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Default Extension="xlsx" ContentType="application/vnd.openxmlformats-officedocument.spreadsheetml.sheet"/>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s/slide216.xml" ContentType="application/vnd.openxmlformats-officedocument.presentationml.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charts/chart6.xml" ContentType="application/vnd.openxmlformats-officedocument.drawingml.chart+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Default Extension="fntdata" ContentType="application/x-fontdata"/>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charts/chart7.xml" ContentType="application/vnd.openxmlformats-officedocument.drawingml.chart+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4" r:id="rId1"/>
  </p:sldMasterIdLst>
  <p:notesMasterIdLst>
    <p:notesMasterId r:id="rId224"/>
  </p:notesMasterIdLst>
  <p:sldIdLst>
    <p:sldId id="256" r:id="rId2"/>
    <p:sldId id="257" r:id="rId3"/>
    <p:sldId id="258" r:id="rId4"/>
    <p:sldId id="262" r:id="rId5"/>
    <p:sldId id="263" r:id="rId6"/>
    <p:sldId id="269" r:id="rId7"/>
    <p:sldId id="264" r:id="rId8"/>
    <p:sldId id="259" r:id="rId9"/>
    <p:sldId id="509" r:id="rId10"/>
    <p:sldId id="260" r:id="rId11"/>
    <p:sldId id="523" r:id="rId12"/>
    <p:sldId id="261" r:id="rId13"/>
    <p:sldId id="512" r:id="rId14"/>
    <p:sldId id="267" r:id="rId15"/>
    <p:sldId id="268" r:id="rId16"/>
    <p:sldId id="270" r:id="rId17"/>
    <p:sldId id="271" r:id="rId18"/>
    <p:sldId id="272" r:id="rId19"/>
    <p:sldId id="273" r:id="rId20"/>
    <p:sldId id="274" r:id="rId21"/>
    <p:sldId id="275" r:id="rId22"/>
    <p:sldId id="276" r:id="rId23"/>
    <p:sldId id="521" r:id="rId24"/>
    <p:sldId id="522" r:id="rId25"/>
    <p:sldId id="277" r:id="rId26"/>
    <p:sldId id="278" r:id="rId27"/>
    <p:sldId id="279" r:id="rId28"/>
    <p:sldId id="280" r:id="rId29"/>
    <p:sldId id="281" r:id="rId30"/>
    <p:sldId id="282" r:id="rId31"/>
    <p:sldId id="283" r:id="rId32"/>
    <p:sldId id="284" r:id="rId33"/>
    <p:sldId id="285" r:id="rId34"/>
    <p:sldId id="286" r:id="rId35"/>
    <p:sldId id="287" r:id="rId36"/>
    <p:sldId id="341" r:id="rId37"/>
    <p:sldId id="342" r:id="rId38"/>
    <p:sldId id="343" r:id="rId39"/>
    <p:sldId id="344" r:id="rId40"/>
    <p:sldId id="345" r:id="rId41"/>
    <p:sldId id="346" r:id="rId42"/>
    <p:sldId id="347" r:id="rId43"/>
    <p:sldId id="348" r:id="rId44"/>
    <p:sldId id="349" r:id="rId45"/>
    <p:sldId id="350" r:id="rId46"/>
    <p:sldId id="351" r:id="rId47"/>
    <p:sldId id="352" r:id="rId48"/>
    <p:sldId id="353" r:id="rId49"/>
    <p:sldId id="354" r:id="rId50"/>
    <p:sldId id="355" r:id="rId51"/>
    <p:sldId id="356" r:id="rId52"/>
    <p:sldId id="357" r:id="rId53"/>
    <p:sldId id="358" r:id="rId54"/>
    <p:sldId id="529" r:id="rId55"/>
    <p:sldId id="513" r:id="rId56"/>
    <p:sldId id="327" r:id="rId57"/>
    <p:sldId id="328" r:id="rId58"/>
    <p:sldId id="332" r:id="rId59"/>
    <p:sldId id="333" r:id="rId60"/>
    <p:sldId id="334" r:id="rId61"/>
    <p:sldId id="360" r:id="rId62"/>
    <p:sldId id="335" r:id="rId63"/>
    <p:sldId id="336" r:id="rId64"/>
    <p:sldId id="338" r:id="rId65"/>
    <p:sldId id="340" r:id="rId66"/>
    <p:sldId id="337" r:id="rId67"/>
    <p:sldId id="361" r:id="rId68"/>
    <p:sldId id="362" r:id="rId69"/>
    <p:sldId id="363" r:id="rId70"/>
    <p:sldId id="364" r:id="rId71"/>
    <p:sldId id="365" r:id="rId72"/>
    <p:sldId id="366" r:id="rId73"/>
    <p:sldId id="367" r:id="rId74"/>
    <p:sldId id="368" r:id="rId75"/>
    <p:sldId id="369" r:id="rId76"/>
    <p:sldId id="423" r:id="rId77"/>
    <p:sldId id="370" r:id="rId78"/>
    <p:sldId id="373" r:id="rId79"/>
    <p:sldId id="378" r:id="rId80"/>
    <p:sldId id="375" r:id="rId81"/>
    <p:sldId id="376" r:id="rId82"/>
    <p:sldId id="379" r:id="rId83"/>
    <p:sldId id="514" r:id="rId84"/>
    <p:sldId id="424" r:id="rId85"/>
    <p:sldId id="527" r:id="rId86"/>
    <p:sldId id="427" r:id="rId87"/>
    <p:sldId id="428" r:id="rId88"/>
    <p:sldId id="526" r:id="rId89"/>
    <p:sldId id="430" r:id="rId90"/>
    <p:sldId id="432" r:id="rId91"/>
    <p:sldId id="433" r:id="rId92"/>
    <p:sldId id="434" r:id="rId93"/>
    <p:sldId id="435" r:id="rId94"/>
    <p:sldId id="436" r:id="rId95"/>
    <p:sldId id="437" r:id="rId96"/>
    <p:sldId id="438" r:id="rId97"/>
    <p:sldId id="528" r:id="rId98"/>
    <p:sldId id="439" r:id="rId99"/>
    <p:sldId id="440" r:id="rId100"/>
    <p:sldId id="441" r:id="rId101"/>
    <p:sldId id="442" r:id="rId102"/>
    <p:sldId id="443" r:id="rId103"/>
    <p:sldId id="515" r:id="rId104"/>
    <p:sldId id="498" r:id="rId105"/>
    <p:sldId id="499" r:id="rId106"/>
    <p:sldId id="524" r:id="rId107"/>
    <p:sldId id="516" r:id="rId108"/>
    <p:sldId id="266" r:id="rId109"/>
    <p:sldId id="380" r:id="rId110"/>
    <p:sldId id="381" r:id="rId111"/>
    <p:sldId id="382" r:id="rId112"/>
    <p:sldId id="383" r:id="rId113"/>
    <p:sldId id="384" r:id="rId114"/>
    <p:sldId id="385" r:id="rId115"/>
    <p:sldId id="386" r:id="rId116"/>
    <p:sldId id="387" r:id="rId117"/>
    <p:sldId id="388" r:id="rId118"/>
    <p:sldId id="389" r:id="rId119"/>
    <p:sldId id="390" r:id="rId120"/>
    <p:sldId id="391" r:id="rId121"/>
    <p:sldId id="393" r:id="rId122"/>
    <p:sldId id="394" r:id="rId123"/>
    <p:sldId id="395" r:id="rId124"/>
    <p:sldId id="396" r:id="rId125"/>
    <p:sldId id="397" r:id="rId126"/>
    <p:sldId id="398" r:id="rId127"/>
    <p:sldId id="399" r:id="rId128"/>
    <p:sldId id="400" r:id="rId129"/>
    <p:sldId id="401" r:id="rId130"/>
    <p:sldId id="402" r:id="rId131"/>
    <p:sldId id="403" r:id="rId132"/>
    <p:sldId id="404" r:id="rId133"/>
    <p:sldId id="405" r:id="rId134"/>
    <p:sldId id="406" r:id="rId135"/>
    <p:sldId id="407" r:id="rId136"/>
    <p:sldId id="408" r:id="rId137"/>
    <p:sldId id="409" r:id="rId138"/>
    <p:sldId id="410" r:id="rId139"/>
    <p:sldId id="411" r:id="rId140"/>
    <p:sldId id="412" r:id="rId141"/>
    <p:sldId id="413" r:id="rId142"/>
    <p:sldId id="414" r:id="rId143"/>
    <p:sldId id="415" r:id="rId144"/>
    <p:sldId id="416" r:id="rId145"/>
    <p:sldId id="417" r:id="rId146"/>
    <p:sldId id="418" r:id="rId147"/>
    <p:sldId id="419" r:id="rId148"/>
    <p:sldId id="420" r:id="rId149"/>
    <p:sldId id="421" r:id="rId150"/>
    <p:sldId id="422" r:id="rId151"/>
    <p:sldId id="517" r:id="rId152"/>
    <p:sldId id="288" r:id="rId153"/>
    <p:sldId id="289" r:id="rId154"/>
    <p:sldId id="291" r:id="rId155"/>
    <p:sldId id="293" r:id="rId156"/>
    <p:sldId id="292" r:id="rId157"/>
    <p:sldId id="294" r:id="rId158"/>
    <p:sldId id="295" r:id="rId159"/>
    <p:sldId id="296" r:id="rId160"/>
    <p:sldId id="297" r:id="rId161"/>
    <p:sldId id="298" r:id="rId162"/>
    <p:sldId id="299" r:id="rId163"/>
    <p:sldId id="300" r:id="rId164"/>
    <p:sldId id="302" r:id="rId165"/>
    <p:sldId id="301" r:id="rId166"/>
    <p:sldId id="303" r:id="rId167"/>
    <p:sldId id="525" r:id="rId168"/>
    <p:sldId id="518" r:id="rId169"/>
    <p:sldId id="304" r:id="rId170"/>
    <p:sldId id="305" r:id="rId171"/>
    <p:sldId id="306" r:id="rId172"/>
    <p:sldId id="307" r:id="rId173"/>
    <p:sldId id="308" r:id="rId174"/>
    <p:sldId id="309" r:id="rId175"/>
    <p:sldId id="310" r:id="rId176"/>
    <p:sldId id="313" r:id="rId177"/>
    <p:sldId id="315" r:id="rId178"/>
    <p:sldId id="314" r:id="rId179"/>
    <p:sldId id="311" r:id="rId180"/>
    <p:sldId id="316" r:id="rId181"/>
    <p:sldId id="317" r:id="rId182"/>
    <p:sldId id="318" r:id="rId183"/>
    <p:sldId id="319" r:id="rId184"/>
    <p:sldId id="320" r:id="rId185"/>
    <p:sldId id="321" r:id="rId186"/>
    <p:sldId id="322" r:id="rId187"/>
    <p:sldId id="323" r:id="rId188"/>
    <p:sldId id="324" r:id="rId189"/>
    <p:sldId id="325" r:id="rId190"/>
    <p:sldId id="326" r:id="rId191"/>
    <p:sldId id="508" r:id="rId192"/>
    <p:sldId id="519" r:id="rId193"/>
    <p:sldId id="471" r:id="rId194"/>
    <p:sldId id="472" r:id="rId195"/>
    <p:sldId id="473" r:id="rId196"/>
    <p:sldId id="474" r:id="rId197"/>
    <p:sldId id="475" r:id="rId198"/>
    <p:sldId id="476" r:id="rId199"/>
    <p:sldId id="477" r:id="rId200"/>
    <p:sldId id="478" r:id="rId201"/>
    <p:sldId id="479" r:id="rId202"/>
    <p:sldId id="480" r:id="rId203"/>
    <p:sldId id="481" r:id="rId204"/>
    <p:sldId id="482" r:id="rId205"/>
    <p:sldId id="483" r:id="rId206"/>
    <p:sldId id="484" r:id="rId207"/>
    <p:sldId id="485" r:id="rId208"/>
    <p:sldId id="486" r:id="rId209"/>
    <p:sldId id="487" r:id="rId210"/>
    <p:sldId id="488" r:id="rId211"/>
    <p:sldId id="489" r:id="rId212"/>
    <p:sldId id="490" r:id="rId213"/>
    <p:sldId id="491" r:id="rId214"/>
    <p:sldId id="492" r:id="rId215"/>
    <p:sldId id="493" r:id="rId216"/>
    <p:sldId id="494" r:id="rId217"/>
    <p:sldId id="495" r:id="rId218"/>
    <p:sldId id="496" r:id="rId219"/>
    <p:sldId id="510" r:id="rId220"/>
    <p:sldId id="497" r:id="rId221"/>
    <p:sldId id="520" r:id="rId222"/>
    <p:sldId id="500" r:id="rId223"/>
  </p:sldIdLst>
  <p:sldSz cx="9144000" cy="6858000" type="screen4x3"/>
  <p:notesSz cx="6858000" cy="9144000"/>
  <p:embeddedFontLst>
    <p:embeddedFont>
      <p:font typeface="Calibri" pitchFamily="34" charset="0"/>
      <p:regular r:id="rId225"/>
      <p:bold r:id="rId226"/>
      <p:italic r:id="rId227"/>
      <p:boldItalic r:id="rId228"/>
    </p:embeddedFont>
    <p:embeddedFont>
      <p:font typeface="Arial Black" pitchFamily="34" charset="0"/>
      <p:bold r:id="rId229"/>
    </p:embeddedFont>
    <p:embeddedFont>
      <p:font typeface="Consolas" pitchFamily="49" charset="0"/>
      <p:regular r:id="rId230"/>
      <p:bold r:id="rId231"/>
      <p:italic r:id="rId232"/>
      <p:boldItalic r:id="rId233"/>
    </p:embeddedFont>
    <p:embeddedFont>
      <p:font typeface="Vrinda" pitchFamily="2" charset="0"/>
      <p:regular r:id="rId234"/>
    </p:embeddedFont>
    <p:embeddedFont>
      <p:font typeface="宋体" pitchFamily="2" charset="-122"/>
      <p:regular r:id="rId235"/>
    </p:embeddedFont>
    <p:embeddedFont>
      <p:font typeface="Tahoma" pitchFamily="34" charset="0"/>
      <p:regular r:id="rId236"/>
      <p:bold r:id="rId237"/>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CC0000"/>
    <a:srgbClr val="FF66FF"/>
    <a:srgbClr val="800000"/>
    <a:srgbClr val="FF5050"/>
    <a:srgbClr val="C0C0C0"/>
    <a:srgbClr val="FF3399"/>
    <a:srgbClr val="FFFFFF"/>
    <a:srgbClr val="FF6600"/>
  </p:clrMru>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D03447BB-5D67-496B-8E87-E561075AD55C}" styleName="濃色スタイル 1 - アクセント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8369" autoAdjust="0"/>
    <p:restoredTop sz="84127" autoAdjust="0"/>
  </p:normalViewPr>
  <p:slideViewPr>
    <p:cSldViewPr>
      <p:cViewPr varScale="1">
        <p:scale>
          <a:sx n="101" d="100"/>
          <a:sy n="101" d="100"/>
        </p:scale>
        <p:origin x="-108" y="-738"/>
      </p:cViewPr>
      <p:guideLst>
        <p:guide orient="horz" pos="5"/>
        <p:guide/>
      </p:guideLst>
    </p:cSldViewPr>
  </p:slideViewPr>
  <p:notesTextViewPr>
    <p:cViewPr>
      <p:scale>
        <a:sx n="100" d="100"/>
        <a:sy n="100" d="100"/>
      </p:scale>
      <p:origin x="0" y="0"/>
    </p:cViewPr>
  </p:notesTextViewPr>
  <p:sorterViewPr>
    <p:cViewPr>
      <p:scale>
        <a:sx n="51" d="100"/>
        <a:sy n="51" d="100"/>
      </p:scale>
      <p:origin x="0" y="7158"/>
    </p:cViewPr>
  </p:sorterViewPr>
  <p:gridSpacing cx="36868100" cy="368681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font" Target="fonts/font2.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font" Target="fonts/font13.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font" Target="fonts/font3.fntdata"/><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font" Target="fonts/font9.fntdata"/><Relationship Id="rId238" Type="http://schemas.openxmlformats.org/officeDocument/2006/relationships/presProps" Target="pres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font" Target="fonts/font4.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font" Target="fonts/font10.fntdata"/><Relationship Id="rId239"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font" Target="fonts/font5.fntdata"/><Relationship Id="rId19" Type="http://schemas.openxmlformats.org/officeDocument/2006/relationships/slide" Target="slides/slide18.xml"/><Relationship Id="rId224" Type="http://schemas.openxmlformats.org/officeDocument/2006/relationships/notesMaster" Target="notesMasters/notesMaster1.xml"/><Relationship Id="rId240"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font" Target="fonts/font6.fntdata"/><Relationship Id="rId235" Type="http://schemas.openxmlformats.org/officeDocument/2006/relationships/font" Target="fonts/font11.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font" Target="fonts/font1.fntdata"/><Relationship Id="rId241"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font" Target="fonts/font12.fntdata"/><Relationship Id="rId26" Type="http://schemas.openxmlformats.org/officeDocument/2006/relationships/slide" Target="slides/slide25.xml"/><Relationship Id="rId231" Type="http://schemas.openxmlformats.org/officeDocument/2006/relationships/font" Target="fonts/font7.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font" Target="fonts/font8.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utkarsh:Desktop:pigpen.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utkarsh:Desktop:pigpen.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utkarsh:Desktop:pigpen_running_time.xls"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______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______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______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Office_Excel_______5.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ja-JP"/>
  <c:style val="10"/>
  <c:chart>
    <c:plotArea>
      <c:layout>
        <c:manualLayout>
          <c:layoutTarget val="inner"/>
          <c:xMode val="edge"/>
          <c:yMode val="edge"/>
          <c:x val="0.12200442219223502"/>
          <c:y val="0.16599198486920513"/>
          <c:w val="0.810457947419847"/>
          <c:h val="0.69635661945129745"/>
        </c:manualLayout>
      </c:layout>
      <c:barChart>
        <c:barDir val="col"/>
        <c:grouping val="clustered"/>
        <c:ser>
          <c:idx val="0"/>
          <c:order val="0"/>
          <c:tx>
            <c:strRef>
              <c:f>Sheet1!$B$3</c:f>
              <c:strCache>
                <c:ptCount val="1"/>
                <c:pt idx="0">
                  <c:v>realism</c:v>
                </c:pt>
              </c:strCache>
            </c:strRef>
          </c:tx>
          <c:spPr>
            <a:solidFill>
              <a:srgbClr val="0070C0"/>
            </a:solidFill>
          </c:spPr>
          <c:cat>
            <c:strRef>
              <c:f>Sheet1!$A$22:$A$24</c:f>
              <c:strCache>
                <c:ptCount val="3"/>
                <c:pt idx="0">
                  <c:v>downstream</c:v>
                </c:pt>
                <c:pt idx="1">
                  <c:v>upstream</c:v>
                </c:pt>
                <c:pt idx="2">
                  <c:v>our algorithm</c:v>
                </c:pt>
              </c:strCache>
            </c:strRef>
          </c:cat>
          <c:val>
            <c:numRef>
              <c:f>Sheet1!$B$22:$B$24</c:f>
              <c:numCache>
                <c:formatCode>General</c:formatCode>
                <c:ptCount val="3"/>
                <c:pt idx="0">
                  <c:v>1</c:v>
                </c:pt>
                <c:pt idx="1">
                  <c:v>0</c:v>
                </c:pt>
                <c:pt idx="2">
                  <c:v>1</c:v>
                </c:pt>
              </c:numCache>
            </c:numRef>
          </c:val>
        </c:ser>
        <c:ser>
          <c:idx val="1"/>
          <c:order val="1"/>
          <c:tx>
            <c:strRef>
              <c:f>Sheet1!$C$3</c:f>
              <c:strCache>
                <c:ptCount val="1"/>
                <c:pt idx="0">
                  <c:v>conciseness</c:v>
                </c:pt>
              </c:strCache>
            </c:strRef>
          </c:tx>
          <c:spPr>
            <a:solidFill>
              <a:srgbClr val="CC0000"/>
            </a:solidFill>
          </c:spPr>
          <c:cat>
            <c:strRef>
              <c:f>Sheet1!$A$22:$A$24</c:f>
              <c:strCache>
                <c:ptCount val="3"/>
                <c:pt idx="0">
                  <c:v>downstream</c:v>
                </c:pt>
                <c:pt idx="1">
                  <c:v>upstream</c:v>
                </c:pt>
                <c:pt idx="2">
                  <c:v>our algorithm</c:v>
                </c:pt>
              </c:strCache>
            </c:strRef>
          </c:cat>
          <c:val>
            <c:numRef>
              <c:f>Sheet1!$C$22:$C$24</c:f>
              <c:numCache>
                <c:formatCode>General</c:formatCode>
                <c:ptCount val="3"/>
                <c:pt idx="0">
                  <c:v>2.0229100000000095E-4</c:v>
                </c:pt>
                <c:pt idx="1">
                  <c:v>0.87500000000000178</c:v>
                </c:pt>
                <c:pt idx="2">
                  <c:v>0.83333335999999958</c:v>
                </c:pt>
              </c:numCache>
            </c:numRef>
          </c:val>
        </c:ser>
        <c:ser>
          <c:idx val="2"/>
          <c:order val="2"/>
          <c:tx>
            <c:strRef>
              <c:f>Sheet1!$D$3</c:f>
              <c:strCache>
                <c:ptCount val="1"/>
                <c:pt idx="0">
                  <c:v>completeness</c:v>
                </c:pt>
              </c:strCache>
            </c:strRef>
          </c:tx>
          <c:spPr>
            <a:solidFill>
              <a:srgbClr val="92D050"/>
            </a:solidFill>
          </c:spPr>
          <c:cat>
            <c:strRef>
              <c:f>Sheet1!$A$22:$A$24</c:f>
              <c:strCache>
                <c:ptCount val="3"/>
                <c:pt idx="0">
                  <c:v>downstream</c:v>
                </c:pt>
                <c:pt idx="1">
                  <c:v>upstream</c:v>
                </c:pt>
                <c:pt idx="2">
                  <c:v>our algorithm</c:v>
                </c:pt>
              </c:strCache>
            </c:strRef>
          </c:cat>
          <c:val>
            <c:numRef>
              <c:f>Sheet1!$D$22:$D$24</c:f>
              <c:numCache>
                <c:formatCode>General</c:formatCode>
                <c:ptCount val="3"/>
                <c:pt idx="0">
                  <c:v>1</c:v>
                </c:pt>
                <c:pt idx="1">
                  <c:v>0.75000000000000178</c:v>
                </c:pt>
                <c:pt idx="2">
                  <c:v>1</c:v>
                </c:pt>
              </c:numCache>
            </c:numRef>
          </c:val>
        </c:ser>
        <c:axId val="153267200"/>
        <c:axId val="154563328"/>
      </c:barChart>
      <c:catAx>
        <c:axId val="153267200"/>
        <c:scaling>
          <c:orientation val="minMax"/>
        </c:scaling>
        <c:axPos val="b"/>
        <c:numFmt formatCode="General" sourceLinked="1"/>
        <c:tickLblPos val="nextTo"/>
        <c:txPr>
          <a:bodyPr rot="0" vert="horz"/>
          <a:lstStyle/>
          <a:p>
            <a:pPr>
              <a:defRPr lang="en-US" sz="2400"/>
            </a:pPr>
            <a:endParaRPr lang="ja-JP"/>
          </a:p>
        </c:txPr>
        <c:crossAx val="154563328"/>
        <c:crosses val="autoZero"/>
        <c:auto val="1"/>
        <c:lblAlgn val="ctr"/>
        <c:lblOffset val="100"/>
        <c:tickLblSkip val="1"/>
        <c:tickMarkSkip val="1"/>
      </c:catAx>
      <c:valAx>
        <c:axId val="154563328"/>
        <c:scaling>
          <c:orientation val="minMax"/>
          <c:max val="1"/>
        </c:scaling>
        <c:axPos val="l"/>
        <c:majorGridlines/>
        <c:numFmt formatCode="General" sourceLinked="1"/>
        <c:tickLblPos val="nextTo"/>
        <c:txPr>
          <a:bodyPr rot="0" vert="horz"/>
          <a:lstStyle/>
          <a:p>
            <a:pPr>
              <a:defRPr lang="en-US" sz="2400"/>
            </a:pPr>
            <a:endParaRPr lang="ja-JP"/>
          </a:p>
        </c:txPr>
        <c:crossAx val="153267200"/>
        <c:crosses val="autoZero"/>
        <c:crossBetween val="between"/>
        <c:majorUnit val="0.25"/>
        <c:minorUnit val="4.0000000000000112E-2"/>
      </c:valAx>
    </c:plotArea>
    <c:legend>
      <c:legendPos val="t"/>
      <c:layout>
        <c:manualLayout>
          <c:xMode val="edge"/>
          <c:yMode val="edge"/>
          <c:x val="5.0109104009057708E-2"/>
          <c:y val="2.8340094977669011E-2"/>
          <c:w val="0.92374761978282105"/>
          <c:h val="8.9068869929817732E-2"/>
        </c:manualLayout>
      </c:layout>
      <c:txPr>
        <a:bodyPr/>
        <a:lstStyle/>
        <a:p>
          <a:pPr>
            <a:defRPr lang="en-US" sz="2400"/>
          </a:pPr>
          <a:endParaRPr lang="ja-JP"/>
        </a:p>
      </c:txPr>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ja-JP"/>
  <c:style val="10"/>
  <c:chart>
    <c:plotArea>
      <c:layout>
        <c:manualLayout>
          <c:layoutTarget val="inner"/>
          <c:xMode val="edge"/>
          <c:yMode val="edge"/>
          <c:x val="0.12200442219223502"/>
          <c:y val="0.1659919848692048"/>
          <c:w val="0.810457947419847"/>
          <c:h val="0.69635661945129601"/>
        </c:manualLayout>
      </c:layout>
      <c:barChart>
        <c:barDir val="col"/>
        <c:grouping val="clustered"/>
        <c:ser>
          <c:idx val="0"/>
          <c:order val="0"/>
          <c:tx>
            <c:strRef>
              <c:f>Sheet1!$B$3</c:f>
              <c:strCache>
                <c:ptCount val="1"/>
                <c:pt idx="0">
                  <c:v>realism</c:v>
                </c:pt>
              </c:strCache>
            </c:strRef>
          </c:tx>
          <c:spPr>
            <a:solidFill>
              <a:srgbClr val="0070C0"/>
            </a:solidFill>
          </c:spPr>
          <c:cat>
            <c:strRef>
              <c:f>Sheet1!$A$66:$A$68</c:f>
              <c:strCache>
                <c:ptCount val="3"/>
                <c:pt idx="0">
                  <c:v>downstream</c:v>
                </c:pt>
                <c:pt idx="1">
                  <c:v>upstream</c:v>
                </c:pt>
                <c:pt idx="2">
                  <c:v>our algorithm</c:v>
                </c:pt>
              </c:strCache>
            </c:strRef>
          </c:cat>
          <c:val>
            <c:numRef>
              <c:f>Sheet1!$B$66:$B$68</c:f>
              <c:numCache>
                <c:formatCode>General</c:formatCode>
                <c:ptCount val="3"/>
                <c:pt idx="0">
                  <c:v>1</c:v>
                </c:pt>
                <c:pt idx="1">
                  <c:v>0.66666664000000064</c:v>
                </c:pt>
                <c:pt idx="2">
                  <c:v>1</c:v>
                </c:pt>
              </c:numCache>
            </c:numRef>
          </c:val>
        </c:ser>
        <c:ser>
          <c:idx val="1"/>
          <c:order val="1"/>
          <c:tx>
            <c:strRef>
              <c:f>Sheet1!$C$3</c:f>
              <c:strCache>
                <c:ptCount val="1"/>
                <c:pt idx="0">
                  <c:v>conciseness</c:v>
                </c:pt>
              </c:strCache>
            </c:strRef>
          </c:tx>
          <c:spPr>
            <a:solidFill>
              <a:srgbClr val="CC0000"/>
            </a:solidFill>
          </c:spPr>
          <c:cat>
            <c:strRef>
              <c:f>Sheet1!$A$22:$A$24</c:f>
              <c:strCache>
                <c:ptCount val="3"/>
                <c:pt idx="0">
                  <c:v>downstream</c:v>
                </c:pt>
                <c:pt idx="1">
                  <c:v>upstream</c:v>
                </c:pt>
                <c:pt idx="2">
                  <c:v>our algorithm</c:v>
                </c:pt>
              </c:strCache>
            </c:strRef>
          </c:cat>
          <c:val>
            <c:numRef>
              <c:f>Sheet1!$C$66:$C$68</c:f>
              <c:numCache>
                <c:formatCode>General</c:formatCode>
                <c:ptCount val="3"/>
                <c:pt idx="0">
                  <c:v>0.40010290000000032</c:v>
                </c:pt>
                <c:pt idx="1">
                  <c:v>0.9</c:v>
                </c:pt>
                <c:pt idx="2">
                  <c:v>0.9</c:v>
                </c:pt>
              </c:numCache>
            </c:numRef>
          </c:val>
        </c:ser>
        <c:ser>
          <c:idx val="2"/>
          <c:order val="2"/>
          <c:tx>
            <c:strRef>
              <c:f>Sheet1!$D$3</c:f>
              <c:strCache>
                <c:ptCount val="1"/>
                <c:pt idx="0">
                  <c:v>completeness</c:v>
                </c:pt>
              </c:strCache>
            </c:strRef>
          </c:tx>
          <c:spPr>
            <a:solidFill>
              <a:srgbClr val="92D050"/>
            </a:solidFill>
          </c:spPr>
          <c:cat>
            <c:strRef>
              <c:f>Sheet1!$A$22:$A$24</c:f>
              <c:strCache>
                <c:ptCount val="3"/>
                <c:pt idx="0">
                  <c:v>downstream</c:v>
                </c:pt>
                <c:pt idx="1">
                  <c:v>upstream</c:v>
                </c:pt>
                <c:pt idx="2">
                  <c:v>our algorithm</c:v>
                </c:pt>
              </c:strCache>
            </c:strRef>
          </c:cat>
          <c:val>
            <c:numRef>
              <c:f>Sheet1!$D$66:$D$68</c:f>
              <c:numCache>
                <c:formatCode>General</c:formatCode>
                <c:ptCount val="3"/>
                <c:pt idx="0">
                  <c:v>1</c:v>
                </c:pt>
                <c:pt idx="1">
                  <c:v>0.4</c:v>
                </c:pt>
                <c:pt idx="2">
                  <c:v>1</c:v>
                </c:pt>
              </c:numCache>
            </c:numRef>
          </c:val>
        </c:ser>
        <c:axId val="155470464"/>
        <c:axId val="155472256"/>
      </c:barChart>
      <c:catAx>
        <c:axId val="155470464"/>
        <c:scaling>
          <c:orientation val="minMax"/>
        </c:scaling>
        <c:axPos val="b"/>
        <c:numFmt formatCode="General" sourceLinked="1"/>
        <c:tickLblPos val="nextTo"/>
        <c:txPr>
          <a:bodyPr rot="0" vert="horz"/>
          <a:lstStyle/>
          <a:p>
            <a:pPr>
              <a:defRPr lang="en-US" sz="2400"/>
            </a:pPr>
            <a:endParaRPr lang="ja-JP"/>
          </a:p>
        </c:txPr>
        <c:crossAx val="155472256"/>
        <c:crosses val="autoZero"/>
        <c:auto val="1"/>
        <c:lblAlgn val="ctr"/>
        <c:lblOffset val="100"/>
        <c:tickLblSkip val="1"/>
        <c:tickMarkSkip val="1"/>
      </c:catAx>
      <c:valAx>
        <c:axId val="155472256"/>
        <c:scaling>
          <c:orientation val="minMax"/>
          <c:max val="1"/>
        </c:scaling>
        <c:axPos val="l"/>
        <c:majorGridlines/>
        <c:numFmt formatCode="General" sourceLinked="1"/>
        <c:tickLblPos val="nextTo"/>
        <c:txPr>
          <a:bodyPr rot="0" vert="horz"/>
          <a:lstStyle/>
          <a:p>
            <a:pPr>
              <a:defRPr lang="en-US" sz="2400"/>
            </a:pPr>
            <a:endParaRPr lang="ja-JP"/>
          </a:p>
        </c:txPr>
        <c:crossAx val="155470464"/>
        <c:crosses val="autoZero"/>
        <c:crossBetween val="between"/>
        <c:majorUnit val="0.25"/>
        <c:minorUnit val="4.0000000000000022E-2"/>
      </c:valAx>
    </c:plotArea>
    <c:legend>
      <c:legendPos val="t"/>
      <c:layout>
        <c:manualLayout>
          <c:xMode val="edge"/>
          <c:yMode val="edge"/>
          <c:x val="5.0109104009057708E-2"/>
          <c:y val="2.8340094977669008E-2"/>
          <c:w val="0.92374761978282105"/>
          <c:h val="8.9068869929817648E-2"/>
        </c:manualLayout>
      </c:layout>
      <c:txPr>
        <a:bodyPr/>
        <a:lstStyle/>
        <a:p>
          <a:pPr>
            <a:defRPr lang="en-US" sz="2400"/>
          </a:pPr>
          <a:endParaRPr lang="ja-JP"/>
        </a:p>
      </c:txPr>
    </c:legend>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ja-JP"/>
  <c:style val="10"/>
  <c:chart>
    <c:plotArea>
      <c:layout>
        <c:manualLayout>
          <c:layoutTarget val="inner"/>
          <c:xMode val="edge"/>
          <c:yMode val="edge"/>
          <c:x val="0.18082798289206395"/>
          <c:y val="0.18327857226424288"/>
          <c:w val="0.79520739464581802"/>
          <c:h val="0.66587526837874256"/>
        </c:manualLayout>
      </c:layout>
      <c:barChart>
        <c:barDir val="col"/>
        <c:grouping val="clustered"/>
        <c:ser>
          <c:idx val="0"/>
          <c:order val="0"/>
          <c:tx>
            <c:strRef>
              <c:f>Sheet1!$B$3</c:f>
              <c:strCache>
                <c:ptCount val="1"/>
                <c:pt idx="0">
                  <c:v>downstream   </c:v>
                </c:pt>
              </c:strCache>
            </c:strRef>
          </c:tx>
          <c:spPr>
            <a:solidFill>
              <a:srgbClr val="0070C0"/>
            </a:solidFill>
          </c:spPr>
          <c:cat>
            <c:strRef>
              <c:f>Sheet1!$A$4:$A$11</c:f>
              <c:strCache>
                <c:ptCount val="8"/>
                <c:pt idx="0">
                  <c:v>P1</c:v>
                </c:pt>
                <c:pt idx="1">
                  <c:v>P2</c:v>
                </c:pt>
                <c:pt idx="2">
                  <c:v>P3</c:v>
                </c:pt>
                <c:pt idx="3">
                  <c:v>P4</c:v>
                </c:pt>
                <c:pt idx="4">
                  <c:v>P5</c:v>
                </c:pt>
                <c:pt idx="5">
                  <c:v>P6</c:v>
                </c:pt>
                <c:pt idx="6">
                  <c:v>P7</c:v>
                </c:pt>
                <c:pt idx="7">
                  <c:v>P8</c:v>
                </c:pt>
              </c:strCache>
            </c:strRef>
          </c:cat>
          <c:val>
            <c:numRef>
              <c:f>Sheet1!$B$4:$B$11</c:f>
              <c:numCache>
                <c:formatCode>General</c:formatCode>
                <c:ptCount val="8"/>
                <c:pt idx="0">
                  <c:v>1.4563999999999953</c:v>
                </c:pt>
                <c:pt idx="1">
                  <c:v>0.11070000000000002</c:v>
                </c:pt>
                <c:pt idx="2">
                  <c:v>0.69350000000000001</c:v>
                </c:pt>
                <c:pt idx="3">
                  <c:v>0.74960000000000315</c:v>
                </c:pt>
                <c:pt idx="4">
                  <c:v>0.77430000000000065</c:v>
                </c:pt>
                <c:pt idx="5">
                  <c:v>0.6592000000000019</c:v>
                </c:pt>
                <c:pt idx="6">
                  <c:v>1.1803000000000001</c:v>
                </c:pt>
                <c:pt idx="7">
                  <c:v>1.1968000000000001</c:v>
                </c:pt>
              </c:numCache>
            </c:numRef>
          </c:val>
        </c:ser>
        <c:ser>
          <c:idx val="1"/>
          <c:order val="1"/>
          <c:tx>
            <c:strRef>
              <c:f>Sheet1!$C$3</c:f>
              <c:strCache>
                <c:ptCount val="1"/>
                <c:pt idx="0">
                  <c:v>upstream</c:v>
                </c:pt>
              </c:strCache>
            </c:strRef>
          </c:tx>
          <c:spPr>
            <a:solidFill>
              <a:srgbClr val="CC0000"/>
            </a:solidFill>
          </c:spPr>
          <c:cat>
            <c:strRef>
              <c:f>Sheet1!$A$4:$A$11</c:f>
              <c:strCache>
                <c:ptCount val="8"/>
                <c:pt idx="0">
                  <c:v>P1</c:v>
                </c:pt>
                <c:pt idx="1">
                  <c:v>P2</c:v>
                </c:pt>
                <c:pt idx="2">
                  <c:v>P3</c:v>
                </c:pt>
                <c:pt idx="3">
                  <c:v>P4</c:v>
                </c:pt>
                <c:pt idx="4">
                  <c:v>P5</c:v>
                </c:pt>
                <c:pt idx="5">
                  <c:v>P6</c:v>
                </c:pt>
                <c:pt idx="6">
                  <c:v>P7</c:v>
                </c:pt>
                <c:pt idx="7">
                  <c:v>P8</c:v>
                </c:pt>
              </c:strCache>
            </c:strRef>
          </c:cat>
          <c:val>
            <c:numRef>
              <c:f>Sheet1!$C$4:$C$11</c:f>
              <c:numCache>
                <c:formatCode>General</c:formatCode>
                <c:ptCount val="8"/>
                <c:pt idx="0">
                  <c:v>5.4000000000000124E-3</c:v>
                </c:pt>
                <c:pt idx="1">
                  <c:v>2.300000000000001E-2</c:v>
                </c:pt>
                <c:pt idx="2">
                  <c:v>8.3200000000000024E-2</c:v>
                </c:pt>
                <c:pt idx="3">
                  <c:v>1.2500000000000023E-2</c:v>
                </c:pt>
                <c:pt idx="4">
                  <c:v>1.2500000000000023E-2</c:v>
                </c:pt>
                <c:pt idx="5">
                  <c:v>0.20350000000000001</c:v>
                </c:pt>
                <c:pt idx="6">
                  <c:v>0.34460000000000002</c:v>
                </c:pt>
                <c:pt idx="7">
                  <c:v>0.49860000000000032</c:v>
                </c:pt>
              </c:numCache>
            </c:numRef>
          </c:val>
        </c:ser>
        <c:ser>
          <c:idx val="2"/>
          <c:order val="2"/>
          <c:tx>
            <c:strRef>
              <c:f>Sheet1!$D$3</c:f>
              <c:strCache>
                <c:ptCount val="1"/>
                <c:pt idx="0">
                  <c:v>our algorithm</c:v>
                </c:pt>
              </c:strCache>
            </c:strRef>
          </c:tx>
          <c:spPr>
            <a:solidFill>
              <a:srgbClr val="92D050"/>
            </a:solidFill>
          </c:spPr>
          <c:cat>
            <c:strRef>
              <c:f>Sheet1!$A$4:$A$11</c:f>
              <c:strCache>
                <c:ptCount val="8"/>
                <c:pt idx="0">
                  <c:v>P1</c:v>
                </c:pt>
                <c:pt idx="1">
                  <c:v>P2</c:v>
                </c:pt>
                <c:pt idx="2">
                  <c:v>P3</c:v>
                </c:pt>
                <c:pt idx="3">
                  <c:v>P4</c:v>
                </c:pt>
                <c:pt idx="4">
                  <c:v>P5</c:v>
                </c:pt>
                <c:pt idx="5">
                  <c:v>P6</c:v>
                </c:pt>
                <c:pt idx="6">
                  <c:v>P7</c:v>
                </c:pt>
                <c:pt idx="7">
                  <c:v>P8</c:v>
                </c:pt>
              </c:strCache>
            </c:strRef>
          </c:cat>
          <c:val>
            <c:numRef>
              <c:f>Sheet1!$D$4:$D$11</c:f>
              <c:numCache>
                <c:formatCode>General</c:formatCode>
                <c:ptCount val="8"/>
                <c:pt idx="0">
                  <c:v>2.0972</c:v>
                </c:pt>
                <c:pt idx="1">
                  <c:v>0.30240000000000083</c:v>
                </c:pt>
                <c:pt idx="2">
                  <c:v>1.0355999999999947</c:v>
                </c:pt>
                <c:pt idx="3">
                  <c:v>1.0107999999999953</c:v>
                </c:pt>
                <c:pt idx="4">
                  <c:v>3.5905999999999998</c:v>
                </c:pt>
                <c:pt idx="5">
                  <c:v>0.87560000000000315</c:v>
                </c:pt>
                <c:pt idx="6">
                  <c:v>3.5011999999999999</c:v>
                </c:pt>
                <c:pt idx="7">
                  <c:v>1.5147999999999953</c:v>
                </c:pt>
              </c:numCache>
            </c:numRef>
          </c:val>
        </c:ser>
        <c:axId val="155670016"/>
        <c:axId val="155671552"/>
      </c:barChart>
      <c:catAx>
        <c:axId val="155670016"/>
        <c:scaling>
          <c:orientation val="minMax"/>
        </c:scaling>
        <c:axPos val="b"/>
        <c:numFmt formatCode="General" sourceLinked="1"/>
        <c:tickLblPos val="nextTo"/>
        <c:txPr>
          <a:bodyPr rot="0" vert="horz"/>
          <a:lstStyle/>
          <a:p>
            <a:pPr>
              <a:defRPr lang="en-US"/>
            </a:pPr>
            <a:endParaRPr lang="ja-JP"/>
          </a:p>
        </c:txPr>
        <c:crossAx val="155671552"/>
        <c:crosses val="autoZero"/>
        <c:auto val="1"/>
        <c:lblAlgn val="ctr"/>
        <c:lblOffset val="100"/>
        <c:tickLblSkip val="1"/>
        <c:tickMarkSkip val="1"/>
      </c:catAx>
      <c:valAx>
        <c:axId val="155671552"/>
        <c:scaling>
          <c:orientation val="minMax"/>
        </c:scaling>
        <c:axPos val="l"/>
        <c:majorGridlines/>
        <c:title>
          <c:tx>
            <c:rich>
              <a:bodyPr/>
              <a:lstStyle/>
              <a:p>
                <a:pPr>
                  <a:defRPr lang="en-US" b="0" i="0"/>
                </a:pPr>
                <a:r>
                  <a:rPr lang="ja-JP" altLang="en-US" b="0" i="0" dirty="0" smtClean="0"/>
                  <a:t>処理時間</a:t>
                </a:r>
                <a:r>
                  <a:rPr lang="en-US" b="0" i="0" dirty="0" smtClean="0"/>
                  <a:t> (</a:t>
                </a:r>
                <a:r>
                  <a:rPr lang="ja-JP" altLang="en-US" b="0" i="0" dirty="0" smtClean="0"/>
                  <a:t>秒</a:t>
                </a:r>
                <a:r>
                  <a:rPr lang="en-US" b="0" i="0" dirty="0" smtClean="0"/>
                  <a:t>)</a:t>
                </a:r>
                <a:endParaRPr lang="en-US" b="0" i="0" dirty="0"/>
              </a:p>
            </c:rich>
          </c:tx>
          <c:layout>
            <c:manualLayout>
              <c:xMode val="edge"/>
              <c:yMode val="edge"/>
              <c:x val="3.0501105548058811E-2"/>
              <c:y val="0.20000015501004101"/>
            </c:manualLayout>
          </c:layout>
        </c:title>
        <c:numFmt formatCode="General" sourceLinked="1"/>
        <c:tickLblPos val="nextTo"/>
        <c:txPr>
          <a:bodyPr rot="0" vert="horz"/>
          <a:lstStyle/>
          <a:p>
            <a:pPr>
              <a:defRPr lang="en-US"/>
            </a:pPr>
            <a:endParaRPr lang="ja-JP"/>
          </a:p>
        </c:txPr>
        <c:crossAx val="155670016"/>
        <c:crosses val="autoZero"/>
        <c:crossBetween val="between"/>
      </c:valAx>
    </c:plotArea>
    <c:legend>
      <c:legendPos val="t"/>
      <c:layout>
        <c:manualLayout>
          <c:xMode val="edge"/>
          <c:yMode val="edge"/>
          <c:x val="0.14832980946826121"/>
          <c:y val="3.30240050345533E-2"/>
          <c:w val="0.7843141426643675"/>
          <c:h val="0.13237028230235201"/>
        </c:manualLayout>
      </c:layout>
      <c:txPr>
        <a:bodyPr/>
        <a:lstStyle/>
        <a:p>
          <a:pPr>
            <a:defRPr lang="en-US"/>
          </a:pPr>
          <a:endParaRPr lang="ja-JP"/>
        </a:p>
      </c:txPr>
    </c:legend>
    <c:plotVisOnly val="1"/>
    <c:dispBlanksAs val="gap"/>
  </c:chart>
  <c:txPr>
    <a:bodyPr/>
    <a:lstStyle/>
    <a:p>
      <a:pPr>
        <a:defRPr sz="2500"/>
      </a:pPr>
      <a:endParaRPr lang="ja-JP"/>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ja-JP"/>
  <c:chart>
    <c:plotArea>
      <c:layout/>
      <c:lineChart>
        <c:grouping val="standard"/>
        <c:ser>
          <c:idx val="0"/>
          <c:order val="0"/>
          <c:tx>
            <c:strRef>
              <c:f>Sheet1!$B$1</c:f>
              <c:strCache>
                <c:ptCount val="1"/>
                <c:pt idx="0">
                  <c:v>3HOP-Contour</c:v>
                </c:pt>
              </c:strCache>
            </c:strRef>
          </c:tx>
          <c:cat>
            <c:numRef>
              <c:f>Sheet1!$A$2:$A$7</c:f>
              <c:numCache>
                <c:formatCode>General</c:formatCode>
                <c:ptCount val="6"/>
                <c:pt idx="0">
                  <c:v>2</c:v>
                </c:pt>
                <c:pt idx="1">
                  <c:v>4</c:v>
                </c:pt>
                <c:pt idx="2">
                  <c:v>6</c:v>
                </c:pt>
                <c:pt idx="3">
                  <c:v>8</c:v>
                </c:pt>
                <c:pt idx="4">
                  <c:v>10</c:v>
                </c:pt>
                <c:pt idx="5">
                  <c:v>12</c:v>
                </c:pt>
              </c:numCache>
            </c:numRef>
          </c:cat>
          <c:val>
            <c:numRef>
              <c:f>Sheet1!$B$2:$B$7</c:f>
              <c:numCache>
                <c:formatCode>General</c:formatCode>
                <c:ptCount val="6"/>
                <c:pt idx="0">
                  <c:v>22.864999999999988</c:v>
                </c:pt>
                <c:pt idx="1">
                  <c:v>49.353999999999999</c:v>
                </c:pt>
                <c:pt idx="2">
                  <c:v>77.685999999999979</c:v>
                </c:pt>
                <c:pt idx="3">
                  <c:v>103.76900000000002</c:v>
                </c:pt>
                <c:pt idx="4">
                  <c:v>124.29100000000008</c:v>
                </c:pt>
                <c:pt idx="5">
                  <c:v>141.82500000000007</c:v>
                </c:pt>
              </c:numCache>
            </c:numRef>
          </c:val>
        </c:ser>
        <c:ser>
          <c:idx val="1"/>
          <c:order val="1"/>
          <c:tx>
            <c:strRef>
              <c:f>Sheet1!$C$1</c:f>
              <c:strCache>
                <c:ptCount val="1"/>
                <c:pt idx="0">
                  <c:v>3HOP-Segment</c:v>
                </c:pt>
              </c:strCache>
            </c:strRef>
          </c:tx>
          <c:cat>
            <c:numRef>
              <c:f>Sheet1!$A$2:$A$7</c:f>
              <c:numCache>
                <c:formatCode>General</c:formatCode>
                <c:ptCount val="6"/>
                <c:pt idx="0">
                  <c:v>2</c:v>
                </c:pt>
                <c:pt idx="1">
                  <c:v>4</c:v>
                </c:pt>
                <c:pt idx="2">
                  <c:v>6</c:v>
                </c:pt>
                <c:pt idx="3">
                  <c:v>8</c:v>
                </c:pt>
                <c:pt idx="4">
                  <c:v>10</c:v>
                </c:pt>
                <c:pt idx="5">
                  <c:v>12</c:v>
                </c:pt>
              </c:numCache>
            </c:numRef>
          </c:cat>
          <c:val>
            <c:numRef>
              <c:f>Sheet1!$C$2:$C$7</c:f>
              <c:numCache>
                <c:formatCode>General</c:formatCode>
                <c:ptCount val="6"/>
                <c:pt idx="0">
                  <c:v>165.64599999999999</c:v>
                </c:pt>
                <c:pt idx="1">
                  <c:v>566.17499999999995</c:v>
                </c:pt>
                <c:pt idx="2">
                  <c:v>1092.2</c:v>
                </c:pt>
                <c:pt idx="3">
                  <c:v>1422.82</c:v>
                </c:pt>
                <c:pt idx="4">
                  <c:v>1661.82</c:v>
                </c:pt>
                <c:pt idx="5">
                  <c:v>1748.04</c:v>
                </c:pt>
              </c:numCache>
            </c:numRef>
          </c:val>
        </c:ser>
        <c:ser>
          <c:idx val="2"/>
          <c:order val="2"/>
          <c:tx>
            <c:strRef>
              <c:f>Sheet1!$D$1</c:f>
              <c:strCache>
                <c:ptCount val="1"/>
                <c:pt idx="0">
                  <c:v>Path-Tree</c:v>
                </c:pt>
              </c:strCache>
            </c:strRef>
          </c:tx>
          <c:cat>
            <c:numRef>
              <c:f>Sheet1!$A$2:$A$7</c:f>
              <c:numCache>
                <c:formatCode>General</c:formatCode>
                <c:ptCount val="6"/>
                <c:pt idx="0">
                  <c:v>2</c:v>
                </c:pt>
                <c:pt idx="1">
                  <c:v>4</c:v>
                </c:pt>
                <c:pt idx="2">
                  <c:v>6</c:v>
                </c:pt>
                <c:pt idx="3">
                  <c:v>8</c:v>
                </c:pt>
                <c:pt idx="4">
                  <c:v>10</c:v>
                </c:pt>
                <c:pt idx="5">
                  <c:v>12</c:v>
                </c:pt>
              </c:numCache>
            </c:numRef>
          </c:cat>
          <c:val>
            <c:numRef>
              <c:f>Sheet1!$D$2:$D$7</c:f>
              <c:numCache>
                <c:formatCode>General</c:formatCode>
                <c:ptCount val="6"/>
                <c:pt idx="0">
                  <c:v>9.1080000000000005</c:v>
                </c:pt>
                <c:pt idx="1">
                  <c:v>26.050999999999988</c:v>
                </c:pt>
                <c:pt idx="2">
                  <c:v>33.785000000000011</c:v>
                </c:pt>
                <c:pt idx="3">
                  <c:v>31.626000000000001</c:v>
                </c:pt>
                <c:pt idx="4">
                  <c:v>28.321999999999999</c:v>
                </c:pt>
                <c:pt idx="5">
                  <c:v>28.411000000000001</c:v>
                </c:pt>
              </c:numCache>
            </c:numRef>
          </c:val>
        </c:ser>
        <c:ser>
          <c:idx val="3"/>
          <c:order val="3"/>
          <c:tx>
            <c:strRef>
              <c:f>Sheet1!$E$1</c:f>
              <c:strCache>
                <c:ptCount val="1"/>
                <c:pt idx="0">
                  <c:v>2HOP</c:v>
                </c:pt>
              </c:strCache>
            </c:strRef>
          </c:tx>
          <c:cat>
            <c:numRef>
              <c:f>Sheet1!$A$2:$A$7</c:f>
              <c:numCache>
                <c:formatCode>General</c:formatCode>
                <c:ptCount val="6"/>
                <c:pt idx="0">
                  <c:v>2</c:v>
                </c:pt>
                <c:pt idx="1">
                  <c:v>4</c:v>
                </c:pt>
                <c:pt idx="2">
                  <c:v>6</c:v>
                </c:pt>
                <c:pt idx="3">
                  <c:v>8</c:v>
                </c:pt>
                <c:pt idx="4">
                  <c:v>10</c:v>
                </c:pt>
                <c:pt idx="5">
                  <c:v>12</c:v>
                </c:pt>
              </c:numCache>
            </c:numRef>
          </c:cat>
          <c:val>
            <c:numRef>
              <c:f>Sheet1!$E$2:$E$7</c:f>
              <c:numCache>
                <c:formatCode>General</c:formatCode>
                <c:ptCount val="6"/>
                <c:pt idx="0">
                  <c:v>70.239000000000004</c:v>
                </c:pt>
                <c:pt idx="1">
                  <c:v>297.80099999999999</c:v>
                </c:pt>
                <c:pt idx="2">
                  <c:v>514.54599999999948</c:v>
                </c:pt>
                <c:pt idx="3">
                  <c:v>589.05899999999997</c:v>
                </c:pt>
                <c:pt idx="4">
                  <c:v>574.64</c:v>
                </c:pt>
                <c:pt idx="5">
                  <c:v>722.005</c:v>
                </c:pt>
              </c:numCache>
            </c:numRef>
          </c:val>
        </c:ser>
        <c:ser>
          <c:idx val="4"/>
          <c:order val="4"/>
          <c:tx>
            <c:strRef>
              <c:f>Sheet1!$F$1</c:f>
              <c:strCache>
                <c:ptCount val="1"/>
                <c:pt idx="0">
                  <c:v>Breath-First</c:v>
                </c:pt>
              </c:strCache>
            </c:strRef>
          </c:tx>
          <c:cat>
            <c:numRef>
              <c:f>Sheet1!$A$2:$A$7</c:f>
              <c:numCache>
                <c:formatCode>General</c:formatCode>
                <c:ptCount val="6"/>
                <c:pt idx="0">
                  <c:v>2</c:v>
                </c:pt>
                <c:pt idx="1">
                  <c:v>4</c:v>
                </c:pt>
                <c:pt idx="2">
                  <c:v>6</c:v>
                </c:pt>
                <c:pt idx="3">
                  <c:v>8</c:v>
                </c:pt>
                <c:pt idx="4">
                  <c:v>10</c:v>
                </c:pt>
                <c:pt idx="5">
                  <c:v>12</c:v>
                </c:pt>
              </c:numCache>
            </c:numRef>
          </c:cat>
          <c:val>
            <c:numRef>
              <c:f>Sheet1!$F$2:$F$7</c:f>
              <c:numCache>
                <c:formatCode>General</c:formatCode>
                <c:ptCount val="6"/>
                <c:pt idx="0">
                  <c:v>891.9569999999992</c:v>
                </c:pt>
                <c:pt idx="1">
                  <c:v>2197.0100000000002</c:v>
                </c:pt>
                <c:pt idx="2">
                  <c:v>4397.49</c:v>
                </c:pt>
                <c:pt idx="3">
                  <c:v>6134.99</c:v>
                </c:pt>
                <c:pt idx="4">
                  <c:v>7499.31</c:v>
                </c:pt>
                <c:pt idx="5">
                  <c:v>8628.2099999999882</c:v>
                </c:pt>
              </c:numCache>
            </c:numRef>
          </c:val>
        </c:ser>
        <c:ser>
          <c:idx val="5"/>
          <c:order val="5"/>
          <c:tx>
            <c:strRef>
              <c:f>Sheet1!$G$1</c:f>
              <c:strCache>
                <c:ptCount val="1"/>
                <c:pt idx="0">
                  <c:v>Depth-First</c:v>
                </c:pt>
              </c:strCache>
            </c:strRef>
          </c:tx>
          <c:cat>
            <c:numRef>
              <c:f>Sheet1!$A$2:$A$7</c:f>
              <c:numCache>
                <c:formatCode>General</c:formatCode>
                <c:ptCount val="6"/>
                <c:pt idx="0">
                  <c:v>2</c:v>
                </c:pt>
                <c:pt idx="1">
                  <c:v>4</c:v>
                </c:pt>
                <c:pt idx="2">
                  <c:v>6</c:v>
                </c:pt>
                <c:pt idx="3">
                  <c:v>8</c:v>
                </c:pt>
                <c:pt idx="4">
                  <c:v>10</c:v>
                </c:pt>
                <c:pt idx="5">
                  <c:v>12</c:v>
                </c:pt>
              </c:numCache>
            </c:numRef>
          </c:cat>
          <c:val>
            <c:numRef>
              <c:f>Sheet1!$G$2:$G$7</c:f>
              <c:numCache>
                <c:formatCode>General</c:formatCode>
                <c:ptCount val="6"/>
                <c:pt idx="0">
                  <c:v>891.50199999999938</c:v>
                </c:pt>
                <c:pt idx="1">
                  <c:v>1796.84</c:v>
                </c:pt>
                <c:pt idx="2">
                  <c:v>4358.84</c:v>
                </c:pt>
                <c:pt idx="3">
                  <c:v>7553.84</c:v>
                </c:pt>
                <c:pt idx="4">
                  <c:v>11305.3</c:v>
                </c:pt>
                <c:pt idx="5">
                  <c:v>14917.4</c:v>
                </c:pt>
              </c:numCache>
            </c:numRef>
          </c:val>
        </c:ser>
        <c:marker val="1"/>
        <c:axId val="232856960"/>
        <c:axId val="232862848"/>
      </c:lineChart>
      <c:catAx>
        <c:axId val="232856960"/>
        <c:scaling>
          <c:orientation val="minMax"/>
        </c:scaling>
        <c:axPos val="b"/>
        <c:numFmt formatCode="General" sourceLinked="1"/>
        <c:tickLblPos val="nextTo"/>
        <c:crossAx val="232862848"/>
        <c:crosses val="autoZero"/>
        <c:auto val="1"/>
        <c:lblAlgn val="ctr"/>
        <c:lblOffset val="100"/>
      </c:catAx>
      <c:valAx>
        <c:axId val="232862848"/>
        <c:scaling>
          <c:logBase val="10"/>
          <c:orientation val="minMax"/>
        </c:scaling>
        <c:axPos val="l"/>
        <c:majorGridlines/>
        <c:numFmt formatCode="General" sourceLinked="1"/>
        <c:tickLblPos val="nextTo"/>
        <c:crossAx val="232856960"/>
        <c:crosses val="autoZero"/>
        <c:crossBetween val="between"/>
      </c:valAx>
    </c:plotArea>
    <c:legend>
      <c:legendPos val="r"/>
      <c:layout/>
    </c:legend>
    <c:plotVisOnly val="1"/>
  </c:chart>
  <c:txPr>
    <a:bodyPr/>
    <a:lstStyle/>
    <a:p>
      <a:pPr>
        <a:defRPr sz="1800"/>
      </a:pPr>
      <a:endParaRPr lang="ja-JP"/>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ja-JP"/>
  <c:chart>
    <c:plotArea>
      <c:layout>
        <c:manualLayout>
          <c:layoutTarget val="inner"/>
          <c:xMode val="edge"/>
          <c:yMode val="edge"/>
          <c:x val="0.24286817102005545"/>
          <c:y val="3.2293346655340824E-2"/>
          <c:w val="0.72742239687272658"/>
          <c:h val="0.64710723799669945"/>
        </c:manualLayout>
      </c:layout>
      <c:barChart>
        <c:barDir val="col"/>
        <c:grouping val="clustered"/>
        <c:ser>
          <c:idx val="0"/>
          <c:order val="0"/>
          <c:tx>
            <c:strRef>
              <c:f>Sheet1!$B$1</c:f>
              <c:strCache>
                <c:ptCount val="1"/>
                <c:pt idx="0">
                  <c:v>3HOP-Contour</c:v>
                </c:pt>
              </c:strCache>
            </c:strRef>
          </c:tx>
          <c:cat>
            <c:strRef>
              <c:f>Sheet1!$A$2:$A$6</c:f>
              <c:strCache>
                <c:ptCount val="5"/>
                <c:pt idx="0">
                  <c:v>ArXiv</c:v>
                </c:pt>
                <c:pt idx="1">
                  <c:v>Citeseer</c:v>
                </c:pt>
                <c:pt idx="2">
                  <c:v>Go</c:v>
                </c:pt>
                <c:pt idx="3">
                  <c:v>Pubmed</c:v>
                </c:pt>
                <c:pt idx="4">
                  <c:v>Yago</c:v>
                </c:pt>
              </c:strCache>
            </c:strRef>
          </c:cat>
          <c:val>
            <c:numRef>
              <c:f>Sheet1!$B$2:$B$6</c:f>
              <c:numCache>
                <c:formatCode>General</c:formatCode>
                <c:ptCount val="5"/>
                <c:pt idx="0">
                  <c:v>47472</c:v>
                </c:pt>
                <c:pt idx="1">
                  <c:v>51035</c:v>
                </c:pt>
                <c:pt idx="2">
                  <c:v>27764</c:v>
                </c:pt>
                <c:pt idx="3">
                  <c:v>54531</c:v>
                </c:pt>
                <c:pt idx="4">
                  <c:v>27038</c:v>
                </c:pt>
              </c:numCache>
            </c:numRef>
          </c:val>
        </c:ser>
        <c:ser>
          <c:idx val="1"/>
          <c:order val="1"/>
          <c:tx>
            <c:strRef>
              <c:f>Sheet1!$C$1</c:f>
              <c:strCache>
                <c:ptCount val="1"/>
                <c:pt idx="0">
                  <c:v>3HOP-Segment</c:v>
                </c:pt>
              </c:strCache>
            </c:strRef>
          </c:tx>
          <c:cat>
            <c:strRef>
              <c:f>Sheet1!$A$2:$A$6</c:f>
              <c:strCache>
                <c:ptCount val="5"/>
                <c:pt idx="0">
                  <c:v>ArXiv</c:v>
                </c:pt>
                <c:pt idx="1">
                  <c:v>Citeseer</c:v>
                </c:pt>
                <c:pt idx="2">
                  <c:v>Go</c:v>
                </c:pt>
                <c:pt idx="3">
                  <c:v>Pubmed</c:v>
                </c:pt>
                <c:pt idx="4">
                  <c:v>Yago</c:v>
                </c:pt>
              </c:strCache>
            </c:strRef>
          </c:cat>
          <c:val>
            <c:numRef>
              <c:f>Sheet1!$C$2:$C$6</c:f>
              <c:numCache>
                <c:formatCode>General</c:formatCode>
                <c:ptCount val="5"/>
                <c:pt idx="0">
                  <c:v>64378</c:v>
                </c:pt>
                <c:pt idx="1">
                  <c:v>72167</c:v>
                </c:pt>
                <c:pt idx="2">
                  <c:v>41798</c:v>
                </c:pt>
                <c:pt idx="3">
                  <c:v>72215</c:v>
                </c:pt>
                <c:pt idx="4">
                  <c:v>39638</c:v>
                </c:pt>
              </c:numCache>
            </c:numRef>
          </c:val>
        </c:ser>
        <c:ser>
          <c:idx val="2"/>
          <c:order val="2"/>
          <c:tx>
            <c:strRef>
              <c:f>Sheet1!$D$1</c:f>
              <c:strCache>
                <c:ptCount val="1"/>
                <c:pt idx="0">
                  <c:v>Path-Tree</c:v>
                </c:pt>
              </c:strCache>
            </c:strRef>
          </c:tx>
          <c:cat>
            <c:strRef>
              <c:f>Sheet1!$A$2:$A$6</c:f>
              <c:strCache>
                <c:ptCount val="5"/>
                <c:pt idx="0">
                  <c:v>ArXiv</c:v>
                </c:pt>
                <c:pt idx="1">
                  <c:v>Citeseer</c:v>
                </c:pt>
                <c:pt idx="2">
                  <c:v>Go</c:v>
                </c:pt>
                <c:pt idx="3">
                  <c:v>Pubmed</c:v>
                </c:pt>
                <c:pt idx="4">
                  <c:v>Yago</c:v>
                </c:pt>
              </c:strCache>
            </c:strRef>
          </c:cat>
          <c:val>
            <c:numRef>
              <c:f>Sheet1!$D$2:$D$6</c:f>
              <c:numCache>
                <c:formatCode>General</c:formatCode>
                <c:ptCount val="5"/>
                <c:pt idx="0">
                  <c:v>86855</c:v>
                </c:pt>
                <c:pt idx="1">
                  <c:v>91820</c:v>
                </c:pt>
                <c:pt idx="2">
                  <c:v>37729</c:v>
                </c:pt>
                <c:pt idx="3">
                  <c:v>107915</c:v>
                </c:pt>
                <c:pt idx="4">
                  <c:v>39181</c:v>
                </c:pt>
              </c:numCache>
            </c:numRef>
          </c:val>
        </c:ser>
        <c:axId val="233000320"/>
        <c:axId val="233022592"/>
      </c:barChart>
      <c:catAx>
        <c:axId val="233000320"/>
        <c:scaling>
          <c:orientation val="minMax"/>
        </c:scaling>
        <c:axPos val="b"/>
        <c:tickLblPos val="nextTo"/>
        <c:crossAx val="233022592"/>
        <c:crosses val="autoZero"/>
        <c:auto val="1"/>
        <c:lblAlgn val="ctr"/>
        <c:lblOffset val="0"/>
      </c:catAx>
      <c:valAx>
        <c:axId val="233022592"/>
        <c:scaling>
          <c:orientation val="minMax"/>
        </c:scaling>
        <c:axPos val="l"/>
        <c:majorGridlines/>
        <c:numFmt formatCode="General" sourceLinked="1"/>
        <c:tickLblPos val="nextTo"/>
        <c:crossAx val="233000320"/>
        <c:crosses val="autoZero"/>
        <c:crossBetween val="between"/>
      </c:valAx>
    </c:plotArea>
    <c:legend>
      <c:legendPos val="r"/>
      <c:layout>
        <c:manualLayout>
          <c:xMode val="edge"/>
          <c:yMode val="edge"/>
          <c:x val="2.2622525132489843E-2"/>
          <c:y val="0.74233647791695556"/>
          <c:w val="0.97339517020434463"/>
          <c:h val="0.12270739792155216"/>
        </c:manualLayout>
      </c:layout>
    </c:legend>
    <c:plotVisOnly val="1"/>
  </c:chart>
  <c:txPr>
    <a:bodyPr/>
    <a:lstStyle/>
    <a:p>
      <a:pPr>
        <a:defRPr sz="1400"/>
      </a:pPr>
      <a:endParaRPr lang="ja-JP"/>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ja-JP"/>
  <c:chart>
    <c:plotArea>
      <c:layout>
        <c:manualLayout>
          <c:layoutTarget val="inner"/>
          <c:xMode val="edge"/>
          <c:yMode val="edge"/>
          <c:x val="0.1994075167759827"/>
          <c:y val="3.3384475438157299E-2"/>
          <c:w val="0.77911417763770185"/>
          <c:h val="0.71038265640889908"/>
        </c:manualLayout>
      </c:layout>
      <c:barChart>
        <c:barDir val="col"/>
        <c:grouping val="clustered"/>
        <c:ser>
          <c:idx val="0"/>
          <c:order val="0"/>
          <c:tx>
            <c:strRef>
              <c:f>Sheet1!$B$1</c:f>
              <c:strCache>
                <c:ptCount val="1"/>
                <c:pt idx="0">
                  <c:v>3HOP-Contour</c:v>
                </c:pt>
              </c:strCache>
            </c:strRef>
          </c:tx>
          <c:cat>
            <c:strRef>
              <c:f>Sheet1!$A$2:$A$6</c:f>
              <c:strCache>
                <c:ptCount val="5"/>
                <c:pt idx="0">
                  <c:v>ArXiv</c:v>
                </c:pt>
                <c:pt idx="1">
                  <c:v>Citeseer</c:v>
                </c:pt>
                <c:pt idx="2">
                  <c:v>Go</c:v>
                </c:pt>
                <c:pt idx="3">
                  <c:v>Pubmed</c:v>
                </c:pt>
                <c:pt idx="4">
                  <c:v>Yago</c:v>
                </c:pt>
              </c:strCache>
            </c:strRef>
          </c:cat>
          <c:val>
            <c:numRef>
              <c:f>Sheet1!$B$2:$B$6</c:f>
              <c:numCache>
                <c:formatCode>General</c:formatCode>
                <c:ptCount val="5"/>
                <c:pt idx="0">
                  <c:v>125.38200000000001</c:v>
                </c:pt>
                <c:pt idx="1">
                  <c:v>87.763000000000005</c:v>
                </c:pt>
                <c:pt idx="2">
                  <c:v>53.353999999999999</c:v>
                </c:pt>
                <c:pt idx="3">
                  <c:v>72.491000000000085</c:v>
                </c:pt>
                <c:pt idx="4">
                  <c:v>44.495000000000012</c:v>
                </c:pt>
              </c:numCache>
            </c:numRef>
          </c:val>
        </c:ser>
        <c:ser>
          <c:idx val="1"/>
          <c:order val="1"/>
          <c:tx>
            <c:strRef>
              <c:f>Sheet1!$C$1</c:f>
              <c:strCache>
                <c:ptCount val="1"/>
                <c:pt idx="0">
                  <c:v>3HOP-Segment</c:v>
                </c:pt>
              </c:strCache>
            </c:strRef>
          </c:tx>
          <c:cat>
            <c:strRef>
              <c:f>Sheet1!$A$2:$A$6</c:f>
              <c:strCache>
                <c:ptCount val="5"/>
                <c:pt idx="0">
                  <c:v>ArXiv</c:v>
                </c:pt>
                <c:pt idx="1">
                  <c:v>Citeseer</c:v>
                </c:pt>
                <c:pt idx="2">
                  <c:v>Go</c:v>
                </c:pt>
                <c:pt idx="3">
                  <c:v>Pubmed</c:v>
                </c:pt>
                <c:pt idx="4">
                  <c:v>Yago</c:v>
                </c:pt>
              </c:strCache>
            </c:strRef>
          </c:cat>
          <c:val>
            <c:numRef>
              <c:f>Sheet1!$C$2:$C$6</c:f>
              <c:numCache>
                <c:formatCode>General</c:formatCode>
                <c:ptCount val="5"/>
                <c:pt idx="0">
                  <c:v>1060.2</c:v>
                </c:pt>
                <c:pt idx="1">
                  <c:v>523.48800000000051</c:v>
                </c:pt>
                <c:pt idx="2">
                  <c:v>250.261</c:v>
                </c:pt>
                <c:pt idx="3">
                  <c:v>533.495</c:v>
                </c:pt>
                <c:pt idx="4">
                  <c:v>229.416</c:v>
                </c:pt>
              </c:numCache>
            </c:numRef>
          </c:val>
        </c:ser>
        <c:ser>
          <c:idx val="2"/>
          <c:order val="2"/>
          <c:tx>
            <c:strRef>
              <c:f>Sheet1!$D$1</c:f>
              <c:strCache>
                <c:ptCount val="1"/>
                <c:pt idx="0">
                  <c:v>Path-Tree</c:v>
                </c:pt>
              </c:strCache>
            </c:strRef>
          </c:tx>
          <c:cat>
            <c:strRef>
              <c:f>Sheet1!$A$2:$A$6</c:f>
              <c:strCache>
                <c:ptCount val="5"/>
                <c:pt idx="0">
                  <c:v>ArXiv</c:v>
                </c:pt>
                <c:pt idx="1">
                  <c:v>Citeseer</c:v>
                </c:pt>
                <c:pt idx="2">
                  <c:v>Go</c:v>
                </c:pt>
                <c:pt idx="3">
                  <c:v>Pubmed</c:v>
                </c:pt>
                <c:pt idx="4">
                  <c:v>Yago</c:v>
                </c:pt>
              </c:strCache>
            </c:strRef>
          </c:cat>
          <c:val>
            <c:numRef>
              <c:f>Sheet1!$D$2:$D$6</c:f>
              <c:numCache>
                <c:formatCode>General</c:formatCode>
                <c:ptCount val="5"/>
                <c:pt idx="0">
                  <c:v>24.277999999999999</c:v>
                </c:pt>
                <c:pt idx="1">
                  <c:v>23.32</c:v>
                </c:pt>
                <c:pt idx="2">
                  <c:v>10.39</c:v>
                </c:pt>
                <c:pt idx="3">
                  <c:v>21.818000000000001</c:v>
                </c:pt>
                <c:pt idx="4">
                  <c:v>12.256</c:v>
                </c:pt>
              </c:numCache>
            </c:numRef>
          </c:val>
        </c:ser>
        <c:ser>
          <c:idx val="3"/>
          <c:order val="3"/>
          <c:tx>
            <c:strRef>
              <c:f>Sheet1!$E$1</c:f>
              <c:strCache>
                <c:ptCount val="1"/>
                <c:pt idx="0">
                  <c:v>Breadth-First</c:v>
                </c:pt>
              </c:strCache>
            </c:strRef>
          </c:tx>
          <c:cat>
            <c:strRef>
              <c:f>Sheet1!$A$2:$A$6</c:f>
              <c:strCache>
                <c:ptCount val="5"/>
                <c:pt idx="0">
                  <c:v>ArXiv</c:v>
                </c:pt>
                <c:pt idx="1">
                  <c:v>Citeseer</c:v>
                </c:pt>
                <c:pt idx="2">
                  <c:v>Go</c:v>
                </c:pt>
                <c:pt idx="3">
                  <c:v>Pubmed</c:v>
                </c:pt>
                <c:pt idx="4">
                  <c:v>Yago</c:v>
                </c:pt>
              </c:strCache>
            </c:strRef>
          </c:cat>
          <c:val>
            <c:numRef>
              <c:f>Sheet1!$E$2:$E$6</c:f>
              <c:numCache>
                <c:formatCode>General</c:formatCode>
                <c:ptCount val="5"/>
                <c:pt idx="0">
                  <c:v>19029.2</c:v>
                </c:pt>
                <c:pt idx="1">
                  <c:v>4567.1600000000044</c:v>
                </c:pt>
                <c:pt idx="2">
                  <c:v>2697.67</c:v>
                </c:pt>
                <c:pt idx="3">
                  <c:v>4083.08</c:v>
                </c:pt>
                <c:pt idx="4">
                  <c:v>2605.56</c:v>
                </c:pt>
              </c:numCache>
            </c:numRef>
          </c:val>
        </c:ser>
        <c:ser>
          <c:idx val="4"/>
          <c:order val="4"/>
          <c:tx>
            <c:strRef>
              <c:f>Sheet1!$F$1</c:f>
              <c:strCache>
                <c:ptCount val="1"/>
                <c:pt idx="0">
                  <c:v>Depth-First</c:v>
                </c:pt>
              </c:strCache>
            </c:strRef>
          </c:tx>
          <c:cat>
            <c:strRef>
              <c:f>Sheet1!$A$2:$A$6</c:f>
              <c:strCache>
                <c:ptCount val="5"/>
                <c:pt idx="0">
                  <c:v>ArXiv</c:v>
                </c:pt>
                <c:pt idx="1">
                  <c:v>Citeseer</c:v>
                </c:pt>
                <c:pt idx="2">
                  <c:v>Go</c:v>
                </c:pt>
                <c:pt idx="3">
                  <c:v>Pubmed</c:v>
                </c:pt>
                <c:pt idx="4">
                  <c:v>Yago</c:v>
                </c:pt>
              </c:strCache>
            </c:strRef>
          </c:cat>
          <c:val>
            <c:numRef>
              <c:f>Sheet1!$F$2:$F$6</c:f>
              <c:numCache>
                <c:formatCode>General</c:formatCode>
                <c:ptCount val="5"/>
                <c:pt idx="0">
                  <c:v>129587</c:v>
                </c:pt>
                <c:pt idx="1">
                  <c:v>4781.1900000000014</c:v>
                </c:pt>
                <c:pt idx="2">
                  <c:v>2780.23</c:v>
                </c:pt>
                <c:pt idx="3">
                  <c:v>4224.54</c:v>
                </c:pt>
                <c:pt idx="4">
                  <c:v>2622.23</c:v>
                </c:pt>
              </c:numCache>
            </c:numRef>
          </c:val>
        </c:ser>
        <c:axId val="233065856"/>
        <c:axId val="233067648"/>
      </c:barChart>
      <c:catAx>
        <c:axId val="233065856"/>
        <c:scaling>
          <c:orientation val="minMax"/>
        </c:scaling>
        <c:axPos val="b"/>
        <c:tickLblPos val="nextTo"/>
        <c:txPr>
          <a:bodyPr rot="0" vert="horz" anchor="t" anchorCtr="0"/>
          <a:lstStyle/>
          <a:p>
            <a:pPr>
              <a:defRPr/>
            </a:pPr>
            <a:endParaRPr lang="ja-JP"/>
          </a:p>
        </c:txPr>
        <c:crossAx val="233067648"/>
        <c:crosses val="autoZero"/>
        <c:auto val="1"/>
        <c:lblAlgn val="ctr"/>
        <c:lblOffset val="0"/>
      </c:catAx>
      <c:valAx>
        <c:axId val="233067648"/>
        <c:scaling>
          <c:logBase val="10"/>
          <c:orientation val="minMax"/>
        </c:scaling>
        <c:axPos val="l"/>
        <c:majorGridlines/>
        <c:numFmt formatCode="General" sourceLinked="1"/>
        <c:tickLblPos val="nextTo"/>
        <c:crossAx val="233065856"/>
        <c:crosses val="autoZero"/>
        <c:crossBetween val="between"/>
      </c:valAx>
    </c:plotArea>
    <c:legend>
      <c:legendPos val="r"/>
      <c:layout>
        <c:manualLayout>
          <c:xMode val="edge"/>
          <c:yMode val="edge"/>
          <c:x val="4.2831257959455867E-2"/>
          <c:y val="0.84706185731486561"/>
          <c:w val="0.92644521633419841"/>
          <c:h val="0.13820493902570075"/>
        </c:manualLayout>
      </c:layout>
    </c:legend>
    <c:plotVisOnly val="1"/>
  </c:chart>
  <c:txPr>
    <a:bodyPr/>
    <a:lstStyle/>
    <a:p>
      <a:pPr>
        <a:defRPr sz="1400"/>
      </a:pPr>
      <a:endParaRPr lang="ja-JP"/>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ja-JP"/>
  <c:chart>
    <c:plotArea>
      <c:layout>
        <c:manualLayout>
          <c:layoutTarget val="inner"/>
          <c:xMode val="edge"/>
          <c:yMode val="edge"/>
          <c:x val="0.1206352900385526"/>
          <c:y val="8.7833811227976011E-2"/>
          <c:w val="0.86551928309797455"/>
          <c:h val="0.55623688437457763"/>
        </c:manualLayout>
      </c:layout>
      <c:barChart>
        <c:barDir val="col"/>
        <c:grouping val="clustered"/>
        <c:ser>
          <c:idx val="0"/>
          <c:order val="0"/>
          <c:tx>
            <c:strRef>
              <c:f>Sheet1!$B$1</c:f>
              <c:strCache>
                <c:ptCount val="1"/>
                <c:pt idx="0">
                  <c:v>3HOP Contour</c:v>
                </c:pt>
              </c:strCache>
            </c:strRef>
          </c:tx>
          <c:dLbls>
            <c:showVal val="1"/>
          </c:dLbls>
          <c:cat>
            <c:strRef>
              <c:f>Sheet1!$A$2:$A$6</c:f>
              <c:strCache>
                <c:ptCount val="5"/>
                <c:pt idx="0">
                  <c:v>arXiv</c:v>
                </c:pt>
                <c:pt idx="1">
                  <c:v>citeseer</c:v>
                </c:pt>
                <c:pt idx="2">
                  <c:v>go</c:v>
                </c:pt>
                <c:pt idx="3">
                  <c:v>pubmed</c:v>
                </c:pt>
                <c:pt idx="4">
                  <c:v>yago</c:v>
                </c:pt>
              </c:strCache>
            </c:strRef>
          </c:cat>
          <c:val>
            <c:numRef>
              <c:f>Sheet1!$B$2:$B$6</c:f>
              <c:numCache>
                <c:formatCode>General</c:formatCode>
                <c:ptCount val="5"/>
                <c:pt idx="0">
                  <c:v>8530</c:v>
                </c:pt>
                <c:pt idx="1">
                  <c:v>106</c:v>
                </c:pt>
                <c:pt idx="2">
                  <c:v>25</c:v>
                </c:pt>
                <c:pt idx="3">
                  <c:v>257</c:v>
                </c:pt>
                <c:pt idx="4">
                  <c:v>25</c:v>
                </c:pt>
              </c:numCache>
            </c:numRef>
          </c:val>
        </c:ser>
        <c:ser>
          <c:idx val="1"/>
          <c:order val="1"/>
          <c:tx>
            <c:strRef>
              <c:f>Sheet1!$C$1</c:f>
              <c:strCache>
                <c:ptCount val="1"/>
                <c:pt idx="0">
                  <c:v>Path-Tree</c:v>
                </c:pt>
              </c:strCache>
            </c:strRef>
          </c:tx>
          <c:dLbls>
            <c:showVal val="1"/>
          </c:dLbls>
          <c:cat>
            <c:strRef>
              <c:f>Sheet1!$A$2:$A$6</c:f>
              <c:strCache>
                <c:ptCount val="5"/>
                <c:pt idx="0">
                  <c:v>arXiv</c:v>
                </c:pt>
                <c:pt idx="1">
                  <c:v>citeseer</c:v>
                </c:pt>
                <c:pt idx="2">
                  <c:v>go</c:v>
                </c:pt>
                <c:pt idx="3">
                  <c:v>pubmed</c:v>
                </c:pt>
                <c:pt idx="4">
                  <c:v>yago</c:v>
                </c:pt>
              </c:strCache>
            </c:strRef>
          </c:cat>
          <c:val>
            <c:numRef>
              <c:f>Sheet1!$C$2:$C$6</c:f>
              <c:numCache>
                <c:formatCode>General</c:formatCode>
                <c:ptCount val="5"/>
                <c:pt idx="0">
                  <c:v>10</c:v>
                </c:pt>
                <c:pt idx="1">
                  <c:v>0.73000000000000065</c:v>
                </c:pt>
                <c:pt idx="2">
                  <c:v>0.2</c:v>
                </c:pt>
                <c:pt idx="3">
                  <c:v>0.77000000000000079</c:v>
                </c:pt>
                <c:pt idx="4">
                  <c:v>0.55000000000000004</c:v>
                </c:pt>
              </c:numCache>
            </c:numRef>
          </c:val>
        </c:ser>
        <c:axId val="232815616"/>
        <c:axId val="232837888"/>
      </c:barChart>
      <c:catAx>
        <c:axId val="232815616"/>
        <c:scaling>
          <c:orientation val="minMax"/>
        </c:scaling>
        <c:axPos val="b"/>
        <c:tickLblPos val="nextTo"/>
        <c:crossAx val="232837888"/>
        <c:crossesAt val="0.1"/>
        <c:auto val="1"/>
        <c:lblAlgn val="ctr"/>
        <c:lblOffset val="100"/>
      </c:catAx>
      <c:valAx>
        <c:axId val="232837888"/>
        <c:scaling>
          <c:logBase val="10"/>
          <c:orientation val="minMax"/>
        </c:scaling>
        <c:axPos val="l"/>
        <c:majorGridlines/>
        <c:numFmt formatCode="General" sourceLinked="1"/>
        <c:tickLblPos val="nextTo"/>
        <c:crossAx val="232815616"/>
        <c:crosses val="autoZero"/>
        <c:crossBetween val="between"/>
      </c:valAx>
    </c:plotArea>
    <c:legend>
      <c:legendPos val="r"/>
      <c:layout>
        <c:manualLayout>
          <c:xMode val="edge"/>
          <c:yMode val="edge"/>
          <c:x val="9.9815229018768853E-2"/>
          <c:y val="0.86785078994741627"/>
          <c:w val="0.86887369143383231"/>
          <c:h val="0.11491578674439927"/>
        </c:manualLayout>
      </c:layout>
    </c:legend>
    <c:plotVisOnly val="1"/>
  </c:chart>
  <c:txPr>
    <a:bodyPr/>
    <a:lstStyle/>
    <a:p>
      <a:pPr>
        <a:defRPr sz="1800"/>
      </a:pPr>
      <a:endParaRPr lang="ja-JP"/>
    </a:p>
  </c:txPr>
  <c:externalData r:id="rId1"/>
</c:chartSpace>
</file>

<file path=ppt/drawings/_rels/vmlDrawing1.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3AFD00-0D09-4238-B65F-E29F1B4412A3}" type="datetimeFigureOut">
              <a:rPr kumimoji="1" lang="ja-JP" altLang="en-US" smtClean="0"/>
              <a:pPr/>
              <a:t>2009/9/14</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DFCFEA-6B25-4249-9DF5-6CD1A8750E3D}"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DDFCFEA-6B25-4249-9DF5-6CD1A8750E3D}" type="slidenum">
              <a:rPr kumimoji="1" lang="ja-JP" altLang="en-US" smtClean="0"/>
              <a:pPr/>
              <a:t>1</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say downstream run with 10000 initial samples, same as our algo</a:t>
            </a:r>
          </a:p>
        </p:txBody>
      </p:sp>
      <p:sp>
        <p:nvSpPr>
          <p:cNvPr id="4" name="Slide Number Placeholder 3"/>
          <p:cNvSpPr>
            <a:spLocks noGrp="1"/>
          </p:cNvSpPr>
          <p:nvPr>
            <p:ph type="sldNum" sz="quarter" idx="5"/>
          </p:nvPr>
        </p:nvSpPr>
        <p:spPr/>
        <p:txBody>
          <a:bodyPr/>
          <a:lstStyle/>
          <a:p>
            <a:pPr>
              <a:defRPr/>
            </a:pPr>
            <a:fld id="{BDADBBC0-1782-465C-A333-067CD5BF1DF1}" type="slidenum">
              <a:rPr lang="en-US" smtClean="0"/>
              <a:pPr>
                <a:defRPr/>
              </a:pPr>
              <a:t>78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investigate completeness with downstream</a:t>
            </a:r>
          </a:p>
        </p:txBody>
      </p:sp>
      <p:sp>
        <p:nvSpPr>
          <p:cNvPr id="4" name="Slide Number Placeholder 3"/>
          <p:cNvSpPr>
            <a:spLocks noGrp="1"/>
          </p:cNvSpPr>
          <p:nvPr>
            <p:ph type="sldNum" sz="quarter" idx="5"/>
          </p:nvPr>
        </p:nvSpPr>
        <p:spPr/>
        <p:txBody>
          <a:bodyPr/>
          <a:lstStyle/>
          <a:p>
            <a:pPr>
              <a:defRPr/>
            </a:pPr>
            <a:fld id="{607928AF-5D6A-407D-AA00-74EFDD26DD11}" type="slidenum">
              <a:rPr lang="en-US" smtClean="0"/>
              <a:pPr>
                <a:defRPr/>
              </a:pPr>
              <a:t>80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DDDFCFEA-6B25-4249-9DF5-6CD1A8750E3D}" type="slidenum">
              <a:rPr kumimoji="1" lang="ja-JP" altLang="en-US" smtClean="0"/>
              <a:pPr/>
              <a:t>154</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7534D4-4140-45D9-B6EA-0251C69A543D}" type="slidenum">
              <a:rPr lang="zh-CN" altLang="en-US"/>
              <a:pPr/>
              <a:t>194</a:t>
            </a:fld>
            <a:endParaRPr lang="en-US" altLang="zh-CN"/>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r>
              <a:rPr lang="en-US" altLang="zh-CN"/>
              <a:t>Coalesce/collapsing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97A053-8644-4C67-BE46-7325436840A6}" type="slidenum">
              <a:rPr lang="zh-CN" altLang="en-US"/>
              <a:pPr/>
              <a:t>196</a:t>
            </a:fld>
            <a:endParaRPr lang="en-US" altLang="zh-CN"/>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r>
              <a:rPr lang="en-US" altLang="zh-CN"/>
              <a:t>quadruple</a:t>
            </a:r>
          </a:p>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3A5D39C1-5FDE-48BC-BD54-6DCCE6E094AA}" type="datetime1">
              <a:rPr kumimoji="1" lang="ja-JP" altLang="en-US" smtClean="0"/>
              <a:t>2009/9/14</a:t>
            </a:fld>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6" name="スライド番号プレースホルダ 5"/>
          <p:cNvSpPr>
            <a:spLocks noGrp="1"/>
          </p:cNvSpPr>
          <p:nvPr>
            <p:ph type="sldNum" sz="quarter" idx="12"/>
          </p:nvPr>
        </p:nvSpPr>
        <p:spPr/>
        <p:txBody>
          <a:bodyPr/>
          <a:lstStyle/>
          <a:p>
            <a:fld id="{DF510E7A-70A0-49B7-BA5B-039CFE49E52F}"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lvl1pPr>
              <a:buFont typeface="Wingdings" pitchFamily="2" charset="2"/>
              <a:buChar char="p"/>
              <a:defRPr/>
            </a:lvl1pPr>
            <a:lvl2pPr>
              <a:buFont typeface="Wingdings" pitchFamily="2" charset="2"/>
              <a:buChar char="n"/>
              <a:defRPr/>
            </a:lvl2pPr>
            <a:lvl3pPr>
              <a:buFont typeface="Wingdings" pitchFamily="2" charset="2"/>
              <a:buChar char="l"/>
              <a:defRPr/>
            </a:lvl3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 3"/>
          <p:cNvSpPr>
            <a:spLocks noGrp="1"/>
          </p:cNvSpPr>
          <p:nvPr>
            <p:ph type="dt" sz="half" idx="10"/>
          </p:nvPr>
        </p:nvSpPr>
        <p:spPr/>
        <p:txBody>
          <a:bodyPr/>
          <a:lstStyle/>
          <a:p>
            <a:fld id="{757C665A-8BD0-4F67-9699-4B2F9385C3C6}" type="datetime1">
              <a:rPr kumimoji="1" lang="ja-JP" altLang="en-US" smtClean="0"/>
              <a:t>2009/9/14</a:t>
            </a:fld>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6" name="スライド番号プレースホルダ 5"/>
          <p:cNvSpPr>
            <a:spLocks noGrp="1"/>
          </p:cNvSpPr>
          <p:nvPr>
            <p:ph type="sldNum" sz="quarter" idx="12"/>
          </p:nvPr>
        </p:nvSpPr>
        <p:spPr/>
        <p:txBody>
          <a:bodyPr/>
          <a:lstStyle/>
          <a:p>
            <a:fld id="{DF510E7A-70A0-49B7-BA5B-039CFE49E52F}"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lvl1pPr>
              <a:buFont typeface="Wingdings" pitchFamily="2" charset="2"/>
              <a:buChar char="p"/>
              <a:defRPr/>
            </a:lvl1pPr>
            <a:lvl2pPr>
              <a:buFont typeface="Wingdings" pitchFamily="2" charset="2"/>
              <a:buChar char="n"/>
              <a:defRPr/>
            </a:lvl2pPr>
            <a:lvl3pPr>
              <a:buFont typeface="Wingdings" pitchFamily="2" charset="2"/>
              <a:buChar char="l"/>
              <a:defRPr/>
            </a:lvl3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 3"/>
          <p:cNvSpPr>
            <a:spLocks noGrp="1"/>
          </p:cNvSpPr>
          <p:nvPr>
            <p:ph type="dt" sz="half" idx="10"/>
          </p:nvPr>
        </p:nvSpPr>
        <p:spPr/>
        <p:txBody>
          <a:bodyPr/>
          <a:lstStyle/>
          <a:p>
            <a:fld id="{947FDDB8-B482-469A-B0A5-C0CDD212BEA4}" type="datetime1">
              <a:rPr kumimoji="1" lang="ja-JP" altLang="en-US" smtClean="0"/>
              <a:t>2009/9/14</a:t>
            </a:fld>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6" name="スライド番号プレースホルダ 5"/>
          <p:cNvSpPr>
            <a:spLocks noGrp="1"/>
          </p:cNvSpPr>
          <p:nvPr>
            <p:ph type="sldNum" sz="quarter" idx="12"/>
          </p:nvPr>
        </p:nvSpPr>
        <p:spPr/>
        <p:txBody>
          <a:bodyPr/>
          <a:lstStyle/>
          <a:p>
            <a:fld id="{DF510E7A-70A0-49B7-BA5B-039CFE49E52F}"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lvl1pPr>
              <a:buSzPct val="70000"/>
              <a:buFont typeface="Wingdings" pitchFamily="2" charset="2"/>
              <a:buChar char="p"/>
              <a:defRPr/>
            </a:lvl1pPr>
            <a:lvl2pPr>
              <a:buSzPct val="60000"/>
              <a:buFont typeface="Wingdings" pitchFamily="2" charset="2"/>
              <a:buChar char="n"/>
              <a:defRPr/>
            </a:lvl2pPr>
            <a:lvl3pPr>
              <a:buSzPct val="70000"/>
              <a:buFont typeface="Wingdings" pitchFamily="2" charset="2"/>
              <a:buChar char="l"/>
              <a:defRPr/>
            </a:lvl3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 3"/>
          <p:cNvSpPr>
            <a:spLocks noGrp="1"/>
          </p:cNvSpPr>
          <p:nvPr>
            <p:ph type="dt" sz="half" idx="10"/>
          </p:nvPr>
        </p:nvSpPr>
        <p:spPr/>
        <p:txBody>
          <a:bodyPr/>
          <a:lstStyle/>
          <a:p>
            <a:fld id="{AB3E5288-662D-41D9-8AF8-CD3B4B9A7297}" type="datetime1">
              <a:rPr kumimoji="1" lang="ja-JP" altLang="en-US" smtClean="0"/>
              <a:t>2009/9/14</a:t>
            </a:fld>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6" name="スライド番号プレースホルダ 5"/>
          <p:cNvSpPr>
            <a:spLocks noGrp="1"/>
          </p:cNvSpPr>
          <p:nvPr>
            <p:ph type="sldNum" sz="quarter" idx="12"/>
          </p:nvPr>
        </p:nvSpPr>
        <p:spPr/>
        <p:txBody>
          <a:bodyPr/>
          <a:lstStyle/>
          <a:p>
            <a:fld id="{DF510E7A-70A0-49B7-BA5B-039CFE49E52F}"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E695C1ED-3476-479F-B14B-4C26D141AE3C}" type="datetime1">
              <a:rPr kumimoji="1" lang="ja-JP" altLang="en-US" smtClean="0"/>
              <a:t>2009/9/14</a:t>
            </a:fld>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6" name="スライド番号プレースホルダ 5"/>
          <p:cNvSpPr>
            <a:spLocks noGrp="1"/>
          </p:cNvSpPr>
          <p:nvPr>
            <p:ph type="sldNum" sz="quarter" idx="12"/>
          </p:nvPr>
        </p:nvSpPr>
        <p:spPr/>
        <p:txBody>
          <a:bodyPr/>
          <a:lstStyle/>
          <a:p>
            <a:fld id="{DF510E7A-70A0-49B7-BA5B-039CFE49E52F}"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buSzPct val="60000"/>
              <a:buFont typeface="Wingdings" pitchFamily="2" charset="2"/>
              <a:buChar char="p"/>
              <a:defRPr sz="2800"/>
            </a:lvl1pPr>
            <a:lvl2pPr>
              <a:buSzPct val="60000"/>
              <a:buFont typeface="Wingdings" pitchFamily="2" charset="2"/>
              <a:buChar char="n"/>
              <a:defRPr sz="2400"/>
            </a:lvl2pPr>
            <a:lvl3pPr>
              <a:buSzPct val="60000"/>
              <a:buFont typeface="Wingdings" pitchFamily="2" charset="2"/>
              <a:buChar char="l"/>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コンテンツ プレースホルダ 3"/>
          <p:cNvSpPr>
            <a:spLocks noGrp="1"/>
          </p:cNvSpPr>
          <p:nvPr>
            <p:ph sz="half" idx="2"/>
          </p:nvPr>
        </p:nvSpPr>
        <p:spPr>
          <a:xfrm>
            <a:off x="4648200" y="1600200"/>
            <a:ext cx="4038600" cy="4525963"/>
          </a:xfrm>
        </p:spPr>
        <p:txBody>
          <a:bodyPr/>
          <a:lstStyle>
            <a:lvl1pPr>
              <a:buSzPct val="60000"/>
              <a:buFont typeface="Wingdings" pitchFamily="2" charset="2"/>
              <a:buChar char="p"/>
              <a:defRPr sz="2800"/>
            </a:lvl1pPr>
            <a:lvl2pPr>
              <a:buSzPct val="60000"/>
              <a:buFont typeface="Wingdings" pitchFamily="2" charset="2"/>
              <a:buChar char="n"/>
              <a:defRPr sz="2400"/>
            </a:lvl2pPr>
            <a:lvl3pPr>
              <a:buSzPct val="60000"/>
              <a:buFont typeface="Wingdings" pitchFamily="2" charset="2"/>
              <a:buChar char="l"/>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5" name="日付プレースホルダ 4"/>
          <p:cNvSpPr>
            <a:spLocks noGrp="1"/>
          </p:cNvSpPr>
          <p:nvPr>
            <p:ph type="dt" sz="half" idx="10"/>
          </p:nvPr>
        </p:nvSpPr>
        <p:spPr/>
        <p:txBody>
          <a:bodyPr/>
          <a:lstStyle/>
          <a:p>
            <a:fld id="{D24306DF-79E8-4A91-A7B3-23A2626246FA}" type="datetime1">
              <a:rPr kumimoji="1" lang="ja-JP" altLang="en-US" smtClean="0"/>
              <a:t>2009/9/14</a:t>
            </a:fld>
            <a:endParaRPr kumimoji="1" lang="ja-JP" altLang="en-US"/>
          </a:p>
        </p:txBody>
      </p:sp>
      <p:sp>
        <p:nvSpPr>
          <p:cNvPr id="6" name="フッター プレースホルダ 5"/>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7" name="スライド番号プレースホルダ 6"/>
          <p:cNvSpPr>
            <a:spLocks noGrp="1"/>
          </p:cNvSpPr>
          <p:nvPr>
            <p:ph type="sldNum" sz="quarter" idx="12"/>
          </p:nvPr>
        </p:nvSpPr>
        <p:spPr/>
        <p:txBody>
          <a:bodyPr/>
          <a:lstStyle/>
          <a:p>
            <a:fld id="{DF510E7A-70A0-49B7-BA5B-039CFE49E52F}"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atin typeface="ヒラギノ角ゴ Std W8" pitchFamily="34" charset="-128"/>
                <a:ea typeface="ヒラギノ角ゴ Std W8" pitchFamily="34"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buSzPct val="60000"/>
              <a:buFont typeface="Wingdings" pitchFamily="2" charset="2"/>
              <a:buChar char="p"/>
              <a:defRPr sz="2400"/>
            </a:lvl1pPr>
            <a:lvl2pPr>
              <a:buSzPct val="60000"/>
              <a:buFont typeface="Wingdings" pitchFamily="2" charset="2"/>
              <a:buChar char="n"/>
              <a:defRPr sz="2000"/>
            </a:lvl2pPr>
            <a:lvl3pPr>
              <a:buSzPct val="60000"/>
              <a:buFont typeface="Wingdings" pitchFamily="2" charset="2"/>
              <a:buChar char="l"/>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atin typeface="ヒラギノ角ゴ Std W8" pitchFamily="34" charset="-128"/>
                <a:ea typeface="ヒラギノ角ゴ Std W8" pitchFamily="34"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buSzPct val="60000"/>
              <a:buFont typeface="Wingdings" pitchFamily="2" charset="2"/>
              <a:buChar char="p"/>
              <a:defRPr sz="2400"/>
            </a:lvl1pPr>
            <a:lvl2pPr>
              <a:buSzPct val="60000"/>
              <a:buFont typeface="Wingdings" pitchFamily="2" charset="2"/>
              <a:buChar char="n"/>
              <a:defRPr sz="2000"/>
            </a:lvl2pPr>
            <a:lvl3pPr>
              <a:buSzPct val="60000"/>
              <a:buFont typeface="Wingdings" pitchFamily="2" charset="2"/>
              <a:buChar char="l"/>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7" name="日付プレースホルダ 6"/>
          <p:cNvSpPr>
            <a:spLocks noGrp="1"/>
          </p:cNvSpPr>
          <p:nvPr>
            <p:ph type="dt" sz="half" idx="10"/>
          </p:nvPr>
        </p:nvSpPr>
        <p:spPr/>
        <p:txBody>
          <a:bodyPr/>
          <a:lstStyle/>
          <a:p>
            <a:fld id="{D9AF9E4B-59D3-49C8-B0B0-FC57B3057DD1}" type="datetime1">
              <a:rPr kumimoji="1" lang="ja-JP" altLang="en-US" smtClean="0"/>
              <a:t>2009/9/14</a:t>
            </a:fld>
            <a:endParaRPr kumimoji="1" lang="ja-JP" altLang="en-US"/>
          </a:p>
        </p:txBody>
      </p:sp>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5D3D820A-EC1C-4206-9E2F-887A308E26B9}" type="datetime1">
              <a:rPr kumimoji="1" lang="ja-JP" altLang="en-US" smtClean="0"/>
              <a:t>2009/9/14</a:t>
            </a:fld>
            <a:endParaRPr kumimoji="1" lang="ja-JP" altLang="en-US"/>
          </a:p>
        </p:txBody>
      </p:sp>
      <p:sp>
        <p:nvSpPr>
          <p:cNvPr id="4" name="フッター プレースホルダ 3"/>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5" name="スライド番号プレースホルダ 4"/>
          <p:cNvSpPr>
            <a:spLocks noGrp="1"/>
          </p:cNvSpPr>
          <p:nvPr>
            <p:ph type="sldNum" sz="quarter" idx="12"/>
          </p:nvPr>
        </p:nvSpPr>
        <p:spPr/>
        <p:txBody>
          <a:bodyPr/>
          <a:lstStyle/>
          <a:p>
            <a:fld id="{DF510E7A-70A0-49B7-BA5B-039CFE49E52F}"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BE455A87-5349-4AAE-A5D2-57B94A6AC50D}" type="datetime1">
              <a:rPr kumimoji="1" lang="ja-JP" altLang="en-US" smtClean="0"/>
              <a:t>2009/9/14</a:t>
            </a:fld>
            <a:endParaRPr kumimoji="1" lang="ja-JP" altLang="en-US"/>
          </a:p>
        </p:txBody>
      </p:sp>
      <p:sp>
        <p:nvSpPr>
          <p:cNvPr id="3" name="フッター プレースホルダ 2"/>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4" name="スライド番号プレースホルダ 3"/>
          <p:cNvSpPr>
            <a:spLocks noGrp="1"/>
          </p:cNvSpPr>
          <p:nvPr>
            <p:ph type="sldNum" sz="quarter" idx="12"/>
          </p:nvPr>
        </p:nvSpPr>
        <p:spPr/>
        <p:txBody>
          <a:bodyPr/>
          <a:lstStyle/>
          <a:p>
            <a:fld id="{DF510E7A-70A0-49B7-BA5B-039CFE49E52F}"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buFont typeface="Wingdings" pitchFamily="2" charset="2"/>
              <a:buChar char="p"/>
              <a:defRPr sz="3200"/>
            </a:lvl1pPr>
            <a:lvl2pPr>
              <a:buFont typeface="Wingdings" pitchFamily="2" charset="2"/>
              <a:buChar char="n"/>
              <a:defRPr sz="2800"/>
            </a:lvl2pPr>
            <a:lvl3pPr>
              <a:buFont typeface="Wingdings" pitchFamily="2" charset="2"/>
              <a:buChar char="l"/>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841FE77C-CCF5-4F77-967B-CBE87A49AF4F}" type="datetime1">
              <a:rPr kumimoji="1" lang="ja-JP" altLang="en-US" smtClean="0"/>
              <a:t>2009/9/14</a:t>
            </a:fld>
            <a:endParaRPr kumimoji="1" lang="ja-JP" altLang="en-US"/>
          </a:p>
        </p:txBody>
      </p:sp>
      <p:sp>
        <p:nvSpPr>
          <p:cNvPr id="6" name="フッター プレースホルダ 5"/>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7" name="スライド番号プレースホルダ 6"/>
          <p:cNvSpPr>
            <a:spLocks noGrp="1"/>
          </p:cNvSpPr>
          <p:nvPr>
            <p:ph type="sldNum" sz="quarter" idx="12"/>
          </p:nvPr>
        </p:nvSpPr>
        <p:spPr/>
        <p:txBody>
          <a:bodyPr/>
          <a:lstStyle/>
          <a:p>
            <a:fld id="{DF510E7A-70A0-49B7-BA5B-039CFE49E52F}"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AB1883A4-D303-4F08-8342-E58D9F7AD056}" type="datetime1">
              <a:rPr kumimoji="1" lang="ja-JP" altLang="en-US" smtClean="0"/>
              <a:t>2009/9/14</a:t>
            </a:fld>
            <a:endParaRPr kumimoji="1" lang="ja-JP" altLang="en-US"/>
          </a:p>
        </p:txBody>
      </p:sp>
      <p:sp>
        <p:nvSpPr>
          <p:cNvPr id="6" name="フッター プレースホルダ 5"/>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7" name="スライド番号プレースホルダ 6"/>
          <p:cNvSpPr>
            <a:spLocks noGrp="1"/>
          </p:cNvSpPr>
          <p:nvPr>
            <p:ph type="sldNum" sz="quarter" idx="12"/>
          </p:nvPr>
        </p:nvSpPr>
        <p:spPr/>
        <p:txBody>
          <a:bodyPr/>
          <a:lstStyle/>
          <a:p>
            <a:fld id="{DF510E7A-70A0-49B7-BA5B-039CFE49E52F}"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付プレースホルダ 3"/>
          <p:cNvSpPr>
            <a:spLocks noGrp="1"/>
          </p:cNvSpPr>
          <p:nvPr>
            <p:ph type="dt" sz="half" idx="2"/>
          </p:nvPr>
        </p:nvSpPr>
        <p:spPr>
          <a:xfrm>
            <a:off x="174594" y="649609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889E76-34FF-4DD8-85D1-D66E58EF6395}" type="datetime1">
              <a:rPr kumimoji="1" lang="ja-JP" altLang="en-US" smtClean="0"/>
              <a:t>2009/9/14</a:t>
            </a:fld>
            <a:endParaRPr kumimoji="1" lang="ja-JP" altLang="en-US"/>
          </a:p>
        </p:txBody>
      </p:sp>
      <p:sp>
        <p:nvSpPr>
          <p:cNvPr id="5" name="フッター プレースホルダ 4"/>
          <p:cNvSpPr>
            <a:spLocks noGrp="1"/>
          </p:cNvSpPr>
          <p:nvPr>
            <p:ph type="ftr" sz="quarter" idx="3"/>
          </p:nvPr>
        </p:nvSpPr>
        <p:spPr>
          <a:xfrm>
            <a:off x="3124200" y="649609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6" name="スライド番号プレースホルダ 5"/>
          <p:cNvSpPr>
            <a:spLocks noGrp="1"/>
          </p:cNvSpPr>
          <p:nvPr>
            <p:ph type="sldNum" sz="quarter" idx="4"/>
          </p:nvPr>
        </p:nvSpPr>
        <p:spPr>
          <a:xfrm>
            <a:off x="6892986" y="6496097"/>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10E7A-70A0-49B7-BA5B-039CFE49E52F}" type="slidenum">
              <a:rPr kumimoji="1" lang="ja-JP" altLang="en-US" smtClean="0"/>
              <a:pPr/>
              <a:t>&lt;#&gt;</a:t>
            </a:fld>
            <a:endParaRPr kumimoji="1" lang="ja-JP" altLang="en-US" dirty="0"/>
          </a:p>
        </p:txBody>
      </p:sp>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grpSp>
        <p:nvGrpSpPr>
          <p:cNvPr id="7" name="グループ化 6"/>
          <p:cNvGrpSpPr/>
          <p:nvPr userDrawn="1"/>
        </p:nvGrpSpPr>
        <p:grpSpPr>
          <a:xfrm>
            <a:off x="0" y="0"/>
            <a:ext cx="9155113" cy="381000"/>
            <a:chOff x="0" y="0"/>
            <a:chExt cx="9155113" cy="381000"/>
          </a:xfrm>
        </p:grpSpPr>
        <p:pic>
          <p:nvPicPr>
            <p:cNvPr id="8" name="Picture 16" descr="１番左"/>
            <p:cNvPicPr>
              <a:picLocks noChangeAspect="1" noChangeArrowheads="1"/>
            </p:cNvPicPr>
            <p:nvPr/>
          </p:nvPicPr>
          <p:blipFill>
            <a:blip r:embed="rId13"/>
            <a:srcRect/>
            <a:stretch>
              <a:fillRect/>
            </a:stretch>
          </p:blipFill>
          <p:spPr bwMode="auto">
            <a:xfrm>
              <a:off x="0" y="0"/>
              <a:ext cx="9155113" cy="381000"/>
            </a:xfrm>
            <a:prstGeom prst="rect">
              <a:avLst/>
            </a:prstGeom>
            <a:noFill/>
            <a:ln w="9525">
              <a:noFill/>
              <a:miter lim="800000"/>
              <a:headEnd/>
              <a:tailEnd/>
            </a:ln>
          </p:spPr>
        </p:pic>
        <p:sp>
          <p:nvSpPr>
            <p:cNvPr id="9" name="Text Box 11"/>
            <p:cNvSpPr txBox="1">
              <a:spLocks noChangeArrowheads="1"/>
            </p:cNvSpPr>
            <p:nvPr/>
          </p:nvSpPr>
          <p:spPr bwMode="auto">
            <a:xfrm>
              <a:off x="7710848" y="58738"/>
              <a:ext cx="1415772" cy="276999"/>
            </a:xfrm>
            <a:prstGeom prst="rect">
              <a:avLst/>
            </a:prstGeom>
            <a:noFill/>
            <a:ln w="9525">
              <a:noFill/>
              <a:miter lim="800000"/>
              <a:headEnd/>
              <a:tailEnd/>
            </a:ln>
            <a:effectLst/>
          </p:spPr>
          <p:txBody>
            <a:bodyPr wrap="none">
              <a:spAutoFit/>
            </a:bodyPr>
            <a:lstStyle/>
            <a:p>
              <a:pPr algn="r"/>
              <a:r>
                <a:rPr lang="ja-JP" altLang="en-US" sz="1200" b="1" dirty="0" smtClean="0">
                  <a:solidFill>
                    <a:schemeClr val="bg1"/>
                  </a:solidFill>
                </a:rPr>
                <a:t>情報技術研究部門</a:t>
              </a:r>
              <a:endParaRPr lang="ja-JP" altLang="en-US" sz="1200" b="1" dirty="0">
                <a:solidFill>
                  <a:schemeClr val="bg1"/>
                </a:solidFill>
              </a:endParaRPr>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ctr" defTabSz="914400" rtl="0" eaLnBrk="1" latinLnBrk="0" hangingPunct="1">
        <a:spcBef>
          <a:spcPct val="0"/>
        </a:spcBef>
        <a:buNone/>
        <a:defRPr kumimoji="1" sz="4400" kern="1200">
          <a:solidFill>
            <a:schemeClr val="tx1"/>
          </a:solidFill>
          <a:latin typeface="ヒラギノ角ゴ Std W8" pitchFamily="34" charset="-128"/>
          <a:ea typeface="ヒラギノ角ゴ Std W8" pitchFamily="34" charset="-128"/>
          <a:cs typeface="+mj-cs"/>
        </a:defRPr>
      </a:lvl1pPr>
    </p:titleStyle>
    <p:bodyStyle>
      <a:lvl1pPr marL="342900" indent="-342900" algn="l" defTabSz="914400" rtl="0" eaLnBrk="1" latinLnBrk="0" hangingPunct="1">
        <a:spcBef>
          <a:spcPct val="20000"/>
        </a:spcBef>
        <a:buSzPct val="60000"/>
        <a:buFont typeface="Wingdings" pitchFamily="2" charset="2"/>
        <a:buChar char="p"/>
        <a:defRPr kumimoji="1" sz="3200" kern="1200">
          <a:solidFill>
            <a:schemeClr val="tx1"/>
          </a:solidFill>
          <a:latin typeface="ヒラギノ角ゴ Pro W6" pitchFamily="34" charset="-128"/>
          <a:ea typeface="ヒラギノ角ゴ Pro W6" pitchFamily="34" charset="-128"/>
          <a:cs typeface="+mn-cs"/>
        </a:defRPr>
      </a:lvl1pPr>
      <a:lvl2pPr marL="742950" indent="-285750" algn="l" defTabSz="914400" rtl="0" eaLnBrk="1" latinLnBrk="0" hangingPunct="1">
        <a:spcBef>
          <a:spcPct val="20000"/>
        </a:spcBef>
        <a:buSzPct val="60000"/>
        <a:buFont typeface="Wingdings" pitchFamily="2" charset="2"/>
        <a:buChar char="n"/>
        <a:defRPr kumimoji="1" sz="2800" kern="1200">
          <a:solidFill>
            <a:schemeClr val="tx1"/>
          </a:solidFill>
          <a:latin typeface="ヒラギノ角ゴ Pro W3" pitchFamily="34" charset="-128"/>
          <a:ea typeface="ヒラギノ角ゴ Pro W3" pitchFamily="34" charset="-128"/>
          <a:cs typeface="+mn-cs"/>
        </a:defRPr>
      </a:lvl2pPr>
      <a:lvl3pPr marL="1143000" indent="-228600" algn="l" defTabSz="914400" rtl="0" eaLnBrk="1" latinLnBrk="0" hangingPunct="1">
        <a:spcBef>
          <a:spcPct val="20000"/>
        </a:spcBef>
        <a:buSzPct val="60000"/>
        <a:buFont typeface="Wingdings" pitchFamily="2" charset="2"/>
        <a:buChar char="l"/>
        <a:defRPr kumimoji="1" sz="2400" kern="1200">
          <a:solidFill>
            <a:schemeClr val="tx1"/>
          </a:solidFill>
          <a:latin typeface="ヒラギノ角ゴ Pro W3" pitchFamily="34" charset="-128"/>
          <a:ea typeface="ヒラギノ角ゴ Pro W3" pitchFamily="34" charset="-128"/>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ヒラギノ角ゴ Pro W3" pitchFamily="34" charset="-128"/>
          <a:ea typeface="ヒラギノ角ゴ Pro W3" pitchFamily="34" charset="-128"/>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ヒラギノ角ゴ Pro W3" pitchFamily="34" charset="-128"/>
          <a:ea typeface="ヒラギノ角ゴ Pro W3" pitchFamily="34"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0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0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0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17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18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8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png"/></Relationships>
</file>

<file path=ppt/slides/_rels/slide21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Office_Excel_______1.xlsx"/><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oleObject" Target="../embeddings/Microsoft_Office_Excel_97-2003_______1.xls"/></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99979" y="2130425"/>
            <a:ext cx="8544042" cy="1470025"/>
          </a:xfrm>
        </p:spPr>
        <p:txBody>
          <a:bodyPr/>
          <a:lstStyle/>
          <a:p>
            <a:r>
              <a:rPr kumimoji="1" lang="en-US" altLang="ja-JP" dirty="0" smtClean="0"/>
              <a:t>SIGMOD</a:t>
            </a:r>
            <a:r>
              <a:rPr lang="en-US" altLang="ja-JP" dirty="0" smtClean="0"/>
              <a:t>/</a:t>
            </a:r>
            <a:r>
              <a:rPr kumimoji="1" lang="en-US" altLang="ja-JP" dirty="0" smtClean="0"/>
              <a:t>PODS</a:t>
            </a:r>
            <a:r>
              <a:rPr kumimoji="1" lang="ja-JP" altLang="en-US" dirty="0" smtClean="0"/>
              <a:t> </a:t>
            </a:r>
            <a:r>
              <a:rPr kumimoji="1" lang="en-US" altLang="ja-JP" dirty="0" smtClean="0"/>
              <a:t>2009</a:t>
            </a:r>
            <a:r>
              <a:rPr kumimoji="1" lang="ja-JP" altLang="en-US" dirty="0" smtClean="0"/>
              <a:t> 報告</a:t>
            </a:r>
            <a:r>
              <a:rPr lang="en-US" altLang="ja-JP" dirty="0"/>
              <a:t/>
            </a:r>
            <a:br>
              <a:rPr lang="en-US" altLang="ja-JP" dirty="0"/>
            </a:br>
            <a:r>
              <a:rPr lang="en-US" altLang="ja-JP" sz="2800" dirty="0" smtClean="0"/>
              <a:t>Providence</a:t>
            </a:r>
            <a:r>
              <a:rPr lang="en-US" altLang="ja-JP" sz="2800" dirty="0"/>
              <a:t>, Rhode Island, USA</a:t>
            </a:r>
            <a:endParaRPr kumimoji="1" lang="ja-JP" altLang="en-US" dirty="0"/>
          </a:p>
        </p:txBody>
      </p:sp>
      <p:sp>
        <p:nvSpPr>
          <p:cNvPr id="3" name="サブタイトル 2"/>
          <p:cNvSpPr>
            <a:spLocks noGrp="1"/>
          </p:cNvSpPr>
          <p:nvPr>
            <p:ph type="subTitle" idx="1"/>
          </p:nvPr>
        </p:nvSpPr>
        <p:spPr/>
        <p:txBody>
          <a:bodyPr/>
          <a:lstStyle/>
          <a:p>
            <a:r>
              <a:rPr lang="ja-JP" altLang="en-US" dirty="0" smtClean="0"/>
              <a:t>的野晃整</a:t>
            </a:r>
            <a:endParaRPr lang="ja-JP" altLang="en-US" dirty="0"/>
          </a:p>
          <a:p>
            <a:r>
              <a:rPr lang="ja-JP" altLang="en-US" dirty="0" smtClean="0"/>
              <a:t>産業技術総合研究所</a:t>
            </a:r>
            <a:endParaRPr lang="en-US" altLang="ja-JP" dirty="0" smtClean="0"/>
          </a:p>
          <a:p>
            <a:r>
              <a:rPr kumimoji="1" lang="ja-JP" altLang="en-US" dirty="0"/>
              <a:t>情報</a:t>
            </a:r>
            <a:r>
              <a:rPr kumimoji="1" lang="ja-JP" altLang="en-US" dirty="0" smtClean="0"/>
              <a:t>技術研究部門</a:t>
            </a:r>
            <a:endParaRPr kumimoji="1" lang="en-US" altLang="ja-JP"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PODS Awards</a:t>
            </a:r>
            <a:endParaRPr kumimoji="1" lang="ja-JP" altLang="en-US" dirty="0"/>
          </a:p>
        </p:txBody>
      </p:sp>
      <p:sp>
        <p:nvSpPr>
          <p:cNvPr id="3" name="コンテンツ プレースホルダ 2"/>
          <p:cNvSpPr>
            <a:spLocks noGrp="1"/>
          </p:cNvSpPr>
          <p:nvPr>
            <p:ph idx="1"/>
          </p:nvPr>
        </p:nvSpPr>
        <p:spPr>
          <a:xfrm>
            <a:off x="142844" y="1751051"/>
            <a:ext cx="9001156" cy="4525963"/>
          </a:xfrm>
        </p:spPr>
        <p:txBody>
          <a:bodyPr>
            <a:noAutofit/>
          </a:bodyPr>
          <a:lstStyle/>
          <a:p>
            <a:r>
              <a:rPr lang="en-US" altLang="ja-JP" sz="2400" dirty="0" smtClean="0"/>
              <a:t>PODS Alberto O. </a:t>
            </a:r>
            <a:r>
              <a:rPr lang="en-US" altLang="ja-JP" sz="2400" dirty="0" err="1" smtClean="0"/>
              <a:t>Mendelzon</a:t>
            </a:r>
            <a:r>
              <a:rPr lang="en-US" altLang="ja-JP" sz="2400" dirty="0" smtClean="0"/>
              <a:t> Test-of Time Award</a:t>
            </a:r>
          </a:p>
          <a:p>
            <a:pPr lvl="1"/>
            <a:r>
              <a:rPr lang="en-US" altLang="ja-JP" sz="2000" dirty="0" smtClean="0"/>
              <a:t>Georg </a:t>
            </a:r>
            <a:r>
              <a:rPr lang="en-US" altLang="ja-JP" sz="2000" dirty="0" err="1" smtClean="0"/>
              <a:t>Gottlob</a:t>
            </a:r>
            <a:r>
              <a:rPr lang="en-US" altLang="ja-JP" sz="2000" dirty="0" smtClean="0"/>
              <a:t>, Nicola Leone, Francesco </a:t>
            </a:r>
            <a:r>
              <a:rPr lang="en-US" altLang="ja-JP" sz="2000" dirty="0" err="1" smtClean="0"/>
              <a:t>Scarcello</a:t>
            </a:r>
            <a:r>
              <a:rPr lang="en-US" altLang="ja-JP" sz="2000" dirty="0" smtClean="0"/>
              <a:t>: "</a:t>
            </a:r>
            <a:r>
              <a:rPr lang="en-US" altLang="ja-JP" sz="2000" dirty="0" err="1" smtClean="0"/>
              <a:t>Hypertree</a:t>
            </a:r>
            <a:r>
              <a:rPr lang="en-US" altLang="ja-JP" sz="2000" dirty="0" smtClean="0"/>
              <a:t> Decompositions and Tractable Queries"</a:t>
            </a:r>
          </a:p>
          <a:p>
            <a:r>
              <a:rPr lang="en-US" altLang="ja-JP" sz="2400" dirty="0" smtClean="0"/>
              <a:t>PODS Best</a:t>
            </a:r>
            <a:r>
              <a:rPr lang="ja-JP" altLang="en-US" sz="2400" dirty="0" smtClean="0"/>
              <a:t> </a:t>
            </a:r>
            <a:r>
              <a:rPr lang="en-US" altLang="ja-JP" sz="2400" dirty="0" smtClean="0"/>
              <a:t>Paper Award</a:t>
            </a:r>
          </a:p>
          <a:p>
            <a:pPr lvl="1"/>
            <a:r>
              <a:rPr lang="en-US" altLang="ja-JP" sz="2000" dirty="0" smtClean="0"/>
              <a:t>Georg </a:t>
            </a:r>
            <a:r>
              <a:rPr lang="en-US" altLang="ja-JP" sz="2000" dirty="0" err="1" smtClean="0"/>
              <a:t>Gottlob</a:t>
            </a:r>
            <a:r>
              <a:rPr lang="en-US" altLang="ja-JP" sz="2000" dirty="0" smtClean="0"/>
              <a:t> (Oxford U.), Stephanie </a:t>
            </a:r>
            <a:r>
              <a:rPr lang="en-US" altLang="ja-JP" sz="2000" dirty="0" err="1" smtClean="0"/>
              <a:t>Tien</a:t>
            </a:r>
            <a:r>
              <a:rPr lang="en-US" altLang="ja-JP" sz="2000" dirty="0" smtClean="0"/>
              <a:t> Lee (Oxford U.), Gregory J. Valiant (UC Berkeley): "Size and </a:t>
            </a:r>
            <a:r>
              <a:rPr lang="en-US" altLang="ja-JP" sz="2000" dirty="0" err="1" smtClean="0"/>
              <a:t>Treewidth</a:t>
            </a:r>
            <a:r>
              <a:rPr lang="en-US" altLang="ja-JP" sz="2000" dirty="0" smtClean="0"/>
              <a:t> Bounds for Conjunctive Queries"</a:t>
            </a:r>
          </a:p>
          <a:p>
            <a:r>
              <a:rPr lang="en-US" altLang="ja-JP" sz="2400" dirty="0" smtClean="0"/>
              <a:t>PODS</a:t>
            </a:r>
            <a:r>
              <a:rPr lang="ja-JP" altLang="en-US" sz="2400" dirty="0" smtClean="0"/>
              <a:t> </a:t>
            </a:r>
            <a:r>
              <a:rPr lang="en-US" altLang="ja-JP" sz="2400" dirty="0" smtClean="0"/>
              <a:t>Best Student</a:t>
            </a:r>
            <a:r>
              <a:rPr lang="ja-JP" altLang="en-US" sz="2400" dirty="0" smtClean="0"/>
              <a:t> </a:t>
            </a:r>
            <a:r>
              <a:rPr lang="en-US" altLang="ja-JP" sz="2400" dirty="0" smtClean="0"/>
              <a:t>Paper Award</a:t>
            </a:r>
          </a:p>
          <a:p>
            <a:pPr lvl="1"/>
            <a:r>
              <a:rPr lang="en-US" altLang="ja-JP" sz="2000" dirty="0" err="1" smtClean="0"/>
              <a:t>Pawel</a:t>
            </a:r>
            <a:r>
              <a:rPr lang="en-US" altLang="ja-JP" sz="2000" dirty="0" smtClean="0"/>
              <a:t> Parys (Warsaw University): "</a:t>
            </a:r>
            <a:r>
              <a:rPr lang="en-US" altLang="ja-JP" sz="2000" dirty="0" err="1" smtClean="0"/>
              <a:t>XPath</a:t>
            </a:r>
            <a:r>
              <a:rPr lang="en-US" altLang="ja-JP" sz="2000" dirty="0" smtClean="0"/>
              <a:t> Evaluation in Linear Time with Polynomial Combined Complexity"</a:t>
            </a:r>
          </a:p>
          <a:p>
            <a:endParaRPr lang="en-US" altLang="ja-JP" sz="2400" dirty="0" smtClean="0"/>
          </a:p>
          <a:p>
            <a:endParaRPr lang="en-US" altLang="ja-JP" sz="2400" dirty="0"/>
          </a:p>
          <a:p>
            <a:endParaRPr kumimoji="1" lang="ja-JP" altLang="en-US" sz="2400" dirty="0"/>
          </a:p>
        </p:txBody>
      </p:sp>
      <p:sp>
        <p:nvSpPr>
          <p:cNvPr id="5" name="正方形/長方形 4"/>
          <p:cNvSpPr/>
          <p:nvPr/>
        </p:nvSpPr>
        <p:spPr>
          <a:xfrm>
            <a:off x="0" y="54131"/>
            <a:ext cx="9170230"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SIGMOD/PODS2009</a:t>
            </a:r>
            <a:r>
              <a:rPr lang="ja-JP" altLang="en-US" sz="1400" dirty="0" smtClean="0">
                <a:solidFill>
                  <a:schemeClr val="bg1"/>
                </a:solidFill>
                <a:latin typeface="ヒラギノ角ゴ Pro W6" pitchFamily="34" charset="-128"/>
                <a:ea typeface="ヒラギノ角ゴ Pro W6" pitchFamily="34" charset="-128"/>
              </a:rPr>
              <a:t>の概要</a:t>
            </a:r>
            <a:endParaRPr lang="ja-JP" altLang="en-US" sz="105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10</a:t>
            </a:fld>
            <a:endParaRPr kumimoji="1" lang="ja-JP" alt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処理時間の評価</a:t>
            </a:r>
            <a:endParaRPr kumimoji="1" lang="ja-JP" altLang="en-US" dirty="0"/>
          </a:p>
        </p:txBody>
      </p:sp>
      <p:pic>
        <p:nvPicPr>
          <p:cNvPr id="30723" name="Picture 3"/>
          <p:cNvPicPr>
            <a:picLocks noChangeAspect="1" noChangeArrowheads="1"/>
          </p:cNvPicPr>
          <p:nvPr/>
        </p:nvPicPr>
        <p:blipFill>
          <a:blip r:embed="rId2"/>
          <a:srcRect/>
          <a:stretch>
            <a:fillRect/>
          </a:stretch>
        </p:blipFill>
        <p:spPr bwMode="auto">
          <a:xfrm>
            <a:off x="3811636" y="3739173"/>
            <a:ext cx="191615" cy="1738223"/>
          </a:xfrm>
          <a:prstGeom prst="rect">
            <a:avLst/>
          </a:prstGeom>
          <a:noFill/>
          <a:ln w="9525">
            <a:noFill/>
            <a:miter lim="800000"/>
            <a:headEnd/>
            <a:tailEnd/>
          </a:ln>
          <a:effectLst/>
        </p:spPr>
      </p:pic>
      <p:graphicFrame>
        <p:nvGraphicFramePr>
          <p:cNvPr id="7" name="表 6"/>
          <p:cNvGraphicFramePr>
            <a:graphicFrameLocks noGrp="1"/>
          </p:cNvGraphicFramePr>
          <p:nvPr/>
        </p:nvGraphicFramePr>
        <p:xfrm>
          <a:off x="482544" y="2041506"/>
          <a:ext cx="3395709" cy="1112520"/>
        </p:xfrm>
        <a:graphic>
          <a:graphicData uri="http://schemas.openxmlformats.org/drawingml/2006/table">
            <a:tbl>
              <a:tblPr firstRow="1" bandRow="1">
                <a:tableStyleId>{7E9639D4-E3E2-4D34-9284-5A2195B3D0D7}</a:tableStyleId>
              </a:tblPr>
              <a:tblGrid>
                <a:gridCol w="1131903"/>
                <a:gridCol w="1131903"/>
                <a:gridCol w="1131903"/>
              </a:tblGrid>
              <a:tr h="370840">
                <a:tc>
                  <a:txBody>
                    <a:bodyPr/>
                    <a:lstStyle/>
                    <a:p>
                      <a:endParaRPr kumimoji="1" lang="ja-JP" altLang="en-US" b="1" dirty="0"/>
                    </a:p>
                  </a:txBody>
                  <a:tcPr>
                    <a:lnR w="28575" cap="flat" cmpd="sng" algn="ctr">
                      <a:solidFill>
                        <a:schemeClr val="bg1">
                          <a:lumMod val="75000"/>
                        </a:schemeClr>
                      </a:solidFill>
                      <a:prstDash val="solid"/>
                      <a:round/>
                      <a:headEnd type="none" w="med" len="med"/>
                      <a:tailEnd type="none" w="med" len="med"/>
                    </a:lnR>
                    <a:lnB w="28575" cap="flat" cmpd="sng" algn="ctr">
                      <a:solidFill>
                        <a:schemeClr val="bg1">
                          <a:lumMod val="75000"/>
                        </a:schemeClr>
                      </a:solidFill>
                      <a:prstDash val="solid"/>
                      <a:round/>
                      <a:headEnd type="none" w="med" len="med"/>
                      <a:tailEnd type="none" w="med" len="med"/>
                    </a:lnB>
                  </a:tcPr>
                </a:tc>
                <a:tc>
                  <a:txBody>
                    <a:bodyPr/>
                    <a:lstStyle/>
                    <a:p>
                      <a:r>
                        <a:rPr kumimoji="1" lang="ja-JP" altLang="en-US" dirty="0" smtClean="0"/>
                        <a:t>全体</a:t>
                      </a:r>
                      <a:endParaRPr kumimoji="1" lang="ja-JP" altLang="en-US" dirty="0"/>
                    </a:p>
                  </a:txBody>
                  <a:tcP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B w="28575" cap="flat" cmpd="sng" algn="ctr">
                      <a:solidFill>
                        <a:schemeClr val="bg1">
                          <a:lumMod val="75000"/>
                        </a:schemeClr>
                      </a:solidFill>
                      <a:prstDash val="solid"/>
                      <a:round/>
                      <a:headEnd type="none" w="med" len="med"/>
                      <a:tailEnd type="none" w="med" len="med"/>
                    </a:lnB>
                  </a:tcPr>
                </a:tc>
                <a:tc>
                  <a:txBody>
                    <a:bodyPr/>
                    <a:lstStyle/>
                    <a:p>
                      <a:r>
                        <a:rPr kumimoji="1" lang="ja-JP" altLang="en-US" dirty="0" smtClean="0"/>
                        <a:t>再利用率</a:t>
                      </a:r>
                      <a:endParaRPr kumimoji="1" lang="ja-JP" altLang="en-US" dirty="0"/>
                    </a:p>
                  </a:txBody>
                  <a:tcPr>
                    <a:lnL w="28575" cap="flat" cmpd="sng" algn="ctr">
                      <a:solidFill>
                        <a:schemeClr val="bg1">
                          <a:lumMod val="75000"/>
                        </a:schemeClr>
                      </a:solidFill>
                      <a:prstDash val="solid"/>
                      <a:round/>
                      <a:headEnd type="none" w="med" len="med"/>
                      <a:tailEnd type="none" w="med" len="med"/>
                    </a:lnL>
                    <a:lnB w="28575" cap="flat" cmpd="sng" algn="ctr">
                      <a:solidFill>
                        <a:schemeClr val="bg1">
                          <a:lumMod val="75000"/>
                        </a:schemeClr>
                      </a:solidFill>
                      <a:prstDash val="solid"/>
                      <a:round/>
                      <a:headEnd type="none" w="med" len="med"/>
                      <a:tailEnd type="none" w="med" len="med"/>
                    </a:lnB>
                  </a:tcPr>
                </a:tc>
              </a:tr>
              <a:tr h="370840">
                <a:tc>
                  <a:txBody>
                    <a:bodyPr/>
                    <a:lstStyle/>
                    <a:p>
                      <a:r>
                        <a:rPr kumimoji="1" lang="ja-JP" altLang="en-US" b="1" dirty="0" smtClean="0">
                          <a:solidFill>
                            <a:schemeClr val="bg1"/>
                          </a:solidFill>
                        </a:rPr>
                        <a:t>メモリ</a:t>
                      </a:r>
                      <a:endParaRPr kumimoji="1" lang="ja-JP" altLang="en-US" b="1" dirty="0">
                        <a:solidFill>
                          <a:schemeClr val="bg1"/>
                        </a:solidFill>
                      </a:endParaRPr>
                    </a:p>
                  </a:txBody>
                  <a:tcPr>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tx1"/>
                    </a:solidFill>
                  </a:tcPr>
                </a:tc>
                <a:tc>
                  <a:txBody>
                    <a:bodyPr/>
                    <a:lstStyle/>
                    <a:p>
                      <a:r>
                        <a:rPr kumimoji="1" lang="en-US" altLang="ja-JP" dirty="0" smtClean="0"/>
                        <a:t>4GB </a:t>
                      </a:r>
                      <a:endParaRPr kumimoji="1" lang="ja-JP" altLang="en-US" dirty="0"/>
                    </a:p>
                  </a:txBody>
                  <a:tcPr>
                    <a:lnL w="285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kumimoji="1" lang="en-US" altLang="ja-JP" dirty="0" smtClean="0"/>
                        <a:t>42.7%</a:t>
                      </a:r>
                      <a:endParaRPr kumimoji="1" lang="ja-JP" altLang="en-US" dirty="0"/>
                    </a:p>
                  </a:txBody>
                  <a:tcPr>
                    <a:lnL w="28575" cap="flat" cmpd="sng" algn="ctr">
                      <a:solidFill>
                        <a:schemeClr val="tx1"/>
                      </a:solidFill>
                      <a:prstDash val="solid"/>
                      <a:round/>
                      <a:headEnd type="none" w="med" len="med"/>
                      <a:tailEnd type="none" w="med" len="med"/>
                    </a:lnL>
                    <a:lnT w="285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70840">
                <a:tc>
                  <a:txBody>
                    <a:bodyPr/>
                    <a:lstStyle/>
                    <a:p>
                      <a:r>
                        <a:rPr kumimoji="1" lang="ja-JP" altLang="en-US" b="1" dirty="0" smtClean="0">
                          <a:solidFill>
                            <a:schemeClr val="bg1"/>
                          </a:solidFill>
                        </a:rPr>
                        <a:t>命令数</a:t>
                      </a:r>
                      <a:endParaRPr kumimoji="1" lang="ja-JP" altLang="en-US" b="1" dirty="0">
                        <a:solidFill>
                          <a:schemeClr val="bg1"/>
                        </a:solidFill>
                      </a:endParaRPr>
                    </a:p>
                  </a:txBody>
                  <a:tcPr>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solidFill>
                      <a:schemeClr val="tx1"/>
                    </a:solidFill>
                  </a:tcPr>
                </a:tc>
                <a:tc>
                  <a:txBody>
                    <a:bodyPr/>
                    <a:lstStyle/>
                    <a:p>
                      <a:r>
                        <a:rPr kumimoji="1" lang="en-US" altLang="ja-JP" dirty="0" smtClean="0"/>
                        <a:t>5219</a:t>
                      </a:r>
                      <a:endParaRPr kumimoji="1" lang="ja-JP" altLang="en-US" dirty="0"/>
                    </a:p>
                  </a:txBody>
                  <a:tcPr>
                    <a:lnL w="285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r>
                        <a:rPr kumimoji="1" lang="en-US" altLang="ja-JP" dirty="0" smtClean="0"/>
                        <a:t>28%</a:t>
                      </a:r>
                      <a:endParaRPr kumimoji="1" lang="ja-JP" altLang="en-US" dirty="0"/>
                    </a:p>
                  </a:txBody>
                  <a:tcP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r>
            </a:tbl>
          </a:graphicData>
        </a:graphic>
      </p:graphicFrame>
      <p:sp>
        <p:nvSpPr>
          <p:cNvPr id="13" name="テキスト ボックス 12"/>
          <p:cNvSpPr txBox="1"/>
          <p:nvPr/>
        </p:nvSpPr>
        <p:spPr>
          <a:xfrm>
            <a:off x="263466" y="1493811"/>
            <a:ext cx="4261103" cy="523220"/>
          </a:xfrm>
          <a:prstGeom prst="rect">
            <a:avLst/>
          </a:prstGeom>
          <a:noFill/>
        </p:spPr>
        <p:txBody>
          <a:bodyPr wrap="none" rtlCol="0">
            <a:spAutoFit/>
          </a:bodyPr>
          <a:lstStyle/>
          <a:p>
            <a:r>
              <a:rPr kumimoji="1" lang="en-US" altLang="ja-JP" sz="2800" dirty="0" smtClean="0"/>
              <a:t>TPC-H</a:t>
            </a:r>
            <a:r>
              <a:rPr kumimoji="1" lang="ja-JP" altLang="en-US" sz="2800" dirty="0" smtClean="0"/>
              <a:t> の</a:t>
            </a:r>
            <a:r>
              <a:rPr kumimoji="1" lang="en-US" altLang="ja-JP" sz="2800" dirty="0" smtClean="0"/>
              <a:t>200</a:t>
            </a:r>
            <a:r>
              <a:rPr kumimoji="1" lang="ja-JP" altLang="en-US" sz="2800" dirty="0" smtClean="0"/>
              <a:t> 問合せで評価</a:t>
            </a:r>
            <a:endParaRPr kumimoji="1" lang="ja-JP" altLang="en-US" sz="2800" dirty="0"/>
          </a:p>
        </p:txBody>
      </p:sp>
      <p:pic>
        <p:nvPicPr>
          <p:cNvPr id="30725" name="Picture 5"/>
          <p:cNvPicPr>
            <a:picLocks noChangeAspect="1" noChangeArrowheads="1"/>
          </p:cNvPicPr>
          <p:nvPr/>
        </p:nvPicPr>
        <p:blipFill>
          <a:blip r:embed="rId3"/>
          <a:srcRect/>
          <a:stretch>
            <a:fillRect/>
          </a:stretch>
        </p:blipFill>
        <p:spPr bwMode="auto">
          <a:xfrm>
            <a:off x="4067227" y="3141142"/>
            <a:ext cx="4922846" cy="3215250"/>
          </a:xfrm>
          <a:prstGeom prst="rect">
            <a:avLst/>
          </a:prstGeom>
          <a:noFill/>
          <a:ln w="9525">
            <a:noFill/>
            <a:miter lim="800000"/>
            <a:headEnd/>
            <a:tailEnd/>
          </a:ln>
          <a:effectLst/>
        </p:spPr>
      </p:pic>
      <p:pic>
        <p:nvPicPr>
          <p:cNvPr id="30726" name="Picture 6"/>
          <p:cNvPicPr>
            <a:picLocks noChangeAspect="1" noChangeArrowheads="1"/>
          </p:cNvPicPr>
          <p:nvPr/>
        </p:nvPicPr>
        <p:blipFill>
          <a:blip r:embed="rId4"/>
          <a:srcRect/>
          <a:stretch>
            <a:fillRect/>
          </a:stretch>
        </p:blipFill>
        <p:spPr bwMode="auto">
          <a:xfrm>
            <a:off x="6184981" y="6345504"/>
            <a:ext cx="1131903" cy="260127"/>
          </a:xfrm>
          <a:prstGeom prst="rect">
            <a:avLst/>
          </a:prstGeom>
          <a:noFill/>
          <a:ln w="9525">
            <a:noFill/>
            <a:miter lim="800000"/>
            <a:headEnd/>
            <a:tailEnd/>
          </a:ln>
          <a:effectLst/>
        </p:spPr>
      </p:pic>
      <p:sp>
        <p:nvSpPr>
          <p:cNvPr id="16" name="テキスト ボックス 15"/>
          <p:cNvSpPr txBox="1"/>
          <p:nvPr/>
        </p:nvSpPr>
        <p:spPr>
          <a:xfrm>
            <a:off x="4316409" y="2004993"/>
            <a:ext cx="4608514" cy="830997"/>
          </a:xfrm>
          <a:prstGeom prst="rect">
            <a:avLst/>
          </a:prstGeom>
          <a:noFill/>
        </p:spPr>
        <p:txBody>
          <a:bodyPr wrap="square" rtlCol="0">
            <a:spAutoFit/>
          </a:bodyPr>
          <a:lstStyle/>
          <a:p>
            <a:r>
              <a:rPr kumimoji="1" lang="ja-JP" altLang="en-US" sz="2400" dirty="0" smtClean="0">
                <a:latin typeface="ヒラギノ角ゴ Pro W6" pitchFamily="34" charset="-128"/>
                <a:ea typeface="ヒラギノ角ゴ Pro W6" pitchFamily="34" charset="-128"/>
              </a:rPr>
              <a:t>リサイクルを</a:t>
            </a:r>
            <a:r>
              <a:rPr lang="ja-JP" altLang="en-US" sz="2400" dirty="0" smtClean="0">
                <a:latin typeface="ヒラギノ角ゴ Pro W6" pitchFamily="34" charset="-128"/>
                <a:ea typeface="ヒラギノ角ゴ Pro W6" pitchFamily="34" charset="-128"/>
              </a:rPr>
              <a:t>使わない</a:t>
            </a:r>
            <a:r>
              <a:rPr lang="en-US" altLang="ja-JP" sz="2400" dirty="0" smtClean="0">
                <a:latin typeface="ヒラギノ角ゴ Pro W6" pitchFamily="34" charset="-128"/>
                <a:ea typeface="ヒラギノ角ゴ Pro W6" pitchFamily="34" charset="-128"/>
              </a:rPr>
              <a:t>Naive</a:t>
            </a:r>
            <a:r>
              <a:rPr lang="ja-JP" altLang="en-US" sz="2400" dirty="0" smtClean="0">
                <a:latin typeface="ヒラギノ角ゴ Pro W6" pitchFamily="34" charset="-128"/>
                <a:ea typeface="ヒラギノ角ゴ Pro W6" pitchFamily="34" charset="-128"/>
              </a:rPr>
              <a:t>な手法に対する処理時間の割合</a:t>
            </a:r>
            <a:endParaRPr kumimoji="1" lang="ja-JP" altLang="en-US" sz="2400" dirty="0">
              <a:latin typeface="ヒラギノ角ゴ Pro W6" pitchFamily="34" charset="-128"/>
              <a:ea typeface="ヒラギノ角ゴ Pro W6" pitchFamily="34" charset="-128"/>
            </a:endParaRPr>
          </a:p>
        </p:txBody>
      </p:sp>
      <p:sp>
        <p:nvSpPr>
          <p:cNvPr id="17" name="線吹き出し 2 (枠付き) 16"/>
          <p:cNvSpPr/>
          <p:nvPr/>
        </p:nvSpPr>
        <p:spPr>
          <a:xfrm>
            <a:off x="299980" y="4451364"/>
            <a:ext cx="3286170" cy="1180699"/>
          </a:xfrm>
          <a:prstGeom prst="borderCallout2">
            <a:avLst>
              <a:gd name="adj1" fmla="val 29474"/>
              <a:gd name="adj2" fmla="val 100402"/>
              <a:gd name="adj3" fmla="val 30665"/>
              <a:gd name="adj4" fmla="val 104481"/>
              <a:gd name="adj5" fmla="val -21725"/>
              <a:gd name="adj6" fmla="val 160957"/>
            </a:avLst>
          </a:prstGeom>
          <a:ln>
            <a:headEnd type="none" w="med" len="med"/>
            <a:tailEnd type="arrow" w="med" len="med"/>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r>
              <a:rPr kumimoji="1" lang="ja-JP" altLang="en-US" dirty="0" smtClean="0"/>
              <a:t>削除ポリシーが</a:t>
            </a:r>
            <a:r>
              <a:rPr kumimoji="1" lang="en-US" altLang="ja-JP" dirty="0" smtClean="0"/>
              <a:t>LRU</a:t>
            </a:r>
            <a:r>
              <a:rPr kumimoji="1" lang="ja-JP" altLang="en-US" dirty="0" smtClean="0"/>
              <a:t>でも</a:t>
            </a:r>
            <a:r>
              <a:rPr kumimoji="1" lang="en-US" altLang="ja-JP" dirty="0" smtClean="0"/>
              <a:t>BP</a:t>
            </a:r>
            <a:r>
              <a:rPr kumimoji="1" lang="ja-JP" altLang="en-US" dirty="0" smtClean="0"/>
              <a:t>でも、</a:t>
            </a:r>
            <a:endParaRPr kumimoji="1" lang="en-US" altLang="ja-JP" dirty="0" smtClean="0"/>
          </a:p>
          <a:p>
            <a:r>
              <a:rPr kumimoji="1" lang="ja-JP" altLang="en-US" dirty="0" smtClean="0"/>
              <a:t>保存ポリシーが</a:t>
            </a:r>
            <a:r>
              <a:rPr kumimoji="1" lang="en-US" altLang="ja-JP" dirty="0" smtClean="0"/>
              <a:t>CREDIT</a:t>
            </a:r>
            <a:r>
              <a:rPr kumimoji="1" lang="ja-JP" altLang="en-US" dirty="0" smtClean="0"/>
              <a:t>でも</a:t>
            </a:r>
            <a:r>
              <a:rPr kumimoji="1" lang="en-US" altLang="ja-JP" dirty="0" smtClean="0"/>
              <a:t>KEEPALL</a:t>
            </a:r>
            <a:r>
              <a:rPr kumimoji="1" lang="ja-JP" altLang="en-US" dirty="0" smtClean="0"/>
              <a:t>でも、</a:t>
            </a:r>
            <a:r>
              <a:rPr lang="ja-JP" altLang="en-US" dirty="0" smtClean="0"/>
              <a:t>基本的には短縮できる割合は変わらない。</a:t>
            </a:r>
            <a:endParaRPr lang="en-US" altLang="ja-JP" dirty="0" smtClean="0"/>
          </a:p>
        </p:txBody>
      </p:sp>
      <p:grpSp>
        <p:nvGrpSpPr>
          <p:cNvPr id="15" name="グループ化 14"/>
          <p:cNvGrpSpPr/>
          <p:nvPr/>
        </p:nvGrpSpPr>
        <p:grpSpPr>
          <a:xfrm>
            <a:off x="373005" y="2589201"/>
            <a:ext cx="5476950" cy="1685578"/>
            <a:chOff x="373005" y="2589201"/>
            <a:chExt cx="5476950" cy="1685578"/>
          </a:xfrm>
        </p:grpSpPr>
        <p:cxnSp>
          <p:nvCxnSpPr>
            <p:cNvPr id="19" name="直線矢印コネクタ 18"/>
            <p:cNvCxnSpPr/>
            <p:nvPr/>
          </p:nvCxnSpPr>
          <p:spPr>
            <a:xfrm>
              <a:off x="3695688" y="2589201"/>
              <a:ext cx="2154267" cy="1424007"/>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22" name="線吹き出し 2 (枠付き) 21"/>
            <p:cNvSpPr/>
            <p:nvPr/>
          </p:nvSpPr>
          <p:spPr>
            <a:xfrm>
              <a:off x="373005" y="3648078"/>
              <a:ext cx="3212986" cy="626701"/>
            </a:xfrm>
            <a:prstGeom prst="borderCallout2">
              <a:avLst>
                <a:gd name="adj1" fmla="val 3037"/>
                <a:gd name="adj2" fmla="val 94996"/>
                <a:gd name="adj3" fmla="val -23900"/>
                <a:gd name="adj4" fmla="val 94544"/>
                <a:gd name="adj5" fmla="val -109727"/>
                <a:gd name="adj6" fmla="val 119712"/>
              </a:avLst>
            </a:prstGeom>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spAutoFit/>
            </a:bodyPr>
            <a:lstStyle/>
            <a:p>
              <a:r>
                <a:rPr lang="ja-JP" altLang="en-US" dirty="0" smtClean="0"/>
                <a:t>メモリ制限は</a:t>
              </a:r>
              <a:r>
                <a:rPr lang="en-US" altLang="ja-JP" dirty="0" smtClean="0"/>
                <a:t>40%</a:t>
              </a:r>
              <a:r>
                <a:rPr lang="ja-JP" altLang="en-US" dirty="0" smtClean="0"/>
                <a:t>以上であれば、</a:t>
              </a:r>
              <a:endParaRPr lang="en-US" altLang="ja-JP" dirty="0" smtClean="0"/>
            </a:p>
            <a:p>
              <a:r>
                <a:rPr lang="ja-JP" altLang="en-US" dirty="0" smtClean="0"/>
                <a:t>ほぼ一定の短縮割合。</a:t>
              </a:r>
              <a:endParaRPr lang="en-US" altLang="ja-JP" dirty="0" smtClean="0"/>
            </a:p>
          </p:txBody>
        </p:sp>
      </p:grpSp>
      <p:sp>
        <p:nvSpPr>
          <p:cNvPr id="14" name="正方形/長方形 13"/>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Runner-up: Recycling Intermediates in a Column-store</a:t>
            </a:r>
            <a:endParaRPr lang="ja-JP" altLang="en-US" sz="1400" dirty="0">
              <a:solidFill>
                <a:schemeClr val="bg1"/>
              </a:solidFill>
              <a:latin typeface="ヒラギノ角ゴ Pro W6" pitchFamily="34" charset="-128"/>
              <a:ea typeface="ヒラギノ角ゴ Pro W6" pitchFamily="34" charset="-128"/>
            </a:endParaRPr>
          </a:p>
        </p:txBody>
      </p:sp>
      <p:sp>
        <p:nvSpPr>
          <p:cNvPr id="18" name="フッター プレースホルダ 1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0" name="スライド番号プレースホルダ 19"/>
          <p:cNvSpPr>
            <a:spLocks noGrp="1"/>
          </p:cNvSpPr>
          <p:nvPr>
            <p:ph type="sldNum" sz="quarter" idx="12"/>
          </p:nvPr>
        </p:nvSpPr>
        <p:spPr/>
        <p:txBody>
          <a:bodyPr/>
          <a:lstStyle/>
          <a:p>
            <a:fld id="{DF510E7A-70A0-49B7-BA5B-039CFE49E52F}" type="slidenum">
              <a:rPr kumimoji="1" lang="ja-JP" altLang="en-US" smtClean="0"/>
              <a:pPr/>
              <a:t>100</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err="1" smtClean="0"/>
              <a:t>SkyServer</a:t>
            </a:r>
            <a:r>
              <a:rPr kumimoji="1" lang="ja-JP" altLang="en-US" dirty="0" smtClean="0"/>
              <a:t> </a:t>
            </a:r>
            <a:r>
              <a:rPr kumimoji="1" lang="en-US" altLang="ja-JP" dirty="0" smtClean="0"/>
              <a:t>Evaluation</a:t>
            </a:r>
            <a:endParaRPr kumimoji="1" lang="ja-JP" altLang="en-US" dirty="0"/>
          </a:p>
        </p:txBody>
      </p:sp>
      <p:sp>
        <p:nvSpPr>
          <p:cNvPr id="5" name="コンテンツ プレースホルダ 4"/>
          <p:cNvSpPr>
            <a:spLocks noGrp="1"/>
          </p:cNvSpPr>
          <p:nvPr>
            <p:ph idx="1"/>
          </p:nvPr>
        </p:nvSpPr>
        <p:spPr>
          <a:xfrm>
            <a:off x="336492" y="1274733"/>
            <a:ext cx="3165461" cy="4525963"/>
          </a:xfrm>
        </p:spPr>
        <p:txBody>
          <a:bodyPr>
            <a:normAutofit/>
          </a:bodyPr>
          <a:lstStyle/>
          <a:p>
            <a:r>
              <a:rPr lang="en-US" altLang="ja-JP" sz="2400" dirty="0" err="1" smtClean="0"/>
              <a:t>SkyServer</a:t>
            </a:r>
            <a:r>
              <a:rPr lang="ja-JP" altLang="en-US" sz="2400" dirty="0" smtClean="0"/>
              <a:t>とは</a:t>
            </a:r>
            <a:endParaRPr lang="en-US" altLang="ja-JP" sz="2400" dirty="0" smtClean="0"/>
          </a:p>
          <a:p>
            <a:pPr lvl="1"/>
            <a:r>
              <a:rPr lang="ja-JP" altLang="en-US" sz="2000" dirty="0" smtClean="0"/>
              <a:t>テラバイト級の観測データ</a:t>
            </a:r>
            <a:endParaRPr lang="en-US" altLang="ja-JP" sz="2000" dirty="0" smtClean="0"/>
          </a:p>
          <a:p>
            <a:pPr lvl="1"/>
            <a:r>
              <a:rPr lang="ja-JP" altLang="en-US" sz="2000" dirty="0" smtClean="0"/>
              <a:t>リードオンリーな問合せ</a:t>
            </a:r>
            <a:endParaRPr lang="en-US" altLang="ja-JP" sz="2000" dirty="0" smtClean="0"/>
          </a:p>
          <a:p>
            <a:pPr lvl="1"/>
            <a:r>
              <a:rPr lang="en-US" altLang="ja-JP" sz="2000" dirty="0" smtClean="0"/>
              <a:t>Jim Gray</a:t>
            </a:r>
            <a:r>
              <a:rPr lang="ja-JP" altLang="en-US" sz="2000" dirty="0" smtClean="0"/>
              <a:t>の貢献</a:t>
            </a:r>
            <a:endParaRPr lang="en-US" altLang="ja-JP" sz="2000" dirty="0" smtClean="0"/>
          </a:p>
          <a:p>
            <a:r>
              <a:rPr lang="en-US" altLang="ja-JP" sz="2400" dirty="0" smtClean="0"/>
              <a:t>Data</a:t>
            </a:r>
            <a:r>
              <a:rPr kumimoji="1" lang="en-US" altLang="ja-JP" sz="2400" dirty="0" smtClean="0"/>
              <a:t> Release</a:t>
            </a:r>
            <a:r>
              <a:rPr kumimoji="1" lang="ja-JP" altLang="en-US" sz="2400" dirty="0" smtClean="0"/>
              <a:t> </a:t>
            </a:r>
            <a:r>
              <a:rPr kumimoji="1" lang="en-US" altLang="ja-JP" sz="2400" dirty="0" smtClean="0"/>
              <a:t>4</a:t>
            </a:r>
            <a:r>
              <a:rPr kumimoji="1" lang="ja-JP" altLang="en-US" sz="2400" dirty="0" smtClean="0"/>
              <a:t>の部分集合：</a:t>
            </a:r>
            <a:r>
              <a:rPr kumimoji="1" lang="en-US" altLang="ja-JP" sz="2400" dirty="0" smtClean="0"/>
              <a:t>100GB</a:t>
            </a:r>
          </a:p>
          <a:p>
            <a:r>
              <a:rPr lang="en-US" altLang="ja-JP" sz="2400" dirty="0" smtClean="0"/>
              <a:t>2008</a:t>
            </a:r>
            <a:r>
              <a:rPr lang="ja-JP" altLang="en-US" sz="2400" dirty="0" smtClean="0"/>
              <a:t>年</a:t>
            </a:r>
            <a:r>
              <a:rPr lang="en-US" altLang="ja-JP" sz="2400" dirty="0" smtClean="0"/>
              <a:t>1</a:t>
            </a:r>
            <a:r>
              <a:rPr lang="ja-JP" altLang="en-US" sz="2400" dirty="0" smtClean="0"/>
              <a:t>月のログ</a:t>
            </a:r>
            <a:endParaRPr lang="en-US" altLang="ja-JP" sz="2400" dirty="0" smtClean="0"/>
          </a:p>
          <a:p>
            <a:pPr lvl="1"/>
            <a:r>
              <a:rPr lang="en-US" altLang="ja-JP" sz="2000" dirty="0" smtClean="0"/>
              <a:t>100</a:t>
            </a:r>
            <a:r>
              <a:rPr lang="ja-JP" altLang="en-US" sz="2000" dirty="0" smtClean="0"/>
              <a:t>問合せを</a:t>
            </a:r>
            <a:r>
              <a:rPr lang="en-US" altLang="ja-JP" sz="2000" dirty="0" smtClean="0"/>
              <a:t>1</a:t>
            </a:r>
            <a:r>
              <a:rPr lang="ja-JP" altLang="en-US" sz="2000" dirty="0" smtClean="0"/>
              <a:t>回</a:t>
            </a:r>
            <a:endParaRPr lang="en-US" altLang="ja-JP" sz="2000" dirty="0" smtClean="0"/>
          </a:p>
          <a:p>
            <a:pPr lvl="1"/>
            <a:r>
              <a:rPr lang="en-US" altLang="ja-JP" sz="2000" dirty="0" smtClean="0"/>
              <a:t>50</a:t>
            </a:r>
            <a:r>
              <a:rPr lang="ja-JP" altLang="en-US" sz="2000" dirty="0" smtClean="0"/>
              <a:t>問合せを</a:t>
            </a:r>
            <a:r>
              <a:rPr lang="en-US" altLang="ja-JP" sz="2000" dirty="0" smtClean="0"/>
              <a:t>2</a:t>
            </a:r>
            <a:r>
              <a:rPr lang="ja-JP" altLang="en-US" sz="2000" dirty="0" smtClean="0"/>
              <a:t>回</a:t>
            </a:r>
            <a:endParaRPr lang="en-US" altLang="ja-JP" sz="2000" dirty="0" smtClean="0"/>
          </a:p>
          <a:p>
            <a:pPr lvl="1"/>
            <a:r>
              <a:rPr lang="en-US" altLang="ja-JP" sz="2000" dirty="0" smtClean="0"/>
              <a:t>25</a:t>
            </a:r>
            <a:r>
              <a:rPr lang="ja-JP" altLang="en-US" sz="2000" dirty="0" smtClean="0"/>
              <a:t>問合せを</a:t>
            </a:r>
            <a:r>
              <a:rPr lang="en-US" altLang="ja-JP" sz="2000" dirty="0" smtClean="0"/>
              <a:t>4</a:t>
            </a:r>
            <a:r>
              <a:rPr lang="ja-JP" altLang="en-US" sz="2000" dirty="0" smtClean="0"/>
              <a:t>回</a:t>
            </a:r>
            <a:endParaRPr kumimoji="1" lang="en-US" altLang="ja-JP" sz="2400" dirty="0" smtClean="0"/>
          </a:p>
          <a:p>
            <a:endParaRPr kumimoji="1" lang="ja-JP" altLang="en-US" sz="2400" dirty="0"/>
          </a:p>
        </p:txBody>
      </p:sp>
      <p:pic>
        <p:nvPicPr>
          <p:cNvPr id="31746" name="Picture 2"/>
          <p:cNvPicPr>
            <a:picLocks noChangeAspect="1" noChangeArrowheads="1"/>
          </p:cNvPicPr>
          <p:nvPr/>
        </p:nvPicPr>
        <p:blipFill>
          <a:blip r:embed="rId2"/>
          <a:srcRect/>
          <a:stretch>
            <a:fillRect/>
          </a:stretch>
        </p:blipFill>
        <p:spPr bwMode="auto">
          <a:xfrm>
            <a:off x="3695688" y="1676376"/>
            <a:ext cx="5273688" cy="3368655"/>
          </a:xfrm>
          <a:prstGeom prst="rect">
            <a:avLst/>
          </a:prstGeom>
          <a:noFill/>
          <a:ln w="9525">
            <a:noFill/>
            <a:miter lim="800000"/>
            <a:headEnd/>
            <a:tailEnd/>
          </a:ln>
          <a:effectLst/>
        </p:spPr>
      </p:pic>
      <p:pic>
        <p:nvPicPr>
          <p:cNvPr id="31747" name="Picture 3"/>
          <p:cNvPicPr>
            <a:picLocks noChangeAspect="1" noChangeArrowheads="1"/>
          </p:cNvPicPr>
          <p:nvPr/>
        </p:nvPicPr>
        <p:blipFill>
          <a:blip r:embed="rId3"/>
          <a:srcRect/>
          <a:stretch>
            <a:fillRect/>
          </a:stretch>
        </p:blipFill>
        <p:spPr bwMode="auto">
          <a:xfrm>
            <a:off x="3659175" y="2808279"/>
            <a:ext cx="241254" cy="1035056"/>
          </a:xfrm>
          <a:prstGeom prst="rect">
            <a:avLst/>
          </a:prstGeom>
          <a:noFill/>
          <a:ln w="9525">
            <a:noFill/>
            <a:miter lim="800000"/>
            <a:headEnd/>
            <a:tailEnd/>
          </a:ln>
          <a:effectLst/>
        </p:spPr>
      </p:pic>
      <p:sp>
        <p:nvSpPr>
          <p:cNvPr id="9" name="線吹き出し 2 (枠付き) 8"/>
          <p:cNvSpPr/>
          <p:nvPr/>
        </p:nvSpPr>
        <p:spPr>
          <a:xfrm>
            <a:off x="3440097" y="5285183"/>
            <a:ext cx="4293410" cy="626701"/>
          </a:xfrm>
          <a:prstGeom prst="borderCallout2">
            <a:avLst>
              <a:gd name="adj1" fmla="val 1329"/>
              <a:gd name="adj2" fmla="val 83905"/>
              <a:gd name="adj3" fmla="val -74892"/>
              <a:gd name="adj4" fmla="val 83917"/>
              <a:gd name="adj5" fmla="val -98739"/>
              <a:gd name="adj6" fmla="val 102569"/>
            </a:avLst>
          </a:prstGeom>
          <a:ln>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spAutoFit/>
          </a:bodyPr>
          <a:lstStyle/>
          <a:p>
            <a:r>
              <a:rPr lang="en-US" altLang="ja-JP" dirty="0" smtClean="0"/>
              <a:t>1×100</a:t>
            </a:r>
            <a:r>
              <a:rPr lang="ja-JP" altLang="en-US" dirty="0" smtClean="0"/>
              <a:t>問合せのとき</a:t>
            </a:r>
            <a:endParaRPr lang="en-US" altLang="ja-JP" dirty="0" smtClean="0"/>
          </a:p>
          <a:p>
            <a:r>
              <a:rPr lang="ja-JP" altLang="en-US" dirty="0" smtClean="0"/>
              <a:t>中間結果サイズは</a:t>
            </a:r>
            <a:r>
              <a:rPr lang="en-US" altLang="ja-JP" dirty="0" smtClean="0"/>
              <a:t>1.5GB</a:t>
            </a:r>
            <a:r>
              <a:rPr lang="ja-JP" altLang="en-US" dirty="0" smtClean="0"/>
              <a:t>で、</a:t>
            </a:r>
            <a:r>
              <a:rPr lang="en-US" altLang="ja-JP" dirty="0" smtClean="0"/>
              <a:t>95.6%</a:t>
            </a:r>
            <a:r>
              <a:rPr lang="ja-JP" altLang="en-US" dirty="0" smtClean="0"/>
              <a:t>が再利用</a:t>
            </a:r>
            <a:endParaRPr lang="en-US" altLang="ja-JP" dirty="0" smtClean="0"/>
          </a:p>
        </p:txBody>
      </p:sp>
      <p:sp>
        <p:nvSpPr>
          <p:cNvPr id="12" name="テキスト ボックス 11"/>
          <p:cNvSpPr txBox="1"/>
          <p:nvPr/>
        </p:nvSpPr>
        <p:spPr>
          <a:xfrm>
            <a:off x="8296326" y="3429000"/>
            <a:ext cx="418704" cy="369332"/>
          </a:xfrm>
          <a:prstGeom prst="rect">
            <a:avLst/>
          </a:prstGeom>
          <a:noFill/>
        </p:spPr>
        <p:txBody>
          <a:bodyPr wrap="none" rtlCol="0">
            <a:spAutoFit/>
          </a:bodyPr>
          <a:lstStyle/>
          <a:p>
            <a:r>
              <a:rPr kumimoji="1" lang="en-US" altLang="ja-JP" b="1" dirty="0" smtClean="0"/>
              <a:t>14</a:t>
            </a:r>
            <a:endParaRPr kumimoji="1" lang="ja-JP" altLang="en-US" b="1" dirty="0"/>
          </a:p>
        </p:txBody>
      </p:sp>
      <p:sp>
        <p:nvSpPr>
          <p:cNvPr id="13" name="テキスト ボックス 12"/>
          <p:cNvSpPr txBox="1"/>
          <p:nvPr/>
        </p:nvSpPr>
        <p:spPr>
          <a:xfrm>
            <a:off x="7870141" y="2187558"/>
            <a:ext cx="535724" cy="369332"/>
          </a:xfrm>
          <a:prstGeom prst="rect">
            <a:avLst/>
          </a:prstGeom>
          <a:noFill/>
        </p:spPr>
        <p:txBody>
          <a:bodyPr wrap="none" rtlCol="0">
            <a:spAutoFit/>
          </a:bodyPr>
          <a:lstStyle/>
          <a:p>
            <a:r>
              <a:rPr kumimoji="1" lang="en-US" altLang="ja-JP" b="1" dirty="0" smtClean="0"/>
              <a:t>296</a:t>
            </a:r>
            <a:endParaRPr kumimoji="1" lang="ja-JP" altLang="en-US" b="1" dirty="0"/>
          </a:p>
        </p:txBody>
      </p:sp>
      <p:sp>
        <p:nvSpPr>
          <p:cNvPr id="14" name="テキスト ボックス 13"/>
          <p:cNvSpPr txBox="1"/>
          <p:nvPr/>
        </p:nvSpPr>
        <p:spPr>
          <a:xfrm>
            <a:off x="7482146" y="1818226"/>
            <a:ext cx="535724" cy="369332"/>
          </a:xfrm>
          <a:prstGeom prst="rect">
            <a:avLst/>
          </a:prstGeom>
          <a:noFill/>
        </p:spPr>
        <p:txBody>
          <a:bodyPr wrap="none" rtlCol="0">
            <a:spAutoFit/>
          </a:bodyPr>
          <a:lstStyle/>
          <a:p>
            <a:r>
              <a:rPr kumimoji="1" lang="en-US" altLang="ja-JP" b="1" dirty="0" smtClean="0">
                <a:solidFill>
                  <a:schemeClr val="bg1"/>
                </a:solidFill>
              </a:rPr>
              <a:t>785</a:t>
            </a:r>
            <a:endParaRPr kumimoji="1" lang="ja-JP" altLang="en-US" b="1" dirty="0">
              <a:solidFill>
                <a:schemeClr val="bg1"/>
              </a:solidFill>
            </a:endParaRPr>
          </a:p>
        </p:txBody>
      </p:sp>
      <p:sp>
        <p:nvSpPr>
          <p:cNvPr id="16" name="正方形/長方形 15"/>
          <p:cNvSpPr/>
          <p:nvPr/>
        </p:nvSpPr>
        <p:spPr>
          <a:xfrm>
            <a:off x="4462461" y="1274733"/>
            <a:ext cx="4227687" cy="349702"/>
          </a:xfrm>
          <a:prstGeom prst="rect">
            <a:avLst/>
          </a:prstGeom>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spAutoFit/>
          </a:bodyPr>
          <a:lstStyle/>
          <a:p>
            <a:r>
              <a:rPr lang="ja-JP" altLang="en-US" dirty="0" smtClean="0"/>
              <a:t>高速化の最大の貢献は結合処理の再利用</a:t>
            </a:r>
            <a:endParaRPr lang="en-US" altLang="ja-JP" dirty="0" smtClean="0"/>
          </a:p>
        </p:txBody>
      </p:sp>
      <p:sp>
        <p:nvSpPr>
          <p:cNvPr id="15" name="正方形/長方形 1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Runner-up: Recycling Intermediates in a Column-store</a:t>
            </a:r>
            <a:endParaRPr lang="ja-JP" altLang="en-US" sz="1400" dirty="0">
              <a:solidFill>
                <a:schemeClr val="bg1"/>
              </a:solidFill>
              <a:latin typeface="ヒラギノ角ゴ Pro W6" pitchFamily="34" charset="-128"/>
              <a:ea typeface="ヒラギノ角ゴ Pro W6" pitchFamily="34" charset="-128"/>
            </a:endParaRPr>
          </a:p>
        </p:txBody>
      </p:sp>
      <p:sp>
        <p:nvSpPr>
          <p:cNvPr id="18" name="フッター プレースホルダ 1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1" name="正方形/長方形 10"/>
          <p:cNvSpPr/>
          <p:nvPr/>
        </p:nvSpPr>
        <p:spPr>
          <a:xfrm>
            <a:off x="592083" y="6203988"/>
            <a:ext cx="7884778" cy="349702"/>
          </a:xfrm>
          <a:prstGeom prst="rect">
            <a:avLst/>
          </a:prstGeom>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spAutoFit/>
          </a:bodyPr>
          <a:lstStyle/>
          <a:p>
            <a:r>
              <a:rPr lang="en-US" altLang="ja-JP" dirty="0" smtClean="0"/>
              <a:t>500</a:t>
            </a:r>
            <a:r>
              <a:rPr lang="ja-JP" altLang="en-US" dirty="0" smtClean="0"/>
              <a:t>問合せでは、</a:t>
            </a:r>
            <a:r>
              <a:rPr lang="en-US" altLang="ja-JP" dirty="0" smtClean="0"/>
              <a:t>NAIVE4057</a:t>
            </a:r>
            <a:r>
              <a:rPr lang="ja-JP" altLang="en-US" dirty="0" smtClean="0"/>
              <a:t>秒、</a:t>
            </a:r>
            <a:r>
              <a:rPr lang="en-US" altLang="ja-JP" dirty="0" smtClean="0"/>
              <a:t>KEEPALL/UNLIMITED17</a:t>
            </a:r>
            <a:r>
              <a:rPr lang="ja-JP" altLang="en-US" dirty="0" smtClean="0"/>
              <a:t>秒、</a:t>
            </a:r>
            <a:r>
              <a:rPr lang="en-US" altLang="ja-JP" dirty="0" smtClean="0"/>
              <a:t>CRD/LRU/1GB1433</a:t>
            </a:r>
            <a:r>
              <a:rPr lang="ja-JP" altLang="en-US" dirty="0" smtClean="0"/>
              <a:t>秒。</a:t>
            </a:r>
            <a:endParaRPr lang="en-US" altLang="ja-JP" dirty="0" smtClean="0"/>
          </a:p>
        </p:txBody>
      </p:sp>
      <p:sp>
        <p:nvSpPr>
          <p:cNvPr id="17" name="スライド番号プレースホルダ 16"/>
          <p:cNvSpPr>
            <a:spLocks noGrp="1"/>
          </p:cNvSpPr>
          <p:nvPr>
            <p:ph type="sldNum" sz="quarter" idx="12"/>
          </p:nvPr>
        </p:nvSpPr>
        <p:spPr/>
        <p:txBody>
          <a:bodyPr/>
          <a:lstStyle/>
          <a:p>
            <a:fld id="{DF510E7A-70A0-49B7-BA5B-039CFE49E52F}" type="slidenum">
              <a:rPr kumimoji="1" lang="ja-JP" altLang="en-US" smtClean="0"/>
              <a:pPr/>
              <a:t>101</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sp>
        <p:nvSpPr>
          <p:cNvPr id="3" name="コンテンツ プレースホルダ 2"/>
          <p:cNvSpPr>
            <a:spLocks noGrp="1"/>
          </p:cNvSpPr>
          <p:nvPr>
            <p:ph idx="1"/>
          </p:nvPr>
        </p:nvSpPr>
        <p:spPr>
          <a:xfrm>
            <a:off x="457200" y="1166843"/>
            <a:ext cx="8229600" cy="4525963"/>
          </a:xfrm>
        </p:spPr>
        <p:txBody>
          <a:bodyPr>
            <a:noAutofit/>
          </a:bodyPr>
          <a:lstStyle/>
          <a:p>
            <a:r>
              <a:rPr kumimoji="1" lang="ja-JP" altLang="en-US" sz="2400" dirty="0" smtClean="0"/>
              <a:t>まとめ</a:t>
            </a:r>
            <a:endParaRPr kumimoji="1" lang="en-US" altLang="ja-JP" sz="2400" dirty="0" smtClean="0"/>
          </a:p>
          <a:p>
            <a:pPr lvl="1"/>
            <a:r>
              <a:rPr kumimoji="1" lang="ja-JP" altLang="en-US" sz="2000" dirty="0" smtClean="0"/>
              <a:t>中間結果を再利用するデータベースアーキテクチャを議論した</a:t>
            </a:r>
            <a:endParaRPr kumimoji="1" lang="en-US" altLang="ja-JP" sz="2000" dirty="0" smtClean="0"/>
          </a:p>
          <a:p>
            <a:pPr lvl="1"/>
            <a:r>
              <a:rPr lang="en-US" altLang="ja-JP" sz="2000" dirty="0" err="1" smtClean="0"/>
              <a:t>SkyServer</a:t>
            </a:r>
            <a:r>
              <a:rPr lang="ja-JP" altLang="en-US" sz="2000" dirty="0" smtClean="0"/>
              <a:t>と</a:t>
            </a:r>
            <a:r>
              <a:rPr lang="en-US" altLang="ja-JP" sz="2000" dirty="0" smtClean="0"/>
              <a:t>TPC-H</a:t>
            </a:r>
            <a:r>
              <a:rPr lang="ja-JP" altLang="en-US" sz="2000" dirty="0" smtClean="0"/>
              <a:t>で高い性能改善</a:t>
            </a:r>
            <a:endParaRPr lang="en-US" altLang="ja-JP" sz="2000" dirty="0" smtClean="0"/>
          </a:p>
          <a:p>
            <a:pPr lvl="1"/>
            <a:r>
              <a:rPr kumimoji="1" lang="ja-JP" altLang="en-US" sz="2000" dirty="0" smtClean="0"/>
              <a:t>管理者によるメンテナンスは不要</a:t>
            </a:r>
            <a:endParaRPr kumimoji="1" lang="en-US" altLang="ja-JP" sz="2000" dirty="0" smtClean="0"/>
          </a:p>
          <a:p>
            <a:r>
              <a:rPr kumimoji="1" lang="ja-JP" altLang="en-US" sz="2400" dirty="0" smtClean="0"/>
              <a:t>今後の課題</a:t>
            </a:r>
            <a:endParaRPr kumimoji="1" lang="en-US" altLang="ja-JP" sz="2400" dirty="0" smtClean="0"/>
          </a:p>
          <a:p>
            <a:pPr lvl="1"/>
            <a:r>
              <a:rPr lang="ja-JP" altLang="en-US" sz="2000" dirty="0" smtClean="0"/>
              <a:t>保存ポリシーと削除ポリシの洗練化と開発</a:t>
            </a:r>
            <a:endParaRPr lang="en-US" altLang="ja-JP" sz="2000" dirty="0" smtClean="0"/>
          </a:p>
          <a:p>
            <a:pPr lvl="1"/>
            <a:r>
              <a:rPr lang="ja-JP" altLang="en-US" sz="2000" dirty="0" smtClean="0"/>
              <a:t>適したポリシーへ自動切り替え</a:t>
            </a:r>
            <a:endParaRPr lang="en-US" altLang="ja-JP" sz="2000" dirty="0" smtClean="0"/>
          </a:p>
          <a:p>
            <a:pPr lvl="1"/>
            <a:r>
              <a:rPr lang="ja-JP" altLang="en-US" sz="2000" dirty="0" smtClean="0"/>
              <a:t>パイプラインアーキテクチャへの適用</a:t>
            </a:r>
            <a:endParaRPr lang="en-US" altLang="ja-JP" sz="2000" dirty="0" smtClean="0"/>
          </a:p>
          <a:p>
            <a:r>
              <a:rPr lang="ja-JP" altLang="en-US" sz="2400" dirty="0" smtClean="0"/>
              <a:t>感想</a:t>
            </a:r>
            <a:endParaRPr lang="en-US" altLang="ja-JP" sz="2400" dirty="0" smtClean="0"/>
          </a:p>
          <a:p>
            <a:pPr lvl="1"/>
            <a:r>
              <a:rPr lang="ja-JP" altLang="en-US" sz="2000" dirty="0" smtClean="0"/>
              <a:t>技術的に画期的なことを提案したわけではない</a:t>
            </a:r>
            <a:endParaRPr lang="en-US" altLang="ja-JP" sz="2000" dirty="0" smtClean="0"/>
          </a:p>
          <a:p>
            <a:pPr lvl="1"/>
            <a:r>
              <a:rPr lang="ja-JP" altLang="en-US" sz="2000" dirty="0" smtClean="0"/>
              <a:t>予想通りの結果</a:t>
            </a:r>
            <a:endParaRPr lang="en-US" altLang="ja-JP" sz="2000" dirty="0" smtClean="0"/>
          </a:p>
          <a:p>
            <a:pPr lvl="1"/>
            <a:r>
              <a:rPr lang="ja-JP" altLang="en-US" sz="2000" dirty="0" smtClean="0"/>
              <a:t>市場に与える影響は大きい</a:t>
            </a:r>
            <a:endParaRPr lang="en-US" altLang="ja-JP" sz="2000" dirty="0" smtClean="0"/>
          </a:p>
          <a:p>
            <a:pPr lvl="2"/>
            <a:r>
              <a:rPr lang="en-US" altLang="ja-JP" sz="1600" dirty="0" err="1" smtClean="0"/>
              <a:t>MapReduce</a:t>
            </a:r>
            <a:r>
              <a:rPr lang="ja-JP" altLang="en-US" sz="1600" dirty="0" smtClean="0"/>
              <a:t>などの大規模並列分散環境への適用が可能</a:t>
            </a:r>
            <a:endParaRPr lang="en-US" altLang="ja-JP" sz="1600" dirty="0" smtClean="0"/>
          </a:p>
          <a:p>
            <a:endParaRPr kumimoji="1" lang="ja-JP" altLang="en-US" sz="2400"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Runner-up: Recycling Intermediates in a Column-store</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102</a:t>
            </a:fld>
            <a:endParaRPr kumimoji="1" lang="ja-JP" alt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103266" y="1466100"/>
            <a:ext cx="5476950" cy="830997"/>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smtClean="0">
                <a:solidFill>
                  <a:schemeClr val="bg1">
                    <a:lumMod val="75000"/>
                  </a:schemeClr>
                </a:solidFill>
              </a:rPr>
              <a:t>Generating </a:t>
            </a:r>
            <a:r>
              <a:rPr lang="en-US" altLang="ja-JP" sz="2000" dirty="0">
                <a:solidFill>
                  <a:schemeClr val="bg1">
                    <a:lumMod val="75000"/>
                  </a:schemeClr>
                </a:solidFill>
              </a:rPr>
              <a:t>Example Data for Dataflow </a:t>
            </a:r>
            <a:r>
              <a:rPr lang="en-US" altLang="ja-JP" sz="2000" dirty="0" smtClean="0">
                <a:solidFill>
                  <a:schemeClr val="bg1">
                    <a:lumMod val="75000"/>
                  </a:schemeClr>
                </a:solidFill>
              </a:rPr>
              <a:t>Programs</a:t>
            </a:r>
            <a:br>
              <a:rPr lang="en-US" altLang="ja-JP" sz="2000" dirty="0" smtClean="0">
                <a:solidFill>
                  <a:schemeClr val="bg1">
                    <a:lumMod val="75000"/>
                  </a:schemeClr>
                </a:solidFill>
              </a:rPr>
            </a:br>
            <a:r>
              <a:rPr lang="en-US" altLang="ja-JP" sz="1400" u="sng" dirty="0" smtClean="0">
                <a:solidFill>
                  <a:schemeClr val="bg1">
                    <a:lumMod val="75000"/>
                  </a:schemeClr>
                </a:solidFill>
              </a:rPr>
              <a:t>Christopher </a:t>
            </a:r>
            <a:r>
              <a:rPr lang="en-US" altLang="ja-JP" sz="1400" u="sng" dirty="0" err="1">
                <a:solidFill>
                  <a:schemeClr val="bg1">
                    <a:lumMod val="75000"/>
                  </a:schemeClr>
                </a:solidFill>
              </a:rPr>
              <a:t>Olston</a:t>
            </a:r>
            <a:r>
              <a:rPr lang="en-US" altLang="ja-JP" sz="1400" u="sng" dirty="0">
                <a:solidFill>
                  <a:schemeClr val="bg1">
                    <a:lumMod val="75000"/>
                  </a:schemeClr>
                </a:solidFill>
              </a:rPr>
              <a:t> </a:t>
            </a:r>
            <a:r>
              <a:rPr lang="en-US" altLang="ja-JP" sz="1400" dirty="0">
                <a:solidFill>
                  <a:schemeClr val="bg1">
                    <a:lumMod val="75000"/>
                  </a:schemeClr>
                </a:solidFill>
              </a:rPr>
              <a:t>(Yahoo! </a:t>
            </a:r>
            <a:r>
              <a:rPr lang="en-US" altLang="ja-JP" sz="1400" dirty="0" smtClean="0">
                <a:solidFill>
                  <a:schemeClr val="bg1">
                    <a:lumMod val="75000"/>
                  </a:schemeClr>
                </a:solidFill>
              </a:rPr>
              <a:t>Research), </a:t>
            </a:r>
            <a:r>
              <a:rPr lang="en-US" altLang="ja-JP" sz="1400" dirty="0" err="1" smtClean="0">
                <a:solidFill>
                  <a:schemeClr val="bg1">
                    <a:lumMod val="75000"/>
                  </a:schemeClr>
                </a:solidFill>
              </a:rPr>
              <a:t>Shubham</a:t>
            </a:r>
            <a:r>
              <a:rPr lang="en-US" altLang="ja-JP" sz="1400" dirty="0" smtClean="0">
                <a:solidFill>
                  <a:schemeClr val="bg1">
                    <a:lumMod val="75000"/>
                  </a:schemeClr>
                </a:solidFill>
              </a:rPr>
              <a:t> </a:t>
            </a:r>
            <a:r>
              <a:rPr lang="en-US" altLang="ja-JP" sz="1400" dirty="0">
                <a:solidFill>
                  <a:schemeClr val="bg1">
                    <a:lumMod val="75000"/>
                  </a:schemeClr>
                </a:solidFill>
              </a:rPr>
              <a:t>Chopra (Yahoo! </a:t>
            </a:r>
            <a:r>
              <a:rPr lang="en-US" altLang="ja-JP" sz="1400" dirty="0" smtClean="0">
                <a:solidFill>
                  <a:schemeClr val="bg1">
                    <a:lumMod val="75000"/>
                  </a:schemeClr>
                </a:solidFill>
              </a:rPr>
              <a:t>Research), </a:t>
            </a:r>
            <a:r>
              <a:rPr lang="en-US" altLang="ja-JP" sz="1400" dirty="0" err="1" smtClean="0">
                <a:solidFill>
                  <a:schemeClr val="bg1">
                    <a:lumMod val="75000"/>
                  </a:schemeClr>
                </a:solidFill>
              </a:rPr>
              <a:t>Utkarsh</a:t>
            </a:r>
            <a:r>
              <a:rPr lang="en-US" altLang="ja-JP" sz="1400" dirty="0" smtClean="0">
                <a:solidFill>
                  <a:schemeClr val="bg1">
                    <a:lumMod val="75000"/>
                  </a:schemeClr>
                </a:solidFill>
              </a:rPr>
              <a:t> </a:t>
            </a:r>
            <a:r>
              <a:rPr lang="en-US" altLang="ja-JP" sz="1400" dirty="0" err="1">
                <a:solidFill>
                  <a:schemeClr val="bg1">
                    <a:lumMod val="75000"/>
                  </a:schemeClr>
                </a:solidFill>
              </a:rPr>
              <a:t>Srivastava</a:t>
            </a:r>
            <a:r>
              <a:rPr lang="en-US" altLang="ja-JP" sz="1400" dirty="0">
                <a:solidFill>
                  <a:schemeClr val="bg1">
                    <a:lumMod val="75000"/>
                  </a:schemeClr>
                </a:solidFill>
              </a:rPr>
              <a:t> (Yahoo! Research)</a:t>
            </a:r>
            <a:endParaRPr kumimoji="1" lang="ja-JP" altLang="en-US" sz="1400" dirty="0">
              <a:solidFill>
                <a:schemeClr val="bg1">
                  <a:lumMod val="75000"/>
                </a:schemeClr>
              </a:solidFill>
            </a:endParaRPr>
          </a:p>
        </p:txBody>
      </p:sp>
      <p:sp>
        <p:nvSpPr>
          <p:cNvPr id="8" name="正方形/長方形 7"/>
          <p:cNvSpPr/>
          <p:nvPr/>
        </p:nvSpPr>
        <p:spPr>
          <a:xfrm>
            <a:off x="1103265" y="2196360"/>
            <a:ext cx="7047009"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solidFill>
                  <a:schemeClr val="bg1">
                    <a:lumMod val="75000"/>
                  </a:schemeClr>
                </a:solidFill>
              </a:rPr>
              <a:t>An Architecture for Recycling Intermediates in a Column-store</a:t>
            </a:r>
            <a:br>
              <a:rPr lang="en-US" altLang="ja-JP" sz="2000" dirty="0" smtClean="0">
                <a:solidFill>
                  <a:schemeClr val="bg1">
                    <a:lumMod val="75000"/>
                  </a:schemeClr>
                </a:solidFill>
              </a:rPr>
            </a:br>
            <a:r>
              <a:rPr lang="en-US" altLang="ja-JP" sz="1400" u="sng" dirty="0" err="1" smtClean="0">
                <a:solidFill>
                  <a:schemeClr val="bg1">
                    <a:lumMod val="75000"/>
                  </a:schemeClr>
                </a:solidFill>
              </a:rPr>
              <a:t>Milena</a:t>
            </a:r>
            <a:r>
              <a:rPr lang="en-US" altLang="ja-JP" sz="1400" u="sng" dirty="0" smtClean="0">
                <a:solidFill>
                  <a:schemeClr val="bg1">
                    <a:lumMod val="75000"/>
                  </a:schemeClr>
                </a:solidFill>
              </a:rPr>
              <a:t> G. </a:t>
            </a:r>
            <a:r>
              <a:rPr lang="en-US" altLang="ja-JP" sz="1400" u="sng" dirty="0" err="1" smtClean="0">
                <a:solidFill>
                  <a:schemeClr val="bg1">
                    <a:lumMod val="75000"/>
                  </a:schemeClr>
                </a:solidFill>
              </a:rPr>
              <a:t>Ivanova</a:t>
            </a:r>
            <a:r>
              <a:rPr lang="en-US" altLang="ja-JP" sz="1400" dirty="0" smtClean="0">
                <a:solidFill>
                  <a:schemeClr val="bg1">
                    <a:lumMod val="75000"/>
                  </a:schemeClr>
                </a:solidFill>
              </a:rPr>
              <a:t>, Martin L. </a:t>
            </a:r>
            <a:r>
              <a:rPr lang="en-US" altLang="ja-JP" sz="1400" dirty="0" err="1" smtClean="0">
                <a:solidFill>
                  <a:schemeClr val="bg1">
                    <a:lumMod val="75000"/>
                  </a:schemeClr>
                </a:solidFill>
              </a:rPr>
              <a:t>Kersten</a:t>
            </a:r>
            <a:r>
              <a:rPr lang="en-US" altLang="ja-JP" sz="1400" dirty="0" smtClean="0">
                <a:solidFill>
                  <a:schemeClr val="bg1">
                    <a:lumMod val="75000"/>
                  </a:schemeClr>
                </a:solidFill>
              </a:rPr>
              <a:t>, </a:t>
            </a:r>
            <a:r>
              <a:rPr lang="en-US" altLang="ja-JP" sz="1400" dirty="0" err="1" smtClean="0">
                <a:solidFill>
                  <a:schemeClr val="bg1">
                    <a:lumMod val="75000"/>
                  </a:schemeClr>
                </a:solidFill>
              </a:rPr>
              <a:t>Niels</a:t>
            </a:r>
            <a:r>
              <a:rPr lang="en-US" altLang="ja-JP" sz="1400" dirty="0" smtClean="0">
                <a:solidFill>
                  <a:schemeClr val="bg1">
                    <a:lumMod val="75000"/>
                  </a:schemeClr>
                </a:solidFill>
              </a:rPr>
              <a:t> J. </a:t>
            </a:r>
            <a:r>
              <a:rPr lang="en-US" altLang="ja-JP" sz="1400" dirty="0" err="1" smtClean="0">
                <a:solidFill>
                  <a:schemeClr val="bg1">
                    <a:lumMod val="75000"/>
                  </a:schemeClr>
                </a:solidFill>
              </a:rPr>
              <a:t>Nes</a:t>
            </a:r>
            <a:r>
              <a:rPr lang="en-US" altLang="ja-JP" sz="1400" dirty="0" smtClean="0">
                <a:solidFill>
                  <a:schemeClr val="bg1">
                    <a:lumMod val="75000"/>
                  </a:schemeClr>
                </a:solidFill>
              </a:rPr>
              <a:t>, Romulo A. P. </a:t>
            </a:r>
            <a:r>
              <a:rPr lang="en-US" altLang="ja-JP" sz="1400" dirty="0" err="1" smtClean="0">
                <a:solidFill>
                  <a:schemeClr val="bg1">
                    <a:lumMod val="75000"/>
                  </a:schemeClr>
                </a:solidFill>
              </a:rPr>
              <a:t>Gonçalves</a:t>
            </a:r>
            <a:r>
              <a:rPr lang="en-US" altLang="ja-JP" sz="1400" dirty="0" smtClean="0">
                <a:solidFill>
                  <a:schemeClr val="bg1">
                    <a:lumMod val="75000"/>
                  </a:schemeClr>
                </a:solidFill>
              </a:rPr>
              <a:t> (Centrum </a:t>
            </a:r>
            <a:r>
              <a:rPr lang="en-US" altLang="ja-JP" sz="1400" dirty="0" err="1" smtClean="0">
                <a:solidFill>
                  <a:schemeClr val="bg1">
                    <a:lumMod val="75000"/>
                  </a:schemeClr>
                </a:solidFill>
              </a:rPr>
              <a:t>Wiskunde</a:t>
            </a:r>
            <a:r>
              <a:rPr lang="en-US" altLang="ja-JP" sz="1400" dirty="0" smtClean="0">
                <a:solidFill>
                  <a:schemeClr val="bg1">
                    <a:lumMod val="75000"/>
                  </a:schemeClr>
                </a:solidFill>
              </a:rPr>
              <a:t> en </a:t>
            </a:r>
            <a:r>
              <a:rPr lang="en-US" altLang="ja-JP" sz="1400" dirty="0" err="1" smtClean="0">
                <a:solidFill>
                  <a:schemeClr val="bg1">
                    <a:lumMod val="75000"/>
                  </a:schemeClr>
                </a:solidFill>
              </a:rPr>
              <a:t>Informatica</a:t>
            </a:r>
            <a:r>
              <a:rPr lang="en-US" altLang="ja-JP" sz="1400" dirty="0" smtClean="0">
                <a:solidFill>
                  <a:schemeClr val="bg1">
                    <a:lumMod val="75000"/>
                  </a:schemeClr>
                </a:solidFill>
              </a:rPr>
              <a:t>, Netherlands)</a:t>
            </a:r>
            <a:endParaRPr lang="ja-JP" altLang="en-US" sz="1400" dirty="0">
              <a:solidFill>
                <a:schemeClr val="bg1">
                  <a:lumMod val="75000"/>
                </a:schemeClr>
              </a:solidFill>
            </a:endParaRPr>
          </a:p>
        </p:txBody>
      </p:sp>
      <p:sp>
        <p:nvSpPr>
          <p:cNvPr id="9" name="正方形/長方形 8"/>
          <p:cNvSpPr/>
          <p:nvPr/>
        </p:nvSpPr>
        <p:spPr>
          <a:xfrm>
            <a:off x="1103265" y="3985497"/>
            <a:ext cx="7813781"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A Comparison of Approaches to Large-Scale Data Analysis</a:t>
            </a:r>
            <a:br>
              <a:rPr lang="en-US" altLang="ja-JP" sz="2000" dirty="0" smtClean="0"/>
            </a:br>
            <a:r>
              <a:rPr lang="en-US" altLang="ja-JP" sz="1400" u="sng" dirty="0" smtClean="0"/>
              <a:t>Andrew </a:t>
            </a:r>
            <a:r>
              <a:rPr lang="en-US" altLang="ja-JP" sz="1400" u="sng" dirty="0" err="1" smtClean="0"/>
              <a:t>Pavlo</a:t>
            </a:r>
            <a:r>
              <a:rPr lang="en-US" altLang="ja-JP" sz="1400" u="sng" dirty="0" smtClean="0"/>
              <a:t> </a:t>
            </a:r>
            <a:r>
              <a:rPr lang="en-US" altLang="ja-JP" sz="1400" dirty="0" smtClean="0"/>
              <a:t>(Brown U.), Erik Paulson (Wisconsin U.), Alexander </a:t>
            </a:r>
            <a:r>
              <a:rPr lang="en-US" altLang="ja-JP" sz="1400" dirty="0" err="1" smtClean="0"/>
              <a:t>Rasin</a:t>
            </a:r>
            <a:r>
              <a:rPr lang="en-US" altLang="ja-JP" sz="1400" dirty="0" smtClean="0"/>
              <a:t> (Brown U.), Daniel J. </a:t>
            </a:r>
            <a:r>
              <a:rPr lang="en-US" altLang="ja-JP" sz="1400" dirty="0" err="1" smtClean="0"/>
              <a:t>Abadi</a:t>
            </a:r>
            <a:r>
              <a:rPr lang="en-US" altLang="ja-JP" sz="1400" dirty="0" smtClean="0"/>
              <a:t> (Yale U.), David J. DeWitt (Microsoft), Samuel Madden (MIT), Michael </a:t>
            </a:r>
            <a:r>
              <a:rPr lang="en-US" altLang="ja-JP" sz="1400" dirty="0" err="1" smtClean="0"/>
              <a:t>Stonebraker</a:t>
            </a:r>
            <a:r>
              <a:rPr lang="en-US" altLang="ja-JP" sz="1400" dirty="0" smtClean="0"/>
              <a:t> (MIT)</a:t>
            </a:r>
            <a:endParaRPr lang="ja-JP" altLang="en-US" sz="1400" dirty="0"/>
          </a:p>
        </p:txBody>
      </p:sp>
      <p:sp>
        <p:nvSpPr>
          <p:cNvPr id="10" name="正方形/長方形 9"/>
          <p:cNvSpPr/>
          <p:nvPr/>
        </p:nvSpPr>
        <p:spPr>
          <a:xfrm>
            <a:off x="1103265" y="4743468"/>
            <a:ext cx="7813781"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Query Processing Techniques for Solid State Drives</a:t>
            </a:r>
            <a:br>
              <a:rPr lang="en-US" altLang="ja-JP" sz="2000" dirty="0" smtClean="0"/>
            </a:br>
            <a:r>
              <a:rPr lang="en-US" altLang="ja-JP" sz="1400" u="sng" dirty="0" err="1" smtClean="0"/>
              <a:t>Dimitris</a:t>
            </a:r>
            <a:r>
              <a:rPr lang="en-US" altLang="ja-JP" sz="1400" u="sng" dirty="0" smtClean="0"/>
              <a:t> </a:t>
            </a:r>
            <a:r>
              <a:rPr lang="en-US" altLang="ja-JP" sz="1400" u="sng" dirty="0" err="1" smtClean="0"/>
              <a:t>Tsirogiannis</a:t>
            </a:r>
            <a:r>
              <a:rPr lang="en-US" altLang="ja-JP" sz="1400" dirty="0" smtClean="0"/>
              <a:t> (Toronto U.), Stavros </a:t>
            </a:r>
            <a:r>
              <a:rPr lang="en-US" altLang="ja-JP" sz="1400" dirty="0" err="1" smtClean="0"/>
              <a:t>Harizopoulos</a:t>
            </a:r>
            <a:r>
              <a:rPr lang="en-US" altLang="ja-JP" sz="1400" dirty="0" smtClean="0"/>
              <a:t> (HP Labs), </a:t>
            </a:r>
            <a:r>
              <a:rPr lang="en-US" altLang="ja-JP" sz="1400" dirty="0" err="1" smtClean="0"/>
              <a:t>Mehul</a:t>
            </a:r>
            <a:r>
              <a:rPr lang="en-US" altLang="ja-JP" sz="1400" dirty="0" smtClean="0"/>
              <a:t> A. Shah (HP Labs), Janet L. Wiener (HP Labs), Goetz </a:t>
            </a:r>
            <a:r>
              <a:rPr lang="en-US" altLang="ja-JP" sz="1400" dirty="0" err="1" smtClean="0"/>
              <a:t>Graefe</a:t>
            </a:r>
            <a:r>
              <a:rPr lang="en-US" altLang="ja-JP" sz="1400" dirty="0" smtClean="0"/>
              <a:t> (HP Labs)</a:t>
            </a:r>
            <a:endParaRPr lang="ja-JP" altLang="en-US" sz="1400" dirty="0"/>
          </a:p>
        </p:txBody>
      </p:sp>
      <p:sp>
        <p:nvSpPr>
          <p:cNvPr id="11" name="正方形/長方形 10"/>
          <p:cNvSpPr/>
          <p:nvPr/>
        </p:nvSpPr>
        <p:spPr>
          <a:xfrm>
            <a:off x="285720" y="7262865"/>
            <a:ext cx="8858280" cy="553998"/>
          </a:xfrm>
          <a:prstGeom prst="rect">
            <a:avLst/>
          </a:prstGeom>
        </p:spPr>
        <p:txBody>
          <a:bodyPr wrap="square">
            <a:spAutoFit/>
          </a:bodyPr>
          <a:lstStyle/>
          <a:p>
            <a:r>
              <a:rPr lang="en-US" altLang="ja-JP" dirty="0" smtClean="0"/>
              <a:t>Cost Based Plan Selection for </a:t>
            </a:r>
            <a:r>
              <a:rPr lang="en-US" altLang="ja-JP" dirty="0" err="1" smtClean="0"/>
              <a:t>XPath</a:t>
            </a:r>
            <a:endParaRPr lang="en-US" altLang="ja-JP" dirty="0" smtClean="0"/>
          </a:p>
          <a:p>
            <a:r>
              <a:rPr lang="en-US" altLang="ja-JP" sz="1200" dirty="0" err="1" smtClean="0"/>
              <a:t>Haris</a:t>
            </a:r>
            <a:r>
              <a:rPr lang="en-US" altLang="ja-JP" sz="1200" dirty="0" smtClean="0"/>
              <a:t> </a:t>
            </a:r>
            <a:r>
              <a:rPr lang="en-US" altLang="ja-JP" sz="1200" dirty="0" err="1" smtClean="0"/>
              <a:t>Georgiadis</a:t>
            </a:r>
            <a:r>
              <a:rPr lang="en-US" altLang="ja-JP" sz="1200" dirty="0" smtClean="0"/>
              <a:t>, Minas </a:t>
            </a:r>
            <a:r>
              <a:rPr lang="en-US" altLang="ja-JP" sz="1200" dirty="0" err="1" smtClean="0"/>
              <a:t>Charalambides</a:t>
            </a:r>
            <a:r>
              <a:rPr lang="en-US" altLang="ja-JP" sz="1200" dirty="0" smtClean="0"/>
              <a:t>, </a:t>
            </a:r>
            <a:r>
              <a:rPr lang="en-US" altLang="ja-JP" sz="1200" dirty="0" err="1" smtClean="0"/>
              <a:t>Vasilis</a:t>
            </a:r>
            <a:r>
              <a:rPr lang="en-US" altLang="ja-JP" sz="1200" dirty="0" smtClean="0"/>
              <a:t> </a:t>
            </a:r>
            <a:r>
              <a:rPr lang="en-US" altLang="ja-JP" sz="1200" dirty="0" err="1" smtClean="0"/>
              <a:t>Vassalos</a:t>
            </a:r>
            <a:r>
              <a:rPr lang="en-US" altLang="ja-JP" sz="1200" dirty="0" smtClean="0"/>
              <a:t> (Athens University of Economics and Business, Greece)</a:t>
            </a:r>
            <a:endParaRPr lang="ja-JP" altLang="en-US" sz="1200" dirty="0"/>
          </a:p>
        </p:txBody>
      </p:sp>
      <p:sp>
        <p:nvSpPr>
          <p:cNvPr id="12" name="正方形/長方形 11"/>
          <p:cNvSpPr/>
          <p:nvPr/>
        </p:nvSpPr>
        <p:spPr>
          <a:xfrm>
            <a:off x="1103265" y="5501439"/>
            <a:ext cx="7813781" cy="615553"/>
          </a:xfrm>
          <a:prstGeom prst="rect">
            <a:avLst/>
          </a:prstGeom>
        </p:spPr>
        <p:txBody>
          <a:bodyPr wrap="square">
            <a:spAutoFit/>
          </a:bodyPr>
          <a:lstStyle/>
          <a:p>
            <a:pPr marL="268288" indent="-268288">
              <a:buSzPct val="70000"/>
              <a:buFont typeface="Wingdings" pitchFamily="2" charset="2"/>
              <a:buChar char="p"/>
            </a:pPr>
            <a:r>
              <a:rPr lang="en-US" altLang="ja-JP" sz="2000" dirty="0" smtClean="0"/>
              <a:t>3-HOP: A High-Compression Indexing Scheme for </a:t>
            </a:r>
            <a:r>
              <a:rPr lang="en-US" altLang="ja-JP" sz="2000" dirty="0" err="1" smtClean="0"/>
              <a:t>Reachability</a:t>
            </a:r>
            <a:r>
              <a:rPr lang="en-US" altLang="ja-JP" sz="2000" dirty="0" smtClean="0"/>
              <a:t> Query</a:t>
            </a:r>
            <a:br>
              <a:rPr lang="en-US" altLang="ja-JP" sz="2000" dirty="0" smtClean="0"/>
            </a:br>
            <a:r>
              <a:rPr lang="en-US" altLang="ja-JP" sz="1400" dirty="0" err="1" smtClean="0"/>
              <a:t>Ruoming</a:t>
            </a:r>
            <a:r>
              <a:rPr lang="en-US" altLang="ja-JP" sz="1400" dirty="0" smtClean="0"/>
              <a:t> Jin, </a:t>
            </a:r>
            <a:r>
              <a:rPr lang="en-US" altLang="ja-JP" sz="1400" u="sng" dirty="0" smtClean="0"/>
              <a:t>Yang Xiang</a:t>
            </a:r>
            <a:r>
              <a:rPr lang="en-US" altLang="ja-JP" sz="1400" dirty="0" smtClean="0"/>
              <a:t>, </a:t>
            </a:r>
            <a:r>
              <a:rPr lang="en-US" altLang="ja-JP" sz="1400" dirty="0" err="1" smtClean="0"/>
              <a:t>Ning</a:t>
            </a:r>
            <a:r>
              <a:rPr lang="en-US" altLang="ja-JP" sz="1400" dirty="0" smtClean="0"/>
              <a:t> </a:t>
            </a:r>
            <a:r>
              <a:rPr lang="en-US" altLang="ja-JP" sz="1400" dirty="0" err="1" smtClean="0"/>
              <a:t>Ruan</a:t>
            </a:r>
            <a:r>
              <a:rPr lang="en-US" altLang="ja-JP" sz="1400" dirty="0" smtClean="0"/>
              <a:t>, David </a:t>
            </a:r>
            <a:r>
              <a:rPr lang="en-US" altLang="ja-JP" sz="1400" dirty="0" err="1" smtClean="0"/>
              <a:t>Fuhry</a:t>
            </a:r>
            <a:r>
              <a:rPr lang="en-US" altLang="ja-JP" sz="1400" dirty="0" smtClean="0"/>
              <a:t> (Kent State U.)</a:t>
            </a:r>
            <a:endParaRPr lang="ja-JP" altLang="en-US" sz="1400" dirty="0"/>
          </a:p>
        </p:txBody>
      </p:sp>
      <p:sp>
        <p:nvSpPr>
          <p:cNvPr id="13" name="テキスト ボックス 12"/>
          <p:cNvSpPr txBox="1"/>
          <p:nvPr/>
        </p:nvSpPr>
        <p:spPr>
          <a:xfrm>
            <a:off x="1097667" y="763551"/>
            <a:ext cx="5519061" cy="830997"/>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a:solidFill>
                  <a:schemeClr val="bg1">
                    <a:lumMod val="75000"/>
                  </a:schemeClr>
                </a:solidFill>
              </a:rPr>
              <a:t>40 Years of Relational Model </a:t>
            </a:r>
            <a:r>
              <a:rPr lang="en-US" altLang="ja-JP" sz="2000" dirty="0" smtClean="0">
                <a:solidFill>
                  <a:schemeClr val="bg1">
                    <a:lumMod val="75000"/>
                  </a:schemeClr>
                </a:solidFill>
              </a:rPr>
              <a:t>Celebration</a:t>
            </a:r>
            <a:br>
              <a:rPr lang="en-US" altLang="ja-JP" sz="2000" dirty="0" smtClean="0">
                <a:solidFill>
                  <a:schemeClr val="bg1">
                    <a:lumMod val="75000"/>
                  </a:schemeClr>
                </a:solidFill>
              </a:rPr>
            </a:br>
            <a:r>
              <a:rPr lang="en-US" altLang="ja-JP" sz="1400" dirty="0" smtClean="0">
                <a:solidFill>
                  <a:schemeClr val="bg1">
                    <a:lumMod val="75000"/>
                  </a:schemeClr>
                </a:solidFill>
              </a:rPr>
              <a:t>Philip </a:t>
            </a:r>
            <a:r>
              <a:rPr lang="en-US" altLang="ja-JP" sz="1400" dirty="0">
                <a:solidFill>
                  <a:schemeClr val="bg1">
                    <a:lumMod val="75000"/>
                  </a:schemeClr>
                </a:solidFill>
              </a:rPr>
              <a:t>A. Bernstein (</a:t>
            </a:r>
            <a:r>
              <a:rPr lang="en-US" altLang="ja-JP" sz="1400" dirty="0" smtClean="0">
                <a:solidFill>
                  <a:schemeClr val="bg1">
                    <a:lumMod val="75000"/>
                  </a:schemeClr>
                </a:solidFill>
              </a:rPr>
              <a:t>Microsoft), Ron </a:t>
            </a:r>
            <a:r>
              <a:rPr lang="en-US" altLang="ja-JP" sz="1400" dirty="0">
                <a:solidFill>
                  <a:schemeClr val="bg1">
                    <a:lumMod val="75000"/>
                  </a:schemeClr>
                </a:solidFill>
              </a:rPr>
              <a:t>Fagin (</a:t>
            </a:r>
            <a:r>
              <a:rPr lang="en-US" altLang="ja-JP" sz="1400" dirty="0" smtClean="0">
                <a:solidFill>
                  <a:schemeClr val="bg1">
                    <a:lumMod val="75000"/>
                  </a:schemeClr>
                </a:solidFill>
              </a:rPr>
              <a:t>IBM), Michael </a:t>
            </a:r>
            <a:r>
              <a:rPr lang="en-US" altLang="ja-JP" sz="1400" dirty="0" err="1">
                <a:solidFill>
                  <a:schemeClr val="bg1">
                    <a:lumMod val="75000"/>
                  </a:schemeClr>
                </a:solidFill>
              </a:rPr>
              <a:t>Stonebraker</a:t>
            </a:r>
            <a:r>
              <a:rPr lang="en-US" altLang="ja-JP" sz="1400" dirty="0">
                <a:solidFill>
                  <a:schemeClr val="bg1">
                    <a:lumMod val="75000"/>
                  </a:schemeClr>
                </a:solidFill>
              </a:rPr>
              <a:t> (</a:t>
            </a:r>
            <a:r>
              <a:rPr lang="en-US" altLang="ja-JP" sz="1400" dirty="0" smtClean="0">
                <a:solidFill>
                  <a:schemeClr val="bg1">
                    <a:lumMod val="75000"/>
                  </a:schemeClr>
                </a:solidFill>
              </a:rPr>
              <a:t>MIT), Patricia </a:t>
            </a:r>
            <a:r>
              <a:rPr lang="en-US" altLang="ja-JP" sz="1400" dirty="0" err="1">
                <a:solidFill>
                  <a:schemeClr val="bg1">
                    <a:lumMod val="75000"/>
                  </a:schemeClr>
                </a:solidFill>
              </a:rPr>
              <a:t>Selinger</a:t>
            </a:r>
            <a:r>
              <a:rPr lang="en-US" altLang="ja-JP" sz="1400" dirty="0">
                <a:solidFill>
                  <a:schemeClr val="bg1">
                    <a:lumMod val="75000"/>
                  </a:schemeClr>
                </a:solidFill>
              </a:rPr>
              <a:t> (</a:t>
            </a:r>
            <a:r>
              <a:rPr lang="en-US" altLang="ja-JP" sz="1400" dirty="0" smtClean="0">
                <a:solidFill>
                  <a:schemeClr val="bg1">
                    <a:lumMod val="75000"/>
                  </a:schemeClr>
                </a:solidFill>
              </a:rPr>
              <a:t>IBM), David </a:t>
            </a:r>
            <a:r>
              <a:rPr lang="en-US" altLang="ja-JP" sz="1400" dirty="0">
                <a:solidFill>
                  <a:schemeClr val="bg1">
                    <a:lumMod val="75000"/>
                  </a:schemeClr>
                </a:solidFill>
              </a:rPr>
              <a:t>J. DeWitt (</a:t>
            </a:r>
            <a:r>
              <a:rPr lang="en-US" altLang="ja-JP" sz="1400" dirty="0" smtClean="0">
                <a:solidFill>
                  <a:schemeClr val="bg1">
                    <a:lumMod val="75000"/>
                  </a:schemeClr>
                </a:solidFill>
              </a:rPr>
              <a:t>Microsoft)</a:t>
            </a:r>
            <a:endParaRPr lang="en-US" altLang="ja-JP" sz="1400" dirty="0">
              <a:solidFill>
                <a:schemeClr val="bg1">
                  <a:lumMod val="75000"/>
                </a:schemeClr>
              </a:solidFill>
            </a:endParaRPr>
          </a:p>
        </p:txBody>
      </p:sp>
      <p:sp>
        <p:nvSpPr>
          <p:cNvPr id="14" name="正方形/長方形 13"/>
          <p:cNvSpPr/>
          <p:nvPr/>
        </p:nvSpPr>
        <p:spPr>
          <a:xfrm>
            <a:off x="1103265" y="3282948"/>
            <a:ext cx="5696027"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A Web of Concepts</a:t>
            </a:r>
            <a:br>
              <a:rPr lang="en-US" altLang="ja-JP" sz="2000" dirty="0" smtClean="0"/>
            </a:br>
            <a:r>
              <a:rPr lang="en-US" altLang="ja-JP" sz="1400" dirty="0" err="1" smtClean="0"/>
              <a:t>Nilesh</a:t>
            </a:r>
            <a:r>
              <a:rPr lang="en-US" altLang="ja-JP" sz="1400" dirty="0" smtClean="0"/>
              <a:t> </a:t>
            </a:r>
            <a:r>
              <a:rPr lang="en-US" altLang="ja-JP" sz="1400" dirty="0" err="1" smtClean="0"/>
              <a:t>Dalvi</a:t>
            </a:r>
            <a:r>
              <a:rPr lang="en-US" altLang="ja-JP" sz="1400" dirty="0" smtClean="0"/>
              <a:t>, Ravi Kumar, Bo Pang, </a:t>
            </a:r>
            <a:r>
              <a:rPr lang="en-US" altLang="ja-JP" sz="1400" u="sng" dirty="0" err="1" smtClean="0"/>
              <a:t>Raghu</a:t>
            </a:r>
            <a:r>
              <a:rPr lang="en-US" altLang="ja-JP" sz="1400" u="sng" dirty="0" smtClean="0"/>
              <a:t> </a:t>
            </a:r>
            <a:r>
              <a:rPr lang="en-US" altLang="ja-JP" sz="1400" u="sng" dirty="0" err="1" smtClean="0"/>
              <a:t>Ramakrishnan</a:t>
            </a:r>
            <a:r>
              <a:rPr lang="en-US" altLang="ja-JP" sz="1400" dirty="0" smtClean="0"/>
              <a:t>, Andrew Tomkins, Philip Bohannon, </a:t>
            </a:r>
            <a:r>
              <a:rPr lang="en-US" altLang="ja-JP" sz="1400" dirty="0" err="1" smtClean="0"/>
              <a:t>Sathiya</a:t>
            </a:r>
            <a:r>
              <a:rPr lang="en-US" altLang="ja-JP" sz="1400" dirty="0" smtClean="0"/>
              <a:t> </a:t>
            </a:r>
            <a:r>
              <a:rPr lang="en-US" altLang="ja-JP" sz="1400" dirty="0" err="1" smtClean="0"/>
              <a:t>Keerthi</a:t>
            </a:r>
            <a:r>
              <a:rPr lang="en-US" altLang="ja-JP" sz="1400" dirty="0" smtClean="0"/>
              <a:t>, </a:t>
            </a:r>
            <a:r>
              <a:rPr lang="en-US" altLang="ja-JP" sz="1400" dirty="0" err="1" smtClean="0"/>
              <a:t>Srujana</a:t>
            </a:r>
            <a:r>
              <a:rPr lang="en-US" altLang="ja-JP" sz="1400" dirty="0" smtClean="0"/>
              <a:t> </a:t>
            </a:r>
            <a:r>
              <a:rPr lang="en-US" altLang="ja-JP" sz="1400" dirty="0" err="1" smtClean="0"/>
              <a:t>Merugu</a:t>
            </a:r>
            <a:r>
              <a:rPr lang="en-US" altLang="ja-JP" sz="1400" dirty="0" smtClean="0"/>
              <a:t> </a:t>
            </a:r>
            <a:endParaRPr lang="ja-JP" altLang="en-US" sz="1400" dirty="0"/>
          </a:p>
        </p:txBody>
      </p:sp>
      <p:sp>
        <p:nvSpPr>
          <p:cNvPr id="15" name="正方形/長方形 14"/>
          <p:cNvSpPr/>
          <p:nvPr/>
        </p:nvSpPr>
        <p:spPr>
          <a:xfrm>
            <a:off x="285720" y="7837092"/>
            <a:ext cx="8858280" cy="553998"/>
          </a:xfrm>
          <a:prstGeom prst="rect">
            <a:avLst/>
          </a:prstGeom>
        </p:spPr>
        <p:txBody>
          <a:bodyPr wrap="square">
            <a:spAutoFit/>
          </a:bodyPr>
          <a:lstStyle/>
          <a:p>
            <a:r>
              <a:rPr lang="en-US" altLang="ja-JP" dirty="0" smtClean="0"/>
              <a:t>Enterprise Applications - OLTP and OLAP - Share One Database Architecture</a:t>
            </a:r>
          </a:p>
          <a:p>
            <a:r>
              <a:rPr lang="en-US" altLang="ja-JP" sz="1200" dirty="0" err="1" smtClean="0"/>
              <a:t>Hasso</a:t>
            </a:r>
            <a:r>
              <a:rPr lang="en-US" altLang="ja-JP" sz="1200" dirty="0" smtClean="0"/>
              <a:t> </a:t>
            </a:r>
            <a:r>
              <a:rPr lang="en-US" altLang="ja-JP" sz="1200" dirty="0" err="1" smtClean="0"/>
              <a:t>Plattner</a:t>
            </a:r>
            <a:r>
              <a:rPr lang="en-US" altLang="ja-JP" sz="1200" dirty="0" smtClean="0"/>
              <a:t> (</a:t>
            </a:r>
            <a:r>
              <a:rPr lang="en-US" altLang="ja-JP" sz="1200" dirty="0" err="1" smtClean="0"/>
              <a:t>Hasso</a:t>
            </a:r>
            <a:r>
              <a:rPr lang="en-US" altLang="ja-JP" sz="1200" dirty="0" smtClean="0"/>
              <a:t>-</a:t>
            </a:r>
            <a:r>
              <a:rPr lang="en-US" altLang="ja-JP" sz="1200" dirty="0" err="1" smtClean="0"/>
              <a:t>Plattner</a:t>
            </a:r>
            <a:r>
              <a:rPr lang="en-US" altLang="ja-JP" sz="1200" dirty="0" smtClean="0"/>
              <a:t>-Institute for IT Systems Engineering)</a:t>
            </a:r>
            <a:endParaRPr lang="ja-JP" altLang="en-US" sz="1200" dirty="0"/>
          </a:p>
        </p:txBody>
      </p:sp>
      <p:sp>
        <p:nvSpPr>
          <p:cNvPr id="16" name="正方形/長方形 15"/>
          <p:cNvSpPr/>
          <p:nvPr/>
        </p:nvSpPr>
        <p:spPr>
          <a:xfrm>
            <a:off x="285720" y="8305458"/>
            <a:ext cx="8858280" cy="553998"/>
          </a:xfrm>
          <a:prstGeom prst="rect">
            <a:avLst/>
          </a:prstGeom>
        </p:spPr>
        <p:txBody>
          <a:bodyPr wrap="square">
            <a:spAutoFit/>
          </a:bodyPr>
          <a:lstStyle/>
          <a:p>
            <a:r>
              <a:rPr lang="en-US" altLang="ja-JP" dirty="0" smtClean="0"/>
              <a:t>Transforming Data Access Through Public Visualization</a:t>
            </a:r>
          </a:p>
          <a:p>
            <a:r>
              <a:rPr lang="en-US" altLang="ja-JP" sz="1200" dirty="0" err="1" smtClean="0"/>
              <a:t>Fernanda</a:t>
            </a:r>
            <a:r>
              <a:rPr lang="en-US" altLang="ja-JP" sz="1200" dirty="0" smtClean="0"/>
              <a:t> B. </a:t>
            </a:r>
            <a:r>
              <a:rPr lang="en-US" altLang="ja-JP" sz="1200" dirty="0" err="1" smtClean="0"/>
              <a:t>Viegas</a:t>
            </a:r>
            <a:r>
              <a:rPr lang="en-US" altLang="ja-JP" sz="1200" dirty="0" smtClean="0"/>
              <a:t> (IBM), Martin Wattenberg (IBM)</a:t>
            </a:r>
            <a:endParaRPr lang="ja-JP" altLang="en-US" sz="1200" dirty="0"/>
          </a:p>
        </p:txBody>
      </p:sp>
      <p:sp>
        <p:nvSpPr>
          <p:cNvPr id="18" name="テキスト ボックス 17"/>
          <p:cNvSpPr txBox="1"/>
          <p:nvPr/>
        </p:nvSpPr>
        <p:spPr>
          <a:xfrm>
            <a:off x="1103265" y="434934"/>
            <a:ext cx="7813781" cy="400110"/>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smtClean="0">
                <a:solidFill>
                  <a:schemeClr val="bg1">
                    <a:lumMod val="75000"/>
                  </a:schemeClr>
                </a:solidFill>
              </a:rPr>
              <a:t>SIGMOD/PODS2009</a:t>
            </a:r>
            <a:r>
              <a:rPr lang="ja-JP" altLang="en-US" sz="2000" dirty="0" smtClean="0">
                <a:solidFill>
                  <a:schemeClr val="bg1">
                    <a:lumMod val="75000"/>
                  </a:schemeClr>
                </a:solidFill>
              </a:rPr>
              <a:t>の概要</a:t>
            </a:r>
            <a:endParaRPr kumimoji="1" lang="ja-JP" altLang="en-US" sz="1400" dirty="0">
              <a:solidFill>
                <a:schemeClr val="bg1">
                  <a:lumMod val="75000"/>
                </a:schemeClr>
              </a:solidFill>
            </a:endParaRPr>
          </a:p>
        </p:txBody>
      </p:sp>
      <p:sp>
        <p:nvSpPr>
          <p:cNvPr id="19" name="正方形/長方形 18"/>
          <p:cNvSpPr/>
          <p:nvPr/>
        </p:nvSpPr>
        <p:spPr>
          <a:xfrm>
            <a:off x="1103265" y="6082012"/>
            <a:ext cx="7813781" cy="400110"/>
          </a:xfrm>
          <a:prstGeom prst="rect">
            <a:avLst/>
          </a:prstGeom>
        </p:spPr>
        <p:txBody>
          <a:bodyPr wrap="square">
            <a:spAutoFit/>
          </a:bodyPr>
          <a:lstStyle/>
          <a:p>
            <a:pPr marL="268288" indent="-268288">
              <a:buSzPct val="70000"/>
              <a:buFont typeface="Wingdings" pitchFamily="2" charset="2"/>
              <a:buChar char="p"/>
            </a:pPr>
            <a:r>
              <a:rPr lang="ja-JP" altLang="en-US" sz="2000" dirty="0" smtClean="0"/>
              <a:t>喜連川先生の</a:t>
            </a:r>
            <a:r>
              <a:rPr lang="en-US" altLang="ja-JP" sz="2000" dirty="0" err="1" smtClean="0"/>
              <a:t>Codd</a:t>
            </a:r>
            <a:r>
              <a:rPr lang="en-US" altLang="ja-JP" sz="2000" dirty="0" smtClean="0"/>
              <a:t> Innovations Award</a:t>
            </a:r>
            <a:r>
              <a:rPr lang="ja-JP" altLang="en-US" sz="2000" dirty="0" smtClean="0"/>
              <a:t>受賞の様子</a:t>
            </a:r>
            <a:endParaRPr lang="en-US" altLang="ja-JP" sz="2000" dirty="0" smtClean="0"/>
          </a:p>
        </p:txBody>
      </p:sp>
      <p:sp>
        <p:nvSpPr>
          <p:cNvPr id="20" name="テキスト ボックス 19"/>
          <p:cNvSpPr txBox="1"/>
          <p:nvPr/>
        </p:nvSpPr>
        <p:spPr>
          <a:xfrm>
            <a:off x="1103265" y="2955864"/>
            <a:ext cx="7813781" cy="400110"/>
          </a:xfrm>
          <a:prstGeom prst="rect">
            <a:avLst/>
          </a:prstGeom>
          <a:noFill/>
        </p:spPr>
        <p:txBody>
          <a:bodyPr wrap="square" rtlCol="0">
            <a:spAutoFit/>
          </a:bodyPr>
          <a:lstStyle/>
          <a:p>
            <a:pPr marL="268288" indent="-268288">
              <a:buSzPct val="70000"/>
              <a:buFont typeface="Wingdings" pitchFamily="2" charset="2"/>
              <a:buChar char="p"/>
            </a:pPr>
            <a:r>
              <a:rPr lang="ja-JP" altLang="en-US" sz="2000" dirty="0" smtClean="0"/>
              <a:t>会場や周辺施設、バンケットの写真</a:t>
            </a:r>
            <a:endParaRPr kumimoji="1" lang="ja-JP" altLang="en-US" sz="1400" dirty="0"/>
          </a:p>
        </p:txBody>
      </p:sp>
      <p:pic>
        <p:nvPicPr>
          <p:cNvPr id="21" name="Picture 2" descr="C:\Users\mato\Documents\lib\icon\coquette-icons-set\png\64x64\accept.png"/>
          <p:cNvPicPr>
            <a:picLocks noChangeAspect="1" noChangeArrowheads="1"/>
          </p:cNvPicPr>
          <p:nvPr/>
        </p:nvPicPr>
        <p:blipFill>
          <a:blip r:embed="rId2"/>
          <a:srcRect/>
          <a:stretch>
            <a:fillRect/>
          </a:stretch>
        </p:blipFill>
        <p:spPr bwMode="auto">
          <a:xfrm>
            <a:off x="1066752" y="2825753"/>
            <a:ext cx="457195" cy="457195"/>
          </a:xfrm>
          <a:prstGeom prst="rect">
            <a:avLst/>
          </a:prstGeom>
          <a:noFill/>
        </p:spPr>
      </p:pic>
      <p:sp>
        <p:nvSpPr>
          <p:cNvPr id="22" name="正方形/長方形 21"/>
          <p:cNvSpPr/>
          <p:nvPr/>
        </p:nvSpPr>
        <p:spPr>
          <a:xfrm>
            <a:off x="0" y="33291"/>
            <a:ext cx="9143999" cy="307777"/>
          </a:xfrm>
          <a:prstGeom prst="rect">
            <a:avLst/>
          </a:prstGeom>
        </p:spPr>
        <p:txBody>
          <a:bodyPr wrap="square">
            <a:spAutoFit/>
          </a:bodyPr>
          <a:lstStyle/>
          <a:p>
            <a:pPr marL="268288" indent="-268288" algn="ctr">
              <a:buSzPct val="70000"/>
            </a:pPr>
            <a:r>
              <a:rPr lang="ja-JP" altLang="en-US" sz="1400" dirty="0" smtClean="0">
                <a:solidFill>
                  <a:schemeClr val="bg1"/>
                </a:solidFill>
                <a:latin typeface="ヒラギノ角ゴ Pro W6" pitchFamily="34" charset="-128"/>
                <a:ea typeface="ヒラギノ角ゴ Pro W6" pitchFamily="34" charset="-128"/>
              </a:rPr>
              <a:t>目次</a:t>
            </a:r>
            <a:endParaRPr lang="ja-JP" altLang="en-US" sz="1400" dirty="0">
              <a:solidFill>
                <a:schemeClr val="bg1"/>
              </a:solidFill>
              <a:latin typeface="ヒラギノ角ゴ Pro W6" pitchFamily="34" charset="-128"/>
              <a:ea typeface="ヒラギノ角ゴ Pro W6" pitchFamily="34" charset="-128"/>
            </a:endParaRPr>
          </a:p>
        </p:txBody>
      </p:sp>
      <p:sp>
        <p:nvSpPr>
          <p:cNvPr id="24" name="フッター プレースホルダ 23"/>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5" name="星 16 24"/>
          <p:cNvSpPr/>
          <p:nvPr/>
        </p:nvSpPr>
        <p:spPr>
          <a:xfrm rot="629820">
            <a:off x="5679794" y="556878"/>
            <a:ext cx="591331" cy="591331"/>
          </a:xfrm>
          <a:prstGeom prst="star16">
            <a:avLst>
              <a:gd name="adj" fmla="val 42717"/>
            </a:avLst>
          </a:prstGeom>
          <a:solidFill>
            <a:schemeClr val="accent3"/>
          </a:solidFill>
          <a:ln>
            <a:solidFill>
              <a:schemeClr val="accent3">
                <a:lumMod val="20000"/>
                <a:lumOff val="80000"/>
              </a:schemeClr>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kumimoji="1" lang="en-US" altLang="ja-JP" sz="1400" b="1" dirty="0" smtClean="0">
                <a:solidFill>
                  <a:schemeClr val="tx1"/>
                </a:solidFill>
              </a:rPr>
              <a:t>Panel</a:t>
            </a:r>
          </a:p>
        </p:txBody>
      </p:sp>
      <p:sp>
        <p:nvSpPr>
          <p:cNvPr id="27" name="星 16 26"/>
          <p:cNvSpPr/>
          <p:nvPr/>
        </p:nvSpPr>
        <p:spPr>
          <a:xfrm rot="529137">
            <a:off x="6402289" y="1571476"/>
            <a:ext cx="581704" cy="581704"/>
          </a:xfrm>
          <a:prstGeom prst="star16">
            <a:avLst>
              <a:gd name="adj" fmla="val 42717"/>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lnSpc>
                <a:spcPts val="1400"/>
              </a:lnSpc>
            </a:pPr>
            <a:r>
              <a:rPr kumimoji="1" lang="en-US" altLang="ja-JP" b="1" dirty="0" smtClean="0">
                <a:solidFill>
                  <a:schemeClr val="tx1"/>
                </a:solidFill>
              </a:rPr>
              <a:t>Best</a:t>
            </a:r>
          </a:p>
          <a:p>
            <a:pPr algn="ctr">
              <a:lnSpc>
                <a:spcPts val="1400"/>
              </a:lnSpc>
            </a:pPr>
            <a:r>
              <a:rPr lang="en-US" altLang="ja-JP" b="1" dirty="0" smtClean="0">
                <a:solidFill>
                  <a:schemeClr val="tx1"/>
                </a:solidFill>
              </a:rPr>
              <a:t>Paper</a:t>
            </a:r>
            <a:endParaRPr kumimoji="1" lang="ja-JP" altLang="en-US" b="1" dirty="0">
              <a:solidFill>
                <a:schemeClr val="tx1"/>
              </a:solidFill>
            </a:endParaRPr>
          </a:p>
        </p:txBody>
      </p:sp>
      <p:sp>
        <p:nvSpPr>
          <p:cNvPr id="28" name="星 16 27"/>
          <p:cNvSpPr/>
          <p:nvPr/>
        </p:nvSpPr>
        <p:spPr>
          <a:xfrm rot="547617">
            <a:off x="7818220" y="2266525"/>
            <a:ext cx="581704" cy="581704"/>
          </a:xfrm>
          <a:prstGeom prst="star16">
            <a:avLst>
              <a:gd name="adj" fmla="val 42717"/>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kumimoji="1" lang="ja-JP" altLang="en-US" b="1" dirty="0" smtClean="0">
                <a:solidFill>
                  <a:schemeClr val="tx1"/>
                </a:solidFill>
              </a:rPr>
              <a:t>次点</a:t>
            </a:r>
            <a:endParaRPr kumimoji="1" lang="ja-JP" altLang="en-US" b="1" dirty="0">
              <a:solidFill>
                <a:schemeClr val="tx1"/>
              </a:solidFill>
            </a:endParaRPr>
          </a:p>
        </p:txBody>
      </p:sp>
      <p:sp>
        <p:nvSpPr>
          <p:cNvPr id="29" name="テキスト ボックス 28"/>
          <p:cNvSpPr txBox="1"/>
          <p:nvPr/>
        </p:nvSpPr>
        <p:spPr>
          <a:xfrm>
            <a:off x="117414" y="2041506"/>
            <a:ext cx="923330" cy="2848014"/>
          </a:xfrm>
          <a:prstGeom prst="rect">
            <a:avLst/>
          </a:prstGeom>
          <a:noFill/>
        </p:spPr>
        <p:txBody>
          <a:bodyPr vert="eaVert" wrap="square" rtlCol="0">
            <a:spAutoFit/>
          </a:bodyPr>
          <a:lstStyle/>
          <a:p>
            <a:pPr algn="dist"/>
            <a:r>
              <a:rPr kumimoji="1" lang="ja-JP" altLang="en-US" sz="4800" dirty="0" smtClean="0">
                <a:latin typeface="ヒラギノ角ゴ Std W8" pitchFamily="34" charset="-128"/>
                <a:ea typeface="ヒラギノ角ゴ Std W8" pitchFamily="34" charset="-128"/>
              </a:rPr>
              <a:t>目次</a:t>
            </a:r>
            <a:endParaRPr kumimoji="1" lang="ja-JP" altLang="en-US" sz="4800" dirty="0">
              <a:latin typeface="ヒラギノ角ゴ Std W8" pitchFamily="34" charset="-128"/>
              <a:ea typeface="ヒラギノ角ゴ Std W8" pitchFamily="34" charset="-128"/>
            </a:endParaRPr>
          </a:p>
        </p:txBody>
      </p:sp>
      <p:sp>
        <p:nvSpPr>
          <p:cNvPr id="31" name="星 16 30"/>
          <p:cNvSpPr/>
          <p:nvPr/>
        </p:nvSpPr>
        <p:spPr>
          <a:xfrm rot="425905">
            <a:off x="6286433" y="3427323"/>
            <a:ext cx="601086" cy="601086"/>
          </a:xfrm>
          <a:prstGeom prst="star16">
            <a:avLst>
              <a:gd name="adj" fmla="val 42717"/>
            </a:avLst>
          </a:prstGeom>
          <a:solidFill>
            <a:srgbClr val="00B0F0"/>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lnSpc>
                <a:spcPts val="1100"/>
              </a:lnSpc>
            </a:pPr>
            <a:r>
              <a:rPr kumimoji="1" lang="en-US" altLang="ja-JP" sz="1400" b="1" dirty="0" smtClean="0">
                <a:solidFill>
                  <a:schemeClr val="tx1"/>
                </a:solidFill>
              </a:rPr>
              <a:t>PODS</a:t>
            </a:r>
          </a:p>
          <a:p>
            <a:pPr algn="ctr">
              <a:lnSpc>
                <a:spcPts val="1100"/>
              </a:lnSpc>
            </a:pPr>
            <a:r>
              <a:rPr lang="en-US" altLang="ja-JP" sz="1400" b="1" dirty="0" smtClean="0">
                <a:solidFill>
                  <a:schemeClr val="tx1"/>
                </a:solidFill>
              </a:rPr>
              <a:t>Keynote</a:t>
            </a:r>
          </a:p>
        </p:txBody>
      </p:sp>
      <p:sp>
        <p:nvSpPr>
          <p:cNvPr id="34" name="星 16 33"/>
          <p:cNvSpPr/>
          <p:nvPr/>
        </p:nvSpPr>
        <p:spPr>
          <a:xfrm rot="797720">
            <a:off x="6774589" y="5919709"/>
            <a:ext cx="601086" cy="601086"/>
          </a:xfrm>
          <a:prstGeom prst="star16">
            <a:avLst>
              <a:gd name="adj" fmla="val 42717"/>
            </a:avLst>
          </a:prstGeom>
          <a:solidFill>
            <a:schemeClr val="accent6"/>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lang="ja-JP" altLang="en-US" sz="1400" b="1" dirty="0" smtClean="0">
                <a:solidFill>
                  <a:schemeClr val="tx1"/>
                </a:solidFill>
              </a:rPr>
              <a:t>受賞</a:t>
            </a:r>
            <a:r>
              <a:rPr lang="en-US" altLang="ja-JP" sz="1400" b="1" dirty="0" smtClean="0">
                <a:solidFill>
                  <a:schemeClr val="tx1"/>
                </a:solidFill>
              </a:rPr>
              <a:t/>
            </a:r>
            <a:br>
              <a:rPr lang="en-US" altLang="ja-JP" sz="1400" b="1" dirty="0" smtClean="0">
                <a:solidFill>
                  <a:schemeClr val="tx1"/>
                </a:solidFill>
              </a:rPr>
            </a:br>
            <a:r>
              <a:rPr lang="ja-JP" altLang="en-US" sz="1400" b="1" dirty="0" smtClean="0">
                <a:solidFill>
                  <a:schemeClr val="tx1"/>
                </a:solidFill>
              </a:rPr>
              <a:t>講演</a:t>
            </a:r>
            <a:endParaRPr lang="en-US" altLang="ja-JP" sz="1400" b="1" dirty="0" smtClean="0">
              <a:solidFill>
                <a:schemeClr val="tx1"/>
              </a:solidFill>
            </a:endParaRPr>
          </a:p>
        </p:txBody>
      </p:sp>
      <p:sp>
        <p:nvSpPr>
          <p:cNvPr id="26" name="スライド番号プレースホルダ 25"/>
          <p:cNvSpPr>
            <a:spLocks noGrp="1"/>
          </p:cNvSpPr>
          <p:nvPr>
            <p:ph type="sldNum" sz="quarter" idx="12"/>
          </p:nvPr>
        </p:nvSpPr>
        <p:spPr/>
        <p:txBody>
          <a:bodyPr/>
          <a:lstStyle/>
          <a:p>
            <a:fld id="{DF510E7A-70A0-49B7-BA5B-039CFE49E52F}" type="slidenum">
              <a:rPr kumimoji="1" lang="ja-JP" altLang="en-US" smtClean="0"/>
              <a:pPr/>
              <a:t>103</a:t>
            </a:fld>
            <a:endParaRPr kumimoji="1" lang="ja-JP" alt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フッター プレースホルダ 10"/>
          <p:cNvSpPr>
            <a:spLocks noGrp="1"/>
          </p:cNvSpPr>
          <p:nvPr>
            <p:ph type="ftr" sz="quarter" idx="11"/>
          </p:nvPr>
        </p:nvSpPr>
        <p:spPr/>
        <p:txBody>
          <a:bodyPr/>
          <a:lstStyle/>
          <a:p>
            <a:r>
              <a:rPr kumimoji="1" lang="en-US" altLang="ja-JP" dirty="0" smtClean="0"/>
              <a:t>SIGMOD-J</a:t>
            </a:r>
            <a:r>
              <a:rPr kumimoji="1" lang="ja-JP" altLang="en-US" dirty="0" smtClean="0"/>
              <a:t>報告会 </a:t>
            </a:r>
            <a:r>
              <a:rPr kumimoji="1" lang="en-US" altLang="ja-JP" dirty="0" smtClean="0"/>
              <a:t>2009/9/15</a:t>
            </a:r>
            <a:endParaRPr kumimoji="1" lang="ja-JP" altLang="en-US" dirty="0"/>
          </a:p>
        </p:txBody>
      </p:sp>
      <p:pic>
        <p:nvPicPr>
          <p:cNvPr id="5130" name="Picture 10" descr="E:\SIGMOD2009\camera\DCIM\655CANON\s-IMG_0219.jpg"/>
          <p:cNvPicPr>
            <a:picLocks noChangeAspect="1" noChangeArrowheads="1"/>
          </p:cNvPicPr>
          <p:nvPr/>
        </p:nvPicPr>
        <p:blipFill>
          <a:blip r:embed="rId2" cstate="print"/>
          <a:srcRect/>
          <a:stretch>
            <a:fillRect/>
          </a:stretch>
        </p:blipFill>
        <p:spPr bwMode="auto">
          <a:xfrm>
            <a:off x="3022059" y="7938"/>
            <a:ext cx="3120000" cy="2340000"/>
          </a:xfrm>
          <a:prstGeom prst="rect">
            <a:avLst/>
          </a:prstGeom>
          <a:noFill/>
        </p:spPr>
      </p:pic>
      <p:pic>
        <p:nvPicPr>
          <p:cNvPr id="5131" name="Picture 11" descr="E:\SIGMOD2009\camera\DCIM\655CANON\s-IMG_0221.jpg"/>
          <p:cNvPicPr>
            <a:picLocks noChangeAspect="1" noChangeArrowheads="1"/>
          </p:cNvPicPr>
          <p:nvPr/>
        </p:nvPicPr>
        <p:blipFill>
          <a:blip r:embed="rId3" cstate="print"/>
          <a:srcRect/>
          <a:stretch>
            <a:fillRect/>
          </a:stretch>
        </p:blipFill>
        <p:spPr bwMode="auto">
          <a:xfrm>
            <a:off x="-28638" y="0"/>
            <a:ext cx="3120000" cy="2340000"/>
          </a:xfrm>
          <a:prstGeom prst="rect">
            <a:avLst/>
          </a:prstGeom>
          <a:noFill/>
        </p:spPr>
      </p:pic>
      <p:pic>
        <p:nvPicPr>
          <p:cNvPr id="5132" name="Picture 12" descr="E:\SIGMOD2009\camera\DCIM\656CANON\s-IMG_0227.jpg"/>
          <p:cNvPicPr>
            <a:picLocks noChangeAspect="1" noChangeArrowheads="1"/>
          </p:cNvPicPr>
          <p:nvPr/>
        </p:nvPicPr>
        <p:blipFill>
          <a:blip r:embed="rId4" cstate="print"/>
          <a:srcRect/>
          <a:stretch>
            <a:fillRect/>
          </a:stretch>
        </p:blipFill>
        <p:spPr bwMode="auto">
          <a:xfrm>
            <a:off x="6052638" y="7938"/>
            <a:ext cx="3120000" cy="2340000"/>
          </a:xfrm>
          <a:prstGeom prst="rect">
            <a:avLst/>
          </a:prstGeom>
          <a:noFill/>
        </p:spPr>
      </p:pic>
      <p:pic>
        <p:nvPicPr>
          <p:cNvPr id="5129" name="Picture 9" descr="E:\SIGMOD2009\camera\DCIM\655CANON\s-IMG_0216.jpg"/>
          <p:cNvPicPr>
            <a:picLocks noChangeAspect="1" noChangeArrowheads="1"/>
          </p:cNvPicPr>
          <p:nvPr/>
        </p:nvPicPr>
        <p:blipFill>
          <a:blip r:embed="rId5"/>
          <a:srcRect/>
          <a:stretch>
            <a:fillRect/>
          </a:stretch>
        </p:blipFill>
        <p:spPr bwMode="auto">
          <a:xfrm>
            <a:off x="0" y="2297096"/>
            <a:ext cx="6081203" cy="4560903"/>
          </a:xfrm>
          <a:prstGeom prst="rect">
            <a:avLst/>
          </a:prstGeom>
          <a:noFill/>
        </p:spPr>
      </p:pic>
      <p:pic>
        <p:nvPicPr>
          <p:cNvPr id="5133" name="Picture 13" descr="E:\SIGMOD2009\camera\DCIM\652CANON\s-IMG_0145.jpg"/>
          <p:cNvPicPr>
            <a:picLocks noChangeAspect="1" noChangeArrowheads="1"/>
          </p:cNvPicPr>
          <p:nvPr/>
        </p:nvPicPr>
        <p:blipFill>
          <a:blip r:embed="rId6" cstate="print"/>
          <a:srcRect/>
          <a:stretch>
            <a:fillRect/>
          </a:stretch>
        </p:blipFill>
        <p:spPr bwMode="auto">
          <a:xfrm>
            <a:off x="6032520" y="2319833"/>
            <a:ext cx="3120000" cy="2340000"/>
          </a:xfrm>
          <a:prstGeom prst="rect">
            <a:avLst/>
          </a:prstGeom>
          <a:noFill/>
        </p:spPr>
      </p:pic>
      <p:pic>
        <p:nvPicPr>
          <p:cNvPr id="5135" name="Picture 15" descr="E:\SIGMOD2009\camera\DCIM\655CANON\s-IMG_0217.jpg"/>
          <p:cNvPicPr>
            <a:picLocks noChangeAspect="1" noChangeArrowheads="1"/>
          </p:cNvPicPr>
          <p:nvPr/>
        </p:nvPicPr>
        <p:blipFill>
          <a:blip r:embed="rId7" cstate="print"/>
          <a:srcRect/>
          <a:stretch>
            <a:fillRect/>
          </a:stretch>
        </p:blipFill>
        <p:spPr bwMode="auto">
          <a:xfrm>
            <a:off x="6052638" y="4521222"/>
            <a:ext cx="3120000" cy="2340000"/>
          </a:xfrm>
          <a:prstGeom prst="rect">
            <a:avLst/>
          </a:prstGeom>
          <a:noFill/>
        </p:spPr>
      </p:pic>
      <p:sp>
        <p:nvSpPr>
          <p:cNvPr id="2" name="タイトル 1"/>
          <p:cNvSpPr>
            <a:spLocks noGrp="1"/>
          </p:cNvSpPr>
          <p:nvPr>
            <p:ph type="title"/>
          </p:nvPr>
        </p:nvSpPr>
        <p:spPr>
          <a:xfrm>
            <a:off x="0" y="5715000"/>
            <a:ext cx="4516443" cy="1143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kumimoji="1" lang="ja-JP" alt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会場＆周辺施設</a:t>
            </a:r>
            <a:endParaRPr kumimoji="1" lang="ja-JP"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スライド番号プレースホルダ 11"/>
          <p:cNvSpPr>
            <a:spLocks noGrp="1"/>
          </p:cNvSpPr>
          <p:nvPr>
            <p:ph type="sldNum" sz="quarter" idx="12"/>
          </p:nvPr>
        </p:nvSpPr>
        <p:spPr/>
        <p:txBody>
          <a:bodyPr/>
          <a:lstStyle/>
          <a:p>
            <a:fld id="{DF510E7A-70A0-49B7-BA5B-039CFE49E52F}" type="slidenum">
              <a:rPr kumimoji="1" lang="ja-JP" altLang="en-US" smtClean="0"/>
              <a:pPr/>
              <a:t>104</a:t>
            </a:fld>
            <a:endParaRPr kumimoji="1" lang="ja-JP" alt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フッター プレースホルダ 10"/>
          <p:cNvSpPr>
            <a:spLocks noGrp="1"/>
          </p:cNvSpPr>
          <p:nvPr>
            <p:ph type="ftr" sz="quarter" idx="11"/>
          </p:nvPr>
        </p:nvSpPr>
        <p:spPr/>
        <p:txBody>
          <a:bodyPr/>
          <a:lstStyle/>
          <a:p>
            <a:r>
              <a:rPr kumimoji="1" lang="en-US" altLang="ja-JP" dirty="0" smtClean="0"/>
              <a:t>SIGMOD-J</a:t>
            </a:r>
            <a:r>
              <a:rPr kumimoji="1" lang="ja-JP" altLang="en-US" dirty="0" smtClean="0"/>
              <a:t>報告会 </a:t>
            </a:r>
            <a:r>
              <a:rPr kumimoji="1" lang="en-US" altLang="ja-JP" dirty="0" smtClean="0"/>
              <a:t>2009/9/15</a:t>
            </a:r>
            <a:endParaRPr kumimoji="1" lang="ja-JP" altLang="en-US" dirty="0"/>
          </a:p>
        </p:txBody>
      </p:sp>
      <p:pic>
        <p:nvPicPr>
          <p:cNvPr id="6152" name="Picture 8" descr="E:\SIGMOD2009\camera\DCIM\656CANON\s-IMG_0348.jpg"/>
          <p:cNvPicPr>
            <a:picLocks noChangeAspect="1" noChangeArrowheads="1"/>
          </p:cNvPicPr>
          <p:nvPr/>
        </p:nvPicPr>
        <p:blipFill>
          <a:blip r:embed="rId2"/>
          <a:srcRect/>
          <a:stretch>
            <a:fillRect/>
          </a:stretch>
        </p:blipFill>
        <p:spPr bwMode="auto">
          <a:xfrm>
            <a:off x="3001941" y="2233199"/>
            <a:ext cx="6170697" cy="4628023"/>
          </a:xfrm>
          <a:prstGeom prst="rect">
            <a:avLst/>
          </a:prstGeom>
          <a:noFill/>
        </p:spPr>
      </p:pic>
      <p:pic>
        <p:nvPicPr>
          <p:cNvPr id="6148" name="Picture 4" descr="E:\SIGMOD2009\camera\DCIM\656CANON\s-IMG_0340.jpg"/>
          <p:cNvPicPr>
            <a:picLocks noChangeAspect="1" noChangeArrowheads="1"/>
          </p:cNvPicPr>
          <p:nvPr/>
        </p:nvPicPr>
        <p:blipFill>
          <a:blip r:embed="rId3" cstate="print"/>
          <a:srcRect/>
          <a:stretch>
            <a:fillRect/>
          </a:stretch>
        </p:blipFill>
        <p:spPr bwMode="auto">
          <a:xfrm>
            <a:off x="-1744" y="2406636"/>
            <a:ext cx="3198265" cy="2398699"/>
          </a:xfrm>
          <a:prstGeom prst="rect">
            <a:avLst/>
          </a:prstGeom>
          <a:noFill/>
        </p:spPr>
      </p:pic>
      <p:pic>
        <p:nvPicPr>
          <p:cNvPr id="6147" name="Picture 3" descr="E:\SIGMOD2009\video\SD1\DCIM\100CDPFQ\s-IMGA0009.jpg"/>
          <p:cNvPicPr>
            <a:picLocks noChangeAspect="1" noChangeArrowheads="1"/>
          </p:cNvPicPr>
          <p:nvPr/>
        </p:nvPicPr>
        <p:blipFill>
          <a:blip r:embed="rId4" cstate="print"/>
          <a:srcRect/>
          <a:stretch>
            <a:fillRect/>
          </a:stretch>
        </p:blipFill>
        <p:spPr bwMode="auto">
          <a:xfrm>
            <a:off x="1" y="4798872"/>
            <a:ext cx="3198266" cy="2131344"/>
          </a:xfrm>
          <a:prstGeom prst="rect">
            <a:avLst/>
          </a:prstGeom>
          <a:noFill/>
        </p:spPr>
      </p:pic>
      <p:sp>
        <p:nvSpPr>
          <p:cNvPr id="2" name="タイトル 1"/>
          <p:cNvSpPr>
            <a:spLocks noGrp="1"/>
          </p:cNvSpPr>
          <p:nvPr>
            <p:ph type="title"/>
          </p:nvPr>
        </p:nvSpPr>
        <p:spPr>
          <a:xfrm>
            <a:off x="3487779" y="5572170"/>
            <a:ext cx="5538807" cy="1143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kumimoji="1" lang="ja-JP" alt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バンケット</a:t>
            </a:r>
            <a:r>
              <a:rPr kumimoji="1" lang="en-US" altLang="ja-JP"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kumimoji="1" lang="en-US" altLang="ja-JP"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altLang="ja-JP"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Newport</a:t>
            </a:r>
            <a:r>
              <a:rPr lang="ja-JP" alt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クルージング</a:t>
            </a:r>
            <a:endParaRPr kumimoji="1" lang="ja-JP"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6153" name="Picture 9" descr="E:\SIGMOD2009\camera\DCIM\656CANON\s-IMG_0353.jpg"/>
          <p:cNvPicPr>
            <a:picLocks noChangeAspect="1" noChangeArrowheads="1"/>
          </p:cNvPicPr>
          <p:nvPr/>
        </p:nvPicPr>
        <p:blipFill>
          <a:blip r:embed="rId5" cstate="print"/>
          <a:srcRect/>
          <a:stretch>
            <a:fillRect/>
          </a:stretch>
        </p:blipFill>
        <p:spPr bwMode="auto">
          <a:xfrm>
            <a:off x="3118572" y="-3222"/>
            <a:ext cx="3060000" cy="2295000"/>
          </a:xfrm>
          <a:prstGeom prst="rect">
            <a:avLst/>
          </a:prstGeom>
          <a:noFill/>
        </p:spPr>
      </p:pic>
      <p:pic>
        <p:nvPicPr>
          <p:cNvPr id="6151" name="Picture 7" descr="E:\SIGMOD2009\camera\DCIM\656CANON\s-IMG_0391.jpg"/>
          <p:cNvPicPr>
            <a:picLocks noChangeAspect="1" noChangeArrowheads="1"/>
          </p:cNvPicPr>
          <p:nvPr/>
        </p:nvPicPr>
        <p:blipFill>
          <a:blip r:embed="rId6" cstate="print"/>
          <a:srcRect/>
          <a:stretch>
            <a:fillRect/>
          </a:stretch>
        </p:blipFill>
        <p:spPr bwMode="auto">
          <a:xfrm>
            <a:off x="6112638" y="-3222"/>
            <a:ext cx="3060000" cy="2295000"/>
          </a:xfrm>
          <a:prstGeom prst="rect">
            <a:avLst/>
          </a:prstGeom>
          <a:noFill/>
        </p:spPr>
      </p:pic>
      <p:pic>
        <p:nvPicPr>
          <p:cNvPr id="6150" name="Picture 6" descr="E:\SIGMOD2009\camera\DCIM\656CANON\s-IMG_0385.jpg"/>
          <p:cNvPicPr>
            <a:picLocks noChangeAspect="1" noChangeArrowheads="1"/>
          </p:cNvPicPr>
          <p:nvPr/>
        </p:nvPicPr>
        <p:blipFill>
          <a:blip r:embed="rId7" cstate="print"/>
          <a:srcRect/>
          <a:stretch>
            <a:fillRect/>
          </a:stretch>
        </p:blipFill>
        <p:spPr bwMode="auto">
          <a:xfrm>
            <a:off x="-5572" y="7939"/>
            <a:ext cx="3198265" cy="2398698"/>
          </a:xfrm>
          <a:prstGeom prst="rect">
            <a:avLst/>
          </a:prstGeom>
          <a:noFill/>
        </p:spPr>
      </p:pic>
      <p:sp>
        <p:nvSpPr>
          <p:cNvPr id="12" name="スライド番号プレースホルダ 11"/>
          <p:cNvSpPr>
            <a:spLocks noGrp="1"/>
          </p:cNvSpPr>
          <p:nvPr>
            <p:ph type="sldNum" sz="quarter" idx="12"/>
          </p:nvPr>
        </p:nvSpPr>
        <p:spPr/>
        <p:txBody>
          <a:bodyPr/>
          <a:lstStyle/>
          <a:p>
            <a:fld id="{DF510E7A-70A0-49B7-BA5B-039CFE49E52F}" type="slidenum">
              <a:rPr kumimoji="1" lang="ja-JP" altLang="en-US" smtClean="0"/>
              <a:pPr/>
              <a:t>105</a:t>
            </a:fld>
            <a:endParaRPr kumimoji="1" lang="ja-JP" alt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pic>
        <p:nvPicPr>
          <p:cNvPr id="27651" name="Picture 3" descr="D:\users\mato\workspace\2009-06_SIGMOD\sigmod-j\banquet.png"/>
          <p:cNvPicPr>
            <a:picLocks noChangeAspect="1" noChangeArrowheads="1"/>
          </p:cNvPicPr>
          <p:nvPr/>
        </p:nvPicPr>
        <p:blipFill>
          <a:blip r:embed="rId2"/>
          <a:srcRect/>
          <a:stretch>
            <a:fillRect/>
          </a:stretch>
        </p:blipFill>
        <p:spPr bwMode="auto">
          <a:xfrm>
            <a:off x="1723986" y="0"/>
            <a:ext cx="5769054" cy="7024245"/>
          </a:xfrm>
          <a:prstGeom prst="rect">
            <a:avLst/>
          </a:prstGeom>
          <a:noFill/>
        </p:spPr>
      </p:pic>
      <p:sp>
        <p:nvSpPr>
          <p:cNvPr id="8" name="線吹き出し 1 (枠付き) 7"/>
          <p:cNvSpPr/>
          <p:nvPr/>
        </p:nvSpPr>
        <p:spPr>
          <a:xfrm>
            <a:off x="2198655" y="1092168"/>
            <a:ext cx="1335869" cy="349702"/>
          </a:xfrm>
          <a:prstGeom prst="borderCallout1">
            <a:avLst>
              <a:gd name="adj1" fmla="val -4826"/>
              <a:gd name="adj2" fmla="val 81998"/>
              <a:gd name="adj3" fmla="val -110401"/>
              <a:gd name="adj4" fmla="val 109788"/>
            </a:avLst>
          </a:prstGeom>
        </p:spPr>
        <p:style>
          <a:lnRef idx="2">
            <a:schemeClr val="accent2"/>
          </a:lnRef>
          <a:fillRef idx="1">
            <a:schemeClr val="lt1"/>
          </a:fillRef>
          <a:effectRef idx="0">
            <a:schemeClr val="accent2"/>
          </a:effectRef>
          <a:fontRef idx="minor">
            <a:schemeClr val="dk1"/>
          </a:fontRef>
        </p:style>
        <p:txBody>
          <a:bodyPr wrap="none" lIns="36000" tIns="36000" rIns="36000" bIns="36000" rtlCol="0" anchor="ctr">
            <a:spAutoFit/>
          </a:bodyPr>
          <a:lstStyle/>
          <a:p>
            <a:pPr algn="ctr"/>
            <a:r>
              <a:rPr kumimoji="1" lang="en-US" altLang="ja-JP" dirty="0" smtClean="0"/>
              <a:t>SIGMOD</a:t>
            </a:r>
            <a:r>
              <a:rPr kumimoji="1" lang="ja-JP" altLang="en-US" dirty="0" smtClean="0"/>
              <a:t>会場</a:t>
            </a:r>
          </a:p>
        </p:txBody>
      </p:sp>
      <p:sp>
        <p:nvSpPr>
          <p:cNvPr id="9" name="線吹き出し 1 (枠付き) 8"/>
          <p:cNvSpPr/>
          <p:nvPr/>
        </p:nvSpPr>
        <p:spPr>
          <a:xfrm>
            <a:off x="3183766" y="6350040"/>
            <a:ext cx="1497773" cy="349702"/>
          </a:xfrm>
          <a:prstGeom prst="borderCallout1">
            <a:avLst>
              <a:gd name="adj1" fmla="val -4826"/>
              <a:gd name="adj2" fmla="val 81998"/>
              <a:gd name="adj3" fmla="val -110401"/>
              <a:gd name="adj4" fmla="val 109788"/>
            </a:avLst>
          </a:prstGeom>
        </p:spPr>
        <p:style>
          <a:lnRef idx="2">
            <a:schemeClr val="accent2"/>
          </a:lnRef>
          <a:fillRef idx="1">
            <a:schemeClr val="lt1"/>
          </a:fillRef>
          <a:effectRef idx="0">
            <a:schemeClr val="accent2"/>
          </a:effectRef>
          <a:fontRef idx="minor">
            <a:schemeClr val="dk1"/>
          </a:fontRef>
        </p:style>
        <p:txBody>
          <a:bodyPr wrap="none" lIns="36000" tIns="36000" rIns="36000" bIns="36000" rtlCol="0" anchor="ctr">
            <a:spAutoFit/>
          </a:bodyPr>
          <a:lstStyle/>
          <a:p>
            <a:pPr algn="ctr"/>
            <a:r>
              <a:rPr kumimoji="1" lang="ja-JP" altLang="en-US" dirty="0" smtClean="0"/>
              <a:t>バンケット会場</a:t>
            </a:r>
          </a:p>
        </p:txBody>
      </p:sp>
      <p:sp>
        <p:nvSpPr>
          <p:cNvPr id="7" name="スライド番号プレースホルダ 6"/>
          <p:cNvSpPr>
            <a:spLocks noGrp="1"/>
          </p:cNvSpPr>
          <p:nvPr>
            <p:ph type="sldNum" sz="quarter" idx="12"/>
          </p:nvPr>
        </p:nvSpPr>
        <p:spPr/>
        <p:txBody>
          <a:bodyPr/>
          <a:lstStyle/>
          <a:p>
            <a:fld id="{DF510E7A-70A0-49B7-BA5B-039CFE49E52F}" type="slidenum">
              <a:rPr kumimoji="1" lang="ja-JP" altLang="en-US" smtClean="0"/>
              <a:pPr/>
              <a:t>106</a:t>
            </a:fld>
            <a:endParaRPr kumimoji="1" lang="ja-JP" alt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103266" y="1466100"/>
            <a:ext cx="5476950" cy="830997"/>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smtClean="0">
                <a:solidFill>
                  <a:schemeClr val="bg1">
                    <a:lumMod val="75000"/>
                  </a:schemeClr>
                </a:solidFill>
              </a:rPr>
              <a:t>Generating </a:t>
            </a:r>
            <a:r>
              <a:rPr lang="en-US" altLang="ja-JP" sz="2000" dirty="0">
                <a:solidFill>
                  <a:schemeClr val="bg1">
                    <a:lumMod val="75000"/>
                  </a:schemeClr>
                </a:solidFill>
              </a:rPr>
              <a:t>Example Data for Dataflow </a:t>
            </a:r>
            <a:r>
              <a:rPr lang="en-US" altLang="ja-JP" sz="2000" dirty="0" smtClean="0">
                <a:solidFill>
                  <a:schemeClr val="bg1">
                    <a:lumMod val="75000"/>
                  </a:schemeClr>
                </a:solidFill>
              </a:rPr>
              <a:t>Programs</a:t>
            </a:r>
            <a:br>
              <a:rPr lang="en-US" altLang="ja-JP" sz="2000" dirty="0" smtClean="0">
                <a:solidFill>
                  <a:schemeClr val="bg1">
                    <a:lumMod val="75000"/>
                  </a:schemeClr>
                </a:solidFill>
              </a:rPr>
            </a:br>
            <a:r>
              <a:rPr lang="en-US" altLang="ja-JP" sz="1400" u="sng" dirty="0" smtClean="0">
                <a:solidFill>
                  <a:schemeClr val="bg1">
                    <a:lumMod val="75000"/>
                  </a:schemeClr>
                </a:solidFill>
              </a:rPr>
              <a:t>Christopher </a:t>
            </a:r>
            <a:r>
              <a:rPr lang="en-US" altLang="ja-JP" sz="1400" u="sng" dirty="0" err="1">
                <a:solidFill>
                  <a:schemeClr val="bg1">
                    <a:lumMod val="75000"/>
                  </a:schemeClr>
                </a:solidFill>
              </a:rPr>
              <a:t>Olston</a:t>
            </a:r>
            <a:r>
              <a:rPr lang="en-US" altLang="ja-JP" sz="1400" u="sng" dirty="0">
                <a:solidFill>
                  <a:schemeClr val="bg1">
                    <a:lumMod val="75000"/>
                  </a:schemeClr>
                </a:solidFill>
              </a:rPr>
              <a:t> </a:t>
            </a:r>
            <a:r>
              <a:rPr lang="en-US" altLang="ja-JP" sz="1400" dirty="0">
                <a:solidFill>
                  <a:schemeClr val="bg1">
                    <a:lumMod val="75000"/>
                  </a:schemeClr>
                </a:solidFill>
              </a:rPr>
              <a:t>(Yahoo! </a:t>
            </a:r>
            <a:r>
              <a:rPr lang="en-US" altLang="ja-JP" sz="1400" dirty="0" smtClean="0">
                <a:solidFill>
                  <a:schemeClr val="bg1">
                    <a:lumMod val="75000"/>
                  </a:schemeClr>
                </a:solidFill>
              </a:rPr>
              <a:t>Research), </a:t>
            </a:r>
            <a:r>
              <a:rPr lang="en-US" altLang="ja-JP" sz="1400" dirty="0" err="1" smtClean="0">
                <a:solidFill>
                  <a:schemeClr val="bg1">
                    <a:lumMod val="75000"/>
                  </a:schemeClr>
                </a:solidFill>
              </a:rPr>
              <a:t>Shubham</a:t>
            </a:r>
            <a:r>
              <a:rPr lang="en-US" altLang="ja-JP" sz="1400" dirty="0" smtClean="0">
                <a:solidFill>
                  <a:schemeClr val="bg1">
                    <a:lumMod val="75000"/>
                  </a:schemeClr>
                </a:solidFill>
              </a:rPr>
              <a:t> </a:t>
            </a:r>
            <a:r>
              <a:rPr lang="en-US" altLang="ja-JP" sz="1400" dirty="0">
                <a:solidFill>
                  <a:schemeClr val="bg1">
                    <a:lumMod val="75000"/>
                  </a:schemeClr>
                </a:solidFill>
              </a:rPr>
              <a:t>Chopra (Yahoo! </a:t>
            </a:r>
            <a:r>
              <a:rPr lang="en-US" altLang="ja-JP" sz="1400" dirty="0" smtClean="0">
                <a:solidFill>
                  <a:schemeClr val="bg1">
                    <a:lumMod val="75000"/>
                  </a:schemeClr>
                </a:solidFill>
              </a:rPr>
              <a:t>Research), </a:t>
            </a:r>
            <a:r>
              <a:rPr lang="en-US" altLang="ja-JP" sz="1400" dirty="0" err="1" smtClean="0">
                <a:solidFill>
                  <a:schemeClr val="bg1">
                    <a:lumMod val="75000"/>
                  </a:schemeClr>
                </a:solidFill>
              </a:rPr>
              <a:t>Utkarsh</a:t>
            </a:r>
            <a:r>
              <a:rPr lang="en-US" altLang="ja-JP" sz="1400" dirty="0" smtClean="0">
                <a:solidFill>
                  <a:schemeClr val="bg1">
                    <a:lumMod val="75000"/>
                  </a:schemeClr>
                </a:solidFill>
              </a:rPr>
              <a:t> </a:t>
            </a:r>
            <a:r>
              <a:rPr lang="en-US" altLang="ja-JP" sz="1400" dirty="0" err="1">
                <a:solidFill>
                  <a:schemeClr val="bg1">
                    <a:lumMod val="75000"/>
                  </a:schemeClr>
                </a:solidFill>
              </a:rPr>
              <a:t>Srivastava</a:t>
            </a:r>
            <a:r>
              <a:rPr lang="en-US" altLang="ja-JP" sz="1400" dirty="0">
                <a:solidFill>
                  <a:schemeClr val="bg1">
                    <a:lumMod val="75000"/>
                  </a:schemeClr>
                </a:solidFill>
              </a:rPr>
              <a:t> (Yahoo! Research)</a:t>
            </a:r>
            <a:endParaRPr kumimoji="1" lang="ja-JP" altLang="en-US" sz="1400" dirty="0">
              <a:solidFill>
                <a:schemeClr val="bg1">
                  <a:lumMod val="75000"/>
                </a:schemeClr>
              </a:solidFill>
            </a:endParaRPr>
          </a:p>
        </p:txBody>
      </p:sp>
      <p:sp>
        <p:nvSpPr>
          <p:cNvPr id="8" name="正方形/長方形 7"/>
          <p:cNvSpPr/>
          <p:nvPr/>
        </p:nvSpPr>
        <p:spPr>
          <a:xfrm>
            <a:off x="1103265" y="2196360"/>
            <a:ext cx="7047009"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solidFill>
                  <a:schemeClr val="bg1">
                    <a:lumMod val="75000"/>
                  </a:schemeClr>
                </a:solidFill>
              </a:rPr>
              <a:t>An Architecture for Recycling Intermediates in a Column-store</a:t>
            </a:r>
            <a:br>
              <a:rPr lang="en-US" altLang="ja-JP" sz="2000" dirty="0" smtClean="0">
                <a:solidFill>
                  <a:schemeClr val="bg1">
                    <a:lumMod val="75000"/>
                  </a:schemeClr>
                </a:solidFill>
              </a:rPr>
            </a:br>
            <a:r>
              <a:rPr lang="en-US" altLang="ja-JP" sz="1400" u="sng" dirty="0" err="1" smtClean="0">
                <a:solidFill>
                  <a:schemeClr val="bg1">
                    <a:lumMod val="75000"/>
                  </a:schemeClr>
                </a:solidFill>
              </a:rPr>
              <a:t>Milena</a:t>
            </a:r>
            <a:r>
              <a:rPr lang="en-US" altLang="ja-JP" sz="1400" u="sng" dirty="0" smtClean="0">
                <a:solidFill>
                  <a:schemeClr val="bg1">
                    <a:lumMod val="75000"/>
                  </a:schemeClr>
                </a:solidFill>
              </a:rPr>
              <a:t> G. </a:t>
            </a:r>
            <a:r>
              <a:rPr lang="en-US" altLang="ja-JP" sz="1400" u="sng" dirty="0" err="1" smtClean="0">
                <a:solidFill>
                  <a:schemeClr val="bg1">
                    <a:lumMod val="75000"/>
                  </a:schemeClr>
                </a:solidFill>
              </a:rPr>
              <a:t>Ivanova</a:t>
            </a:r>
            <a:r>
              <a:rPr lang="en-US" altLang="ja-JP" sz="1400" dirty="0" smtClean="0">
                <a:solidFill>
                  <a:schemeClr val="bg1">
                    <a:lumMod val="75000"/>
                  </a:schemeClr>
                </a:solidFill>
              </a:rPr>
              <a:t>, Martin L. </a:t>
            </a:r>
            <a:r>
              <a:rPr lang="en-US" altLang="ja-JP" sz="1400" dirty="0" err="1" smtClean="0">
                <a:solidFill>
                  <a:schemeClr val="bg1">
                    <a:lumMod val="75000"/>
                  </a:schemeClr>
                </a:solidFill>
              </a:rPr>
              <a:t>Kersten</a:t>
            </a:r>
            <a:r>
              <a:rPr lang="en-US" altLang="ja-JP" sz="1400" dirty="0" smtClean="0">
                <a:solidFill>
                  <a:schemeClr val="bg1">
                    <a:lumMod val="75000"/>
                  </a:schemeClr>
                </a:solidFill>
              </a:rPr>
              <a:t>, </a:t>
            </a:r>
            <a:r>
              <a:rPr lang="en-US" altLang="ja-JP" sz="1400" dirty="0" err="1" smtClean="0">
                <a:solidFill>
                  <a:schemeClr val="bg1">
                    <a:lumMod val="75000"/>
                  </a:schemeClr>
                </a:solidFill>
              </a:rPr>
              <a:t>Niels</a:t>
            </a:r>
            <a:r>
              <a:rPr lang="en-US" altLang="ja-JP" sz="1400" dirty="0" smtClean="0">
                <a:solidFill>
                  <a:schemeClr val="bg1">
                    <a:lumMod val="75000"/>
                  </a:schemeClr>
                </a:solidFill>
              </a:rPr>
              <a:t> J. </a:t>
            </a:r>
            <a:r>
              <a:rPr lang="en-US" altLang="ja-JP" sz="1400" dirty="0" err="1" smtClean="0">
                <a:solidFill>
                  <a:schemeClr val="bg1">
                    <a:lumMod val="75000"/>
                  </a:schemeClr>
                </a:solidFill>
              </a:rPr>
              <a:t>Nes</a:t>
            </a:r>
            <a:r>
              <a:rPr lang="en-US" altLang="ja-JP" sz="1400" dirty="0" smtClean="0">
                <a:solidFill>
                  <a:schemeClr val="bg1">
                    <a:lumMod val="75000"/>
                  </a:schemeClr>
                </a:solidFill>
              </a:rPr>
              <a:t>, Romulo A. P. </a:t>
            </a:r>
            <a:r>
              <a:rPr lang="en-US" altLang="ja-JP" sz="1400" dirty="0" err="1" smtClean="0">
                <a:solidFill>
                  <a:schemeClr val="bg1">
                    <a:lumMod val="75000"/>
                  </a:schemeClr>
                </a:solidFill>
              </a:rPr>
              <a:t>Gonçalves</a:t>
            </a:r>
            <a:r>
              <a:rPr lang="en-US" altLang="ja-JP" sz="1400" dirty="0" smtClean="0">
                <a:solidFill>
                  <a:schemeClr val="bg1">
                    <a:lumMod val="75000"/>
                  </a:schemeClr>
                </a:solidFill>
              </a:rPr>
              <a:t> (Centrum </a:t>
            </a:r>
            <a:r>
              <a:rPr lang="en-US" altLang="ja-JP" sz="1400" dirty="0" err="1" smtClean="0">
                <a:solidFill>
                  <a:schemeClr val="bg1">
                    <a:lumMod val="75000"/>
                  </a:schemeClr>
                </a:solidFill>
              </a:rPr>
              <a:t>Wiskunde</a:t>
            </a:r>
            <a:r>
              <a:rPr lang="en-US" altLang="ja-JP" sz="1400" dirty="0" smtClean="0">
                <a:solidFill>
                  <a:schemeClr val="bg1">
                    <a:lumMod val="75000"/>
                  </a:schemeClr>
                </a:solidFill>
              </a:rPr>
              <a:t> en </a:t>
            </a:r>
            <a:r>
              <a:rPr lang="en-US" altLang="ja-JP" sz="1400" dirty="0" err="1" smtClean="0">
                <a:solidFill>
                  <a:schemeClr val="bg1">
                    <a:lumMod val="75000"/>
                  </a:schemeClr>
                </a:solidFill>
              </a:rPr>
              <a:t>Informatica</a:t>
            </a:r>
            <a:r>
              <a:rPr lang="en-US" altLang="ja-JP" sz="1400" dirty="0" smtClean="0">
                <a:solidFill>
                  <a:schemeClr val="bg1">
                    <a:lumMod val="75000"/>
                  </a:schemeClr>
                </a:solidFill>
              </a:rPr>
              <a:t>, Netherlands)</a:t>
            </a:r>
            <a:endParaRPr lang="ja-JP" altLang="en-US" sz="1400" dirty="0">
              <a:solidFill>
                <a:schemeClr val="bg1">
                  <a:lumMod val="75000"/>
                </a:schemeClr>
              </a:solidFill>
            </a:endParaRPr>
          </a:p>
        </p:txBody>
      </p:sp>
      <p:sp>
        <p:nvSpPr>
          <p:cNvPr id="9" name="正方形/長方形 8"/>
          <p:cNvSpPr/>
          <p:nvPr/>
        </p:nvSpPr>
        <p:spPr>
          <a:xfrm>
            <a:off x="1103265" y="3985497"/>
            <a:ext cx="7813781"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A Comparison of Approaches to Large-Scale Data Analysis</a:t>
            </a:r>
            <a:br>
              <a:rPr lang="en-US" altLang="ja-JP" sz="2000" dirty="0" smtClean="0"/>
            </a:br>
            <a:r>
              <a:rPr lang="en-US" altLang="ja-JP" sz="1400" u="sng" dirty="0" smtClean="0"/>
              <a:t>Andrew </a:t>
            </a:r>
            <a:r>
              <a:rPr lang="en-US" altLang="ja-JP" sz="1400" u="sng" dirty="0" err="1" smtClean="0"/>
              <a:t>Pavlo</a:t>
            </a:r>
            <a:r>
              <a:rPr lang="en-US" altLang="ja-JP" sz="1400" u="sng" dirty="0" smtClean="0"/>
              <a:t> </a:t>
            </a:r>
            <a:r>
              <a:rPr lang="en-US" altLang="ja-JP" sz="1400" dirty="0" smtClean="0"/>
              <a:t>(Brown U.), Erik Paulson (Wisconsin U.), Alexander </a:t>
            </a:r>
            <a:r>
              <a:rPr lang="en-US" altLang="ja-JP" sz="1400" dirty="0" err="1" smtClean="0"/>
              <a:t>Rasin</a:t>
            </a:r>
            <a:r>
              <a:rPr lang="en-US" altLang="ja-JP" sz="1400" dirty="0" smtClean="0"/>
              <a:t> (Brown U.), Daniel J. </a:t>
            </a:r>
            <a:r>
              <a:rPr lang="en-US" altLang="ja-JP" sz="1400" dirty="0" err="1" smtClean="0"/>
              <a:t>Abadi</a:t>
            </a:r>
            <a:r>
              <a:rPr lang="en-US" altLang="ja-JP" sz="1400" dirty="0" smtClean="0"/>
              <a:t> (Yale U.), David J. DeWitt (Microsoft), Samuel Madden (MIT), Michael </a:t>
            </a:r>
            <a:r>
              <a:rPr lang="en-US" altLang="ja-JP" sz="1400" dirty="0" err="1" smtClean="0"/>
              <a:t>Stonebraker</a:t>
            </a:r>
            <a:r>
              <a:rPr lang="en-US" altLang="ja-JP" sz="1400" dirty="0" smtClean="0"/>
              <a:t> (MIT)</a:t>
            </a:r>
            <a:endParaRPr lang="ja-JP" altLang="en-US" sz="1400" dirty="0"/>
          </a:p>
        </p:txBody>
      </p:sp>
      <p:sp>
        <p:nvSpPr>
          <p:cNvPr id="10" name="正方形/長方形 9"/>
          <p:cNvSpPr/>
          <p:nvPr/>
        </p:nvSpPr>
        <p:spPr>
          <a:xfrm>
            <a:off x="1103265" y="4743468"/>
            <a:ext cx="7813781"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Query Processing Techniques for Solid State Drives</a:t>
            </a:r>
            <a:br>
              <a:rPr lang="en-US" altLang="ja-JP" sz="2000" dirty="0" smtClean="0"/>
            </a:br>
            <a:r>
              <a:rPr lang="en-US" altLang="ja-JP" sz="1400" u="sng" dirty="0" err="1" smtClean="0"/>
              <a:t>Dimitris</a:t>
            </a:r>
            <a:r>
              <a:rPr lang="en-US" altLang="ja-JP" sz="1400" u="sng" dirty="0" smtClean="0"/>
              <a:t> </a:t>
            </a:r>
            <a:r>
              <a:rPr lang="en-US" altLang="ja-JP" sz="1400" u="sng" dirty="0" err="1" smtClean="0"/>
              <a:t>Tsirogiannis</a:t>
            </a:r>
            <a:r>
              <a:rPr lang="en-US" altLang="ja-JP" sz="1400" dirty="0" smtClean="0"/>
              <a:t> (Toronto U.), Stavros </a:t>
            </a:r>
            <a:r>
              <a:rPr lang="en-US" altLang="ja-JP" sz="1400" dirty="0" err="1" smtClean="0"/>
              <a:t>Harizopoulos</a:t>
            </a:r>
            <a:r>
              <a:rPr lang="en-US" altLang="ja-JP" sz="1400" dirty="0" smtClean="0"/>
              <a:t> (HP Labs), </a:t>
            </a:r>
            <a:r>
              <a:rPr lang="en-US" altLang="ja-JP" sz="1400" dirty="0" err="1" smtClean="0"/>
              <a:t>Mehul</a:t>
            </a:r>
            <a:r>
              <a:rPr lang="en-US" altLang="ja-JP" sz="1400" dirty="0" smtClean="0"/>
              <a:t> A. Shah (HP Labs), Janet L. Wiener (HP Labs), Goetz </a:t>
            </a:r>
            <a:r>
              <a:rPr lang="en-US" altLang="ja-JP" sz="1400" dirty="0" err="1" smtClean="0"/>
              <a:t>Graefe</a:t>
            </a:r>
            <a:r>
              <a:rPr lang="en-US" altLang="ja-JP" sz="1400" dirty="0" smtClean="0"/>
              <a:t> (HP Labs)</a:t>
            </a:r>
            <a:endParaRPr lang="ja-JP" altLang="en-US" sz="1400" dirty="0"/>
          </a:p>
        </p:txBody>
      </p:sp>
      <p:sp>
        <p:nvSpPr>
          <p:cNvPr id="11" name="正方形/長方形 10"/>
          <p:cNvSpPr/>
          <p:nvPr/>
        </p:nvSpPr>
        <p:spPr>
          <a:xfrm>
            <a:off x="285720" y="7262865"/>
            <a:ext cx="8858280" cy="553998"/>
          </a:xfrm>
          <a:prstGeom prst="rect">
            <a:avLst/>
          </a:prstGeom>
        </p:spPr>
        <p:txBody>
          <a:bodyPr wrap="square">
            <a:spAutoFit/>
          </a:bodyPr>
          <a:lstStyle/>
          <a:p>
            <a:r>
              <a:rPr lang="en-US" altLang="ja-JP" dirty="0" smtClean="0"/>
              <a:t>Cost Based Plan Selection for </a:t>
            </a:r>
            <a:r>
              <a:rPr lang="en-US" altLang="ja-JP" dirty="0" err="1" smtClean="0"/>
              <a:t>XPath</a:t>
            </a:r>
            <a:endParaRPr lang="en-US" altLang="ja-JP" dirty="0" smtClean="0"/>
          </a:p>
          <a:p>
            <a:r>
              <a:rPr lang="en-US" altLang="ja-JP" sz="1200" dirty="0" err="1" smtClean="0"/>
              <a:t>Haris</a:t>
            </a:r>
            <a:r>
              <a:rPr lang="en-US" altLang="ja-JP" sz="1200" dirty="0" smtClean="0"/>
              <a:t> </a:t>
            </a:r>
            <a:r>
              <a:rPr lang="en-US" altLang="ja-JP" sz="1200" dirty="0" err="1" smtClean="0"/>
              <a:t>Georgiadis</a:t>
            </a:r>
            <a:r>
              <a:rPr lang="en-US" altLang="ja-JP" sz="1200" dirty="0" smtClean="0"/>
              <a:t>, Minas </a:t>
            </a:r>
            <a:r>
              <a:rPr lang="en-US" altLang="ja-JP" sz="1200" dirty="0" err="1" smtClean="0"/>
              <a:t>Charalambides</a:t>
            </a:r>
            <a:r>
              <a:rPr lang="en-US" altLang="ja-JP" sz="1200" dirty="0" smtClean="0"/>
              <a:t>, </a:t>
            </a:r>
            <a:r>
              <a:rPr lang="en-US" altLang="ja-JP" sz="1200" dirty="0" err="1" smtClean="0"/>
              <a:t>Vasilis</a:t>
            </a:r>
            <a:r>
              <a:rPr lang="en-US" altLang="ja-JP" sz="1200" dirty="0" smtClean="0"/>
              <a:t> </a:t>
            </a:r>
            <a:r>
              <a:rPr lang="en-US" altLang="ja-JP" sz="1200" dirty="0" err="1" smtClean="0"/>
              <a:t>Vassalos</a:t>
            </a:r>
            <a:r>
              <a:rPr lang="en-US" altLang="ja-JP" sz="1200" dirty="0" smtClean="0"/>
              <a:t> (Athens University of Economics and Business, Greece)</a:t>
            </a:r>
            <a:endParaRPr lang="ja-JP" altLang="en-US" sz="1200" dirty="0"/>
          </a:p>
        </p:txBody>
      </p:sp>
      <p:sp>
        <p:nvSpPr>
          <p:cNvPr id="12" name="正方形/長方形 11"/>
          <p:cNvSpPr/>
          <p:nvPr/>
        </p:nvSpPr>
        <p:spPr>
          <a:xfrm>
            <a:off x="1103265" y="5501439"/>
            <a:ext cx="7813781" cy="615553"/>
          </a:xfrm>
          <a:prstGeom prst="rect">
            <a:avLst/>
          </a:prstGeom>
        </p:spPr>
        <p:txBody>
          <a:bodyPr wrap="square">
            <a:spAutoFit/>
          </a:bodyPr>
          <a:lstStyle/>
          <a:p>
            <a:pPr marL="268288" indent="-268288">
              <a:buSzPct val="70000"/>
              <a:buFont typeface="Wingdings" pitchFamily="2" charset="2"/>
              <a:buChar char="p"/>
            </a:pPr>
            <a:r>
              <a:rPr lang="en-US" altLang="ja-JP" sz="2000" dirty="0" smtClean="0"/>
              <a:t>3-HOP: A High-Compression Indexing Scheme for </a:t>
            </a:r>
            <a:r>
              <a:rPr lang="en-US" altLang="ja-JP" sz="2000" dirty="0" err="1" smtClean="0"/>
              <a:t>Reachability</a:t>
            </a:r>
            <a:r>
              <a:rPr lang="en-US" altLang="ja-JP" sz="2000" dirty="0" smtClean="0"/>
              <a:t> Query</a:t>
            </a:r>
            <a:br>
              <a:rPr lang="en-US" altLang="ja-JP" sz="2000" dirty="0" smtClean="0"/>
            </a:br>
            <a:r>
              <a:rPr lang="en-US" altLang="ja-JP" sz="1400" dirty="0" err="1" smtClean="0"/>
              <a:t>Ruoming</a:t>
            </a:r>
            <a:r>
              <a:rPr lang="en-US" altLang="ja-JP" sz="1400" dirty="0" smtClean="0"/>
              <a:t> Jin, </a:t>
            </a:r>
            <a:r>
              <a:rPr lang="en-US" altLang="ja-JP" sz="1400" u="sng" dirty="0" smtClean="0"/>
              <a:t>Yang Xiang</a:t>
            </a:r>
            <a:r>
              <a:rPr lang="en-US" altLang="ja-JP" sz="1400" dirty="0" smtClean="0"/>
              <a:t>, </a:t>
            </a:r>
            <a:r>
              <a:rPr lang="en-US" altLang="ja-JP" sz="1400" dirty="0" err="1" smtClean="0"/>
              <a:t>Ning</a:t>
            </a:r>
            <a:r>
              <a:rPr lang="en-US" altLang="ja-JP" sz="1400" dirty="0" smtClean="0"/>
              <a:t> </a:t>
            </a:r>
            <a:r>
              <a:rPr lang="en-US" altLang="ja-JP" sz="1400" dirty="0" err="1" smtClean="0"/>
              <a:t>Ruan</a:t>
            </a:r>
            <a:r>
              <a:rPr lang="en-US" altLang="ja-JP" sz="1400" dirty="0" smtClean="0"/>
              <a:t>, David </a:t>
            </a:r>
            <a:r>
              <a:rPr lang="en-US" altLang="ja-JP" sz="1400" dirty="0" err="1" smtClean="0"/>
              <a:t>Fuhry</a:t>
            </a:r>
            <a:r>
              <a:rPr lang="en-US" altLang="ja-JP" sz="1400" dirty="0" smtClean="0"/>
              <a:t> (Kent State U.)</a:t>
            </a:r>
            <a:endParaRPr lang="ja-JP" altLang="en-US" sz="1400" dirty="0"/>
          </a:p>
        </p:txBody>
      </p:sp>
      <p:sp>
        <p:nvSpPr>
          <p:cNvPr id="13" name="テキスト ボックス 12"/>
          <p:cNvSpPr txBox="1"/>
          <p:nvPr/>
        </p:nvSpPr>
        <p:spPr>
          <a:xfrm>
            <a:off x="1097667" y="763551"/>
            <a:ext cx="5519061" cy="830997"/>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a:solidFill>
                  <a:schemeClr val="bg1">
                    <a:lumMod val="75000"/>
                  </a:schemeClr>
                </a:solidFill>
              </a:rPr>
              <a:t>40 Years of Relational Model </a:t>
            </a:r>
            <a:r>
              <a:rPr lang="en-US" altLang="ja-JP" sz="2000" dirty="0" smtClean="0">
                <a:solidFill>
                  <a:schemeClr val="bg1">
                    <a:lumMod val="75000"/>
                  </a:schemeClr>
                </a:solidFill>
              </a:rPr>
              <a:t>Celebration</a:t>
            </a:r>
            <a:br>
              <a:rPr lang="en-US" altLang="ja-JP" sz="2000" dirty="0" smtClean="0">
                <a:solidFill>
                  <a:schemeClr val="bg1">
                    <a:lumMod val="75000"/>
                  </a:schemeClr>
                </a:solidFill>
              </a:rPr>
            </a:br>
            <a:r>
              <a:rPr lang="en-US" altLang="ja-JP" sz="1400" dirty="0" smtClean="0">
                <a:solidFill>
                  <a:schemeClr val="bg1">
                    <a:lumMod val="75000"/>
                  </a:schemeClr>
                </a:solidFill>
              </a:rPr>
              <a:t>Philip </a:t>
            </a:r>
            <a:r>
              <a:rPr lang="en-US" altLang="ja-JP" sz="1400" dirty="0">
                <a:solidFill>
                  <a:schemeClr val="bg1">
                    <a:lumMod val="75000"/>
                  </a:schemeClr>
                </a:solidFill>
              </a:rPr>
              <a:t>A. Bernstein (</a:t>
            </a:r>
            <a:r>
              <a:rPr lang="en-US" altLang="ja-JP" sz="1400" dirty="0" smtClean="0">
                <a:solidFill>
                  <a:schemeClr val="bg1">
                    <a:lumMod val="75000"/>
                  </a:schemeClr>
                </a:solidFill>
              </a:rPr>
              <a:t>Microsoft), Ron </a:t>
            </a:r>
            <a:r>
              <a:rPr lang="en-US" altLang="ja-JP" sz="1400" dirty="0">
                <a:solidFill>
                  <a:schemeClr val="bg1">
                    <a:lumMod val="75000"/>
                  </a:schemeClr>
                </a:solidFill>
              </a:rPr>
              <a:t>Fagin (</a:t>
            </a:r>
            <a:r>
              <a:rPr lang="en-US" altLang="ja-JP" sz="1400" dirty="0" smtClean="0">
                <a:solidFill>
                  <a:schemeClr val="bg1">
                    <a:lumMod val="75000"/>
                  </a:schemeClr>
                </a:solidFill>
              </a:rPr>
              <a:t>IBM), Michael </a:t>
            </a:r>
            <a:r>
              <a:rPr lang="en-US" altLang="ja-JP" sz="1400" dirty="0" err="1">
                <a:solidFill>
                  <a:schemeClr val="bg1">
                    <a:lumMod val="75000"/>
                  </a:schemeClr>
                </a:solidFill>
              </a:rPr>
              <a:t>Stonebraker</a:t>
            </a:r>
            <a:r>
              <a:rPr lang="en-US" altLang="ja-JP" sz="1400" dirty="0">
                <a:solidFill>
                  <a:schemeClr val="bg1">
                    <a:lumMod val="75000"/>
                  </a:schemeClr>
                </a:solidFill>
              </a:rPr>
              <a:t> (</a:t>
            </a:r>
            <a:r>
              <a:rPr lang="en-US" altLang="ja-JP" sz="1400" dirty="0" smtClean="0">
                <a:solidFill>
                  <a:schemeClr val="bg1">
                    <a:lumMod val="75000"/>
                  </a:schemeClr>
                </a:solidFill>
              </a:rPr>
              <a:t>MIT), Patricia </a:t>
            </a:r>
            <a:r>
              <a:rPr lang="en-US" altLang="ja-JP" sz="1400" dirty="0" err="1">
                <a:solidFill>
                  <a:schemeClr val="bg1">
                    <a:lumMod val="75000"/>
                  </a:schemeClr>
                </a:solidFill>
              </a:rPr>
              <a:t>Selinger</a:t>
            </a:r>
            <a:r>
              <a:rPr lang="en-US" altLang="ja-JP" sz="1400" dirty="0">
                <a:solidFill>
                  <a:schemeClr val="bg1">
                    <a:lumMod val="75000"/>
                  </a:schemeClr>
                </a:solidFill>
              </a:rPr>
              <a:t> (</a:t>
            </a:r>
            <a:r>
              <a:rPr lang="en-US" altLang="ja-JP" sz="1400" dirty="0" smtClean="0">
                <a:solidFill>
                  <a:schemeClr val="bg1">
                    <a:lumMod val="75000"/>
                  </a:schemeClr>
                </a:solidFill>
              </a:rPr>
              <a:t>IBM), David </a:t>
            </a:r>
            <a:r>
              <a:rPr lang="en-US" altLang="ja-JP" sz="1400" dirty="0">
                <a:solidFill>
                  <a:schemeClr val="bg1">
                    <a:lumMod val="75000"/>
                  </a:schemeClr>
                </a:solidFill>
              </a:rPr>
              <a:t>J. DeWitt (</a:t>
            </a:r>
            <a:r>
              <a:rPr lang="en-US" altLang="ja-JP" sz="1400" dirty="0" smtClean="0">
                <a:solidFill>
                  <a:schemeClr val="bg1">
                    <a:lumMod val="75000"/>
                  </a:schemeClr>
                </a:solidFill>
              </a:rPr>
              <a:t>Microsoft)</a:t>
            </a:r>
            <a:endParaRPr lang="en-US" altLang="ja-JP" sz="1400" dirty="0">
              <a:solidFill>
                <a:schemeClr val="bg1">
                  <a:lumMod val="75000"/>
                </a:schemeClr>
              </a:solidFill>
            </a:endParaRPr>
          </a:p>
        </p:txBody>
      </p:sp>
      <p:sp>
        <p:nvSpPr>
          <p:cNvPr id="14" name="正方形/長方形 13"/>
          <p:cNvSpPr/>
          <p:nvPr/>
        </p:nvSpPr>
        <p:spPr>
          <a:xfrm>
            <a:off x="1103265" y="3282948"/>
            <a:ext cx="5696027"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A Web of Concepts</a:t>
            </a:r>
            <a:br>
              <a:rPr lang="en-US" altLang="ja-JP" sz="2000" dirty="0" smtClean="0"/>
            </a:br>
            <a:r>
              <a:rPr lang="en-US" altLang="ja-JP" sz="1400" dirty="0" err="1" smtClean="0"/>
              <a:t>Nilesh</a:t>
            </a:r>
            <a:r>
              <a:rPr lang="en-US" altLang="ja-JP" sz="1400" dirty="0" smtClean="0"/>
              <a:t> </a:t>
            </a:r>
            <a:r>
              <a:rPr lang="en-US" altLang="ja-JP" sz="1400" dirty="0" err="1" smtClean="0"/>
              <a:t>Dalvi</a:t>
            </a:r>
            <a:r>
              <a:rPr lang="en-US" altLang="ja-JP" sz="1400" dirty="0" smtClean="0"/>
              <a:t>, Ravi Kumar, Bo Pang, </a:t>
            </a:r>
            <a:r>
              <a:rPr lang="en-US" altLang="ja-JP" sz="1400" u="sng" dirty="0" err="1" smtClean="0"/>
              <a:t>Raghu</a:t>
            </a:r>
            <a:r>
              <a:rPr lang="en-US" altLang="ja-JP" sz="1400" u="sng" dirty="0" smtClean="0"/>
              <a:t> </a:t>
            </a:r>
            <a:r>
              <a:rPr lang="en-US" altLang="ja-JP" sz="1400" u="sng" dirty="0" err="1" smtClean="0"/>
              <a:t>Ramakrishnan</a:t>
            </a:r>
            <a:r>
              <a:rPr lang="en-US" altLang="ja-JP" sz="1400" dirty="0" smtClean="0"/>
              <a:t>, Andrew Tomkins, Philip Bohannon, </a:t>
            </a:r>
            <a:r>
              <a:rPr lang="en-US" altLang="ja-JP" sz="1400" dirty="0" err="1" smtClean="0"/>
              <a:t>Sathiya</a:t>
            </a:r>
            <a:r>
              <a:rPr lang="en-US" altLang="ja-JP" sz="1400" dirty="0" smtClean="0"/>
              <a:t> </a:t>
            </a:r>
            <a:r>
              <a:rPr lang="en-US" altLang="ja-JP" sz="1400" dirty="0" err="1" smtClean="0"/>
              <a:t>Keerthi</a:t>
            </a:r>
            <a:r>
              <a:rPr lang="en-US" altLang="ja-JP" sz="1400" dirty="0" smtClean="0"/>
              <a:t>, </a:t>
            </a:r>
            <a:r>
              <a:rPr lang="en-US" altLang="ja-JP" sz="1400" dirty="0" err="1" smtClean="0"/>
              <a:t>Srujana</a:t>
            </a:r>
            <a:r>
              <a:rPr lang="en-US" altLang="ja-JP" sz="1400" dirty="0" smtClean="0"/>
              <a:t> </a:t>
            </a:r>
            <a:r>
              <a:rPr lang="en-US" altLang="ja-JP" sz="1400" dirty="0" err="1" smtClean="0"/>
              <a:t>Merugu</a:t>
            </a:r>
            <a:r>
              <a:rPr lang="en-US" altLang="ja-JP" sz="1400" dirty="0" smtClean="0"/>
              <a:t> </a:t>
            </a:r>
            <a:endParaRPr lang="ja-JP" altLang="en-US" sz="1400" dirty="0"/>
          </a:p>
        </p:txBody>
      </p:sp>
      <p:sp>
        <p:nvSpPr>
          <p:cNvPr id="15" name="正方形/長方形 14"/>
          <p:cNvSpPr/>
          <p:nvPr/>
        </p:nvSpPr>
        <p:spPr>
          <a:xfrm>
            <a:off x="285720" y="7837092"/>
            <a:ext cx="8858280" cy="553998"/>
          </a:xfrm>
          <a:prstGeom prst="rect">
            <a:avLst/>
          </a:prstGeom>
        </p:spPr>
        <p:txBody>
          <a:bodyPr wrap="square">
            <a:spAutoFit/>
          </a:bodyPr>
          <a:lstStyle/>
          <a:p>
            <a:r>
              <a:rPr lang="en-US" altLang="ja-JP" dirty="0" smtClean="0"/>
              <a:t>Enterprise Applications - OLTP and OLAP - Share One Database Architecture</a:t>
            </a:r>
          </a:p>
          <a:p>
            <a:r>
              <a:rPr lang="en-US" altLang="ja-JP" sz="1200" dirty="0" err="1" smtClean="0"/>
              <a:t>Hasso</a:t>
            </a:r>
            <a:r>
              <a:rPr lang="en-US" altLang="ja-JP" sz="1200" dirty="0" smtClean="0"/>
              <a:t> </a:t>
            </a:r>
            <a:r>
              <a:rPr lang="en-US" altLang="ja-JP" sz="1200" dirty="0" err="1" smtClean="0"/>
              <a:t>Plattner</a:t>
            </a:r>
            <a:r>
              <a:rPr lang="en-US" altLang="ja-JP" sz="1200" dirty="0" smtClean="0"/>
              <a:t> (</a:t>
            </a:r>
            <a:r>
              <a:rPr lang="en-US" altLang="ja-JP" sz="1200" dirty="0" err="1" smtClean="0"/>
              <a:t>Hasso</a:t>
            </a:r>
            <a:r>
              <a:rPr lang="en-US" altLang="ja-JP" sz="1200" dirty="0" smtClean="0"/>
              <a:t>-</a:t>
            </a:r>
            <a:r>
              <a:rPr lang="en-US" altLang="ja-JP" sz="1200" dirty="0" err="1" smtClean="0"/>
              <a:t>Plattner</a:t>
            </a:r>
            <a:r>
              <a:rPr lang="en-US" altLang="ja-JP" sz="1200" dirty="0" smtClean="0"/>
              <a:t>-Institute for IT Systems Engineering)</a:t>
            </a:r>
            <a:endParaRPr lang="ja-JP" altLang="en-US" sz="1200" dirty="0"/>
          </a:p>
        </p:txBody>
      </p:sp>
      <p:sp>
        <p:nvSpPr>
          <p:cNvPr id="16" name="正方形/長方形 15"/>
          <p:cNvSpPr/>
          <p:nvPr/>
        </p:nvSpPr>
        <p:spPr>
          <a:xfrm>
            <a:off x="285720" y="8305458"/>
            <a:ext cx="8858280" cy="553998"/>
          </a:xfrm>
          <a:prstGeom prst="rect">
            <a:avLst/>
          </a:prstGeom>
        </p:spPr>
        <p:txBody>
          <a:bodyPr wrap="square">
            <a:spAutoFit/>
          </a:bodyPr>
          <a:lstStyle/>
          <a:p>
            <a:r>
              <a:rPr lang="en-US" altLang="ja-JP" dirty="0" smtClean="0"/>
              <a:t>Transforming Data Access Through Public Visualization</a:t>
            </a:r>
          </a:p>
          <a:p>
            <a:r>
              <a:rPr lang="en-US" altLang="ja-JP" sz="1200" dirty="0" err="1" smtClean="0"/>
              <a:t>Fernanda</a:t>
            </a:r>
            <a:r>
              <a:rPr lang="en-US" altLang="ja-JP" sz="1200" dirty="0" smtClean="0"/>
              <a:t> B. </a:t>
            </a:r>
            <a:r>
              <a:rPr lang="en-US" altLang="ja-JP" sz="1200" dirty="0" err="1" smtClean="0"/>
              <a:t>Viegas</a:t>
            </a:r>
            <a:r>
              <a:rPr lang="en-US" altLang="ja-JP" sz="1200" dirty="0" smtClean="0"/>
              <a:t> (IBM), Martin Wattenberg (IBM)</a:t>
            </a:r>
            <a:endParaRPr lang="ja-JP" altLang="en-US" sz="1200" dirty="0"/>
          </a:p>
        </p:txBody>
      </p:sp>
      <p:sp>
        <p:nvSpPr>
          <p:cNvPr id="18" name="テキスト ボックス 17"/>
          <p:cNvSpPr txBox="1"/>
          <p:nvPr/>
        </p:nvSpPr>
        <p:spPr>
          <a:xfrm>
            <a:off x="1103265" y="434934"/>
            <a:ext cx="7813781" cy="400110"/>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smtClean="0">
                <a:solidFill>
                  <a:schemeClr val="bg1">
                    <a:lumMod val="75000"/>
                  </a:schemeClr>
                </a:solidFill>
              </a:rPr>
              <a:t>SIGMOD/PODS2009</a:t>
            </a:r>
            <a:r>
              <a:rPr lang="ja-JP" altLang="en-US" sz="2000" dirty="0" smtClean="0">
                <a:solidFill>
                  <a:schemeClr val="bg1">
                    <a:lumMod val="75000"/>
                  </a:schemeClr>
                </a:solidFill>
              </a:rPr>
              <a:t>の概要</a:t>
            </a:r>
            <a:endParaRPr kumimoji="1" lang="ja-JP" altLang="en-US" sz="1400" dirty="0">
              <a:solidFill>
                <a:schemeClr val="bg1">
                  <a:lumMod val="75000"/>
                </a:schemeClr>
              </a:solidFill>
            </a:endParaRPr>
          </a:p>
        </p:txBody>
      </p:sp>
      <p:sp>
        <p:nvSpPr>
          <p:cNvPr id="19" name="正方形/長方形 18"/>
          <p:cNvSpPr/>
          <p:nvPr/>
        </p:nvSpPr>
        <p:spPr>
          <a:xfrm>
            <a:off x="1103265" y="6082012"/>
            <a:ext cx="7813781" cy="400110"/>
          </a:xfrm>
          <a:prstGeom prst="rect">
            <a:avLst/>
          </a:prstGeom>
        </p:spPr>
        <p:txBody>
          <a:bodyPr wrap="square">
            <a:spAutoFit/>
          </a:bodyPr>
          <a:lstStyle/>
          <a:p>
            <a:pPr marL="268288" indent="-268288">
              <a:buSzPct val="70000"/>
              <a:buFont typeface="Wingdings" pitchFamily="2" charset="2"/>
              <a:buChar char="p"/>
            </a:pPr>
            <a:r>
              <a:rPr lang="ja-JP" altLang="en-US" sz="2000" dirty="0" smtClean="0"/>
              <a:t>喜連川先生の</a:t>
            </a:r>
            <a:r>
              <a:rPr lang="en-US" altLang="ja-JP" sz="2000" dirty="0" err="1" smtClean="0"/>
              <a:t>Codd</a:t>
            </a:r>
            <a:r>
              <a:rPr lang="en-US" altLang="ja-JP" sz="2000" dirty="0" smtClean="0"/>
              <a:t> Innovations Award</a:t>
            </a:r>
            <a:r>
              <a:rPr lang="ja-JP" altLang="en-US" sz="2000" dirty="0" smtClean="0"/>
              <a:t>受賞の様子</a:t>
            </a:r>
            <a:endParaRPr lang="en-US" altLang="ja-JP" sz="2000" dirty="0" smtClean="0"/>
          </a:p>
        </p:txBody>
      </p:sp>
      <p:sp>
        <p:nvSpPr>
          <p:cNvPr id="20" name="テキスト ボックス 19"/>
          <p:cNvSpPr txBox="1"/>
          <p:nvPr/>
        </p:nvSpPr>
        <p:spPr>
          <a:xfrm>
            <a:off x="1103265" y="2955864"/>
            <a:ext cx="7813781" cy="400110"/>
          </a:xfrm>
          <a:prstGeom prst="rect">
            <a:avLst/>
          </a:prstGeom>
          <a:noFill/>
        </p:spPr>
        <p:txBody>
          <a:bodyPr wrap="square" rtlCol="0">
            <a:spAutoFit/>
          </a:bodyPr>
          <a:lstStyle/>
          <a:p>
            <a:pPr marL="268288" indent="-268288">
              <a:buSzPct val="70000"/>
              <a:buFont typeface="Wingdings" pitchFamily="2" charset="2"/>
              <a:buChar char="p"/>
            </a:pPr>
            <a:r>
              <a:rPr lang="ja-JP" altLang="en-US" sz="2000" dirty="0" smtClean="0">
                <a:solidFill>
                  <a:schemeClr val="bg1">
                    <a:lumMod val="75000"/>
                  </a:schemeClr>
                </a:solidFill>
              </a:rPr>
              <a:t>会場や周辺施設、バンケットの写真</a:t>
            </a:r>
            <a:endParaRPr kumimoji="1" lang="ja-JP" altLang="en-US" sz="1400" dirty="0">
              <a:solidFill>
                <a:schemeClr val="bg1">
                  <a:lumMod val="75000"/>
                </a:schemeClr>
              </a:solidFill>
            </a:endParaRPr>
          </a:p>
        </p:txBody>
      </p:sp>
      <p:pic>
        <p:nvPicPr>
          <p:cNvPr id="21" name="Picture 2" descr="C:\Users\mato\Documents\lib\icon\coquette-icons-set\png\64x64\accept.png"/>
          <p:cNvPicPr>
            <a:picLocks noChangeAspect="1" noChangeArrowheads="1"/>
          </p:cNvPicPr>
          <p:nvPr/>
        </p:nvPicPr>
        <p:blipFill>
          <a:blip r:embed="rId2"/>
          <a:srcRect/>
          <a:stretch>
            <a:fillRect/>
          </a:stretch>
        </p:blipFill>
        <p:spPr bwMode="auto">
          <a:xfrm>
            <a:off x="1066752" y="3154370"/>
            <a:ext cx="457195" cy="457195"/>
          </a:xfrm>
          <a:prstGeom prst="rect">
            <a:avLst/>
          </a:prstGeom>
          <a:noFill/>
        </p:spPr>
      </p:pic>
      <p:sp>
        <p:nvSpPr>
          <p:cNvPr id="22" name="正方形/長方形 21"/>
          <p:cNvSpPr/>
          <p:nvPr/>
        </p:nvSpPr>
        <p:spPr>
          <a:xfrm>
            <a:off x="0" y="33291"/>
            <a:ext cx="9143999" cy="307777"/>
          </a:xfrm>
          <a:prstGeom prst="rect">
            <a:avLst/>
          </a:prstGeom>
        </p:spPr>
        <p:txBody>
          <a:bodyPr wrap="square">
            <a:spAutoFit/>
          </a:bodyPr>
          <a:lstStyle/>
          <a:p>
            <a:pPr marL="268288" indent="-268288" algn="ctr">
              <a:buSzPct val="70000"/>
            </a:pPr>
            <a:r>
              <a:rPr lang="ja-JP" altLang="en-US" sz="1400" dirty="0" smtClean="0">
                <a:solidFill>
                  <a:schemeClr val="bg1"/>
                </a:solidFill>
                <a:latin typeface="ヒラギノ角ゴ Pro W6" pitchFamily="34" charset="-128"/>
                <a:ea typeface="ヒラギノ角ゴ Pro W6" pitchFamily="34" charset="-128"/>
              </a:rPr>
              <a:t>目次</a:t>
            </a:r>
            <a:endParaRPr lang="ja-JP" altLang="en-US" sz="1400" dirty="0">
              <a:solidFill>
                <a:schemeClr val="bg1"/>
              </a:solidFill>
              <a:latin typeface="ヒラギノ角ゴ Pro W6" pitchFamily="34" charset="-128"/>
              <a:ea typeface="ヒラギノ角ゴ Pro W6" pitchFamily="34" charset="-128"/>
            </a:endParaRPr>
          </a:p>
        </p:txBody>
      </p:sp>
      <p:sp>
        <p:nvSpPr>
          <p:cNvPr id="24" name="フッター プレースホルダ 23"/>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5" name="星 16 24"/>
          <p:cNvSpPr/>
          <p:nvPr/>
        </p:nvSpPr>
        <p:spPr>
          <a:xfrm rot="629820">
            <a:off x="5679794" y="556878"/>
            <a:ext cx="591331" cy="591331"/>
          </a:xfrm>
          <a:prstGeom prst="star16">
            <a:avLst>
              <a:gd name="adj" fmla="val 42717"/>
            </a:avLst>
          </a:prstGeom>
          <a:solidFill>
            <a:schemeClr val="accent3"/>
          </a:solidFill>
          <a:ln>
            <a:solidFill>
              <a:schemeClr val="accent3">
                <a:lumMod val="20000"/>
                <a:lumOff val="80000"/>
              </a:schemeClr>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kumimoji="1" lang="en-US" altLang="ja-JP" sz="1400" b="1" dirty="0" smtClean="0">
                <a:solidFill>
                  <a:schemeClr val="tx1"/>
                </a:solidFill>
              </a:rPr>
              <a:t>Panel</a:t>
            </a:r>
          </a:p>
        </p:txBody>
      </p:sp>
      <p:sp>
        <p:nvSpPr>
          <p:cNvPr id="27" name="星 16 26"/>
          <p:cNvSpPr/>
          <p:nvPr/>
        </p:nvSpPr>
        <p:spPr>
          <a:xfrm rot="529137">
            <a:off x="6402289" y="1571476"/>
            <a:ext cx="581704" cy="581704"/>
          </a:xfrm>
          <a:prstGeom prst="star16">
            <a:avLst>
              <a:gd name="adj" fmla="val 42717"/>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lnSpc>
                <a:spcPts val="1400"/>
              </a:lnSpc>
            </a:pPr>
            <a:r>
              <a:rPr kumimoji="1" lang="en-US" altLang="ja-JP" b="1" dirty="0" smtClean="0">
                <a:solidFill>
                  <a:schemeClr val="tx1"/>
                </a:solidFill>
              </a:rPr>
              <a:t>Best</a:t>
            </a:r>
          </a:p>
          <a:p>
            <a:pPr algn="ctr">
              <a:lnSpc>
                <a:spcPts val="1400"/>
              </a:lnSpc>
            </a:pPr>
            <a:r>
              <a:rPr lang="en-US" altLang="ja-JP" b="1" dirty="0" smtClean="0">
                <a:solidFill>
                  <a:schemeClr val="tx1"/>
                </a:solidFill>
              </a:rPr>
              <a:t>Paper</a:t>
            </a:r>
            <a:endParaRPr kumimoji="1" lang="ja-JP" altLang="en-US" b="1" dirty="0">
              <a:solidFill>
                <a:schemeClr val="tx1"/>
              </a:solidFill>
            </a:endParaRPr>
          </a:p>
        </p:txBody>
      </p:sp>
      <p:sp>
        <p:nvSpPr>
          <p:cNvPr id="28" name="星 16 27"/>
          <p:cNvSpPr/>
          <p:nvPr/>
        </p:nvSpPr>
        <p:spPr>
          <a:xfrm rot="547617">
            <a:off x="7818220" y="2266525"/>
            <a:ext cx="581704" cy="581704"/>
          </a:xfrm>
          <a:prstGeom prst="star16">
            <a:avLst>
              <a:gd name="adj" fmla="val 42717"/>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kumimoji="1" lang="ja-JP" altLang="en-US" b="1" dirty="0" smtClean="0">
                <a:solidFill>
                  <a:schemeClr val="tx1"/>
                </a:solidFill>
              </a:rPr>
              <a:t>次点</a:t>
            </a:r>
            <a:endParaRPr kumimoji="1" lang="ja-JP" altLang="en-US" b="1" dirty="0">
              <a:solidFill>
                <a:schemeClr val="tx1"/>
              </a:solidFill>
            </a:endParaRPr>
          </a:p>
        </p:txBody>
      </p:sp>
      <p:sp>
        <p:nvSpPr>
          <p:cNvPr id="29" name="テキスト ボックス 28"/>
          <p:cNvSpPr txBox="1"/>
          <p:nvPr/>
        </p:nvSpPr>
        <p:spPr>
          <a:xfrm>
            <a:off x="117414" y="2041506"/>
            <a:ext cx="923330" cy="2848014"/>
          </a:xfrm>
          <a:prstGeom prst="rect">
            <a:avLst/>
          </a:prstGeom>
          <a:noFill/>
        </p:spPr>
        <p:txBody>
          <a:bodyPr vert="eaVert" wrap="square" rtlCol="0">
            <a:spAutoFit/>
          </a:bodyPr>
          <a:lstStyle/>
          <a:p>
            <a:pPr algn="dist"/>
            <a:r>
              <a:rPr kumimoji="1" lang="ja-JP" altLang="en-US" sz="4800" dirty="0" smtClean="0">
                <a:latin typeface="ヒラギノ角ゴ Std W8" pitchFamily="34" charset="-128"/>
                <a:ea typeface="ヒラギノ角ゴ Std W8" pitchFamily="34" charset="-128"/>
              </a:rPr>
              <a:t>目次</a:t>
            </a:r>
            <a:endParaRPr kumimoji="1" lang="ja-JP" altLang="en-US" sz="4800" dirty="0">
              <a:latin typeface="ヒラギノ角ゴ Std W8" pitchFamily="34" charset="-128"/>
              <a:ea typeface="ヒラギノ角ゴ Std W8" pitchFamily="34" charset="-128"/>
            </a:endParaRPr>
          </a:p>
        </p:txBody>
      </p:sp>
      <p:sp>
        <p:nvSpPr>
          <p:cNvPr id="31" name="星 16 30"/>
          <p:cNvSpPr/>
          <p:nvPr/>
        </p:nvSpPr>
        <p:spPr>
          <a:xfrm rot="425905">
            <a:off x="6286433" y="3427323"/>
            <a:ext cx="601086" cy="601086"/>
          </a:xfrm>
          <a:prstGeom prst="star16">
            <a:avLst>
              <a:gd name="adj" fmla="val 42717"/>
            </a:avLst>
          </a:prstGeom>
          <a:solidFill>
            <a:srgbClr val="00B0F0"/>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lnSpc>
                <a:spcPts val="1100"/>
              </a:lnSpc>
            </a:pPr>
            <a:r>
              <a:rPr kumimoji="1" lang="en-US" altLang="ja-JP" sz="1400" b="1" dirty="0" smtClean="0">
                <a:solidFill>
                  <a:schemeClr val="tx1"/>
                </a:solidFill>
              </a:rPr>
              <a:t>PODS</a:t>
            </a:r>
          </a:p>
          <a:p>
            <a:pPr algn="ctr">
              <a:lnSpc>
                <a:spcPts val="1100"/>
              </a:lnSpc>
            </a:pPr>
            <a:r>
              <a:rPr lang="en-US" altLang="ja-JP" sz="1400" b="1" dirty="0" smtClean="0">
                <a:solidFill>
                  <a:schemeClr val="tx1"/>
                </a:solidFill>
              </a:rPr>
              <a:t>Keynote</a:t>
            </a:r>
          </a:p>
        </p:txBody>
      </p:sp>
      <p:sp>
        <p:nvSpPr>
          <p:cNvPr id="34" name="星 16 33"/>
          <p:cNvSpPr/>
          <p:nvPr/>
        </p:nvSpPr>
        <p:spPr>
          <a:xfrm rot="797720">
            <a:off x="6774589" y="5919709"/>
            <a:ext cx="601086" cy="601086"/>
          </a:xfrm>
          <a:prstGeom prst="star16">
            <a:avLst>
              <a:gd name="adj" fmla="val 42717"/>
            </a:avLst>
          </a:prstGeom>
          <a:solidFill>
            <a:schemeClr val="accent6"/>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lang="ja-JP" altLang="en-US" sz="1400" b="1" dirty="0" smtClean="0">
                <a:solidFill>
                  <a:schemeClr val="tx1"/>
                </a:solidFill>
              </a:rPr>
              <a:t>受賞</a:t>
            </a:r>
            <a:r>
              <a:rPr lang="en-US" altLang="ja-JP" sz="1400" b="1" dirty="0" smtClean="0">
                <a:solidFill>
                  <a:schemeClr val="tx1"/>
                </a:solidFill>
              </a:rPr>
              <a:t/>
            </a:r>
            <a:br>
              <a:rPr lang="en-US" altLang="ja-JP" sz="1400" b="1" dirty="0" smtClean="0">
                <a:solidFill>
                  <a:schemeClr val="tx1"/>
                </a:solidFill>
              </a:rPr>
            </a:br>
            <a:r>
              <a:rPr lang="ja-JP" altLang="en-US" sz="1400" b="1" dirty="0" smtClean="0">
                <a:solidFill>
                  <a:schemeClr val="tx1"/>
                </a:solidFill>
              </a:rPr>
              <a:t>講演</a:t>
            </a:r>
            <a:endParaRPr lang="en-US" altLang="ja-JP" sz="1400" b="1" dirty="0" smtClean="0">
              <a:solidFill>
                <a:schemeClr val="tx1"/>
              </a:solidFill>
            </a:endParaRPr>
          </a:p>
        </p:txBody>
      </p:sp>
      <p:sp>
        <p:nvSpPr>
          <p:cNvPr id="26" name="スライド番号プレースホルダ 25"/>
          <p:cNvSpPr>
            <a:spLocks noGrp="1"/>
          </p:cNvSpPr>
          <p:nvPr>
            <p:ph type="sldNum" sz="quarter" idx="12"/>
          </p:nvPr>
        </p:nvSpPr>
        <p:spPr/>
        <p:txBody>
          <a:bodyPr/>
          <a:lstStyle/>
          <a:p>
            <a:fld id="{DF510E7A-70A0-49B7-BA5B-039CFE49E52F}" type="slidenum">
              <a:rPr kumimoji="1" lang="ja-JP" altLang="en-US" smtClean="0"/>
              <a:pPr/>
              <a:t>107</a:t>
            </a:fld>
            <a:endParaRPr kumimoji="1" lang="ja-JP" alt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pPr lvl="1"/>
            <a:r>
              <a:rPr lang="en-US" altLang="ja-JP" sz="4800" dirty="0" smtClean="0">
                <a:latin typeface="ヒラギノ角ゴ Std W8" pitchFamily="34" charset="-128"/>
                <a:ea typeface="ヒラギノ角ゴ Std W8" pitchFamily="34" charset="-128"/>
              </a:rPr>
              <a:t>A Web of Concepts</a:t>
            </a:r>
            <a:endParaRPr kumimoji="1" lang="ja-JP" altLang="en-US" sz="4800" dirty="0">
              <a:latin typeface="ヒラギノ角ゴ Std W8" pitchFamily="34" charset="-128"/>
              <a:ea typeface="ヒラギノ角ゴ Std W8" pitchFamily="34" charset="-128"/>
            </a:endParaRPr>
          </a:p>
        </p:txBody>
      </p:sp>
      <p:sp>
        <p:nvSpPr>
          <p:cNvPr id="4" name="サブタイトル 3"/>
          <p:cNvSpPr>
            <a:spLocks noGrp="1"/>
          </p:cNvSpPr>
          <p:nvPr>
            <p:ph type="subTitle" idx="1"/>
          </p:nvPr>
        </p:nvSpPr>
        <p:spPr>
          <a:xfrm>
            <a:off x="1371600" y="3538539"/>
            <a:ext cx="6400800" cy="1752600"/>
          </a:xfrm>
        </p:spPr>
        <p:txBody>
          <a:bodyPr>
            <a:noAutofit/>
          </a:bodyPr>
          <a:lstStyle/>
          <a:p>
            <a:r>
              <a:rPr lang="en-US" altLang="ja-JP" sz="2400" dirty="0" err="1" smtClean="0"/>
              <a:t>Nilesh</a:t>
            </a:r>
            <a:r>
              <a:rPr lang="en-US" altLang="ja-JP" sz="2400" dirty="0" smtClean="0"/>
              <a:t> </a:t>
            </a:r>
            <a:r>
              <a:rPr lang="en-US" altLang="ja-JP" sz="2400" dirty="0" err="1" smtClean="0"/>
              <a:t>Dalvi</a:t>
            </a:r>
            <a:r>
              <a:rPr lang="en-US" altLang="ja-JP" sz="2400" dirty="0" smtClean="0"/>
              <a:t>, </a:t>
            </a:r>
            <a:br>
              <a:rPr lang="en-US" altLang="ja-JP" sz="2400" dirty="0" smtClean="0"/>
            </a:br>
            <a:r>
              <a:rPr lang="en-US" altLang="ja-JP" sz="2400" dirty="0" smtClean="0"/>
              <a:t>Ravi Kumar, </a:t>
            </a:r>
            <a:br>
              <a:rPr lang="en-US" altLang="ja-JP" sz="2400" dirty="0" smtClean="0"/>
            </a:br>
            <a:r>
              <a:rPr lang="en-US" altLang="ja-JP" sz="2400" dirty="0" smtClean="0"/>
              <a:t>Bo Pang, </a:t>
            </a:r>
            <a:br>
              <a:rPr lang="en-US" altLang="ja-JP" sz="2400" dirty="0" smtClean="0"/>
            </a:br>
            <a:r>
              <a:rPr lang="en-US" altLang="ja-JP" sz="2400" i="1" u="sng" dirty="0" err="1" smtClean="0">
                <a:uFill>
                  <a:solidFill>
                    <a:srgbClr val="FF0000"/>
                  </a:solidFill>
                </a:uFill>
              </a:rPr>
              <a:t>Raghu</a:t>
            </a:r>
            <a:r>
              <a:rPr lang="en-US" altLang="ja-JP" sz="2400" i="1" u="sng" dirty="0" smtClean="0">
                <a:uFill>
                  <a:solidFill>
                    <a:srgbClr val="FF0000"/>
                  </a:solidFill>
                </a:uFill>
              </a:rPr>
              <a:t> </a:t>
            </a:r>
            <a:r>
              <a:rPr lang="en-US" altLang="ja-JP" sz="2400" i="1" u="sng" dirty="0" err="1" smtClean="0">
                <a:uFill>
                  <a:solidFill>
                    <a:srgbClr val="FF0000"/>
                  </a:solidFill>
                </a:uFill>
              </a:rPr>
              <a:t>Ramakrishnan</a:t>
            </a:r>
            <a:r>
              <a:rPr lang="en-US" altLang="ja-JP" sz="2400" dirty="0" smtClean="0"/>
              <a:t>, </a:t>
            </a:r>
            <a:br>
              <a:rPr lang="en-US" altLang="ja-JP" sz="2400" dirty="0" smtClean="0"/>
            </a:br>
            <a:r>
              <a:rPr lang="en-US" altLang="ja-JP" sz="2400" dirty="0" smtClean="0"/>
              <a:t>Andrew Tomkins, </a:t>
            </a:r>
            <a:br>
              <a:rPr lang="en-US" altLang="ja-JP" sz="2400" dirty="0" smtClean="0"/>
            </a:br>
            <a:r>
              <a:rPr lang="en-US" altLang="ja-JP" sz="2400" dirty="0" smtClean="0"/>
              <a:t>Philip Bohannon, </a:t>
            </a:r>
            <a:br>
              <a:rPr lang="en-US" altLang="ja-JP" sz="2400" dirty="0" smtClean="0"/>
            </a:br>
            <a:r>
              <a:rPr lang="en-US" altLang="ja-JP" sz="2400" dirty="0" err="1" smtClean="0"/>
              <a:t>Sathiya</a:t>
            </a:r>
            <a:r>
              <a:rPr lang="en-US" altLang="ja-JP" sz="2400" dirty="0" smtClean="0"/>
              <a:t> </a:t>
            </a:r>
            <a:r>
              <a:rPr lang="en-US" altLang="ja-JP" sz="2400" dirty="0" err="1" smtClean="0"/>
              <a:t>Keerthi</a:t>
            </a:r>
            <a:r>
              <a:rPr lang="en-US" altLang="ja-JP" sz="2400" dirty="0" smtClean="0"/>
              <a:t>, </a:t>
            </a:r>
            <a:br>
              <a:rPr lang="en-US" altLang="ja-JP" sz="2400" dirty="0" smtClean="0"/>
            </a:br>
            <a:r>
              <a:rPr lang="en-US" altLang="ja-JP" sz="2400" dirty="0" err="1" smtClean="0"/>
              <a:t>Srujana</a:t>
            </a:r>
            <a:r>
              <a:rPr lang="en-US" altLang="ja-JP" sz="2400" dirty="0" smtClean="0"/>
              <a:t> </a:t>
            </a:r>
            <a:r>
              <a:rPr lang="en-US" altLang="ja-JP" sz="2400" dirty="0" err="1" smtClean="0"/>
              <a:t>Merugu</a:t>
            </a:r>
            <a:r>
              <a:rPr lang="en-US" altLang="ja-JP" sz="2400" dirty="0" smtClean="0"/>
              <a:t> </a:t>
            </a:r>
          </a:p>
          <a:p>
            <a:endParaRPr kumimoji="1" lang="ja-JP" altLang="en-US" sz="2400" dirty="0"/>
          </a:p>
        </p:txBody>
      </p:sp>
      <p:sp>
        <p:nvSpPr>
          <p:cNvPr id="5" name="星 16 4"/>
          <p:cNvSpPr/>
          <p:nvPr/>
        </p:nvSpPr>
        <p:spPr>
          <a:xfrm rot="20990120">
            <a:off x="644184" y="560060"/>
            <a:ext cx="1643085" cy="1643085"/>
          </a:xfrm>
          <a:prstGeom prst="star16">
            <a:avLst>
              <a:gd name="adj" fmla="val 42717"/>
            </a:avLst>
          </a:prstGeom>
          <a:solidFill>
            <a:srgbClr val="00B0F0"/>
          </a:solidFill>
          <a:ln>
            <a:solidFill>
              <a:srgbClr val="00B0F0"/>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kumimoji="1" lang="en-US" altLang="ja-JP" sz="2800" b="1" dirty="0" smtClean="0"/>
              <a:t>PODS</a:t>
            </a:r>
          </a:p>
          <a:p>
            <a:pPr algn="ctr"/>
            <a:r>
              <a:rPr lang="en-US" altLang="ja-JP" sz="2800" b="1" dirty="0" smtClean="0"/>
              <a:t>Keynote</a:t>
            </a:r>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Web</a:t>
            </a:r>
            <a:r>
              <a:rPr lang="ja-JP" altLang="en-US" dirty="0" smtClean="0"/>
              <a:t>＝</a:t>
            </a:r>
            <a:r>
              <a:rPr kumimoji="1" lang="ja-JP" altLang="en-US" dirty="0" smtClean="0"/>
              <a:t>概念の集合</a:t>
            </a:r>
            <a:endParaRPr kumimoji="1" lang="ja-JP" altLang="en-US" dirty="0"/>
          </a:p>
        </p:txBody>
      </p:sp>
      <p:sp>
        <p:nvSpPr>
          <p:cNvPr id="3" name="コンテンツ プレースホルダ 2"/>
          <p:cNvSpPr>
            <a:spLocks noGrp="1"/>
          </p:cNvSpPr>
          <p:nvPr>
            <p:ph idx="1"/>
          </p:nvPr>
        </p:nvSpPr>
        <p:spPr>
          <a:xfrm>
            <a:off x="457200" y="1165194"/>
            <a:ext cx="8496360" cy="4525963"/>
          </a:xfrm>
        </p:spPr>
        <p:txBody>
          <a:bodyPr/>
          <a:lstStyle/>
          <a:p>
            <a:r>
              <a:rPr kumimoji="1" lang="en-US" altLang="ja-JP" dirty="0" smtClean="0"/>
              <a:t>Web</a:t>
            </a:r>
            <a:r>
              <a:rPr kumimoji="1" lang="ja-JP" altLang="en-US" dirty="0" smtClean="0"/>
              <a:t>は人々が思う概念の集まりのようだ。</a:t>
            </a:r>
            <a:endParaRPr kumimoji="1" lang="en-US" altLang="ja-JP" dirty="0" smtClean="0"/>
          </a:p>
          <a:p>
            <a:pPr lvl="1"/>
            <a:r>
              <a:rPr kumimoji="1" lang="ja-JP" altLang="en-US" dirty="0" smtClean="0"/>
              <a:t>例えば、都市やレストランという概念のインスタンスとして、ムンバイや</a:t>
            </a:r>
            <a:r>
              <a:rPr kumimoji="1" lang="en-US" altLang="ja-JP" dirty="0" smtClean="0"/>
              <a:t>Dish-Dash</a:t>
            </a:r>
            <a:r>
              <a:rPr kumimoji="1" lang="ja-JP" altLang="en-US" dirty="0" smtClean="0"/>
              <a:t>レストランのサイトに情報がある。</a:t>
            </a:r>
            <a:endParaRPr kumimoji="1" lang="en-US" altLang="ja-JP" dirty="0" smtClean="0"/>
          </a:p>
          <a:p>
            <a:r>
              <a:rPr lang="ja-JP" altLang="en-US" dirty="0" smtClean="0"/>
              <a:t>検索エンジンの </a:t>
            </a:r>
            <a:r>
              <a:rPr lang="en-US" altLang="ja-JP" dirty="0" smtClean="0"/>
              <a:t>"index"</a:t>
            </a:r>
            <a:r>
              <a:rPr lang="ja-JP" altLang="en-US" dirty="0" smtClean="0"/>
              <a:t> は概念インスタンスをキーとして、関連する情報を体系化したものである。</a:t>
            </a:r>
            <a:endParaRPr lang="en-US" altLang="ja-JP" dirty="0" smtClean="0"/>
          </a:p>
          <a:p>
            <a:pPr lvl="1"/>
            <a:r>
              <a:rPr lang="ja-JP" altLang="en-US" dirty="0" smtClean="0"/>
              <a:t>例えば、ムンバイや</a:t>
            </a:r>
            <a:r>
              <a:rPr lang="en-US" altLang="ja-JP" dirty="0" smtClean="0"/>
              <a:t>Dish-Dash</a:t>
            </a:r>
            <a:r>
              <a:rPr lang="ja-JP" altLang="en-US" dirty="0" smtClean="0"/>
              <a:t>レストランについての情報は、人口や料理の種類などの属性で体系化されている。</a:t>
            </a:r>
            <a:endParaRPr lang="en-US" altLang="ja-JP" dirty="0" smtClean="0"/>
          </a:p>
          <a:p>
            <a:pPr lvl="1"/>
            <a:endParaRPr kumimoji="1" lang="ja-JP" altLang="en-US" dirty="0"/>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7" name="スライド番号プレースホルダ 6"/>
          <p:cNvSpPr>
            <a:spLocks noGrp="1"/>
          </p:cNvSpPr>
          <p:nvPr>
            <p:ph type="sldNum" sz="quarter" idx="12"/>
          </p:nvPr>
        </p:nvSpPr>
        <p:spPr/>
        <p:txBody>
          <a:bodyPr/>
          <a:lstStyle/>
          <a:p>
            <a:fld id="{DF510E7A-70A0-49B7-BA5B-039CFE49E52F}" type="slidenum">
              <a:rPr kumimoji="1" lang="ja-JP" altLang="en-US" smtClean="0"/>
              <a:pPr/>
              <a:t>109</a:t>
            </a:fld>
            <a:endParaRPr kumimoji="1" lang="ja-JP"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0440" y="398421"/>
            <a:ext cx="8763120" cy="817530"/>
          </a:xfrm>
        </p:spPr>
        <p:txBody>
          <a:bodyPr>
            <a:normAutofit/>
          </a:bodyPr>
          <a:lstStyle/>
          <a:p>
            <a:r>
              <a:rPr lang="ja-JP" altLang="en-US" sz="3600" dirty="0" smtClean="0"/>
              <a:t>全</a:t>
            </a:r>
            <a:r>
              <a:rPr kumimoji="1" lang="ja-JP" altLang="en-US" sz="3600" dirty="0" smtClean="0"/>
              <a:t>タイトル中の単語出現</a:t>
            </a:r>
            <a:r>
              <a:rPr lang="ja-JP" altLang="en-US" sz="3600" dirty="0" smtClean="0"/>
              <a:t>頻度ランキング</a:t>
            </a:r>
            <a:endParaRPr kumimoji="1" lang="ja-JP" altLang="en-US" sz="3600" dirty="0"/>
          </a:p>
        </p:txBody>
      </p:sp>
      <p:sp>
        <p:nvSpPr>
          <p:cNvPr id="3" name="コンテンツ プレースホルダ 2"/>
          <p:cNvSpPr>
            <a:spLocks noGrp="1"/>
          </p:cNvSpPr>
          <p:nvPr>
            <p:ph idx="1"/>
          </p:nvPr>
        </p:nvSpPr>
        <p:spPr>
          <a:xfrm>
            <a:off x="190440" y="1860590"/>
            <a:ext cx="8763120" cy="4525963"/>
          </a:xfrm>
        </p:spPr>
        <p:txBody>
          <a:bodyPr numCol="5">
            <a:noAutofit/>
          </a:bodyPr>
          <a:lstStyle/>
          <a:p>
            <a:pPr>
              <a:buNone/>
            </a:pPr>
            <a:r>
              <a:rPr lang="en-US" altLang="ja-JP" sz="1600" dirty="0" smtClean="0">
                <a:latin typeface="ヒラギノ角ゴ Pro W3" pitchFamily="34" charset="-128"/>
                <a:ea typeface="ヒラギノ角ゴ Pro W3" pitchFamily="34" charset="-128"/>
              </a:rPr>
              <a:t>45 for</a:t>
            </a:r>
          </a:p>
          <a:p>
            <a:pPr>
              <a:buNone/>
            </a:pPr>
            <a:r>
              <a:rPr lang="en-US" altLang="ja-JP" sz="1600" dirty="0" smtClean="0">
                <a:latin typeface="ヒラギノ角ゴ Pro W3" pitchFamily="34" charset="-128"/>
                <a:ea typeface="ヒラギノ角ゴ Pro W3" pitchFamily="34" charset="-128"/>
              </a:rPr>
              <a:t>39 and</a:t>
            </a:r>
          </a:p>
          <a:p>
            <a:pPr>
              <a:buNone/>
            </a:pPr>
            <a:r>
              <a:rPr lang="en-US" altLang="ja-JP" sz="1600" dirty="0" smtClean="0">
                <a:latin typeface="ヒラギノ角ゴ Pro W3" pitchFamily="34" charset="-128"/>
                <a:ea typeface="ヒラギノ角ゴ Pro W3" pitchFamily="34" charset="-128"/>
              </a:rPr>
              <a:t>30 data</a:t>
            </a:r>
          </a:p>
          <a:p>
            <a:pPr>
              <a:buNone/>
            </a:pPr>
            <a:r>
              <a:rPr lang="en-US" altLang="ja-JP" sz="1600" dirty="0" smtClean="0">
                <a:latin typeface="ヒラギノ角ゴ Pro W3" pitchFamily="34" charset="-128"/>
                <a:ea typeface="ヒラギノ角ゴ Pro W3" pitchFamily="34" charset="-128"/>
              </a:rPr>
              <a:t>29 a</a:t>
            </a:r>
          </a:p>
          <a:p>
            <a:pPr>
              <a:buNone/>
            </a:pPr>
            <a:r>
              <a:rPr lang="en-US" altLang="ja-JP" sz="1600" dirty="0" smtClean="0">
                <a:latin typeface="ヒラギノ角ゴ Pro W3" pitchFamily="34" charset="-128"/>
                <a:ea typeface="ヒラギノ角ゴ Pro W3" pitchFamily="34" charset="-128"/>
              </a:rPr>
              <a:t>27 in</a:t>
            </a:r>
          </a:p>
          <a:p>
            <a:pPr>
              <a:buNone/>
            </a:pPr>
            <a:r>
              <a:rPr lang="en-US" altLang="ja-JP" sz="1600" dirty="0" smtClean="0">
                <a:latin typeface="ヒラギノ角ゴ Pro W3" pitchFamily="34" charset="-128"/>
                <a:ea typeface="ヒラギノ角ゴ Pro W3" pitchFamily="34" charset="-128"/>
              </a:rPr>
              <a:t>26 of</a:t>
            </a:r>
          </a:p>
          <a:p>
            <a:pPr>
              <a:buNone/>
            </a:pPr>
            <a:r>
              <a:rPr lang="en-US" altLang="ja-JP" sz="1600" dirty="0" smtClean="0">
                <a:latin typeface="ヒラギノ角ゴ Pro W3" pitchFamily="34" charset="-128"/>
                <a:ea typeface="ヒラギノ角ゴ Pro W3" pitchFamily="34" charset="-128"/>
              </a:rPr>
              <a:t>19 query</a:t>
            </a:r>
          </a:p>
          <a:p>
            <a:pPr>
              <a:buNone/>
            </a:pPr>
            <a:r>
              <a:rPr lang="en-US" altLang="ja-JP" sz="1600" dirty="0" smtClean="0">
                <a:latin typeface="ヒラギノ角ゴ Pro W3" pitchFamily="34" charset="-128"/>
                <a:ea typeface="ヒラギノ角ゴ Pro W3" pitchFamily="34" charset="-128"/>
              </a:rPr>
              <a:t>16 with</a:t>
            </a:r>
          </a:p>
          <a:p>
            <a:pPr>
              <a:buNone/>
            </a:pPr>
            <a:r>
              <a:rPr lang="en-US" altLang="ja-JP" sz="1600" dirty="0" smtClean="0">
                <a:latin typeface="ヒラギノ角ゴ Pro W3" pitchFamily="34" charset="-128"/>
                <a:ea typeface="ヒラギノ角ゴ Pro W3" pitchFamily="34" charset="-128"/>
              </a:rPr>
              <a:t>16 the</a:t>
            </a:r>
          </a:p>
          <a:p>
            <a:pPr>
              <a:buNone/>
            </a:pPr>
            <a:r>
              <a:rPr lang="en-US" altLang="ja-JP" sz="1600" dirty="0" smtClean="0">
                <a:latin typeface="ヒラギノ角ゴ Pro W3" pitchFamily="34" charset="-128"/>
                <a:ea typeface="ヒラギノ角ゴ Pro W3" pitchFamily="34" charset="-128"/>
              </a:rPr>
              <a:t>13 queries</a:t>
            </a:r>
          </a:p>
          <a:p>
            <a:pPr>
              <a:buNone/>
            </a:pPr>
            <a:r>
              <a:rPr lang="en-US" altLang="ja-JP" sz="1600" dirty="0" smtClean="0">
                <a:latin typeface="ヒラギノ角ゴ Pro W3" pitchFamily="34" charset="-128"/>
                <a:ea typeface="ヒラギノ角ゴ Pro W3" pitchFamily="34" charset="-128"/>
              </a:rPr>
              <a:t>13 on</a:t>
            </a:r>
          </a:p>
          <a:p>
            <a:pPr>
              <a:buNone/>
            </a:pPr>
            <a:r>
              <a:rPr lang="en-US" altLang="ja-JP" sz="1600" dirty="0" smtClean="0">
                <a:latin typeface="ヒラギノ角ゴ Pro W3" pitchFamily="34" charset="-128"/>
                <a:ea typeface="ヒラギノ角ゴ Pro W3" pitchFamily="34" charset="-128"/>
              </a:rPr>
              <a:t>10 search</a:t>
            </a:r>
          </a:p>
          <a:p>
            <a:pPr>
              <a:buNone/>
            </a:pPr>
            <a:r>
              <a:rPr lang="en-US" altLang="ja-JP" sz="1600" dirty="0" smtClean="0">
                <a:latin typeface="ヒラギノ角ゴ Pro W3" pitchFamily="34" charset="-128"/>
                <a:ea typeface="ヒラギノ角ゴ Pro W3" pitchFamily="34" charset="-128"/>
              </a:rPr>
              <a:t> 9 databases</a:t>
            </a:r>
          </a:p>
          <a:p>
            <a:pPr>
              <a:buNone/>
            </a:pPr>
            <a:r>
              <a:rPr lang="en-US" altLang="ja-JP" sz="1600" dirty="0" smtClean="0">
                <a:latin typeface="ヒラギノ角ゴ Pro W3" pitchFamily="34" charset="-128"/>
                <a:ea typeface="ヒラギノ角ゴ Pro W3" pitchFamily="34" charset="-128"/>
              </a:rPr>
              <a:t> 8 over</a:t>
            </a:r>
          </a:p>
          <a:p>
            <a:pPr>
              <a:buNone/>
            </a:pPr>
            <a:r>
              <a:rPr lang="en-US" altLang="ja-JP" sz="1600" dirty="0" smtClean="0">
                <a:latin typeface="ヒラギノ角ゴ Pro W3" pitchFamily="34" charset="-128"/>
                <a:ea typeface="ヒラギノ角ゴ Pro W3" pitchFamily="34" charset="-128"/>
              </a:rPr>
              <a:t> 7 </a:t>
            </a:r>
            <a:r>
              <a:rPr lang="en-US" altLang="ja-JP" sz="1600" dirty="0" smtClean="0">
                <a:solidFill>
                  <a:srgbClr val="FF0000"/>
                </a:solidFill>
              </a:rPr>
              <a:t>xml</a:t>
            </a:r>
          </a:p>
          <a:p>
            <a:pPr>
              <a:buNone/>
            </a:pPr>
            <a:r>
              <a:rPr lang="en-US" altLang="ja-JP" sz="1600" dirty="0" smtClean="0">
                <a:latin typeface="ヒラギノ角ゴ Pro W3" pitchFamily="34" charset="-128"/>
                <a:ea typeface="ヒラギノ角ゴ Pro W3" pitchFamily="34" charset="-128"/>
              </a:rPr>
              <a:t> 7 to</a:t>
            </a:r>
          </a:p>
          <a:p>
            <a:pPr>
              <a:buNone/>
            </a:pPr>
            <a:r>
              <a:rPr lang="en-US" altLang="ja-JP" sz="1600" dirty="0" smtClean="0">
                <a:latin typeface="ヒラギノ角ゴ Pro W3" pitchFamily="34" charset="-128"/>
                <a:ea typeface="ヒラギノ角ゴ Pro W3" pitchFamily="34" charset="-128"/>
              </a:rPr>
              <a:t> 7 efficient</a:t>
            </a:r>
          </a:p>
          <a:p>
            <a:pPr>
              <a:buNone/>
            </a:pPr>
            <a:r>
              <a:rPr lang="en-US" altLang="ja-JP" sz="1600" dirty="0" smtClean="0">
                <a:latin typeface="ヒラギノ角ゴ Pro W3" pitchFamily="34" charset="-128"/>
                <a:ea typeface="ヒラギノ角ゴ Pro W3" pitchFamily="34" charset="-128"/>
              </a:rPr>
              <a:t> 7 database</a:t>
            </a:r>
          </a:p>
          <a:p>
            <a:pPr>
              <a:buNone/>
            </a:pPr>
            <a:r>
              <a:rPr lang="en-US" altLang="ja-JP" sz="1600" dirty="0" smtClean="0">
                <a:latin typeface="ヒラギノ角ゴ Pro W3" pitchFamily="34" charset="-128"/>
                <a:ea typeface="ヒラギノ角ゴ Pro W3" pitchFamily="34" charset="-128"/>
              </a:rPr>
              <a:t> 6 </a:t>
            </a:r>
            <a:r>
              <a:rPr lang="en-US" altLang="ja-JP" sz="1600" dirty="0" smtClean="0">
                <a:solidFill>
                  <a:srgbClr val="FF0000"/>
                </a:solidFill>
              </a:rPr>
              <a:t>web</a:t>
            </a:r>
          </a:p>
          <a:p>
            <a:pPr>
              <a:buNone/>
            </a:pPr>
            <a:r>
              <a:rPr lang="en-US" altLang="ja-JP" sz="1600" dirty="0" smtClean="0">
                <a:latin typeface="ヒラギノ角ゴ Pro W3" pitchFamily="34" charset="-128"/>
                <a:ea typeface="ヒラギノ角ゴ Pro W3" pitchFamily="34" charset="-128"/>
              </a:rPr>
              <a:t> 6 </a:t>
            </a:r>
            <a:r>
              <a:rPr lang="en-US" altLang="ja-JP" sz="1600" dirty="0" smtClean="0">
                <a:solidFill>
                  <a:srgbClr val="FF0000"/>
                </a:solidFill>
              </a:rPr>
              <a:t>probabilistic</a:t>
            </a:r>
          </a:p>
          <a:p>
            <a:pPr>
              <a:buNone/>
            </a:pPr>
            <a:r>
              <a:rPr lang="en-US" altLang="ja-JP" sz="1600" dirty="0" smtClean="0">
                <a:latin typeface="ヒラギノ角ゴ Pro W3" pitchFamily="34" charset="-128"/>
                <a:ea typeface="ヒラギノ角ゴ Pro W3" pitchFamily="34" charset="-128"/>
              </a:rPr>
              <a:t> 6 optimization</a:t>
            </a:r>
          </a:p>
          <a:p>
            <a:pPr>
              <a:buNone/>
            </a:pPr>
            <a:r>
              <a:rPr lang="en-US" altLang="ja-JP" sz="1600" dirty="0" smtClean="0">
                <a:latin typeface="ヒラギノ角ゴ Pro W3" pitchFamily="34" charset="-128"/>
                <a:ea typeface="ヒラギノ角ゴ Pro W3" pitchFamily="34" charset="-128"/>
              </a:rPr>
              <a:t> 6 dynamic</a:t>
            </a:r>
          </a:p>
          <a:p>
            <a:pPr>
              <a:buNone/>
            </a:pPr>
            <a:r>
              <a:rPr lang="en-US" altLang="ja-JP" sz="1600" dirty="0" smtClean="0">
                <a:latin typeface="ヒラギノ角ゴ Pro W3" pitchFamily="34" charset="-128"/>
                <a:ea typeface="ヒラギノ角ゴ Pro W3" pitchFamily="34" charset="-128"/>
              </a:rPr>
              <a:t> 6 applications</a:t>
            </a:r>
          </a:p>
          <a:p>
            <a:pPr>
              <a:buNone/>
            </a:pPr>
            <a:r>
              <a:rPr lang="en-US" altLang="ja-JP" sz="1600" dirty="0" smtClean="0">
                <a:latin typeface="ヒラギノ角ゴ Pro W3" pitchFamily="34" charset="-128"/>
                <a:ea typeface="ヒラギノ角ゴ Pro W3" pitchFamily="34" charset="-128"/>
              </a:rPr>
              <a:t> 6 an</a:t>
            </a:r>
          </a:p>
          <a:p>
            <a:pPr>
              <a:buNone/>
            </a:pPr>
            <a:r>
              <a:rPr lang="en-US" altLang="ja-JP" sz="1600" dirty="0" smtClean="0">
                <a:latin typeface="ヒラギノ角ゴ Pro W3" pitchFamily="34" charset="-128"/>
                <a:ea typeface="ヒラギノ角ゴ Pro W3" pitchFamily="34" charset="-128"/>
              </a:rPr>
              <a:t> 5 using</a:t>
            </a:r>
          </a:p>
          <a:p>
            <a:pPr>
              <a:buNone/>
            </a:pPr>
            <a:r>
              <a:rPr lang="en-US" altLang="ja-JP" sz="1600" dirty="0" smtClean="0">
                <a:latin typeface="ヒラギノ角ゴ Pro W3" pitchFamily="34" charset="-128"/>
                <a:ea typeface="ヒラギノ角ゴ Pro W3" pitchFamily="34" charset="-128"/>
              </a:rPr>
              <a:t> 5 </a:t>
            </a:r>
            <a:r>
              <a:rPr lang="en-US" altLang="ja-JP" sz="1600" dirty="0" smtClean="0">
                <a:solidFill>
                  <a:srgbClr val="FF0000"/>
                </a:solidFill>
              </a:rPr>
              <a:t>uncertain</a:t>
            </a:r>
          </a:p>
          <a:p>
            <a:pPr>
              <a:buNone/>
            </a:pPr>
            <a:r>
              <a:rPr lang="en-US" altLang="ja-JP" sz="1600" dirty="0" smtClean="0">
                <a:latin typeface="ヒラギノ角ゴ Pro W3" pitchFamily="34" charset="-128"/>
                <a:ea typeface="ヒラギノ角ゴ Pro W3" pitchFamily="34" charset="-128"/>
              </a:rPr>
              <a:t> 5 processing</a:t>
            </a:r>
          </a:p>
          <a:p>
            <a:pPr>
              <a:buNone/>
            </a:pPr>
            <a:r>
              <a:rPr lang="en-US" altLang="ja-JP" sz="1600" dirty="0" smtClean="0">
                <a:latin typeface="ヒラギノ角ゴ Pro W3" pitchFamily="34" charset="-128"/>
                <a:ea typeface="ヒラギノ角ゴ Pro W3" pitchFamily="34" charset="-128"/>
              </a:rPr>
              <a:t> 5 </a:t>
            </a:r>
            <a:r>
              <a:rPr lang="en-US" altLang="ja-JP" sz="1600" dirty="0" smtClean="0">
                <a:solidFill>
                  <a:srgbClr val="FF0000"/>
                </a:solidFill>
              </a:rPr>
              <a:t>memory</a:t>
            </a:r>
          </a:p>
          <a:p>
            <a:pPr>
              <a:buNone/>
            </a:pPr>
            <a:r>
              <a:rPr lang="en-US" altLang="ja-JP" sz="1600" dirty="0" smtClean="0">
                <a:latin typeface="ヒラギノ角ゴ Pro W3" pitchFamily="34" charset="-128"/>
                <a:ea typeface="ヒラギノ角ゴ Pro W3" pitchFamily="34" charset="-128"/>
              </a:rPr>
              <a:t> 5 management</a:t>
            </a:r>
          </a:p>
          <a:p>
            <a:pPr>
              <a:buNone/>
            </a:pPr>
            <a:r>
              <a:rPr lang="en-US" altLang="ja-JP" sz="1600" dirty="0" smtClean="0">
                <a:latin typeface="ヒラギノ角ゴ Pro W3" pitchFamily="34" charset="-128"/>
                <a:ea typeface="ヒラギノ角ゴ Pro W3" pitchFamily="34" charset="-128"/>
              </a:rPr>
              <a:t> 5 </a:t>
            </a:r>
            <a:r>
              <a:rPr lang="en-US" altLang="ja-JP" sz="1600" dirty="0" smtClean="0">
                <a:solidFill>
                  <a:srgbClr val="FF0000"/>
                </a:solidFill>
              </a:rPr>
              <a:t>indexing</a:t>
            </a:r>
          </a:p>
          <a:p>
            <a:pPr>
              <a:buNone/>
            </a:pPr>
            <a:r>
              <a:rPr lang="en-US" altLang="ja-JP" sz="1600" dirty="0" smtClean="0">
                <a:latin typeface="ヒラギノ角ゴ Pro W3" pitchFamily="34" charset="-128"/>
                <a:ea typeface="ヒラギノ角ゴ Pro W3" pitchFamily="34" charset="-128"/>
              </a:rPr>
              <a:t> 5 from</a:t>
            </a:r>
          </a:p>
          <a:p>
            <a:pPr>
              <a:buNone/>
            </a:pPr>
            <a:r>
              <a:rPr lang="en-US" altLang="ja-JP" sz="1600" dirty="0" smtClean="0">
                <a:latin typeface="ヒラギノ角ゴ Pro W3" pitchFamily="34" charset="-128"/>
                <a:ea typeface="ヒラギノ角ゴ Pro W3" pitchFamily="34" charset="-128"/>
              </a:rPr>
              <a:t> 5 based</a:t>
            </a:r>
          </a:p>
          <a:p>
            <a:pPr>
              <a:buNone/>
            </a:pPr>
            <a:r>
              <a:rPr lang="en-US" altLang="ja-JP" sz="1600" dirty="0" smtClean="0">
                <a:latin typeface="ヒラギノ角ゴ Pro W3" pitchFamily="34" charset="-128"/>
                <a:ea typeface="ヒラギノ角ゴ Pro W3" pitchFamily="34" charset="-128"/>
              </a:rPr>
              <a:t> 5 approach</a:t>
            </a:r>
          </a:p>
          <a:p>
            <a:pPr>
              <a:buNone/>
            </a:pPr>
            <a:r>
              <a:rPr lang="en-US" altLang="ja-JP" sz="1600" dirty="0" smtClean="0">
                <a:latin typeface="ヒラギノ角ゴ Pro W3" pitchFamily="34" charset="-128"/>
                <a:ea typeface="ヒラギノ角ゴ Pro W3" pitchFamily="34" charset="-128"/>
              </a:rPr>
              <a:t> 5 analysis</a:t>
            </a:r>
          </a:p>
          <a:p>
            <a:pPr>
              <a:buNone/>
            </a:pPr>
            <a:r>
              <a:rPr lang="en-US" altLang="ja-JP" sz="1600" dirty="0" smtClean="0">
                <a:latin typeface="ヒラギノ角ゴ Pro W3" pitchFamily="34" charset="-128"/>
                <a:ea typeface="ヒラギノ角ゴ Pro W3" pitchFamily="34" charset="-128"/>
              </a:rPr>
              <a:t> 4 system</a:t>
            </a:r>
          </a:p>
          <a:p>
            <a:pPr>
              <a:buNone/>
            </a:pPr>
            <a:r>
              <a:rPr lang="en-US" altLang="ja-JP" sz="1600" dirty="0" smtClean="0">
                <a:latin typeface="ヒラギノ角ゴ Pro W3" pitchFamily="34" charset="-128"/>
                <a:ea typeface="ヒラギノ角ゴ Pro W3" pitchFamily="34" charset="-128"/>
              </a:rPr>
              <a:t> 4 </a:t>
            </a:r>
            <a:r>
              <a:rPr lang="en-US" altLang="ja-JP" sz="1600" dirty="0" smtClean="0">
                <a:solidFill>
                  <a:srgbClr val="FF0000"/>
                </a:solidFill>
              </a:rPr>
              <a:t>social</a:t>
            </a:r>
          </a:p>
          <a:p>
            <a:pPr>
              <a:buNone/>
            </a:pPr>
            <a:r>
              <a:rPr lang="en-US" altLang="ja-JP" sz="1600" dirty="0" smtClean="0">
                <a:latin typeface="ヒラギノ角ゴ Pro W3" pitchFamily="34" charset="-128"/>
                <a:ea typeface="ヒラギノ角ゴ Pro W3" pitchFamily="34" charset="-128"/>
              </a:rPr>
              <a:t> 4 </a:t>
            </a:r>
            <a:r>
              <a:rPr lang="en-US" altLang="ja-JP" sz="1600" dirty="0" smtClean="0">
                <a:solidFill>
                  <a:srgbClr val="FF0000"/>
                </a:solidFill>
              </a:rPr>
              <a:t>skyline</a:t>
            </a:r>
          </a:p>
          <a:p>
            <a:pPr>
              <a:buNone/>
            </a:pPr>
            <a:r>
              <a:rPr lang="en-US" altLang="ja-JP" sz="1600" dirty="0" smtClean="0">
                <a:latin typeface="ヒラギノ角ゴ Pro W3" pitchFamily="34" charset="-128"/>
                <a:ea typeface="ヒラギノ角ゴ Pro W3" pitchFamily="34" charset="-128"/>
              </a:rPr>
              <a:t> 4 </a:t>
            </a:r>
            <a:r>
              <a:rPr lang="en-US" altLang="ja-JP" sz="1600" dirty="0" smtClean="0">
                <a:solidFill>
                  <a:srgbClr val="FF0000"/>
                </a:solidFill>
              </a:rPr>
              <a:t>privacy</a:t>
            </a:r>
          </a:p>
          <a:p>
            <a:pPr>
              <a:buNone/>
            </a:pPr>
            <a:r>
              <a:rPr lang="en-US" altLang="ja-JP" sz="1600" dirty="0" smtClean="0">
                <a:latin typeface="ヒラギノ角ゴ Pro W3" pitchFamily="34" charset="-128"/>
                <a:ea typeface="ヒラギノ角ゴ Pro W3" pitchFamily="34" charset="-128"/>
              </a:rPr>
              <a:t> 4 join</a:t>
            </a:r>
          </a:p>
          <a:p>
            <a:pPr>
              <a:buNone/>
            </a:pPr>
            <a:r>
              <a:rPr lang="en-US" altLang="ja-JP" sz="1600" dirty="0" smtClean="0">
                <a:latin typeface="ヒラギノ角ゴ Pro W3" pitchFamily="34" charset="-128"/>
                <a:ea typeface="ヒラギノ角ゴ Pro W3" pitchFamily="34" charset="-128"/>
              </a:rPr>
              <a:t> 4 interactive</a:t>
            </a:r>
          </a:p>
          <a:p>
            <a:pPr>
              <a:buNone/>
            </a:pPr>
            <a:r>
              <a:rPr lang="en-US" altLang="ja-JP" sz="1600" dirty="0" smtClean="0">
                <a:latin typeface="ヒラギノ角ゴ Pro W3" pitchFamily="34" charset="-128"/>
                <a:ea typeface="ヒラギノ角ゴ Pro W3" pitchFamily="34" charset="-128"/>
              </a:rPr>
              <a:t> 4 information</a:t>
            </a:r>
          </a:p>
          <a:p>
            <a:pPr>
              <a:buNone/>
            </a:pPr>
            <a:r>
              <a:rPr lang="en-US" altLang="ja-JP" sz="1600" dirty="0" smtClean="0">
                <a:latin typeface="ヒラギノ角ゴ Pro W3" pitchFamily="34" charset="-128"/>
                <a:ea typeface="ヒラギノ角ゴ Pro W3" pitchFamily="34" charset="-128"/>
              </a:rPr>
              <a:t> 4 extraction</a:t>
            </a:r>
          </a:p>
          <a:p>
            <a:pPr>
              <a:buNone/>
            </a:pPr>
            <a:r>
              <a:rPr lang="en-US" altLang="ja-JP" sz="1600" dirty="0" smtClean="0">
                <a:latin typeface="ヒラギノ角ゴ Pro W3" pitchFamily="34" charset="-128"/>
                <a:ea typeface="ヒラギノ角ゴ Pro W3" pitchFamily="34" charset="-128"/>
              </a:rPr>
              <a:t> 4 exploration</a:t>
            </a:r>
          </a:p>
          <a:p>
            <a:pPr>
              <a:buNone/>
            </a:pPr>
            <a:r>
              <a:rPr lang="en-US" altLang="ja-JP" sz="1600" dirty="0" smtClean="0">
                <a:latin typeface="ヒラギノ角ゴ Pro W3" pitchFamily="34" charset="-128"/>
                <a:ea typeface="ヒラギノ角ゴ Pro W3" pitchFamily="34" charset="-128"/>
              </a:rPr>
              <a:t> 4 </a:t>
            </a:r>
            <a:r>
              <a:rPr lang="en-US" altLang="ja-JP" sz="1600" dirty="0" smtClean="0">
                <a:solidFill>
                  <a:srgbClr val="FF0000"/>
                </a:solidFill>
              </a:rPr>
              <a:t>entity</a:t>
            </a:r>
          </a:p>
          <a:p>
            <a:pPr>
              <a:buNone/>
            </a:pPr>
            <a:r>
              <a:rPr lang="en-US" altLang="ja-JP" sz="1600" dirty="0" smtClean="0">
                <a:latin typeface="ヒラギノ角ゴ Pro W3" pitchFamily="34" charset="-128"/>
                <a:ea typeface="ヒラギノ角ゴ Pro W3" pitchFamily="34" charset="-128"/>
              </a:rPr>
              <a:t> 4 enterprise</a:t>
            </a:r>
          </a:p>
          <a:p>
            <a:pPr>
              <a:buNone/>
            </a:pPr>
            <a:r>
              <a:rPr lang="en-US" altLang="ja-JP" sz="1600" dirty="0" smtClean="0">
                <a:latin typeface="ヒラギノ角ゴ Pro W3" pitchFamily="34" charset="-128"/>
                <a:ea typeface="ヒラギノ角ゴ Pro W3" pitchFamily="34" charset="-128"/>
              </a:rPr>
              <a:t> 4 </a:t>
            </a:r>
            <a:r>
              <a:rPr lang="en-US" altLang="ja-JP" sz="1600" dirty="0" smtClean="0">
                <a:solidFill>
                  <a:srgbClr val="FF0000"/>
                </a:solidFill>
              </a:rPr>
              <a:t>distributed</a:t>
            </a:r>
          </a:p>
          <a:p>
            <a:pPr>
              <a:buNone/>
            </a:pPr>
            <a:r>
              <a:rPr lang="en-US" altLang="ja-JP" sz="1600" dirty="0" smtClean="0">
                <a:latin typeface="ヒラギノ角ゴ Pro W3" pitchFamily="34" charset="-128"/>
                <a:ea typeface="ヒラギノ角ゴ Pro W3" pitchFamily="34" charset="-128"/>
              </a:rPr>
              <a:t> 4 comparison</a:t>
            </a:r>
          </a:p>
          <a:p>
            <a:pPr>
              <a:buNone/>
            </a:pPr>
            <a:r>
              <a:rPr lang="en-US" altLang="ja-JP" sz="1600" dirty="0" smtClean="0">
                <a:latin typeface="ヒラギノ角ゴ Pro W3" pitchFamily="34" charset="-128"/>
                <a:ea typeface="ヒラギノ角ゴ Pro W3" pitchFamily="34" charset="-128"/>
              </a:rPr>
              <a:t> 3 </a:t>
            </a:r>
            <a:r>
              <a:rPr lang="en-US" altLang="ja-JP" sz="1600" dirty="0" err="1" smtClean="0">
                <a:solidFill>
                  <a:srgbClr val="FF0000"/>
                </a:solidFill>
              </a:rPr>
              <a:t>xpath</a:t>
            </a:r>
            <a:endParaRPr lang="en-US" altLang="ja-JP" sz="1600" dirty="0" smtClean="0">
              <a:solidFill>
                <a:srgbClr val="FF0000"/>
              </a:solidFill>
            </a:endParaRPr>
          </a:p>
          <a:p>
            <a:pPr>
              <a:buNone/>
            </a:pPr>
            <a:r>
              <a:rPr lang="en-US" altLang="ja-JP" sz="1600" dirty="0" smtClean="0">
                <a:latin typeface="ヒラギノ角ゴ Pro W3" pitchFamily="34" charset="-128"/>
                <a:ea typeface="ヒラギノ角ゴ Pro W3" pitchFamily="34" charset="-128"/>
              </a:rPr>
              <a:t> 3 </a:t>
            </a:r>
            <a:r>
              <a:rPr lang="en-US" altLang="ja-JP" sz="1600" dirty="0" smtClean="0">
                <a:solidFill>
                  <a:srgbClr val="FF0000"/>
                </a:solidFill>
              </a:rPr>
              <a:t>top-k</a:t>
            </a:r>
          </a:p>
          <a:p>
            <a:pPr>
              <a:buNone/>
            </a:pPr>
            <a:r>
              <a:rPr lang="en-US" altLang="ja-JP" sz="1600" dirty="0" smtClean="0">
                <a:latin typeface="ヒラギノ角ゴ Pro W3" pitchFamily="34" charset="-128"/>
                <a:ea typeface="ヒラギノ角ゴ Pro W3" pitchFamily="34" charset="-128"/>
              </a:rPr>
              <a:t> 3 systems</a:t>
            </a:r>
          </a:p>
          <a:p>
            <a:pPr>
              <a:buNone/>
            </a:pPr>
            <a:r>
              <a:rPr lang="en-US" altLang="ja-JP" sz="1600" dirty="0" smtClean="0">
                <a:latin typeface="ヒラギノ角ゴ Pro W3" pitchFamily="34" charset="-128"/>
                <a:ea typeface="ヒラギノ角ゴ Pro W3" pitchFamily="34" charset="-128"/>
              </a:rPr>
              <a:t> 3 space</a:t>
            </a:r>
          </a:p>
          <a:p>
            <a:pPr>
              <a:buNone/>
            </a:pPr>
            <a:r>
              <a:rPr lang="en-US" altLang="ja-JP" sz="1600" dirty="0" smtClean="0">
                <a:latin typeface="ヒラギノ角ゴ Pro W3" pitchFamily="34" charset="-128"/>
                <a:ea typeface="ヒラギノ角ゴ Pro W3" pitchFamily="34" charset="-128"/>
              </a:rPr>
              <a:t> 3 schemas</a:t>
            </a:r>
          </a:p>
          <a:p>
            <a:pPr>
              <a:buNone/>
            </a:pPr>
            <a:r>
              <a:rPr lang="en-US" altLang="ja-JP" sz="1600" dirty="0" smtClean="0">
                <a:latin typeface="ヒラギノ角ゴ Pro W3" pitchFamily="34" charset="-128"/>
                <a:ea typeface="ヒラギノ角ゴ Pro W3" pitchFamily="34" charset="-128"/>
              </a:rPr>
              <a:t> 3 schema</a:t>
            </a:r>
          </a:p>
          <a:p>
            <a:pPr>
              <a:buNone/>
            </a:pPr>
            <a:r>
              <a:rPr lang="en-US" altLang="ja-JP" sz="1600" dirty="0" smtClean="0">
                <a:latin typeface="ヒラギノ角ゴ Pro W3" pitchFamily="34" charset="-128"/>
                <a:ea typeface="ヒラギノ角ゴ Pro W3" pitchFamily="34" charset="-128"/>
              </a:rPr>
              <a:t> 3 querying</a:t>
            </a:r>
          </a:p>
          <a:p>
            <a:pPr>
              <a:buNone/>
            </a:pPr>
            <a:r>
              <a:rPr lang="en-US" altLang="ja-JP" sz="1600" dirty="0" smtClean="0">
                <a:latin typeface="ヒラギノ角ゴ Pro W3" pitchFamily="34" charset="-128"/>
                <a:ea typeface="ヒラギノ角ゴ Pro W3" pitchFamily="34" charset="-128"/>
              </a:rPr>
              <a:t> 3 programs</a:t>
            </a:r>
          </a:p>
          <a:p>
            <a:pPr>
              <a:buNone/>
            </a:pPr>
            <a:r>
              <a:rPr lang="en-US" altLang="ja-JP" sz="1600" dirty="0" smtClean="0">
                <a:latin typeface="ヒラギノ角ゴ Pro W3" pitchFamily="34" charset="-128"/>
                <a:ea typeface="ヒラギノ角ゴ Pro W3" pitchFamily="34" charset="-128"/>
              </a:rPr>
              <a:t> 3 plan</a:t>
            </a:r>
          </a:p>
          <a:p>
            <a:pPr>
              <a:buNone/>
            </a:pPr>
            <a:r>
              <a:rPr lang="en-US" altLang="ja-JP" sz="1600" dirty="0" smtClean="0">
                <a:latin typeface="ヒラギノ角ゴ Pro W3" pitchFamily="34" charset="-128"/>
                <a:ea typeface="ヒラギノ角ゴ Pro W3" pitchFamily="34" charset="-128"/>
              </a:rPr>
              <a:t> 3 partitioning</a:t>
            </a:r>
          </a:p>
          <a:p>
            <a:pPr>
              <a:buNone/>
            </a:pPr>
            <a:r>
              <a:rPr lang="en-US" altLang="ja-JP" sz="1600" dirty="0" smtClean="0">
                <a:latin typeface="ヒラギノ角ゴ Pro W3" pitchFamily="34" charset="-128"/>
                <a:ea typeface="ヒラギノ角ゴ Pro W3" pitchFamily="34" charset="-128"/>
              </a:rPr>
              <a:t> 3 </a:t>
            </a:r>
            <a:r>
              <a:rPr lang="en-US" altLang="ja-JP" sz="1600" dirty="0" smtClean="0">
                <a:solidFill>
                  <a:srgbClr val="FF0000"/>
                </a:solidFill>
              </a:rPr>
              <a:t>neighbor</a:t>
            </a:r>
          </a:p>
          <a:p>
            <a:pPr>
              <a:buNone/>
            </a:pPr>
            <a:r>
              <a:rPr lang="en-US" altLang="ja-JP" sz="1600" dirty="0" smtClean="0">
                <a:latin typeface="ヒラギノ角ゴ Pro W3" pitchFamily="34" charset="-128"/>
                <a:ea typeface="ヒラギノ角ゴ Pro W3" pitchFamily="34" charset="-128"/>
              </a:rPr>
              <a:t> 3 </a:t>
            </a:r>
            <a:r>
              <a:rPr lang="en-US" altLang="ja-JP" sz="1600" dirty="0" smtClean="0">
                <a:solidFill>
                  <a:srgbClr val="FF0000"/>
                </a:solidFill>
              </a:rPr>
              <a:t>nearest</a:t>
            </a:r>
          </a:p>
          <a:p>
            <a:pPr>
              <a:buNone/>
            </a:pPr>
            <a:r>
              <a:rPr lang="en-US" altLang="ja-JP" sz="1600" dirty="0" smtClean="0">
                <a:latin typeface="ヒラギノ角ゴ Pro W3" pitchFamily="34" charset="-128"/>
                <a:ea typeface="ヒラギノ角ゴ Pro W3" pitchFamily="34" charset="-128"/>
              </a:rPr>
              <a:t> 3 matching</a:t>
            </a:r>
          </a:p>
          <a:p>
            <a:pPr>
              <a:buNone/>
            </a:pPr>
            <a:r>
              <a:rPr lang="en-US" altLang="ja-JP" sz="1600" dirty="0" smtClean="0">
                <a:latin typeface="ヒラギノ角ゴ Pro W3" pitchFamily="34" charset="-128"/>
                <a:ea typeface="ヒラギノ角ゴ Pro W3" pitchFamily="34" charset="-128"/>
              </a:rPr>
              <a:t> 3 maintenance</a:t>
            </a:r>
          </a:p>
          <a:p>
            <a:pPr>
              <a:buNone/>
            </a:pPr>
            <a:r>
              <a:rPr lang="en-US" altLang="ja-JP" sz="1600" dirty="0" smtClean="0">
                <a:latin typeface="ヒラギノ角ゴ Pro W3" pitchFamily="34" charset="-128"/>
                <a:ea typeface="ヒラギノ角ゴ Pro W3" pitchFamily="34" charset="-128"/>
              </a:rPr>
              <a:t> 3 </a:t>
            </a:r>
            <a:r>
              <a:rPr lang="en-US" altLang="ja-JP" sz="1600" dirty="0" smtClean="0">
                <a:solidFill>
                  <a:srgbClr val="FF0000"/>
                </a:solidFill>
              </a:rPr>
              <a:t>keyword</a:t>
            </a:r>
          </a:p>
          <a:p>
            <a:pPr>
              <a:buNone/>
            </a:pPr>
            <a:r>
              <a:rPr lang="en-US" altLang="ja-JP" sz="1600" dirty="0" smtClean="0">
                <a:latin typeface="ヒラギノ角ゴ Pro W3" pitchFamily="34" charset="-128"/>
                <a:ea typeface="ヒラギノ角ゴ Pro W3" pitchFamily="34" charset="-128"/>
              </a:rPr>
              <a:t> 3 </a:t>
            </a:r>
            <a:r>
              <a:rPr lang="en-US" altLang="ja-JP" sz="1600" dirty="0" smtClean="0">
                <a:solidFill>
                  <a:srgbClr val="FF0000"/>
                </a:solidFill>
              </a:rPr>
              <a:t>indexes</a:t>
            </a:r>
          </a:p>
          <a:p>
            <a:pPr>
              <a:buNone/>
            </a:pPr>
            <a:r>
              <a:rPr lang="en-US" altLang="ja-JP" sz="1600" dirty="0" smtClean="0">
                <a:latin typeface="ヒラギノ角ゴ Pro W3" pitchFamily="34" charset="-128"/>
                <a:ea typeface="ヒラギノ角ゴ Pro W3" pitchFamily="34" charset="-128"/>
              </a:rPr>
              <a:t> 3 framework</a:t>
            </a:r>
          </a:p>
          <a:p>
            <a:pPr>
              <a:buNone/>
            </a:pPr>
            <a:r>
              <a:rPr lang="en-US" altLang="ja-JP" sz="1600" dirty="0" smtClean="0">
                <a:latin typeface="ヒラギノ角ゴ Pro W3" pitchFamily="34" charset="-128"/>
                <a:ea typeface="ヒラギノ角ゴ Pro W3" pitchFamily="34" charset="-128"/>
              </a:rPr>
              <a:t> 3 </a:t>
            </a:r>
            <a:r>
              <a:rPr lang="en-US" altLang="ja-JP" sz="1600" dirty="0" smtClean="0">
                <a:solidFill>
                  <a:srgbClr val="FF0000"/>
                </a:solidFill>
              </a:rPr>
              <a:t>flash</a:t>
            </a:r>
          </a:p>
          <a:p>
            <a:pPr>
              <a:buNone/>
            </a:pPr>
            <a:r>
              <a:rPr lang="en-US" altLang="ja-JP" sz="1600" dirty="0" smtClean="0">
                <a:latin typeface="ヒラギノ角ゴ Pro W3" pitchFamily="34" charset="-128"/>
                <a:ea typeface="ヒラギノ角ゴ Pro W3" pitchFamily="34" charset="-128"/>
              </a:rPr>
              <a:t> 3 exploring</a:t>
            </a:r>
          </a:p>
          <a:p>
            <a:pPr>
              <a:buNone/>
            </a:pPr>
            <a:r>
              <a:rPr lang="en-US" altLang="ja-JP" sz="1600" dirty="0" smtClean="0">
                <a:latin typeface="ヒラギノ角ゴ Pro W3" pitchFamily="34" charset="-128"/>
                <a:ea typeface="ヒラギノ角ゴ Pro W3" pitchFamily="34" charset="-128"/>
              </a:rPr>
              <a:t> 3 exploiting</a:t>
            </a:r>
          </a:p>
          <a:p>
            <a:pPr>
              <a:buNone/>
            </a:pPr>
            <a:r>
              <a:rPr lang="en-US" altLang="ja-JP" sz="1600" dirty="0" smtClean="0">
                <a:latin typeface="ヒラギノ角ゴ Pro W3" pitchFamily="34" charset="-128"/>
                <a:ea typeface="ヒラギノ角ゴ Pro W3" pitchFamily="34" charset="-128"/>
              </a:rPr>
              <a:t> 3 design</a:t>
            </a:r>
          </a:p>
          <a:p>
            <a:pPr>
              <a:buNone/>
            </a:pPr>
            <a:r>
              <a:rPr lang="en-US" altLang="ja-JP" sz="1600" dirty="0" smtClean="0">
                <a:latin typeface="ヒラギノ角ゴ Pro W3" pitchFamily="34" charset="-128"/>
                <a:ea typeface="ヒラギノ角ゴ Pro W3" pitchFamily="34" charset="-128"/>
              </a:rPr>
              <a:t> 3 data:</a:t>
            </a:r>
          </a:p>
          <a:p>
            <a:pPr>
              <a:buNone/>
            </a:pPr>
            <a:r>
              <a:rPr lang="en-US" altLang="ja-JP" sz="1600" dirty="0" smtClean="0">
                <a:latin typeface="ヒラギノ角ゴ Pro W3" pitchFamily="34" charset="-128"/>
                <a:ea typeface="ヒラギノ角ゴ Pro W3" pitchFamily="34" charset="-128"/>
              </a:rPr>
              <a:t> 3 cost</a:t>
            </a:r>
          </a:p>
          <a:p>
            <a:pPr>
              <a:buNone/>
            </a:pPr>
            <a:r>
              <a:rPr lang="en-US" altLang="ja-JP" sz="1600" dirty="0" smtClean="0">
                <a:latin typeface="ヒラギノ角ゴ Pro W3" pitchFamily="34" charset="-128"/>
                <a:ea typeface="ヒラギノ角ゴ Pro W3" pitchFamily="34" charset="-128"/>
              </a:rPr>
              <a:t> 3 computation</a:t>
            </a:r>
          </a:p>
          <a:p>
            <a:pPr>
              <a:buNone/>
            </a:pPr>
            <a:r>
              <a:rPr lang="en-US" altLang="ja-JP" sz="1600" dirty="0" smtClean="0">
                <a:latin typeface="ヒラギノ角ゴ Pro W3" pitchFamily="34" charset="-128"/>
                <a:ea typeface="ヒラギノ角ゴ Pro W3" pitchFamily="34" charset="-128"/>
              </a:rPr>
              <a:t> 3 combining</a:t>
            </a:r>
          </a:p>
          <a:p>
            <a:pPr>
              <a:buNone/>
            </a:pPr>
            <a:r>
              <a:rPr lang="en-US" altLang="ja-JP" sz="1600" dirty="0" smtClean="0">
                <a:latin typeface="ヒラギノ角ゴ Pro W3" pitchFamily="34" charset="-128"/>
                <a:ea typeface="ヒラギノ角ゴ Pro W3" pitchFamily="34" charset="-128"/>
              </a:rPr>
              <a:t> 3 by</a:t>
            </a:r>
          </a:p>
          <a:p>
            <a:pPr>
              <a:buNone/>
            </a:pPr>
            <a:r>
              <a:rPr lang="en-US" altLang="ja-JP" sz="1600" dirty="0" smtClean="0">
                <a:latin typeface="ヒラギノ角ゴ Pro W3" pitchFamily="34" charset="-128"/>
                <a:ea typeface="ヒラギノ角ゴ Pro W3" pitchFamily="34" charset="-128"/>
              </a:rPr>
              <a:t> 3 bounds</a:t>
            </a:r>
          </a:p>
          <a:p>
            <a:pPr>
              <a:buNone/>
            </a:pPr>
            <a:r>
              <a:rPr lang="en-US" altLang="ja-JP" sz="1600" dirty="0" smtClean="0">
                <a:latin typeface="ヒラギノ角ゴ Pro W3" pitchFamily="34" charset="-128"/>
                <a:ea typeface="ヒラギノ角ゴ Pro W3" pitchFamily="34" charset="-128"/>
              </a:rPr>
              <a:t> 3 architecture</a:t>
            </a:r>
          </a:p>
          <a:p>
            <a:pPr>
              <a:buNone/>
            </a:pPr>
            <a:r>
              <a:rPr lang="en-US" altLang="ja-JP" sz="1600" dirty="0" smtClean="0">
                <a:latin typeface="ヒラギノ角ゴ Pro W3" pitchFamily="34" charset="-128"/>
                <a:ea typeface="ヒラギノ角ゴ Pro W3" pitchFamily="34" charset="-128"/>
              </a:rPr>
              <a:t> 3 answering</a:t>
            </a:r>
          </a:p>
          <a:p>
            <a:pPr>
              <a:buNone/>
            </a:pPr>
            <a:endParaRPr lang="en-US" altLang="ja-JP" sz="1600" dirty="0" smtClean="0">
              <a:latin typeface="ヒラギノ角ゴ Pro W3" pitchFamily="34" charset="-128"/>
              <a:ea typeface="ヒラギノ角ゴ Pro W3" pitchFamily="34" charset="-128"/>
            </a:endParaRPr>
          </a:p>
          <a:p>
            <a:pPr>
              <a:buNone/>
            </a:pPr>
            <a:endParaRPr lang="en-US" altLang="ja-JP" sz="1600" dirty="0" smtClean="0">
              <a:latin typeface="ヒラギノ角ゴ Pro W3" pitchFamily="34" charset="-128"/>
              <a:ea typeface="ヒラギノ角ゴ Pro W3" pitchFamily="34" charset="-128"/>
            </a:endParaRPr>
          </a:p>
          <a:p>
            <a:pPr>
              <a:buNone/>
            </a:pPr>
            <a:r>
              <a:rPr lang="ja-JP" altLang="en-US" sz="1600" dirty="0" smtClean="0">
                <a:latin typeface="ヒラギノ角ゴ Pro W3" pitchFamily="34" charset="-128"/>
                <a:ea typeface="ヒラギノ角ゴ Pro W3" pitchFamily="34" charset="-128"/>
              </a:rPr>
              <a:t>計</a:t>
            </a:r>
            <a:r>
              <a:rPr lang="en-US" altLang="ja-JP" sz="1600" dirty="0" smtClean="0">
                <a:latin typeface="ヒラギノ角ゴ Pro W3" pitchFamily="34" charset="-128"/>
                <a:ea typeface="ヒラギノ角ゴ Pro W3" pitchFamily="34" charset="-128"/>
              </a:rPr>
              <a:t>614</a:t>
            </a:r>
            <a:r>
              <a:rPr lang="ja-JP" altLang="en-US" sz="1600" dirty="0" smtClean="0">
                <a:latin typeface="ヒラギノ角ゴ Pro W3" pitchFamily="34" charset="-128"/>
                <a:ea typeface="ヒラギノ角ゴ Pro W3" pitchFamily="34" charset="-128"/>
              </a:rPr>
              <a:t>単語</a:t>
            </a:r>
            <a:endParaRPr lang="en-US" altLang="ja-JP" sz="1600" dirty="0" smtClean="0">
              <a:latin typeface="ヒラギノ角ゴ Pro W3" pitchFamily="34" charset="-128"/>
              <a:ea typeface="ヒラギノ角ゴ Pro W3" pitchFamily="34" charset="-128"/>
            </a:endParaRPr>
          </a:p>
        </p:txBody>
      </p:sp>
      <p:sp>
        <p:nvSpPr>
          <p:cNvPr id="4" name="フッター プレースホルダ 3"/>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6" name="テキスト ボックス 5"/>
          <p:cNvSpPr txBox="1"/>
          <p:nvPr/>
        </p:nvSpPr>
        <p:spPr>
          <a:xfrm>
            <a:off x="199587" y="1106412"/>
            <a:ext cx="6417141" cy="646331"/>
          </a:xfrm>
          <a:prstGeom prst="rect">
            <a:avLst/>
          </a:prstGeom>
          <a:noFill/>
        </p:spPr>
        <p:txBody>
          <a:bodyPr wrap="none" rtlCol="0">
            <a:spAutoFit/>
          </a:bodyPr>
          <a:lstStyle/>
          <a:p>
            <a:r>
              <a:rPr kumimoji="1" lang="ja-JP" altLang="en-US" dirty="0" smtClean="0">
                <a:latin typeface="ヒラギノ角ゴ Pro W6" pitchFamily="34" charset="-128"/>
                <a:ea typeface="ヒラギノ角ゴ Pro W6" pitchFamily="34" charset="-128"/>
              </a:rPr>
              <a:t>ごく単純に単語の出現頻度、辞書など一切利用していない。</a:t>
            </a:r>
            <a:endParaRPr kumimoji="1" lang="en-US" altLang="ja-JP" dirty="0" smtClean="0">
              <a:latin typeface="ヒラギノ角ゴ Pro W6" pitchFamily="34" charset="-128"/>
              <a:ea typeface="ヒラギノ角ゴ Pro W6" pitchFamily="34" charset="-128"/>
            </a:endParaRPr>
          </a:p>
          <a:p>
            <a:r>
              <a:rPr kumimoji="1" lang="ja-JP" altLang="en-US" dirty="0" smtClean="0">
                <a:latin typeface="ヒラギノ角ゴ Pro W6" pitchFamily="34" charset="-128"/>
                <a:ea typeface="ヒラギノ角ゴ Pro W6" pitchFamily="34" charset="-128"/>
              </a:rPr>
              <a:t>タイトルのみ。セッション名やアブストラクトは含まない。</a:t>
            </a:r>
            <a:endParaRPr kumimoji="1" lang="ja-JP" altLang="en-US" dirty="0">
              <a:latin typeface="ヒラギノ角ゴ Pro W6" pitchFamily="34" charset="-128"/>
              <a:ea typeface="ヒラギノ角ゴ Pro W6" pitchFamily="34" charset="-128"/>
            </a:endParaRPr>
          </a:p>
        </p:txBody>
      </p:sp>
      <p:sp>
        <p:nvSpPr>
          <p:cNvPr id="7" name="正方形/長方形 6"/>
          <p:cNvSpPr/>
          <p:nvPr/>
        </p:nvSpPr>
        <p:spPr>
          <a:xfrm>
            <a:off x="0" y="54131"/>
            <a:ext cx="9170230"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SIGMOD/PODS2009</a:t>
            </a:r>
            <a:r>
              <a:rPr lang="ja-JP" altLang="en-US" sz="1400" dirty="0" smtClean="0">
                <a:solidFill>
                  <a:schemeClr val="bg1"/>
                </a:solidFill>
                <a:latin typeface="ヒラギノ角ゴ Pro W6" pitchFamily="34" charset="-128"/>
                <a:ea typeface="ヒラギノ角ゴ Pro W6" pitchFamily="34" charset="-128"/>
              </a:rPr>
              <a:t>の概要</a:t>
            </a:r>
            <a:endParaRPr lang="ja-JP" altLang="en-US" sz="1050" dirty="0">
              <a:solidFill>
                <a:schemeClr val="bg1"/>
              </a:solidFill>
              <a:latin typeface="ヒラギノ角ゴ Pro W6" pitchFamily="34" charset="-128"/>
              <a:ea typeface="ヒラギノ角ゴ Pro W6" pitchFamily="34" charset="-128"/>
            </a:endParaRPr>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11</a:t>
            </a:fld>
            <a:endParaRPr kumimoji="1" lang="ja-JP" alt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ユーザは何を探す？</a:t>
            </a:r>
            <a:endParaRPr kumimoji="1" lang="ja-JP" altLang="en-US" dirty="0"/>
          </a:p>
        </p:txBody>
      </p:sp>
      <p:sp>
        <p:nvSpPr>
          <p:cNvPr id="3" name="コンテンツ プレースホルダ 2"/>
          <p:cNvSpPr>
            <a:spLocks noGrp="1"/>
          </p:cNvSpPr>
          <p:nvPr>
            <p:ph idx="1"/>
          </p:nvPr>
        </p:nvSpPr>
        <p:spPr>
          <a:xfrm>
            <a:off x="457199" y="1600200"/>
            <a:ext cx="8532873" cy="4525963"/>
          </a:xfrm>
        </p:spPr>
        <p:txBody>
          <a:bodyPr/>
          <a:lstStyle/>
          <a:p>
            <a:r>
              <a:rPr kumimoji="1" lang="ja-JP" altLang="en-US" dirty="0" smtClean="0"/>
              <a:t>概念自体？</a:t>
            </a:r>
            <a:endParaRPr kumimoji="1" lang="en-US" altLang="ja-JP" dirty="0" smtClean="0"/>
          </a:p>
          <a:p>
            <a:pPr lvl="1"/>
            <a:r>
              <a:rPr lang="en-US" altLang="ja-JP" dirty="0"/>
              <a:t>1</a:t>
            </a:r>
            <a:r>
              <a:rPr lang="ja-JP" altLang="en-US" dirty="0"/>
              <a:t>か</a:t>
            </a:r>
            <a:r>
              <a:rPr lang="ja-JP" altLang="en-US" dirty="0" smtClean="0"/>
              <a:t>月間クリックの調査（</a:t>
            </a:r>
            <a:r>
              <a:rPr lang="en-US" altLang="ja-JP" dirty="0" smtClean="0"/>
              <a:t>yelp.com</a:t>
            </a:r>
            <a:r>
              <a:rPr lang="ja-JP" altLang="en-US" dirty="0" smtClean="0"/>
              <a:t>）</a:t>
            </a:r>
            <a:endParaRPr lang="en-US" altLang="ja-JP" dirty="0" smtClean="0"/>
          </a:p>
          <a:p>
            <a:pPr lvl="2"/>
            <a:r>
              <a:rPr kumimoji="1" lang="en-US" altLang="ja-JP" dirty="0"/>
              <a:t>59</a:t>
            </a:r>
            <a:r>
              <a:rPr kumimoji="1" lang="en-US" altLang="ja-JP" dirty="0" smtClean="0"/>
              <a:t>%</a:t>
            </a:r>
            <a:r>
              <a:rPr kumimoji="1" lang="ja-JP" altLang="en-US" dirty="0" smtClean="0"/>
              <a:t>が目的の</a:t>
            </a:r>
            <a:r>
              <a:rPr kumimoji="1" lang="en-US" altLang="ja-JP" dirty="0" smtClean="0"/>
              <a:t>URL</a:t>
            </a:r>
            <a:r>
              <a:rPr kumimoji="1" lang="ja-JP" altLang="en-US" dirty="0" smtClean="0"/>
              <a:t>をクリック（特定のレストラン）</a:t>
            </a:r>
            <a:endParaRPr kumimoji="1" lang="en-US" altLang="ja-JP" dirty="0" smtClean="0"/>
          </a:p>
          <a:p>
            <a:pPr lvl="2"/>
            <a:r>
              <a:rPr lang="en-US" altLang="ja-JP" dirty="0"/>
              <a:t>11</a:t>
            </a:r>
            <a:r>
              <a:rPr lang="en-US" altLang="ja-JP" dirty="0" smtClean="0"/>
              <a:t>%</a:t>
            </a:r>
            <a:r>
              <a:rPr lang="ja-JP" altLang="en-US" dirty="0" smtClean="0"/>
              <a:t>が決められたカテゴリを探す目的（イタリアンレストラン）</a:t>
            </a:r>
            <a:endParaRPr lang="en-US" altLang="ja-JP" dirty="0" smtClean="0"/>
          </a:p>
          <a:p>
            <a:pPr lvl="2"/>
            <a:r>
              <a:rPr kumimoji="1" lang="en-US" altLang="ja-JP" dirty="0" smtClean="0"/>
              <a:t>19%</a:t>
            </a:r>
            <a:r>
              <a:rPr kumimoji="1" lang="ja-JP" altLang="en-US" dirty="0" smtClean="0"/>
              <a:t>が通常の検索（ケーキとロサンゼルス）</a:t>
            </a:r>
            <a:endParaRPr kumimoji="1" lang="en-US" altLang="ja-JP" dirty="0" smtClean="0"/>
          </a:p>
          <a:p>
            <a:r>
              <a:rPr lang="ja-JP" altLang="en-US" dirty="0" smtClean="0"/>
              <a:t>概念の属性？</a:t>
            </a:r>
            <a:endParaRPr lang="en-US" altLang="ja-JP" dirty="0" smtClean="0"/>
          </a:p>
          <a:p>
            <a:pPr lvl="1"/>
            <a:r>
              <a:rPr lang="ja-JP" altLang="en-US" dirty="0" smtClean="0"/>
              <a:t>レストランの</a:t>
            </a:r>
            <a:r>
              <a:rPr lang="en-US" altLang="ja-JP" dirty="0" smtClean="0"/>
              <a:t>Web</a:t>
            </a:r>
            <a:r>
              <a:rPr lang="ja-JP" altLang="en-US" dirty="0" smtClean="0"/>
              <a:t>ページから到達する情報を検索</a:t>
            </a:r>
            <a:endParaRPr lang="en-US" altLang="ja-JP" dirty="0" smtClean="0"/>
          </a:p>
          <a:p>
            <a:pPr lvl="2"/>
            <a:r>
              <a:rPr lang="ja-JP" altLang="en-US" dirty="0" smtClean="0"/>
              <a:t>メニュー、クーポン、場所、配達など</a:t>
            </a:r>
            <a:endParaRPr lang="en-US" altLang="ja-JP" dirty="0" smtClean="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110</a:t>
            </a:fld>
            <a:endParaRPr kumimoji="1" lang="ja-JP" alt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ユーザは何を探す？</a:t>
            </a:r>
            <a:endParaRPr kumimoji="1" lang="ja-JP" altLang="en-US" dirty="0"/>
          </a:p>
        </p:txBody>
      </p:sp>
      <p:sp>
        <p:nvSpPr>
          <p:cNvPr id="3" name="コンテンツ プレースホルダ 2"/>
          <p:cNvSpPr>
            <a:spLocks noGrp="1"/>
          </p:cNvSpPr>
          <p:nvPr>
            <p:ph idx="1"/>
          </p:nvPr>
        </p:nvSpPr>
        <p:spPr/>
        <p:txBody>
          <a:bodyPr>
            <a:normAutofit/>
          </a:bodyPr>
          <a:lstStyle/>
          <a:p>
            <a:r>
              <a:rPr kumimoji="1" lang="ja-JP" altLang="en-US" sz="2800" dirty="0" smtClean="0"/>
              <a:t>集約した情報？</a:t>
            </a:r>
            <a:endParaRPr kumimoji="1" lang="en-US" altLang="ja-JP" sz="2800" dirty="0" smtClean="0"/>
          </a:p>
          <a:p>
            <a:pPr lvl="1"/>
            <a:r>
              <a:rPr kumimoji="1" lang="ja-JP" altLang="en-US" sz="2400" dirty="0" smtClean="0"/>
              <a:t>特定のレストランの</a:t>
            </a:r>
            <a:r>
              <a:rPr kumimoji="1" lang="en-US" altLang="ja-JP" sz="2400" dirty="0" smtClean="0"/>
              <a:t>URL</a:t>
            </a:r>
            <a:r>
              <a:rPr kumimoji="1" lang="ja-JP" altLang="en-US" sz="2400" dirty="0" smtClean="0"/>
              <a:t>をクリックした人のうち</a:t>
            </a:r>
            <a:endParaRPr kumimoji="1" lang="en-US" altLang="ja-JP" sz="2400" dirty="0" smtClean="0"/>
          </a:p>
          <a:p>
            <a:pPr lvl="2"/>
            <a:r>
              <a:rPr kumimoji="1" lang="en-US" altLang="ja-JP" dirty="0" smtClean="0"/>
              <a:t>59%</a:t>
            </a:r>
            <a:r>
              <a:rPr lang="ja-JP" altLang="en-US" dirty="0" smtClean="0"/>
              <a:t>が</a:t>
            </a:r>
            <a:r>
              <a:rPr kumimoji="1" lang="ja-JP" altLang="en-US" dirty="0" smtClean="0"/>
              <a:t>少なくとも一つ以上の他</a:t>
            </a:r>
            <a:r>
              <a:rPr lang="en-US" altLang="ja-JP" dirty="0" smtClean="0"/>
              <a:t>URL</a:t>
            </a:r>
            <a:r>
              <a:rPr lang="ja-JP" altLang="en-US" dirty="0" smtClean="0"/>
              <a:t>もクリック</a:t>
            </a:r>
            <a:endParaRPr lang="en-US" altLang="ja-JP" dirty="0" smtClean="0"/>
          </a:p>
          <a:p>
            <a:pPr lvl="2"/>
            <a:r>
              <a:rPr lang="en-US" altLang="ja-JP" dirty="0" smtClean="0"/>
              <a:t>35%</a:t>
            </a:r>
            <a:r>
              <a:rPr lang="ja-JP" altLang="en-US" dirty="0" smtClean="0"/>
              <a:t>が少なくとも二つ以上の他</a:t>
            </a:r>
            <a:r>
              <a:rPr lang="en-US" altLang="ja-JP" dirty="0" smtClean="0"/>
              <a:t>URL</a:t>
            </a:r>
            <a:r>
              <a:rPr lang="ja-JP" altLang="en-US" dirty="0" smtClean="0"/>
              <a:t>もクリック</a:t>
            </a:r>
            <a:endParaRPr lang="en-US" altLang="ja-JP" dirty="0" smtClean="0"/>
          </a:p>
          <a:p>
            <a:r>
              <a:rPr lang="ja-JP" altLang="en-US" sz="2800" dirty="0" smtClean="0"/>
              <a:t>ブラウズ</a:t>
            </a:r>
            <a:r>
              <a:rPr lang="ja-JP" altLang="en-US" sz="2800" dirty="0"/>
              <a:t>に</a:t>
            </a:r>
            <a:r>
              <a:rPr kumimoji="1" lang="ja-JP" altLang="en-US" sz="2800" dirty="0" smtClean="0"/>
              <a:t>パターンがあるのか？</a:t>
            </a:r>
            <a:endParaRPr lang="en-US" altLang="ja-JP" sz="2800" dirty="0"/>
          </a:p>
          <a:p>
            <a:pPr lvl="1"/>
            <a:r>
              <a:rPr kumimoji="1" lang="ja-JP" altLang="en-US" sz="2400" dirty="0" smtClean="0"/>
              <a:t>レストランの</a:t>
            </a:r>
            <a:r>
              <a:rPr kumimoji="1" lang="en-US" altLang="ja-JP" sz="2400" dirty="0" smtClean="0"/>
              <a:t>Web</a:t>
            </a:r>
            <a:r>
              <a:rPr kumimoji="1" lang="ja-JP" altLang="en-US" sz="2400" dirty="0" smtClean="0"/>
              <a:t>ページへのセッションやツールバーの情報を解析</a:t>
            </a:r>
            <a:endParaRPr kumimoji="1" lang="en-US" altLang="ja-JP" sz="2400" dirty="0" smtClean="0"/>
          </a:p>
          <a:p>
            <a:pPr lvl="2"/>
            <a:r>
              <a:rPr lang="en-US" altLang="ja-JP" sz="2000" dirty="0"/>
              <a:t>42</a:t>
            </a:r>
            <a:r>
              <a:rPr lang="en-US" altLang="ja-JP" sz="2000" dirty="0" smtClean="0"/>
              <a:t>%</a:t>
            </a:r>
            <a:r>
              <a:rPr lang="ja-JP" altLang="en-US" sz="2000" dirty="0" smtClean="0"/>
              <a:t>が検索エンジンを経由</a:t>
            </a:r>
            <a:endParaRPr lang="en-US" altLang="ja-JP" sz="2000" dirty="0" smtClean="0"/>
          </a:p>
          <a:p>
            <a:pPr lvl="2"/>
            <a:r>
              <a:rPr lang="ja-JP" altLang="en-US" sz="2000" dirty="0" smtClean="0"/>
              <a:t>レストランのページから</a:t>
            </a:r>
            <a:r>
              <a:rPr lang="en-US" altLang="ja-JP" sz="2000" dirty="0" smtClean="0"/>
              <a:t>11.5%</a:t>
            </a:r>
            <a:r>
              <a:rPr lang="ja-JP" altLang="en-US" sz="2000" dirty="0" smtClean="0"/>
              <a:t>が場所や住所をクリック、</a:t>
            </a:r>
            <a:r>
              <a:rPr lang="en-US" altLang="ja-JP" sz="2000" dirty="0" smtClean="0"/>
              <a:t>9%</a:t>
            </a:r>
            <a:r>
              <a:rPr lang="ja-JP" altLang="en-US" sz="2000" dirty="0" smtClean="0"/>
              <a:t>がメニューをクリック、</a:t>
            </a:r>
            <a:r>
              <a:rPr lang="en-US" altLang="ja-JP" sz="2000" dirty="0" smtClean="0"/>
              <a:t>1%</a:t>
            </a:r>
            <a:r>
              <a:rPr lang="ja-JP" altLang="en-US" sz="2000" dirty="0" smtClean="0"/>
              <a:t>がクーポンをクリック</a:t>
            </a:r>
            <a:endParaRPr lang="en-US" altLang="ja-JP" sz="2000" dirty="0" smtClean="0"/>
          </a:p>
          <a:p>
            <a:pPr lvl="2"/>
            <a:r>
              <a:rPr lang="ja-JP" altLang="en-US" sz="2000" dirty="0" smtClean="0"/>
              <a:t>このような行為をした</a:t>
            </a:r>
            <a:r>
              <a:rPr lang="en-US" altLang="ja-JP" sz="2000" dirty="0" smtClean="0"/>
              <a:t>10%</a:t>
            </a:r>
            <a:r>
              <a:rPr lang="ja-JP" altLang="en-US" sz="2000" dirty="0" smtClean="0"/>
              <a:t>が複数のレストランへ訪問</a:t>
            </a:r>
            <a:endParaRPr lang="en-US" altLang="ja-JP" sz="2000" dirty="0" smtClean="0"/>
          </a:p>
          <a:p>
            <a:pPr lvl="2"/>
            <a:endParaRPr lang="en-US" altLang="ja-JP" sz="2000" dirty="0" smtClean="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111</a:t>
            </a:fld>
            <a:endParaRPr kumimoji="1" lang="ja-JP" alt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Y!</a:t>
            </a:r>
            <a:r>
              <a:rPr kumimoji="1" lang="ja-JP" altLang="en-US" dirty="0" smtClean="0"/>
              <a:t> ショートカット</a:t>
            </a:r>
            <a:endParaRPr kumimoji="1" lang="ja-JP" altLang="en-US" dirty="0"/>
          </a:p>
        </p:txBody>
      </p:sp>
      <p:pic>
        <p:nvPicPr>
          <p:cNvPr id="1027" name="Picture 3"/>
          <p:cNvPicPr>
            <a:picLocks noChangeAspect="1" noChangeArrowheads="1"/>
          </p:cNvPicPr>
          <p:nvPr/>
        </p:nvPicPr>
        <p:blipFill>
          <a:blip r:embed="rId2"/>
          <a:srcRect/>
          <a:stretch>
            <a:fillRect/>
          </a:stretch>
        </p:blipFill>
        <p:spPr bwMode="auto">
          <a:xfrm>
            <a:off x="338159" y="1128681"/>
            <a:ext cx="7300933" cy="5376286"/>
          </a:xfrm>
          <a:prstGeom prst="rect">
            <a:avLst/>
          </a:prstGeom>
          <a:noFill/>
          <a:ln w="9525">
            <a:noFill/>
            <a:miter lim="800000"/>
            <a:headEnd/>
            <a:tailEnd/>
          </a:ln>
          <a:effectLst/>
        </p:spPr>
      </p:pic>
      <p:sp>
        <p:nvSpPr>
          <p:cNvPr id="6" name="線吹き出し 1 (枠付き) 5"/>
          <p:cNvSpPr/>
          <p:nvPr/>
        </p:nvSpPr>
        <p:spPr>
          <a:xfrm>
            <a:off x="5857884" y="2214554"/>
            <a:ext cx="3000396" cy="1500198"/>
          </a:xfrm>
          <a:prstGeom prst="borderCallout1">
            <a:avLst>
              <a:gd name="adj1" fmla="val 18750"/>
              <a:gd name="adj2" fmla="val -8333"/>
              <a:gd name="adj3" fmla="val 133094"/>
              <a:gd name="adj4" fmla="val -5492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2400" b="1" dirty="0" smtClean="0"/>
              <a:t>直接リンクモジュール</a:t>
            </a:r>
            <a:endParaRPr kumimoji="1" lang="en-US" altLang="ja-JP" sz="2400" b="1" dirty="0" smtClean="0"/>
          </a:p>
          <a:p>
            <a:r>
              <a:rPr kumimoji="1" lang="ja-JP" altLang="en-US" dirty="0" smtClean="0"/>
              <a:t>単なる検索</a:t>
            </a:r>
            <a:r>
              <a:rPr lang="ja-JP" altLang="en-US" dirty="0" smtClean="0"/>
              <a:t>したページだけでなく、</a:t>
            </a:r>
            <a:r>
              <a:rPr kumimoji="1" lang="ja-JP" altLang="en-US" dirty="0" smtClean="0"/>
              <a:t>その</a:t>
            </a:r>
            <a:r>
              <a:rPr lang="ja-JP" altLang="en-US" dirty="0" smtClean="0"/>
              <a:t>ページからブラウズするページをリスト。</a:t>
            </a:r>
            <a:r>
              <a:rPr kumimoji="1" lang="ja-JP" altLang="en-US" dirty="0" smtClean="0"/>
              <a:t>価格とマイル</a:t>
            </a:r>
            <a:endParaRPr kumimoji="1" lang="ja-JP" altLang="en-US" dirty="0"/>
          </a:p>
        </p:txBody>
      </p:sp>
      <p:sp>
        <p:nvSpPr>
          <p:cNvPr id="7" name="正方形/長方形 6"/>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9" name="フッター プレースホルダ 8"/>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112</a:t>
            </a:fld>
            <a:endParaRPr kumimoji="1" lang="ja-JP" alt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Google</a:t>
            </a:r>
            <a:r>
              <a:rPr kumimoji="1" lang="ja-JP" altLang="en-US" dirty="0" smtClean="0"/>
              <a:t> ショートカット</a:t>
            </a:r>
            <a:endParaRPr kumimoji="1" lang="ja-JP" altLang="en-US" dirty="0"/>
          </a:p>
        </p:txBody>
      </p:sp>
      <p:pic>
        <p:nvPicPr>
          <p:cNvPr id="2050" name="Picture 2"/>
          <p:cNvPicPr>
            <a:picLocks noChangeAspect="1" noChangeArrowheads="1"/>
          </p:cNvPicPr>
          <p:nvPr/>
        </p:nvPicPr>
        <p:blipFill>
          <a:blip r:embed="rId2"/>
          <a:srcRect/>
          <a:stretch>
            <a:fillRect/>
          </a:stretch>
        </p:blipFill>
        <p:spPr bwMode="auto">
          <a:xfrm>
            <a:off x="428596" y="1428736"/>
            <a:ext cx="6915150" cy="5067300"/>
          </a:xfrm>
          <a:prstGeom prst="rect">
            <a:avLst/>
          </a:prstGeom>
          <a:noFill/>
          <a:ln w="9525">
            <a:noFill/>
            <a:miter lim="800000"/>
            <a:headEnd/>
            <a:tailEnd/>
          </a:ln>
          <a:effectLst/>
        </p:spPr>
      </p:pic>
      <p:sp>
        <p:nvSpPr>
          <p:cNvPr id="4" name="線吹き出し 1 (枠付き) 3"/>
          <p:cNvSpPr/>
          <p:nvPr/>
        </p:nvSpPr>
        <p:spPr>
          <a:xfrm>
            <a:off x="6286512" y="2214554"/>
            <a:ext cx="2571768" cy="1214446"/>
          </a:xfrm>
          <a:prstGeom prst="borderCallout1">
            <a:avLst>
              <a:gd name="adj1" fmla="val 18750"/>
              <a:gd name="adj2" fmla="val -8333"/>
              <a:gd name="adj3" fmla="val 51381"/>
              <a:gd name="adj4" fmla="val -3936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ja-JP" altLang="en-US" dirty="0"/>
              <a:t>単</a:t>
            </a:r>
            <a:r>
              <a:rPr lang="ja-JP" altLang="en-US" dirty="0" smtClean="0"/>
              <a:t>にリストするのではなく、場所、メーカー、製品の再度選択できる。</a:t>
            </a:r>
            <a:endParaRPr kumimoji="1" lang="ja-JP" altLang="en-US" dirty="0"/>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113</a:t>
            </a:fld>
            <a:endParaRPr kumimoji="1" lang="ja-JP" altLang="en-US"/>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ッター プレースホルダ 6"/>
          <p:cNvSpPr>
            <a:spLocks noGrp="1"/>
          </p:cNvSpPr>
          <p:nvPr>
            <p:ph type="ftr" sz="quarter" idx="11"/>
          </p:nvPr>
        </p:nvSpPr>
        <p:spPr/>
        <p:txBody>
          <a:bodyPr/>
          <a:lstStyle/>
          <a:p>
            <a:r>
              <a:rPr kumimoji="1" lang="en-US" altLang="ja-JP" dirty="0" smtClean="0"/>
              <a:t>SIGMOD-J</a:t>
            </a:r>
            <a:r>
              <a:rPr kumimoji="1" lang="ja-JP" altLang="en-US" dirty="0" smtClean="0"/>
              <a:t>報告会 </a:t>
            </a:r>
            <a:r>
              <a:rPr kumimoji="1" lang="en-US" altLang="ja-JP" dirty="0" smtClean="0"/>
              <a:t>2009/9/15</a:t>
            </a:r>
            <a:endParaRPr kumimoji="1" lang="ja-JP" altLang="en-US" dirty="0"/>
          </a:p>
        </p:txBody>
      </p:sp>
      <p:sp>
        <p:nvSpPr>
          <p:cNvPr id="2" name="タイトル 1"/>
          <p:cNvSpPr>
            <a:spLocks noGrp="1"/>
          </p:cNvSpPr>
          <p:nvPr>
            <p:ph type="title"/>
          </p:nvPr>
        </p:nvSpPr>
        <p:spPr/>
        <p:txBody>
          <a:bodyPr/>
          <a:lstStyle/>
          <a:p>
            <a:endParaRPr kumimoji="1" lang="ja-JP" altLang="en-US"/>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pic>
        <p:nvPicPr>
          <p:cNvPr id="3074" name="Picture 2"/>
          <p:cNvPicPr>
            <a:picLocks noChangeAspect="1" noChangeArrowheads="1"/>
          </p:cNvPicPr>
          <p:nvPr/>
        </p:nvPicPr>
        <p:blipFill>
          <a:blip r:embed="rId2"/>
          <a:srcRect/>
          <a:stretch>
            <a:fillRect/>
          </a:stretch>
        </p:blipFill>
        <p:spPr bwMode="auto">
          <a:xfrm>
            <a:off x="0" y="217512"/>
            <a:ext cx="9144781" cy="6643710"/>
          </a:xfrm>
          <a:prstGeom prst="rect">
            <a:avLst/>
          </a:prstGeom>
          <a:noFill/>
          <a:ln w="9525">
            <a:noFill/>
            <a:miter lim="800000"/>
            <a:headEnd/>
            <a:tailEnd/>
          </a:ln>
          <a:effectLst/>
        </p:spPr>
      </p:pic>
      <p:sp>
        <p:nvSpPr>
          <p:cNvPr id="8" name="線吹き出し 1 (枠付き) 7"/>
          <p:cNvSpPr/>
          <p:nvPr/>
        </p:nvSpPr>
        <p:spPr>
          <a:xfrm>
            <a:off x="628596" y="1822428"/>
            <a:ext cx="2034779" cy="626701"/>
          </a:xfrm>
          <a:prstGeom prst="borderCallout1">
            <a:avLst>
              <a:gd name="adj1" fmla="val 5929"/>
              <a:gd name="adj2" fmla="val 20618"/>
              <a:gd name="adj3" fmla="val -63362"/>
              <a:gd name="adj4" fmla="val 20784"/>
            </a:avLst>
          </a:prstGeom>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spAutoFit/>
          </a:bodyPr>
          <a:lstStyle/>
          <a:p>
            <a:pPr algn="ctr"/>
            <a:r>
              <a:rPr lang="ja-JP" altLang="en-US" dirty="0" smtClean="0"/>
              <a:t>町名、ガソリン価格：</a:t>
            </a:r>
            <a:r>
              <a:rPr lang="en-US" altLang="ja-JP" dirty="0" smtClean="0"/>
              <a:t/>
            </a:r>
            <a:br>
              <a:rPr lang="en-US" altLang="ja-JP" dirty="0" smtClean="0"/>
            </a:br>
            <a:r>
              <a:rPr lang="ja-JP" altLang="en-US" dirty="0" smtClean="0"/>
              <a:t>地図、価格、再検索</a:t>
            </a:r>
            <a:endParaRPr kumimoji="1" lang="ja-JP" altLang="en-US" dirty="0" smtClean="0"/>
          </a:p>
        </p:txBody>
      </p:sp>
      <p:sp>
        <p:nvSpPr>
          <p:cNvPr id="10" name="線吹き出し 1 (枠付き) 9"/>
          <p:cNvSpPr/>
          <p:nvPr/>
        </p:nvSpPr>
        <p:spPr>
          <a:xfrm>
            <a:off x="3440097" y="2808279"/>
            <a:ext cx="2188668" cy="349702"/>
          </a:xfrm>
          <a:prstGeom prst="borderCallout1">
            <a:avLst>
              <a:gd name="adj1" fmla="val 2408"/>
              <a:gd name="adj2" fmla="val 18653"/>
              <a:gd name="adj3" fmla="val -38668"/>
              <a:gd name="adj4" fmla="val 21104"/>
            </a:avLst>
          </a:prstGeom>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spAutoFit/>
          </a:bodyPr>
          <a:lstStyle/>
          <a:p>
            <a:pPr algn="ctr"/>
            <a:r>
              <a:rPr lang="ja-JP" altLang="en-US" dirty="0" smtClean="0"/>
              <a:t>天気、町名：天気予報</a:t>
            </a:r>
            <a:endParaRPr kumimoji="1" lang="ja-JP" altLang="en-US" dirty="0" smtClean="0"/>
          </a:p>
        </p:txBody>
      </p:sp>
      <p:sp>
        <p:nvSpPr>
          <p:cNvPr id="11" name="線吹き出し 1 (枠付き) 10"/>
          <p:cNvSpPr/>
          <p:nvPr/>
        </p:nvSpPr>
        <p:spPr>
          <a:xfrm>
            <a:off x="5375286" y="1712889"/>
            <a:ext cx="3051084" cy="349702"/>
          </a:xfrm>
          <a:prstGeom prst="borderCallout1">
            <a:avLst>
              <a:gd name="adj1" fmla="val 39179"/>
              <a:gd name="adj2" fmla="val 1440"/>
              <a:gd name="adj3" fmla="val 10359"/>
              <a:gd name="adj4" fmla="val -14300"/>
            </a:avLst>
          </a:prstGeom>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spAutoFit/>
          </a:bodyPr>
          <a:lstStyle/>
          <a:p>
            <a:pPr algn="ctr"/>
            <a:r>
              <a:rPr lang="ja-JP" altLang="en-US" dirty="0" smtClean="0"/>
              <a:t>町名、</a:t>
            </a:r>
            <a:r>
              <a:rPr kumimoji="1" lang="ja-JP" altLang="en-US" dirty="0" smtClean="0"/>
              <a:t>レストラン：評価、連絡先</a:t>
            </a:r>
          </a:p>
        </p:txBody>
      </p:sp>
      <p:sp>
        <p:nvSpPr>
          <p:cNvPr id="13" name="線吹き出し 1 (枠付き) 12"/>
          <p:cNvSpPr/>
          <p:nvPr/>
        </p:nvSpPr>
        <p:spPr>
          <a:xfrm>
            <a:off x="5740416" y="5035572"/>
            <a:ext cx="3164896" cy="349702"/>
          </a:xfrm>
          <a:prstGeom prst="borderCallout1">
            <a:avLst>
              <a:gd name="adj1" fmla="val 6494"/>
              <a:gd name="adj2" fmla="val 55726"/>
              <a:gd name="adj3" fmla="val -46840"/>
              <a:gd name="adj4" fmla="val 39039"/>
            </a:avLst>
          </a:prstGeom>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spAutoFit/>
          </a:bodyPr>
          <a:lstStyle/>
          <a:p>
            <a:pPr algn="ctr"/>
            <a:r>
              <a:rPr lang="ja-JP" altLang="en-US" dirty="0" smtClean="0"/>
              <a:t>オバマ、ニュース：注目ニュース</a:t>
            </a:r>
            <a:endParaRPr kumimoji="1" lang="ja-JP" altLang="en-US" dirty="0" smtClean="0"/>
          </a:p>
        </p:txBody>
      </p:sp>
      <p:sp>
        <p:nvSpPr>
          <p:cNvPr id="14" name="線吹き出し 1 (枠付き) 13"/>
          <p:cNvSpPr/>
          <p:nvPr/>
        </p:nvSpPr>
        <p:spPr>
          <a:xfrm>
            <a:off x="1285830" y="5035572"/>
            <a:ext cx="2783381" cy="349702"/>
          </a:xfrm>
          <a:prstGeom prst="borderCallout1">
            <a:avLst>
              <a:gd name="adj1" fmla="val 6494"/>
              <a:gd name="adj2" fmla="val 55726"/>
              <a:gd name="adj3" fmla="val -46840"/>
              <a:gd name="adj4" fmla="val 39039"/>
            </a:avLst>
          </a:prstGeom>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spAutoFit/>
          </a:bodyPr>
          <a:lstStyle/>
          <a:p>
            <a:pPr algn="ctr"/>
            <a:r>
              <a:rPr kumimoji="1" lang="ja-JP" altLang="en-US" dirty="0" smtClean="0"/>
              <a:t>ホテル、町名：価格と再検索</a:t>
            </a:r>
          </a:p>
        </p:txBody>
      </p:sp>
      <p:sp>
        <p:nvSpPr>
          <p:cNvPr id="15" name="線吹き出し 1 (枠付き) 14"/>
          <p:cNvSpPr/>
          <p:nvPr/>
        </p:nvSpPr>
        <p:spPr>
          <a:xfrm>
            <a:off x="1614447" y="4122747"/>
            <a:ext cx="2199888" cy="349702"/>
          </a:xfrm>
          <a:prstGeom prst="borderCallout1">
            <a:avLst>
              <a:gd name="adj1" fmla="val 6494"/>
              <a:gd name="adj2" fmla="val 55726"/>
              <a:gd name="adj3" fmla="val -46840"/>
              <a:gd name="adj4" fmla="val 39039"/>
            </a:avLst>
          </a:prstGeom>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spAutoFit/>
          </a:bodyPr>
          <a:lstStyle/>
          <a:p>
            <a:pPr algn="ctr"/>
            <a:r>
              <a:rPr kumimoji="1" lang="en-US" altLang="ja-JP" dirty="0" smtClean="0"/>
              <a:t>W</a:t>
            </a:r>
            <a:r>
              <a:rPr kumimoji="1" lang="ja-JP" altLang="en-US" dirty="0" smtClean="0"/>
              <a:t>杯 スコア：試合結果</a:t>
            </a:r>
          </a:p>
        </p:txBody>
      </p:sp>
      <p:sp>
        <p:nvSpPr>
          <p:cNvPr id="16" name="線吹き出し 1 (枠付き) 15"/>
          <p:cNvSpPr/>
          <p:nvPr/>
        </p:nvSpPr>
        <p:spPr>
          <a:xfrm>
            <a:off x="519057" y="3100383"/>
            <a:ext cx="2890655" cy="349702"/>
          </a:xfrm>
          <a:prstGeom prst="borderCallout1">
            <a:avLst>
              <a:gd name="adj1" fmla="val 6494"/>
              <a:gd name="adj2" fmla="val 55726"/>
              <a:gd name="adj3" fmla="val -46840"/>
              <a:gd name="adj4" fmla="val 39039"/>
            </a:avLst>
          </a:prstGeom>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spAutoFit/>
          </a:bodyPr>
          <a:lstStyle/>
          <a:p>
            <a:pPr algn="ctr"/>
            <a:r>
              <a:rPr kumimoji="1" lang="en-US" altLang="ja-JP" dirty="0" smtClean="0"/>
              <a:t>FIFA</a:t>
            </a:r>
            <a:r>
              <a:rPr kumimoji="1" lang="ja-JP" altLang="en-US" dirty="0" smtClean="0"/>
              <a:t>：サッカーのスケジュール</a:t>
            </a:r>
          </a:p>
        </p:txBody>
      </p:sp>
      <p:sp>
        <p:nvSpPr>
          <p:cNvPr id="17" name="線吹き出し 1 (枠付き) 16"/>
          <p:cNvSpPr/>
          <p:nvPr/>
        </p:nvSpPr>
        <p:spPr>
          <a:xfrm>
            <a:off x="4645026" y="3940182"/>
            <a:ext cx="3774037" cy="349702"/>
          </a:xfrm>
          <a:prstGeom prst="borderCallout1">
            <a:avLst>
              <a:gd name="adj1" fmla="val 6494"/>
              <a:gd name="adj2" fmla="val 55726"/>
              <a:gd name="adj3" fmla="val -46840"/>
              <a:gd name="adj4" fmla="val 39039"/>
            </a:avLst>
          </a:prstGeom>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spAutoFit/>
          </a:bodyPr>
          <a:lstStyle/>
          <a:p>
            <a:pPr algn="ctr"/>
            <a:r>
              <a:rPr kumimoji="1" lang="ja-JP" altLang="en-US" dirty="0" smtClean="0"/>
              <a:t>ミッション</a:t>
            </a:r>
            <a:r>
              <a:rPr lang="ja-JP" altLang="en-US" dirty="0" smtClean="0"/>
              <a:t>インポッシブル：</a:t>
            </a:r>
            <a:r>
              <a:rPr kumimoji="1" lang="ja-JP" altLang="en-US" dirty="0" smtClean="0"/>
              <a:t>近くの映画館</a:t>
            </a:r>
          </a:p>
        </p:txBody>
      </p:sp>
      <p:sp>
        <p:nvSpPr>
          <p:cNvPr id="18" name="線吹き出し 1 (枠付き) 17"/>
          <p:cNvSpPr/>
          <p:nvPr/>
        </p:nvSpPr>
        <p:spPr>
          <a:xfrm>
            <a:off x="4462461" y="6203988"/>
            <a:ext cx="4513021" cy="349702"/>
          </a:xfrm>
          <a:prstGeom prst="borderCallout1">
            <a:avLst>
              <a:gd name="adj1" fmla="val 6494"/>
              <a:gd name="adj2" fmla="val 55726"/>
              <a:gd name="adj3" fmla="val -46840"/>
              <a:gd name="adj4" fmla="val 39039"/>
            </a:avLst>
          </a:prstGeom>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spAutoFit/>
          </a:bodyPr>
          <a:lstStyle/>
          <a:p>
            <a:pPr algn="ctr"/>
            <a:r>
              <a:rPr lang="ja-JP" altLang="en-US" dirty="0" smtClean="0"/>
              <a:t>医療専門サイトでアレルギー：その意味と写真</a:t>
            </a:r>
            <a:endParaRPr kumimoji="1" lang="ja-JP" altLang="en-US" dirty="0" smtClean="0"/>
          </a:p>
        </p:txBody>
      </p:sp>
      <p:sp>
        <p:nvSpPr>
          <p:cNvPr id="20" name="線吹き出し 1 (枠付き) 19"/>
          <p:cNvSpPr/>
          <p:nvPr/>
        </p:nvSpPr>
        <p:spPr>
          <a:xfrm>
            <a:off x="957213" y="6240501"/>
            <a:ext cx="2890783" cy="349702"/>
          </a:xfrm>
          <a:prstGeom prst="borderCallout1">
            <a:avLst>
              <a:gd name="adj1" fmla="val 6494"/>
              <a:gd name="adj2" fmla="val 55726"/>
              <a:gd name="adj3" fmla="val -46840"/>
              <a:gd name="adj4" fmla="val 39039"/>
            </a:avLst>
          </a:prstGeom>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spAutoFit/>
          </a:bodyPr>
          <a:lstStyle/>
          <a:p>
            <a:pPr algn="ctr"/>
            <a:r>
              <a:rPr lang="ja-JP" altLang="en-US" dirty="0" smtClean="0"/>
              <a:t>イベント</a:t>
            </a:r>
            <a:r>
              <a:rPr kumimoji="1" lang="ja-JP" altLang="en-US" dirty="0" smtClean="0"/>
              <a:t>、町名：価格と再検索</a:t>
            </a:r>
          </a:p>
        </p:txBody>
      </p:sp>
      <p:sp>
        <p:nvSpPr>
          <p:cNvPr id="22" name="線吹き出し 1 (枠付き) 21"/>
          <p:cNvSpPr/>
          <p:nvPr/>
        </p:nvSpPr>
        <p:spPr>
          <a:xfrm>
            <a:off x="5338773" y="617499"/>
            <a:ext cx="2401867" cy="349702"/>
          </a:xfrm>
          <a:prstGeom prst="borderCallout1">
            <a:avLst>
              <a:gd name="adj1" fmla="val 43265"/>
              <a:gd name="adj2" fmla="val 503"/>
              <a:gd name="adj3" fmla="val 10359"/>
              <a:gd name="adj4" fmla="val -14300"/>
            </a:avLst>
          </a:prstGeom>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spAutoFit/>
          </a:bodyPr>
          <a:lstStyle/>
          <a:p>
            <a:pPr algn="ctr"/>
            <a:r>
              <a:rPr kumimoji="1" lang="ja-JP" altLang="en-US" dirty="0" smtClean="0"/>
              <a:t>電話番号：その店、評価</a:t>
            </a:r>
          </a:p>
        </p:txBody>
      </p:sp>
      <p:sp>
        <p:nvSpPr>
          <p:cNvPr id="19" name="スライド番号プレースホルダ 18"/>
          <p:cNvSpPr>
            <a:spLocks noGrp="1"/>
          </p:cNvSpPr>
          <p:nvPr>
            <p:ph type="sldNum" sz="quarter" idx="12"/>
          </p:nvPr>
        </p:nvSpPr>
        <p:spPr/>
        <p:txBody>
          <a:bodyPr/>
          <a:lstStyle/>
          <a:p>
            <a:fld id="{DF510E7A-70A0-49B7-BA5B-039CFE49E52F}" type="slidenum">
              <a:rPr kumimoji="1" lang="ja-JP" altLang="en-US" smtClean="0"/>
              <a:pPr/>
              <a:t>114</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P spid="14" grpId="0" animBg="1"/>
      <p:bldP spid="15" grpId="0" animBg="1"/>
      <p:bldP spid="16" grpId="0" animBg="1"/>
      <p:bldP spid="17" grpId="0" animBg="1"/>
      <p:bldP spid="18" grpId="0" animBg="1"/>
      <p:bldP spid="20" grpId="0" animBg="1"/>
      <p:bldP spid="2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コンテンツ</a:t>
            </a:r>
            <a:r>
              <a:rPr kumimoji="1" lang="ja-JP" altLang="en-US" dirty="0" smtClean="0"/>
              <a:t>の最適化</a:t>
            </a:r>
            <a:endParaRPr kumimoji="1" lang="ja-JP" altLang="en-US" dirty="0"/>
          </a:p>
        </p:txBody>
      </p:sp>
      <p:sp>
        <p:nvSpPr>
          <p:cNvPr id="4" name="コンテンツ プレースホルダ 3"/>
          <p:cNvSpPr>
            <a:spLocks noGrp="1"/>
          </p:cNvSpPr>
          <p:nvPr>
            <p:ph idx="1"/>
          </p:nvPr>
        </p:nvSpPr>
        <p:spPr>
          <a:xfrm>
            <a:off x="457200" y="1276382"/>
            <a:ext cx="8229600" cy="4525963"/>
          </a:xfrm>
        </p:spPr>
        <p:txBody>
          <a:bodyPr/>
          <a:lstStyle/>
          <a:p>
            <a:r>
              <a:rPr kumimoji="1" lang="ja-JP" altLang="en-US" dirty="0" smtClean="0"/>
              <a:t>コンテンツによって提供の仕方が異なる</a:t>
            </a:r>
            <a:endParaRPr kumimoji="1" lang="en-US" altLang="ja-JP" dirty="0" smtClean="0"/>
          </a:p>
          <a:p>
            <a:r>
              <a:rPr kumimoji="1" lang="ja-JP" altLang="en-US" dirty="0" smtClean="0"/>
              <a:t>コンテンツとユーザ、文脈を結びつける</a:t>
            </a:r>
            <a:endParaRPr kumimoji="1" lang="en-US" altLang="ja-JP" dirty="0" smtClean="0"/>
          </a:p>
          <a:p>
            <a:pPr lvl="1"/>
            <a:r>
              <a:rPr lang="ja-JP" altLang="en-US" dirty="0"/>
              <a:t>コンテンツ</a:t>
            </a:r>
            <a:endParaRPr lang="en-US" altLang="ja-JP" dirty="0" smtClean="0"/>
          </a:p>
          <a:p>
            <a:pPr lvl="2"/>
            <a:r>
              <a:rPr kumimoji="1" lang="ja-JP" altLang="en-US" dirty="0" smtClean="0"/>
              <a:t>編集したものや、取得したもの</a:t>
            </a:r>
            <a:endParaRPr kumimoji="1" lang="en-US" altLang="ja-JP" dirty="0"/>
          </a:p>
          <a:p>
            <a:pPr lvl="1"/>
            <a:r>
              <a:rPr lang="ja-JP" altLang="en-US" dirty="0" smtClean="0"/>
              <a:t>ユーザ</a:t>
            </a:r>
            <a:endParaRPr lang="en-US" altLang="ja-JP" dirty="0" smtClean="0"/>
          </a:p>
          <a:p>
            <a:pPr lvl="2"/>
            <a:r>
              <a:rPr lang="ja-JP" altLang="en-US" dirty="0" smtClean="0"/>
              <a:t>個別、集団</a:t>
            </a:r>
            <a:endParaRPr lang="en-US" altLang="ja-JP" dirty="0" smtClean="0"/>
          </a:p>
          <a:p>
            <a:pPr lvl="1"/>
            <a:r>
              <a:rPr kumimoji="1" lang="ja-JP" altLang="en-US" dirty="0" smtClean="0"/>
              <a:t>文脈</a:t>
            </a:r>
            <a:endParaRPr lang="en-US" altLang="ja-JP" dirty="0" smtClean="0"/>
          </a:p>
          <a:p>
            <a:pPr lvl="2"/>
            <a:r>
              <a:rPr kumimoji="1" lang="ja-JP" altLang="en-US" dirty="0" smtClean="0"/>
              <a:t>デバイスや期間</a:t>
            </a:r>
            <a:endParaRPr kumimoji="1" lang="en-US" altLang="ja-JP" dirty="0" smtClean="0"/>
          </a:p>
          <a:p>
            <a:r>
              <a:rPr kumimoji="1" lang="ja-JP" altLang="en-US" dirty="0" smtClean="0"/>
              <a:t>広告の最適化</a:t>
            </a:r>
            <a:endParaRPr kumimoji="1" lang="en-US" altLang="ja-JP" dirty="0" smtClean="0"/>
          </a:p>
          <a:p>
            <a:pPr lvl="1"/>
            <a:r>
              <a:rPr kumimoji="1" lang="ja-JP" altLang="en-US" dirty="0" smtClean="0"/>
              <a:t>検索と広告のマッチング</a:t>
            </a:r>
            <a:endParaRPr kumimoji="1" lang="ja-JP" altLang="en-US" dirty="0"/>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7" name="スライド番号プレースホルダ 6"/>
          <p:cNvSpPr>
            <a:spLocks noGrp="1"/>
          </p:cNvSpPr>
          <p:nvPr>
            <p:ph type="sldNum" sz="quarter" idx="12"/>
          </p:nvPr>
        </p:nvSpPr>
        <p:spPr/>
        <p:txBody>
          <a:bodyPr/>
          <a:lstStyle/>
          <a:p>
            <a:fld id="{DF510E7A-70A0-49B7-BA5B-039CFE49E52F}" type="slidenum">
              <a:rPr kumimoji="1" lang="ja-JP" altLang="en-US" smtClean="0"/>
              <a:pPr/>
              <a:t>115</a:t>
            </a:fld>
            <a:endParaRPr kumimoji="1" lang="ja-JP" alt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4294967295"/>
          </p:nvPr>
        </p:nvPicPr>
        <p:blipFill>
          <a:blip r:embed="rId2"/>
          <a:srcRect/>
          <a:stretch>
            <a:fillRect/>
          </a:stretch>
        </p:blipFill>
        <p:spPr bwMode="auto">
          <a:xfrm>
            <a:off x="90488" y="428625"/>
            <a:ext cx="9053512" cy="5929313"/>
          </a:xfrm>
          <a:prstGeom prst="rect">
            <a:avLst/>
          </a:prstGeom>
          <a:noFill/>
          <a:ln w="9525">
            <a:noFill/>
            <a:miter lim="800000"/>
            <a:headEnd/>
            <a:tailEnd/>
          </a:ln>
          <a:effectLst/>
        </p:spPr>
      </p:pic>
      <p:pic>
        <p:nvPicPr>
          <p:cNvPr id="4100" name="Picture 4"/>
          <p:cNvPicPr>
            <a:picLocks noChangeAspect="1" noChangeArrowheads="1"/>
          </p:cNvPicPr>
          <p:nvPr/>
        </p:nvPicPr>
        <p:blipFill>
          <a:blip r:embed="rId3"/>
          <a:srcRect/>
          <a:stretch>
            <a:fillRect/>
          </a:stretch>
        </p:blipFill>
        <p:spPr bwMode="auto">
          <a:xfrm>
            <a:off x="5786446" y="4367803"/>
            <a:ext cx="3357554" cy="3918981"/>
          </a:xfrm>
          <a:prstGeom prst="rect">
            <a:avLst/>
          </a:prstGeom>
          <a:noFill/>
          <a:ln w="9525">
            <a:noFill/>
            <a:miter lim="800000"/>
            <a:headEnd/>
            <a:tailEnd/>
          </a:ln>
          <a:effectLst/>
        </p:spPr>
      </p:pic>
      <p:sp>
        <p:nvSpPr>
          <p:cNvPr id="8" name="円/楕円 7"/>
          <p:cNvSpPr/>
          <p:nvPr/>
        </p:nvSpPr>
        <p:spPr>
          <a:xfrm>
            <a:off x="1928794" y="2393149"/>
            <a:ext cx="3571900" cy="2071702"/>
          </a:xfrm>
          <a:prstGeom prst="ellipse">
            <a:avLst/>
          </a:prstGeom>
          <a:solidFill>
            <a:srgbClr val="FFFFFF">
              <a:alpha val="69804"/>
            </a:srgb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solidFill>
                <a:effectLst>
                  <a:glow rad="228600">
                    <a:schemeClr val="accent1">
                      <a:satMod val="175000"/>
                      <a:alpha val="40000"/>
                    </a:schemeClr>
                  </a:glow>
                </a:effectLst>
              </a:rPr>
              <a:t>最適化されたコンテンツ</a:t>
            </a:r>
          </a:p>
          <a:p>
            <a:pPr algn="ctr"/>
            <a:r>
              <a:rPr lang="ja-JP" altLang="en-US" sz="2400" dirty="0" smtClean="0">
                <a:solidFill>
                  <a:schemeClr val="tx1"/>
                </a:solidFill>
                <a:effectLst>
                  <a:glow rad="228600">
                    <a:schemeClr val="accent1">
                      <a:satMod val="175000"/>
                      <a:alpha val="40000"/>
                    </a:schemeClr>
                  </a:glow>
                </a:effectLst>
              </a:rPr>
              <a:t>ユーザの関心</a:t>
            </a:r>
            <a:endParaRPr lang="en-US" altLang="ja-JP" sz="2400" dirty="0" smtClean="0">
              <a:solidFill>
                <a:schemeClr val="tx1"/>
              </a:solidFill>
              <a:effectLst>
                <a:glow rad="228600">
                  <a:schemeClr val="accent1">
                    <a:satMod val="175000"/>
                    <a:alpha val="40000"/>
                  </a:schemeClr>
                </a:glow>
              </a:effectLst>
            </a:endParaRPr>
          </a:p>
          <a:p>
            <a:pPr algn="ctr"/>
            <a:r>
              <a:rPr lang="ja-JP" altLang="en-US" sz="2400" dirty="0" smtClean="0">
                <a:solidFill>
                  <a:schemeClr val="tx1"/>
                </a:solidFill>
                <a:effectLst>
                  <a:glow rad="228600">
                    <a:schemeClr val="accent1">
                      <a:satMod val="175000"/>
                      <a:alpha val="40000"/>
                    </a:schemeClr>
                  </a:glow>
                </a:effectLst>
              </a:rPr>
              <a:t>時期的な流行</a:t>
            </a:r>
            <a:endParaRPr kumimoji="1" lang="en-US" altLang="ja-JP" sz="2400" dirty="0" smtClean="0">
              <a:solidFill>
                <a:schemeClr val="tx1"/>
              </a:solidFill>
              <a:effectLst>
                <a:glow rad="228600">
                  <a:schemeClr val="accent1">
                    <a:satMod val="175000"/>
                    <a:alpha val="40000"/>
                  </a:schemeClr>
                </a:glow>
              </a:effectLst>
            </a:endParaRPr>
          </a:p>
        </p:txBody>
      </p:sp>
      <p:sp>
        <p:nvSpPr>
          <p:cNvPr id="9" name="円/楕円 8"/>
          <p:cNvSpPr/>
          <p:nvPr/>
        </p:nvSpPr>
        <p:spPr>
          <a:xfrm>
            <a:off x="5786446" y="2071678"/>
            <a:ext cx="3143272" cy="2071702"/>
          </a:xfrm>
          <a:prstGeom prst="ellipse">
            <a:avLst/>
          </a:prstGeom>
          <a:solidFill>
            <a:srgbClr val="FFFFFF">
              <a:alpha val="69804"/>
            </a:srgb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lstStyle/>
          <a:p>
            <a:pPr algn="ctr"/>
            <a:r>
              <a:rPr kumimoji="1" lang="ja-JP" altLang="en-US" sz="3200" dirty="0" smtClean="0">
                <a:solidFill>
                  <a:schemeClr val="tx1"/>
                </a:solidFill>
                <a:effectLst>
                  <a:glow rad="228600">
                    <a:schemeClr val="accent1">
                      <a:satMod val="175000"/>
                      <a:alpha val="40000"/>
                    </a:schemeClr>
                  </a:glow>
                </a:effectLst>
              </a:rPr>
              <a:t>広告の最適化</a:t>
            </a:r>
            <a:endParaRPr kumimoji="1" lang="en-US" altLang="ja-JP" sz="3200" dirty="0" smtClean="0">
              <a:solidFill>
                <a:schemeClr val="tx1"/>
              </a:solidFill>
              <a:effectLst>
                <a:glow rad="228600">
                  <a:schemeClr val="accent1">
                    <a:satMod val="175000"/>
                    <a:alpha val="40000"/>
                  </a:schemeClr>
                </a:glow>
              </a:effectLst>
            </a:endParaRPr>
          </a:p>
          <a:p>
            <a:pPr lvl="0" algn="ctr"/>
            <a:r>
              <a:rPr lang="ja-JP" altLang="en-US" sz="2400" dirty="0">
                <a:solidFill>
                  <a:prstClr val="black"/>
                </a:solidFill>
                <a:effectLst>
                  <a:glow rad="228600">
                    <a:srgbClr val="4F81BD">
                      <a:satMod val="175000"/>
                      <a:alpha val="40000"/>
                    </a:srgbClr>
                  </a:glow>
                </a:effectLst>
              </a:rPr>
              <a:t>ユーザの関心</a:t>
            </a:r>
            <a:endParaRPr lang="en-US" altLang="ja-JP" sz="2400" dirty="0">
              <a:solidFill>
                <a:prstClr val="black"/>
              </a:solidFill>
              <a:effectLst>
                <a:glow rad="228600">
                  <a:srgbClr val="4F81BD">
                    <a:satMod val="175000"/>
                    <a:alpha val="40000"/>
                  </a:srgbClr>
                </a:glow>
              </a:effectLst>
            </a:endParaRPr>
          </a:p>
          <a:p>
            <a:pPr lvl="0" algn="ctr"/>
            <a:r>
              <a:rPr lang="ja-JP" altLang="en-US" sz="2400" dirty="0">
                <a:solidFill>
                  <a:prstClr val="black"/>
                </a:solidFill>
                <a:effectLst>
                  <a:glow rad="228600">
                    <a:srgbClr val="4F81BD">
                      <a:satMod val="175000"/>
                      <a:alpha val="40000"/>
                    </a:srgbClr>
                  </a:glow>
                </a:effectLst>
              </a:rPr>
              <a:t>時期的な</a:t>
            </a:r>
            <a:r>
              <a:rPr lang="ja-JP" altLang="en-US" sz="2400" dirty="0" smtClean="0">
                <a:solidFill>
                  <a:prstClr val="black"/>
                </a:solidFill>
                <a:effectLst>
                  <a:glow rad="228600">
                    <a:srgbClr val="4F81BD">
                      <a:satMod val="175000"/>
                      <a:alpha val="40000"/>
                    </a:srgbClr>
                  </a:glow>
                </a:effectLst>
              </a:rPr>
              <a:t>流行</a:t>
            </a:r>
            <a:endParaRPr kumimoji="1" lang="en-US" altLang="ja-JP" sz="3200" dirty="0" smtClean="0">
              <a:solidFill>
                <a:schemeClr val="tx1"/>
              </a:solidFill>
              <a:effectLst>
                <a:glow rad="228600">
                  <a:schemeClr val="accent1">
                    <a:satMod val="175000"/>
                    <a:alpha val="40000"/>
                  </a:schemeClr>
                </a:glow>
              </a:effectLst>
            </a:endParaRPr>
          </a:p>
          <a:p>
            <a:pPr algn="ctr"/>
            <a:endParaRPr kumimoji="1" lang="en-US" altLang="ja-JP" sz="3200" dirty="0" smtClean="0">
              <a:solidFill>
                <a:schemeClr val="tx1"/>
              </a:solidFill>
              <a:effectLst>
                <a:glow rad="228600">
                  <a:schemeClr val="accent1">
                    <a:satMod val="175000"/>
                    <a:alpha val="40000"/>
                  </a:schemeClr>
                </a:glow>
              </a:effectLst>
            </a:endParaRPr>
          </a:p>
        </p:txBody>
      </p:sp>
      <p:sp>
        <p:nvSpPr>
          <p:cNvPr id="11" name="円/楕円 10"/>
          <p:cNvSpPr/>
          <p:nvPr/>
        </p:nvSpPr>
        <p:spPr>
          <a:xfrm>
            <a:off x="5786446" y="4429132"/>
            <a:ext cx="3143272" cy="2071702"/>
          </a:xfrm>
          <a:prstGeom prst="ellipse">
            <a:avLst/>
          </a:prstGeom>
          <a:solidFill>
            <a:srgbClr val="FFFFFF">
              <a:alpha val="69804"/>
            </a:srgb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lstStyle/>
          <a:p>
            <a:pPr algn="ctr"/>
            <a:r>
              <a:rPr kumimoji="1" lang="ja-JP" altLang="en-US" sz="3200" dirty="0" smtClean="0">
                <a:solidFill>
                  <a:schemeClr val="tx1"/>
                </a:solidFill>
                <a:effectLst>
                  <a:glow rad="228600">
                    <a:schemeClr val="accent1">
                      <a:satMod val="175000"/>
                      <a:alpha val="40000"/>
                    </a:schemeClr>
                  </a:glow>
                </a:effectLst>
              </a:rPr>
              <a:t>検索</a:t>
            </a:r>
            <a:r>
              <a:rPr kumimoji="1" lang="en-US" altLang="ja-JP" sz="3200" dirty="0" smtClean="0">
                <a:solidFill>
                  <a:schemeClr val="tx1"/>
                </a:solidFill>
                <a:effectLst>
                  <a:glow rad="228600">
                    <a:schemeClr val="accent1">
                      <a:satMod val="175000"/>
                      <a:alpha val="40000"/>
                    </a:schemeClr>
                  </a:glow>
                </a:effectLst>
              </a:rPr>
              <a:t>Index</a:t>
            </a:r>
          </a:p>
          <a:p>
            <a:pPr algn="ctr"/>
            <a:r>
              <a:rPr lang="ja-JP" altLang="en-US" sz="3200" dirty="0" smtClean="0">
                <a:solidFill>
                  <a:schemeClr val="tx1"/>
                </a:solidFill>
                <a:effectLst>
                  <a:glow rad="228600">
                    <a:schemeClr val="accent1">
                      <a:satMod val="175000"/>
                      <a:alpha val="40000"/>
                    </a:schemeClr>
                  </a:glow>
                </a:effectLst>
              </a:rPr>
              <a:t>のランキング</a:t>
            </a:r>
            <a:endParaRPr lang="en-US" altLang="ja-JP" sz="3200" dirty="0" smtClean="0">
              <a:solidFill>
                <a:schemeClr val="tx1"/>
              </a:solidFill>
              <a:effectLst>
                <a:glow rad="228600">
                  <a:schemeClr val="accent1">
                    <a:satMod val="175000"/>
                    <a:alpha val="40000"/>
                  </a:schemeClr>
                </a:glow>
              </a:effectLst>
            </a:endParaRPr>
          </a:p>
          <a:p>
            <a:pPr algn="ctr"/>
            <a:endParaRPr kumimoji="1" lang="en-US" altLang="ja-JP" sz="3200" dirty="0" smtClean="0">
              <a:solidFill>
                <a:schemeClr val="tx1"/>
              </a:solidFill>
              <a:effectLst>
                <a:glow rad="228600">
                  <a:schemeClr val="accent1">
                    <a:satMod val="175000"/>
                    <a:alpha val="40000"/>
                  </a:schemeClr>
                </a:glow>
              </a:effectLst>
            </a:endParaRPr>
          </a:p>
          <a:p>
            <a:pPr algn="ctr"/>
            <a:endParaRPr kumimoji="1" lang="en-US" altLang="ja-JP" sz="3200" dirty="0" smtClean="0">
              <a:solidFill>
                <a:schemeClr val="tx1"/>
              </a:solidFill>
              <a:effectLst>
                <a:glow rad="228600">
                  <a:schemeClr val="accent1">
                    <a:satMod val="175000"/>
                    <a:alpha val="40000"/>
                  </a:schemeClr>
                </a:glow>
              </a:effectLst>
            </a:endParaRPr>
          </a:p>
        </p:txBody>
      </p:sp>
      <p:sp>
        <p:nvSpPr>
          <p:cNvPr id="10" name="正方形/長方形 9"/>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13" name="フッター プレースホルダ 12"/>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2" name="テキスト ボックス 11"/>
          <p:cNvSpPr txBox="1"/>
          <p:nvPr/>
        </p:nvSpPr>
        <p:spPr>
          <a:xfrm>
            <a:off x="1979577" y="5113198"/>
            <a:ext cx="3468735"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185738" indent="-185738">
              <a:buFont typeface="Arial" pitchFamily="34" charset="0"/>
              <a:buChar char="•"/>
            </a:pPr>
            <a:r>
              <a:rPr kumimoji="1" lang="ja-JP" altLang="en-US" sz="2400" dirty="0" smtClean="0">
                <a:solidFill>
                  <a:srgbClr val="CC0000"/>
                </a:solidFill>
                <a:latin typeface="ヒラギノ角ゴ Std W8" pitchFamily="34" charset="-128"/>
                <a:ea typeface="ヒラギノ角ゴ Std W8" pitchFamily="34" charset="-128"/>
              </a:rPr>
              <a:t>コンテンツとユーザ</a:t>
            </a:r>
            <a:r>
              <a:rPr kumimoji="1" lang="en-US" altLang="ja-JP" sz="2400" dirty="0" smtClean="0">
                <a:solidFill>
                  <a:srgbClr val="CC0000"/>
                </a:solidFill>
                <a:latin typeface="ヒラギノ角ゴ Std W8" pitchFamily="34" charset="-128"/>
                <a:ea typeface="ヒラギノ角ゴ Std W8" pitchFamily="34" charset="-128"/>
              </a:rPr>
              <a:t/>
            </a:r>
            <a:br>
              <a:rPr kumimoji="1" lang="en-US" altLang="ja-JP" sz="2400" dirty="0" smtClean="0">
                <a:solidFill>
                  <a:srgbClr val="CC0000"/>
                </a:solidFill>
                <a:latin typeface="ヒラギノ角ゴ Std W8" pitchFamily="34" charset="-128"/>
                <a:ea typeface="ヒラギノ角ゴ Std W8" pitchFamily="34" charset="-128"/>
              </a:rPr>
            </a:br>
            <a:r>
              <a:rPr kumimoji="1" lang="ja-JP" altLang="en-US" sz="2400" dirty="0" smtClean="0">
                <a:solidFill>
                  <a:srgbClr val="CC0000"/>
                </a:solidFill>
                <a:latin typeface="ヒラギノ角ゴ Std W8" pitchFamily="34" charset="-128"/>
                <a:ea typeface="ヒラギノ角ゴ Std W8" pitchFamily="34" charset="-128"/>
              </a:rPr>
              <a:t>の興味に基づく情報</a:t>
            </a:r>
            <a:endParaRPr kumimoji="1" lang="en-US" altLang="ja-JP" sz="2400" dirty="0" smtClean="0">
              <a:solidFill>
                <a:srgbClr val="CC0000"/>
              </a:solidFill>
              <a:latin typeface="ヒラギノ角ゴ Std W8" pitchFamily="34" charset="-128"/>
              <a:ea typeface="ヒラギノ角ゴ Std W8" pitchFamily="34" charset="-128"/>
            </a:endParaRPr>
          </a:p>
          <a:p>
            <a:pPr marL="185738" indent="-185738">
              <a:buFont typeface="Arial" pitchFamily="34" charset="0"/>
              <a:buChar char="•"/>
            </a:pPr>
            <a:r>
              <a:rPr lang="ja-JP" altLang="en-US" sz="2400" dirty="0" smtClean="0">
                <a:solidFill>
                  <a:srgbClr val="CC0000"/>
                </a:solidFill>
                <a:latin typeface="ヒラギノ角ゴ Std W8" pitchFamily="34" charset="-128"/>
                <a:ea typeface="ヒラギノ角ゴ Std W8" pitchFamily="34" charset="-128"/>
              </a:rPr>
              <a:t>複数の情報源から集約</a:t>
            </a:r>
            <a:endParaRPr kumimoji="1" lang="en-US" altLang="ja-JP" sz="2400" dirty="0" smtClean="0">
              <a:solidFill>
                <a:srgbClr val="CC0000"/>
              </a:solidFill>
              <a:latin typeface="ヒラギノ角ゴ Std W8" pitchFamily="34" charset="-128"/>
              <a:ea typeface="ヒラギノ角ゴ Std W8" pitchFamily="34" charset="-128"/>
            </a:endParaRPr>
          </a:p>
        </p:txBody>
      </p:sp>
      <p:sp>
        <p:nvSpPr>
          <p:cNvPr id="14" name="円/楕円 13"/>
          <p:cNvSpPr/>
          <p:nvPr/>
        </p:nvSpPr>
        <p:spPr>
          <a:xfrm>
            <a:off x="187568" y="2370122"/>
            <a:ext cx="1687520" cy="3833865"/>
          </a:xfrm>
          <a:prstGeom prst="ellipse">
            <a:avLst/>
          </a:prstGeom>
          <a:solidFill>
            <a:srgbClr val="FFFFFF">
              <a:alpha val="69804"/>
            </a:srgb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solidFill>
                <a:effectLst>
                  <a:glow rad="228600">
                    <a:schemeClr val="accent1">
                      <a:satMod val="175000"/>
                      <a:alpha val="40000"/>
                    </a:schemeClr>
                  </a:glow>
                </a:effectLst>
              </a:rPr>
              <a:t>人気分野</a:t>
            </a:r>
          </a:p>
          <a:p>
            <a:pPr algn="ctr"/>
            <a:r>
              <a:rPr lang="ja-JP" altLang="en-US" sz="2400" dirty="0" smtClean="0">
                <a:solidFill>
                  <a:schemeClr val="tx1"/>
                </a:solidFill>
                <a:effectLst>
                  <a:glow rad="228600">
                    <a:schemeClr val="accent1">
                      <a:satMod val="175000"/>
                      <a:alpha val="40000"/>
                    </a:schemeClr>
                  </a:glow>
                </a:effectLst>
              </a:rPr>
              <a:t>ユーザの関心</a:t>
            </a:r>
            <a:endParaRPr lang="en-US" altLang="ja-JP" sz="2400" dirty="0" smtClean="0">
              <a:solidFill>
                <a:schemeClr val="tx1"/>
              </a:solidFill>
              <a:effectLst>
                <a:glow rad="228600">
                  <a:schemeClr val="accent1">
                    <a:satMod val="175000"/>
                    <a:alpha val="40000"/>
                  </a:schemeClr>
                </a:glow>
              </a:effectLst>
            </a:endParaRPr>
          </a:p>
        </p:txBody>
      </p:sp>
      <p:sp>
        <p:nvSpPr>
          <p:cNvPr id="15" name="円/楕円 14"/>
          <p:cNvSpPr/>
          <p:nvPr/>
        </p:nvSpPr>
        <p:spPr>
          <a:xfrm>
            <a:off x="2527272" y="982629"/>
            <a:ext cx="3505248" cy="796939"/>
          </a:xfrm>
          <a:prstGeom prst="ellipse">
            <a:avLst/>
          </a:prstGeom>
          <a:solidFill>
            <a:srgbClr val="FFFFFF">
              <a:alpha val="69804"/>
            </a:srgb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smtClean="0">
                <a:solidFill>
                  <a:schemeClr val="tx1"/>
                </a:solidFill>
                <a:effectLst>
                  <a:glow rad="228600">
                    <a:schemeClr val="accent1">
                      <a:satMod val="175000"/>
                      <a:alpha val="40000"/>
                    </a:schemeClr>
                  </a:glow>
                </a:effectLst>
              </a:rPr>
              <a:t>検索</a:t>
            </a:r>
            <a:endParaRPr kumimoji="1" lang="ja-JP" altLang="en-US" sz="3200" dirty="0" smtClean="0">
              <a:solidFill>
                <a:schemeClr val="tx1"/>
              </a:solidFill>
              <a:effectLst>
                <a:glow rad="228600">
                  <a:schemeClr val="accent1">
                    <a:satMod val="175000"/>
                    <a:alpha val="40000"/>
                  </a:schemeClr>
                </a:glow>
              </a:effectLst>
            </a:endParaRPr>
          </a:p>
        </p:txBody>
      </p:sp>
      <p:sp>
        <p:nvSpPr>
          <p:cNvPr id="16" name="スライド番号プレースホルダ 15"/>
          <p:cNvSpPr>
            <a:spLocks noGrp="1"/>
          </p:cNvSpPr>
          <p:nvPr>
            <p:ph type="sldNum" sz="quarter" idx="12"/>
          </p:nvPr>
        </p:nvSpPr>
        <p:spPr/>
        <p:txBody>
          <a:bodyPr/>
          <a:lstStyle/>
          <a:p>
            <a:fld id="{DF510E7A-70A0-49B7-BA5B-039CFE49E52F}" type="slidenum">
              <a:rPr kumimoji="1" lang="ja-JP" altLang="en-US" smtClean="0"/>
              <a:pPr/>
              <a:t>116</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8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4" grpId="0" animBg="1"/>
      <p:bldP spid="1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現状のトレンドのまとめ</a:t>
            </a:r>
            <a:endParaRPr kumimoji="1" lang="ja-JP" altLang="en-US" dirty="0"/>
          </a:p>
        </p:txBody>
      </p:sp>
      <p:sp>
        <p:nvSpPr>
          <p:cNvPr id="3" name="コンテンツ プレースホルダ 2"/>
          <p:cNvSpPr>
            <a:spLocks noGrp="1"/>
          </p:cNvSpPr>
          <p:nvPr>
            <p:ph idx="1"/>
          </p:nvPr>
        </p:nvSpPr>
        <p:spPr>
          <a:xfrm>
            <a:off x="457200" y="1331929"/>
            <a:ext cx="8229600" cy="4525963"/>
          </a:xfrm>
        </p:spPr>
        <p:txBody>
          <a:bodyPr>
            <a:noAutofit/>
          </a:bodyPr>
          <a:lstStyle/>
          <a:p>
            <a:r>
              <a:rPr kumimoji="1" lang="ja-JP" altLang="en-US" sz="2800" dirty="0" smtClean="0"/>
              <a:t>検索エンジンの方向性</a:t>
            </a:r>
            <a:endParaRPr kumimoji="1" lang="en-US" altLang="ja-JP" sz="2800" dirty="0" smtClean="0"/>
          </a:p>
          <a:p>
            <a:pPr lvl="1"/>
            <a:r>
              <a:rPr lang="ja-JP" altLang="en-US" sz="2400" dirty="0"/>
              <a:t>コンテンツ</a:t>
            </a:r>
            <a:r>
              <a:rPr lang="ja-JP" altLang="en-US" sz="2400" dirty="0" smtClean="0"/>
              <a:t>とユーザの興味を理解</a:t>
            </a:r>
            <a:endParaRPr lang="en-US" altLang="ja-JP" sz="2400" dirty="0" smtClean="0"/>
          </a:p>
          <a:p>
            <a:pPr lvl="1"/>
            <a:r>
              <a:rPr lang="ja-JP" altLang="en-US" sz="2400" dirty="0" smtClean="0"/>
              <a:t>単に</a:t>
            </a:r>
            <a:r>
              <a:rPr lang="en-US" altLang="ja-JP" sz="2400" dirty="0" smtClean="0"/>
              <a:t>URL</a:t>
            </a:r>
            <a:r>
              <a:rPr lang="ja-JP" altLang="en-US" sz="2400" dirty="0" smtClean="0"/>
              <a:t>をリストするだけでなく、関連するコンテンツを集約する</a:t>
            </a:r>
            <a:endParaRPr lang="en-US" altLang="ja-JP" sz="2400" dirty="0" smtClean="0"/>
          </a:p>
          <a:p>
            <a:pPr lvl="1"/>
            <a:r>
              <a:rPr lang="ja-JP" altLang="en-US" sz="2400" dirty="0" smtClean="0"/>
              <a:t>複数ステップが必要な手間を省くように手助けする</a:t>
            </a:r>
            <a:endParaRPr lang="en-US" altLang="ja-JP" sz="2400" dirty="0" smtClean="0"/>
          </a:p>
          <a:p>
            <a:r>
              <a:rPr lang="ja-JP" altLang="en-US" sz="2800" dirty="0" smtClean="0"/>
              <a:t>ポータルの方向性</a:t>
            </a:r>
            <a:endParaRPr lang="en-US" altLang="ja-JP" sz="2800" dirty="0" smtClean="0"/>
          </a:p>
          <a:p>
            <a:pPr lvl="1"/>
            <a:r>
              <a:rPr lang="ja-JP" altLang="en-US" sz="2400" dirty="0"/>
              <a:t>コンテンツ</a:t>
            </a:r>
            <a:r>
              <a:rPr kumimoji="1" lang="ja-JP" altLang="en-US" sz="2400" dirty="0" smtClean="0"/>
              <a:t>とユーザの興味を理解し、ユーザが探したい情報を提供するページを自動で構築</a:t>
            </a:r>
            <a:endParaRPr kumimoji="1" lang="en-US" altLang="ja-JP" sz="2400" dirty="0" smtClean="0"/>
          </a:p>
          <a:p>
            <a:pPr lvl="1"/>
            <a:r>
              <a:rPr lang="ja-JP" altLang="en-US" sz="2400" dirty="0"/>
              <a:t>関連</a:t>
            </a:r>
            <a:r>
              <a:rPr lang="ja-JP" altLang="en-US" sz="2400" dirty="0" smtClean="0"/>
              <a:t>するコンテンツを集約し、複数の情報源から</a:t>
            </a:r>
            <a:r>
              <a:rPr lang="en-US" altLang="ja-JP" sz="2400" dirty="0" smtClean="0"/>
              <a:t>Concept-centric</a:t>
            </a:r>
            <a:r>
              <a:rPr lang="ja-JP" altLang="en-US" sz="2400" dirty="0" smtClean="0"/>
              <a:t> なページを作成</a:t>
            </a:r>
            <a:endParaRPr lang="en-US" altLang="ja-JP" sz="2400" dirty="0" smtClean="0"/>
          </a:p>
          <a:p>
            <a:r>
              <a:rPr kumimoji="1" lang="ja-JP" altLang="en-US" sz="2800" dirty="0" smtClean="0"/>
              <a:t>ブラウズと検索はコインの裏と表</a:t>
            </a:r>
            <a:endParaRPr kumimoji="1" lang="en-US" altLang="ja-JP" sz="2800" dirty="0" smtClean="0"/>
          </a:p>
          <a:p>
            <a:pPr lvl="1"/>
            <a:r>
              <a:rPr lang="ja-JP" altLang="en-US" sz="2400" dirty="0" smtClean="0"/>
              <a:t>ユーザの興味と情報源に注目した共通の技術</a:t>
            </a:r>
            <a:endParaRPr lang="en-US" altLang="ja-JP" sz="2400" dirty="0" smtClean="0"/>
          </a:p>
          <a:p>
            <a:pPr lvl="1"/>
            <a:endParaRPr kumimoji="1" lang="en-US" altLang="ja-JP" dirty="0" smtClean="0"/>
          </a:p>
          <a:p>
            <a:pPr lvl="1"/>
            <a:endParaRPr kumimoji="1" lang="ja-JP" altLang="en-US" sz="2400"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117</a:t>
            </a:fld>
            <a:endParaRPr kumimoji="1" lang="ja-JP" alt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en-US" altLang="ja-JP" sz="1800" dirty="0" smtClean="0"/>
              <a:t>PODS Keynote: A Web of Concepts</a:t>
            </a:r>
            <a:r>
              <a:rPr kumimoji="1" lang="en-US" altLang="ja-JP" dirty="0" smtClean="0"/>
              <a:t/>
            </a:r>
            <a:br>
              <a:rPr kumimoji="1" lang="en-US" altLang="ja-JP" dirty="0" smtClean="0"/>
            </a:br>
            <a:r>
              <a:rPr kumimoji="1" lang="ja-JP" altLang="en-US" dirty="0" smtClean="0"/>
              <a:t>概念の集合としての</a:t>
            </a:r>
            <a:r>
              <a:rPr kumimoji="1" lang="en-US" altLang="ja-JP" dirty="0" smtClean="0"/>
              <a:t>Web</a:t>
            </a: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応用</a:t>
            </a:r>
            <a:r>
              <a:rPr kumimoji="1" lang="en-US" altLang="ja-JP" dirty="0" smtClean="0"/>
              <a:t>:</a:t>
            </a:r>
            <a:r>
              <a:rPr kumimoji="1" lang="ja-JP" altLang="en-US" dirty="0" smtClean="0"/>
              <a:t> 検索</a:t>
            </a:r>
            <a:endParaRPr kumimoji="1" lang="ja-JP" altLang="en-US" dirty="0"/>
          </a:p>
        </p:txBody>
      </p:sp>
      <p:sp>
        <p:nvSpPr>
          <p:cNvPr id="3" name="コンテンツ プレースホルダ 2"/>
          <p:cNvSpPr>
            <a:spLocks noGrp="1"/>
          </p:cNvSpPr>
          <p:nvPr>
            <p:ph idx="1"/>
          </p:nvPr>
        </p:nvSpPr>
        <p:spPr/>
        <p:txBody>
          <a:bodyPr/>
          <a:lstStyle/>
          <a:p>
            <a:r>
              <a:rPr kumimoji="1" lang="en-US" altLang="ja-JP" dirty="0" smtClean="0"/>
              <a:t>Web</a:t>
            </a:r>
            <a:r>
              <a:rPr kumimoji="1" lang="ja-JP" altLang="en-US" dirty="0" smtClean="0"/>
              <a:t>検索の増強</a:t>
            </a:r>
            <a:endParaRPr kumimoji="1" lang="en-US" altLang="ja-JP" dirty="0" smtClean="0"/>
          </a:p>
          <a:p>
            <a:pPr lvl="1"/>
            <a:r>
              <a:rPr kumimoji="1" lang="ja-JP" altLang="en-US" dirty="0" smtClean="0"/>
              <a:t>直接リンクモジュール：レストランの場所や</a:t>
            </a:r>
            <a:r>
              <a:rPr lang="ja-JP" altLang="en-US" dirty="0" smtClean="0"/>
              <a:t>天気予報、価格、株価、再検索</a:t>
            </a:r>
            <a:endParaRPr kumimoji="1" lang="en-US" altLang="ja-JP" dirty="0" smtClean="0"/>
          </a:p>
          <a:p>
            <a:pPr lvl="1"/>
            <a:r>
              <a:rPr lang="ja-JP" altLang="en-US" dirty="0"/>
              <a:t>特徴</a:t>
            </a:r>
            <a:r>
              <a:rPr lang="ja-JP" altLang="en-US" dirty="0" smtClean="0"/>
              <a:t>抽出</a:t>
            </a:r>
            <a:r>
              <a:rPr lang="ja-JP" altLang="en-US" dirty="0"/>
              <a:t>に</a:t>
            </a:r>
            <a:r>
              <a:rPr lang="ja-JP" altLang="en-US" dirty="0" smtClean="0"/>
              <a:t>よるランキングの改善</a:t>
            </a:r>
            <a:endParaRPr lang="en-US" altLang="ja-JP" dirty="0" smtClean="0"/>
          </a:p>
          <a:p>
            <a:pPr lvl="1"/>
            <a:r>
              <a:rPr lang="ja-JP" altLang="en-US" dirty="0" smtClean="0"/>
              <a:t>ある特徴を使った絞り込み</a:t>
            </a:r>
            <a:endParaRPr lang="en-US" altLang="ja-JP" dirty="0" smtClean="0"/>
          </a:p>
          <a:p>
            <a:pPr lvl="1"/>
            <a:r>
              <a:rPr kumimoji="1" lang="ja-JP" altLang="en-US" dirty="0" smtClean="0"/>
              <a:t>特殊な検索（</a:t>
            </a:r>
            <a:r>
              <a:rPr kumimoji="1" lang="en-US" altLang="ja-JP" dirty="0" smtClean="0"/>
              <a:t>e.g.</a:t>
            </a:r>
            <a:r>
              <a:rPr kumimoji="1" lang="ja-JP" altLang="en-US" dirty="0" smtClean="0"/>
              <a:t> 地図検索）やカスタム問合せ（</a:t>
            </a:r>
            <a:r>
              <a:rPr kumimoji="1" lang="en-US" altLang="ja-JP" dirty="0" smtClean="0"/>
              <a:t>e.g.</a:t>
            </a:r>
            <a:r>
              <a:rPr kumimoji="1" lang="ja-JP" altLang="en-US" dirty="0" smtClean="0"/>
              <a:t> ジャンルと地図の組み合わせ検索）</a:t>
            </a:r>
            <a:endParaRPr kumimoji="1" lang="ja-JP" altLang="en-US" dirty="0"/>
          </a:p>
          <a:p>
            <a:pPr lvl="1"/>
            <a:r>
              <a:rPr kumimoji="1" lang="ja-JP" altLang="en-US" dirty="0" smtClean="0"/>
              <a:t>ユーザの興味やタスクに合わせた結果の表示</a:t>
            </a:r>
            <a:endParaRPr lang="en-US" altLang="ja-JP" dirty="0" smtClean="0"/>
          </a:p>
          <a:p>
            <a:pPr>
              <a:buNone/>
            </a:pPr>
            <a:r>
              <a:rPr lang="ja-JP" altLang="en-US" dirty="0" smtClean="0"/>
              <a:t>ユーザが興味をもつ概念を探す</a:t>
            </a:r>
            <a:endParaRPr lang="en-US" altLang="ja-JP" dirty="0" smtClean="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119</a:t>
            </a:fld>
            <a:endParaRPr kumimoji="1" lang="ja-JP"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フッター プレースホルダ 9"/>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pic>
        <p:nvPicPr>
          <p:cNvPr id="2050" name="Picture 2"/>
          <p:cNvPicPr>
            <a:picLocks noChangeAspect="1" noChangeArrowheads="1"/>
          </p:cNvPicPr>
          <p:nvPr/>
        </p:nvPicPr>
        <p:blipFill>
          <a:blip r:embed="rId2"/>
          <a:srcRect/>
          <a:stretch>
            <a:fillRect/>
          </a:stretch>
        </p:blipFill>
        <p:spPr bwMode="auto">
          <a:xfrm>
            <a:off x="938237" y="714356"/>
            <a:ext cx="7134225" cy="9525000"/>
          </a:xfrm>
          <a:prstGeom prst="rect">
            <a:avLst/>
          </a:prstGeom>
          <a:noFill/>
          <a:ln w="9525">
            <a:noFill/>
            <a:miter lim="800000"/>
            <a:headEnd/>
            <a:tailEnd/>
          </a:ln>
        </p:spPr>
      </p:pic>
      <p:sp>
        <p:nvSpPr>
          <p:cNvPr id="2" name="タイトル 1"/>
          <p:cNvSpPr>
            <a:spLocks noGrp="1"/>
          </p:cNvSpPr>
          <p:nvPr>
            <p:ph type="title"/>
          </p:nvPr>
        </p:nvSpPr>
        <p:spPr/>
        <p:txBody>
          <a:bodyPr/>
          <a:lstStyle/>
          <a:p>
            <a:r>
              <a:rPr kumimoji="1" lang="en-US" altLang="ja-JP" dirty="0" smtClean="0"/>
              <a:t>SIGMOD/PODS 2010</a:t>
            </a:r>
            <a:endParaRPr kumimoji="1" lang="ja-JP" altLang="en-US" dirty="0"/>
          </a:p>
        </p:txBody>
      </p:sp>
      <p:sp>
        <p:nvSpPr>
          <p:cNvPr id="5" name="テキスト ボックス 4"/>
          <p:cNvSpPr txBox="1"/>
          <p:nvPr/>
        </p:nvSpPr>
        <p:spPr>
          <a:xfrm>
            <a:off x="7874" y="5572140"/>
            <a:ext cx="9136125" cy="101566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ja-JP" altLang="en-US" sz="6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インディアナポリス</a:t>
            </a:r>
            <a:endParaRPr kumimoji="1" lang="ja-JP" altLang="en-US" sz="6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endParaRPr>
          </a:p>
        </p:txBody>
      </p:sp>
      <p:sp>
        <p:nvSpPr>
          <p:cNvPr id="6" name="正方形/長方形 5"/>
          <p:cNvSpPr/>
          <p:nvPr/>
        </p:nvSpPr>
        <p:spPr>
          <a:xfrm>
            <a:off x="1" y="5000636"/>
            <a:ext cx="9144000" cy="76944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ja-JP" sz="44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2010 </a:t>
            </a:r>
            <a:r>
              <a:rPr lang="ja-JP" altLang="en-US" sz="44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年</a:t>
            </a:r>
            <a:r>
              <a:rPr lang="en-US" altLang="ja-JP" sz="44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6</a:t>
            </a:r>
            <a:r>
              <a:rPr lang="ja-JP" altLang="en-US" sz="44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月</a:t>
            </a:r>
            <a:r>
              <a:rPr lang="en-US" altLang="ja-JP" sz="44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6</a:t>
            </a:r>
            <a:r>
              <a:rPr lang="ja-JP" altLang="en-US" sz="44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日～</a:t>
            </a:r>
            <a:r>
              <a:rPr lang="en-US" altLang="ja-JP" sz="44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11</a:t>
            </a:r>
            <a:r>
              <a:rPr lang="ja-JP" altLang="en-US" sz="44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日</a:t>
            </a:r>
            <a:endParaRPr lang="en-US" altLang="ja-JP" sz="44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endParaRPr>
          </a:p>
        </p:txBody>
      </p:sp>
      <p:sp>
        <p:nvSpPr>
          <p:cNvPr id="9" name="正方形/長方形 8"/>
          <p:cNvSpPr/>
          <p:nvPr/>
        </p:nvSpPr>
        <p:spPr>
          <a:xfrm>
            <a:off x="0" y="54131"/>
            <a:ext cx="9170230"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SIGMOD/PODS2009</a:t>
            </a:r>
            <a:r>
              <a:rPr lang="ja-JP" altLang="en-US" sz="1400" dirty="0" smtClean="0">
                <a:solidFill>
                  <a:schemeClr val="bg1"/>
                </a:solidFill>
                <a:latin typeface="ヒラギノ角ゴ Pro W6" pitchFamily="34" charset="-128"/>
                <a:ea typeface="ヒラギノ角ゴ Pro W6" pitchFamily="34" charset="-128"/>
              </a:rPr>
              <a:t>の概要</a:t>
            </a:r>
            <a:endParaRPr lang="ja-JP" altLang="en-US" sz="1050" dirty="0">
              <a:solidFill>
                <a:schemeClr val="bg1"/>
              </a:solidFill>
              <a:latin typeface="ヒラギノ角ゴ Pro W6" pitchFamily="34" charset="-128"/>
              <a:ea typeface="ヒラギノ角ゴ Pro W6" pitchFamily="34" charset="-128"/>
            </a:endParaRPr>
          </a:p>
        </p:txBody>
      </p:sp>
      <p:sp>
        <p:nvSpPr>
          <p:cNvPr id="11" name="スライド番号プレースホルダ 10"/>
          <p:cNvSpPr>
            <a:spLocks noGrp="1"/>
          </p:cNvSpPr>
          <p:nvPr>
            <p:ph type="sldNum" sz="quarter" idx="12"/>
          </p:nvPr>
        </p:nvSpPr>
        <p:spPr/>
        <p:txBody>
          <a:bodyPr/>
          <a:lstStyle/>
          <a:p>
            <a:fld id="{DF510E7A-70A0-49B7-BA5B-039CFE49E52F}" type="slidenum">
              <a:rPr kumimoji="1" lang="ja-JP" altLang="en-US" smtClean="0"/>
              <a:pPr/>
              <a:t>12</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childTnLst>
                          </p:cTn>
                        </p:par>
                        <p:par>
                          <p:cTn id="8" fill="hold">
                            <p:stCondLst>
                              <p:cond delay="500"/>
                            </p:stCondLst>
                            <p:childTnLst>
                              <p:par>
                                <p:cTn id="9" presetID="34"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from="(-#ppt_w/2)" to="(#ppt_x)" calcmode="lin" valueType="num">
                                      <p:cBhvr>
                                        <p:cTn id="11" dur="600" fill="hold">
                                          <p:stCondLst>
                                            <p:cond delay="0"/>
                                          </p:stCondLst>
                                        </p:cTn>
                                        <p:tgtEl>
                                          <p:spTgt spid="6"/>
                                        </p:tgtEl>
                                        <p:attrNameLst>
                                          <p:attrName>ppt_x</p:attrName>
                                        </p:attrNameLst>
                                      </p:cBhvr>
                                    </p:anim>
                                    <p:anim from="0" to="-1.0" calcmode="lin" valueType="num">
                                      <p:cBhvr>
                                        <p:cTn id="12" dur="200" decel="50000" autoRev="1" fill="hold">
                                          <p:stCondLst>
                                            <p:cond delay="600"/>
                                          </p:stCondLst>
                                        </p:cTn>
                                        <p:tgtEl>
                                          <p:spTgt spid="6"/>
                                        </p:tgtEl>
                                        <p:attrNameLst>
                                          <p:attrName>xshear</p:attrName>
                                        </p:attrNameLst>
                                      </p:cBhvr>
                                    </p:anim>
                                    <p:animScale>
                                      <p:cBhvr>
                                        <p:cTn id="13" dur="200" decel="100000" autoRev="1" fill="hold">
                                          <p:stCondLst>
                                            <p:cond delay="600"/>
                                          </p:stCondLst>
                                        </p:cTn>
                                        <p:tgtEl>
                                          <p:spTgt spid="6"/>
                                        </p:tgtEl>
                                      </p:cBhvr>
                                      <p:from x="100000" y="100000"/>
                                      <p:to x="80000" y="100000"/>
                                    </p:animScale>
                                    <p:anim by="(#ppt_h/3+#ppt_w*0.1)" calcmode="lin" valueType="num">
                                      <p:cBhvr additive="sum">
                                        <p:cTn id="14" dur="200" decel="100000" autoRev="1" fill="hold">
                                          <p:stCondLst>
                                            <p:cond delay="600"/>
                                          </p:stCondLst>
                                        </p:cTn>
                                        <p:tgtEl>
                                          <p:spTgt spid="6"/>
                                        </p:tgtEl>
                                        <p:attrNameLst>
                                          <p:attrName>ppt_x</p:attrName>
                                        </p:attrNameLst>
                                      </p:cBhvr>
                                    </p:anim>
                                  </p:childTnLst>
                                </p:cTn>
                              </p:par>
                              <p:par>
                                <p:cTn id="15" presetID="34" presetClass="entr" presetSubtype="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 from="(-#ppt_w/2)" to="(#ppt_x)" calcmode="lin" valueType="num">
                                      <p:cBhvr>
                                        <p:cTn id="17" dur="600" fill="hold">
                                          <p:stCondLst>
                                            <p:cond delay="0"/>
                                          </p:stCondLst>
                                        </p:cTn>
                                        <p:tgtEl>
                                          <p:spTgt spid="5"/>
                                        </p:tgtEl>
                                        <p:attrNameLst>
                                          <p:attrName>ppt_x</p:attrName>
                                        </p:attrNameLst>
                                      </p:cBhvr>
                                    </p:anim>
                                    <p:anim from="0" to="-1.0" calcmode="lin" valueType="num">
                                      <p:cBhvr>
                                        <p:cTn id="18" dur="200" decel="50000" autoRev="1" fill="hold">
                                          <p:stCondLst>
                                            <p:cond delay="600"/>
                                          </p:stCondLst>
                                        </p:cTn>
                                        <p:tgtEl>
                                          <p:spTgt spid="5"/>
                                        </p:tgtEl>
                                        <p:attrNameLst>
                                          <p:attrName>xshear</p:attrName>
                                        </p:attrNameLst>
                                      </p:cBhvr>
                                    </p:anim>
                                    <p:animScale>
                                      <p:cBhvr>
                                        <p:cTn id="19" dur="200" decel="100000" autoRev="1" fill="hold">
                                          <p:stCondLst>
                                            <p:cond delay="600"/>
                                          </p:stCondLst>
                                        </p:cTn>
                                        <p:tgtEl>
                                          <p:spTgt spid="5"/>
                                        </p:tgtEl>
                                      </p:cBhvr>
                                      <p:from x="100000" y="100000"/>
                                      <p:to x="80000" y="100000"/>
                                    </p:animScale>
                                    <p:anim by="(#ppt_h/3+#ppt_w*0.1)" calcmode="lin" valueType="num">
                                      <p:cBhvr additive="sum">
                                        <p:cTn id="20" dur="200" decel="100000" autoRev="1" fill="hold">
                                          <p:stCondLst>
                                            <p:cond delay="600"/>
                                          </p:stCondLst>
                                        </p:cTn>
                                        <p:tgtEl>
                                          <p:spTgt spid="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応用</a:t>
            </a:r>
            <a:r>
              <a:rPr kumimoji="1" lang="en-US" altLang="ja-JP" dirty="0" smtClean="0"/>
              <a:t>:</a:t>
            </a:r>
            <a:r>
              <a:rPr kumimoji="1" lang="ja-JP" altLang="en-US" dirty="0" smtClean="0"/>
              <a:t> ブラウジング </a:t>
            </a:r>
            <a:endParaRPr kumimoji="1" lang="ja-JP" altLang="en-US" dirty="0"/>
          </a:p>
        </p:txBody>
      </p:sp>
      <p:sp>
        <p:nvSpPr>
          <p:cNvPr id="3" name="コンテンツ プレースホルダ 2"/>
          <p:cNvSpPr>
            <a:spLocks noGrp="1"/>
          </p:cNvSpPr>
          <p:nvPr>
            <p:ph idx="1"/>
          </p:nvPr>
        </p:nvSpPr>
        <p:spPr/>
        <p:txBody>
          <a:bodyPr/>
          <a:lstStyle/>
          <a:p>
            <a:r>
              <a:rPr lang="en-US" altLang="ja-JP" dirty="0" smtClean="0"/>
              <a:t>3</a:t>
            </a:r>
            <a:r>
              <a:rPr lang="ja-JP" altLang="en-US" dirty="0" smtClean="0"/>
              <a:t>タイプのページ</a:t>
            </a:r>
            <a:endParaRPr lang="en-US" altLang="ja-JP" dirty="0" smtClean="0"/>
          </a:p>
          <a:p>
            <a:pPr lvl="1"/>
            <a:r>
              <a:rPr kumimoji="1" lang="ja-JP" altLang="en-US" dirty="0" smtClean="0"/>
              <a:t>結果ページ： 複数のレコードを見せる</a:t>
            </a:r>
            <a:endParaRPr kumimoji="1" lang="en-US" altLang="ja-JP" dirty="0" smtClean="0"/>
          </a:p>
          <a:p>
            <a:pPr lvl="1"/>
            <a:r>
              <a:rPr lang="ja-JP" altLang="en-US" dirty="0" smtClean="0"/>
              <a:t>概念ページ： ある概念インスタンスの説明</a:t>
            </a:r>
            <a:endParaRPr lang="en-US" altLang="ja-JP" dirty="0" smtClean="0"/>
          </a:p>
          <a:p>
            <a:pPr lvl="1"/>
            <a:r>
              <a:rPr kumimoji="1" lang="ja-JP" altLang="en-US" dirty="0" smtClean="0"/>
              <a:t>記事ページ： </a:t>
            </a:r>
            <a:r>
              <a:rPr kumimoji="1" lang="en-US" altLang="ja-JP" dirty="0" smtClean="0"/>
              <a:t>e.g.</a:t>
            </a:r>
            <a:r>
              <a:rPr kumimoji="1" lang="ja-JP" altLang="en-US" dirty="0" smtClean="0"/>
              <a:t> ブラジル</a:t>
            </a:r>
            <a:r>
              <a:rPr kumimoji="1" lang="en-US" altLang="ja-JP" dirty="0" err="1" smtClean="0"/>
              <a:t>vs</a:t>
            </a:r>
            <a:r>
              <a:rPr kumimoji="1" lang="ja-JP" altLang="en-US" dirty="0" smtClean="0"/>
              <a:t>アメリカのサッカー議論</a:t>
            </a:r>
            <a:endParaRPr kumimoji="1" lang="en-US" altLang="ja-JP" dirty="0" smtClean="0"/>
          </a:p>
          <a:p>
            <a:r>
              <a:rPr lang="ja-JP" altLang="en-US" dirty="0" smtClean="0"/>
              <a:t>各ページが互いにリンクする</a:t>
            </a:r>
            <a:endParaRPr lang="en-US" altLang="ja-JP" dirty="0" smtClean="0"/>
          </a:p>
          <a:p>
            <a:endParaRPr kumimoji="1" lang="ja-JP" altLang="en-US" dirty="0"/>
          </a:p>
        </p:txBody>
      </p:sp>
      <p:graphicFrame>
        <p:nvGraphicFramePr>
          <p:cNvPr id="4" name="表 3"/>
          <p:cNvGraphicFramePr>
            <a:graphicFrameLocks noGrp="1"/>
          </p:cNvGraphicFramePr>
          <p:nvPr/>
        </p:nvGraphicFramePr>
        <p:xfrm>
          <a:off x="1000100" y="4786322"/>
          <a:ext cx="6929484" cy="1483360"/>
        </p:xfrm>
        <a:graphic>
          <a:graphicData uri="http://schemas.openxmlformats.org/drawingml/2006/table">
            <a:tbl>
              <a:tblPr firstRow="1" bandRow="1">
                <a:tableStyleId>{5C22544A-7EE6-4342-B048-85BDC9FD1C3A}</a:tableStyleId>
              </a:tblPr>
              <a:tblGrid>
                <a:gridCol w="1732371"/>
                <a:gridCol w="1732371"/>
                <a:gridCol w="1732371"/>
                <a:gridCol w="1732371"/>
              </a:tblGrid>
              <a:tr h="370840">
                <a:tc>
                  <a:txBody>
                    <a:bodyPr/>
                    <a:lstStyle/>
                    <a:p>
                      <a:endParaRPr kumimoji="1" lang="ja-JP" altLang="en-US" dirty="0"/>
                    </a:p>
                  </a:txBody>
                  <a:tcPr/>
                </a:tc>
                <a:tc>
                  <a:txBody>
                    <a:bodyPr/>
                    <a:lstStyle/>
                    <a:p>
                      <a:r>
                        <a:rPr kumimoji="1" lang="ja-JP" altLang="en-US" dirty="0" smtClean="0"/>
                        <a:t>結果ページ</a:t>
                      </a:r>
                      <a:endParaRPr kumimoji="1" lang="ja-JP" altLang="en-US" dirty="0"/>
                    </a:p>
                  </a:txBody>
                  <a:tcPr/>
                </a:tc>
                <a:tc>
                  <a:txBody>
                    <a:bodyPr/>
                    <a:lstStyle/>
                    <a:p>
                      <a:r>
                        <a:rPr kumimoji="1" lang="ja-JP" altLang="en-US" dirty="0" smtClean="0"/>
                        <a:t>概念ページ</a:t>
                      </a:r>
                      <a:endParaRPr kumimoji="1" lang="ja-JP" altLang="en-US" dirty="0"/>
                    </a:p>
                  </a:txBody>
                  <a:tcPr/>
                </a:tc>
                <a:tc>
                  <a:txBody>
                    <a:bodyPr/>
                    <a:lstStyle/>
                    <a:p>
                      <a:r>
                        <a:rPr kumimoji="1" lang="ja-JP" altLang="en-US" dirty="0" smtClean="0"/>
                        <a:t>記事ページ</a:t>
                      </a:r>
                      <a:endParaRPr kumimoji="1" lang="ja-JP" altLang="en-US" dirty="0"/>
                    </a:p>
                  </a:txBody>
                  <a:tcPr/>
                </a:tc>
              </a:tr>
              <a:tr h="370840">
                <a:tc>
                  <a:txBody>
                    <a:bodyPr/>
                    <a:lstStyle/>
                    <a:p>
                      <a:r>
                        <a:rPr kumimoji="1" lang="ja-JP" altLang="en-US" dirty="0" smtClean="0"/>
                        <a:t>結果ページ</a:t>
                      </a:r>
                      <a:endParaRPr kumimoji="1" lang="ja-JP" altLang="en-US" dirty="0"/>
                    </a:p>
                  </a:txBody>
                  <a:tcPr/>
                </a:tc>
                <a:tc>
                  <a:txBody>
                    <a:bodyPr/>
                    <a:lstStyle/>
                    <a:p>
                      <a:r>
                        <a:rPr kumimoji="1" lang="ja-JP" altLang="en-US" dirty="0" smtClean="0"/>
                        <a:t>詳細化</a:t>
                      </a:r>
                      <a:endParaRPr kumimoji="1" lang="ja-JP" altLang="en-US" dirty="0"/>
                    </a:p>
                  </a:txBody>
                  <a:tcPr/>
                </a:tc>
                <a:tc>
                  <a:txBody>
                    <a:bodyPr/>
                    <a:lstStyle/>
                    <a:p>
                      <a:r>
                        <a:rPr kumimoji="1" lang="ja-JP" altLang="en-US" dirty="0" smtClean="0"/>
                        <a:t>概念検索</a:t>
                      </a:r>
                      <a:endParaRPr kumimoji="1" lang="ja-JP" altLang="en-US" dirty="0"/>
                    </a:p>
                  </a:txBody>
                  <a:tcPr/>
                </a:tc>
                <a:tc>
                  <a:txBody>
                    <a:bodyPr/>
                    <a:lstStyle/>
                    <a:p>
                      <a:r>
                        <a:rPr kumimoji="1" lang="ja-JP" altLang="en-US" dirty="0" smtClean="0"/>
                        <a:t>標準的検索</a:t>
                      </a:r>
                      <a:endParaRPr kumimoji="1" lang="ja-JP" altLang="en-US" dirty="0"/>
                    </a:p>
                  </a:txBody>
                  <a:tcPr/>
                </a:tc>
              </a:tr>
              <a:tr h="370840">
                <a:tc>
                  <a:txBody>
                    <a:bodyPr/>
                    <a:lstStyle/>
                    <a:p>
                      <a:r>
                        <a:rPr kumimoji="1" lang="ja-JP" altLang="en-US" dirty="0" smtClean="0"/>
                        <a:t>概念ページ</a:t>
                      </a:r>
                      <a:endParaRPr kumimoji="1" lang="ja-JP" altLang="en-US" dirty="0"/>
                    </a:p>
                  </a:txBody>
                  <a:tcPr/>
                </a:tc>
                <a:tc>
                  <a:txBody>
                    <a:bodyPr/>
                    <a:lstStyle/>
                    <a:p>
                      <a:r>
                        <a:rPr kumimoji="1" lang="en-US" altLang="ja-JP" dirty="0" smtClean="0"/>
                        <a:t>Concept</a:t>
                      </a:r>
                      <a:r>
                        <a:rPr kumimoji="1" lang="ja-JP" altLang="en-US" dirty="0" smtClean="0"/>
                        <a:t>内検索</a:t>
                      </a:r>
                      <a:endParaRPr kumimoji="1" lang="ja-JP" altLang="en-US" dirty="0"/>
                    </a:p>
                  </a:txBody>
                  <a:tcPr/>
                </a:tc>
                <a:tc>
                  <a:txBody>
                    <a:bodyPr/>
                    <a:lstStyle/>
                    <a:p>
                      <a:r>
                        <a:rPr kumimoji="1" lang="ja-JP" altLang="en-US" dirty="0" smtClean="0"/>
                        <a:t>概念の推薦</a:t>
                      </a:r>
                      <a:endParaRPr kumimoji="1" lang="ja-JP" altLang="en-US" dirty="0"/>
                    </a:p>
                  </a:txBody>
                  <a:tcPr/>
                </a:tc>
                <a:tc>
                  <a:txBody>
                    <a:bodyPr/>
                    <a:lstStyle/>
                    <a:p>
                      <a:r>
                        <a:rPr kumimoji="1" lang="ja-JP" altLang="en-US" dirty="0" smtClean="0"/>
                        <a:t>意味的なリンク</a:t>
                      </a:r>
                      <a:endParaRPr kumimoji="1" lang="ja-JP" altLang="en-US" dirty="0"/>
                    </a:p>
                  </a:txBody>
                  <a:tcPr/>
                </a:tc>
              </a:tr>
              <a:tr h="370840">
                <a:tc>
                  <a:txBody>
                    <a:bodyPr/>
                    <a:lstStyle/>
                    <a:p>
                      <a:r>
                        <a:rPr kumimoji="1" lang="ja-JP" altLang="en-US" dirty="0" smtClean="0"/>
                        <a:t>記事ページ</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dirty="0" smtClean="0"/>
                        <a:t>意味的なリンク</a:t>
                      </a:r>
                      <a:endParaRPr kumimoji="1" lang="ja-JP" altLang="en-US" dirty="0"/>
                    </a:p>
                  </a:txBody>
                  <a:tcPr/>
                </a:tc>
                <a:tc>
                  <a:txBody>
                    <a:bodyPr/>
                    <a:lstStyle/>
                    <a:p>
                      <a:r>
                        <a:rPr kumimoji="1" lang="ja-JP" altLang="en-US" dirty="0" smtClean="0"/>
                        <a:t>関連ページ</a:t>
                      </a:r>
                      <a:endParaRPr kumimoji="1" lang="ja-JP" altLang="en-US" dirty="0"/>
                    </a:p>
                  </a:txBody>
                  <a:tcPr/>
                </a:tc>
              </a:tr>
            </a:tbl>
          </a:graphicData>
        </a:graphic>
      </p:graphicFrame>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120</a:t>
            </a:fld>
            <a:endParaRPr kumimoji="1" lang="ja-JP" altLang="en-US"/>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概念 （</a:t>
            </a:r>
            <a:r>
              <a:rPr kumimoji="1" lang="en-US" altLang="ja-JP" dirty="0" smtClean="0"/>
              <a:t>Concepts</a:t>
            </a:r>
            <a:r>
              <a:rPr kumimoji="1" lang="ja-JP" altLang="en-US" dirty="0" smtClean="0"/>
              <a:t>）</a:t>
            </a:r>
            <a:endParaRPr kumimoji="1" lang="ja-JP" altLang="en-US" dirty="0"/>
          </a:p>
        </p:txBody>
      </p:sp>
      <p:sp>
        <p:nvSpPr>
          <p:cNvPr id="3" name="コンテンツ プレースホルダ 2"/>
          <p:cNvSpPr>
            <a:spLocks noGrp="1"/>
          </p:cNvSpPr>
          <p:nvPr>
            <p:ph idx="1"/>
          </p:nvPr>
        </p:nvSpPr>
        <p:spPr>
          <a:xfrm>
            <a:off x="457200" y="1420785"/>
            <a:ext cx="8229600" cy="4525963"/>
          </a:xfrm>
        </p:spPr>
        <p:txBody>
          <a:bodyPr>
            <a:normAutofit/>
          </a:bodyPr>
          <a:lstStyle/>
          <a:p>
            <a:pPr>
              <a:buNone/>
            </a:pPr>
            <a:r>
              <a:rPr kumimoji="1" lang="en-US" altLang="ja-JP" sz="2800" dirty="0" smtClean="0"/>
              <a:t>Web</a:t>
            </a:r>
            <a:r>
              <a:rPr kumimoji="1" lang="ja-JP" altLang="en-US" sz="2800" dirty="0" smtClean="0"/>
              <a:t>ユーザが興味のあるモノ</a:t>
            </a:r>
            <a:endParaRPr kumimoji="1" lang="en-US" altLang="ja-JP" sz="2800" dirty="0" smtClean="0"/>
          </a:p>
          <a:p>
            <a:r>
              <a:rPr kumimoji="1" lang="ja-JP" altLang="en-US" sz="2800" dirty="0" smtClean="0"/>
              <a:t>エンティティ</a:t>
            </a:r>
            <a:endParaRPr kumimoji="1" lang="en-US" altLang="ja-JP" sz="2800" dirty="0" smtClean="0"/>
          </a:p>
          <a:p>
            <a:pPr lvl="1"/>
            <a:r>
              <a:rPr kumimoji="1" lang="en-US" altLang="ja-JP" sz="2400" dirty="0" smtClean="0"/>
              <a:t>e.g.</a:t>
            </a:r>
            <a:r>
              <a:rPr kumimoji="1" lang="ja-JP" altLang="en-US" sz="2400" dirty="0" smtClean="0"/>
              <a:t> レストラン</a:t>
            </a:r>
            <a:endParaRPr kumimoji="1" lang="en-US" altLang="ja-JP" sz="2400" dirty="0" smtClean="0"/>
          </a:p>
          <a:p>
            <a:pPr lvl="1"/>
            <a:r>
              <a:rPr lang="ja-JP" altLang="en-US" sz="2400" dirty="0" smtClean="0"/>
              <a:t>インスタンスは</a:t>
            </a:r>
            <a:r>
              <a:rPr lang="en-US" altLang="ja-JP" sz="2400" dirty="0" smtClean="0"/>
              <a:t>ID</a:t>
            </a:r>
            <a:r>
              <a:rPr lang="ja-JP" altLang="en-US" sz="2400" dirty="0" smtClean="0"/>
              <a:t>と属性を保持</a:t>
            </a:r>
            <a:endParaRPr kumimoji="1" lang="en-US" altLang="ja-JP" sz="2400" dirty="0" smtClean="0"/>
          </a:p>
          <a:p>
            <a:r>
              <a:rPr lang="ja-JP" altLang="en-US" sz="2800" dirty="0" smtClean="0"/>
              <a:t>イベント</a:t>
            </a:r>
            <a:endParaRPr lang="en-US" altLang="ja-JP" sz="2800" dirty="0" smtClean="0"/>
          </a:p>
          <a:p>
            <a:pPr lvl="1"/>
            <a:r>
              <a:rPr lang="en-US" altLang="ja-JP" sz="2400" dirty="0"/>
              <a:t>e.g</a:t>
            </a:r>
            <a:r>
              <a:rPr lang="en-US" altLang="ja-JP" sz="2400" dirty="0" smtClean="0"/>
              <a:t>.</a:t>
            </a:r>
            <a:r>
              <a:rPr lang="ja-JP" altLang="en-US" sz="2400" dirty="0" smtClean="0"/>
              <a:t> </a:t>
            </a:r>
            <a:r>
              <a:rPr lang="en-US" altLang="ja-JP" sz="2400" dirty="0" smtClean="0"/>
              <a:t>NFL</a:t>
            </a:r>
            <a:r>
              <a:rPr lang="ja-JP" altLang="en-US" sz="2400" dirty="0" smtClean="0"/>
              <a:t> の試合、コンサート、マイケルジャクソンの死去</a:t>
            </a:r>
            <a:endParaRPr lang="en-US" altLang="ja-JP" sz="2400" dirty="0" smtClean="0"/>
          </a:p>
          <a:p>
            <a:pPr lvl="1"/>
            <a:r>
              <a:rPr lang="ja-JP" altLang="en-US" sz="2400" dirty="0" smtClean="0"/>
              <a:t>インスタンスは</a:t>
            </a:r>
            <a:r>
              <a:rPr lang="en-US" altLang="ja-JP" sz="2400" dirty="0" smtClean="0"/>
              <a:t>ID</a:t>
            </a:r>
            <a:r>
              <a:rPr lang="ja-JP" altLang="en-US" sz="2400" dirty="0" smtClean="0"/>
              <a:t>を保持</a:t>
            </a:r>
            <a:endParaRPr lang="en-US" altLang="ja-JP" sz="2400" dirty="0" smtClean="0"/>
          </a:p>
          <a:p>
            <a:r>
              <a:rPr kumimoji="1" lang="ja-JP" altLang="en-US" sz="2800" dirty="0" smtClean="0"/>
              <a:t>トピック</a:t>
            </a:r>
            <a:endParaRPr kumimoji="1" lang="en-US" altLang="ja-JP" sz="2800" dirty="0" smtClean="0"/>
          </a:p>
          <a:p>
            <a:pPr lvl="1"/>
            <a:r>
              <a:rPr lang="en-US" altLang="ja-JP" sz="2400" dirty="0"/>
              <a:t>e.g</a:t>
            </a:r>
            <a:r>
              <a:rPr lang="en-US" altLang="ja-JP" sz="2400" dirty="0" smtClean="0"/>
              <a:t>.</a:t>
            </a:r>
            <a:r>
              <a:rPr lang="ja-JP" altLang="en-US" sz="2400" dirty="0" smtClean="0"/>
              <a:t> 高血圧</a:t>
            </a:r>
            <a:endParaRPr lang="en-US" altLang="ja-JP" sz="2400" dirty="0" smtClean="0"/>
          </a:p>
          <a:p>
            <a:pPr lvl="1"/>
            <a:r>
              <a:rPr lang="ja-JP" altLang="en-US" sz="2400" dirty="0" smtClean="0"/>
              <a:t>インスタンスはない。</a:t>
            </a:r>
            <a:endParaRPr lang="en-US" altLang="ja-JP" sz="2400" dirty="0" smtClean="0"/>
          </a:p>
          <a:p>
            <a:pPr lvl="1"/>
            <a:endParaRPr kumimoji="1" lang="ja-JP" altLang="en-US" sz="2400" dirty="0"/>
          </a:p>
        </p:txBody>
      </p:sp>
      <p:sp>
        <p:nvSpPr>
          <p:cNvPr id="4" name="テキスト ボックス 3"/>
          <p:cNvSpPr txBox="1"/>
          <p:nvPr/>
        </p:nvSpPr>
        <p:spPr>
          <a:xfrm>
            <a:off x="4143372" y="5500702"/>
            <a:ext cx="4413389"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kumimoji="1" lang="ja-JP" altLang="en-US" sz="2400" b="1" dirty="0" smtClean="0"/>
              <a:t>実際は単なる</a:t>
            </a:r>
            <a:r>
              <a:rPr kumimoji="1" lang="en-US" altLang="ja-JP" sz="2400" b="1" dirty="0" smtClean="0"/>
              <a:t>ER</a:t>
            </a:r>
            <a:r>
              <a:rPr kumimoji="1" lang="ja-JP" altLang="en-US" sz="2400" b="1" dirty="0" smtClean="0"/>
              <a:t>モデルの再定義</a:t>
            </a:r>
            <a:endParaRPr kumimoji="1" lang="ja-JP" altLang="en-US" sz="2400" b="1" dirty="0"/>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121</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概念のインスタンス</a:t>
            </a:r>
            <a:endParaRPr kumimoji="1" lang="ja-JP" altLang="en-US" dirty="0"/>
          </a:p>
        </p:txBody>
      </p:sp>
      <p:sp>
        <p:nvSpPr>
          <p:cNvPr id="3" name="コンテンツ プレースホルダ 2"/>
          <p:cNvSpPr>
            <a:spLocks noGrp="1"/>
          </p:cNvSpPr>
          <p:nvPr>
            <p:ph idx="1"/>
          </p:nvPr>
        </p:nvSpPr>
        <p:spPr>
          <a:xfrm>
            <a:off x="457200" y="1600200"/>
            <a:ext cx="8686800" cy="4525963"/>
          </a:xfrm>
        </p:spPr>
        <p:txBody>
          <a:bodyPr>
            <a:normAutofit/>
          </a:bodyPr>
          <a:lstStyle/>
          <a:p>
            <a:r>
              <a:rPr kumimoji="1" lang="en-US" altLang="ja-JP" sz="2800" dirty="0" smtClean="0"/>
              <a:t>Loosely-structured Record (</a:t>
            </a:r>
            <a:r>
              <a:rPr kumimoji="1" lang="en-US" altLang="ja-JP" sz="2800" dirty="0" err="1" smtClean="0"/>
              <a:t>lrec</a:t>
            </a:r>
            <a:r>
              <a:rPr kumimoji="1" lang="ja-JP" altLang="en-US" sz="2800" dirty="0" smtClean="0"/>
              <a:t>：ゆるい構造のレコード</a:t>
            </a:r>
            <a:r>
              <a:rPr kumimoji="1" lang="en-US" altLang="ja-JP" sz="2800" dirty="0" smtClean="0"/>
              <a:t>)</a:t>
            </a:r>
          </a:p>
          <a:p>
            <a:pPr lvl="1"/>
            <a:r>
              <a:rPr lang="ja-JP" altLang="en-US" sz="2400" dirty="0" smtClean="0"/>
              <a:t>識別するための</a:t>
            </a:r>
            <a:r>
              <a:rPr lang="en-US" altLang="ja-JP" sz="2400" dirty="0" smtClean="0"/>
              <a:t>ID</a:t>
            </a:r>
            <a:r>
              <a:rPr lang="ja-JP" altLang="en-US" sz="2400" dirty="0" smtClean="0"/>
              <a:t>を持つ</a:t>
            </a:r>
            <a:endParaRPr lang="en-US" altLang="ja-JP" sz="2400" dirty="0" smtClean="0"/>
          </a:p>
          <a:p>
            <a:pPr lvl="1"/>
            <a:r>
              <a:rPr lang="ja-JP" altLang="en-US" sz="2400" dirty="0" smtClean="0"/>
              <a:t>概念に関連付けられた複数の属性とその値</a:t>
            </a:r>
            <a:endParaRPr lang="en-US" altLang="ja-JP" sz="2400" dirty="0" smtClean="0"/>
          </a:p>
          <a:p>
            <a:r>
              <a:rPr lang="en-US" altLang="ja-JP" sz="2800" dirty="0" smtClean="0"/>
              <a:t>DBMS</a:t>
            </a:r>
            <a:r>
              <a:rPr lang="ja-JP" altLang="en-US" sz="2800" dirty="0" smtClean="0"/>
              <a:t>のレコードとは違う</a:t>
            </a:r>
            <a:endParaRPr lang="en-US" altLang="ja-JP" sz="2800" dirty="0" smtClean="0"/>
          </a:p>
          <a:p>
            <a:pPr lvl="1"/>
            <a:r>
              <a:rPr lang="en-US" altLang="ja-JP" sz="2400" dirty="0" err="1" smtClean="0"/>
              <a:t>lrec</a:t>
            </a:r>
            <a:r>
              <a:rPr lang="ja-JP" altLang="en-US" sz="2400" dirty="0" smtClean="0"/>
              <a:t>は現実世界にある概念のインスタンスを表現</a:t>
            </a:r>
            <a:endParaRPr lang="en-US" altLang="ja-JP" sz="2400" dirty="0" smtClean="0"/>
          </a:p>
          <a:p>
            <a:pPr lvl="1"/>
            <a:r>
              <a:rPr lang="ja-JP" altLang="en-US" sz="2400" dirty="0" smtClean="0"/>
              <a:t>エンティティ解決や曖昧性除去によって</a:t>
            </a:r>
            <a:r>
              <a:rPr lang="en-US" altLang="ja-JP" sz="2400" dirty="0" err="1" smtClean="0"/>
              <a:t>lrec</a:t>
            </a:r>
            <a:r>
              <a:rPr lang="ja-JP" altLang="en-US" sz="2400" dirty="0" smtClean="0"/>
              <a:t>の融合や分割が行われる</a:t>
            </a:r>
            <a:endParaRPr lang="en-US" altLang="ja-JP" sz="2400" dirty="0" smtClean="0"/>
          </a:p>
          <a:p>
            <a:pPr lvl="1"/>
            <a:r>
              <a:rPr lang="ja-JP" altLang="en-US" sz="2400" dirty="0" smtClean="0"/>
              <a:t>概念は複数の属性を持ち、インスタンスごとに値を関連付ける</a:t>
            </a:r>
            <a:endParaRPr lang="en-US" altLang="ja-JP" sz="2400" dirty="0" smtClean="0"/>
          </a:p>
          <a:p>
            <a:endParaRPr lang="en-US" altLang="ja-JP" sz="2800" dirty="0" smtClean="0"/>
          </a:p>
          <a:p>
            <a:pPr lvl="1"/>
            <a:endParaRPr lang="en-US" altLang="ja-JP" sz="2400" dirty="0"/>
          </a:p>
          <a:p>
            <a:pPr lvl="1"/>
            <a:endParaRPr lang="en-US" altLang="ja-JP" sz="2400" dirty="0" smtClean="0"/>
          </a:p>
          <a:p>
            <a:endParaRPr lang="en-US" altLang="ja-JP" sz="2800" dirty="0" smtClean="0"/>
          </a:p>
        </p:txBody>
      </p:sp>
      <p:sp>
        <p:nvSpPr>
          <p:cNvPr id="5" name="テキスト ボックス 4"/>
          <p:cNvSpPr txBox="1"/>
          <p:nvPr/>
        </p:nvSpPr>
        <p:spPr>
          <a:xfrm>
            <a:off x="2235168" y="5838858"/>
            <a:ext cx="5200463"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kumimoji="1" lang="ja-JP" altLang="en-US" sz="2400" b="1" dirty="0" smtClean="0"/>
              <a:t>データ欠損や不確実性があるスキーマ</a:t>
            </a:r>
            <a:endParaRPr kumimoji="1" lang="ja-JP" altLang="en-US" sz="2400" b="1" dirty="0"/>
          </a:p>
        </p:txBody>
      </p:sp>
      <p:sp>
        <p:nvSpPr>
          <p:cNvPr id="7" name="正方形/長方形 6"/>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9" name="フッター プレースホルダ 8"/>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122</a:t>
            </a:fld>
            <a:endParaRPr kumimoji="1" lang="ja-JP" alt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Lrec</a:t>
            </a:r>
            <a:r>
              <a:rPr lang="ja-JP" altLang="en-US" dirty="0" smtClean="0"/>
              <a:t>より高度なモデル</a:t>
            </a:r>
            <a:endParaRPr kumimoji="1" lang="ja-JP" altLang="en-US" dirty="0"/>
          </a:p>
        </p:txBody>
      </p:sp>
      <p:sp>
        <p:nvSpPr>
          <p:cNvPr id="3" name="コンテンツ プレースホルダ 2"/>
          <p:cNvSpPr>
            <a:spLocks noGrp="1"/>
          </p:cNvSpPr>
          <p:nvPr>
            <p:ph idx="1"/>
          </p:nvPr>
        </p:nvSpPr>
        <p:spPr/>
        <p:txBody>
          <a:bodyPr>
            <a:noAutofit/>
          </a:bodyPr>
          <a:lstStyle/>
          <a:p>
            <a:r>
              <a:rPr kumimoji="1" lang="ja-JP" altLang="en-US" sz="2800" dirty="0" smtClean="0"/>
              <a:t>概念による</a:t>
            </a:r>
            <a:r>
              <a:rPr kumimoji="1" lang="en-US" altLang="ja-JP" sz="2800" dirty="0" smtClean="0"/>
              <a:t>Web</a:t>
            </a:r>
            <a:r>
              <a:rPr kumimoji="1" lang="ja-JP" altLang="en-US" sz="2800" dirty="0" smtClean="0"/>
              <a:t>の体系化は</a:t>
            </a:r>
            <a:r>
              <a:rPr kumimoji="1" lang="en-US" altLang="ja-JP" sz="2800" dirty="0" err="1" smtClean="0"/>
              <a:t>Lrec</a:t>
            </a:r>
            <a:r>
              <a:rPr kumimoji="1" lang="ja-JP" altLang="en-US" sz="2800" dirty="0" smtClean="0"/>
              <a:t>より高度な</a:t>
            </a:r>
            <a:r>
              <a:rPr lang="ja-JP" altLang="en-US" sz="2800" dirty="0" smtClean="0"/>
              <a:t>モデルが必要</a:t>
            </a:r>
            <a:endParaRPr lang="en-US" altLang="ja-JP" sz="2800" dirty="0" smtClean="0"/>
          </a:p>
          <a:p>
            <a:pPr lvl="1"/>
            <a:r>
              <a:rPr kumimoji="1" lang="ja-JP" altLang="en-US" sz="2400" dirty="0" smtClean="0"/>
              <a:t>ネストした構造、パス</a:t>
            </a:r>
            <a:endParaRPr kumimoji="1" lang="en-US" altLang="ja-JP" sz="2400" dirty="0" smtClean="0"/>
          </a:p>
          <a:p>
            <a:pPr lvl="1"/>
            <a:r>
              <a:rPr lang="ja-JP" altLang="en-US" sz="2400" dirty="0" smtClean="0"/>
              <a:t>由来・出所</a:t>
            </a:r>
            <a:endParaRPr lang="en-US" altLang="ja-JP" sz="2400" dirty="0" smtClean="0"/>
          </a:p>
          <a:p>
            <a:pPr lvl="2"/>
            <a:r>
              <a:rPr lang="ja-JP" altLang="en-US" sz="2000" dirty="0" smtClean="0"/>
              <a:t>推論されたメタデータのオリジナルのページ</a:t>
            </a:r>
            <a:endParaRPr lang="en-US" altLang="ja-JP" sz="2000" dirty="0" smtClean="0"/>
          </a:p>
          <a:p>
            <a:pPr lvl="1"/>
            <a:r>
              <a:rPr lang="ja-JP" altLang="en-US" sz="2400" dirty="0" smtClean="0"/>
              <a:t>バージョン</a:t>
            </a:r>
            <a:endParaRPr lang="en-US" altLang="ja-JP" sz="2400" dirty="0" smtClean="0"/>
          </a:p>
          <a:p>
            <a:pPr lvl="2"/>
            <a:r>
              <a:rPr lang="ja-JP" altLang="en-US" sz="2000" dirty="0" smtClean="0"/>
              <a:t>概念のインスタンスは更新される。</a:t>
            </a:r>
            <a:r>
              <a:rPr lang="en-US" altLang="ja-JP" sz="2000" dirty="0" smtClean="0"/>
              <a:t>e.g.</a:t>
            </a:r>
            <a:r>
              <a:rPr lang="ja-JP" altLang="en-US" sz="2000" dirty="0" smtClean="0"/>
              <a:t> イベント</a:t>
            </a:r>
            <a:endParaRPr lang="en-US" altLang="ja-JP" sz="2000" dirty="0" smtClean="0"/>
          </a:p>
          <a:p>
            <a:pPr lvl="1"/>
            <a:r>
              <a:rPr lang="ja-JP" altLang="en-US" sz="2400" dirty="0" smtClean="0"/>
              <a:t>不確実さ</a:t>
            </a:r>
            <a:endParaRPr lang="en-US" altLang="ja-JP" sz="2400" dirty="0" smtClean="0"/>
          </a:p>
          <a:p>
            <a:pPr lvl="2"/>
            <a:r>
              <a:rPr lang="ja-JP" altLang="en-US" sz="2000" dirty="0" smtClean="0"/>
              <a:t>推論は不確実性と不完全性がある</a:t>
            </a:r>
            <a:endParaRPr lang="en-US" altLang="ja-JP" sz="2000" dirty="0" smtClean="0"/>
          </a:p>
          <a:p>
            <a:pPr lvl="1"/>
            <a:r>
              <a:rPr lang="ja-JP" altLang="en-US" sz="2400" dirty="0" smtClean="0"/>
              <a:t>概念の階層化とネットワーク</a:t>
            </a:r>
            <a:endParaRPr lang="en-US" altLang="ja-JP" sz="2400" dirty="0" smtClean="0"/>
          </a:p>
          <a:p>
            <a:pPr lvl="2"/>
            <a:r>
              <a:rPr lang="en-US" altLang="ja-JP" sz="2000" dirty="0" smtClean="0"/>
              <a:t>Instance-of</a:t>
            </a:r>
            <a:r>
              <a:rPr lang="ja-JP" altLang="en-US" sz="2000" dirty="0" smtClean="0"/>
              <a:t> や</a:t>
            </a:r>
            <a:r>
              <a:rPr lang="en-US" altLang="ja-JP" sz="2000" dirty="0" smtClean="0"/>
              <a:t> is-part-of </a:t>
            </a:r>
            <a:r>
              <a:rPr lang="ja-JP" altLang="en-US" sz="2000" dirty="0" smtClean="0"/>
              <a:t>など。多重継承。</a:t>
            </a:r>
            <a:endParaRPr lang="en-US" altLang="ja-JP" sz="2000" dirty="0" smtClean="0"/>
          </a:p>
          <a:p>
            <a:pPr lvl="2"/>
            <a:endParaRPr kumimoji="1" lang="ja-JP" altLang="en-US" sz="2000"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123</a:t>
            </a:fld>
            <a:endParaRPr kumimoji="1" lang="ja-JP" altLang="en-US"/>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1143000"/>
          </a:xfrm>
        </p:spPr>
        <p:txBody>
          <a:bodyPr>
            <a:noAutofit/>
          </a:bodyPr>
          <a:lstStyle/>
          <a:p>
            <a:r>
              <a:rPr kumimoji="1" lang="ja-JP" altLang="en-US" sz="4000" dirty="0" smtClean="0"/>
              <a:t>どこで構造化した概念を取得するか？</a:t>
            </a:r>
            <a:endParaRPr kumimoji="1" lang="ja-JP" altLang="en-US" sz="4000" dirty="0"/>
          </a:p>
        </p:txBody>
      </p:sp>
      <p:sp>
        <p:nvSpPr>
          <p:cNvPr id="3" name="コンテンツ プレースホルダ 2"/>
          <p:cNvSpPr>
            <a:spLocks noGrp="1"/>
          </p:cNvSpPr>
          <p:nvPr>
            <p:ph idx="1"/>
          </p:nvPr>
        </p:nvSpPr>
        <p:spPr/>
        <p:txBody>
          <a:bodyPr/>
          <a:lstStyle/>
          <a:p>
            <a:r>
              <a:rPr kumimoji="1" lang="en-US" altLang="ja-JP" dirty="0" smtClean="0"/>
              <a:t>4</a:t>
            </a:r>
            <a:r>
              <a:rPr kumimoji="1" lang="ja-JP" altLang="en-US" dirty="0" err="1" smtClean="0"/>
              <a:t>つの</a:t>
            </a:r>
            <a:r>
              <a:rPr kumimoji="1" lang="ja-JP" altLang="en-US" dirty="0" smtClean="0"/>
              <a:t>方法</a:t>
            </a:r>
            <a:endParaRPr kumimoji="1" lang="en-US" altLang="ja-JP" dirty="0" smtClean="0"/>
          </a:p>
          <a:p>
            <a:pPr lvl="1"/>
            <a:r>
              <a:rPr kumimoji="1" lang="ja-JP" altLang="en-US" dirty="0" smtClean="0"/>
              <a:t>公開者からもらう</a:t>
            </a:r>
            <a:endParaRPr kumimoji="1" lang="en-US" altLang="ja-JP" dirty="0" smtClean="0"/>
          </a:p>
          <a:p>
            <a:pPr lvl="2"/>
            <a:r>
              <a:rPr kumimoji="1" lang="en-US" altLang="ja-JP" dirty="0" smtClean="0"/>
              <a:t>e.g.</a:t>
            </a:r>
            <a:r>
              <a:rPr kumimoji="1" lang="ja-JP" altLang="en-US" dirty="0" smtClean="0"/>
              <a:t> </a:t>
            </a:r>
            <a:r>
              <a:rPr kumimoji="1" lang="en-US" altLang="ja-JP" dirty="0" smtClean="0"/>
              <a:t>Semantic Web</a:t>
            </a:r>
            <a:r>
              <a:rPr kumimoji="1" lang="ja-JP" altLang="en-US" dirty="0" smtClean="0"/>
              <a:t> </a:t>
            </a:r>
            <a:r>
              <a:rPr lang="ja-JP" altLang="en-US" dirty="0" smtClean="0"/>
              <a:t>や </a:t>
            </a:r>
            <a:r>
              <a:rPr kumimoji="1" lang="en-US" altLang="ja-JP" dirty="0" smtClean="0"/>
              <a:t>Yahoo!</a:t>
            </a:r>
            <a:r>
              <a:rPr kumimoji="1" lang="ja-JP" altLang="en-US" dirty="0" smtClean="0"/>
              <a:t>  </a:t>
            </a:r>
            <a:r>
              <a:rPr kumimoji="1" lang="en-US" altLang="ja-JP" dirty="0" err="1" smtClean="0"/>
              <a:t>SearchMonkey</a:t>
            </a:r>
            <a:endParaRPr kumimoji="1" lang="en-US" altLang="ja-JP" dirty="0" smtClean="0"/>
          </a:p>
          <a:p>
            <a:pPr lvl="1"/>
            <a:r>
              <a:rPr kumimoji="1" lang="ja-JP" altLang="en-US" dirty="0" smtClean="0"/>
              <a:t>集団コラボレーション</a:t>
            </a:r>
            <a:endParaRPr kumimoji="1" lang="en-US" altLang="ja-JP" dirty="0" smtClean="0"/>
          </a:p>
          <a:p>
            <a:pPr lvl="2"/>
            <a:r>
              <a:rPr kumimoji="1" lang="ja-JP" altLang="en-US" dirty="0" smtClean="0"/>
              <a:t>大規模な集団が必要</a:t>
            </a:r>
            <a:endParaRPr kumimoji="1" lang="en-US" altLang="ja-JP" dirty="0" smtClean="0"/>
          </a:p>
          <a:p>
            <a:pPr lvl="1"/>
            <a:r>
              <a:rPr kumimoji="1" lang="ja-JP" altLang="en-US" dirty="0" smtClean="0"/>
              <a:t>抽出</a:t>
            </a:r>
            <a:endParaRPr kumimoji="1" lang="en-US" altLang="ja-JP" dirty="0" smtClean="0"/>
          </a:p>
          <a:p>
            <a:pPr lvl="2"/>
            <a:r>
              <a:rPr lang="ja-JP" altLang="en-US" dirty="0" smtClean="0"/>
              <a:t>技術的に難しい課題</a:t>
            </a:r>
            <a:endParaRPr lang="en-US" altLang="ja-JP" dirty="0" smtClean="0"/>
          </a:p>
          <a:p>
            <a:pPr lvl="1"/>
            <a:r>
              <a:rPr lang="ja-JP" altLang="en-US" dirty="0" smtClean="0"/>
              <a:t>編集</a:t>
            </a:r>
            <a:endParaRPr lang="en-US" altLang="ja-JP" dirty="0" smtClean="0"/>
          </a:p>
          <a:p>
            <a:pPr lvl="2"/>
            <a:r>
              <a:rPr kumimoji="1" lang="ja-JP" altLang="en-US" dirty="0" smtClean="0"/>
              <a:t>高コスト</a:t>
            </a:r>
            <a:endParaRPr kumimoji="1" lang="ja-JP" altLang="en-US" dirty="0"/>
          </a:p>
        </p:txBody>
      </p:sp>
      <p:pic>
        <p:nvPicPr>
          <p:cNvPr id="4" name="Picture 2"/>
          <p:cNvPicPr>
            <a:picLocks noChangeAspect="1" noChangeArrowheads="1"/>
          </p:cNvPicPr>
          <p:nvPr/>
        </p:nvPicPr>
        <p:blipFill>
          <a:blip r:embed="rId2"/>
          <a:srcRect/>
          <a:stretch>
            <a:fillRect/>
          </a:stretch>
        </p:blipFill>
        <p:spPr bwMode="auto">
          <a:xfrm>
            <a:off x="6945345" y="1384272"/>
            <a:ext cx="1218122" cy="1230303"/>
          </a:xfrm>
          <a:prstGeom prst="rect">
            <a:avLst/>
          </a:prstGeom>
          <a:noFill/>
          <a:ln w="9525">
            <a:noFill/>
            <a:miter lim="800000"/>
            <a:headEnd/>
            <a:tailEnd/>
          </a:ln>
          <a:effectLst/>
        </p:spPr>
      </p:pic>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124</a:t>
            </a:fld>
            <a:endParaRPr kumimoji="1" lang="ja-JP" altLang="en-US"/>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lang="en-US" altLang="ja-JP" sz="1800" dirty="0" smtClean="0">
                <a:solidFill>
                  <a:prstClr val="black"/>
                </a:solidFill>
              </a:rPr>
              <a:t>PODS Keynote: A Web of Concepts</a:t>
            </a:r>
            <a:r>
              <a:rPr lang="en-US" altLang="ja-JP" dirty="0" smtClean="0">
                <a:solidFill>
                  <a:prstClr val="black"/>
                </a:solidFill>
              </a:rPr>
              <a:t/>
            </a:r>
            <a:br>
              <a:rPr lang="en-US" altLang="ja-JP" dirty="0" smtClean="0">
                <a:solidFill>
                  <a:prstClr val="black"/>
                </a:solidFill>
              </a:rPr>
            </a:br>
            <a:r>
              <a:rPr kumimoji="1" lang="ja-JP" altLang="en-US" dirty="0" smtClean="0"/>
              <a:t>情報抽出</a:t>
            </a: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情報抽出による検索の改善</a:t>
            </a:r>
            <a:endParaRPr kumimoji="1" lang="ja-JP" altLang="en-US" dirty="0"/>
          </a:p>
        </p:txBody>
      </p:sp>
      <p:sp>
        <p:nvSpPr>
          <p:cNvPr id="3" name="コンテンツ プレースホルダ 2"/>
          <p:cNvSpPr>
            <a:spLocks noGrp="1"/>
          </p:cNvSpPr>
          <p:nvPr>
            <p:ph idx="1"/>
          </p:nvPr>
        </p:nvSpPr>
        <p:spPr>
          <a:xfrm>
            <a:off x="373005" y="1238220"/>
            <a:ext cx="8229600" cy="604838"/>
          </a:xfrm>
        </p:spPr>
        <p:txBody>
          <a:bodyPr>
            <a:normAutofit/>
          </a:bodyPr>
          <a:lstStyle/>
          <a:p>
            <a:r>
              <a:rPr kumimoji="1" lang="en-US" altLang="ja-JP" sz="2800" dirty="0" smtClean="0"/>
              <a:t>RAW</a:t>
            </a:r>
            <a:r>
              <a:rPr lang="ja-JP" altLang="en-US" sz="2800" dirty="0" smtClean="0"/>
              <a:t>データから</a:t>
            </a:r>
            <a:r>
              <a:rPr kumimoji="1" lang="ja-JP" altLang="en-US" sz="2800" dirty="0" smtClean="0"/>
              <a:t>構造化データを抽出・利用</a:t>
            </a:r>
            <a:endParaRPr kumimoji="1" lang="ja-JP" altLang="en-US" sz="2800" dirty="0"/>
          </a:p>
        </p:txBody>
      </p:sp>
      <p:sp>
        <p:nvSpPr>
          <p:cNvPr id="4" name="正方形/長方形 3"/>
          <p:cNvSpPr/>
          <p:nvPr/>
        </p:nvSpPr>
        <p:spPr>
          <a:xfrm>
            <a:off x="409518" y="1989109"/>
            <a:ext cx="2738475" cy="46529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smtClean="0"/>
              <a:t>For years, </a:t>
            </a:r>
            <a:r>
              <a:rPr lang="en-US" u="sng" dirty="0"/>
              <a:t>Microsoft</a:t>
            </a:r>
            <a:r>
              <a:rPr lang="en-US" u="sng" dirty="0" smtClean="0"/>
              <a:t> Corporation</a:t>
            </a:r>
            <a:r>
              <a:rPr lang="en-US" dirty="0" smtClean="0"/>
              <a:t> </a:t>
            </a:r>
            <a:r>
              <a:rPr lang="en-US" u="sng" dirty="0"/>
              <a:t>CEO</a:t>
            </a:r>
            <a:r>
              <a:rPr lang="en-US" dirty="0" smtClean="0"/>
              <a:t> </a:t>
            </a:r>
            <a:r>
              <a:rPr lang="en-US" u="sng" dirty="0"/>
              <a:t>Bill Gates</a:t>
            </a:r>
            <a:r>
              <a:rPr lang="en-US" dirty="0" smtClean="0"/>
              <a:t> </a:t>
            </a:r>
            <a:r>
              <a:rPr lang="en-US" dirty="0"/>
              <a:t>was against open source</a:t>
            </a:r>
            <a:r>
              <a:rPr lang="en-US" dirty="0" smtClean="0"/>
              <a:t>. But today he appears to have changed his mind. "We can be open source. We love the concept of shared source," said </a:t>
            </a:r>
            <a:r>
              <a:rPr lang="en-US" u="sng" dirty="0" smtClean="0"/>
              <a:t>Bill </a:t>
            </a:r>
            <a:r>
              <a:rPr lang="en-US" u="sng" dirty="0" err="1" smtClean="0"/>
              <a:t>Veghte</a:t>
            </a:r>
            <a:r>
              <a:rPr lang="en-US" dirty="0" smtClean="0"/>
              <a:t>, a </a:t>
            </a:r>
            <a:r>
              <a:rPr lang="en-US" u="sng" dirty="0"/>
              <a:t>Microsoft</a:t>
            </a:r>
            <a:r>
              <a:rPr lang="en-US" dirty="0" smtClean="0"/>
              <a:t> </a:t>
            </a:r>
            <a:r>
              <a:rPr lang="en-US" u="sng" dirty="0" smtClean="0"/>
              <a:t>VP</a:t>
            </a:r>
            <a:r>
              <a:rPr lang="en-US" dirty="0" smtClean="0"/>
              <a:t>. "That's a super-important shift for us in terms of code access.“ </a:t>
            </a:r>
          </a:p>
          <a:p>
            <a:r>
              <a:rPr lang="en-US" u="sng" dirty="0" smtClean="0"/>
              <a:t>Richard Stallman</a:t>
            </a:r>
            <a:r>
              <a:rPr lang="en-US" dirty="0" smtClean="0"/>
              <a:t>, </a:t>
            </a:r>
            <a:r>
              <a:rPr lang="en-US" u="sng" dirty="0" smtClean="0"/>
              <a:t>founder</a:t>
            </a:r>
            <a:r>
              <a:rPr lang="en-US" dirty="0" smtClean="0"/>
              <a:t> of the </a:t>
            </a:r>
            <a:r>
              <a:rPr lang="en-US" u="sng" dirty="0" smtClean="0"/>
              <a:t>Free Software Foundation</a:t>
            </a:r>
            <a:r>
              <a:rPr lang="en-US" dirty="0" smtClean="0"/>
              <a:t>, countered saying…</a:t>
            </a:r>
            <a:endParaRPr lang="en-US" dirty="0"/>
          </a:p>
        </p:txBody>
      </p:sp>
      <p:graphicFrame>
        <p:nvGraphicFramePr>
          <p:cNvPr id="7" name="表 6"/>
          <p:cNvGraphicFramePr>
            <a:graphicFrameLocks noGrp="1"/>
          </p:cNvGraphicFramePr>
          <p:nvPr/>
        </p:nvGraphicFramePr>
        <p:xfrm>
          <a:off x="3403584" y="3282948"/>
          <a:ext cx="5148333" cy="1483360"/>
        </p:xfrm>
        <a:graphic>
          <a:graphicData uri="http://schemas.openxmlformats.org/drawingml/2006/table">
            <a:tbl>
              <a:tblPr firstRow="1" bandRow="1">
                <a:tableStyleId>{5C22544A-7EE6-4342-B048-85BDC9FD1C3A}</a:tableStyleId>
              </a:tblPr>
              <a:tblGrid>
                <a:gridCol w="2055786"/>
                <a:gridCol w="1376436"/>
                <a:gridCol w="1716111"/>
              </a:tblGrid>
              <a:tr h="370840">
                <a:tc>
                  <a:txBody>
                    <a:bodyPr/>
                    <a:lstStyle/>
                    <a:p>
                      <a:r>
                        <a:rPr kumimoji="1" lang="en-US" altLang="ja-JP" dirty="0" smtClean="0"/>
                        <a:t>Name</a:t>
                      </a:r>
                      <a:endParaRPr kumimoji="1" lang="ja-JP" altLang="en-US" dirty="0"/>
                    </a:p>
                  </a:txBody>
                  <a:tcPr/>
                </a:tc>
                <a:tc>
                  <a:txBody>
                    <a:bodyPr/>
                    <a:lstStyle/>
                    <a:p>
                      <a:r>
                        <a:rPr kumimoji="1" lang="en-US" altLang="ja-JP" dirty="0" smtClean="0"/>
                        <a:t>Title</a:t>
                      </a:r>
                      <a:endParaRPr kumimoji="1" lang="ja-JP" altLang="en-US" dirty="0"/>
                    </a:p>
                  </a:txBody>
                  <a:tcPr/>
                </a:tc>
                <a:tc>
                  <a:txBody>
                    <a:bodyPr/>
                    <a:lstStyle/>
                    <a:p>
                      <a:r>
                        <a:rPr kumimoji="1" lang="en-US" altLang="ja-JP" dirty="0" smtClean="0"/>
                        <a:t>Organization</a:t>
                      </a:r>
                      <a:endParaRPr kumimoji="1" lang="ja-JP" altLang="en-US" dirty="0"/>
                    </a:p>
                  </a:txBody>
                  <a:tcPr/>
                </a:tc>
              </a:tr>
              <a:tr h="370840">
                <a:tc>
                  <a:txBody>
                    <a:bodyPr/>
                    <a:lstStyle/>
                    <a:p>
                      <a:r>
                        <a:rPr kumimoji="1" lang="en-US" altLang="ja-JP" dirty="0" smtClean="0"/>
                        <a:t>Bill Gates</a:t>
                      </a:r>
                      <a:endParaRPr kumimoji="1" lang="ja-JP" altLang="en-US" dirty="0"/>
                    </a:p>
                  </a:txBody>
                  <a:tcPr/>
                </a:tc>
                <a:tc>
                  <a:txBody>
                    <a:bodyPr/>
                    <a:lstStyle/>
                    <a:p>
                      <a:r>
                        <a:rPr kumimoji="1" lang="en-US" altLang="ja-JP" dirty="0" smtClean="0"/>
                        <a:t>CEO</a:t>
                      </a:r>
                      <a:endParaRPr kumimoji="1" lang="ja-JP" altLang="en-US" dirty="0"/>
                    </a:p>
                  </a:txBody>
                  <a:tcPr/>
                </a:tc>
                <a:tc>
                  <a:txBody>
                    <a:bodyPr/>
                    <a:lstStyle/>
                    <a:p>
                      <a:r>
                        <a:rPr kumimoji="1" lang="en-US" altLang="ja-JP" dirty="0" smtClean="0"/>
                        <a:t>Microsoft</a:t>
                      </a:r>
                      <a:endParaRPr kumimoji="1" lang="ja-JP" alt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Bill </a:t>
                      </a:r>
                      <a:r>
                        <a:rPr kumimoji="1" lang="en-US" altLang="ja-JP" dirty="0" err="1" smtClean="0"/>
                        <a:t>Veghte</a:t>
                      </a:r>
                      <a:endParaRPr kumimoji="1" lang="ja-JP" altLang="en-US" dirty="0"/>
                    </a:p>
                  </a:txBody>
                  <a:tcPr/>
                </a:tc>
                <a:tc>
                  <a:txBody>
                    <a:bodyPr/>
                    <a:lstStyle/>
                    <a:p>
                      <a:r>
                        <a:rPr kumimoji="1" lang="en-US" altLang="ja-JP" dirty="0" smtClean="0"/>
                        <a:t>VP</a:t>
                      </a:r>
                      <a:endParaRPr kumimoji="1" lang="ja-JP" altLang="en-US" dirty="0"/>
                    </a:p>
                  </a:txBody>
                  <a:tcPr/>
                </a:tc>
                <a:tc>
                  <a:txBody>
                    <a:bodyPr/>
                    <a:lstStyle/>
                    <a:p>
                      <a:r>
                        <a:rPr kumimoji="1" lang="en-US" altLang="ja-JP" dirty="0" smtClean="0"/>
                        <a:t>Microsoft</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Richard Stallman</a:t>
                      </a:r>
                      <a:endParaRPr kumimoji="1" lang="ja-JP" altLang="en-US" dirty="0"/>
                    </a:p>
                  </a:txBody>
                  <a:tcPr/>
                </a:tc>
                <a:tc>
                  <a:txBody>
                    <a:bodyPr/>
                    <a:lstStyle/>
                    <a:p>
                      <a:r>
                        <a:rPr kumimoji="1" lang="en-US" altLang="ja-JP" dirty="0" smtClean="0"/>
                        <a:t>Founder</a:t>
                      </a:r>
                      <a:endParaRPr kumimoji="1" lang="ja-JP" altLang="en-US" dirty="0"/>
                    </a:p>
                  </a:txBody>
                  <a:tcPr/>
                </a:tc>
                <a:tc>
                  <a:txBody>
                    <a:bodyPr/>
                    <a:lstStyle/>
                    <a:p>
                      <a:r>
                        <a:rPr kumimoji="1" lang="en-US" altLang="ja-JP" dirty="0" smtClean="0"/>
                        <a:t>Free Software...</a:t>
                      </a:r>
                      <a:endParaRPr kumimoji="1" lang="ja-JP" altLang="en-US" dirty="0"/>
                    </a:p>
                  </a:txBody>
                  <a:tcPr/>
                </a:tc>
              </a:tr>
            </a:tbl>
          </a:graphicData>
        </a:graphic>
      </p:graphicFrame>
      <p:sp>
        <p:nvSpPr>
          <p:cNvPr id="8" name="曲折矢印 7"/>
          <p:cNvSpPr/>
          <p:nvPr/>
        </p:nvSpPr>
        <p:spPr>
          <a:xfrm rot="5400000">
            <a:off x="3357990" y="2342691"/>
            <a:ext cx="813816" cy="8686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テキスト ボックス 8"/>
          <p:cNvSpPr txBox="1"/>
          <p:nvPr/>
        </p:nvSpPr>
        <p:spPr>
          <a:xfrm>
            <a:off x="4352922" y="1968480"/>
            <a:ext cx="4490332" cy="923330"/>
          </a:xfrm>
          <a:prstGeom prst="rect">
            <a:avLst/>
          </a:prstGeom>
          <a:noFill/>
        </p:spPr>
        <p:txBody>
          <a:bodyPr wrap="none" rtlCol="0">
            <a:spAutoFit/>
          </a:bodyPr>
          <a:lstStyle/>
          <a:p>
            <a:r>
              <a:rPr kumimoji="1" lang="en-US" altLang="ja-JP" dirty="0" smtClean="0">
                <a:latin typeface="Consolas" pitchFamily="49" charset="0"/>
              </a:rPr>
              <a:t>SELECT Name </a:t>
            </a:r>
          </a:p>
          <a:p>
            <a:r>
              <a:rPr lang="en-US" altLang="ja-JP" dirty="0" smtClean="0">
                <a:latin typeface="Consolas" pitchFamily="49" charset="0"/>
              </a:rPr>
              <a:t>FROM</a:t>
            </a:r>
            <a:r>
              <a:rPr lang="ja-JP" altLang="en-US" dirty="0" smtClean="0">
                <a:latin typeface="Consolas" pitchFamily="49" charset="0"/>
              </a:rPr>
              <a:t>   </a:t>
            </a:r>
            <a:r>
              <a:rPr lang="en-US" altLang="ja-JP" dirty="0" smtClean="0">
                <a:latin typeface="Consolas" pitchFamily="49" charset="0"/>
              </a:rPr>
              <a:t>People</a:t>
            </a:r>
          </a:p>
          <a:p>
            <a:r>
              <a:rPr lang="en-US" altLang="ja-JP" dirty="0" smtClean="0">
                <a:latin typeface="Consolas" pitchFamily="49" charset="0"/>
              </a:rPr>
              <a:t>WHERE  Organization = 'Microsoft'</a:t>
            </a:r>
          </a:p>
        </p:txBody>
      </p:sp>
      <p:sp>
        <p:nvSpPr>
          <p:cNvPr id="10" name="テキスト ボックス 9"/>
          <p:cNvSpPr txBox="1"/>
          <p:nvPr/>
        </p:nvSpPr>
        <p:spPr>
          <a:xfrm>
            <a:off x="3111480" y="2917818"/>
            <a:ext cx="826060" cy="369332"/>
          </a:xfrm>
          <a:prstGeom prst="rect">
            <a:avLst/>
          </a:prstGeom>
          <a:noFill/>
        </p:spPr>
        <p:txBody>
          <a:bodyPr wrap="none" rtlCol="0">
            <a:spAutoFit/>
          </a:bodyPr>
          <a:lstStyle/>
          <a:p>
            <a:r>
              <a:rPr kumimoji="1" lang="en-US" altLang="ja-JP" dirty="0" smtClean="0"/>
              <a:t>People</a:t>
            </a:r>
            <a:endParaRPr kumimoji="1" lang="ja-JP" altLang="en-US" dirty="0"/>
          </a:p>
        </p:txBody>
      </p:sp>
      <p:cxnSp>
        <p:nvCxnSpPr>
          <p:cNvPr id="12" name="直線矢印コネクタ 11"/>
          <p:cNvCxnSpPr/>
          <p:nvPr/>
        </p:nvCxnSpPr>
        <p:spPr>
          <a:xfrm rot="5400000">
            <a:off x="5874265" y="3051651"/>
            <a:ext cx="315734" cy="80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5448312" y="5046475"/>
            <a:ext cx="1175258" cy="646331"/>
          </a:xfrm>
          <a:prstGeom prst="rect">
            <a:avLst/>
          </a:prstGeom>
        </p:spPr>
        <p:txBody>
          <a:bodyPr wrap="none">
            <a:spAutoFit/>
          </a:bodyPr>
          <a:lstStyle/>
          <a:p>
            <a:r>
              <a:rPr lang="en-US" altLang="ja-JP" dirty="0"/>
              <a:t>Bill </a:t>
            </a:r>
            <a:r>
              <a:rPr lang="en-US" altLang="ja-JP" dirty="0" smtClean="0"/>
              <a:t>Gates</a:t>
            </a:r>
          </a:p>
          <a:p>
            <a:r>
              <a:rPr lang="en-US" altLang="ja-JP" dirty="0"/>
              <a:t>Bill </a:t>
            </a:r>
            <a:r>
              <a:rPr lang="en-US" altLang="ja-JP" dirty="0" err="1" smtClean="0"/>
              <a:t>Veghte</a:t>
            </a:r>
            <a:endParaRPr lang="ja-JP" altLang="en-US" dirty="0"/>
          </a:p>
        </p:txBody>
      </p:sp>
      <p:cxnSp>
        <p:nvCxnSpPr>
          <p:cNvPr id="22" name="直線矢印コネクタ 21"/>
          <p:cNvCxnSpPr/>
          <p:nvPr/>
        </p:nvCxnSpPr>
        <p:spPr>
          <a:xfrm rot="5400000">
            <a:off x="5875057" y="4950327"/>
            <a:ext cx="315734" cy="80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3" name="線吹き出し 2 (枠付き) 22"/>
          <p:cNvSpPr/>
          <p:nvPr/>
        </p:nvSpPr>
        <p:spPr>
          <a:xfrm>
            <a:off x="3878252" y="5765832"/>
            <a:ext cx="3359197" cy="693747"/>
          </a:xfrm>
          <a:prstGeom prst="borderCallout2">
            <a:avLst>
              <a:gd name="adj1" fmla="val -2509"/>
              <a:gd name="adj2" fmla="val 26352"/>
              <a:gd name="adj3" fmla="val -59908"/>
              <a:gd name="adj4" fmla="val 26359"/>
              <a:gd name="adj5" fmla="val -380710"/>
              <a:gd name="adj6" fmla="val 7774"/>
            </a:avLst>
          </a:prstGeom>
          <a:ln>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smtClean="0"/>
              <a:t>情報抽出は非常に困難な課題</a:t>
            </a:r>
            <a:endParaRPr kumimoji="1" lang="ja-JP" altLang="en-US" dirty="0"/>
          </a:p>
        </p:txBody>
      </p:sp>
      <p:sp>
        <p:nvSpPr>
          <p:cNvPr id="14" name="正方形/長方形 13"/>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17" name="フッター プレースホルダ 1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8" name="スライド番号プレースホルダ 17"/>
          <p:cNvSpPr>
            <a:spLocks noGrp="1"/>
          </p:cNvSpPr>
          <p:nvPr>
            <p:ph type="sldNum" sz="quarter" idx="12"/>
          </p:nvPr>
        </p:nvSpPr>
        <p:spPr/>
        <p:txBody>
          <a:bodyPr/>
          <a:lstStyle/>
          <a:p>
            <a:fld id="{DF510E7A-70A0-49B7-BA5B-039CFE49E52F}" type="slidenum">
              <a:rPr kumimoji="1" lang="ja-JP" altLang="en-US" smtClean="0"/>
              <a:pPr/>
              <a:t>126</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情報抽出には多くの課題が山積</a:t>
            </a:r>
            <a:endParaRPr kumimoji="1" lang="ja-JP" altLang="en-US" dirty="0"/>
          </a:p>
        </p:txBody>
      </p:sp>
      <p:sp>
        <p:nvSpPr>
          <p:cNvPr id="3" name="コンテンツ プレースホルダ 2"/>
          <p:cNvSpPr>
            <a:spLocks noGrp="1"/>
          </p:cNvSpPr>
          <p:nvPr>
            <p:ph idx="1"/>
          </p:nvPr>
        </p:nvSpPr>
        <p:spPr/>
        <p:txBody>
          <a:bodyPr>
            <a:noAutofit/>
          </a:bodyPr>
          <a:lstStyle/>
          <a:p>
            <a:r>
              <a:rPr kumimoji="1" lang="en-US" altLang="ja-JP" sz="2800" dirty="0" smtClean="0"/>
              <a:t>Web</a:t>
            </a:r>
            <a:r>
              <a:rPr kumimoji="1" lang="ja-JP" altLang="en-US" sz="2800" dirty="0" smtClean="0"/>
              <a:t>サイトから構造情報の抽出</a:t>
            </a:r>
            <a:endParaRPr kumimoji="1" lang="en-US" altLang="ja-JP" sz="2800" dirty="0" smtClean="0"/>
          </a:p>
          <a:p>
            <a:pPr lvl="1"/>
            <a:r>
              <a:rPr lang="ja-JP" altLang="en-US" sz="2400" dirty="0" smtClean="0"/>
              <a:t>あるレストランの電話番号と住所</a:t>
            </a:r>
            <a:endParaRPr lang="en-US" altLang="ja-JP" sz="2400" dirty="0" smtClean="0"/>
          </a:p>
          <a:p>
            <a:r>
              <a:rPr kumimoji="1" lang="ja-JP" altLang="en-US" sz="2800" dirty="0" smtClean="0"/>
              <a:t>あるサイトから興味のある属性や概念を抽出</a:t>
            </a:r>
            <a:endParaRPr kumimoji="1" lang="en-US" altLang="ja-JP" sz="2800" dirty="0" smtClean="0"/>
          </a:p>
          <a:p>
            <a:pPr lvl="1"/>
            <a:r>
              <a:rPr lang="en-US" altLang="ja-JP" sz="2400" dirty="0" smtClean="0"/>
              <a:t>sanjose.com</a:t>
            </a:r>
            <a:r>
              <a:rPr lang="ja-JP" altLang="en-US" sz="2400" dirty="0" smtClean="0"/>
              <a:t>から目的のイベント情報</a:t>
            </a:r>
            <a:endParaRPr lang="en-US" altLang="ja-JP" sz="2400" dirty="0" smtClean="0"/>
          </a:p>
          <a:p>
            <a:r>
              <a:rPr kumimoji="1" lang="ja-JP" altLang="en-US" sz="2800" dirty="0" smtClean="0"/>
              <a:t>概念のインスタンス間のつながり</a:t>
            </a:r>
            <a:endParaRPr kumimoji="1" lang="en-US" altLang="ja-JP" sz="2800" dirty="0"/>
          </a:p>
          <a:p>
            <a:pPr lvl="1"/>
            <a:r>
              <a:rPr lang="ja-JP" altLang="en-US" sz="2400" dirty="0" smtClean="0"/>
              <a:t>同一人物への参照の重複除去</a:t>
            </a:r>
            <a:endParaRPr lang="en-US" altLang="ja-JP" sz="2400" dirty="0" smtClean="0"/>
          </a:p>
          <a:p>
            <a:r>
              <a:rPr kumimoji="1" lang="ja-JP" altLang="en-US" sz="2800" dirty="0" smtClean="0"/>
              <a:t>質の向上</a:t>
            </a:r>
            <a:endParaRPr lang="en-US" altLang="ja-JP" sz="2800" dirty="0"/>
          </a:p>
          <a:p>
            <a:pPr lvl="1"/>
            <a:r>
              <a:rPr kumimoji="1" lang="ja-JP" altLang="en-US" sz="2400" dirty="0" smtClean="0"/>
              <a:t>あるレストランの料理分野や感想の追加</a:t>
            </a:r>
            <a:endParaRPr kumimoji="1" lang="en-US" altLang="ja-JP" sz="2400" dirty="0" smtClean="0"/>
          </a:p>
          <a:p>
            <a:r>
              <a:rPr kumimoji="1" lang="ja-JP" altLang="en-US" sz="2800" dirty="0" smtClean="0"/>
              <a:t>多くの集約サイトの統合</a:t>
            </a:r>
            <a:endParaRPr kumimoji="1" lang="en-US" altLang="ja-JP" sz="2800" dirty="0" smtClean="0"/>
          </a:p>
          <a:p>
            <a:pPr lvl="1"/>
            <a:r>
              <a:rPr kumimoji="1" lang="en-US" altLang="ja-JP" sz="2400" dirty="0" err="1" smtClean="0"/>
              <a:t>citysearch</a:t>
            </a:r>
            <a:r>
              <a:rPr kumimoji="1" lang="ja-JP" altLang="en-US" sz="2400" dirty="0" smtClean="0"/>
              <a:t>や</a:t>
            </a:r>
            <a:r>
              <a:rPr kumimoji="1" lang="en-US" altLang="ja-JP" sz="2400" dirty="0" smtClean="0"/>
              <a:t>yelp</a:t>
            </a:r>
            <a:r>
              <a:rPr kumimoji="1" lang="ja-JP" altLang="en-US" sz="2400" dirty="0" err="1" smtClean="0"/>
              <a:t>、</a:t>
            </a:r>
            <a:r>
              <a:rPr kumimoji="1" lang="en-US" altLang="ja-JP" sz="2400" dirty="0" err="1" smtClean="0"/>
              <a:t>wikipedia</a:t>
            </a:r>
            <a:r>
              <a:rPr kumimoji="1" lang="ja-JP" altLang="en-US" sz="2400" dirty="0" smtClean="0"/>
              <a:t>から情報を連結</a:t>
            </a:r>
            <a:r>
              <a:rPr kumimoji="1" lang="en-US" altLang="ja-JP" sz="2400" dirty="0" smtClean="0"/>
              <a:t> </a:t>
            </a:r>
            <a:endParaRPr kumimoji="1" lang="en-US" altLang="ja-JP" sz="2400" dirty="0"/>
          </a:p>
          <a:p>
            <a:pPr lvl="1"/>
            <a:endParaRPr lang="en-US" altLang="ja-JP" sz="2400" dirty="0" smtClean="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127</a:t>
            </a:fld>
            <a:endParaRPr kumimoji="1" lang="ja-JP" altLang="en-US"/>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抽出できるのはほんの</a:t>
            </a:r>
            <a:r>
              <a:rPr lang="ja-JP" altLang="en-US" dirty="0" smtClean="0"/>
              <a:t>一部</a:t>
            </a:r>
            <a:endParaRPr kumimoji="1" lang="ja-JP" altLang="en-US" dirty="0"/>
          </a:p>
        </p:txBody>
      </p:sp>
      <p:sp>
        <p:nvSpPr>
          <p:cNvPr id="3" name="コンテンツ プレースホルダ 2"/>
          <p:cNvSpPr>
            <a:spLocks noGrp="1"/>
          </p:cNvSpPr>
          <p:nvPr>
            <p:ph idx="1"/>
          </p:nvPr>
        </p:nvSpPr>
        <p:spPr/>
        <p:txBody>
          <a:bodyPr>
            <a:noAutofit/>
          </a:bodyPr>
          <a:lstStyle/>
          <a:p>
            <a:r>
              <a:rPr lang="ja-JP" altLang="en-US" sz="2800" dirty="0" smtClean="0"/>
              <a:t>現状の抽出技術を支えるもの</a:t>
            </a:r>
            <a:endParaRPr lang="en-US" altLang="ja-JP" sz="2800" dirty="0" smtClean="0"/>
          </a:p>
          <a:p>
            <a:pPr lvl="1"/>
            <a:r>
              <a:rPr lang="ja-JP" altLang="en-US" sz="2400" dirty="0" smtClean="0"/>
              <a:t>コンテンツを理解するには、膨大な</a:t>
            </a:r>
            <a:r>
              <a:rPr kumimoji="1" lang="ja-JP" altLang="en-US" sz="2400" dirty="0" smtClean="0"/>
              <a:t>非構造化データで成り立っている</a:t>
            </a:r>
            <a:endParaRPr kumimoji="1" lang="en-US" altLang="ja-JP" sz="2400" dirty="0" smtClean="0"/>
          </a:p>
          <a:p>
            <a:pPr lvl="1"/>
            <a:r>
              <a:rPr kumimoji="1" lang="ja-JP" altLang="en-US" sz="2400" dirty="0" smtClean="0"/>
              <a:t>ユーザの意図や要望を理解するのも同様に、膨大な問合せや行動履歴が必要</a:t>
            </a:r>
            <a:endParaRPr kumimoji="1" lang="en-US" altLang="ja-JP" sz="2400" dirty="0" smtClean="0"/>
          </a:p>
          <a:p>
            <a:pPr lvl="1"/>
            <a:r>
              <a:rPr lang="ja-JP" altLang="en-US" sz="2400" dirty="0" smtClean="0"/>
              <a:t>ユーザに提供するサービスは何がよいのかを理解するには、それを汲み取る技術が必要</a:t>
            </a:r>
            <a:endParaRPr lang="en-US" altLang="ja-JP" sz="2400" dirty="0" smtClean="0"/>
          </a:p>
          <a:p>
            <a:r>
              <a:rPr kumimoji="1" lang="ja-JP" altLang="en-US" sz="2800" dirty="0" smtClean="0"/>
              <a:t>技術的な展望</a:t>
            </a:r>
            <a:endParaRPr kumimoji="1" lang="en-US" altLang="ja-JP" sz="2800" dirty="0" smtClean="0"/>
          </a:p>
          <a:p>
            <a:pPr lvl="1"/>
            <a:r>
              <a:rPr lang="ja-JP" altLang="en-US" sz="2400" dirty="0" smtClean="0"/>
              <a:t>不確実で、不完全なデータを扱える確率的な学習技術。スケーラブルかつフィードバックが可能でなければならない（クラウド）。</a:t>
            </a:r>
            <a:endParaRPr kumimoji="1" lang="ja-JP" altLang="en-US" sz="2400"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128</a:t>
            </a:fld>
            <a:endParaRPr kumimoji="1" lang="ja-JP" alt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関連研究</a:t>
            </a:r>
            <a:endParaRPr kumimoji="1" lang="ja-JP" altLang="en-US" dirty="0"/>
          </a:p>
        </p:txBody>
      </p:sp>
      <p:sp>
        <p:nvSpPr>
          <p:cNvPr id="3" name="コンテンツ プレースホルダ 2"/>
          <p:cNvSpPr>
            <a:spLocks noGrp="1"/>
          </p:cNvSpPr>
          <p:nvPr>
            <p:ph idx="1"/>
          </p:nvPr>
        </p:nvSpPr>
        <p:spPr/>
        <p:txBody>
          <a:bodyPr/>
          <a:lstStyle/>
          <a:p>
            <a:r>
              <a:rPr kumimoji="1" lang="en-US" altLang="ja-JP" dirty="0" smtClean="0"/>
              <a:t>Avatar</a:t>
            </a:r>
            <a:r>
              <a:rPr kumimoji="1" lang="ja-JP" altLang="en-US" dirty="0" smtClean="0"/>
              <a:t> </a:t>
            </a:r>
            <a:r>
              <a:rPr kumimoji="1" lang="en-US" altLang="ja-JP" dirty="0" smtClean="0"/>
              <a:t>(IBM </a:t>
            </a:r>
            <a:r>
              <a:rPr kumimoji="1" lang="en-US" altLang="ja-JP" dirty="0" err="1" smtClean="0"/>
              <a:t>Almaden</a:t>
            </a:r>
            <a:r>
              <a:rPr lang="en-US" altLang="ja-JP" dirty="0"/>
              <a:t>)</a:t>
            </a:r>
            <a:endParaRPr kumimoji="1" lang="en-US" altLang="ja-JP" dirty="0" smtClean="0"/>
          </a:p>
          <a:p>
            <a:r>
              <a:rPr lang="en-US" altLang="ja-JP" dirty="0" err="1" smtClean="0"/>
              <a:t>DeepWeb</a:t>
            </a:r>
            <a:r>
              <a:rPr lang="ja-JP" altLang="en-US" dirty="0" smtClean="0"/>
              <a:t> </a:t>
            </a:r>
            <a:r>
              <a:rPr lang="en-US" altLang="ja-JP" dirty="0" smtClean="0"/>
              <a:t>&amp;</a:t>
            </a:r>
            <a:r>
              <a:rPr lang="ja-JP" altLang="en-US" dirty="0" smtClean="0"/>
              <a:t> </a:t>
            </a:r>
            <a:r>
              <a:rPr lang="en-US" altLang="ja-JP" dirty="0" err="1" smtClean="0"/>
              <a:t>We</a:t>
            </a:r>
            <a:r>
              <a:rPr lang="en-US" altLang="ja-JP" dirty="0" err="1"/>
              <a:t>b</a:t>
            </a:r>
            <a:r>
              <a:rPr lang="en-US" altLang="ja-JP" dirty="0" err="1" smtClean="0"/>
              <a:t>Tables</a:t>
            </a:r>
            <a:r>
              <a:rPr lang="ja-JP" altLang="en-US" dirty="0" smtClean="0"/>
              <a:t> </a:t>
            </a:r>
            <a:r>
              <a:rPr lang="en-US" altLang="ja-JP" dirty="0" smtClean="0"/>
              <a:t>(Google)</a:t>
            </a:r>
          </a:p>
          <a:p>
            <a:r>
              <a:rPr kumimoji="1" lang="en-US" altLang="ja-JP" dirty="0" err="1" smtClean="0"/>
              <a:t>DBLife</a:t>
            </a:r>
            <a:r>
              <a:rPr kumimoji="1" lang="en-US" altLang="ja-JP" dirty="0" smtClean="0"/>
              <a:t> (U. Wisconsin)</a:t>
            </a:r>
          </a:p>
          <a:p>
            <a:r>
              <a:rPr lang="en-US" altLang="ja-JP" dirty="0" err="1" smtClean="0"/>
              <a:t>KnowItAll</a:t>
            </a:r>
            <a:r>
              <a:rPr lang="en-US" altLang="ja-JP" dirty="0" smtClean="0"/>
              <a:t> &amp; Text Runner (U. Washington)</a:t>
            </a:r>
          </a:p>
          <a:p>
            <a:r>
              <a:rPr kumimoji="1" lang="en-US" altLang="ja-JP" dirty="0" err="1" smtClean="0"/>
              <a:t>Rexa</a:t>
            </a:r>
            <a:r>
              <a:rPr kumimoji="1" lang="en-US" altLang="ja-JP" dirty="0" smtClean="0"/>
              <a:t> (U. Mass)</a:t>
            </a:r>
          </a:p>
          <a:p>
            <a:endParaRPr kumimoji="1" lang="ja-JP" altLang="en-US"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129</a:t>
            </a:fld>
            <a:endParaRPr kumimoji="1" lang="ja-JP"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103266" y="1466100"/>
            <a:ext cx="5476950" cy="830997"/>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smtClean="0"/>
              <a:t>Generating </a:t>
            </a:r>
            <a:r>
              <a:rPr lang="en-US" altLang="ja-JP" sz="2000" dirty="0"/>
              <a:t>Example Data for Dataflow </a:t>
            </a:r>
            <a:r>
              <a:rPr lang="en-US" altLang="ja-JP" sz="2000" dirty="0" smtClean="0"/>
              <a:t>Programs</a:t>
            </a:r>
            <a:br>
              <a:rPr lang="en-US" altLang="ja-JP" sz="2000" dirty="0" smtClean="0"/>
            </a:br>
            <a:r>
              <a:rPr lang="en-US" altLang="ja-JP" sz="1400" u="sng" dirty="0" smtClean="0"/>
              <a:t>Christopher </a:t>
            </a:r>
            <a:r>
              <a:rPr lang="en-US" altLang="ja-JP" sz="1400" u="sng" dirty="0" err="1"/>
              <a:t>Olston</a:t>
            </a:r>
            <a:r>
              <a:rPr lang="en-US" altLang="ja-JP" sz="1400" u="sng" dirty="0"/>
              <a:t> </a:t>
            </a:r>
            <a:r>
              <a:rPr lang="en-US" altLang="ja-JP" sz="1400" dirty="0"/>
              <a:t>(Yahoo! </a:t>
            </a:r>
            <a:r>
              <a:rPr lang="en-US" altLang="ja-JP" sz="1400" dirty="0" smtClean="0"/>
              <a:t>Research), </a:t>
            </a:r>
            <a:r>
              <a:rPr lang="en-US" altLang="ja-JP" sz="1400" dirty="0" err="1" smtClean="0"/>
              <a:t>Shubham</a:t>
            </a:r>
            <a:r>
              <a:rPr lang="en-US" altLang="ja-JP" sz="1400" dirty="0" smtClean="0"/>
              <a:t> </a:t>
            </a:r>
            <a:r>
              <a:rPr lang="en-US" altLang="ja-JP" sz="1400" dirty="0"/>
              <a:t>Chopra (Yahoo! </a:t>
            </a:r>
            <a:r>
              <a:rPr lang="en-US" altLang="ja-JP" sz="1400" dirty="0" smtClean="0"/>
              <a:t>Research), </a:t>
            </a:r>
            <a:r>
              <a:rPr lang="en-US" altLang="ja-JP" sz="1400" dirty="0" err="1" smtClean="0"/>
              <a:t>Utkarsh</a:t>
            </a:r>
            <a:r>
              <a:rPr lang="en-US" altLang="ja-JP" sz="1400" dirty="0" smtClean="0"/>
              <a:t> </a:t>
            </a:r>
            <a:r>
              <a:rPr lang="en-US" altLang="ja-JP" sz="1400" dirty="0" err="1"/>
              <a:t>Srivastava</a:t>
            </a:r>
            <a:r>
              <a:rPr lang="en-US" altLang="ja-JP" sz="1400" dirty="0"/>
              <a:t> (Yahoo! Research)</a:t>
            </a:r>
            <a:endParaRPr kumimoji="1" lang="ja-JP" altLang="en-US" sz="1400" dirty="0"/>
          </a:p>
        </p:txBody>
      </p:sp>
      <p:sp>
        <p:nvSpPr>
          <p:cNvPr id="8" name="正方形/長方形 7"/>
          <p:cNvSpPr/>
          <p:nvPr/>
        </p:nvSpPr>
        <p:spPr>
          <a:xfrm>
            <a:off x="1103265" y="2196360"/>
            <a:ext cx="7047009"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An Architecture for Recycling Intermediates in a Column-store</a:t>
            </a:r>
            <a:br>
              <a:rPr lang="en-US" altLang="ja-JP" sz="2000" dirty="0" smtClean="0"/>
            </a:br>
            <a:r>
              <a:rPr lang="en-US" altLang="ja-JP" sz="1400" u="sng" dirty="0" err="1" smtClean="0"/>
              <a:t>Milena</a:t>
            </a:r>
            <a:r>
              <a:rPr lang="en-US" altLang="ja-JP" sz="1400" u="sng" dirty="0" smtClean="0"/>
              <a:t> G. </a:t>
            </a:r>
            <a:r>
              <a:rPr lang="en-US" altLang="ja-JP" sz="1400" u="sng" dirty="0" err="1" smtClean="0"/>
              <a:t>Ivanova</a:t>
            </a:r>
            <a:r>
              <a:rPr lang="en-US" altLang="ja-JP" sz="1400" dirty="0" smtClean="0"/>
              <a:t>, Martin L. </a:t>
            </a:r>
            <a:r>
              <a:rPr lang="en-US" altLang="ja-JP" sz="1400" dirty="0" err="1" smtClean="0"/>
              <a:t>Kersten</a:t>
            </a:r>
            <a:r>
              <a:rPr lang="en-US" altLang="ja-JP" sz="1400" dirty="0" smtClean="0"/>
              <a:t>, </a:t>
            </a:r>
            <a:r>
              <a:rPr lang="en-US" altLang="ja-JP" sz="1400" dirty="0" err="1" smtClean="0"/>
              <a:t>Niels</a:t>
            </a:r>
            <a:r>
              <a:rPr lang="en-US" altLang="ja-JP" sz="1400" dirty="0" smtClean="0"/>
              <a:t> J. </a:t>
            </a:r>
            <a:r>
              <a:rPr lang="en-US" altLang="ja-JP" sz="1400" dirty="0" err="1" smtClean="0"/>
              <a:t>Nes</a:t>
            </a:r>
            <a:r>
              <a:rPr lang="en-US" altLang="ja-JP" sz="1400" dirty="0" smtClean="0"/>
              <a:t>, Romulo A. P. </a:t>
            </a:r>
            <a:r>
              <a:rPr lang="en-US" altLang="ja-JP" sz="1400" dirty="0" err="1" smtClean="0"/>
              <a:t>Gonçalves</a:t>
            </a:r>
            <a:r>
              <a:rPr lang="en-US" altLang="ja-JP" sz="1400" dirty="0" smtClean="0"/>
              <a:t> (Centrum </a:t>
            </a:r>
            <a:r>
              <a:rPr lang="en-US" altLang="ja-JP" sz="1400" dirty="0" err="1" smtClean="0"/>
              <a:t>Wiskunde</a:t>
            </a:r>
            <a:r>
              <a:rPr lang="en-US" altLang="ja-JP" sz="1400" dirty="0" smtClean="0"/>
              <a:t> en </a:t>
            </a:r>
            <a:r>
              <a:rPr lang="en-US" altLang="ja-JP" sz="1400" dirty="0" err="1" smtClean="0"/>
              <a:t>Informatica</a:t>
            </a:r>
            <a:r>
              <a:rPr lang="en-US" altLang="ja-JP" sz="1400" dirty="0" smtClean="0"/>
              <a:t>, Netherlands)</a:t>
            </a:r>
            <a:endParaRPr lang="ja-JP" altLang="en-US" sz="1400" dirty="0"/>
          </a:p>
        </p:txBody>
      </p:sp>
      <p:sp>
        <p:nvSpPr>
          <p:cNvPr id="9" name="正方形/長方形 8"/>
          <p:cNvSpPr/>
          <p:nvPr/>
        </p:nvSpPr>
        <p:spPr>
          <a:xfrm>
            <a:off x="1103265" y="3985497"/>
            <a:ext cx="7813781"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A Comparison of Approaches to Large-Scale Data Analysis</a:t>
            </a:r>
            <a:br>
              <a:rPr lang="en-US" altLang="ja-JP" sz="2000" dirty="0" smtClean="0"/>
            </a:br>
            <a:r>
              <a:rPr lang="en-US" altLang="ja-JP" sz="1400" u="sng" dirty="0" smtClean="0"/>
              <a:t>Andrew </a:t>
            </a:r>
            <a:r>
              <a:rPr lang="en-US" altLang="ja-JP" sz="1400" u="sng" dirty="0" err="1" smtClean="0"/>
              <a:t>Pavlo</a:t>
            </a:r>
            <a:r>
              <a:rPr lang="en-US" altLang="ja-JP" sz="1400" u="sng" dirty="0" smtClean="0"/>
              <a:t> </a:t>
            </a:r>
            <a:r>
              <a:rPr lang="en-US" altLang="ja-JP" sz="1400" dirty="0" smtClean="0"/>
              <a:t>(Brown U.), Erik Paulson (Wisconsin U.), Alexander </a:t>
            </a:r>
            <a:r>
              <a:rPr lang="en-US" altLang="ja-JP" sz="1400" dirty="0" err="1" smtClean="0"/>
              <a:t>Rasin</a:t>
            </a:r>
            <a:r>
              <a:rPr lang="en-US" altLang="ja-JP" sz="1400" dirty="0" smtClean="0"/>
              <a:t> (Brown U.), Daniel J. </a:t>
            </a:r>
            <a:r>
              <a:rPr lang="en-US" altLang="ja-JP" sz="1400" dirty="0" err="1" smtClean="0"/>
              <a:t>Abadi</a:t>
            </a:r>
            <a:r>
              <a:rPr lang="en-US" altLang="ja-JP" sz="1400" dirty="0" smtClean="0"/>
              <a:t> (Yale U.), David J. DeWitt (Microsoft), Samuel Madden (MIT), Michael </a:t>
            </a:r>
            <a:r>
              <a:rPr lang="en-US" altLang="ja-JP" sz="1400" dirty="0" err="1" smtClean="0"/>
              <a:t>Stonebraker</a:t>
            </a:r>
            <a:r>
              <a:rPr lang="en-US" altLang="ja-JP" sz="1400" dirty="0" smtClean="0"/>
              <a:t> (MIT)</a:t>
            </a:r>
            <a:endParaRPr lang="ja-JP" altLang="en-US" sz="1400" dirty="0"/>
          </a:p>
        </p:txBody>
      </p:sp>
      <p:sp>
        <p:nvSpPr>
          <p:cNvPr id="10" name="正方形/長方形 9"/>
          <p:cNvSpPr/>
          <p:nvPr/>
        </p:nvSpPr>
        <p:spPr>
          <a:xfrm>
            <a:off x="1103265" y="4743468"/>
            <a:ext cx="7813781"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Query Processing Techniques for Solid State Drives</a:t>
            </a:r>
            <a:br>
              <a:rPr lang="en-US" altLang="ja-JP" sz="2000" dirty="0" smtClean="0"/>
            </a:br>
            <a:r>
              <a:rPr lang="en-US" altLang="ja-JP" sz="1400" u="sng" dirty="0" err="1" smtClean="0"/>
              <a:t>Dimitris</a:t>
            </a:r>
            <a:r>
              <a:rPr lang="en-US" altLang="ja-JP" sz="1400" u="sng" dirty="0" smtClean="0"/>
              <a:t> </a:t>
            </a:r>
            <a:r>
              <a:rPr lang="en-US" altLang="ja-JP" sz="1400" u="sng" dirty="0" err="1" smtClean="0"/>
              <a:t>Tsirogiannis</a:t>
            </a:r>
            <a:r>
              <a:rPr lang="en-US" altLang="ja-JP" sz="1400" dirty="0" smtClean="0"/>
              <a:t> (Toronto U.), Stavros </a:t>
            </a:r>
            <a:r>
              <a:rPr lang="en-US" altLang="ja-JP" sz="1400" dirty="0" err="1" smtClean="0"/>
              <a:t>Harizopoulos</a:t>
            </a:r>
            <a:r>
              <a:rPr lang="en-US" altLang="ja-JP" sz="1400" dirty="0" smtClean="0"/>
              <a:t> (HP Labs), </a:t>
            </a:r>
            <a:r>
              <a:rPr lang="en-US" altLang="ja-JP" sz="1400" dirty="0" err="1" smtClean="0"/>
              <a:t>Mehul</a:t>
            </a:r>
            <a:r>
              <a:rPr lang="en-US" altLang="ja-JP" sz="1400" dirty="0" smtClean="0"/>
              <a:t> A. Shah (HP Labs), Janet L. Wiener (HP Labs), Goetz </a:t>
            </a:r>
            <a:r>
              <a:rPr lang="en-US" altLang="ja-JP" sz="1400" dirty="0" err="1" smtClean="0"/>
              <a:t>Graefe</a:t>
            </a:r>
            <a:r>
              <a:rPr lang="en-US" altLang="ja-JP" sz="1400" dirty="0" smtClean="0"/>
              <a:t> (HP Labs)</a:t>
            </a:r>
            <a:endParaRPr lang="ja-JP" altLang="en-US" sz="1400" dirty="0"/>
          </a:p>
        </p:txBody>
      </p:sp>
      <p:sp>
        <p:nvSpPr>
          <p:cNvPr id="11" name="正方形/長方形 10"/>
          <p:cNvSpPr/>
          <p:nvPr/>
        </p:nvSpPr>
        <p:spPr>
          <a:xfrm>
            <a:off x="285720" y="7262865"/>
            <a:ext cx="8858280" cy="553998"/>
          </a:xfrm>
          <a:prstGeom prst="rect">
            <a:avLst/>
          </a:prstGeom>
        </p:spPr>
        <p:txBody>
          <a:bodyPr wrap="square">
            <a:spAutoFit/>
          </a:bodyPr>
          <a:lstStyle/>
          <a:p>
            <a:r>
              <a:rPr lang="en-US" altLang="ja-JP" dirty="0" smtClean="0"/>
              <a:t>Cost Based Plan Selection for </a:t>
            </a:r>
            <a:r>
              <a:rPr lang="en-US" altLang="ja-JP" dirty="0" err="1" smtClean="0"/>
              <a:t>XPath</a:t>
            </a:r>
            <a:endParaRPr lang="en-US" altLang="ja-JP" dirty="0" smtClean="0"/>
          </a:p>
          <a:p>
            <a:r>
              <a:rPr lang="en-US" altLang="ja-JP" sz="1200" dirty="0" err="1" smtClean="0"/>
              <a:t>Haris</a:t>
            </a:r>
            <a:r>
              <a:rPr lang="en-US" altLang="ja-JP" sz="1200" dirty="0" smtClean="0"/>
              <a:t> </a:t>
            </a:r>
            <a:r>
              <a:rPr lang="en-US" altLang="ja-JP" sz="1200" dirty="0" err="1" smtClean="0"/>
              <a:t>Georgiadis</a:t>
            </a:r>
            <a:r>
              <a:rPr lang="en-US" altLang="ja-JP" sz="1200" dirty="0" smtClean="0"/>
              <a:t>, Minas </a:t>
            </a:r>
            <a:r>
              <a:rPr lang="en-US" altLang="ja-JP" sz="1200" dirty="0" err="1" smtClean="0"/>
              <a:t>Charalambides</a:t>
            </a:r>
            <a:r>
              <a:rPr lang="en-US" altLang="ja-JP" sz="1200" dirty="0" smtClean="0"/>
              <a:t>, </a:t>
            </a:r>
            <a:r>
              <a:rPr lang="en-US" altLang="ja-JP" sz="1200" dirty="0" err="1" smtClean="0"/>
              <a:t>Vasilis</a:t>
            </a:r>
            <a:r>
              <a:rPr lang="en-US" altLang="ja-JP" sz="1200" dirty="0" smtClean="0"/>
              <a:t> </a:t>
            </a:r>
            <a:r>
              <a:rPr lang="en-US" altLang="ja-JP" sz="1200" dirty="0" err="1" smtClean="0"/>
              <a:t>Vassalos</a:t>
            </a:r>
            <a:r>
              <a:rPr lang="en-US" altLang="ja-JP" sz="1200" dirty="0" smtClean="0"/>
              <a:t> (Athens University of Economics and Business, Greece)</a:t>
            </a:r>
            <a:endParaRPr lang="ja-JP" altLang="en-US" sz="1200" dirty="0"/>
          </a:p>
        </p:txBody>
      </p:sp>
      <p:sp>
        <p:nvSpPr>
          <p:cNvPr id="12" name="正方形/長方形 11"/>
          <p:cNvSpPr/>
          <p:nvPr/>
        </p:nvSpPr>
        <p:spPr>
          <a:xfrm>
            <a:off x="1103265" y="5501439"/>
            <a:ext cx="7813781" cy="615553"/>
          </a:xfrm>
          <a:prstGeom prst="rect">
            <a:avLst/>
          </a:prstGeom>
        </p:spPr>
        <p:txBody>
          <a:bodyPr wrap="square">
            <a:spAutoFit/>
          </a:bodyPr>
          <a:lstStyle/>
          <a:p>
            <a:pPr marL="268288" indent="-268288">
              <a:buSzPct val="70000"/>
              <a:buFont typeface="Wingdings" pitchFamily="2" charset="2"/>
              <a:buChar char="p"/>
            </a:pPr>
            <a:r>
              <a:rPr lang="en-US" altLang="ja-JP" sz="2000" dirty="0" smtClean="0"/>
              <a:t>3-HOP: A High-Compression Indexing Scheme for </a:t>
            </a:r>
            <a:r>
              <a:rPr lang="en-US" altLang="ja-JP" sz="2000" dirty="0" err="1" smtClean="0"/>
              <a:t>Reachability</a:t>
            </a:r>
            <a:r>
              <a:rPr lang="en-US" altLang="ja-JP" sz="2000" dirty="0" smtClean="0"/>
              <a:t> Query</a:t>
            </a:r>
            <a:br>
              <a:rPr lang="en-US" altLang="ja-JP" sz="2000" dirty="0" smtClean="0"/>
            </a:br>
            <a:r>
              <a:rPr lang="en-US" altLang="ja-JP" sz="1400" dirty="0" err="1" smtClean="0"/>
              <a:t>Ruoming</a:t>
            </a:r>
            <a:r>
              <a:rPr lang="en-US" altLang="ja-JP" sz="1400" dirty="0" smtClean="0"/>
              <a:t> Jin, </a:t>
            </a:r>
            <a:r>
              <a:rPr lang="en-US" altLang="ja-JP" sz="1400" u="sng" dirty="0" smtClean="0"/>
              <a:t>Yang Xiang</a:t>
            </a:r>
            <a:r>
              <a:rPr lang="en-US" altLang="ja-JP" sz="1400" dirty="0" smtClean="0"/>
              <a:t>, </a:t>
            </a:r>
            <a:r>
              <a:rPr lang="en-US" altLang="ja-JP" sz="1400" dirty="0" err="1" smtClean="0"/>
              <a:t>Ning</a:t>
            </a:r>
            <a:r>
              <a:rPr lang="en-US" altLang="ja-JP" sz="1400" dirty="0" smtClean="0"/>
              <a:t> </a:t>
            </a:r>
            <a:r>
              <a:rPr lang="en-US" altLang="ja-JP" sz="1400" dirty="0" err="1" smtClean="0"/>
              <a:t>Ruan</a:t>
            </a:r>
            <a:r>
              <a:rPr lang="en-US" altLang="ja-JP" sz="1400" dirty="0" smtClean="0"/>
              <a:t>, David </a:t>
            </a:r>
            <a:r>
              <a:rPr lang="en-US" altLang="ja-JP" sz="1400" dirty="0" err="1" smtClean="0"/>
              <a:t>Fuhry</a:t>
            </a:r>
            <a:r>
              <a:rPr lang="en-US" altLang="ja-JP" sz="1400" dirty="0" smtClean="0"/>
              <a:t> (Kent State U.)</a:t>
            </a:r>
            <a:endParaRPr lang="ja-JP" altLang="en-US" sz="1400" dirty="0"/>
          </a:p>
        </p:txBody>
      </p:sp>
      <p:sp>
        <p:nvSpPr>
          <p:cNvPr id="13" name="テキスト ボックス 12"/>
          <p:cNvSpPr txBox="1"/>
          <p:nvPr/>
        </p:nvSpPr>
        <p:spPr>
          <a:xfrm>
            <a:off x="1097667" y="763551"/>
            <a:ext cx="5519061" cy="830997"/>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a:t>40 Years of Relational Model </a:t>
            </a:r>
            <a:r>
              <a:rPr lang="en-US" altLang="ja-JP" sz="2000" dirty="0" smtClean="0"/>
              <a:t>Celebration</a:t>
            </a:r>
            <a:br>
              <a:rPr lang="en-US" altLang="ja-JP" sz="2000" dirty="0" smtClean="0"/>
            </a:br>
            <a:r>
              <a:rPr lang="en-US" altLang="ja-JP" sz="1400" dirty="0" smtClean="0"/>
              <a:t>Philip </a:t>
            </a:r>
            <a:r>
              <a:rPr lang="en-US" altLang="ja-JP" sz="1400" dirty="0"/>
              <a:t>A. Bernstein (</a:t>
            </a:r>
            <a:r>
              <a:rPr lang="en-US" altLang="ja-JP" sz="1400" dirty="0" smtClean="0"/>
              <a:t>Microsoft), Ron </a:t>
            </a:r>
            <a:r>
              <a:rPr lang="en-US" altLang="ja-JP" sz="1400" dirty="0"/>
              <a:t>Fagin (</a:t>
            </a:r>
            <a:r>
              <a:rPr lang="en-US" altLang="ja-JP" sz="1400" dirty="0" smtClean="0"/>
              <a:t>IBM), Michael </a:t>
            </a:r>
            <a:r>
              <a:rPr lang="en-US" altLang="ja-JP" sz="1400" dirty="0" err="1"/>
              <a:t>Stonebraker</a:t>
            </a:r>
            <a:r>
              <a:rPr lang="en-US" altLang="ja-JP" sz="1400" dirty="0"/>
              <a:t> (</a:t>
            </a:r>
            <a:r>
              <a:rPr lang="en-US" altLang="ja-JP" sz="1400" dirty="0" smtClean="0"/>
              <a:t>MIT), Patricia </a:t>
            </a:r>
            <a:r>
              <a:rPr lang="en-US" altLang="ja-JP" sz="1400" dirty="0" err="1"/>
              <a:t>Selinger</a:t>
            </a:r>
            <a:r>
              <a:rPr lang="en-US" altLang="ja-JP" sz="1400" dirty="0"/>
              <a:t> (</a:t>
            </a:r>
            <a:r>
              <a:rPr lang="en-US" altLang="ja-JP" sz="1400" dirty="0" smtClean="0"/>
              <a:t>IBM), David </a:t>
            </a:r>
            <a:r>
              <a:rPr lang="en-US" altLang="ja-JP" sz="1400" dirty="0"/>
              <a:t>J. DeWitt (</a:t>
            </a:r>
            <a:r>
              <a:rPr lang="en-US" altLang="ja-JP" sz="1400" dirty="0" smtClean="0"/>
              <a:t>Microsoft)</a:t>
            </a:r>
            <a:endParaRPr lang="en-US" altLang="ja-JP" sz="1400" dirty="0"/>
          </a:p>
        </p:txBody>
      </p:sp>
      <p:sp>
        <p:nvSpPr>
          <p:cNvPr id="14" name="正方形/長方形 13"/>
          <p:cNvSpPr/>
          <p:nvPr/>
        </p:nvSpPr>
        <p:spPr>
          <a:xfrm>
            <a:off x="1103265" y="3282948"/>
            <a:ext cx="5696027"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A Web of Concepts</a:t>
            </a:r>
            <a:br>
              <a:rPr lang="en-US" altLang="ja-JP" sz="2000" dirty="0" smtClean="0"/>
            </a:br>
            <a:r>
              <a:rPr lang="en-US" altLang="ja-JP" sz="1400" dirty="0" err="1" smtClean="0"/>
              <a:t>Nilesh</a:t>
            </a:r>
            <a:r>
              <a:rPr lang="en-US" altLang="ja-JP" sz="1400" dirty="0" smtClean="0"/>
              <a:t> </a:t>
            </a:r>
            <a:r>
              <a:rPr lang="en-US" altLang="ja-JP" sz="1400" dirty="0" err="1" smtClean="0"/>
              <a:t>Dalvi</a:t>
            </a:r>
            <a:r>
              <a:rPr lang="en-US" altLang="ja-JP" sz="1400" dirty="0" smtClean="0"/>
              <a:t>, Ravi Kumar, Bo Pang, </a:t>
            </a:r>
            <a:r>
              <a:rPr lang="en-US" altLang="ja-JP" sz="1400" u="sng" dirty="0" err="1" smtClean="0"/>
              <a:t>Raghu</a:t>
            </a:r>
            <a:r>
              <a:rPr lang="en-US" altLang="ja-JP" sz="1400" u="sng" dirty="0" smtClean="0"/>
              <a:t> </a:t>
            </a:r>
            <a:r>
              <a:rPr lang="en-US" altLang="ja-JP" sz="1400" u="sng" dirty="0" err="1" smtClean="0"/>
              <a:t>Ramakrishnan</a:t>
            </a:r>
            <a:r>
              <a:rPr lang="en-US" altLang="ja-JP" sz="1400" dirty="0" smtClean="0"/>
              <a:t>, Andrew Tomkins, Philip Bohannon, </a:t>
            </a:r>
            <a:r>
              <a:rPr lang="en-US" altLang="ja-JP" sz="1400" dirty="0" err="1" smtClean="0"/>
              <a:t>Sathiya</a:t>
            </a:r>
            <a:r>
              <a:rPr lang="en-US" altLang="ja-JP" sz="1400" dirty="0" smtClean="0"/>
              <a:t> </a:t>
            </a:r>
            <a:r>
              <a:rPr lang="en-US" altLang="ja-JP" sz="1400" dirty="0" err="1" smtClean="0"/>
              <a:t>Keerthi</a:t>
            </a:r>
            <a:r>
              <a:rPr lang="en-US" altLang="ja-JP" sz="1400" dirty="0" smtClean="0"/>
              <a:t>, </a:t>
            </a:r>
            <a:r>
              <a:rPr lang="en-US" altLang="ja-JP" sz="1400" dirty="0" err="1" smtClean="0"/>
              <a:t>Srujana</a:t>
            </a:r>
            <a:r>
              <a:rPr lang="en-US" altLang="ja-JP" sz="1400" dirty="0" smtClean="0"/>
              <a:t> </a:t>
            </a:r>
            <a:r>
              <a:rPr lang="en-US" altLang="ja-JP" sz="1400" dirty="0" err="1" smtClean="0"/>
              <a:t>Merugu</a:t>
            </a:r>
            <a:r>
              <a:rPr lang="en-US" altLang="ja-JP" sz="1400" dirty="0" smtClean="0"/>
              <a:t> </a:t>
            </a:r>
            <a:endParaRPr lang="ja-JP" altLang="en-US" sz="1400" dirty="0"/>
          </a:p>
        </p:txBody>
      </p:sp>
      <p:sp>
        <p:nvSpPr>
          <p:cNvPr id="15" name="正方形/長方形 14"/>
          <p:cNvSpPr/>
          <p:nvPr/>
        </p:nvSpPr>
        <p:spPr>
          <a:xfrm>
            <a:off x="285720" y="7837092"/>
            <a:ext cx="8858280" cy="553998"/>
          </a:xfrm>
          <a:prstGeom prst="rect">
            <a:avLst/>
          </a:prstGeom>
        </p:spPr>
        <p:txBody>
          <a:bodyPr wrap="square">
            <a:spAutoFit/>
          </a:bodyPr>
          <a:lstStyle/>
          <a:p>
            <a:r>
              <a:rPr lang="en-US" altLang="ja-JP" dirty="0" smtClean="0"/>
              <a:t>Enterprise Applications - OLTP and OLAP - Share One Database Architecture</a:t>
            </a:r>
          </a:p>
          <a:p>
            <a:r>
              <a:rPr lang="en-US" altLang="ja-JP" sz="1200" dirty="0" err="1" smtClean="0"/>
              <a:t>Hasso</a:t>
            </a:r>
            <a:r>
              <a:rPr lang="en-US" altLang="ja-JP" sz="1200" dirty="0" smtClean="0"/>
              <a:t> </a:t>
            </a:r>
            <a:r>
              <a:rPr lang="en-US" altLang="ja-JP" sz="1200" dirty="0" err="1" smtClean="0"/>
              <a:t>Plattner</a:t>
            </a:r>
            <a:r>
              <a:rPr lang="en-US" altLang="ja-JP" sz="1200" dirty="0" smtClean="0"/>
              <a:t> (</a:t>
            </a:r>
            <a:r>
              <a:rPr lang="en-US" altLang="ja-JP" sz="1200" dirty="0" err="1" smtClean="0"/>
              <a:t>Hasso</a:t>
            </a:r>
            <a:r>
              <a:rPr lang="en-US" altLang="ja-JP" sz="1200" dirty="0" smtClean="0"/>
              <a:t>-</a:t>
            </a:r>
            <a:r>
              <a:rPr lang="en-US" altLang="ja-JP" sz="1200" dirty="0" err="1" smtClean="0"/>
              <a:t>Plattner</a:t>
            </a:r>
            <a:r>
              <a:rPr lang="en-US" altLang="ja-JP" sz="1200" dirty="0" smtClean="0"/>
              <a:t>-Institute for IT Systems Engineering)</a:t>
            </a:r>
            <a:endParaRPr lang="ja-JP" altLang="en-US" sz="1200" dirty="0"/>
          </a:p>
        </p:txBody>
      </p:sp>
      <p:sp>
        <p:nvSpPr>
          <p:cNvPr id="16" name="正方形/長方形 15"/>
          <p:cNvSpPr/>
          <p:nvPr/>
        </p:nvSpPr>
        <p:spPr>
          <a:xfrm>
            <a:off x="285720" y="8305458"/>
            <a:ext cx="8858280" cy="553998"/>
          </a:xfrm>
          <a:prstGeom prst="rect">
            <a:avLst/>
          </a:prstGeom>
        </p:spPr>
        <p:txBody>
          <a:bodyPr wrap="square">
            <a:spAutoFit/>
          </a:bodyPr>
          <a:lstStyle/>
          <a:p>
            <a:r>
              <a:rPr lang="en-US" altLang="ja-JP" dirty="0" smtClean="0"/>
              <a:t>Transforming Data Access Through Public Visualization</a:t>
            </a:r>
          </a:p>
          <a:p>
            <a:r>
              <a:rPr lang="en-US" altLang="ja-JP" sz="1200" dirty="0" err="1" smtClean="0"/>
              <a:t>Fernanda</a:t>
            </a:r>
            <a:r>
              <a:rPr lang="en-US" altLang="ja-JP" sz="1200" dirty="0" smtClean="0"/>
              <a:t> B. </a:t>
            </a:r>
            <a:r>
              <a:rPr lang="en-US" altLang="ja-JP" sz="1200" dirty="0" err="1" smtClean="0"/>
              <a:t>Viegas</a:t>
            </a:r>
            <a:r>
              <a:rPr lang="en-US" altLang="ja-JP" sz="1200" dirty="0" smtClean="0"/>
              <a:t> (IBM), Martin Wattenberg (IBM)</a:t>
            </a:r>
            <a:endParaRPr lang="ja-JP" altLang="en-US" sz="1200" dirty="0"/>
          </a:p>
        </p:txBody>
      </p:sp>
      <p:sp>
        <p:nvSpPr>
          <p:cNvPr id="18" name="テキスト ボックス 17"/>
          <p:cNvSpPr txBox="1"/>
          <p:nvPr/>
        </p:nvSpPr>
        <p:spPr>
          <a:xfrm>
            <a:off x="1103265" y="434934"/>
            <a:ext cx="7813781" cy="400110"/>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smtClean="0">
                <a:solidFill>
                  <a:schemeClr val="bg1">
                    <a:lumMod val="75000"/>
                  </a:schemeClr>
                </a:solidFill>
              </a:rPr>
              <a:t>SIGMOD/PODS2009</a:t>
            </a:r>
            <a:r>
              <a:rPr lang="ja-JP" altLang="en-US" sz="2000" dirty="0" smtClean="0">
                <a:solidFill>
                  <a:schemeClr val="bg1">
                    <a:lumMod val="75000"/>
                  </a:schemeClr>
                </a:solidFill>
              </a:rPr>
              <a:t>の概要</a:t>
            </a:r>
            <a:endParaRPr kumimoji="1" lang="ja-JP" altLang="en-US" sz="1400" dirty="0">
              <a:solidFill>
                <a:schemeClr val="bg1">
                  <a:lumMod val="75000"/>
                </a:schemeClr>
              </a:solidFill>
            </a:endParaRPr>
          </a:p>
        </p:txBody>
      </p:sp>
      <p:sp>
        <p:nvSpPr>
          <p:cNvPr id="19" name="正方形/長方形 18"/>
          <p:cNvSpPr/>
          <p:nvPr/>
        </p:nvSpPr>
        <p:spPr>
          <a:xfrm>
            <a:off x="1103265" y="6082012"/>
            <a:ext cx="7813781" cy="400110"/>
          </a:xfrm>
          <a:prstGeom prst="rect">
            <a:avLst/>
          </a:prstGeom>
        </p:spPr>
        <p:txBody>
          <a:bodyPr wrap="square">
            <a:spAutoFit/>
          </a:bodyPr>
          <a:lstStyle/>
          <a:p>
            <a:pPr marL="268288" indent="-268288">
              <a:buSzPct val="70000"/>
              <a:buFont typeface="Wingdings" pitchFamily="2" charset="2"/>
              <a:buChar char="p"/>
            </a:pPr>
            <a:r>
              <a:rPr lang="ja-JP" altLang="en-US" sz="2000" dirty="0" smtClean="0"/>
              <a:t>喜連川先生の</a:t>
            </a:r>
            <a:r>
              <a:rPr lang="en-US" altLang="ja-JP" sz="2000" dirty="0" err="1" smtClean="0"/>
              <a:t>Codd</a:t>
            </a:r>
            <a:r>
              <a:rPr lang="en-US" altLang="ja-JP" sz="2000" dirty="0" smtClean="0"/>
              <a:t> Innovations Award</a:t>
            </a:r>
            <a:r>
              <a:rPr lang="ja-JP" altLang="en-US" sz="2000" dirty="0" smtClean="0"/>
              <a:t>受賞の様子</a:t>
            </a:r>
            <a:endParaRPr lang="en-US" altLang="ja-JP" sz="2000" dirty="0" smtClean="0"/>
          </a:p>
        </p:txBody>
      </p:sp>
      <p:sp>
        <p:nvSpPr>
          <p:cNvPr id="20" name="テキスト ボックス 19"/>
          <p:cNvSpPr txBox="1"/>
          <p:nvPr/>
        </p:nvSpPr>
        <p:spPr>
          <a:xfrm>
            <a:off x="1103265" y="2955864"/>
            <a:ext cx="7813781" cy="400110"/>
          </a:xfrm>
          <a:prstGeom prst="rect">
            <a:avLst/>
          </a:prstGeom>
          <a:noFill/>
        </p:spPr>
        <p:txBody>
          <a:bodyPr wrap="square" rtlCol="0">
            <a:spAutoFit/>
          </a:bodyPr>
          <a:lstStyle/>
          <a:p>
            <a:pPr marL="268288" indent="-268288">
              <a:buSzPct val="70000"/>
              <a:buFont typeface="Wingdings" pitchFamily="2" charset="2"/>
              <a:buChar char="p"/>
            </a:pPr>
            <a:r>
              <a:rPr lang="ja-JP" altLang="en-US" sz="2000" dirty="0" smtClean="0"/>
              <a:t>会場や周辺施設、バンケットの写真</a:t>
            </a:r>
            <a:endParaRPr kumimoji="1" lang="ja-JP" altLang="en-US" sz="1400" dirty="0"/>
          </a:p>
        </p:txBody>
      </p:sp>
      <p:pic>
        <p:nvPicPr>
          <p:cNvPr id="21" name="Picture 2" descr="C:\Users\mato\Documents\lib\icon\coquette-icons-set\png\64x64\accept.png"/>
          <p:cNvPicPr>
            <a:picLocks noChangeAspect="1" noChangeArrowheads="1"/>
          </p:cNvPicPr>
          <p:nvPr/>
        </p:nvPicPr>
        <p:blipFill>
          <a:blip r:embed="rId2"/>
          <a:srcRect/>
          <a:stretch>
            <a:fillRect/>
          </a:stretch>
        </p:blipFill>
        <p:spPr bwMode="auto">
          <a:xfrm>
            <a:off x="1066752" y="617499"/>
            <a:ext cx="457195" cy="457195"/>
          </a:xfrm>
          <a:prstGeom prst="rect">
            <a:avLst/>
          </a:prstGeom>
          <a:noFill/>
        </p:spPr>
      </p:pic>
      <p:sp>
        <p:nvSpPr>
          <p:cNvPr id="22" name="正方形/長方形 21"/>
          <p:cNvSpPr/>
          <p:nvPr/>
        </p:nvSpPr>
        <p:spPr>
          <a:xfrm>
            <a:off x="0" y="33291"/>
            <a:ext cx="9143999" cy="307777"/>
          </a:xfrm>
          <a:prstGeom prst="rect">
            <a:avLst/>
          </a:prstGeom>
        </p:spPr>
        <p:txBody>
          <a:bodyPr wrap="square">
            <a:spAutoFit/>
          </a:bodyPr>
          <a:lstStyle/>
          <a:p>
            <a:pPr marL="268288" indent="-268288" algn="ctr">
              <a:buSzPct val="70000"/>
            </a:pPr>
            <a:r>
              <a:rPr lang="ja-JP" altLang="en-US" sz="1400" dirty="0" smtClean="0">
                <a:solidFill>
                  <a:schemeClr val="bg1"/>
                </a:solidFill>
                <a:latin typeface="ヒラギノ角ゴ Pro W6" pitchFamily="34" charset="-128"/>
                <a:ea typeface="ヒラギノ角ゴ Pro W6" pitchFamily="34" charset="-128"/>
              </a:rPr>
              <a:t>目次</a:t>
            </a:r>
            <a:endParaRPr lang="ja-JP" altLang="en-US" sz="1400" dirty="0">
              <a:solidFill>
                <a:schemeClr val="bg1"/>
              </a:solidFill>
              <a:latin typeface="ヒラギノ角ゴ Pro W6" pitchFamily="34" charset="-128"/>
              <a:ea typeface="ヒラギノ角ゴ Pro W6" pitchFamily="34" charset="-128"/>
            </a:endParaRPr>
          </a:p>
        </p:txBody>
      </p:sp>
      <p:sp>
        <p:nvSpPr>
          <p:cNvPr id="24" name="フッター プレースホルダ 23"/>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5" name="星 16 24"/>
          <p:cNvSpPr/>
          <p:nvPr/>
        </p:nvSpPr>
        <p:spPr>
          <a:xfrm rot="629820">
            <a:off x="5679794" y="556878"/>
            <a:ext cx="591331" cy="591331"/>
          </a:xfrm>
          <a:prstGeom prst="star16">
            <a:avLst>
              <a:gd name="adj" fmla="val 42717"/>
            </a:avLst>
          </a:prstGeom>
          <a:solidFill>
            <a:schemeClr val="accent3"/>
          </a:solidFill>
          <a:ln>
            <a:solidFill>
              <a:schemeClr val="accent3">
                <a:lumMod val="20000"/>
                <a:lumOff val="80000"/>
              </a:schemeClr>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kumimoji="1" lang="en-US" altLang="ja-JP" sz="1400" b="1" dirty="0" smtClean="0">
                <a:solidFill>
                  <a:schemeClr val="tx1"/>
                </a:solidFill>
              </a:rPr>
              <a:t>Panel</a:t>
            </a:r>
          </a:p>
        </p:txBody>
      </p:sp>
      <p:sp>
        <p:nvSpPr>
          <p:cNvPr id="27" name="星 16 26"/>
          <p:cNvSpPr/>
          <p:nvPr/>
        </p:nvSpPr>
        <p:spPr>
          <a:xfrm rot="529137">
            <a:off x="6402289" y="1571476"/>
            <a:ext cx="581704" cy="581704"/>
          </a:xfrm>
          <a:prstGeom prst="star16">
            <a:avLst>
              <a:gd name="adj" fmla="val 42717"/>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lnSpc>
                <a:spcPts val="1400"/>
              </a:lnSpc>
            </a:pPr>
            <a:r>
              <a:rPr kumimoji="1" lang="en-US" altLang="ja-JP" b="1" dirty="0" smtClean="0">
                <a:solidFill>
                  <a:schemeClr val="tx1"/>
                </a:solidFill>
              </a:rPr>
              <a:t>Best</a:t>
            </a:r>
          </a:p>
          <a:p>
            <a:pPr algn="ctr">
              <a:lnSpc>
                <a:spcPts val="1400"/>
              </a:lnSpc>
            </a:pPr>
            <a:r>
              <a:rPr lang="en-US" altLang="ja-JP" b="1" dirty="0" smtClean="0">
                <a:solidFill>
                  <a:schemeClr val="tx1"/>
                </a:solidFill>
              </a:rPr>
              <a:t>Paper</a:t>
            </a:r>
            <a:endParaRPr kumimoji="1" lang="ja-JP" altLang="en-US" b="1" dirty="0">
              <a:solidFill>
                <a:schemeClr val="tx1"/>
              </a:solidFill>
            </a:endParaRPr>
          </a:p>
        </p:txBody>
      </p:sp>
      <p:sp>
        <p:nvSpPr>
          <p:cNvPr id="28" name="星 16 27"/>
          <p:cNvSpPr/>
          <p:nvPr/>
        </p:nvSpPr>
        <p:spPr>
          <a:xfrm rot="547617">
            <a:off x="7818220" y="2266525"/>
            <a:ext cx="581704" cy="581704"/>
          </a:xfrm>
          <a:prstGeom prst="star16">
            <a:avLst>
              <a:gd name="adj" fmla="val 42717"/>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kumimoji="1" lang="ja-JP" altLang="en-US" b="1" dirty="0" smtClean="0">
                <a:solidFill>
                  <a:schemeClr val="tx1"/>
                </a:solidFill>
              </a:rPr>
              <a:t>次点</a:t>
            </a:r>
            <a:endParaRPr kumimoji="1" lang="ja-JP" altLang="en-US" b="1" dirty="0">
              <a:solidFill>
                <a:schemeClr val="tx1"/>
              </a:solidFill>
            </a:endParaRPr>
          </a:p>
        </p:txBody>
      </p:sp>
      <p:sp>
        <p:nvSpPr>
          <p:cNvPr id="29" name="テキスト ボックス 28"/>
          <p:cNvSpPr txBox="1"/>
          <p:nvPr/>
        </p:nvSpPr>
        <p:spPr>
          <a:xfrm>
            <a:off x="117414" y="2041506"/>
            <a:ext cx="923330" cy="2848014"/>
          </a:xfrm>
          <a:prstGeom prst="rect">
            <a:avLst/>
          </a:prstGeom>
          <a:noFill/>
        </p:spPr>
        <p:txBody>
          <a:bodyPr vert="eaVert" wrap="square" rtlCol="0">
            <a:spAutoFit/>
          </a:bodyPr>
          <a:lstStyle/>
          <a:p>
            <a:pPr algn="dist"/>
            <a:r>
              <a:rPr kumimoji="1" lang="ja-JP" altLang="en-US" sz="4800" dirty="0" smtClean="0">
                <a:latin typeface="ヒラギノ角ゴ Std W8" pitchFamily="34" charset="-128"/>
                <a:ea typeface="ヒラギノ角ゴ Std W8" pitchFamily="34" charset="-128"/>
              </a:rPr>
              <a:t>目次</a:t>
            </a:r>
            <a:endParaRPr kumimoji="1" lang="ja-JP" altLang="en-US" sz="4800" dirty="0">
              <a:latin typeface="ヒラギノ角ゴ Std W8" pitchFamily="34" charset="-128"/>
              <a:ea typeface="ヒラギノ角ゴ Std W8" pitchFamily="34" charset="-128"/>
            </a:endParaRPr>
          </a:p>
        </p:txBody>
      </p:sp>
      <p:sp>
        <p:nvSpPr>
          <p:cNvPr id="31" name="星 16 30"/>
          <p:cNvSpPr/>
          <p:nvPr/>
        </p:nvSpPr>
        <p:spPr>
          <a:xfrm rot="425905">
            <a:off x="6286433" y="3427323"/>
            <a:ext cx="601086" cy="601086"/>
          </a:xfrm>
          <a:prstGeom prst="star16">
            <a:avLst>
              <a:gd name="adj" fmla="val 42717"/>
            </a:avLst>
          </a:prstGeom>
          <a:solidFill>
            <a:srgbClr val="00B0F0"/>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lnSpc>
                <a:spcPts val="1100"/>
              </a:lnSpc>
            </a:pPr>
            <a:r>
              <a:rPr kumimoji="1" lang="en-US" altLang="ja-JP" sz="1400" b="1" dirty="0" smtClean="0">
                <a:solidFill>
                  <a:schemeClr val="tx1"/>
                </a:solidFill>
              </a:rPr>
              <a:t>PODS</a:t>
            </a:r>
          </a:p>
          <a:p>
            <a:pPr algn="ctr">
              <a:lnSpc>
                <a:spcPts val="1100"/>
              </a:lnSpc>
            </a:pPr>
            <a:r>
              <a:rPr lang="en-US" altLang="ja-JP" sz="1400" b="1" dirty="0" smtClean="0">
                <a:solidFill>
                  <a:schemeClr val="tx1"/>
                </a:solidFill>
              </a:rPr>
              <a:t>Keynote</a:t>
            </a:r>
          </a:p>
        </p:txBody>
      </p:sp>
      <p:sp>
        <p:nvSpPr>
          <p:cNvPr id="34" name="星 16 33"/>
          <p:cNvSpPr/>
          <p:nvPr/>
        </p:nvSpPr>
        <p:spPr>
          <a:xfrm rot="797720">
            <a:off x="6774589" y="5919709"/>
            <a:ext cx="601086" cy="601086"/>
          </a:xfrm>
          <a:prstGeom prst="star16">
            <a:avLst>
              <a:gd name="adj" fmla="val 42717"/>
            </a:avLst>
          </a:prstGeom>
          <a:solidFill>
            <a:schemeClr val="accent6"/>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lang="ja-JP" altLang="en-US" sz="1400" b="1" dirty="0" smtClean="0">
                <a:solidFill>
                  <a:schemeClr val="tx1"/>
                </a:solidFill>
              </a:rPr>
              <a:t>受賞</a:t>
            </a:r>
            <a:r>
              <a:rPr lang="en-US" altLang="ja-JP" sz="1400" b="1" dirty="0" smtClean="0">
                <a:solidFill>
                  <a:schemeClr val="tx1"/>
                </a:solidFill>
              </a:rPr>
              <a:t/>
            </a:r>
            <a:br>
              <a:rPr lang="en-US" altLang="ja-JP" sz="1400" b="1" dirty="0" smtClean="0">
                <a:solidFill>
                  <a:schemeClr val="tx1"/>
                </a:solidFill>
              </a:rPr>
            </a:br>
            <a:r>
              <a:rPr lang="ja-JP" altLang="en-US" sz="1400" b="1" dirty="0" smtClean="0">
                <a:solidFill>
                  <a:schemeClr val="tx1"/>
                </a:solidFill>
              </a:rPr>
              <a:t>講演</a:t>
            </a:r>
            <a:endParaRPr lang="en-US" altLang="ja-JP" sz="1400" b="1" dirty="0" smtClean="0">
              <a:solidFill>
                <a:schemeClr val="tx1"/>
              </a:solidFill>
            </a:endParaRPr>
          </a:p>
        </p:txBody>
      </p:sp>
      <p:sp>
        <p:nvSpPr>
          <p:cNvPr id="26" name="スライド番号プレースホルダ 25"/>
          <p:cNvSpPr>
            <a:spLocks noGrp="1"/>
          </p:cNvSpPr>
          <p:nvPr>
            <p:ph type="sldNum" sz="quarter" idx="12"/>
          </p:nvPr>
        </p:nvSpPr>
        <p:spPr/>
        <p:txBody>
          <a:bodyPr/>
          <a:lstStyle/>
          <a:p>
            <a:fld id="{DF510E7A-70A0-49B7-BA5B-039CFE49E52F}" type="slidenum">
              <a:rPr kumimoji="1" lang="ja-JP" altLang="en-US" smtClean="0"/>
              <a:pPr/>
              <a:t>13</a:t>
            </a:fld>
            <a:endParaRPr kumimoji="1" lang="ja-JP" altLang="en-US"/>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1143000"/>
          </a:xfrm>
        </p:spPr>
        <p:txBody>
          <a:bodyPr/>
          <a:lstStyle/>
          <a:p>
            <a:r>
              <a:rPr lang="ja-JP" altLang="en-US" dirty="0"/>
              <a:t>リスト</a:t>
            </a:r>
            <a:r>
              <a:rPr lang="ja-JP" altLang="en-US" dirty="0" smtClean="0"/>
              <a:t>抽出</a:t>
            </a:r>
            <a:r>
              <a:rPr kumimoji="1" lang="en-US" altLang="ja-JP" dirty="0" smtClean="0"/>
              <a:t> vs. </a:t>
            </a:r>
            <a:r>
              <a:rPr kumimoji="1" lang="ja-JP" altLang="en-US" dirty="0" smtClean="0"/>
              <a:t>エンティティ抽出</a:t>
            </a:r>
            <a:endParaRPr kumimoji="1" lang="ja-JP" altLang="en-US" dirty="0"/>
          </a:p>
        </p:txBody>
      </p:sp>
      <p:sp>
        <p:nvSpPr>
          <p:cNvPr id="5" name="テキスト ボックス 4"/>
          <p:cNvSpPr txBox="1"/>
          <p:nvPr/>
        </p:nvSpPr>
        <p:spPr>
          <a:xfrm>
            <a:off x="555570" y="4926033"/>
            <a:ext cx="8032860" cy="1384995"/>
          </a:xfrm>
          <a:prstGeom prst="rect">
            <a:avLst/>
          </a:prstGeom>
          <a:noFill/>
        </p:spPr>
        <p:txBody>
          <a:bodyPr wrap="square" rtlCol="0">
            <a:spAutoFit/>
          </a:bodyPr>
          <a:lstStyle/>
          <a:p>
            <a:r>
              <a:rPr lang="ja-JP" altLang="en-US" sz="2800" dirty="0" smtClean="0"/>
              <a:t>エンティティ抽出：</a:t>
            </a:r>
            <a:endParaRPr lang="en-US" altLang="ja-JP" sz="2800" dirty="0" smtClean="0"/>
          </a:p>
          <a:p>
            <a:r>
              <a:rPr kumimoji="1" lang="ja-JP" altLang="en-US" sz="2800" dirty="0" smtClean="0"/>
              <a:t>興味のあるトークンを識別し、既存のグループにカテゴリ分けする（</a:t>
            </a:r>
            <a:r>
              <a:rPr kumimoji="1" lang="en-US" altLang="ja-JP" sz="2800" dirty="0" smtClean="0"/>
              <a:t>e.g.</a:t>
            </a:r>
            <a:r>
              <a:rPr kumimoji="1" lang="ja-JP" altLang="en-US" sz="2800" dirty="0" smtClean="0"/>
              <a:t> </a:t>
            </a:r>
            <a:r>
              <a:rPr kumimoji="1" lang="ja-JP" altLang="en-US" sz="2800" b="1" dirty="0" smtClean="0">
                <a:solidFill>
                  <a:srgbClr val="00B050"/>
                </a:solidFill>
              </a:rPr>
              <a:t>日付</a:t>
            </a:r>
            <a:r>
              <a:rPr kumimoji="1" lang="ja-JP" altLang="en-US" sz="2800" dirty="0" smtClean="0"/>
              <a:t>、</a:t>
            </a:r>
            <a:r>
              <a:rPr kumimoji="1" lang="ja-JP" altLang="en-US" sz="2800" b="1" dirty="0" smtClean="0">
                <a:solidFill>
                  <a:srgbClr val="00B0F0"/>
                </a:solidFill>
              </a:rPr>
              <a:t>場所</a:t>
            </a:r>
            <a:r>
              <a:rPr kumimoji="1" lang="ja-JP" altLang="en-US" sz="2800" dirty="0" smtClean="0"/>
              <a:t>、</a:t>
            </a:r>
            <a:r>
              <a:rPr kumimoji="1" lang="ja-JP" altLang="en-US" sz="2800" b="1" dirty="0" smtClean="0">
                <a:solidFill>
                  <a:srgbClr val="FF0000"/>
                </a:solidFill>
              </a:rPr>
              <a:t>人</a:t>
            </a:r>
            <a:r>
              <a:rPr kumimoji="1" lang="ja-JP" altLang="en-US" sz="2800" dirty="0" smtClean="0"/>
              <a:t>）</a:t>
            </a:r>
            <a:endParaRPr kumimoji="1" lang="ja-JP" altLang="en-US" sz="2800" dirty="0"/>
          </a:p>
        </p:txBody>
      </p:sp>
      <p:sp>
        <p:nvSpPr>
          <p:cNvPr id="6" name="テキスト ボックス 5"/>
          <p:cNvSpPr txBox="1"/>
          <p:nvPr/>
        </p:nvSpPr>
        <p:spPr>
          <a:xfrm>
            <a:off x="1943064" y="1436687"/>
            <a:ext cx="5257872" cy="3416320"/>
          </a:xfrm>
          <a:prstGeom prst="rect">
            <a:avLst/>
          </a:prstGeom>
          <a:solidFill>
            <a:schemeClr val="bg1"/>
          </a:solidFill>
          <a:ln>
            <a:solidFill>
              <a:schemeClr val="tx1"/>
            </a:solidFill>
          </a:ln>
        </p:spPr>
        <p:txBody>
          <a:bodyPr wrap="square" rtlCol="0">
            <a:spAutoFit/>
          </a:bodyPr>
          <a:lstStyle/>
          <a:p>
            <a:pPr algn="ctr"/>
            <a:r>
              <a:rPr lang="en-US" altLang="ja-JP" dirty="0"/>
              <a:t>UNIVERSITY OF </a:t>
            </a:r>
            <a:r>
              <a:rPr lang="en-US" altLang="ja-JP" b="1" dirty="0">
                <a:solidFill>
                  <a:srgbClr val="00B0F0"/>
                </a:solidFill>
              </a:rPr>
              <a:t>CICAGO</a:t>
            </a:r>
          </a:p>
          <a:p>
            <a:pPr algn="ctr"/>
            <a:r>
              <a:rPr lang="en-US" altLang="ja-JP" dirty="0"/>
              <a:t>Department of Mathematics</a:t>
            </a:r>
          </a:p>
          <a:p>
            <a:pPr algn="ctr"/>
            <a:r>
              <a:rPr lang="en-US" altLang="ja-JP" dirty="0"/>
              <a:t>GROUP THEORY SEMINAR</a:t>
            </a:r>
          </a:p>
          <a:p>
            <a:pPr algn="ctr"/>
            <a:endParaRPr lang="en-US" altLang="ja-JP" dirty="0"/>
          </a:p>
          <a:p>
            <a:pPr algn="ctr"/>
            <a:r>
              <a:rPr lang="en-US" altLang="ja-JP" b="1" dirty="0">
                <a:solidFill>
                  <a:srgbClr val="00B050"/>
                </a:solidFill>
              </a:rPr>
              <a:t>May 1</a:t>
            </a:r>
          </a:p>
          <a:p>
            <a:pPr algn="ctr"/>
            <a:r>
              <a:rPr lang="en-US" altLang="ja-JP" b="1" dirty="0">
                <a:solidFill>
                  <a:srgbClr val="FF0000"/>
                </a:solidFill>
              </a:rPr>
              <a:t>J. </a:t>
            </a:r>
            <a:r>
              <a:rPr lang="en-US" altLang="ja-JP" b="1" dirty="0" err="1">
                <a:solidFill>
                  <a:srgbClr val="FF0000"/>
                </a:solidFill>
              </a:rPr>
              <a:t>Alperin</a:t>
            </a:r>
            <a:endParaRPr lang="en-US" altLang="ja-JP" b="1" dirty="0">
              <a:solidFill>
                <a:srgbClr val="FF0000"/>
              </a:solidFill>
            </a:endParaRPr>
          </a:p>
          <a:p>
            <a:pPr algn="ctr"/>
            <a:r>
              <a:rPr lang="en-US" altLang="ja-JP" dirty="0"/>
              <a:t>"</a:t>
            </a:r>
            <a:r>
              <a:rPr lang="en-US" altLang="ja-JP" b="1" dirty="0" err="1">
                <a:solidFill>
                  <a:srgbClr val="FF0000"/>
                </a:solidFill>
              </a:rPr>
              <a:t>MacKey</a:t>
            </a:r>
            <a:r>
              <a:rPr lang="en-US" altLang="ja-JP" dirty="0"/>
              <a:t> conjecture and </a:t>
            </a:r>
            <a:r>
              <a:rPr lang="en-US" altLang="ja-JP" b="1" dirty="0" err="1">
                <a:solidFill>
                  <a:srgbClr val="FF0000"/>
                </a:solidFill>
              </a:rPr>
              <a:t>Hecke</a:t>
            </a:r>
            <a:r>
              <a:rPr lang="en-US" altLang="ja-JP" dirty="0"/>
              <a:t> algebras"</a:t>
            </a:r>
          </a:p>
          <a:p>
            <a:pPr algn="ctr"/>
            <a:endParaRPr lang="en-US" altLang="ja-JP" dirty="0"/>
          </a:p>
          <a:p>
            <a:pPr algn="ctr"/>
            <a:r>
              <a:rPr lang="en-US" altLang="ja-JP" b="1" dirty="0">
                <a:solidFill>
                  <a:srgbClr val="00B050"/>
                </a:solidFill>
              </a:rPr>
              <a:t>May 8</a:t>
            </a:r>
          </a:p>
          <a:p>
            <a:pPr algn="ctr"/>
            <a:r>
              <a:rPr lang="en-US" altLang="ja-JP" b="1" dirty="0">
                <a:solidFill>
                  <a:srgbClr val="FF0000"/>
                </a:solidFill>
              </a:rPr>
              <a:t>G. Lehrer</a:t>
            </a:r>
          </a:p>
          <a:p>
            <a:pPr algn="ctr"/>
            <a:r>
              <a:rPr lang="en-US" altLang="ja-JP" dirty="0"/>
              <a:t>"Endomorphism algebras of tensor powers of quantum group </a:t>
            </a:r>
            <a:r>
              <a:rPr lang="en-US" altLang="ja-JP" dirty="0" smtClean="0"/>
              <a:t>representations </a:t>
            </a:r>
            <a:r>
              <a:rPr lang="en-US" altLang="ja-JP" dirty="0"/>
              <a:t>of at roots of unity"</a:t>
            </a:r>
            <a:endParaRPr kumimoji="1" lang="ja-JP" altLang="en-US" dirty="0"/>
          </a:p>
        </p:txBody>
      </p:sp>
      <p:sp>
        <p:nvSpPr>
          <p:cNvPr id="8" name="正方形/長方形 7"/>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10" name="フッター プレースホルダ 9"/>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130</a:t>
            </a:fld>
            <a:endParaRPr kumimoji="1" lang="ja-JP" altLang="en-US"/>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1143000"/>
          </a:xfrm>
        </p:spPr>
        <p:txBody>
          <a:bodyPr/>
          <a:lstStyle/>
          <a:p>
            <a:r>
              <a:rPr lang="ja-JP" altLang="en-US" dirty="0"/>
              <a:t>リスト</a:t>
            </a:r>
            <a:r>
              <a:rPr lang="ja-JP" altLang="en-US" dirty="0" smtClean="0"/>
              <a:t>抽出</a:t>
            </a:r>
            <a:r>
              <a:rPr kumimoji="1" lang="en-US" altLang="ja-JP" dirty="0" smtClean="0"/>
              <a:t> vs. </a:t>
            </a:r>
            <a:r>
              <a:rPr kumimoji="1" lang="ja-JP" altLang="en-US" dirty="0" smtClean="0"/>
              <a:t>エンティティ抽出</a:t>
            </a:r>
            <a:endParaRPr kumimoji="1" lang="ja-JP" altLang="en-US" dirty="0"/>
          </a:p>
        </p:txBody>
      </p:sp>
      <p:sp>
        <p:nvSpPr>
          <p:cNvPr id="5" name="テキスト ボックス 4"/>
          <p:cNvSpPr txBox="1"/>
          <p:nvPr/>
        </p:nvSpPr>
        <p:spPr>
          <a:xfrm>
            <a:off x="555570" y="4926033"/>
            <a:ext cx="8032860" cy="1384995"/>
          </a:xfrm>
          <a:prstGeom prst="rect">
            <a:avLst/>
          </a:prstGeom>
          <a:noFill/>
        </p:spPr>
        <p:txBody>
          <a:bodyPr wrap="square" rtlCol="0">
            <a:spAutoFit/>
          </a:bodyPr>
          <a:lstStyle/>
          <a:p>
            <a:r>
              <a:rPr lang="ja-JP" altLang="en-US" sz="2800" dirty="0" smtClean="0"/>
              <a:t>リスト抽出：</a:t>
            </a:r>
            <a:endParaRPr lang="en-US" altLang="ja-JP" sz="2800" dirty="0" smtClean="0"/>
          </a:p>
          <a:p>
            <a:r>
              <a:rPr lang="ja-JP" altLang="en-US" sz="2800" dirty="0" smtClean="0"/>
              <a:t>構造的な規則性や近傍性からネストした概念を識別し、関係を推測する</a:t>
            </a:r>
            <a:endParaRPr lang="en-US" altLang="ja-JP" sz="2800" dirty="0" smtClean="0"/>
          </a:p>
        </p:txBody>
      </p:sp>
      <p:sp>
        <p:nvSpPr>
          <p:cNvPr id="6" name="テキスト ボックス 5"/>
          <p:cNvSpPr txBox="1"/>
          <p:nvPr/>
        </p:nvSpPr>
        <p:spPr>
          <a:xfrm>
            <a:off x="1943064" y="1436687"/>
            <a:ext cx="5257872" cy="3416320"/>
          </a:xfrm>
          <a:prstGeom prst="rect">
            <a:avLst/>
          </a:prstGeom>
          <a:solidFill>
            <a:schemeClr val="bg1"/>
          </a:solidFill>
          <a:ln>
            <a:solidFill>
              <a:schemeClr val="tx1"/>
            </a:solidFill>
          </a:ln>
        </p:spPr>
        <p:txBody>
          <a:bodyPr wrap="square" rtlCol="0">
            <a:spAutoFit/>
          </a:bodyPr>
          <a:lstStyle/>
          <a:p>
            <a:pPr algn="ctr"/>
            <a:r>
              <a:rPr lang="en-US" altLang="ja-JP" dirty="0"/>
              <a:t>UNIVERSITY OF CICAGO</a:t>
            </a:r>
          </a:p>
          <a:p>
            <a:pPr algn="ctr"/>
            <a:r>
              <a:rPr lang="en-US" altLang="ja-JP" dirty="0"/>
              <a:t>Department of Mathematics</a:t>
            </a:r>
          </a:p>
          <a:p>
            <a:pPr algn="ctr"/>
            <a:r>
              <a:rPr lang="en-US" altLang="ja-JP" dirty="0"/>
              <a:t>GROUP THEORY SEMINAR</a:t>
            </a:r>
          </a:p>
          <a:p>
            <a:pPr algn="ctr"/>
            <a:endParaRPr lang="en-US" altLang="ja-JP" dirty="0"/>
          </a:p>
          <a:p>
            <a:pPr algn="ctr"/>
            <a:r>
              <a:rPr lang="en-US" altLang="ja-JP" b="1" dirty="0">
                <a:solidFill>
                  <a:srgbClr val="00B050"/>
                </a:solidFill>
              </a:rPr>
              <a:t>May 1</a:t>
            </a:r>
          </a:p>
          <a:p>
            <a:pPr algn="ctr"/>
            <a:r>
              <a:rPr lang="en-US" altLang="ja-JP" b="1" dirty="0">
                <a:solidFill>
                  <a:srgbClr val="FF0000"/>
                </a:solidFill>
              </a:rPr>
              <a:t>J. </a:t>
            </a:r>
            <a:r>
              <a:rPr lang="en-US" altLang="ja-JP" b="1" dirty="0" err="1">
                <a:solidFill>
                  <a:srgbClr val="FF0000"/>
                </a:solidFill>
              </a:rPr>
              <a:t>Alperin</a:t>
            </a:r>
            <a:endParaRPr lang="en-US" altLang="ja-JP" b="1" dirty="0">
              <a:solidFill>
                <a:srgbClr val="FF0000"/>
              </a:solidFill>
            </a:endParaRPr>
          </a:p>
          <a:p>
            <a:pPr algn="ctr"/>
            <a:r>
              <a:rPr lang="en-US" altLang="ja-JP" b="1" dirty="0">
                <a:solidFill>
                  <a:srgbClr val="00B0F0"/>
                </a:solidFill>
              </a:rPr>
              <a:t>"</a:t>
            </a:r>
            <a:r>
              <a:rPr lang="en-US" altLang="ja-JP" b="1" dirty="0" err="1">
                <a:solidFill>
                  <a:srgbClr val="00B0F0"/>
                </a:solidFill>
              </a:rPr>
              <a:t>MacKey</a:t>
            </a:r>
            <a:r>
              <a:rPr lang="en-US" altLang="ja-JP" b="1" dirty="0">
                <a:solidFill>
                  <a:srgbClr val="00B0F0"/>
                </a:solidFill>
              </a:rPr>
              <a:t> conjecture and </a:t>
            </a:r>
            <a:r>
              <a:rPr lang="en-US" altLang="ja-JP" b="1" dirty="0" err="1">
                <a:solidFill>
                  <a:srgbClr val="00B0F0"/>
                </a:solidFill>
              </a:rPr>
              <a:t>Hecke</a:t>
            </a:r>
            <a:r>
              <a:rPr lang="en-US" altLang="ja-JP" b="1" dirty="0">
                <a:solidFill>
                  <a:srgbClr val="00B0F0"/>
                </a:solidFill>
              </a:rPr>
              <a:t> algebras"</a:t>
            </a:r>
          </a:p>
          <a:p>
            <a:pPr algn="ctr"/>
            <a:endParaRPr lang="en-US" altLang="ja-JP" dirty="0"/>
          </a:p>
          <a:p>
            <a:pPr algn="ctr"/>
            <a:r>
              <a:rPr lang="en-US" altLang="ja-JP" b="1" dirty="0">
                <a:solidFill>
                  <a:srgbClr val="00B050"/>
                </a:solidFill>
              </a:rPr>
              <a:t>May 8</a:t>
            </a:r>
          </a:p>
          <a:p>
            <a:pPr algn="ctr"/>
            <a:r>
              <a:rPr lang="en-US" altLang="ja-JP" b="1" dirty="0">
                <a:solidFill>
                  <a:srgbClr val="FF0000"/>
                </a:solidFill>
              </a:rPr>
              <a:t>G. Lehrer</a:t>
            </a:r>
          </a:p>
          <a:p>
            <a:pPr algn="ctr"/>
            <a:r>
              <a:rPr lang="en-US" altLang="ja-JP" b="1" dirty="0">
                <a:solidFill>
                  <a:srgbClr val="00B0F0"/>
                </a:solidFill>
              </a:rPr>
              <a:t>"Endomorphism algebras of tensor powers of quantum group </a:t>
            </a:r>
            <a:r>
              <a:rPr lang="en-US" altLang="ja-JP" b="1" dirty="0" smtClean="0">
                <a:solidFill>
                  <a:srgbClr val="00B0F0"/>
                </a:solidFill>
              </a:rPr>
              <a:t>representations </a:t>
            </a:r>
            <a:r>
              <a:rPr lang="en-US" altLang="ja-JP" b="1" dirty="0">
                <a:solidFill>
                  <a:srgbClr val="00B0F0"/>
                </a:solidFill>
              </a:rPr>
              <a:t>of at roots of unity"</a:t>
            </a:r>
            <a:endParaRPr kumimoji="1" lang="ja-JP" altLang="en-US" b="1" dirty="0">
              <a:solidFill>
                <a:srgbClr val="00B0F0"/>
              </a:solidFill>
            </a:endParaRPr>
          </a:p>
        </p:txBody>
      </p:sp>
      <p:sp>
        <p:nvSpPr>
          <p:cNvPr id="7" name="正方形/長方形 6"/>
          <p:cNvSpPr/>
          <p:nvPr/>
        </p:nvSpPr>
        <p:spPr>
          <a:xfrm>
            <a:off x="2016090" y="2552688"/>
            <a:ext cx="5075307" cy="102236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8" name="正方形/長方形 7"/>
          <p:cNvSpPr/>
          <p:nvPr/>
        </p:nvSpPr>
        <p:spPr>
          <a:xfrm>
            <a:off x="2016090" y="3648077"/>
            <a:ext cx="5075307" cy="1131903"/>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0" name="正方形/長方形 9"/>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12" name="フッター プレースホルダ 11"/>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1" name="スライド番号プレースホルダ 10"/>
          <p:cNvSpPr>
            <a:spLocks noGrp="1"/>
          </p:cNvSpPr>
          <p:nvPr>
            <p:ph type="sldNum" sz="quarter" idx="12"/>
          </p:nvPr>
        </p:nvSpPr>
        <p:spPr/>
        <p:txBody>
          <a:bodyPr/>
          <a:lstStyle/>
          <a:p>
            <a:fld id="{DF510E7A-70A0-49B7-BA5B-039CFE49E52F}" type="slidenum">
              <a:rPr kumimoji="1" lang="ja-JP" altLang="en-US" smtClean="0"/>
              <a:pPr/>
              <a:t>131</a:t>
            </a:fld>
            <a:endParaRPr kumimoji="1" lang="ja-JP" altLang="en-US"/>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一般的な抽出アプローチ</a:t>
            </a:r>
            <a:endParaRPr kumimoji="1" lang="ja-JP" altLang="en-US" dirty="0"/>
          </a:p>
        </p:txBody>
      </p:sp>
      <p:sp>
        <p:nvSpPr>
          <p:cNvPr id="4" name="コンテンツ プレースホルダ 3"/>
          <p:cNvSpPr>
            <a:spLocks noGrp="1"/>
          </p:cNvSpPr>
          <p:nvPr>
            <p:ph idx="1"/>
          </p:nvPr>
        </p:nvSpPr>
        <p:spPr/>
        <p:txBody>
          <a:bodyPr/>
          <a:lstStyle/>
          <a:p>
            <a:r>
              <a:rPr kumimoji="1" lang="ja-JP" altLang="en-US" dirty="0" smtClean="0"/>
              <a:t>サイトに基づく方法</a:t>
            </a:r>
            <a:r>
              <a:rPr lang="ja-JP" altLang="en-US" dirty="0"/>
              <a:t> </a:t>
            </a:r>
            <a:endParaRPr lang="en-US" altLang="ja-JP" dirty="0"/>
          </a:p>
          <a:p>
            <a:pPr lvl="1"/>
            <a:r>
              <a:rPr lang="en-US" altLang="ja-JP" dirty="0" smtClean="0"/>
              <a:t>e.g.</a:t>
            </a:r>
            <a:r>
              <a:rPr lang="ja-JP" altLang="en-US" dirty="0" smtClean="0"/>
              <a:t> ラッパ</a:t>
            </a:r>
            <a:endParaRPr lang="en-US" altLang="ja-JP" dirty="0" smtClean="0"/>
          </a:p>
          <a:p>
            <a:pPr lvl="1"/>
            <a:r>
              <a:rPr lang="ja-JP" altLang="en-US" dirty="0" smtClean="0"/>
              <a:t>サイトの</a:t>
            </a:r>
            <a:r>
              <a:rPr lang="en-US" altLang="ja-JP" dirty="0" smtClean="0"/>
              <a:t>HTML</a:t>
            </a:r>
            <a:r>
              <a:rPr lang="ja-JP" altLang="en-US" dirty="0" smtClean="0"/>
              <a:t>構造を利用（</a:t>
            </a:r>
            <a:r>
              <a:rPr lang="en-US" altLang="ja-JP" dirty="0" smtClean="0"/>
              <a:t>table,</a:t>
            </a:r>
            <a:r>
              <a:rPr lang="ja-JP" altLang="en-US" dirty="0" smtClean="0"/>
              <a:t> </a:t>
            </a:r>
            <a:r>
              <a:rPr lang="en-US" altLang="ja-JP" dirty="0" smtClean="0"/>
              <a:t>list</a:t>
            </a:r>
            <a:r>
              <a:rPr lang="ja-JP" altLang="en-US" dirty="0" smtClean="0"/>
              <a:t>）</a:t>
            </a:r>
            <a:endParaRPr lang="en-US" altLang="ja-JP" dirty="0" smtClean="0"/>
          </a:p>
          <a:p>
            <a:r>
              <a:rPr lang="ja-JP" altLang="en-US" dirty="0" smtClean="0"/>
              <a:t>意味的な方法  </a:t>
            </a:r>
            <a:endParaRPr lang="en-US" altLang="ja-JP" dirty="0" smtClean="0"/>
          </a:p>
          <a:p>
            <a:pPr lvl="1"/>
            <a:r>
              <a:rPr lang="en-US" altLang="ja-JP" dirty="0" smtClean="0"/>
              <a:t>e.g.</a:t>
            </a:r>
            <a:r>
              <a:rPr lang="ja-JP" altLang="en-US" dirty="0" smtClean="0"/>
              <a:t> 自然言語処理や確率モデルを使った文書解析</a:t>
            </a:r>
            <a:endParaRPr lang="en-US" altLang="ja-JP" dirty="0" smtClean="0"/>
          </a:p>
          <a:p>
            <a:pPr lvl="1"/>
            <a:r>
              <a:rPr lang="ja-JP" altLang="en-US" dirty="0" smtClean="0"/>
              <a:t>住所や論文リストなどはサイトの違いを吸収できる</a:t>
            </a:r>
            <a:endParaRPr lang="en-US" altLang="ja-JP" dirty="0" smtClean="0"/>
          </a:p>
          <a:p>
            <a:pPr lvl="1"/>
            <a:r>
              <a:rPr lang="ja-JP" altLang="en-US" dirty="0" smtClean="0"/>
              <a:t>膨大で高度な学習のためのデータが必要</a:t>
            </a:r>
            <a:endParaRPr lang="en-US" altLang="ja-JP" dirty="0" smtClean="0"/>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7" name="スライド番号プレースホルダ 6"/>
          <p:cNvSpPr>
            <a:spLocks noGrp="1"/>
          </p:cNvSpPr>
          <p:nvPr>
            <p:ph type="sldNum" sz="quarter" idx="12"/>
          </p:nvPr>
        </p:nvSpPr>
        <p:spPr/>
        <p:txBody>
          <a:bodyPr/>
          <a:lstStyle/>
          <a:p>
            <a:fld id="{DF510E7A-70A0-49B7-BA5B-039CFE49E52F}" type="slidenum">
              <a:rPr kumimoji="1" lang="ja-JP" altLang="en-US" smtClean="0"/>
              <a:pPr/>
              <a:t>132</a:t>
            </a:fld>
            <a:endParaRPr kumimoji="1" lang="ja-JP" altLang="en-US"/>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分野</a:t>
            </a:r>
            <a:r>
              <a:rPr lang="ja-JP" altLang="en-US" dirty="0" smtClean="0"/>
              <a:t>に基づく抽出</a:t>
            </a:r>
            <a:endParaRPr kumimoji="1" lang="ja-JP" altLang="en-US" dirty="0"/>
          </a:p>
        </p:txBody>
      </p:sp>
      <p:sp>
        <p:nvSpPr>
          <p:cNvPr id="3" name="コンテンツ プレースホルダ 2"/>
          <p:cNvSpPr>
            <a:spLocks noGrp="1"/>
          </p:cNvSpPr>
          <p:nvPr>
            <p:ph idx="1"/>
          </p:nvPr>
        </p:nvSpPr>
        <p:spPr/>
        <p:txBody>
          <a:bodyPr>
            <a:normAutofit/>
          </a:bodyPr>
          <a:lstStyle/>
          <a:p>
            <a:r>
              <a:rPr kumimoji="1" lang="ja-JP" altLang="en-US" sz="2800" dirty="0" smtClean="0"/>
              <a:t>通常、分野に対する処理としては</a:t>
            </a:r>
            <a:endParaRPr lang="en-US" altLang="ja-JP" sz="2800" dirty="0"/>
          </a:p>
          <a:p>
            <a:pPr lvl="1"/>
            <a:r>
              <a:rPr kumimoji="1" lang="ja-JP" altLang="en-US" sz="2400" dirty="0" smtClean="0"/>
              <a:t>ラッパ</a:t>
            </a:r>
            <a:r>
              <a:rPr lang="ja-JP" altLang="en-US" sz="2400" dirty="0" smtClean="0"/>
              <a:t>による抽出</a:t>
            </a:r>
            <a:r>
              <a:rPr kumimoji="1" lang="ja-JP" altLang="en-US" sz="2400" dirty="0" smtClean="0"/>
              <a:t>に</a:t>
            </a:r>
            <a:r>
              <a:rPr lang="ja-JP" altLang="en-US" sz="2400" dirty="0" smtClean="0"/>
              <a:t>は、サイトが多様すぎる</a:t>
            </a:r>
            <a:endParaRPr lang="en-US" altLang="ja-JP" sz="2400" dirty="0" smtClean="0"/>
          </a:p>
          <a:p>
            <a:pPr lvl="1"/>
            <a:r>
              <a:rPr lang="ja-JP" altLang="en-US" sz="2400" dirty="0" smtClean="0"/>
              <a:t>学習的</a:t>
            </a:r>
            <a:r>
              <a:rPr kumimoji="1" lang="ja-JP" altLang="en-US" sz="2400" dirty="0" smtClean="0"/>
              <a:t>な方法をするには、データが少なすぎる</a:t>
            </a:r>
            <a:endParaRPr kumimoji="1" lang="en-US" altLang="ja-JP" sz="2400" dirty="0" smtClean="0"/>
          </a:p>
          <a:p>
            <a:r>
              <a:rPr lang="ja-JP" altLang="en-US" sz="2800" dirty="0" smtClean="0"/>
              <a:t>アプローチ</a:t>
            </a:r>
            <a:endParaRPr lang="en-US" altLang="ja-JP" sz="2800" dirty="0" smtClean="0"/>
          </a:p>
          <a:p>
            <a:pPr lvl="1"/>
            <a:r>
              <a:rPr lang="ja-JP" altLang="en-US" sz="2400" dirty="0" smtClean="0"/>
              <a:t>その分野に関する知識を使って、分野のソースを探し、関連する概念を探す。</a:t>
            </a:r>
            <a:endParaRPr lang="en-US" altLang="ja-JP" sz="2400" dirty="0" smtClean="0"/>
          </a:p>
          <a:p>
            <a:pPr lvl="1"/>
            <a:r>
              <a:rPr kumimoji="1" lang="ja-JP" altLang="en-US" sz="2400" dirty="0" smtClean="0"/>
              <a:t>例えば、レストランの分野では、</a:t>
            </a:r>
            <a:r>
              <a:rPr kumimoji="1" lang="en-US" altLang="ja-JP" sz="2400" dirty="0" smtClean="0"/>
              <a:t/>
            </a:r>
            <a:br>
              <a:rPr kumimoji="1" lang="en-US" altLang="ja-JP" sz="2400" dirty="0" smtClean="0"/>
            </a:br>
            <a:r>
              <a:rPr lang="ja-JP" altLang="en-US" sz="2400" dirty="0"/>
              <a:t>ソース</a:t>
            </a:r>
            <a:r>
              <a:rPr kumimoji="1" lang="ja-JP" altLang="en-US" sz="2400" dirty="0" smtClean="0"/>
              <a:t>：レストランページ、情報集約サイト</a:t>
            </a:r>
            <a:r>
              <a:rPr lang="en-US" altLang="ja-JP" sz="2400" dirty="0" smtClean="0"/>
              <a:t/>
            </a:r>
            <a:br>
              <a:rPr lang="en-US" altLang="ja-JP" sz="2400" dirty="0" smtClean="0"/>
            </a:br>
            <a:r>
              <a:rPr lang="ja-JP" altLang="en-US" sz="2400" dirty="0" smtClean="0"/>
              <a:t>概念：メニュー、場所、評価</a:t>
            </a:r>
            <a:r>
              <a:rPr lang="en-US" altLang="ja-JP" sz="2400" dirty="0" smtClean="0"/>
              <a:t/>
            </a:r>
            <a:br>
              <a:rPr lang="en-US" altLang="ja-JP" sz="2400" dirty="0" smtClean="0"/>
            </a:br>
            <a:r>
              <a:rPr lang="ja-JP" altLang="en-US" sz="2400" dirty="0" smtClean="0"/>
              <a:t>知識：学習データ、メニューの用語辞書、レストランサイトの一般的な情報、統計情報など</a:t>
            </a:r>
            <a:endParaRPr lang="en-US" altLang="ja-JP" sz="2400" dirty="0" smtClean="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133</a:t>
            </a:fld>
            <a:endParaRPr kumimoji="1" lang="ja-JP" altLang="en-US"/>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分野に基づく抽出</a:t>
            </a:r>
            <a:endParaRPr kumimoji="1" lang="ja-JP" altLang="en-US" dirty="0"/>
          </a:p>
        </p:txBody>
      </p:sp>
      <p:grpSp>
        <p:nvGrpSpPr>
          <p:cNvPr id="3" name="グループ化 7"/>
          <p:cNvGrpSpPr/>
          <p:nvPr/>
        </p:nvGrpSpPr>
        <p:grpSpPr>
          <a:xfrm>
            <a:off x="446031" y="1639863"/>
            <a:ext cx="8288451" cy="1204929"/>
            <a:chOff x="446031" y="1639863"/>
            <a:chExt cx="9566406" cy="1204929"/>
          </a:xfrm>
        </p:grpSpPr>
        <p:sp>
          <p:nvSpPr>
            <p:cNvPr id="4" name="角丸四角形 3"/>
            <p:cNvSpPr/>
            <p:nvPr/>
          </p:nvSpPr>
          <p:spPr>
            <a:xfrm>
              <a:off x="446031" y="1639863"/>
              <a:ext cx="1898676" cy="12049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t>その分野の</a:t>
              </a:r>
              <a:r>
                <a:rPr kumimoji="1" lang="en-US" altLang="ja-JP" b="1" dirty="0" smtClean="0"/>
                <a:t/>
              </a:r>
              <a:br>
                <a:rPr kumimoji="1" lang="en-US" altLang="ja-JP" b="1" dirty="0" smtClean="0"/>
              </a:br>
              <a:r>
                <a:rPr kumimoji="1" lang="ja-JP" altLang="en-US" b="1" dirty="0" smtClean="0"/>
                <a:t>知識を獲得</a:t>
              </a:r>
              <a:endParaRPr kumimoji="1" lang="ja-JP" altLang="en-US" b="1" dirty="0"/>
            </a:p>
          </p:txBody>
        </p:sp>
        <p:sp>
          <p:nvSpPr>
            <p:cNvPr id="5" name="角丸四角形 4"/>
            <p:cNvSpPr/>
            <p:nvPr/>
          </p:nvSpPr>
          <p:spPr>
            <a:xfrm>
              <a:off x="3001941" y="1639863"/>
              <a:ext cx="1898676" cy="120492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b="1" dirty="0" smtClean="0"/>
                <a:t>分野に関連するソースを見つけ</a:t>
              </a:r>
              <a:endParaRPr kumimoji="1" lang="ja-JP" altLang="en-US" b="1" dirty="0"/>
            </a:p>
          </p:txBody>
        </p:sp>
        <p:sp>
          <p:nvSpPr>
            <p:cNvPr id="6" name="角丸四角形 5"/>
            <p:cNvSpPr/>
            <p:nvPr/>
          </p:nvSpPr>
          <p:spPr>
            <a:xfrm>
              <a:off x="5557851" y="1639863"/>
              <a:ext cx="1898676" cy="120492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b="1" dirty="0" smtClean="0"/>
                <a:t>ソースを理解し、抽出する</a:t>
              </a:r>
              <a:endParaRPr kumimoji="1" lang="ja-JP" altLang="en-US" b="1" dirty="0"/>
            </a:p>
          </p:txBody>
        </p:sp>
        <p:sp>
          <p:nvSpPr>
            <p:cNvPr id="7" name="角丸四角形 6"/>
            <p:cNvSpPr/>
            <p:nvPr/>
          </p:nvSpPr>
          <p:spPr>
            <a:xfrm>
              <a:off x="8113761" y="1639863"/>
              <a:ext cx="1898676" cy="120492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b="1" dirty="0" smtClean="0"/>
                <a:t>コンフリクトと重複の解消と</a:t>
              </a:r>
              <a:endParaRPr kumimoji="1" lang="ja-JP" altLang="en-US" b="1" dirty="0"/>
            </a:p>
          </p:txBody>
        </p:sp>
      </p:grpSp>
      <p:sp>
        <p:nvSpPr>
          <p:cNvPr id="9" name="右矢印 8"/>
          <p:cNvSpPr/>
          <p:nvPr/>
        </p:nvSpPr>
        <p:spPr>
          <a:xfrm>
            <a:off x="2198654" y="2041507"/>
            <a:ext cx="401643" cy="3079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a:off x="4389435" y="2041506"/>
            <a:ext cx="401643" cy="3079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1" name="右矢印 10"/>
          <p:cNvSpPr/>
          <p:nvPr/>
        </p:nvSpPr>
        <p:spPr>
          <a:xfrm>
            <a:off x="6616728" y="2041505"/>
            <a:ext cx="401643" cy="30799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2" name="四角形吹き出し 11"/>
          <p:cNvSpPr/>
          <p:nvPr/>
        </p:nvSpPr>
        <p:spPr>
          <a:xfrm>
            <a:off x="1030238" y="3392487"/>
            <a:ext cx="5805567" cy="2117754"/>
          </a:xfrm>
          <a:prstGeom prst="wedgeRectCallout">
            <a:avLst>
              <a:gd name="adj1" fmla="val -39947"/>
              <a:gd name="adj2" fmla="val -72739"/>
            </a:avLst>
          </a:prstGeom>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marL="265113" indent="-265113">
              <a:buFont typeface="Wingdings" pitchFamily="2" charset="2"/>
              <a:buChar char="n"/>
            </a:pPr>
            <a:r>
              <a:rPr kumimoji="1" lang="ja-JP" altLang="en-US" dirty="0" smtClean="0"/>
              <a:t>そのドメインはどのようなエンティティが大半か？</a:t>
            </a:r>
            <a:endParaRPr kumimoji="1" lang="en-US" altLang="ja-JP" dirty="0" smtClean="0"/>
          </a:p>
          <a:p>
            <a:pPr marL="265113" indent="-265113">
              <a:lnSpc>
                <a:spcPct val="200000"/>
              </a:lnSpc>
              <a:buFont typeface="Wingdings" pitchFamily="2" charset="2"/>
              <a:buChar char="n"/>
            </a:pPr>
            <a:r>
              <a:rPr lang="ja-JP" altLang="en-US" dirty="0" smtClean="0"/>
              <a:t>そのエンティティで興味深い属性は何か？</a:t>
            </a:r>
            <a:endParaRPr lang="en-US" altLang="ja-JP" dirty="0" smtClean="0"/>
          </a:p>
          <a:p>
            <a:pPr marL="265113" indent="-265113">
              <a:lnSpc>
                <a:spcPct val="200000"/>
              </a:lnSpc>
              <a:buFont typeface="Wingdings" pitchFamily="2" charset="2"/>
              <a:buChar char="n"/>
            </a:pPr>
            <a:r>
              <a:rPr kumimoji="1" lang="ja-JP" altLang="en-US" dirty="0" smtClean="0"/>
              <a:t>興味深い関連は何か？</a:t>
            </a:r>
            <a:endParaRPr lang="en-US" altLang="ja-JP" dirty="0"/>
          </a:p>
          <a:p>
            <a:pPr marL="265113" indent="-265113">
              <a:lnSpc>
                <a:spcPct val="200000"/>
              </a:lnSpc>
              <a:buFont typeface="Wingdings" pitchFamily="2" charset="2"/>
              <a:buChar char="n"/>
            </a:pPr>
            <a:r>
              <a:rPr kumimoji="1" lang="ja-JP" altLang="en-US" dirty="0" smtClean="0"/>
              <a:t>それらの属性と関連はどのようにして認識されるのか？</a:t>
            </a:r>
            <a:endParaRPr kumimoji="1" lang="en-US" altLang="ja-JP" dirty="0" smtClean="0"/>
          </a:p>
        </p:txBody>
      </p:sp>
      <p:sp>
        <p:nvSpPr>
          <p:cNvPr id="14" name="正方形/長方形 13"/>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16" name="フッター プレースホルダ 15"/>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5" name="スライド番号プレースホルダ 14"/>
          <p:cNvSpPr>
            <a:spLocks noGrp="1"/>
          </p:cNvSpPr>
          <p:nvPr>
            <p:ph type="sldNum" sz="quarter" idx="12"/>
          </p:nvPr>
        </p:nvSpPr>
        <p:spPr/>
        <p:txBody>
          <a:bodyPr/>
          <a:lstStyle/>
          <a:p>
            <a:fld id="{DF510E7A-70A0-49B7-BA5B-039CFE49E52F}" type="slidenum">
              <a:rPr kumimoji="1" lang="ja-JP" altLang="en-US" smtClean="0"/>
              <a:pPr/>
              <a:t>134</a:t>
            </a:fld>
            <a:endParaRPr kumimoji="1" lang="ja-JP" altLang="en-US"/>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分野に基づく抽出</a:t>
            </a:r>
            <a:endParaRPr kumimoji="1" lang="ja-JP" altLang="en-US" dirty="0"/>
          </a:p>
        </p:txBody>
      </p:sp>
      <p:grpSp>
        <p:nvGrpSpPr>
          <p:cNvPr id="3" name="グループ化 7"/>
          <p:cNvGrpSpPr/>
          <p:nvPr/>
        </p:nvGrpSpPr>
        <p:grpSpPr>
          <a:xfrm>
            <a:off x="446031" y="1639863"/>
            <a:ext cx="8288451" cy="1204929"/>
            <a:chOff x="446031" y="1639863"/>
            <a:chExt cx="9566406" cy="1204929"/>
          </a:xfrm>
        </p:grpSpPr>
        <p:sp>
          <p:nvSpPr>
            <p:cNvPr id="4" name="角丸四角形 3"/>
            <p:cNvSpPr/>
            <p:nvPr/>
          </p:nvSpPr>
          <p:spPr>
            <a:xfrm>
              <a:off x="446031" y="1639863"/>
              <a:ext cx="1898676" cy="12049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t>その分野の</a:t>
              </a:r>
              <a:r>
                <a:rPr kumimoji="1" lang="en-US" altLang="ja-JP" b="1" dirty="0" smtClean="0"/>
                <a:t/>
              </a:r>
              <a:br>
                <a:rPr kumimoji="1" lang="en-US" altLang="ja-JP" b="1" dirty="0" smtClean="0"/>
              </a:br>
              <a:r>
                <a:rPr kumimoji="1" lang="ja-JP" altLang="en-US" b="1" dirty="0" smtClean="0"/>
                <a:t>知識を獲得</a:t>
              </a:r>
              <a:endParaRPr kumimoji="1" lang="ja-JP" altLang="en-US" b="1" dirty="0"/>
            </a:p>
          </p:txBody>
        </p:sp>
        <p:sp>
          <p:nvSpPr>
            <p:cNvPr id="5" name="角丸四角形 4"/>
            <p:cNvSpPr/>
            <p:nvPr/>
          </p:nvSpPr>
          <p:spPr>
            <a:xfrm>
              <a:off x="3001941" y="1639863"/>
              <a:ext cx="1898676" cy="120492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b="1" dirty="0" smtClean="0"/>
                <a:t>分野に関連するソースを見つけ</a:t>
              </a:r>
              <a:endParaRPr kumimoji="1" lang="ja-JP" altLang="en-US" b="1" dirty="0"/>
            </a:p>
          </p:txBody>
        </p:sp>
        <p:sp>
          <p:nvSpPr>
            <p:cNvPr id="6" name="角丸四角形 5"/>
            <p:cNvSpPr/>
            <p:nvPr/>
          </p:nvSpPr>
          <p:spPr>
            <a:xfrm>
              <a:off x="5557851" y="1639863"/>
              <a:ext cx="1898676" cy="120492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b="1" dirty="0" smtClean="0"/>
                <a:t>ソースを理解し、抽出する</a:t>
              </a:r>
              <a:endParaRPr kumimoji="1" lang="ja-JP" altLang="en-US" b="1" dirty="0"/>
            </a:p>
          </p:txBody>
        </p:sp>
        <p:sp>
          <p:nvSpPr>
            <p:cNvPr id="7" name="角丸四角形 6"/>
            <p:cNvSpPr/>
            <p:nvPr/>
          </p:nvSpPr>
          <p:spPr>
            <a:xfrm>
              <a:off x="8113761" y="1639863"/>
              <a:ext cx="1898676" cy="120492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b="1" dirty="0" smtClean="0"/>
                <a:t>コンフリクトと重複の解消と</a:t>
              </a:r>
              <a:endParaRPr kumimoji="1" lang="ja-JP" altLang="en-US" b="1" dirty="0"/>
            </a:p>
          </p:txBody>
        </p:sp>
      </p:grpSp>
      <p:sp>
        <p:nvSpPr>
          <p:cNvPr id="9" name="右矢印 8"/>
          <p:cNvSpPr/>
          <p:nvPr/>
        </p:nvSpPr>
        <p:spPr>
          <a:xfrm>
            <a:off x="2198654" y="2041507"/>
            <a:ext cx="401643" cy="3079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a:off x="4389435" y="2041506"/>
            <a:ext cx="401643" cy="3079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1" name="右矢印 10"/>
          <p:cNvSpPr/>
          <p:nvPr/>
        </p:nvSpPr>
        <p:spPr>
          <a:xfrm>
            <a:off x="6616728" y="2041505"/>
            <a:ext cx="401643" cy="30799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2" name="四角形吹き出し 11"/>
          <p:cNvSpPr/>
          <p:nvPr/>
        </p:nvSpPr>
        <p:spPr>
          <a:xfrm>
            <a:off x="1030238" y="3392487"/>
            <a:ext cx="6552115" cy="1022569"/>
          </a:xfrm>
          <a:prstGeom prst="wedgeRectCallout">
            <a:avLst>
              <a:gd name="adj1" fmla="val -13485"/>
              <a:gd name="adj2" fmla="val -101585"/>
            </a:avLst>
          </a:prstGeom>
        </p:spPr>
        <p:style>
          <a:lnRef idx="2">
            <a:schemeClr val="accent2">
              <a:shade val="50000"/>
            </a:schemeClr>
          </a:lnRef>
          <a:fillRef idx="1">
            <a:schemeClr val="accent2"/>
          </a:fillRef>
          <a:effectRef idx="0">
            <a:schemeClr val="accent2"/>
          </a:effectRef>
          <a:fontRef idx="minor">
            <a:schemeClr val="lt1"/>
          </a:fontRef>
        </p:style>
        <p:txBody>
          <a:bodyPr wrap="none" tIns="144000" rtlCol="0" anchor="b" anchorCtr="1">
            <a:spAutoFit/>
          </a:bodyPr>
          <a:lstStyle/>
          <a:p>
            <a:pPr marL="265113" indent="-265113">
              <a:buFont typeface="Wingdings" pitchFamily="2" charset="2"/>
              <a:buChar char="n"/>
            </a:pPr>
            <a:r>
              <a:rPr kumimoji="1" lang="ja-JP" altLang="en-US" dirty="0" smtClean="0"/>
              <a:t>そのソースがこの分野に関して有益な情報を含んでいるのか？</a:t>
            </a:r>
            <a:endParaRPr kumimoji="1" lang="en-US" altLang="ja-JP" dirty="0" smtClean="0"/>
          </a:p>
          <a:p>
            <a:pPr marL="265113" indent="-265113">
              <a:lnSpc>
                <a:spcPct val="200000"/>
              </a:lnSpc>
              <a:buFont typeface="Wingdings" pitchFamily="2" charset="2"/>
              <a:buChar char="n"/>
            </a:pPr>
            <a:r>
              <a:rPr kumimoji="1" lang="ja-JP" altLang="en-US" dirty="0" smtClean="0"/>
              <a:t>それらのソースによって特徴づけられるものは何か？</a:t>
            </a:r>
            <a:endParaRPr kumimoji="1" lang="en-US" altLang="ja-JP" dirty="0" smtClean="0"/>
          </a:p>
        </p:txBody>
      </p:sp>
      <p:sp>
        <p:nvSpPr>
          <p:cNvPr id="14" name="正方形/長方形 13"/>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16" name="フッター プレースホルダ 15"/>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5" name="スライド番号プレースホルダ 14"/>
          <p:cNvSpPr>
            <a:spLocks noGrp="1"/>
          </p:cNvSpPr>
          <p:nvPr>
            <p:ph type="sldNum" sz="quarter" idx="12"/>
          </p:nvPr>
        </p:nvSpPr>
        <p:spPr/>
        <p:txBody>
          <a:bodyPr/>
          <a:lstStyle/>
          <a:p>
            <a:fld id="{DF510E7A-70A0-49B7-BA5B-039CFE49E52F}" type="slidenum">
              <a:rPr kumimoji="1" lang="ja-JP" altLang="en-US" smtClean="0"/>
              <a:pPr/>
              <a:t>135</a:t>
            </a:fld>
            <a:endParaRPr kumimoji="1" lang="ja-JP" altLang="en-US"/>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分野に基づく抽出</a:t>
            </a:r>
            <a:endParaRPr kumimoji="1" lang="ja-JP" altLang="en-US" dirty="0"/>
          </a:p>
        </p:txBody>
      </p:sp>
      <p:grpSp>
        <p:nvGrpSpPr>
          <p:cNvPr id="3" name="グループ化 7"/>
          <p:cNvGrpSpPr/>
          <p:nvPr/>
        </p:nvGrpSpPr>
        <p:grpSpPr>
          <a:xfrm>
            <a:off x="446031" y="1639863"/>
            <a:ext cx="8288451" cy="1204929"/>
            <a:chOff x="446031" y="1639863"/>
            <a:chExt cx="9566406" cy="1204929"/>
          </a:xfrm>
        </p:grpSpPr>
        <p:sp>
          <p:nvSpPr>
            <p:cNvPr id="4" name="角丸四角形 3"/>
            <p:cNvSpPr/>
            <p:nvPr/>
          </p:nvSpPr>
          <p:spPr>
            <a:xfrm>
              <a:off x="446031" y="1639863"/>
              <a:ext cx="1898676" cy="12049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t>その分野の</a:t>
              </a:r>
              <a:r>
                <a:rPr kumimoji="1" lang="en-US" altLang="ja-JP" b="1" dirty="0" smtClean="0"/>
                <a:t/>
              </a:r>
              <a:br>
                <a:rPr kumimoji="1" lang="en-US" altLang="ja-JP" b="1" dirty="0" smtClean="0"/>
              </a:br>
              <a:r>
                <a:rPr kumimoji="1" lang="ja-JP" altLang="en-US" b="1" dirty="0" smtClean="0"/>
                <a:t>知識を獲得</a:t>
              </a:r>
              <a:endParaRPr kumimoji="1" lang="ja-JP" altLang="en-US" b="1" dirty="0"/>
            </a:p>
          </p:txBody>
        </p:sp>
        <p:sp>
          <p:nvSpPr>
            <p:cNvPr id="5" name="角丸四角形 4"/>
            <p:cNvSpPr/>
            <p:nvPr/>
          </p:nvSpPr>
          <p:spPr>
            <a:xfrm>
              <a:off x="3001941" y="1639863"/>
              <a:ext cx="1898676" cy="120492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b="1" dirty="0" smtClean="0"/>
                <a:t>分野に関連するソースを見つけ</a:t>
              </a:r>
              <a:endParaRPr kumimoji="1" lang="ja-JP" altLang="en-US" b="1" dirty="0"/>
            </a:p>
          </p:txBody>
        </p:sp>
        <p:sp>
          <p:nvSpPr>
            <p:cNvPr id="6" name="角丸四角形 5"/>
            <p:cNvSpPr/>
            <p:nvPr/>
          </p:nvSpPr>
          <p:spPr>
            <a:xfrm>
              <a:off x="5557851" y="1639863"/>
              <a:ext cx="1898676" cy="120492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b="1" dirty="0" smtClean="0"/>
                <a:t>ソースを理解し、抽出する</a:t>
              </a:r>
              <a:endParaRPr kumimoji="1" lang="ja-JP" altLang="en-US" b="1" dirty="0"/>
            </a:p>
          </p:txBody>
        </p:sp>
        <p:sp>
          <p:nvSpPr>
            <p:cNvPr id="7" name="角丸四角形 6"/>
            <p:cNvSpPr/>
            <p:nvPr/>
          </p:nvSpPr>
          <p:spPr>
            <a:xfrm>
              <a:off x="8113761" y="1639863"/>
              <a:ext cx="1898676" cy="120492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b="1" dirty="0" smtClean="0"/>
                <a:t>コンフリクトと重複の解消と</a:t>
              </a:r>
              <a:endParaRPr kumimoji="1" lang="ja-JP" altLang="en-US" b="1" dirty="0"/>
            </a:p>
          </p:txBody>
        </p:sp>
      </p:grpSp>
      <p:sp>
        <p:nvSpPr>
          <p:cNvPr id="9" name="右矢印 8"/>
          <p:cNvSpPr/>
          <p:nvPr/>
        </p:nvSpPr>
        <p:spPr>
          <a:xfrm>
            <a:off x="2198654" y="2041507"/>
            <a:ext cx="401643" cy="3079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a:off x="4389435" y="2041506"/>
            <a:ext cx="401643" cy="3079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1" name="右矢印 10"/>
          <p:cNvSpPr/>
          <p:nvPr/>
        </p:nvSpPr>
        <p:spPr>
          <a:xfrm>
            <a:off x="6616728" y="2041505"/>
            <a:ext cx="401643" cy="30799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2" name="四角形吹き出し 11"/>
          <p:cNvSpPr/>
          <p:nvPr/>
        </p:nvSpPr>
        <p:spPr>
          <a:xfrm>
            <a:off x="1233922" y="3392487"/>
            <a:ext cx="6952865" cy="1576567"/>
          </a:xfrm>
          <a:prstGeom prst="wedgeRectCallout">
            <a:avLst>
              <a:gd name="adj1" fmla="val 15364"/>
              <a:gd name="adj2" fmla="val -82876"/>
            </a:avLst>
          </a:prstGeom>
        </p:spPr>
        <p:style>
          <a:lnRef idx="2">
            <a:schemeClr val="accent3">
              <a:shade val="50000"/>
            </a:schemeClr>
          </a:lnRef>
          <a:fillRef idx="1">
            <a:schemeClr val="accent3"/>
          </a:fillRef>
          <a:effectRef idx="0">
            <a:schemeClr val="accent3"/>
          </a:effectRef>
          <a:fontRef idx="minor">
            <a:schemeClr val="lt1"/>
          </a:fontRef>
        </p:style>
        <p:txBody>
          <a:bodyPr wrap="none" tIns="144000" rtlCol="0" anchor="b" anchorCtr="1">
            <a:spAutoFit/>
          </a:bodyPr>
          <a:lstStyle/>
          <a:p>
            <a:pPr marL="265113" indent="-265113">
              <a:buFont typeface="Wingdings" pitchFamily="2" charset="2"/>
              <a:buChar char="n"/>
            </a:pPr>
            <a:r>
              <a:rPr kumimoji="1" lang="ja-JP" altLang="en-US" dirty="0" smtClean="0"/>
              <a:t>そのソースで記述されたエンティティ、属性、関連は何があるのか？</a:t>
            </a:r>
            <a:endParaRPr kumimoji="1" lang="en-US" altLang="ja-JP" dirty="0" smtClean="0"/>
          </a:p>
          <a:p>
            <a:pPr marL="265113" indent="-265113">
              <a:lnSpc>
                <a:spcPct val="200000"/>
              </a:lnSpc>
              <a:buFont typeface="Wingdings" pitchFamily="2" charset="2"/>
              <a:buChar char="n"/>
            </a:pPr>
            <a:r>
              <a:rPr kumimoji="1" lang="ja-JP" altLang="en-US" dirty="0" smtClean="0"/>
              <a:t>様々な概念はそのページにどのように記載されるのか？</a:t>
            </a:r>
            <a:endParaRPr kumimoji="1" lang="en-US" altLang="ja-JP" dirty="0" smtClean="0"/>
          </a:p>
          <a:p>
            <a:pPr marL="265113" indent="-265113">
              <a:lnSpc>
                <a:spcPct val="200000"/>
              </a:lnSpc>
              <a:buFont typeface="Wingdings" pitchFamily="2" charset="2"/>
              <a:buChar char="n"/>
            </a:pPr>
            <a:r>
              <a:rPr lang="ja-JP" altLang="en-US" dirty="0" smtClean="0"/>
              <a:t>ソースを理解するのに役立つ情報はあるか？</a:t>
            </a:r>
            <a:endParaRPr kumimoji="1" lang="en-US" altLang="ja-JP" dirty="0" smtClean="0"/>
          </a:p>
        </p:txBody>
      </p:sp>
      <p:sp>
        <p:nvSpPr>
          <p:cNvPr id="14" name="正方形/長方形 13"/>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16" name="フッター プレースホルダ 15"/>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5" name="スライド番号プレースホルダ 14"/>
          <p:cNvSpPr>
            <a:spLocks noGrp="1"/>
          </p:cNvSpPr>
          <p:nvPr>
            <p:ph type="sldNum" sz="quarter" idx="12"/>
          </p:nvPr>
        </p:nvSpPr>
        <p:spPr/>
        <p:txBody>
          <a:bodyPr/>
          <a:lstStyle/>
          <a:p>
            <a:fld id="{DF510E7A-70A0-49B7-BA5B-039CFE49E52F}" type="slidenum">
              <a:rPr kumimoji="1" lang="ja-JP" altLang="en-US" smtClean="0"/>
              <a:pPr/>
              <a:t>136</a:t>
            </a:fld>
            <a:endParaRPr kumimoji="1" lang="ja-JP" altLang="en-US"/>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分野に基づく抽出</a:t>
            </a:r>
            <a:endParaRPr kumimoji="1" lang="ja-JP" altLang="en-US" dirty="0"/>
          </a:p>
        </p:txBody>
      </p:sp>
      <p:grpSp>
        <p:nvGrpSpPr>
          <p:cNvPr id="3" name="グループ化 7"/>
          <p:cNvGrpSpPr/>
          <p:nvPr/>
        </p:nvGrpSpPr>
        <p:grpSpPr>
          <a:xfrm>
            <a:off x="446031" y="1639863"/>
            <a:ext cx="8288451" cy="1204929"/>
            <a:chOff x="446031" y="1639863"/>
            <a:chExt cx="9566406" cy="1204929"/>
          </a:xfrm>
        </p:grpSpPr>
        <p:sp>
          <p:nvSpPr>
            <p:cNvPr id="4" name="角丸四角形 3"/>
            <p:cNvSpPr/>
            <p:nvPr/>
          </p:nvSpPr>
          <p:spPr>
            <a:xfrm>
              <a:off x="446031" y="1639863"/>
              <a:ext cx="1898676" cy="12049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t>その分野の</a:t>
              </a:r>
              <a:r>
                <a:rPr kumimoji="1" lang="en-US" altLang="ja-JP" b="1" dirty="0" smtClean="0"/>
                <a:t/>
              </a:r>
              <a:br>
                <a:rPr kumimoji="1" lang="en-US" altLang="ja-JP" b="1" dirty="0" smtClean="0"/>
              </a:br>
              <a:r>
                <a:rPr kumimoji="1" lang="ja-JP" altLang="en-US" b="1" dirty="0" smtClean="0"/>
                <a:t>知識を獲得</a:t>
              </a:r>
              <a:endParaRPr kumimoji="1" lang="ja-JP" altLang="en-US" b="1" dirty="0"/>
            </a:p>
          </p:txBody>
        </p:sp>
        <p:sp>
          <p:nvSpPr>
            <p:cNvPr id="5" name="角丸四角形 4"/>
            <p:cNvSpPr/>
            <p:nvPr/>
          </p:nvSpPr>
          <p:spPr>
            <a:xfrm>
              <a:off x="3001941" y="1639863"/>
              <a:ext cx="1898676" cy="120492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b="1" dirty="0" smtClean="0"/>
                <a:t>分野に関連するソースを見つけ</a:t>
              </a:r>
              <a:endParaRPr kumimoji="1" lang="ja-JP" altLang="en-US" b="1" dirty="0"/>
            </a:p>
          </p:txBody>
        </p:sp>
        <p:sp>
          <p:nvSpPr>
            <p:cNvPr id="6" name="角丸四角形 5"/>
            <p:cNvSpPr/>
            <p:nvPr/>
          </p:nvSpPr>
          <p:spPr>
            <a:xfrm>
              <a:off x="5557851" y="1639863"/>
              <a:ext cx="1898676" cy="120492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b="1" dirty="0" smtClean="0"/>
                <a:t>ソースを理解し、抽出する</a:t>
              </a:r>
              <a:endParaRPr kumimoji="1" lang="ja-JP" altLang="en-US" b="1" dirty="0"/>
            </a:p>
          </p:txBody>
        </p:sp>
        <p:sp>
          <p:nvSpPr>
            <p:cNvPr id="7" name="角丸四角形 6"/>
            <p:cNvSpPr/>
            <p:nvPr/>
          </p:nvSpPr>
          <p:spPr>
            <a:xfrm>
              <a:off x="8113761" y="1639863"/>
              <a:ext cx="1898676" cy="120492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b="1" dirty="0" smtClean="0"/>
                <a:t>コンフリクトと重複の解消と</a:t>
              </a:r>
              <a:endParaRPr kumimoji="1" lang="ja-JP" altLang="en-US" b="1" dirty="0"/>
            </a:p>
          </p:txBody>
        </p:sp>
      </p:grpSp>
      <p:sp>
        <p:nvSpPr>
          <p:cNvPr id="9" name="右矢印 8"/>
          <p:cNvSpPr/>
          <p:nvPr/>
        </p:nvSpPr>
        <p:spPr>
          <a:xfrm>
            <a:off x="2198654" y="2041507"/>
            <a:ext cx="401643" cy="3079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a:off x="4389435" y="2041506"/>
            <a:ext cx="401643" cy="3079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1" name="右矢印 10"/>
          <p:cNvSpPr/>
          <p:nvPr/>
        </p:nvSpPr>
        <p:spPr>
          <a:xfrm>
            <a:off x="6616728" y="2041505"/>
            <a:ext cx="401643" cy="30799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2" name="四角形吹き出し 11"/>
          <p:cNvSpPr/>
          <p:nvPr/>
        </p:nvSpPr>
        <p:spPr>
          <a:xfrm>
            <a:off x="2145854" y="3392487"/>
            <a:ext cx="6226705" cy="1853566"/>
          </a:xfrm>
          <a:prstGeom prst="wedgeRectCallout">
            <a:avLst>
              <a:gd name="adj1" fmla="val 36036"/>
              <a:gd name="adj2" fmla="val -76919"/>
            </a:avLst>
          </a:prstGeom>
        </p:spPr>
        <p:style>
          <a:lnRef idx="2">
            <a:schemeClr val="accent6">
              <a:shade val="50000"/>
            </a:schemeClr>
          </a:lnRef>
          <a:fillRef idx="1">
            <a:schemeClr val="accent6"/>
          </a:fillRef>
          <a:effectRef idx="0">
            <a:schemeClr val="accent6"/>
          </a:effectRef>
          <a:fontRef idx="minor">
            <a:schemeClr val="lt1"/>
          </a:fontRef>
        </p:style>
        <p:txBody>
          <a:bodyPr wrap="none" tIns="144000" rtlCol="0" anchor="b" anchorCtr="1">
            <a:spAutoFit/>
          </a:bodyPr>
          <a:lstStyle/>
          <a:p>
            <a:pPr marL="265113" indent="-265113">
              <a:lnSpc>
                <a:spcPct val="200000"/>
              </a:lnSpc>
              <a:buFont typeface="Wingdings" pitchFamily="2" charset="2"/>
              <a:buChar char="n"/>
            </a:pPr>
            <a:r>
              <a:rPr kumimoji="1" lang="ja-JP" altLang="en-US" dirty="0" smtClean="0"/>
              <a:t>どのようにして二つのソースのコンフリクトを解消するのか？</a:t>
            </a:r>
            <a:endParaRPr kumimoji="1" lang="en-US" altLang="ja-JP" dirty="0" smtClean="0"/>
          </a:p>
          <a:p>
            <a:pPr marL="265113" indent="-265113">
              <a:lnSpc>
                <a:spcPct val="200000"/>
              </a:lnSpc>
              <a:buFont typeface="Wingdings" pitchFamily="2" charset="2"/>
              <a:buChar char="n"/>
            </a:pPr>
            <a:r>
              <a:rPr kumimoji="1" lang="ja-JP" altLang="en-US" dirty="0" smtClean="0"/>
              <a:t>二つのエンティティは同じなの、違うのか？</a:t>
            </a:r>
            <a:endParaRPr kumimoji="1" lang="en-US" altLang="ja-JP" dirty="0" smtClean="0"/>
          </a:p>
          <a:p>
            <a:pPr marL="265113" indent="-265113">
              <a:lnSpc>
                <a:spcPct val="200000"/>
              </a:lnSpc>
              <a:buFont typeface="Wingdings" pitchFamily="2" charset="2"/>
              <a:buChar char="n"/>
            </a:pPr>
            <a:r>
              <a:rPr lang="ja-JP" altLang="en-US" dirty="0" smtClean="0"/>
              <a:t>衝突と重複の解消に、分野で特別なルールはあるのか？</a:t>
            </a:r>
            <a:endParaRPr kumimoji="1" lang="en-US" altLang="ja-JP" dirty="0" smtClean="0"/>
          </a:p>
        </p:txBody>
      </p:sp>
      <p:sp>
        <p:nvSpPr>
          <p:cNvPr id="14" name="正方形/長方形 13"/>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16" name="フッター プレースホルダ 15"/>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5" name="スライド番号プレースホルダ 14"/>
          <p:cNvSpPr>
            <a:spLocks noGrp="1"/>
          </p:cNvSpPr>
          <p:nvPr>
            <p:ph type="sldNum" sz="quarter" idx="12"/>
          </p:nvPr>
        </p:nvSpPr>
        <p:spPr/>
        <p:txBody>
          <a:bodyPr/>
          <a:lstStyle/>
          <a:p>
            <a:fld id="{DF510E7A-70A0-49B7-BA5B-039CFE49E52F}" type="slidenum">
              <a:rPr kumimoji="1" lang="ja-JP" altLang="en-US" smtClean="0"/>
              <a:pPr/>
              <a:t>137</a:t>
            </a:fld>
            <a:endParaRPr kumimoji="1" lang="ja-JP" altLang="en-US"/>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例：</a:t>
            </a:r>
            <a:r>
              <a:rPr kumimoji="1" lang="en-US" altLang="ja-JP" dirty="0" smtClean="0"/>
              <a:t>Accepted papers</a:t>
            </a:r>
            <a:endParaRPr kumimoji="1" lang="ja-JP" altLang="en-US" dirty="0"/>
          </a:p>
        </p:txBody>
      </p:sp>
      <p:sp>
        <p:nvSpPr>
          <p:cNvPr id="3" name="コンテンツ プレースホルダ 2"/>
          <p:cNvSpPr>
            <a:spLocks noGrp="1"/>
          </p:cNvSpPr>
          <p:nvPr>
            <p:ph idx="1"/>
          </p:nvPr>
        </p:nvSpPr>
        <p:spPr>
          <a:xfrm>
            <a:off x="457199" y="1600200"/>
            <a:ext cx="8459847" cy="4525963"/>
          </a:xfrm>
        </p:spPr>
        <p:txBody>
          <a:bodyPr/>
          <a:lstStyle/>
          <a:p>
            <a:r>
              <a:rPr kumimoji="1" lang="ja-JP" altLang="en-US" dirty="0" smtClean="0"/>
              <a:t>すべての会議はわずかに違うフォーマット</a:t>
            </a:r>
            <a:endParaRPr kumimoji="1" lang="en-US" altLang="ja-JP" dirty="0" smtClean="0"/>
          </a:p>
          <a:p>
            <a:r>
              <a:rPr kumimoji="1" lang="ja-JP" altLang="en-US" dirty="0" smtClean="0"/>
              <a:t>前提</a:t>
            </a:r>
            <a:endParaRPr kumimoji="1" lang="en-US" altLang="ja-JP" dirty="0" smtClean="0"/>
          </a:p>
          <a:p>
            <a:pPr lvl="1"/>
            <a:r>
              <a:rPr kumimoji="1" lang="ja-JP" altLang="en-US" dirty="0" smtClean="0"/>
              <a:t>会議の</a:t>
            </a:r>
            <a:r>
              <a:rPr kumimoji="1" lang="en-US" altLang="ja-JP" dirty="0" smtClean="0"/>
              <a:t>Web</a:t>
            </a:r>
            <a:r>
              <a:rPr kumimoji="1" lang="ja-JP" altLang="en-US" dirty="0" smtClean="0"/>
              <a:t>ページから直接抽出したい</a:t>
            </a:r>
            <a:r>
              <a:rPr kumimoji="1" lang="en-US" altLang="ja-JP" dirty="0" smtClean="0"/>
              <a:t/>
            </a:r>
            <a:br>
              <a:rPr kumimoji="1" lang="en-US" altLang="ja-JP" dirty="0" smtClean="0"/>
            </a:br>
            <a:r>
              <a:rPr kumimoji="1" lang="ja-JP" altLang="en-US" dirty="0" smtClean="0"/>
              <a:t>（</a:t>
            </a:r>
            <a:r>
              <a:rPr kumimoji="1" lang="en-US" altLang="ja-JP" dirty="0" smtClean="0"/>
              <a:t>DBLP</a:t>
            </a:r>
            <a:r>
              <a:rPr kumimoji="1" lang="ja-JP" altLang="en-US" dirty="0" smtClean="0"/>
              <a:t>などに追加される前に）</a:t>
            </a:r>
            <a:endParaRPr kumimoji="1" lang="en-US" altLang="ja-JP" dirty="0" smtClean="0"/>
          </a:p>
          <a:p>
            <a:pPr lvl="1"/>
            <a:r>
              <a:rPr kumimoji="1" lang="ja-JP" altLang="en-US" dirty="0" smtClean="0"/>
              <a:t>多くの知識を持っている</a:t>
            </a:r>
            <a:r>
              <a:rPr lang="en-US" altLang="ja-JP" dirty="0" smtClean="0"/>
              <a:t/>
            </a:r>
            <a:br>
              <a:rPr lang="en-US" altLang="ja-JP" dirty="0" smtClean="0"/>
            </a:br>
            <a:r>
              <a:rPr lang="ja-JP" altLang="en-US" dirty="0" smtClean="0"/>
              <a:t>（前年度のサイト）</a:t>
            </a:r>
            <a:endParaRPr lang="en-US" altLang="ja-JP" dirty="0" smtClean="0"/>
          </a:p>
          <a:p>
            <a:pPr lvl="1"/>
            <a:r>
              <a:rPr kumimoji="1" lang="ja-JP" altLang="en-US" dirty="0" smtClean="0"/>
              <a:t>そのサイトの管理権限はない</a:t>
            </a:r>
            <a:endParaRPr kumimoji="1" lang="en-US" altLang="ja-JP" dirty="0" smtClean="0"/>
          </a:p>
          <a:p>
            <a:r>
              <a:rPr lang="ja-JP" altLang="en-US" dirty="0"/>
              <a:t>何</a:t>
            </a:r>
            <a:r>
              <a:rPr lang="ja-JP" altLang="en-US" dirty="0" smtClean="0"/>
              <a:t>をすればよいだろうか？</a:t>
            </a:r>
            <a:endParaRPr kumimoji="1" lang="en-US" altLang="ja-JP" dirty="0" smtClean="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138</a:t>
            </a:fld>
            <a:endParaRPr kumimoji="1" lang="ja-JP" altLang="en-US"/>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レコードの識別</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まずはレコードを識別する必要がある</a:t>
            </a:r>
            <a:endParaRPr kumimoji="1" lang="en-US" altLang="ja-JP" dirty="0" smtClean="0"/>
          </a:p>
          <a:p>
            <a:pPr lvl="1"/>
            <a:r>
              <a:rPr lang="en-US" altLang="ja-JP" dirty="0" err="1" smtClean="0"/>
              <a:t>XPath</a:t>
            </a:r>
            <a:r>
              <a:rPr lang="ja-JP" altLang="en-US" dirty="0" smtClean="0"/>
              <a:t>を書くことができる？</a:t>
            </a:r>
            <a:endParaRPr lang="en-US" altLang="ja-JP" dirty="0" smtClean="0"/>
          </a:p>
          <a:p>
            <a:pPr lvl="1"/>
            <a:r>
              <a:rPr kumimoji="1" lang="ja-JP" altLang="en-US" dirty="0" smtClean="0"/>
              <a:t>もし管理者の許可がない場合は？</a:t>
            </a:r>
            <a:endParaRPr kumimoji="1" lang="en-US" altLang="ja-JP" dirty="0" smtClean="0"/>
          </a:p>
          <a:p>
            <a:r>
              <a:rPr lang="ja-JP" altLang="en-US" dirty="0" smtClean="0"/>
              <a:t>構造的にレコードを分類できれば、再帰的にページを分割していくことができる？</a:t>
            </a:r>
            <a:endParaRPr kumimoji="1" lang="ja-JP" altLang="en-US"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139</a:t>
            </a:fld>
            <a:endParaRPr kumimoji="1" lang="ja-JP"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0" y="1630358"/>
            <a:ext cx="9144000" cy="1470025"/>
          </a:xfrm>
        </p:spPr>
        <p:txBody>
          <a:bodyPr/>
          <a:lstStyle/>
          <a:p>
            <a:r>
              <a:rPr kumimoji="1" lang="en-US" altLang="ja-JP" sz="4000" dirty="0" smtClean="0"/>
              <a:t>Panel</a:t>
            </a:r>
            <a:r>
              <a:rPr kumimoji="1" lang="ja-JP" altLang="en-US" sz="4000" dirty="0" smtClean="0"/>
              <a:t>：</a:t>
            </a:r>
            <a:r>
              <a:rPr kumimoji="1" lang="en-US" altLang="ja-JP" sz="4000" dirty="0" smtClean="0"/>
              <a:t>40 Years of</a:t>
            </a:r>
            <a:br>
              <a:rPr kumimoji="1" lang="en-US" altLang="ja-JP" sz="4000" dirty="0" smtClean="0"/>
            </a:br>
            <a:r>
              <a:rPr kumimoji="1" lang="en-US" altLang="ja-JP" sz="4000" dirty="0" smtClean="0"/>
              <a:t> Relational Model Celebration</a:t>
            </a:r>
            <a:endParaRPr kumimoji="1" lang="ja-JP" altLang="en-US" sz="4000" dirty="0"/>
          </a:p>
        </p:txBody>
      </p:sp>
      <p:sp>
        <p:nvSpPr>
          <p:cNvPr id="5" name="サブタイトル 4"/>
          <p:cNvSpPr>
            <a:spLocks noGrp="1"/>
          </p:cNvSpPr>
          <p:nvPr>
            <p:ph type="subTitle" idx="1"/>
          </p:nvPr>
        </p:nvSpPr>
        <p:spPr>
          <a:xfrm>
            <a:off x="0" y="3033722"/>
            <a:ext cx="9144000" cy="1752600"/>
          </a:xfrm>
        </p:spPr>
        <p:txBody>
          <a:bodyPr/>
          <a:lstStyle/>
          <a:p>
            <a:r>
              <a:rPr lang="en-US" altLang="ja-JP" sz="2000" dirty="0" smtClean="0"/>
              <a:t>Philip A. Bernstein (Microsoft)</a:t>
            </a:r>
          </a:p>
          <a:p>
            <a:r>
              <a:rPr lang="en-US" altLang="ja-JP" sz="2000" dirty="0" smtClean="0"/>
              <a:t>Ronald Fagin (IBM)</a:t>
            </a:r>
          </a:p>
          <a:p>
            <a:r>
              <a:rPr lang="en-US" altLang="ja-JP" sz="2000" dirty="0" smtClean="0"/>
              <a:t>Michael </a:t>
            </a:r>
            <a:r>
              <a:rPr lang="en-US" altLang="ja-JP" sz="2000" dirty="0" err="1" smtClean="0"/>
              <a:t>Stonebraker</a:t>
            </a:r>
            <a:r>
              <a:rPr lang="en-US" altLang="ja-JP" sz="2000" dirty="0" smtClean="0"/>
              <a:t> (MIT)</a:t>
            </a:r>
          </a:p>
          <a:p>
            <a:r>
              <a:rPr lang="en-US" altLang="ja-JP" sz="2000" dirty="0" smtClean="0"/>
              <a:t>Patricia </a:t>
            </a:r>
            <a:r>
              <a:rPr lang="en-US" altLang="ja-JP" sz="2000" dirty="0" err="1" smtClean="0"/>
              <a:t>Selinger</a:t>
            </a:r>
            <a:r>
              <a:rPr lang="en-US" altLang="ja-JP" sz="2000" dirty="0" smtClean="0"/>
              <a:t> (IBM)</a:t>
            </a:r>
          </a:p>
          <a:p>
            <a:r>
              <a:rPr lang="en-US" altLang="ja-JP" sz="2000" dirty="0" smtClean="0"/>
              <a:t>David J. DeWitt (Microsoft)</a:t>
            </a:r>
          </a:p>
          <a:p>
            <a:endParaRPr kumimoji="1" lang="ja-JP" altLang="en-US" sz="2000" dirty="0"/>
          </a:p>
        </p:txBody>
      </p:sp>
      <p:pic>
        <p:nvPicPr>
          <p:cNvPr id="1027" name="Picture 3"/>
          <p:cNvPicPr>
            <a:picLocks noChangeAspect="1" noChangeArrowheads="1"/>
          </p:cNvPicPr>
          <p:nvPr/>
        </p:nvPicPr>
        <p:blipFill>
          <a:blip r:embed="rId2"/>
          <a:srcRect/>
          <a:stretch>
            <a:fillRect/>
          </a:stretch>
        </p:blipFill>
        <p:spPr bwMode="auto">
          <a:xfrm>
            <a:off x="1201744" y="5000646"/>
            <a:ext cx="1190625" cy="1428750"/>
          </a:xfrm>
          <a:prstGeom prst="rect">
            <a:avLst/>
          </a:prstGeom>
          <a:noFill/>
          <a:ln w="9525">
            <a:noFill/>
            <a:miter lim="800000"/>
            <a:headEnd/>
            <a:tailEnd/>
          </a:ln>
        </p:spPr>
      </p:pic>
      <p:pic>
        <p:nvPicPr>
          <p:cNvPr id="1028" name="Picture 4"/>
          <p:cNvPicPr>
            <a:picLocks noChangeAspect="1" noChangeArrowheads="1"/>
          </p:cNvPicPr>
          <p:nvPr/>
        </p:nvPicPr>
        <p:blipFill>
          <a:blip r:embed="rId3"/>
          <a:srcRect/>
          <a:stretch>
            <a:fillRect/>
          </a:stretch>
        </p:blipFill>
        <p:spPr bwMode="auto">
          <a:xfrm>
            <a:off x="3916388" y="5000646"/>
            <a:ext cx="1190625" cy="1428750"/>
          </a:xfrm>
          <a:prstGeom prst="rect">
            <a:avLst/>
          </a:prstGeom>
          <a:noFill/>
          <a:ln w="9525">
            <a:noFill/>
            <a:miter lim="800000"/>
            <a:headEnd/>
            <a:tailEnd/>
          </a:ln>
        </p:spPr>
      </p:pic>
      <p:pic>
        <p:nvPicPr>
          <p:cNvPr id="1029" name="Picture 5"/>
          <p:cNvPicPr>
            <a:picLocks noChangeAspect="1" noChangeArrowheads="1"/>
          </p:cNvPicPr>
          <p:nvPr/>
        </p:nvPicPr>
        <p:blipFill>
          <a:blip r:embed="rId4"/>
          <a:srcRect/>
          <a:stretch>
            <a:fillRect/>
          </a:stretch>
        </p:blipFill>
        <p:spPr bwMode="auto">
          <a:xfrm>
            <a:off x="6631032" y="5000646"/>
            <a:ext cx="1190625" cy="1428750"/>
          </a:xfrm>
          <a:prstGeom prst="rect">
            <a:avLst/>
          </a:prstGeom>
          <a:noFill/>
          <a:ln w="9525">
            <a:noFill/>
            <a:miter lim="800000"/>
            <a:headEnd/>
            <a:tailEnd/>
          </a:ln>
        </p:spPr>
      </p:pic>
      <p:pic>
        <p:nvPicPr>
          <p:cNvPr id="1030" name="Picture 6"/>
          <p:cNvPicPr>
            <a:picLocks noChangeAspect="1" noChangeArrowheads="1"/>
          </p:cNvPicPr>
          <p:nvPr/>
        </p:nvPicPr>
        <p:blipFill>
          <a:blip r:embed="rId5"/>
          <a:srcRect/>
          <a:stretch>
            <a:fillRect/>
          </a:stretch>
        </p:blipFill>
        <p:spPr bwMode="auto">
          <a:xfrm>
            <a:off x="5273710" y="5000646"/>
            <a:ext cx="1190625" cy="1428750"/>
          </a:xfrm>
          <a:prstGeom prst="rect">
            <a:avLst/>
          </a:prstGeom>
          <a:noFill/>
          <a:ln w="9525">
            <a:noFill/>
            <a:miter lim="800000"/>
            <a:headEnd/>
            <a:tailEnd/>
          </a:ln>
        </p:spPr>
      </p:pic>
      <p:pic>
        <p:nvPicPr>
          <p:cNvPr id="1031" name="Picture 7"/>
          <p:cNvPicPr>
            <a:picLocks noChangeAspect="1" noChangeArrowheads="1"/>
          </p:cNvPicPr>
          <p:nvPr/>
        </p:nvPicPr>
        <p:blipFill>
          <a:blip r:embed="rId6"/>
          <a:srcRect/>
          <a:stretch>
            <a:fillRect/>
          </a:stretch>
        </p:blipFill>
        <p:spPr bwMode="auto">
          <a:xfrm>
            <a:off x="2559066" y="5000646"/>
            <a:ext cx="1190625" cy="1428750"/>
          </a:xfrm>
          <a:prstGeom prst="rect">
            <a:avLst/>
          </a:prstGeom>
          <a:noFill/>
          <a:ln w="9525">
            <a:noFill/>
            <a:miter lim="800000"/>
            <a:headEnd/>
            <a:tailEnd/>
          </a:ln>
        </p:spPr>
      </p:pic>
      <p:sp>
        <p:nvSpPr>
          <p:cNvPr id="9" name="星 16 8"/>
          <p:cNvSpPr/>
          <p:nvPr/>
        </p:nvSpPr>
        <p:spPr>
          <a:xfrm rot="20908151">
            <a:off x="127720" y="424628"/>
            <a:ext cx="1643085" cy="1643085"/>
          </a:xfrm>
          <a:prstGeom prst="star16">
            <a:avLst>
              <a:gd name="adj" fmla="val 42717"/>
            </a:avLst>
          </a:prstGeom>
          <a:solidFill>
            <a:schemeClr val="accent3"/>
          </a:solidFill>
          <a:ln>
            <a:solidFill>
              <a:schemeClr val="accent3">
                <a:lumMod val="20000"/>
                <a:lumOff val="80000"/>
              </a:schemeClr>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kumimoji="1" lang="en-US" altLang="ja-JP" sz="3200" b="1" dirty="0" smtClean="0"/>
              <a:t>Panel</a:t>
            </a:r>
          </a:p>
        </p:txBody>
      </p:sp>
      <p:sp>
        <p:nvSpPr>
          <p:cNvPr id="11" name="正方形/長方形 10"/>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7" name="スライド番号プレースホルダ 6"/>
          <p:cNvSpPr>
            <a:spLocks noGrp="1"/>
          </p:cNvSpPr>
          <p:nvPr>
            <p:ph type="sldNum" sz="quarter" idx="12"/>
          </p:nvPr>
        </p:nvSpPr>
        <p:spPr/>
        <p:txBody>
          <a:bodyPr/>
          <a:lstStyle/>
          <a:p>
            <a:fld id="{DF510E7A-70A0-49B7-BA5B-039CFE49E52F}" type="slidenum">
              <a:rPr kumimoji="1" lang="ja-JP" altLang="en-US" smtClean="0"/>
              <a:pPr/>
              <a:t>140</a:t>
            </a:fld>
            <a:endParaRPr kumimoji="1" lang="ja-JP" altLang="en-US"/>
          </a:p>
        </p:txBody>
      </p:sp>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6146" name="Picture 2"/>
          <p:cNvPicPr>
            <a:picLocks noChangeAspect="1" noChangeArrowheads="1"/>
          </p:cNvPicPr>
          <p:nvPr/>
        </p:nvPicPr>
        <p:blipFill>
          <a:blip r:embed="rId2"/>
          <a:srcRect/>
          <a:stretch>
            <a:fillRect/>
          </a:stretch>
        </p:blipFill>
        <p:spPr bwMode="auto">
          <a:xfrm>
            <a:off x="226953" y="33291"/>
            <a:ext cx="8580555" cy="68056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141</a:t>
            </a:fld>
            <a:endParaRPr kumimoji="1" lang="ja-JP" altLang="en-US"/>
          </a:p>
        </p:txBody>
      </p:sp>
      <p:sp>
        <p:nvSpPr>
          <p:cNvPr id="2" name="タイトル 1"/>
          <p:cNvSpPr>
            <a:spLocks noGrp="1"/>
          </p:cNvSpPr>
          <p:nvPr>
            <p:ph type="title"/>
          </p:nvPr>
        </p:nvSpPr>
        <p:spPr/>
        <p:txBody>
          <a:bodyPr/>
          <a:lstStyle/>
          <a:p>
            <a:r>
              <a:rPr kumimoji="1" lang="en-US" altLang="ja-JP" dirty="0" smtClean="0"/>
              <a:t>CSS</a:t>
            </a:r>
            <a:r>
              <a:rPr kumimoji="1" lang="ja-JP" altLang="en-US" dirty="0" smtClean="0"/>
              <a:t>を無効化すると</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7170" name="Picture 2"/>
          <p:cNvPicPr>
            <a:picLocks noChangeAspect="1" noChangeArrowheads="1"/>
          </p:cNvPicPr>
          <p:nvPr/>
        </p:nvPicPr>
        <p:blipFill>
          <a:blip r:embed="rId2"/>
          <a:srcRect/>
          <a:stretch>
            <a:fillRect/>
          </a:stretch>
        </p:blipFill>
        <p:spPr bwMode="auto">
          <a:xfrm>
            <a:off x="272854" y="1381050"/>
            <a:ext cx="8814191" cy="5476950"/>
          </a:xfrm>
          <a:prstGeom prst="rect">
            <a:avLst/>
          </a:prstGeom>
          <a:noFill/>
          <a:ln w="9525">
            <a:noFill/>
            <a:miter lim="800000"/>
            <a:headEnd/>
            <a:tailEnd/>
          </a:ln>
          <a:effectLst/>
        </p:spPr>
      </p:pic>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 11"/>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1" name="スライド番号プレースホルダ 10"/>
          <p:cNvSpPr>
            <a:spLocks noGrp="1"/>
          </p:cNvSpPr>
          <p:nvPr>
            <p:ph type="sldNum" sz="quarter" idx="12"/>
          </p:nvPr>
        </p:nvSpPr>
        <p:spPr/>
        <p:txBody>
          <a:bodyPr/>
          <a:lstStyle/>
          <a:p>
            <a:fld id="{DF510E7A-70A0-49B7-BA5B-039CFE49E52F}" type="slidenum">
              <a:rPr kumimoji="1" lang="ja-JP" altLang="en-US" smtClean="0"/>
              <a:pPr/>
              <a:t>142</a:t>
            </a:fld>
            <a:endParaRPr kumimoji="1" lang="ja-JP" altLang="en-US" dirty="0"/>
          </a:p>
        </p:txBody>
      </p:sp>
      <p:sp>
        <p:nvSpPr>
          <p:cNvPr id="2" name="タイトル 1"/>
          <p:cNvSpPr>
            <a:spLocks noGrp="1"/>
          </p:cNvSpPr>
          <p:nvPr>
            <p:ph type="title"/>
          </p:nvPr>
        </p:nvSpPr>
        <p:spPr/>
        <p:txBody>
          <a:bodyPr/>
          <a:lstStyle/>
          <a:p>
            <a:r>
              <a:rPr kumimoji="1" lang="ja-JP" altLang="en-US" dirty="0" smtClean="0"/>
              <a:t>第一段階の分割</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7170" name="Picture 2"/>
          <p:cNvPicPr>
            <a:picLocks noChangeAspect="1" noChangeArrowheads="1"/>
          </p:cNvPicPr>
          <p:nvPr/>
        </p:nvPicPr>
        <p:blipFill>
          <a:blip r:embed="rId2"/>
          <a:srcRect/>
          <a:stretch>
            <a:fillRect/>
          </a:stretch>
        </p:blipFill>
        <p:spPr bwMode="auto">
          <a:xfrm>
            <a:off x="272854" y="1381050"/>
            <a:ext cx="8814191" cy="5476950"/>
          </a:xfrm>
          <a:prstGeom prst="rect">
            <a:avLst/>
          </a:prstGeom>
          <a:noFill/>
          <a:ln w="9525">
            <a:noFill/>
            <a:miter lim="800000"/>
            <a:headEnd/>
            <a:tailEnd/>
          </a:ln>
          <a:effectLst/>
        </p:spPr>
      </p:pic>
      <p:sp>
        <p:nvSpPr>
          <p:cNvPr id="5" name="正方形/長方形 4"/>
          <p:cNvSpPr/>
          <p:nvPr/>
        </p:nvSpPr>
        <p:spPr>
          <a:xfrm>
            <a:off x="519057" y="1274733"/>
            <a:ext cx="8361477" cy="2482884"/>
          </a:xfrm>
          <a:prstGeom prst="rect">
            <a:avLst/>
          </a:prstGeom>
          <a:solidFill>
            <a:srgbClr val="F7964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519057" y="4305312"/>
            <a:ext cx="8361477" cy="2552688"/>
          </a:xfrm>
          <a:prstGeom prst="rect">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299979" y="4049721"/>
            <a:ext cx="8580555" cy="182565"/>
          </a:xfrm>
          <a:prstGeom prst="rect">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フッター プレースホルダ 24"/>
          <p:cNvSpPr>
            <a:spLocks noGrp="1"/>
          </p:cNvSpPr>
          <p:nvPr>
            <p:ph type="ftr" sz="quarter" idx="11"/>
          </p:nvPr>
        </p:nvSpPr>
        <p:spPr/>
        <p:txBody>
          <a:bodyPr/>
          <a:lstStyle/>
          <a:p>
            <a:r>
              <a:rPr kumimoji="1" lang="en-US" altLang="ja-JP" dirty="0" smtClean="0"/>
              <a:t>SIGMOD-J</a:t>
            </a:r>
            <a:r>
              <a:rPr kumimoji="1" lang="ja-JP" altLang="en-US" dirty="0" smtClean="0"/>
              <a:t>報告会 </a:t>
            </a:r>
            <a:r>
              <a:rPr kumimoji="1" lang="en-US" altLang="ja-JP" dirty="0" smtClean="0"/>
              <a:t>2009/9/15</a:t>
            </a:r>
            <a:endParaRPr kumimoji="1" lang="ja-JP" altLang="en-US" dirty="0"/>
          </a:p>
        </p:txBody>
      </p:sp>
      <p:sp>
        <p:nvSpPr>
          <p:cNvPr id="24" name="スライド番号プレースホルダ 23"/>
          <p:cNvSpPr>
            <a:spLocks noGrp="1"/>
          </p:cNvSpPr>
          <p:nvPr>
            <p:ph type="sldNum" sz="quarter" idx="12"/>
          </p:nvPr>
        </p:nvSpPr>
        <p:spPr/>
        <p:txBody>
          <a:bodyPr/>
          <a:lstStyle/>
          <a:p>
            <a:fld id="{DF510E7A-70A0-49B7-BA5B-039CFE49E52F}" type="slidenum">
              <a:rPr kumimoji="1" lang="ja-JP" altLang="en-US" smtClean="0"/>
              <a:pPr/>
              <a:t>143</a:t>
            </a:fld>
            <a:endParaRPr kumimoji="1" lang="ja-JP" altLang="en-US"/>
          </a:p>
        </p:txBody>
      </p:sp>
      <p:sp>
        <p:nvSpPr>
          <p:cNvPr id="2" name="タイトル 1"/>
          <p:cNvSpPr>
            <a:spLocks noGrp="1"/>
          </p:cNvSpPr>
          <p:nvPr>
            <p:ph type="title"/>
          </p:nvPr>
        </p:nvSpPr>
        <p:spPr/>
        <p:txBody>
          <a:bodyPr/>
          <a:lstStyle/>
          <a:p>
            <a:r>
              <a:rPr kumimoji="1" lang="ja-JP" altLang="en-US" dirty="0" smtClean="0"/>
              <a:t>更なる分割</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7170" name="Picture 2"/>
          <p:cNvPicPr>
            <a:picLocks noChangeAspect="1" noChangeArrowheads="1"/>
          </p:cNvPicPr>
          <p:nvPr/>
        </p:nvPicPr>
        <p:blipFill>
          <a:blip r:embed="rId2"/>
          <a:srcRect/>
          <a:stretch>
            <a:fillRect/>
          </a:stretch>
        </p:blipFill>
        <p:spPr bwMode="auto">
          <a:xfrm>
            <a:off x="272854" y="1381050"/>
            <a:ext cx="8814191" cy="5476950"/>
          </a:xfrm>
          <a:prstGeom prst="rect">
            <a:avLst/>
          </a:prstGeom>
          <a:noFill/>
          <a:ln w="9525">
            <a:noFill/>
            <a:miter lim="800000"/>
            <a:headEnd/>
            <a:tailEnd/>
          </a:ln>
          <a:effectLst/>
        </p:spPr>
      </p:pic>
      <p:sp>
        <p:nvSpPr>
          <p:cNvPr id="5" name="正方形/長方形 4"/>
          <p:cNvSpPr/>
          <p:nvPr/>
        </p:nvSpPr>
        <p:spPr>
          <a:xfrm>
            <a:off x="519057" y="1420785"/>
            <a:ext cx="8361477" cy="438156"/>
          </a:xfrm>
          <a:prstGeom prst="rect">
            <a:avLst/>
          </a:prstGeom>
          <a:solidFill>
            <a:srgbClr val="F7964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519057" y="1858941"/>
            <a:ext cx="8361477" cy="490559"/>
          </a:xfrm>
          <a:prstGeom prst="rect">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519057" y="2333610"/>
            <a:ext cx="8361477" cy="292104"/>
          </a:xfrm>
          <a:prstGeom prst="rect">
            <a:avLst/>
          </a:prstGeom>
          <a:solidFill>
            <a:srgbClr val="F7964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519057" y="2625715"/>
            <a:ext cx="8361477" cy="438156"/>
          </a:xfrm>
          <a:prstGeom prst="rect">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19057" y="3063870"/>
            <a:ext cx="8361477" cy="328617"/>
          </a:xfrm>
          <a:prstGeom prst="rect">
            <a:avLst/>
          </a:prstGeom>
          <a:solidFill>
            <a:srgbClr val="F7964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19057" y="3392488"/>
            <a:ext cx="8361477" cy="292104"/>
          </a:xfrm>
          <a:prstGeom prst="rect">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519057" y="4325935"/>
            <a:ext cx="8361477" cy="438156"/>
          </a:xfrm>
          <a:prstGeom prst="rect">
            <a:avLst/>
          </a:prstGeom>
          <a:solidFill>
            <a:srgbClr val="F7964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519057" y="4764092"/>
            <a:ext cx="8361477" cy="307994"/>
          </a:xfrm>
          <a:prstGeom prst="rect">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519057" y="5072085"/>
            <a:ext cx="8361477" cy="292104"/>
          </a:xfrm>
          <a:prstGeom prst="rect">
            <a:avLst/>
          </a:prstGeom>
          <a:solidFill>
            <a:srgbClr val="F7964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519057" y="5364190"/>
            <a:ext cx="8361477" cy="292104"/>
          </a:xfrm>
          <a:prstGeom prst="rect">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519057" y="5656293"/>
            <a:ext cx="8361477" cy="328617"/>
          </a:xfrm>
          <a:prstGeom prst="rect">
            <a:avLst/>
          </a:prstGeom>
          <a:solidFill>
            <a:srgbClr val="F7964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519057" y="5984911"/>
            <a:ext cx="8361477" cy="292104"/>
          </a:xfrm>
          <a:prstGeom prst="rect">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519057" y="6277013"/>
            <a:ext cx="8361477" cy="292105"/>
          </a:xfrm>
          <a:prstGeom prst="rect">
            <a:avLst/>
          </a:prstGeom>
          <a:solidFill>
            <a:srgbClr val="F7964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519057" y="6569118"/>
            <a:ext cx="8361477" cy="292104"/>
          </a:xfrm>
          <a:prstGeom prst="rect">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299979" y="4049721"/>
            <a:ext cx="8580555" cy="182565"/>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レコードの取得に成功した後</a:t>
            </a:r>
            <a:endParaRPr kumimoji="1" lang="ja-JP" altLang="en-US" dirty="0"/>
          </a:p>
        </p:txBody>
      </p:sp>
      <p:sp>
        <p:nvSpPr>
          <p:cNvPr id="3" name="コンテンツ プレースホルダ 2"/>
          <p:cNvSpPr>
            <a:spLocks noGrp="1"/>
          </p:cNvSpPr>
          <p:nvPr>
            <p:ph idx="1"/>
          </p:nvPr>
        </p:nvSpPr>
        <p:spPr/>
        <p:txBody>
          <a:bodyPr>
            <a:normAutofit/>
          </a:bodyPr>
          <a:lstStyle/>
          <a:p>
            <a:r>
              <a:rPr lang="ja-JP" altLang="en-US" sz="2800" dirty="0" smtClean="0"/>
              <a:t>目的：個別レコードのフィールドを抽出</a:t>
            </a:r>
            <a:endParaRPr lang="en-US" altLang="ja-JP" sz="2800" dirty="0" smtClean="0"/>
          </a:p>
          <a:p>
            <a:r>
              <a:rPr kumimoji="1" lang="ja-JP" altLang="en-US" sz="2800" dirty="0"/>
              <a:t>学習</a:t>
            </a:r>
            <a:r>
              <a:rPr kumimoji="1" lang="ja-JP" altLang="en-US" sz="2800" dirty="0" smtClean="0"/>
              <a:t>データが必要？</a:t>
            </a:r>
            <a:endParaRPr kumimoji="1" lang="en-US" altLang="ja-JP" sz="2800" dirty="0" smtClean="0"/>
          </a:p>
          <a:p>
            <a:pPr lvl="1"/>
            <a:r>
              <a:rPr lang="ja-JP" altLang="en-US" sz="2400" dirty="0" smtClean="0"/>
              <a:t>しかしこれらの論文は新しいもの</a:t>
            </a:r>
            <a:endParaRPr lang="en-US" altLang="ja-JP" sz="2400" dirty="0" smtClean="0"/>
          </a:p>
          <a:p>
            <a:r>
              <a:rPr kumimoji="1" lang="ja-JP" altLang="en-US" sz="2800" dirty="0" smtClean="0"/>
              <a:t>管理者なしで可能な最良の方法は </a:t>
            </a:r>
            <a:r>
              <a:rPr kumimoji="1" lang="en-US" altLang="ja-JP" sz="2800" dirty="0" smtClean="0"/>
              <a:t>Noisy label</a:t>
            </a:r>
            <a:r>
              <a:rPr kumimoji="1" lang="ja-JP" altLang="en-US" sz="2800" dirty="0" smtClean="0"/>
              <a:t>である</a:t>
            </a:r>
            <a:endParaRPr kumimoji="1" lang="en-US" altLang="ja-JP" sz="2800" dirty="0" smtClean="0"/>
          </a:p>
          <a:p>
            <a:pPr lvl="1"/>
            <a:r>
              <a:rPr lang="ja-JP" altLang="en-US" sz="2400" dirty="0" smtClean="0"/>
              <a:t>他の似たページから知識を取得してくる。</a:t>
            </a:r>
            <a:endParaRPr lang="en-US" altLang="ja-JP" sz="2400" dirty="0" smtClean="0"/>
          </a:p>
          <a:p>
            <a:pPr lvl="1"/>
            <a:endParaRPr kumimoji="1" lang="en-US" altLang="ja-JP" sz="2400" dirty="0" smtClean="0"/>
          </a:p>
          <a:p>
            <a:pPr lvl="1"/>
            <a:endParaRPr kumimoji="1" lang="en-US" altLang="ja-JP" sz="2400" dirty="0"/>
          </a:p>
          <a:p>
            <a:pPr>
              <a:buNone/>
            </a:pPr>
            <a:r>
              <a:rPr lang="ja-JP" altLang="en-US" sz="2800" dirty="0" smtClean="0"/>
              <a:t>エンティティマッチングの問題はどうする？</a:t>
            </a:r>
            <a:endParaRPr lang="en-US" altLang="ja-JP" sz="2800" dirty="0" smtClean="0"/>
          </a:p>
          <a:p>
            <a:pPr lvl="1">
              <a:buNone/>
            </a:pPr>
            <a:endParaRPr kumimoji="1" lang="en-US" altLang="ja-JP" sz="2400" dirty="0" smtClean="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144</a:t>
            </a:fld>
            <a:endParaRPr kumimoji="1" lang="ja-JP" altLang="en-US"/>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1143000"/>
          </a:xfrm>
        </p:spPr>
        <p:txBody>
          <a:bodyPr/>
          <a:lstStyle/>
          <a:p>
            <a:r>
              <a:rPr kumimoji="1" lang="ja-JP" altLang="en-US" dirty="0" smtClean="0"/>
              <a:t>記事間のオブジェクトマッチング</a:t>
            </a:r>
            <a:endParaRPr kumimoji="1" lang="ja-JP" altLang="en-US" dirty="0"/>
          </a:p>
        </p:txBody>
      </p:sp>
      <p:sp>
        <p:nvSpPr>
          <p:cNvPr id="3" name="コンテンツ プレースホルダ 2"/>
          <p:cNvSpPr>
            <a:spLocks noGrp="1"/>
          </p:cNvSpPr>
          <p:nvPr>
            <p:ph idx="1"/>
          </p:nvPr>
        </p:nvSpPr>
        <p:spPr/>
        <p:txBody>
          <a:bodyPr/>
          <a:lstStyle/>
          <a:p>
            <a:r>
              <a:rPr lang="ja-JP" altLang="en-US" dirty="0"/>
              <a:t>与えられた</a:t>
            </a:r>
            <a:r>
              <a:rPr lang="ja-JP" altLang="en-US" dirty="0" smtClean="0"/>
              <a:t>記事（</a:t>
            </a:r>
            <a:r>
              <a:rPr lang="en-US" altLang="ja-JP" dirty="0" smtClean="0"/>
              <a:t>e.g.</a:t>
            </a:r>
            <a:r>
              <a:rPr lang="ja-JP" altLang="en-US" dirty="0" smtClean="0"/>
              <a:t> </a:t>
            </a:r>
            <a:r>
              <a:rPr lang="en-US" altLang="ja-JP" dirty="0" smtClean="0"/>
              <a:t>blog, news, </a:t>
            </a:r>
            <a:r>
              <a:rPr lang="ja-JP" altLang="en-US" dirty="0" smtClean="0"/>
              <a:t>評価）が、データベースに格納済みのオブジェクト（</a:t>
            </a:r>
            <a:r>
              <a:rPr lang="en-US" altLang="ja-JP" dirty="0" smtClean="0"/>
              <a:t>e.g.</a:t>
            </a:r>
            <a:r>
              <a:rPr lang="ja-JP" altLang="en-US" dirty="0" smtClean="0"/>
              <a:t> レストラン、製品、人物）と一致するかどうかを決定する</a:t>
            </a:r>
            <a:endParaRPr lang="en-US" altLang="ja-JP" dirty="0" smtClean="0"/>
          </a:p>
          <a:p>
            <a:r>
              <a:rPr kumimoji="1" lang="ja-JP" altLang="en-US" dirty="0" smtClean="0"/>
              <a:t>二つの問題をつなげる：</a:t>
            </a:r>
            <a:endParaRPr kumimoji="1" lang="en-US" altLang="ja-JP" dirty="0" smtClean="0"/>
          </a:p>
          <a:p>
            <a:pPr lvl="1"/>
            <a:r>
              <a:rPr lang="ja-JP" altLang="en-US" dirty="0" smtClean="0"/>
              <a:t>構造化されたエンティティのマッチング</a:t>
            </a:r>
            <a:endParaRPr lang="en-US" altLang="ja-JP" dirty="0" smtClean="0"/>
          </a:p>
          <a:p>
            <a:pPr lvl="1"/>
            <a:r>
              <a:rPr kumimoji="1" lang="ja-JP" altLang="en-US" dirty="0" smtClean="0"/>
              <a:t>非構造の情報検索</a:t>
            </a:r>
            <a:endParaRPr lang="en-US" altLang="ja-JP" dirty="0" smtClean="0"/>
          </a:p>
          <a:p>
            <a:r>
              <a:rPr kumimoji="1" lang="ja-JP" altLang="en-US" dirty="0" smtClean="0"/>
              <a:t>非構造文字列と構造化されたオブジェクトのリストマッチングさせる手法</a:t>
            </a:r>
            <a:endParaRPr kumimoji="1" lang="en-US" altLang="ja-JP" dirty="0" smtClean="0"/>
          </a:p>
        </p:txBody>
      </p:sp>
      <p:sp>
        <p:nvSpPr>
          <p:cNvPr id="4" name="テキスト ボックス 3"/>
          <p:cNvSpPr txBox="1"/>
          <p:nvPr/>
        </p:nvSpPr>
        <p:spPr>
          <a:xfrm>
            <a:off x="3611561" y="1128681"/>
            <a:ext cx="4929491" cy="369332"/>
          </a:xfrm>
          <a:prstGeom prst="rect">
            <a:avLst/>
          </a:prstGeom>
          <a:noFill/>
        </p:spPr>
        <p:txBody>
          <a:bodyPr wrap="none" rtlCol="0">
            <a:spAutoFit/>
          </a:bodyPr>
          <a:lstStyle/>
          <a:p>
            <a:r>
              <a:rPr lang="en-US" altLang="ja-JP" dirty="0" smtClean="0"/>
              <a:t>[N</a:t>
            </a:r>
            <a:r>
              <a:rPr lang="en-US" altLang="ja-JP" dirty="0"/>
              <a:t>. </a:t>
            </a:r>
            <a:r>
              <a:rPr lang="en-US" altLang="ja-JP" dirty="0" err="1"/>
              <a:t>Dalvi</a:t>
            </a:r>
            <a:r>
              <a:rPr lang="en-US" altLang="ja-JP" dirty="0"/>
              <a:t>, R Kumar, B. Pang, A. Tomkins, EMNLP </a:t>
            </a:r>
            <a:r>
              <a:rPr lang="en-US" altLang="ja-JP" dirty="0" smtClean="0"/>
              <a:t>09]</a:t>
            </a:r>
            <a:endParaRPr lang="en-US" altLang="ja-JP" dirty="0"/>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145</a:t>
            </a:fld>
            <a:endParaRPr kumimoji="1" lang="ja-JP" altLang="en-US"/>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ページ分類</a:t>
            </a:r>
            <a:endParaRPr kumimoji="1" lang="ja-JP" altLang="en-US" dirty="0"/>
          </a:p>
        </p:txBody>
      </p:sp>
      <p:sp>
        <p:nvSpPr>
          <p:cNvPr id="3" name="コンテンツ プレースホルダ 2"/>
          <p:cNvSpPr>
            <a:spLocks noGrp="1"/>
          </p:cNvSpPr>
          <p:nvPr>
            <p:ph idx="1"/>
          </p:nvPr>
        </p:nvSpPr>
        <p:spPr/>
        <p:txBody>
          <a:bodyPr/>
          <a:lstStyle/>
          <a:p>
            <a:r>
              <a:rPr lang="ja-JP" altLang="en-US" dirty="0" smtClean="0"/>
              <a:t>分野別で</a:t>
            </a:r>
            <a:r>
              <a:rPr kumimoji="1" lang="ja-JP" altLang="en-US" dirty="0" smtClean="0"/>
              <a:t>抽出を行うためには、ページやサイト</a:t>
            </a:r>
            <a:r>
              <a:rPr lang="ja-JP" altLang="en-US" dirty="0" smtClean="0"/>
              <a:t>を識別できる必要がある</a:t>
            </a:r>
            <a:endParaRPr lang="en-US" altLang="ja-JP" dirty="0" smtClean="0"/>
          </a:p>
          <a:p>
            <a:pPr lvl="1"/>
            <a:r>
              <a:rPr kumimoji="1" lang="ja-JP" altLang="en-US" dirty="0" smtClean="0"/>
              <a:t>例えば、ある町の情報を集約したサイト（</a:t>
            </a:r>
            <a:r>
              <a:rPr kumimoji="1" lang="en-US" altLang="ja-JP" dirty="0" smtClean="0"/>
              <a:t>sanjose.com</a:t>
            </a:r>
            <a:r>
              <a:rPr kumimoji="1" lang="ja-JP" altLang="en-US" dirty="0" smtClean="0"/>
              <a:t>）は多様な</a:t>
            </a:r>
            <a:r>
              <a:rPr lang="ja-JP" altLang="en-US" dirty="0" smtClean="0"/>
              <a:t>カテゴリのページがある。ホテル、アトラクション、レストラン、イベントなど。イベントページだけを識別したい。しかも他の情報集約サイトもすべて。</a:t>
            </a:r>
            <a:endParaRPr lang="en-US" altLang="ja-JP" dirty="0" smtClean="0"/>
          </a:p>
          <a:p>
            <a:endParaRPr kumimoji="1" lang="ja-JP" altLang="en-US"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146</a:t>
            </a:fld>
            <a:endParaRPr kumimoji="1" lang="ja-JP" altLang="en-US"/>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集約サイトの増加</a:t>
            </a:r>
            <a:endParaRPr kumimoji="1" lang="ja-JP" altLang="en-US" dirty="0"/>
          </a:p>
        </p:txBody>
      </p:sp>
      <p:sp>
        <p:nvSpPr>
          <p:cNvPr id="3" name="コンテンツ プレースホルダ 2"/>
          <p:cNvSpPr>
            <a:spLocks noGrp="1"/>
          </p:cNvSpPr>
          <p:nvPr>
            <p:ph idx="1"/>
          </p:nvPr>
        </p:nvSpPr>
        <p:spPr/>
        <p:txBody>
          <a:bodyPr>
            <a:noAutofit/>
          </a:bodyPr>
          <a:lstStyle/>
          <a:p>
            <a:r>
              <a:rPr kumimoji="1" lang="ja-JP" altLang="en-US" sz="2400" dirty="0" smtClean="0"/>
              <a:t>複数の分野に関して、非常に深い情報を提供するサイト</a:t>
            </a:r>
            <a:endParaRPr lang="en-US" altLang="ja-JP" sz="2400" dirty="0"/>
          </a:p>
          <a:p>
            <a:pPr lvl="1"/>
            <a:r>
              <a:rPr kumimoji="1" lang="en-US" altLang="ja-JP" sz="2000" dirty="0" smtClean="0"/>
              <a:t>Wikipedia</a:t>
            </a:r>
            <a:r>
              <a:rPr kumimoji="1" lang="ja-JP" altLang="en-US" sz="2000" dirty="0" smtClean="0"/>
              <a:t>や</a:t>
            </a:r>
            <a:r>
              <a:rPr kumimoji="1" lang="en-US" altLang="ja-JP" sz="2000" dirty="0" smtClean="0"/>
              <a:t>Yelp</a:t>
            </a:r>
            <a:r>
              <a:rPr kumimoji="1" lang="ja-JP" altLang="en-US" sz="2000" dirty="0" err="1" smtClean="0"/>
              <a:t>のような</a:t>
            </a:r>
            <a:r>
              <a:rPr kumimoji="1" lang="ja-JP" altLang="en-US" sz="2000" dirty="0" smtClean="0"/>
              <a:t>多数の情報を集約したサイト</a:t>
            </a:r>
            <a:endParaRPr kumimoji="1" lang="en-US" altLang="ja-JP" sz="2000" dirty="0" smtClean="0"/>
          </a:p>
          <a:p>
            <a:pPr lvl="1"/>
            <a:r>
              <a:rPr lang="en-US" altLang="ja-JP" sz="2000" dirty="0" smtClean="0"/>
              <a:t>LinkedIn</a:t>
            </a:r>
            <a:r>
              <a:rPr lang="ja-JP" altLang="en-US" sz="2000" dirty="0" err="1" smtClean="0"/>
              <a:t>のような</a:t>
            </a:r>
            <a:r>
              <a:rPr lang="ja-JP" altLang="en-US" sz="2000" dirty="0" smtClean="0"/>
              <a:t>個人に関する構造的な情報を集めて、公開したサイト</a:t>
            </a:r>
            <a:endParaRPr lang="en-US" altLang="ja-JP" sz="2000" dirty="0" smtClean="0"/>
          </a:p>
          <a:p>
            <a:pPr lvl="1"/>
            <a:r>
              <a:rPr kumimoji="1" lang="ja-JP" altLang="en-US" sz="2000" dirty="0" smtClean="0"/>
              <a:t>コーパスを統合して構造化した</a:t>
            </a:r>
            <a:r>
              <a:rPr kumimoji="1" lang="en-US" altLang="ja-JP" sz="2000" dirty="0" smtClean="0"/>
              <a:t>Freebase</a:t>
            </a:r>
            <a:r>
              <a:rPr kumimoji="1" lang="ja-JP" altLang="en-US" sz="2000" dirty="0" smtClean="0"/>
              <a:t>や</a:t>
            </a:r>
            <a:r>
              <a:rPr kumimoji="1" lang="en-US" altLang="ja-JP" sz="2000" dirty="0" err="1" smtClean="0"/>
              <a:t>KnowItAll</a:t>
            </a:r>
            <a:r>
              <a:rPr kumimoji="1" lang="ja-JP" altLang="en-US" sz="2000" dirty="0" err="1" smtClean="0"/>
              <a:t>のような</a:t>
            </a:r>
            <a:r>
              <a:rPr kumimoji="1" lang="ja-JP" altLang="en-US" sz="2000" dirty="0" smtClean="0"/>
              <a:t>サイト</a:t>
            </a:r>
            <a:endParaRPr kumimoji="1" lang="en-US" altLang="ja-JP" sz="2000" dirty="0" smtClean="0"/>
          </a:p>
          <a:p>
            <a:pPr lvl="1"/>
            <a:r>
              <a:rPr lang="en-US" altLang="ja-JP" sz="2000" dirty="0" err="1" smtClean="0"/>
              <a:t>DBLife</a:t>
            </a:r>
            <a:r>
              <a:rPr lang="ja-JP" altLang="en-US" sz="2000" dirty="0" err="1" smtClean="0"/>
              <a:t>のような</a:t>
            </a:r>
            <a:r>
              <a:rPr lang="ja-JP" altLang="en-US" sz="2000" dirty="0" smtClean="0"/>
              <a:t>コミュニティ限定の協調サイト</a:t>
            </a:r>
            <a:endParaRPr lang="en-US" altLang="ja-JP" sz="2000" dirty="0" smtClean="0"/>
          </a:p>
          <a:p>
            <a:r>
              <a:rPr kumimoji="1" lang="ja-JP" altLang="en-US" sz="2400" dirty="0" smtClean="0"/>
              <a:t>自動的にこれらのサイトを発見し、それらから関連する情報を抽出し、すでに持っている概念と統合する必要がある。</a:t>
            </a:r>
            <a:endParaRPr kumimoji="1" lang="ja-JP" altLang="en-US" sz="2400"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147</a:t>
            </a:fld>
            <a:endParaRPr kumimoji="1" lang="ja-JP" altLang="en-US"/>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新しい分野の場合</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新しい分野の場合これらのタスクには情報が足りない</a:t>
            </a:r>
            <a:r>
              <a:rPr lang="ja-JP" altLang="en-US" dirty="0" smtClean="0"/>
              <a:t>。</a:t>
            </a:r>
            <a:endParaRPr lang="en-US" altLang="ja-JP" dirty="0" smtClean="0"/>
          </a:p>
          <a:p>
            <a:endParaRPr kumimoji="1" lang="en-US" altLang="ja-JP" dirty="0"/>
          </a:p>
          <a:p>
            <a:endParaRPr lang="en-US" altLang="ja-JP" dirty="0" smtClean="0"/>
          </a:p>
          <a:p>
            <a:endParaRPr kumimoji="1" lang="en-US" altLang="ja-JP" dirty="0"/>
          </a:p>
          <a:p>
            <a:endParaRPr lang="en-US" altLang="ja-JP" dirty="0" smtClean="0"/>
          </a:p>
          <a:p>
            <a:pPr>
              <a:buNone/>
            </a:pPr>
            <a:endParaRPr kumimoji="1" lang="en-US" altLang="ja-JP" dirty="0"/>
          </a:p>
        </p:txBody>
      </p:sp>
      <p:grpSp>
        <p:nvGrpSpPr>
          <p:cNvPr id="4" name="グループ化 7"/>
          <p:cNvGrpSpPr/>
          <p:nvPr/>
        </p:nvGrpSpPr>
        <p:grpSpPr>
          <a:xfrm>
            <a:off x="446031" y="3063870"/>
            <a:ext cx="8288451" cy="1204929"/>
            <a:chOff x="446031" y="1639863"/>
            <a:chExt cx="9566406" cy="1204929"/>
          </a:xfrm>
        </p:grpSpPr>
        <p:sp>
          <p:nvSpPr>
            <p:cNvPr id="5" name="角丸四角形 4"/>
            <p:cNvSpPr/>
            <p:nvPr/>
          </p:nvSpPr>
          <p:spPr>
            <a:xfrm>
              <a:off x="446031" y="1639863"/>
              <a:ext cx="1898676" cy="12049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t>その分野の</a:t>
              </a:r>
              <a:r>
                <a:rPr kumimoji="1" lang="en-US" altLang="ja-JP" b="1" dirty="0" smtClean="0"/>
                <a:t/>
              </a:r>
              <a:br>
                <a:rPr kumimoji="1" lang="en-US" altLang="ja-JP" b="1" dirty="0" smtClean="0"/>
              </a:br>
              <a:r>
                <a:rPr kumimoji="1" lang="ja-JP" altLang="en-US" b="1" dirty="0" smtClean="0"/>
                <a:t>知識を獲得</a:t>
              </a:r>
              <a:endParaRPr kumimoji="1" lang="ja-JP" altLang="en-US" b="1" dirty="0"/>
            </a:p>
          </p:txBody>
        </p:sp>
        <p:sp>
          <p:nvSpPr>
            <p:cNvPr id="6" name="角丸四角形 5"/>
            <p:cNvSpPr/>
            <p:nvPr/>
          </p:nvSpPr>
          <p:spPr>
            <a:xfrm>
              <a:off x="3001941" y="1639863"/>
              <a:ext cx="1898676" cy="120492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b="1" dirty="0" smtClean="0"/>
                <a:t>分野に関連するソースを見つけ</a:t>
              </a:r>
              <a:endParaRPr kumimoji="1" lang="ja-JP" altLang="en-US" b="1" dirty="0"/>
            </a:p>
          </p:txBody>
        </p:sp>
        <p:sp>
          <p:nvSpPr>
            <p:cNvPr id="7" name="角丸四角形 6"/>
            <p:cNvSpPr/>
            <p:nvPr/>
          </p:nvSpPr>
          <p:spPr>
            <a:xfrm>
              <a:off x="5557851" y="1639863"/>
              <a:ext cx="1898676" cy="120492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b="1" dirty="0" smtClean="0"/>
                <a:t>ソースを理解し、抽出する</a:t>
              </a:r>
              <a:endParaRPr kumimoji="1" lang="ja-JP" altLang="en-US" b="1" dirty="0"/>
            </a:p>
          </p:txBody>
        </p:sp>
        <p:sp>
          <p:nvSpPr>
            <p:cNvPr id="8" name="角丸四角形 7"/>
            <p:cNvSpPr/>
            <p:nvPr/>
          </p:nvSpPr>
          <p:spPr>
            <a:xfrm>
              <a:off x="8113761" y="1639863"/>
              <a:ext cx="1898676" cy="120492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b="1" dirty="0" smtClean="0"/>
                <a:t>コンフリクトと重複の解消と</a:t>
              </a:r>
              <a:endParaRPr kumimoji="1" lang="ja-JP" altLang="en-US" b="1" dirty="0"/>
            </a:p>
          </p:txBody>
        </p:sp>
      </p:grpSp>
      <p:sp>
        <p:nvSpPr>
          <p:cNvPr id="9" name="右矢印 8"/>
          <p:cNvSpPr/>
          <p:nvPr/>
        </p:nvSpPr>
        <p:spPr>
          <a:xfrm>
            <a:off x="2198654" y="3465514"/>
            <a:ext cx="401643" cy="3079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a:off x="4389435" y="3465513"/>
            <a:ext cx="401643" cy="3079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1" name="右矢印 10"/>
          <p:cNvSpPr/>
          <p:nvPr/>
        </p:nvSpPr>
        <p:spPr>
          <a:xfrm>
            <a:off x="6616728" y="3465512"/>
            <a:ext cx="401643" cy="30799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3" name="正方形/長方形 12"/>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15" name="フッター プレースホルダ 14"/>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6" name="スライド番号プレースホルダ 15"/>
          <p:cNvSpPr>
            <a:spLocks noGrp="1"/>
          </p:cNvSpPr>
          <p:nvPr>
            <p:ph type="sldNum" sz="quarter" idx="12"/>
          </p:nvPr>
        </p:nvSpPr>
        <p:spPr/>
        <p:txBody>
          <a:bodyPr/>
          <a:lstStyle/>
          <a:p>
            <a:fld id="{DF510E7A-70A0-49B7-BA5B-039CFE49E52F}" type="slidenum">
              <a:rPr kumimoji="1" lang="ja-JP" altLang="en-US" smtClean="0"/>
              <a:pPr/>
              <a:t>148</a:t>
            </a:fld>
            <a:endParaRPr kumimoji="1" lang="ja-JP" altLang="en-US"/>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解決策</a:t>
            </a:r>
            <a:endParaRPr kumimoji="1" lang="ja-JP" altLang="en-US" dirty="0"/>
          </a:p>
        </p:txBody>
      </p:sp>
      <p:sp>
        <p:nvSpPr>
          <p:cNvPr id="4" name="環状矢印 3"/>
          <p:cNvSpPr/>
          <p:nvPr/>
        </p:nvSpPr>
        <p:spPr>
          <a:xfrm>
            <a:off x="2235167" y="1603350"/>
            <a:ext cx="4600639" cy="4600639"/>
          </a:xfrm>
          <a:prstGeom prst="circularArrow">
            <a:avLst>
              <a:gd name="adj1" fmla="val 5495"/>
              <a:gd name="adj2" fmla="val 784067"/>
              <a:gd name="adj3" fmla="val 14017887"/>
              <a:gd name="adj4" fmla="val 18086609"/>
              <a:gd name="adj5" fmla="val 7298"/>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solidFill>
                <a:schemeClr val="tx1"/>
              </a:solidFill>
            </a:endParaRPr>
          </a:p>
        </p:txBody>
      </p:sp>
      <p:grpSp>
        <p:nvGrpSpPr>
          <p:cNvPr id="3" name="グループ化 7"/>
          <p:cNvGrpSpPr/>
          <p:nvPr/>
        </p:nvGrpSpPr>
        <p:grpSpPr>
          <a:xfrm>
            <a:off x="1758548" y="1311246"/>
            <a:ext cx="5480852" cy="4965768"/>
            <a:chOff x="2005315" y="-76248"/>
            <a:chExt cx="6325915" cy="4965768"/>
          </a:xfrm>
        </p:grpSpPr>
        <p:sp>
          <p:nvSpPr>
            <p:cNvPr id="6" name="角丸四角形 5"/>
            <p:cNvSpPr/>
            <p:nvPr/>
          </p:nvSpPr>
          <p:spPr>
            <a:xfrm>
              <a:off x="4383419" y="-76248"/>
              <a:ext cx="1898676" cy="12049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t>その分野の</a:t>
              </a:r>
              <a:r>
                <a:rPr kumimoji="1" lang="en-US" altLang="ja-JP" b="1" dirty="0" smtClean="0"/>
                <a:t/>
              </a:r>
              <a:br>
                <a:rPr kumimoji="1" lang="en-US" altLang="ja-JP" b="1" dirty="0" smtClean="0"/>
              </a:br>
              <a:r>
                <a:rPr kumimoji="1" lang="ja-JP" altLang="en-US" b="1" dirty="0" smtClean="0"/>
                <a:t>知識を獲得</a:t>
              </a:r>
              <a:endParaRPr kumimoji="1" lang="ja-JP" altLang="en-US" b="1" dirty="0"/>
            </a:p>
          </p:txBody>
        </p:sp>
        <p:sp>
          <p:nvSpPr>
            <p:cNvPr id="7" name="角丸四角形 6"/>
            <p:cNvSpPr/>
            <p:nvPr/>
          </p:nvSpPr>
          <p:spPr>
            <a:xfrm>
              <a:off x="6432555" y="1931967"/>
              <a:ext cx="1898675" cy="120492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b="1" dirty="0" smtClean="0"/>
                <a:t>分野に関連するソースを見つけ</a:t>
              </a:r>
              <a:endParaRPr kumimoji="1" lang="ja-JP" altLang="en-US" b="1" dirty="0"/>
            </a:p>
          </p:txBody>
        </p:sp>
        <p:sp>
          <p:nvSpPr>
            <p:cNvPr id="8" name="角丸四角形 7"/>
            <p:cNvSpPr/>
            <p:nvPr/>
          </p:nvSpPr>
          <p:spPr>
            <a:xfrm>
              <a:off x="4323165" y="3684591"/>
              <a:ext cx="1898676" cy="120492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b="1" dirty="0" smtClean="0"/>
                <a:t>ソースを理解し、抽出する</a:t>
              </a:r>
              <a:endParaRPr kumimoji="1" lang="ja-JP" altLang="en-US" b="1" dirty="0"/>
            </a:p>
          </p:txBody>
        </p:sp>
        <p:sp>
          <p:nvSpPr>
            <p:cNvPr id="9" name="角丸四角形 8"/>
            <p:cNvSpPr/>
            <p:nvPr/>
          </p:nvSpPr>
          <p:spPr>
            <a:xfrm>
              <a:off x="2005315" y="1968480"/>
              <a:ext cx="1898675" cy="120492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b="1" dirty="0" smtClean="0"/>
                <a:t>コンフリクトと重複の解消と</a:t>
              </a:r>
              <a:endParaRPr kumimoji="1" lang="ja-JP" altLang="en-US" b="1" dirty="0"/>
            </a:p>
          </p:txBody>
        </p:sp>
      </p:grpSp>
      <p:sp>
        <p:nvSpPr>
          <p:cNvPr id="11" name="正方形/長方形 10"/>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13" name="フッター プレースホルダ 12"/>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2" name="スライド番号プレースホルダ 11"/>
          <p:cNvSpPr>
            <a:spLocks noGrp="1"/>
          </p:cNvSpPr>
          <p:nvPr>
            <p:ph type="sldNum" sz="quarter" idx="12"/>
          </p:nvPr>
        </p:nvSpPr>
        <p:spPr/>
        <p:txBody>
          <a:bodyPr/>
          <a:lstStyle/>
          <a:p>
            <a:fld id="{DF510E7A-70A0-49B7-BA5B-039CFE49E52F}" type="slidenum">
              <a:rPr kumimoji="1" lang="ja-JP" altLang="en-US" smtClean="0"/>
              <a:pPr/>
              <a:t>149</a:t>
            </a:fld>
            <a:endParaRPr kumimoji="1" lang="ja-JP"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ja-JP" altLang="en-US" dirty="0" smtClean="0"/>
              <a:t>関係データベース以前</a:t>
            </a:r>
            <a:endParaRPr kumimoji="1" lang="ja-JP" altLang="en-US" dirty="0"/>
          </a:p>
        </p:txBody>
      </p:sp>
      <p:sp>
        <p:nvSpPr>
          <p:cNvPr id="5" name="サブタイトル 4"/>
          <p:cNvSpPr>
            <a:spLocks noGrp="1"/>
          </p:cNvSpPr>
          <p:nvPr>
            <p:ph type="subTitle" idx="1"/>
          </p:nvPr>
        </p:nvSpPr>
        <p:spPr/>
        <p:txBody>
          <a:bodyPr/>
          <a:lstStyle/>
          <a:p>
            <a:r>
              <a:rPr kumimoji="1" lang="en-US" altLang="ja-JP" dirty="0" smtClean="0"/>
              <a:t>Philip Bernstein</a:t>
            </a:r>
          </a:p>
          <a:p>
            <a:r>
              <a:rPr lang="en-US" altLang="ja-JP" dirty="0" smtClean="0"/>
              <a:t>Microsoft Research</a:t>
            </a:r>
            <a:endParaRPr kumimoji="1" lang="ja-JP" altLang="en-US" dirty="0"/>
          </a:p>
        </p:txBody>
      </p:sp>
      <p:sp>
        <p:nvSpPr>
          <p:cNvPr id="7" name="正方形/長方形 6"/>
          <p:cNvSpPr/>
          <p:nvPr/>
        </p:nvSpPr>
        <p:spPr>
          <a:xfrm>
            <a:off x="2235168" y="1625724"/>
            <a:ext cx="4572000" cy="707886"/>
          </a:xfrm>
          <a:prstGeom prst="rect">
            <a:avLst/>
          </a:prstGeom>
        </p:spPr>
        <p:txBody>
          <a:bodyPr>
            <a:spAutoFit/>
          </a:bodyPr>
          <a:lstStyle/>
          <a:p>
            <a:pPr algn="ctr"/>
            <a:r>
              <a:rPr lang="en-US" altLang="ja-JP" sz="2000" dirty="0" smtClean="0">
                <a:latin typeface="ヒラギノ角ゴ Std W8" pitchFamily="34" charset="-128"/>
                <a:ea typeface="ヒラギノ角ゴ Std W8" pitchFamily="34" charset="-128"/>
              </a:rPr>
              <a:t>Panel</a:t>
            </a:r>
            <a:r>
              <a:rPr lang="ja-JP" altLang="en-US" sz="2000" dirty="0" smtClean="0">
                <a:latin typeface="ヒラギノ角ゴ Std W8" pitchFamily="34" charset="-128"/>
                <a:ea typeface="ヒラギノ角ゴ Std W8" pitchFamily="34" charset="-128"/>
              </a:rPr>
              <a:t>：</a:t>
            </a:r>
            <a:r>
              <a:rPr lang="en-US" altLang="ja-JP" sz="2000" dirty="0" smtClean="0">
                <a:latin typeface="ヒラギノ角ゴ Std W8" pitchFamily="34" charset="-128"/>
                <a:ea typeface="ヒラギノ角ゴ Std W8" pitchFamily="34" charset="-128"/>
              </a:rPr>
              <a:t>40 Years of</a:t>
            </a:r>
            <a:br>
              <a:rPr lang="en-US" altLang="ja-JP" sz="2000" dirty="0" smtClean="0">
                <a:latin typeface="ヒラギノ角ゴ Std W8" pitchFamily="34" charset="-128"/>
                <a:ea typeface="ヒラギノ角ゴ Std W8" pitchFamily="34" charset="-128"/>
              </a:rPr>
            </a:br>
            <a:r>
              <a:rPr lang="en-US" altLang="ja-JP" sz="2000" dirty="0" smtClean="0">
                <a:latin typeface="ヒラギノ角ゴ Std W8" pitchFamily="34" charset="-128"/>
                <a:ea typeface="ヒラギノ角ゴ Std W8" pitchFamily="34" charset="-128"/>
              </a:rPr>
              <a:t> Relational Model Celebration</a:t>
            </a:r>
            <a:endParaRPr lang="ja-JP" altLang="en-US" sz="2000" dirty="0">
              <a:latin typeface="ヒラギノ角ゴ Std W8" pitchFamily="34" charset="-128"/>
              <a:ea typeface="ヒラギノ角ゴ Std W8" pitchFamily="34" charset="-128"/>
            </a:endParaRPr>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sp>
        <p:nvSpPr>
          <p:cNvPr id="3" name="コンテンツ プレースホルダ 2"/>
          <p:cNvSpPr>
            <a:spLocks noGrp="1"/>
          </p:cNvSpPr>
          <p:nvPr>
            <p:ph idx="1"/>
          </p:nvPr>
        </p:nvSpPr>
        <p:spPr/>
        <p:txBody>
          <a:bodyPr>
            <a:normAutofit/>
          </a:bodyPr>
          <a:lstStyle/>
          <a:p>
            <a:r>
              <a:rPr lang="ja-JP" altLang="en-US" sz="2400" dirty="0"/>
              <a:t>情報</a:t>
            </a:r>
            <a:r>
              <a:rPr kumimoji="1" lang="ja-JP" altLang="en-US" sz="2400" dirty="0" smtClean="0"/>
              <a:t>抽出はデータ管理と統計、学習、最適化のアイデアの結合が必要</a:t>
            </a:r>
            <a:endParaRPr kumimoji="1" lang="en-US" altLang="ja-JP" sz="2400" dirty="0" smtClean="0"/>
          </a:p>
          <a:p>
            <a:pPr lvl="1"/>
            <a:r>
              <a:rPr lang="ja-JP" altLang="en-US" sz="2000" dirty="0" smtClean="0"/>
              <a:t>つまり、データマイニングの問題</a:t>
            </a:r>
            <a:endParaRPr lang="en-US" altLang="ja-JP" sz="2000" dirty="0" smtClean="0"/>
          </a:p>
          <a:p>
            <a:pPr lvl="1"/>
            <a:r>
              <a:rPr kumimoji="1" lang="ja-JP" altLang="en-US" sz="2000" dirty="0" smtClean="0"/>
              <a:t>各コミュニティは個別の問題だけを見ているが、すべての問題を端から端まで見る必要がある。</a:t>
            </a:r>
            <a:endParaRPr kumimoji="1" lang="en-US" altLang="ja-JP" sz="2000" dirty="0" smtClean="0"/>
          </a:p>
          <a:p>
            <a:r>
              <a:rPr lang="ja-JP" altLang="en-US" sz="2400" dirty="0" smtClean="0"/>
              <a:t>データの維持と利用は、知識表現とデータモデル、索引、情報統合、問合せ処理が必要</a:t>
            </a:r>
            <a:endParaRPr lang="en-US" altLang="ja-JP" sz="2400" dirty="0" smtClean="0"/>
          </a:p>
          <a:p>
            <a:pPr lvl="1"/>
            <a:r>
              <a:rPr kumimoji="1" lang="ja-JP" altLang="en-US" sz="2000" dirty="0" smtClean="0"/>
              <a:t>つまり、データベースの問題</a:t>
            </a:r>
            <a:endParaRPr lang="en-US" altLang="ja-JP" sz="2000" dirty="0" smtClean="0"/>
          </a:p>
          <a:p>
            <a:pPr lvl="1"/>
            <a:r>
              <a:rPr kumimoji="1" lang="ja-JP" altLang="en-US" sz="2000" dirty="0" smtClean="0"/>
              <a:t>しかし、古い問題と同じではない</a:t>
            </a:r>
            <a:endParaRPr kumimoji="1" lang="en-US" altLang="ja-JP" sz="2000" dirty="0" smtClean="0"/>
          </a:p>
          <a:p>
            <a:r>
              <a:rPr kumimoji="1" lang="ja-JP" altLang="en-US" sz="2400" dirty="0" smtClean="0"/>
              <a:t>感想</a:t>
            </a:r>
            <a:endParaRPr kumimoji="1" lang="en-US" altLang="ja-JP" sz="2400" dirty="0" smtClean="0"/>
          </a:p>
          <a:p>
            <a:pPr lvl="1"/>
            <a:r>
              <a:rPr kumimoji="1" lang="ja-JP" altLang="en-US" sz="2000" dirty="0" smtClean="0"/>
              <a:t>全体として何が言いたいのか理解</a:t>
            </a:r>
            <a:r>
              <a:rPr kumimoji="1" lang="ja-JP" altLang="en-US" sz="2000" dirty="0" smtClean="0"/>
              <a:t>不能</a:t>
            </a:r>
            <a:endParaRPr kumimoji="1" lang="en-US" altLang="ja-JP" sz="2000" dirty="0" smtClean="0"/>
          </a:p>
          <a:p>
            <a:pPr lvl="2"/>
            <a:r>
              <a:rPr lang="ja-JP" altLang="en-US" sz="1600" dirty="0" smtClean="0"/>
              <a:t>おそらく研究紹介と現状の課題を紹介したい</a:t>
            </a:r>
            <a:endParaRPr kumimoji="1" lang="en-US" altLang="ja-JP" sz="1600" dirty="0" smtClean="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PODS Keynote: A Web of Concepts</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150</a:t>
            </a:fld>
            <a:endParaRPr kumimoji="1" lang="ja-JP" altLang="en-US"/>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103266" y="1466100"/>
            <a:ext cx="5476950" cy="830997"/>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smtClean="0">
                <a:solidFill>
                  <a:schemeClr val="bg1">
                    <a:lumMod val="75000"/>
                  </a:schemeClr>
                </a:solidFill>
              </a:rPr>
              <a:t>Generating </a:t>
            </a:r>
            <a:r>
              <a:rPr lang="en-US" altLang="ja-JP" sz="2000" dirty="0">
                <a:solidFill>
                  <a:schemeClr val="bg1">
                    <a:lumMod val="75000"/>
                  </a:schemeClr>
                </a:solidFill>
              </a:rPr>
              <a:t>Example Data for Dataflow </a:t>
            </a:r>
            <a:r>
              <a:rPr lang="en-US" altLang="ja-JP" sz="2000" dirty="0" smtClean="0">
                <a:solidFill>
                  <a:schemeClr val="bg1">
                    <a:lumMod val="75000"/>
                  </a:schemeClr>
                </a:solidFill>
              </a:rPr>
              <a:t>Programs</a:t>
            </a:r>
            <a:br>
              <a:rPr lang="en-US" altLang="ja-JP" sz="2000" dirty="0" smtClean="0">
                <a:solidFill>
                  <a:schemeClr val="bg1">
                    <a:lumMod val="75000"/>
                  </a:schemeClr>
                </a:solidFill>
              </a:rPr>
            </a:br>
            <a:r>
              <a:rPr lang="en-US" altLang="ja-JP" sz="1400" u="sng" dirty="0" smtClean="0">
                <a:solidFill>
                  <a:schemeClr val="bg1">
                    <a:lumMod val="75000"/>
                  </a:schemeClr>
                </a:solidFill>
              </a:rPr>
              <a:t>Christopher </a:t>
            </a:r>
            <a:r>
              <a:rPr lang="en-US" altLang="ja-JP" sz="1400" u="sng" dirty="0" err="1">
                <a:solidFill>
                  <a:schemeClr val="bg1">
                    <a:lumMod val="75000"/>
                  </a:schemeClr>
                </a:solidFill>
              </a:rPr>
              <a:t>Olston</a:t>
            </a:r>
            <a:r>
              <a:rPr lang="en-US" altLang="ja-JP" sz="1400" u="sng" dirty="0">
                <a:solidFill>
                  <a:schemeClr val="bg1">
                    <a:lumMod val="75000"/>
                  </a:schemeClr>
                </a:solidFill>
              </a:rPr>
              <a:t> </a:t>
            </a:r>
            <a:r>
              <a:rPr lang="en-US" altLang="ja-JP" sz="1400" dirty="0">
                <a:solidFill>
                  <a:schemeClr val="bg1">
                    <a:lumMod val="75000"/>
                  </a:schemeClr>
                </a:solidFill>
              </a:rPr>
              <a:t>(Yahoo! </a:t>
            </a:r>
            <a:r>
              <a:rPr lang="en-US" altLang="ja-JP" sz="1400" dirty="0" smtClean="0">
                <a:solidFill>
                  <a:schemeClr val="bg1">
                    <a:lumMod val="75000"/>
                  </a:schemeClr>
                </a:solidFill>
              </a:rPr>
              <a:t>Research), </a:t>
            </a:r>
            <a:r>
              <a:rPr lang="en-US" altLang="ja-JP" sz="1400" dirty="0" err="1" smtClean="0">
                <a:solidFill>
                  <a:schemeClr val="bg1">
                    <a:lumMod val="75000"/>
                  </a:schemeClr>
                </a:solidFill>
              </a:rPr>
              <a:t>Shubham</a:t>
            </a:r>
            <a:r>
              <a:rPr lang="en-US" altLang="ja-JP" sz="1400" dirty="0" smtClean="0">
                <a:solidFill>
                  <a:schemeClr val="bg1">
                    <a:lumMod val="75000"/>
                  </a:schemeClr>
                </a:solidFill>
              </a:rPr>
              <a:t> </a:t>
            </a:r>
            <a:r>
              <a:rPr lang="en-US" altLang="ja-JP" sz="1400" dirty="0">
                <a:solidFill>
                  <a:schemeClr val="bg1">
                    <a:lumMod val="75000"/>
                  </a:schemeClr>
                </a:solidFill>
              </a:rPr>
              <a:t>Chopra (Yahoo! </a:t>
            </a:r>
            <a:r>
              <a:rPr lang="en-US" altLang="ja-JP" sz="1400" dirty="0" smtClean="0">
                <a:solidFill>
                  <a:schemeClr val="bg1">
                    <a:lumMod val="75000"/>
                  </a:schemeClr>
                </a:solidFill>
              </a:rPr>
              <a:t>Research), </a:t>
            </a:r>
            <a:r>
              <a:rPr lang="en-US" altLang="ja-JP" sz="1400" dirty="0" err="1" smtClean="0">
                <a:solidFill>
                  <a:schemeClr val="bg1">
                    <a:lumMod val="75000"/>
                  </a:schemeClr>
                </a:solidFill>
              </a:rPr>
              <a:t>Utkarsh</a:t>
            </a:r>
            <a:r>
              <a:rPr lang="en-US" altLang="ja-JP" sz="1400" dirty="0" smtClean="0">
                <a:solidFill>
                  <a:schemeClr val="bg1">
                    <a:lumMod val="75000"/>
                  </a:schemeClr>
                </a:solidFill>
              </a:rPr>
              <a:t> </a:t>
            </a:r>
            <a:r>
              <a:rPr lang="en-US" altLang="ja-JP" sz="1400" dirty="0" err="1">
                <a:solidFill>
                  <a:schemeClr val="bg1">
                    <a:lumMod val="75000"/>
                  </a:schemeClr>
                </a:solidFill>
              </a:rPr>
              <a:t>Srivastava</a:t>
            </a:r>
            <a:r>
              <a:rPr lang="en-US" altLang="ja-JP" sz="1400" dirty="0">
                <a:solidFill>
                  <a:schemeClr val="bg1">
                    <a:lumMod val="75000"/>
                  </a:schemeClr>
                </a:solidFill>
              </a:rPr>
              <a:t> (Yahoo! Research)</a:t>
            </a:r>
            <a:endParaRPr kumimoji="1" lang="ja-JP" altLang="en-US" sz="1400" dirty="0">
              <a:solidFill>
                <a:schemeClr val="bg1">
                  <a:lumMod val="75000"/>
                </a:schemeClr>
              </a:solidFill>
            </a:endParaRPr>
          </a:p>
        </p:txBody>
      </p:sp>
      <p:sp>
        <p:nvSpPr>
          <p:cNvPr id="8" name="正方形/長方形 7"/>
          <p:cNvSpPr/>
          <p:nvPr/>
        </p:nvSpPr>
        <p:spPr>
          <a:xfrm>
            <a:off x="1103265" y="2196360"/>
            <a:ext cx="7047009"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solidFill>
                  <a:schemeClr val="bg1">
                    <a:lumMod val="75000"/>
                  </a:schemeClr>
                </a:solidFill>
              </a:rPr>
              <a:t>An Architecture for Recycling Intermediates in a Column-store</a:t>
            </a:r>
            <a:br>
              <a:rPr lang="en-US" altLang="ja-JP" sz="2000" dirty="0" smtClean="0">
                <a:solidFill>
                  <a:schemeClr val="bg1">
                    <a:lumMod val="75000"/>
                  </a:schemeClr>
                </a:solidFill>
              </a:rPr>
            </a:br>
            <a:r>
              <a:rPr lang="en-US" altLang="ja-JP" sz="1400" u="sng" dirty="0" err="1" smtClean="0">
                <a:solidFill>
                  <a:schemeClr val="bg1">
                    <a:lumMod val="75000"/>
                  </a:schemeClr>
                </a:solidFill>
              </a:rPr>
              <a:t>Milena</a:t>
            </a:r>
            <a:r>
              <a:rPr lang="en-US" altLang="ja-JP" sz="1400" u="sng" dirty="0" smtClean="0">
                <a:solidFill>
                  <a:schemeClr val="bg1">
                    <a:lumMod val="75000"/>
                  </a:schemeClr>
                </a:solidFill>
              </a:rPr>
              <a:t> G. </a:t>
            </a:r>
            <a:r>
              <a:rPr lang="en-US" altLang="ja-JP" sz="1400" u="sng" dirty="0" err="1" smtClean="0">
                <a:solidFill>
                  <a:schemeClr val="bg1">
                    <a:lumMod val="75000"/>
                  </a:schemeClr>
                </a:solidFill>
              </a:rPr>
              <a:t>Ivanova</a:t>
            </a:r>
            <a:r>
              <a:rPr lang="en-US" altLang="ja-JP" sz="1400" dirty="0" smtClean="0">
                <a:solidFill>
                  <a:schemeClr val="bg1">
                    <a:lumMod val="75000"/>
                  </a:schemeClr>
                </a:solidFill>
              </a:rPr>
              <a:t>, Martin L. </a:t>
            </a:r>
            <a:r>
              <a:rPr lang="en-US" altLang="ja-JP" sz="1400" dirty="0" err="1" smtClean="0">
                <a:solidFill>
                  <a:schemeClr val="bg1">
                    <a:lumMod val="75000"/>
                  </a:schemeClr>
                </a:solidFill>
              </a:rPr>
              <a:t>Kersten</a:t>
            </a:r>
            <a:r>
              <a:rPr lang="en-US" altLang="ja-JP" sz="1400" dirty="0" smtClean="0">
                <a:solidFill>
                  <a:schemeClr val="bg1">
                    <a:lumMod val="75000"/>
                  </a:schemeClr>
                </a:solidFill>
              </a:rPr>
              <a:t>, </a:t>
            </a:r>
            <a:r>
              <a:rPr lang="en-US" altLang="ja-JP" sz="1400" dirty="0" err="1" smtClean="0">
                <a:solidFill>
                  <a:schemeClr val="bg1">
                    <a:lumMod val="75000"/>
                  </a:schemeClr>
                </a:solidFill>
              </a:rPr>
              <a:t>Niels</a:t>
            </a:r>
            <a:r>
              <a:rPr lang="en-US" altLang="ja-JP" sz="1400" dirty="0" smtClean="0">
                <a:solidFill>
                  <a:schemeClr val="bg1">
                    <a:lumMod val="75000"/>
                  </a:schemeClr>
                </a:solidFill>
              </a:rPr>
              <a:t> J. </a:t>
            </a:r>
            <a:r>
              <a:rPr lang="en-US" altLang="ja-JP" sz="1400" dirty="0" err="1" smtClean="0">
                <a:solidFill>
                  <a:schemeClr val="bg1">
                    <a:lumMod val="75000"/>
                  </a:schemeClr>
                </a:solidFill>
              </a:rPr>
              <a:t>Nes</a:t>
            </a:r>
            <a:r>
              <a:rPr lang="en-US" altLang="ja-JP" sz="1400" dirty="0" smtClean="0">
                <a:solidFill>
                  <a:schemeClr val="bg1">
                    <a:lumMod val="75000"/>
                  </a:schemeClr>
                </a:solidFill>
              </a:rPr>
              <a:t>, Romulo A. P. </a:t>
            </a:r>
            <a:r>
              <a:rPr lang="en-US" altLang="ja-JP" sz="1400" dirty="0" err="1" smtClean="0">
                <a:solidFill>
                  <a:schemeClr val="bg1">
                    <a:lumMod val="75000"/>
                  </a:schemeClr>
                </a:solidFill>
              </a:rPr>
              <a:t>Gonçalves</a:t>
            </a:r>
            <a:r>
              <a:rPr lang="en-US" altLang="ja-JP" sz="1400" dirty="0" smtClean="0">
                <a:solidFill>
                  <a:schemeClr val="bg1">
                    <a:lumMod val="75000"/>
                  </a:schemeClr>
                </a:solidFill>
              </a:rPr>
              <a:t> (Centrum </a:t>
            </a:r>
            <a:r>
              <a:rPr lang="en-US" altLang="ja-JP" sz="1400" dirty="0" err="1" smtClean="0">
                <a:solidFill>
                  <a:schemeClr val="bg1">
                    <a:lumMod val="75000"/>
                  </a:schemeClr>
                </a:solidFill>
              </a:rPr>
              <a:t>Wiskunde</a:t>
            </a:r>
            <a:r>
              <a:rPr lang="en-US" altLang="ja-JP" sz="1400" dirty="0" smtClean="0">
                <a:solidFill>
                  <a:schemeClr val="bg1">
                    <a:lumMod val="75000"/>
                  </a:schemeClr>
                </a:solidFill>
              </a:rPr>
              <a:t> en </a:t>
            </a:r>
            <a:r>
              <a:rPr lang="en-US" altLang="ja-JP" sz="1400" dirty="0" err="1" smtClean="0">
                <a:solidFill>
                  <a:schemeClr val="bg1">
                    <a:lumMod val="75000"/>
                  </a:schemeClr>
                </a:solidFill>
              </a:rPr>
              <a:t>Informatica</a:t>
            </a:r>
            <a:r>
              <a:rPr lang="en-US" altLang="ja-JP" sz="1400" dirty="0" smtClean="0">
                <a:solidFill>
                  <a:schemeClr val="bg1">
                    <a:lumMod val="75000"/>
                  </a:schemeClr>
                </a:solidFill>
              </a:rPr>
              <a:t>, Netherlands)</a:t>
            </a:r>
            <a:endParaRPr lang="ja-JP" altLang="en-US" sz="1400" dirty="0">
              <a:solidFill>
                <a:schemeClr val="bg1">
                  <a:lumMod val="75000"/>
                </a:schemeClr>
              </a:solidFill>
            </a:endParaRPr>
          </a:p>
        </p:txBody>
      </p:sp>
      <p:sp>
        <p:nvSpPr>
          <p:cNvPr id="9" name="正方形/長方形 8"/>
          <p:cNvSpPr/>
          <p:nvPr/>
        </p:nvSpPr>
        <p:spPr>
          <a:xfrm>
            <a:off x="1103265" y="3985497"/>
            <a:ext cx="7813781"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A Comparison of Approaches to Large-Scale Data Analysis</a:t>
            </a:r>
            <a:br>
              <a:rPr lang="en-US" altLang="ja-JP" sz="2000" dirty="0" smtClean="0"/>
            </a:br>
            <a:r>
              <a:rPr lang="en-US" altLang="ja-JP" sz="1400" u="sng" dirty="0" smtClean="0"/>
              <a:t>Andrew </a:t>
            </a:r>
            <a:r>
              <a:rPr lang="en-US" altLang="ja-JP" sz="1400" u="sng" dirty="0" err="1" smtClean="0"/>
              <a:t>Pavlo</a:t>
            </a:r>
            <a:r>
              <a:rPr lang="en-US" altLang="ja-JP" sz="1400" u="sng" dirty="0" smtClean="0"/>
              <a:t> </a:t>
            </a:r>
            <a:r>
              <a:rPr lang="en-US" altLang="ja-JP" sz="1400" dirty="0" smtClean="0"/>
              <a:t>(Brown U.), Erik Paulson (Wisconsin U.), Alexander </a:t>
            </a:r>
            <a:r>
              <a:rPr lang="en-US" altLang="ja-JP" sz="1400" dirty="0" err="1" smtClean="0"/>
              <a:t>Rasin</a:t>
            </a:r>
            <a:r>
              <a:rPr lang="en-US" altLang="ja-JP" sz="1400" dirty="0" smtClean="0"/>
              <a:t> (Brown U.), Daniel J. </a:t>
            </a:r>
            <a:r>
              <a:rPr lang="en-US" altLang="ja-JP" sz="1400" dirty="0" err="1" smtClean="0"/>
              <a:t>Abadi</a:t>
            </a:r>
            <a:r>
              <a:rPr lang="en-US" altLang="ja-JP" sz="1400" dirty="0" smtClean="0"/>
              <a:t> (Yale U.), David J. DeWitt (Microsoft), Samuel Madden (MIT), Michael </a:t>
            </a:r>
            <a:r>
              <a:rPr lang="en-US" altLang="ja-JP" sz="1400" dirty="0" err="1" smtClean="0"/>
              <a:t>Stonebraker</a:t>
            </a:r>
            <a:r>
              <a:rPr lang="en-US" altLang="ja-JP" sz="1400" dirty="0" smtClean="0"/>
              <a:t> (MIT)</a:t>
            </a:r>
            <a:endParaRPr lang="ja-JP" altLang="en-US" sz="1400" dirty="0"/>
          </a:p>
        </p:txBody>
      </p:sp>
      <p:sp>
        <p:nvSpPr>
          <p:cNvPr id="10" name="正方形/長方形 9"/>
          <p:cNvSpPr/>
          <p:nvPr/>
        </p:nvSpPr>
        <p:spPr>
          <a:xfrm>
            <a:off x="1103265" y="4743468"/>
            <a:ext cx="7813781"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Query Processing Techniques for Solid State Drives</a:t>
            </a:r>
            <a:br>
              <a:rPr lang="en-US" altLang="ja-JP" sz="2000" dirty="0" smtClean="0"/>
            </a:br>
            <a:r>
              <a:rPr lang="en-US" altLang="ja-JP" sz="1400" u="sng" dirty="0" err="1" smtClean="0"/>
              <a:t>Dimitris</a:t>
            </a:r>
            <a:r>
              <a:rPr lang="en-US" altLang="ja-JP" sz="1400" u="sng" dirty="0" smtClean="0"/>
              <a:t> </a:t>
            </a:r>
            <a:r>
              <a:rPr lang="en-US" altLang="ja-JP" sz="1400" u="sng" dirty="0" err="1" smtClean="0"/>
              <a:t>Tsirogiannis</a:t>
            </a:r>
            <a:r>
              <a:rPr lang="en-US" altLang="ja-JP" sz="1400" dirty="0" smtClean="0"/>
              <a:t> (Toronto U.), Stavros </a:t>
            </a:r>
            <a:r>
              <a:rPr lang="en-US" altLang="ja-JP" sz="1400" dirty="0" err="1" smtClean="0"/>
              <a:t>Harizopoulos</a:t>
            </a:r>
            <a:r>
              <a:rPr lang="en-US" altLang="ja-JP" sz="1400" dirty="0" smtClean="0"/>
              <a:t> (HP Labs), </a:t>
            </a:r>
            <a:r>
              <a:rPr lang="en-US" altLang="ja-JP" sz="1400" dirty="0" err="1" smtClean="0"/>
              <a:t>Mehul</a:t>
            </a:r>
            <a:r>
              <a:rPr lang="en-US" altLang="ja-JP" sz="1400" dirty="0" smtClean="0"/>
              <a:t> A. Shah (HP Labs), Janet L. Wiener (HP Labs), Goetz </a:t>
            </a:r>
            <a:r>
              <a:rPr lang="en-US" altLang="ja-JP" sz="1400" dirty="0" err="1" smtClean="0"/>
              <a:t>Graefe</a:t>
            </a:r>
            <a:r>
              <a:rPr lang="en-US" altLang="ja-JP" sz="1400" dirty="0" smtClean="0"/>
              <a:t> (HP Labs)</a:t>
            </a:r>
            <a:endParaRPr lang="ja-JP" altLang="en-US" sz="1400" dirty="0"/>
          </a:p>
        </p:txBody>
      </p:sp>
      <p:sp>
        <p:nvSpPr>
          <p:cNvPr id="11" name="正方形/長方形 10"/>
          <p:cNvSpPr/>
          <p:nvPr/>
        </p:nvSpPr>
        <p:spPr>
          <a:xfrm>
            <a:off x="285720" y="7262865"/>
            <a:ext cx="8858280" cy="553998"/>
          </a:xfrm>
          <a:prstGeom prst="rect">
            <a:avLst/>
          </a:prstGeom>
        </p:spPr>
        <p:txBody>
          <a:bodyPr wrap="square">
            <a:spAutoFit/>
          </a:bodyPr>
          <a:lstStyle/>
          <a:p>
            <a:r>
              <a:rPr lang="en-US" altLang="ja-JP" dirty="0" smtClean="0"/>
              <a:t>Cost Based Plan Selection for </a:t>
            </a:r>
            <a:r>
              <a:rPr lang="en-US" altLang="ja-JP" dirty="0" err="1" smtClean="0"/>
              <a:t>XPath</a:t>
            </a:r>
            <a:endParaRPr lang="en-US" altLang="ja-JP" dirty="0" smtClean="0"/>
          </a:p>
          <a:p>
            <a:r>
              <a:rPr lang="en-US" altLang="ja-JP" sz="1200" dirty="0" err="1" smtClean="0"/>
              <a:t>Haris</a:t>
            </a:r>
            <a:r>
              <a:rPr lang="en-US" altLang="ja-JP" sz="1200" dirty="0" smtClean="0"/>
              <a:t> </a:t>
            </a:r>
            <a:r>
              <a:rPr lang="en-US" altLang="ja-JP" sz="1200" dirty="0" err="1" smtClean="0"/>
              <a:t>Georgiadis</a:t>
            </a:r>
            <a:r>
              <a:rPr lang="en-US" altLang="ja-JP" sz="1200" dirty="0" smtClean="0"/>
              <a:t>, Minas </a:t>
            </a:r>
            <a:r>
              <a:rPr lang="en-US" altLang="ja-JP" sz="1200" dirty="0" err="1" smtClean="0"/>
              <a:t>Charalambides</a:t>
            </a:r>
            <a:r>
              <a:rPr lang="en-US" altLang="ja-JP" sz="1200" dirty="0" smtClean="0"/>
              <a:t>, </a:t>
            </a:r>
            <a:r>
              <a:rPr lang="en-US" altLang="ja-JP" sz="1200" dirty="0" err="1" smtClean="0"/>
              <a:t>Vasilis</a:t>
            </a:r>
            <a:r>
              <a:rPr lang="en-US" altLang="ja-JP" sz="1200" dirty="0" smtClean="0"/>
              <a:t> </a:t>
            </a:r>
            <a:r>
              <a:rPr lang="en-US" altLang="ja-JP" sz="1200" dirty="0" err="1" smtClean="0"/>
              <a:t>Vassalos</a:t>
            </a:r>
            <a:r>
              <a:rPr lang="en-US" altLang="ja-JP" sz="1200" dirty="0" smtClean="0"/>
              <a:t> (Athens University of Economics and Business, Greece)</a:t>
            </a:r>
            <a:endParaRPr lang="ja-JP" altLang="en-US" sz="1200" dirty="0"/>
          </a:p>
        </p:txBody>
      </p:sp>
      <p:sp>
        <p:nvSpPr>
          <p:cNvPr id="12" name="正方形/長方形 11"/>
          <p:cNvSpPr/>
          <p:nvPr/>
        </p:nvSpPr>
        <p:spPr>
          <a:xfrm>
            <a:off x="1103265" y="5501439"/>
            <a:ext cx="7813781" cy="615553"/>
          </a:xfrm>
          <a:prstGeom prst="rect">
            <a:avLst/>
          </a:prstGeom>
        </p:spPr>
        <p:txBody>
          <a:bodyPr wrap="square">
            <a:spAutoFit/>
          </a:bodyPr>
          <a:lstStyle/>
          <a:p>
            <a:pPr marL="268288" indent="-268288">
              <a:buSzPct val="70000"/>
              <a:buFont typeface="Wingdings" pitchFamily="2" charset="2"/>
              <a:buChar char="p"/>
            </a:pPr>
            <a:r>
              <a:rPr lang="en-US" altLang="ja-JP" sz="2000" dirty="0" smtClean="0"/>
              <a:t>3-HOP: A High-Compression Indexing Scheme for </a:t>
            </a:r>
            <a:r>
              <a:rPr lang="en-US" altLang="ja-JP" sz="2000" dirty="0" err="1" smtClean="0"/>
              <a:t>Reachability</a:t>
            </a:r>
            <a:r>
              <a:rPr lang="en-US" altLang="ja-JP" sz="2000" dirty="0" smtClean="0"/>
              <a:t> Query</a:t>
            </a:r>
            <a:br>
              <a:rPr lang="en-US" altLang="ja-JP" sz="2000" dirty="0" smtClean="0"/>
            </a:br>
            <a:r>
              <a:rPr lang="en-US" altLang="ja-JP" sz="1400" dirty="0" err="1" smtClean="0"/>
              <a:t>Ruoming</a:t>
            </a:r>
            <a:r>
              <a:rPr lang="en-US" altLang="ja-JP" sz="1400" dirty="0" smtClean="0"/>
              <a:t> Jin, </a:t>
            </a:r>
            <a:r>
              <a:rPr lang="en-US" altLang="ja-JP" sz="1400" u="sng" dirty="0" smtClean="0"/>
              <a:t>Yang Xiang</a:t>
            </a:r>
            <a:r>
              <a:rPr lang="en-US" altLang="ja-JP" sz="1400" dirty="0" smtClean="0"/>
              <a:t>, </a:t>
            </a:r>
            <a:r>
              <a:rPr lang="en-US" altLang="ja-JP" sz="1400" dirty="0" err="1" smtClean="0"/>
              <a:t>Ning</a:t>
            </a:r>
            <a:r>
              <a:rPr lang="en-US" altLang="ja-JP" sz="1400" dirty="0" smtClean="0"/>
              <a:t> </a:t>
            </a:r>
            <a:r>
              <a:rPr lang="en-US" altLang="ja-JP" sz="1400" dirty="0" err="1" smtClean="0"/>
              <a:t>Ruan</a:t>
            </a:r>
            <a:r>
              <a:rPr lang="en-US" altLang="ja-JP" sz="1400" dirty="0" smtClean="0"/>
              <a:t>, David </a:t>
            </a:r>
            <a:r>
              <a:rPr lang="en-US" altLang="ja-JP" sz="1400" dirty="0" err="1" smtClean="0"/>
              <a:t>Fuhry</a:t>
            </a:r>
            <a:r>
              <a:rPr lang="en-US" altLang="ja-JP" sz="1400" dirty="0" smtClean="0"/>
              <a:t> (Kent State U.)</a:t>
            </a:r>
            <a:endParaRPr lang="ja-JP" altLang="en-US" sz="1400" dirty="0"/>
          </a:p>
        </p:txBody>
      </p:sp>
      <p:sp>
        <p:nvSpPr>
          <p:cNvPr id="13" name="テキスト ボックス 12"/>
          <p:cNvSpPr txBox="1"/>
          <p:nvPr/>
        </p:nvSpPr>
        <p:spPr>
          <a:xfrm>
            <a:off x="1097667" y="763551"/>
            <a:ext cx="5519061" cy="830997"/>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a:solidFill>
                  <a:schemeClr val="bg1">
                    <a:lumMod val="75000"/>
                  </a:schemeClr>
                </a:solidFill>
              </a:rPr>
              <a:t>40 Years of Relational Model </a:t>
            </a:r>
            <a:r>
              <a:rPr lang="en-US" altLang="ja-JP" sz="2000" dirty="0" smtClean="0">
                <a:solidFill>
                  <a:schemeClr val="bg1">
                    <a:lumMod val="75000"/>
                  </a:schemeClr>
                </a:solidFill>
              </a:rPr>
              <a:t>Celebration</a:t>
            </a:r>
            <a:br>
              <a:rPr lang="en-US" altLang="ja-JP" sz="2000" dirty="0" smtClean="0">
                <a:solidFill>
                  <a:schemeClr val="bg1">
                    <a:lumMod val="75000"/>
                  </a:schemeClr>
                </a:solidFill>
              </a:rPr>
            </a:br>
            <a:r>
              <a:rPr lang="en-US" altLang="ja-JP" sz="1400" dirty="0" smtClean="0">
                <a:solidFill>
                  <a:schemeClr val="bg1">
                    <a:lumMod val="75000"/>
                  </a:schemeClr>
                </a:solidFill>
              </a:rPr>
              <a:t>Philip </a:t>
            </a:r>
            <a:r>
              <a:rPr lang="en-US" altLang="ja-JP" sz="1400" dirty="0">
                <a:solidFill>
                  <a:schemeClr val="bg1">
                    <a:lumMod val="75000"/>
                  </a:schemeClr>
                </a:solidFill>
              </a:rPr>
              <a:t>A. Bernstein (</a:t>
            </a:r>
            <a:r>
              <a:rPr lang="en-US" altLang="ja-JP" sz="1400" dirty="0" smtClean="0">
                <a:solidFill>
                  <a:schemeClr val="bg1">
                    <a:lumMod val="75000"/>
                  </a:schemeClr>
                </a:solidFill>
              </a:rPr>
              <a:t>Microsoft), Ron </a:t>
            </a:r>
            <a:r>
              <a:rPr lang="en-US" altLang="ja-JP" sz="1400" dirty="0">
                <a:solidFill>
                  <a:schemeClr val="bg1">
                    <a:lumMod val="75000"/>
                  </a:schemeClr>
                </a:solidFill>
              </a:rPr>
              <a:t>Fagin (</a:t>
            </a:r>
            <a:r>
              <a:rPr lang="en-US" altLang="ja-JP" sz="1400" dirty="0" smtClean="0">
                <a:solidFill>
                  <a:schemeClr val="bg1">
                    <a:lumMod val="75000"/>
                  </a:schemeClr>
                </a:solidFill>
              </a:rPr>
              <a:t>IBM), Michael </a:t>
            </a:r>
            <a:r>
              <a:rPr lang="en-US" altLang="ja-JP" sz="1400" dirty="0" err="1">
                <a:solidFill>
                  <a:schemeClr val="bg1">
                    <a:lumMod val="75000"/>
                  </a:schemeClr>
                </a:solidFill>
              </a:rPr>
              <a:t>Stonebraker</a:t>
            </a:r>
            <a:r>
              <a:rPr lang="en-US" altLang="ja-JP" sz="1400" dirty="0">
                <a:solidFill>
                  <a:schemeClr val="bg1">
                    <a:lumMod val="75000"/>
                  </a:schemeClr>
                </a:solidFill>
              </a:rPr>
              <a:t> (</a:t>
            </a:r>
            <a:r>
              <a:rPr lang="en-US" altLang="ja-JP" sz="1400" dirty="0" smtClean="0">
                <a:solidFill>
                  <a:schemeClr val="bg1">
                    <a:lumMod val="75000"/>
                  </a:schemeClr>
                </a:solidFill>
              </a:rPr>
              <a:t>MIT), Patricia </a:t>
            </a:r>
            <a:r>
              <a:rPr lang="en-US" altLang="ja-JP" sz="1400" dirty="0" err="1">
                <a:solidFill>
                  <a:schemeClr val="bg1">
                    <a:lumMod val="75000"/>
                  </a:schemeClr>
                </a:solidFill>
              </a:rPr>
              <a:t>Selinger</a:t>
            </a:r>
            <a:r>
              <a:rPr lang="en-US" altLang="ja-JP" sz="1400" dirty="0">
                <a:solidFill>
                  <a:schemeClr val="bg1">
                    <a:lumMod val="75000"/>
                  </a:schemeClr>
                </a:solidFill>
              </a:rPr>
              <a:t> (</a:t>
            </a:r>
            <a:r>
              <a:rPr lang="en-US" altLang="ja-JP" sz="1400" dirty="0" smtClean="0">
                <a:solidFill>
                  <a:schemeClr val="bg1">
                    <a:lumMod val="75000"/>
                  </a:schemeClr>
                </a:solidFill>
              </a:rPr>
              <a:t>IBM), David </a:t>
            </a:r>
            <a:r>
              <a:rPr lang="en-US" altLang="ja-JP" sz="1400" dirty="0">
                <a:solidFill>
                  <a:schemeClr val="bg1">
                    <a:lumMod val="75000"/>
                  </a:schemeClr>
                </a:solidFill>
              </a:rPr>
              <a:t>J. DeWitt (</a:t>
            </a:r>
            <a:r>
              <a:rPr lang="en-US" altLang="ja-JP" sz="1400" dirty="0" smtClean="0">
                <a:solidFill>
                  <a:schemeClr val="bg1">
                    <a:lumMod val="75000"/>
                  </a:schemeClr>
                </a:solidFill>
              </a:rPr>
              <a:t>Microsoft)</a:t>
            </a:r>
            <a:endParaRPr lang="en-US" altLang="ja-JP" sz="1400" dirty="0">
              <a:solidFill>
                <a:schemeClr val="bg1">
                  <a:lumMod val="75000"/>
                </a:schemeClr>
              </a:solidFill>
            </a:endParaRPr>
          </a:p>
        </p:txBody>
      </p:sp>
      <p:sp>
        <p:nvSpPr>
          <p:cNvPr id="14" name="正方形/長方形 13"/>
          <p:cNvSpPr/>
          <p:nvPr/>
        </p:nvSpPr>
        <p:spPr>
          <a:xfrm>
            <a:off x="1103265" y="3282948"/>
            <a:ext cx="5696027"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solidFill>
                  <a:schemeClr val="bg1">
                    <a:lumMod val="75000"/>
                  </a:schemeClr>
                </a:solidFill>
              </a:rPr>
              <a:t>A Web of Concepts</a:t>
            </a:r>
            <a:br>
              <a:rPr lang="en-US" altLang="ja-JP" sz="2000" dirty="0" smtClean="0">
                <a:solidFill>
                  <a:schemeClr val="bg1">
                    <a:lumMod val="75000"/>
                  </a:schemeClr>
                </a:solidFill>
              </a:rPr>
            </a:br>
            <a:r>
              <a:rPr lang="en-US" altLang="ja-JP" sz="1400" dirty="0" err="1" smtClean="0">
                <a:solidFill>
                  <a:schemeClr val="bg1">
                    <a:lumMod val="75000"/>
                  </a:schemeClr>
                </a:solidFill>
              </a:rPr>
              <a:t>Nilesh</a:t>
            </a:r>
            <a:r>
              <a:rPr lang="en-US" altLang="ja-JP" sz="1400" dirty="0" smtClean="0">
                <a:solidFill>
                  <a:schemeClr val="bg1">
                    <a:lumMod val="75000"/>
                  </a:schemeClr>
                </a:solidFill>
              </a:rPr>
              <a:t> </a:t>
            </a:r>
            <a:r>
              <a:rPr lang="en-US" altLang="ja-JP" sz="1400" dirty="0" err="1" smtClean="0">
                <a:solidFill>
                  <a:schemeClr val="bg1">
                    <a:lumMod val="75000"/>
                  </a:schemeClr>
                </a:solidFill>
              </a:rPr>
              <a:t>Dalvi</a:t>
            </a:r>
            <a:r>
              <a:rPr lang="en-US" altLang="ja-JP" sz="1400" dirty="0" smtClean="0">
                <a:solidFill>
                  <a:schemeClr val="bg1">
                    <a:lumMod val="75000"/>
                  </a:schemeClr>
                </a:solidFill>
              </a:rPr>
              <a:t>, Ravi Kumar, Bo Pang, </a:t>
            </a:r>
            <a:r>
              <a:rPr lang="en-US" altLang="ja-JP" sz="1400" u="sng" dirty="0" err="1" smtClean="0">
                <a:solidFill>
                  <a:schemeClr val="bg1">
                    <a:lumMod val="75000"/>
                  </a:schemeClr>
                </a:solidFill>
              </a:rPr>
              <a:t>Raghu</a:t>
            </a:r>
            <a:r>
              <a:rPr lang="en-US" altLang="ja-JP" sz="1400" u="sng" dirty="0" smtClean="0">
                <a:solidFill>
                  <a:schemeClr val="bg1">
                    <a:lumMod val="75000"/>
                  </a:schemeClr>
                </a:solidFill>
              </a:rPr>
              <a:t> </a:t>
            </a:r>
            <a:r>
              <a:rPr lang="en-US" altLang="ja-JP" sz="1400" u="sng" dirty="0" err="1" smtClean="0">
                <a:solidFill>
                  <a:schemeClr val="bg1">
                    <a:lumMod val="75000"/>
                  </a:schemeClr>
                </a:solidFill>
              </a:rPr>
              <a:t>Ramakrishnan</a:t>
            </a:r>
            <a:r>
              <a:rPr lang="en-US" altLang="ja-JP" sz="1400" dirty="0" smtClean="0">
                <a:solidFill>
                  <a:schemeClr val="bg1">
                    <a:lumMod val="75000"/>
                  </a:schemeClr>
                </a:solidFill>
              </a:rPr>
              <a:t>, Andrew Tomkins, Philip Bohannon, </a:t>
            </a:r>
            <a:r>
              <a:rPr lang="en-US" altLang="ja-JP" sz="1400" dirty="0" err="1" smtClean="0">
                <a:solidFill>
                  <a:schemeClr val="bg1">
                    <a:lumMod val="75000"/>
                  </a:schemeClr>
                </a:solidFill>
              </a:rPr>
              <a:t>Sathiya</a:t>
            </a:r>
            <a:r>
              <a:rPr lang="en-US" altLang="ja-JP" sz="1400" dirty="0" smtClean="0">
                <a:solidFill>
                  <a:schemeClr val="bg1">
                    <a:lumMod val="75000"/>
                  </a:schemeClr>
                </a:solidFill>
              </a:rPr>
              <a:t> </a:t>
            </a:r>
            <a:r>
              <a:rPr lang="en-US" altLang="ja-JP" sz="1400" dirty="0" err="1" smtClean="0">
                <a:solidFill>
                  <a:schemeClr val="bg1">
                    <a:lumMod val="75000"/>
                  </a:schemeClr>
                </a:solidFill>
              </a:rPr>
              <a:t>Keerthi</a:t>
            </a:r>
            <a:r>
              <a:rPr lang="en-US" altLang="ja-JP" sz="1400" dirty="0" smtClean="0">
                <a:solidFill>
                  <a:schemeClr val="bg1">
                    <a:lumMod val="75000"/>
                  </a:schemeClr>
                </a:solidFill>
              </a:rPr>
              <a:t>, </a:t>
            </a:r>
            <a:r>
              <a:rPr lang="en-US" altLang="ja-JP" sz="1400" dirty="0" err="1" smtClean="0">
                <a:solidFill>
                  <a:schemeClr val="bg1">
                    <a:lumMod val="75000"/>
                  </a:schemeClr>
                </a:solidFill>
              </a:rPr>
              <a:t>Srujana</a:t>
            </a:r>
            <a:r>
              <a:rPr lang="en-US" altLang="ja-JP" sz="1400" dirty="0" smtClean="0">
                <a:solidFill>
                  <a:schemeClr val="bg1">
                    <a:lumMod val="75000"/>
                  </a:schemeClr>
                </a:solidFill>
              </a:rPr>
              <a:t> </a:t>
            </a:r>
            <a:r>
              <a:rPr lang="en-US" altLang="ja-JP" sz="1400" dirty="0" err="1" smtClean="0">
                <a:solidFill>
                  <a:schemeClr val="bg1">
                    <a:lumMod val="75000"/>
                  </a:schemeClr>
                </a:solidFill>
              </a:rPr>
              <a:t>Merugu</a:t>
            </a:r>
            <a:r>
              <a:rPr lang="en-US" altLang="ja-JP" sz="1400" dirty="0" smtClean="0">
                <a:solidFill>
                  <a:schemeClr val="bg1">
                    <a:lumMod val="75000"/>
                  </a:schemeClr>
                </a:solidFill>
              </a:rPr>
              <a:t> </a:t>
            </a:r>
            <a:endParaRPr lang="ja-JP" altLang="en-US" sz="1400" dirty="0">
              <a:solidFill>
                <a:schemeClr val="bg1">
                  <a:lumMod val="75000"/>
                </a:schemeClr>
              </a:solidFill>
            </a:endParaRPr>
          </a:p>
        </p:txBody>
      </p:sp>
      <p:sp>
        <p:nvSpPr>
          <p:cNvPr id="15" name="正方形/長方形 14"/>
          <p:cNvSpPr/>
          <p:nvPr/>
        </p:nvSpPr>
        <p:spPr>
          <a:xfrm>
            <a:off x="285720" y="7837092"/>
            <a:ext cx="8858280" cy="553998"/>
          </a:xfrm>
          <a:prstGeom prst="rect">
            <a:avLst/>
          </a:prstGeom>
        </p:spPr>
        <p:txBody>
          <a:bodyPr wrap="square">
            <a:spAutoFit/>
          </a:bodyPr>
          <a:lstStyle/>
          <a:p>
            <a:r>
              <a:rPr lang="en-US" altLang="ja-JP" dirty="0" smtClean="0"/>
              <a:t>Enterprise Applications - OLTP and OLAP - Share One Database Architecture</a:t>
            </a:r>
          </a:p>
          <a:p>
            <a:r>
              <a:rPr lang="en-US" altLang="ja-JP" sz="1200" dirty="0" err="1" smtClean="0"/>
              <a:t>Hasso</a:t>
            </a:r>
            <a:r>
              <a:rPr lang="en-US" altLang="ja-JP" sz="1200" dirty="0" smtClean="0"/>
              <a:t> </a:t>
            </a:r>
            <a:r>
              <a:rPr lang="en-US" altLang="ja-JP" sz="1200" dirty="0" err="1" smtClean="0"/>
              <a:t>Plattner</a:t>
            </a:r>
            <a:r>
              <a:rPr lang="en-US" altLang="ja-JP" sz="1200" dirty="0" smtClean="0"/>
              <a:t> (</a:t>
            </a:r>
            <a:r>
              <a:rPr lang="en-US" altLang="ja-JP" sz="1200" dirty="0" err="1" smtClean="0"/>
              <a:t>Hasso</a:t>
            </a:r>
            <a:r>
              <a:rPr lang="en-US" altLang="ja-JP" sz="1200" dirty="0" smtClean="0"/>
              <a:t>-</a:t>
            </a:r>
            <a:r>
              <a:rPr lang="en-US" altLang="ja-JP" sz="1200" dirty="0" err="1" smtClean="0"/>
              <a:t>Plattner</a:t>
            </a:r>
            <a:r>
              <a:rPr lang="en-US" altLang="ja-JP" sz="1200" dirty="0" smtClean="0"/>
              <a:t>-Institute for IT Systems Engineering)</a:t>
            </a:r>
            <a:endParaRPr lang="ja-JP" altLang="en-US" sz="1200" dirty="0"/>
          </a:p>
        </p:txBody>
      </p:sp>
      <p:sp>
        <p:nvSpPr>
          <p:cNvPr id="16" name="正方形/長方形 15"/>
          <p:cNvSpPr/>
          <p:nvPr/>
        </p:nvSpPr>
        <p:spPr>
          <a:xfrm>
            <a:off x="285720" y="8305458"/>
            <a:ext cx="8858280" cy="553998"/>
          </a:xfrm>
          <a:prstGeom prst="rect">
            <a:avLst/>
          </a:prstGeom>
        </p:spPr>
        <p:txBody>
          <a:bodyPr wrap="square">
            <a:spAutoFit/>
          </a:bodyPr>
          <a:lstStyle/>
          <a:p>
            <a:r>
              <a:rPr lang="en-US" altLang="ja-JP" dirty="0" smtClean="0"/>
              <a:t>Transforming Data Access Through Public Visualization</a:t>
            </a:r>
          </a:p>
          <a:p>
            <a:r>
              <a:rPr lang="en-US" altLang="ja-JP" sz="1200" dirty="0" err="1" smtClean="0"/>
              <a:t>Fernanda</a:t>
            </a:r>
            <a:r>
              <a:rPr lang="en-US" altLang="ja-JP" sz="1200" dirty="0" smtClean="0"/>
              <a:t> B. </a:t>
            </a:r>
            <a:r>
              <a:rPr lang="en-US" altLang="ja-JP" sz="1200" dirty="0" err="1" smtClean="0"/>
              <a:t>Viegas</a:t>
            </a:r>
            <a:r>
              <a:rPr lang="en-US" altLang="ja-JP" sz="1200" dirty="0" smtClean="0"/>
              <a:t> (IBM), Martin Wattenberg (IBM)</a:t>
            </a:r>
            <a:endParaRPr lang="ja-JP" altLang="en-US" sz="1200" dirty="0"/>
          </a:p>
        </p:txBody>
      </p:sp>
      <p:sp>
        <p:nvSpPr>
          <p:cNvPr id="18" name="テキスト ボックス 17"/>
          <p:cNvSpPr txBox="1"/>
          <p:nvPr/>
        </p:nvSpPr>
        <p:spPr>
          <a:xfrm>
            <a:off x="1103265" y="434934"/>
            <a:ext cx="7813781" cy="400110"/>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smtClean="0">
                <a:solidFill>
                  <a:schemeClr val="bg1">
                    <a:lumMod val="75000"/>
                  </a:schemeClr>
                </a:solidFill>
              </a:rPr>
              <a:t>SIGMOD/PODS2009</a:t>
            </a:r>
            <a:r>
              <a:rPr lang="ja-JP" altLang="en-US" sz="2000" dirty="0" smtClean="0">
                <a:solidFill>
                  <a:schemeClr val="bg1">
                    <a:lumMod val="75000"/>
                  </a:schemeClr>
                </a:solidFill>
              </a:rPr>
              <a:t>の概要</a:t>
            </a:r>
            <a:endParaRPr kumimoji="1" lang="ja-JP" altLang="en-US" sz="1400" dirty="0">
              <a:solidFill>
                <a:schemeClr val="bg1">
                  <a:lumMod val="75000"/>
                </a:schemeClr>
              </a:solidFill>
            </a:endParaRPr>
          </a:p>
        </p:txBody>
      </p:sp>
      <p:sp>
        <p:nvSpPr>
          <p:cNvPr id="19" name="正方形/長方形 18"/>
          <p:cNvSpPr/>
          <p:nvPr/>
        </p:nvSpPr>
        <p:spPr>
          <a:xfrm>
            <a:off x="1103265" y="6082012"/>
            <a:ext cx="7813781" cy="400110"/>
          </a:xfrm>
          <a:prstGeom prst="rect">
            <a:avLst/>
          </a:prstGeom>
        </p:spPr>
        <p:txBody>
          <a:bodyPr wrap="square">
            <a:spAutoFit/>
          </a:bodyPr>
          <a:lstStyle/>
          <a:p>
            <a:pPr marL="268288" indent="-268288">
              <a:buSzPct val="70000"/>
              <a:buFont typeface="Wingdings" pitchFamily="2" charset="2"/>
              <a:buChar char="p"/>
            </a:pPr>
            <a:r>
              <a:rPr lang="ja-JP" altLang="en-US" sz="2000" dirty="0" smtClean="0"/>
              <a:t>喜連川先生の</a:t>
            </a:r>
            <a:r>
              <a:rPr lang="en-US" altLang="ja-JP" sz="2000" dirty="0" err="1" smtClean="0"/>
              <a:t>Codd</a:t>
            </a:r>
            <a:r>
              <a:rPr lang="en-US" altLang="ja-JP" sz="2000" dirty="0" smtClean="0"/>
              <a:t> Innovations Award</a:t>
            </a:r>
            <a:r>
              <a:rPr lang="ja-JP" altLang="en-US" sz="2000" dirty="0" smtClean="0"/>
              <a:t>受賞の様子</a:t>
            </a:r>
            <a:endParaRPr lang="en-US" altLang="ja-JP" sz="2000" dirty="0" smtClean="0"/>
          </a:p>
        </p:txBody>
      </p:sp>
      <p:sp>
        <p:nvSpPr>
          <p:cNvPr id="20" name="テキスト ボックス 19"/>
          <p:cNvSpPr txBox="1"/>
          <p:nvPr/>
        </p:nvSpPr>
        <p:spPr>
          <a:xfrm>
            <a:off x="1103265" y="2955864"/>
            <a:ext cx="7813781" cy="400110"/>
          </a:xfrm>
          <a:prstGeom prst="rect">
            <a:avLst/>
          </a:prstGeom>
          <a:noFill/>
        </p:spPr>
        <p:txBody>
          <a:bodyPr wrap="square" rtlCol="0">
            <a:spAutoFit/>
          </a:bodyPr>
          <a:lstStyle/>
          <a:p>
            <a:pPr marL="268288" indent="-268288">
              <a:buSzPct val="70000"/>
              <a:buFont typeface="Wingdings" pitchFamily="2" charset="2"/>
              <a:buChar char="p"/>
            </a:pPr>
            <a:r>
              <a:rPr lang="ja-JP" altLang="en-US" sz="2000" dirty="0" smtClean="0">
                <a:solidFill>
                  <a:schemeClr val="bg1">
                    <a:lumMod val="75000"/>
                  </a:schemeClr>
                </a:solidFill>
              </a:rPr>
              <a:t>会場や周辺施設、バンケットの写真</a:t>
            </a:r>
            <a:endParaRPr kumimoji="1" lang="ja-JP" altLang="en-US" sz="1400" dirty="0">
              <a:solidFill>
                <a:schemeClr val="bg1">
                  <a:lumMod val="75000"/>
                </a:schemeClr>
              </a:solidFill>
            </a:endParaRPr>
          </a:p>
        </p:txBody>
      </p:sp>
      <p:pic>
        <p:nvPicPr>
          <p:cNvPr id="21" name="Picture 2" descr="C:\Users\mato\Documents\lib\icon\coquette-icons-set\png\64x64\accept.png"/>
          <p:cNvPicPr>
            <a:picLocks noChangeAspect="1" noChangeArrowheads="1"/>
          </p:cNvPicPr>
          <p:nvPr/>
        </p:nvPicPr>
        <p:blipFill>
          <a:blip r:embed="rId2"/>
          <a:srcRect/>
          <a:stretch>
            <a:fillRect/>
          </a:stretch>
        </p:blipFill>
        <p:spPr bwMode="auto">
          <a:xfrm>
            <a:off x="1066752" y="3848117"/>
            <a:ext cx="457195" cy="457195"/>
          </a:xfrm>
          <a:prstGeom prst="rect">
            <a:avLst/>
          </a:prstGeom>
          <a:noFill/>
        </p:spPr>
      </p:pic>
      <p:sp>
        <p:nvSpPr>
          <p:cNvPr id="22" name="正方形/長方形 21"/>
          <p:cNvSpPr/>
          <p:nvPr/>
        </p:nvSpPr>
        <p:spPr>
          <a:xfrm>
            <a:off x="0" y="33291"/>
            <a:ext cx="9143999" cy="307777"/>
          </a:xfrm>
          <a:prstGeom prst="rect">
            <a:avLst/>
          </a:prstGeom>
        </p:spPr>
        <p:txBody>
          <a:bodyPr wrap="square">
            <a:spAutoFit/>
          </a:bodyPr>
          <a:lstStyle/>
          <a:p>
            <a:pPr marL="268288" indent="-268288" algn="ctr">
              <a:buSzPct val="70000"/>
            </a:pPr>
            <a:r>
              <a:rPr lang="ja-JP" altLang="en-US" sz="1400" dirty="0" smtClean="0">
                <a:solidFill>
                  <a:schemeClr val="bg1"/>
                </a:solidFill>
                <a:latin typeface="ヒラギノ角ゴ Pro W6" pitchFamily="34" charset="-128"/>
                <a:ea typeface="ヒラギノ角ゴ Pro W6" pitchFamily="34" charset="-128"/>
              </a:rPr>
              <a:t>目次</a:t>
            </a:r>
            <a:endParaRPr lang="ja-JP" altLang="en-US" sz="1400" dirty="0">
              <a:solidFill>
                <a:schemeClr val="bg1"/>
              </a:solidFill>
              <a:latin typeface="ヒラギノ角ゴ Pro W6" pitchFamily="34" charset="-128"/>
              <a:ea typeface="ヒラギノ角ゴ Pro W6" pitchFamily="34" charset="-128"/>
            </a:endParaRPr>
          </a:p>
        </p:txBody>
      </p:sp>
      <p:sp>
        <p:nvSpPr>
          <p:cNvPr id="24" name="フッター プレースホルダ 23"/>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5" name="星 16 24"/>
          <p:cNvSpPr/>
          <p:nvPr/>
        </p:nvSpPr>
        <p:spPr>
          <a:xfrm rot="629820">
            <a:off x="5679794" y="556878"/>
            <a:ext cx="591331" cy="591331"/>
          </a:xfrm>
          <a:prstGeom prst="star16">
            <a:avLst>
              <a:gd name="adj" fmla="val 42717"/>
            </a:avLst>
          </a:prstGeom>
          <a:solidFill>
            <a:schemeClr val="accent3"/>
          </a:solidFill>
          <a:ln>
            <a:solidFill>
              <a:schemeClr val="accent3">
                <a:lumMod val="20000"/>
                <a:lumOff val="80000"/>
              </a:schemeClr>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kumimoji="1" lang="en-US" altLang="ja-JP" sz="1400" b="1" dirty="0" smtClean="0">
                <a:solidFill>
                  <a:schemeClr val="tx1"/>
                </a:solidFill>
              </a:rPr>
              <a:t>Panel</a:t>
            </a:r>
          </a:p>
        </p:txBody>
      </p:sp>
      <p:sp>
        <p:nvSpPr>
          <p:cNvPr id="27" name="星 16 26"/>
          <p:cNvSpPr/>
          <p:nvPr/>
        </p:nvSpPr>
        <p:spPr>
          <a:xfrm rot="529137">
            <a:off x="6402289" y="1571476"/>
            <a:ext cx="581704" cy="581704"/>
          </a:xfrm>
          <a:prstGeom prst="star16">
            <a:avLst>
              <a:gd name="adj" fmla="val 42717"/>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lnSpc>
                <a:spcPts val="1400"/>
              </a:lnSpc>
            </a:pPr>
            <a:r>
              <a:rPr kumimoji="1" lang="en-US" altLang="ja-JP" b="1" dirty="0" smtClean="0">
                <a:solidFill>
                  <a:schemeClr val="tx1"/>
                </a:solidFill>
              </a:rPr>
              <a:t>Best</a:t>
            </a:r>
          </a:p>
          <a:p>
            <a:pPr algn="ctr">
              <a:lnSpc>
                <a:spcPts val="1400"/>
              </a:lnSpc>
            </a:pPr>
            <a:r>
              <a:rPr lang="en-US" altLang="ja-JP" b="1" dirty="0" smtClean="0">
                <a:solidFill>
                  <a:schemeClr val="tx1"/>
                </a:solidFill>
              </a:rPr>
              <a:t>Paper</a:t>
            </a:r>
            <a:endParaRPr kumimoji="1" lang="ja-JP" altLang="en-US" b="1" dirty="0">
              <a:solidFill>
                <a:schemeClr val="tx1"/>
              </a:solidFill>
            </a:endParaRPr>
          </a:p>
        </p:txBody>
      </p:sp>
      <p:sp>
        <p:nvSpPr>
          <p:cNvPr id="28" name="星 16 27"/>
          <p:cNvSpPr/>
          <p:nvPr/>
        </p:nvSpPr>
        <p:spPr>
          <a:xfrm rot="547617">
            <a:off x="7818220" y="2266525"/>
            <a:ext cx="581704" cy="581704"/>
          </a:xfrm>
          <a:prstGeom prst="star16">
            <a:avLst>
              <a:gd name="adj" fmla="val 42717"/>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kumimoji="1" lang="ja-JP" altLang="en-US" b="1" dirty="0" smtClean="0">
                <a:solidFill>
                  <a:schemeClr val="tx1"/>
                </a:solidFill>
              </a:rPr>
              <a:t>次点</a:t>
            </a:r>
            <a:endParaRPr kumimoji="1" lang="ja-JP" altLang="en-US" b="1" dirty="0">
              <a:solidFill>
                <a:schemeClr val="tx1"/>
              </a:solidFill>
            </a:endParaRPr>
          </a:p>
        </p:txBody>
      </p:sp>
      <p:sp>
        <p:nvSpPr>
          <p:cNvPr id="29" name="テキスト ボックス 28"/>
          <p:cNvSpPr txBox="1"/>
          <p:nvPr/>
        </p:nvSpPr>
        <p:spPr>
          <a:xfrm>
            <a:off x="117414" y="2041506"/>
            <a:ext cx="923330" cy="2848014"/>
          </a:xfrm>
          <a:prstGeom prst="rect">
            <a:avLst/>
          </a:prstGeom>
          <a:noFill/>
        </p:spPr>
        <p:txBody>
          <a:bodyPr vert="eaVert" wrap="square" rtlCol="0">
            <a:spAutoFit/>
          </a:bodyPr>
          <a:lstStyle/>
          <a:p>
            <a:pPr algn="dist"/>
            <a:r>
              <a:rPr kumimoji="1" lang="ja-JP" altLang="en-US" sz="4800" dirty="0" smtClean="0">
                <a:latin typeface="ヒラギノ角ゴ Std W8" pitchFamily="34" charset="-128"/>
                <a:ea typeface="ヒラギノ角ゴ Std W8" pitchFamily="34" charset="-128"/>
              </a:rPr>
              <a:t>目次</a:t>
            </a:r>
            <a:endParaRPr kumimoji="1" lang="ja-JP" altLang="en-US" sz="4800" dirty="0">
              <a:latin typeface="ヒラギノ角ゴ Std W8" pitchFamily="34" charset="-128"/>
              <a:ea typeface="ヒラギノ角ゴ Std W8" pitchFamily="34" charset="-128"/>
            </a:endParaRPr>
          </a:p>
        </p:txBody>
      </p:sp>
      <p:sp>
        <p:nvSpPr>
          <p:cNvPr id="31" name="星 16 30"/>
          <p:cNvSpPr/>
          <p:nvPr/>
        </p:nvSpPr>
        <p:spPr>
          <a:xfrm rot="425905">
            <a:off x="6286433" y="3427323"/>
            <a:ext cx="601086" cy="601086"/>
          </a:xfrm>
          <a:prstGeom prst="star16">
            <a:avLst>
              <a:gd name="adj" fmla="val 42717"/>
            </a:avLst>
          </a:prstGeom>
          <a:solidFill>
            <a:srgbClr val="00B0F0"/>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lnSpc>
                <a:spcPts val="1100"/>
              </a:lnSpc>
            </a:pPr>
            <a:r>
              <a:rPr kumimoji="1" lang="en-US" altLang="ja-JP" sz="1400" b="1" dirty="0" smtClean="0">
                <a:solidFill>
                  <a:schemeClr val="tx1"/>
                </a:solidFill>
              </a:rPr>
              <a:t>PODS</a:t>
            </a:r>
          </a:p>
          <a:p>
            <a:pPr algn="ctr">
              <a:lnSpc>
                <a:spcPts val="1100"/>
              </a:lnSpc>
            </a:pPr>
            <a:r>
              <a:rPr lang="en-US" altLang="ja-JP" sz="1400" b="1" dirty="0" smtClean="0">
                <a:solidFill>
                  <a:schemeClr val="tx1"/>
                </a:solidFill>
              </a:rPr>
              <a:t>Keynote</a:t>
            </a:r>
          </a:p>
        </p:txBody>
      </p:sp>
      <p:sp>
        <p:nvSpPr>
          <p:cNvPr id="34" name="星 16 33"/>
          <p:cNvSpPr/>
          <p:nvPr/>
        </p:nvSpPr>
        <p:spPr>
          <a:xfrm rot="797720">
            <a:off x="6774589" y="5919709"/>
            <a:ext cx="601086" cy="601086"/>
          </a:xfrm>
          <a:prstGeom prst="star16">
            <a:avLst>
              <a:gd name="adj" fmla="val 42717"/>
            </a:avLst>
          </a:prstGeom>
          <a:solidFill>
            <a:schemeClr val="accent6"/>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lang="ja-JP" altLang="en-US" sz="1400" b="1" dirty="0" smtClean="0">
                <a:solidFill>
                  <a:schemeClr val="tx1"/>
                </a:solidFill>
              </a:rPr>
              <a:t>受賞</a:t>
            </a:r>
            <a:r>
              <a:rPr lang="en-US" altLang="ja-JP" sz="1400" b="1" dirty="0" smtClean="0">
                <a:solidFill>
                  <a:schemeClr val="tx1"/>
                </a:solidFill>
              </a:rPr>
              <a:t/>
            </a:r>
            <a:br>
              <a:rPr lang="en-US" altLang="ja-JP" sz="1400" b="1" dirty="0" smtClean="0">
                <a:solidFill>
                  <a:schemeClr val="tx1"/>
                </a:solidFill>
              </a:rPr>
            </a:br>
            <a:r>
              <a:rPr lang="ja-JP" altLang="en-US" sz="1400" b="1" dirty="0" smtClean="0">
                <a:solidFill>
                  <a:schemeClr val="tx1"/>
                </a:solidFill>
              </a:rPr>
              <a:t>講演</a:t>
            </a:r>
            <a:endParaRPr lang="en-US" altLang="ja-JP" sz="1400" b="1" dirty="0" smtClean="0">
              <a:solidFill>
                <a:schemeClr val="tx1"/>
              </a:solidFill>
            </a:endParaRPr>
          </a:p>
        </p:txBody>
      </p:sp>
      <p:sp>
        <p:nvSpPr>
          <p:cNvPr id="26" name="スライド番号プレースホルダ 25"/>
          <p:cNvSpPr>
            <a:spLocks noGrp="1"/>
          </p:cNvSpPr>
          <p:nvPr>
            <p:ph type="sldNum" sz="quarter" idx="12"/>
          </p:nvPr>
        </p:nvSpPr>
        <p:spPr/>
        <p:txBody>
          <a:bodyPr/>
          <a:lstStyle/>
          <a:p>
            <a:fld id="{DF510E7A-70A0-49B7-BA5B-039CFE49E52F}" type="slidenum">
              <a:rPr kumimoji="1" lang="ja-JP" altLang="en-US" smtClean="0"/>
              <a:pPr/>
              <a:t>151</a:t>
            </a:fld>
            <a:endParaRPr kumimoji="1" lang="ja-JP" altLang="en-US"/>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lang="en-US" altLang="ja-JP" sz="3600" dirty="0" smtClean="0">
                <a:latin typeface="Arial Black" pitchFamily="34" charset="0"/>
              </a:rPr>
              <a:t>A Comparison of Approaches to Large-Scale Data Analysis</a:t>
            </a:r>
            <a:endParaRPr kumimoji="1" lang="ja-JP" altLang="en-US" sz="3600" dirty="0">
              <a:latin typeface="Arial Black" pitchFamily="34" charset="0"/>
            </a:endParaRPr>
          </a:p>
        </p:txBody>
      </p:sp>
      <p:sp>
        <p:nvSpPr>
          <p:cNvPr id="5" name="サブタイトル 4"/>
          <p:cNvSpPr>
            <a:spLocks noGrp="1"/>
          </p:cNvSpPr>
          <p:nvPr>
            <p:ph type="subTitle" idx="1"/>
          </p:nvPr>
        </p:nvSpPr>
        <p:spPr>
          <a:xfrm>
            <a:off x="519057" y="3462350"/>
            <a:ext cx="8105886" cy="1752600"/>
          </a:xfrm>
        </p:spPr>
        <p:txBody>
          <a:bodyPr/>
          <a:lstStyle/>
          <a:p>
            <a:r>
              <a:rPr lang="en-US" altLang="ja-JP" sz="2400" dirty="0" smtClean="0"/>
              <a:t>Andrew </a:t>
            </a:r>
            <a:r>
              <a:rPr lang="en-US" altLang="ja-JP" sz="2400" dirty="0" err="1" smtClean="0"/>
              <a:t>Pavlo</a:t>
            </a:r>
            <a:r>
              <a:rPr lang="en-US" altLang="ja-JP" sz="2400" dirty="0" smtClean="0"/>
              <a:t> (Brown University)</a:t>
            </a:r>
          </a:p>
          <a:p>
            <a:r>
              <a:rPr lang="en-US" altLang="ja-JP" sz="2400" dirty="0" smtClean="0"/>
              <a:t>Erik Paulson (University of Wisconsin)</a:t>
            </a:r>
          </a:p>
          <a:p>
            <a:r>
              <a:rPr lang="en-US" altLang="ja-JP" sz="2400" dirty="0" smtClean="0"/>
              <a:t>Alexander </a:t>
            </a:r>
            <a:r>
              <a:rPr lang="en-US" altLang="ja-JP" sz="2400" dirty="0" err="1" smtClean="0"/>
              <a:t>Rasin</a:t>
            </a:r>
            <a:r>
              <a:rPr lang="en-US" altLang="ja-JP" sz="2400" dirty="0" smtClean="0"/>
              <a:t> (Brown University)</a:t>
            </a:r>
          </a:p>
          <a:p>
            <a:r>
              <a:rPr lang="en-US" altLang="ja-JP" sz="2400" dirty="0" smtClean="0"/>
              <a:t>Daniel J. </a:t>
            </a:r>
            <a:r>
              <a:rPr lang="en-US" altLang="ja-JP" sz="2400" dirty="0" err="1" smtClean="0"/>
              <a:t>Abadi</a:t>
            </a:r>
            <a:r>
              <a:rPr lang="en-US" altLang="ja-JP" sz="2400" dirty="0" smtClean="0"/>
              <a:t> (Yale University)</a:t>
            </a:r>
          </a:p>
          <a:p>
            <a:r>
              <a:rPr lang="en-US" altLang="ja-JP" sz="2400" dirty="0" smtClean="0"/>
              <a:t>David J. DeWitt (Microsoft Inc.)</a:t>
            </a:r>
          </a:p>
          <a:p>
            <a:r>
              <a:rPr lang="en-US" altLang="ja-JP" sz="2400" dirty="0" smtClean="0"/>
              <a:t>Samuel Madden (MIT)</a:t>
            </a:r>
          </a:p>
          <a:p>
            <a:r>
              <a:rPr lang="en-US" altLang="ja-JP" sz="2400" dirty="0" smtClean="0"/>
              <a:t>Michael </a:t>
            </a:r>
            <a:r>
              <a:rPr lang="en-US" altLang="ja-JP" sz="2400" dirty="0" err="1" smtClean="0"/>
              <a:t>Stonebraker</a:t>
            </a:r>
            <a:r>
              <a:rPr lang="en-US" altLang="ja-JP" sz="2400" dirty="0" smtClean="0"/>
              <a:t> (MIT)</a:t>
            </a:r>
            <a:endParaRPr kumimoji="1" lang="ja-JP" altLang="en-US" sz="2400" dirty="0"/>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A Comparison of Approaches to Large-Scale Data Analysis</a:t>
            </a:r>
            <a:endParaRPr lang="ja-JP" altLang="en-US" sz="1400" dirty="0">
              <a:solidFill>
                <a:schemeClr val="bg1"/>
              </a:solidFill>
              <a:latin typeface="ヒラギノ角ゴ Pro W6" pitchFamily="34" charset="-128"/>
              <a:ea typeface="ヒラギノ角ゴ Pro W6" pitchFamily="34" charset="-128"/>
            </a:endParaRPr>
          </a:p>
        </p:txBody>
      </p:sp>
      <p:sp>
        <p:nvSpPr>
          <p:cNvPr id="7" name="星 16 6"/>
          <p:cNvSpPr/>
          <p:nvPr/>
        </p:nvSpPr>
        <p:spPr>
          <a:xfrm rot="20522847">
            <a:off x="501107" y="636061"/>
            <a:ext cx="1580350" cy="1580350"/>
          </a:xfrm>
          <a:prstGeom prst="star16">
            <a:avLst>
              <a:gd name="adj" fmla="val 42717"/>
            </a:avLst>
          </a:prstGeom>
          <a:solidFill>
            <a:srgbClr val="FF66FF"/>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lang="ja-JP" altLang="en-US" sz="3200" dirty="0" smtClean="0">
                <a:solidFill>
                  <a:schemeClr val="tx1"/>
                </a:solidFill>
                <a:latin typeface="ヒラギノ角ゴ Std W8" pitchFamily="34" charset="-128"/>
                <a:ea typeface="ヒラギノ角ゴ Std W8" pitchFamily="34" charset="-128"/>
              </a:rPr>
              <a:t>大注目</a:t>
            </a:r>
            <a:endParaRPr lang="en-US" altLang="ja-JP" sz="3200" dirty="0" smtClean="0">
              <a:solidFill>
                <a:schemeClr val="tx1"/>
              </a:solidFill>
              <a:latin typeface="ヒラギノ角ゴ Std W8" pitchFamily="34" charset="-128"/>
              <a:ea typeface="ヒラギノ角ゴ Std W8" pitchFamily="34" charset="-128"/>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背景と動機</a:t>
            </a:r>
            <a:endParaRPr kumimoji="1" lang="ja-JP" altLang="en-US" dirty="0"/>
          </a:p>
        </p:txBody>
      </p:sp>
      <p:sp>
        <p:nvSpPr>
          <p:cNvPr id="3" name="コンテンツ プレースホルダ 2"/>
          <p:cNvSpPr>
            <a:spLocks noGrp="1"/>
          </p:cNvSpPr>
          <p:nvPr>
            <p:ph idx="1"/>
          </p:nvPr>
        </p:nvSpPr>
        <p:spPr>
          <a:xfrm>
            <a:off x="457200" y="1566837"/>
            <a:ext cx="8229600" cy="4525963"/>
          </a:xfrm>
        </p:spPr>
        <p:txBody>
          <a:bodyPr/>
          <a:lstStyle/>
          <a:p>
            <a:r>
              <a:rPr kumimoji="1" lang="ja-JP" altLang="en-US" dirty="0" smtClean="0"/>
              <a:t>背景</a:t>
            </a:r>
            <a:endParaRPr kumimoji="1" lang="en-US" altLang="ja-JP" dirty="0" smtClean="0"/>
          </a:p>
          <a:p>
            <a:pPr lvl="1"/>
            <a:r>
              <a:rPr lang="en-US" altLang="ja-JP" dirty="0" err="1" smtClean="0"/>
              <a:t>MapReduce</a:t>
            </a:r>
            <a:r>
              <a:rPr lang="ja-JP" altLang="en-US" dirty="0" smtClean="0"/>
              <a:t>（</a:t>
            </a:r>
            <a:r>
              <a:rPr lang="en-US" altLang="ja-JP" dirty="0" smtClean="0"/>
              <a:t>MR</a:t>
            </a:r>
            <a:r>
              <a:rPr lang="ja-JP" altLang="en-US" dirty="0" smtClean="0"/>
              <a:t>）が話題</a:t>
            </a:r>
            <a:endParaRPr lang="en-US" altLang="ja-JP" dirty="0" smtClean="0"/>
          </a:p>
          <a:p>
            <a:pPr lvl="1"/>
            <a:r>
              <a:rPr kumimoji="1" lang="en-US" altLang="ja-JP" dirty="0" smtClean="0"/>
              <a:t>20</a:t>
            </a:r>
            <a:r>
              <a:rPr kumimoji="1" lang="ja-JP" altLang="en-US" dirty="0" smtClean="0"/>
              <a:t>年以上前から並列</a:t>
            </a:r>
            <a:r>
              <a:rPr kumimoji="1" lang="en-US" altLang="ja-JP" dirty="0" smtClean="0"/>
              <a:t>RDBMS</a:t>
            </a:r>
            <a:r>
              <a:rPr kumimoji="1" lang="ja-JP" altLang="en-US" dirty="0" smtClean="0"/>
              <a:t>の研究</a:t>
            </a:r>
            <a:endParaRPr kumimoji="1" lang="en-US" altLang="ja-JP" dirty="0" smtClean="0"/>
          </a:p>
          <a:p>
            <a:r>
              <a:rPr lang="ja-JP" altLang="en-US" dirty="0" smtClean="0"/>
              <a:t>動機</a:t>
            </a:r>
            <a:endParaRPr lang="en-US" altLang="ja-JP" dirty="0" smtClean="0"/>
          </a:p>
          <a:p>
            <a:pPr lvl="1"/>
            <a:r>
              <a:rPr lang="ja-JP" altLang="en-US" dirty="0" smtClean="0"/>
              <a:t>なぜ並列</a:t>
            </a:r>
            <a:r>
              <a:rPr lang="en-US" altLang="ja-JP" dirty="0" smtClean="0"/>
              <a:t>DBMS</a:t>
            </a:r>
            <a:r>
              <a:rPr lang="ja-JP" altLang="en-US" dirty="0" smtClean="0"/>
              <a:t>を代わりに使わないの？</a:t>
            </a:r>
            <a:endParaRPr lang="en-US" altLang="ja-JP" dirty="0" smtClean="0"/>
          </a:p>
          <a:p>
            <a:pPr lvl="1"/>
            <a:r>
              <a:rPr kumimoji="1" lang="ja-JP" altLang="en-US" dirty="0" smtClean="0"/>
              <a:t>それらの性能の違いは？</a:t>
            </a:r>
            <a:endParaRPr kumimoji="1" lang="en-US" altLang="ja-JP" dirty="0" smtClean="0"/>
          </a:p>
          <a:p>
            <a:pPr lvl="1"/>
            <a:r>
              <a:rPr kumimoji="1" lang="ja-JP" altLang="en-US" dirty="0" smtClean="0"/>
              <a:t>では、それらを比較してみよう。</a:t>
            </a:r>
            <a:endParaRPr kumimoji="1" lang="en-US" altLang="ja-JP" dirty="0" smtClean="0"/>
          </a:p>
        </p:txBody>
      </p:sp>
      <p:sp>
        <p:nvSpPr>
          <p:cNvPr id="4" name="正方形/長方形 3"/>
          <p:cNvSpPr/>
          <p:nvPr/>
        </p:nvSpPr>
        <p:spPr>
          <a:xfrm>
            <a:off x="993726" y="5411605"/>
            <a:ext cx="7725192"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ja-JP" alt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比較のみで、手法の提案などはない </a:t>
            </a:r>
            <a:endParaRPr lang="en-US" altLang="ja-JP"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endParaRPr>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A Comparison of Approaches to Large-Scale Data Analysis</a:t>
            </a:r>
            <a:endParaRPr lang="ja-JP" altLang="en-US" sz="1400" dirty="0">
              <a:solidFill>
                <a:schemeClr val="bg1"/>
              </a:solidFill>
              <a:latin typeface="ヒラギノ角ゴ Pro W6" pitchFamily="34" charset="-128"/>
              <a:ea typeface="ヒラギノ角ゴ Pro W6" pitchFamily="34" charset="-128"/>
            </a:endParaRPr>
          </a:p>
        </p:txBody>
      </p:sp>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153</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角丸四角形 300"/>
          <p:cNvSpPr/>
          <p:nvPr/>
        </p:nvSpPr>
        <p:spPr>
          <a:xfrm>
            <a:off x="4133844" y="1367960"/>
            <a:ext cx="3578275" cy="2520000"/>
          </a:xfrm>
          <a:prstGeom prst="roundRect">
            <a:avLst>
              <a:gd name="adj" fmla="val 5714"/>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3" name="角丸四角形 432"/>
          <p:cNvSpPr/>
          <p:nvPr/>
        </p:nvSpPr>
        <p:spPr>
          <a:xfrm>
            <a:off x="7858170" y="1369167"/>
            <a:ext cx="1131903" cy="5148333"/>
          </a:xfrm>
          <a:prstGeom prst="roundRect">
            <a:avLst>
              <a:gd name="adj" fmla="val 14061"/>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4" name="正方形/長方形 393"/>
          <p:cNvSpPr/>
          <p:nvPr/>
        </p:nvSpPr>
        <p:spPr>
          <a:xfrm>
            <a:off x="5921406" y="4566831"/>
            <a:ext cx="914400" cy="1476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395" name="正方形/長方形 394"/>
          <p:cNvSpPr/>
          <p:nvPr/>
        </p:nvSpPr>
        <p:spPr>
          <a:xfrm>
            <a:off x="5921406" y="1794921"/>
            <a:ext cx="914400" cy="16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0" name="角丸四角形 299"/>
          <p:cNvSpPr/>
          <p:nvPr/>
        </p:nvSpPr>
        <p:spPr>
          <a:xfrm>
            <a:off x="4133844" y="3997500"/>
            <a:ext cx="3578275" cy="2520000"/>
          </a:xfrm>
          <a:prstGeom prst="roundRect">
            <a:avLst>
              <a:gd name="adj" fmla="val 7541"/>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6" name="正方形/長方形 305"/>
          <p:cNvSpPr/>
          <p:nvPr/>
        </p:nvSpPr>
        <p:spPr>
          <a:xfrm>
            <a:off x="4294558" y="4247448"/>
            <a:ext cx="914400" cy="2124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7" name="正方形/長方形 306"/>
          <p:cNvSpPr/>
          <p:nvPr/>
        </p:nvSpPr>
        <p:spPr>
          <a:xfrm>
            <a:off x="4294558" y="1581999"/>
            <a:ext cx="914400" cy="2124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8" name="角丸四角形 307"/>
          <p:cNvSpPr/>
          <p:nvPr/>
        </p:nvSpPr>
        <p:spPr>
          <a:xfrm>
            <a:off x="4383820" y="1697786"/>
            <a:ext cx="365130" cy="219075"/>
          </a:xfrm>
          <a:prstGeom prst="roundRect">
            <a:avLst>
              <a:gd name="adj" fmla="val 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9" name="角丸四角形 308"/>
          <p:cNvSpPr/>
          <p:nvPr/>
        </p:nvSpPr>
        <p:spPr>
          <a:xfrm>
            <a:off x="4785463" y="1697784"/>
            <a:ext cx="365130" cy="219075"/>
          </a:xfrm>
          <a:prstGeom prst="roundRect">
            <a:avLst>
              <a:gd name="adj" fmla="val 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0" name="角丸四角形 309"/>
          <p:cNvSpPr/>
          <p:nvPr/>
        </p:nvSpPr>
        <p:spPr>
          <a:xfrm>
            <a:off x="4383820" y="1953377"/>
            <a:ext cx="365130" cy="219075"/>
          </a:xfrm>
          <a:prstGeom prst="roundRect">
            <a:avLst>
              <a:gd name="adj" fmla="val 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1" name="角丸四角形 310"/>
          <p:cNvSpPr/>
          <p:nvPr/>
        </p:nvSpPr>
        <p:spPr>
          <a:xfrm>
            <a:off x="4785463" y="1953375"/>
            <a:ext cx="365130" cy="219075"/>
          </a:xfrm>
          <a:prstGeom prst="roundRect">
            <a:avLst>
              <a:gd name="adj" fmla="val 0"/>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2" name="角丸四角形 311"/>
          <p:cNvSpPr/>
          <p:nvPr/>
        </p:nvSpPr>
        <p:spPr>
          <a:xfrm>
            <a:off x="4383820" y="2208968"/>
            <a:ext cx="365130" cy="219075"/>
          </a:xfrm>
          <a:prstGeom prst="roundRect">
            <a:avLst>
              <a:gd name="adj" fmla="val 0"/>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3" name="角丸四角形 312"/>
          <p:cNvSpPr/>
          <p:nvPr/>
        </p:nvSpPr>
        <p:spPr>
          <a:xfrm>
            <a:off x="4785463" y="2208966"/>
            <a:ext cx="365130" cy="219075"/>
          </a:xfrm>
          <a:prstGeom prst="roundRect">
            <a:avLst>
              <a:gd name="adj" fmla="val 0"/>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5" name="角丸四角形 314"/>
          <p:cNvSpPr/>
          <p:nvPr/>
        </p:nvSpPr>
        <p:spPr>
          <a:xfrm>
            <a:off x="4770802" y="4375425"/>
            <a:ext cx="365130" cy="219075"/>
          </a:xfrm>
          <a:prstGeom prst="roundRect">
            <a:avLst>
              <a:gd name="adj" fmla="val 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6" name="角丸四角形 315"/>
          <p:cNvSpPr/>
          <p:nvPr/>
        </p:nvSpPr>
        <p:spPr>
          <a:xfrm>
            <a:off x="4369159" y="4375427"/>
            <a:ext cx="365130" cy="219075"/>
          </a:xfrm>
          <a:prstGeom prst="roundRect">
            <a:avLst>
              <a:gd name="adj" fmla="val 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7" name="角丸四角形 316"/>
          <p:cNvSpPr/>
          <p:nvPr/>
        </p:nvSpPr>
        <p:spPr>
          <a:xfrm>
            <a:off x="4770802" y="4631016"/>
            <a:ext cx="365130" cy="219075"/>
          </a:xfrm>
          <a:prstGeom prst="roundRect">
            <a:avLst>
              <a:gd name="adj" fmla="val 0"/>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8" name="角丸四角形 317"/>
          <p:cNvSpPr/>
          <p:nvPr/>
        </p:nvSpPr>
        <p:spPr>
          <a:xfrm>
            <a:off x="4369159" y="4631018"/>
            <a:ext cx="365130" cy="219075"/>
          </a:xfrm>
          <a:prstGeom prst="roundRect">
            <a:avLst>
              <a:gd name="adj" fmla="val 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9" name="角丸四角形 318"/>
          <p:cNvSpPr/>
          <p:nvPr/>
        </p:nvSpPr>
        <p:spPr>
          <a:xfrm>
            <a:off x="4369159" y="4886607"/>
            <a:ext cx="365130" cy="219075"/>
          </a:xfrm>
          <a:prstGeom prst="roundRect">
            <a:avLst>
              <a:gd name="adj" fmla="val 0"/>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0" name="角丸四角形 319"/>
          <p:cNvSpPr/>
          <p:nvPr/>
        </p:nvSpPr>
        <p:spPr>
          <a:xfrm>
            <a:off x="4383820" y="2683639"/>
            <a:ext cx="365130" cy="219075"/>
          </a:xfrm>
          <a:prstGeom prst="roundRect">
            <a:avLst>
              <a:gd name="adj" fmla="val 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1" name="角丸四角形 320"/>
          <p:cNvSpPr/>
          <p:nvPr/>
        </p:nvSpPr>
        <p:spPr>
          <a:xfrm>
            <a:off x="4785463" y="2683637"/>
            <a:ext cx="365130" cy="219075"/>
          </a:xfrm>
          <a:prstGeom prst="roundRect">
            <a:avLst>
              <a:gd name="adj" fmla="val 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2" name="角丸四角形 321"/>
          <p:cNvSpPr/>
          <p:nvPr/>
        </p:nvSpPr>
        <p:spPr>
          <a:xfrm>
            <a:off x="4383820" y="2939230"/>
            <a:ext cx="365130" cy="219075"/>
          </a:xfrm>
          <a:prstGeom prst="roundRect">
            <a:avLst>
              <a:gd name="adj" fmla="val 0"/>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4" name="角丸四角形 323"/>
          <p:cNvSpPr/>
          <p:nvPr/>
        </p:nvSpPr>
        <p:spPr>
          <a:xfrm>
            <a:off x="4369159" y="5349087"/>
            <a:ext cx="365130" cy="219075"/>
          </a:xfrm>
          <a:prstGeom prst="roundRect">
            <a:avLst>
              <a:gd name="adj" fmla="val 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5" name="角丸四角形 324"/>
          <p:cNvSpPr/>
          <p:nvPr/>
        </p:nvSpPr>
        <p:spPr>
          <a:xfrm>
            <a:off x="4770802" y="5349085"/>
            <a:ext cx="365130" cy="219075"/>
          </a:xfrm>
          <a:prstGeom prst="roundRect">
            <a:avLst>
              <a:gd name="adj" fmla="val 0"/>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6" name="角丸四角形 325"/>
          <p:cNvSpPr/>
          <p:nvPr/>
        </p:nvSpPr>
        <p:spPr>
          <a:xfrm>
            <a:off x="4383820" y="3380535"/>
            <a:ext cx="365130" cy="219075"/>
          </a:xfrm>
          <a:prstGeom prst="roundRect">
            <a:avLst>
              <a:gd name="adj" fmla="val 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7" name="角丸四角形 326"/>
          <p:cNvSpPr/>
          <p:nvPr/>
        </p:nvSpPr>
        <p:spPr>
          <a:xfrm>
            <a:off x="4785463" y="3380533"/>
            <a:ext cx="365130" cy="219075"/>
          </a:xfrm>
          <a:prstGeom prst="roundRect">
            <a:avLst>
              <a:gd name="adj" fmla="val 0"/>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9" name="角丸四角形 328"/>
          <p:cNvSpPr/>
          <p:nvPr/>
        </p:nvSpPr>
        <p:spPr>
          <a:xfrm>
            <a:off x="4770802" y="5787243"/>
            <a:ext cx="365130" cy="219075"/>
          </a:xfrm>
          <a:prstGeom prst="roundRect">
            <a:avLst>
              <a:gd name="adj" fmla="val 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0" name="角丸四角形 329"/>
          <p:cNvSpPr/>
          <p:nvPr/>
        </p:nvSpPr>
        <p:spPr>
          <a:xfrm>
            <a:off x="4369159" y="5787240"/>
            <a:ext cx="365130" cy="219075"/>
          </a:xfrm>
          <a:prstGeom prst="roundRect">
            <a:avLst>
              <a:gd name="adj" fmla="val 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1" name="角丸四角形 330"/>
          <p:cNvSpPr/>
          <p:nvPr/>
        </p:nvSpPr>
        <p:spPr>
          <a:xfrm>
            <a:off x="4369159" y="6042834"/>
            <a:ext cx="365130" cy="219075"/>
          </a:xfrm>
          <a:prstGeom prst="roundRect">
            <a:avLst>
              <a:gd name="adj" fmla="val 0"/>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7" name="角丸四角形 296"/>
          <p:cNvSpPr/>
          <p:nvPr/>
        </p:nvSpPr>
        <p:spPr>
          <a:xfrm>
            <a:off x="1468395" y="3940182"/>
            <a:ext cx="2117754" cy="1220034"/>
          </a:xfrm>
          <a:prstGeom prst="roundRect">
            <a:avLst>
              <a:gd name="adj" fmla="val 15081"/>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8" name="角丸四角形 297"/>
          <p:cNvSpPr/>
          <p:nvPr/>
        </p:nvSpPr>
        <p:spPr>
          <a:xfrm>
            <a:off x="1468395" y="5291163"/>
            <a:ext cx="2117754" cy="1226336"/>
          </a:xfrm>
          <a:prstGeom prst="roundRect">
            <a:avLst>
              <a:gd name="adj" fmla="val 13082"/>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6" name="角丸四角形 105"/>
          <p:cNvSpPr/>
          <p:nvPr/>
        </p:nvSpPr>
        <p:spPr>
          <a:xfrm>
            <a:off x="1504908" y="1566837"/>
            <a:ext cx="2117754" cy="2154267"/>
          </a:xfrm>
          <a:prstGeom prst="roundRect">
            <a:avLst>
              <a:gd name="adj" fmla="val 6087"/>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8" name="円柱 107"/>
          <p:cNvSpPr/>
          <p:nvPr/>
        </p:nvSpPr>
        <p:spPr>
          <a:xfrm>
            <a:off x="2527272" y="1697784"/>
            <a:ext cx="914400" cy="949338"/>
          </a:xfrm>
          <a:prstGeom prst="can">
            <a:avLst>
              <a:gd name="adj" fmla="val 0"/>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0" name="円柱 139"/>
          <p:cNvSpPr/>
          <p:nvPr/>
        </p:nvSpPr>
        <p:spPr>
          <a:xfrm>
            <a:off x="2527272" y="2720148"/>
            <a:ext cx="914400" cy="912825"/>
          </a:xfrm>
          <a:prstGeom prst="can">
            <a:avLst>
              <a:gd name="adj" fmla="val 0"/>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6" name="正方形/長方形 135"/>
          <p:cNvSpPr/>
          <p:nvPr/>
        </p:nvSpPr>
        <p:spPr>
          <a:xfrm>
            <a:off x="2527272" y="4706955"/>
            <a:ext cx="914400" cy="3651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7" name="正方形/長方形 136"/>
          <p:cNvSpPr/>
          <p:nvPr/>
        </p:nvSpPr>
        <p:spPr>
          <a:xfrm>
            <a:off x="2527272" y="4005331"/>
            <a:ext cx="914400" cy="64370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8" name="正方形/長方形 137"/>
          <p:cNvSpPr/>
          <p:nvPr/>
        </p:nvSpPr>
        <p:spPr>
          <a:xfrm>
            <a:off x="2527272" y="5861841"/>
            <a:ext cx="914400" cy="5857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9" name="正方形/長方形 138"/>
          <p:cNvSpPr/>
          <p:nvPr/>
        </p:nvSpPr>
        <p:spPr>
          <a:xfrm>
            <a:off x="2527272" y="5397789"/>
            <a:ext cx="914400" cy="4045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en-US" altLang="ja-JP" dirty="0" err="1" smtClean="0"/>
              <a:t>MapReduce</a:t>
            </a:r>
            <a:endParaRPr kumimoji="1" lang="ja-JP" altLang="en-US" dirty="0"/>
          </a:p>
        </p:txBody>
      </p:sp>
      <p:sp>
        <p:nvSpPr>
          <p:cNvPr id="3" name="角丸四角形 2"/>
          <p:cNvSpPr/>
          <p:nvPr/>
        </p:nvSpPr>
        <p:spPr>
          <a:xfrm>
            <a:off x="226953" y="1369167"/>
            <a:ext cx="1131903" cy="5148333"/>
          </a:xfrm>
          <a:prstGeom prst="roundRect">
            <a:avLst>
              <a:gd name="adj" fmla="val 14061"/>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 name="テキスト ボックス 3"/>
          <p:cNvSpPr txBox="1"/>
          <p:nvPr/>
        </p:nvSpPr>
        <p:spPr>
          <a:xfrm>
            <a:off x="383483" y="1238220"/>
            <a:ext cx="829321" cy="276999"/>
          </a:xfrm>
          <a:prstGeom prst="rect">
            <a:avLst/>
          </a:prstGeom>
          <a:solidFill>
            <a:schemeClr val="bg1"/>
          </a:solidFill>
        </p:spPr>
        <p:txBody>
          <a:bodyPr wrap="none" lIns="36000" tIns="0" rIns="36000" bIns="0" rtlCol="0">
            <a:spAutoFit/>
          </a:bodyPr>
          <a:lstStyle/>
          <a:p>
            <a:r>
              <a:rPr kumimoji="1" lang="ja-JP" altLang="en-US" dirty="0" smtClean="0"/>
              <a:t>分散</a:t>
            </a:r>
            <a:r>
              <a:rPr kumimoji="1" lang="en-US" altLang="ja-JP" dirty="0" smtClean="0"/>
              <a:t>FS</a:t>
            </a:r>
            <a:endParaRPr kumimoji="1" lang="ja-JP" altLang="en-US" dirty="0"/>
          </a:p>
        </p:txBody>
      </p:sp>
      <p:sp>
        <p:nvSpPr>
          <p:cNvPr id="5" name="円柱 4"/>
          <p:cNvSpPr/>
          <p:nvPr/>
        </p:nvSpPr>
        <p:spPr>
          <a:xfrm>
            <a:off x="336492" y="1554579"/>
            <a:ext cx="914400" cy="1165572"/>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 name="円柱 11"/>
          <p:cNvSpPr/>
          <p:nvPr/>
        </p:nvSpPr>
        <p:spPr>
          <a:xfrm>
            <a:off x="336492" y="2796020"/>
            <a:ext cx="914400" cy="1165572"/>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円柱 12"/>
          <p:cNvSpPr/>
          <p:nvPr/>
        </p:nvSpPr>
        <p:spPr>
          <a:xfrm>
            <a:off x="336492" y="4037461"/>
            <a:ext cx="914400" cy="1165572"/>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円柱 13"/>
          <p:cNvSpPr/>
          <p:nvPr/>
        </p:nvSpPr>
        <p:spPr>
          <a:xfrm>
            <a:off x="336492" y="5278902"/>
            <a:ext cx="914400" cy="1165572"/>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5" name="角丸四角形 64"/>
          <p:cNvSpPr/>
          <p:nvPr/>
        </p:nvSpPr>
        <p:spPr>
          <a:xfrm>
            <a:off x="409518" y="1880351"/>
            <a:ext cx="365130" cy="219075"/>
          </a:xfrm>
          <a:prstGeom prst="roundRect">
            <a:avLst>
              <a:gd name="adj" fmla="val 5000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0" name="角丸四角形 79"/>
          <p:cNvSpPr/>
          <p:nvPr/>
        </p:nvSpPr>
        <p:spPr>
          <a:xfrm>
            <a:off x="811161" y="1880349"/>
            <a:ext cx="365130" cy="219075"/>
          </a:xfrm>
          <a:prstGeom prst="roundRect">
            <a:avLst>
              <a:gd name="adj" fmla="val 50000"/>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1" name="角丸四角形 80"/>
          <p:cNvSpPr/>
          <p:nvPr/>
        </p:nvSpPr>
        <p:spPr>
          <a:xfrm>
            <a:off x="409518" y="2135942"/>
            <a:ext cx="365130" cy="219075"/>
          </a:xfrm>
          <a:prstGeom prst="roundRect">
            <a:avLst>
              <a:gd name="adj" fmla="val 5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2" name="角丸四角形 81"/>
          <p:cNvSpPr/>
          <p:nvPr/>
        </p:nvSpPr>
        <p:spPr>
          <a:xfrm>
            <a:off x="811161" y="2135940"/>
            <a:ext cx="365130" cy="219075"/>
          </a:xfrm>
          <a:prstGeom prst="roundRect">
            <a:avLst>
              <a:gd name="adj" fmla="val 5000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3" name="角丸四角形 82"/>
          <p:cNvSpPr/>
          <p:nvPr/>
        </p:nvSpPr>
        <p:spPr>
          <a:xfrm>
            <a:off x="409518" y="2391533"/>
            <a:ext cx="365130" cy="219075"/>
          </a:xfrm>
          <a:prstGeom prst="roundRect">
            <a:avLst>
              <a:gd name="adj" fmla="val 5000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4" name="角丸四角形 83"/>
          <p:cNvSpPr/>
          <p:nvPr/>
        </p:nvSpPr>
        <p:spPr>
          <a:xfrm>
            <a:off x="811161" y="2391531"/>
            <a:ext cx="365130" cy="219075"/>
          </a:xfrm>
          <a:prstGeom prst="roundRect">
            <a:avLst>
              <a:gd name="adj" fmla="val 50000"/>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5" name="角丸四角形 84"/>
          <p:cNvSpPr/>
          <p:nvPr/>
        </p:nvSpPr>
        <p:spPr>
          <a:xfrm>
            <a:off x="409518" y="3121794"/>
            <a:ext cx="365130" cy="219075"/>
          </a:xfrm>
          <a:prstGeom prst="roundRect">
            <a:avLst>
              <a:gd name="adj" fmla="val 50000"/>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6" name="角丸四角形 85"/>
          <p:cNvSpPr/>
          <p:nvPr/>
        </p:nvSpPr>
        <p:spPr>
          <a:xfrm>
            <a:off x="811161" y="3121792"/>
            <a:ext cx="365130" cy="219075"/>
          </a:xfrm>
          <a:prstGeom prst="roundRect">
            <a:avLst>
              <a:gd name="adj" fmla="val 5000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7" name="角丸四角形 86"/>
          <p:cNvSpPr/>
          <p:nvPr/>
        </p:nvSpPr>
        <p:spPr>
          <a:xfrm>
            <a:off x="409518" y="3377385"/>
            <a:ext cx="365130" cy="219075"/>
          </a:xfrm>
          <a:prstGeom prst="roundRect">
            <a:avLst>
              <a:gd name="adj" fmla="val 5000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8" name="角丸四角形 87"/>
          <p:cNvSpPr/>
          <p:nvPr/>
        </p:nvSpPr>
        <p:spPr>
          <a:xfrm>
            <a:off x="811161" y="3377383"/>
            <a:ext cx="365130" cy="219075"/>
          </a:xfrm>
          <a:prstGeom prst="roundRect">
            <a:avLst>
              <a:gd name="adj" fmla="val 50000"/>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9" name="角丸四角形 88"/>
          <p:cNvSpPr/>
          <p:nvPr/>
        </p:nvSpPr>
        <p:spPr>
          <a:xfrm>
            <a:off x="409518" y="3632976"/>
            <a:ext cx="365130" cy="219075"/>
          </a:xfrm>
          <a:prstGeom prst="roundRect">
            <a:avLst>
              <a:gd name="adj" fmla="val 5000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0" name="角丸四角形 89"/>
          <p:cNvSpPr/>
          <p:nvPr/>
        </p:nvSpPr>
        <p:spPr>
          <a:xfrm>
            <a:off x="811161" y="3632974"/>
            <a:ext cx="365130" cy="219075"/>
          </a:xfrm>
          <a:prstGeom prst="roundRect">
            <a:avLst>
              <a:gd name="adj" fmla="val 50000"/>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1" name="角丸四角形 90"/>
          <p:cNvSpPr/>
          <p:nvPr/>
        </p:nvSpPr>
        <p:spPr>
          <a:xfrm>
            <a:off x="409518" y="4363237"/>
            <a:ext cx="365130" cy="219075"/>
          </a:xfrm>
          <a:prstGeom prst="roundRect">
            <a:avLst>
              <a:gd name="adj" fmla="val 50000"/>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2" name="角丸四角形 91"/>
          <p:cNvSpPr/>
          <p:nvPr/>
        </p:nvSpPr>
        <p:spPr>
          <a:xfrm>
            <a:off x="811161" y="4363235"/>
            <a:ext cx="365130" cy="219075"/>
          </a:xfrm>
          <a:prstGeom prst="roundRect">
            <a:avLst>
              <a:gd name="adj" fmla="val 5000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3" name="角丸四角形 92"/>
          <p:cNvSpPr/>
          <p:nvPr/>
        </p:nvSpPr>
        <p:spPr>
          <a:xfrm>
            <a:off x="409518" y="4618828"/>
            <a:ext cx="365130" cy="219075"/>
          </a:xfrm>
          <a:prstGeom prst="roundRect">
            <a:avLst>
              <a:gd name="adj" fmla="val 50000"/>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4" name="角丸四角形 93"/>
          <p:cNvSpPr/>
          <p:nvPr/>
        </p:nvSpPr>
        <p:spPr>
          <a:xfrm>
            <a:off x="811161" y="4618826"/>
            <a:ext cx="365130" cy="219075"/>
          </a:xfrm>
          <a:prstGeom prst="roundRect">
            <a:avLst>
              <a:gd name="adj" fmla="val 5000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5" name="角丸四角形 94"/>
          <p:cNvSpPr/>
          <p:nvPr/>
        </p:nvSpPr>
        <p:spPr>
          <a:xfrm>
            <a:off x="409518" y="4874419"/>
            <a:ext cx="365130" cy="219075"/>
          </a:xfrm>
          <a:prstGeom prst="roundRect">
            <a:avLst>
              <a:gd name="adj" fmla="val 5000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6" name="角丸四角形 95"/>
          <p:cNvSpPr/>
          <p:nvPr/>
        </p:nvSpPr>
        <p:spPr>
          <a:xfrm>
            <a:off x="811161" y="4874417"/>
            <a:ext cx="365130" cy="219075"/>
          </a:xfrm>
          <a:prstGeom prst="roundRect">
            <a:avLst>
              <a:gd name="adj" fmla="val 5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7" name="角丸四角形 96"/>
          <p:cNvSpPr/>
          <p:nvPr/>
        </p:nvSpPr>
        <p:spPr>
          <a:xfrm>
            <a:off x="409518" y="5604680"/>
            <a:ext cx="365130" cy="219075"/>
          </a:xfrm>
          <a:prstGeom prst="roundRect">
            <a:avLst>
              <a:gd name="adj" fmla="val 5000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8" name="角丸四角形 97"/>
          <p:cNvSpPr/>
          <p:nvPr/>
        </p:nvSpPr>
        <p:spPr>
          <a:xfrm>
            <a:off x="811161" y="5604678"/>
            <a:ext cx="365130" cy="219075"/>
          </a:xfrm>
          <a:prstGeom prst="roundRect">
            <a:avLst>
              <a:gd name="adj" fmla="val 50000"/>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9" name="角丸四角形 98"/>
          <p:cNvSpPr/>
          <p:nvPr/>
        </p:nvSpPr>
        <p:spPr>
          <a:xfrm>
            <a:off x="409518" y="5860271"/>
            <a:ext cx="365130" cy="219075"/>
          </a:xfrm>
          <a:prstGeom prst="roundRect">
            <a:avLst>
              <a:gd name="adj" fmla="val 5000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0" name="角丸四角形 99"/>
          <p:cNvSpPr/>
          <p:nvPr/>
        </p:nvSpPr>
        <p:spPr>
          <a:xfrm>
            <a:off x="811161" y="5860269"/>
            <a:ext cx="365130" cy="219075"/>
          </a:xfrm>
          <a:prstGeom prst="roundRect">
            <a:avLst>
              <a:gd name="adj" fmla="val 50000"/>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1" name="角丸四角形 100"/>
          <p:cNvSpPr/>
          <p:nvPr/>
        </p:nvSpPr>
        <p:spPr>
          <a:xfrm>
            <a:off x="409518" y="6115862"/>
            <a:ext cx="365130" cy="219075"/>
          </a:xfrm>
          <a:prstGeom prst="roundRect">
            <a:avLst>
              <a:gd name="adj" fmla="val 5000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2" name="角丸四角形 101"/>
          <p:cNvSpPr/>
          <p:nvPr/>
        </p:nvSpPr>
        <p:spPr>
          <a:xfrm>
            <a:off x="811161" y="6115860"/>
            <a:ext cx="365130" cy="219075"/>
          </a:xfrm>
          <a:prstGeom prst="roundRect">
            <a:avLst>
              <a:gd name="adj" fmla="val 5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2" name="角丸四角形 111"/>
          <p:cNvSpPr/>
          <p:nvPr/>
        </p:nvSpPr>
        <p:spPr>
          <a:xfrm>
            <a:off x="2600298" y="1807329"/>
            <a:ext cx="365130" cy="219075"/>
          </a:xfrm>
          <a:prstGeom prst="roundRect">
            <a:avLst>
              <a:gd name="adj" fmla="val 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3" name="角丸四角形 112"/>
          <p:cNvSpPr/>
          <p:nvPr/>
        </p:nvSpPr>
        <p:spPr>
          <a:xfrm>
            <a:off x="3001941" y="1807327"/>
            <a:ext cx="365130" cy="219075"/>
          </a:xfrm>
          <a:prstGeom prst="roundRect">
            <a:avLst>
              <a:gd name="adj" fmla="val 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4" name="角丸四角形 113"/>
          <p:cNvSpPr/>
          <p:nvPr/>
        </p:nvSpPr>
        <p:spPr>
          <a:xfrm>
            <a:off x="2600298" y="2062920"/>
            <a:ext cx="365130" cy="219075"/>
          </a:xfrm>
          <a:prstGeom prst="roundRect">
            <a:avLst>
              <a:gd name="adj" fmla="val 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5" name="角丸四角形 114"/>
          <p:cNvSpPr/>
          <p:nvPr/>
        </p:nvSpPr>
        <p:spPr>
          <a:xfrm>
            <a:off x="3001941" y="2062918"/>
            <a:ext cx="365130" cy="219075"/>
          </a:xfrm>
          <a:prstGeom prst="roundRect">
            <a:avLst>
              <a:gd name="adj" fmla="val 0"/>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6" name="角丸四角形 115"/>
          <p:cNvSpPr/>
          <p:nvPr/>
        </p:nvSpPr>
        <p:spPr>
          <a:xfrm>
            <a:off x="2600298" y="2318511"/>
            <a:ext cx="365130" cy="219075"/>
          </a:xfrm>
          <a:prstGeom prst="roundRect">
            <a:avLst>
              <a:gd name="adj" fmla="val 0"/>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7" name="角丸四角形 116"/>
          <p:cNvSpPr/>
          <p:nvPr/>
        </p:nvSpPr>
        <p:spPr>
          <a:xfrm>
            <a:off x="3001941" y="2318509"/>
            <a:ext cx="365130" cy="219075"/>
          </a:xfrm>
          <a:prstGeom prst="roundRect">
            <a:avLst>
              <a:gd name="adj" fmla="val 0"/>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9" name="角丸四角形 118"/>
          <p:cNvSpPr/>
          <p:nvPr/>
        </p:nvSpPr>
        <p:spPr>
          <a:xfrm>
            <a:off x="3001941" y="2793174"/>
            <a:ext cx="365130" cy="219075"/>
          </a:xfrm>
          <a:prstGeom prst="roundRect">
            <a:avLst>
              <a:gd name="adj" fmla="val 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0" name="角丸四角形 119"/>
          <p:cNvSpPr/>
          <p:nvPr/>
        </p:nvSpPr>
        <p:spPr>
          <a:xfrm>
            <a:off x="2600298" y="2793176"/>
            <a:ext cx="365130" cy="219075"/>
          </a:xfrm>
          <a:prstGeom prst="roundRect">
            <a:avLst>
              <a:gd name="adj" fmla="val 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1" name="角丸四角形 120"/>
          <p:cNvSpPr/>
          <p:nvPr/>
        </p:nvSpPr>
        <p:spPr>
          <a:xfrm>
            <a:off x="3001941" y="3048765"/>
            <a:ext cx="365130" cy="219075"/>
          </a:xfrm>
          <a:prstGeom prst="roundRect">
            <a:avLst>
              <a:gd name="adj" fmla="val 0"/>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2" name="角丸四角形 121"/>
          <p:cNvSpPr/>
          <p:nvPr/>
        </p:nvSpPr>
        <p:spPr>
          <a:xfrm>
            <a:off x="2600298" y="3048767"/>
            <a:ext cx="365130" cy="219075"/>
          </a:xfrm>
          <a:prstGeom prst="roundRect">
            <a:avLst>
              <a:gd name="adj" fmla="val 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3" name="角丸四角形 122"/>
          <p:cNvSpPr/>
          <p:nvPr/>
        </p:nvSpPr>
        <p:spPr>
          <a:xfrm>
            <a:off x="2600298" y="3304356"/>
            <a:ext cx="365130" cy="219075"/>
          </a:xfrm>
          <a:prstGeom prst="roundRect">
            <a:avLst>
              <a:gd name="adj" fmla="val 0"/>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4" name="角丸四角形 123"/>
          <p:cNvSpPr/>
          <p:nvPr/>
        </p:nvSpPr>
        <p:spPr>
          <a:xfrm>
            <a:off x="2600298" y="4087812"/>
            <a:ext cx="365130" cy="219075"/>
          </a:xfrm>
          <a:prstGeom prst="roundRect">
            <a:avLst>
              <a:gd name="adj" fmla="val 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5" name="角丸四角形 124"/>
          <p:cNvSpPr/>
          <p:nvPr/>
        </p:nvSpPr>
        <p:spPr>
          <a:xfrm>
            <a:off x="3001941" y="4087810"/>
            <a:ext cx="365130" cy="219075"/>
          </a:xfrm>
          <a:prstGeom prst="roundRect">
            <a:avLst>
              <a:gd name="adj" fmla="val 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6" name="角丸四角形 125"/>
          <p:cNvSpPr/>
          <p:nvPr/>
        </p:nvSpPr>
        <p:spPr>
          <a:xfrm>
            <a:off x="2600298" y="4343403"/>
            <a:ext cx="365130" cy="219075"/>
          </a:xfrm>
          <a:prstGeom prst="roundRect">
            <a:avLst>
              <a:gd name="adj" fmla="val 0"/>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8" name="角丸四角形 127"/>
          <p:cNvSpPr/>
          <p:nvPr/>
        </p:nvSpPr>
        <p:spPr>
          <a:xfrm>
            <a:off x="2600298" y="4795089"/>
            <a:ext cx="365130" cy="219075"/>
          </a:xfrm>
          <a:prstGeom prst="roundRect">
            <a:avLst>
              <a:gd name="adj" fmla="val 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9" name="角丸四角形 128"/>
          <p:cNvSpPr/>
          <p:nvPr/>
        </p:nvSpPr>
        <p:spPr>
          <a:xfrm>
            <a:off x="3001941" y="4795087"/>
            <a:ext cx="365130" cy="219075"/>
          </a:xfrm>
          <a:prstGeom prst="roundRect">
            <a:avLst>
              <a:gd name="adj" fmla="val 0"/>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0" name="角丸四角形 129"/>
          <p:cNvSpPr/>
          <p:nvPr/>
        </p:nvSpPr>
        <p:spPr>
          <a:xfrm>
            <a:off x="2600298" y="5473967"/>
            <a:ext cx="365130" cy="225050"/>
          </a:xfrm>
          <a:prstGeom prst="roundRect">
            <a:avLst>
              <a:gd name="adj" fmla="val 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1" name="角丸四角形 130"/>
          <p:cNvSpPr/>
          <p:nvPr/>
        </p:nvSpPr>
        <p:spPr>
          <a:xfrm>
            <a:off x="3001941" y="5473965"/>
            <a:ext cx="365130" cy="225050"/>
          </a:xfrm>
          <a:prstGeom prst="roundRect">
            <a:avLst>
              <a:gd name="adj" fmla="val 0"/>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3" name="角丸四角形 132"/>
          <p:cNvSpPr/>
          <p:nvPr/>
        </p:nvSpPr>
        <p:spPr>
          <a:xfrm>
            <a:off x="3001941" y="5936445"/>
            <a:ext cx="365130" cy="219075"/>
          </a:xfrm>
          <a:prstGeom prst="roundRect">
            <a:avLst>
              <a:gd name="adj" fmla="val 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4" name="角丸四角形 133"/>
          <p:cNvSpPr/>
          <p:nvPr/>
        </p:nvSpPr>
        <p:spPr>
          <a:xfrm>
            <a:off x="2600298" y="5936442"/>
            <a:ext cx="365130" cy="219075"/>
          </a:xfrm>
          <a:prstGeom prst="roundRect">
            <a:avLst>
              <a:gd name="adj" fmla="val 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5" name="角丸四角形 134"/>
          <p:cNvSpPr/>
          <p:nvPr/>
        </p:nvSpPr>
        <p:spPr>
          <a:xfrm>
            <a:off x="2600298" y="6192036"/>
            <a:ext cx="365130" cy="219075"/>
          </a:xfrm>
          <a:prstGeom prst="roundRect">
            <a:avLst>
              <a:gd name="adj" fmla="val 0"/>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01" name="直線矢印コネクタ 200"/>
          <p:cNvCxnSpPr>
            <a:stCxn id="108" idx="4"/>
            <a:endCxn id="307" idx="1"/>
          </p:cNvCxnSpPr>
          <p:nvPr/>
        </p:nvCxnSpPr>
        <p:spPr>
          <a:xfrm>
            <a:off x="3441672" y="2172453"/>
            <a:ext cx="852886" cy="471546"/>
          </a:xfrm>
          <a:prstGeom prst="straightConnector1">
            <a:avLst/>
          </a:prstGeom>
          <a:ln w="76200">
            <a:solidFill>
              <a:schemeClr val="accent3">
                <a:lumMod val="65000"/>
              </a:schemeClr>
            </a:solidFill>
            <a:headEnd w="lg" len="lg"/>
            <a:tailEnd type="triangle" w="med" len="med"/>
          </a:ln>
        </p:spPr>
        <p:style>
          <a:lnRef idx="3">
            <a:schemeClr val="dk1"/>
          </a:lnRef>
          <a:fillRef idx="0">
            <a:schemeClr val="dk1"/>
          </a:fillRef>
          <a:effectRef idx="2">
            <a:schemeClr val="dk1"/>
          </a:effectRef>
          <a:fontRef idx="minor">
            <a:schemeClr val="tx1"/>
          </a:fontRef>
        </p:style>
      </p:cxnSp>
      <p:cxnSp>
        <p:nvCxnSpPr>
          <p:cNvPr id="204" name="直線矢印コネクタ 203"/>
          <p:cNvCxnSpPr>
            <a:stCxn id="140" idx="4"/>
            <a:endCxn id="306" idx="1"/>
          </p:cNvCxnSpPr>
          <p:nvPr/>
        </p:nvCxnSpPr>
        <p:spPr>
          <a:xfrm>
            <a:off x="3441672" y="3176561"/>
            <a:ext cx="852886" cy="2132887"/>
          </a:xfrm>
          <a:prstGeom prst="straightConnector1">
            <a:avLst/>
          </a:prstGeom>
          <a:ln w="76200">
            <a:solidFill>
              <a:schemeClr val="accent3">
                <a:lumMod val="65000"/>
              </a:schemeClr>
            </a:solidFill>
            <a:headEnd w="lg" len="lg"/>
            <a:tailEnd type="triangle" w="med" len="med"/>
          </a:ln>
        </p:spPr>
        <p:style>
          <a:lnRef idx="3">
            <a:schemeClr val="dk1"/>
          </a:lnRef>
          <a:fillRef idx="0">
            <a:schemeClr val="dk1"/>
          </a:fillRef>
          <a:effectRef idx="2">
            <a:schemeClr val="dk1"/>
          </a:effectRef>
          <a:fontRef idx="minor">
            <a:schemeClr val="tx1"/>
          </a:fontRef>
        </p:style>
      </p:cxnSp>
      <p:cxnSp>
        <p:nvCxnSpPr>
          <p:cNvPr id="207" name="直線矢印コネクタ 206"/>
          <p:cNvCxnSpPr>
            <a:stCxn id="137" idx="3"/>
            <a:endCxn id="307" idx="1"/>
          </p:cNvCxnSpPr>
          <p:nvPr/>
        </p:nvCxnSpPr>
        <p:spPr>
          <a:xfrm flipV="1">
            <a:off x="3441672" y="2643999"/>
            <a:ext cx="852886" cy="1683184"/>
          </a:xfrm>
          <a:prstGeom prst="straightConnector1">
            <a:avLst/>
          </a:prstGeom>
          <a:ln w="76200">
            <a:solidFill>
              <a:schemeClr val="accent3">
                <a:lumMod val="65000"/>
              </a:schemeClr>
            </a:solidFill>
            <a:headEnd w="lg" len="lg"/>
            <a:tailEnd type="triangle" w="med" len="med"/>
          </a:ln>
        </p:spPr>
        <p:style>
          <a:lnRef idx="3">
            <a:schemeClr val="dk1"/>
          </a:lnRef>
          <a:fillRef idx="0">
            <a:schemeClr val="dk1"/>
          </a:fillRef>
          <a:effectRef idx="2">
            <a:schemeClr val="dk1"/>
          </a:effectRef>
          <a:fontRef idx="minor">
            <a:schemeClr val="tx1"/>
          </a:fontRef>
        </p:style>
      </p:cxnSp>
      <p:cxnSp>
        <p:nvCxnSpPr>
          <p:cNvPr id="210" name="直線矢印コネクタ 209"/>
          <p:cNvCxnSpPr>
            <a:stCxn id="136" idx="3"/>
            <a:endCxn id="306" idx="1"/>
          </p:cNvCxnSpPr>
          <p:nvPr/>
        </p:nvCxnSpPr>
        <p:spPr>
          <a:xfrm>
            <a:off x="3441672" y="4889520"/>
            <a:ext cx="852886" cy="419928"/>
          </a:xfrm>
          <a:prstGeom prst="straightConnector1">
            <a:avLst/>
          </a:prstGeom>
          <a:ln w="76200">
            <a:solidFill>
              <a:schemeClr val="accent3">
                <a:lumMod val="65000"/>
              </a:schemeClr>
            </a:solidFill>
            <a:headEnd w="lg" len="lg"/>
            <a:tailEnd type="triangle" w="med" len="med"/>
          </a:ln>
        </p:spPr>
        <p:style>
          <a:lnRef idx="3">
            <a:schemeClr val="dk1"/>
          </a:lnRef>
          <a:fillRef idx="0">
            <a:schemeClr val="dk1"/>
          </a:fillRef>
          <a:effectRef idx="2">
            <a:schemeClr val="dk1"/>
          </a:effectRef>
          <a:fontRef idx="minor">
            <a:schemeClr val="tx1"/>
          </a:fontRef>
        </p:style>
      </p:cxnSp>
      <p:cxnSp>
        <p:nvCxnSpPr>
          <p:cNvPr id="213" name="直線矢印コネクタ 212"/>
          <p:cNvCxnSpPr>
            <a:stCxn id="138" idx="3"/>
            <a:endCxn id="306" idx="1"/>
          </p:cNvCxnSpPr>
          <p:nvPr/>
        </p:nvCxnSpPr>
        <p:spPr>
          <a:xfrm flipV="1">
            <a:off x="3441672" y="5309448"/>
            <a:ext cx="852886" cy="845285"/>
          </a:xfrm>
          <a:prstGeom prst="straightConnector1">
            <a:avLst/>
          </a:prstGeom>
          <a:ln w="76200">
            <a:solidFill>
              <a:schemeClr val="accent3">
                <a:lumMod val="65000"/>
              </a:schemeClr>
            </a:solidFill>
            <a:headEnd w="lg" len="lg"/>
            <a:tailEnd type="triangle" w="med" len="med"/>
          </a:ln>
        </p:spPr>
        <p:style>
          <a:lnRef idx="3">
            <a:schemeClr val="dk1"/>
          </a:lnRef>
          <a:fillRef idx="0">
            <a:schemeClr val="dk1"/>
          </a:fillRef>
          <a:effectRef idx="2">
            <a:schemeClr val="dk1"/>
          </a:effectRef>
          <a:fontRef idx="minor">
            <a:schemeClr val="tx1"/>
          </a:fontRef>
        </p:style>
      </p:cxnSp>
      <p:cxnSp>
        <p:nvCxnSpPr>
          <p:cNvPr id="216" name="直線矢印コネクタ 215"/>
          <p:cNvCxnSpPr>
            <a:stCxn id="139" idx="3"/>
            <a:endCxn id="307" idx="1"/>
          </p:cNvCxnSpPr>
          <p:nvPr/>
        </p:nvCxnSpPr>
        <p:spPr>
          <a:xfrm flipV="1">
            <a:off x="3441672" y="2643999"/>
            <a:ext cx="852886" cy="2956068"/>
          </a:xfrm>
          <a:prstGeom prst="straightConnector1">
            <a:avLst/>
          </a:prstGeom>
          <a:ln w="76200">
            <a:solidFill>
              <a:schemeClr val="accent3">
                <a:lumMod val="65000"/>
              </a:schemeClr>
            </a:solidFill>
            <a:headEnd w="lg" len="lg"/>
            <a:tailEnd type="triangle" w="med" len="med"/>
          </a:ln>
        </p:spPr>
        <p:style>
          <a:lnRef idx="3">
            <a:schemeClr val="dk1"/>
          </a:lnRef>
          <a:fillRef idx="0">
            <a:schemeClr val="dk1"/>
          </a:fillRef>
          <a:effectRef idx="2">
            <a:schemeClr val="dk1"/>
          </a:effectRef>
          <a:fontRef idx="minor">
            <a:schemeClr val="tx1"/>
          </a:fontRef>
        </p:style>
      </p:cxnSp>
      <p:sp>
        <p:nvSpPr>
          <p:cNvPr id="355" name="角丸四角形 354"/>
          <p:cNvSpPr/>
          <p:nvPr/>
        </p:nvSpPr>
        <p:spPr>
          <a:xfrm>
            <a:off x="5994432" y="1880352"/>
            <a:ext cx="365130" cy="219075"/>
          </a:xfrm>
          <a:prstGeom prst="roundRect">
            <a:avLst>
              <a:gd name="adj" fmla="val 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6" name="角丸四角形 355"/>
          <p:cNvSpPr/>
          <p:nvPr/>
        </p:nvSpPr>
        <p:spPr>
          <a:xfrm>
            <a:off x="6396075" y="1880350"/>
            <a:ext cx="365130" cy="219075"/>
          </a:xfrm>
          <a:prstGeom prst="roundRect">
            <a:avLst>
              <a:gd name="adj" fmla="val 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7" name="角丸四角形 356"/>
          <p:cNvSpPr/>
          <p:nvPr/>
        </p:nvSpPr>
        <p:spPr>
          <a:xfrm>
            <a:off x="5994432" y="2135943"/>
            <a:ext cx="365130" cy="219075"/>
          </a:xfrm>
          <a:prstGeom prst="roundRect">
            <a:avLst>
              <a:gd name="adj" fmla="val 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8" name="角丸四角形 357"/>
          <p:cNvSpPr/>
          <p:nvPr/>
        </p:nvSpPr>
        <p:spPr>
          <a:xfrm>
            <a:off x="6396075" y="2135941"/>
            <a:ext cx="365130" cy="219075"/>
          </a:xfrm>
          <a:prstGeom prst="roundRect">
            <a:avLst>
              <a:gd name="adj" fmla="val 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n>
                <a:solidFill>
                  <a:srgbClr val="FF0000"/>
                </a:solidFill>
              </a:ln>
            </a:endParaRPr>
          </a:p>
        </p:txBody>
      </p:sp>
      <p:sp>
        <p:nvSpPr>
          <p:cNvPr id="359" name="角丸四角形 358"/>
          <p:cNvSpPr/>
          <p:nvPr/>
        </p:nvSpPr>
        <p:spPr>
          <a:xfrm>
            <a:off x="5994432" y="2391534"/>
            <a:ext cx="365130" cy="219075"/>
          </a:xfrm>
          <a:prstGeom prst="roundRect">
            <a:avLst>
              <a:gd name="adj" fmla="val 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n>
                <a:solidFill>
                  <a:srgbClr val="FF0000"/>
                </a:solidFill>
              </a:ln>
            </a:endParaRPr>
          </a:p>
        </p:txBody>
      </p:sp>
      <p:sp>
        <p:nvSpPr>
          <p:cNvPr id="360" name="角丸四角形 359"/>
          <p:cNvSpPr/>
          <p:nvPr/>
        </p:nvSpPr>
        <p:spPr>
          <a:xfrm>
            <a:off x="6396075" y="2391532"/>
            <a:ext cx="365130" cy="219075"/>
          </a:xfrm>
          <a:prstGeom prst="roundRect">
            <a:avLst>
              <a:gd name="adj" fmla="val 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n>
                <a:solidFill>
                  <a:srgbClr val="FF0000"/>
                </a:solidFill>
              </a:ln>
            </a:endParaRPr>
          </a:p>
        </p:txBody>
      </p:sp>
      <p:sp>
        <p:nvSpPr>
          <p:cNvPr id="361" name="角丸四角形 360"/>
          <p:cNvSpPr/>
          <p:nvPr/>
        </p:nvSpPr>
        <p:spPr>
          <a:xfrm>
            <a:off x="5994432" y="3158307"/>
            <a:ext cx="365130" cy="219075"/>
          </a:xfrm>
          <a:prstGeom prst="roundRect">
            <a:avLst>
              <a:gd name="adj" fmla="val 0"/>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2" name="角丸四角形 361"/>
          <p:cNvSpPr/>
          <p:nvPr/>
        </p:nvSpPr>
        <p:spPr>
          <a:xfrm>
            <a:off x="6396075" y="4691850"/>
            <a:ext cx="365130" cy="219075"/>
          </a:xfrm>
          <a:prstGeom prst="roundRect">
            <a:avLst>
              <a:gd name="adj" fmla="val 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3" name="角丸四角形 362"/>
          <p:cNvSpPr/>
          <p:nvPr/>
        </p:nvSpPr>
        <p:spPr>
          <a:xfrm>
            <a:off x="5994432" y="4691852"/>
            <a:ext cx="365130" cy="219075"/>
          </a:xfrm>
          <a:prstGeom prst="roundRect">
            <a:avLst>
              <a:gd name="adj" fmla="val 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4" name="角丸四角形 363"/>
          <p:cNvSpPr/>
          <p:nvPr/>
        </p:nvSpPr>
        <p:spPr>
          <a:xfrm>
            <a:off x="6396075" y="4947441"/>
            <a:ext cx="365130" cy="219075"/>
          </a:xfrm>
          <a:prstGeom prst="roundRect">
            <a:avLst>
              <a:gd name="adj" fmla="val 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5" name="角丸四角形 364"/>
          <p:cNvSpPr/>
          <p:nvPr/>
        </p:nvSpPr>
        <p:spPr>
          <a:xfrm>
            <a:off x="5994432" y="4947443"/>
            <a:ext cx="365130" cy="219075"/>
          </a:xfrm>
          <a:prstGeom prst="roundRect">
            <a:avLst>
              <a:gd name="adj" fmla="val 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6" name="角丸四角形 365"/>
          <p:cNvSpPr/>
          <p:nvPr/>
        </p:nvSpPr>
        <p:spPr>
          <a:xfrm>
            <a:off x="5994432" y="5203032"/>
            <a:ext cx="365130" cy="219075"/>
          </a:xfrm>
          <a:prstGeom prst="roundRect">
            <a:avLst>
              <a:gd name="adj" fmla="val 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7" name="角丸四角形 366"/>
          <p:cNvSpPr/>
          <p:nvPr/>
        </p:nvSpPr>
        <p:spPr>
          <a:xfrm>
            <a:off x="5994432" y="2647125"/>
            <a:ext cx="365130" cy="219075"/>
          </a:xfrm>
          <a:prstGeom prst="roundRect">
            <a:avLst>
              <a:gd name="adj" fmla="val 0"/>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8" name="角丸四角形 367"/>
          <p:cNvSpPr/>
          <p:nvPr/>
        </p:nvSpPr>
        <p:spPr>
          <a:xfrm>
            <a:off x="6396075" y="2647123"/>
            <a:ext cx="365130" cy="219075"/>
          </a:xfrm>
          <a:prstGeom prst="roundRect">
            <a:avLst>
              <a:gd name="adj" fmla="val 0"/>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9" name="角丸四角形 368"/>
          <p:cNvSpPr/>
          <p:nvPr/>
        </p:nvSpPr>
        <p:spPr>
          <a:xfrm>
            <a:off x="5994432" y="2902716"/>
            <a:ext cx="365130" cy="219075"/>
          </a:xfrm>
          <a:prstGeom prst="roundRect">
            <a:avLst>
              <a:gd name="adj" fmla="val 0"/>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0" name="角丸四角形 369"/>
          <p:cNvSpPr/>
          <p:nvPr/>
        </p:nvSpPr>
        <p:spPr>
          <a:xfrm>
            <a:off x="6396075" y="2902714"/>
            <a:ext cx="365130" cy="219075"/>
          </a:xfrm>
          <a:prstGeom prst="roundRect">
            <a:avLst>
              <a:gd name="adj" fmla="val 0"/>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1" name="角丸四角形 370"/>
          <p:cNvSpPr/>
          <p:nvPr/>
        </p:nvSpPr>
        <p:spPr>
          <a:xfrm>
            <a:off x="6396075" y="5203039"/>
            <a:ext cx="365130" cy="219075"/>
          </a:xfrm>
          <a:prstGeom prst="roundRect">
            <a:avLst>
              <a:gd name="adj" fmla="val 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2" name="角丸四角形 371"/>
          <p:cNvSpPr/>
          <p:nvPr/>
        </p:nvSpPr>
        <p:spPr>
          <a:xfrm>
            <a:off x="6396075" y="5714221"/>
            <a:ext cx="365130" cy="219075"/>
          </a:xfrm>
          <a:prstGeom prst="roundRect">
            <a:avLst>
              <a:gd name="adj" fmla="val 0"/>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6" name="角丸四角形 375"/>
          <p:cNvSpPr/>
          <p:nvPr/>
        </p:nvSpPr>
        <p:spPr>
          <a:xfrm>
            <a:off x="6396075" y="5458630"/>
            <a:ext cx="365130" cy="219075"/>
          </a:xfrm>
          <a:prstGeom prst="roundRect">
            <a:avLst>
              <a:gd name="adj" fmla="val 0"/>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7" name="角丸四角形 376"/>
          <p:cNvSpPr/>
          <p:nvPr/>
        </p:nvSpPr>
        <p:spPr>
          <a:xfrm>
            <a:off x="5994432" y="5458627"/>
            <a:ext cx="365130" cy="219075"/>
          </a:xfrm>
          <a:prstGeom prst="roundRect">
            <a:avLst>
              <a:gd name="adj" fmla="val 0"/>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8" name="角丸四角形 377"/>
          <p:cNvSpPr/>
          <p:nvPr/>
        </p:nvSpPr>
        <p:spPr>
          <a:xfrm>
            <a:off x="5994432" y="5714221"/>
            <a:ext cx="365130" cy="219075"/>
          </a:xfrm>
          <a:prstGeom prst="roundRect">
            <a:avLst>
              <a:gd name="adj" fmla="val 0"/>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89" name="直線コネクタ 388"/>
          <p:cNvCxnSpPr/>
          <p:nvPr/>
        </p:nvCxnSpPr>
        <p:spPr>
          <a:xfrm rot="10800000" flipH="1">
            <a:off x="4309219" y="2574096"/>
            <a:ext cx="914400" cy="1588"/>
          </a:xfrm>
          <a:prstGeom prst="line">
            <a:avLst/>
          </a:prstGeom>
          <a:ln>
            <a:prstDash val="sysDash"/>
          </a:ln>
        </p:spPr>
        <p:style>
          <a:lnRef idx="2">
            <a:schemeClr val="dk1"/>
          </a:lnRef>
          <a:fillRef idx="1">
            <a:schemeClr val="lt1"/>
          </a:fillRef>
          <a:effectRef idx="0">
            <a:schemeClr val="dk1"/>
          </a:effectRef>
          <a:fontRef idx="minor">
            <a:schemeClr val="dk1"/>
          </a:fontRef>
        </p:style>
      </p:cxnSp>
      <p:cxnSp>
        <p:nvCxnSpPr>
          <p:cNvPr id="391" name="直線コネクタ 390"/>
          <p:cNvCxnSpPr/>
          <p:nvPr/>
        </p:nvCxnSpPr>
        <p:spPr>
          <a:xfrm rot="10800000" flipH="1">
            <a:off x="4294558" y="3267843"/>
            <a:ext cx="914400" cy="1588"/>
          </a:xfrm>
          <a:prstGeom prst="line">
            <a:avLst/>
          </a:prstGeom>
          <a:ln>
            <a:prstDash val="sysDash"/>
          </a:ln>
        </p:spPr>
        <p:style>
          <a:lnRef idx="2">
            <a:schemeClr val="dk1"/>
          </a:lnRef>
          <a:fillRef idx="1">
            <a:schemeClr val="lt1"/>
          </a:fillRef>
          <a:effectRef idx="0">
            <a:schemeClr val="dk1"/>
          </a:effectRef>
          <a:fontRef idx="minor">
            <a:schemeClr val="dk1"/>
          </a:fontRef>
        </p:style>
      </p:cxnSp>
      <p:cxnSp>
        <p:nvCxnSpPr>
          <p:cNvPr id="392" name="直線コネクタ 391"/>
          <p:cNvCxnSpPr/>
          <p:nvPr/>
        </p:nvCxnSpPr>
        <p:spPr>
          <a:xfrm rot="10800000" flipH="1">
            <a:off x="4279897" y="5239545"/>
            <a:ext cx="914400" cy="1588"/>
          </a:xfrm>
          <a:prstGeom prst="line">
            <a:avLst/>
          </a:prstGeom>
          <a:ln>
            <a:prstDash val="sysDash"/>
          </a:ln>
        </p:spPr>
        <p:style>
          <a:lnRef idx="2">
            <a:schemeClr val="dk1"/>
          </a:lnRef>
          <a:fillRef idx="1">
            <a:schemeClr val="lt1"/>
          </a:fillRef>
          <a:effectRef idx="0">
            <a:schemeClr val="dk1"/>
          </a:effectRef>
          <a:fontRef idx="minor">
            <a:schemeClr val="dk1"/>
          </a:fontRef>
        </p:style>
      </p:cxnSp>
      <p:cxnSp>
        <p:nvCxnSpPr>
          <p:cNvPr id="393" name="直線コネクタ 392"/>
          <p:cNvCxnSpPr/>
          <p:nvPr/>
        </p:nvCxnSpPr>
        <p:spPr>
          <a:xfrm rot="10800000" flipH="1">
            <a:off x="4292983" y="5677701"/>
            <a:ext cx="914400" cy="1588"/>
          </a:xfrm>
          <a:prstGeom prst="line">
            <a:avLst/>
          </a:prstGeom>
          <a:ln>
            <a:prstDash val="sysDash"/>
          </a:ln>
        </p:spPr>
        <p:style>
          <a:lnRef idx="2">
            <a:schemeClr val="dk1"/>
          </a:lnRef>
          <a:fillRef idx="1">
            <a:schemeClr val="lt1"/>
          </a:fillRef>
          <a:effectRef idx="0">
            <a:schemeClr val="dk1"/>
          </a:effectRef>
          <a:fontRef idx="minor">
            <a:schemeClr val="dk1"/>
          </a:fontRef>
        </p:style>
      </p:cxnSp>
      <p:cxnSp>
        <p:nvCxnSpPr>
          <p:cNvPr id="402" name="直線矢印コネクタ 401"/>
          <p:cNvCxnSpPr>
            <a:stCxn id="307" idx="3"/>
            <a:endCxn id="395" idx="1"/>
          </p:cNvCxnSpPr>
          <p:nvPr/>
        </p:nvCxnSpPr>
        <p:spPr>
          <a:xfrm flipV="1">
            <a:off x="5208958" y="2640921"/>
            <a:ext cx="712448" cy="3078"/>
          </a:xfrm>
          <a:prstGeom prst="straightConnector1">
            <a:avLst/>
          </a:prstGeom>
          <a:ln w="76200">
            <a:solidFill>
              <a:schemeClr val="accent3">
                <a:lumMod val="65000"/>
              </a:schemeClr>
            </a:solidFill>
            <a:headEnd w="lg" len="lg"/>
            <a:tailEnd type="triangle" w="med" len="med"/>
          </a:ln>
        </p:spPr>
        <p:style>
          <a:lnRef idx="3">
            <a:schemeClr val="dk1"/>
          </a:lnRef>
          <a:fillRef idx="0">
            <a:schemeClr val="dk1"/>
          </a:fillRef>
          <a:effectRef idx="2">
            <a:schemeClr val="dk1"/>
          </a:effectRef>
          <a:fontRef idx="minor">
            <a:schemeClr val="tx1"/>
          </a:fontRef>
        </p:style>
      </p:cxnSp>
      <p:cxnSp>
        <p:nvCxnSpPr>
          <p:cNvPr id="405" name="直線矢印コネクタ 404"/>
          <p:cNvCxnSpPr>
            <a:stCxn id="306" idx="3"/>
            <a:endCxn id="394" idx="1"/>
          </p:cNvCxnSpPr>
          <p:nvPr/>
        </p:nvCxnSpPr>
        <p:spPr>
          <a:xfrm flipV="1">
            <a:off x="5208958" y="5304831"/>
            <a:ext cx="712448" cy="4617"/>
          </a:xfrm>
          <a:prstGeom prst="straightConnector1">
            <a:avLst/>
          </a:prstGeom>
          <a:ln w="76200">
            <a:solidFill>
              <a:schemeClr val="accent3">
                <a:lumMod val="65000"/>
              </a:schemeClr>
            </a:solidFill>
            <a:headEnd w="lg" len="lg"/>
            <a:tailEnd type="triangle" w="med" len="med"/>
          </a:ln>
        </p:spPr>
        <p:style>
          <a:lnRef idx="3">
            <a:schemeClr val="dk1"/>
          </a:lnRef>
          <a:fillRef idx="0">
            <a:schemeClr val="dk1"/>
          </a:fillRef>
          <a:effectRef idx="2">
            <a:schemeClr val="dk1"/>
          </a:effectRef>
          <a:fontRef idx="minor">
            <a:schemeClr val="tx1"/>
          </a:fontRef>
        </p:style>
      </p:cxnSp>
      <p:sp>
        <p:nvSpPr>
          <p:cNvPr id="434" name="テキスト ボックス 433"/>
          <p:cNvSpPr txBox="1"/>
          <p:nvPr/>
        </p:nvSpPr>
        <p:spPr>
          <a:xfrm>
            <a:off x="8004222" y="1238220"/>
            <a:ext cx="829321" cy="276999"/>
          </a:xfrm>
          <a:prstGeom prst="rect">
            <a:avLst/>
          </a:prstGeom>
          <a:solidFill>
            <a:schemeClr val="bg1"/>
          </a:solidFill>
        </p:spPr>
        <p:txBody>
          <a:bodyPr wrap="none" lIns="36000" tIns="0" rIns="36000" bIns="0" rtlCol="0">
            <a:spAutoFit/>
          </a:bodyPr>
          <a:lstStyle/>
          <a:p>
            <a:r>
              <a:rPr lang="ja-JP" altLang="en-US" dirty="0" smtClean="0"/>
              <a:t>分散</a:t>
            </a:r>
            <a:r>
              <a:rPr kumimoji="1" lang="en-US" altLang="ja-JP" dirty="0" smtClean="0"/>
              <a:t>FS</a:t>
            </a:r>
            <a:endParaRPr kumimoji="1" lang="ja-JP" altLang="en-US" dirty="0"/>
          </a:p>
        </p:txBody>
      </p:sp>
      <p:sp>
        <p:nvSpPr>
          <p:cNvPr id="435" name="円柱 434"/>
          <p:cNvSpPr/>
          <p:nvPr/>
        </p:nvSpPr>
        <p:spPr>
          <a:xfrm>
            <a:off x="7967709" y="1554579"/>
            <a:ext cx="914400" cy="1165572"/>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6" name="円柱 435"/>
          <p:cNvSpPr/>
          <p:nvPr/>
        </p:nvSpPr>
        <p:spPr>
          <a:xfrm>
            <a:off x="7967709" y="2796020"/>
            <a:ext cx="914400" cy="1165572"/>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7" name="円柱 436"/>
          <p:cNvSpPr/>
          <p:nvPr/>
        </p:nvSpPr>
        <p:spPr>
          <a:xfrm>
            <a:off x="7967709" y="4037461"/>
            <a:ext cx="914400" cy="1165572"/>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8" name="円柱 437"/>
          <p:cNvSpPr/>
          <p:nvPr/>
        </p:nvSpPr>
        <p:spPr>
          <a:xfrm>
            <a:off x="7967709" y="5278902"/>
            <a:ext cx="914400" cy="1165572"/>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9" name="角丸四角形 438"/>
          <p:cNvSpPr/>
          <p:nvPr/>
        </p:nvSpPr>
        <p:spPr>
          <a:xfrm>
            <a:off x="8086995" y="1905198"/>
            <a:ext cx="684000" cy="684000"/>
          </a:xfrm>
          <a:prstGeom prst="roundRect">
            <a:avLst>
              <a:gd name="adj" fmla="val 5000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45" name="角丸四角形 444"/>
          <p:cNvSpPr/>
          <p:nvPr/>
        </p:nvSpPr>
        <p:spPr>
          <a:xfrm>
            <a:off x="8086995" y="3146641"/>
            <a:ext cx="684000" cy="684000"/>
          </a:xfrm>
          <a:prstGeom prst="roundRect">
            <a:avLst>
              <a:gd name="adj" fmla="val 50000"/>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51" name="角丸四角形 450"/>
          <p:cNvSpPr/>
          <p:nvPr/>
        </p:nvSpPr>
        <p:spPr>
          <a:xfrm>
            <a:off x="8086995" y="4388084"/>
            <a:ext cx="684000" cy="684000"/>
          </a:xfrm>
          <a:prstGeom prst="roundRect">
            <a:avLst>
              <a:gd name="adj" fmla="val 50000"/>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57" name="角丸四角形 456"/>
          <p:cNvSpPr/>
          <p:nvPr/>
        </p:nvSpPr>
        <p:spPr>
          <a:xfrm>
            <a:off x="8086995" y="5629527"/>
            <a:ext cx="684000" cy="684000"/>
          </a:xfrm>
          <a:prstGeom prst="roundRect">
            <a:avLst>
              <a:gd name="adj" fmla="val 50000"/>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84" name="フリーフォーム 483"/>
          <p:cNvSpPr/>
          <p:nvPr/>
        </p:nvSpPr>
        <p:spPr>
          <a:xfrm>
            <a:off x="6872318" y="2216208"/>
            <a:ext cx="1092361" cy="444381"/>
          </a:xfrm>
          <a:custGeom>
            <a:avLst/>
            <a:gdLst>
              <a:gd name="connsiteX0" fmla="*/ 0 w 1259080"/>
              <a:gd name="connsiteY0" fmla="*/ 410198 h 478564"/>
              <a:gd name="connsiteX1" fmla="*/ 583963 w 1259080"/>
              <a:gd name="connsiteY1" fmla="*/ 410198 h 478564"/>
              <a:gd name="connsiteX2" fmla="*/ 1259080 w 1259080"/>
              <a:gd name="connsiteY2" fmla="*/ 0 h 478564"/>
              <a:gd name="connsiteX0" fmla="*/ 0 w 1259080"/>
              <a:gd name="connsiteY0" fmla="*/ 410198 h 444381"/>
              <a:gd name="connsiteX1" fmla="*/ 774403 w 1259080"/>
              <a:gd name="connsiteY1" fmla="*/ 333950 h 444381"/>
              <a:gd name="connsiteX2" fmla="*/ 1259080 w 1259080"/>
              <a:gd name="connsiteY2" fmla="*/ 0 h 444381"/>
              <a:gd name="connsiteX0" fmla="*/ 0 w 1259080"/>
              <a:gd name="connsiteY0" fmla="*/ 410198 h 444381"/>
              <a:gd name="connsiteX1" fmla="*/ 774403 w 1259080"/>
              <a:gd name="connsiteY1" fmla="*/ 333950 h 444381"/>
              <a:gd name="connsiteX2" fmla="*/ 1259080 w 1259080"/>
              <a:gd name="connsiteY2" fmla="*/ 0 h 444381"/>
            </a:gdLst>
            <a:ahLst/>
            <a:cxnLst>
              <a:cxn ang="0">
                <a:pos x="connsiteX0" y="connsiteY0"/>
              </a:cxn>
              <a:cxn ang="0">
                <a:pos x="connsiteX1" y="connsiteY1"/>
              </a:cxn>
              <a:cxn ang="0">
                <a:pos x="connsiteX2" y="connsiteY2"/>
              </a:cxn>
            </a:cxnLst>
            <a:rect l="l" t="t" r="r" b="b"/>
            <a:pathLst>
              <a:path w="1259080" h="444381">
                <a:moveTo>
                  <a:pt x="0" y="410198"/>
                </a:moveTo>
                <a:cubicBezTo>
                  <a:pt x="187058" y="444381"/>
                  <a:pt x="564556" y="402316"/>
                  <a:pt x="774403" y="333950"/>
                </a:cubicBezTo>
                <a:cubicBezTo>
                  <a:pt x="984250" y="265584"/>
                  <a:pt x="1065363" y="188437"/>
                  <a:pt x="1259080" y="0"/>
                </a:cubicBezTo>
              </a:path>
            </a:pathLst>
          </a:custGeom>
          <a:ln w="76200">
            <a:solidFill>
              <a:schemeClr val="accent3">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85" name="フリーフォーム 484"/>
          <p:cNvSpPr/>
          <p:nvPr/>
        </p:nvSpPr>
        <p:spPr>
          <a:xfrm>
            <a:off x="6877639" y="2627532"/>
            <a:ext cx="1089890" cy="764955"/>
          </a:xfrm>
          <a:custGeom>
            <a:avLst/>
            <a:gdLst>
              <a:gd name="connsiteX0" fmla="*/ 0 w 1256232"/>
              <a:gd name="connsiteY0" fmla="*/ 94953 h 698855"/>
              <a:gd name="connsiteX1" fmla="*/ 336135 w 1256232"/>
              <a:gd name="connsiteY1" fmla="*/ 100650 h 698855"/>
              <a:gd name="connsiteX2" fmla="*/ 1256232 w 1256232"/>
              <a:gd name="connsiteY2" fmla="*/ 698855 h 698855"/>
              <a:gd name="connsiteX0" fmla="*/ 0 w 1256232"/>
              <a:gd name="connsiteY0" fmla="*/ 47477 h 651379"/>
              <a:gd name="connsiteX1" fmla="*/ 745653 w 1256232"/>
              <a:gd name="connsiteY1" fmla="*/ 196004 h 651379"/>
              <a:gd name="connsiteX2" fmla="*/ 1256232 w 1256232"/>
              <a:gd name="connsiteY2" fmla="*/ 651379 h 651379"/>
              <a:gd name="connsiteX0" fmla="*/ 0 w 1256232"/>
              <a:gd name="connsiteY0" fmla="*/ 47477 h 651379"/>
              <a:gd name="connsiteX1" fmla="*/ 745653 w 1256232"/>
              <a:gd name="connsiteY1" fmla="*/ 196004 h 651379"/>
              <a:gd name="connsiteX2" fmla="*/ 1256232 w 1256232"/>
              <a:gd name="connsiteY2" fmla="*/ 651379 h 651379"/>
              <a:gd name="connsiteX0" fmla="*/ 0 w 1256232"/>
              <a:gd name="connsiteY0" fmla="*/ 4573 h 608475"/>
              <a:gd name="connsiteX1" fmla="*/ 745653 w 1256232"/>
              <a:gd name="connsiteY1" fmla="*/ 153100 h 608475"/>
              <a:gd name="connsiteX2" fmla="*/ 1256232 w 1256232"/>
              <a:gd name="connsiteY2" fmla="*/ 608475 h 608475"/>
            </a:gdLst>
            <a:ahLst/>
            <a:cxnLst>
              <a:cxn ang="0">
                <a:pos x="connsiteX0" y="connsiteY0"/>
              </a:cxn>
              <a:cxn ang="0">
                <a:pos x="connsiteX1" y="connsiteY1"/>
              </a:cxn>
              <a:cxn ang="0">
                <a:pos x="connsiteX2" y="connsiteY2"/>
              </a:cxn>
            </a:cxnLst>
            <a:rect l="l" t="t" r="r" b="b"/>
            <a:pathLst>
              <a:path w="1256232" h="608475">
                <a:moveTo>
                  <a:pt x="0" y="4573"/>
                </a:moveTo>
                <a:cubicBezTo>
                  <a:pt x="182814" y="0"/>
                  <a:pt x="536281" y="52450"/>
                  <a:pt x="745653" y="153100"/>
                </a:cubicBezTo>
                <a:cubicBezTo>
                  <a:pt x="955025" y="253750"/>
                  <a:pt x="1003748" y="285817"/>
                  <a:pt x="1256232" y="608475"/>
                </a:cubicBezTo>
              </a:path>
            </a:pathLst>
          </a:custGeom>
          <a:ln w="76200">
            <a:solidFill>
              <a:schemeClr val="accent3">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468" name="グループ化 467"/>
          <p:cNvGrpSpPr/>
          <p:nvPr/>
        </p:nvGrpSpPr>
        <p:grpSpPr>
          <a:xfrm>
            <a:off x="6872319" y="2260584"/>
            <a:ext cx="889987" cy="880514"/>
            <a:chOff x="1431882" y="2370123"/>
            <a:chExt cx="889987" cy="880514"/>
          </a:xfrm>
        </p:grpSpPr>
        <p:sp>
          <p:nvSpPr>
            <p:cNvPr id="469" name="テキスト ボックス 468"/>
            <p:cNvSpPr txBox="1"/>
            <p:nvPr/>
          </p:nvSpPr>
          <p:spPr>
            <a:xfrm>
              <a:off x="1600874" y="2370123"/>
              <a:ext cx="552002" cy="738664"/>
            </a:xfrm>
            <a:prstGeom prst="rect">
              <a:avLst/>
            </a:prstGeom>
            <a:noFill/>
          </p:spPr>
          <p:txBody>
            <a:bodyPr wrap="none" lIns="36000" tIns="0" rIns="36000" bIns="0" rtlCol="0">
              <a:spAutoFit/>
            </a:bodyPr>
            <a:lstStyle/>
            <a:p>
              <a:r>
                <a:rPr kumimoji="1" lang="en-US" altLang="ja-JP" sz="4800" b="1" dirty="0" smtClean="0">
                  <a:ln w="17780" cmpd="sng">
                    <a:solidFill>
                      <a:srgbClr val="FFFFFF"/>
                    </a:solidFill>
                    <a:prstDash val="solid"/>
                    <a:miter lim="800000"/>
                  </a:ln>
                  <a:effectLst>
                    <a:outerShdw blurRad="50800" algn="tl" rotWithShape="0">
                      <a:srgbClr val="000000"/>
                    </a:outerShdw>
                  </a:effectLst>
                  <a:latin typeface="Arial Black" pitchFamily="34" charset="0"/>
                </a:rPr>
                <a:t>R</a:t>
              </a:r>
              <a:endParaRPr kumimoji="1" lang="ja-JP" altLang="en-US" sz="4800" b="1" dirty="0">
                <a:ln w="17780" cmpd="sng">
                  <a:solidFill>
                    <a:srgbClr val="FFFFFF"/>
                  </a:solidFill>
                  <a:prstDash val="solid"/>
                  <a:miter lim="800000"/>
                </a:ln>
                <a:effectLst>
                  <a:outerShdw blurRad="50800" algn="tl" rotWithShape="0">
                    <a:srgbClr val="000000"/>
                  </a:outerShdw>
                </a:effectLst>
                <a:latin typeface="+mj-lt"/>
              </a:endParaRPr>
            </a:p>
          </p:txBody>
        </p:sp>
        <p:sp>
          <p:nvSpPr>
            <p:cNvPr id="470" name="テキスト ボックス 469"/>
            <p:cNvSpPr txBox="1"/>
            <p:nvPr/>
          </p:nvSpPr>
          <p:spPr>
            <a:xfrm>
              <a:off x="1431882" y="2881305"/>
              <a:ext cx="889987" cy="369332"/>
            </a:xfrm>
            <a:prstGeom prst="rect">
              <a:avLst/>
            </a:prstGeom>
            <a:noFill/>
          </p:spPr>
          <p:txBody>
            <a:bodyPr wrap="none" rtlCol="0">
              <a:spAutoFit/>
            </a:bodyPr>
            <a:lstStyle/>
            <a:p>
              <a:r>
                <a:rPr lang="en-US" altLang="ja-JP" dirty="0" smtClean="0"/>
                <a:t>reduce</a:t>
              </a:r>
              <a:endParaRPr kumimoji="1" lang="ja-JP" altLang="en-US" dirty="0"/>
            </a:p>
          </p:txBody>
        </p:sp>
      </p:grpSp>
      <p:sp>
        <p:nvSpPr>
          <p:cNvPr id="486" name="フリーフォーム 485"/>
          <p:cNvSpPr/>
          <p:nvPr/>
        </p:nvSpPr>
        <p:spPr>
          <a:xfrm>
            <a:off x="6872319" y="4816494"/>
            <a:ext cx="1113028" cy="410198"/>
          </a:xfrm>
          <a:custGeom>
            <a:avLst/>
            <a:gdLst>
              <a:gd name="connsiteX0" fmla="*/ 0 w 1259080"/>
              <a:gd name="connsiteY0" fmla="*/ 410198 h 478564"/>
              <a:gd name="connsiteX1" fmla="*/ 583963 w 1259080"/>
              <a:gd name="connsiteY1" fmla="*/ 410198 h 478564"/>
              <a:gd name="connsiteX2" fmla="*/ 1259080 w 1259080"/>
              <a:gd name="connsiteY2" fmla="*/ 0 h 478564"/>
              <a:gd name="connsiteX0" fmla="*/ 0 w 1259080"/>
              <a:gd name="connsiteY0" fmla="*/ 410198 h 444381"/>
              <a:gd name="connsiteX1" fmla="*/ 774403 w 1259080"/>
              <a:gd name="connsiteY1" fmla="*/ 333950 h 444381"/>
              <a:gd name="connsiteX2" fmla="*/ 1259080 w 1259080"/>
              <a:gd name="connsiteY2" fmla="*/ 0 h 444381"/>
              <a:gd name="connsiteX0" fmla="*/ 0 w 1259080"/>
              <a:gd name="connsiteY0" fmla="*/ 410198 h 444381"/>
              <a:gd name="connsiteX1" fmla="*/ 774403 w 1259080"/>
              <a:gd name="connsiteY1" fmla="*/ 333950 h 444381"/>
              <a:gd name="connsiteX2" fmla="*/ 1259080 w 1259080"/>
              <a:gd name="connsiteY2" fmla="*/ 0 h 444381"/>
              <a:gd name="connsiteX0" fmla="*/ 0 w 1259080"/>
              <a:gd name="connsiteY0" fmla="*/ 410198 h 410198"/>
              <a:gd name="connsiteX1" fmla="*/ 774403 w 1259080"/>
              <a:gd name="connsiteY1" fmla="*/ 333950 h 410198"/>
              <a:gd name="connsiteX2" fmla="*/ 1259080 w 1259080"/>
              <a:gd name="connsiteY2" fmla="*/ 0 h 410198"/>
            </a:gdLst>
            <a:ahLst/>
            <a:cxnLst>
              <a:cxn ang="0">
                <a:pos x="connsiteX0" y="connsiteY0"/>
              </a:cxn>
              <a:cxn ang="0">
                <a:pos x="connsiteX1" y="connsiteY1"/>
              </a:cxn>
              <a:cxn ang="0">
                <a:pos x="connsiteX2" y="connsiteY2"/>
              </a:cxn>
            </a:cxnLst>
            <a:rect l="l" t="t" r="r" b="b"/>
            <a:pathLst>
              <a:path w="1259080" h="410198">
                <a:moveTo>
                  <a:pt x="0" y="410198"/>
                </a:moveTo>
                <a:cubicBezTo>
                  <a:pt x="250156" y="409801"/>
                  <a:pt x="564556" y="402316"/>
                  <a:pt x="774403" y="333950"/>
                </a:cubicBezTo>
                <a:cubicBezTo>
                  <a:pt x="984250" y="265584"/>
                  <a:pt x="1065363" y="188437"/>
                  <a:pt x="1259080" y="0"/>
                </a:cubicBezTo>
              </a:path>
            </a:pathLst>
          </a:custGeom>
          <a:ln w="76200">
            <a:solidFill>
              <a:schemeClr val="accent3">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87" name="フリーフォーム 486"/>
          <p:cNvSpPr/>
          <p:nvPr/>
        </p:nvSpPr>
        <p:spPr>
          <a:xfrm>
            <a:off x="6877686" y="5227818"/>
            <a:ext cx="1110510" cy="764955"/>
          </a:xfrm>
          <a:custGeom>
            <a:avLst/>
            <a:gdLst>
              <a:gd name="connsiteX0" fmla="*/ 0 w 1256232"/>
              <a:gd name="connsiteY0" fmla="*/ 94953 h 698855"/>
              <a:gd name="connsiteX1" fmla="*/ 336135 w 1256232"/>
              <a:gd name="connsiteY1" fmla="*/ 100650 h 698855"/>
              <a:gd name="connsiteX2" fmla="*/ 1256232 w 1256232"/>
              <a:gd name="connsiteY2" fmla="*/ 698855 h 698855"/>
              <a:gd name="connsiteX0" fmla="*/ 0 w 1256232"/>
              <a:gd name="connsiteY0" fmla="*/ 47477 h 651379"/>
              <a:gd name="connsiteX1" fmla="*/ 745653 w 1256232"/>
              <a:gd name="connsiteY1" fmla="*/ 196004 h 651379"/>
              <a:gd name="connsiteX2" fmla="*/ 1256232 w 1256232"/>
              <a:gd name="connsiteY2" fmla="*/ 651379 h 651379"/>
              <a:gd name="connsiteX0" fmla="*/ 0 w 1256232"/>
              <a:gd name="connsiteY0" fmla="*/ 47477 h 651379"/>
              <a:gd name="connsiteX1" fmla="*/ 745653 w 1256232"/>
              <a:gd name="connsiteY1" fmla="*/ 196004 h 651379"/>
              <a:gd name="connsiteX2" fmla="*/ 1256232 w 1256232"/>
              <a:gd name="connsiteY2" fmla="*/ 651379 h 651379"/>
              <a:gd name="connsiteX0" fmla="*/ 0 w 1256232"/>
              <a:gd name="connsiteY0" fmla="*/ 4573 h 608475"/>
              <a:gd name="connsiteX1" fmla="*/ 745653 w 1256232"/>
              <a:gd name="connsiteY1" fmla="*/ 153100 h 608475"/>
              <a:gd name="connsiteX2" fmla="*/ 1256232 w 1256232"/>
              <a:gd name="connsiteY2" fmla="*/ 608475 h 608475"/>
            </a:gdLst>
            <a:ahLst/>
            <a:cxnLst>
              <a:cxn ang="0">
                <a:pos x="connsiteX0" y="connsiteY0"/>
              </a:cxn>
              <a:cxn ang="0">
                <a:pos x="connsiteX1" y="connsiteY1"/>
              </a:cxn>
              <a:cxn ang="0">
                <a:pos x="connsiteX2" y="connsiteY2"/>
              </a:cxn>
            </a:cxnLst>
            <a:rect l="l" t="t" r="r" b="b"/>
            <a:pathLst>
              <a:path w="1256232" h="608475">
                <a:moveTo>
                  <a:pt x="0" y="4573"/>
                </a:moveTo>
                <a:cubicBezTo>
                  <a:pt x="182814" y="0"/>
                  <a:pt x="536281" y="52450"/>
                  <a:pt x="745653" y="153100"/>
                </a:cubicBezTo>
                <a:cubicBezTo>
                  <a:pt x="955025" y="253750"/>
                  <a:pt x="1003748" y="285817"/>
                  <a:pt x="1256232" y="608475"/>
                </a:cubicBezTo>
              </a:path>
            </a:pathLst>
          </a:custGeom>
          <a:ln w="76200">
            <a:solidFill>
              <a:schemeClr val="accent3">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471" name="グループ化 470"/>
          <p:cNvGrpSpPr/>
          <p:nvPr/>
        </p:nvGrpSpPr>
        <p:grpSpPr>
          <a:xfrm>
            <a:off x="6872319" y="4862959"/>
            <a:ext cx="889987" cy="880514"/>
            <a:chOff x="1431882" y="2370123"/>
            <a:chExt cx="889987" cy="880514"/>
          </a:xfrm>
        </p:grpSpPr>
        <p:sp>
          <p:nvSpPr>
            <p:cNvPr id="472" name="テキスト ボックス 471"/>
            <p:cNvSpPr txBox="1"/>
            <p:nvPr/>
          </p:nvSpPr>
          <p:spPr>
            <a:xfrm>
              <a:off x="1600874" y="2370123"/>
              <a:ext cx="552002" cy="738664"/>
            </a:xfrm>
            <a:prstGeom prst="rect">
              <a:avLst/>
            </a:prstGeom>
            <a:noFill/>
          </p:spPr>
          <p:txBody>
            <a:bodyPr wrap="none" lIns="36000" tIns="0" rIns="36000" bIns="0" rtlCol="0">
              <a:spAutoFit/>
            </a:bodyPr>
            <a:lstStyle/>
            <a:p>
              <a:r>
                <a:rPr kumimoji="1" lang="en-US" altLang="ja-JP" sz="4800" b="1" dirty="0" smtClean="0">
                  <a:ln w="17780" cmpd="sng">
                    <a:solidFill>
                      <a:srgbClr val="FFFFFF"/>
                    </a:solidFill>
                    <a:prstDash val="solid"/>
                    <a:miter lim="800000"/>
                  </a:ln>
                  <a:effectLst>
                    <a:outerShdw blurRad="50800" algn="tl" rotWithShape="0">
                      <a:srgbClr val="000000"/>
                    </a:outerShdw>
                  </a:effectLst>
                  <a:latin typeface="Arial Black" pitchFamily="34" charset="0"/>
                </a:rPr>
                <a:t>R</a:t>
              </a:r>
              <a:endParaRPr kumimoji="1" lang="ja-JP" altLang="en-US" sz="4800" b="1" dirty="0">
                <a:ln w="17780" cmpd="sng">
                  <a:solidFill>
                    <a:srgbClr val="FFFFFF"/>
                  </a:solidFill>
                  <a:prstDash val="solid"/>
                  <a:miter lim="800000"/>
                </a:ln>
                <a:effectLst>
                  <a:outerShdw blurRad="50800" algn="tl" rotWithShape="0">
                    <a:srgbClr val="000000"/>
                  </a:outerShdw>
                </a:effectLst>
                <a:latin typeface="+mj-lt"/>
              </a:endParaRPr>
            </a:p>
          </p:txBody>
        </p:sp>
        <p:sp>
          <p:nvSpPr>
            <p:cNvPr id="473" name="テキスト ボックス 472"/>
            <p:cNvSpPr txBox="1"/>
            <p:nvPr/>
          </p:nvSpPr>
          <p:spPr>
            <a:xfrm>
              <a:off x="1431882" y="2881305"/>
              <a:ext cx="889987" cy="369332"/>
            </a:xfrm>
            <a:prstGeom prst="rect">
              <a:avLst/>
            </a:prstGeom>
            <a:noFill/>
          </p:spPr>
          <p:txBody>
            <a:bodyPr wrap="none" rtlCol="0">
              <a:spAutoFit/>
            </a:bodyPr>
            <a:lstStyle/>
            <a:p>
              <a:r>
                <a:rPr lang="en-US" altLang="ja-JP" dirty="0" smtClean="0"/>
                <a:t>reduce</a:t>
              </a:r>
              <a:endParaRPr kumimoji="1" lang="ja-JP" altLang="en-US" dirty="0"/>
            </a:p>
          </p:txBody>
        </p:sp>
      </p:grpSp>
      <p:sp>
        <p:nvSpPr>
          <p:cNvPr id="491" name="フリーフォーム 490"/>
          <p:cNvSpPr/>
          <p:nvPr/>
        </p:nvSpPr>
        <p:spPr>
          <a:xfrm>
            <a:off x="1243620" y="5656292"/>
            <a:ext cx="1259080" cy="254465"/>
          </a:xfrm>
          <a:custGeom>
            <a:avLst/>
            <a:gdLst>
              <a:gd name="connsiteX0" fmla="*/ 0 w 1259080"/>
              <a:gd name="connsiteY0" fmla="*/ 410198 h 478564"/>
              <a:gd name="connsiteX1" fmla="*/ 583963 w 1259080"/>
              <a:gd name="connsiteY1" fmla="*/ 410198 h 478564"/>
              <a:gd name="connsiteX2" fmla="*/ 1259080 w 1259080"/>
              <a:gd name="connsiteY2" fmla="*/ 0 h 478564"/>
              <a:gd name="connsiteX0" fmla="*/ 0 w 1259080"/>
              <a:gd name="connsiteY0" fmla="*/ 410198 h 444381"/>
              <a:gd name="connsiteX1" fmla="*/ 774403 w 1259080"/>
              <a:gd name="connsiteY1" fmla="*/ 333950 h 444381"/>
              <a:gd name="connsiteX2" fmla="*/ 1259080 w 1259080"/>
              <a:gd name="connsiteY2" fmla="*/ 0 h 444381"/>
              <a:gd name="connsiteX0" fmla="*/ 0 w 1259080"/>
              <a:gd name="connsiteY0" fmla="*/ 410198 h 444381"/>
              <a:gd name="connsiteX1" fmla="*/ 774403 w 1259080"/>
              <a:gd name="connsiteY1" fmla="*/ 333950 h 444381"/>
              <a:gd name="connsiteX2" fmla="*/ 1259080 w 1259080"/>
              <a:gd name="connsiteY2" fmla="*/ 0 h 444381"/>
              <a:gd name="connsiteX0" fmla="*/ 0 w 1259080"/>
              <a:gd name="connsiteY0" fmla="*/ 410198 h 410198"/>
              <a:gd name="connsiteX1" fmla="*/ 774403 w 1259080"/>
              <a:gd name="connsiteY1" fmla="*/ 333950 h 410198"/>
              <a:gd name="connsiteX2" fmla="*/ 1259080 w 1259080"/>
              <a:gd name="connsiteY2" fmla="*/ 0 h 410198"/>
            </a:gdLst>
            <a:ahLst/>
            <a:cxnLst>
              <a:cxn ang="0">
                <a:pos x="connsiteX0" y="connsiteY0"/>
              </a:cxn>
              <a:cxn ang="0">
                <a:pos x="connsiteX1" y="connsiteY1"/>
              </a:cxn>
              <a:cxn ang="0">
                <a:pos x="connsiteX2" y="connsiteY2"/>
              </a:cxn>
            </a:cxnLst>
            <a:rect l="l" t="t" r="r" b="b"/>
            <a:pathLst>
              <a:path w="1259080" h="410198">
                <a:moveTo>
                  <a:pt x="0" y="410198"/>
                </a:moveTo>
                <a:cubicBezTo>
                  <a:pt x="250156" y="409801"/>
                  <a:pt x="564556" y="402316"/>
                  <a:pt x="774403" y="333950"/>
                </a:cubicBezTo>
                <a:cubicBezTo>
                  <a:pt x="984250" y="265584"/>
                  <a:pt x="1065363" y="188437"/>
                  <a:pt x="1259080" y="0"/>
                </a:cubicBezTo>
              </a:path>
            </a:pathLst>
          </a:custGeom>
          <a:ln w="76200">
            <a:solidFill>
              <a:schemeClr val="accent3">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2" name="フリーフォーム 491"/>
          <p:cNvSpPr/>
          <p:nvPr/>
        </p:nvSpPr>
        <p:spPr>
          <a:xfrm>
            <a:off x="1249317" y="5911885"/>
            <a:ext cx="1256232" cy="219077"/>
          </a:xfrm>
          <a:custGeom>
            <a:avLst/>
            <a:gdLst>
              <a:gd name="connsiteX0" fmla="*/ 0 w 1256232"/>
              <a:gd name="connsiteY0" fmla="*/ 94953 h 698855"/>
              <a:gd name="connsiteX1" fmla="*/ 336135 w 1256232"/>
              <a:gd name="connsiteY1" fmla="*/ 100650 h 698855"/>
              <a:gd name="connsiteX2" fmla="*/ 1256232 w 1256232"/>
              <a:gd name="connsiteY2" fmla="*/ 698855 h 698855"/>
              <a:gd name="connsiteX0" fmla="*/ 0 w 1256232"/>
              <a:gd name="connsiteY0" fmla="*/ 47477 h 651379"/>
              <a:gd name="connsiteX1" fmla="*/ 745653 w 1256232"/>
              <a:gd name="connsiteY1" fmla="*/ 196004 h 651379"/>
              <a:gd name="connsiteX2" fmla="*/ 1256232 w 1256232"/>
              <a:gd name="connsiteY2" fmla="*/ 651379 h 651379"/>
              <a:gd name="connsiteX0" fmla="*/ 0 w 1256232"/>
              <a:gd name="connsiteY0" fmla="*/ 47477 h 651379"/>
              <a:gd name="connsiteX1" fmla="*/ 745653 w 1256232"/>
              <a:gd name="connsiteY1" fmla="*/ 196004 h 651379"/>
              <a:gd name="connsiteX2" fmla="*/ 1256232 w 1256232"/>
              <a:gd name="connsiteY2" fmla="*/ 651379 h 651379"/>
              <a:gd name="connsiteX0" fmla="*/ 0 w 1256232"/>
              <a:gd name="connsiteY0" fmla="*/ 4573 h 608475"/>
              <a:gd name="connsiteX1" fmla="*/ 745653 w 1256232"/>
              <a:gd name="connsiteY1" fmla="*/ 153100 h 608475"/>
              <a:gd name="connsiteX2" fmla="*/ 1256232 w 1256232"/>
              <a:gd name="connsiteY2" fmla="*/ 608475 h 608475"/>
            </a:gdLst>
            <a:ahLst/>
            <a:cxnLst>
              <a:cxn ang="0">
                <a:pos x="connsiteX0" y="connsiteY0"/>
              </a:cxn>
              <a:cxn ang="0">
                <a:pos x="connsiteX1" y="connsiteY1"/>
              </a:cxn>
              <a:cxn ang="0">
                <a:pos x="connsiteX2" y="connsiteY2"/>
              </a:cxn>
            </a:cxnLst>
            <a:rect l="l" t="t" r="r" b="b"/>
            <a:pathLst>
              <a:path w="1256232" h="608475">
                <a:moveTo>
                  <a:pt x="0" y="4573"/>
                </a:moveTo>
                <a:cubicBezTo>
                  <a:pt x="182814" y="0"/>
                  <a:pt x="536281" y="52450"/>
                  <a:pt x="745653" y="153100"/>
                </a:cubicBezTo>
                <a:cubicBezTo>
                  <a:pt x="955025" y="253750"/>
                  <a:pt x="1003748" y="285817"/>
                  <a:pt x="1256232" y="608475"/>
                </a:cubicBezTo>
              </a:path>
            </a:pathLst>
          </a:custGeom>
          <a:ln w="76200">
            <a:solidFill>
              <a:schemeClr val="accent3">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3" name="フリーフォーム 492"/>
          <p:cNvSpPr/>
          <p:nvPr/>
        </p:nvSpPr>
        <p:spPr>
          <a:xfrm>
            <a:off x="1249317" y="4378339"/>
            <a:ext cx="1259080" cy="327490"/>
          </a:xfrm>
          <a:custGeom>
            <a:avLst/>
            <a:gdLst>
              <a:gd name="connsiteX0" fmla="*/ 0 w 1259080"/>
              <a:gd name="connsiteY0" fmla="*/ 410198 h 478564"/>
              <a:gd name="connsiteX1" fmla="*/ 583963 w 1259080"/>
              <a:gd name="connsiteY1" fmla="*/ 410198 h 478564"/>
              <a:gd name="connsiteX2" fmla="*/ 1259080 w 1259080"/>
              <a:gd name="connsiteY2" fmla="*/ 0 h 478564"/>
              <a:gd name="connsiteX0" fmla="*/ 0 w 1259080"/>
              <a:gd name="connsiteY0" fmla="*/ 410198 h 444381"/>
              <a:gd name="connsiteX1" fmla="*/ 774403 w 1259080"/>
              <a:gd name="connsiteY1" fmla="*/ 333950 h 444381"/>
              <a:gd name="connsiteX2" fmla="*/ 1259080 w 1259080"/>
              <a:gd name="connsiteY2" fmla="*/ 0 h 444381"/>
              <a:gd name="connsiteX0" fmla="*/ 0 w 1259080"/>
              <a:gd name="connsiteY0" fmla="*/ 410198 h 444381"/>
              <a:gd name="connsiteX1" fmla="*/ 774403 w 1259080"/>
              <a:gd name="connsiteY1" fmla="*/ 333950 h 444381"/>
              <a:gd name="connsiteX2" fmla="*/ 1259080 w 1259080"/>
              <a:gd name="connsiteY2" fmla="*/ 0 h 444381"/>
              <a:gd name="connsiteX0" fmla="*/ 0 w 1259080"/>
              <a:gd name="connsiteY0" fmla="*/ 410198 h 410198"/>
              <a:gd name="connsiteX1" fmla="*/ 774403 w 1259080"/>
              <a:gd name="connsiteY1" fmla="*/ 333950 h 410198"/>
              <a:gd name="connsiteX2" fmla="*/ 1259080 w 1259080"/>
              <a:gd name="connsiteY2" fmla="*/ 0 h 410198"/>
            </a:gdLst>
            <a:ahLst/>
            <a:cxnLst>
              <a:cxn ang="0">
                <a:pos x="connsiteX0" y="connsiteY0"/>
              </a:cxn>
              <a:cxn ang="0">
                <a:pos x="connsiteX1" y="connsiteY1"/>
              </a:cxn>
              <a:cxn ang="0">
                <a:pos x="connsiteX2" y="connsiteY2"/>
              </a:cxn>
            </a:cxnLst>
            <a:rect l="l" t="t" r="r" b="b"/>
            <a:pathLst>
              <a:path w="1259080" h="410198">
                <a:moveTo>
                  <a:pt x="0" y="410198"/>
                </a:moveTo>
                <a:cubicBezTo>
                  <a:pt x="250156" y="409801"/>
                  <a:pt x="564556" y="402316"/>
                  <a:pt x="774403" y="333950"/>
                </a:cubicBezTo>
                <a:cubicBezTo>
                  <a:pt x="984250" y="265584"/>
                  <a:pt x="1065363" y="188437"/>
                  <a:pt x="1259080" y="0"/>
                </a:cubicBezTo>
              </a:path>
            </a:pathLst>
          </a:custGeom>
          <a:ln w="76200">
            <a:solidFill>
              <a:schemeClr val="accent3">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4" name="フリーフォーム 493"/>
          <p:cNvSpPr/>
          <p:nvPr/>
        </p:nvSpPr>
        <p:spPr>
          <a:xfrm>
            <a:off x="1255014" y="4745286"/>
            <a:ext cx="1256232" cy="107721"/>
          </a:xfrm>
          <a:custGeom>
            <a:avLst/>
            <a:gdLst>
              <a:gd name="connsiteX0" fmla="*/ 0 w 1256232"/>
              <a:gd name="connsiteY0" fmla="*/ 94953 h 698855"/>
              <a:gd name="connsiteX1" fmla="*/ 336135 w 1256232"/>
              <a:gd name="connsiteY1" fmla="*/ 100650 h 698855"/>
              <a:gd name="connsiteX2" fmla="*/ 1256232 w 1256232"/>
              <a:gd name="connsiteY2" fmla="*/ 698855 h 698855"/>
              <a:gd name="connsiteX0" fmla="*/ 0 w 1256232"/>
              <a:gd name="connsiteY0" fmla="*/ 47477 h 651379"/>
              <a:gd name="connsiteX1" fmla="*/ 745653 w 1256232"/>
              <a:gd name="connsiteY1" fmla="*/ 196004 h 651379"/>
              <a:gd name="connsiteX2" fmla="*/ 1256232 w 1256232"/>
              <a:gd name="connsiteY2" fmla="*/ 651379 h 651379"/>
              <a:gd name="connsiteX0" fmla="*/ 0 w 1256232"/>
              <a:gd name="connsiteY0" fmla="*/ 47477 h 651379"/>
              <a:gd name="connsiteX1" fmla="*/ 745653 w 1256232"/>
              <a:gd name="connsiteY1" fmla="*/ 196004 h 651379"/>
              <a:gd name="connsiteX2" fmla="*/ 1256232 w 1256232"/>
              <a:gd name="connsiteY2" fmla="*/ 651379 h 651379"/>
              <a:gd name="connsiteX0" fmla="*/ 0 w 1256232"/>
              <a:gd name="connsiteY0" fmla="*/ 4573 h 608475"/>
              <a:gd name="connsiteX1" fmla="*/ 745653 w 1256232"/>
              <a:gd name="connsiteY1" fmla="*/ 153100 h 608475"/>
              <a:gd name="connsiteX2" fmla="*/ 1256232 w 1256232"/>
              <a:gd name="connsiteY2" fmla="*/ 608475 h 608475"/>
            </a:gdLst>
            <a:ahLst/>
            <a:cxnLst>
              <a:cxn ang="0">
                <a:pos x="connsiteX0" y="connsiteY0"/>
              </a:cxn>
              <a:cxn ang="0">
                <a:pos x="connsiteX1" y="connsiteY1"/>
              </a:cxn>
              <a:cxn ang="0">
                <a:pos x="connsiteX2" y="connsiteY2"/>
              </a:cxn>
            </a:cxnLst>
            <a:rect l="l" t="t" r="r" b="b"/>
            <a:pathLst>
              <a:path w="1256232" h="608475">
                <a:moveTo>
                  <a:pt x="0" y="4573"/>
                </a:moveTo>
                <a:cubicBezTo>
                  <a:pt x="182814" y="0"/>
                  <a:pt x="536281" y="52450"/>
                  <a:pt x="745653" y="153100"/>
                </a:cubicBezTo>
                <a:cubicBezTo>
                  <a:pt x="955025" y="253750"/>
                  <a:pt x="1003748" y="285817"/>
                  <a:pt x="1256232" y="608475"/>
                </a:cubicBezTo>
              </a:path>
            </a:pathLst>
          </a:custGeom>
          <a:ln w="76200">
            <a:solidFill>
              <a:schemeClr val="accent3">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5" name="フリーフォーム 494"/>
          <p:cNvSpPr/>
          <p:nvPr/>
        </p:nvSpPr>
        <p:spPr>
          <a:xfrm>
            <a:off x="1249317" y="2265917"/>
            <a:ext cx="1259080" cy="408393"/>
          </a:xfrm>
          <a:custGeom>
            <a:avLst/>
            <a:gdLst>
              <a:gd name="connsiteX0" fmla="*/ 0 w 1259080"/>
              <a:gd name="connsiteY0" fmla="*/ 410198 h 478564"/>
              <a:gd name="connsiteX1" fmla="*/ 583963 w 1259080"/>
              <a:gd name="connsiteY1" fmla="*/ 410198 h 478564"/>
              <a:gd name="connsiteX2" fmla="*/ 1259080 w 1259080"/>
              <a:gd name="connsiteY2" fmla="*/ 0 h 478564"/>
              <a:gd name="connsiteX0" fmla="*/ 0 w 1259080"/>
              <a:gd name="connsiteY0" fmla="*/ 410198 h 444381"/>
              <a:gd name="connsiteX1" fmla="*/ 774403 w 1259080"/>
              <a:gd name="connsiteY1" fmla="*/ 333950 h 444381"/>
              <a:gd name="connsiteX2" fmla="*/ 1259080 w 1259080"/>
              <a:gd name="connsiteY2" fmla="*/ 0 h 444381"/>
              <a:gd name="connsiteX0" fmla="*/ 0 w 1259080"/>
              <a:gd name="connsiteY0" fmla="*/ 410198 h 444381"/>
              <a:gd name="connsiteX1" fmla="*/ 774403 w 1259080"/>
              <a:gd name="connsiteY1" fmla="*/ 333950 h 444381"/>
              <a:gd name="connsiteX2" fmla="*/ 1259080 w 1259080"/>
              <a:gd name="connsiteY2" fmla="*/ 0 h 444381"/>
              <a:gd name="connsiteX0" fmla="*/ 0 w 1259080"/>
              <a:gd name="connsiteY0" fmla="*/ 410198 h 410198"/>
              <a:gd name="connsiteX1" fmla="*/ 774403 w 1259080"/>
              <a:gd name="connsiteY1" fmla="*/ 333950 h 410198"/>
              <a:gd name="connsiteX2" fmla="*/ 1259080 w 1259080"/>
              <a:gd name="connsiteY2" fmla="*/ 0 h 410198"/>
              <a:gd name="connsiteX0" fmla="*/ 0 w 1259080"/>
              <a:gd name="connsiteY0" fmla="*/ 410198 h 410641"/>
              <a:gd name="connsiteX1" fmla="*/ 377722 w 1259080"/>
              <a:gd name="connsiteY1" fmla="*/ 154043 h 410641"/>
              <a:gd name="connsiteX2" fmla="*/ 774403 w 1259080"/>
              <a:gd name="connsiteY2" fmla="*/ 333950 h 410641"/>
              <a:gd name="connsiteX3" fmla="*/ 1259080 w 1259080"/>
              <a:gd name="connsiteY3" fmla="*/ 0 h 410641"/>
              <a:gd name="connsiteX0" fmla="*/ 0 w 1259080"/>
              <a:gd name="connsiteY0" fmla="*/ 410198 h 410198"/>
              <a:gd name="connsiteX1" fmla="*/ 774403 w 1259080"/>
              <a:gd name="connsiteY1" fmla="*/ 333950 h 410198"/>
              <a:gd name="connsiteX2" fmla="*/ 1259080 w 1259080"/>
              <a:gd name="connsiteY2" fmla="*/ 0 h 410198"/>
              <a:gd name="connsiteX0" fmla="*/ 0 w 1259080"/>
              <a:gd name="connsiteY0" fmla="*/ 15885 h 485894"/>
              <a:gd name="connsiteX1" fmla="*/ 774403 w 1259080"/>
              <a:gd name="connsiteY1" fmla="*/ 417528 h 485894"/>
              <a:gd name="connsiteX2" fmla="*/ 1259080 w 1259080"/>
              <a:gd name="connsiteY2" fmla="*/ 83578 h 485894"/>
              <a:gd name="connsiteX0" fmla="*/ 0 w 1259080"/>
              <a:gd name="connsiteY0" fmla="*/ 15885 h 485894"/>
              <a:gd name="connsiteX1" fmla="*/ 774403 w 1259080"/>
              <a:gd name="connsiteY1" fmla="*/ 417528 h 485894"/>
              <a:gd name="connsiteX2" fmla="*/ 1259080 w 1259080"/>
              <a:gd name="connsiteY2" fmla="*/ 83578 h 485894"/>
              <a:gd name="connsiteX0" fmla="*/ 0 w 1259080"/>
              <a:gd name="connsiteY0" fmla="*/ 0 h 470009"/>
              <a:gd name="connsiteX1" fmla="*/ 774403 w 1259080"/>
              <a:gd name="connsiteY1" fmla="*/ 401643 h 470009"/>
              <a:gd name="connsiteX2" fmla="*/ 1259080 w 1259080"/>
              <a:gd name="connsiteY2" fmla="*/ 67693 h 470009"/>
              <a:gd name="connsiteX0" fmla="*/ 0 w 1259080"/>
              <a:gd name="connsiteY0" fmla="*/ 0 h 408393"/>
              <a:gd name="connsiteX1" fmla="*/ 774403 w 1259080"/>
              <a:gd name="connsiteY1" fmla="*/ 401643 h 408393"/>
              <a:gd name="connsiteX2" fmla="*/ 1259080 w 1259080"/>
              <a:gd name="connsiteY2" fmla="*/ 67693 h 408393"/>
              <a:gd name="connsiteX0" fmla="*/ 0 w 1259080"/>
              <a:gd name="connsiteY0" fmla="*/ 0 h 408393"/>
              <a:gd name="connsiteX1" fmla="*/ 709252 w 1259080"/>
              <a:gd name="connsiteY1" fmla="*/ 401643 h 408393"/>
              <a:gd name="connsiteX2" fmla="*/ 1259080 w 1259080"/>
              <a:gd name="connsiteY2" fmla="*/ 67693 h 408393"/>
            </a:gdLst>
            <a:ahLst/>
            <a:cxnLst>
              <a:cxn ang="0">
                <a:pos x="connsiteX0" y="connsiteY0"/>
              </a:cxn>
              <a:cxn ang="0">
                <a:pos x="connsiteX1" y="connsiteY1"/>
              </a:cxn>
              <a:cxn ang="0">
                <a:pos x="connsiteX2" y="connsiteY2"/>
              </a:cxn>
            </a:cxnLst>
            <a:rect l="l" t="t" r="r" b="b"/>
            <a:pathLst>
              <a:path w="1259080" h="408393">
                <a:moveTo>
                  <a:pt x="0" y="0"/>
                </a:moveTo>
                <a:cubicBezTo>
                  <a:pt x="127178" y="130362"/>
                  <a:pt x="556067" y="408393"/>
                  <a:pt x="709252" y="401643"/>
                </a:cubicBezTo>
                <a:cubicBezTo>
                  <a:pt x="862437" y="394893"/>
                  <a:pt x="1065363" y="256130"/>
                  <a:pt x="1259080" y="67693"/>
                </a:cubicBezTo>
              </a:path>
            </a:pathLst>
          </a:custGeom>
          <a:ln w="76200">
            <a:solidFill>
              <a:schemeClr val="accent3">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6" name="フリーフォーム 495"/>
          <p:cNvSpPr/>
          <p:nvPr/>
        </p:nvSpPr>
        <p:spPr>
          <a:xfrm>
            <a:off x="1257192" y="2771039"/>
            <a:ext cx="1284870" cy="697002"/>
          </a:xfrm>
          <a:custGeom>
            <a:avLst/>
            <a:gdLst>
              <a:gd name="connsiteX0" fmla="*/ 0 w 1256232"/>
              <a:gd name="connsiteY0" fmla="*/ 94953 h 698855"/>
              <a:gd name="connsiteX1" fmla="*/ 336135 w 1256232"/>
              <a:gd name="connsiteY1" fmla="*/ 100650 h 698855"/>
              <a:gd name="connsiteX2" fmla="*/ 1256232 w 1256232"/>
              <a:gd name="connsiteY2" fmla="*/ 698855 h 698855"/>
              <a:gd name="connsiteX0" fmla="*/ 0 w 1256232"/>
              <a:gd name="connsiteY0" fmla="*/ 47477 h 651379"/>
              <a:gd name="connsiteX1" fmla="*/ 745653 w 1256232"/>
              <a:gd name="connsiteY1" fmla="*/ 196004 h 651379"/>
              <a:gd name="connsiteX2" fmla="*/ 1256232 w 1256232"/>
              <a:gd name="connsiteY2" fmla="*/ 651379 h 651379"/>
              <a:gd name="connsiteX0" fmla="*/ 0 w 1256232"/>
              <a:gd name="connsiteY0" fmla="*/ 47477 h 651379"/>
              <a:gd name="connsiteX1" fmla="*/ 745653 w 1256232"/>
              <a:gd name="connsiteY1" fmla="*/ 196004 h 651379"/>
              <a:gd name="connsiteX2" fmla="*/ 1256232 w 1256232"/>
              <a:gd name="connsiteY2" fmla="*/ 651379 h 651379"/>
              <a:gd name="connsiteX0" fmla="*/ 0 w 1256232"/>
              <a:gd name="connsiteY0" fmla="*/ 4573 h 608475"/>
              <a:gd name="connsiteX1" fmla="*/ 745653 w 1256232"/>
              <a:gd name="connsiteY1" fmla="*/ 153100 h 608475"/>
              <a:gd name="connsiteX2" fmla="*/ 1256232 w 1256232"/>
              <a:gd name="connsiteY2" fmla="*/ 608475 h 608475"/>
              <a:gd name="connsiteX0" fmla="*/ 0 w 1284870"/>
              <a:gd name="connsiteY0" fmla="*/ 696598 h 696598"/>
              <a:gd name="connsiteX1" fmla="*/ 774291 w 1284870"/>
              <a:gd name="connsiteY1" fmla="*/ 34460 h 696598"/>
              <a:gd name="connsiteX2" fmla="*/ 1284870 w 1284870"/>
              <a:gd name="connsiteY2" fmla="*/ 489835 h 696598"/>
              <a:gd name="connsiteX0" fmla="*/ 0 w 1284870"/>
              <a:gd name="connsiteY0" fmla="*/ 696598 h 696598"/>
              <a:gd name="connsiteX1" fmla="*/ 774291 w 1284870"/>
              <a:gd name="connsiteY1" fmla="*/ 34460 h 696598"/>
              <a:gd name="connsiteX2" fmla="*/ 1284870 w 1284870"/>
              <a:gd name="connsiteY2" fmla="*/ 489835 h 696598"/>
              <a:gd name="connsiteX0" fmla="*/ 0 w 1284870"/>
              <a:gd name="connsiteY0" fmla="*/ 582986 h 582986"/>
              <a:gd name="connsiteX1" fmla="*/ 672627 w 1284870"/>
              <a:gd name="connsiteY1" fmla="*/ 34460 h 582986"/>
              <a:gd name="connsiteX2" fmla="*/ 1284870 w 1284870"/>
              <a:gd name="connsiteY2" fmla="*/ 376223 h 582986"/>
              <a:gd name="connsiteX0" fmla="*/ 0 w 1284870"/>
              <a:gd name="connsiteY0" fmla="*/ 553286 h 553286"/>
              <a:gd name="connsiteX1" fmla="*/ 672627 w 1284870"/>
              <a:gd name="connsiteY1" fmla="*/ 4760 h 553286"/>
              <a:gd name="connsiteX2" fmla="*/ 1284870 w 1284870"/>
              <a:gd name="connsiteY2" fmla="*/ 346523 h 553286"/>
              <a:gd name="connsiteX0" fmla="*/ 0 w 1284870"/>
              <a:gd name="connsiteY0" fmla="*/ 648159 h 648159"/>
              <a:gd name="connsiteX1" fmla="*/ 672627 w 1284870"/>
              <a:gd name="connsiteY1" fmla="*/ 99633 h 648159"/>
              <a:gd name="connsiteX2" fmla="*/ 1284870 w 1284870"/>
              <a:gd name="connsiteY2" fmla="*/ 322658 h 648159"/>
              <a:gd name="connsiteX0" fmla="*/ 0 w 1284870"/>
              <a:gd name="connsiteY0" fmla="*/ 602776 h 602776"/>
              <a:gd name="connsiteX1" fmla="*/ 672627 w 1284870"/>
              <a:gd name="connsiteY1" fmla="*/ 54250 h 602776"/>
              <a:gd name="connsiteX2" fmla="*/ 1284870 w 1284870"/>
              <a:gd name="connsiteY2" fmla="*/ 277275 h 602776"/>
              <a:gd name="connsiteX0" fmla="*/ 0 w 1284870"/>
              <a:gd name="connsiteY0" fmla="*/ 602776 h 602776"/>
              <a:gd name="connsiteX1" fmla="*/ 672627 w 1284870"/>
              <a:gd name="connsiteY1" fmla="*/ 54250 h 602776"/>
              <a:gd name="connsiteX2" fmla="*/ 1284870 w 1284870"/>
              <a:gd name="connsiteY2" fmla="*/ 277275 h 602776"/>
              <a:gd name="connsiteX0" fmla="*/ 0 w 1284870"/>
              <a:gd name="connsiteY0" fmla="*/ 554422 h 554422"/>
              <a:gd name="connsiteX1" fmla="*/ 672627 w 1284870"/>
              <a:gd name="connsiteY1" fmla="*/ 5896 h 554422"/>
              <a:gd name="connsiteX2" fmla="*/ 1284870 w 1284870"/>
              <a:gd name="connsiteY2" fmla="*/ 228921 h 554422"/>
            </a:gdLst>
            <a:ahLst/>
            <a:cxnLst>
              <a:cxn ang="0">
                <a:pos x="connsiteX0" y="connsiteY0"/>
              </a:cxn>
              <a:cxn ang="0">
                <a:pos x="connsiteX1" y="connsiteY1"/>
              </a:cxn>
              <a:cxn ang="0">
                <a:pos x="connsiteX2" y="connsiteY2"/>
              </a:cxn>
            </a:cxnLst>
            <a:rect l="l" t="t" r="r" b="b"/>
            <a:pathLst>
              <a:path w="1284870" h="554422">
                <a:moveTo>
                  <a:pt x="0" y="554422"/>
                </a:moveTo>
                <a:cubicBezTo>
                  <a:pt x="161721" y="131154"/>
                  <a:pt x="494644" y="11792"/>
                  <a:pt x="672627" y="5896"/>
                </a:cubicBezTo>
                <a:cubicBezTo>
                  <a:pt x="850610" y="0"/>
                  <a:pt x="1101632" y="178486"/>
                  <a:pt x="1284870" y="228921"/>
                </a:cubicBezTo>
              </a:path>
            </a:pathLst>
          </a:custGeom>
          <a:ln w="76200">
            <a:solidFill>
              <a:schemeClr val="accent3">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467" name="グループ化 466"/>
          <p:cNvGrpSpPr/>
          <p:nvPr/>
        </p:nvGrpSpPr>
        <p:grpSpPr>
          <a:xfrm>
            <a:off x="1582178" y="2370123"/>
            <a:ext cx="652990" cy="880514"/>
            <a:chOff x="1614447" y="2370123"/>
            <a:chExt cx="652990" cy="880514"/>
          </a:xfrm>
        </p:grpSpPr>
        <p:sp>
          <p:nvSpPr>
            <p:cNvPr id="194" name="テキスト ボックス 193"/>
            <p:cNvSpPr txBox="1"/>
            <p:nvPr/>
          </p:nvSpPr>
          <p:spPr>
            <a:xfrm>
              <a:off x="1614447" y="2370123"/>
              <a:ext cx="652990" cy="738664"/>
            </a:xfrm>
            <a:prstGeom prst="rect">
              <a:avLst/>
            </a:prstGeom>
            <a:noFill/>
          </p:spPr>
          <p:txBody>
            <a:bodyPr wrap="none" lIns="36000" tIns="0" rIns="36000" bIns="0" rtlCol="0">
              <a:spAutoFit/>
            </a:bodyPr>
            <a:lstStyle/>
            <a:p>
              <a:r>
                <a:rPr kumimoji="1" lang="en-US" altLang="ja-JP" sz="4800" b="1" dirty="0" smtClean="0">
                  <a:ln w="17780" cmpd="sng">
                    <a:solidFill>
                      <a:srgbClr val="FFFFFF"/>
                    </a:solidFill>
                    <a:prstDash val="solid"/>
                    <a:miter lim="800000"/>
                  </a:ln>
                  <a:effectLst>
                    <a:outerShdw blurRad="50800" algn="tl" rotWithShape="0">
                      <a:srgbClr val="000000"/>
                    </a:outerShdw>
                  </a:effectLst>
                  <a:latin typeface="Arial Black" pitchFamily="34" charset="0"/>
                </a:rPr>
                <a:t>M</a:t>
              </a:r>
              <a:endParaRPr kumimoji="1" lang="ja-JP" altLang="en-US" sz="4800" b="1" dirty="0">
                <a:ln w="17780" cmpd="sng">
                  <a:solidFill>
                    <a:srgbClr val="FFFFFF"/>
                  </a:solidFill>
                  <a:prstDash val="solid"/>
                  <a:miter lim="800000"/>
                </a:ln>
                <a:effectLst>
                  <a:outerShdw blurRad="50800" algn="tl" rotWithShape="0">
                    <a:srgbClr val="000000"/>
                  </a:outerShdw>
                </a:effectLst>
                <a:latin typeface="+mj-lt"/>
              </a:endParaRPr>
            </a:p>
          </p:txBody>
        </p:sp>
        <p:sp>
          <p:nvSpPr>
            <p:cNvPr id="466" name="テキスト ボックス 465"/>
            <p:cNvSpPr txBox="1"/>
            <p:nvPr/>
          </p:nvSpPr>
          <p:spPr>
            <a:xfrm>
              <a:off x="1624189" y="2881305"/>
              <a:ext cx="633507" cy="369332"/>
            </a:xfrm>
            <a:prstGeom prst="rect">
              <a:avLst/>
            </a:prstGeom>
            <a:noFill/>
          </p:spPr>
          <p:txBody>
            <a:bodyPr wrap="none" rtlCol="0">
              <a:spAutoFit/>
            </a:bodyPr>
            <a:lstStyle/>
            <a:p>
              <a:r>
                <a:rPr kumimoji="1" lang="en-US" altLang="ja-JP" dirty="0" smtClean="0"/>
                <a:t>map</a:t>
              </a:r>
              <a:endParaRPr kumimoji="1" lang="ja-JP" altLang="en-US" dirty="0"/>
            </a:p>
          </p:txBody>
        </p:sp>
      </p:grpSp>
      <p:grpSp>
        <p:nvGrpSpPr>
          <p:cNvPr id="477" name="グループ化 476"/>
          <p:cNvGrpSpPr/>
          <p:nvPr/>
        </p:nvGrpSpPr>
        <p:grpSpPr>
          <a:xfrm>
            <a:off x="1545665" y="5542552"/>
            <a:ext cx="652990" cy="880514"/>
            <a:chOff x="1614447" y="2370123"/>
            <a:chExt cx="652990" cy="880514"/>
          </a:xfrm>
        </p:grpSpPr>
        <p:sp>
          <p:nvSpPr>
            <p:cNvPr id="478" name="テキスト ボックス 477"/>
            <p:cNvSpPr txBox="1"/>
            <p:nvPr/>
          </p:nvSpPr>
          <p:spPr>
            <a:xfrm>
              <a:off x="1614447" y="2370123"/>
              <a:ext cx="652990" cy="738664"/>
            </a:xfrm>
            <a:prstGeom prst="rect">
              <a:avLst/>
            </a:prstGeom>
            <a:noFill/>
          </p:spPr>
          <p:txBody>
            <a:bodyPr wrap="none" lIns="36000" tIns="0" rIns="36000" bIns="0" rtlCol="0">
              <a:spAutoFit/>
            </a:bodyPr>
            <a:lstStyle/>
            <a:p>
              <a:r>
                <a:rPr kumimoji="1" lang="en-US" altLang="ja-JP" sz="4800" b="1" dirty="0" smtClean="0">
                  <a:ln w="17780" cmpd="sng">
                    <a:solidFill>
                      <a:srgbClr val="FFFFFF"/>
                    </a:solidFill>
                    <a:prstDash val="solid"/>
                    <a:miter lim="800000"/>
                  </a:ln>
                  <a:effectLst>
                    <a:outerShdw blurRad="50800" algn="tl" rotWithShape="0">
                      <a:srgbClr val="000000"/>
                    </a:outerShdw>
                  </a:effectLst>
                  <a:latin typeface="Arial Black" pitchFamily="34" charset="0"/>
                </a:rPr>
                <a:t>M</a:t>
              </a:r>
              <a:endParaRPr kumimoji="1" lang="ja-JP" altLang="en-US" sz="4800" b="1" dirty="0">
                <a:ln w="17780" cmpd="sng">
                  <a:solidFill>
                    <a:srgbClr val="FFFFFF"/>
                  </a:solidFill>
                  <a:prstDash val="solid"/>
                  <a:miter lim="800000"/>
                </a:ln>
                <a:effectLst>
                  <a:outerShdw blurRad="50800" algn="tl" rotWithShape="0">
                    <a:srgbClr val="000000"/>
                  </a:outerShdw>
                </a:effectLst>
                <a:latin typeface="+mj-lt"/>
              </a:endParaRPr>
            </a:p>
          </p:txBody>
        </p:sp>
        <p:sp>
          <p:nvSpPr>
            <p:cNvPr id="479" name="テキスト ボックス 478"/>
            <p:cNvSpPr txBox="1"/>
            <p:nvPr/>
          </p:nvSpPr>
          <p:spPr>
            <a:xfrm>
              <a:off x="1624189" y="2881305"/>
              <a:ext cx="633507" cy="369332"/>
            </a:xfrm>
            <a:prstGeom prst="rect">
              <a:avLst/>
            </a:prstGeom>
            <a:noFill/>
          </p:spPr>
          <p:txBody>
            <a:bodyPr wrap="none" rtlCol="0">
              <a:spAutoFit/>
            </a:bodyPr>
            <a:lstStyle/>
            <a:p>
              <a:r>
                <a:rPr kumimoji="1" lang="en-US" altLang="ja-JP" dirty="0" smtClean="0"/>
                <a:t>map</a:t>
              </a:r>
              <a:endParaRPr kumimoji="1" lang="ja-JP" altLang="en-US" dirty="0"/>
            </a:p>
          </p:txBody>
        </p:sp>
      </p:grpSp>
      <p:grpSp>
        <p:nvGrpSpPr>
          <p:cNvPr id="474" name="グループ化 473"/>
          <p:cNvGrpSpPr/>
          <p:nvPr/>
        </p:nvGrpSpPr>
        <p:grpSpPr>
          <a:xfrm>
            <a:off x="1549909" y="4279702"/>
            <a:ext cx="652990" cy="880514"/>
            <a:chOff x="1614447" y="2370123"/>
            <a:chExt cx="652990" cy="880514"/>
          </a:xfrm>
        </p:grpSpPr>
        <p:sp>
          <p:nvSpPr>
            <p:cNvPr id="475" name="テキスト ボックス 474"/>
            <p:cNvSpPr txBox="1"/>
            <p:nvPr/>
          </p:nvSpPr>
          <p:spPr>
            <a:xfrm>
              <a:off x="1614447" y="2370123"/>
              <a:ext cx="652990" cy="738664"/>
            </a:xfrm>
            <a:prstGeom prst="rect">
              <a:avLst/>
            </a:prstGeom>
            <a:noFill/>
          </p:spPr>
          <p:txBody>
            <a:bodyPr wrap="none" lIns="36000" tIns="0" rIns="36000" bIns="0" rtlCol="0">
              <a:spAutoFit/>
            </a:bodyPr>
            <a:lstStyle/>
            <a:p>
              <a:r>
                <a:rPr kumimoji="1" lang="en-US" altLang="ja-JP" sz="4800" b="1" dirty="0" smtClean="0">
                  <a:ln w="17780" cmpd="sng">
                    <a:solidFill>
                      <a:srgbClr val="FFFFFF"/>
                    </a:solidFill>
                    <a:prstDash val="solid"/>
                    <a:miter lim="800000"/>
                  </a:ln>
                  <a:effectLst>
                    <a:outerShdw blurRad="50800" algn="tl" rotWithShape="0">
                      <a:srgbClr val="000000"/>
                    </a:outerShdw>
                  </a:effectLst>
                  <a:latin typeface="Arial Black" pitchFamily="34" charset="0"/>
                </a:rPr>
                <a:t>M</a:t>
              </a:r>
              <a:endParaRPr kumimoji="1" lang="ja-JP" altLang="en-US" sz="4800" b="1" dirty="0">
                <a:ln w="17780" cmpd="sng">
                  <a:solidFill>
                    <a:srgbClr val="FFFFFF"/>
                  </a:solidFill>
                  <a:prstDash val="solid"/>
                  <a:miter lim="800000"/>
                </a:ln>
                <a:effectLst>
                  <a:outerShdw blurRad="50800" algn="tl" rotWithShape="0">
                    <a:srgbClr val="000000"/>
                  </a:outerShdw>
                </a:effectLst>
                <a:latin typeface="+mj-lt"/>
              </a:endParaRPr>
            </a:p>
          </p:txBody>
        </p:sp>
        <p:sp>
          <p:nvSpPr>
            <p:cNvPr id="476" name="テキスト ボックス 475"/>
            <p:cNvSpPr txBox="1"/>
            <p:nvPr/>
          </p:nvSpPr>
          <p:spPr>
            <a:xfrm>
              <a:off x="1624189" y="2881305"/>
              <a:ext cx="633507" cy="369332"/>
            </a:xfrm>
            <a:prstGeom prst="rect">
              <a:avLst/>
            </a:prstGeom>
            <a:noFill/>
          </p:spPr>
          <p:txBody>
            <a:bodyPr wrap="none" rtlCol="0">
              <a:spAutoFit/>
            </a:bodyPr>
            <a:lstStyle/>
            <a:p>
              <a:r>
                <a:rPr kumimoji="1" lang="en-US" altLang="ja-JP" dirty="0" smtClean="0"/>
                <a:t>map</a:t>
              </a:r>
              <a:endParaRPr kumimoji="1" lang="ja-JP" altLang="en-US" dirty="0"/>
            </a:p>
          </p:txBody>
        </p:sp>
      </p:grpSp>
      <p:sp>
        <p:nvSpPr>
          <p:cNvPr id="503" name="テキスト ボックス 502"/>
          <p:cNvSpPr txBox="1"/>
          <p:nvPr/>
        </p:nvSpPr>
        <p:spPr>
          <a:xfrm>
            <a:off x="3440097" y="2516175"/>
            <a:ext cx="860172" cy="369332"/>
          </a:xfrm>
          <a:prstGeom prst="rect">
            <a:avLst/>
          </a:prstGeom>
          <a:noFill/>
        </p:spPr>
        <p:txBody>
          <a:bodyPr wrap="none" rtlCol="0">
            <a:spAutoFit/>
          </a:bodyPr>
          <a:lstStyle/>
          <a:p>
            <a:r>
              <a:rPr kumimoji="1" lang="en-US" altLang="ja-JP" dirty="0" smtClean="0"/>
              <a:t>shuffle</a:t>
            </a:r>
          </a:p>
        </p:txBody>
      </p:sp>
      <p:sp>
        <p:nvSpPr>
          <p:cNvPr id="504" name="テキスト ボックス 503"/>
          <p:cNvSpPr txBox="1"/>
          <p:nvPr/>
        </p:nvSpPr>
        <p:spPr>
          <a:xfrm>
            <a:off x="5156208" y="2621512"/>
            <a:ext cx="569387" cy="369332"/>
          </a:xfrm>
          <a:prstGeom prst="rect">
            <a:avLst/>
          </a:prstGeom>
          <a:noFill/>
        </p:spPr>
        <p:txBody>
          <a:bodyPr wrap="none" rtlCol="0">
            <a:spAutoFit/>
          </a:bodyPr>
          <a:lstStyle/>
          <a:p>
            <a:r>
              <a:rPr kumimoji="1" lang="en-US" altLang="ja-JP" dirty="0" smtClean="0"/>
              <a:t>sort</a:t>
            </a:r>
          </a:p>
        </p:txBody>
      </p:sp>
      <p:sp>
        <p:nvSpPr>
          <p:cNvPr id="505" name="テキスト ボックス 504"/>
          <p:cNvSpPr txBox="1"/>
          <p:nvPr/>
        </p:nvSpPr>
        <p:spPr>
          <a:xfrm>
            <a:off x="5192721" y="5291163"/>
            <a:ext cx="569387" cy="369332"/>
          </a:xfrm>
          <a:prstGeom prst="rect">
            <a:avLst/>
          </a:prstGeom>
          <a:noFill/>
        </p:spPr>
        <p:txBody>
          <a:bodyPr wrap="none" rtlCol="0">
            <a:spAutoFit/>
          </a:bodyPr>
          <a:lstStyle/>
          <a:p>
            <a:r>
              <a:rPr kumimoji="1" lang="en-US" altLang="ja-JP" dirty="0" smtClean="0"/>
              <a:t>sort</a:t>
            </a:r>
          </a:p>
        </p:txBody>
      </p:sp>
      <p:sp>
        <p:nvSpPr>
          <p:cNvPr id="514" name="テキスト ボックス 513"/>
          <p:cNvSpPr txBox="1"/>
          <p:nvPr/>
        </p:nvSpPr>
        <p:spPr>
          <a:xfrm>
            <a:off x="3403584" y="5035572"/>
            <a:ext cx="860172" cy="369332"/>
          </a:xfrm>
          <a:prstGeom prst="rect">
            <a:avLst/>
          </a:prstGeom>
          <a:noFill/>
        </p:spPr>
        <p:txBody>
          <a:bodyPr wrap="none" rtlCol="0">
            <a:spAutoFit/>
          </a:bodyPr>
          <a:lstStyle/>
          <a:p>
            <a:r>
              <a:rPr kumimoji="1" lang="en-US" altLang="ja-JP" dirty="0" smtClean="0"/>
              <a:t>shuffle</a:t>
            </a:r>
          </a:p>
        </p:txBody>
      </p:sp>
      <p:sp>
        <p:nvSpPr>
          <p:cNvPr id="163" name="正方形/長方形 162"/>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A Comparison of Approaches to Large-Scale Data Analysis</a:t>
            </a:r>
            <a:endParaRPr lang="ja-JP" altLang="en-US" sz="1400" dirty="0">
              <a:solidFill>
                <a:schemeClr val="bg1"/>
              </a:solidFill>
              <a:latin typeface="ヒラギノ角ゴ Pro W6" pitchFamily="34" charset="-128"/>
              <a:ea typeface="ヒラギノ角ゴ Pro W6" pitchFamily="34" charset="-128"/>
            </a:endParaRPr>
          </a:p>
        </p:txBody>
      </p:sp>
      <p:sp>
        <p:nvSpPr>
          <p:cNvPr id="165" name="フッター プレースホルダ 164"/>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66" name="テキスト ボックス 165"/>
          <p:cNvSpPr txBox="1"/>
          <p:nvPr/>
        </p:nvSpPr>
        <p:spPr>
          <a:xfrm>
            <a:off x="1604161" y="3100383"/>
            <a:ext cx="631007" cy="369332"/>
          </a:xfrm>
          <a:prstGeom prst="rect">
            <a:avLst/>
          </a:prstGeom>
          <a:noFill/>
        </p:spPr>
        <p:txBody>
          <a:bodyPr wrap="none" rtlCol="0">
            <a:spAutoFit/>
          </a:bodyPr>
          <a:lstStyle/>
          <a:p>
            <a:r>
              <a:rPr kumimoji="1" lang="en-US" altLang="ja-JP" dirty="0" smtClean="0"/>
              <a:t>filter</a:t>
            </a:r>
          </a:p>
        </p:txBody>
      </p:sp>
      <p:sp>
        <p:nvSpPr>
          <p:cNvPr id="167" name="テキスト ボックス 166"/>
          <p:cNvSpPr txBox="1"/>
          <p:nvPr/>
        </p:nvSpPr>
        <p:spPr>
          <a:xfrm>
            <a:off x="5139048" y="2219869"/>
            <a:ext cx="783933" cy="369332"/>
          </a:xfrm>
          <a:prstGeom prst="rect">
            <a:avLst/>
          </a:prstGeom>
          <a:noFill/>
        </p:spPr>
        <p:txBody>
          <a:bodyPr wrap="none" rtlCol="0">
            <a:spAutoFit/>
          </a:bodyPr>
          <a:lstStyle/>
          <a:p>
            <a:r>
              <a:rPr kumimoji="1" lang="en-US" altLang="ja-JP" dirty="0" smtClean="0"/>
              <a:t>merge</a:t>
            </a:r>
          </a:p>
        </p:txBody>
      </p:sp>
      <p:sp>
        <p:nvSpPr>
          <p:cNvPr id="168" name="テキスト ボックス 167"/>
          <p:cNvSpPr txBox="1"/>
          <p:nvPr/>
        </p:nvSpPr>
        <p:spPr>
          <a:xfrm>
            <a:off x="5139048" y="4958344"/>
            <a:ext cx="783933" cy="369332"/>
          </a:xfrm>
          <a:prstGeom prst="rect">
            <a:avLst/>
          </a:prstGeom>
          <a:noFill/>
        </p:spPr>
        <p:txBody>
          <a:bodyPr wrap="none" rtlCol="0">
            <a:spAutoFit/>
          </a:bodyPr>
          <a:lstStyle/>
          <a:p>
            <a:r>
              <a:rPr kumimoji="1" lang="en-US" altLang="ja-JP" dirty="0" smtClean="0"/>
              <a:t>merge</a:t>
            </a:r>
          </a:p>
        </p:txBody>
      </p:sp>
      <p:sp>
        <p:nvSpPr>
          <p:cNvPr id="169" name="スライド番号プレースホルダ 168"/>
          <p:cNvSpPr>
            <a:spLocks noGrp="1"/>
          </p:cNvSpPr>
          <p:nvPr>
            <p:ph type="sldNum" sz="quarter" idx="12"/>
          </p:nvPr>
        </p:nvSpPr>
        <p:spPr/>
        <p:txBody>
          <a:bodyPr/>
          <a:lstStyle/>
          <a:p>
            <a:fld id="{DF510E7A-70A0-49B7-BA5B-039CFE49E52F}" type="slidenum">
              <a:rPr kumimoji="1" lang="ja-JP" altLang="en-US" smtClean="0"/>
              <a:pPr/>
              <a:t>154</a:t>
            </a:fld>
            <a:endParaRPr kumimoji="1" lang="ja-JP" altLang="en-US"/>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0" y="274638"/>
            <a:ext cx="9144000" cy="1143000"/>
          </a:xfrm>
        </p:spPr>
        <p:txBody>
          <a:bodyPr>
            <a:normAutofit/>
          </a:bodyPr>
          <a:lstStyle/>
          <a:p>
            <a:r>
              <a:rPr kumimoji="1" lang="en-US" altLang="ja-JP" sz="4000" dirty="0" err="1" smtClean="0"/>
              <a:t>MapReduce</a:t>
            </a:r>
            <a:r>
              <a:rPr kumimoji="1" lang="ja-JP" altLang="en-US" sz="4000" dirty="0" smtClean="0"/>
              <a:t>と並列</a:t>
            </a:r>
            <a:r>
              <a:rPr kumimoji="1" lang="en-US" altLang="ja-JP" sz="4000" dirty="0" smtClean="0"/>
              <a:t>DBMS</a:t>
            </a:r>
            <a:r>
              <a:rPr kumimoji="1" lang="ja-JP" altLang="en-US" sz="4000" dirty="0" smtClean="0"/>
              <a:t>の違い</a:t>
            </a:r>
            <a:endParaRPr kumimoji="1" lang="ja-JP" altLang="en-US" sz="4000" dirty="0"/>
          </a:p>
        </p:txBody>
      </p:sp>
      <p:graphicFrame>
        <p:nvGraphicFramePr>
          <p:cNvPr id="9" name="コンテンツ プレースホルダ 8"/>
          <p:cNvGraphicFramePr>
            <a:graphicFrameLocks noGrp="1"/>
          </p:cNvGraphicFramePr>
          <p:nvPr>
            <p:ph idx="1"/>
          </p:nvPr>
        </p:nvGraphicFramePr>
        <p:xfrm>
          <a:off x="226953" y="1384272"/>
          <a:ext cx="8674202" cy="4668520"/>
        </p:xfrm>
        <a:graphic>
          <a:graphicData uri="http://schemas.openxmlformats.org/drawingml/2006/table">
            <a:tbl>
              <a:tblPr firstRow="1" bandRow="1">
                <a:tableStyleId>{5C22544A-7EE6-4342-B048-85BDC9FD1C3A}</a:tableStyleId>
              </a:tblPr>
              <a:tblGrid>
                <a:gridCol w="1241442"/>
                <a:gridCol w="3691924"/>
                <a:gridCol w="3740836"/>
              </a:tblGrid>
              <a:tr h="370840">
                <a:tc>
                  <a:txBody>
                    <a:bodyPr/>
                    <a:lstStyle/>
                    <a:p>
                      <a:endParaRPr kumimoji="1" lang="ja-JP" altLang="en-US" sz="1600" dirty="0"/>
                    </a:p>
                  </a:txBody>
                  <a:tcPr/>
                </a:tc>
                <a:tc>
                  <a:txBody>
                    <a:bodyPr/>
                    <a:lstStyle/>
                    <a:p>
                      <a:r>
                        <a:rPr kumimoji="1" lang="en-US" altLang="ja-JP" sz="1600" dirty="0" err="1" smtClean="0"/>
                        <a:t>MapReduce</a:t>
                      </a:r>
                      <a:endParaRPr kumimoji="1" lang="ja-JP" altLang="en-US" sz="1600" dirty="0"/>
                    </a:p>
                  </a:txBody>
                  <a:tcPr/>
                </a:tc>
                <a:tc>
                  <a:txBody>
                    <a:bodyPr/>
                    <a:lstStyle/>
                    <a:p>
                      <a:r>
                        <a:rPr kumimoji="1" lang="ja-JP" altLang="en-US" sz="1600" dirty="0" smtClean="0"/>
                        <a:t>並列</a:t>
                      </a:r>
                      <a:r>
                        <a:rPr kumimoji="1" lang="en-US" altLang="ja-JP" sz="1600" dirty="0" smtClean="0"/>
                        <a:t>DBMS</a:t>
                      </a:r>
                      <a:endParaRPr kumimoji="1" lang="ja-JP" altLang="en-US" sz="1600" dirty="0"/>
                    </a:p>
                  </a:txBody>
                  <a:tcPr/>
                </a:tc>
              </a:tr>
              <a:tr h="370840">
                <a:tc>
                  <a:txBody>
                    <a:bodyPr/>
                    <a:lstStyle/>
                    <a:p>
                      <a:r>
                        <a:rPr kumimoji="1" lang="ja-JP" altLang="en-US" sz="1600" dirty="0" smtClean="0"/>
                        <a:t>スキーマ</a:t>
                      </a:r>
                      <a:endParaRPr kumimoji="1" lang="ja-JP" altLang="en-US" sz="1600" dirty="0"/>
                    </a:p>
                  </a:txBody>
                  <a:tcPr/>
                </a:tc>
                <a:tc>
                  <a:txBody>
                    <a:bodyPr/>
                    <a:lstStyle/>
                    <a:p>
                      <a:r>
                        <a:rPr kumimoji="1" lang="ja-JP" altLang="en-US" sz="1600" dirty="0" smtClean="0"/>
                        <a:t>なし。単なるファイル。パーサの実装が必要。実装によっては</a:t>
                      </a:r>
                      <a:r>
                        <a:rPr kumimoji="1" lang="en-US" altLang="ja-JP" sz="1600" dirty="0" smtClean="0"/>
                        <a:t>key/value</a:t>
                      </a:r>
                      <a:r>
                        <a:rPr kumimoji="1" lang="ja-JP" altLang="en-US" sz="1600" baseline="0" dirty="0" smtClean="0"/>
                        <a:t> 形式</a:t>
                      </a:r>
                      <a:r>
                        <a:rPr kumimoji="1" lang="ja-JP" altLang="en-US" sz="1600" dirty="0" smtClean="0"/>
                        <a:t>。</a:t>
                      </a:r>
                      <a:endParaRPr kumimoji="1" lang="ja-JP" altLang="en-US" sz="1600" dirty="0"/>
                    </a:p>
                  </a:txBody>
                  <a:tcPr/>
                </a:tc>
                <a:tc>
                  <a:txBody>
                    <a:bodyPr/>
                    <a:lstStyle/>
                    <a:p>
                      <a:r>
                        <a:rPr kumimoji="1" lang="ja-JP" altLang="en-US" sz="1600" dirty="0" smtClean="0"/>
                        <a:t>必須。</a:t>
                      </a:r>
                      <a:r>
                        <a:rPr kumimoji="1" lang="en-US" altLang="ja-JP" sz="1600" dirty="0" smtClean="0"/>
                        <a:t>Relation</a:t>
                      </a:r>
                      <a:r>
                        <a:rPr kumimoji="1" lang="ja-JP" altLang="en-US" sz="1600" dirty="0" smtClean="0"/>
                        <a:t>の構造を厳密に決定し、順守する必要あり。</a:t>
                      </a:r>
                      <a:endParaRPr kumimoji="1" lang="ja-JP" altLang="en-US" sz="1600" dirty="0"/>
                    </a:p>
                  </a:txBody>
                  <a:tcPr/>
                </a:tc>
              </a:tr>
              <a:tr h="370840">
                <a:tc>
                  <a:txBody>
                    <a:bodyPr/>
                    <a:lstStyle/>
                    <a:p>
                      <a:r>
                        <a:rPr kumimoji="1" lang="ja-JP" altLang="en-US" sz="1600" dirty="0" smtClean="0"/>
                        <a:t>索引</a:t>
                      </a:r>
                      <a:endParaRPr kumimoji="1" lang="ja-JP" altLang="en-US" sz="1600" dirty="0"/>
                    </a:p>
                  </a:txBody>
                  <a:tcPr/>
                </a:tc>
                <a:tc>
                  <a:txBody>
                    <a:bodyPr/>
                    <a:lstStyle/>
                    <a:p>
                      <a:r>
                        <a:rPr kumimoji="1" lang="ja-JP" altLang="en-US" sz="1600" dirty="0" smtClean="0"/>
                        <a:t>なし。プログラマが実装。実装によっては提供あり。</a:t>
                      </a:r>
                      <a:endParaRPr kumimoji="1" lang="ja-JP" altLang="en-US" sz="1600" dirty="0"/>
                    </a:p>
                  </a:txBody>
                  <a:tcPr/>
                </a:tc>
                <a:tc>
                  <a:txBody>
                    <a:bodyPr/>
                    <a:lstStyle/>
                    <a:p>
                      <a:r>
                        <a:rPr kumimoji="1" lang="ja-JP" altLang="en-US" sz="1600" dirty="0" smtClean="0"/>
                        <a:t>あり。利用は任意。</a:t>
                      </a:r>
                      <a:r>
                        <a:rPr kumimoji="1" lang="en-US" altLang="ja-JP" sz="1600" dirty="0" smtClean="0"/>
                        <a:t>hash</a:t>
                      </a:r>
                      <a:r>
                        <a:rPr kumimoji="1" lang="ja-JP" altLang="en-US" sz="1600" dirty="0" smtClean="0"/>
                        <a:t>や</a:t>
                      </a:r>
                      <a:r>
                        <a:rPr kumimoji="1" lang="en-US" altLang="ja-JP" sz="1600" dirty="0" smtClean="0"/>
                        <a:t>B-tree</a:t>
                      </a:r>
                      <a:r>
                        <a:rPr kumimoji="1" lang="ja-JP" altLang="en-US" sz="1600" dirty="0" smtClean="0"/>
                        <a:t>などが標準的に提供。</a:t>
                      </a:r>
                      <a:endParaRPr kumimoji="1" lang="ja-JP" altLang="en-US" sz="1600" dirty="0"/>
                    </a:p>
                  </a:txBody>
                  <a:tcPr/>
                </a:tc>
              </a:tr>
              <a:tr h="370840">
                <a:tc>
                  <a:txBody>
                    <a:bodyPr/>
                    <a:lstStyle/>
                    <a:p>
                      <a:r>
                        <a:rPr kumimoji="1" lang="ja-JP" altLang="en-US" sz="1600" dirty="0" smtClean="0"/>
                        <a:t>モデル</a:t>
                      </a:r>
                      <a:endParaRPr kumimoji="1" lang="ja-JP" altLang="en-US" sz="1600" dirty="0"/>
                    </a:p>
                  </a:txBody>
                  <a:tcPr/>
                </a:tc>
                <a:tc>
                  <a:txBody>
                    <a:bodyPr/>
                    <a:lstStyle/>
                    <a:p>
                      <a:r>
                        <a:rPr kumimoji="1" lang="en-US" altLang="ja-JP" sz="1600" dirty="0" smtClean="0"/>
                        <a:t>CODASYL</a:t>
                      </a:r>
                      <a:r>
                        <a:rPr kumimoji="1" lang="ja-JP" altLang="en-US" sz="1600" dirty="0" smtClean="0"/>
                        <a:t>に類似。プログラムによってレコード操作のような低レベルコードを記述。</a:t>
                      </a:r>
                      <a:endParaRPr kumimoji="1" lang="ja-JP" altLang="en-US" sz="1600" dirty="0"/>
                    </a:p>
                  </a:txBody>
                  <a:tcPr/>
                </a:tc>
                <a:tc>
                  <a:txBody>
                    <a:bodyPr/>
                    <a:lstStyle/>
                    <a:p>
                      <a:r>
                        <a:rPr kumimoji="1" lang="ja-JP" altLang="en-US" sz="1600" dirty="0" smtClean="0"/>
                        <a:t>関係モデル。関係代数など数学的な背景に基づく高レベルで、宣言的な言語。</a:t>
                      </a:r>
                      <a:endParaRPr kumimoji="1" lang="ja-JP" altLang="en-US" sz="1600" dirty="0"/>
                    </a:p>
                  </a:txBody>
                  <a:tcPr/>
                </a:tc>
              </a:tr>
              <a:tr h="370840">
                <a:tc>
                  <a:txBody>
                    <a:bodyPr/>
                    <a:lstStyle/>
                    <a:p>
                      <a:r>
                        <a:rPr kumimoji="1" lang="ja-JP" altLang="en-US" sz="1600" dirty="0" smtClean="0"/>
                        <a:t>データ分散</a:t>
                      </a:r>
                      <a:endParaRPr kumimoji="1" lang="ja-JP" altLang="en-US" sz="1600" dirty="0"/>
                    </a:p>
                  </a:txBody>
                  <a:tcPr/>
                </a:tc>
                <a:tc>
                  <a:txBody>
                    <a:bodyPr/>
                    <a:lstStyle/>
                    <a:p>
                      <a:r>
                        <a:rPr kumimoji="1" lang="en-US" altLang="ja-JP" sz="1600" dirty="0" smtClean="0"/>
                        <a:t>Map</a:t>
                      </a:r>
                      <a:r>
                        <a:rPr kumimoji="1" lang="ja-JP" altLang="en-US" sz="1600" dirty="0" smtClean="0"/>
                        <a:t>や</a:t>
                      </a:r>
                      <a:r>
                        <a:rPr kumimoji="1" lang="en-US" altLang="ja-JP" sz="1600" dirty="0" smtClean="0"/>
                        <a:t>Reduce</a:t>
                      </a:r>
                      <a:r>
                        <a:rPr kumimoji="1" lang="ja-JP" altLang="en-US" sz="1600" dirty="0" smtClean="0"/>
                        <a:t>などの各タスクは、マスタがブロードキャスト的に各スレーブに依頼。</a:t>
                      </a:r>
                      <a:endParaRPr kumimoji="1" lang="ja-JP" altLang="en-US" sz="1600" dirty="0"/>
                    </a:p>
                  </a:txBody>
                  <a:tcPr/>
                </a:tc>
                <a:tc>
                  <a:txBody>
                    <a:bodyPr/>
                    <a:lstStyle/>
                    <a:p>
                      <a:r>
                        <a:rPr kumimoji="1" lang="en-US" altLang="ja-JP" sz="1600" dirty="0" smtClean="0"/>
                        <a:t>Optimizer</a:t>
                      </a:r>
                      <a:r>
                        <a:rPr kumimoji="1" lang="ja-JP" altLang="en-US" sz="1600" dirty="0" smtClean="0"/>
                        <a:t>が分布などの統計情報を元に、最少コスト（処理と転送）のプランを生成。</a:t>
                      </a:r>
                      <a:endParaRPr kumimoji="1" lang="ja-JP" altLang="en-US" sz="1600" dirty="0"/>
                    </a:p>
                  </a:txBody>
                  <a:tcPr/>
                </a:tc>
              </a:tr>
              <a:tr h="370840">
                <a:tc>
                  <a:txBody>
                    <a:bodyPr/>
                    <a:lstStyle/>
                    <a:p>
                      <a:r>
                        <a:rPr kumimoji="1" lang="ja-JP" altLang="en-US" sz="1600" dirty="0" smtClean="0"/>
                        <a:t>実行方式</a:t>
                      </a:r>
                      <a:endParaRPr kumimoji="1" lang="ja-JP" altLang="en-US" sz="1600" dirty="0"/>
                    </a:p>
                  </a:txBody>
                  <a:tcPr/>
                </a:tc>
                <a:tc>
                  <a:txBody>
                    <a:bodyPr/>
                    <a:lstStyle/>
                    <a:p>
                      <a:r>
                        <a:rPr kumimoji="1" lang="ja-JP" altLang="en-US" sz="1600" dirty="0" smtClean="0"/>
                        <a:t>大量の中間ファイル（</a:t>
                      </a:r>
                      <a:r>
                        <a:rPr kumimoji="1" lang="en-US" altLang="ja-JP" sz="1600" dirty="0" smtClean="0"/>
                        <a:t>Map</a:t>
                      </a:r>
                      <a:r>
                        <a:rPr kumimoji="1" lang="ja-JP" altLang="en-US" sz="1600" dirty="0" smtClean="0"/>
                        <a:t>数 </a:t>
                      </a:r>
                      <a:r>
                        <a:rPr kumimoji="1" lang="en-US" altLang="ja-JP" sz="1600" dirty="0" smtClean="0"/>
                        <a:t>×</a:t>
                      </a:r>
                      <a:r>
                        <a:rPr kumimoji="1" lang="ja-JP" altLang="en-US" sz="1600" baseline="0" dirty="0" smtClean="0"/>
                        <a:t> </a:t>
                      </a:r>
                      <a:r>
                        <a:rPr kumimoji="1" lang="en-US" altLang="ja-JP" sz="1600" dirty="0" smtClean="0"/>
                        <a:t>Reduce</a:t>
                      </a:r>
                      <a:r>
                        <a:rPr kumimoji="1" lang="ja-JP" altLang="en-US" sz="1600" dirty="0" smtClean="0"/>
                        <a:t>数）の転送が発生</a:t>
                      </a:r>
                      <a:endParaRPr kumimoji="1" lang="ja-JP" altLang="en-US" sz="1600" dirty="0"/>
                    </a:p>
                  </a:txBody>
                  <a:tcPr/>
                </a:tc>
                <a:tc>
                  <a:txBody>
                    <a:bodyPr/>
                    <a:lstStyle/>
                    <a:p>
                      <a:r>
                        <a:rPr kumimoji="1" lang="ja-JP" altLang="en-US" sz="1600" dirty="0" smtClean="0"/>
                        <a:t>パイプライン実行が一般的で、中間結果の保持はない。</a:t>
                      </a:r>
                      <a:endParaRPr kumimoji="1" lang="ja-JP" altLang="en-US" sz="1600" dirty="0"/>
                    </a:p>
                  </a:txBody>
                  <a:tcPr/>
                </a:tc>
              </a:tr>
              <a:tr h="370840">
                <a:tc>
                  <a:txBody>
                    <a:bodyPr/>
                    <a:lstStyle/>
                    <a:p>
                      <a:r>
                        <a:rPr kumimoji="1" lang="ja-JP" altLang="en-US" sz="1600" dirty="0" smtClean="0"/>
                        <a:t>柔軟性</a:t>
                      </a:r>
                      <a:endParaRPr kumimoji="1" lang="ja-JP" altLang="en-US" sz="1600" dirty="0"/>
                    </a:p>
                  </a:txBody>
                  <a:tcPr/>
                </a:tc>
                <a:tc>
                  <a:txBody>
                    <a:bodyPr/>
                    <a:lstStyle/>
                    <a:p>
                      <a:r>
                        <a:rPr kumimoji="1" lang="ja-JP" altLang="en-US" sz="1600" dirty="0" smtClean="0"/>
                        <a:t>ほぼ何でも可能。</a:t>
                      </a:r>
                      <a:r>
                        <a:rPr kumimoji="1" lang="en-US" altLang="ja-JP" sz="1600" dirty="0" smtClean="0"/>
                        <a:t>Map</a:t>
                      </a:r>
                      <a:r>
                        <a:rPr kumimoji="1" lang="ja-JP" altLang="en-US" sz="1600" dirty="0" smtClean="0"/>
                        <a:t> と </a:t>
                      </a:r>
                      <a:r>
                        <a:rPr kumimoji="1" lang="en-US" altLang="ja-JP" sz="1600" dirty="0" smtClean="0"/>
                        <a:t>Reduce</a:t>
                      </a:r>
                      <a:r>
                        <a:rPr kumimoji="1" lang="ja-JP" altLang="en-US" sz="1600" dirty="0" smtClean="0"/>
                        <a:t> をユーザが自由に定義できる。</a:t>
                      </a:r>
                      <a:endParaRPr kumimoji="1" lang="ja-JP" altLang="en-US" sz="1600" dirty="0"/>
                    </a:p>
                  </a:txBody>
                  <a:tcPr/>
                </a:tc>
                <a:tc>
                  <a:txBody>
                    <a:bodyPr/>
                    <a:lstStyle/>
                    <a:p>
                      <a:r>
                        <a:rPr kumimoji="1" lang="en-US" altLang="ja-JP" sz="1600" dirty="0" smtClean="0"/>
                        <a:t>SQL</a:t>
                      </a:r>
                      <a:r>
                        <a:rPr kumimoji="1" lang="ja-JP" altLang="en-US" sz="1600" dirty="0" smtClean="0"/>
                        <a:t>の範囲に限定。ユーザ定義関数で拡張可能。</a:t>
                      </a:r>
                      <a:endParaRPr kumimoji="1" lang="ja-JP" altLang="en-US" sz="1600" dirty="0"/>
                    </a:p>
                  </a:txBody>
                  <a:tcPr/>
                </a:tc>
              </a:tr>
              <a:tr h="370840">
                <a:tc>
                  <a:txBody>
                    <a:bodyPr/>
                    <a:lstStyle/>
                    <a:p>
                      <a:r>
                        <a:rPr kumimoji="1" lang="ja-JP" altLang="en-US" sz="1600" dirty="0" smtClean="0"/>
                        <a:t>耐故障性</a:t>
                      </a:r>
                      <a:endParaRPr kumimoji="1" lang="ja-JP" altLang="en-US" sz="1600" dirty="0"/>
                    </a:p>
                  </a:txBody>
                  <a:tcPr/>
                </a:tc>
                <a:tc>
                  <a:txBody>
                    <a:bodyPr/>
                    <a:lstStyle/>
                    <a:p>
                      <a:r>
                        <a:rPr kumimoji="1" lang="ja-JP" altLang="en-US" sz="1600" dirty="0" smtClean="0"/>
                        <a:t>デフォルトで</a:t>
                      </a:r>
                      <a:r>
                        <a:rPr kumimoji="1" lang="en-US" altLang="ja-JP" sz="1600" dirty="0" smtClean="0"/>
                        <a:t>3</a:t>
                      </a:r>
                      <a:r>
                        <a:rPr kumimoji="1" lang="ja-JP" altLang="en-US" sz="1600" dirty="0" smtClean="0"/>
                        <a:t>レプリカ。</a:t>
                      </a:r>
                      <a:r>
                        <a:rPr kumimoji="1" lang="en-US" altLang="ja-JP" sz="1600" dirty="0" smtClean="0"/>
                        <a:t>Map</a:t>
                      </a:r>
                      <a:r>
                        <a:rPr kumimoji="1" lang="ja-JP" altLang="en-US" sz="1600" dirty="0" smtClean="0"/>
                        <a:t>や</a:t>
                      </a:r>
                      <a:r>
                        <a:rPr kumimoji="1" lang="en-US" altLang="ja-JP" sz="1600" dirty="0" smtClean="0"/>
                        <a:t>Reduce</a:t>
                      </a:r>
                      <a:r>
                        <a:rPr kumimoji="1" lang="ja-JP" altLang="en-US" sz="1600" dirty="0" smtClean="0"/>
                        <a:t>などのタスク単位で再スタート。スレーブをマスタが監視。</a:t>
                      </a:r>
                      <a:endParaRPr kumimoji="1" lang="ja-JP" altLang="en-US" sz="1600" dirty="0"/>
                    </a:p>
                  </a:txBody>
                  <a:tcPr/>
                </a:tc>
                <a:tc>
                  <a:txBody>
                    <a:bodyPr/>
                    <a:lstStyle/>
                    <a:p>
                      <a:r>
                        <a:rPr kumimoji="1" lang="ja-JP" altLang="en-US" sz="1600" dirty="0" smtClean="0"/>
                        <a:t>レプリカ機能は提供。故障時には問合せの再発行が必要。</a:t>
                      </a:r>
                      <a:endParaRPr kumimoji="1" lang="ja-JP" altLang="en-US" sz="1600" dirty="0"/>
                    </a:p>
                  </a:txBody>
                  <a:tcPr/>
                </a:tc>
              </a:tr>
            </a:tbl>
          </a:graphicData>
        </a:graphic>
      </p:graphicFrame>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A Comparison of Approaches to Large-Scale Data Analysis</a:t>
            </a:r>
            <a:endParaRPr lang="ja-JP" altLang="en-US" sz="1400" dirty="0">
              <a:solidFill>
                <a:schemeClr val="bg1"/>
              </a:solidFill>
              <a:latin typeface="ヒラギノ角ゴ Pro W6" pitchFamily="34" charset="-128"/>
              <a:ea typeface="ヒラギノ角ゴ Pro W6" pitchFamily="34" charset="-128"/>
            </a:endParaRPr>
          </a:p>
        </p:txBody>
      </p:sp>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0" name="スライド番号プレースホルダ 9"/>
          <p:cNvSpPr>
            <a:spLocks noGrp="1"/>
          </p:cNvSpPr>
          <p:nvPr>
            <p:ph type="sldNum" sz="quarter" idx="12"/>
          </p:nvPr>
        </p:nvSpPr>
        <p:spPr/>
        <p:txBody>
          <a:bodyPr/>
          <a:lstStyle/>
          <a:p>
            <a:fld id="{DF510E7A-70A0-49B7-BA5B-039CFE49E52F}" type="slidenum">
              <a:rPr kumimoji="1" lang="ja-JP" altLang="en-US" smtClean="0"/>
              <a:pPr/>
              <a:t>155</a:t>
            </a:fld>
            <a:endParaRPr kumimoji="1" lang="ja-JP" altLang="en-US"/>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実験の比較対象</a:t>
            </a:r>
            <a:endParaRPr kumimoji="1" lang="ja-JP" altLang="en-US" dirty="0"/>
          </a:p>
        </p:txBody>
      </p:sp>
      <p:sp>
        <p:nvSpPr>
          <p:cNvPr id="6" name="テキスト プレースホルダ 5"/>
          <p:cNvSpPr>
            <a:spLocks noGrp="1"/>
          </p:cNvSpPr>
          <p:nvPr>
            <p:ph type="body" idx="1"/>
          </p:nvPr>
        </p:nvSpPr>
        <p:spPr>
          <a:xfrm>
            <a:off x="409518" y="1019142"/>
            <a:ext cx="4040188" cy="639762"/>
          </a:xfrm>
        </p:spPr>
        <p:txBody>
          <a:bodyPr/>
          <a:lstStyle/>
          <a:p>
            <a:r>
              <a:rPr kumimoji="1" lang="en-US" altLang="ja-JP" dirty="0" err="1" smtClean="0"/>
              <a:t>MapReduce</a:t>
            </a:r>
            <a:endParaRPr kumimoji="1" lang="ja-JP" altLang="en-US" dirty="0"/>
          </a:p>
        </p:txBody>
      </p:sp>
      <p:sp>
        <p:nvSpPr>
          <p:cNvPr id="4" name="コンテンツ プレースホルダ 3"/>
          <p:cNvSpPr>
            <a:spLocks noGrp="1"/>
          </p:cNvSpPr>
          <p:nvPr>
            <p:ph sz="half" idx="2"/>
          </p:nvPr>
        </p:nvSpPr>
        <p:spPr>
          <a:xfrm>
            <a:off x="409518" y="1658904"/>
            <a:ext cx="4040188" cy="3951288"/>
          </a:xfrm>
        </p:spPr>
        <p:txBody>
          <a:bodyPr/>
          <a:lstStyle/>
          <a:p>
            <a:r>
              <a:rPr kumimoji="1" lang="en-US" altLang="ja-JP" dirty="0" err="1" smtClean="0"/>
              <a:t>Hadoop</a:t>
            </a:r>
            <a:endParaRPr kumimoji="1" lang="en-US" altLang="ja-JP" dirty="0" smtClean="0"/>
          </a:p>
          <a:p>
            <a:pPr lvl="1"/>
            <a:r>
              <a:rPr lang="ja-JP" altLang="en-US" dirty="0" smtClean="0"/>
              <a:t>最も有名な実装</a:t>
            </a:r>
            <a:endParaRPr lang="en-US" altLang="ja-JP" dirty="0" smtClean="0"/>
          </a:p>
          <a:p>
            <a:pPr lvl="1"/>
            <a:r>
              <a:rPr lang="en-US" altLang="ja-JP" dirty="0" smtClean="0"/>
              <a:t>Yahoo!</a:t>
            </a:r>
            <a:r>
              <a:rPr lang="ja-JP" altLang="en-US" dirty="0" smtClean="0"/>
              <a:t> と </a:t>
            </a:r>
            <a:r>
              <a:rPr lang="en-US" altLang="ja-JP" dirty="0" smtClean="0"/>
              <a:t>Apache</a:t>
            </a:r>
          </a:p>
          <a:p>
            <a:pPr lvl="1"/>
            <a:r>
              <a:rPr lang="en-US" altLang="ja-JP" dirty="0" smtClean="0"/>
              <a:t>Java</a:t>
            </a:r>
          </a:p>
          <a:p>
            <a:pPr lvl="1"/>
            <a:r>
              <a:rPr lang="ja-JP" altLang="en-US" dirty="0" smtClean="0"/>
              <a:t>オープンソース</a:t>
            </a:r>
            <a:endParaRPr lang="en-US" altLang="ja-JP" dirty="0" smtClean="0"/>
          </a:p>
          <a:p>
            <a:pPr lvl="1"/>
            <a:r>
              <a:rPr kumimoji="1" lang="ja-JP" altLang="en-US" dirty="0" smtClean="0"/>
              <a:t>分散ファイルシステム（</a:t>
            </a:r>
            <a:r>
              <a:rPr kumimoji="1" lang="en-US" altLang="ja-JP" dirty="0" smtClean="0"/>
              <a:t>HDFS</a:t>
            </a:r>
            <a:r>
              <a:rPr kumimoji="1" lang="ja-JP" altLang="en-US" dirty="0" smtClean="0"/>
              <a:t>）を持っている</a:t>
            </a:r>
            <a:endParaRPr kumimoji="1" lang="en-US" altLang="ja-JP" dirty="0" smtClean="0"/>
          </a:p>
          <a:p>
            <a:pPr lvl="1"/>
            <a:r>
              <a:rPr lang="en-US" altLang="ja-JP" dirty="0" smtClean="0"/>
              <a:t>3</a:t>
            </a:r>
            <a:r>
              <a:rPr lang="ja-JP" altLang="en-US" dirty="0" smtClean="0"/>
              <a:t>ヶ所にレプリカ</a:t>
            </a:r>
            <a:r>
              <a:rPr lang="en-US" altLang="ja-JP" dirty="0" smtClean="0"/>
              <a:t>(default)</a:t>
            </a:r>
          </a:p>
          <a:p>
            <a:pPr lvl="1"/>
            <a:r>
              <a:rPr kumimoji="1" lang="ja-JP" altLang="en-US" dirty="0" smtClean="0"/>
              <a:t>各ノードに</a:t>
            </a:r>
            <a:r>
              <a:rPr kumimoji="1" lang="en-US" altLang="ja-JP" dirty="0" smtClean="0"/>
              <a:t>2</a:t>
            </a:r>
            <a:r>
              <a:rPr kumimoji="1" lang="ja-JP" altLang="en-US" dirty="0" smtClean="0"/>
              <a:t> </a:t>
            </a:r>
            <a:r>
              <a:rPr kumimoji="1" lang="en-US" altLang="ja-JP" dirty="0" smtClean="0"/>
              <a:t>Map</a:t>
            </a:r>
            <a:r>
              <a:rPr kumimoji="1" lang="ja-JP" altLang="en-US" dirty="0" err="1" smtClean="0"/>
              <a:t>、</a:t>
            </a:r>
            <a:r>
              <a:rPr kumimoji="1" lang="en-US" altLang="ja-JP" dirty="0" smtClean="0"/>
              <a:t>1</a:t>
            </a:r>
            <a:r>
              <a:rPr kumimoji="1" lang="ja-JP" altLang="en-US" dirty="0" smtClean="0"/>
              <a:t> </a:t>
            </a:r>
            <a:r>
              <a:rPr kumimoji="1" lang="en-US" altLang="ja-JP" dirty="0" smtClean="0"/>
              <a:t>Reduce</a:t>
            </a:r>
          </a:p>
        </p:txBody>
      </p:sp>
      <p:sp>
        <p:nvSpPr>
          <p:cNvPr id="7" name="テキスト プレースホルダ 6"/>
          <p:cNvSpPr>
            <a:spLocks noGrp="1"/>
          </p:cNvSpPr>
          <p:nvPr>
            <p:ph type="body" sz="quarter" idx="3"/>
          </p:nvPr>
        </p:nvSpPr>
        <p:spPr>
          <a:xfrm>
            <a:off x="4597343" y="1019142"/>
            <a:ext cx="4041775" cy="639762"/>
          </a:xfrm>
        </p:spPr>
        <p:txBody>
          <a:bodyPr/>
          <a:lstStyle/>
          <a:p>
            <a:r>
              <a:rPr kumimoji="1" lang="ja-JP" altLang="en-US" dirty="0" smtClean="0"/>
              <a:t>並列</a:t>
            </a:r>
            <a:r>
              <a:rPr kumimoji="1" lang="en-US" altLang="ja-JP" dirty="0" smtClean="0"/>
              <a:t>DBMS</a:t>
            </a:r>
            <a:endParaRPr kumimoji="1" lang="ja-JP" altLang="en-US" dirty="0"/>
          </a:p>
        </p:txBody>
      </p:sp>
      <p:sp>
        <p:nvSpPr>
          <p:cNvPr id="8" name="コンテンツ プレースホルダ 7"/>
          <p:cNvSpPr>
            <a:spLocks noGrp="1"/>
          </p:cNvSpPr>
          <p:nvPr>
            <p:ph sz="quarter" idx="4"/>
          </p:nvPr>
        </p:nvSpPr>
        <p:spPr>
          <a:xfrm>
            <a:off x="4597343" y="1658904"/>
            <a:ext cx="4235509" cy="3951288"/>
          </a:xfrm>
        </p:spPr>
        <p:txBody>
          <a:bodyPr/>
          <a:lstStyle/>
          <a:p>
            <a:r>
              <a:rPr lang="en-US" altLang="ja-JP" dirty="0" smtClean="0"/>
              <a:t>DBMS-X</a:t>
            </a:r>
          </a:p>
          <a:p>
            <a:pPr lvl="1"/>
            <a:r>
              <a:rPr lang="ja-JP" altLang="en-US" dirty="0" smtClean="0"/>
              <a:t>有名な</a:t>
            </a:r>
            <a:r>
              <a:rPr lang="en-US" altLang="ja-JP" dirty="0" smtClean="0"/>
              <a:t>DB</a:t>
            </a:r>
            <a:r>
              <a:rPr lang="ja-JP" altLang="en-US" dirty="0" smtClean="0"/>
              <a:t>ベンダ</a:t>
            </a:r>
            <a:endParaRPr lang="en-US" altLang="ja-JP" dirty="0" smtClean="0"/>
          </a:p>
          <a:p>
            <a:pPr lvl="1"/>
            <a:r>
              <a:rPr lang="en-US" altLang="ja-JP" dirty="0" smtClean="0"/>
              <a:t>Row</a:t>
            </a:r>
            <a:r>
              <a:rPr lang="ja-JP" altLang="en-US" dirty="0" smtClean="0"/>
              <a:t>指向</a:t>
            </a:r>
            <a:endParaRPr lang="en-US" altLang="ja-JP" dirty="0" smtClean="0"/>
          </a:p>
          <a:p>
            <a:pPr lvl="1"/>
            <a:r>
              <a:rPr lang="ja-JP" altLang="en-US" dirty="0" smtClean="0"/>
              <a:t>データは圧縮して格納</a:t>
            </a:r>
            <a:endParaRPr lang="en-US" altLang="ja-JP" dirty="0" smtClean="0"/>
          </a:p>
          <a:p>
            <a:pPr lvl="1"/>
            <a:r>
              <a:rPr lang="ja-JP" altLang="en-US" dirty="0" smtClean="0"/>
              <a:t>テーブルはあるキーのハッシュ値に基づいてノードに分散</a:t>
            </a:r>
            <a:endParaRPr lang="en-US" altLang="ja-JP" dirty="0" smtClean="0"/>
          </a:p>
          <a:p>
            <a:pPr lvl="1"/>
            <a:r>
              <a:rPr lang="ja-JP" altLang="en-US" dirty="0" smtClean="0"/>
              <a:t>異なるキーでソートや索引</a:t>
            </a:r>
            <a:endParaRPr lang="en-US" altLang="ja-JP" dirty="0" smtClean="0"/>
          </a:p>
          <a:p>
            <a:r>
              <a:rPr lang="en-US" altLang="ja-JP" dirty="0" err="1" smtClean="0"/>
              <a:t>Vertica</a:t>
            </a:r>
            <a:endParaRPr lang="en-US" altLang="ja-JP" dirty="0" smtClean="0"/>
          </a:p>
          <a:p>
            <a:pPr lvl="1"/>
            <a:r>
              <a:rPr lang="en-US" altLang="ja-JP" dirty="0" smtClean="0"/>
              <a:t>Column</a:t>
            </a:r>
            <a:r>
              <a:rPr lang="ja-JP" altLang="en-US" dirty="0" smtClean="0"/>
              <a:t>指向</a:t>
            </a:r>
            <a:endParaRPr lang="en-US" altLang="ja-JP" dirty="0" smtClean="0"/>
          </a:p>
          <a:p>
            <a:pPr lvl="1"/>
            <a:r>
              <a:rPr lang="ja-JP" altLang="en-US" dirty="0" smtClean="0"/>
              <a:t>データは圧縮して格納</a:t>
            </a:r>
            <a:r>
              <a:rPr lang="en-US" altLang="ja-JP" dirty="0" smtClean="0"/>
              <a:t>(default)</a:t>
            </a:r>
          </a:p>
          <a:p>
            <a:pPr lvl="1"/>
            <a:r>
              <a:rPr lang="ja-JP" altLang="en-US" dirty="0" smtClean="0"/>
              <a:t>複数のキーでソート</a:t>
            </a:r>
            <a:endParaRPr lang="en-US" altLang="ja-JP" dirty="0" smtClean="0"/>
          </a:p>
        </p:txBody>
      </p:sp>
      <p:sp>
        <p:nvSpPr>
          <p:cNvPr id="11" name="正方形/長方形 10"/>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A Comparison of Approaches to Large-Scale Data Analysis</a:t>
            </a:r>
            <a:endParaRPr lang="ja-JP" altLang="en-US" sz="1400" dirty="0">
              <a:solidFill>
                <a:schemeClr val="bg1"/>
              </a:solidFill>
              <a:latin typeface="ヒラギノ角ゴ Pro W6" pitchFamily="34" charset="-128"/>
              <a:ea typeface="ヒラギノ角ゴ Pro W6" pitchFamily="34" charset="-128"/>
            </a:endParaRPr>
          </a:p>
        </p:txBody>
      </p:sp>
      <p:sp>
        <p:nvSpPr>
          <p:cNvPr id="12" name="フッター プレースホルダ 11"/>
          <p:cNvSpPr>
            <a:spLocks noGrp="1"/>
          </p:cNvSpPr>
          <p:nvPr>
            <p:ph type="ftr" sz="quarter" idx="11"/>
          </p:nvPr>
        </p:nvSpPr>
        <p:spPr/>
        <p:txBody>
          <a:bodyPr/>
          <a:lstStyle/>
          <a:p>
            <a:r>
              <a:rPr kumimoji="1" lang="en-US" altLang="ja-JP" dirty="0" smtClean="0"/>
              <a:t>SIGMOD-J</a:t>
            </a:r>
            <a:r>
              <a:rPr kumimoji="1" lang="ja-JP" altLang="en-US" dirty="0" smtClean="0"/>
              <a:t>報告会 </a:t>
            </a:r>
            <a:r>
              <a:rPr kumimoji="1" lang="en-US" altLang="ja-JP" dirty="0" smtClean="0"/>
              <a:t>2009/9/15</a:t>
            </a:r>
            <a:endParaRPr kumimoji="1" lang="ja-JP" altLang="en-US" dirty="0"/>
          </a:p>
        </p:txBody>
      </p:sp>
      <p:sp>
        <p:nvSpPr>
          <p:cNvPr id="10" name="テキスト ボックス 9"/>
          <p:cNvSpPr txBox="1"/>
          <p:nvPr/>
        </p:nvSpPr>
        <p:spPr>
          <a:xfrm>
            <a:off x="847674" y="5327676"/>
            <a:ext cx="2937343" cy="1015663"/>
          </a:xfrm>
          <a:prstGeom prst="rect">
            <a:avLst/>
          </a:prstGeom>
          <a:noFill/>
        </p:spPr>
        <p:txBody>
          <a:bodyPr wrap="none" rtlCol="0">
            <a:spAutoFit/>
          </a:bodyPr>
          <a:lstStyle/>
          <a:p>
            <a:r>
              <a:rPr lang="ja-JP" altLang="en-US" sz="2000" dirty="0" smtClean="0">
                <a:latin typeface="ヒラギノ角ゴ Std W8" pitchFamily="34" charset="-128"/>
                <a:ea typeface="ヒラギノ角ゴ Std W8" pitchFamily="34" charset="-128"/>
              </a:rPr>
              <a:t>チューニング方針</a:t>
            </a:r>
            <a:endParaRPr kumimoji="1" lang="en-US" altLang="ja-JP" sz="2000" dirty="0" smtClean="0">
              <a:latin typeface="ヒラギノ角ゴ Std W8" pitchFamily="34" charset="-128"/>
              <a:ea typeface="ヒラギノ角ゴ Std W8" pitchFamily="34" charset="-128"/>
            </a:endParaRPr>
          </a:p>
          <a:p>
            <a:pPr marL="185738" indent="-185738">
              <a:buFont typeface="Arial" pitchFamily="34" charset="0"/>
              <a:buChar char="•"/>
            </a:pPr>
            <a:r>
              <a:rPr kumimoji="1" lang="ja-JP" altLang="en-US" sz="2000" dirty="0" smtClean="0">
                <a:latin typeface="ヒラギノ角ゴ Std W8" pitchFamily="34" charset="-128"/>
                <a:ea typeface="ヒラギノ角ゴ Std W8" pitchFamily="34" charset="-128"/>
              </a:rPr>
              <a:t>できるだけデフォルト</a:t>
            </a:r>
            <a:endParaRPr kumimoji="1" lang="en-US" altLang="ja-JP" sz="2000" dirty="0" smtClean="0">
              <a:latin typeface="ヒラギノ角ゴ Std W8" pitchFamily="34" charset="-128"/>
              <a:ea typeface="ヒラギノ角ゴ Std W8" pitchFamily="34" charset="-128"/>
            </a:endParaRPr>
          </a:p>
          <a:p>
            <a:pPr marL="185738" indent="-185738">
              <a:buFont typeface="Arial" pitchFamily="34" charset="0"/>
              <a:buChar char="•"/>
            </a:pPr>
            <a:r>
              <a:rPr lang="ja-JP" altLang="en-US" sz="2000" dirty="0" smtClean="0">
                <a:latin typeface="ヒラギノ角ゴ Std W8" pitchFamily="34" charset="-128"/>
                <a:ea typeface="ヒラギノ角ゴ Std W8" pitchFamily="34" charset="-128"/>
              </a:rPr>
              <a:t>できるだけ高性能</a:t>
            </a:r>
            <a:endParaRPr lang="en-US" altLang="ja-JP" sz="2000" dirty="0" smtClean="0">
              <a:latin typeface="ヒラギノ角ゴ Std W8" pitchFamily="34" charset="-128"/>
              <a:ea typeface="ヒラギノ角ゴ Std W8" pitchFamily="34" charset="-128"/>
            </a:endParaRPr>
          </a:p>
        </p:txBody>
      </p:sp>
      <p:sp>
        <p:nvSpPr>
          <p:cNvPr id="13" name="スライド番号プレースホルダ 12"/>
          <p:cNvSpPr>
            <a:spLocks noGrp="1"/>
          </p:cNvSpPr>
          <p:nvPr>
            <p:ph type="sldNum" sz="quarter" idx="12"/>
          </p:nvPr>
        </p:nvSpPr>
        <p:spPr/>
        <p:txBody>
          <a:bodyPr/>
          <a:lstStyle/>
          <a:p>
            <a:fld id="{DF510E7A-70A0-49B7-BA5B-039CFE49E52F}" type="slidenum">
              <a:rPr kumimoji="1" lang="ja-JP" altLang="en-US" smtClean="0"/>
              <a:pPr/>
              <a:t>156</a:t>
            </a:fld>
            <a:endParaRPr kumimoji="1" lang="ja-JP" altLang="en-US"/>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ja-JP" altLang="en-US" dirty="0" smtClean="0"/>
              <a:t>実験環境</a:t>
            </a:r>
            <a:endParaRPr kumimoji="1" lang="ja-JP" altLang="en-US" dirty="0"/>
          </a:p>
        </p:txBody>
      </p:sp>
      <p:sp>
        <p:nvSpPr>
          <p:cNvPr id="9" name="テキスト プレースホルダ 8"/>
          <p:cNvSpPr>
            <a:spLocks noGrp="1"/>
          </p:cNvSpPr>
          <p:nvPr>
            <p:ph type="body" idx="1"/>
          </p:nvPr>
        </p:nvSpPr>
        <p:spPr>
          <a:xfrm>
            <a:off x="457200" y="1311246"/>
            <a:ext cx="4040188" cy="639762"/>
          </a:xfrm>
        </p:spPr>
        <p:txBody>
          <a:bodyPr/>
          <a:lstStyle/>
          <a:p>
            <a:r>
              <a:rPr kumimoji="1" lang="ja-JP" altLang="en-US" dirty="0" smtClean="0"/>
              <a:t>計算機ノード</a:t>
            </a:r>
            <a:endParaRPr kumimoji="1" lang="ja-JP" altLang="en-US" dirty="0"/>
          </a:p>
        </p:txBody>
      </p:sp>
      <p:sp>
        <p:nvSpPr>
          <p:cNvPr id="8" name="コンテンツ プレースホルダ 7"/>
          <p:cNvSpPr>
            <a:spLocks noGrp="1"/>
          </p:cNvSpPr>
          <p:nvPr>
            <p:ph sz="half" idx="2"/>
          </p:nvPr>
        </p:nvSpPr>
        <p:spPr>
          <a:xfrm>
            <a:off x="409518" y="1951008"/>
            <a:ext cx="4162482" cy="3951288"/>
          </a:xfrm>
        </p:spPr>
        <p:txBody>
          <a:bodyPr/>
          <a:lstStyle/>
          <a:p>
            <a:r>
              <a:rPr kumimoji="1" lang="en-US" altLang="ja-JP" sz="2000" dirty="0" smtClean="0"/>
              <a:t>100</a:t>
            </a:r>
            <a:r>
              <a:rPr kumimoji="1" lang="ja-JP" altLang="en-US" sz="2000" dirty="0" smtClean="0"/>
              <a:t>ノード</a:t>
            </a:r>
            <a:endParaRPr kumimoji="1" lang="en-US" altLang="ja-JP" sz="2000" dirty="0" smtClean="0"/>
          </a:p>
          <a:p>
            <a:r>
              <a:rPr lang="en-US" altLang="ja-JP" sz="2000" dirty="0" smtClean="0"/>
              <a:t>2.4</a:t>
            </a:r>
            <a:r>
              <a:rPr lang="ja-JP" altLang="en-US" sz="2000" dirty="0" smtClean="0"/>
              <a:t> </a:t>
            </a:r>
            <a:r>
              <a:rPr lang="en-US" altLang="ja-JP" sz="2000" dirty="0" smtClean="0"/>
              <a:t>GHz</a:t>
            </a:r>
            <a:r>
              <a:rPr lang="ja-JP" altLang="en-US" sz="2000" dirty="0" smtClean="0"/>
              <a:t> </a:t>
            </a:r>
            <a:r>
              <a:rPr lang="en-US" altLang="ja-JP" sz="2000" dirty="0" smtClean="0"/>
              <a:t>Intel</a:t>
            </a:r>
            <a:r>
              <a:rPr lang="ja-JP" altLang="en-US" sz="2000" dirty="0" smtClean="0"/>
              <a:t> </a:t>
            </a:r>
            <a:r>
              <a:rPr lang="en-US" altLang="ja-JP" sz="2000" dirty="0" smtClean="0"/>
              <a:t>Core 2 Duo</a:t>
            </a:r>
          </a:p>
          <a:p>
            <a:r>
              <a:rPr kumimoji="1" lang="en-US" altLang="ja-JP" sz="2000" dirty="0" smtClean="0"/>
              <a:t>64bit</a:t>
            </a:r>
            <a:r>
              <a:rPr kumimoji="1" lang="ja-JP" altLang="en-US" sz="2000" dirty="0" smtClean="0"/>
              <a:t> </a:t>
            </a:r>
            <a:r>
              <a:rPr kumimoji="1" lang="en-US" altLang="ja-JP" sz="2000" dirty="0" err="1" smtClean="0"/>
              <a:t>RedHat</a:t>
            </a:r>
            <a:r>
              <a:rPr kumimoji="1" lang="ja-JP" altLang="en-US" sz="2000" dirty="0" smtClean="0"/>
              <a:t> </a:t>
            </a:r>
            <a:r>
              <a:rPr kumimoji="1" lang="en-US" altLang="ja-JP" sz="2000" dirty="0" smtClean="0"/>
              <a:t>Linux</a:t>
            </a:r>
            <a:r>
              <a:rPr kumimoji="1" lang="ja-JP" altLang="en-US" sz="2000" dirty="0" smtClean="0"/>
              <a:t> </a:t>
            </a:r>
            <a:r>
              <a:rPr kumimoji="1" lang="en-US" altLang="ja-JP" sz="2000" dirty="0" smtClean="0"/>
              <a:t>5</a:t>
            </a:r>
            <a:endParaRPr lang="en-US" altLang="ja-JP" sz="2000" dirty="0" smtClean="0"/>
          </a:p>
          <a:p>
            <a:pPr lvl="1"/>
            <a:r>
              <a:rPr lang="en-US" altLang="ja-JP" sz="1800" dirty="0" smtClean="0"/>
              <a:t>kernel version 2.6.18</a:t>
            </a:r>
          </a:p>
          <a:p>
            <a:r>
              <a:rPr kumimoji="1" lang="en-US" altLang="ja-JP" sz="2000" dirty="0" smtClean="0"/>
              <a:t>4GB</a:t>
            </a:r>
            <a:r>
              <a:rPr kumimoji="1" lang="ja-JP" altLang="en-US" sz="2000" dirty="0" smtClean="0"/>
              <a:t> </a:t>
            </a:r>
            <a:r>
              <a:rPr kumimoji="1" lang="en-US" altLang="ja-JP" sz="2000" dirty="0" smtClean="0"/>
              <a:t>RAM</a:t>
            </a:r>
          </a:p>
          <a:p>
            <a:r>
              <a:rPr lang="en-US" altLang="ja-JP" sz="2000" dirty="0" smtClean="0"/>
              <a:t>250</a:t>
            </a:r>
            <a:r>
              <a:rPr lang="ja-JP" altLang="en-US" sz="2000" dirty="0" smtClean="0"/>
              <a:t> </a:t>
            </a:r>
            <a:r>
              <a:rPr lang="en-US" altLang="ja-JP" sz="2000" dirty="0" smtClean="0"/>
              <a:t>GB</a:t>
            </a:r>
            <a:r>
              <a:rPr lang="ja-JP" altLang="en-US" sz="2000" dirty="0" smtClean="0"/>
              <a:t> </a:t>
            </a:r>
            <a:r>
              <a:rPr lang="en-US" altLang="ja-JP" sz="2000" dirty="0" smtClean="0"/>
              <a:t>SATA-I</a:t>
            </a:r>
            <a:br>
              <a:rPr lang="en-US" altLang="ja-JP" sz="2000" dirty="0" smtClean="0"/>
            </a:br>
            <a:r>
              <a:rPr lang="ja-JP" altLang="en-US" sz="2000" dirty="0" smtClean="0"/>
              <a:t> </a:t>
            </a:r>
            <a:r>
              <a:rPr lang="en-US" altLang="ja-JP" sz="2000" dirty="0" smtClean="0"/>
              <a:t>hard</a:t>
            </a:r>
            <a:r>
              <a:rPr lang="ja-JP" altLang="en-US" sz="2000" dirty="0" smtClean="0"/>
              <a:t> </a:t>
            </a:r>
            <a:r>
              <a:rPr lang="en-US" altLang="ja-JP" sz="2000" dirty="0" smtClean="0"/>
              <a:t>disk</a:t>
            </a:r>
            <a:r>
              <a:rPr lang="ja-JP" altLang="en-US" sz="2000" dirty="0" smtClean="0"/>
              <a:t> * </a:t>
            </a:r>
            <a:r>
              <a:rPr lang="en-US" altLang="ja-JP" sz="2000" dirty="0" smtClean="0"/>
              <a:t>2</a:t>
            </a:r>
          </a:p>
          <a:p>
            <a:r>
              <a:rPr kumimoji="1" lang="en-US" altLang="ja-JP" sz="2000" dirty="0" err="1" smtClean="0"/>
              <a:t>hdparm</a:t>
            </a:r>
            <a:r>
              <a:rPr kumimoji="1" lang="ja-JP" altLang="en-US" sz="2000" dirty="0" smtClean="0"/>
              <a:t>ベンチマーク</a:t>
            </a:r>
            <a:endParaRPr kumimoji="1" lang="en-US" altLang="ja-JP" sz="2000" dirty="0" smtClean="0"/>
          </a:p>
          <a:p>
            <a:pPr lvl="1"/>
            <a:r>
              <a:rPr lang="en-US" altLang="ja-JP" sz="1800" dirty="0" smtClean="0"/>
              <a:t>Cache</a:t>
            </a:r>
            <a:r>
              <a:rPr lang="ja-JP" altLang="en-US" sz="1800" dirty="0" smtClean="0"/>
              <a:t> </a:t>
            </a:r>
            <a:r>
              <a:rPr lang="en-US" altLang="ja-JP" sz="1800" dirty="0" smtClean="0"/>
              <a:t>read</a:t>
            </a:r>
            <a:r>
              <a:rPr lang="ja-JP" altLang="en-US" sz="1800" dirty="0" smtClean="0"/>
              <a:t>：</a:t>
            </a:r>
            <a:r>
              <a:rPr lang="en-US" altLang="ja-JP" sz="1800" dirty="0" smtClean="0"/>
              <a:t>7GB/sec</a:t>
            </a:r>
          </a:p>
          <a:p>
            <a:pPr lvl="1"/>
            <a:r>
              <a:rPr lang="en-US" altLang="ja-JP" sz="1800" dirty="0" smtClean="0"/>
              <a:t>Disk</a:t>
            </a:r>
            <a:r>
              <a:rPr kumimoji="1" lang="ja-JP" altLang="en-US" sz="1800" dirty="0" smtClean="0"/>
              <a:t> </a:t>
            </a:r>
            <a:r>
              <a:rPr kumimoji="1" lang="en-US" altLang="ja-JP" sz="1800" dirty="0" smtClean="0"/>
              <a:t>read</a:t>
            </a:r>
            <a:r>
              <a:rPr kumimoji="1" lang="ja-JP" altLang="en-US" sz="1800" dirty="0" smtClean="0"/>
              <a:t>： </a:t>
            </a:r>
            <a:r>
              <a:rPr kumimoji="1" lang="en-US" altLang="ja-JP" sz="1800" dirty="0" smtClean="0"/>
              <a:t>74MB/sec</a:t>
            </a:r>
          </a:p>
          <a:p>
            <a:r>
              <a:rPr lang="en-US" altLang="ja-JP" sz="2000" dirty="0" smtClean="0"/>
              <a:t>160Gbps</a:t>
            </a:r>
            <a:r>
              <a:rPr lang="ja-JP" altLang="en-US" sz="2000" dirty="0" smtClean="0"/>
              <a:t> スイッチ</a:t>
            </a:r>
            <a:r>
              <a:rPr lang="en-US" altLang="ja-JP" sz="2000" dirty="0" smtClean="0"/>
              <a:t>/50</a:t>
            </a:r>
            <a:r>
              <a:rPr lang="ja-JP" altLang="en-US" sz="2000" dirty="0" smtClean="0"/>
              <a:t>ノード</a:t>
            </a:r>
          </a:p>
        </p:txBody>
      </p:sp>
      <p:sp>
        <p:nvSpPr>
          <p:cNvPr id="10" name="テキスト プレースホルダ 9"/>
          <p:cNvSpPr>
            <a:spLocks noGrp="1"/>
          </p:cNvSpPr>
          <p:nvPr>
            <p:ph type="body" sz="quarter" idx="3"/>
          </p:nvPr>
        </p:nvSpPr>
        <p:spPr>
          <a:xfrm>
            <a:off x="4279896" y="1311246"/>
            <a:ext cx="4673664" cy="639762"/>
          </a:xfrm>
        </p:spPr>
        <p:txBody>
          <a:bodyPr/>
          <a:lstStyle/>
          <a:p>
            <a:r>
              <a:rPr kumimoji="1" lang="ja-JP" altLang="en-US" dirty="0" smtClean="0"/>
              <a:t>実験内容</a:t>
            </a:r>
            <a:endParaRPr kumimoji="1" lang="ja-JP" altLang="en-US" dirty="0"/>
          </a:p>
        </p:txBody>
      </p:sp>
      <p:sp>
        <p:nvSpPr>
          <p:cNvPr id="11" name="コンテンツ プレースホルダ 10"/>
          <p:cNvSpPr>
            <a:spLocks noGrp="1"/>
          </p:cNvSpPr>
          <p:nvPr>
            <p:ph sz="quarter" idx="4"/>
          </p:nvPr>
        </p:nvSpPr>
        <p:spPr>
          <a:xfrm>
            <a:off x="4279896" y="1951008"/>
            <a:ext cx="4673664" cy="3951288"/>
          </a:xfrm>
        </p:spPr>
        <p:txBody>
          <a:bodyPr/>
          <a:lstStyle/>
          <a:p>
            <a:pPr marL="360363" indent="-360363">
              <a:buFont typeface="+mj-lt"/>
              <a:buAutoNum type="arabicPeriod"/>
              <a:tabLst>
                <a:tab pos="360363" algn="l"/>
              </a:tabLst>
            </a:pPr>
            <a:r>
              <a:rPr lang="en-US" altLang="ja-JP" sz="2000" dirty="0" smtClean="0"/>
              <a:t>MR</a:t>
            </a:r>
            <a:r>
              <a:rPr lang="ja-JP" altLang="en-US" sz="2000" dirty="0" smtClean="0"/>
              <a:t>の論文中で言及された評価（</a:t>
            </a:r>
            <a:r>
              <a:rPr lang="en-US" altLang="ja-JP" sz="2000" dirty="0" err="1" smtClean="0"/>
              <a:t>Grep</a:t>
            </a:r>
            <a:r>
              <a:rPr lang="ja-JP" altLang="en-US" sz="2000" dirty="0" smtClean="0"/>
              <a:t>）</a:t>
            </a:r>
            <a:endParaRPr lang="en-US" altLang="ja-JP" sz="2000" dirty="0" smtClean="0"/>
          </a:p>
          <a:p>
            <a:pPr lvl="1"/>
            <a:r>
              <a:rPr lang="en-US" altLang="ja-JP" sz="1600" dirty="0" smtClean="0"/>
              <a:t>Data Loading,</a:t>
            </a:r>
            <a:r>
              <a:rPr lang="ja-JP" altLang="en-US" sz="1600" dirty="0" smtClean="0"/>
              <a:t> </a:t>
            </a:r>
            <a:r>
              <a:rPr lang="en-US" altLang="ja-JP" sz="1600" dirty="0" smtClean="0"/>
              <a:t>Task Execution</a:t>
            </a:r>
            <a:r>
              <a:rPr lang="ja-JP" altLang="en-US" sz="1600" dirty="0" smtClean="0"/>
              <a:t>の</a:t>
            </a:r>
            <a:r>
              <a:rPr lang="en-US" altLang="ja-JP" sz="1600" dirty="0" smtClean="0"/>
              <a:t>2</a:t>
            </a:r>
            <a:r>
              <a:rPr lang="ja-JP" altLang="en-US" sz="1600" dirty="0" smtClean="0"/>
              <a:t>評価</a:t>
            </a:r>
            <a:endParaRPr lang="en-US" altLang="ja-JP" sz="1600" dirty="0" smtClean="0"/>
          </a:p>
          <a:p>
            <a:pPr marL="360363" indent="-360363">
              <a:buFont typeface="+mj-lt"/>
              <a:buAutoNum type="arabicPeriod"/>
            </a:pPr>
            <a:r>
              <a:rPr lang="ja-JP" altLang="en-US" sz="2000" dirty="0" smtClean="0"/>
              <a:t>ランダム</a:t>
            </a:r>
            <a:r>
              <a:rPr lang="en-US" altLang="ja-JP" sz="2000" dirty="0" smtClean="0"/>
              <a:t>HTML</a:t>
            </a:r>
            <a:r>
              <a:rPr lang="ja-JP" altLang="en-US" sz="2000" dirty="0" smtClean="0"/>
              <a:t> を使った評価</a:t>
            </a:r>
            <a:endParaRPr lang="en-US" altLang="ja-JP" sz="2000" dirty="0" smtClean="0"/>
          </a:p>
          <a:p>
            <a:pPr lvl="1"/>
            <a:r>
              <a:rPr kumimoji="1" lang="en-US" altLang="ja-JP" sz="1600" dirty="0" smtClean="0"/>
              <a:t>Selection</a:t>
            </a:r>
            <a:r>
              <a:rPr lang="en-US" altLang="ja-JP" sz="1600" dirty="0" smtClean="0"/>
              <a:t>, Aggregation, Join, </a:t>
            </a:r>
            <a:r>
              <a:rPr kumimoji="1" lang="en-US" altLang="ja-JP" sz="1600" dirty="0" smtClean="0"/>
              <a:t>UDF</a:t>
            </a:r>
            <a:r>
              <a:rPr kumimoji="1" lang="ja-JP" altLang="en-US" sz="1600" dirty="0" smtClean="0"/>
              <a:t> </a:t>
            </a:r>
            <a:r>
              <a:rPr kumimoji="1" lang="en-US" altLang="ja-JP" sz="1600" dirty="0" smtClean="0"/>
              <a:t>Aggregation</a:t>
            </a:r>
            <a:r>
              <a:rPr lang="ja-JP" altLang="en-US" sz="1600" dirty="0" smtClean="0"/>
              <a:t> の</a:t>
            </a:r>
            <a:r>
              <a:rPr lang="en-US" altLang="ja-JP" sz="1600" dirty="0" smtClean="0"/>
              <a:t>4</a:t>
            </a:r>
            <a:r>
              <a:rPr lang="ja-JP" altLang="en-US" sz="1600" dirty="0" smtClean="0"/>
              <a:t>評価</a:t>
            </a:r>
            <a:endParaRPr kumimoji="1" lang="en-US" altLang="ja-JP" sz="1600" dirty="0" smtClean="0"/>
          </a:p>
          <a:p>
            <a:r>
              <a:rPr lang="en-US" altLang="ja-JP" sz="2000" dirty="0" err="1" smtClean="0"/>
              <a:t>Vartica</a:t>
            </a:r>
            <a:r>
              <a:rPr lang="ja-JP" altLang="en-US" sz="2000" dirty="0" smtClean="0"/>
              <a:t> と</a:t>
            </a:r>
            <a:r>
              <a:rPr lang="en-US" altLang="ja-JP" sz="2000" dirty="0" smtClean="0"/>
              <a:t>DBMS-X</a:t>
            </a:r>
          </a:p>
          <a:p>
            <a:pPr lvl="1"/>
            <a:r>
              <a:rPr lang="ja-JP" altLang="en-US" sz="1600" dirty="0" smtClean="0"/>
              <a:t>シェルコマンドからパイプで、単一ファイルに出力</a:t>
            </a:r>
            <a:endParaRPr lang="en-US" altLang="ja-JP" sz="1600" dirty="0" smtClean="0"/>
          </a:p>
          <a:p>
            <a:r>
              <a:rPr kumimoji="1" lang="en-US" altLang="ja-JP" sz="2000" dirty="0" err="1" smtClean="0"/>
              <a:t>Hadoop</a:t>
            </a:r>
            <a:endParaRPr lang="en-US" altLang="ja-JP" sz="2000" dirty="0" smtClean="0"/>
          </a:p>
          <a:p>
            <a:pPr lvl="1"/>
            <a:r>
              <a:rPr lang="ja-JP" altLang="en-US" sz="1600" dirty="0" smtClean="0"/>
              <a:t>一つのファイルに連結させるために別途</a:t>
            </a:r>
            <a:r>
              <a:rPr lang="en-US" altLang="ja-JP" sz="1600" dirty="0" smtClean="0"/>
              <a:t>Reduce</a:t>
            </a:r>
            <a:r>
              <a:rPr lang="ja-JP" altLang="en-US" sz="1600" dirty="0" smtClean="0"/>
              <a:t>を実行。</a:t>
            </a:r>
            <a:endParaRPr lang="en-US" altLang="ja-JP" sz="1600" dirty="0" smtClean="0"/>
          </a:p>
          <a:p>
            <a:pPr lvl="1"/>
            <a:r>
              <a:rPr lang="ja-JP" altLang="en-US" sz="1600" dirty="0" smtClean="0"/>
              <a:t>通常は</a:t>
            </a:r>
            <a:r>
              <a:rPr lang="en-US" altLang="ja-JP" sz="1600" dirty="0" smtClean="0"/>
              <a:t>HDFS</a:t>
            </a:r>
            <a:r>
              <a:rPr lang="ja-JP" altLang="en-US" sz="1600" dirty="0" smtClean="0"/>
              <a:t>上に出力して、再利用のため分散したまま終了。</a:t>
            </a:r>
            <a:endParaRPr kumimoji="1" lang="en-US" altLang="ja-JP" sz="1600" dirty="0" smtClean="0"/>
          </a:p>
        </p:txBody>
      </p:sp>
      <p:sp>
        <p:nvSpPr>
          <p:cNvPr id="14" name="正方形/長方形 13"/>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A Comparison of Approaches to Large-Scale Data Analysis</a:t>
            </a:r>
            <a:endParaRPr lang="ja-JP" altLang="en-US" sz="1400" dirty="0">
              <a:solidFill>
                <a:schemeClr val="bg1"/>
              </a:solidFill>
              <a:latin typeface="ヒラギノ角ゴ Pro W6" pitchFamily="34" charset="-128"/>
              <a:ea typeface="ヒラギノ角ゴ Pro W6" pitchFamily="34" charset="-128"/>
            </a:endParaRPr>
          </a:p>
        </p:txBody>
      </p:sp>
      <p:sp>
        <p:nvSpPr>
          <p:cNvPr id="15" name="フッター プレースホルダ 14"/>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3" name="スライド番号プレースホルダ 12"/>
          <p:cNvSpPr>
            <a:spLocks noGrp="1"/>
          </p:cNvSpPr>
          <p:nvPr>
            <p:ph type="sldNum" sz="quarter" idx="12"/>
          </p:nvPr>
        </p:nvSpPr>
        <p:spPr/>
        <p:txBody>
          <a:bodyPr/>
          <a:lstStyle/>
          <a:p>
            <a:fld id="{DF510E7A-70A0-49B7-BA5B-039CFE49E52F}" type="slidenum">
              <a:rPr kumimoji="1" lang="ja-JP" altLang="en-US" smtClean="0"/>
              <a:pPr/>
              <a:t>157</a:t>
            </a:fld>
            <a:endParaRPr kumimoji="1" lang="ja-JP" altLang="en-US"/>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en-US" altLang="ja-JP" dirty="0" err="1" smtClean="0"/>
              <a:t>Grep</a:t>
            </a:r>
            <a:r>
              <a:rPr kumimoji="1" lang="en-US" altLang="ja-JP" dirty="0" smtClean="0"/>
              <a:t> Task</a:t>
            </a:r>
            <a:r>
              <a:rPr kumimoji="1" lang="ja-JP" altLang="en-US" dirty="0" smtClean="0"/>
              <a:t>：</a:t>
            </a:r>
            <a:r>
              <a:rPr kumimoji="1" lang="ja-JP" altLang="en-US" sz="4000" dirty="0" smtClean="0"/>
              <a:t>データロード時間</a:t>
            </a:r>
            <a:endParaRPr kumimoji="1" lang="ja-JP" altLang="en-US" dirty="0"/>
          </a:p>
        </p:txBody>
      </p:sp>
      <p:sp>
        <p:nvSpPr>
          <p:cNvPr id="8" name="コンテンツ プレースホルダ 7"/>
          <p:cNvSpPr>
            <a:spLocks noGrp="1"/>
          </p:cNvSpPr>
          <p:nvPr>
            <p:ph idx="1"/>
          </p:nvPr>
        </p:nvSpPr>
        <p:spPr>
          <a:xfrm>
            <a:off x="409518" y="1311246"/>
            <a:ext cx="9066390" cy="1098540"/>
          </a:xfrm>
        </p:spPr>
        <p:txBody>
          <a:bodyPr>
            <a:noAutofit/>
          </a:bodyPr>
          <a:lstStyle/>
          <a:p>
            <a:r>
              <a:rPr kumimoji="1" lang="en-US" altLang="ja-JP" sz="1800" dirty="0" err="1" smtClean="0"/>
              <a:t>Vertica</a:t>
            </a:r>
            <a:r>
              <a:rPr kumimoji="1" lang="ja-JP" altLang="en-US" sz="1800" dirty="0" smtClean="0"/>
              <a:t>：</a:t>
            </a:r>
            <a:r>
              <a:rPr lang="ja-JP" altLang="en-US" sz="1800" dirty="0" smtClean="0"/>
              <a:t>ローカルファイルのデータを</a:t>
            </a:r>
            <a:r>
              <a:rPr kumimoji="1" lang="en-US" altLang="ja-JP" sz="1800" dirty="0" smtClean="0">
                <a:latin typeface="Consolas" pitchFamily="49" charset="0"/>
              </a:rPr>
              <a:t>COPY</a:t>
            </a:r>
            <a:r>
              <a:rPr kumimoji="1" lang="ja-JP" altLang="en-US" sz="1800" dirty="0" smtClean="0"/>
              <a:t>コマンドでテーブルに格納</a:t>
            </a:r>
          </a:p>
          <a:p>
            <a:r>
              <a:rPr lang="en-US" altLang="ja-JP" sz="1800" dirty="0" smtClean="0"/>
              <a:t>DBMS-X</a:t>
            </a:r>
            <a:r>
              <a:rPr lang="ja-JP" altLang="en-US" sz="1800" dirty="0" smtClean="0"/>
              <a:t>：下は</a:t>
            </a:r>
            <a:r>
              <a:rPr lang="en-US" altLang="ja-JP" sz="1800" dirty="0" smtClean="0">
                <a:latin typeface="Consolas" pitchFamily="49" charset="0"/>
              </a:rPr>
              <a:t>LOAD</a:t>
            </a:r>
            <a:r>
              <a:rPr lang="ja-JP" altLang="en-US" sz="1800" dirty="0" smtClean="0"/>
              <a:t>コマンドの実行時間。上は</a:t>
            </a:r>
            <a:r>
              <a:rPr lang="en-US" altLang="ja-JP" sz="1800" dirty="0" smtClean="0"/>
              <a:t>hash</a:t>
            </a:r>
            <a:r>
              <a:rPr lang="ja-JP" altLang="en-US" sz="1800" dirty="0" smtClean="0"/>
              <a:t>値に基づく再配布時間</a:t>
            </a:r>
          </a:p>
          <a:p>
            <a:r>
              <a:rPr kumimoji="1" lang="en-US" altLang="ja-JP" sz="1800" dirty="0" err="1" smtClean="0"/>
              <a:t>Hadoop</a:t>
            </a:r>
            <a:r>
              <a:rPr lang="ja-JP" altLang="en-US" sz="1800" dirty="0" smtClean="0"/>
              <a:t>：</a:t>
            </a:r>
            <a:r>
              <a:rPr lang="en-US" altLang="ja-JP" sz="1800" dirty="0" err="1" smtClean="0"/>
              <a:t>Hadoop</a:t>
            </a:r>
            <a:r>
              <a:rPr lang="ja-JP" altLang="en-US" sz="1800" dirty="0" smtClean="0"/>
              <a:t>のコマンドを使って</a:t>
            </a:r>
            <a:r>
              <a:rPr kumimoji="1" lang="en-US" altLang="ja-JP" sz="1800" dirty="0" smtClean="0"/>
              <a:t>HDFS</a:t>
            </a:r>
            <a:r>
              <a:rPr kumimoji="1" lang="ja-JP" altLang="en-US" sz="1800" dirty="0" smtClean="0"/>
              <a:t>にコピー</a:t>
            </a:r>
            <a:endParaRPr kumimoji="1" lang="en-US" altLang="ja-JP" sz="1800" dirty="0" smtClean="0"/>
          </a:p>
        </p:txBody>
      </p:sp>
      <p:pic>
        <p:nvPicPr>
          <p:cNvPr id="22531" name="Picture 3"/>
          <p:cNvPicPr>
            <a:picLocks noChangeAspect="1" noChangeArrowheads="1"/>
          </p:cNvPicPr>
          <p:nvPr/>
        </p:nvPicPr>
        <p:blipFill>
          <a:blip r:embed="rId2"/>
          <a:srcRect/>
          <a:stretch>
            <a:fillRect/>
          </a:stretch>
        </p:blipFill>
        <p:spPr bwMode="auto">
          <a:xfrm>
            <a:off x="109540" y="3081848"/>
            <a:ext cx="4425947" cy="2955367"/>
          </a:xfrm>
          <a:prstGeom prst="rect">
            <a:avLst/>
          </a:prstGeom>
          <a:noFill/>
          <a:ln w="9525">
            <a:noFill/>
            <a:miter lim="800000"/>
            <a:headEnd/>
            <a:tailEnd/>
          </a:ln>
          <a:effectLst/>
        </p:spPr>
      </p:pic>
      <p:pic>
        <p:nvPicPr>
          <p:cNvPr id="22532" name="Picture 4"/>
          <p:cNvPicPr>
            <a:picLocks noChangeAspect="1" noChangeArrowheads="1"/>
          </p:cNvPicPr>
          <p:nvPr/>
        </p:nvPicPr>
        <p:blipFill>
          <a:blip r:embed="rId3"/>
          <a:srcRect/>
          <a:stretch>
            <a:fillRect/>
          </a:stretch>
        </p:blipFill>
        <p:spPr bwMode="auto">
          <a:xfrm>
            <a:off x="4498974" y="3091984"/>
            <a:ext cx="4479969" cy="2945232"/>
          </a:xfrm>
          <a:prstGeom prst="rect">
            <a:avLst/>
          </a:prstGeom>
          <a:noFill/>
          <a:ln w="9525">
            <a:noFill/>
            <a:miter lim="800000"/>
            <a:headEnd/>
            <a:tailEnd/>
          </a:ln>
          <a:effectLst/>
        </p:spPr>
      </p:pic>
      <p:sp>
        <p:nvSpPr>
          <p:cNvPr id="13" name="テキスト ボックス 12"/>
          <p:cNvSpPr txBox="1"/>
          <p:nvPr/>
        </p:nvSpPr>
        <p:spPr>
          <a:xfrm>
            <a:off x="1005711" y="6037216"/>
            <a:ext cx="2712602" cy="338554"/>
          </a:xfrm>
          <a:prstGeom prst="rect">
            <a:avLst/>
          </a:prstGeom>
          <a:noFill/>
        </p:spPr>
        <p:txBody>
          <a:bodyPr wrap="none" rtlCol="0">
            <a:spAutoFit/>
          </a:bodyPr>
          <a:lstStyle/>
          <a:p>
            <a:r>
              <a:rPr kumimoji="1" lang="en-US" altLang="ja-JP" sz="1600" dirty="0" smtClean="0"/>
              <a:t>560</a:t>
            </a:r>
            <a:r>
              <a:rPr kumimoji="1" lang="ja-JP" altLang="en-US" sz="1600" dirty="0" smtClean="0"/>
              <a:t>万レコード</a:t>
            </a:r>
            <a:r>
              <a:rPr kumimoji="1" lang="en-US" altLang="ja-JP" sz="1600" dirty="0" smtClean="0"/>
              <a:t>(535MB)/node</a:t>
            </a:r>
          </a:p>
        </p:txBody>
      </p:sp>
      <p:sp>
        <p:nvSpPr>
          <p:cNvPr id="14" name="テキスト ボックス 13"/>
          <p:cNvSpPr txBox="1"/>
          <p:nvPr/>
        </p:nvSpPr>
        <p:spPr>
          <a:xfrm>
            <a:off x="6706715" y="6037216"/>
            <a:ext cx="1005403" cy="338554"/>
          </a:xfrm>
          <a:prstGeom prst="rect">
            <a:avLst/>
          </a:prstGeom>
          <a:noFill/>
        </p:spPr>
        <p:txBody>
          <a:bodyPr wrap="none" rtlCol="0">
            <a:spAutoFit/>
          </a:bodyPr>
          <a:lstStyle/>
          <a:p>
            <a:r>
              <a:rPr kumimoji="1" lang="en-US" altLang="ja-JP" sz="1600" dirty="0" smtClean="0"/>
              <a:t>1TB/total</a:t>
            </a:r>
          </a:p>
        </p:txBody>
      </p:sp>
      <p:pic>
        <p:nvPicPr>
          <p:cNvPr id="16" name="Picture 5"/>
          <p:cNvPicPr>
            <a:picLocks noChangeAspect="1" noChangeArrowheads="1"/>
          </p:cNvPicPr>
          <p:nvPr/>
        </p:nvPicPr>
        <p:blipFill>
          <a:blip r:embed="rId4"/>
          <a:srcRect/>
          <a:stretch>
            <a:fillRect/>
          </a:stretch>
        </p:blipFill>
        <p:spPr bwMode="auto">
          <a:xfrm>
            <a:off x="3805227" y="6223983"/>
            <a:ext cx="2244711" cy="235596"/>
          </a:xfrm>
          <a:prstGeom prst="rect">
            <a:avLst/>
          </a:prstGeom>
          <a:noFill/>
          <a:ln w="9525">
            <a:noFill/>
            <a:miter lim="800000"/>
            <a:headEnd/>
            <a:tailEnd/>
          </a:ln>
          <a:effectLst/>
        </p:spPr>
      </p:pic>
      <p:sp>
        <p:nvSpPr>
          <p:cNvPr id="23" name="線吹き出し 2 (枠付き) 22"/>
          <p:cNvSpPr/>
          <p:nvPr/>
        </p:nvSpPr>
        <p:spPr>
          <a:xfrm>
            <a:off x="6799293" y="3462245"/>
            <a:ext cx="1993101" cy="276999"/>
          </a:xfrm>
          <a:prstGeom prst="borderCallout2">
            <a:avLst>
              <a:gd name="adj1" fmla="val 98763"/>
              <a:gd name="adj2" fmla="val 49455"/>
              <a:gd name="adj3" fmla="val 282325"/>
              <a:gd name="adj4" fmla="val 49587"/>
              <a:gd name="adj5" fmla="val 413729"/>
              <a:gd name="adj6" fmla="val 75695"/>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spAutoFit/>
          </a:bodyPr>
          <a:lstStyle/>
          <a:p>
            <a:pPr algn="ctr"/>
            <a:r>
              <a:rPr lang="ja-JP" altLang="en-US" dirty="0" smtClean="0"/>
              <a:t>ノード数には非依存</a:t>
            </a:r>
            <a:endParaRPr lang="en-US" altLang="ja-JP" dirty="0" smtClean="0"/>
          </a:p>
        </p:txBody>
      </p:sp>
      <p:sp>
        <p:nvSpPr>
          <p:cNvPr id="25" name="線吹き出し 1 (枠付き) 24"/>
          <p:cNvSpPr/>
          <p:nvPr/>
        </p:nvSpPr>
        <p:spPr>
          <a:xfrm>
            <a:off x="1504908" y="3757617"/>
            <a:ext cx="2015543" cy="276999"/>
          </a:xfrm>
          <a:prstGeom prst="borderCallout1">
            <a:avLst>
              <a:gd name="adj1" fmla="val 24688"/>
              <a:gd name="adj2" fmla="val 99903"/>
              <a:gd name="adj3" fmla="val 98379"/>
              <a:gd name="adj4" fmla="val 125812"/>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spAutoFit/>
          </a:bodyPr>
          <a:lstStyle/>
          <a:p>
            <a:r>
              <a:rPr lang="ja-JP" altLang="en-US" dirty="0" smtClean="0"/>
              <a:t>データ</a:t>
            </a:r>
            <a:r>
              <a:rPr kumimoji="1" lang="ja-JP" altLang="en-US" dirty="0" smtClean="0"/>
              <a:t>サイズに依存</a:t>
            </a:r>
          </a:p>
        </p:txBody>
      </p:sp>
      <p:sp>
        <p:nvSpPr>
          <p:cNvPr id="27" name="線吹き出し 2 (枠付き) 26"/>
          <p:cNvSpPr/>
          <p:nvPr/>
        </p:nvSpPr>
        <p:spPr>
          <a:xfrm>
            <a:off x="1249317" y="2771766"/>
            <a:ext cx="3427789" cy="276999"/>
          </a:xfrm>
          <a:prstGeom prst="borderCallout2">
            <a:avLst>
              <a:gd name="adj1" fmla="val 100773"/>
              <a:gd name="adj2" fmla="val 89816"/>
              <a:gd name="adj3" fmla="val 105303"/>
              <a:gd name="adj4" fmla="val 89983"/>
              <a:gd name="adj5" fmla="val 887538"/>
              <a:gd name="adj6" fmla="val 89794"/>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spAutoFit/>
          </a:bodyPr>
          <a:lstStyle/>
          <a:p>
            <a:r>
              <a:rPr lang="ja-JP" altLang="en-US" dirty="0" smtClean="0"/>
              <a:t>再配布や圧縮などがないので圧勝</a:t>
            </a:r>
            <a:endParaRPr lang="en-US" altLang="ja-JP" dirty="0" smtClean="0"/>
          </a:p>
        </p:txBody>
      </p:sp>
      <p:sp>
        <p:nvSpPr>
          <p:cNvPr id="28" name="線吹き出し 3 (枠付き) 27"/>
          <p:cNvSpPr/>
          <p:nvPr/>
        </p:nvSpPr>
        <p:spPr>
          <a:xfrm>
            <a:off x="5630877" y="3081848"/>
            <a:ext cx="2961314" cy="276999"/>
          </a:xfrm>
          <a:prstGeom prst="borderCallout3">
            <a:avLst>
              <a:gd name="adj1" fmla="val 95138"/>
              <a:gd name="adj2" fmla="val 25673"/>
              <a:gd name="adj3" fmla="val 1119987"/>
              <a:gd name="adj4" fmla="val 26443"/>
              <a:gd name="adj5" fmla="val 1121371"/>
              <a:gd name="adj6" fmla="val 16008"/>
              <a:gd name="adj7" fmla="val 1060172"/>
              <a:gd name="adj8" fmla="val 10801"/>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spAutoFit/>
          </a:bodyPr>
          <a:lstStyle/>
          <a:p>
            <a:pPr algn="ctr"/>
            <a:r>
              <a:rPr lang="en-US" altLang="ja-JP" dirty="0" err="1" smtClean="0"/>
              <a:t>Hadoop</a:t>
            </a:r>
            <a:r>
              <a:rPr lang="ja-JP" altLang="en-US" dirty="0" smtClean="0"/>
              <a:t>で</a:t>
            </a:r>
            <a:r>
              <a:rPr lang="en-US" altLang="ja-JP" dirty="0" smtClean="0"/>
              <a:t>25</a:t>
            </a:r>
            <a:r>
              <a:rPr lang="ja-JP" altLang="en-US" dirty="0" smtClean="0"/>
              <a:t>未満は容量不足</a:t>
            </a:r>
            <a:endParaRPr lang="en-US" altLang="ja-JP" dirty="0" smtClean="0"/>
          </a:p>
        </p:txBody>
      </p:sp>
      <p:sp>
        <p:nvSpPr>
          <p:cNvPr id="15" name="正方形/長方形 1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A Comparison of Approaches to Large-Scale Data Analysis</a:t>
            </a:r>
            <a:endParaRPr lang="ja-JP" altLang="en-US" sz="1400" dirty="0">
              <a:solidFill>
                <a:schemeClr val="bg1"/>
              </a:solidFill>
              <a:latin typeface="ヒラギノ角ゴ Pro W6" pitchFamily="34" charset="-128"/>
              <a:ea typeface="ヒラギノ角ゴ Pro W6" pitchFamily="34" charset="-128"/>
            </a:endParaRPr>
          </a:p>
        </p:txBody>
      </p:sp>
      <p:sp>
        <p:nvSpPr>
          <p:cNvPr id="18" name="フッター プレースホルダ 1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7" name="スライド番号プレースホルダ 16"/>
          <p:cNvSpPr>
            <a:spLocks noGrp="1"/>
          </p:cNvSpPr>
          <p:nvPr>
            <p:ph type="sldNum" sz="quarter" idx="12"/>
          </p:nvPr>
        </p:nvSpPr>
        <p:spPr/>
        <p:txBody>
          <a:bodyPr/>
          <a:lstStyle/>
          <a:p>
            <a:fld id="{DF510E7A-70A0-49B7-BA5B-039CFE49E52F}" type="slidenum">
              <a:rPr kumimoji="1" lang="ja-JP" altLang="en-US" smtClean="0"/>
              <a:pPr/>
              <a:t>158</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P spid="28"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06317"/>
            <a:ext cx="8229600" cy="1143000"/>
          </a:xfrm>
        </p:spPr>
        <p:txBody>
          <a:bodyPr/>
          <a:lstStyle/>
          <a:p>
            <a:r>
              <a:rPr kumimoji="1" lang="en-US" altLang="ja-JP" dirty="0" err="1" smtClean="0"/>
              <a:t>Grep</a:t>
            </a:r>
            <a:r>
              <a:rPr kumimoji="1" lang="en-US" altLang="ja-JP" dirty="0" smtClean="0"/>
              <a:t> Task</a:t>
            </a:r>
            <a:r>
              <a:rPr kumimoji="1" lang="ja-JP" altLang="en-US" dirty="0" smtClean="0"/>
              <a:t>：実行時間</a:t>
            </a:r>
            <a:endParaRPr kumimoji="1" lang="ja-JP" altLang="en-US" dirty="0"/>
          </a:p>
        </p:txBody>
      </p:sp>
      <p:sp>
        <p:nvSpPr>
          <p:cNvPr id="3" name="コンテンツ プレースホルダ 2"/>
          <p:cNvSpPr>
            <a:spLocks noGrp="1"/>
          </p:cNvSpPr>
          <p:nvPr>
            <p:ph idx="1"/>
          </p:nvPr>
        </p:nvSpPr>
        <p:spPr>
          <a:xfrm>
            <a:off x="482544" y="1092168"/>
            <a:ext cx="8229600" cy="1317617"/>
          </a:xfrm>
        </p:spPr>
        <p:txBody>
          <a:bodyPr>
            <a:noAutofit/>
          </a:bodyPr>
          <a:lstStyle/>
          <a:p>
            <a:r>
              <a:rPr kumimoji="1" lang="en-US" altLang="ja-JP" sz="1800" dirty="0" smtClean="0"/>
              <a:t>DBMS</a:t>
            </a:r>
            <a:r>
              <a:rPr kumimoji="1" lang="ja-JP" altLang="en-US" sz="1800" dirty="0" smtClean="0"/>
              <a:t>： 次の</a:t>
            </a:r>
            <a:r>
              <a:rPr kumimoji="1" lang="en-US" altLang="ja-JP" sz="1800" dirty="0" smtClean="0"/>
              <a:t>SQL</a:t>
            </a:r>
            <a:r>
              <a:rPr kumimoji="1" lang="ja-JP" altLang="en-US" sz="1800" dirty="0" smtClean="0"/>
              <a:t>を実行</a:t>
            </a:r>
            <a:endParaRPr kumimoji="1" lang="en-US" altLang="ja-JP" sz="1800" dirty="0" smtClean="0"/>
          </a:p>
          <a:p>
            <a:pPr lvl="1"/>
            <a:r>
              <a:rPr lang="en-US" altLang="ja-JP" sz="1400" dirty="0" smtClean="0">
                <a:latin typeface="Consolas" pitchFamily="49" charset="0"/>
              </a:rPr>
              <a:t>SELECT * FROM data WHERE field LIKE ‘%XYZ%’;</a:t>
            </a:r>
          </a:p>
          <a:p>
            <a:r>
              <a:rPr lang="en-US" altLang="ja-JP" sz="1800" dirty="0" err="1" smtClean="0"/>
              <a:t>Hadoop</a:t>
            </a:r>
            <a:r>
              <a:rPr lang="ja-JP" altLang="en-US" sz="1800" dirty="0" smtClean="0"/>
              <a:t>：二つの</a:t>
            </a:r>
            <a:r>
              <a:rPr lang="en-US" altLang="ja-JP" sz="1800" dirty="0" err="1" smtClean="0"/>
              <a:t>MapReduce</a:t>
            </a:r>
            <a:r>
              <a:rPr lang="ja-JP" altLang="en-US" sz="1800" dirty="0" smtClean="0"/>
              <a:t>フェーズ</a:t>
            </a:r>
            <a:endParaRPr lang="en-US" altLang="ja-JP" sz="1800" dirty="0" smtClean="0"/>
          </a:p>
          <a:p>
            <a:pPr marL="800100" lvl="1" indent="-342900">
              <a:buSzPct val="100000"/>
              <a:buFont typeface="+mj-lt"/>
              <a:buAutoNum type="arabicPeriod"/>
            </a:pPr>
            <a:r>
              <a:rPr lang="ja-JP" altLang="en-US" sz="1400" dirty="0" smtClean="0"/>
              <a:t>下：</a:t>
            </a:r>
            <a:r>
              <a:rPr lang="en-US" altLang="ja-JP" sz="1400" dirty="0" smtClean="0"/>
              <a:t>Map</a:t>
            </a:r>
            <a:r>
              <a:rPr lang="ja-JP" altLang="en-US" sz="1400" dirty="0" smtClean="0"/>
              <a:t>→</a:t>
            </a:r>
            <a:r>
              <a:rPr lang="en-US" altLang="ja-JP" sz="1400" dirty="0" smtClean="0"/>
              <a:t>key/value</a:t>
            </a:r>
            <a:r>
              <a:rPr lang="ja-JP" altLang="en-US" sz="1400" dirty="0" smtClean="0"/>
              <a:t>の分割処理、一致する部分文字列検索。</a:t>
            </a:r>
            <a:r>
              <a:rPr lang="en-US" altLang="ja-JP" sz="1400" dirty="0" smtClean="0"/>
              <a:t>Reduce</a:t>
            </a:r>
            <a:r>
              <a:rPr lang="ja-JP" altLang="en-US" sz="1400" dirty="0" smtClean="0"/>
              <a:t>→使わない。</a:t>
            </a:r>
            <a:endParaRPr lang="en-US" altLang="ja-JP" sz="1400" dirty="0" smtClean="0"/>
          </a:p>
          <a:p>
            <a:pPr marL="800100" lvl="1" indent="-342900">
              <a:buSzPct val="100000"/>
              <a:buFont typeface="+mj-lt"/>
              <a:buAutoNum type="arabicPeriod"/>
            </a:pPr>
            <a:r>
              <a:rPr lang="ja-JP" altLang="en-US" sz="1400" dirty="0" smtClean="0"/>
              <a:t>上：</a:t>
            </a:r>
            <a:r>
              <a:rPr lang="en-US" altLang="ja-JP" sz="1400" dirty="0" smtClean="0"/>
              <a:t>Map</a:t>
            </a:r>
            <a:r>
              <a:rPr lang="ja-JP" altLang="en-US" sz="1400" dirty="0" smtClean="0"/>
              <a:t>→使わない。</a:t>
            </a:r>
            <a:r>
              <a:rPr lang="en-US" altLang="ja-JP" sz="1400" dirty="0" smtClean="0"/>
              <a:t>Reduce</a:t>
            </a:r>
            <a:r>
              <a:rPr lang="ja-JP" altLang="en-US" sz="1400" dirty="0" smtClean="0"/>
              <a:t>→散在する結果を集めて、一つのファイルに連結。</a:t>
            </a:r>
            <a:endParaRPr lang="en-US" altLang="ja-JP" sz="1400" dirty="0" smtClean="0"/>
          </a:p>
          <a:p>
            <a:pPr lvl="1"/>
            <a:endParaRPr lang="en-US" altLang="ja-JP" sz="1400" dirty="0" smtClean="0"/>
          </a:p>
        </p:txBody>
      </p:sp>
      <p:pic>
        <p:nvPicPr>
          <p:cNvPr id="23554" name="Picture 2"/>
          <p:cNvPicPr>
            <a:picLocks noChangeAspect="1" noChangeArrowheads="1"/>
          </p:cNvPicPr>
          <p:nvPr/>
        </p:nvPicPr>
        <p:blipFill>
          <a:blip r:embed="rId2"/>
          <a:srcRect/>
          <a:stretch>
            <a:fillRect/>
          </a:stretch>
        </p:blipFill>
        <p:spPr bwMode="auto">
          <a:xfrm>
            <a:off x="92524" y="2990844"/>
            <a:ext cx="4442963" cy="3021012"/>
          </a:xfrm>
          <a:prstGeom prst="rect">
            <a:avLst/>
          </a:prstGeom>
          <a:noFill/>
          <a:ln w="9525">
            <a:noFill/>
            <a:miter lim="800000"/>
            <a:headEnd/>
            <a:tailEnd/>
          </a:ln>
          <a:effectLst/>
        </p:spPr>
      </p:pic>
      <p:pic>
        <p:nvPicPr>
          <p:cNvPr id="23555" name="Picture 3"/>
          <p:cNvPicPr>
            <a:picLocks noChangeAspect="1" noChangeArrowheads="1"/>
          </p:cNvPicPr>
          <p:nvPr/>
        </p:nvPicPr>
        <p:blipFill>
          <a:blip r:embed="rId3"/>
          <a:srcRect/>
          <a:stretch>
            <a:fillRect/>
          </a:stretch>
        </p:blipFill>
        <p:spPr bwMode="auto">
          <a:xfrm>
            <a:off x="4718052" y="3008555"/>
            <a:ext cx="4336696" cy="2985590"/>
          </a:xfrm>
          <a:prstGeom prst="rect">
            <a:avLst/>
          </a:prstGeom>
          <a:noFill/>
          <a:ln w="9525">
            <a:noFill/>
            <a:miter lim="800000"/>
            <a:headEnd/>
            <a:tailEnd/>
          </a:ln>
          <a:effectLst/>
        </p:spPr>
      </p:pic>
      <p:pic>
        <p:nvPicPr>
          <p:cNvPr id="23556" name="Picture 4"/>
          <p:cNvPicPr>
            <a:picLocks noChangeAspect="1" noChangeArrowheads="1"/>
          </p:cNvPicPr>
          <p:nvPr/>
        </p:nvPicPr>
        <p:blipFill>
          <a:blip r:embed="rId4"/>
          <a:srcRect/>
          <a:stretch>
            <a:fillRect/>
          </a:stretch>
        </p:blipFill>
        <p:spPr bwMode="auto">
          <a:xfrm>
            <a:off x="3878253" y="6167475"/>
            <a:ext cx="2482884" cy="273665"/>
          </a:xfrm>
          <a:prstGeom prst="rect">
            <a:avLst/>
          </a:prstGeom>
          <a:noFill/>
          <a:ln w="9525">
            <a:noFill/>
            <a:miter lim="800000"/>
            <a:headEnd/>
            <a:tailEnd/>
          </a:ln>
          <a:effectLst/>
        </p:spPr>
      </p:pic>
      <p:sp>
        <p:nvSpPr>
          <p:cNvPr id="7" name="テキスト ボックス 6"/>
          <p:cNvSpPr txBox="1"/>
          <p:nvPr/>
        </p:nvSpPr>
        <p:spPr>
          <a:xfrm>
            <a:off x="1005711" y="6037216"/>
            <a:ext cx="2712602" cy="338554"/>
          </a:xfrm>
          <a:prstGeom prst="rect">
            <a:avLst/>
          </a:prstGeom>
          <a:noFill/>
        </p:spPr>
        <p:txBody>
          <a:bodyPr wrap="none" rtlCol="0">
            <a:spAutoFit/>
          </a:bodyPr>
          <a:lstStyle/>
          <a:p>
            <a:r>
              <a:rPr kumimoji="1" lang="en-US" altLang="ja-JP" sz="1600" dirty="0" smtClean="0"/>
              <a:t>560</a:t>
            </a:r>
            <a:r>
              <a:rPr kumimoji="1" lang="ja-JP" altLang="en-US" sz="1600" dirty="0" smtClean="0"/>
              <a:t>万レコード</a:t>
            </a:r>
            <a:r>
              <a:rPr kumimoji="1" lang="en-US" altLang="ja-JP" sz="1600" dirty="0" smtClean="0"/>
              <a:t>(535MB)/node</a:t>
            </a:r>
          </a:p>
        </p:txBody>
      </p:sp>
      <p:sp>
        <p:nvSpPr>
          <p:cNvPr id="8" name="テキスト ボックス 7"/>
          <p:cNvSpPr txBox="1"/>
          <p:nvPr/>
        </p:nvSpPr>
        <p:spPr>
          <a:xfrm>
            <a:off x="6706715" y="6037216"/>
            <a:ext cx="1005403" cy="338554"/>
          </a:xfrm>
          <a:prstGeom prst="rect">
            <a:avLst/>
          </a:prstGeom>
          <a:noFill/>
        </p:spPr>
        <p:txBody>
          <a:bodyPr wrap="none" rtlCol="0">
            <a:spAutoFit/>
          </a:bodyPr>
          <a:lstStyle/>
          <a:p>
            <a:r>
              <a:rPr kumimoji="1" lang="en-US" altLang="ja-JP" sz="1600" dirty="0" smtClean="0"/>
              <a:t>1TB/total</a:t>
            </a:r>
          </a:p>
        </p:txBody>
      </p:sp>
      <p:sp>
        <p:nvSpPr>
          <p:cNvPr id="9" name="線吹き出し 2 (枠付き) 8"/>
          <p:cNvSpPr/>
          <p:nvPr/>
        </p:nvSpPr>
        <p:spPr>
          <a:xfrm>
            <a:off x="592083" y="2808279"/>
            <a:ext cx="1898524" cy="215444"/>
          </a:xfrm>
          <a:prstGeom prst="borderCallout2">
            <a:avLst>
              <a:gd name="adj1" fmla="val 100773"/>
              <a:gd name="adj2" fmla="val 14205"/>
              <a:gd name="adj3" fmla="val 137251"/>
              <a:gd name="adj4" fmla="val 7823"/>
              <a:gd name="adj5" fmla="val 1199439"/>
              <a:gd name="adj6" fmla="val 7550"/>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spAutoFit/>
          </a:bodyPr>
          <a:lstStyle/>
          <a:p>
            <a:r>
              <a:rPr lang="en-US" altLang="ja-JP" sz="1400" dirty="0" smtClean="0"/>
              <a:t>2</a:t>
            </a:r>
            <a:r>
              <a:rPr lang="ja-JP" altLang="en-US" sz="1400" dirty="0" err="1" smtClean="0"/>
              <a:t>つの</a:t>
            </a:r>
            <a:r>
              <a:rPr lang="en-US" altLang="ja-JP" sz="1400" dirty="0" smtClean="0"/>
              <a:t>DBMS</a:t>
            </a:r>
            <a:r>
              <a:rPr lang="ja-JP" altLang="en-US" sz="1400" dirty="0" smtClean="0"/>
              <a:t>はほぼ同じ</a:t>
            </a:r>
            <a:endParaRPr lang="en-US" altLang="ja-JP" sz="1400" dirty="0" smtClean="0"/>
          </a:p>
        </p:txBody>
      </p:sp>
      <p:sp>
        <p:nvSpPr>
          <p:cNvPr id="10" name="線吹き出し 2 (枠付き) 9"/>
          <p:cNvSpPr/>
          <p:nvPr/>
        </p:nvSpPr>
        <p:spPr>
          <a:xfrm>
            <a:off x="1066752" y="3173409"/>
            <a:ext cx="1997910" cy="215444"/>
          </a:xfrm>
          <a:prstGeom prst="borderCallout2">
            <a:avLst>
              <a:gd name="adj1" fmla="val 100773"/>
              <a:gd name="adj2" fmla="val 17131"/>
              <a:gd name="adj3" fmla="val 286333"/>
              <a:gd name="adj4" fmla="val 16744"/>
              <a:gd name="adj5" fmla="val 403115"/>
              <a:gd name="adj6" fmla="val 34477"/>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spAutoFit/>
          </a:bodyPr>
          <a:lstStyle/>
          <a:p>
            <a:r>
              <a:rPr lang="en-US" altLang="ja-JP" sz="1400" dirty="0" smtClean="0"/>
              <a:t>start-up</a:t>
            </a:r>
            <a:r>
              <a:rPr lang="ja-JP" altLang="en-US" sz="1400" dirty="0" smtClean="0"/>
              <a:t>のコストが支配的</a:t>
            </a:r>
            <a:endParaRPr lang="en-US" altLang="ja-JP" sz="1400" dirty="0" smtClean="0"/>
          </a:p>
        </p:txBody>
      </p:sp>
      <p:grpSp>
        <p:nvGrpSpPr>
          <p:cNvPr id="23" name="グループ化 22"/>
          <p:cNvGrpSpPr/>
          <p:nvPr/>
        </p:nvGrpSpPr>
        <p:grpSpPr>
          <a:xfrm>
            <a:off x="2162142" y="4342618"/>
            <a:ext cx="2114929" cy="583415"/>
            <a:chOff x="2162142" y="4342618"/>
            <a:chExt cx="2114929" cy="583415"/>
          </a:xfrm>
        </p:grpSpPr>
        <p:sp>
          <p:nvSpPr>
            <p:cNvPr id="11" name="線吹き出し 2 (枠付き) 10"/>
            <p:cNvSpPr/>
            <p:nvPr/>
          </p:nvSpPr>
          <p:spPr>
            <a:xfrm>
              <a:off x="2162142" y="4710589"/>
              <a:ext cx="2114929" cy="215444"/>
            </a:xfrm>
            <a:prstGeom prst="borderCallout2">
              <a:avLst>
                <a:gd name="adj1" fmla="val -2386"/>
                <a:gd name="adj2" fmla="val 57512"/>
                <a:gd name="adj3" fmla="val -97419"/>
                <a:gd name="adj4" fmla="val 57686"/>
                <a:gd name="adj5" fmla="val -106648"/>
                <a:gd name="adj6" fmla="val 47937"/>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spAutoFit/>
            </a:bodyPr>
            <a:lstStyle/>
            <a:p>
              <a:r>
                <a:rPr lang="ja-JP" altLang="en-US" sz="1400" dirty="0" smtClean="0"/>
                <a:t>マスタによる監視などコスト</a:t>
              </a:r>
              <a:endParaRPr lang="en-US" altLang="ja-JP" sz="1400" dirty="0" smtClean="0"/>
            </a:p>
          </p:txBody>
        </p:sp>
        <p:cxnSp>
          <p:nvCxnSpPr>
            <p:cNvPr id="20" name="直線コネクタ 19"/>
            <p:cNvCxnSpPr/>
            <p:nvPr/>
          </p:nvCxnSpPr>
          <p:spPr>
            <a:xfrm rot="10800000" flipV="1">
              <a:off x="2901099" y="4352256"/>
              <a:ext cx="511182" cy="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2782863" y="4545407"/>
              <a:ext cx="438156"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rot="5400000">
              <a:off x="2965426" y="4451364"/>
              <a:ext cx="218287" cy="795"/>
            </a:xfrm>
            <a:prstGeom prst="straightConnector1">
              <a:avLst/>
            </a:prstGeom>
            <a:ln w="190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sp>
        <p:nvSpPr>
          <p:cNvPr id="36" name="線吹き出し 2 (枠付き) 35"/>
          <p:cNvSpPr/>
          <p:nvPr/>
        </p:nvSpPr>
        <p:spPr>
          <a:xfrm>
            <a:off x="6543702" y="3611565"/>
            <a:ext cx="2395455" cy="646331"/>
          </a:xfrm>
          <a:prstGeom prst="borderCallout2">
            <a:avLst>
              <a:gd name="adj1" fmla="val 94531"/>
              <a:gd name="adj2" fmla="val 71649"/>
              <a:gd name="adj3" fmla="val 231421"/>
              <a:gd name="adj4" fmla="val 71935"/>
              <a:gd name="adj5" fmla="val 243956"/>
              <a:gd name="adj6" fmla="val 87645"/>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spAutoFit/>
          </a:bodyPr>
          <a:lstStyle/>
          <a:p>
            <a:r>
              <a:rPr lang="ja-JP" altLang="en-US" sz="1400" dirty="0" smtClean="0"/>
              <a:t>各ノード転送量は小さいが、</a:t>
            </a:r>
            <a:endParaRPr lang="en-US" altLang="ja-JP" sz="1400" dirty="0" smtClean="0"/>
          </a:p>
          <a:p>
            <a:r>
              <a:rPr lang="ja-JP" altLang="en-US" sz="1400" dirty="0" smtClean="0"/>
              <a:t>ファイルオープンや連結のため</a:t>
            </a:r>
            <a:endParaRPr lang="en-US" altLang="ja-JP" sz="1400" dirty="0" smtClean="0"/>
          </a:p>
          <a:p>
            <a:r>
              <a:rPr lang="en-US" altLang="ja-JP" sz="1400" dirty="0" smtClean="0"/>
              <a:t>100</a:t>
            </a:r>
            <a:r>
              <a:rPr lang="ja-JP" altLang="en-US" sz="1400" dirty="0" smtClean="0"/>
              <a:t>秒程度はかかる</a:t>
            </a:r>
            <a:endParaRPr lang="en-US" altLang="ja-JP" sz="1400" dirty="0" smtClean="0"/>
          </a:p>
        </p:txBody>
      </p:sp>
      <p:sp>
        <p:nvSpPr>
          <p:cNvPr id="41" name="正方形/長方形 40"/>
          <p:cNvSpPr/>
          <p:nvPr/>
        </p:nvSpPr>
        <p:spPr>
          <a:xfrm>
            <a:off x="6507189" y="2954331"/>
            <a:ext cx="2025161" cy="430887"/>
          </a:xfrm>
          <a:prstGeom prst="rect">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spAutoFit/>
          </a:bodyPr>
          <a:lstStyle/>
          <a:p>
            <a:r>
              <a:rPr lang="ja-JP" altLang="en-US" sz="1400" dirty="0" smtClean="0"/>
              <a:t>いずれもノード数に対する</a:t>
            </a:r>
            <a:r>
              <a:rPr lang="en-US" altLang="ja-JP" sz="1400" dirty="0" smtClean="0"/>
              <a:t/>
            </a:r>
            <a:br>
              <a:rPr lang="en-US" altLang="ja-JP" sz="1400" dirty="0" smtClean="0"/>
            </a:br>
            <a:r>
              <a:rPr lang="ja-JP" altLang="en-US" sz="1400" dirty="0" smtClean="0"/>
              <a:t>スケーラビリティがある</a:t>
            </a:r>
            <a:endParaRPr lang="en-US" altLang="ja-JP" sz="1400" dirty="0" smtClean="0"/>
          </a:p>
        </p:txBody>
      </p:sp>
      <p:sp>
        <p:nvSpPr>
          <p:cNvPr id="18" name="正方形/長方形 17"/>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A Comparison of Approaches to Large-Scale Data Analysis</a:t>
            </a:r>
            <a:endParaRPr lang="ja-JP" altLang="en-US" sz="1400" dirty="0">
              <a:solidFill>
                <a:schemeClr val="bg1"/>
              </a:solidFill>
              <a:latin typeface="ヒラギノ角ゴ Pro W6" pitchFamily="34" charset="-128"/>
              <a:ea typeface="ヒラギノ角ゴ Pro W6" pitchFamily="34" charset="-128"/>
            </a:endParaRPr>
          </a:p>
        </p:txBody>
      </p:sp>
      <p:sp>
        <p:nvSpPr>
          <p:cNvPr id="21" name="フッター プレースホルダ 20"/>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4" name="スライド番号プレースホルダ 23"/>
          <p:cNvSpPr>
            <a:spLocks noGrp="1"/>
          </p:cNvSpPr>
          <p:nvPr>
            <p:ph type="sldNum" sz="quarter" idx="12"/>
          </p:nvPr>
        </p:nvSpPr>
        <p:spPr/>
        <p:txBody>
          <a:bodyPr/>
          <a:lstStyle/>
          <a:p>
            <a:fld id="{DF510E7A-70A0-49B7-BA5B-039CFE49E52F}" type="slidenum">
              <a:rPr kumimoji="1" lang="ja-JP" altLang="en-US" smtClean="0"/>
              <a:pPr/>
              <a:t>159</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36" grpId="0" animBg="1"/>
      <p:bldP spid="4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Data Processing in 1969</a:t>
            </a:r>
            <a:endParaRPr kumimoji="1" lang="ja-JP" altLang="en-US" dirty="0"/>
          </a:p>
        </p:txBody>
      </p:sp>
      <p:sp>
        <p:nvSpPr>
          <p:cNvPr id="3" name="コンテンツ プレースホルダ 2"/>
          <p:cNvSpPr>
            <a:spLocks noGrp="1"/>
          </p:cNvSpPr>
          <p:nvPr>
            <p:ph idx="1"/>
          </p:nvPr>
        </p:nvSpPr>
        <p:spPr/>
        <p:txBody>
          <a:bodyPr/>
          <a:lstStyle/>
          <a:p>
            <a:r>
              <a:rPr lang="ja-JP" altLang="en-US" sz="2800" dirty="0" smtClean="0"/>
              <a:t>すべてのプログラムは、</a:t>
            </a:r>
            <a:r>
              <a:rPr lang="en-US" altLang="ja-JP" sz="2800" dirty="0" smtClean="0"/>
              <a:t>COBOL</a:t>
            </a:r>
            <a:r>
              <a:rPr lang="ja-JP" altLang="en-US" sz="2800" dirty="0" smtClean="0"/>
              <a:t>かアセンブリ言語で記述されていた。</a:t>
            </a:r>
            <a:endParaRPr kumimoji="1" lang="en-US" altLang="ja-JP" sz="2800" dirty="0" smtClean="0"/>
          </a:p>
          <a:p>
            <a:r>
              <a:rPr lang="ja-JP" altLang="en-US" sz="2800" dirty="0" smtClean="0"/>
              <a:t>殆どの処理データは、テープに連続データとして保存されていた。</a:t>
            </a:r>
            <a:endParaRPr lang="en-US" altLang="ja-JP" sz="2800" dirty="0" smtClean="0"/>
          </a:p>
          <a:p>
            <a:r>
              <a:rPr kumimoji="1" lang="ja-JP" altLang="en-US" sz="2800" dirty="0" smtClean="0"/>
              <a:t>データ処理プログラマ</a:t>
            </a:r>
            <a:endParaRPr kumimoji="1" lang="en-US" altLang="ja-JP" sz="2800" dirty="0" smtClean="0"/>
          </a:p>
          <a:p>
            <a:pPr lvl="1"/>
            <a:r>
              <a:rPr lang="ja-JP" altLang="en-US" sz="2400" dirty="0" smtClean="0"/>
              <a:t>工学系出身はわずか</a:t>
            </a:r>
            <a:endParaRPr lang="en-US" altLang="ja-JP" sz="2400" dirty="0" smtClean="0"/>
          </a:p>
          <a:p>
            <a:pPr lvl="1"/>
            <a:r>
              <a:rPr lang="ja-JP" altLang="en-US" sz="2400" dirty="0" smtClean="0"/>
              <a:t>数学や科学をバックグラウンドに持つ人が多い</a:t>
            </a:r>
            <a:endParaRPr lang="en-US" altLang="ja-JP" sz="2400" dirty="0" smtClean="0"/>
          </a:p>
          <a:p>
            <a:pPr lvl="1"/>
            <a:r>
              <a:rPr lang="ja-JP" altLang="en-US" sz="2400" dirty="0" smtClean="0"/>
              <a:t>コンピュータサイエンスは始まったばかり</a:t>
            </a:r>
            <a:endParaRPr lang="en-US" altLang="ja-JP" sz="2400" dirty="0" smtClean="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16</a:t>
            </a:fld>
            <a:endParaRPr kumimoji="1" lang="ja-JP" altLang="en-US"/>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170697" y="1493811"/>
            <a:ext cx="3659175" cy="954107"/>
          </a:xfrm>
          <a:prstGeom prst="rect">
            <a:avLst/>
          </a:prstGeom>
        </p:spPr>
        <p:txBody>
          <a:bodyPr wrap="square">
            <a:spAutoFit/>
          </a:bodyPr>
          <a:lstStyle/>
          <a:p>
            <a:r>
              <a:rPr lang="en-US" altLang="ja-JP" sz="1400" dirty="0" smtClean="0">
                <a:latin typeface="Consolas" pitchFamily="49" charset="0"/>
              </a:rPr>
              <a:t>CREATE TABLE Documents (</a:t>
            </a:r>
          </a:p>
          <a:p>
            <a:r>
              <a:rPr lang="ja-JP" altLang="en-US" sz="1400" dirty="0" smtClean="0">
                <a:latin typeface="Consolas" pitchFamily="49" charset="0"/>
              </a:rPr>
              <a:t>  </a:t>
            </a:r>
            <a:r>
              <a:rPr lang="en-US" altLang="ja-JP" sz="1400" dirty="0" err="1" smtClean="0">
                <a:latin typeface="Consolas" pitchFamily="49" charset="0"/>
              </a:rPr>
              <a:t>url</a:t>
            </a:r>
            <a:r>
              <a:rPr lang="en-US" altLang="ja-JP" sz="1400" dirty="0" smtClean="0">
                <a:latin typeface="Consolas" pitchFamily="49" charset="0"/>
              </a:rPr>
              <a:t> VARCHAR(100) </a:t>
            </a:r>
          </a:p>
          <a:p>
            <a:r>
              <a:rPr lang="en-US" altLang="ja-JP" sz="1400" dirty="0" smtClean="0">
                <a:latin typeface="Consolas" pitchFamily="49" charset="0"/>
              </a:rPr>
              <a:t>	PRIMARY KEY,</a:t>
            </a:r>
          </a:p>
          <a:p>
            <a:r>
              <a:rPr lang="en-US" altLang="ja-JP" sz="1400" dirty="0" smtClean="0">
                <a:latin typeface="Consolas" pitchFamily="49" charset="0"/>
              </a:rPr>
              <a:t>  contents TEXT );</a:t>
            </a:r>
            <a:endParaRPr lang="ja-JP" altLang="en-US" sz="1400" dirty="0">
              <a:latin typeface="Consolas" pitchFamily="49" charset="0"/>
            </a:endParaRPr>
          </a:p>
        </p:txBody>
      </p:sp>
      <p:sp>
        <p:nvSpPr>
          <p:cNvPr id="5" name="正方形/長方形 4"/>
          <p:cNvSpPr/>
          <p:nvPr/>
        </p:nvSpPr>
        <p:spPr>
          <a:xfrm>
            <a:off x="6170697" y="2551553"/>
            <a:ext cx="3659175" cy="1169551"/>
          </a:xfrm>
          <a:prstGeom prst="rect">
            <a:avLst/>
          </a:prstGeom>
        </p:spPr>
        <p:txBody>
          <a:bodyPr wrap="square">
            <a:spAutoFit/>
          </a:bodyPr>
          <a:lstStyle/>
          <a:p>
            <a:r>
              <a:rPr lang="en-US" altLang="ja-JP" sz="1400" dirty="0" smtClean="0">
                <a:latin typeface="Consolas" pitchFamily="49" charset="0"/>
              </a:rPr>
              <a:t>CREATE TABLE Rankings (</a:t>
            </a:r>
          </a:p>
          <a:p>
            <a:r>
              <a:rPr lang="en-US" altLang="ja-JP" sz="1400" dirty="0" smtClean="0">
                <a:latin typeface="Consolas" pitchFamily="49" charset="0"/>
              </a:rPr>
              <a:t>  </a:t>
            </a:r>
            <a:r>
              <a:rPr lang="en-US" altLang="ja-JP" sz="1400" dirty="0" err="1" smtClean="0">
                <a:latin typeface="Consolas" pitchFamily="49" charset="0"/>
              </a:rPr>
              <a:t>pageURL</a:t>
            </a:r>
            <a:r>
              <a:rPr lang="en-US" altLang="ja-JP" sz="1400" dirty="0" smtClean="0">
                <a:latin typeface="Consolas" pitchFamily="49" charset="0"/>
              </a:rPr>
              <a:t> VARCHAR(100) </a:t>
            </a:r>
          </a:p>
          <a:p>
            <a:r>
              <a:rPr lang="en-US" altLang="ja-JP" sz="1400" dirty="0" smtClean="0">
                <a:latin typeface="Consolas" pitchFamily="49" charset="0"/>
              </a:rPr>
              <a:t>	PRIMARY KEY,</a:t>
            </a:r>
          </a:p>
          <a:p>
            <a:r>
              <a:rPr lang="en-US" altLang="ja-JP" sz="1400" dirty="0" smtClean="0">
                <a:latin typeface="Consolas" pitchFamily="49" charset="0"/>
              </a:rPr>
              <a:t>  </a:t>
            </a:r>
            <a:r>
              <a:rPr lang="en-US" altLang="ja-JP" sz="1400" dirty="0" err="1" smtClean="0">
                <a:latin typeface="Consolas" pitchFamily="49" charset="0"/>
              </a:rPr>
              <a:t>pageRank</a:t>
            </a:r>
            <a:r>
              <a:rPr lang="en-US" altLang="ja-JP" sz="1400" dirty="0" smtClean="0">
                <a:latin typeface="Consolas" pitchFamily="49" charset="0"/>
              </a:rPr>
              <a:t> INT,</a:t>
            </a:r>
          </a:p>
          <a:p>
            <a:r>
              <a:rPr lang="en-US" altLang="ja-JP" sz="1400" dirty="0" smtClean="0">
                <a:latin typeface="Consolas" pitchFamily="49" charset="0"/>
              </a:rPr>
              <a:t>  </a:t>
            </a:r>
            <a:r>
              <a:rPr lang="en-US" altLang="ja-JP" sz="1400" dirty="0" err="1" smtClean="0">
                <a:latin typeface="Consolas" pitchFamily="49" charset="0"/>
              </a:rPr>
              <a:t>avgDuration</a:t>
            </a:r>
            <a:r>
              <a:rPr lang="en-US" altLang="ja-JP" sz="1400" dirty="0" smtClean="0">
                <a:latin typeface="Consolas" pitchFamily="49" charset="0"/>
              </a:rPr>
              <a:t> INT );</a:t>
            </a:r>
            <a:endParaRPr lang="ja-JP" altLang="en-US" sz="1400" dirty="0">
              <a:latin typeface="Consolas" pitchFamily="49" charset="0"/>
            </a:endParaRPr>
          </a:p>
        </p:txBody>
      </p:sp>
      <p:sp>
        <p:nvSpPr>
          <p:cNvPr id="6" name="正方形/長方形 5"/>
          <p:cNvSpPr/>
          <p:nvPr/>
        </p:nvSpPr>
        <p:spPr>
          <a:xfrm>
            <a:off x="6170697" y="3884193"/>
            <a:ext cx="3659175" cy="2246769"/>
          </a:xfrm>
          <a:prstGeom prst="rect">
            <a:avLst/>
          </a:prstGeom>
        </p:spPr>
        <p:txBody>
          <a:bodyPr wrap="square">
            <a:spAutoFit/>
          </a:bodyPr>
          <a:lstStyle/>
          <a:p>
            <a:r>
              <a:rPr lang="en-US" altLang="ja-JP" sz="1400" dirty="0" smtClean="0">
                <a:latin typeface="Consolas" pitchFamily="49" charset="0"/>
              </a:rPr>
              <a:t>CREATE TABLE </a:t>
            </a:r>
            <a:r>
              <a:rPr lang="en-US" altLang="ja-JP" sz="1400" dirty="0" err="1" smtClean="0">
                <a:latin typeface="Consolas" pitchFamily="49" charset="0"/>
              </a:rPr>
              <a:t>UserVisits</a:t>
            </a:r>
            <a:r>
              <a:rPr lang="en-US" altLang="ja-JP" sz="1400" dirty="0" smtClean="0">
                <a:latin typeface="Consolas" pitchFamily="49" charset="0"/>
              </a:rPr>
              <a:t> (</a:t>
            </a:r>
          </a:p>
          <a:p>
            <a:r>
              <a:rPr lang="en-US" altLang="ja-JP" sz="1400" dirty="0" smtClean="0">
                <a:latin typeface="Consolas" pitchFamily="49" charset="0"/>
              </a:rPr>
              <a:t>  </a:t>
            </a:r>
            <a:r>
              <a:rPr lang="en-US" altLang="ja-JP" sz="1400" dirty="0" err="1" smtClean="0">
                <a:latin typeface="Consolas" pitchFamily="49" charset="0"/>
              </a:rPr>
              <a:t>sourceIP</a:t>
            </a:r>
            <a:r>
              <a:rPr lang="en-US" altLang="ja-JP" sz="1400" dirty="0" smtClean="0">
                <a:latin typeface="Consolas" pitchFamily="49" charset="0"/>
              </a:rPr>
              <a:t> VARCHAR(16),</a:t>
            </a:r>
          </a:p>
          <a:p>
            <a:r>
              <a:rPr lang="en-US" altLang="ja-JP" sz="1400" dirty="0" smtClean="0">
                <a:latin typeface="Consolas" pitchFamily="49" charset="0"/>
              </a:rPr>
              <a:t>  </a:t>
            </a:r>
            <a:r>
              <a:rPr lang="en-US" altLang="ja-JP" sz="1400" dirty="0" err="1" smtClean="0">
                <a:latin typeface="Consolas" pitchFamily="49" charset="0"/>
              </a:rPr>
              <a:t>destURL</a:t>
            </a:r>
            <a:r>
              <a:rPr lang="en-US" altLang="ja-JP" sz="1400" dirty="0" smtClean="0">
                <a:latin typeface="Consolas" pitchFamily="49" charset="0"/>
              </a:rPr>
              <a:t> VARCHAR(100),</a:t>
            </a:r>
          </a:p>
          <a:p>
            <a:r>
              <a:rPr lang="en-US" altLang="ja-JP" sz="1400" dirty="0" smtClean="0">
                <a:latin typeface="Consolas" pitchFamily="49" charset="0"/>
              </a:rPr>
              <a:t>  </a:t>
            </a:r>
            <a:r>
              <a:rPr lang="en-US" altLang="ja-JP" sz="1400" dirty="0" err="1" smtClean="0">
                <a:latin typeface="Consolas" pitchFamily="49" charset="0"/>
              </a:rPr>
              <a:t>visitDate</a:t>
            </a:r>
            <a:r>
              <a:rPr lang="en-US" altLang="ja-JP" sz="1400" dirty="0" smtClean="0">
                <a:latin typeface="Consolas" pitchFamily="49" charset="0"/>
              </a:rPr>
              <a:t> DATE,</a:t>
            </a:r>
          </a:p>
          <a:p>
            <a:r>
              <a:rPr lang="en-US" altLang="ja-JP" sz="1400" dirty="0" smtClean="0">
                <a:latin typeface="Consolas" pitchFamily="49" charset="0"/>
              </a:rPr>
              <a:t>  </a:t>
            </a:r>
            <a:r>
              <a:rPr lang="en-US" altLang="ja-JP" sz="1400" dirty="0" err="1" smtClean="0">
                <a:latin typeface="Consolas" pitchFamily="49" charset="0"/>
              </a:rPr>
              <a:t>adRevenue</a:t>
            </a:r>
            <a:r>
              <a:rPr lang="en-US" altLang="ja-JP" sz="1400" dirty="0" smtClean="0">
                <a:latin typeface="Consolas" pitchFamily="49" charset="0"/>
              </a:rPr>
              <a:t> FLOAT,</a:t>
            </a:r>
          </a:p>
          <a:p>
            <a:r>
              <a:rPr lang="en-US" altLang="ja-JP" sz="1400" dirty="0" smtClean="0">
                <a:latin typeface="Consolas" pitchFamily="49" charset="0"/>
              </a:rPr>
              <a:t>  </a:t>
            </a:r>
            <a:r>
              <a:rPr lang="en-US" altLang="ja-JP" sz="1400" dirty="0" err="1" smtClean="0">
                <a:latin typeface="Consolas" pitchFamily="49" charset="0"/>
              </a:rPr>
              <a:t>userAgent</a:t>
            </a:r>
            <a:r>
              <a:rPr lang="en-US" altLang="ja-JP" sz="1400" dirty="0" smtClean="0">
                <a:latin typeface="Consolas" pitchFamily="49" charset="0"/>
              </a:rPr>
              <a:t> VARCHAR(64),</a:t>
            </a:r>
          </a:p>
          <a:p>
            <a:r>
              <a:rPr lang="en-US" altLang="ja-JP" sz="1400" dirty="0" smtClean="0">
                <a:latin typeface="Consolas" pitchFamily="49" charset="0"/>
              </a:rPr>
              <a:t>  </a:t>
            </a:r>
            <a:r>
              <a:rPr lang="en-US" altLang="ja-JP" sz="1400" dirty="0" err="1" smtClean="0">
                <a:latin typeface="Consolas" pitchFamily="49" charset="0"/>
              </a:rPr>
              <a:t>countryCode</a:t>
            </a:r>
            <a:r>
              <a:rPr lang="en-US" altLang="ja-JP" sz="1400" dirty="0" smtClean="0">
                <a:latin typeface="Consolas" pitchFamily="49" charset="0"/>
              </a:rPr>
              <a:t> VARCHAR(3),</a:t>
            </a:r>
          </a:p>
          <a:p>
            <a:r>
              <a:rPr lang="en-US" altLang="ja-JP" sz="1400" dirty="0" smtClean="0">
                <a:latin typeface="Consolas" pitchFamily="49" charset="0"/>
              </a:rPr>
              <a:t>  </a:t>
            </a:r>
            <a:r>
              <a:rPr lang="en-US" altLang="ja-JP" sz="1400" dirty="0" err="1" smtClean="0">
                <a:latin typeface="Consolas" pitchFamily="49" charset="0"/>
              </a:rPr>
              <a:t>languageCode</a:t>
            </a:r>
            <a:r>
              <a:rPr lang="en-US" altLang="ja-JP" sz="1400" dirty="0" smtClean="0">
                <a:latin typeface="Consolas" pitchFamily="49" charset="0"/>
              </a:rPr>
              <a:t> VARCHAR(6),</a:t>
            </a:r>
          </a:p>
          <a:p>
            <a:r>
              <a:rPr lang="en-US" altLang="ja-JP" sz="1400" dirty="0" smtClean="0">
                <a:latin typeface="Consolas" pitchFamily="49" charset="0"/>
              </a:rPr>
              <a:t>  </a:t>
            </a:r>
            <a:r>
              <a:rPr lang="en-US" altLang="ja-JP" sz="1400" dirty="0" err="1" smtClean="0">
                <a:latin typeface="Consolas" pitchFamily="49" charset="0"/>
              </a:rPr>
              <a:t>searchWord</a:t>
            </a:r>
            <a:r>
              <a:rPr lang="en-US" altLang="ja-JP" sz="1400" dirty="0" smtClean="0">
                <a:latin typeface="Consolas" pitchFamily="49" charset="0"/>
              </a:rPr>
              <a:t> VARCHAR(32),</a:t>
            </a:r>
          </a:p>
          <a:p>
            <a:r>
              <a:rPr lang="en-US" altLang="ja-JP" sz="1400" dirty="0" smtClean="0">
                <a:latin typeface="Consolas" pitchFamily="49" charset="0"/>
              </a:rPr>
              <a:t>  duration INT );</a:t>
            </a:r>
            <a:endParaRPr lang="ja-JP" altLang="en-US" sz="1400" dirty="0">
              <a:latin typeface="Consolas" pitchFamily="49" charset="0"/>
            </a:endParaRPr>
          </a:p>
        </p:txBody>
      </p:sp>
      <p:sp>
        <p:nvSpPr>
          <p:cNvPr id="2" name="タイトル 1"/>
          <p:cNvSpPr>
            <a:spLocks noGrp="1"/>
          </p:cNvSpPr>
          <p:nvPr>
            <p:ph type="title"/>
          </p:nvPr>
        </p:nvSpPr>
        <p:spPr/>
        <p:txBody>
          <a:bodyPr/>
          <a:lstStyle/>
          <a:p>
            <a:r>
              <a:rPr kumimoji="1" lang="en-US" altLang="ja-JP" dirty="0" smtClean="0"/>
              <a:t>HTML</a:t>
            </a:r>
            <a:r>
              <a:rPr kumimoji="1" lang="ja-JP" altLang="en-US" dirty="0" smtClean="0"/>
              <a:t>データセット</a:t>
            </a:r>
            <a:endParaRPr kumimoji="1" lang="ja-JP" altLang="en-US" dirty="0"/>
          </a:p>
        </p:txBody>
      </p:sp>
      <p:sp>
        <p:nvSpPr>
          <p:cNvPr id="3" name="コンテンツ プレースホルダ 2"/>
          <p:cNvSpPr>
            <a:spLocks noGrp="1"/>
          </p:cNvSpPr>
          <p:nvPr>
            <p:ph idx="1"/>
          </p:nvPr>
        </p:nvSpPr>
        <p:spPr>
          <a:xfrm>
            <a:off x="226953" y="1238220"/>
            <a:ext cx="5940451" cy="4311684"/>
          </a:xfrm>
        </p:spPr>
        <p:txBody>
          <a:bodyPr/>
          <a:lstStyle/>
          <a:p>
            <a:r>
              <a:rPr kumimoji="1" lang="ja-JP" altLang="en-US" sz="1800" dirty="0" smtClean="0"/>
              <a:t>二つのデータセット</a:t>
            </a:r>
            <a:endParaRPr kumimoji="1" lang="en-US" altLang="ja-JP" sz="1800" dirty="0" smtClean="0"/>
          </a:p>
          <a:p>
            <a:pPr lvl="1"/>
            <a:r>
              <a:rPr lang="ja-JP" altLang="en-US" sz="1600" dirty="0" smtClean="0"/>
              <a:t>他の</a:t>
            </a:r>
            <a:r>
              <a:rPr lang="en-US" altLang="ja-JP" sz="1600" dirty="0" smtClean="0"/>
              <a:t>URL</a:t>
            </a:r>
            <a:r>
              <a:rPr lang="ja-JP" altLang="en-US" sz="1600" dirty="0" err="1" smtClean="0"/>
              <a:t>への</a:t>
            </a:r>
            <a:r>
              <a:rPr lang="ja-JP" altLang="en-US" sz="1600" dirty="0" smtClean="0"/>
              <a:t>リンクを含む</a:t>
            </a:r>
            <a:r>
              <a:rPr kumimoji="1" lang="ja-JP" altLang="en-US" sz="1600" dirty="0" smtClean="0"/>
              <a:t>ランダム</a:t>
            </a:r>
            <a:r>
              <a:rPr lang="en-US" altLang="ja-JP" sz="1600" dirty="0" smtClean="0"/>
              <a:t>HTML</a:t>
            </a:r>
            <a:r>
              <a:rPr lang="ja-JP" altLang="en-US" sz="1600" dirty="0" smtClean="0"/>
              <a:t>を生成</a:t>
            </a:r>
            <a:endParaRPr lang="en-US" altLang="ja-JP" sz="1600" dirty="0" smtClean="0"/>
          </a:p>
          <a:p>
            <a:pPr lvl="2"/>
            <a:r>
              <a:rPr lang="en-US" altLang="ja-JP" sz="1400" dirty="0" smtClean="0"/>
              <a:t>Documents:60</a:t>
            </a:r>
            <a:r>
              <a:rPr lang="ja-JP" altLang="en-US" sz="1400" dirty="0" smtClean="0"/>
              <a:t>万（</a:t>
            </a:r>
            <a:r>
              <a:rPr lang="en-US" altLang="ja-JP" sz="1400" dirty="0" smtClean="0"/>
              <a:t>7GB/node</a:t>
            </a:r>
            <a:r>
              <a:rPr lang="ja-JP" altLang="en-US" sz="1400" dirty="0" smtClean="0"/>
              <a:t>）</a:t>
            </a:r>
            <a:endParaRPr lang="en-US" altLang="ja-JP" sz="1400" dirty="0" smtClean="0"/>
          </a:p>
          <a:p>
            <a:pPr lvl="1"/>
            <a:r>
              <a:rPr lang="en-US" altLang="ja-JP" sz="1600" dirty="0" smtClean="0"/>
              <a:t>Web</a:t>
            </a:r>
            <a:r>
              <a:rPr lang="ja-JP" altLang="en-US" sz="1600" dirty="0" smtClean="0"/>
              <a:t>サーバのログデータを生成</a:t>
            </a:r>
            <a:endParaRPr lang="en-US" altLang="ja-JP" sz="1600" dirty="0" smtClean="0"/>
          </a:p>
          <a:p>
            <a:pPr lvl="2"/>
            <a:r>
              <a:rPr lang="en-US" altLang="ja-JP" sz="1400" dirty="0" smtClean="0"/>
              <a:t>Rankings</a:t>
            </a:r>
            <a:r>
              <a:rPr lang="ja-JP" altLang="en-US" sz="1400" dirty="0" smtClean="0"/>
              <a:t>：</a:t>
            </a:r>
            <a:r>
              <a:rPr lang="en-US" altLang="ja-JP" sz="1400" dirty="0" smtClean="0"/>
              <a:t>1800</a:t>
            </a:r>
            <a:r>
              <a:rPr lang="ja-JP" altLang="en-US" sz="1400" dirty="0" smtClean="0"/>
              <a:t>万（</a:t>
            </a:r>
            <a:r>
              <a:rPr lang="en-US" altLang="ja-JP" sz="1400" dirty="0" smtClean="0"/>
              <a:t>1GB/node</a:t>
            </a:r>
            <a:r>
              <a:rPr lang="ja-JP" altLang="en-US" sz="1400" dirty="0" smtClean="0"/>
              <a:t>）</a:t>
            </a:r>
            <a:endParaRPr lang="en-US" altLang="ja-JP" sz="1400" dirty="0" smtClean="0"/>
          </a:p>
          <a:p>
            <a:pPr lvl="2"/>
            <a:r>
              <a:rPr lang="en-US" altLang="ja-JP" sz="1400" dirty="0" err="1" smtClean="0"/>
              <a:t>UserVisits</a:t>
            </a:r>
            <a:r>
              <a:rPr lang="ja-JP" altLang="en-US" sz="1400" dirty="0" smtClean="0"/>
              <a:t>：</a:t>
            </a:r>
            <a:r>
              <a:rPr lang="en-US" altLang="ja-JP" sz="1400" dirty="0" smtClean="0"/>
              <a:t>1.5</a:t>
            </a:r>
            <a:r>
              <a:rPr lang="ja-JP" altLang="en-US" sz="1400" dirty="0" smtClean="0"/>
              <a:t>億（</a:t>
            </a:r>
            <a:r>
              <a:rPr lang="en-US" altLang="ja-JP" sz="1400" dirty="0" smtClean="0"/>
              <a:t>20GB/node</a:t>
            </a:r>
            <a:r>
              <a:rPr lang="ja-JP" altLang="en-US" sz="1400" dirty="0" smtClean="0"/>
              <a:t>）</a:t>
            </a:r>
            <a:endParaRPr lang="en-US" altLang="ja-JP" sz="1400" dirty="0" smtClean="0"/>
          </a:p>
          <a:p>
            <a:r>
              <a:rPr lang="en-US" altLang="ja-JP" sz="1800" dirty="0" err="1" smtClean="0"/>
              <a:t>Hadoop</a:t>
            </a:r>
            <a:endParaRPr lang="en-US" altLang="ja-JP" sz="1800" dirty="0" smtClean="0"/>
          </a:p>
          <a:p>
            <a:pPr lvl="1"/>
            <a:r>
              <a:rPr lang="ja-JP" altLang="en-US" sz="1600" dirty="0" smtClean="0"/>
              <a:t>独自のデリミタを挿入するため、ファイル操作と</a:t>
            </a:r>
            <a:r>
              <a:rPr lang="en-US" altLang="ja-JP" sz="1600" dirty="0" smtClean="0"/>
              <a:t>HDFS</a:t>
            </a:r>
            <a:r>
              <a:rPr lang="ja-JP" altLang="en-US" sz="1600" dirty="0" smtClean="0"/>
              <a:t>の</a:t>
            </a:r>
            <a:r>
              <a:rPr lang="en-US" altLang="ja-JP" sz="1600" dirty="0" smtClean="0"/>
              <a:t>API</a:t>
            </a:r>
            <a:r>
              <a:rPr lang="ja-JP" altLang="en-US" sz="1600" dirty="0" smtClean="0"/>
              <a:t>を使ったデータロードのためのプログラムを実装</a:t>
            </a:r>
            <a:endParaRPr lang="en-US" altLang="ja-JP" sz="1600" dirty="0" smtClean="0"/>
          </a:p>
          <a:p>
            <a:r>
              <a:rPr lang="en-US" altLang="ja-JP" sz="1800" dirty="0" smtClean="0"/>
              <a:t>DBMS-X</a:t>
            </a:r>
          </a:p>
          <a:p>
            <a:pPr lvl="1"/>
            <a:r>
              <a:rPr lang="en-US" altLang="ja-JP" sz="1600" dirty="0" smtClean="0"/>
              <a:t>Rankings:</a:t>
            </a:r>
            <a:br>
              <a:rPr lang="en-US" altLang="ja-JP" sz="1600" dirty="0" smtClean="0"/>
            </a:br>
            <a:r>
              <a:rPr lang="en-US" altLang="ja-JP" sz="1600" dirty="0" err="1" smtClean="0"/>
              <a:t>pageURL</a:t>
            </a:r>
            <a:r>
              <a:rPr lang="ja-JP" altLang="en-US" sz="1600" dirty="0" smtClean="0"/>
              <a:t>のハッシュ値で分割。</a:t>
            </a:r>
            <a:r>
              <a:rPr lang="en-US" altLang="ja-JP" sz="1600" dirty="0" err="1" smtClean="0"/>
              <a:t>pageRank</a:t>
            </a:r>
            <a:r>
              <a:rPr lang="ja-JP" altLang="en-US" sz="1600" dirty="0" smtClean="0"/>
              <a:t>でソート。</a:t>
            </a:r>
            <a:endParaRPr lang="en-US" altLang="ja-JP" sz="1600" dirty="0" smtClean="0"/>
          </a:p>
          <a:p>
            <a:pPr lvl="1"/>
            <a:r>
              <a:rPr lang="en-US" altLang="ja-JP" sz="1600" dirty="0" err="1" smtClean="0"/>
              <a:t>UserVisits</a:t>
            </a:r>
            <a:r>
              <a:rPr lang="en-US" altLang="ja-JP" sz="1600" dirty="0" smtClean="0"/>
              <a:t>:</a:t>
            </a:r>
            <a:r>
              <a:rPr lang="ja-JP" altLang="en-US" sz="1600" dirty="0" smtClean="0"/>
              <a:t> </a:t>
            </a:r>
            <a:r>
              <a:rPr lang="en-US" altLang="ja-JP" sz="1600" dirty="0" smtClean="0"/>
              <a:t/>
            </a:r>
            <a:br>
              <a:rPr lang="en-US" altLang="ja-JP" sz="1600" dirty="0" smtClean="0"/>
            </a:br>
            <a:r>
              <a:rPr lang="en-US" altLang="ja-JP" sz="1600" dirty="0" err="1" smtClean="0"/>
              <a:t>destURL</a:t>
            </a:r>
            <a:r>
              <a:rPr lang="ja-JP" altLang="en-US" sz="1600" dirty="0" smtClean="0"/>
              <a:t>のハッシュ値で分割。</a:t>
            </a:r>
            <a:r>
              <a:rPr lang="en-US" altLang="ja-JP" sz="1600" dirty="0" err="1" smtClean="0"/>
              <a:t>visitDate</a:t>
            </a:r>
            <a:r>
              <a:rPr lang="ja-JP" altLang="en-US" sz="1600" dirty="0" smtClean="0"/>
              <a:t>でソート。</a:t>
            </a:r>
            <a:endParaRPr lang="en-US" altLang="ja-JP" sz="1600" dirty="0" smtClean="0"/>
          </a:p>
          <a:p>
            <a:r>
              <a:rPr lang="en-US" altLang="ja-JP" sz="1800" dirty="0" err="1" smtClean="0"/>
              <a:t>Vertica</a:t>
            </a:r>
            <a:endParaRPr lang="en-US" altLang="ja-JP" sz="1800" dirty="0" smtClean="0"/>
          </a:p>
          <a:p>
            <a:pPr lvl="1"/>
            <a:r>
              <a:rPr lang="en-US" altLang="ja-JP" sz="1600" dirty="0" err="1" smtClean="0"/>
              <a:t>pageRank</a:t>
            </a:r>
            <a:r>
              <a:rPr lang="ja-JP" altLang="en-US" sz="1600" dirty="0" smtClean="0"/>
              <a:t>と</a:t>
            </a:r>
            <a:r>
              <a:rPr lang="en-US" altLang="ja-JP" sz="1600" dirty="0" err="1" smtClean="0"/>
              <a:t>visitDate</a:t>
            </a:r>
            <a:r>
              <a:rPr lang="ja-JP" altLang="en-US" sz="1600" dirty="0" smtClean="0"/>
              <a:t>でそれぞれソート。</a:t>
            </a:r>
            <a:endParaRPr lang="en-US" altLang="ja-JP" sz="1600" dirty="0" smtClean="0"/>
          </a:p>
        </p:txBody>
      </p:sp>
      <p:sp>
        <p:nvSpPr>
          <p:cNvPr id="8" name="正方形/長方形 7"/>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A Comparison of Approaches to Large-Scale Data Analysis</a:t>
            </a:r>
            <a:endParaRPr lang="ja-JP" altLang="en-US" sz="1400" dirty="0">
              <a:solidFill>
                <a:schemeClr val="bg1"/>
              </a:solidFill>
              <a:latin typeface="ヒラギノ角ゴ Pro W6" pitchFamily="34" charset="-128"/>
              <a:ea typeface="ヒラギノ角ゴ Pro W6" pitchFamily="34" charset="-128"/>
            </a:endParaRPr>
          </a:p>
        </p:txBody>
      </p:sp>
      <p:sp>
        <p:nvSpPr>
          <p:cNvPr id="10" name="フッター プレースホルダ 9"/>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1" name="スライド番号プレースホルダ 10"/>
          <p:cNvSpPr>
            <a:spLocks noGrp="1"/>
          </p:cNvSpPr>
          <p:nvPr>
            <p:ph type="sldNum" sz="quarter" idx="12"/>
          </p:nvPr>
        </p:nvSpPr>
        <p:spPr/>
        <p:txBody>
          <a:bodyPr/>
          <a:lstStyle/>
          <a:p>
            <a:fld id="{DF510E7A-70A0-49B7-BA5B-039CFE49E52F}" type="slidenum">
              <a:rPr kumimoji="1" lang="ja-JP" altLang="en-US" smtClean="0"/>
              <a:pPr/>
              <a:t>160</a:t>
            </a:fld>
            <a:endParaRPr kumimoji="1" lang="ja-JP" altLang="en-US"/>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HTML</a:t>
            </a:r>
            <a:r>
              <a:rPr kumimoji="1" lang="ja-JP" altLang="en-US" dirty="0" smtClean="0"/>
              <a:t>データ：</a:t>
            </a:r>
            <a:r>
              <a:rPr kumimoji="1" lang="en-US" altLang="ja-JP" sz="3600" dirty="0" smtClean="0"/>
              <a:t>Selection</a:t>
            </a:r>
            <a:r>
              <a:rPr kumimoji="1" lang="ja-JP" altLang="en-US" sz="3600" dirty="0" smtClean="0"/>
              <a:t> </a:t>
            </a:r>
            <a:r>
              <a:rPr kumimoji="1" lang="en-US" altLang="ja-JP" sz="3600" dirty="0" smtClean="0"/>
              <a:t>Task</a:t>
            </a:r>
            <a:endParaRPr kumimoji="1" lang="ja-JP" altLang="en-US" dirty="0"/>
          </a:p>
        </p:txBody>
      </p:sp>
      <p:sp>
        <p:nvSpPr>
          <p:cNvPr id="3" name="コンテンツ プレースホルダ 2"/>
          <p:cNvSpPr>
            <a:spLocks noGrp="1"/>
          </p:cNvSpPr>
          <p:nvPr>
            <p:ph sz="half" idx="1"/>
          </p:nvPr>
        </p:nvSpPr>
        <p:spPr>
          <a:xfrm>
            <a:off x="409518" y="1274733"/>
            <a:ext cx="8423335" cy="1135053"/>
          </a:xfrm>
        </p:spPr>
        <p:txBody>
          <a:bodyPr/>
          <a:lstStyle/>
          <a:p>
            <a:r>
              <a:rPr kumimoji="1" lang="en-US" altLang="ja-JP" sz="2000" dirty="0" smtClean="0"/>
              <a:t>SQL</a:t>
            </a:r>
          </a:p>
          <a:p>
            <a:pPr lvl="1"/>
            <a:r>
              <a:rPr lang="en-US" altLang="ja-JP" sz="1800" dirty="0" smtClean="0">
                <a:latin typeface="Consolas" pitchFamily="49" charset="0"/>
              </a:rPr>
              <a:t>SELECT </a:t>
            </a:r>
            <a:r>
              <a:rPr lang="en-US" altLang="ja-JP" sz="1800" dirty="0" err="1" smtClean="0">
                <a:latin typeface="Consolas" pitchFamily="49" charset="0"/>
              </a:rPr>
              <a:t>pageURL</a:t>
            </a:r>
            <a:r>
              <a:rPr lang="en-US" altLang="ja-JP" sz="1800" dirty="0" smtClean="0">
                <a:latin typeface="Consolas" pitchFamily="49" charset="0"/>
              </a:rPr>
              <a:t>, </a:t>
            </a:r>
            <a:r>
              <a:rPr lang="en-US" altLang="ja-JP" sz="1800" dirty="0" err="1" smtClean="0">
                <a:latin typeface="Consolas" pitchFamily="49" charset="0"/>
              </a:rPr>
              <a:t>pageRank</a:t>
            </a:r>
            <a:r>
              <a:rPr lang="ja-JP" altLang="en-US" sz="1800" dirty="0" smtClean="0">
                <a:latin typeface="Consolas" pitchFamily="49" charset="0"/>
              </a:rPr>
              <a:t> </a:t>
            </a:r>
            <a:r>
              <a:rPr lang="en-US" altLang="ja-JP" sz="1800" dirty="0" smtClean="0">
                <a:latin typeface="Consolas" pitchFamily="49" charset="0"/>
              </a:rPr>
              <a:t>FROM Rankings WHERE </a:t>
            </a:r>
            <a:r>
              <a:rPr lang="en-US" altLang="ja-JP" sz="1800" dirty="0" err="1" smtClean="0">
                <a:latin typeface="Consolas" pitchFamily="49" charset="0"/>
              </a:rPr>
              <a:t>pageRank</a:t>
            </a:r>
            <a:r>
              <a:rPr lang="en-US" altLang="ja-JP" sz="1800" dirty="0" smtClean="0">
                <a:latin typeface="Consolas" pitchFamily="49" charset="0"/>
              </a:rPr>
              <a:t> &gt; X;</a:t>
            </a:r>
            <a:endParaRPr lang="ja-JP" altLang="en-US" sz="2000" dirty="0" smtClean="0"/>
          </a:p>
          <a:p>
            <a:pPr lvl="1"/>
            <a:endParaRPr kumimoji="1" lang="en-US" altLang="ja-JP" sz="2000" dirty="0" smtClean="0"/>
          </a:p>
          <a:p>
            <a:endParaRPr kumimoji="1" lang="ja-JP" altLang="en-US" sz="2400" dirty="0"/>
          </a:p>
        </p:txBody>
      </p:sp>
      <p:sp>
        <p:nvSpPr>
          <p:cNvPr id="7" name="コンテンツ プレースホルダ 6"/>
          <p:cNvSpPr>
            <a:spLocks noGrp="1"/>
          </p:cNvSpPr>
          <p:nvPr>
            <p:ph sz="half" idx="2"/>
          </p:nvPr>
        </p:nvSpPr>
        <p:spPr>
          <a:xfrm>
            <a:off x="409518" y="2081169"/>
            <a:ext cx="3395709" cy="2406708"/>
          </a:xfrm>
        </p:spPr>
        <p:txBody>
          <a:bodyPr/>
          <a:lstStyle/>
          <a:p>
            <a:r>
              <a:rPr lang="en-US" altLang="ja-JP" sz="2000" dirty="0" err="1" smtClean="0"/>
              <a:t>MapReduce</a:t>
            </a:r>
            <a:endParaRPr lang="en-US" altLang="ja-JP" sz="2000" dirty="0" smtClean="0"/>
          </a:p>
          <a:p>
            <a:pPr marL="800100" lvl="1" indent="-342900">
              <a:buSzPct val="100000"/>
              <a:buFont typeface="+mj-lt"/>
              <a:buAutoNum type="arabicPeriod"/>
            </a:pPr>
            <a:r>
              <a:rPr lang="ja-JP" altLang="en-US" sz="1800" dirty="0" smtClean="0"/>
              <a:t>下：</a:t>
            </a:r>
            <a:r>
              <a:rPr lang="en-US" altLang="ja-JP" sz="1800" dirty="0" err="1" smtClean="0"/>
              <a:t>Map→Rankings</a:t>
            </a:r>
            <a:r>
              <a:rPr lang="ja-JP" altLang="en-US" sz="1800" dirty="0" smtClean="0"/>
              <a:t>の分割処理、</a:t>
            </a:r>
            <a:r>
              <a:rPr lang="en-US" altLang="ja-JP" sz="1800" dirty="0" smtClean="0"/>
              <a:t>X</a:t>
            </a:r>
            <a:r>
              <a:rPr lang="ja-JP" altLang="en-US" sz="1800" dirty="0" smtClean="0"/>
              <a:t>と比較処理。</a:t>
            </a:r>
            <a:r>
              <a:rPr lang="en-US" altLang="ja-JP" sz="1800" dirty="0" smtClean="0"/>
              <a:t>Reduce→</a:t>
            </a:r>
            <a:r>
              <a:rPr lang="ja-JP" altLang="en-US" sz="1800" dirty="0" smtClean="0"/>
              <a:t>使わない。</a:t>
            </a:r>
          </a:p>
          <a:p>
            <a:pPr marL="800100" lvl="1" indent="-342900">
              <a:buSzPct val="100000"/>
              <a:buFont typeface="+mj-lt"/>
              <a:buAutoNum type="arabicPeriod"/>
            </a:pPr>
            <a:r>
              <a:rPr lang="ja-JP" altLang="en-US" sz="1800" dirty="0" smtClean="0"/>
              <a:t>上：</a:t>
            </a:r>
            <a:r>
              <a:rPr lang="en-US" altLang="ja-JP" sz="1800" dirty="0" smtClean="0"/>
              <a:t>Map→</a:t>
            </a:r>
            <a:r>
              <a:rPr lang="ja-JP" altLang="en-US" sz="1800" dirty="0" smtClean="0"/>
              <a:t>使わない。</a:t>
            </a:r>
            <a:r>
              <a:rPr lang="en-US" altLang="ja-JP" sz="1800" dirty="0" smtClean="0"/>
              <a:t>Reduce→</a:t>
            </a:r>
            <a:r>
              <a:rPr lang="ja-JP" altLang="en-US" sz="1800" dirty="0" smtClean="0"/>
              <a:t>散在する結果を集めて、一つのファイルに連結。</a:t>
            </a:r>
          </a:p>
          <a:p>
            <a:endParaRPr kumimoji="1" lang="ja-JP" altLang="en-US" sz="2400" dirty="0"/>
          </a:p>
        </p:txBody>
      </p:sp>
      <p:pic>
        <p:nvPicPr>
          <p:cNvPr id="24579" name="Picture 3"/>
          <p:cNvPicPr>
            <a:picLocks noChangeAspect="1" noChangeArrowheads="1"/>
          </p:cNvPicPr>
          <p:nvPr/>
        </p:nvPicPr>
        <p:blipFill>
          <a:blip r:embed="rId2"/>
          <a:srcRect/>
          <a:stretch>
            <a:fillRect/>
          </a:stretch>
        </p:blipFill>
        <p:spPr bwMode="auto">
          <a:xfrm>
            <a:off x="3695688" y="2443149"/>
            <a:ext cx="5067313" cy="3382150"/>
          </a:xfrm>
          <a:prstGeom prst="rect">
            <a:avLst/>
          </a:prstGeom>
          <a:noFill/>
          <a:ln w="9525">
            <a:noFill/>
            <a:miter lim="800000"/>
            <a:headEnd/>
            <a:tailEnd/>
          </a:ln>
          <a:effectLst/>
        </p:spPr>
      </p:pic>
      <p:pic>
        <p:nvPicPr>
          <p:cNvPr id="24580" name="Picture 4"/>
          <p:cNvPicPr>
            <a:picLocks noChangeAspect="1" noChangeArrowheads="1"/>
          </p:cNvPicPr>
          <p:nvPr/>
        </p:nvPicPr>
        <p:blipFill>
          <a:blip r:embed="rId3"/>
          <a:srcRect/>
          <a:stretch>
            <a:fillRect/>
          </a:stretch>
        </p:blipFill>
        <p:spPr bwMode="auto">
          <a:xfrm>
            <a:off x="5229234" y="5948397"/>
            <a:ext cx="2641588" cy="271025"/>
          </a:xfrm>
          <a:prstGeom prst="rect">
            <a:avLst/>
          </a:prstGeom>
          <a:noFill/>
          <a:ln w="9525">
            <a:noFill/>
            <a:miter lim="800000"/>
            <a:headEnd/>
            <a:tailEnd/>
          </a:ln>
          <a:effectLst/>
        </p:spPr>
      </p:pic>
      <p:sp>
        <p:nvSpPr>
          <p:cNvPr id="8" name="正方形/長方形 7"/>
          <p:cNvSpPr/>
          <p:nvPr/>
        </p:nvSpPr>
        <p:spPr>
          <a:xfrm>
            <a:off x="4389435" y="2224071"/>
            <a:ext cx="3039862" cy="430887"/>
          </a:xfrm>
          <a:prstGeom prst="rect">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spAutoFit/>
          </a:bodyPr>
          <a:lstStyle/>
          <a:p>
            <a:r>
              <a:rPr lang="ja-JP" altLang="en-US" sz="1400" dirty="0" smtClean="0"/>
              <a:t>並列</a:t>
            </a:r>
            <a:r>
              <a:rPr lang="en-US" altLang="ja-JP" sz="1400" dirty="0" smtClean="0"/>
              <a:t>DBMS</a:t>
            </a:r>
            <a:r>
              <a:rPr lang="ja-JP" altLang="en-US" sz="1400" dirty="0" smtClean="0"/>
              <a:t>が二つとも</a:t>
            </a:r>
            <a:r>
              <a:rPr lang="en-US" altLang="ja-JP" sz="1400" dirty="0" err="1" smtClean="0"/>
              <a:t>Hadoop</a:t>
            </a:r>
            <a:r>
              <a:rPr lang="ja-JP" altLang="en-US" sz="1400" dirty="0" smtClean="0"/>
              <a:t>より高速</a:t>
            </a:r>
            <a:endParaRPr lang="en-US" altLang="ja-JP" sz="1400" dirty="0" smtClean="0"/>
          </a:p>
          <a:p>
            <a:r>
              <a:rPr lang="ja-JP" altLang="en-US" sz="1400" dirty="0" smtClean="0"/>
              <a:t>理由は</a:t>
            </a:r>
            <a:r>
              <a:rPr lang="en-US" altLang="ja-JP" sz="1400" dirty="0" err="1" smtClean="0"/>
              <a:t>pageRank</a:t>
            </a:r>
            <a:r>
              <a:rPr lang="ja-JP" altLang="en-US" sz="1400" dirty="0" err="1" smtClean="0"/>
              <a:t>での</a:t>
            </a:r>
            <a:r>
              <a:rPr lang="ja-JP" altLang="en-US" sz="1400" dirty="0" smtClean="0"/>
              <a:t>索引やソート。</a:t>
            </a:r>
            <a:endParaRPr lang="en-US" altLang="ja-JP" sz="1400" dirty="0" smtClean="0"/>
          </a:p>
        </p:txBody>
      </p:sp>
      <p:sp>
        <p:nvSpPr>
          <p:cNvPr id="10" name="線吹き出し 2 (枠付き) 9"/>
          <p:cNvSpPr/>
          <p:nvPr/>
        </p:nvSpPr>
        <p:spPr>
          <a:xfrm>
            <a:off x="4389435" y="2881305"/>
            <a:ext cx="2454765" cy="215444"/>
          </a:xfrm>
          <a:prstGeom prst="borderCallout2">
            <a:avLst>
              <a:gd name="adj1" fmla="val 98515"/>
              <a:gd name="adj2" fmla="val 17131"/>
              <a:gd name="adj3" fmla="val 412077"/>
              <a:gd name="adj4" fmla="val 17326"/>
              <a:gd name="adj5" fmla="val 485893"/>
              <a:gd name="adj6" fmla="val 50325"/>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spAutoFit/>
          </a:bodyPr>
          <a:lstStyle/>
          <a:p>
            <a:r>
              <a:rPr lang="ja-JP" altLang="en-US" sz="1400" dirty="0" smtClean="0"/>
              <a:t>やはり</a:t>
            </a:r>
            <a:r>
              <a:rPr lang="en-US" altLang="ja-JP" sz="1400" dirty="0" smtClean="0"/>
              <a:t>start-up</a:t>
            </a:r>
            <a:r>
              <a:rPr lang="ja-JP" altLang="en-US" sz="1400" dirty="0" smtClean="0"/>
              <a:t>のコストが大きい</a:t>
            </a:r>
            <a:endParaRPr lang="en-US" altLang="ja-JP" sz="1400" dirty="0" smtClean="0"/>
          </a:p>
        </p:txBody>
      </p:sp>
      <p:sp>
        <p:nvSpPr>
          <p:cNvPr id="11" name="正方形/長方形 10"/>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A Comparison of Approaches to Large-Scale Data Analysis</a:t>
            </a:r>
            <a:endParaRPr lang="ja-JP" altLang="en-US" sz="1400" dirty="0">
              <a:solidFill>
                <a:schemeClr val="bg1"/>
              </a:solidFill>
              <a:latin typeface="ヒラギノ角ゴ Pro W6" pitchFamily="34" charset="-128"/>
              <a:ea typeface="ヒラギノ角ゴ Pro W6" pitchFamily="34" charset="-128"/>
            </a:endParaRPr>
          </a:p>
        </p:txBody>
      </p:sp>
      <p:sp>
        <p:nvSpPr>
          <p:cNvPr id="14" name="フッター プレースホルダ 13"/>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3" name="スライド番号プレースホルダ 12"/>
          <p:cNvSpPr>
            <a:spLocks noGrp="1"/>
          </p:cNvSpPr>
          <p:nvPr>
            <p:ph type="sldNum" sz="quarter" idx="12"/>
          </p:nvPr>
        </p:nvSpPr>
        <p:spPr/>
        <p:txBody>
          <a:bodyPr/>
          <a:lstStyle/>
          <a:p>
            <a:fld id="{DF510E7A-70A0-49B7-BA5B-039CFE49E52F}" type="slidenum">
              <a:rPr kumimoji="1" lang="ja-JP" altLang="en-US" smtClean="0"/>
              <a:pPr/>
              <a:t>161</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 17"/>
          <p:cNvSpPr>
            <a:spLocks noGrp="1"/>
          </p:cNvSpPr>
          <p:nvPr>
            <p:ph type="sldNum" sz="quarter" idx="12"/>
          </p:nvPr>
        </p:nvSpPr>
        <p:spPr/>
        <p:txBody>
          <a:bodyPr/>
          <a:lstStyle/>
          <a:p>
            <a:fld id="{DF510E7A-70A0-49B7-BA5B-039CFE49E52F}" type="slidenum">
              <a:rPr kumimoji="1" lang="ja-JP" altLang="en-US" smtClean="0"/>
              <a:pPr/>
              <a:t>162</a:t>
            </a:fld>
            <a:endParaRPr kumimoji="1" lang="ja-JP" altLang="en-US" dirty="0"/>
          </a:p>
        </p:txBody>
      </p:sp>
      <p:sp>
        <p:nvSpPr>
          <p:cNvPr id="16" name="フッター プレースホルダ 15"/>
          <p:cNvSpPr>
            <a:spLocks noGrp="1"/>
          </p:cNvSpPr>
          <p:nvPr>
            <p:ph type="ftr" sz="quarter" idx="11"/>
          </p:nvPr>
        </p:nvSpPr>
        <p:spPr/>
        <p:txBody>
          <a:bodyPr/>
          <a:lstStyle/>
          <a:p>
            <a:r>
              <a:rPr kumimoji="1" lang="en-US" altLang="ja-JP" dirty="0" smtClean="0"/>
              <a:t>SIGMOD-J</a:t>
            </a:r>
            <a:r>
              <a:rPr kumimoji="1" lang="ja-JP" altLang="en-US" dirty="0" smtClean="0"/>
              <a:t>報告会 </a:t>
            </a:r>
            <a:r>
              <a:rPr kumimoji="1" lang="en-US" altLang="ja-JP" dirty="0" smtClean="0"/>
              <a:t>2009/9/15</a:t>
            </a:r>
            <a:endParaRPr kumimoji="1" lang="ja-JP" altLang="en-US" dirty="0"/>
          </a:p>
        </p:txBody>
      </p:sp>
      <p:sp>
        <p:nvSpPr>
          <p:cNvPr id="2" name="タイトル 1"/>
          <p:cNvSpPr>
            <a:spLocks noGrp="1"/>
          </p:cNvSpPr>
          <p:nvPr>
            <p:ph type="title"/>
          </p:nvPr>
        </p:nvSpPr>
        <p:spPr>
          <a:xfrm>
            <a:off x="457200" y="106317"/>
            <a:ext cx="8229600" cy="1143000"/>
          </a:xfrm>
        </p:spPr>
        <p:txBody>
          <a:bodyPr/>
          <a:lstStyle/>
          <a:p>
            <a:r>
              <a:rPr kumimoji="1" lang="en-US" altLang="ja-JP" sz="4000" dirty="0" smtClean="0"/>
              <a:t>HTML</a:t>
            </a:r>
            <a:r>
              <a:rPr kumimoji="1" lang="ja-JP" altLang="en-US" sz="4000" dirty="0" smtClean="0"/>
              <a:t>データ：</a:t>
            </a:r>
            <a:r>
              <a:rPr kumimoji="1" lang="en-US" altLang="ja-JP" sz="2800" dirty="0" smtClean="0"/>
              <a:t>Aggregation Task</a:t>
            </a:r>
            <a:endParaRPr kumimoji="1" lang="ja-JP" altLang="en-US" sz="4000" dirty="0"/>
          </a:p>
        </p:txBody>
      </p:sp>
      <p:sp>
        <p:nvSpPr>
          <p:cNvPr id="3" name="コンテンツ プレースホルダ 2"/>
          <p:cNvSpPr>
            <a:spLocks noGrp="1"/>
          </p:cNvSpPr>
          <p:nvPr>
            <p:ph idx="1"/>
          </p:nvPr>
        </p:nvSpPr>
        <p:spPr>
          <a:xfrm>
            <a:off x="7875" y="873090"/>
            <a:ext cx="9023293" cy="642990"/>
          </a:xfrm>
        </p:spPr>
        <p:txBody>
          <a:bodyPr/>
          <a:lstStyle/>
          <a:p>
            <a:r>
              <a:rPr kumimoji="1" lang="en-US" altLang="ja-JP" sz="1800" dirty="0" smtClean="0"/>
              <a:t>SQL</a:t>
            </a:r>
            <a:r>
              <a:rPr kumimoji="1" lang="ja-JP" altLang="en-US" sz="1800" dirty="0" smtClean="0"/>
              <a:t>：グループ数の異なる二つの実験</a:t>
            </a:r>
            <a:endParaRPr kumimoji="1" lang="en-US" altLang="ja-JP" sz="1800" dirty="0" smtClean="0"/>
          </a:p>
          <a:p>
            <a:pPr marL="800100" lvl="1" indent="-342900">
              <a:buFont typeface="+mj-lt"/>
              <a:buAutoNum type="arabicPeriod"/>
            </a:pPr>
            <a:r>
              <a:rPr lang="en-US" altLang="ja-JP" sz="1600" dirty="0" smtClean="0">
                <a:latin typeface="Consolas" pitchFamily="49" charset="0"/>
              </a:rPr>
              <a:t>2500</a:t>
            </a:r>
            <a:r>
              <a:rPr lang="ja-JP" altLang="en-US" sz="1600" dirty="0" smtClean="0">
                <a:latin typeface="Consolas" pitchFamily="49" charset="0"/>
              </a:rPr>
              <a:t>万グループ（結果サイズ：</a:t>
            </a:r>
            <a:r>
              <a:rPr lang="en-US" altLang="ja-JP" sz="1600" dirty="0" smtClean="0">
                <a:latin typeface="Consolas" pitchFamily="49" charset="0"/>
              </a:rPr>
              <a:t>53MB</a:t>
            </a:r>
            <a:r>
              <a:rPr lang="ja-JP" altLang="en-US" sz="1600" dirty="0" smtClean="0">
                <a:latin typeface="Consolas" pitchFamily="49" charset="0"/>
              </a:rPr>
              <a:t>）</a:t>
            </a:r>
            <a:r>
              <a:rPr lang="en-US" altLang="ja-JP" sz="1600" dirty="0" smtClean="0">
                <a:latin typeface="Consolas" pitchFamily="49" charset="0"/>
              </a:rPr>
              <a:t/>
            </a:r>
            <a:br>
              <a:rPr lang="en-US" altLang="ja-JP" sz="1600" dirty="0" smtClean="0">
                <a:latin typeface="Consolas" pitchFamily="49" charset="0"/>
              </a:rPr>
            </a:br>
            <a:endParaRPr lang="en-US" altLang="ja-JP" sz="1600" dirty="0" smtClean="0">
              <a:latin typeface="Consolas" pitchFamily="49" charset="0"/>
            </a:endParaRPr>
          </a:p>
          <a:p>
            <a:pPr marL="800100" lvl="1" indent="-342900">
              <a:buFont typeface="+mj-lt"/>
              <a:buAutoNum type="arabicPeriod"/>
            </a:pPr>
            <a:r>
              <a:rPr lang="en-US" altLang="ja-JP" sz="1600" dirty="0" smtClean="0">
                <a:latin typeface="Consolas" pitchFamily="49" charset="0"/>
              </a:rPr>
              <a:t>2000</a:t>
            </a:r>
            <a:r>
              <a:rPr lang="ja-JP" altLang="en-US" sz="1600" dirty="0" smtClean="0">
                <a:latin typeface="Consolas" pitchFamily="49" charset="0"/>
              </a:rPr>
              <a:t>グループ（結果サイズ：</a:t>
            </a:r>
            <a:r>
              <a:rPr lang="en-US" altLang="ja-JP" sz="1600" dirty="0" smtClean="0">
                <a:latin typeface="Consolas" pitchFamily="49" charset="0"/>
              </a:rPr>
              <a:t>24KB</a:t>
            </a:r>
            <a:r>
              <a:rPr lang="ja-JP" altLang="en-US" sz="1600" dirty="0" smtClean="0">
                <a:latin typeface="Consolas" pitchFamily="49" charset="0"/>
              </a:rPr>
              <a:t>） ←先頭</a:t>
            </a:r>
            <a:r>
              <a:rPr lang="en-US" altLang="ja-JP" sz="1600" dirty="0" smtClean="0">
                <a:latin typeface="Consolas" pitchFamily="49" charset="0"/>
              </a:rPr>
              <a:t>7</a:t>
            </a:r>
            <a:r>
              <a:rPr lang="ja-JP" altLang="en-US" sz="1600" dirty="0" smtClean="0">
                <a:latin typeface="Consolas" pitchFamily="49" charset="0"/>
              </a:rPr>
              <a:t>文字でグルーピング</a:t>
            </a:r>
            <a:endParaRPr lang="en-US" altLang="ja-JP" sz="1600" dirty="0" smtClean="0">
              <a:latin typeface="Consolas" pitchFamily="49" charset="0"/>
            </a:endParaRPr>
          </a:p>
          <a:p>
            <a:pPr lvl="1">
              <a:buNone/>
            </a:pPr>
            <a:endParaRPr lang="en-US" altLang="ja-JP" sz="1100" dirty="0" smtClean="0">
              <a:latin typeface="Consolas" pitchFamily="49" charset="0"/>
            </a:endParaRPr>
          </a:p>
          <a:p>
            <a:pPr lvl="1">
              <a:buNone/>
            </a:pPr>
            <a:endParaRPr lang="en-US" altLang="ja-JP" sz="1050" dirty="0" smtClean="0">
              <a:latin typeface="Consolas" pitchFamily="49" charset="0"/>
            </a:endParaRPr>
          </a:p>
          <a:p>
            <a:r>
              <a:rPr lang="en-US" altLang="ja-JP" sz="1800" dirty="0" err="1" smtClean="0">
                <a:latin typeface="Consolas" pitchFamily="49" charset="0"/>
              </a:rPr>
              <a:t>MapReduce</a:t>
            </a:r>
            <a:r>
              <a:rPr lang="ja-JP" altLang="en-US" sz="1800" dirty="0" smtClean="0">
                <a:latin typeface="Consolas" pitchFamily="49" charset="0"/>
              </a:rPr>
              <a:t>：２つのフェーズ</a:t>
            </a:r>
          </a:p>
          <a:p>
            <a:pPr lvl="1"/>
            <a:r>
              <a:rPr lang="en-US" altLang="ja-JP" sz="1600" dirty="0" smtClean="0">
                <a:latin typeface="Consolas" pitchFamily="49" charset="0"/>
              </a:rPr>
              <a:t>1</a:t>
            </a:r>
            <a:r>
              <a:rPr lang="ja-JP" altLang="en-US" sz="1600" dirty="0" smtClean="0">
                <a:latin typeface="Consolas" pitchFamily="49" charset="0"/>
              </a:rPr>
              <a:t>の下：</a:t>
            </a:r>
            <a:r>
              <a:rPr lang="en-US" altLang="ja-JP" sz="1600" dirty="0" err="1" smtClean="0">
                <a:latin typeface="Consolas" pitchFamily="49" charset="0"/>
              </a:rPr>
              <a:t>Map→sourceIP</a:t>
            </a:r>
            <a:r>
              <a:rPr lang="ja-JP" altLang="en-US" sz="1600" dirty="0" smtClean="0">
                <a:latin typeface="Consolas" pitchFamily="49" charset="0"/>
              </a:rPr>
              <a:t>と</a:t>
            </a:r>
            <a:r>
              <a:rPr lang="en-US" altLang="ja-JP" sz="1600" dirty="0" err="1" smtClean="0">
                <a:latin typeface="Consolas" pitchFamily="49" charset="0"/>
              </a:rPr>
              <a:t>adRevenue</a:t>
            </a:r>
            <a:r>
              <a:rPr lang="ja-JP" altLang="en-US" sz="1600" dirty="0" smtClean="0">
                <a:latin typeface="Consolas" pitchFamily="49" charset="0"/>
              </a:rPr>
              <a:t>からなるデータを生成。</a:t>
            </a:r>
            <a:r>
              <a:rPr lang="en-US" altLang="ja-JP" sz="1600" dirty="0" smtClean="0">
                <a:latin typeface="Consolas" pitchFamily="49" charset="0"/>
              </a:rPr>
              <a:t>Reduce</a:t>
            </a:r>
            <a:r>
              <a:rPr lang="ja-JP" altLang="en-US" sz="1600" dirty="0" smtClean="0">
                <a:latin typeface="Consolas" pitchFamily="49" charset="0"/>
              </a:rPr>
              <a:t>→</a:t>
            </a:r>
            <a:r>
              <a:rPr lang="en-US" altLang="ja-JP" sz="1600" dirty="0" err="1" smtClean="0">
                <a:latin typeface="Consolas" pitchFamily="49" charset="0"/>
              </a:rPr>
              <a:t>adRevenu</a:t>
            </a:r>
            <a:r>
              <a:rPr lang="ja-JP" altLang="en-US" sz="1600" dirty="0" smtClean="0">
                <a:latin typeface="Consolas" pitchFamily="49" charset="0"/>
              </a:rPr>
              <a:t>の合計。</a:t>
            </a:r>
            <a:endParaRPr lang="en-US" altLang="ja-JP" sz="1600" dirty="0" smtClean="0">
              <a:latin typeface="Consolas" pitchFamily="49" charset="0"/>
            </a:endParaRPr>
          </a:p>
          <a:p>
            <a:pPr lvl="1"/>
            <a:r>
              <a:rPr lang="en-US" altLang="ja-JP" sz="1600" dirty="0" smtClean="0">
                <a:latin typeface="Consolas" pitchFamily="49" charset="0"/>
              </a:rPr>
              <a:t>2</a:t>
            </a:r>
            <a:r>
              <a:rPr lang="ja-JP" altLang="en-US" sz="1600" dirty="0" smtClean="0">
                <a:latin typeface="Consolas" pitchFamily="49" charset="0"/>
              </a:rPr>
              <a:t>の下：</a:t>
            </a:r>
            <a:r>
              <a:rPr lang="en-US" altLang="ja-JP" sz="1600" dirty="0" err="1" smtClean="0">
                <a:latin typeface="Consolas" pitchFamily="49" charset="0"/>
              </a:rPr>
              <a:t>Map→sourceIP</a:t>
            </a:r>
            <a:r>
              <a:rPr lang="ja-JP" altLang="en-US" sz="1600" dirty="0" smtClean="0">
                <a:latin typeface="Consolas" pitchFamily="49" charset="0"/>
              </a:rPr>
              <a:t>の先頭</a:t>
            </a:r>
            <a:r>
              <a:rPr lang="en-US" altLang="ja-JP" sz="1600" dirty="0" smtClean="0">
                <a:latin typeface="Consolas" pitchFamily="49" charset="0"/>
              </a:rPr>
              <a:t>7</a:t>
            </a:r>
            <a:r>
              <a:rPr lang="ja-JP" altLang="en-US" sz="1600" dirty="0" smtClean="0">
                <a:latin typeface="Consolas" pitchFamily="49" charset="0"/>
              </a:rPr>
              <a:t>文字と</a:t>
            </a:r>
            <a:r>
              <a:rPr lang="en-US" altLang="ja-JP" sz="1600" dirty="0" err="1" smtClean="0">
                <a:latin typeface="Consolas" pitchFamily="49" charset="0"/>
              </a:rPr>
              <a:t>adRevenue</a:t>
            </a:r>
            <a:r>
              <a:rPr lang="ja-JP" altLang="en-US" sz="1600" dirty="0" smtClean="0">
                <a:latin typeface="Consolas" pitchFamily="49" charset="0"/>
              </a:rPr>
              <a:t>からなるデータを生成。</a:t>
            </a:r>
            <a:r>
              <a:rPr lang="en-US" altLang="ja-JP" sz="1600" dirty="0" smtClean="0">
                <a:latin typeface="Consolas" pitchFamily="49" charset="0"/>
              </a:rPr>
              <a:t>Reduce</a:t>
            </a:r>
            <a:r>
              <a:rPr lang="ja-JP" altLang="en-US" sz="1600" dirty="0" smtClean="0">
                <a:latin typeface="Consolas" pitchFamily="49" charset="0"/>
              </a:rPr>
              <a:t>→上同。</a:t>
            </a:r>
          </a:p>
          <a:p>
            <a:pPr lvl="1"/>
            <a:r>
              <a:rPr lang="ja-JP" altLang="en-US" sz="1600" dirty="0" smtClean="0">
                <a:latin typeface="Consolas" pitchFamily="49" charset="0"/>
              </a:rPr>
              <a:t>両者の上：</a:t>
            </a:r>
            <a:r>
              <a:rPr lang="en-US" altLang="ja-JP" sz="1600" dirty="0" smtClean="0">
                <a:latin typeface="Consolas" pitchFamily="49" charset="0"/>
              </a:rPr>
              <a:t>Map→</a:t>
            </a:r>
            <a:r>
              <a:rPr lang="ja-JP" altLang="en-US" sz="1600" dirty="0" smtClean="0">
                <a:latin typeface="Consolas" pitchFamily="49" charset="0"/>
              </a:rPr>
              <a:t>使わない。</a:t>
            </a:r>
            <a:r>
              <a:rPr lang="en-US" altLang="ja-JP" sz="1600" dirty="0" smtClean="0">
                <a:latin typeface="Consolas" pitchFamily="49" charset="0"/>
              </a:rPr>
              <a:t>Reduce→</a:t>
            </a:r>
            <a:r>
              <a:rPr lang="ja-JP" altLang="en-US" sz="1600" dirty="0" smtClean="0">
                <a:latin typeface="Consolas" pitchFamily="49" charset="0"/>
              </a:rPr>
              <a:t>散在する結果を集めて、一つのファイルに連結。</a:t>
            </a:r>
          </a:p>
          <a:p>
            <a:pPr>
              <a:buNone/>
            </a:pPr>
            <a:endParaRPr lang="ja-JP" altLang="en-US" sz="1800" dirty="0" smtClean="0">
              <a:latin typeface="Consolas" pitchFamily="49" charset="0"/>
            </a:endParaRPr>
          </a:p>
        </p:txBody>
      </p:sp>
      <p:pic>
        <p:nvPicPr>
          <p:cNvPr id="25602" name="Picture 2"/>
          <p:cNvPicPr>
            <a:picLocks noChangeAspect="1" noChangeArrowheads="1"/>
          </p:cNvPicPr>
          <p:nvPr/>
        </p:nvPicPr>
        <p:blipFill>
          <a:blip r:embed="rId2"/>
          <a:srcRect/>
          <a:stretch>
            <a:fillRect/>
          </a:stretch>
        </p:blipFill>
        <p:spPr bwMode="auto">
          <a:xfrm>
            <a:off x="65134" y="3830643"/>
            <a:ext cx="4425965" cy="2959103"/>
          </a:xfrm>
          <a:prstGeom prst="rect">
            <a:avLst/>
          </a:prstGeom>
          <a:noFill/>
          <a:ln w="9525">
            <a:noFill/>
            <a:miter lim="800000"/>
            <a:headEnd/>
            <a:tailEnd/>
          </a:ln>
          <a:effectLst/>
        </p:spPr>
      </p:pic>
      <p:pic>
        <p:nvPicPr>
          <p:cNvPr id="25603" name="Picture 3"/>
          <p:cNvPicPr>
            <a:picLocks noChangeAspect="1" noChangeArrowheads="1"/>
          </p:cNvPicPr>
          <p:nvPr/>
        </p:nvPicPr>
        <p:blipFill>
          <a:blip r:embed="rId3"/>
          <a:srcRect/>
          <a:stretch>
            <a:fillRect/>
          </a:stretch>
        </p:blipFill>
        <p:spPr bwMode="auto">
          <a:xfrm>
            <a:off x="4600621" y="3831896"/>
            <a:ext cx="4425965" cy="2938800"/>
          </a:xfrm>
          <a:prstGeom prst="rect">
            <a:avLst/>
          </a:prstGeom>
          <a:noFill/>
          <a:ln w="9525">
            <a:noFill/>
            <a:miter lim="800000"/>
            <a:headEnd/>
            <a:tailEnd/>
          </a:ln>
          <a:effectLst/>
        </p:spPr>
      </p:pic>
      <p:sp>
        <p:nvSpPr>
          <p:cNvPr id="8" name="線吹き出し 3 (枠付き) 7"/>
          <p:cNvSpPr/>
          <p:nvPr/>
        </p:nvSpPr>
        <p:spPr>
          <a:xfrm>
            <a:off x="884187" y="3794130"/>
            <a:ext cx="1784710" cy="430887"/>
          </a:xfrm>
          <a:prstGeom prst="borderCallout3">
            <a:avLst>
              <a:gd name="adj1" fmla="val 59320"/>
              <a:gd name="adj2" fmla="val 100166"/>
              <a:gd name="adj3" fmla="val 59320"/>
              <a:gd name="adj4" fmla="val 119709"/>
              <a:gd name="adj5" fmla="val 143690"/>
              <a:gd name="adj6" fmla="val 131766"/>
              <a:gd name="adj7" fmla="val 387593"/>
              <a:gd name="adj8" fmla="val 131811"/>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spAutoFit/>
          </a:bodyPr>
          <a:lstStyle/>
          <a:p>
            <a:r>
              <a:rPr kumimoji="1" lang="en-US" altLang="ja-JP" sz="1400" dirty="0" smtClean="0"/>
              <a:t>DBMS</a:t>
            </a:r>
            <a:r>
              <a:rPr kumimoji="1" lang="ja-JP" altLang="en-US" sz="1400" dirty="0" smtClean="0"/>
              <a:t>はほぼ同じ。</a:t>
            </a:r>
            <a:endParaRPr kumimoji="1" lang="en-US" altLang="ja-JP" sz="1400" dirty="0" smtClean="0"/>
          </a:p>
          <a:p>
            <a:r>
              <a:rPr kumimoji="1" lang="ja-JP" altLang="en-US" sz="1400" dirty="0" smtClean="0"/>
              <a:t>転送とマージが支配的</a:t>
            </a:r>
          </a:p>
        </p:txBody>
      </p:sp>
      <p:sp>
        <p:nvSpPr>
          <p:cNvPr id="9" name="線吹き出し 2 (枠付き) 8"/>
          <p:cNvSpPr/>
          <p:nvPr/>
        </p:nvSpPr>
        <p:spPr>
          <a:xfrm>
            <a:off x="5302260" y="3794130"/>
            <a:ext cx="3296343" cy="646331"/>
          </a:xfrm>
          <a:prstGeom prst="borderCallout2">
            <a:avLst>
              <a:gd name="adj1" fmla="val 99890"/>
              <a:gd name="adj2" fmla="val 5129"/>
              <a:gd name="adj3" fmla="val 156064"/>
              <a:gd name="adj4" fmla="val 1283"/>
              <a:gd name="adj5" fmla="val 408312"/>
              <a:gd name="adj6" fmla="val 1421"/>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spAutoFit/>
          </a:bodyPr>
          <a:lstStyle/>
          <a:p>
            <a:r>
              <a:rPr kumimoji="1" lang="en-US" altLang="ja-JP" sz="1400" dirty="0" err="1" smtClean="0"/>
              <a:t>Vertica</a:t>
            </a:r>
            <a:r>
              <a:rPr kumimoji="1" lang="ja-JP" altLang="en-US" sz="1400" dirty="0" smtClean="0"/>
              <a:t>が高速。</a:t>
            </a:r>
            <a:endParaRPr kumimoji="1" lang="en-US" altLang="ja-JP" sz="1400" dirty="0" smtClean="0"/>
          </a:p>
          <a:p>
            <a:r>
              <a:rPr lang="ja-JP" altLang="en-US" sz="1400" dirty="0" smtClean="0"/>
              <a:t>理由は</a:t>
            </a:r>
            <a:r>
              <a:rPr lang="en-US" altLang="ja-JP" sz="1400" dirty="0" smtClean="0"/>
              <a:t>2</a:t>
            </a:r>
            <a:r>
              <a:rPr lang="ja-JP" altLang="en-US" sz="1400" dirty="0" smtClean="0"/>
              <a:t>カラムのみのアクセスでよいため。</a:t>
            </a:r>
            <a:endParaRPr lang="en-US" altLang="ja-JP" sz="1400" dirty="0" smtClean="0"/>
          </a:p>
          <a:p>
            <a:r>
              <a:rPr lang="ja-JP" altLang="en-US" sz="1400" dirty="0" smtClean="0"/>
              <a:t>タプル全体は</a:t>
            </a:r>
            <a:r>
              <a:rPr lang="en-US" altLang="ja-JP" sz="1400" dirty="0" smtClean="0"/>
              <a:t>200byte</a:t>
            </a:r>
            <a:r>
              <a:rPr lang="ja-JP" altLang="en-US" sz="1400" dirty="0" err="1" smtClean="0"/>
              <a:t>、</a:t>
            </a:r>
            <a:r>
              <a:rPr lang="en-US" altLang="ja-JP" sz="1400" dirty="0" smtClean="0"/>
              <a:t>2</a:t>
            </a:r>
            <a:r>
              <a:rPr lang="ja-JP" altLang="en-US" sz="1400" dirty="0" smtClean="0"/>
              <a:t>カラムでは</a:t>
            </a:r>
            <a:r>
              <a:rPr lang="en-US" altLang="ja-JP" sz="1400" dirty="0" smtClean="0"/>
              <a:t>20byte</a:t>
            </a:r>
          </a:p>
        </p:txBody>
      </p:sp>
      <p:sp>
        <p:nvSpPr>
          <p:cNvPr id="10" name="正方形/長方形 9"/>
          <p:cNvSpPr/>
          <p:nvPr/>
        </p:nvSpPr>
        <p:spPr>
          <a:xfrm>
            <a:off x="1030239" y="1990748"/>
            <a:ext cx="6973983" cy="523220"/>
          </a:xfrm>
          <a:prstGeom prst="rect">
            <a:avLst/>
          </a:prstGeom>
        </p:spPr>
        <p:txBody>
          <a:bodyPr wrap="square">
            <a:spAutoFit/>
          </a:bodyPr>
          <a:lstStyle/>
          <a:p>
            <a:r>
              <a:rPr lang="en-US" altLang="ja-JP" sz="1400" dirty="0" smtClean="0">
                <a:latin typeface="Consolas" pitchFamily="49" charset="0"/>
              </a:rPr>
              <a:t>SELECT SUBSTR(sourceIP,1,7),SUM(</a:t>
            </a:r>
            <a:r>
              <a:rPr lang="en-US" altLang="ja-JP" sz="1400" dirty="0" err="1" smtClean="0">
                <a:latin typeface="Consolas" pitchFamily="49" charset="0"/>
              </a:rPr>
              <a:t>adRevenue</a:t>
            </a:r>
            <a:r>
              <a:rPr lang="en-US" altLang="ja-JP" sz="1400" dirty="0" smtClean="0">
                <a:latin typeface="Consolas" pitchFamily="49" charset="0"/>
              </a:rPr>
              <a:t>)</a:t>
            </a:r>
            <a:r>
              <a:rPr lang="ja-JP" altLang="en-US" sz="1400" dirty="0" smtClean="0">
                <a:latin typeface="Consolas" pitchFamily="49" charset="0"/>
              </a:rPr>
              <a:t> </a:t>
            </a:r>
            <a:r>
              <a:rPr lang="en-US" altLang="ja-JP" sz="1400" dirty="0" smtClean="0">
                <a:latin typeface="Consolas" pitchFamily="49" charset="0"/>
              </a:rPr>
              <a:t/>
            </a:r>
            <a:br>
              <a:rPr lang="en-US" altLang="ja-JP" sz="1400" dirty="0" smtClean="0">
                <a:latin typeface="Consolas" pitchFamily="49" charset="0"/>
              </a:rPr>
            </a:br>
            <a:r>
              <a:rPr lang="en-US" altLang="ja-JP" sz="1400" dirty="0" smtClean="0">
                <a:latin typeface="Consolas" pitchFamily="49" charset="0"/>
              </a:rPr>
              <a:t>FROM </a:t>
            </a:r>
            <a:r>
              <a:rPr lang="en-US" altLang="ja-JP" sz="1400" dirty="0" err="1" smtClean="0">
                <a:latin typeface="Consolas" pitchFamily="49" charset="0"/>
              </a:rPr>
              <a:t>UserVisits</a:t>
            </a:r>
            <a:r>
              <a:rPr lang="en-US" altLang="ja-JP" sz="1400" dirty="0" smtClean="0">
                <a:latin typeface="Consolas" pitchFamily="49" charset="0"/>
              </a:rPr>
              <a:t> GROUP BY SUBSTR(sourceIP,1,7);</a:t>
            </a:r>
            <a:endParaRPr lang="ja-JP" altLang="en-US" sz="1400" dirty="0"/>
          </a:p>
        </p:txBody>
      </p:sp>
      <p:sp>
        <p:nvSpPr>
          <p:cNvPr id="11" name="正方形/長方形 10"/>
          <p:cNvSpPr/>
          <p:nvPr/>
        </p:nvSpPr>
        <p:spPr>
          <a:xfrm>
            <a:off x="1030239" y="1479566"/>
            <a:ext cx="6973983" cy="307777"/>
          </a:xfrm>
          <a:prstGeom prst="rect">
            <a:avLst/>
          </a:prstGeom>
        </p:spPr>
        <p:txBody>
          <a:bodyPr wrap="square">
            <a:spAutoFit/>
          </a:bodyPr>
          <a:lstStyle/>
          <a:p>
            <a:r>
              <a:rPr lang="en-US" altLang="ja-JP" sz="1400" dirty="0" smtClean="0">
                <a:latin typeface="Consolas" pitchFamily="49" charset="0"/>
              </a:rPr>
              <a:t>SELECT </a:t>
            </a:r>
            <a:r>
              <a:rPr lang="en-US" altLang="ja-JP" sz="1400" dirty="0" err="1" smtClean="0">
                <a:latin typeface="Consolas" pitchFamily="49" charset="0"/>
              </a:rPr>
              <a:t>sourceIP</a:t>
            </a:r>
            <a:r>
              <a:rPr lang="en-US" altLang="ja-JP" sz="1400" dirty="0" smtClean="0">
                <a:latin typeface="Consolas" pitchFamily="49" charset="0"/>
              </a:rPr>
              <a:t>, SUM(</a:t>
            </a:r>
            <a:r>
              <a:rPr lang="en-US" altLang="ja-JP" sz="1400" dirty="0" err="1" smtClean="0">
                <a:latin typeface="Consolas" pitchFamily="49" charset="0"/>
              </a:rPr>
              <a:t>adRevenue</a:t>
            </a:r>
            <a:r>
              <a:rPr lang="en-US" altLang="ja-JP" sz="1400" dirty="0" smtClean="0">
                <a:latin typeface="Consolas" pitchFamily="49" charset="0"/>
              </a:rPr>
              <a:t>)</a:t>
            </a:r>
            <a:r>
              <a:rPr lang="ja-JP" altLang="en-US" sz="1400" dirty="0" smtClean="0">
                <a:latin typeface="Consolas" pitchFamily="49" charset="0"/>
              </a:rPr>
              <a:t> </a:t>
            </a:r>
            <a:r>
              <a:rPr lang="en-US" altLang="ja-JP" sz="1400" dirty="0" smtClean="0">
                <a:latin typeface="Consolas" pitchFamily="49" charset="0"/>
              </a:rPr>
              <a:t>FROM </a:t>
            </a:r>
            <a:r>
              <a:rPr lang="en-US" altLang="ja-JP" sz="1400" dirty="0" err="1" smtClean="0">
                <a:latin typeface="Consolas" pitchFamily="49" charset="0"/>
              </a:rPr>
              <a:t>UserVisits</a:t>
            </a:r>
            <a:r>
              <a:rPr lang="en-US" altLang="ja-JP" sz="1400" dirty="0" smtClean="0">
                <a:latin typeface="Consolas" pitchFamily="49" charset="0"/>
              </a:rPr>
              <a:t> GROUP BY </a:t>
            </a:r>
            <a:r>
              <a:rPr lang="en-US" altLang="ja-JP" sz="1400" dirty="0" err="1" smtClean="0">
                <a:latin typeface="Consolas" pitchFamily="49" charset="0"/>
              </a:rPr>
              <a:t>sourceIP</a:t>
            </a:r>
            <a:r>
              <a:rPr lang="en-US" altLang="ja-JP" sz="1400" dirty="0" smtClean="0">
                <a:latin typeface="Consolas" pitchFamily="49" charset="0"/>
              </a:rPr>
              <a:t>;</a:t>
            </a:r>
            <a:endParaRPr lang="ja-JP" altLang="en-US" sz="1400" dirty="0"/>
          </a:p>
        </p:txBody>
      </p:sp>
      <p:pic>
        <p:nvPicPr>
          <p:cNvPr id="12" name="Picture 4"/>
          <p:cNvPicPr>
            <a:picLocks noChangeAspect="1" noChangeArrowheads="1"/>
          </p:cNvPicPr>
          <p:nvPr/>
        </p:nvPicPr>
        <p:blipFill>
          <a:blip r:embed="rId4"/>
          <a:srcRect/>
          <a:stretch>
            <a:fillRect/>
          </a:stretch>
        </p:blipFill>
        <p:spPr bwMode="auto">
          <a:xfrm>
            <a:off x="1760499" y="5765832"/>
            <a:ext cx="2482884" cy="273665"/>
          </a:xfrm>
          <a:prstGeom prst="rect">
            <a:avLst/>
          </a:prstGeom>
          <a:noFill/>
          <a:ln w="9525">
            <a:noFill/>
            <a:miter lim="800000"/>
            <a:headEnd/>
            <a:tailEnd/>
          </a:ln>
          <a:effectLst/>
        </p:spPr>
      </p:pic>
      <p:sp>
        <p:nvSpPr>
          <p:cNvPr id="14" name="正方形/長方形 13"/>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A Comparison of Approaches to Large-Scale Data Analysis</a:t>
            </a:r>
            <a:endParaRPr lang="ja-JP" altLang="en-US" sz="1400" dirty="0">
              <a:solidFill>
                <a:schemeClr val="bg1"/>
              </a:solidFill>
              <a:latin typeface="ヒラギノ角ゴ Pro W6" pitchFamily="34" charset="-128"/>
              <a:ea typeface="ヒラギノ角ゴ Pro W6" pitchFamily="34" charset="-128"/>
            </a:endParaRPr>
          </a:p>
        </p:txBody>
      </p:sp>
      <p:sp>
        <p:nvSpPr>
          <p:cNvPr id="15" name="正方形/長方形 14"/>
          <p:cNvSpPr/>
          <p:nvPr/>
        </p:nvSpPr>
        <p:spPr>
          <a:xfrm>
            <a:off x="1571387" y="6130962"/>
            <a:ext cx="1795684" cy="369332"/>
          </a:xfrm>
          <a:prstGeom prst="rect">
            <a:avLst/>
          </a:prstGeom>
          <a:solidFill>
            <a:schemeClr val="bg1"/>
          </a:solidFill>
        </p:spPr>
        <p:txBody>
          <a:bodyPr wrap="none">
            <a:spAutoFit/>
          </a:bodyPr>
          <a:lstStyle/>
          <a:p>
            <a:r>
              <a:rPr lang="en-US" altLang="ja-JP" dirty="0" smtClean="0">
                <a:latin typeface="Consolas" pitchFamily="49" charset="0"/>
              </a:rPr>
              <a:t>2500</a:t>
            </a:r>
            <a:r>
              <a:rPr lang="ja-JP" altLang="en-US" dirty="0" smtClean="0">
                <a:latin typeface="Consolas" pitchFamily="49" charset="0"/>
              </a:rPr>
              <a:t>万グループ</a:t>
            </a:r>
            <a:endParaRPr lang="ja-JP" altLang="en-US" dirty="0"/>
          </a:p>
        </p:txBody>
      </p:sp>
      <p:sp>
        <p:nvSpPr>
          <p:cNvPr id="17" name="正方形/長方形 16"/>
          <p:cNvSpPr/>
          <p:nvPr/>
        </p:nvSpPr>
        <p:spPr>
          <a:xfrm>
            <a:off x="6762780" y="5181624"/>
            <a:ext cx="1564852" cy="369332"/>
          </a:xfrm>
          <a:prstGeom prst="rect">
            <a:avLst/>
          </a:prstGeom>
          <a:solidFill>
            <a:schemeClr val="bg1"/>
          </a:solidFill>
        </p:spPr>
        <p:txBody>
          <a:bodyPr wrap="none">
            <a:spAutoFit/>
          </a:bodyPr>
          <a:lstStyle/>
          <a:p>
            <a:r>
              <a:rPr lang="en-US" altLang="ja-JP" dirty="0" smtClean="0">
                <a:latin typeface="Consolas" pitchFamily="49" charset="0"/>
              </a:rPr>
              <a:t>2000</a:t>
            </a:r>
            <a:r>
              <a:rPr lang="ja-JP" altLang="en-US" dirty="0" smtClean="0">
                <a:latin typeface="Consolas" pitchFamily="49" charset="0"/>
              </a:rPr>
              <a:t>グループ</a:t>
            </a:r>
            <a:endParaRPr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a:stretch>
            <a:fillRect/>
          </a:stretch>
        </p:blipFill>
        <p:spPr bwMode="auto">
          <a:xfrm>
            <a:off x="4206870" y="3392487"/>
            <a:ext cx="4840031" cy="3176631"/>
          </a:xfrm>
          <a:prstGeom prst="rect">
            <a:avLst/>
          </a:prstGeom>
          <a:noFill/>
          <a:ln w="9525">
            <a:noFill/>
            <a:miter lim="800000"/>
            <a:headEnd/>
            <a:tailEnd/>
          </a:ln>
          <a:effectLst/>
        </p:spPr>
      </p:pic>
      <p:sp>
        <p:nvSpPr>
          <p:cNvPr id="2" name="タイトル 1"/>
          <p:cNvSpPr>
            <a:spLocks noGrp="1"/>
          </p:cNvSpPr>
          <p:nvPr>
            <p:ph type="title"/>
          </p:nvPr>
        </p:nvSpPr>
        <p:spPr/>
        <p:txBody>
          <a:bodyPr/>
          <a:lstStyle/>
          <a:p>
            <a:r>
              <a:rPr kumimoji="1" lang="en-US" altLang="ja-JP" dirty="0" smtClean="0"/>
              <a:t>HTML</a:t>
            </a:r>
            <a:r>
              <a:rPr kumimoji="1" lang="ja-JP" altLang="en-US" dirty="0" smtClean="0"/>
              <a:t>データ：</a:t>
            </a:r>
            <a:r>
              <a:rPr kumimoji="1" lang="en-US" altLang="ja-JP" dirty="0" smtClean="0"/>
              <a:t>Join Task</a:t>
            </a:r>
            <a:endParaRPr kumimoji="1" lang="ja-JP" altLang="en-US" dirty="0"/>
          </a:p>
        </p:txBody>
      </p:sp>
      <p:sp>
        <p:nvSpPr>
          <p:cNvPr id="6" name="正方形/長方形 5"/>
          <p:cNvSpPr/>
          <p:nvPr/>
        </p:nvSpPr>
        <p:spPr>
          <a:xfrm>
            <a:off x="482544" y="2715777"/>
            <a:ext cx="4892742" cy="2246769"/>
          </a:xfrm>
          <a:prstGeom prst="rect">
            <a:avLst/>
          </a:prstGeom>
        </p:spPr>
        <p:txBody>
          <a:bodyPr wrap="square">
            <a:spAutoFit/>
          </a:bodyPr>
          <a:lstStyle/>
          <a:p>
            <a:r>
              <a:rPr lang="en-US" altLang="ja-JP" sz="1400" dirty="0" smtClean="0">
                <a:latin typeface="Consolas" pitchFamily="49" charset="0"/>
              </a:rPr>
              <a:t>SELECT INTO Temp </a:t>
            </a:r>
          </a:p>
          <a:p>
            <a:r>
              <a:rPr lang="ja-JP" altLang="en-US" sz="1400" dirty="0" smtClean="0">
                <a:latin typeface="Consolas" pitchFamily="49" charset="0"/>
              </a:rPr>
              <a:t>  </a:t>
            </a:r>
            <a:r>
              <a:rPr lang="en-US" altLang="ja-JP" sz="1400" dirty="0" err="1" smtClean="0">
                <a:latin typeface="Consolas" pitchFamily="49" charset="0"/>
              </a:rPr>
              <a:t>sourceIP</a:t>
            </a:r>
            <a:r>
              <a:rPr lang="en-US" altLang="ja-JP" sz="1400" dirty="0" smtClean="0">
                <a:latin typeface="Consolas" pitchFamily="49" charset="0"/>
              </a:rPr>
              <a:t>,</a:t>
            </a:r>
            <a:r>
              <a:rPr lang="ja-JP" altLang="en-US" sz="1400" dirty="0" smtClean="0">
                <a:latin typeface="Consolas" pitchFamily="49" charset="0"/>
              </a:rPr>
              <a:t> </a:t>
            </a:r>
            <a:endParaRPr lang="en-US" altLang="ja-JP" sz="1400" dirty="0" smtClean="0">
              <a:latin typeface="Consolas" pitchFamily="49" charset="0"/>
            </a:endParaRPr>
          </a:p>
          <a:p>
            <a:r>
              <a:rPr lang="ja-JP" altLang="en-US" sz="1400" dirty="0" smtClean="0">
                <a:latin typeface="Consolas" pitchFamily="49" charset="0"/>
              </a:rPr>
              <a:t>  </a:t>
            </a:r>
            <a:r>
              <a:rPr lang="en-US" altLang="ja-JP" sz="1400" dirty="0" smtClean="0">
                <a:latin typeface="Consolas" pitchFamily="49" charset="0"/>
              </a:rPr>
              <a:t>AVG(</a:t>
            </a:r>
            <a:r>
              <a:rPr lang="en-US" altLang="ja-JP" sz="1400" dirty="0" err="1" smtClean="0">
                <a:latin typeface="Consolas" pitchFamily="49" charset="0"/>
              </a:rPr>
              <a:t>pageRank</a:t>
            </a:r>
            <a:r>
              <a:rPr lang="en-US" altLang="ja-JP" sz="1400" dirty="0" smtClean="0">
                <a:latin typeface="Consolas" pitchFamily="49" charset="0"/>
              </a:rPr>
              <a:t>) as </a:t>
            </a:r>
            <a:r>
              <a:rPr lang="en-US" altLang="ja-JP" sz="1400" dirty="0" err="1" smtClean="0">
                <a:latin typeface="Consolas" pitchFamily="49" charset="0"/>
              </a:rPr>
              <a:t>avgPageRank</a:t>
            </a:r>
            <a:r>
              <a:rPr lang="en-US" altLang="ja-JP" sz="1400" dirty="0" smtClean="0">
                <a:latin typeface="Consolas" pitchFamily="49" charset="0"/>
              </a:rPr>
              <a:t>,</a:t>
            </a:r>
          </a:p>
          <a:p>
            <a:r>
              <a:rPr lang="ja-JP" altLang="en-US" sz="1400" dirty="0" smtClean="0">
                <a:latin typeface="Consolas" pitchFamily="49" charset="0"/>
              </a:rPr>
              <a:t>  </a:t>
            </a:r>
            <a:r>
              <a:rPr lang="en-US" altLang="ja-JP" sz="1400" dirty="0" smtClean="0">
                <a:latin typeface="Consolas" pitchFamily="49" charset="0"/>
              </a:rPr>
              <a:t>SUM(</a:t>
            </a:r>
            <a:r>
              <a:rPr lang="en-US" altLang="ja-JP" sz="1400" dirty="0" err="1" smtClean="0">
                <a:latin typeface="Consolas" pitchFamily="49" charset="0"/>
              </a:rPr>
              <a:t>adRevenue</a:t>
            </a:r>
            <a:r>
              <a:rPr lang="en-US" altLang="ja-JP" sz="1400" dirty="0" smtClean="0">
                <a:latin typeface="Consolas" pitchFamily="49" charset="0"/>
              </a:rPr>
              <a:t>) as </a:t>
            </a:r>
            <a:r>
              <a:rPr lang="en-US" altLang="ja-JP" sz="1400" dirty="0" err="1" smtClean="0">
                <a:latin typeface="Consolas" pitchFamily="49" charset="0"/>
              </a:rPr>
              <a:t>totalRevenue</a:t>
            </a:r>
            <a:endParaRPr lang="en-US" altLang="ja-JP" sz="1400" dirty="0" smtClean="0">
              <a:latin typeface="Consolas" pitchFamily="49" charset="0"/>
            </a:endParaRPr>
          </a:p>
          <a:p>
            <a:r>
              <a:rPr lang="en-US" altLang="ja-JP" sz="1400" dirty="0" smtClean="0">
                <a:latin typeface="Consolas" pitchFamily="49" charset="0"/>
              </a:rPr>
              <a:t>FROM Rankings AS R, </a:t>
            </a:r>
            <a:r>
              <a:rPr lang="en-US" altLang="ja-JP" sz="1400" dirty="0" err="1" smtClean="0">
                <a:latin typeface="Consolas" pitchFamily="49" charset="0"/>
              </a:rPr>
              <a:t>UserVisits</a:t>
            </a:r>
            <a:r>
              <a:rPr lang="en-US" altLang="ja-JP" sz="1400" dirty="0" smtClean="0">
                <a:latin typeface="Consolas" pitchFamily="49" charset="0"/>
              </a:rPr>
              <a:t> AS UV</a:t>
            </a:r>
          </a:p>
          <a:p>
            <a:r>
              <a:rPr lang="en-US" altLang="ja-JP" sz="1400" dirty="0" smtClean="0">
                <a:latin typeface="Consolas" pitchFamily="49" charset="0"/>
              </a:rPr>
              <a:t>WHERE </a:t>
            </a:r>
            <a:r>
              <a:rPr lang="en-US" altLang="ja-JP" sz="1400" dirty="0" err="1" smtClean="0">
                <a:latin typeface="Consolas" pitchFamily="49" charset="0"/>
              </a:rPr>
              <a:t>R.pageURL</a:t>
            </a:r>
            <a:r>
              <a:rPr lang="en-US" altLang="ja-JP" sz="1400" dirty="0" smtClean="0">
                <a:latin typeface="Consolas" pitchFamily="49" charset="0"/>
              </a:rPr>
              <a:t> = </a:t>
            </a:r>
            <a:r>
              <a:rPr lang="en-US" altLang="ja-JP" sz="1400" dirty="0" err="1" smtClean="0">
                <a:latin typeface="Consolas" pitchFamily="49" charset="0"/>
              </a:rPr>
              <a:t>UV.destURL</a:t>
            </a:r>
            <a:endParaRPr lang="en-US" altLang="ja-JP" sz="1400" dirty="0" smtClean="0">
              <a:latin typeface="Consolas" pitchFamily="49" charset="0"/>
            </a:endParaRPr>
          </a:p>
          <a:p>
            <a:r>
              <a:rPr lang="ja-JP" altLang="en-US" sz="1400" dirty="0" smtClean="0">
                <a:latin typeface="Consolas" pitchFamily="49" charset="0"/>
              </a:rPr>
              <a:t>  </a:t>
            </a:r>
            <a:r>
              <a:rPr lang="en-US" altLang="ja-JP" sz="1400" dirty="0" smtClean="0">
                <a:latin typeface="Consolas" pitchFamily="49" charset="0"/>
              </a:rPr>
              <a:t>AND </a:t>
            </a:r>
            <a:r>
              <a:rPr lang="en-US" altLang="ja-JP" sz="1400" dirty="0" err="1" smtClean="0">
                <a:latin typeface="Consolas" pitchFamily="49" charset="0"/>
              </a:rPr>
              <a:t>UV.visitDate</a:t>
            </a:r>
            <a:r>
              <a:rPr lang="en-US" altLang="ja-JP" sz="1400" dirty="0" smtClean="0">
                <a:latin typeface="Consolas" pitchFamily="49" charset="0"/>
              </a:rPr>
              <a:t> </a:t>
            </a:r>
          </a:p>
          <a:p>
            <a:r>
              <a:rPr lang="ja-JP" altLang="en-US" sz="1400" dirty="0" smtClean="0">
                <a:latin typeface="Consolas" pitchFamily="49" charset="0"/>
              </a:rPr>
              <a:t>    </a:t>
            </a:r>
            <a:r>
              <a:rPr lang="en-US" altLang="ja-JP" sz="1400" dirty="0" smtClean="0">
                <a:latin typeface="Consolas" pitchFamily="49" charset="0"/>
              </a:rPr>
              <a:t>BETWEEN Date(‘2000-01-15’)</a:t>
            </a:r>
          </a:p>
          <a:p>
            <a:r>
              <a:rPr lang="ja-JP" altLang="en-US" sz="1400" dirty="0" smtClean="0">
                <a:latin typeface="Consolas" pitchFamily="49" charset="0"/>
              </a:rPr>
              <a:t>        </a:t>
            </a:r>
            <a:r>
              <a:rPr lang="en-US" altLang="ja-JP" sz="1400" dirty="0" smtClean="0">
                <a:latin typeface="Consolas" pitchFamily="49" charset="0"/>
              </a:rPr>
              <a:t>AND Date(‘2000-01-22’)</a:t>
            </a:r>
          </a:p>
          <a:p>
            <a:r>
              <a:rPr lang="en-US" altLang="ja-JP" sz="1400" dirty="0" smtClean="0">
                <a:latin typeface="Consolas" pitchFamily="49" charset="0"/>
              </a:rPr>
              <a:t>GROUP BY </a:t>
            </a:r>
            <a:r>
              <a:rPr lang="en-US" altLang="ja-JP" sz="1400" dirty="0" err="1" smtClean="0">
                <a:latin typeface="Consolas" pitchFamily="49" charset="0"/>
              </a:rPr>
              <a:t>UV.sourceIP</a:t>
            </a:r>
            <a:r>
              <a:rPr lang="en-US" altLang="ja-JP" sz="1400" dirty="0" smtClean="0">
                <a:latin typeface="Consolas" pitchFamily="49" charset="0"/>
              </a:rPr>
              <a:t>;</a:t>
            </a:r>
          </a:p>
        </p:txBody>
      </p:sp>
      <p:sp>
        <p:nvSpPr>
          <p:cNvPr id="7" name="正方形/長方形 6"/>
          <p:cNvSpPr/>
          <p:nvPr/>
        </p:nvSpPr>
        <p:spPr>
          <a:xfrm>
            <a:off x="482544" y="5647889"/>
            <a:ext cx="4491099" cy="738664"/>
          </a:xfrm>
          <a:prstGeom prst="rect">
            <a:avLst/>
          </a:prstGeom>
        </p:spPr>
        <p:txBody>
          <a:bodyPr wrap="square">
            <a:spAutoFit/>
          </a:bodyPr>
          <a:lstStyle/>
          <a:p>
            <a:r>
              <a:rPr lang="en-US" altLang="ja-JP" sz="1400" dirty="0" smtClean="0">
                <a:latin typeface="Consolas" pitchFamily="49" charset="0"/>
              </a:rPr>
              <a:t>SELECT </a:t>
            </a:r>
            <a:r>
              <a:rPr lang="en-US" altLang="ja-JP" sz="1400" dirty="0" err="1" smtClean="0">
                <a:latin typeface="Consolas" pitchFamily="49" charset="0"/>
              </a:rPr>
              <a:t>sourceIP,totalRevenue,avgPageRank</a:t>
            </a:r>
            <a:endParaRPr lang="en-US" altLang="ja-JP" sz="1400" dirty="0" smtClean="0">
              <a:latin typeface="Consolas" pitchFamily="49" charset="0"/>
            </a:endParaRPr>
          </a:p>
          <a:p>
            <a:r>
              <a:rPr lang="en-US" altLang="ja-JP" sz="1400" dirty="0" smtClean="0">
                <a:latin typeface="Consolas" pitchFamily="49" charset="0"/>
              </a:rPr>
              <a:t>FROM Temp</a:t>
            </a:r>
          </a:p>
          <a:p>
            <a:r>
              <a:rPr lang="en-US" altLang="ja-JP" sz="1400" dirty="0" smtClean="0">
                <a:latin typeface="Consolas" pitchFamily="49" charset="0"/>
              </a:rPr>
              <a:t>ORDER BY </a:t>
            </a:r>
            <a:r>
              <a:rPr lang="en-US" altLang="ja-JP" sz="1400" dirty="0" err="1" smtClean="0">
                <a:latin typeface="Consolas" pitchFamily="49" charset="0"/>
              </a:rPr>
              <a:t>totalRevenue</a:t>
            </a:r>
            <a:r>
              <a:rPr lang="en-US" altLang="ja-JP" sz="1400" dirty="0" smtClean="0">
                <a:latin typeface="Consolas" pitchFamily="49" charset="0"/>
              </a:rPr>
              <a:t> DESC LIMIT 1;</a:t>
            </a:r>
            <a:endParaRPr lang="ja-JP" altLang="en-US" sz="1400" dirty="0">
              <a:latin typeface="Consolas" pitchFamily="49" charset="0"/>
            </a:endParaRPr>
          </a:p>
        </p:txBody>
      </p:sp>
      <p:sp>
        <p:nvSpPr>
          <p:cNvPr id="8" name="テキスト ボックス 7"/>
          <p:cNvSpPr txBox="1"/>
          <p:nvPr/>
        </p:nvSpPr>
        <p:spPr>
          <a:xfrm>
            <a:off x="117414" y="1566837"/>
            <a:ext cx="4345047" cy="1200329"/>
          </a:xfrm>
          <a:prstGeom prst="rect">
            <a:avLst/>
          </a:prstGeom>
          <a:noFill/>
        </p:spPr>
        <p:txBody>
          <a:bodyPr wrap="square" rtlCol="0">
            <a:spAutoFit/>
          </a:bodyPr>
          <a:lstStyle/>
          <a:p>
            <a:pPr marL="342900" indent="-342900" algn="just"/>
            <a:r>
              <a:rPr lang="en-US" altLang="ja-JP" dirty="0" smtClean="0"/>
              <a:t>2</a:t>
            </a:r>
            <a:r>
              <a:rPr lang="ja-JP" altLang="en-US" dirty="0" err="1" smtClean="0"/>
              <a:t>つの</a:t>
            </a:r>
            <a:r>
              <a:rPr lang="en-US" altLang="ja-JP" dirty="0" smtClean="0"/>
              <a:t>SQL</a:t>
            </a:r>
          </a:p>
          <a:p>
            <a:pPr marL="342900" indent="-342900" algn="just">
              <a:buFont typeface="+mj-lt"/>
              <a:buAutoNum type="arabicPeriod"/>
            </a:pPr>
            <a:r>
              <a:rPr lang="en-US" altLang="ja-JP" dirty="0" smtClean="0"/>
              <a:t>2000/01/15-22</a:t>
            </a:r>
            <a:r>
              <a:rPr lang="ja-JP" altLang="en-US" dirty="0" smtClean="0"/>
              <a:t>の</a:t>
            </a:r>
            <a:r>
              <a:rPr kumimoji="1" lang="ja-JP" altLang="en-US" dirty="0" smtClean="0"/>
              <a:t>期間の</a:t>
            </a:r>
            <a:r>
              <a:rPr kumimoji="1" lang="en-US" altLang="ja-JP" dirty="0" err="1" smtClean="0"/>
              <a:t>sourceIP</a:t>
            </a:r>
            <a:r>
              <a:rPr kumimoji="1" lang="ja-JP" altLang="en-US" dirty="0" smtClean="0"/>
              <a:t>と</a:t>
            </a:r>
            <a:r>
              <a:rPr lang="en-US" altLang="ja-JP" dirty="0" smtClean="0"/>
              <a:t/>
            </a:r>
            <a:br>
              <a:rPr lang="en-US" altLang="ja-JP" dirty="0" smtClean="0"/>
            </a:br>
            <a:r>
              <a:rPr kumimoji="1" lang="ja-JP" altLang="en-US" dirty="0" smtClean="0"/>
              <a:t>その</a:t>
            </a:r>
            <a:r>
              <a:rPr kumimoji="1" lang="en-US" altLang="ja-JP" dirty="0" err="1" smtClean="0"/>
              <a:t>pageRank</a:t>
            </a:r>
            <a:r>
              <a:rPr kumimoji="1" lang="ja-JP" altLang="en-US" dirty="0" smtClean="0"/>
              <a:t>の平均</a:t>
            </a:r>
            <a:r>
              <a:rPr lang="ja-JP" altLang="en-US" dirty="0" smtClean="0"/>
              <a:t>、</a:t>
            </a:r>
            <a:r>
              <a:rPr lang="en-US" altLang="ja-JP" dirty="0" err="1" smtClean="0"/>
              <a:t>adRevenue</a:t>
            </a:r>
            <a:r>
              <a:rPr lang="ja-JP" altLang="en-US" dirty="0" smtClean="0"/>
              <a:t>の合計の</a:t>
            </a:r>
            <a:r>
              <a:rPr lang="en-US" altLang="ja-JP" dirty="0" smtClean="0"/>
              <a:t>3</a:t>
            </a:r>
            <a:r>
              <a:rPr lang="ja-JP" altLang="en-US" dirty="0" smtClean="0"/>
              <a:t>カラムを</a:t>
            </a:r>
            <a:r>
              <a:rPr lang="en-US" altLang="ja-JP" dirty="0" smtClean="0"/>
              <a:t>Temp</a:t>
            </a:r>
            <a:r>
              <a:rPr lang="ja-JP" altLang="en-US" dirty="0" smtClean="0"/>
              <a:t>に格納</a:t>
            </a:r>
            <a:endParaRPr kumimoji="1" lang="en-US" altLang="ja-JP" dirty="0" smtClean="0"/>
          </a:p>
        </p:txBody>
      </p:sp>
      <p:sp>
        <p:nvSpPr>
          <p:cNvPr id="9" name="テキスト ボックス 8"/>
          <p:cNvSpPr txBox="1"/>
          <p:nvPr/>
        </p:nvSpPr>
        <p:spPr>
          <a:xfrm>
            <a:off x="146654" y="4985656"/>
            <a:ext cx="3230436" cy="646331"/>
          </a:xfrm>
          <a:prstGeom prst="rect">
            <a:avLst/>
          </a:prstGeom>
          <a:noFill/>
        </p:spPr>
        <p:txBody>
          <a:bodyPr wrap="none" rtlCol="0">
            <a:spAutoFit/>
          </a:bodyPr>
          <a:lstStyle/>
          <a:p>
            <a:pPr marL="342900" indent="-342900">
              <a:buFont typeface="+mj-lt"/>
              <a:buAutoNum type="arabicPeriod" startAt="2"/>
            </a:pPr>
            <a:r>
              <a:rPr kumimoji="1" lang="en-US" altLang="ja-JP" dirty="0" smtClean="0"/>
              <a:t>Temp</a:t>
            </a:r>
            <a:r>
              <a:rPr kumimoji="1" lang="ja-JP" altLang="en-US" dirty="0" smtClean="0"/>
              <a:t> から</a:t>
            </a:r>
            <a:r>
              <a:rPr kumimoji="1" lang="en-US" altLang="ja-JP" dirty="0" err="1" smtClean="0"/>
              <a:t>totalRevenue</a:t>
            </a:r>
            <a:r>
              <a:rPr kumimoji="1" lang="en-US" altLang="ja-JP" dirty="0" smtClean="0"/>
              <a:t> </a:t>
            </a:r>
            <a:r>
              <a:rPr kumimoji="1" lang="ja-JP" altLang="en-US" dirty="0" smtClean="0"/>
              <a:t>が</a:t>
            </a:r>
            <a:r>
              <a:rPr kumimoji="1" lang="en-US" altLang="ja-JP" dirty="0" smtClean="0"/>
              <a:t/>
            </a:r>
            <a:br>
              <a:rPr kumimoji="1" lang="en-US" altLang="ja-JP" dirty="0" smtClean="0"/>
            </a:br>
            <a:r>
              <a:rPr kumimoji="1" lang="ja-JP" altLang="en-US" dirty="0" smtClean="0"/>
              <a:t>最大のものを検索</a:t>
            </a:r>
            <a:endParaRPr kumimoji="1" lang="en-US" altLang="ja-JP" dirty="0" smtClean="0"/>
          </a:p>
        </p:txBody>
      </p:sp>
      <p:sp>
        <p:nvSpPr>
          <p:cNvPr id="13" name="テキスト ボックス 12"/>
          <p:cNvSpPr txBox="1"/>
          <p:nvPr/>
        </p:nvSpPr>
        <p:spPr>
          <a:xfrm>
            <a:off x="299979" y="1128681"/>
            <a:ext cx="7736413" cy="461665"/>
          </a:xfrm>
          <a:prstGeom prst="rect">
            <a:avLst/>
          </a:prstGeom>
          <a:noFill/>
        </p:spPr>
        <p:txBody>
          <a:bodyPr wrap="none" rtlCol="0">
            <a:spAutoFit/>
          </a:bodyPr>
          <a:lstStyle/>
          <a:p>
            <a:r>
              <a:rPr kumimoji="1" lang="ja-JP" altLang="en-US" sz="2400" dirty="0" smtClean="0"/>
              <a:t>問合せ：特定の期間の広告収入が最大であるサイトを検索</a:t>
            </a:r>
            <a:endParaRPr kumimoji="1" lang="ja-JP" altLang="en-US" sz="2400" dirty="0"/>
          </a:p>
        </p:txBody>
      </p:sp>
      <p:sp>
        <p:nvSpPr>
          <p:cNvPr id="14" name="テキスト ボックス 13"/>
          <p:cNvSpPr txBox="1"/>
          <p:nvPr/>
        </p:nvSpPr>
        <p:spPr>
          <a:xfrm>
            <a:off x="4389435" y="1566837"/>
            <a:ext cx="4527612" cy="2308324"/>
          </a:xfrm>
          <a:prstGeom prst="rect">
            <a:avLst/>
          </a:prstGeom>
          <a:noFill/>
        </p:spPr>
        <p:txBody>
          <a:bodyPr wrap="square" rtlCol="0">
            <a:spAutoFit/>
          </a:bodyPr>
          <a:lstStyle/>
          <a:p>
            <a:pPr marL="342900" indent="-342900" algn="just"/>
            <a:r>
              <a:rPr lang="en-US" altLang="ja-JP" dirty="0" smtClean="0"/>
              <a:t>3</a:t>
            </a:r>
            <a:r>
              <a:rPr lang="ja-JP" altLang="en-US" dirty="0" err="1" smtClean="0"/>
              <a:t>つの</a:t>
            </a:r>
            <a:r>
              <a:rPr lang="en-US" altLang="ja-JP" dirty="0" err="1" smtClean="0"/>
              <a:t>MapReduce</a:t>
            </a:r>
          </a:p>
          <a:p>
            <a:pPr marL="342900" indent="-342900" algn="just">
              <a:buFont typeface="+mj-lt"/>
              <a:buAutoNum type="alphaUcParenR"/>
            </a:pPr>
            <a:r>
              <a:rPr lang="en-US" altLang="ja-JP" dirty="0" smtClean="0"/>
              <a:t>2000/01/15-22</a:t>
            </a:r>
            <a:r>
              <a:rPr lang="ja-JP" altLang="en-US" dirty="0" smtClean="0"/>
              <a:t>で選択した</a:t>
            </a:r>
            <a:r>
              <a:rPr lang="en-US" altLang="ja-JP" dirty="0" err="1" smtClean="0"/>
              <a:t>UserVisit</a:t>
            </a:r>
            <a:r>
              <a:rPr lang="ja-JP" altLang="en-US" dirty="0" smtClean="0"/>
              <a:t>と</a:t>
            </a:r>
            <a:r>
              <a:rPr lang="en-US" altLang="ja-JP" dirty="0" smtClean="0"/>
              <a:t>Rankings</a:t>
            </a:r>
            <a:r>
              <a:rPr lang="ja-JP" altLang="en-US" dirty="0" err="1" smtClean="0"/>
              <a:t>とを</a:t>
            </a:r>
            <a:r>
              <a:rPr lang="en-US" altLang="ja-JP" dirty="0" smtClean="0"/>
              <a:t>URL</a:t>
            </a:r>
            <a:r>
              <a:rPr lang="ja-JP" altLang="en-US" dirty="0" smtClean="0"/>
              <a:t> </a:t>
            </a:r>
            <a:r>
              <a:rPr lang="ja-JP" altLang="en-US" dirty="0" err="1" smtClean="0"/>
              <a:t>で結</a:t>
            </a:r>
            <a:r>
              <a:rPr lang="ja-JP" altLang="en-US" dirty="0" smtClean="0"/>
              <a:t>合する処理</a:t>
            </a:r>
            <a:endParaRPr lang="en-US" altLang="ja-JP" dirty="0" smtClean="0"/>
          </a:p>
          <a:p>
            <a:pPr marL="342900" indent="-342900" algn="just">
              <a:buFont typeface="+mj-lt"/>
              <a:buAutoNum type="alphaUcParenR"/>
            </a:pPr>
            <a:r>
              <a:rPr lang="ja-JP" altLang="en-US" dirty="0" smtClean="0"/>
              <a:t> </a:t>
            </a:r>
            <a:r>
              <a:rPr lang="en-US" altLang="ja-JP" dirty="0" err="1" smtClean="0"/>
              <a:t>pageRank</a:t>
            </a:r>
            <a:r>
              <a:rPr lang="ja-JP" altLang="en-US" dirty="0" smtClean="0"/>
              <a:t>の平均と</a:t>
            </a:r>
            <a:r>
              <a:rPr lang="en-US" altLang="ja-JP" dirty="0" err="1" smtClean="0"/>
              <a:t>adRevenue</a:t>
            </a:r>
            <a:r>
              <a:rPr lang="ja-JP" altLang="en-US" dirty="0" smtClean="0"/>
              <a:t>の合計を計算する処理</a:t>
            </a:r>
            <a:endParaRPr lang="en-US" altLang="ja-JP" dirty="0" smtClean="0"/>
          </a:p>
          <a:p>
            <a:pPr marL="342900" indent="-342900" algn="just">
              <a:buFont typeface="+mj-lt"/>
              <a:buAutoNum type="alphaUcParenR"/>
            </a:pPr>
            <a:r>
              <a:rPr lang="ja-JP" altLang="en-US" dirty="0" smtClean="0"/>
              <a:t> </a:t>
            </a:r>
            <a:r>
              <a:rPr lang="en-US" altLang="ja-JP" dirty="0" err="1" smtClean="0"/>
              <a:t>adRevenue</a:t>
            </a:r>
            <a:r>
              <a:rPr lang="ja-JP" altLang="en-US" dirty="0" smtClean="0"/>
              <a:t>の合計が最大のものを検索</a:t>
            </a:r>
            <a:endParaRPr lang="en-US" altLang="ja-JP" dirty="0" smtClean="0"/>
          </a:p>
          <a:p>
            <a:pPr marL="342900" indent="-342900" algn="just">
              <a:buFont typeface="+mj-lt"/>
              <a:buAutoNum type="alphaUcParenR"/>
            </a:pPr>
            <a:endParaRPr kumimoji="1" lang="en-US" altLang="ja-JP" dirty="0" smtClean="0"/>
          </a:p>
          <a:p>
            <a:pPr marL="342900" indent="-342900" algn="just">
              <a:buFont typeface="+mj-lt"/>
              <a:buAutoNum type="alphaUcParenR"/>
            </a:pPr>
            <a:endParaRPr kumimoji="1" lang="en-US" altLang="ja-JP" dirty="0" smtClean="0"/>
          </a:p>
        </p:txBody>
      </p:sp>
      <p:sp>
        <p:nvSpPr>
          <p:cNvPr id="15" name="線吹き出し 2 (枠付き) 14"/>
          <p:cNvSpPr/>
          <p:nvPr/>
        </p:nvSpPr>
        <p:spPr>
          <a:xfrm>
            <a:off x="5119695" y="4308946"/>
            <a:ext cx="3283518" cy="1077218"/>
          </a:xfrm>
          <a:prstGeom prst="borderCallout2">
            <a:avLst>
              <a:gd name="adj1" fmla="val 47877"/>
              <a:gd name="adj2" fmla="val 100563"/>
              <a:gd name="adj3" fmla="val 47877"/>
              <a:gd name="adj4" fmla="val 104007"/>
              <a:gd name="adj5" fmla="val -13487"/>
              <a:gd name="adj6" fmla="val 111805"/>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spAutoFit/>
          </a:bodyPr>
          <a:lstStyle/>
          <a:p>
            <a:pPr marL="182563" indent="-182563"/>
            <a:r>
              <a:rPr lang="en-US" altLang="ja-JP" sz="1400" dirty="0" err="1" smtClean="0"/>
              <a:t>Hadoop</a:t>
            </a:r>
            <a:r>
              <a:rPr lang="ja-JP" altLang="en-US" sz="1400" dirty="0" smtClean="0"/>
              <a:t>と</a:t>
            </a:r>
            <a:r>
              <a:rPr lang="en-US" altLang="ja-JP" sz="1400" dirty="0" smtClean="0"/>
              <a:t>DBMS</a:t>
            </a:r>
            <a:r>
              <a:rPr lang="ja-JP" altLang="en-US" sz="1400" dirty="0" smtClean="0"/>
              <a:t>の性能差が非常に大きい</a:t>
            </a:r>
            <a:endParaRPr lang="en-US" altLang="ja-JP" sz="1400" dirty="0" smtClean="0"/>
          </a:p>
          <a:p>
            <a:pPr marL="182563" indent="-182563">
              <a:buFont typeface="+mj-lt"/>
              <a:buAutoNum type="arabicPeriod"/>
            </a:pPr>
            <a:r>
              <a:rPr lang="en-US" altLang="ja-JP" sz="1400" dirty="0" smtClean="0"/>
              <a:t>Index</a:t>
            </a:r>
            <a:r>
              <a:rPr lang="ja-JP" altLang="en-US" sz="1400" dirty="0" smtClean="0"/>
              <a:t>スキャンと</a:t>
            </a:r>
            <a:r>
              <a:rPr lang="en-US" altLang="ja-JP" sz="1400" dirty="0" err="1" smtClean="0"/>
              <a:t>Sequencal</a:t>
            </a:r>
            <a:r>
              <a:rPr lang="en-US" altLang="ja-JP" sz="1400" dirty="0" smtClean="0"/>
              <a:t> </a:t>
            </a:r>
            <a:r>
              <a:rPr lang="ja-JP" altLang="en-US" sz="1400" dirty="0" smtClean="0"/>
              <a:t>スキャンの差</a:t>
            </a:r>
            <a:r>
              <a:rPr lang="en-US" altLang="ja-JP" sz="1400" dirty="0" smtClean="0"/>
              <a:t/>
            </a:r>
            <a:br>
              <a:rPr lang="en-US" altLang="ja-JP" sz="1400" dirty="0" smtClean="0"/>
            </a:br>
            <a:r>
              <a:rPr lang="en-US" altLang="ja-JP" sz="1400" dirty="0" smtClean="0"/>
              <a:t>A)1434.7s, B)24.3s, C)12.7s</a:t>
            </a:r>
          </a:p>
          <a:p>
            <a:pPr marL="182563" indent="-182563">
              <a:buFont typeface="+mj-lt"/>
              <a:buAutoNum type="arabicPeriod"/>
            </a:pPr>
            <a:r>
              <a:rPr kumimoji="1" lang="ja-JP" altLang="en-US" sz="1400" dirty="0" smtClean="0"/>
              <a:t>ノード分割のキーが</a:t>
            </a:r>
            <a:r>
              <a:rPr kumimoji="1" lang="en-US" altLang="ja-JP" sz="1400" dirty="0" smtClean="0"/>
              <a:t>Join</a:t>
            </a:r>
            <a:r>
              <a:rPr kumimoji="1" lang="ja-JP" altLang="en-US" sz="1400" dirty="0" smtClean="0"/>
              <a:t>するキーと同じ</a:t>
            </a:r>
            <a:r>
              <a:rPr lang="en-US" altLang="ja-JP" sz="1400" dirty="0" smtClean="0"/>
              <a:t/>
            </a:r>
            <a:br>
              <a:rPr lang="en-US" altLang="ja-JP" sz="1400" dirty="0" smtClean="0"/>
            </a:br>
            <a:r>
              <a:rPr lang="ja-JP" altLang="en-US" sz="1400" dirty="0" smtClean="0"/>
              <a:t>結合演算がローカル</a:t>
            </a:r>
            <a:r>
              <a:rPr lang="en-US" altLang="ja-JP" sz="1400" dirty="0" smtClean="0"/>
              <a:t>hash</a:t>
            </a:r>
            <a:r>
              <a:rPr lang="ja-JP" altLang="en-US" sz="1400" dirty="0" smtClean="0"/>
              <a:t>結合のみ</a:t>
            </a:r>
            <a:endParaRPr kumimoji="1" lang="en-US" altLang="ja-JP" sz="1400" dirty="0" smtClean="0"/>
          </a:p>
        </p:txBody>
      </p:sp>
      <p:sp>
        <p:nvSpPr>
          <p:cNvPr id="17" name="線吹き出し 1 (枠付き) 16"/>
          <p:cNvSpPr/>
          <p:nvPr/>
        </p:nvSpPr>
        <p:spPr>
          <a:xfrm>
            <a:off x="5119695" y="5546754"/>
            <a:ext cx="3113344" cy="215444"/>
          </a:xfrm>
          <a:prstGeom prst="borderCallout1">
            <a:avLst>
              <a:gd name="adj1" fmla="val 97106"/>
              <a:gd name="adj2" fmla="val 97400"/>
              <a:gd name="adj3" fmla="val 301859"/>
              <a:gd name="adj4" fmla="val 104000"/>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spAutoFit/>
          </a:bodyPr>
          <a:lstStyle/>
          <a:p>
            <a:r>
              <a:rPr lang="en-US" altLang="ja-JP" sz="1400" dirty="0" err="1" smtClean="0"/>
              <a:t>Vertica</a:t>
            </a:r>
            <a:r>
              <a:rPr lang="ja-JP" altLang="en-US" sz="1400" dirty="0" smtClean="0"/>
              <a:t>の最後のみ遅いのはバグが原因</a:t>
            </a:r>
          </a:p>
        </p:txBody>
      </p:sp>
      <p:sp>
        <p:nvSpPr>
          <p:cNvPr id="16" name="正方形/長方形 1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A Comparison of Approaches to Large-Scale Data Analysis</a:t>
            </a:r>
            <a:endParaRPr lang="ja-JP" altLang="en-US" sz="1400" dirty="0">
              <a:solidFill>
                <a:schemeClr val="bg1"/>
              </a:solidFill>
              <a:latin typeface="ヒラギノ角ゴ Pro W6" pitchFamily="34" charset="-128"/>
              <a:ea typeface="ヒラギノ角ゴ Pro W6" pitchFamily="34" charset="-128"/>
            </a:endParaRPr>
          </a:p>
        </p:txBody>
      </p:sp>
      <p:sp>
        <p:nvSpPr>
          <p:cNvPr id="20" name="フッター プレースホルダ 19"/>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9" name="スライド番号プレースホルダ 18"/>
          <p:cNvSpPr>
            <a:spLocks noGrp="1"/>
          </p:cNvSpPr>
          <p:nvPr>
            <p:ph type="sldNum" sz="quarter" idx="12"/>
          </p:nvPr>
        </p:nvSpPr>
        <p:spPr/>
        <p:txBody>
          <a:bodyPr/>
          <a:lstStyle/>
          <a:p>
            <a:fld id="{DF510E7A-70A0-49B7-BA5B-039CFE49E52F}" type="slidenum">
              <a:rPr kumimoji="1" lang="ja-JP" altLang="en-US" smtClean="0"/>
              <a:pPr/>
              <a:t>163</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4024305" y="3138075"/>
            <a:ext cx="5100651" cy="3394530"/>
          </a:xfrm>
          <a:prstGeom prst="rect">
            <a:avLst/>
          </a:prstGeom>
          <a:noFill/>
          <a:ln w="9525">
            <a:noFill/>
            <a:miter lim="800000"/>
            <a:headEnd/>
            <a:tailEnd/>
          </a:ln>
          <a:effectLst/>
        </p:spPr>
      </p:pic>
      <p:sp>
        <p:nvSpPr>
          <p:cNvPr id="2" name="タイトル 1"/>
          <p:cNvSpPr>
            <a:spLocks noGrp="1"/>
          </p:cNvSpPr>
          <p:nvPr>
            <p:ph type="title"/>
          </p:nvPr>
        </p:nvSpPr>
        <p:spPr/>
        <p:txBody>
          <a:bodyPr/>
          <a:lstStyle/>
          <a:p>
            <a:r>
              <a:rPr kumimoji="1" lang="en-US" altLang="ja-JP" sz="4000" dirty="0" smtClean="0"/>
              <a:t>HTML</a:t>
            </a:r>
            <a:r>
              <a:rPr kumimoji="1" lang="ja-JP" altLang="en-US" sz="4000" dirty="0" smtClean="0"/>
              <a:t>データ：</a:t>
            </a:r>
            <a:r>
              <a:rPr kumimoji="1" lang="en-US" altLang="ja-JP" sz="2400" dirty="0" smtClean="0"/>
              <a:t>UDF</a:t>
            </a:r>
            <a:r>
              <a:rPr kumimoji="1" lang="ja-JP" altLang="en-US" sz="2400" dirty="0" smtClean="0"/>
              <a:t> </a:t>
            </a:r>
            <a:r>
              <a:rPr kumimoji="1" lang="en-US" altLang="ja-JP" sz="2400" dirty="0" smtClean="0"/>
              <a:t>Aggregation</a:t>
            </a:r>
            <a:r>
              <a:rPr kumimoji="1" lang="ja-JP" altLang="en-US" sz="2400" dirty="0" smtClean="0"/>
              <a:t> </a:t>
            </a:r>
            <a:r>
              <a:rPr kumimoji="1" lang="en-US" altLang="ja-JP" sz="2400" dirty="0" smtClean="0"/>
              <a:t>Task</a:t>
            </a:r>
            <a:endParaRPr kumimoji="1" lang="ja-JP" altLang="en-US" sz="3200" dirty="0"/>
          </a:p>
        </p:txBody>
      </p:sp>
      <p:sp>
        <p:nvSpPr>
          <p:cNvPr id="4" name="コンテンツ プレースホルダ 3"/>
          <p:cNvSpPr>
            <a:spLocks noGrp="1"/>
          </p:cNvSpPr>
          <p:nvPr>
            <p:ph sz="half" idx="1"/>
          </p:nvPr>
        </p:nvSpPr>
        <p:spPr>
          <a:xfrm>
            <a:off x="263466" y="1600201"/>
            <a:ext cx="8880534" cy="514331"/>
          </a:xfrm>
        </p:spPr>
        <p:txBody>
          <a:bodyPr/>
          <a:lstStyle/>
          <a:p>
            <a:pPr marL="268288" indent="-268288">
              <a:buFont typeface="+mj-lt"/>
              <a:buAutoNum type="arabicPeriod"/>
            </a:pPr>
            <a:r>
              <a:rPr lang="ja-JP" altLang="en-US" sz="2000" dirty="0" smtClean="0"/>
              <a:t>文書内の</a:t>
            </a:r>
            <a:r>
              <a:rPr lang="en-US" altLang="ja-JP" sz="2000" dirty="0" err="1" smtClean="0"/>
              <a:t>url</a:t>
            </a:r>
            <a:r>
              <a:rPr lang="ja-JP" altLang="en-US" sz="2000" dirty="0" smtClean="0"/>
              <a:t>とその出現回数 </a:t>
            </a:r>
            <a:r>
              <a:rPr lang="en-US" altLang="ja-JP" sz="2000" dirty="0" smtClean="0"/>
              <a:t>value </a:t>
            </a:r>
            <a:r>
              <a:rPr lang="ja-JP" altLang="en-US" sz="2000" dirty="0" smtClean="0"/>
              <a:t>を計測し、それらを</a:t>
            </a:r>
            <a:r>
              <a:rPr lang="en-US" altLang="ja-JP" sz="2000" dirty="0" smtClean="0"/>
              <a:t>Temp</a:t>
            </a:r>
            <a:r>
              <a:rPr lang="ja-JP" altLang="en-US" sz="2000" dirty="0" smtClean="0"/>
              <a:t>に格納する</a:t>
            </a:r>
            <a:endParaRPr lang="en-US" altLang="ja-JP" sz="2000" dirty="0" smtClean="0"/>
          </a:p>
          <a:p>
            <a:pPr marL="668338" lvl="1" indent="-268288">
              <a:buFont typeface="+mj-lt"/>
              <a:buAutoNum type="arabicPeriod"/>
            </a:pPr>
            <a:endParaRPr kumimoji="1" lang="en-US" altLang="ja-JP" sz="1600" dirty="0" smtClean="0"/>
          </a:p>
          <a:p>
            <a:pPr marL="268288" indent="-268288">
              <a:buFont typeface="+mj-lt"/>
              <a:buAutoNum type="arabicPeriod"/>
            </a:pPr>
            <a:r>
              <a:rPr kumimoji="1" lang="en-US" altLang="ja-JP" sz="2000" dirty="0" err="1" smtClean="0"/>
              <a:t>url</a:t>
            </a:r>
            <a:r>
              <a:rPr kumimoji="1" lang="ja-JP" altLang="en-US" sz="2000" dirty="0" smtClean="0"/>
              <a:t>でグループ化し、その合計を計算する</a:t>
            </a:r>
            <a:endParaRPr kumimoji="1" lang="ja-JP" altLang="en-US" sz="2000" dirty="0"/>
          </a:p>
        </p:txBody>
      </p:sp>
      <p:sp>
        <p:nvSpPr>
          <p:cNvPr id="5" name="コンテンツ プレースホルダ 4"/>
          <p:cNvSpPr>
            <a:spLocks noGrp="1"/>
          </p:cNvSpPr>
          <p:nvPr>
            <p:ph sz="half" idx="2"/>
          </p:nvPr>
        </p:nvSpPr>
        <p:spPr>
          <a:xfrm>
            <a:off x="263467" y="2954331"/>
            <a:ext cx="3943404" cy="3432222"/>
          </a:xfrm>
        </p:spPr>
        <p:txBody>
          <a:bodyPr>
            <a:noAutofit/>
          </a:bodyPr>
          <a:lstStyle/>
          <a:p>
            <a:pPr marL="268288" indent="-268288"/>
            <a:r>
              <a:rPr kumimoji="1" lang="en-US" altLang="ja-JP" sz="1800" dirty="0" smtClean="0"/>
              <a:t>DBMS-X</a:t>
            </a:r>
            <a:endParaRPr lang="en-US" altLang="ja-JP" sz="1400" dirty="0" smtClean="0"/>
          </a:p>
          <a:p>
            <a:pPr marL="668338" lvl="1" indent="-268288"/>
            <a:r>
              <a:rPr kumimoji="1" lang="ja-JP" altLang="en-US" sz="1400" dirty="0" smtClean="0"/>
              <a:t>文書データはファイルとして保存し、</a:t>
            </a:r>
            <a:r>
              <a:rPr lang="en-US" altLang="ja-JP" sz="1400" dirty="0" smtClean="0"/>
              <a:t/>
            </a:r>
            <a:br>
              <a:rPr lang="en-US" altLang="ja-JP" sz="1400" dirty="0" smtClean="0"/>
            </a:br>
            <a:r>
              <a:rPr kumimoji="1" lang="ja-JP" altLang="en-US" sz="1400" dirty="0" smtClean="0"/>
              <a:t>付属の</a:t>
            </a:r>
            <a:r>
              <a:rPr kumimoji="1" lang="en-US" altLang="ja-JP" sz="1400" dirty="0" smtClean="0"/>
              <a:t>UDF</a:t>
            </a:r>
            <a:r>
              <a:rPr lang="ja-JP" altLang="en-US" sz="1400" dirty="0" smtClean="0"/>
              <a:t>からそれらをロード。</a:t>
            </a:r>
            <a:endParaRPr lang="en-US" altLang="ja-JP" sz="1400" dirty="0" smtClean="0"/>
          </a:p>
          <a:p>
            <a:pPr marL="668338" lvl="1" indent="-268288"/>
            <a:r>
              <a:rPr lang="ja-JP" altLang="en-US" sz="1400" dirty="0" smtClean="0"/>
              <a:t>バーの下が</a:t>
            </a:r>
            <a:r>
              <a:rPr lang="en-US" altLang="ja-JP" sz="1400" dirty="0" smtClean="0"/>
              <a:t>SQL1</a:t>
            </a:r>
            <a:r>
              <a:rPr lang="ja-JP" altLang="en-US" sz="1400" dirty="0" err="1" smtClean="0"/>
              <a:t>。</a:t>
            </a:r>
            <a:r>
              <a:rPr lang="ja-JP" altLang="en-US" sz="1400" dirty="0" smtClean="0"/>
              <a:t>上は残りの処理。</a:t>
            </a:r>
            <a:endParaRPr lang="en-US" altLang="ja-JP" sz="1400" dirty="0" smtClean="0"/>
          </a:p>
          <a:p>
            <a:pPr marL="268288" indent="-268288"/>
            <a:r>
              <a:rPr kumimoji="1" lang="en-US" altLang="ja-JP" sz="1800" dirty="0" err="1" smtClean="0"/>
              <a:t>Vertica</a:t>
            </a:r>
            <a:endParaRPr kumimoji="1" lang="en-US" altLang="ja-JP" sz="1800" dirty="0" smtClean="0"/>
          </a:p>
          <a:p>
            <a:pPr marL="668338" lvl="1" indent="-268288"/>
            <a:r>
              <a:rPr lang="ja-JP" altLang="en-US" sz="1400" dirty="0" smtClean="0"/>
              <a:t>文書データはファイルとして保存。</a:t>
            </a:r>
            <a:endParaRPr lang="en-US" altLang="ja-JP" sz="1400" dirty="0" smtClean="0"/>
          </a:p>
          <a:p>
            <a:pPr marL="668338" lvl="1" indent="-268288"/>
            <a:r>
              <a:rPr lang="en-US" altLang="ja-JP" sz="1400" dirty="0" smtClean="0"/>
              <a:t>UDF</a:t>
            </a:r>
            <a:r>
              <a:rPr lang="ja-JP" altLang="en-US" sz="1400" dirty="0" smtClean="0"/>
              <a:t>の機能がないため、上記の</a:t>
            </a:r>
            <a:r>
              <a:rPr lang="en-US" altLang="ja-JP" sz="1400" dirty="0" smtClean="0"/>
              <a:t>SQL1</a:t>
            </a:r>
            <a:r>
              <a:rPr lang="ja-JP" altLang="en-US" sz="1400" dirty="0" smtClean="0"/>
              <a:t>の関数</a:t>
            </a:r>
            <a:r>
              <a:rPr lang="en-US" altLang="ja-JP" sz="1400" dirty="0" smtClean="0"/>
              <a:t>UDF</a:t>
            </a:r>
            <a:r>
              <a:rPr lang="ja-JP" altLang="en-US" sz="1400" dirty="0" smtClean="0"/>
              <a:t>は外部プログラム。</a:t>
            </a:r>
            <a:endParaRPr lang="en-US" altLang="ja-JP" sz="1400" dirty="0" smtClean="0"/>
          </a:p>
          <a:p>
            <a:pPr marL="668338" lvl="1" indent="-268288"/>
            <a:r>
              <a:rPr lang="ja-JP" altLang="en-US" sz="1400" dirty="0" smtClean="0"/>
              <a:t>バーの下が</a:t>
            </a:r>
            <a:r>
              <a:rPr lang="en-US" altLang="ja-JP" sz="1400" dirty="0" smtClean="0"/>
              <a:t>SQL1</a:t>
            </a:r>
            <a:r>
              <a:rPr lang="ja-JP" altLang="en-US" sz="1400" dirty="0" err="1" smtClean="0"/>
              <a:t>。</a:t>
            </a:r>
            <a:r>
              <a:rPr lang="ja-JP" altLang="en-US" sz="1400" dirty="0" smtClean="0"/>
              <a:t>上は残りの処理。</a:t>
            </a:r>
            <a:endParaRPr lang="en-US" altLang="ja-JP" sz="1400" dirty="0" smtClean="0"/>
          </a:p>
          <a:p>
            <a:pPr marL="268288" indent="-268288"/>
            <a:r>
              <a:rPr kumimoji="1" lang="en-US" altLang="ja-JP" sz="1800" dirty="0" err="1" smtClean="0"/>
              <a:t>Hadoop</a:t>
            </a:r>
            <a:endParaRPr kumimoji="1" lang="en-US" altLang="ja-JP" sz="1800" dirty="0" smtClean="0"/>
          </a:p>
          <a:p>
            <a:pPr marL="668338" lvl="1" indent="-268288"/>
            <a:r>
              <a:rPr lang="en-US" altLang="ja-JP" sz="1400" dirty="0" smtClean="0"/>
              <a:t>Map</a:t>
            </a:r>
            <a:r>
              <a:rPr lang="ja-JP" altLang="en-US" sz="1400" dirty="0" smtClean="0"/>
              <a:t>：</a:t>
            </a:r>
            <a:r>
              <a:rPr lang="en-US" altLang="ja-JP" sz="1400" dirty="0" smtClean="0"/>
              <a:t>URL</a:t>
            </a:r>
            <a:r>
              <a:rPr lang="ja-JP" altLang="en-US" sz="1400" dirty="0" smtClean="0"/>
              <a:t>を</a:t>
            </a:r>
            <a:r>
              <a:rPr lang="en-US" altLang="ja-JP" sz="1400" dirty="0" smtClean="0"/>
              <a:t>key</a:t>
            </a:r>
            <a:r>
              <a:rPr lang="ja-JP" altLang="en-US" sz="1400" dirty="0" err="1" smtClean="0"/>
              <a:t>、</a:t>
            </a:r>
            <a:r>
              <a:rPr lang="ja-JP" altLang="en-US" sz="1400" dirty="0" smtClean="0"/>
              <a:t>数字</a:t>
            </a:r>
            <a:r>
              <a:rPr lang="en-US" altLang="ja-JP" sz="1400" dirty="0" smtClean="0"/>
              <a:t>1</a:t>
            </a:r>
            <a:r>
              <a:rPr lang="ja-JP" altLang="en-US" sz="1400" dirty="0" smtClean="0"/>
              <a:t>を</a:t>
            </a:r>
            <a:r>
              <a:rPr lang="en-US" altLang="ja-JP" sz="1400" dirty="0" smtClean="0"/>
              <a:t>value</a:t>
            </a:r>
          </a:p>
          <a:p>
            <a:pPr marL="668338" lvl="1" indent="-268288"/>
            <a:r>
              <a:rPr kumimoji="1" lang="en-US" altLang="ja-JP" sz="1400" dirty="0" smtClean="0"/>
              <a:t>Reduce</a:t>
            </a:r>
            <a:r>
              <a:rPr kumimoji="1" lang="ja-JP" altLang="en-US" sz="1400" dirty="0" smtClean="0"/>
              <a:t>：同一</a:t>
            </a:r>
            <a:r>
              <a:rPr kumimoji="1" lang="en-US" altLang="ja-JP" sz="1400" dirty="0" smtClean="0"/>
              <a:t>UR</a:t>
            </a:r>
            <a:r>
              <a:rPr lang="en-US" altLang="ja-JP" sz="1400" dirty="0" smtClean="0"/>
              <a:t>L</a:t>
            </a:r>
            <a:r>
              <a:rPr lang="ja-JP" altLang="en-US" sz="1400" dirty="0" smtClean="0"/>
              <a:t>の数をカウント</a:t>
            </a:r>
            <a:endParaRPr lang="en-US" altLang="ja-JP" sz="1400" dirty="0" smtClean="0"/>
          </a:p>
          <a:p>
            <a:pPr marL="668338" lvl="1" indent="-268288"/>
            <a:r>
              <a:rPr kumimoji="1" lang="ja-JP" altLang="en-US" sz="1400" dirty="0" smtClean="0"/>
              <a:t>バーの上は</a:t>
            </a:r>
            <a:r>
              <a:rPr kumimoji="1" lang="en-US" altLang="ja-JP" sz="1400" dirty="0" smtClean="0"/>
              <a:t>1</a:t>
            </a:r>
            <a:r>
              <a:rPr kumimoji="1" lang="ja-JP" altLang="en-US" sz="1400" dirty="0" smtClean="0"/>
              <a:t>ファイルへの連結処理</a:t>
            </a:r>
            <a:endParaRPr kumimoji="1" lang="en-US" altLang="ja-JP" sz="1400" dirty="0" smtClean="0"/>
          </a:p>
        </p:txBody>
      </p:sp>
      <p:sp>
        <p:nvSpPr>
          <p:cNvPr id="3" name="テキスト ボックス 2"/>
          <p:cNvSpPr txBox="1"/>
          <p:nvPr/>
        </p:nvSpPr>
        <p:spPr>
          <a:xfrm>
            <a:off x="299979" y="1128681"/>
            <a:ext cx="8522333" cy="461665"/>
          </a:xfrm>
          <a:prstGeom prst="rect">
            <a:avLst/>
          </a:prstGeom>
          <a:noFill/>
        </p:spPr>
        <p:txBody>
          <a:bodyPr wrap="none" rtlCol="0">
            <a:spAutoFit/>
          </a:bodyPr>
          <a:lstStyle/>
          <a:p>
            <a:r>
              <a:rPr kumimoji="1" lang="ja-JP" altLang="en-US" sz="2400" dirty="0" smtClean="0"/>
              <a:t>問合せ：</a:t>
            </a:r>
            <a:r>
              <a:rPr kumimoji="1" lang="en-US" altLang="ja-JP" sz="2400" dirty="0" err="1" smtClean="0"/>
              <a:t>PageRank</a:t>
            </a:r>
            <a:r>
              <a:rPr lang="ja-JP" altLang="en-US" sz="2400" dirty="0" smtClean="0"/>
              <a:t>計算の一部。すべての文書内の</a:t>
            </a:r>
            <a:r>
              <a:rPr lang="en-US" altLang="ja-JP" sz="2400" dirty="0" smtClean="0"/>
              <a:t>URL</a:t>
            </a:r>
            <a:r>
              <a:rPr lang="ja-JP" altLang="en-US" sz="2400" dirty="0" smtClean="0"/>
              <a:t>数を計測。</a:t>
            </a:r>
            <a:endParaRPr kumimoji="1" lang="ja-JP" altLang="en-US" sz="2400" dirty="0"/>
          </a:p>
        </p:txBody>
      </p:sp>
      <p:sp>
        <p:nvSpPr>
          <p:cNvPr id="7" name="正方形/長方形 6"/>
          <p:cNvSpPr/>
          <p:nvPr/>
        </p:nvSpPr>
        <p:spPr>
          <a:xfrm>
            <a:off x="774648" y="1968480"/>
            <a:ext cx="6608852" cy="369332"/>
          </a:xfrm>
          <a:prstGeom prst="rect">
            <a:avLst/>
          </a:prstGeom>
        </p:spPr>
        <p:txBody>
          <a:bodyPr wrap="square">
            <a:spAutoFit/>
          </a:bodyPr>
          <a:lstStyle/>
          <a:p>
            <a:r>
              <a:rPr lang="en-US" altLang="ja-JP" dirty="0" smtClean="0">
                <a:latin typeface="Consolas" pitchFamily="49" charset="0"/>
              </a:rPr>
              <a:t>SELECT INTO Temp UDF(contents) FROM Documents;</a:t>
            </a:r>
          </a:p>
        </p:txBody>
      </p:sp>
      <p:sp>
        <p:nvSpPr>
          <p:cNvPr id="8" name="正方形/長方形 7"/>
          <p:cNvSpPr/>
          <p:nvPr/>
        </p:nvSpPr>
        <p:spPr>
          <a:xfrm>
            <a:off x="774648" y="2552688"/>
            <a:ext cx="6046839" cy="369332"/>
          </a:xfrm>
          <a:prstGeom prst="rect">
            <a:avLst/>
          </a:prstGeom>
        </p:spPr>
        <p:txBody>
          <a:bodyPr wrap="square">
            <a:spAutoFit/>
          </a:bodyPr>
          <a:lstStyle/>
          <a:p>
            <a:r>
              <a:rPr lang="en-US" altLang="ja-JP" dirty="0" smtClean="0">
                <a:latin typeface="Consolas" pitchFamily="49" charset="0"/>
              </a:rPr>
              <a:t>SELECT </a:t>
            </a:r>
            <a:r>
              <a:rPr lang="en-US" altLang="ja-JP" dirty="0" err="1" smtClean="0">
                <a:latin typeface="Consolas" pitchFamily="49" charset="0"/>
              </a:rPr>
              <a:t>url</a:t>
            </a:r>
            <a:r>
              <a:rPr lang="en-US" altLang="ja-JP" dirty="0" smtClean="0">
                <a:latin typeface="Consolas" pitchFamily="49" charset="0"/>
              </a:rPr>
              <a:t>, SUM(value) FROM Temp GROUP BY </a:t>
            </a:r>
            <a:r>
              <a:rPr lang="en-US" altLang="ja-JP" dirty="0" err="1" smtClean="0">
                <a:latin typeface="Consolas" pitchFamily="49" charset="0"/>
              </a:rPr>
              <a:t>url</a:t>
            </a:r>
            <a:r>
              <a:rPr lang="en-US" altLang="ja-JP" dirty="0" smtClean="0">
                <a:latin typeface="Consolas" pitchFamily="49" charset="0"/>
              </a:rPr>
              <a:t>;</a:t>
            </a:r>
            <a:endParaRPr lang="ja-JP" altLang="en-US" dirty="0">
              <a:latin typeface="Consolas" pitchFamily="49" charset="0"/>
            </a:endParaRPr>
          </a:p>
        </p:txBody>
      </p:sp>
      <p:pic>
        <p:nvPicPr>
          <p:cNvPr id="27651" name="Picture 3"/>
          <p:cNvPicPr>
            <a:picLocks noChangeAspect="1" noChangeArrowheads="1"/>
          </p:cNvPicPr>
          <p:nvPr/>
        </p:nvPicPr>
        <p:blipFill>
          <a:blip r:embed="rId3"/>
          <a:srcRect/>
          <a:stretch>
            <a:fillRect/>
          </a:stretch>
        </p:blipFill>
        <p:spPr bwMode="auto">
          <a:xfrm>
            <a:off x="5776929" y="6532605"/>
            <a:ext cx="2815190" cy="290511"/>
          </a:xfrm>
          <a:prstGeom prst="rect">
            <a:avLst/>
          </a:prstGeom>
          <a:noFill/>
          <a:ln w="9525">
            <a:noFill/>
            <a:miter lim="800000"/>
            <a:headEnd/>
            <a:tailEnd/>
          </a:ln>
          <a:effectLst/>
        </p:spPr>
      </p:pic>
      <p:sp>
        <p:nvSpPr>
          <p:cNvPr id="12" name="線吹き出し 2 (枠付き) 11"/>
          <p:cNvSpPr/>
          <p:nvPr/>
        </p:nvSpPr>
        <p:spPr>
          <a:xfrm>
            <a:off x="4786068" y="4714224"/>
            <a:ext cx="2597433" cy="430887"/>
          </a:xfrm>
          <a:prstGeom prst="borderCallout2">
            <a:avLst>
              <a:gd name="adj1" fmla="val 103011"/>
              <a:gd name="adj2" fmla="val 27051"/>
              <a:gd name="adj3" fmla="val 234084"/>
              <a:gd name="adj4" fmla="val 27324"/>
              <a:gd name="adj5" fmla="val 293506"/>
              <a:gd name="adj6" fmla="val 18363"/>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0" bIns="0" rtlCol="0" anchor="ctr">
            <a:spAutoFit/>
          </a:bodyPr>
          <a:lstStyle/>
          <a:p>
            <a:r>
              <a:rPr kumimoji="1" lang="en-US" altLang="ja-JP" sz="1400" dirty="0" err="1" smtClean="0"/>
              <a:t>Hadoop</a:t>
            </a:r>
            <a:r>
              <a:rPr kumimoji="1" lang="ja-JP" altLang="en-US" sz="1400" dirty="0" smtClean="0"/>
              <a:t>と</a:t>
            </a:r>
            <a:r>
              <a:rPr kumimoji="1" lang="en-US" altLang="ja-JP" sz="1400" dirty="0" smtClean="0"/>
              <a:t>DBMS-X</a:t>
            </a:r>
            <a:r>
              <a:rPr kumimoji="1" lang="ja-JP" altLang="en-US" sz="1400" dirty="0" smtClean="0"/>
              <a:t>の下</a:t>
            </a:r>
            <a:r>
              <a:rPr lang="ja-JP" altLang="en-US" sz="1400" dirty="0" smtClean="0"/>
              <a:t>が</a:t>
            </a:r>
            <a:r>
              <a:rPr kumimoji="1" lang="ja-JP" altLang="en-US" sz="1400" dirty="0" smtClean="0"/>
              <a:t>一定</a:t>
            </a:r>
            <a:r>
              <a:rPr lang="en-US" altLang="ja-JP" sz="1400" dirty="0" smtClean="0"/>
              <a:t/>
            </a:r>
            <a:br>
              <a:rPr lang="en-US" altLang="ja-JP" sz="1400" dirty="0" smtClean="0"/>
            </a:br>
            <a:r>
              <a:rPr lang="ja-JP" altLang="en-US" sz="1400" dirty="0" smtClean="0"/>
              <a:t>各ノードで読込む量が一定なため</a:t>
            </a:r>
            <a:endParaRPr kumimoji="1" lang="ja-JP" altLang="en-US" sz="1400" dirty="0" smtClean="0"/>
          </a:p>
        </p:txBody>
      </p:sp>
      <p:sp>
        <p:nvSpPr>
          <p:cNvPr id="13" name="線吹き出し 2 (枠付き) 12"/>
          <p:cNvSpPr/>
          <p:nvPr/>
        </p:nvSpPr>
        <p:spPr>
          <a:xfrm>
            <a:off x="5384883" y="2990844"/>
            <a:ext cx="3057495" cy="430887"/>
          </a:xfrm>
          <a:prstGeom prst="borderCallout2">
            <a:avLst>
              <a:gd name="adj1" fmla="val 99996"/>
              <a:gd name="adj2" fmla="val 95041"/>
              <a:gd name="adj3" fmla="val 184151"/>
              <a:gd name="adj4" fmla="val 95125"/>
              <a:gd name="adj5" fmla="val 388159"/>
              <a:gd name="adj6" fmla="val 112773"/>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0" bIns="0" rtlCol="0" anchor="ctr">
            <a:spAutoFit/>
          </a:bodyPr>
          <a:lstStyle/>
          <a:p>
            <a:r>
              <a:rPr kumimoji="1" lang="en-US" altLang="ja-JP" sz="1400" dirty="0" err="1" smtClean="0"/>
              <a:t>Hadoop</a:t>
            </a:r>
            <a:r>
              <a:rPr kumimoji="1" lang="ja-JP" altLang="en-US" sz="1400" dirty="0" smtClean="0"/>
              <a:t>の上部が増加しているのは</a:t>
            </a:r>
            <a:endParaRPr kumimoji="1" lang="en-US" altLang="ja-JP" sz="1400" dirty="0" smtClean="0"/>
          </a:p>
          <a:p>
            <a:r>
              <a:rPr lang="en-US" altLang="ja-JP" sz="1400" dirty="0" smtClean="0"/>
              <a:t>1</a:t>
            </a:r>
            <a:r>
              <a:rPr lang="ja-JP" altLang="en-US" sz="1400" dirty="0" smtClean="0"/>
              <a:t>ファイルへの連結サイズの増加のため</a:t>
            </a:r>
            <a:endParaRPr kumimoji="1" lang="ja-JP" altLang="en-US" sz="1400" dirty="0" smtClean="0"/>
          </a:p>
        </p:txBody>
      </p:sp>
      <p:sp>
        <p:nvSpPr>
          <p:cNvPr id="14" name="線吹き出し 2 (枠付き) 13"/>
          <p:cNvSpPr/>
          <p:nvPr/>
        </p:nvSpPr>
        <p:spPr>
          <a:xfrm>
            <a:off x="5659724" y="3582321"/>
            <a:ext cx="2482534" cy="861774"/>
          </a:xfrm>
          <a:prstGeom prst="borderCallout2">
            <a:avLst>
              <a:gd name="adj1" fmla="val 99996"/>
              <a:gd name="adj2" fmla="val 95041"/>
              <a:gd name="adj3" fmla="val 152428"/>
              <a:gd name="adj4" fmla="val 95125"/>
              <a:gd name="adj5" fmla="val 215873"/>
              <a:gd name="adj6" fmla="val 120521"/>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0" bIns="0" rtlCol="0" anchor="ctr">
            <a:spAutoFit/>
          </a:bodyPr>
          <a:lstStyle/>
          <a:p>
            <a:r>
              <a:rPr kumimoji="1" lang="en-US" altLang="ja-JP" sz="1400" dirty="0" smtClean="0"/>
              <a:t>DBMS-X</a:t>
            </a:r>
            <a:r>
              <a:rPr kumimoji="1" lang="ja-JP" altLang="en-US" sz="1400" dirty="0" smtClean="0"/>
              <a:t>が遅いのは</a:t>
            </a:r>
            <a:r>
              <a:rPr kumimoji="1" lang="en-US" altLang="ja-JP" sz="1400" dirty="0" smtClean="0"/>
              <a:t>UDF</a:t>
            </a:r>
            <a:r>
              <a:rPr lang="ja-JP" altLang="en-US" sz="1400" dirty="0" smtClean="0"/>
              <a:t>から</a:t>
            </a:r>
            <a:endParaRPr kumimoji="1" lang="en-US" altLang="ja-JP" sz="1400" dirty="0" smtClean="0"/>
          </a:p>
          <a:p>
            <a:r>
              <a:rPr kumimoji="1" lang="en-US" altLang="ja-JP" sz="1400" dirty="0" smtClean="0"/>
              <a:t>1</a:t>
            </a:r>
            <a:r>
              <a:rPr kumimoji="1" lang="ja-JP" altLang="en-US" sz="1400" dirty="0" smtClean="0"/>
              <a:t>行ずつ読込むコストが高いため</a:t>
            </a:r>
            <a:endParaRPr kumimoji="1" lang="en-US" altLang="ja-JP" sz="1400" dirty="0" smtClean="0"/>
          </a:p>
          <a:p>
            <a:r>
              <a:rPr lang="ja-JP" altLang="en-US" sz="1400" dirty="0" smtClean="0"/>
              <a:t>逆に言えば、</a:t>
            </a:r>
            <a:r>
              <a:rPr lang="en-US" altLang="ja-JP" sz="1400" dirty="0" err="1" smtClean="0"/>
              <a:t>Vertica</a:t>
            </a:r>
            <a:r>
              <a:rPr lang="ja-JP" altLang="en-US" sz="1400" dirty="0" smtClean="0"/>
              <a:t>は外部</a:t>
            </a:r>
            <a:r>
              <a:rPr lang="en-US" altLang="ja-JP" sz="1400" dirty="0" smtClean="0"/>
              <a:t/>
            </a:r>
            <a:br>
              <a:rPr lang="en-US" altLang="ja-JP" sz="1400" dirty="0" smtClean="0"/>
            </a:br>
            <a:r>
              <a:rPr lang="ja-JP" altLang="en-US" sz="1400" dirty="0" smtClean="0"/>
              <a:t>プログラムのため高速</a:t>
            </a:r>
            <a:endParaRPr kumimoji="1" lang="en-US" altLang="ja-JP" sz="1400" dirty="0" smtClean="0"/>
          </a:p>
        </p:txBody>
      </p:sp>
      <p:sp>
        <p:nvSpPr>
          <p:cNvPr id="15" name="正方形/長方形 1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A Comparison of Approaches to Large-Scale Data Analysis</a:t>
            </a:r>
            <a:endParaRPr lang="ja-JP" altLang="en-US" sz="1400" dirty="0">
              <a:solidFill>
                <a:schemeClr val="bg1"/>
              </a:solidFill>
              <a:latin typeface="ヒラギノ角ゴ Pro W6" pitchFamily="34" charset="-128"/>
              <a:ea typeface="ヒラギノ角ゴ Pro W6" pitchFamily="34" charset="-128"/>
            </a:endParaRPr>
          </a:p>
        </p:txBody>
      </p:sp>
      <p:sp>
        <p:nvSpPr>
          <p:cNvPr id="17" name="フッター プレースホルダ 1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6" name="スライド番号プレースホルダ 15"/>
          <p:cNvSpPr>
            <a:spLocks noGrp="1"/>
          </p:cNvSpPr>
          <p:nvPr>
            <p:ph type="sldNum" sz="quarter" idx="12"/>
          </p:nvPr>
        </p:nvSpPr>
        <p:spPr/>
        <p:txBody>
          <a:bodyPr/>
          <a:lstStyle/>
          <a:p>
            <a:fld id="{DF510E7A-70A0-49B7-BA5B-039CFE49E52F}" type="slidenum">
              <a:rPr kumimoji="1" lang="ja-JP" altLang="en-US" smtClean="0"/>
              <a:pPr/>
              <a:t>164</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ja-JP" altLang="en-US" dirty="0" smtClean="0"/>
              <a:t>考察</a:t>
            </a:r>
            <a:endParaRPr kumimoji="1" lang="ja-JP" altLang="en-US" dirty="0"/>
          </a:p>
        </p:txBody>
      </p:sp>
      <p:graphicFrame>
        <p:nvGraphicFramePr>
          <p:cNvPr id="9" name="コンテンツ プレースホルダ 8"/>
          <p:cNvGraphicFramePr>
            <a:graphicFrameLocks noGrp="1"/>
          </p:cNvGraphicFramePr>
          <p:nvPr>
            <p:ph idx="1"/>
          </p:nvPr>
        </p:nvGraphicFramePr>
        <p:xfrm>
          <a:off x="336492" y="1274733"/>
          <a:ext cx="8617068" cy="5039360"/>
        </p:xfrm>
        <a:graphic>
          <a:graphicData uri="http://schemas.openxmlformats.org/drawingml/2006/table">
            <a:tbl>
              <a:tblPr firstRow="1" bandRow="1">
                <a:tableStyleId>{5C22544A-7EE6-4342-B048-85BDC9FD1C3A}</a:tableStyleId>
              </a:tblPr>
              <a:tblGrid>
                <a:gridCol w="1647526"/>
                <a:gridCol w="2658197"/>
                <a:gridCol w="1988164"/>
                <a:gridCol w="2323181"/>
              </a:tblGrid>
              <a:tr h="370840">
                <a:tc>
                  <a:txBody>
                    <a:bodyPr/>
                    <a:lstStyle/>
                    <a:p>
                      <a:endParaRPr kumimoji="1" lang="ja-JP" altLang="en-US" sz="1600" dirty="0"/>
                    </a:p>
                  </a:txBody>
                  <a:tcPr/>
                </a:tc>
                <a:tc>
                  <a:txBody>
                    <a:bodyPr/>
                    <a:lstStyle/>
                    <a:p>
                      <a:r>
                        <a:rPr kumimoji="1" lang="en-US" altLang="ja-JP" sz="1600" dirty="0" err="1" smtClean="0"/>
                        <a:t>Hadoop</a:t>
                      </a:r>
                      <a:endParaRPr kumimoji="1" lang="ja-JP" altLang="en-US" sz="1600" dirty="0"/>
                    </a:p>
                  </a:txBody>
                  <a:tcPr/>
                </a:tc>
                <a:tc>
                  <a:txBody>
                    <a:bodyPr/>
                    <a:lstStyle/>
                    <a:p>
                      <a:r>
                        <a:rPr kumimoji="1" lang="en-US" altLang="ja-JP" sz="1600" dirty="0" smtClean="0"/>
                        <a:t>DBMS-X</a:t>
                      </a:r>
                      <a:endParaRPr kumimoji="1" lang="ja-JP" altLang="en-US" sz="1600" dirty="0"/>
                    </a:p>
                  </a:txBody>
                  <a:tcPr/>
                </a:tc>
                <a:tc>
                  <a:txBody>
                    <a:bodyPr/>
                    <a:lstStyle/>
                    <a:p>
                      <a:r>
                        <a:rPr kumimoji="1" lang="en-US" altLang="ja-JP" sz="1600" dirty="0" err="1" smtClean="0"/>
                        <a:t>Vertica</a:t>
                      </a:r>
                      <a:endParaRPr kumimoji="1" lang="ja-JP" altLang="en-US" sz="1600" dirty="0"/>
                    </a:p>
                  </a:txBody>
                  <a:tcPr/>
                </a:tc>
              </a:tr>
              <a:tr h="370840">
                <a:tc>
                  <a:txBody>
                    <a:bodyPr/>
                    <a:lstStyle/>
                    <a:p>
                      <a:r>
                        <a:rPr kumimoji="1" lang="ja-JP" altLang="en-US" sz="1600" dirty="0" smtClean="0"/>
                        <a:t>システムの設定</a:t>
                      </a:r>
                      <a:endParaRPr kumimoji="1" lang="ja-JP" altLang="en-US" sz="1600" dirty="0"/>
                    </a:p>
                  </a:txBody>
                  <a:tcPr/>
                </a:tc>
                <a:tc>
                  <a:txBody>
                    <a:bodyPr/>
                    <a:lstStyle/>
                    <a:p>
                      <a:r>
                        <a:rPr lang="ja-JP" altLang="en-US" sz="1600" dirty="0" smtClean="0"/>
                        <a:t>設定を変更する必要はない。</a:t>
                      </a:r>
                      <a:endParaRPr lang="ja-JP" altLang="en-US" sz="1600" dirty="0"/>
                    </a:p>
                  </a:txBody>
                  <a:tcPr/>
                </a:tc>
                <a:tc>
                  <a:txBody>
                    <a:bodyPr/>
                    <a:lstStyle/>
                    <a:p>
                      <a:r>
                        <a:rPr kumimoji="1" lang="ja-JP" altLang="en-US" sz="1600" dirty="0" smtClean="0"/>
                        <a:t>複雑。初期設定では性能が悪い。</a:t>
                      </a:r>
                      <a:endParaRPr kumimoji="1" lang="en-US" altLang="ja-JP" sz="1600" dirty="0" smtClean="0"/>
                    </a:p>
                  </a:txBody>
                  <a:tcPr/>
                </a:tc>
                <a:tc>
                  <a:txBody>
                    <a:bodyPr/>
                    <a:lstStyle/>
                    <a:p>
                      <a:r>
                        <a:rPr kumimoji="1" lang="ja-JP" altLang="en-US" sz="1600" dirty="0" smtClean="0"/>
                        <a:t>チューニングは資源管理ツールを使うと簡単。</a:t>
                      </a:r>
                      <a:endParaRPr kumimoji="1" lang="ja-JP" altLang="en-US" sz="1600" dirty="0"/>
                    </a:p>
                  </a:txBody>
                  <a:tcPr/>
                </a:tc>
              </a:tr>
              <a:tr h="370840">
                <a:tc>
                  <a:txBody>
                    <a:bodyPr/>
                    <a:lstStyle/>
                    <a:p>
                      <a:r>
                        <a:rPr kumimoji="1" lang="ja-JP" altLang="en-US" sz="1600" dirty="0" smtClean="0"/>
                        <a:t>スタートコスト</a:t>
                      </a:r>
                      <a:endParaRPr kumimoji="1" lang="ja-JP" altLang="en-US" sz="1600" dirty="0"/>
                    </a:p>
                  </a:txBody>
                  <a:tcPr/>
                </a:tc>
                <a:tc>
                  <a:txBody>
                    <a:bodyPr/>
                    <a:lstStyle/>
                    <a:p>
                      <a:r>
                        <a:rPr lang="ja-JP" altLang="en-US" sz="1600" dirty="0" smtClean="0"/>
                        <a:t>高い。すべての</a:t>
                      </a:r>
                      <a:r>
                        <a:rPr lang="en-US" altLang="ja-JP" sz="1600" dirty="0" smtClean="0"/>
                        <a:t>Task</a:t>
                      </a:r>
                      <a:r>
                        <a:rPr lang="ja-JP" altLang="en-US" sz="1600" dirty="0" smtClean="0"/>
                        <a:t>を開始するまで</a:t>
                      </a:r>
                      <a:r>
                        <a:rPr lang="en-US" altLang="ja-JP" sz="1600" dirty="0" smtClean="0"/>
                        <a:t>35</a:t>
                      </a:r>
                      <a:r>
                        <a:rPr lang="ja-JP" altLang="en-US" sz="1600" dirty="0" smtClean="0"/>
                        <a:t>秒。</a:t>
                      </a:r>
                      <a:endParaRPr lang="ja-JP" altLang="en-US" sz="1600" dirty="0"/>
                    </a:p>
                  </a:txBody>
                  <a:tcPr/>
                </a:tc>
                <a:tc gridSpan="2">
                  <a:txBody>
                    <a:bodyPr/>
                    <a:lstStyle/>
                    <a:p>
                      <a:r>
                        <a:rPr kumimoji="1" lang="ja-JP" altLang="en-US" sz="1600" dirty="0" smtClean="0"/>
                        <a:t>低い。デーモンなので常に問合せ処理を待っている状態。</a:t>
                      </a:r>
                      <a:endParaRPr kumimoji="1" lang="ja-JP" altLang="en-US" sz="1600" dirty="0"/>
                    </a:p>
                  </a:txBody>
                  <a:tcPr/>
                </a:tc>
                <a:tc hMerge="1">
                  <a:txBody>
                    <a:bodyPr/>
                    <a:lstStyle/>
                    <a:p>
                      <a:endParaRPr kumimoji="1" lang="ja-JP" altLang="en-US" dirty="0"/>
                    </a:p>
                  </a:txBody>
                  <a:tcPr/>
                </a:tc>
              </a:tr>
              <a:tr h="370840">
                <a:tc>
                  <a:txBody>
                    <a:bodyPr/>
                    <a:lstStyle/>
                    <a:p>
                      <a:r>
                        <a:rPr kumimoji="1" lang="ja-JP" altLang="en-US" sz="1600" dirty="0" smtClean="0"/>
                        <a:t>データ圧縮</a:t>
                      </a:r>
                      <a:endParaRPr kumimoji="1" lang="ja-JP" altLang="en-US" sz="1600" dirty="0"/>
                    </a:p>
                  </a:txBody>
                  <a:tcPr/>
                </a:tc>
                <a:tc>
                  <a:txBody>
                    <a:bodyPr/>
                    <a:lstStyle/>
                    <a:p>
                      <a:r>
                        <a:rPr kumimoji="1" lang="ja-JP" altLang="en-US" sz="1600" dirty="0" smtClean="0"/>
                        <a:t>機能あり。</a:t>
                      </a:r>
                      <a:r>
                        <a:rPr kumimoji="1" lang="en-US" altLang="ja-JP" sz="1600" dirty="0" smtClean="0"/>
                        <a:t/>
                      </a:r>
                      <a:br>
                        <a:rPr kumimoji="1" lang="en-US" altLang="ja-JP" sz="1600" dirty="0" smtClean="0"/>
                      </a:br>
                      <a:r>
                        <a:rPr kumimoji="1" lang="ja-JP" altLang="en-US" sz="1600" dirty="0" smtClean="0"/>
                        <a:t>しかし性能は向上しない。</a:t>
                      </a:r>
                      <a:endParaRPr kumimoji="1" lang="ja-JP" altLang="en-US" sz="1600" dirty="0"/>
                    </a:p>
                  </a:txBody>
                  <a:tcPr/>
                </a:tc>
                <a:tc gridSpan="2">
                  <a:txBody>
                    <a:bodyPr/>
                    <a:lstStyle/>
                    <a:p>
                      <a:r>
                        <a:rPr kumimoji="1" lang="ja-JP" altLang="en-US" sz="1600" dirty="0" smtClean="0"/>
                        <a:t>ほとんどの並列</a:t>
                      </a:r>
                      <a:r>
                        <a:rPr kumimoji="1" lang="en-US" altLang="ja-JP" sz="1600" dirty="0" smtClean="0"/>
                        <a:t>DBMS</a:t>
                      </a:r>
                      <a:r>
                        <a:rPr kumimoji="1" lang="ja-JP" altLang="en-US" sz="1600" dirty="0" smtClean="0"/>
                        <a:t>ではサポート。</a:t>
                      </a:r>
                      <a:endParaRPr kumimoji="1" lang="en-US" altLang="ja-JP" sz="1600" dirty="0" smtClean="0"/>
                    </a:p>
                    <a:p>
                      <a:r>
                        <a:rPr kumimoji="1" lang="ja-JP" altLang="en-US" sz="1600" dirty="0" smtClean="0"/>
                        <a:t>大規模データの</a:t>
                      </a:r>
                      <a:r>
                        <a:rPr kumimoji="1" lang="en-US" altLang="ja-JP" sz="1600" dirty="0" smtClean="0"/>
                        <a:t>IO</a:t>
                      </a:r>
                      <a:r>
                        <a:rPr kumimoji="1" lang="ja-JP" altLang="en-US" sz="1600" dirty="0" smtClean="0"/>
                        <a:t>コストを削減できる。</a:t>
                      </a:r>
                      <a:endParaRPr kumimoji="1" lang="en-US" altLang="ja-JP" sz="1600" dirty="0" smtClean="0"/>
                    </a:p>
                    <a:p>
                      <a:r>
                        <a:rPr kumimoji="1" lang="ja-JP" altLang="en-US" sz="1600" dirty="0" smtClean="0"/>
                        <a:t>圧縮データを直接実行できる機能が必要。</a:t>
                      </a:r>
                      <a:endParaRPr kumimoji="1" lang="ja-JP" altLang="en-US" sz="1600" dirty="0"/>
                    </a:p>
                  </a:txBody>
                  <a:tcPr/>
                </a:tc>
                <a:tc hMerge="1">
                  <a:txBody>
                    <a:bodyPr/>
                    <a:lstStyle/>
                    <a:p>
                      <a:endParaRPr kumimoji="1" lang="ja-JP" altLang="en-US"/>
                    </a:p>
                  </a:txBody>
                  <a:tcPr/>
                </a:tc>
              </a:tr>
              <a:tr h="370840">
                <a:tc>
                  <a:txBody>
                    <a:bodyPr/>
                    <a:lstStyle/>
                    <a:p>
                      <a:r>
                        <a:rPr kumimoji="1" lang="ja-JP" altLang="en-US" sz="1600" dirty="0" smtClean="0"/>
                        <a:t>データの格納</a:t>
                      </a:r>
                      <a:endParaRPr kumimoji="1" lang="ja-JP" altLang="en-US" sz="1600" dirty="0"/>
                    </a:p>
                  </a:txBody>
                  <a:tcPr/>
                </a:tc>
                <a:tc>
                  <a:txBody>
                    <a:bodyPr/>
                    <a:lstStyle/>
                    <a:p>
                      <a:r>
                        <a:rPr kumimoji="1" lang="ja-JP" altLang="en-US" sz="1600" dirty="0" smtClean="0"/>
                        <a:t>構造なし。そのまま保存。</a:t>
                      </a:r>
                      <a:r>
                        <a:rPr kumimoji="1" lang="en-US" altLang="ja-JP" sz="1600" dirty="0" smtClean="0"/>
                        <a:t>CPU</a:t>
                      </a:r>
                      <a:r>
                        <a:rPr kumimoji="1" lang="ja-JP" altLang="en-US" sz="1600" dirty="0" smtClean="0"/>
                        <a:t>使用率が高い。</a:t>
                      </a:r>
                      <a:endParaRPr kumimoji="1" lang="ja-JP" altLang="en-US" sz="1600" dirty="0"/>
                    </a:p>
                  </a:txBody>
                  <a:tcPr/>
                </a:tc>
                <a:tc gridSpan="2">
                  <a:txBody>
                    <a:bodyPr/>
                    <a:lstStyle/>
                    <a:p>
                      <a:r>
                        <a:rPr kumimoji="1" lang="ja-JP" altLang="en-US" sz="1600" dirty="0" smtClean="0"/>
                        <a:t>データ格納時に構造化する。</a:t>
                      </a:r>
                      <a:endParaRPr kumimoji="1" lang="en-US" altLang="ja-JP" sz="1600" dirty="0" smtClean="0"/>
                    </a:p>
                    <a:p>
                      <a:r>
                        <a:rPr kumimoji="1" lang="ja-JP" altLang="en-US" sz="1600" dirty="0" smtClean="0"/>
                        <a:t>索引やソート、ハッシュ分割などを利用。</a:t>
                      </a:r>
                      <a:endParaRPr kumimoji="1" lang="ja-JP" altLang="en-US" sz="1600" dirty="0"/>
                    </a:p>
                  </a:txBody>
                  <a:tcPr/>
                </a:tc>
                <a:tc hMerge="1">
                  <a:txBody>
                    <a:bodyPr/>
                    <a:lstStyle/>
                    <a:p>
                      <a:endParaRPr kumimoji="1" lang="ja-JP" altLang="en-US" dirty="0"/>
                    </a:p>
                  </a:txBody>
                  <a:tcPr/>
                </a:tc>
              </a:tr>
              <a:tr h="370840">
                <a:tc>
                  <a:txBody>
                    <a:bodyPr/>
                    <a:lstStyle/>
                    <a:p>
                      <a:r>
                        <a:rPr kumimoji="1" lang="ja-JP" altLang="en-US" sz="1600" dirty="0" smtClean="0"/>
                        <a:t>実行モデル</a:t>
                      </a:r>
                      <a:endParaRPr kumimoji="1" lang="ja-JP" altLang="en-US" sz="1600" dirty="0"/>
                    </a:p>
                  </a:txBody>
                  <a:tcPr/>
                </a:tc>
                <a:tc>
                  <a:txBody>
                    <a:bodyPr/>
                    <a:lstStyle/>
                    <a:p>
                      <a:r>
                        <a:rPr kumimoji="1" lang="ja-JP" altLang="en-US" sz="1600" dirty="0" smtClean="0"/>
                        <a:t>コスト計算はほぼなし。ノード間転送は</a:t>
                      </a:r>
                      <a:r>
                        <a:rPr kumimoji="1" lang="en-US" altLang="ja-JP" sz="1600" dirty="0" smtClean="0"/>
                        <a:t>Pull</a:t>
                      </a:r>
                      <a:r>
                        <a:rPr kumimoji="1" lang="ja-JP" altLang="en-US" sz="1600" dirty="0" smtClean="0"/>
                        <a:t>型。</a:t>
                      </a:r>
                      <a:endParaRPr kumimoji="1" lang="ja-JP" altLang="en-US" sz="1600" dirty="0"/>
                    </a:p>
                  </a:txBody>
                  <a:tcPr/>
                </a:tc>
                <a:tc gridSpan="2">
                  <a:txBody>
                    <a:bodyPr/>
                    <a:lstStyle/>
                    <a:p>
                      <a:r>
                        <a:rPr kumimoji="1" lang="en-US" altLang="ja-JP" sz="1600" dirty="0" smtClean="0"/>
                        <a:t>Optimizer</a:t>
                      </a:r>
                      <a:r>
                        <a:rPr kumimoji="1" lang="ja-JP" altLang="en-US" sz="1600" dirty="0" smtClean="0"/>
                        <a:t>が最適なプランを選択。</a:t>
                      </a:r>
                      <a:endParaRPr kumimoji="1" lang="en-US" altLang="ja-JP" sz="1600" dirty="0" smtClean="0"/>
                    </a:p>
                    <a:p>
                      <a:r>
                        <a:rPr kumimoji="1" lang="ja-JP" altLang="en-US" sz="1600" dirty="0" smtClean="0"/>
                        <a:t>ノード間転送は</a:t>
                      </a:r>
                      <a:r>
                        <a:rPr kumimoji="1" lang="en-US" altLang="ja-JP" sz="1600" dirty="0" smtClean="0"/>
                        <a:t>Push</a:t>
                      </a:r>
                      <a:r>
                        <a:rPr kumimoji="1" lang="ja-JP" altLang="en-US" sz="1600" dirty="0" smtClean="0"/>
                        <a:t>型。</a:t>
                      </a:r>
                      <a:endParaRPr kumimoji="1" lang="ja-JP" altLang="en-US" sz="1600" dirty="0"/>
                    </a:p>
                  </a:txBody>
                  <a:tcPr/>
                </a:tc>
                <a:tc hMerge="1">
                  <a:txBody>
                    <a:bodyPr/>
                    <a:lstStyle/>
                    <a:p>
                      <a:endParaRPr kumimoji="1" lang="ja-JP" altLang="en-US" dirty="0"/>
                    </a:p>
                  </a:txBody>
                  <a:tcPr/>
                </a:tc>
              </a:tr>
              <a:tr h="370840">
                <a:tc>
                  <a:txBody>
                    <a:bodyPr/>
                    <a:lstStyle/>
                    <a:p>
                      <a:r>
                        <a:rPr kumimoji="1" lang="ja-JP" altLang="en-US" sz="1600" dirty="0" smtClean="0"/>
                        <a:t>耐故障性</a:t>
                      </a:r>
                      <a:endParaRPr kumimoji="1" lang="ja-JP" altLang="en-US" sz="1600" dirty="0"/>
                    </a:p>
                  </a:txBody>
                  <a:tcPr/>
                </a:tc>
                <a:tc>
                  <a:txBody>
                    <a:bodyPr/>
                    <a:lstStyle/>
                    <a:p>
                      <a:r>
                        <a:rPr kumimoji="1" lang="ja-JP" altLang="en-US" sz="1600" dirty="0" smtClean="0"/>
                        <a:t>タスク単位でリカバリ。</a:t>
                      </a:r>
                      <a:endParaRPr kumimoji="1" lang="ja-JP" altLang="en-US" sz="1600" dirty="0"/>
                    </a:p>
                  </a:txBody>
                  <a:tcPr/>
                </a:tc>
                <a:tc gridSpan="2">
                  <a:txBody>
                    <a:bodyPr/>
                    <a:lstStyle/>
                    <a:p>
                      <a:r>
                        <a:rPr kumimoji="1" lang="ja-JP" altLang="en-US" sz="1600" dirty="0" smtClean="0"/>
                        <a:t>演算子単位でのリカバリ技術が必要。</a:t>
                      </a:r>
                      <a:endParaRPr kumimoji="1" lang="ja-JP" altLang="en-US" sz="1600" dirty="0"/>
                    </a:p>
                  </a:txBody>
                  <a:tcPr/>
                </a:tc>
                <a:tc hMerge="1">
                  <a:txBody>
                    <a:bodyPr/>
                    <a:lstStyle/>
                    <a:p>
                      <a:endParaRPr kumimoji="1" lang="ja-JP" altLang="en-US"/>
                    </a:p>
                  </a:txBody>
                  <a:tcPr/>
                </a:tc>
              </a:tr>
              <a:tr h="370840">
                <a:tc>
                  <a:txBody>
                    <a:bodyPr/>
                    <a:lstStyle/>
                    <a:p>
                      <a:r>
                        <a:rPr kumimoji="1" lang="ja-JP" altLang="en-US" sz="1600" dirty="0" smtClean="0"/>
                        <a:t>使いやすさ</a:t>
                      </a:r>
                      <a:endParaRPr kumimoji="1" lang="ja-JP" altLang="en-US" sz="1600" dirty="0"/>
                    </a:p>
                  </a:txBody>
                  <a:tcPr/>
                </a:tc>
                <a:tc>
                  <a:txBody>
                    <a:bodyPr/>
                    <a:lstStyle/>
                    <a:p>
                      <a:r>
                        <a:rPr kumimoji="1" lang="en-US" altLang="ja-JP" sz="1600" dirty="0" smtClean="0"/>
                        <a:t>Java</a:t>
                      </a:r>
                      <a:r>
                        <a:rPr kumimoji="1" lang="ja-JP" altLang="en-US" sz="1600" dirty="0" smtClean="0"/>
                        <a:t>は優れた言語。導入は楽だが、維持管理が困難。</a:t>
                      </a:r>
                      <a:endParaRPr kumimoji="1" lang="ja-JP" altLang="en-US" sz="1600" dirty="0"/>
                    </a:p>
                  </a:txBody>
                  <a:tcPr/>
                </a:tc>
                <a:tc gridSpan="2">
                  <a:txBody>
                    <a:bodyPr/>
                    <a:lstStyle/>
                    <a:p>
                      <a:r>
                        <a:rPr kumimoji="1" lang="en-US" altLang="ja-JP" sz="1600" dirty="0" smtClean="0"/>
                        <a:t>SQL</a:t>
                      </a:r>
                      <a:r>
                        <a:rPr kumimoji="1" lang="ja-JP" altLang="en-US" sz="1600" dirty="0" smtClean="0"/>
                        <a:t>も学校で習う言語のため、使いやすい。</a:t>
                      </a:r>
                      <a:endParaRPr kumimoji="1" lang="ja-JP" altLang="en-US" sz="1600" dirty="0"/>
                    </a:p>
                  </a:txBody>
                  <a:tcPr/>
                </a:tc>
                <a:tc hMerge="1">
                  <a:txBody>
                    <a:bodyPr/>
                    <a:lstStyle/>
                    <a:p>
                      <a:endParaRPr kumimoji="1" lang="ja-JP" altLang="en-US" sz="1600" dirty="0"/>
                    </a:p>
                  </a:txBody>
                  <a:tcPr/>
                </a:tc>
              </a:tr>
              <a:tr h="370840">
                <a:tc>
                  <a:txBody>
                    <a:bodyPr/>
                    <a:lstStyle/>
                    <a:p>
                      <a:r>
                        <a:rPr kumimoji="1" lang="ja-JP" altLang="en-US" sz="1600" dirty="0" smtClean="0"/>
                        <a:t>周辺ツール</a:t>
                      </a:r>
                      <a:endParaRPr kumimoji="1" lang="ja-JP" altLang="en-US" sz="1600" dirty="0"/>
                    </a:p>
                  </a:txBody>
                  <a:tcPr/>
                </a:tc>
                <a:tc>
                  <a:txBody>
                    <a:bodyPr/>
                    <a:lstStyle/>
                    <a:p>
                      <a:r>
                        <a:rPr kumimoji="1" lang="ja-JP" altLang="en-US" sz="1600" dirty="0" smtClean="0"/>
                        <a:t>まだあまりない。今後の増加が期待される。</a:t>
                      </a:r>
                      <a:endParaRPr kumimoji="1" lang="ja-JP" altLang="en-US" sz="1600"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smtClean="0"/>
                        <a:t>すでに多く存在。可視化、ビジネスインテリジェンス、マイニング、レプリカ、自動デザインなど</a:t>
                      </a:r>
                      <a:endParaRPr kumimoji="1" lang="ja-JP" altLang="en-US" sz="1600" dirty="0"/>
                    </a:p>
                  </a:txBody>
                  <a:tcPr/>
                </a:tc>
                <a:tc hMerge="1">
                  <a:txBody>
                    <a:bodyPr/>
                    <a:lstStyle/>
                    <a:p>
                      <a:endParaRPr kumimoji="1" lang="ja-JP" altLang="en-US"/>
                    </a:p>
                  </a:txBody>
                  <a:tcPr/>
                </a:tc>
              </a:tr>
            </a:tbl>
          </a:graphicData>
        </a:graphic>
      </p:graphicFrame>
      <p:sp>
        <p:nvSpPr>
          <p:cNvPr id="7" name="正方形/長方形 6"/>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A Comparison of Approaches to Large-Scale Data Analysis</a:t>
            </a:r>
            <a:endParaRPr lang="ja-JP" altLang="en-US" sz="1400" dirty="0">
              <a:solidFill>
                <a:schemeClr val="bg1"/>
              </a:solidFill>
              <a:latin typeface="ヒラギノ角ゴ Pro W6" pitchFamily="34" charset="-128"/>
              <a:ea typeface="ヒラギノ角ゴ Pro W6" pitchFamily="34" charset="-128"/>
            </a:endParaRPr>
          </a:p>
        </p:txBody>
      </p:sp>
      <p:sp>
        <p:nvSpPr>
          <p:cNvPr id="10" name="フッター プレースホルダ 9"/>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165</a:t>
            </a:fld>
            <a:endParaRPr kumimoji="1" lang="ja-JP" altLang="en-US"/>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sp>
        <p:nvSpPr>
          <p:cNvPr id="3" name="コンテンツ プレースホルダ 2"/>
          <p:cNvSpPr>
            <a:spLocks noGrp="1"/>
          </p:cNvSpPr>
          <p:nvPr>
            <p:ph idx="1"/>
          </p:nvPr>
        </p:nvSpPr>
        <p:spPr>
          <a:xfrm>
            <a:off x="457200" y="984278"/>
            <a:ext cx="8350308" cy="4525963"/>
          </a:xfrm>
        </p:spPr>
        <p:txBody>
          <a:bodyPr/>
          <a:lstStyle/>
          <a:p>
            <a:r>
              <a:rPr kumimoji="1" lang="ja-JP" altLang="en-US" sz="2400" dirty="0" smtClean="0"/>
              <a:t>結果</a:t>
            </a:r>
            <a:endParaRPr kumimoji="1" lang="en-US" altLang="ja-JP" sz="2400" dirty="0" smtClean="0"/>
          </a:p>
          <a:p>
            <a:pPr lvl="1"/>
            <a:r>
              <a:rPr lang="ja-JP" altLang="en-US" sz="2000" dirty="0" smtClean="0"/>
              <a:t>ロードでは</a:t>
            </a:r>
            <a:r>
              <a:rPr lang="en-US" altLang="ja-JP" sz="2000" dirty="0" err="1" smtClean="0"/>
              <a:t>Hadoop</a:t>
            </a:r>
            <a:r>
              <a:rPr lang="en-US" altLang="ja-JP" sz="2000" dirty="0" smtClean="0"/>
              <a:t> </a:t>
            </a:r>
            <a:r>
              <a:rPr lang="ja-JP" altLang="en-US" sz="2000" dirty="0" smtClean="0"/>
              <a:t>が高速。</a:t>
            </a:r>
            <a:endParaRPr lang="en-US" altLang="ja-JP" sz="2000" dirty="0" smtClean="0"/>
          </a:p>
          <a:p>
            <a:pPr lvl="1"/>
            <a:r>
              <a:rPr lang="ja-JP" altLang="en-US" sz="2000" dirty="0" smtClean="0"/>
              <a:t>すべての実験を平均すると、</a:t>
            </a:r>
            <a:r>
              <a:rPr lang="en-US" altLang="ja-JP" sz="2000" dirty="0" smtClean="0"/>
              <a:t>DBMS-X</a:t>
            </a:r>
            <a:r>
              <a:rPr lang="ja-JP" altLang="en-US" sz="2000" dirty="0" smtClean="0"/>
              <a:t>は</a:t>
            </a:r>
            <a:r>
              <a:rPr lang="en-US" altLang="ja-JP" sz="2000" dirty="0" smtClean="0"/>
              <a:t>MR</a:t>
            </a:r>
            <a:r>
              <a:rPr lang="ja-JP" altLang="en-US" sz="2000" dirty="0" smtClean="0"/>
              <a:t>より</a:t>
            </a:r>
            <a:r>
              <a:rPr lang="en-US" altLang="ja-JP" sz="2000" dirty="0" smtClean="0"/>
              <a:t>3.2</a:t>
            </a:r>
            <a:r>
              <a:rPr lang="ja-JP" altLang="en-US" sz="2000" dirty="0" smtClean="0"/>
              <a:t>倍速く、</a:t>
            </a:r>
            <a:r>
              <a:rPr lang="en-US" altLang="ja-JP" sz="2000" dirty="0" err="1" smtClean="0"/>
              <a:t>Vertica</a:t>
            </a:r>
            <a:r>
              <a:rPr lang="ja-JP" altLang="en-US" sz="2000" dirty="0" smtClean="0"/>
              <a:t>はその</a:t>
            </a:r>
            <a:r>
              <a:rPr lang="en-US" altLang="ja-JP" sz="2000" dirty="0" smtClean="0"/>
              <a:t>DBMS-X</a:t>
            </a:r>
            <a:r>
              <a:rPr lang="ja-JP" altLang="en-US" sz="2000" dirty="0" smtClean="0"/>
              <a:t>より</a:t>
            </a:r>
            <a:r>
              <a:rPr lang="en-US" altLang="ja-JP" sz="2000" dirty="0" smtClean="0"/>
              <a:t>2.3</a:t>
            </a:r>
            <a:r>
              <a:rPr lang="ja-JP" altLang="en-US" sz="2000" dirty="0" smtClean="0"/>
              <a:t>倍速い。</a:t>
            </a:r>
            <a:endParaRPr lang="en-US" altLang="ja-JP" sz="2000" dirty="0" smtClean="0"/>
          </a:p>
          <a:p>
            <a:pPr lvl="1"/>
            <a:r>
              <a:rPr lang="en-US" altLang="ja-JP" sz="2000" dirty="0" smtClean="0"/>
              <a:t>UDF</a:t>
            </a:r>
            <a:r>
              <a:rPr lang="ja-JP" altLang="en-US" sz="2000" dirty="0" smtClean="0"/>
              <a:t>を使う場合なら、</a:t>
            </a:r>
            <a:r>
              <a:rPr lang="en-US" altLang="ja-JP" sz="2000" dirty="0" err="1" smtClean="0"/>
              <a:t>Hadoop</a:t>
            </a:r>
            <a:r>
              <a:rPr lang="ja-JP" altLang="en-US" sz="2000" dirty="0" smtClean="0"/>
              <a:t>も健闘。</a:t>
            </a:r>
            <a:endParaRPr lang="en-US" altLang="ja-JP" sz="2000" dirty="0" smtClean="0"/>
          </a:p>
          <a:p>
            <a:r>
              <a:rPr kumimoji="1" lang="ja-JP" altLang="en-US" sz="2400" dirty="0" smtClean="0"/>
              <a:t>理由</a:t>
            </a:r>
            <a:endParaRPr kumimoji="1" lang="en-US" altLang="ja-JP" sz="2400" dirty="0" smtClean="0"/>
          </a:p>
          <a:p>
            <a:pPr lvl="1"/>
            <a:r>
              <a:rPr lang="en-US" altLang="ja-JP" sz="2000" dirty="0" smtClean="0"/>
              <a:t>4</a:t>
            </a:r>
            <a:r>
              <a:rPr lang="ja-JP" altLang="en-US" sz="2000" dirty="0" smtClean="0"/>
              <a:t>半世紀にわたる技術の蓄積</a:t>
            </a:r>
            <a:r>
              <a:rPr lang="en-US" altLang="ja-JP" sz="2000" dirty="0" smtClean="0"/>
              <a:t/>
            </a:r>
            <a:br>
              <a:rPr lang="en-US" altLang="ja-JP" sz="2000" dirty="0" smtClean="0"/>
            </a:br>
            <a:r>
              <a:rPr lang="en-US" altLang="ja-JP" sz="2000" dirty="0" smtClean="0"/>
              <a:t>B-tree</a:t>
            </a:r>
            <a:r>
              <a:rPr lang="ja-JP" altLang="en-US" sz="2000" dirty="0" err="1" smtClean="0"/>
              <a:t>、</a:t>
            </a:r>
            <a:r>
              <a:rPr lang="en-US" altLang="ja-JP" sz="2000" dirty="0" smtClean="0"/>
              <a:t>Colum-store</a:t>
            </a:r>
            <a:r>
              <a:rPr lang="ja-JP" altLang="en-US" sz="2000" dirty="0" err="1" smtClean="0"/>
              <a:t>、</a:t>
            </a:r>
            <a:r>
              <a:rPr lang="ja-JP" altLang="en-US" sz="2000" dirty="0" smtClean="0"/>
              <a:t>圧縮技術、並列実行技術</a:t>
            </a:r>
            <a:endParaRPr lang="en-US" altLang="ja-JP" sz="2000" dirty="0" smtClean="0"/>
          </a:p>
          <a:p>
            <a:r>
              <a:rPr lang="ja-JP" altLang="en-US" sz="2400" dirty="0" smtClean="0"/>
              <a:t>感想</a:t>
            </a:r>
            <a:endParaRPr lang="en-US" altLang="ja-JP" sz="2400" dirty="0" smtClean="0"/>
          </a:p>
          <a:p>
            <a:pPr lvl="1"/>
            <a:r>
              <a:rPr lang="ja-JP" altLang="en-US" sz="2000" dirty="0" smtClean="0"/>
              <a:t>結果は当然。比較にハンデありすぎ。</a:t>
            </a:r>
            <a:endParaRPr lang="en-US" altLang="ja-JP" sz="2000" dirty="0" smtClean="0"/>
          </a:p>
          <a:p>
            <a:pPr lvl="1"/>
            <a:r>
              <a:rPr lang="ja-JP" altLang="en-US" sz="2000" dirty="0" smtClean="0"/>
              <a:t>そもそも</a:t>
            </a:r>
            <a:r>
              <a:rPr lang="en-US" altLang="ja-JP" sz="2000" dirty="0" err="1" smtClean="0"/>
              <a:t>MapReduce</a:t>
            </a:r>
            <a:r>
              <a:rPr lang="ja-JP" altLang="en-US" sz="2000" dirty="0" smtClean="0"/>
              <a:t>はそんなにスピード重視ではないのでは？</a:t>
            </a:r>
            <a:endParaRPr lang="en-US" altLang="ja-JP" sz="2000" dirty="0" smtClean="0"/>
          </a:p>
          <a:p>
            <a:pPr lvl="1"/>
            <a:r>
              <a:rPr lang="ja-JP" altLang="en-US" sz="2000" dirty="0" smtClean="0"/>
              <a:t>数日や数週間かけて大規模な計算をするための枠組み。</a:t>
            </a:r>
            <a:endParaRPr lang="en-US" altLang="ja-JP" sz="2000" dirty="0" smtClean="0"/>
          </a:p>
          <a:p>
            <a:pPr lvl="2"/>
            <a:r>
              <a:rPr lang="ja-JP" altLang="en-US" sz="1600" dirty="0" smtClean="0"/>
              <a:t>タスク単位の耐故障性を保障することが何よりも重要。</a:t>
            </a:r>
            <a:endParaRPr lang="en-US" altLang="ja-JP" sz="1600" dirty="0" smtClean="0"/>
          </a:p>
          <a:p>
            <a:pPr lvl="1"/>
            <a:r>
              <a:rPr lang="en-US" altLang="ja-JP" sz="2000" dirty="0" err="1" smtClean="0"/>
              <a:t>MapReduce</a:t>
            </a:r>
            <a:r>
              <a:rPr lang="ja-JP" altLang="en-US" sz="2000" dirty="0" smtClean="0"/>
              <a:t>の長所は、耐故障性と非構造データの処理、スケーラビリティ。</a:t>
            </a:r>
          </a:p>
          <a:p>
            <a:pPr lvl="1"/>
            <a:endParaRPr lang="ja-JP" altLang="en-US" sz="2000" dirty="0" smtClean="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A Comparison of Approaches to Large-Scale Data Analysis</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166</a:t>
            </a:fld>
            <a:endParaRPr kumimoji="1" lang="ja-JP" altLang="en-US"/>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続き：</a:t>
            </a:r>
            <a:r>
              <a:rPr lang="en-US" altLang="ja-JP" dirty="0" err="1" smtClean="0"/>
              <a:t>HadoopDB</a:t>
            </a:r>
            <a:endParaRPr kumimoji="1" lang="ja-JP" altLang="en-US" dirty="0"/>
          </a:p>
        </p:txBody>
      </p:sp>
      <p:sp>
        <p:nvSpPr>
          <p:cNvPr id="3" name="コンテンツ プレースホルダ 2"/>
          <p:cNvSpPr>
            <a:spLocks noGrp="1"/>
          </p:cNvSpPr>
          <p:nvPr>
            <p:ph idx="1"/>
          </p:nvPr>
        </p:nvSpPr>
        <p:spPr>
          <a:xfrm>
            <a:off x="457200" y="1493811"/>
            <a:ext cx="8229600" cy="4525963"/>
          </a:xfrm>
        </p:spPr>
        <p:txBody>
          <a:bodyPr>
            <a:noAutofit/>
          </a:bodyPr>
          <a:lstStyle/>
          <a:p>
            <a:r>
              <a:rPr kumimoji="1" lang="ja-JP" altLang="en-US" sz="2400" dirty="0" smtClean="0"/>
              <a:t>この論文の続きが、</a:t>
            </a:r>
            <a:r>
              <a:rPr kumimoji="1" lang="en-US" altLang="ja-JP" sz="2400" dirty="0" smtClean="0"/>
              <a:t>VLDB2009</a:t>
            </a:r>
            <a:r>
              <a:rPr kumimoji="1" lang="ja-JP" altLang="en-US" sz="2400" dirty="0" smtClean="0"/>
              <a:t>＠リヨンで発表された</a:t>
            </a:r>
            <a:endParaRPr lang="en-US" altLang="ja-JP" sz="2400" dirty="0" smtClean="0"/>
          </a:p>
          <a:p>
            <a:pPr lvl="1"/>
            <a:r>
              <a:rPr lang="en-US" altLang="ja-JP" sz="2000" dirty="0" err="1" smtClean="0"/>
              <a:t>HadoopDB</a:t>
            </a:r>
            <a:r>
              <a:rPr lang="en-US" altLang="ja-JP" sz="2000" dirty="0" smtClean="0"/>
              <a:t>: An Architectural Hybrid of </a:t>
            </a:r>
            <a:r>
              <a:rPr lang="en-US" altLang="ja-JP" sz="2000" dirty="0" err="1" smtClean="0"/>
              <a:t>MapReduce</a:t>
            </a:r>
            <a:r>
              <a:rPr lang="en-US" altLang="ja-JP" sz="2000" dirty="0" smtClean="0"/>
              <a:t> and DBMS Technologies for Analytical Workloads. A. </a:t>
            </a:r>
            <a:r>
              <a:rPr lang="en-US" altLang="ja-JP" sz="2000" dirty="0" err="1" smtClean="0"/>
              <a:t>Abouzeid</a:t>
            </a:r>
            <a:r>
              <a:rPr lang="en-US" altLang="ja-JP" sz="2000" dirty="0" smtClean="0"/>
              <a:t>, K. B. </a:t>
            </a:r>
            <a:r>
              <a:rPr lang="en-US" altLang="ja-JP" sz="2000" dirty="0" err="1" smtClean="0"/>
              <a:t>Pawlikowski</a:t>
            </a:r>
            <a:r>
              <a:rPr lang="en-US" altLang="ja-JP" sz="2000" dirty="0" smtClean="0"/>
              <a:t>, D. J. </a:t>
            </a:r>
            <a:r>
              <a:rPr lang="en-US" altLang="ja-JP" sz="2000" dirty="0" err="1" smtClean="0"/>
              <a:t>Abadi</a:t>
            </a:r>
            <a:r>
              <a:rPr lang="en-US" altLang="ja-JP" sz="2000" dirty="0" smtClean="0"/>
              <a:t>, A. </a:t>
            </a:r>
            <a:r>
              <a:rPr lang="en-US" altLang="ja-JP" sz="2000" dirty="0" err="1" smtClean="0"/>
              <a:t>Silberschatz</a:t>
            </a:r>
            <a:r>
              <a:rPr lang="en-US" altLang="ja-JP" sz="2000" dirty="0" smtClean="0"/>
              <a:t>, A. </a:t>
            </a:r>
            <a:r>
              <a:rPr lang="en-US" altLang="ja-JP" sz="2000" dirty="0" err="1" smtClean="0"/>
              <a:t>Rasin</a:t>
            </a:r>
            <a:r>
              <a:rPr lang="en-US" altLang="ja-JP" sz="2000" dirty="0" smtClean="0"/>
              <a:t>. VLDB 2009.</a:t>
            </a:r>
          </a:p>
          <a:p>
            <a:r>
              <a:rPr lang="ja-JP" altLang="en-US" sz="2400" dirty="0" smtClean="0"/>
              <a:t>両者の利点を継承</a:t>
            </a:r>
            <a:endParaRPr lang="en-US" altLang="ja-JP" sz="2400" dirty="0" smtClean="0"/>
          </a:p>
          <a:p>
            <a:pPr lvl="1"/>
            <a:r>
              <a:rPr lang="en-US" altLang="ja-JP" sz="2000" dirty="0" err="1" smtClean="0"/>
              <a:t>Hadoop</a:t>
            </a:r>
            <a:r>
              <a:rPr lang="ja-JP" altLang="en-US" sz="2000" dirty="0" smtClean="0"/>
              <a:t>：耐故障性、スケーラビリティ</a:t>
            </a:r>
            <a:endParaRPr lang="en-US" altLang="ja-JP" sz="2000" dirty="0" smtClean="0"/>
          </a:p>
          <a:p>
            <a:pPr lvl="1"/>
            <a:r>
              <a:rPr lang="ja-JP" altLang="en-US" sz="2000" dirty="0" smtClean="0"/>
              <a:t>並列</a:t>
            </a:r>
            <a:r>
              <a:rPr lang="en-US" altLang="ja-JP" sz="2000" dirty="0" smtClean="0"/>
              <a:t>DB</a:t>
            </a:r>
            <a:r>
              <a:rPr lang="ja-JP" altLang="en-US" sz="2000" dirty="0" smtClean="0"/>
              <a:t>：高速性、（</a:t>
            </a:r>
            <a:r>
              <a:rPr lang="en-US" altLang="ja-JP" sz="2000" dirty="0" smtClean="0"/>
              <a:t>SQL</a:t>
            </a:r>
            <a:r>
              <a:rPr lang="ja-JP" altLang="en-US" sz="2000" dirty="0" smtClean="0"/>
              <a:t>）</a:t>
            </a:r>
            <a:endParaRPr lang="en-US" altLang="ja-JP" sz="2000" dirty="0" smtClean="0"/>
          </a:p>
          <a:p>
            <a:r>
              <a:rPr lang="ja-JP" altLang="en-US" sz="2400" dirty="0" smtClean="0"/>
              <a:t>次回の</a:t>
            </a:r>
            <a:r>
              <a:rPr lang="en-US" altLang="ja-JP" sz="2400" dirty="0" smtClean="0"/>
              <a:t>SIGMOD-J </a:t>
            </a:r>
            <a:r>
              <a:rPr lang="ja-JP" altLang="en-US" sz="2400" dirty="0" smtClean="0"/>
              <a:t>報告会まで、お楽しみに。</a:t>
            </a:r>
            <a:r>
              <a:rPr lang="en-US" altLang="ja-JP" sz="2400" dirty="0" smtClean="0"/>
              <a:t/>
            </a:r>
            <a:br>
              <a:rPr lang="en-US" altLang="ja-JP" sz="2400" dirty="0" smtClean="0"/>
            </a:br>
            <a:r>
              <a:rPr lang="ja-JP" altLang="en-US" sz="2400" dirty="0" smtClean="0"/>
              <a:t>大島先生＠京都大学から報告いただけると聞いています。</a:t>
            </a:r>
            <a:endParaRPr lang="en-US" altLang="ja-JP" sz="2400" dirty="0" smtClean="0"/>
          </a:p>
        </p:txBody>
      </p:sp>
      <p:sp>
        <p:nvSpPr>
          <p:cNvPr id="4" name="フッター プレースホルダ 3"/>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A Comparison of Approaches to Large-Scale Data Analysis</a:t>
            </a:r>
            <a:endParaRPr lang="ja-JP" altLang="en-US" sz="1400" dirty="0">
              <a:solidFill>
                <a:schemeClr val="bg1"/>
              </a:solidFill>
              <a:latin typeface="ヒラギノ角ゴ Pro W6" pitchFamily="34" charset="-128"/>
              <a:ea typeface="ヒラギノ角ゴ Pro W6" pitchFamily="34" charset="-128"/>
            </a:endParaRPr>
          </a:p>
        </p:txBody>
      </p:sp>
      <p:sp>
        <p:nvSpPr>
          <p:cNvPr id="7" name="スライド番号プレースホルダ 6"/>
          <p:cNvSpPr>
            <a:spLocks noGrp="1"/>
          </p:cNvSpPr>
          <p:nvPr>
            <p:ph type="sldNum" sz="quarter" idx="12"/>
          </p:nvPr>
        </p:nvSpPr>
        <p:spPr/>
        <p:txBody>
          <a:bodyPr/>
          <a:lstStyle/>
          <a:p>
            <a:fld id="{DF510E7A-70A0-49B7-BA5B-039CFE49E52F}" type="slidenum">
              <a:rPr kumimoji="1" lang="ja-JP" altLang="en-US" smtClean="0"/>
              <a:pPr/>
              <a:t>167</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103266" y="1466100"/>
            <a:ext cx="5476950" cy="830997"/>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smtClean="0">
                <a:solidFill>
                  <a:schemeClr val="bg1">
                    <a:lumMod val="75000"/>
                  </a:schemeClr>
                </a:solidFill>
              </a:rPr>
              <a:t>Generating </a:t>
            </a:r>
            <a:r>
              <a:rPr lang="en-US" altLang="ja-JP" sz="2000" dirty="0">
                <a:solidFill>
                  <a:schemeClr val="bg1">
                    <a:lumMod val="75000"/>
                  </a:schemeClr>
                </a:solidFill>
              </a:rPr>
              <a:t>Example Data for Dataflow </a:t>
            </a:r>
            <a:r>
              <a:rPr lang="en-US" altLang="ja-JP" sz="2000" dirty="0" smtClean="0">
                <a:solidFill>
                  <a:schemeClr val="bg1">
                    <a:lumMod val="75000"/>
                  </a:schemeClr>
                </a:solidFill>
              </a:rPr>
              <a:t>Programs</a:t>
            </a:r>
            <a:br>
              <a:rPr lang="en-US" altLang="ja-JP" sz="2000" dirty="0" smtClean="0">
                <a:solidFill>
                  <a:schemeClr val="bg1">
                    <a:lumMod val="75000"/>
                  </a:schemeClr>
                </a:solidFill>
              </a:rPr>
            </a:br>
            <a:r>
              <a:rPr lang="en-US" altLang="ja-JP" sz="1400" u="sng" dirty="0" smtClean="0">
                <a:solidFill>
                  <a:schemeClr val="bg1">
                    <a:lumMod val="75000"/>
                  </a:schemeClr>
                </a:solidFill>
              </a:rPr>
              <a:t>Christopher </a:t>
            </a:r>
            <a:r>
              <a:rPr lang="en-US" altLang="ja-JP" sz="1400" u="sng" dirty="0" err="1">
                <a:solidFill>
                  <a:schemeClr val="bg1">
                    <a:lumMod val="75000"/>
                  </a:schemeClr>
                </a:solidFill>
              </a:rPr>
              <a:t>Olston</a:t>
            </a:r>
            <a:r>
              <a:rPr lang="en-US" altLang="ja-JP" sz="1400" u="sng" dirty="0">
                <a:solidFill>
                  <a:schemeClr val="bg1">
                    <a:lumMod val="75000"/>
                  </a:schemeClr>
                </a:solidFill>
              </a:rPr>
              <a:t> </a:t>
            </a:r>
            <a:r>
              <a:rPr lang="en-US" altLang="ja-JP" sz="1400" dirty="0">
                <a:solidFill>
                  <a:schemeClr val="bg1">
                    <a:lumMod val="75000"/>
                  </a:schemeClr>
                </a:solidFill>
              </a:rPr>
              <a:t>(Yahoo! </a:t>
            </a:r>
            <a:r>
              <a:rPr lang="en-US" altLang="ja-JP" sz="1400" dirty="0" smtClean="0">
                <a:solidFill>
                  <a:schemeClr val="bg1">
                    <a:lumMod val="75000"/>
                  </a:schemeClr>
                </a:solidFill>
              </a:rPr>
              <a:t>Research), </a:t>
            </a:r>
            <a:r>
              <a:rPr lang="en-US" altLang="ja-JP" sz="1400" dirty="0" err="1" smtClean="0">
                <a:solidFill>
                  <a:schemeClr val="bg1">
                    <a:lumMod val="75000"/>
                  </a:schemeClr>
                </a:solidFill>
              </a:rPr>
              <a:t>Shubham</a:t>
            </a:r>
            <a:r>
              <a:rPr lang="en-US" altLang="ja-JP" sz="1400" dirty="0" smtClean="0">
                <a:solidFill>
                  <a:schemeClr val="bg1">
                    <a:lumMod val="75000"/>
                  </a:schemeClr>
                </a:solidFill>
              </a:rPr>
              <a:t> </a:t>
            </a:r>
            <a:r>
              <a:rPr lang="en-US" altLang="ja-JP" sz="1400" dirty="0">
                <a:solidFill>
                  <a:schemeClr val="bg1">
                    <a:lumMod val="75000"/>
                  </a:schemeClr>
                </a:solidFill>
              </a:rPr>
              <a:t>Chopra (Yahoo! </a:t>
            </a:r>
            <a:r>
              <a:rPr lang="en-US" altLang="ja-JP" sz="1400" dirty="0" smtClean="0">
                <a:solidFill>
                  <a:schemeClr val="bg1">
                    <a:lumMod val="75000"/>
                  </a:schemeClr>
                </a:solidFill>
              </a:rPr>
              <a:t>Research), </a:t>
            </a:r>
            <a:r>
              <a:rPr lang="en-US" altLang="ja-JP" sz="1400" dirty="0" err="1" smtClean="0">
                <a:solidFill>
                  <a:schemeClr val="bg1">
                    <a:lumMod val="75000"/>
                  </a:schemeClr>
                </a:solidFill>
              </a:rPr>
              <a:t>Utkarsh</a:t>
            </a:r>
            <a:r>
              <a:rPr lang="en-US" altLang="ja-JP" sz="1400" dirty="0" smtClean="0">
                <a:solidFill>
                  <a:schemeClr val="bg1">
                    <a:lumMod val="75000"/>
                  </a:schemeClr>
                </a:solidFill>
              </a:rPr>
              <a:t> </a:t>
            </a:r>
            <a:r>
              <a:rPr lang="en-US" altLang="ja-JP" sz="1400" dirty="0" err="1">
                <a:solidFill>
                  <a:schemeClr val="bg1">
                    <a:lumMod val="75000"/>
                  </a:schemeClr>
                </a:solidFill>
              </a:rPr>
              <a:t>Srivastava</a:t>
            </a:r>
            <a:r>
              <a:rPr lang="en-US" altLang="ja-JP" sz="1400" dirty="0">
                <a:solidFill>
                  <a:schemeClr val="bg1">
                    <a:lumMod val="75000"/>
                  </a:schemeClr>
                </a:solidFill>
              </a:rPr>
              <a:t> (Yahoo! Research)</a:t>
            </a:r>
            <a:endParaRPr kumimoji="1" lang="ja-JP" altLang="en-US" sz="1400" dirty="0">
              <a:solidFill>
                <a:schemeClr val="bg1">
                  <a:lumMod val="75000"/>
                </a:schemeClr>
              </a:solidFill>
            </a:endParaRPr>
          </a:p>
        </p:txBody>
      </p:sp>
      <p:sp>
        <p:nvSpPr>
          <p:cNvPr id="8" name="正方形/長方形 7"/>
          <p:cNvSpPr/>
          <p:nvPr/>
        </p:nvSpPr>
        <p:spPr>
          <a:xfrm>
            <a:off x="1103265" y="2196360"/>
            <a:ext cx="7047009"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solidFill>
                  <a:schemeClr val="bg1">
                    <a:lumMod val="75000"/>
                  </a:schemeClr>
                </a:solidFill>
              </a:rPr>
              <a:t>An Architecture for Recycling Intermediates in a Column-store</a:t>
            </a:r>
            <a:br>
              <a:rPr lang="en-US" altLang="ja-JP" sz="2000" dirty="0" smtClean="0">
                <a:solidFill>
                  <a:schemeClr val="bg1">
                    <a:lumMod val="75000"/>
                  </a:schemeClr>
                </a:solidFill>
              </a:rPr>
            </a:br>
            <a:r>
              <a:rPr lang="en-US" altLang="ja-JP" sz="1400" u="sng" dirty="0" err="1" smtClean="0">
                <a:solidFill>
                  <a:schemeClr val="bg1">
                    <a:lumMod val="75000"/>
                  </a:schemeClr>
                </a:solidFill>
              </a:rPr>
              <a:t>Milena</a:t>
            </a:r>
            <a:r>
              <a:rPr lang="en-US" altLang="ja-JP" sz="1400" u="sng" dirty="0" smtClean="0">
                <a:solidFill>
                  <a:schemeClr val="bg1">
                    <a:lumMod val="75000"/>
                  </a:schemeClr>
                </a:solidFill>
              </a:rPr>
              <a:t> G. </a:t>
            </a:r>
            <a:r>
              <a:rPr lang="en-US" altLang="ja-JP" sz="1400" u="sng" dirty="0" err="1" smtClean="0">
                <a:solidFill>
                  <a:schemeClr val="bg1">
                    <a:lumMod val="75000"/>
                  </a:schemeClr>
                </a:solidFill>
              </a:rPr>
              <a:t>Ivanova</a:t>
            </a:r>
            <a:r>
              <a:rPr lang="en-US" altLang="ja-JP" sz="1400" dirty="0" smtClean="0">
                <a:solidFill>
                  <a:schemeClr val="bg1">
                    <a:lumMod val="75000"/>
                  </a:schemeClr>
                </a:solidFill>
              </a:rPr>
              <a:t>, Martin L. </a:t>
            </a:r>
            <a:r>
              <a:rPr lang="en-US" altLang="ja-JP" sz="1400" dirty="0" err="1" smtClean="0">
                <a:solidFill>
                  <a:schemeClr val="bg1">
                    <a:lumMod val="75000"/>
                  </a:schemeClr>
                </a:solidFill>
              </a:rPr>
              <a:t>Kersten</a:t>
            </a:r>
            <a:r>
              <a:rPr lang="en-US" altLang="ja-JP" sz="1400" dirty="0" smtClean="0">
                <a:solidFill>
                  <a:schemeClr val="bg1">
                    <a:lumMod val="75000"/>
                  </a:schemeClr>
                </a:solidFill>
              </a:rPr>
              <a:t>, </a:t>
            </a:r>
            <a:r>
              <a:rPr lang="en-US" altLang="ja-JP" sz="1400" dirty="0" err="1" smtClean="0">
                <a:solidFill>
                  <a:schemeClr val="bg1">
                    <a:lumMod val="75000"/>
                  </a:schemeClr>
                </a:solidFill>
              </a:rPr>
              <a:t>Niels</a:t>
            </a:r>
            <a:r>
              <a:rPr lang="en-US" altLang="ja-JP" sz="1400" dirty="0" smtClean="0">
                <a:solidFill>
                  <a:schemeClr val="bg1">
                    <a:lumMod val="75000"/>
                  </a:schemeClr>
                </a:solidFill>
              </a:rPr>
              <a:t> J. </a:t>
            </a:r>
            <a:r>
              <a:rPr lang="en-US" altLang="ja-JP" sz="1400" dirty="0" err="1" smtClean="0">
                <a:solidFill>
                  <a:schemeClr val="bg1">
                    <a:lumMod val="75000"/>
                  </a:schemeClr>
                </a:solidFill>
              </a:rPr>
              <a:t>Nes</a:t>
            </a:r>
            <a:r>
              <a:rPr lang="en-US" altLang="ja-JP" sz="1400" dirty="0" smtClean="0">
                <a:solidFill>
                  <a:schemeClr val="bg1">
                    <a:lumMod val="75000"/>
                  </a:schemeClr>
                </a:solidFill>
              </a:rPr>
              <a:t>, Romulo A. P. </a:t>
            </a:r>
            <a:r>
              <a:rPr lang="en-US" altLang="ja-JP" sz="1400" dirty="0" err="1" smtClean="0">
                <a:solidFill>
                  <a:schemeClr val="bg1">
                    <a:lumMod val="75000"/>
                  </a:schemeClr>
                </a:solidFill>
              </a:rPr>
              <a:t>Gonçalves</a:t>
            </a:r>
            <a:r>
              <a:rPr lang="en-US" altLang="ja-JP" sz="1400" dirty="0" smtClean="0">
                <a:solidFill>
                  <a:schemeClr val="bg1">
                    <a:lumMod val="75000"/>
                  </a:schemeClr>
                </a:solidFill>
              </a:rPr>
              <a:t> (Centrum </a:t>
            </a:r>
            <a:r>
              <a:rPr lang="en-US" altLang="ja-JP" sz="1400" dirty="0" err="1" smtClean="0">
                <a:solidFill>
                  <a:schemeClr val="bg1">
                    <a:lumMod val="75000"/>
                  </a:schemeClr>
                </a:solidFill>
              </a:rPr>
              <a:t>Wiskunde</a:t>
            </a:r>
            <a:r>
              <a:rPr lang="en-US" altLang="ja-JP" sz="1400" dirty="0" smtClean="0">
                <a:solidFill>
                  <a:schemeClr val="bg1">
                    <a:lumMod val="75000"/>
                  </a:schemeClr>
                </a:solidFill>
              </a:rPr>
              <a:t> en </a:t>
            </a:r>
            <a:r>
              <a:rPr lang="en-US" altLang="ja-JP" sz="1400" dirty="0" err="1" smtClean="0">
                <a:solidFill>
                  <a:schemeClr val="bg1">
                    <a:lumMod val="75000"/>
                  </a:schemeClr>
                </a:solidFill>
              </a:rPr>
              <a:t>Informatica</a:t>
            </a:r>
            <a:r>
              <a:rPr lang="en-US" altLang="ja-JP" sz="1400" dirty="0" smtClean="0">
                <a:solidFill>
                  <a:schemeClr val="bg1">
                    <a:lumMod val="75000"/>
                  </a:schemeClr>
                </a:solidFill>
              </a:rPr>
              <a:t>, Netherlands)</a:t>
            </a:r>
            <a:endParaRPr lang="ja-JP" altLang="en-US" sz="1400" dirty="0">
              <a:solidFill>
                <a:schemeClr val="bg1">
                  <a:lumMod val="75000"/>
                </a:schemeClr>
              </a:solidFill>
            </a:endParaRPr>
          </a:p>
        </p:txBody>
      </p:sp>
      <p:sp>
        <p:nvSpPr>
          <p:cNvPr id="9" name="正方形/長方形 8"/>
          <p:cNvSpPr/>
          <p:nvPr/>
        </p:nvSpPr>
        <p:spPr>
          <a:xfrm>
            <a:off x="1103265" y="3985497"/>
            <a:ext cx="7813781"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solidFill>
                  <a:schemeClr val="bg1">
                    <a:lumMod val="75000"/>
                  </a:schemeClr>
                </a:solidFill>
              </a:rPr>
              <a:t>A Comparison of Approaches to Large-Scale Data Analysis</a:t>
            </a:r>
            <a:br>
              <a:rPr lang="en-US" altLang="ja-JP" sz="2000" dirty="0" smtClean="0">
                <a:solidFill>
                  <a:schemeClr val="bg1">
                    <a:lumMod val="75000"/>
                  </a:schemeClr>
                </a:solidFill>
              </a:rPr>
            </a:br>
            <a:r>
              <a:rPr lang="en-US" altLang="ja-JP" sz="1400" u="sng" dirty="0" smtClean="0">
                <a:solidFill>
                  <a:schemeClr val="bg1">
                    <a:lumMod val="75000"/>
                  </a:schemeClr>
                </a:solidFill>
              </a:rPr>
              <a:t>Andrew </a:t>
            </a:r>
            <a:r>
              <a:rPr lang="en-US" altLang="ja-JP" sz="1400" u="sng" dirty="0" err="1" smtClean="0">
                <a:solidFill>
                  <a:schemeClr val="bg1">
                    <a:lumMod val="75000"/>
                  </a:schemeClr>
                </a:solidFill>
              </a:rPr>
              <a:t>Pavlo</a:t>
            </a:r>
            <a:r>
              <a:rPr lang="en-US" altLang="ja-JP" sz="1400" u="sng" dirty="0" smtClean="0">
                <a:solidFill>
                  <a:schemeClr val="bg1">
                    <a:lumMod val="75000"/>
                  </a:schemeClr>
                </a:solidFill>
              </a:rPr>
              <a:t> </a:t>
            </a:r>
            <a:r>
              <a:rPr lang="en-US" altLang="ja-JP" sz="1400" dirty="0" smtClean="0">
                <a:solidFill>
                  <a:schemeClr val="bg1">
                    <a:lumMod val="75000"/>
                  </a:schemeClr>
                </a:solidFill>
              </a:rPr>
              <a:t>(Brown U.), Erik Paulson (Wisconsin U.), Alexander </a:t>
            </a:r>
            <a:r>
              <a:rPr lang="en-US" altLang="ja-JP" sz="1400" dirty="0" err="1" smtClean="0">
                <a:solidFill>
                  <a:schemeClr val="bg1">
                    <a:lumMod val="75000"/>
                  </a:schemeClr>
                </a:solidFill>
              </a:rPr>
              <a:t>Rasin</a:t>
            </a:r>
            <a:r>
              <a:rPr lang="en-US" altLang="ja-JP" sz="1400" dirty="0" smtClean="0">
                <a:solidFill>
                  <a:schemeClr val="bg1">
                    <a:lumMod val="75000"/>
                  </a:schemeClr>
                </a:solidFill>
              </a:rPr>
              <a:t> (Brown U.), Daniel J. </a:t>
            </a:r>
            <a:r>
              <a:rPr lang="en-US" altLang="ja-JP" sz="1400" dirty="0" err="1" smtClean="0">
                <a:solidFill>
                  <a:schemeClr val="bg1">
                    <a:lumMod val="75000"/>
                  </a:schemeClr>
                </a:solidFill>
              </a:rPr>
              <a:t>Abadi</a:t>
            </a:r>
            <a:r>
              <a:rPr lang="en-US" altLang="ja-JP" sz="1400" dirty="0" smtClean="0">
                <a:solidFill>
                  <a:schemeClr val="bg1">
                    <a:lumMod val="75000"/>
                  </a:schemeClr>
                </a:solidFill>
              </a:rPr>
              <a:t> (Yale U.), David J. DeWitt (Microsoft), Samuel Madden (MIT), Michael </a:t>
            </a:r>
            <a:r>
              <a:rPr lang="en-US" altLang="ja-JP" sz="1400" dirty="0" err="1" smtClean="0">
                <a:solidFill>
                  <a:schemeClr val="bg1">
                    <a:lumMod val="75000"/>
                  </a:schemeClr>
                </a:solidFill>
              </a:rPr>
              <a:t>Stonebraker</a:t>
            </a:r>
            <a:r>
              <a:rPr lang="en-US" altLang="ja-JP" sz="1400" dirty="0" smtClean="0">
                <a:solidFill>
                  <a:schemeClr val="bg1">
                    <a:lumMod val="75000"/>
                  </a:schemeClr>
                </a:solidFill>
              </a:rPr>
              <a:t> (MIT)</a:t>
            </a:r>
            <a:endParaRPr lang="ja-JP" altLang="en-US" sz="1400" dirty="0">
              <a:solidFill>
                <a:schemeClr val="bg1">
                  <a:lumMod val="75000"/>
                </a:schemeClr>
              </a:solidFill>
            </a:endParaRPr>
          </a:p>
        </p:txBody>
      </p:sp>
      <p:sp>
        <p:nvSpPr>
          <p:cNvPr id="10" name="正方形/長方形 9"/>
          <p:cNvSpPr/>
          <p:nvPr/>
        </p:nvSpPr>
        <p:spPr>
          <a:xfrm>
            <a:off x="1103265" y="4743468"/>
            <a:ext cx="7813781"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Query Processing Techniques for Solid State Drives</a:t>
            </a:r>
            <a:br>
              <a:rPr lang="en-US" altLang="ja-JP" sz="2000" dirty="0" smtClean="0"/>
            </a:br>
            <a:r>
              <a:rPr lang="en-US" altLang="ja-JP" sz="1400" u="sng" dirty="0" err="1" smtClean="0"/>
              <a:t>Dimitris</a:t>
            </a:r>
            <a:r>
              <a:rPr lang="en-US" altLang="ja-JP" sz="1400" u="sng" dirty="0" smtClean="0"/>
              <a:t> </a:t>
            </a:r>
            <a:r>
              <a:rPr lang="en-US" altLang="ja-JP" sz="1400" u="sng" dirty="0" err="1" smtClean="0"/>
              <a:t>Tsirogiannis</a:t>
            </a:r>
            <a:r>
              <a:rPr lang="en-US" altLang="ja-JP" sz="1400" dirty="0" smtClean="0"/>
              <a:t> (Toronto U.), Stavros </a:t>
            </a:r>
            <a:r>
              <a:rPr lang="en-US" altLang="ja-JP" sz="1400" dirty="0" err="1" smtClean="0"/>
              <a:t>Harizopoulos</a:t>
            </a:r>
            <a:r>
              <a:rPr lang="en-US" altLang="ja-JP" sz="1400" dirty="0" smtClean="0"/>
              <a:t> (HP Labs), </a:t>
            </a:r>
            <a:r>
              <a:rPr lang="en-US" altLang="ja-JP" sz="1400" dirty="0" err="1" smtClean="0"/>
              <a:t>Mehul</a:t>
            </a:r>
            <a:r>
              <a:rPr lang="en-US" altLang="ja-JP" sz="1400" dirty="0" smtClean="0"/>
              <a:t> A. Shah (HP Labs), Janet L. Wiener (HP Labs), Goetz </a:t>
            </a:r>
            <a:r>
              <a:rPr lang="en-US" altLang="ja-JP" sz="1400" dirty="0" err="1" smtClean="0"/>
              <a:t>Graefe</a:t>
            </a:r>
            <a:r>
              <a:rPr lang="en-US" altLang="ja-JP" sz="1400" dirty="0" smtClean="0"/>
              <a:t> (HP Labs)</a:t>
            </a:r>
            <a:endParaRPr lang="ja-JP" altLang="en-US" sz="1400" dirty="0"/>
          </a:p>
        </p:txBody>
      </p:sp>
      <p:sp>
        <p:nvSpPr>
          <p:cNvPr id="11" name="正方形/長方形 10"/>
          <p:cNvSpPr/>
          <p:nvPr/>
        </p:nvSpPr>
        <p:spPr>
          <a:xfrm>
            <a:off x="285720" y="7262865"/>
            <a:ext cx="8858280" cy="553998"/>
          </a:xfrm>
          <a:prstGeom prst="rect">
            <a:avLst/>
          </a:prstGeom>
        </p:spPr>
        <p:txBody>
          <a:bodyPr wrap="square">
            <a:spAutoFit/>
          </a:bodyPr>
          <a:lstStyle/>
          <a:p>
            <a:r>
              <a:rPr lang="en-US" altLang="ja-JP" dirty="0" smtClean="0"/>
              <a:t>Cost Based Plan Selection for </a:t>
            </a:r>
            <a:r>
              <a:rPr lang="en-US" altLang="ja-JP" dirty="0" err="1" smtClean="0"/>
              <a:t>XPath</a:t>
            </a:r>
            <a:endParaRPr lang="en-US" altLang="ja-JP" dirty="0" smtClean="0"/>
          </a:p>
          <a:p>
            <a:r>
              <a:rPr lang="en-US" altLang="ja-JP" sz="1200" dirty="0" err="1" smtClean="0"/>
              <a:t>Haris</a:t>
            </a:r>
            <a:r>
              <a:rPr lang="en-US" altLang="ja-JP" sz="1200" dirty="0" smtClean="0"/>
              <a:t> </a:t>
            </a:r>
            <a:r>
              <a:rPr lang="en-US" altLang="ja-JP" sz="1200" dirty="0" err="1" smtClean="0"/>
              <a:t>Georgiadis</a:t>
            </a:r>
            <a:r>
              <a:rPr lang="en-US" altLang="ja-JP" sz="1200" dirty="0" smtClean="0"/>
              <a:t>, Minas </a:t>
            </a:r>
            <a:r>
              <a:rPr lang="en-US" altLang="ja-JP" sz="1200" dirty="0" err="1" smtClean="0"/>
              <a:t>Charalambides</a:t>
            </a:r>
            <a:r>
              <a:rPr lang="en-US" altLang="ja-JP" sz="1200" dirty="0" smtClean="0"/>
              <a:t>, </a:t>
            </a:r>
            <a:r>
              <a:rPr lang="en-US" altLang="ja-JP" sz="1200" dirty="0" err="1" smtClean="0"/>
              <a:t>Vasilis</a:t>
            </a:r>
            <a:r>
              <a:rPr lang="en-US" altLang="ja-JP" sz="1200" dirty="0" smtClean="0"/>
              <a:t> </a:t>
            </a:r>
            <a:r>
              <a:rPr lang="en-US" altLang="ja-JP" sz="1200" dirty="0" err="1" smtClean="0"/>
              <a:t>Vassalos</a:t>
            </a:r>
            <a:r>
              <a:rPr lang="en-US" altLang="ja-JP" sz="1200" dirty="0" smtClean="0"/>
              <a:t> (Athens University of Economics and Business, Greece)</a:t>
            </a:r>
            <a:endParaRPr lang="ja-JP" altLang="en-US" sz="1200" dirty="0"/>
          </a:p>
        </p:txBody>
      </p:sp>
      <p:sp>
        <p:nvSpPr>
          <p:cNvPr id="12" name="正方形/長方形 11"/>
          <p:cNvSpPr/>
          <p:nvPr/>
        </p:nvSpPr>
        <p:spPr>
          <a:xfrm>
            <a:off x="1103265" y="5501439"/>
            <a:ext cx="7813781" cy="615553"/>
          </a:xfrm>
          <a:prstGeom prst="rect">
            <a:avLst/>
          </a:prstGeom>
        </p:spPr>
        <p:txBody>
          <a:bodyPr wrap="square">
            <a:spAutoFit/>
          </a:bodyPr>
          <a:lstStyle/>
          <a:p>
            <a:pPr marL="268288" indent="-268288">
              <a:buSzPct val="70000"/>
              <a:buFont typeface="Wingdings" pitchFamily="2" charset="2"/>
              <a:buChar char="p"/>
            </a:pPr>
            <a:r>
              <a:rPr lang="en-US" altLang="ja-JP" sz="2000" dirty="0" smtClean="0"/>
              <a:t>3-HOP: A High-Compression Indexing Scheme for </a:t>
            </a:r>
            <a:r>
              <a:rPr lang="en-US" altLang="ja-JP" sz="2000" dirty="0" err="1" smtClean="0"/>
              <a:t>Reachability</a:t>
            </a:r>
            <a:r>
              <a:rPr lang="en-US" altLang="ja-JP" sz="2000" dirty="0" smtClean="0"/>
              <a:t> Query</a:t>
            </a:r>
            <a:br>
              <a:rPr lang="en-US" altLang="ja-JP" sz="2000" dirty="0" smtClean="0"/>
            </a:br>
            <a:r>
              <a:rPr lang="en-US" altLang="ja-JP" sz="1400" dirty="0" err="1" smtClean="0"/>
              <a:t>Ruoming</a:t>
            </a:r>
            <a:r>
              <a:rPr lang="en-US" altLang="ja-JP" sz="1400" dirty="0" smtClean="0"/>
              <a:t> Jin, </a:t>
            </a:r>
            <a:r>
              <a:rPr lang="en-US" altLang="ja-JP" sz="1400" u="sng" dirty="0" smtClean="0"/>
              <a:t>Yang Xiang</a:t>
            </a:r>
            <a:r>
              <a:rPr lang="en-US" altLang="ja-JP" sz="1400" dirty="0" smtClean="0"/>
              <a:t>, </a:t>
            </a:r>
            <a:r>
              <a:rPr lang="en-US" altLang="ja-JP" sz="1400" dirty="0" err="1" smtClean="0"/>
              <a:t>Ning</a:t>
            </a:r>
            <a:r>
              <a:rPr lang="en-US" altLang="ja-JP" sz="1400" dirty="0" smtClean="0"/>
              <a:t> </a:t>
            </a:r>
            <a:r>
              <a:rPr lang="en-US" altLang="ja-JP" sz="1400" dirty="0" err="1" smtClean="0"/>
              <a:t>Ruan</a:t>
            </a:r>
            <a:r>
              <a:rPr lang="en-US" altLang="ja-JP" sz="1400" dirty="0" smtClean="0"/>
              <a:t>, David </a:t>
            </a:r>
            <a:r>
              <a:rPr lang="en-US" altLang="ja-JP" sz="1400" dirty="0" err="1" smtClean="0"/>
              <a:t>Fuhry</a:t>
            </a:r>
            <a:r>
              <a:rPr lang="en-US" altLang="ja-JP" sz="1400" dirty="0" smtClean="0"/>
              <a:t> (Kent State U.)</a:t>
            </a:r>
            <a:endParaRPr lang="ja-JP" altLang="en-US" sz="1400" dirty="0"/>
          </a:p>
        </p:txBody>
      </p:sp>
      <p:sp>
        <p:nvSpPr>
          <p:cNvPr id="13" name="テキスト ボックス 12"/>
          <p:cNvSpPr txBox="1"/>
          <p:nvPr/>
        </p:nvSpPr>
        <p:spPr>
          <a:xfrm>
            <a:off x="1097667" y="763551"/>
            <a:ext cx="5519061" cy="830997"/>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a:solidFill>
                  <a:schemeClr val="bg1">
                    <a:lumMod val="75000"/>
                  </a:schemeClr>
                </a:solidFill>
              </a:rPr>
              <a:t>40 Years of Relational Model </a:t>
            </a:r>
            <a:r>
              <a:rPr lang="en-US" altLang="ja-JP" sz="2000" dirty="0" smtClean="0">
                <a:solidFill>
                  <a:schemeClr val="bg1">
                    <a:lumMod val="75000"/>
                  </a:schemeClr>
                </a:solidFill>
              </a:rPr>
              <a:t>Celebration</a:t>
            </a:r>
            <a:br>
              <a:rPr lang="en-US" altLang="ja-JP" sz="2000" dirty="0" smtClean="0">
                <a:solidFill>
                  <a:schemeClr val="bg1">
                    <a:lumMod val="75000"/>
                  </a:schemeClr>
                </a:solidFill>
              </a:rPr>
            </a:br>
            <a:r>
              <a:rPr lang="en-US" altLang="ja-JP" sz="1400" dirty="0" smtClean="0">
                <a:solidFill>
                  <a:schemeClr val="bg1">
                    <a:lumMod val="75000"/>
                  </a:schemeClr>
                </a:solidFill>
              </a:rPr>
              <a:t>Philip </a:t>
            </a:r>
            <a:r>
              <a:rPr lang="en-US" altLang="ja-JP" sz="1400" dirty="0">
                <a:solidFill>
                  <a:schemeClr val="bg1">
                    <a:lumMod val="75000"/>
                  </a:schemeClr>
                </a:solidFill>
              </a:rPr>
              <a:t>A. Bernstein (</a:t>
            </a:r>
            <a:r>
              <a:rPr lang="en-US" altLang="ja-JP" sz="1400" dirty="0" smtClean="0">
                <a:solidFill>
                  <a:schemeClr val="bg1">
                    <a:lumMod val="75000"/>
                  </a:schemeClr>
                </a:solidFill>
              </a:rPr>
              <a:t>Microsoft), Ron </a:t>
            </a:r>
            <a:r>
              <a:rPr lang="en-US" altLang="ja-JP" sz="1400" dirty="0">
                <a:solidFill>
                  <a:schemeClr val="bg1">
                    <a:lumMod val="75000"/>
                  </a:schemeClr>
                </a:solidFill>
              </a:rPr>
              <a:t>Fagin (</a:t>
            </a:r>
            <a:r>
              <a:rPr lang="en-US" altLang="ja-JP" sz="1400" dirty="0" smtClean="0">
                <a:solidFill>
                  <a:schemeClr val="bg1">
                    <a:lumMod val="75000"/>
                  </a:schemeClr>
                </a:solidFill>
              </a:rPr>
              <a:t>IBM), Michael </a:t>
            </a:r>
            <a:r>
              <a:rPr lang="en-US" altLang="ja-JP" sz="1400" dirty="0" err="1">
                <a:solidFill>
                  <a:schemeClr val="bg1">
                    <a:lumMod val="75000"/>
                  </a:schemeClr>
                </a:solidFill>
              </a:rPr>
              <a:t>Stonebraker</a:t>
            </a:r>
            <a:r>
              <a:rPr lang="en-US" altLang="ja-JP" sz="1400" dirty="0">
                <a:solidFill>
                  <a:schemeClr val="bg1">
                    <a:lumMod val="75000"/>
                  </a:schemeClr>
                </a:solidFill>
              </a:rPr>
              <a:t> (</a:t>
            </a:r>
            <a:r>
              <a:rPr lang="en-US" altLang="ja-JP" sz="1400" dirty="0" smtClean="0">
                <a:solidFill>
                  <a:schemeClr val="bg1">
                    <a:lumMod val="75000"/>
                  </a:schemeClr>
                </a:solidFill>
              </a:rPr>
              <a:t>MIT), Patricia </a:t>
            </a:r>
            <a:r>
              <a:rPr lang="en-US" altLang="ja-JP" sz="1400" dirty="0" err="1">
                <a:solidFill>
                  <a:schemeClr val="bg1">
                    <a:lumMod val="75000"/>
                  </a:schemeClr>
                </a:solidFill>
              </a:rPr>
              <a:t>Selinger</a:t>
            </a:r>
            <a:r>
              <a:rPr lang="en-US" altLang="ja-JP" sz="1400" dirty="0">
                <a:solidFill>
                  <a:schemeClr val="bg1">
                    <a:lumMod val="75000"/>
                  </a:schemeClr>
                </a:solidFill>
              </a:rPr>
              <a:t> (</a:t>
            </a:r>
            <a:r>
              <a:rPr lang="en-US" altLang="ja-JP" sz="1400" dirty="0" smtClean="0">
                <a:solidFill>
                  <a:schemeClr val="bg1">
                    <a:lumMod val="75000"/>
                  </a:schemeClr>
                </a:solidFill>
              </a:rPr>
              <a:t>IBM), David </a:t>
            </a:r>
            <a:r>
              <a:rPr lang="en-US" altLang="ja-JP" sz="1400" dirty="0">
                <a:solidFill>
                  <a:schemeClr val="bg1">
                    <a:lumMod val="75000"/>
                  </a:schemeClr>
                </a:solidFill>
              </a:rPr>
              <a:t>J. DeWitt (</a:t>
            </a:r>
            <a:r>
              <a:rPr lang="en-US" altLang="ja-JP" sz="1400" dirty="0" smtClean="0">
                <a:solidFill>
                  <a:schemeClr val="bg1">
                    <a:lumMod val="75000"/>
                  </a:schemeClr>
                </a:solidFill>
              </a:rPr>
              <a:t>Microsoft)</a:t>
            </a:r>
            <a:endParaRPr lang="en-US" altLang="ja-JP" sz="1400" dirty="0">
              <a:solidFill>
                <a:schemeClr val="bg1">
                  <a:lumMod val="75000"/>
                </a:schemeClr>
              </a:solidFill>
            </a:endParaRPr>
          </a:p>
        </p:txBody>
      </p:sp>
      <p:sp>
        <p:nvSpPr>
          <p:cNvPr id="14" name="正方形/長方形 13"/>
          <p:cNvSpPr/>
          <p:nvPr/>
        </p:nvSpPr>
        <p:spPr>
          <a:xfrm>
            <a:off x="1103265" y="3282948"/>
            <a:ext cx="5696027"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solidFill>
                  <a:schemeClr val="bg1">
                    <a:lumMod val="75000"/>
                  </a:schemeClr>
                </a:solidFill>
              </a:rPr>
              <a:t>A Web of Concepts</a:t>
            </a:r>
            <a:br>
              <a:rPr lang="en-US" altLang="ja-JP" sz="2000" dirty="0" smtClean="0">
                <a:solidFill>
                  <a:schemeClr val="bg1">
                    <a:lumMod val="75000"/>
                  </a:schemeClr>
                </a:solidFill>
              </a:rPr>
            </a:br>
            <a:r>
              <a:rPr lang="en-US" altLang="ja-JP" sz="1400" dirty="0" err="1" smtClean="0">
                <a:solidFill>
                  <a:schemeClr val="bg1">
                    <a:lumMod val="75000"/>
                  </a:schemeClr>
                </a:solidFill>
              </a:rPr>
              <a:t>Nilesh</a:t>
            </a:r>
            <a:r>
              <a:rPr lang="en-US" altLang="ja-JP" sz="1400" dirty="0" smtClean="0">
                <a:solidFill>
                  <a:schemeClr val="bg1">
                    <a:lumMod val="75000"/>
                  </a:schemeClr>
                </a:solidFill>
              </a:rPr>
              <a:t> </a:t>
            </a:r>
            <a:r>
              <a:rPr lang="en-US" altLang="ja-JP" sz="1400" dirty="0" err="1" smtClean="0">
                <a:solidFill>
                  <a:schemeClr val="bg1">
                    <a:lumMod val="75000"/>
                  </a:schemeClr>
                </a:solidFill>
              </a:rPr>
              <a:t>Dalvi</a:t>
            </a:r>
            <a:r>
              <a:rPr lang="en-US" altLang="ja-JP" sz="1400" dirty="0" smtClean="0">
                <a:solidFill>
                  <a:schemeClr val="bg1">
                    <a:lumMod val="75000"/>
                  </a:schemeClr>
                </a:solidFill>
              </a:rPr>
              <a:t>, Ravi Kumar, Bo Pang, </a:t>
            </a:r>
            <a:r>
              <a:rPr lang="en-US" altLang="ja-JP" sz="1400" u="sng" dirty="0" err="1" smtClean="0">
                <a:solidFill>
                  <a:schemeClr val="bg1">
                    <a:lumMod val="75000"/>
                  </a:schemeClr>
                </a:solidFill>
              </a:rPr>
              <a:t>Raghu</a:t>
            </a:r>
            <a:r>
              <a:rPr lang="en-US" altLang="ja-JP" sz="1400" u="sng" dirty="0" smtClean="0">
                <a:solidFill>
                  <a:schemeClr val="bg1">
                    <a:lumMod val="75000"/>
                  </a:schemeClr>
                </a:solidFill>
              </a:rPr>
              <a:t> </a:t>
            </a:r>
            <a:r>
              <a:rPr lang="en-US" altLang="ja-JP" sz="1400" u="sng" dirty="0" err="1" smtClean="0">
                <a:solidFill>
                  <a:schemeClr val="bg1">
                    <a:lumMod val="75000"/>
                  </a:schemeClr>
                </a:solidFill>
              </a:rPr>
              <a:t>Ramakrishnan</a:t>
            </a:r>
            <a:r>
              <a:rPr lang="en-US" altLang="ja-JP" sz="1400" dirty="0" smtClean="0">
                <a:solidFill>
                  <a:schemeClr val="bg1">
                    <a:lumMod val="75000"/>
                  </a:schemeClr>
                </a:solidFill>
              </a:rPr>
              <a:t>, Andrew Tomkins, Philip Bohannon, </a:t>
            </a:r>
            <a:r>
              <a:rPr lang="en-US" altLang="ja-JP" sz="1400" dirty="0" err="1" smtClean="0">
                <a:solidFill>
                  <a:schemeClr val="bg1">
                    <a:lumMod val="75000"/>
                  </a:schemeClr>
                </a:solidFill>
              </a:rPr>
              <a:t>Sathiya</a:t>
            </a:r>
            <a:r>
              <a:rPr lang="en-US" altLang="ja-JP" sz="1400" dirty="0" smtClean="0">
                <a:solidFill>
                  <a:schemeClr val="bg1">
                    <a:lumMod val="75000"/>
                  </a:schemeClr>
                </a:solidFill>
              </a:rPr>
              <a:t> </a:t>
            </a:r>
            <a:r>
              <a:rPr lang="en-US" altLang="ja-JP" sz="1400" dirty="0" err="1" smtClean="0">
                <a:solidFill>
                  <a:schemeClr val="bg1">
                    <a:lumMod val="75000"/>
                  </a:schemeClr>
                </a:solidFill>
              </a:rPr>
              <a:t>Keerthi</a:t>
            </a:r>
            <a:r>
              <a:rPr lang="en-US" altLang="ja-JP" sz="1400" dirty="0" smtClean="0">
                <a:solidFill>
                  <a:schemeClr val="bg1">
                    <a:lumMod val="75000"/>
                  </a:schemeClr>
                </a:solidFill>
              </a:rPr>
              <a:t>, </a:t>
            </a:r>
            <a:r>
              <a:rPr lang="en-US" altLang="ja-JP" sz="1400" dirty="0" err="1" smtClean="0">
                <a:solidFill>
                  <a:schemeClr val="bg1">
                    <a:lumMod val="75000"/>
                  </a:schemeClr>
                </a:solidFill>
              </a:rPr>
              <a:t>Srujana</a:t>
            </a:r>
            <a:r>
              <a:rPr lang="en-US" altLang="ja-JP" sz="1400" dirty="0" smtClean="0">
                <a:solidFill>
                  <a:schemeClr val="bg1">
                    <a:lumMod val="75000"/>
                  </a:schemeClr>
                </a:solidFill>
              </a:rPr>
              <a:t> </a:t>
            </a:r>
            <a:r>
              <a:rPr lang="en-US" altLang="ja-JP" sz="1400" dirty="0" err="1" smtClean="0">
                <a:solidFill>
                  <a:schemeClr val="bg1">
                    <a:lumMod val="75000"/>
                  </a:schemeClr>
                </a:solidFill>
              </a:rPr>
              <a:t>Merugu</a:t>
            </a:r>
            <a:r>
              <a:rPr lang="en-US" altLang="ja-JP" sz="1400" dirty="0" smtClean="0">
                <a:solidFill>
                  <a:schemeClr val="bg1">
                    <a:lumMod val="75000"/>
                  </a:schemeClr>
                </a:solidFill>
              </a:rPr>
              <a:t> </a:t>
            </a:r>
            <a:endParaRPr lang="ja-JP" altLang="en-US" sz="1400" dirty="0">
              <a:solidFill>
                <a:schemeClr val="bg1">
                  <a:lumMod val="75000"/>
                </a:schemeClr>
              </a:solidFill>
            </a:endParaRPr>
          </a:p>
        </p:txBody>
      </p:sp>
      <p:sp>
        <p:nvSpPr>
          <p:cNvPr id="15" name="正方形/長方形 14"/>
          <p:cNvSpPr/>
          <p:nvPr/>
        </p:nvSpPr>
        <p:spPr>
          <a:xfrm>
            <a:off x="285720" y="7837092"/>
            <a:ext cx="8858280" cy="553998"/>
          </a:xfrm>
          <a:prstGeom prst="rect">
            <a:avLst/>
          </a:prstGeom>
        </p:spPr>
        <p:txBody>
          <a:bodyPr wrap="square">
            <a:spAutoFit/>
          </a:bodyPr>
          <a:lstStyle/>
          <a:p>
            <a:r>
              <a:rPr lang="en-US" altLang="ja-JP" dirty="0" smtClean="0"/>
              <a:t>Enterprise Applications - OLTP and OLAP - Share One Database Architecture</a:t>
            </a:r>
          </a:p>
          <a:p>
            <a:r>
              <a:rPr lang="en-US" altLang="ja-JP" sz="1200" dirty="0" err="1" smtClean="0"/>
              <a:t>Hasso</a:t>
            </a:r>
            <a:r>
              <a:rPr lang="en-US" altLang="ja-JP" sz="1200" dirty="0" smtClean="0"/>
              <a:t> </a:t>
            </a:r>
            <a:r>
              <a:rPr lang="en-US" altLang="ja-JP" sz="1200" dirty="0" err="1" smtClean="0"/>
              <a:t>Plattner</a:t>
            </a:r>
            <a:r>
              <a:rPr lang="en-US" altLang="ja-JP" sz="1200" dirty="0" smtClean="0"/>
              <a:t> (</a:t>
            </a:r>
            <a:r>
              <a:rPr lang="en-US" altLang="ja-JP" sz="1200" dirty="0" err="1" smtClean="0"/>
              <a:t>Hasso</a:t>
            </a:r>
            <a:r>
              <a:rPr lang="en-US" altLang="ja-JP" sz="1200" dirty="0" smtClean="0"/>
              <a:t>-</a:t>
            </a:r>
            <a:r>
              <a:rPr lang="en-US" altLang="ja-JP" sz="1200" dirty="0" err="1" smtClean="0"/>
              <a:t>Plattner</a:t>
            </a:r>
            <a:r>
              <a:rPr lang="en-US" altLang="ja-JP" sz="1200" dirty="0" smtClean="0"/>
              <a:t>-Institute for IT Systems Engineering)</a:t>
            </a:r>
            <a:endParaRPr lang="ja-JP" altLang="en-US" sz="1200" dirty="0"/>
          </a:p>
        </p:txBody>
      </p:sp>
      <p:sp>
        <p:nvSpPr>
          <p:cNvPr id="16" name="正方形/長方形 15"/>
          <p:cNvSpPr/>
          <p:nvPr/>
        </p:nvSpPr>
        <p:spPr>
          <a:xfrm>
            <a:off x="285720" y="8305458"/>
            <a:ext cx="8858280" cy="553998"/>
          </a:xfrm>
          <a:prstGeom prst="rect">
            <a:avLst/>
          </a:prstGeom>
        </p:spPr>
        <p:txBody>
          <a:bodyPr wrap="square">
            <a:spAutoFit/>
          </a:bodyPr>
          <a:lstStyle/>
          <a:p>
            <a:r>
              <a:rPr lang="en-US" altLang="ja-JP" dirty="0" smtClean="0"/>
              <a:t>Transforming Data Access Through Public Visualization</a:t>
            </a:r>
          </a:p>
          <a:p>
            <a:r>
              <a:rPr lang="en-US" altLang="ja-JP" sz="1200" dirty="0" err="1" smtClean="0"/>
              <a:t>Fernanda</a:t>
            </a:r>
            <a:r>
              <a:rPr lang="en-US" altLang="ja-JP" sz="1200" dirty="0" smtClean="0"/>
              <a:t> B. </a:t>
            </a:r>
            <a:r>
              <a:rPr lang="en-US" altLang="ja-JP" sz="1200" dirty="0" err="1" smtClean="0"/>
              <a:t>Viegas</a:t>
            </a:r>
            <a:r>
              <a:rPr lang="en-US" altLang="ja-JP" sz="1200" dirty="0" smtClean="0"/>
              <a:t> (IBM), Martin Wattenberg (IBM)</a:t>
            </a:r>
            <a:endParaRPr lang="ja-JP" altLang="en-US" sz="1200" dirty="0"/>
          </a:p>
        </p:txBody>
      </p:sp>
      <p:sp>
        <p:nvSpPr>
          <p:cNvPr id="18" name="テキスト ボックス 17"/>
          <p:cNvSpPr txBox="1"/>
          <p:nvPr/>
        </p:nvSpPr>
        <p:spPr>
          <a:xfrm>
            <a:off x="1103265" y="434934"/>
            <a:ext cx="7813781" cy="400110"/>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smtClean="0">
                <a:solidFill>
                  <a:schemeClr val="bg1">
                    <a:lumMod val="75000"/>
                  </a:schemeClr>
                </a:solidFill>
              </a:rPr>
              <a:t>SIGMOD/PODS2009</a:t>
            </a:r>
            <a:r>
              <a:rPr lang="ja-JP" altLang="en-US" sz="2000" dirty="0" smtClean="0">
                <a:solidFill>
                  <a:schemeClr val="bg1">
                    <a:lumMod val="75000"/>
                  </a:schemeClr>
                </a:solidFill>
              </a:rPr>
              <a:t>の概要</a:t>
            </a:r>
            <a:endParaRPr kumimoji="1" lang="ja-JP" altLang="en-US" sz="1400" dirty="0">
              <a:solidFill>
                <a:schemeClr val="bg1">
                  <a:lumMod val="75000"/>
                </a:schemeClr>
              </a:solidFill>
            </a:endParaRPr>
          </a:p>
        </p:txBody>
      </p:sp>
      <p:sp>
        <p:nvSpPr>
          <p:cNvPr id="19" name="正方形/長方形 18"/>
          <p:cNvSpPr/>
          <p:nvPr/>
        </p:nvSpPr>
        <p:spPr>
          <a:xfrm>
            <a:off x="1103265" y="6082012"/>
            <a:ext cx="7813781" cy="400110"/>
          </a:xfrm>
          <a:prstGeom prst="rect">
            <a:avLst/>
          </a:prstGeom>
        </p:spPr>
        <p:txBody>
          <a:bodyPr wrap="square">
            <a:spAutoFit/>
          </a:bodyPr>
          <a:lstStyle/>
          <a:p>
            <a:pPr marL="268288" indent="-268288">
              <a:buSzPct val="70000"/>
              <a:buFont typeface="Wingdings" pitchFamily="2" charset="2"/>
              <a:buChar char="p"/>
            </a:pPr>
            <a:r>
              <a:rPr lang="ja-JP" altLang="en-US" sz="2000" dirty="0" smtClean="0"/>
              <a:t>喜連川先生の</a:t>
            </a:r>
            <a:r>
              <a:rPr lang="en-US" altLang="ja-JP" sz="2000" dirty="0" err="1" smtClean="0"/>
              <a:t>Codd</a:t>
            </a:r>
            <a:r>
              <a:rPr lang="en-US" altLang="ja-JP" sz="2000" dirty="0" smtClean="0"/>
              <a:t> Innovations Award</a:t>
            </a:r>
            <a:r>
              <a:rPr lang="ja-JP" altLang="en-US" sz="2000" dirty="0" smtClean="0"/>
              <a:t>受賞の様子</a:t>
            </a:r>
            <a:endParaRPr lang="en-US" altLang="ja-JP" sz="2000" dirty="0" smtClean="0"/>
          </a:p>
        </p:txBody>
      </p:sp>
      <p:sp>
        <p:nvSpPr>
          <p:cNvPr id="20" name="テキスト ボックス 19"/>
          <p:cNvSpPr txBox="1"/>
          <p:nvPr/>
        </p:nvSpPr>
        <p:spPr>
          <a:xfrm>
            <a:off x="1103265" y="2955864"/>
            <a:ext cx="7813781" cy="400110"/>
          </a:xfrm>
          <a:prstGeom prst="rect">
            <a:avLst/>
          </a:prstGeom>
          <a:noFill/>
        </p:spPr>
        <p:txBody>
          <a:bodyPr wrap="square" rtlCol="0">
            <a:spAutoFit/>
          </a:bodyPr>
          <a:lstStyle/>
          <a:p>
            <a:pPr marL="268288" indent="-268288">
              <a:buSzPct val="70000"/>
              <a:buFont typeface="Wingdings" pitchFamily="2" charset="2"/>
              <a:buChar char="p"/>
            </a:pPr>
            <a:r>
              <a:rPr lang="ja-JP" altLang="en-US" sz="2000" dirty="0" smtClean="0">
                <a:solidFill>
                  <a:schemeClr val="bg1">
                    <a:lumMod val="75000"/>
                  </a:schemeClr>
                </a:solidFill>
              </a:rPr>
              <a:t>会場や周辺施設、バンケットの写真</a:t>
            </a:r>
            <a:endParaRPr kumimoji="1" lang="ja-JP" altLang="en-US" sz="1400" dirty="0">
              <a:solidFill>
                <a:schemeClr val="bg1">
                  <a:lumMod val="75000"/>
                </a:schemeClr>
              </a:solidFill>
            </a:endParaRPr>
          </a:p>
        </p:txBody>
      </p:sp>
      <p:pic>
        <p:nvPicPr>
          <p:cNvPr id="21" name="Picture 2" descr="C:\Users\mato\Documents\lib\icon\coquette-icons-set\png\64x64\accept.png"/>
          <p:cNvPicPr>
            <a:picLocks noChangeAspect="1" noChangeArrowheads="1"/>
          </p:cNvPicPr>
          <p:nvPr/>
        </p:nvPicPr>
        <p:blipFill>
          <a:blip r:embed="rId2"/>
          <a:srcRect/>
          <a:stretch>
            <a:fillRect/>
          </a:stretch>
        </p:blipFill>
        <p:spPr bwMode="auto">
          <a:xfrm>
            <a:off x="1066752" y="4614890"/>
            <a:ext cx="457195" cy="457195"/>
          </a:xfrm>
          <a:prstGeom prst="rect">
            <a:avLst/>
          </a:prstGeom>
          <a:noFill/>
        </p:spPr>
      </p:pic>
      <p:sp>
        <p:nvSpPr>
          <p:cNvPr id="22" name="正方形/長方形 21"/>
          <p:cNvSpPr/>
          <p:nvPr/>
        </p:nvSpPr>
        <p:spPr>
          <a:xfrm>
            <a:off x="0" y="33291"/>
            <a:ext cx="9143999" cy="307777"/>
          </a:xfrm>
          <a:prstGeom prst="rect">
            <a:avLst/>
          </a:prstGeom>
        </p:spPr>
        <p:txBody>
          <a:bodyPr wrap="square">
            <a:spAutoFit/>
          </a:bodyPr>
          <a:lstStyle/>
          <a:p>
            <a:pPr marL="268288" indent="-268288" algn="ctr">
              <a:buSzPct val="70000"/>
            </a:pPr>
            <a:r>
              <a:rPr lang="ja-JP" altLang="en-US" sz="1400" dirty="0" smtClean="0">
                <a:solidFill>
                  <a:schemeClr val="bg1"/>
                </a:solidFill>
                <a:latin typeface="ヒラギノ角ゴ Pro W6" pitchFamily="34" charset="-128"/>
                <a:ea typeface="ヒラギノ角ゴ Pro W6" pitchFamily="34" charset="-128"/>
              </a:rPr>
              <a:t>目次</a:t>
            </a:r>
            <a:endParaRPr lang="ja-JP" altLang="en-US" sz="1400" dirty="0">
              <a:solidFill>
                <a:schemeClr val="bg1"/>
              </a:solidFill>
              <a:latin typeface="ヒラギノ角ゴ Pro W6" pitchFamily="34" charset="-128"/>
              <a:ea typeface="ヒラギノ角ゴ Pro W6" pitchFamily="34" charset="-128"/>
            </a:endParaRPr>
          </a:p>
        </p:txBody>
      </p:sp>
      <p:sp>
        <p:nvSpPr>
          <p:cNvPr id="24" name="フッター プレースホルダ 23"/>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5" name="星 16 24"/>
          <p:cNvSpPr/>
          <p:nvPr/>
        </p:nvSpPr>
        <p:spPr>
          <a:xfrm rot="629820">
            <a:off x="5679794" y="556878"/>
            <a:ext cx="591331" cy="591331"/>
          </a:xfrm>
          <a:prstGeom prst="star16">
            <a:avLst>
              <a:gd name="adj" fmla="val 42717"/>
            </a:avLst>
          </a:prstGeom>
          <a:solidFill>
            <a:schemeClr val="accent3"/>
          </a:solidFill>
          <a:ln>
            <a:solidFill>
              <a:schemeClr val="accent3">
                <a:lumMod val="20000"/>
                <a:lumOff val="80000"/>
              </a:schemeClr>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kumimoji="1" lang="en-US" altLang="ja-JP" sz="1400" b="1" dirty="0" smtClean="0">
                <a:solidFill>
                  <a:schemeClr val="tx1"/>
                </a:solidFill>
              </a:rPr>
              <a:t>Panel</a:t>
            </a:r>
          </a:p>
        </p:txBody>
      </p:sp>
      <p:sp>
        <p:nvSpPr>
          <p:cNvPr id="27" name="星 16 26"/>
          <p:cNvSpPr/>
          <p:nvPr/>
        </p:nvSpPr>
        <p:spPr>
          <a:xfrm rot="529137">
            <a:off x="6402289" y="1571476"/>
            <a:ext cx="581704" cy="581704"/>
          </a:xfrm>
          <a:prstGeom prst="star16">
            <a:avLst>
              <a:gd name="adj" fmla="val 42717"/>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lnSpc>
                <a:spcPts val="1400"/>
              </a:lnSpc>
            </a:pPr>
            <a:r>
              <a:rPr kumimoji="1" lang="en-US" altLang="ja-JP" b="1" dirty="0" smtClean="0">
                <a:solidFill>
                  <a:schemeClr val="tx1"/>
                </a:solidFill>
              </a:rPr>
              <a:t>Best</a:t>
            </a:r>
          </a:p>
          <a:p>
            <a:pPr algn="ctr">
              <a:lnSpc>
                <a:spcPts val="1400"/>
              </a:lnSpc>
            </a:pPr>
            <a:r>
              <a:rPr lang="en-US" altLang="ja-JP" b="1" dirty="0" smtClean="0">
                <a:solidFill>
                  <a:schemeClr val="tx1"/>
                </a:solidFill>
              </a:rPr>
              <a:t>Paper</a:t>
            </a:r>
            <a:endParaRPr kumimoji="1" lang="ja-JP" altLang="en-US" b="1" dirty="0">
              <a:solidFill>
                <a:schemeClr val="tx1"/>
              </a:solidFill>
            </a:endParaRPr>
          </a:p>
        </p:txBody>
      </p:sp>
      <p:sp>
        <p:nvSpPr>
          <p:cNvPr id="28" name="星 16 27"/>
          <p:cNvSpPr/>
          <p:nvPr/>
        </p:nvSpPr>
        <p:spPr>
          <a:xfrm rot="547617">
            <a:off x="7818220" y="2266525"/>
            <a:ext cx="581704" cy="581704"/>
          </a:xfrm>
          <a:prstGeom prst="star16">
            <a:avLst>
              <a:gd name="adj" fmla="val 42717"/>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kumimoji="1" lang="ja-JP" altLang="en-US" b="1" dirty="0" smtClean="0">
                <a:solidFill>
                  <a:schemeClr val="tx1"/>
                </a:solidFill>
              </a:rPr>
              <a:t>次点</a:t>
            </a:r>
            <a:endParaRPr kumimoji="1" lang="ja-JP" altLang="en-US" b="1" dirty="0">
              <a:solidFill>
                <a:schemeClr val="tx1"/>
              </a:solidFill>
            </a:endParaRPr>
          </a:p>
        </p:txBody>
      </p:sp>
      <p:sp>
        <p:nvSpPr>
          <p:cNvPr id="29" name="テキスト ボックス 28"/>
          <p:cNvSpPr txBox="1"/>
          <p:nvPr/>
        </p:nvSpPr>
        <p:spPr>
          <a:xfrm>
            <a:off x="117414" y="2041506"/>
            <a:ext cx="923330" cy="2848014"/>
          </a:xfrm>
          <a:prstGeom prst="rect">
            <a:avLst/>
          </a:prstGeom>
          <a:noFill/>
        </p:spPr>
        <p:txBody>
          <a:bodyPr vert="eaVert" wrap="square" rtlCol="0">
            <a:spAutoFit/>
          </a:bodyPr>
          <a:lstStyle/>
          <a:p>
            <a:pPr algn="dist"/>
            <a:r>
              <a:rPr kumimoji="1" lang="ja-JP" altLang="en-US" sz="4800" dirty="0" smtClean="0">
                <a:latin typeface="ヒラギノ角ゴ Std W8" pitchFamily="34" charset="-128"/>
                <a:ea typeface="ヒラギノ角ゴ Std W8" pitchFamily="34" charset="-128"/>
              </a:rPr>
              <a:t>目次</a:t>
            </a:r>
            <a:endParaRPr kumimoji="1" lang="ja-JP" altLang="en-US" sz="4800" dirty="0">
              <a:latin typeface="ヒラギノ角ゴ Std W8" pitchFamily="34" charset="-128"/>
              <a:ea typeface="ヒラギノ角ゴ Std W8" pitchFamily="34" charset="-128"/>
            </a:endParaRPr>
          </a:p>
        </p:txBody>
      </p:sp>
      <p:sp>
        <p:nvSpPr>
          <p:cNvPr id="31" name="星 16 30"/>
          <p:cNvSpPr/>
          <p:nvPr/>
        </p:nvSpPr>
        <p:spPr>
          <a:xfrm rot="425905">
            <a:off x="6286433" y="3427323"/>
            <a:ext cx="601086" cy="601086"/>
          </a:xfrm>
          <a:prstGeom prst="star16">
            <a:avLst>
              <a:gd name="adj" fmla="val 42717"/>
            </a:avLst>
          </a:prstGeom>
          <a:solidFill>
            <a:srgbClr val="00B0F0"/>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lnSpc>
                <a:spcPts val="1100"/>
              </a:lnSpc>
            </a:pPr>
            <a:r>
              <a:rPr kumimoji="1" lang="en-US" altLang="ja-JP" sz="1400" b="1" dirty="0" smtClean="0">
                <a:solidFill>
                  <a:schemeClr val="tx1"/>
                </a:solidFill>
              </a:rPr>
              <a:t>PODS</a:t>
            </a:r>
          </a:p>
          <a:p>
            <a:pPr algn="ctr">
              <a:lnSpc>
                <a:spcPts val="1100"/>
              </a:lnSpc>
            </a:pPr>
            <a:r>
              <a:rPr lang="en-US" altLang="ja-JP" sz="1400" b="1" dirty="0" smtClean="0">
                <a:solidFill>
                  <a:schemeClr val="tx1"/>
                </a:solidFill>
              </a:rPr>
              <a:t>Keynote</a:t>
            </a:r>
          </a:p>
        </p:txBody>
      </p:sp>
      <p:sp>
        <p:nvSpPr>
          <p:cNvPr id="34" name="星 16 33"/>
          <p:cNvSpPr/>
          <p:nvPr/>
        </p:nvSpPr>
        <p:spPr>
          <a:xfrm rot="797720">
            <a:off x="6774589" y="5919709"/>
            <a:ext cx="601086" cy="601086"/>
          </a:xfrm>
          <a:prstGeom prst="star16">
            <a:avLst>
              <a:gd name="adj" fmla="val 42717"/>
            </a:avLst>
          </a:prstGeom>
          <a:solidFill>
            <a:schemeClr val="accent6"/>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lang="ja-JP" altLang="en-US" sz="1400" b="1" dirty="0" smtClean="0">
                <a:solidFill>
                  <a:schemeClr val="tx1"/>
                </a:solidFill>
              </a:rPr>
              <a:t>受賞</a:t>
            </a:r>
            <a:r>
              <a:rPr lang="en-US" altLang="ja-JP" sz="1400" b="1" dirty="0" smtClean="0">
                <a:solidFill>
                  <a:schemeClr val="tx1"/>
                </a:solidFill>
              </a:rPr>
              <a:t/>
            </a:r>
            <a:br>
              <a:rPr lang="en-US" altLang="ja-JP" sz="1400" b="1" dirty="0" smtClean="0">
                <a:solidFill>
                  <a:schemeClr val="tx1"/>
                </a:solidFill>
              </a:rPr>
            </a:br>
            <a:r>
              <a:rPr lang="ja-JP" altLang="en-US" sz="1400" b="1" dirty="0" smtClean="0">
                <a:solidFill>
                  <a:schemeClr val="tx1"/>
                </a:solidFill>
              </a:rPr>
              <a:t>講演</a:t>
            </a:r>
            <a:endParaRPr lang="en-US" altLang="ja-JP" sz="1400" b="1" dirty="0" smtClean="0">
              <a:solidFill>
                <a:schemeClr val="tx1"/>
              </a:solidFill>
            </a:endParaRPr>
          </a:p>
        </p:txBody>
      </p:sp>
      <p:sp>
        <p:nvSpPr>
          <p:cNvPr id="26" name="スライド番号プレースホルダ 25"/>
          <p:cNvSpPr>
            <a:spLocks noGrp="1"/>
          </p:cNvSpPr>
          <p:nvPr>
            <p:ph type="sldNum" sz="quarter" idx="12"/>
          </p:nvPr>
        </p:nvSpPr>
        <p:spPr/>
        <p:txBody>
          <a:bodyPr/>
          <a:lstStyle/>
          <a:p>
            <a:fld id="{DF510E7A-70A0-49B7-BA5B-039CFE49E52F}" type="slidenum">
              <a:rPr kumimoji="1" lang="ja-JP" altLang="en-US" smtClean="0"/>
              <a:pPr/>
              <a:t>168</a:t>
            </a:fld>
            <a:endParaRPr kumimoji="1" lang="ja-JP" altLang="en-US"/>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sz="3600" b="1" dirty="0" smtClean="0">
                <a:latin typeface="Arial Black" pitchFamily="34" charset="0"/>
              </a:rPr>
              <a:t>Query Processing Techniques for Solid State Drives</a:t>
            </a:r>
            <a:endParaRPr kumimoji="1" lang="ja-JP" altLang="en-US" sz="3600" dirty="0">
              <a:latin typeface="Arial Black" pitchFamily="34" charset="0"/>
            </a:endParaRPr>
          </a:p>
        </p:txBody>
      </p:sp>
      <p:sp>
        <p:nvSpPr>
          <p:cNvPr id="3" name="サブタイトル 2"/>
          <p:cNvSpPr>
            <a:spLocks noGrp="1"/>
          </p:cNvSpPr>
          <p:nvPr>
            <p:ph type="subTitle" idx="1"/>
          </p:nvPr>
        </p:nvSpPr>
        <p:spPr>
          <a:xfrm>
            <a:off x="446031" y="3886200"/>
            <a:ext cx="8251938" cy="1752600"/>
          </a:xfrm>
        </p:spPr>
        <p:txBody>
          <a:bodyPr/>
          <a:lstStyle/>
          <a:p>
            <a:r>
              <a:rPr lang="en-US" altLang="ja-JP" sz="2000" dirty="0" err="1" smtClean="0"/>
              <a:t>Dimitris</a:t>
            </a:r>
            <a:r>
              <a:rPr lang="en-US" altLang="ja-JP" sz="2000" dirty="0" smtClean="0"/>
              <a:t> </a:t>
            </a:r>
            <a:r>
              <a:rPr lang="en-US" altLang="ja-JP" sz="2000" dirty="0" err="1" smtClean="0"/>
              <a:t>Tsirogiannis</a:t>
            </a:r>
            <a:r>
              <a:rPr lang="en-US" altLang="ja-JP" sz="2000" dirty="0" smtClean="0"/>
              <a:t> (University of Toronto)</a:t>
            </a:r>
          </a:p>
          <a:p>
            <a:r>
              <a:rPr lang="en-US" altLang="ja-JP" sz="2000" dirty="0" smtClean="0"/>
              <a:t>Stavros </a:t>
            </a:r>
            <a:r>
              <a:rPr lang="en-US" altLang="ja-JP" sz="2000" dirty="0" err="1" smtClean="0"/>
              <a:t>Harizopoulos</a:t>
            </a:r>
            <a:r>
              <a:rPr lang="en-US" altLang="ja-JP" sz="2000" dirty="0" smtClean="0"/>
              <a:t> (Hewlett-Packard Laboratories)</a:t>
            </a:r>
          </a:p>
          <a:p>
            <a:r>
              <a:rPr lang="en-US" altLang="ja-JP" sz="2000" dirty="0" err="1" smtClean="0"/>
              <a:t>Mehul</a:t>
            </a:r>
            <a:r>
              <a:rPr lang="en-US" altLang="ja-JP" sz="2000" dirty="0" smtClean="0"/>
              <a:t> A. Shah (Hewlett-Packard Laboratories)</a:t>
            </a:r>
          </a:p>
          <a:p>
            <a:r>
              <a:rPr lang="en-US" altLang="ja-JP" sz="2000" dirty="0" smtClean="0"/>
              <a:t>Janet L. Wiener (Hewlett-Packard Laboratories)</a:t>
            </a:r>
          </a:p>
          <a:p>
            <a:r>
              <a:rPr lang="en-US" altLang="ja-JP" sz="2000" dirty="0" smtClean="0"/>
              <a:t>Goetz </a:t>
            </a:r>
            <a:r>
              <a:rPr lang="en-US" altLang="ja-JP" sz="2000" dirty="0" err="1" smtClean="0"/>
              <a:t>Graefe</a:t>
            </a:r>
            <a:r>
              <a:rPr lang="en-US" altLang="ja-JP" sz="2000" dirty="0" smtClean="0"/>
              <a:t> (Hewlett-Packard Laboratories)</a:t>
            </a:r>
            <a:endParaRPr kumimoji="1" lang="ja-JP" altLang="en-US" sz="2000" dirty="0"/>
          </a:p>
        </p:txBody>
      </p:sp>
      <p:sp>
        <p:nvSpPr>
          <p:cNvPr id="4" name="正方形/長方形 3"/>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Query Processing Techniques for Solid State Drives</a:t>
            </a:r>
            <a:endParaRPr lang="ja-JP" altLang="en-US" sz="1400" dirty="0">
              <a:solidFill>
                <a:schemeClr val="bg1"/>
              </a:solidFill>
              <a:latin typeface="ヒラギノ角ゴ Pro W6" pitchFamily="34" charset="-128"/>
              <a:ea typeface="ヒラギノ角ゴ Pro W6"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レコード管理</a:t>
            </a:r>
            <a:endParaRPr kumimoji="1" lang="ja-JP" altLang="en-US" dirty="0"/>
          </a:p>
        </p:txBody>
      </p:sp>
      <p:sp>
        <p:nvSpPr>
          <p:cNvPr id="3" name="コンテンツ プレースホルダ 2"/>
          <p:cNvSpPr>
            <a:spLocks noGrp="1"/>
          </p:cNvSpPr>
          <p:nvPr>
            <p:ph idx="1"/>
          </p:nvPr>
        </p:nvSpPr>
        <p:spPr/>
        <p:txBody>
          <a:bodyPr/>
          <a:lstStyle/>
          <a:p>
            <a:r>
              <a:rPr kumimoji="1" lang="ja-JP" altLang="en-US" sz="2800" dirty="0" smtClean="0"/>
              <a:t>データベースシステムはボトムアップに開発</a:t>
            </a:r>
            <a:endParaRPr kumimoji="1" lang="en-US" altLang="ja-JP" sz="2800" dirty="0" smtClean="0"/>
          </a:p>
          <a:p>
            <a:r>
              <a:rPr lang="en-US" altLang="ja-JP" sz="2800" dirty="0" smtClean="0"/>
              <a:t>1950</a:t>
            </a:r>
            <a:r>
              <a:rPr lang="ja-JP" altLang="en-US" sz="2800" dirty="0" smtClean="0"/>
              <a:t>年代前期： </a:t>
            </a:r>
            <a:endParaRPr lang="en-US" altLang="ja-JP" sz="2800" dirty="0" smtClean="0"/>
          </a:p>
          <a:p>
            <a:pPr lvl="1"/>
            <a:r>
              <a:rPr lang="ja-JP" altLang="en-US" sz="2400" dirty="0" smtClean="0"/>
              <a:t>レコード指向のファイルシステムの機能の開発</a:t>
            </a:r>
            <a:endParaRPr lang="en-US" altLang="ja-JP" sz="2400" dirty="0" smtClean="0"/>
          </a:p>
          <a:p>
            <a:r>
              <a:rPr kumimoji="1" lang="en-US" altLang="ja-JP" sz="2800" dirty="0" smtClean="0"/>
              <a:t>1950</a:t>
            </a:r>
            <a:r>
              <a:rPr kumimoji="1" lang="ja-JP" altLang="en-US" sz="2800" dirty="0" smtClean="0"/>
              <a:t>年代中期： </a:t>
            </a:r>
            <a:endParaRPr kumimoji="1" lang="en-US" altLang="ja-JP" sz="2800" dirty="0" smtClean="0"/>
          </a:p>
          <a:p>
            <a:pPr lvl="1"/>
            <a:r>
              <a:rPr kumimoji="1" lang="ja-JP" altLang="en-US" sz="2400" dirty="0" smtClean="0"/>
              <a:t>ランダム</a:t>
            </a:r>
            <a:r>
              <a:rPr lang="ja-JP" altLang="en-US" sz="2400" dirty="0" smtClean="0"/>
              <a:t>アクセス可能な</a:t>
            </a:r>
            <a:r>
              <a:rPr kumimoji="1" lang="ja-JP" altLang="en-US" sz="2400" dirty="0" smtClean="0"/>
              <a:t>ディスクドライブの登場</a:t>
            </a:r>
            <a:endParaRPr kumimoji="1" lang="en-US" altLang="ja-JP" sz="2400" dirty="0" smtClean="0"/>
          </a:p>
          <a:p>
            <a:r>
              <a:rPr lang="en-US" altLang="ja-JP" sz="2800" dirty="0" smtClean="0"/>
              <a:t>COBOL</a:t>
            </a:r>
            <a:r>
              <a:rPr lang="ja-JP" altLang="en-US" sz="2800" dirty="0" smtClean="0"/>
              <a:t>：レコード指向ファイルへの</a:t>
            </a:r>
            <a:r>
              <a:rPr lang="en-US" altLang="ja-JP" sz="2800" dirty="0" smtClean="0"/>
              <a:t>API</a:t>
            </a:r>
            <a:r>
              <a:rPr lang="ja-JP" altLang="en-US" sz="2800" dirty="0" smtClean="0"/>
              <a:t>提供</a:t>
            </a:r>
            <a:endParaRPr lang="en-US" altLang="ja-JP" sz="2800" dirty="0" smtClean="0"/>
          </a:p>
          <a:p>
            <a:r>
              <a:rPr kumimoji="1" lang="ja-JP" altLang="en-US" sz="2800" dirty="0" smtClean="0"/>
              <a:t>ディスク：レコード間の関連の記述を提供</a:t>
            </a:r>
            <a:endParaRPr kumimoji="1" lang="en-US" altLang="ja-JP" sz="2800" dirty="0" smtClean="0"/>
          </a:p>
          <a:p>
            <a:pPr lvl="1"/>
            <a:r>
              <a:rPr lang="ja-JP" altLang="en-US" sz="2400" dirty="0" smtClean="0"/>
              <a:t>階層やネットワーク構造の関係を記述できる</a:t>
            </a:r>
            <a:endParaRPr lang="en-US" altLang="ja-JP" sz="2400" dirty="0" smtClean="0"/>
          </a:p>
          <a:p>
            <a:pPr lvl="1"/>
            <a:r>
              <a:rPr lang="ja-JP" altLang="en-US" sz="2400" dirty="0" smtClean="0"/>
              <a:t>リンクをたどってレコードを取得する</a:t>
            </a:r>
            <a:endParaRPr lang="en-US" altLang="ja-JP" sz="2400" dirty="0" smtClean="0"/>
          </a:p>
          <a:p>
            <a:pPr lvl="1"/>
            <a:endParaRPr kumimoji="1" lang="ja-JP" altLang="en-US" sz="2400"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17</a:t>
            </a:fld>
            <a:endParaRPr kumimoji="1" lang="ja-JP" altLang="en-US"/>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背景</a:t>
            </a:r>
            <a:endParaRPr kumimoji="1" lang="ja-JP" altLang="en-US" dirty="0"/>
          </a:p>
        </p:txBody>
      </p:sp>
      <p:sp>
        <p:nvSpPr>
          <p:cNvPr id="3" name="コンテンツ プレースホルダ 2"/>
          <p:cNvSpPr>
            <a:spLocks noGrp="1"/>
          </p:cNvSpPr>
          <p:nvPr>
            <p:ph idx="1"/>
          </p:nvPr>
        </p:nvSpPr>
        <p:spPr>
          <a:xfrm>
            <a:off x="457200" y="1201707"/>
            <a:ext cx="8686800" cy="4525963"/>
          </a:xfrm>
        </p:spPr>
        <p:txBody>
          <a:bodyPr>
            <a:normAutofit/>
          </a:bodyPr>
          <a:lstStyle/>
          <a:p>
            <a:r>
              <a:rPr kumimoji="1" lang="en-US" altLang="ja-JP" sz="2000" dirty="0" smtClean="0"/>
              <a:t>Solid</a:t>
            </a:r>
            <a:r>
              <a:rPr kumimoji="1" lang="ja-JP" altLang="en-US" sz="2000" dirty="0" smtClean="0"/>
              <a:t> </a:t>
            </a:r>
            <a:r>
              <a:rPr lang="en-US" altLang="ja-JP" sz="2000" dirty="0" smtClean="0"/>
              <a:t>S</a:t>
            </a:r>
            <a:r>
              <a:rPr kumimoji="1" lang="en-US" altLang="ja-JP" sz="2000" dirty="0" smtClean="0"/>
              <a:t>tate Drive (SSD)</a:t>
            </a:r>
            <a:r>
              <a:rPr kumimoji="1" lang="ja-JP" altLang="en-US" sz="2000" dirty="0" smtClean="0"/>
              <a:t>の登場</a:t>
            </a:r>
            <a:endParaRPr lang="en-US" altLang="ja-JP" sz="2000" dirty="0" smtClean="0"/>
          </a:p>
          <a:p>
            <a:r>
              <a:rPr lang="ja-JP" altLang="en-US" sz="2000" dirty="0" smtClean="0"/>
              <a:t>ハードディスク（</a:t>
            </a:r>
            <a:r>
              <a:rPr lang="en-US" altLang="ja-JP" sz="2000" dirty="0" smtClean="0"/>
              <a:t>HDD</a:t>
            </a:r>
            <a:r>
              <a:rPr lang="ja-JP" altLang="en-US" sz="2000" dirty="0" smtClean="0"/>
              <a:t>）に置き換わると主張</a:t>
            </a:r>
            <a:endParaRPr lang="en-US" altLang="ja-JP" sz="2000" dirty="0" smtClean="0"/>
          </a:p>
          <a:p>
            <a:pPr lvl="1"/>
            <a:r>
              <a:rPr kumimoji="1" lang="en-US" altLang="ja-JP" sz="1800" dirty="0" smtClean="0"/>
              <a:t>SSD</a:t>
            </a:r>
            <a:r>
              <a:rPr kumimoji="1" lang="ja-JP" altLang="en-US" sz="1800" dirty="0" smtClean="0"/>
              <a:t>の価格下落率は、</a:t>
            </a:r>
            <a:r>
              <a:rPr kumimoji="1" lang="en-US" altLang="ja-JP" sz="1800" dirty="0" smtClean="0"/>
              <a:t>HDD</a:t>
            </a:r>
            <a:r>
              <a:rPr kumimoji="1" lang="ja-JP" altLang="en-US" sz="1800" dirty="0" smtClean="0"/>
              <a:t>のそれより大幅</a:t>
            </a:r>
            <a:endParaRPr kumimoji="1" lang="en-US" altLang="ja-JP" sz="1800" dirty="0" smtClean="0"/>
          </a:p>
          <a:p>
            <a:pPr lvl="1"/>
            <a:r>
              <a:rPr lang="en-US" altLang="ja-JP" sz="1800" dirty="0" smtClean="0"/>
              <a:t>SSD</a:t>
            </a:r>
            <a:r>
              <a:rPr lang="ja-JP" altLang="en-US" sz="1800" dirty="0" smtClean="0"/>
              <a:t>の価格は</a:t>
            </a:r>
            <a:r>
              <a:rPr lang="en-US" altLang="ja-JP" sz="1800" dirty="0" smtClean="0"/>
              <a:t>2012</a:t>
            </a:r>
            <a:r>
              <a:rPr lang="ja-JP" altLang="en-US" sz="1800" dirty="0" smtClean="0"/>
              <a:t>年までは毎年</a:t>
            </a:r>
            <a:r>
              <a:rPr lang="en-US" altLang="ja-JP" sz="1800" dirty="0" smtClean="0"/>
              <a:t>50%</a:t>
            </a:r>
            <a:r>
              <a:rPr lang="ja-JP" altLang="en-US" sz="1800" dirty="0" smtClean="0"/>
              <a:t>の下落予想（</a:t>
            </a:r>
            <a:r>
              <a:rPr lang="en-US" altLang="ja-JP" sz="1800" dirty="0" smtClean="0"/>
              <a:t>IDC</a:t>
            </a:r>
            <a:r>
              <a:rPr lang="ja-JP" altLang="en-US" sz="1800" dirty="0" smtClean="0"/>
              <a:t>調べ</a:t>
            </a:r>
            <a:r>
              <a:rPr lang="en-US" altLang="ja-JP" sz="1800" dirty="0" smtClean="0"/>
              <a:t>2007</a:t>
            </a:r>
            <a:r>
              <a:rPr lang="ja-JP" altLang="en-US" sz="1800" dirty="0" smtClean="0"/>
              <a:t>）</a:t>
            </a:r>
            <a:endParaRPr kumimoji="1" lang="ja-JP" altLang="en-US" sz="1800" dirty="0"/>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Query Processing Techniques for Solid State Drives</a:t>
            </a:r>
            <a:endParaRPr lang="ja-JP" altLang="en-US" sz="1400" dirty="0">
              <a:solidFill>
                <a:schemeClr val="bg1"/>
              </a:solidFill>
              <a:latin typeface="ヒラギノ角ゴ Pro W6" pitchFamily="34" charset="-128"/>
              <a:ea typeface="ヒラギノ角ゴ Pro W6" pitchFamily="34" charset="-128"/>
            </a:endParaRPr>
          </a:p>
        </p:txBody>
      </p:sp>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graphicFrame>
        <p:nvGraphicFramePr>
          <p:cNvPr id="5" name="表 4"/>
          <p:cNvGraphicFramePr>
            <a:graphicFrameLocks noGrp="1"/>
          </p:cNvGraphicFramePr>
          <p:nvPr/>
        </p:nvGraphicFramePr>
        <p:xfrm>
          <a:off x="915124" y="2662227"/>
          <a:ext cx="7235150" cy="3901440"/>
        </p:xfrm>
        <a:graphic>
          <a:graphicData uri="http://schemas.openxmlformats.org/drawingml/2006/table">
            <a:tbl>
              <a:tblPr firstRow="1" bandRow="1">
                <a:tableStyleId>{93296810-A885-4BE3-A3E7-6D5BEEA58F35}</a:tableStyleId>
              </a:tblPr>
              <a:tblGrid>
                <a:gridCol w="2012790"/>
                <a:gridCol w="1116902"/>
                <a:gridCol w="969637"/>
                <a:gridCol w="1473454"/>
                <a:gridCol w="1662367"/>
              </a:tblGrid>
              <a:tr h="401328">
                <a:tc>
                  <a:txBody>
                    <a:bodyPr/>
                    <a:lstStyle/>
                    <a:p>
                      <a:endParaRPr kumimoji="1" lang="ja-JP" altLang="en-US" sz="1600" dirty="0"/>
                    </a:p>
                  </a:txBody>
                  <a:tcPr/>
                </a:tc>
                <a:tc>
                  <a:txBody>
                    <a:bodyPr/>
                    <a:lstStyle/>
                    <a:p>
                      <a:r>
                        <a:rPr kumimoji="1" lang="en-US" altLang="ja-JP" sz="1600" dirty="0" smtClean="0"/>
                        <a:t>SATA</a:t>
                      </a:r>
                      <a:r>
                        <a:rPr kumimoji="1" lang="ja-JP" altLang="en-US" sz="1600" baseline="0" dirty="0" smtClean="0"/>
                        <a:t>  </a:t>
                      </a:r>
                      <a:r>
                        <a:rPr kumimoji="1" lang="en-US" altLang="ja-JP" sz="1600" baseline="0" dirty="0" smtClean="0"/>
                        <a:t>HDD</a:t>
                      </a:r>
                      <a:endParaRPr kumimoji="1" lang="ja-JP" altLang="en-US" sz="1600" dirty="0"/>
                    </a:p>
                  </a:txBody>
                  <a:tcPr/>
                </a:tc>
                <a:tc>
                  <a:txBody>
                    <a:bodyPr/>
                    <a:lstStyle/>
                    <a:p>
                      <a:r>
                        <a:rPr kumimoji="1" lang="en-US" altLang="ja-JP" sz="1600" dirty="0" smtClean="0"/>
                        <a:t>SSD</a:t>
                      </a:r>
                      <a:r>
                        <a:rPr kumimoji="1" lang="ja-JP" altLang="en-US" sz="1600" baseline="0" dirty="0" smtClean="0"/>
                        <a:t> </a:t>
                      </a:r>
                      <a:r>
                        <a:rPr kumimoji="1" lang="en-US" altLang="ja-JP" sz="1600" baseline="0" dirty="0" smtClean="0"/>
                        <a:t>1</a:t>
                      </a:r>
                      <a:br>
                        <a:rPr kumimoji="1" lang="en-US" altLang="ja-JP" sz="1600" baseline="0" dirty="0" smtClean="0"/>
                      </a:br>
                      <a:r>
                        <a:rPr kumimoji="1" lang="ja-JP" altLang="en-US" sz="1400" baseline="0" dirty="0" smtClean="0"/>
                        <a:t>（</a:t>
                      </a:r>
                      <a:r>
                        <a:rPr kumimoji="1" lang="en-US" altLang="ja-JP" sz="1400" baseline="0" dirty="0" err="1" smtClean="0"/>
                        <a:t>Mtron</a:t>
                      </a:r>
                      <a:r>
                        <a:rPr kumimoji="1" lang="ja-JP" altLang="en-US" sz="1400" baseline="0" dirty="0" smtClean="0"/>
                        <a:t>）</a:t>
                      </a:r>
                      <a:endParaRPr kumimoji="1" lang="ja-JP" altLang="en-US" sz="1600" dirty="0"/>
                    </a:p>
                  </a:txBody>
                  <a:tcPr/>
                </a:tc>
                <a:tc>
                  <a:txBody>
                    <a:bodyPr/>
                    <a:lstStyle/>
                    <a:p>
                      <a:r>
                        <a:rPr kumimoji="1" lang="en-US" altLang="ja-JP" sz="1600" dirty="0" smtClean="0"/>
                        <a:t>SSD</a:t>
                      </a:r>
                      <a:r>
                        <a:rPr kumimoji="1" lang="ja-JP" altLang="en-US" sz="1600" dirty="0" smtClean="0"/>
                        <a:t> </a:t>
                      </a:r>
                      <a:r>
                        <a:rPr kumimoji="1" lang="en-US" altLang="ja-JP" sz="1600" baseline="0" dirty="0" smtClean="0"/>
                        <a:t>2</a:t>
                      </a:r>
                      <a:br>
                        <a:rPr kumimoji="1" lang="en-US" altLang="ja-JP" sz="1600" baseline="0" dirty="0" smtClean="0"/>
                      </a:br>
                      <a:r>
                        <a:rPr kumimoji="1" lang="ja-JP" altLang="en-US" sz="1400" baseline="0" dirty="0" smtClean="0"/>
                        <a:t>（</a:t>
                      </a:r>
                      <a:r>
                        <a:rPr kumimoji="1" lang="en-US" altLang="ja-JP" sz="1400" baseline="0" dirty="0" err="1" smtClean="0"/>
                        <a:t>Stec</a:t>
                      </a:r>
                      <a:r>
                        <a:rPr kumimoji="1" lang="ja-JP" altLang="en-US" sz="1400" baseline="0" dirty="0" smtClean="0"/>
                        <a:t>  </a:t>
                      </a:r>
                      <a:r>
                        <a:rPr kumimoji="1" lang="en-US" altLang="ja-JP" sz="1400" baseline="0" dirty="0" err="1" smtClean="0"/>
                        <a:t>ZeusIOPS</a:t>
                      </a:r>
                      <a:r>
                        <a:rPr kumimoji="1" lang="ja-JP" altLang="en-US" sz="1400" baseline="0" dirty="0" smtClean="0"/>
                        <a:t>）</a:t>
                      </a:r>
                      <a:endParaRPr kumimoji="1" lang="ja-JP" altLang="en-US" sz="1600" dirty="0"/>
                    </a:p>
                  </a:txBody>
                  <a:tcPr/>
                </a:tc>
                <a:tc>
                  <a:txBody>
                    <a:bodyPr/>
                    <a:lstStyle/>
                    <a:p>
                      <a:r>
                        <a:rPr kumimoji="1" lang="en-US" altLang="ja-JP" sz="1600" dirty="0" smtClean="0"/>
                        <a:t>SSD</a:t>
                      </a:r>
                      <a:r>
                        <a:rPr kumimoji="1" lang="ja-JP" altLang="en-US" sz="1600" dirty="0" smtClean="0"/>
                        <a:t> </a:t>
                      </a:r>
                      <a:r>
                        <a:rPr kumimoji="1" lang="en-US" altLang="ja-JP" sz="1600" dirty="0" smtClean="0"/>
                        <a:t>3</a:t>
                      </a:r>
                      <a:br>
                        <a:rPr kumimoji="1" lang="en-US" altLang="ja-JP" sz="1600" dirty="0" smtClean="0"/>
                      </a:br>
                      <a:r>
                        <a:rPr kumimoji="1" lang="ja-JP" altLang="en-US" sz="1400" dirty="0" smtClean="0"/>
                        <a:t>（</a:t>
                      </a:r>
                      <a:r>
                        <a:rPr kumimoji="1" lang="en-US" altLang="ja-JP" sz="1400" b="1" kern="1200" baseline="0" dirty="0" smtClean="0">
                          <a:solidFill>
                            <a:schemeClr val="lt1"/>
                          </a:solidFill>
                          <a:latin typeface="+mn-lt"/>
                          <a:ea typeface="+mn-ea"/>
                          <a:cs typeface="+mn-cs"/>
                        </a:rPr>
                        <a:t>Fusion</a:t>
                      </a:r>
                      <a:r>
                        <a:rPr kumimoji="1" lang="ja-JP" altLang="en-US" sz="1400" b="1" kern="1200" baseline="0" dirty="0" smtClean="0">
                          <a:solidFill>
                            <a:schemeClr val="lt1"/>
                          </a:solidFill>
                          <a:latin typeface="+mn-lt"/>
                          <a:ea typeface="+mn-ea"/>
                          <a:cs typeface="+mn-cs"/>
                        </a:rPr>
                        <a:t> </a:t>
                      </a:r>
                      <a:r>
                        <a:rPr kumimoji="1" lang="en-US" altLang="ja-JP" sz="1400" b="1" kern="1200" baseline="0" dirty="0" smtClean="0">
                          <a:solidFill>
                            <a:schemeClr val="lt1"/>
                          </a:solidFill>
                          <a:latin typeface="+mn-lt"/>
                          <a:ea typeface="+mn-ea"/>
                          <a:cs typeface="+mn-cs"/>
                        </a:rPr>
                        <a:t>IO</a:t>
                      </a:r>
                      <a:r>
                        <a:rPr kumimoji="1" lang="ja-JP" altLang="en-US" sz="1400" b="1" kern="1200" baseline="0" dirty="0" smtClean="0">
                          <a:solidFill>
                            <a:schemeClr val="lt1"/>
                          </a:solidFill>
                          <a:latin typeface="+mn-lt"/>
                          <a:ea typeface="+mn-ea"/>
                          <a:cs typeface="+mn-cs"/>
                        </a:rPr>
                        <a:t> </a:t>
                      </a:r>
                      <a:r>
                        <a:rPr kumimoji="1" lang="en-US" altLang="ja-JP" sz="1400" b="1" kern="1200" baseline="0" dirty="0" err="1" smtClean="0">
                          <a:solidFill>
                            <a:schemeClr val="lt1"/>
                          </a:solidFill>
                          <a:latin typeface="+mn-lt"/>
                          <a:ea typeface="+mn-ea"/>
                          <a:cs typeface="+mn-cs"/>
                        </a:rPr>
                        <a:t>ioDrive</a:t>
                      </a:r>
                      <a:r>
                        <a:rPr kumimoji="1" lang="ja-JP" altLang="en-US" sz="1400" dirty="0" smtClean="0"/>
                        <a:t>）</a:t>
                      </a:r>
                      <a:endParaRPr kumimoji="1" lang="ja-JP" altLang="en-US" sz="1400" dirty="0"/>
                    </a:p>
                  </a:txBody>
                  <a:tcPr/>
                </a:tc>
              </a:tr>
              <a:tr h="259683">
                <a:tc>
                  <a:txBody>
                    <a:bodyPr/>
                    <a:lstStyle/>
                    <a:p>
                      <a:r>
                        <a:rPr kumimoji="1" lang="ja-JP" altLang="en-US" sz="1600" dirty="0" smtClean="0"/>
                        <a:t>容量 </a:t>
                      </a:r>
                      <a:r>
                        <a:rPr kumimoji="1" lang="en-US" altLang="ja-JP" sz="1600" dirty="0" smtClean="0"/>
                        <a:t>GB</a:t>
                      </a:r>
                      <a:endParaRPr kumimoji="1" lang="ja-JP" altLang="en-US" sz="1600" dirty="0"/>
                    </a:p>
                  </a:txBody>
                  <a:tcPr/>
                </a:tc>
                <a:tc>
                  <a:txBody>
                    <a:bodyPr/>
                    <a:lstStyle/>
                    <a:p>
                      <a:r>
                        <a:rPr kumimoji="1" lang="en-US" altLang="ja-JP" sz="1600" dirty="0" smtClean="0"/>
                        <a:t>500</a:t>
                      </a:r>
                      <a:endParaRPr kumimoji="1" lang="ja-JP" altLang="en-US" sz="1600" dirty="0"/>
                    </a:p>
                  </a:txBody>
                  <a:tcPr/>
                </a:tc>
                <a:tc>
                  <a:txBody>
                    <a:bodyPr/>
                    <a:lstStyle/>
                    <a:p>
                      <a:r>
                        <a:rPr kumimoji="1" lang="en-US" altLang="ja-JP" sz="1600" dirty="0" smtClean="0"/>
                        <a:t>32</a:t>
                      </a:r>
                      <a:endParaRPr kumimoji="1" lang="ja-JP" altLang="en-US" sz="1600" dirty="0"/>
                    </a:p>
                  </a:txBody>
                  <a:tcPr/>
                </a:tc>
                <a:tc>
                  <a:txBody>
                    <a:bodyPr/>
                    <a:lstStyle/>
                    <a:p>
                      <a:r>
                        <a:rPr kumimoji="1" lang="en-US" altLang="ja-JP" sz="1600" dirty="0" smtClean="0"/>
                        <a:t>146</a:t>
                      </a:r>
                      <a:endParaRPr kumimoji="1" lang="ja-JP" altLang="en-US" sz="1600" dirty="0"/>
                    </a:p>
                  </a:txBody>
                  <a:tcPr/>
                </a:tc>
                <a:tc>
                  <a:txBody>
                    <a:bodyPr/>
                    <a:lstStyle/>
                    <a:p>
                      <a:r>
                        <a:rPr kumimoji="1" lang="en-US" altLang="ja-JP" sz="1600" dirty="0" smtClean="0"/>
                        <a:t>320</a:t>
                      </a:r>
                      <a:endParaRPr kumimoji="1" lang="ja-JP" altLang="en-US" sz="1600" dirty="0"/>
                    </a:p>
                  </a:txBody>
                  <a:tcPr/>
                </a:tc>
              </a:tr>
              <a:tr h="259683">
                <a:tc>
                  <a:txBody>
                    <a:bodyPr/>
                    <a:lstStyle/>
                    <a:p>
                      <a:r>
                        <a:rPr kumimoji="1" lang="ja-JP" altLang="en-US" sz="1600" dirty="0" smtClean="0"/>
                        <a:t>価格 </a:t>
                      </a:r>
                      <a:r>
                        <a:rPr kumimoji="1" lang="en-US" altLang="ja-JP" sz="1600" dirty="0" smtClean="0"/>
                        <a:t>$</a:t>
                      </a:r>
                      <a:endParaRPr kumimoji="1" lang="ja-JP" altLang="en-US" sz="1600" dirty="0"/>
                    </a:p>
                  </a:txBody>
                  <a:tcPr/>
                </a:tc>
                <a:tc>
                  <a:txBody>
                    <a:bodyPr/>
                    <a:lstStyle/>
                    <a:p>
                      <a:r>
                        <a:rPr kumimoji="1" lang="en-US" altLang="ja-JP" sz="1600" dirty="0" smtClean="0"/>
                        <a:t>60</a:t>
                      </a:r>
                      <a:r>
                        <a:rPr kumimoji="1" lang="ja-JP" altLang="en-US" sz="1600" dirty="0" smtClean="0"/>
                        <a:t> </a:t>
                      </a:r>
                      <a:endParaRPr kumimoji="1" lang="ja-JP" altLang="en-US" sz="1600" dirty="0"/>
                    </a:p>
                  </a:txBody>
                  <a:tcPr/>
                </a:tc>
                <a:tc>
                  <a:txBody>
                    <a:bodyPr/>
                    <a:lstStyle/>
                    <a:p>
                      <a:r>
                        <a:rPr kumimoji="1" lang="en-US" altLang="ja-JP" sz="1600" dirty="0" smtClean="0"/>
                        <a:t>500</a:t>
                      </a:r>
                      <a:endParaRPr kumimoji="1" lang="ja-JP" altLang="en-US" sz="1600" dirty="0"/>
                    </a:p>
                  </a:txBody>
                  <a:tcPr/>
                </a:tc>
                <a:tc>
                  <a:txBody>
                    <a:bodyPr/>
                    <a:lstStyle/>
                    <a:p>
                      <a:r>
                        <a:rPr kumimoji="1" lang="en-US" altLang="ja-JP" sz="1600" dirty="0" smtClean="0"/>
                        <a:t>12410</a:t>
                      </a:r>
                      <a:endParaRPr kumimoji="1" lang="ja-JP" altLang="en-US" sz="1600" dirty="0"/>
                    </a:p>
                  </a:txBody>
                  <a:tcPr/>
                </a:tc>
                <a:tc>
                  <a:txBody>
                    <a:bodyPr/>
                    <a:lstStyle/>
                    <a:p>
                      <a:r>
                        <a:rPr kumimoji="1" lang="en-US" altLang="ja-JP" sz="1600" dirty="0" smtClean="0"/>
                        <a:t>10240</a:t>
                      </a:r>
                      <a:endParaRPr kumimoji="1" lang="ja-JP" altLang="en-US" sz="1600" dirty="0"/>
                    </a:p>
                  </a:txBody>
                  <a:tcPr/>
                </a:tc>
              </a:tr>
              <a:tr h="259683">
                <a:tc>
                  <a:txBody>
                    <a:bodyPr/>
                    <a:lstStyle/>
                    <a:p>
                      <a:r>
                        <a:rPr kumimoji="1" lang="ja-JP" altLang="en-US" sz="1600" dirty="0" smtClean="0"/>
                        <a:t>価格 </a:t>
                      </a:r>
                      <a:r>
                        <a:rPr kumimoji="1" lang="en-US" altLang="ja-JP" sz="1600" dirty="0" smtClean="0"/>
                        <a:t>$/GB</a:t>
                      </a:r>
                      <a:endParaRPr kumimoji="1" lang="ja-JP" altLang="en-US" sz="1600" dirty="0"/>
                    </a:p>
                  </a:txBody>
                  <a:tcPr/>
                </a:tc>
                <a:tc>
                  <a:txBody>
                    <a:bodyPr/>
                    <a:lstStyle/>
                    <a:p>
                      <a:r>
                        <a:rPr kumimoji="1" lang="en-US" altLang="ja-JP" sz="1600" dirty="0" smtClean="0"/>
                        <a:t>$0.12</a:t>
                      </a:r>
                      <a:endParaRPr kumimoji="1" lang="ja-JP" altLang="en-US" sz="1600" dirty="0"/>
                    </a:p>
                  </a:txBody>
                  <a:tcPr/>
                </a:tc>
                <a:tc>
                  <a:txBody>
                    <a:bodyPr/>
                    <a:lstStyle/>
                    <a:p>
                      <a:r>
                        <a:rPr kumimoji="1" lang="en-US" altLang="ja-JP" sz="1600" dirty="0" smtClean="0"/>
                        <a:t>$15.62</a:t>
                      </a:r>
                      <a:endParaRPr kumimoji="1" lang="ja-JP" altLang="en-US" sz="1600" dirty="0"/>
                    </a:p>
                  </a:txBody>
                  <a:tcPr/>
                </a:tc>
                <a:tc>
                  <a:txBody>
                    <a:bodyPr/>
                    <a:lstStyle/>
                    <a:p>
                      <a:r>
                        <a:rPr kumimoji="1" lang="en-US" altLang="ja-JP" sz="1600" dirty="0" smtClean="0"/>
                        <a:t>$85</a:t>
                      </a:r>
                      <a:endParaRPr kumimoji="1" lang="ja-JP" altLang="en-US" sz="1600" dirty="0"/>
                    </a:p>
                  </a:txBody>
                  <a:tcPr/>
                </a:tc>
                <a:tc>
                  <a:txBody>
                    <a:bodyPr/>
                    <a:lstStyle/>
                    <a:p>
                      <a:r>
                        <a:rPr kumimoji="1" lang="en-US" altLang="ja-JP" sz="1600" dirty="0" smtClean="0"/>
                        <a:t>$32</a:t>
                      </a:r>
                      <a:endParaRPr kumimoji="1" lang="ja-JP" altLang="en-US" sz="1600" dirty="0"/>
                    </a:p>
                  </a:txBody>
                  <a:tcPr/>
                </a:tc>
              </a:tr>
              <a:tr h="259683">
                <a:tc>
                  <a:txBody>
                    <a:bodyPr/>
                    <a:lstStyle/>
                    <a:p>
                      <a:r>
                        <a:rPr kumimoji="1" lang="ja-JP" altLang="en-US" sz="1600" dirty="0" smtClean="0"/>
                        <a:t>電力</a:t>
                      </a:r>
                      <a:r>
                        <a:rPr kumimoji="1" lang="en-US" altLang="ja-JP" sz="1600" dirty="0" smtClean="0"/>
                        <a:t>(W)</a:t>
                      </a:r>
                      <a:endParaRPr kumimoji="1" lang="ja-JP" altLang="en-US" sz="1600" dirty="0"/>
                    </a:p>
                  </a:txBody>
                  <a:tcPr/>
                </a:tc>
                <a:tc>
                  <a:txBody>
                    <a:bodyPr/>
                    <a:lstStyle/>
                    <a:p>
                      <a:r>
                        <a:rPr kumimoji="1" lang="en-US" altLang="ja-JP" sz="1600" dirty="0" smtClean="0"/>
                        <a:t>13</a:t>
                      </a:r>
                      <a:endParaRPr kumimoji="1" lang="ja-JP" altLang="en-US" sz="1600" dirty="0"/>
                    </a:p>
                  </a:txBody>
                  <a:tcPr/>
                </a:tc>
                <a:tc>
                  <a:txBody>
                    <a:bodyPr/>
                    <a:lstStyle/>
                    <a:p>
                      <a:r>
                        <a:rPr kumimoji="1" lang="en-US" altLang="ja-JP" sz="1600" dirty="0" smtClean="0"/>
                        <a:t>2</a:t>
                      </a:r>
                      <a:endParaRPr kumimoji="1" lang="ja-JP" altLang="en-US" sz="1600" dirty="0"/>
                    </a:p>
                  </a:txBody>
                  <a:tcPr/>
                </a:tc>
                <a:tc>
                  <a:txBody>
                    <a:bodyPr/>
                    <a:lstStyle/>
                    <a:p>
                      <a:r>
                        <a:rPr kumimoji="1" lang="en-US" altLang="ja-JP" sz="1600" dirty="0" smtClean="0"/>
                        <a:t>8.4</a:t>
                      </a:r>
                      <a:endParaRPr kumimoji="1" lang="ja-JP" altLang="en-US" sz="1600" dirty="0"/>
                    </a:p>
                  </a:txBody>
                  <a:tcPr/>
                </a:tc>
                <a:tc>
                  <a:txBody>
                    <a:bodyPr/>
                    <a:lstStyle/>
                    <a:p>
                      <a:r>
                        <a:rPr kumimoji="1" lang="en-US" altLang="ja-JP" sz="1600" dirty="0" smtClean="0"/>
                        <a:t>6</a:t>
                      </a:r>
                      <a:endParaRPr kumimoji="1" lang="ja-JP" altLang="en-US" sz="1600" dirty="0"/>
                    </a:p>
                  </a:txBody>
                  <a:tcPr/>
                </a:tc>
              </a:tr>
              <a:tr h="259683">
                <a:tc>
                  <a:txBody>
                    <a:bodyPr/>
                    <a:lstStyle/>
                    <a:p>
                      <a:r>
                        <a:rPr kumimoji="1" lang="en-US" altLang="ja-JP" sz="1600" dirty="0" smtClean="0"/>
                        <a:t>seq.</a:t>
                      </a:r>
                      <a:r>
                        <a:rPr kumimoji="1" lang="en-US" altLang="ja-JP" sz="1600" baseline="0" dirty="0" smtClean="0"/>
                        <a:t> read (MB/s)</a:t>
                      </a:r>
                      <a:endParaRPr kumimoji="1" lang="ja-JP" altLang="en-US" sz="1600" dirty="0"/>
                    </a:p>
                  </a:txBody>
                  <a:tcPr/>
                </a:tc>
                <a:tc>
                  <a:txBody>
                    <a:bodyPr/>
                    <a:lstStyle/>
                    <a:p>
                      <a:r>
                        <a:rPr kumimoji="1" lang="en-US" altLang="ja-JP" sz="1600" dirty="0" smtClean="0"/>
                        <a:t>60</a:t>
                      </a:r>
                      <a:endParaRPr kumimoji="1" lang="ja-JP" altLang="en-US" sz="1600" dirty="0"/>
                    </a:p>
                  </a:txBody>
                  <a:tcPr/>
                </a:tc>
                <a:tc>
                  <a:txBody>
                    <a:bodyPr/>
                    <a:lstStyle/>
                    <a:p>
                      <a:r>
                        <a:rPr kumimoji="1" lang="en-US" altLang="ja-JP" sz="1600" dirty="0" smtClean="0"/>
                        <a:t>80</a:t>
                      </a:r>
                      <a:endParaRPr kumimoji="1" lang="ja-JP" altLang="en-US" sz="1600" dirty="0"/>
                    </a:p>
                  </a:txBody>
                  <a:tcPr/>
                </a:tc>
                <a:tc>
                  <a:txBody>
                    <a:bodyPr/>
                    <a:lstStyle/>
                    <a:p>
                      <a:r>
                        <a:rPr kumimoji="1" lang="en-US" altLang="ja-JP" sz="1600" dirty="0" smtClean="0"/>
                        <a:t>92</a:t>
                      </a:r>
                      <a:endParaRPr kumimoji="1" lang="ja-JP" altLang="en-US" sz="1600" dirty="0"/>
                    </a:p>
                  </a:txBody>
                  <a:tcPr/>
                </a:tc>
                <a:tc>
                  <a:txBody>
                    <a:bodyPr/>
                    <a:lstStyle/>
                    <a:p>
                      <a:r>
                        <a:rPr kumimoji="1" lang="en-US" altLang="ja-JP" sz="1600" dirty="0" smtClean="0"/>
                        <a:t>700</a:t>
                      </a:r>
                      <a:endParaRPr kumimoji="1" lang="ja-JP" altLang="en-US" sz="1600" dirty="0"/>
                    </a:p>
                  </a:txBody>
                  <a:tcPr/>
                </a:tc>
              </a:tr>
              <a:tr h="259683">
                <a:tc>
                  <a:txBody>
                    <a:bodyPr/>
                    <a:lstStyle/>
                    <a:p>
                      <a:r>
                        <a:rPr kumimoji="1" lang="en-US" altLang="ja-JP" sz="1600" dirty="0" smtClean="0"/>
                        <a:t>seq. write</a:t>
                      </a:r>
                      <a:r>
                        <a:rPr kumimoji="1" lang="en-US" altLang="ja-JP" sz="1600" baseline="0" dirty="0" smtClean="0"/>
                        <a:t> (MB/s)</a:t>
                      </a:r>
                      <a:endParaRPr kumimoji="1" lang="ja-JP" altLang="en-US" sz="1600" dirty="0"/>
                    </a:p>
                  </a:txBody>
                  <a:tcPr/>
                </a:tc>
                <a:tc>
                  <a:txBody>
                    <a:bodyPr/>
                    <a:lstStyle/>
                    <a:p>
                      <a:r>
                        <a:rPr kumimoji="1" lang="en-US" altLang="ja-JP" sz="1600" dirty="0" smtClean="0"/>
                        <a:t>55</a:t>
                      </a:r>
                      <a:endParaRPr kumimoji="1" lang="ja-JP" altLang="en-US" sz="1600" dirty="0"/>
                    </a:p>
                  </a:txBody>
                  <a:tcPr/>
                </a:tc>
                <a:tc>
                  <a:txBody>
                    <a:bodyPr/>
                    <a:lstStyle/>
                    <a:p>
                      <a:r>
                        <a:rPr kumimoji="1" lang="en-US" altLang="ja-JP" sz="1600" dirty="0" smtClean="0"/>
                        <a:t>100</a:t>
                      </a:r>
                      <a:endParaRPr kumimoji="1" lang="ja-JP" altLang="en-US" sz="1600" dirty="0"/>
                    </a:p>
                  </a:txBody>
                  <a:tcPr/>
                </a:tc>
                <a:tc>
                  <a:txBody>
                    <a:bodyPr/>
                    <a:lstStyle/>
                    <a:p>
                      <a:r>
                        <a:rPr kumimoji="1" lang="en-US" altLang="ja-JP" sz="1600" dirty="0" smtClean="0"/>
                        <a:t>108</a:t>
                      </a:r>
                      <a:endParaRPr kumimoji="1" lang="ja-JP" altLang="en-US" sz="1600" dirty="0"/>
                    </a:p>
                  </a:txBody>
                  <a:tcPr/>
                </a:tc>
                <a:tc>
                  <a:txBody>
                    <a:bodyPr/>
                    <a:lstStyle/>
                    <a:p>
                      <a:r>
                        <a:rPr kumimoji="1" lang="en-US" altLang="ja-JP" sz="1600" dirty="0" smtClean="0"/>
                        <a:t>500</a:t>
                      </a:r>
                      <a:endParaRPr kumimoji="1" lang="ja-JP" altLang="en-US" sz="1600" dirty="0"/>
                    </a:p>
                  </a:txBody>
                  <a:tcPr/>
                </a:tc>
              </a:tr>
              <a:tr h="259683">
                <a:tc>
                  <a:txBody>
                    <a:bodyPr/>
                    <a:lstStyle/>
                    <a:p>
                      <a:r>
                        <a:rPr kumimoji="1" lang="en-US" altLang="ja-JP" sz="1600" dirty="0" smtClean="0"/>
                        <a:t>ran.</a:t>
                      </a:r>
                      <a:r>
                        <a:rPr kumimoji="1" lang="en-US" altLang="ja-JP" sz="1600" baseline="0" dirty="0" smtClean="0"/>
                        <a:t> read (IO/s)</a:t>
                      </a:r>
                      <a:endParaRPr kumimoji="1" lang="ja-JP" altLang="en-US" sz="1600" dirty="0"/>
                    </a:p>
                  </a:txBody>
                  <a:tcPr/>
                </a:tc>
                <a:tc>
                  <a:txBody>
                    <a:bodyPr/>
                    <a:lstStyle/>
                    <a:p>
                      <a:r>
                        <a:rPr kumimoji="1" lang="en-US" altLang="ja-JP" sz="1600" dirty="0" smtClean="0"/>
                        <a:t>120</a:t>
                      </a:r>
                      <a:endParaRPr kumimoji="1" lang="ja-JP" altLang="en-US" sz="1600" dirty="0"/>
                    </a:p>
                  </a:txBody>
                  <a:tcPr/>
                </a:tc>
                <a:tc>
                  <a:txBody>
                    <a:bodyPr/>
                    <a:lstStyle/>
                    <a:p>
                      <a:r>
                        <a:rPr kumimoji="1" lang="en-US" altLang="ja-JP" sz="1600" dirty="0" smtClean="0"/>
                        <a:t>11200</a:t>
                      </a:r>
                      <a:endParaRPr kumimoji="1" lang="ja-JP" altLang="en-US" sz="1600" dirty="0"/>
                    </a:p>
                  </a:txBody>
                  <a:tcPr/>
                </a:tc>
                <a:tc>
                  <a:txBody>
                    <a:bodyPr/>
                    <a:lstStyle/>
                    <a:p>
                      <a:r>
                        <a:rPr kumimoji="1" lang="en-US" altLang="ja-JP" sz="1600" dirty="0" smtClean="0"/>
                        <a:t>54000</a:t>
                      </a:r>
                      <a:endParaRPr kumimoji="1" lang="ja-JP" altLang="en-US" sz="1600" dirty="0"/>
                    </a:p>
                  </a:txBody>
                  <a:tcPr/>
                </a:tc>
                <a:tc>
                  <a:txBody>
                    <a:bodyPr/>
                    <a:lstStyle/>
                    <a:p>
                      <a:r>
                        <a:rPr kumimoji="1" lang="en-US" altLang="ja-JP" sz="1600" dirty="0" smtClean="0"/>
                        <a:t>79000</a:t>
                      </a:r>
                      <a:endParaRPr kumimoji="1" lang="ja-JP" altLang="en-US" sz="1600" dirty="0"/>
                    </a:p>
                  </a:txBody>
                  <a:tcPr/>
                </a:tc>
              </a:tr>
              <a:tr h="259683">
                <a:tc>
                  <a:txBody>
                    <a:bodyPr/>
                    <a:lstStyle/>
                    <a:p>
                      <a:r>
                        <a:rPr kumimoji="1" lang="en-US" altLang="ja-JP" sz="1600" dirty="0" smtClean="0"/>
                        <a:t>ran. write</a:t>
                      </a:r>
                      <a:r>
                        <a:rPr kumimoji="1" lang="en-US" altLang="ja-JP" sz="1600" baseline="0" dirty="0" smtClean="0"/>
                        <a:t> (IO/s)</a:t>
                      </a:r>
                      <a:endParaRPr kumimoji="1" lang="ja-JP" altLang="en-US" sz="1600" dirty="0"/>
                    </a:p>
                  </a:txBody>
                  <a:tcPr/>
                </a:tc>
                <a:tc>
                  <a:txBody>
                    <a:bodyPr/>
                    <a:lstStyle/>
                    <a:p>
                      <a:r>
                        <a:rPr kumimoji="1" lang="en-US" altLang="ja-JP" sz="1600" dirty="0" smtClean="0"/>
                        <a:t>120</a:t>
                      </a:r>
                      <a:endParaRPr kumimoji="1" lang="ja-JP" altLang="en-US" sz="1600" dirty="0"/>
                    </a:p>
                  </a:txBody>
                  <a:tcPr/>
                </a:tc>
                <a:tc>
                  <a:txBody>
                    <a:bodyPr/>
                    <a:lstStyle/>
                    <a:p>
                      <a:r>
                        <a:rPr kumimoji="1" lang="en-US" altLang="ja-JP" sz="1600" dirty="0" smtClean="0"/>
                        <a:t>9600</a:t>
                      </a:r>
                      <a:endParaRPr kumimoji="1" lang="ja-JP" altLang="en-US" sz="1600" dirty="0"/>
                    </a:p>
                  </a:txBody>
                  <a:tcPr/>
                </a:tc>
                <a:tc>
                  <a:txBody>
                    <a:bodyPr/>
                    <a:lstStyle/>
                    <a:p>
                      <a:r>
                        <a:rPr kumimoji="1" lang="en-US" altLang="ja-JP" sz="1600" dirty="0" smtClean="0"/>
                        <a:t>15000</a:t>
                      </a:r>
                      <a:endParaRPr kumimoji="1" lang="ja-JP" altLang="en-US" sz="1600" dirty="0"/>
                    </a:p>
                  </a:txBody>
                  <a:tcPr/>
                </a:tc>
                <a:tc>
                  <a:txBody>
                    <a:bodyPr/>
                    <a:lstStyle/>
                    <a:p>
                      <a:r>
                        <a:rPr kumimoji="1" lang="en-US" altLang="ja-JP" sz="1600" dirty="0" smtClean="0"/>
                        <a:t>60000</a:t>
                      </a:r>
                      <a:endParaRPr kumimoji="1" lang="ja-JP" altLang="en-US" sz="1600" dirty="0"/>
                    </a:p>
                  </a:txBody>
                  <a:tcPr/>
                </a:tc>
              </a:tr>
              <a:tr h="2596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IO/s/$</a:t>
                      </a:r>
                      <a:endParaRPr kumimoji="1" lang="ja-JP" altLang="en-US" sz="1600" dirty="0"/>
                    </a:p>
                  </a:txBody>
                  <a:tcPr/>
                </a:tc>
                <a:tc>
                  <a:txBody>
                    <a:bodyPr/>
                    <a:lstStyle/>
                    <a:p>
                      <a:r>
                        <a:rPr kumimoji="1" lang="en-US" altLang="ja-JP" sz="1600" dirty="0" smtClean="0"/>
                        <a:t>2</a:t>
                      </a:r>
                      <a:endParaRPr kumimoji="1" lang="ja-JP" altLang="en-US" sz="1600" dirty="0"/>
                    </a:p>
                  </a:txBody>
                  <a:tcPr/>
                </a:tc>
                <a:tc>
                  <a:txBody>
                    <a:bodyPr/>
                    <a:lstStyle/>
                    <a:p>
                      <a:r>
                        <a:rPr kumimoji="1" lang="en-US" altLang="ja-JP" sz="1600" dirty="0" smtClean="0"/>
                        <a:t>11.2</a:t>
                      </a:r>
                      <a:endParaRPr kumimoji="1" lang="ja-JP" altLang="en-US" sz="1600" dirty="0"/>
                    </a:p>
                  </a:txBody>
                  <a:tcPr/>
                </a:tc>
                <a:tc>
                  <a:txBody>
                    <a:bodyPr/>
                    <a:lstStyle/>
                    <a:p>
                      <a:r>
                        <a:rPr kumimoji="1" lang="en-US" altLang="ja-JP" sz="1600" dirty="0" smtClean="0"/>
                        <a:t>4.4</a:t>
                      </a:r>
                      <a:endParaRPr kumimoji="1" lang="ja-JP" altLang="en-US" sz="1600" dirty="0"/>
                    </a:p>
                  </a:txBody>
                  <a:tcPr/>
                </a:tc>
                <a:tc>
                  <a:txBody>
                    <a:bodyPr/>
                    <a:lstStyle/>
                    <a:p>
                      <a:r>
                        <a:rPr kumimoji="1" lang="en-US" altLang="ja-JP" sz="1600" dirty="0" smtClean="0"/>
                        <a:t>8.3</a:t>
                      </a:r>
                      <a:endParaRPr kumimoji="1" lang="ja-JP" altLang="en-US" sz="1600" dirty="0"/>
                    </a:p>
                  </a:txBody>
                  <a:tcPr/>
                </a:tc>
              </a:tr>
              <a:tr h="259683">
                <a:tc>
                  <a:txBody>
                    <a:bodyPr/>
                    <a:lstStyle/>
                    <a:p>
                      <a:r>
                        <a:rPr kumimoji="1" lang="en-US" altLang="ja-JP" sz="1600" dirty="0" smtClean="0"/>
                        <a:t>IO/s/W</a:t>
                      </a:r>
                      <a:endParaRPr kumimoji="1" lang="ja-JP" altLang="en-US" sz="1600" dirty="0"/>
                    </a:p>
                  </a:txBody>
                  <a:tcPr/>
                </a:tc>
                <a:tc>
                  <a:txBody>
                    <a:bodyPr/>
                    <a:lstStyle/>
                    <a:p>
                      <a:r>
                        <a:rPr kumimoji="1" lang="en-US" altLang="ja-JP" sz="1600" dirty="0" smtClean="0"/>
                        <a:t>9.2</a:t>
                      </a:r>
                      <a:endParaRPr kumimoji="1" lang="ja-JP" altLang="en-US" sz="1600" dirty="0"/>
                    </a:p>
                  </a:txBody>
                  <a:tcPr/>
                </a:tc>
                <a:tc>
                  <a:txBody>
                    <a:bodyPr/>
                    <a:lstStyle/>
                    <a:p>
                      <a:r>
                        <a:rPr kumimoji="1" lang="en-US" altLang="ja-JP" sz="1600" dirty="0" smtClean="0"/>
                        <a:t>5600</a:t>
                      </a:r>
                      <a:endParaRPr kumimoji="1" lang="ja-JP" altLang="en-US" sz="1600" dirty="0"/>
                    </a:p>
                  </a:txBody>
                  <a:tcPr/>
                </a:tc>
                <a:tc>
                  <a:txBody>
                    <a:bodyPr/>
                    <a:lstStyle/>
                    <a:p>
                      <a:r>
                        <a:rPr kumimoji="1" lang="en-US" altLang="ja-JP" sz="1600" dirty="0" smtClean="0"/>
                        <a:t>6430</a:t>
                      </a:r>
                      <a:endParaRPr kumimoji="1" lang="ja-JP" altLang="en-US" sz="1600" dirty="0"/>
                    </a:p>
                  </a:txBody>
                  <a:tcPr/>
                </a:tc>
                <a:tc>
                  <a:txBody>
                    <a:bodyPr/>
                    <a:lstStyle/>
                    <a:p>
                      <a:r>
                        <a:rPr kumimoji="1" lang="en-US" altLang="ja-JP" sz="1600" dirty="0" smtClean="0"/>
                        <a:t>13.166</a:t>
                      </a:r>
                      <a:endParaRPr kumimoji="1" lang="ja-JP" altLang="en-US" sz="1600" dirty="0"/>
                    </a:p>
                  </a:txBody>
                  <a:tcPr/>
                </a:tc>
              </a:tr>
            </a:tbl>
          </a:graphicData>
        </a:graphic>
      </p:graphicFrame>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170</a:t>
            </a:fld>
            <a:endParaRPr kumimoji="1" lang="ja-JP" altLang="en-US"/>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データベースシステム</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現在のシステムは、</a:t>
            </a:r>
            <a:r>
              <a:rPr lang="en-US" altLang="ja-JP" dirty="0" smtClean="0"/>
              <a:t>HDD</a:t>
            </a:r>
            <a:r>
              <a:rPr lang="ja-JP" altLang="en-US" dirty="0" smtClean="0"/>
              <a:t>に適した設計</a:t>
            </a:r>
            <a:endParaRPr lang="en-US" altLang="ja-JP" dirty="0" smtClean="0"/>
          </a:p>
          <a:p>
            <a:r>
              <a:rPr lang="ja-JP" altLang="en-US" dirty="0" smtClean="0"/>
              <a:t>つまり、ディスクアクセスのポリシは</a:t>
            </a:r>
            <a:endParaRPr lang="en-US" altLang="ja-JP" dirty="0" smtClean="0"/>
          </a:p>
          <a:p>
            <a:pPr lvl="1"/>
            <a:r>
              <a:rPr kumimoji="1" lang="ja-JP" altLang="en-US" dirty="0" smtClean="0"/>
              <a:t>できる限りシーケンシャル</a:t>
            </a:r>
            <a:r>
              <a:rPr lang="ja-JP" altLang="en-US" dirty="0" smtClean="0"/>
              <a:t>アクセスで行う</a:t>
            </a:r>
            <a:endParaRPr lang="en-US" altLang="ja-JP" dirty="0" smtClean="0"/>
          </a:p>
          <a:p>
            <a:pPr lvl="1"/>
            <a:r>
              <a:rPr kumimoji="1" lang="ja-JP" altLang="en-US" dirty="0" smtClean="0"/>
              <a:t>ランダムアクセスの回数は少なく抑える</a:t>
            </a:r>
            <a:endParaRPr kumimoji="1" lang="en-US" altLang="ja-JP" dirty="0" smtClean="0"/>
          </a:p>
          <a:p>
            <a:r>
              <a:rPr lang="ja-JP" altLang="en-US" dirty="0" smtClean="0"/>
              <a:t>しかし、</a:t>
            </a:r>
            <a:r>
              <a:rPr lang="en-US" altLang="ja-JP" dirty="0" smtClean="0"/>
              <a:t>SSD</a:t>
            </a:r>
            <a:r>
              <a:rPr lang="ja-JP" altLang="en-US" dirty="0" smtClean="0"/>
              <a:t>はランダムアクセスが高速</a:t>
            </a:r>
            <a:endParaRPr kumimoji="1" lang="en-US" altLang="ja-JP" dirty="0" smtClean="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Query Processing Techniques for Solid State Drives</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171</a:t>
            </a:fld>
            <a:endParaRPr kumimoji="1" lang="ja-JP" altLang="en-US"/>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目的：</a:t>
            </a:r>
            <a:r>
              <a:rPr kumimoji="1" lang="en-US" altLang="ja-JP" sz="4000" dirty="0" smtClean="0"/>
              <a:t>SSD</a:t>
            </a:r>
            <a:r>
              <a:rPr kumimoji="1" lang="ja-JP" altLang="en-US" sz="4000" dirty="0" smtClean="0"/>
              <a:t>のため</a:t>
            </a:r>
            <a:r>
              <a:rPr lang="ja-JP" altLang="en-US" sz="4000" dirty="0" smtClean="0"/>
              <a:t>の</a:t>
            </a:r>
            <a:r>
              <a:rPr lang="en-US" altLang="ja-JP" sz="4000" dirty="0" smtClean="0"/>
              <a:t>DB</a:t>
            </a:r>
            <a:r>
              <a:rPr lang="ja-JP" altLang="en-US" sz="4000" dirty="0" smtClean="0"/>
              <a:t>を再設計</a:t>
            </a:r>
            <a:endParaRPr kumimoji="1" lang="ja-JP" altLang="en-US" dirty="0"/>
          </a:p>
        </p:txBody>
      </p:sp>
      <p:sp>
        <p:nvSpPr>
          <p:cNvPr id="3" name="コンテンツ プレースホルダ 2"/>
          <p:cNvSpPr>
            <a:spLocks noGrp="1"/>
          </p:cNvSpPr>
          <p:nvPr>
            <p:ph idx="1"/>
          </p:nvPr>
        </p:nvSpPr>
        <p:spPr/>
        <p:txBody>
          <a:bodyPr/>
          <a:lstStyle/>
          <a:p>
            <a:r>
              <a:rPr kumimoji="1" lang="ja-JP" altLang="en-US" sz="2800" dirty="0" smtClean="0"/>
              <a:t>新しい問合せ処理アルゴリズムの提案</a:t>
            </a:r>
            <a:endParaRPr kumimoji="1" lang="en-US" altLang="ja-JP" sz="2800" dirty="0" smtClean="0"/>
          </a:p>
          <a:p>
            <a:pPr lvl="1"/>
            <a:r>
              <a:rPr lang="en-US" altLang="ja-JP" sz="2400" dirty="0" smtClean="0"/>
              <a:t>Flash-friendly</a:t>
            </a:r>
            <a:r>
              <a:rPr lang="ja-JP" altLang="en-US" sz="2400" dirty="0" smtClean="0"/>
              <a:t> なストレージレイアウトの調査</a:t>
            </a:r>
            <a:endParaRPr lang="en-US" altLang="ja-JP" sz="2400" dirty="0" smtClean="0"/>
          </a:p>
          <a:p>
            <a:pPr lvl="1"/>
            <a:r>
              <a:rPr kumimoji="1" lang="en-US" altLang="ja-JP" sz="2400" dirty="0" err="1" smtClean="0"/>
              <a:t>FlashScan</a:t>
            </a:r>
            <a:endParaRPr kumimoji="1" lang="en-US" altLang="ja-JP" sz="2400" dirty="0" smtClean="0"/>
          </a:p>
          <a:p>
            <a:pPr lvl="1"/>
            <a:r>
              <a:rPr lang="en-US" altLang="ja-JP" sz="2400" dirty="0" err="1" smtClean="0"/>
              <a:t>FlashJoin</a:t>
            </a:r>
            <a:endParaRPr lang="en-US" altLang="ja-JP" sz="2400" dirty="0" smtClean="0"/>
          </a:p>
          <a:p>
            <a:r>
              <a:rPr lang="ja-JP" altLang="en-US" sz="2800" dirty="0" smtClean="0"/>
              <a:t>現実的なプロトタイプ実装と実験評価</a:t>
            </a:r>
            <a:endParaRPr lang="en-US" altLang="ja-JP" sz="2800" dirty="0" smtClean="0"/>
          </a:p>
          <a:p>
            <a:pPr lvl="1"/>
            <a:r>
              <a:rPr kumimoji="1" lang="en-US" altLang="ja-JP" sz="2400" dirty="0" err="1" smtClean="0"/>
              <a:t>PostgreSQL</a:t>
            </a:r>
            <a:endParaRPr kumimoji="1" lang="en-US" altLang="ja-JP" sz="2400" dirty="0" smtClean="0"/>
          </a:p>
          <a:p>
            <a:pPr lvl="1"/>
            <a:r>
              <a:rPr kumimoji="1" lang="en-US" altLang="ja-JP" sz="2400" dirty="0" smtClean="0"/>
              <a:t>Flash only system</a:t>
            </a:r>
          </a:p>
          <a:p>
            <a:pPr lvl="1"/>
            <a:r>
              <a:rPr lang="en-US" altLang="ja-JP" sz="2400" dirty="0" smtClean="0"/>
              <a:t>BI workload</a:t>
            </a:r>
            <a:r>
              <a:rPr lang="ja-JP" altLang="en-US" sz="2400" dirty="0" smtClean="0"/>
              <a:t> （複数の結合が多い</a:t>
            </a:r>
            <a:r>
              <a:rPr lang="en-US" altLang="ja-JP" sz="2400" dirty="0" smtClean="0"/>
              <a:t>TPC-H</a:t>
            </a:r>
            <a:r>
              <a:rPr lang="ja-JP" altLang="en-US" sz="2400" dirty="0" smtClean="0"/>
              <a:t>）</a:t>
            </a:r>
            <a:endParaRPr lang="en-US" altLang="ja-JP" sz="2400" dirty="0" smtClean="0"/>
          </a:p>
          <a:p>
            <a:pPr lvl="1"/>
            <a:r>
              <a:rPr lang="en-US" altLang="ja-JP" sz="2400" dirty="0" smtClean="0"/>
              <a:t>scan</a:t>
            </a:r>
            <a:r>
              <a:rPr lang="ja-JP" altLang="en-US" sz="2400" dirty="0" smtClean="0"/>
              <a:t>で</a:t>
            </a:r>
            <a:r>
              <a:rPr lang="en-US" altLang="ja-JP" sz="2400" dirty="0" smtClean="0"/>
              <a:t>3-4</a:t>
            </a:r>
            <a:r>
              <a:rPr kumimoji="1" lang="ja-JP" altLang="en-US" sz="2400" dirty="0" smtClean="0"/>
              <a:t>倍、</a:t>
            </a:r>
            <a:r>
              <a:rPr lang="en-US" altLang="ja-JP" sz="2400" dirty="0" smtClean="0"/>
              <a:t>join</a:t>
            </a:r>
            <a:r>
              <a:rPr lang="ja-JP" altLang="en-US" sz="2400" dirty="0" smtClean="0"/>
              <a:t>を含む複雑な問合せで</a:t>
            </a:r>
            <a:r>
              <a:rPr kumimoji="1" lang="en-US" altLang="ja-JP" sz="2400" dirty="0" smtClean="0"/>
              <a:t>2</a:t>
            </a:r>
            <a:r>
              <a:rPr kumimoji="1" lang="ja-JP" altLang="en-US" sz="2400" dirty="0" smtClean="0"/>
              <a:t>倍高速化</a:t>
            </a:r>
            <a:endParaRPr kumimoji="1" lang="ja-JP" altLang="en-US" sz="2400"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Query Processing Techniques for Solid State Drives</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172</a:t>
            </a:fld>
            <a:endParaRPr kumimoji="1" lang="ja-JP" altLang="en-US"/>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目次</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solidFill>
                  <a:schemeClr val="bg1">
                    <a:lumMod val="75000"/>
                  </a:schemeClr>
                </a:solidFill>
              </a:rPr>
              <a:t>背景と目的</a:t>
            </a:r>
            <a:endParaRPr kumimoji="1" lang="en-US" altLang="ja-JP" dirty="0" smtClean="0">
              <a:solidFill>
                <a:schemeClr val="bg1">
                  <a:lumMod val="75000"/>
                </a:schemeClr>
              </a:solidFill>
            </a:endParaRPr>
          </a:p>
          <a:p>
            <a:r>
              <a:rPr lang="en-US" altLang="ja-JP" dirty="0" smtClean="0"/>
              <a:t>Flash-friendly</a:t>
            </a:r>
            <a:r>
              <a:rPr lang="ja-JP" altLang="en-US" dirty="0" smtClean="0"/>
              <a:t> ストレージレイアウト</a:t>
            </a:r>
            <a:endParaRPr lang="en-US" altLang="ja-JP" dirty="0" smtClean="0"/>
          </a:p>
          <a:p>
            <a:r>
              <a:rPr lang="en-US" altLang="ja-JP" dirty="0" err="1" smtClean="0">
                <a:solidFill>
                  <a:schemeClr val="bg1">
                    <a:lumMod val="75000"/>
                  </a:schemeClr>
                </a:solidFill>
              </a:rPr>
              <a:t>FlashScan</a:t>
            </a:r>
            <a:r>
              <a:rPr lang="ja-JP" altLang="en-US" dirty="0" smtClean="0">
                <a:solidFill>
                  <a:schemeClr val="bg1">
                    <a:lumMod val="75000"/>
                  </a:schemeClr>
                </a:solidFill>
              </a:rPr>
              <a:t> </a:t>
            </a:r>
            <a:endParaRPr lang="en-US" altLang="ja-JP" dirty="0" smtClean="0">
              <a:solidFill>
                <a:schemeClr val="bg1">
                  <a:lumMod val="75000"/>
                </a:schemeClr>
              </a:solidFill>
            </a:endParaRPr>
          </a:p>
          <a:p>
            <a:r>
              <a:rPr lang="en-US" altLang="ja-JP" dirty="0" err="1" smtClean="0">
                <a:solidFill>
                  <a:schemeClr val="bg1">
                    <a:lumMod val="75000"/>
                  </a:schemeClr>
                </a:solidFill>
              </a:rPr>
              <a:t>FlashJoin</a:t>
            </a:r>
            <a:endParaRPr lang="en-US" altLang="ja-JP" dirty="0" smtClean="0">
              <a:solidFill>
                <a:schemeClr val="bg1">
                  <a:lumMod val="75000"/>
                </a:schemeClr>
              </a:solidFill>
            </a:endParaRPr>
          </a:p>
          <a:p>
            <a:r>
              <a:rPr lang="ja-JP" altLang="en-US" dirty="0" smtClean="0">
                <a:solidFill>
                  <a:schemeClr val="bg1">
                    <a:lumMod val="75000"/>
                  </a:schemeClr>
                </a:solidFill>
              </a:rPr>
              <a:t>評価実験</a:t>
            </a:r>
            <a:endParaRPr lang="en-US" altLang="ja-JP" dirty="0" smtClean="0">
              <a:solidFill>
                <a:schemeClr val="bg1">
                  <a:lumMod val="75000"/>
                </a:schemeClr>
              </a:solidFill>
            </a:endParaRPr>
          </a:p>
          <a:p>
            <a:r>
              <a:rPr lang="ja-JP" altLang="en-US" dirty="0" smtClean="0">
                <a:solidFill>
                  <a:schemeClr val="bg1">
                    <a:lumMod val="75000"/>
                  </a:schemeClr>
                </a:solidFill>
              </a:rPr>
              <a:t>まとめ</a:t>
            </a:r>
            <a:endParaRPr lang="en-US" altLang="ja-JP" dirty="0" smtClean="0">
              <a:solidFill>
                <a:schemeClr val="bg1">
                  <a:lumMod val="75000"/>
                </a:schemeClr>
              </a:solidFill>
            </a:endParaRPr>
          </a:p>
        </p:txBody>
      </p:sp>
      <p:pic>
        <p:nvPicPr>
          <p:cNvPr id="6" name="Picture 2" descr="C:\Users\mato\Documents\lib\icon\coquette-icons-set\png\64x64\accept.png"/>
          <p:cNvPicPr>
            <a:picLocks noChangeAspect="1" noChangeArrowheads="1"/>
          </p:cNvPicPr>
          <p:nvPr/>
        </p:nvPicPr>
        <p:blipFill>
          <a:blip r:embed="rId2"/>
          <a:srcRect/>
          <a:stretch>
            <a:fillRect/>
          </a:stretch>
        </p:blipFill>
        <p:spPr bwMode="auto">
          <a:xfrm>
            <a:off x="446031" y="2187558"/>
            <a:ext cx="457195" cy="457195"/>
          </a:xfrm>
          <a:prstGeom prst="rect">
            <a:avLst/>
          </a:prstGeom>
          <a:noFill/>
        </p:spPr>
      </p:pic>
      <p:sp>
        <p:nvSpPr>
          <p:cNvPr id="7" name="正方形/長方形 6"/>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Query Processing Techniques for Solid State Drives</a:t>
            </a:r>
            <a:endParaRPr lang="ja-JP" altLang="en-US" sz="1400" dirty="0">
              <a:solidFill>
                <a:schemeClr val="bg1"/>
              </a:solidFill>
              <a:latin typeface="ヒラギノ角ゴ Pro W6" pitchFamily="34" charset="-128"/>
              <a:ea typeface="ヒラギノ角ゴ Pro W6" pitchFamily="34" charset="-128"/>
            </a:endParaRPr>
          </a:p>
        </p:txBody>
      </p:sp>
      <p:sp>
        <p:nvSpPr>
          <p:cNvPr id="9" name="フッター プレースホルダ 8"/>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173</a:t>
            </a:fld>
            <a:endParaRPr kumimoji="1" lang="ja-JP" altLang="en-US"/>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フッター プレースホルダ 18"/>
          <p:cNvSpPr>
            <a:spLocks noGrp="1"/>
          </p:cNvSpPr>
          <p:nvPr>
            <p:ph type="ftr" sz="quarter" idx="11"/>
          </p:nvPr>
        </p:nvSpPr>
        <p:spPr/>
        <p:txBody>
          <a:bodyPr/>
          <a:lstStyle/>
          <a:p>
            <a:r>
              <a:rPr kumimoji="1" lang="en-US" altLang="ja-JP" dirty="0" smtClean="0"/>
              <a:t>SIGMOD-J</a:t>
            </a:r>
            <a:r>
              <a:rPr kumimoji="1" lang="ja-JP" altLang="en-US" dirty="0" smtClean="0"/>
              <a:t>報告会 </a:t>
            </a:r>
            <a:r>
              <a:rPr kumimoji="1" lang="en-US" altLang="ja-JP" dirty="0" smtClean="0"/>
              <a:t>2009/9/15</a:t>
            </a:r>
            <a:endParaRPr kumimoji="1" lang="ja-JP" altLang="en-US" dirty="0"/>
          </a:p>
        </p:txBody>
      </p:sp>
      <p:pic>
        <p:nvPicPr>
          <p:cNvPr id="22531" name="Picture 3"/>
          <p:cNvPicPr>
            <a:picLocks noChangeAspect="1" noChangeArrowheads="1"/>
          </p:cNvPicPr>
          <p:nvPr/>
        </p:nvPicPr>
        <p:blipFill>
          <a:blip r:embed="rId2"/>
          <a:srcRect/>
          <a:stretch>
            <a:fillRect/>
          </a:stretch>
        </p:blipFill>
        <p:spPr bwMode="auto">
          <a:xfrm>
            <a:off x="583688" y="2605457"/>
            <a:ext cx="7944764" cy="3532793"/>
          </a:xfrm>
          <a:prstGeom prst="rect">
            <a:avLst/>
          </a:prstGeom>
          <a:noFill/>
          <a:ln w="9525">
            <a:noFill/>
            <a:miter lim="800000"/>
            <a:headEnd/>
            <a:tailEnd/>
          </a:ln>
        </p:spPr>
      </p:pic>
      <p:pic>
        <p:nvPicPr>
          <p:cNvPr id="22532" name="Picture 4"/>
          <p:cNvPicPr>
            <a:picLocks noChangeAspect="1" noChangeArrowheads="1"/>
          </p:cNvPicPr>
          <p:nvPr/>
        </p:nvPicPr>
        <p:blipFill>
          <a:blip r:embed="rId3"/>
          <a:srcRect/>
          <a:stretch>
            <a:fillRect/>
          </a:stretch>
        </p:blipFill>
        <p:spPr bwMode="auto">
          <a:xfrm>
            <a:off x="568617" y="6183731"/>
            <a:ext cx="8019813" cy="750517"/>
          </a:xfrm>
          <a:prstGeom prst="rect">
            <a:avLst/>
          </a:prstGeom>
          <a:noFill/>
          <a:ln w="9525">
            <a:noFill/>
            <a:miter lim="800000"/>
            <a:headEnd/>
            <a:tailEnd/>
          </a:ln>
        </p:spPr>
      </p:pic>
      <p:pic>
        <p:nvPicPr>
          <p:cNvPr id="22533" name="Picture 5"/>
          <p:cNvPicPr>
            <a:picLocks noChangeAspect="1" noChangeArrowheads="1"/>
          </p:cNvPicPr>
          <p:nvPr/>
        </p:nvPicPr>
        <p:blipFill>
          <a:blip r:embed="rId4"/>
          <a:srcRect/>
          <a:stretch>
            <a:fillRect/>
          </a:stretch>
        </p:blipFill>
        <p:spPr bwMode="auto">
          <a:xfrm>
            <a:off x="605131" y="1984736"/>
            <a:ext cx="7923321" cy="605775"/>
          </a:xfrm>
          <a:prstGeom prst="rect">
            <a:avLst/>
          </a:prstGeom>
          <a:noFill/>
          <a:ln w="9525">
            <a:noFill/>
            <a:miter lim="800000"/>
            <a:headEnd/>
            <a:tailEnd/>
          </a:ln>
        </p:spPr>
      </p:pic>
      <p:cxnSp>
        <p:nvCxnSpPr>
          <p:cNvPr id="48" name="直線矢印コネクタ 47"/>
          <p:cNvCxnSpPr/>
          <p:nvPr/>
        </p:nvCxnSpPr>
        <p:spPr>
          <a:xfrm rot="5400000">
            <a:off x="3295657" y="6899343"/>
            <a:ext cx="1311248" cy="4"/>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rot="16200000" flipH="1">
            <a:off x="3559767" y="2177429"/>
            <a:ext cx="783027" cy="2"/>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p:txBody>
          <a:bodyPr/>
          <a:lstStyle/>
          <a:p>
            <a:r>
              <a:rPr kumimoji="1" lang="en-US" altLang="ja-JP" sz="3200" dirty="0" smtClean="0"/>
              <a:t>Flash-Friendly</a:t>
            </a:r>
            <a:r>
              <a:rPr kumimoji="1" lang="ja-JP" altLang="en-US" sz="3200" dirty="0" smtClean="0"/>
              <a:t> ストレージレイアウト</a:t>
            </a:r>
            <a:endParaRPr kumimoji="1" lang="ja-JP" altLang="en-US" sz="3200" dirty="0"/>
          </a:p>
        </p:txBody>
      </p:sp>
      <p:cxnSp>
        <p:nvCxnSpPr>
          <p:cNvPr id="31" name="直線矢印コネクタ 30"/>
          <p:cNvCxnSpPr/>
          <p:nvPr/>
        </p:nvCxnSpPr>
        <p:spPr>
          <a:xfrm rot="16200000" flipH="1">
            <a:off x="2289937" y="4339826"/>
            <a:ext cx="3322685" cy="1"/>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3768714" y="4106124"/>
            <a:ext cx="397545" cy="215444"/>
          </a:xfrm>
          <a:prstGeom prst="rect">
            <a:avLst/>
          </a:prstGeom>
          <a:solidFill>
            <a:schemeClr val="bg1"/>
          </a:solidFill>
        </p:spPr>
        <p:txBody>
          <a:bodyPr wrap="none" lIns="0" tIns="0" rIns="0" bIns="0" rtlCol="0">
            <a:spAutoFit/>
          </a:bodyPr>
          <a:lstStyle/>
          <a:p>
            <a:r>
              <a:rPr kumimoji="1" lang="en-US" altLang="ja-JP" sz="1400" dirty="0" smtClean="0"/>
              <a:t>page</a:t>
            </a:r>
            <a:endParaRPr kumimoji="1" lang="ja-JP" altLang="en-US" sz="1400" dirty="0"/>
          </a:p>
        </p:txBody>
      </p:sp>
      <p:sp>
        <p:nvSpPr>
          <p:cNvPr id="17" name="正方形/長方形 16"/>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Query Processing Techniques for Solid State Drives</a:t>
            </a:r>
            <a:endParaRPr lang="ja-JP" altLang="en-US" sz="1400" dirty="0">
              <a:solidFill>
                <a:schemeClr val="bg1"/>
              </a:solidFill>
              <a:latin typeface="ヒラギノ角ゴ Pro W6" pitchFamily="34" charset="-128"/>
              <a:ea typeface="ヒラギノ角ゴ Pro W6" pitchFamily="34" charset="-128"/>
            </a:endParaRPr>
          </a:p>
        </p:txBody>
      </p:sp>
      <p:sp>
        <p:nvSpPr>
          <p:cNvPr id="20" name="正方形/長方形 19"/>
          <p:cNvSpPr/>
          <p:nvPr/>
        </p:nvSpPr>
        <p:spPr>
          <a:xfrm>
            <a:off x="4149137" y="2014686"/>
            <a:ext cx="2869234" cy="318924"/>
          </a:xfrm>
          <a:prstGeom prst="rect">
            <a:avLst/>
          </a:prstGeom>
          <a:solidFill>
            <a:schemeClr val="bg1"/>
          </a:solidFill>
        </p:spPr>
        <p:txBody>
          <a:bodyPr wrap="square" lIns="36000" tIns="36000" rIns="36000" bIns="36000">
            <a:spAutoFit/>
          </a:bodyPr>
          <a:lstStyle/>
          <a:p>
            <a:r>
              <a:rPr lang="ja-JP" altLang="en-US" sz="1600" dirty="0" smtClean="0">
                <a:latin typeface="Arial" pitchFamily="34" charset="0"/>
                <a:cs typeface="Arial" pitchFamily="34" charset="0"/>
              </a:rPr>
              <a:t> </a:t>
            </a:r>
            <a:r>
              <a:rPr lang="en-US" altLang="ja-JP" sz="1600" dirty="0" smtClean="0">
                <a:latin typeface="Arial" pitchFamily="34" charset="0"/>
                <a:cs typeface="Arial" pitchFamily="34" charset="0"/>
              </a:rPr>
              <a:t>[</a:t>
            </a:r>
            <a:r>
              <a:rPr lang="en-US" altLang="ja-JP" sz="1600" dirty="0" err="1" smtClean="0">
                <a:latin typeface="Arial" pitchFamily="34" charset="0"/>
                <a:cs typeface="Arial" pitchFamily="34" charset="0"/>
              </a:rPr>
              <a:t>Ailamaki</a:t>
            </a:r>
            <a:r>
              <a:rPr lang="en-US" altLang="ja-JP" sz="1600" dirty="0" smtClean="0">
                <a:latin typeface="Arial" pitchFamily="34" charset="0"/>
                <a:cs typeface="Arial" pitchFamily="34" charset="0"/>
              </a:rPr>
              <a:t> et al., 2001]</a:t>
            </a:r>
            <a:r>
              <a:rPr lang="en-US" altLang="ja-JP" sz="1600" dirty="0" smtClean="0"/>
              <a:t> </a:t>
            </a:r>
            <a:endParaRPr lang="ja-JP" altLang="en-US" sz="1600" dirty="0"/>
          </a:p>
        </p:txBody>
      </p:sp>
      <p:sp>
        <p:nvSpPr>
          <p:cNvPr id="5" name="テキスト プレースホルダ 4"/>
          <p:cNvSpPr>
            <a:spLocks noGrp="1"/>
          </p:cNvSpPr>
          <p:nvPr>
            <p:ph type="body" idx="1"/>
          </p:nvPr>
        </p:nvSpPr>
        <p:spPr>
          <a:xfrm>
            <a:off x="299979" y="1639863"/>
            <a:ext cx="4040188" cy="401643"/>
          </a:xfrm>
          <a:solidFill>
            <a:schemeClr val="bg1"/>
          </a:solidFill>
        </p:spPr>
        <p:txBody>
          <a:bodyPr tIns="0" bIns="0"/>
          <a:lstStyle/>
          <a:p>
            <a:r>
              <a:rPr kumimoji="1" lang="en-US" altLang="ja-JP" sz="2000" dirty="0" smtClean="0"/>
              <a:t>NSM</a:t>
            </a:r>
            <a:r>
              <a:rPr kumimoji="1" lang="ja-JP" altLang="en-US" sz="2000" dirty="0" smtClean="0"/>
              <a:t> </a:t>
            </a:r>
            <a:r>
              <a:rPr kumimoji="1" lang="en-US" altLang="ja-JP" sz="1800" dirty="0" smtClean="0"/>
              <a:t>(N-</a:t>
            </a:r>
            <a:r>
              <a:rPr kumimoji="1" lang="en-US" altLang="ja-JP" sz="1800" dirty="0" err="1" smtClean="0"/>
              <a:t>ary</a:t>
            </a:r>
            <a:r>
              <a:rPr kumimoji="1" lang="ja-JP" altLang="en-US" sz="1800" dirty="0" smtClean="0"/>
              <a:t> </a:t>
            </a:r>
            <a:r>
              <a:rPr kumimoji="1" lang="en-US" altLang="ja-JP" sz="1800" dirty="0" smtClean="0"/>
              <a:t>Storage</a:t>
            </a:r>
            <a:r>
              <a:rPr kumimoji="1" lang="ja-JP" altLang="en-US" sz="1800" dirty="0" smtClean="0"/>
              <a:t> </a:t>
            </a:r>
            <a:r>
              <a:rPr kumimoji="1" lang="en-US" altLang="ja-JP" sz="1800" dirty="0" smtClean="0"/>
              <a:t>Model)</a:t>
            </a:r>
            <a:endParaRPr kumimoji="1" lang="ja-JP" altLang="en-US" sz="2000" dirty="0"/>
          </a:p>
        </p:txBody>
      </p:sp>
      <p:sp>
        <p:nvSpPr>
          <p:cNvPr id="7" name="テキスト プレースホルダ 6"/>
          <p:cNvSpPr>
            <a:spLocks noGrp="1"/>
          </p:cNvSpPr>
          <p:nvPr>
            <p:ph type="body" sz="quarter" idx="3"/>
          </p:nvPr>
        </p:nvSpPr>
        <p:spPr>
          <a:xfrm>
            <a:off x="4097331" y="1639863"/>
            <a:ext cx="4783203" cy="401643"/>
          </a:xfrm>
          <a:solidFill>
            <a:schemeClr val="bg1"/>
          </a:solidFill>
        </p:spPr>
        <p:txBody>
          <a:bodyPr tIns="0" bIns="0"/>
          <a:lstStyle/>
          <a:p>
            <a:r>
              <a:rPr kumimoji="1" lang="en-US" altLang="ja-JP" sz="2000" dirty="0" smtClean="0"/>
              <a:t>PAX</a:t>
            </a:r>
            <a:r>
              <a:rPr kumimoji="1" lang="ja-JP" altLang="en-US" sz="2000" dirty="0" smtClean="0"/>
              <a:t> </a:t>
            </a:r>
            <a:r>
              <a:rPr kumimoji="1" lang="en-US" altLang="ja-JP" sz="1800" dirty="0" smtClean="0"/>
              <a:t>(Partition</a:t>
            </a:r>
            <a:r>
              <a:rPr kumimoji="1" lang="ja-JP" altLang="en-US" sz="1800" dirty="0" smtClean="0"/>
              <a:t> </a:t>
            </a:r>
            <a:r>
              <a:rPr kumimoji="1" lang="en-US" altLang="ja-JP" sz="1800" dirty="0" smtClean="0"/>
              <a:t>Attribute </a:t>
            </a:r>
            <a:r>
              <a:rPr kumimoji="1" lang="en-US" altLang="ja-JP" sz="1800" dirty="0" err="1" smtClean="0"/>
              <a:t>Accross</a:t>
            </a:r>
            <a:r>
              <a:rPr kumimoji="1" lang="en-US" altLang="ja-JP" sz="1800" dirty="0" smtClean="0"/>
              <a:t>)</a:t>
            </a:r>
            <a:endParaRPr kumimoji="1" lang="ja-JP" altLang="en-US" b="0" dirty="0"/>
          </a:p>
        </p:txBody>
      </p:sp>
      <p:sp>
        <p:nvSpPr>
          <p:cNvPr id="13" name="テキスト ボックス 12"/>
          <p:cNvSpPr txBox="1"/>
          <p:nvPr/>
        </p:nvSpPr>
        <p:spPr>
          <a:xfrm>
            <a:off x="957213" y="1201707"/>
            <a:ext cx="6471643" cy="461665"/>
          </a:xfrm>
          <a:prstGeom prst="rect">
            <a:avLst/>
          </a:prstGeom>
          <a:noFill/>
        </p:spPr>
        <p:txBody>
          <a:bodyPr wrap="none" rtlCol="0">
            <a:spAutoFit/>
          </a:bodyPr>
          <a:lstStyle/>
          <a:p>
            <a:r>
              <a:rPr lang="en-US" altLang="ja-JP" sz="2400" dirty="0" smtClean="0">
                <a:latin typeface="Consolas" pitchFamily="49" charset="0"/>
              </a:rPr>
              <a:t>R (a </a:t>
            </a:r>
            <a:r>
              <a:rPr kumimoji="1" lang="en-US" altLang="ja-JP" sz="2400" dirty="0" smtClean="0">
                <a:latin typeface="Consolas" pitchFamily="49" charset="0"/>
              </a:rPr>
              <a:t>INT, b VARCHAR(8), c INT, d INT)</a:t>
            </a:r>
            <a:endParaRPr kumimoji="1" lang="ja-JP" altLang="en-US" sz="2400" dirty="0">
              <a:latin typeface="Consolas" pitchFamily="49" charset="0"/>
            </a:endParaRPr>
          </a:p>
        </p:txBody>
      </p:sp>
      <p:sp>
        <p:nvSpPr>
          <p:cNvPr id="25" name="テキスト ボックス 24"/>
          <p:cNvSpPr txBox="1"/>
          <p:nvPr/>
        </p:nvSpPr>
        <p:spPr>
          <a:xfrm>
            <a:off x="3768714" y="6499726"/>
            <a:ext cx="397545" cy="215444"/>
          </a:xfrm>
          <a:prstGeom prst="rect">
            <a:avLst/>
          </a:prstGeom>
          <a:solidFill>
            <a:schemeClr val="bg1"/>
          </a:solidFill>
        </p:spPr>
        <p:txBody>
          <a:bodyPr wrap="none" lIns="0" tIns="0" rIns="0" bIns="0" rtlCol="0">
            <a:spAutoFit/>
          </a:bodyPr>
          <a:lstStyle/>
          <a:p>
            <a:r>
              <a:rPr kumimoji="1" lang="en-US" altLang="ja-JP" sz="1400" dirty="0" smtClean="0"/>
              <a:t>page</a:t>
            </a:r>
            <a:endParaRPr kumimoji="1" lang="ja-JP" altLang="en-US" sz="1400" dirty="0"/>
          </a:p>
        </p:txBody>
      </p:sp>
      <p:sp>
        <p:nvSpPr>
          <p:cNvPr id="26" name="テキスト ボックス 25"/>
          <p:cNvSpPr txBox="1"/>
          <p:nvPr/>
        </p:nvSpPr>
        <p:spPr>
          <a:xfrm>
            <a:off x="3768714" y="2114532"/>
            <a:ext cx="397545" cy="215444"/>
          </a:xfrm>
          <a:prstGeom prst="rect">
            <a:avLst/>
          </a:prstGeom>
          <a:solidFill>
            <a:schemeClr val="bg1"/>
          </a:solidFill>
        </p:spPr>
        <p:txBody>
          <a:bodyPr wrap="none" lIns="0" tIns="0" rIns="0" bIns="0" rtlCol="0">
            <a:spAutoFit/>
          </a:bodyPr>
          <a:lstStyle/>
          <a:p>
            <a:r>
              <a:rPr kumimoji="1" lang="en-US" altLang="ja-JP" sz="1400" dirty="0" smtClean="0"/>
              <a:t>page</a:t>
            </a:r>
            <a:endParaRPr kumimoji="1" lang="ja-JP" altLang="en-US" sz="1400" dirty="0"/>
          </a:p>
        </p:txBody>
      </p:sp>
      <p:sp>
        <p:nvSpPr>
          <p:cNvPr id="21" name="スライド番号プレースホルダ 20"/>
          <p:cNvSpPr>
            <a:spLocks noGrp="1"/>
          </p:cNvSpPr>
          <p:nvPr>
            <p:ph type="sldNum" sz="quarter" idx="12"/>
          </p:nvPr>
        </p:nvSpPr>
        <p:spPr/>
        <p:txBody>
          <a:bodyPr/>
          <a:lstStyle/>
          <a:p>
            <a:fld id="{DF510E7A-70A0-49B7-BA5B-039CFE49E52F}" type="slidenum">
              <a:rPr kumimoji="1" lang="ja-JP" altLang="en-US" smtClean="0"/>
              <a:pPr/>
              <a:t>174</a:t>
            </a:fld>
            <a:endParaRPr kumimoji="1" lang="ja-JP" altLang="en-US"/>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正方形/長方形 76"/>
          <p:cNvSpPr/>
          <p:nvPr/>
        </p:nvSpPr>
        <p:spPr>
          <a:xfrm>
            <a:off x="4900617" y="3246435"/>
            <a:ext cx="360000" cy="360000"/>
          </a:xfrm>
          <a:prstGeom prst="rect">
            <a:avLst/>
          </a:prstGeom>
          <a:solidFill>
            <a:schemeClr val="bg1"/>
          </a:solidFill>
          <a:ln w="19050">
            <a:solidFill>
              <a:schemeClr val="tx1"/>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lang="en-US" altLang="ja-JP" dirty="0" smtClean="0"/>
              <a:t>3</a:t>
            </a:r>
            <a:endParaRPr kumimoji="1" lang="ja-JP" altLang="en-US" dirty="0" smtClean="0"/>
          </a:p>
        </p:txBody>
      </p:sp>
      <p:sp>
        <p:nvSpPr>
          <p:cNvPr id="78" name="正方形/長方形 77"/>
          <p:cNvSpPr/>
          <p:nvPr/>
        </p:nvSpPr>
        <p:spPr>
          <a:xfrm>
            <a:off x="4900617" y="3616695"/>
            <a:ext cx="1080000" cy="360000"/>
          </a:xfrm>
          <a:prstGeom prst="rect">
            <a:avLst/>
          </a:prstGeom>
          <a:solidFill>
            <a:schemeClr val="bg1"/>
          </a:solidFill>
          <a:ln w="19050">
            <a:solidFill>
              <a:schemeClr val="tx1"/>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lang="en-US" altLang="ja-JP" dirty="0" smtClean="0"/>
              <a:t>JKLMNO</a:t>
            </a:r>
            <a:endParaRPr kumimoji="1" lang="ja-JP" altLang="en-US" dirty="0" smtClean="0"/>
          </a:p>
        </p:txBody>
      </p:sp>
      <p:sp>
        <p:nvSpPr>
          <p:cNvPr id="79" name="正方形/長方形 78"/>
          <p:cNvSpPr/>
          <p:nvPr/>
        </p:nvSpPr>
        <p:spPr>
          <a:xfrm>
            <a:off x="4900617" y="3981825"/>
            <a:ext cx="1080000" cy="360000"/>
          </a:xfrm>
          <a:prstGeom prst="rect">
            <a:avLst/>
          </a:prstGeom>
          <a:solidFill>
            <a:schemeClr val="bg1"/>
          </a:solidFill>
          <a:ln w="19050">
            <a:solidFill>
              <a:schemeClr val="tx1"/>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lang="en-US" altLang="ja-JP" dirty="0" smtClean="0"/>
              <a:t>85</a:t>
            </a:r>
            <a:r>
              <a:rPr kumimoji="1" lang="en-US" altLang="ja-JP" dirty="0" smtClean="0"/>
              <a:t>,000</a:t>
            </a:r>
            <a:endParaRPr kumimoji="1" lang="ja-JP" altLang="en-US" dirty="0" smtClean="0"/>
          </a:p>
        </p:txBody>
      </p:sp>
      <p:sp>
        <p:nvSpPr>
          <p:cNvPr id="80" name="正方形/長方形 79"/>
          <p:cNvSpPr/>
          <p:nvPr/>
        </p:nvSpPr>
        <p:spPr>
          <a:xfrm>
            <a:off x="4900617" y="4337430"/>
            <a:ext cx="1080000" cy="360000"/>
          </a:xfrm>
          <a:prstGeom prst="rect">
            <a:avLst/>
          </a:prstGeom>
          <a:solidFill>
            <a:schemeClr val="bg1"/>
          </a:solidFill>
          <a:ln w="19050">
            <a:solidFill>
              <a:schemeClr val="tx1"/>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kumimoji="1" lang="en-US" altLang="ja-JP" dirty="0" smtClean="0"/>
              <a:t>91431</a:t>
            </a:r>
            <a:endParaRPr kumimoji="1" lang="ja-JP" altLang="en-US" dirty="0" smtClean="0"/>
          </a:p>
        </p:txBody>
      </p:sp>
      <p:sp>
        <p:nvSpPr>
          <p:cNvPr id="81" name="正方形/長方形 80"/>
          <p:cNvSpPr/>
          <p:nvPr/>
        </p:nvSpPr>
        <p:spPr>
          <a:xfrm>
            <a:off x="4900617" y="3246435"/>
            <a:ext cx="360000" cy="360000"/>
          </a:xfrm>
          <a:prstGeom prst="rect">
            <a:avLst/>
          </a:prstGeom>
          <a:solidFill>
            <a:schemeClr val="bg1"/>
          </a:solidFill>
          <a:ln w="19050">
            <a:solidFill>
              <a:schemeClr val="tx1"/>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lang="en-US" altLang="ja-JP" dirty="0" smtClean="0"/>
              <a:t>3</a:t>
            </a:r>
            <a:endParaRPr kumimoji="1" lang="ja-JP" altLang="en-US" dirty="0" smtClean="0"/>
          </a:p>
        </p:txBody>
      </p:sp>
      <p:sp>
        <p:nvSpPr>
          <p:cNvPr id="72" name="正方形/長方形 71"/>
          <p:cNvSpPr/>
          <p:nvPr/>
        </p:nvSpPr>
        <p:spPr>
          <a:xfrm>
            <a:off x="4900617" y="3246435"/>
            <a:ext cx="360000" cy="360000"/>
          </a:xfrm>
          <a:prstGeom prst="rect">
            <a:avLst/>
          </a:prstGeom>
          <a:solidFill>
            <a:schemeClr val="bg1"/>
          </a:solidFill>
          <a:ln w="19050">
            <a:solidFill>
              <a:schemeClr val="tx1"/>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lang="en-US" altLang="ja-JP" dirty="0" smtClean="0"/>
              <a:t>2</a:t>
            </a:r>
            <a:endParaRPr kumimoji="1" lang="ja-JP" altLang="en-US" dirty="0" smtClean="0"/>
          </a:p>
        </p:txBody>
      </p:sp>
      <p:sp>
        <p:nvSpPr>
          <p:cNvPr id="73" name="正方形/長方形 72"/>
          <p:cNvSpPr/>
          <p:nvPr/>
        </p:nvSpPr>
        <p:spPr>
          <a:xfrm>
            <a:off x="4900617" y="3616695"/>
            <a:ext cx="1080000" cy="360000"/>
          </a:xfrm>
          <a:prstGeom prst="rect">
            <a:avLst/>
          </a:prstGeom>
          <a:solidFill>
            <a:schemeClr val="bg1"/>
          </a:solidFill>
          <a:ln w="19050">
            <a:solidFill>
              <a:schemeClr val="tx1"/>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lang="en-US" altLang="ja-JP" dirty="0" smtClean="0"/>
              <a:t>XYZ</a:t>
            </a:r>
            <a:endParaRPr kumimoji="1" lang="ja-JP" altLang="en-US" dirty="0" smtClean="0"/>
          </a:p>
        </p:txBody>
      </p:sp>
      <p:sp>
        <p:nvSpPr>
          <p:cNvPr id="74" name="正方形/長方形 73"/>
          <p:cNvSpPr/>
          <p:nvPr/>
        </p:nvSpPr>
        <p:spPr>
          <a:xfrm>
            <a:off x="4900617" y="3981825"/>
            <a:ext cx="1080000" cy="360000"/>
          </a:xfrm>
          <a:prstGeom prst="rect">
            <a:avLst/>
          </a:prstGeom>
          <a:solidFill>
            <a:schemeClr val="bg1"/>
          </a:solidFill>
          <a:ln w="19050">
            <a:solidFill>
              <a:schemeClr val="tx1"/>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lang="en-US" altLang="ja-JP" dirty="0" smtClean="0"/>
              <a:t>90,000</a:t>
            </a:r>
            <a:endParaRPr kumimoji="1" lang="ja-JP" altLang="en-US" dirty="0" smtClean="0"/>
          </a:p>
        </p:txBody>
      </p:sp>
      <p:sp>
        <p:nvSpPr>
          <p:cNvPr id="75" name="正方形/長方形 74"/>
          <p:cNvSpPr/>
          <p:nvPr/>
        </p:nvSpPr>
        <p:spPr>
          <a:xfrm>
            <a:off x="4900617" y="4337430"/>
            <a:ext cx="1080000" cy="360000"/>
          </a:xfrm>
          <a:prstGeom prst="rect">
            <a:avLst/>
          </a:prstGeom>
          <a:solidFill>
            <a:schemeClr val="bg1"/>
          </a:solidFill>
          <a:ln w="19050">
            <a:solidFill>
              <a:schemeClr val="tx1"/>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kumimoji="1" lang="en-US" altLang="ja-JP" dirty="0" smtClean="0"/>
              <a:t>93702</a:t>
            </a:r>
            <a:endParaRPr kumimoji="1" lang="ja-JP" altLang="en-US" dirty="0" smtClean="0"/>
          </a:p>
        </p:txBody>
      </p:sp>
      <p:sp>
        <p:nvSpPr>
          <p:cNvPr id="76" name="正方形/長方形 75"/>
          <p:cNvSpPr/>
          <p:nvPr/>
        </p:nvSpPr>
        <p:spPr>
          <a:xfrm>
            <a:off x="4900617" y="3246435"/>
            <a:ext cx="360000" cy="360000"/>
          </a:xfrm>
          <a:prstGeom prst="rect">
            <a:avLst/>
          </a:prstGeom>
          <a:solidFill>
            <a:schemeClr val="bg1"/>
          </a:solidFill>
          <a:ln w="19050">
            <a:solidFill>
              <a:schemeClr val="tx1"/>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lang="en-US" altLang="ja-JP" dirty="0" smtClean="0"/>
              <a:t>2</a:t>
            </a:r>
            <a:endParaRPr kumimoji="1" lang="ja-JP" altLang="en-US" dirty="0" smtClean="0"/>
          </a:p>
        </p:txBody>
      </p:sp>
      <p:sp>
        <p:nvSpPr>
          <p:cNvPr id="64" name="正方形/長方形 63"/>
          <p:cNvSpPr/>
          <p:nvPr/>
        </p:nvSpPr>
        <p:spPr>
          <a:xfrm>
            <a:off x="4900617" y="3246435"/>
            <a:ext cx="360000" cy="360000"/>
          </a:xfrm>
          <a:prstGeom prst="rect">
            <a:avLst/>
          </a:prstGeom>
          <a:solidFill>
            <a:schemeClr val="bg1"/>
          </a:solidFill>
          <a:ln w="19050">
            <a:solidFill>
              <a:schemeClr val="tx1"/>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kumimoji="1" lang="en-US" altLang="ja-JP" dirty="0" smtClean="0"/>
              <a:t>1</a:t>
            </a:r>
            <a:endParaRPr kumimoji="1" lang="ja-JP" altLang="en-US" dirty="0" smtClean="0"/>
          </a:p>
        </p:txBody>
      </p:sp>
      <p:sp>
        <p:nvSpPr>
          <p:cNvPr id="65" name="正方形/長方形 64"/>
          <p:cNvSpPr/>
          <p:nvPr/>
        </p:nvSpPr>
        <p:spPr>
          <a:xfrm>
            <a:off x="4900617" y="3616695"/>
            <a:ext cx="1080000" cy="360000"/>
          </a:xfrm>
          <a:prstGeom prst="rect">
            <a:avLst/>
          </a:prstGeom>
          <a:solidFill>
            <a:schemeClr val="bg1"/>
          </a:solidFill>
          <a:ln w="19050">
            <a:solidFill>
              <a:schemeClr val="tx1"/>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kumimoji="1" lang="en-US" altLang="ja-JP" dirty="0" smtClean="0"/>
              <a:t>ABC</a:t>
            </a:r>
            <a:endParaRPr kumimoji="1" lang="ja-JP" altLang="en-US" dirty="0" smtClean="0"/>
          </a:p>
        </p:txBody>
      </p:sp>
      <p:sp>
        <p:nvSpPr>
          <p:cNvPr id="66" name="正方形/長方形 65"/>
          <p:cNvSpPr/>
          <p:nvPr/>
        </p:nvSpPr>
        <p:spPr>
          <a:xfrm>
            <a:off x="4900617" y="3981825"/>
            <a:ext cx="1080000" cy="360000"/>
          </a:xfrm>
          <a:prstGeom prst="rect">
            <a:avLst/>
          </a:prstGeom>
          <a:solidFill>
            <a:schemeClr val="bg1"/>
          </a:solidFill>
          <a:ln w="19050">
            <a:solidFill>
              <a:schemeClr val="tx1"/>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kumimoji="1" lang="en-US" altLang="ja-JP" dirty="0" smtClean="0"/>
              <a:t>100,000</a:t>
            </a:r>
            <a:endParaRPr kumimoji="1" lang="ja-JP" altLang="en-US" dirty="0" smtClean="0"/>
          </a:p>
        </p:txBody>
      </p:sp>
      <p:sp>
        <p:nvSpPr>
          <p:cNvPr id="67" name="正方形/長方形 66"/>
          <p:cNvSpPr/>
          <p:nvPr/>
        </p:nvSpPr>
        <p:spPr>
          <a:xfrm>
            <a:off x="4900617" y="4337430"/>
            <a:ext cx="1080000" cy="360000"/>
          </a:xfrm>
          <a:prstGeom prst="rect">
            <a:avLst/>
          </a:prstGeom>
          <a:solidFill>
            <a:schemeClr val="bg1"/>
          </a:solidFill>
          <a:ln w="19050">
            <a:solidFill>
              <a:schemeClr val="tx1"/>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kumimoji="1" lang="en-US" altLang="ja-JP" dirty="0" smtClean="0"/>
              <a:t>96201</a:t>
            </a:r>
            <a:endParaRPr kumimoji="1" lang="ja-JP" altLang="en-US" dirty="0" smtClean="0"/>
          </a:p>
        </p:txBody>
      </p:sp>
      <p:sp>
        <p:nvSpPr>
          <p:cNvPr id="71" name="正方形/長方形 70"/>
          <p:cNvSpPr/>
          <p:nvPr/>
        </p:nvSpPr>
        <p:spPr>
          <a:xfrm>
            <a:off x="4900617" y="3246435"/>
            <a:ext cx="360000" cy="360000"/>
          </a:xfrm>
          <a:prstGeom prst="rect">
            <a:avLst/>
          </a:prstGeom>
          <a:solidFill>
            <a:schemeClr val="bg1"/>
          </a:solidFill>
          <a:ln w="19050">
            <a:solidFill>
              <a:schemeClr val="tx1"/>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kumimoji="1" lang="en-US" altLang="ja-JP" dirty="0" smtClean="0"/>
              <a:t>1</a:t>
            </a:r>
            <a:endParaRPr kumimoji="1" lang="ja-JP" altLang="en-US" dirty="0" smtClean="0"/>
          </a:p>
        </p:txBody>
      </p:sp>
      <p:sp>
        <p:nvSpPr>
          <p:cNvPr id="50" name="角丸四角形 49"/>
          <p:cNvSpPr/>
          <p:nvPr/>
        </p:nvSpPr>
        <p:spPr>
          <a:xfrm>
            <a:off x="4754565" y="2990843"/>
            <a:ext cx="1350981" cy="2044729"/>
          </a:xfrm>
          <a:prstGeom prst="roundRect">
            <a:avLst/>
          </a:prstGeom>
          <a:noFill/>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0" name="タイトル 9"/>
          <p:cNvSpPr>
            <a:spLocks noGrp="1"/>
          </p:cNvSpPr>
          <p:nvPr>
            <p:ph type="title"/>
          </p:nvPr>
        </p:nvSpPr>
        <p:spPr/>
        <p:txBody>
          <a:bodyPr/>
          <a:lstStyle/>
          <a:p>
            <a:r>
              <a:rPr kumimoji="1" lang="en-US" altLang="ja-JP" dirty="0" smtClean="0"/>
              <a:t>NSM</a:t>
            </a:r>
            <a:r>
              <a:rPr kumimoji="1" lang="ja-JP" altLang="en-US" dirty="0" smtClean="0"/>
              <a:t>の</a:t>
            </a:r>
            <a:r>
              <a:rPr kumimoji="1" lang="en-US" altLang="ja-JP" dirty="0" smtClean="0"/>
              <a:t>Scan</a:t>
            </a:r>
            <a:endParaRPr kumimoji="1" lang="ja-JP" altLang="en-US" dirty="0"/>
          </a:p>
        </p:txBody>
      </p:sp>
      <p:sp>
        <p:nvSpPr>
          <p:cNvPr id="12" name="正方形/長方形 11"/>
          <p:cNvSpPr/>
          <p:nvPr/>
        </p:nvSpPr>
        <p:spPr>
          <a:xfrm>
            <a:off x="957213" y="1543328"/>
            <a:ext cx="2774988" cy="461665"/>
          </a:xfrm>
          <a:prstGeom prst="rect">
            <a:avLst/>
          </a:prstGeom>
        </p:spPr>
        <p:txBody>
          <a:bodyPr wrap="square">
            <a:spAutoFit/>
          </a:bodyPr>
          <a:lstStyle/>
          <a:p>
            <a:r>
              <a:rPr lang="en-US" altLang="ja-JP" sz="2400" dirty="0" smtClean="0">
                <a:latin typeface="Consolas" pitchFamily="49" charset="0"/>
              </a:rPr>
              <a:t>SELECT a FROM R</a:t>
            </a:r>
            <a:endParaRPr lang="ja-JP" altLang="en-US" sz="2400" dirty="0">
              <a:latin typeface="Consolas" pitchFamily="49" charset="0"/>
            </a:endParaRPr>
          </a:p>
        </p:txBody>
      </p:sp>
      <p:pic>
        <p:nvPicPr>
          <p:cNvPr id="23554" name="Picture 2"/>
          <p:cNvPicPr>
            <a:picLocks noChangeAspect="1" noChangeArrowheads="1"/>
          </p:cNvPicPr>
          <p:nvPr/>
        </p:nvPicPr>
        <p:blipFill>
          <a:blip r:embed="rId2"/>
          <a:srcRect/>
          <a:stretch>
            <a:fillRect/>
          </a:stretch>
        </p:blipFill>
        <p:spPr bwMode="auto">
          <a:xfrm>
            <a:off x="446031" y="2437591"/>
            <a:ext cx="3560885" cy="3991589"/>
          </a:xfrm>
          <a:prstGeom prst="rect">
            <a:avLst/>
          </a:prstGeom>
          <a:noFill/>
          <a:ln w="9525">
            <a:noFill/>
            <a:miter lim="800000"/>
            <a:headEnd/>
            <a:tailEnd/>
          </a:ln>
        </p:spPr>
      </p:pic>
      <p:sp>
        <p:nvSpPr>
          <p:cNvPr id="15" name="テキスト ボックス 14"/>
          <p:cNvSpPr txBox="1"/>
          <p:nvPr/>
        </p:nvSpPr>
        <p:spPr>
          <a:xfrm>
            <a:off x="409518" y="2078019"/>
            <a:ext cx="697627" cy="369332"/>
          </a:xfrm>
          <a:prstGeom prst="rect">
            <a:avLst/>
          </a:prstGeom>
          <a:noFill/>
        </p:spPr>
        <p:txBody>
          <a:bodyPr wrap="none" rtlCol="0">
            <a:spAutoFit/>
          </a:bodyPr>
          <a:lstStyle/>
          <a:p>
            <a:r>
              <a:rPr kumimoji="1" lang="en-US" altLang="ja-JP" dirty="0" smtClean="0"/>
              <a:t>NSM</a:t>
            </a:r>
            <a:endParaRPr kumimoji="1" lang="ja-JP" altLang="en-US" dirty="0"/>
          </a:p>
        </p:txBody>
      </p:sp>
      <p:sp>
        <p:nvSpPr>
          <p:cNvPr id="18" name="テキスト ボックス 17"/>
          <p:cNvSpPr txBox="1"/>
          <p:nvPr/>
        </p:nvSpPr>
        <p:spPr>
          <a:xfrm>
            <a:off x="4736332" y="2584999"/>
            <a:ext cx="1296189" cy="369332"/>
          </a:xfrm>
          <a:prstGeom prst="rect">
            <a:avLst/>
          </a:prstGeom>
          <a:noFill/>
        </p:spPr>
        <p:txBody>
          <a:bodyPr wrap="none" rtlCol="0">
            <a:spAutoFit/>
          </a:bodyPr>
          <a:lstStyle/>
          <a:p>
            <a:r>
              <a:rPr lang="en-US" altLang="ja-JP" dirty="0" smtClean="0"/>
              <a:t>Buffer pool</a:t>
            </a:r>
            <a:endParaRPr kumimoji="1" lang="ja-JP" altLang="en-US" dirty="0"/>
          </a:p>
        </p:txBody>
      </p:sp>
      <p:sp>
        <p:nvSpPr>
          <p:cNvPr id="19" name="テキスト ボックス 18"/>
          <p:cNvSpPr txBox="1"/>
          <p:nvPr/>
        </p:nvSpPr>
        <p:spPr>
          <a:xfrm>
            <a:off x="957213" y="1178198"/>
            <a:ext cx="6471643" cy="461665"/>
          </a:xfrm>
          <a:prstGeom prst="rect">
            <a:avLst/>
          </a:prstGeom>
          <a:noFill/>
        </p:spPr>
        <p:txBody>
          <a:bodyPr wrap="none" rtlCol="0">
            <a:spAutoFit/>
          </a:bodyPr>
          <a:lstStyle/>
          <a:p>
            <a:r>
              <a:rPr lang="en-US" altLang="ja-JP" sz="2400" dirty="0" smtClean="0">
                <a:latin typeface="Consolas" pitchFamily="49" charset="0"/>
              </a:rPr>
              <a:t>R (a </a:t>
            </a:r>
            <a:r>
              <a:rPr kumimoji="1" lang="en-US" altLang="ja-JP" sz="2400" dirty="0" smtClean="0">
                <a:latin typeface="Consolas" pitchFamily="49" charset="0"/>
              </a:rPr>
              <a:t>INT, b VARCHAR(8), c INT, d INT)</a:t>
            </a:r>
            <a:endParaRPr kumimoji="1" lang="ja-JP" altLang="en-US" sz="2400" dirty="0">
              <a:latin typeface="Consolas" pitchFamily="49" charset="0"/>
            </a:endParaRPr>
          </a:p>
        </p:txBody>
      </p:sp>
      <p:sp>
        <p:nvSpPr>
          <p:cNvPr id="82" name="テキスト ボックス 81"/>
          <p:cNvSpPr txBox="1"/>
          <p:nvPr/>
        </p:nvSpPr>
        <p:spPr>
          <a:xfrm>
            <a:off x="6361137" y="3564547"/>
            <a:ext cx="1867819" cy="923330"/>
          </a:xfrm>
          <a:prstGeom prst="rect">
            <a:avLst/>
          </a:prstGeom>
          <a:noFill/>
        </p:spPr>
        <p:txBody>
          <a:bodyPr wrap="none" rtlCol="0">
            <a:spAutoFit/>
          </a:bodyPr>
          <a:lstStyle/>
          <a:p>
            <a:r>
              <a:rPr kumimoji="1" lang="ja-JP" altLang="en-US" dirty="0" smtClean="0"/>
              <a:t>関係</a:t>
            </a:r>
            <a:r>
              <a:rPr kumimoji="1" lang="en-US" altLang="ja-JP" dirty="0" smtClean="0"/>
              <a:t>R</a:t>
            </a:r>
            <a:r>
              <a:rPr kumimoji="1" lang="ja-JP" altLang="en-US" dirty="0" smtClean="0"/>
              <a:t>全体を</a:t>
            </a:r>
            <a:endParaRPr kumimoji="1" lang="en-US" altLang="ja-JP" dirty="0" smtClean="0"/>
          </a:p>
          <a:p>
            <a:r>
              <a:rPr kumimoji="1" lang="ja-JP" altLang="en-US" dirty="0" smtClean="0"/>
              <a:t>シーケンシャルに</a:t>
            </a:r>
            <a:r>
              <a:rPr kumimoji="1" lang="en-US" altLang="ja-JP" dirty="0" smtClean="0"/>
              <a:t/>
            </a:r>
            <a:br>
              <a:rPr kumimoji="1" lang="en-US" altLang="ja-JP" dirty="0" smtClean="0"/>
            </a:br>
            <a:r>
              <a:rPr kumimoji="1" lang="ja-JP" altLang="en-US" dirty="0" smtClean="0"/>
              <a:t>読み込む</a:t>
            </a:r>
            <a:endParaRPr kumimoji="1" lang="ja-JP" altLang="en-US" dirty="0"/>
          </a:p>
        </p:txBody>
      </p:sp>
      <p:sp>
        <p:nvSpPr>
          <p:cNvPr id="26" name="正方形/長方形 2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Query Processing Techniques for Solid State Drives</a:t>
            </a:r>
            <a:endParaRPr lang="ja-JP" altLang="en-US" sz="1400" dirty="0">
              <a:solidFill>
                <a:schemeClr val="bg1"/>
              </a:solidFill>
              <a:latin typeface="ヒラギノ角ゴ Pro W6" pitchFamily="34" charset="-128"/>
              <a:ea typeface="ヒラギノ角ゴ Pro W6" pitchFamily="34" charset="-128"/>
            </a:endParaRPr>
          </a:p>
        </p:txBody>
      </p:sp>
      <p:sp>
        <p:nvSpPr>
          <p:cNvPr id="28" name="フッター プレースホルダ 2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9" name="スライド番号プレースホルダ 28"/>
          <p:cNvSpPr>
            <a:spLocks noGrp="1"/>
          </p:cNvSpPr>
          <p:nvPr>
            <p:ph type="sldNum" sz="quarter" idx="12"/>
          </p:nvPr>
        </p:nvSpPr>
        <p:spPr/>
        <p:txBody>
          <a:bodyPr/>
          <a:lstStyle/>
          <a:p>
            <a:fld id="{DF510E7A-70A0-49B7-BA5B-039CFE49E52F}" type="slidenum">
              <a:rPr kumimoji="1" lang="ja-JP" altLang="en-US" smtClean="0"/>
              <a:pPr/>
              <a:t>175</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childTnLst>
                                </p:cTn>
                              </p:par>
                              <p:par>
                                <p:cTn id="8" presetID="63" presetClass="path" presetSubtype="0" accel="50000" decel="50000" fill="hold" grpId="1" nodeType="withEffect">
                                  <p:stCondLst>
                                    <p:cond delay="0"/>
                                  </p:stCondLst>
                                  <p:childTnLst>
                                    <p:animMotion origin="layout" path="M -0.29357 -0.09931 L -1.66667E-6 2.96296E-6 " pathEditMode="relative" rAng="0" ptsTypes="AA">
                                      <p:cBhvr>
                                        <p:cTn id="9" dur="1000" fill="hold"/>
                                        <p:tgtEl>
                                          <p:spTgt spid="64"/>
                                        </p:tgtEl>
                                        <p:attrNameLst>
                                          <p:attrName>ppt_x</p:attrName>
                                          <p:attrName>ppt_y</p:attrName>
                                        </p:attrNameLst>
                                      </p:cBhvr>
                                      <p:rCtr x="147" y="50"/>
                                    </p:animMotion>
                                  </p:childTnLst>
                                </p:cTn>
                              </p:par>
                              <p:par>
                                <p:cTn id="10" presetID="10" presetClass="entr" presetSubtype="0" fill="hold" grpId="0" nodeType="withEffect">
                                  <p:stCondLst>
                                    <p:cond delay="30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1000"/>
                                        <p:tgtEl>
                                          <p:spTgt spid="65"/>
                                        </p:tgtEl>
                                      </p:cBhvr>
                                    </p:animEffect>
                                  </p:childTnLst>
                                </p:cTn>
                              </p:par>
                              <p:par>
                                <p:cTn id="13" presetID="63" presetClass="path" presetSubtype="0" accel="50000" decel="50000" fill="hold" grpId="1" nodeType="withEffect">
                                  <p:stCondLst>
                                    <p:cond delay="300"/>
                                  </p:stCondLst>
                                  <p:childTnLst>
                                    <p:animMotion origin="layout" path="M -0.23455 -0.15255 L -1.38889E-6 2.22222E-6 " pathEditMode="relative" rAng="0" ptsTypes="AA">
                                      <p:cBhvr>
                                        <p:cTn id="14" dur="1000" fill="hold"/>
                                        <p:tgtEl>
                                          <p:spTgt spid="65"/>
                                        </p:tgtEl>
                                        <p:attrNameLst>
                                          <p:attrName>ppt_x</p:attrName>
                                          <p:attrName>ppt_y</p:attrName>
                                        </p:attrNameLst>
                                      </p:cBhvr>
                                      <p:rCtr x="117" y="76"/>
                                    </p:animMotion>
                                  </p:childTnLst>
                                </p:cTn>
                              </p:par>
                              <p:par>
                                <p:cTn id="15" presetID="10" presetClass="entr" presetSubtype="0" fill="hold" grpId="0" nodeType="withEffect">
                                  <p:stCondLst>
                                    <p:cond delay="50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1000"/>
                                        <p:tgtEl>
                                          <p:spTgt spid="66"/>
                                        </p:tgtEl>
                                      </p:cBhvr>
                                    </p:animEffect>
                                  </p:childTnLst>
                                </p:cTn>
                              </p:par>
                              <p:par>
                                <p:cTn id="18" presetID="63" presetClass="path" presetSubtype="0" accel="50000" decel="50000" fill="hold" grpId="1" nodeType="withEffect">
                                  <p:stCondLst>
                                    <p:cond delay="500"/>
                                  </p:stCondLst>
                                  <p:childTnLst>
                                    <p:animMotion origin="layout" path="M -0.49045 -0.13148 L -1.38889E-6 -4.07407E-6 " pathEditMode="relative" rAng="0" ptsTypes="AA">
                                      <p:cBhvr>
                                        <p:cTn id="19" dur="1000" fill="hold"/>
                                        <p:tgtEl>
                                          <p:spTgt spid="66"/>
                                        </p:tgtEl>
                                        <p:attrNameLst>
                                          <p:attrName>ppt_x</p:attrName>
                                          <p:attrName>ppt_y</p:attrName>
                                        </p:attrNameLst>
                                      </p:cBhvr>
                                      <p:rCtr x="245" y="66"/>
                                    </p:animMotion>
                                  </p:childTnLst>
                                </p:cTn>
                              </p:par>
                              <p:par>
                                <p:cTn id="20" presetID="10" presetClass="entr" presetSubtype="0" fill="hold" grpId="0" nodeType="withEffect">
                                  <p:stCondLst>
                                    <p:cond delay="80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1000"/>
                                        <p:tgtEl>
                                          <p:spTgt spid="67"/>
                                        </p:tgtEl>
                                      </p:cBhvr>
                                    </p:animEffect>
                                  </p:childTnLst>
                                </p:cTn>
                              </p:par>
                              <p:par>
                                <p:cTn id="23" presetID="63" presetClass="path" presetSubtype="0" accel="50000" decel="50000" fill="hold" grpId="1" nodeType="withEffect">
                                  <p:stCondLst>
                                    <p:cond delay="800"/>
                                  </p:stCondLst>
                                  <p:childTnLst>
                                    <p:animMotion origin="layout" path="M -0.38802 -0.18472 L -1.38889E-6 -4.81481E-6 " pathEditMode="relative" rAng="0" ptsTypes="AA">
                                      <p:cBhvr>
                                        <p:cTn id="24" dur="1000" fill="hold"/>
                                        <p:tgtEl>
                                          <p:spTgt spid="67"/>
                                        </p:tgtEl>
                                        <p:attrNameLst>
                                          <p:attrName>ppt_x</p:attrName>
                                          <p:attrName>ppt_y</p:attrName>
                                        </p:attrNameLst>
                                      </p:cBhvr>
                                      <p:rCtr x="194" y="92"/>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par>
                                <p:cTn id="29" presetID="2" presetClass="exit" presetSubtype="4" fill="hold" grpId="1" nodeType="withEffect">
                                  <p:stCondLst>
                                    <p:cond delay="0"/>
                                  </p:stCondLst>
                                  <p:childTnLst>
                                    <p:anim calcmode="lin" valueType="num">
                                      <p:cBhvr additive="base">
                                        <p:cTn id="30" dur="500"/>
                                        <p:tgtEl>
                                          <p:spTgt spid="71"/>
                                        </p:tgtEl>
                                        <p:attrNameLst>
                                          <p:attrName>ppt_x</p:attrName>
                                        </p:attrNameLst>
                                      </p:cBhvr>
                                      <p:tavLst>
                                        <p:tav tm="0">
                                          <p:val>
                                            <p:strVal val="ppt_x"/>
                                          </p:val>
                                        </p:tav>
                                        <p:tav tm="100000">
                                          <p:val>
                                            <p:strVal val="ppt_x"/>
                                          </p:val>
                                        </p:tav>
                                      </p:tavLst>
                                    </p:anim>
                                    <p:anim calcmode="lin" valueType="num">
                                      <p:cBhvr additive="base">
                                        <p:cTn id="31" dur="500"/>
                                        <p:tgtEl>
                                          <p:spTgt spid="71"/>
                                        </p:tgtEl>
                                        <p:attrNameLst>
                                          <p:attrName>ppt_y</p:attrName>
                                        </p:attrNameLst>
                                      </p:cBhvr>
                                      <p:tavLst>
                                        <p:tav tm="0">
                                          <p:val>
                                            <p:strVal val="ppt_y"/>
                                          </p:val>
                                        </p:tav>
                                        <p:tav tm="100000">
                                          <p:val>
                                            <p:strVal val="1+ppt_h/2"/>
                                          </p:val>
                                        </p:tav>
                                      </p:tavLst>
                                    </p:anim>
                                    <p:set>
                                      <p:cBhvr>
                                        <p:cTn id="32" dur="1" fill="hold">
                                          <p:stCondLst>
                                            <p:cond delay="499"/>
                                          </p:stCondLst>
                                        </p:cTn>
                                        <p:tgtEl>
                                          <p:spTgt spid="7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2" nodeType="clickEffect">
                                  <p:stCondLst>
                                    <p:cond delay="0"/>
                                  </p:stCondLst>
                                  <p:childTnLst>
                                    <p:animEffect transition="out" filter="wipe(down)">
                                      <p:cBhvr>
                                        <p:cTn id="36" dur="500"/>
                                        <p:tgtEl>
                                          <p:spTgt spid="64"/>
                                        </p:tgtEl>
                                      </p:cBhvr>
                                    </p:animEffect>
                                    <p:set>
                                      <p:cBhvr>
                                        <p:cTn id="37" dur="1" fill="hold">
                                          <p:stCondLst>
                                            <p:cond delay="499"/>
                                          </p:stCondLst>
                                        </p:cTn>
                                        <p:tgtEl>
                                          <p:spTgt spid="64"/>
                                        </p:tgtEl>
                                        <p:attrNameLst>
                                          <p:attrName>style.visibility</p:attrName>
                                        </p:attrNameLst>
                                      </p:cBhvr>
                                      <p:to>
                                        <p:strVal val="hidden"/>
                                      </p:to>
                                    </p:set>
                                  </p:childTnLst>
                                </p:cTn>
                              </p:par>
                              <p:par>
                                <p:cTn id="38" presetID="22" presetClass="exit" presetSubtype="4" fill="hold" grpId="2" nodeType="withEffect">
                                  <p:stCondLst>
                                    <p:cond delay="300"/>
                                  </p:stCondLst>
                                  <p:childTnLst>
                                    <p:animEffect transition="out" filter="wipe(down)">
                                      <p:cBhvr>
                                        <p:cTn id="39" dur="500"/>
                                        <p:tgtEl>
                                          <p:spTgt spid="65"/>
                                        </p:tgtEl>
                                      </p:cBhvr>
                                    </p:animEffect>
                                    <p:set>
                                      <p:cBhvr>
                                        <p:cTn id="40" dur="1" fill="hold">
                                          <p:stCondLst>
                                            <p:cond delay="499"/>
                                          </p:stCondLst>
                                        </p:cTn>
                                        <p:tgtEl>
                                          <p:spTgt spid="65"/>
                                        </p:tgtEl>
                                        <p:attrNameLst>
                                          <p:attrName>style.visibility</p:attrName>
                                        </p:attrNameLst>
                                      </p:cBhvr>
                                      <p:to>
                                        <p:strVal val="hidden"/>
                                      </p:to>
                                    </p:set>
                                  </p:childTnLst>
                                </p:cTn>
                              </p:par>
                              <p:par>
                                <p:cTn id="41" presetID="22" presetClass="exit" presetSubtype="4" fill="hold" grpId="2" nodeType="withEffect">
                                  <p:stCondLst>
                                    <p:cond delay="600"/>
                                  </p:stCondLst>
                                  <p:childTnLst>
                                    <p:animEffect transition="out" filter="wipe(down)">
                                      <p:cBhvr>
                                        <p:cTn id="42" dur="500"/>
                                        <p:tgtEl>
                                          <p:spTgt spid="66"/>
                                        </p:tgtEl>
                                      </p:cBhvr>
                                    </p:animEffect>
                                    <p:set>
                                      <p:cBhvr>
                                        <p:cTn id="43" dur="1" fill="hold">
                                          <p:stCondLst>
                                            <p:cond delay="499"/>
                                          </p:stCondLst>
                                        </p:cTn>
                                        <p:tgtEl>
                                          <p:spTgt spid="66"/>
                                        </p:tgtEl>
                                        <p:attrNameLst>
                                          <p:attrName>style.visibility</p:attrName>
                                        </p:attrNameLst>
                                      </p:cBhvr>
                                      <p:to>
                                        <p:strVal val="hidden"/>
                                      </p:to>
                                    </p:set>
                                  </p:childTnLst>
                                </p:cTn>
                              </p:par>
                              <p:par>
                                <p:cTn id="44" presetID="22" presetClass="exit" presetSubtype="4" fill="hold" grpId="2" nodeType="withEffect">
                                  <p:stCondLst>
                                    <p:cond delay="900"/>
                                  </p:stCondLst>
                                  <p:childTnLst>
                                    <p:animEffect transition="out" filter="wipe(down)">
                                      <p:cBhvr>
                                        <p:cTn id="45" dur="500"/>
                                        <p:tgtEl>
                                          <p:spTgt spid="67"/>
                                        </p:tgtEl>
                                      </p:cBhvr>
                                    </p:animEffect>
                                    <p:set>
                                      <p:cBhvr>
                                        <p:cTn id="46" dur="1" fill="hold">
                                          <p:stCondLst>
                                            <p:cond delay="499"/>
                                          </p:stCondLst>
                                        </p:cTn>
                                        <p:tgtEl>
                                          <p:spTgt spid="6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2"/>
                                        </p:tgtEl>
                                        <p:attrNameLst>
                                          <p:attrName>style.visibility</p:attrName>
                                        </p:attrNameLst>
                                      </p:cBhvr>
                                      <p:to>
                                        <p:strVal val="visible"/>
                                      </p:to>
                                    </p:set>
                                    <p:animEffect transition="in" filter="fade">
                                      <p:cBhvr>
                                        <p:cTn id="51" dur="1000"/>
                                        <p:tgtEl>
                                          <p:spTgt spid="72"/>
                                        </p:tgtEl>
                                      </p:cBhvr>
                                    </p:animEffect>
                                  </p:childTnLst>
                                </p:cTn>
                              </p:par>
                              <p:par>
                                <p:cTn id="52" presetID="63" presetClass="path" presetSubtype="0" accel="50000" decel="50000" fill="hold" grpId="1" nodeType="withEffect">
                                  <p:stCondLst>
                                    <p:cond delay="0"/>
                                  </p:stCondLst>
                                  <p:childTnLst>
                                    <p:animMotion origin="layout" path="M -0.25643 -0.0257 L 4.44444E-6 2.96296E-6 " pathEditMode="relative" rAng="0" ptsTypes="AA">
                                      <p:cBhvr>
                                        <p:cTn id="53" dur="1000" fill="hold"/>
                                        <p:tgtEl>
                                          <p:spTgt spid="72"/>
                                        </p:tgtEl>
                                        <p:attrNameLst>
                                          <p:attrName>ppt_x</p:attrName>
                                          <p:attrName>ppt_y</p:attrName>
                                        </p:attrNameLst>
                                      </p:cBhvr>
                                      <p:rCtr x="128" y="13"/>
                                    </p:animMotion>
                                  </p:childTnLst>
                                </p:cTn>
                              </p:par>
                              <p:par>
                                <p:cTn id="54" presetID="10" presetClass="entr" presetSubtype="0" fill="hold" grpId="0" nodeType="withEffect">
                                  <p:stCondLst>
                                    <p:cond delay="300"/>
                                  </p:stCondLst>
                                  <p:childTnLst>
                                    <p:set>
                                      <p:cBhvr>
                                        <p:cTn id="55" dur="1" fill="hold">
                                          <p:stCondLst>
                                            <p:cond delay="0"/>
                                          </p:stCondLst>
                                        </p:cTn>
                                        <p:tgtEl>
                                          <p:spTgt spid="73"/>
                                        </p:tgtEl>
                                        <p:attrNameLst>
                                          <p:attrName>style.visibility</p:attrName>
                                        </p:attrNameLst>
                                      </p:cBhvr>
                                      <p:to>
                                        <p:strVal val="visible"/>
                                      </p:to>
                                    </p:set>
                                    <p:animEffect transition="in" filter="fade">
                                      <p:cBhvr>
                                        <p:cTn id="56" dur="1000"/>
                                        <p:tgtEl>
                                          <p:spTgt spid="73"/>
                                        </p:tgtEl>
                                      </p:cBhvr>
                                    </p:animEffect>
                                  </p:childTnLst>
                                </p:cTn>
                              </p:par>
                              <p:par>
                                <p:cTn id="57" presetID="63" presetClass="path" presetSubtype="0" accel="50000" decel="50000" fill="hold" grpId="1" nodeType="withEffect">
                                  <p:stCondLst>
                                    <p:cond delay="300"/>
                                  </p:stCondLst>
                                  <p:childTnLst>
                                    <p:animMotion origin="layout" path="M -0.21303 -0.07453 L 4.72222E-6 -2.22222E-6 " pathEditMode="relative" rAng="0" ptsTypes="AA">
                                      <p:cBhvr>
                                        <p:cTn id="58" dur="1000" fill="hold"/>
                                        <p:tgtEl>
                                          <p:spTgt spid="73"/>
                                        </p:tgtEl>
                                        <p:attrNameLst>
                                          <p:attrName>ppt_x</p:attrName>
                                          <p:attrName>ppt_y</p:attrName>
                                        </p:attrNameLst>
                                      </p:cBhvr>
                                      <p:rCtr x="106" y="37"/>
                                    </p:animMotion>
                                  </p:childTnLst>
                                </p:cTn>
                              </p:par>
                              <p:par>
                                <p:cTn id="59" presetID="10" presetClass="entr" presetSubtype="0" fill="hold" grpId="0" nodeType="withEffect">
                                  <p:stCondLst>
                                    <p:cond delay="600"/>
                                  </p:stCondLst>
                                  <p:childTnLst>
                                    <p:set>
                                      <p:cBhvr>
                                        <p:cTn id="60" dur="1" fill="hold">
                                          <p:stCondLst>
                                            <p:cond delay="0"/>
                                          </p:stCondLst>
                                        </p:cTn>
                                        <p:tgtEl>
                                          <p:spTgt spid="74"/>
                                        </p:tgtEl>
                                        <p:attrNameLst>
                                          <p:attrName>style.visibility</p:attrName>
                                        </p:attrNameLst>
                                      </p:cBhvr>
                                      <p:to>
                                        <p:strVal val="visible"/>
                                      </p:to>
                                    </p:set>
                                    <p:animEffect transition="in" filter="fade">
                                      <p:cBhvr>
                                        <p:cTn id="61" dur="1000"/>
                                        <p:tgtEl>
                                          <p:spTgt spid="74"/>
                                        </p:tgtEl>
                                      </p:cBhvr>
                                    </p:animEffect>
                                  </p:childTnLst>
                                </p:cTn>
                              </p:par>
                              <p:par>
                                <p:cTn id="62" presetID="63" presetClass="path" presetSubtype="0" accel="50000" decel="50000" fill="hold" grpId="1" nodeType="withEffect">
                                  <p:stCondLst>
                                    <p:cond delay="600"/>
                                  </p:stCondLst>
                                  <p:childTnLst>
                                    <p:animMotion origin="layout" path="M -0.48473 -0.05949 L 4.72222E-6 -2.96296E-6 " pathEditMode="relative" rAng="0" ptsTypes="AA">
                                      <p:cBhvr>
                                        <p:cTn id="63" dur="1000" fill="hold"/>
                                        <p:tgtEl>
                                          <p:spTgt spid="74"/>
                                        </p:tgtEl>
                                        <p:attrNameLst>
                                          <p:attrName>ppt_x</p:attrName>
                                          <p:attrName>ppt_y</p:attrName>
                                        </p:attrNameLst>
                                      </p:cBhvr>
                                      <p:rCtr x="242" y="30"/>
                                    </p:animMotion>
                                  </p:childTnLst>
                                </p:cTn>
                              </p:par>
                              <p:par>
                                <p:cTn id="64" presetID="10" presetClass="entr" presetSubtype="0" fill="hold" grpId="0" nodeType="withEffect">
                                  <p:stCondLst>
                                    <p:cond delay="900"/>
                                  </p:stCondLst>
                                  <p:childTnLst>
                                    <p:set>
                                      <p:cBhvr>
                                        <p:cTn id="65" dur="1" fill="hold">
                                          <p:stCondLst>
                                            <p:cond delay="0"/>
                                          </p:stCondLst>
                                        </p:cTn>
                                        <p:tgtEl>
                                          <p:spTgt spid="75"/>
                                        </p:tgtEl>
                                        <p:attrNameLst>
                                          <p:attrName>style.visibility</p:attrName>
                                        </p:attrNameLst>
                                      </p:cBhvr>
                                      <p:to>
                                        <p:strVal val="visible"/>
                                      </p:to>
                                    </p:set>
                                    <p:animEffect transition="in" filter="fade">
                                      <p:cBhvr>
                                        <p:cTn id="66" dur="1000"/>
                                        <p:tgtEl>
                                          <p:spTgt spid="75"/>
                                        </p:tgtEl>
                                      </p:cBhvr>
                                    </p:animEffect>
                                  </p:childTnLst>
                                </p:cTn>
                              </p:par>
                              <p:par>
                                <p:cTn id="67" presetID="63" presetClass="path" presetSubtype="0" accel="50000" decel="50000" fill="hold" grpId="1" nodeType="withEffect">
                                  <p:stCondLst>
                                    <p:cond delay="900"/>
                                  </p:stCondLst>
                                  <p:childTnLst>
                                    <p:animMotion origin="layout" path="M -0.38247 -0.10601 L 4.72222E-6 -4.81481E-6 " pathEditMode="relative" rAng="0" ptsTypes="AA">
                                      <p:cBhvr>
                                        <p:cTn id="68" dur="1000" fill="hold"/>
                                        <p:tgtEl>
                                          <p:spTgt spid="75"/>
                                        </p:tgtEl>
                                        <p:attrNameLst>
                                          <p:attrName>ppt_x</p:attrName>
                                          <p:attrName>ppt_y</p:attrName>
                                        </p:attrNameLst>
                                      </p:cBhvr>
                                      <p:rCtr x="191" y="53"/>
                                    </p:animMotion>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6"/>
                                        </p:tgtEl>
                                        <p:attrNameLst>
                                          <p:attrName>style.visibility</p:attrName>
                                        </p:attrNameLst>
                                      </p:cBhvr>
                                      <p:to>
                                        <p:strVal val="visible"/>
                                      </p:to>
                                    </p:set>
                                  </p:childTnLst>
                                </p:cTn>
                              </p:par>
                              <p:par>
                                <p:cTn id="73" presetID="2" presetClass="exit" presetSubtype="4" fill="hold" grpId="1" nodeType="withEffect">
                                  <p:stCondLst>
                                    <p:cond delay="0"/>
                                  </p:stCondLst>
                                  <p:childTnLst>
                                    <p:anim calcmode="lin" valueType="num">
                                      <p:cBhvr additive="base">
                                        <p:cTn id="74" dur="500"/>
                                        <p:tgtEl>
                                          <p:spTgt spid="76"/>
                                        </p:tgtEl>
                                        <p:attrNameLst>
                                          <p:attrName>ppt_x</p:attrName>
                                        </p:attrNameLst>
                                      </p:cBhvr>
                                      <p:tavLst>
                                        <p:tav tm="0">
                                          <p:val>
                                            <p:strVal val="ppt_x"/>
                                          </p:val>
                                        </p:tav>
                                        <p:tav tm="100000">
                                          <p:val>
                                            <p:strVal val="ppt_x"/>
                                          </p:val>
                                        </p:tav>
                                      </p:tavLst>
                                    </p:anim>
                                    <p:anim calcmode="lin" valueType="num">
                                      <p:cBhvr additive="base">
                                        <p:cTn id="75" dur="500"/>
                                        <p:tgtEl>
                                          <p:spTgt spid="76"/>
                                        </p:tgtEl>
                                        <p:attrNameLst>
                                          <p:attrName>ppt_y</p:attrName>
                                        </p:attrNameLst>
                                      </p:cBhvr>
                                      <p:tavLst>
                                        <p:tav tm="0">
                                          <p:val>
                                            <p:strVal val="ppt_y"/>
                                          </p:val>
                                        </p:tav>
                                        <p:tav tm="100000">
                                          <p:val>
                                            <p:strVal val="1+ppt_h/2"/>
                                          </p:val>
                                        </p:tav>
                                      </p:tavLst>
                                    </p:anim>
                                    <p:set>
                                      <p:cBhvr>
                                        <p:cTn id="76" dur="1" fill="hold">
                                          <p:stCondLst>
                                            <p:cond delay="499"/>
                                          </p:stCondLst>
                                        </p:cTn>
                                        <p:tgtEl>
                                          <p:spTgt spid="76"/>
                                        </p:tgtEl>
                                        <p:attrNameLst>
                                          <p:attrName>style.visibility</p:attrName>
                                        </p:attrNameLst>
                                      </p:cBhvr>
                                      <p:to>
                                        <p:strVal val="hidden"/>
                                      </p:to>
                                    </p:set>
                                  </p:childTnLst>
                                </p:cTn>
                              </p:par>
                            </p:childTnLst>
                          </p:cTn>
                        </p:par>
                        <p:par>
                          <p:cTn id="77" fill="hold">
                            <p:stCondLst>
                              <p:cond delay="500"/>
                            </p:stCondLst>
                            <p:childTnLst>
                              <p:par>
                                <p:cTn id="78" presetID="22" presetClass="exit" presetSubtype="4" fill="hold" grpId="2" nodeType="afterEffect">
                                  <p:stCondLst>
                                    <p:cond delay="0"/>
                                  </p:stCondLst>
                                  <p:childTnLst>
                                    <p:animEffect transition="out" filter="wipe(down)">
                                      <p:cBhvr>
                                        <p:cTn id="79" dur="500"/>
                                        <p:tgtEl>
                                          <p:spTgt spid="72"/>
                                        </p:tgtEl>
                                      </p:cBhvr>
                                    </p:animEffect>
                                    <p:set>
                                      <p:cBhvr>
                                        <p:cTn id="80" dur="1" fill="hold">
                                          <p:stCondLst>
                                            <p:cond delay="499"/>
                                          </p:stCondLst>
                                        </p:cTn>
                                        <p:tgtEl>
                                          <p:spTgt spid="72"/>
                                        </p:tgtEl>
                                        <p:attrNameLst>
                                          <p:attrName>style.visibility</p:attrName>
                                        </p:attrNameLst>
                                      </p:cBhvr>
                                      <p:to>
                                        <p:strVal val="hidden"/>
                                      </p:to>
                                    </p:set>
                                  </p:childTnLst>
                                </p:cTn>
                              </p:par>
                              <p:par>
                                <p:cTn id="81" presetID="22" presetClass="exit" presetSubtype="4" fill="hold" grpId="2" nodeType="withEffect">
                                  <p:stCondLst>
                                    <p:cond delay="300"/>
                                  </p:stCondLst>
                                  <p:childTnLst>
                                    <p:animEffect transition="out" filter="wipe(down)">
                                      <p:cBhvr>
                                        <p:cTn id="82" dur="500"/>
                                        <p:tgtEl>
                                          <p:spTgt spid="73"/>
                                        </p:tgtEl>
                                      </p:cBhvr>
                                    </p:animEffect>
                                    <p:set>
                                      <p:cBhvr>
                                        <p:cTn id="83" dur="1" fill="hold">
                                          <p:stCondLst>
                                            <p:cond delay="499"/>
                                          </p:stCondLst>
                                        </p:cTn>
                                        <p:tgtEl>
                                          <p:spTgt spid="73"/>
                                        </p:tgtEl>
                                        <p:attrNameLst>
                                          <p:attrName>style.visibility</p:attrName>
                                        </p:attrNameLst>
                                      </p:cBhvr>
                                      <p:to>
                                        <p:strVal val="hidden"/>
                                      </p:to>
                                    </p:set>
                                  </p:childTnLst>
                                </p:cTn>
                              </p:par>
                              <p:par>
                                <p:cTn id="84" presetID="22" presetClass="exit" presetSubtype="4" fill="hold" grpId="2" nodeType="withEffect">
                                  <p:stCondLst>
                                    <p:cond delay="600"/>
                                  </p:stCondLst>
                                  <p:childTnLst>
                                    <p:animEffect transition="out" filter="wipe(down)">
                                      <p:cBhvr>
                                        <p:cTn id="85" dur="500"/>
                                        <p:tgtEl>
                                          <p:spTgt spid="74"/>
                                        </p:tgtEl>
                                      </p:cBhvr>
                                    </p:animEffect>
                                    <p:set>
                                      <p:cBhvr>
                                        <p:cTn id="86" dur="1" fill="hold">
                                          <p:stCondLst>
                                            <p:cond delay="499"/>
                                          </p:stCondLst>
                                        </p:cTn>
                                        <p:tgtEl>
                                          <p:spTgt spid="74"/>
                                        </p:tgtEl>
                                        <p:attrNameLst>
                                          <p:attrName>style.visibility</p:attrName>
                                        </p:attrNameLst>
                                      </p:cBhvr>
                                      <p:to>
                                        <p:strVal val="hidden"/>
                                      </p:to>
                                    </p:set>
                                  </p:childTnLst>
                                </p:cTn>
                              </p:par>
                              <p:par>
                                <p:cTn id="87" presetID="22" presetClass="exit" presetSubtype="4" fill="hold" grpId="2" nodeType="withEffect">
                                  <p:stCondLst>
                                    <p:cond delay="900"/>
                                  </p:stCondLst>
                                  <p:childTnLst>
                                    <p:animEffect transition="out" filter="wipe(down)">
                                      <p:cBhvr>
                                        <p:cTn id="88" dur="500"/>
                                        <p:tgtEl>
                                          <p:spTgt spid="75"/>
                                        </p:tgtEl>
                                      </p:cBhvr>
                                    </p:animEffect>
                                    <p:set>
                                      <p:cBhvr>
                                        <p:cTn id="89" dur="1" fill="hold">
                                          <p:stCondLst>
                                            <p:cond delay="499"/>
                                          </p:stCondLst>
                                        </p:cTn>
                                        <p:tgtEl>
                                          <p:spTgt spid="75"/>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77"/>
                                        </p:tgtEl>
                                        <p:attrNameLst>
                                          <p:attrName>style.visibility</p:attrName>
                                        </p:attrNameLst>
                                      </p:cBhvr>
                                      <p:to>
                                        <p:strVal val="visible"/>
                                      </p:to>
                                    </p:set>
                                    <p:animEffect transition="in" filter="fade">
                                      <p:cBhvr>
                                        <p:cTn id="94" dur="1000"/>
                                        <p:tgtEl>
                                          <p:spTgt spid="77"/>
                                        </p:tgtEl>
                                      </p:cBhvr>
                                    </p:animEffect>
                                  </p:childTnLst>
                                </p:cTn>
                              </p:par>
                              <p:par>
                                <p:cTn id="95" presetID="63" presetClass="path" presetSubtype="0" accel="50000" decel="50000" fill="hold" grpId="1" nodeType="withEffect">
                                  <p:stCondLst>
                                    <p:cond delay="0"/>
                                  </p:stCondLst>
                                  <p:childTnLst>
                                    <p:animMotion origin="layout" path="M -0.25643 0.05301 L 4.44444E-6 2.96296E-6 " pathEditMode="relative" rAng="0" ptsTypes="AA">
                                      <p:cBhvr>
                                        <p:cTn id="96" dur="1000" fill="hold"/>
                                        <p:tgtEl>
                                          <p:spTgt spid="77"/>
                                        </p:tgtEl>
                                        <p:attrNameLst>
                                          <p:attrName>ppt_x</p:attrName>
                                          <p:attrName>ppt_y</p:attrName>
                                        </p:attrNameLst>
                                      </p:cBhvr>
                                      <p:rCtr x="128" y="-27"/>
                                    </p:animMotion>
                                  </p:childTnLst>
                                </p:cTn>
                              </p:par>
                              <p:par>
                                <p:cTn id="97" presetID="10" presetClass="entr" presetSubtype="0" fill="hold" grpId="0" nodeType="withEffect">
                                  <p:stCondLst>
                                    <p:cond delay="300"/>
                                  </p:stCondLst>
                                  <p:childTnLst>
                                    <p:set>
                                      <p:cBhvr>
                                        <p:cTn id="98" dur="1" fill="hold">
                                          <p:stCondLst>
                                            <p:cond delay="0"/>
                                          </p:stCondLst>
                                        </p:cTn>
                                        <p:tgtEl>
                                          <p:spTgt spid="78"/>
                                        </p:tgtEl>
                                        <p:attrNameLst>
                                          <p:attrName>style.visibility</p:attrName>
                                        </p:attrNameLst>
                                      </p:cBhvr>
                                      <p:to>
                                        <p:strVal val="visible"/>
                                      </p:to>
                                    </p:set>
                                    <p:animEffect transition="in" filter="fade">
                                      <p:cBhvr>
                                        <p:cTn id="99" dur="1000"/>
                                        <p:tgtEl>
                                          <p:spTgt spid="78"/>
                                        </p:tgtEl>
                                      </p:cBhvr>
                                    </p:animEffect>
                                  </p:childTnLst>
                                </p:cTn>
                              </p:par>
                              <p:par>
                                <p:cTn id="100" presetID="63" presetClass="path" presetSubtype="0" accel="50000" decel="50000" fill="hold" grpId="1" nodeType="withEffect">
                                  <p:stCondLst>
                                    <p:cond delay="300"/>
                                  </p:stCondLst>
                                  <p:childTnLst>
                                    <p:animMotion origin="layout" path="M -0.21702 -0.00092 L 4.72222E-6 -2.22222E-6 " pathEditMode="relative" rAng="0" ptsTypes="AA">
                                      <p:cBhvr>
                                        <p:cTn id="101" dur="1000" fill="hold"/>
                                        <p:tgtEl>
                                          <p:spTgt spid="78"/>
                                        </p:tgtEl>
                                        <p:attrNameLst>
                                          <p:attrName>ppt_x</p:attrName>
                                          <p:attrName>ppt_y</p:attrName>
                                        </p:attrNameLst>
                                      </p:cBhvr>
                                      <p:rCtr x="109" y="0"/>
                                    </p:animMotion>
                                  </p:childTnLst>
                                </p:cTn>
                              </p:par>
                              <p:par>
                                <p:cTn id="102" presetID="10" presetClass="entr" presetSubtype="0" fill="hold" grpId="0" nodeType="withEffect">
                                  <p:stCondLst>
                                    <p:cond delay="600"/>
                                  </p:stCondLst>
                                  <p:childTnLst>
                                    <p:set>
                                      <p:cBhvr>
                                        <p:cTn id="103" dur="1" fill="hold">
                                          <p:stCondLst>
                                            <p:cond delay="0"/>
                                          </p:stCondLst>
                                        </p:cTn>
                                        <p:tgtEl>
                                          <p:spTgt spid="79"/>
                                        </p:tgtEl>
                                        <p:attrNameLst>
                                          <p:attrName>style.visibility</p:attrName>
                                        </p:attrNameLst>
                                      </p:cBhvr>
                                      <p:to>
                                        <p:strVal val="visible"/>
                                      </p:to>
                                    </p:set>
                                    <p:animEffect transition="in" filter="fade">
                                      <p:cBhvr>
                                        <p:cTn id="104" dur="1000"/>
                                        <p:tgtEl>
                                          <p:spTgt spid="79"/>
                                        </p:tgtEl>
                                      </p:cBhvr>
                                    </p:animEffect>
                                  </p:childTnLst>
                                </p:cTn>
                              </p:par>
                              <p:par>
                                <p:cTn id="105" presetID="63" presetClass="path" presetSubtype="0" accel="50000" decel="50000" fill="hold" grpId="1" nodeType="withEffect">
                                  <p:stCondLst>
                                    <p:cond delay="800"/>
                                  </p:stCondLst>
                                  <p:childTnLst>
                                    <p:animMotion origin="layout" path="M -0.38247 0.01922 L 4.72222E-6 -2.96296E-6 " pathEditMode="relative" rAng="0" ptsTypes="AA">
                                      <p:cBhvr>
                                        <p:cTn id="106" dur="800" fill="hold"/>
                                        <p:tgtEl>
                                          <p:spTgt spid="79"/>
                                        </p:tgtEl>
                                        <p:attrNameLst>
                                          <p:attrName>ppt_x</p:attrName>
                                          <p:attrName>ppt_y</p:attrName>
                                        </p:attrNameLst>
                                      </p:cBhvr>
                                      <p:rCtr x="191" y="-10"/>
                                    </p:animMotion>
                                  </p:childTnLst>
                                </p:cTn>
                              </p:par>
                              <p:par>
                                <p:cTn id="107" presetID="10" presetClass="entr" presetSubtype="0" fill="hold" grpId="0" nodeType="withEffect">
                                  <p:stCondLst>
                                    <p:cond delay="900"/>
                                  </p:stCondLst>
                                  <p:childTnLst>
                                    <p:set>
                                      <p:cBhvr>
                                        <p:cTn id="108" dur="1" fill="hold">
                                          <p:stCondLst>
                                            <p:cond delay="0"/>
                                          </p:stCondLst>
                                        </p:cTn>
                                        <p:tgtEl>
                                          <p:spTgt spid="80"/>
                                        </p:tgtEl>
                                        <p:attrNameLst>
                                          <p:attrName>style.visibility</p:attrName>
                                        </p:attrNameLst>
                                      </p:cBhvr>
                                      <p:to>
                                        <p:strVal val="visible"/>
                                      </p:to>
                                    </p:set>
                                    <p:animEffect transition="in" filter="fade">
                                      <p:cBhvr>
                                        <p:cTn id="109" dur="1000"/>
                                        <p:tgtEl>
                                          <p:spTgt spid="80"/>
                                        </p:tgtEl>
                                      </p:cBhvr>
                                    </p:animEffect>
                                  </p:childTnLst>
                                </p:cTn>
                              </p:par>
                              <p:par>
                                <p:cTn id="110" presetID="63" presetClass="path" presetSubtype="0" accel="50000" decel="50000" fill="hold" grpId="1" nodeType="withEffect">
                                  <p:stCondLst>
                                    <p:cond delay="900"/>
                                  </p:stCondLst>
                                  <p:childTnLst>
                                    <p:animMotion origin="layout" path="M -0.27223 -0.03773 L 4.72222E-6 -4.81481E-6 " pathEditMode="relative" rAng="0" ptsTypes="AA">
                                      <p:cBhvr>
                                        <p:cTn id="111" dur="1000" fill="hold"/>
                                        <p:tgtEl>
                                          <p:spTgt spid="80"/>
                                        </p:tgtEl>
                                        <p:attrNameLst>
                                          <p:attrName>ppt_x</p:attrName>
                                          <p:attrName>ppt_y</p:attrName>
                                        </p:attrNameLst>
                                      </p:cBhvr>
                                      <p:rCtr x="136" y="19"/>
                                    </p:animMotion>
                                  </p:childTnLst>
                                </p:cTn>
                              </p:par>
                            </p:childTnLst>
                          </p:cTn>
                        </p:par>
                        <p:par>
                          <p:cTn id="112" fill="hold">
                            <p:stCondLst>
                              <p:cond delay="1900"/>
                            </p:stCondLst>
                            <p:childTnLst>
                              <p:par>
                                <p:cTn id="113" presetID="1" presetClass="entr" presetSubtype="0" fill="hold" grpId="0" nodeType="afterEffect">
                                  <p:stCondLst>
                                    <p:cond delay="0"/>
                                  </p:stCondLst>
                                  <p:childTnLst>
                                    <p:set>
                                      <p:cBhvr>
                                        <p:cTn id="114" dur="1" fill="hold">
                                          <p:stCondLst>
                                            <p:cond delay="0"/>
                                          </p:stCondLst>
                                        </p:cTn>
                                        <p:tgtEl>
                                          <p:spTgt spid="81"/>
                                        </p:tgtEl>
                                        <p:attrNameLst>
                                          <p:attrName>style.visibility</p:attrName>
                                        </p:attrNameLst>
                                      </p:cBhvr>
                                      <p:to>
                                        <p:strVal val="visible"/>
                                      </p:to>
                                    </p:set>
                                  </p:childTnLst>
                                </p:cTn>
                              </p:par>
                              <p:par>
                                <p:cTn id="115" presetID="2" presetClass="exit" presetSubtype="4" fill="hold" grpId="1" nodeType="withEffect">
                                  <p:stCondLst>
                                    <p:cond delay="0"/>
                                  </p:stCondLst>
                                  <p:childTnLst>
                                    <p:anim calcmode="lin" valueType="num">
                                      <p:cBhvr additive="base">
                                        <p:cTn id="116" dur="500"/>
                                        <p:tgtEl>
                                          <p:spTgt spid="81"/>
                                        </p:tgtEl>
                                        <p:attrNameLst>
                                          <p:attrName>ppt_x</p:attrName>
                                        </p:attrNameLst>
                                      </p:cBhvr>
                                      <p:tavLst>
                                        <p:tav tm="0">
                                          <p:val>
                                            <p:strVal val="ppt_x"/>
                                          </p:val>
                                        </p:tav>
                                        <p:tav tm="100000">
                                          <p:val>
                                            <p:strVal val="ppt_x"/>
                                          </p:val>
                                        </p:tav>
                                      </p:tavLst>
                                    </p:anim>
                                    <p:anim calcmode="lin" valueType="num">
                                      <p:cBhvr additive="base">
                                        <p:cTn id="117" dur="500"/>
                                        <p:tgtEl>
                                          <p:spTgt spid="81"/>
                                        </p:tgtEl>
                                        <p:attrNameLst>
                                          <p:attrName>ppt_y</p:attrName>
                                        </p:attrNameLst>
                                      </p:cBhvr>
                                      <p:tavLst>
                                        <p:tav tm="0">
                                          <p:val>
                                            <p:strVal val="ppt_y"/>
                                          </p:val>
                                        </p:tav>
                                        <p:tav tm="100000">
                                          <p:val>
                                            <p:strVal val="1+ppt_h/2"/>
                                          </p:val>
                                        </p:tav>
                                      </p:tavLst>
                                    </p:anim>
                                    <p:set>
                                      <p:cBhvr>
                                        <p:cTn id="118" dur="1" fill="hold">
                                          <p:stCondLst>
                                            <p:cond delay="499"/>
                                          </p:stCondLst>
                                        </p:cTn>
                                        <p:tgtEl>
                                          <p:spTgt spid="81"/>
                                        </p:tgtEl>
                                        <p:attrNameLst>
                                          <p:attrName>style.visibility</p:attrName>
                                        </p:attrNameLst>
                                      </p:cBhvr>
                                      <p:to>
                                        <p:strVal val="hidden"/>
                                      </p:to>
                                    </p:set>
                                  </p:childTnLst>
                                </p:cTn>
                              </p:par>
                            </p:childTnLst>
                          </p:cTn>
                        </p:par>
                        <p:par>
                          <p:cTn id="119" fill="hold">
                            <p:stCondLst>
                              <p:cond delay="2400"/>
                            </p:stCondLst>
                            <p:childTnLst>
                              <p:par>
                                <p:cTn id="120" presetID="22" presetClass="exit" presetSubtype="4" fill="hold" grpId="2" nodeType="afterEffect">
                                  <p:stCondLst>
                                    <p:cond delay="0"/>
                                  </p:stCondLst>
                                  <p:childTnLst>
                                    <p:animEffect transition="out" filter="wipe(down)">
                                      <p:cBhvr>
                                        <p:cTn id="121" dur="500"/>
                                        <p:tgtEl>
                                          <p:spTgt spid="77"/>
                                        </p:tgtEl>
                                      </p:cBhvr>
                                    </p:animEffect>
                                    <p:set>
                                      <p:cBhvr>
                                        <p:cTn id="122" dur="1" fill="hold">
                                          <p:stCondLst>
                                            <p:cond delay="499"/>
                                          </p:stCondLst>
                                        </p:cTn>
                                        <p:tgtEl>
                                          <p:spTgt spid="77"/>
                                        </p:tgtEl>
                                        <p:attrNameLst>
                                          <p:attrName>style.visibility</p:attrName>
                                        </p:attrNameLst>
                                      </p:cBhvr>
                                      <p:to>
                                        <p:strVal val="hidden"/>
                                      </p:to>
                                    </p:set>
                                  </p:childTnLst>
                                </p:cTn>
                              </p:par>
                              <p:par>
                                <p:cTn id="123" presetID="22" presetClass="exit" presetSubtype="4" fill="hold" grpId="2" nodeType="withEffect">
                                  <p:stCondLst>
                                    <p:cond delay="300"/>
                                  </p:stCondLst>
                                  <p:childTnLst>
                                    <p:animEffect transition="out" filter="wipe(down)">
                                      <p:cBhvr>
                                        <p:cTn id="124" dur="500"/>
                                        <p:tgtEl>
                                          <p:spTgt spid="78"/>
                                        </p:tgtEl>
                                      </p:cBhvr>
                                    </p:animEffect>
                                    <p:set>
                                      <p:cBhvr>
                                        <p:cTn id="125" dur="1" fill="hold">
                                          <p:stCondLst>
                                            <p:cond delay="499"/>
                                          </p:stCondLst>
                                        </p:cTn>
                                        <p:tgtEl>
                                          <p:spTgt spid="78"/>
                                        </p:tgtEl>
                                        <p:attrNameLst>
                                          <p:attrName>style.visibility</p:attrName>
                                        </p:attrNameLst>
                                      </p:cBhvr>
                                      <p:to>
                                        <p:strVal val="hidden"/>
                                      </p:to>
                                    </p:set>
                                  </p:childTnLst>
                                </p:cTn>
                              </p:par>
                              <p:par>
                                <p:cTn id="126" presetID="22" presetClass="exit" presetSubtype="4" fill="hold" grpId="2" nodeType="withEffect">
                                  <p:stCondLst>
                                    <p:cond delay="600"/>
                                  </p:stCondLst>
                                  <p:childTnLst>
                                    <p:animEffect transition="out" filter="wipe(down)">
                                      <p:cBhvr>
                                        <p:cTn id="127" dur="500"/>
                                        <p:tgtEl>
                                          <p:spTgt spid="79"/>
                                        </p:tgtEl>
                                      </p:cBhvr>
                                    </p:animEffect>
                                    <p:set>
                                      <p:cBhvr>
                                        <p:cTn id="128" dur="1" fill="hold">
                                          <p:stCondLst>
                                            <p:cond delay="499"/>
                                          </p:stCondLst>
                                        </p:cTn>
                                        <p:tgtEl>
                                          <p:spTgt spid="79"/>
                                        </p:tgtEl>
                                        <p:attrNameLst>
                                          <p:attrName>style.visibility</p:attrName>
                                        </p:attrNameLst>
                                      </p:cBhvr>
                                      <p:to>
                                        <p:strVal val="hidden"/>
                                      </p:to>
                                    </p:set>
                                  </p:childTnLst>
                                </p:cTn>
                              </p:par>
                              <p:par>
                                <p:cTn id="129" presetID="22" presetClass="exit" presetSubtype="4" fill="hold" grpId="2" nodeType="withEffect">
                                  <p:stCondLst>
                                    <p:cond delay="900"/>
                                  </p:stCondLst>
                                  <p:childTnLst>
                                    <p:animEffect transition="out" filter="wipe(down)">
                                      <p:cBhvr>
                                        <p:cTn id="130" dur="500"/>
                                        <p:tgtEl>
                                          <p:spTgt spid="80"/>
                                        </p:tgtEl>
                                      </p:cBhvr>
                                    </p:animEffect>
                                    <p:set>
                                      <p:cBhvr>
                                        <p:cTn id="131" dur="1" fill="hold">
                                          <p:stCondLst>
                                            <p:cond delay="499"/>
                                          </p:stCondLst>
                                        </p:cTn>
                                        <p:tgtEl>
                                          <p:spTgt spid="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7" grpId="1" animBg="1"/>
      <p:bldP spid="77" grpId="2" animBg="1"/>
      <p:bldP spid="78" grpId="0" animBg="1"/>
      <p:bldP spid="78" grpId="1" animBg="1"/>
      <p:bldP spid="78" grpId="2" animBg="1"/>
      <p:bldP spid="79" grpId="0" animBg="1"/>
      <p:bldP spid="79" grpId="1" animBg="1"/>
      <p:bldP spid="79" grpId="2" animBg="1"/>
      <p:bldP spid="80" grpId="0" animBg="1"/>
      <p:bldP spid="80" grpId="1" animBg="1"/>
      <p:bldP spid="80" grpId="2" animBg="1"/>
      <p:bldP spid="81" grpId="0" animBg="1"/>
      <p:bldP spid="81" grpId="1" animBg="1"/>
      <p:bldP spid="72" grpId="0" animBg="1"/>
      <p:bldP spid="72" grpId="1" animBg="1"/>
      <p:bldP spid="72" grpId="2" animBg="1"/>
      <p:bldP spid="73" grpId="0" animBg="1"/>
      <p:bldP spid="73" grpId="1" animBg="1"/>
      <p:bldP spid="73" grpId="2" animBg="1"/>
      <p:bldP spid="74" grpId="0" animBg="1"/>
      <p:bldP spid="74" grpId="1" animBg="1"/>
      <p:bldP spid="74" grpId="2" animBg="1"/>
      <p:bldP spid="75" grpId="0" animBg="1"/>
      <p:bldP spid="75" grpId="1" animBg="1"/>
      <p:bldP spid="75" grpId="2" animBg="1"/>
      <p:bldP spid="76" grpId="0" animBg="1"/>
      <p:bldP spid="76" grpId="1" animBg="1"/>
      <p:bldP spid="64" grpId="0" animBg="1"/>
      <p:bldP spid="64" grpId="1" animBg="1"/>
      <p:bldP spid="64" grpId="2" animBg="1"/>
      <p:bldP spid="65" grpId="0" animBg="1"/>
      <p:bldP spid="65" grpId="1" animBg="1"/>
      <p:bldP spid="65" grpId="2" animBg="1"/>
      <p:bldP spid="66" grpId="0" animBg="1"/>
      <p:bldP spid="66" grpId="1" animBg="1"/>
      <p:bldP spid="66" grpId="2" animBg="1"/>
      <p:bldP spid="67" grpId="0" animBg="1"/>
      <p:bldP spid="67" grpId="1" animBg="1"/>
      <p:bldP spid="67" grpId="2" animBg="1"/>
      <p:bldP spid="71" grpId="0" animBg="1"/>
      <p:bldP spid="71" grpId="1"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グループ化 50"/>
          <p:cNvGrpSpPr/>
          <p:nvPr/>
        </p:nvGrpSpPr>
        <p:grpSpPr>
          <a:xfrm>
            <a:off x="446031" y="2589201"/>
            <a:ext cx="2848014" cy="9697499"/>
            <a:chOff x="446031" y="434934"/>
            <a:chExt cx="2269615" cy="7728048"/>
          </a:xfrm>
        </p:grpSpPr>
        <p:pic>
          <p:nvPicPr>
            <p:cNvPr id="43" name="Picture 3"/>
            <p:cNvPicPr>
              <a:picLocks noChangeAspect="1" noChangeArrowheads="1"/>
            </p:cNvPicPr>
            <p:nvPr/>
          </p:nvPicPr>
          <p:blipFill>
            <a:blip r:embed="rId2"/>
            <a:srcRect/>
            <a:stretch>
              <a:fillRect/>
            </a:stretch>
          </p:blipFill>
          <p:spPr bwMode="auto">
            <a:xfrm>
              <a:off x="446031" y="434934"/>
              <a:ext cx="2269615" cy="2543202"/>
            </a:xfrm>
            <a:prstGeom prst="rect">
              <a:avLst/>
            </a:prstGeom>
            <a:noFill/>
            <a:ln w="9525">
              <a:noFill/>
              <a:miter lim="800000"/>
              <a:headEnd/>
              <a:tailEnd/>
            </a:ln>
          </p:spPr>
        </p:pic>
        <p:pic>
          <p:nvPicPr>
            <p:cNvPr id="39" name="Picture 3"/>
            <p:cNvPicPr>
              <a:picLocks noChangeAspect="1" noChangeArrowheads="1"/>
            </p:cNvPicPr>
            <p:nvPr/>
          </p:nvPicPr>
          <p:blipFill>
            <a:blip r:embed="rId2"/>
            <a:srcRect/>
            <a:stretch>
              <a:fillRect/>
            </a:stretch>
          </p:blipFill>
          <p:spPr bwMode="auto">
            <a:xfrm>
              <a:off x="446031" y="5619780"/>
              <a:ext cx="2269615" cy="2543202"/>
            </a:xfrm>
            <a:prstGeom prst="rect">
              <a:avLst/>
            </a:prstGeom>
            <a:noFill/>
            <a:ln w="9525">
              <a:noFill/>
              <a:miter lim="800000"/>
              <a:headEnd/>
              <a:tailEnd/>
            </a:ln>
          </p:spPr>
        </p:pic>
        <p:pic>
          <p:nvPicPr>
            <p:cNvPr id="42" name="Picture 3"/>
            <p:cNvPicPr>
              <a:picLocks noChangeAspect="1" noChangeArrowheads="1"/>
            </p:cNvPicPr>
            <p:nvPr/>
          </p:nvPicPr>
          <p:blipFill>
            <a:blip r:embed="rId2"/>
            <a:srcRect/>
            <a:stretch>
              <a:fillRect/>
            </a:stretch>
          </p:blipFill>
          <p:spPr bwMode="auto">
            <a:xfrm>
              <a:off x="446031" y="3027357"/>
              <a:ext cx="2269615" cy="2543202"/>
            </a:xfrm>
            <a:prstGeom prst="rect">
              <a:avLst/>
            </a:prstGeom>
            <a:noFill/>
            <a:ln w="9525">
              <a:noFill/>
              <a:miter lim="800000"/>
              <a:headEnd/>
              <a:tailEnd/>
            </a:ln>
          </p:spPr>
        </p:pic>
      </p:grpSp>
      <p:sp>
        <p:nvSpPr>
          <p:cNvPr id="16" name="テキスト ボックス 15"/>
          <p:cNvSpPr txBox="1"/>
          <p:nvPr/>
        </p:nvSpPr>
        <p:spPr>
          <a:xfrm>
            <a:off x="446031" y="381486"/>
            <a:ext cx="3213144" cy="2012417"/>
          </a:xfrm>
          <a:prstGeom prst="rect">
            <a:avLst/>
          </a:prstGeom>
          <a:solidFill>
            <a:schemeClr val="bg1"/>
          </a:solidFill>
        </p:spPr>
        <p:txBody>
          <a:bodyPr wrap="none" rtlCol="0" anchor="b" anchorCtr="0">
            <a:noAutofit/>
          </a:bodyPr>
          <a:lstStyle/>
          <a:p>
            <a:r>
              <a:rPr kumimoji="1" lang="en-US" altLang="ja-JP" dirty="0" smtClean="0"/>
              <a:t>PAX</a:t>
            </a:r>
            <a:endParaRPr kumimoji="1" lang="ja-JP" altLang="en-US" dirty="0"/>
          </a:p>
        </p:txBody>
      </p:sp>
      <p:sp>
        <p:nvSpPr>
          <p:cNvPr id="10" name="タイトル 9"/>
          <p:cNvSpPr>
            <a:spLocks noGrp="1"/>
          </p:cNvSpPr>
          <p:nvPr>
            <p:ph type="title"/>
          </p:nvPr>
        </p:nvSpPr>
        <p:spPr/>
        <p:txBody>
          <a:bodyPr/>
          <a:lstStyle/>
          <a:p>
            <a:r>
              <a:rPr lang="en-US" altLang="ja-JP" dirty="0" smtClean="0"/>
              <a:t>PAX</a:t>
            </a:r>
            <a:r>
              <a:rPr kumimoji="1" lang="ja-JP" altLang="en-US" dirty="0" smtClean="0"/>
              <a:t>の</a:t>
            </a:r>
            <a:r>
              <a:rPr kumimoji="1" lang="en-US" altLang="ja-JP" dirty="0" smtClean="0"/>
              <a:t>Scan</a:t>
            </a:r>
            <a:r>
              <a:rPr kumimoji="1" lang="ja-JP" altLang="en-US" dirty="0" smtClean="0"/>
              <a:t> </a:t>
            </a:r>
            <a:r>
              <a:rPr kumimoji="1" lang="ja-JP" altLang="en-US" sz="4000" dirty="0" smtClean="0"/>
              <a:t>－</a:t>
            </a:r>
            <a:r>
              <a:rPr kumimoji="1" lang="en-US" altLang="ja-JP" sz="4000" dirty="0" err="1" smtClean="0"/>
              <a:t>FlashScan</a:t>
            </a:r>
            <a:r>
              <a:rPr kumimoji="1" lang="ja-JP" altLang="en-US" sz="4000" dirty="0" err="1" smtClean="0"/>
              <a:t>ー</a:t>
            </a:r>
            <a:endParaRPr kumimoji="1" lang="ja-JP" altLang="en-US" sz="4000" dirty="0"/>
          </a:p>
        </p:txBody>
      </p:sp>
      <p:sp>
        <p:nvSpPr>
          <p:cNvPr id="12" name="正方形/長方形 11"/>
          <p:cNvSpPr/>
          <p:nvPr/>
        </p:nvSpPr>
        <p:spPr>
          <a:xfrm>
            <a:off x="957213" y="1543328"/>
            <a:ext cx="2774988" cy="461665"/>
          </a:xfrm>
          <a:prstGeom prst="rect">
            <a:avLst/>
          </a:prstGeom>
        </p:spPr>
        <p:txBody>
          <a:bodyPr wrap="square">
            <a:spAutoFit/>
          </a:bodyPr>
          <a:lstStyle/>
          <a:p>
            <a:r>
              <a:rPr lang="en-US" altLang="ja-JP" sz="2400" dirty="0" smtClean="0">
                <a:latin typeface="Consolas" pitchFamily="49" charset="0"/>
              </a:rPr>
              <a:t>SELECT a FROM R</a:t>
            </a:r>
            <a:endParaRPr lang="ja-JP" altLang="en-US" sz="2400" dirty="0">
              <a:latin typeface="Consolas" pitchFamily="49" charset="0"/>
            </a:endParaRPr>
          </a:p>
        </p:txBody>
      </p:sp>
      <p:sp>
        <p:nvSpPr>
          <p:cNvPr id="18" name="テキスト ボックス 17"/>
          <p:cNvSpPr txBox="1"/>
          <p:nvPr/>
        </p:nvSpPr>
        <p:spPr>
          <a:xfrm>
            <a:off x="4736332" y="2584999"/>
            <a:ext cx="1296189" cy="369332"/>
          </a:xfrm>
          <a:prstGeom prst="rect">
            <a:avLst/>
          </a:prstGeom>
          <a:noFill/>
        </p:spPr>
        <p:txBody>
          <a:bodyPr wrap="none" rtlCol="0">
            <a:spAutoFit/>
          </a:bodyPr>
          <a:lstStyle/>
          <a:p>
            <a:r>
              <a:rPr lang="en-US" altLang="ja-JP" dirty="0" smtClean="0"/>
              <a:t>Buffer pool</a:t>
            </a:r>
            <a:endParaRPr kumimoji="1" lang="ja-JP" altLang="en-US" dirty="0"/>
          </a:p>
        </p:txBody>
      </p:sp>
      <p:sp>
        <p:nvSpPr>
          <p:cNvPr id="19" name="テキスト ボックス 18"/>
          <p:cNvSpPr txBox="1"/>
          <p:nvPr/>
        </p:nvSpPr>
        <p:spPr>
          <a:xfrm>
            <a:off x="957213" y="1178198"/>
            <a:ext cx="6471643" cy="461665"/>
          </a:xfrm>
          <a:prstGeom prst="rect">
            <a:avLst/>
          </a:prstGeom>
          <a:noFill/>
        </p:spPr>
        <p:txBody>
          <a:bodyPr wrap="none" rtlCol="0">
            <a:spAutoFit/>
          </a:bodyPr>
          <a:lstStyle/>
          <a:p>
            <a:r>
              <a:rPr lang="en-US" altLang="ja-JP" sz="2400" dirty="0" smtClean="0">
                <a:latin typeface="Consolas" pitchFamily="49" charset="0"/>
              </a:rPr>
              <a:t>R (a </a:t>
            </a:r>
            <a:r>
              <a:rPr kumimoji="1" lang="en-US" altLang="ja-JP" sz="2400" dirty="0" smtClean="0">
                <a:latin typeface="Consolas" pitchFamily="49" charset="0"/>
              </a:rPr>
              <a:t>INT, b VARCHAR(8), c INT, d INT)</a:t>
            </a:r>
            <a:endParaRPr kumimoji="1" lang="ja-JP" altLang="en-US" sz="2400" dirty="0">
              <a:latin typeface="Consolas" pitchFamily="49" charset="0"/>
            </a:endParaRPr>
          </a:p>
        </p:txBody>
      </p:sp>
      <p:sp>
        <p:nvSpPr>
          <p:cNvPr id="35" name="角丸四角形 34"/>
          <p:cNvSpPr/>
          <p:nvPr/>
        </p:nvSpPr>
        <p:spPr>
          <a:xfrm>
            <a:off x="4754565" y="2990843"/>
            <a:ext cx="1350981" cy="2044729"/>
          </a:xfrm>
          <a:prstGeom prst="roundRect">
            <a:avLst/>
          </a:prstGeom>
          <a:noFill/>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6" name="正方形/長方形 35"/>
          <p:cNvSpPr/>
          <p:nvPr/>
        </p:nvSpPr>
        <p:spPr>
          <a:xfrm>
            <a:off x="4900617" y="3246435"/>
            <a:ext cx="36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kumimoji="1" lang="en-US" altLang="ja-JP" dirty="0" smtClean="0"/>
              <a:t>1</a:t>
            </a:r>
            <a:endParaRPr kumimoji="1" lang="ja-JP" altLang="en-US" dirty="0" smtClean="0"/>
          </a:p>
        </p:txBody>
      </p:sp>
      <p:sp>
        <p:nvSpPr>
          <p:cNvPr id="37" name="正方形/長方形 36"/>
          <p:cNvSpPr/>
          <p:nvPr/>
        </p:nvSpPr>
        <p:spPr>
          <a:xfrm>
            <a:off x="4900617" y="3616695"/>
            <a:ext cx="36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kumimoji="1" lang="en-US" altLang="ja-JP" dirty="0" smtClean="0"/>
              <a:t>2</a:t>
            </a:r>
            <a:endParaRPr kumimoji="1" lang="ja-JP" altLang="en-US" dirty="0" smtClean="0"/>
          </a:p>
        </p:txBody>
      </p:sp>
      <p:sp>
        <p:nvSpPr>
          <p:cNvPr id="38" name="正方形/長方形 37"/>
          <p:cNvSpPr/>
          <p:nvPr/>
        </p:nvSpPr>
        <p:spPr>
          <a:xfrm>
            <a:off x="4900617" y="3976695"/>
            <a:ext cx="36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kumimoji="1" lang="en-US" altLang="ja-JP" dirty="0" smtClean="0"/>
              <a:t>3</a:t>
            </a:r>
            <a:endParaRPr kumimoji="1" lang="ja-JP" altLang="en-US" dirty="0" smtClean="0"/>
          </a:p>
        </p:txBody>
      </p:sp>
      <p:grpSp>
        <p:nvGrpSpPr>
          <p:cNvPr id="52" name="グループ化 51"/>
          <p:cNvGrpSpPr/>
          <p:nvPr/>
        </p:nvGrpSpPr>
        <p:grpSpPr>
          <a:xfrm>
            <a:off x="0" y="0"/>
            <a:ext cx="9155113" cy="381000"/>
            <a:chOff x="0" y="0"/>
            <a:chExt cx="9155113" cy="381000"/>
          </a:xfrm>
        </p:grpSpPr>
        <p:pic>
          <p:nvPicPr>
            <p:cNvPr id="53" name="Picture 16" descr="１番左"/>
            <p:cNvPicPr>
              <a:picLocks noChangeAspect="1" noChangeArrowheads="1"/>
            </p:cNvPicPr>
            <p:nvPr/>
          </p:nvPicPr>
          <p:blipFill>
            <a:blip r:embed="rId3"/>
            <a:srcRect/>
            <a:stretch>
              <a:fillRect/>
            </a:stretch>
          </p:blipFill>
          <p:spPr bwMode="auto">
            <a:xfrm>
              <a:off x="0" y="0"/>
              <a:ext cx="9155113" cy="381000"/>
            </a:xfrm>
            <a:prstGeom prst="rect">
              <a:avLst/>
            </a:prstGeom>
            <a:noFill/>
            <a:ln w="9525">
              <a:noFill/>
              <a:miter lim="800000"/>
              <a:headEnd/>
              <a:tailEnd/>
            </a:ln>
          </p:spPr>
        </p:pic>
        <p:sp>
          <p:nvSpPr>
            <p:cNvPr id="54" name="Text Box 11"/>
            <p:cNvSpPr txBox="1">
              <a:spLocks noChangeArrowheads="1"/>
            </p:cNvSpPr>
            <p:nvPr/>
          </p:nvSpPr>
          <p:spPr bwMode="auto">
            <a:xfrm>
              <a:off x="7710848" y="58738"/>
              <a:ext cx="1415772" cy="276999"/>
            </a:xfrm>
            <a:prstGeom prst="rect">
              <a:avLst/>
            </a:prstGeom>
            <a:noFill/>
            <a:ln w="9525">
              <a:noFill/>
              <a:miter lim="800000"/>
              <a:headEnd/>
              <a:tailEnd/>
            </a:ln>
            <a:effectLst/>
          </p:spPr>
          <p:txBody>
            <a:bodyPr wrap="none">
              <a:spAutoFit/>
            </a:bodyPr>
            <a:lstStyle/>
            <a:p>
              <a:pPr algn="r"/>
              <a:r>
                <a:rPr lang="ja-JP" altLang="en-US" sz="1200" b="1" dirty="0" smtClean="0">
                  <a:solidFill>
                    <a:schemeClr val="bg1"/>
                  </a:solidFill>
                </a:rPr>
                <a:t>情報技術研究部門</a:t>
              </a:r>
              <a:endParaRPr lang="ja-JP" altLang="en-US" sz="1200" b="1" dirty="0">
                <a:solidFill>
                  <a:schemeClr val="bg1"/>
                </a:solidFill>
              </a:endParaRPr>
            </a:p>
          </p:txBody>
        </p:sp>
      </p:grpSp>
      <p:sp>
        <p:nvSpPr>
          <p:cNvPr id="58" name="正方形/長方形 57"/>
          <p:cNvSpPr/>
          <p:nvPr/>
        </p:nvSpPr>
        <p:spPr>
          <a:xfrm>
            <a:off x="4900617" y="3246435"/>
            <a:ext cx="36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kumimoji="1" lang="en-US" altLang="ja-JP" dirty="0" smtClean="0"/>
              <a:t>1</a:t>
            </a:r>
            <a:endParaRPr kumimoji="1" lang="ja-JP" altLang="en-US" dirty="0" smtClean="0"/>
          </a:p>
        </p:txBody>
      </p:sp>
      <p:sp>
        <p:nvSpPr>
          <p:cNvPr id="59" name="正方形/長方形 58"/>
          <p:cNvSpPr/>
          <p:nvPr/>
        </p:nvSpPr>
        <p:spPr>
          <a:xfrm>
            <a:off x="4900617" y="3616695"/>
            <a:ext cx="36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kumimoji="1" lang="en-US" altLang="ja-JP" dirty="0" smtClean="0"/>
              <a:t>2</a:t>
            </a:r>
            <a:endParaRPr kumimoji="1" lang="ja-JP" altLang="en-US" dirty="0" smtClean="0"/>
          </a:p>
        </p:txBody>
      </p:sp>
      <p:sp>
        <p:nvSpPr>
          <p:cNvPr id="60" name="正方形/長方形 59"/>
          <p:cNvSpPr/>
          <p:nvPr/>
        </p:nvSpPr>
        <p:spPr>
          <a:xfrm>
            <a:off x="4900617" y="3976695"/>
            <a:ext cx="36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kumimoji="1" lang="en-US" altLang="ja-JP" dirty="0" smtClean="0"/>
              <a:t>3</a:t>
            </a:r>
            <a:endParaRPr kumimoji="1" lang="ja-JP" altLang="en-US" dirty="0" smtClean="0"/>
          </a:p>
        </p:txBody>
      </p:sp>
      <p:sp>
        <p:nvSpPr>
          <p:cNvPr id="61" name="正方形/長方形 60"/>
          <p:cNvSpPr/>
          <p:nvPr/>
        </p:nvSpPr>
        <p:spPr>
          <a:xfrm>
            <a:off x="4900617" y="3246435"/>
            <a:ext cx="36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kumimoji="1" lang="en-US" altLang="ja-JP" dirty="0" smtClean="0"/>
              <a:t>1</a:t>
            </a:r>
            <a:endParaRPr kumimoji="1" lang="ja-JP" altLang="en-US" dirty="0" smtClean="0"/>
          </a:p>
        </p:txBody>
      </p:sp>
      <p:sp>
        <p:nvSpPr>
          <p:cNvPr id="62" name="正方形/長方形 61"/>
          <p:cNvSpPr/>
          <p:nvPr/>
        </p:nvSpPr>
        <p:spPr>
          <a:xfrm>
            <a:off x="4900617" y="3616695"/>
            <a:ext cx="36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kumimoji="1" lang="en-US" altLang="ja-JP" dirty="0" smtClean="0"/>
              <a:t>2</a:t>
            </a:r>
            <a:endParaRPr kumimoji="1" lang="ja-JP" altLang="en-US" dirty="0" smtClean="0"/>
          </a:p>
        </p:txBody>
      </p:sp>
      <p:sp>
        <p:nvSpPr>
          <p:cNvPr id="63" name="正方形/長方形 62"/>
          <p:cNvSpPr/>
          <p:nvPr/>
        </p:nvSpPr>
        <p:spPr>
          <a:xfrm>
            <a:off x="4900617" y="3976695"/>
            <a:ext cx="36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kumimoji="1" lang="en-US" altLang="ja-JP" dirty="0" smtClean="0"/>
              <a:t>3</a:t>
            </a:r>
            <a:endParaRPr kumimoji="1" lang="ja-JP" altLang="en-US" dirty="0" smtClean="0"/>
          </a:p>
        </p:txBody>
      </p:sp>
      <p:sp>
        <p:nvSpPr>
          <p:cNvPr id="64" name="正方形/長方形 63"/>
          <p:cNvSpPr/>
          <p:nvPr/>
        </p:nvSpPr>
        <p:spPr>
          <a:xfrm>
            <a:off x="4900617" y="3246435"/>
            <a:ext cx="36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kumimoji="1" lang="en-US" altLang="ja-JP" dirty="0" smtClean="0"/>
              <a:t>1</a:t>
            </a:r>
            <a:endParaRPr kumimoji="1" lang="ja-JP" altLang="en-US" dirty="0" smtClean="0"/>
          </a:p>
        </p:txBody>
      </p:sp>
      <p:sp>
        <p:nvSpPr>
          <p:cNvPr id="65" name="正方形/長方形 64"/>
          <p:cNvSpPr/>
          <p:nvPr/>
        </p:nvSpPr>
        <p:spPr>
          <a:xfrm>
            <a:off x="4900617" y="3616695"/>
            <a:ext cx="36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kumimoji="1" lang="en-US" altLang="ja-JP" dirty="0" smtClean="0"/>
              <a:t>2</a:t>
            </a:r>
            <a:endParaRPr kumimoji="1" lang="ja-JP" altLang="en-US" dirty="0" smtClean="0"/>
          </a:p>
        </p:txBody>
      </p:sp>
      <p:sp>
        <p:nvSpPr>
          <p:cNvPr id="66" name="正方形/長方形 65"/>
          <p:cNvSpPr/>
          <p:nvPr/>
        </p:nvSpPr>
        <p:spPr>
          <a:xfrm>
            <a:off x="4900617" y="3976695"/>
            <a:ext cx="36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kumimoji="1" lang="en-US" altLang="ja-JP" dirty="0" smtClean="0"/>
              <a:t>3</a:t>
            </a:r>
            <a:endParaRPr kumimoji="1" lang="ja-JP" altLang="en-US" dirty="0" smtClean="0"/>
          </a:p>
        </p:txBody>
      </p:sp>
      <p:sp>
        <p:nvSpPr>
          <p:cNvPr id="67" name="テキスト ボックス 66"/>
          <p:cNvSpPr txBox="1"/>
          <p:nvPr/>
        </p:nvSpPr>
        <p:spPr>
          <a:xfrm>
            <a:off x="6361137" y="3564547"/>
            <a:ext cx="2364750" cy="923330"/>
          </a:xfrm>
          <a:prstGeom prst="rect">
            <a:avLst/>
          </a:prstGeom>
          <a:noFill/>
        </p:spPr>
        <p:txBody>
          <a:bodyPr wrap="none" rtlCol="0">
            <a:spAutoFit/>
          </a:bodyPr>
          <a:lstStyle/>
          <a:p>
            <a:r>
              <a:rPr kumimoji="1" lang="ja-JP" altLang="en-US" dirty="0" smtClean="0"/>
              <a:t>関係</a:t>
            </a:r>
            <a:r>
              <a:rPr kumimoji="1" lang="en-US" altLang="ja-JP" dirty="0" smtClean="0"/>
              <a:t>R</a:t>
            </a:r>
            <a:r>
              <a:rPr lang="ja-JP" altLang="en-US" dirty="0" smtClean="0"/>
              <a:t>内の</a:t>
            </a:r>
            <a:endParaRPr lang="en-US" altLang="ja-JP" dirty="0" smtClean="0"/>
          </a:p>
          <a:p>
            <a:r>
              <a:rPr lang="en-US" altLang="ja-JP" dirty="0" smtClean="0"/>
              <a:t>a</a:t>
            </a:r>
            <a:r>
              <a:rPr lang="ja-JP" altLang="en-US" dirty="0" smtClean="0"/>
              <a:t>を含む</a:t>
            </a:r>
            <a:r>
              <a:rPr lang="en-US" altLang="ja-JP" dirty="0" err="1" smtClean="0"/>
              <a:t>minipage</a:t>
            </a:r>
            <a:r>
              <a:rPr lang="ja-JP" altLang="en-US" dirty="0" smtClean="0"/>
              <a:t>のみ</a:t>
            </a:r>
            <a:endParaRPr kumimoji="1" lang="en-US" altLang="ja-JP" dirty="0" smtClean="0"/>
          </a:p>
          <a:p>
            <a:r>
              <a:rPr lang="ja-JP" altLang="en-US" dirty="0" smtClean="0"/>
              <a:t>ランダム</a:t>
            </a:r>
            <a:r>
              <a:rPr kumimoji="1" lang="ja-JP" altLang="en-US" dirty="0" smtClean="0"/>
              <a:t>に読み込む</a:t>
            </a:r>
            <a:endParaRPr kumimoji="1" lang="ja-JP" altLang="en-US" dirty="0"/>
          </a:p>
        </p:txBody>
      </p:sp>
      <p:sp>
        <p:nvSpPr>
          <p:cNvPr id="68" name="テキスト ボックス 67"/>
          <p:cNvSpPr txBox="1"/>
          <p:nvPr/>
        </p:nvSpPr>
        <p:spPr>
          <a:xfrm>
            <a:off x="3605972" y="5181624"/>
            <a:ext cx="3996607" cy="1200329"/>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altLang="ja-JP"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SSD</a:t>
            </a:r>
            <a:r>
              <a:rPr lang="ja-JP" alt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の</a:t>
            </a:r>
            <a:r>
              <a:rPr kumimoji="1" lang="ja-JP" alt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ランダムアクセス</a:t>
            </a:r>
            <a:r>
              <a:rPr lang="ja-JP" alt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が</a:t>
            </a:r>
            <a:r>
              <a:rPr lang="en-US" altLang="ja-JP"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
            </a:r>
            <a:br>
              <a:rPr lang="en-US" altLang="ja-JP"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br>
            <a:r>
              <a:rPr lang="ja-JP" alt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高速であるという能力を</a:t>
            </a:r>
            <a:r>
              <a:rPr lang="en-US" altLang="ja-JP"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
            </a:r>
            <a:br>
              <a:rPr lang="en-US" altLang="ja-JP"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br>
            <a:r>
              <a:rPr lang="ja-JP" alt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生かしたスキャン</a:t>
            </a:r>
            <a:endParaRPr kumimoji="1" lang="ja-JP" alt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endParaRPr>
          </a:p>
        </p:txBody>
      </p:sp>
      <p:sp>
        <p:nvSpPr>
          <p:cNvPr id="33" name="正方形/長方形 32"/>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Query Processing Techniques for Solid State Drives</a:t>
            </a:r>
            <a:endParaRPr lang="ja-JP" altLang="en-US" sz="1400" dirty="0">
              <a:solidFill>
                <a:schemeClr val="bg1"/>
              </a:solidFill>
              <a:latin typeface="ヒラギノ角ゴ Pro W6" pitchFamily="34" charset="-128"/>
              <a:ea typeface="ヒラギノ角ゴ Pro W6" pitchFamily="34" charset="-128"/>
            </a:endParaRPr>
          </a:p>
        </p:txBody>
      </p:sp>
      <p:sp>
        <p:nvSpPr>
          <p:cNvPr id="40" name="フッター プレースホルダ 39"/>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32" name="スライド番号プレースホルダ 31"/>
          <p:cNvSpPr>
            <a:spLocks noGrp="1"/>
          </p:cNvSpPr>
          <p:nvPr>
            <p:ph type="sldNum" sz="quarter" idx="12"/>
          </p:nvPr>
        </p:nvSpPr>
        <p:spPr/>
        <p:txBody>
          <a:bodyPr/>
          <a:lstStyle/>
          <a:p>
            <a:fld id="{DF510E7A-70A0-49B7-BA5B-039CFE49E52F}" type="slidenum">
              <a:rPr kumimoji="1" lang="ja-JP" altLang="en-US" smtClean="0"/>
              <a:pPr/>
              <a:t>176</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par>
                                <p:cTn id="8" presetID="63" presetClass="path" presetSubtype="0" accel="50000" decel="50000" fill="hold" grpId="1" nodeType="withEffect">
                                  <p:stCondLst>
                                    <p:cond delay="0"/>
                                  </p:stCondLst>
                                  <p:childTnLst>
                                    <p:animMotion origin="layout" path="M -0.33907 -0.08357 L 4.44444E-6 2.96296E-6 " pathEditMode="relative" rAng="0" ptsTypes="AA">
                                      <p:cBhvr>
                                        <p:cTn id="9" dur="1000" fill="hold"/>
                                        <p:tgtEl>
                                          <p:spTgt spid="36"/>
                                        </p:tgtEl>
                                        <p:attrNameLst>
                                          <p:attrName>ppt_x</p:attrName>
                                          <p:attrName>ppt_y</p:attrName>
                                        </p:attrNameLst>
                                      </p:cBhvr>
                                      <p:rCtr x="169" y="42"/>
                                    </p:animMotion>
                                  </p:childTnLst>
                                </p:cTn>
                              </p:par>
                              <p:par>
                                <p:cTn id="10" presetID="10" presetClass="entr" presetSubtype="0" fill="hold" grpId="0" nodeType="withEffect">
                                  <p:stCondLst>
                                    <p:cond delay="3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childTnLst>
                                </p:cTn>
                              </p:par>
                              <p:par>
                                <p:cTn id="13" presetID="63" presetClass="path" presetSubtype="0" accel="50000" decel="50000" fill="hold" grpId="1" nodeType="withEffect">
                                  <p:stCondLst>
                                    <p:cond delay="300"/>
                                  </p:stCondLst>
                                  <p:childTnLst>
                                    <p:animMotion origin="layout" path="M -0.29184 -0.1375 L 4.44444E-6 -2.22222E-6 " pathEditMode="relative" rAng="0" ptsTypes="AA">
                                      <p:cBhvr>
                                        <p:cTn id="14" dur="1000" fill="hold"/>
                                        <p:tgtEl>
                                          <p:spTgt spid="37"/>
                                        </p:tgtEl>
                                        <p:attrNameLst>
                                          <p:attrName>ppt_x</p:attrName>
                                          <p:attrName>ppt_y</p:attrName>
                                        </p:attrNameLst>
                                      </p:cBhvr>
                                      <p:rCtr x="146" y="69"/>
                                    </p:animMotion>
                                  </p:childTnLst>
                                </p:cTn>
                              </p:par>
                              <p:par>
                                <p:cTn id="15" presetID="10" presetClass="entr" presetSubtype="0" fill="hold" grpId="0" nodeType="withEffect">
                                  <p:stCondLst>
                                    <p:cond delay="6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childTnLst>
                                </p:cTn>
                              </p:par>
                              <p:par>
                                <p:cTn id="18" presetID="63" presetClass="path" presetSubtype="0" accel="50000" decel="50000" fill="hold" grpId="1" nodeType="withEffect">
                                  <p:stCondLst>
                                    <p:cond delay="600"/>
                                  </p:stCondLst>
                                  <p:childTnLst>
                                    <p:animMotion origin="layout" path="M -0.24462 -0.19005 L 4.44444E-6 1.48148E-6 " pathEditMode="relative" rAng="0" ptsTypes="AA">
                                      <p:cBhvr>
                                        <p:cTn id="19" dur="1000" fill="hold"/>
                                        <p:tgtEl>
                                          <p:spTgt spid="38"/>
                                        </p:tgtEl>
                                        <p:attrNameLst>
                                          <p:attrName>ppt_x</p:attrName>
                                          <p:attrName>ppt_y</p:attrName>
                                        </p:attrNameLst>
                                      </p:cBhvr>
                                      <p:rCtr x="122" y="95"/>
                                    </p:animMotion>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8"/>
                                        </p:tgtEl>
                                        <p:attrNameLst>
                                          <p:attrName>style.visibility</p:attrName>
                                        </p:attrNameLst>
                                      </p:cBhvr>
                                      <p:to>
                                        <p:strVal val="visible"/>
                                      </p:to>
                                    </p:set>
                                  </p:childTnLst>
                                </p:cTn>
                              </p:par>
                              <p:par>
                                <p:cTn id="24" presetID="2" presetClass="exit" presetSubtype="4" fill="hold" grpId="1" nodeType="withEffect">
                                  <p:stCondLst>
                                    <p:cond delay="0"/>
                                  </p:stCondLst>
                                  <p:childTnLst>
                                    <p:anim calcmode="lin" valueType="num">
                                      <p:cBhvr additive="base">
                                        <p:cTn id="25" dur="500"/>
                                        <p:tgtEl>
                                          <p:spTgt spid="58"/>
                                        </p:tgtEl>
                                        <p:attrNameLst>
                                          <p:attrName>ppt_x</p:attrName>
                                        </p:attrNameLst>
                                      </p:cBhvr>
                                      <p:tavLst>
                                        <p:tav tm="0">
                                          <p:val>
                                            <p:strVal val="ppt_x"/>
                                          </p:val>
                                        </p:tav>
                                        <p:tav tm="100000">
                                          <p:val>
                                            <p:strVal val="ppt_x"/>
                                          </p:val>
                                        </p:tav>
                                      </p:tavLst>
                                    </p:anim>
                                    <p:anim calcmode="lin" valueType="num">
                                      <p:cBhvr additive="base">
                                        <p:cTn id="26" dur="500"/>
                                        <p:tgtEl>
                                          <p:spTgt spid="58"/>
                                        </p:tgtEl>
                                        <p:attrNameLst>
                                          <p:attrName>ppt_y</p:attrName>
                                        </p:attrNameLst>
                                      </p:cBhvr>
                                      <p:tavLst>
                                        <p:tav tm="0">
                                          <p:val>
                                            <p:strVal val="ppt_y"/>
                                          </p:val>
                                        </p:tav>
                                        <p:tav tm="100000">
                                          <p:val>
                                            <p:strVal val="1+ppt_h/2"/>
                                          </p:val>
                                        </p:tav>
                                      </p:tavLst>
                                    </p:anim>
                                    <p:set>
                                      <p:cBhvr>
                                        <p:cTn id="27" dur="1" fill="hold">
                                          <p:stCondLst>
                                            <p:cond delay="499"/>
                                          </p:stCondLst>
                                        </p:cTn>
                                        <p:tgtEl>
                                          <p:spTgt spid="58"/>
                                        </p:tgtEl>
                                        <p:attrNameLst>
                                          <p:attrName>style.visibility</p:attrName>
                                        </p:attrNameLst>
                                      </p:cBhvr>
                                      <p:to>
                                        <p:strVal val="hidden"/>
                                      </p:to>
                                    </p:set>
                                  </p:childTnLst>
                                </p:cTn>
                              </p:par>
                              <p:par>
                                <p:cTn id="28" presetID="1" presetClass="entr" presetSubtype="0" fill="hold" grpId="0" nodeType="withEffect">
                                  <p:stCondLst>
                                    <p:cond delay="300"/>
                                  </p:stCondLst>
                                  <p:childTnLst>
                                    <p:set>
                                      <p:cBhvr>
                                        <p:cTn id="29" dur="1" fill="hold">
                                          <p:stCondLst>
                                            <p:cond delay="0"/>
                                          </p:stCondLst>
                                        </p:cTn>
                                        <p:tgtEl>
                                          <p:spTgt spid="59"/>
                                        </p:tgtEl>
                                        <p:attrNameLst>
                                          <p:attrName>style.visibility</p:attrName>
                                        </p:attrNameLst>
                                      </p:cBhvr>
                                      <p:to>
                                        <p:strVal val="visible"/>
                                      </p:to>
                                    </p:set>
                                  </p:childTnLst>
                                </p:cTn>
                              </p:par>
                              <p:par>
                                <p:cTn id="30" presetID="2" presetClass="exit" presetSubtype="4" fill="hold" grpId="1" nodeType="withEffect">
                                  <p:stCondLst>
                                    <p:cond delay="300"/>
                                  </p:stCondLst>
                                  <p:childTnLst>
                                    <p:anim calcmode="lin" valueType="num">
                                      <p:cBhvr additive="base">
                                        <p:cTn id="31" dur="500"/>
                                        <p:tgtEl>
                                          <p:spTgt spid="59"/>
                                        </p:tgtEl>
                                        <p:attrNameLst>
                                          <p:attrName>ppt_x</p:attrName>
                                        </p:attrNameLst>
                                      </p:cBhvr>
                                      <p:tavLst>
                                        <p:tav tm="0">
                                          <p:val>
                                            <p:strVal val="ppt_x"/>
                                          </p:val>
                                        </p:tav>
                                        <p:tav tm="100000">
                                          <p:val>
                                            <p:strVal val="ppt_x"/>
                                          </p:val>
                                        </p:tav>
                                      </p:tavLst>
                                    </p:anim>
                                    <p:anim calcmode="lin" valueType="num">
                                      <p:cBhvr additive="base">
                                        <p:cTn id="32" dur="500"/>
                                        <p:tgtEl>
                                          <p:spTgt spid="59"/>
                                        </p:tgtEl>
                                        <p:attrNameLst>
                                          <p:attrName>ppt_y</p:attrName>
                                        </p:attrNameLst>
                                      </p:cBhvr>
                                      <p:tavLst>
                                        <p:tav tm="0">
                                          <p:val>
                                            <p:strVal val="ppt_y"/>
                                          </p:val>
                                        </p:tav>
                                        <p:tav tm="100000">
                                          <p:val>
                                            <p:strVal val="1+ppt_h/2"/>
                                          </p:val>
                                        </p:tav>
                                      </p:tavLst>
                                    </p:anim>
                                    <p:set>
                                      <p:cBhvr>
                                        <p:cTn id="33" dur="1" fill="hold">
                                          <p:stCondLst>
                                            <p:cond delay="499"/>
                                          </p:stCondLst>
                                        </p:cTn>
                                        <p:tgtEl>
                                          <p:spTgt spid="59"/>
                                        </p:tgtEl>
                                        <p:attrNameLst>
                                          <p:attrName>style.visibility</p:attrName>
                                        </p:attrNameLst>
                                      </p:cBhvr>
                                      <p:to>
                                        <p:strVal val="hidden"/>
                                      </p:to>
                                    </p:set>
                                  </p:childTnLst>
                                </p:cTn>
                              </p:par>
                              <p:par>
                                <p:cTn id="34" presetID="1" presetClass="entr" presetSubtype="0" fill="hold" grpId="0" nodeType="withEffect">
                                  <p:stCondLst>
                                    <p:cond delay="600"/>
                                  </p:stCondLst>
                                  <p:childTnLst>
                                    <p:set>
                                      <p:cBhvr>
                                        <p:cTn id="35" dur="1" fill="hold">
                                          <p:stCondLst>
                                            <p:cond delay="0"/>
                                          </p:stCondLst>
                                        </p:cTn>
                                        <p:tgtEl>
                                          <p:spTgt spid="60"/>
                                        </p:tgtEl>
                                        <p:attrNameLst>
                                          <p:attrName>style.visibility</p:attrName>
                                        </p:attrNameLst>
                                      </p:cBhvr>
                                      <p:to>
                                        <p:strVal val="visible"/>
                                      </p:to>
                                    </p:set>
                                  </p:childTnLst>
                                </p:cTn>
                              </p:par>
                              <p:par>
                                <p:cTn id="36" presetID="2" presetClass="exit" presetSubtype="4" fill="hold" grpId="1" nodeType="withEffect">
                                  <p:stCondLst>
                                    <p:cond delay="600"/>
                                  </p:stCondLst>
                                  <p:childTnLst>
                                    <p:anim calcmode="lin" valueType="num">
                                      <p:cBhvr additive="base">
                                        <p:cTn id="37" dur="500"/>
                                        <p:tgtEl>
                                          <p:spTgt spid="60"/>
                                        </p:tgtEl>
                                        <p:attrNameLst>
                                          <p:attrName>ppt_x</p:attrName>
                                        </p:attrNameLst>
                                      </p:cBhvr>
                                      <p:tavLst>
                                        <p:tav tm="0">
                                          <p:val>
                                            <p:strVal val="ppt_x"/>
                                          </p:val>
                                        </p:tav>
                                        <p:tav tm="100000">
                                          <p:val>
                                            <p:strVal val="ppt_x"/>
                                          </p:val>
                                        </p:tav>
                                      </p:tavLst>
                                    </p:anim>
                                    <p:anim calcmode="lin" valueType="num">
                                      <p:cBhvr additive="base">
                                        <p:cTn id="38" dur="500"/>
                                        <p:tgtEl>
                                          <p:spTgt spid="60"/>
                                        </p:tgtEl>
                                        <p:attrNameLst>
                                          <p:attrName>ppt_y</p:attrName>
                                        </p:attrNameLst>
                                      </p:cBhvr>
                                      <p:tavLst>
                                        <p:tav tm="0">
                                          <p:val>
                                            <p:strVal val="ppt_y"/>
                                          </p:val>
                                        </p:tav>
                                        <p:tav tm="100000">
                                          <p:val>
                                            <p:strVal val="1+ppt_h/2"/>
                                          </p:val>
                                        </p:tav>
                                      </p:tavLst>
                                    </p:anim>
                                    <p:set>
                                      <p:cBhvr>
                                        <p:cTn id="39" dur="1" fill="hold">
                                          <p:stCondLst>
                                            <p:cond delay="499"/>
                                          </p:stCondLst>
                                        </p:cTn>
                                        <p:tgtEl>
                                          <p:spTgt spid="6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grpId="2" nodeType="clickEffect">
                                  <p:stCondLst>
                                    <p:cond delay="0"/>
                                  </p:stCondLst>
                                  <p:childTnLst>
                                    <p:animEffect transition="out" filter="wipe(down)">
                                      <p:cBhvr>
                                        <p:cTn id="43" dur="500"/>
                                        <p:tgtEl>
                                          <p:spTgt spid="36"/>
                                        </p:tgtEl>
                                      </p:cBhvr>
                                    </p:animEffect>
                                    <p:set>
                                      <p:cBhvr>
                                        <p:cTn id="44" dur="1" fill="hold">
                                          <p:stCondLst>
                                            <p:cond delay="499"/>
                                          </p:stCondLst>
                                        </p:cTn>
                                        <p:tgtEl>
                                          <p:spTgt spid="36"/>
                                        </p:tgtEl>
                                        <p:attrNameLst>
                                          <p:attrName>style.visibility</p:attrName>
                                        </p:attrNameLst>
                                      </p:cBhvr>
                                      <p:to>
                                        <p:strVal val="hidden"/>
                                      </p:to>
                                    </p:set>
                                  </p:childTnLst>
                                </p:cTn>
                              </p:par>
                              <p:par>
                                <p:cTn id="45" presetID="22" presetClass="exit" presetSubtype="4" fill="hold" grpId="2" nodeType="withEffect">
                                  <p:stCondLst>
                                    <p:cond delay="100"/>
                                  </p:stCondLst>
                                  <p:childTnLst>
                                    <p:animEffect transition="out" filter="wipe(down)">
                                      <p:cBhvr>
                                        <p:cTn id="46" dur="500"/>
                                        <p:tgtEl>
                                          <p:spTgt spid="37"/>
                                        </p:tgtEl>
                                      </p:cBhvr>
                                    </p:animEffect>
                                    <p:set>
                                      <p:cBhvr>
                                        <p:cTn id="47" dur="1" fill="hold">
                                          <p:stCondLst>
                                            <p:cond delay="499"/>
                                          </p:stCondLst>
                                        </p:cTn>
                                        <p:tgtEl>
                                          <p:spTgt spid="37"/>
                                        </p:tgtEl>
                                        <p:attrNameLst>
                                          <p:attrName>style.visibility</p:attrName>
                                        </p:attrNameLst>
                                      </p:cBhvr>
                                      <p:to>
                                        <p:strVal val="hidden"/>
                                      </p:to>
                                    </p:set>
                                  </p:childTnLst>
                                </p:cTn>
                              </p:par>
                              <p:par>
                                <p:cTn id="48" presetID="22" presetClass="exit" presetSubtype="4" fill="hold" grpId="2" nodeType="withEffect">
                                  <p:stCondLst>
                                    <p:cond delay="200"/>
                                  </p:stCondLst>
                                  <p:childTnLst>
                                    <p:animEffect transition="out" filter="wipe(down)">
                                      <p:cBhvr>
                                        <p:cTn id="49" dur="500"/>
                                        <p:tgtEl>
                                          <p:spTgt spid="38"/>
                                        </p:tgtEl>
                                      </p:cBhvr>
                                    </p:animEffect>
                                    <p:set>
                                      <p:cBhvr>
                                        <p:cTn id="50" dur="1" fill="hold">
                                          <p:stCondLst>
                                            <p:cond delay="499"/>
                                          </p:stCondLst>
                                        </p:cTn>
                                        <p:tgtEl>
                                          <p:spTgt spid="3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4" presetClass="path" presetSubtype="0" accel="50000" decel="50000" fill="hold" nodeType="clickEffect">
                                  <p:stCondLst>
                                    <p:cond delay="0"/>
                                  </p:stCondLst>
                                  <p:childTnLst>
                                    <p:animMotion origin="layout" path="M -3.88889E-6 2.40685E-7 L -3.88889E-6 -0.47929 " pathEditMode="relative" rAng="0" ptsTypes="AA">
                                      <p:cBhvr>
                                        <p:cTn id="54" dur="1000" fill="hold"/>
                                        <p:tgtEl>
                                          <p:spTgt spid="51"/>
                                        </p:tgtEl>
                                        <p:attrNameLst>
                                          <p:attrName>ppt_x</p:attrName>
                                          <p:attrName>ppt_y</p:attrName>
                                        </p:attrNameLst>
                                      </p:cBhvr>
                                      <p:rCtr x="0" y="-240"/>
                                    </p:animMotion>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fade">
                                      <p:cBhvr>
                                        <p:cTn id="59" dur="1000"/>
                                        <p:tgtEl>
                                          <p:spTgt spid="61"/>
                                        </p:tgtEl>
                                      </p:cBhvr>
                                    </p:animEffect>
                                  </p:childTnLst>
                                </p:cTn>
                              </p:par>
                              <p:par>
                                <p:cTn id="60" presetID="63" presetClass="path" presetSubtype="0" accel="50000" decel="50000" fill="hold" grpId="1" nodeType="withEffect">
                                  <p:stCondLst>
                                    <p:cond delay="0"/>
                                  </p:stCondLst>
                                  <p:childTnLst>
                                    <p:animMotion origin="layout" path="M -0.33907 -0.08357 L 4.44444E-6 2.96296E-6 " pathEditMode="relative" rAng="0" ptsTypes="AA">
                                      <p:cBhvr>
                                        <p:cTn id="61" dur="1000" fill="hold"/>
                                        <p:tgtEl>
                                          <p:spTgt spid="61"/>
                                        </p:tgtEl>
                                        <p:attrNameLst>
                                          <p:attrName>ppt_x</p:attrName>
                                          <p:attrName>ppt_y</p:attrName>
                                        </p:attrNameLst>
                                      </p:cBhvr>
                                      <p:rCtr x="169" y="42"/>
                                    </p:animMotion>
                                  </p:childTnLst>
                                </p:cTn>
                              </p:par>
                              <p:par>
                                <p:cTn id="62" presetID="10" presetClass="entr" presetSubtype="0" fill="hold" grpId="0" nodeType="withEffect">
                                  <p:stCondLst>
                                    <p:cond delay="30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1000"/>
                                        <p:tgtEl>
                                          <p:spTgt spid="62"/>
                                        </p:tgtEl>
                                      </p:cBhvr>
                                    </p:animEffect>
                                  </p:childTnLst>
                                </p:cTn>
                              </p:par>
                              <p:par>
                                <p:cTn id="65" presetID="63" presetClass="path" presetSubtype="0" accel="50000" decel="50000" fill="hold" grpId="1" nodeType="withEffect">
                                  <p:stCondLst>
                                    <p:cond delay="300"/>
                                  </p:stCondLst>
                                  <p:childTnLst>
                                    <p:animMotion origin="layout" path="M -0.29184 -0.1375 L 4.44444E-6 -2.22222E-6 " pathEditMode="relative" rAng="0" ptsTypes="AA">
                                      <p:cBhvr>
                                        <p:cTn id="66" dur="1000" fill="hold"/>
                                        <p:tgtEl>
                                          <p:spTgt spid="62"/>
                                        </p:tgtEl>
                                        <p:attrNameLst>
                                          <p:attrName>ppt_x</p:attrName>
                                          <p:attrName>ppt_y</p:attrName>
                                        </p:attrNameLst>
                                      </p:cBhvr>
                                      <p:rCtr x="146" y="69"/>
                                    </p:animMotion>
                                  </p:childTnLst>
                                </p:cTn>
                              </p:par>
                              <p:par>
                                <p:cTn id="67" presetID="10" presetClass="entr" presetSubtype="0" fill="hold" grpId="0" nodeType="withEffect">
                                  <p:stCondLst>
                                    <p:cond delay="600"/>
                                  </p:stCondLst>
                                  <p:childTnLst>
                                    <p:set>
                                      <p:cBhvr>
                                        <p:cTn id="68" dur="1" fill="hold">
                                          <p:stCondLst>
                                            <p:cond delay="0"/>
                                          </p:stCondLst>
                                        </p:cTn>
                                        <p:tgtEl>
                                          <p:spTgt spid="63"/>
                                        </p:tgtEl>
                                        <p:attrNameLst>
                                          <p:attrName>style.visibility</p:attrName>
                                        </p:attrNameLst>
                                      </p:cBhvr>
                                      <p:to>
                                        <p:strVal val="visible"/>
                                      </p:to>
                                    </p:set>
                                    <p:animEffect transition="in" filter="fade">
                                      <p:cBhvr>
                                        <p:cTn id="69" dur="1000"/>
                                        <p:tgtEl>
                                          <p:spTgt spid="63"/>
                                        </p:tgtEl>
                                      </p:cBhvr>
                                    </p:animEffect>
                                  </p:childTnLst>
                                </p:cTn>
                              </p:par>
                              <p:par>
                                <p:cTn id="70" presetID="63" presetClass="path" presetSubtype="0" accel="50000" decel="50000" fill="hold" grpId="1" nodeType="withEffect">
                                  <p:stCondLst>
                                    <p:cond delay="600"/>
                                  </p:stCondLst>
                                  <p:childTnLst>
                                    <p:animMotion origin="layout" path="M -0.24462 -0.19005 L 4.44444E-6 1.48148E-6 " pathEditMode="relative" rAng="0" ptsTypes="AA">
                                      <p:cBhvr>
                                        <p:cTn id="71" dur="1000" fill="hold"/>
                                        <p:tgtEl>
                                          <p:spTgt spid="63"/>
                                        </p:tgtEl>
                                        <p:attrNameLst>
                                          <p:attrName>ppt_x</p:attrName>
                                          <p:attrName>ppt_y</p:attrName>
                                        </p:attrNameLst>
                                      </p:cBhvr>
                                      <p:rCtr x="122" y="95"/>
                                    </p:animMotion>
                                  </p:childTnLst>
                                </p:cTn>
                              </p:par>
                            </p:childTnLst>
                          </p:cTn>
                        </p:par>
                        <p:par>
                          <p:cTn id="72" fill="hold">
                            <p:stCondLst>
                              <p:cond delay="1600"/>
                            </p:stCondLst>
                            <p:childTnLst>
                              <p:par>
                                <p:cTn id="73" presetID="1" presetClass="entr" presetSubtype="0" fill="hold" grpId="0" nodeType="after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par>
                                <p:cTn id="75" presetID="2" presetClass="exit" presetSubtype="4" fill="hold" grpId="1" nodeType="withEffect">
                                  <p:stCondLst>
                                    <p:cond delay="0"/>
                                  </p:stCondLst>
                                  <p:childTnLst>
                                    <p:anim calcmode="lin" valueType="num">
                                      <p:cBhvr additive="base">
                                        <p:cTn id="76" dur="500"/>
                                        <p:tgtEl>
                                          <p:spTgt spid="64"/>
                                        </p:tgtEl>
                                        <p:attrNameLst>
                                          <p:attrName>ppt_x</p:attrName>
                                        </p:attrNameLst>
                                      </p:cBhvr>
                                      <p:tavLst>
                                        <p:tav tm="0">
                                          <p:val>
                                            <p:strVal val="ppt_x"/>
                                          </p:val>
                                        </p:tav>
                                        <p:tav tm="100000">
                                          <p:val>
                                            <p:strVal val="ppt_x"/>
                                          </p:val>
                                        </p:tav>
                                      </p:tavLst>
                                    </p:anim>
                                    <p:anim calcmode="lin" valueType="num">
                                      <p:cBhvr additive="base">
                                        <p:cTn id="77" dur="500"/>
                                        <p:tgtEl>
                                          <p:spTgt spid="64"/>
                                        </p:tgtEl>
                                        <p:attrNameLst>
                                          <p:attrName>ppt_y</p:attrName>
                                        </p:attrNameLst>
                                      </p:cBhvr>
                                      <p:tavLst>
                                        <p:tav tm="0">
                                          <p:val>
                                            <p:strVal val="ppt_y"/>
                                          </p:val>
                                        </p:tav>
                                        <p:tav tm="100000">
                                          <p:val>
                                            <p:strVal val="1+ppt_h/2"/>
                                          </p:val>
                                        </p:tav>
                                      </p:tavLst>
                                    </p:anim>
                                    <p:set>
                                      <p:cBhvr>
                                        <p:cTn id="78" dur="1" fill="hold">
                                          <p:stCondLst>
                                            <p:cond delay="499"/>
                                          </p:stCondLst>
                                        </p:cTn>
                                        <p:tgtEl>
                                          <p:spTgt spid="64"/>
                                        </p:tgtEl>
                                        <p:attrNameLst>
                                          <p:attrName>style.visibility</p:attrName>
                                        </p:attrNameLst>
                                      </p:cBhvr>
                                      <p:to>
                                        <p:strVal val="hidden"/>
                                      </p:to>
                                    </p:set>
                                  </p:childTnLst>
                                </p:cTn>
                              </p:par>
                              <p:par>
                                <p:cTn id="79" presetID="1" presetClass="entr" presetSubtype="0" fill="hold" grpId="0" nodeType="withEffect">
                                  <p:stCondLst>
                                    <p:cond delay="300"/>
                                  </p:stCondLst>
                                  <p:childTnLst>
                                    <p:set>
                                      <p:cBhvr>
                                        <p:cTn id="80" dur="1" fill="hold">
                                          <p:stCondLst>
                                            <p:cond delay="0"/>
                                          </p:stCondLst>
                                        </p:cTn>
                                        <p:tgtEl>
                                          <p:spTgt spid="65"/>
                                        </p:tgtEl>
                                        <p:attrNameLst>
                                          <p:attrName>style.visibility</p:attrName>
                                        </p:attrNameLst>
                                      </p:cBhvr>
                                      <p:to>
                                        <p:strVal val="visible"/>
                                      </p:to>
                                    </p:set>
                                  </p:childTnLst>
                                </p:cTn>
                              </p:par>
                              <p:par>
                                <p:cTn id="81" presetID="2" presetClass="exit" presetSubtype="4" fill="hold" grpId="1" nodeType="withEffect">
                                  <p:stCondLst>
                                    <p:cond delay="300"/>
                                  </p:stCondLst>
                                  <p:childTnLst>
                                    <p:anim calcmode="lin" valueType="num">
                                      <p:cBhvr additive="base">
                                        <p:cTn id="82" dur="500"/>
                                        <p:tgtEl>
                                          <p:spTgt spid="65"/>
                                        </p:tgtEl>
                                        <p:attrNameLst>
                                          <p:attrName>ppt_x</p:attrName>
                                        </p:attrNameLst>
                                      </p:cBhvr>
                                      <p:tavLst>
                                        <p:tav tm="0">
                                          <p:val>
                                            <p:strVal val="ppt_x"/>
                                          </p:val>
                                        </p:tav>
                                        <p:tav tm="100000">
                                          <p:val>
                                            <p:strVal val="ppt_x"/>
                                          </p:val>
                                        </p:tav>
                                      </p:tavLst>
                                    </p:anim>
                                    <p:anim calcmode="lin" valueType="num">
                                      <p:cBhvr additive="base">
                                        <p:cTn id="83" dur="500"/>
                                        <p:tgtEl>
                                          <p:spTgt spid="65"/>
                                        </p:tgtEl>
                                        <p:attrNameLst>
                                          <p:attrName>ppt_y</p:attrName>
                                        </p:attrNameLst>
                                      </p:cBhvr>
                                      <p:tavLst>
                                        <p:tav tm="0">
                                          <p:val>
                                            <p:strVal val="ppt_y"/>
                                          </p:val>
                                        </p:tav>
                                        <p:tav tm="100000">
                                          <p:val>
                                            <p:strVal val="1+ppt_h/2"/>
                                          </p:val>
                                        </p:tav>
                                      </p:tavLst>
                                    </p:anim>
                                    <p:set>
                                      <p:cBhvr>
                                        <p:cTn id="84" dur="1" fill="hold">
                                          <p:stCondLst>
                                            <p:cond delay="499"/>
                                          </p:stCondLst>
                                        </p:cTn>
                                        <p:tgtEl>
                                          <p:spTgt spid="65"/>
                                        </p:tgtEl>
                                        <p:attrNameLst>
                                          <p:attrName>style.visibility</p:attrName>
                                        </p:attrNameLst>
                                      </p:cBhvr>
                                      <p:to>
                                        <p:strVal val="hidden"/>
                                      </p:to>
                                    </p:set>
                                  </p:childTnLst>
                                </p:cTn>
                              </p:par>
                              <p:par>
                                <p:cTn id="85" presetID="1" presetClass="entr" presetSubtype="0" fill="hold" grpId="0" nodeType="withEffect">
                                  <p:stCondLst>
                                    <p:cond delay="600"/>
                                  </p:stCondLst>
                                  <p:childTnLst>
                                    <p:set>
                                      <p:cBhvr>
                                        <p:cTn id="86" dur="1" fill="hold">
                                          <p:stCondLst>
                                            <p:cond delay="0"/>
                                          </p:stCondLst>
                                        </p:cTn>
                                        <p:tgtEl>
                                          <p:spTgt spid="66"/>
                                        </p:tgtEl>
                                        <p:attrNameLst>
                                          <p:attrName>style.visibility</p:attrName>
                                        </p:attrNameLst>
                                      </p:cBhvr>
                                      <p:to>
                                        <p:strVal val="visible"/>
                                      </p:to>
                                    </p:set>
                                  </p:childTnLst>
                                </p:cTn>
                              </p:par>
                              <p:par>
                                <p:cTn id="87" presetID="2" presetClass="exit" presetSubtype="4" fill="hold" grpId="1" nodeType="withEffect">
                                  <p:stCondLst>
                                    <p:cond delay="600"/>
                                  </p:stCondLst>
                                  <p:childTnLst>
                                    <p:anim calcmode="lin" valueType="num">
                                      <p:cBhvr additive="base">
                                        <p:cTn id="88" dur="500"/>
                                        <p:tgtEl>
                                          <p:spTgt spid="66"/>
                                        </p:tgtEl>
                                        <p:attrNameLst>
                                          <p:attrName>ppt_x</p:attrName>
                                        </p:attrNameLst>
                                      </p:cBhvr>
                                      <p:tavLst>
                                        <p:tav tm="0">
                                          <p:val>
                                            <p:strVal val="ppt_x"/>
                                          </p:val>
                                        </p:tav>
                                        <p:tav tm="100000">
                                          <p:val>
                                            <p:strVal val="ppt_x"/>
                                          </p:val>
                                        </p:tav>
                                      </p:tavLst>
                                    </p:anim>
                                    <p:anim calcmode="lin" valueType="num">
                                      <p:cBhvr additive="base">
                                        <p:cTn id="89" dur="500"/>
                                        <p:tgtEl>
                                          <p:spTgt spid="66"/>
                                        </p:tgtEl>
                                        <p:attrNameLst>
                                          <p:attrName>ppt_y</p:attrName>
                                        </p:attrNameLst>
                                      </p:cBhvr>
                                      <p:tavLst>
                                        <p:tav tm="0">
                                          <p:val>
                                            <p:strVal val="ppt_y"/>
                                          </p:val>
                                        </p:tav>
                                        <p:tav tm="100000">
                                          <p:val>
                                            <p:strVal val="1+ppt_h/2"/>
                                          </p:val>
                                        </p:tav>
                                      </p:tavLst>
                                    </p:anim>
                                    <p:set>
                                      <p:cBhvr>
                                        <p:cTn id="90" dur="1" fill="hold">
                                          <p:stCondLst>
                                            <p:cond delay="499"/>
                                          </p:stCondLst>
                                        </p:cTn>
                                        <p:tgtEl>
                                          <p:spTgt spid="66"/>
                                        </p:tgtEl>
                                        <p:attrNameLst>
                                          <p:attrName>style.visibility</p:attrName>
                                        </p:attrNameLst>
                                      </p:cBhvr>
                                      <p:to>
                                        <p:strVal val="hidden"/>
                                      </p:to>
                                    </p:set>
                                  </p:childTnLst>
                                </p:cTn>
                              </p:par>
                            </p:childTnLst>
                          </p:cTn>
                        </p:par>
                        <p:par>
                          <p:cTn id="91" fill="hold">
                            <p:stCondLst>
                              <p:cond delay="2700"/>
                            </p:stCondLst>
                            <p:childTnLst>
                              <p:par>
                                <p:cTn id="92" presetID="22" presetClass="exit" presetSubtype="4" fill="hold" grpId="2" nodeType="afterEffect">
                                  <p:stCondLst>
                                    <p:cond delay="0"/>
                                  </p:stCondLst>
                                  <p:childTnLst>
                                    <p:animEffect transition="out" filter="wipe(down)">
                                      <p:cBhvr>
                                        <p:cTn id="93" dur="500"/>
                                        <p:tgtEl>
                                          <p:spTgt spid="61"/>
                                        </p:tgtEl>
                                      </p:cBhvr>
                                    </p:animEffect>
                                    <p:set>
                                      <p:cBhvr>
                                        <p:cTn id="94" dur="1" fill="hold">
                                          <p:stCondLst>
                                            <p:cond delay="499"/>
                                          </p:stCondLst>
                                        </p:cTn>
                                        <p:tgtEl>
                                          <p:spTgt spid="61"/>
                                        </p:tgtEl>
                                        <p:attrNameLst>
                                          <p:attrName>style.visibility</p:attrName>
                                        </p:attrNameLst>
                                      </p:cBhvr>
                                      <p:to>
                                        <p:strVal val="hidden"/>
                                      </p:to>
                                    </p:set>
                                  </p:childTnLst>
                                </p:cTn>
                              </p:par>
                              <p:par>
                                <p:cTn id="95" presetID="22" presetClass="exit" presetSubtype="4" fill="hold" grpId="2" nodeType="withEffect">
                                  <p:stCondLst>
                                    <p:cond delay="100"/>
                                  </p:stCondLst>
                                  <p:childTnLst>
                                    <p:animEffect transition="out" filter="wipe(down)">
                                      <p:cBhvr>
                                        <p:cTn id="96" dur="500"/>
                                        <p:tgtEl>
                                          <p:spTgt spid="62"/>
                                        </p:tgtEl>
                                      </p:cBhvr>
                                    </p:animEffect>
                                    <p:set>
                                      <p:cBhvr>
                                        <p:cTn id="97" dur="1" fill="hold">
                                          <p:stCondLst>
                                            <p:cond delay="499"/>
                                          </p:stCondLst>
                                        </p:cTn>
                                        <p:tgtEl>
                                          <p:spTgt spid="62"/>
                                        </p:tgtEl>
                                        <p:attrNameLst>
                                          <p:attrName>style.visibility</p:attrName>
                                        </p:attrNameLst>
                                      </p:cBhvr>
                                      <p:to>
                                        <p:strVal val="hidden"/>
                                      </p:to>
                                    </p:set>
                                  </p:childTnLst>
                                </p:cTn>
                              </p:par>
                              <p:par>
                                <p:cTn id="98" presetID="22" presetClass="exit" presetSubtype="4" fill="hold" grpId="2" nodeType="withEffect">
                                  <p:stCondLst>
                                    <p:cond delay="200"/>
                                  </p:stCondLst>
                                  <p:childTnLst>
                                    <p:animEffect transition="out" filter="wipe(down)">
                                      <p:cBhvr>
                                        <p:cTn id="99" dur="500"/>
                                        <p:tgtEl>
                                          <p:spTgt spid="63"/>
                                        </p:tgtEl>
                                      </p:cBhvr>
                                    </p:animEffect>
                                    <p:set>
                                      <p:cBhvr>
                                        <p:cTn id="100" dur="1" fill="hold">
                                          <p:stCondLst>
                                            <p:cond delay="499"/>
                                          </p:stCondLst>
                                        </p:cTn>
                                        <p:tgtEl>
                                          <p:spTgt spid="63"/>
                                        </p:tgtEl>
                                        <p:attrNameLst>
                                          <p:attrName>style.visibility</p:attrName>
                                        </p:attrNameLst>
                                      </p:cBhvr>
                                      <p:to>
                                        <p:strVal val="hidden"/>
                                      </p:to>
                                    </p:set>
                                  </p:childTnLst>
                                </p:cTn>
                              </p:par>
                            </p:childTnLst>
                          </p:cTn>
                        </p:par>
                        <p:par>
                          <p:cTn id="101" fill="hold">
                            <p:stCondLst>
                              <p:cond delay="3400"/>
                            </p:stCondLst>
                            <p:childTnLst>
                              <p:par>
                                <p:cTn id="102" presetID="64" presetClass="path" presetSubtype="0" accel="50000" decel="50000" fill="hold" nodeType="afterEffect">
                                  <p:stCondLst>
                                    <p:cond delay="0"/>
                                  </p:stCondLst>
                                  <p:childTnLst>
                                    <p:animMotion origin="layout" path="M -3.88889E-6 -0.4794 L -3.88889E-6 -0.95718 " pathEditMode="relative" rAng="0" ptsTypes="AA">
                                      <p:cBhvr>
                                        <p:cTn id="103" dur="1000" fill="hold"/>
                                        <p:tgtEl>
                                          <p:spTgt spid="51"/>
                                        </p:tgtEl>
                                        <p:attrNameLst>
                                          <p:attrName>ppt_x</p:attrName>
                                          <p:attrName>ppt_y</p:attrName>
                                        </p:attrNameLst>
                                      </p:cBhvr>
                                      <p:rCtr x="0" y="-239"/>
                                    </p:animMotion>
                                  </p:childTnLst>
                                </p:cTn>
                              </p:par>
                            </p:childTnLst>
                          </p:cTn>
                        </p:par>
                      </p:childTnLst>
                    </p:cTn>
                  </p:par>
                  <p:par>
                    <p:cTn id="104" fill="hold">
                      <p:stCondLst>
                        <p:cond delay="indefinite"/>
                      </p:stCondLst>
                      <p:childTnLst>
                        <p:par>
                          <p:cTn id="105" fill="hold">
                            <p:stCondLst>
                              <p:cond delay="0"/>
                            </p:stCondLst>
                            <p:childTnLst>
                              <p:par>
                                <p:cTn id="106" presetID="55" presetClass="entr" presetSubtype="0" fill="hold" grpId="0" nodeType="clickEffect">
                                  <p:stCondLst>
                                    <p:cond delay="0"/>
                                  </p:stCondLst>
                                  <p:childTnLst>
                                    <p:set>
                                      <p:cBhvr>
                                        <p:cTn id="107" dur="1" fill="hold">
                                          <p:stCondLst>
                                            <p:cond delay="0"/>
                                          </p:stCondLst>
                                        </p:cTn>
                                        <p:tgtEl>
                                          <p:spTgt spid="68"/>
                                        </p:tgtEl>
                                        <p:attrNameLst>
                                          <p:attrName>style.visibility</p:attrName>
                                        </p:attrNameLst>
                                      </p:cBhvr>
                                      <p:to>
                                        <p:strVal val="visible"/>
                                      </p:to>
                                    </p:set>
                                    <p:anim calcmode="lin" valueType="num">
                                      <p:cBhvr>
                                        <p:cTn id="108" dur="1000" fill="hold"/>
                                        <p:tgtEl>
                                          <p:spTgt spid="68"/>
                                        </p:tgtEl>
                                        <p:attrNameLst>
                                          <p:attrName>ppt_w</p:attrName>
                                        </p:attrNameLst>
                                      </p:cBhvr>
                                      <p:tavLst>
                                        <p:tav tm="0">
                                          <p:val>
                                            <p:strVal val="#ppt_w*0.70"/>
                                          </p:val>
                                        </p:tav>
                                        <p:tav tm="100000">
                                          <p:val>
                                            <p:strVal val="#ppt_w"/>
                                          </p:val>
                                        </p:tav>
                                      </p:tavLst>
                                    </p:anim>
                                    <p:anim calcmode="lin" valueType="num">
                                      <p:cBhvr>
                                        <p:cTn id="109" dur="1000" fill="hold"/>
                                        <p:tgtEl>
                                          <p:spTgt spid="68"/>
                                        </p:tgtEl>
                                        <p:attrNameLst>
                                          <p:attrName>ppt_h</p:attrName>
                                        </p:attrNameLst>
                                      </p:cBhvr>
                                      <p:tavLst>
                                        <p:tav tm="0">
                                          <p:val>
                                            <p:strVal val="#ppt_h"/>
                                          </p:val>
                                        </p:tav>
                                        <p:tav tm="100000">
                                          <p:val>
                                            <p:strVal val="#ppt_h"/>
                                          </p:val>
                                        </p:tav>
                                      </p:tavLst>
                                    </p:anim>
                                    <p:animEffect transition="in" filter="fade">
                                      <p:cBhvr>
                                        <p:cTn id="110"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6" grpId="2" animBg="1"/>
      <p:bldP spid="37" grpId="0" animBg="1"/>
      <p:bldP spid="37" grpId="1" animBg="1"/>
      <p:bldP spid="37" grpId="2" animBg="1"/>
      <p:bldP spid="38" grpId="0" animBg="1"/>
      <p:bldP spid="38" grpId="1" animBg="1"/>
      <p:bldP spid="38" grpId="2" animBg="1"/>
      <p:bldP spid="58" grpId="0" animBg="1"/>
      <p:bldP spid="58" grpId="1" animBg="1"/>
      <p:bldP spid="59" grpId="0" animBg="1"/>
      <p:bldP spid="59" grpId="1" animBg="1"/>
      <p:bldP spid="60" grpId="0" animBg="1"/>
      <p:bldP spid="60" grpId="1" animBg="1"/>
      <p:bldP spid="61" grpId="0" animBg="1"/>
      <p:bldP spid="61" grpId="1" animBg="1"/>
      <p:bldP spid="61" grpId="2" animBg="1"/>
      <p:bldP spid="62" grpId="0" animBg="1"/>
      <p:bldP spid="62" grpId="1" animBg="1"/>
      <p:bldP spid="62" grpId="2" animBg="1"/>
      <p:bldP spid="63" grpId="0" animBg="1"/>
      <p:bldP spid="63" grpId="1" animBg="1"/>
      <p:bldP spid="63" grpId="2" animBg="1"/>
      <p:bldP spid="64" grpId="0" animBg="1"/>
      <p:bldP spid="64" grpId="1" animBg="1"/>
      <p:bldP spid="65" grpId="0" animBg="1"/>
      <p:bldP spid="65" grpId="1" animBg="1"/>
      <p:bldP spid="66" grpId="0" animBg="1"/>
      <p:bldP spid="66" grpId="1" animBg="1"/>
      <p:bldP spid="68"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グループ化 53"/>
          <p:cNvGrpSpPr/>
          <p:nvPr/>
        </p:nvGrpSpPr>
        <p:grpSpPr>
          <a:xfrm>
            <a:off x="446031" y="2589201"/>
            <a:ext cx="2848014" cy="9697499"/>
            <a:chOff x="446031" y="2589201"/>
            <a:chExt cx="2848014" cy="9697499"/>
          </a:xfrm>
        </p:grpSpPr>
        <p:grpSp>
          <p:nvGrpSpPr>
            <p:cNvPr id="19" name="グループ化 18"/>
            <p:cNvGrpSpPr/>
            <p:nvPr/>
          </p:nvGrpSpPr>
          <p:grpSpPr>
            <a:xfrm>
              <a:off x="446031" y="2589201"/>
              <a:ext cx="2848014" cy="9697499"/>
              <a:chOff x="446031" y="434934"/>
              <a:chExt cx="2269615" cy="7728048"/>
            </a:xfrm>
          </p:grpSpPr>
          <p:pic>
            <p:nvPicPr>
              <p:cNvPr id="20" name="Picture 3"/>
              <p:cNvPicPr>
                <a:picLocks noChangeAspect="1" noChangeArrowheads="1"/>
              </p:cNvPicPr>
              <p:nvPr/>
            </p:nvPicPr>
            <p:blipFill>
              <a:blip r:embed="rId2"/>
              <a:srcRect/>
              <a:stretch>
                <a:fillRect/>
              </a:stretch>
            </p:blipFill>
            <p:spPr bwMode="auto">
              <a:xfrm>
                <a:off x="446031" y="434934"/>
                <a:ext cx="2269615" cy="2543202"/>
              </a:xfrm>
              <a:prstGeom prst="rect">
                <a:avLst/>
              </a:prstGeom>
              <a:noFill/>
              <a:ln w="9525">
                <a:noFill/>
                <a:miter lim="800000"/>
                <a:headEnd/>
                <a:tailEnd/>
              </a:ln>
            </p:spPr>
          </p:pic>
          <p:pic>
            <p:nvPicPr>
              <p:cNvPr id="21" name="Picture 3"/>
              <p:cNvPicPr>
                <a:picLocks noChangeAspect="1" noChangeArrowheads="1"/>
              </p:cNvPicPr>
              <p:nvPr/>
            </p:nvPicPr>
            <p:blipFill>
              <a:blip r:embed="rId2"/>
              <a:srcRect/>
              <a:stretch>
                <a:fillRect/>
              </a:stretch>
            </p:blipFill>
            <p:spPr bwMode="auto">
              <a:xfrm>
                <a:off x="446031" y="5619780"/>
                <a:ext cx="2269615" cy="2543202"/>
              </a:xfrm>
              <a:prstGeom prst="rect">
                <a:avLst/>
              </a:prstGeom>
              <a:noFill/>
              <a:ln w="9525">
                <a:noFill/>
                <a:miter lim="800000"/>
                <a:headEnd/>
                <a:tailEnd/>
              </a:ln>
            </p:spPr>
          </p:pic>
          <p:pic>
            <p:nvPicPr>
              <p:cNvPr id="22" name="Picture 3"/>
              <p:cNvPicPr>
                <a:picLocks noChangeAspect="1" noChangeArrowheads="1"/>
              </p:cNvPicPr>
              <p:nvPr/>
            </p:nvPicPr>
            <p:blipFill>
              <a:blip r:embed="rId2"/>
              <a:srcRect/>
              <a:stretch>
                <a:fillRect/>
              </a:stretch>
            </p:blipFill>
            <p:spPr bwMode="auto">
              <a:xfrm>
                <a:off x="446031" y="3027357"/>
                <a:ext cx="2269615" cy="2543202"/>
              </a:xfrm>
              <a:prstGeom prst="rect">
                <a:avLst/>
              </a:prstGeom>
              <a:noFill/>
              <a:ln w="9525">
                <a:noFill/>
                <a:miter lim="800000"/>
                <a:headEnd/>
                <a:tailEnd/>
              </a:ln>
            </p:spPr>
          </p:pic>
        </p:grpSp>
        <p:sp>
          <p:nvSpPr>
            <p:cNvPr id="27" name="テキスト ボックス 26"/>
            <p:cNvSpPr txBox="1"/>
            <p:nvPr/>
          </p:nvSpPr>
          <p:spPr>
            <a:xfrm>
              <a:off x="1841577" y="5948397"/>
              <a:ext cx="284052" cy="307777"/>
            </a:xfrm>
            <a:prstGeom prst="rect">
              <a:avLst/>
            </a:prstGeom>
            <a:solidFill>
              <a:schemeClr val="bg1"/>
            </a:solidFill>
          </p:spPr>
          <p:txBody>
            <a:bodyPr wrap="none" rtlCol="0">
              <a:spAutoFit/>
            </a:bodyPr>
            <a:lstStyle/>
            <a:p>
              <a:r>
                <a:rPr lang="en-US" altLang="ja-JP" sz="1400" dirty="0" smtClean="0"/>
                <a:t>4</a:t>
              </a:r>
              <a:endParaRPr kumimoji="1" lang="ja-JP" altLang="en-US" sz="1400" dirty="0"/>
            </a:p>
          </p:txBody>
        </p:sp>
        <p:sp>
          <p:nvSpPr>
            <p:cNvPr id="28" name="テキスト ボックス 27"/>
            <p:cNvSpPr txBox="1"/>
            <p:nvPr/>
          </p:nvSpPr>
          <p:spPr>
            <a:xfrm>
              <a:off x="2298141" y="5941928"/>
              <a:ext cx="284052" cy="307777"/>
            </a:xfrm>
            <a:prstGeom prst="rect">
              <a:avLst/>
            </a:prstGeom>
            <a:solidFill>
              <a:schemeClr val="bg1"/>
            </a:solidFill>
          </p:spPr>
          <p:txBody>
            <a:bodyPr wrap="none" rtlCol="0">
              <a:spAutoFit/>
            </a:bodyPr>
            <a:lstStyle/>
            <a:p>
              <a:r>
                <a:rPr lang="en-US" altLang="ja-JP" sz="1400" dirty="0" smtClean="0"/>
                <a:t>5</a:t>
              </a:r>
              <a:endParaRPr kumimoji="1" lang="ja-JP" altLang="en-US" sz="1400" dirty="0"/>
            </a:p>
          </p:txBody>
        </p:sp>
        <p:sp>
          <p:nvSpPr>
            <p:cNvPr id="29" name="テキスト ボックス 28"/>
            <p:cNvSpPr txBox="1"/>
            <p:nvPr/>
          </p:nvSpPr>
          <p:spPr>
            <a:xfrm>
              <a:off x="2732926" y="5941928"/>
              <a:ext cx="284052" cy="307777"/>
            </a:xfrm>
            <a:prstGeom prst="rect">
              <a:avLst/>
            </a:prstGeom>
            <a:solidFill>
              <a:schemeClr val="bg1"/>
            </a:solidFill>
          </p:spPr>
          <p:txBody>
            <a:bodyPr wrap="none" rtlCol="0">
              <a:spAutoFit/>
            </a:bodyPr>
            <a:lstStyle/>
            <a:p>
              <a:r>
                <a:rPr lang="en-US" altLang="ja-JP" sz="1400" dirty="0" smtClean="0"/>
                <a:t>6</a:t>
              </a:r>
              <a:endParaRPr kumimoji="1" lang="ja-JP" altLang="en-US" sz="1400" dirty="0"/>
            </a:p>
          </p:txBody>
        </p:sp>
        <p:sp>
          <p:nvSpPr>
            <p:cNvPr id="30" name="テキスト ボックス 29"/>
            <p:cNvSpPr txBox="1"/>
            <p:nvPr/>
          </p:nvSpPr>
          <p:spPr>
            <a:xfrm>
              <a:off x="738135" y="6746315"/>
              <a:ext cx="553357" cy="307777"/>
            </a:xfrm>
            <a:prstGeom prst="rect">
              <a:avLst/>
            </a:prstGeom>
            <a:solidFill>
              <a:schemeClr val="bg1"/>
            </a:solidFill>
          </p:spPr>
          <p:txBody>
            <a:bodyPr wrap="none" rtlCol="0">
              <a:spAutoFit/>
            </a:bodyPr>
            <a:lstStyle/>
            <a:p>
              <a:r>
                <a:rPr lang="en-US" altLang="ja-JP" sz="1400" dirty="0" smtClean="0"/>
                <a:t>EFG</a:t>
              </a:r>
              <a:endParaRPr kumimoji="1" lang="ja-JP" altLang="en-US" sz="1400" dirty="0"/>
            </a:p>
          </p:txBody>
        </p:sp>
        <p:sp>
          <p:nvSpPr>
            <p:cNvPr id="31" name="テキスト ボックス 30"/>
            <p:cNvSpPr txBox="1"/>
            <p:nvPr/>
          </p:nvSpPr>
          <p:spPr>
            <a:xfrm>
              <a:off x="1671659" y="6746315"/>
              <a:ext cx="453970" cy="307777"/>
            </a:xfrm>
            <a:prstGeom prst="rect">
              <a:avLst/>
            </a:prstGeom>
            <a:solidFill>
              <a:schemeClr val="bg1"/>
            </a:solidFill>
          </p:spPr>
          <p:txBody>
            <a:bodyPr wrap="none" rtlCol="0">
              <a:spAutoFit/>
            </a:bodyPr>
            <a:lstStyle/>
            <a:p>
              <a:r>
                <a:rPr lang="en-US" altLang="ja-JP" sz="1400" dirty="0" smtClean="0"/>
                <a:t>HIJ</a:t>
              </a:r>
              <a:endParaRPr kumimoji="1" lang="ja-JP" altLang="en-US" sz="1400" dirty="0"/>
            </a:p>
          </p:txBody>
        </p:sp>
        <p:sp>
          <p:nvSpPr>
            <p:cNvPr id="32" name="テキスト ボックス 31"/>
            <p:cNvSpPr txBox="1"/>
            <p:nvPr/>
          </p:nvSpPr>
          <p:spPr>
            <a:xfrm>
              <a:off x="2381081" y="6746315"/>
              <a:ext cx="803425" cy="307777"/>
            </a:xfrm>
            <a:prstGeom prst="rect">
              <a:avLst/>
            </a:prstGeom>
            <a:solidFill>
              <a:schemeClr val="bg1"/>
            </a:solidFill>
          </p:spPr>
          <p:txBody>
            <a:bodyPr wrap="none" rtlCol="0">
              <a:spAutoFit/>
            </a:bodyPr>
            <a:lstStyle/>
            <a:p>
              <a:r>
                <a:rPr lang="en-US" altLang="ja-JP" sz="1400" dirty="0" smtClean="0"/>
                <a:t>PQRST</a:t>
              </a:r>
              <a:endParaRPr kumimoji="1" lang="ja-JP" altLang="en-US" sz="1400" dirty="0"/>
            </a:p>
          </p:txBody>
        </p:sp>
        <p:sp>
          <p:nvSpPr>
            <p:cNvPr id="33" name="テキスト ボックス 32"/>
            <p:cNvSpPr txBox="1"/>
            <p:nvPr/>
          </p:nvSpPr>
          <p:spPr>
            <a:xfrm>
              <a:off x="592446" y="7774047"/>
              <a:ext cx="619328" cy="288147"/>
            </a:xfrm>
            <a:prstGeom prst="rect">
              <a:avLst/>
            </a:prstGeom>
            <a:solidFill>
              <a:schemeClr val="bg1"/>
            </a:solidFill>
          </p:spPr>
          <p:txBody>
            <a:bodyPr wrap="none" lIns="36000" tIns="36000" rIns="36000" bIns="36000" rtlCol="0">
              <a:spAutoFit/>
            </a:bodyPr>
            <a:lstStyle/>
            <a:p>
              <a:r>
                <a:rPr lang="en-US" altLang="ja-JP" sz="1400" dirty="0" smtClean="0"/>
                <a:t>80,000</a:t>
              </a:r>
              <a:endParaRPr kumimoji="1" lang="ja-JP" altLang="en-US" sz="1400" dirty="0"/>
            </a:p>
          </p:txBody>
        </p:sp>
        <p:sp>
          <p:nvSpPr>
            <p:cNvPr id="34" name="テキスト ボックス 33"/>
            <p:cNvSpPr txBox="1"/>
            <p:nvPr/>
          </p:nvSpPr>
          <p:spPr>
            <a:xfrm>
              <a:off x="1322706" y="7774047"/>
              <a:ext cx="619328" cy="288147"/>
            </a:xfrm>
            <a:prstGeom prst="rect">
              <a:avLst/>
            </a:prstGeom>
            <a:solidFill>
              <a:schemeClr val="bg1"/>
            </a:solidFill>
          </p:spPr>
          <p:txBody>
            <a:bodyPr wrap="none" lIns="36000" tIns="36000" rIns="36000" bIns="36000" rtlCol="0">
              <a:spAutoFit/>
            </a:bodyPr>
            <a:lstStyle/>
            <a:p>
              <a:r>
                <a:rPr lang="en-US" altLang="ja-JP" sz="1400" dirty="0" smtClean="0"/>
                <a:t>65,000</a:t>
              </a:r>
              <a:endParaRPr kumimoji="1" lang="ja-JP" altLang="en-US" sz="1400" dirty="0"/>
            </a:p>
          </p:txBody>
        </p:sp>
        <p:sp>
          <p:nvSpPr>
            <p:cNvPr id="35" name="テキスト ボックス 34"/>
            <p:cNvSpPr txBox="1"/>
            <p:nvPr/>
          </p:nvSpPr>
          <p:spPr>
            <a:xfrm>
              <a:off x="2127022" y="7774047"/>
              <a:ext cx="619328" cy="288147"/>
            </a:xfrm>
            <a:prstGeom prst="rect">
              <a:avLst/>
            </a:prstGeom>
            <a:solidFill>
              <a:schemeClr val="bg1"/>
            </a:solidFill>
          </p:spPr>
          <p:txBody>
            <a:bodyPr wrap="none" lIns="36000" tIns="36000" rIns="36000" bIns="36000" rtlCol="0">
              <a:spAutoFit/>
            </a:bodyPr>
            <a:lstStyle/>
            <a:p>
              <a:r>
                <a:rPr lang="en-US" altLang="ja-JP" sz="1400" dirty="0" smtClean="0"/>
                <a:t>90,000</a:t>
              </a:r>
              <a:endParaRPr kumimoji="1" lang="ja-JP" altLang="en-US" sz="1400" dirty="0"/>
            </a:p>
          </p:txBody>
        </p:sp>
        <p:sp>
          <p:nvSpPr>
            <p:cNvPr id="39" name="テキスト ボックス 38"/>
            <p:cNvSpPr txBox="1"/>
            <p:nvPr/>
          </p:nvSpPr>
          <p:spPr>
            <a:xfrm>
              <a:off x="592083" y="8435238"/>
              <a:ext cx="569634" cy="288147"/>
            </a:xfrm>
            <a:prstGeom prst="rect">
              <a:avLst/>
            </a:prstGeom>
            <a:solidFill>
              <a:schemeClr val="bg1"/>
            </a:solidFill>
          </p:spPr>
          <p:txBody>
            <a:bodyPr wrap="none" lIns="36000" tIns="36000" rIns="36000" bIns="36000" rtlCol="0">
              <a:spAutoFit/>
            </a:bodyPr>
            <a:lstStyle/>
            <a:p>
              <a:r>
                <a:rPr lang="en-US" altLang="ja-JP" sz="1400" dirty="0" smtClean="0"/>
                <a:t>82375</a:t>
              </a:r>
              <a:endParaRPr kumimoji="1" lang="ja-JP" altLang="en-US" sz="1400" dirty="0"/>
            </a:p>
          </p:txBody>
        </p:sp>
        <p:sp>
          <p:nvSpPr>
            <p:cNvPr id="40" name="テキスト ボックス 39"/>
            <p:cNvSpPr txBox="1"/>
            <p:nvPr/>
          </p:nvSpPr>
          <p:spPr>
            <a:xfrm>
              <a:off x="1322343" y="8435238"/>
              <a:ext cx="569634" cy="288147"/>
            </a:xfrm>
            <a:prstGeom prst="rect">
              <a:avLst/>
            </a:prstGeom>
            <a:solidFill>
              <a:schemeClr val="bg1"/>
            </a:solidFill>
          </p:spPr>
          <p:txBody>
            <a:bodyPr wrap="none" lIns="36000" tIns="36000" rIns="36000" bIns="36000" rtlCol="0">
              <a:spAutoFit/>
            </a:bodyPr>
            <a:lstStyle/>
            <a:p>
              <a:r>
                <a:rPr lang="en-US" altLang="ja-JP" sz="1400" dirty="0" smtClean="0"/>
                <a:t>75028</a:t>
              </a:r>
              <a:endParaRPr kumimoji="1" lang="ja-JP" altLang="en-US" sz="1400" dirty="0"/>
            </a:p>
          </p:txBody>
        </p:sp>
        <p:sp>
          <p:nvSpPr>
            <p:cNvPr id="41" name="テキスト ボックス 40"/>
            <p:cNvSpPr txBox="1"/>
            <p:nvPr/>
          </p:nvSpPr>
          <p:spPr>
            <a:xfrm>
              <a:off x="2126659" y="8435238"/>
              <a:ext cx="569634" cy="288147"/>
            </a:xfrm>
            <a:prstGeom prst="rect">
              <a:avLst/>
            </a:prstGeom>
            <a:solidFill>
              <a:schemeClr val="bg1"/>
            </a:solidFill>
          </p:spPr>
          <p:txBody>
            <a:bodyPr wrap="none" lIns="36000" tIns="36000" rIns="36000" bIns="36000" rtlCol="0">
              <a:spAutoFit/>
            </a:bodyPr>
            <a:lstStyle/>
            <a:p>
              <a:r>
                <a:rPr lang="en-US" altLang="ja-JP" sz="1400" dirty="0" smtClean="0"/>
                <a:t>52739</a:t>
              </a:r>
              <a:endParaRPr kumimoji="1" lang="ja-JP" altLang="en-US" sz="1400" dirty="0"/>
            </a:p>
          </p:txBody>
        </p:sp>
        <p:sp>
          <p:nvSpPr>
            <p:cNvPr id="42" name="テキスト ボックス 41"/>
            <p:cNvSpPr txBox="1"/>
            <p:nvPr/>
          </p:nvSpPr>
          <p:spPr>
            <a:xfrm>
              <a:off x="1841577" y="9204523"/>
              <a:ext cx="284052" cy="307777"/>
            </a:xfrm>
            <a:prstGeom prst="rect">
              <a:avLst/>
            </a:prstGeom>
            <a:solidFill>
              <a:schemeClr val="bg1"/>
            </a:solidFill>
          </p:spPr>
          <p:txBody>
            <a:bodyPr wrap="none" rtlCol="0">
              <a:spAutoFit/>
            </a:bodyPr>
            <a:lstStyle/>
            <a:p>
              <a:r>
                <a:rPr lang="en-US" altLang="ja-JP" sz="1400" dirty="0" smtClean="0"/>
                <a:t>7</a:t>
              </a:r>
              <a:endParaRPr kumimoji="1" lang="ja-JP" altLang="en-US" sz="1400" dirty="0"/>
            </a:p>
          </p:txBody>
        </p:sp>
        <p:sp>
          <p:nvSpPr>
            <p:cNvPr id="43" name="テキスト ボックス 42"/>
            <p:cNvSpPr txBox="1"/>
            <p:nvPr/>
          </p:nvSpPr>
          <p:spPr>
            <a:xfrm>
              <a:off x="2298141" y="9198054"/>
              <a:ext cx="284052" cy="307777"/>
            </a:xfrm>
            <a:prstGeom prst="rect">
              <a:avLst/>
            </a:prstGeom>
            <a:solidFill>
              <a:schemeClr val="bg1"/>
            </a:solidFill>
          </p:spPr>
          <p:txBody>
            <a:bodyPr wrap="none" rtlCol="0">
              <a:spAutoFit/>
            </a:bodyPr>
            <a:lstStyle/>
            <a:p>
              <a:r>
                <a:rPr lang="en-US" altLang="ja-JP" sz="1400" dirty="0" smtClean="0"/>
                <a:t>8</a:t>
              </a:r>
              <a:endParaRPr kumimoji="1" lang="ja-JP" altLang="en-US" sz="1400" dirty="0"/>
            </a:p>
          </p:txBody>
        </p:sp>
        <p:sp>
          <p:nvSpPr>
            <p:cNvPr id="44" name="テキスト ボックス 43"/>
            <p:cNvSpPr txBox="1"/>
            <p:nvPr/>
          </p:nvSpPr>
          <p:spPr>
            <a:xfrm>
              <a:off x="2732926" y="9198054"/>
              <a:ext cx="284052" cy="307777"/>
            </a:xfrm>
            <a:prstGeom prst="rect">
              <a:avLst/>
            </a:prstGeom>
            <a:solidFill>
              <a:schemeClr val="bg1"/>
            </a:solidFill>
          </p:spPr>
          <p:txBody>
            <a:bodyPr wrap="none" rtlCol="0">
              <a:spAutoFit/>
            </a:bodyPr>
            <a:lstStyle/>
            <a:p>
              <a:r>
                <a:rPr lang="en-US" altLang="ja-JP" sz="1400" dirty="0" smtClean="0"/>
                <a:t>9</a:t>
              </a:r>
              <a:endParaRPr kumimoji="1" lang="ja-JP" altLang="en-US" sz="1400" dirty="0"/>
            </a:p>
          </p:txBody>
        </p:sp>
        <p:sp>
          <p:nvSpPr>
            <p:cNvPr id="45" name="テキスト ボックス 44"/>
            <p:cNvSpPr txBox="1"/>
            <p:nvPr/>
          </p:nvSpPr>
          <p:spPr>
            <a:xfrm>
              <a:off x="738135" y="10002441"/>
              <a:ext cx="604653" cy="307777"/>
            </a:xfrm>
            <a:prstGeom prst="rect">
              <a:avLst/>
            </a:prstGeom>
            <a:solidFill>
              <a:schemeClr val="bg1"/>
            </a:solidFill>
          </p:spPr>
          <p:txBody>
            <a:bodyPr wrap="none" rtlCol="0">
              <a:spAutoFit/>
            </a:bodyPr>
            <a:lstStyle/>
            <a:p>
              <a:r>
                <a:rPr lang="en-US" altLang="ja-JP" sz="1400" dirty="0" smtClean="0"/>
                <a:t>UVW</a:t>
              </a:r>
              <a:endParaRPr kumimoji="1" lang="ja-JP" altLang="en-US" sz="1400" dirty="0"/>
            </a:p>
          </p:txBody>
        </p:sp>
        <p:sp>
          <p:nvSpPr>
            <p:cNvPr id="46" name="テキスト ボックス 45"/>
            <p:cNvSpPr txBox="1"/>
            <p:nvPr/>
          </p:nvSpPr>
          <p:spPr>
            <a:xfrm>
              <a:off x="1671659" y="10002441"/>
              <a:ext cx="534121" cy="307777"/>
            </a:xfrm>
            <a:prstGeom prst="rect">
              <a:avLst/>
            </a:prstGeom>
            <a:solidFill>
              <a:schemeClr val="bg1"/>
            </a:solidFill>
          </p:spPr>
          <p:txBody>
            <a:bodyPr wrap="none" rtlCol="0">
              <a:spAutoFit/>
            </a:bodyPr>
            <a:lstStyle/>
            <a:p>
              <a:r>
                <a:rPr lang="en-US" altLang="ja-JP" sz="1400" dirty="0" smtClean="0"/>
                <a:t>XYZ</a:t>
              </a:r>
              <a:endParaRPr kumimoji="1" lang="ja-JP" altLang="en-US" sz="1400" dirty="0"/>
            </a:p>
          </p:txBody>
        </p:sp>
        <p:sp>
          <p:nvSpPr>
            <p:cNvPr id="47" name="テキスト ボックス 46"/>
            <p:cNvSpPr txBox="1"/>
            <p:nvPr/>
          </p:nvSpPr>
          <p:spPr>
            <a:xfrm>
              <a:off x="2382436" y="10002441"/>
              <a:ext cx="802070" cy="307777"/>
            </a:xfrm>
            <a:prstGeom prst="rect">
              <a:avLst/>
            </a:prstGeom>
            <a:solidFill>
              <a:schemeClr val="bg1"/>
            </a:solidFill>
          </p:spPr>
          <p:txBody>
            <a:bodyPr wrap="none" lIns="36000" rIns="36000" rtlCol="0">
              <a:spAutoFit/>
            </a:bodyPr>
            <a:lstStyle/>
            <a:p>
              <a:r>
                <a:rPr lang="en-US" altLang="ja-JP" sz="1400" dirty="0" smtClean="0"/>
                <a:t>ABCDEF</a:t>
              </a:r>
              <a:endParaRPr kumimoji="1" lang="ja-JP" altLang="en-US" sz="1400" dirty="0"/>
            </a:p>
          </p:txBody>
        </p:sp>
        <p:sp>
          <p:nvSpPr>
            <p:cNvPr id="48" name="テキスト ボックス 47"/>
            <p:cNvSpPr txBox="1"/>
            <p:nvPr/>
          </p:nvSpPr>
          <p:spPr>
            <a:xfrm>
              <a:off x="592446" y="11030173"/>
              <a:ext cx="619328" cy="288147"/>
            </a:xfrm>
            <a:prstGeom prst="rect">
              <a:avLst/>
            </a:prstGeom>
            <a:solidFill>
              <a:schemeClr val="bg1"/>
            </a:solidFill>
          </p:spPr>
          <p:txBody>
            <a:bodyPr wrap="none" lIns="36000" tIns="36000" rIns="36000" bIns="36000" rtlCol="0">
              <a:spAutoFit/>
            </a:bodyPr>
            <a:lstStyle/>
            <a:p>
              <a:r>
                <a:rPr lang="en-US" altLang="ja-JP" sz="1400" dirty="0" smtClean="0"/>
                <a:t>80,000</a:t>
              </a:r>
              <a:endParaRPr kumimoji="1" lang="ja-JP" altLang="en-US" sz="1400" dirty="0"/>
            </a:p>
          </p:txBody>
        </p:sp>
        <p:sp>
          <p:nvSpPr>
            <p:cNvPr id="49" name="テキスト ボックス 48"/>
            <p:cNvSpPr txBox="1"/>
            <p:nvPr/>
          </p:nvSpPr>
          <p:spPr>
            <a:xfrm>
              <a:off x="1322706" y="11030173"/>
              <a:ext cx="619328" cy="288147"/>
            </a:xfrm>
            <a:prstGeom prst="rect">
              <a:avLst/>
            </a:prstGeom>
            <a:solidFill>
              <a:schemeClr val="bg1"/>
            </a:solidFill>
          </p:spPr>
          <p:txBody>
            <a:bodyPr wrap="none" lIns="36000" tIns="36000" rIns="36000" bIns="36000" rtlCol="0">
              <a:spAutoFit/>
            </a:bodyPr>
            <a:lstStyle/>
            <a:p>
              <a:r>
                <a:rPr lang="en-US" altLang="ja-JP" sz="1400" dirty="0" smtClean="0"/>
                <a:t>60,000</a:t>
              </a:r>
              <a:endParaRPr kumimoji="1" lang="ja-JP" altLang="en-US" sz="1400" dirty="0"/>
            </a:p>
          </p:txBody>
        </p:sp>
        <p:sp>
          <p:nvSpPr>
            <p:cNvPr id="50" name="テキスト ボックス 49"/>
            <p:cNvSpPr txBox="1"/>
            <p:nvPr/>
          </p:nvSpPr>
          <p:spPr>
            <a:xfrm>
              <a:off x="2136852" y="11030173"/>
              <a:ext cx="646011" cy="288147"/>
            </a:xfrm>
            <a:prstGeom prst="rect">
              <a:avLst/>
            </a:prstGeom>
            <a:solidFill>
              <a:schemeClr val="bg1"/>
            </a:solidFill>
          </p:spPr>
          <p:txBody>
            <a:bodyPr wrap="none" lIns="0" tIns="36000" rIns="0" bIns="36000" rtlCol="0">
              <a:spAutoFit/>
            </a:bodyPr>
            <a:lstStyle/>
            <a:p>
              <a:r>
                <a:rPr lang="en-US" altLang="ja-JP" sz="1400" dirty="0" smtClean="0"/>
                <a:t>130,000</a:t>
              </a:r>
              <a:endParaRPr kumimoji="1" lang="ja-JP" altLang="en-US" sz="1400" dirty="0"/>
            </a:p>
          </p:txBody>
        </p:sp>
        <p:sp>
          <p:nvSpPr>
            <p:cNvPr id="51" name="テキスト ボックス 50"/>
            <p:cNvSpPr txBox="1"/>
            <p:nvPr/>
          </p:nvSpPr>
          <p:spPr>
            <a:xfrm>
              <a:off x="592083" y="11691364"/>
              <a:ext cx="569634" cy="288147"/>
            </a:xfrm>
            <a:prstGeom prst="rect">
              <a:avLst/>
            </a:prstGeom>
            <a:solidFill>
              <a:schemeClr val="bg1"/>
            </a:solidFill>
          </p:spPr>
          <p:txBody>
            <a:bodyPr wrap="none" lIns="36000" tIns="36000" rIns="36000" bIns="36000" rtlCol="0">
              <a:spAutoFit/>
            </a:bodyPr>
            <a:lstStyle/>
            <a:p>
              <a:r>
                <a:rPr lang="en-US" altLang="ja-JP" sz="1400" dirty="0" smtClean="0"/>
                <a:t>13857</a:t>
              </a:r>
              <a:endParaRPr kumimoji="1" lang="ja-JP" altLang="en-US" sz="1400" dirty="0"/>
            </a:p>
          </p:txBody>
        </p:sp>
        <p:sp>
          <p:nvSpPr>
            <p:cNvPr id="52" name="テキスト ボックス 51"/>
            <p:cNvSpPr txBox="1"/>
            <p:nvPr/>
          </p:nvSpPr>
          <p:spPr>
            <a:xfrm>
              <a:off x="1322343" y="11691364"/>
              <a:ext cx="569634" cy="288147"/>
            </a:xfrm>
            <a:prstGeom prst="rect">
              <a:avLst/>
            </a:prstGeom>
            <a:solidFill>
              <a:schemeClr val="bg1"/>
            </a:solidFill>
          </p:spPr>
          <p:txBody>
            <a:bodyPr wrap="none" lIns="36000" tIns="36000" rIns="36000" bIns="36000" rtlCol="0">
              <a:spAutoFit/>
            </a:bodyPr>
            <a:lstStyle/>
            <a:p>
              <a:r>
                <a:rPr lang="en-US" altLang="ja-JP" sz="1400" dirty="0" smtClean="0"/>
                <a:t>91827</a:t>
              </a:r>
              <a:endParaRPr kumimoji="1" lang="ja-JP" altLang="en-US" sz="1400" dirty="0"/>
            </a:p>
          </p:txBody>
        </p:sp>
        <p:sp>
          <p:nvSpPr>
            <p:cNvPr id="53" name="テキスト ボックス 52"/>
            <p:cNvSpPr txBox="1"/>
            <p:nvPr/>
          </p:nvSpPr>
          <p:spPr>
            <a:xfrm>
              <a:off x="2126659" y="11691364"/>
              <a:ext cx="569634" cy="288147"/>
            </a:xfrm>
            <a:prstGeom prst="rect">
              <a:avLst/>
            </a:prstGeom>
            <a:solidFill>
              <a:schemeClr val="bg1"/>
            </a:solidFill>
          </p:spPr>
          <p:txBody>
            <a:bodyPr wrap="none" lIns="36000" tIns="36000" rIns="36000" bIns="36000" rtlCol="0">
              <a:spAutoFit/>
            </a:bodyPr>
            <a:lstStyle/>
            <a:p>
              <a:r>
                <a:rPr lang="en-US" altLang="ja-JP" sz="1400" dirty="0" smtClean="0"/>
                <a:t>82437</a:t>
              </a:r>
              <a:endParaRPr kumimoji="1" lang="ja-JP" altLang="en-US" sz="1400" dirty="0"/>
            </a:p>
          </p:txBody>
        </p:sp>
      </p:grpSp>
      <p:sp>
        <p:nvSpPr>
          <p:cNvPr id="101" name="正方形/長方形 100"/>
          <p:cNvSpPr/>
          <p:nvPr/>
        </p:nvSpPr>
        <p:spPr>
          <a:xfrm>
            <a:off x="4206870" y="2703870"/>
            <a:ext cx="108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lang="en-US" altLang="ja-JP" dirty="0" smtClean="0"/>
              <a:t>80,000</a:t>
            </a:r>
            <a:endParaRPr kumimoji="1" lang="ja-JP" altLang="en-US" dirty="0" smtClean="0"/>
          </a:p>
        </p:txBody>
      </p:sp>
      <p:sp>
        <p:nvSpPr>
          <p:cNvPr id="102" name="正方形/長方形 101"/>
          <p:cNvSpPr/>
          <p:nvPr/>
        </p:nvSpPr>
        <p:spPr>
          <a:xfrm>
            <a:off x="4206870" y="3063870"/>
            <a:ext cx="108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lang="en-US" altLang="ja-JP" dirty="0" smtClean="0"/>
              <a:t>65,000</a:t>
            </a:r>
            <a:endParaRPr kumimoji="1" lang="ja-JP" altLang="en-US" dirty="0" smtClean="0"/>
          </a:p>
        </p:txBody>
      </p:sp>
      <p:sp>
        <p:nvSpPr>
          <p:cNvPr id="103" name="正方形/長方形 102"/>
          <p:cNvSpPr/>
          <p:nvPr/>
        </p:nvSpPr>
        <p:spPr>
          <a:xfrm>
            <a:off x="4206870" y="3429000"/>
            <a:ext cx="108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lang="en-US" altLang="ja-JP" dirty="0" smtClean="0"/>
              <a:t>90,000</a:t>
            </a:r>
            <a:endParaRPr kumimoji="1" lang="ja-JP" altLang="en-US" dirty="0" smtClean="0"/>
          </a:p>
        </p:txBody>
      </p:sp>
      <p:sp>
        <p:nvSpPr>
          <p:cNvPr id="57" name="正方形/長方形 56"/>
          <p:cNvSpPr/>
          <p:nvPr/>
        </p:nvSpPr>
        <p:spPr>
          <a:xfrm>
            <a:off x="4206870" y="2703870"/>
            <a:ext cx="108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lang="en-US" altLang="ja-JP" dirty="0" smtClean="0"/>
              <a:t>100,000</a:t>
            </a:r>
            <a:endParaRPr kumimoji="1" lang="ja-JP" altLang="en-US" dirty="0" smtClean="0"/>
          </a:p>
        </p:txBody>
      </p:sp>
      <p:sp>
        <p:nvSpPr>
          <p:cNvPr id="58" name="正方形/長方形 57"/>
          <p:cNvSpPr/>
          <p:nvPr/>
        </p:nvSpPr>
        <p:spPr>
          <a:xfrm>
            <a:off x="4206870" y="3063870"/>
            <a:ext cx="108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lang="en-US" altLang="ja-JP" dirty="0" smtClean="0"/>
              <a:t>90,000</a:t>
            </a:r>
            <a:endParaRPr kumimoji="1" lang="ja-JP" altLang="en-US" dirty="0" smtClean="0"/>
          </a:p>
        </p:txBody>
      </p:sp>
      <p:sp>
        <p:nvSpPr>
          <p:cNvPr id="59" name="正方形/長方形 58"/>
          <p:cNvSpPr/>
          <p:nvPr/>
        </p:nvSpPr>
        <p:spPr>
          <a:xfrm>
            <a:off x="4206870" y="3429000"/>
            <a:ext cx="108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lang="en-US" altLang="ja-JP" dirty="0" smtClean="0"/>
              <a:t>85,000</a:t>
            </a:r>
            <a:endParaRPr kumimoji="1" lang="ja-JP" altLang="en-US" dirty="0" smtClean="0"/>
          </a:p>
        </p:txBody>
      </p:sp>
      <p:sp>
        <p:nvSpPr>
          <p:cNvPr id="23" name="テキスト ボックス 22"/>
          <p:cNvSpPr txBox="1"/>
          <p:nvPr/>
        </p:nvSpPr>
        <p:spPr>
          <a:xfrm>
            <a:off x="446031" y="381486"/>
            <a:ext cx="3213144" cy="2012417"/>
          </a:xfrm>
          <a:prstGeom prst="rect">
            <a:avLst/>
          </a:prstGeom>
          <a:solidFill>
            <a:schemeClr val="bg1"/>
          </a:solidFill>
        </p:spPr>
        <p:txBody>
          <a:bodyPr wrap="none" rtlCol="0" anchor="b" anchorCtr="0">
            <a:noAutofit/>
          </a:bodyPr>
          <a:lstStyle/>
          <a:p>
            <a:r>
              <a:rPr kumimoji="1" lang="en-US" altLang="ja-JP" dirty="0" smtClean="0"/>
              <a:t>PAX</a:t>
            </a:r>
            <a:endParaRPr kumimoji="1" lang="ja-JP" altLang="en-US" dirty="0"/>
          </a:p>
        </p:txBody>
      </p:sp>
      <p:sp>
        <p:nvSpPr>
          <p:cNvPr id="2" name="タイトル 1"/>
          <p:cNvSpPr>
            <a:spLocks noGrp="1"/>
          </p:cNvSpPr>
          <p:nvPr>
            <p:ph type="title"/>
          </p:nvPr>
        </p:nvSpPr>
        <p:spPr/>
        <p:txBody>
          <a:bodyPr/>
          <a:lstStyle/>
          <a:p>
            <a:r>
              <a:rPr kumimoji="1" lang="en-US" altLang="ja-JP" dirty="0" err="1" smtClean="0"/>
              <a:t>FlashScan</a:t>
            </a:r>
            <a:r>
              <a:rPr kumimoji="1" lang="ja-JP" altLang="en-US" dirty="0" smtClean="0"/>
              <a:t> の最適化</a:t>
            </a:r>
            <a:endParaRPr kumimoji="1" lang="ja-JP" altLang="en-US" dirty="0"/>
          </a:p>
        </p:txBody>
      </p:sp>
      <p:sp>
        <p:nvSpPr>
          <p:cNvPr id="5" name="正方形/長方形 4"/>
          <p:cNvSpPr/>
          <p:nvPr/>
        </p:nvSpPr>
        <p:spPr>
          <a:xfrm>
            <a:off x="957212" y="1543328"/>
            <a:ext cx="6389775" cy="461665"/>
          </a:xfrm>
          <a:prstGeom prst="rect">
            <a:avLst/>
          </a:prstGeom>
        </p:spPr>
        <p:txBody>
          <a:bodyPr wrap="square">
            <a:spAutoFit/>
          </a:bodyPr>
          <a:lstStyle/>
          <a:p>
            <a:r>
              <a:rPr lang="en-US" altLang="ja-JP" sz="2400" dirty="0" smtClean="0">
                <a:latin typeface="Consolas" pitchFamily="49" charset="0"/>
              </a:rPr>
              <a:t>SELECT a FROM R</a:t>
            </a:r>
            <a:r>
              <a:rPr lang="ja-JP" altLang="en-US" sz="2400" dirty="0" smtClean="0">
                <a:latin typeface="Consolas" pitchFamily="49" charset="0"/>
              </a:rPr>
              <a:t> </a:t>
            </a:r>
            <a:r>
              <a:rPr lang="en-US" altLang="ja-JP" sz="2400" dirty="0" smtClean="0">
                <a:latin typeface="Consolas" pitchFamily="49" charset="0"/>
              </a:rPr>
              <a:t>WHERE</a:t>
            </a:r>
            <a:r>
              <a:rPr lang="ja-JP" altLang="en-US" sz="2400" dirty="0" smtClean="0">
                <a:latin typeface="Consolas" pitchFamily="49" charset="0"/>
              </a:rPr>
              <a:t> </a:t>
            </a:r>
            <a:r>
              <a:rPr lang="en-US" altLang="ja-JP" sz="2400" dirty="0" smtClean="0">
                <a:latin typeface="Consolas" pitchFamily="49" charset="0"/>
              </a:rPr>
              <a:t>c</a:t>
            </a:r>
            <a:r>
              <a:rPr lang="ja-JP" altLang="en-US" sz="2400" dirty="0" smtClean="0">
                <a:latin typeface="Consolas" pitchFamily="49" charset="0"/>
              </a:rPr>
              <a:t> </a:t>
            </a:r>
            <a:r>
              <a:rPr lang="en-US" altLang="ja-JP" sz="2400" dirty="0" smtClean="0">
                <a:latin typeface="Consolas" pitchFamily="49" charset="0"/>
              </a:rPr>
              <a:t>&gt;</a:t>
            </a:r>
            <a:r>
              <a:rPr lang="ja-JP" altLang="en-US" sz="2400" dirty="0" smtClean="0">
                <a:latin typeface="Consolas" pitchFamily="49" charset="0"/>
              </a:rPr>
              <a:t> </a:t>
            </a:r>
            <a:r>
              <a:rPr lang="en-US" altLang="ja-JP" sz="2400" dirty="0" smtClean="0">
                <a:latin typeface="Consolas" pitchFamily="49" charset="0"/>
              </a:rPr>
              <a:t>90,000</a:t>
            </a:r>
            <a:endParaRPr lang="ja-JP" altLang="en-US" sz="2400" dirty="0">
              <a:latin typeface="Consolas" pitchFamily="49" charset="0"/>
            </a:endParaRPr>
          </a:p>
        </p:txBody>
      </p:sp>
      <p:sp>
        <p:nvSpPr>
          <p:cNvPr id="6" name="テキスト ボックス 5"/>
          <p:cNvSpPr txBox="1"/>
          <p:nvPr/>
        </p:nvSpPr>
        <p:spPr>
          <a:xfrm>
            <a:off x="957213" y="1178198"/>
            <a:ext cx="6471643" cy="461665"/>
          </a:xfrm>
          <a:prstGeom prst="rect">
            <a:avLst/>
          </a:prstGeom>
          <a:noFill/>
        </p:spPr>
        <p:txBody>
          <a:bodyPr wrap="none" rtlCol="0">
            <a:spAutoFit/>
          </a:bodyPr>
          <a:lstStyle/>
          <a:p>
            <a:r>
              <a:rPr lang="en-US" altLang="ja-JP" sz="2400" dirty="0" smtClean="0">
                <a:latin typeface="Consolas" pitchFamily="49" charset="0"/>
              </a:rPr>
              <a:t>R (a </a:t>
            </a:r>
            <a:r>
              <a:rPr kumimoji="1" lang="en-US" altLang="ja-JP" sz="2400" dirty="0" smtClean="0">
                <a:latin typeface="Consolas" pitchFamily="49" charset="0"/>
              </a:rPr>
              <a:t>INT, b VARCHAR(8), c INT, d INT)</a:t>
            </a:r>
            <a:endParaRPr kumimoji="1" lang="ja-JP" altLang="en-US" sz="2400" dirty="0">
              <a:latin typeface="Consolas" pitchFamily="49" charset="0"/>
            </a:endParaRPr>
          </a:p>
        </p:txBody>
      </p:sp>
      <p:grpSp>
        <p:nvGrpSpPr>
          <p:cNvPr id="24" name="グループ化 23"/>
          <p:cNvGrpSpPr/>
          <p:nvPr/>
        </p:nvGrpSpPr>
        <p:grpSpPr>
          <a:xfrm>
            <a:off x="0" y="0"/>
            <a:ext cx="9155113" cy="381000"/>
            <a:chOff x="0" y="0"/>
            <a:chExt cx="9155113" cy="381000"/>
          </a:xfrm>
        </p:grpSpPr>
        <p:pic>
          <p:nvPicPr>
            <p:cNvPr id="25" name="Picture 16" descr="１番左"/>
            <p:cNvPicPr>
              <a:picLocks noChangeAspect="1" noChangeArrowheads="1"/>
            </p:cNvPicPr>
            <p:nvPr/>
          </p:nvPicPr>
          <p:blipFill>
            <a:blip r:embed="rId3"/>
            <a:srcRect/>
            <a:stretch>
              <a:fillRect/>
            </a:stretch>
          </p:blipFill>
          <p:spPr bwMode="auto">
            <a:xfrm>
              <a:off x="0" y="0"/>
              <a:ext cx="9155113" cy="381000"/>
            </a:xfrm>
            <a:prstGeom prst="rect">
              <a:avLst/>
            </a:prstGeom>
            <a:noFill/>
            <a:ln w="9525">
              <a:noFill/>
              <a:miter lim="800000"/>
              <a:headEnd/>
              <a:tailEnd/>
            </a:ln>
          </p:spPr>
        </p:pic>
        <p:sp>
          <p:nvSpPr>
            <p:cNvPr id="26" name="Text Box 11"/>
            <p:cNvSpPr txBox="1">
              <a:spLocks noChangeArrowheads="1"/>
            </p:cNvSpPr>
            <p:nvPr/>
          </p:nvSpPr>
          <p:spPr bwMode="auto">
            <a:xfrm>
              <a:off x="7710848" y="58738"/>
              <a:ext cx="1415772" cy="276999"/>
            </a:xfrm>
            <a:prstGeom prst="rect">
              <a:avLst/>
            </a:prstGeom>
            <a:noFill/>
            <a:ln w="9525">
              <a:noFill/>
              <a:miter lim="800000"/>
              <a:headEnd/>
              <a:tailEnd/>
            </a:ln>
            <a:effectLst/>
          </p:spPr>
          <p:txBody>
            <a:bodyPr wrap="none">
              <a:spAutoFit/>
            </a:bodyPr>
            <a:lstStyle/>
            <a:p>
              <a:pPr algn="r"/>
              <a:r>
                <a:rPr lang="ja-JP" altLang="en-US" sz="1200" b="1" dirty="0" smtClean="0">
                  <a:solidFill>
                    <a:schemeClr val="bg1"/>
                  </a:solidFill>
                </a:rPr>
                <a:t>情報技術研究部門</a:t>
              </a:r>
              <a:endParaRPr lang="ja-JP" altLang="en-US" sz="1200" b="1" dirty="0">
                <a:solidFill>
                  <a:schemeClr val="bg1"/>
                </a:solidFill>
              </a:endParaRPr>
            </a:p>
          </p:txBody>
        </p:sp>
      </p:grpSp>
      <p:sp>
        <p:nvSpPr>
          <p:cNvPr id="81" name="テキスト ボックス 80"/>
          <p:cNvSpPr txBox="1"/>
          <p:nvPr/>
        </p:nvSpPr>
        <p:spPr>
          <a:xfrm>
            <a:off x="3549636" y="4513487"/>
            <a:ext cx="3252814" cy="646331"/>
          </a:xfrm>
          <a:prstGeom prst="rect">
            <a:avLst/>
          </a:prstGeom>
          <a:noFill/>
        </p:spPr>
        <p:txBody>
          <a:bodyPr wrap="none" rtlCol="0">
            <a:spAutoFit/>
          </a:bodyPr>
          <a:lstStyle/>
          <a:p>
            <a:r>
              <a:rPr kumimoji="1" lang="ja-JP" altLang="en-US" dirty="0" smtClean="0"/>
              <a:t>条件を満たすものは</a:t>
            </a:r>
            <a:r>
              <a:rPr lang="ja-JP" altLang="en-US" dirty="0" smtClean="0"/>
              <a:t>一つも</a:t>
            </a:r>
            <a:r>
              <a:rPr kumimoji="1" lang="ja-JP" altLang="en-US" dirty="0" smtClean="0"/>
              <a:t>ない</a:t>
            </a:r>
            <a:endParaRPr kumimoji="1" lang="en-US" altLang="ja-JP" dirty="0" smtClean="0"/>
          </a:p>
          <a:p>
            <a:r>
              <a:rPr lang="ja-JP" altLang="en-US" dirty="0" smtClean="0"/>
              <a:t>   ⇒ </a:t>
            </a:r>
            <a:r>
              <a:rPr lang="en-US" altLang="ja-JP" dirty="0" smtClean="0"/>
              <a:t>a</a:t>
            </a:r>
            <a:r>
              <a:rPr lang="ja-JP" altLang="en-US" dirty="0" smtClean="0"/>
              <a:t> の </a:t>
            </a:r>
            <a:r>
              <a:rPr lang="en-US" altLang="ja-JP" dirty="0" err="1" smtClean="0"/>
              <a:t>minipage</a:t>
            </a:r>
            <a:r>
              <a:rPr lang="ja-JP" altLang="en-US" dirty="0" smtClean="0"/>
              <a:t> は読まない</a:t>
            </a:r>
            <a:endParaRPr kumimoji="1" lang="ja-JP" altLang="en-US" dirty="0"/>
          </a:p>
        </p:txBody>
      </p:sp>
      <p:sp>
        <p:nvSpPr>
          <p:cNvPr id="82" name="テキスト ボックス 81"/>
          <p:cNvSpPr txBox="1"/>
          <p:nvPr/>
        </p:nvSpPr>
        <p:spPr>
          <a:xfrm>
            <a:off x="3546479" y="3903669"/>
            <a:ext cx="3530134" cy="646331"/>
          </a:xfrm>
          <a:prstGeom prst="rect">
            <a:avLst/>
          </a:prstGeom>
          <a:noFill/>
        </p:spPr>
        <p:txBody>
          <a:bodyPr wrap="none" rtlCol="0">
            <a:spAutoFit/>
          </a:bodyPr>
          <a:lstStyle/>
          <a:p>
            <a:r>
              <a:rPr kumimoji="1" lang="ja-JP" altLang="en-US" dirty="0" smtClean="0"/>
              <a:t>条件を満たすものが一つ以上存在</a:t>
            </a:r>
            <a:endParaRPr kumimoji="1" lang="en-US" altLang="ja-JP" dirty="0" smtClean="0"/>
          </a:p>
          <a:p>
            <a:r>
              <a:rPr lang="ja-JP" altLang="en-US" dirty="0" smtClean="0"/>
              <a:t>   ⇒ </a:t>
            </a:r>
            <a:r>
              <a:rPr lang="en-US" altLang="ja-JP" dirty="0" smtClean="0"/>
              <a:t>a</a:t>
            </a:r>
            <a:r>
              <a:rPr lang="ja-JP" altLang="en-US" dirty="0" smtClean="0"/>
              <a:t> の </a:t>
            </a:r>
            <a:r>
              <a:rPr lang="en-US" altLang="ja-JP" dirty="0" err="1" smtClean="0"/>
              <a:t>minipage</a:t>
            </a:r>
            <a:r>
              <a:rPr lang="ja-JP" altLang="en-US" dirty="0" smtClean="0"/>
              <a:t> を読む</a:t>
            </a:r>
            <a:endParaRPr kumimoji="1" lang="ja-JP" altLang="en-US" dirty="0"/>
          </a:p>
        </p:txBody>
      </p:sp>
      <p:sp>
        <p:nvSpPr>
          <p:cNvPr id="83" name="正方形/長方形 82"/>
          <p:cNvSpPr/>
          <p:nvPr/>
        </p:nvSpPr>
        <p:spPr>
          <a:xfrm>
            <a:off x="4535487" y="5296293"/>
            <a:ext cx="36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kumimoji="1" lang="en-US" altLang="ja-JP" dirty="0" smtClean="0"/>
              <a:t>1</a:t>
            </a:r>
            <a:endParaRPr kumimoji="1" lang="ja-JP" altLang="en-US" dirty="0" smtClean="0"/>
          </a:p>
        </p:txBody>
      </p:sp>
      <p:sp>
        <p:nvSpPr>
          <p:cNvPr id="84" name="正方形/長方形 83"/>
          <p:cNvSpPr/>
          <p:nvPr/>
        </p:nvSpPr>
        <p:spPr>
          <a:xfrm>
            <a:off x="4535487" y="5661423"/>
            <a:ext cx="36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kumimoji="1" lang="en-US" altLang="ja-JP" dirty="0" smtClean="0"/>
              <a:t>2</a:t>
            </a:r>
            <a:endParaRPr kumimoji="1" lang="ja-JP" altLang="en-US" dirty="0" smtClean="0"/>
          </a:p>
        </p:txBody>
      </p:sp>
      <p:sp>
        <p:nvSpPr>
          <p:cNvPr id="85" name="正方形/長方形 84"/>
          <p:cNvSpPr/>
          <p:nvPr/>
        </p:nvSpPr>
        <p:spPr>
          <a:xfrm>
            <a:off x="4535487" y="6021423"/>
            <a:ext cx="36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kumimoji="1" lang="en-US" altLang="ja-JP" dirty="0" smtClean="0"/>
              <a:t>3</a:t>
            </a:r>
            <a:endParaRPr kumimoji="1" lang="ja-JP" altLang="en-US" dirty="0" smtClean="0"/>
          </a:p>
        </p:txBody>
      </p:sp>
      <p:sp>
        <p:nvSpPr>
          <p:cNvPr id="96" name="正方形/長方形 95"/>
          <p:cNvSpPr/>
          <p:nvPr/>
        </p:nvSpPr>
        <p:spPr>
          <a:xfrm>
            <a:off x="4535487" y="5296293"/>
            <a:ext cx="36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kumimoji="1" lang="en-US" altLang="ja-JP" dirty="0" smtClean="0"/>
              <a:t>1</a:t>
            </a:r>
            <a:endParaRPr kumimoji="1" lang="ja-JP" altLang="en-US" dirty="0" smtClean="0"/>
          </a:p>
        </p:txBody>
      </p:sp>
      <p:sp>
        <p:nvSpPr>
          <p:cNvPr id="104" name="正方形/長方形 103"/>
          <p:cNvSpPr/>
          <p:nvPr/>
        </p:nvSpPr>
        <p:spPr>
          <a:xfrm>
            <a:off x="4206870" y="2703870"/>
            <a:ext cx="108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lang="en-US" altLang="ja-JP" dirty="0" smtClean="0"/>
              <a:t>80,000</a:t>
            </a:r>
            <a:endParaRPr kumimoji="1" lang="ja-JP" altLang="en-US" dirty="0" smtClean="0"/>
          </a:p>
        </p:txBody>
      </p:sp>
      <p:sp>
        <p:nvSpPr>
          <p:cNvPr id="105" name="正方形/長方形 104"/>
          <p:cNvSpPr/>
          <p:nvPr/>
        </p:nvSpPr>
        <p:spPr>
          <a:xfrm>
            <a:off x="4206870" y="3063870"/>
            <a:ext cx="108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lang="en-US" altLang="ja-JP" dirty="0" smtClean="0"/>
              <a:t>60,000</a:t>
            </a:r>
            <a:endParaRPr kumimoji="1" lang="ja-JP" altLang="en-US" dirty="0" smtClean="0"/>
          </a:p>
        </p:txBody>
      </p:sp>
      <p:sp>
        <p:nvSpPr>
          <p:cNvPr id="106" name="正方形/長方形 105"/>
          <p:cNvSpPr/>
          <p:nvPr/>
        </p:nvSpPr>
        <p:spPr>
          <a:xfrm>
            <a:off x="4206870" y="3429000"/>
            <a:ext cx="108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lang="en-US" altLang="ja-JP" dirty="0" smtClean="0"/>
              <a:t>130,000</a:t>
            </a:r>
            <a:endParaRPr kumimoji="1" lang="ja-JP" altLang="en-US" dirty="0" smtClean="0"/>
          </a:p>
        </p:txBody>
      </p:sp>
      <p:sp>
        <p:nvSpPr>
          <p:cNvPr id="107" name="正方形/長方形 106"/>
          <p:cNvSpPr/>
          <p:nvPr/>
        </p:nvSpPr>
        <p:spPr>
          <a:xfrm>
            <a:off x="4535487" y="5296293"/>
            <a:ext cx="36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lang="en-US" altLang="ja-JP" dirty="0" smtClean="0"/>
              <a:t>7</a:t>
            </a:r>
            <a:endParaRPr kumimoji="1" lang="ja-JP" altLang="en-US" dirty="0" smtClean="0"/>
          </a:p>
        </p:txBody>
      </p:sp>
      <p:sp>
        <p:nvSpPr>
          <p:cNvPr id="108" name="正方形/長方形 107"/>
          <p:cNvSpPr/>
          <p:nvPr/>
        </p:nvSpPr>
        <p:spPr>
          <a:xfrm>
            <a:off x="4535487" y="5661423"/>
            <a:ext cx="36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lang="en-US" altLang="ja-JP" dirty="0" smtClean="0"/>
              <a:t>8</a:t>
            </a:r>
            <a:endParaRPr kumimoji="1" lang="ja-JP" altLang="en-US" dirty="0" smtClean="0"/>
          </a:p>
        </p:txBody>
      </p:sp>
      <p:sp>
        <p:nvSpPr>
          <p:cNvPr id="109" name="正方形/長方形 108"/>
          <p:cNvSpPr/>
          <p:nvPr/>
        </p:nvSpPr>
        <p:spPr>
          <a:xfrm>
            <a:off x="4535487" y="6021423"/>
            <a:ext cx="36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lang="en-US" altLang="ja-JP" dirty="0" smtClean="0"/>
              <a:t>9</a:t>
            </a:r>
            <a:endParaRPr kumimoji="1" lang="ja-JP" altLang="en-US" dirty="0" smtClean="0"/>
          </a:p>
        </p:txBody>
      </p:sp>
      <p:sp>
        <p:nvSpPr>
          <p:cNvPr id="110" name="正方形/長方形 109"/>
          <p:cNvSpPr/>
          <p:nvPr/>
        </p:nvSpPr>
        <p:spPr>
          <a:xfrm>
            <a:off x="4535487" y="6021423"/>
            <a:ext cx="360000" cy="360000"/>
          </a:xfrm>
          <a:prstGeom prst="rect">
            <a:avLst/>
          </a:prstGeom>
          <a:solidFill>
            <a:schemeClr val="bg1"/>
          </a:solidFill>
          <a:ln w="19050">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r>
              <a:rPr kumimoji="1" lang="en-US" altLang="ja-JP" dirty="0" smtClean="0"/>
              <a:t>9</a:t>
            </a:r>
            <a:endParaRPr kumimoji="1" lang="ja-JP" altLang="en-US" dirty="0" smtClean="0"/>
          </a:p>
        </p:txBody>
      </p:sp>
      <p:sp>
        <p:nvSpPr>
          <p:cNvPr id="60" name="正方形/長方形 59"/>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Query Processing Techniques for Solid State Drives</a:t>
            </a:r>
            <a:endParaRPr lang="ja-JP" altLang="en-US" sz="1400" dirty="0">
              <a:solidFill>
                <a:schemeClr val="bg1"/>
              </a:solidFill>
              <a:latin typeface="ヒラギノ角ゴ Pro W6" pitchFamily="34" charset="-128"/>
              <a:ea typeface="ヒラギノ角ゴ Pro W6" pitchFamily="34" charset="-128"/>
            </a:endParaRPr>
          </a:p>
        </p:txBody>
      </p:sp>
      <p:sp>
        <p:nvSpPr>
          <p:cNvPr id="62" name="フッター プレースホルダ 61"/>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61" name="スライド番号プレースホルダ 60"/>
          <p:cNvSpPr>
            <a:spLocks noGrp="1"/>
          </p:cNvSpPr>
          <p:nvPr>
            <p:ph type="sldNum" sz="quarter" idx="12"/>
          </p:nvPr>
        </p:nvSpPr>
        <p:spPr/>
        <p:txBody>
          <a:bodyPr/>
          <a:lstStyle/>
          <a:p>
            <a:fld id="{DF510E7A-70A0-49B7-BA5B-039CFE49E52F}" type="slidenum">
              <a:rPr kumimoji="1" lang="ja-JP" altLang="en-US" smtClean="0"/>
              <a:pPr/>
              <a:t>177</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childTnLst>
                                </p:cTn>
                              </p:par>
                              <p:par>
                                <p:cTn id="8" presetID="63" presetClass="path" presetSubtype="0" accel="50000" decel="50000" fill="hold" grpId="1" nodeType="withEffect">
                                  <p:stCondLst>
                                    <p:cond delay="0"/>
                                  </p:stCondLst>
                                  <p:childTnLst>
                                    <p:animMotion origin="layout" path="M -0.43264 0.26382 L -2.77778E-7 -2.83237E-6 " pathEditMode="relative" rAng="0" ptsTypes="AA">
                                      <p:cBhvr>
                                        <p:cTn id="9" dur="1000" fill="hold"/>
                                        <p:tgtEl>
                                          <p:spTgt spid="57"/>
                                        </p:tgtEl>
                                        <p:attrNameLst>
                                          <p:attrName>ppt_x</p:attrName>
                                          <p:attrName>ppt_y</p:attrName>
                                        </p:attrNameLst>
                                      </p:cBhvr>
                                      <p:rCtr x="216" y="-132"/>
                                    </p:animMotion>
                                  </p:childTnLst>
                                </p:cTn>
                              </p:par>
                              <p:par>
                                <p:cTn id="10" presetID="10" presetClass="entr" presetSubtype="0" fill="hold" grpId="0" nodeType="withEffect">
                                  <p:stCondLst>
                                    <p:cond delay="30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childTnLst>
                                </p:cTn>
                              </p:par>
                              <p:par>
                                <p:cTn id="13" presetID="63" presetClass="path" presetSubtype="0" accel="50000" decel="50000" fill="hold" grpId="1" nodeType="withEffect">
                                  <p:stCondLst>
                                    <p:cond delay="300"/>
                                  </p:stCondLst>
                                  <p:childTnLst>
                                    <p:animMotion origin="layout" path="M -0.34201 0.20994 L -2.77778E-7 4.33526E-6 " pathEditMode="relative" rAng="0" ptsTypes="AA">
                                      <p:cBhvr>
                                        <p:cTn id="14" dur="1000" fill="hold"/>
                                        <p:tgtEl>
                                          <p:spTgt spid="58"/>
                                        </p:tgtEl>
                                        <p:attrNameLst>
                                          <p:attrName>ppt_x</p:attrName>
                                          <p:attrName>ppt_y</p:attrName>
                                        </p:attrNameLst>
                                      </p:cBhvr>
                                      <p:rCtr x="171" y="-105"/>
                                    </p:animMotion>
                                  </p:childTnLst>
                                </p:cTn>
                              </p:par>
                              <p:par>
                                <p:cTn id="15" presetID="10" presetClass="entr" presetSubtype="0" fill="hold" grpId="0" nodeType="withEffect">
                                  <p:stCondLst>
                                    <p:cond delay="60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1000"/>
                                        <p:tgtEl>
                                          <p:spTgt spid="59"/>
                                        </p:tgtEl>
                                      </p:cBhvr>
                                    </p:animEffect>
                                  </p:childTnLst>
                                </p:cTn>
                              </p:par>
                              <p:par>
                                <p:cTn id="18" presetID="63" presetClass="path" presetSubtype="0" accel="50000" decel="50000" fill="hold" grpId="1" nodeType="withEffect">
                                  <p:stCondLst>
                                    <p:cond delay="600"/>
                                  </p:stCondLst>
                                  <p:childTnLst>
                                    <p:animMotion origin="layout" path="M -0.25538 0.15746 L -2.77778E-7 -1.21387E-6 " pathEditMode="relative" rAng="0" ptsTypes="AA">
                                      <p:cBhvr>
                                        <p:cTn id="19" dur="1000" fill="hold"/>
                                        <p:tgtEl>
                                          <p:spTgt spid="59"/>
                                        </p:tgtEl>
                                        <p:attrNameLst>
                                          <p:attrName>ppt_x</p:attrName>
                                          <p:attrName>ppt_y</p:attrName>
                                        </p:attrNameLst>
                                      </p:cBhvr>
                                      <p:rCtr x="128" y="-79"/>
                                    </p:animMotion>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p:cBhvr>
                                        <p:cTn id="30" dur="500" fill="hold"/>
                                        <p:tgtEl>
                                          <p:spTgt spid="57"/>
                                        </p:tgtEl>
                                        <p:attrNameLst>
                                          <p:attrName>fillcolor</p:attrName>
                                        </p:attrNameLst>
                                      </p:cBhvr>
                                      <p:to>
                                        <a:srgbClr val="FF0000"/>
                                      </p:to>
                                    </p:animClr>
                                    <p:set>
                                      <p:cBhvr>
                                        <p:cTn id="31" dur="500" fill="hold"/>
                                        <p:tgtEl>
                                          <p:spTgt spid="57"/>
                                        </p:tgtEl>
                                        <p:attrNameLst>
                                          <p:attrName>fill.type</p:attrName>
                                        </p:attrNameLst>
                                      </p:cBhvr>
                                      <p:to>
                                        <p:strVal val="solid"/>
                                      </p:to>
                                    </p:set>
                                    <p:set>
                                      <p:cBhvr>
                                        <p:cTn id="32" dur="500" fill="hold"/>
                                        <p:tgtEl>
                                          <p:spTgt spid="57"/>
                                        </p:tgtEl>
                                        <p:attrNameLst>
                                          <p:attrName>fill.on</p:attrName>
                                        </p:attrNameLst>
                                      </p:cBhvr>
                                      <p:to>
                                        <p:strVal val="true"/>
                                      </p:to>
                                    </p:set>
                                  </p:childTnLst>
                                </p:cTn>
                              </p:par>
                              <p:par>
                                <p:cTn id="33" presetID="3" presetClass="emph" presetSubtype="2" fill="hold" grpId="3" nodeType="withEffect">
                                  <p:stCondLst>
                                    <p:cond delay="0"/>
                                  </p:stCondLst>
                                  <p:childTnLst>
                                    <p:animClr clrSpc="rgb">
                                      <p:cBhvr override="childStyle">
                                        <p:cTn id="34" dur="500" fill="hold"/>
                                        <p:tgtEl>
                                          <p:spTgt spid="57"/>
                                        </p:tgtEl>
                                        <p:attrNameLst>
                                          <p:attrName>style.color</p:attrName>
                                        </p:attrNameLst>
                                      </p:cBhvr>
                                      <p:to>
                                        <a:schemeClr val="bg1"/>
                                      </p:to>
                                    </p:animClr>
                                  </p:childTnLst>
                                </p:cTn>
                              </p:par>
                              <p:par>
                                <p:cTn id="35" presetID="1" presetClass="emph" presetSubtype="2" fill="hold" nodeType="withEffect">
                                  <p:stCondLst>
                                    <p:cond delay="100"/>
                                  </p:stCondLst>
                                  <p:childTnLst>
                                    <p:animClr clrSpc="rgb">
                                      <p:cBhvr>
                                        <p:cTn id="36" dur="500" fill="hold"/>
                                        <p:tgtEl>
                                          <p:spTgt spid="58"/>
                                        </p:tgtEl>
                                        <p:attrNameLst>
                                          <p:attrName>fillcolor</p:attrName>
                                        </p:attrNameLst>
                                      </p:cBhvr>
                                      <p:to>
                                        <a:srgbClr val="C0C0C0"/>
                                      </p:to>
                                    </p:animClr>
                                    <p:set>
                                      <p:cBhvr>
                                        <p:cTn id="37" dur="500" fill="hold"/>
                                        <p:tgtEl>
                                          <p:spTgt spid="58"/>
                                        </p:tgtEl>
                                        <p:attrNameLst>
                                          <p:attrName>fill.type</p:attrName>
                                        </p:attrNameLst>
                                      </p:cBhvr>
                                      <p:to>
                                        <p:strVal val="solid"/>
                                      </p:to>
                                    </p:set>
                                    <p:set>
                                      <p:cBhvr>
                                        <p:cTn id="38" dur="500" fill="hold"/>
                                        <p:tgtEl>
                                          <p:spTgt spid="58"/>
                                        </p:tgtEl>
                                        <p:attrNameLst>
                                          <p:attrName>fill.on</p:attrName>
                                        </p:attrNameLst>
                                      </p:cBhvr>
                                      <p:to>
                                        <p:strVal val="true"/>
                                      </p:to>
                                    </p:set>
                                  </p:childTnLst>
                                </p:cTn>
                              </p:par>
                              <p:par>
                                <p:cTn id="39" presetID="3" presetClass="emph" presetSubtype="2" fill="hold" grpId="3" nodeType="withEffect">
                                  <p:stCondLst>
                                    <p:cond delay="100"/>
                                  </p:stCondLst>
                                  <p:childTnLst>
                                    <p:animClr clrSpc="rgb">
                                      <p:cBhvr override="childStyle">
                                        <p:cTn id="40" dur="500" fill="hold"/>
                                        <p:tgtEl>
                                          <p:spTgt spid="58"/>
                                        </p:tgtEl>
                                        <p:attrNameLst>
                                          <p:attrName>style.color</p:attrName>
                                        </p:attrNameLst>
                                      </p:cBhvr>
                                      <p:to>
                                        <a:schemeClr val="bg1"/>
                                      </p:to>
                                    </p:animClr>
                                  </p:childTnLst>
                                </p:cTn>
                              </p:par>
                              <p:par>
                                <p:cTn id="41" presetID="1" presetClass="emph" presetSubtype="2" fill="hold" nodeType="withEffect">
                                  <p:stCondLst>
                                    <p:cond delay="100"/>
                                  </p:stCondLst>
                                  <p:childTnLst>
                                    <p:animClr clrSpc="rgb">
                                      <p:cBhvr>
                                        <p:cTn id="42" dur="500" fill="hold"/>
                                        <p:tgtEl>
                                          <p:spTgt spid="59"/>
                                        </p:tgtEl>
                                        <p:attrNameLst>
                                          <p:attrName>fillcolor</p:attrName>
                                        </p:attrNameLst>
                                      </p:cBhvr>
                                      <p:to>
                                        <a:srgbClr val="C0C0C0"/>
                                      </p:to>
                                    </p:animClr>
                                    <p:set>
                                      <p:cBhvr>
                                        <p:cTn id="43" dur="500" fill="hold"/>
                                        <p:tgtEl>
                                          <p:spTgt spid="59"/>
                                        </p:tgtEl>
                                        <p:attrNameLst>
                                          <p:attrName>fill.type</p:attrName>
                                        </p:attrNameLst>
                                      </p:cBhvr>
                                      <p:to>
                                        <p:strVal val="solid"/>
                                      </p:to>
                                    </p:set>
                                    <p:set>
                                      <p:cBhvr>
                                        <p:cTn id="44" dur="500" fill="hold"/>
                                        <p:tgtEl>
                                          <p:spTgt spid="59"/>
                                        </p:tgtEl>
                                        <p:attrNameLst>
                                          <p:attrName>fill.on</p:attrName>
                                        </p:attrNameLst>
                                      </p:cBhvr>
                                      <p:to>
                                        <p:strVal val="true"/>
                                      </p:to>
                                    </p:set>
                                  </p:childTnLst>
                                </p:cTn>
                              </p:par>
                              <p:par>
                                <p:cTn id="45" presetID="3" presetClass="emph" presetSubtype="2" fill="hold" grpId="3" nodeType="withEffect">
                                  <p:stCondLst>
                                    <p:cond delay="200"/>
                                  </p:stCondLst>
                                  <p:childTnLst>
                                    <p:animClr clrSpc="rgb">
                                      <p:cBhvr override="childStyle">
                                        <p:cTn id="46" dur="500" fill="hold"/>
                                        <p:tgtEl>
                                          <p:spTgt spid="59"/>
                                        </p:tgtEl>
                                        <p:attrNameLst>
                                          <p:attrName>style.color</p:attrName>
                                        </p:attrNameLst>
                                      </p:cBhvr>
                                      <p:to>
                                        <a:schemeClr val="bg1"/>
                                      </p:to>
                                    </p:animClr>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3"/>
                                        </p:tgtEl>
                                        <p:attrNameLst>
                                          <p:attrName>style.visibility</p:attrName>
                                        </p:attrNameLst>
                                      </p:cBhvr>
                                      <p:to>
                                        <p:strVal val="visible"/>
                                      </p:to>
                                    </p:set>
                                    <p:animEffect transition="in" filter="fade">
                                      <p:cBhvr>
                                        <p:cTn id="51" dur="1000"/>
                                        <p:tgtEl>
                                          <p:spTgt spid="83"/>
                                        </p:tgtEl>
                                      </p:cBhvr>
                                    </p:animEffect>
                                  </p:childTnLst>
                                </p:cTn>
                              </p:par>
                              <p:par>
                                <p:cTn id="52" presetID="63" presetClass="path" presetSubtype="0" accel="50000" decel="50000" fill="hold" grpId="1" nodeType="withEffect">
                                  <p:stCondLst>
                                    <p:cond delay="0"/>
                                  </p:stCondLst>
                                  <p:childTnLst>
                                    <p:animMotion origin="layout" path="M -0.29914 -0.38197 L 5E-6 3.3526E-6 " pathEditMode="relative" rAng="0" ptsTypes="AA">
                                      <p:cBhvr>
                                        <p:cTn id="53" dur="1000" fill="hold"/>
                                        <p:tgtEl>
                                          <p:spTgt spid="83"/>
                                        </p:tgtEl>
                                        <p:attrNameLst>
                                          <p:attrName>ppt_x</p:attrName>
                                          <p:attrName>ppt_y</p:attrName>
                                        </p:attrNameLst>
                                      </p:cBhvr>
                                      <p:rCtr x="149" y="191"/>
                                    </p:animMotion>
                                  </p:childTnLst>
                                </p:cTn>
                              </p:par>
                              <p:par>
                                <p:cTn id="54" presetID="10" presetClass="entr" presetSubtype="0" fill="hold" grpId="0" nodeType="withEffect">
                                  <p:stCondLst>
                                    <p:cond delay="300"/>
                                  </p:stCondLst>
                                  <p:childTnLst>
                                    <p:set>
                                      <p:cBhvr>
                                        <p:cTn id="55" dur="1" fill="hold">
                                          <p:stCondLst>
                                            <p:cond delay="0"/>
                                          </p:stCondLst>
                                        </p:cTn>
                                        <p:tgtEl>
                                          <p:spTgt spid="84"/>
                                        </p:tgtEl>
                                        <p:attrNameLst>
                                          <p:attrName>style.visibility</p:attrName>
                                        </p:attrNameLst>
                                      </p:cBhvr>
                                      <p:to>
                                        <p:strVal val="visible"/>
                                      </p:to>
                                    </p:set>
                                    <p:animEffect transition="in" filter="fade">
                                      <p:cBhvr>
                                        <p:cTn id="56" dur="1000"/>
                                        <p:tgtEl>
                                          <p:spTgt spid="84"/>
                                        </p:tgtEl>
                                      </p:cBhvr>
                                    </p:animEffect>
                                  </p:childTnLst>
                                </p:cTn>
                              </p:par>
                              <p:par>
                                <p:cTn id="57" presetID="63" presetClass="path" presetSubtype="0" accel="50000" decel="50000" fill="hold" grpId="1" nodeType="withEffect">
                                  <p:stCondLst>
                                    <p:cond delay="300"/>
                                  </p:stCondLst>
                                  <p:childTnLst>
                                    <p:animMotion origin="layout" path="M -0.24792 -0.43584 L 5E-6 5.20231E-7 " pathEditMode="relative" rAng="0" ptsTypes="AA">
                                      <p:cBhvr>
                                        <p:cTn id="58" dur="1000" fill="hold"/>
                                        <p:tgtEl>
                                          <p:spTgt spid="84"/>
                                        </p:tgtEl>
                                        <p:attrNameLst>
                                          <p:attrName>ppt_x</p:attrName>
                                          <p:attrName>ppt_y</p:attrName>
                                        </p:attrNameLst>
                                      </p:cBhvr>
                                      <p:rCtr x="124" y="218"/>
                                    </p:animMotion>
                                  </p:childTnLst>
                                </p:cTn>
                              </p:par>
                              <p:par>
                                <p:cTn id="59" presetID="10" presetClass="entr" presetSubtype="0" fill="hold" grpId="0" nodeType="withEffect">
                                  <p:stCondLst>
                                    <p:cond delay="600"/>
                                  </p:stCondLst>
                                  <p:childTnLst>
                                    <p:set>
                                      <p:cBhvr>
                                        <p:cTn id="60" dur="1" fill="hold">
                                          <p:stCondLst>
                                            <p:cond delay="0"/>
                                          </p:stCondLst>
                                        </p:cTn>
                                        <p:tgtEl>
                                          <p:spTgt spid="85"/>
                                        </p:tgtEl>
                                        <p:attrNameLst>
                                          <p:attrName>style.visibility</p:attrName>
                                        </p:attrNameLst>
                                      </p:cBhvr>
                                      <p:to>
                                        <p:strVal val="visible"/>
                                      </p:to>
                                    </p:set>
                                    <p:animEffect transition="in" filter="fade">
                                      <p:cBhvr>
                                        <p:cTn id="61" dur="1000"/>
                                        <p:tgtEl>
                                          <p:spTgt spid="85"/>
                                        </p:tgtEl>
                                      </p:cBhvr>
                                    </p:animEffect>
                                  </p:childTnLst>
                                </p:cTn>
                              </p:par>
                              <p:par>
                                <p:cTn id="62" presetID="63" presetClass="path" presetSubtype="0" accel="50000" decel="50000" fill="hold" grpId="1" nodeType="withEffect">
                                  <p:stCondLst>
                                    <p:cond delay="600"/>
                                  </p:stCondLst>
                                  <p:childTnLst>
                                    <p:animMotion origin="layout" path="M -0.2007 -0.48833 L 5E-6 4.9711E-6 " pathEditMode="relative" rAng="0" ptsTypes="AA">
                                      <p:cBhvr>
                                        <p:cTn id="63" dur="1000" fill="hold"/>
                                        <p:tgtEl>
                                          <p:spTgt spid="85"/>
                                        </p:tgtEl>
                                        <p:attrNameLst>
                                          <p:attrName>ppt_x</p:attrName>
                                          <p:attrName>ppt_y</p:attrName>
                                        </p:attrNameLst>
                                      </p:cBhvr>
                                      <p:rCtr x="100" y="244"/>
                                    </p:animMotion>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iterate type="lt">
                                    <p:tmAbs val="0"/>
                                  </p:iterate>
                                  <p:childTnLst>
                                    <p:set>
                                      <p:cBhvr>
                                        <p:cTn id="67" dur="1" fill="hold">
                                          <p:stCondLst>
                                            <p:cond delay="0"/>
                                          </p:stCondLst>
                                        </p:cTn>
                                        <p:tgtEl>
                                          <p:spTgt spid="96"/>
                                        </p:tgtEl>
                                        <p:attrNameLst>
                                          <p:attrName>style.visibility</p:attrName>
                                        </p:attrNameLst>
                                      </p:cBhvr>
                                      <p:to>
                                        <p:strVal val="visible"/>
                                      </p:to>
                                    </p:set>
                                  </p:childTnLst>
                                </p:cTn>
                              </p:par>
                              <p:par>
                                <p:cTn id="68" presetID="3" presetClass="emph" presetSubtype="2" fill="hold" grpId="2" nodeType="withEffect">
                                  <p:stCondLst>
                                    <p:cond delay="0"/>
                                  </p:stCondLst>
                                  <p:iterate type="lt">
                                    <p:tmPct val="0"/>
                                  </p:iterate>
                                  <p:childTnLst>
                                    <p:animClr clrSpc="rgb">
                                      <p:cBhvr override="childStyle">
                                        <p:cTn id="69" dur="500" fill="hold"/>
                                        <p:tgtEl>
                                          <p:spTgt spid="96"/>
                                        </p:tgtEl>
                                        <p:attrNameLst>
                                          <p:attrName>style.color</p:attrName>
                                        </p:attrNameLst>
                                      </p:cBhvr>
                                      <p:to>
                                        <a:schemeClr val="bg1"/>
                                      </p:to>
                                    </p:animClr>
                                  </p:childTnLst>
                                </p:cTn>
                              </p:par>
                              <p:par>
                                <p:cTn id="70" presetID="1" presetClass="emph" presetSubtype="2" fill="hold" nodeType="withEffect">
                                  <p:stCondLst>
                                    <p:cond delay="0"/>
                                  </p:stCondLst>
                                  <p:iterate type="lt">
                                    <p:tmPct val="0"/>
                                  </p:iterate>
                                  <p:childTnLst>
                                    <p:animClr clrSpc="rgb">
                                      <p:cBhvr>
                                        <p:cTn id="71" dur="500" fill="hold"/>
                                        <p:tgtEl>
                                          <p:spTgt spid="96"/>
                                        </p:tgtEl>
                                        <p:attrNameLst>
                                          <p:attrName>fillcolor</p:attrName>
                                        </p:attrNameLst>
                                      </p:cBhvr>
                                      <p:to>
                                        <a:srgbClr val="FF0000"/>
                                      </p:to>
                                    </p:animClr>
                                    <p:set>
                                      <p:cBhvr>
                                        <p:cTn id="72" dur="500" fill="hold"/>
                                        <p:tgtEl>
                                          <p:spTgt spid="96"/>
                                        </p:tgtEl>
                                        <p:attrNameLst>
                                          <p:attrName>fill.type</p:attrName>
                                        </p:attrNameLst>
                                      </p:cBhvr>
                                      <p:to>
                                        <p:strVal val="solid"/>
                                      </p:to>
                                    </p:set>
                                    <p:set>
                                      <p:cBhvr>
                                        <p:cTn id="73" dur="500" fill="hold"/>
                                        <p:tgtEl>
                                          <p:spTgt spid="96"/>
                                        </p:tgtEl>
                                        <p:attrNameLst>
                                          <p:attrName>fill.on</p:attrName>
                                        </p:attrNameLst>
                                      </p:cBhvr>
                                      <p:to>
                                        <p:strVal val="true"/>
                                      </p:to>
                                    </p:set>
                                  </p:childTnLst>
                                </p:cTn>
                              </p:par>
                              <p:par>
                                <p:cTn id="74" presetID="2" presetClass="exit" presetSubtype="4" fill="hold" grpId="1" nodeType="withEffect">
                                  <p:stCondLst>
                                    <p:cond delay="800"/>
                                  </p:stCondLst>
                                  <p:iterate type="lt">
                                    <p:tmPct val="0"/>
                                  </p:iterate>
                                  <p:childTnLst>
                                    <p:anim calcmode="lin" valueType="num">
                                      <p:cBhvr additive="base">
                                        <p:cTn id="75" dur="500"/>
                                        <p:tgtEl>
                                          <p:spTgt spid="96"/>
                                        </p:tgtEl>
                                        <p:attrNameLst>
                                          <p:attrName>ppt_x</p:attrName>
                                        </p:attrNameLst>
                                      </p:cBhvr>
                                      <p:tavLst>
                                        <p:tav tm="0">
                                          <p:val>
                                            <p:strVal val="ppt_x"/>
                                          </p:val>
                                        </p:tav>
                                        <p:tav tm="100000">
                                          <p:val>
                                            <p:strVal val="ppt_x"/>
                                          </p:val>
                                        </p:tav>
                                      </p:tavLst>
                                    </p:anim>
                                    <p:anim calcmode="lin" valueType="num">
                                      <p:cBhvr additive="base">
                                        <p:cTn id="76" dur="500"/>
                                        <p:tgtEl>
                                          <p:spTgt spid="96"/>
                                        </p:tgtEl>
                                        <p:attrNameLst>
                                          <p:attrName>ppt_y</p:attrName>
                                        </p:attrNameLst>
                                      </p:cBhvr>
                                      <p:tavLst>
                                        <p:tav tm="0">
                                          <p:val>
                                            <p:strVal val="ppt_y"/>
                                          </p:val>
                                        </p:tav>
                                        <p:tav tm="100000">
                                          <p:val>
                                            <p:strVal val="1+ppt_h/2"/>
                                          </p:val>
                                        </p:tav>
                                      </p:tavLst>
                                    </p:anim>
                                    <p:set>
                                      <p:cBhvr>
                                        <p:cTn id="77" dur="1" fill="hold">
                                          <p:stCondLst>
                                            <p:cond delay="499"/>
                                          </p:stCondLst>
                                        </p:cTn>
                                        <p:tgtEl>
                                          <p:spTgt spid="96"/>
                                        </p:tgtEl>
                                        <p:attrNameLst>
                                          <p:attrName>style.visibility</p:attrName>
                                        </p:attrNameLst>
                                      </p:cBhvr>
                                      <p:to>
                                        <p:strVal val="hidden"/>
                                      </p:to>
                                    </p:set>
                                  </p:childTnLst>
                                </p:cTn>
                              </p:par>
                            </p:childTnLst>
                          </p:cTn>
                        </p:par>
                        <p:par>
                          <p:cTn id="78" fill="hold">
                            <p:stCondLst>
                              <p:cond delay="1300"/>
                            </p:stCondLst>
                            <p:childTnLst>
                              <p:par>
                                <p:cTn id="79" presetID="22" presetClass="exit" presetSubtype="4" fill="hold" grpId="2" nodeType="afterEffect">
                                  <p:stCondLst>
                                    <p:cond delay="0"/>
                                  </p:stCondLst>
                                  <p:childTnLst>
                                    <p:animEffect transition="out" filter="wipe(down)">
                                      <p:cBhvr>
                                        <p:cTn id="80" dur="500"/>
                                        <p:tgtEl>
                                          <p:spTgt spid="57"/>
                                        </p:tgtEl>
                                      </p:cBhvr>
                                    </p:animEffect>
                                    <p:set>
                                      <p:cBhvr>
                                        <p:cTn id="81" dur="1" fill="hold">
                                          <p:stCondLst>
                                            <p:cond delay="499"/>
                                          </p:stCondLst>
                                        </p:cTn>
                                        <p:tgtEl>
                                          <p:spTgt spid="57"/>
                                        </p:tgtEl>
                                        <p:attrNameLst>
                                          <p:attrName>style.visibility</p:attrName>
                                        </p:attrNameLst>
                                      </p:cBhvr>
                                      <p:to>
                                        <p:strVal val="hidden"/>
                                      </p:to>
                                    </p:set>
                                  </p:childTnLst>
                                </p:cTn>
                              </p:par>
                              <p:par>
                                <p:cTn id="82" presetID="22" presetClass="exit" presetSubtype="4" fill="hold" grpId="2" nodeType="withEffect">
                                  <p:stCondLst>
                                    <p:cond delay="100"/>
                                  </p:stCondLst>
                                  <p:childTnLst>
                                    <p:animEffect transition="out" filter="wipe(down)">
                                      <p:cBhvr>
                                        <p:cTn id="83" dur="500"/>
                                        <p:tgtEl>
                                          <p:spTgt spid="58"/>
                                        </p:tgtEl>
                                      </p:cBhvr>
                                    </p:animEffect>
                                    <p:set>
                                      <p:cBhvr>
                                        <p:cTn id="84" dur="1" fill="hold">
                                          <p:stCondLst>
                                            <p:cond delay="499"/>
                                          </p:stCondLst>
                                        </p:cTn>
                                        <p:tgtEl>
                                          <p:spTgt spid="58"/>
                                        </p:tgtEl>
                                        <p:attrNameLst>
                                          <p:attrName>style.visibility</p:attrName>
                                        </p:attrNameLst>
                                      </p:cBhvr>
                                      <p:to>
                                        <p:strVal val="hidden"/>
                                      </p:to>
                                    </p:set>
                                  </p:childTnLst>
                                </p:cTn>
                              </p:par>
                              <p:par>
                                <p:cTn id="85" presetID="22" presetClass="exit" presetSubtype="4" fill="hold" grpId="2" nodeType="withEffect">
                                  <p:stCondLst>
                                    <p:cond delay="200"/>
                                  </p:stCondLst>
                                  <p:childTnLst>
                                    <p:animEffect transition="out" filter="wipe(down)">
                                      <p:cBhvr>
                                        <p:cTn id="86" dur="500"/>
                                        <p:tgtEl>
                                          <p:spTgt spid="59"/>
                                        </p:tgtEl>
                                      </p:cBhvr>
                                    </p:animEffect>
                                    <p:set>
                                      <p:cBhvr>
                                        <p:cTn id="87" dur="1" fill="hold">
                                          <p:stCondLst>
                                            <p:cond delay="499"/>
                                          </p:stCondLst>
                                        </p:cTn>
                                        <p:tgtEl>
                                          <p:spTgt spid="59"/>
                                        </p:tgtEl>
                                        <p:attrNameLst>
                                          <p:attrName>style.visibility</p:attrName>
                                        </p:attrNameLst>
                                      </p:cBhvr>
                                      <p:to>
                                        <p:strVal val="hidden"/>
                                      </p:to>
                                    </p:set>
                                  </p:childTnLst>
                                </p:cTn>
                              </p:par>
                              <p:par>
                                <p:cTn id="88" presetID="22" presetClass="exit" presetSubtype="4" fill="hold" grpId="2" nodeType="withEffect">
                                  <p:stCondLst>
                                    <p:cond delay="0"/>
                                  </p:stCondLst>
                                  <p:childTnLst>
                                    <p:animEffect transition="out" filter="wipe(down)">
                                      <p:cBhvr>
                                        <p:cTn id="89" dur="500"/>
                                        <p:tgtEl>
                                          <p:spTgt spid="83"/>
                                        </p:tgtEl>
                                      </p:cBhvr>
                                    </p:animEffect>
                                    <p:set>
                                      <p:cBhvr>
                                        <p:cTn id="90" dur="1" fill="hold">
                                          <p:stCondLst>
                                            <p:cond delay="499"/>
                                          </p:stCondLst>
                                        </p:cTn>
                                        <p:tgtEl>
                                          <p:spTgt spid="83"/>
                                        </p:tgtEl>
                                        <p:attrNameLst>
                                          <p:attrName>style.visibility</p:attrName>
                                        </p:attrNameLst>
                                      </p:cBhvr>
                                      <p:to>
                                        <p:strVal val="hidden"/>
                                      </p:to>
                                    </p:set>
                                  </p:childTnLst>
                                </p:cTn>
                              </p:par>
                              <p:par>
                                <p:cTn id="91" presetID="22" presetClass="exit" presetSubtype="4" fill="hold" grpId="2" nodeType="withEffect">
                                  <p:stCondLst>
                                    <p:cond delay="100"/>
                                  </p:stCondLst>
                                  <p:childTnLst>
                                    <p:animEffect transition="out" filter="wipe(down)">
                                      <p:cBhvr>
                                        <p:cTn id="92" dur="500"/>
                                        <p:tgtEl>
                                          <p:spTgt spid="84"/>
                                        </p:tgtEl>
                                      </p:cBhvr>
                                    </p:animEffect>
                                    <p:set>
                                      <p:cBhvr>
                                        <p:cTn id="93" dur="1" fill="hold">
                                          <p:stCondLst>
                                            <p:cond delay="499"/>
                                          </p:stCondLst>
                                        </p:cTn>
                                        <p:tgtEl>
                                          <p:spTgt spid="84"/>
                                        </p:tgtEl>
                                        <p:attrNameLst>
                                          <p:attrName>style.visibility</p:attrName>
                                        </p:attrNameLst>
                                      </p:cBhvr>
                                      <p:to>
                                        <p:strVal val="hidden"/>
                                      </p:to>
                                    </p:set>
                                  </p:childTnLst>
                                </p:cTn>
                              </p:par>
                              <p:par>
                                <p:cTn id="94" presetID="22" presetClass="exit" presetSubtype="4" fill="hold" grpId="2" nodeType="withEffect">
                                  <p:stCondLst>
                                    <p:cond delay="200"/>
                                  </p:stCondLst>
                                  <p:childTnLst>
                                    <p:animEffect transition="out" filter="wipe(down)">
                                      <p:cBhvr>
                                        <p:cTn id="95" dur="500"/>
                                        <p:tgtEl>
                                          <p:spTgt spid="85"/>
                                        </p:tgtEl>
                                      </p:cBhvr>
                                    </p:animEffect>
                                    <p:set>
                                      <p:cBhvr>
                                        <p:cTn id="96" dur="1" fill="hold">
                                          <p:stCondLst>
                                            <p:cond delay="499"/>
                                          </p:stCondLst>
                                        </p:cTn>
                                        <p:tgtEl>
                                          <p:spTgt spid="8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64" presetClass="path" presetSubtype="0" accel="50000" decel="50000" fill="hold" nodeType="clickEffect">
                                  <p:stCondLst>
                                    <p:cond delay="0"/>
                                  </p:stCondLst>
                                  <p:childTnLst>
                                    <p:animMotion origin="layout" path="M -3.88889E-6 1.10597E-6 L -3.88889E-6 -0.47918 " pathEditMode="relative" rAng="0" ptsTypes="AA">
                                      <p:cBhvr>
                                        <p:cTn id="100" dur="1000" fill="hold"/>
                                        <p:tgtEl>
                                          <p:spTgt spid="54"/>
                                        </p:tgtEl>
                                        <p:attrNameLst>
                                          <p:attrName>ppt_x</p:attrName>
                                          <p:attrName>ppt_y</p:attrName>
                                        </p:attrNameLst>
                                      </p:cBhvr>
                                      <p:rCtr x="0" y="-240"/>
                                    </p:animMotion>
                                  </p:childTnLst>
                                </p:cTn>
                              </p:par>
                            </p:childTnLst>
                          </p:cTn>
                        </p:par>
                        <p:par>
                          <p:cTn id="101" fill="hold">
                            <p:stCondLst>
                              <p:cond delay="1000"/>
                            </p:stCondLst>
                            <p:childTnLst>
                              <p:par>
                                <p:cTn id="102" presetID="10" presetClass="entr" presetSubtype="0" fill="hold" grpId="0" nodeType="afterEffect">
                                  <p:stCondLst>
                                    <p:cond delay="0"/>
                                  </p:stCondLst>
                                  <p:childTnLst>
                                    <p:set>
                                      <p:cBhvr>
                                        <p:cTn id="103" dur="1" fill="hold">
                                          <p:stCondLst>
                                            <p:cond delay="0"/>
                                          </p:stCondLst>
                                        </p:cTn>
                                        <p:tgtEl>
                                          <p:spTgt spid="101"/>
                                        </p:tgtEl>
                                        <p:attrNameLst>
                                          <p:attrName>style.visibility</p:attrName>
                                        </p:attrNameLst>
                                      </p:cBhvr>
                                      <p:to>
                                        <p:strVal val="visible"/>
                                      </p:to>
                                    </p:set>
                                    <p:animEffect transition="in" filter="fade">
                                      <p:cBhvr>
                                        <p:cTn id="104" dur="1000"/>
                                        <p:tgtEl>
                                          <p:spTgt spid="101"/>
                                        </p:tgtEl>
                                      </p:cBhvr>
                                    </p:animEffect>
                                  </p:childTnLst>
                                </p:cTn>
                              </p:par>
                              <p:par>
                                <p:cTn id="105" presetID="63" presetClass="path" presetSubtype="0" accel="50000" decel="50000" fill="hold" grpId="1" nodeType="withEffect">
                                  <p:stCondLst>
                                    <p:cond delay="0"/>
                                  </p:stCondLst>
                                  <p:childTnLst>
                                    <p:animMotion origin="layout" path="M -0.43264 0.26382 L -2.77778E-7 -2.83237E-6 " pathEditMode="relative" rAng="0" ptsTypes="AA">
                                      <p:cBhvr>
                                        <p:cTn id="106" dur="1000" fill="hold"/>
                                        <p:tgtEl>
                                          <p:spTgt spid="101"/>
                                        </p:tgtEl>
                                        <p:attrNameLst>
                                          <p:attrName>ppt_x</p:attrName>
                                          <p:attrName>ppt_y</p:attrName>
                                        </p:attrNameLst>
                                      </p:cBhvr>
                                      <p:rCtr x="216" y="-132"/>
                                    </p:animMotion>
                                  </p:childTnLst>
                                </p:cTn>
                              </p:par>
                              <p:par>
                                <p:cTn id="107" presetID="10" presetClass="entr" presetSubtype="0" fill="hold" grpId="0" nodeType="withEffect">
                                  <p:stCondLst>
                                    <p:cond delay="300"/>
                                  </p:stCondLst>
                                  <p:childTnLst>
                                    <p:set>
                                      <p:cBhvr>
                                        <p:cTn id="108" dur="1" fill="hold">
                                          <p:stCondLst>
                                            <p:cond delay="0"/>
                                          </p:stCondLst>
                                        </p:cTn>
                                        <p:tgtEl>
                                          <p:spTgt spid="102"/>
                                        </p:tgtEl>
                                        <p:attrNameLst>
                                          <p:attrName>style.visibility</p:attrName>
                                        </p:attrNameLst>
                                      </p:cBhvr>
                                      <p:to>
                                        <p:strVal val="visible"/>
                                      </p:to>
                                    </p:set>
                                    <p:animEffect transition="in" filter="fade">
                                      <p:cBhvr>
                                        <p:cTn id="109" dur="1000"/>
                                        <p:tgtEl>
                                          <p:spTgt spid="102"/>
                                        </p:tgtEl>
                                      </p:cBhvr>
                                    </p:animEffect>
                                  </p:childTnLst>
                                </p:cTn>
                              </p:par>
                              <p:par>
                                <p:cTn id="110" presetID="63" presetClass="path" presetSubtype="0" accel="50000" decel="50000" fill="hold" grpId="1" nodeType="withEffect">
                                  <p:stCondLst>
                                    <p:cond delay="300"/>
                                  </p:stCondLst>
                                  <p:childTnLst>
                                    <p:animMotion origin="layout" path="M -0.34201 0.20994 L -2.77778E-7 4.33526E-6 " pathEditMode="relative" rAng="0" ptsTypes="AA">
                                      <p:cBhvr>
                                        <p:cTn id="111" dur="1000" fill="hold"/>
                                        <p:tgtEl>
                                          <p:spTgt spid="102"/>
                                        </p:tgtEl>
                                        <p:attrNameLst>
                                          <p:attrName>ppt_x</p:attrName>
                                          <p:attrName>ppt_y</p:attrName>
                                        </p:attrNameLst>
                                      </p:cBhvr>
                                      <p:rCtr x="171" y="-105"/>
                                    </p:animMotion>
                                  </p:childTnLst>
                                </p:cTn>
                              </p:par>
                              <p:par>
                                <p:cTn id="112" presetID="10" presetClass="entr" presetSubtype="0" fill="hold" grpId="0" nodeType="withEffect">
                                  <p:stCondLst>
                                    <p:cond delay="600"/>
                                  </p:stCondLst>
                                  <p:childTnLst>
                                    <p:set>
                                      <p:cBhvr>
                                        <p:cTn id="113" dur="1" fill="hold">
                                          <p:stCondLst>
                                            <p:cond delay="0"/>
                                          </p:stCondLst>
                                        </p:cTn>
                                        <p:tgtEl>
                                          <p:spTgt spid="103"/>
                                        </p:tgtEl>
                                        <p:attrNameLst>
                                          <p:attrName>style.visibility</p:attrName>
                                        </p:attrNameLst>
                                      </p:cBhvr>
                                      <p:to>
                                        <p:strVal val="visible"/>
                                      </p:to>
                                    </p:set>
                                    <p:animEffect transition="in" filter="fade">
                                      <p:cBhvr>
                                        <p:cTn id="114" dur="1000"/>
                                        <p:tgtEl>
                                          <p:spTgt spid="103"/>
                                        </p:tgtEl>
                                      </p:cBhvr>
                                    </p:animEffect>
                                  </p:childTnLst>
                                </p:cTn>
                              </p:par>
                              <p:par>
                                <p:cTn id="115" presetID="63" presetClass="path" presetSubtype="0" accel="50000" decel="50000" fill="hold" grpId="1" nodeType="withEffect">
                                  <p:stCondLst>
                                    <p:cond delay="600"/>
                                  </p:stCondLst>
                                  <p:childTnLst>
                                    <p:animMotion origin="layout" path="M -0.25538 0.15746 L -2.77778E-7 -1.21387E-6 " pathEditMode="relative" rAng="0" ptsTypes="AA">
                                      <p:cBhvr>
                                        <p:cTn id="116" dur="1000" fill="hold"/>
                                        <p:tgtEl>
                                          <p:spTgt spid="103"/>
                                        </p:tgtEl>
                                        <p:attrNameLst>
                                          <p:attrName>ppt_x</p:attrName>
                                          <p:attrName>ppt_y</p:attrName>
                                        </p:attrNameLst>
                                      </p:cBhvr>
                                      <p:rCtr x="128" y="-79"/>
                                    </p:animMotion>
                                  </p:childTnLst>
                                </p:cTn>
                              </p:par>
                            </p:childTnLst>
                          </p:cTn>
                        </p:par>
                        <p:par>
                          <p:cTn id="117" fill="hold">
                            <p:stCondLst>
                              <p:cond delay="2600"/>
                            </p:stCondLst>
                            <p:childTnLst>
                              <p:par>
                                <p:cTn id="118" presetID="3" presetClass="emph" presetSubtype="2" fill="hold" grpId="3" nodeType="afterEffect">
                                  <p:stCondLst>
                                    <p:cond delay="0"/>
                                  </p:stCondLst>
                                  <p:childTnLst>
                                    <p:animClr clrSpc="rgb">
                                      <p:cBhvr override="childStyle">
                                        <p:cTn id="119" dur="500" fill="hold"/>
                                        <p:tgtEl>
                                          <p:spTgt spid="101"/>
                                        </p:tgtEl>
                                        <p:attrNameLst>
                                          <p:attrName>style.color</p:attrName>
                                        </p:attrNameLst>
                                      </p:cBhvr>
                                      <p:to>
                                        <a:schemeClr val="bg1"/>
                                      </p:to>
                                    </p:animClr>
                                  </p:childTnLst>
                                </p:cTn>
                              </p:par>
                              <p:par>
                                <p:cTn id="120" presetID="1" presetClass="emph" presetSubtype="2" fill="hold" nodeType="withEffect">
                                  <p:stCondLst>
                                    <p:cond delay="0"/>
                                  </p:stCondLst>
                                  <p:childTnLst>
                                    <p:animClr clrSpc="rgb">
                                      <p:cBhvr>
                                        <p:cTn id="121" dur="500" fill="hold"/>
                                        <p:tgtEl>
                                          <p:spTgt spid="101"/>
                                        </p:tgtEl>
                                        <p:attrNameLst>
                                          <p:attrName>fillcolor</p:attrName>
                                        </p:attrNameLst>
                                      </p:cBhvr>
                                      <p:to>
                                        <a:srgbClr val="C0C0C0"/>
                                      </p:to>
                                    </p:animClr>
                                    <p:set>
                                      <p:cBhvr>
                                        <p:cTn id="122" dur="500" fill="hold"/>
                                        <p:tgtEl>
                                          <p:spTgt spid="101"/>
                                        </p:tgtEl>
                                        <p:attrNameLst>
                                          <p:attrName>fill.type</p:attrName>
                                        </p:attrNameLst>
                                      </p:cBhvr>
                                      <p:to>
                                        <p:strVal val="solid"/>
                                      </p:to>
                                    </p:set>
                                    <p:set>
                                      <p:cBhvr>
                                        <p:cTn id="123" dur="500" fill="hold"/>
                                        <p:tgtEl>
                                          <p:spTgt spid="101"/>
                                        </p:tgtEl>
                                        <p:attrNameLst>
                                          <p:attrName>fill.on</p:attrName>
                                        </p:attrNameLst>
                                      </p:cBhvr>
                                      <p:to>
                                        <p:strVal val="true"/>
                                      </p:to>
                                    </p:set>
                                  </p:childTnLst>
                                </p:cTn>
                              </p:par>
                              <p:par>
                                <p:cTn id="124" presetID="3" presetClass="emph" presetSubtype="2" fill="hold" grpId="3" nodeType="withEffect">
                                  <p:stCondLst>
                                    <p:cond delay="100"/>
                                  </p:stCondLst>
                                  <p:childTnLst>
                                    <p:animClr clrSpc="rgb">
                                      <p:cBhvr override="childStyle">
                                        <p:cTn id="125" dur="500" fill="hold"/>
                                        <p:tgtEl>
                                          <p:spTgt spid="102"/>
                                        </p:tgtEl>
                                        <p:attrNameLst>
                                          <p:attrName>style.color</p:attrName>
                                        </p:attrNameLst>
                                      </p:cBhvr>
                                      <p:to>
                                        <a:schemeClr val="bg1"/>
                                      </p:to>
                                    </p:animClr>
                                  </p:childTnLst>
                                </p:cTn>
                              </p:par>
                              <p:par>
                                <p:cTn id="126" presetID="1" presetClass="emph" presetSubtype="2" fill="hold" nodeType="withEffect">
                                  <p:stCondLst>
                                    <p:cond delay="100"/>
                                  </p:stCondLst>
                                  <p:childTnLst>
                                    <p:animClr clrSpc="rgb">
                                      <p:cBhvr>
                                        <p:cTn id="127" dur="500" fill="hold"/>
                                        <p:tgtEl>
                                          <p:spTgt spid="102"/>
                                        </p:tgtEl>
                                        <p:attrNameLst>
                                          <p:attrName>fillcolor</p:attrName>
                                        </p:attrNameLst>
                                      </p:cBhvr>
                                      <p:to>
                                        <a:srgbClr val="C0C0C0"/>
                                      </p:to>
                                    </p:animClr>
                                    <p:set>
                                      <p:cBhvr>
                                        <p:cTn id="128" dur="500" fill="hold"/>
                                        <p:tgtEl>
                                          <p:spTgt spid="102"/>
                                        </p:tgtEl>
                                        <p:attrNameLst>
                                          <p:attrName>fill.type</p:attrName>
                                        </p:attrNameLst>
                                      </p:cBhvr>
                                      <p:to>
                                        <p:strVal val="solid"/>
                                      </p:to>
                                    </p:set>
                                    <p:set>
                                      <p:cBhvr>
                                        <p:cTn id="129" dur="500" fill="hold"/>
                                        <p:tgtEl>
                                          <p:spTgt spid="102"/>
                                        </p:tgtEl>
                                        <p:attrNameLst>
                                          <p:attrName>fill.on</p:attrName>
                                        </p:attrNameLst>
                                      </p:cBhvr>
                                      <p:to>
                                        <p:strVal val="true"/>
                                      </p:to>
                                    </p:set>
                                  </p:childTnLst>
                                </p:cTn>
                              </p:par>
                              <p:par>
                                <p:cTn id="130" presetID="3" presetClass="emph" presetSubtype="2" fill="hold" grpId="3" nodeType="withEffect">
                                  <p:stCondLst>
                                    <p:cond delay="200"/>
                                  </p:stCondLst>
                                  <p:childTnLst>
                                    <p:animClr clrSpc="rgb">
                                      <p:cBhvr override="childStyle">
                                        <p:cTn id="131" dur="500" fill="hold"/>
                                        <p:tgtEl>
                                          <p:spTgt spid="103"/>
                                        </p:tgtEl>
                                        <p:attrNameLst>
                                          <p:attrName>style.color</p:attrName>
                                        </p:attrNameLst>
                                      </p:cBhvr>
                                      <p:to>
                                        <a:schemeClr val="bg1"/>
                                      </p:to>
                                    </p:animClr>
                                  </p:childTnLst>
                                </p:cTn>
                              </p:par>
                              <p:par>
                                <p:cTn id="132" presetID="1" presetClass="emph" presetSubtype="2" fill="hold" nodeType="withEffect">
                                  <p:stCondLst>
                                    <p:cond delay="200"/>
                                  </p:stCondLst>
                                  <p:childTnLst>
                                    <p:animClr clrSpc="rgb">
                                      <p:cBhvr>
                                        <p:cTn id="133" dur="500" fill="hold"/>
                                        <p:tgtEl>
                                          <p:spTgt spid="103"/>
                                        </p:tgtEl>
                                        <p:attrNameLst>
                                          <p:attrName>fillcolor</p:attrName>
                                        </p:attrNameLst>
                                      </p:cBhvr>
                                      <p:to>
                                        <a:srgbClr val="C0C0C0"/>
                                      </p:to>
                                    </p:animClr>
                                    <p:set>
                                      <p:cBhvr>
                                        <p:cTn id="134" dur="500" fill="hold"/>
                                        <p:tgtEl>
                                          <p:spTgt spid="103"/>
                                        </p:tgtEl>
                                        <p:attrNameLst>
                                          <p:attrName>fill.type</p:attrName>
                                        </p:attrNameLst>
                                      </p:cBhvr>
                                      <p:to>
                                        <p:strVal val="solid"/>
                                      </p:to>
                                    </p:set>
                                    <p:set>
                                      <p:cBhvr>
                                        <p:cTn id="135" dur="500" fill="hold"/>
                                        <p:tgtEl>
                                          <p:spTgt spid="103"/>
                                        </p:tgtEl>
                                        <p:attrNameLst>
                                          <p:attrName>fill.on</p:attrName>
                                        </p:attrNameLst>
                                      </p:cBhvr>
                                      <p:to>
                                        <p:strVal val="true"/>
                                      </p:to>
                                    </p:set>
                                  </p:childTnLst>
                                </p:cTn>
                              </p:par>
                            </p:childTnLst>
                          </p:cTn>
                        </p:par>
                      </p:childTnLst>
                    </p:cTn>
                  </p:par>
                  <p:par>
                    <p:cTn id="136" fill="hold">
                      <p:stCondLst>
                        <p:cond delay="indefinite"/>
                      </p:stCondLst>
                      <p:childTnLst>
                        <p:par>
                          <p:cTn id="137" fill="hold">
                            <p:stCondLst>
                              <p:cond delay="0"/>
                            </p:stCondLst>
                            <p:childTnLst>
                              <p:par>
                                <p:cTn id="138" presetID="47" presetClass="entr" presetSubtype="0" fill="hold" grpId="0" nodeType="clickEffect">
                                  <p:stCondLst>
                                    <p:cond delay="0"/>
                                  </p:stCondLst>
                                  <p:childTnLst>
                                    <p:set>
                                      <p:cBhvr>
                                        <p:cTn id="139" dur="1" fill="hold">
                                          <p:stCondLst>
                                            <p:cond delay="0"/>
                                          </p:stCondLst>
                                        </p:cTn>
                                        <p:tgtEl>
                                          <p:spTgt spid="81"/>
                                        </p:tgtEl>
                                        <p:attrNameLst>
                                          <p:attrName>style.visibility</p:attrName>
                                        </p:attrNameLst>
                                      </p:cBhvr>
                                      <p:to>
                                        <p:strVal val="visible"/>
                                      </p:to>
                                    </p:set>
                                    <p:animEffect transition="in" filter="fade">
                                      <p:cBhvr>
                                        <p:cTn id="140" dur="1000"/>
                                        <p:tgtEl>
                                          <p:spTgt spid="81"/>
                                        </p:tgtEl>
                                      </p:cBhvr>
                                    </p:animEffect>
                                    <p:anim calcmode="lin" valueType="num">
                                      <p:cBhvr>
                                        <p:cTn id="141" dur="1000" fill="hold"/>
                                        <p:tgtEl>
                                          <p:spTgt spid="81"/>
                                        </p:tgtEl>
                                        <p:attrNameLst>
                                          <p:attrName>ppt_x</p:attrName>
                                        </p:attrNameLst>
                                      </p:cBhvr>
                                      <p:tavLst>
                                        <p:tav tm="0">
                                          <p:val>
                                            <p:strVal val="#ppt_x"/>
                                          </p:val>
                                        </p:tav>
                                        <p:tav tm="100000">
                                          <p:val>
                                            <p:strVal val="#ppt_x"/>
                                          </p:val>
                                        </p:tav>
                                      </p:tavLst>
                                    </p:anim>
                                    <p:anim calcmode="lin" valueType="num">
                                      <p:cBhvr>
                                        <p:cTn id="142" dur="1000" fill="hold"/>
                                        <p:tgtEl>
                                          <p:spTgt spid="81"/>
                                        </p:tgtEl>
                                        <p:attrNameLst>
                                          <p:attrName>ppt_y</p:attrName>
                                        </p:attrNameLst>
                                      </p:cBhvr>
                                      <p:tavLst>
                                        <p:tav tm="0">
                                          <p:val>
                                            <p:strVal val="#ppt_y-.1"/>
                                          </p:val>
                                        </p:tav>
                                        <p:tav tm="100000">
                                          <p:val>
                                            <p:strVal val="#ppt_y"/>
                                          </p:val>
                                        </p:tav>
                                      </p:tavLst>
                                    </p:anim>
                                  </p:childTnLst>
                                </p:cTn>
                              </p:par>
                            </p:childTnLst>
                          </p:cTn>
                        </p:par>
                        <p:par>
                          <p:cTn id="143" fill="hold">
                            <p:stCondLst>
                              <p:cond delay="1000"/>
                            </p:stCondLst>
                            <p:childTnLst>
                              <p:par>
                                <p:cTn id="144" presetID="22" presetClass="exit" presetSubtype="4" fill="hold" grpId="2" nodeType="afterEffect">
                                  <p:stCondLst>
                                    <p:cond delay="0"/>
                                  </p:stCondLst>
                                  <p:childTnLst>
                                    <p:animEffect transition="out" filter="wipe(down)">
                                      <p:cBhvr>
                                        <p:cTn id="145" dur="500"/>
                                        <p:tgtEl>
                                          <p:spTgt spid="101"/>
                                        </p:tgtEl>
                                      </p:cBhvr>
                                    </p:animEffect>
                                    <p:set>
                                      <p:cBhvr>
                                        <p:cTn id="146" dur="1" fill="hold">
                                          <p:stCondLst>
                                            <p:cond delay="499"/>
                                          </p:stCondLst>
                                        </p:cTn>
                                        <p:tgtEl>
                                          <p:spTgt spid="101"/>
                                        </p:tgtEl>
                                        <p:attrNameLst>
                                          <p:attrName>style.visibility</p:attrName>
                                        </p:attrNameLst>
                                      </p:cBhvr>
                                      <p:to>
                                        <p:strVal val="hidden"/>
                                      </p:to>
                                    </p:set>
                                  </p:childTnLst>
                                </p:cTn>
                              </p:par>
                              <p:par>
                                <p:cTn id="147" presetID="22" presetClass="exit" presetSubtype="4" fill="hold" grpId="2" nodeType="withEffect">
                                  <p:stCondLst>
                                    <p:cond delay="100"/>
                                  </p:stCondLst>
                                  <p:childTnLst>
                                    <p:animEffect transition="out" filter="wipe(down)">
                                      <p:cBhvr>
                                        <p:cTn id="148" dur="500"/>
                                        <p:tgtEl>
                                          <p:spTgt spid="102"/>
                                        </p:tgtEl>
                                      </p:cBhvr>
                                    </p:animEffect>
                                    <p:set>
                                      <p:cBhvr>
                                        <p:cTn id="149" dur="1" fill="hold">
                                          <p:stCondLst>
                                            <p:cond delay="499"/>
                                          </p:stCondLst>
                                        </p:cTn>
                                        <p:tgtEl>
                                          <p:spTgt spid="102"/>
                                        </p:tgtEl>
                                        <p:attrNameLst>
                                          <p:attrName>style.visibility</p:attrName>
                                        </p:attrNameLst>
                                      </p:cBhvr>
                                      <p:to>
                                        <p:strVal val="hidden"/>
                                      </p:to>
                                    </p:set>
                                  </p:childTnLst>
                                </p:cTn>
                              </p:par>
                              <p:par>
                                <p:cTn id="150" presetID="22" presetClass="exit" presetSubtype="4" fill="hold" grpId="2" nodeType="withEffect">
                                  <p:stCondLst>
                                    <p:cond delay="200"/>
                                  </p:stCondLst>
                                  <p:childTnLst>
                                    <p:animEffect transition="out" filter="wipe(down)">
                                      <p:cBhvr>
                                        <p:cTn id="151" dur="500"/>
                                        <p:tgtEl>
                                          <p:spTgt spid="103"/>
                                        </p:tgtEl>
                                      </p:cBhvr>
                                    </p:animEffect>
                                    <p:set>
                                      <p:cBhvr>
                                        <p:cTn id="152" dur="1" fill="hold">
                                          <p:stCondLst>
                                            <p:cond delay="499"/>
                                          </p:stCondLst>
                                        </p:cTn>
                                        <p:tgtEl>
                                          <p:spTgt spid="103"/>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64" presetClass="path" presetSubtype="0" accel="50000" decel="50000" fill="hold" nodeType="clickEffect">
                                  <p:stCondLst>
                                    <p:cond delay="0"/>
                                  </p:stCondLst>
                                  <p:childTnLst>
                                    <p:animMotion origin="layout" path="M -3.88889E-6 -0.47963 L -3.88889E-6 -0.95741 " pathEditMode="relative" rAng="0" ptsTypes="AA">
                                      <p:cBhvr>
                                        <p:cTn id="156" dur="1000" fill="hold"/>
                                        <p:tgtEl>
                                          <p:spTgt spid="54"/>
                                        </p:tgtEl>
                                        <p:attrNameLst>
                                          <p:attrName>ppt_x</p:attrName>
                                          <p:attrName>ppt_y</p:attrName>
                                        </p:attrNameLst>
                                      </p:cBhvr>
                                      <p:rCtr x="0" y="-239"/>
                                    </p:animMotion>
                                  </p:childTnLst>
                                </p:cTn>
                              </p:par>
                            </p:childTnLst>
                          </p:cTn>
                        </p:par>
                        <p:par>
                          <p:cTn id="157" fill="hold">
                            <p:stCondLst>
                              <p:cond delay="1000"/>
                            </p:stCondLst>
                            <p:childTnLst>
                              <p:par>
                                <p:cTn id="158" presetID="10" presetClass="entr" presetSubtype="0" fill="hold" grpId="0" nodeType="afterEffect">
                                  <p:stCondLst>
                                    <p:cond delay="0"/>
                                  </p:stCondLst>
                                  <p:childTnLst>
                                    <p:set>
                                      <p:cBhvr>
                                        <p:cTn id="159" dur="1" fill="hold">
                                          <p:stCondLst>
                                            <p:cond delay="0"/>
                                          </p:stCondLst>
                                        </p:cTn>
                                        <p:tgtEl>
                                          <p:spTgt spid="104"/>
                                        </p:tgtEl>
                                        <p:attrNameLst>
                                          <p:attrName>style.visibility</p:attrName>
                                        </p:attrNameLst>
                                      </p:cBhvr>
                                      <p:to>
                                        <p:strVal val="visible"/>
                                      </p:to>
                                    </p:set>
                                    <p:animEffect transition="in" filter="fade">
                                      <p:cBhvr>
                                        <p:cTn id="160" dur="500"/>
                                        <p:tgtEl>
                                          <p:spTgt spid="104"/>
                                        </p:tgtEl>
                                      </p:cBhvr>
                                    </p:animEffect>
                                  </p:childTnLst>
                                </p:cTn>
                              </p:par>
                              <p:par>
                                <p:cTn id="161" presetID="63" presetClass="path" presetSubtype="0" accel="50000" decel="50000" fill="hold" grpId="1" nodeType="withEffect">
                                  <p:stCondLst>
                                    <p:cond delay="0"/>
                                  </p:stCondLst>
                                  <p:childTnLst>
                                    <p:animMotion origin="layout" path="M -0.43264 0.26382 L -2.77778E-7 -2.83237E-6 " pathEditMode="relative" rAng="0" ptsTypes="AA">
                                      <p:cBhvr>
                                        <p:cTn id="162" dur="500" fill="hold"/>
                                        <p:tgtEl>
                                          <p:spTgt spid="104"/>
                                        </p:tgtEl>
                                        <p:attrNameLst>
                                          <p:attrName>ppt_x</p:attrName>
                                          <p:attrName>ppt_y</p:attrName>
                                        </p:attrNameLst>
                                      </p:cBhvr>
                                      <p:rCtr x="216" y="-132"/>
                                    </p:animMotion>
                                  </p:childTnLst>
                                </p:cTn>
                              </p:par>
                              <p:par>
                                <p:cTn id="163" presetID="10" presetClass="entr" presetSubtype="0" fill="hold" grpId="0" nodeType="withEffect">
                                  <p:stCondLst>
                                    <p:cond delay="300"/>
                                  </p:stCondLst>
                                  <p:childTnLst>
                                    <p:set>
                                      <p:cBhvr>
                                        <p:cTn id="164" dur="1" fill="hold">
                                          <p:stCondLst>
                                            <p:cond delay="0"/>
                                          </p:stCondLst>
                                        </p:cTn>
                                        <p:tgtEl>
                                          <p:spTgt spid="105"/>
                                        </p:tgtEl>
                                        <p:attrNameLst>
                                          <p:attrName>style.visibility</p:attrName>
                                        </p:attrNameLst>
                                      </p:cBhvr>
                                      <p:to>
                                        <p:strVal val="visible"/>
                                      </p:to>
                                    </p:set>
                                    <p:animEffect transition="in" filter="fade">
                                      <p:cBhvr>
                                        <p:cTn id="165" dur="500"/>
                                        <p:tgtEl>
                                          <p:spTgt spid="105"/>
                                        </p:tgtEl>
                                      </p:cBhvr>
                                    </p:animEffect>
                                  </p:childTnLst>
                                </p:cTn>
                              </p:par>
                              <p:par>
                                <p:cTn id="166" presetID="63" presetClass="path" presetSubtype="0" accel="50000" decel="50000" fill="hold" grpId="1" nodeType="withEffect">
                                  <p:stCondLst>
                                    <p:cond delay="300"/>
                                  </p:stCondLst>
                                  <p:childTnLst>
                                    <p:animMotion origin="layout" path="M -0.34201 0.20994 L -2.77778E-7 4.33526E-6 " pathEditMode="relative" rAng="0" ptsTypes="AA">
                                      <p:cBhvr>
                                        <p:cTn id="167" dur="500" fill="hold"/>
                                        <p:tgtEl>
                                          <p:spTgt spid="105"/>
                                        </p:tgtEl>
                                        <p:attrNameLst>
                                          <p:attrName>ppt_x</p:attrName>
                                          <p:attrName>ppt_y</p:attrName>
                                        </p:attrNameLst>
                                      </p:cBhvr>
                                      <p:rCtr x="171" y="-105"/>
                                    </p:animMotion>
                                  </p:childTnLst>
                                </p:cTn>
                              </p:par>
                              <p:par>
                                <p:cTn id="168" presetID="10" presetClass="entr" presetSubtype="0" fill="hold" grpId="0" nodeType="withEffect">
                                  <p:stCondLst>
                                    <p:cond delay="600"/>
                                  </p:stCondLst>
                                  <p:childTnLst>
                                    <p:set>
                                      <p:cBhvr>
                                        <p:cTn id="169" dur="1" fill="hold">
                                          <p:stCondLst>
                                            <p:cond delay="0"/>
                                          </p:stCondLst>
                                        </p:cTn>
                                        <p:tgtEl>
                                          <p:spTgt spid="106"/>
                                        </p:tgtEl>
                                        <p:attrNameLst>
                                          <p:attrName>style.visibility</p:attrName>
                                        </p:attrNameLst>
                                      </p:cBhvr>
                                      <p:to>
                                        <p:strVal val="visible"/>
                                      </p:to>
                                    </p:set>
                                    <p:animEffect transition="in" filter="fade">
                                      <p:cBhvr>
                                        <p:cTn id="170" dur="500"/>
                                        <p:tgtEl>
                                          <p:spTgt spid="106"/>
                                        </p:tgtEl>
                                      </p:cBhvr>
                                    </p:animEffect>
                                  </p:childTnLst>
                                </p:cTn>
                              </p:par>
                              <p:par>
                                <p:cTn id="171" presetID="63" presetClass="path" presetSubtype="0" accel="50000" decel="50000" fill="hold" grpId="1" nodeType="withEffect">
                                  <p:stCondLst>
                                    <p:cond delay="600"/>
                                  </p:stCondLst>
                                  <p:childTnLst>
                                    <p:animMotion origin="layout" path="M -0.25538 0.15746 L -2.77778E-7 -1.21387E-6 " pathEditMode="relative" rAng="0" ptsTypes="AA">
                                      <p:cBhvr>
                                        <p:cTn id="172" dur="500" fill="hold"/>
                                        <p:tgtEl>
                                          <p:spTgt spid="106"/>
                                        </p:tgtEl>
                                        <p:attrNameLst>
                                          <p:attrName>ppt_x</p:attrName>
                                          <p:attrName>ppt_y</p:attrName>
                                        </p:attrNameLst>
                                      </p:cBhvr>
                                      <p:rCtr x="128" y="-79"/>
                                    </p:animMotion>
                                  </p:childTnLst>
                                </p:cTn>
                              </p:par>
                            </p:childTnLst>
                          </p:cTn>
                        </p:par>
                        <p:par>
                          <p:cTn id="173" fill="hold">
                            <p:stCondLst>
                              <p:cond delay="2100"/>
                            </p:stCondLst>
                            <p:childTnLst>
                              <p:par>
                                <p:cTn id="174" presetID="1" presetClass="emph" presetSubtype="2" fill="hold" nodeType="afterEffect">
                                  <p:stCondLst>
                                    <p:cond delay="0"/>
                                  </p:stCondLst>
                                  <p:childTnLst>
                                    <p:animClr clrSpc="rgb">
                                      <p:cBhvr>
                                        <p:cTn id="175" dur="500" fill="hold"/>
                                        <p:tgtEl>
                                          <p:spTgt spid="104"/>
                                        </p:tgtEl>
                                        <p:attrNameLst>
                                          <p:attrName>fillcolor</p:attrName>
                                        </p:attrNameLst>
                                      </p:cBhvr>
                                      <p:to>
                                        <a:srgbClr val="C0C0C0"/>
                                      </p:to>
                                    </p:animClr>
                                    <p:set>
                                      <p:cBhvr>
                                        <p:cTn id="176" dur="500" fill="hold"/>
                                        <p:tgtEl>
                                          <p:spTgt spid="104"/>
                                        </p:tgtEl>
                                        <p:attrNameLst>
                                          <p:attrName>fill.type</p:attrName>
                                        </p:attrNameLst>
                                      </p:cBhvr>
                                      <p:to>
                                        <p:strVal val="solid"/>
                                      </p:to>
                                    </p:set>
                                    <p:set>
                                      <p:cBhvr>
                                        <p:cTn id="177" dur="500" fill="hold"/>
                                        <p:tgtEl>
                                          <p:spTgt spid="104"/>
                                        </p:tgtEl>
                                        <p:attrNameLst>
                                          <p:attrName>fill.on</p:attrName>
                                        </p:attrNameLst>
                                      </p:cBhvr>
                                      <p:to>
                                        <p:strVal val="true"/>
                                      </p:to>
                                    </p:set>
                                  </p:childTnLst>
                                </p:cTn>
                              </p:par>
                              <p:par>
                                <p:cTn id="178" presetID="3" presetClass="emph" presetSubtype="2" fill="hold" grpId="3" nodeType="withEffect">
                                  <p:stCondLst>
                                    <p:cond delay="0"/>
                                  </p:stCondLst>
                                  <p:childTnLst>
                                    <p:animClr clrSpc="rgb">
                                      <p:cBhvr override="childStyle">
                                        <p:cTn id="179" dur="500" fill="hold"/>
                                        <p:tgtEl>
                                          <p:spTgt spid="104"/>
                                        </p:tgtEl>
                                        <p:attrNameLst>
                                          <p:attrName>style.color</p:attrName>
                                        </p:attrNameLst>
                                      </p:cBhvr>
                                      <p:to>
                                        <a:schemeClr val="bg1"/>
                                      </p:to>
                                    </p:animClr>
                                  </p:childTnLst>
                                </p:cTn>
                              </p:par>
                              <p:par>
                                <p:cTn id="180" presetID="1" presetClass="emph" presetSubtype="2" fill="hold" nodeType="withEffect">
                                  <p:stCondLst>
                                    <p:cond delay="100"/>
                                  </p:stCondLst>
                                  <p:childTnLst>
                                    <p:animClr clrSpc="rgb">
                                      <p:cBhvr>
                                        <p:cTn id="181" dur="500" fill="hold"/>
                                        <p:tgtEl>
                                          <p:spTgt spid="105"/>
                                        </p:tgtEl>
                                        <p:attrNameLst>
                                          <p:attrName>fillcolor</p:attrName>
                                        </p:attrNameLst>
                                      </p:cBhvr>
                                      <p:to>
                                        <a:srgbClr val="C0C0C0"/>
                                      </p:to>
                                    </p:animClr>
                                    <p:set>
                                      <p:cBhvr>
                                        <p:cTn id="182" dur="500" fill="hold"/>
                                        <p:tgtEl>
                                          <p:spTgt spid="105"/>
                                        </p:tgtEl>
                                        <p:attrNameLst>
                                          <p:attrName>fill.type</p:attrName>
                                        </p:attrNameLst>
                                      </p:cBhvr>
                                      <p:to>
                                        <p:strVal val="solid"/>
                                      </p:to>
                                    </p:set>
                                    <p:set>
                                      <p:cBhvr>
                                        <p:cTn id="183" dur="500" fill="hold"/>
                                        <p:tgtEl>
                                          <p:spTgt spid="105"/>
                                        </p:tgtEl>
                                        <p:attrNameLst>
                                          <p:attrName>fill.on</p:attrName>
                                        </p:attrNameLst>
                                      </p:cBhvr>
                                      <p:to>
                                        <p:strVal val="true"/>
                                      </p:to>
                                    </p:set>
                                  </p:childTnLst>
                                </p:cTn>
                              </p:par>
                              <p:par>
                                <p:cTn id="184" presetID="3" presetClass="emph" presetSubtype="2" fill="hold" grpId="3" nodeType="withEffect">
                                  <p:stCondLst>
                                    <p:cond delay="100"/>
                                  </p:stCondLst>
                                  <p:childTnLst>
                                    <p:animClr clrSpc="rgb">
                                      <p:cBhvr override="childStyle">
                                        <p:cTn id="185" dur="500" fill="hold"/>
                                        <p:tgtEl>
                                          <p:spTgt spid="105"/>
                                        </p:tgtEl>
                                        <p:attrNameLst>
                                          <p:attrName>style.color</p:attrName>
                                        </p:attrNameLst>
                                      </p:cBhvr>
                                      <p:to>
                                        <a:schemeClr val="bg1"/>
                                      </p:to>
                                    </p:animClr>
                                  </p:childTnLst>
                                </p:cTn>
                              </p:par>
                              <p:par>
                                <p:cTn id="186" presetID="1" presetClass="emph" presetSubtype="2" fill="hold" nodeType="withEffect">
                                  <p:stCondLst>
                                    <p:cond delay="100"/>
                                  </p:stCondLst>
                                  <p:childTnLst>
                                    <p:animClr clrSpc="rgb">
                                      <p:cBhvr>
                                        <p:cTn id="187" dur="500" fill="hold"/>
                                        <p:tgtEl>
                                          <p:spTgt spid="106"/>
                                        </p:tgtEl>
                                        <p:attrNameLst>
                                          <p:attrName>fillcolor</p:attrName>
                                        </p:attrNameLst>
                                      </p:cBhvr>
                                      <p:to>
                                        <a:srgbClr val="FF0000"/>
                                      </p:to>
                                    </p:animClr>
                                    <p:set>
                                      <p:cBhvr>
                                        <p:cTn id="188" dur="500" fill="hold"/>
                                        <p:tgtEl>
                                          <p:spTgt spid="106"/>
                                        </p:tgtEl>
                                        <p:attrNameLst>
                                          <p:attrName>fill.type</p:attrName>
                                        </p:attrNameLst>
                                      </p:cBhvr>
                                      <p:to>
                                        <p:strVal val="solid"/>
                                      </p:to>
                                    </p:set>
                                    <p:set>
                                      <p:cBhvr>
                                        <p:cTn id="189" dur="500" fill="hold"/>
                                        <p:tgtEl>
                                          <p:spTgt spid="106"/>
                                        </p:tgtEl>
                                        <p:attrNameLst>
                                          <p:attrName>fill.on</p:attrName>
                                        </p:attrNameLst>
                                      </p:cBhvr>
                                      <p:to>
                                        <p:strVal val="true"/>
                                      </p:to>
                                    </p:set>
                                  </p:childTnLst>
                                </p:cTn>
                              </p:par>
                              <p:par>
                                <p:cTn id="190" presetID="3" presetClass="emph" presetSubtype="2" fill="hold" grpId="3" nodeType="withEffect">
                                  <p:stCondLst>
                                    <p:cond delay="200"/>
                                  </p:stCondLst>
                                  <p:childTnLst>
                                    <p:animClr clrSpc="rgb">
                                      <p:cBhvr override="childStyle">
                                        <p:cTn id="191" dur="500" fill="hold"/>
                                        <p:tgtEl>
                                          <p:spTgt spid="106"/>
                                        </p:tgtEl>
                                        <p:attrNameLst>
                                          <p:attrName>style.color</p:attrName>
                                        </p:attrNameLst>
                                      </p:cBhvr>
                                      <p:to>
                                        <a:schemeClr val="bg1"/>
                                      </p:to>
                                    </p:animClr>
                                  </p:childTnLst>
                                </p:cTn>
                              </p:par>
                            </p:childTnLst>
                          </p:cTn>
                        </p:par>
                        <p:par>
                          <p:cTn id="192" fill="hold">
                            <p:stCondLst>
                              <p:cond delay="2800"/>
                            </p:stCondLst>
                            <p:childTnLst>
                              <p:par>
                                <p:cTn id="193" presetID="10" presetClass="entr" presetSubtype="0" fill="hold" grpId="0" nodeType="afterEffect">
                                  <p:stCondLst>
                                    <p:cond delay="0"/>
                                  </p:stCondLst>
                                  <p:childTnLst>
                                    <p:set>
                                      <p:cBhvr>
                                        <p:cTn id="194" dur="1" fill="hold">
                                          <p:stCondLst>
                                            <p:cond delay="0"/>
                                          </p:stCondLst>
                                        </p:cTn>
                                        <p:tgtEl>
                                          <p:spTgt spid="107"/>
                                        </p:tgtEl>
                                        <p:attrNameLst>
                                          <p:attrName>style.visibility</p:attrName>
                                        </p:attrNameLst>
                                      </p:cBhvr>
                                      <p:to>
                                        <p:strVal val="visible"/>
                                      </p:to>
                                    </p:set>
                                    <p:animEffect transition="in" filter="fade">
                                      <p:cBhvr>
                                        <p:cTn id="195" dur="500"/>
                                        <p:tgtEl>
                                          <p:spTgt spid="107"/>
                                        </p:tgtEl>
                                      </p:cBhvr>
                                    </p:animEffect>
                                  </p:childTnLst>
                                </p:cTn>
                              </p:par>
                              <p:par>
                                <p:cTn id="196" presetID="63" presetClass="path" presetSubtype="0" accel="50000" decel="50000" fill="hold" grpId="1" nodeType="withEffect">
                                  <p:stCondLst>
                                    <p:cond delay="0"/>
                                  </p:stCondLst>
                                  <p:childTnLst>
                                    <p:animMotion origin="layout" path="M -0.29914 -0.38197 L 5E-6 3.3526E-6 " pathEditMode="relative" rAng="0" ptsTypes="AA">
                                      <p:cBhvr>
                                        <p:cTn id="197" dur="500" fill="hold"/>
                                        <p:tgtEl>
                                          <p:spTgt spid="107"/>
                                        </p:tgtEl>
                                        <p:attrNameLst>
                                          <p:attrName>ppt_x</p:attrName>
                                          <p:attrName>ppt_y</p:attrName>
                                        </p:attrNameLst>
                                      </p:cBhvr>
                                      <p:rCtr x="149" y="191"/>
                                    </p:animMotion>
                                  </p:childTnLst>
                                </p:cTn>
                              </p:par>
                              <p:par>
                                <p:cTn id="198" presetID="10" presetClass="entr" presetSubtype="0" fill="hold" grpId="0" nodeType="withEffect">
                                  <p:stCondLst>
                                    <p:cond delay="300"/>
                                  </p:stCondLst>
                                  <p:childTnLst>
                                    <p:set>
                                      <p:cBhvr>
                                        <p:cTn id="199" dur="1" fill="hold">
                                          <p:stCondLst>
                                            <p:cond delay="0"/>
                                          </p:stCondLst>
                                        </p:cTn>
                                        <p:tgtEl>
                                          <p:spTgt spid="108"/>
                                        </p:tgtEl>
                                        <p:attrNameLst>
                                          <p:attrName>style.visibility</p:attrName>
                                        </p:attrNameLst>
                                      </p:cBhvr>
                                      <p:to>
                                        <p:strVal val="visible"/>
                                      </p:to>
                                    </p:set>
                                    <p:animEffect transition="in" filter="fade">
                                      <p:cBhvr>
                                        <p:cTn id="200" dur="500"/>
                                        <p:tgtEl>
                                          <p:spTgt spid="108"/>
                                        </p:tgtEl>
                                      </p:cBhvr>
                                    </p:animEffect>
                                  </p:childTnLst>
                                </p:cTn>
                              </p:par>
                              <p:par>
                                <p:cTn id="201" presetID="63" presetClass="path" presetSubtype="0" accel="50000" decel="50000" fill="hold" grpId="1" nodeType="withEffect">
                                  <p:stCondLst>
                                    <p:cond delay="300"/>
                                  </p:stCondLst>
                                  <p:childTnLst>
                                    <p:animMotion origin="layout" path="M -0.24792 -0.43584 L 5E-6 5.20231E-7 " pathEditMode="relative" rAng="0" ptsTypes="AA">
                                      <p:cBhvr>
                                        <p:cTn id="202" dur="500" fill="hold"/>
                                        <p:tgtEl>
                                          <p:spTgt spid="108"/>
                                        </p:tgtEl>
                                        <p:attrNameLst>
                                          <p:attrName>ppt_x</p:attrName>
                                          <p:attrName>ppt_y</p:attrName>
                                        </p:attrNameLst>
                                      </p:cBhvr>
                                      <p:rCtr x="124" y="218"/>
                                    </p:animMotion>
                                  </p:childTnLst>
                                </p:cTn>
                              </p:par>
                              <p:par>
                                <p:cTn id="203" presetID="10" presetClass="entr" presetSubtype="0" fill="hold" grpId="0" nodeType="withEffect">
                                  <p:stCondLst>
                                    <p:cond delay="600"/>
                                  </p:stCondLst>
                                  <p:childTnLst>
                                    <p:set>
                                      <p:cBhvr>
                                        <p:cTn id="204" dur="1" fill="hold">
                                          <p:stCondLst>
                                            <p:cond delay="0"/>
                                          </p:stCondLst>
                                        </p:cTn>
                                        <p:tgtEl>
                                          <p:spTgt spid="109"/>
                                        </p:tgtEl>
                                        <p:attrNameLst>
                                          <p:attrName>style.visibility</p:attrName>
                                        </p:attrNameLst>
                                      </p:cBhvr>
                                      <p:to>
                                        <p:strVal val="visible"/>
                                      </p:to>
                                    </p:set>
                                    <p:animEffect transition="in" filter="fade">
                                      <p:cBhvr>
                                        <p:cTn id="205" dur="500"/>
                                        <p:tgtEl>
                                          <p:spTgt spid="109"/>
                                        </p:tgtEl>
                                      </p:cBhvr>
                                    </p:animEffect>
                                  </p:childTnLst>
                                </p:cTn>
                              </p:par>
                              <p:par>
                                <p:cTn id="206" presetID="63" presetClass="path" presetSubtype="0" accel="50000" decel="50000" fill="hold" grpId="1" nodeType="withEffect">
                                  <p:stCondLst>
                                    <p:cond delay="600"/>
                                  </p:stCondLst>
                                  <p:childTnLst>
                                    <p:animMotion origin="layout" path="M -0.2007 -0.48833 L 5E-6 4.9711E-6 " pathEditMode="relative" rAng="0" ptsTypes="AA">
                                      <p:cBhvr>
                                        <p:cTn id="207" dur="500" fill="hold"/>
                                        <p:tgtEl>
                                          <p:spTgt spid="109"/>
                                        </p:tgtEl>
                                        <p:attrNameLst>
                                          <p:attrName>ppt_x</p:attrName>
                                          <p:attrName>ppt_y</p:attrName>
                                        </p:attrNameLst>
                                      </p:cBhvr>
                                      <p:rCtr x="100" y="244"/>
                                    </p:animMotion>
                                  </p:childTnLst>
                                </p:cTn>
                              </p:par>
                            </p:childTnLst>
                          </p:cTn>
                        </p:par>
                        <p:par>
                          <p:cTn id="208" fill="hold">
                            <p:stCondLst>
                              <p:cond delay="3900"/>
                            </p:stCondLst>
                            <p:childTnLst>
                              <p:par>
                                <p:cTn id="209" presetID="1" presetClass="entr" presetSubtype="0" fill="hold" grpId="0" nodeType="afterEffect">
                                  <p:stCondLst>
                                    <p:cond delay="0"/>
                                  </p:stCondLst>
                                  <p:iterate type="lt">
                                    <p:tmAbs val="0"/>
                                  </p:iterate>
                                  <p:childTnLst>
                                    <p:set>
                                      <p:cBhvr>
                                        <p:cTn id="210" dur="1" fill="hold">
                                          <p:stCondLst>
                                            <p:cond delay="0"/>
                                          </p:stCondLst>
                                        </p:cTn>
                                        <p:tgtEl>
                                          <p:spTgt spid="110"/>
                                        </p:tgtEl>
                                        <p:attrNameLst>
                                          <p:attrName>style.visibility</p:attrName>
                                        </p:attrNameLst>
                                      </p:cBhvr>
                                      <p:to>
                                        <p:strVal val="visible"/>
                                      </p:to>
                                    </p:set>
                                  </p:childTnLst>
                                </p:cTn>
                              </p:par>
                              <p:par>
                                <p:cTn id="211" presetID="3" presetClass="emph" presetSubtype="2" fill="hold" grpId="2" nodeType="withEffect">
                                  <p:stCondLst>
                                    <p:cond delay="0"/>
                                  </p:stCondLst>
                                  <p:iterate type="lt">
                                    <p:tmPct val="0"/>
                                  </p:iterate>
                                  <p:childTnLst>
                                    <p:animClr clrSpc="rgb">
                                      <p:cBhvr override="childStyle">
                                        <p:cTn id="212" dur="500" fill="hold"/>
                                        <p:tgtEl>
                                          <p:spTgt spid="110"/>
                                        </p:tgtEl>
                                        <p:attrNameLst>
                                          <p:attrName>style.color</p:attrName>
                                        </p:attrNameLst>
                                      </p:cBhvr>
                                      <p:to>
                                        <a:schemeClr val="bg1"/>
                                      </p:to>
                                    </p:animClr>
                                  </p:childTnLst>
                                </p:cTn>
                              </p:par>
                              <p:par>
                                <p:cTn id="213" presetID="1" presetClass="emph" presetSubtype="2" fill="hold" nodeType="withEffect">
                                  <p:stCondLst>
                                    <p:cond delay="0"/>
                                  </p:stCondLst>
                                  <p:iterate type="lt">
                                    <p:tmPct val="0"/>
                                  </p:iterate>
                                  <p:childTnLst>
                                    <p:animClr clrSpc="rgb">
                                      <p:cBhvr>
                                        <p:cTn id="214" dur="500" fill="hold"/>
                                        <p:tgtEl>
                                          <p:spTgt spid="110"/>
                                        </p:tgtEl>
                                        <p:attrNameLst>
                                          <p:attrName>fillcolor</p:attrName>
                                        </p:attrNameLst>
                                      </p:cBhvr>
                                      <p:to>
                                        <a:srgbClr val="FF0000"/>
                                      </p:to>
                                    </p:animClr>
                                    <p:set>
                                      <p:cBhvr>
                                        <p:cTn id="215" dur="500" fill="hold"/>
                                        <p:tgtEl>
                                          <p:spTgt spid="110"/>
                                        </p:tgtEl>
                                        <p:attrNameLst>
                                          <p:attrName>fill.type</p:attrName>
                                        </p:attrNameLst>
                                      </p:cBhvr>
                                      <p:to>
                                        <p:strVal val="solid"/>
                                      </p:to>
                                    </p:set>
                                    <p:set>
                                      <p:cBhvr>
                                        <p:cTn id="216" dur="500" fill="hold"/>
                                        <p:tgtEl>
                                          <p:spTgt spid="110"/>
                                        </p:tgtEl>
                                        <p:attrNameLst>
                                          <p:attrName>fill.on</p:attrName>
                                        </p:attrNameLst>
                                      </p:cBhvr>
                                      <p:to>
                                        <p:strVal val="true"/>
                                      </p:to>
                                    </p:set>
                                  </p:childTnLst>
                                </p:cTn>
                              </p:par>
                              <p:par>
                                <p:cTn id="217" presetID="2" presetClass="exit" presetSubtype="4" fill="hold" grpId="1" nodeType="withEffect">
                                  <p:stCondLst>
                                    <p:cond delay="800"/>
                                  </p:stCondLst>
                                  <p:iterate type="lt">
                                    <p:tmPct val="0"/>
                                  </p:iterate>
                                  <p:childTnLst>
                                    <p:anim calcmode="lin" valueType="num">
                                      <p:cBhvr additive="base">
                                        <p:cTn id="218" dur="500"/>
                                        <p:tgtEl>
                                          <p:spTgt spid="110"/>
                                        </p:tgtEl>
                                        <p:attrNameLst>
                                          <p:attrName>ppt_x</p:attrName>
                                        </p:attrNameLst>
                                      </p:cBhvr>
                                      <p:tavLst>
                                        <p:tav tm="0">
                                          <p:val>
                                            <p:strVal val="ppt_x"/>
                                          </p:val>
                                        </p:tav>
                                        <p:tav tm="100000">
                                          <p:val>
                                            <p:strVal val="ppt_x"/>
                                          </p:val>
                                        </p:tav>
                                      </p:tavLst>
                                    </p:anim>
                                    <p:anim calcmode="lin" valueType="num">
                                      <p:cBhvr additive="base">
                                        <p:cTn id="219" dur="500"/>
                                        <p:tgtEl>
                                          <p:spTgt spid="110"/>
                                        </p:tgtEl>
                                        <p:attrNameLst>
                                          <p:attrName>ppt_y</p:attrName>
                                        </p:attrNameLst>
                                      </p:cBhvr>
                                      <p:tavLst>
                                        <p:tav tm="0">
                                          <p:val>
                                            <p:strVal val="ppt_y"/>
                                          </p:val>
                                        </p:tav>
                                        <p:tav tm="100000">
                                          <p:val>
                                            <p:strVal val="1+ppt_h/2"/>
                                          </p:val>
                                        </p:tav>
                                      </p:tavLst>
                                    </p:anim>
                                    <p:set>
                                      <p:cBhvr>
                                        <p:cTn id="220" dur="1" fill="hold">
                                          <p:stCondLst>
                                            <p:cond delay="499"/>
                                          </p:stCondLst>
                                        </p:cTn>
                                        <p:tgtEl>
                                          <p:spTgt spid="110"/>
                                        </p:tgtEl>
                                        <p:attrNameLst>
                                          <p:attrName>style.visibility</p:attrName>
                                        </p:attrNameLst>
                                      </p:cBhvr>
                                      <p:to>
                                        <p:strVal val="hidden"/>
                                      </p:to>
                                    </p:set>
                                  </p:childTnLst>
                                </p:cTn>
                              </p:par>
                            </p:childTnLst>
                          </p:cTn>
                        </p:par>
                        <p:par>
                          <p:cTn id="221" fill="hold">
                            <p:stCondLst>
                              <p:cond delay="5200"/>
                            </p:stCondLst>
                            <p:childTnLst>
                              <p:par>
                                <p:cTn id="222" presetID="22" presetClass="exit" presetSubtype="4" fill="hold" grpId="2" nodeType="afterEffect">
                                  <p:stCondLst>
                                    <p:cond delay="0"/>
                                  </p:stCondLst>
                                  <p:childTnLst>
                                    <p:animEffect transition="out" filter="wipe(down)">
                                      <p:cBhvr>
                                        <p:cTn id="223" dur="500"/>
                                        <p:tgtEl>
                                          <p:spTgt spid="104"/>
                                        </p:tgtEl>
                                      </p:cBhvr>
                                    </p:animEffect>
                                    <p:set>
                                      <p:cBhvr>
                                        <p:cTn id="224" dur="1" fill="hold">
                                          <p:stCondLst>
                                            <p:cond delay="499"/>
                                          </p:stCondLst>
                                        </p:cTn>
                                        <p:tgtEl>
                                          <p:spTgt spid="104"/>
                                        </p:tgtEl>
                                        <p:attrNameLst>
                                          <p:attrName>style.visibility</p:attrName>
                                        </p:attrNameLst>
                                      </p:cBhvr>
                                      <p:to>
                                        <p:strVal val="hidden"/>
                                      </p:to>
                                    </p:set>
                                  </p:childTnLst>
                                </p:cTn>
                              </p:par>
                              <p:par>
                                <p:cTn id="225" presetID="22" presetClass="exit" presetSubtype="4" fill="hold" grpId="2" nodeType="withEffect">
                                  <p:stCondLst>
                                    <p:cond delay="100"/>
                                  </p:stCondLst>
                                  <p:childTnLst>
                                    <p:animEffect transition="out" filter="wipe(down)">
                                      <p:cBhvr>
                                        <p:cTn id="226" dur="500"/>
                                        <p:tgtEl>
                                          <p:spTgt spid="105"/>
                                        </p:tgtEl>
                                      </p:cBhvr>
                                    </p:animEffect>
                                    <p:set>
                                      <p:cBhvr>
                                        <p:cTn id="227" dur="1" fill="hold">
                                          <p:stCondLst>
                                            <p:cond delay="499"/>
                                          </p:stCondLst>
                                        </p:cTn>
                                        <p:tgtEl>
                                          <p:spTgt spid="105"/>
                                        </p:tgtEl>
                                        <p:attrNameLst>
                                          <p:attrName>style.visibility</p:attrName>
                                        </p:attrNameLst>
                                      </p:cBhvr>
                                      <p:to>
                                        <p:strVal val="hidden"/>
                                      </p:to>
                                    </p:set>
                                  </p:childTnLst>
                                </p:cTn>
                              </p:par>
                              <p:par>
                                <p:cTn id="228" presetID="22" presetClass="exit" presetSubtype="4" fill="hold" grpId="2" nodeType="withEffect">
                                  <p:stCondLst>
                                    <p:cond delay="200"/>
                                  </p:stCondLst>
                                  <p:childTnLst>
                                    <p:animEffect transition="out" filter="wipe(down)">
                                      <p:cBhvr>
                                        <p:cTn id="229" dur="500"/>
                                        <p:tgtEl>
                                          <p:spTgt spid="106"/>
                                        </p:tgtEl>
                                      </p:cBhvr>
                                    </p:animEffect>
                                    <p:set>
                                      <p:cBhvr>
                                        <p:cTn id="230" dur="1" fill="hold">
                                          <p:stCondLst>
                                            <p:cond delay="499"/>
                                          </p:stCondLst>
                                        </p:cTn>
                                        <p:tgtEl>
                                          <p:spTgt spid="106"/>
                                        </p:tgtEl>
                                        <p:attrNameLst>
                                          <p:attrName>style.visibility</p:attrName>
                                        </p:attrNameLst>
                                      </p:cBhvr>
                                      <p:to>
                                        <p:strVal val="hidden"/>
                                      </p:to>
                                    </p:set>
                                  </p:childTnLst>
                                </p:cTn>
                              </p:par>
                              <p:par>
                                <p:cTn id="231" presetID="22" presetClass="exit" presetSubtype="4" fill="hold" grpId="2" nodeType="withEffect">
                                  <p:stCondLst>
                                    <p:cond delay="0"/>
                                  </p:stCondLst>
                                  <p:childTnLst>
                                    <p:animEffect transition="out" filter="wipe(down)">
                                      <p:cBhvr>
                                        <p:cTn id="232" dur="500"/>
                                        <p:tgtEl>
                                          <p:spTgt spid="107"/>
                                        </p:tgtEl>
                                      </p:cBhvr>
                                    </p:animEffect>
                                    <p:set>
                                      <p:cBhvr>
                                        <p:cTn id="233" dur="1" fill="hold">
                                          <p:stCondLst>
                                            <p:cond delay="499"/>
                                          </p:stCondLst>
                                        </p:cTn>
                                        <p:tgtEl>
                                          <p:spTgt spid="107"/>
                                        </p:tgtEl>
                                        <p:attrNameLst>
                                          <p:attrName>style.visibility</p:attrName>
                                        </p:attrNameLst>
                                      </p:cBhvr>
                                      <p:to>
                                        <p:strVal val="hidden"/>
                                      </p:to>
                                    </p:set>
                                  </p:childTnLst>
                                </p:cTn>
                              </p:par>
                              <p:par>
                                <p:cTn id="234" presetID="22" presetClass="exit" presetSubtype="4" fill="hold" grpId="2" nodeType="withEffect">
                                  <p:stCondLst>
                                    <p:cond delay="100"/>
                                  </p:stCondLst>
                                  <p:childTnLst>
                                    <p:animEffect transition="out" filter="wipe(down)">
                                      <p:cBhvr>
                                        <p:cTn id="235" dur="500"/>
                                        <p:tgtEl>
                                          <p:spTgt spid="108"/>
                                        </p:tgtEl>
                                      </p:cBhvr>
                                    </p:animEffect>
                                    <p:set>
                                      <p:cBhvr>
                                        <p:cTn id="236" dur="1" fill="hold">
                                          <p:stCondLst>
                                            <p:cond delay="499"/>
                                          </p:stCondLst>
                                        </p:cTn>
                                        <p:tgtEl>
                                          <p:spTgt spid="108"/>
                                        </p:tgtEl>
                                        <p:attrNameLst>
                                          <p:attrName>style.visibility</p:attrName>
                                        </p:attrNameLst>
                                      </p:cBhvr>
                                      <p:to>
                                        <p:strVal val="hidden"/>
                                      </p:to>
                                    </p:set>
                                  </p:childTnLst>
                                </p:cTn>
                              </p:par>
                              <p:par>
                                <p:cTn id="237" presetID="22" presetClass="exit" presetSubtype="4" fill="hold" grpId="2" nodeType="withEffect">
                                  <p:stCondLst>
                                    <p:cond delay="200"/>
                                  </p:stCondLst>
                                  <p:childTnLst>
                                    <p:animEffect transition="out" filter="wipe(down)">
                                      <p:cBhvr>
                                        <p:cTn id="238" dur="500"/>
                                        <p:tgtEl>
                                          <p:spTgt spid="109"/>
                                        </p:tgtEl>
                                      </p:cBhvr>
                                    </p:animEffect>
                                    <p:set>
                                      <p:cBhvr>
                                        <p:cTn id="239" dur="1" fill="hold">
                                          <p:stCondLst>
                                            <p:cond delay="499"/>
                                          </p:stCondLst>
                                        </p:cTn>
                                        <p:tgtEl>
                                          <p:spTgt spid="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1" grpId="1" animBg="1"/>
      <p:bldP spid="101" grpId="2" animBg="1"/>
      <p:bldP spid="101" grpId="3" animBg="1"/>
      <p:bldP spid="102" grpId="0" animBg="1"/>
      <p:bldP spid="102" grpId="1" animBg="1"/>
      <p:bldP spid="102" grpId="2" animBg="1"/>
      <p:bldP spid="102" grpId="3" animBg="1"/>
      <p:bldP spid="103" grpId="0" animBg="1"/>
      <p:bldP spid="103" grpId="1" animBg="1"/>
      <p:bldP spid="103" grpId="2" animBg="1"/>
      <p:bldP spid="103" grpId="3" animBg="1"/>
      <p:bldP spid="57" grpId="0" animBg="1"/>
      <p:bldP spid="57" grpId="1" animBg="1"/>
      <p:bldP spid="57" grpId="2" animBg="1"/>
      <p:bldP spid="57" grpId="3" animBg="1"/>
      <p:bldP spid="58" grpId="0" animBg="1"/>
      <p:bldP spid="58" grpId="1" animBg="1"/>
      <p:bldP spid="58" grpId="2" animBg="1"/>
      <p:bldP spid="58" grpId="3" animBg="1"/>
      <p:bldP spid="59" grpId="0" animBg="1"/>
      <p:bldP spid="59" grpId="1" animBg="1"/>
      <p:bldP spid="59" grpId="2" animBg="1"/>
      <p:bldP spid="59" grpId="3" animBg="1"/>
      <p:bldP spid="81" grpId="0"/>
      <p:bldP spid="82" grpId="0"/>
      <p:bldP spid="83" grpId="0" animBg="1"/>
      <p:bldP spid="83" grpId="1" animBg="1"/>
      <p:bldP spid="83" grpId="2" animBg="1"/>
      <p:bldP spid="84" grpId="0" animBg="1"/>
      <p:bldP spid="84" grpId="1" animBg="1"/>
      <p:bldP spid="84" grpId="2" animBg="1"/>
      <p:bldP spid="85" grpId="0" animBg="1"/>
      <p:bldP spid="85" grpId="1" animBg="1"/>
      <p:bldP spid="85" grpId="2" animBg="1"/>
      <p:bldP spid="96" grpId="0" animBg="1"/>
      <p:bldP spid="96" grpId="1" animBg="1"/>
      <p:bldP spid="96" grpId="2" animBg="1"/>
      <p:bldP spid="104" grpId="0" animBg="1"/>
      <p:bldP spid="104" grpId="1" animBg="1"/>
      <p:bldP spid="104" grpId="2" animBg="1"/>
      <p:bldP spid="104" grpId="3" animBg="1"/>
      <p:bldP spid="105" grpId="0" animBg="1"/>
      <p:bldP spid="105" grpId="1" animBg="1"/>
      <p:bldP spid="105" grpId="2" animBg="1"/>
      <p:bldP spid="105" grpId="3" animBg="1"/>
      <p:bldP spid="106" grpId="0" animBg="1"/>
      <p:bldP spid="106" grpId="1" animBg="1"/>
      <p:bldP spid="106" grpId="2" animBg="1"/>
      <p:bldP spid="106" grpId="3" animBg="1"/>
      <p:bldP spid="107" grpId="0" animBg="1"/>
      <p:bldP spid="107" grpId="1" animBg="1"/>
      <p:bldP spid="107" grpId="2" animBg="1"/>
      <p:bldP spid="108" grpId="0" animBg="1"/>
      <p:bldP spid="108" grpId="1" animBg="1"/>
      <p:bldP spid="108" grpId="2" animBg="1"/>
      <p:bldP spid="109" grpId="0" animBg="1"/>
      <p:bldP spid="109" grpId="1" animBg="1"/>
      <p:bldP spid="109" grpId="2" animBg="1"/>
      <p:bldP spid="110" grpId="0" animBg="1"/>
      <p:bldP spid="110" grpId="1" animBg="1"/>
      <p:bldP spid="110" grpId="2"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目次</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solidFill>
                  <a:schemeClr val="bg1">
                    <a:lumMod val="75000"/>
                  </a:schemeClr>
                </a:solidFill>
              </a:rPr>
              <a:t>背景と目的</a:t>
            </a:r>
            <a:endParaRPr kumimoji="1" lang="en-US" altLang="ja-JP" dirty="0" smtClean="0">
              <a:solidFill>
                <a:schemeClr val="bg1">
                  <a:lumMod val="75000"/>
                </a:schemeClr>
              </a:solidFill>
            </a:endParaRPr>
          </a:p>
          <a:p>
            <a:r>
              <a:rPr lang="en-US" altLang="ja-JP" dirty="0" smtClean="0">
                <a:solidFill>
                  <a:schemeClr val="bg1">
                    <a:lumMod val="75000"/>
                  </a:schemeClr>
                </a:solidFill>
              </a:rPr>
              <a:t>Flash-friendly</a:t>
            </a:r>
            <a:r>
              <a:rPr lang="ja-JP" altLang="en-US" dirty="0" smtClean="0">
                <a:solidFill>
                  <a:schemeClr val="bg1">
                    <a:lumMod val="75000"/>
                  </a:schemeClr>
                </a:solidFill>
              </a:rPr>
              <a:t> ストレージレイアウト</a:t>
            </a:r>
            <a:endParaRPr lang="en-US" altLang="ja-JP" dirty="0" smtClean="0">
              <a:solidFill>
                <a:schemeClr val="bg1">
                  <a:lumMod val="75000"/>
                </a:schemeClr>
              </a:solidFill>
            </a:endParaRPr>
          </a:p>
          <a:p>
            <a:r>
              <a:rPr lang="en-US" altLang="ja-JP" dirty="0" err="1" smtClean="0">
                <a:solidFill>
                  <a:schemeClr val="bg1">
                    <a:lumMod val="75000"/>
                  </a:schemeClr>
                </a:solidFill>
              </a:rPr>
              <a:t>FlashScan</a:t>
            </a:r>
            <a:r>
              <a:rPr lang="ja-JP" altLang="en-US" dirty="0" smtClean="0">
                <a:solidFill>
                  <a:schemeClr val="bg1">
                    <a:lumMod val="75000"/>
                  </a:schemeClr>
                </a:solidFill>
              </a:rPr>
              <a:t> </a:t>
            </a:r>
            <a:endParaRPr lang="en-US" altLang="ja-JP" dirty="0" smtClean="0">
              <a:solidFill>
                <a:schemeClr val="bg1">
                  <a:lumMod val="75000"/>
                </a:schemeClr>
              </a:solidFill>
            </a:endParaRPr>
          </a:p>
          <a:p>
            <a:r>
              <a:rPr lang="en-US" altLang="ja-JP" dirty="0" err="1" smtClean="0"/>
              <a:t>FlashJoin</a:t>
            </a:r>
            <a:endParaRPr lang="en-US" altLang="ja-JP" dirty="0" smtClean="0"/>
          </a:p>
          <a:p>
            <a:r>
              <a:rPr lang="ja-JP" altLang="en-US" dirty="0" smtClean="0">
                <a:solidFill>
                  <a:schemeClr val="bg1">
                    <a:lumMod val="75000"/>
                  </a:schemeClr>
                </a:solidFill>
              </a:rPr>
              <a:t>評価実験</a:t>
            </a:r>
            <a:endParaRPr lang="en-US" altLang="ja-JP" dirty="0" smtClean="0">
              <a:solidFill>
                <a:schemeClr val="bg1">
                  <a:lumMod val="75000"/>
                </a:schemeClr>
              </a:solidFill>
            </a:endParaRPr>
          </a:p>
          <a:p>
            <a:r>
              <a:rPr lang="ja-JP" altLang="en-US" dirty="0" smtClean="0">
                <a:solidFill>
                  <a:schemeClr val="bg1">
                    <a:lumMod val="75000"/>
                  </a:schemeClr>
                </a:solidFill>
              </a:rPr>
              <a:t>まとめ</a:t>
            </a:r>
            <a:endParaRPr lang="en-US" altLang="ja-JP" dirty="0" smtClean="0">
              <a:solidFill>
                <a:schemeClr val="bg1">
                  <a:lumMod val="75000"/>
                </a:schemeClr>
              </a:solidFill>
            </a:endParaRPr>
          </a:p>
        </p:txBody>
      </p:sp>
      <p:pic>
        <p:nvPicPr>
          <p:cNvPr id="6" name="Picture 2" descr="C:\Users\mato\Documents\lib\icon\coquette-icons-set\png\64x64\accept.png"/>
          <p:cNvPicPr>
            <a:picLocks noChangeAspect="1" noChangeArrowheads="1"/>
          </p:cNvPicPr>
          <p:nvPr/>
        </p:nvPicPr>
        <p:blipFill>
          <a:blip r:embed="rId2"/>
          <a:srcRect/>
          <a:stretch>
            <a:fillRect/>
          </a:stretch>
        </p:blipFill>
        <p:spPr bwMode="auto">
          <a:xfrm>
            <a:off x="446031" y="3355974"/>
            <a:ext cx="457195" cy="457195"/>
          </a:xfrm>
          <a:prstGeom prst="rect">
            <a:avLst/>
          </a:prstGeom>
          <a:noFill/>
        </p:spPr>
      </p:pic>
      <p:sp>
        <p:nvSpPr>
          <p:cNvPr id="7" name="正方形/長方形 6"/>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Query Processing Techniques for Solid State Drives</a:t>
            </a:r>
            <a:endParaRPr lang="ja-JP" altLang="en-US" sz="1400" dirty="0">
              <a:solidFill>
                <a:schemeClr val="bg1"/>
              </a:solidFill>
              <a:latin typeface="ヒラギノ角ゴ Pro W6" pitchFamily="34" charset="-128"/>
              <a:ea typeface="ヒラギノ角ゴ Pro W6" pitchFamily="34" charset="-128"/>
            </a:endParaRPr>
          </a:p>
        </p:txBody>
      </p:sp>
      <p:sp>
        <p:nvSpPr>
          <p:cNvPr id="9" name="フッター プレースホルダ 8"/>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178</a:t>
            </a:fld>
            <a:endParaRPr kumimoji="1" lang="ja-JP" altLang="en-US"/>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H</a:t>
            </a:r>
            <a:r>
              <a:rPr kumimoji="1" lang="en-US" altLang="ja-JP" dirty="0" smtClean="0"/>
              <a:t>ash join on NSM</a:t>
            </a:r>
            <a:endParaRPr kumimoji="1" lang="ja-JP" altLang="en-US" dirty="0"/>
          </a:p>
        </p:txBody>
      </p:sp>
      <p:sp>
        <p:nvSpPr>
          <p:cNvPr id="7" name="テキスト ボックス 6"/>
          <p:cNvSpPr txBox="1"/>
          <p:nvPr/>
        </p:nvSpPr>
        <p:spPr>
          <a:xfrm>
            <a:off x="873547" y="1287737"/>
            <a:ext cx="2712602" cy="461665"/>
          </a:xfrm>
          <a:prstGeom prst="rect">
            <a:avLst/>
          </a:prstGeom>
          <a:noFill/>
        </p:spPr>
        <p:txBody>
          <a:bodyPr wrap="none" rtlCol="0">
            <a:spAutoFit/>
          </a:bodyPr>
          <a:lstStyle/>
          <a:p>
            <a:r>
              <a:rPr kumimoji="1" lang="en-US" altLang="ja-JP" sz="2400" dirty="0" smtClean="0"/>
              <a:t>Memory  &gt; J</a:t>
            </a:r>
            <a:r>
              <a:rPr kumimoji="1" lang="en-US" altLang="ja-JP" sz="2400" baseline="-25000" dirty="0" smtClean="0"/>
              <a:t>S</a:t>
            </a:r>
            <a:r>
              <a:rPr kumimoji="1" lang="en-US" altLang="ja-JP" sz="2400" dirty="0" smtClean="0"/>
              <a:t> + P</a:t>
            </a:r>
            <a:r>
              <a:rPr kumimoji="1" lang="en-US" altLang="ja-JP" sz="2400" baseline="-25000" dirty="0" smtClean="0"/>
              <a:t>S</a:t>
            </a:r>
            <a:endParaRPr kumimoji="1" lang="ja-JP" altLang="en-US" sz="2400" baseline="-25000" dirty="0"/>
          </a:p>
        </p:txBody>
      </p:sp>
      <p:sp>
        <p:nvSpPr>
          <p:cNvPr id="9" name="正方形/長方形 8"/>
          <p:cNvSpPr/>
          <p:nvPr/>
        </p:nvSpPr>
        <p:spPr>
          <a:xfrm>
            <a:off x="482544" y="2589201"/>
            <a:ext cx="360000" cy="3840521"/>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2" name="正方形/長方形 11"/>
          <p:cNvSpPr/>
          <p:nvPr/>
        </p:nvSpPr>
        <p:spPr>
          <a:xfrm>
            <a:off x="847674" y="2589201"/>
            <a:ext cx="540000" cy="3840521"/>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3" name="正方形/長方形 12"/>
          <p:cNvSpPr/>
          <p:nvPr/>
        </p:nvSpPr>
        <p:spPr>
          <a:xfrm>
            <a:off x="1358856" y="2589201"/>
            <a:ext cx="720000" cy="3840521"/>
          </a:xfrm>
          <a:prstGeom prst="rect">
            <a:avLst/>
          </a:prstGeom>
          <a:ln>
            <a:solidFill>
              <a:schemeClr val="tx1"/>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4" name="正方形/長方形 13"/>
          <p:cNvSpPr/>
          <p:nvPr/>
        </p:nvSpPr>
        <p:spPr>
          <a:xfrm>
            <a:off x="2568915" y="2589201"/>
            <a:ext cx="360000" cy="1440000"/>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5" name="正方形/長方形 14"/>
          <p:cNvSpPr/>
          <p:nvPr/>
        </p:nvSpPr>
        <p:spPr>
          <a:xfrm>
            <a:off x="2900097" y="2589201"/>
            <a:ext cx="540000" cy="1440000"/>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6" name="正方形/長方形 15"/>
          <p:cNvSpPr/>
          <p:nvPr/>
        </p:nvSpPr>
        <p:spPr>
          <a:xfrm>
            <a:off x="3413844" y="2589201"/>
            <a:ext cx="720000" cy="1440000"/>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7" name="テキスト ボックス 16"/>
          <p:cNvSpPr txBox="1"/>
          <p:nvPr/>
        </p:nvSpPr>
        <p:spPr>
          <a:xfrm>
            <a:off x="585735" y="1858941"/>
            <a:ext cx="370614" cy="400110"/>
          </a:xfrm>
          <a:prstGeom prst="rect">
            <a:avLst/>
          </a:prstGeom>
          <a:noFill/>
        </p:spPr>
        <p:txBody>
          <a:bodyPr wrap="none" rtlCol="0">
            <a:spAutoFit/>
          </a:bodyPr>
          <a:lstStyle/>
          <a:p>
            <a:r>
              <a:rPr kumimoji="1" lang="en-US" altLang="ja-JP" sz="2000" dirty="0" smtClean="0"/>
              <a:t>R</a:t>
            </a:r>
            <a:endParaRPr kumimoji="1" lang="ja-JP" altLang="en-US" sz="2000" dirty="0"/>
          </a:p>
        </p:txBody>
      </p:sp>
      <p:sp>
        <p:nvSpPr>
          <p:cNvPr id="18" name="テキスト ボックス 17"/>
          <p:cNvSpPr txBox="1"/>
          <p:nvPr/>
        </p:nvSpPr>
        <p:spPr>
          <a:xfrm>
            <a:off x="2845952" y="1865289"/>
            <a:ext cx="356188" cy="400110"/>
          </a:xfrm>
          <a:prstGeom prst="rect">
            <a:avLst/>
          </a:prstGeom>
          <a:noFill/>
        </p:spPr>
        <p:txBody>
          <a:bodyPr wrap="none" rtlCol="0">
            <a:spAutoFit/>
          </a:bodyPr>
          <a:lstStyle/>
          <a:p>
            <a:r>
              <a:rPr lang="en-US" altLang="ja-JP" sz="2000" dirty="0" smtClean="0"/>
              <a:t>S</a:t>
            </a:r>
            <a:endParaRPr kumimoji="1" lang="ja-JP" altLang="en-US" sz="2000" dirty="0"/>
          </a:p>
        </p:txBody>
      </p:sp>
      <p:sp>
        <p:nvSpPr>
          <p:cNvPr id="19" name="テキスト ボックス 18"/>
          <p:cNvSpPr txBox="1"/>
          <p:nvPr/>
        </p:nvSpPr>
        <p:spPr>
          <a:xfrm>
            <a:off x="409518" y="2151045"/>
            <a:ext cx="410690" cy="369332"/>
          </a:xfrm>
          <a:prstGeom prst="rect">
            <a:avLst/>
          </a:prstGeom>
          <a:noFill/>
        </p:spPr>
        <p:txBody>
          <a:bodyPr wrap="none" rtlCol="0">
            <a:spAutoFit/>
          </a:bodyPr>
          <a:lstStyle/>
          <a:p>
            <a:r>
              <a:rPr kumimoji="1" lang="en-US" altLang="ja-JP" dirty="0" smtClean="0"/>
              <a:t>J</a:t>
            </a:r>
            <a:r>
              <a:rPr kumimoji="1" lang="en-US" altLang="ja-JP" baseline="-25000" dirty="0" smtClean="0"/>
              <a:t>R</a:t>
            </a:r>
            <a:endParaRPr kumimoji="1" lang="ja-JP" altLang="en-US" baseline="-25000" dirty="0"/>
          </a:p>
        </p:txBody>
      </p:sp>
      <p:sp>
        <p:nvSpPr>
          <p:cNvPr id="20" name="テキスト ボックス 19"/>
          <p:cNvSpPr txBox="1"/>
          <p:nvPr/>
        </p:nvSpPr>
        <p:spPr>
          <a:xfrm>
            <a:off x="2527272" y="2157393"/>
            <a:ext cx="402674" cy="369332"/>
          </a:xfrm>
          <a:prstGeom prst="rect">
            <a:avLst/>
          </a:prstGeom>
          <a:noFill/>
        </p:spPr>
        <p:txBody>
          <a:bodyPr wrap="none" rtlCol="0">
            <a:spAutoFit/>
          </a:bodyPr>
          <a:lstStyle/>
          <a:p>
            <a:r>
              <a:rPr lang="en-US" altLang="ja-JP" dirty="0" smtClean="0"/>
              <a:t>J</a:t>
            </a:r>
            <a:r>
              <a:rPr lang="en-US" altLang="ja-JP" baseline="-25000" dirty="0" smtClean="0"/>
              <a:t>S</a:t>
            </a:r>
            <a:endParaRPr kumimoji="1" lang="ja-JP" altLang="en-US" baseline="-25000" dirty="0"/>
          </a:p>
        </p:txBody>
      </p:sp>
      <p:sp>
        <p:nvSpPr>
          <p:cNvPr id="21" name="テキスト ボックス 20"/>
          <p:cNvSpPr txBox="1"/>
          <p:nvPr/>
        </p:nvSpPr>
        <p:spPr>
          <a:xfrm>
            <a:off x="883156" y="2170352"/>
            <a:ext cx="449162" cy="369332"/>
          </a:xfrm>
          <a:prstGeom prst="rect">
            <a:avLst/>
          </a:prstGeom>
          <a:noFill/>
        </p:spPr>
        <p:txBody>
          <a:bodyPr wrap="none" rtlCol="0">
            <a:spAutoFit/>
          </a:bodyPr>
          <a:lstStyle/>
          <a:p>
            <a:r>
              <a:rPr lang="en-US" altLang="ja-JP" dirty="0" smtClean="0"/>
              <a:t>P</a:t>
            </a:r>
            <a:r>
              <a:rPr kumimoji="1" lang="en-US" altLang="ja-JP" baseline="-25000" dirty="0" smtClean="0"/>
              <a:t>R</a:t>
            </a:r>
            <a:endParaRPr kumimoji="1" lang="ja-JP" altLang="en-US" baseline="-25000" dirty="0"/>
          </a:p>
        </p:txBody>
      </p:sp>
      <p:sp>
        <p:nvSpPr>
          <p:cNvPr id="22" name="テキスト ボックス 21"/>
          <p:cNvSpPr txBox="1"/>
          <p:nvPr/>
        </p:nvSpPr>
        <p:spPr>
          <a:xfrm>
            <a:off x="3000910" y="2176700"/>
            <a:ext cx="441146" cy="369332"/>
          </a:xfrm>
          <a:prstGeom prst="rect">
            <a:avLst/>
          </a:prstGeom>
          <a:noFill/>
        </p:spPr>
        <p:txBody>
          <a:bodyPr wrap="none" rtlCol="0">
            <a:spAutoFit/>
          </a:bodyPr>
          <a:lstStyle/>
          <a:p>
            <a:r>
              <a:rPr lang="en-US" altLang="ja-JP" dirty="0" smtClean="0"/>
              <a:t>P</a:t>
            </a:r>
            <a:r>
              <a:rPr lang="en-US" altLang="ja-JP" baseline="-25000" dirty="0" smtClean="0"/>
              <a:t>S</a:t>
            </a:r>
            <a:endParaRPr kumimoji="1" lang="ja-JP" altLang="en-US" baseline="-25000" dirty="0"/>
          </a:p>
        </p:txBody>
      </p:sp>
      <p:sp>
        <p:nvSpPr>
          <p:cNvPr id="23" name="テキスト ボックス 22"/>
          <p:cNvSpPr txBox="1"/>
          <p:nvPr/>
        </p:nvSpPr>
        <p:spPr>
          <a:xfrm>
            <a:off x="1467364" y="2189659"/>
            <a:ext cx="461986" cy="369332"/>
          </a:xfrm>
          <a:prstGeom prst="rect">
            <a:avLst/>
          </a:prstGeom>
          <a:noFill/>
        </p:spPr>
        <p:txBody>
          <a:bodyPr wrap="none" rtlCol="0">
            <a:spAutoFit/>
          </a:bodyPr>
          <a:lstStyle/>
          <a:p>
            <a:r>
              <a:rPr lang="en-US" altLang="ja-JP" dirty="0" smtClean="0"/>
              <a:t>U</a:t>
            </a:r>
            <a:r>
              <a:rPr kumimoji="1" lang="en-US" altLang="ja-JP" baseline="-25000" dirty="0" smtClean="0"/>
              <a:t>R</a:t>
            </a:r>
            <a:endParaRPr kumimoji="1" lang="ja-JP" altLang="en-US" baseline="-25000" dirty="0"/>
          </a:p>
        </p:txBody>
      </p:sp>
      <p:sp>
        <p:nvSpPr>
          <p:cNvPr id="24" name="テキスト ボックス 23"/>
          <p:cNvSpPr txBox="1"/>
          <p:nvPr/>
        </p:nvSpPr>
        <p:spPr>
          <a:xfrm>
            <a:off x="3585118" y="2196007"/>
            <a:ext cx="453970" cy="369332"/>
          </a:xfrm>
          <a:prstGeom prst="rect">
            <a:avLst/>
          </a:prstGeom>
          <a:noFill/>
        </p:spPr>
        <p:txBody>
          <a:bodyPr wrap="none" rtlCol="0">
            <a:spAutoFit/>
          </a:bodyPr>
          <a:lstStyle/>
          <a:p>
            <a:r>
              <a:rPr lang="en-US" altLang="ja-JP" dirty="0" smtClean="0"/>
              <a:t>U</a:t>
            </a:r>
            <a:r>
              <a:rPr lang="en-US" altLang="ja-JP" baseline="-25000" dirty="0" smtClean="0"/>
              <a:t>S</a:t>
            </a:r>
            <a:endParaRPr kumimoji="1" lang="ja-JP" altLang="en-US" baseline="-25000" dirty="0"/>
          </a:p>
        </p:txBody>
      </p:sp>
      <p:sp>
        <p:nvSpPr>
          <p:cNvPr id="25" name="テキスト ボックス 24"/>
          <p:cNvSpPr txBox="1"/>
          <p:nvPr/>
        </p:nvSpPr>
        <p:spPr>
          <a:xfrm>
            <a:off x="4645026" y="1274733"/>
            <a:ext cx="3884397" cy="1015663"/>
          </a:xfrm>
          <a:prstGeom prst="rect">
            <a:avLst/>
          </a:prstGeom>
          <a:noFill/>
        </p:spPr>
        <p:txBody>
          <a:bodyPr wrap="none" rtlCol="0">
            <a:spAutoFit/>
          </a:bodyPr>
          <a:lstStyle/>
          <a:p>
            <a:r>
              <a:rPr lang="en-US" altLang="ja-JP" sz="2000" dirty="0" smtClean="0"/>
              <a:t>Query: 	</a:t>
            </a:r>
            <a:r>
              <a:rPr lang="en-US" altLang="ja-JP" sz="2000" dirty="0" smtClean="0">
                <a:latin typeface="Consolas" pitchFamily="49" charset="0"/>
              </a:rPr>
              <a:t>SELECT J</a:t>
            </a:r>
            <a:r>
              <a:rPr lang="en-US" altLang="ja-JP" sz="2000" baseline="-25000" dirty="0" smtClean="0">
                <a:latin typeface="Consolas" pitchFamily="49" charset="0"/>
              </a:rPr>
              <a:t>R</a:t>
            </a:r>
            <a:r>
              <a:rPr lang="en-US" altLang="ja-JP" sz="2000" dirty="0" smtClean="0">
                <a:latin typeface="Consolas" pitchFamily="49" charset="0"/>
              </a:rPr>
              <a:t>, P</a:t>
            </a:r>
            <a:r>
              <a:rPr lang="en-US" altLang="ja-JP" sz="2000" baseline="-25000" dirty="0" smtClean="0">
                <a:latin typeface="Consolas" pitchFamily="49" charset="0"/>
              </a:rPr>
              <a:t>R</a:t>
            </a:r>
            <a:r>
              <a:rPr lang="en-US" altLang="ja-JP" sz="2000" dirty="0" smtClean="0">
                <a:latin typeface="Consolas" pitchFamily="49" charset="0"/>
              </a:rPr>
              <a:t>, J</a:t>
            </a:r>
            <a:r>
              <a:rPr lang="en-US" altLang="ja-JP" sz="2000" baseline="-25000" dirty="0" smtClean="0">
                <a:latin typeface="Consolas" pitchFamily="49" charset="0"/>
              </a:rPr>
              <a:t>S</a:t>
            </a:r>
            <a:r>
              <a:rPr lang="en-US" altLang="ja-JP" sz="2000" dirty="0" smtClean="0">
                <a:latin typeface="Consolas" pitchFamily="49" charset="0"/>
              </a:rPr>
              <a:t>, P</a:t>
            </a:r>
            <a:r>
              <a:rPr lang="en-US" altLang="ja-JP" sz="2000" baseline="-25000" dirty="0" smtClean="0">
                <a:latin typeface="Consolas" pitchFamily="49" charset="0"/>
              </a:rPr>
              <a:t>S</a:t>
            </a:r>
          </a:p>
          <a:p>
            <a:r>
              <a:rPr kumimoji="1" lang="en-US" altLang="ja-JP" sz="2000" dirty="0" smtClean="0">
                <a:latin typeface="Consolas" pitchFamily="49" charset="0"/>
              </a:rPr>
              <a:t>	FROM  R, S</a:t>
            </a:r>
          </a:p>
          <a:p>
            <a:r>
              <a:rPr lang="en-US" altLang="ja-JP" sz="2000" dirty="0" smtClean="0">
                <a:latin typeface="Consolas" pitchFamily="49" charset="0"/>
              </a:rPr>
              <a:t>	WHERE J</a:t>
            </a:r>
            <a:r>
              <a:rPr lang="en-US" altLang="ja-JP" sz="2000" baseline="-25000" dirty="0" smtClean="0">
                <a:latin typeface="Consolas" pitchFamily="49" charset="0"/>
              </a:rPr>
              <a:t>R</a:t>
            </a:r>
            <a:r>
              <a:rPr lang="en-US" altLang="ja-JP" sz="2000" dirty="0" smtClean="0">
                <a:latin typeface="Consolas" pitchFamily="49" charset="0"/>
              </a:rPr>
              <a:t> = J</a:t>
            </a:r>
            <a:r>
              <a:rPr lang="en-US" altLang="ja-JP" sz="2000" baseline="-25000" dirty="0" smtClean="0">
                <a:latin typeface="Consolas" pitchFamily="49" charset="0"/>
              </a:rPr>
              <a:t>S</a:t>
            </a:r>
            <a:endParaRPr kumimoji="1" lang="ja-JP" altLang="en-US" sz="2000" baseline="-25000" dirty="0">
              <a:latin typeface="Consolas" pitchFamily="49" charset="0"/>
            </a:endParaRPr>
          </a:p>
        </p:txBody>
      </p:sp>
      <p:sp>
        <p:nvSpPr>
          <p:cNvPr id="26" name="角丸四角形 25"/>
          <p:cNvSpPr/>
          <p:nvPr/>
        </p:nvSpPr>
        <p:spPr>
          <a:xfrm>
            <a:off x="4572000" y="2844791"/>
            <a:ext cx="1971702" cy="2701963"/>
          </a:xfrm>
          <a:prstGeom prst="roundRect">
            <a:avLst>
              <a:gd name="adj" fmla="val 11533"/>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endParaRPr kumimoji="1" lang="ja-JP" altLang="en-US" dirty="0" smtClean="0"/>
          </a:p>
        </p:txBody>
      </p:sp>
      <p:sp>
        <p:nvSpPr>
          <p:cNvPr id="27" name="テキスト ボックス 26"/>
          <p:cNvSpPr txBox="1"/>
          <p:nvPr/>
        </p:nvSpPr>
        <p:spPr>
          <a:xfrm>
            <a:off x="4718052" y="2511973"/>
            <a:ext cx="1018227" cy="369332"/>
          </a:xfrm>
          <a:prstGeom prst="rect">
            <a:avLst/>
          </a:prstGeom>
          <a:noFill/>
        </p:spPr>
        <p:txBody>
          <a:bodyPr wrap="none" rtlCol="0">
            <a:spAutoFit/>
          </a:bodyPr>
          <a:lstStyle/>
          <a:p>
            <a:r>
              <a:rPr kumimoji="1" lang="en-US" altLang="ja-JP" dirty="0" smtClean="0"/>
              <a:t>memory</a:t>
            </a:r>
            <a:endParaRPr kumimoji="1" lang="ja-JP" altLang="en-US" dirty="0"/>
          </a:p>
        </p:txBody>
      </p:sp>
      <p:sp>
        <p:nvSpPr>
          <p:cNvPr id="30" name="正方形/長方形 29"/>
          <p:cNvSpPr/>
          <p:nvPr/>
        </p:nvSpPr>
        <p:spPr>
          <a:xfrm>
            <a:off x="2540719" y="2579582"/>
            <a:ext cx="1620000" cy="1483586"/>
          </a:xfrm>
          <a:prstGeom prst="rect">
            <a:avLst/>
          </a:prstGeom>
          <a:noFill/>
          <a:ln w="57150">
            <a:solidFill>
              <a:srgbClr val="00B0F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1" name="正方形/長方形 30"/>
          <p:cNvSpPr/>
          <p:nvPr/>
        </p:nvSpPr>
        <p:spPr>
          <a:xfrm>
            <a:off x="5482260" y="3157416"/>
            <a:ext cx="360000" cy="1440000"/>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2" name="正方形/長方形 31"/>
          <p:cNvSpPr/>
          <p:nvPr/>
        </p:nvSpPr>
        <p:spPr>
          <a:xfrm>
            <a:off x="5813442" y="3157416"/>
            <a:ext cx="540000" cy="1440000"/>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3" name="二等辺三角形 32"/>
          <p:cNvSpPr/>
          <p:nvPr/>
        </p:nvSpPr>
        <p:spPr>
          <a:xfrm rot="16200000">
            <a:off x="4377591" y="3607416"/>
            <a:ext cx="1440000" cy="540000"/>
          </a:xfrm>
          <a:prstGeom prst="triangle">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wrap="none" lIns="36000" tIns="0" rIns="36000" bIns="0" rtlCol="0" anchor="ctr">
            <a:noAutofit/>
          </a:bodyPr>
          <a:lstStyle/>
          <a:p>
            <a:pPr algn="ctr"/>
            <a:endParaRPr kumimoji="1" lang="ja-JP" altLang="en-US" dirty="0" smtClean="0"/>
          </a:p>
        </p:txBody>
      </p:sp>
      <p:sp>
        <p:nvSpPr>
          <p:cNvPr id="34" name="正方形/長方形 33"/>
          <p:cNvSpPr/>
          <p:nvPr/>
        </p:nvSpPr>
        <p:spPr>
          <a:xfrm>
            <a:off x="482544" y="2589201"/>
            <a:ext cx="1620000" cy="438156"/>
          </a:xfrm>
          <a:prstGeom prst="rect">
            <a:avLst/>
          </a:prstGeom>
          <a:noFill/>
          <a:ln w="57150">
            <a:solidFill>
              <a:srgbClr val="FF000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5" name="正方形/長方形 34"/>
          <p:cNvSpPr/>
          <p:nvPr/>
        </p:nvSpPr>
        <p:spPr>
          <a:xfrm>
            <a:off x="4827591" y="4713303"/>
            <a:ext cx="360000" cy="395295"/>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6" name="正方形/長方形 35"/>
          <p:cNvSpPr/>
          <p:nvPr/>
        </p:nvSpPr>
        <p:spPr>
          <a:xfrm>
            <a:off x="5192721" y="4713303"/>
            <a:ext cx="540000" cy="395295"/>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7" name="正方形/長方形 36"/>
          <p:cNvSpPr/>
          <p:nvPr/>
        </p:nvSpPr>
        <p:spPr>
          <a:xfrm>
            <a:off x="6835806" y="3179757"/>
            <a:ext cx="360000" cy="395295"/>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8" name="正方形/長方形 37"/>
          <p:cNvSpPr/>
          <p:nvPr/>
        </p:nvSpPr>
        <p:spPr>
          <a:xfrm>
            <a:off x="7200936" y="3179757"/>
            <a:ext cx="540000" cy="395295"/>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9" name="正方形/長方形 38"/>
          <p:cNvSpPr/>
          <p:nvPr/>
        </p:nvSpPr>
        <p:spPr>
          <a:xfrm>
            <a:off x="7748631" y="3179757"/>
            <a:ext cx="360000" cy="395295"/>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40" name="正方形/長方形 39"/>
          <p:cNvSpPr/>
          <p:nvPr/>
        </p:nvSpPr>
        <p:spPr>
          <a:xfrm>
            <a:off x="8113761" y="3179757"/>
            <a:ext cx="540000" cy="395295"/>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43" name="正方形/長方形 42"/>
          <p:cNvSpPr/>
          <p:nvPr/>
        </p:nvSpPr>
        <p:spPr>
          <a:xfrm>
            <a:off x="4979991" y="4865703"/>
            <a:ext cx="360000" cy="395295"/>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44" name="正方形/長方形 43"/>
          <p:cNvSpPr/>
          <p:nvPr/>
        </p:nvSpPr>
        <p:spPr>
          <a:xfrm>
            <a:off x="5345121" y="4865703"/>
            <a:ext cx="540000" cy="395295"/>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45" name="正方形/長方形 44"/>
          <p:cNvSpPr/>
          <p:nvPr/>
        </p:nvSpPr>
        <p:spPr>
          <a:xfrm>
            <a:off x="6842154" y="3703635"/>
            <a:ext cx="360000" cy="395295"/>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46" name="正方形/長方形 45"/>
          <p:cNvSpPr/>
          <p:nvPr/>
        </p:nvSpPr>
        <p:spPr>
          <a:xfrm>
            <a:off x="7207284" y="3703635"/>
            <a:ext cx="540000" cy="395295"/>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47" name="正方形/長方形 46"/>
          <p:cNvSpPr/>
          <p:nvPr/>
        </p:nvSpPr>
        <p:spPr>
          <a:xfrm>
            <a:off x="7754979" y="3703635"/>
            <a:ext cx="360000" cy="395295"/>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48" name="正方形/長方形 47"/>
          <p:cNvSpPr/>
          <p:nvPr/>
        </p:nvSpPr>
        <p:spPr>
          <a:xfrm>
            <a:off x="8120109" y="3703635"/>
            <a:ext cx="540000" cy="395295"/>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49" name="正方形/長方形 48"/>
          <p:cNvSpPr/>
          <p:nvPr/>
        </p:nvSpPr>
        <p:spPr>
          <a:xfrm>
            <a:off x="5132391" y="5018103"/>
            <a:ext cx="360000" cy="395295"/>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50" name="正方形/長方形 49"/>
          <p:cNvSpPr/>
          <p:nvPr/>
        </p:nvSpPr>
        <p:spPr>
          <a:xfrm>
            <a:off x="5497521" y="5018103"/>
            <a:ext cx="540000" cy="395295"/>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51" name="正方形/長方形 50"/>
          <p:cNvSpPr/>
          <p:nvPr/>
        </p:nvSpPr>
        <p:spPr>
          <a:xfrm>
            <a:off x="6843501" y="4202121"/>
            <a:ext cx="360000" cy="395295"/>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52" name="正方形/長方形 51"/>
          <p:cNvSpPr/>
          <p:nvPr/>
        </p:nvSpPr>
        <p:spPr>
          <a:xfrm>
            <a:off x="7208631" y="4202121"/>
            <a:ext cx="540000" cy="395295"/>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53" name="正方形/長方形 52"/>
          <p:cNvSpPr/>
          <p:nvPr/>
        </p:nvSpPr>
        <p:spPr>
          <a:xfrm>
            <a:off x="7756326" y="4202121"/>
            <a:ext cx="360000" cy="395295"/>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54" name="正方形/長方形 53"/>
          <p:cNvSpPr/>
          <p:nvPr/>
        </p:nvSpPr>
        <p:spPr>
          <a:xfrm>
            <a:off x="8121456" y="4202121"/>
            <a:ext cx="540000" cy="395295"/>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55" name="テキスト ボックス 54"/>
          <p:cNvSpPr txBox="1"/>
          <p:nvPr/>
        </p:nvSpPr>
        <p:spPr>
          <a:xfrm>
            <a:off x="2527272" y="5656293"/>
            <a:ext cx="4801314" cy="830997"/>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kumimoji="1" lang="ja-JP" alt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不要な</a:t>
            </a:r>
            <a:r>
              <a:rPr kumimoji="1" lang="en-US" altLang="ja-JP"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U</a:t>
            </a:r>
            <a:r>
              <a:rPr kumimoji="1" lang="en-US" altLang="ja-JP" sz="2400" b="1" baseline="-25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R</a:t>
            </a:r>
            <a:r>
              <a:rPr kumimoji="1" lang="ja-JP" alt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や</a:t>
            </a:r>
            <a:r>
              <a:rPr kumimoji="1" lang="en-US" altLang="ja-JP"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U</a:t>
            </a:r>
            <a:r>
              <a:rPr kumimoji="1" lang="en-US" altLang="ja-JP" sz="2400" b="1" baseline="-25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S</a:t>
            </a:r>
            <a:r>
              <a:rPr kumimoji="1" lang="ja-JP" alt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を読み込んでいる</a:t>
            </a:r>
            <a:endParaRPr kumimoji="1" lang="en-US" altLang="ja-JP"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endParaRPr>
          </a:p>
          <a:p>
            <a:r>
              <a:rPr kumimoji="1" lang="en-US" altLang="ja-JP"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Projection</a:t>
            </a:r>
            <a:r>
              <a:rPr kumimoji="1" lang="ja-JP" alt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時に分割処理が必要</a:t>
            </a:r>
            <a:endParaRPr kumimoji="1" lang="en-US" altLang="ja-JP"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endParaRPr>
          </a:p>
        </p:txBody>
      </p:sp>
      <p:sp>
        <p:nvSpPr>
          <p:cNvPr id="56" name="正方形/長方形 5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Query Processing Techniques for Solid State Drives</a:t>
            </a:r>
            <a:endParaRPr lang="ja-JP" altLang="en-US" sz="1400" dirty="0">
              <a:solidFill>
                <a:schemeClr val="bg1"/>
              </a:solidFill>
              <a:latin typeface="ヒラギノ角ゴ Pro W6" pitchFamily="34" charset="-128"/>
              <a:ea typeface="ヒラギノ角ゴ Pro W6" pitchFamily="34" charset="-128"/>
            </a:endParaRPr>
          </a:p>
        </p:txBody>
      </p:sp>
      <p:sp>
        <p:nvSpPr>
          <p:cNvPr id="58" name="フッター プレースホルダ 5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57" name="スライド番号プレースホルダ 56"/>
          <p:cNvSpPr>
            <a:spLocks noGrp="1"/>
          </p:cNvSpPr>
          <p:nvPr>
            <p:ph type="sldNum" sz="quarter" idx="12"/>
          </p:nvPr>
        </p:nvSpPr>
        <p:spPr/>
        <p:txBody>
          <a:bodyPr/>
          <a:lstStyle/>
          <a:p>
            <a:fld id="{DF510E7A-70A0-49B7-BA5B-039CFE49E52F}" type="slidenum">
              <a:rPr kumimoji="1" lang="ja-JP" altLang="en-US" smtClean="0"/>
              <a:pPr/>
              <a:t>179</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animEffect transition="in" filter="fade">
                                      <p:cBhvr>
                                        <p:cTn id="9" dur="500"/>
                                        <p:tgtEl>
                                          <p:spTgt spid="32"/>
                                        </p:tgtEl>
                                      </p:cBhvr>
                                    </p:animEffect>
                                  </p:childTnLst>
                                </p:cTn>
                              </p:par>
                              <p:par>
                                <p:cTn id="10" presetID="63" presetClass="path" presetSubtype="0" accel="50000" decel="50000" fill="hold" grpId="1" nodeType="withEffect">
                                  <p:stCondLst>
                                    <p:cond delay="0"/>
                                  </p:stCondLst>
                                  <p:childTnLst>
                                    <p:animMotion origin="layout" path="M -0.32275 -0.08333 L 2.22222E-6 1.48148E-6 " pathEditMode="relative" rAng="0" ptsTypes="AA">
                                      <p:cBhvr>
                                        <p:cTn id="11" dur="500" fill="hold"/>
                                        <p:tgtEl>
                                          <p:spTgt spid="32"/>
                                        </p:tgtEl>
                                        <p:attrNameLst>
                                          <p:attrName>ppt_x</p:attrName>
                                          <p:attrName>ppt_y</p:attrName>
                                        </p:attrNameLst>
                                      </p:cBhvr>
                                      <p:rCtr x="161" y="42"/>
                                    </p:animMotion>
                                  </p:childTnLst>
                                </p:cTn>
                              </p:par>
                              <p:par>
                                <p:cTn id="12" presetID="10" presetClass="entr" presetSubtype="0" fill="hold" grpId="0" nodeType="withEffect">
                                  <p:stCondLst>
                                    <p:cond delay="20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par>
                                <p:cTn id="15" presetID="63" presetClass="path" presetSubtype="0" accel="50000" decel="50000" fill="hold" grpId="1" nodeType="withEffect">
                                  <p:stCondLst>
                                    <p:cond delay="200"/>
                                  </p:stCondLst>
                                  <p:childTnLst>
                                    <p:animMotion origin="layout" path="M -0.31997 -0.08333 L 2.77778E-6 1.48148E-6 " pathEditMode="relative" rAng="0" ptsTypes="AA">
                                      <p:cBhvr>
                                        <p:cTn id="16" dur="500" fill="hold"/>
                                        <p:tgtEl>
                                          <p:spTgt spid="31"/>
                                        </p:tgtEl>
                                        <p:attrNameLst>
                                          <p:attrName>ppt_x</p:attrName>
                                          <p:attrName>ppt_y</p:attrName>
                                        </p:attrNameLst>
                                      </p:cBhvr>
                                      <p:rCtr x="160" y="42"/>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par>
                          <p:cTn id="25" fill="hold">
                            <p:stCondLst>
                              <p:cond delay="0"/>
                            </p:stCondLst>
                            <p:childTnLst>
                              <p:par>
                                <p:cTn id="26" presetID="10" presetClass="entr" presetSubtype="0" fill="hold" grpId="1"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63" presetClass="path" presetSubtype="0" accel="50000" decel="50000" fill="hold" grpId="2" nodeType="withEffect">
                                  <p:stCondLst>
                                    <p:cond delay="0"/>
                                  </p:stCondLst>
                                  <p:childTnLst>
                                    <p:animMotion origin="layout" path="M -0.47674 -0.30532 L 5.55556E-7 -2.22222E-6 " pathEditMode="relative" rAng="0" ptsTypes="AA">
                                      <p:cBhvr>
                                        <p:cTn id="30" dur="500" fill="hold"/>
                                        <p:tgtEl>
                                          <p:spTgt spid="35"/>
                                        </p:tgtEl>
                                        <p:attrNameLst>
                                          <p:attrName>ppt_x</p:attrName>
                                          <p:attrName>ppt_y</p:attrName>
                                        </p:attrNameLst>
                                      </p:cBhvr>
                                      <p:rCtr x="238" y="153"/>
                                    </p:animMotion>
                                  </p:childTnLst>
                                </p:cTn>
                              </p:par>
                              <p:par>
                                <p:cTn id="31" presetID="10" presetClass="entr" presetSubtype="0" fill="hold" grpId="1" nodeType="withEffect">
                                  <p:stCondLst>
                                    <p:cond delay="2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63" presetClass="path" presetSubtype="0" accel="50000" decel="50000" fill="hold" grpId="2" nodeType="withEffect">
                                  <p:stCondLst>
                                    <p:cond delay="200"/>
                                  </p:stCondLst>
                                  <p:childTnLst>
                                    <p:animMotion origin="layout" path="M -0.47535 -0.30532 L 4.16667E-6 -2.22222E-6 " pathEditMode="relative" rAng="0" ptsTypes="AA">
                                      <p:cBhvr>
                                        <p:cTn id="35" dur="500" fill="hold"/>
                                        <p:tgtEl>
                                          <p:spTgt spid="36"/>
                                        </p:tgtEl>
                                        <p:attrNameLst>
                                          <p:attrName>ppt_x</p:attrName>
                                          <p:attrName>ppt_y</p:attrName>
                                        </p:attrNameLst>
                                      </p:cBhvr>
                                      <p:rCtr x="238" y="153"/>
                                    </p:animMotion>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63" presetClass="path" presetSubtype="0" accel="50000" decel="50000" fill="hold" grpId="1" nodeType="withEffect">
                                  <p:stCondLst>
                                    <p:cond delay="0"/>
                                  </p:stCondLst>
                                  <p:childTnLst>
                                    <p:animMotion origin="layout" path="M -0.21667 0.22351 L 0.00191 0.0007 " pathEditMode="relative" rAng="0" ptsTypes="AA">
                                      <p:cBhvr>
                                        <p:cTn id="42" dur="500" fill="hold"/>
                                        <p:tgtEl>
                                          <p:spTgt spid="37"/>
                                        </p:tgtEl>
                                        <p:attrNameLst>
                                          <p:attrName>ppt_x</p:attrName>
                                          <p:attrName>ppt_y</p:attrName>
                                        </p:attrNameLst>
                                      </p:cBhvr>
                                      <p:rCtr x="109" y="-112"/>
                                    </p:animMotion>
                                  </p:childTnLst>
                                </p:cTn>
                              </p:par>
                              <p:par>
                                <p:cTn id="43" presetID="10" presetClass="entr" presetSubtype="0" fill="hold" grpId="0" nodeType="withEffect">
                                  <p:stCondLst>
                                    <p:cond delay="20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par>
                                <p:cTn id="46" presetID="63" presetClass="path" presetSubtype="0" accel="50000" decel="50000" fill="hold" nodeType="withEffect">
                                  <p:stCondLst>
                                    <p:cond delay="200"/>
                                  </p:stCondLst>
                                  <p:childTnLst>
                                    <p:animMotion origin="layout" path="M -0.21632 0.22356 L 0.00226 0.00069 " pathEditMode="relative" rAng="0" ptsTypes="AA">
                                      <p:cBhvr>
                                        <p:cTn id="47" dur="500" fill="hold"/>
                                        <p:tgtEl>
                                          <p:spTgt spid="38"/>
                                        </p:tgtEl>
                                        <p:attrNameLst>
                                          <p:attrName>ppt_x</p:attrName>
                                          <p:attrName>ppt_y</p:attrName>
                                        </p:attrNameLst>
                                      </p:cBhvr>
                                      <p:rCtr x="109" y="-112"/>
                                    </p:animMotion>
                                  </p:childTnLst>
                                </p:cTn>
                              </p:par>
                              <p:par>
                                <p:cTn id="48" presetID="10" presetClass="entr" presetSubtype="0" fill="hold" grpId="0" nodeType="withEffect">
                                  <p:stCondLst>
                                    <p:cond delay="40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63" presetClass="path" presetSubtype="0" accel="50000" decel="50000" fill="hold" nodeType="withEffect">
                                  <p:stCondLst>
                                    <p:cond delay="400"/>
                                  </p:stCondLst>
                                  <p:childTnLst>
                                    <p:animMotion origin="layout" path="M -0.24757 4.35708E-6 L 0.00243 4.35708E-6 " pathEditMode="relative" rAng="0" ptsTypes="AA">
                                      <p:cBhvr>
                                        <p:cTn id="52" dur="500" fill="hold"/>
                                        <p:tgtEl>
                                          <p:spTgt spid="39"/>
                                        </p:tgtEl>
                                        <p:attrNameLst>
                                          <p:attrName>ppt_x</p:attrName>
                                          <p:attrName>ppt_y</p:attrName>
                                        </p:attrNameLst>
                                      </p:cBhvr>
                                      <p:rCtr x="125" y="0"/>
                                    </p:animMotion>
                                  </p:childTnLst>
                                </p:cTn>
                              </p:par>
                              <p:par>
                                <p:cTn id="53" presetID="10" presetClass="entr" presetSubtype="0" fill="hold" grpId="0" nodeType="withEffect">
                                  <p:stCondLst>
                                    <p:cond delay="60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par>
                                <p:cTn id="56" presetID="63" presetClass="path" presetSubtype="0" accel="50000" decel="50000" fill="hold" nodeType="withEffect">
                                  <p:stCondLst>
                                    <p:cond delay="600"/>
                                  </p:stCondLst>
                                  <p:childTnLst>
                                    <p:animMotion origin="layout" path="M -0.24757 4.35708E-6 L 0.00243 4.35708E-6 " pathEditMode="relative" rAng="0" ptsTypes="AA">
                                      <p:cBhvr>
                                        <p:cTn id="57" dur="500" fill="hold"/>
                                        <p:tgtEl>
                                          <p:spTgt spid="40"/>
                                        </p:tgtEl>
                                        <p:attrNameLst>
                                          <p:attrName>ppt_x</p:attrName>
                                          <p:attrName>ppt_y</p:attrName>
                                        </p:attrNameLst>
                                      </p:cBhvr>
                                      <p:rCtr x="125" y="0"/>
                                    </p:animMotion>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grpId="1" nodeType="clickEffect">
                                  <p:stCondLst>
                                    <p:cond delay="0"/>
                                  </p:stCondLst>
                                  <p:childTnLst>
                                    <p:animMotion origin="layout" path="M 5.55556E-7 -7.40741E-7 L 5.55556E-7 0.08009 " pathEditMode="relative" rAng="0" ptsTypes="AA">
                                      <p:cBhvr>
                                        <p:cTn id="61" dur="500" fill="hold"/>
                                        <p:tgtEl>
                                          <p:spTgt spid="34"/>
                                        </p:tgtEl>
                                        <p:attrNameLst>
                                          <p:attrName>ppt_x</p:attrName>
                                          <p:attrName>ppt_y</p:attrName>
                                        </p:attrNameLst>
                                      </p:cBhvr>
                                      <p:rCtr x="0" y="40"/>
                                    </p:animMotion>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500"/>
                                        <p:tgtEl>
                                          <p:spTgt spid="43"/>
                                        </p:tgtEl>
                                      </p:cBhvr>
                                    </p:animEffect>
                                  </p:childTnLst>
                                </p:cTn>
                              </p:par>
                              <p:par>
                                <p:cTn id="66" presetID="63" presetClass="path" presetSubtype="0" accel="50000" decel="50000" fill="hold" grpId="1" nodeType="withEffect">
                                  <p:stCondLst>
                                    <p:cond delay="0"/>
                                  </p:stCondLst>
                                  <p:childTnLst>
                                    <p:animMotion origin="layout" path="M -0.49341 -0.25393 L 3.88889E-6 -4.44444E-6 " pathEditMode="relative" rAng="0" ptsTypes="AA">
                                      <p:cBhvr>
                                        <p:cTn id="67" dur="500" fill="hold"/>
                                        <p:tgtEl>
                                          <p:spTgt spid="43"/>
                                        </p:tgtEl>
                                        <p:attrNameLst>
                                          <p:attrName>ppt_x</p:attrName>
                                          <p:attrName>ppt_y</p:attrName>
                                        </p:attrNameLst>
                                      </p:cBhvr>
                                      <p:rCtr x="247" y="127"/>
                                    </p:animMotion>
                                  </p:childTnLst>
                                </p:cTn>
                              </p:par>
                              <p:par>
                                <p:cTn id="68" presetID="10" presetClass="entr" presetSubtype="0" fill="hold" grpId="0" nodeType="withEffect">
                                  <p:stCondLst>
                                    <p:cond delay="20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500"/>
                                        <p:tgtEl>
                                          <p:spTgt spid="44"/>
                                        </p:tgtEl>
                                      </p:cBhvr>
                                    </p:animEffect>
                                  </p:childTnLst>
                                </p:cTn>
                              </p:par>
                              <p:par>
                                <p:cTn id="71" presetID="63" presetClass="path" presetSubtype="0" accel="50000" decel="50000" fill="hold" grpId="1" nodeType="withEffect">
                                  <p:stCondLst>
                                    <p:cond delay="200"/>
                                  </p:stCondLst>
                                  <p:childTnLst>
                                    <p:animMotion origin="layout" path="M -0.49201 -0.24861 L -2.5E-6 -4.44444E-6 " pathEditMode="relative" rAng="0" ptsTypes="AA">
                                      <p:cBhvr>
                                        <p:cTn id="72" dur="500" fill="hold"/>
                                        <p:tgtEl>
                                          <p:spTgt spid="44"/>
                                        </p:tgtEl>
                                        <p:attrNameLst>
                                          <p:attrName>ppt_x</p:attrName>
                                          <p:attrName>ppt_y</p:attrName>
                                        </p:attrNameLst>
                                      </p:cBhvr>
                                      <p:rCtr x="246" y="124"/>
                                    </p:animMotion>
                                  </p:childTnLst>
                                </p:cTn>
                              </p:par>
                            </p:childTnLst>
                          </p:cTn>
                        </p:par>
                        <p:par>
                          <p:cTn id="73" fill="hold">
                            <p:stCondLst>
                              <p:cond delay="1200"/>
                            </p:stCondLst>
                            <p:childTnLst>
                              <p:par>
                                <p:cTn id="74" presetID="10" presetClass="entr" presetSubtype="0" fill="hold" grpId="0" nodeType="after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500"/>
                                        <p:tgtEl>
                                          <p:spTgt spid="45"/>
                                        </p:tgtEl>
                                      </p:cBhvr>
                                    </p:animEffect>
                                  </p:childTnLst>
                                </p:cTn>
                              </p:par>
                              <p:par>
                                <p:cTn id="77" presetID="63" presetClass="path" presetSubtype="0" accel="50000" decel="50000" fill="hold" grpId="1" nodeType="withEffect">
                                  <p:stCondLst>
                                    <p:cond delay="0"/>
                                  </p:stCondLst>
                                  <p:childTnLst>
                                    <p:animMotion origin="layout" path="M -0.20295 0.16987 L 0.00052 1.62462E-6 " pathEditMode="relative" rAng="0" ptsTypes="AA">
                                      <p:cBhvr>
                                        <p:cTn id="78" dur="500" fill="hold"/>
                                        <p:tgtEl>
                                          <p:spTgt spid="45"/>
                                        </p:tgtEl>
                                        <p:attrNameLst>
                                          <p:attrName>ppt_x</p:attrName>
                                          <p:attrName>ppt_y</p:attrName>
                                        </p:attrNameLst>
                                      </p:cBhvr>
                                      <p:rCtr x="102" y="-85"/>
                                    </p:animMotion>
                                  </p:childTnLst>
                                </p:cTn>
                              </p:par>
                              <p:par>
                                <p:cTn id="79" presetID="10" presetClass="entr" presetSubtype="0" fill="hold" grpId="0" nodeType="withEffect">
                                  <p:stCondLst>
                                    <p:cond delay="20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500"/>
                                        <p:tgtEl>
                                          <p:spTgt spid="46"/>
                                        </p:tgtEl>
                                      </p:cBhvr>
                                    </p:animEffect>
                                  </p:childTnLst>
                                </p:cTn>
                              </p:par>
                              <p:par>
                                <p:cTn id="82" presetID="63" presetClass="path" presetSubtype="0" accel="50000" decel="50000" fill="hold" nodeType="withEffect">
                                  <p:stCondLst>
                                    <p:cond delay="200"/>
                                  </p:stCondLst>
                                  <p:childTnLst>
                                    <p:animMotion origin="layout" path="M -0.2033 0.16987 L 0.00156 1.62462E-6 " pathEditMode="relative" rAng="0" ptsTypes="AA">
                                      <p:cBhvr>
                                        <p:cTn id="83" dur="500" fill="hold"/>
                                        <p:tgtEl>
                                          <p:spTgt spid="46"/>
                                        </p:tgtEl>
                                        <p:attrNameLst>
                                          <p:attrName>ppt_x</p:attrName>
                                          <p:attrName>ppt_y</p:attrName>
                                        </p:attrNameLst>
                                      </p:cBhvr>
                                      <p:rCtr x="102" y="-85"/>
                                    </p:animMotion>
                                  </p:childTnLst>
                                </p:cTn>
                              </p:par>
                              <p:par>
                                <p:cTn id="84" presetID="10" presetClass="entr" presetSubtype="0" fill="hold" grpId="0" nodeType="withEffect">
                                  <p:stCondLst>
                                    <p:cond delay="40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500"/>
                                        <p:tgtEl>
                                          <p:spTgt spid="47"/>
                                        </p:tgtEl>
                                      </p:cBhvr>
                                    </p:animEffect>
                                  </p:childTnLst>
                                </p:cTn>
                              </p:par>
                              <p:par>
                                <p:cTn id="87" presetID="63" presetClass="path" presetSubtype="0" accel="50000" decel="50000" fill="hold" nodeType="withEffect">
                                  <p:stCondLst>
                                    <p:cond delay="400"/>
                                  </p:stCondLst>
                                  <p:childTnLst>
                                    <p:animMotion origin="layout" path="M -0.24757 4.35708E-6 L 0.00243 4.35708E-6 " pathEditMode="relative" rAng="0" ptsTypes="AA">
                                      <p:cBhvr>
                                        <p:cTn id="88" dur="500" fill="hold"/>
                                        <p:tgtEl>
                                          <p:spTgt spid="47"/>
                                        </p:tgtEl>
                                        <p:attrNameLst>
                                          <p:attrName>ppt_x</p:attrName>
                                          <p:attrName>ppt_y</p:attrName>
                                        </p:attrNameLst>
                                      </p:cBhvr>
                                      <p:rCtr x="125" y="0"/>
                                    </p:animMotion>
                                  </p:childTnLst>
                                </p:cTn>
                              </p:par>
                              <p:par>
                                <p:cTn id="89" presetID="10" presetClass="entr" presetSubtype="0" fill="hold" grpId="0" nodeType="withEffect">
                                  <p:stCondLst>
                                    <p:cond delay="600"/>
                                  </p:stCondLst>
                                  <p:childTnLst>
                                    <p:set>
                                      <p:cBhvr>
                                        <p:cTn id="90" dur="1" fill="hold">
                                          <p:stCondLst>
                                            <p:cond delay="0"/>
                                          </p:stCondLst>
                                        </p:cTn>
                                        <p:tgtEl>
                                          <p:spTgt spid="48"/>
                                        </p:tgtEl>
                                        <p:attrNameLst>
                                          <p:attrName>style.visibility</p:attrName>
                                        </p:attrNameLst>
                                      </p:cBhvr>
                                      <p:to>
                                        <p:strVal val="visible"/>
                                      </p:to>
                                    </p:set>
                                    <p:animEffect transition="in" filter="fade">
                                      <p:cBhvr>
                                        <p:cTn id="91" dur="500"/>
                                        <p:tgtEl>
                                          <p:spTgt spid="48"/>
                                        </p:tgtEl>
                                      </p:cBhvr>
                                    </p:animEffect>
                                  </p:childTnLst>
                                </p:cTn>
                              </p:par>
                              <p:par>
                                <p:cTn id="92" presetID="63" presetClass="path" presetSubtype="0" accel="50000" decel="50000" fill="hold" nodeType="withEffect">
                                  <p:stCondLst>
                                    <p:cond delay="600"/>
                                  </p:stCondLst>
                                  <p:childTnLst>
                                    <p:animMotion origin="layout" path="M -0.24757 4.35708E-6 L 0.00243 4.35708E-6 " pathEditMode="relative" rAng="0" ptsTypes="AA">
                                      <p:cBhvr>
                                        <p:cTn id="93" dur="500" fill="hold"/>
                                        <p:tgtEl>
                                          <p:spTgt spid="48"/>
                                        </p:tgtEl>
                                        <p:attrNameLst>
                                          <p:attrName>ppt_x</p:attrName>
                                          <p:attrName>ppt_y</p:attrName>
                                        </p:attrNameLst>
                                      </p:cBhvr>
                                      <p:rCtr x="125" y="0"/>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grpId="2" nodeType="clickEffect">
                                  <p:stCondLst>
                                    <p:cond delay="0"/>
                                  </p:stCondLst>
                                  <p:childTnLst>
                                    <p:animMotion origin="layout" path="M 5.55556E-7 0.08009 L 5.55556E-7 0.16412 " pathEditMode="relative" rAng="0" ptsTypes="AA">
                                      <p:cBhvr>
                                        <p:cTn id="97" dur="500" fill="hold"/>
                                        <p:tgtEl>
                                          <p:spTgt spid="34"/>
                                        </p:tgtEl>
                                        <p:attrNameLst>
                                          <p:attrName>ppt_x</p:attrName>
                                          <p:attrName>ppt_y</p:attrName>
                                        </p:attrNameLst>
                                      </p:cBhvr>
                                      <p:rCtr x="0" y="42"/>
                                    </p:animMotion>
                                  </p:childTnLst>
                                </p:cTn>
                              </p:par>
                            </p:childTnLst>
                          </p:cTn>
                        </p:par>
                        <p:par>
                          <p:cTn id="98" fill="hold">
                            <p:stCondLst>
                              <p:cond delay="500"/>
                            </p:stCondLst>
                            <p:childTnLst>
                              <p:par>
                                <p:cTn id="99" presetID="10" presetClass="entr" presetSubtype="0" fill="hold" grpId="0" nodeType="afterEffect">
                                  <p:stCondLst>
                                    <p:cond delay="0"/>
                                  </p:stCondLst>
                                  <p:childTnLst>
                                    <p:set>
                                      <p:cBhvr>
                                        <p:cTn id="100" dur="1" fill="hold">
                                          <p:stCondLst>
                                            <p:cond delay="0"/>
                                          </p:stCondLst>
                                        </p:cTn>
                                        <p:tgtEl>
                                          <p:spTgt spid="49"/>
                                        </p:tgtEl>
                                        <p:attrNameLst>
                                          <p:attrName>style.visibility</p:attrName>
                                        </p:attrNameLst>
                                      </p:cBhvr>
                                      <p:to>
                                        <p:strVal val="visible"/>
                                      </p:to>
                                    </p:set>
                                    <p:animEffect transition="in" filter="fade">
                                      <p:cBhvr>
                                        <p:cTn id="101" dur="500"/>
                                        <p:tgtEl>
                                          <p:spTgt spid="49"/>
                                        </p:tgtEl>
                                      </p:cBhvr>
                                    </p:animEffect>
                                  </p:childTnLst>
                                </p:cTn>
                              </p:par>
                              <p:par>
                                <p:cTn id="102" presetID="63" presetClass="path" presetSubtype="0" accel="50000" decel="50000" fill="hold" grpId="1" nodeType="withEffect">
                                  <p:stCondLst>
                                    <p:cond delay="0"/>
                                  </p:stCondLst>
                                  <p:childTnLst>
                                    <p:animMotion origin="layout" path="M -0.51007 -0.19213 L -2.77778E-6 3.33333E-6 " pathEditMode="relative" rAng="0" ptsTypes="AA">
                                      <p:cBhvr>
                                        <p:cTn id="103" dur="500" fill="hold"/>
                                        <p:tgtEl>
                                          <p:spTgt spid="49"/>
                                        </p:tgtEl>
                                        <p:attrNameLst>
                                          <p:attrName>ppt_x</p:attrName>
                                          <p:attrName>ppt_y</p:attrName>
                                        </p:attrNameLst>
                                      </p:cBhvr>
                                      <p:rCtr x="255" y="96"/>
                                    </p:animMotion>
                                  </p:childTnLst>
                                </p:cTn>
                              </p:par>
                              <p:par>
                                <p:cTn id="104" presetID="10" presetClass="entr" presetSubtype="0" fill="hold" grpId="0" nodeType="withEffect">
                                  <p:stCondLst>
                                    <p:cond delay="200"/>
                                  </p:stCondLst>
                                  <p:childTnLst>
                                    <p:set>
                                      <p:cBhvr>
                                        <p:cTn id="105" dur="1" fill="hold">
                                          <p:stCondLst>
                                            <p:cond delay="0"/>
                                          </p:stCondLst>
                                        </p:cTn>
                                        <p:tgtEl>
                                          <p:spTgt spid="50"/>
                                        </p:tgtEl>
                                        <p:attrNameLst>
                                          <p:attrName>style.visibility</p:attrName>
                                        </p:attrNameLst>
                                      </p:cBhvr>
                                      <p:to>
                                        <p:strVal val="visible"/>
                                      </p:to>
                                    </p:set>
                                    <p:animEffect transition="in" filter="fade">
                                      <p:cBhvr>
                                        <p:cTn id="106" dur="500"/>
                                        <p:tgtEl>
                                          <p:spTgt spid="50"/>
                                        </p:tgtEl>
                                      </p:cBhvr>
                                    </p:animEffect>
                                  </p:childTnLst>
                                </p:cTn>
                              </p:par>
                              <p:par>
                                <p:cTn id="107" presetID="63" presetClass="path" presetSubtype="0" accel="50000" decel="50000" fill="hold" grpId="1" nodeType="withEffect">
                                  <p:stCondLst>
                                    <p:cond delay="200"/>
                                  </p:stCondLst>
                                  <p:childTnLst>
                                    <p:animMotion origin="layout" path="M -0.50486 -0.18681 L 8.33333E-7 3.33333E-6 " pathEditMode="relative" rAng="0" ptsTypes="AA">
                                      <p:cBhvr>
                                        <p:cTn id="108" dur="500" fill="hold"/>
                                        <p:tgtEl>
                                          <p:spTgt spid="50"/>
                                        </p:tgtEl>
                                        <p:attrNameLst>
                                          <p:attrName>ppt_x</p:attrName>
                                          <p:attrName>ppt_y</p:attrName>
                                        </p:attrNameLst>
                                      </p:cBhvr>
                                      <p:rCtr x="252" y="93"/>
                                    </p:animMotion>
                                  </p:childTnLst>
                                </p:cTn>
                              </p:par>
                            </p:childTnLst>
                          </p:cTn>
                        </p:par>
                        <p:par>
                          <p:cTn id="109" fill="hold">
                            <p:stCondLst>
                              <p:cond delay="1200"/>
                            </p:stCondLst>
                            <p:childTnLst>
                              <p:par>
                                <p:cTn id="110" presetID="10" presetClass="entr" presetSubtype="0" fill="hold" grpId="0" nodeType="after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fade">
                                      <p:cBhvr>
                                        <p:cTn id="112" dur="500"/>
                                        <p:tgtEl>
                                          <p:spTgt spid="51"/>
                                        </p:tgtEl>
                                      </p:cBhvr>
                                    </p:animEffect>
                                  </p:childTnLst>
                                </p:cTn>
                              </p:par>
                              <p:par>
                                <p:cTn id="113" presetID="63" presetClass="path" presetSubtype="0" accel="50000" decel="50000" fill="hold" grpId="1" nodeType="withEffect">
                                  <p:stCondLst>
                                    <p:cond delay="0"/>
                                  </p:stCondLst>
                                  <p:childTnLst>
                                    <p:animMotion origin="layout" path="M -0.18681 0.11895 L 4.44444E-6 0.00023 " pathEditMode="relative" rAng="0" ptsTypes="AA">
                                      <p:cBhvr>
                                        <p:cTn id="114" dur="500" fill="hold"/>
                                        <p:tgtEl>
                                          <p:spTgt spid="51"/>
                                        </p:tgtEl>
                                        <p:attrNameLst>
                                          <p:attrName>ppt_x</p:attrName>
                                          <p:attrName>ppt_y</p:attrName>
                                        </p:attrNameLst>
                                      </p:cBhvr>
                                      <p:rCtr x="93" y="-59"/>
                                    </p:animMotion>
                                  </p:childTnLst>
                                </p:cTn>
                              </p:par>
                              <p:par>
                                <p:cTn id="115" presetID="10" presetClass="entr" presetSubtype="0" fill="hold" grpId="0" nodeType="withEffect">
                                  <p:stCondLst>
                                    <p:cond delay="200"/>
                                  </p:stCondLst>
                                  <p:childTnLst>
                                    <p:set>
                                      <p:cBhvr>
                                        <p:cTn id="116" dur="1" fill="hold">
                                          <p:stCondLst>
                                            <p:cond delay="0"/>
                                          </p:stCondLst>
                                        </p:cTn>
                                        <p:tgtEl>
                                          <p:spTgt spid="52"/>
                                        </p:tgtEl>
                                        <p:attrNameLst>
                                          <p:attrName>style.visibility</p:attrName>
                                        </p:attrNameLst>
                                      </p:cBhvr>
                                      <p:to>
                                        <p:strVal val="visible"/>
                                      </p:to>
                                    </p:set>
                                    <p:animEffect transition="in" filter="fade">
                                      <p:cBhvr>
                                        <p:cTn id="117" dur="500"/>
                                        <p:tgtEl>
                                          <p:spTgt spid="52"/>
                                        </p:tgtEl>
                                      </p:cBhvr>
                                    </p:animEffect>
                                  </p:childTnLst>
                                </p:cTn>
                              </p:par>
                              <p:par>
                                <p:cTn id="118" presetID="63" presetClass="path" presetSubtype="0" accel="50000" decel="50000" fill="hold" nodeType="withEffect">
                                  <p:stCondLst>
                                    <p:cond delay="200"/>
                                  </p:stCondLst>
                                  <p:childTnLst>
                                    <p:animMotion origin="layout" path="M -0.18715 0.11895 L 0.00104 0.00023 " pathEditMode="relative" rAng="0" ptsTypes="AA">
                                      <p:cBhvr>
                                        <p:cTn id="119" dur="500" fill="hold"/>
                                        <p:tgtEl>
                                          <p:spTgt spid="52"/>
                                        </p:tgtEl>
                                        <p:attrNameLst>
                                          <p:attrName>ppt_x</p:attrName>
                                          <p:attrName>ppt_y</p:attrName>
                                        </p:attrNameLst>
                                      </p:cBhvr>
                                      <p:rCtr x="94" y="-59"/>
                                    </p:animMotion>
                                  </p:childTnLst>
                                </p:cTn>
                              </p:par>
                              <p:par>
                                <p:cTn id="120" presetID="10" presetClass="entr" presetSubtype="0" fill="hold" grpId="0" nodeType="withEffect">
                                  <p:stCondLst>
                                    <p:cond delay="400"/>
                                  </p:stCondLst>
                                  <p:childTnLst>
                                    <p:set>
                                      <p:cBhvr>
                                        <p:cTn id="121" dur="1" fill="hold">
                                          <p:stCondLst>
                                            <p:cond delay="0"/>
                                          </p:stCondLst>
                                        </p:cTn>
                                        <p:tgtEl>
                                          <p:spTgt spid="53"/>
                                        </p:tgtEl>
                                        <p:attrNameLst>
                                          <p:attrName>style.visibility</p:attrName>
                                        </p:attrNameLst>
                                      </p:cBhvr>
                                      <p:to>
                                        <p:strVal val="visible"/>
                                      </p:to>
                                    </p:set>
                                    <p:animEffect transition="in" filter="fade">
                                      <p:cBhvr>
                                        <p:cTn id="122" dur="500"/>
                                        <p:tgtEl>
                                          <p:spTgt spid="53"/>
                                        </p:tgtEl>
                                      </p:cBhvr>
                                    </p:animEffect>
                                  </p:childTnLst>
                                </p:cTn>
                              </p:par>
                              <p:par>
                                <p:cTn id="123" presetID="63" presetClass="path" presetSubtype="0" accel="50000" decel="50000" fill="hold" nodeType="withEffect">
                                  <p:stCondLst>
                                    <p:cond delay="400"/>
                                  </p:stCondLst>
                                  <p:childTnLst>
                                    <p:animMotion origin="layout" path="M -0.24757 4.35708E-6 L 0.00243 4.35708E-6 " pathEditMode="relative" rAng="0" ptsTypes="AA">
                                      <p:cBhvr>
                                        <p:cTn id="124" dur="500" fill="hold"/>
                                        <p:tgtEl>
                                          <p:spTgt spid="53"/>
                                        </p:tgtEl>
                                        <p:attrNameLst>
                                          <p:attrName>ppt_x</p:attrName>
                                          <p:attrName>ppt_y</p:attrName>
                                        </p:attrNameLst>
                                      </p:cBhvr>
                                      <p:rCtr x="125" y="0"/>
                                    </p:animMotion>
                                  </p:childTnLst>
                                </p:cTn>
                              </p:par>
                              <p:par>
                                <p:cTn id="125" presetID="10" presetClass="entr" presetSubtype="0" fill="hold" grpId="0" nodeType="withEffect">
                                  <p:stCondLst>
                                    <p:cond delay="6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par>
                                <p:cTn id="128" presetID="63" presetClass="path" presetSubtype="0" accel="50000" decel="50000" fill="hold" nodeType="withEffect">
                                  <p:stCondLst>
                                    <p:cond delay="600"/>
                                  </p:stCondLst>
                                  <p:childTnLst>
                                    <p:animMotion origin="layout" path="M -0.24757 4.35708E-6 L 0.00243 4.35708E-6 " pathEditMode="relative" rAng="0" ptsTypes="AA">
                                      <p:cBhvr>
                                        <p:cTn id="129" dur="500" fill="hold"/>
                                        <p:tgtEl>
                                          <p:spTgt spid="54"/>
                                        </p:tgtEl>
                                        <p:attrNameLst>
                                          <p:attrName>ppt_x</p:attrName>
                                          <p:attrName>ppt_y</p:attrName>
                                        </p:attrNameLst>
                                      </p:cBhvr>
                                      <p:rCtr x="125" y="0"/>
                                    </p:animMotion>
                                  </p:childTnLst>
                                </p:cTn>
                              </p:par>
                            </p:childTnLst>
                          </p:cTn>
                        </p:par>
                      </p:childTnLst>
                    </p:cTn>
                  </p:par>
                  <p:par>
                    <p:cTn id="130" fill="hold">
                      <p:stCondLst>
                        <p:cond delay="indefinite"/>
                      </p:stCondLst>
                      <p:childTnLst>
                        <p:par>
                          <p:cTn id="131" fill="hold">
                            <p:stCondLst>
                              <p:cond delay="0"/>
                            </p:stCondLst>
                            <p:childTnLst>
                              <p:par>
                                <p:cTn id="132" presetID="47" presetClass="entr" presetSubtype="0" fill="hold" grpId="0" nodeType="clickEffect">
                                  <p:stCondLst>
                                    <p:cond delay="0"/>
                                  </p:stCondLst>
                                  <p:childTnLst>
                                    <p:set>
                                      <p:cBhvr>
                                        <p:cTn id="133" dur="1" fill="hold">
                                          <p:stCondLst>
                                            <p:cond delay="0"/>
                                          </p:stCondLst>
                                        </p:cTn>
                                        <p:tgtEl>
                                          <p:spTgt spid="55"/>
                                        </p:tgtEl>
                                        <p:attrNameLst>
                                          <p:attrName>style.visibility</p:attrName>
                                        </p:attrNameLst>
                                      </p:cBhvr>
                                      <p:to>
                                        <p:strVal val="visible"/>
                                      </p:to>
                                    </p:set>
                                    <p:animEffect transition="in" filter="fade">
                                      <p:cBhvr>
                                        <p:cTn id="134" dur="1000"/>
                                        <p:tgtEl>
                                          <p:spTgt spid="55"/>
                                        </p:tgtEl>
                                      </p:cBhvr>
                                    </p:animEffect>
                                    <p:anim calcmode="lin" valueType="num">
                                      <p:cBhvr>
                                        <p:cTn id="135" dur="1000" fill="hold"/>
                                        <p:tgtEl>
                                          <p:spTgt spid="55"/>
                                        </p:tgtEl>
                                        <p:attrNameLst>
                                          <p:attrName>ppt_x</p:attrName>
                                        </p:attrNameLst>
                                      </p:cBhvr>
                                      <p:tavLst>
                                        <p:tav tm="0">
                                          <p:val>
                                            <p:strVal val="#ppt_x"/>
                                          </p:val>
                                        </p:tav>
                                        <p:tav tm="100000">
                                          <p:val>
                                            <p:strVal val="#ppt_x"/>
                                          </p:val>
                                        </p:tav>
                                      </p:tavLst>
                                    </p:anim>
                                    <p:anim calcmode="lin" valueType="num">
                                      <p:cBhvr>
                                        <p:cTn id="136"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1" grpId="1" animBg="1"/>
      <p:bldP spid="32" grpId="0" animBg="1"/>
      <p:bldP spid="32" grpId="1" animBg="1"/>
      <p:bldP spid="33" grpId="0" animBg="1"/>
      <p:bldP spid="34" grpId="0" animBg="1"/>
      <p:bldP spid="34" grpId="1" animBg="1"/>
      <p:bldP spid="34" grpId="2" animBg="1"/>
      <p:bldP spid="35" grpId="1" animBg="1"/>
      <p:bldP spid="35" grpId="2" animBg="1"/>
      <p:bldP spid="36" grpId="1" animBg="1"/>
      <p:bldP spid="36" grpId="2" animBg="1"/>
      <p:bldP spid="37" grpId="0" animBg="1"/>
      <p:bldP spid="37" grpId="1" animBg="1"/>
      <p:bldP spid="38" grpId="0" animBg="1"/>
      <p:bldP spid="39" grpId="0" animBg="1"/>
      <p:bldP spid="40" grpId="0" animBg="1"/>
      <p:bldP spid="43" grpId="0" animBg="1"/>
      <p:bldP spid="43" grpId="1" animBg="1"/>
      <p:bldP spid="44" grpId="0" animBg="1"/>
      <p:bldP spid="44" grpId="1" animBg="1"/>
      <p:bldP spid="45" grpId="0" animBg="1"/>
      <p:bldP spid="45" grpId="1" animBg="1"/>
      <p:bldP spid="46" grpId="0" animBg="1"/>
      <p:bldP spid="47" grpId="0" animBg="1"/>
      <p:bldP spid="48" grpId="0" animBg="1"/>
      <p:bldP spid="49" grpId="0" animBg="1"/>
      <p:bldP spid="49" grpId="1" animBg="1"/>
      <p:bldP spid="50" grpId="0" animBg="1"/>
      <p:bldP spid="50" grpId="1" animBg="1"/>
      <p:bldP spid="51" grpId="0" animBg="1"/>
      <p:bldP spid="51" grpId="1" animBg="1"/>
      <p:bldP spid="52" grpId="0" animBg="1"/>
      <p:bldP spid="53" grpId="0" animBg="1"/>
      <p:bldP spid="54" grpId="0" animBg="1"/>
      <p:bldP spid="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最初のデータベースシステム</a:t>
            </a:r>
            <a:endParaRPr kumimoji="1" lang="ja-JP" altLang="en-US" dirty="0"/>
          </a:p>
        </p:txBody>
      </p:sp>
      <p:sp>
        <p:nvSpPr>
          <p:cNvPr id="3" name="コンテンツ プレースホルダ 2"/>
          <p:cNvSpPr>
            <a:spLocks noGrp="1"/>
          </p:cNvSpPr>
          <p:nvPr>
            <p:ph idx="1"/>
          </p:nvPr>
        </p:nvSpPr>
        <p:spPr>
          <a:xfrm>
            <a:off x="457200" y="1274733"/>
            <a:ext cx="8229600" cy="4525963"/>
          </a:xfrm>
        </p:spPr>
        <p:txBody>
          <a:bodyPr/>
          <a:lstStyle/>
          <a:p>
            <a:r>
              <a:rPr kumimoji="1" lang="en-US" altLang="ja-JP" sz="2800" dirty="0" smtClean="0"/>
              <a:t>1960</a:t>
            </a:r>
            <a:r>
              <a:rPr kumimoji="1" lang="ja-JP" altLang="en-US" sz="2800" dirty="0" smtClean="0"/>
              <a:t>年代 </a:t>
            </a:r>
            <a:r>
              <a:rPr kumimoji="1" lang="ja-JP" altLang="en-US" sz="2800" dirty="0" smtClean="0"/>
              <a:t>関係モデル</a:t>
            </a:r>
            <a:r>
              <a:rPr kumimoji="1" lang="en-US" altLang="ja-JP" sz="2800" dirty="0" smtClean="0"/>
              <a:t>DB</a:t>
            </a:r>
            <a:r>
              <a:rPr kumimoji="1" lang="ja-JP" altLang="en-US" sz="2800" dirty="0" smtClean="0"/>
              <a:t>システムの</a:t>
            </a:r>
            <a:r>
              <a:rPr kumimoji="1" lang="ja-JP" altLang="en-US" sz="2800" dirty="0" smtClean="0"/>
              <a:t>夜明け前</a:t>
            </a:r>
            <a:endParaRPr kumimoji="1" lang="en-US" altLang="ja-JP" sz="2800" dirty="0" smtClean="0"/>
          </a:p>
          <a:p>
            <a:pPr lvl="1"/>
            <a:r>
              <a:rPr lang="ja-JP" altLang="en-US" sz="2400" dirty="0" smtClean="0"/>
              <a:t>多くのプロトタイプ。製品としては多くない。</a:t>
            </a:r>
            <a:endParaRPr lang="en-US" altLang="ja-JP" sz="2400" dirty="0" smtClean="0"/>
          </a:p>
          <a:p>
            <a:pPr lvl="1"/>
            <a:r>
              <a:rPr lang="en-US" altLang="ja-JP" sz="2400" dirty="0" smtClean="0"/>
              <a:t>Informatics</a:t>
            </a:r>
            <a:r>
              <a:rPr lang="ja-JP" altLang="en-US" sz="2400" dirty="0" smtClean="0"/>
              <a:t>社</a:t>
            </a:r>
            <a:r>
              <a:rPr lang="en-US" altLang="ja-JP" sz="2400" dirty="0" smtClean="0"/>
              <a:t> </a:t>
            </a:r>
            <a:r>
              <a:rPr kumimoji="1" lang="en-US" altLang="ja-JP" sz="2400" dirty="0" smtClean="0"/>
              <a:t>Mark-IV (</a:t>
            </a:r>
            <a:r>
              <a:rPr kumimoji="1" lang="ja-JP" altLang="en-US" sz="2400" dirty="0" smtClean="0"/>
              <a:t>第</a:t>
            </a:r>
            <a:r>
              <a:rPr kumimoji="1" lang="en-US" altLang="ja-JP" sz="2400" dirty="0" smtClean="0"/>
              <a:t>4</a:t>
            </a:r>
            <a:r>
              <a:rPr kumimoji="1" lang="ja-JP" altLang="en-US" sz="2400" dirty="0" smtClean="0"/>
              <a:t>世代言語</a:t>
            </a:r>
            <a:r>
              <a:rPr kumimoji="1" lang="en-US" altLang="ja-JP" sz="2400" dirty="0" smtClean="0"/>
              <a:t>)</a:t>
            </a:r>
          </a:p>
          <a:p>
            <a:pPr lvl="1"/>
            <a:r>
              <a:rPr lang="en-US" altLang="ja-JP" sz="2400" dirty="0" smtClean="0"/>
              <a:t>General Electric</a:t>
            </a:r>
            <a:r>
              <a:rPr lang="ja-JP" altLang="en-US" sz="2400" dirty="0" smtClean="0"/>
              <a:t>社 </a:t>
            </a:r>
            <a:r>
              <a:rPr lang="en-US" altLang="ja-JP" sz="2400" dirty="0" smtClean="0"/>
              <a:t>IDS (Integrated Data Store)</a:t>
            </a:r>
          </a:p>
          <a:p>
            <a:pPr lvl="2"/>
            <a:r>
              <a:rPr lang="en-US" sz="2000" dirty="0" smtClean="0"/>
              <a:t>Charlie</a:t>
            </a:r>
            <a:r>
              <a:rPr lang="ja-JP" altLang="en-US" sz="2000" dirty="0" smtClean="0"/>
              <a:t> </a:t>
            </a:r>
            <a:r>
              <a:rPr lang="en-US" altLang="ja-JP" sz="2000" dirty="0" err="1" smtClean="0"/>
              <a:t>Backman</a:t>
            </a:r>
            <a:r>
              <a:rPr lang="ja-JP" altLang="en-US" sz="2000" dirty="0" smtClean="0"/>
              <a:t>の仕事で、</a:t>
            </a:r>
            <a:r>
              <a:rPr lang="en-US" altLang="ja-JP" sz="2000" dirty="0" smtClean="0"/>
              <a:t>CODASYL</a:t>
            </a:r>
            <a:r>
              <a:rPr lang="ja-JP" altLang="en-US" sz="2000" dirty="0" smtClean="0"/>
              <a:t>の基礎</a:t>
            </a:r>
            <a:endParaRPr lang="en-US" altLang="ja-JP" sz="2000" dirty="0" smtClean="0"/>
          </a:p>
          <a:p>
            <a:r>
              <a:rPr lang="en-US" altLang="ja-JP" sz="2800" dirty="0" smtClean="0"/>
              <a:t>1970</a:t>
            </a:r>
            <a:r>
              <a:rPr lang="ja-JP" altLang="en-US" sz="2800" dirty="0" smtClean="0"/>
              <a:t>年近く </a:t>
            </a:r>
            <a:endParaRPr lang="en-US" altLang="ja-JP" sz="2800" dirty="0" smtClean="0"/>
          </a:p>
          <a:p>
            <a:pPr lvl="1"/>
            <a:r>
              <a:rPr lang="ja-JP" altLang="en-US" sz="2400" dirty="0" smtClean="0"/>
              <a:t>多様な</a:t>
            </a:r>
            <a:r>
              <a:rPr lang="en-US" altLang="ja-JP" sz="2400" dirty="0" smtClean="0"/>
              <a:t>DB</a:t>
            </a:r>
            <a:r>
              <a:rPr lang="ja-JP" altLang="en-US" sz="2400" dirty="0" smtClean="0"/>
              <a:t>システム（軍事利用）</a:t>
            </a:r>
            <a:endParaRPr lang="en-US" altLang="ja-JP" sz="2400" dirty="0" smtClean="0"/>
          </a:p>
          <a:p>
            <a:pPr lvl="1"/>
            <a:r>
              <a:rPr lang="en-US" altLang="ja-JP" sz="2400" dirty="0" smtClean="0"/>
              <a:t>IBM</a:t>
            </a:r>
            <a:r>
              <a:rPr lang="ja-JP" altLang="en-US" sz="2400" dirty="0" smtClean="0"/>
              <a:t>社 </a:t>
            </a:r>
            <a:r>
              <a:rPr lang="en-US" altLang="ja-JP" sz="2400" dirty="0" smtClean="0"/>
              <a:t>IMS</a:t>
            </a:r>
            <a:r>
              <a:rPr lang="ja-JP" altLang="en-US" sz="2400" dirty="0" smtClean="0"/>
              <a:t> </a:t>
            </a:r>
            <a:r>
              <a:rPr lang="en-US" altLang="ja-JP" sz="2400" dirty="0" smtClean="0"/>
              <a:t>(Information Management System)</a:t>
            </a:r>
          </a:p>
          <a:p>
            <a:pPr lvl="1"/>
            <a:r>
              <a:rPr lang="en-US" altLang="ja-JP" sz="2400" dirty="0" smtClean="0"/>
              <a:t>CODASYL DBTG</a:t>
            </a:r>
            <a:r>
              <a:rPr lang="ja-JP" altLang="en-US" sz="2400" dirty="0" smtClean="0"/>
              <a:t> 仕様</a:t>
            </a:r>
            <a:endParaRPr lang="en-US" altLang="ja-JP" sz="2400" dirty="0" smtClean="0"/>
          </a:p>
          <a:p>
            <a:pPr lvl="1"/>
            <a:r>
              <a:rPr lang="en-US" altLang="ja-JP" sz="2400" dirty="0" smtClean="0"/>
              <a:t>IDS, TDMS (System Development Corp.),</a:t>
            </a:r>
            <a:br>
              <a:rPr lang="en-US" altLang="ja-JP" sz="2400" dirty="0" smtClean="0"/>
            </a:br>
            <a:r>
              <a:rPr lang="en-US" altLang="ja-JP" sz="2400" dirty="0" smtClean="0"/>
              <a:t>MARS VI (CDC), MRI System 2000, ADABAS (Software AG)					</a:t>
            </a:r>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18</a:t>
            </a:fld>
            <a:endParaRPr kumimoji="1" lang="ja-JP" altLang="en-US"/>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H</a:t>
            </a:r>
            <a:r>
              <a:rPr kumimoji="1" lang="en-US" altLang="ja-JP" dirty="0" smtClean="0"/>
              <a:t>ash join on PAX</a:t>
            </a:r>
            <a:endParaRPr kumimoji="1" lang="ja-JP" altLang="en-US" dirty="0"/>
          </a:p>
        </p:txBody>
      </p:sp>
      <p:sp>
        <p:nvSpPr>
          <p:cNvPr id="7" name="テキスト ボックス 6"/>
          <p:cNvSpPr txBox="1"/>
          <p:nvPr/>
        </p:nvSpPr>
        <p:spPr>
          <a:xfrm>
            <a:off x="873547" y="1287737"/>
            <a:ext cx="2712602" cy="461665"/>
          </a:xfrm>
          <a:prstGeom prst="rect">
            <a:avLst/>
          </a:prstGeom>
          <a:noFill/>
        </p:spPr>
        <p:txBody>
          <a:bodyPr wrap="none" rtlCol="0">
            <a:spAutoFit/>
          </a:bodyPr>
          <a:lstStyle/>
          <a:p>
            <a:r>
              <a:rPr kumimoji="1" lang="en-US" altLang="ja-JP" sz="2400" dirty="0" smtClean="0"/>
              <a:t>Memory  &gt; J</a:t>
            </a:r>
            <a:r>
              <a:rPr kumimoji="1" lang="en-US" altLang="ja-JP" sz="2400" baseline="-25000" dirty="0" smtClean="0"/>
              <a:t>S</a:t>
            </a:r>
            <a:r>
              <a:rPr kumimoji="1" lang="en-US" altLang="ja-JP" sz="2400" dirty="0" smtClean="0"/>
              <a:t> + P</a:t>
            </a:r>
            <a:r>
              <a:rPr kumimoji="1" lang="en-US" altLang="ja-JP" sz="2400" baseline="-25000" dirty="0" smtClean="0"/>
              <a:t>S</a:t>
            </a:r>
            <a:endParaRPr kumimoji="1" lang="ja-JP" altLang="en-US" sz="2400" baseline="-25000" dirty="0"/>
          </a:p>
        </p:txBody>
      </p:sp>
      <p:sp>
        <p:nvSpPr>
          <p:cNvPr id="9" name="正方形/長方形 8"/>
          <p:cNvSpPr/>
          <p:nvPr/>
        </p:nvSpPr>
        <p:spPr>
          <a:xfrm>
            <a:off x="482544" y="2589201"/>
            <a:ext cx="360000" cy="3840521"/>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2" name="正方形/長方形 11"/>
          <p:cNvSpPr/>
          <p:nvPr/>
        </p:nvSpPr>
        <p:spPr>
          <a:xfrm>
            <a:off x="847674" y="2589201"/>
            <a:ext cx="540000" cy="3840521"/>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3" name="正方形/長方形 12"/>
          <p:cNvSpPr/>
          <p:nvPr/>
        </p:nvSpPr>
        <p:spPr>
          <a:xfrm>
            <a:off x="1358856" y="2589201"/>
            <a:ext cx="720000" cy="3840521"/>
          </a:xfrm>
          <a:prstGeom prst="rect">
            <a:avLst/>
          </a:prstGeom>
          <a:ln>
            <a:solidFill>
              <a:schemeClr val="tx1"/>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4" name="正方形/長方形 13"/>
          <p:cNvSpPr/>
          <p:nvPr/>
        </p:nvSpPr>
        <p:spPr>
          <a:xfrm>
            <a:off x="2568915" y="2589201"/>
            <a:ext cx="360000" cy="1440000"/>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5" name="正方形/長方形 14"/>
          <p:cNvSpPr/>
          <p:nvPr/>
        </p:nvSpPr>
        <p:spPr>
          <a:xfrm>
            <a:off x="2900097" y="2589201"/>
            <a:ext cx="540000" cy="1440000"/>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6" name="正方形/長方形 15"/>
          <p:cNvSpPr/>
          <p:nvPr/>
        </p:nvSpPr>
        <p:spPr>
          <a:xfrm>
            <a:off x="3413844" y="2589201"/>
            <a:ext cx="720000" cy="1440000"/>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7" name="テキスト ボックス 16"/>
          <p:cNvSpPr txBox="1"/>
          <p:nvPr/>
        </p:nvSpPr>
        <p:spPr>
          <a:xfrm>
            <a:off x="585735" y="1858941"/>
            <a:ext cx="370614" cy="400110"/>
          </a:xfrm>
          <a:prstGeom prst="rect">
            <a:avLst/>
          </a:prstGeom>
          <a:noFill/>
        </p:spPr>
        <p:txBody>
          <a:bodyPr wrap="none" rtlCol="0">
            <a:spAutoFit/>
          </a:bodyPr>
          <a:lstStyle/>
          <a:p>
            <a:r>
              <a:rPr kumimoji="1" lang="en-US" altLang="ja-JP" sz="2000" dirty="0" smtClean="0"/>
              <a:t>R</a:t>
            </a:r>
            <a:endParaRPr kumimoji="1" lang="ja-JP" altLang="en-US" sz="2000" dirty="0"/>
          </a:p>
        </p:txBody>
      </p:sp>
      <p:sp>
        <p:nvSpPr>
          <p:cNvPr id="18" name="テキスト ボックス 17"/>
          <p:cNvSpPr txBox="1"/>
          <p:nvPr/>
        </p:nvSpPr>
        <p:spPr>
          <a:xfrm>
            <a:off x="2845952" y="1865289"/>
            <a:ext cx="356188" cy="400110"/>
          </a:xfrm>
          <a:prstGeom prst="rect">
            <a:avLst/>
          </a:prstGeom>
          <a:noFill/>
        </p:spPr>
        <p:txBody>
          <a:bodyPr wrap="none" rtlCol="0">
            <a:spAutoFit/>
          </a:bodyPr>
          <a:lstStyle/>
          <a:p>
            <a:r>
              <a:rPr lang="en-US" altLang="ja-JP" sz="2000" dirty="0" smtClean="0"/>
              <a:t>S</a:t>
            </a:r>
            <a:endParaRPr kumimoji="1" lang="ja-JP" altLang="en-US" sz="2000" dirty="0"/>
          </a:p>
        </p:txBody>
      </p:sp>
      <p:sp>
        <p:nvSpPr>
          <p:cNvPr id="19" name="テキスト ボックス 18"/>
          <p:cNvSpPr txBox="1"/>
          <p:nvPr/>
        </p:nvSpPr>
        <p:spPr>
          <a:xfrm>
            <a:off x="409518" y="2151045"/>
            <a:ext cx="410690" cy="369332"/>
          </a:xfrm>
          <a:prstGeom prst="rect">
            <a:avLst/>
          </a:prstGeom>
          <a:noFill/>
        </p:spPr>
        <p:txBody>
          <a:bodyPr wrap="none" rtlCol="0">
            <a:spAutoFit/>
          </a:bodyPr>
          <a:lstStyle/>
          <a:p>
            <a:r>
              <a:rPr kumimoji="1" lang="en-US" altLang="ja-JP" dirty="0" smtClean="0"/>
              <a:t>J</a:t>
            </a:r>
            <a:r>
              <a:rPr kumimoji="1" lang="en-US" altLang="ja-JP" baseline="-25000" dirty="0" smtClean="0"/>
              <a:t>R</a:t>
            </a:r>
            <a:endParaRPr kumimoji="1" lang="ja-JP" altLang="en-US" baseline="-25000" dirty="0"/>
          </a:p>
        </p:txBody>
      </p:sp>
      <p:sp>
        <p:nvSpPr>
          <p:cNvPr id="20" name="テキスト ボックス 19"/>
          <p:cNvSpPr txBox="1"/>
          <p:nvPr/>
        </p:nvSpPr>
        <p:spPr>
          <a:xfrm>
            <a:off x="2527272" y="2157393"/>
            <a:ext cx="402674" cy="369332"/>
          </a:xfrm>
          <a:prstGeom prst="rect">
            <a:avLst/>
          </a:prstGeom>
          <a:noFill/>
        </p:spPr>
        <p:txBody>
          <a:bodyPr wrap="none" rtlCol="0">
            <a:spAutoFit/>
          </a:bodyPr>
          <a:lstStyle/>
          <a:p>
            <a:r>
              <a:rPr lang="en-US" altLang="ja-JP" dirty="0" smtClean="0"/>
              <a:t>J</a:t>
            </a:r>
            <a:r>
              <a:rPr lang="en-US" altLang="ja-JP" baseline="-25000" dirty="0" smtClean="0"/>
              <a:t>S</a:t>
            </a:r>
            <a:endParaRPr kumimoji="1" lang="ja-JP" altLang="en-US" baseline="-25000" dirty="0"/>
          </a:p>
        </p:txBody>
      </p:sp>
      <p:sp>
        <p:nvSpPr>
          <p:cNvPr id="21" name="テキスト ボックス 20"/>
          <p:cNvSpPr txBox="1"/>
          <p:nvPr/>
        </p:nvSpPr>
        <p:spPr>
          <a:xfrm>
            <a:off x="883156" y="2170352"/>
            <a:ext cx="449162" cy="369332"/>
          </a:xfrm>
          <a:prstGeom prst="rect">
            <a:avLst/>
          </a:prstGeom>
          <a:noFill/>
        </p:spPr>
        <p:txBody>
          <a:bodyPr wrap="none" rtlCol="0">
            <a:spAutoFit/>
          </a:bodyPr>
          <a:lstStyle/>
          <a:p>
            <a:r>
              <a:rPr lang="en-US" altLang="ja-JP" dirty="0" smtClean="0"/>
              <a:t>P</a:t>
            </a:r>
            <a:r>
              <a:rPr kumimoji="1" lang="en-US" altLang="ja-JP" baseline="-25000" dirty="0" smtClean="0"/>
              <a:t>R</a:t>
            </a:r>
            <a:endParaRPr kumimoji="1" lang="ja-JP" altLang="en-US" baseline="-25000" dirty="0"/>
          </a:p>
        </p:txBody>
      </p:sp>
      <p:sp>
        <p:nvSpPr>
          <p:cNvPr id="22" name="テキスト ボックス 21"/>
          <p:cNvSpPr txBox="1"/>
          <p:nvPr/>
        </p:nvSpPr>
        <p:spPr>
          <a:xfrm>
            <a:off x="3000910" y="2176700"/>
            <a:ext cx="441146" cy="369332"/>
          </a:xfrm>
          <a:prstGeom prst="rect">
            <a:avLst/>
          </a:prstGeom>
          <a:noFill/>
        </p:spPr>
        <p:txBody>
          <a:bodyPr wrap="none" rtlCol="0">
            <a:spAutoFit/>
          </a:bodyPr>
          <a:lstStyle/>
          <a:p>
            <a:r>
              <a:rPr lang="en-US" altLang="ja-JP" dirty="0" smtClean="0"/>
              <a:t>P</a:t>
            </a:r>
            <a:r>
              <a:rPr lang="en-US" altLang="ja-JP" baseline="-25000" dirty="0" smtClean="0"/>
              <a:t>S</a:t>
            </a:r>
            <a:endParaRPr kumimoji="1" lang="ja-JP" altLang="en-US" baseline="-25000" dirty="0"/>
          </a:p>
        </p:txBody>
      </p:sp>
      <p:sp>
        <p:nvSpPr>
          <p:cNvPr id="23" name="テキスト ボックス 22"/>
          <p:cNvSpPr txBox="1"/>
          <p:nvPr/>
        </p:nvSpPr>
        <p:spPr>
          <a:xfrm>
            <a:off x="1467364" y="2189659"/>
            <a:ext cx="461986" cy="369332"/>
          </a:xfrm>
          <a:prstGeom prst="rect">
            <a:avLst/>
          </a:prstGeom>
          <a:noFill/>
        </p:spPr>
        <p:txBody>
          <a:bodyPr wrap="none" rtlCol="0">
            <a:spAutoFit/>
          </a:bodyPr>
          <a:lstStyle/>
          <a:p>
            <a:r>
              <a:rPr lang="en-US" altLang="ja-JP" dirty="0" smtClean="0"/>
              <a:t>U</a:t>
            </a:r>
            <a:r>
              <a:rPr kumimoji="1" lang="en-US" altLang="ja-JP" baseline="-25000" dirty="0" smtClean="0"/>
              <a:t>R</a:t>
            </a:r>
            <a:endParaRPr kumimoji="1" lang="ja-JP" altLang="en-US" baseline="-25000" dirty="0"/>
          </a:p>
        </p:txBody>
      </p:sp>
      <p:sp>
        <p:nvSpPr>
          <p:cNvPr id="24" name="テキスト ボックス 23"/>
          <p:cNvSpPr txBox="1"/>
          <p:nvPr/>
        </p:nvSpPr>
        <p:spPr>
          <a:xfrm>
            <a:off x="3585118" y="2196007"/>
            <a:ext cx="453970" cy="369332"/>
          </a:xfrm>
          <a:prstGeom prst="rect">
            <a:avLst/>
          </a:prstGeom>
          <a:noFill/>
        </p:spPr>
        <p:txBody>
          <a:bodyPr wrap="none" rtlCol="0">
            <a:spAutoFit/>
          </a:bodyPr>
          <a:lstStyle/>
          <a:p>
            <a:r>
              <a:rPr lang="en-US" altLang="ja-JP" dirty="0" smtClean="0"/>
              <a:t>U</a:t>
            </a:r>
            <a:r>
              <a:rPr lang="en-US" altLang="ja-JP" baseline="-25000" dirty="0" smtClean="0"/>
              <a:t>S</a:t>
            </a:r>
            <a:endParaRPr kumimoji="1" lang="ja-JP" altLang="en-US" baseline="-25000" dirty="0"/>
          </a:p>
        </p:txBody>
      </p:sp>
      <p:sp>
        <p:nvSpPr>
          <p:cNvPr id="25" name="テキスト ボックス 24"/>
          <p:cNvSpPr txBox="1"/>
          <p:nvPr/>
        </p:nvSpPr>
        <p:spPr>
          <a:xfrm>
            <a:off x="4645026" y="1274733"/>
            <a:ext cx="3884397" cy="1015663"/>
          </a:xfrm>
          <a:prstGeom prst="rect">
            <a:avLst/>
          </a:prstGeom>
          <a:noFill/>
        </p:spPr>
        <p:txBody>
          <a:bodyPr wrap="none" rtlCol="0">
            <a:spAutoFit/>
          </a:bodyPr>
          <a:lstStyle/>
          <a:p>
            <a:r>
              <a:rPr lang="en-US" altLang="ja-JP" sz="2000" dirty="0" smtClean="0"/>
              <a:t>Query: 	</a:t>
            </a:r>
            <a:r>
              <a:rPr lang="en-US" altLang="ja-JP" sz="2000" dirty="0" smtClean="0">
                <a:latin typeface="Consolas" pitchFamily="49" charset="0"/>
              </a:rPr>
              <a:t>SELECT J</a:t>
            </a:r>
            <a:r>
              <a:rPr lang="en-US" altLang="ja-JP" sz="2000" baseline="-25000" dirty="0" smtClean="0">
                <a:latin typeface="Consolas" pitchFamily="49" charset="0"/>
              </a:rPr>
              <a:t>R</a:t>
            </a:r>
            <a:r>
              <a:rPr lang="en-US" altLang="ja-JP" sz="2000" dirty="0" smtClean="0">
                <a:latin typeface="Consolas" pitchFamily="49" charset="0"/>
              </a:rPr>
              <a:t>, P</a:t>
            </a:r>
            <a:r>
              <a:rPr lang="en-US" altLang="ja-JP" sz="2000" baseline="-25000" dirty="0" smtClean="0">
                <a:latin typeface="Consolas" pitchFamily="49" charset="0"/>
              </a:rPr>
              <a:t>R</a:t>
            </a:r>
            <a:r>
              <a:rPr lang="en-US" altLang="ja-JP" sz="2000" dirty="0" smtClean="0">
                <a:latin typeface="Consolas" pitchFamily="49" charset="0"/>
              </a:rPr>
              <a:t>, J</a:t>
            </a:r>
            <a:r>
              <a:rPr lang="en-US" altLang="ja-JP" sz="2000" baseline="-25000" dirty="0" smtClean="0">
                <a:latin typeface="Consolas" pitchFamily="49" charset="0"/>
              </a:rPr>
              <a:t>S</a:t>
            </a:r>
            <a:r>
              <a:rPr lang="en-US" altLang="ja-JP" sz="2000" dirty="0" smtClean="0">
                <a:latin typeface="Consolas" pitchFamily="49" charset="0"/>
              </a:rPr>
              <a:t>, P</a:t>
            </a:r>
            <a:r>
              <a:rPr lang="en-US" altLang="ja-JP" sz="2000" baseline="-25000" dirty="0" smtClean="0">
                <a:latin typeface="Consolas" pitchFamily="49" charset="0"/>
              </a:rPr>
              <a:t>S</a:t>
            </a:r>
          </a:p>
          <a:p>
            <a:r>
              <a:rPr kumimoji="1" lang="en-US" altLang="ja-JP" sz="2000" dirty="0" smtClean="0">
                <a:latin typeface="Consolas" pitchFamily="49" charset="0"/>
              </a:rPr>
              <a:t>	FROM  R, S</a:t>
            </a:r>
          </a:p>
          <a:p>
            <a:r>
              <a:rPr lang="en-US" altLang="ja-JP" sz="2000" dirty="0" smtClean="0">
                <a:latin typeface="Consolas" pitchFamily="49" charset="0"/>
              </a:rPr>
              <a:t>	WHERE J</a:t>
            </a:r>
            <a:r>
              <a:rPr lang="en-US" altLang="ja-JP" sz="2000" baseline="-25000" dirty="0" smtClean="0">
                <a:latin typeface="Consolas" pitchFamily="49" charset="0"/>
              </a:rPr>
              <a:t>R</a:t>
            </a:r>
            <a:r>
              <a:rPr lang="en-US" altLang="ja-JP" sz="2000" dirty="0" smtClean="0">
                <a:latin typeface="Consolas" pitchFamily="49" charset="0"/>
              </a:rPr>
              <a:t> = J</a:t>
            </a:r>
            <a:r>
              <a:rPr lang="en-US" altLang="ja-JP" sz="2000" baseline="-25000" dirty="0" smtClean="0">
                <a:latin typeface="Consolas" pitchFamily="49" charset="0"/>
              </a:rPr>
              <a:t>S</a:t>
            </a:r>
            <a:endParaRPr kumimoji="1" lang="ja-JP" altLang="en-US" sz="2000" baseline="-25000" dirty="0">
              <a:latin typeface="Consolas" pitchFamily="49" charset="0"/>
            </a:endParaRPr>
          </a:p>
        </p:txBody>
      </p:sp>
      <p:sp>
        <p:nvSpPr>
          <p:cNvPr id="26" name="角丸四角形 25"/>
          <p:cNvSpPr/>
          <p:nvPr/>
        </p:nvSpPr>
        <p:spPr>
          <a:xfrm>
            <a:off x="4572000" y="2844791"/>
            <a:ext cx="1971702" cy="2701963"/>
          </a:xfrm>
          <a:prstGeom prst="roundRect">
            <a:avLst>
              <a:gd name="adj" fmla="val 11533"/>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endParaRPr kumimoji="1" lang="ja-JP" altLang="en-US" dirty="0" smtClean="0"/>
          </a:p>
        </p:txBody>
      </p:sp>
      <p:sp>
        <p:nvSpPr>
          <p:cNvPr id="27" name="テキスト ボックス 26"/>
          <p:cNvSpPr txBox="1"/>
          <p:nvPr/>
        </p:nvSpPr>
        <p:spPr>
          <a:xfrm>
            <a:off x="4718052" y="2511973"/>
            <a:ext cx="1018227" cy="369332"/>
          </a:xfrm>
          <a:prstGeom prst="rect">
            <a:avLst/>
          </a:prstGeom>
          <a:noFill/>
        </p:spPr>
        <p:txBody>
          <a:bodyPr wrap="none" rtlCol="0">
            <a:spAutoFit/>
          </a:bodyPr>
          <a:lstStyle/>
          <a:p>
            <a:r>
              <a:rPr kumimoji="1" lang="en-US" altLang="ja-JP" dirty="0" smtClean="0"/>
              <a:t>memory</a:t>
            </a:r>
            <a:endParaRPr kumimoji="1" lang="ja-JP" altLang="en-US" dirty="0"/>
          </a:p>
        </p:txBody>
      </p:sp>
      <p:sp>
        <p:nvSpPr>
          <p:cNvPr id="30" name="正方形/長方形 29"/>
          <p:cNvSpPr/>
          <p:nvPr/>
        </p:nvSpPr>
        <p:spPr>
          <a:xfrm>
            <a:off x="2540719" y="2579582"/>
            <a:ext cx="899378" cy="1483586"/>
          </a:xfrm>
          <a:prstGeom prst="rect">
            <a:avLst/>
          </a:prstGeom>
          <a:noFill/>
          <a:ln w="57150">
            <a:solidFill>
              <a:srgbClr val="00B0F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1" name="正方形/長方形 30"/>
          <p:cNvSpPr/>
          <p:nvPr/>
        </p:nvSpPr>
        <p:spPr>
          <a:xfrm>
            <a:off x="5482260" y="3157416"/>
            <a:ext cx="360000" cy="1440000"/>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2" name="正方形/長方形 31"/>
          <p:cNvSpPr/>
          <p:nvPr/>
        </p:nvSpPr>
        <p:spPr>
          <a:xfrm>
            <a:off x="5813442" y="3157416"/>
            <a:ext cx="540000" cy="1440000"/>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3" name="二等辺三角形 32"/>
          <p:cNvSpPr/>
          <p:nvPr/>
        </p:nvSpPr>
        <p:spPr>
          <a:xfrm rot="16200000">
            <a:off x="4377591" y="3607416"/>
            <a:ext cx="1440000" cy="540000"/>
          </a:xfrm>
          <a:prstGeom prst="triangle">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wrap="none" lIns="36000" tIns="0" rIns="36000" bIns="0" rtlCol="0" anchor="ctr">
            <a:noAutofit/>
          </a:bodyPr>
          <a:lstStyle/>
          <a:p>
            <a:pPr algn="ctr"/>
            <a:endParaRPr kumimoji="1" lang="ja-JP" altLang="en-US" dirty="0" smtClean="0"/>
          </a:p>
        </p:txBody>
      </p:sp>
      <p:sp>
        <p:nvSpPr>
          <p:cNvPr id="34" name="正方形/長方形 33"/>
          <p:cNvSpPr/>
          <p:nvPr/>
        </p:nvSpPr>
        <p:spPr>
          <a:xfrm>
            <a:off x="482544" y="2589201"/>
            <a:ext cx="912825" cy="438156"/>
          </a:xfrm>
          <a:prstGeom prst="rect">
            <a:avLst/>
          </a:prstGeom>
          <a:noFill/>
          <a:ln w="57150">
            <a:solidFill>
              <a:srgbClr val="FF000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5" name="正方形/長方形 34"/>
          <p:cNvSpPr/>
          <p:nvPr/>
        </p:nvSpPr>
        <p:spPr>
          <a:xfrm>
            <a:off x="4827591" y="4713303"/>
            <a:ext cx="360000" cy="395295"/>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6" name="正方形/長方形 35"/>
          <p:cNvSpPr/>
          <p:nvPr/>
        </p:nvSpPr>
        <p:spPr>
          <a:xfrm>
            <a:off x="5192721" y="4713303"/>
            <a:ext cx="540000" cy="395295"/>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7" name="正方形/長方形 36"/>
          <p:cNvSpPr/>
          <p:nvPr/>
        </p:nvSpPr>
        <p:spPr>
          <a:xfrm>
            <a:off x="6835806" y="3179757"/>
            <a:ext cx="360000" cy="395295"/>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8" name="正方形/長方形 37"/>
          <p:cNvSpPr/>
          <p:nvPr/>
        </p:nvSpPr>
        <p:spPr>
          <a:xfrm>
            <a:off x="7200936" y="3179757"/>
            <a:ext cx="540000" cy="395295"/>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9" name="正方形/長方形 38"/>
          <p:cNvSpPr/>
          <p:nvPr/>
        </p:nvSpPr>
        <p:spPr>
          <a:xfrm>
            <a:off x="7748631" y="3179757"/>
            <a:ext cx="360000" cy="395295"/>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40" name="正方形/長方形 39"/>
          <p:cNvSpPr/>
          <p:nvPr/>
        </p:nvSpPr>
        <p:spPr>
          <a:xfrm>
            <a:off x="8113761" y="3179757"/>
            <a:ext cx="540000" cy="395295"/>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43" name="正方形/長方形 42"/>
          <p:cNvSpPr/>
          <p:nvPr/>
        </p:nvSpPr>
        <p:spPr>
          <a:xfrm>
            <a:off x="4979991" y="4865703"/>
            <a:ext cx="360000" cy="395295"/>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44" name="正方形/長方形 43"/>
          <p:cNvSpPr/>
          <p:nvPr/>
        </p:nvSpPr>
        <p:spPr>
          <a:xfrm>
            <a:off x="5345121" y="4865703"/>
            <a:ext cx="540000" cy="395295"/>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45" name="正方形/長方形 44"/>
          <p:cNvSpPr/>
          <p:nvPr/>
        </p:nvSpPr>
        <p:spPr>
          <a:xfrm>
            <a:off x="6842154" y="3703635"/>
            <a:ext cx="360000" cy="395295"/>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46" name="正方形/長方形 45"/>
          <p:cNvSpPr/>
          <p:nvPr/>
        </p:nvSpPr>
        <p:spPr>
          <a:xfrm>
            <a:off x="7207284" y="3703635"/>
            <a:ext cx="540000" cy="395295"/>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47" name="正方形/長方形 46"/>
          <p:cNvSpPr/>
          <p:nvPr/>
        </p:nvSpPr>
        <p:spPr>
          <a:xfrm>
            <a:off x="7754979" y="3703635"/>
            <a:ext cx="360000" cy="395295"/>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48" name="正方形/長方形 47"/>
          <p:cNvSpPr/>
          <p:nvPr/>
        </p:nvSpPr>
        <p:spPr>
          <a:xfrm>
            <a:off x="8120109" y="3703635"/>
            <a:ext cx="540000" cy="395295"/>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58" name="線吹き出し 1 (枠付き) 57"/>
          <p:cNvSpPr/>
          <p:nvPr/>
        </p:nvSpPr>
        <p:spPr>
          <a:xfrm>
            <a:off x="4170357" y="5729319"/>
            <a:ext cx="3799685" cy="688256"/>
          </a:xfrm>
          <a:prstGeom prst="borderCallout1">
            <a:avLst>
              <a:gd name="adj1" fmla="val -1867"/>
              <a:gd name="adj2" fmla="val 53399"/>
              <a:gd name="adj3" fmla="val -61954"/>
              <a:gd name="adj4" fmla="val 48324"/>
            </a:avLst>
          </a:prstGeom>
          <a:solidFill>
            <a:srgbClr val="FFFFFF">
              <a:alpha val="80000"/>
            </a:srgbClr>
          </a:solidFill>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もし </a:t>
            </a:r>
            <a: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Memory &lt;</a:t>
            </a: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 </a:t>
            </a:r>
            <a: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J</a:t>
            </a:r>
            <a:r>
              <a:rPr lang="en-US" altLang="ja-JP" sz="2000" b="1" baseline="-25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S</a:t>
            </a: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 </a:t>
            </a:r>
            <a: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a:t>
            </a: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 </a:t>
            </a:r>
            <a: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P</a:t>
            </a:r>
            <a:r>
              <a:rPr lang="en-US" altLang="ja-JP" sz="2000" b="1" baseline="-25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S</a:t>
            </a: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 なら</a:t>
            </a:r>
            <a: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
            </a:r>
            <a:b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b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ディスクアクセスが発生</a:t>
            </a:r>
            <a:endPar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endParaRPr>
          </a:p>
        </p:txBody>
      </p:sp>
      <p:grpSp>
        <p:nvGrpSpPr>
          <p:cNvPr id="49" name="グループ化 48"/>
          <p:cNvGrpSpPr/>
          <p:nvPr/>
        </p:nvGrpSpPr>
        <p:grpSpPr>
          <a:xfrm>
            <a:off x="586900" y="3830643"/>
            <a:ext cx="3150469" cy="1653267"/>
            <a:chOff x="586900" y="3830643"/>
            <a:chExt cx="3150469" cy="1653267"/>
          </a:xfrm>
        </p:grpSpPr>
        <p:sp>
          <p:nvSpPr>
            <p:cNvPr id="57" name="線吹き出し 1 (枠付き) 56"/>
            <p:cNvSpPr/>
            <p:nvPr/>
          </p:nvSpPr>
          <p:spPr>
            <a:xfrm>
              <a:off x="586900" y="4487877"/>
              <a:ext cx="3150469" cy="996033"/>
            </a:xfrm>
            <a:prstGeom prst="borderCallout1">
              <a:avLst>
                <a:gd name="adj1" fmla="val -1305"/>
                <a:gd name="adj2" fmla="val 34605"/>
                <a:gd name="adj3" fmla="val -62781"/>
                <a:gd name="adj4" fmla="val 14187"/>
              </a:avLst>
            </a:prstGeom>
            <a:solidFill>
              <a:srgbClr val="FFFFFF"/>
            </a:solidFill>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もし結合選択率が低ければ</a:t>
              </a:r>
              <a: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
              </a:r>
              <a:b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br>
              <a: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P</a:t>
              </a:r>
              <a:r>
                <a:rPr lang="en-US" altLang="ja-JP" sz="2000" b="1" baseline="-25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R</a:t>
              </a: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や</a:t>
              </a:r>
              <a: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P</a:t>
              </a:r>
              <a:r>
                <a:rPr lang="en-US" altLang="ja-JP" sz="2000" b="1" baseline="-25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S</a:t>
              </a: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の多くは</a:t>
              </a:r>
              <a: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
              </a:r>
              <a:b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b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結合結果に含まれない</a:t>
              </a:r>
              <a:endPar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endParaRPr>
            </a:p>
          </p:txBody>
        </p:sp>
        <p:cxnSp>
          <p:nvCxnSpPr>
            <p:cNvPr id="60" name="直線矢印コネクタ 59"/>
            <p:cNvCxnSpPr/>
            <p:nvPr/>
          </p:nvCxnSpPr>
          <p:spPr>
            <a:xfrm flipV="1">
              <a:off x="2308194" y="3830643"/>
              <a:ext cx="766773" cy="657234"/>
            </a:xfrm>
            <a:prstGeom prst="straightConnector1">
              <a:avLst/>
            </a:prstGeom>
            <a:ln>
              <a:tailEnd type="triangle"/>
            </a:ln>
          </p:spPr>
          <p:style>
            <a:lnRef idx="2">
              <a:schemeClr val="accent2"/>
            </a:lnRef>
            <a:fillRef idx="1">
              <a:schemeClr val="lt1"/>
            </a:fillRef>
            <a:effectRef idx="0">
              <a:schemeClr val="accent2"/>
            </a:effectRef>
            <a:fontRef idx="minor">
              <a:schemeClr val="dk1"/>
            </a:fontRef>
          </p:style>
        </p:cxnSp>
      </p:grpSp>
      <p:sp>
        <p:nvSpPr>
          <p:cNvPr id="42" name="正方形/長方形 41"/>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Query Processing Techniques for Solid State Drives</a:t>
            </a:r>
            <a:endParaRPr lang="ja-JP" altLang="en-US" sz="1400" dirty="0">
              <a:solidFill>
                <a:schemeClr val="bg1"/>
              </a:solidFill>
              <a:latin typeface="ヒラギノ角ゴ Pro W6" pitchFamily="34" charset="-128"/>
              <a:ea typeface="ヒラギノ角ゴ Pro W6" pitchFamily="34" charset="-128"/>
            </a:endParaRPr>
          </a:p>
        </p:txBody>
      </p:sp>
      <p:sp>
        <p:nvSpPr>
          <p:cNvPr id="50" name="フッター プレースホルダ 49"/>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51" name="スライド番号プレースホルダ 50"/>
          <p:cNvSpPr>
            <a:spLocks noGrp="1"/>
          </p:cNvSpPr>
          <p:nvPr>
            <p:ph type="sldNum" sz="quarter" idx="12"/>
          </p:nvPr>
        </p:nvSpPr>
        <p:spPr/>
        <p:txBody>
          <a:bodyPr/>
          <a:lstStyle/>
          <a:p>
            <a:fld id="{DF510E7A-70A0-49B7-BA5B-039CFE49E52F}" type="slidenum">
              <a:rPr kumimoji="1" lang="ja-JP" altLang="en-US" smtClean="0"/>
              <a:pPr/>
              <a:t>180</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animEffect transition="in" filter="fade">
                                      <p:cBhvr>
                                        <p:cTn id="9" dur="500"/>
                                        <p:tgtEl>
                                          <p:spTgt spid="32"/>
                                        </p:tgtEl>
                                      </p:cBhvr>
                                    </p:animEffect>
                                  </p:childTnLst>
                                </p:cTn>
                              </p:par>
                              <p:par>
                                <p:cTn id="10" presetID="63" presetClass="path" presetSubtype="0" accel="50000" decel="50000" fill="hold" grpId="1" nodeType="withEffect">
                                  <p:stCondLst>
                                    <p:cond delay="0"/>
                                  </p:stCondLst>
                                  <p:childTnLst>
                                    <p:animMotion origin="layout" path="M -0.32275 -0.08333 L 2.22222E-6 1.48148E-6 " pathEditMode="relative" rAng="0" ptsTypes="AA">
                                      <p:cBhvr>
                                        <p:cTn id="11" dur="500" fill="hold"/>
                                        <p:tgtEl>
                                          <p:spTgt spid="32"/>
                                        </p:tgtEl>
                                        <p:attrNameLst>
                                          <p:attrName>ppt_x</p:attrName>
                                          <p:attrName>ppt_y</p:attrName>
                                        </p:attrNameLst>
                                      </p:cBhvr>
                                      <p:rCtr x="161" y="42"/>
                                    </p:animMotion>
                                  </p:childTnLst>
                                </p:cTn>
                              </p:par>
                              <p:par>
                                <p:cTn id="12" presetID="10" presetClass="entr" presetSubtype="0" fill="hold" grpId="0" nodeType="withEffect">
                                  <p:stCondLst>
                                    <p:cond delay="20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par>
                                <p:cTn id="15" presetID="63" presetClass="path" presetSubtype="0" accel="50000" decel="50000" fill="hold" grpId="1" nodeType="withEffect">
                                  <p:stCondLst>
                                    <p:cond delay="200"/>
                                  </p:stCondLst>
                                  <p:childTnLst>
                                    <p:animMotion origin="layout" path="M -0.31997 -0.08333 L 2.77778E-6 1.48148E-6 " pathEditMode="relative" rAng="0" ptsTypes="AA">
                                      <p:cBhvr>
                                        <p:cTn id="16" dur="500" fill="hold"/>
                                        <p:tgtEl>
                                          <p:spTgt spid="31"/>
                                        </p:tgtEl>
                                        <p:attrNameLst>
                                          <p:attrName>ppt_x</p:attrName>
                                          <p:attrName>ppt_y</p:attrName>
                                        </p:attrNameLst>
                                      </p:cBhvr>
                                      <p:rCtr x="160" y="42"/>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par>
                          <p:cTn id="25" fill="hold">
                            <p:stCondLst>
                              <p:cond delay="0"/>
                            </p:stCondLst>
                            <p:childTnLst>
                              <p:par>
                                <p:cTn id="26" presetID="10" presetClass="entr" presetSubtype="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63" presetClass="path" presetSubtype="0" accel="50000" decel="50000" fill="hold" grpId="1" nodeType="withEffect">
                                  <p:stCondLst>
                                    <p:cond delay="0"/>
                                  </p:stCondLst>
                                  <p:childTnLst>
                                    <p:animMotion origin="layout" path="M -0.47674 -0.30532 L 5.55556E-7 -2.22222E-6 " pathEditMode="relative" rAng="0" ptsTypes="AA">
                                      <p:cBhvr>
                                        <p:cTn id="30" dur="500" fill="hold"/>
                                        <p:tgtEl>
                                          <p:spTgt spid="35"/>
                                        </p:tgtEl>
                                        <p:attrNameLst>
                                          <p:attrName>ppt_x</p:attrName>
                                          <p:attrName>ppt_y</p:attrName>
                                        </p:attrNameLst>
                                      </p:cBhvr>
                                      <p:rCtr x="238" y="153"/>
                                    </p:animMotion>
                                  </p:childTnLst>
                                </p:cTn>
                              </p:par>
                              <p:par>
                                <p:cTn id="31" presetID="10" presetClass="entr" presetSubtype="0" fill="hold" grpId="0" nodeType="withEffect">
                                  <p:stCondLst>
                                    <p:cond delay="2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63" presetClass="path" presetSubtype="0" accel="50000" decel="50000" fill="hold" grpId="1" nodeType="withEffect">
                                  <p:stCondLst>
                                    <p:cond delay="200"/>
                                  </p:stCondLst>
                                  <p:childTnLst>
                                    <p:animMotion origin="layout" path="M -0.47535 -0.30532 L 4.16667E-6 -2.22222E-6 " pathEditMode="relative" rAng="0" ptsTypes="AA">
                                      <p:cBhvr>
                                        <p:cTn id="35" dur="500" fill="hold"/>
                                        <p:tgtEl>
                                          <p:spTgt spid="36"/>
                                        </p:tgtEl>
                                        <p:attrNameLst>
                                          <p:attrName>ppt_x</p:attrName>
                                          <p:attrName>ppt_y</p:attrName>
                                        </p:attrNameLst>
                                      </p:cBhvr>
                                      <p:rCtr x="238" y="153"/>
                                    </p:animMotion>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63" presetClass="path" presetSubtype="0" accel="50000" decel="50000" fill="hold" grpId="1" nodeType="withEffect">
                                  <p:stCondLst>
                                    <p:cond delay="0"/>
                                  </p:stCondLst>
                                  <p:childTnLst>
                                    <p:animMotion origin="layout" path="M -0.21667 0.22351 L 0.00191 0.0007 " pathEditMode="relative" rAng="0" ptsTypes="AA">
                                      <p:cBhvr>
                                        <p:cTn id="42" dur="500" fill="hold"/>
                                        <p:tgtEl>
                                          <p:spTgt spid="37"/>
                                        </p:tgtEl>
                                        <p:attrNameLst>
                                          <p:attrName>ppt_x</p:attrName>
                                          <p:attrName>ppt_y</p:attrName>
                                        </p:attrNameLst>
                                      </p:cBhvr>
                                      <p:rCtr x="109" y="-112"/>
                                    </p:animMotion>
                                  </p:childTnLst>
                                </p:cTn>
                              </p:par>
                              <p:par>
                                <p:cTn id="43" presetID="10" presetClass="entr" presetSubtype="0" fill="hold" grpId="0" nodeType="withEffect">
                                  <p:stCondLst>
                                    <p:cond delay="20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par>
                                <p:cTn id="46" presetID="63" presetClass="path" presetSubtype="0" accel="50000" decel="50000" fill="hold" nodeType="withEffect">
                                  <p:stCondLst>
                                    <p:cond delay="200"/>
                                  </p:stCondLst>
                                  <p:childTnLst>
                                    <p:animMotion origin="layout" path="M -0.21632 0.22356 L 0.00226 0.00069 " pathEditMode="relative" rAng="0" ptsTypes="AA">
                                      <p:cBhvr>
                                        <p:cTn id="47" dur="500" fill="hold"/>
                                        <p:tgtEl>
                                          <p:spTgt spid="38"/>
                                        </p:tgtEl>
                                        <p:attrNameLst>
                                          <p:attrName>ppt_x</p:attrName>
                                          <p:attrName>ppt_y</p:attrName>
                                        </p:attrNameLst>
                                      </p:cBhvr>
                                      <p:rCtr x="109" y="-112"/>
                                    </p:animMotion>
                                  </p:childTnLst>
                                </p:cTn>
                              </p:par>
                              <p:par>
                                <p:cTn id="48" presetID="10" presetClass="entr" presetSubtype="0" fill="hold" grpId="0" nodeType="withEffect">
                                  <p:stCondLst>
                                    <p:cond delay="40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63" presetClass="path" presetSubtype="0" accel="50000" decel="50000" fill="hold" nodeType="withEffect">
                                  <p:stCondLst>
                                    <p:cond delay="400"/>
                                  </p:stCondLst>
                                  <p:childTnLst>
                                    <p:animMotion origin="layout" path="M -0.24757 4.35708E-6 L 0.00243 4.35708E-6 " pathEditMode="relative" rAng="0" ptsTypes="AA">
                                      <p:cBhvr>
                                        <p:cTn id="52" dur="500" fill="hold"/>
                                        <p:tgtEl>
                                          <p:spTgt spid="39"/>
                                        </p:tgtEl>
                                        <p:attrNameLst>
                                          <p:attrName>ppt_x</p:attrName>
                                          <p:attrName>ppt_y</p:attrName>
                                        </p:attrNameLst>
                                      </p:cBhvr>
                                      <p:rCtr x="125" y="0"/>
                                    </p:animMotion>
                                  </p:childTnLst>
                                </p:cTn>
                              </p:par>
                              <p:par>
                                <p:cTn id="53" presetID="10" presetClass="entr" presetSubtype="0" fill="hold" grpId="0" nodeType="withEffect">
                                  <p:stCondLst>
                                    <p:cond delay="60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par>
                                <p:cTn id="56" presetID="63" presetClass="path" presetSubtype="0" accel="50000" decel="50000" fill="hold" nodeType="withEffect">
                                  <p:stCondLst>
                                    <p:cond delay="600"/>
                                  </p:stCondLst>
                                  <p:childTnLst>
                                    <p:animMotion origin="layout" path="M -0.24757 4.35708E-6 L 0.00243 4.35708E-6 " pathEditMode="relative" rAng="0" ptsTypes="AA">
                                      <p:cBhvr>
                                        <p:cTn id="57" dur="500" fill="hold"/>
                                        <p:tgtEl>
                                          <p:spTgt spid="40"/>
                                        </p:tgtEl>
                                        <p:attrNameLst>
                                          <p:attrName>ppt_x</p:attrName>
                                          <p:attrName>ppt_y</p:attrName>
                                        </p:attrNameLst>
                                      </p:cBhvr>
                                      <p:rCtr x="125" y="0"/>
                                    </p:animMotion>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grpId="1" nodeType="clickEffect">
                                  <p:stCondLst>
                                    <p:cond delay="0"/>
                                  </p:stCondLst>
                                  <p:childTnLst>
                                    <p:animMotion origin="layout" path="M 5.55556E-7 -7.40741E-7 L 5.55556E-7 0.08009 " pathEditMode="relative" rAng="0" ptsTypes="AA">
                                      <p:cBhvr>
                                        <p:cTn id="61" dur="500" fill="hold"/>
                                        <p:tgtEl>
                                          <p:spTgt spid="34"/>
                                        </p:tgtEl>
                                        <p:attrNameLst>
                                          <p:attrName>ppt_x</p:attrName>
                                          <p:attrName>ppt_y</p:attrName>
                                        </p:attrNameLst>
                                      </p:cBhvr>
                                      <p:rCtr x="0" y="40"/>
                                    </p:animMotion>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500"/>
                                        <p:tgtEl>
                                          <p:spTgt spid="43"/>
                                        </p:tgtEl>
                                      </p:cBhvr>
                                    </p:animEffect>
                                  </p:childTnLst>
                                </p:cTn>
                              </p:par>
                              <p:par>
                                <p:cTn id="66" presetID="63" presetClass="path" presetSubtype="0" accel="50000" decel="50000" fill="hold" grpId="1" nodeType="withEffect">
                                  <p:stCondLst>
                                    <p:cond delay="0"/>
                                  </p:stCondLst>
                                  <p:childTnLst>
                                    <p:animMotion origin="layout" path="M -0.49341 -0.25393 L 3.88889E-6 -4.44444E-6 " pathEditMode="relative" rAng="0" ptsTypes="AA">
                                      <p:cBhvr>
                                        <p:cTn id="67" dur="500" fill="hold"/>
                                        <p:tgtEl>
                                          <p:spTgt spid="43"/>
                                        </p:tgtEl>
                                        <p:attrNameLst>
                                          <p:attrName>ppt_x</p:attrName>
                                          <p:attrName>ppt_y</p:attrName>
                                        </p:attrNameLst>
                                      </p:cBhvr>
                                      <p:rCtr x="247" y="127"/>
                                    </p:animMotion>
                                  </p:childTnLst>
                                </p:cTn>
                              </p:par>
                              <p:par>
                                <p:cTn id="68" presetID="10" presetClass="entr" presetSubtype="0" fill="hold" grpId="0" nodeType="withEffect">
                                  <p:stCondLst>
                                    <p:cond delay="20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500"/>
                                        <p:tgtEl>
                                          <p:spTgt spid="44"/>
                                        </p:tgtEl>
                                      </p:cBhvr>
                                    </p:animEffect>
                                  </p:childTnLst>
                                </p:cTn>
                              </p:par>
                              <p:par>
                                <p:cTn id="71" presetID="63" presetClass="path" presetSubtype="0" accel="50000" decel="50000" fill="hold" grpId="1" nodeType="withEffect">
                                  <p:stCondLst>
                                    <p:cond delay="200"/>
                                  </p:stCondLst>
                                  <p:childTnLst>
                                    <p:animMotion origin="layout" path="M -0.49201 -0.24861 L -2.5E-6 -4.44444E-6 " pathEditMode="relative" rAng="0" ptsTypes="AA">
                                      <p:cBhvr>
                                        <p:cTn id="72" dur="500" fill="hold"/>
                                        <p:tgtEl>
                                          <p:spTgt spid="44"/>
                                        </p:tgtEl>
                                        <p:attrNameLst>
                                          <p:attrName>ppt_x</p:attrName>
                                          <p:attrName>ppt_y</p:attrName>
                                        </p:attrNameLst>
                                      </p:cBhvr>
                                      <p:rCtr x="246" y="124"/>
                                    </p:animMotion>
                                  </p:childTnLst>
                                </p:cTn>
                              </p:par>
                            </p:childTnLst>
                          </p:cTn>
                        </p:par>
                        <p:par>
                          <p:cTn id="73" fill="hold">
                            <p:stCondLst>
                              <p:cond delay="1200"/>
                            </p:stCondLst>
                            <p:childTnLst>
                              <p:par>
                                <p:cTn id="74" presetID="10" presetClass="entr" presetSubtype="0" fill="hold" grpId="0" nodeType="after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500"/>
                                        <p:tgtEl>
                                          <p:spTgt spid="45"/>
                                        </p:tgtEl>
                                      </p:cBhvr>
                                    </p:animEffect>
                                  </p:childTnLst>
                                </p:cTn>
                              </p:par>
                              <p:par>
                                <p:cTn id="77" presetID="63" presetClass="path" presetSubtype="0" accel="50000" decel="50000" fill="hold" grpId="1" nodeType="withEffect">
                                  <p:stCondLst>
                                    <p:cond delay="0"/>
                                  </p:stCondLst>
                                  <p:childTnLst>
                                    <p:animMotion origin="layout" path="M -0.20295 0.16987 L 0.00052 1.62462E-6 " pathEditMode="relative" rAng="0" ptsTypes="AA">
                                      <p:cBhvr>
                                        <p:cTn id="78" dur="500" fill="hold"/>
                                        <p:tgtEl>
                                          <p:spTgt spid="45"/>
                                        </p:tgtEl>
                                        <p:attrNameLst>
                                          <p:attrName>ppt_x</p:attrName>
                                          <p:attrName>ppt_y</p:attrName>
                                        </p:attrNameLst>
                                      </p:cBhvr>
                                      <p:rCtr x="102" y="-85"/>
                                    </p:animMotion>
                                  </p:childTnLst>
                                </p:cTn>
                              </p:par>
                              <p:par>
                                <p:cTn id="79" presetID="10" presetClass="entr" presetSubtype="0" fill="hold" grpId="0" nodeType="withEffect">
                                  <p:stCondLst>
                                    <p:cond delay="20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500"/>
                                        <p:tgtEl>
                                          <p:spTgt spid="46"/>
                                        </p:tgtEl>
                                      </p:cBhvr>
                                    </p:animEffect>
                                  </p:childTnLst>
                                </p:cTn>
                              </p:par>
                              <p:par>
                                <p:cTn id="82" presetID="63" presetClass="path" presetSubtype="0" accel="50000" decel="50000" fill="hold" nodeType="withEffect">
                                  <p:stCondLst>
                                    <p:cond delay="200"/>
                                  </p:stCondLst>
                                  <p:childTnLst>
                                    <p:animMotion origin="layout" path="M -0.2033 0.16987 L 0.00156 1.62462E-6 " pathEditMode="relative" rAng="0" ptsTypes="AA">
                                      <p:cBhvr>
                                        <p:cTn id="83" dur="500" fill="hold"/>
                                        <p:tgtEl>
                                          <p:spTgt spid="46"/>
                                        </p:tgtEl>
                                        <p:attrNameLst>
                                          <p:attrName>ppt_x</p:attrName>
                                          <p:attrName>ppt_y</p:attrName>
                                        </p:attrNameLst>
                                      </p:cBhvr>
                                      <p:rCtr x="102" y="-85"/>
                                    </p:animMotion>
                                  </p:childTnLst>
                                </p:cTn>
                              </p:par>
                              <p:par>
                                <p:cTn id="84" presetID="10" presetClass="entr" presetSubtype="0" fill="hold" grpId="0" nodeType="withEffect">
                                  <p:stCondLst>
                                    <p:cond delay="40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500"/>
                                        <p:tgtEl>
                                          <p:spTgt spid="47"/>
                                        </p:tgtEl>
                                      </p:cBhvr>
                                    </p:animEffect>
                                  </p:childTnLst>
                                </p:cTn>
                              </p:par>
                              <p:par>
                                <p:cTn id="87" presetID="63" presetClass="path" presetSubtype="0" accel="50000" decel="50000" fill="hold" nodeType="withEffect">
                                  <p:stCondLst>
                                    <p:cond delay="400"/>
                                  </p:stCondLst>
                                  <p:childTnLst>
                                    <p:animMotion origin="layout" path="M -0.24757 4.35708E-6 L 0.00243 4.35708E-6 " pathEditMode="relative" rAng="0" ptsTypes="AA">
                                      <p:cBhvr>
                                        <p:cTn id="88" dur="500" fill="hold"/>
                                        <p:tgtEl>
                                          <p:spTgt spid="47"/>
                                        </p:tgtEl>
                                        <p:attrNameLst>
                                          <p:attrName>ppt_x</p:attrName>
                                          <p:attrName>ppt_y</p:attrName>
                                        </p:attrNameLst>
                                      </p:cBhvr>
                                      <p:rCtr x="125" y="0"/>
                                    </p:animMotion>
                                  </p:childTnLst>
                                </p:cTn>
                              </p:par>
                              <p:par>
                                <p:cTn id="89" presetID="10" presetClass="entr" presetSubtype="0" fill="hold" grpId="0" nodeType="withEffect">
                                  <p:stCondLst>
                                    <p:cond delay="600"/>
                                  </p:stCondLst>
                                  <p:childTnLst>
                                    <p:set>
                                      <p:cBhvr>
                                        <p:cTn id="90" dur="1" fill="hold">
                                          <p:stCondLst>
                                            <p:cond delay="0"/>
                                          </p:stCondLst>
                                        </p:cTn>
                                        <p:tgtEl>
                                          <p:spTgt spid="48"/>
                                        </p:tgtEl>
                                        <p:attrNameLst>
                                          <p:attrName>style.visibility</p:attrName>
                                        </p:attrNameLst>
                                      </p:cBhvr>
                                      <p:to>
                                        <p:strVal val="visible"/>
                                      </p:to>
                                    </p:set>
                                    <p:animEffect transition="in" filter="fade">
                                      <p:cBhvr>
                                        <p:cTn id="91" dur="500"/>
                                        <p:tgtEl>
                                          <p:spTgt spid="48"/>
                                        </p:tgtEl>
                                      </p:cBhvr>
                                    </p:animEffect>
                                  </p:childTnLst>
                                </p:cTn>
                              </p:par>
                              <p:par>
                                <p:cTn id="92" presetID="63" presetClass="path" presetSubtype="0" accel="50000" decel="50000" fill="hold" nodeType="withEffect">
                                  <p:stCondLst>
                                    <p:cond delay="600"/>
                                  </p:stCondLst>
                                  <p:childTnLst>
                                    <p:animMotion origin="layout" path="M -0.24757 4.35708E-6 L 0.00243 4.35708E-6 " pathEditMode="relative" rAng="0" ptsTypes="AA">
                                      <p:cBhvr>
                                        <p:cTn id="93" dur="500" fill="hold"/>
                                        <p:tgtEl>
                                          <p:spTgt spid="48"/>
                                        </p:tgtEl>
                                        <p:attrNameLst>
                                          <p:attrName>ppt_x</p:attrName>
                                          <p:attrName>ppt_y</p:attrName>
                                        </p:attrNameLst>
                                      </p:cBhvr>
                                      <p:rCtr x="125" y="0"/>
                                    </p:animMotion>
                                  </p:childTnLst>
                                </p:cTn>
                              </p:par>
                            </p:childTnLst>
                          </p:cTn>
                        </p:par>
                      </p:childTnLst>
                    </p:cTn>
                  </p:par>
                  <p:par>
                    <p:cTn id="94" fill="hold">
                      <p:stCondLst>
                        <p:cond delay="indefinite"/>
                      </p:stCondLst>
                      <p:childTnLst>
                        <p:par>
                          <p:cTn id="95" fill="hold">
                            <p:stCondLst>
                              <p:cond delay="0"/>
                            </p:stCondLst>
                            <p:childTnLst>
                              <p:par>
                                <p:cTn id="96" presetID="47" presetClass="entr" presetSubtype="0" fill="hold" nodeType="clickEffect">
                                  <p:stCondLst>
                                    <p:cond delay="0"/>
                                  </p:stCondLst>
                                  <p:childTnLst>
                                    <p:set>
                                      <p:cBhvr>
                                        <p:cTn id="97" dur="1" fill="hold">
                                          <p:stCondLst>
                                            <p:cond delay="0"/>
                                          </p:stCondLst>
                                        </p:cTn>
                                        <p:tgtEl>
                                          <p:spTgt spid="49"/>
                                        </p:tgtEl>
                                        <p:attrNameLst>
                                          <p:attrName>style.visibility</p:attrName>
                                        </p:attrNameLst>
                                      </p:cBhvr>
                                      <p:to>
                                        <p:strVal val="visible"/>
                                      </p:to>
                                    </p:set>
                                    <p:animEffect transition="in" filter="fade">
                                      <p:cBhvr>
                                        <p:cTn id="98" dur="1000"/>
                                        <p:tgtEl>
                                          <p:spTgt spid="49"/>
                                        </p:tgtEl>
                                      </p:cBhvr>
                                    </p:animEffect>
                                    <p:anim calcmode="lin" valueType="num">
                                      <p:cBhvr>
                                        <p:cTn id="99" dur="1000" fill="hold"/>
                                        <p:tgtEl>
                                          <p:spTgt spid="49"/>
                                        </p:tgtEl>
                                        <p:attrNameLst>
                                          <p:attrName>ppt_x</p:attrName>
                                        </p:attrNameLst>
                                      </p:cBhvr>
                                      <p:tavLst>
                                        <p:tav tm="0">
                                          <p:val>
                                            <p:strVal val="#ppt_x"/>
                                          </p:val>
                                        </p:tav>
                                        <p:tav tm="100000">
                                          <p:val>
                                            <p:strVal val="#ppt_x"/>
                                          </p:val>
                                        </p:tav>
                                      </p:tavLst>
                                    </p:anim>
                                    <p:anim calcmode="lin" valueType="num">
                                      <p:cBhvr>
                                        <p:cTn id="100" dur="1000" fill="hold"/>
                                        <p:tgtEl>
                                          <p:spTgt spid="49"/>
                                        </p:tgtEl>
                                        <p:attrNameLst>
                                          <p:attrName>ppt_y</p:attrName>
                                        </p:attrNameLst>
                                      </p:cBhvr>
                                      <p:tavLst>
                                        <p:tav tm="0">
                                          <p:val>
                                            <p:strVal val="#ppt_y-.1"/>
                                          </p:val>
                                        </p:tav>
                                        <p:tav tm="100000">
                                          <p:val>
                                            <p:strVal val="#ppt_y"/>
                                          </p:val>
                                        </p:tav>
                                      </p:tavLst>
                                    </p:anim>
                                  </p:childTnLst>
                                </p:cTn>
                              </p:par>
                              <p:par>
                                <p:cTn id="101" presetID="47" presetClass="entr" presetSubtype="0" fill="hold" grpId="0" nodeType="with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1000"/>
                                        <p:tgtEl>
                                          <p:spTgt spid="58"/>
                                        </p:tgtEl>
                                      </p:cBhvr>
                                    </p:animEffect>
                                    <p:anim calcmode="lin" valueType="num">
                                      <p:cBhvr>
                                        <p:cTn id="104" dur="1000" fill="hold"/>
                                        <p:tgtEl>
                                          <p:spTgt spid="58"/>
                                        </p:tgtEl>
                                        <p:attrNameLst>
                                          <p:attrName>ppt_x</p:attrName>
                                        </p:attrNameLst>
                                      </p:cBhvr>
                                      <p:tavLst>
                                        <p:tav tm="0">
                                          <p:val>
                                            <p:strVal val="#ppt_x"/>
                                          </p:val>
                                        </p:tav>
                                        <p:tav tm="100000">
                                          <p:val>
                                            <p:strVal val="#ppt_x"/>
                                          </p:val>
                                        </p:tav>
                                      </p:tavLst>
                                    </p:anim>
                                    <p:anim calcmode="lin" valueType="num">
                                      <p:cBhvr>
                                        <p:cTn id="105"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1" grpId="1" animBg="1"/>
      <p:bldP spid="32" grpId="0" animBg="1"/>
      <p:bldP spid="32" grpId="1" animBg="1"/>
      <p:bldP spid="33" grpId="0" animBg="1"/>
      <p:bldP spid="34" grpId="0" animBg="1"/>
      <p:bldP spid="34" grpId="1" animBg="1"/>
      <p:bldP spid="35" grpId="0" animBg="1"/>
      <p:bldP spid="35" grpId="1" animBg="1"/>
      <p:bldP spid="36" grpId="0" animBg="1"/>
      <p:bldP spid="36" grpId="1" animBg="1"/>
      <p:bldP spid="37" grpId="0" animBg="1"/>
      <p:bldP spid="37" grpId="1" animBg="1"/>
      <p:bldP spid="38" grpId="0" animBg="1"/>
      <p:bldP spid="39" grpId="0" animBg="1"/>
      <p:bldP spid="40" grpId="0" animBg="1"/>
      <p:bldP spid="43" grpId="0" animBg="1"/>
      <p:bldP spid="43" grpId="1" animBg="1"/>
      <p:bldP spid="44" grpId="0" animBg="1"/>
      <p:bldP spid="44" grpId="1" animBg="1"/>
      <p:bldP spid="45" grpId="0" animBg="1"/>
      <p:bldP spid="45" grpId="1" animBg="1"/>
      <p:bldP spid="46" grpId="0" animBg="1"/>
      <p:bldP spid="47" grpId="0" animBg="1"/>
      <p:bldP spid="48" grpId="0" animBg="1"/>
      <p:bldP spid="58"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FlashJoin</a:t>
            </a:r>
            <a:r>
              <a:rPr kumimoji="1" lang="ja-JP" altLang="en-US" dirty="0" smtClean="0"/>
              <a:t> </a:t>
            </a:r>
            <a:r>
              <a:rPr kumimoji="1" lang="en-US" altLang="ja-JP" dirty="0" smtClean="0"/>
              <a:t>Algorithm</a:t>
            </a:r>
            <a:endParaRPr kumimoji="1" lang="ja-JP" altLang="en-US" dirty="0"/>
          </a:p>
        </p:txBody>
      </p:sp>
      <p:sp>
        <p:nvSpPr>
          <p:cNvPr id="4" name="コンテンツ プレースホルダ 3"/>
          <p:cNvSpPr>
            <a:spLocks noGrp="1"/>
          </p:cNvSpPr>
          <p:nvPr>
            <p:ph idx="1"/>
          </p:nvPr>
        </p:nvSpPr>
        <p:spPr/>
        <p:txBody>
          <a:bodyPr/>
          <a:lstStyle/>
          <a:p>
            <a:r>
              <a:rPr kumimoji="1" lang="ja-JP" altLang="en-US" sz="2800" dirty="0" smtClean="0"/>
              <a:t>特徴</a:t>
            </a:r>
            <a:endParaRPr kumimoji="1" lang="en-US" altLang="ja-JP" sz="2800" dirty="0" smtClean="0"/>
          </a:p>
          <a:p>
            <a:pPr lvl="1"/>
            <a:r>
              <a:rPr kumimoji="1" lang="en-US" altLang="ja-JP" sz="2400" dirty="0" smtClean="0"/>
              <a:t>TID</a:t>
            </a:r>
            <a:r>
              <a:rPr kumimoji="1" lang="ja-JP" altLang="en-US" sz="2400" dirty="0" smtClean="0"/>
              <a:t> </a:t>
            </a:r>
            <a:r>
              <a:rPr kumimoji="1" lang="en-US" altLang="ja-JP" sz="2400" dirty="0" smtClean="0"/>
              <a:t>hash join [CIKM 94] </a:t>
            </a:r>
            <a:r>
              <a:rPr kumimoji="1" lang="ja-JP" altLang="en-US" sz="2400" dirty="0" smtClean="0"/>
              <a:t>や </a:t>
            </a:r>
            <a:r>
              <a:rPr kumimoji="1" lang="en-US" altLang="ja-JP" sz="2400" dirty="0" smtClean="0"/>
              <a:t>semi join</a:t>
            </a:r>
            <a:r>
              <a:rPr kumimoji="1" lang="ja-JP" altLang="en-US" sz="2400" dirty="0" smtClean="0"/>
              <a:t> </a:t>
            </a:r>
            <a:r>
              <a:rPr kumimoji="1" lang="en-US" altLang="ja-JP" sz="2400" dirty="0" smtClean="0"/>
              <a:t>reducers</a:t>
            </a:r>
            <a:r>
              <a:rPr kumimoji="1" lang="ja-JP" altLang="en-US" sz="2400" dirty="0" smtClean="0"/>
              <a:t> </a:t>
            </a:r>
            <a:r>
              <a:rPr kumimoji="1" lang="en-US" altLang="ja-JP" sz="2400" dirty="0" smtClean="0"/>
              <a:t>[ICDE 01]</a:t>
            </a:r>
            <a:r>
              <a:rPr kumimoji="1" lang="ja-JP" altLang="en-US" sz="2400" dirty="0" smtClean="0"/>
              <a:t> </a:t>
            </a:r>
            <a:r>
              <a:rPr kumimoji="1" lang="ja-JP" altLang="en-US" sz="2400" dirty="0" err="1" smtClean="0"/>
              <a:t>、</a:t>
            </a:r>
            <a:r>
              <a:rPr lang="en-US" altLang="ja-JP" sz="2400" dirty="0" smtClean="0"/>
              <a:t>Jive-Join</a:t>
            </a:r>
            <a:r>
              <a:rPr lang="ja-JP" altLang="en-US" sz="2400" dirty="0" smtClean="0"/>
              <a:t> </a:t>
            </a:r>
            <a:r>
              <a:rPr lang="en-US" altLang="ja-JP" sz="2400" dirty="0" smtClean="0"/>
              <a:t>[VLDB 99]</a:t>
            </a:r>
            <a:r>
              <a:rPr kumimoji="1" lang="ja-JP" altLang="en-US" sz="2400" dirty="0" smtClean="0"/>
              <a:t>を参考に</a:t>
            </a:r>
            <a:endParaRPr kumimoji="1" lang="en-US" altLang="ja-JP" sz="2400" dirty="0" smtClean="0"/>
          </a:p>
          <a:p>
            <a:pPr lvl="1"/>
            <a:r>
              <a:rPr lang="en-US" altLang="ja-JP" sz="2400" dirty="0" smtClean="0"/>
              <a:t>SSD</a:t>
            </a:r>
            <a:r>
              <a:rPr lang="ja-JP" altLang="en-US" sz="2400" dirty="0" smtClean="0"/>
              <a:t>に適したマルチウェイ</a:t>
            </a:r>
            <a:r>
              <a:rPr kumimoji="1" lang="en-US" altLang="ja-JP" sz="2400" dirty="0" err="1" smtClean="0"/>
              <a:t>equi</a:t>
            </a:r>
            <a:r>
              <a:rPr kumimoji="1" lang="en-US" altLang="ja-JP" sz="2400" dirty="0" smtClean="0"/>
              <a:t>-join</a:t>
            </a:r>
            <a:r>
              <a:rPr kumimoji="1" lang="ja-JP" altLang="en-US" sz="2400" dirty="0" smtClean="0"/>
              <a:t> </a:t>
            </a:r>
            <a:endParaRPr kumimoji="1" lang="en-US" altLang="ja-JP" sz="2400" dirty="0" smtClean="0"/>
          </a:p>
          <a:p>
            <a:pPr lvl="1"/>
            <a:r>
              <a:rPr lang="ja-JP" altLang="en-US" sz="2400" dirty="0" smtClean="0"/>
              <a:t>パイプラインでの</a:t>
            </a:r>
            <a:r>
              <a:rPr lang="en-US" altLang="ja-JP" sz="2400" dirty="0" smtClean="0"/>
              <a:t>2</a:t>
            </a:r>
            <a:r>
              <a:rPr lang="ja-JP" altLang="en-US" sz="2400" dirty="0" smtClean="0"/>
              <a:t>項結合</a:t>
            </a:r>
            <a:endParaRPr lang="en-US" altLang="ja-JP" sz="2400" dirty="0" smtClean="0"/>
          </a:p>
          <a:p>
            <a:pPr lvl="1"/>
            <a:r>
              <a:rPr lang="ja-JP" altLang="en-US" sz="2400" dirty="0" smtClean="0"/>
              <a:t>遅延マテリアライズ手法</a:t>
            </a:r>
            <a:endParaRPr lang="en-US" altLang="ja-JP" sz="2400" dirty="0" smtClean="0"/>
          </a:p>
          <a:p>
            <a:r>
              <a:rPr lang="ja-JP" altLang="en-US" sz="2800" dirty="0" smtClean="0"/>
              <a:t>構成要素</a:t>
            </a:r>
            <a:endParaRPr lang="en-US" altLang="ja-JP" sz="2800" dirty="0" smtClean="0"/>
          </a:p>
          <a:p>
            <a:pPr lvl="1"/>
            <a:r>
              <a:rPr lang="en-US" altLang="ja-JP" sz="2400" dirty="0" smtClean="0"/>
              <a:t>Join</a:t>
            </a:r>
            <a:r>
              <a:rPr lang="ja-JP" altLang="en-US" sz="2400" dirty="0" smtClean="0"/>
              <a:t> </a:t>
            </a:r>
            <a:r>
              <a:rPr lang="en-US" altLang="ja-JP" sz="2400" dirty="0" smtClean="0"/>
              <a:t>kernel</a:t>
            </a:r>
            <a:r>
              <a:rPr lang="ja-JP" altLang="en-US" sz="2400" dirty="0" smtClean="0"/>
              <a:t>：結合する属性を読み込み、</a:t>
            </a:r>
            <a:r>
              <a:rPr lang="en-US" altLang="ja-JP" sz="2400" dirty="0" smtClean="0"/>
              <a:t>Join</a:t>
            </a:r>
            <a:r>
              <a:rPr lang="ja-JP" altLang="en-US" sz="2400" dirty="0" smtClean="0"/>
              <a:t> </a:t>
            </a:r>
            <a:r>
              <a:rPr lang="en-US" altLang="ja-JP" sz="2400" dirty="0" smtClean="0"/>
              <a:t>Index</a:t>
            </a:r>
            <a:r>
              <a:rPr lang="ja-JP" altLang="en-US" sz="2400" dirty="0" smtClean="0"/>
              <a:t>形式の結合結果を生成</a:t>
            </a:r>
            <a:endParaRPr lang="en-US" altLang="ja-JP" sz="2400" dirty="0" smtClean="0"/>
          </a:p>
          <a:p>
            <a:pPr lvl="1"/>
            <a:r>
              <a:rPr lang="en-US" altLang="ja-JP" sz="2400" dirty="0" smtClean="0"/>
              <a:t>Fetch kernel</a:t>
            </a:r>
            <a:r>
              <a:rPr lang="ja-JP" altLang="en-US" sz="2400" dirty="0" smtClean="0"/>
              <a:t>：結合結果をマテリアライズする</a:t>
            </a:r>
            <a:endParaRPr lang="en-US" altLang="ja-JP" sz="2400" dirty="0" smtClean="0"/>
          </a:p>
          <a:p>
            <a:pPr lvl="1"/>
            <a:endParaRPr lang="en-US" altLang="ja-JP" sz="2400" dirty="0" smtClean="0"/>
          </a:p>
          <a:p>
            <a:pPr lvl="1"/>
            <a:endParaRPr kumimoji="1" lang="ja-JP" altLang="en-US" sz="2400"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Query Processing Techniques for Solid State Drives</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181</a:t>
            </a:fld>
            <a:endParaRPr kumimoji="1" lang="ja-JP" altLang="en-US"/>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FlashJoin</a:t>
            </a:r>
            <a:r>
              <a:rPr kumimoji="1" lang="ja-JP" altLang="en-US" dirty="0" smtClean="0"/>
              <a:t> －</a:t>
            </a:r>
            <a:r>
              <a:rPr kumimoji="1" lang="en-US" altLang="ja-JP" dirty="0" smtClean="0"/>
              <a:t>Join kernel</a:t>
            </a:r>
            <a:r>
              <a:rPr kumimoji="1" lang="ja-JP" altLang="en-US" dirty="0" smtClean="0"/>
              <a:t>－</a:t>
            </a:r>
            <a:endParaRPr kumimoji="1" lang="ja-JP" altLang="en-US" dirty="0"/>
          </a:p>
        </p:txBody>
      </p:sp>
      <p:sp>
        <p:nvSpPr>
          <p:cNvPr id="5" name="テキスト ボックス 4"/>
          <p:cNvSpPr txBox="1"/>
          <p:nvPr/>
        </p:nvSpPr>
        <p:spPr>
          <a:xfrm>
            <a:off x="873547" y="1287737"/>
            <a:ext cx="2021707" cy="461665"/>
          </a:xfrm>
          <a:prstGeom prst="rect">
            <a:avLst/>
          </a:prstGeom>
          <a:noFill/>
        </p:spPr>
        <p:txBody>
          <a:bodyPr wrap="none" rtlCol="0">
            <a:spAutoFit/>
          </a:bodyPr>
          <a:lstStyle/>
          <a:p>
            <a:r>
              <a:rPr kumimoji="1" lang="en-US" altLang="ja-JP" sz="2400" dirty="0" smtClean="0"/>
              <a:t>Memory  &gt; J</a:t>
            </a:r>
            <a:r>
              <a:rPr kumimoji="1" lang="en-US" altLang="ja-JP" sz="2400" baseline="-25000" dirty="0" smtClean="0"/>
              <a:t>S</a:t>
            </a:r>
            <a:endParaRPr kumimoji="1" lang="ja-JP" altLang="en-US" sz="2400" baseline="-25000" dirty="0"/>
          </a:p>
        </p:txBody>
      </p:sp>
      <p:sp>
        <p:nvSpPr>
          <p:cNvPr id="6" name="正方形/長方形 5"/>
          <p:cNvSpPr/>
          <p:nvPr/>
        </p:nvSpPr>
        <p:spPr>
          <a:xfrm>
            <a:off x="482544" y="2589201"/>
            <a:ext cx="360000" cy="3840521"/>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7" name="正方形/長方形 6"/>
          <p:cNvSpPr/>
          <p:nvPr/>
        </p:nvSpPr>
        <p:spPr>
          <a:xfrm>
            <a:off x="847674" y="2589201"/>
            <a:ext cx="540000" cy="3840521"/>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8" name="正方形/長方形 7"/>
          <p:cNvSpPr/>
          <p:nvPr/>
        </p:nvSpPr>
        <p:spPr>
          <a:xfrm>
            <a:off x="1358856" y="2589201"/>
            <a:ext cx="720000" cy="3840521"/>
          </a:xfrm>
          <a:prstGeom prst="rect">
            <a:avLst/>
          </a:prstGeom>
          <a:ln>
            <a:solidFill>
              <a:schemeClr val="tx1"/>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9" name="正方形/長方形 8"/>
          <p:cNvSpPr/>
          <p:nvPr/>
        </p:nvSpPr>
        <p:spPr>
          <a:xfrm>
            <a:off x="2568915" y="2589201"/>
            <a:ext cx="360000" cy="1440000"/>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0" name="正方形/長方形 9"/>
          <p:cNvSpPr/>
          <p:nvPr/>
        </p:nvSpPr>
        <p:spPr>
          <a:xfrm>
            <a:off x="2900097" y="2589201"/>
            <a:ext cx="540000" cy="1440000"/>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1" name="正方形/長方形 10"/>
          <p:cNvSpPr/>
          <p:nvPr/>
        </p:nvSpPr>
        <p:spPr>
          <a:xfrm>
            <a:off x="3413844" y="2589201"/>
            <a:ext cx="720000" cy="1440000"/>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2" name="テキスト ボックス 11"/>
          <p:cNvSpPr txBox="1"/>
          <p:nvPr/>
        </p:nvSpPr>
        <p:spPr>
          <a:xfrm>
            <a:off x="585735" y="1858941"/>
            <a:ext cx="370614" cy="400110"/>
          </a:xfrm>
          <a:prstGeom prst="rect">
            <a:avLst/>
          </a:prstGeom>
          <a:noFill/>
        </p:spPr>
        <p:txBody>
          <a:bodyPr wrap="none" rtlCol="0">
            <a:spAutoFit/>
          </a:bodyPr>
          <a:lstStyle/>
          <a:p>
            <a:r>
              <a:rPr kumimoji="1" lang="en-US" altLang="ja-JP" sz="2000" dirty="0" smtClean="0"/>
              <a:t>R</a:t>
            </a:r>
            <a:endParaRPr kumimoji="1" lang="ja-JP" altLang="en-US" sz="2000" dirty="0"/>
          </a:p>
        </p:txBody>
      </p:sp>
      <p:sp>
        <p:nvSpPr>
          <p:cNvPr id="13" name="テキスト ボックス 12"/>
          <p:cNvSpPr txBox="1"/>
          <p:nvPr/>
        </p:nvSpPr>
        <p:spPr>
          <a:xfrm>
            <a:off x="2845952" y="1865289"/>
            <a:ext cx="356188" cy="400110"/>
          </a:xfrm>
          <a:prstGeom prst="rect">
            <a:avLst/>
          </a:prstGeom>
          <a:noFill/>
        </p:spPr>
        <p:txBody>
          <a:bodyPr wrap="none" rtlCol="0">
            <a:spAutoFit/>
          </a:bodyPr>
          <a:lstStyle/>
          <a:p>
            <a:r>
              <a:rPr lang="en-US" altLang="ja-JP" sz="2000" dirty="0" smtClean="0"/>
              <a:t>S</a:t>
            </a:r>
            <a:endParaRPr kumimoji="1" lang="ja-JP" altLang="en-US" sz="2000" dirty="0"/>
          </a:p>
        </p:txBody>
      </p:sp>
      <p:sp>
        <p:nvSpPr>
          <p:cNvPr id="14" name="テキスト ボックス 13"/>
          <p:cNvSpPr txBox="1"/>
          <p:nvPr/>
        </p:nvSpPr>
        <p:spPr>
          <a:xfrm>
            <a:off x="409518" y="2151045"/>
            <a:ext cx="410690" cy="369332"/>
          </a:xfrm>
          <a:prstGeom prst="rect">
            <a:avLst/>
          </a:prstGeom>
          <a:noFill/>
        </p:spPr>
        <p:txBody>
          <a:bodyPr wrap="none" rtlCol="0">
            <a:spAutoFit/>
          </a:bodyPr>
          <a:lstStyle/>
          <a:p>
            <a:r>
              <a:rPr kumimoji="1" lang="en-US" altLang="ja-JP" dirty="0" smtClean="0"/>
              <a:t>J</a:t>
            </a:r>
            <a:r>
              <a:rPr kumimoji="1" lang="en-US" altLang="ja-JP" baseline="-25000" dirty="0" smtClean="0"/>
              <a:t>R</a:t>
            </a:r>
            <a:endParaRPr kumimoji="1" lang="ja-JP" altLang="en-US" baseline="-25000" dirty="0"/>
          </a:p>
        </p:txBody>
      </p:sp>
      <p:sp>
        <p:nvSpPr>
          <p:cNvPr id="15" name="テキスト ボックス 14"/>
          <p:cNvSpPr txBox="1"/>
          <p:nvPr/>
        </p:nvSpPr>
        <p:spPr>
          <a:xfrm>
            <a:off x="2527272" y="2157393"/>
            <a:ext cx="402674" cy="369332"/>
          </a:xfrm>
          <a:prstGeom prst="rect">
            <a:avLst/>
          </a:prstGeom>
          <a:noFill/>
        </p:spPr>
        <p:txBody>
          <a:bodyPr wrap="none" rtlCol="0">
            <a:spAutoFit/>
          </a:bodyPr>
          <a:lstStyle/>
          <a:p>
            <a:r>
              <a:rPr lang="en-US" altLang="ja-JP" dirty="0" smtClean="0"/>
              <a:t>J</a:t>
            </a:r>
            <a:r>
              <a:rPr lang="en-US" altLang="ja-JP" baseline="-25000" dirty="0" smtClean="0"/>
              <a:t>S</a:t>
            </a:r>
            <a:endParaRPr kumimoji="1" lang="ja-JP" altLang="en-US" baseline="-25000" dirty="0"/>
          </a:p>
        </p:txBody>
      </p:sp>
      <p:sp>
        <p:nvSpPr>
          <p:cNvPr id="16" name="テキスト ボックス 15"/>
          <p:cNvSpPr txBox="1"/>
          <p:nvPr/>
        </p:nvSpPr>
        <p:spPr>
          <a:xfrm>
            <a:off x="883156" y="2170352"/>
            <a:ext cx="449162" cy="369332"/>
          </a:xfrm>
          <a:prstGeom prst="rect">
            <a:avLst/>
          </a:prstGeom>
          <a:noFill/>
        </p:spPr>
        <p:txBody>
          <a:bodyPr wrap="none" rtlCol="0">
            <a:spAutoFit/>
          </a:bodyPr>
          <a:lstStyle/>
          <a:p>
            <a:r>
              <a:rPr lang="en-US" altLang="ja-JP" dirty="0" smtClean="0"/>
              <a:t>P</a:t>
            </a:r>
            <a:r>
              <a:rPr kumimoji="1" lang="en-US" altLang="ja-JP" baseline="-25000" dirty="0" smtClean="0"/>
              <a:t>R</a:t>
            </a:r>
            <a:endParaRPr kumimoji="1" lang="ja-JP" altLang="en-US" baseline="-25000" dirty="0"/>
          </a:p>
        </p:txBody>
      </p:sp>
      <p:sp>
        <p:nvSpPr>
          <p:cNvPr id="17" name="テキスト ボックス 16"/>
          <p:cNvSpPr txBox="1"/>
          <p:nvPr/>
        </p:nvSpPr>
        <p:spPr>
          <a:xfrm>
            <a:off x="3000910" y="2176700"/>
            <a:ext cx="441146" cy="369332"/>
          </a:xfrm>
          <a:prstGeom prst="rect">
            <a:avLst/>
          </a:prstGeom>
          <a:noFill/>
        </p:spPr>
        <p:txBody>
          <a:bodyPr wrap="none" rtlCol="0">
            <a:spAutoFit/>
          </a:bodyPr>
          <a:lstStyle/>
          <a:p>
            <a:r>
              <a:rPr lang="en-US" altLang="ja-JP" dirty="0" smtClean="0"/>
              <a:t>P</a:t>
            </a:r>
            <a:r>
              <a:rPr lang="en-US" altLang="ja-JP" baseline="-25000" dirty="0" smtClean="0"/>
              <a:t>S</a:t>
            </a:r>
            <a:endParaRPr kumimoji="1" lang="ja-JP" altLang="en-US" baseline="-25000" dirty="0"/>
          </a:p>
        </p:txBody>
      </p:sp>
      <p:sp>
        <p:nvSpPr>
          <p:cNvPr id="18" name="テキスト ボックス 17"/>
          <p:cNvSpPr txBox="1"/>
          <p:nvPr/>
        </p:nvSpPr>
        <p:spPr>
          <a:xfrm>
            <a:off x="1467364" y="2189659"/>
            <a:ext cx="461986" cy="369332"/>
          </a:xfrm>
          <a:prstGeom prst="rect">
            <a:avLst/>
          </a:prstGeom>
          <a:noFill/>
        </p:spPr>
        <p:txBody>
          <a:bodyPr wrap="none" rtlCol="0">
            <a:spAutoFit/>
          </a:bodyPr>
          <a:lstStyle/>
          <a:p>
            <a:r>
              <a:rPr lang="en-US" altLang="ja-JP" dirty="0" smtClean="0"/>
              <a:t>U</a:t>
            </a:r>
            <a:r>
              <a:rPr kumimoji="1" lang="en-US" altLang="ja-JP" baseline="-25000" dirty="0" smtClean="0"/>
              <a:t>R</a:t>
            </a:r>
            <a:endParaRPr kumimoji="1" lang="ja-JP" altLang="en-US" baseline="-25000" dirty="0"/>
          </a:p>
        </p:txBody>
      </p:sp>
      <p:sp>
        <p:nvSpPr>
          <p:cNvPr id="19" name="テキスト ボックス 18"/>
          <p:cNvSpPr txBox="1"/>
          <p:nvPr/>
        </p:nvSpPr>
        <p:spPr>
          <a:xfrm>
            <a:off x="3585118" y="2196007"/>
            <a:ext cx="453970" cy="369332"/>
          </a:xfrm>
          <a:prstGeom prst="rect">
            <a:avLst/>
          </a:prstGeom>
          <a:noFill/>
        </p:spPr>
        <p:txBody>
          <a:bodyPr wrap="none" rtlCol="0">
            <a:spAutoFit/>
          </a:bodyPr>
          <a:lstStyle/>
          <a:p>
            <a:r>
              <a:rPr lang="en-US" altLang="ja-JP" dirty="0" smtClean="0"/>
              <a:t>U</a:t>
            </a:r>
            <a:r>
              <a:rPr lang="en-US" altLang="ja-JP" baseline="-25000" dirty="0" smtClean="0"/>
              <a:t>S</a:t>
            </a:r>
            <a:endParaRPr kumimoji="1" lang="ja-JP" altLang="en-US" baseline="-25000" dirty="0"/>
          </a:p>
        </p:txBody>
      </p:sp>
      <p:sp>
        <p:nvSpPr>
          <p:cNvPr id="20" name="テキスト ボックス 19"/>
          <p:cNvSpPr txBox="1"/>
          <p:nvPr/>
        </p:nvSpPr>
        <p:spPr>
          <a:xfrm>
            <a:off x="4645026" y="1274733"/>
            <a:ext cx="3884397" cy="1015663"/>
          </a:xfrm>
          <a:prstGeom prst="rect">
            <a:avLst/>
          </a:prstGeom>
          <a:noFill/>
        </p:spPr>
        <p:txBody>
          <a:bodyPr wrap="none" rtlCol="0">
            <a:spAutoFit/>
          </a:bodyPr>
          <a:lstStyle/>
          <a:p>
            <a:r>
              <a:rPr lang="en-US" altLang="ja-JP" sz="2000" dirty="0" smtClean="0"/>
              <a:t>Query: 	</a:t>
            </a:r>
            <a:r>
              <a:rPr lang="en-US" altLang="ja-JP" sz="2000" dirty="0" smtClean="0">
                <a:latin typeface="Consolas" pitchFamily="49" charset="0"/>
              </a:rPr>
              <a:t>SELECT J</a:t>
            </a:r>
            <a:r>
              <a:rPr lang="en-US" altLang="ja-JP" sz="2000" baseline="-25000" dirty="0" smtClean="0">
                <a:latin typeface="Consolas" pitchFamily="49" charset="0"/>
              </a:rPr>
              <a:t>R</a:t>
            </a:r>
            <a:r>
              <a:rPr lang="en-US" altLang="ja-JP" sz="2000" dirty="0" smtClean="0">
                <a:latin typeface="Consolas" pitchFamily="49" charset="0"/>
              </a:rPr>
              <a:t>, P</a:t>
            </a:r>
            <a:r>
              <a:rPr lang="en-US" altLang="ja-JP" sz="2000" baseline="-25000" dirty="0" smtClean="0">
                <a:latin typeface="Consolas" pitchFamily="49" charset="0"/>
              </a:rPr>
              <a:t>R</a:t>
            </a:r>
            <a:r>
              <a:rPr lang="en-US" altLang="ja-JP" sz="2000" dirty="0" smtClean="0">
                <a:latin typeface="Consolas" pitchFamily="49" charset="0"/>
              </a:rPr>
              <a:t>, J</a:t>
            </a:r>
            <a:r>
              <a:rPr lang="en-US" altLang="ja-JP" sz="2000" baseline="-25000" dirty="0" smtClean="0">
                <a:latin typeface="Consolas" pitchFamily="49" charset="0"/>
              </a:rPr>
              <a:t>S</a:t>
            </a:r>
            <a:r>
              <a:rPr lang="en-US" altLang="ja-JP" sz="2000" dirty="0" smtClean="0">
                <a:latin typeface="Consolas" pitchFamily="49" charset="0"/>
              </a:rPr>
              <a:t>, P</a:t>
            </a:r>
            <a:r>
              <a:rPr lang="en-US" altLang="ja-JP" sz="2000" baseline="-25000" dirty="0" smtClean="0">
                <a:latin typeface="Consolas" pitchFamily="49" charset="0"/>
              </a:rPr>
              <a:t>S</a:t>
            </a:r>
          </a:p>
          <a:p>
            <a:r>
              <a:rPr kumimoji="1" lang="en-US" altLang="ja-JP" sz="2000" dirty="0" smtClean="0">
                <a:latin typeface="Consolas" pitchFamily="49" charset="0"/>
              </a:rPr>
              <a:t>	FROM  R, S</a:t>
            </a:r>
          </a:p>
          <a:p>
            <a:r>
              <a:rPr lang="en-US" altLang="ja-JP" sz="2000" dirty="0" smtClean="0">
                <a:latin typeface="Consolas" pitchFamily="49" charset="0"/>
              </a:rPr>
              <a:t>	WHERE J</a:t>
            </a:r>
            <a:r>
              <a:rPr lang="en-US" altLang="ja-JP" sz="2000" baseline="-25000" dirty="0" smtClean="0">
                <a:latin typeface="Consolas" pitchFamily="49" charset="0"/>
              </a:rPr>
              <a:t>R</a:t>
            </a:r>
            <a:r>
              <a:rPr lang="en-US" altLang="ja-JP" sz="2000" dirty="0" smtClean="0">
                <a:latin typeface="Consolas" pitchFamily="49" charset="0"/>
              </a:rPr>
              <a:t> = J</a:t>
            </a:r>
            <a:r>
              <a:rPr lang="en-US" altLang="ja-JP" sz="2000" baseline="-25000" dirty="0" smtClean="0">
                <a:latin typeface="Consolas" pitchFamily="49" charset="0"/>
              </a:rPr>
              <a:t>S</a:t>
            </a:r>
            <a:endParaRPr kumimoji="1" lang="ja-JP" altLang="en-US" sz="2000" baseline="-25000" dirty="0">
              <a:latin typeface="Consolas" pitchFamily="49" charset="0"/>
            </a:endParaRPr>
          </a:p>
        </p:txBody>
      </p:sp>
      <p:sp>
        <p:nvSpPr>
          <p:cNvPr id="21" name="角丸四角形 20"/>
          <p:cNvSpPr/>
          <p:nvPr/>
        </p:nvSpPr>
        <p:spPr>
          <a:xfrm>
            <a:off x="4572000" y="2844791"/>
            <a:ext cx="1971702" cy="2701963"/>
          </a:xfrm>
          <a:prstGeom prst="roundRect">
            <a:avLst>
              <a:gd name="adj" fmla="val 11533"/>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endParaRPr kumimoji="1" lang="ja-JP" altLang="en-US" dirty="0" smtClean="0"/>
          </a:p>
        </p:txBody>
      </p:sp>
      <p:sp>
        <p:nvSpPr>
          <p:cNvPr id="22" name="テキスト ボックス 21"/>
          <p:cNvSpPr txBox="1"/>
          <p:nvPr/>
        </p:nvSpPr>
        <p:spPr>
          <a:xfrm>
            <a:off x="4718052" y="2511973"/>
            <a:ext cx="1018227" cy="369332"/>
          </a:xfrm>
          <a:prstGeom prst="rect">
            <a:avLst/>
          </a:prstGeom>
          <a:noFill/>
        </p:spPr>
        <p:txBody>
          <a:bodyPr wrap="none" rtlCol="0">
            <a:spAutoFit/>
          </a:bodyPr>
          <a:lstStyle/>
          <a:p>
            <a:r>
              <a:rPr kumimoji="1" lang="en-US" altLang="ja-JP" dirty="0" smtClean="0"/>
              <a:t>memory</a:t>
            </a:r>
            <a:endParaRPr kumimoji="1" lang="ja-JP" altLang="en-US" dirty="0"/>
          </a:p>
        </p:txBody>
      </p:sp>
      <p:sp>
        <p:nvSpPr>
          <p:cNvPr id="23" name="正方形/長方形 22"/>
          <p:cNvSpPr/>
          <p:nvPr/>
        </p:nvSpPr>
        <p:spPr>
          <a:xfrm>
            <a:off x="2540719" y="2579582"/>
            <a:ext cx="388196" cy="1483586"/>
          </a:xfrm>
          <a:prstGeom prst="rect">
            <a:avLst/>
          </a:prstGeom>
          <a:noFill/>
          <a:ln w="57150">
            <a:solidFill>
              <a:srgbClr val="00B0F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24" name="正方形/長方形 23"/>
          <p:cNvSpPr/>
          <p:nvPr/>
        </p:nvSpPr>
        <p:spPr>
          <a:xfrm>
            <a:off x="5964624" y="3027357"/>
            <a:ext cx="360000" cy="1440000"/>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26" name="二等辺三角形 25"/>
          <p:cNvSpPr/>
          <p:nvPr/>
        </p:nvSpPr>
        <p:spPr>
          <a:xfrm rot="16200000">
            <a:off x="4859955" y="3477358"/>
            <a:ext cx="1440000" cy="540000"/>
          </a:xfrm>
          <a:prstGeom prst="triangle">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wrap="none" lIns="36000" tIns="0" rIns="36000" bIns="0" rtlCol="0" anchor="ctr">
            <a:noAutofit/>
          </a:bodyPr>
          <a:lstStyle/>
          <a:p>
            <a:pPr algn="ctr"/>
            <a:endParaRPr kumimoji="1" lang="ja-JP" altLang="en-US" dirty="0" smtClean="0"/>
          </a:p>
        </p:txBody>
      </p:sp>
      <p:sp>
        <p:nvSpPr>
          <p:cNvPr id="27" name="正方形/長方形 26"/>
          <p:cNvSpPr/>
          <p:nvPr/>
        </p:nvSpPr>
        <p:spPr>
          <a:xfrm>
            <a:off x="482544" y="2589201"/>
            <a:ext cx="401643" cy="438156"/>
          </a:xfrm>
          <a:prstGeom prst="rect">
            <a:avLst/>
          </a:prstGeom>
          <a:noFill/>
          <a:ln w="57150">
            <a:solidFill>
              <a:srgbClr val="FF000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28" name="正方形/長方形 27"/>
          <p:cNvSpPr/>
          <p:nvPr/>
        </p:nvSpPr>
        <p:spPr>
          <a:xfrm>
            <a:off x="4827591" y="4713303"/>
            <a:ext cx="360000" cy="395295"/>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0" name="正方形/長方形 29"/>
          <p:cNvSpPr/>
          <p:nvPr/>
        </p:nvSpPr>
        <p:spPr>
          <a:xfrm>
            <a:off x="6835806" y="3179757"/>
            <a:ext cx="360000" cy="395295"/>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2" name="正方形/長方形 31"/>
          <p:cNvSpPr/>
          <p:nvPr/>
        </p:nvSpPr>
        <p:spPr>
          <a:xfrm>
            <a:off x="7200936" y="3179757"/>
            <a:ext cx="360000" cy="395295"/>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4" name="正方形/長方形 33"/>
          <p:cNvSpPr/>
          <p:nvPr/>
        </p:nvSpPr>
        <p:spPr>
          <a:xfrm>
            <a:off x="4979991" y="4865703"/>
            <a:ext cx="360000" cy="395295"/>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6" name="正方形/長方形 35"/>
          <p:cNvSpPr/>
          <p:nvPr/>
        </p:nvSpPr>
        <p:spPr>
          <a:xfrm>
            <a:off x="6842154" y="3703635"/>
            <a:ext cx="360000" cy="395295"/>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8" name="正方形/長方形 37"/>
          <p:cNvSpPr/>
          <p:nvPr/>
        </p:nvSpPr>
        <p:spPr>
          <a:xfrm>
            <a:off x="7207284" y="3703635"/>
            <a:ext cx="360000" cy="395295"/>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43" name="正方形/長方形 42"/>
          <p:cNvSpPr/>
          <p:nvPr/>
        </p:nvSpPr>
        <p:spPr>
          <a:xfrm>
            <a:off x="2344707" y="5729319"/>
            <a:ext cx="5805567" cy="707886"/>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任意の結合アルゴリズムを利用可能</a:t>
            </a:r>
            <a: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
            </a:r>
            <a:b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br>
            <a: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Hash, Nested loop, Sort merge</a:t>
            </a: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など</a:t>
            </a:r>
            <a:endPar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endParaRPr>
          </a:p>
        </p:txBody>
      </p:sp>
      <p:sp>
        <p:nvSpPr>
          <p:cNvPr id="46" name="線吹き出し 1 (枠付き) 45"/>
          <p:cNvSpPr/>
          <p:nvPr/>
        </p:nvSpPr>
        <p:spPr>
          <a:xfrm>
            <a:off x="5630877" y="4633929"/>
            <a:ext cx="3406950" cy="996033"/>
          </a:xfrm>
          <a:prstGeom prst="borderCallout1">
            <a:avLst>
              <a:gd name="adj1" fmla="val -2018"/>
              <a:gd name="adj2" fmla="val 54274"/>
              <a:gd name="adj3" fmla="val -44300"/>
              <a:gd name="adj4" fmla="val 47719"/>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結果は</a:t>
            </a:r>
            <a: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J</a:t>
            </a:r>
            <a:r>
              <a:rPr lang="en-US" altLang="ja-JP" sz="2000" b="1" baseline="-25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R</a:t>
            </a: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と</a:t>
            </a:r>
            <a: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J</a:t>
            </a:r>
            <a:r>
              <a:rPr lang="en-US" altLang="ja-JP" sz="2000" b="1" baseline="-25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S</a:t>
            </a: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のみ</a:t>
            </a:r>
            <a:endPar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endParaRPr>
          </a:p>
          <a:p>
            <a:pPr algn="ctr"/>
            <a: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Join Index</a:t>
            </a: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 の形式</a:t>
            </a:r>
            <a:endPar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endParaRPr>
          </a:p>
          <a:p>
            <a:pPr algn="ct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射影の分割処理コストを低減</a:t>
            </a:r>
            <a:endPar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endParaRPr>
          </a:p>
        </p:txBody>
      </p:sp>
      <p:sp>
        <p:nvSpPr>
          <p:cNvPr id="48" name="線吹き出し 1 (枠付き) 47"/>
          <p:cNvSpPr/>
          <p:nvPr/>
        </p:nvSpPr>
        <p:spPr>
          <a:xfrm>
            <a:off x="1760499" y="5275813"/>
            <a:ext cx="2381027" cy="380480"/>
          </a:xfrm>
          <a:prstGeom prst="borderCallout1">
            <a:avLst>
              <a:gd name="adj1" fmla="val 36898"/>
              <a:gd name="adj2" fmla="val 100308"/>
              <a:gd name="adj3" fmla="val 693"/>
              <a:gd name="adj4" fmla="val 123120"/>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メモリ使用量が減少</a:t>
            </a:r>
            <a:endPar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endParaRPr>
          </a:p>
        </p:txBody>
      </p:sp>
      <p:sp>
        <p:nvSpPr>
          <p:cNvPr id="35" name="正方形/長方形 3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Query Processing Techniques for Solid State Drives</a:t>
            </a:r>
            <a:endParaRPr lang="ja-JP" altLang="en-US" sz="1400" dirty="0">
              <a:solidFill>
                <a:schemeClr val="bg1"/>
              </a:solidFill>
              <a:latin typeface="ヒラギノ角ゴ Pro W6" pitchFamily="34" charset="-128"/>
              <a:ea typeface="ヒラギノ角ゴ Pro W6" pitchFamily="34" charset="-128"/>
            </a:endParaRPr>
          </a:p>
        </p:txBody>
      </p:sp>
      <p:sp>
        <p:nvSpPr>
          <p:cNvPr id="39" name="フッター プレースホルダ 38"/>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grpSp>
        <p:nvGrpSpPr>
          <p:cNvPr id="40" name="グループ化 39"/>
          <p:cNvGrpSpPr/>
          <p:nvPr/>
        </p:nvGrpSpPr>
        <p:grpSpPr>
          <a:xfrm>
            <a:off x="586900" y="3491844"/>
            <a:ext cx="3150469" cy="1653267"/>
            <a:chOff x="586900" y="3830643"/>
            <a:chExt cx="3150469" cy="1653267"/>
          </a:xfrm>
        </p:grpSpPr>
        <p:sp>
          <p:nvSpPr>
            <p:cNvPr id="41" name="線吹き出し 1 (枠付き) 40"/>
            <p:cNvSpPr/>
            <p:nvPr/>
          </p:nvSpPr>
          <p:spPr>
            <a:xfrm>
              <a:off x="586900" y="4487877"/>
              <a:ext cx="3150469" cy="996033"/>
            </a:xfrm>
            <a:prstGeom prst="borderCallout1">
              <a:avLst>
                <a:gd name="adj1" fmla="val -1305"/>
                <a:gd name="adj2" fmla="val 34605"/>
                <a:gd name="adj3" fmla="val -62781"/>
                <a:gd name="adj4" fmla="val 14187"/>
              </a:avLst>
            </a:prstGeom>
            <a:solidFill>
              <a:srgbClr val="FFFFFF"/>
            </a:solidFill>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Join kernel</a:t>
              </a: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 では、</a:t>
              </a:r>
              <a:endPar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endParaRPr>
            </a:p>
            <a:p>
              <a:pPr algn="ct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結合キーでないカラムには</a:t>
              </a:r>
              <a:endPar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endParaRPr>
            </a:p>
            <a:p>
              <a:pPr algn="ct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アクセスしない</a:t>
              </a:r>
              <a:endPar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endParaRPr>
            </a:p>
          </p:txBody>
        </p:sp>
        <p:cxnSp>
          <p:nvCxnSpPr>
            <p:cNvPr id="42" name="直線矢印コネクタ 41"/>
            <p:cNvCxnSpPr/>
            <p:nvPr/>
          </p:nvCxnSpPr>
          <p:spPr>
            <a:xfrm flipV="1">
              <a:off x="2308194" y="3830643"/>
              <a:ext cx="766773" cy="657234"/>
            </a:xfrm>
            <a:prstGeom prst="straightConnector1">
              <a:avLst/>
            </a:prstGeom>
            <a:ln>
              <a:tailEnd type="triangle"/>
            </a:ln>
          </p:spPr>
          <p:style>
            <a:lnRef idx="2">
              <a:schemeClr val="accent2"/>
            </a:lnRef>
            <a:fillRef idx="1">
              <a:schemeClr val="lt1"/>
            </a:fillRef>
            <a:effectRef idx="0">
              <a:schemeClr val="accent2"/>
            </a:effectRef>
            <a:fontRef idx="minor">
              <a:schemeClr val="dk1"/>
            </a:fontRef>
          </p:style>
        </p:cxnSp>
      </p:grpSp>
      <p:sp>
        <p:nvSpPr>
          <p:cNvPr id="44" name="スライド番号プレースホルダ 43"/>
          <p:cNvSpPr>
            <a:spLocks noGrp="1"/>
          </p:cNvSpPr>
          <p:nvPr>
            <p:ph type="sldNum" sz="quarter" idx="12"/>
          </p:nvPr>
        </p:nvSpPr>
        <p:spPr/>
        <p:txBody>
          <a:bodyPr/>
          <a:lstStyle/>
          <a:p>
            <a:fld id="{DF510E7A-70A0-49B7-BA5B-039CFE49E52F}" type="slidenum">
              <a:rPr kumimoji="1" lang="ja-JP" altLang="en-US" smtClean="0"/>
              <a:pPr/>
              <a:t>182</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0" presetClass="entr" presetSubtype="0" fill="hold" grpId="0" nodeType="withEffect">
                                  <p:stCondLst>
                                    <p:cond delay="20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63" presetClass="path" presetSubtype="0" accel="50000" decel="50000" fill="hold" grpId="1" nodeType="withEffect">
                                  <p:stCondLst>
                                    <p:cond delay="200"/>
                                  </p:stCondLst>
                                  <p:childTnLst>
                                    <p:animMotion origin="layout" path="M -0.37084 -0.07083 L 4.72222E-6 1.48148E-6 " pathEditMode="relative" rAng="0" ptsTypes="AA">
                                      <p:cBhvr>
                                        <p:cTn id="11" dur="500" fill="hold"/>
                                        <p:tgtEl>
                                          <p:spTgt spid="24"/>
                                        </p:tgtEl>
                                        <p:attrNameLst>
                                          <p:attrName>ppt_x</p:attrName>
                                          <p:attrName>ppt_y</p:attrName>
                                        </p:attrNameLst>
                                      </p:cBhvr>
                                      <p:rCtr x="185" y="35"/>
                                    </p:animMotion>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63" presetClass="path" presetSubtype="0" accel="50000" decel="50000" fill="hold" grpId="1" nodeType="withEffect">
                                  <p:stCondLst>
                                    <p:cond delay="0"/>
                                  </p:stCondLst>
                                  <p:childTnLst>
                                    <p:animMotion origin="layout" path="M -0.47674 -0.30532 L 5.55556E-7 -2.22222E-6 " pathEditMode="relative" rAng="0" ptsTypes="AA">
                                      <p:cBhvr>
                                        <p:cTn id="25" dur="500" fill="hold"/>
                                        <p:tgtEl>
                                          <p:spTgt spid="28"/>
                                        </p:tgtEl>
                                        <p:attrNameLst>
                                          <p:attrName>ppt_x</p:attrName>
                                          <p:attrName>ppt_y</p:attrName>
                                        </p:attrNameLst>
                                      </p:cBhvr>
                                      <p:rCtr x="238" y="153"/>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63" presetClass="path" presetSubtype="0" accel="50000" decel="50000" fill="hold" grpId="1" nodeType="withEffect">
                                  <p:stCondLst>
                                    <p:cond delay="0"/>
                                  </p:stCondLst>
                                  <p:childTnLst>
                                    <p:animMotion origin="layout" path="M -0.21667 0.22351 L 0.00191 0.0007 " pathEditMode="relative" rAng="0" ptsTypes="AA">
                                      <p:cBhvr>
                                        <p:cTn id="32" dur="500" fill="hold"/>
                                        <p:tgtEl>
                                          <p:spTgt spid="30"/>
                                        </p:tgtEl>
                                        <p:attrNameLst>
                                          <p:attrName>ppt_x</p:attrName>
                                          <p:attrName>ppt_y</p:attrName>
                                        </p:attrNameLst>
                                      </p:cBhvr>
                                      <p:rCtr x="109" y="-112"/>
                                    </p:animMotion>
                                  </p:childTnLst>
                                </p:cTn>
                              </p:par>
                              <p:par>
                                <p:cTn id="33" presetID="10" presetClass="entr" presetSubtype="0" fill="hold" grpId="0" nodeType="withEffect">
                                  <p:stCondLst>
                                    <p:cond delay="40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par>
                                <p:cTn id="36" presetID="63" presetClass="path" presetSubtype="0" accel="50000" decel="50000" fill="hold" nodeType="withEffect">
                                  <p:stCondLst>
                                    <p:cond delay="400"/>
                                  </p:stCondLst>
                                  <p:childTnLst>
                                    <p:animMotion origin="layout" path="M -0.13281 -1.11111E-6 L 0.00347 -1.11111E-6 " pathEditMode="relative" rAng="0" ptsTypes="AA">
                                      <p:cBhvr>
                                        <p:cTn id="37" dur="500" fill="hold"/>
                                        <p:tgtEl>
                                          <p:spTgt spid="32"/>
                                        </p:tgtEl>
                                        <p:attrNameLst>
                                          <p:attrName>ppt_x</p:attrName>
                                          <p:attrName>ppt_y</p:attrName>
                                        </p:attrNameLst>
                                      </p:cBhvr>
                                      <p:rCtr x="68" y="0"/>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1" nodeType="clickEffect">
                                  <p:stCondLst>
                                    <p:cond delay="0"/>
                                  </p:stCondLst>
                                  <p:childTnLst>
                                    <p:animMotion origin="layout" path="M 5.55556E-7 -7.40741E-7 L 5.55556E-7 0.08009 " pathEditMode="relative" rAng="0" ptsTypes="AA">
                                      <p:cBhvr>
                                        <p:cTn id="41" dur="500" fill="hold"/>
                                        <p:tgtEl>
                                          <p:spTgt spid="27"/>
                                        </p:tgtEl>
                                        <p:attrNameLst>
                                          <p:attrName>ppt_x</p:attrName>
                                          <p:attrName>ppt_y</p:attrName>
                                        </p:attrNameLst>
                                      </p:cBhvr>
                                      <p:rCtr x="0" y="40"/>
                                    </p:animMotion>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par>
                                <p:cTn id="46" presetID="63" presetClass="path" presetSubtype="0" accel="50000" decel="50000" fill="hold" grpId="1" nodeType="withEffect">
                                  <p:stCondLst>
                                    <p:cond delay="0"/>
                                  </p:stCondLst>
                                  <p:childTnLst>
                                    <p:animMotion origin="layout" path="M -0.49341 -0.25393 L 3.88889E-6 -4.44444E-6 " pathEditMode="relative" rAng="0" ptsTypes="AA">
                                      <p:cBhvr>
                                        <p:cTn id="47" dur="500" fill="hold"/>
                                        <p:tgtEl>
                                          <p:spTgt spid="34"/>
                                        </p:tgtEl>
                                        <p:attrNameLst>
                                          <p:attrName>ppt_x</p:attrName>
                                          <p:attrName>ppt_y</p:attrName>
                                        </p:attrNameLst>
                                      </p:cBhvr>
                                      <p:rCtr x="247" y="127"/>
                                    </p:animMotion>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par>
                                <p:cTn id="52" presetID="63" presetClass="path" presetSubtype="0" accel="50000" decel="50000" fill="hold" grpId="1" nodeType="withEffect">
                                  <p:stCondLst>
                                    <p:cond delay="0"/>
                                  </p:stCondLst>
                                  <p:childTnLst>
                                    <p:animMotion origin="layout" path="M -0.20295 0.16987 L 0.00052 1.62462E-6 " pathEditMode="relative" rAng="0" ptsTypes="AA">
                                      <p:cBhvr>
                                        <p:cTn id="53" dur="500" fill="hold"/>
                                        <p:tgtEl>
                                          <p:spTgt spid="36"/>
                                        </p:tgtEl>
                                        <p:attrNameLst>
                                          <p:attrName>ppt_x</p:attrName>
                                          <p:attrName>ppt_y</p:attrName>
                                        </p:attrNameLst>
                                      </p:cBhvr>
                                      <p:rCtr x="102" y="-85"/>
                                    </p:animMotion>
                                  </p:childTnLst>
                                </p:cTn>
                              </p:par>
                              <p:par>
                                <p:cTn id="54" presetID="10" presetClass="entr" presetSubtype="0" fill="hold" grpId="0" nodeType="withEffect">
                                  <p:stCondLst>
                                    <p:cond delay="40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500"/>
                                        <p:tgtEl>
                                          <p:spTgt spid="38"/>
                                        </p:tgtEl>
                                      </p:cBhvr>
                                    </p:animEffect>
                                  </p:childTnLst>
                                </p:cTn>
                              </p:par>
                              <p:par>
                                <p:cTn id="57" presetID="63" presetClass="path" presetSubtype="0" accel="50000" decel="50000" fill="hold" nodeType="withEffect">
                                  <p:stCondLst>
                                    <p:cond delay="400"/>
                                  </p:stCondLst>
                                  <p:childTnLst>
                                    <p:animMotion origin="layout" path="M -0.13489 -0.00046 L 0.00209 -0.00046 " pathEditMode="relative" rAng="0" ptsTypes="AA">
                                      <p:cBhvr>
                                        <p:cTn id="58" dur="500" fill="hold"/>
                                        <p:tgtEl>
                                          <p:spTgt spid="38"/>
                                        </p:tgtEl>
                                        <p:attrNameLst>
                                          <p:attrName>ppt_x</p:attrName>
                                          <p:attrName>ppt_y</p:attrName>
                                        </p:attrNameLst>
                                      </p:cBhvr>
                                      <p:rCtr x="68" y="0"/>
                                    </p:animMotion>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1000"/>
                                        <p:tgtEl>
                                          <p:spTgt spid="43"/>
                                        </p:tgtEl>
                                      </p:cBhvr>
                                    </p:animEffect>
                                    <p:anim calcmode="lin" valueType="num">
                                      <p:cBhvr>
                                        <p:cTn id="64" dur="1000" fill="hold"/>
                                        <p:tgtEl>
                                          <p:spTgt spid="43"/>
                                        </p:tgtEl>
                                        <p:attrNameLst>
                                          <p:attrName>ppt_x</p:attrName>
                                        </p:attrNameLst>
                                      </p:cBhvr>
                                      <p:tavLst>
                                        <p:tav tm="0">
                                          <p:val>
                                            <p:strVal val="#ppt_x"/>
                                          </p:val>
                                        </p:tav>
                                        <p:tav tm="100000">
                                          <p:val>
                                            <p:strVal val="#ppt_x"/>
                                          </p:val>
                                        </p:tav>
                                      </p:tavLst>
                                    </p:anim>
                                    <p:anim calcmode="lin" valueType="num">
                                      <p:cBhvr>
                                        <p:cTn id="6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1000"/>
                                        <p:tgtEl>
                                          <p:spTgt spid="46"/>
                                        </p:tgtEl>
                                      </p:cBhvr>
                                    </p:animEffect>
                                    <p:anim calcmode="lin" valueType="num">
                                      <p:cBhvr>
                                        <p:cTn id="71" dur="1000" fill="hold"/>
                                        <p:tgtEl>
                                          <p:spTgt spid="46"/>
                                        </p:tgtEl>
                                        <p:attrNameLst>
                                          <p:attrName>ppt_x</p:attrName>
                                        </p:attrNameLst>
                                      </p:cBhvr>
                                      <p:tavLst>
                                        <p:tav tm="0">
                                          <p:val>
                                            <p:strVal val="#ppt_x"/>
                                          </p:val>
                                        </p:tav>
                                        <p:tav tm="100000">
                                          <p:val>
                                            <p:strVal val="#ppt_x"/>
                                          </p:val>
                                        </p:tav>
                                      </p:tavLst>
                                    </p:anim>
                                    <p:anim calcmode="lin" valueType="num">
                                      <p:cBhvr>
                                        <p:cTn id="7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fade">
                                      <p:cBhvr>
                                        <p:cTn id="77" dur="1000"/>
                                        <p:tgtEl>
                                          <p:spTgt spid="48"/>
                                        </p:tgtEl>
                                      </p:cBhvr>
                                    </p:animEffect>
                                    <p:anim calcmode="lin" valueType="num">
                                      <p:cBhvr>
                                        <p:cTn id="78" dur="1000" fill="hold"/>
                                        <p:tgtEl>
                                          <p:spTgt spid="48"/>
                                        </p:tgtEl>
                                        <p:attrNameLst>
                                          <p:attrName>ppt_x</p:attrName>
                                        </p:attrNameLst>
                                      </p:cBhvr>
                                      <p:tavLst>
                                        <p:tav tm="0">
                                          <p:val>
                                            <p:strVal val="#ppt_x"/>
                                          </p:val>
                                        </p:tav>
                                        <p:tav tm="100000">
                                          <p:val>
                                            <p:strVal val="#ppt_x"/>
                                          </p:val>
                                        </p:tav>
                                      </p:tavLst>
                                    </p:anim>
                                    <p:anim calcmode="lin" valueType="num">
                                      <p:cBhvr>
                                        <p:cTn id="7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nodeType="click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fade">
                                      <p:cBhvr>
                                        <p:cTn id="84" dur="1000"/>
                                        <p:tgtEl>
                                          <p:spTgt spid="40"/>
                                        </p:tgtEl>
                                      </p:cBhvr>
                                    </p:animEffect>
                                    <p:anim calcmode="lin" valueType="num">
                                      <p:cBhvr>
                                        <p:cTn id="85" dur="1000" fill="hold"/>
                                        <p:tgtEl>
                                          <p:spTgt spid="40"/>
                                        </p:tgtEl>
                                        <p:attrNameLst>
                                          <p:attrName>ppt_x</p:attrName>
                                        </p:attrNameLst>
                                      </p:cBhvr>
                                      <p:tavLst>
                                        <p:tav tm="0">
                                          <p:val>
                                            <p:strVal val="#ppt_x"/>
                                          </p:val>
                                        </p:tav>
                                        <p:tav tm="100000">
                                          <p:val>
                                            <p:strVal val="#ppt_x"/>
                                          </p:val>
                                        </p:tav>
                                      </p:tavLst>
                                    </p:anim>
                                    <p:anim calcmode="lin" valueType="num">
                                      <p:cBhvr>
                                        <p:cTn id="8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4" grpId="1" animBg="1"/>
      <p:bldP spid="26" grpId="0" animBg="1"/>
      <p:bldP spid="27" grpId="0" animBg="1"/>
      <p:bldP spid="27" grpId="1" animBg="1"/>
      <p:bldP spid="28" grpId="0" animBg="1"/>
      <p:bldP spid="28" grpId="1" animBg="1"/>
      <p:bldP spid="30" grpId="0" animBg="1"/>
      <p:bldP spid="30" grpId="1" animBg="1"/>
      <p:bldP spid="32" grpId="0" animBg="1"/>
      <p:bldP spid="34" grpId="0" animBg="1"/>
      <p:bldP spid="34" grpId="1" animBg="1"/>
      <p:bldP spid="36" grpId="0" animBg="1"/>
      <p:bldP spid="36" grpId="1" animBg="1"/>
      <p:bldP spid="38" grpId="0" animBg="1"/>
      <p:bldP spid="43" grpId="0"/>
      <p:bldP spid="46" grpId="0" animBg="1"/>
      <p:bldP spid="48"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FlashJoin</a:t>
            </a:r>
            <a:r>
              <a:rPr kumimoji="1" lang="ja-JP" altLang="en-US" dirty="0" smtClean="0"/>
              <a:t> </a:t>
            </a:r>
            <a:r>
              <a:rPr kumimoji="1" lang="ja-JP" altLang="en-US" sz="4000" dirty="0" smtClean="0"/>
              <a:t>－</a:t>
            </a:r>
            <a:r>
              <a:rPr kumimoji="1" lang="en-US" altLang="ja-JP" sz="4000" dirty="0" smtClean="0"/>
              <a:t>Fetch</a:t>
            </a:r>
            <a:r>
              <a:rPr kumimoji="1" lang="ja-JP" altLang="en-US" sz="4000" dirty="0" smtClean="0"/>
              <a:t> </a:t>
            </a:r>
            <a:r>
              <a:rPr kumimoji="1" lang="en-US" altLang="ja-JP" sz="4000" dirty="0" smtClean="0"/>
              <a:t>kernel</a:t>
            </a:r>
            <a:r>
              <a:rPr kumimoji="1" lang="ja-JP" altLang="en-US" sz="4000" dirty="0" smtClean="0"/>
              <a:t>－</a:t>
            </a:r>
            <a:endParaRPr kumimoji="1" lang="ja-JP" altLang="en-US" dirty="0"/>
          </a:p>
        </p:txBody>
      </p:sp>
      <p:sp>
        <p:nvSpPr>
          <p:cNvPr id="4" name="テキスト ボックス 3"/>
          <p:cNvSpPr txBox="1"/>
          <p:nvPr/>
        </p:nvSpPr>
        <p:spPr>
          <a:xfrm>
            <a:off x="336492" y="1274733"/>
            <a:ext cx="3884397" cy="1015663"/>
          </a:xfrm>
          <a:prstGeom prst="rect">
            <a:avLst/>
          </a:prstGeom>
          <a:noFill/>
        </p:spPr>
        <p:txBody>
          <a:bodyPr wrap="none" rtlCol="0">
            <a:spAutoFit/>
          </a:bodyPr>
          <a:lstStyle/>
          <a:p>
            <a:r>
              <a:rPr lang="en-US" altLang="ja-JP" sz="2000" dirty="0" smtClean="0"/>
              <a:t>Query: 	</a:t>
            </a:r>
            <a:r>
              <a:rPr lang="en-US" altLang="ja-JP" sz="2000" dirty="0" smtClean="0">
                <a:latin typeface="Consolas" pitchFamily="49" charset="0"/>
              </a:rPr>
              <a:t>SELECT J</a:t>
            </a:r>
            <a:r>
              <a:rPr lang="en-US" altLang="ja-JP" sz="2000" baseline="-25000" dirty="0" smtClean="0">
                <a:latin typeface="Consolas" pitchFamily="49" charset="0"/>
              </a:rPr>
              <a:t>R</a:t>
            </a:r>
            <a:r>
              <a:rPr lang="en-US" altLang="ja-JP" sz="2000" dirty="0" smtClean="0">
                <a:latin typeface="Consolas" pitchFamily="49" charset="0"/>
              </a:rPr>
              <a:t>, P</a:t>
            </a:r>
            <a:r>
              <a:rPr lang="en-US" altLang="ja-JP" sz="2000" baseline="-25000" dirty="0" smtClean="0">
                <a:latin typeface="Consolas" pitchFamily="49" charset="0"/>
              </a:rPr>
              <a:t>R</a:t>
            </a:r>
            <a:r>
              <a:rPr lang="en-US" altLang="ja-JP" sz="2000" dirty="0" smtClean="0">
                <a:latin typeface="Consolas" pitchFamily="49" charset="0"/>
              </a:rPr>
              <a:t>, J</a:t>
            </a:r>
            <a:r>
              <a:rPr lang="en-US" altLang="ja-JP" sz="2000" baseline="-25000" dirty="0" smtClean="0">
                <a:latin typeface="Consolas" pitchFamily="49" charset="0"/>
              </a:rPr>
              <a:t>S</a:t>
            </a:r>
            <a:r>
              <a:rPr lang="en-US" altLang="ja-JP" sz="2000" dirty="0" smtClean="0">
                <a:latin typeface="Consolas" pitchFamily="49" charset="0"/>
              </a:rPr>
              <a:t>, P</a:t>
            </a:r>
            <a:r>
              <a:rPr lang="en-US" altLang="ja-JP" sz="2000" baseline="-25000" dirty="0" smtClean="0">
                <a:latin typeface="Consolas" pitchFamily="49" charset="0"/>
              </a:rPr>
              <a:t>S</a:t>
            </a:r>
          </a:p>
          <a:p>
            <a:r>
              <a:rPr kumimoji="1" lang="en-US" altLang="ja-JP" sz="2000" dirty="0" smtClean="0">
                <a:latin typeface="Consolas" pitchFamily="49" charset="0"/>
              </a:rPr>
              <a:t>	FROM  R, S</a:t>
            </a:r>
          </a:p>
          <a:p>
            <a:r>
              <a:rPr lang="en-US" altLang="ja-JP" sz="2000" dirty="0" smtClean="0">
                <a:latin typeface="Consolas" pitchFamily="49" charset="0"/>
              </a:rPr>
              <a:t>	WHERE J</a:t>
            </a:r>
            <a:r>
              <a:rPr lang="en-US" altLang="ja-JP" sz="2000" baseline="-25000" dirty="0" smtClean="0">
                <a:latin typeface="Consolas" pitchFamily="49" charset="0"/>
              </a:rPr>
              <a:t>R</a:t>
            </a:r>
            <a:r>
              <a:rPr lang="en-US" altLang="ja-JP" sz="2000" dirty="0" smtClean="0">
                <a:latin typeface="Consolas" pitchFamily="49" charset="0"/>
              </a:rPr>
              <a:t> = J</a:t>
            </a:r>
            <a:r>
              <a:rPr lang="en-US" altLang="ja-JP" sz="2000" baseline="-25000" dirty="0" smtClean="0">
                <a:latin typeface="Consolas" pitchFamily="49" charset="0"/>
              </a:rPr>
              <a:t>S</a:t>
            </a:r>
            <a:endParaRPr kumimoji="1" lang="ja-JP" altLang="en-US" sz="2000" baseline="-25000" dirty="0">
              <a:latin typeface="Consolas" pitchFamily="49" charset="0"/>
            </a:endParaRPr>
          </a:p>
        </p:txBody>
      </p:sp>
      <p:sp>
        <p:nvSpPr>
          <p:cNvPr id="5" name="テキスト ボックス 4"/>
          <p:cNvSpPr txBox="1"/>
          <p:nvPr/>
        </p:nvSpPr>
        <p:spPr>
          <a:xfrm>
            <a:off x="738135" y="2552688"/>
            <a:ext cx="1236236" cy="369332"/>
          </a:xfrm>
          <a:prstGeom prst="rect">
            <a:avLst/>
          </a:prstGeom>
          <a:noFill/>
        </p:spPr>
        <p:txBody>
          <a:bodyPr wrap="none" rtlCol="0">
            <a:spAutoFit/>
          </a:bodyPr>
          <a:lstStyle/>
          <a:p>
            <a:r>
              <a:rPr kumimoji="1" lang="en-US" altLang="ja-JP" dirty="0" smtClean="0"/>
              <a:t>Join Index</a:t>
            </a:r>
            <a:endParaRPr kumimoji="1" lang="ja-JP" altLang="en-US" dirty="0"/>
          </a:p>
        </p:txBody>
      </p:sp>
      <p:graphicFrame>
        <p:nvGraphicFramePr>
          <p:cNvPr id="6" name="表 5"/>
          <p:cNvGraphicFramePr>
            <a:graphicFrameLocks noGrp="1"/>
          </p:cNvGraphicFramePr>
          <p:nvPr/>
        </p:nvGraphicFramePr>
        <p:xfrm>
          <a:off x="6543702" y="1822428"/>
          <a:ext cx="1971702" cy="2595880"/>
        </p:xfrm>
        <a:graphic>
          <a:graphicData uri="http://schemas.openxmlformats.org/drawingml/2006/table">
            <a:tbl>
              <a:tblPr firstRow="1" bandRow="1">
                <a:tableStyleId>{2D5ABB26-0587-4C30-8999-92F81FD0307C}</a:tableStyleId>
              </a:tblPr>
              <a:tblGrid>
                <a:gridCol w="369485"/>
                <a:gridCol w="360775"/>
                <a:gridCol w="511182"/>
                <a:gridCol w="730260"/>
              </a:tblGrid>
              <a:tr h="370840">
                <a:tc>
                  <a:txBody>
                    <a:bodyPr/>
                    <a:lstStyle/>
                    <a:p>
                      <a:r>
                        <a:rPr kumimoji="1" lang="en-US" altLang="ja-JP" dirty="0" smtClean="0"/>
                        <a:t>1</a:t>
                      </a:r>
                      <a:endParaRPr kumimoji="1" lang="ja-JP" altLang="en-US" dirty="0"/>
                    </a:p>
                  </a:txBody>
                  <a:tcPr>
                    <a:lnR w="19050" cap="flat" cmpd="sng" algn="ctr">
                      <a:solidFill>
                        <a:schemeClr val="tx1"/>
                      </a:solidFill>
                      <a:prstDash val="solid"/>
                      <a:round/>
                      <a:headEnd type="none" w="med" len="med"/>
                      <a:tailEnd type="none" w="med" len="med"/>
                    </a:lnR>
                  </a:tcPr>
                </a:tc>
                <a:tc>
                  <a:txBody>
                    <a:bodyPr/>
                    <a:lstStyle/>
                    <a:p>
                      <a:r>
                        <a:rPr kumimoji="1" lang="en-US" altLang="ja-JP" dirty="0" smtClean="0">
                          <a:solidFill>
                            <a:schemeClr val="bg1"/>
                          </a:solidFill>
                        </a:rPr>
                        <a:t>A</a:t>
                      </a:r>
                      <a:endParaRPr kumimoji="1" lang="ja-JP" altLang="en-US" dirty="0">
                        <a:solidFill>
                          <a:schemeClr val="bg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2060"/>
                    </a:solidFill>
                  </a:tcPr>
                </a:tc>
                <a:tc>
                  <a:txBody>
                    <a:bodyPr/>
                    <a:lstStyle/>
                    <a:p>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F0"/>
                    </a:solidFill>
                  </a:tcPr>
                </a:tc>
                <a:tc>
                  <a:txBody>
                    <a:bodyPr/>
                    <a:lstStyle/>
                    <a:p>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kumimoji="1" lang="en-US" altLang="ja-JP" dirty="0" smtClean="0"/>
                        <a:t>2 </a:t>
                      </a:r>
                      <a:endParaRPr kumimoji="1" lang="ja-JP" altLang="en-US" dirty="0"/>
                    </a:p>
                  </a:txBody>
                  <a:tcPr>
                    <a:lnR w="19050" cap="flat" cmpd="sng" algn="ctr">
                      <a:solidFill>
                        <a:schemeClr val="tx1"/>
                      </a:solidFill>
                      <a:prstDash val="solid"/>
                      <a:round/>
                      <a:headEnd type="none" w="med" len="med"/>
                      <a:tailEnd type="none" w="med" len="med"/>
                    </a:lnR>
                  </a:tcPr>
                </a:tc>
                <a:tc>
                  <a:txBody>
                    <a:bodyPr/>
                    <a:lstStyle/>
                    <a:p>
                      <a:r>
                        <a:rPr kumimoji="1" lang="en-US" altLang="ja-JP" dirty="0" smtClean="0">
                          <a:solidFill>
                            <a:schemeClr val="bg1"/>
                          </a:solidFill>
                        </a:rPr>
                        <a:t>D</a:t>
                      </a:r>
                      <a:endParaRPr kumimoji="1" lang="ja-JP" altLang="en-US" dirty="0">
                        <a:solidFill>
                          <a:schemeClr val="bg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2060"/>
                    </a:solidFill>
                  </a:tcPr>
                </a:tc>
                <a:tc>
                  <a:txBody>
                    <a:bodyPr/>
                    <a:lstStyle/>
                    <a:p>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F0"/>
                    </a:solidFill>
                  </a:tcPr>
                </a:tc>
                <a:tc>
                  <a:txBody>
                    <a:bodyPr/>
                    <a:lstStyle/>
                    <a:p>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kumimoji="1" lang="en-US" altLang="ja-JP" dirty="0" smtClean="0"/>
                        <a:t>3</a:t>
                      </a:r>
                      <a:endParaRPr kumimoji="1" lang="ja-JP" altLang="en-US" dirty="0"/>
                    </a:p>
                  </a:txBody>
                  <a:tcPr>
                    <a:lnR w="19050" cap="flat" cmpd="sng" algn="ctr">
                      <a:solidFill>
                        <a:schemeClr val="tx1"/>
                      </a:solidFill>
                      <a:prstDash val="solid"/>
                      <a:round/>
                      <a:headEnd type="none" w="med" len="med"/>
                      <a:tailEnd type="none" w="med" len="med"/>
                    </a:lnR>
                  </a:tcPr>
                </a:tc>
                <a:tc>
                  <a:txBody>
                    <a:bodyPr/>
                    <a:lstStyle/>
                    <a:p>
                      <a:r>
                        <a:rPr kumimoji="1" lang="en-US" altLang="ja-JP" dirty="0" smtClean="0">
                          <a:solidFill>
                            <a:schemeClr val="bg1"/>
                          </a:solidFill>
                        </a:rPr>
                        <a:t>B</a:t>
                      </a:r>
                      <a:endParaRPr kumimoji="1" lang="ja-JP" altLang="en-US" dirty="0">
                        <a:solidFill>
                          <a:schemeClr val="bg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2060"/>
                    </a:solidFill>
                  </a:tcPr>
                </a:tc>
                <a:tc>
                  <a:txBody>
                    <a:bodyPr/>
                    <a:lstStyle/>
                    <a:p>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F0"/>
                    </a:solidFill>
                  </a:tcPr>
                </a:tc>
                <a:tc>
                  <a:txBody>
                    <a:bodyPr/>
                    <a:lstStyle/>
                    <a:p>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kumimoji="1" lang="en-US" altLang="ja-JP" dirty="0" smtClean="0"/>
                        <a:t>4</a:t>
                      </a:r>
                      <a:endParaRPr kumimoji="1" lang="ja-JP" altLang="en-US" dirty="0"/>
                    </a:p>
                  </a:txBody>
                  <a:tcPr>
                    <a:lnR w="19050" cap="flat" cmpd="sng" algn="ctr">
                      <a:solidFill>
                        <a:schemeClr val="tx1"/>
                      </a:solidFill>
                      <a:prstDash val="solid"/>
                      <a:round/>
                      <a:headEnd type="none" w="med" len="med"/>
                      <a:tailEnd type="none" w="med" len="med"/>
                    </a:lnR>
                  </a:tcPr>
                </a:tc>
                <a:tc>
                  <a:txBody>
                    <a:bodyPr/>
                    <a:lstStyle/>
                    <a:p>
                      <a:r>
                        <a:rPr kumimoji="1" lang="en-US" altLang="ja-JP" dirty="0" smtClean="0">
                          <a:solidFill>
                            <a:schemeClr val="bg1"/>
                          </a:solidFill>
                        </a:rPr>
                        <a:t>C</a:t>
                      </a:r>
                      <a:endParaRPr kumimoji="1" lang="ja-JP" altLang="en-US" dirty="0">
                        <a:solidFill>
                          <a:schemeClr val="bg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2060"/>
                    </a:solidFill>
                  </a:tcPr>
                </a:tc>
                <a:tc>
                  <a:txBody>
                    <a:bodyPr/>
                    <a:lstStyle/>
                    <a:p>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F0"/>
                    </a:solidFill>
                  </a:tcPr>
                </a:tc>
                <a:tc>
                  <a:txBody>
                    <a:bodyPr/>
                    <a:lstStyle/>
                    <a:p>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kumimoji="1" lang="en-US" altLang="ja-JP" dirty="0" smtClean="0"/>
                        <a:t>5</a:t>
                      </a:r>
                      <a:endParaRPr kumimoji="1" lang="ja-JP" altLang="en-US" dirty="0"/>
                    </a:p>
                  </a:txBody>
                  <a:tcPr>
                    <a:lnR w="19050" cap="flat" cmpd="sng" algn="ctr">
                      <a:solidFill>
                        <a:schemeClr val="tx1"/>
                      </a:solidFill>
                      <a:prstDash val="solid"/>
                      <a:round/>
                      <a:headEnd type="none" w="med" len="med"/>
                      <a:tailEnd type="none" w="med" len="med"/>
                    </a:lnR>
                  </a:tcPr>
                </a:tc>
                <a:tc>
                  <a:txBody>
                    <a:bodyPr/>
                    <a:lstStyle/>
                    <a:p>
                      <a:r>
                        <a:rPr kumimoji="1" lang="en-US" altLang="ja-JP" dirty="0" smtClean="0">
                          <a:solidFill>
                            <a:schemeClr val="bg1"/>
                          </a:solidFill>
                        </a:rPr>
                        <a:t>C</a:t>
                      </a:r>
                      <a:endParaRPr kumimoji="1" lang="ja-JP" altLang="en-US" dirty="0">
                        <a:solidFill>
                          <a:schemeClr val="bg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2060"/>
                    </a:solidFill>
                  </a:tcPr>
                </a:tc>
                <a:tc>
                  <a:txBody>
                    <a:bodyPr/>
                    <a:lstStyle/>
                    <a:p>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F0"/>
                    </a:solidFill>
                  </a:tcPr>
                </a:tc>
                <a:tc>
                  <a:txBody>
                    <a:bodyPr/>
                    <a:lstStyle/>
                    <a:p>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kumimoji="1" lang="en-US" altLang="ja-JP" dirty="0" smtClean="0"/>
                        <a:t>6</a:t>
                      </a:r>
                      <a:endParaRPr kumimoji="1" lang="ja-JP" altLang="en-US" dirty="0"/>
                    </a:p>
                  </a:txBody>
                  <a:tcPr>
                    <a:lnR w="19050" cap="flat" cmpd="sng" algn="ctr">
                      <a:solidFill>
                        <a:schemeClr val="tx1"/>
                      </a:solidFill>
                      <a:prstDash val="solid"/>
                      <a:round/>
                      <a:headEnd type="none" w="med" len="med"/>
                      <a:tailEnd type="none" w="med" len="med"/>
                    </a:lnR>
                  </a:tcPr>
                </a:tc>
                <a:tc>
                  <a:txBody>
                    <a:bodyPr/>
                    <a:lstStyle/>
                    <a:p>
                      <a:r>
                        <a:rPr kumimoji="1" lang="en-US" altLang="ja-JP" dirty="0" smtClean="0">
                          <a:solidFill>
                            <a:schemeClr val="bg1"/>
                          </a:solidFill>
                        </a:rPr>
                        <a:t>E</a:t>
                      </a:r>
                      <a:endParaRPr kumimoji="1" lang="ja-JP" altLang="en-US" dirty="0">
                        <a:solidFill>
                          <a:schemeClr val="bg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2060"/>
                    </a:solidFill>
                  </a:tcPr>
                </a:tc>
                <a:tc>
                  <a:txBody>
                    <a:bodyPr/>
                    <a:lstStyle/>
                    <a:p>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F0"/>
                    </a:solidFill>
                  </a:tcPr>
                </a:tc>
                <a:tc>
                  <a:txBody>
                    <a:bodyPr/>
                    <a:lstStyle/>
                    <a:p>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kumimoji="1" lang="en-US" altLang="ja-JP" dirty="0" smtClean="0"/>
                        <a:t>7</a:t>
                      </a:r>
                      <a:endParaRPr kumimoji="1" lang="ja-JP" altLang="en-US" dirty="0"/>
                    </a:p>
                  </a:txBody>
                  <a:tcPr>
                    <a:lnR w="19050" cap="flat" cmpd="sng" algn="ctr">
                      <a:solidFill>
                        <a:schemeClr val="tx1"/>
                      </a:solidFill>
                      <a:prstDash val="solid"/>
                      <a:round/>
                      <a:headEnd type="none" w="med" len="med"/>
                      <a:tailEnd type="none" w="med" len="med"/>
                    </a:lnR>
                  </a:tcPr>
                </a:tc>
                <a:tc>
                  <a:txBody>
                    <a:bodyPr/>
                    <a:lstStyle/>
                    <a:p>
                      <a:r>
                        <a:rPr kumimoji="1" lang="en-US" altLang="ja-JP" dirty="0" smtClean="0">
                          <a:solidFill>
                            <a:schemeClr val="bg1"/>
                          </a:solidFill>
                        </a:rPr>
                        <a:t>F</a:t>
                      </a:r>
                      <a:endParaRPr kumimoji="1" lang="ja-JP" altLang="en-US" dirty="0">
                        <a:solidFill>
                          <a:schemeClr val="bg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2060"/>
                    </a:solidFill>
                  </a:tcPr>
                </a:tc>
                <a:tc>
                  <a:txBody>
                    <a:bodyPr/>
                    <a:lstStyle/>
                    <a:p>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F0"/>
                    </a:solidFill>
                  </a:tcPr>
                </a:tc>
                <a:tc>
                  <a:txBody>
                    <a:bodyPr/>
                    <a:lstStyle/>
                    <a:p>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
        <p:nvSpPr>
          <p:cNvPr id="9" name="テキスト ボックス 8"/>
          <p:cNvSpPr txBox="1"/>
          <p:nvPr/>
        </p:nvSpPr>
        <p:spPr>
          <a:xfrm>
            <a:off x="8551917" y="2370123"/>
            <a:ext cx="370614" cy="400110"/>
          </a:xfrm>
          <a:prstGeom prst="rect">
            <a:avLst/>
          </a:prstGeom>
          <a:noFill/>
        </p:spPr>
        <p:txBody>
          <a:bodyPr wrap="none" rtlCol="0">
            <a:spAutoFit/>
          </a:bodyPr>
          <a:lstStyle/>
          <a:p>
            <a:r>
              <a:rPr kumimoji="1" lang="en-US" altLang="ja-JP" sz="2000" dirty="0" smtClean="0"/>
              <a:t>R</a:t>
            </a:r>
            <a:endParaRPr kumimoji="1" lang="ja-JP" altLang="en-US" sz="2000" dirty="0"/>
          </a:p>
        </p:txBody>
      </p:sp>
      <p:sp>
        <p:nvSpPr>
          <p:cNvPr id="10" name="テキスト ボックス 9"/>
          <p:cNvSpPr txBox="1"/>
          <p:nvPr/>
        </p:nvSpPr>
        <p:spPr>
          <a:xfrm>
            <a:off x="6886033" y="1457298"/>
            <a:ext cx="410690" cy="369332"/>
          </a:xfrm>
          <a:prstGeom prst="rect">
            <a:avLst/>
          </a:prstGeom>
          <a:noFill/>
        </p:spPr>
        <p:txBody>
          <a:bodyPr wrap="none" rtlCol="0">
            <a:spAutoFit/>
          </a:bodyPr>
          <a:lstStyle/>
          <a:p>
            <a:r>
              <a:rPr kumimoji="1" lang="en-US" altLang="ja-JP" dirty="0" smtClean="0"/>
              <a:t>J</a:t>
            </a:r>
            <a:r>
              <a:rPr kumimoji="1" lang="en-US" altLang="ja-JP" baseline="-25000" dirty="0" smtClean="0"/>
              <a:t>R</a:t>
            </a:r>
            <a:endParaRPr kumimoji="1" lang="ja-JP" altLang="en-US" baseline="-25000" dirty="0"/>
          </a:p>
        </p:txBody>
      </p:sp>
      <p:sp>
        <p:nvSpPr>
          <p:cNvPr id="11" name="テキスト ボックス 10"/>
          <p:cNvSpPr txBox="1"/>
          <p:nvPr/>
        </p:nvSpPr>
        <p:spPr>
          <a:xfrm>
            <a:off x="7359671" y="1476605"/>
            <a:ext cx="449162" cy="369332"/>
          </a:xfrm>
          <a:prstGeom prst="rect">
            <a:avLst/>
          </a:prstGeom>
          <a:noFill/>
        </p:spPr>
        <p:txBody>
          <a:bodyPr wrap="none" rtlCol="0">
            <a:spAutoFit/>
          </a:bodyPr>
          <a:lstStyle/>
          <a:p>
            <a:r>
              <a:rPr lang="en-US" altLang="ja-JP" dirty="0" smtClean="0"/>
              <a:t>P</a:t>
            </a:r>
            <a:r>
              <a:rPr kumimoji="1" lang="en-US" altLang="ja-JP" baseline="-25000" dirty="0" smtClean="0"/>
              <a:t>R</a:t>
            </a:r>
            <a:endParaRPr kumimoji="1" lang="ja-JP" altLang="en-US" baseline="-25000" dirty="0"/>
          </a:p>
        </p:txBody>
      </p:sp>
      <p:sp>
        <p:nvSpPr>
          <p:cNvPr id="12" name="テキスト ボックス 11"/>
          <p:cNvSpPr txBox="1"/>
          <p:nvPr/>
        </p:nvSpPr>
        <p:spPr>
          <a:xfrm>
            <a:off x="7943879" y="1495912"/>
            <a:ext cx="461986" cy="369332"/>
          </a:xfrm>
          <a:prstGeom prst="rect">
            <a:avLst/>
          </a:prstGeom>
          <a:noFill/>
        </p:spPr>
        <p:txBody>
          <a:bodyPr wrap="none" rtlCol="0">
            <a:spAutoFit/>
          </a:bodyPr>
          <a:lstStyle/>
          <a:p>
            <a:r>
              <a:rPr lang="en-US" altLang="ja-JP" dirty="0" smtClean="0"/>
              <a:t>U</a:t>
            </a:r>
            <a:r>
              <a:rPr kumimoji="1" lang="en-US" altLang="ja-JP" baseline="-25000" dirty="0" smtClean="0"/>
              <a:t>R</a:t>
            </a:r>
            <a:endParaRPr kumimoji="1" lang="ja-JP" altLang="en-US" baseline="-25000" dirty="0"/>
          </a:p>
        </p:txBody>
      </p:sp>
      <p:graphicFrame>
        <p:nvGraphicFramePr>
          <p:cNvPr id="16" name="表 15"/>
          <p:cNvGraphicFramePr>
            <a:graphicFrameLocks noGrp="1"/>
          </p:cNvGraphicFramePr>
          <p:nvPr/>
        </p:nvGraphicFramePr>
        <p:xfrm>
          <a:off x="6543702" y="5164494"/>
          <a:ext cx="1971702" cy="1112520"/>
        </p:xfrm>
        <a:graphic>
          <a:graphicData uri="http://schemas.openxmlformats.org/drawingml/2006/table">
            <a:tbl>
              <a:tblPr firstRow="1" bandRow="1">
                <a:tableStyleId>{2D5ABB26-0587-4C30-8999-92F81FD0307C}</a:tableStyleId>
              </a:tblPr>
              <a:tblGrid>
                <a:gridCol w="369485"/>
                <a:gridCol w="360775"/>
                <a:gridCol w="511182"/>
                <a:gridCol w="730260"/>
              </a:tblGrid>
              <a:tr h="370840">
                <a:tc>
                  <a:txBody>
                    <a:bodyPr/>
                    <a:lstStyle/>
                    <a:p>
                      <a:r>
                        <a:rPr kumimoji="1" lang="en-US" altLang="ja-JP" dirty="0" smtClean="0"/>
                        <a:t>1</a:t>
                      </a:r>
                      <a:endParaRPr kumimoji="1" lang="ja-JP" altLang="en-US" dirty="0"/>
                    </a:p>
                  </a:txBody>
                  <a:tcPr>
                    <a:lnR w="19050" cap="flat" cmpd="sng" algn="ctr">
                      <a:solidFill>
                        <a:schemeClr val="tx1"/>
                      </a:solidFill>
                      <a:prstDash val="solid"/>
                      <a:round/>
                      <a:headEnd type="none" w="med" len="med"/>
                      <a:tailEnd type="none" w="med" len="med"/>
                    </a:lnR>
                  </a:tcPr>
                </a:tc>
                <a:tc>
                  <a:txBody>
                    <a:bodyPr/>
                    <a:lstStyle/>
                    <a:p>
                      <a:r>
                        <a:rPr kumimoji="1" lang="en-US" altLang="ja-JP" dirty="0" smtClean="0">
                          <a:solidFill>
                            <a:schemeClr val="bg1"/>
                          </a:solidFill>
                        </a:rPr>
                        <a:t>A</a:t>
                      </a:r>
                      <a:endParaRPr kumimoji="1" lang="ja-JP" altLang="en-US" dirty="0">
                        <a:solidFill>
                          <a:schemeClr val="bg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800000"/>
                    </a:solidFill>
                  </a:tcPr>
                </a:tc>
                <a:tc>
                  <a:txBody>
                    <a:bodyPr/>
                    <a:lstStyle/>
                    <a:p>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0000"/>
                    </a:solidFill>
                  </a:tcPr>
                </a:tc>
                <a:tc>
                  <a:txBody>
                    <a:bodyPr/>
                    <a:lstStyle/>
                    <a:p>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kumimoji="1" lang="en-US" altLang="ja-JP" dirty="0" smtClean="0"/>
                        <a:t>2 </a:t>
                      </a:r>
                      <a:endParaRPr kumimoji="1" lang="ja-JP" altLang="en-US" dirty="0"/>
                    </a:p>
                  </a:txBody>
                  <a:tcPr>
                    <a:lnR w="19050" cap="flat" cmpd="sng" algn="ctr">
                      <a:solidFill>
                        <a:schemeClr val="tx1"/>
                      </a:solidFill>
                      <a:prstDash val="solid"/>
                      <a:round/>
                      <a:headEnd type="none" w="med" len="med"/>
                      <a:tailEnd type="none" w="med" len="med"/>
                    </a:lnR>
                  </a:tcPr>
                </a:tc>
                <a:tc>
                  <a:txBody>
                    <a:bodyPr/>
                    <a:lstStyle/>
                    <a:p>
                      <a:r>
                        <a:rPr kumimoji="1" lang="en-US" altLang="ja-JP" dirty="0" smtClean="0">
                          <a:solidFill>
                            <a:schemeClr val="bg1"/>
                          </a:solidFill>
                        </a:rPr>
                        <a:t>B</a:t>
                      </a:r>
                      <a:endParaRPr kumimoji="1" lang="ja-JP" altLang="en-US" dirty="0">
                        <a:solidFill>
                          <a:schemeClr val="bg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800000"/>
                    </a:solidFill>
                  </a:tcPr>
                </a:tc>
                <a:tc>
                  <a:txBody>
                    <a:bodyPr/>
                    <a:lstStyle/>
                    <a:p>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0000"/>
                    </a:solidFill>
                  </a:tcPr>
                </a:tc>
                <a:tc>
                  <a:txBody>
                    <a:bodyPr/>
                    <a:lstStyle/>
                    <a:p>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kumimoji="1" lang="en-US" altLang="ja-JP" dirty="0" smtClean="0"/>
                        <a:t>3</a:t>
                      </a:r>
                      <a:endParaRPr kumimoji="1" lang="ja-JP" altLang="en-US" dirty="0"/>
                    </a:p>
                  </a:txBody>
                  <a:tcPr>
                    <a:lnR w="19050" cap="flat" cmpd="sng" algn="ctr">
                      <a:solidFill>
                        <a:schemeClr val="tx1"/>
                      </a:solidFill>
                      <a:prstDash val="solid"/>
                      <a:round/>
                      <a:headEnd type="none" w="med" len="med"/>
                      <a:tailEnd type="none" w="med" len="med"/>
                    </a:lnR>
                  </a:tcPr>
                </a:tc>
                <a:tc>
                  <a:txBody>
                    <a:bodyPr/>
                    <a:lstStyle/>
                    <a:p>
                      <a:r>
                        <a:rPr kumimoji="1" lang="en-US" altLang="ja-JP" dirty="0" smtClean="0">
                          <a:solidFill>
                            <a:schemeClr val="bg1"/>
                          </a:solidFill>
                        </a:rPr>
                        <a:t>C</a:t>
                      </a:r>
                      <a:endParaRPr kumimoji="1" lang="ja-JP" altLang="en-US" dirty="0">
                        <a:solidFill>
                          <a:schemeClr val="bg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800000"/>
                    </a:solidFill>
                  </a:tcPr>
                </a:tc>
                <a:tc>
                  <a:txBody>
                    <a:bodyPr/>
                    <a:lstStyle/>
                    <a:p>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0000"/>
                    </a:solidFill>
                  </a:tcPr>
                </a:tc>
                <a:tc>
                  <a:txBody>
                    <a:bodyPr/>
                    <a:lstStyle/>
                    <a:p>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
        <p:nvSpPr>
          <p:cNvPr id="17" name="テキスト ボックス 16"/>
          <p:cNvSpPr txBox="1"/>
          <p:nvPr/>
        </p:nvSpPr>
        <p:spPr>
          <a:xfrm>
            <a:off x="8551917" y="5470271"/>
            <a:ext cx="356188" cy="400110"/>
          </a:xfrm>
          <a:prstGeom prst="rect">
            <a:avLst/>
          </a:prstGeom>
          <a:noFill/>
        </p:spPr>
        <p:txBody>
          <a:bodyPr wrap="none" rtlCol="0">
            <a:spAutoFit/>
          </a:bodyPr>
          <a:lstStyle/>
          <a:p>
            <a:r>
              <a:rPr lang="en-US" altLang="ja-JP" sz="2000" dirty="0" smtClean="0"/>
              <a:t>S</a:t>
            </a:r>
            <a:endParaRPr kumimoji="1" lang="ja-JP" altLang="en-US" sz="2000" dirty="0"/>
          </a:p>
        </p:txBody>
      </p:sp>
      <p:sp>
        <p:nvSpPr>
          <p:cNvPr id="18" name="テキスト ボックス 17"/>
          <p:cNvSpPr txBox="1"/>
          <p:nvPr/>
        </p:nvSpPr>
        <p:spPr>
          <a:xfrm>
            <a:off x="6886033" y="4799364"/>
            <a:ext cx="402674" cy="369332"/>
          </a:xfrm>
          <a:prstGeom prst="rect">
            <a:avLst/>
          </a:prstGeom>
          <a:noFill/>
        </p:spPr>
        <p:txBody>
          <a:bodyPr wrap="none" rtlCol="0">
            <a:spAutoFit/>
          </a:bodyPr>
          <a:lstStyle/>
          <a:p>
            <a:r>
              <a:rPr kumimoji="1" lang="en-US" altLang="ja-JP" dirty="0" smtClean="0"/>
              <a:t>J</a:t>
            </a:r>
            <a:r>
              <a:rPr kumimoji="1" lang="en-US" altLang="ja-JP" baseline="-25000" dirty="0" smtClean="0"/>
              <a:t>S</a:t>
            </a:r>
            <a:endParaRPr kumimoji="1" lang="ja-JP" altLang="en-US" baseline="-25000" dirty="0"/>
          </a:p>
        </p:txBody>
      </p:sp>
      <p:sp>
        <p:nvSpPr>
          <p:cNvPr id="19" name="テキスト ボックス 18"/>
          <p:cNvSpPr txBox="1"/>
          <p:nvPr/>
        </p:nvSpPr>
        <p:spPr>
          <a:xfrm>
            <a:off x="7359671" y="4818671"/>
            <a:ext cx="441146" cy="369332"/>
          </a:xfrm>
          <a:prstGeom prst="rect">
            <a:avLst/>
          </a:prstGeom>
          <a:noFill/>
        </p:spPr>
        <p:txBody>
          <a:bodyPr wrap="none" rtlCol="0">
            <a:spAutoFit/>
          </a:bodyPr>
          <a:lstStyle/>
          <a:p>
            <a:r>
              <a:rPr lang="en-US" altLang="ja-JP" dirty="0" smtClean="0"/>
              <a:t>P</a:t>
            </a:r>
            <a:r>
              <a:rPr kumimoji="1" lang="en-US" altLang="ja-JP" baseline="-25000" dirty="0" smtClean="0"/>
              <a:t>S</a:t>
            </a:r>
            <a:endParaRPr kumimoji="1" lang="ja-JP" altLang="en-US" baseline="-25000" dirty="0"/>
          </a:p>
        </p:txBody>
      </p:sp>
      <p:sp>
        <p:nvSpPr>
          <p:cNvPr id="20" name="テキスト ボックス 19"/>
          <p:cNvSpPr txBox="1"/>
          <p:nvPr/>
        </p:nvSpPr>
        <p:spPr>
          <a:xfrm>
            <a:off x="7943879" y="4837978"/>
            <a:ext cx="453970" cy="369332"/>
          </a:xfrm>
          <a:prstGeom prst="rect">
            <a:avLst/>
          </a:prstGeom>
          <a:noFill/>
        </p:spPr>
        <p:txBody>
          <a:bodyPr wrap="none" rtlCol="0">
            <a:spAutoFit/>
          </a:bodyPr>
          <a:lstStyle/>
          <a:p>
            <a:r>
              <a:rPr lang="en-US" altLang="ja-JP" dirty="0" smtClean="0"/>
              <a:t>U</a:t>
            </a:r>
            <a:r>
              <a:rPr lang="en-US" altLang="ja-JP" baseline="-25000" dirty="0" smtClean="0"/>
              <a:t>S</a:t>
            </a:r>
            <a:endParaRPr kumimoji="1" lang="ja-JP" altLang="en-US" baseline="-25000" dirty="0"/>
          </a:p>
        </p:txBody>
      </p:sp>
      <p:graphicFrame>
        <p:nvGraphicFramePr>
          <p:cNvPr id="21" name="表 20"/>
          <p:cNvGraphicFramePr>
            <a:graphicFrameLocks noGrp="1"/>
          </p:cNvGraphicFramePr>
          <p:nvPr/>
        </p:nvGraphicFramePr>
        <p:xfrm>
          <a:off x="299979" y="2990844"/>
          <a:ext cx="2300320" cy="1854200"/>
        </p:xfrm>
        <a:graphic>
          <a:graphicData uri="http://schemas.openxmlformats.org/drawingml/2006/table">
            <a:tbl>
              <a:tblPr firstRow="1" bandRow="1">
                <a:tableStyleId>{17292A2E-F333-43FB-9621-5CBBE7FDCDCB}</a:tableStyleId>
              </a:tblPr>
              <a:tblGrid>
                <a:gridCol w="575080"/>
                <a:gridCol w="575080"/>
                <a:gridCol w="575080"/>
                <a:gridCol w="575080"/>
              </a:tblGrid>
              <a:tr h="370840">
                <a:tc>
                  <a:txBody>
                    <a:bodyPr/>
                    <a:lstStyle/>
                    <a:p>
                      <a:r>
                        <a:rPr kumimoji="1" lang="en-US" altLang="ja-JP" dirty="0" smtClean="0"/>
                        <a:t>J</a:t>
                      </a:r>
                      <a:r>
                        <a:rPr kumimoji="1" lang="en-US" altLang="ja-JP" baseline="-25000" dirty="0" smtClean="0"/>
                        <a:t>R</a:t>
                      </a:r>
                      <a:endParaRPr kumimoji="1" lang="ja-JP" altLang="en-US" baseline="-25000" dirty="0"/>
                    </a:p>
                  </a:txBody>
                  <a:tcPr>
                    <a:lnR w="19050" cap="flat" cmpd="sng" algn="ctr">
                      <a:solidFill>
                        <a:schemeClr val="bg2">
                          <a:lumMod val="40000"/>
                          <a:lumOff val="60000"/>
                        </a:schemeClr>
                      </a:solidFill>
                      <a:prstDash val="solid"/>
                      <a:round/>
                      <a:headEnd type="none" w="med" len="med"/>
                      <a:tailEnd type="none" w="med" len="med"/>
                    </a:lnR>
                  </a:tcPr>
                </a:tc>
                <a:tc>
                  <a:txBody>
                    <a:bodyPr/>
                    <a:lstStyle/>
                    <a:p>
                      <a:r>
                        <a:rPr kumimoji="1" lang="en-US" altLang="ja-JP" dirty="0" smtClean="0"/>
                        <a:t>ID</a:t>
                      </a:r>
                      <a:r>
                        <a:rPr kumimoji="1" lang="en-US" altLang="ja-JP" baseline="-25000" dirty="0" smtClean="0"/>
                        <a:t>R</a:t>
                      </a:r>
                      <a:endParaRPr kumimoji="1" lang="ja-JP" altLang="en-US" baseline="-25000" dirty="0"/>
                    </a:p>
                  </a:txBody>
                  <a:tcPr>
                    <a:lnL w="19050" cap="flat" cmpd="sng" algn="ctr">
                      <a:solidFill>
                        <a:schemeClr val="bg2">
                          <a:lumMod val="40000"/>
                          <a:lumOff val="60000"/>
                        </a:schemeClr>
                      </a:solidFill>
                      <a:prstDash val="solid"/>
                      <a:round/>
                      <a:headEnd type="none" w="med" len="med"/>
                      <a:tailEnd type="none" w="med" len="med"/>
                    </a:lnL>
                    <a:lnR w="19050" cap="flat" cmpd="sng" algn="ctr">
                      <a:solidFill>
                        <a:schemeClr val="bg2">
                          <a:lumMod val="40000"/>
                          <a:lumOff val="60000"/>
                        </a:schemeClr>
                      </a:solidFill>
                      <a:prstDash val="solid"/>
                      <a:round/>
                      <a:headEnd type="none" w="med" len="med"/>
                      <a:tailEnd type="none" w="med" len="med"/>
                    </a:lnR>
                  </a:tcPr>
                </a:tc>
                <a:tc>
                  <a:txBody>
                    <a:bodyPr/>
                    <a:lstStyle/>
                    <a:p>
                      <a:r>
                        <a:rPr kumimoji="1" lang="en-US" altLang="ja-JP" dirty="0" smtClean="0"/>
                        <a:t>J</a:t>
                      </a:r>
                      <a:r>
                        <a:rPr kumimoji="1" lang="en-US" altLang="ja-JP" baseline="-25000" dirty="0" smtClean="0"/>
                        <a:t>S</a:t>
                      </a:r>
                      <a:endParaRPr kumimoji="1" lang="ja-JP" altLang="en-US" baseline="-25000" dirty="0"/>
                    </a:p>
                  </a:txBody>
                  <a:tcPr>
                    <a:lnL w="19050" cap="flat" cmpd="sng" algn="ctr">
                      <a:solidFill>
                        <a:schemeClr val="bg2">
                          <a:lumMod val="40000"/>
                          <a:lumOff val="60000"/>
                        </a:schemeClr>
                      </a:solidFill>
                      <a:prstDash val="solid"/>
                      <a:round/>
                      <a:headEnd type="none" w="med" len="med"/>
                      <a:tailEnd type="none" w="med" len="med"/>
                    </a:lnL>
                    <a:lnR w="19050" cap="flat" cmpd="sng" algn="ctr">
                      <a:solidFill>
                        <a:schemeClr val="bg2">
                          <a:lumMod val="40000"/>
                          <a:lumOff val="60000"/>
                        </a:schemeClr>
                      </a:solidFill>
                      <a:prstDash val="solid"/>
                      <a:round/>
                      <a:headEnd type="none" w="med" len="med"/>
                      <a:tailEnd type="none" w="med" len="med"/>
                    </a:lnR>
                  </a:tcPr>
                </a:tc>
                <a:tc>
                  <a:txBody>
                    <a:bodyPr/>
                    <a:lstStyle/>
                    <a:p>
                      <a:r>
                        <a:rPr kumimoji="1" lang="en-US" altLang="ja-JP" dirty="0" smtClean="0"/>
                        <a:t>ID</a:t>
                      </a:r>
                      <a:r>
                        <a:rPr kumimoji="1" lang="en-US" altLang="ja-JP" baseline="-25000" dirty="0" smtClean="0"/>
                        <a:t>S</a:t>
                      </a:r>
                      <a:endParaRPr kumimoji="1" lang="ja-JP" altLang="en-US" baseline="-25000" dirty="0"/>
                    </a:p>
                  </a:txBody>
                  <a:tcPr>
                    <a:lnL w="19050" cap="flat" cmpd="sng" algn="ctr">
                      <a:solidFill>
                        <a:schemeClr val="bg2">
                          <a:lumMod val="40000"/>
                          <a:lumOff val="60000"/>
                        </a:schemeClr>
                      </a:solidFill>
                      <a:prstDash val="solid"/>
                      <a:round/>
                      <a:headEnd type="none" w="med" len="med"/>
                      <a:tailEnd type="none" w="med" len="med"/>
                    </a:lnL>
                  </a:tcPr>
                </a:tc>
              </a:tr>
              <a:tr h="370840">
                <a:tc>
                  <a:txBody>
                    <a:bodyPr/>
                    <a:lstStyle/>
                    <a:p>
                      <a:r>
                        <a:rPr kumimoji="1" lang="en-US" altLang="ja-JP" dirty="0" smtClean="0"/>
                        <a:t>A</a:t>
                      </a:r>
                      <a:endParaRPr kumimoji="1" lang="ja-JP" altLang="en-US" dirty="0"/>
                    </a:p>
                  </a:txBody>
                  <a:tcPr>
                    <a:lnR w="19050" cap="flat" cmpd="sng" algn="ctr">
                      <a:solidFill>
                        <a:schemeClr val="bg2">
                          <a:lumMod val="40000"/>
                          <a:lumOff val="60000"/>
                        </a:schemeClr>
                      </a:solidFill>
                      <a:prstDash val="solid"/>
                      <a:round/>
                      <a:headEnd type="none" w="med" len="med"/>
                      <a:tailEnd type="none" w="med" len="med"/>
                    </a:lnR>
                  </a:tcPr>
                </a:tc>
                <a:tc>
                  <a:txBody>
                    <a:bodyPr/>
                    <a:lstStyle/>
                    <a:p>
                      <a:r>
                        <a:rPr kumimoji="1" lang="en-US" altLang="ja-JP" dirty="0" smtClean="0"/>
                        <a:t>1</a:t>
                      </a:r>
                      <a:endParaRPr kumimoji="1" lang="ja-JP" altLang="en-US" dirty="0"/>
                    </a:p>
                  </a:txBody>
                  <a:tcPr>
                    <a:lnL w="19050" cap="flat" cmpd="sng" algn="ctr">
                      <a:solidFill>
                        <a:schemeClr val="bg2">
                          <a:lumMod val="40000"/>
                          <a:lumOff val="60000"/>
                        </a:schemeClr>
                      </a:solidFill>
                      <a:prstDash val="solid"/>
                      <a:round/>
                      <a:headEnd type="none" w="med" len="med"/>
                      <a:tailEnd type="none" w="med" len="med"/>
                    </a:lnL>
                    <a:lnR w="19050" cap="flat" cmpd="sng" algn="ctr">
                      <a:solidFill>
                        <a:schemeClr val="bg2">
                          <a:lumMod val="40000"/>
                          <a:lumOff val="60000"/>
                        </a:schemeClr>
                      </a:solidFill>
                      <a:prstDash val="solid"/>
                      <a:round/>
                      <a:headEnd type="none" w="med" len="med"/>
                      <a:tailEnd type="none" w="med" len="med"/>
                    </a:lnR>
                  </a:tcPr>
                </a:tc>
                <a:tc>
                  <a:txBody>
                    <a:bodyPr/>
                    <a:lstStyle/>
                    <a:p>
                      <a:r>
                        <a:rPr kumimoji="1" lang="en-US" altLang="ja-JP" dirty="0" smtClean="0"/>
                        <a:t>A</a:t>
                      </a:r>
                      <a:endParaRPr kumimoji="1" lang="ja-JP" altLang="en-US" dirty="0"/>
                    </a:p>
                  </a:txBody>
                  <a:tcPr>
                    <a:lnL w="19050" cap="flat" cmpd="sng" algn="ctr">
                      <a:solidFill>
                        <a:schemeClr val="bg2">
                          <a:lumMod val="40000"/>
                          <a:lumOff val="60000"/>
                        </a:schemeClr>
                      </a:solidFill>
                      <a:prstDash val="solid"/>
                      <a:round/>
                      <a:headEnd type="none" w="med" len="med"/>
                      <a:tailEnd type="none" w="med" len="med"/>
                    </a:lnL>
                    <a:lnR w="19050" cap="flat" cmpd="sng" algn="ctr">
                      <a:solidFill>
                        <a:schemeClr val="bg2">
                          <a:lumMod val="40000"/>
                          <a:lumOff val="60000"/>
                        </a:schemeClr>
                      </a:solidFill>
                      <a:prstDash val="solid"/>
                      <a:round/>
                      <a:headEnd type="none" w="med" len="med"/>
                      <a:tailEnd type="none" w="med" len="med"/>
                    </a:lnR>
                  </a:tcPr>
                </a:tc>
                <a:tc>
                  <a:txBody>
                    <a:bodyPr/>
                    <a:lstStyle/>
                    <a:p>
                      <a:r>
                        <a:rPr kumimoji="1" lang="en-US" altLang="ja-JP" dirty="0" smtClean="0"/>
                        <a:t>1</a:t>
                      </a:r>
                      <a:endParaRPr kumimoji="1" lang="ja-JP" altLang="en-US" dirty="0"/>
                    </a:p>
                  </a:txBody>
                  <a:tcPr>
                    <a:lnL w="19050" cap="flat" cmpd="sng" algn="ctr">
                      <a:solidFill>
                        <a:schemeClr val="bg2">
                          <a:lumMod val="40000"/>
                          <a:lumOff val="60000"/>
                        </a:schemeClr>
                      </a:solidFill>
                      <a:prstDash val="solid"/>
                      <a:round/>
                      <a:headEnd type="none" w="med" len="med"/>
                      <a:tailEnd type="none" w="med" len="med"/>
                    </a:lnL>
                  </a:tcPr>
                </a:tc>
              </a:tr>
              <a:tr h="370840">
                <a:tc>
                  <a:txBody>
                    <a:bodyPr/>
                    <a:lstStyle/>
                    <a:p>
                      <a:r>
                        <a:rPr kumimoji="1" lang="en-US" altLang="ja-JP" dirty="0" smtClean="0"/>
                        <a:t>B</a:t>
                      </a:r>
                      <a:endParaRPr kumimoji="1" lang="ja-JP" altLang="en-US" dirty="0"/>
                    </a:p>
                  </a:txBody>
                  <a:tcPr>
                    <a:lnR w="19050" cap="flat" cmpd="sng" algn="ctr">
                      <a:solidFill>
                        <a:schemeClr val="bg2">
                          <a:lumMod val="40000"/>
                          <a:lumOff val="60000"/>
                        </a:schemeClr>
                      </a:solidFill>
                      <a:prstDash val="solid"/>
                      <a:round/>
                      <a:headEnd type="none" w="med" len="med"/>
                      <a:tailEnd type="none" w="med" len="med"/>
                    </a:lnR>
                  </a:tcPr>
                </a:tc>
                <a:tc>
                  <a:txBody>
                    <a:bodyPr/>
                    <a:lstStyle/>
                    <a:p>
                      <a:r>
                        <a:rPr kumimoji="1" lang="en-US" altLang="ja-JP" dirty="0" smtClean="0"/>
                        <a:t>3</a:t>
                      </a:r>
                      <a:endParaRPr kumimoji="1" lang="ja-JP" altLang="en-US" dirty="0"/>
                    </a:p>
                  </a:txBody>
                  <a:tcPr>
                    <a:lnL w="19050" cap="flat" cmpd="sng" algn="ctr">
                      <a:solidFill>
                        <a:schemeClr val="bg2">
                          <a:lumMod val="40000"/>
                          <a:lumOff val="60000"/>
                        </a:schemeClr>
                      </a:solidFill>
                      <a:prstDash val="solid"/>
                      <a:round/>
                      <a:headEnd type="none" w="med" len="med"/>
                      <a:tailEnd type="none" w="med" len="med"/>
                    </a:lnL>
                    <a:lnR w="19050" cap="flat" cmpd="sng" algn="ctr">
                      <a:solidFill>
                        <a:schemeClr val="bg2">
                          <a:lumMod val="40000"/>
                          <a:lumOff val="60000"/>
                        </a:schemeClr>
                      </a:solidFill>
                      <a:prstDash val="solid"/>
                      <a:round/>
                      <a:headEnd type="none" w="med" len="med"/>
                      <a:tailEnd type="none" w="med" len="med"/>
                    </a:lnR>
                  </a:tcPr>
                </a:tc>
                <a:tc>
                  <a:txBody>
                    <a:bodyPr/>
                    <a:lstStyle/>
                    <a:p>
                      <a:r>
                        <a:rPr kumimoji="1" lang="en-US" altLang="ja-JP" dirty="0" smtClean="0"/>
                        <a:t>B</a:t>
                      </a:r>
                      <a:endParaRPr kumimoji="1" lang="ja-JP" altLang="en-US" dirty="0"/>
                    </a:p>
                  </a:txBody>
                  <a:tcPr>
                    <a:lnL w="19050" cap="flat" cmpd="sng" algn="ctr">
                      <a:solidFill>
                        <a:schemeClr val="bg2">
                          <a:lumMod val="40000"/>
                          <a:lumOff val="60000"/>
                        </a:schemeClr>
                      </a:solidFill>
                      <a:prstDash val="solid"/>
                      <a:round/>
                      <a:headEnd type="none" w="med" len="med"/>
                      <a:tailEnd type="none" w="med" len="med"/>
                    </a:lnL>
                    <a:lnR w="19050" cap="flat" cmpd="sng" algn="ctr">
                      <a:solidFill>
                        <a:schemeClr val="bg2">
                          <a:lumMod val="40000"/>
                          <a:lumOff val="60000"/>
                        </a:schemeClr>
                      </a:solidFill>
                      <a:prstDash val="solid"/>
                      <a:round/>
                      <a:headEnd type="none" w="med" len="med"/>
                      <a:tailEnd type="none" w="med" len="med"/>
                    </a:lnR>
                  </a:tcPr>
                </a:tc>
                <a:tc>
                  <a:txBody>
                    <a:bodyPr/>
                    <a:lstStyle/>
                    <a:p>
                      <a:r>
                        <a:rPr kumimoji="1" lang="en-US" altLang="ja-JP" dirty="0" smtClean="0"/>
                        <a:t>2</a:t>
                      </a:r>
                      <a:endParaRPr kumimoji="1" lang="ja-JP" altLang="en-US" dirty="0"/>
                    </a:p>
                  </a:txBody>
                  <a:tcPr>
                    <a:lnL w="19050" cap="flat" cmpd="sng" algn="ctr">
                      <a:solidFill>
                        <a:schemeClr val="bg2">
                          <a:lumMod val="40000"/>
                          <a:lumOff val="60000"/>
                        </a:schemeClr>
                      </a:solidFill>
                      <a:prstDash val="solid"/>
                      <a:round/>
                      <a:headEnd type="none" w="med" len="med"/>
                      <a:tailEnd type="none" w="med" len="med"/>
                    </a:lnL>
                  </a:tcPr>
                </a:tc>
              </a:tr>
              <a:tr h="370840">
                <a:tc>
                  <a:txBody>
                    <a:bodyPr/>
                    <a:lstStyle/>
                    <a:p>
                      <a:r>
                        <a:rPr kumimoji="1" lang="en-US" altLang="ja-JP" dirty="0" smtClean="0"/>
                        <a:t>C</a:t>
                      </a:r>
                      <a:endParaRPr kumimoji="1" lang="ja-JP" altLang="en-US" dirty="0"/>
                    </a:p>
                  </a:txBody>
                  <a:tcPr>
                    <a:lnR w="19050" cap="flat" cmpd="sng" algn="ctr">
                      <a:solidFill>
                        <a:schemeClr val="bg2">
                          <a:lumMod val="40000"/>
                          <a:lumOff val="60000"/>
                        </a:schemeClr>
                      </a:solidFill>
                      <a:prstDash val="solid"/>
                      <a:round/>
                      <a:headEnd type="none" w="med" len="med"/>
                      <a:tailEnd type="none" w="med" len="med"/>
                    </a:lnR>
                  </a:tcPr>
                </a:tc>
                <a:tc>
                  <a:txBody>
                    <a:bodyPr/>
                    <a:lstStyle/>
                    <a:p>
                      <a:r>
                        <a:rPr kumimoji="1" lang="en-US" altLang="ja-JP" dirty="0" smtClean="0"/>
                        <a:t>4</a:t>
                      </a:r>
                      <a:endParaRPr kumimoji="1" lang="ja-JP" altLang="en-US" dirty="0"/>
                    </a:p>
                  </a:txBody>
                  <a:tcPr>
                    <a:lnL w="19050" cap="flat" cmpd="sng" algn="ctr">
                      <a:solidFill>
                        <a:schemeClr val="bg2">
                          <a:lumMod val="40000"/>
                          <a:lumOff val="60000"/>
                        </a:schemeClr>
                      </a:solidFill>
                      <a:prstDash val="solid"/>
                      <a:round/>
                      <a:headEnd type="none" w="med" len="med"/>
                      <a:tailEnd type="none" w="med" len="med"/>
                    </a:lnL>
                    <a:lnR w="19050" cap="flat" cmpd="sng" algn="ctr">
                      <a:solidFill>
                        <a:schemeClr val="bg2">
                          <a:lumMod val="40000"/>
                          <a:lumOff val="60000"/>
                        </a:schemeClr>
                      </a:solidFill>
                      <a:prstDash val="solid"/>
                      <a:round/>
                      <a:headEnd type="none" w="med" len="med"/>
                      <a:tailEnd type="none" w="med" len="med"/>
                    </a:lnR>
                  </a:tcPr>
                </a:tc>
                <a:tc>
                  <a:txBody>
                    <a:bodyPr/>
                    <a:lstStyle/>
                    <a:p>
                      <a:r>
                        <a:rPr kumimoji="1" lang="en-US" altLang="ja-JP" dirty="0" smtClean="0"/>
                        <a:t>C</a:t>
                      </a:r>
                      <a:endParaRPr kumimoji="1" lang="ja-JP" altLang="en-US" dirty="0"/>
                    </a:p>
                  </a:txBody>
                  <a:tcPr>
                    <a:lnL w="19050" cap="flat" cmpd="sng" algn="ctr">
                      <a:solidFill>
                        <a:schemeClr val="bg2">
                          <a:lumMod val="40000"/>
                          <a:lumOff val="60000"/>
                        </a:schemeClr>
                      </a:solidFill>
                      <a:prstDash val="solid"/>
                      <a:round/>
                      <a:headEnd type="none" w="med" len="med"/>
                      <a:tailEnd type="none" w="med" len="med"/>
                    </a:lnL>
                    <a:lnR w="19050" cap="flat" cmpd="sng" algn="ctr">
                      <a:solidFill>
                        <a:schemeClr val="bg2">
                          <a:lumMod val="40000"/>
                          <a:lumOff val="60000"/>
                        </a:schemeClr>
                      </a:solidFill>
                      <a:prstDash val="solid"/>
                      <a:round/>
                      <a:headEnd type="none" w="med" len="med"/>
                      <a:tailEnd type="none" w="med" len="med"/>
                    </a:lnR>
                  </a:tcPr>
                </a:tc>
                <a:tc>
                  <a:txBody>
                    <a:bodyPr/>
                    <a:lstStyle/>
                    <a:p>
                      <a:r>
                        <a:rPr kumimoji="1" lang="en-US" altLang="ja-JP" dirty="0" smtClean="0"/>
                        <a:t>3</a:t>
                      </a:r>
                      <a:endParaRPr kumimoji="1" lang="ja-JP" altLang="en-US" dirty="0"/>
                    </a:p>
                  </a:txBody>
                  <a:tcPr>
                    <a:lnL w="19050" cap="flat" cmpd="sng" algn="ctr">
                      <a:solidFill>
                        <a:schemeClr val="bg2">
                          <a:lumMod val="40000"/>
                          <a:lumOff val="60000"/>
                        </a:schemeClr>
                      </a:solidFill>
                      <a:prstDash val="solid"/>
                      <a:round/>
                      <a:headEnd type="none" w="med" len="med"/>
                      <a:tailEnd type="none" w="med" len="med"/>
                    </a:lnL>
                  </a:tcPr>
                </a:tc>
              </a:tr>
              <a:tr h="370840">
                <a:tc>
                  <a:txBody>
                    <a:bodyPr/>
                    <a:lstStyle/>
                    <a:p>
                      <a:r>
                        <a:rPr kumimoji="1" lang="en-US" altLang="ja-JP" dirty="0" smtClean="0"/>
                        <a:t>C</a:t>
                      </a:r>
                      <a:endParaRPr kumimoji="1" lang="ja-JP" altLang="en-US" dirty="0"/>
                    </a:p>
                  </a:txBody>
                  <a:tcPr>
                    <a:lnR w="19050" cap="flat" cmpd="sng" algn="ctr">
                      <a:solidFill>
                        <a:schemeClr val="bg2">
                          <a:lumMod val="40000"/>
                          <a:lumOff val="60000"/>
                        </a:schemeClr>
                      </a:solidFill>
                      <a:prstDash val="solid"/>
                      <a:round/>
                      <a:headEnd type="none" w="med" len="med"/>
                      <a:tailEnd type="none" w="med" len="med"/>
                    </a:lnR>
                  </a:tcPr>
                </a:tc>
                <a:tc>
                  <a:txBody>
                    <a:bodyPr/>
                    <a:lstStyle/>
                    <a:p>
                      <a:r>
                        <a:rPr kumimoji="1" lang="en-US" altLang="ja-JP" dirty="0" smtClean="0"/>
                        <a:t>5</a:t>
                      </a:r>
                      <a:endParaRPr kumimoji="1" lang="ja-JP" altLang="en-US" dirty="0"/>
                    </a:p>
                  </a:txBody>
                  <a:tcPr>
                    <a:lnL w="19050" cap="flat" cmpd="sng" algn="ctr">
                      <a:solidFill>
                        <a:schemeClr val="bg2">
                          <a:lumMod val="40000"/>
                          <a:lumOff val="60000"/>
                        </a:schemeClr>
                      </a:solidFill>
                      <a:prstDash val="solid"/>
                      <a:round/>
                      <a:headEnd type="none" w="med" len="med"/>
                      <a:tailEnd type="none" w="med" len="med"/>
                    </a:lnL>
                    <a:lnR w="19050" cap="flat" cmpd="sng" algn="ctr">
                      <a:solidFill>
                        <a:schemeClr val="bg2">
                          <a:lumMod val="40000"/>
                          <a:lumOff val="60000"/>
                        </a:schemeClr>
                      </a:solidFill>
                      <a:prstDash val="solid"/>
                      <a:round/>
                      <a:headEnd type="none" w="med" len="med"/>
                      <a:tailEnd type="none" w="med" len="med"/>
                    </a:lnR>
                  </a:tcPr>
                </a:tc>
                <a:tc>
                  <a:txBody>
                    <a:bodyPr/>
                    <a:lstStyle/>
                    <a:p>
                      <a:r>
                        <a:rPr kumimoji="1" lang="en-US" altLang="ja-JP" dirty="0" smtClean="0"/>
                        <a:t>C</a:t>
                      </a:r>
                      <a:endParaRPr kumimoji="1" lang="ja-JP" altLang="en-US" dirty="0"/>
                    </a:p>
                  </a:txBody>
                  <a:tcPr>
                    <a:lnL w="19050" cap="flat" cmpd="sng" algn="ctr">
                      <a:solidFill>
                        <a:schemeClr val="bg2">
                          <a:lumMod val="40000"/>
                          <a:lumOff val="60000"/>
                        </a:schemeClr>
                      </a:solidFill>
                      <a:prstDash val="solid"/>
                      <a:round/>
                      <a:headEnd type="none" w="med" len="med"/>
                      <a:tailEnd type="none" w="med" len="med"/>
                    </a:lnL>
                    <a:lnR w="19050" cap="flat" cmpd="sng" algn="ctr">
                      <a:solidFill>
                        <a:schemeClr val="bg2">
                          <a:lumMod val="40000"/>
                          <a:lumOff val="60000"/>
                        </a:schemeClr>
                      </a:solidFill>
                      <a:prstDash val="solid"/>
                      <a:round/>
                      <a:headEnd type="none" w="med" len="med"/>
                      <a:tailEnd type="none" w="med" len="med"/>
                    </a:lnR>
                  </a:tcPr>
                </a:tc>
                <a:tc>
                  <a:txBody>
                    <a:bodyPr/>
                    <a:lstStyle/>
                    <a:p>
                      <a:r>
                        <a:rPr kumimoji="1" lang="en-US" altLang="ja-JP" dirty="0" smtClean="0"/>
                        <a:t>3</a:t>
                      </a:r>
                      <a:endParaRPr kumimoji="1" lang="ja-JP" altLang="en-US" dirty="0"/>
                    </a:p>
                  </a:txBody>
                  <a:tcPr>
                    <a:lnL w="19050" cap="flat" cmpd="sng" algn="ctr">
                      <a:solidFill>
                        <a:schemeClr val="bg2">
                          <a:lumMod val="40000"/>
                          <a:lumOff val="60000"/>
                        </a:schemeClr>
                      </a:solidFill>
                      <a:prstDash val="solid"/>
                      <a:round/>
                      <a:headEnd type="none" w="med" len="med"/>
                      <a:tailEnd type="none" w="med" len="med"/>
                    </a:lnL>
                  </a:tcPr>
                </a:tc>
              </a:tr>
            </a:tbl>
          </a:graphicData>
        </a:graphic>
      </p:graphicFrame>
      <p:sp>
        <p:nvSpPr>
          <p:cNvPr id="22" name="テキスト ボックス 21"/>
          <p:cNvSpPr txBox="1"/>
          <p:nvPr/>
        </p:nvSpPr>
        <p:spPr>
          <a:xfrm>
            <a:off x="117414" y="4999059"/>
            <a:ext cx="3119765" cy="369332"/>
          </a:xfrm>
          <a:prstGeom prst="rect">
            <a:avLst/>
          </a:prstGeom>
          <a:noFill/>
        </p:spPr>
        <p:txBody>
          <a:bodyPr wrap="none" rtlCol="0">
            <a:spAutoFit/>
          </a:bodyPr>
          <a:lstStyle/>
          <a:p>
            <a:r>
              <a:rPr kumimoji="1" lang="en-US" altLang="ja-JP" dirty="0" smtClean="0"/>
              <a:t>ID</a:t>
            </a:r>
            <a:r>
              <a:rPr kumimoji="1" lang="en-US" altLang="ja-JP" baseline="-25000" dirty="0" smtClean="0"/>
              <a:t>R</a:t>
            </a:r>
            <a:r>
              <a:rPr kumimoji="1" lang="en-US" altLang="ja-JP" dirty="0" smtClean="0"/>
              <a:t> </a:t>
            </a:r>
            <a:r>
              <a:rPr kumimoji="1" lang="ja-JP" altLang="en-US" dirty="0" smtClean="0"/>
              <a:t>と </a:t>
            </a:r>
            <a:r>
              <a:rPr kumimoji="1" lang="en-US" altLang="ja-JP" dirty="0" smtClean="0"/>
              <a:t>ID</a:t>
            </a:r>
            <a:r>
              <a:rPr kumimoji="1" lang="en-US" altLang="ja-JP" baseline="-25000" dirty="0" smtClean="0"/>
              <a:t>S</a:t>
            </a:r>
            <a:r>
              <a:rPr kumimoji="1" lang="ja-JP" altLang="en-US" dirty="0" smtClean="0"/>
              <a:t>はタプルのアドレス</a:t>
            </a:r>
            <a:endParaRPr kumimoji="1" lang="en-US" altLang="ja-JP" dirty="0" smtClean="0"/>
          </a:p>
        </p:txBody>
      </p:sp>
      <p:sp>
        <p:nvSpPr>
          <p:cNvPr id="23" name="正方形/長方形 22"/>
          <p:cNvSpPr/>
          <p:nvPr/>
        </p:nvSpPr>
        <p:spPr>
          <a:xfrm>
            <a:off x="263466" y="3355973"/>
            <a:ext cx="2373346" cy="401643"/>
          </a:xfrm>
          <a:prstGeom prst="rect">
            <a:avLst/>
          </a:prstGeom>
          <a:noFill/>
          <a:ln w="57150">
            <a:solidFill>
              <a:srgbClr val="FF000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24" name="角丸四角形 23"/>
          <p:cNvSpPr/>
          <p:nvPr/>
        </p:nvSpPr>
        <p:spPr>
          <a:xfrm>
            <a:off x="3403584" y="2698740"/>
            <a:ext cx="1971702" cy="2701963"/>
          </a:xfrm>
          <a:prstGeom prst="roundRect">
            <a:avLst>
              <a:gd name="adj" fmla="val 11533"/>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0" rIns="36000" bIns="0" rtlCol="0" anchor="ctr">
            <a:noAutofit/>
          </a:bodyPr>
          <a:lstStyle/>
          <a:p>
            <a:pPr algn="ctr"/>
            <a:endParaRPr kumimoji="1" lang="ja-JP" altLang="en-US" dirty="0" smtClean="0"/>
          </a:p>
        </p:txBody>
      </p:sp>
      <p:sp>
        <p:nvSpPr>
          <p:cNvPr id="25" name="テキスト ボックス 24"/>
          <p:cNvSpPr txBox="1"/>
          <p:nvPr/>
        </p:nvSpPr>
        <p:spPr>
          <a:xfrm>
            <a:off x="3845877" y="2365922"/>
            <a:ext cx="1018227" cy="369332"/>
          </a:xfrm>
          <a:prstGeom prst="rect">
            <a:avLst/>
          </a:prstGeom>
          <a:noFill/>
        </p:spPr>
        <p:txBody>
          <a:bodyPr wrap="none" rtlCol="0">
            <a:spAutoFit/>
          </a:bodyPr>
          <a:lstStyle/>
          <a:p>
            <a:r>
              <a:rPr lang="en-US" altLang="ja-JP" dirty="0" smtClean="0"/>
              <a:t>M</a:t>
            </a:r>
            <a:r>
              <a:rPr kumimoji="1" lang="en-US" altLang="ja-JP" dirty="0" smtClean="0"/>
              <a:t>emory</a:t>
            </a:r>
            <a:endParaRPr kumimoji="1" lang="ja-JP" altLang="en-US" dirty="0"/>
          </a:p>
        </p:txBody>
      </p:sp>
      <p:sp>
        <p:nvSpPr>
          <p:cNvPr id="26" name="正方形/長方形 25"/>
          <p:cNvSpPr/>
          <p:nvPr/>
        </p:nvSpPr>
        <p:spPr>
          <a:xfrm>
            <a:off x="3812922" y="2917818"/>
            <a:ext cx="540000" cy="395295"/>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27" name="正方形/長方形 26"/>
          <p:cNvSpPr/>
          <p:nvPr/>
        </p:nvSpPr>
        <p:spPr>
          <a:xfrm>
            <a:off x="4572000" y="2917818"/>
            <a:ext cx="540000" cy="395295"/>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28" name="右矢印 27"/>
          <p:cNvSpPr/>
          <p:nvPr/>
        </p:nvSpPr>
        <p:spPr>
          <a:xfrm rot="9751928">
            <a:off x="3992332" y="2412030"/>
            <a:ext cx="3566218" cy="306228"/>
          </a:xfrm>
          <a:prstGeom prst="rightArrow">
            <a:avLst>
              <a:gd name="adj1" fmla="val 50000"/>
              <a:gd name="adj2" fmla="val 65952"/>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endParaRPr kumimoji="1" lang="ja-JP" altLang="en-US" dirty="0" smtClean="0"/>
          </a:p>
        </p:txBody>
      </p:sp>
      <p:sp>
        <p:nvSpPr>
          <p:cNvPr id="29" name="右矢印 28"/>
          <p:cNvSpPr/>
          <p:nvPr/>
        </p:nvSpPr>
        <p:spPr>
          <a:xfrm rot="13245250">
            <a:off x="4442796" y="4094537"/>
            <a:ext cx="3395911" cy="306228"/>
          </a:xfrm>
          <a:prstGeom prst="rightArrow">
            <a:avLst>
              <a:gd name="adj1" fmla="val 50000"/>
              <a:gd name="adj2" fmla="val 65952"/>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endParaRPr kumimoji="1" lang="ja-JP" altLang="en-US" dirty="0" smtClean="0"/>
          </a:p>
        </p:txBody>
      </p:sp>
      <p:sp>
        <p:nvSpPr>
          <p:cNvPr id="30" name="正方形/長方形 29"/>
          <p:cNvSpPr/>
          <p:nvPr/>
        </p:nvSpPr>
        <p:spPr>
          <a:xfrm>
            <a:off x="3805227" y="3503665"/>
            <a:ext cx="540000" cy="395295"/>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1" name="正方形/長方形 30"/>
          <p:cNvSpPr/>
          <p:nvPr/>
        </p:nvSpPr>
        <p:spPr>
          <a:xfrm>
            <a:off x="4564305" y="3503665"/>
            <a:ext cx="540000" cy="395295"/>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2" name="右矢印 31"/>
          <p:cNvSpPr/>
          <p:nvPr/>
        </p:nvSpPr>
        <p:spPr>
          <a:xfrm rot="9920574">
            <a:off x="3984637" y="3087709"/>
            <a:ext cx="3566218" cy="306228"/>
          </a:xfrm>
          <a:prstGeom prst="rightArrow">
            <a:avLst>
              <a:gd name="adj1" fmla="val 50000"/>
              <a:gd name="adj2" fmla="val 65952"/>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endParaRPr kumimoji="1" lang="ja-JP" altLang="en-US" dirty="0" smtClean="0"/>
          </a:p>
        </p:txBody>
      </p:sp>
      <p:sp>
        <p:nvSpPr>
          <p:cNvPr id="33" name="右矢印 32"/>
          <p:cNvSpPr/>
          <p:nvPr/>
        </p:nvSpPr>
        <p:spPr>
          <a:xfrm rot="13010431">
            <a:off x="4488774" y="4554324"/>
            <a:ext cx="3395911" cy="306228"/>
          </a:xfrm>
          <a:prstGeom prst="rightArrow">
            <a:avLst>
              <a:gd name="adj1" fmla="val 50000"/>
              <a:gd name="adj2" fmla="val 65952"/>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endParaRPr kumimoji="1" lang="ja-JP" altLang="en-US" dirty="0" smtClean="0"/>
          </a:p>
        </p:txBody>
      </p:sp>
      <p:sp>
        <p:nvSpPr>
          <p:cNvPr id="34" name="正方形/長方形 33"/>
          <p:cNvSpPr/>
          <p:nvPr/>
        </p:nvSpPr>
        <p:spPr>
          <a:xfrm>
            <a:off x="3805227" y="4078678"/>
            <a:ext cx="540000" cy="395295"/>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5" name="正方形/長方形 34"/>
          <p:cNvSpPr/>
          <p:nvPr/>
        </p:nvSpPr>
        <p:spPr>
          <a:xfrm>
            <a:off x="4564305" y="4078678"/>
            <a:ext cx="540000" cy="395295"/>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6" name="右矢印 35"/>
          <p:cNvSpPr/>
          <p:nvPr/>
        </p:nvSpPr>
        <p:spPr>
          <a:xfrm rot="9728255">
            <a:off x="3983873" y="3561863"/>
            <a:ext cx="3613182" cy="306228"/>
          </a:xfrm>
          <a:prstGeom prst="rightArrow">
            <a:avLst>
              <a:gd name="adj1" fmla="val 50000"/>
              <a:gd name="adj2" fmla="val 65952"/>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endParaRPr kumimoji="1" lang="ja-JP" altLang="en-US" dirty="0" smtClean="0"/>
          </a:p>
        </p:txBody>
      </p:sp>
      <p:sp>
        <p:nvSpPr>
          <p:cNvPr id="37" name="右矢印 36"/>
          <p:cNvSpPr/>
          <p:nvPr/>
        </p:nvSpPr>
        <p:spPr>
          <a:xfrm rot="12856933">
            <a:off x="4553551" y="5050945"/>
            <a:ext cx="3209103" cy="306228"/>
          </a:xfrm>
          <a:prstGeom prst="rightArrow">
            <a:avLst>
              <a:gd name="adj1" fmla="val 50000"/>
              <a:gd name="adj2" fmla="val 65952"/>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endParaRPr kumimoji="1" lang="ja-JP" altLang="en-US" dirty="0" smtClean="0"/>
          </a:p>
        </p:txBody>
      </p:sp>
      <p:sp>
        <p:nvSpPr>
          <p:cNvPr id="38" name="正方形/長方形 37"/>
          <p:cNvSpPr/>
          <p:nvPr/>
        </p:nvSpPr>
        <p:spPr>
          <a:xfrm>
            <a:off x="3805227" y="4669018"/>
            <a:ext cx="540000" cy="395295"/>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9" name="正方形/長方形 38"/>
          <p:cNvSpPr/>
          <p:nvPr/>
        </p:nvSpPr>
        <p:spPr>
          <a:xfrm>
            <a:off x="4564305" y="4669018"/>
            <a:ext cx="540000" cy="395295"/>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40" name="右矢印 39"/>
          <p:cNvSpPr/>
          <p:nvPr/>
        </p:nvSpPr>
        <p:spPr>
          <a:xfrm rot="9502968">
            <a:off x="3982363" y="4022294"/>
            <a:ext cx="3675799" cy="306228"/>
          </a:xfrm>
          <a:prstGeom prst="rightArrow">
            <a:avLst>
              <a:gd name="adj1" fmla="val 50000"/>
              <a:gd name="adj2" fmla="val 65952"/>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endParaRPr kumimoji="1" lang="ja-JP" altLang="en-US" dirty="0" smtClean="0"/>
          </a:p>
        </p:txBody>
      </p:sp>
      <p:sp>
        <p:nvSpPr>
          <p:cNvPr id="41" name="右矢印 40"/>
          <p:cNvSpPr/>
          <p:nvPr/>
        </p:nvSpPr>
        <p:spPr>
          <a:xfrm rot="12312000">
            <a:off x="4674723" y="5332363"/>
            <a:ext cx="2949744" cy="306228"/>
          </a:xfrm>
          <a:prstGeom prst="rightArrow">
            <a:avLst>
              <a:gd name="adj1" fmla="val 50000"/>
              <a:gd name="adj2" fmla="val 65952"/>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endParaRPr kumimoji="1" lang="ja-JP" altLang="en-US" dirty="0" smtClean="0"/>
          </a:p>
        </p:txBody>
      </p:sp>
      <p:sp>
        <p:nvSpPr>
          <p:cNvPr id="42" name="正方形/長方形 41"/>
          <p:cNvSpPr/>
          <p:nvPr/>
        </p:nvSpPr>
        <p:spPr>
          <a:xfrm>
            <a:off x="482545" y="5574297"/>
            <a:ext cx="4892742" cy="101566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182563" indent="-182563">
              <a:buFont typeface="Wingdings" pitchFamily="2" charset="2"/>
              <a:buChar char="ü"/>
            </a:pPr>
            <a: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SSD</a:t>
            </a: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の高速なランダム</a:t>
            </a:r>
            <a: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IO</a:t>
            </a: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を活用</a:t>
            </a:r>
            <a:endPar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endParaRPr>
          </a:p>
          <a:p>
            <a:pPr marL="182563" indent="-182563">
              <a:buFont typeface="Wingdings" pitchFamily="2" charset="2"/>
              <a:buChar char="ü"/>
            </a:pP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フェッチは必要な</a:t>
            </a:r>
            <a:r>
              <a:rPr lang="en-US" altLang="ja-JP" sz="2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minipage</a:t>
            </a: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のみ</a:t>
            </a:r>
            <a:endPar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endParaRPr>
          </a:p>
          <a:p>
            <a:pPr marL="182563" indent="-182563">
              <a:buFont typeface="Wingdings" pitchFamily="2" charset="2"/>
              <a:buChar char="ü"/>
            </a:pP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各</a:t>
            </a:r>
            <a:r>
              <a:rPr lang="en-US" altLang="ja-JP" sz="2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minipage</a:t>
            </a:r>
            <a:r>
              <a:rPr lang="ja-JP" altLang="en-US" sz="2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への</a:t>
            </a: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アクセスは一度のみ</a:t>
            </a:r>
            <a:endPar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endParaRPr>
          </a:p>
        </p:txBody>
      </p:sp>
      <p:sp>
        <p:nvSpPr>
          <p:cNvPr id="43" name="正方形/長方形 42"/>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Query Processing Techniques for Solid State Drives</a:t>
            </a:r>
            <a:endParaRPr lang="ja-JP" altLang="en-US" sz="1400" dirty="0">
              <a:solidFill>
                <a:schemeClr val="bg1"/>
              </a:solidFill>
              <a:latin typeface="ヒラギノ角ゴ Pro W6" pitchFamily="34" charset="-128"/>
              <a:ea typeface="ヒラギノ角ゴ Pro W6" pitchFamily="34" charset="-128"/>
            </a:endParaRPr>
          </a:p>
        </p:txBody>
      </p:sp>
      <p:sp>
        <p:nvSpPr>
          <p:cNvPr id="45" name="フッター プレースホルダ 44"/>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44" name="線吹き出し 1 (枠付き) 43"/>
          <p:cNvSpPr/>
          <p:nvPr/>
        </p:nvSpPr>
        <p:spPr>
          <a:xfrm>
            <a:off x="4016623" y="1676376"/>
            <a:ext cx="2381027" cy="688256"/>
          </a:xfrm>
          <a:prstGeom prst="borderCallout1">
            <a:avLst>
              <a:gd name="adj1" fmla="val 68563"/>
              <a:gd name="adj2" fmla="val 99236"/>
              <a:gd name="adj3" fmla="val 105165"/>
              <a:gd name="adj4" fmla="val 141434"/>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選択率が低い場合、</a:t>
            </a:r>
            <a:endPar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endParaRPr>
          </a:p>
          <a:p>
            <a:pPr algn="ct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不要なカラムが多い</a:t>
            </a:r>
            <a:endPar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endParaRPr>
          </a:p>
        </p:txBody>
      </p:sp>
      <p:sp>
        <p:nvSpPr>
          <p:cNvPr id="46" name="スライド番号プレースホルダ 45"/>
          <p:cNvSpPr>
            <a:spLocks noGrp="1"/>
          </p:cNvSpPr>
          <p:nvPr>
            <p:ph type="sldNum" sz="quarter" idx="12"/>
          </p:nvPr>
        </p:nvSpPr>
        <p:spPr/>
        <p:txBody>
          <a:bodyPr/>
          <a:lstStyle/>
          <a:p>
            <a:fld id="{DF510E7A-70A0-49B7-BA5B-039CFE49E52F}" type="slidenum">
              <a:rPr kumimoji="1" lang="ja-JP" altLang="en-US" smtClean="0"/>
              <a:pPr/>
              <a:t>183</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63" presetClass="path" presetSubtype="0" accel="50000" decel="50000" fill="hold" nodeType="withEffect">
                                  <p:stCondLst>
                                    <p:cond delay="0"/>
                                  </p:stCondLst>
                                  <p:childTnLst>
                                    <p:animMotion origin="layout" path="M 0.37483 -0.15903 L -2.77778E-7 3.33333E-6 " pathEditMode="relative" rAng="0" ptsTypes="AA">
                                      <p:cBhvr>
                                        <p:cTn id="13" dur="500" fill="hold"/>
                                        <p:tgtEl>
                                          <p:spTgt spid="26"/>
                                        </p:tgtEl>
                                        <p:attrNameLst>
                                          <p:attrName>ppt_x</p:attrName>
                                          <p:attrName>ppt_y</p:attrName>
                                        </p:attrNameLst>
                                      </p:cBhvr>
                                      <p:rCtr x="-188" y="79"/>
                                    </p:animMotion>
                                  </p:childTnLst>
                                </p:cTn>
                              </p:par>
                              <p:par>
                                <p:cTn id="14" presetID="22" presetClass="entr" presetSubtype="2" fill="hold" grpId="1"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right)">
                                      <p:cBhvr>
                                        <p:cTn id="16" dur="500"/>
                                        <p:tgtEl>
                                          <p:spTgt spid="28"/>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63" presetClass="path" presetSubtype="0" accel="50000" decel="50000" fill="hold" nodeType="withEffect">
                                  <p:stCondLst>
                                    <p:cond delay="300"/>
                                  </p:stCondLst>
                                  <p:childTnLst>
                                    <p:animMotion origin="layout" path="M 0.28698 0.32939 L -4.44444E-6 3.33333E-6 " pathEditMode="relative" rAng="0" ptsTypes="AA">
                                      <p:cBhvr>
                                        <p:cTn id="21" dur="500" fill="hold"/>
                                        <p:tgtEl>
                                          <p:spTgt spid="27"/>
                                        </p:tgtEl>
                                        <p:attrNameLst>
                                          <p:attrName>ppt_x</p:attrName>
                                          <p:attrName>ppt_y</p:attrName>
                                        </p:attrNameLst>
                                      </p:cBhvr>
                                      <p:rCtr x="-144" y="-165"/>
                                    </p:animMotion>
                                  </p:childTnLst>
                                </p:cTn>
                              </p:par>
                              <p:par>
                                <p:cTn id="22" presetID="22" presetClass="entr" presetSubtype="2" fill="hold" grpId="1" nodeType="withEffect">
                                  <p:stCondLst>
                                    <p:cond delay="300"/>
                                  </p:stCondLst>
                                  <p:childTnLst>
                                    <p:set>
                                      <p:cBhvr>
                                        <p:cTn id="23" dur="1" fill="hold">
                                          <p:stCondLst>
                                            <p:cond delay="0"/>
                                          </p:stCondLst>
                                        </p:cTn>
                                        <p:tgtEl>
                                          <p:spTgt spid="29"/>
                                        </p:tgtEl>
                                        <p:attrNameLst>
                                          <p:attrName>style.visibility</p:attrName>
                                        </p:attrNameLst>
                                      </p:cBhvr>
                                      <p:to>
                                        <p:strVal val="visible"/>
                                      </p:to>
                                    </p:set>
                                    <p:animEffect transition="in" filter="wipe(right)">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3.05556E-6 1.42527E-6 L 3.05556E-6 0.05507 " pathEditMode="relative" rAng="0" ptsTypes="AA">
                                      <p:cBhvr>
                                        <p:cTn id="28" dur="500" fill="hold"/>
                                        <p:tgtEl>
                                          <p:spTgt spid="23"/>
                                        </p:tgtEl>
                                        <p:attrNameLst>
                                          <p:attrName>ppt_x</p:attrName>
                                          <p:attrName>ppt_y</p:attrName>
                                        </p:attrNameLst>
                                      </p:cBhvr>
                                      <p:rCtr x="0" y="28"/>
                                    </p:animMotion>
                                  </p:childTnLst>
                                </p:cTn>
                              </p:par>
                              <p:par>
                                <p:cTn id="29" presetID="10" presetClass="entr" presetSubtype="0" fill="hold" grpId="0" nodeType="withEffect">
                                  <p:stCondLst>
                                    <p:cond delay="20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63" presetClass="path" presetSubtype="0" accel="50000" decel="50000" fill="hold" nodeType="withEffect">
                                  <p:stCondLst>
                                    <p:cond delay="200"/>
                                  </p:stCondLst>
                                  <p:childTnLst>
                                    <p:animMotion origin="layout" path="M 0.37726 -0.13396 L 2.77778E-7 -3.64183E-6 " pathEditMode="relative" rAng="0" ptsTypes="AA">
                                      <p:cBhvr>
                                        <p:cTn id="33" dur="500" fill="hold"/>
                                        <p:tgtEl>
                                          <p:spTgt spid="30"/>
                                        </p:tgtEl>
                                        <p:attrNameLst>
                                          <p:attrName>ppt_x</p:attrName>
                                          <p:attrName>ppt_y</p:attrName>
                                        </p:attrNameLst>
                                      </p:cBhvr>
                                      <p:rCtr x="-189" y="67"/>
                                    </p:animMotion>
                                  </p:childTnLst>
                                </p:cTn>
                              </p:par>
                              <p:par>
                                <p:cTn id="34" presetID="22" presetClass="entr" presetSubtype="2" fill="hold" grpId="0" nodeType="withEffect">
                                  <p:stCondLst>
                                    <p:cond delay="200"/>
                                  </p:stCondLst>
                                  <p:childTnLst>
                                    <p:set>
                                      <p:cBhvr>
                                        <p:cTn id="35" dur="1" fill="hold">
                                          <p:stCondLst>
                                            <p:cond delay="0"/>
                                          </p:stCondLst>
                                        </p:cTn>
                                        <p:tgtEl>
                                          <p:spTgt spid="32"/>
                                        </p:tgtEl>
                                        <p:attrNameLst>
                                          <p:attrName>style.visibility</p:attrName>
                                        </p:attrNameLst>
                                      </p:cBhvr>
                                      <p:to>
                                        <p:strVal val="visible"/>
                                      </p:to>
                                    </p:set>
                                    <p:animEffect transition="in" filter="wipe(right)">
                                      <p:cBhvr>
                                        <p:cTn id="36" dur="500"/>
                                        <p:tgtEl>
                                          <p:spTgt spid="32"/>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63" presetClass="path" presetSubtype="0" accel="50000" decel="50000" fill="hold" nodeType="withEffect">
                                  <p:stCondLst>
                                    <p:cond delay="500"/>
                                  </p:stCondLst>
                                  <p:childTnLst>
                                    <p:animMotion origin="layout" path="M 0.29427 0.29639 L 4.16667E-6 -3.64183E-6 " pathEditMode="relative" rAng="0" ptsTypes="AA">
                                      <p:cBhvr>
                                        <p:cTn id="41" dur="500" fill="hold"/>
                                        <p:tgtEl>
                                          <p:spTgt spid="31"/>
                                        </p:tgtEl>
                                        <p:attrNameLst>
                                          <p:attrName>ppt_x</p:attrName>
                                          <p:attrName>ppt_y</p:attrName>
                                        </p:attrNameLst>
                                      </p:cBhvr>
                                      <p:rCtr x="-147" y="-148"/>
                                    </p:animMotion>
                                  </p:childTnLst>
                                </p:cTn>
                              </p:par>
                              <p:par>
                                <p:cTn id="42" presetID="22" presetClass="entr" presetSubtype="2" fill="hold" grpId="0" nodeType="withEffect">
                                  <p:stCondLst>
                                    <p:cond delay="500"/>
                                  </p:stCondLst>
                                  <p:childTnLst>
                                    <p:set>
                                      <p:cBhvr>
                                        <p:cTn id="43" dur="1" fill="hold">
                                          <p:stCondLst>
                                            <p:cond delay="0"/>
                                          </p:stCondLst>
                                        </p:cTn>
                                        <p:tgtEl>
                                          <p:spTgt spid="33"/>
                                        </p:tgtEl>
                                        <p:attrNameLst>
                                          <p:attrName>style.visibility</p:attrName>
                                        </p:attrNameLst>
                                      </p:cBhvr>
                                      <p:to>
                                        <p:strVal val="visible"/>
                                      </p:to>
                                    </p:set>
                                    <p:animEffect transition="in" filter="wipe(right)">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2" nodeType="clickEffect">
                                  <p:stCondLst>
                                    <p:cond delay="0"/>
                                  </p:stCondLst>
                                  <p:childTnLst>
                                    <p:animMotion origin="layout" path="M 3.05556E-6 0.05507 L 3.05556E-6 0.10736 " pathEditMode="relative" rAng="0" ptsTypes="AA">
                                      <p:cBhvr>
                                        <p:cTn id="48" dur="500" fill="hold"/>
                                        <p:tgtEl>
                                          <p:spTgt spid="23"/>
                                        </p:tgtEl>
                                        <p:attrNameLst>
                                          <p:attrName>ppt_x</p:attrName>
                                          <p:attrName>ppt_y</p:attrName>
                                        </p:attrNameLst>
                                      </p:cBhvr>
                                      <p:rCtr x="0" y="26"/>
                                    </p:animMotion>
                                  </p:childTnLst>
                                </p:cTn>
                              </p:par>
                              <p:par>
                                <p:cTn id="49" presetID="10" presetClass="entr" presetSubtype="0" fill="hold" grpId="0" nodeType="withEffect">
                                  <p:stCondLst>
                                    <p:cond delay="20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63" presetClass="path" presetSubtype="0" accel="50000" decel="50000" fill="hold" nodeType="withEffect">
                                  <p:stCondLst>
                                    <p:cond delay="200"/>
                                  </p:stCondLst>
                                  <p:childTnLst>
                                    <p:animMotion origin="layout" path="M 0.38108 -0.1652 L 2.77778E-7 -1.1615E-6 " pathEditMode="relative" rAng="0" ptsTypes="AA">
                                      <p:cBhvr>
                                        <p:cTn id="53" dur="500" fill="hold"/>
                                        <p:tgtEl>
                                          <p:spTgt spid="34"/>
                                        </p:tgtEl>
                                        <p:attrNameLst>
                                          <p:attrName>ppt_x</p:attrName>
                                          <p:attrName>ppt_y</p:attrName>
                                        </p:attrNameLst>
                                      </p:cBhvr>
                                      <p:rCtr x="-191" y="83"/>
                                    </p:animMotion>
                                  </p:childTnLst>
                                </p:cTn>
                              </p:par>
                              <p:par>
                                <p:cTn id="54" presetID="22" presetClass="entr" presetSubtype="2" fill="hold" grpId="0" nodeType="withEffect">
                                  <p:stCondLst>
                                    <p:cond delay="200"/>
                                  </p:stCondLst>
                                  <p:childTnLst>
                                    <p:set>
                                      <p:cBhvr>
                                        <p:cTn id="55" dur="1" fill="hold">
                                          <p:stCondLst>
                                            <p:cond delay="0"/>
                                          </p:stCondLst>
                                        </p:cTn>
                                        <p:tgtEl>
                                          <p:spTgt spid="36"/>
                                        </p:tgtEl>
                                        <p:attrNameLst>
                                          <p:attrName>style.visibility</p:attrName>
                                        </p:attrNameLst>
                                      </p:cBhvr>
                                      <p:to>
                                        <p:strVal val="visible"/>
                                      </p:to>
                                    </p:set>
                                    <p:animEffect transition="in" filter="wipe(right)">
                                      <p:cBhvr>
                                        <p:cTn id="56" dur="500"/>
                                        <p:tgtEl>
                                          <p:spTgt spid="36"/>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par>
                                <p:cTn id="60" presetID="63" presetClass="path" presetSubtype="0" accel="50000" decel="50000" fill="hold" nodeType="withEffect">
                                  <p:stCondLst>
                                    <p:cond delay="500"/>
                                  </p:stCondLst>
                                  <p:childTnLst>
                                    <p:animMotion origin="layout" path="M 0.29027 0.26492 L 4.16667E-6 -1.1615E-6 " pathEditMode="relative" rAng="0" ptsTypes="AA">
                                      <p:cBhvr>
                                        <p:cTn id="61" dur="500" fill="hold"/>
                                        <p:tgtEl>
                                          <p:spTgt spid="35"/>
                                        </p:tgtEl>
                                        <p:attrNameLst>
                                          <p:attrName>ppt_x</p:attrName>
                                          <p:attrName>ppt_y</p:attrName>
                                        </p:attrNameLst>
                                      </p:cBhvr>
                                      <p:rCtr x="-145" y="-133"/>
                                    </p:animMotion>
                                  </p:childTnLst>
                                </p:cTn>
                              </p:par>
                              <p:par>
                                <p:cTn id="62" presetID="22" presetClass="entr" presetSubtype="2" fill="hold" grpId="0" nodeType="withEffect">
                                  <p:stCondLst>
                                    <p:cond delay="500"/>
                                  </p:stCondLst>
                                  <p:childTnLst>
                                    <p:set>
                                      <p:cBhvr>
                                        <p:cTn id="63" dur="1" fill="hold">
                                          <p:stCondLst>
                                            <p:cond delay="0"/>
                                          </p:stCondLst>
                                        </p:cTn>
                                        <p:tgtEl>
                                          <p:spTgt spid="37"/>
                                        </p:tgtEl>
                                        <p:attrNameLst>
                                          <p:attrName>style.visibility</p:attrName>
                                        </p:attrNameLst>
                                      </p:cBhvr>
                                      <p:to>
                                        <p:strVal val="visible"/>
                                      </p:to>
                                    </p:set>
                                    <p:animEffect transition="in" filter="wipe(right)">
                                      <p:cBhvr>
                                        <p:cTn id="64" dur="500"/>
                                        <p:tgtEl>
                                          <p:spTgt spid="37"/>
                                        </p:tgtEl>
                                      </p:cBhvr>
                                    </p:animEffect>
                                  </p:childTnLst>
                                </p:cTn>
                              </p:par>
                            </p:childTnLst>
                          </p:cTn>
                        </p:par>
                        <p:par>
                          <p:cTn id="65" fill="hold">
                            <p:stCondLst>
                              <p:cond delay="1000"/>
                            </p:stCondLst>
                            <p:childTnLst>
                              <p:par>
                                <p:cTn id="66" presetID="42" presetClass="path" presetSubtype="0" accel="50000" decel="50000" fill="hold" grpId="3" nodeType="afterEffect">
                                  <p:stCondLst>
                                    <p:cond delay="0"/>
                                  </p:stCondLst>
                                  <p:childTnLst>
                                    <p:animMotion origin="layout" path="M 3.05556E-6 0.1074 L -0.00104 0.1625 " pathEditMode="relative" rAng="0" ptsTypes="AA">
                                      <p:cBhvr>
                                        <p:cTn id="67" dur="500" fill="hold"/>
                                        <p:tgtEl>
                                          <p:spTgt spid="23"/>
                                        </p:tgtEl>
                                        <p:attrNameLst>
                                          <p:attrName>ppt_x</p:attrName>
                                          <p:attrName>ppt_y</p:attrName>
                                        </p:attrNameLst>
                                      </p:cBhvr>
                                      <p:rCtr x="-1" y="28"/>
                                    </p:animMotion>
                                  </p:childTnLst>
                                </p:cTn>
                              </p:par>
                              <p:par>
                                <p:cTn id="68" presetID="10" presetClass="entr" presetSubtype="0" fill="hold" grpId="0" nodeType="withEffect">
                                  <p:stCondLst>
                                    <p:cond delay="20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cTn>
                              </p:par>
                              <p:par>
                                <p:cTn id="71" presetID="63" presetClass="path" presetSubtype="0" accel="50000" decel="50000" fill="hold" nodeType="withEffect">
                                  <p:stCondLst>
                                    <p:cond delay="200"/>
                                  </p:stCondLst>
                                  <p:childTnLst>
                                    <p:animMotion origin="layout" path="M 0.38108 -0.19898 L 2.77778E-7 -2.4248E-6 " pathEditMode="relative" rAng="0" ptsTypes="AA">
                                      <p:cBhvr>
                                        <p:cTn id="72" dur="500" fill="hold"/>
                                        <p:tgtEl>
                                          <p:spTgt spid="38"/>
                                        </p:tgtEl>
                                        <p:attrNameLst>
                                          <p:attrName>ppt_x</p:attrName>
                                          <p:attrName>ppt_y</p:attrName>
                                        </p:attrNameLst>
                                      </p:cBhvr>
                                      <p:rCtr x="-191" y="99"/>
                                    </p:animMotion>
                                  </p:childTnLst>
                                </p:cTn>
                              </p:par>
                              <p:par>
                                <p:cTn id="73" presetID="22" presetClass="entr" presetSubtype="2" fill="hold" grpId="0" nodeType="withEffect">
                                  <p:stCondLst>
                                    <p:cond delay="200"/>
                                  </p:stCondLst>
                                  <p:childTnLst>
                                    <p:set>
                                      <p:cBhvr>
                                        <p:cTn id="74" dur="1" fill="hold">
                                          <p:stCondLst>
                                            <p:cond delay="0"/>
                                          </p:stCondLst>
                                        </p:cTn>
                                        <p:tgtEl>
                                          <p:spTgt spid="40"/>
                                        </p:tgtEl>
                                        <p:attrNameLst>
                                          <p:attrName>style.visibility</p:attrName>
                                        </p:attrNameLst>
                                      </p:cBhvr>
                                      <p:to>
                                        <p:strVal val="visible"/>
                                      </p:to>
                                    </p:set>
                                    <p:animEffect transition="in" filter="wipe(right)">
                                      <p:cBhvr>
                                        <p:cTn id="75" dur="500"/>
                                        <p:tgtEl>
                                          <p:spTgt spid="40"/>
                                        </p:tgtEl>
                                      </p:cBhvr>
                                    </p:animEffect>
                                  </p:childTnLst>
                                </p:cTn>
                              </p:par>
                              <p:par>
                                <p:cTn id="76" presetID="10" presetClass="entr" presetSubtype="0" fill="hold" grpId="0" nodeType="withEffect">
                                  <p:stCondLst>
                                    <p:cond delay="500"/>
                                  </p:stCondLst>
                                  <p:childTnLst>
                                    <p:set>
                                      <p:cBhvr>
                                        <p:cTn id="77" dur="1" fill="hold">
                                          <p:stCondLst>
                                            <p:cond delay="0"/>
                                          </p:stCondLst>
                                        </p:cTn>
                                        <p:tgtEl>
                                          <p:spTgt spid="39"/>
                                        </p:tgtEl>
                                        <p:attrNameLst>
                                          <p:attrName>style.visibility</p:attrName>
                                        </p:attrNameLst>
                                      </p:cBhvr>
                                      <p:to>
                                        <p:strVal val="visible"/>
                                      </p:to>
                                    </p:set>
                                    <p:animEffect transition="in" filter="fade">
                                      <p:cBhvr>
                                        <p:cTn id="78" dur="500"/>
                                        <p:tgtEl>
                                          <p:spTgt spid="39"/>
                                        </p:tgtEl>
                                      </p:cBhvr>
                                    </p:animEffect>
                                  </p:childTnLst>
                                </p:cTn>
                              </p:par>
                              <p:par>
                                <p:cTn id="79" presetID="63" presetClass="path" presetSubtype="0" accel="50000" decel="50000" fill="hold" nodeType="withEffect">
                                  <p:stCondLst>
                                    <p:cond delay="500"/>
                                  </p:stCondLst>
                                  <p:childTnLst>
                                    <p:animMotion origin="layout" path="M 0.29027 0.17885 L 4.16667E-6 -2.4248E-6 " pathEditMode="relative" rAng="0" ptsTypes="AA">
                                      <p:cBhvr>
                                        <p:cTn id="80" dur="500" fill="hold"/>
                                        <p:tgtEl>
                                          <p:spTgt spid="39"/>
                                        </p:tgtEl>
                                        <p:attrNameLst>
                                          <p:attrName>ppt_x</p:attrName>
                                          <p:attrName>ppt_y</p:attrName>
                                        </p:attrNameLst>
                                      </p:cBhvr>
                                      <p:rCtr x="-145" y="-90"/>
                                    </p:animMotion>
                                  </p:childTnLst>
                                </p:cTn>
                              </p:par>
                              <p:par>
                                <p:cTn id="81" presetID="22" presetClass="entr" presetSubtype="2" fill="hold" grpId="0" nodeType="withEffect">
                                  <p:stCondLst>
                                    <p:cond delay="500"/>
                                  </p:stCondLst>
                                  <p:childTnLst>
                                    <p:set>
                                      <p:cBhvr>
                                        <p:cTn id="82" dur="1" fill="hold">
                                          <p:stCondLst>
                                            <p:cond delay="0"/>
                                          </p:stCondLst>
                                        </p:cTn>
                                        <p:tgtEl>
                                          <p:spTgt spid="41"/>
                                        </p:tgtEl>
                                        <p:attrNameLst>
                                          <p:attrName>style.visibility</p:attrName>
                                        </p:attrNameLst>
                                      </p:cBhvr>
                                      <p:to>
                                        <p:strVal val="visible"/>
                                      </p:to>
                                    </p:set>
                                    <p:animEffect transition="in" filter="wipe(right)">
                                      <p:cBhvr>
                                        <p:cTn id="83" dur="500"/>
                                        <p:tgtEl>
                                          <p:spTgt spid="41"/>
                                        </p:tgtEl>
                                      </p:cBhvr>
                                    </p:animEffect>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1000"/>
                                        <p:tgtEl>
                                          <p:spTgt spid="42"/>
                                        </p:tgtEl>
                                      </p:cBhvr>
                                    </p:animEffect>
                                    <p:anim calcmode="lin" valueType="num">
                                      <p:cBhvr>
                                        <p:cTn id="89" dur="1000" fill="hold"/>
                                        <p:tgtEl>
                                          <p:spTgt spid="42"/>
                                        </p:tgtEl>
                                        <p:attrNameLst>
                                          <p:attrName>ppt_x</p:attrName>
                                        </p:attrNameLst>
                                      </p:cBhvr>
                                      <p:tavLst>
                                        <p:tav tm="0">
                                          <p:val>
                                            <p:strVal val="#ppt_x"/>
                                          </p:val>
                                        </p:tav>
                                        <p:tav tm="100000">
                                          <p:val>
                                            <p:strVal val="#ppt_x"/>
                                          </p:val>
                                        </p:tav>
                                      </p:tavLst>
                                    </p:anim>
                                    <p:anim calcmode="lin" valueType="num">
                                      <p:cBhvr>
                                        <p:cTn id="9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7" presetClass="entr" presetSubtype="0"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fade">
                                      <p:cBhvr>
                                        <p:cTn id="95" dur="1000"/>
                                        <p:tgtEl>
                                          <p:spTgt spid="44"/>
                                        </p:tgtEl>
                                      </p:cBhvr>
                                    </p:animEffect>
                                    <p:anim calcmode="lin" valueType="num">
                                      <p:cBhvr>
                                        <p:cTn id="96" dur="1000" fill="hold"/>
                                        <p:tgtEl>
                                          <p:spTgt spid="44"/>
                                        </p:tgtEl>
                                        <p:attrNameLst>
                                          <p:attrName>ppt_x</p:attrName>
                                        </p:attrNameLst>
                                      </p:cBhvr>
                                      <p:tavLst>
                                        <p:tav tm="0">
                                          <p:val>
                                            <p:strVal val="#ppt_x"/>
                                          </p:val>
                                        </p:tav>
                                        <p:tav tm="100000">
                                          <p:val>
                                            <p:strVal val="#ppt_x"/>
                                          </p:val>
                                        </p:tav>
                                      </p:tavLst>
                                    </p:anim>
                                    <p:anim calcmode="lin" valueType="num">
                                      <p:cBhvr>
                                        <p:cTn id="9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P spid="23" grpId="3" animBg="1"/>
      <p:bldP spid="26" grpId="0" animBg="1"/>
      <p:bldP spid="27" grpId="0" animBg="1"/>
      <p:bldP spid="28" grpId="1" animBg="1"/>
      <p:bldP spid="29" grpId="1"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p:bldP spid="44"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7414" y="274638"/>
            <a:ext cx="8909172" cy="1143000"/>
          </a:xfrm>
        </p:spPr>
        <p:txBody>
          <a:bodyPr/>
          <a:lstStyle/>
          <a:p>
            <a:r>
              <a:rPr kumimoji="1" lang="en-US" altLang="ja-JP" sz="4000" dirty="0" err="1" smtClean="0"/>
              <a:t>FlashJoin</a:t>
            </a:r>
            <a:r>
              <a:rPr kumimoji="1" lang="en-US" altLang="ja-JP" sz="4000" dirty="0" smtClean="0"/>
              <a:t> </a:t>
            </a:r>
            <a:r>
              <a:rPr kumimoji="1" lang="ja-JP" altLang="en-US" sz="2800" dirty="0" smtClean="0"/>
              <a:t>－</a:t>
            </a:r>
            <a:r>
              <a:rPr kumimoji="1" lang="en-US" altLang="ja-JP" sz="2800" dirty="0" smtClean="0"/>
              <a:t>Example of</a:t>
            </a:r>
            <a:r>
              <a:rPr kumimoji="1" lang="ja-JP" altLang="en-US" sz="2800" dirty="0" smtClean="0"/>
              <a:t> </a:t>
            </a:r>
            <a:r>
              <a:rPr kumimoji="1" lang="en-US" altLang="ja-JP" sz="2800" dirty="0" smtClean="0"/>
              <a:t>3-way</a:t>
            </a:r>
            <a:r>
              <a:rPr kumimoji="1" lang="ja-JP" altLang="en-US" sz="2800" dirty="0" smtClean="0"/>
              <a:t> </a:t>
            </a:r>
            <a:r>
              <a:rPr kumimoji="1" lang="en-US" altLang="ja-JP" sz="2800" dirty="0" smtClean="0"/>
              <a:t>join</a:t>
            </a:r>
            <a:r>
              <a:rPr kumimoji="1" lang="ja-JP" altLang="en-US" sz="2800" dirty="0" smtClean="0"/>
              <a:t>－</a:t>
            </a:r>
            <a:endParaRPr kumimoji="1" lang="ja-JP" altLang="en-US" sz="3200" dirty="0"/>
          </a:p>
        </p:txBody>
      </p:sp>
      <p:sp>
        <p:nvSpPr>
          <p:cNvPr id="5" name="テキスト ボックス 4"/>
          <p:cNvSpPr txBox="1"/>
          <p:nvPr/>
        </p:nvSpPr>
        <p:spPr>
          <a:xfrm>
            <a:off x="336492" y="1274733"/>
            <a:ext cx="5121915" cy="1015663"/>
          </a:xfrm>
          <a:prstGeom prst="rect">
            <a:avLst/>
          </a:prstGeom>
          <a:noFill/>
        </p:spPr>
        <p:txBody>
          <a:bodyPr wrap="none" rtlCol="0">
            <a:spAutoFit/>
          </a:bodyPr>
          <a:lstStyle/>
          <a:p>
            <a:r>
              <a:rPr lang="en-US" altLang="ja-JP" sz="2000" dirty="0" smtClean="0">
                <a:latin typeface="Consolas" pitchFamily="49" charset="0"/>
              </a:rPr>
              <a:t>SELECT</a:t>
            </a:r>
            <a:r>
              <a:rPr lang="pt-BR" altLang="ja-JP" sz="2000" dirty="0" smtClean="0">
                <a:latin typeface="Consolas" pitchFamily="49" charset="0"/>
              </a:rPr>
              <a:t> R1.B, R1.C, R2.E, R2.H, R3.F</a:t>
            </a:r>
          </a:p>
          <a:p>
            <a:r>
              <a:rPr lang="en-US" altLang="ja-JP" sz="2000" dirty="0" smtClean="0">
                <a:latin typeface="Consolas" pitchFamily="49" charset="0"/>
              </a:rPr>
              <a:t>FROM</a:t>
            </a:r>
            <a:r>
              <a:rPr lang="pt-BR" altLang="ja-JP" sz="2000" dirty="0" smtClean="0">
                <a:latin typeface="Consolas" pitchFamily="49" charset="0"/>
              </a:rPr>
              <a:t> R1, R2, R3</a:t>
            </a:r>
          </a:p>
          <a:p>
            <a:r>
              <a:rPr lang="en-US" altLang="ja-JP" sz="2000" dirty="0" smtClean="0">
                <a:latin typeface="Consolas" pitchFamily="49" charset="0"/>
              </a:rPr>
              <a:t>WHERE</a:t>
            </a:r>
            <a:r>
              <a:rPr lang="ja-JP" altLang="en-US" sz="2000" dirty="0" smtClean="0">
                <a:latin typeface="Consolas" pitchFamily="49" charset="0"/>
              </a:rPr>
              <a:t> </a:t>
            </a:r>
            <a:r>
              <a:rPr lang="pt-BR" altLang="ja-JP" sz="2000" dirty="0" smtClean="0">
                <a:latin typeface="Consolas" pitchFamily="49" charset="0"/>
              </a:rPr>
              <a:t>R1.A = R2.D AND R2.G = R3.K;</a:t>
            </a:r>
            <a:endParaRPr kumimoji="1" lang="ja-JP" altLang="en-US" sz="2000" baseline="-25000" dirty="0">
              <a:latin typeface="Consolas" pitchFamily="49" charset="0"/>
            </a:endParaRPr>
          </a:p>
        </p:txBody>
      </p:sp>
      <p:sp>
        <p:nvSpPr>
          <p:cNvPr id="6" name="角丸四角形 5"/>
          <p:cNvSpPr/>
          <p:nvPr/>
        </p:nvSpPr>
        <p:spPr>
          <a:xfrm>
            <a:off x="506232" y="5714567"/>
            <a:ext cx="900000" cy="468000"/>
          </a:xfrm>
          <a:prstGeom prst="roundRect">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r>
              <a:rPr lang="en-US" altLang="ja-JP" dirty="0" smtClean="0"/>
              <a:t>Scan</a:t>
            </a:r>
            <a:endParaRPr kumimoji="1" lang="ja-JP" altLang="en-US" dirty="0" smtClean="0"/>
          </a:p>
        </p:txBody>
      </p:sp>
      <p:sp>
        <p:nvSpPr>
          <p:cNvPr id="7" name="角丸四角形 6"/>
          <p:cNvSpPr/>
          <p:nvPr/>
        </p:nvSpPr>
        <p:spPr>
          <a:xfrm>
            <a:off x="2039778" y="5714567"/>
            <a:ext cx="900000" cy="468000"/>
          </a:xfrm>
          <a:prstGeom prst="roundRect">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r>
              <a:rPr lang="en-US" altLang="ja-JP" dirty="0" smtClean="0"/>
              <a:t>Scan</a:t>
            </a:r>
            <a:endParaRPr kumimoji="1" lang="ja-JP" altLang="en-US" dirty="0" smtClean="0"/>
          </a:p>
        </p:txBody>
      </p:sp>
      <p:sp>
        <p:nvSpPr>
          <p:cNvPr id="8" name="角丸四角形 7"/>
          <p:cNvSpPr/>
          <p:nvPr/>
        </p:nvSpPr>
        <p:spPr>
          <a:xfrm>
            <a:off x="1199979" y="4339898"/>
            <a:ext cx="900000" cy="900000"/>
          </a:xfrm>
          <a:prstGeom prst="roundRect">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r>
              <a:rPr kumimoji="1" lang="en-US" altLang="ja-JP" dirty="0" smtClean="0"/>
              <a:t>Join</a:t>
            </a:r>
            <a:r>
              <a:rPr kumimoji="1" lang="ja-JP" altLang="en-US" dirty="0" smtClean="0"/>
              <a:t> </a:t>
            </a:r>
            <a:r>
              <a:rPr kumimoji="1" lang="en-US" altLang="ja-JP" dirty="0" smtClean="0"/>
              <a:t>1</a:t>
            </a:r>
          </a:p>
          <a:p>
            <a:pPr algn="ctr"/>
            <a:r>
              <a:rPr lang="en-US" altLang="ja-JP" dirty="0" smtClean="0">
                <a:latin typeface="Consolas" pitchFamily="49" charset="0"/>
              </a:rPr>
              <a:t>A=D</a:t>
            </a:r>
            <a:endParaRPr kumimoji="1" lang="ja-JP" altLang="en-US" dirty="0" smtClean="0">
              <a:latin typeface="Consolas" pitchFamily="49" charset="0"/>
            </a:endParaRPr>
          </a:p>
        </p:txBody>
      </p:sp>
      <p:sp>
        <p:nvSpPr>
          <p:cNvPr id="9" name="角丸四角形 8"/>
          <p:cNvSpPr/>
          <p:nvPr/>
        </p:nvSpPr>
        <p:spPr>
          <a:xfrm>
            <a:off x="2855889" y="4339898"/>
            <a:ext cx="900000" cy="468000"/>
          </a:xfrm>
          <a:prstGeom prst="roundRect">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r>
              <a:rPr lang="en-US" altLang="ja-JP" dirty="0" smtClean="0"/>
              <a:t>Scan</a:t>
            </a:r>
            <a:endParaRPr kumimoji="1" lang="ja-JP" altLang="en-US" dirty="0" smtClean="0"/>
          </a:p>
        </p:txBody>
      </p:sp>
      <p:sp>
        <p:nvSpPr>
          <p:cNvPr id="10" name="角丸四角形 9"/>
          <p:cNvSpPr/>
          <p:nvPr/>
        </p:nvSpPr>
        <p:spPr>
          <a:xfrm>
            <a:off x="2028915" y="2939579"/>
            <a:ext cx="900000" cy="900000"/>
          </a:xfrm>
          <a:prstGeom prst="roundRect">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r>
              <a:rPr kumimoji="1" lang="en-US" altLang="ja-JP" dirty="0" smtClean="0"/>
              <a:t>Join</a:t>
            </a:r>
            <a:r>
              <a:rPr kumimoji="1" lang="ja-JP" altLang="en-US" dirty="0" smtClean="0"/>
              <a:t> </a:t>
            </a:r>
            <a:r>
              <a:rPr lang="en-US" altLang="ja-JP" dirty="0" smtClean="0"/>
              <a:t>2</a:t>
            </a:r>
            <a:endParaRPr kumimoji="1" lang="en-US" altLang="ja-JP" dirty="0" smtClean="0"/>
          </a:p>
          <a:p>
            <a:pPr algn="ctr"/>
            <a:r>
              <a:rPr lang="en-US" altLang="ja-JP" dirty="0" smtClean="0">
                <a:latin typeface="Consolas" pitchFamily="49" charset="0"/>
              </a:rPr>
              <a:t>G=K</a:t>
            </a:r>
            <a:endParaRPr kumimoji="1" lang="ja-JP" altLang="en-US" dirty="0" smtClean="0">
              <a:latin typeface="Consolas" pitchFamily="49" charset="0"/>
            </a:endParaRPr>
          </a:p>
        </p:txBody>
      </p:sp>
      <p:cxnSp>
        <p:nvCxnSpPr>
          <p:cNvPr id="12" name="直線矢印コネクタ 11"/>
          <p:cNvCxnSpPr>
            <a:stCxn id="6" idx="0"/>
            <a:endCxn id="8" idx="2"/>
          </p:cNvCxnSpPr>
          <p:nvPr/>
        </p:nvCxnSpPr>
        <p:spPr>
          <a:xfrm rot="5400000" flipH="1" flipV="1">
            <a:off x="1065771" y="5130360"/>
            <a:ext cx="474669" cy="693747"/>
          </a:xfrm>
          <a:prstGeom prst="straightConnector1">
            <a:avLst/>
          </a:prstGeom>
          <a:ln>
            <a:tailEnd type="arrow"/>
          </a:ln>
        </p:spPr>
        <p:style>
          <a:lnRef idx="2">
            <a:schemeClr val="accent2"/>
          </a:lnRef>
          <a:fillRef idx="1">
            <a:schemeClr val="lt1"/>
          </a:fillRef>
          <a:effectRef idx="0">
            <a:schemeClr val="accent2"/>
          </a:effectRef>
          <a:fontRef idx="minor">
            <a:schemeClr val="dk1"/>
          </a:fontRef>
        </p:style>
      </p:cxnSp>
      <p:cxnSp>
        <p:nvCxnSpPr>
          <p:cNvPr id="14" name="直線矢印コネクタ 13"/>
          <p:cNvCxnSpPr>
            <a:stCxn id="7" idx="0"/>
            <a:endCxn id="8" idx="2"/>
          </p:cNvCxnSpPr>
          <p:nvPr/>
        </p:nvCxnSpPr>
        <p:spPr>
          <a:xfrm rot="16200000" flipV="1">
            <a:off x="1832545" y="5057333"/>
            <a:ext cx="474669" cy="839799"/>
          </a:xfrm>
          <a:prstGeom prst="straightConnector1">
            <a:avLst/>
          </a:prstGeom>
          <a:ln>
            <a:tailEnd type="arrow"/>
          </a:ln>
        </p:spPr>
        <p:style>
          <a:lnRef idx="2">
            <a:schemeClr val="accent2"/>
          </a:lnRef>
          <a:fillRef idx="1">
            <a:schemeClr val="lt1"/>
          </a:fillRef>
          <a:effectRef idx="0">
            <a:schemeClr val="accent2"/>
          </a:effectRef>
          <a:fontRef idx="minor">
            <a:schemeClr val="dk1"/>
          </a:fontRef>
        </p:style>
      </p:cxnSp>
      <p:cxnSp>
        <p:nvCxnSpPr>
          <p:cNvPr id="16" name="直線矢印コネクタ 15"/>
          <p:cNvCxnSpPr>
            <a:stCxn id="9" idx="0"/>
            <a:endCxn id="10" idx="2"/>
          </p:cNvCxnSpPr>
          <p:nvPr/>
        </p:nvCxnSpPr>
        <p:spPr>
          <a:xfrm rot="16200000" flipV="1">
            <a:off x="2642243" y="3676252"/>
            <a:ext cx="500319" cy="826974"/>
          </a:xfrm>
          <a:prstGeom prst="straightConnector1">
            <a:avLst/>
          </a:prstGeom>
          <a:ln>
            <a:tailEnd type="arrow"/>
          </a:ln>
        </p:spPr>
        <p:style>
          <a:lnRef idx="2">
            <a:schemeClr val="accent2"/>
          </a:lnRef>
          <a:fillRef idx="1">
            <a:schemeClr val="lt1"/>
          </a:fillRef>
          <a:effectRef idx="0">
            <a:schemeClr val="accent2"/>
          </a:effectRef>
          <a:fontRef idx="minor">
            <a:schemeClr val="dk1"/>
          </a:fontRef>
        </p:style>
      </p:cxnSp>
      <p:cxnSp>
        <p:nvCxnSpPr>
          <p:cNvPr id="18" name="直線矢印コネクタ 17"/>
          <p:cNvCxnSpPr>
            <a:stCxn id="8" idx="0"/>
            <a:endCxn id="10" idx="2"/>
          </p:cNvCxnSpPr>
          <p:nvPr/>
        </p:nvCxnSpPr>
        <p:spPr>
          <a:xfrm rot="5400000" flipH="1" flipV="1">
            <a:off x="1814288" y="3675271"/>
            <a:ext cx="500319" cy="828936"/>
          </a:xfrm>
          <a:prstGeom prst="straightConnector1">
            <a:avLst/>
          </a:prstGeom>
          <a:ln>
            <a:tailEnd type="arrow"/>
          </a:ln>
        </p:spPr>
        <p:style>
          <a:lnRef idx="2">
            <a:schemeClr val="accent2"/>
          </a:lnRef>
          <a:fillRef idx="1">
            <a:schemeClr val="lt1"/>
          </a:fillRef>
          <a:effectRef idx="0">
            <a:schemeClr val="accent2"/>
          </a:effectRef>
          <a:fontRef idx="minor">
            <a:schemeClr val="dk1"/>
          </a:fontRef>
        </p:style>
      </p:cxnSp>
      <p:sp>
        <p:nvSpPr>
          <p:cNvPr id="19" name="テキスト ボックス 18"/>
          <p:cNvSpPr txBox="1"/>
          <p:nvPr/>
        </p:nvSpPr>
        <p:spPr>
          <a:xfrm>
            <a:off x="263466" y="6156925"/>
            <a:ext cx="1428596" cy="369332"/>
          </a:xfrm>
          <a:prstGeom prst="rect">
            <a:avLst/>
          </a:prstGeom>
          <a:noFill/>
        </p:spPr>
        <p:txBody>
          <a:bodyPr wrap="none" rtlCol="0">
            <a:spAutoFit/>
          </a:bodyPr>
          <a:lstStyle/>
          <a:p>
            <a:r>
              <a:rPr kumimoji="1" lang="en-US" altLang="ja-JP" dirty="0" smtClean="0"/>
              <a:t>R1 (A, B, C)</a:t>
            </a:r>
            <a:endParaRPr kumimoji="1" lang="ja-JP" altLang="en-US" dirty="0"/>
          </a:p>
        </p:txBody>
      </p:sp>
      <p:sp>
        <p:nvSpPr>
          <p:cNvPr id="20" name="テキスト ボックス 19"/>
          <p:cNvSpPr txBox="1"/>
          <p:nvPr/>
        </p:nvSpPr>
        <p:spPr>
          <a:xfrm>
            <a:off x="1765088" y="6163273"/>
            <a:ext cx="1749197" cy="369332"/>
          </a:xfrm>
          <a:prstGeom prst="rect">
            <a:avLst/>
          </a:prstGeom>
          <a:noFill/>
        </p:spPr>
        <p:txBody>
          <a:bodyPr wrap="none" rtlCol="0">
            <a:spAutoFit/>
          </a:bodyPr>
          <a:lstStyle/>
          <a:p>
            <a:r>
              <a:rPr kumimoji="1" lang="en-US" altLang="ja-JP" dirty="0" smtClean="0"/>
              <a:t>R2 (D, </a:t>
            </a:r>
            <a:r>
              <a:rPr lang="en-US" altLang="ja-JP" dirty="0" smtClean="0"/>
              <a:t>E</a:t>
            </a:r>
            <a:r>
              <a:rPr kumimoji="1" lang="en-US" altLang="ja-JP" dirty="0" smtClean="0"/>
              <a:t>, </a:t>
            </a:r>
            <a:r>
              <a:rPr lang="en-US" altLang="ja-JP" dirty="0" smtClean="0"/>
              <a:t>G, H</a:t>
            </a:r>
            <a:r>
              <a:rPr kumimoji="1" lang="en-US" altLang="ja-JP" dirty="0" smtClean="0"/>
              <a:t>)</a:t>
            </a:r>
            <a:endParaRPr kumimoji="1" lang="ja-JP" altLang="en-US" dirty="0"/>
          </a:p>
        </p:txBody>
      </p:sp>
      <p:sp>
        <p:nvSpPr>
          <p:cNvPr id="21" name="テキスト ボックス 20"/>
          <p:cNvSpPr txBox="1"/>
          <p:nvPr/>
        </p:nvSpPr>
        <p:spPr>
          <a:xfrm>
            <a:off x="2709101" y="4814567"/>
            <a:ext cx="1351717" cy="369332"/>
          </a:xfrm>
          <a:prstGeom prst="rect">
            <a:avLst/>
          </a:prstGeom>
          <a:noFill/>
        </p:spPr>
        <p:txBody>
          <a:bodyPr wrap="none" rtlCol="0">
            <a:spAutoFit/>
          </a:bodyPr>
          <a:lstStyle/>
          <a:p>
            <a:r>
              <a:rPr kumimoji="1" lang="en-US" altLang="ja-JP" dirty="0" smtClean="0"/>
              <a:t>R3 (</a:t>
            </a:r>
            <a:r>
              <a:rPr lang="en-US" altLang="ja-JP" dirty="0" smtClean="0"/>
              <a:t>F, K, L</a:t>
            </a:r>
            <a:r>
              <a:rPr kumimoji="1" lang="en-US" altLang="ja-JP" dirty="0" smtClean="0"/>
              <a:t>)</a:t>
            </a:r>
            <a:endParaRPr kumimoji="1" lang="ja-JP" altLang="en-US" dirty="0"/>
          </a:p>
        </p:txBody>
      </p:sp>
      <p:cxnSp>
        <p:nvCxnSpPr>
          <p:cNvPr id="23" name="直線コネクタ 22"/>
          <p:cNvCxnSpPr>
            <a:stCxn id="10" idx="0"/>
          </p:cNvCxnSpPr>
          <p:nvPr/>
        </p:nvCxnSpPr>
        <p:spPr>
          <a:xfrm rot="5400000" flipH="1" flipV="1">
            <a:off x="2212444" y="2673108"/>
            <a:ext cx="532943" cy="1588"/>
          </a:xfrm>
          <a:prstGeom prst="line">
            <a:avLst/>
          </a:prstGeom>
          <a:ln>
            <a:headEnd type="none" w="med" len="med"/>
            <a:tailEnd type="arrow" w="med" len="med"/>
          </a:ln>
        </p:spPr>
        <p:style>
          <a:lnRef idx="2">
            <a:schemeClr val="accent2"/>
          </a:lnRef>
          <a:fillRef idx="1">
            <a:schemeClr val="lt1"/>
          </a:fillRef>
          <a:effectRef idx="0">
            <a:schemeClr val="accent2"/>
          </a:effectRef>
          <a:fontRef idx="minor">
            <a:schemeClr val="dk1"/>
          </a:fontRef>
        </p:style>
      </p:cxnSp>
      <p:sp>
        <p:nvSpPr>
          <p:cNvPr id="26" name="角丸四角形 25"/>
          <p:cNvSpPr/>
          <p:nvPr/>
        </p:nvSpPr>
        <p:spPr>
          <a:xfrm>
            <a:off x="5325948" y="5714567"/>
            <a:ext cx="900000" cy="468000"/>
          </a:xfrm>
          <a:prstGeom prst="roundRect">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r>
              <a:rPr lang="en-US" altLang="ja-JP" dirty="0" smtClean="0"/>
              <a:t>Scan</a:t>
            </a:r>
            <a:endParaRPr kumimoji="1" lang="ja-JP" altLang="en-US" dirty="0" smtClean="0"/>
          </a:p>
        </p:txBody>
      </p:sp>
      <p:sp>
        <p:nvSpPr>
          <p:cNvPr id="27" name="角丸四角形 26"/>
          <p:cNvSpPr/>
          <p:nvPr/>
        </p:nvSpPr>
        <p:spPr>
          <a:xfrm>
            <a:off x="6859494" y="5714567"/>
            <a:ext cx="900000" cy="468000"/>
          </a:xfrm>
          <a:prstGeom prst="roundRect">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r>
              <a:rPr lang="en-US" altLang="ja-JP" dirty="0" smtClean="0"/>
              <a:t>Scan</a:t>
            </a:r>
            <a:endParaRPr kumimoji="1" lang="ja-JP" altLang="en-US" dirty="0" smtClean="0"/>
          </a:p>
        </p:txBody>
      </p:sp>
      <p:sp>
        <p:nvSpPr>
          <p:cNvPr id="28" name="角丸四角形 27"/>
          <p:cNvSpPr/>
          <p:nvPr/>
        </p:nvSpPr>
        <p:spPr>
          <a:xfrm>
            <a:off x="5837130" y="3933833"/>
            <a:ext cx="1265130" cy="1327293"/>
          </a:xfrm>
          <a:prstGeom prst="roundRect">
            <a:avLst>
              <a:gd name="adj" fmla="val 8782"/>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r>
              <a:rPr kumimoji="1" lang="en-US" altLang="ja-JP" dirty="0" smtClean="0"/>
              <a:t>Join</a:t>
            </a:r>
            <a:r>
              <a:rPr kumimoji="1" lang="ja-JP" altLang="en-US" dirty="0" smtClean="0"/>
              <a:t> </a:t>
            </a:r>
            <a:r>
              <a:rPr kumimoji="1" lang="en-US" altLang="ja-JP" dirty="0" smtClean="0"/>
              <a:t>1 </a:t>
            </a:r>
            <a:r>
              <a:rPr lang="en-US" altLang="ja-JP" dirty="0" smtClean="0">
                <a:latin typeface="Consolas" pitchFamily="49" charset="0"/>
              </a:rPr>
              <a:t>A=D</a:t>
            </a:r>
          </a:p>
          <a:p>
            <a:pPr algn="ctr"/>
            <a:endParaRPr kumimoji="1" lang="en-US" altLang="ja-JP" sz="1400" dirty="0" smtClean="0">
              <a:latin typeface="Consolas" pitchFamily="49" charset="0"/>
            </a:endParaRPr>
          </a:p>
          <a:p>
            <a:pPr algn="ctr"/>
            <a:endParaRPr kumimoji="1" lang="en-US" altLang="ja-JP" dirty="0" smtClean="0">
              <a:latin typeface="Consolas" pitchFamily="49" charset="0"/>
            </a:endParaRPr>
          </a:p>
          <a:p>
            <a:pPr algn="ctr"/>
            <a:endParaRPr lang="en-US" altLang="ja-JP" dirty="0" smtClean="0">
              <a:latin typeface="Consolas" pitchFamily="49" charset="0"/>
            </a:endParaRPr>
          </a:p>
          <a:p>
            <a:pPr algn="ctr"/>
            <a:endParaRPr kumimoji="1" lang="ja-JP" altLang="en-US" dirty="0" smtClean="0">
              <a:latin typeface="Consolas" pitchFamily="49" charset="0"/>
            </a:endParaRPr>
          </a:p>
        </p:txBody>
      </p:sp>
      <p:sp>
        <p:nvSpPr>
          <p:cNvPr id="29" name="角丸四角形 28"/>
          <p:cNvSpPr/>
          <p:nvPr/>
        </p:nvSpPr>
        <p:spPr>
          <a:xfrm>
            <a:off x="7675605" y="3929632"/>
            <a:ext cx="900000" cy="468000"/>
          </a:xfrm>
          <a:prstGeom prst="roundRect">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r>
              <a:rPr lang="en-US" altLang="ja-JP" dirty="0" smtClean="0"/>
              <a:t>Scan</a:t>
            </a:r>
            <a:endParaRPr kumimoji="1" lang="ja-JP" altLang="en-US" dirty="0" smtClean="0"/>
          </a:p>
        </p:txBody>
      </p:sp>
      <p:sp>
        <p:nvSpPr>
          <p:cNvPr id="30" name="角丸四角形 29"/>
          <p:cNvSpPr/>
          <p:nvPr/>
        </p:nvSpPr>
        <p:spPr>
          <a:xfrm>
            <a:off x="6666066" y="2127670"/>
            <a:ext cx="1265130" cy="1327293"/>
          </a:xfrm>
          <a:prstGeom prst="roundRect">
            <a:avLst>
              <a:gd name="adj" fmla="val 8782"/>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r>
              <a:rPr kumimoji="1" lang="en-US" altLang="ja-JP" dirty="0" smtClean="0"/>
              <a:t>Join</a:t>
            </a:r>
            <a:r>
              <a:rPr kumimoji="1" lang="ja-JP" altLang="en-US" dirty="0" smtClean="0"/>
              <a:t> </a:t>
            </a:r>
            <a:r>
              <a:rPr lang="en-US" altLang="ja-JP" dirty="0" smtClean="0"/>
              <a:t>2 </a:t>
            </a:r>
            <a:r>
              <a:rPr lang="en-US" altLang="ja-JP" dirty="0" smtClean="0">
                <a:latin typeface="Consolas" pitchFamily="49" charset="0"/>
              </a:rPr>
              <a:t>G=K</a:t>
            </a:r>
          </a:p>
          <a:p>
            <a:pPr algn="ctr"/>
            <a:endParaRPr kumimoji="1" lang="en-US" altLang="ja-JP" sz="1400" dirty="0" smtClean="0">
              <a:latin typeface="Consolas" pitchFamily="49" charset="0"/>
            </a:endParaRPr>
          </a:p>
          <a:p>
            <a:pPr algn="ctr"/>
            <a:endParaRPr kumimoji="1" lang="en-US" altLang="ja-JP" dirty="0" smtClean="0">
              <a:latin typeface="Consolas" pitchFamily="49" charset="0"/>
            </a:endParaRPr>
          </a:p>
          <a:p>
            <a:pPr algn="ctr"/>
            <a:endParaRPr lang="en-US" altLang="ja-JP" dirty="0" smtClean="0">
              <a:latin typeface="Consolas" pitchFamily="49" charset="0"/>
            </a:endParaRPr>
          </a:p>
          <a:p>
            <a:pPr algn="ctr"/>
            <a:endParaRPr kumimoji="1" lang="ja-JP" altLang="en-US" dirty="0" smtClean="0">
              <a:latin typeface="Consolas" pitchFamily="49" charset="0"/>
            </a:endParaRPr>
          </a:p>
        </p:txBody>
      </p:sp>
      <p:cxnSp>
        <p:nvCxnSpPr>
          <p:cNvPr id="31" name="直線矢印コネクタ 30"/>
          <p:cNvCxnSpPr>
            <a:stCxn id="26" idx="0"/>
            <a:endCxn id="28" idx="2"/>
          </p:cNvCxnSpPr>
          <p:nvPr/>
        </p:nvCxnSpPr>
        <p:spPr>
          <a:xfrm rot="5400000" flipH="1" flipV="1">
            <a:off x="5896101" y="5140974"/>
            <a:ext cx="453441" cy="693747"/>
          </a:xfrm>
          <a:prstGeom prst="straightConnector1">
            <a:avLst/>
          </a:prstGeom>
          <a:ln>
            <a:tailEnd type="arrow"/>
          </a:ln>
        </p:spPr>
        <p:style>
          <a:lnRef idx="2">
            <a:schemeClr val="accent2"/>
          </a:lnRef>
          <a:fillRef idx="1">
            <a:schemeClr val="lt1"/>
          </a:fillRef>
          <a:effectRef idx="0">
            <a:schemeClr val="accent2"/>
          </a:effectRef>
          <a:fontRef idx="minor">
            <a:schemeClr val="dk1"/>
          </a:fontRef>
        </p:style>
      </p:cxnSp>
      <p:cxnSp>
        <p:nvCxnSpPr>
          <p:cNvPr id="32" name="直線矢印コネクタ 31"/>
          <p:cNvCxnSpPr>
            <a:stCxn id="27" idx="0"/>
            <a:endCxn id="28" idx="2"/>
          </p:cNvCxnSpPr>
          <p:nvPr/>
        </p:nvCxnSpPr>
        <p:spPr>
          <a:xfrm rot="16200000" flipV="1">
            <a:off x="6662875" y="5067947"/>
            <a:ext cx="453441" cy="839799"/>
          </a:xfrm>
          <a:prstGeom prst="straightConnector1">
            <a:avLst/>
          </a:prstGeom>
          <a:ln>
            <a:tailEnd type="arrow"/>
          </a:ln>
        </p:spPr>
        <p:style>
          <a:lnRef idx="2">
            <a:schemeClr val="accent2"/>
          </a:lnRef>
          <a:fillRef idx="1">
            <a:schemeClr val="lt1"/>
          </a:fillRef>
          <a:effectRef idx="0">
            <a:schemeClr val="accent2"/>
          </a:effectRef>
          <a:fontRef idx="minor">
            <a:schemeClr val="dk1"/>
          </a:fontRef>
        </p:style>
      </p:cxnSp>
      <p:cxnSp>
        <p:nvCxnSpPr>
          <p:cNvPr id="33" name="直線矢印コネクタ 32"/>
          <p:cNvCxnSpPr>
            <a:stCxn id="29" idx="0"/>
            <a:endCxn id="30" idx="2"/>
          </p:cNvCxnSpPr>
          <p:nvPr/>
        </p:nvCxnSpPr>
        <p:spPr>
          <a:xfrm rot="16200000" flipV="1">
            <a:off x="7474784" y="3278811"/>
            <a:ext cx="474669" cy="826974"/>
          </a:xfrm>
          <a:prstGeom prst="straightConnector1">
            <a:avLst/>
          </a:prstGeom>
          <a:ln>
            <a:tailEnd type="arrow"/>
          </a:ln>
        </p:spPr>
        <p:style>
          <a:lnRef idx="2">
            <a:schemeClr val="accent2"/>
          </a:lnRef>
          <a:fillRef idx="1">
            <a:schemeClr val="lt1"/>
          </a:fillRef>
          <a:effectRef idx="0">
            <a:schemeClr val="accent2"/>
          </a:effectRef>
          <a:fontRef idx="minor">
            <a:schemeClr val="dk1"/>
          </a:fontRef>
        </p:style>
      </p:cxnSp>
      <p:cxnSp>
        <p:nvCxnSpPr>
          <p:cNvPr id="34" name="直線矢印コネクタ 33"/>
          <p:cNvCxnSpPr>
            <a:stCxn id="28" idx="0"/>
            <a:endCxn id="30" idx="2"/>
          </p:cNvCxnSpPr>
          <p:nvPr/>
        </p:nvCxnSpPr>
        <p:spPr>
          <a:xfrm rot="5400000" flipH="1" flipV="1">
            <a:off x="6644728" y="3279930"/>
            <a:ext cx="478870" cy="828936"/>
          </a:xfrm>
          <a:prstGeom prst="straightConnector1">
            <a:avLst/>
          </a:prstGeom>
          <a:ln>
            <a:tailEnd type="arrow"/>
          </a:ln>
        </p:spPr>
        <p:style>
          <a:lnRef idx="2">
            <a:schemeClr val="accent2"/>
          </a:lnRef>
          <a:fillRef idx="1">
            <a:schemeClr val="lt1"/>
          </a:fillRef>
          <a:effectRef idx="0">
            <a:schemeClr val="accent2"/>
          </a:effectRef>
          <a:fontRef idx="minor">
            <a:schemeClr val="dk1"/>
          </a:fontRef>
        </p:style>
      </p:cxnSp>
      <p:sp>
        <p:nvSpPr>
          <p:cNvPr id="35" name="テキスト ボックス 34"/>
          <p:cNvSpPr txBox="1"/>
          <p:nvPr/>
        </p:nvSpPr>
        <p:spPr>
          <a:xfrm>
            <a:off x="5083182" y="6156925"/>
            <a:ext cx="1428596" cy="369332"/>
          </a:xfrm>
          <a:prstGeom prst="rect">
            <a:avLst/>
          </a:prstGeom>
          <a:noFill/>
        </p:spPr>
        <p:txBody>
          <a:bodyPr wrap="none" rtlCol="0">
            <a:spAutoFit/>
          </a:bodyPr>
          <a:lstStyle/>
          <a:p>
            <a:r>
              <a:rPr kumimoji="1" lang="en-US" altLang="ja-JP" dirty="0" smtClean="0"/>
              <a:t>R1 (A, B, C)</a:t>
            </a:r>
            <a:endParaRPr kumimoji="1" lang="ja-JP" altLang="en-US" dirty="0"/>
          </a:p>
        </p:txBody>
      </p:sp>
      <p:sp>
        <p:nvSpPr>
          <p:cNvPr id="36" name="テキスト ボックス 35"/>
          <p:cNvSpPr txBox="1"/>
          <p:nvPr/>
        </p:nvSpPr>
        <p:spPr>
          <a:xfrm>
            <a:off x="6584804" y="6163273"/>
            <a:ext cx="1749197" cy="369332"/>
          </a:xfrm>
          <a:prstGeom prst="rect">
            <a:avLst/>
          </a:prstGeom>
          <a:noFill/>
        </p:spPr>
        <p:txBody>
          <a:bodyPr wrap="none" rtlCol="0">
            <a:spAutoFit/>
          </a:bodyPr>
          <a:lstStyle/>
          <a:p>
            <a:r>
              <a:rPr kumimoji="1" lang="en-US" altLang="ja-JP" dirty="0" smtClean="0"/>
              <a:t>R2 (D, </a:t>
            </a:r>
            <a:r>
              <a:rPr lang="en-US" altLang="ja-JP" dirty="0" smtClean="0"/>
              <a:t>E</a:t>
            </a:r>
            <a:r>
              <a:rPr kumimoji="1" lang="en-US" altLang="ja-JP" dirty="0" smtClean="0"/>
              <a:t>, </a:t>
            </a:r>
            <a:r>
              <a:rPr lang="en-US" altLang="ja-JP" dirty="0" smtClean="0"/>
              <a:t>G, H</a:t>
            </a:r>
            <a:r>
              <a:rPr kumimoji="1" lang="en-US" altLang="ja-JP" dirty="0" smtClean="0"/>
              <a:t>)</a:t>
            </a:r>
            <a:endParaRPr kumimoji="1" lang="ja-JP" altLang="en-US" dirty="0"/>
          </a:p>
        </p:txBody>
      </p:sp>
      <p:sp>
        <p:nvSpPr>
          <p:cNvPr id="37" name="テキスト ボックス 36"/>
          <p:cNvSpPr txBox="1"/>
          <p:nvPr/>
        </p:nvSpPr>
        <p:spPr>
          <a:xfrm>
            <a:off x="7638356" y="4404301"/>
            <a:ext cx="1351717" cy="369332"/>
          </a:xfrm>
          <a:prstGeom prst="rect">
            <a:avLst/>
          </a:prstGeom>
          <a:noFill/>
        </p:spPr>
        <p:txBody>
          <a:bodyPr wrap="none" rtlCol="0">
            <a:spAutoFit/>
          </a:bodyPr>
          <a:lstStyle/>
          <a:p>
            <a:r>
              <a:rPr kumimoji="1" lang="en-US" altLang="ja-JP" dirty="0" smtClean="0"/>
              <a:t>R3 (</a:t>
            </a:r>
            <a:r>
              <a:rPr lang="en-US" altLang="ja-JP" dirty="0" smtClean="0"/>
              <a:t>F, K, L</a:t>
            </a:r>
            <a:r>
              <a:rPr kumimoji="1" lang="en-US" altLang="ja-JP" dirty="0" smtClean="0"/>
              <a:t>)</a:t>
            </a:r>
            <a:endParaRPr kumimoji="1" lang="ja-JP" altLang="en-US" dirty="0"/>
          </a:p>
        </p:txBody>
      </p:sp>
      <p:cxnSp>
        <p:nvCxnSpPr>
          <p:cNvPr id="38" name="直線コネクタ 37"/>
          <p:cNvCxnSpPr>
            <a:stCxn id="30" idx="0"/>
          </p:cNvCxnSpPr>
          <p:nvPr/>
        </p:nvCxnSpPr>
        <p:spPr>
          <a:xfrm rot="5400000" flipH="1" flipV="1">
            <a:off x="7011802" y="1840841"/>
            <a:ext cx="573658" cy="1588"/>
          </a:xfrm>
          <a:prstGeom prst="line">
            <a:avLst/>
          </a:prstGeom>
          <a:ln>
            <a:headEnd type="none" w="med" len="med"/>
            <a:tailEnd type="arrow" w="med" len="med"/>
          </a:ln>
        </p:spPr>
        <p:style>
          <a:lnRef idx="2">
            <a:schemeClr val="accent2"/>
          </a:lnRef>
          <a:fillRef idx="1">
            <a:schemeClr val="lt1"/>
          </a:fillRef>
          <a:effectRef idx="0">
            <a:schemeClr val="accent2"/>
          </a:effectRef>
          <a:fontRef idx="minor">
            <a:schemeClr val="dk1"/>
          </a:fontRef>
        </p:style>
      </p:cxnSp>
      <p:sp>
        <p:nvSpPr>
          <p:cNvPr id="50" name="角丸四角形 49"/>
          <p:cNvSpPr/>
          <p:nvPr/>
        </p:nvSpPr>
        <p:spPr>
          <a:xfrm>
            <a:off x="6739092" y="2419774"/>
            <a:ext cx="1119078" cy="468000"/>
          </a:xfrm>
          <a:prstGeom prst="roundRect">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r>
              <a:rPr lang="en-US" altLang="ja-JP" sz="1400" dirty="0" smtClean="0"/>
              <a:t>Fetch kernel</a:t>
            </a:r>
            <a:endParaRPr kumimoji="1" lang="ja-JP" altLang="en-US" sz="1400" dirty="0" smtClean="0"/>
          </a:p>
        </p:txBody>
      </p:sp>
      <p:sp>
        <p:nvSpPr>
          <p:cNvPr id="51" name="角丸四角形 50"/>
          <p:cNvSpPr/>
          <p:nvPr/>
        </p:nvSpPr>
        <p:spPr>
          <a:xfrm>
            <a:off x="6739092" y="2894443"/>
            <a:ext cx="1119078" cy="468000"/>
          </a:xfrm>
          <a:prstGeom prst="roundRect">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r>
              <a:rPr lang="en-US" altLang="ja-JP" sz="1400" dirty="0" smtClean="0"/>
              <a:t>Join kernel</a:t>
            </a:r>
          </a:p>
          <a:p>
            <a:pPr algn="ctr"/>
            <a:r>
              <a:rPr kumimoji="1" lang="en-US" altLang="ja-JP" sz="1400" dirty="0" smtClean="0">
                <a:latin typeface="Consolas" pitchFamily="49" charset="0"/>
              </a:rPr>
              <a:t>G=K</a:t>
            </a:r>
            <a:endParaRPr kumimoji="1" lang="ja-JP" altLang="en-US" sz="1400" dirty="0" smtClean="0">
              <a:latin typeface="Consolas" pitchFamily="49" charset="0"/>
            </a:endParaRPr>
          </a:p>
        </p:txBody>
      </p:sp>
      <p:sp>
        <p:nvSpPr>
          <p:cNvPr id="61" name="角丸四角形 60"/>
          <p:cNvSpPr/>
          <p:nvPr/>
        </p:nvSpPr>
        <p:spPr>
          <a:xfrm>
            <a:off x="5899293" y="4221736"/>
            <a:ext cx="1119078" cy="468000"/>
          </a:xfrm>
          <a:prstGeom prst="roundRect">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r>
              <a:rPr lang="en-US" altLang="ja-JP" sz="1400" dirty="0" smtClean="0"/>
              <a:t>Fetch kernel</a:t>
            </a:r>
            <a:endParaRPr kumimoji="1" lang="ja-JP" altLang="en-US" sz="1400" dirty="0" smtClean="0"/>
          </a:p>
        </p:txBody>
      </p:sp>
      <p:sp>
        <p:nvSpPr>
          <p:cNvPr id="62" name="角丸四角形 61"/>
          <p:cNvSpPr/>
          <p:nvPr/>
        </p:nvSpPr>
        <p:spPr>
          <a:xfrm>
            <a:off x="5899293" y="4696405"/>
            <a:ext cx="1119078" cy="468000"/>
          </a:xfrm>
          <a:prstGeom prst="roundRect">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r>
              <a:rPr lang="en-US" altLang="ja-JP" sz="1400" dirty="0" smtClean="0"/>
              <a:t>Join kernel</a:t>
            </a:r>
          </a:p>
          <a:p>
            <a:pPr algn="ctr"/>
            <a:r>
              <a:rPr kumimoji="1" lang="en-US" altLang="ja-JP" sz="1400" dirty="0" smtClean="0">
                <a:latin typeface="Consolas" pitchFamily="49" charset="0"/>
              </a:rPr>
              <a:t>A=D</a:t>
            </a:r>
            <a:endParaRPr kumimoji="1" lang="ja-JP" altLang="en-US" sz="1400" dirty="0" smtClean="0">
              <a:latin typeface="Consolas" pitchFamily="49" charset="0"/>
            </a:endParaRPr>
          </a:p>
        </p:txBody>
      </p:sp>
      <p:sp>
        <p:nvSpPr>
          <p:cNvPr id="66" name="テキスト ボックス 65"/>
          <p:cNvSpPr txBox="1"/>
          <p:nvPr/>
        </p:nvSpPr>
        <p:spPr>
          <a:xfrm>
            <a:off x="409518" y="5264940"/>
            <a:ext cx="753732" cy="307777"/>
          </a:xfrm>
          <a:prstGeom prst="rect">
            <a:avLst/>
          </a:prstGeom>
          <a:solidFill>
            <a:srgbClr val="002060"/>
          </a:solidFill>
        </p:spPr>
        <p:txBody>
          <a:bodyPr wrap="none" rtlCol="0">
            <a:spAutoFit/>
          </a:bodyPr>
          <a:lstStyle/>
          <a:p>
            <a:r>
              <a:rPr kumimoji="1" lang="en-US" altLang="ja-JP" sz="1400" dirty="0" smtClean="0">
                <a:solidFill>
                  <a:schemeClr val="bg1"/>
                </a:solidFill>
                <a:cs typeface="Vrinda" pitchFamily="2" charset="0"/>
              </a:rPr>
              <a:t>A, B, C</a:t>
            </a:r>
            <a:endParaRPr kumimoji="1" lang="ja-JP" altLang="en-US" sz="1400" dirty="0">
              <a:solidFill>
                <a:schemeClr val="bg1"/>
              </a:solidFill>
              <a:cs typeface="Vrinda" pitchFamily="2" charset="0"/>
            </a:endParaRPr>
          </a:p>
        </p:txBody>
      </p:sp>
      <p:sp>
        <p:nvSpPr>
          <p:cNvPr id="67" name="テキスト ボックス 66"/>
          <p:cNvSpPr txBox="1"/>
          <p:nvPr/>
        </p:nvSpPr>
        <p:spPr>
          <a:xfrm>
            <a:off x="2255335" y="5244100"/>
            <a:ext cx="1002197" cy="307777"/>
          </a:xfrm>
          <a:prstGeom prst="rect">
            <a:avLst/>
          </a:prstGeom>
          <a:solidFill>
            <a:srgbClr val="002060"/>
          </a:solidFill>
        </p:spPr>
        <p:txBody>
          <a:bodyPr wrap="none" rtlCol="0">
            <a:spAutoFit/>
          </a:bodyPr>
          <a:lstStyle/>
          <a:p>
            <a:r>
              <a:rPr kumimoji="1" lang="en-US" altLang="ja-JP" sz="1400" dirty="0" smtClean="0">
                <a:solidFill>
                  <a:schemeClr val="bg1"/>
                </a:solidFill>
                <a:cs typeface="Vrinda" pitchFamily="2" charset="0"/>
              </a:rPr>
              <a:t>D, E, G, H</a:t>
            </a:r>
            <a:endParaRPr kumimoji="1" lang="ja-JP" altLang="en-US" sz="1400" dirty="0">
              <a:solidFill>
                <a:schemeClr val="bg1"/>
              </a:solidFill>
              <a:cs typeface="Vrinda" pitchFamily="2" charset="0"/>
            </a:endParaRPr>
          </a:p>
        </p:txBody>
      </p:sp>
      <p:sp>
        <p:nvSpPr>
          <p:cNvPr id="68" name="テキスト ボックス 67"/>
          <p:cNvSpPr txBox="1"/>
          <p:nvPr/>
        </p:nvSpPr>
        <p:spPr>
          <a:xfrm>
            <a:off x="665109" y="3893119"/>
            <a:ext cx="1221809" cy="307777"/>
          </a:xfrm>
          <a:prstGeom prst="rect">
            <a:avLst/>
          </a:prstGeom>
          <a:solidFill>
            <a:srgbClr val="002060"/>
          </a:solidFill>
        </p:spPr>
        <p:txBody>
          <a:bodyPr wrap="none" rtlCol="0">
            <a:spAutoFit/>
          </a:bodyPr>
          <a:lstStyle/>
          <a:p>
            <a:r>
              <a:rPr lang="en-US" altLang="ja-JP" sz="1400" dirty="0" smtClean="0">
                <a:solidFill>
                  <a:schemeClr val="bg1"/>
                </a:solidFill>
                <a:cs typeface="Vrinda" pitchFamily="2" charset="0"/>
              </a:rPr>
              <a:t>B, C, E, G, H</a:t>
            </a:r>
            <a:endParaRPr kumimoji="1" lang="ja-JP" altLang="en-US" sz="1400" dirty="0">
              <a:solidFill>
                <a:schemeClr val="bg1"/>
              </a:solidFill>
              <a:cs typeface="Vrinda" pitchFamily="2" charset="0"/>
            </a:endParaRPr>
          </a:p>
        </p:txBody>
      </p:sp>
      <p:sp>
        <p:nvSpPr>
          <p:cNvPr id="69" name="テキスト ボックス 68"/>
          <p:cNvSpPr txBox="1"/>
          <p:nvPr/>
        </p:nvSpPr>
        <p:spPr>
          <a:xfrm>
            <a:off x="3001941" y="3856606"/>
            <a:ext cx="493405" cy="307777"/>
          </a:xfrm>
          <a:prstGeom prst="rect">
            <a:avLst/>
          </a:prstGeom>
          <a:solidFill>
            <a:srgbClr val="002060"/>
          </a:solidFill>
        </p:spPr>
        <p:txBody>
          <a:bodyPr wrap="none" rtlCol="0">
            <a:spAutoFit/>
          </a:bodyPr>
          <a:lstStyle/>
          <a:p>
            <a:r>
              <a:rPr lang="en-US" altLang="ja-JP" sz="1400" dirty="0" smtClean="0">
                <a:solidFill>
                  <a:schemeClr val="bg1"/>
                </a:solidFill>
                <a:cs typeface="Vrinda" pitchFamily="2" charset="0"/>
              </a:rPr>
              <a:t>F, K</a:t>
            </a:r>
            <a:endParaRPr kumimoji="1" lang="ja-JP" altLang="en-US" sz="1400" dirty="0">
              <a:solidFill>
                <a:schemeClr val="bg1"/>
              </a:solidFill>
              <a:cs typeface="Vrinda" pitchFamily="2" charset="0"/>
            </a:endParaRPr>
          </a:p>
        </p:txBody>
      </p:sp>
      <p:sp>
        <p:nvSpPr>
          <p:cNvPr id="70" name="テキスト ボックス 69"/>
          <p:cNvSpPr txBox="1"/>
          <p:nvPr/>
        </p:nvSpPr>
        <p:spPr>
          <a:xfrm>
            <a:off x="1176291" y="2542138"/>
            <a:ext cx="1191352" cy="307777"/>
          </a:xfrm>
          <a:prstGeom prst="rect">
            <a:avLst/>
          </a:prstGeom>
          <a:solidFill>
            <a:srgbClr val="002060"/>
          </a:solidFill>
        </p:spPr>
        <p:txBody>
          <a:bodyPr wrap="none" rtlCol="0">
            <a:spAutoFit/>
          </a:bodyPr>
          <a:lstStyle/>
          <a:p>
            <a:r>
              <a:rPr lang="en-US" altLang="ja-JP" sz="1400" dirty="0" smtClean="0">
                <a:solidFill>
                  <a:schemeClr val="bg1"/>
                </a:solidFill>
                <a:cs typeface="Vrinda" pitchFamily="2" charset="0"/>
              </a:rPr>
              <a:t>B, C, E, H, F</a:t>
            </a:r>
            <a:endParaRPr kumimoji="1" lang="ja-JP" altLang="en-US" sz="1400" dirty="0">
              <a:solidFill>
                <a:schemeClr val="bg1"/>
              </a:solidFill>
              <a:cs typeface="Vrinda" pitchFamily="2" charset="0"/>
            </a:endParaRPr>
          </a:p>
        </p:txBody>
      </p:sp>
      <p:sp>
        <p:nvSpPr>
          <p:cNvPr id="76" name="テキスト ボックス 75"/>
          <p:cNvSpPr txBox="1"/>
          <p:nvPr/>
        </p:nvSpPr>
        <p:spPr>
          <a:xfrm>
            <a:off x="5654602" y="5312003"/>
            <a:ext cx="304892" cy="307777"/>
          </a:xfrm>
          <a:prstGeom prst="rect">
            <a:avLst/>
          </a:prstGeom>
          <a:solidFill>
            <a:srgbClr val="002060"/>
          </a:solidFill>
        </p:spPr>
        <p:txBody>
          <a:bodyPr wrap="none" rtlCol="0">
            <a:spAutoFit/>
          </a:bodyPr>
          <a:lstStyle/>
          <a:p>
            <a:r>
              <a:rPr kumimoji="1" lang="en-US" altLang="ja-JP" sz="1400" dirty="0" smtClean="0">
                <a:solidFill>
                  <a:schemeClr val="bg1"/>
                </a:solidFill>
                <a:cs typeface="Vrinda" pitchFamily="2" charset="0"/>
              </a:rPr>
              <a:t>A</a:t>
            </a:r>
            <a:endParaRPr kumimoji="1" lang="ja-JP" altLang="en-US" sz="1400" dirty="0">
              <a:solidFill>
                <a:schemeClr val="bg1"/>
              </a:solidFill>
              <a:cs typeface="Vrinda" pitchFamily="2" charset="0"/>
            </a:endParaRPr>
          </a:p>
        </p:txBody>
      </p:sp>
      <p:sp>
        <p:nvSpPr>
          <p:cNvPr id="77" name="テキスト ボックス 76"/>
          <p:cNvSpPr txBox="1"/>
          <p:nvPr/>
        </p:nvSpPr>
        <p:spPr>
          <a:xfrm>
            <a:off x="7075051" y="5291163"/>
            <a:ext cx="314510" cy="307777"/>
          </a:xfrm>
          <a:prstGeom prst="rect">
            <a:avLst/>
          </a:prstGeom>
          <a:solidFill>
            <a:srgbClr val="002060"/>
          </a:solidFill>
        </p:spPr>
        <p:txBody>
          <a:bodyPr wrap="none" rtlCol="0">
            <a:spAutoFit/>
          </a:bodyPr>
          <a:lstStyle/>
          <a:p>
            <a:r>
              <a:rPr kumimoji="1" lang="en-US" altLang="ja-JP" sz="1400" dirty="0" smtClean="0">
                <a:solidFill>
                  <a:schemeClr val="bg1"/>
                </a:solidFill>
                <a:cs typeface="Vrinda" pitchFamily="2" charset="0"/>
              </a:rPr>
              <a:t>D</a:t>
            </a:r>
            <a:endParaRPr kumimoji="1" lang="ja-JP" altLang="en-US" sz="1400" dirty="0">
              <a:solidFill>
                <a:schemeClr val="bg1"/>
              </a:solidFill>
              <a:cs typeface="Vrinda" pitchFamily="2" charset="0"/>
            </a:endParaRPr>
          </a:p>
        </p:txBody>
      </p:sp>
      <p:sp>
        <p:nvSpPr>
          <p:cNvPr id="78" name="テキスト ボックス 77"/>
          <p:cNvSpPr txBox="1"/>
          <p:nvPr/>
        </p:nvSpPr>
        <p:spPr>
          <a:xfrm>
            <a:off x="6402139" y="3502026"/>
            <a:ext cx="324128" cy="307777"/>
          </a:xfrm>
          <a:prstGeom prst="rect">
            <a:avLst/>
          </a:prstGeom>
          <a:solidFill>
            <a:srgbClr val="002060"/>
          </a:solidFill>
        </p:spPr>
        <p:txBody>
          <a:bodyPr wrap="none" rtlCol="0">
            <a:spAutoFit/>
          </a:bodyPr>
          <a:lstStyle/>
          <a:p>
            <a:r>
              <a:rPr lang="en-US" altLang="ja-JP" sz="1400" dirty="0" smtClean="0">
                <a:solidFill>
                  <a:schemeClr val="bg1"/>
                </a:solidFill>
                <a:cs typeface="Vrinda" pitchFamily="2" charset="0"/>
              </a:rPr>
              <a:t>G</a:t>
            </a:r>
            <a:endParaRPr kumimoji="1" lang="ja-JP" altLang="en-US" sz="1400" dirty="0">
              <a:solidFill>
                <a:schemeClr val="bg1"/>
              </a:solidFill>
              <a:cs typeface="Vrinda" pitchFamily="2" charset="0"/>
            </a:endParaRPr>
          </a:p>
        </p:txBody>
      </p:sp>
      <p:sp>
        <p:nvSpPr>
          <p:cNvPr id="79" name="テキスト ボックス 78"/>
          <p:cNvSpPr txBox="1"/>
          <p:nvPr/>
        </p:nvSpPr>
        <p:spPr>
          <a:xfrm>
            <a:off x="7821657" y="3465513"/>
            <a:ext cx="304892" cy="307777"/>
          </a:xfrm>
          <a:prstGeom prst="rect">
            <a:avLst/>
          </a:prstGeom>
          <a:solidFill>
            <a:srgbClr val="002060"/>
          </a:solidFill>
        </p:spPr>
        <p:txBody>
          <a:bodyPr wrap="none" rtlCol="0">
            <a:spAutoFit/>
          </a:bodyPr>
          <a:lstStyle/>
          <a:p>
            <a:r>
              <a:rPr lang="en-US" altLang="ja-JP" sz="1400" dirty="0" smtClean="0">
                <a:solidFill>
                  <a:schemeClr val="bg1"/>
                </a:solidFill>
                <a:cs typeface="Vrinda" pitchFamily="2" charset="0"/>
              </a:rPr>
              <a:t>K</a:t>
            </a:r>
            <a:endParaRPr kumimoji="1" lang="ja-JP" altLang="en-US" sz="1400" dirty="0">
              <a:solidFill>
                <a:schemeClr val="bg1"/>
              </a:solidFill>
              <a:cs typeface="Vrinda" pitchFamily="2" charset="0"/>
            </a:endParaRPr>
          </a:p>
        </p:txBody>
      </p:sp>
      <p:sp>
        <p:nvSpPr>
          <p:cNvPr id="80" name="テキスト ボックス 79"/>
          <p:cNvSpPr txBox="1"/>
          <p:nvPr/>
        </p:nvSpPr>
        <p:spPr>
          <a:xfrm>
            <a:off x="5996007" y="1712889"/>
            <a:ext cx="1191352" cy="307777"/>
          </a:xfrm>
          <a:prstGeom prst="rect">
            <a:avLst/>
          </a:prstGeom>
          <a:solidFill>
            <a:srgbClr val="002060"/>
          </a:solidFill>
        </p:spPr>
        <p:txBody>
          <a:bodyPr wrap="none" rtlCol="0">
            <a:spAutoFit/>
          </a:bodyPr>
          <a:lstStyle/>
          <a:p>
            <a:r>
              <a:rPr lang="en-US" altLang="ja-JP" sz="1400" dirty="0" smtClean="0">
                <a:solidFill>
                  <a:schemeClr val="bg1"/>
                </a:solidFill>
                <a:cs typeface="Vrinda" pitchFamily="2" charset="0"/>
              </a:rPr>
              <a:t>B, C, E, H, F</a:t>
            </a:r>
            <a:endParaRPr kumimoji="1" lang="ja-JP" altLang="en-US" sz="1400" dirty="0">
              <a:solidFill>
                <a:schemeClr val="bg1"/>
              </a:solidFill>
              <a:cs typeface="Vrinda" pitchFamily="2" charset="0"/>
            </a:endParaRPr>
          </a:p>
        </p:txBody>
      </p:sp>
      <p:sp>
        <p:nvSpPr>
          <p:cNvPr id="85" name="曲折矢印 84"/>
          <p:cNvSpPr/>
          <p:nvPr/>
        </p:nvSpPr>
        <p:spPr>
          <a:xfrm flipH="1">
            <a:off x="6908832" y="4414851"/>
            <a:ext cx="803286" cy="1825650"/>
          </a:xfrm>
          <a:prstGeom prst="bentArrow">
            <a:avLst>
              <a:gd name="adj1" fmla="val 13079"/>
              <a:gd name="adj2" fmla="val 18802"/>
              <a:gd name="adj3" fmla="val 28200"/>
              <a:gd name="adj4" fmla="val 43750"/>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endParaRPr kumimoji="1" lang="ja-JP" altLang="en-US" dirty="0" smtClean="0">
              <a:solidFill>
                <a:schemeClr val="tx1"/>
              </a:solidFill>
            </a:endParaRPr>
          </a:p>
        </p:txBody>
      </p:sp>
      <p:sp>
        <p:nvSpPr>
          <p:cNvPr id="87" name="曲折矢印 86"/>
          <p:cNvSpPr/>
          <p:nvPr/>
        </p:nvSpPr>
        <p:spPr>
          <a:xfrm>
            <a:off x="5156208" y="2516175"/>
            <a:ext cx="1643085" cy="3724326"/>
          </a:xfrm>
          <a:prstGeom prst="bentArrow">
            <a:avLst>
              <a:gd name="adj1" fmla="val 8637"/>
              <a:gd name="adj2" fmla="val 9143"/>
              <a:gd name="adj3" fmla="val 10884"/>
              <a:gd name="adj4" fmla="val 25031"/>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endParaRPr kumimoji="1" lang="ja-JP" altLang="en-US" dirty="0" smtClean="0">
              <a:solidFill>
                <a:schemeClr val="tx1"/>
              </a:solidFill>
            </a:endParaRPr>
          </a:p>
        </p:txBody>
      </p:sp>
      <p:sp>
        <p:nvSpPr>
          <p:cNvPr id="81" name="テキスト ボックス 80"/>
          <p:cNvSpPr txBox="1"/>
          <p:nvPr/>
        </p:nvSpPr>
        <p:spPr>
          <a:xfrm>
            <a:off x="7278451" y="4633929"/>
            <a:ext cx="324128" cy="307777"/>
          </a:xfrm>
          <a:prstGeom prst="rect">
            <a:avLst/>
          </a:prstGeom>
          <a:solidFill>
            <a:srgbClr val="002060"/>
          </a:solidFill>
        </p:spPr>
        <p:txBody>
          <a:bodyPr wrap="none" rtlCol="0">
            <a:spAutoFit/>
          </a:bodyPr>
          <a:lstStyle/>
          <a:p>
            <a:r>
              <a:rPr lang="en-US" altLang="ja-JP" sz="1400" dirty="0" smtClean="0">
                <a:solidFill>
                  <a:schemeClr val="bg1"/>
                </a:solidFill>
                <a:cs typeface="Vrinda" pitchFamily="2" charset="0"/>
              </a:rPr>
              <a:t>G</a:t>
            </a:r>
            <a:endParaRPr kumimoji="1" lang="ja-JP" altLang="en-US" sz="1400" dirty="0">
              <a:solidFill>
                <a:schemeClr val="bg1"/>
              </a:solidFill>
              <a:cs typeface="Vrinda" pitchFamily="2" charset="0"/>
            </a:endParaRPr>
          </a:p>
        </p:txBody>
      </p:sp>
      <p:sp>
        <p:nvSpPr>
          <p:cNvPr id="88" name="テキスト ボックス 87"/>
          <p:cNvSpPr txBox="1"/>
          <p:nvPr/>
        </p:nvSpPr>
        <p:spPr>
          <a:xfrm>
            <a:off x="5594364" y="2698740"/>
            <a:ext cx="534121" cy="307777"/>
          </a:xfrm>
          <a:prstGeom prst="rect">
            <a:avLst/>
          </a:prstGeom>
          <a:solidFill>
            <a:srgbClr val="002060"/>
          </a:solidFill>
        </p:spPr>
        <p:txBody>
          <a:bodyPr wrap="none" rtlCol="0">
            <a:spAutoFit/>
          </a:bodyPr>
          <a:lstStyle/>
          <a:p>
            <a:r>
              <a:rPr lang="en-US" altLang="ja-JP" sz="1400" dirty="0" smtClean="0">
                <a:solidFill>
                  <a:schemeClr val="bg1"/>
                </a:solidFill>
                <a:cs typeface="Vrinda" pitchFamily="2" charset="0"/>
              </a:rPr>
              <a:t>B, C</a:t>
            </a:r>
            <a:endParaRPr kumimoji="1" lang="ja-JP" altLang="en-US" sz="1400" dirty="0">
              <a:solidFill>
                <a:schemeClr val="bg1"/>
              </a:solidFill>
              <a:cs typeface="Vrinda" pitchFamily="2" charset="0"/>
            </a:endParaRPr>
          </a:p>
        </p:txBody>
      </p:sp>
      <p:sp>
        <p:nvSpPr>
          <p:cNvPr id="90" name="曲折矢印 89"/>
          <p:cNvSpPr/>
          <p:nvPr/>
        </p:nvSpPr>
        <p:spPr>
          <a:xfrm flipH="1">
            <a:off x="7785141" y="2625714"/>
            <a:ext cx="985851" cy="1862163"/>
          </a:xfrm>
          <a:prstGeom prst="bentArrow">
            <a:avLst>
              <a:gd name="adj1" fmla="val 13079"/>
              <a:gd name="adj2" fmla="val 13781"/>
              <a:gd name="adj3" fmla="val 20496"/>
              <a:gd name="adj4" fmla="val 32788"/>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endParaRPr kumimoji="1" lang="ja-JP" altLang="en-US" dirty="0" smtClean="0">
              <a:solidFill>
                <a:schemeClr val="tx1"/>
              </a:solidFill>
            </a:endParaRPr>
          </a:p>
        </p:txBody>
      </p:sp>
      <p:sp>
        <p:nvSpPr>
          <p:cNvPr id="91" name="テキスト ボックス 90"/>
          <p:cNvSpPr txBox="1"/>
          <p:nvPr/>
        </p:nvSpPr>
        <p:spPr>
          <a:xfrm>
            <a:off x="8258247" y="2829119"/>
            <a:ext cx="293670" cy="307777"/>
          </a:xfrm>
          <a:prstGeom prst="rect">
            <a:avLst/>
          </a:prstGeom>
          <a:solidFill>
            <a:srgbClr val="002060"/>
          </a:solidFill>
        </p:spPr>
        <p:txBody>
          <a:bodyPr wrap="none" rtlCol="0">
            <a:spAutoFit/>
          </a:bodyPr>
          <a:lstStyle/>
          <a:p>
            <a:r>
              <a:rPr lang="en-US" altLang="ja-JP" sz="1400" dirty="0" smtClean="0">
                <a:solidFill>
                  <a:schemeClr val="bg1"/>
                </a:solidFill>
                <a:cs typeface="Vrinda" pitchFamily="2" charset="0"/>
              </a:rPr>
              <a:t>F</a:t>
            </a:r>
            <a:endParaRPr kumimoji="1" lang="ja-JP" altLang="en-US" sz="1400" dirty="0">
              <a:solidFill>
                <a:schemeClr val="bg1"/>
              </a:solidFill>
              <a:cs typeface="Vrinda" pitchFamily="2" charset="0"/>
            </a:endParaRPr>
          </a:p>
        </p:txBody>
      </p:sp>
      <p:sp>
        <p:nvSpPr>
          <p:cNvPr id="92" name="U ターン矢印 91"/>
          <p:cNvSpPr/>
          <p:nvPr/>
        </p:nvSpPr>
        <p:spPr>
          <a:xfrm rot="5400000" flipH="1">
            <a:off x="6465348" y="3689919"/>
            <a:ext cx="3844520" cy="1277954"/>
          </a:xfrm>
          <a:prstGeom prst="uturnArrow">
            <a:avLst>
              <a:gd name="adj1" fmla="val 10312"/>
              <a:gd name="adj2" fmla="val 10690"/>
              <a:gd name="adj3" fmla="val 14592"/>
              <a:gd name="adj4" fmla="val 36595"/>
              <a:gd name="adj5" fmla="val 95165"/>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endParaRPr kumimoji="1" lang="ja-JP" altLang="en-US" dirty="0" smtClean="0">
              <a:solidFill>
                <a:schemeClr val="tx1"/>
              </a:solidFill>
            </a:endParaRPr>
          </a:p>
        </p:txBody>
      </p:sp>
      <p:sp>
        <p:nvSpPr>
          <p:cNvPr id="93" name="テキスト ボックス 92"/>
          <p:cNvSpPr txBox="1"/>
          <p:nvPr/>
        </p:nvSpPr>
        <p:spPr>
          <a:xfrm>
            <a:off x="8186787" y="2224071"/>
            <a:ext cx="534121" cy="307777"/>
          </a:xfrm>
          <a:prstGeom prst="rect">
            <a:avLst/>
          </a:prstGeom>
          <a:solidFill>
            <a:srgbClr val="002060"/>
          </a:solidFill>
        </p:spPr>
        <p:txBody>
          <a:bodyPr wrap="none" rtlCol="0">
            <a:spAutoFit/>
          </a:bodyPr>
          <a:lstStyle/>
          <a:p>
            <a:r>
              <a:rPr lang="en-US" altLang="ja-JP" sz="1400" dirty="0" smtClean="0">
                <a:solidFill>
                  <a:schemeClr val="bg1"/>
                </a:solidFill>
                <a:cs typeface="Vrinda" pitchFamily="2" charset="0"/>
              </a:rPr>
              <a:t>E, H</a:t>
            </a:r>
            <a:endParaRPr kumimoji="1" lang="ja-JP" altLang="en-US" sz="1400" dirty="0">
              <a:solidFill>
                <a:schemeClr val="bg1"/>
              </a:solidFill>
              <a:cs typeface="Vrinda" pitchFamily="2" charset="0"/>
            </a:endParaRPr>
          </a:p>
        </p:txBody>
      </p:sp>
      <p:sp>
        <p:nvSpPr>
          <p:cNvPr id="53" name="正方形/長方形 52"/>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Query Processing Techniques for Solid State Drives</a:t>
            </a:r>
            <a:endParaRPr lang="ja-JP" altLang="en-US" sz="1400" dirty="0">
              <a:solidFill>
                <a:schemeClr val="bg1"/>
              </a:solidFill>
              <a:latin typeface="ヒラギノ角ゴ Pro W6" pitchFamily="34" charset="-128"/>
              <a:ea typeface="ヒラギノ角ゴ Pro W6" pitchFamily="34" charset="-128"/>
            </a:endParaRPr>
          </a:p>
        </p:txBody>
      </p:sp>
      <p:sp>
        <p:nvSpPr>
          <p:cNvPr id="55" name="フッター プレースホルダ 54"/>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56" name="スライド番号プレースホルダ 55"/>
          <p:cNvSpPr>
            <a:spLocks noGrp="1"/>
          </p:cNvSpPr>
          <p:nvPr>
            <p:ph type="sldNum" sz="quarter" idx="12"/>
          </p:nvPr>
        </p:nvSpPr>
        <p:spPr/>
        <p:txBody>
          <a:bodyPr/>
          <a:lstStyle/>
          <a:p>
            <a:fld id="{DF510E7A-70A0-49B7-BA5B-039CFE49E52F}" type="slidenum">
              <a:rPr kumimoji="1" lang="ja-JP" altLang="en-US" smtClean="0"/>
              <a:pPr/>
              <a:t>184</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500"/>
                                        <p:tgtEl>
                                          <p:spTgt spid="6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fade">
                                      <p:cBhvr>
                                        <p:cTn id="32" dur="5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5"/>
                                        </p:tgtEl>
                                        <p:attrNameLst>
                                          <p:attrName>style.visibility</p:attrName>
                                        </p:attrNameLst>
                                      </p:cBhvr>
                                      <p:to>
                                        <p:strVal val="visible"/>
                                      </p:to>
                                    </p:set>
                                    <p:animEffect transition="in" filter="wipe(down)">
                                      <p:cBhvr>
                                        <p:cTn id="42" dur="1000"/>
                                        <p:tgtEl>
                                          <p:spTgt spid="85"/>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81"/>
                                        </p:tgtEl>
                                        <p:attrNameLst>
                                          <p:attrName>style.visibility</p:attrName>
                                        </p:attrNameLst>
                                      </p:cBhvr>
                                      <p:to>
                                        <p:strVal val="visible"/>
                                      </p:to>
                                    </p:set>
                                    <p:animEffect transition="in" filter="fade">
                                      <p:cBhvr>
                                        <p:cTn id="45" dur="500"/>
                                        <p:tgtEl>
                                          <p:spTgt spid="8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8"/>
                                        </p:tgtEl>
                                        <p:attrNameLst>
                                          <p:attrName>style.visibility</p:attrName>
                                        </p:attrNameLst>
                                      </p:cBhvr>
                                      <p:to>
                                        <p:strVal val="visible"/>
                                      </p:to>
                                    </p:set>
                                    <p:animEffect transition="in" filter="fade">
                                      <p:cBhvr>
                                        <p:cTn id="50" dur="500"/>
                                        <p:tgtEl>
                                          <p:spTgt spid="7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9"/>
                                        </p:tgtEl>
                                        <p:attrNameLst>
                                          <p:attrName>style.visibility</p:attrName>
                                        </p:attrNameLst>
                                      </p:cBhvr>
                                      <p:to>
                                        <p:strVal val="visible"/>
                                      </p:to>
                                    </p:set>
                                    <p:animEffect transition="in" filter="fade">
                                      <p:cBhvr>
                                        <p:cTn id="55" dur="500"/>
                                        <p:tgtEl>
                                          <p:spTgt spid="7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wipe(down)">
                                      <p:cBhvr>
                                        <p:cTn id="60" dur="1000"/>
                                        <p:tgtEl>
                                          <p:spTgt spid="87"/>
                                        </p:tgtEl>
                                      </p:cBhvr>
                                    </p:animEffect>
                                  </p:childTnLst>
                                </p:cTn>
                              </p:par>
                              <p:par>
                                <p:cTn id="61" presetID="10" presetClass="entr" presetSubtype="0" fill="hold" grpId="0" nodeType="withEffect">
                                  <p:stCondLst>
                                    <p:cond delay="50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90"/>
                                        </p:tgtEl>
                                        <p:attrNameLst>
                                          <p:attrName>style.visibility</p:attrName>
                                        </p:attrNameLst>
                                      </p:cBhvr>
                                      <p:to>
                                        <p:strVal val="visible"/>
                                      </p:to>
                                    </p:set>
                                    <p:animEffect transition="in" filter="wipe(down)">
                                      <p:cBhvr>
                                        <p:cTn id="68" dur="1000"/>
                                        <p:tgtEl>
                                          <p:spTgt spid="90"/>
                                        </p:tgtEl>
                                      </p:cBhvr>
                                    </p:animEffect>
                                  </p:childTnLst>
                                </p:cTn>
                              </p:par>
                              <p:par>
                                <p:cTn id="69" presetID="10" presetClass="entr" presetSubtype="0" fill="hold" grpId="0" nodeType="withEffect">
                                  <p:stCondLst>
                                    <p:cond delay="500"/>
                                  </p:stCondLst>
                                  <p:childTnLst>
                                    <p:set>
                                      <p:cBhvr>
                                        <p:cTn id="70" dur="1" fill="hold">
                                          <p:stCondLst>
                                            <p:cond delay="0"/>
                                          </p:stCondLst>
                                        </p:cTn>
                                        <p:tgtEl>
                                          <p:spTgt spid="91"/>
                                        </p:tgtEl>
                                        <p:attrNameLst>
                                          <p:attrName>style.visibility</p:attrName>
                                        </p:attrNameLst>
                                      </p:cBhvr>
                                      <p:to>
                                        <p:strVal val="visible"/>
                                      </p:to>
                                    </p:set>
                                    <p:animEffect transition="in" filter="fade">
                                      <p:cBhvr>
                                        <p:cTn id="71" dur="500"/>
                                        <p:tgtEl>
                                          <p:spTgt spid="9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92"/>
                                        </p:tgtEl>
                                        <p:attrNameLst>
                                          <p:attrName>style.visibility</p:attrName>
                                        </p:attrNameLst>
                                      </p:cBhvr>
                                      <p:to>
                                        <p:strVal val="visible"/>
                                      </p:to>
                                    </p:set>
                                    <p:animEffect transition="in" filter="wipe(down)">
                                      <p:cBhvr>
                                        <p:cTn id="76" dur="1000"/>
                                        <p:tgtEl>
                                          <p:spTgt spid="92"/>
                                        </p:tgtEl>
                                      </p:cBhvr>
                                    </p:animEffect>
                                  </p:childTnLst>
                                </p:cTn>
                              </p:par>
                              <p:par>
                                <p:cTn id="77" presetID="10" presetClass="entr" presetSubtype="0" fill="hold" grpId="0" nodeType="withEffect">
                                  <p:stCondLst>
                                    <p:cond delay="500"/>
                                  </p:stCondLst>
                                  <p:childTnLst>
                                    <p:set>
                                      <p:cBhvr>
                                        <p:cTn id="78" dur="1" fill="hold">
                                          <p:stCondLst>
                                            <p:cond delay="0"/>
                                          </p:stCondLst>
                                        </p:cTn>
                                        <p:tgtEl>
                                          <p:spTgt spid="93"/>
                                        </p:tgtEl>
                                        <p:attrNameLst>
                                          <p:attrName>style.visibility</p:attrName>
                                        </p:attrNameLst>
                                      </p:cBhvr>
                                      <p:to>
                                        <p:strVal val="visible"/>
                                      </p:to>
                                    </p:set>
                                    <p:animEffect transition="in" filter="fade">
                                      <p:cBhvr>
                                        <p:cTn id="79" dur="500"/>
                                        <p:tgtEl>
                                          <p:spTgt spid="9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80"/>
                                        </p:tgtEl>
                                        <p:attrNameLst>
                                          <p:attrName>style.visibility</p:attrName>
                                        </p:attrNameLst>
                                      </p:cBhvr>
                                      <p:to>
                                        <p:strVal val="visible"/>
                                      </p:to>
                                    </p:set>
                                    <p:animEffect transition="in" filter="fade">
                                      <p:cBhvr>
                                        <p:cTn id="8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6" grpId="0" animBg="1"/>
      <p:bldP spid="77" grpId="0" animBg="1"/>
      <p:bldP spid="78" grpId="0" animBg="1"/>
      <p:bldP spid="79" grpId="0" animBg="1"/>
      <p:bldP spid="80" grpId="0" animBg="1"/>
      <p:bldP spid="85" grpId="0" animBg="1"/>
      <p:bldP spid="87" grpId="0" animBg="1"/>
      <p:bldP spid="81" grpId="0" animBg="1"/>
      <p:bldP spid="88" grpId="0" animBg="1"/>
      <p:bldP spid="90" grpId="0" animBg="1"/>
      <p:bldP spid="91" grpId="0" animBg="1"/>
      <p:bldP spid="92" grpId="0" animBg="1"/>
      <p:bldP spid="93"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目次</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solidFill>
                  <a:schemeClr val="bg1">
                    <a:lumMod val="75000"/>
                  </a:schemeClr>
                </a:solidFill>
              </a:rPr>
              <a:t>背景と目的</a:t>
            </a:r>
            <a:endParaRPr kumimoji="1" lang="en-US" altLang="ja-JP" dirty="0" smtClean="0">
              <a:solidFill>
                <a:schemeClr val="bg1">
                  <a:lumMod val="75000"/>
                </a:schemeClr>
              </a:solidFill>
            </a:endParaRPr>
          </a:p>
          <a:p>
            <a:r>
              <a:rPr lang="en-US" altLang="ja-JP" dirty="0" smtClean="0">
                <a:solidFill>
                  <a:schemeClr val="bg1">
                    <a:lumMod val="75000"/>
                  </a:schemeClr>
                </a:solidFill>
              </a:rPr>
              <a:t>Flash-friendly</a:t>
            </a:r>
            <a:r>
              <a:rPr lang="ja-JP" altLang="en-US" dirty="0" smtClean="0">
                <a:solidFill>
                  <a:schemeClr val="bg1">
                    <a:lumMod val="75000"/>
                  </a:schemeClr>
                </a:solidFill>
              </a:rPr>
              <a:t> ストレージレイアウト</a:t>
            </a:r>
            <a:endParaRPr lang="en-US" altLang="ja-JP" dirty="0" smtClean="0">
              <a:solidFill>
                <a:schemeClr val="bg1">
                  <a:lumMod val="75000"/>
                </a:schemeClr>
              </a:solidFill>
            </a:endParaRPr>
          </a:p>
          <a:p>
            <a:r>
              <a:rPr lang="en-US" altLang="ja-JP" dirty="0" err="1" smtClean="0">
                <a:solidFill>
                  <a:schemeClr val="bg1">
                    <a:lumMod val="75000"/>
                  </a:schemeClr>
                </a:solidFill>
              </a:rPr>
              <a:t>FlashScan</a:t>
            </a:r>
            <a:r>
              <a:rPr lang="ja-JP" altLang="en-US" dirty="0" smtClean="0">
                <a:solidFill>
                  <a:schemeClr val="bg1">
                    <a:lumMod val="75000"/>
                  </a:schemeClr>
                </a:solidFill>
              </a:rPr>
              <a:t> </a:t>
            </a:r>
            <a:endParaRPr lang="en-US" altLang="ja-JP" dirty="0" smtClean="0">
              <a:solidFill>
                <a:schemeClr val="bg1">
                  <a:lumMod val="75000"/>
                </a:schemeClr>
              </a:solidFill>
            </a:endParaRPr>
          </a:p>
          <a:p>
            <a:r>
              <a:rPr lang="en-US" altLang="ja-JP" dirty="0" err="1" smtClean="0">
                <a:solidFill>
                  <a:schemeClr val="bg1">
                    <a:lumMod val="75000"/>
                  </a:schemeClr>
                </a:solidFill>
              </a:rPr>
              <a:t>FlashJoin</a:t>
            </a:r>
            <a:endParaRPr lang="en-US" altLang="ja-JP" dirty="0" smtClean="0">
              <a:solidFill>
                <a:schemeClr val="bg1">
                  <a:lumMod val="75000"/>
                </a:schemeClr>
              </a:solidFill>
            </a:endParaRPr>
          </a:p>
          <a:p>
            <a:r>
              <a:rPr lang="ja-JP" altLang="en-US" dirty="0" smtClean="0"/>
              <a:t>評価実験</a:t>
            </a:r>
            <a:endParaRPr lang="en-US" altLang="ja-JP" dirty="0" smtClean="0"/>
          </a:p>
          <a:p>
            <a:r>
              <a:rPr lang="ja-JP" altLang="en-US" dirty="0" smtClean="0">
                <a:solidFill>
                  <a:schemeClr val="bg1">
                    <a:lumMod val="75000"/>
                  </a:schemeClr>
                </a:solidFill>
              </a:rPr>
              <a:t>まとめ</a:t>
            </a:r>
            <a:endParaRPr lang="en-US" altLang="ja-JP" dirty="0" smtClean="0">
              <a:solidFill>
                <a:schemeClr val="bg1">
                  <a:lumMod val="75000"/>
                </a:schemeClr>
              </a:solidFill>
            </a:endParaRPr>
          </a:p>
        </p:txBody>
      </p:sp>
      <p:pic>
        <p:nvPicPr>
          <p:cNvPr id="6" name="Picture 2" descr="C:\Users\mato\Documents\lib\icon\coquette-icons-set\png\64x64\accept.png"/>
          <p:cNvPicPr>
            <a:picLocks noChangeAspect="1" noChangeArrowheads="1"/>
          </p:cNvPicPr>
          <p:nvPr/>
        </p:nvPicPr>
        <p:blipFill>
          <a:blip r:embed="rId2"/>
          <a:srcRect/>
          <a:stretch>
            <a:fillRect/>
          </a:stretch>
        </p:blipFill>
        <p:spPr bwMode="auto">
          <a:xfrm>
            <a:off x="446031" y="3940182"/>
            <a:ext cx="457195" cy="457195"/>
          </a:xfrm>
          <a:prstGeom prst="rect">
            <a:avLst/>
          </a:prstGeom>
          <a:noFill/>
        </p:spPr>
      </p:pic>
      <p:sp>
        <p:nvSpPr>
          <p:cNvPr id="7" name="正方形/長方形 6"/>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Query Processing Techniques for Solid State Drives</a:t>
            </a:r>
            <a:endParaRPr lang="ja-JP" altLang="en-US" sz="1400" dirty="0">
              <a:solidFill>
                <a:schemeClr val="bg1"/>
              </a:solidFill>
              <a:latin typeface="ヒラギノ角ゴ Pro W6" pitchFamily="34" charset="-128"/>
              <a:ea typeface="ヒラギノ角ゴ Pro W6" pitchFamily="34" charset="-128"/>
            </a:endParaRPr>
          </a:p>
        </p:txBody>
      </p:sp>
      <p:sp>
        <p:nvSpPr>
          <p:cNvPr id="9" name="フッター プレースホルダ 8"/>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185</a:t>
            </a:fld>
            <a:endParaRPr kumimoji="1" lang="ja-JP" altLang="en-US"/>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実験環境</a:t>
            </a:r>
            <a:endParaRPr kumimoji="1" lang="ja-JP" altLang="en-US" dirty="0"/>
          </a:p>
        </p:txBody>
      </p:sp>
      <p:sp>
        <p:nvSpPr>
          <p:cNvPr id="3" name="コンテンツ プレースホルダ 2"/>
          <p:cNvSpPr>
            <a:spLocks noGrp="1"/>
          </p:cNvSpPr>
          <p:nvPr>
            <p:ph idx="1"/>
          </p:nvPr>
        </p:nvSpPr>
        <p:spPr/>
        <p:txBody>
          <a:bodyPr/>
          <a:lstStyle/>
          <a:p>
            <a:r>
              <a:rPr kumimoji="1" lang="en-US" altLang="ja-JP" sz="2800" dirty="0" err="1" smtClean="0"/>
              <a:t>PostgreSQL</a:t>
            </a:r>
            <a:r>
              <a:rPr kumimoji="1" lang="ja-JP" altLang="en-US" sz="2800" dirty="0" smtClean="0"/>
              <a:t>に実装</a:t>
            </a:r>
            <a:endParaRPr lang="en-US" altLang="ja-JP" sz="2800" dirty="0" smtClean="0"/>
          </a:p>
          <a:p>
            <a:r>
              <a:rPr kumimoji="1" lang="en-US" altLang="ja-JP" sz="2800" dirty="0" smtClean="0"/>
              <a:t>Scan</a:t>
            </a:r>
          </a:p>
          <a:p>
            <a:pPr lvl="1"/>
            <a:r>
              <a:rPr lang="en-US" altLang="ja-JP" sz="2400" dirty="0" err="1" smtClean="0"/>
              <a:t>NSMScan</a:t>
            </a:r>
            <a:r>
              <a:rPr lang="ja-JP" altLang="en-US" sz="2400" dirty="0" smtClean="0"/>
              <a:t>：</a:t>
            </a:r>
            <a:r>
              <a:rPr lang="en-US" altLang="ja-JP" sz="2400" dirty="0" smtClean="0"/>
              <a:t>NSM</a:t>
            </a:r>
            <a:r>
              <a:rPr lang="ja-JP" altLang="en-US" sz="2400" dirty="0" smtClean="0"/>
              <a:t>レイアウトを使った</a:t>
            </a:r>
            <a:r>
              <a:rPr lang="en-US" altLang="ja-JP" sz="2400" dirty="0" smtClean="0"/>
              <a:t>Scan</a:t>
            </a:r>
          </a:p>
          <a:p>
            <a:pPr lvl="1"/>
            <a:r>
              <a:rPr kumimoji="1" lang="en-US" altLang="ja-JP" sz="2400" dirty="0" err="1" smtClean="0"/>
              <a:t>FlashScan</a:t>
            </a:r>
            <a:r>
              <a:rPr kumimoji="1" lang="ja-JP" altLang="en-US" sz="2400" dirty="0" smtClean="0"/>
              <a:t>：</a:t>
            </a:r>
            <a:r>
              <a:rPr kumimoji="1" lang="en-US" altLang="ja-JP" sz="2400" dirty="0" smtClean="0"/>
              <a:t>PAX</a:t>
            </a:r>
            <a:r>
              <a:rPr kumimoji="1" lang="ja-JP" altLang="en-US" sz="2400" dirty="0" smtClean="0"/>
              <a:t>レイアウトを</a:t>
            </a:r>
            <a:r>
              <a:rPr lang="ja-JP" altLang="en-US" sz="2400" dirty="0" smtClean="0"/>
              <a:t>使った</a:t>
            </a:r>
            <a:r>
              <a:rPr lang="en-US" altLang="ja-JP" sz="2400" dirty="0" smtClean="0"/>
              <a:t>Scan</a:t>
            </a:r>
          </a:p>
          <a:p>
            <a:r>
              <a:rPr kumimoji="1" lang="en-US" altLang="ja-JP" sz="2800" dirty="0" smtClean="0"/>
              <a:t>Join</a:t>
            </a:r>
          </a:p>
          <a:p>
            <a:pPr lvl="1"/>
            <a:r>
              <a:rPr lang="en-US" altLang="ja-JP" sz="2400" dirty="0" smtClean="0"/>
              <a:t>HNSM</a:t>
            </a:r>
            <a:r>
              <a:rPr lang="ja-JP" altLang="en-US" sz="2400" dirty="0" smtClean="0"/>
              <a:t>：</a:t>
            </a:r>
            <a:r>
              <a:rPr lang="en-US" altLang="ja-JP" sz="2400" dirty="0" err="1" smtClean="0"/>
              <a:t>NSMScan</a:t>
            </a:r>
            <a:r>
              <a:rPr lang="ja-JP" altLang="en-US" sz="2400" dirty="0" smtClean="0"/>
              <a:t>を使った</a:t>
            </a:r>
            <a:r>
              <a:rPr lang="en-US" altLang="ja-JP" sz="2400" dirty="0" smtClean="0"/>
              <a:t>Hash</a:t>
            </a:r>
            <a:r>
              <a:rPr lang="ja-JP" altLang="en-US" sz="2400" dirty="0" smtClean="0"/>
              <a:t> </a:t>
            </a:r>
            <a:r>
              <a:rPr lang="en-US" altLang="ja-JP" sz="2400" dirty="0" smtClean="0"/>
              <a:t>join</a:t>
            </a:r>
            <a:r>
              <a:rPr lang="ja-JP" altLang="en-US" sz="2400" dirty="0" smtClean="0"/>
              <a:t> </a:t>
            </a:r>
            <a:endParaRPr lang="en-US" altLang="ja-JP" sz="2400" dirty="0" smtClean="0"/>
          </a:p>
          <a:p>
            <a:pPr lvl="1"/>
            <a:r>
              <a:rPr kumimoji="1" lang="en-US" altLang="ja-JP" sz="2400" dirty="0" smtClean="0"/>
              <a:t>HPAX</a:t>
            </a:r>
            <a:r>
              <a:rPr kumimoji="1" lang="ja-JP" altLang="en-US" sz="2400" dirty="0" smtClean="0"/>
              <a:t>：</a:t>
            </a:r>
            <a:r>
              <a:rPr lang="en-US" altLang="ja-JP" sz="2400" dirty="0" err="1" smtClean="0"/>
              <a:t>FlashScan</a:t>
            </a:r>
            <a:r>
              <a:rPr lang="ja-JP" altLang="en-US" sz="2400" dirty="0" smtClean="0"/>
              <a:t>を使った</a:t>
            </a:r>
            <a:r>
              <a:rPr kumimoji="1" lang="en-US" altLang="ja-JP" sz="2400" dirty="0" smtClean="0"/>
              <a:t>Hash join</a:t>
            </a:r>
          </a:p>
          <a:p>
            <a:pPr lvl="1"/>
            <a:r>
              <a:rPr lang="en-US" altLang="ja-JP" sz="2400" dirty="0" err="1" smtClean="0"/>
              <a:t>FlashJoin</a:t>
            </a:r>
            <a:r>
              <a:rPr lang="ja-JP" altLang="en-US" sz="2400" dirty="0" smtClean="0"/>
              <a:t>：遅延マテリアライズ</a:t>
            </a:r>
            <a:endParaRPr lang="en-US" altLang="ja-JP" sz="2400" dirty="0" smtClean="0"/>
          </a:p>
          <a:p>
            <a:r>
              <a:rPr kumimoji="1" lang="en-US" altLang="ja-JP" sz="2800" dirty="0" err="1" smtClean="0"/>
              <a:t>MTron</a:t>
            </a:r>
            <a:r>
              <a:rPr kumimoji="1" lang="ja-JP" altLang="en-US" sz="2800" dirty="0" smtClean="0"/>
              <a:t> </a:t>
            </a:r>
            <a:r>
              <a:rPr kumimoji="1" lang="en-US" altLang="ja-JP" sz="2800" dirty="0" smtClean="0"/>
              <a:t>32GB</a:t>
            </a:r>
            <a:r>
              <a:rPr kumimoji="1" lang="ja-JP" altLang="en-US" sz="2800" dirty="0" smtClean="0"/>
              <a:t> </a:t>
            </a:r>
            <a:r>
              <a:rPr kumimoji="1" lang="en-US" altLang="ja-JP" sz="2800" dirty="0" smtClean="0"/>
              <a:t>SSD</a:t>
            </a:r>
          </a:p>
          <a:p>
            <a:r>
              <a:rPr lang="en-US" altLang="ja-JP" sz="2800" dirty="0" smtClean="0"/>
              <a:t>Page size</a:t>
            </a:r>
            <a:r>
              <a:rPr lang="ja-JP" altLang="en-US" sz="2800" dirty="0" smtClean="0"/>
              <a:t> </a:t>
            </a:r>
            <a:r>
              <a:rPr lang="en-US" altLang="ja-JP" sz="2800" dirty="0" smtClean="0"/>
              <a:t>64KB</a:t>
            </a:r>
            <a:endParaRPr kumimoji="1" lang="en-US" altLang="ja-JP" sz="2800" dirty="0" smtClean="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Query Processing Techniques for Solid State Drives</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186</a:t>
            </a:fld>
            <a:endParaRPr kumimoji="1" lang="ja-JP" altLang="en-US"/>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実験結果 －</a:t>
            </a:r>
            <a:r>
              <a:rPr lang="en-US" altLang="ja-JP" dirty="0" smtClean="0"/>
              <a:t>Scan</a:t>
            </a:r>
            <a:r>
              <a:rPr lang="ja-JP" altLang="en-US" dirty="0" smtClean="0"/>
              <a:t>－</a:t>
            </a:r>
            <a:endParaRPr kumimoji="1" lang="ja-JP" altLang="en-US" dirty="0"/>
          </a:p>
        </p:txBody>
      </p:sp>
      <p:sp>
        <p:nvSpPr>
          <p:cNvPr id="4" name="テキスト ボックス 3"/>
          <p:cNvSpPr txBox="1"/>
          <p:nvPr/>
        </p:nvSpPr>
        <p:spPr>
          <a:xfrm>
            <a:off x="336492" y="1201707"/>
            <a:ext cx="2549096" cy="923330"/>
          </a:xfrm>
          <a:prstGeom prst="rect">
            <a:avLst/>
          </a:prstGeom>
          <a:noFill/>
        </p:spPr>
        <p:txBody>
          <a:bodyPr wrap="none" rtlCol="0">
            <a:spAutoFit/>
          </a:bodyPr>
          <a:lstStyle/>
          <a:p>
            <a:r>
              <a:rPr kumimoji="1" lang="en-US" altLang="ja-JP" dirty="0" smtClean="0"/>
              <a:t>Relation</a:t>
            </a:r>
            <a:r>
              <a:rPr kumimoji="1" lang="ja-JP" altLang="en-US" dirty="0" smtClean="0"/>
              <a:t> </a:t>
            </a:r>
            <a:r>
              <a:rPr kumimoji="1" lang="en-US" altLang="ja-JP" dirty="0" smtClean="0"/>
              <a:t>size</a:t>
            </a:r>
            <a:r>
              <a:rPr lang="ja-JP" altLang="en-US" dirty="0" smtClean="0"/>
              <a:t>：</a:t>
            </a:r>
            <a:r>
              <a:rPr lang="en-US" altLang="ja-JP" dirty="0" smtClean="0"/>
              <a:t>10GB</a:t>
            </a:r>
          </a:p>
          <a:p>
            <a:r>
              <a:rPr lang="ja-JP" altLang="en-US" dirty="0" smtClean="0"/>
              <a:t>カラム：</a:t>
            </a:r>
            <a:r>
              <a:rPr lang="en-US" altLang="ja-JP" dirty="0" smtClean="0"/>
              <a:t>A1, ..., A11</a:t>
            </a:r>
          </a:p>
          <a:p>
            <a:r>
              <a:rPr lang="ja-JP" altLang="en-US" dirty="0" smtClean="0"/>
              <a:t>タプルの長さ：</a:t>
            </a:r>
            <a:r>
              <a:rPr lang="en-US" altLang="ja-JP" dirty="0" smtClean="0"/>
              <a:t>128</a:t>
            </a:r>
            <a:r>
              <a:rPr lang="ja-JP" altLang="en-US" dirty="0" smtClean="0"/>
              <a:t> </a:t>
            </a:r>
            <a:r>
              <a:rPr lang="en-US" altLang="ja-JP" dirty="0" smtClean="0"/>
              <a:t>bytes</a:t>
            </a:r>
          </a:p>
        </p:txBody>
      </p:sp>
      <p:pic>
        <p:nvPicPr>
          <p:cNvPr id="22530" name="Picture 2"/>
          <p:cNvPicPr>
            <a:picLocks noChangeAspect="1" noChangeArrowheads="1"/>
          </p:cNvPicPr>
          <p:nvPr/>
        </p:nvPicPr>
        <p:blipFill>
          <a:blip r:embed="rId2"/>
          <a:srcRect/>
          <a:stretch>
            <a:fillRect/>
          </a:stretch>
        </p:blipFill>
        <p:spPr bwMode="auto">
          <a:xfrm>
            <a:off x="373005" y="3063870"/>
            <a:ext cx="6278796" cy="3468735"/>
          </a:xfrm>
          <a:prstGeom prst="rect">
            <a:avLst/>
          </a:prstGeom>
          <a:noFill/>
          <a:ln w="9525">
            <a:noFill/>
            <a:miter lim="800000"/>
            <a:headEnd/>
            <a:tailEnd/>
          </a:ln>
        </p:spPr>
      </p:pic>
      <p:sp>
        <p:nvSpPr>
          <p:cNvPr id="14" name="正方形/長方形 13"/>
          <p:cNvSpPr/>
          <p:nvPr/>
        </p:nvSpPr>
        <p:spPr>
          <a:xfrm>
            <a:off x="7052319" y="1357378"/>
            <a:ext cx="1572624" cy="1440000"/>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5" name="正方形/長方形 14"/>
          <p:cNvSpPr/>
          <p:nvPr/>
        </p:nvSpPr>
        <p:spPr>
          <a:xfrm>
            <a:off x="7383501" y="1357378"/>
            <a:ext cx="540000" cy="1440000"/>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6" name="正方形/長方形 15"/>
          <p:cNvSpPr/>
          <p:nvPr/>
        </p:nvSpPr>
        <p:spPr>
          <a:xfrm>
            <a:off x="7897248" y="1357378"/>
            <a:ext cx="720000" cy="1440000"/>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7" name="正方形/長方形 16"/>
          <p:cNvSpPr/>
          <p:nvPr/>
        </p:nvSpPr>
        <p:spPr>
          <a:xfrm>
            <a:off x="7024122" y="1347759"/>
            <a:ext cx="1600821" cy="1483586"/>
          </a:xfrm>
          <a:prstGeom prst="rect">
            <a:avLst/>
          </a:prstGeom>
          <a:noFill/>
          <a:ln w="57150">
            <a:solidFill>
              <a:srgbClr val="00B0F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8" name="正方形/長方形 17"/>
          <p:cNvSpPr/>
          <p:nvPr/>
        </p:nvSpPr>
        <p:spPr>
          <a:xfrm>
            <a:off x="7046567" y="3196475"/>
            <a:ext cx="360000" cy="1440000"/>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9" name="正方形/長方形 18"/>
          <p:cNvSpPr/>
          <p:nvPr/>
        </p:nvSpPr>
        <p:spPr>
          <a:xfrm>
            <a:off x="7377749" y="3196475"/>
            <a:ext cx="540000" cy="1440000"/>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20" name="正方形/長方形 19"/>
          <p:cNvSpPr/>
          <p:nvPr/>
        </p:nvSpPr>
        <p:spPr>
          <a:xfrm>
            <a:off x="7891496" y="3196475"/>
            <a:ext cx="720000" cy="1440000"/>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21" name="正方形/長方形 20"/>
          <p:cNvSpPr/>
          <p:nvPr/>
        </p:nvSpPr>
        <p:spPr>
          <a:xfrm>
            <a:off x="7018370" y="3186856"/>
            <a:ext cx="912825" cy="1483586"/>
          </a:xfrm>
          <a:prstGeom prst="rect">
            <a:avLst/>
          </a:prstGeom>
          <a:noFill/>
          <a:ln w="57150">
            <a:solidFill>
              <a:srgbClr val="00B0F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22" name="正方形/長方形 21"/>
          <p:cNvSpPr/>
          <p:nvPr/>
        </p:nvSpPr>
        <p:spPr>
          <a:xfrm>
            <a:off x="7040815" y="5022125"/>
            <a:ext cx="360000" cy="1440000"/>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23" name="正方形/長方形 22"/>
          <p:cNvSpPr/>
          <p:nvPr/>
        </p:nvSpPr>
        <p:spPr>
          <a:xfrm>
            <a:off x="7371997" y="5022125"/>
            <a:ext cx="540000" cy="1440000"/>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24" name="正方形/長方形 23"/>
          <p:cNvSpPr/>
          <p:nvPr/>
        </p:nvSpPr>
        <p:spPr>
          <a:xfrm>
            <a:off x="7885744" y="5022125"/>
            <a:ext cx="720000" cy="1440000"/>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25" name="正方形/長方形 24"/>
          <p:cNvSpPr/>
          <p:nvPr/>
        </p:nvSpPr>
        <p:spPr>
          <a:xfrm>
            <a:off x="7012619" y="5012506"/>
            <a:ext cx="388196" cy="1483586"/>
          </a:xfrm>
          <a:prstGeom prst="rect">
            <a:avLst/>
          </a:prstGeom>
          <a:noFill/>
          <a:ln w="57150">
            <a:solidFill>
              <a:srgbClr val="00B0F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26" name="正方形/長方形 25"/>
          <p:cNvSpPr/>
          <p:nvPr/>
        </p:nvSpPr>
        <p:spPr>
          <a:xfrm>
            <a:off x="7396947" y="5012506"/>
            <a:ext cx="497735" cy="182565"/>
          </a:xfrm>
          <a:prstGeom prst="rect">
            <a:avLst/>
          </a:prstGeom>
          <a:noFill/>
          <a:ln w="57150">
            <a:solidFill>
              <a:srgbClr val="00B0F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27" name="正方形/長方形 26"/>
          <p:cNvSpPr/>
          <p:nvPr/>
        </p:nvSpPr>
        <p:spPr>
          <a:xfrm>
            <a:off x="7396948" y="5487175"/>
            <a:ext cx="497735" cy="182565"/>
          </a:xfrm>
          <a:prstGeom prst="rect">
            <a:avLst/>
          </a:prstGeom>
          <a:noFill/>
          <a:ln w="57150">
            <a:solidFill>
              <a:srgbClr val="00B0F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29" name="正方形/長方形 28"/>
          <p:cNvSpPr/>
          <p:nvPr/>
        </p:nvSpPr>
        <p:spPr>
          <a:xfrm>
            <a:off x="7396950" y="6034870"/>
            <a:ext cx="497735" cy="182565"/>
          </a:xfrm>
          <a:prstGeom prst="rect">
            <a:avLst/>
          </a:prstGeom>
          <a:noFill/>
          <a:ln w="57150">
            <a:solidFill>
              <a:srgbClr val="00B0F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pic>
        <p:nvPicPr>
          <p:cNvPr id="22532" name="Picture 4"/>
          <p:cNvPicPr>
            <a:picLocks noChangeAspect="1" noChangeArrowheads="1"/>
          </p:cNvPicPr>
          <p:nvPr/>
        </p:nvPicPr>
        <p:blipFill>
          <a:blip r:embed="rId3" cstate="print"/>
          <a:srcRect/>
          <a:stretch>
            <a:fillRect/>
          </a:stretch>
        </p:blipFill>
        <p:spPr bwMode="auto">
          <a:xfrm>
            <a:off x="6945345" y="1128681"/>
            <a:ext cx="1570059" cy="178695"/>
          </a:xfrm>
          <a:prstGeom prst="rect">
            <a:avLst/>
          </a:prstGeom>
          <a:noFill/>
          <a:ln w="9525">
            <a:noFill/>
            <a:miter lim="800000"/>
            <a:headEnd/>
            <a:tailEnd/>
          </a:ln>
        </p:spPr>
      </p:pic>
      <p:pic>
        <p:nvPicPr>
          <p:cNvPr id="22533" name="Picture 5"/>
          <p:cNvPicPr>
            <a:picLocks noChangeAspect="1" noChangeArrowheads="1"/>
          </p:cNvPicPr>
          <p:nvPr/>
        </p:nvPicPr>
        <p:blipFill>
          <a:blip r:embed="rId4" cstate="print"/>
          <a:srcRect/>
          <a:stretch>
            <a:fillRect/>
          </a:stretch>
        </p:blipFill>
        <p:spPr bwMode="auto">
          <a:xfrm>
            <a:off x="6945345" y="2990844"/>
            <a:ext cx="1722836" cy="163690"/>
          </a:xfrm>
          <a:prstGeom prst="rect">
            <a:avLst/>
          </a:prstGeom>
          <a:noFill/>
          <a:ln w="9525">
            <a:noFill/>
            <a:miter lim="800000"/>
            <a:headEnd/>
            <a:tailEnd/>
          </a:ln>
        </p:spPr>
      </p:pic>
      <p:pic>
        <p:nvPicPr>
          <p:cNvPr id="22534" name="Picture 6"/>
          <p:cNvPicPr>
            <a:picLocks noChangeAspect="1" noChangeArrowheads="1"/>
          </p:cNvPicPr>
          <p:nvPr/>
        </p:nvPicPr>
        <p:blipFill>
          <a:blip r:embed="rId5" cstate="print"/>
          <a:srcRect/>
          <a:stretch>
            <a:fillRect/>
          </a:stretch>
        </p:blipFill>
        <p:spPr bwMode="auto">
          <a:xfrm>
            <a:off x="6982683" y="4816494"/>
            <a:ext cx="1788312" cy="160962"/>
          </a:xfrm>
          <a:prstGeom prst="rect">
            <a:avLst/>
          </a:prstGeom>
          <a:noFill/>
          <a:ln w="9525">
            <a:noFill/>
            <a:miter lim="800000"/>
            <a:headEnd/>
            <a:tailEnd/>
          </a:ln>
        </p:spPr>
      </p:pic>
      <p:grpSp>
        <p:nvGrpSpPr>
          <p:cNvPr id="30" name="グループ化 29"/>
          <p:cNvGrpSpPr/>
          <p:nvPr/>
        </p:nvGrpSpPr>
        <p:grpSpPr>
          <a:xfrm>
            <a:off x="1176291" y="2443149"/>
            <a:ext cx="2040105" cy="2446371"/>
            <a:chOff x="1176291" y="2443149"/>
            <a:chExt cx="2040105" cy="2446371"/>
          </a:xfrm>
        </p:grpSpPr>
        <p:cxnSp>
          <p:nvCxnSpPr>
            <p:cNvPr id="8" name="直線矢印コネクタ 7"/>
            <p:cNvCxnSpPr/>
            <p:nvPr/>
          </p:nvCxnSpPr>
          <p:spPr>
            <a:xfrm rot="5400000">
              <a:off x="575136" y="4195452"/>
              <a:ext cx="1387494" cy="642"/>
            </a:xfrm>
            <a:prstGeom prst="straightConnector1">
              <a:avLst/>
            </a:prstGeom>
            <a:ln>
              <a:headEnd type="arrow" w="med" len="med"/>
              <a:tailEnd type="arrow" w="med" len="med"/>
            </a:ln>
          </p:spPr>
          <p:style>
            <a:lnRef idx="2">
              <a:schemeClr val="accent2"/>
            </a:lnRef>
            <a:fillRef idx="1">
              <a:schemeClr val="lt1"/>
            </a:fillRef>
            <a:effectRef idx="0">
              <a:schemeClr val="accent2"/>
            </a:effectRef>
            <a:fontRef idx="minor">
              <a:schemeClr val="dk1"/>
            </a:fontRef>
          </p:style>
        </p:cxnSp>
        <p:sp>
          <p:nvSpPr>
            <p:cNvPr id="37" name="線吹き出し 2 (枠付き) 36"/>
            <p:cNvSpPr/>
            <p:nvPr/>
          </p:nvSpPr>
          <p:spPr>
            <a:xfrm>
              <a:off x="1176291" y="2443149"/>
              <a:ext cx="2040105" cy="503590"/>
            </a:xfrm>
            <a:prstGeom prst="borderCallout2">
              <a:avLst>
                <a:gd name="adj1" fmla="val 99634"/>
                <a:gd name="adj2" fmla="val 12855"/>
                <a:gd name="adj3" fmla="val 337334"/>
                <a:gd name="adj4" fmla="val 12263"/>
                <a:gd name="adj5" fmla="val 356803"/>
                <a:gd name="adj6" fmla="val 4674"/>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0" bIns="36000" rtlCol="0" anchor="t" anchorCtr="0">
              <a:spAutoFit/>
            </a:bodyPr>
            <a:lstStyle/>
            <a:p>
              <a:r>
                <a:rPr lang="ja-JP" altLang="en-US" sz="1400" dirty="0" smtClean="0"/>
                <a:t>射影率が低い時、</a:t>
              </a:r>
              <a:r>
                <a:rPr lang="en-US" altLang="ja-JP" sz="1400" dirty="0" smtClean="0"/>
                <a:t>3</a:t>
              </a:r>
              <a:r>
                <a:rPr lang="ja-JP" altLang="en-US" sz="1400" dirty="0" smtClean="0"/>
                <a:t>倍高速</a:t>
              </a:r>
              <a:endParaRPr lang="en-US" altLang="ja-JP" sz="1400" dirty="0" smtClean="0"/>
            </a:p>
            <a:p>
              <a:r>
                <a:rPr lang="ja-JP" altLang="en-US" sz="1400" dirty="0" smtClean="0"/>
                <a:t>不要属性の読込みがない</a:t>
              </a:r>
            </a:p>
          </p:txBody>
        </p:sp>
      </p:grpSp>
      <p:grpSp>
        <p:nvGrpSpPr>
          <p:cNvPr id="32" name="グループ化 31"/>
          <p:cNvGrpSpPr/>
          <p:nvPr/>
        </p:nvGrpSpPr>
        <p:grpSpPr>
          <a:xfrm>
            <a:off x="1687473" y="2450741"/>
            <a:ext cx="4498763" cy="2840423"/>
            <a:chOff x="1687473" y="2450741"/>
            <a:chExt cx="4498763" cy="2840423"/>
          </a:xfrm>
        </p:grpSpPr>
        <p:cxnSp>
          <p:nvCxnSpPr>
            <p:cNvPr id="12" name="直線矢印コネクタ 11"/>
            <p:cNvCxnSpPr/>
            <p:nvPr/>
          </p:nvCxnSpPr>
          <p:spPr>
            <a:xfrm rot="5400000">
              <a:off x="775071" y="4377916"/>
              <a:ext cx="1825650" cy="845"/>
            </a:xfrm>
            <a:prstGeom prst="straightConnector1">
              <a:avLst/>
            </a:prstGeom>
            <a:ln>
              <a:headEnd type="arrow" w="med" len="med"/>
              <a:tailEnd type="arrow" w="med" len="med"/>
            </a:ln>
          </p:spPr>
          <p:style>
            <a:lnRef idx="2">
              <a:schemeClr val="accent2"/>
            </a:lnRef>
            <a:fillRef idx="1">
              <a:schemeClr val="lt1"/>
            </a:fillRef>
            <a:effectRef idx="0">
              <a:schemeClr val="accent2"/>
            </a:effectRef>
            <a:fontRef idx="minor">
              <a:schemeClr val="dk1"/>
            </a:fontRef>
          </p:style>
        </p:cxnSp>
        <p:sp>
          <p:nvSpPr>
            <p:cNvPr id="38" name="線吹き出し 2 (枠付き) 37"/>
            <p:cNvSpPr/>
            <p:nvPr/>
          </p:nvSpPr>
          <p:spPr>
            <a:xfrm>
              <a:off x="3367071" y="2450741"/>
              <a:ext cx="2819165" cy="503590"/>
            </a:xfrm>
            <a:prstGeom prst="borderCallout2">
              <a:avLst>
                <a:gd name="adj1" fmla="val 99634"/>
                <a:gd name="adj2" fmla="val 11423"/>
                <a:gd name="adj3" fmla="val 380252"/>
                <a:gd name="adj4" fmla="val -47923"/>
                <a:gd name="adj5" fmla="val 378262"/>
                <a:gd name="adj6" fmla="val -59051"/>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0" bIns="36000" rtlCol="0" anchor="t" anchorCtr="0">
              <a:spAutoFit/>
            </a:bodyPr>
            <a:lstStyle/>
            <a:p>
              <a:r>
                <a:rPr lang="ja-JP" altLang="en-US" sz="1400" dirty="0" smtClean="0"/>
                <a:t>選択率が低いときは</a:t>
              </a:r>
              <a:r>
                <a:rPr lang="en-US" altLang="ja-JP" sz="1400" dirty="0" smtClean="0"/>
                <a:t>3-4</a:t>
              </a:r>
              <a:r>
                <a:rPr lang="ja-JP" altLang="en-US" sz="1400" dirty="0" smtClean="0"/>
                <a:t>倍高速</a:t>
              </a:r>
              <a:endParaRPr lang="en-US" altLang="ja-JP" sz="1400" dirty="0" smtClean="0"/>
            </a:p>
            <a:p>
              <a:r>
                <a:rPr lang="ja-JP" altLang="en-US" sz="1400" dirty="0" smtClean="0"/>
                <a:t>不要タプルの属性の読み込みがない</a:t>
              </a:r>
              <a:endParaRPr lang="en-US" altLang="ja-JP" sz="1400" dirty="0" smtClean="0"/>
            </a:p>
          </p:txBody>
        </p:sp>
      </p:grpSp>
      <p:sp>
        <p:nvSpPr>
          <p:cNvPr id="28" name="正方形/長方形 27"/>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Query Processing Techniques for Solid State Drives</a:t>
            </a:r>
            <a:endParaRPr lang="ja-JP" altLang="en-US" sz="1400" dirty="0">
              <a:solidFill>
                <a:schemeClr val="bg1"/>
              </a:solidFill>
              <a:latin typeface="ヒラギノ角ゴ Pro W6" pitchFamily="34" charset="-128"/>
              <a:ea typeface="ヒラギノ角ゴ Pro W6" pitchFamily="34" charset="-128"/>
            </a:endParaRPr>
          </a:p>
        </p:txBody>
      </p:sp>
      <p:sp>
        <p:nvSpPr>
          <p:cNvPr id="31" name="フッター プレースホルダ 30"/>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33" name="スライド番号プレースホルダ 32"/>
          <p:cNvSpPr>
            <a:spLocks noGrp="1"/>
          </p:cNvSpPr>
          <p:nvPr>
            <p:ph type="sldNum" sz="quarter" idx="12"/>
          </p:nvPr>
        </p:nvSpPr>
        <p:spPr/>
        <p:txBody>
          <a:bodyPr/>
          <a:lstStyle/>
          <a:p>
            <a:fld id="{DF510E7A-70A0-49B7-BA5B-039CFE49E52F}" type="slidenum">
              <a:rPr kumimoji="1" lang="ja-JP" altLang="en-US" smtClean="0"/>
              <a:pPr/>
              <a:t>187</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実験結果 －</a:t>
            </a:r>
            <a:r>
              <a:rPr kumimoji="1" lang="en-US" altLang="ja-JP" dirty="0" smtClean="0"/>
              <a:t>Join</a:t>
            </a:r>
            <a:r>
              <a:rPr kumimoji="1" lang="ja-JP" altLang="en-US" dirty="0" smtClean="0"/>
              <a:t>－</a:t>
            </a:r>
            <a:endParaRPr kumimoji="1" lang="ja-JP" altLang="en-US" dirty="0"/>
          </a:p>
        </p:txBody>
      </p:sp>
      <p:sp>
        <p:nvSpPr>
          <p:cNvPr id="4" name="テキスト ボックス 3"/>
          <p:cNvSpPr txBox="1"/>
          <p:nvPr/>
        </p:nvSpPr>
        <p:spPr>
          <a:xfrm>
            <a:off x="336492" y="1201707"/>
            <a:ext cx="3390672" cy="369332"/>
          </a:xfrm>
          <a:prstGeom prst="rect">
            <a:avLst/>
          </a:prstGeom>
          <a:noFill/>
        </p:spPr>
        <p:txBody>
          <a:bodyPr wrap="none" rtlCol="0">
            <a:spAutoFit/>
          </a:bodyPr>
          <a:lstStyle/>
          <a:p>
            <a:r>
              <a:rPr kumimoji="1" lang="en-US" altLang="ja-JP" dirty="0" smtClean="0"/>
              <a:t>Relation</a:t>
            </a:r>
            <a:r>
              <a:rPr kumimoji="1" lang="ja-JP" altLang="en-US" dirty="0" smtClean="0"/>
              <a:t> </a:t>
            </a:r>
            <a:r>
              <a:rPr kumimoji="1" lang="en-US" altLang="ja-JP" dirty="0" smtClean="0"/>
              <a:t>size</a:t>
            </a:r>
            <a:r>
              <a:rPr lang="ja-JP" altLang="en-US" dirty="0" smtClean="0"/>
              <a:t>：</a:t>
            </a:r>
            <a:r>
              <a:rPr lang="en-US" altLang="ja-JP" dirty="0" smtClean="0"/>
              <a:t>R=10GB, S=1GB</a:t>
            </a:r>
          </a:p>
        </p:txBody>
      </p:sp>
      <p:pic>
        <p:nvPicPr>
          <p:cNvPr id="23555" name="Picture 3"/>
          <p:cNvPicPr>
            <a:picLocks noChangeAspect="1" noChangeArrowheads="1"/>
          </p:cNvPicPr>
          <p:nvPr/>
        </p:nvPicPr>
        <p:blipFill>
          <a:blip r:embed="rId2"/>
          <a:srcRect/>
          <a:stretch>
            <a:fillRect/>
          </a:stretch>
        </p:blipFill>
        <p:spPr bwMode="auto">
          <a:xfrm>
            <a:off x="263466" y="2037549"/>
            <a:ext cx="6113494" cy="3880521"/>
          </a:xfrm>
          <a:prstGeom prst="rect">
            <a:avLst/>
          </a:prstGeom>
          <a:noFill/>
          <a:ln w="9525">
            <a:noFill/>
            <a:miter lim="800000"/>
            <a:headEnd/>
            <a:tailEnd/>
          </a:ln>
        </p:spPr>
      </p:pic>
      <p:sp>
        <p:nvSpPr>
          <p:cNvPr id="8" name="線吹き出し 1 (枠付き) 7"/>
          <p:cNvSpPr/>
          <p:nvPr/>
        </p:nvSpPr>
        <p:spPr>
          <a:xfrm>
            <a:off x="7675605" y="982629"/>
            <a:ext cx="1270664" cy="288147"/>
          </a:xfrm>
          <a:prstGeom prst="borderCallout1">
            <a:avLst>
              <a:gd name="adj1" fmla="val 53369"/>
              <a:gd name="adj2" fmla="val -844"/>
              <a:gd name="adj3" fmla="val 119994"/>
              <a:gd name="adj4" fmla="val -16962"/>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36000" rIns="0" bIns="36000" rtlCol="0" anchor="t" anchorCtr="0">
            <a:spAutoFit/>
          </a:bodyPr>
          <a:lstStyle/>
          <a:p>
            <a:pPr algn="ctr"/>
            <a:r>
              <a:rPr lang="en-US" altLang="ja-JP" sz="1400" dirty="0" smtClean="0"/>
              <a:t>Join cardinality </a:t>
            </a:r>
            <a:endParaRPr kumimoji="1" lang="ja-JP" altLang="en-US" sz="1400" dirty="0" smtClean="0"/>
          </a:p>
        </p:txBody>
      </p:sp>
      <p:sp>
        <p:nvSpPr>
          <p:cNvPr id="9" name="線吹き出し 2 (枠付き) 8"/>
          <p:cNvSpPr/>
          <p:nvPr/>
        </p:nvSpPr>
        <p:spPr>
          <a:xfrm>
            <a:off x="3579190" y="1785915"/>
            <a:ext cx="1102349" cy="288147"/>
          </a:xfrm>
          <a:prstGeom prst="borderCallout2">
            <a:avLst>
              <a:gd name="adj1" fmla="val 41830"/>
              <a:gd name="adj2" fmla="val 716"/>
              <a:gd name="adj3" fmla="val 44715"/>
              <a:gd name="adj4" fmla="val -19683"/>
              <a:gd name="adj5" fmla="val 259630"/>
              <a:gd name="adj6" fmla="val -3761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0" bIns="36000" rtlCol="0" anchor="t" anchorCtr="0">
            <a:spAutoFit/>
          </a:bodyPr>
          <a:lstStyle/>
          <a:p>
            <a:pPr algn="ctr"/>
            <a:r>
              <a:rPr lang="ja-JP" altLang="en-US" sz="1400" dirty="0" smtClean="0"/>
              <a:t>射影率に独立</a:t>
            </a:r>
            <a:endParaRPr kumimoji="1" lang="ja-JP" altLang="en-US" sz="1400" dirty="0" smtClean="0"/>
          </a:p>
        </p:txBody>
      </p:sp>
      <p:grpSp>
        <p:nvGrpSpPr>
          <p:cNvPr id="94" name="グループ化 93"/>
          <p:cNvGrpSpPr/>
          <p:nvPr/>
        </p:nvGrpSpPr>
        <p:grpSpPr>
          <a:xfrm>
            <a:off x="1103265" y="1785915"/>
            <a:ext cx="2040105" cy="2478926"/>
            <a:chOff x="1103265" y="1785915"/>
            <a:chExt cx="2040105" cy="2478926"/>
          </a:xfrm>
        </p:grpSpPr>
        <p:cxnSp>
          <p:nvCxnSpPr>
            <p:cNvPr id="10" name="直線矢印コネクタ 9"/>
            <p:cNvCxnSpPr/>
            <p:nvPr/>
          </p:nvCxnSpPr>
          <p:spPr>
            <a:xfrm rot="5400000">
              <a:off x="355129" y="3442919"/>
              <a:ext cx="1643085" cy="760"/>
            </a:xfrm>
            <a:prstGeom prst="straightConnector1">
              <a:avLst/>
            </a:prstGeom>
            <a:ln>
              <a:headEnd type="arrow" w="med" len="med"/>
              <a:tailEnd type="arrow" w="med" len="med"/>
            </a:ln>
          </p:spPr>
          <p:style>
            <a:lnRef idx="2">
              <a:schemeClr val="accent2"/>
            </a:lnRef>
            <a:fillRef idx="1">
              <a:schemeClr val="lt1"/>
            </a:fillRef>
            <a:effectRef idx="0">
              <a:schemeClr val="accent2"/>
            </a:effectRef>
            <a:fontRef idx="minor">
              <a:schemeClr val="dk1"/>
            </a:fontRef>
          </p:style>
        </p:cxnSp>
        <p:sp>
          <p:nvSpPr>
            <p:cNvPr id="11" name="線吹き出し 2 (枠付き) 10"/>
            <p:cNvSpPr/>
            <p:nvPr/>
          </p:nvSpPr>
          <p:spPr>
            <a:xfrm>
              <a:off x="1103265" y="1785915"/>
              <a:ext cx="2040105" cy="288147"/>
            </a:xfrm>
            <a:prstGeom prst="borderCallout2">
              <a:avLst>
                <a:gd name="adj1" fmla="val 99634"/>
                <a:gd name="adj2" fmla="val 12855"/>
                <a:gd name="adj3" fmla="val 337334"/>
                <a:gd name="adj4" fmla="val 12263"/>
                <a:gd name="adj5" fmla="val 356803"/>
                <a:gd name="adj6" fmla="val 4674"/>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0" bIns="36000" rtlCol="0" anchor="t" anchorCtr="0">
              <a:spAutoFit/>
            </a:bodyPr>
            <a:lstStyle/>
            <a:p>
              <a:r>
                <a:rPr lang="ja-JP" altLang="en-US" sz="1400" dirty="0" smtClean="0"/>
                <a:t>射影率が低い時、</a:t>
              </a:r>
              <a:r>
                <a:rPr lang="en-US" altLang="ja-JP" sz="1400" dirty="0" smtClean="0"/>
                <a:t>3</a:t>
              </a:r>
              <a:r>
                <a:rPr lang="ja-JP" altLang="en-US" sz="1400" dirty="0" smtClean="0"/>
                <a:t>倍高速</a:t>
              </a:r>
              <a:endParaRPr lang="en-US" altLang="ja-JP" sz="1400" dirty="0" smtClean="0"/>
            </a:p>
          </p:txBody>
        </p:sp>
      </p:grpSp>
      <p:pic>
        <p:nvPicPr>
          <p:cNvPr id="23557" name="Picture 5"/>
          <p:cNvPicPr>
            <a:picLocks noChangeAspect="1" noChangeArrowheads="1"/>
          </p:cNvPicPr>
          <p:nvPr/>
        </p:nvPicPr>
        <p:blipFill>
          <a:blip r:embed="rId3"/>
          <a:srcRect/>
          <a:stretch>
            <a:fillRect/>
          </a:stretch>
        </p:blipFill>
        <p:spPr bwMode="auto">
          <a:xfrm>
            <a:off x="6324624" y="3034080"/>
            <a:ext cx="1095351" cy="175842"/>
          </a:xfrm>
          <a:prstGeom prst="rect">
            <a:avLst/>
          </a:prstGeom>
          <a:noFill/>
          <a:ln w="9525">
            <a:noFill/>
            <a:miter lim="800000"/>
            <a:headEnd/>
            <a:tailEnd/>
          </a:ln>
        </p:spPr>
      </p:pic>
      <p:pic>
        <p:nvPicPr>
          <p:cNvPr id="23558" name="Picture 6"/>
          <p:cNvPicPr>
            <a:picLocks noChangeAspect="1" noChangeArrowheads="1"/>
          </p:cNvPicPr>
          <p:nvPr/>
        </p:nvPicPr>
        <p:blipFill>
          <a:blip r:embed="rId4"/>
          <a:srcRect/>
          <a:stretch>
            <a:fillRect/>
          </a:stretch>
        </p:blipFill>
        <p:spPr bwMode="auto">
          <a:xfrm>
            <a:off x="6324624" y="1314305"/>
            <a:ext cx="1128321" cy="179506"/>
          </a:xfrm>
          <a:prstGeom prst="rect">
            <a:avLst/>
          </a:prstGeom>
          <a:noFill/>
          <a:ln w="9525">
            <a:noFill/>
            <a:miter lim="800000"/>
            <a:headEnd/>
            <a:tailEnd/>
          </a:ln>
        </p:spPr>
      </p:pic>
      <p:grpSp>
        <p:nvGrpSpPr>
          <p:cNvPr id="23" name="グループ化 22"/>
          <p:cNvGrpSpPr/>
          <p:nvPr/>
        </p:nvGrpSpPr>
        <p:grpSpPr>
          <a:xfrm>
            <a:off x="6726267" y="2004993"/>
            <a:ext cx="614970" cy="569933"/>
            <a:chOff x="7024122" y="1347759"/>
            <a:chExt cx="1600821" cy="1483586"/>
          </a:xfrm>
        </p:grpSpPr>
        <p:sp>
          <p:nvSpPr>
            <p:cNvPr id="15" name="正方形/長方形 14"/>
            <p:cNvSpPr/>
            <p:nvPr/>
          </p:nvSpPr>
          <p:spPr>
            <a:xfrm>
              <a:off x="7052319" y="1357377"/>
              <a:ext cx="351990" cy="1440000"/>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6" name="正方形/長方形 15"/>
            <p:cNvSpPr/>
            <p:nvPr/>
          </p:nvSpPr>
          <p:spPr>
            <a:xfrm>
              <a:off x="7383501" y="1357378"/>
              <a:ext cx="540000" cy="1440000"/>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7" name="正方形/長方形 16"/>
            <p:cNvSpPr/>
            <p:nvPr/>
          </p:nvSpPr>
          <p:spPr>
            <a:xfrm>
              <a:off x="7897248" y="1357378"/>
              <a:ext cx="720000" cy="1440000"/>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8" name="正方形/長方形 17"/>
            <p:cNvSpPr/>
            <p:nvPr/>
          </p:nvSpPr>
          <p:spPr>
            <a:xfrm>
              <a:off x="7024122" y="1347759"/>
              <a:ext cx="1600821" cy="1483586"/>
            </a:xfrm>
            <a:prstGeom prst="rect">
              <a:avLst/>
            </a:prstGeom>
            <a:noFill/>
            <a:ln w="57150">
              <a:solidFill>
                <a:srgbClr val="FF000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grpSp>
      <p:grpSp>
        <p:nvGrpSpPr>
          <p:cNvPr id="24" name="グループ化 23"/>
          <p:cNvGrpSpPr/>
          <p:nvPr/>
        </p:nvGrpSpPr>
        <p:grpSpPr>
          <a:xfrm>
            <a:off x="8113761" y="2004993"/>
            <a:ext cx="614970" cy="569933"/>
            <a:chOff x="7024122" y="1347759"/>
            <a:chExt cx="1600821" cy="1483586"/>
          </a:xfrm>
        </p:grpSpPr>
        <p:sp>
          <p:nvSpPr>
            <p:cNvPr id="25" name="正方形/長方形 24"/>
            <p:cNvSpPr/>
            <p:nvPr/>
          </p:nvSpPr>
          <p:spPr>
            <a:xfrm>
              <a:off x="7052319" y="1357378"/>
              <a:ext cx="1572624" cy="1440000"/>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26" name="正方形/長方形 25"/>
            <p:cNvSpPr/>
            <p:nvPr/>
          </p:nvSpPr>
          <p:spPr>
            <a:xfrm>
              <a:off x="7383501" y="1357378"/>
              <a:ext cx="540000" cy="1440000"/>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27" name="正方形/長方形 26"/>
            <p:cNvSpPr/>
            <p:nvPr/>
          </p:nvSpPr>
          <p:spPr>
            <a:xfrm>
              <a:off x="7897248" y="1357378"/>
              <a:ext cx="720000" cy="1440000"/>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28" name="正方形/長方形 27"/>
            <p:cNvSpPr/>
            <p:nvPr/>
          </p:nvSpPr>
          <p:spPr>
            <a:xfrm>
              <a:off x="7024122" y="1347759"/>
              <a:ext cx="1600821" cy="1483586"/>
            </a:xfrm>
            <a:prstGeom prst="rect">
              <a:avLst/>
            </a:prstGeom>
            <a:noFill/>
            <a:ln w="57150">
              <a:solidFill>
                <a:srgbClr val="00B0F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grpSp>
      <p:grpSp>
        <p:nvGrpSpPr>
          <p:cNvPr id="29" name="グループ化 28"/>
          <p:cNvGrpSpPr/>
          <p:nvPr/>
        </p:nvGrpSpPr>
        <p:grpSpPr>
          <a:xfrm>
            <a:off x="7858170" y="1566837"/>
            <a:ext cx="334672" cy="328617"/>
            <a:chOff x="7052319" y="1357376"/>
            <a:chExt cx="871182" cy="1440002"/>
          </a:xfrm>
        </p:grpSpPr>
        <p:sp>
          <p:nvSpPr>
            <p:cNvPr id="30" name="正方形/長方形 29"/>
            <p:cNvSpPr/>
            <p:nvPr/>
          </p:nvSpPr>
          <p:spPr>
            <a:xfrm>
              <a:off x="7052319" y="1357376"/>
              <a:ext cx="447036" cy="1439998"/>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1" name="正方形/長方形 30"/>
            <p:cNvSpPr/>
            <p:nvPr/>
          </p:nvSpPr>
          <p:spPr>
            <a:xfrm>
              <a:off x="7383501" y="1357378"/>
              <a:ext cx="540000" cy="1440000"/>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grpSp>
      <p:grpSp>
        <p:nvGrpSpPr>
          <p:cNvPr id="35" name="グループ化 34"/>
          <p:cNvGrpSpPr/>
          <p:nvPr/>
        </p:nvGrpSpPr>
        <p:grpSpPr>
          <a:xfrm>
            <a:off x="7200936" y="1566837"/>
            <a:ext cx="334672" cy="328617"/>
            <a:chOff x="7052319" y="1357377"/>
            <a:chExt cx="871182" cy="1440001"/>
          </a:xfrm>
        </p:grpSpPr>
        <p:sp>
          <p:nvSpPr>
            <p:cNvPr id="36" name="正方形/長方形 35"/>
            <p:cNvSpPr/>
            <p:nvPr/>
          </p:nvSpPr>
          <p:spPr>
            <a:xfrm>
              <a:off x="7052319" y="1357377"/>
              <a:ext cx="351990" cy="1440000"/>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7" name="正方形/長方形 36"/>
            <p:cNvSpPr/>
            <p:nvPr/>
          </p:nvSpPr>
          <p:spPr>
            <a:xfrm>
              <a:off x="7383501" y="1357378"/>
              <a:ext cx="540000" cy="1440000"/>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grpSp>
      <p:grpSp>
        <p:nvGrpSpPr>
          <p:cNvPr id="49" name="グループ化 48"/>
          <p:cNvGrpSpPr/>
          <p:nvPr/>
        </p:nvGrpSpPr>
        <p:grpSpPr>
          <a:xfrm>
            <a:off x="7639092" y="1639863"/>
            <a:ext cx="124201" cy="124049"/>
            <a:chOff x="7480105" y="2686599"/>
            <a:chExt cx="648166" cy="647372"/>
          </a:xfrm>
        </p:grpSpPr>
        <p:cxnSp>
          <p:nvCxnSpPr>
            <p:cNvPr id="42" name="直線コネクタ 41"/>
            <p:cNvCxnSpPr>
              <a:endCxn id="40" idx="3"/>
            </p:cNvCxnSpPr>
            <p:nvPr/>
          </p:nvCxnSpPr>
          <p:spPr>
            <a:xfrm rot="16200000" flipH="1">
              <a:off x="7157610" y="3009888"/>
              <a:ext cx="646578"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a:endCxn id="40" idx="5"/>
            </p:cNvCxnSpPr>
            <p:nvPr/>
          </p:nvCxnSpPr>
          <p:spPr>
            <a:xfrm rot="16200000" flipH="1">
              <a:off x="7480899" y="2686599"/>
              <a:ext cx="646578" cy="6465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a:endCxn id="40" idx="5"/>
            </p:cNvCxnSpPr>
            <p:nvPr/>
          </p:nvCxnSpPr>
          <p:spPr>
            <a:xfrm rot="16200000" flipH="1">
              <a:off x="7804188" y="3009888"/>
              <a:ext cx="646578"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a:endCxn id="40" idx="3"/>
            </p:cNvCxnSpPr>
            <p:nvPr/>
          </p:nvCxnSpPr>
          <p:spPr>
            <a:xfrm rot="16200000" flipH="1" flipV="1">
              <a:off x="7480899" y="2686599"/>
              <a:ext cx="646578" cy="6465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1" name="直線コネクタ 50"/>
          <p:cNvCxnSpPr/>
          <p:nvPr/>
        </p:nvCxnSpPr>
        <p:spPr>
          <a:xfrm rot="5400000" flipH="1" flipV="1">
            <a:off x="7208626" y="1611041"/>
            <a:ext cx="219078" cy="5688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rot="16200000" flipV="1">
            <a:off x="7993656" y="1577403"/>
            <a:ext cx="219078" cy="636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3559" name="Picture 7"/>
          <p:cNvPicPr>
            <a:picLocks noChangeAspect="1" noChangeArrowheads="1"/>
          </p:cNvPicPr>
          <p:nvPr/>
        </p:nvPicPr>
        <p:blipFill>
          <a:blip r:embed="rId5"/>
          <a:srcRect/>
          <a:stretch>
            <a:fillRect/>
          </a:stretch>
        </p:blipFill>
        <p:spPr bwMode="auto">
          <a:xfrm>
            <a:off x="6288111" y="4552590"/>
            <a:ext cx="1575254" cy="164852"/>
          </a:xfrm>
          <a:prstGeom prst="rect">
            <a:avLst/>
          </a:prstGeom>
          <a:noFill/>
          <a:ln w="9525">
            <a:noFill/>
            <a:miter lim="800000"/>
            <a:headEnd/>
            <a:tailEnd/>
          </a:ln>
        </p:spPr>
      </p:pic>
      <p:pic>
        <p:nvPicPr>
          <p:cNvPr id="23560" name="Picture 8"/>
          <p:cNvPicPr>
            <a:picLocks noChangeAspect="1" noChangeArrowheads="1"/>
          </p:cNvPicPr>
          <p:nvPr/>
        </p:nvPicPr>
        <p:blipFill>
          <a:blip r:embed="rId6"/>
          <a:srcRect/>
          <a:stretch>
            <a:fillRect/>
          </a:stretch>
        </p:blipFill>
        <p:spPr bwMode="auto">
          <a:xfrm>
            <a:off x="6272892" y="4899906"/>
            <a:ext cx="1787730" cy="172179"/>
          </a:xfrm>
          <a:prstGeom prst="rect">
            <a:avLst/>
          </a:prstGeom>
          <a:noFill/>
          <a:ln w="9525">
            <a:noFill/>
            <a:miter lim="800000"/>
            <a:headEnd/>
            <a:tailEnd/>
          </a:ln>
        </p:spPr>
      </p:pic>
      <p:pic>
        <p:nvPicPr>
          <p:cNvPr id="23561" name="Picture 9"/>
          <p:cNvPicPr>
            <a:picLocks noChangeAspect="1" noChangeArrowheads="1"/>
          </p:cNvPicPr>
          <p:nvPr/>
        </p:nvPicPr>
        <p:blipFill>
          <a:blip r:embed="rId7"/>
          <a:srcRect/>
          <a:stretch>
            <a:fillRect/>
          </a:stretch>
        </p:blipFill>
        <p:spPr bwMode="auto">
          <a:xfrm>
            <a:off x="6288111" y="4735155"/>
            <a:ext cx="1692482" cy="168516"/>
          </a:xfrm>
          <a:prstGeom prst="rect">
            <a:avLst/>
          </a:prstGeom>
          <a:noFill/>
          <a:ln w="9525">
            <a:noFill/>
            <a:miter lim="800000"/>
            <a:headEnd/>
            <a:tailEnd/>
          </a:ln>
        </p:spPr>
      </p:pic>
      <p:sp>
        <p:nvSpPr>
          <p:cNvPr id="58" name="正方形/長方形 57"/>
          <p:cNvSpPr/>
          <p:nvPr/>
        </p:nvSpPr>
        <p:spPr>
          <a:xfrm>
            <a:off x="6737099" y="3666048"/>
            <a:ext cx="135220" cy="553189"/>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59" name="正方形/長方形 58"/>
          <p:cNvSpPr/>
          <p:nvPr/>
        </p:nvSpPr>
        <p:spPr>
          <a:xfrm>
            <a:off x="6864326" y="3666048"/>
            <a:ext cx="207446" cy="553189"/>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60" name="正方形/長方形 59"/>
          <p:cNvSpPr/>
          <p:nvPr/>
        </p:nvSpPr>
        <p:spPr>
          <a:xfrm>
            <a:off x="7061686" y="3666048"/>
            <a:ext cx="276595" cy="553189"/>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61" name="正方形/長方形 60"/>
          <p:cNvSpPr/>
          <p:nvPr/>
        </p:nvSpPr>
        <p:spPr>
          <a:xfrm>
            <a:off x="6726267" y="3662353"/>
            <a:ext cx="146052" cy="569933"/>
          </a:xfrm>
          <a:prstGeom prst="rect">
            <a:avLst/>
          </a:prstGeom>
          <a:noFill/>
          <a:ln w="57150">
            <a:solidFill>
              <a:srgbClr val="FF000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63" name="正方形/長方形 62"/>
          <p:cNvSpPr/>
          <p:nvPr/>
        </p:nvSpPr>
        <p:spPr>
          <a:xfrm>
            <a:off x="8124593" y="3666048"/>
            <a:ext cx="604138" cy="553189"/>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64" name="正方形/長方形 63"/>
          <p:cNvSpPr/>
          <p:nvPr/>
        </p:nvSpPr>
        <p:spPr>
          <a:xfrm>
            <a:off x="8251820" y="3666048"/>
            <a:ext cx="207446" cy="553189"/>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65" name="正方形/長方形 64"/>
          <p:cNvSpPr/>
          <p:nvPr/>
        </p:nvSpPr>
        <p:spPr>
          <a:xfrm>
            <a:off x="8449180" y="3666048"/>
            <a:ext cx="276595" cy="553189"/>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66" name="正方形/長方形 65"/>
          <p:cNvSpPr/>
          <p:nvPr/>
        </p:nvSpPr>
        <p:spPr>
          <a:xfrm>
            <a:off x="8113762" y="3662353"/>
            <a:ext cx="146052" cy="569933"/>
          </a:xfrm>
          <a:prstGeom prst="rect">
            <a:avLst/>
          </a:prstGeom>
          <a:noFill/>
          <a:ln w="57150">
            <a:solidFill>
              <a:srgbClr val="00B0F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grpSp>
        <p:nvGrpSpPr>
          <p:cNvPr id="67" name="グループ化 66"/>
          <p:cNvGrpSpPr/>
          <p:nvPr/>
        </p:nvGrpSpPr>
        <p:grpSpPr>
          <a:xfrm>
            <a:off x="7858170" y="3246435"/>
            <a:ext cx="334672" cy="305000"/>
            <a:chOff x="7052319" y="1357376"/>
            <a:chExt cx="871182" cy="1440002"/>
          </a:xfrm>
        </p:grpSpPr>
        <p:sp>
          <p:nvSpPr>
            <p:cNvPr id="68" name="正方形/長方形 67"/>
            <p:cNvSpPr/>
            <p:nvPr/>
          </p:nvSpPr>
          <p:spPr>
            <a:xfrm>
              <a:off x="7052319" y="1357376"/>
              <a:ext cx="447036" cy="1439998"/>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69" name="正方形/長方形 68"/>
            <p:cNvSpPr/>
            <p:nvPr/>
          </p:nvSpPr>
          <p:spPr>
            <a:xfrm>
              <a:off x="7383501" y="1357378"/>
              <a:ext cx="540000" cy="1440000"/>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grpSp>
      <p:grpSp>
        <p:nvGrpSpPr>
          <p:cNvPr id="70" name="グループ化 69"/>
          <p:cNvGrpSpPr/>
          <p:nvPr/>
        </p:nvGrpSpPr>
        <p:grpSpPr>
          <a:xfrm>
            <a:off x="7200936" y="3246435"/>
            <a:ext cx="334672" cy="305000"/>
            <a:chOff x="7052319" y="1357377"/>
            <a:chExt cx="871182" cy="1440001"/>
          </a:xfrm>
        </p:grpSpPr>
        <p:sp>
          <p:nvSpPr>
            <p:cNvPr id="71" name="正方形/長方形 70"/>
            <p:cNvSpPr/>
            <p:nvPr/>
          </p:nvSpPr>
          <p:spPr>
            <a:xfrm>
              <a:off x="7052319" y="1357377"/>
              <a:ext cx="351990" cy="1440000"/>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72" name="正方形/長方形 71"/>
            <p:cNvSpPr/>
            <p:nvPr/>
          </p:nvSpPr>
          <p:spPr>
            <a:xfrm>
              <a:off x="7383501" y="1357378"/>
              <a:ext cx="540000" cy="1440000"/>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grpSp>
      <p:grpSp>
        <p:nvGrpSpPr>
          <p:cNvPr id="73" name="グループ化 72"/>
          <p:cNvGrpSpPr/>
          <p:nvPr/>
        </p:nvGrpSpPr>
        <p:grpSpPr>
          <a:xfrm>
            <a:off x="7639092" y="3297223"/>
            <a:ext cx="124201" cy="124049"/>
            <a:chOff x="7480105" y="2686599"/>
            <a:chExt cx="648166" cy="647372"/>
          </a:xfrm>
        </p:grpSpPr>
        <p:cxnSp>
          <p:nvCxnSpPr>
            <p:cNvPr id="74" name="直線コネクタ 73"/>
            <p:cNvCxnSpPr/>
            <p:nvPr/>
          </p:nvCxnSpPr>
          <p:spPr>
            <a:xfrm rot="16200000" flipH="1">
              <a:off x="7157610" y="3009888"/>
              <a:ext cx="646578"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rot="16200000" flipH="1">
              <a:off x="7480899" y="2686599"/>
              <a:ext cx="646578" cy="6465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rot="16200000" flipH="1">
              <a:off x="7804188" y="3009888"/>
              <a:ext cx="646578"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rot="16200000" flipH="1" flipV="1">
              <a:off x="7480899" y="2686599"/>
              <a:ext cx="646578" cy="6465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8" name="直線コネクタ 77"/>
          <p:cNvCxnSpPr/>
          <p:nvPr/>
        </p:nvCxnSpPr>
        <p:spPr>
          <a:xfrm rot="5400000" flipH="1" flipV="1">
            <a:off x="7208626" y="3268401"/>
            <a:ext cx="219078" cy="5688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rot="16200000" flipV="1">
            <a:off x="7993656" y="3234763"/>
            <a:ext cx="219078" cy="636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正方形/長方形 79"/>
          <p:cNvSpPr/>
          <p:nvPr/>
        </p:nvSpPr>
        <p:spPr>
          <a:xfrm>
            <a:off x="8266162" y="3667174"/>
            <a:ext cx="176216" cy="163470"/>
          </a:xfrm>
          <a:prstGeom prst="rect">
            <a:avLst/>
          </a:prstGeom>
          <a:noFill/>
          <a:ln w="57150">
            <a:solidFill>
              <a:srgbClr val="00B0F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81" name="正方形/長方形 80"/>
          <p:cNvSpPr/>
          <p:nvPr/>
        </p:nvSpPr>
        <p:spPr>
          <a:xfrm>
            <a:off x="8259813" y="3959277"/>
            <a:ext cx="176216" cy="163470"/>
          </a:xfrm>
          <a:prstGeom prst="rect">
            <a:avLst/>
          </a:prstGeom>
          <a:noFill/>
          <a:ln w="57150">
            <a:solidFill>
              <a:srgbClr val="00B0F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82" name="正方形/長方形 81"/>
          <p:cNvSpPr/>
          <p:nvPr/>
        </p:nvSpPr>
        <p:spPr>
          <a:xfrm>
            <a:off x="6878666" y="3667174"/>
            <a:ext cx="176217" cy="163470"/>
          </a:xfrm>
          <a:prstGeom prst="rect">
            <a:avLst/>
          </a:prstGeom>
          <a:noFill/>
          <a:ln w="57150">
            <a:solidFill>
              <a:srgbClr val="FF000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83" name="正方形/長方形 82"/>
          <p:cNvSpPr/>
          <p:nvPr/>
        </p:nvSpPr>
        <p:spPr>
          <a:xfrm>
            <a:off x="6872319" y="3959277"/>
            <a:ext cx="176217" cy="163470"/>
          </a:xfrm>
          <a:prstGeom prst="rect">
            <a:avLst/>
          </a:prstGeom>
          <a:noFill/>
          <a:ln w="57150">
            <a:solidFill>
              <a:srgbClr val="FF000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84" name="正方形/長方形 83"/>
          <p:cNvSpPr/>
          <p:nvPr/>
        </p:nvSpPr>
        <p:spPr>
          <a:xfrm>
            <a:off x="6737099" y="5820315"/>
            <a:ext cx="135220" cy="553189"/>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85" name="正方形/長方形 84"/>
          <p:cNvSpPr/>
          <p:nvPr/>
        </p:nvSpPr>
        <p:spPr>
          <a:xfrm>
            <a:off x="6864326" y="5820315"/>
            <a:ext cx="207446" cy="553189"/>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86" name="正方形/長方形 85"/>
          <p:cNvSpPr/>
          <p:nvPr/>
        </p:nvSpPr>
        <p:spPr>
          <a:xfrm>
            <a:off x="7061686" y="5820315"/>
            <a:ext cx="276595" cy="553189"/>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87" name="正方形/長方形 86"/>
          <p:cNvSpPr/>
          <p:nvPr/>
        </p:nvSpPr>
        <p:spPr>
          <a:xfrm>
            <a:off x="6726267" y="5816620"/>
            <a:ext cx="146052" cy="569933"/>
          </a:xfrm>
          <a:prstGeom prst="rect">
            <a:avLst/>
          </a:prstGeom>
          <a:noFill/>
          <a:ln w="57150">
            <a:solidFill>
              <a:srgbClr val="FF000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88" name="正方形/長方形 87"/>
          <p:cNvSpPr/>
          <p:nvPr/>
        </p:nvSpPr>
        <p:spPr>
          <a:xfrm>
            <a:off x="8124593" y="5820315"/>
            <a:ext cx="604138" cy="553189"/>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89" name="正方形/長方形 88"/>
          <p:cNvSpPr/>
          <p:nvPr/>
        </p:nvSpPr>
        <p:spPr>
          <a:xfrm>
            <a:off x="8251820" y="5820315"/>
            <a:ext cx="207446" cy="553189"/>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90" name="正方形/長方形 89"/>
          <p:cNvSpPr/>
          <p:nvPr/>
        </p:nvSpPr>
        <p:spPr>
          <a:xfrm>
            <a:off x="8449180" y="5820315"/>
            <a:ext cx="276595" cy="553189"/>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91" name="正方形/長方形 90"/>
          <p:cNvSpPr/>
          <p:nvPr/>
        </p:nvSpPr>
        <p:spPr>
          <a:xfrm>
            <a:off x="8113762" y="5816620"/>
            <a:ext cx="146052" cy="569933"/>
          </a:xfrm>
          <a:prstGeom prst="rect">
            <a:avLst/>
          </a:prstGeom>
          <a:noFill/>
          <a:ln w="57150">
            <a:solidFill>
              <a:srgbClr val="00B0F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93" name="正方形/長方形 92"/>
          <p:cNvSpPr/>
          <p:nvPr/>
        </p:nvSpPr>
        <p:spPr>
          <a:xfrm>
            <a:off x="7858170" y="5400702"/>
            <a:ext cx="171733" cy="304999"/>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96" name="正方形/長方形 95"/>
          <p:cNvSpPr/>
          <p:nvPr/>
        </p:nvSpPr>
        <p:spPr>
          <a:xfrm>
            <a:off x="7383501" y="5400702"/>
            <a:ext cx="135220" cy="305000"/>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grpSp>
        <p:nvGrpSpPr>
          <p:cNvPr id="98" name="グループ化 97"/>
          <p:cNvGrpSpPr/>
          <p:nvPr/>
        </p:nvGrpSpPr>
        <p:grpSpPr>
          <a:xfrm>
            <a:off x="7639092" y="5451490"/>
            <a:ext cx="124201" cy="124049"/>
            <a:chOff x="7480105" y="2686599"/>
            <a:chExt cx="648166" cy="647372"/>
          </a:xfrm>
        </p:grpSpPr>
        <p:cxnSp>
          <p:nvCxnSpPr>
            <p:cNvPr id="99" name="直線コネクタ 98"/>
            <p:cNvCxnSpPr/>
            <p:nvPr/>
          </p:nvCxnSpPr>
          <p:spPr>
            <a:xfrm rot="16200000" flipH="1">
              <a:off x="7157610" y="3009888"/>
              <a:ext cx="646578"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rot="16200000" flipH="1">
              <a:off x="7480899" y="2686599"/>
              <a:ext cx="646578" cy="6465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rot="16200000" flipH="1">
              <a:off x="7804188" y="3009888"/>
              <a:ext cx="646578"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rot="16200000" flipH="1" flipV="1">
              <a:off x="7480899" y="2686599"/>
              <a:ext cx="646578" cy="6465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3" name="直線コネクタ 102"/>
          <p:cNvCxnSpPr/>
          <p:nvPr/>
        </p:nvCxnSpPr>
        <p:spPr>
          <a:xfrm rot="5400000" flipH="1" flipV="1">
            <a:off x="7208626" y="5422668"/>
            <a:ext cx="219078" cy="5688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rot="16200000" flipV="1">
            <a:off x="7993656" y="5389030"/>
            <a:ext cx="219078" cy="636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正方形/長方形 104"/>
          <p:cNvSpPr/>
          <p:nvPr/>
        </p:nvSpPr>
        <p:spPr>
          <a:xfrm>
            <a:off x="8266162" y="5821441"/>
            <a:ext cx="176216" cy="163470"/>
          </a:xfrm>
          <a:prstGeom prst="rect">
            <a:avLst/>
          </a:prstGeom>
          <a:noFill/>
          <a:ln w="57150">
            <a:solidFill>
              <a:srgbClr val="00B0F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06" name="正方形/長方形 105"/>
          <p:cNvSpPr/>
          <p:nvPr/>
        </p:nvSpPr>
        <p:spPr>
          <a:xfrm>
            <a:off x="8259813" y="6113544"/>
            <a:ext cx="176216" cy="163470"/>
          </a:xfrm>
          <a:prstGeom prst="rect">
            <a:avLst/>
          </a:prstGeom>
          <a:noFill/>
          <a:ln w="57150">
            <a:solidFill>
              <a:srgbClr val="00B0F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07" name="正方形/長方形 106"/>
          <p:cNvSpPr/>
          <p:nvPr/>
        </p:nvSpPr>
        <p:spPr>
          <a:xfrm>
            <a:off x="6878666" y="5821441"/>
            <a:ext cx="176217" cy="163470"/>
          </a:xfrm>
          <a:prstGeom prst="rect">
            <a:avLst/>
          </a:prstGeom>
          <a:noFill/>
          <a:ln w="57150">
            <a:solidFill>
              <a:srgbClr val="FF000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08" name="正方形/長方形 107"/>
          <p:cNvSpPr/>
          <p:nvPr/>
        </p:nvSpPr>
        <p:spPr>
          <a:xfrm>
            <a:off x="6872319" y="6113544"/>
            <a:ext cx="176217" cy="163470"/>
          </a:xfrm>
          <a:prstGeom prst="rect">
            <a:avLst/>
          </a:prstGeom>
          <a:noFill/>
          <a:ln w="57150">
            <a:solidFill>
              <a:srgbClr val="FF000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09" name="正方形/長方形 108"/>
          <p:cNvSpPr/>
          <p:nvPr/>
        </p:nvSpPr>
        <p:spPr>
          <a:xfrm>
            <a:off x="7346988" y="5145111"/>
            <a:ext cx="207446" cy="128783"/>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10" name="正方形/長方形 109"/>
          <p:cNvSpPr/>
          <p:nvPr/>
        </p:nvSpPr>
        <p:spPr>
          <a:xfrm>
            <a:off x="7858170" y="5145111"/>
            <a:ext cx="207446" cy="128783"/>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11" name="曲折矢印 110"/>
          <p:cNvSpPr/>
          <p:nvPr/>
        </p:nvSpPr>
        <p:spPr>
          <a:xfrm flipH="1">
            <a:off x="8077248" y="5145110"/>
            <a:ext cx="297946" cy="640637"/>
          </a:xfrm>
          <a:prstGeom prst="bentArrow">
            <a:avLst>
              <a:gd name="adj1" fmla="val 19234"/>
              <a:gd name="adj2" fmla="val 23709"/>
              <a:gd name="adj3" fmla="val 37122"/>
              <a:gd name="adj4" fmla="val 43750"/>
            </a:avLst>
          </a:prstGeom>
          <a:solidFill>
            <a:schemeClr val="tx1"/>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endParaRPr kumimoji="1" lang="ja-JP" altLang="en-US" dirty="0" smtClean="0">
              <a:solidFill>
                <a:schemeClr val="tx1"/>
              </a:solidFill>
            </a:endParaRPr>
          </a:p>
        </p:txBody>
      </p:sp>
      <p:sp>
        <p:nvSpPr>
          <p:cNvPr id="112" name="曲折矢印 111"/>
          <p:cNvSpPr/>
          <p:nvPr/>
        </p:nvSpPr>
        <p:spPr>
          <a:xfrm>
            <a:off x="6945344" y="5145111"/>
            <a:ext cx="401643" cy="640637"/>
          </a:xfrm>
          <a:prstGeom prst="bentArrow">
            <a:avLst>
              <a:gd name="adj1" fmla="val 13079"/>
              <a:gd name="adj2" fmla="val 18802"/>
              <a:gd name="adj3" fmla="val 28200"/>
              <a:gd name="adj4" fmla="val 43750"/>
            </a:avLst>
          </a:prstGeom>
          <a:solidFill>
            <a:schemeClr val="tx1"/>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endParaRPr kumimoji="1" lang="ja-JP" altLang="en-US" dirty="0" smtClean="0">
              <a:solidFill>
                <a:schemeClr val="tx1"/>
              </a:solidFill>
            </a:endParaRPr>
          </a:p>
        </p:txBody>
      </p:sp>
      <p:sp>
        <p:nvSpPr>
          <p:cNvPr id="92" name="正方形/長方形 91"/>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Query Processing Techniques for Solid State Drives</a:t>
            </a:r>
            <a:endParaRPr lang="ja-JP" altLang="en-US" sz="1400" dirty="0">
              <a:solidFill>
                <a:schemeClr val="bg1"/>
              </a:solidFill>
              <a:latin typeface="ヒラギノ角ゴ Pro W6" pitchFamily="34" charset="-128"/>
              <a:ea typeface="ヒラギノ角ゴ Pro W6" pitchFamily="34" charset="-128"/>
            </a:endParaRPr>
          </a:p>
        </p:txBody>
      </p:sp>
      <p:sp>
        <p:nvSpPr>
          <p:cNvPr id="95" name="フッター プレースホルダ 94"/>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97" name="スライド番号プレースホルダ 96"/>
          <p:cNvSpPr>
            <a:spLocks noGrp="1"/>
          </p:cNvSpPr>
          <p:nvPr>
            <p:ph type="sldNum" sz="quarter" idx="12"/>
          </p:nvPr>
        </p:nvSpPr>
        <p:spPr/>
        <p:txBody>
          <a:bodyPr/>
          <a:lstStyle/>
          <a:p>
            <a:fld id="{DF510E7A-70A0-49B7-BA5B-039CFE49E52F}" type="slidenum">
              <a:rPr kumimoji="1" lang="ja-JP" altLang="en-US" smtClean="0"/>
              <a:pPr/>
              <a:t>188</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2000"/>
                                        <p:tgtEl>
                                          <p:spTgt spid="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実験結果 －</a:t>
            </a:r>
            <a:r>
              <a:rPr lang="en-US" altLang="ja-JP" dirty="0" smtClean="0"/>
              <a:t>Star</a:t>
            </a:r>
            <a:r>
              <a:rPr lang="ja-JP" altLang="en-US" dirty="0" smtClean="0"/>
              <a:t> </a:t>
            </a:r>
            <a:r>
              <a:rPr lang="en-US" altLang="ja-JP" dirty="0" smtClean="0"/>
              <a:t>N-way</a:t>
            </a:r>
            <a:r>
              <a:rPr lang="ja-JP" altLang="en-US" dirty="0" smtClean="0"/>
              <a:t>－</a:t>
            </a:r>
            <a:endParaRPr kumimoji="1" lang="ja-JP" altLang="en-US" dirty="0"/>
          </a:p>
        </p:txBody>
      </p:sp>
      <p:graphicFrame>
        <p:nvGraphicFramePr>
          <p:cNvPr id="4" name="表 3"/>
          <p:cNvGraphicFramePr>
            <a:graphicFrameLocks noGrp="1"/>
          </p:cNvGraphicFramePr>
          <p:nvPr/>
        </p:nvGraphicFramePr>
        <p:xfrm>
          <a:off x="409516" y="2212651"/>
          <a:ext cx="4710179" cy="741680"/>
        </p:xfrm>
        <a:graphic>
          <a:graphicData uri="http://schemas.openxmlformats.org/drawingml/2006/table">
            <a:tbl>
              <a:tblPr firstRow="1" bandRow="1">
                <a:tableStyleId>{7E9639D4-E3E2-4D34-9284-5A2195B3D0D7}</a:tableStyleId>
              </a:tblPr>
              <a:tblGrid>
                <a:gridCol w="1201055"/>
                <a:gridCol w="584854"/>
                <a:gridCol w="584854"/>
                <a:gridCol w="584854"/>
                <a:gridCol w="584854"/>
                <a:gridCol w="584854"/>
                <a:gridCol w="584854"/>
              </a:tblGrid>
              <a:tr h="370840">
                <a:tc>
                  <a:txBody>
                    <a:bodyPr/>
                    <a:lstStyle/>
                    <a:p>
                      <a:pPr algn="ctr"/>
                      <a:r>
                        <a:rPr kumimoji="1" lang="en-US" altLang="ja-JP" dirty="0" smtClean="0"/>
                        <a:t>Relation</a:t>
                      </a:r>
                      <a:endParaRPr kumimoji="1" lang="ja-JP" altLang="en-US" dirty="0"/>
                    </a:p>
                  </a:txBody>
                  <a:tcPr>
                    <a:lnR w="12700" cap="flat" cmpd="sng" algn="ctr">
                      <a:solidFill>
                        <a:schemeClr val="bg2">
                          <a:lumMod val="75000"/>
                        </a:schemeClr>
                      </a:solidFill>
                      <a:prstDash val="solid"/>
                      <a:round/>
                      <a:headEnd type="none" w="med" len="med"/>
                      <a:tailEnd type="none" w="med" len="med"/>
                    </a:lnR>
                  </a:tcPr>
                </a:tc>
                <a:tc>
                  <a:txBody>
                    <a:bodyPr/>
                    <a:lstStyle/>
                    <a:p>
                      <a:pPr algn="ctr"/>
                      <a:r>
                        <a:rPr kumimoji="1" lang="en-US" altLang="ja-JP" dirty="0" smtClean="0"/>
                        <a:t>R0</a:t>
                      </a:r>
                      <a:endParaRPr kumimoji="1" lang="ja-JP" altLang="en-US" dirty="0"/>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a:r>
                        <a:rPr kumimoji="1" lang="en-US" altLang="ja-JP" dirty="0" smtClean="0"/>
                        <a:t>R1</a:t>
                      </a:r>
                      <a:endParaRPr kumimoji="1" lang="ja-JP" altLang="en-US" dirty="0"/>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a:r>
                        <a:rPr kumimoji="1" lang="en-US" altLang="ja-JP" dirty="0" smtClean="0"/>
                        <a:t>R2</a:t>
                      </a:r>
                      <a:endParaRPr kumimoji="1" lang="ja-JP" altLang="en-US" dirty="0"/>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a:r>
                        <a:rPr kumimoji="1" lang="en-US" altLang="ja-JP" dirty="0" smtClean="0"/>
                        <a:t>R3</a:t>
                      </a:r>
                      <a:endParaRPr kumimoji="1" lang="ja-JP" altLang="en-US" dirty="0"/>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a:r>
                        <a:rPr kumimoji="1" lang="en-US" altLang="ja-JP" dirty="0" smtClean="0"/>
                        <a:t>R4</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a:r>
                        <a:rPr kumimoji="1" lang="en-US" altLang="ja-JP" dirty="0" smtClean="0"/>
                        <a:t>R5</a:t>
                      </a:r>
                      <a:endParaRPr kumimoji="1" lang="ja-JP" altLang="en-US" dirty="0"/>
                    </a:p>
                  </a:txBody>
                  <a:tcPr>
                    <a:lnL w="12700" cap="flat" cmpd="sng" algn="ctr">
                      <a:solidFill>
                        <a:schemeClr val="bg2">
                          <a:lumMod val="75000"/>
                        </a:schemeClr>
                      </a:solidFill>
                      <a:prstDash val="solid"/>
                      <a:round/>
                      <a:headEnd type="none" w="med" len="med"/>
                      <a:tailEnd type="none" w="med" len="med"/>
                    </a:lnL>
                  </a:tcPr>
                </a:tc>
              </a:tr>
              <a:tr h="370840">
                <a:tc>
                  <a:txBody>
                    <a:bodyPr/>
                    <a:lstStyle/>
                    <a:p>
                      <a:pPr algn="ctr"/>
                      <a:r>
                        <a:rPr kumimoji="1" lang="en-US" altLang="ja-JP" dirty="0" smtClean="0"/>
                        <a:t>Size (GB)</a:t>
                      </a:r>
                      <a:endParaRPr kumimoji="1" lang="ja-JP" altLang="en-US" dirty="0"/>
                    </a:p>
                  </a:txBody>
                  <a:tcPr>
                    <a:lnR w="12700" cap="flat" cmpd="sng" algn="ctr">
                      <a:solidFill>
                        <a:schemeClr val="bg2">
                          <a:lumMod val="75000"/>
                        </a:schemeClr>
                      </a:solidFill>
                      <a:prstDash val="solid"/>
                      <a:round/>
                      <a:headEnd type="none" w="med" len="med"/>
                      <a:tailEnd type="none" w="med" len="med"/>
                    </a:lnR>
                  </a:tcPr>
                </a:tc>
                <a:tc>
                  <a:txBody>
                    <a:bodyPr/>
                    <a:lstStyle/>
                    <a:p>
                      <a:pPr algn="ctr"/>
                      <a:r>
                        <a:rPr kumimoji="1" lang="en-US" altLang="ja-JP" dirty="0" smtClean="0"/>
                        <a:t>7.5</a:t>
                      </a:r>
                      <a:endParaRPr kumimoji="1" lang="ja-JP" altLang="en-US" dirty="0"/>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a:r>
                        <a:rPr kumimoji="1" lang="en-US" altLang="ja-JP" dirty="0" smtClean="0"/>
                        <a:t>3</a:t>
                      </a:r>
                      <a:endParaRPr kumimoji="1" lang="ja-JP" altLang="en-US" dirty="0"/>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a:r>
                        <a:rPr kumimoji="1" lang="en-US" altLang="ja-JP" dirty="0" smtClean="0"/>
                        <a:t>2</a:t>
                      </a:r>
                      <a:endParaRPr kumimoji="1" lang="ja-JP" altLang="en-US" dirty="0"/>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a:r>
                        <a:rPr kumimoji="1" lang="en-US" altLang="ja-JP" dirty="0" smtClean="0"/>
                        <a:t>1</a:t>
                      </a:r>
                      <a:endParaRPr kumimoji="1" lang="ja-JP" altLang="en-US" dirty="0"/>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a:r>
                        <a:rPr kumimoji="1" lang="en-US" altLang="ja-JP" dirty="0" smtClean="0"/>
                        <a:t>0.5</a:t>
                      </a:r>
                      <a:endParaRPr kumimoji="1" lang="ja-JP" altLang="en-US" dirty="0"/>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a:r>
                        <a:rPr kumimoji="1" lang="en-US" altLang="ja-JP" dirty="0" smtClean="0"/>
                        <a:t>0.3</a:t>
                      </a:r>
                      <a:endParaRPr kumimoji="1" lang="ja-JP" altLang="en-US" dirty="0"/>
                    </a:p>
                  </a:txBody>
                  <a:tcPr>
                    <a:lnL w="12700" cap="flat" cmpd="sng" algn="ctr">
                      <a:solidFill>
                        <a:schemeClr val="bg2">
                          <a:lumMod val="75000"/>
                        </a:schemeClr>
                      </a:solidFill>
                      <a:prstDash val="solid"/>
                      <a:round/>
                      <a:headEnd type="none" w="med" len="med"/>
                      <a:tailEnd type="none" w="med" len="med"/>
                    </a:lnL>
                  </a:tcPr>
                </a:tc>
              </a:tr>
            </a:tbl>
          </a:graphicData>
        </a:graphic>
      </p:graphicFrame>
      <p:sp>
        <p:nvSpPr>
          <p:cNvPr id="5" name="テキスト ボックス 4"/>
          <p:cNvSpPr txBox="1"/>
          <p:nvPr/>
        </p:nvSpPr>
        <p:spPr>
          <a:xfrm>
            <a:off x="299979" y="1238220"/>
            <a:ext cx="2428870" cy="923330"/>
          </a:xfrm>
          <a:prstGeom prst="rect">
            <a:avLst/>
          </a:prstGeom>
          <a:noFill/>
        </p:spPr>
        <p:txBody>
          <a:bodyPr wrap="none" rtlCol="0">
            <a:spAutoFit/>
          </a:bodyPr>
          <a:lstStyle/>
          <a:p>
            <a:r>
              <a:rPr kumimoji="1" lang="en-US" altLang="ja-JP" dirty="0" smtClean="0"/>
              <a:t>Memory: 100MB</a:t>
            </a:r>
          </a:p>
          <a:p>
            <a:r>
              <a:rPr lang="en-US" altLang="ja-JP" dirty="0" err="1" smtClean="0"/>
              <a:t>Projectivity</a:t>
            </a:r>
            <a:r>
              <a:rPr lang="en-US" altLang="ja-JP" dirty="0" smtClean="0"/>
              <a:t> : 25%</a:t>
            </a:r>
          </a:p>
          <a:p>
            <a:r>
              <a:rPr lang="en-US" altLang="ja-JP" dirty="0" smtClean="0"/>
              <a:t>Join cardinality: 10% </a:t>
            </a:r>
          </a:p>
        </p:txBody>
      </p:sp>
      <p:pic>
        <p:nvPicPr>
          <p:cNvPr id="24578" name="Picture 2"/>
          <p:cNvPicPr>
            <a:picLocks noChangeAspect="1" noChangeArrowheads="1"/>
          </p:cNvPicPr>
          <p:nvPr/>
        </p:nvPicPr>
        <p:blipFill>
          <a:blip r:embed="rId2"/>
          <a:srcRect/>
          <a:stretch>
            <a:fillRect/>
          </a:stretch>
        </p:blipFill>
        <p:spPr bwMode="auto">
          <a:xfrm>
            <a:off x="299979" y="3319461"/>
            <a:ext cx="5764148" cy="3067092"/>
          </a:xfrm>
          <a:prstGeom prst="rect">
            <a:avLst/>
          </a:prstGeom>
          <a:noFill/>
          <a:ln w="9525">
            <a:noFill/>
            <a:miter lim="800000"/>
            <a:headEnd/>
            <a:tailEnd/>
          </a:ln>
        </p:spPr>
      </p:pic>
      <p:grpSp>
        <p:nvGrpSpPr>
          <p:cNvPr id="9" name="グループ化 8"/>
          <p:cNvGrpSpPr/>
          <p:nvPr/>
        </p:nvGrpSpPr>
        <p:grpSpPr>
          <a:xfrm>
            <a:off x="6726267" y="2004993"/>
            <a:ext cx="614970" cy="569933"/>
            <a:chOff x="7024122" y="1347759"/>
            <a:chExt cx="1600821" cy="1483586"/>
          </a:xfrm>
        </p:grpSpPr>
        <p:sp>
          <p:nvSpPr>
            <p:cNvPr id="10" name="正方形/長方形 9"/>
            <p:cNvSpPr/>
            <p:nvPr/>
          </p:nvSpPr>
          <p:spPr>
            <a:xfrm>
              <a:off x="7052319" y="1357377"/>
              <a:ext cx="351990" cy="1440000"/>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1" name="正方形/長方形 10"/>
            <p:cNvSpPr/>
            <p:nvPr/>
          </p:nvSpPr>
          <p:spPr>
            <a:xfrm>
              <a:off x="7383501" y="1357378"/>
              <a:ext cx="540000" cy="1440000"/>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2" name="正方形/長方形 11"/>
            <p:cNvSpPr/>
            <p:nvPr/>
          </p:nvSpPr>
          <p:spPr>
            <a:xfrm>
              <a:off x="7897248" y="1357378"/>
              <a:ext cx="720000" cy="1440000"/>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3" name="正方形/長方形 12"/>
            <p:cNvSpPr/>
            <p:nvPr/>
          </p:nvSpPr>
          <p:spPr>
            <a:xfrm>
              <a:off x="7024122" y="1347759"/>
              <a:ext cx="1600821" cy="1483586"/>
            </a:xfrm>
            <a:prstGeom prst="rect">
              <a:avLst/>
            </a:prstGeom>
            <a:noFill/>
            <a:ln w="57150">
              <a:solidFill>
                <a:srgbClr val="FF000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grpSp>
      <p:grpSp>
        <p:nvGrpSpPr>
          <p:cNvPr id="14" name="グループ化 13"/>
          <p:cNvGrpSpPr/>
          <p:nvPr/>
        </p:nvGrpSpPr>
        <p:grpSpPr>
          <a:xfrm>
            <a:off x="8113761" y="2004993"/>
            <a:ext cx="614970" cy="569933"/>
            <a:chOff x="7024122" y="1347759"/>
            <a:chExt cx="1600821" cy="1483586"/>
          </a:xfrm>
        </p:grpSpPr>
        <p:sp>
          <p:nvSpPr>
            <p:cNvPr id="15" name="正方形/長方形 14"/>
            <p:cNvSpPr/>
            <p:nvPr/>
          </p:nvSpPr>
          <p:spPr>
            <a:xfrm>
              <a:off x="7052319" y="1357378"/>
              <a:ext cx="1572624" cy="1440000"/>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6" name="正方形/長方形 15"/>
            <p:cNvSpPr/>
            <p:nvPr/>
          </p:nvSpPr>
          <p:spPr>
            <a:xfrm>
              <a:off x="7383501" y="1357378"/>
              <a:ext cx="540000" cy="1440000"/>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7" name="正方形/長方形 16"/>
            <p:cNvSpPr/>
            <p:nvPr/>
          </p:nvSpPr>
          <p:spPr>
            <a:xfrm>
              <a:off x="7897248" y="1357378"/>
              <a:ext cx="720000" cy="1440000"/>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18" name="正方形/長方形 17"/>
            <p:cNvSpPr/>
            <p:nvPr/>
          </p:nvSpPr>
          <p:spPr>
            <a:xfrm>
              <a:off x="7024122" y="1347759"/>
              <a:ext cx="1600821" cy="1483586"/>
            </a:xfrm>
            <a:prstGeom prst="rect">
              <a:avLst/>
            </a:prstGeom>
            <a:noFill/>
            <a:ln w="57150">
              <a:solidFill>
                <a:srgbClr val="00B0F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grpSp>
      <p:grpSp>
        <p:nvGrpSpPr>
          <p:cNvPr id="19" name="グループ化 18"/>
          <p:cNvGrpSpPr/>
          <p:nvPr/>
        </p:nvGrpSpPr>
        <p:grpSpPr>
          <a:xfrm>
            <a:off x="7858170" y="1566837"/>
            <a:ext cx="334672" cy="328617"/>
            <a:chOff x="7052319" y="1357376"/>
            <a:chExt cx="871182" cy="1440002"/>
          </a:xfrm>
        </p:grpSpPr>
        <p:sp>
          <p:nvSpPr>
            <p:cNvPr id="20" name="正方形/長方形 19"/>
            <p:cNvSpPr/>
            <p:nvPr/>
          </p:nvSpPr>
          <p:spPr>
            <a:xfrm>
              <a:off x="7052319" y="1357376"/>
              <a:ext cx="447036" cy="1439998"/>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21" name="正方形/長方形 20"/>
            <p:cNvSpPr/>
            <p:nvPr/>
          </p:nvSpPr>
          <p:spPr>
            <a:xfrm>
              <a:off x="7383501" y="1357378"/>
              <a:ext cx="540000" cy="1440000"/>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grpSp>
      <p:grpSp>
        <p:nvGrpSpPr>
          <p:cNvPr id="22" name="グループ化 21"/>
          <p:cNvGrpSpPr/>
          <p:nvPr/>
        </p:nvGrpSpPr>
        <p:grpSpPr>
          <a:xfrm>
            <a:off x="7200936" y="1566837"/>
            <a:ext cx="334672" cy="328617"/>
            <a:chOff x="7052319" y="1357377"/>
            <a:chExt cx="871182" cy="1440001"/>
          </a:xfrm>
        </p:grpSpPr>
        <p:sp>
          <p:nvSpPr>
            <p:cNvPr id="23" name="正方形/長方形 22"/>
            <p:cNvSpPr/>
            <p:nvPr/>
          </p:nvSpPr>
          <p:spPr>
            <a:xfrm>
              <a:off x="7052319" y="1357377"/>
              <a:ext cx="351990" cy="1440000"/>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24" name="正方形/長方形 23"/>
            <p:cNvSpPr/>
            <p:nvPr/>
          </p:nvSpPr>
          <p:spPr>
            <a:xfrm>
              <a:off x="7383501" y="1357378"/>
              <a:ext cx="540000" cy="1440000"/>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grpSp>
      <p:grpSp>
        <p:nvGrpSpPr>
          <p:cNvPr id="25" name="グループ化 24"/>
          <p:cNvGrpSpPr/>
          <p:nvPr/>
        </p:nvGrpSpPr>
        <p:grpSpPr>
          <a:xfrm>
            <a:off x="7639092" y="1639863"/>
            <a:ext cx="124201" cy="124049"/>
            <a:chOff x="7480105" y="2686599"/>
            <a:chExt cx="648166" cy="647372"/>
          </a:xfrm>
        </p:grpSpPr>
        <p:cxnSp>
          <p:nvCxnSpPr>
            <p:cNvPr id="26" name="直線コネクタ 25"/>
            <p:cNvCxnSpPr/>
            <p:nvPr/>
          </p:nvCxnSpPr>
          <p:spPr>
            <a:xfrm rot="16200000" flipH="1">
              <a:off x="7157610" y="3009888"/>
              <a:ext cx="646578"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rot="16200000" flipH="1">
              <a:off x="7480899" y="2686599"/>
              <a:ext cx="646578" cy="6465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rot="16200000" flipH="1">
              <a:off x="7804188" y="3009888"/>
              <a:ext cx="646578"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rot="16200000" flipH="1" flipV="1">
              <a:off x="7480899" y="2686599"/>
              <a:ext cx="646578" cy="6465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0" name="直線コネクタ 29"/>
          <p:cNvCxnSpPr/>
          <p:nvPr/>
        </p:nvCxnSpPr>
        <p:spPr>
          <a:xfrm rot="5400000" flipH="1" flipV="1">
            <a:off x="7208626" y="1611041"/>
            <a:ext cx="219078" cy="5688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rot="16200000" flipV="1">
            <a:off x="7993656" y="1577403"/>
            <a:ext cx="219078" cy="636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a:off x="6737099" y="3666048"/>
            <a:ext cx="135220" cy="553189"/>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6" name="正方形/長方形 35"/>
          <p:cNvSpPr/>
          <p:nvPr/>
        </p:nvSpPr>
        <p:spPr>
          <a:xfrm>
            <a:off x="6864326" y="3666048"/>
            <a:ext cx="207446" cy="553189"/>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7" name="正方形/長方形 36"/>
          <p:cNvSpPr/>
          <p:nvPr/>
        </p:nvSpPr>
        <p:spPr>
          <a:xfrm>
            <a:off x="7061686" y="3666048"/>
            <a:ext cx="276595" cy="553189"/>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8" name="正方形/長方形 37"/>
          <p:cNvSpPr/>
          <p:nvPr/>
        </p:nvSpPr>
        <p:spPr>
          <a:xfrm>
            <a:off x="6726267" y="3662353"/>
            <a:ext cx="146052" cy="569933"/>
          </a:xfrm>
          <a:prstGeom prst="rect">
            <a:avLst/>
          </a:prstGeom>
          <a:noFill/>
          <a:ln w="57150">
            <a:solidFill>
              <a:srgbClr val="FF000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39" name="正方形/長方形 38"/>
          <p:cNvSpPr/>
          <p:nvPr/>
        </p:nvSpPr>
        <p:spPr>
          <a:xfrm>
            <a:off x="8124593" y="3666048"/>
            <a:ext cx="604138" cy="553189"/>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40" name="正方形/長方形 39"/>
          <p:cNvSpPr/>
          <p:nvPr/>
        </p:nvSpPr>
        <p:spPr>
          <a:xfrm>
            <a:off x="8251820" y="3666048"/>
            <a:ext cx="207446" cy="553189"/>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41" name="正方形/長方形 40"/>
          <p:cNvSpPr/>
          <p:nvPr/>
        </p:nvSpPr>
        <p:spPr>
          <a:xfrm>
            <a:off x="8449180" y="3666048"/>
            <a:ext cx="276595" cy="553189"/>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42" name="正方形/長方形 41"/>
          <p:cNvSpPr/>
          <p:nvPr/>
        </p:nvSpPr>
        <p:spPr>
          <a:xfrm>
            <a:off x="8113762" y="3662353"/>
            <a:ext cx="146052" cy="569933"/>
          </a:xfrm>
          <a:prstGeom prst="rect">
            <a:avLst/>
          </a:prstGeom>
          <a:noFill/>
          <a:ln w="57150">
            <a:solidFill>
              <a:srgbClr val="00B0F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grpSp>
        <p:nvGrpSpPr>
          <p:cNvPr id="43" name="グループ化 42"/>
          <p:cNvGrpSpPr/>
          <p:nvPr/>
        </p:nvGrpSpPr>
        <p:grpSpPr>
          <a:xfrm>
            <a:off x="7858170" y="3246435"/>
            <a:ext cx="334672" cy="305000"/>
            <a:chOff x="7052319" y="1357376"/>
            <a:chExt cx="871182" cy="1440002"/>
          </a:xfrm>
        </p:grpSpPr>
        <p:sp>
          <p:nvSpPr>
            <p:cNvPr id="44" name="正方形/長方形 43"/>
            <p:cNvSpPr/>
            <p:nvPr/>
          </p:nvSpPr>
          <p:spPr>
            <a:xfrm>
              <a:off x="7052319" y="1357376"/>
              <a:ext cx="447036" cy="1439998"/>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45" name="正方形/長方形 44"/>
            <p:cNvSpPr/>
            <p:nvPr/>
          </p:nvSpPr>
          <p:spPr>
            <a:xfrm>
              <a:off x="7383501" y="1357378"/>
              <a:ext cx="540000" cy="1440000"/>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grpSp>
      <p:grpSp>
        <p:nvGrpSpPr>
          <p:cNvPr id="46" name="グループ化 45"/>
          <p:cNvGrpSpPr/>
          <p:nvPr/>
        </p:nvGrpSpPr>
        <p:grpSpPr>
          <a:xfrm>
            <a:off x="7200936" y="3246435"/>
            <a:ext cx="334672" cy="305000"/>
            <a:chOff x="7052319" y="1357377"/>
            <a:chExt cx="871182" cy="1440001"/>
          </a:xfrm>
        </p:grpSpPr>
        <p:sp>
          <p:nvSpPr>
            <p:cNvPr id="47" name="正方形/長方形 46"/>
            <p:cNvSpPr/>
            <p:nvPr/>
          </p:nvSpPr>
          <p:spPr>
            <a:xfrm>
              <a:off x="7052319" y="1357377"/>
              <a:ext cx="351990" cy="1440000"/>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48" name="正方形/長方形 47"/>
            <p:cNvSpPr/>
            <p:nvPr/>
          </p:nvSpPr>
          <p:spPr>
            <a:xfrm>
              <a:off x="7383501" y="1357378"/>
              <a:ext cx="540000" cy="1440000"/>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grpSp>
      <p:grpSp>
        <p:nvGrpSpPr>
          <p:cNvPr id="49" name="グループ化 48"/>
          <p:cNvGrpSpPr/>
          <p:nvPr/>
        </p:nvGrpSpPr>
        <p:grpSpPr>
          <a:xfrm>
            <a:off x="7639092" y="3297223"/>
            <a:ext cx="124201" cy="124049"/>
            <a:chOff x="7480105" y="2686599"/>
            <a:chExt cx="648166" cy="647372"/>
          </a:xfrm>
        </p:grpSpPr>
        <p:cxnSp>
          <p:nvCxnSpPr>
            <p:cNvPr id="50" name="直線コネクタ 49"/>
            <p:cNvCxnSpPr/>
            <p:nvPr/>
          </p:nvCxnSpPr>
          <p:spPr>
            <a:xfrm rot="16200000" flipH="1">
              <a:off x="7157610" y="3009888"/>
              <a:ext cx="646578"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rot="16200000" flipH="1">
              <a:off x="7480899" y="2686599"/>
              <a:ext cx="646578" cy="6465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rot="16200000" flipH="1">
              <a:off x="7804188" y="3009888"/>
              <a:ext cx="646578"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rot="16200000" flipH="1" flipV="1">
              <a:off x="7480899" y="2686599"/>
              <a:ext cx="646578" cy="6465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4" name="直線コネクタ 53"/>
          <p:cNvCxnSpPr/>
          <p:nvPr/>
        </p:nvCxnSpPr>
        <p:spPr>
          <a:xfrm rot="5400000" flipH="1" flipV="1">
            <a:off x="7208626" y="3268401"/>
            <a:ext cx="219078" cy="5688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rot="16200000" flipV="1">
            <a:off x="7993656" y="3234763"/>
            <a:ext cx="219078" cy="636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正方形/長方形 55"/>
          <p:cNvSpPr/>
          <p:nvPr/>
        </p:nvSpPr>
        <p:spPr>
          <a:xfrm>
            <a:off x="8266162" y="3667174"/>
            <a:ext cx="176216" cy="163470"/>
          </a:xfrm>
          <a:prstGeom prst="rect">
            <a:avLst/>
          </a:prstGeom>
          <a:noFill/>
          <a:ln w="57150">
            <a:solidFill>
              <a:srgbClr val="00B0F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57" name="正方形/長方形 56"/>
          <p:cNvSpPr/>
          <p:nvPr/>
        </p:nvSpPr>
        <p:spPr>
          <a:xfrm>
            <a:off x="8259813" y="3959277"/>
            <a:ext cx="176216" cy="163470"/>
          </a:xfrm>
          <a:prstGeom prst="rect">
            <a:avLst/>
          </a:prstGeom>
          <a:noFill/>
          <a:ln w="57150">
            <a:solidFill>
              <a:srgbClr val="00B0F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58" name="正方形/長方形 57"/>
          <p:cNvSpPr/>
          <p:nvPr/>
        </p:nvSpPr>
        <p:spPr>
          <a:xfrm>
            <a:off x="6878666" y="3667174"/>
            <a:ext cx="176217" cy="163470"/>
          </a:xfrm>
          <a:prstGeom prst="rect">
            <a:avLst/>
          </a:prstGeom>
          <a:noFill/>
          <a:ln w="57150">
            <a:solidFill>
              <a:srgbClr val="FF000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59" name="正方形/長方形 58"/>
          <p:cNvSpPr/>
          <p:nvPr/>
        </p:nvSpPr>
        <p:spPr>
          <a:xfrm>
            <a:off x="6872319" y="3959277"/>
            <a:ext cx="176217" cy="163470"/>
          </a:xfrm>
          <a:prstGeom prst="rect">
            <a:avLst/>
          </a:prstGeom>
          <a:noFill/>
          <a:ln w="57150">
            <a:solidFill>
              <a:srgbClr val="FF000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60" name="正方形/長方形 59"/>
          <p:cNvSpPr/>
          <p:nvPr/>
        </p:nvSpPr>
        <p:spPr>
          <a:xfrm>
            <a:off x="6737099" y="5820315"/>
            <a:ext cx="135220" cy="553189"/>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61" name="正方形/長方形 60"/>
          <p:cNvSpPr/>
          <p:nvPr/>
        </p:nvSpPr>
        <p:spPr>
          <a:xfrm>
            <a:off x="6864326" y="5820315"/>
            <a:ext cx="207446" cy="553189"/>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62" name="正方形/長方形 61"/>
          <p:cNvSpPr/>
          <p:nvPr/>
        </p:nvSpPr>
        <p:spPr>
          <a:xfrm>
            <a:off x="7061686" y="5820315"/>
            <a:ext cx="276595" cy="553189"/>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63" name="正方形/長方形 62"/>
          <p:cNvSpPr/>
          <p:nvPr/>
        </p:nvSpPr>
        <p:spPr>
          <a:xfrm>
            <a:off x="6726267" y="5816620"/>
            <a:ext cx="146052" cy="569933"/>
          </a:xfrm>
          <a:prstGeom prst="rect">
            <a:avLst/>
          </a:prstGeom>
          <a:noFill/>
          <a:ln w="57150">
            <a:solidFill>
              <a:srgbClr val="FF000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64" name="正方形/長方形 63"/>
          <p:cNvSpPr/>
          <p:nvPr/>
        </p:nvSpPr>
        <p:spPr>
          <a:xfrm>
            <a:off x="8124593" y="5820315"/>
            <a:ext cx="604138" cy="553189"/>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65" name="正方形/長方形 64"/>
          <p:cNvSpPr/>
          <p:nvPr/>
        </p:nvSpPr>
        <p:spPr>
          <a:xfrm>
            <a:off x="8251820" y="5820315"/>
            <a:ext cx="207446" cy="553189"/>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66" name="正方形/長方形 65"/>
          <p:cNvSpPr/>
          <p:nvPr/>
        </p:nvSpPr>
        <p:spPr>
          <a:xfrm>
            <a:off x="8449180" y="5820315"/>
            <a:ext cx="276595" cy="553189"/>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67" name="正方形/長方形 66"/>
          <p:cNvSpPr/>
          <p:nvPr/>
        </p:nvSpPr>
        <p:spPr>
          <a:xfrm>
            <a:off x="8113762" y="5816620"/>
            <a:ext cx="146052" cy="569933"/>
          </a:xfrm>
          <a:prstGeom prst="rect">
            <a:avLst/>
          </a:prstGeom>
          <a:noFill/>
          <a:ln w="57150">
            <a:solidFill>
              <a:srgbClr val="00B0F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68" name="正方形/長方形 67"/>
          <p:cNvSpPr/>
          <p:nvPr/>
        </p:nvSpPr>
        <p:spPr>
          <a:xfrm>
            <a:off x="7858170" y="5400702"/>
            <a:ext cx="171733" cy="304999"/>
          </a:xfrm>
          <a:prstGeom prst="rect">
            <a:avLst/>
          </a:prstGeom>
          <a:solidFill>
            <a:srgbClr val="80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69" name="正方形/長方形 68"/>
          <p:cNvSpPr/>
          <p:nvPr/>
        </p:nvSpPr>
        <p:spPr>
          <a:xfrm>
            <a:off x="7383501" y="5400702"/>
            <a:ext cx="135220" cy="305000"/>
          </a:xfrm>
          <a:prstGeom prst="rect">
            <a:avLst/>
          </a:prstGeom>
          <a:solidFill>
            <a:srgbClr val="00206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grpSp>
        <p:nvGrpSpPr>
          <p:cNvPr id="70" name="グループ化 69"/>
          <p:cNvGrpSpPr/>
          <p:nvPr/>
        </p:nvGrpSpPr>
        <p:grpSpPr>
          <a:xfrm>
            <a:off x="7639092" y="5451490"/>
            <a:ext cx="124201" cy="124049"/>
            <a:chOff x="7480105" y="2686599"/>
            <a:chExt cx="648166" cy="647372"/>
          </a:xfrm>
        </p:grpSpPr>
        <p:cxnSp>
          <p:nvCxnSpPr>
            <p:cNvPr id="71" name="直線コネクタ 70"/>
            <p:cNvCxnSpPr/>
            <p:nvPr/>
          </p:nvCxnSpPr>
          <p:spPr>
            <a:xfrm rot="16200000" flipH="1">
              <a:off x="7157610" y="3009888"/>
              <a:ext cx="646578"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rot="16200000" flipH="1">
              <a:off x="7480899" y="2686599"/>
              <a:ext cx="646578" cy="6465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rot="16200000" flipH="1">
              <a:off x="7804188" y="3009888"/>
              <a:ext cx="646578"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rot="16200000" flipH="1" flipV="1">
              <a:off x="7480899" y="2686599"/>
              <a:ext cx="646578" cy="6465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5" name="直線コネクタ 74"/>
          <p:cNvCxnSpPr/>
          <p:nvPr/>
        </p:nvCxnSpPr>
        <p:spPr>
          <a:xfrm rot="5400000" flipH="1" flipV="1">
            <a:off x="7208626" y="5422668"/>
            <a:ext cx="219078" cy="5688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rot="16200000" flipV="1">
            <a:off x="7993656" y="5389030"/>
            <a:ext cx="219078" cy="636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正方形/長方形 76"/>
          <p:cNvSpPr/>
          <p:nvPr/>
        </p:nvSpPr>
        <p:spPr>
          <a:xfrm>
            <a:off x="8266162" y="5821441"/>
            <a:ext cx="176216" cy="163470"/>
          </a:xfrm>
          <a:prstGeom prst="rect">
            <a:avLst/>
          </a:prstGeom>
          <a:noFill/>
          <a:ln w="57150">
            <a:solidFill>
              <a:srgbClr val="00B0F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78" name="正方形/長方形 77"/>
          <p:cNvSpPr/>
          <p:nvPr/>
        </p:nvSpPr>
        <p:spPr>
          <a:xfrm>
            <a:off x="8259813" y="6113544"/>
            <a:ext cx="176216" cy="163470"/>
          </a:xfrm>
          <a:prstGeom prst="rect">
            <a:avLst/>
          </a:prstGeom>
          <a:noFill/>
          <a:ln w="57150">
            <a:solidFill>
              <a:srgbClr val="00B0F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79" name="正方形/長方形 78"/>
          <p:cNvSpPr/>
          <p:nvPr/>
        </p:nvSpPr>
        <p:spPr>
          <a:xfrm>
            <a:off x="6878666" y="5821441"/>
            <a:ext cx="176217" cy="163470"/>
          </a:xfrm>
          <a:prstGeom prst="rect">
            <a:avLst/>
          </a:prstGeom>
          <a:noFill/>
          <a:ln w="57150">
            <a:solidFill>
              <a:srgbClr val="FF000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80" name="正方形/長方形 79"/>
          <p:cNvSpPr/>
          <p:nvPr/>
        </p:nvSpPr>
        <p:spPr>
          <a:xfrm>
            <a:off x="6872319" y="6113544"/>
            <a:ext cx="176217" cy="163470"/>
          </a:xfrm>
          <a:prstGeom prst="rect">
            <a:avLst/>
          </a:prstGeom>
          <a:noFill/>
          <a:ln w="57150">
            <a:solidFill>
              <a:srgbClr val="FF0000"/>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81" name="正方形/長方形 80"/>
          <p:cNvSpPr/>
          <p:nvPr/>
        </p:nvSpPr>
        <p:spPr>
          <a:xfrm>
            <a:off x="7346988" y="5145111"/>
            <a:ext cx="207446" cy="128783"/>
          </a:xfrm>
          <a:prstGeom prst="rect">
            <a:avLst/>
          </a:prstGeom>
          <a:solidFill>
            <a:srgbClr val="00B0F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82" name="正方形/長方形 81"/>
          <p:cNvSpPr/>
          <p:nvPr/>
        </p:nvSpPr>
        <p:spPr>
          <a:xfrm>
            <a:off x="7858170" y="5145111"/>
            <a:ext cx="207446" cy="128783"/>
          </a:xfrm>
          <a:prstGeom prst="rect">
            <a:avLst/>
          </a:prstGeom>
          <a:solidFill>
            <a:srgbClr val="FF0000"/>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square" lIns="36000" tIns="0" rIns="36000" bIns="0" rtlCol="0" anchor="ctr">
            <a:noAutofit/>
          </a:bodyPr>
          <a:lstStyle/>
          <a:p>
            <a:pPr algn="ctr"/>
            <a:endParaRPr kumimoji="1" lang="ja-JP" altLang="en-US" dirty="0" smtClean="0"/>
          </a:p>
        </p:txBody>
      </p:sp>
      <p:sp>
        <p:nvSpPr>
          <p:cNvPr id="83" name="曲折矢印 82"/>
          <p:cNvSpPr/>
          <p:nvPr/>
        </p:nvSpPr>
        <p:spPr>
          <a:xfrm flipH="1">
            <a:off x="8077248" y="5145110"/>
            <a:ext cx="297946" cy="640637"/>
          </a:xfrm>
          <a:prstGeom prst="bentArrow">
            <a:avLst>
              <a:gd name="adj1" fmla="val 19234"/>
              <a:gd name="adj2" fmla="val 23709"/>
              <a:gd name="adj3" fmla="val 37122"/>
              <a:gd name="adj4" fmla="val 43750"/>
            </a:avLst>
          </a:prstGeom>
          <a:solidFill>
            <a:schemeClr val="tx1"/>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endParaRPr kumimoji="1" lang="ja-JP" altLang="en-US" dirty="0" smtClean="0">
              <a:solidFill>
                <a:schemeClr val="tx1"/>
              </a:solidFill>
            </a:endParaRPr>
          </a:p>
        </p:txBody>
      </p:sp>
      <p:sp>
        <p:nvSpPr>
          <p:cNvPr id="84" name="曲折矢印 83"/>
          <p:cNvSpPr/>
          <p:nvPr/>
        </p:nvSpPr>
        <p:spPr>
          <a:xfrm>
            <a:off x="6945344" y="5145111"/>
            <a:ext cx="401643" cy="640637"/>
          </a:xfrm>
          <a:prstGeom prst="bentArrow">
            <a:avLst>
              <a:gd name="adj1" fmla="val 13079"/>
              <a:gd name="adj2" fmla="val 18802"/>
              <a:gd name="adj3" fmla="val 28200"/>
              <a:gd name="adj4" fmla="val 43750"/>
            </a:avLst>
          </a:prstGeom>
          <a:solidFill>
            <a:schemeClr val="tx1"/>
          </a:solidFill>
          <a:ln>
            <a:solidFill>
              <a:schemeClr val="tx1"/>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0" rIns="36000" bIns="0" rtlCol="0" anchor="ctr">
            <a:noAutofit/>
          </a:bodyPr>
          <a:lstStyle/>
          <a:p>
            <a:pPr algn="ctr"/>
            <a:endParaRPr kumimoji="1" lang="ja-JP" altLang="en-US" dirty="0" smtClean="0">
              <a:solidFill>
                <a:schemeClr val="tx1"/>
              </a:solidFill>
            </a:endParaRPr>
          </a:p>
        </p:txBody>
      </p:sp>
      <p:pic>
        <p:nvPicPr>
          <p:cNvPr id="24579" name="Picture 3"/>
          <p:cNvPicPr>
            <a:picLocks noChangeAspect="1" noChangeArrowheads="1"/>
          </p:cNvPicPr>
          <p:nvPr/>
        </p:nvPicPr>
        <p:blipFill>
          <a:blip r:embed="rId3" cstate="print"/>
          <a:srcRect/>
          <a:stretch>
            <a:fillRect/>
          </a:stretch>
        </p:blipFill>
        <p:spPr bwMode="auto">
          <a:xfrm>
            <a:off x="6543702" y="1311246"/>
            <a:ext cx="649263" cy="143294"/>
          </a:xfrm>
          <a:prstGeom prst="rect">
            <a:avLst/>
          </a:prstGeom>
          <a:noFill/>
          <a:ln w="9525">
            <a:noFill/>
            <a:miter lim="800000"/>
            <a:headEnd/>
            <a:tailEnd/>
          </a:ln>
        </p:spPr>
      </p:pic>
      <p:pic>
        <p:nvPicPr>
          <p:cNvPr id="24580" name="Picture 4"/>
          <p:cNvPicPr>
            <a:picLocks noChangeAspect="1" noChangeArrowheads="1"/>
          </p:cNvPicPr>
          <p:nvPr/>
        </p:nvPicPr>
        <p:blipFill>
          <a:blip r:embed="rId4" cstate="print"/>
          <a:srcRect/>
          <a:stretch>
            <a:fillRect/>
          </a:stretch>
        </p:blipFill>
        <p:spPr bwMode="auto">
          <a:xfrm>
            <a:off x="6580215" y="3027357"/>
            <a:ext cx="622633" cy="148367"/>
          </a:xfrm>
          <a:prstGeom prst="rect">
            <a:avLst/>
          </a:prstGeom>
          <a:noFill/>
          <a:ln w="9525">
            <a:noFill/>
            <a:miter lim="800000"/>
            <a:headEnd/>
            <a:tailEnd/>
          </a:ln>
        </p:spPr>
      </p:pic>
      <p:pic>
        <p:nvPicPr>
          <p:cNvPr id="24581" name="Picture 5"/>
          <p:cNvPicPr>
            <a:picLocks noChangeAspect="1" noChangeArrowheads="1"/>
          </p:cNvPicPr>
          <p:nvPr/>
        </p:nvPicPr>
        <p:blipFill>
          <a:blip r:embed="rId5" cstate="print"/>
          <a:srcRect/>
          <a:stretch>
            <a:fillRect/>
          </a:stretch>
        </p:blipFill>
        <p:spPr bwMode="auto">
          <a:xfrm>
            <a:off x="6653241" y="4926033"/>
            <a:ext cx="1088023" cy="145831"/>
          </a:xfrm>
          <a:prstGeom prst="rect">
            <a:avLst/>
          </a:prstGeom>
          <a:noFill/>
          <a:ln w="9525">
            <a:noFill/>
            <a:miter lim="800000"/>
            <a:headEnd/>
            <a:tailEnd/>
          </a:ln>
        </p:spPr>
      </p:pic>
      <p:sp>
        <p:nvSpPr>
          <p:cNvPr id="85" name="正方形/長方形 8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Query Processing Techniques for Solid State Drives</a:t>
            </a:r>
            <a:endParaRPr lang="ja-JP" altLang="en-US" sz="1400" dirty="0">
              <a:solidFill>
                <a:schemeClr val="bg1"/>
              </a:solidFill>
              <a:latin typeface="ヒラギノ角ゴ Pro W6" pitchFamily="34" charset="-128"/>
              <a:ea typeface="ヒラギノ角ゴ Pro W6" pitchFamily="34" charset="-128"/>
            </a:endParaRPr>
          </a:p>
        </p:txBody>
      </p:sp>
      <p:sp>
        <p:nvSpPr>
          <p:cNvPr id="87" name="フッター プレースホルダ 8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6" name="正方形/長方形 85"/>
          <p:cNvSpPr/>
          <p:nvPr/>
        </p:nvSpPr>
        <p:spPr>
          <a:xfrm>
            <a:off x="2308194" y="5583267"/>
            <a:ext cx="3929528" cy="349702"/>
          </a:xfrm>
          <a:prstGeom prst="rect">
            <a:avLst/>
          </a:prstGeom>
        </p:spPr>
        <p:style>
          <a:lnRef idx="2">
            <a:schemeClr val="accent2"/>
          </a:lnRef>
          <a:fillRef idx="1">
            <a:schemeClr val="lt1"/>
          </a:fillRef>
          <a:effectRef idx="0">
            <a:schemeClr val="accent2"/>
          </a:effectRef>
          <a:fontRef idx="minor">
            <a:schemeClr val="dk1"/>
          </a:fontRef>
        </p:style>
        <p:txBody>
          <a:bodyPr wrap="none" lIns="36000" tIns="36000" rIns="36000" bIns="36000" rtlCol="0" anchor="ctr">
            <a:spAutoFit/>
          </a:bodyPr>
          <a:lstStyle/>
          <a:p>
            <a:pPr algn="ctr"/>
            <a:r>
              <a:rPr kumimoji="1" lang="ja-JP" altLang="en-US" dirty="0" smtClean="0"/>
              <a:t>結合選択率と射影率が低い時は効率化</a:t>
            </a:r>
          </a:p>
        </p:txBody>
      </p:sp>
      <p:sp>
        <p:nvSpPr>
          <p:cNvPr id="88" name="スライド番号プレースホルダ 87"/>
          <p:cNvSpPr>
            <a:spLocks noGrp="1"/>
          </p:cNvSpPr>
          <p:nvPr>
            <p:ph type="sldNum" sz="quarter" idx="12"/>
          </p:nvPr>
        </p:nvSpPr>
        <p:spPr/>
        <p:txBody>
          <a:bodyPr/>
          <a:lstStyle/>
          <a:p>
            <a:fld id="{DF510E7A-70A0-49B7-BA5B-039CFE49E52F}" type="slidenum">
              <a:rPr kumimoji="1" lang="ja-JP" altLang="en-US" smtClean="0"/>
              <a:pPr/>
              <a:t>189</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Codd</a:t>
            </a:r>
            <a:r>
              <a:rPr lang="ja-JP" altLang="en-US" dirty="0" smtClean="0"/>
              <a:t> は何を提案したのか</a:t>
            </a:r>
            <a:endParaRPr kumimoji="1" lang="ja-JP" altLang="en-US" dirty="0"/>
          </a:p>
        </p:txBody>
      </p:sp>
      <p:sp>
        <p:nvSpPr>
          <p:cNvPr id="3" name="コンテンツ プレースホルダ 2"/>
          <p:cNvSpPr>
            <a:spLocks noGrp="1"/>
          </p:cNvSpPr>
          <p:nvPr>
            <p:ph idx="1"/>
          </p:nvPr>
        </p:nvSpPr>
        <p:spPr/>
        <p:txBody>
          <a:bodyPr/>
          <a:lstStyle/>
          <a:p>
            <a:r>
              <a:rPr lang="ja-JP" altLang="en-US" sz="2800" dirty="0" smtClean="0"/>
              <a:t>関係としての抽象ファイル</a:t>
            </a:r>
            <a:endParaRPr lang="en-US" altLang="ja-JP" sz="2800" dirty="0" smtClean="0"/>
          </a:p>
          <a:p>
            <a:r>
              <a:rPr kumimoji="1" lang="ja-JP" altLang="en-US" sz="2800" dirty="0" smtClean="0"/>
              <a:t>関係代数と関係論理を使ったデータアクセス</a:t>
            </a:r>
            <a:endParaRPr kumimoji="1" lang="en-US" altLang="ja-JP" sz="2800" dirty="0" smtClean="0"/>
          </a:p>
          <a:p>
            <a:pPr lvl="1"/>
            <a:endParaRPr lang="en-US" altLang="ja-JP" sz="2400" dirty="0" smtClean="0"/>
          </a:p>
          <a:p>
            <a:endParaRPr lang="en-US" altLang="ja-JP" sz="2800" dirty="0" smtClean="0"/>
          </a:p>
          <a:p>
            <a:r>
              <a:rPr kumimoji="1" lang="ja-JP" altLang="en-US" sz="2800" dirty="0" smtClean="0"/>
              <a:t>参照</a:t>
            </a:r>
            <a:endParaRPr kumimoji="1" lang="en-US" altLang="ja-JP" sz="2800" dirty="0" smtClean="0"/>
          </a:p>
          <a:p>
            <a:pPr lvl="1"/>
            <a:r>
              <a:rPr lang="en-US" altLang="ja-JP" sz="2400" dirty="0" smtClean="0"/>
              <a:t>"Evolution of Data-Base Management Systems", J. P. Fry and E. H. Sibley, ACM Computing Surveys, March 1976</a:t>
            </a:r>
          </a:p>
          <a:p>
            <a:pPr lvl="1"/>
            <a:r>
              <a:rPr lang="en-US" altLang="ja-JP" sz="2400" dirty="0" smtClean="0"/>
              <a:t>"A Relational Model of Data for Large Shared Data Banks", Edger F. </a:t>
            </a:r>
            <a:r>
              <a:rPr lang="en-US" altLang="ja-JP" sz="2400" dirty="0" err="1" smtClean="0"/>
              <a:t>Codd</a:t>
            </a:r>
            <a:r>
              <a:rPr lang="en-US" altLang="ja-JP" sz="2400" dirty="0" smtClean="0"/>
              <a:t>, CACM, June 1970</a:t>
            </a:r>
            <a:endParaRPr kumimoji="1" lang="ja-JP" altLang="en-US" sz="2400"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19</a:t>
            </a:fld>
            <a:endParaRPr kumimoji="1" lang="ja-JP" altLang="en-US"/>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smtClean="0"/>
              <a:t>まとめ</a:t>
            </a:r>
            <a:endParaRPr kumimoji="1" lang="ja-JP" altLang="en-US" dirty="0"/>
          </a:p>
        </p:txBody>
      </p:sp>
      <p:sp>
        <p:nvSpPr>
          <p:cNvPr id="5" name="コンテンツ プレースホルダ 4"/>
          <p:cNvSpPr>
            <a:spLocks noGrp="1"/>
          </p:cNvSpPr>
          <p:nvPr>
            <p:ph idx="1"/>
          </p:nvPr>
        </p:nvSpPr>
        <p:spPr>
          <a:xfrm>
            <a:off x="457200" y="1347759"/>
            <a:ext cx="8229600" cy="4525963"/>
          </a:xfrm>
        </p:spPr>
        <p:txBody>
          <a:bodyPr/>
          <a:lstStyle/>
          <a:p>
            <a:r>
              <a:rPr kumimoji="1" lang="en-US" altLang="ja-JP" sz="2400" dirty="0" smtClean="0"/>
              <a:t>PAX</a:t>
            </a:r>
          </a:p>
          <a:p>
            <a:pPr lvl="1"/>
            <a:r>
              <a:rPr lang="en-US" altLang="ja-JP" sz="2000" dirty="0" smtClean="0"/>
              <a:t>Flash-Friendly </a:t>
            </a:r>
            <a:r>
              <a:rPr lang="ja-JP" altLang="en-US" sz="2000" dirty="0" smtClean="0"/>
              <a:t>ストレージレイアウト</a:t>
            </a:r>
            <a:endParaRPr lang="en-US" altLang="ja-JP" sz="2000" dirty="0" smtClean="0"/>
          </a:p>
          <a:p>
            <a:pPr lvl="1"/>
            <a:r>
              <a:rPr kumimoji="1" lang="en-US" altLang="ja-JP" sz="2000" dirty="0" smtClean="0"/>
              <a:t>Scan</a:t>
            </a:r>
            <a:r>
              <a:rPr lang="ja-JP" altLang="en-US" sz="2000" dirty="0" smtClean="0"/>
              <a:t>と</a:t>
            </a:r>
            <a:r>
              <a:rPr lang="en-US" altLang="ja-JP" sz="2000" dirty="0" smtClean="0"/>
              <a:t>Projection</a:t>
            </a:r>
            <a:r>
              <a:rPr lang="ja-JP" altLang="en-US" sz="2000" dirty="0" smtClean="0"/>
              <a:t>の性能が</a:t>
            </a:r>
            <a:r>
              <a:rPr lang="en-US" altLang="ja-JP" sz="2000" dirty="0" smtClean="0"/>
              <a:t>3-4</a:t>
            </a:r>
            <a:r>
              <a:rPr lang="ja-JP" altLang="en-US" sz="2000" dirty="0" smtClean="0"/>
              <a:t>倍改善</a:t>
            </a:r>
            <a:endParaRPr lang="en-US" altLang="ja-JP" sz="2000" dirty="0" smtClean="0"/>
          </a:p>
          <a:p>
            <a:r>
              <a:rPr kumimoji="1" lang="en-US" altLang="ja-JP" sz="2400" dirty="0" err="1" smtClean="0"/>
              <a:t>FlashJoin</a:t>
            </a:r>
            <a:endParaRPr kumimoji="1" lang="en-US" altLang="ja-JP" sz="2400" dirty="0" smtClean="0"/>
          </a:p>
          <a:p>
            <a:pPr lvl="1"/>
            <a:r>
              <a:rPr lang="ja-JP" altLang="en-US" sz="2000" dirty="0" smtClean="0"/>
              <a:t>遅延マテリアライズ</a:t>
            </a:r>
            <a:endParaRPr lang="en-US" altLang="ja-JP" sz="2000" dirty="0" smtClean="0"/>
          </a:p>
          <a:p>
            <a:pPr lvl="1"/>
            <a:r>
              <a:rPr kumimoji="1" lang="ja-JP" altLang="en-US" sz="2000" dirty="0" smtClean="0"/>
              <a:t>メモリ消費量を大幅に減少</a:t>
            </a:r>
            <a:endParaRPr kumimoji="1" lang="en-US" altLang="ja-JP" sz="2000" dirty="0" smtClean="0"/>
          </a:p>
          <a:p>
            <a:pPr lvl="1"/>
            <a:r>
              <a:rPr lang="en-US" altLang="ja-JP" sz="2000" dirty="0" smtClean="0"/>
              <a:t>Projection</a:t>
            </a:r>
            <a:r>
              <a:rPr lang="ja-JP" altLang="en-US" sz="2000" dirty="0" smtClean="0"/>
              <a:t>のためのタプル分割コストの低減</a:t>
            </a:r>
            <a:endParaRPr lang="en-US" altLang="ja-JP" sz="2000" dirty="0" smtClean="0"/>
          </a:p>
          <a:p>
            <a:pPr lvl="1"/>
            <a:r>
              <a:rPr kumimoji="1" lang="en-US" altLang="ja-JP" sz="2000" dirty="0" smtClean="0"/>
              <a:t>Join</a:t>
            </a:r>
            <a:r>
              <a:rPr kumimoji="1" lang="ja-JP" altLang="en-US" sz="2000" dirty="0" smtClean="0"/>
              <a:t>の性能が</a:t>
            </a:r>
            <a:r>
              <a:rPr kumimoji="1" lang="en-US" altLang="ja-JP" sz="2000" dirty="0" smtClean="0"/>
              <a:t>2</a:t>
            </a:r>
            <a:r>
              <a:rPr kumimoji="1" lang="ja-JP" altLang="en-US" sz="2000" dirty="0" smtClean="0"/>
              <a:t>倍改善</a:t>
            </a:r>
            <a:endParaRPr kumimoji="1" lang="en-US" altLang="ja-JP" sz="2000" dirty="0" smtClean="0"/>
          </a:p>
          <a:p>
            <a:r>
              <a:rPr lang="ja-JP" altLang="en-US" sz="2400" dirty="0" smtClean="0"/>
              <a:t>感想</a:t>
            </a:r>
            <a:endParaRPr lang="en-US" altLang="ja-JP" sz="2400" dirty="0" smtClean="0"/>
          </a:p>
          <a:p>
            <a:pPr lvl="1"/>
            <a:r>
              <a:rPr kumimoji="1" lang="ja-JP" altLang="en-US" sz="2000" dirty="0" smtClean="0"/>
              <a:t>アイデアは単純だが、</a:t>
            </a:r>
            <a:r>
              <a:rPr kumimoji="1" lang="en-US" altLang="ja-JP" sz="2000" dirty="0" smtClean="0"/>
              <a:t>SSD</a:t>
            </a:r>
            <a:r>
              <a:rPr kumimoji="1" lang="ja-JP" altLang="en-US" sz="2000" dirty="0" smtClean="0"/>
              <a:t>の利点をうまく活用</a:t>
            </a:r>
            <a:endParaRPr kumimoji="1" lang="en-US" altLang="ja-JP" sz="2000" dirty="0" smtClean="0"/>
          </a:p>
          <a:p>
            <a:pPr lvl="1"/>
            <a:r>
              <a:rPr kumimoji="1" lang="en-US" altLang="ja-JP" sz="2000" dirty="0" smtClean="0"/>
              <a:t>NSM</a:t>
            </a:r>
            <a:r>
              <a:rPr kumimoji="1" lang="ja-JP" altLang="en-US" sz="2000" dirty="0" smtClean="0"/>
              <a:t>で索引がある場合での比較が見たい</a:t>
            </a:r>
            <a:endParaRPr kumimoji="1" lang="en-US" altLang="ja-JP" sz="2000" dirty="0" smtClean="0"/>
          </a:p>
          <a:p>
            <a:pPr lvl="1"/>
            <a:r>
              <a:rPr kumimoji="1" lang="en-US" altLang="ja-JP" sz="2000" dirty="0" smtClean="0"/>
              <a:t>Column-store</a:t>
            </a:r>
            <a:r>
              <a:rPr kumimoji="1" lang="ja-JP" altLang="en-US" sz="2000" dirty="0" smtClean="0"/>
              <a:t>との比較が見たかった</a:t>
            </a:r>
            <a:endParaRPr kumimoji="1" lang="en-US" altLang="ja-JP" sz="2000" dirty="0" smtClean="0"/>
          </a:p>
          <a:p>
            <a:pPr lvl="2"/>
            <a:r>
              <a:rPr kumimoji="1" lang="ja-JP" altLang="en-US" sz="1600" dirty="0" smtClean="0"/>
              <a:t>遅延マテリアライズや</a:t>
            </a:r>
            <a:r>
              <a:rPr lang="en-US" altLang="ja-JP" sz="1600" dirty="0" err="1" smtClean="0"/>
              <a:t>FlashScan</a:t>
            </a:r>
            <a:r>
              <a:rPr lang="ja-JP" altLang="en-US" sz="1600" dirty="0" smtClean="0"/>
              <a:t>の最適化の部分で性能差がでると予想</a:t>
            </a:r>
            <a:endParaRPr kumimoji="1" lang="en-US" altLang="ja-JP" sz="1600" dirty="0" smtClean="0"/>
          </a:p>
          <a:p>
            <a:pPr lvl="1">
              <a:buNone/>
            </a:pPr>
            <a:endParaRPr kumimoji="1" lang="en-US" altLang="ja-JP" sz="2000" dirty="0" smtClean="0"/>
          </a:p>
          <a:p>
            <a:pPr lvl="1">
              <a:buNone/>
            </a:pPr>
            <a:endParaRPr kumimoji="1" lang="ja-JP" altLang="en-US" sz="2000" dirty="0"/>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Query Processing Techniques for Solid State Drives</a:t>
            </a:r>
            <a:endParaRPr lang="ja-JP" altLang="en-US" sz="1400" dirty="0">
              <a:solidFill>
                <a:schemeClr val="bg1"/>
              </a:solidFill>
              <a:latin typeface="ヒラギノ角ゴ Pro W6" pitchFamily="34" charset="-128"/>
              <a:ea typeface="ヒラギノ角ゴ Pro W6" pitchFamily="34" charset="-128"/>
            </a:endParaRPr>
          </a:p>
        </p:txBody>
      </p:sp>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7" name="スライド番号プレースホルダ 6"/>
          <p:cNvSpPr>
            <a:spLocks noGrp="1"/>
          </p:cNvSpPr>
          <p:nvPr>
            <p:ph type="sldNum" sz="quarter" idx="12"/>
          </p:nvPr>
        </p:nvSpPr>
        <p:spPr/>
        <p:txBody>
          <a:bodyPr/>
          <a:lstStyle/>
          <a:p>
            <a:fld id="{DF510E7A-70A0-49B7-BA5B-039CFE49E52F}" type="slidenum">
              <a:rPr kumimoji="1" lang="ja-JP" altLang="en-US" smtClean="0"/>
              <a:pPr/>
              <a:t>190</a:t>
            </a:fld>
            <a:endParaRPr kumimoji="1" lang="ja-JP" altLang="en-US"/>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26953" y="1639863"/>
            <a:ext cx="8858280" cy="615553"/>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smtClean="0"/>
              <a:t>Generating </a:t>
            </a:r>
            <a:r>
              <a:rPr lang="en-US" altLang="ja-JP" sz="2000" dirty="0"/>
              <a:t>Example Data for Dataflow </a:t>
            </a:r>
            <a:r>
              <a:rPr lang="en-US" altLang="ja-JP" sz="2000" dirty="0" smtClean="0"/>
              <a:t>Programs</a:t>
            </a:r>
            <a:br>
              <a:rPr lang="en-US" altLang="ja-JP" sz="2000" dirty="0" smtClean="0"/>
            </a:br>
            <a:r>
              <a:rPr lang="en-US" altLang="ja-JP" sz="1400" dirty="0" smtClean="0"/>
              <a:t>Christopher </a:t>
            </a:r>
            <a:r>
              <a:rPr lang="en-US" altLang="ja-JP" sz="1400" dirty="0" err="1"/>
              <a:t>Olston</a:t>
            </a:r>
            <a:r>
              <a:rPr lang="en-US" altLang="ja-JP" sz="1400" dirty="0"/>
              <a:t> (Yahoo! </a:t>
            </a:r>
            <a:r>
              <a:rPr lang="en-US" altLang="ja-JP" sz="1400" dirty="0" smtClean="0"/>
              <a:t>Research), </a:t>
            </a:r>
            <a:r>
              <a:rPr lang="en-US" altLang="ja-JP" sz="1400" dirty="0" err="1" smtClean="0"/>
              <a:t>Shubham</a:t>
            </a:r>
            <a:r>
              <a:rPr lang="en-US" altLang="ja-JP" sz="1400" dirty="0" smtClean="0"/>
              <a:t> </a:t>
            </a:r>
            <a:r>
              <a:rPr lang="en-US" altLang="ja-JP" sz="1400" dirty="0"/>
              <a:t>Chopra (Yahoo! </a:t>
            </a:r>
            <a:r>
              <a:rPr lang="en-US" altLang="ja-JP" sz="1400" dirty="0" smtClean="0"/>
              <a:t>Research), </a:t>
            </a:r>
            <a:r>
              <a:rPr lang="en-US" altLang="ja-JP" sz="1400" dirty="0" err="1" smtClean="0"/>
              <a:t>Utkarsh</a:t>
            </a:r>
            <a:r>
              <a:rPr lang="en-US" altLang="ja-JP" sz="1400" dirty="0" smtClean="0"/>
              <a:t> </a:t>
            </a:r>
            <a:r>
              <a:rPr lang="en-US" altLang="ja-JP" sz="1400" dirty="0" err="1"/>
              <a:t>Srivastava</a:t>
            </a:r>
            <a:r>
              <a:rPr lang="en-US" altLang="ja-JP" sz="1400" dirty="0"/>
              <a:t> (Yahoo! Research)</a:t>
            </a:r>
            <a:endParaRPr kumimoji="1" lang="ja-JP" altLang="en-US" sz="1400" dirty="0"/>
          </a:p>
        </p:txBody>
      </p:sp>
      <p:sp>
        <p:nvSpPr>
          <p:cNvPr id="8" name="正方形/長方形 7"/>
          <p:cNvSpPr/>
          <p:nvPr/>
        </p:nvSpPr>
        <p:spPr>
          <a:xfrm>
            <a:off x="226953" y="2187558"/>
            <a:ext cx="8858280"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An Architecture for Recycling Intermediates in a Column-store</a:t>
            </a:r>
            <a:br>
              <a:rPr lang="en-US" altLang="ja-JP" sz="2000" dirty="0" smtClean="0"/>
            </a:br>
            <a:r>
              <a:rPr lang="en-US" altLang="ja-JP" sz="1400" dirty="0" err="1" smtClean="0"/>
              <a:t>Milena</a:t>
            </a:r>
            <a:r>
              <a:rPr lang="en-US" altLang="ja-JP" sz="1400" dirty="0" smtClean="0"/>
              <a:t> G. </a:t>
            </a:r>
            <a:r>
              <a:rPr lang="en-US" altLang="ja-JP" sz="1400" dirty="0" err="1" smtClean="0"/>
              <a:t>Ivanova</a:t>
            </a:r>
            <a:r>
              <a:rPr lang="en-US" altLang="ja-JP" sz="1400" dirty="0" smtClean="0"/>
              <a:t>, Martin L. </a:t>
            </a:r>
            <a:r>
              <a:rPr lang="en-US" altLang="ja-JP" sz="1400" dirty="0" err="1" smtClean="0"/>
              <a:t>Kersten</a:t>
            </a:r>
            <a:r>
              <a:rPr lang="en-US" altLang="ja-JP" sz="1400" dirty="0" smtClean="0"/>
              <a:t>, </a:t>
            </a:r>
            <a:r>
              <a:rPr lang="en-US" altLang="ja-JP" sz="1400" dirty="0" err="1" smtClean="0"/>
              <a:t>Niels</a:t>
            </a:r>
            <a:r>
              <a:rPr lang="en-US" altLang="ja-JP" sz="1400" dirty="0" smtClean="0"/>
              <a:t> J. </a:t>
            </a:r>
            <a:r>
              <a:rPr lang="en-US" altLang="ja-JP" sz="1400" dirty="0" err="1" smtClean="0"/>
              <a:t>Nes</a:t>
            </a:r>
            <a:r>
              <a:rPr lang="en-US" altLang="ja-JP" sz="1400" dirty="0" smtClean="0"/>
              <a:t>, Romulo A. P. </a:t>
            </a:r>
            <a:r>
              <a:rPr lang="en-US" altLang="ja-JP" sz="1400" dirty="0" err="1" smtClean="0"/>
              <a:t>Gonçalves</a:t>
            </a:r>
            <a:r>
              <a:rPr lang="en-US" altLang="ja-JP" sz="1400" dirty="0" smtClean="0"/>
              <a:t> (Centrum </a:t>
            </a:r>
            <a:r>
              <a:rPr lang="en-US" altLang="ja-JP" sz="1400" dirty="0" err="1" smtClean="0"/>
              <a:t>Wiskunde</a:t>
            </a:r>
            <a:r>
              <a:rPr lang="en-US" altLang="ja-JP" sz="1400" dirty="0" smtClean="0"/>
              <a:t> en </a:t>
            </a:r>
            <a:r>
              <a:rPr lang="en-US" altLang="ja-JP" sz="1400" dirty="0" err="1" smtClean="0"/>
              <a:t>Informatica</a:t>
            </a:r>
            <a:r>
              <a:rPr lang="en-US" altLang="ja-JP" sz="1400" dirty="0" smtClean="0"/>
              <a:t>, Netherlands)</a:t>
            </a:r>
            <a:endParaRPr lang="ja-JP" altLang="en-US" sz="1400" dirty="0"/>
          </a:p>
        </p:txBody>
      </p:sp>
      <p:sp>
        <p:nvSpPr>
          <p:cNvPr id="9" name="正方形/長方形 8"/>
          <p:cNvSpPr/>
          <p:nvPr/>
        </p:nvSpPr>
        <p:spPr>
          <a:xfrm>
            <a:off x="226953" y="3985497"/>
            <a:ext cx="8858280"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A Comparison of Approaches to Large-Scale Data Analysis</a:t>
            </a:r>
            <a:br>
              <a:rPr lang="en-US" altLang="ja-JP" sz="2000" dirty="0" smtClean="0"/>
            </a:br>
            <a:r>
              <a:rPr lang="en-US" altLang="ja-JP" sz="1400" dirty="0" smtClean="0"/>
              <a:t>Andrew </a:t>
            </a:r>
            <a:r>
              <a:rPr lang="en-US" altLang="ja-JP" sz="1400" dirty="0" err="1" smtClean="0"/>
              <a:t>Pavlo</a:t>
            </a:r>
            <a:r>
              <a:rPr lang="en-US" altLang="ja-JP" sz="1400" dirty="0" smtClean="0"/>
              <a:t> (Brown U.), Erik Paulson (Wisconsin U.), Alexander </a:t>
            </a:r>
            <a:r>
              <a:rPr lang="en-US" altLang="ja-JP" sz="1400" dirty="0" err="1" smtClean="0"/>
              <a:t>Rasin</a:t>
            </a:r>
            <a:r>
              <a:rPr lang="en-US" altLang="ja-JP" sz="1400" dirty="0" smtClean="0"/>
              <a:t> (Brown U.), Daniel J. </a:t>
            </a:r>
            <a:r>
              <a:rPr lang="en-US" altLang="ja-JP" sz="1400" dirty="0" err="1" smtClean="0"/>
              <a:t>Abadi</a:t>
            </a:r>
            <a:r>
              <a:rPr lang="en-US" altLang="ja-JP" sz="1400" dirty="0" smtClean="0"/>
              <a:t> (Yale U.), David J. DeWitt (Microsoft), Samuel Madden (MIT), Michael </a:t>
            </a:r>
            <a:r>
              <a:rPr lang="en-US" altLang="ja-JP" sz="1400" dirty="0" err="1" smtClean="0"/>
              <a:t>Stonebraker</a:t>
            </a:r>
            <a:r>
              <a:rPr lang="en-US" altLang="ja-JP" sz="1400" dirty="0" smtClean="0"/>
              <a:t> (MIT)</a:t>
            </a:r>
            <a:endParaRPr lang="ja-JP" altLang="en-US" sz="1400" dirty="0"/>
          </a:p>
        </p:txBody>
      </p:sp>
      <p:sp>
        <p:nvSpPr>
          <p:cNvPr id="10" name="正方形/長方形 9"/>
          <p:cNvSpPr/>
          <p:nvPr/>
        </p:nvSpPr>
        <p:spPr>
          <a:xfrm>
            <a:off x="226953" y="4743468"/>
            <a:ext cx="8858280"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Query Processing Techniques for Solid State Drives</a:t>
            </a:r>
            <a:br>
              <a:rPr lang="en-US" altLang="ja-JP" sz="2000" dirty="0" smtClean="0"/>
            </a:br>
            <a:r>
              <a:rPr lang="en-US" altLang="ja-JP" sz="1400" dirty="0" err="1" smtClean="0"/>
              <a:t>Dimitris</a:t>
            </a:r>
            <a:r>
              <a:rPr lang="en-US" altLang="ja-JP" sz="1400" dirty="0" smtClean="0"/>
              <a:t> </a:t>
            </a:r>
            <a:r>
              <a:rPr lang="en-US" altLang="ja-JP" sz="1400" dirty="0" err="1" smtClean="0"/>
              <a:t>Tsirogiannis</a:t>
            </a:r>
            <a:r>
              <a:rPr lang="en-US" altLang="ja-JP" sz="1400" dirty="0" smtClean="0"/>
              <a:t> (Toronto U.), Stavros </a:t>
            </a:r>
            <a:r>
              <a:rPr lang="en-US" altLang="ja-JP" sz="1400" dirty="0" err="1" smtClean="0"/>
              <a:t>Harizopoulos</a:t>
            </a:r>
            <a:r>
              <a:rPr lang="en-US" altLang="ja-JP" sz="1400" dirty="0" smtClean="0"/>
              <a:t> (HP Labs), </a:t>
            </a:r>
            <a:r>
              <a:rPr lang="en-US" altLang="ja-JP" sz="1400" dirty="0" err="1" smtClean="0"/>
              <a:t>Mehul</a:t>
            </a:r>
            <a:r>
              <a:rPr lang="en-US" altLang="ja-JP" sz="1400" dirty="0" smtClean="0"/>
              <a:t> A. Shah (HP Labs), Janet L. Wiener (HP Labs), Goetz </a:t>
            </a:r>
            <a:r>
              <a:rPr lang="en-US" altLang="ja-JP" sz="1400" dirty="0" err="1" smtClean="0"/>
              <a:t>Graefe</a:t>
            </a:r>
            <a:r>
              <a:rPr lang="en-US" altLang="ja-JP" sz="1400" dirty="0" smtClean="0"/>
              <a:t> (HP Labs)</a:t>
            </a:r>
            <a:endParaRPr lang="ja-JP" altLang="en-US" sz="1400" dirty="0"/>
          </a:p>
        </p:txBody>
      </p:sp>
      <p:sp>
        <p:nvSpPr>
          <p:cNvPr id="11" name="正方形/長方形 10"/>
          <p:cNvSpPr/>
          <p:nvPr/>
        </p:nvSpPr>
        <p:spPr>
          <a:xfrm>
            <a:off x="285720" y="9609678"/>
            <a:ext cx="8858280" cy="553998"/>
          </a:xfrm>
          <a:prstGeom prst="rect">
            <a:avLst/>
          </a:prstGeom>
        </p:spPr>
        <p:txBody>
          <a:bodyPr wrap="square">
            <a:spAutoFit/>
          </a:bodyPr>
          <a:lstStyle/>
          <a:p>
            <a:r>
              <a:rPr lang="en-US" altLang="ja-JP" dirty="0" smtClean="0"/>
              <a:t>Cost Based Plan Selection for </a:t>
            </a:r>
            <a:r>
              <a:rPr lang="en-US" altLang="ja-JP" dirty="0" err="1" smtClean="0"/>
              <a:t>XPath</a:t>
            </a:r>
            <a:endParaRPr lang="en-US" altLang="ja-JP" dirty="0" smtClean="0"/>
          </a:p>
          <a:p>
            <a:r>
              <a:rPr lang="en-US" altLang="ja-JP" sz="1200" dirty="0" err="1" smtClean="0"/>
              <a:t>Haris</a:t>
            </a:r>
            <a:r>
              <a:rPr lang="en-US" altLang="ja-JP" sz="1200" dirty="0" smtClean="0"/>
              <a:t> </a:t>
            </a:r>
            <a:r>
              <a:rPr lang="en-US" altLang="ja-JP" sz="1200" dirty="0" err="1" smtClean="0"/>
              <a:t>Georgiadis</a:t>
            </a:r>
            <a:r>
              <a:rPr lang="en-US" altLang="ja-JP" sz="1200" dirty="0" smtClean="0"/>
              <a:t>, Minas </a:t>
            </a:r>
            <a:r>
              <a:rPr lang="en-US" altLang="ja-JP" sz="1200" dirty="0" err="1" smtClean="0"/>
              <a:t>Charalambides</a:t>
            </a:r>
            <a:r>
              <a:rPr lang="en-US" altLang="ja-JP" sz="1200" dirty="0" smtClean="0"/>
              <a:t>, </a:t>
            </a:r>
            <a:r>
              <a:rPr lang="en-US" altLang="ja-JP" sz="1200" dirty="0" err="1" smtClean="0"/>
              <a:t>Vasilis</a:t>
            </a:r>
            <a:r>
              <a:rPr lang="en-US" altLang="ja-JP" sz="1200" dirty="0" smtClean="0"/>
              <a:t> </a:t>
            </a:r>
            <a:r>
              <a:rPr lang="en-US" altLang="ja-JP" sz="1200" dirty="0" err="1" smtClean="0"/>
              <a:t>Vassalos</a:t>
            </a:r>
            <a:r>
              <a:rPr lang="en-US" altLang="ja-JP" sz="1200" dirty="0" smtClean="0"/>
              <a:t> (Athens University of Economics and Business, Greece)</a:t>
            </a:r>
            <a:endParaRPr lang="ja-JP" altLang="en-US" sz="1200" dirty="0"/>
          </a:p>
        </p:txBody>
      </p:sp>
      <p:sp>
        <p:nvSpPr>
          <p:cNvPr id="12" name="正方形/長方形 11"/>
          <p:cNvSpPr/>
          <p:nvPr/>
        </p:nvSpPr>
        <p:spPr>
          <a:xfrm>
            <a:off x="226953" y="5501439"/>
            <a:ext cx="8858280" cy="615553"/>
          </a:xfrm>
          <a:prstGeom prst="rect">
            <a:avLst/>
          </a:prstGeom>
        </p:spPr>
        <p:txBody>
          <a:bodyPr wrap="square">
            <a:spAutoFit/>
          </a:bodyPr>
          <a:lstStyle/>
          <a:p>
            <a:pPr marL="268288" indent="-268288">
              <a:buSzPct val="70000"/>
              <a:buFont typeface="Wingdings" pitchFamily="2" charset="2"/>
              <a:buChar char="p"/>
            </a:pPr>
            <a:r>
              <a:rPr lang="en-US" altLang="ja-JP" sz="2000" dirty="0" smtClean="0"/>
              <a:t>3-HOP: A High-Compression Indexing Scheme for </a:t>
            </a:r>
            <a:r>
              <a:rPr lang="en-US" altLang="ja-JP" sz="2000" dirty="0" err="1" smtClean="0"/>
              <a:t>Reachability</a:t>
            </a:r>
            <a:r>
              <a:rPr lang="en-US" altLang="ja-JP" sz="2000" dirty="0" smtClean="0"/>
              <a:t> Query</a:t>
            </a:r>
            <a:br>
              <a:rPr lang="en-US" altLang="ja-JP" sz="2000" dirty="0" smtClean="0"/>
            </a:br>
            <a:r>
              <a:rPr lang="en-US" altLang="ja-JP" sz="1400" dirty="0" err="1" smtClean="0"/>
              <a:t>Ruoming</a:t>
            </a:r>
            <a:r>
              <a:rPr lang="en-US" altLang="ja-JP" sz="1400" dirty="0" smtClean="0"/>
              <a:t> Jin, Yang Xiang, </a:t>
            </a:r>
            <a:r>
              <a:rPr lang="en-US" altLang="ja-JP" sz="1400" dirty="0" err="1" smtClean="0"/>
              <a:t>Ning</a:t>
            </a:r>
            <a:r>
              <a:rPr lang="en-US" altLang="ja-JP" sz="1400" dirty="0" smtClean="0"/>
              <a:t> </a:t>
            </a:r>
            <a:r>
              <a:rPr lang="en-US" altLang="ja-JP" sz="1400" dirty="0" err="1" smtClean="0"/>
              <a:t>Ruan</a:t>
            </a:r>
            <a:r>
              <a:rPr lang="en-US" altLang="ja-JP" sz="1400" dirty="0" smtClean="0"/>
              <a:t>, David </a:t>
            </a:r>
            <a:r>
              <a:rPr lang="en-US" altLang="ja-JP" sz="1400" dirty="0" err="1" smtClean="0"/>
              <a:t>Fuhry</a:t>
            </a:r>
            <a:r>
              <a:rPr lang="en-US" altLang="ja-JP" sz="1400" dirty="0" smtClean="0"/>
              <a:t> (Kent State U.)</a:t>
            </a:r>
            <a:endParaRPr lang="ja-JP" altLang="en-US" sz="1400" dirty="0"/>
          </a:p>
        </p:txBody>
      </p:sp>
      <p:sp>
        <p:nvSpPr>
          <p:cNvPr id="13" name="テキスト ボックス 12"/>
          <p:cNvSpPr txBox="1"/>
          <p:nvPr/>
        </p:nvSpPr>
        <p:spPr>
          <a:xfrm>
            <a:off x="226953" y="873090"/>
            <a:ext cx="8591362" cy="830997"/>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a:t>40 Years of Relational Model Celebration: Panel </a:t>
            </a:r>
            <a:r>
              <a:rPr lang="en-US" altLang="ja-JP" sz="2000" dirty="0" smtClean="0"/>
              <a:t>Session</a:t>
            </a:r>
            <a:br>
              <a:rPr lang="en-US" altLang="ja-JP" sz="2000" dirty="0" smtClean="0"/>
            </a:br>
            <a:r>
              <a:rPr lang="en-US" altLang="ja-JP" sz="1400" dirty="0" smtClean="0"/>
              <a:t>Philip </a:t>
            </a:r>
            <a:r>
              <a:rPr lang="en-US" altLang="ja-JP" sz="1400" dirty="0"/>
              <a:t>A. Bernstein (</a:t>
            </a:r>
            <a:r>
              <a:rPr lang="en-US" altLang="ja-JP" sz="1400" dirty="0" smtClean="0"/>
              <a:t>Microsoft), Ron </a:t>
            </a:r>
            <a:r>
              <a:rPr lang="en-US" altLang="ja-JP" sz="1400" dirty="0"/>
              <a:t>Fagin (</a:t>
            </a:r>
            <a:r>
              <a:rPr lang="en-US" altLang="ja-JP" sz="1400" dirty="0" smtClean="0"/>
              <a:t>IBM), Michael </a:t>
            </a:r>
            <a:r>
              <a:rPr lang="en-US" altLang="ja-JP" sz="1400" dirty="0" err="1"/>
              <a:t>Stonebraker</a:t>
            </a:r>
            <a:r>
              <a:rPr lang="en-US" altLang="ja-JP" sz="1400" dirty="0"/>
              <a:t> (</a:t>
            </a:r>
            <a:r>
              <a:rPr lang="en-US" altLang="ja-JP" sz="1400" dirty="0" smtClean="0"/>
              <a:t>MIT), Patricia </a:t>
            </a:r>
            <a:r>
              <a:rPr lang="en-US" altLang="ja-JP" sz="1400" dirty="0" err="1"/>
              <a:t>Selinger</a:t>
            </a:r>
            <a:r>
              <a:rPr lang="en-US" altLang="ja-JP" sz="1400" dirty="0"/>
              <a:t> (</a:t>
            </a:r>
            <a:r>
              <a:rPr lang="en-US" altLang="ja-JP" sz="1400" dirty="0" smtClean="0"/>
              <a:t>IBM), David </a:t>
            </a:r>
            <a:r>
              <a:rPr lang="en-US" altLang="ja-JP" sz="1400" dirty="0"/>
              <a:t>J. DeWitt (</a:t>
            </a:r>
            <a:r>
              <a:rPr lang="en-US" altLang="ja-JP" sz="1400" dirty="0" smtClean="0"/>
              <a:t>Microsoft)</a:t>
            </a:r>
            <a:endParaRPr lang="en-US" altLang="ja-JP" sz="1400" dirty="0"/>
          </a:p>
        </p:txBody>
      </p:sp>
      <p:sp>
        <p:nvSpPr>
          <p:cNvPr id="14" name="正方形/長方形 13"/>
          <p:cNvSpPr/>
          <p:nvPr/>
        </p:nvSpPr>
        <p:spPr>
          <a:xfrm>
            <a:off x="226953" y="3282948"/>
            <a:ext cx="8858280"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A Web of Concepts</a:t>
            </a:r>
            <a:br>
              <a:rPr lang="en-US" altLang="ja-JP" sz="2000" dirty="0" smtClean="0"/>
            </a:br>
            <a:r>
              <a:rPr lang="en-US" altLang="ja-JP" sz="1400" dirty="0" err="1" smtClean="0"/>
              <a:t>Nilesh</a:t>
            </a:r>
            <a:r>
              <a:rPr lang="en-US" altLang="ja-JP" sz="1400" dirty="0" smtClean="0"/>
              <a:t> </a:t>
            </a:r>
            <a:r>
              <a:rPr lang="en-US" altLang="ja-JP" sz="1400" dirty="0" err="1" smtClean="0"/>
              <a:t>Dalvi</a:t>
            </a:r>
            <a:r>
              <a:rPr lang="en-US" altLang="ja-JP" sz="1400" dirty="0" smtClean="0"/>
              <a:t>, Ravi Kumar, Bo Pang, </a:t>
            </a:r>
            <a:r>
              <a:rPr lang="en-US" altLang="ja-JP" sz="1400" dirty="0" err="1" smtClean="0"/>
              <a:t>Raghu</a:t>
            </a:r>
            <a:r>
              <a:rPr lang="en-US" altLang="ja-JP" sz="1400" dirty="0" smtClean="0"/>
              <a:t> </a:t>
            </a:r>
            <a:r>
              <a:rPr lang="en-US" altLang="ja-JP" sz="1400" dirty="0" err="1" smtClean="0"/>
              <a:t>Ramakrishnan</a:t>
            </a:r>
            <a:r>
              <a:rPr lang="en-US" altLang="ja-JP" sz="1400" dirty="0" smtClean="0"/>
              <a:t>, Andrew Tomkins, Philip Bohannon, </a:t>
            </a:r>
            <a:r>
              <a:rPr lang="en-US" altLang="ja-JP" sz="1400" dirty="0" err="1" smtClean="0"/>
              <a:t>Sathiya</a:t>
            </a:r>
            <a:r>
              <a:rPr lang="en-US" altLang="ja-JP" sz="1400" dirty="0" smtClean="0"/>
              <a:t> </a:t>
            </a:r>
            <a:r>
              <a:rPr lang="en-US" altLang="ja-JP" sz="1400" dirty="0" err="1" smtClean="0"/>
              <a:t>Keerthi</a:t>
            </a:r>
            <a:r>
              <a:rPr lang="en-US" altLang="ja-JP" sz="1400" dirty="0" smtClean="0"/>
              <a:t>, </a:t>
            </a:r>
            <a:r>
              <a:rPr lang="en-US" altLang="ja-JP" sz="1400" dirty="0" err="1" smtClean="0"/>
              <a:t>Srujana</a:t>
            </a:r>
            <a:r>
              <a:rPr lang="en-US" altLang="ja-JP" sz="1400" dirty="0" smtClean="0"/>
              <a:t> </a:t>
            </a:r>
            <a:r>
              <a:rPr lang="en-US" altLang="ja-JP" sz="1400" dirty="0" err="1" smtClean="0"/>
              <a:t>Merugu</a:t>
            </a:r>
            <a:r>
              <a:rPr lang="en-US" altLang="ja-JP" sz="1400" dirty="0" smtClean="0"/>
              <a:t> </a:t>
            </a:r>
            <a:endParaRPr lang="ja-JP" altLang="en-US" sz="1400" dirty="0"/>
          </a:p>
        </p:txBody>
      </p:sp>
      <p:sp>
        <p:nvSpPr>
          <p:cNvPr id="15" name="正方形/長方形 14"/>
          <p:cNvSpPr/>
          <p:nvPr/>
        </p:nvSpPr>
        <p:spPr>
          <a:xfrm>
            <a:off x="285720" y="11461860"/>
            <a:ext cx="8858280" cy="553998"/>
          </a:xfrm>
          <a:prstGeom prst="rect">
            <a:avLst/>
          </a:prstGeom>
        </p:spPr>
        <p:txBody>
          <a:bodyPr wrap="square">
            <a:spAutoFit/>
          </a:bodyPr>
          <a:lstStyle/>
          <a:p>
            <a:r>
              <a:rPr lang="en-US" altLang="ja-JP" dirty="0" smtClean="0"/>
              <a:t>Enterprise Applications - OLTP and OLAP - Share One Database Architecture</a:t>
            </a:r>
          </a:p>
          <a:p>
            <a:r>
              <a:rPr lang="en-US" altLang="ja-JP" sz="1200" dirty="0" err="1" smtClean="0"/>
              <a:t>Hasso</a:t>
            </a:r>
            <a:r>
              <a:rPr lang="en-US" altLang="ja-JP" sz="1200" dirty="0" smtClean="0"/>
              <a:t> </a:t>
            </a:r>
            <a:r>
              <a:rPr lang="en-US" altLang="ja-JP" sz="1200" dirty="0" err="1" smtClean="0"/>
              <a:t>Plattner</a:t>
            </a:r>
            <a:r>
              <a:rPr lang="en-US" altLang="ja-JP" sz="1200" dirty="0" smtClean="0"/>
              <a:t> (</a:t>
            </a:r>
            <a:r>
              <a:rPr lang="en-US" altLang="ja-JP" sz="1200" dirty="0" err="1" smtClean="0"/>
              <a:t>Hasso</a:t>
            </a:r>
            <a:r>
              <a:rPr lang="en-US" altLang="ja-JP" sz="1200" dirty="0" smtClean="0"/>
              <a:t>-</a:t>
            </a:r>
            <a:r>
              <a:rPr lang="en-US" altLang="ja-JP" sz="1200" dirty="0" err="1" smtClean="0"/>
              <a:t>Plattner</a:t>
            </a:r>
            <a:r>
              <a:rPr lang="en-US" altLang="ja-JP" sz="1200" dirty="0" smtClean="0"/>
              <a:t>-Institute for IT Systems Engineering)</a:t>
            </a:r>
            <a:endParaRPr lang="ja-JP" altLang="en-US" sz="1200" dirty="0"/>
          </a:p>
        </p:txBody>
      </p:sp>
      <p:sp>
        <p:nvSpPr>
          <p:cNvPr id="16" name="正方形/長方形 15"/>
          <p:cNvSpPr/>
          <p:nvPr/>
        </p:nvSpPr>
        <p:spPr>
          <a:xfrm>
            <a:off x="285720" y="11930226"/>
            <a:ext cx="8858280" cy="553998"/>
          </a:xfrm>
          <a:prstGeom prst="rect">
            <a:avLst/>
          </a:prstGeom>
        </p:spPr>
        <p:txBody>
          <a:bodyPr wrap="square">
            <a:spAutoFit/>
          </a:bodyPr>
          <a:lstStyle/>
          <a:p>
            <a:r>
              <a:rPr lang="en-US" altLang="ja-JP" dirty="0" smtClean="0"/>
              <a:t>Transforming Data Access Through Public Visualization</a:t>
            </a:r>
          </a:p>
          <a:p>
            <a:r>
              <a:rPr lang="en-US" altLang="ja-JP" sz="1200" dirty="0" err="1" smtClean="0"/>
              <a:t>Fernanda</a:t>
            </a:r>
            <a:r>
              <a:rPr lang="en-US" altLang="ja-JP" sz="1200" dirty="0" smtClean="0"/>
              <a:t> B. </a:t>
            </a:r>
            <a:r>
              <a:rPr lang="en-US" altLang="ja-JP" sz="1200" dirty="0" err="1" smtClean="0"/>
              <a:t>Viegas</a:t>
            </a:r>
            <a:r>
              <a:rPr lang="en-US" altLang="ja-JP" sz="1200" dirty="0" smtClean="0"/>
              <a:t> (IBM), Martin Wattenberg (IBM)</a:t>
            </a:r>
            <a:endParaRPr lang="ja-JP" altLang="en-US" sz="1200" dirty="0"/>
          </a:p>
        </p:txBody>
      </p:sp>
      <p:sp>
        <p:nvSpPr>
          <p:cNvPr id="18" name="テキスト ボックス 17"/>
          <p:cNvSpPr txBox="1"/>
          <p:nvPr/>
        </p:nvSpPr>
        <p:spPr>
          <a:xfrm>
            <a:off x="226953" y="507960"/>
            <a:ext cx="8858280" cy="400110"/>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smtClean="0"/>
              <a:t>SIGMOD/PODS2009</a:t>
            </a:r>
            <a:r>
              <a:rPr lang="ja-JP" altLang="en-US" sz="2000" dirty="0" smtClean="0"/>
              <a:t>の概要</a:t>
            </a:r>
            <a:endParaRPr kumimoji="1" lang="ja-JP" altLang="en-US" sz="1400" dirty="0"/>
          </a:p>
        </p:txBody>
      </p:sp>
      <p:sp>
        <p:nvSpPr>
          <p:cNvPr id="19" name="正方形/長方形 18"/>
          <p:cNvSpPr/>
          <p:nvPr/>
        </p:nvSpPr>
        <p:spPr>
          <a:xfrm>
            <a:off x="226953" y="6082012"/>
            <a:ext cx="8858280" cy="400110"/>
          </a:xfrm>
          <a:prstGeom prst="rect">
            <a:avLst/>
          </a:prstGeom>
        </p:spPr>
        <p:txBody>
          <a:bodyPr wrap="square">
            <a:spAutoFit/>
          </a:bodyPr>
          <a:lstStyle/>
          <a:p>
            <a:pPr marL="268288" indent="-268288">
              <a:buSzPct val="70000"/>
              <a:buFont typeface="Wingdings" pitchFamily="2" charset="2"/>
              <a:buChar char="p"/>
            </a:pPr>
            <a:r>
              <a:rPr lang="ja-JP" altLang="en-US" sz="2000" dirty="0" smtClean="0"/>
              <a:t>喜連川先生の</a:t>
            </a:r>
            <a:r>
              <a:rPr lang="en-US" altLang="ja-JP" sz="2000" dirty="0" err="1" smtClean="0"/>
              <a:t>Codd</a:t>
            </a:r>
            <a:r>
              <a:rPr lang="en-US" altLang="ja-JP" sz="2000" dirty="0" smtClean="0"/>
              <a:t> Innovations Award</a:t>
            </a:r>
            <a:r>
              <a:rPr lang="ja-JP" altLang="en-US" sz="2000" dirty="0" smtClean="0"/>
              <a:t>受賞の様子</a:t>
            </a:r>
            <a:endParaRPr lang="en-US" altLang="ja-JP" sz="2000" dirty="0" smtClean="0"/>
          </a:p>
        </p:txBody>
      </p:sp>
      <p:sp>
        <p:nvSpPr>
          <p:cNvPr id="20" name="テキスト ボックス 19"/>
          <p:cNvSpPr txBox="1"/>
          <p:nvPr/>
        </p:nvSpPr>
        <p:spPr>
          <a:xfrm>
            <a:off x="226953" y="2955864"/>
            <a:ext cx="8858280" cy="400110"/>
          </a:xfrm>
          <a:prstGeom prst="rect">
            <a:avLst/>
          </a:prstGeom>
          <a:noFill/>
        </p:spPr>
        <p:txBody>
          <a:bodyPr wrap="square" rtlCol="0">
            <a:spAutoFit/>
          </a:bodyPr>
          <a:lstStyle/>
          <a:p>
            <a:pPr marL="268288" indent="-268288">
              <a:buSzPct val="70000"/>
              <a:buFont typeface="Wingdings" pitchFamily="2" charset="2"/>
              <a:buChar char="p"/>
            </a:pPr>
            <a:r>
              <a:rPr lang="ja-JP" altLang="en-US" sz="2000" dirty="0" smtClean="0"/>
              <a:t>会場や周辺施設、バンケットの写真</a:t>
            </a:r>
            <a:endParaRPr kumimoji="1" lang="ja-JP" altLang="en-US" sz="1400" dirty="0"/>
          </a:p>
        </p:txBody>
      </p:sp>
      <p:pic>
        <p:nvPicPr>
          <p:cNvPr id="21" name="Picture 2" descr="C:\Users\mato\Documents\lib\icon\coquette-icons-set\png\64x64\accept.png"/>
          <p:cNvPicPr>
            <a:picLocks noChangeAspect="1" noChangeArrowheads="1"/>
          </p:cNvPicPr>
          <p:nvPr/>
        </p:nvPicPr>
        <p:blipFill>
          <a:blip r:embed="rId2"/>
          <a:srcRect/>
          <a:stretch>
            <a:fillRect/>
          </a:stretch>
        </p:blipFill>
        <p:spPr bwMode="auto">
          <a:xfrm>
            <a:off x="190440" y="5381663"/>
            <a:ext cx="457195" cy="457195"/>
          </a:xfrm>
          <a:prstGeom prst="rect">
            <a:avLst/>
          </a:prstGeom>
          <a:noFill/>
        </p:spPr>
      </p:pic>
      <p:sp>
        <p:nvSpPr>
          <p:cNvPr id="22" name="正方形/長方形 21"/>
          <p:cNvSpPr/>
          <p:nvPr/>
        </p:nvSpPr>
        <p:spPr>
          <a:xfrm>
            <a:off x="0" y="33291"/>
            <a:ext cx="9143999" cy="307777"/>
          </a:xfrm>
          <a:prstGeom prst="rect">
            <a:avLst/>
          </a:prstGeom>
        </p:spPr>
        <p:txBody>
          <a:bodyPr wrap="square">
            <a:spAutoFit/>
          </a:bodyPr>
          <a:lstStyle/>
          <a:p>
            <a:pPr marL="268288" indent="-268288" algn="ctr">
              <a:buSzPct val="70000"/>
            </a:pPr>
            <a:r>
              <a:rPr lang="ja-JP" altLang="en-US" sz="1400" dirty="0" smtClean="0">
                <a:solidFill>
                  <a:schemeClr val="bg1"/>
                </a:solidFill>
                <a:latin typeface="ヒラギノ角ゴ Pro W6" pitchFamily="34" charset="-128"/>
                <a:ea typeface="ヒラギノ角ゴ Pro W6" pitchFamily="34" charset="-128"/>
              </a:rPr>
              <a:t>目次</a:t>
            </a:r>
            <a:endParaRPr lang="ja-JP" altLang="en-US" sz="1400" dirty="0">
              <a:solidFill>
                <a:schemeClr val="bg1"/>
              </a:solidFill>
              <a:latin typeface="ヒラギノ角ゴ Pro W6" pitchFamily="34" charset="-128"/>
              <a:ea typeface="ヒラギノ角ゴ Pro W6" pitchFamily="34" charset="-128"/>
            </a:endParaRPr>
          </a:p>
        </p:txBody>
      </p:sp>
      <p:sp>
        <p:nvSpPr>
          <p:cNvPr id="24" name="フッター プレースホルダ 23"/>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3" name="スライド番号プレースホルダ 22"/>
          <p:cNvSpPr>
            <a:spLocks noGrp="1"/>
          </p:cNvSpPr>
          <p:nvPr>
            <p:ph type="sldNum" sz="quarter" idx="12"/>
          </p:nvPr>
        </p:nvSpPr>
        <p:spPr/>
        <p:txBody>
          <a:bodyPr/>
          <a:lstStyle/>
          <a:p>
            <a:fld id="{DF510E7A-70A0-49B7-BA5B-039CFE49E52F}" type="slidenum">
              <a:rPr kumimoji="1" lang="ja-JP" altLang="en-US" smtClean="0"/>
              <a:pPr/>
              <a:t>191</a:t>
            </a:fld>
            <a:endParaRPr kumimoji="1" lang="ja-JP" altLang="en-US"/>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103266" y="1466100"/>
            <a:ext cx="5476950" cy="830997"/>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smtClean="0">
                <a:solidFill>
                  <a:schemeClr val="bg1">
                    <a:lumMod val="75000"/>
                  </a:schemeClr>
                </a:solidFill>
              </a:rPr>
              <a:t>Generating </a:t>
            </a:r>
            <a:r>
              <a:rPr lang="en-US" altLang="ja-JP" sz="2000" dirty="0">
                <a:solidFill>
                  <a:schemeClr val="bg1">
                    <a:lumMod val="75000"/>
                  </a:schemeClr>
                </a:solidFill>
              </a:rPr>
              <a:t>Example Data for Dataflow </a:t>
            </a:r>
            <a:r>
              <a:rPr lang="en-US" altLang="ja-JP" sz="2000" dirty="0" smtClean="0">
                <a:solidFill>
                  <a:schemeClr val="bg1">
                    <a:lumMod val="75000"/>
                  </a:schemeClr>
                </a:solidFill>
              </a:rPr>
              <a:t>Programs</a:t>
            </a:r>
            <a:br>
              <a:rPr lang="en-US" altLang="ja-JP" sz="2000" dirty="0" smtClean="0">
                <a:solidFill>
                  <a:schemeClr val="bg1">
                    <a:lumMod val="75000"/>
                  </a:schemeClr>
                </a:solidFill>
              </a:rPr>
            </a:br>
            <a:r>
              <a:rPr lang="en-US" altLang="ja-JP" sz="1400" u="sng" dirty="0" smtClean="0">
                <a:solidFill>
                  <a:schemeClr val="bg1">
                    <a:lumMod val="75000"/>
                  </a:schemeClr>
                </a:solidFill>
              </a:rPr>
              <a:t>Christopher </a:t>
            </a:r>
            <a:r>
              <a:rPr lang="en-US" altLang="ja-JP" sz="1400" u="sng" dirty="0" err="1">
                <a:solidFill>
                  <a:schemeClr val="bg1">
                    <a:lumMod val="75000"/>
                  </a:schemeClr>
                </a:solidFill>
              </a:rPr>
              <a:t>Olston</a:t>
            </a:r>
            <a:r>
              <a:rPr lang="en-US" altLang="ja-JP" sz="1400" u="sng" dirty="0">
                <a:solidFill>
                  <a:schemeClr val="bg1">
                    <a:lumMod val="75000"/>
                  </a:schemeClr>
                </a:solidFill>
              </a:rPr>
              <a:t> </a:t>
            </a:r>
            <a:r>
              <a:rPr lang="en-US" altLang="ja-JP" sz="1400" dirty="0">
                <a:solidFill>
                  <a:schemeClr val="bg1">
                    <a:lumMod val="75000"/>
                  </a:schemeClr>
                </a:solidFill>
              </a:rPr>
              <a:t>(Yahoo! </a:t>
            </a:r>
            <a:r>
              <a:rPr lang="en-US" altLang="ja-JP" sz="1400" dirty="0" smtClean="0">
                <a:solidFill>
                  <a:schemeClr val="bg1">
                    <a:lumMod val="75000"/>
                  </a:schemeClr>
                </a:solidFill>
              </a:rPr>
              <a:t>Research), </a:t>
            </a:r>
            <a:r>
              <a:rPr lang="en-US" altLang="ja-JP" sz="1400" dirty="0" err="1" smtClean="0">
                <a:solidFill>
                  <a:schemeClr val="bg1">
                    <a:lumMod val="75000"/>
                  </a:schemeClr>
                </a:solidFill>
              </a:rPr>
              <a:t>Shubham</a:t>
            </a:r>
            <a:r>
              <a:rPr lang="en-US" altLang="ja-JP" sz="1400" dirty="0" smtClean="0">
                <a:solidFill>
                  <a:schemeClr val="bg1">
                    <a:lumMod val="75000"/>
                  </a:schemeClr>
                </a:solidFill>
              </a:rPr>
              <a:t> </a:t>
            </a:r>
            <a:r>
              <a:rPr lang="en-US" altLang="ja-JP" sz="1400" dirty="0">
                <a:solidFill>
                  <a:schemeClr val="bg1">
                    <a:lumMod val="75000"/>
                  </a:schemeClr>
                </a:solidFill>
              </a:rPr>
              <a:t>Chopra (Yahoo! </a:t>
            </a:r>
            <a:r>
              <a:rPr lang="en-US" altLang="ja-JP" sz="1400" dirty="0" smtClean="0">
                <a:solidFill>
                  <a:schemeClr val="bg1">
                    <a:lumMod val="75000"/>
                  </a:schemeClr>
                </a:solidFill>
              </a:rPr>
              <a:t>Research), </a:t>
            </a:r>
            <a:r>
              <a:rPr lang="en-US" altLang="ja-JP" sz="1400" dirty="0" err="1" smtClean="0">
                <a:solidFill>
                  <a:schemeClr val="bg1">
                    <a:lumMod val="75000"/>
                  </a:schemeClr>
                </a:solidFill>
              </a:rPr>
              <a:t>Utkarsh</a:t>
            </a:r>
            <a:r>
              <a:rPr lang="en-US" altLang="ja-JP" sz="1400" dirty="0" smtClean="0">
                <a:solidFill>
                  <a:schemeClr val="bg1">
                    <a:lumMod val="75000"/>
                  </a:schemeClr>
                </a:solidFill>
              </a:rPr>
              <a:t> </a:t>
            </a:r>
            <a:r>
              <a:rPr lang="en-US" altLang="ja-JP" sz="1400" dirty="0" err="1">
                <a:solidFill>
                  <a:schemeClr val="bg1">
                    <a:lumMod val="75000"/>
                  </a:schemeClr>
                </a:solidFill>
              </a:rPr>
              <a:t>Srivastava</a:t>
            </a:r>
            <a:r>
              <a:rPr lang="en-US" altLang="ja-JP" sz="1400" dirty="0">
                <a:solidFill>
                  <a:schemeClr val="bg1">
                    <a:lumMod val="75000"/>
                  </a:schemeClr>
                </a:solidFill>
              </a:rPr>
              <a:t> (Yahoo! Research)</a:t>
            </a:r>
            <a:endParaRPr kumimoji="1" lang="ja-JP" altLang="en-US" sz="1400" dirty="0">
              <a:solidFill>
                <a:schemeClr val="bg1">
                  <a:lumMod val="75000"/>
                </a:schemeClr>
              </a:solidFill>
            </a:endParaRPr>
          </a:p>
        </p:txBody>
      </p:sp>
      <p:sp>
        <p:nvSpPr>
          <p:cNvPr id="8" name="正方形/長方形 7"/>
          <p:cNvSpPr/>
          <p:nvPr/>
        </p:nvSpPr>
        <p:spPr>
          <a:xfrm>
            <a:off x="1103265" y="2196360"/>
            <a:ext cx="7047009"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solidFill>
                  <a:schemeClr val="bg1">
                    <a:lumMod val="75000"/>
                  </a:schemeClr>
                </a:solidFill>
              </a:rPr>
              <a:t>An Architecture for Recycling Intermediates in a Column-store</a:t>
            </a:r>
            <a:br>
              <a:rPr lang="en-US" altLang="ja-JP" sz="2000" dirty="0" smtClean="0">
                <a:solidFill>
                  <a:schemeClr val="bg1">
                    <a:lumMod val="75000"/>
                  </a:schemeClr>
                </a:solidFill>
              </a:rPr>
            </a:br>
            <a:r>
              <a:rPr lang="en-US" altLang="ja-JP" sz="1400" u="sng" dirty="0" err="1" smtClean="0">
                <a:solidFill>
                  <a:schemeClr val="bg1">
                    <a:lumMod val="75000"/>
                  </a:schemeClr>
                </a:solidFill>
              </a:rPr>
              <a:t>Milena</a:t>
            </a:r>
            <a:r>
              <a:rPr lang="en-US" altLang="ja-JP" sz="1400" u="sng" dirty="0" smtClean="0">
                <a:solidFill>
                  <a:schemeClr val="bg1">
                    <a:lumMod val="75000"/>
                  </a:schemeClr>
                </a:solidFill>
              </a:rPr>
              <a:t> G. </a:t>
            </a:r>
            <a:r>
              <a:rPr lang="en-US" altLang="ja-JP" sz="1400" u="sng" dirty="0" err="1" smtClean="0">
                <a:solidFill>
                  <a:schemeClr val="bg1">
                    <a:lumMod val="75000"/>
                  </a:schemeClr>
                </a:solidFill>
              </a:rPr>
              <a:t>Ivanova</a:t>
            </a:r>
            <a:r>
              <a:rPr lang="en-US" altLang="ja-JP" sz="1400" dirty="0" smtClean="0">
                <a:solidFill>
                  <a:schemeClr val="bg1">
                    <a:lumMod val="75000"/>
                  </a:schemeClr>
                </a:solidFill>
              </a:rPr>
              <a:t>, Martin L. </a:t>
            </a:r>
            <a:r>
              <a:rPr lang="en-US" altLang="ja-JP" sz="1400" dirty="0" err="1" smtClean="0">
                <a:solidFill>
                  <a:schemeClr val="bg1">
                    <a:lumMod val="75000"/>
                  </a:schemeClr>
                </a:solidFill>
              </a:rPr>
              <a:t>Kersten</a:t>
            </a:r>
            <a:r>
              <a:rPr lang="en-US" altLang="ja-JP" sz="1400" dirty="0" smtClean="0">
                <a:solidFill>
                  <a:schemeClr val="bg1">
                    <a:lumMod val="75000"/>
                  </a:schemeClr>
                </a:solidFill>
              </a:rPr>
              <a:t>, </a:t>
            </a:r>
            <a:r>
              <a:rPr lang="en-US" altLang="ja-JP" sz="1400" dirty="0" err="1" smtClean="0">
                <a:solidFill>
                  <a:schemeClr val="bg1">
                    <a:lumMod val="75000"/>
                  </a:schemeClr>
                </a:solidFill>
              </a:rPr>
              <a:t>Niels</a:t>
            </a:r>
            <a:r>
              <a:rPr lang="en-US" altLang="ja-JP" sz="1400" dirty="0" smtClean="0">
                <a:solidFill>
                  <a:schemeClr val="bg1">
                    <a:lumMod val="75000"/>
                  </a:schemeClr>
                </a:solidFill>
              </a:rPr>
              <a:t> J. </a:t>
            </a:r>
            <a:r>
              <a:rPr lang="en-US" altLang="ja-JP" sz="1400" dirty="0" err="1" smtClean="0">
                <a:solidFill>
                  <a:schemeClr val="bg1">
                    <a:lumMod val="75000"/>
                  </a:schemeClr>
                </a:solidFill>
              </a:rPr>
              <a:t>Nes</a:t>
            </a:r>
            <a:r>
              <a:rPr lang="en-US" altLang="ja-JP" sz="1400" dirty="0" smtClean="0">
                <a:solidFill>
                  <a:schemeClr val="bg1">
                    <a:lumMod val="75000"/>
                  </a:schemeClr>
                </a:solidFill>
              </a:rPr>
              <a:t>, Romulo A. P. </a:t>
            </a:r>
            <a:r>
              <a:rPr lang="en-US" altLang="ja-JP" sz="1400" dirty="0" err="1" smtClean="0">
                <a:solidFill>
                  <a:schemeClr val="bg1">
                    <a:lumMod val="75000"/>
                  </a:schemeClr>
                </a:solidFill>
              </a:rPr>
              <a:t>Gonçalves</a:t>
            </a:r>
            <a:r>
              <a:rPr lang="en-US" altLang="ja-JP" sz="1400" dirty="0" smtClean="0">
                <a:solidFill>
                  <a:schemeClr val="bg1">
                    <a:lumMod val="75000"/>
                  </a:schemeClr>
                </a:solidFill>
              </a:rPr>
              <a:t> (Centrum </a:t>
            </a:r>
            <a:r>
              <a:rPr lang="en-US" altLang="ja-JP" sz="1400" dirty="0" err="1" smtClean="0">
                <a:solidFill>
                  <a:schemeClr val="bg1">
                    <a:lumMod val="75000"/>
                  </a:schemeClr>
                </a:solidFill>
              </a:rPr>
              <a:t>Wiskunde</a:t>
            </a:r>
            <a:r>
              <a:rPr lang="en-US" altLang="ja-JP" sz="1400" dirty="0" smtClean="0">
                <a:solidFill>
                  <a:schemeClr val="bg1">
                    <a:lumMod val="75000"/>
                  </a:schemeClr>
                </a:solidFill>
              </a:rPr>
              <a:t> en </a:t>
            </a:r>
            <a:r>
              <a:rPr lang="en-US" altLang="ja-JP" sz="1400" dirty="0" err="1" smtClean="0">
                <a:solidFill>
                  <a:schemeClr val="bg1">
                    <a:lumMod val="75000"/>
                  </a:schemeClr>
                </a:solidFill>
              </a:rPr>
              <a:t>Informatica</a:t>
            </a:r>
            <a:r>
              <a:rPr lang="en-US" altLang="ja-JP" sz="1400" dirty="0" smtClean="0">
                <a:solidFill>
                  <a:schemeClr val="bg1">
                    <a:lumMod val="75000"/>
                  </a:schemeClr>
                </a:solidFill>
              </a:rPr>
              <a:t>, Netherlands)</a:t>
            </a:r>
            <a:endParaRPr lang="ja-JP" altLang="en-US" sz="1400" dirty="0">
              <a:solidFill>
                <a:schemeClr val="bg1">
                  <a:lumMod val="75000"/>
                </a:schemeClr>
              </a:solidFill>
            </a:endParaRPr>
          </a:p>
        </p:txBody>
      </p:sp>
      <p:sp>
        <p:nvSpPr>
          <p:cNvPr id="9" name="正方形/長方形 8"/>
          <p:cNvSpPr/>
          <p:nvPr/>
        </p:nvSpPr>
        <p:spPr>
          <a:xfrm>
            <a:off x="1103265" y="3985497"/>
            <a:ext cx="7813781"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solidFill>
                  <a:schemeClr val="bg1">
                    <a:lumMod val="75000"/>
                  </a:schemeClr>
                </a:solidFill>
              </a:rPr>
              <a:t>A Comparison of Approaches to Large-Scale Data Analysis</a:t>
            </a:r>
            <a:br>
              <a:rPr lang="en-US" altLang="ja-JP" sz="2000" dirty="0" smtClean="0">
                <a:solidFill>
                  <a:schemeClr val="bg1">
                    <a:lumMod val="75000"/>
                  </a:schemeClr>
                </a:solidFill>
              </a:rPr>
            </a:br>
            <a:r>
              <a:rPr lang="en-US" altLang="ja-JP" sz="1400" u="sng" dirty="0" smtClean="0">
                <a:solidFill>
                  <a:schemeClr val="bg1">
                    <a:lumMod val="75000"/>
                  </a:schemeClr>
                </a:solidFill>
              </a:rPr>
              <a:t>Andrew </a:t>
            </a:r>
            <a:r>
              <a:rPr lang="en-US" altLang="ja-JP" sz="1400" u="sng" dirty="0" err="1" smtClean="0">
                <a:solidFill>
                  <a:schemeClr val="bg1">
                    <a:lumMod val="75000"/>
                  </a:schemeClr>
                </a:solidFill>
              </a:rPr>
              <a:t>Pavlo</a:t>
            </a:r>
            <a:r>
              <a:rPr lang="en-US" altLang="ja-JP" sz="1400" u="sng" dirty="0" smtClean="0">
                <a:solidFill>
                  <a:schemeClr val="bg1">
                    <a:lumMod val="75000"/>
                  </a:schemeClr>
                </a:solidFill>
              </a:rPr>
              <a:t> </a:t>
            </a:r>
            <a:r>
              <a:rPr lang="en-US" altLang="ja-JP" sz="1400" dirty="0" smtClean="0">
                <a:solidFill>
                  <a:schemeClr val="bg1">
                    <a:lumMod val="75000"/>
                  </a:schemeClr>
                </a:solidFill>
              </a:rPr>
              <a:t>(Brown U.), Erik Paulson (Wisconsin U.), Alexander </a:t>
            </a:r>
            <a:r>
              <a:rPr lang="en-US" altLang="ja-JP" sz="1400" dirty="0" err="1" smtClean="0">
                <a:solidFill>
                  <a:schemeClr val="bg1">
                    <a:lumMod val="75000"/>
                  </a:schemeClr>
                </a:solidFill>
              </a:rPr>
              <a:t>Rasin</a:t>
            </a:r>
            <a:r>
              <a:rPr lang="en-US" altLang="ja-JP" sz="1400" dirty="0" smtClean="0">
                <a:solidFill>
                  <a:schemeClr val="bg1">
                    <a:lumMod val="75000"/>
                  </a:schemeClr>
                </a:solidFill>
              </a:rPr>
              <a:t> (Brown U.), Daniel J. </a:t>
            </a:r>
            <a:r>
              <a:rPr lang="en-US" altLang="ja-JP" sz="1400" dirty="0" err="1" smtClean="0">
                <a:solidFill>
                  <a:schemeClr val="bg1">
                    <a:lumMod val="75000"/>
                  </a:schemeClr>
                </a:solidFill>
              </a:rPr>
              <a:t>Abadi</a:t>
            </a:r>
            <a:r>
              <a:rPr lang="en-US" altLang="ja-JP" sz="1400" dirty="0" smtClean="0">
                <a:solidFill>
                  <a:schemeClr val="bg1">
                    <a:lumMod val="75000"/>
                  </a:schemeClr>
                </a:solidFill>
              </a:rPr>
              <a:t> (Yale U.), David J. DeWitt (Microsoft), Samuel Madden (MIT), Michael </a:t>
            </a:r>
            <a:r>
              <a:rPr lang="en-US" altLang="ja-JP" sz="1400" dirty="0" err="1" smtClean="0">
                <a:solidFill>
                  <a:schemeClr val="bg1">
                    <a:lumMod val="75000"/>
                  </a:schemeClr>
                </a:solidFill>
              </a:rPr>
              <a:t>Stonebraker</a:t>
            </a:r>
            <a:r>
              <a:rPr lang="en-US" altLang="ja-JP" sz="1400" dirty="0" smtClean="0">
                <a:solidFill>
                  <a:schemeClr val="bg1">
                    <a:lumMod val="75000"/>
                  </a:schemeClr>
                </a:solidFill>
              </a:rPr>
              <a:t> (MIT)</a:t>
            </a:r>
            <a:endParaRPr lang="ja-JP" altLang="en-US" sz="1400" dirty="0">
              <a:solidFill>
                <a:schemeClr val="bg1">
                  <a:lumMod val="75000"/>
                </a:schemeClr>
              </a:solidFill>
            </a:endParaRPr>
          </a:p>
        </p:txBody>
      </p:sp>
      <p:sp>
        <p:nvSpPr>
          <p:cNvPr id="10" name="正方形/長方形 9"/>
          <p:cNvSpPr/>
          <p:nvPr/>
        </p:nvSpPr>
        <p:spPr>
          <a:xfrm>
            <a:off x="1103265" y="4743468"/>
            <a:ext cx="7813781"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solidFill>
                  <a:schemeClr val="bg1">
                    <a:lumMod val="75000"/>
                  </a:schemeClr>
                </a:solidFill>
              </a:rPr>
              <a:t>Query Processing Techniques for Solid State Drives</a:t>
            </a:r>
            <a:br>
              <a:rPr lang="en-US" altLang="ja-JP" sz="2000" dirty="0" smtClean="0">
                <a:solidFill>
                  <a:schemeClr val="bg1">
                    <a:lumMod val="75000"/>
                  </a:schemeClr>
                </a:solidFill>
              </a:rPr>
            </a:br>
            <a:r>
              <a:rPr lang="en-US" altLang="ja-JP" sz="1400" u="sng" dirty="0" err="1" smtClean="0">
                <a:solidFill>
                  <a:schemeClr val="bg1">
                    <a:lumMod val="75000"/>
                  </a:schemeClr>
                </a:solidFill>
              </a:rPr>
              <a:t>Dimitris</a:t>
            </a:r>
            <a:r>
              <a:rPr lang="en-US" altLang="ja-JP" sz="1400" u="sng" dirty="0" smtClean="0">
                <a:solidFill>
                  <a:schemeClr val="bg1">
                    <a:lumMod val="75000"/>
                  </a:schemeClr>
                </a:solidFill>
              </a:rPr>
              <a:t> </a:t>
            </a:r>
            <a:r>
              <a:rPr lang="en-US" altLang="ja-JP" sz="1400" u="sng" dirty="0" err="1" smtClean="0">
                <a:solidFill>
                  <a:schemeClr val="bg1">
                    <a:lumMod val="75000"/>
                  </a:schemeClr>
                </a:solidFill>
              </a:rPr>
              <a:t>Tsirogiannis</a:t>
            </a:r>
            <a:r>
              <a:rPr lang="en-US" altLang="ja-JP" sz="1400" dirty="0" smtClean="0">
                <a:solidFill>
                  <a:schemeClr val="bg1">
                    <a:lumMod val="75000"/>
                  </a:schemeClr>
                </a:solidFill>
              </a:rPr>
              <a:t> (Toronto U.), Stavros </a:t>
            </a:r>
            <a:r>
              <a:rPr lang="en-US" altLang="ja-JP" sz="1400" dirty="0" err="1" smtClean="0">
                <a:solidFill>
                  <a:schemeClr val="bg1">
                    <a:lumMod val="75000"/>
                  </a:schemeClr>
                </a:solidFill>
              </a:rPr>
              <a:t>Harizopoulos</a:t>
            </a:r>
            <a:r>
              <a:rPr lang="en-US" altLang="ja-JP" sz="1400" dirty="0" smtClean="0">
                <a:solidFill>
                  <a:schemeClr val="bg1">
                    <a:lumMod val="75000"/>
                  </a:schemeClr>
                </a:solidFill>
              </a:rPr>
              <a:t> (HP Labs), </a:t>
            </a:r>
            <a:r>
              <a:rPr lang="en-US" altLang="ja-JP" sz="1400" dirty="0" err="1" smtClean="0">
                <a:solidFill>
                  <a:schemeClr val="bg1">
                    <a:lumMod val="75000"/>
                  </a:schemeClr>
                </a:solidFill>
              </a:rPr>
              <a:t>Mehul</a:t>
            </a:r>
            <a:r>
              <a:rPr lang="en-US" altLang="ja-JP" sz="1400" dirty="0" smtClean="0">
                <a:solidFill>
                  <a:schemeClr val="bg1">
                    <a:lumMod val="75000"/>
                  </a:schemeClr>
                </a:solidFill>
              </a:rPr>
              <a:t> A. Shah (HP Labs), Janet L. Wiener (HP Labs), Goetz </a:t>
            </a:r>
            <a:r>
              <a:rPr lang="en-US" altLang="ja-JP" sz="1400" dirty="0" err="1" smtClean="0">
                <a:solidFill>
                  <a:schemeClr val="bg1">
                    <a:lumMod val="75000"/>
                  </a:schemeClr>
                </a:solidFill>
              </a:rPr>
              <a:t>Graefe</a:t>
            </a:r>
            <a:r>
              <a:rPr lang="en-US" altLang="ja-JP" sz="1400" dirty="0" smtClean="0">
                <a:solidFill>
                  <a:schemeClr val="bg1">
                    <a:lumMod val="75000"/>
                  </a:schemeClr>
                </a:solidFill>
              </a:rPr>
              <a:t> (HP Labs)</a:t>
            </a:r>
            <a:endParaRPr lang="ja-JP" altLang="en-US" sz="1400" dirty="0">
              <a:solidFill>
                <a:schemeClr val="bg1">
                  <a:lumMod val="75000"/>
                </a:schemeClr>
              </a:solidFill>
            </a:endParaRPr>
          </a:p>
        </p:txBody>
      </p:sp>
      <p:sp>
        <p:nvSpPr>
          <p:cNvPr id="11" name="正方形/長方形 10"/>
          <p:cNvSpPr/>
          <p:nvPr/>
        </p:nvSpPr>
        <p:spPr>
          <a:xfrm>
            <a:off x="285720" y="7262865"/>
            <a:ext cx="8858280" cy="553998"/>
          </a:xfrm>
          <a:prstGeom prst="rect">
            <a:avLst/>
          </a:prstGeom>
        </p:spPr>
        <p:txBody>
          <a:bodyPr wrap="square">
            <a:spAutoFit/>
          </a:bodyPr>
          <a:lstStyle/>
          <a:p>
            <a:r>
              <a:rPr lang="en-US" altLang="ja-JP" dirty="0" smtClean="0"/>
              <a:t>Cost Based Plan Selection for </a:t>
            </a:r>
            <a:r>
              <a:rPr lang="en-US" altLang="ja-JP" dirty="0" err="1" smtClean="0"/>
              <a:t>XPath</a:t>
            </a:r>
            <a:endParaRPr lang="en-US" altLang="ja-JP" dirty="0" smtClean="0"/>
          </a:p>
          <a:p>
            <a:r>
              <a:rPr lang="en-US" altLang="ja-JP" sz="1200" dirty="0" err="1" smtClean="0"/>
              <a:t>Haris</a:t>
            </a:r>
            <a:r>
              <a:rPr lang="en-US" altLang="ja-JP" sz="1200" dirty="0" smtClean="0"/>
              <a:t> </a:t>
            </a:r>
            <a:r>
              <a:rPr lang="en-US" altLang="ja-JP" sz="1200" dirty="0" err="1" smtClean="0"/>
              <a:t>Georgiadis</a:t>
            </a:r>
            <a:r>
              <a:rPr lang="en-US" altLang="ja-JP" sz="1200" dirty="0" smtClean="0"/>
              <a:t>, Minas </a:t>
            </a:r>
            <a:r>
              <a:rPr lang="en-US" altLang="ja-JP" sz="1200" dirty="0" err="1" smtClean="0"/>
              <a:t>Charalambides</a:t>
            </a:r>
            <a:r>
              <a:rPr lang="en-US" altLang="ja-JP" sz="1200" dirty="0" smtClean="0"/>
              <a:t>, </a:t>
            </a:r>
            <a:r>
              <a:rPr lang="en-US" altLang="ja-JP" sz="1200" dirty="0" err="1" smtClean="0"/>
              <a:t>Vasilis</a:t>
            </a:r>
            <a:r>
              <a:rPr lang="en-US" altLang="ja-JP" sz="1200" dirty="0" smtClean="0"/>
              <a:t> </a:t>
            </a:r>
            <a:r>
              <a:rPr lang="en-US" altLang="ja-JP" sz="1200" dirty="0" err="1" smtClean="0"/>
              <a:t>Vassalos</a:t>
            </a:r>
            <a:r>
              <a:rPr lang="en-US" altLang="ja-JP" sz="1200" dirty="0" smtClean="0"/>
              <a:t> (Athens University of Economics and Business, Greece)</a:t>
            </a:r>
            <a:endParaRPr lang="ja-JP" altLang="en-US" sz="1200" dirty="0"/>
          </a:p>
        </p:txBody>
      </p:sp>
      <p:sp>
        <p:nvSpPr>
          <p:cNvPr id="12" name="正方形/長方形 11"/>
          <p:cNvSpPr/>
          <p:nvPr/>
        </p:nvSpPr>
        <p:spPr>
          <a:xfrm>
            <a:off x="1103265" y="5501439"/>
            <a:ext cx="7813781" cy="615553"/>
          </a:xfrm>
          <a:prstGeom prst="rect">
            <a:avLst/>
          </a:prstGeom>
        </p:spPr>
        <p:txBody>
          <a:bodyPr wrap="square">
            <a:spAutoFit/>
          </a:bodyPr>
          <a:lstStyle/>
          <a:p>
            <a:pPr marL="268288" indent="-268288">
              <a:buSzPct val="70000"/>
              <a:buFont typeface="Wingdings" pitchFamily="2" charset="2"/>
              <a:buChar char="p"/>
            </a:pPr>
            <a:r>
              <a:rPr lang="en-US" altLang="ja-JP" sz="2000" dirty="0" smtClean="0"/>
              <a:t>3-HOP: A High-Compression Indexing Scheme for </a:t>
            </a:r>
            <a:r>
              <a:rPr lang="en-US" altLang="ja-JP" sz="2000" dirty="0" err="1" smtClean="0"/>
              <a:t>Reachability</a:t>
            </a:r>
            <a:r>
              <a:rPr lang="en-US" altLang="ja-JP" sz="2000" dirty="0" smtClean="0"/>
              <a:t> Query</a:t>
            </a:r>
            <a:br>
              <a:rPr lang="en-US" altLang="ja-JP" sz="2000" dirty="0" smtClean="0"/>
            </a:br>
            <a:r>
              <a:rPr lang="en-US" altLang="ja-JP" sz="1400" dirty="0" err="1" smtClean="0"/>
              <a:t>Ruoming</a:t>
            </a:r>
            <a:r>
              <a:rPr lang="en-US" altLang="ja-JP" sz="1400" dirty="0" smtClean="0"/>
              <a:t> Jin, </a:t>
            </a:r>
            <a:r>
              <a:rPr lang="en-US" altLang="ja-JP" sz="1400" u="sng" dirty="0" smtClean="0"/>
              <a:t>Yang Xiang</a:t>
            </a:r>
            <a:r>
              <a:rPr lang="en-US" altLang="ja-JP" sz="1400" dirty="0" smtClean="0"/>
              <a:t>, </a:t>
            </a:r>
            <a:r>
              <a:rPr lang="en-US" altLang="ja-JP" sz="1400" dirty="0" err="1" smtClean="0"/>
              <a:t>Ning</a:t>
            </a:r>
            <a:r>
              <a:rPr lang="en-US" altLang="ja-JP" sz="1400" dirty="0" smtClean="0"/>
              <a:t> </a:t>
            </a:r>
            <a:r>
              <a:rPr lang="en-US" altLang="ja-JP" sz="1400" dirty="0" err="1" smtClean="0"/>
              <a:t>Ruan</a:t>
            </a:r>
            <a:r>
              <a:rPr lang="en-US" altLang="ja-JP" sz="1400" dirty="0" smtClean="0"/>
              <a:t>, David </a:t>
            </a:r>
            <a:r>
              <a:rPr lang="en-US" altLang="ja-JP" sz="1400" dirty="0" err="1" smtClean="0"/>
              <a:t>Fuhry</a:t>
            </a:r>
            <a:r>
              <a:rPr lang="en-US" altLang="ja-JP" sz="1400" dirty="0" smtClean="0"/>
              <a:t> (Kent State U.)</a:t>
            </a:r>
            <a:endParaRPr lang="ja-JP" altLang="en-US" sz="1400" dirty="0"/>
          </a:p>
        </p:txBody>
      </p:sp>
      <p:sp>
        <p:nvSpPr>
          <p:cNvPr id="13" name="テキスト ボックス 12"/>
          <p:cNvSpPr txBox="1"/>
          <p:nvPr/>
        </p:nvSpPr>
        <p:spPr>
          <a:xfrm>
            <a:off x="1097667" y="763551"/>
            <a:ext cx="5519061" cy="830997"/>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a:solidFill>
                  <a:schemeClr val="bg1">
                    <a:lumMod val="75000"/>
                  </a:schemeClr>
                </a:solidFill>
              </a:rPr>
              <a:t>40 Years of Relational Model </a:t>
            </a:r>
            <a:r>
              <a:rPr lang="en-US" altLang="ja-JP" sz="2000" dirty="0" smtClean="0">
                <a:solidFill>
                  <a:schemeClr val="bg1">
                    <a:lumMod val="75000"/>
                  </a:schemeClr>
                </a:solidFill>
              </a:rPr>
              <a:t>Celebration</a:t>
            </a:r>
            <a:br>
              <a:rPr lang="en-US" altLang="ja-JP" sz="2000" dirty="0" smtClean="0">
                <a:solidFill>
                  <a:schemeClr val="bg1">
                    <a:lumMod val="75000"/>
                  </a:schemeClr>
                </a:solidFill>
              </a:rPr>
            </a:br>
            <a:r>
              <a:rPr lang="en-US" altLang="ja-JP" sz="1400" dirty="0" smtClean="0">
                <a:solidFill>
                  <a:schemeClr val="bg1">
                    <a:lumMod val="75000"/>
                  </a:schemeClr>
                </a:solidFill>
              </a:rPr>
              <a:t>Philip </a:t>
            </a:r>
            <a:r>
              <a:rPr lang="en-US" altLang="ja-JP" sz="1400" dirty="0">
                <a:solidFill>
                  <a:schemeClr val="bg1">
                    <a:lumMod val="75000"/>
                  </a:schemeClr>
                </a:solidFill>
              </a:rPr>
              <a:t>A. Bernstein (</a:t>
            </a:r>
            <a:r>
              <a:rPr lang="en-US" altLang="ja-JP" sz="1400" dirty="0" smtClean="0">
                <a:solidFill>
                  <a:schemeClr val="bg1">
                    <a:lumMod val="75000"/>
                  </a:schemeClr>
                </a:solidFill>
              </a:rPr>
              <a:t>Microsoft), Ron </a:t>
            </a:r>
            <a:r>
              <a:rPr lang="en-US" altLang="ja-JP" sz="1400" dirty="0">
                <a:solidFill>
                  <a:schemeClr val="bg1">
                    <a:lumMod val="75000"/>
                  </a:schemeClr>
                </a:solidFill>
              </a:rPr>
              <a:t>Fagin (</a:t>
            </a:r>
            <a:r>
              <a:rPr lang="en-US" altLang="ja-JP" sz="1400" dirty="0" smtClean="0">
                <a:solidFill>
                  <a:schemeClr val="bg1">
                    <a:lumMod val="75000"/>
                  </a:schemeClr>
                </a:solidFill>
              </a:rPr>
              <a:t>IBM), Michael </a:t>
            </a:r>
            <a:r>
              <a:rPr lang="en-US" altLang="ja-JP" sz="1400" dirty="0" err="1">
                <a:solidFill>
                  <a:schemeClr val="bg1">
                    <a:lumMod val="75000"/>
                  </a:schemeClr>
                </a:solidFill>
              </a:rPr>
              <a:t>Stonebraker</a:t>
            </a:r>
            <a:r>
              <a:rPr lang="en-US" altLang="ja-JP" sz="1400" dirty="0">
                <a:solidFill>
                  <a:schemeClr val="bg1">
                    <a:lumMod val="75000"/>
                  </a:schemeClr>
                </a:solidFill>
              </a:rPr>
              <a:t> (</a:t>
            </a:r>
            <a:r>
              <a:rPr lang="en-US" altLang="ja-JP" sz="1400" dirty="0" smtClean="0">
                <a:solidFill>
                  <a:schemeClr val="bg1">
                    <a:lumMod val="75000"/>
                  </a:schemeClr>
                </a:solidFill>
              </a:rPr>
              <a:t>MIT), Patricia </a:t>
            </a:r>
            <a:r>
              <a:rPr lang="en-US" altLang="ja-JP" sz="1400" dirty="0" err="1">
                <a:solidFill>
                  <a:schemeClr val="bg1">
                    <a:lumMod val="75000"/>
                  </a:schemeClr>
                </a:solidFill>
              </a:rPr>
              <a:t>Selinger</a:t>
            </a:r>
            <a:r>
              <a:rPr lang="en-US" altLang="ja-JP" sz="1400" dirty="0">
                <a:solidFill>
                  <a:schemeClr val="bg1">
                    <a:lumMod val="75000"/>
                  </a:schemeClr>
                </a:solidFill>
              </a:rPr>
              <a:t> (</a:t>
            </a:r>
            <a:r>
              <a:rPr lang="en-US" altLang="ja-JP" sz="1400" dirty="0" smtClean="0">
                <a:solidFill>
                  <a:schemeClr val="bg1">
                    <a:lumMod val="75000"/>
                  </a:schemeClr>
                </a:solidFill>
              </a:rPr>
              <a:t>IBM), David </a:t>
            </a:r>
            <a:r>
              <a:rPr lang="en-US" altLang="ja-JP" sz="1400" dirty="0">
                <a:solidFill>
                  <a:schemeClr val="bg1">
                    <a:lumMod val="75000"/>
                  </a:schemeClr>
                </a:solidFill>
              </a:rPr>
              <a:t>J. DeWitt (</a:t>
            </a:r>
            <a:r>
              <a:rPr lang="en-US" altLang="ja-JP" sz="1400" dirty="0" smtClean="0">
                <a:solidFill>
                  <a:schemeClr val="bg1">
                    <a:lumMod val="75000"/>
                  </a:schemeClr>
                </a:solidFill>
              </a:rPr>
              <a:t>Microsoft)</a:t>
            </a:r>
            <a:endParaRPr lang="en-US" altLang="ja-JP" sz="1400" dirty="0">
              <a:solidFill>
                <a:schemeClr val="bg1">
                  <a:lumMod val="75000"/>
                </a:schemeClr>
              </a:solidFill>
            </a:endParaRPr>
          </a:p>
        </p:txBody>
      </p:sp>
      <p:sp>
        <p:nvSpPr>
          <p:cNvPr id="14" name="正方形/長方形 13"/>
          <p:cNvSpPr/>
          <p:nvPr/>
        </p:nvSpPr>
        <p:spPr>
          <a:xfrm>
            <a:off x="1103265" y="3282948"/>
            <a:ext cx="5696027"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solidFill>
                  <a:schemeClr val="bg1">
                    <a:lumMod val="75000"/>
                  </a:schemeClr>
                </a:solidFill>
              </a:rPr>
              <a:t>A Web of Concepts</a:t>
            </a:r>
            <a:br>
              <a:rPr lang="en-US" altLang="ja-JP" sz="2000" dirty="0" smtClean="0">
                <a:solidFill>
                  <a:schemeClr val="bg1">
                    <a:lumMod val="75000"/>
                  </a:schemeClr>
                </a:solidFill>
              </a:rPr>
            </a:br>
            <a:r>
              <a:rPr lang="en-US" altLang="ja-JP" sz="1400" dirty="0" err="1" smtClean="0">
                <a:solidFill>
                  <a:schemeClr val="bg1">
                    <a:lumMod val="75000"/>
                  </a:schemeClr>
                </a:solidFill>
              </a:rPr>
              <a:t>Nilesh</a:t>
            </a:r>
            <a:r>
              <a:rPr lang="en-US" altLang="ja-JP" sz="1400" dirty="0" smtClean="0">
                <a:solidFill>
                  <a:schemeClr val="bg1">
                    <a:lumMod val="75000"/>
                  </a:schemeClr>
                </a:solidFill>
              </a:rPr>
              <a:t> </a:t>
            </a:r>
            <a:r>
              <a:rPr lang="en-US" altLang="ja-JP" sz="1400" dirty="0" err="1" smtClean="0">
                <a:solidFill>
                  <a:schemeClr val="bg1">
                    <a:lumMod val="75000"/>
                  </a:schemeClr>
                </a:solidFill>
              </a:rPr>
              <a:t>Dalvi</a:t>
            </a:r>
            <a:r>
              <a:rPr lang="en-US" altLang="ja-JP" sz="1400" dirty="0" smtClean="0">
                <a:solidFill>
                  <a:schemeClr val="bg1">
                    <a:lumMod val="75000"/>
                  </a:schemeClr>
                </a:solidFill>
              </a:rPr>
              <a:t>, Ravi Kumar, Bo Pang, </a:t>
            </a:r>
            <a:r>
              <a:rPr lang="en-US" altLang="ja-JP" sz="1400" u="sng" dirty="0" err="1" smtClean="0">
                <a:solidFill>
                  <a:schemeClr val="bg1">
                    <a:lumMod val="75000"/>
                  </a:schemeClr>
                </a:solidFill>
              </a:rPr>
              <a:t>Raghu</a:t>
            </a:r>
            <a:r>
              <a:rPr lang="en-US" altLang="ja-JP" sz="1400" u="sng" dirty="0" smtClean="0">
                <a:solidFill>
                  <a:schemeClr val="bg1">
                    <a:lumMod val="75000"/>
                  </a:schemeClr>
                </a:solidFill>
              </a:rPr>
              <a:t> </a:t>
            </a:r>
            <a:r>
              <a:rPr lang="en-US" altLang="ja-JP" sz="1400" u="sng" dirty="0" err="1" smtClean="0">
                <a:solidFill>
                  <a:schemeClr val="bg1">
                    <a:lumMod val="75000"/>
                  </a:schemeClr>
                </a:solidFill>
              </a:rPr>
              <a:t>Ramakrishnan</a:t>
            </a:r>
            <a:r>
              <a:rPr lang="en-US" altLang="ja-JP" sz="1400" dirty="0" smtClean="0">
                <a:solidFill>
                  <a:schemeClr val="bg1">
                    <a:lumMod val="75000"/>
                  </a:schemeClr>
                </a:solidFill>
              </a:rPr>
              <a:t>, Andrew Tomkins, Philip Bohannon, </a:t>
            </a:r>
            <a:r>
              <a:rPr lang="en-US" altLang="ja-JP" sz="1400" dirty="0" err="1" smtClean="0">
                <a:solidFill>
                  <a:schemeClr val="bg1">
                    <a:lumMod val="75000"/>
                  </a:schemeClr>
                </a:solidFill>
              </a:rPr>
              <a:t>Sathiya</a:t>
            </a:r>
            <a:r>
              <a:rPr lang="en-US" altLang="ja-JP" sz="1400" dirty="0" smtClean="0">
                <a:solidFill>
                  <a:schemeClr val="bg1">
                    <a:lumMod val="75000"/>
                  </a:schemeClr>
                </a:solidFill>
              </a:rPr>
              <a:t> </a:t>
            </a:r>
            <a:r>
              <a:rPr lang="en-US" altLang="ja-JP" sz="1400" dirty="0" err="1" smtClean="0">
                <a:solidFill>
                  <a:schemeClr val="bg1">
                    <a:lumMod val="75000"/>
                  </a:schemeClr>
                </a:solidFill>
              </a:rPr>
              <a:t>Keerthi</a:t>
            </a:r>
            <a:r>
              <a:rPr lang="en-US" altLang="ja-JP" sz="1400" dirty="0" smtClean="0">
                <a:solidFill>
                  <a:schemeClr val="bg1">
                    <a:lumMod val="75000"/>
                  </a:schemeClr>
                </a:solidFill>
              </a:rPr>
              <a:t>, </a:t>
            </a:r>
            <a:r>
              <a:rPr lang="en-US" altLang="ja-JP" sz="1400" dirty="0" err="1" smtClean="0">
                <a:solidFill>
                  <a:schemeClr val="bg1">
                    <a:lumMod val="75000"/>
                  </a:schemeClr>
                </a:solidFill>
              </a:rPr>
              <a:t>Srujana</a:t>
            </a:r>
            <a:r>
              <a:rPr lang="en-US" altLang="ja-JP" sz="1400" dirty="0" smtClean="0">
                <a:solidFill>
                  <a:schemeClr val="bg1">
                    <a:lumMod val="75000"/>
                  </a:schemeClr>
                </a:solidFill>
              </a:rPr>
              <a:t> </a:t>
            </a:r>
            <a:r>
              <a:rPr lang="en-US" altLang="ja-JP" sz="1400" dirty="0" err="1" smtClean="0">
                <a:solidFill>
                  <a:schemeClr val="bg1">
                    <a:lumMod val="75000"/>
                  </a:schemeClr>
                </a:solidFill>
              </a:rPr>
              <a:t>Merugu</a:t>
            </a:r>
            <a:r>
              <a:rPr lang="en-US" altLang="ja-JP" sz="1400" dirty="0" smtClean="0">
                <a:solidFill>
                  <a:schemeClr val="bg1">
                    <a:lumMod val="75000"/>
                  </a:schemeClr>
                </a:solidFill>
              </a:rPr>
              <a:t> </a:t>
            </a:r>
            <a:endParaRPr lang="ja-JP" altLang="en-US" sz="1400" dirty="0">
              <a:solidFill>
                <a:schemeClr val="bg1">
                  <a:lumMod val="75000"/>
                </a:schemeClr>
              </a:solidFill>
            </a:endParaRPr>
          </a:p>
        </p:txBody>
      </p:sp>
      <p:sp>
        <p:nvSpPr>
          <p:cNvPr id="15" name="正方形/長方形 14"/>
          <p:cNvSpPr/>
          <p:nvPr/>
        </p:nvSpPr>
        <p:spPr>
          <a:xfrm>
            <a:off x="285720" y="7837092"/>
            <a:ext cx="8858280" cy="553998"/>
          </a:xfrm>
          <a:prstGeom prst="rect">
            <a:avLst/>
          </a:prstGeom>
        </p:spPr>
        <p:txBody>
          <a:bodyPr wrap="square">
            <a:spAutoFit/>
          </a:bodyPr>
          <a:lstStyle/>
          <a:p>
            <a:r>
              <a:rPr lang="en-US" altLang="ja-JP" dirty="0" smtClean="0"/>
              <a:t>Enterprise Applications - OLTP and OLAP - Share One Database Architecture</a:t>
            </a:r>
          </a:p>
          <a:p>
            <a:r>
              <a:rPr lang="en-US" altLang="ja-JP" sz="1200" dirty="0" err="1" smtClean="0"/>
              <a:t>Hasso</a:t>
            </a:r>
            <a:r>
              <a:rPr lang="en-US" altLang="ja-JP" sz="1200" dirty="0" smtClean="0"/>
              <a:t> </a:t>
            </a:r>
            <a:r>
              <a:rPr lang="en-US" altLang="ja-JP" sz="1200" dirty="0" err="1" smtClean="0"/>
              <a:t>Plattner</a:t>
            </a:r>
            <a:r>
              <a:rPr lang="en-US" altLang="ja-JP" sz="1200" dirty="0" smtClean="0"/>
              <a:t> (</a:t>
            </a:r>
            <a:r>
              <a:rPr lang="en-US" altLang="ja-JP" sz="1200" dirty="0" err="1" smtClean="0"/>
              <a:t>Hasso</a:t>
            </a:r>
            <a:r>
              <a:rPr lang="en-US" altLang="ja-JP" sz="1200" dirty="0" smtClean="0"/>
              <a:t>-</a:t>
            </a:r>
            <a:r>
              <a:rPr lang="en-US" altLang="ja-JP" sz="1200" dirty="0" err="1" smtClean="0"/>
              <a:t>Plattner</a:t>
            </a:r>
            <a:r>
              <a:rPr lang="en-US" altLang="ja-JP" sz="1200" dirty="0" smtClean="0"/>
              <a:t>-Institute for IT Systems Engineering)</a:t>
            </a:r>
            <a:endParaRPr lang="ja-JP" altLang="en-US" sz="1200" dirty="0"/>
          </a:p>
        </p:txBody>
      </p:sp>
      <p:sp>
        <p:nvSpPr>
          <p:cNvPr id="16" name="正方形/長方形 15"/>
          <p:cNvSpPr/>
          <p:nvPr/>
        </p:nvSpPr>
        <p:spPr>
          <a:xfrm>
            <a:off x="285720" y="8305458"/>
            <a:ext cx="8858280" cy="553998"/>
          </a:xfrm>
          <a:prstGeom prst="rect">
            <a:avLst/>
          </a:prstGeom>
        </p:spPr>
        <p:txBody>
          <a:bodyPr wrap="square">
            <a:spAutoFit/>
          </a:bodyPr>
          <a:lstStyle/>
          <a:p>
            <a:r>
              <a:rPr lang="en-US" altLang="ja-JP" dirty="0" smtClean="0"/>
              <a:t>Transforming Data Access Through Public Visualization</a:t>
            </a:r>
          </a:p>
          <a:p>
            <a:r>
              <a:rPr lang="en-US" altLang="ja-JP" sz="1200" dirty="0" err="1" smtClean="0"/>
              <a:t>Fernanda</a:t>
            </a:r>
            <a:r>
              <a:rPr lang="en-US" altLang="ja-JP" sz="1200" dirty="0" smtClean="0"/>
              <a:t> B. </a:t>
            </a:r>
            <a:r>
              <a:rPr lang="en-US" altLang="ja-JP" sz="1200" dirty="0" err="1" smtClean="0"/>
              <a:t>Viegas</a:t>
            </a:r>
            <a:r>
              <a:rPr lang="en-US" altLang="ja-JP" sz="1200" dirty="0" smtClean="0"/>
              <a:t> (IBM), Martin Wattenberg (IBM)</a:t>
            </a:r>
            <a:endParaRPr lang="ja-JP" altLang="en-US" sz="1200" dirty="0"/>
          </a:p>
        </p:txBody>
      </p:sp>
      <p:sp>
        <p:nvSpPr>
          <p:cNvPr id="18" name="テキスト ボックス 17"/>
          <p:cNvSpPr txBox="1"/>
          <p:nvPr/>
        </p:nvSpPr>
        <p:spPr>
          <a:xfrm>
            <a:off x="1103265" y="434934"/>
            <a:ext cx="7813781" cy="400110"/>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smtClean="0">
                <a:solidFill>
                  <a:schemeClr val="bg1">
                    <a:lumMod val="75000"/>
                  </a:schemeClr>
                </a:solidFill>
              </a:rPr>
              <a:t>SIGMOD/PODS2009</a:t>
            </a:r>
            <a:r>
              <a:rPr lang="ja-JP" altLang="en-US" sz="2000" dirty="0" smtClean="0">
                <a:solidFill>
                  <a:schemeClr val="bg1">
                    <a:lumMod val="75000"/>
                  </a:schemeClr>
                </a:solidFill>
              </a:rPr>
              <a:t>の概要</a:t>
            </a:r>
            <a:endParaRPr kumimoji="1" lang="ja-JP" altLang="en-US" sz="1400" dirty="0">
              <a:solidFill>
                <a:schemeClr val="bg1">
                  <a:lumMod val="75000"/>
                </a:schemeClr>
              </a:solidFill>
            </a:endParaRPr>
          </a:p>
        </p:txBody>
      </p:sp>
      <p:sp>
        <p:nvSpPr>
          <p:cNvPr id="19" name="正方形/長方形 18"/>
          <p:cNvSpPr/>
          <p:nvPr/>
        </p:nvSpPr>
        <p:spPr>
          <a:xfrm>
            <a:off x="1103265" y="6082012"/>
            <a:ext cx="7813781" cy="400110"/>
          </a:xfrm>
          <a:prstGeom prst="rect">
            <a:avLst/>
          </a:prstGeom>
        </p:spPr>
        <p:txBody>
          <a:bodyPr wrap="square">
            <a:spAutoFit/>
          </a:bodyPr>
          <a:lstStyle/>
          <a:p>
            <a:pPr marL="268288" indent="-268288">
              <a:buSzPct val="70000"/>
              <a:buFont typeface="Wingdings" pitchFamily="2" charset="2"/>
              <a:buChar char="p"/>
            </a:pPr>
            <a:r>
              <a:rPr lang="ja-JP" altLang="en-US" sz="2000" dirty="0" smtClean="0"/>
              <a:t>喜連川先生の</a:t>
            </a:r>
            <a:r>
              <a:rPr lang="en-US" altLang="ja-JP" sz="2000" dirty="0" err="1" smtClean="0"/>
              <a:t>Codd</a:t>
            </a:r>
            <a:r>
              <a:rPr lang="en-US" altLang="ja-JP" sz="2000" dirty="0" smtClean="0"/>
              <a:t> Innovations Award</a:t>
            </a:r>
            <a:r>
              <a:rPr lang="ja-JP" altLang="en-US" sz="2000" dirty="0" smtClean="0"/>
              <a:t>受賞の様子</a:t>
            </a:r>
            <a:endParaRPr lang="en-US" altLang="ja-JP" sz="2000" dirty="0" smtClean="0"/>
          </a:p>
        </p:txBody>
      </p:sp>
      <p:sp>
        <p:nvSpPr>
          <p:cNvPr id="20" name="テキスト ボックス 19"/>
          <p:cNvSpPr txBox="1"/>
          <p:nvPr/>
        </p:nvSpPr>
        <p:spPr>
          <a:xfrm>
            <a:off x="1103265" y="2955864"/>
            <a:ext cx="7813781" cy="400110"/>
          </a:xfrm>
          <a:prstGeom prst="rect">
            <a:avLst/>
          </a:prstGeom>
          <a:noFill/>
        </p:spPr>
        <p:txBody>
          <a:bodyPr wrap="square" rtlCol="0">
            <a:spAutoFit/>
          </a:bodyPr>
          <a:lstStyle/>
          <a:p>
            <a:pPr marL="268288" indent="-268288">
              <a:buSzPct val="70000"/>
              <a:buFont typeface="Wingdings" pitchFamily="2" charset="2"/>
              <a:buChar char="p"/>
            </a:pPr>
            <a:r>
              <a:rPr lang="ja-JP" altLang="en-US" sz="2000" dirty="0" smtClean="0">
                <a:solidFill>
                  <a:schemeClr val="bg1">
                    <a:lumMod val="75000"/>
                  </a:schemeClr>
                </a:solidFill>
              </a:rPr>
              <a:t>会場や周辺施設、バンケットの写真</a:t>
            </a:r>
            <a:endParaRPr kumimoji="1" lang="ja-JP" altLang="en-US" sz="1400" dirty="0">
              <a:solidFill>
                <a:schemeClr val="bg1">
                  <a:lumMod val="75000"/>
                </a:schemeClr>
              </a:solidFill>
            </a:endParaRPr>
          </a:p>
        </p:txBody>
      </p:sp>
      <p:pic>
        <p:nvPicPr>
          <p:cNvPr id="21" name="Picture 2" descr="C:\Users\mato\Documents\lib\icon\coquette-icons-set\png\64x64\accept.png"/>
          <p:cNvPicPr>
            <a:picLocks noChangeAspect="1" noChangeArrowheads="1"/>
          </p:cNvPicPr>
          <p:nvPr/>
        </p:nvPicPr>
        <p:blipFill>
          <a:blip r:embed="rId2"/>
          <a:srcRect/>
          <a:stretch>
            <a:fillRect/>
          </a:stretch>
        </p:blipFill>
        <p:spPr bwMode="auto">
          <a:xfrm>
            <a:off x="1066752" y="5345150"/>
            <a:ext cx="457195" cy="457195"/>
          </a:xfrm>
          <a:prstGeom prst="rect">
            <a:avLst/>
          </a:prstGeom>
          <a:noFill/>
        </p:spPr>
      </p:pic>
      <p:sp>
        <p:nvSpPr>
          <p:cNvPr id="22" name="正方形/長方形 21"/>
          <p:cNvSpPr/>
          <p:nvPr/>
        </p:nvSpPr>
        <p:spPr>
          <a:xfrm>
            <a:off x="0" y="33291"/>
            <a:ext cx="9143999" cy="307777"/>
          </a:xfrm>
          <a:prstGeom prst="rect">
            <a:avLst/>
          </a:prstGeom>
        </p:spPr>
        <p:txBody>
          <a:bodyPr wrap="square">
            <a:spAutoFit/>
          </a:bodyPr>
          <a:lstStyle/>
          <a:p>
            <a:pPr marL="268288" indent="-268288" algn="ctr">
              <a:buSzPct val="70000"/>
            </a:pPr>
            <a:r>
              <a:rPr lang="ja-JP" altLang="en-US" sz="1400" dirty="0" smtClean="0">
                <a:solidFill>
                  <a:schemeClr val="bg1"/>
                </a:solidFill>
                <a:latin typeface="ヒラギノ角ゴ Pro W6" pitchFamily="34" charset="-128"/>
                <a:ea typeface="ヒラギノ角ゴ Pro W6" pitchFamily="34" charset="-128"/>
              </a:rPr>
              <a:t>目次</a:t>
            </a:r>
            <a:endParaRPr lang="ja-JP" altLang="en-US" sz="1400" dirty="0">
              <a:solidFill>
                <a:schemeClr val="bg1"/>
              </a:solidFill>
              <a:latin typeface="ヒラギノ角ゴ Pro W6" pitchFamily="34" charset="-128"/>
              <a:ea typeface="ヒラギノ角ゴ Pro W6" pitchFamily="34" charset="-128"/>
            </a:endParaRPr>
          </a:p>
        </p:txBody>
      </p:sp>
      <p:sp>
        <p:nvSpPr>
          <p:cNvPr id="24" name="フッター プレースホルダ 23"/>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5" name="星 16 24"/>
          <p:cNvSpPr/>
          <p:nvPr/>
        </p:nvSpPr>
        <p:spPr>
          <a:xfrm rot="629820">
            <a:off x="5679794" y="556878"/>
            <a:ext cx="591331" cy="591331"/>
          </a:xfrm>
          <a:prstGeom prst="star16">
            <a:avLst>
              <a:gd name="adj" fmla="val 42717"/>
            </a:avLst>
          </a:prstGeom>
          <a:solidFill>
            <a:schemeClr val="accent3"/>
          </a:solidFill>
          <a:ln>
            <a:solidFill>
              <a:schemeClr val="accent3">
                <a:lumMod val="20000"/>
                <a:lumOff val="80000"/>
              </a:schemeClr>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kumimoji="1" lang="en-US" altLang="ja-JP" sz="1400" b="1" dirty="0" smtClean="0">
                <a:solidFill>
                  <a:schemeClr val="tx1"/>
                </a:solidFill>
              </a:rPr>
              <a:t>Panel</a:t>
            </a:r>
          </a:p>
        </p:txBody>
      </p:sp>
      <p:sp>
        <p:nvSpPr>
          <p:cNvPr id="27" name="星 16 26"/>
          <p:cNvSpPr/>
          <p:nvPr/>
        </p:nvSpPr>
        <p:spPr>
          <a:xfrm rot="529137">
            <a:off x="6402289" y="1571476"/>
            <a:ext cx="581704" cy="581704"/>
          </a:xfrm>
          <a:prstGeom prst="star16">
            <a:avLst>
              <a:gd name="adj" fmla="val 42717"/>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lnSpc>
                <a:spcPts val="1400"/>
              </a:lnSpc>
            </a:pPr>
            <a:r>
              <a:rPr kumimoji="1" lang="en-US" altLang="ja-JP" b="1" dirty="0" smtClean="0">
                <a:solidFill>
                  <a:schemeClr val="tx1"/>
                </a:solidFill>
              </a:rPr>
              <a:t>Best</a:t>
            </a:r>
          </a:p>
          <a:p>
            <a:pPr algn="ctr">
              <a:lnSpc>
                <a:spcPts val="1400"/>
              </a:lnSpc>
            </a:pPr>
            <a:r>
              <a:rPr lang="en-US" altLang="ja-JP" b="1" dirty="0" smtClean="0">
                <a:solidFill>
                  <a:schemeClr val="tx1"/>
                </a:solidFill>
              </a:rPr>
              <a:t>Paper</a:t>
            </a:r>
            <a:endParaRPr kumimoji="1" lang="ja-JP" altLang="en-US" b="1" dirty="0">
              <a:solidFill>
                <a:schemeClr val="tx1"/>
              </a:solidFill>
            </a:endParaRPr>
          </a:p>
        </p:txBody>
      </p:sp>
      <p:sp>
        <p:nvSpPr>
          <p:cNvPr id="28" name="星 16 27"/>
          <p:cNvSpPr/>
          <p:nvPr/>
        </p:nvSpPr>
        <p:spPr>
          <a:xfrm rot="547617">
            <a:off x="7818220" y="2266525"/>
            <a:ext cx="581704" cy="581704"/>
          </a:xfrm>
          <a:prstGeom prst="star16">
            <a:avLst>
              <a:gd name="adj" fmla="val 42717"/>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kumimoji="1" lang="ja-JP" altLang="en-US" b="1" dirty="0" smtClean="0">
                <a:solidFill>
                  <a:schemeClr val="tx1"/>
                </a:solidFill>
              </a:rPr>
              <a:t>次点</a:t>
            </a:r>
            <a:endParaRPr kumimoji="1" lang="ja-JP" altLang="en-US" b="1" dirty="0">
              <a:solidFill>
                <a:schemeClr val="tx1"/>
              </a:solidFill>
            </a:endParaRPr>
          </a:p>
        </p:txBody>
      </p:sp>
      <p:sp>
        <p:nvSpPr>
          <p:cNvPr id="29" name="テキスト ボックス 28"/>
          <p:cNvSpPr txBox="1"/>
          <p:nvPr/>
        </p:nvSpPr>
        <p:spPr>
          <a:xfrm>
            <a:off x="117414" y="2041506"/>
            <a:ext cx="923330" cy="2848014"/>
          </a:xfrm>
          <a:prstGeom prst="rect">
            <a:avLst/>
          </a:prstGeom>
          <a:noFill/>
        </p:spPr>
        <p:txBody>
          <a:bodyPr vert="eaVert" wrap="square" rtlCol="0">
            <a:spAutoFit/>
          </a:bodyPr>
          <a:lstStyle/>
          <a:p>
            <a:pPr algn="dist"/>
            <a:r>
              <a:rPr kumimoji="1" lang="ja-JP" altLang="en-US" sz="4800" dirty="0" smtClean="0">
                <a:latin typeface="ヒラギノ角ゴ Std W8" pitchFamily="34" charset="-128"/>
                <a:ea typeface="ヒラギノ角ゴ Std W8" pitchFamily="34" charset="-128"/>
              </a:rPr>
              <a:t>目次</a:t>
            </a:r>
            <a:endParaRPr kumimoji="1" lang="ja-JP" altLang="en-US" sz="4800" dirty="0">
              <a:latin typeface="ヒラギノ角ゴ Std W8" pitchFamily="34" charset="-128"/>
              <a:ea typeface="ヒラギノ角ゴ Std W8" pitchFamily="34" charset="-128"/>
            </a:endParaRPr>
          </a:p>
        </p:txBody>
      </p:sp>
      <p:sp>
        <p:nvSpPr>
          <p:cNvPr id="31" name="星 16 30"/>
          <p:cNvSpPr/>
          <p:nvPr/>
        </p:nvSpPr>
        <p:spPr>
          <a:xfrm rot="425905">
            <a:off x="6286433" y="3427323"/>
            <a:ext cx="601086" cy="601086"/>
          </a:xfrm>
          <a:prstGeom prst="star16">
            <a:avLst>
              <a:gd name="adj" fmla="val 42717"/>
            </a:avLst>
          </a:prstGeom>
          <a:solidFill>
            <a:srgbClr val="00B0F0"/>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lnSpc>
                <a:spcPts val="1100"/>
              </a:lnSpc>
            </a:pPr>
            <a:r>
              <a:rPr kumimoji="1" lang="en-US" altLang="ja-JP" sz="1400" b="1" dirty="0" smtClean="0">
                <a:solidFill>
                  <a:schemeClr val="tx1"/>
                </a:solidFill>
              </a:rPr>
              <a:t>PODS</a:t>
            </a:r>
          </a:p>
          <a:p>
            <a:pPr algn="ctr">
              <a:lnSpc>
                <a:spcPts val="1100"/>
              </a:lnSpc>
            </a:pPr>
            <a:r>
              <a:rPr lang="en-US" altLang="ja-JP" sz="1400" b="1" dirty="0" smtClean="0">
                <a:solidFill>
                  <a:schemeClr val="tx1"/>
                </a:solidFill>
              </a:rPr>
              <a:t>Keynote</a:t>
            </a:r>
          </a:p>
        </p:txBody>
      </p:sp>
      <p:sp>
        <p:nvSpPr>
          <p:cNvPr id="34" name="星 16 33"/>
          <p:cNvSpPr/>
          <p:nvPr/>
        </p:nvSpPr>
        <p:spPr>
          <a:xfrm rot="797720">
            <a:off x="6774589" y="5919709"/>
            <a:ext cx="601086" cy="601086"/>
          </a:xfrm>
          <a:prstGeom prst="star16">
            <a:avLst>
              <a:gd name="adj" fmla="val 42717"/>
            </a:avLst>
          </a:prstGeom>
          <a:solidFill>
            <a:schemeClr val="accent6"/>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lang="ja-JP" altLang="en-US" sz="1400" b="1" dirty="0" smtClean="0">
                <a:solidFill>
                  <a:schemeClr val="tx1"/>
                </a:solidFill>
              </a:rPr>
              <a:t>受賞</a:t>
            </a:r>
            <a:r>
              <a:rPr lang="en-US" altLang="ja-JP" sz="1400" b="1" dirty="0" smtClean="0">
                <a:solidFill>
                  <a:schemeClr val="tx1"/>
                </a:solidFill>
              </a:rPr>
              <a:t/>
            </a:r>
            <a:br>
              <a:rPr lang="en-US" altLang="ja-JP" sz="1400" b="1" dirty="0" smtClean="0">
                <a:solidFill>
                  <a:schemeClr val="tx1"/>
                </a:solidFill>
              </a:rPr>
            </a:br>
            <a:r>
              <a:rPr lang="ja-JP" altLang="en-US" sz="1400" b="1" dirty="0" smtClean="0">
                <a:solidFill>
                  <a:schemeClr val="tx1"/>
                </a:solidFill>
              </a:rPr>
              <a:t>講演</a:t>
            </a:r>
            <a:endParaRPr lang="en-US" altLang="ja-JP" sz="1400" b="1" dirty="0" smtClean="0">
              <a:solidFill>
                <a:schemeClr val="tx1"/>
              </a:solidFill>
            </a:endParaRPr>
          </a:p>
        </p:txBody>
      </p:sp>
      <p:sp>
        <p:nvSpPr>
          <p:cNvPr id="26" name="スライド番号プレースホルダ 25"/>
          <p:cNvSpPr>
            <a:spLocks noGrp="1"/>
          </p:cNvSpPr>
          <p:nvPr>
            <p:ph type="sldNum" sz="quarter" idx="12"/>
          </p:nvPr>
        </p:nvSpPr>
        <p:spPr/>
        <p:txBody>
          <a:bodyPr/>
          <a:lstStyle/>
          <a:p>
            <a:fld id="{DF510E7A-70A0-49B7-BA5B-039CFE49E52F}" type="slidenum">
              <a:rPr kumimoji="1" lang="ja-JP" altLang="en-US" smtClean="0"/>
              <a:pPr/>
              <a:t>192</a:t>
            </a:fld>
            <a:endParaRPr kumimoji="1" lang="ja-JP" altLang="en-US"/>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0" y="2130425"/>
            <a:ext cx="9144000" cy="1470025"/>
          </a:xfrm>
        </p:spPr>
        <p:txBody>
          <a:bodyPr>
            <a:noAutofit/>
          </a:bodyPr>
          <a:lstStyle/>
          <a:p>
            <a:r>
              <a:rPr lang="en-US" altLang="ja-JP" sz="3200" dirty="0"/>
              <a:t>3-HOP: A High-Compression Indexing Scheme for </a:t>
            </a:r>
            <a:r>
              <a:rPr lang="en-US" altLang="ja-JP" sz="3200" dirty="0" err="1"/>
              <a:t>Reachability</a:t>
            </a:r>
            <a:r>
              <a:rPr lang="en-US" altLang="ja-JP" sz="3200" dirty="0"/>
              <a:t> </a:t>
            </a:r>
            <a:r>
              <a:rPr lang="en-US" altLang="ja-JP" sz="3200" dirty="0" smtClean="0"/>
              <a:t>Query</a:t>
            </a:r>
            <a:endParaRPr kumimoji="1" lang="ja-JP" altLang="en-US" sz="3200" dirty="0"/>
          </a:p>
        </p:txBody>
      </p:sp>
      <p:sp>
        <p:nvSpPr>
          <p:cNvPr id="6" name="サブタイトル 5"/>
          <p:cNvSpPr>
            <a:spLocks noGrp="1"/>
          </p:cNvSpPr>
          <p:nvPr>
            <p:ph type="subTitle" idx="1"/>
          </p:nvPr>
        </p:nvSpPr>
        <p:spPr/>
        <p:txBody>
          <a:bodyPr>
            <a:noAutofit/>
          </a:bodyPr>
          <a:lstStyle/>
          <a:p>
            <a:r>
              <a:rPr lang="en-US" altLang="ja-JP" sz="2400" dirty="0" err="1" smtClean="0"/>
              <a:t>Ruoming</a:t>
            </a:r>
            <a:r>
              <a:rPr lang="en-US" altLang="ja-JP" sz="2400" dirty="0" smtClean="0"/>
              <a:t> Jin,</a:t>
            </a:r>
            <a:endParaRPr lang="en-US" altLang="ja-JP" sz="2400" dirty="0"/>
          </a:p>
          <a:p>
            <a:r>
              <a:rPr lang="en-US" altLang="ja-JP" sz="2400" u="sng" dirty="0">
                <a:uFill>
                  <a:solidFill>
                    <a:srgbClr val="FF0000"/>
                  </a:solidFill>
                </a:uFill>
              </a:rPr>
              <a:t>Yang </a:t>
            </a:r>
            <a:r>
              <a:rPr lang="en-US" altLang="ja-JP" sz="2400" u="sng" dirty="0" smtClean="0">
                <a:uFill>
                  <a:solidFill>
                    <a:srgbClr val="FF0000"/>
                  </a:solidFill>
                </a:uFill>
              </a:rPr>
              <a:t>Xiang</a:t>
            </a:r>
            <a:r>
              <a:rPr lang="en-US" altLang="ja-JP" sz="2400" dirty="0" smtClean="0"/>
              <a:t>,</a:t>
            </a:r>
            <a:endParaRPr lang="en-US" altLang="ja-JP" sz="2400" dirty="0"/>
          </a:p>
          <a:p>
            <a:r>
              <a:rPr lang="en-US" altLang="ja-JP" sz="2400" dirty="0" err="1"/>
              <a:t>Ning</a:t>
            </a:r>
            <a:r>
              <a:rPr lang="en-US" altLang="ja-JP" sz="2400" dirty="0"/>
              <a:t> </a:t>
            </a:r>
            <a:r>
              <a:rPr lang="en-US" altLang="ja-JP" sz="2400" dirty="0" err="1" smtClean="0"/>
              <a:t>Ruan</a:t>
            </a:r>
            <a:r>
              <a:rPr lang="en-US" altLang="ja-JP" sz="2400" dirty="0" smtClean="0"/>
              <a:t>,</a:t>
            </a:r>
            <a:endParaRPr lang="en-US" altLang="ja-JP" sz="2400" dirty="0"/>
          </a:p>
          <a:p>
            <a:r>
              <a:rPr lang="en-US" altLang="ja-JP" sz="2400" dirty="0"/>
              <a:t>David </a:t>
            </a:r>
            <a:r>
              <a:rPr lang="en-US" altLang="ja-JP" sz="2400" dirty="0" err="1"/>
              <a:t>Fuhry</a:t>
            </a:r>
            <a:r>
              <a:rPr lang="en-US" altLang="ja-JP" sz="2400" dirty="0"/>
              <a:t> </a:t>
            </a:r>
            <a:r>
              <a:rPr lang="en-US" altLang="ja-JP" sz="2400" dirty="0" smtClean="0"/>
              <a:t/>
            </a:r>
            <a:br>
              <a:rPr lang="en-US" altLang="ja-JP" sz="2400" dirty="0" smtClean="0"/>
            </a:br>
            <a:r>
              <a:rPr lang="en-US" altLang="ja-JP" sz="2400" dirty="0" smtClean="0"/>
              <a:t>(</a:t>
            </a:r>
            <a:r>
              <a:rPr lang="en-US" altLang="ja-JP" sz="2400" dirty="0"/>
              <a:t>Kent State University)</a:t>
            </a:r>
            <a:endParaRPr kumimoji="1" lang="ja-JP" altLang="en-US" sz="2400" dirty="0"/>
          </a:p>
        </p:txBody>
      </p:sp>
      <p:sp>
        <p:nvSpPr>
          <p:cNvPr id="7" name="正方形/長方形 6"/>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152400"/>
            <a:ext cx="8229600" cy="1143000"/>
          </a:xfrm>
        </p:spPr>
        <p:txBody>
          <a:bodyPr/>
          <a:lstStyle/>
          <a:p>
            <a:r>
              <a:rPr lang="ja-JP" altLang="en-US" dirty="0" smtClean="0"/>
              <a:t>到達可能性問題</a:t>
            </a:r>
            <a:r>
              <a:rPr lang="en-US" altLang="zh-CN" dirty="0" smtClean="0"/>
              <a:t> </a:t>
            </a:r>
            <a:endParaRPr lang="en-US" altLang="zh-CN" dirty="0"/>
          </a:p>
        </p:txBody>
      </p:sp>
      <p:sp>
        <p:nvSpPr>
          <p:cNvPr id="6245" name="Rectangle 101"/>
          <p:cNvSpPr>
            <a:spLocks noGrp="1" noChangeArrowheads="1"/>
          </p:cNvSpPr>
          <p:nvPr>
            <p:ph idx="1"/>
          </p:nvPr>
        </p:nvSpPr>
        <p:spPr>
          <a:xfrm>
            <a:off x="5029200" y="2743200"/>
            <a:ext cx="4114800" cy="3048000"/>
          </a:xfrm>
        </p:spPr>
        <p:txBody>
          <a:bodyPr/>
          <a:lstStyle/>
          <a:p>
            <a:pPr>
              <a:buFontTx/>
              <a:buNone/>
            </a:pPr>
            <a:endParaRPr lang="zh-CN" altLang="en-US" dirty="0">
              <a:latin typeface="ＭＳ Ｐゴシック" pitchFamily="50" charset="-128"/>
              <a:ea typeface="ＭＳ Ｐゴシック" pitchFamily="50" charset="-128"/>
            </a:endParaRPr>
          </a:p>
          <a:p>
            <a:pPr lvl="2">
              <a:buFontTx/>
              <a:buNone/>
            </a:pPr>
            <a:r>
              <a:rPr lang="en-US" altLang="zh-CN" dirty="0">
                <a:solidFill>
                  <a:srgbClr val="FF0000"/>
                </a:solidFill>
                <a:latin typeface="ＭＳ Ｐゴシック" pitchFamily="50" charset="-128"/>
                <a:ea typeface="ＭＳ Ｐゴシック" pitchFamily="50" charset="-128"/>
              </a:rPr>
              <a:t>?Query(1,11)</a:t>
            </a:r>
            <a:r>
              <a:rPr lang="en-US" altLang="zh-CN" dirty="0">
                <a:latin typeface="ＭＳ Ｐゴシック" pitchFamily="50" charset="-128"/>
                <a:ea typeface="ＭＳ Ｐゴシック" pitchFamily="50" charset="-128"/>
              </a:rPr>
              <a:t> </a:t>
            </a:r>
          </a:p>
          <a:p>
            <a:pPr lvl="2">
              <a:buFontTx/>
              <a:buNone/>
            </a:pPr>
            <a:r>
              <a:rPr lang="en-US" altLang="zh-CN" dirty="0">
                <a:latin typeface="ＭＳ Ｐゴシック" pitchFamily="50" charset="-128"/>
                <a:ea typeface="ＭＳ Ｐゴシック" pitchFamily="50" charset="-128"/>
              </a:rPr>
              <a:t>	Yes</a:t>
            </a:r>
          </a:p>
          <a:p>
            <a:pPr lvl="2">
              <a:buFontTx/>
              <a:buNone/>
            </a:pPr>
            <a:r>
              <a:rPr lang="en-US" altLang="zh-CN" dirty="0">
                <a:solidFill>
                  <a:srgbClr val="FF0000"/>
                </a:solidFill>
                <a:latin typeface="ＭＳ Ｐゴシック" pitchFamily="50" charset="-128"/>
                <a:ea typeface="ＭＳ Ｐゴシック" pitchFamily="50" charset="-128"/>
              </a:rPr>
              <a:t>?Query(3,9)</a:t>
            </a:r>
            <a:r>
              <a:rPr lang="en-US" altLang="zh-CN" dirty="0">
                <a:latin typeface="ＭＳ Ｐゴシック" pitchFamily="50" charset="-128"/>
                <a:ea typeface="ＭＳ Ｐゴシック" pitchFamily="50" charset="-128"/>
              </a:rPr>
              <a:t> </a:t>
            </a:r>
          </a:p>
          <a:p>
            <a:pPr lvl="2">
              <a:buFontTx/>
              <a:buNone/>
            </a:pPr>
            <a:r>
              <a:rPr lang="en-US" altLang="zh-CN" dirty="0">
                <a:latin typeface="ＭＳ Ｐゴシック" pitchFamily="50" charset="-128"/>
                <a:ea typeface="ＭＳ Ｐゴシック" pitchFamily="50" charset="-128"/>
              </a:rPr>
              <a:t>  No</a:t>
            </a:r>
          </a:p>
        </p:txBody>
      </p:sp>
      <p:sp>
        <p:nvSpPr>
          <p:cNvPr id="6148" name="Freeform 4"/>
          <p:cNvSpPr>
            <a:spLocks/>
          </p:cNvSpPr>
          <p:nvPr/>
        </p:nvSpPr>
        <p:spPr bwMode="auto">
          <a:xfrm>
            <a:off x="1454150" y="6049963"/>
            <a:ext cx="350838" cy="350837"/>
          </a:xfrm>
          <a:custGeom>
            <a:avLst/>
            <a:gdLst/>
            <a:ahLst/>
            <a:cxnLst>
              <a:cxn ang="0">
                <a:pos x="893" y="1982"/>
              </a:cxn>
              <a:cxn ang="0">
                <a:pos x="699" y="1943"/>
              </a:cxn>
              <a:cxn ang="0">
                <a:pos x="521" y="1868"/>
              </a:cxn>
              <a:cxn ang="0">
                <a:pos x="362" y="1760"/>
              </a:cxn>
              <a:cxn ang="0">
                <a:pos x="228" y="1626"/>
              </a:cxn>
              <a:cxn ang="0">
                <a:pos x="120" y="1467"/>
              </a:cxn>
              <a:cxn ang="0">
                <a:pos x="45" y="1289"/>
              </a:cxn>
              <a:cxn ang="0">
                <a:pos x="5" y="1095"/>
              </a:cxn>
              <a:cxn ang="0">
                <a:pos x="5" y="893"/>
              </a:cxn>
              <a:cxn ang="0">
                <a:pos x="45" y="699"/>
              </a:cxn>
              <a:cxn ang="0">
                <a:pos x="120" y="520"/>
              </a:cxn>
              <a:cxn ang="0">
                <a:pos x="228" y="362"/>
              </a:cxn>
              <a:cxn ang="0">
                <a:pos x="362" y="227"/>
              </a:cxn>
              <a:cxn ang="0">
                <a:pos x="521" y="120"/>
              </a:cxn>
              <a:cxn ang="0">
                <a:pos x="699" y="45"/>
              </a:cxn>
              <a:cxn ang="0">
                <a:pos x="893" y="5"/>
              </a:cxn>
              <a:cxn ang="0">
                <a:pos x="1095" y="5"/>
              </a:cxn>
              <a:cxn ang="0">
                <a:pos x="1289" y="45"/>
              </a:cxn>
              <a:cxn ang="0">
                <a:pos x="1467" y="120"/>
              </a:cxn>
              <a:cxn ang="0">
                <a:pos x="1626" y="227"/>
              </a:cxn>
              <a:cxn ang="0">
                <a:pos x="1760" y="362"/>
              </a:cxn>
              <a:cxn ang="0">
                <a:pos x="1868" y="520"/>
              </a:cxn>
              <a:cxn ang="0">
                <a:pos x="1943" y="699"/>
              </a:cxn>
              <a:cxn ang="0">
                <a:pos x="1982" y="893"/>
              </a:cxn>
              <a:cxn ang="0">
                <a:pos x="1982" y="1095"/>
              </a:cxn>
              <a:cxn ang="0">
                <a:pos x="1943" y="1289"/>
              </a:cxn>
              <a:cxn ang="0">
                <a:pos x="1868" y="1467"/>
              </a:cxn>
              <a:cxn ang="0">
                <a:pos x="1760" y="1626"/>
              </a:cxn>
              <a:cxn ang="0">
                <a:pos x="1626" y="1760"/>
              </a:cxn>
              <a:cxn ang="0">
                <a:pos x="1467" y="1868"/>
              </a:cxn>
              <a:cxn ang="0">
                <a:pos x="1289" y="1943"/>
              </a:cxn>
              <a:cxn ang="0">
                <a:pos x="1095" y="1982"/>
              </a:cxn>
            </a:cxnLst>
            <a:rect l="0" t="0" r="r" b="b"/>
            <a:pathLst>
              <a:path w="1988" h="1988">
                <a:moveTo>
                  <a:pt x="994" y="1988"/>
                </a:moveTo>
                <a:lnTo>
                  <a:pt x="893" y="1982"/>
                </a:lnTo>
                <a:lnTo>
                  <a:pt x="794" y="1968"/>
                </a:lnTo>
                <a:lnTo>
                  <a:pt x="699" y="1943"/>
                </a:lnTo>
                <a:lnTo>
                  <a:pt x="607" y="1909"/>
                </a:lnTo>
                <a:lnTo>
                  <a:pt x="521" y="1868"/>
                </a:lnTo>
                <a:lnTo>
                  <a:pt x="438" y="1818"/>
                </a:lnTo>
                <a:lnTo>
                  <a:pt x="362" y="1760"/>
                </a:lnTo>
                <a:lnTo>
                  <a:pt x="291" y="1697"/>
                </a:lnTo>
                <a:lnTo>
                  <a:pt x="228"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0"/>
                </a:lnTo>
                <a:lnTo>
                  <a:pt x="170" y="438"/>
                </a:lnTo>
                <a:lnTo>
                  <a:pt x="228" y="362"/>
                </a:lnTo>
                <a:lnTo>
                  <a:pt x="291" y="291"/>
                </a:lnTo>
                <a:lnTo>
                  <a:pt x="362" y="227"/>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7" y="120"/>
                </a:lnTo>
                <a:lnTo>
                  <a:pt x="1550" y="170"/>
                </a:lnTo>
                <a:lnTo>
                  <a:pt x="1626" y="227"/>
                </a:lnTo>
                <a:lnTo>
                  <a:pt x="1697" y="291"/>
                </a:lnTo>
                <a:lnTo>
                  <a:pt x="1760" y="362"/>
                </a:lnTo>
                <a:lnTo>
                  <a:pt x="1818" y="438"/>
                </a:lnTo>
                <a:lnTo>
                  <a:pt x="1868" y="520"/>
                </a:lnTo>
                <a:lnTo>
                  <a:pt x="1909" y="607"/>
                </a:lnTo>
                <a:lnTo>
                  <a:pt x="1943" y="699"/>
                </a:lnTo>
                <a:lnTo>
                  <a:pt x="1968" y="794"/>
                </a:lnTo>
                <a:lnTo>
                  <a:pt x="1982" y="893"/>
                </a:lnTo>
                <a:lnTo>
                  <a:pt x="1988" y="994"/>
                </a:lnTo>
                <a:lnTo>
                  <a:pt x="1982" y="1095"/>
                </a:lnTo>
                <a:lnTo>
                  <a:pt x="1968" y="1194"/>
                </a:lnTo>
                <a:lnTo>
                  <a:pt x="1943" y="1289"/>
                </a:lnTo>
                <a:lnTo>
                  <a:pt x="1909" y="1381"/>
                </a:lnTo>
                <a:lnTo>
                  <a:pt x="1868" y="1467"/>
                </a:lnTo>
                <a:lnTo>
                  <a:pt x="1818" y="1550"/>
                </a:lnTo>
                <a:lnTo>
                  <a:pt x="1760" y="1626"/>
                </a:lnTo>
                <a:lnTo>
                  <a:pt x="1697" y="1697"/>
                </a:lnTo>
                <a:lnTo>
                  <a:pt x="1626" y="1760"/>
                </a:lnTo>
                <a:lnTo>
                  <a:pt x="1550" y="1818"/>
                </a:lnTo>
                <a:lnTo>
                  <a:pt x="1467" y="1868"/>
                </a:lnTo>
                <a:lnTo>
                  <a:pt x="1381" y="1909"/>
                </a:lnTo>
                <a:lnTo>
                  <a:pt x="1289" y="1943"/>
                </a:lnTo>
                <a:lnTo>
                  <a:pt x="1194" y="1968"/>
                </a:lnTo>
                <a:lnTo>
                  <a:pt x="1095" y="1982"/>
                </a:lnTo>
                <a:lnTo>
                  <a:pt x="994" y="1988"/>
                </a:lnTo>
              </a:path>
            </a:pathLst>
          </a:custGeom>
          <a:solidFill>
            <a:srgbClr val="00FFFF"/>
          </a:solidFill>
          <a:ln w="12700">
            <a:solidFill>
              <a:srgbClr val="000000"/>
            </a:solidFill>
            <a:prstDash val="solid"/>
            <a:round/>
            <a:headEnd/>
            <a:tailEnd/>
          </a:ln>
        </p:spPr>
        <p:txBody>
          <a:bodyPr/>
          <a:lstStyle/>
          <a:p>
            <a:endParaRPr lang="ja-JP" altLang="en-US"/>
          </a:p>
        </p:txBody>
      </p:sp>
      <p:sp>
        <p:nvSpPr>
          <p:cNvPr id="6149" name="Freeform 5"/>
          <p:cNvSpPr>
            <a:spLocks/>
          </p:cNvSpPr>
          <p:nvPr/>
        </p:nvSpPr>
        <p:spPr bwMode="auto">
          <a:xfrm>
            <a:off x="3036888" y="6049963"/>
            <a:ext cx="349250" cy="350837"/>
          </a:xfrm>
          <a:custGeom>
            <a:avLst/>
            <a:gdLst/>
            <a:ahLst/>
            <a:cxnLst>
              <a:cxn ang="0">
                <a:pos x="892" y="1982"/>
              </a:cxn>
              <a:cxn ang="0">
                <a:pos x="698" y="1943"/>
              </a:cxn>
              <a:cxn ang="0">
                <a:pos x="520" y="1868"/>
              </a:cxn>
              <a:cxn ang="0">
                <a:pos x="361" y="1760"/>
              </a:cxn>
              <a:cxn ang="0">
                <a:pos x="227" y="1626"/>
              </a:cxn>
              <a:cxn ang="0">
                <a:pos x="119" y="1467"/>
              </a:cxn>
              <a:cxn ang="0">
                <a:pos x="44" y="1289"/>
              </a:cxn>
              <a:cxn ang="0">
                <a:pos x="5" y="1095"/>
              </a:cxn>
              <a:cxn ang="0">
                <a:pos x="5" y="893"/>
              </a:cxn>
              <a:cxn ang="0">
                <a:pos x="44" y="699"/>
              </a:cxn>
              <a:cxn ang="0">
                <a:pos x="119" y="521"/>
              </a:cxn>
              <a:cxn ang="0">
                <a:pos x="227" y="362"/>
              </a:cxn>
              <a:cxn ang="0">
                <a:pos x="361" y="228"/>
              </a:cxn>
              <a:cxn ang="0">
                <a:pos x="520" y="120"/>
              </a:cxn>
              <a:cxn ang="0">
                <a:pos x="698" y="45"/>
              </a:cxn>
              <a:cxn ang="0">
                <a:pos x="892" y="5"/>
              </a:cxn>
              <a:cxn ang="0">
                <a:pos x="1094" y="5"/>
              </a:cxn>
              <a:cxn ang="0">
                <a:pos x="1288" y="45"/>
              </a:cxn>
              <a:cxn ang="0">
                <a:pos x="1467" y="120"/>
              </a:cxn>
              <a:cxn ang="0">
                <a:pos x="1625" y="228"/>
              </a:cxn>
              <a:cxn ang="0">
                <a:pos x="1760" y="362"/>
              </a:cxn>
              <a:cxn ang="0">
                <a:pos x="1867" y="521"/>
              </a:cxn>
              <a:cxn ang="0">
                <a:pos x="1942" y="699"/>
              </a:cxn>
              <a:cxn ang="0">
                <a:pos x="1982" y="893"/>
              </a:cxn>
              <a:cxn ang="0">
                <a:pos x="1982" y="1095"/>
              </a:cxn>
              <a:cxn ang="0">
                <a:pos x="1942" y="1289"/>
              </a:cxn>
              <a:cxn ang="0">
                <a:pos x="1867" y="1467"/>
              </a:cxn>
              <a:cxn ang="0">
                <a:pos x="1760" y="1626"/>
              </a:cxn>
              <a:cxn ang="0">
                <a:pos x="1625" y="1760"/>
              </a:cxn>
              <a:cxn ang="0">
                <a:pos x="1467" y="1868"/>
              </a:cxn>
              <a:cxn ang="0">
                <a:pos x="1288" y="1943"/>
              </a:cxn>
              <a:cxn ang="0">
                <a:pos x="1094" y="1982"/>
              </a:cxn>
            </a:cxnLst>
            <a:rect l="0" t="0" r="r" b="b"/>
            <a:pathLst>
              <a:path w="1987" h="1988">
                <a:moveTo>
                  <a:pt x="993" y="1988"/>
                </a:moveTo>
                <a:lnTo>
                  <a:pt x="892" y="1982"/>
                </a:lnTo>
                <a:lnTo>
                  <a:pt x="793" y="1968"/>
                </a:lnTo>
                <a:lnTo>
                  <a:pt x="698" y="1943"/>
                </a:lnTo>
                <a:lnTo>
                  <a:pt x="606" y="1909"/>
                </a:lnTo>
                <a:lnTo>
                  <a:pt x="520" y="1868"/>
                </a:lnTo>
                <a:lnTo>
                  <a:pt x="437" y="1818"/>
                </a:lnTo>
                <a:lnTo>
                  <a:pt x="361" y="1760"/>
                </a:lnTo>
                <a:lnTo>
                  <a:pt x="290" y="1697"/>
                </a:lnTo>
                <a:lnTo>
                  <a:pt x="227" y="1626"/>
                </a:lnTo>
                <a:lnTo>
                  <a:pt x="170" y="1550"/>
                </a:lnTo>
                <a:lnTo>
                  <a:pt x="119" y="1467"/>
                </a:lnTo>
                <a:lnTo>
                  <a:pt x="78" y="1381"/>
                </a:lnTo>
                <a:lnTo>
                  <a:pt x="44" y="1289"/>
                </a:lnTo>
                <a:lnTo>
                  <a:pt x="19" y="1194"/>
                </a:lnTo>
                <a:lnTo>
                  <a:pt x="5" y="1095"/>
                </a:lnTo>
                <a:lnTo>
                  <a:pt x="0" y="994"/>
                </a:lnTo>
                <a:lnTo>
                  <a:pt x="5" y="893"/>
                </a:lnTo>
                <a:lnTo>
                  <a:pt x="19" y="794"/>
                </a:lnTo>
                <a:lnTo>
                  <a:pt x="44" y="699"/>
                </a:lnTo>
                <a:lnTo>
                  <a:pt x="78" y="607"/>
                </a:lnTo>
                <a:lnTo>
                  <a:pt x="119" y="521"/>
                </a:lnTo>
                <a:lnTo>
                  <a:pt x="170" y="438"/>
                </a:lnTo>
                <a:lnTo>
                  <a:pt x="227" y="362"/>
                </a:lnTo>
                <a:lnTo>
                  <a:pt x="290" y="291"/>
                </a:lnTo>
                <a:lnTo>
                  <a:pt x="361" y="228"/>
                </a:lnTo>
                <a:lnTo>
                  <a:pt x="437" y="170"/>
                </a:lnTo>
                <a:lnTo>
                  <a:pt x="520" y="120"/>
                </a:lnTo>
                <a:lnTo>
                  <a:pt x="606" y="78"/>
                </a:lnTo>
                <a:lnTo>
                  <a:pt x="698" y="45"/>
                </a:lnTo>
                <a:lnTo>
                  <a:pt x="793" y="20"/>
                </a:lnTo>
                <a:lnTo>
                  <a:pt x="892" y="5"/>
                </a:lnTo>
                <a:lnTo>
                  <a:pt x="993" y="0"/>
                </a:lnTo>
                <a:lnTo>
                  <a:pt x="1094" y="5"/>
                </a:lnTo>
                <a:lnTo>
                  <a:pt x="1193" y="20"/>
                </a:lnTo>
                <a:lnTo>
                  <a:pt x="1288" y="45"/>
                </a:lnTo>
                <a:lnTo>
                  <a:pt x="1380" y="78"/>
                </a:lnTo>
                <a:lnTo>
                  <a:pt x="1467" y="120"/>
                </a:lnTo>
                <a:lnTo>
                  <a:pt x="1549" y="170"/>
                </a:lnTo>
                <a:lnTo>
                  <a:pt x="1625" y="228"/>
                </a:lnTo>
                <a:lnTo>
                  <a:pt x="1696" y="291"/>
                </a:lnTo>
                <a:lnTo>
                  <a:pt x="1760" y="362"/>
                </a:lnTo>
                <a:lnTo>
                  <a:pt x="1817" y="438"/>
                </a:lnTo>
                <a:lnTo>
                  <a:pt x="1867" y="521"/>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50"/>
                </a:lnTo>
                <a:lnTo>
                  <a:pt x="1760" y="1626"/>
                </a:lnTo>
                <a:lnTo>
                  <a:pt x="1696" y="1697"/>
                </a:lnTo>
                <a:lnTo>
                  <a:pt x="1625" y="1760"/>
                </a:lnTo>
                <a:lnTo>
                  <a:pt x="1549" y="1818"/>
                </a:lnTo>
                <a:lnTo>
                  <a:pt x="1467" y="1868"/>
                </a:lnTo>
                <a:lnTo>
                  <a:pt x="1380" y="1909"/>
                </a:lnTo>
                <a:lnTo>
                  <a:pt x="1288" y="1943"/>
                </a:lnTo>
                <a:lnTo>
                  <a:pt x="1193" y="1968"/>
                </a:lnTo>
                <a:lnTo>
                  <a:pt x="1094" y="1982"/>
                </a:lnTo>
                <a:lnTo>
                  <a:pt x="993" y="1988"/>
                </a:lnTo>
              </a:path>
            </a:pathLst>
          </a:custGeom>
          <a:solidFill>
            <a:srgbClr val="00FFFF"/>
          </a:solidFill>
          <a:ln w="12700">
            <a:solidFill>
              <a:srgbClr val="000000"/>
            </a:solidFill>
            <a:prstDash val="solid"/>
            <a:round/>
            <a:headEnd/>
            <a:tailEnd/>
          </a:ln>
        </p:spPr>
        <p:txBody>
          <a:bodyPr/>
          <a:lstStyle/>
          <a:p>
            <a:endParaRPr lang="ja-JP" altLang="en-US"/>
          </a:p>
        </p:txBody>
      </p:sp>
      <p:sp>
        <p:nvSpPr>
          <p:cNvPr id="6151" name="Rectangle 7"/>
          <p:cNvSpPr>
            <a:spLocks noChangeArrowheads="1"/>
          </p:cNvSpPr>
          <p:nvPr/>
        </p:nvSpPr>
        <p:spPr bwMode="auto">
          <a:xfrm>
            <a:off x="1584325" y="6138863"/>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1</a:t>
            </a:r>
            <a:endParaRPr lang="en-US" altLang="zh-CN">
              <a:ea typeface="宋体" pitchFamily="2" charset="-122"/>
            </a:endParaRPr>
          </a:p>
        </p:txBody>
      </p:sp>
      <p:sp>
        <p:nvSpPr>
          <p:cNvPr id="6152" name="Rectangle 8"/>
          <p:cNvSpPr>
            <a:spLocks noChangeArrowheads="1"/>
          </p:cNvSpPr>
          <p:nvPr/>
        </p:nvSpPr>
        <p:spPr bwMode="auto">
          <a:xfrm>
            <a:off x="3165475" y="6138863"/>
            <a:ext cx="84960"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2</a:t>
            </a:r>
            <a:endParaRPr lang="en-US" altLang="zh-CN">
              <a:ea typeface="宋体" pitchFamily="2" charset="-122"/>
            </a:endParaRPr>
          </a:p>
        </p:txBody>
      </p:sp>
      <p:sp>
        <p:nvSpPr>
          <p:cNvPr id="6153" name="Freeform 9"/>
          <p:cNvSpPr>
            <a:spLocks/>
          </p:cNvSpPr>
          <p:nvPr/>
        </p:nvSpPr>
        <p:spPr bwMode="auto">
          <a:xfrm>
            <a:off x="1160463" y="5167313"/>
            <a:ext cx="350837" cy="350837"/>
          </a:xfrm>
          <a:custGeom>
            <a:avLst/>
            <a:gdLst/>
            <a:ahLst/>
            <a:cxnLst>
              <a:cxn ang="0">
                <a:pos x="893" y="1982"/>
              </a:cxn>
              <a:cxn ang="0">
                <a:pos x="699" y="1943"/>
              </a:cxn>
              <a:cxn ang="0">
                <a:pos x="520" y="1868"/>
              </a:cxn>
              <a:cxn ang="0">
                <a:pos x="362" y="1760"/>
              </a:cxn>
              <a:cxn ang="0">
                <a:pos x="227" y="1626"/>
              </a:cxn>
              <a:cxn ang="0">
                <a:pos x="120" y="1467"/>
              </a:cxn>
              <a:cxn ang="0">
                <a:pos x="45" y="1289"/>
              </a:cxn>
              <a:cxn ang="0">
                <a:pos x="5" y="1095"/>
              </a:cxn>
              <a:cxn ang="0">
                <a:pos x="5" y="893"/>
              </a:cxn>
              <a:cxn ang="0">
                <a:pos x="45" y="699"/>
              </a:cxn>
              <a:cxn ang="0">
                <a:pos x="120" y="521"/>
              </a:cxn>
              <a:cxn ang="0">
                <a:pos x="227" y="362"/>
              </a:cxn>
              <a:cxn ang="0">
                <a:pos x="362" y="228"/>
              </a:cxn>
              <a:cxn ang="0">
                <a:pos x="520" y="120"/>
              </a:cxn>
              <a:cxn ang="0">
                <a:pos x="699" y="45"/>
              </a:cxn>
              <a:cxn ang="0">
                <a:pos x="893" y="6"/>
              </a:cxn>
              <a:cxn ang="0">
                <a:pos x="1095" y="6"/>
              </a:cxn>
              <a:cxn ang="0">
                <a:pos x="1289" y="45"/>
              </a:cxn>
              <a:cxn ang="0">
                <a:pos x="1467" y="120"/>
              </a:cxn>
              <a:cxn ang="0">
                <a:pos x="1626" y="228"/>
              </a:cxn>
              <a:cxn ang="0">
                <a:pos x="1760" y="362"/>
              </a:cxn>
              <a:cxn ang="0">
                <a:pos x="1867" y="521"/>
              </a:cxn>
              <a:cxn ang="0">
                <a:pos x="1943" y="699"/>
              </a:cxn>
              <a:cxn ang="0">
                <a:pos x="1982" y="893"/>
              </a:cxn>
              <a:cxn ang="0">
                <a:pos x="1982" y="1095"/>
              </a:cxn>
              <a:cxn ang="0">
                <a:pos x="1943" y="1289"/>
              </a:cxn>
              <a:cxn ang="0">
                <a:pos x="1867" y="1467"/>
              </a:cxn>
              <a:cxn ang="0">
                <a:pos x="1760" y="1626"/>
              </a:cxn>
              <a:cxn ang="0">
                <a:pos x="1626" y="1760"/>
              </a:cxn>
              <a:cxn ang="0">
                <a:pos x="1467" y="1868"/>
              </a:cxn>
              <a:cxn ang="0">
                <a:pos x="1289" y="1943"/>
              </a:cxn>
              <a:cxn ang="0">
                <a:pos x="1095" y="1982"/>
              </a:cxn>
            </a:cxnLst>
            <a:rect l="0" t="0" r="r" b="b"/>
            <a:pathLst>
              <a:path w="1987" h="1988">
                <a:moveTo>
                  <a:pt x="994" y="1988"/>
                </a:moveTo>
                <a:lnTo>
                  <a:pt x="893" y="1982"/>
                </a:lnTo>
                <a:lnTo>
                  <a:pt x="793" y="1968"/>
                </a:lnTo>
                <a:lnTo>
                  <a:pt x="699" y="1943"/>
                </a:lnTo>
                <a:lnTo>
                  <a:pt x="607" y="1910"/>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1"/>
                </a:lnTo>
                <a:lnTo>
                  <a:pt x="170" y="438"/>
                </a:lnTo>
                <a:lnTo>
                  <a:pt x="227" y="362"/>
                </a:lnTo>
                <a:lnTo>
                  <a:pt x="291" y="291"/>
                </a:lnTo>
                <a:lnTo>
                  <a:pt x="362" y="228"/>
                </a:lnTo>
                <a:lnTo>
                  <a:pt x="438" y="170"/>
                </a:lnTo>
                <a:lnTo>
                  <a:pt x="520" y="120"/>
                </a:lnTo>
                <a:lnTo>
                  <a:pt x="607" y="79"/>
                </a:lnTo>
                <a:lnTo>
                  <a:pt x="699" y="45"/>
                </a:lnTo>
                <a:lnTo>
                  <a:pt x="793" y="20"/>
                </a:lnTo>
                <a:lnTo>
                  <a:pt x="893" y="6"/>
                </a:lnTo>
                <a:lnTo>
                  <a:pt x="994" y="0"/>
                </a:lnTo>
                <a:lnTo>
                  <a:pt x="1095" y="6"/>
                </a:lnTo>
                <a:lnTo>
                  <a:pt x="1194" y="20"/>
                </a:lnTo>
                <a:lnTo>
                  <a:pt x="1289" y="45"/>
                </a:lnTo>
                <a:lnTo>
                  <a:pt x="1380" y="79"/>
                </a:lnTo>
                <a:lnTo>
                  <a:pt x="1467" y="120"/>
                </a:lnTo>
                <a:lnTo>
                  <a:pt x="1549" y="170"/>
                </a:lnTo>
                <a:lnTo>
                  <a:pt x="1626" y="228"/>
                </a:lnTo>
                <a:lnTo>
                  <a:pt x="1696" y="291"/>
                </a:lnTo>
                <a:lnTo>
                  <a:pt x="1760" y="362"/>
                </a:lnTo>
                <a:lnTo>
                  <a:pt x="1817" y="438"/>
                </a:lnTo>
                <a:lnTo>
                  <a:pt x="1867" y="521"/>
                </a:lnTo>
                <a:lnTo>
                  <a:pt x="1909" y="607"/>
                </a:lnTo>
                <a:lnTo>
                  <a:pt x="1943" y="699"/>
                </a:lnTo>
                <a:lnTo>
                  <a:pt x="1968" y="794"/>
                </a:lnTo>
                <a:lnTo>
                  <a:pt x="1982" y="893"/>
                </a:lnTo>
                <a:lnTo>
                  <a:pt x="1987" y="994"/>
                </a:lnTo>
                <a:lnTo>
                  <a:pt x="1982" y="1095"/>
                </a:lnTo>
                <a:lnTo>
                  <a:pt x="1968" y="1194"/>
                </a:lnTo>
                <a:lnTo>
                  <a:pt x="1943" y="1289"/>
                </a:lnTo>
                <a:lnTo>
                  <a:pt x="1909" y="1381"/>
                </a:lnTo>
                <a:lnTo>
                  <a:pt x="1867" y="1467"/>
                </a:lnTo>
                <a:lnTo>
                  <a:pt x="1817" y="1550"/>
                </a:lnTo>
                <a:lnTo>
                  <a:pt x="1760" y="1626"/>
                </a:lnTo>
                <a:lnTo>
                  <a:pt x="1696" y="1697"/>
                </a:lnTo>
                <a:lnTo>
                  <a:pt x="1626" y="1760"/>
                </a:lnTo>
                <a:lnTo>
                  <a:pt x="1549" y="1818"/>
                </a:lnTo>
                <a:lnTo>
                  <a:pt x="1467" y="1868"/>
                </a:lnTo>
                <a:lnTo>
                  <a:pt x="1380" y="1910"/>
                </a:lnTo>
                <a:lnTo>
                  <a:pt x="1289" y="1943"/>
                </a:lnTo>
                <a:lnTo>
                  <a:pt x="1194" y="1968"/>
                </a:lnTo>
                <a:lnTo>
                  <a:pt x="1095" y="1982"/>
                </a:lnTo>
                <a:lnTo>
                  <a:pt x="994" y="1988"/>
                </a:lnTo>
              </a:path>
            </a:pathLst>
          </a:custGeom>
          <a:solidFill>
            <a:srgbClr val="00FFFF"/>
          </a:solidFill>
          <a:ln w="12700">
            <a:solidFill>
              <a:srgbClr val="000000"/>
            </a:solidFill>
            <a:prstDash val="solid"/>
            <a:round/>
            <a:headEnd/>
            <a:tailEnd/>
          </a:ln>
        </p:spPr>
        <p:txBody>
          <a:bodyPr/>
          <a:lstStyle/>
          <a:p>
            <a:endParaRPr lang="ja-JP" altLang="en-US"/>
          </a:p>
        </p:txBody>
      </p:sp>
      <p:sp>
        <p:nvSpPr>
          <p:cNvPr id="6154" name="Rectangle 10"/>
          <p:cNvSpPr>
            <a:spLocks noChangeArrowheads="1"/>
          </p:cNvSpPr>
          <p:nvPr/>
        </p:nvSpPr>
        <p:spPr bwMode="auto">
          <a:xfrm>
            <a:off x="1287463" y="5257800"/>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3</a:t>
            </a:r>
            <a:endParaRPr lang="en-US" altLang="zh-CN">
              <a:ea typeface="宋体" pitchFamily="2" charset="-122"/>
            </a:endParaRPr>
          </a:p>
        </p:txBody>
      </p:sp>
      <p:sp>
        <p:nvSpPr>
          <p:cNvPr id="6155" name="Freeform 11"/>
          <p:cNvSpPr>
            <a:spLocks/>
          </p:cNvSpPr>
          <p:nvPr/>
        </p:nvSpPr>
        <p:spPr bwMode="auto">
          <a:xfrm>
            <a:off x="2300288" y="5167313"/>
            <a:ext cx="350837" cy="350837"/>
          </a:xfrm>
          <a:custGeom>
            <a:avLst/>
            <a:gdLst/>
            <a:ahLst/>
            <a:cxnLst>
              <a:cxn ang="0">
                <a:pos x="892" y="1982"/>
              </a:cxn>
              <a:cxn ang="0">
                <a:pos x="698" y="1943"/>
              </a:cxn>
              <a:cxn ang="0">
                <a:pos x="520" y="1868"/>
              </a:cxn>
              <a:cxn ang="0">
                <a:pos x="362" y="1760"/>
              </a:cxn>
              <a:cxn ang="0">
                <a:pos x="227" y="1626"/>
              </a:cxn>
              <a:cxn ang="0">
                <a:pos x="120" y="1467"/>
              </a:cxn>
              <a:cxn ang="0">
                <a:pos x="45" y="1289"/>
              </a:cxn>
              <a:cxn ang="0">
                <a:pos x="5" y="1095"/>
              </a:cxn>
              <a:cxn ang="0">
                <a:pos x="5" y="893"/>
              </a:cxn>
              <a:cxn ang="0">
                <a:pos x="45" y="699"/>
              </a:cxn>
              <a:cxn ang="0">
                <a:pos x="120" y="521"/>
              </a:cxn>
              <a:cxn ang="0">
                <a:pos x="227" y="362"/>
              </a:cxn>
              <a:cxn ang="0">
                <a:pos x="362" y="228"/>
              </a:cxn>
              <a:cxn ang="0">
                <a:pos x="520" y="120"/>
              </a:cxn>
              <a:cxn ang="0">
                <a:pos x="698" y="45"/>
              </a:cxn>
              <a:cxn ang="0">
                <a:pos x="892" y="6"/>
              </a:cxn>
              <a:cxn ang="0">
                <a:pos x="1095" y="6"/>
              </a:cxn>
              <a:cxn ang="0">
                <a:pos x="1289" y="45"/>
              </a:cxn>
              <a:cxn ang="0">
                <a:pos x="1467" y="120"/>
              </a:cxn>
              <a:cxn ang="0">
                <a:pos x="1625" y="228"/>
              </a:cxn>
              <a:cxn ang="0">
                <a:pos x="1760" y="362"/>
              </a:cxn>
              <a:cxn ang="0">
                <a:pos x="1867" y="521"/>
              </a:cxn>
              <a:cxn ang="0">
                <a:pos x="1942" y="699"/>
              </a:cxn>
              <a:cxn ang="0">
                <a:pos x="1982" y="893"/>
              </a:cxn>
              <a:cxn ang="0">
                <a:pos x="1982" y="1095"/>
              </a:cxn>
              <a:cxn ang="0">
                <a:pos x="1942" y="1289"/>
              </a:cxn>
              <a:cxn ang="0">
                <a:pos x="1867" y="1467"/>
              </a:cxn>
              <a:cxn ang="0">
                <a:pos x="1760" y="1626"/>
              </a:cxn>
              <a:cxn ang="0">
                <a:pos x="1625" y="1760"/>
              </a:cxn>
              <a:cxn ang="0">
                <a:pos x="1467" y="1868"/>
              </a:cxn>
              <a:cxn ang="0">
                <a:pos x="1289" y="1943"/>
              </a:cxn>
              <a:cxn ang="0">
                <a:pos x="1095" y="1982"/>
              </a:cxn>
            </a:cxnLst>
            <a:rect l="0" t="0" r="r" b="b"/>
            <a:pathLst>
              <a:path w="1987" h="1988">
                <a:moveTo>
                  <a:pt x="993" y="1988"/>
                </a:moveTo>
                <a:lnTo>
                  <a:pt x="892" y="1982"/>
                </a:lnTo>
                <a:lnTo>
                  <a:pt x="793" y="1968"/>
                </a:lnTo>
                <a:lnTo>
                  <a:pt x="698" y="1943"/>
                </a:lnTo>
                <a:lnTo>
                  <a:pt x="607" y="1910"/>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1"/>
                </a:lnTo>
                <a:lnTo>
                  <a:pt x="170" y="438"/>
                </a:lnTo>
                <a:lnTo>
                  <a:pt x="227" y="362"/>
                </a:lnTo>
                <a:lnTo>
                  <a:pt x="291" y="291"/>
                </a:lnTo>
                <a:lnTo>
                  <a:pt x="362" y="228"/>
                </a:lnTo>
                <a:lnTo>
                  <a:pt x="438" y="170"/>
                </a:lnTo>
                <a:lnTo>
                  <a:pt x="520" y="120"/>
                </a:lnTo>
                <a:lnTo>
                  <a:pt x="607" y="79"/>
                </a:lnTo>
                <a:lnTo>
                  <a:pt x="698" y="45"/>
                </a:lnTo>
                <a:lnTo>
                  <a:pt x="793" y="20"/>
                </a:lnTo>
                <a:lnTo>
                  <a:pt x="892" y="6"/>
                </a:lnTo>
                <a:lnTo>
                  <a:pt x="993" y="0"/>
                </a:lnTo>
                <a:lnTo>
                  <a:pt x="1095" y="6"/>
                </a:lnTo>
                <a:lnTo>
                  <a:pt x="1194" y="20"/>
                </a:lnTo>
                <a:lnTo>
                  <a:pt x="1289" y="45"/>
                </a:lnTo>
                <a:lnTo>
                  <a:pt x="1380" y="79"/>
                </a:lnTo>
                <a:lnTo>
                  <a:pt x="1467" y="120"/>
                </a:lnTo>
                <a:lnTo>
                  <a:pt x="1549" y="170"/>
                </a:lnTo>
                <a:lnTo>
                  <a:pt x="1625" y="228"/>
                </a:lnTo>
                <a:lnTo>
                  <a:pt x="1696" y="291"/>
                </a:lnTo>
                <a:lnTo>
                  <a:pt x="1760" y="362"/>
                </a:lnTo>
                <a:lnTo>
                  <a:pt x="1817" y="438"/>
                </a:lnTo>
                <a:lnTo>
                  <a:pt x="1867" y="521"/>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50"/>
                </a:lnTo>
                <a:lnTo>
                  <a:pt x="1760" y="1626"/>
                </a:lnTo>
                <a:lnTo>
                  <a:pt x="1696" y="1697"/>
                </a:lnTo>
                <a:lnTo>
                  <a:pt x="1625" y="1760"/>
                </a:lnTo>
                <a:lnTo>
                  <a:pt x="1549" y="1818"/>
                </a:lnTo>
                <a:lnTo>
                  <a:pt x="1467" y="1868"/>
                </a:lnTo>
                <a:lnTo>
                  <a:pt x="1380" y="1910"/>
                </a:lnTo>
                <a:lnTo>
                  <a:pt x="1289" y="1943"/>
                </a:lnTo>
                <a:lnTo>
                  <a:pt x="1194" y="1968"/>
                </a:lnTo>
                <a:lnTo>
                  <a:pt x="1095" y="1982"/>
                </a:lnTo>
                <a:lnTo>
                  <a:pt x="993" y="1988"/>
                </a:lnTo>
              </a:path>
            </a:pathLst>
          </a:custGeom>
          <a:solidFill>
            <a:srgbClr val="00FFFF"/>
          </a:solidFill>
          <a:ln w="12700">
            <a:solidFill>
              <a:srgbClr val="000000"/>
            </a:solidFill>
            <a:prstDash val="solid"/>
            <a:round/>
            <a:headEnd/>
            <a:tailEnd/>
          </a:ln>
        </p:spPr>
        <p:txBody>
          <a:bodyPr/>
          <a:lstStyle/>
          <a:p>
            <a:endParaRPr lang="ja-JP" altLang="en-US"/>
          </a:p>
        </p:txBody>
      </p:sp>
      <p:sp>
        <p:nvSpPr>
          <p:cNvPr id="6156" name="Rectangle 12"/>
          <p:cNvSpPr>
            <a:spLocks noChangeArrowheads="1"/>
          </p:cNvSpPr>
          <p:nvPr/>
        </p:nvSpPr>
        <p:spPr bwMode="auto">
          <a:xfrm>
            <a:off x="2430463" y="5257800"/>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4</a:t>
            </a:r>
            <a:endParaRPr lang="en-US" altLang="zh-CN">
              <a:ea typeface="宋体" pitchFamily="2" charset="-122"/>
            </a:endParaRPr>
          </a:p>
        </p:txBody>
      </p:sp>
      <p:sp>
        <p:nvSpPr>
          <p:cNvPr id="6157" name="Freeform 13"/>
          <p:cNvSpPr>
            <a:spLocks/>
          </p:cNvSpPr>
          <p:nvPr/>
        </p:nvSpPr>
        <p:spPr bwMode="auto">
          <a:xfrm>
            <a:off x="1160463" y="4468813"/>
            <a:ext cx="350837" cy="350837"/>
          </a:xfrm>
          <a:custGeom>
            <a:avLst/>
            <a:gdLst/>
            <a:ahLst/>
            <a:cxnLst>
              <a:cxn ang="0">
                <a:pos x="893" y="1982"/>
              </a:cxn>
              <a:cxn ang="0">
                <a:pos x="699" y="1943"/>
              </a:cxn>
              <a:cxn ang="0">
                <a:pos x="520" y="1868"/>
              </a:cxn>
              <a:cxn ang="0">
                <a:pos x="362" y="1760"/>
              </a:cxn>
              <a:cxn ang="0">
                <a:pos x="227" y="1626"/>
              </a:cxn>
              <a:cxn ang="0">
                <a:pos x="120" y="1467"/>
              </a:cxn>
              <a:cxn ang="0">
                <a:pos x="45" y="1289"/>
              </a:cxn>
              <a:cxn ang="0">
                <a:pos x="5" y="1095"/>
              </a:cxn>
              <a:cxn ang="0">
                <a:pos x="5" y="893"/>
              </a:cxn>
              <a:cxn ang="0">
                <a:pos x="45" y="699"/>
              </a:cxn>
              <a:cxn ang="0">
                <a:pos x="120" y="520"/>
              </a:cxn>
              <a:cxn ang="0">
                <a:pos x="227" y="362"/>
              </a:cxn>
              <a:cxn ang="0">
                <a:pos x="362" y="227"/>
              </a:cxn>
              <a:cxn ang="0">
                <a:pos x="520" y="120"/>
              </a:cxn>
              <a:cxn ang="0">
                <a:pos x="699" y="45"/>
              </a:cxn>
              <a:cxn ang="0">
                <a:pos x="893" y="5"/>
              </a:cxn>
              <a:cxn ang="0">
                <a:pos x="1095" y="5"/>
              </a:cxn>
              <a:cxn ang="0">
                <a:pos x="1289" y="45"/>
              </a:cxn>
              <a:cxn ang="0">
                <a:pos x="1467" y="120"/>
              </a:cxn>
              <a:cxn ang="0">
                <a:pos x="1626" y="227"/>
              </a:cxn>
              <a:cxn ang="0">
                <a:pos x="1760" y="362"/>
              </a:cxn>
              <a:cxn ang="0">
                <a:pos x="1867" y="520"/>
              </a:cxn>
              <a:cxn ang="0">
                <a:pos x="1943" y="699"/>
              </a:cxn>
              <a:cxn ang="0">
                <a:pos x="1982" y="893"/>
              </a:cxn>
              <a:cxn ang="0">
                <a:pos x="1982" y="1095"/>
              </a:cxn>
              <a:cxn ang="0">
                <a:pos x="1943" y="1289"/>
              </a:cxn>
              <a:cxn ang="0">
                <a:pos x="1867" y="1467"/>
              </a:cxn>
              <a:cxn ang="0">
                <a:pos x="1760" y="1626"/>
              </a:cxn>
              <a:cxn ang="0">
                <a:pos x="1626" y="1760"/>
              </a:cxn>
              <a:cxn ang="0">
                <a:pos x="1467" y="1868"/>
              </a:cxn>
              <a:cxn ang="0">
                <a:pos x="1289" y="1943"/>
              </a:cxn>
              <a:cxn ang="0">
                <a:pos x="1095" y="1982"/>
              </a:cxn>
            </a:cxnLst>
            <a:rect l="0" t="0" r="r" b="b"/>
            <a:pathLst>
              <a:path w="1987" h="1988">
                <a:moveTo>
                  <a:pt x="994" y="1988"/>
                </a:moveTo>
                <a:lnTo>
                  <a:pt x="893" y="1982"/>
                </a:lnTo>
                <a:lnTo>
                  <a:pt x="793" y="1968"/>
                </a:lnTo>
                <a:lnTo>
                  <a:pt x="699" y="1943"/>
                </a:lnTo>
                <a:lnTo>
                  <a:pt x="607" y="1909"/>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0"/>
                </a:lnTo>
                <a:lnTo>
                  <a:pt x="170" y="438"/>
                </a:lnTo>
                <a:lnTo>
                  <a:pt x="227" y="362"/>
                </a:lnTo>
                <a:lnTo>
                  <a:pt x="291" y="291"/>
                </a:lnTo>
                <a:lnTo>
                  <a:pt x="362" y="227"/>
                </a:lnTo>
                <a:lnTo>
                  <a:pt x="438" y="170"/>
                </a:lnTo>
                <a:lnTo>
                  <a:pt x="520" y="120"/>
                </a:lnTo>
                <a:lnTo>
                  <a:pt x="607" y="78"/>
                </a:lnTo>
                <a:lnTo>
                  <a:pt x="699" y="45"/>
                </a:lnTo>
                <a:lnTo>
                  <a:pt x="793" y="20"/>
                </a:lnTo>
                <a:lnTo>
                  <a:pt x="893" y="5"/>
                </a:lnTo>
                <a:lnTo>
                  <a:pt x="994" y="0"/>
                </a:lnTo>
                <a:lnTo>
                  <a:pt x="1095" y="5"/>
                </a:lnTo>
                <a:lnTo>
                  <a:pt x="1194" y="20"/>
                </a:lnTo>
                <a:lnTo>
                  <a:pt x="1289" y="45"/>
                </a:lnTo>
                <a:lnTo>
                  <a:pt x="1380" y="78"/>
                </a:lnTo>
                <a:lnTo>
                  <a:pt x="1467" y="120"/>
                </a:lnTo>
                <a:lnTo>
                  <a:pt x="1549" y="170"/>
                </a:lnTo>
                <a:lnTo>
                  <a:pt x="1626" y="227"/>
                </a:lnTo>
                <a:lnTo>
                  <a:pt x="1696" y="291"/>
                </a:lnTo>
                <a:lnTo>
                  <a:pt x="1760" y="362"/>
                </a:lnTo>
                <a:lnTo>
                  <a:pt x="1817" y="438"/>
                </a:lnTo>
                <a:lnTo>
                  <a:pt x="1867" y="520"/>
                </a:lnTo>
                <a:lnTo>
                  <a:pt x="1909" y="607"/>
                </a:lnTo>
                <a:lnTo>
                  <a:pt x="1943" y="699"/>
                </a:lnTo>
                <a:lnTo>
                  <a:pt x="1968" y="794"/>
                </a:lnTo>
                <a:lnTo>
                  <a:pt x="1982" y="893"/>
                </a:lnTo>
                <a:lnTo>
                  <a:pt x="1987" y="994"/>
                </a:lnTo>
                <a:lnTo>
                  <a:pt x="1982" y="1095"/>
                </a:lnTo>
                <a:lnTo>
                  <a:pt x="1968" y="1194"/>
                </a:lnTo>
                <a:lnTo>
                  <a:pt x="1943" y="1289"/>
                </a:lnTo>
                <a:lnTo>
                  <a:pt x="1909" y="1381"/>
                </a:lnTo>
                <a:lnTo>
                  <a:pt x="1867" y="1467"/>
                </a:lnTo>
                <a:lnTo>
                  <a:pt x="1817" y="1550"/>
                </a:lnTo>
                <a:lnTo>
                  <a:pt x="1760" y="1626"/>
                </a:lnTo>
                <a:lnTo>
                  <a:pt x="1696" y="1697"/>
                </a:lnTo>
                <a:lnTo>
                  <a:pt x="1626" y="1760"/>
                </a:lnTo>
                <a:lnTo>
                  <a:pt x="1549" y="1818"/>
                </a:lnTo>
                <a:lnTo>
                  <a:pt x="1467" y="1868"/>
                </a:lnTo>
                <a:lnTo>
                  <a:pt x="1380" y="1909"/>
                </a:lnTo>
                <a:lnTo>
                  <a:pt x="1289" y="1943"/>
                </a:lnTo>
                <a:lnTo>
                  <a:pt x="1194" y="1968"/>
                </a:lnTo>
                <a:lnTo>
                  <a:pt x="1095" y="1982"/>
                </a:lnTo>
                <a:lnTo>
                  <a:pt x="994" y="1988"/>
                </a:lnTo>
              </a:path>
            </a:pathLst>
          </a:custGeom>
          <a:solidFill>
            <a:srgbClr val="00FFFF"/>
          </a:solidFill>
          <a:ln w="12700">
            <a:solidFill>
              <a:srgbClr val="000000"/>
            </a:solidFill>
            <a:prstDash val="solid"/>
            <a:round/>
            <a:headEnd/>
            <a:tailEnd/>
          </a:ln>
        </p:spPr>
        <p:txBody>
          <a:bodyPr/>
          <a:lstStyle/>
          <a:p>
            <a:endParaRPr lang="ja-JP" altLang="en-US"/>
          </a:p>
        </p:txBody>
      </p:sp>
      <p:sp>
        <p:nvSpPr>
          <p:cNvPr id="6158" name="Rectangle 14"/>
          <p:cNvSpPr>
            <a:spLocks noChangeArrowheads="1"/>
          </p:cNvSpPr>
          <p:nvPr/>
        </p:nvSpPr>
        <p:spPr bwMode="auto">
          <a:xfrm>
            <a:off x="1287463" y="4557713"/>
            <a:ext cx="84960"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6</a:t>
            </a:r>
            <a:endParaRPr lang="en-US" altLang="zh-CN">
              <a:ea typeface="宋体" pitchFamily="2" charset="-122"/>
            </a:endParaRPr>
          </a:p>
        </p:txBody>
      </p:sp>
      <p:sp>
        <p:nvSpPr>
          <p:cNvPr id="6159" name="Freeform 15"/>
          <p:cNvSpPr>
            <a:spLocks/>
          </p:cNvSpPr>
          <p:nvPr/>
        </p:nvSpPr>
        <p:spPr bwMode="auto">
          <a:xfrm>
            <a:off x="2300288" y="4468813"/>
            <a:ext cx="350837" cy="350837"/>
          </a:xfrm>
          <a:custGeom>
            <a:avLst/>
            <a:gdLst/>
            <a:ahLst/>
            <a:cxnLst>
              <a:cxn ang="0">
                <a:pos x="892" y="1982"/>
              </a:cxn>
              <a:cxn ang="0">
                <a:pos x="698" y="1943"/>
              </a:cxn>
              <a:cxn ang="0">
                <a:pos x="520" y="1868"/>
              </a:cxn>
              <a:cxn ang="0">
                <a:pos x="362" y="1760"/>
              </a:cxn>
              <a:cxn ang="0">
                <a:pos x="227" y="1626"/>
              </a:cxn>
              <a:cxn ang="0">
                <a:pos x="120" y="1467"/>
              </a:cxn>
              <a:cxn ang="0">
                <a:pos x="45" y="1289"/>
              </a:cxn>
              <a:cxn ang="0">
                <a:pos x="5" y="1095"/>
              </a:cxn>
              <a:cxn ang="0">
                <a:pos x="5" y="893"/>
              </a:cxn>
              <a:cxn ang="0">
                <a:pos x="45" y="699"/>
              </a:cxn>
              <a:cxn ang="0">
                <a:pos x="120" y="520"/>
              </a:cxn>
              <a:cxn ang="0">
                <a:pos x="227" y="362"/>
              </a:cxn>
              <a:cxn ang="0">
                <a:pos x="362" y="227"/>
              </a:cxn>
              <a:cxn ang="0">
                <a:pos x="520" y="120"/>
              </a:cxn>
              <a:cxn ang="0">
                <a:pos x="698" y="45"/>
              </a:cxn>
              <a:cxn ang="0">
                <a:pos x="892" y="5"/>
              </a:cxn>
              <a:cxn ang="0">
                <a:pos x="1095" y="5"/>
              </a:cxn>
              <a:cxn ang="0">
                <a:pos x="1289" y="45"/>
              </a:cxn>
              <a:cxn ang="0">
                <a:pos x="1467" y="120"/>
              </a:cxn>
              <a:cxn ang="0">
                <a:pos x="1625" y="227"/>
              </a:cxn>
              <a:cxn ang="0">
                <a:pos x="1760" y="362"/>
              </a:cxn>
              <a:cxn ang="0">
                <a:pos x="1867" y="520"/>
              </a:cxn>
              <a:cxn ang="0">
                <a:pos x="1942" y="699"/>
              </a:cxn>
              <a:cxn ang="0">
                <a:pos x="1982" y="893"/>
              </a:cxn>
              <a:cxn ang="0">
                <a:pos x="1982" y="1095"/>
              </a:cxn>
              <a:cxn ang="0">
                <a:pos x="1942" y="1289"/>
              </a:cxn>
              <a:cxn ang="0">
                <a:pos x="1867" y="1467"/>
              </a:cxn>
              <a:cxn ang="0">
                <a:pos x="1760" y="1626"/>
              </a:cxn>
              <a:cxn ang="0">
                <a:pos x="1625" y="1760"/>
              </a:cxn>
              <a:cxn ang="0">
                <a:pos x="1467" y="1868"/>
              </a:cxn>
              <a:cxn ang="0">
                <a:pos x="1289" y="1943"/>
              </a:cxn>
              <a:cxn ang="0">
                <a:pos x="1095" y="1982"/>
              </a:cxn>
            </a:cxnLst>
            <a:rect l="0" t="0" r="r" b="b"/>
            <a:pathLst>
              <a:path w="1987" h="1988">
                <a:moveTo>
                  <a:pt x="993" y="1988"/>
                </a:moveTo>
                <a:lnTo>
                  <a:pt x="892" y="1982"/>
                </a:lnTo>
                <a:lnTo>
                  <a:pt x="793" y="1968"/>
                </a:lnTo>
                <a:lnTo>
                  <a:pt x="698" y="1943"/>
                </a:lnTo>
                <a:lnTo>
                  <a:pt x="607" y="1909"/>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0"/>
                </a:lnTo>
                <a:lnTo>
                  <a:pt x="170" y="438"/>
                </a:lnTo>
                <a:lnTo>
                  <a:pt x="227" y="362"/>
                </a:lnTo>
                <a:lnTo>
                  <a:pt x="291" y="291"/>
                </a:lnTo>
                <a:lnTo>
                  <a:pt x="362" y="227"/>
                </a:lnTo>
                <a:lnTo>
                  <a:pt x="438" y="170"/>
                </a:lnTo>
                <a:lnTo>
                  <a:pt x="520" y="120"/>
                </a:lnTo>
                <a:lnTo>
                  <a:pt x="607" y="78"/>
                </a:lnTo>
                <a:lnTo>
                  <a:pt x="698" y="45"/>
                </a:lnTo>
                <a:lnTo>
                  <a:pt x="793" y="20"/>
                </a:lnTo>
                <a:lnTo>
                  <a:pt x="892" y="5"/>
                </a:lnTo>
                <a:lnTo>
                  <a:pt x="993" y="0"/>
                </a:lnTo>
                <a:lnTo>
                  <a:pt x="1095" y="5"/>
                </a:lnTo>
                <a:lnTo>
                  <a:pt x="1194" y="20"/>
                </a:lnTo>
                <a:lnTo>
                  <a:pt x="1289" y="45"/>
                </a:lnTo>
                <a:lnTo>
                  <a:pt x="1380" y="78"/>
                </a:lnTo>
                <a:lnTo>
                  <a:pt x="1467" y="120"/>
                </a:lnTo>
                <a:lnTo>
                  <a:pt x="1549" y="170"/>
                </a:lnTo>
                <a:lnTo>
                  <a:pt x="1625" y="227"/>
                </a:lnTo>
                <a:lnTo>
                  <a:pt x="1696" y="291"/>
                </a:lnTo>
                <a:lnTo>
                  <a:pt x="1760" y="362"/>
                </a:lnTo>
                <a:lnTo>
                  <a:pt x="1817" y="438"/>
                </a:lnTo>
                <a:lnTo>
                  <a:pt x="1867" y="520"/>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50"/>
                </a:lnTo>
                <a:lnTo>
                  <a:pt x="1760" y="1626"/>
                </a:lnTo>
                <a:lnTo>
                  <a:pt x="1696" y="1697"/>
                </a:lnTo>
                <a:lnTo>
                  <a:pt x="1625" y="1760"/>
                </a:lnTo>
                <a:lnTo>
                  <a:pt x="1549" y="1818"/>
                </a:lnTo>
                <a:lnTo>
                  <a:pt x="1467" y="1868"/>
                </a:lnTo>
                <a:lnTo>
                  <a:pt x="1380" y="1909"/>
                </a:lnTo>
                <a:lnTo>
                  <a:pt x="1289" y="1943"/>
                </a:lnTo>
                <a:lnTo>
                  <a:pt x="1194" y="1968"/>
                </a:lnTo>
                <a:lnTo>
                  <a:pt x="1095" y="1982"/>
                </a:lnTo>
                <a:lnTo>
                  <a:pt x="993" y="1988"/>
                </a:lnTo>
              </a:path>
            </a:pathLst>
          </a:custGeom>
          <a:solidFill>
            <a:srgbClr val="00FFFF"/>
          </a:solidFill>
          <a:ln w="12700">
            <a:solidFill>
              <a:srgbClr val="000000"/>
            </a:solidFill>
            <a:prstDash val="solid"/>
            <a:round/>
            <a:headEnd/>
            <a:tailEnd/>
          </a:ln>
        </p:spPr>
        <p:txBody>
          <a:bodyPr/>
          <a:lstStyle/>
          <a:p>
            <a:endParaRPr lang="ja-JP" altLang="en-US"/>
          </a:p>
        </p:txBody>
      </p:sp>
      <p:sp>
        <p:nvSpPr>
          <p:cNvPr id="6160" name="Rectangle 16"/>
          <p:cNvSpPr>
            <a:spLocks noChangeArrowheads="1"/>
          </p:cNvSpPr>
          <p:nvPr/>
        </p:nvSpPr>
        <p:spPr bwMode="auto">
          <a:xfrm>
            <a:off x="2430463" y="4557713"/>
            <a:ext cx="84960"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7</a:t>
            </a:r>
            <a:endParaRPr lang="en-US" altLang="zh-CN">
              <a:ea typeface="宋体" pitchFamily="2" charset="-122"/>
            </a:endParaRPr>
          </a:p>
        </p:txBody>
      </p:sp>
      <p:sp>
        <p:nvSpPr>
          <p:cNvPr id="6161" name="Freeform 17"/>
          <p:cNvSpPr>
            <a:spLocks/>
          </p:cNvSpPr>
          <p:nvPr/>
        </p:nvSpPr>
        <p:spPr bwMode="auto">
          <a:xfrm>
            <a:off x="3182938" y="4476750"/>
            <a:ext cx="350837" cy="350838"/>
          </a:xfrm>
          <a:custGeom>
            <a:avLst/>
            <a:gdLst/>
            <a:ahLst/>
            <a:cxnLst>
              <a:cxn ang="0">
                <a:pos x="892" y="1982"/>
              </a:cxn>
              <a:cxn ang="0">
                <a:pos x="698" y="1943"/>
              </a:cxn>
              <a:cxn ang="0">
                <a:pos x="520" y="1867"/>
              </a:cxn>
              <a:cxn ang="0">
                <a:pos x="361" y="1760"/>
              </a:cxn>
              <a:cxn ang="0">
                <a:pos x="227" y="1626"/>
              </a:cxn>
              <a:cxn ang="0">
                <a:pos x="120" y="1467"/>
              </a:cxn>
              <a:cxn ang="0">
                <a:pos x="45" y="1289"/>
              </a:cxn>
              <a:cxn ang="0">
                <a:pos x="5" y="1095"/>
              </a:cxn>
              <a:cxn ang="0">
                <a:pos x="5" y="893"/>
              </a:cxn>
              <a:cxn ang="0">
                <a:pos x="45" y="699"/>
              </a:cxn>
              <a:cxn ang="0">
                <a:pos x="120" y="520"/>
              </a:cxn>
              <a:cxn ang="0">
                <a:pos x="227" y="362"/>
              </a:cxn>
              <a:cxn ang="0">
                <a:pos x="361" y="227"/>
              </a:cxn>
              <a:cxn ang="0">
                <a:pos x="520" y="120"/>
              </a:cxn>
              <a:cxn ang="0">
                <a:pos x="698" y="45"/>
              </a:cxn>
              <a:cxn ang="0">
                <a:pos x="892" y="5"/>
              </a:cxn>
              <a:cxn ang="0">
                <a:pos x="1095" y="5"/>
              </a:cxn>
              <a:cxn ang="0">
                <a:pos x="1288" y="45"/>
              </a:cxn>
              <a:cxn ang="0">
                <a:pos x="1467" y="120"/>
              </a:cxn>
              <a:cxn ang="0">
                <a:pos x="1625" y="227"/>
              </a:cxn>
              <a:cxn ang="0">
                <a:pos x="1760" y="362"/>
              </a:cxn>
              <a:cxn ang="0">
                <a:pos x="1867" y="520"/>
              </a:cxn>
              <a:cxn ang="0">
                <a:pos x="1942" y="699"/>
              </a:cxn>
              <a:cxn ang="0">
                <a:pos x="1982" y="893"/>
              </a:cxn>
              <a:cxn ang="0">
                <a:pos x="1982" y="1095"/>
              </a:cxn>
              <a:cxn ang="0">
                <a:pos x="1942" y="1289"/>
              </a:cxn>
              <a:cxn ang="0">
                <a:pos x="1867" y="1467"/>
              </a:cxn>
              <a:cxn ang="0">
                <a:pos x="1760" y="1626"/>
              </a:cxn>
              <a:cxn ang="0">
                <a:pos x="1625" y="1760"/>
              </a:cxn>
              <a:cxn ang="0">
                <a:pos x="1467" y="1867"/>
              </a:cxn>
              <a:cxn ang="0">
                <a:pos x="1288" y="1943"/>
              </a:cxn>
              <a:cxn ang="0">
                <a:pos x="1095" y="1982"/>
              </a:cxn>
            </a:cxnLst>
            <a:rect l="0" t="0" r="r" b="b"/>
            <a:pathLst>
              <a:path w="1987" h="1987">
                <a:moveTo>
                  <a:pt x="993" y="1987"/>
                </a:moveTo>
                <a:lnTo>
                  <a:pt x="892" y="1982"/>
                </a:lnTo>
                <a:lnTo>
                  <a:pt x="793" y="1968"/>
                </a:lnTo>
                <a:lnTo>
                  <a:pt x="698" y="1943"/>
                </a:lnTo>
                <a:lnTo>
                  <a:pt x="607" y="1909"/>
                </a:lnTo>
                <a:lnTo>
                  <a:pt x="520" y="1867"/>
                </a:lnTo>
                <a:lnTo>
                  <a:pt x="438" y="1817"/>
                </a:lnTo>
                <a:lnTo>
                  <a:pt x="361" y="1760"/>
                </a:lnTo>
                <a:lnTo>
                  <a:pt x="291" y="1696"/>
                </a:lnTo>
                <a:lnTo>
                  <a:pt x="227" y="1626"/>
                </a:lnTo>
                <a:lnTo>
                  <a:pt x="170" y="1549"/>
                </a:lnTo>
                <a:lnTo>
                  <a:pt x="120" y="1467"/>
                </a:lnTo>
                <a:lnTo>
                  <a:pt x="78" y="1381"/>
                </a:lnTo>
                <a:lnTo>
                  <a:pt x="45" y="1289"/>
                </a:lnTo>
                <a:lnTo>
                  <a:pt x="19" y="1194"/>
                </a:lnTo>
                <a:lnTo>
                  <a:pt x="5" y="1095"/>
                </a:lnTo>
                <a:lnTo>
                  <a:pt x="0" y="994"/>
                </a:lnTo>
                <a:lnTo>
                  <a:pt x="5" y="893"/>
                </a:lnTo>
                <a:lnTo>
                  <a:pt x="19" y="794"/>
                </a:lnTo>
                <a:lnTo>
                  <a:pt x="45" y="699"/>
                </a:lnTo>
                <a:lnTo>
                  <a:pt x="78" y="607"/>
                </a:lnTo>
                <a:lnTo>
                  <a:pt x="120" y="520"/>
                </a:lnTo>
                <a:lnTo>
                  <a:pt x="170" y="438"/>
                </a:lnTo>
                <a:lnTo>
                  <a:pt x="227" y="362"/>
                </a:lnTo>
                <a:lnTo>
                  <a:pt x="291" y="291"/>
                </a:lnTo>
                <a:lnTo>
                  <a:pt x="361" y="227"/>
                </a:lnTo>
                <a:lnTo>
                  <a:pt x="438" y="170"/>
                </a:lnTo>
                <a:lnTo>
                  <a:pt x="520" y="120"/>
                </a:lnTo>
                <a:lnTo>
                  <a:pt x="607" y="78"/>
                </a:lnTo>
                <a:lnTo>
                  <a:pt x="698" y="45"/>
                </a:lnTo>
                <a:lnTo>
                  <a:pt x="793" y="20"/>
                </a:lnTo>
                <a:lnTo>
                  <a:pt x="892" y="5"/>
                </a:lnTo>
                <a:lnTo>
                  <a:pt x="993" y="0"/>
                </a:lnTo>
                <a:lnTo>
                  <a:pt x="1095" y="5"/>
                </a:lnTo>
                <a:lnTo>
                  <a:pt x="1194" y="20"/>
                </a:lnTo>
                <a:lnTo>
                  <a:pt x="1288" y="45"/>
                </a:lnTo>
                <a:lnTo>
                  <a:pt x="1380" y="78"/>
                </a:lnTo>
                <a:lnTo>
                  <a:pt x="1467" y="120"/>
                </a:lnTo>
                <a:lnTo>
                  <a:pt x="1549" y="170"/>
                </a:lnTo>
                <a:lnTo>
                  <a:pt x="1625" y="227"/>
                </a:lnTo>
                <a:lnTo>
                  <a:pt x="1696" y="291"/>
                </a:lnTo>
                <a:lnTo>
                  <a:pt x="1760" y="362"/>
                </a:lnTo>
                <a:lnTo>
                  <a:pt x="1817" y="438"/>
                </a:lnTo>
                <a:lnTo>
                  <a:pt x="1867" y="520"/>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49"/>
                </a:lnTo>
                <a:lnTo>
                  <a:pt x="1760" y="1626"/>
                </a:lnTo>
                <a:lnTo>
                  <a:pt x="1696" y="1696"/>
                </a:lnTo>
                <a:lnTo>
                  <a:pt x="1625" y="1760"/>
                </a:lnTo>
                <a:lnTo>
                  <a:pt x="1549" y="1817"/>
                </a:lnTo>
                <a:lnTo>
                  <a:pt x="1467" y="1867"/>
                </a:lnTo>
                <a:lnTo>
                  <a:pt x="1380" y="1909"/>
                </a:lnTo>
                <a:lnTo>
                  <a:pt x="1288" y="1943"/>
                </a:lnTo>
                <a:lnTo>
                  <a:pt x="1194" y="1968"/>
                </a:lnTo>
                <a:lnTo>
                  <a:pt x="1095" y="1982"/>
                </a:lnTo>
                <a:lnTo>
                  <a:pt x="993" y="1987"/>
                </a:lnTo>
              </a:path>
            </a:pathLst>
          </a:custGeom>
          <a:solidFill>
            <a:srgbClr val="00FFFF"/>
          </a:solidFill>
          <a:ln w="12700">
            <a:solidFill>
              <a:srgbClr val="000000"/>
            </a:solidFill>
            <a:prstDash val="solid"/>
            <a:round/>
            <a:headEnd/>
            <a:tailEnd/>
          </a:ln>
        </p:spPr>
        <p:txBody>
          <a:bodyPr/>
          <a:lstStyle/>
          <a:p>
            <a:endParaRPr lang="ja-JP" altLang="en-US"/>
          </a:p>
        </p:txBody>
      </p:sp>
      <p:sp>
        <p:nvSpPr>
          <p:cNvPr id="6162" name="Rectangle 18"/>
          <p:cNvSpPr>
            <a:spLocks noChangeArrowheads="1"/>
          </p:cNvSpPr>
          <p:nvPr/>
        </p:nvSpPr>
        <p:spPr bwMode="auto">
          <a:xfrm>
            <a:off x="3311525" y="4567238"/>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8</a:t>
            </a:r>
            <a:endParaRPr lang="en-US" altLang="zh-CN">
              <a:ea typeface="宋体" pitchFamily="2" charset="-122"/>
            </a:endParaRPr>
          </a:p>
        </p:txBody>
      </p:sp>
      <p:sp>
        <p:nvSpPr>
          <p:cNvPr id="6163" name="Freeform 19"/>
          <p:cNvSpPr>
            <a:spLocks/>
          </p:cNvSpPr>
          <p:nvPr/>
        </p:nvSpPr>
        <p:spPr bwMode="auto">
          <a:xfrm>
            <a:off x="3827463" y="5178425"/>
            <a:ext cx="350837" cy="349250"/>
          </a:xfrm>
          <a:custGeom>
            <a:avLst/>
            <a:gdLst/>
            <a:ahLst/>
            <a:cxnLst>
              <a:cxn ang="0">
                <a:pos x="893" y="1982"/>
              </a:cxn>
              <a:cxn ang="0">
                <a:pos x="699" y="1942"/>
              </a:cxn>
              <a:cxn ang="0">
                <a:pos x="520" y="1867"/>
              </a:cxn>
              <a:cxn ang="0">
                <a:pos x="362" y="1760"/>
              </a:cxn>
              <a:cxn ang="0">
                <a:pos x="227" y="1625"/>
              </a:cxn>
              <a:cxn ang="0">
                <a:pos x="120" y="1467"/>
              </a:cxn>
              <a:cxn ang="0">
                <a:pos x="45" y="1288"/>
              </a:cxn>
              <a:cxn ang="0">
                <a:pos x="5" y="1095"/>
              </a:cxn>
              <a:cxn ang="0">
                <a:pos x="5" y="892"/>
              </a:cxn>
              <a:cxn ang="0">
                <a:pos x="45" y="698"/>
              </a:cxn>
              <a:cxn ang="0">
                <a:pos x="120" y="520"/>
              </a:cxn>
              <a:cxn ang="0">
                <a:pos x="227" y="362"/>
              </a:cxn>
              <a:cxn ang="0">
                <a:pos x="362" y="227"/>
              </a:cxn>
              <a:cxn ang="0">
                <a:pos x="520" y="120"/>
              </a:cxn>
              <a:cxn ang="0">
                <a:pos x="699" y="45"/>
              </a:cxn>
              <a:cxn ang="0">
                <a:pos x="893" y="5"/>
              </a:cxn>
              <a:cxn ang="0">
                <a:pos x="1095" y="5"/>
              </a:cxn>
              <a:cxn ang="0">
                <a:pos x="1289" y="45"/>
              </a:cxn>
              <a:cxn ang="0">
                <a:pos x="1467" y="120"/>
              </a:cxn>
              <a:cxn ang="0">
                <a:pos x="1626" y="227"/>
              </a:cxn>
              <a:cxn ang="0">
                <a:pos x="1760" y="362"/>
              </a:cxn>
              <a:cxn ang="0">
                <a:pos x="1868" y="520"/>
              </a:cxn>
              <a:cxn ang="0">
                <a:pos x="1943" y="698"/>
              </a:cxn>
              <a:cxn ang="0">
                <a:pos x="1982" y="892"/>
              </a:cxn>
              <a:cxn ang="0">
                <a:pos x="1982" y="1095"/>
              </a:cxn>
              <a:cxn ang="0">
                <a:pos x="1943" y="1288"/>
              </a:cxn>
              <a:cxn ang="0">
                <a:pos x="1868" y="1467"/>
              </a:cxn>
              <a:cxn ang="0">
                <a:pos x="1760" y="1625"/>
              </a:cxn>
              <a:cxn ang="0">
                <a:pos x="1626" y="1760"/>
              </a:cxn>
              <a:cxn ang="0">
                <a:pos x="1467" y="1867"/>
              </a:cxn>
              <a:cxn ang="0">
                <a:pos x="1289" y="1942"/>
              </a:cxn>
              <a:cxn ang="0">
                <a:pos x="1095" y="1982"/>
              </a:cxn>
            </a:cxnLst>
            <a:rect l="0" t="0" r="r" b="b"/>
            <a:pathLst>
              <a:path w="1988" h="1987">
                <a:moveTo>
                  <a:pt x="994" y="1987"/>
                </a:moveTo>
                <a:lnTo>
                  <a:pt x="893" y="1982"/>
                </a:lnTo>
                <a:lnTo>
                  <a:pt x="794" y="1967"/>
                </a:lnTo>
                <a:lnTo>
                  <a:pt x="699" y="1942"/>
                </a:lnTo>
                <a:lnTo>
                  <a:pt x="607" y="1909"/>
                </a:lnTo>
                <a:lnTo>
                  <a:pt x="520" y="1867"/>
                </a:lnTo>
                <a:lnTo>
                  <a:pt x="438" y="1817"/>
                </a:lnTo>
                <a:lnTo>
                  <a:pt x="362" y="1760"/>
                </a:lnTo>
                <a:lnTo>
                  <a:pt x="291" y="1696"/>
                </a:lnTo>
                <a:lnTo>
                  <a:pt x="227" y="1625"/>
                </a:lnTo>
                <a:lnTo>
                  <a:pt x="170" y="1549"/>
                </a:lnTo>
                <a:lnTo>
                  <a:pt x="120" y="1467"/>
                </a:lnTo>
                <a:lnTo>
                  <a:pt x="78" y="1380"/>
                </a:lnTo>
                <a:lnTo>
                  <a:pt x="45" y="1288"/>
                </a:lnTo>
                <a:lnTo>
                  <a:pt x="20" y="1194"/>
                </a:lnTo>
                <a:lnTo>
                  <a:pt x="5" y="1095"/>
                </a:lnTo>
                <a:lnTo>
                  <a:pt x="0" y="993"/>
                </a:lnTo>
                <a:lnTo>
                  <a:pt x="5" y="892"/>
                </a:lnTo>
                <a:lnTo>
                  <a:pt x="20" y="793"/>
                </a:lnTo>
                <a:lnTo>
                  <a:pt x="45" y="698"/>
                </a:lnTo>
                <a:lnTo>
                  <a:pt x="78" y="607"/>
                </a:lnTo>
                <a:lnTo>
                  <a:pt x="120" y="520"/>
                </a:lnTo>
                <a:lnTo>
                  <a:pt x="170" y="438"/>
                </a:lnTo>
                <a:lnTo>
                  <a:pt x="227" y="362"/>
                </a:lnTo>
                <a:lnTo>
                  <a:pt x="291" y="291"/>
                </a:lnTo>
                <a:lnTo>
                  <a:pt x="362" y="227"/>
                </a:lnTo>
                <a:lnTo>
                  <a:pt x="438" y="170"/>
                </a:lnTo>
                <a:lnTo>
                  <a:pt x="520" y="120"/>
                </a:lnTo>
                <a:lnTo>
                  <a:pt x="607" y="78"/>
                </a:lnTo>
                <a:lnTo>
                  <a:pt x="699" y="45"/>
                </a:lnTo>
                <a:lnTo>
                  <a:pt x="794" y="20"/>
                </a:lnTo>
                <a:lnTo>
                  <a:pt x="893" y="5"/>
                </a:lnTo>
                <a:lnTo>
                  <a:pt x="994" y="0"/>
                </a:lnTo>
                <a:lnTo>
                  <a:pt x="1095" y="5"/>
                </a:lnTo>
                <a:lnTo>
                  <a:pt x="1194" y="20"/>
                </a:lnTo>
                <a:lnTo>
                  <a:pt x="1289" y="45"/>
                </a:lnTo>
                <a:lnTo>
                  <a:pt x="1381" y="78"/>
                </a:lnTo>
                <a:lnTo>
                  <a:pt x="1467" y="120"/>
                </a:lnTo>
                <a:lnTo>
                  <a:pt x="1550" y="170"/>
                </a:lnTo>
                <a:lnTo>
                  <a:pt x="1626" y="227"/>
                </a:lnTo>
                <a:lnTo>
                  <a:pt x="1697" y="291"/>
                </a:lnTo>
                <a:lnTo>
                  <a:pt x="1760" y="362"/>
                </a:lnTo>
                <a:lnTo>
                  <a:pt x="1818" y="438"/>
                </a:lnTo>
                <a:lnTo>
                  <a:pt x="1868" y="520"/>
                </a:lnTo>
                <a:lnTo>
                  <a:pt x="1909" y="607"/>
                </a:lnTo>
                <a:lnTo>
                  <a:pt x="1943" y="698"/>
                </a:lnTo>
                <a:lnTo>
                  <a:pt x="1968" y="793"/>
                </a:lnTo>
                <a:lnTo>
                  <a:pt x="1982" y="892"/>
                </a:lnTo>
                <a:lnTo>
                  <a:pt x="1988" y="993"/>
                </a:lnTo>
                <a:lnTo>
                  <a:pt x="1982" y="1095"/>
                </a:lnTo>
                <a:lnTo>
                  <a:pt x="1968" y="1194"/>
                </a:lnTo>
                <a:lnTo>
                  <a:pt x="1943" y="1288"/>
                </a:lnTo>
                <a:lnTo>
                  <a:pt x="1909" y="1380"/>
                </a:lnTo>
                <a:lnTo>
                  <a:pt x="1868" y="1467"/>
                </a:lnTo>
                <a:lnTo>
                  <a:pt x="1818" y="1549"/>
                </a:lnTo>
                <a:lnTo>
                  <a:pt x="1760" y="1625"/>
                </a:lnTo>
                <a:lnTo>
                  <a:pt x="1697" y="1696"/>
                </a:lnTo>
                <a:lnTo>
                  <a:pt x="1626" y="1760"/>
                </a:lnTo>
                <a:lnTo>
                  <a:pt x="1550" y="1817"/>
                </a:lnTo>
                <a:lnTo>
                  <a:pt x="1467" y="1867"/>
                </a:lnTo>
                <a:lnTo>
                  <a:pt x="1381" y="1909"/>
                </a:lnTo>
                <a:lnTo>
                  <a:pt x="1289" y="1942"/>
                </a:lnTo>
                <a:lnTo>
                  <a:pt x="1194" y="1967"/>
                </a:lnTo>
                <a:lnTo>
                  <a:pt x="1095" y="1982"/>
                </a:lnTo>
                <a:lnTo>
                  <a:pt x="994" y="1987"/>
                </a:lnTo>
              </a:path>
            </a:pathLst>
          </a:custGeom>
          <a:solidFill>
            <a:srgbClr val="00FFFF"/>
          </a:solidFill>
          <a:ln w="12700">
            <a:solidFill>
              <a:srgbClr val="000000"/>
            </a:solidFill>
            <a:prstDash val="solid"/>
            <a:round/>
            <a:headEnd/>
            <a:tailEnd/>
          </a:ln>
        </p:spPr>
        <p:txBody>
          <a:bodyPr/>
          <a:lstStyle/>
          <a:p>
            <a:endParaRPr lang="ja-JP" altLang="en-US"/>
          </a:p>
        </p:txBody>
      </p:sp>
      <p:sp>
        <p:nvSpPr>
          <p:cNvPr id="6164" name="Rectangle 20"/>
          <p:cNvSpPr>
            <a:spLocks noChangeArrowheads="1"/>
          </p:cNvSpPr>
          <p:nvPr/>
        </p:nvSpPr>
        <p:spPr bwMode="auto">
          <a:xfrm>
            <a:off x="3954463" y="5268913"/>
            <a:ext cx="84960"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5</a:t>
            </a:r>
            <a:endParaRPr lang="en-US" altLang="zh-CN">
              <a:ea typeface="宋体" pitchFamily="2" charset="-122"/>
            </a:endParaRPr>
          </a:p>
        </p:txBody>
      </p:sp>
      <p:sp>
        <p:nvSpPr>
          <p:cNvPr id="6165" name="Freeform 21"/>
          <p:cNvSpPr>
            <a:spLocks/>
          </p:cNvSpPr>
          <p:nvPr/>
        </p:nvSpPr>
        <p:spPr bwMode="auto">
          <a:xfrm>
            <a:off x="4324350" y="4532313"/>
            <a:ext cx="349250" cy="350837"/>
          </a:xfrm>
          <a:custGeom>
            <a:avLst/>
            <a:gdLst/>
            <a:ahLst/>
            <a:cxnLst>
              <a:cxn ang="0">
                <a:pos x="893" y="1982"/>
              </a:cxn>
              <a:cxn ang="0">
                <a:pos x="699" y="1942"/>
              </a:cxn>
              <a:cxn ang="0">
                <a:pos x="521" y="1867"/>
              </a:cxn>
              <a:cxn ang="0">
                <a:pos x="362" y="1760"/>
              </a:cxn>
              <a:cxn ang="0">
                <a:pos x="228" y="1625"/>
              </a:cxn>
              <a:cxn ang="0">
                <a:pos x="120" y="1467"/>
              </a:cxn>
              <a:cxn ang="0">
                <a:pos x="45" y="1289"/>
              </a:cxn>
              <a:cxn ang="0">
                <a:pos x="6" y="1095"/>
              </a:cxn>
              <a:cxn ang="0">
                <a:pos x="6" y="892"/>
              </a:cxn>
              <a:cxn ang="0">
                <a:pos x="45" y="698"/>
              </a:cxn>
              <a:cxn ang="0">
                <a:pos x="120" y="520"/>
              </a:cxn>
              <a:cxn ang="0">
                <a:pos x="228" y="362"/>
              </a:cxn>
              <a:cxn ang="0">
                <a:pos x="362" y="227"/>
              </a:cxn>
              <a:cxn ang="0">
                <a:pos x="521" y="120"/>
              </a:cxn>
              <a:cxn ang="0">
                <a:pos x="699" y="45"/>
              </a:cxn>
              <a:cxn ang="0">
                <a:pos x="893" y="5"/>
              </a:cxn>
              <a:cxn ang="0">
                <a:pos x="1095" y="5"/>
              </a:cxn>
              <a:cxn ang="0">
                <a:pos x="1289" y="45"/>
              </a:cxn>
              <a:cxn ang="0">
                <a:pos x="1468" y="120"/>
              </a:cxn>
              <a:cxn ang="0">
                <a:pos x="1626" y="227"/>
              </a:cxn>
              <a:cxn ang="0">
                <a:pos x="1761" y="362"/>
              </a:cxn>
              <a:cxn ang="0">
                <a:pos x="1868" y="520"/>
              </a:cxn>
              <a:cxn ang="0">
                <a:pos x="1943" y="698"/>
              </a:cxn>
              <a:cxn ang="0">
                <a:pos x="1983" y="892"/>
              </a:cxn>
              <a:cxn ang="0">
                <a:pos x="1983" y="1095"/>
              </a:cxn>
              <a:cxn ang="0">
                <a:pos x="1943" y="1289"/>
              </a:cxn>
              <a:cxn ang="0">
                <a:pos x="1868" y="1467"/>
              </a:cxn>
              <a:cxn ang="0">
                <a:pos x="1761" y="1625"/>
              </a:cxn>
              <a:cxn ang="0">
                <a:pos x="1626" y="1760"/>
              </a:cxn>
              <a:cxn ang="0">
                <a:pos x="1468" y="1867"/>
              </a:cxn>
              <a:cxn ang="0">
                <a:pos x="1289" y="1942"/>
              </a:cxn>
              <a:cxn ang="0">
                <a:pos x="1095" y="1982"/>
              </a:cxn>
            </a:cxnLst>
            <a:rect l="0" t="0" r="r" b="b"/>
            <a:pathLst>
              <a:path w="1988" h="1987">
                <a:moveTo>
                  <a:pt x="994" y="1987"/>
                </a:moveTo>
                <a:lnTo>
                  <a:pt x="893" y="1982"/>
                </a:lnTo>
                <a:lnTo>
                  <a:pt x="794" y="1967"/>
                </a:lnTo>
                <a:lnTo>
                  <a:pt x="699" y="1942"/>
                </a:lnTo>
                <a:lnTo>
                  <a:pt x="607" y="1909"/>
                </a:lnTo>
                <a:lnTo>
                  <a:pt x="521" y="1867"/>
                </a:lnTo>
                <a:lnTo>
                  <a:pt x="438" y="1817"/>
                </a:lnTo>
                <a:lnTo>
                  <a:pt x="362" y="1760"/>
                </a:lnTo>
                <a:lnTo>
                  <a:pt x="291" y="1696"/>
                </a:lnTo>
                <a:lnTo>
                  <a:pt x="228" y="1625"/>
                </a:lnTo>
                <a:lnTo>
                  <a:pt x="170" y="1549"/>
                </a:lnTo>
                <a:lnTo>
                  <a:pt x="120" y="1467"/>
                </a:lnTo>
                <a:lnTo>
                  <a:pt x="79" y="1380"/>
                </a:lnTo>
                <a:lnTo>
                  <a:pt x="45" y="1289"/>
                </a:lnTo>
                <a:lnTo>
                  <a:pt x="20" y="1194"/>
                </a:lnTo>
                <a:lnTo>
                  <a:pt x="6" y="1095"/>
                </a:lnTo>
                <a:lnTo>
                  <a:pt x="0" y="994"/>
                </a:lnTo>
                <a:lnTo>
                  <a:pt x="6" y="892"/>
                </a:lnTo>
                <a:lnTo>
                  <a:pt x="20" y="793"/>
                </a:lnTo>
                <a:lnTo>
                  <a:pt x="45" y="698"/>
                </a:lnTo>
                <a:lnTo>
                  <a:pt x="79" y="607"/>
                </a:lnTo>
                <a:lnTo>
                  <a:pt x="120" y="520"/>
                </a:lnTo>
                <a:lnTo>
                  <a:pt x="170" y="438"/>
                </a:lnTo>
                <a:lnTo>
                  <a:pt x="228" y="362"/>
                </a:lnTo>
                <a:lnTo>
                  <a:pt x="291" y="291"/>
                </a:lnTo>
                <a:lnTo>
                  <a:pt x="362" y="227"/>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8" y="120"/>
                </a:lnTo>
                <a:lnTo>
                  <a:pt x="1550" y="170"/>
                </a:lnTo>
                <a:lnTo>
                  <a:pt x="1626" y="227"/>
                </a:lnTo>
                <a:lnTo>
                  <a:pt x="1697" y="291"/>
                </a:lnTo>
                <a:lnTo>
                  <a:pt x="1761" y="362"/>
                </a:lnTo>
                <a:lnTo>
                  <a:pt x="1818" y="438"/>
                </a:lnTo>
                <a:lnTo>
                  <a:pt x="1868" y="520"/>
                </a:lnTo>
                <a:lnTo>
                  <a:pt x="1910" y="607"/>
                </a:lnTo>
                <a:lnTo>
                  <a:pt x="1943" y="698"/>
                </a:lnTo>
                <a:lnTo>
                  <a:pt x="1968" y="793"/>
                </a:lnTo>
                <a:lnTo>
                  <a:pt x="1983" y="892"/>
                </a:lnTo>
                <a:lnTo>
                  <a:pt x="1988" y="994"/>
                </a:lnTo>
                <a:lnTo>
                  <a:pt x="1983" y="1095"/>
                </a:lnTo>
                <a:lnTo>
                  <a:pt x="1968" y="1194"/>
                </a:lnTo>
                <a:lnTo>
                  <a:pt x="1943" y="1289"/>
                </a:lnTo>
                <a:lnTo>
                  <a:pt x="1910" y="1380"/>
                </a:lnTo>
                <a:lnTo>
                  <a:pt x="1868" y="1467"/>
                </a:lnTo>
                <a:lnTo>
                  <a:pt x="1818" y="1549"/>
                </a:lnTo>
                <a:lnTo>
                  <a:pt x="1761" y="1625"/>
                </a:lnTo>
                <a:lnTo>
                  <a:pt x="1697" y="1696"/>
                </a:lnTo>
                <a:lnTo>
                  <a:pt x="1626" y="1760"/>
                </a:lnTo>
                <a:lnTo>
                  <a:pt x="1550" y="1817"/>
                </a:lnTo>
                <a:lnTo>
                  <a:pt x="1468" y="1867"/>
                </a:lnTo>
                <a:lnTo>
                  <a:pt x="1381" y="1909"/>
                </a:lnTo>
                <a:lnTo>
                  <a:pt x="1289" y="1942"/>
                </a:lnTo>
                <a:lnTo>
                  <a:pt x="1194" y="1967"/>
                </a:lnTo>
                <a:lnTo>
                  <a:pt x="1095" y="1982"/>
                </a:lnTo>
                <a:lnTo>
                  <a:pt x="994" y="1987"/>
                </a:lnTo>
              </a:path>
            </a:pathLst>
          </a:custGeom>
          <a:solidFill>
            <a:srgbClr val="00FFFF"/>
          </a:solidFill>
          <a:ln w="12700">
            <a:solidFill>
              <a:srgbClr val="000000"/>
            </a:solidFill>
            <a:prstDash val="solid"/>
            <a:round/>
            <a:headEnd/>
            <a:tailEnd/>
          </a:ln>
        </p:spPr>
        <p:txBody>
          <a:bodyPr/>
          <a:lstStyle/>
          <a:p>
            <a:endParaRPr lang="ja-JP" altLang="en-US"/>
          </a:p>
        </p:txBody>
      </p:sp>
      <p:sp>
        <p:nvSpPr>
          <p:cNvPr id="6166" name="Rectangle 22"/>
          <p:cNvSpPr>
            <a:spLocks noChangeArrowheads="1"/>
          </p:cNvSpPr>
          <p:nvPr/>
        </p:nvSpPr>
        <p:spPr bwMode="auto">
          <a:xfrm>
            <a:off x="4449763" y="4621213"/>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9</a:t>
            </a:r>
            <a:endParaRPr lang="en-US" altLang="zh-CN">
              <a:ea typeface="宋体" pitchFamily="2" charset="-122"/>
            </a:endParaRPr>
          </a:p>
        </p:txBody>
      </p:sp>
      <p:sp>
        <p:nvSpPr>
          <p:cNvPr id="6167" name="Freeform 23"/>
          <p:cNvSpPr>
            <a:spLocks/>
          </p:cNvSpPr>
          <p:nvPr/>
        </p:nvSpPr>
        <p:spPr bwMode="auto">
          <a:xfrm>
            <a:off x="1338263" y="3579813"/>
            <a:ext cx="349250" cy="350837"/>
          </a:xfrm>
          <a:custGeom>
            <a:avLst/>
            <a:gdLst/>
            <a:ahLst/>
            <a:cxnLst>
              <a:cxn ang="0">
                <a:pos x="893" y="1982"/>
              </a:cxn>
              <a:cxn ang="0">
                <a:pos x="699" y="1942"/>
              </a:cxn>
              <a:cxn ang="0">
                <a:pos x="520" y="1867"/>
              </a:cxn>
              <a:cxn ang="0">
                <a:pos x="362" y="1760"/>
              </a:cxn>
              <a:cxn ang="0">
                <a:pos x="227" y="1625"/>
              </a:cxn>
              <a:cxn ang="0">
                <a:pos x="120" y="1467"/>
              </a:cxn>
              <a:cxn ang="0">
                <a:pos x="45" y="1288"/>
              </a:cxn>
              <a:cxn ang="0">
                <a:pos x="5" y="1095"/>
              </a:cxn>
              <a:cxn ang="0">
                <a:pos x="5" y="892"/>
              </a:cxn>
              <a:cxn ang="0">
                <a:pos x="45" y="698"/>
              </a:cxn>
              <a:cxn ang="0">
                <a:pos x="120" y="520"/>
              </a:cxn>
              <a:cxn ang="0">
                <a:pos x="227" y="362"/>
              </a:cxn>
              <a:cxn ang="0">
                <a:pos x="362" y="227"/>
              </a:cxn>
              <a:cxn ang="0">
                <a:pos x="520" y="120"/>
              </a:cxn>
              <a:cxn ang="0">
                <a:pos x="699" y="45"/>
              </a:cxn>
              <a:cxn ang="0">
                <a:pos x="893" y="5"/>
              </a:cxn>
              <a:cxn ang="0">
                <a:pos x="1095" y="5"/>
              </a:cxn>
              <a:cxn ang="0">
                <a:pos x="1289" y="45"/>
              </a:cxn>
              <a:cxn ang="0">
                <a:pos x="1467" y="120"/>
              </a:cxn>
              <a:cxn ang="0">
                <a:pos x="1626" y="227"/>
              </a:cxn>
              <a:cxn ang="0">
                <a:pos x="1760" y="362"/>
              </a:cxn>
              <a:cxn ang="0">
                <a:pos x="1868" y="520"/>
              </a:cxn>
              <a:cxn ang="0">
                <a:pos x="1943" y="698"/>
              </a:cxn>
              <a:cxn ang="0">
                <a:pos x="1982" y="892"/>
              </a:cxn>
              <a:cxn ang="0">
                <a:pos x="1982" y="1095"/>
              </a:cxn>
              <a:cxn ang="0">
                <a:pos x="1943" y="1288"/>
              </a:cxn>
              <a:cxn ang="0">
                <a:pos x="1868" y="1467"/>
              </a:cxn>
              <a:cxn ang="0">
                <a:pos x="1760" y="1625"/>
              </a:cxn>
              <a:cxn ang="0">
                <a:pos x="1626" y="1760"/>
              </a:cxn>
              <a:cxn ang="0">
                <a:pos x="1467" y="1867"/>
              </a:cxn>
              <a:cxn ang="0">
                <a:pos x="1289" y="1942"/>
              </a:cxn>
              <a:cxn ang="0">
                <a:pos x="1095" y="1982"/>
              </a:cxn>
            </a:cxnLst>
            <a:rect l="0" t="0" r="r" b="b"/>
            <a:pathLst>
              <a:path w="1988" h="1987">
                <a:moveTo>
                  <a:pt x="994" y="1987"/>
                </a:moveTo>
                <a:lnTo>
                  <a:pt x="893" y="1982"/>
                </a:lnTo>
                <a:lnTo>
                  <a:pt x="794" y="1967"/>
                </a:lnTo>
                <a:lnTo>
                  <a:pt x="699" y="1942"/>
                </a:lnTo>
                <a:lnTo>
                  <a:pt x="607" y="1909"/>
                </a:lnTo>
                <a:lnTo>
                  <a:pt x="520" y="1867"/>
                </a:lnTo>
                <a:lnTo>
                  <a:pt x="438" y="1817"/>
                </a:lnTo>
                <a:lnTo>
                  <a:pt x="362" y="1760"/>
                </a:lnTo>
                <a:lnTo>
                  <a:pt x="291" y="1696"/>
                </a:lnTo>
                <a:lnTo>
                  <a:pt x="227" y="1625"/>
                </a:lnTo>
                <a:lnTo>
                  <a:pt x="170" y="1549"/>
                </a:lnTo>
                <a:lnTo>
                  <a:pt x="120" y="1467"/>
                </a:lnTo>
                <a:lnTo>
                  <a:pt x="78" y="1380"/>
                </a:lnTo>
                <a:lnTo>
                  <a:pt x="45" y="1288"/>
                </a:lnTo>
                <a:lnTo>
                  <a:pt x="20" y="1194"/>
                </a:lnTo>
                <a:lnTo>
                  <a:pt x="5" y="1095"/>
                </a:lnTo>
                <a:lnTo>
                  <a:pt x="0" y="993"/>
                </a:lnTo>
                <a:lnTo>
                  <a:pt x="5" y="892"/>
                </a:lnTo>
                <a:lnTo>
                  <a:pt x="20" y="793"/>
                </a:lnTo>
                <a:lnTo>
                  <a:pt x="45" y="698"/>
                </a:lnTo>
                <a:lnTo>
                  <a:pt x="78" y="607"/>
                </a:lnTo>
                <a:lnTo>
                  <a:pt x="120" y="520"/>
                </a:lnTo>
                <a:lnTo>
                  <a:pt x="170" y="438"/>
                </a:lnTo>
                <a:lnTo>
                  <a:pt x="227" y="362"/>
                </a:lnTo>
                <a:lnTo>
                  <a:pt x="291" y="291"/>
                </a:lnTo>
                <a:lnTo>
                  <a:pt x="362" y="227"/>
                </a:lnTo>
                <a:lnTo>
                  <a:pt x="438" y="170"/>
                </a:lnTo>
                <a:lnTo>
                  <a:pt x="520" y="120"/>
                </a:lnTo>
                <a:lnTo>
                  <a:pt x="607" y="78"/>
                </a:lnTo>
                <a:lnTo>
                  <a:pt x="699" y="45"/>
                </a:lnTo>
                <a:lnTo>
                  <a:pt x="794" y="20"/>
                </a:lnTo>
                <a:lnTo>
                  <a:pt x="893" y="5"/>
                </a:lnTo>
                <a:lnTo>
                  <a:pt x="994" y="0"/>
                </a:lnTo>
                <a:lnTo>
                  <a:pt x="1095" y="5"/>
                </a:lnTo>
                <a:lnTo>
                  <a:pt x="1194" y="20"/>
                </a:lnTo>
                <a:lnTo>
                  <a:pt x="1289" y="45"/>
                </a:lnTo>
                <a:lnTo>
                  <a:pt x="1381" y="78"/>
                </a:lnTo>
                <a:lnTo>
                  <a:pt x="1467" y="120"/>
                </a:lnTo>
                <a:lnTo>
                  <a:pt x="1550" y="170"/>
                </a:lnTo>
                <a:lnTo>
                  <a:pt x="1626" y="227"/>
                </a:lnTo>
                <a:lnTo>
                  <a:pt x="1697" y="291"/>
                </a:lnTo>
                <a:lnTo>
                  <a:pt x="1760" y="362"/>
                </a:lnTo>
                <a:lnTo>
                  <a:pt x="1818" y="438"/>
                </a:lnTo>
                <a:lnTo>
                  <a:pt x="1868" y="520"/>
                </a:lnTo>
                <a:lnTo>
                  <a:pt x="1909" y="607"/>
                </a:lnTo>
                <a:lnTo>
                  <a:pt x="1943" y="698"/>
                </a:lnTo>
                <a:lnTo>
                  <a:pt x="1968" y="793"/>
                </a:lnTo>
                <a:lnTo>
                  <a:pt x="1982" y="892"/>
                </a:lnTo>
                <a:lnTo>
                  <a:pt x="1988" y="993"/>
                </a:lnTo>
                <a:lnTo>
                  <a:pt x="1982" y="1095"/>
                </a:lnTo>
                <a:lnTo>
                  <a:pt x="1968" y="1194"/>
                </a:lnTo>
                <a:lnTo>
                  <a:pt x="1943" y="1288"/>
                </a:lnTo>
                <a:lnTo>
                  <a:pt x="1909" y="1380"/>
                </a:lnTo>
                <a:lnTo>
                  <a:pt x="1868" y="1467"/>
                </a:lnTo>
                <a:lnTo>
                  <a:pt x="1818" y="1549"/>
                </a:lnTo>
                <a:lnTo>
                  <a:pt x="1760" y="1625"/>
                </a:lnTo>
                <a:lnTo>
                  <a:pt x="1697" y="1696"/>
                </a:lnTo>
                <a:lnTo>
                  <a:pt x="1626" y="1760"/>
                </a:lnTo>
                <a:lnTo>
                  <a:pt x="1550" y="1817"/>
                </a:lnTo>
                <a:lnTo>
                  <a:pt x="1467" y="1867"/>
                </a:lnTo>
                <a:lnTo>
                  <a:pt x="1381" y="1909"/>
                </a:lnTo>
                <a:lnTo>
                  <a:pt x="1289" y="1942"/>
                </a:lnTo>
                <a:lnTo>
                  <a:pt x="1194" y="1967"/>
                </a:lnTo>
                <a:lnTo>
                  <a:pt x="1095" y="1982"/>
                </a:lnTo>
                <a:lnTo>
                  <a:pt x="994" y="1987"/>
                </a:lnTo>
              </a:path>
            </a:pathLst>
          </a:custGeom>
          <a:solidFill>
            <a:srgbClr val="00FFFF"/>
          </a:solidFill>
          <a:ln w="12700">
            <a:solidFill>
              <a:srgbClr val="000000"/>
            </a:solidFill>
            <a:prstDash val="solid"/>
            <a:round/>
            <a:headEnd/>
            <a:tailEnd/>
          </a:ln>
        </p:spPr>
        <p:txBody>
          <a:bodyPr/>
          <a:lstStyle/>
          <a:p>
            <a:endParaRPr lang="ja-JP" altLang="en-US"/>
          </a:p>
        </p:txBody>
      </p:sp>
      <p:sp>
        <p:nvSpPr>
          <p:cNvPr id="6168" name="Rectangle 24"/>
          <p:cNvSpPr>
            <a:spLocks noChangeArrowheads="1"/>
          </p:cNvSpPr>
          <p:nvPr/>
        </p:nvSpPr>
        <p:spPr bwMode="auto">
          <a:xfrm>
            <a:off x="1417638" y="3667125"/>
            <a:ext cx="169918"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13</a:t>
            </a:r>
            <a:endParaRPr lang="en-US" altLang="zh-CN">
              <a:ea typeface="宋体" pitchFamily="2" charset="-122"/>
            </a:endParaRPr>
          </a:p>
        </p:txBody>
      </p:sp>
      <p:sp>
        <p:nvSpPr>
          <p:cNvPr id="6169" name="Freeform 25"/>
          <p:cNvSpPr>
            <a:spLocks/>
          </p:cNvSpPr>
          <p:nvPr/>
        </p:nvSpPr>
        <p:spPr bwMode="auto">
          <a:xfrm>
            <a:off x="2738438" y="3579813"/>
            <a:ext cx="350837" cy="350837"/>
          </a:xfrm>
          <a:custGeom>
            <a:avLst/>
            <a:gdLst/>
            <a:ahLst/>
            <a:cxnLst>
              <a:cxn ang="0">
                <a:pos x="892" y="1982"/>
              </a:cxn>
              <a:cxn ang="0">
                <a:pos x="698" y="1942"/>
              </a:cxn>
              <a:cxn ang="0">
                <a:pos x="520" y="1867"/>
              </a:cxn>
              <a:cxn ang="0">
                <a:pos x="361" y="1760"/>
              </a:cxn>
              <a:cxn ang="0">
                <a:pos x="227" y="1625"/>
              </a:cxn>
              <a:cxn ang="0">
                <a:pos x="119" y="1467"/>
              </a:cxn>
              <a:cxn ang="0">
                <a:pos x="44" y="1288"/>
              </a:cxn>
              <a:cxn ang="0">
                <a:pos x="5" y="1095"/>
              </a:cxn>
              <a:cxn ang="0">
                <a:pos x="5" y="892"/>
              </a:cxn>
              <a:cxn ang="0">
                <a:pos x="44" y="698"/>
              </a:cxn>
              <a:cxn ang="0">
                <a:pos x="119" y="520"/>
              </a:cxn>
              <a:cxn ang="0">
                <a:pos x="227" y="362"/>
              </a:cxn>
              <a:cxn ang="0">
                <a:pos x="361" y="227"/>
              </a:cxn>
              <a:cxn ang="0">
                <a:pos x="520" y="120"/>
              </a:cxn>
              <a:cxn ang="0">
                <a:pos x="698" y="45"/>
              </a:cxn>
              <a:cxn ang="0">
                <a:pos x="892" y="5"/>
              </a:cxn>
              <a:cxn ang="0">
                <a:pos x="1094" y="5"/>
              </a:cxn>
              <a:cxn ang="0">
                <a:pos x="1288" y="45"/>
              </a:cxn>
              <a:cxn ang="0">
                <a:pos x="1467" y="120"/>
              </a:cxn>
              <a:cxn ang="0">
                <a:pos x="1625" y="227"/>
              </a:cxn>
              <a:cxn ang="0">
                <a:pos x="1760" y="362"/>
              </a:cxn>
              <a:cxn ang="0">
                <a:pos x="1867" y="520"/>
              </a:cxn>
              <a:cxn ang="0">
                <a:pos x="1942" y="698"/>
              </a:cxn>
              <a:cxn ang="0">
                <a:pos x="1982" y="892"/>
              </a:cxn>
              <a:cxn ang="0">
                <a:pos x="1982" y="1095"/>
              </a:cxn>
              <a:cxn ang="0">
                <a:pos x="1942" y="1288"/>
              </a:cxn>
              <a:cxn ang="0">
                <a:pos x="1867" y="1467"/>
              </a:cxn>
              <a:cxn ang="0">
                <a:pos x="1760" y="1625"/>
              </a:cxn>
              <a:cxn ang="0">
                <a:pos x="1625" y="1760"/>
              </a:cxn>
              <a:cxn ang="0">
                <a:pos x="1467" y="1867"/>
              </a:cxn>
              <a:cxn ang="0">
                <a:pos x="1288" y="1942"/>
              </a:cxn>
              <a:cxn ang="0">
                <a:pos x="1094" y="1982"/>
              </a:cxn>
            </a:cxnLst>
            <a:rect l="0" t="0" r="r" b="b"/>
            <a:pathLst>
              <a:path w="1987" h="1987">
                <a:moveTo>
                  <a:pt x="993" y="1987"/>
                </a:moveTo>
                <a:lnTo>
                  <a:pt x="892" y="1982"/>
                </a:lnTo>
                <a:lnTo>
                  <a:pt x="793" y="1967"/>
                </a:lnTo>
                <a:lnTo>
                  <a:pt x="698" y="1942"/>
                </a:lnTo>
                <a:lnTo>
                  <a:pt x="606" y="1909"/>
                </a:lnTo>
                <a:lnTo>
                  <a:pt x="520" y="1867"/>
                </a:lnTo>
                <a:lnTo>
                  <a:pt x="437" y="1817"/>
                </a:lnTo>
                <a:lnTo>
                  <a:pt x="361" y="1760"/>
                </a:lnTo>
                <a:lnTo>
                  <a:pt x="290" y="1696"/>
                </a:lnTo>
                <a:lnTo>
                  <a:pt x="227" y="1625"/>
                </a:lnTo>
                <a:lnTo>
                  <a:pt x="170" y="1549"/>
                </a:lnTo>
                <a:lnTo>
                  <a:pt x="119" y="1467"/>
                </a:lnTo>
                <a:lnTo>
                  <a:pt x="78" y="1380"/>
                </a:lnTo>
                <a:lnTo>
                  <a:pt x="44" y="1288"/>
                </a:lnTo>
                <a:lnTo>
                  <a:pt x="19" y="1194"/>
                </a:lnTo>
                <a:lnTo>
                  <a:pt x="5" y="1095"/>
                </a:lnTo>
                <a:lnTo>
                  <a:pt x="0" y="993"/>
                </a:lnTo>
                <a:lnTo>
                  <a:pt x="5" y="892"/>
                </a:lnTo>
                <a:lnTo>
                  <a:pt x="19" y="793"/>
                </a:lnTo>
                <a:lnTo>
                  <a:pt x="44" y="698"/>
                </a:lnTo>
                <a:lnTo>
                  <a:pt x="78" y="607"/>
                </a:lnTo>
                <a:lnTo>
                  <a:pt x="119" y="520"/>
                </a:lnTo>
                <a:lnTo>
                  <a:pt x="170" y="438"/>
                </a:lnTo>
                <a:lnTo>
                  <a:pt x="227" y="362"/>
                </a:lnTo>
                <a:lnTo>
                  <a:pt x="290" y="291"/>
                </a:lnTo>
                <a:lnTo>
                  <a:pt x="361" y="227"/>
                </a:lnTo>
                <a:lnTo>
                  <a:pt x="437" y="170"/>
                </a:lnTo>
                <a:lnTo>
                  <a:pt x="520" y="120"/>
                </a:lnTo>
                <a:lnTo>
                  <a:pt x="606" y="78"/>
                </a:lnTo>
                <a:lnTo>
                  <a:pt x="698" y="45"/>
                </a:lnTo>
                <a:lnTo>
                  <a:pt x="793" y="20"/>
                </a:lnTo>
                <a:lnTo>
                  <a:pt x="892" y="5"/>
                </a:lnTo>
                <a:lnTo>
                  <a:pt x="993" y="0"/>
                </a:lnTo>
                <a:lnTo>
                  <a:pt x="1094" y="5"/>
                </a:lnTo>
                <a:lnTo>
                  <a:pt x="1193" y="20"/>
                </a:lnTo>
                <a:lnTo>
                  <a:pt x="1288" y="45"/>
                </a:lnTo>
                <a:lnTo>
                  <a:pt x="1380" y="78"/>
                </a:lnTo>
                <a:lnTo>
                  <a:pt x="1467" y="120"/>
                </a:lnTo>
                <a:lnTo>
                  <a:pt x="1549" y="170"/>
                </a:lnTo>
                <a:lnTo>
                  <a:pt x="1625" y="227"/>
                </a:lnTo>
                <a:lnTo>
                  <a:pt x="1696" y="291"/>
                </a:lnTo>
                <a:lnTo>
                  <a:pt x="1760" y="362"/>
                </a:lnTo>
                <a:lnTo>
                  <a:pt x="1817" y="438"/>
                </a:lnTo>
                <a:lnTo>
                  <a:pt x="1867" y="520"/>
                </a:lnTo>
                <a:lnTo>
                  <a:pt x="1909" y="607"/>
                </a:lnTo>
                <a:lnTo>
                  <a:pt x="1942" y="698"/>
                </a:lnTo>
                <a:lnTo>
                  <a:pt x="1967" y="793"/>
                </a:lnTo>
                <a:lnTo>
                  <a:pt x="1982" y="892"/>
                </a:lnTo>
                <a:lnTo>
                  <a:pt x="1987" y="993"/>
                </a:lnTo>
                <a:lnTo>
                  <a:pt x="1982" y="1095"/>
                </a:lnTo>
                <a:lnTo>
                  <a:pt x="1967" y="1194"/>
                </a:lnTo>
                <a:lnTo>
                  <a:pt x="1942" y="1288"/>
                </a:lnTo>
                <a:lnTo>
                  <a:pt x="1909" y="1380"/>
                </a:lnTo>
                <a:lnTo>
                  <a:pt x="1867" y="1467"/>
                </a:lnTo>
                <a:lnTo>
                  <a:pt x="1817" y="1549"/>
                </a:lnTo>
                <a:lnTo>
                  <a:pt x="1760" y="1625"/>
                </a:lnTo>
                <a:lnTo>
                  <a:pt x="1696" y="1696"/>
                </a:lnTo>
                <a:lnTo>
                  <a:pt x="1625" y="1760"/>
                </a:lnTo>
                <a:lnTo>
                  <a:pt x="1549" y="1817"/>
                </a:lnTo>
                <a:lnTo>
                  <a:pt x="1467" y="1867"/>
                </a:lnTo>
                <a:lnTo>
                  <a:pt x="1380" y="1909"/>
                </a:lnTo>
                <a:lnTo>
                  <a:pt x="1288" y="1942"/>
                </a:lnTo>
                <a:lnTo>
                  <a:pt x="1193" y="1967"/>
                </a:lnTo>
                <a:lnTo>
                  <a:pt x="1094" y="1982"/>
                </a:lnTo>
                <a:lnTo>
                  <a:pt x="993" y="1987"/>
                </a:lnTo>
              </a:path>
            </a:pathLst>
          </a:custGeom>
          <a:solidFill>
            <a:srgbClr val="00FFFF"/>
          </a:solidFill>
          <a:ln w="12700">
            <a:solidFill>
              <a:srgbClr val="000000"/>
            </a:solidFill>
            <a:prstDash val="solid"/>
            <a:round/>
            <a:headEnd/>
            <a:tailEnd/>
          </a:ln>
        </p:spPr>
        <p:txBody>
          <a:bodyPr/>
          <a:lstStyle/>
          <a:p>
            <a:endParaRPr lang="ja-JP" altLang="en-US"/>
          </a:p>
        </p:txBody>
      </p:sp>
      <p:sp>
        <p:nvSpPr>
          <p:cNvPr id="6170" name="Rectangle 26"/>
          <p:cNvSpPr>
            <a:spLocks noChangeArrowheads="1"/>
          </p:cNvSpPr>
          <p:nvPr/>
        </p:nvSpPr>
        <p:spPr bwMode="auto">
          <a:xfrm>
            <a:off x="2819400" y="3667125"/>
            <a:ext cx="169918"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10</a:t>
            </a:r>
            <a:endParaRPr lang="en-US" altLang="zh-CN">
              <a:ea typeface="宋体" pitchFamily="2" charset="-122"/>
            </a:endParaRPr>
          </a:p>
        </p:txBody>
      </p:sp>
      <p:sp>
        <p:nvSpPr>
          <p:cNvPr id="6171" name="Freeform 27"/>
          <p:cNvSpPr>
            <a:spLocks/>
          </p:cNvSpPr>
          <p:nvPr/>
        </p:nvSpPr>
        <p:spPr bwMode="auto">
          <a:xfrm>
            <a:off x="3673475" y="3138488"/>
            <a:ext cx="350838" cy="350837"/>
          </a:xfrm>
          <a:custGeom>
            <a:avLst/>
            <a:gdLst/>
            <a:ahLst/>
            <a:cxnLst>
              <a:cxn ang="0">
                <a:pos x="893" y="1982"/>
              </a:cxn>
              <a:cxn ang="0">
                <a:pos x="699" y="1943"/>
              </a:cxn>
              <a:cxn ang="0">
                <a:pos x="521" y="1868"/>
              </a:cxn>
              <a:cxn ang="0">
                <a:pos x="362" y="1760"/>
              </a:cxn>
              <a:cxn ang="0">
                <a:pos x="228" y="1626"/>
              </a:cxn>
              <a:cxn ang="0">
                <a:pos x="120" y="1467"/>
              </a:cxn>
              <a:cxn ang="0">
                <a:pos x="45" y="1289"/>
              </a:cxn>
              <a:cxn ang="0">
                <a:pos x="6" y="1095"/>
              </a:cxn>
              <a:cxn ang="0">
                <a:pos x="6" y="893"/>
              </a:cxn>
              <a:cxn ang="0">
                <a:pos x="45" y="699"/>
              </a:cxn>
              <a:cxn ang="0">
                <a:pos x="120" y="521"/>
              </a:cxn>
              <a:cxn ang="0">
                <a:pos x="228" y="362"/>
              </a:cxn>
              <a:cxn ang="0">
                <a:pos x="362" y="228"/>
              </a:cxn>
              <a:cxn ang="0">
                <a:pos x="521" y="120"/>
              </a:cxn>
              <a:cxn ang="0">
                <a:pos x="699" y="45"/>
              </a:cxn>
              <a:cxn ang="0">
                <a:pos x="893" y="5"/>
              </a:cxn>
              <a:cxn ang="0">
                <a:pos x="1095" y="5"/>
              </a:cxn>
              <a:cxn ang="0">
                <a:pos x="1289" y="45"/>
              </a:cxn>
              <a:cxn ang="0">
                <a:pos x="1468" y="120"/>
              </a:cxn>
              <a:cxn ang="0">
                <a:pos x="1626" y="228"/>
              </a:cxn>
              <a:cxn ang="0">
                <a:pos x="1761" y="362"/>
              </a:cxn>
              <a:cxn ang="0">
                <a:pos x="1868" y="521"/>
              </a:cxn>
              <a:cxn ang="0">
                <a:pos x="1943" y="699"/>
              </a:cxn>
              <a:cxn ang="0">
                <a:pos x="1983" y="893"/>
              </a:cxn>
              <a:cxn ang="0">
                <a:pos x="1983" y="1095"/>
              </a:cxn>
              <a:cxn ang="0">
                <a:pos x="1943" y="1289"/>
              </a:cxn>
              <a:cxn ang="0">
                <a:pos x="1868" y="1467"/>
              </a:cxn>
              <a:cxn ang="0">
                <a:pos x="1761" y="1626"/>
              </a:cxn>
              <a:cxn ang="0">
                <a:pos x="1626" y="1760"/>
              </a:cxn>
              <a:cxn ang="0">
                <a:pos x="1468" y="1868"/>
              </a:cxn>
              <a:cxn ang="0">
                <a:pos x="1289" y="1943"/>
              </a:cxn>
              <a:cxn ang="0">
                <a:pos x="1095" y="1982"/>
              </a:cxn>
            </a:cxnLst>
            <a:rect l="0" t="0" r="r" b="b"/>
            <a:pathLst>
              <a:path w="1988" h="1988">
                <a:moveTo>
                  <a:pt x="994" y="1988"/>
                </a:moveTo>
                <a:lnTo>
                  <a:pt x="893" y="1982"/>
                </a:lnTo>
                <a:lnTo>
                  <a:pt x="794" y="1968"/>
                </a:lnTo>
                <a:lnTo>
                  <a:pt x="699" y="1943"/>
                </a:lnTo>
                <a:lnTo>
                  <a:pt x="607" y="1909"/>
                </a:lnTo>
                <a:lnTo>
                  <a:pt x="521" y="1868"/>
                </a:lnTo>
                <a:lnTo>
                  <a:pt x="438" y="1818"/>
                </a:lnTo>
                <a:lnTo>
                  <a:pt x="362" y="1760"/>
                </a:lnTo>
                <a:lnTo>
                  <a:pt x="291" y="1697"/>
                </a:lnTo>
                <a:lnTo>
                  <a:pt x="228" y="1626"/>
                </a:lnTo>
                <a:lnTo>
                  <a:pt x="170" y="1550"/>
                </a:lnTo>
                <a:lnTo>
                  <a:pt x="120" y="1467"/>
                </a:lnTo>
                <a:lnTo>
                  <a:pt x="79" y="1381"/>
                </a:lnTo>
                <a:lnTo>
                  <a:pt x="45" y="1289"/>
                </a:lnTo>
                <a:lnTo>
                  <a:pt x="20" y="1194"/>
                </a:lnTo>
                <a:lnTo>
                  <a:pt x="6" y="1095"/>
                </a:lnTo>
                <a:lnTo>
                  <a:pt x="0" y="994"/>
                </a:lnTo>
                <a:lnTo>
                  <a:pt x="6" y="893"/>
                </a:lnTo>
                <a:lnTo>
                  <a:pt x="20" y="794"/>
                </a:lnTo>
                <a:lnTo>
                  <a:pt x="45" y="699"/>
                </a:lnTo>
                <a:lnTo>
                  <a:pt x="79" y="607"/>
                </a:lnTo>
                <a:lnTo>
                  <a:pt x="120" y="521"/>
                </a:lnTo>
                <a:lnTo>
                  <a:pt x="170" y="438"/>
                </a:lnTo>
                <a:lnTo>
                  <a:pt x="228" y="362"/>
                </a:lnTo>
                <a:lnTo>
                  <a:pt x="291" y="291"/>
                </a:lnTo>
                <a:lnTo>
                  <a:pt x="362" y="228"/>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8" y="120"/>
                </a:lnTo>
                <a:lnTo>
                  <a:pt x="1550" y="170"/>
                </a:lnTo>
                <a:lnTo>
                  <a:pt x="1626" y="228"/>
                </a:lnTo>
                <a:lnTo>
                  <a:pt x="1697" y="291"/>
                </a:lnTo>
                <a:lnTo>
                  <a:pt x="1761" y="362"/>
                </a:lnTo>
                <a:lnTo>
                  <a:pt x="1818" y="438"/>
                </a:lnTo>
                <a:lnTo>
                  <a:pt x="1868" y="521"/>
                </a:lnTo>
                <a:lnTo>
                  <a:pt x="1910" y="607"/>
                </a:lnTo>
                <a:lnTo>
                  <a:pt x="1943" y="699"/>
                </a:lnTo>
                <a:lnTo>
                  <a:pt x="1968" y="794"/>
                </a:lnTo>
                <a:lnTo>
                  <a:pt x="1983" y="893"/>
                </a:lnTo>
                <a:lnTo>
                  <a:pt x="1988" y="994"/>
                </a:lnTo>
                <a:lnTo>
                  <a:pt x="1983" y="1095"/>
                </a:lnTo>
                <a:lnTo>
                  <a:pt x="1968" y="1194"/>
                </a:lnTo>
                <a:lnTo>
                  <a:pt x="1943" y="1289"/>
                </a:lnTo>
                <a:lnTo>
                  <a:pt x="1910" y="1381"/>
                </a:lnTo>
                <a:lnTo>
                  <a:pt x="1868" y="1467"/>
                </a:lnTo>
                <a:lnTo>
                  <a:pt x="1818" y="1550"/>
                </a:lnTo>
                <a:lnTo>
                  <a:pt x="1761" y="1626"/>
                </a:lnTo>
                <a:lnTo>
                  <a:pt x="1697" y="1697"/>
                </a:lnTo>
                <a:lnTo>
                  <a:pt x="1626" y="1760"/>
                </a:lnTo>
                <a:lnTo>
                  <a:pt x="1550" y="1818"/>
                </a:lnTo>
                <a:lnTo>
                  <a:pt x="1468" y="1868"/>
                </a:lnTo>
                <a:lnTo>
                  <a:pt x="1381" y="1909"/>
                </a:lnTo>
                <a:lnTo>
                  <a:pt x="1289" y="1943"/>
                </a:lnTo>
                <a:lnTo>
                  <a:pt x="1194" y="1968"/>
                </a:lnTo>
                <a:lnTo>
                  <a:pt x="1095" y="1982"/>
                </a:lnTo>
                <a:lnTo>
                  <a:pt x="994" y="1988"/>
                </a:lnTo>
              </a:path>
            </a:pathLst>
          </a:custGeom>
          <a:solidFill>
            <a:srgbClr val="00FFFF"/>
          </a:solidFill>
          <a:ln w="12700">
            <a:solidFill>
              <a:srgbClr val="000000"/>
            </a:solidFill>
            <a:prstDash val="solid"/>
            <a:round/>
            <a:headEnd/>
            <a:tailEnd/>
          </a:ln>
        </p:spPr>
        <p:txBody>
          <a:bodyPr/>
          <a:lstStyle/>
          <a:p>
            <a:endParaRPr lang="ja-JP" altLang="en-US"/>
          </a:p>
        </p:txBody>
      </p:sp>
      <p:sp>
        <p:nvSpPr>
          <p:cNvPr id="6172" name="Rectangle 28"/>
          <p:cNvSpPr>
            <a:spLocks noChangeArrowheads="1"/>
          </p:cNvSpPr>
          <p:nvPr/>
        </p:nvSpPr>
        <p:spPr bwMode="auto">
          <a:xfrm>
            <a:off x="3754438" y="3224213"/>
            <a:ext cx="169918"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11</a:t>
            </a:r>
            <a:endParaRPr lang="en-US" altLang="zh-CN">
              <a:ea typeface="宋体" pitchFamily="2" charset="-122"/>
            </a:endParaRPr>
          </a:p>
        </p:txBody>
      </p:sp>
      <p:sp>
        <p:nvSpPr>
          <p:cNvPr id="6173" name="Freeform 29"/>
          <p:cNvSpPr>
            <a:spLocks/>
          </p:cNvSpPr>
          <p:nvPr/>
        </p:nvSpPr>
        <p:spPr bwMode="auto">
          <a:xfrm>
            <a:off x="4373563" y="3597275"/>
            <a:ext cx="350837" cy="350838"/>
          </a:xfrm>
          <a:custGeom>
            <a:avLst/>
            <a:gdLst/>
            <a:ahLst/>
            <a:cxnLst>
              <a:cxn ang="0">
                <a:pos x="893" y="1982"/>
              </a:cxn>
              <a:cxn ang="0">
                <a:pos x="699" y="1943"/>
              </a:cxn>
              <a:cxn ang="0">
                <a:pos x="521" y="1867"/>
              </a:cxn>
              <a:cxn ang="0">
                <a:pos x="362" y="1760"/>
              </a:cxn>
              <a:cxn ang="0">
                <a:pos x="228" y="1626"/>
              </a:cxn>
              <a:cxn ang="0">
                <a:pos x="120" y="1467"/>
              </a:cxn>
              <a:cxn ang="0">
                <a:pos x="45" y="1289"/>
              </a:cxn>
              <a:cxn ang="0">
                <a:pos x="5" y="1095"/>
              </a:cxn>
              <a:cxn ang="0">
                <a:pos x="5" y="893"/>
              </a:cxn>
              <a:cxn ang="0">
                <a:pos x="45" y="699"/>
              </a:cxn>
              <a:cxn ang="0">
                <a:pos x="120" y="520"/>
              </a:cxn>
              <a:cxn ang="0">
                <a:pos x="228" y="362"/>
              </a:cxn>
              <a:cxn ang="0">
                <a:pos x="362" y="227"/>
              </a:cxn>
              <a:cxn ang="0">
                <a:pos x="521" y="120"/>
              </a:cxn>
              <a:cxn ang="0">
                <a:pos x="699" y="45"/>
              </a:cxn>
              <a:cxn ang="0">
                <a:pos x="893" y="5"/>
              </a:cxn>
              <a:cxn ang="0">
                <a:pos x="1095" y="5"/>
              </a:cxn>
              <a:cxn ang="0">
                <a:pos x="1289" y="45"/>
              </a:cxn>
              <a:cxn ang="0">
                <a:pos x="1467" y="120"/>
              </a:cxn>
              <a:cxn ang="0">
                <a:pos x="1626" y="227"/>
              </a:cxn>
              <a:cxn ang="0">
                <a:pos x="1760" y="362"/>
              </a:cxn>
              <a:cxn ang="0">
                <a:pos x="1868" y="520"/>
              </a:cxn>
              <a:cxn ang="0">
                <a:pos x="1943" y="699"/>
              </a:cxn>
              <a:cxn ang="0">
                <a:pos x="1982" y="893"/>
              </a:cxn>
              <a:cxn ang="0">
                <a:pos x="1982" y="1095"/>
              </a:cxn>
              <a:cxn ang="0">
                <a:pos x="1943" y="1289"/>
              </a:cxn>
              <a:cxn ang="0">
                <a:pos x="1868" y="1467"/>
              </a:cxn>
              <a:cxn ang="0">
                <a:pos x="1760" y="1626"/>
              </a:cxn>
              <a:cxn ang="0">
                <a:pos x="1626" y="1760"/>
              </a:cxn>
              <a:cxn ang="0">
                <a:pos x="1467" y="1867"/>
              </a:cxn>
              <a:cxn ang="0">
                <a:pos x="1289" y="1943"/>
              </a:cxn>
              <a:cxn ang="0">
                <a:pos x="1095" y="1982"/>
              </a:cxn>
            </a:cxnLst>
            <a:rect l="0" t="0" r="r" b="b"/>
            <a:pathLst>
              <a:path w="1988" h="1987">
                <a:moveTo>
                  <a:pt x="994" y="1987"/>
                </a:moveTo>
                <a:lnTo>
                  <a:pt x="893" y="1982"/>
                </a:lnTo>
                <a:lnTo>
                  <a:pt x="794" y="1968"/>
                </a:lnTo>
                <a:lnTo>
                  <a:pt x="699" y="1943"/>
                </a:lnTo>
                <a:lnTo>
                  <a:pt x="607" y="1909"/>
                </a:lnTo>
                <a:lnTo>
                  <a:pt x="521" y="1867"/>
                </a:lnTo>
                <a:lnTo>
                  <a:pt x="438" y="1817"/>
                </a:lnTo>
                <a:lnTo>
                  <a:pt x="362" y="1760"/>
                </a:lnTo>
                <a:lnTo>
                  <a:pt x="291" y="1696"/>
                </a:lnTo>
                <a:lnTo>
                  <a:pt x="228" y="1626"/>
                </a:lnTo>
                <a:lnTo>
                  <a:pt x="170" y="1549"/>
                </a:lnTo>
                <a:lnTo>
                  <a:pt x="120" y="1467"/>
                </a:lnTo>
                <a:lnTo>
                  <a:pt x="78" y="1380"/>
                </a:lnTo>
                <a:lnTo>
                  <a:pt x="45" y="1289"/>
                </a:lnTo>
                <a:lnTo>
                  <a:pt x="20" y="1194"/>
                </a:lnTo>
                <a:lnTo>
                  <a:pt x="5" y="1095"/>
                </a:lnTo>
                <a:lnTo>
                  <a:pt x="0" y="994"/>
                </a:lnTo>
                <a:lnTo>
                  <a:pt x="5" y="893"/>
                </a:lnTo>
                <a:lnTo>
                  <a:pt x="20" y="793"/>
                </a:lnTo>
                <a:lnTo>
                  <a:pt x="45" y="699"/>
                </a:lnTo>
                <a:lnTo>
                  <a:pt x="78" y="607"/>
                </a:lnTo>
                <a:lnTo>
                  <a:pt x="120" y="520"/>
                </a:lnTo>
                <a:lnTo>
                  <a:pt x="170" y="438"/>
                </a:lnTo>
                <a:lnTo>
                  <a:pt x="228" y="362"/>
                </a:lnTo>
                <a:lnTo>
                  <a:pt x="291" y="291"/>
                </a:lnTo>
                <a:lnTo>
                  <a:pt x="362" y="227"/>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7" y="120"/>
                </a:lnTo>
                <a:lnTo>
                  <a:pt x="1550" y="170"/>
                </a:lnTo>
                <a:lnTo>
                  <a:pt x="1626" y="227"/>
                </a:lnTo>
                <a:lnTo>
                  <a:pt x="1697" y="291"/>
                </a:lnTo>
                <a:lnTo>
                  <a:pt x="1760" y="362"/>
                </a:lnTo>
                <a:lnTo>
                  <a:pt x="1818" y="438"/>
                </a:lnTo>
                <a:lnTo>
                  <a:pt x="1868" y="520"/>
                </a:lnTo>
                <a:lnTo>
                  <a:pt x="1909" y="607"/>
                </a:lnTo>
                <a:lnTo>
                  <a:pt x="1943" y="699"/>
                </a:lnTo>
                <a:lnTo>
                  <a:pt x="1968" y="793"/>
                </a:lnTo>
                <a:lnTo>
                  <a:pt x="1982" y="893"/>
                </a:lnTo>
                <a:lnTo>
                  <a:pt x="1988" y="994"/>
                </a:lnTo>
                <a:lnTo>
                  <a:pt x="1982" y="1095"/>
                </a:lnTo>
                <a:lnTo>
                  <a:pt x="1968" y="1194"/>
                </a:lnTo>
                <a:lnTo>
                  <a:pt x="1943" y="1289"/>
                </a:lnTo>
                <a:lnTo>
                  <a:pt x="1909" y="1380"/>
                </a:lnTo>
                <a:lnTo>
                  <a:pt x="1868" y="1467"/>
                </a:lnTo>
                <a:lnTo>
                  <a:pt x="1818" y="1549"/>
                </a:lnTo>
                <a:lnTo>
                  <a:pt x="1760" y="1626"/>
                </a:lnTo>
                <a:lnTo>
                  <a:pt x="1697" y="1696"/>
                </a:lnTo>
                <a:lnTo>
                  <a:pt x="1626" y="1760"/>
                </a:lnTo>
                <a:lnTo>
                  <a:pt x="1550" y="1817"/>
                </a:lnTo>
                <a:lnTo>
                  <a:pt x="1467" y="1867"/>
                </a:lnTo>
                <a:lnTo>
                  <a:pt x="1381" y="1909"/>
                </a:lnTo>
                <a:lnTo>
                  <a:pt x="1289" y="1943"/>
                </a:lnTo>
                <a:lnTo>
                  <a:pt x="1194" y="1968"/>
                </a:lnTo>
                <a:lnTo>
                  <a:pt x="1095" y="1982"/>
                </a:lnTo>
                <a:lnTo>
                  <a:pt x="994" y="1987"/>
                </a:lnTo>
              </a:path>
            </a:pathLst>
          </a:custGeom>
          <a:solidFill>
            <a:srgbClr val="00FFFF"/>
          </a:solidFill>
          <a:ln w="12700">
            <a:solidFill>
              <a:srgbClr val="000000"/>
            </a:solidFill>
            <a:prstDash val="solid"/>
            <a:round/>
            <a:headEnd/>
            <a:tailEnd/>
          </a:ln>
        </p:spPr>
        <p:txBody>
          <a:bodyPr/>
          <a:lstStyle/>
          <a:p>
            <a:endParaRPr lang="ja-JP" altLang="en-US"/>
          </a:p>
        </p:txBody>
      </p:sp>
      <p:sp>
        <p:nvSpPr>
          <p:cNvPr id="6174" name="Rectangle 30"/>
          <p:cNvSpPr>
            <a:spLocks noChangeArrowheads="1"/>
          </p:cNvSpPr>
          <p:nvPr/>
        </p:nvSpPr>
        <p:spPr bwMode="auto">
          <a:xfrm>
            <a:off x="4454525" y="3686175"/>
            <a:ext cx="169918"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12</a:t>
            </a:r>
            <a:endParaRPr lang="en-US" altLang="zh-CN">
              <a:ea typeface="宋体" pitchFamily="2" charset="-122"/>
            </a:endParaRPr>
          </a:p>
        </p:txBody>
      </p:sp>
      <p:sp>
        <p:nvSpPr>
          <p:cNvPr id="6175" name="Freeform 31"/>
          <p:cNvSpPr>
            <a:spLocks/>
          </p:cNvSpPr>
          <p:nvPr/>
        </p:nvSpPr>
        <p:spPr bwMode="auto">
          <a:xfrm>
            <a:off x="1925638" y="2789238"/>
            <a:ext cx="350837" cy="350837"/>
          </a:xfrm>
          <a:custGeom>
            <a:avLst/>
            <a:gdLst/>
            <a:ahLst/>
            <a:cxnLst>
              <a:cxn ang="0">
                <a:pos x="892" y="1982"/>
              </a:cxn>
              <a:cxn ang="0">
                <a:pos x="698" y="1943"/>
              </a:cxn>
              <a:cxn ang="0">
                <a:pos x="520" y="1868"/>
              </a:cxn>
              <a:cxn ang="0">
                <a:pos x="362" y="1760"/>
              </a:cxn>
              <a:cxn ang="0">
                <a:pos x="227" y="1626"/>
              </a:cxn>
              <a:cxn ang="0">
                <a:pos x="120" y="1467"/>
              </a:cxn>
              <a:cxn ang="0">
                <a:pos x="45" y="1289"/>
              </a:cxn>
              <a:cxn ang="0">
                <a:pos x="5" y="1095"/>
              </a:cxn>
              <a:cxn ang="0">
                <a:pos x="5" y="893"/>
              </a:cxn>
              <a:cxn ang="0">
                <a:pos x="45" y="699"/>
              </a:cxn>
              <a:cxn ang="0">
                <a:pos x="120" y="521"/>
              </a:cxn>
              <a:cxn ang="0">
                <a:pos x="227" y="362"/>
              </a:cxn>
              <a:cxn ang="0">
                <a:pos x="362" y="228"/>
              </a:cxn>
              <a:cxn ang="0">
                <a:pos x="520" y="120"/>
              </a:cxn>
              <a:cxn ang="0">
                <a:pos x="698" y="45"/>
              </a:cxn>
              <a:cxn ang="0">
                <a:pos x="892" y="5"/>
              </a:cxn>
              <a:cxn ang="0">
                <a:pos x="1095" y="5"/>
              </a:cxn>
              <a:cxn ang="0">
                <a:pos x="1289" y="45"/>
              </a:cxn>
              <a:cxn ang="0">
                <a:pos x="1467" y="120"/>
              </a:cxn>
              <a:cxn ang="0">
                <a:pos x="1625" y="228"/>
              </a:cxn>
              <a:cxn ang="0">
                <a:pos x="1760" y="362"/>
              </a:cxn>
              <a:cxn ang="0">
                <a:pos x="1867" y="521"/>
              </a:cxn>
              <a:cxn ang="0">
                <a:pos x="1942" y="699"/>
              </a:cxn>
              <a:cxn ang="0">
                <a:pos x="1982" y="893"/>
              </a:cxn>
              <a:cxn ang="0">
                <a:pos x="1982" y="1095"/>
              </a:cxn>
              <a:cxn ang="0">
                <a:pos x="1942" y="1289"/>
              </a:cxn>
              <a:cxn ang="0">
                <a:pos x="1867" y="1467"/>
              </a:cxn>
              <a:cxn ang="0">
                <a:pos x="1760" y="1626"/>
              </a:cxn>
              <a:cxn ang="0">
                <a:pos x="1625" y="1760"/>
              </a:cxn>
              <a:cxn ang="0">
                <a:pos x="1467" y="1868"/>
              </a:cxn>
              <a:cxn ang="0">
                <a:pos x="1289" y="1943"/>
              </a:cxn>
              <a:cxn ang="0">
                <a:pos x="1095" y="1982"/>
              </a:cxn>
            </a:cxnLst>
            <a:rect l="0" t="0" r="r" b="b"/>
            <a:pathLst>
              <a:path w="1987" h="1988">
                <a:moveTo>
                  <a:pt x="994" y="1988"/>
                </a:moveTo>
                <a:lnTo>
                  <a:pt x="892" y="1982"/>
                </a:lnTo>
                <a:lnTo>
                  <a:pt x="793" y="1968"/>
                </a:lnTo>
                <a:lnTo>
                  <a:pt x="698" y="1943"/>
                </a:lnTo>
                <a:lnTo>
                  <a:pt x="607" y="1909"/>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1"/>
                </a:lnTo>
                <a:lnTo>
                  <a:pt x="170" y="438"/>
                </a:lnTo>
                <a:lnTo>
                  <a:pt x="227" y="362"/>
                </a:lnTo>
                <a:lnTo>
                  <a:pt x="291" y="291"/>
                </a:lnTo>
                <a:lnTo>
                  <a:pt x="362" y="228"/>
                </a:lnTo>
                <a:lnTo>
                  <a:pt x="438" y="170"/>
                </a:lnTo>
                <a:lnTo>
                  <a:pt x="520" y="120"/>
                </a:lnTo>
                <a:lnTo>
                  <a:pt x="607" y="78"/>
                </a:lnTo>
                <a:lnTo>
                  <a:pt x="698" y="45"/>
                </a:lnTo>
                <a:lnTo>
                  <a:pt x="793" y="20"/>
                </a:lnTo>
                <a:lnTo>
                  <a:pt x="892" y="5"/>
                </a:lnTo>
                <a:lnTo>
                  <a:pt x="994" y="0"/>
                </a:lnTo>
                <a:lnTo>
                  <a:pt x="1095" y="5"/>
                </a:lnTo>
                <a:lnTo>
                  <a:pt x="1194" y="20"/>
                </a:lnTo>
                <a:lnTo>
                  <a:pt x="1289" y="45"/>
                </a:lnTo>
                <a:lnTo>
                  <a:pt x="1380" y="78"/>
                </a:lnTo>
                <a:lnTo>
                  <a:pt x="1467" y="120"/>
                </a:lnTo>
                <a:lnTo>
                  <a:pt x="1549" y="170"/>
                </a:lnTo>
                <a:lnTo>
                  <a:pt x="1625" y="228"/>
                </a:lnTo>
                <a:lnTo>
                  <a:pt x="1696" y="291"/>
                </a:lnTo>
                <a:lnTo>
                  <a:pt x="1760" y="362"/>
                </a:lnTo>
                <a:lnTo>
                  <a:pt x="1817" y="438"/>
                </a:lnTo>
                <a:lnTo>
                  <a:pt x="1867" y="521"/>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50"/>
                </a:lnTo>
                <a:lnTo>
                  <a:pt x="1760" y="1626"/>
                </a:lnTo>
                <a:lnTo>
                  <a:pt x="1696" y="1697"/>
                </a:lnTo>
                <a:lnTo>
                  <a:pt x="1625" y="1760"/>
                </a:lnTo>
                <a:lnTo>
                  <a:pt x="1549" y="1818"/>
                </a:lnTo>
                <a:lnTo>
                  <a:pt x="1467" y="1868"/>
                </a:lnTo>
                <a:lnTo>
                  <a:pt x="1380" y="1909"/>
                </a:lnTo>
                <a:lnTo>
                  <a:pt x="1289" y="1943"/>
                </a:lnTo>
                <a:lnTo>
                  <a:pt x="1194" y="1968"/>
                </a:lnTo>
                <a:lnTo>
                  <a:pt x="1095" y="1982"/>
                </a:lnTo>
                <a:lnTo>
                  <a:pt x="994" y="1988"/>
                </a:lnTo>
              </a:path>
            </a:pathLst>
          </a:custGeom>
          <a:solidFill>
            <a:srgbClr val="00FFFF"/>
          </a:solidFill>
          <a:ln w="12700">
            <a:solidFill>
              <a:srgbClr val="000000"/>
            </a:solidFill>
            <a:prstDash val="solid"/>
            <a:round/>
            <a:headEnd/>
            <a:tailEnd/>
          </a:ln>
        </p:spPr>
        <p:txBody>
          <a:bodyPr/>
          <a:lstStyle/>
          <a:p>
            <a:endParaRPr lang="ja-JP" altLang="en-US"/>
          </a:p>
        </p:txBody>
      </p:sp>
      <p:sp>
        <p:nvSpPr>
          <p:cNvPr id="6176" name="Rectangle 32"/>
          <p:cNvSpPr>
            <a:spLocks noChangeArrowheads="1"/>
          </p:cNvSpPr>
          <p:nvPr/>
        </p:nvSpPr>
        <p:spPr bwMode="auto">
          <a:xfrm>
            <a:off x="2006600" y="2879725"/>
            <a:ext cx="169918"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14</a:t>
            </a:r>
            <a:endParaRPr lang="en-US" altLang="zh-CN">
              <a:ea typeface="宋体" pitchFamily="2" charset="-122"/>
            </a:endParaRPr>
          </a:p>
        </p:txBody>
      </p:sp>
      <p:sp>
        <p:nvSpPr>
          <p:cNvPr id="6177" name="Freeform 33"/>
          <p:cNvSpPr>
            <a:spLocks/>
          </p:cNvSpPr>
          <p:nvPr/>
        </p:nvSpPr>
        <p:spPr bwMode="auto">
          <a:xfrm>
            <a:off x="3070225" y="2292350"/>
            <a:ext cx="350838" cy="350838"/>
          </a:xfrm>
          <a:custGeom>
            <a:avLst/>
            <a:gdLst/>
            <a:ahLst/>
            <a:cxnLst>
              <a:cxn ang="0">
                <a:pos x="893" y="1982"/>
              </a:cxn>
              <a:cxn ang="0">
                <a:pos x="699" y="1942"/>
              </a:cxn>
              <a:cxn ang="0">
                <a:pos x="521" y="1867"/>
              </a:cxn>
              <a:cxn ang="0">
                <a:pos x="362" y="1760"/>
              </a:cxn>
              <a:cxn ang="0">
                <a:pos x="228" y="1626"/>
              </a:cxn>
              <a:cxn ang="0">
                <a:pos x="120" y="1467"/>
              </a:cxn>
              <a:cxn ang="0">
                <a:pos x="45" y="1289"/>
              </a:cxn>
              <a:cxn ang="0">
                <a:pos x="6" y="1095"/>
              </a:cxn>
              <a:cxn ang="0">
                <a:pos x="6" y="892"/>
              </a:cxn>
              <a:cxn ang="0">
                <a:pos x="45" y="699"/>
              </a:cxn>
              <a:cxn ang="0">
                <a:pos x="120" y="520"/>
              </a:cxn>
              <a:cxn ang="0">
                <a:pos x="228" y="362"/>
              </a:cxn>
              <a:cxn ang="0">
                <a:pos x="362" y="227"/>
              </a:cxn>
              <a:cxn ang="0">
                <a:pos x="521" y="120"/>
              </a:cxn>
              <a:cxn ang="0">
                <a:pos x="699" y="45"/>
              </a:cxn>
              <a:cxn ang="0">
                <a:pos x="893" y="5"/>
              </a:cxn>
              <a:cxn ang="0">
                <a:pos x="1095" y="5"/>
              </a:cxn>
              <a:cxn ang="0">
                <a:pos x="1289" y="45"/>
              </a:cxn>
              <a:cxn ang="0">
                <a:pos x="1468" y="120"/>
              </a:cxn>
              <a:cxn ang="0">
                <a:pos x="1626" y="227"/>
              </a:cxn>
              <a:cxn ang="0">
                <a:pos x="1761" y="362"/>
              </a:cxn>
              <a:cxn ang="0">
                <a:pos x="1868" y="520"/>
              </a:cxn>
              <a:cxn ang="0">
                <a:pos x="1943" y="699"/>
              </a:cxn>
              <a:cxn ang="0">
                <a:pos x="1983" y="892"/>
              </a:cxn>
              <a:cxn ang="0">
                <a:pos x="1983" y="1095"/>
              </a:cxn>
              <a:cxn ang="0">
                <a:pos x="1943" y="1289"/>
              </a:cxn>
              <a:cxn ang="0">
                <a:pos x="1868" y="1467"/>
              </a:cxn>
              <a:cxn ang="0">
                <a:pos x="1761" y="1626"/>
              </a:cxn>
              <a:cxn ang="0">
                <a:pos x="1626" y="1760"/>
              </a:cxn>
              <a:cxn ang="0">
                <a:pos x="1468" y="1867"/>
              </a:cxn>
              <a:cxn ang="0">
                <a:pos x="1289" y="1942"/>
              </a:cxn>
              <a:cxn ang="0">
                <a:pos x="1095" y="1982"/>
              </a:cxn>
            </a:cxnLst>
            <a:rect l="0" t="0" r="r" b="b"/>
            <a:pathLst>
              <a:path w="1988" h="1987">
                <a:moveTo>
                  <a:pt x="994" y="1987"/>
                </a:moveTo>
                <a:lnTo>
                  <a:pt x="893" y="1982"/>
                </a:lnTo>
                <a:lnTo>
                  <a:pt x="794" y="1968"/>
                </a:lnTo>
                <a:lnTo>
                  <a:pt x="699" y="1942"/>
                </a:lnTo>
                <a:lnTo>
                  <a:pt x="607" y="1909"/>
                </a:lnTo>
                <a:lnTo>
                  <a:pt x="521" y="1867"/>
                </a:lnTo>
                <a:lnTo>
                  <a:pt x="438" y="1817"/>
                </a:lnTo>
                <a:lnTo>
                  <a:pt x="362" y="1760"/>
                </a:lnTo>
                <a:lnTo>
                  <a:pt x="291" y="1696"/>
                </a:lnTo>
                <a:lnTo>
                  <a:pt x="228" y="1626"/>
                </a:lnTo>
                <a:lnTo>
                  <a:pt x="170" y="1549"/>
                </a:lnTo>
                <a:lnTo>
                  <a:pt x="120" y="1467"/>
                </a:lnTo>
                <a:lnTo>
                  <a:pt x="79" y="1380"/>
                </a:lnTo>
                <a:lnTo>
                  <a:pt x="45" y="1289"/>
                </a:lnTo>
                <a:lnTo>
                  <a:pt x="20" y="1194"/>
                </a:lnTo>
                <a:lnTo>
                  <a:pt x="6" y="1095"/>
                </a:lnTo>
                <a:lnTo>
                  <a:pt x="0" y="994"/>
                </a:lnTo>
                <a:lnTo>
                  <a:pt x="6" y="892"/>
                </a:lnTo>
                <a:lnTo>
                  <a:pt x="20" y="793"/>
                </a:lnTo>
                <a:lnTo>
                  <a:pt x="45" y="699"/>
                </a:lnTo>
                <a:lnTo>
                  <a:pt x="79" y="607"/>
                </a:lnTo>
                <a:lnTo>
                  <a:pt x="120" y="520"/>
                </a:lnTo>
                <a:lnTo>
                  <a:pt x="170" y="438"/>
                </a:lnTo>
                <a:lnTo>
                  <a:pt x="228" y="362"/>
                </a:lnTo>
                <a:lnTo>
                  <a:pt x="291" y="291"/>
                </a:lnTo>
                <a:lnTo>
                  <a:pt x="362" y="227"/>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8" y="120"/>
                </a:lnTo>
                <a:lnTo>
                  <a:pt x="1550" y="170"/>
                </a:lnTo>
                <a:lnTo>
                  <a:pt x="1626" y="227"/>
                </a:lnTo>
                <a:lnTo>
                  <a:pt x="1697" y="291"/>
                </a:lnTo>
                <a:lnTo>
                  <a:pt x="1761" y="362"/>
                </a:lnTo>
                <a:lnTo>
                  <a:pt x="1818" y="438"/>
                </a:lnTo>
                <a:lnTo>
                  <a:pt x="1868" y="520"/>
                </a:lnTo>
                <a:lnTo>
                  <a:pt x="1910" y="607"/>
                </a:lnTo>
                <a:lnTo>
                  <a:pt x="1943" y="699"/>
                </a:lnTo>
                <a:lnTo>
                  <a:pt x="1968" y="793"/>
                </a:lnTo>
                <a:lnTo>
                  <a:pt x="1983" y="892"/>
                </a:lnTo>
                <a:lnTo>
                  <a:pt x="1988" y="994"/>
                </a:lnTo>
                <a:lnTo>
                  <a:pt x="1983" y="1095"/>
                </a:lnTo>
                <a:lnTo>
                  <a:pt x="1968" y="1194"/>
                </a:lnTo>
                <a:lnTo>
                  <a:pt x="1943" y="1289"/>
                </a:lnTo>
                <a:lnTo>
                  <a:pt x="1910" y="1380"/>
                </a:lnTo>
                <a:lnTo>
                  <a:pt x="1868" y="1467"/>
                </a:lnTo>
                <a:lnTo>
                  <a:pt x="1818" y="1549"/>
                </a:lnTo>
                <a:lnTo>
                  <a:pt x="1761" y="1626"/>
                </a:lnTo>
                <a:lnTo>
                  <a:pt x="1697" y="1696"/>
                </a:lnTo>
                <a:lnTo>
                  <a:pt x="1626" y="1760"/>
                </a:lnTo>
                <a:lnTo>
                  <a:pt x="1550" y="1817"/>
                </a:lnTo>
                <a:lnTo>
                  <a:pt x="1468" y="1867"/>
                </a:lnTo>
                <a:lnTo>
                  <a:pt x="1381" y="1909"/>
                </a:lnTo>
                <a:lnTo>
                  <a:pt x="1289" y="1942"/>
                </a:lnTo>
                <a:lnTo>
                  <a:pt x="1194" y="1968"/>
                </a:lnTo>
                <a:lnTo>
                  <a:pt x="1095" y="1982"/>
                </a:lnTo>
                <a:lnTo>
                  <a:pt x="994" y="1987"/>
                </a:lnTo>
              </a:path>
            </a:pathLst>
          </a:custGeom>
          <a:solidFill>
            <a:srgbClr val="00FFFF"/>
          </a:solidFill>
          <a:ln w="12700">
            <a:solidFill>
              <a:srgbClr val="000000"/>
            </a:solidFill>
            <a:prstDash val="solid"/>
            <a:round/>
            <a:headEnd/>
            <a:tailEnd/>
          </a:ln>
        </p:spPr>
        <p:txBody>
          <a:bodyPr/>
          <a:lstStyle/>
          <a:p>
            <a:endParaRPr lang="ja-JP" altLang="en-US"/>
          </a:p>
        </p:txBody>
      </p:sp>
      <p:sp>
        <p:nvSpPr>
          <p:cNvPr id="6178" name="Rectangle 34"/>
          <p:cNvSpPr>
            <a:spLocks noChangeArrowheads="1"/>
          </p:cNvSpPr>
          <p:nvPr/>
        </p:nvSpPr>
        <p:spPr bwMode="auto">
          <a:xfrm>
            <a:off x="3151188" y="2382838"/>
            <a:ext cx="169918" cy="200055"/>
          </a:xfrm>
          <a:prstGeom prst="rect">
            <a:avLst/>
          </a:prstGeom>
          <a:solidFill>
            <a:srgbClr val="00FFFF"/>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15</a:t>
            </a:r>
            <a:endParaRPr lang="en-US" altLang="zh-CN">
              <a:ea typeface="宋体" pitchFamily="2" charset="-122"/>
            </a:endParaRPr>
          </a:p>
        </p:txBody>
      </p:sp>
      <p:sp>
        <p:nvSpPr>
          <p:cNvPr id="6180" name="Line 36"/>
          <p:cNvSpPr>
            <a:spLocks noChangeShapeType="1"/>
          </p:cNvSpPr>
          <p:nvPr/>
        </p:nvSpPr>
        <p:spPr bwMode="auto">
          <a:xfrm flipH="1" flipV="1">
            <a:off x="1466850" y="5530850"/>
            <a:ext cx="104775" cy="519113"/>
          </a:xfrm>
          <a:prstGeom prst="line">
            <a:avLst/>
          </a:prstGeom>
          <a:noFill/>
          <a:ln w="28575">
            <a:solidFill>
              <a:srgbClr val="CC0000"/>
            </a:solidFill>
            <a:round/>
            <a:headEnd/>
            <a:tailEnd type="stealth" w="med" len="med"/>
          </a:ln>
        </p:spPr>
        <p:txBody>
          <a:bodyPr/>
          <a:lstStyle/>
          <a:p>
            <a:endParaRPr lang="ja-JP" altLang="en-US"/>
          </a:p>
        </p:txBody>
      </p:sp>
      <p:sp>
        <p:nvSpPr>
          <p:cNvPr id="6182" name="Line 38"/>
          <p:cNvSpPr>
            <a:spLocks noChangeShapeType="1"/>
          </p:cNvSpPr>
          <p:nvPr/>
        </p:nvSpPr>
        <p:spPr bwMode="auto">
          <a:xfrm flipV="1">
            <a:off x="1804988" y="5518150"/>
            <a:ext cx="541337" cy="649288"/>
          </a:xfrm>
          <a:prstGeom prst="line">
            <a:avLst/>
          </a:prstGeom>
          <a:noFill/>
          <a:ln w="28575">
            <a:solidFill>
              <a:srgbClr val="CC0000"/>
            </a:solidFill>
            <a:round/>
            <a:headEnd/>
            <a:tailEnd type="stealth" w="med" len="med"/>
          </a:ln>
        </p:spPr>
        <p:txBody>
          <a:bodyPr/>
          <a:lstStyle/>
          <a:p>
            <a:endParaRPr lang="ja-JP" altLang="en-US"/>
          </a:p>
        </p:txBody>
      </p:sp>
      <p:sp>
        <p:nvSpPr>
          <p:cNvPr id="6184" name="Line 40"/>
          <p:cNvSpPr>
            <a:spLocks noChangeShapeType="1"/>
          </p:cNvSpPr>
          <p:nvPr/>
        </p:nvSpPr>
        <p:spPr bwMode="auto">
          <a:xfrm flipH="1" flipV="1">
            <a:off x="2668588" y="5513388"/>
            <a:ext cx="538162" cy="536575"/>
          </a:xfrm>
          <a:prstGeom prst="line">
            <a:avLst/>
          </a:prstGeom>
          <a:noFill/>
          <a:ln w="28575">
            <a:solidFill>
              <a:srgbClr val="CC0000"/>
            </a:solidFill>
            <a:round/>
            <a:headEnd/>
            <a:tailEnd type="stealth" w="med" len="med"/>
          </a:ln>
        </p:spPr>
        <p:txBody>
          <a:bodyPr/>
          <a:lstStyle/>
          <a:p>
            <a:endParaRPr lang="ja-JP" altLang="en-US"/>
          </a:p>
        </p:txBody>
      </p:sp>
      <p:sp>
        <p:nvSpPr>
          <p:cNvPr id="6186" name="Line 42"/>
          <p:cNvSpPr>
            <a:spLocks noChangeShapeType="1"/>
          </p:cNvSpPr>
          <p:nvPr/>
        </p:nvSpPr>
        <p:spPr bwMode="auto">
          <a:xfrm flipV="1">
            <a:off x="3360738" y="5556250"/>
            <a:ext cx="536575" cy="538163"/>
          </a:xfrm>
          <a:prstGeom prst="line">
            <a:avLst/>
          </a:prstGeom>
          <a:noFill/>
          <a:ln w="28575">
            <a:solidFill>
              <a:srgbClr val="CC0000"/>
            </a:solidFill>
            <a:round/>
            <a:headEnd/>
            <a:tailEnd type="stealth" w="med" len="med"/>
          </a:ln>
        </p:spPr>
        <p:txBody>
          <a:bodyPr/>
          <a:lstStyle/>
          <a:p>
            <a:endParaRPr lang="ja-JP" altLang="en-US"/>
          </a:p>
        </p:txBody>
      </p:sp>
      <p:sp>
        <p:nvSpPr>
          <p:cNvPr id="6188" name="Line 44"/>
          <p:cNvSpPr>
            <a:spLocks noChangeShapeType="1"/>
          </p:cNvSpPr>
          <p:nvPr/>
        </p:nvSpPr>
        <p:spPr bwMode="auto">
          <a:xfrm flipV="1">
            <a:off x="1338263" y="4868863"/>
            <a:ext cx="1587" cy="284162"/>
          </a:xfrm>
          <a:prstGeom prst="line">
            <a:avLst/>
          </a:prstGeom>
          <a:noFill/>
          <a:ln w="28575">
            <a:solidFill>
              <a:srgbClr val="CC0000"/>
            </a:solidFill>
            <a:round/>
            <a:headEnd/>
            <a:tailEnd type="stealth" w="med" len="med"/>
          </a:ln>
        </p:spPr>
        <p:txBody>
          <a:bodyPr/>
          <a:lstStyle/>
          <a:p>
            <a:endParaRPr lang="ja-JP" altLang="en-US"/>
          </a:p>
        </p:txBody>
      </p:sp>
      <p:sp>
        <p:nvSpPr>
          <p:cNvPr id="6190" name="Line 46"/>
          <p:cNvSpPr>
            <a:spLocks noChangeShapeType="1"/>
          </p:cNvSpPr>
          <p:nvPr/>
        </p:nvSpPr>
        <p:spPr bwMode="auto">
          <a:xfrm flipV="1">
            <a:off x="1436688" y="4778375"/>
            <a:ext cx="855662" cy="436563"/>
          </a:xfrm>
          <a:prstGeom prst="line">
            <a:avLst/>
          </a:prstGeom>
          <a:noFill/>
          <a:ln w="28575">
            <a:solidFill>
              <a:srgbClr val="CC0000"/>
            </a:solidFill>
            <a:round/>
            <a:headEnd/>
            <a:tailEnd type="stealth" w="med" len="med"/>
          </a:ln>
        </p:spPr>
        <p:txBody>
          <a:bodyPr/>
          <a:lstStyle/>
          <a:p>
            <a:endParaRPr lang="ja-JP" altLang="en-US"/>
          </a:p>
        </p:txBody>
      </p:sp>
      <p:sp>
        <p:nvSpPr>
          <p:cNvPr id="6192" name="Line 48"/>
          <p:cNvSpPr>
            <a:spLocks noChangeShapeType="1"/>
          </p:cNvSpPr>
          <p:nvPr/>
        </p:nvSpPr>
        <p:spPr bwMode="auto">
          <a:xfrm flipV="1">
            <a:off x="2505075" y="4868863"/>
            <a:ext cx="1588" cy="284162"/>
          </a:xfrm>
          <a:prstGeom prst="line">
            <a:avLst/>
          </a:prstGeom>
          <a:noFill/>
          <a:ln w="28575">
            <a:solidFill>
              <a:srgbClr val="CC0000"/>
            </a:solidFill>
            <a:round/>
            <a:headEnd/>
            <a:tailEnd type="stealth" w="med" len="med"/>
          </a:ln>
        </p:spPr>
        <p:txBody>
          <a:bodyPr/>
          <a:lstStyle/>
          <a:p>
            <a:endParaRPr lang="ja-JP" altLang="en-US"/>
          </a:p>
        </p:txBody>
      </p:sp>
      <p:sp>
        <p:nvSpPr>
          <p:cNvPr id="6194" name="Line 50"/>
          <p:cNvSpPr>
            <a:spLocks noChangeShapeType="1"/>
          </p:cNvSpPr>
          <p:nvPr/>
        </p:nvSpPr>
        <p:spPr bwMode="auto">
          <a:xfrm flipV="1">
            <a:off x="1687513" y="4824413"/>
            <a:ext cx="669925" cy="1225550"/>
          </a:xfrm>
          <a:prstGeom prst="line">
            <a:avLst/>
          </a:prstGeom>
          <a:noFill/>
          <a:ln w="28575">
            <a:solidFill>
              <a:srgbClr val="CC0000"/>
            </a:solidFill>
            <a:round/>
            <a:headEnd/>
            <a:tailEnd type="stealth" w="med" len="med"/>
          </a:ln>
        </p:spPr>
        <p:txBody>
          <a:bodyPr/>
          <a:lstStyle/>
          <a:p>
            <a:endParaRPr lang="ja-JP" altLang="en-US"/>
          </a:p>
        </p:txBody>
      </p:sp>
      <p:sp>
        <p:nvSpPr>
          <p:cNvPr id="6196" name="Line 52"/>
          <p:cNvSpPr>
            <a:spLocks noChangeShapeType="1"/>
          </p:cNvSpPr>
          <p:nvPr/>
        </p:nvSpPr>
        <p:spPr bwMode="auto">
          <a:xfrm flipH="1" flipV="1">
            <a:off x="1563688" y="4668838"/>
            <a:ext cx="763587" cy="546100"/>
          </a:xfrm>
          <a:prstGeom prst="line">
            <a:avLst/>
          </a:prstGeom>
          <a:noFill/>
          <a:ln w="28575">
            <a:solidFill>
              <a:srgbClr val="CC0000"/>
            </a:solidFill>
            <a:round/>
            <a:headEnd/>
            <a:tailEnd type="stealth" w="med" len="med"/>
          </a:ln>
        </p:spPr>
        <p:txBody>
          <a:bodyPr/>
          <a:lstStyle/>
          <a:p>
            <a:endParaRPr lang="ja-JP" altLang="en-US"/>
          </a:p>
        </p:txBody>
      </p:sp>
      <p:sp>
        <p:nvSpPr>
          <p:cNvPr id="6198" name="Line 54"/>
          <p:cNvSpPr>
            <a:spLocks noChangeShapeType="1"/>
          </p:cNvSpPr>
          <p:nvPr/>
        </p:nvSpPr>
        <p:spPr bwMode="auto">
          <a:xfrm flipV="1">
            <a:off x="2622550" y="4806950"/>
            <a:ext cx="531813" cy="425450"/>
          </a:xfrm>
          <a:prstGeom prst="line">
            <a:avLst/>
          </a:prstGeom>
          <a:noFill/>
          <a:ln w="28575">
            <a:solidFill>
              <a:srgbClr val="CC0000"/>
            </a:solidFill>
            <a:round/>
            <a:headEnd/>
            <a:tailEnd type="stealth" w="med" len="med"/>
          </a:ln>
        </p:spPr>
        <p:txBody>
          <a:bodyPr/>
          <a:lstStyle/>
          <a:p>
            <a:endParaRPr lang="ja-JP" altLang="en-US"/>
          </a:p>
        </p:txBody>
      </p:sp>
      <p:sp>
        <p:nvSpPr>
          <p:cNvPr id="6200" name="Line 56"/>
          <p:cNvSpPr>
            <a:spLocks noChangeShapeType="1"/>
          </p:cNvSpPr>
          <p:nvPr/>
        </p:nvSpPr>
        <p:spPr bwMode="auto">
          <a:xfrm flipV="1">
            <a:off x="4041775" y="4892675"/>
            <a:ext cx="304800" cy="303213"/>
          </a:xfrm>
          <a:prstGeom prst="line">
            <a:avLst/>
          </a:prstGeom>
          <a:noFill/>
          <a:ln w="28575">
            <a:solidFill>
              <a:srgbClr val="CC0000"/>
            </a:solidFill>
            <a:round/>
            <a:headEnd/>
            <a:tailEnd type="stealth" w="med" len="med"/>
          </a:ln>
        </p:spPr>
        <p:txBody>
          <a:bodyPr/>
          <a:lstStyle/>
          <a:p>
            <a:endParaRPr lang="ja-JP" altLang="en-US"/>
          </a:p>
        </p:txBody>
      </p:sp>
      <p:sp>
        <p:nvSpPr>
          <p:cNvPr id="6202" name="Line 58"/>
          <p:cNvSpPr>
            <a:spLocks noChangeShapeType="1"/>
          </p:cNvSpPr>
          <p:nvPr/>
        </p:nvSpPr>
        <p:spPr bwMode="auto">
          <a:xfrm flipH="1" flipV="1">
            <a:off x="3535363" y="4818063"/>
            <a:ext cx="309562" cy="414337"/>
          </a:xfrm>
          <a:prstGeom prst="line">
            <a:avLst/>
          </a:prstGeom>
          <a:noFill/>
          <a:ln w="28575">
            <a:solidFill>
              <a:srgbClr val="CC0000"/>
            </a:solidFill>
            <a:round/>
            <a:headEnd/>
            <a:tailEnd type="stealth" w="med" len="med"/>
          </a:ln>
        </p:spPr>
        <p:txBody>
          <a:bodyPr/>
          <a:lstStyle/>
          <a:p>
            <a:endParaRPr lang="ja-JP" altLang="en-US"/>
          </a:p>
        </p:txBody>
      </p:sp>
      <p:sp>
        <p:nvSpPr>
          <p:cNvPr id="6204" name="Line 60"/>
          <p:cNvSpPr>
            <a:spLocks noChangeShapeType="1"/>
          </p:cNvSpPr>
          <p:nvPr/>
        </p:nvSpPr>
        <p:spPr bwMode="auto">
          <a:xfrm flipH="1">
            <a:off x="1557338" y="4611688"/>
            <a:ext cx="750887" cy="1587"/>
          </a:xfrm>
          <a:prstGeom prst="line">
            <a:avLst/>
          </a:prstGeom>
          <a:noFill/>
          <a:ln w="28575">
            <a:solidFill>
              <a:srgbClr val="CC0000"/>
            </a:solidFill>
            <a:round/>
            <a:headEnd/>
            <a:tailEnd type="stealth" w="med" len="med"/>
          </a:ln>
        </p:spPr>
        <p:txBody>
          <a:bodyPr/>
          <a:lstStyle/>
          <a:p>
            <a:endParaRPr lang="ja-JP" altLang="en-US"/>
          </a:p>
        </p:txBody>
      </p:sp>
      <p:sp>
        <p:nvSpPr>
          <p:cNvPr id="6206" name="Line 62"/>
          <p:cNvSpPr>
            <a:spLocks noChangeShapeType="1"/>
          </p:cNvSpPr>
          <p:nvPr/>
        </p:nvSpPr>
        <p:spPr bwMode="auto">
          <a:xfrm flipV="1">
            <a:off x="1355725" y="3994150"/>
            <a:ext cx="85725" cy="439738"/>
          </a:xfrm>
          <a:prstGeom prst="line">
            <a:avLst/>
          </a:prstGeom>
          <a:noFill/>
          <a:ln w="28575">
            <a:solidFill>
              <a:srgbClr val="CC0000"/>
            </a:solidFill>
            <a:round/>
            <a:headEnd/>
            <a:tailEnd type="stealth" w="med" len="med"/>
          </a:ln>
        </p:spPr>
        <p:txBody>
          <a:bodyPr/>
          <a:lstStyle/>
          <a:p>
            <a:endParaRPr lang="ja-JP" altLang="en-US"/>
          </a:p>
        </p:txBody>
      </p:sp>
      <p:sp>
        <p:nvSpPr>
          <p:cNvPr id="6208" name="Line 64"/>
          <p:cNvSpPr>
            <a:spLocks noChangeShapeType="1"/>
          </p:cNvSpPr>
          <p:nvPr/>
        </p:nvSpPr>
        <p:spPr bwMode="auto">
          <a:xfrm flipV="1">
            <a:off x="2622550" y="3989388"/>
            <a:ext cx="260350" cy="542925"/>
          </a:xfrm>
          <a:prstGeom prst="line">
            <a:avLst/>
          </a:prstGeom>
          <a:noFill/>
          <a:ln w="28575">
            <a:solidFill>
              <a:srgbClr val="CC0000"/>
            </a:solidFill>
            <a:round/>
            <a:headEnd/>
            <a:tailEnd type="stealth" w="med" len="med"/>
          </a:ln>
        </p:spPr>
        <p:txBody>
          <a:bodyPr/>
          <a:lstStyle/>
          <a:p>
            <a:endParaRPr lang="ja-JP" altLang="en-US"/>
          </a:p>
        </p:txBody>
      </p:sp>
      <p:sp>
        <p:nvSpPr>
          <p:cNvPr id="6210" name="Line 66"/>
          <p:cNvSpPr>
            <a:spLocks noChangeShapeType="1"/>
          </p:cNvSpPr>
          <p:nvPr/>
        </p:nvSpPr>
        <p:spPr bwMode="auto">
          <a:xfrm flipH="1" flipV="1">
            <a:off x="2997200" y="4010025"/>
            <a:ext cx="209550" cy="522288"/>
          </a:xfrm>
          <a:prstGeom prst="line">
            <a:avLst/>
          </a:prstGeom>
          <a:noFill/>
          <a:ln w="28575">
            <a:solidFill>
              <a:srgbClr val="CC0000"/>
            </a:solidFill>
            <a:round/>
            <a:headEnd/>
            <a:tailEnd type="stealth" w="med" len="med"/>
          </a:ln>
        </p:spPr>
        <p:txBody>
          <a:bodyPr/>
          <a:lstStyle/>
          <a:p>
            <a:endParaRPr lang="ja-JP" altLang="en-US"/>
          </a:p>
        </p:txBody>
      </p:sp>
      <p:sp>
        <p:nvSpPr>
          <p:cNvPr id="6212" name="Line 68"/>
          <p:cNvSpPr>
            <a:spLocks noChangeShapeType="1"/>
          </p:cNvSpPr>
          <p:nvPr/>
        </p:nvSpPr>
        <p:spPr bwMode="auto">
          <a:xfrm flipV="1">
            <a:off x="3459163" y="3544888"/>
            <a:ext cx="311150" cy="968375"/>
          </a:xfrm>
          <a:prstGeom prst="line">
            <a:avLst/>
          </a:prstGeom>
          <a:noFill/>
          <a:ln w="28575">
            <a:solidFill>
              <a:srgbClr val="CC0000"/>
            </a:solidFill>
            <a:round/>
            <a:headEnd/>
            <a:tailEnd type="stealth" w="med" len="med"/>
          </a:ln>
        </p:spPr>
        <p:txBody>
          <a:bodyPr/>
          <a:lstStyle/>
          <a:p>
            <a:endParaRPr lang="ja-JP" altLang="en-US"/>
          </a:p>
        </p:txBody>
      </p:sp>
      <p:sp>
        <p:nvSpPr>
          <p:cNvPr id="6214" name="Line 70"/>
          <p:cNvSpPr>
            <a:spLocks noChangeShapeType="1"/>
          </p:cNvSpPr>
          <p:nvPr/>
        </p:nvSpPr>
        <p:spPr bwMode="auto">
          <a:xfrm flipV="1">
            <a:off x="4510088" y="4014788"/>
            <a:ext cx="1587" cy="517525"/>
          </a:xfrm>
          <a:prstGeom prst="line">
            <a:avLst/>
          </a:prstGeom>
          <a:noFill/>
          <a:ln w="28575">
            <a:solidFill>
              <a:srgbClr val="CC0000"/>
            </a:solidFill>
            <a:round/>
            <a:headEnd/>
            <a:tailEnd type="stealth" w="med" len="med"/>
          </a:ln>
        </p:spPr>
        <p:txBody>
          <a:bodyPr/>
          <a:lstStyle/>
          <a:p>
            <a:endParaRPr lang="ja-JP" altLang="en-US"/>
          </a:p>
        </p:txBody>
      </p:sp>
      <p:sp>
        <p:nvSpPr>
          <p:cNvPr id="6215" name="Freeform 71"/>
          <p:cNvSpPr>
            <a:spLocks/>
          </p:cNvSpPr>
          <p:nvPr/>
        </p:nvSpPr>
        <p:spPr bwMode="auto">
          <a:xfrm>
            <a:off x="3586163" y="3363913"/>
            <a:ext cx="87312" cy="52387"/>
          </a:xfrm>
          <a:custGeom>
            <a:avLst/>
            <a:gdLst/>
            <a:ahLst/>
            <a:cxnLst>
              <a:cxn ang="0">
                <a:pos x="495" y="0"/>
              </a:cxn>
              <a:cxn ang="0">
                <a:pos x="99" y="297"/>
              </a:cxn>
              <a:cxn ang="0">
                <a:pos x="0" y="0"/>
              </a:cxn>
              <a:cxn ang="0">
                <a:pos x="495" y="0"/>
              </a:cxn>
            </a:cxnLst>
            <a:rect l="0" t="0" r="r" b="b"/>
            <a:pathLst>
              <a:path w="495" h="297">
                <a:moveTo>
                  <a:pt x="495" y="0"/>
                </a:moveTo>
                <a:lnTo>
                  <a:pt x="99" y="297"/>
                </a:lnTo>
                <a:lnTo>
                  <a:pt x="0" y="0"/>
                </a:lnTo>
                <a:lnTo>
                  <a:pt x="495" y="0"/>
                </a:lnTo>
                <a:close/>
              </a:path>
            </a:pathLst>
          </a:custGeom>
          <a:solidFill>
            <a:srgbClr val="00FFFF"/>
          </a:solidFill>
          <a:ln w="12700">
            <a:solidFill>
              <a:srgbClr val="FFFFFF"/>
            </a:solidFill>
            <a:prstDash val="solid"/>
            <a:round/>
            <a:headEnd/>
            <a:tailEnd/>
          </a:ln>
        </p:spPr>
        <p:txBody>
          <a:bodyPr/>
          <a:lstStyle/>
          <a:p>
            <a:endParaRPr lang="ja-JP" altLang="en-US"/>
          </a:p>
        </p:txBody>
      </p:sp>
      <p:sp>
        <p:nvSpPr>
          <p:cNvPr id="6216" name="Line 72"/>
          <p:cNvSpPr>
            <a:spLocks noChangeShapeType="1"/>
          </p:cNvSpPr>
          <p:nvPr/>
        </p:nvSpPr>
        <p:spPr bwMode="auto">
          <a:xfrm flipV="1">
            <a:off x="2973388" y="3352800"/>
            <a:ext cx="684212" cy="244475"/>
          </a:xfrm>
          <a:prstGeom prst="line">
            <a:avLst/>
          </a:prstGeom>
          <a:noFill/>
          <a:ln w="28575">
            <a:solidFill>
              <a:srgbClr val="CC0000"/>
            </a:solidFill>
            <a:round/>
            <a:headEnd/>
            <a:tailEnd type="stealth" w="med" len="med"/>
          </a:ln>
        </p:spPr>
        <p:txBody>
          <a:bodyPr/>
          <a:lstStyle/>
          <a:p>
            <a:endParaRPr lang="ja-JP" altLang="en-US"/>
          </a:p>
        </p:txBody>
      </p:sp>
      <p:sp>
        <p:nvSpPr>
          <p:cNvPr id="6218" name="Line 74"/>
          <p:cNvSpPr>
            <a:spLocks noChangeShapeType="1"/>
          </p:cNvSpPr>
          <p:nvPr/>
        </p:nvSpPr>
        <p:spPr bwMode="auto">
          <a:xfrm flipH="1" flipV="1">
            <a:off x="4070350" y="3411538"/>
            <a:ext cx="303213" cy="303212"/>
          </a:xfrm>
          <a:prstGeom prst="line">
            <a:avLst/>
          </a:prstGeom>
          <a:noFill/>
          <a:ln w="28575">
            <a:solidFill>
              <a:srgbClr val="CC0000"/>
            </a:solidFill>
            <a:round/>
            <a:headEnd/>
            <a:tailEnd type="stealth" w="med" len="med"/>
          </a:ln>
        </p:spPr>
        <p:txBody>
          <a:bodyPr/>
          <a:lstStyle/>
          <a:p>
            <a:endParaRPr lang="ja-JP" altLang="en-US"/>
          </a:p>
        </p:txBody>
      </p:sp>
      <p:sp>
        <p:nvSpPr>
          <p:cNvPr id="6220" name="Line 76"/>
          <p:cNvSpPr>
            <a:spLocks noChangeShapeType="1"/>
          </p:cNvSpPr>
          <p:nvPr/>
        </p:nvSpPr>
        <p:spPr bwMode="auto">
          <a:xfrm flipH="1" flipV="1">
            <a:off x="2303463" y="3101975"/>
            <a:ext cx="552450" cy="495300"/>
          </a:xfrm>
          <a:prstGeom prst="line">
            <a:avLst/>
          </a:prstGeom>
          <a:noFill/>
          <a:ln w="28575">
            <a:solidFill>
              <a:srgbClr val="CC0000"/>
            </a:solidFill>
            <a:round/>
            <a:headEnd/>
            <a:tailEnd type="stealth" w="med" len="med"/>
          </a:ln>
        </p:spPr>
        <p:txBody>
          <a:bodyPr/>
          <a:lstStyle/>
          <a:p>
            <a:endParaRPr lang="ja-JP" altLang="en-US"/>
          </a:p>
        </p:txBody>
      </p:sp>
      <p:sp>
        <p:nvSpPr>
          <p:cNvPr id="6222" name="Line 78"/>
          <p:cNvSpPr>
            <a:spLocks noChangeShapeType="1"/>
          </p:cNvSpPr>
          <p:nvPr/>
        </p:nvSpPr>
        <p:spPr bwMode="auto">
          <a:xfrm flipV="1">
            <a:off x="1571625" y="3178175"/>
            <a:ext cx="420688" cy="419100"/>
          </a:xfrm>
          <a:prstGeom prst="line">
            <a:avLst/>
          </a:prstGeom>
          <a:noFill/>
          <a:ln w="28575">
            <a:solidFill>
              <a:srgbClr val="CC0000"/>
            </a:solidFill>
            <a:round/>
            <a:headEnd/>
            <a:tailEnd type="stealth" w="med" len="med"/>
          </a:ln>
        </p:spPr>
        <p:txBody>
          <a:bodyPr/>
          <a:lstStyle/>
          <a:p>
            <a:endParaRPr lang="ja-JP" altLang="en-US"/>
          </a:p>
        </p:txBody>
      </p:sp>
      <p:sp>
        <p:nvSpPr>
          <p:cNvPr id="6224" name="Line 80"/>
          <p:cNvSpPr>
            <a:spLocks noChangeShapeType="1"/>
          </p:cNvSpPr>
          <p:nvPr/>
        </p:nvSpPr>
        <p:spPr bwMode="auto">
          <a:xfrm flipH="1" flipV="1">
            <a:off x="3440113" y="2601913"/>
            <a:ext cx="350837" cy="528637"/>
          </a:xfrm>
          <a:prstGeom prst="line">
            <a:avLst/>
          </a:prstGeom>
          <a:noFill/>
          <a:ln w="28575">
            <a:solidFill>
              <a:srgbClr val="CC0000"/>
            </a:solidFill>
            <a:round/>
            <a:headEnd/>
            <a:tailEnd type="stealth" w="med" len="med"/>
          </a:ln>
        </p:spPr>
        <p:txBody>
          <a:bodyPr/>
          <a:lstStyle/>
          <a:p>
            <a:endParaRPr lang="ja-JP" altLang="en-US"/>
          </a:p>
        </p:txBody>
      </p:sp>
      <p:sp>
        <p:nvSpPr>
          <p:cNvPr id="6226" name="Line 82"/>
          <p:cNvSpPr>
            <a:spLocks noChangeShapeType="1"/>
          </p:cNvSpPr>
          <p:nvPr/>
        </p:nvSpPr>
        <p:spPr bwMode="auto">
          <a:xfrm flipV="1">
            <a:off x="2271713" y="2573338"/>
            <a:ext cx="757237" cy="323850"/>
          </a:xfrm>
          <a:prstGeom prst="line">
            <a:avLst/>
          </a:prstGeom>
          <a:noFill/>
          <a:ln w="28575">
            <a:solidFill>
              <a:srgbClr val="CC0000"/>
            </a:solidFill>
            <a:round/>
            <a:headEnd/>
            <a:tailEnd type="stealth" w="med" len="med"/>
          </a:ln>
        </p:spPr>
        <p:txBody>
          <a:bodyPr/>
          <a:lstStyle/>
          <a:p>
            <a:endParaRPr lang="ja-JP" altLang="en-US"/>
          </a:p>
        </p:txBody>
      </p:sp>
      <p:sp>
        <p:nvSpPr>
          <p:cNvPr id="6228" name="Line 84"/>
          <p:cNvSpPr>
            <a:spLocks noChangeShapeType="1"/>
          </p:cNvSpPr>
          <p:nvPr/>
        </p:nvSpPr>
        <p:spPr bwMode="auto">
          <a:xfrm flipH="1">
            <a:off x="1754188" y="3714750"/>
            <a:ext cx="985837" cy="1588"/>
          </a:xfrm>
          <a:prstGeom prst="line">
            <a:avLst/>
          </a:prstGeom>
          <a:noFill/>
          <a:ln w="28575">
            <a:solidFill>
              <a:srgbClr val="CC0000"/>
            </a:solidFill>
            <a:round/>
            <a:headEnd/>
            <a:tailEnd type="stealth" w="med" len="med"/>
          </a:ln>
        </p:spPr>
        <p:txBody>
          <a:bodyPr/>
          <a:lstStyle/>
          <a:p>
            <a:endParaRPr lang="ja-JP" altLang="en-US"/>
          </a:p>
        </p:txBody>
      </p:sp>
      <p:sp>
        <p:nvSpPr>
          <p:cNvPr id="6230" name="Line 86"/>
          <p:cNvSpPr>
            <a:spLocks noChangeShapeType="1"/>
          </p:cNvSpPr>
          <p:nvPr/>
        </p:nvSpPr>
        <p:spPr bwMode="auto">
          <a:xfrm>
            <a:off x="1490663" y="5349875"/>
            <a:ext cx="752475" cy="1588"/>
          </a:xfrm>
          <a:prstGeom prst="line">
            <a:avLst/>
          </a:prstGeom>
          <a:noFill/>
          <a:ln w="28575">
            <a:solidFill>
              <a:srgbClr val="CC0000"/>
            </a:solidFill>
            <a:round/>
            <a:headEnd/>
            <a:tailEnd type="stealth" w="med" len="med"/>
          </a:ln>
        </p:spPr>
        <p:txBody>
          <a:bodyPr/>
          <a:lstStyle/>
          <a:p>
            <a:endParaRPr lang="ja-JP" altLang="en-US"/>
          </a:p>
        </p:txBody>
      </p:sp>
      <p:sp>
        <p:nvSpPr>
          <p:cNvPr id="6232" name="Line 88"/>
          <p:cNvSpPr>
            <a:spLocks noChangeShapeType="1"/>
          </p:cNvSpPr>
          <p:nvPr/>
        </p:nvSpPr>
        <p:spPr bwMode="auto">
          <a:xfrm flipV="1">
            <a:off x="1785938" y="5491163"/>
            <a:ext cx="2041525" cy="792162"/>
          </a:xfrm>
          <a:prstGeom prst="line">
            <a:avLst/>
          </a:prstGeom>
          <a:noFill/>
          <a:ln w="28575">
            <a:solidFill>
              <a:srgbClr val="CC0000"/>
            </a:solidFill>
            <a:round/>
            <a:headEnd/>
            <a:tailEnd type="stealth" w="med" len="med"/>
          </a:ln>
        </p:spPr>
        <p:txBody>
          <a:bodyPr/>
          <a:lstStyle/>
          <a:p>
            <a:endParaRPr lang="ja-JP" altLang="en-US"/>
          </a:p>
        </p:txBody>
      </p:sp>
      <p:sp>
        <p:nvSpPr>
          <p:cNvPr id="6234" name="Line 90"/>
          <p:cNvSpPr>
            <a:spLocks noChangeShapeType="1"/>
          </p:cNvSpPr>
          <p:nvPr/>
        </p:nvSpPr>
        <p:spPr bwMode="auto">
          <a:xfrm flipH="1">
            <a:off x="3641725" y="4686300"/>
            <a:ext cx="633413" cy="1588"/>
          </a:xfrm>
          <a:prstGeom prst="line">
            <a:avLst/>
          </a:prstGeom>
          <a:noFill/>
          <a:ln w="28575">
            <a:solidFill>
              <a:srgbClr val="CC0000"/>
            </a:solidFill>
            <a:round/>
            <a:headEnd/>
            <a:tailEnd type="stealth" w="med" len="med"/>
          </a:ln>
        </p:spPr>
        <p:txBody>
          <a:bodyPr/>
          <a:lstStyle/>
          <a:p>
            <a:endParaRPr lang="ja-JP" altLang="en-US"/>
          </a:p>
        </p:txBody>
      </p:sp>
      <p:sp>
        <p:nvSpPr>
          <p:cNvPr id="6236" name="Line 92"/>
          <p:cNvSpPr>
            <a:spLocks noChangeShapeType="1"/>
          </p:cNvSpPr>
          <p:nvPr/>
        </p:nvSpPr>
        <p:spPr bwMode="auto">
          <a:xfrm flipH="1" flipV="1">
            <a:off x="3148013" y="3863975"/>
            <a:ext cx="1225550" cy="668338"/>
          </a:xfrm>
          <a:prstGeom prst="line">
            <a:avLst/>
          </a:prstGeom>
          <a:noFill/>
          <a:ln w="28575">
            <a:solidFill>
              <a:srgbClr val="CC0000"/>
            </a:solidFill>
            <a:round/>
            <a:headEnd/>
            <a:tailEnd type="stealth" w="med" len="med"/>
          </a:ln>
        </p:spPr>
        <p:txBody>
          <a:bodyPr/>
          <a:lstStyle/>
          <a:p>
            <a:endParaRPr lang="ja-JP" altLang="en-US"/>
          </a:p>
        </p:txBody>
      </p:sp>
      <p:sp>
        <p:nvSpPr>
          <p:cNvPr id="6238" name="Line 94"/>
          <p:cNvSpPr>
            <a:spLocks noChangeShapeType="1"/>
          </p:cNvSpPr>
          <p:nvPr/>
        </p:nvSpPr>
        <p:spPr bwMode="auto">
          <a:xfrm flipH="1" flipV="1">
            <a:off x="2336800" y="3024188"/>
            <a:ext cx="1336675" cy="223837"/>
          </a:xfrm>
          <a:prstGeom prst="line">
            <a:avLst/>
          </a:prstGeom>
          <a:noFill/>
          <a:ln w="28575">
            <a:solidFill>
              <a:srgbClr val="CC0000"/>
            </a:solidFill>
            <a:round/>
            <a:headEnd/>
            <a:tailEnd type="stealth" w="med" len="med"/>
          </a:ln>
        </p:spPr>
        <p:txBody>
          <a:bodyPr/>
          <a:lstStyle/>
          <a:p>
            <a:endParaRPr lang="ja-JP" altLang="en-US"/>
          </a:p>
        </p:txBody>
      </p:sp>
      <p:sp>
        <p:nvSpPr>
          <p:cNvPr id="6240" name="Line 96"/>
          <p:cNvSpPr>
            <a:spLocks noChangeShapeType="1"/>
          </p:cNvSpPr>
          <p:nvPr/>
        </p:nvSpPr>
        <p:spPr bwMode="auto">
          <a:xfrm flipH="1" flipV="1">
            <a:off x="2185988" y="3214688"/>
            <a:ext cx="220662" cy="1219200"/>
          </a:xfrm>
          <a:prstGeom prst="line">
            <a:avLst/>
          </a:prstGeom>
          <a:noFill/>
          <a:ln w="28575">
            <a:solidFill>
              <a:srgbClr val="CC0000"/>
            </a:solidFill>
            <a:round/>
            <a:headEnd/>
            <a:tailEnd type="stealth" w="med" len="med"/>
          </a:ln>
        </p:spPr>
        <p:txBody>
          <a:bodyPr/>
          <a:lstStyle/>
          <a:p>
            <a:endParaRPr lang="ja-JP" altLang="en-US"/>
          </a:p>
        </p:txBody>
      </p:sp>
      <p:sp>
        <p:nvSpPr>
          <p:cNvPr id="6242" name="Line 98"/>
          <p:cNvSpPr>
            <a:spLocks noChangeShapeType="1"/>
          </p:cNvSpPr>
          <p:nvPr/>
        </p:nvSpPr>
        <p:spPr bwMode="auto">
          <a:xfrm flipV="1">
            <a:off x="1689100" y="3284538"/>
            <a:ext cx="1919288" cy="374650"/>
          </a:xfrm>
          <a:prstGeom prst="line">
            <a:avLst/>
          </a:prstGeom>
          <a:noFill/>
          <a:ln w="28575">
            <a:solidFill>
              <a:srgbClr val="CC0000"/>
            </a:solidFill>
            <a:round/>
            <a:headEnd/>
            <a:tailEnd type="stealth" w="med" len="med"/>
          </a:ln>
        </p:spPr>
        <p:txBody>
          <a:bodyPr/>
          <a:lstStyle/>
          <a:p>
            <a:endParaRPr lang="ja-JP" altLang="en-US"/>
          </a:p>
        </p:txBody>
      </p:sp>
      <p:sp>
        <p:nvSpPr>
          <p:cNvPr id="6244" name="Line 100"/>
          <p:cNvSpPr>
            <a:spLocks noChangeShapeType="1"/>
          </p:cNvSpPr>
          <p:nvPr/>
        </p:nvSpPr>
        <p:spPr bwMode="auto">
          <a:xfrm flipH="1">
            <a:off x="2720975" y="4765675"/>
            <a:ext cx="1573213" cy="561975"/>
          </a:xfrm>
          <a:prstGeom prst="line">
            <a:avLst/>
          </a:prstGeom>
          <a:noFill/>
          <a:ln w="28575">
            <a:solidFill>
              <a:srgbClr val="CC0000"/>
            </a:solidFill>
            <a:round/>
            <a:headEnd/>
            <a:tailEnd type="stealth" w="med" len="med"/>
          </a:ln>
        </p:spPr>
        <p:txBody>
          <a:bodyPr/>
          <a:lstStyle/>
          <a:p>
            <a:endParaRPr lang="ja-JP" altLang="en-US"/>
          </a:p>
        </p:txBody>
      </p:sp>
      <p:sp>
        <p:nvSpPr>
          <p:cNvPr id="6246" name="Text Box 102"/>
          <p:cNvSpPr txBox="1">
            <a:spLocks noChangeArrowheads="1"/>
          </p:cNvSpPr>
          <p:nvPr/>
        </p:nvSpPr>
        <p:spPr bwMode="auto">
          <a:xfrm>
            <a:off x="76200" y="1219200"/>
            <a:ext cx="8840847" cy="1384995"/>
          </a:xfrm>
          <a:prstGeom prst="rect">
            <a:avLst/>
          </a:prstGeom>
          <a:noFill/>
          <a:ln w="9525">
            <a:noFill/>
            <a:miter lim="800000"/>
            <a:headEnd/>
            <a:tailEnd/>
          </a:ln>
          <a:effectLst/>
        </p:spPr>
        <p:txBody>
          <a:bodyPr wrap="square">
            <a:spAutoFit/>
          </a:bodyPr>
          <a:lstStyle/>
          <a:p>
            <a:pPr eaLnBrk="0" hangingPunct="0"/>
            <a:r>
              <a:rPr lang="ja-JP" altLang="en-US" sz="2800" b="1" dirty="0" smtClean="0">
                <a:solidFill>
                  <a:srgbClr val="FF0000"/>
                </a:solidFill>
                <a:latin typeface="ヒラギノ角ゴ Pro W6" pitchFamily="34" charset="-128"/>
                <a:ea typeface="ヒラギノ角ゴ Pro W6" pitchFamily="34" charset="-128"/>
                <a:cs typeface="Arial" charset="0"/>
              </a:rPr>
              <a:t>問題</a:t>
            </a:r>
            <a:r>
              <a:rPr lang="en-US" altLang="zh-CN" sz="2800" dirty="0" smtClean="0">
                <a:latin typeface="ヒラギノ角ゴ Pro W6" pitchFamily="34" charset="-128"/>
                <a:ea typeface="ヒラギノ角ゴ Pro W6" pitchFamily="34" charset="-128"/>
                <a:cs typeface="Arial" charset="0"/>
              </a:rPr>
              <a:t>: </a:t>
            </a:r>
            <a:r>
              <a:rPr lang="ja-JP" altLang="en-US" sz="2800" dirty="0" smtClean="0">
                <a:latin typeface="ヒラギノ角ゴ Pro W6" pitchFamily="34" charset="-128"/>
                <a:ea typeface="ヒラギノ角ゴ Pro W6" pitchFamily="34" charset="-128"/>
                <a:cs typeface="Arial" charset="0"/>
              </a:rPr>
              <a:t>有向グラフ </a:t>
            </a:r>
            <a:r>
              <a:rPr lang="en-US" altLang="ja-JP" sz="2800" dirty="0" smtClean="0">
                <a:latin typeface="ヒラギノ角ゴ Pro W6" pitchFamily="34" charset="-128"/>
                <a:ea typeface="ヒラギノ角ゴ Pro W6" pitchFamily="34" charset="-128"/>
                <a:cs typeface="Arial" charset="0"/>
              </a:rPr>
              <a:t>G </a:t>
            </a:r>
            <a:r>
              <a:rPr lang="ja-JP" altLang="en-US" sz="2800" dirty="0" smtClean="0">
                <a:latin typeface="ヒラギノ角ゴ Pro W6" pitchFamily="34" charset="-128"/>
                <a:ea typeface="ヒラギノ角ゴ Pro W6" pitchFamily="34" charset="-128"/>
                <a:cs typeface="Arial" charset="0"/>
              </a:rPr>
              <a:t>において、二つの頂点 </a:t>
            </a:r>
            <a:r>
              <a:rPr lang="en-US" altLang="ja-JP" sz="2800" dirty="0" smtClean="0">
                <a:latin typeface="ヒラギノ角ゴ Pro W6" pitchFamily="34" charset="-128"/>
                <a:ea typeface="ヒラギノ角ゴ Pro W6" pitchFamily="34" charset="-128"/>
                <a:cs typeface="Arial" charset="0"/>
              </a:rPr>
              <a:t>u </a:t>
            </a:r>
            <a:r>
              <a:rPr lang="ja-JP" altLang="en-US" sz="2800" dirty="0" smtClean="0">
                <a:latin typeface="ヒラギノ角ゴ Pro W6" pitchFamily="34" charset="-128"/>
                <a:ea typeface="ヒラギノ角ゴ Pro W6" pitchFamily="34" charset="-128"/>
                <a:cs typeface="Arial" charset="0"/>
              </a:rPr>
              <a:t>と </a:t>
            </a:r>
            <a:r>
              <a:rPr lang="en-US" altLang="ja-JP" sz="2800" dirty="0" smtClean="0">
                <a:latin typeface="ヒラギノ角ゴ Pro W6" pitchFamily="34" charset="-128"/>
                <a:ea typeface="ヒラギノ角ゴ Pro W6" pitchFamily="34" charset="-128"/>
                <a:cs typeface="Arial" charset="0"/>
              </a:rPr>
              <a:t>v</a:t>
            </a:r>
            <a:r>
              <a:rPr lang="ja-JP" altLang="en-US" sz="2800" dirty="0" smtClean="0">
                <a:latin typeface="ヒラギノ角ゴ Pro W6" pitchFamily="34" charset="-128"/>
                <a:ea typeface="ヒラギノ角ゴ Pro W6" pitchFamily="34" charset="-128"/>
                <a:cs typeface="Arial" charset="0"/>
              </a:rPr>
              <a:t> が与えられたとき、</a:t>
            </a:r>
            <a:r>
              <a:rPr lang="en-US" altLang="ja-JP" sz="2800" dirty="0" smtClean="0">
                <a:latin typeface="ヒラギノ角ゴ Pro W6" pitchFamily="34" charset="-128"/>
                <a:ea typeface="ヒラギノ角ゴ Pro W6" pitchFamily="34" charset="-128"/>
                <a:cs typeface="Arial" charset="0"/>
              </a:rPr>
              <a:t>u </a:t>
            </a:r>
            <a:r>
              <a:rPr lang="ja-JP" altLang="en-US" sz="2800" dirty="0" smtClean="0">
                <a:latin typeface="ヒラギノ角ゴ Pro W6" pitchFamily="34" charset="-128"/>
                <a:ea typeface="ヒラギノ角ゴ Pro W6" pitchFamily="34" charset="-128"/>
                <a:cs typeface="Arial" charset="0"/>
              </a:rPr>
              <a:t>から </a:t>
            </a:r>
            <a:r>
              <a:rPr lang="en-US" altLang="ja-JP" sz="2800" dirty="0" smtClean="0">
                <a:latin typeface="ヒラギノ角ゴ Pro W6" pitchFamily="34" charset="-128"/>
                <a:ea typeface="ヒラギノ角ゴ Pro W6" pitchFamily="34" charset="-128"/>
                <a:cs typeface="Arial" charset="0"/>
              </a:rPr>
              <a:t>v </a:t>
            </a:r>
            <a:r>
              <a:rPr lang="ja-JP" altLang="en-US" sz="2800" dirty="0" err="1" smtClean="0">
                <a:latin typeface="ヒラギノ角ゴ Pro W6" pitchFamily="34" charset="-128"/>
                <a:ea typeface="ヒラギノ角ゴ Pro W6" pitchFamily="34" charset="-128"/>
                <a:cs typeface="Arial" charset="0"/>
              </a:rPr>
              <a:t>への</a:t>
            </a:r>
            <a:r>
              <a:rPr lang="ja-JP" altLang="en-US" sz="2800" dirty="0" smtClean="0">
                <a:latin typeface="ヒラギノ角ゴ Pro W6" pitchFamily="34" charset="-128"/>
                <a:ea typeface="ヒラギノ角ゴ Pro W6" pitchFamily="34" charset="-128"/>
                <a:cs typeface="Arial" charset="0"/>
              </a:rPr>
              <a:t>経路が存在するか否かを判定する問題</a:t>
            </a:r>
            <a:endParaRPr lang="en-US" altLang="zh-CN" sz="2800" dirty="0">
              <a:latin typeface="ヒラギノ角ゴ Pro W6" pitchFamily="34" charset="-128"/>
              <a:ea typeface="ヒラギノ角ゴ Pro W6" pitchFamily="34" charset="-128"/>
              <a:cs typeface="Arial" charset="0"/>
            </a:endParaRPr>
          </a:p>
        </p:txBody>
      </p:sp>
      <p:sp>
        <p:nvSpPr>
          <p:cNvPr id="6247" name="Rectangle 103"/>
          <p:cNvSpPr>
            <a:spLocks noChangeArrowheads="1"/>
          </p:cNvSpPr>
          <p:nvPr/>
        </p:nvSpPr>
        <p:spPr bwMode="auto">
          <a:xfrm>
            <a:off x="3946612" y="5948397"/>
            <a:ext cx="5099473" cy="646331"/>
          </a:xfrm>
          <a:prstGeom prst="rect">
            <a:avLst/>
          </a:prstGeom>
          <a:noFill/>
          <a:ln w="9525">
            <a:noFill/>
            <a:miter lim="800000"/>
            <a:headEnd/>
            <a:tailEnd/>
          </a:ln>
          <a:effectLst/>
        </p:spPr>
        <p:txBody>
          <a:bodyPr wrap="none">
            <a:spAutoFit/>
          </a:bodyPr>
          <a:lstStyle/>
          <a:p>
            <a:pPr>
              <a:lnSpc>
                <a:spcPct val="90000"/>
              </a:lnSpc>
              <a:spcBef>
                <a:spcPct val="20000"/>
              </a:spcBef>
            </a:pPr>
            <a:r>
              <a:rPr lang="ja-JP" altLang="en-US" dirty="0" smtClean="0">
                <a:solidFill>
                  <a:srgbClr val="0000CC"/>
                </a:solidFill>
                <a:latin typeface="ヒラギノ角ゴ Pro W3" pitchFamily="34" charset="-128"/>
                <a:ea typeface="ヒラギノ角ゴ Pro W3" pitchFamily="34" charset="-128"/>
              </a:rPr>
              <a:t>有向グラフ</a:t>
            </a:r>
            <a:r>
              <a:rPr lang="en-US" altLang="zh-CN" dirty="0" smtClean="0">
                <a:solidFill>
                  <a:srgbClr val="0000CC"/>
                </a:solidFill>
                <a:latin typeface="ヒラギノ角ゴ Pro W3" pitchFamily="34" charset="-128"/>
                <a:ea typeface="ヒラギノ角ゴ Pro W3" pitchFamily="34" charset="-128"/>
              </a:rPr>
              <a:t> </a:t>
            </a:r>
            <a:r>
              <a:rPr lang="en-US" altLang="zh-CN" dirty="0">
                <a:solidFill>
                  <a:srgbClr val="0000CC"/>
                </a:solidFill>
                <a:latin typeface="ヒラギノ角ゴ Pro W3" pitchFamily="34" charset="-128"/>
                <a:ea typeface="ヒラギノ角ゴ Pro W3" pitchFamily="34" charset="-128"/>
                <a:sym typeface="Wingdings" pitchFamily="2" charset="2"/>
              </a:rPr>
              <a:t> DAG (directed acyclic graph) </a:t>
            </a:r>
            <a:endParaRPr lang="en-US" altLang="zh-CN" dirty="0" smtClean="0">
              <a:solidFill>
                <a:srgbClr val="0000CC"/>
              </a:solidFill>
              <a:latin typeface="ヒラギノ角ゴ Pro W3" pitchFamily="34" charset="-128"/>
              <a:ea typeface="ヒラギノ角ゴ Pro W3" pitchFamily="34" charset="-128"/>
              <a:sym typeface="Wingdings" pitchFamily="2" charset="2"/>
            </a:endParaRPr>
          </a:p>
          <a:p>
            <a:pPr>
              <a:lnSpc>
                <a:spcPct val="90000"/>
              </a:lnSpc>
              <a:spcBef>
                <a:spcPct val="20000"/>
              </a:spcBef>
            </a:pPr>
            <a:r>
              <a:rPr lang="ja-JP" altLang="en-US" dirty="0" smtClean="0">
                <a:solidFill>
                  <a:srgbClr val="0000CC"/>
                </a:solidFill>
                <a:latin typeface="ヒラギノ角ゴ Pro W3" pitchFamily="34" charset="-128"/>
                <a:ea typeface="ヒラギノ角ゴ Pro W3" pitchFamily="34" charset="-128"/>
                <a:sym typeface="Wingdings" pitchFamily="2" charset="2"/>
              </a:rPr>
              <a:t>強連結成分を一つの頂点に縮約する</a:t>
            </a:r>
            <a:endParaRPr lang="en-US" altLang="zh-CN" dirty="0">
              <a:solidFill>
                <a:srgbClr val="0000CC"/>
              </a:solidFill>
              <a:latin typeface="ヒラギノ角ゴ Pro W3" pitchFamily="34" charset="-128"/>
              <a:ea typeface="ヒラギノ角ゴ Pro W3" pitchFamily="34" charset="-128"/>
              <a:sym typeface="Wingdings" pitchFamily="2" charset="2"/>
            </a:endParaRPr>
          </a:p>
        </p:txBody>
      </p:sp>
      <p:sp>
        <p:nvSpPr>
          <p:cNvPr id="70" name="正方形/長方形 69"/>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
        <p:nvSpPr>
          <p:cNvPr id="74" name="フッター プレースホルダ 73"/>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75" name="スライド番号プレースホルダ 74"/>
          <p:cNvSpPr>
            <a:spLocks noGrp="1"/>
          </p:cNvSpPr>
          <p:nvPr>
            <p:ph type="sldNum" sz="quarter" idx="12"/>
          </p:nvPr>
        </p:nvSpPr>
        <p:spPr/>
        <p:txBody>
          <a:bodyPr/>
          <a:lstStyle/>
          <a:p>
            <a:fld id="{DF510E7A-70A0-49B7-BA5B-039CFE49E52F}" type="slidenum">
              <a:rPr kumimoji="1" lang="ja-JP" altLang="en-US" smtClean="0"/>
              <a:pPr/>
              <a:t>194</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245">
                                            <p:txEl>
                                              <p:pRg st="1" end="1"/>
                                            </p:txEl>
                                          </p:spTgt>
                                        </p:tgtEl>
                                        <p:attrNameLst>
                                          <p:attrName>style.visibility</p:attrName>
                                        </p:attrNameLst>
                                      </p:cBhvr>
                                      <p:to>
                                        <p:strVal val="visible"/>
                                      </p:to>
                                    </p:set>
                                    <p:animEffect transition="in" filter="blinds(horizontal)">
                                      <p:cBhvr>
                                        <p:cTn id="7" dur="500"/>
                                        <p:tgtEl>
                                          <p:spTgt spid="624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245">
                                            <p:txEl>
                                              <p:pRg st="2" end="2"/>
                                            </p:txEl>
                                          </p:spTgt>
                                        </p:tgtEl>
                                        <p:attrNameLst>
                                          <p:attrName>style.visibility</p:attrName>
                                        </p:attrNameLst>
                                      </p:cBhvr>
                                      <p:to>
                                        <p:strVal val="visible"/>
                                      </p:to>
                                    </p:set>
                                    <p:animEffect transition="in" filter="blinds(horizontal)">
                                      <p:cBhvr>
                                        <p:cTn id="12" dur="500"/>
                                        <p:tgtEl>
                                          <p:spTgt spid="6245">
                                            <p:txEl>
                                              <p:pRg st="2" end="2"/>
                                            </p:txEl>
                                          </p:spTgt>
                                        </p:tgtEl>
                                      </p:cBhvr>
                                    </p:animEffect>
                                  </p:childTnLst>
                                </p:cTn>
                              </p:par>
                              <p:par>
                                <p:cTn id="13" presetID="1" presetClass="emph" presetSubtype="2" fill="hold" nodeType="withEffect">
                                  <p:stCondLst>
                                    <p:cond delay="0"/>
                                  </p:stCondLst>
                                  <p:childTnLst>
                                    <p:animClr clrSpc="rgb" dir="cw">
                                      <p:cBhvr>
                                        <p:cTn id="14" dur="500" fill="hold"/>
                                        <p:tgtEl>
                                          <p:spTgt spid="6148"/>
                                        </p:tgtEl>
                                        <p:attrNameLst>
                                          <p:attrName>fillcolor</p:attrName>
                                        </p:attrNameLst>
                                      </p:cBhvr>
                                      <p:to>
                                        <a:srgbClr val="00FF00"/>
                                      </p:to>
                                    </p:animClr>
                                    <p:set>
                                      <p:cBhvr>
                                        <p:cTn id="15" dur="500" fill="hold"/>
                                        <p:tgtEl>
                                          <p:spTgt spid="6148"/>
                                        </p:tgtEl>
                                        <p:attrNameLst>
                                          <p:attrName>fill.type</p:attrName>
                                        </p:attrNameLst>
                                      </p:cBhvr>
                                      <p:to>
                                        <p:strVal val="solid"/>
                                      </p:to>
                                    </p:set>
                                    <p:set>
                                      <p:cBhvr>
                                        <p:cTn id="16" dur="500" fill="hold"/>
                                        <p:tgtEl>
                                          <p:spTgt spid="6148"/>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500" fill="hold"/>
                                        <p:tgtEl>
                                          <p:spTgt spid="6151"/>
                                        </p:tgtEl>
                                        <p:attrNameLst>
                                          <p:attrName>fillcolor</p:attrName>
                                        </p:attrNameLst>
                                      </p:cBhvr>
                                      <p:to>
                                        <a:srgbClr val="00FF00"/>
                                      </p:to>
                                    </p:animClr>
                                    <p:set>
                                      <p:cBhvr>
                                        <p:cTn id="19" dur="500" fill="hold"/>
                                        <p:tgtEl>
                                          <p:spTgt spid="6151"/>
                                        </p:tgtEl>
                                        <p:attrNameLst>
                                          <p:attrName>fill.type</p:attrName>
                                        </p:attrNameLst>
                                      </p:cBhvr>
                                      <p:to>
                                        <p:strVal val="solid"/>
                                      </p:to>
                                    </p:set>
                                    <p:set>
                                      <p:cBhvr>
                                        <p:cTn id="20" dur="500" fill="hold"/>
                                        <p:tgtEl>
                                          <p:spTgt spid="6151"/>
                                        </p:tgtEl>
                                        <p:attrNameLst>
                                          <p:attrName>fill.on</p:attrName>
                                        </p:attrNameLst>
                                      </p:cBhvr>
                                      <p:to>
                                        <p:strVal val="true"/>
                                      </p:to>
                                    </p:set>
                                  </p:childTnLst>
                                </p:cTn>
                              </p:par>
                              <p:par>
                                <p:cTn id="21" presetID="7" presetClass="emph" presetSubtype="2" fill="hold" nodeType="withEffect">
                                  <p:stCondLst>
                                    <p:cond delay="0"/>
                                  </p:stCondLst>
                                  <p:childTnLst>
                                    <p:animClr clrSpc="rgb" dir="cw">
                                      <p:cBhvr>
                                        <p:cTn id="22" dur="500" fill="hold"/>
                                        <p:tgtEl>
                                          <p:spTgt spid="6194"/>
                                        </p:tgtEl>
                                        <p:attrNameLst>
                                          <p:attrName>stroke.color</p:attrName>
                                        </p:attrNameLst>
                                      </p:cBhvr>
                                      <p:to>
                                        <a:srgbClr val="00FF00"/>
                                      </p:to>
                                    </p:animClr>
                                    <p:set>
                                      <p:cBhvr>
                                        <p:cTn id="23" dur="500" fill="hold"/>
                                        <p:tgtEl>
                                          <p:spTgt spid="6194"/>
                                        </p:tgtEl>
                                        <p:attrNameLst>
                                          <p:attrName>stroke.on</p:attrName>
                                        </p:attrNameLst>
                                      </p:cBhvr>
                                      <p:to>
                                        <p:strVal val="true"/>
                                      </p:to>
                                    </p:set>
                                  </p:childTnLst>
                                </p:cTn>
                              </p:par>
                              <p:par>
                                <p:cTn id="24" presetID="1" presetClass="emph" presetSubtype="2" fill="hold" nodeType="withEffect">
                                  <p:stCondLst>
                                    <p:cond delay="0"/>
                                  </p:stCondLst>
                                  <p:childTnLst>
                                    <p:animClr clrSpc="rgb" dir="cw">
                                      <p:cBhvr>
                                        <p:cTn id="25" dur="500" fill="hold"/>
                                        <p:tgtEl>
                                          <p:spTgt spid="6159"/>
                                        </p:tgtEl>
                                        <p:attrNameLst>
                                          <p:attrName>fillcolor</p:attrName>
                                        </p:attrNameLst>
                                      </p:cBhvr>
                                      <p:to>
                                        <a:srgbClr val="00FF00"/>
                                      </p:to>
                                    </p:animClr>
                                    <p:set>
                                      <p:cBhvr>
                                        <p:cTn id="26" dur="500" fill="hold"/>
                                        <p:tgtEl>
                                          <p:spTgt spid="6159"/>
                                        </p:tgtEl>
                                        <p:attrNameLst>
                                          <p:attrName>fill.type</p:attrName>
                                        </p:attrNameLst>
                                      </p:cBhvr>
                                      <p:to>
                                        <p:strVal val="solid"/>
                                      </p:to>
                                    </p:set>
                                    <p:set>
                                      <p:cBhvr>
                                        <p:cTn id="27" dur="500" fill="hold"/>
                                        <p:tgtEl>
                                          <p:spTgt spid="6159"/>
                                        </p:tgtEl>
                                        <p:attrNameLst>
                                          <p:attrName>fill.on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6160"/>
                                        </p:tgtEl>
                                        <p:attrNameLst>
                                          <p:attrName>fillcolor</p:attrName>
                                        </p:attrNameLst>
                                      </p:cBhvr>
                                      <p:to>
                                        <a:srgbClr val="00FF00"/>
                                      </p:to>
                                    </p:animClr>
                                    <p:set>
                                      <p:cBhvr>
                                        <p:cTn id="30" dur="500" fill="hold"/>
                                        <p:tgtEl>
                                          <p:spTgt spid="6160"/>
                                        </p:tgtEl>
                                        <p:attrNameLst>
                                          <p:attrName>fill.type</p:attrName>
                                        </p:attrNameLst>
                                      </p:cBhvr>
                                      <p:to>
                                        <p:strVal val="solid"/>
                                      </p:to>
                                    </p:set>
                                    <p:set>
                                      <p:cBhvr>
                                        <p:cTn id="31" dur="500" fill="hold"/>
                                        <p:tgtEl>
                                          <p:spTgt spid="6160"/>
                                        </p:tgtEl>
                                        <p:attrNameLst>
                                          <p:attrName>fill.on</p:attrName>
                                        </p:attrNameLst>
                                      </p:cBhvr>
                                      <p:to>
                                        <p:strVal val="true"/>
                                      </p:to>
                                    </p:set>
                                  </p:childTnLst>
                                </p:cTn>
                              </p:par>
                              <p:par>
                                <p:cTn id="32" presetID="7" presetClass="emph" presetSubtype="2" fill="hold" nodeType="withEffect">
                                  <p:stCondLst>
                                    <p:cond delay="0"/>
                                  </p:stCondLst>
                                  <p:childTnLst>
                                    <p:animClr clrSpc="rgb" dir="cw">
                                      <p:cBhvr>
                                        <p:cTn id="33" dur="500" fill="hold"/>
                                        <p:tgtEl>
                                          <p:spTgt spid="6208"/>
                                        </p:tgtEl>
                                        <p:attrNameLst>
                                          <p:attrName>stroke.color</p:attrName>
                                        </p:attrNameLst>
                                      </p:cBhvr>
                                      <p:to>
                                        <a:srgbClr val="00FF00"/>
                                      </p:to>
                                    </p:animClr>
                                    <p:set>
                                      <p:cBhvr>
                                        <p:cTn id="34" dur="500" fill="hold"/>
                                        <p:tgtEl>
                                          <p:spTgt spid="6208"/>
                                        </p:tgtEl>
                                        <p:attrNameLst>
                                          <p:attrName>stroke.on</p:attrName>
                                        </p:attrNameLst>
                                      </p:cBhvr>
                                      <p:to>
                                        <p:strVal val="true"/>
                                      </p:to>
                                    </p:set>
                                  </p:childTnLst>
                                </p:cTn>
                              </p:par>
                              <p:par>
                                <p:cTn id="35" presetID="1" presetClass="emph" presetSubtype="2" fill="hold" nodeType="withEffect">
                                  <p:stCondLst>
                                    <p:cond delay="0"/>
                                  </p:stCondLst>
                                  <p:childTnLst>
                                    <p:animClr clrSpc="rgb" dir="cw">
                                      <p:cBhvr>
                                        <p:cTn id="36" dur="500" fill="hold"/>
                                        <p:tgtEl>
                                          <p:spTgt spid="6169"/>
                                        </p:tgtEl>
                                        <p:attrNameLst>
                                          <p:attrName>fillcolor</p:attrName>
                                        </p:attrNameLst>
                                      </p:cBhvr>
                                      <p:to>
                                        <a:srgbClr val="00FF00"/>
                                      </p:to>
                                    </p:animClr>
                                    <p:set>
                                      <p:cBhvr>
                                        <p:cTn id="37" dur="500" fill="hold"/>
                                        <p:tgtEl>
                                          <p:spTgt spid="6169"/>
                                        </p:tgtEl>
                                        <p:attrNameLst>
                                          <p:attrName>fill.type</p:attrName>
                                        </p:attrNameLst>
                                      </p:cBhvr>
                                      <p:to>
                                        <p:strVal val="solid"/>
                                      </p:to>
                                    </p:set>
                                    <p:set>
                                      <p:cBhvr>
                                        <p:cTn id="38" dur="500" fill="hold"/>
                                        <p:tgtEl>
                                          <p:spTgt spid="6169"/>
                                        </p:tgtEl>
                                        <p:attrNameLst>
                                          <p:attrName>fill.on</p:attrName>
                                        </p:attrNameLst>
                                      </p:cBhvr>
                                      <p:to>
                                        <p:strVal val="true"/>
                                      </p:to>
                                    </p:set>
                                  </p:childTnLst>
                                </p:cTn>
                              </p:par>
                              <p:par>
                                <p:cTn id="39" presetID="1" presetClass="emph" presetSubtype="2" fill="hold" nodeType="withEffect">
                                  <p:stCondLst>
                                    <p:cond delay="0"/>
                                  </p:stCondLst>
                                  <p:childTnLst>
                                    <p:animClr clrSpc="rgb" dir="cw">
                                      <p:cBhvr>
                                        <p:cTn id="40" dur="500" fill="hold"/>
                                        <p:tgtEl>
                                          <p:spTgt spid="6170"/>
                                        </p:tgtEl>
                                        <p:attrNameLst>
                                          <p:attrName>fillcolor</p:attrName>
                                        </p:attrNameLst>
                                      </p:cBhvr>
                                      <p:to>
                                        <a:srgbClr val="00FF00"/>
                                      </p:to>
                                    </p:animClr>
                                    <p:set>
                                      <p:cBhvr>
                                        <p:cTn id="41" dur="500" fill="hold"/>
                                        <p:tgtEl>
                                          <p:spTgt spid="6170"/>
                                        </p:tgtEl>
                                        <p:attrNameLst>
                                          <p:attrName>fill.type</p:attrName>
                                        </p:attrNameLst>
                                      </p:cBhvr>
                                      <p:to>
                                        <p:strVal val="solid"/>
                                      </p:to>
                                    </p:set>
                                    <p:set>
                                      <p:cBhvr>
                                        <p:cTn id="42" dur="500" fill="hold"/>
                                        <p:tgtEl>
                                          <p:spTgt spid="6170"/>
                                        </p:tgtEl>
                                        <p:attrNameLst>
                                          <p:attrName>fill.on</p:attrName>
                                        </p:attrNameLst>
                                      </p:cBhvr>
                                      <p:to>
                                        <p:strVal val="true"/>
                                      </p:to>
                                    </p:set>
                                  </p:childTnLst>
                                </p:cTn>
                              </p:par>
                              <p:par>
                                <p:cTn id="43" presetID="7" presetClass="emph" presetSubtype="2" fill="hold" nodeType="withEffect">
                                  <p:stCondLst>
                                    <p:cond delay="0"/>
                                  </p:stCondLst>
                                  <p:childTnLst>
                                    <p:animClr clrSpc="rgb" dir="cw">
                                      <p:cBhvr>
                                        <p:cTn id="44" dur="500" fill="hold"/>
                                        <p:tgtEl>
                                          <p:spTgt spid="6216"/>
                                        </p:tgtEl>
                                        <p:attrNameLst>
                                          <p:attrName>stroke.color</p:attrName>
                                        </p:attrNameLst>
                                      </p:cBhvr>
                                      <p:to>
                                        <a:srgbClr val="00FF00"/>
                                      </p:to>
                                    </p:animClr>
                                    <p:set>
                                      <p:cBhvr>
                                        <p:cTn id="45" dur="500" fill="hold"/>
                                        <p:tgtEl>
                                          <p:spTgt spid="6216"/>
                                        </p:tgtEl>
                                        <p:attrNameLst>
                                          <p:attrName>stroke.on</p:attrName>
                                        </p:attrNameLst>
                                      </p:cBhvr>
                                      <p:to>
                                        <p:strVal val="true"/>
                                      </p:to>
                                    </p:set>
                                  </p:childTnLst>
                                </p:cTn>
                              </p:par>
                              <p:par>
                                <p:cTn id="46" presetID="1" presetClass="emph" presetSubtype="2" fill="hold" nodeType="withEffect">
                                  <p:stCondLst>
                                    <p:cond delay="0"/>
                                  </p:stCondLst>
                                  <p:childTnLst>
                                    <p:animClr clrSpc="rgb" dir="cw">
                                      <p:cBhvr>
                                        <p:cTn id="47" dur="500" fill="hold"/>
                                        <p:tgtEl>
                                          <p:spTgt spid="6171"/>
                                        </p:tgtEl>
                                        <p:attrNameLst>
                                          <p:attrName>fillcolor</p:attrName>
                                        </p:attrNameLst>
                                      </p:cBhvr>
                                      <p:to>
                                        <a:srgbClr val="00FF00"/>
                                      </p:to>
                                    </p:animClr>
                                    <p:set>
                                      <p:cBhvr>
                                        <p:cTn id="48" dur="500" fill="hold"/>
                                        <p:tgtEl>
                                          <p:spTgt spid="6171"/>
                                        </p:tgtEl>
                                        <p:attrNameLst>
                                          <p:attrName>fill.type</p:attrName>
                                        </p:attrNameLst>
                                      </p:cBhvr>
                                      <p:to>
                                        <p:strVal val="solid"/>
                                      </p:to>
                                    </p:set>
                                    <p:set>
                                      <p:cBhvr>
                                        <p:cTn id="49" dur="500" fill="hold"/>
                                        <p:tgtEl>
                                          <p:spTgt spid="6171"/>
                                        </p:tgtEl>
                                        <p:attrNameLst>
                                          <p:attrName>fill.on</p:attrName>
                                        </p:attrNameLst>
                                      </p:cBhvr>
                                      <p:to>
                                        <p:strVal val="true"/>
                                      </p:to>
                                    </p:set>
                                  </p:childTnLst>
                                </p:cTn>
                              </p:par>
                              <p:par>
                                <p:cTn id="50" presetID="1" presetClass="emph" presetSubtype="2" fill="hold" nodeType="withEffect">
                                  <p:stCondLst>
                                    <p:cond delay="0"/>
                                  </p:stCondLst>
                                  <p:childTnLst>
                                    <p:animClr clrSpc="rgb" dir="cw">
                                      <p:cBhvr>
                                        <p:cTn id="51" dur="500" fill="hold"/>
                                        <p:tgtEl>
                                          <p:spTgt spid="6172"/>
                                        </p:tgtEl>
                                        <p:attrNameLst>
                                          <p:attrName>fillcolor</p:attrName>
                                        </p:attrNameLst>
                                      </p:cBhvr>
                                      <p:to>
                                        <a:srgbClr val="00FF00"/>
                                      </p:to>
                                    </p:animClr>
                                    <p:set>
                                      <p:cBhvr>
                                        <p:cTn id="52" dur="500" fill="hold"/>
                                        <p:tgtEl>
                                          <p:spTgt spid="6172"/>
                                        </p:tgtEl>
                                        <p:attrNameLst>
                                          <p:attrName>fill.type</p:attrName>
                                        </p:attrNameLst>
                                      </p:cBhvr>
                                      <p:to>
                                        <p:strVal val="solid"/>
                                      </p:to>
                                    </p:set>
                                    <p:set>
                                      <p:cBhvr>
                                        <p:cTn id="53" dur="500" fill="hold"/>
                                        <p:tgtEl>
                                          <p:spTgt spid="6172"/>
                                        </p:tgtEl>
                                        <p:attrNameLst>
                                          <p:attrName>fill.on</p:attrName>
                                        </p:attrNameLst>
                                      </p:cBhvr>
                                      <p:to>
                                        <p:strVal val="true"/>
                                      </p:to>
                                    </p:set>
                                  </p:childTnLst>
                                </p:cTn>
                              </p:par>
                              <p:par>
                                <p:cTn id="54" presetID="1" presetClass="emph" presetSubtype="2" fill="hold" nodeType="withEffect">
                                  <p:stCondLst>
                                    <p:cond delay="0"/>
                                  </p:stCondLst>
                                  <p:childTnLst>
                                    <p:animClr clrSpc="rgb" dir="cw">
                                      <p:cBhvr>
                                        <p:cTn id="55" dur="500" fill="hold"/>
                                        <p:tgtEl>
                                          <p:spTgt spid="6215"/>
                                        </p:tgtEl>
                                        <p:attrNameLst>
                                          <p:attrName>fillcolor</p:attrName>
                                        </p:attrNameLst>
                                      </p:cBhvr>
                                      <p:to>
                                        <a:srgbClr val="00FF00"/>
                                      </p:to>
                                    </p:animClr>
                                    <p:set>
                                      <p:cBhvr>
                                        <p:cTn id="56" dur="500" fill="hold"/>
                                        <p:tgtEl>
                                          <p:spTgt spid="6215"/>
                                        </p:tgtEl>
                                        <p:attrNameLst>
                                          <p:attrName>fill.type</p:attrName>
                                        </p:attrNameLst>
                                      </p:cBhvr>
                                      <p:to>
                                        <p:strVal val="solid"/>
                                      </p:to>
                                    </p:set>
                                    <p:set>
                                      <p:cBhvr>
                                        <p:cTn id="57" dur="500" fill="hold"/>
                                        <p:tgtEl>
                                          <p:spTgt spid="6215"/>
                                        </p:tgtEl>
                                        <p:attrNameLst>
                                          <p:attrName>fill.on</p:attrName>
                                        </p:attrNameLst>
                                      </p:cBhvr>
                                      <p:to>
                                        <p:strVal val="true"/>
                                      </p:to>
                                    </p:se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6245">
                                            <p:txEl>
                                              <p:pRg st="3" end="3"/>
                                            </p:txEl>
                                          </p:spTgt>
                                        </p:tgtEl>
                                        <p:attrNameLst>
                                          <p:attrName>style.visibility</p:attrName>
                                        </p:attrNameLst>
                                      </p:cBhvr>
                                      <p:to>
                                        <p:strVal val="visible"/>
                                      </p:to>
                                    </p:set>
                                    <p:animEffect transition="in" filter="box(in)">
                                      <p:cBhvr>
                                        <p:cTn id="62" dur="500"/>
                                        <p:tgtEl>
                                          <p:spTgt spid="6245">
                                            <p:txEl>
                                              <p:pRg st="3" end="3"/>
                                            </p:txEl>
                                          </p:spTgt>
                                        </p:tgtEl>
                                      </p:cBhvr>
                                    </p:animEffect>
                                  </p:childTnLst>
                                </p:cTn>
                              </p:par>
                            </p:childTnLst>
                          </p:cTn>
                        </p:par>
                        <p:par>
                          <p:cTn id="63" fill="hold">
                            <p:stCondLst>
                              <p:cond delay="500"/>
                            </p:stCondLst>
                            <p:childTnLst>
                              <p:par>
                                <p:cTn id="64" presetID="1" presetClass="emph" presetSubtype="2" fill="hold" nodeType="afterEffect">
                                  <p:stCondLst>
                                    <p:cond delay="0"/>
                                  </p:stCondLst>
                                  <p:childTnLst>
                                    <p:animClr clrSpc="rgb" dir="cw">
                                      <p:cBhvr>
                                        <p:cTn id="65" dur="500" fill="hold"/>
                                        <p:tgtEl>
                                          <p:spTgt spid="6153"/>
                                        </p:tgtEl>
                                        <p:attrNameLst>
                                          <p:attrName>fillcolor</p:attrName>
                                        </p:attrNameLst>
                                      </p:cBhvr>
                                      <p:to>
                                        <a:schemeClr val="accent2"/>
                                      </p:to>
                                    </p:animClr>
                                    <p:set>
                                      <p:cBhvr>
                                        <p:cTn id="66" dur="500" fill="hold"/>
                                        <p:tgtEl>
                                          <p:spTgt spid="6153"/>
                                        </p:tgtEl>
                                        <p:attrNameLst>
                                          <p:attrName>fill.type</p:attrName>
                                        </p:attrNameLst>
                                      </p:cBhvr>
                                      <p:to>
                                        <p:strVal val="solid"/>
                                      </p:to>
                                    </p:set>
                                    <p:set>
                                      <p:cBhvr>
                                        <p:cTn id="67" dur="500" fill="hold"/>
                                        <p:tgtEl>
                                          <p:spTgt spid="6153"/>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500" fill="hold"/>
                                        <p:tgtEl>
                                          <p:spTgt spid="6154"/>
                                        </p:tgtEl>
                                        <p:attrNameLst>
                                          <p:attrName>fillcolor</p:attrName>
                                        </p:attrNameLst>
                                      </p:cBhvr>
                                      <p:to>
                                        <a:schemeClr val="accent2"/>
                                      </p:to>
                                    </p:animClr>
                                    <p:set>
                                      <p:cBhvr>
                                        <p:cTn id="70" dur="500" fill="hold"/>
                                        <p:tgtEl>
                                          <p:spTgt spid="6154"/>
                                        </p:tgtEl>
                                        <p:attrNameLst>
                                          <p:attrName>fill.type</p:attrName>
                                        </p:attrNameLst>
                                      </p:cBhvr>
                                      <p:to>
                                        <p:strVal val="solid"/>
                                      </p:to>
                                    </p:set>
                                    <p:set>
                                      <p:cBhvr>
                                        <p:cTn id="71" dur="500" fill="hold"/>
                                        <p:tgtEl>
                                          <p:spTgt spid="6154"/>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500" fill="hold"/>
                                        <p:tgtEl>
                                          <p:spTgt spid="6165"/>
                                        </p:tgtEl>
                                        <p:attrNameLst>
                                          <p:attrName>fillcolor</p:attrName>
                                        </p:attrNameLst>
                                      </p:cBhvr>
                                      <p:to>
                                        <a:schemeClr val="accent2"/>
                                      </p:to>
                                    </p:animClr>
                                    <p:set>
                                      <p:cBhvr>
                                        <p:cTn id="74" dur="500" fill="hold"/>
                                        <p:tgtEl>
                                          <p:spTgt spid="6165"/>
                                        </p:tgtEl>
                                        <p:attrNameLst>
                                          <p:attrName>fill.type</p:attrName>
                                        </p:attrNameLst>
                                      </p:cBhvr>
                                      <p:to>
                                        <p:strVal val="solid"/>
                                      </p:to>
                                    </p:set>
                                    <p:set>
                                      <p:cBhvr>
                                        <p:cTn id="75" dur="500" fill="hold"/>
                                        <p:tgtEl>
                                          <p:spTgt spid="6165"/>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500" fill="hold"/>
                                        <p:tgtEl>
                                          <p:spTgt spid="6166"/>
                                        </p:tgtEl>
                                        <p:attrNameLst>
                                          <p:attrName>fillcolor</p:attrName>
                                        </p:attrNameLst>
                                      </p:cBhvr>
                                      <p:to>
                                        <a:schemeClr val="accent2"/>
                                      </p:to>
                                    </p:animClr>
                                    <p:set>
                                      <p:cBhvr>
                                        <p:cTn id="78" dur="500" fill="hold"/>
                                        <p:tgtEl>
                                          <p:spTgt spid="6166"/>
                                        </p:tgtEl>
                                        <p:attrNameLst>
                                          <p:attrName>fill.type</p:attrName>
                                        </p:attrNameLst>
                                      </p:cBhvr>
                                      <p:to>
                                        <p:strVal val="solid"/>
                                      </p:to>
                                    </p:set>
                                    <p:set>
                                      <p:cBhvr>
                                        <p:cTn id="79" dur="500" fill="hold"/>
                                        <p:tgtEl>
                                          <p:spTgt spid="6166"/>
                                        </p:tgtEl>
                                        <p:attrNameLst>
                                          <p:attrName>fill.on</p:attrName>
                                        </p:attrNameLst>
                                      </p:cBhvr>
                                      <p:to>
                                        <p:strVal val="true"/>
                                      </p:to>
                                    </p:set>
                                  </p:childTnLst>
                                </p:cTn>
                              </p:par>
                            </p:childTnLst>
                          </p:cTn>
                        </p:par>
                      </p:childTnLst>
                    </p:cTn>
                  </p:par>
                  <p:par>
                    <p:cTn id="80" fill="hold">
                      <p:stCondLst>
                        <p:cond delay="indefinite"/>
                      </p:stCondLst>
                      <p:childTnLst>
                        <p:par>
                          <p:cTn id="81" fill="hold">
                            <p:stCondLst>
                              <p:cond delay="0"/>
                            </p:stCondLst>
                            <p:childTnLst>
                              <p:par>
                                <p:cTn id="82" presetID="4" presetClass="entr" presetSubtype="16" fill="hold" nodeType="clickEffect">
                                  <p:stCondLst>
                                    <p:cond delay="0"/>
                                  </p:stCondLst>
                                  <p:childTnLst>
                                    <p:set>
                                      <p:cBhvr>
                                        <p:cTn id="83" dur="1" fill="hold">
                                          <p:stCondLst>
                                            <p:cond delay="0"/>
                                          </p:stCondLst>
                                        </p:cTn>
                                        <p:tgtEl>
                                          <p:spTgt spid="6245">
                                            <p:txEl>
                                              <p:pRg st="4" end="4"/>
                                            </p:txEl>
                                          </p:spTgt>
                                        </p:tgtEl>
                                        <p:attrNameLst>
                                          <p:attrName>style.visibility</p:attrName>
                                        </p:attrNameLst>
                                      </p:cBhvr>
                                      <p:to>
                                        <p:strVal val="visible"/>
                                      </p:to>
                                    </p:set>
                                    <p:animEffect transition="in" filter="box(in)">
                                      <p:cBhvr>
                                        <p:cTn id="84" dur="500"/>
                                        <p:tgtEl>
                                          <p:spTgt spid="6245">
                                            <p:txEl>
                                              <p:pRg st="4" end="4"/>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6247"/>
                                        </p:tgtEl>
                                        <p:attrNameLst>
                                          <p:attrName>style.visibility</p:attrName>
                                        </p:attrNameLst>
                                      </p:cBhvr>
                                      <p:to>
                                        <p:strVal val="visible"/>
                                      </p:to>
                                    </p:set>
                                    <p:anim calcmode="lin" valueType="num">
                                      <p:cBhvr additive="base">
                                        <p:cTn id="89" dur="500" fill="hold"/>
                                        <p:tgtEl>
                                          <p:spTgt spid="6247"/>
                                        </p:tgtEl>
                                        <p:attrNameLst>
                                          <p:attrName>ppt_x</p:attrName>
                                        </p:attrNameLst>
                                      </p:cBhvr>
                                      <p:tavLst>
                                        <p:tav tm="0">
                                          <p:val>
                                            <p:strVal val="#ppt_x"/>
                                          </p:val>
                                        </p:tav>
                                        <p:tav tm="100000">
                                          <p:val>
                                            <p:strVal val="#ppt_x"/>
                                          </p:val>
                                        </p:tav>
                                      </p:tavLst>
                                    </p:anim>
                                    <p:anim calcmode="lin" valueType="num">
                                      <p:cBhvr additive="base">
                                        <p:cTn id="90" dur="500" fill="hold"/>
                                        <p:tgtEl>
                                          <p:spTgt spid="62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ja-JP" altLang="en-US" dirty="0" smtClean="0"/>
              <a:t>応用分野</a:t>
            </a:r>
            <a:endParaRPr lang="en-US" altLang="zh-CN" dirty="0"/>
          </a:p>
        </p:txBody>
      </p:sp>
      <p:sp>
        <p:nvSpPr>
          <p:cNvPr id="7171" name="Rectangle 3"/>
          <p:cNvSpPr>
            <a:spLocks noGrp="1" noChangeArrowheads="1"/>
          </p:cNvSpPr>
          <p:nvPr>
            <p:ph idx="1"/>
          </p:nvPr>
        </p:nvSpPr>
        <p:spPr>
          <a:xfrm>
            <a:off x="304800" y="1676400"/>
            <a:ext cx="8650288" cy="4419600"/>
          </a:xfrm>
        </p:spPr>
        <p:txBody>
          <a:bodyPr/>
          <a:lstStyle/>
          <a:p>
            <a:r>
              <a:rPr lang="en-US" altLang="zh-CN" dirty="0"/>
              <a:t>XML</a:t>
            </a:r>
          </a:p>
          <a:p>
            <a:r>
              <a:rPr lang="ja-JP" altLang="en-US" dirty="0" smtClean="0"/>
              <a:t>生物学的なネットワーク</a:t>
            </a:r>
            <a:endParaRPr lang="en-US" altLang="zh-CN" dirty="0"/>
          </a:p>
          <a:p>
            <a:r>
              <a:rPr lang="ja-JP" altLang="en-US" dirty="0" smtClean="0"/>
              <a:t>オントロジ</a:t>
            </a:r>
            <a:endParaRPr lang="en-US" altLang="ja-JP" dirty="0" smtClean="0"/>
          </a:p>
          <a:p>
            <a:r>
              <a:rPr lang="ja-JP" altLang="en-US" dirty="0" smtClean="0"/>
              <a:t>知識表現（束の演算）</a:t>
            </a:r>
            <a:endParaRPr lang="en-US" altLang="zh-CN" dirty="0"/>
          </a:p>
          <a:p>
            <a:r>
              <a:rPr lang="ja-JP" altLang="en-US" dirty="0" smtClean="0"/>
              <a:t>オブジェクト指向プログラミング</a:t>
            </a:r>
            <a:r>
              <a:rPr lang="en-US" altLang="zh-CN" dirty="0" smtClean="0"/>
              <a:t> (</a:t>
            </a:r>
            <a:r>
              <a:rPr lang="ja-JP" altLang="en-US" dirty="0" smtClean="0"/>
              <a:t>クラス間の関係</a:t>
            </a:r>
            <a:r>
              <a:rPr lang="en-US" altLang="zh-CN" dirty="0" smtClean="0"/>
              <a:t>)</a:t>
            </a:r>
            <a:endParaRPr lang="en-US" altLang="zh-CN" dirty="0"/>
          </a:p>
          <a:p>
            <a:r>
              <a:rPr lang="ja-JP" altLang="en-US" dirty="0" smtClean="0"/>
              <a:t>分散システム</a:t>
            </a:r>
            <a:r>
              <a:rPr lang="en-US" altLang="zh-CN" dirty="0" smtClean="0"/>
              <a:t> (</a:t>
            </a:r>
            <a:r>
              <a:rPr lang="ja-JP" altLang="en-US" dirty="0" smtClean="0"/>
              <a:t>到達状況</a:t>
            </a:r>
            <a:r>
              <a:rPr lang="en-US" altLang="zh-CN" dirty="0" smtClean="0"/>
              <a:t>)</a:t>
            </a:r>
            <a:endParaRPr lang="en-US" altLang="zh-CN" dirty="0"/>
          </a:p>
          <a:p>
            <a:endParaRPr lang="en-US" altLang="zh-CN" dirty="0"/>
          </a:p>
        </p:txBody>
      </p:sp>
      <p:sp>
        <p:nvSpPr>
          <p:cNvPr id="4" name="正方形/長方形 3"/>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195</a:t>
            </a:fld>
            <a:endParaRPr kumimoji="1" lang="ja-JP" altLang="en-US"/>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2" name="Rectangle 50"/>
          <p:cNvSpPr>
            <a:spLocks noGrp="1" noChangeArrowheads="1"/>
          </p:cNvSpPr>
          <p:nvPr>
            <p:ph type="title"/>
          </p:nvPr>
        </p:nvSpPr>
        <p:spPr>
          <a:xfrm>
            <a:off x="457200" y="252369"/>
            <a:ext cx="8229600" cy="1143000"/>
          </a:xfrm>
          <a:noFill/>
          <a:ln/>
        </p:spPr>
        <p:txBody>
          <a:bodyPr/>
          <a:lstStyle/>
          <a:p>
            <a:r>
              <a:rPr lang="ja-JP" altLang="en-US" sz="4000" dirty="0" smtClean="0"/>
              <a:t>従来研究</a:t>
            </a:r>
            <a:endParaRPr lang="en-US" altLang="zh-CN" sz="4000" dirty="0"/>
          </a:p>
        </p:txBody>
      </p:sp>
      <p:graphicFrame>
        <p:nvGraphicFramePr>
          <p:cNvPr id="6" name="表 5"/>
          <p:cNvGraphicFramePr>
            <a:graphicFrameLocks noGrp="1"/>
          </p:cNvGraphicFramePr>
          <p:nvPr/>
        </p:nvGraphicFramePr>
        <p:xfrm>
          <a:off x="1833524" y="1348395"/>
          <a:ext cx="7047010" cy="5001645"/>
        </p:xfrm>
        <a:graphic>
          <a:graphicData uri="http://schemas.openxmlformats.org/drawingml/2006/table">
            <a:tbl>
              <a:tblPr firstRow="1" bandRow="1">
                <a:tableStyleId>{5C22544A-7EE6-4342-B048-85BDC9FD1C3A}</a:tableStyleId>
              </a:tblPr>
              <a:tblGrid>
                <a:gridCol w="2413478"/>
                <a:gridCol w="1603318"/>
                <a:gridCol w="1444637"/>
                <a:gridCol w="1585577"/>
              </a:tblGrid>
              <a:tr h="355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smtClean="0">
                          <a:ln>
                            <a:noFill/>
                          </a:ln>
                          <a:solidFill>
                            <a:schemeClr val="bg1"/>
                          </a:solidFill>
                          <a:effectLst/>
                          <a:latin typeface="ヒラギノ角ゴ Pro W6" pitchFamily="34" charset="-128"/>
                          <a:ea typeface="ヒラギノ角ゴ Pro W6" pitchFamily="34" charset="-128"/>
                        </a:rPr>
                        <a:t>手法</a:t>
                      </a:r>
                      <a:endParaRPr kumimoji="0" lang="en-US" altLang="zh-CN" sz="2000" b="0" i="0" u="none" strike="noStrike" cap="none" normalizeH="0" baseline="0" dirty="0" smtClean="0">
                        <a:ln>
                          <a:noFill/>
                        </a:ln>
                        <a:solidFill>
                          <a:schemeClr val="bg1"/>
                        </a:solidFill>
                        <a:effectLst/>
                        <a:latin typeface="ヒラギノ角ゴ Pro W6" pitchFamily="34" charset="-128"/>
                        <a:ea typeface="ヒラギノ角ゴ Pro W6" pitchFamily="34" charset="-128"/>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smtClean="0">
                          <a:ln>
                            <a:noFill/>
                          </a:ln>
                          <a:solidFill>
                            <a:schemeClr val="bg1"/>
                          </a:solidFill>
                          <a:effectLst/>
                          <a:latin typeface="ヒラギノ角ゴ Pro W6" pitchFamily="34" charset="-128"/>
                          <a:ea typeface="ヒラギノ角ゴ Pro W6" pitchFamily="34" charset="-128"/>
                        </a:rPr>
                        <a:t>問合せ時間</a:t>
                      </a:r>
                      <a:endParaRPr kumimoji="0" lang="en-US" altLang="zh-CN" sz="2000" b="0" i="0" u="none" strike="noStrike" cap="none" normalizeH="0" baseline="0" dirty="0" smtClean="0">
                        <a:ln>
                          <a:noFill/>
                        </a:ln>
                        <a:solidFill>
                          <a:schemeClr val="bg1"/>
                        </a:solidFill>
                        <a:effectLst/>
                        <a:latin typeface="ヒラギノ角ゴ Pro W6" pitchFamily="34" charset="-128"/>
                        <a:ea typeface="ヒラギノ角ゴ Pro W6" pitchFamily="34" charset="-128"/>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smtClean="0">
                          <a:ln>
                            <a:noFill/>
                          </a:ln>
                          <a:solidFill>
                            <a:schemeClr val="bg1"/>
                          </a:solidFill>
                          <a:effectLst/>
                          <a:latin typeface="ヒラギノ角ゴ Pro W6" pitchFamily="34" charset="-128"/>
                          <a:ea typeface="ヒラギノ角ゴ Pro W6" pitchFamily="34" charset="-128"/>
                        </a:rPr>
                        <a:t>構築時間</a:t>
                      </a:r>
                      <a:endParaRPr kumimoji="0" lang="en-US" altLang="zh-CN" sz="2000" b="0" i="0" u="none" strike="noStrike" cap="none" normalizeH="0" baseline="0" dirty="0" smtClean="0">
                        <a:ln>
                          <a:noFill/>
                        </a:ln>
                        <a:solidFill>
                          <a:schemeClr val="bg1"/>
                        </a:solidFill>
                        <a:effectLst/>
                        <a:latin typeface="ヒラギノ角ゴ Pro W6" pitchFamily="34" charset="-128"/>
                        <a:ea typeface="ヒラギノ角ゴ Pro W6" pitchFamily="34" charset="-128"/>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smtClean="0">
                          <a:ln>
                            <a:noFill/>
                          </a:ln>
                          <a:solidFill>
                            <a:schemeClr val="bg1"/>
                          </a:solidFill>
                          <a:effectLst/>
                          <a:latin typeface="ヒラギノ角ゴ Pro W6" pitchFamily="34" charset="-128"/>
                          <a:ea typeface="ヒラギノ角ゴ Pro W6" pitchFamily="34" charset="-128"/>
                        </a:rPr>
                        <a:t>索引サイズ</a:t>
                      </a:r>
                      <a:endParaRPr kumimoji="0" lang="en-US" altLang="zh-CN" sz="2000" b="0" i="0" u="none" strike="noStrike" cap="none" normalizeH="0" baseline="0" dirty="0" smtClean="0">
                        <a:ln>
                          <a:noFill/>
                        </a:ln>
                        <a:solidFill>
                          <a:schemeClr val="bg1"/>
                        </a:solidFill>
                        <a:effectLst/>
                        <a:latin typeface="ヒラギノ角ゴ Pro W6" pitchFamily="34" charset="-128"/>
                        <a:ea typeface="ヒラギノ角ゴ Pro W6" pitchFamily="34" charset="-128"/>
                      </a:endParaRPr>
                    </a:p>
                  </a:txBody>
                  <a:tcPr marL="36000" marR="36000" marT="36000" marB="36000" anchor="ctr" horzOverflow="overflow"/>
                </a:tc>
              </a:tr>
              <a:tr h="30280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DFS/BFS</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O(</a:t>
                      </a:r>
                      <a:r>
                        <a:rPr kumimoji="0" lang="en-US" altLang="zh-CN" sz="1600" u="none" strike="noStrike" cap="none" normalizeH="0" baseline="0" dirty="0" err="1" smtClean="0">
                          <a:ln>
                            <a:noFill/>
                          </a:ln>
                          <a:effectLst/>
                        </a:rPr>
                        <a:t>n+m</a:t>
                      </a:r>
                      <a:r>
                        <a:rPr kumimoji="0" lang="en-US" altLang="zh-CN" sz="1600" u="none" strike="noStrike" cap="none" normalizeH="0" baseline="0" dirty="0" smtClean="0">
                          <a:ln>
                            <a:noFill/>
                          </a:ln>
                          <a:effectLst/>
                        </a:rPr>
                        <a:t>)</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O(</a:t>
                      </a:r>
                      <a:r>
                        <a:rPr kumimoji="0" lang="en-US" altLang="zh-CN" sz="1600" u="none" strike="noStrike" cap="none" normalizeH="0" baseline="0" dirty="0" err="1" smtClean="0">
                          <a:ln>
                            <a:noFill/>
                          </a:ln>
                          <a:effectLst/>
                        </a:rPr>
                        <a:t>n+m</a:t>
                      </a:r>
                      <a:r>
                        <a:rPr kumimoji="0" lang="en-US" altLang="zh-CN" sz="1600" u="none" strike="noStrike" cap="none" normalizeH="0" baseline="0" dirty="0" smtClean="0">
                          <a:ln>
                            <a:noFill/>
                          </a:ln>
                          <a:effectLst/>
                        </a:rPr>
                        <a:t>) / </a:t>
                      </a:r>
                      <a:r>
                        <a:rPr kumimoji="0" lang="en-US" altLang="ja-JP" sz="1600" u="none" strike="noStrike" cap="none" normalizeH="0" baseline="0" dirty="0" smtClean="0">
                          <a:ln>
                            <a:noFill/>
                          </a:ln>
                          <a:effectLst/>
                        </a:rPr>
                        <a:t>0</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smtClean="0">
                          <a:ln>
                            <a:noFill/>
                          </a:ln>
                          <a:effectLst/>
                        </a:rPr>
                        <a:t>O(n+m)</a:t>
                      </a:r>
                      <a:endParaRPr kumimoji="0" lang="en-US" altLang="zh-CN" sz="1600" b="0" i="0" u="none" strike="noStrike" cap="none" normalizeH="0" baseline="0" smtClean="0">
                        <a:ln>
                          <a:noFill/>
                        </a:ln>
                        <a:solidFill>
                          <a:schemeClr val="tx1"/>
                        </a:solidFill>
                        <a:effectLst/>
                        <a:latin typeface="Arial" charset="0"/>
                        <a:ea typeface="宋体" pitchFamily="2" charset="-122"/>
                      </a:endParaRPr>
                    </a:p>
                  </a:txBody>
                  <a:tcPr marL="36000" marR="36000" marT="36000" marB="36000" anchor="ctr" horzOverflow="overflow"/>
                </a:tc>
              </a:tr>
              <a:tr h="30280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Transitive Closure</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O(1)</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O(nm)</a:t>
                      </a:r>
                      <a:r>
                        <a:rPr kumimoji="0" lang="ja-JP" altLang="en-US" sz="1600" u="none" strike="noStrike" cap="none" normalizeH="0" baseline="0" dirty="0" smtClean="0">
                          <a:ln>
                            <a:noFill/>
                          </a:ln>
                          <a:effectLst/>
                        </a:rPr>
                        <a:t> </a:t>
                      </a:r>
                      <a:r>
                        <a:rPr kumimoji="0" lang="en-US" altLang="ja-JP" sz="1600" u="none" strike="noStrike" cap="none" normalizeH="0" baseline="0" dirty="0" smtClean="0">
                          <a:ln>
                            <a:noFill/>
                          </a:ln>
                          <a:effectLst/>
                        </a:rPr>
                        <a:t>or </a:t>
                      </a:r>
                      <a:r>
                        <a:rPr kumimoji="0" lang="en-US" altLang="zh-CN" sz="1600" u="none" strike="noStrike" cap="none" normalizeH="0" baseline="0" dirty="0" smtClean="0">
                          <a:ln>
                            <a:noFill/>
                          </a:ln>
                          <a:effectLst/>
                        </a:rPr>
                        <a:t>O(n</a:t>
                      </a:r>
                      <a:r>
                        <a:rPr kumimoji="0" lang="en-US" altLang="zh-CN" sz="1600" u="none" strike="noStrike" cap="none" normalizeH="0" baseline="30000" dirty="0" smtClean="0">
                          <a:ln>
                            <a:noFill/>
                          </a:ln>
                          <a:effectLst/>
                        </a:rPr>
                        <a:t>3</a:t>
                      </a:r>
                      <a:r>
                        <a:rPr kumimoji="0" lang="en-US" altLang="zh-CN" sz="1600" u="none" strike="noStrike" cap="none" normalizeH="0" baseline="0" dirty="0" smtClean="0">
                          <a:ln>
                            <a:noFill/>
                          </a:ln>
                          <a:effectLst/>
                        </a:rPr>
                        <a:t>)</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O(n</a:t>
                      </a:r>
                      <a:r>
                        <a:rPr kumimoji="0" lang="en-US" altLang="zh-CN" sz="1600" u="none" strike="noStrike" cap="none" normalizeH="0" baseline="30000" dirty="0" smtClean="0">
                          <a:ln>
                            <a:noFill/>
                          </a:ln>
                          <a:effectLst/>
                        </a:rPr>
                        <a:t>2</a:t>
                      </a:r>
                      <a:r>
                        <a:rPr kumimoji="0" lang="en-US" altLang="zh-CN" sz="1600" u="none" strike="noStrike" cap="none" normalizeH="0" baseline="0" dirty="0" smtClean="0">
                          <a:ln>
                            <a:noFill/>
                          </a:ln>
                          <a:effectLst/>
                        </a:rPr>
                        <a:t>)</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r>
              <a:tr h="5286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Optimal Chain </a:t>
                      </a:r>
                      <a:r>
                        <a:rPr kumimoji="0" lang="en-US" altLang="zh-CN" sz="1600" u="none" strike="noStrike" cap="none" normalizeH="0" baseline="0" dirty="0" smtClean="0">
                          <a:ln>
                            <a:noFill/>
                          </a:ln>
                          <a:effectLst/>
                        </a:rPr>
                        <a:t>Cover</a:t>
                      </a:r>
                      <a:br>
                        <a:rPr kumimoji="0" lang="en-US" altLang="zh-CN" sz="1600" u="none" strike="noStrike" cap="none" normalizeH="0" baseline="0" dirty="0" smtClean="0">
                          <a:ln>
                            <a:noFill/>
                          </a:ln>
                          <a:effectLst/>
                        </a:rPr>
                      </a:br>
                      <a:r>
                        <a:rPr kumimoji="0" lang="en-US" altLang="zh-CN" sz="1600" u="none" strike="noStrike" cap="none" normalizeH="0" baseline="0" dirty="0" smtClean="0">
                          <a:ln>
                            <a:noFill/>
                          </a:ln>
                          <a:effectLst/>
                        </a:rPr>
                        <a:t>(</a:t>
                      </a:r>
                      <a:r>
                        <a:rPr kumimoji="0" lang="en-US" altLang="zh-CN" sz="1600" u="none" strike="noStrike" cap="none" normalizeH="0" baseline="0" dirty="0" err="1" smtClean="0">
                          <a:ln>
                            <a:noFill/>
                          </a:ln>
                          <a:effectLst/>
                        </a:rPr>
                        <a:t>Jagadish</a:t>
                      </a:r>
                      <a:r>
                        <a:rPr kumimoji="0" lang="en-US" altLang="zh-CN" sz="1600" u="none" strike="noStrike" cap="none" normalizeH="0" baseline="0" dirty="0" smtClean="0">
                          <a:ln>
                            <a:noFill/>
                          </a:ln>
                          <a:effectLst/>
                        </a:rPr>
                        <a:t>, TODS’90</a:t>
                      </a:r>
                      <a:r>
                        <a:rPr kumimoji="0" lang="en-US" altLang="ja-JP" sz="1600" u="none" strike="noStrike" cap="none" normalizeH="0" baseline="0" dirty="0" smtClean="0">
                          <a:ln>
                            <a:noFill/>
                          </a:ln>
                          <a:effectLst/>
                        </a:rPr>
                        <a:t>)</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O(k</a:t>
                      </a:r>
                      <a:r>
                        <a:rPr kumimoji="0" lang="en-US" altLang="zh-CN" sz="1600" u="none" strike="noStrike" cap="none" normalizeH="0" baseline="0" dirty="0" smtClean="0">
                          <a:ln>
                            <a:noFill/>
                          </a:ln>
                          <a:effectLst/>
                        </a:rPr>
                        <a:t>)</a:t>
                      </a:r>
                      <a:r>
                        <a:rPr kumimoji="0" lang="ja-JP" altLang="en-US" sz="1600" u="none" strike="noStrike" cap="none" normalizeH="0" baseline="0" dirty="0" smtClean="0">
                          <a:ln>
                            <a:noFill/>
                          </a:ln>
                          <a:effectLst/>
                        </a:rPr>
                        <a:t> </a:t>
                      </a:r>
                      <a:r>
                        <a:rPr kumimoji="0" lang="en-US" altLang="ja-JP" sz="1600" u="none" strike="noStrike" cap="none" normalizeH="0" baseline="0" dirty="0" smtClean="0">
                          <a:ln>
                            <a:noFill/>
                          </a:ln>
                          <a:effectLst/>
                        </a:rPr>
                        <a:t>/ O(log k)</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O(nm</a:t>
                      </a:r>
                      <a:r>
                        <a:rPr kumimoji="0" lang="en-US" altLang="zh-CN" sz="1600" u="none" strike="noStrike" cap="none" normalizeH="0" baseline="0" dirty="0" smtClean="0">
                          <a:ln>
                            <a:noFill/>
                          </a:ln>
                          <a:effectLst/>
                        </a:rPr>
                        <a:t>) / O(n</a:t>
                      </a:r>
                      <a:r>
                        <a:rPr kumimoji="0" lang="en-US" altLang="zh-CN" sz="1600" u="none" strike="noStrike" cap="none" normalizeH="0" baseline="30000" dirty="0" smtClean="0">
                          <a:ln>
                            <a:noFill/>
                          </a:ln>
                          <a:effectLst/>
                        </a:rPr>
                        <a:t>3</a:t>
                      </a:r>
                      <a:r>
                        <a:rPr kumimoji="0" lang="en-US" altLang="zh-CN" sz="1600" u="none" strike="noStrike" cap="none" normalizeH="0" baseline="0" dirty="0" smtClean="0">
                          <a:ln>
                            <a:noFill/>
                          </a:ln>
                          <a:effectLst/>
                        </a:rPr>
                        <a:t>)</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O(</a:t>
                      </a:r>
                      <a:r>
                        <a:rPr kumimoji="0" lang="en-US" altLang="zh-CN" sz="1600" u="none" strike="noStrike" cap="none" normalizeH="0" baseline="0" dirty="0" err="1" smtClean="0">
                          <a:ln>
                            <a:noFill/>
                          </a:ln>
                          <a:effectLst/>
                        </a:rPr>
                        <a:t>nk</a:t>
                      </a:r>
                      <a:r>
                        <a:rPr kumimoji="0" lang="en-US" altLang="zh-CN" sz="1600" u="none" strike="noStrike" cap="none" normalizeH="0" baseline="0" dirty="0" smtClean="0">
                          <a:ln>
                            <a:noFill/>
                          </a:ln>
                          <a:effectLst/>
                        </a:rPr>
                        <a:t>)</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r>
              <a:tr h="5286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Optimal Tree </a:t>
                      </a:r>
                      <a:r>
                        <a:rPr kumimoji="0" lang="en-US" altLang="zh-CN" sz="1600" u="none" strike="noStrike" cap="none" normalizeH="0" baseline="0" dirty="0" smtClean="0">
                          <a:ln>
                            <a:noFill/>
                          </a:ln>
                          <a:effectLst/>
                        </a:rPr>
                        <a:t>Cover</a:t>
                      </a:r>
                      <a:br>
                        <a:rPr kumimoji="0" lang="en-US" altLang="zh-CN" sz="1600" u="none" strike="noStrike" cap="none" normalizeH="0" baseline="0" dirty="0" smtClean="0">
                          <a:ln>
                            <a:noFill/>
                          </a:ln>
                          <a:effectLst/>
                        </a:rPr>
                      </a:br>
                      <a:r>
                        <a:rPr kumimoji="0" lang="en-US" altLang="zh-CN" sz="1600" u="none" strike="noStrike" cap="none" normalizeH="0" baseline="0" dirty="0" smtClean="0">
                          <a:ln>
                            <a:noFill/>
                          </a:ln>
                          <a:effectLst/>
                        </a:rPr>
                        <a:t>(</a:t>
                      </a:r>
                      <a:r>
                        <a:rPr kumimoji="0" lang="en-US" altLang="zh-CN" sz="1600" u="none" strike="noStrike" cap="none" normalizeH="0" baseline="0" dirty="0" err="1" smtClean="0">
                          <a:ln>
                            <a:noFill/>
                          </a:ln>
                          <a:effectLst/>
                        </a:rPr>
                        <a:t>Agrawal</a:t>
                      </a:r>
                      <a:r>
                        <a:rPr kumimoji="0" lang="en-US" altLang="zh-CN" sz="1600" u="none" strike="noStrike" cap="none" normalizeH="0" baseline="0" dirty="0" smtClean="0">
                          <a:ln>
                            <a:noFill/>
                          </a:ln>
                          <a:effectLst/>
                        </a:rPr>
                        <a:t> </a:t>
                      </a:r>
                      <a:r>
                        <a:rPr kumimoji="0" lang="en-US" altLang="zh-CN" sz="1600" u="none" strike="noStrike" cap="none" normalizeH="0" baseline="0" dirty="0" smtClean="0">
                          <a:ln>
                            <a:noFill/>
                          </a:ln>
                          <a:effectLst/>
                        </a:rPr>
                        <a:t>et al., SIGMOD’89)</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O(n</a:t>
                      </a:r>
                      <a:r>
                        <a:rPr kumimoji="0" lang="en-US" altLang="zh-CN" sz="1600" u="none" strike="noStrike" cap="none" normalizeH="0" baseline="0" dirty="0" smtClean="0">
                          <a:ln>
                            <a:noFill/>
                          </a:ln>
                          <a:effectLst/>
                        </a:rPr>
                        <a:t>) / O(log k)</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O(nm)</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smtClean="0">
                          <a:ln>
                            <a:noFill/>
                          </a:ln>
                          <a:effectLst/>
                        </a:rPr>
                        <a:t>O(n</a:t>
                      </a:r>
                      <a:r>
                        <a:rPr kumimoji="0" lang="en-US" altLang="zh-CN" sz="1600" u="none" strike="noStrike" cap="none" normalizeH="0" baseline="30000" smtClean="0">
                          <a:ln>
                            <a:noFill/>
                          </a:ln>
                          <a:effectLst/>
                        </a:rPr>
                        <a:t>2</a:t>
                      </a:r>
                      <a:r>
                        <a:rPr kumimoji="0" lang="en-US" altLang="zh-CN" sz="1600" u="none" strike="noStrike" cap="none" normalizeH="0" baseline="0" smtClean="0">
                          <a:ln>
                            <a:noFill/>
                          </a:ln>
                          <a:effectLst/>
                        </a:rPr>
                        <a:t>)</a:t>
                      </a:r>
                      <a:endParaRPr kumimoji="0" lang="en-US" altLang="zh-CN" sz="1600" b="0" i="0" u="none" strike="noStrike" cap="none" normalizeH="0" baseline="0" smtClean="0">
                        <a:ln>
                          <a:noFill/>
                        </a:ln>
                        <a:solidFill>
                          <a:schemeClr val="tx1"/>
                        </a:solidFill>
                        <a:effectLst/>
                        <a:latin typeface="Arial" charset="0"/>
                        <a:ea typeface="宋体" pitchFamily="2" charset="-122"/>
                      </a:endParaRPr>
                    </a:p>
                  </a:txBody>
                  <a:tcPr marL="36000" marR="36000" marT="36000" marB="36000" anchor="ctr" horzOverflow="overflow"/>
                </a:tc>
              </a:tr>
              <a:tr h="5747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1600" u="none" strike="noStrike" cap="none" normalizeH="0" baseline="0" dirty="0" smtClean="0">
                          <a:ln>
                            <a:noFill/>
                          </a:ln>
                          <a:effectLst/>
                        </a:rPr>
                        <a:t>2-HOP </a:t>
                      </a:r>
                      <a:r>
                        <a:rPr kumimoji="0" lang="en-US" altLang="zh-CN" sz="1600" u="none" strike="noStrike" cap="none" normalizeH="0" baseline="0" dirty="0" smtClean="0">
                          <a:ln>
                            <a:noFill/>
                          </a:ln>
                          <a:effectLst/>
                        </a:rPr>
                        <a:t/>
                      </a:r>
                      <a:br>
                        <a:rPr kumimoji="0" lang="en-US" altLang="zh-CN" sz="1600" u="none" strike="noStrike" cap="none" normalizeH="0" baseline="0" dirty="0" smtClean="0">
                          <a:ln>
                            <a:noFill/>
                          </a:ln>
                          <a:effectLst/>
                        </a:rPr>
                      </a:br>
                      <a:r>
                        <a:rPr kumimoji="0" lang="en-US" altLang="zh-CN" sz="1600" u="none" strike="noStrike" cap="none" normalizeH="0" baseline="0" dirty="0" smtClean="0">
                          <a:ln>
                            <a:noFill/>
                          </a:ln>
                          <a:effectLst/>
                        </a:rPr>
                        <a:t>(</a:t>
                      </a:r>
                      <a:r>
                        <a:rPr kumimoji="0" lang="en-US" altLang="zh-CN" sz="1600" u="none" strike="noStrike" cap="none" normalizeH="0" baseline="0" dirty="0" smtClean="0">
                          <a:ln>
                            <a:noFill/>
                          </a:ln>
                          <a:effectLst/>
                        </a:rPr>
                        <a:t>Cohen</a:t>
                      </a:r>
                      <a:r>
                        <a:rPr kumimoji="0" lang="ja-JP" altLang="en-US" sz="1600" u="none" strike="noStrike" cap="none" normalizeH="0" baseline="0" dirty="0" smtClean="0">
                          <a:ln>
                            <a:noFill/>
                          </a:ln>
                          <a:effectLst/>
                        </a:rPr>
                        <a:t> </a:t>
                      </a:r>
                      <a:r>
                        <a:rPr kumimoji="0" lang="en-US" altLang="ja-JP" sz="1600" u="none" strike="noStrike" cap="none" normalizeH="0" baseline="0" dirty="0" smtClean="0">
                          <a:ln>
                            <a:noFill/>
                          </a:ln>
                          <a:effectLst/>
                        </a:rPr>
                        <a:t>et al., </a:t>
                      </a:r>
                      <a:r>
                        <a:rPr kumimoji="0" lang="en-US" altLang="zh-CN" sz="1600" u="none" strike="noStrike" cap="none" normalizeH="0" baseline="0" dirty="0" smtClean="0">
                          <a:ln>
                            <a:noFill/>
                          </a:ln>
                          <a:effectLst/>
                        </a:rPr>
                        <a:t>SODA'02)</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O(nm</a:t>
                      </a:r>
                      <a:r>
                        <a:rPr kumimoji="0" lang="en-US" altLang="zh-CN" sz="1600" u="none" strike="noStrike" cap="none" normalizeH="0" baseline="30000" dirty="0" smtClean="0">
                          <a:ln>
                            <a:noFill/>
                          </a:ln>
                          <a:effectLst/>
                        </a:rPr>
                        <a:t>1/2</a:t>
                      </a:r>
                      <a:r>
                        <a:rPr kumimoji="0" lang="en-US" altLang="zh-CN" sz="1600" u="none" strike="noStrike" cap="none" normalizeH="0" baseline="0" dirty="0" smtClean="0">
                          <a:ln>
                            <a:noFill/>
                          </a:ln>
                          <a:effectLst/>
                        </a:rPr>
                        <a:t>) / O(m</a:t>
                      </a:r>
                      <a:r>
                        <a:rPr kumimoji="0" lang="en-US" altLang="zh-CN" sz="1600" u="none" strike="noStrike" cap="none" normalizeH="0" baseline="30000" dirty="0" smtClean="0">
                          <a:ln>
                            <a:noFill/>
                          </a:ln>
                          <a:effectLst/>
                        </a:rPr>
                        <a:t>1/2</a:t>
                      </a:r>
                      <a:r>
                        <a:rPr kumimoji="0" lang="en-US" altLang="zh-CN" sz="1600" u="none" strike="noStrike" cap="none" normalizeH="0" baseline="0" dirty="0" smtClean="0">
                          <a:ln>
                            <a:noFill/>
                          </a:ln>
                          <a:effectLst/>
                        </a:rPr>
                        <a:t>)</a:t>
                      </a:r>
                      <a:r>
                        <a:rPr kumimoji="0" lang="en-US" altLang="zh-CN" sz="1600" u="none" strike="noStrike" cap="none" normalizeH="0" baseline="0" dirty="0" smtClean="0">
                          <a:ln>
                            <a:noFill/>
                          </a:ln>
                          <a:effectLst/>
                        </a:rPr>
                        <a:t/>
                      </a:r>
                      <a:br>
                        <a:rPr kumimoji="0" lang="en-US" altLang="zh-CN" sz="1600" u="none" strike="noStrike" cap="none" normalizeH="0" baseline="0" dirty="0" smtClean="0">
                          <a:ln>
                            <a:noFill/>
                          </a:ln>
                          <a:effectLst/>
                        </a:rPr>
                      </a:br>
                      <a:r>
                        <a:rPr kumimoji="0" lang="en-US" altLang="zh-CN" sz="1600" u="none" strike="noStrike" cap="none" normalizeH="0" baseline="0" dirty="0" smtClean="0">
                          <a:ln>
                            <a:noFill/>
                          </a:ln>
                          <a:effectLst/>
                        </a:rPr>
                        <a:t>(conjecture)</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O(n</a:t>
                      </a:r>
                      <a:r>
                        <a:rPr kumimoji="0" lang="en-US" altLang="zh-CN" sz="1600" u="none" strike="noStrike" cap="none" normalizeH="0" baseline="30000" dirty="0" smtClean="0">
                          <a:ln>
                            <a:noFill/>
                          </a:ln>
                          <a:effectLst/>
                        </a:rPr>
                        <a:t>3</a:t>
                      </a:r>
                      <a:r>
                        <a:rPr kumimoji="0" lang="en-US" altLang="zh-CN" sz="1600" u="none" strike="noStrike" cap="none" normalizeH="0" baseline="0" dirty="0" smtClean="0">
                          <a:ln>
                            <a:noFill/>
                          </a:ln>
                          <a:effectLst/>
                        </a:rPr>
                        <a:t>|T</a:t>
                      </a:r>
                      <a:r>
                        <a:rPr kumimoji="0" lang="en-US" altLang="zh-CN" sz="1600" u="none" strike="noStrike" cap="none" normalizeH="0" baseline="-25000" dirty="0" smtClean="0">
                          <a:ln>
                            <a:noFill/>
                          </a:ln>
                          <a:effectLst/>
                        </a:rPr>
                        <a:t>C</a:t>
                      </a:r>
                      <a:r>
                        <a:rPr kumimoji="0" lang="en-US" altLang="zh-CN" sz="1600" u="none" strike="noStrike" cap="none" normalizeH="0" baseline="0" dirty="0" smtClean="0">
                          <a:ln>
                            <a:noFill/>
                          </a:ln>
                          <a:effectLst/>
                        </a:rPr>
                        <a:t>|)</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O(m</a:t>
                      </a:r>
                      <a:r>
                        <a:rPr kumimoji="0" lang="en-US" altLang="zh-CN" sz="1600" u="none" strike="noStrike" cap="none" normalizeH="0" baseline="30000" dirty="0" smtClean="0">
                          <a:ln>
                            <a:noFill/>
                          </a:ln>
                          <a:effectLst/>
                        </a:rPr>
                        <a:t>1/2</a:t>
                      </a:r>
                      <a:r>
                        <a:rPr kumimoji="0" lang="en-US" altLang="zh-CN" sz="1600" u="none" strike="noStrike" cap="none" normalizeH="0" baseline="0" dirty="0" smtClean="0">
                          <a:ln>
                            <a:noFill/>
                          </a:ln>
                          <a:effectLst/>
                        </a:rPr>
                        <a:t>) / O(nm</a:t>
                      </a:r>
                      <a:r>
                        <a:rPr kumimoji="0" lang="en-US" altLang="zh-CN" sz="1600" u="none" strike="noStrike" cap="none" normalizeH="0" baseline="30000" dirty="0" smtClean="0">
                          <a:ln>
                            <a:noFill/>
                          </a:ln>
                          <a:effectLst/>
                        </a:rPr>
                        <a:t>1/2</a:t>
                      </a:r>
                      <a:r>
                        <a:rPr kumimoji="0" lang="en-US" altLang="zh-CN" sz="1600" u="none" strike="noStrike" cap="none" normalizeH="0" baseline="0" dirty="0" smtClean="0">
                          <a:ln>
                            <a:noFill/>
                          </a:ln>
                          <a:effectLst/>
                        </a:rPr>
                        <a:t>)</a:t>
                      </a:r>
                      <a:br>
                        <a:rPr kumimoji="0" lang="en-US" altLang="zh-CN" sz="1600" u="none" strike="noStrike" cap="none" normalizeH="0" baseline="0" dirty="0" smtClean="0">
                          <a:ln>
                            <a:noFill/>
                          </a:ln>
                          <a:effectLst/>
                        </a:rPr>
                      </a:br>
                      <a:r>
                        <a:rPr kumimoji="0" lang="en-US" altLang="zh-CN" sz="1600" u="none" strike="noStrike" cap="none" normalizeH="0" baseline="0" dirty="0" smtClean="0">
                          <a:ln>
                            <a:noFill/>
                          </a:ln>
                          <a:effectLst/>
                        </a:rPr>
                        <a:t>(</a:t>
                      </a:r>
                      <a:r>
                        <a:rPr kumimoji="0" lang="en-US" altLang="zh-CN" sz="1600" u="none" strike="noStrike" cap="none" normalizeH="0" baseline="0" dirty="0" smtClean="0">
                          <a:ln>
                            <a:noFill/>
                          </a:ln>
                          <a:effectLst/>
                        </a:rPr>
                        <a:t>conjecture)</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r>
              <a:tr h="5747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Dual-Labeling</a:t>
                      </a:r>
                      <a:br>
                        <a:rPr kumimoji="0" lang="en-US" altLang="zh-CN" sz="1600" u="none" strike="noStrike" cap="none" normalizeH="0" baseline="0" dirty="0" smtClean="0">
                          <a:ln>
                            <a:noFill/>
                          </a:ln>
                          <a:effectLst/>
                        </a:rPr>
                      </a:br>
                      <a:r>
                        <a:rPr kumimoji="0" lang="en-US" altLang="zh-CN" sz="1600" u="none" strike="noStrike" cap="none" normalizeH="0" baseline="0" dirty="0" smtClean="0">
                          <a:ln>
                            <a:noFill/>
                          </a:ln>
                          <a:effectLst/>
                        </a:rPr>
                        <a:t>(Wang </a:t>
                      </a:r>
                      <a:r>
                        <a:rPr kumimoji="0" lang="en-US" altLang="zh-CN" sz="1600" u="none" strike="noStrike" cap="none" normalizeH="0" baseline="0" dirty="0" smtClean="0">
                          <a:ln>
                            <a:noFill/>
                          </a:ln>
                          <a:effectLst/>
                        </a:rPr>
                        <a:t>et al., ICDE’06)</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O(1)</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O(n+m+t</a:t>
                      </a:r>
                      <a:r>
                        <a:rPr kumimoji="0" lang="en-US" altLang="zh-CN" sz="1600" u="none" strike="noStrike" cap="none" normalizeH="0" baseline="30000" dirty="0" smtClean="0">
                          <a:ln>
                            <a:noFill/>
                          </a:ln>
                          <a:effectLst/>
                        </a:rPr>
                        <a:t>3</a:t>
                      </a:r>
                      <a:r>
                        <a:rPr kumimoji="0" lang="en-US" altLang="zh-CN" sz="1600" u="none" strike="noStrike" cap="none" normalizeH="0" baseline="0" dirty="0" smtClean="0">
                          <a:ln>
                            <a:noFill/>
                          </a:ln>
                          <a:effectLst/>
                        </a:rPr>
                        <a:t>)</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O(n+t</a:t>
                      </a:r>
                      <a:r>
                        <a:rPr kumimoji="0" lang="en-US" altLang="zh-CN" sz="1600" u="none" strike="noStrike" cap="none" normalizeH="0" baseline="30000" dirty="0" smtClean="0">
                          <a:ln>
                            <a:noFill/>
                          </a:ln>
                          <a:effectLst/>
                        </a:rPr>
                        <a:t>2</a:t>
                      </a:r>
                      <a:r>
                        <a:rPr kumimoji="0" lang="en-US" altLang="zh-CN" sz="1600" u="none" strike="noStrike" cap="none" normalizeH="0" baseline="0" dirty="0" smtClean="0">
                          <a:ln>
                            <a:noFill/>
                          </a:ln>
                          <a:effectLst/>
                        </a:rPr>
                        <a:t>)</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r>
              <a:tr h="5747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err="1" smtClean="0">
                          <a:ln>
                            <a:noFill/>
                          </a:ln>
                          <a:effectLst/>
                        </a:rPr>
                        <a:t>Labeling+SSPI</a:t>
                      </a:r>
                      <a:r>
                        <a:rPr kumimoji="0" lang="en-US" altLang="zh-CN" sz="1600" u="none" strike="noStrike" cap="none" normalizeH="0" baseline="0" dirty="0" smtClean="0">
                          <a:ln>
                            <a:noFill/>
                          </a:ln>
                          <a:effectLst/>
                        </a:rPr>
                        <a:t/>
                      </a:r>
                      <a:br>
                        <a:rPr kumimoji="0" lang="en-US" altLang="zh-CN" sz="1600" u="none" strike="noStrike" cap="none" normalizeH="0" baseline="0" dirty="0" smtClean="0">
                          <a:ln>
                            <a:noFill/>
                          </a:ln>
                          <a:effectLst/>
                        </a:rPr>
                      </a:br>
                      <a:r>
                        <a:rPr kumimoji="0" lang="en-US" altLang="zh-CN" sz="1600" u="none" strike="noStrike" cap="none" normalizeH="0" baseline="0" dirty="0" smtClean="0">
                          <a:ln>
                            <a:noFill/>
                          </a:ln>
                          <a:effectLst/>
                        </a:rPr>
                        <a:t>(Chen </a:t>
                      </a:r>
                      <a:r>
                        <a:rPr kumimoji="0" lang="en-US" altLang="zh-CN" sz="1600" u="none" strike="noStrike" cap="none" normalizeH="0" baseline="0" dirty="0" smtClean="0">
                          <a:ln>
                            <a:noFill/>
                          </a:ln>
                          <a:effectLst/>
                        </a:rPr>
                        <a:t>et al., VLDB’05)</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smtClean="0">
                          <a:ln>
                            <a:noFill/>
                          </a:ln>
                          <a:effectLst/>
                        </a:rPr>
                        <a:t>O(m-n)</a:t>
                      </a:r>
                      <a:endParaRPr kumimoji="0" lang="en-US" altLang="zh-CN" sz="1600" b="0" i="0" u="none" strike="noStrike" cap="none" normalizeH="0" baseline="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O(</a:t>
                      </a:r>
                      <a:r>
                        <a:rPr kumimoji="0" lang="en-US" altLang="zh-CN" sz="1600" u="none" strike="noStrike" cap="none" normalizeH="0" baseline="0" dirty="0" err="1" smtClean="0">
                          <a:ln>
                            <a:noFill/>
                          </a:ln>
                          <a:effectLst/>
                        </a:rPr>
                        <a:t>n+m</a:t>
                      </a:r>
                      <a:r>
                        <a:rPr kumimoji="0" lang="en-US" altLang="zh-CN" sz="1600" u="none" strike="noStrike" cap="none" normalizeH="0" baseline="0" dirty="0" smtClean="0">
                          <a:ln>
                            <a:noFill/>
                          </a:ln>
                          <a:effectLst/>
                        </a:rPr>
                        <a:t>)</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O(</a:t>
                      </a:r>
                      <a:r>
                        <a:rPr kumimoji="0" lang="en-US" altLang="zh-CN" sz="1600" u="none" strike="noStrike" cap="none" normalizeH="0" baseline="0" dirty="0" err="1" smtClean="0">
                          <a:ln>
                            <a:noFill/>
                          </a:ln>
                          <a:effectLst/>
                        </a:rPr>
                        <a:t>n+m</a:t>
                      </a:r>
                      <a:r>
                        <a:rPr kumimoji="0" lang="en-US" altLang="zh-CN" sz="1600" u="none" strike="noStrike" cap="none" normalizeH="0" baseline="0" dirty="0" smtClean="0">
                          <a:ln>
                            <a:noFill/>
                          </a:ln>
                          <a:effectLst/>
                        </a:rPr>
                        <a:t>)</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r>
              <a:tr h="5747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GRIPP</a:t>
                      </a:r>
                      <a:br>
                        <a:rPr kumimoji="0" lang="en-US" altLang="zh-CN" sz="1600" u="none" strike="noStrike" cap="none" normalizeH="0" baseline="0" dirty="0" smtClean="0">
                          <a:ln>
                            <a:noFill/>
                          </a:ln>
                          <a:effectLst/>
                        </a:rPr>
                      </a:br>
                      <a:r>
                        <a:rPr kumimoji="0" lang="en-US" altLang="zh-CN" sz="1600" u="none" strike="noStrike" cap="none" normalizeH="0" baseline="0" dirty="0" smtClean="0">
                          <a:ln>
                            <a:noFill/>
                          </a:ln>
                          <a:effectLst/>
                        </a:rPr>
                        <a:t>(Tri</a:t>
                      </a:r>
                      <a:r>
                        <a:rPr kumimoji="0" lang="el-GR" sz="1600" u="none" strike="noStrike" cap="none" normalizeH="0" baseline="0" dirty="0" smtClean="0">
                          <a:ln>
                            <a:noFill/>
                          </a:ln>
                          <a:effectLst/>
                        </a:rPr>
                        <a:t>β</a:t>
                      </a:r>
                      <a:r>
                        <a:rPr kumimoji="0" lang="en-US" altLang="zh-CN" sz="1600" u="none" strike="noStrike" cap="none" normalizeH="0" baseline="0" dirty="0" smtClean="0">
                          <a:ln>
                            <a:noFill/>
                          </a:ln>
                          <a:effectLst/>
                        </a:rPr>
                        <a:t>l et al., SIGMOD’07)</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smtClean="0">
                          <a:ln>
                            <a:noFill/>
                          </a:ln>
                          <a:effectLst/>
                        </a:rPr>
                        <a:t>O(m-n)</a:t>
                      </a:r>
                      <a:endParaRPr kumimoji="0" lang="en-US" altLang="zh-CN" sz="1600" b="0" i="0" u="none" strike="noStrike" cap="none" normalizeH="0" baseline="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O(</a:t>
                      </a:r>
                      <a:r>
                        <a:rPr kumimoji="0" lang="en-US" altLang="zh-CN" sz="1600" u="none" strike="noStrike" cap="none" normalizeH="0" baseline="0" dirty="0" err="1" smtClean="0">
                          <a:ln>
                            <a:noFill/>
                          </a:ln>
                          <a:effectLst/>
                        </a:rPr>
                        <a:t>n+m</a:t>
                      </a:r>
                      <a:r>
                        <a:rPr kumimoji="0" lang="en-US" altLang="zh-CN" sz="1600" u="none" strike="noStrike" cap="none" normalizeH="0" baseline="0" dirty="0" smtClean="0">
                          <a:ln>
                            <a:noFill/>
                          </a:ln>
                          <a:effectLst/>
                        </a:rPr>
                        <a:t>)</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O(</a:t>
                      </a:r>
                      <a:r>
                        <a:rPr kumimoji="0" lang="en-US" altLang="zh-CN" sz="1600" u="none" strike="noStrike" cap="none" normalizeH="0" baseline="0" dirty="0" err="1" smtClean="0">
                          <a:ln>
                            <a:noFill/>
                          </a:ln>
                          <a:effectLst/>
                        </a:rPr>
                        <a:t>n+m</a:t>
                      </a:r>
                      <a:r>
                        <a:rPr kumimoji="0" lang="en-US" altLang="zh-CN" sz="1600" u="none" strike="noStrike" cap="none" normalizeH="0" baseline="0" dirty="0" smtClean="0">
                          <a:ln>
                            <a:noFill/>
                          </a:ln>
                          <a:effectLst/>
                        </a:rPr>
                        <a:t>)</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r>
              <a:tr h="5747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Path-Tree</a:t>
                      </a:r>
                      <a:br>
                        <a:rPr kumimoji="0" lang="en-US" altLang="zh-CN" sz="1600" u="none" strike="noStrike" cap="none" normalizeH="0" baseline="0" dirty="0" smtClean="0">
                          <a:ln>
                            <a:noFill/>
                          </a:ln>
                          <a:effectLst/>
                        </a:rPr>
                      </a:br>
                      <a:r>
                        <a:rPr kumimoji="0" lang="en-US" altLang="zh-CN" sz="1600" u="none" strike="noStrike" cap="none" normalizeH="0" baseline="0" dirty="0" smtClean="0">
                          <a:ln>
                            <a:noFill/>
                          </a:ln>
                          <a:effectLst/>
                        </a:rPr>
                        <a:t>(Jin </a:t>
                      </a:r>
                      <a:r>
                        <a:rPr kumimoji="0" lang="en-US" altLang="zh-CN" sz="1600" u="none" strike="noStrike" cap="none" normalizeH="0" baseline="0" dirty="0" smtClean="0">
                          <a:ln>
                            <a:noFill/>
                          </a:ln>
                          <a:effectLst/>
                        </a:rPr>
                        <a:t>et al., SIGMOD’08)</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log</a:t>
                      </a:r>
                      <a:r>
                        <a:rPr kumimoji="0" lang="en-US" altLang="zh-CN" sz="1600" u="none" strike="noStrike" cap="none" normalizeH="0" baseline="30000" dirty="0" smtClean="0">
                          <a:ln>
                            <a:noFill/>
                          </a:ln>
                          <a:effectLst/>
                        </a:rPr>
                        <a:t>2</a:t>
                      </a:r>
                      <a:r>
                        <a:rPr kumimoji="0" lang="en-US" altLang="zh-CN" sz="1600" u="none" strike="noStrike" cap="none" normalizeH="0" baseline="0" dirty="0" smtClean="0">
                          <a:ln>
                            <a:noFill/>
                          </a:ln>
                          <a:effectLst/>
                        </a:rPr>
                        <a:t>k’</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O(</a:t>
                      </a:r>
                      <a:r>
                        <a:rPr kumimoji="0" lang="en-US" altLang="zh-CN" sz="1600" u="none" strike="noStrike" cap="none" normalizeH="0" baseline="0" dirty="0" err="1" smtClean="0">
                          <a:ln>
                            <a:noFill/>
                          </a:ln>
                          <a:effectLst/>
                        </a:rPr>
                        <a:t>mk</a:t>
                      </a:r>
                      <a:r>
                        <a:rPr kumimoji="0" lang="en-US" altLang="zh-CN" sz="1600" u="none" strike="noStrike" cap="none" normalizeH="0" baseline="0" dirty="0" smtClean="0">
                          <a:ln>
                            <a:noFill/>
                          </a:ln>
                          <a:effectLst/>
                        </a:rPr>
                        <a:t>’) or O(</a:t>
                      </a:r>
                      <a:r>
                        <a:rPr kumimoji="0" lang="en-US" altLang="zh-CN" sz="1600" u="none" strike="noStrike" cap="none" normalizeH="0" baseline="0" dirty="0" err="1" smtClean="0">
                          <a:ln>
                            <a:noFill/>
                          </a:ln>
                          <a:effectLst/>
                        </a:rPr>
                        <a:t>mn</a:t>
                      </a:r>
                      <a:r>
                        <a:rPr kumimoji="0" lang="en-US" altLang="zh-CN" sz="1600" u="none" strike="noStrike" cap="none" normalizeH="0" baseline="0" dirty="0" smtClean="0">
                          <a:ln>
                            <a:noFill/>
                          </a:ln>
                          <a:effectLst/>
                        </a:rPr>
                        <a:t>)</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rPr>
                        <a:t>O(</a:t>
                      </a:r>
                      <a:r>
                        <a:rPr kumimoji="0" lang="en-US" altLang="zh-CN" sz="1600" u="none" strike="noStrike" cap="none" normalizeH="0" baseline="0" dirty="0" err="1" smtClean="0">
                          <a:ln>
                            <a:noFill/>
                          </a:ln>
                          <a:effectLst/>
                        </a:rPr>
                        <a:t>nk</a:t>
                      </a:r>
                      <a:r>
                        <a:rPr kumimoji="0" lang="en-US" altLang="zh-CN" sz="1600" u="none" strike="noStrike" cap="none" normalizeH="0" baseline="0" dirty="0" smtClean="0">
                          <a:ln>
                            <a:noFill/>
                          </a:ln>
                          <a:effectLst/>
                        </a:rPr>
                        <a:t>’)</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36000" marR="36000" marT="36000" marB="36000" anchor="ctr" horzOverflow="overflow"/>
                </a:tc>
              </a:tr>
            </a:tbl>
          </a:graphicData>
        </a:graphic>
      </p:graphicFrame>
      <p:sp>
        <p:nvSpPr>
          <p:cNvPr id="4" name="正方形/長方形 3"/>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
        <p:nvSpPr>
          <p:cNvPr id="9" name="フッター プレースホルダ 8"/>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7" name="テキスト ボックス 6"/>
          <p:cNvSpPr txBox="1"/>
          <p:nvPr/>
        </p:nvSpPr>
        <p:spPr>
          <a:xfrm>
            <a:off x="80901" y="3143996"/>
            <a:ext cx="1789137" cy="2585323"/>
          </a:xfrm>
          <a:prstGeom prst="rect">
            <a:avLst/>
          </a:prstGeom>
          <a:noFill/>
        </p:spPr>
        <p:txBody>
          <a:bodyPr wrap="square" lIns="0" tIns="0" rIns="0" bIns="0" rtlCol="0">
            <a:spAutoFit/>
          </a:bodyPr>
          <a:lstStyle/>
          <a:p>
            <a:pPr marL="90488" indent="-90488">
              <a:buFont typeface="Arial" pitchFamily="34" charset="0"/>
              <a:buChar char="•"/>
            </a:pPr>
            <a:r>
              <a:rPr kumimoji="1" lang="en-US" altLang="ja-JP" dirty="0" smtClean="0"/>
              <a:t>n=</a:t>
            </a:r>
            <a:r>
              <a:rPr lang="ja-JP" altLang="en-US" dirty="0" smtClean="0"/>
              <a:t>頂点数</a:t>
            </a:r>
            <a:r>
              <a:rPr kumimoji="1" lang="en-US" altLang="ja-JP" dirty="0" smtClean="0"/>
              <a:t>|V|</a:t>
            </a:r>
          </a:p>
          <a:p>
            <a:pPr marL="90488" indent="-90488">
              <a:buFont typeface="Arial" pitchFamily="34" charset="0"/>
              <a:buChar char="•"/>
            </a:pPr>
            <a:r>
              <a:rPr lang="en-US" altLang="ja-JP" dirty="0" smtClean="0"/>
              <a:t>m=</a:t>
            </a:r>
            <a:r>
              <a:rPr lang="ja-JP" altLang="en-US" dirty="0" smtClean="0"/>
              <a:t>辺数</a:t>
            </a:r>
            <a:r>
              <a:rPr lang="en-US" altLang="ja-JP" dirty="0" smtClean="0"/>
              <a:t>|E|</a:t>
            </a:r>
          </a:p>
          <a:p>
            <a:pPr marL="90488" indent="-90488">
              <a:buFont typeface="Arial" pitchFamily="34" charset="0"/>
              <a:buChar char="•"/>
            </a:pPr>
            <a:r>
              <a:rPr lang="en-US" altLang="ja-JP" dirty="0" smtClean="0"/>
              <a:t>|</a:t>
            </a:r>
            <a:r>
              <a:rPr lang="en-US" altLang="ja-JP" dirty="0" err="1" smtClean="0"/>
              <a:t>T</a:t>
            </a:r>
            <a:r>
              <a:rPr lang="en-US" altLang="ja-JP" baseline="-25000" dirty="0" err="1" smtClean="0"/>
              <a:t>c</a:t>
            </a:r>
            <a:r>
              <a:rPr lang="en-US" altLang="ja-JP" dirty="0" smtClean="0"/>
              <a:t>|=</a:t>
            </a:r>
            <a:r>
              <a:rPr lang="ja-JP" altLang="en-US" dirty="0" smtClean="0"/>
              <a:t>推移律の数</a:t>
            </a:r>
            <a:endParaRPr lang="en-US" altLang="ja-JP" dirty="0" smtClean="0"/>
          </a:p>
          <a:p>
            <a:pPr marL="90488" indent="-90488">
              <a:buFont typeface="Arial" pitchFamily="34" charset="0"/>
              <a:buChar char="•"/>
            </a:pPr>
            <a:r>
              <a:rPr lang="en-US" altLang="ja-JP" dirty="0" smtClean="0"/>
              <a:t>k=</a:t>
            </a:r>
            <a:r>
              <a:rPr lang="ja-JP" altLang="en-US" dirty="0" smtClean="0"/>
              <a:t>分割チェイン</a:t>
            </a:r>
            <a:r>
              <a:rPr lang="en-US" altLang="ja-JP" dirty="0" smtClean="0"/>
              <a:t/>
            </a:r>
            <a:br>
              <a:rPr lang="en-US" altLang="ja-JP" dirty="0" smtClean="0"/>
            </a:br>
            <a:r>
              <a:rPr lang="ja-JP" altLang="en-US" dirty="0" smtClean="0"/>
              <a:t>の幅</a:t>
            </a:r>
            <a:endParaRPr lang="en-US" altLang="ja-JP" dirty="0" smtClean="0"/>
          </a:p>
          <a:p>
            <a:pPr marL="90488" indent="-90488">
              <a:buFont typeface="Arial" pitchFamily="34" charset="0"/>
              <a:buChar char="•"/>
            </a:pPr>
            <a:r>
              <a:rPr lang="en-US" altLang="ja-JP" dirty="0" smtClean="0"/>
              <a:t>t=</a:t>
            </a:r>
            <a:r>
              <a:rPr lang="ja-JP" altLang="en-US" dirty="0" smtClean="0"/>
              <a:t>全域木を削除した後に残る辺の数</a:t>
            </a:r>
            <a:endParaRPr lang="en-US" altLang="ja-JP" dirty="0" smtClean="0"/>
          </a:p>
          <a:p>
            <a:pPr marL="90488" indent="-90488">
              <a:buFont typeface="Arial" pitchFamily="34" charset="0"/>
              <a:buChar char="•"/>
            </a:pPr>
            <a:r>
              <a:rPr lang="en-US" altLang="ja-JP" dirty="0" smtClean="0"/>
              <a:t>k</a:t>
            </a:r>
            <a:r>
              <a:rPr lang="en-US" altLang="ja-JP" dirty="0" smtClean="0"/>
              <a:t>'=</a:t>
            </a:r>
            <a:r>
              <a:rPr lang="ja-JP" altLang="en-US" dirty="0" smtClean="0"/>
              <a:t>分割パスの幅</a:t>
            </a:r>
            <a:endParaRPr lang="en-US" altLang="ja-JP" dirty="0" smtClean="0"/>
          </a:p>
        </p:txBody>
      </p:sp>
      <p:sp>
        <p:nvSpPr>
          <p:cNvPr id="12" name="テキスト ボックス 11"/>
          <p:cNvSpPr txBox="1"/>
          <p:nvPr/>
        </p:nvSpPr>
        <p:spPr>
          <a:xfrm>
            <a:off x="117414" y="1384272"/>
            <a:ext cx="1624163" cy="1477328"/>
          </a:xfrm>
          <a:prstGeom prst="rect">
            <a:avLst/>
          </a:prstGeom>
          <a:noFill/>
        </p:spPr>
        <p:txBody>
          <a:bodyPr wrap="none" rtlCol="0">
            <a:spAutoFit/>
          </a:bodyPr>
          <a:lstStyle/>
          <a:p>
            <a:r>
              <a:rPr lang="ja-JP" altLang="en-US" dirty="0" smtClean="0"/>
              <a:t>論文と発表で</a:t>
            </a:r>
            <a:endParaRPr lang="en-US" altLang="ja-JP" dirty="0" smtClean="0"/>
          </a:p>
          <a:p>
            <a:r>
              <a:rPr lang="ja-JP" altLang="en-US" dirty="0" smtClean="0"/>
              <a:t>違う場合は、</a:t>
            </a:r>
            <a:endParaRPr lang="en-US" altLang="ja-JP" dirty="0" smtClean="0"/>
          </a:p>
          <a:p>
            <a:r>
              <a:rPr lang="ja-JP" altLang="en-US" dirty="0" smtClean="0"/>
              <a:t>両者とも記載。</a:t>
            </a:r>
            <a:endParaRPr lang="en-US" altLang="ja-JP" dirty="0" smtClean="0"/>
          </a:p>
          <a:p>
            <a:r>
              <a:rPr lang="ja-JP" altLang="en-US" dirty="0" smtClean="0"/>
              <a:t>（発表 </a:t>
            </a:r>
            <a:r>
              <a:rPr lang="en-US" altLang="ja-JP" dirty="0" smtClean="0"/>
              <a:t>/</a:t>
            </a:r>
            <a:r>
              <a:rPr lang="ja-JP" altLang="en-US" dirty="0" smtClean="0"/>
              <a:t> 論文）</a:t>
            </a:r>
            <a:endParaRPr lang="en-US" altLang="ja-JP" dirty="0" smtClean="0"/>
          </a:p>
          <a:p>
            <a:endParaRPr lang="en-US" altLang="ja-JP" dirty="0" smtClean="0"/>
          </a:p>
        </p:txBody>
      </p:sp>
      <p:sp>
        <p:nvSpPr>
          <p:cNvPr id="13" name="スライド番号プレースホルダ 12"/>
          <p:cNvSpPr>
            <a:spLocks noGrp="1"/>
          </p:cNvSpPr>
          <p:nvPr>
            <p:ph type="sldNum" sz="quarter" idx="12"/>
          </p:nvPr>
        </p:nvSpPr>
        <p:spPr/>
        <p:txBody>
          <a:bodyPr/>
          <a:lstStyle/>
          <a:p>
            <a:fld id="{DF510E7A-70A0-49B7-BA5B-039CFE49E52F}" type="slidenum">
              <a:rPr kumimoji="1" lang="ja-JP" altLang="en-US" smtClean="0"/>
              <a:pPr/>
              <a:t>196</a:t>
            </a:fld>
            <a:endParaRPr kumimoji="1" lang="ja-JP" altLang="en-US"/>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152400"/>
            <a:ext cx="8991600" cy="1325563"/>
          </a:xfrm>
        </p:spPr>
        <p:txBody>
          <a:bodyPr/>
          <a:lstStyle/>
          <a:p>
            <a:r>
              <a:rPr lang="ja-JP" altLang="en-US" sz="4000" dirty="0" smtClean="0"/>
              <a:t>従来研究の分類とそれらの問題</a:t>
            </a:r>
            <a:endParaRPr lang="en-US" altLang="zh-CN" sz="4000" dirty="0"/>
          </a:p>
        </p:txBody>
      </p:sp>
      <p:sp>
        <p:nvSpPr>
          <p:cNvPr id="9219" name="Rectangle 3"/>
          <p:cNvSpPr>
            <a:spLocks noGrp="1" noChangeArrowheads="1"/>
          </p:cNvSpPr>
          <p:nvPr>
            <p:ph idx="1"/>
          </p:nvPr>
        </p:nvSpPr>
        <p:spPr>
          <a:xfrm>
            <a:off x="457200" y="1524000"/>
            <a:ext cx="8116888" cy="4876800"/>
          </a:xfrm>
          <a:noFill/>
          <a:ln/>
        </p:spPr>
        <p:txBody>
          <a:bodyPr/>
          <a:lstStyle/>
          <a:p>
            <a:pPr marL="609600" indent="-609600"/>
            <a:r>
              <a:rPr lang="ja-JP" altLang="en-US" dirty="0" smtClean="0"/>
              <a:t>従来研究は大きく二つに分類できる</a:t>
            </a:r>
            <a:endParaRPr lang="en-US" altLang="zh-CN" dirty="0" smtClean="0"/>
          </a:p>
          <a:p>
            <a:pPr marL="990600" lvl="1" indent="-533400"/>
            <a:r>
              <a:rPr lang="en-US" altLang="ja-JP" dirty="0" smtClean="0"/>
              <a:t>Spanning</a:t>
            </a:r>
            <a:r>
              <a:rPr lang="ja-JP" altLang="en-US" dirty="0" smtClean="0"/>
              <a:t>（全域）構造を使う方法（チェインや木）</a:t>
            </a:r>
            <a:endParaRPr lang="en-US" altLang="zh-CN" dirty="0" smtClean="0"/>
          </a:p>
          <a:p>
            <a:pPr marL="990600" lvl="1" indent="-533400"/>
            <a:r>
              <a:rPr lang="en-US" altLang="zh-CN" dirty="0" smtClean="0"/>
              <a:t>2-hop</a:t>
            </a:r>
            <a:r>
              <a:rPr lang="ja-JP" altLang="en-US" dirty="0" smtClean="0"/>
              <a:t>を使う方法</a:t>
            </a:r>
            <a:endParaRPr lang="en-US" altLang="zh-CN" dirty="0"/>
          </a:p>
          <a:p>
            <a:pPr marL="609600" indent="-609600"/>
            <a:r>
              <a:rPr lang="ja-JP" altLang="en-US" dirty="0" smtClean="0"/>
              <a:t>主な問題</a:t>
            </a:r>
            <a:endParaRPr lang="en-US" altLang="zh-CN" dirty="0"/>
          </a:p>
          <a:p>
            <a:pPr marL="990600" lvl="1" indent="-533400"/>
            <a:r>
              <a:rPr lang="ja-JP" altLang="en-US" dirty="0" smtClean="0"/>
              <a:t>密なグラフのとき、推移律（</a:t>
            </a:r>
            <a:r>
              <a:rPr lang="en-US" altLang="ja-JP" dirty="0" smtClean="0"/>
              <a:t>transitive closure</a:t>
            </a:r>
            <a:r>
              <a:rPr lang="ja-JP" altLang="en-US" dirty="0" smtClean="0"/>
              <a:t>）のサイズや圧縮したものが非常に膨大になること</a:t>
            </a:r>
            <a:endParaRPr lang="en-US" altLang="zh-CN" dirty="0" smtClean="0"/>
          </a:p>
        </p:txBody>
      </p:sp>
      <p:sp>
        <p:nvSpPr>
          <p:cNvPr id="4" name="正方形/長方形 3"/>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197</a:t>
            </a:fld>
            <a:endParaRPr kumimoji="1" lang="ja-JP" altLang="en-US"/>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smtClean="0"/>
              <a:t>３</a:t>
            </a:r>
            <a:r>
              <a:rPr kumimoji="1" lang="en-US" altLang="ja-JP" dirty="0" smtClean="0"/>
              <a:t>-Hop</a:t>
            </a:r>
            <a:r>
              <a:rPr kumimoji="1" lang="ja-JP" altLang="en-US" dirty="0" smtClean="0"/>
              <a:t>の直観的理解</a:t>
            </a:r>
            <a:endParaRPr kumimoji="1" lang="ja-JP" altLang="en-US" dirty="0"/>
          </a:p>
        </p:txBody>
      </p:sp>
      <p:grpSp>
        <p:nvGrpSpPr>
          <p:cNvPr id="2" name="Group 198"/>
          <p:cNvGrpSpPr>
            <a:grpSpLocks/>
          </p:cNvGrpSpPr>
          <p:nvPr/>
        </p:nvGrpSpPr>
        <p:grpSpPr bwMode="auto">
          <a:xfrm>
            <a:off x="4941888" y="1935163"/>
            <a:ext cx="3036888" cy="3721099"/>
            <a:chOff x="497" y="1171"/>
            <a:chExt cx="1913" cy="2344"/>
          </a:xfrm>
        </p:grpSpPr>
        <p:sp>
          <p:nvSpPr>
            <p:cNvPr id="7" name="Freeform 5"/>
            <p:cNvSpPr>
              <a:spLocks/>
            </p:cNvSpPr>
            <p:nvPr/>
          </p:nvSpPr>
          <p:spPr bwMode="auto">
            <a:xfrm>
              <a:off x="1911" y="1192"/>
              <a:ext cx="221" cy="221"/>
            </a:xfrm>
            <a:custGeom>
              <a:avLst/>
              <a:gdLst/>
              <a:ahLst/>
              <a:cxnLst>
                <a:cxn ang="0">
                  <a:pos x="893" y="1982"/>
                </a:cxn>
                <a:cxn ang="0">
                  <a:pos x="699" y="1943"/>
                </a:cxn>
                <a:cxn ang="0">
                  <a:pos x="521" y="1868"/>
                </a:cxn>
                <a:cxn ang="0">
                  <a:pos x="362" y="1760"/>
                </a:cxn>
                <a:cxn ang="0">
                  <a:pos x="228" y="1626"/>
                </a:cxn>
                <a:cxn ang="0">
                  <a:pos x="120" y="1467"/>
                </a:cxn>
                <a:cxn ang="0">
                  <a:pos x="45" y="1289"/>
                </a:cxn>
                <a:cxn ang="0">
                  <a:pos x="5" y="1095"/>
                </a:cxn>
                <a:cxn ang="0">
                  <a:pos x="5" y="893"/>
                </a:cxn>
                <a:cxn ang="0">
                  <a:pos x="45" y="699"/>
                </a:cxn>
                <a:cxn ang="0">
                  <a:pos x="120" y="520"/>
                </a:cxn>
                <a:cxn ang="0">
                  <a:pos x="228" y="362"/>
                </a:cxn>
                <a:cxn ang="0">
                  <a:pos x="362" y="227"/>
                </a:cxn>
                <a:cxn ang="0">
                  <a:pos x="521" y="120"/>
                </a:cxn>
                <a:cxn ang="0">
                  <a:pos x="699" y="45"/>
                </a:cxn>
                <a:cxn ang="0">
                  <a:pos x="893" y="5"/>
                </a:cxn>
                <a:cxn ang="0">
                  <a:pos x="1095" y="5"/>
                </a:cxn>
                <a:cxn ang="0">
                  <a:pos x="1289" y="45"/>
                </a:cxn>
                <a:cxn ang="0">
                  <a:pos x="1467" y="120"/>
                </a:cxn>
                <a:cxn ang="0">
                  <a:pos x="1626" y="227"/>
                </a:cxn>
                <a:cxn ang="0">
                  <a:pos x="1760" y="362"/>
                </a:cxn>
                <a:cxn ang="0">
                  <a:pos x="1868" y="520"/>
                </a:cxn>
                <a:cxn ang="0">
                  <a:pos x="1943" y="699"/>
                </a:cxn>
                <a:cxn ang="0">
                  <a:pos x="1982" y="893"/>
                </a:cxn>
                <a:cxn ang="0">
                  <a:pos x="1982" y="1095"/>
                </a:cxn>
                <a:cxn ang="0">
                  <a:pos x="1943" y="1289"/>
                </a:cxn>
                <a:cxn ang="0">
                  <a:pos x="1868" y="1467"/>
                </a:cxn>
                <a:cxn ang="0">
                  <a:pos x="1760" y="1626"/>
                </a:cxn>
                <a:cxn ang="0">
                  <a:pos x="1626" y="1760"/>
                </a:cxn>
                <a:cxn ang="0">
                  <a:pos x="1467" y="1868"/>
                </a:cxn>
                <a:cxn ang="0">
                  <a:pos x="1289" y="1943"/>
                </a:cxn>
                <a:cxn ang="0">
                  <a:pos x="1095" y="1982"/>
                </a:cxn>
              </a:cxnLst>
              <a:rect l="0" t="0" r="r" b="b"/>
              <a:pathLst>
                <a:path w="1988" h="1988">
                  <a:moveTo>
                    <a:pt x="994" y="1988"/>
                  </a:moveTo>
                  <a:lnTo>
                    <a:pt x="893" y="1982"/>
                  </a:lnTo>
                  <a:lnTo>
                    <a:pt x="794" y="1968"/>
                  </a:lnTo>
                  <a:lnTo>
                    <a:pt x="699" y="1943"/>
                  </a:lnTo>
                  <a:lnTo>
                    <a:pt x="607" y="1909"/>
                  </a:lnTo>
                  <a:lnTo>
                    <a:pt x="521" y="1868"/>
                  </a:lnTo>
                  <a:lnTo>
                    <a:pt x="438" y="1818"/>
                  </a:lnTo>
                  <a:lnTo>
                    <a:pt x="362" y="1760"/>
                  </a:lnTo>
                  <a:lnTo>
                    <a:pt x="291" y="1697"/>
                  </a:lnTo>
                  <a:lnTo>
                    <a:pt x="228"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0"/>
                  </a:lnTo>
                  <a:lnTo>
                    <a:pt x="170" y="438"/>
                  </a:lnTo>
                  <a:lnTo>
                    <a:pt x="228" y="362"/>
                  </a:lnTo>
                  <a:lnTo>
                    <a:pt x="291" y="291"/>
                  </a:lnTo>
                  <a:lnTo>
                    <a:pt x="362" y="227"/>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7" y="120"/>
                  </a:lnTo>
                  <a:lnTo>
                    <a:pt x="1550" y="170"/>
                  </a:lnTo>
                  <a:lnTo>
                    <a:pt x="1626" y="227"/>
                  </a:lnTo>
                  <a:lnTo>
                    <a:pt x="1697" y="291"/>
                  </a:lnTo>
                  <a:lnTo>
                    <a:pt x="1760" y="362"/>
                  </a:lnTo>
                  <a:lnTo>
                    <a:pt x="1818" y="438"/>
                  </a:lnTo>
                  <a:lnTo>
                    <a:pt x="1868" y="520"/>
                  </a:lnTo>
                  <a:lnTo>
                    <a:pt x="1909" y="607"/>
                  </a:lnTo>
                  <a:lnTo>
                    <a:pt x="1943" y="699"/>
                  </a:lnTo>
                  <a:lnTo>
                    <a:pt x="1968" y="794"/>
                  </a:lnTo>
                  <a:lnTo>
                    <a:pt x="1982" y="893"/>
                  </a:lnTo>
                  <a:lnTo>
                    <a:pt x="1988" y="994"/>
                  </a:lnTo>
                  <a:lnTo>
                    <a:pt x="1982" y="1095"/>
                  </a:lnTo>
                  <a:lnTo>
                    <a:pt x="1968" y="1194"/>
                  </a:lnTo>
                  <a:lnTo>
                    <a:pt x="1943" y="1289"/>
                  </a:lnTo>
                  <a:lnTo>
                    <a:pt x="1909" y="1381"/>
                  </a:lnTo>
                  <a:lnTo>
                    <a:pt x="1868" y="1467"/>
                  </a:lnTo>
                  <a:lnTo>
                    <a:pt x="1818" y="1550"/>
                  </a:lnTo>
                  <a:lnTo>
                    <a:pt x="1760" y="1626"/>
                  </a:lnTo>
                  <a:lnTo>
                    <a:pt x="1697" y="1697"/>
                  </a:lnTo>
                  <a:lnTo>
                    <a:pt x="1626" y="1760"/>
                  </a:lnTo>
                  <a:lnTo>
                    <a:pt x="1550" y="1818"/>
                  </a:lnTo>
                  <a:lnTo>
                    <a:pt x="1467" y="1868"/>
                  </a:lnTo>
                  <a:lnTo>
                    <a:pt x="1381" y="1909"/>
                  </a:lnTo>
                  <a:lnTo>
                    <a:pt x="1289" y="1943"/>
                  </a:lnTo>
                  <a:lnTo>
                    <a:pt x="1194" y="1968"/>
                  </a:lnTo>
                  <a:lnTo>
                    <a:pt x="1095" y="1982"/>
                  </a:lnTo>
                  <a:lnTo>
                    <a:pt x="994" y="1988"/>
                  </a:lnTo>
                </a:path>
              </a:pathLst>
            </a:custGeom>
            <a:noFill/>
            <a:ln w="12700">
              <a:solidFill>
                <a:srgbClr val="000000"/>
              </a:solidFill>
              <a:prstDash val="solid"/>
              <a:round/>
              <a:headEnd/>
              <a:tailEnd/>
            </a:ln>
          </p:spPr>
          <p:txBody>
            <a:bodyPr/>
            <a:lstStyle/>
            <a:p>
              <a:endParaRPr lang="ja-JP" altLang="en-US"/>
            </a:p>
          </p:txBody>
        </p:sp>
        <p:sp>
          <p:nvSpPr>
            <p:cNvPr id="8" name="Freeform 6"/>
            <p:cNvSpPr>
              <a:spLocks/>
            </p:cNvSpPr>
            <p:nvPr/>
          </p:nvSpPr>
          <p:spPr bwMode="auto">
            <a:xfrm>
              <a:off x="1917" y="1728"/>
              <a:ext cx="220" cy="221"/>
            </a:xfrm>
            <a:custGeom>
              <a:avLst/>
              <a:gdLst/>
              <a:ahLst/>
              <a:cxnLst>
                <a:cxn ang="0">
                  <a:pos x="892" y="1982"/>
                </a:cxn>
                <a:cxn ang="0">
                  <a:pos x="698" y="1943"/>
                </a:cxn>
                <a:cxn ang="0">
                  <a:pos x="520" y="1868"/>
                </a:cxn>
                <a:cxn ang="0">
                  <a:pos x="361" y="1760"/>
                </a:cxn>
                <a:cxn ang="0">
                  <a:pos x="227" y="1626"/>
                </a:cxn>
                <a:cxn ang="0">
                  <a:pos x="119" y="1467"/>
                </a:cxn>
                <a:cxn ang="0">
                  <a:pos x="44" y="1289"/>
                </a:cxn>
                <a:cxn ang="0">
                  <a:pos x="5" y="1095"/>
                </a:cxn>
                <a:cxn ang="0">
                  <a:pos x="5" y="893"/>
                </a:cxn>
                <a:cxn ang="0">
                  <a:pos x="44" y="699"/>
                </a:cxn>
                <a:cxn ang="0">
                  <a:pos x="119" y="521"/>
                </a:cxn>
                <a:cxn ang="0">
                  <a:pos x="227" y="362"/>
                </a:cxn>
                <a:cxn ang="0">
                  <a:pos x="361" y="228"/>
                </a:cxn>
                <a:cxn ang="0">
                  <a:pos x="520" y="120"/>
                </a:cxn>
                <a:cxn ang="0">
                  <a:pos x="698" y="45"/>
                </a:cxn>
                <a:cxn ang="0">
                  <a:pos x="892" y="5"/>
                </a:cxn>
                <a:cxn ang="0">
                  <a:pos x="1094" y="5"/>
                </a:cxn>
                <a:cxn ang="0">
                  <a:pos x="1288" y="45"/>
                </a:cxn>
                <a:cxn ang="0">
                  <a:pos x="1467" y="120"/>
                </a:cxn>
                <a:cxn ang="0">
                  <a:pos x="1625" y="228"/>
                </a:cxn>
                <a:cxn ang="0">
                  <a:pos x="1760" y="362"/>
                </a:cxn>
                <a:cxn ang="0">
                  <a:pos x="1867" y="521"/>
                </a:cxn>
                <a:cxn ang="0">
                  <a:pos x="1942" y="699"/>
                </a:cxn>
                <a:cxn ang="0">
                  <a:pos x="1982" y="893"/>
                </a:cxn>
                <a:cxn ang="0">
                  <a:pos x="1982" y="1095"/>
                </a:cxn>
                <a:cxn ang="0">
                  <a:pos x="1942" y="1289"/>
                </a:cxn>
                <a:cxn ang="0">
                  <a:pos x="1867" y="1467"/>
                </a:cxn>
                <a:cxn ang="0">
                  <a:pos x="1760" y="1626"/>
                </a:cxn>
                <a:cxn ang="0">
                  <a:pos x="1625" y="1760"/>
                </a:cxn>
                <a:cxn ang="0">
                  <a:pos x="1467" y="1868"/>
                </a:cxn>
                <a:cxn ang="0">
                  <a:pos x="1288" y="1943"/>
                </a:cxn>
                <a:cxn ang="0">
                  <a:pos x="1094" y="1982"/>
                </a:cxn>
              </a:cxnLst>
              <a:rect l="0" t="0" r="r" b="b"/>
              <a:pathLst>
                <a:path w="1987" h="1988">
                  <a:moveTo>
                    <a:pt x="993" y="1988"/>
                  </a:moveTo>
                  <a:lnTo>
                    <a:pt x="892" y="1982"/>
                  </a:lnTo>
                  <a:lnTo>
                    <a:pt x="793" y="1968"/>
                  </a:lnTo>
                  <a:lnTo>
                    <a:pt x="698" y="1943"/>
                  </a:lnTo>
                  <a:lnTo>
                    <a:pt x="606" y="1909"/>
                  </a:lnTo>
                  <a:lnTo>
                    <a:pt x="520" y="1868"/>
                  </a:lnTo>
                  <a:lnTo>
                    <a:pt x="437" y="1818"/>
                  </a:lnTo>
                  <a:lnTo>
                    <a:pt x="361" y="1760"/>
                  </a:lnTo>
                  <a:lnTo>
                    <a:pt x="290" y="1697"/>
                  </a:lnTo>
                  <a:lnTo>
                    <a:pt x="227" y="1626"/>
                  </a:lnTo>
                  <a:lnTo>
                    <a:pt x="170" y="1550"/>
                  </a:lnTo>
                  <a:lnTo>
                    <a:pt x="119" y="1467"/>
                  </a:lnTo>
                  <a:lnTo>
                    <a:pt x="78" y="1381"/>
                  </a:lnTo>
                  <a:lnTo>
                    <a:pt x="44" y="1289"/>
                  </a:lnTo>
                  <a:lnTo>
                    <a:pt x="19" y="1194"/>
                  </a:lnTo>
                  <a:lnTo>
                    <a:pt x="5" y="1095"/>
                  </a:lnTo>
                  <a:lnTo>
                    <a:pt x="0" y="994"/>
                  </a:lnTo>
                  <a:lnTo>
                    <a:pt x="5" y="893"/>
                  </a:lnTo>
                  <a:lnTo>
                    <a:pt x="19" y="794"/>
                  </a:lnTo>
                  <a:lnTo>
                    <a:pt x="44" y="699"/>
                  </a:lnTo>
                  <a:lnTo>
                    <a:pt x="78" y="607"/>
                  </a:lnTo>
                  <a:lnTo>
                    <a:pt x="119" y="521"/>
                  </a:lnTo>
                  <a:lnTo>
                    <a:pt x="170" y="438"/>
                  </a:lnTo>
                  <a:lnTo>
                    <a:pt x="227" y="362"/>
                  </a:lnTo>
                  <a:lnTo>
                    <a:pt x="290" y="291"/>
                  </a:lnTo>
                  <a:lnTo>
                    <a:pt x="361" y="228"/>
                  </a:lnTo>
                  <a:lnTo>
                    <a:pt x="437" y="170"/>
                  </a:lnTo>
                  <a:lnTo>
                    <a:pt x="520" y="120"/>
                  </a:lnTo>
                  <a:lnTo>
                    <a:pt x="606" y="78"/>
                  </a:lnTo>
                  <a:lnTo>
                    <a:pt x="698" y="45"/>
                  </a:lnTo>
                  <a:lnTo>
                    <a:pt x="793" y="20"/>
                  </a:lnTo>
                  <a:lnTo>
                    <a:pt x="892" y="5"/>
                  </a:lnTo>
                  <a:lnTo>
                    <a:pt x="993" y="0"/>
                  </a:lnTo>
                  <a:lnTo>
                    <a:pt x="1094" y="5"/>
                  </a:lnTo>
                  <a:lnTo>
                    <a:pt x="1193" y="20"/>
                  </a:lnTo>
                  <a:lnTo>
                    <a:pt x="1288" y="45"/>
                  </a:lnTo>
                  <a:lnTo>
                    <a:pt x="1380" y="78"/>
                  </a:lnTo>
                  <a:lnTo>
                    <a:pt x="1467" y="120"/>
                  </a:lnTo>
                  <a:lnTo>
                    <a:pt x="1549" y="170"/>
                  </a:lnTo>
                  <a:lnTo>
                    <a:pt x="1625" y="228"/>
                  </a:lnTo>
                  <a:lnTo>
                    <a:pt x="1696" y="291"/>
                  </a:lnTo>
                  <a:lnTo>
                    <a:pt x="1760" y="362"/>
                  </a:lnTo>
                  <a:lnTo>
                    <a:pt x="1817" y="438"/>
                  </a:lnTo>
                  <a:lnTo>
                    <a:pt x="1867" y="521"/>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50"/>
                  </a:lnTo>
                  <a:lnTo>
                    <a:pt x="1760" y="1626"/>
                  </a:lnTo>
                  <a:lnTo>
                    <a:pt x="1696" y="1697"/>
                  </a:lnTo>
                  <a:lnTo>
                    <a:pt x="1625" y="1760"/>
                  </a:lnTo>
                  <a:lnTo>
                    <a:pt x="1549" y="1818"/>
                  </a:lnTo>
                  <a:lnTo>
                    <a:pt x="1467" y="1868"/>
                  </a:lnTo>
                  <a:lnTo>
                    <a:pt x="1380" y="1909"/>
                  </a:lnTo>
                  <a:lnTo>
                    <a:pt x="1288" y="1943"/>
                  </a:lnTo>
                  <a:lnTo>
                    <a:pt x="1193" y="1968"/>
                  </a:lnTo>
                  <a:lnTo>
                    <a:pt x="1094" y="1982"/>
                  </a:lnTo>
                  <a:lnTo>
                    <a:pt x="993" y="1988"/>
                  </a:lnTo>
                </a:path>
              </a:pathLst>
            </a:custGeom>
            <a:noFill/>
            <a:ln w="12700">
              <a:solidFill>
                <a:srgbClr val="000000"/>
              </a:solidFill>
              <a:prstDash val="solid"/>
              <a:round/>
              <a:headEnd/>
              <a:tailEnd/>
            </a:ln>
          </p:spPr>
          <p:txBody>
            <a:bodyPr/>
            <a:lstStyle/>
            <a:p>
              <a:endParaRPr lang="ja-JP" altLang="en-US"/>
            </a:p>
          </p:txBody>
        </p:sp>
        <p:sp>
          <p:nvSpPr>
            <p:cNvPr id="9" name="Rectangle 8"/>
            <p:cNvSpPr>
              <a:spLocks noChangeArrowheads="1"/>
            </p:cNvSpPr>
            <p:nvPr/>
          </p:nvSpPr>
          <p:spPr bwMode="auto">
            <a:xfrm>
              <a:off x="1993" y="1248"/>
              <a:ext cx="54" cy="126"/>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1</a:t>
              </a:r>
              <a:endParaRPr lang="en-US" altLang="zh-CN">
                <a:ea typeface="宋体" pitchFamily="2" charset="-122"/>
              </a:endParaRPr>
            </a:p>
          </p:txBody>
        </p:sp>
        <p:sp>
          <p:nvSpPr>
            <p:cNvPr id="10" name="Rectangle 9"/>
            <p:cNvSpPr>
              <a:spLocks noChangeArrowheads="1"/>
            </p:cNvSpPr>
            <p:nvPr/>
          </p:nvSpPr>
          <p:spPr bwMode="auto">
            <a:xfrm>
              <a:off x="1998" y="1784"/>
              <a:ext cx="54" cy="126"/>
            </a:xfrm>
            <a:prstGeom prst="rect">
              <a:avLst/>
            </a:prstGeom>
            <a:noFill/>
            <a:ln w="12700">
              <a:noFill/>
              <a:miter lim="800000"/>
              <a:headEnd/>
              <a:tailEnd/>
            </a:ln>
          </p:spPr>
          <p:txBody>
            <a:bodyPr wrap="none" lIns="0" tIns="0" rIns="0" bIns="0">
              <a:spAutoFit/>
            </a:bodyPr>
            <a:lstStyle/>
            <a:p>
              <a:pPr eaLnBrk="0" hangingPunct="0"/>
              <a:r>
                <a:rPr lang="en-US" altLang="zh-CN" sz="1300">
                  <a:ea typeface="宋体" pitchFamily="2" charset="-122"/>
                </a:rPr>
                <a:t>2</a:t>
              </a:r>
              <a:endParaRPr lang="en-US" altLang="zh-CN">
                <a:ea typeface="宋体" pitchFamily="2" charset="-122"/>
              </a:endParaRPr>
            </a:p>
          </p:txBody>
        </p:sp>
        <p:sp>
          <p:nvSpPr>
            <p:cNvPr id="11" name="Freeform 10"/>
            <p:cNvSpPr>
              <a:spLocks/>
            </p:cNvSpPr>
            <p:nvPr/>
          </p:nvSpPr>
          <p:spPr bwMode="auto">
            <a:xfrm>
              <a:off x="1916" y="2304"/>
              <a:ext cx="221" cy="221"/>
            </a:xfrm>
            <a:custGeom>
              <a:avLst/>
              <a:gdLst/>
              <a:ahLst/>
              <a:cxnLst>
                <a:cxn ang="0">
                  <a:pos x="893" y="1982"/>
                </a:cxn>
                <a:cxn ang="0">
                  <a:pos x="699" y="1943"/>
                </a:cxn>
                <a:cxn ang="0">
                  <a:pos x="520" y="1868"/>
                </a:cxn>
                <a:cxn ang="0">
                  <a:pos x="362" y="1760"/>
                </a:cxn>
                <a:cxn ang="0">
                  <a:pos x="227" y="1626"/>
                </a:cxn>
                <a:cxn ang="0">
                  <a:pos x="120" y="1467"/>
                </a:cxn>
                <a:cxn ang="0">
                  <a:pos x="45" y="1289"/>
                </a:cxn>
                <a:cxn ang="0">
                  <a:pos x="5" y="1095"/>
                </a:cxn>
                <a:cxn ang="0">
                  <a:pos x="5" y="893"/>
                </a:cxn>
                <a:cxn ang="0">
                  <a:pos x="45" y="699"/>
                </a:cxn>
                <a:cxn ang="0">
                  <a:pos x="120" y="521"/>
                </a:cxn>
                <a:cxn ang="0">
                  <a:pos x="227" y="362"/>
                </a:cxn>
                <a:cxn ang="0">
                  <a:pos x="362" y="228"/>
                </a:cxn>
                <a:cxn ang="0">
                  <a:pos x="520" y="120"/>
                </a:cxn>
                <a:cxn ang="0">
                  <a:pos x="699" y="45"/>
                </a:cxn>
                <a:cxn ang="0">
                  <a:pos x="893" y="6"/>
                </a:cxn>
                <a:cxn ang="0">
                  <a:pos x="1095" y="6"/>
                </a:cxn>
                <a:cxn ang="0">
                  <a:pos x="1289" y="45"/>
                </a:cxn>
                <a:cxn ang="0">
                  <a:pos x="1467" y="120"/>
                </a:cxn>
                <a:cxn ang="0">
                  <a:pos x="1626" y="228"/>
                </a:cxn>
                <a:cxn ang="0">
                  <a:pos x="1760" y="362"/>
                </a:cxn>
                <a:cxn ang="0">
                  <a:pos x="1867" y="521"/>
                </a:cxn>
                <a:cxn ang="0">
                  <a:pos x="1943" y="699"/>
                </a:cxn>
                <a:cxn ang="0">
                  <a:pos x="1982" y="893"/>
                </a:cxn>
                <a:cxn ang="0">
                  <a:pos x="1982" y="1095"/>
                </a:cxn>
                <a:cxn ang="0">
                  <a:pos x="1943" y="1289"/>
                </a:cxn>
                <a:cxn ang="0">
                  <a:pos x="1867" y="1467"/>
                </a:cxn>
                <a:cxn ang="0">
                  <a:pos x="1760" y="1626"/>
                </a:cxn>
                <a:cxn ang="0">
                  <a:pos x="1626" y="1760"/>
                </a:cxn>
                <a:cxn ang="0">
                  <a:pos x="1467" y="1868"/>
                </a:cxn>
                <a:cxn ang="0">
                  <a:pos x="1289" y="1943"/>
                </a:cxn>
                <a:cxn ang="0">
                  <a:pos x="1095" y="1982"/>
                </a:cxn>
              </a:cxnLst>
              <a:rect l="0" t="0" r="r" b="b"/>
              <a:pathLst>
                <a:path w="1987" h="1988">
                  <a:moveTo>
                    <a:pt x="994" y="1988"/>
                  </a:moveTo>
                  <a:lnTo>
                    <a:pt x="893" y="1982"/>
                  </a:lnTo>
                  <a:lnTo>
                    <a:pt x="793" y="1968"/>
                  </a:lnTo>
                  <a:lnTo>
                    <a:pt x="699" y="1943"/>
                  </a:lnTo>
                  <a:lnTo>
                    <a:pt x="607" y="1910"/>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1"/>
                  </a:lnTo>
                  <a:lnTo>
                    <a:pt x="170" y="438"/>
                  </a:lnTo>
                  <a:lnTo>
                    <a:pt x="227" y="362"/>
                  </a:lnTo>
                  <a:lnTo>
                    <a:pt x="291" y="291"/>
                  </a:lnTo>
                  <a:lnTo>
                    <a:pt x="362" y="228"/>
                  </a:lnTo>
                  <a:lnTo>
                    <a:pt x="438" y="170"/>
                  </a:lnTo>
                  <a:lnTo>
                    <a:pt x="520" y="120"/>
                  </a:lnTo>
                  <a:lnTo>
                    <a:pt x="607" y="79"/>
                  </a:lnTo>
                  <a:lnTo>
                    <a:pt x="699" y="45"/>
                  </a:lnTo>
                  <a:lnTo>
                    <a:pt x="793" y="20"/>
                  </a:lnTo>
                  <a:lnTo>
                    <a:pt x="893" y="6"/>
                  </a:lnTo>
                  <a:lnTo>
                    <a:pt x="994" y="0"/>
                  </a:lnTo>
                  <a:lnTo>
                    <a:pt x="1095" y="6"/>
                  </a:lnTo>
                  <a:lnTo>
                    <a:pt x="1194" y="20"/>
                  </a:lnTo>
                  <a:lnTo>
                    <a:pt x="1289" y="45"/>
                  </a:lnTo>
                  <a:lnTo>
                    <a:pt x="1380" y="79"/>
                  </a:lnTo>
                  <a:lnTo>
                    <a:pt x="1467" y="120"/>
                  </a:lnTo>
                  <a:lnTo>
                    <a:pt x="1549" y="170"/>
                  </a:lnTo>
                  <a:lnTo>
                    <a:pt x="1626" y="228"/>
                  </a:lnTo>
                  <a:lnTo>
                    <a:pt x="1696" y="291"/>
                  </a:lnTo>
                  <a:lnTo>
                    <a:pt x="1760" y="362"/>
                  </a:lnTo>
                  <a:lnTo>
                    <a:pt x="1817" y="438"/>
                  </a:lnTo>
                  <a:lnTo>
                    <a:pt x="1867" y="521"/>
                  </a:lnTo>
                  <a:lnTo>
                    <a:pt x="1909" y="607"/>
                  </a:lnTo>
                  <a:lnTo>
                    <a:pt x="1943" y="699"/>
                  </a:lnTo>
                  <a:lnTo>
                    <a:pt x="1968" y="794"/>
                  </a:lnTo>
                  <a:lnTo>
                    <a:pt x="1982" y="893"/>
                  </a:lnTo>
                  <a:lnTo>
                    <a:pt x="1987" y="994"/>
                  </a:lnTo>
                  <a:lnTo>
                    <a:pt x="1982" y="1095"/>
                  </a:lnTo>
                  <a:lnTo>
                    <a:pt x="1968" y="1194"/>
                  </a:lnTo>
                  <a:lnTo>
                    <a:pt x="1943" y="1289"/>
                  </a:lnTo>
                  <a:lnTo>
                    <a:pt x="1909" y="1381"/>
                  </a:lnTo>
                  <a:lnTo>
                    <a:pt x="1867" y="1467"/>
                  </a:lnTo>
                  <a:lnTo>
                    <a:pt x="1817" y="1550"/>
                  </a:lnTo>
                  <a:lnTo>
                    <a:pt x="1760" y="1626"/>
                  </a:lnTo>
                  <a:lnTo>
                    <a:pt x="1696" y="1697"/>
                  </a:lnTo>
                  <a:lnTo>
                    <a:pt x="1626" y="1760"/>
                  </a:lnTo>
                  <a:lnTo>
                    <a:pt x="1549" y="1818"/>
                  </a:lnTo>
                  <a:lnTo>
                    <a:pt x="1467" y="1868"/>
                  </a:lnTo>
                  <a:lnTo>
                    <a:pt x="1380" y="1910"/>
                  </a:lnTo>
                  <a:lnTo>
                    <a:pt x="1289" y="1943"/>
                  </a:lnTo>
                  <a:lnTo>
                    <a:pt x="1194" y="1968"/>
                  </a:lnTo>
                  <a:lnTo>
                    <a:pt x="1095" y="1982"/>
                  </a:lnTo>
                  <a:lnTo>
                    <a:pt x="994" y="1988"/>
                  </a:lnTo>
                </a:path>
              </a:pathLst>
            </a:custGeom>
            <a:noFill/>
            <a:ln w="12700">
              <a:solidFill>
                <a:srgbClr val="000000"/>
              </a:solidFill>
              <a:prstDash val="solid"/>
              <a:round/>
              <a:headEnd/>
              <a:tailEnd/>
            </a:ln>
          </p:spPr>
          <p:txBody>
            <a:bodyPr/>
            <a:lstStyle/>
            <a:p>
              <a:endParaRPr lang="ja-JP" altLang="en-US"/>
            </a:p>
          </p:txBody>
        </p:sp>
        <p:sp>
          <p:nvSpPr>
            <p:cNvPr id="12" name="Rectangle 11"/>
            <p:cNvSpPr>
              <a:spLocks noChangeArrowheads="1"/>
            </p:cNvSpPr>
            <p:nvPr/>
          </p:nvSpPr>
          <p:spPr bwMode="auto">
            <a:xfrm>
              <a:off x="1996" y="2366"/>
              <a:ext cx="54" cy="126"/>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3</a:t>
              </a:r>
              <a:endParaRPr lang="en-US" altLang="zh-CN">
                <a:ea typeface="宋体" pitchFamily="2" charset="-122"/>
              </a:endParaRPr>
            </a:p>
          </p:txBody>
        </p:sp>
        <p:sp>
          <p:nvSpPr>
            <p:cNvPr id="13" name="Freeform 12"/>
            <p:cNvSpPr>
              <a:spLocks/>
            </p:cNvSpPr>
            <p:nvPr/>
          </p:nvSpPr>
          <p:spPr bwMode="auto">
            <a:xfrm>
              <a:off x="1939" y="2851"/>
              <a:ext cx="221" cy="221"/>
            </a:xfrm>
            <a:custGeom>
              <a:avLst/>
              <a:gdLst/>
              <a:ahLst/>
              <a:cxnLst>
                <a:cxn ang="0">
                  <a:pos x="892" y="1982"/>
                </a:cxn>
                <a:cxn ang="0">
                  <a:pos x="698" y="1943"/>
                </a:cxn>
                <a:cxn ang="0">
                  <a:pos x="520" y="1868"/>
                </a:cxn>
                <a:cxn ang="0">
                  <a:pos x="362" y="1760"/>
                </a:cxn>
                <a:cxn ang="0">
                  <a:pos x="227" y="1626"/>
                </a:cxn>
                <a:cxn ang="0">
                  <a:pos x="120" y="1467"/>
                </a:cxn>
                <a:cxn ang="0">
                  <a:pos x="45" y="1289"/>
                </a:cxn>
                <a:cxn ang="0">
                  <a:pos x="5" y="1095"/>
                </a:cxn>
                <a:cxn ang="0">
                  <a:pos x="5" y="893"/>
                </a:cxn>
                <a:cxn ang="0">
                  <a:pos x="45" y="699"/>
                </a:cxn>
                <a:cxn ang="0">
                  <a:pos x="120" y="521"/>
                </a:cxn>
                <a:cxn ang="0">
                  <a:pos x="227" y="362"/>
                </a:cxn>
                <a:cxn ang="0">
                  <a:pos x="362" y="228"/>
                </a:cxn>
                <a:cxn ang="0">
                  <a:pos x="520" y="120"/>
                </a:cxn>
                <a:cxn ang="0">
                  <a:pos x="698" y="45"/>
                </a:cxn>
                <a:cxn ang="0">
                  <a:pos x="892" y="6"/>
                </a:cxn>
                <a:cxn ang="0">
                  <a:pos x="1095" y="6"/>
                </a:cxn>
                <a:cxn ang="0">
                  <a:pos x="1289" y="45"/>
                </a:cxn>
                <a:cxn ang="0">
                  <a:pos x="1467" y="120"/>
                </a:cxn>
                <a:cxn ang="0">
                  <a:pos x="1625" y="228"/>
                </a:cxn>
                <a:cxn ang="0">
                  <a:pos x="1760" y="362"/>
                </a:cxn>
                <a:cxn ang="0">
                  <a:pos x="1867" y="521"/>
                </a:cxn>
                <a:cxn ang="0">
                  <a:pos x="1942" y="699"/>
                </a:cxn>
                <a:cxn ang="0">
                  <a:pos x="1982" y="893"/>
                </a:cxn>
                <a:cxn ang="0">
                  <a:pos x="1982" y="1095"/>
                </a:cxn>
                <a:cxn ang="0">
                  <a:pos x="1942" y="1289"/>
                </a:cxn>
                <a:cxn ang="0">
                  <a:pos x="1867" y="1467"/>
                </a:cxn>
                <a:cxn ang="0">
                  <a:pos x="1760" y="1626"/>
                </a:cxn>
                <a:cxn ang="0">
                  <a:pos x="1625" y="1760"/>
                </a:cxn>
                <a:cxn ang="0">
                  <a:pos x="1467" y="1868"/>
                </a:cxn>
                <a:cxn ang="0">
                  <a:pos x="1289" y="1943"/>
                </a:cxn>
                <a:cxn ang="0">
                  <a:pos x="1095" y="1982"/>
                </a:cxn>
              </a:cxnLst>
              <a:rect l="0" t="0" r="r" b="b"/>
              <a:pathLst>
                <a:path w="1987" h="1988">
                  <a:moveTo>
                    <a:pt x="993" y="1988"/>
                  </a:moveTo>
                  <a:lnTo>
                    <a:pt x="892" y="1982"/>
                  </a:lnTo>
                  <a:lnTo>
                    <a:pt x="793" y="1968"/>
                  </a:lnTo>
                  <a:lnTo>
                    <a:pt x="698" y="1943"/>
                  </a:lnTo>
                  <a:lnTo>
                    <a:pt x="607" y="1910"/>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1"/>
                  </a:lnTo>
                  <a:lnTo>
                    <a:pt x="170" y="438"/>
                  </a:lnTo>
                  <a:lnTo>
                    <a:pt x="227" y="362"/>
                  </a:lnTo>
                  <a:lnTo>
                    <a:pt x="291" y="291"/>
                  </a:lnTo>
                  <a:lnTo>
                    <a:pt x="362" y="228"/>
                  </a:lnTo>
                  <a:lnTo>
                    <a:pt x="438" y="170"/>
                  </a:lnTo>
                  <a:lnTo>
                    <a:pt x="520" y="120"/>
                  </a:lnTo>
                  <a:lnTo>
                    <a:pt x="607" y="79"/>
                  </a:lnTo>
                  <a:lnTo>
                    <a:pt x="698" y="45"/>
                  </a:lnTo>
                  <a:lnTo>
                    <a:pt x="793" y="20"/>
                  </a:lnTo>
                  <a:lnTo>
                    <a:pt x="892" y="6"/>
                  </a:lnTo>
                  <a:lnTo>
                    <a:pt x="993" y="0"/>
                  </a:lnTo>
                  <a:lnTo>
                    <a:pt x="1095" y="6"/>
                  </a:lnTo>
                  <a:lnTo>
                    <a:pt x="1194" y="20"/>
                  </a:lnTo>
                  <a:lnTo>
                    <a:pt x="1289" y="45"/>
                  </a:lnTo>
                  <a:lnTo>
                    <a:pt x="1380" y="79"/>
                  </a:lnTo>
                  <a:lnTo>
                    <a:pt x="1467" y="120"/>
                  </a:lnTo>
                  <a:lnTo>
                    <a:pt x="1549" y="170"/>
                  </a:lnTo>
                  <a:lnTo>
                    <a:pt x="1625" y="228"/>
                  </a:lnTo>
                  <a:lnTo>
                    <a:pt x="1696" y="291"/>
                  </a:lnTo>
                  <a:lnTo>
                    <a:pt x="1760" y="362"/>
                  </a:lnTo>
                  <a:lnTo>
                    <a:pt x="1817" y="438"/>
                  </a:lnTo>
                  <a:lnTo>
                    <a:pt x="1867" y="521"/>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50"/>
                  </a:lnTo>
                  <a:lnTo>
                    <a:pt x="1760" y="1626"/>
                  </a:lnTo>
                  <a:lnTo>
                    <a:pt x="1696" y="1697"/>
                  </a:lnTo>
                  <a:lnTo>
                    <a:pt x="1625" y="1760"/>
                  </a:lnTo>
                  <a:lnTo>
                    <a:pt x="1549" y="1818"/>
                  </a:lnTo>
                  <a:lnTo>
                    <a:pt x="1467" y="1868"/>
                  </a:lnTo>
                  <a:lnTo>
                    <a:pt x="1380" y="1910"/>
                  </a:lnTo>
                  <a:lnTo>
                    <a:pt x="1289" y="1943"/>
                  </a:lnTo>
                  <a:lnTo>
                    <a:pt x="1194" y="1968"/>
                  </a:lnTo>
                  <a:lnTo>
                    <a:pt x="1095" y="1982"/>
                  </a:lnTo>
                  <a:lnTo>
                    <a:pt x="993" y="1988"/>
                  </a:lnTo>
                </a:path>
              </a:pathLst>
            </a:custGeom>
            <a:noFill/>
            <a:ln w="12700">
              <a:solidFill>
                <a:srgbClr val="000000"/>
              </a:solidFill>
              <a:prstDash val="solid"/>
              <a:round/>
              <a:headEnd/>
              <a:tailEnd/>
            </a:ln>
          </p:spPr>
          <p:txBody>
            <a:bodyPr/>
            <a:lstStyle/>
            <a:p>
              <a:endParaRPr lang="ja-JP" altLang="en-US"/>
            </a:p>
          </p:txBody>
        </p:sp>
        <p:sp>
          <p:nvSpPr>
            <p:cNvPr id="14" name="Rectangle 13"/>
            <p:cNvSpPr>
              <a:spLocks noChangeArrowheads="1"/>
            </p:cNvSpPr>
            <p:nvPr/>
          </p:nvSpPr>
          <p:spPr bwMode="auto">
            <a:xfrm>
              <a:off x="2021" y="2908"/>
              <a:ext cx="54" cy="126"/>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4</a:t>
              </a:r>
              <a:endParaRPr lang="en-US" altLang="zh-CN">
                <a:ea typeface="宋体" pitchFamily="2" charset="-122"/>
              </a:endParaRPr>
            </a:p>
          </p:txBody>
        </p:sp>
        <p:sp>
          <p:nvSpPr>
            <p:cNvPr id="15" name="Freeform 14"/>
            <p:cNvSpPr>
              <a:spLocks/>
            </p:cNvSpPr>
            <p:nvPr/>
          </p:nvSpPr>
          <p:spPr bwMode="auto">
            <a:xfrm>
              <a:off x="1369" y="1728"/>
              <a:ext cx="221" cy="221"/>
            </a:xfrm>
            <a:custGeom>
              <a:avLst/>
              <a:gdLst/>
              <a:ahLst/>
              <a:cxnLst>
                <a:cxn ang="0">
                  <a:pos x="893" y="1982"/>
                </a:cxn>
                <a:cxn ang="0">
                  <a:pos x="699" y="1943"/>
                </a:cxn>
                <a:cxn ang="0">
                  <a:pos x="520" y="1868"/>
                </a:cxn>
                <a:cxn ang="0">
                  <a:pos x="362" y="1760"/>
                </a:cxn>
                <a:cxn ang="0">
                  <a:pos x="227" y="1626"/>
                </a:cxn>
                <a:cxn ang="0">
                  <a:pos x="120" y="1467"/>
                </a:cxn>
                <a:cxn ang="0">
                  <a:pos x="45" y="1289"/>
                </a:cxn>
                <a:cxn ang="0">
                  <a:pos x="5" y="1095"/>
                </a:cxn>
                <a:cxn ang="0">
                  <a:pos x="5" y="893"/>
                </a:cxn>
                <a:cxn ang="0">
                  <a:pos x="45" y="699"/>
                </a:cxn>
                <a:cxn ang="0">
                  <a:pos x="120" y="520"/>
                </a:cxn>
                <a:cxn ang="0">
                  <a:pos x="227" y="362"/>
                </a:cxn>
                <a:cxn ang="0">
                  <a:pos x="362" y="227"/>
                </a:cxn>
                <a:cxn ang="0">
                  <a:pos x="520" y="120"/>
                </a:cxn>
                <a:cxn ang="0">
                  <a:pos x="699" y="45"/>
                </a:cxn>
                <a:cxn ang="0">
                  <a:pos x="893" y="5"/>
                </a:cxn>
                <a:cxn ang="0">
                  <a:pos x="1095" y="5"/>
                </a:cxn>
                <a:cxn ang="0">
                  <a:pos x="1289" y="45"/>
                </a:cxn>
                <a:cxn ang="0">
                  <a:pos x="1467" y="120"/>
                </a:cxn>
                <a:cxn ang="0">
                  <a:pos x="1626" y="227"/>
                </a:cxn>
                <a:cxn ang="0">
                  <a:pos x="1760" y="362"/>
                </a:cxn>
                <a:cxn ang="0">
                  <a:pos x="1867" y="520"/>
                </a:cxn>
                <a:cxn ang="0">
                  <a:pos x="1943" y="699"/>
                </a:cxn>
                <a:cxn ang="0">
                  <a:pos x="1982" y="893"/>
                </a:cxn>
                <a:cxn ang="0">
                  <a:pos x="1982" y="1095"/>
                </a:cxn>
                <a:cxn ang="0">
                  <a:pos x="1943" y="1289"/>
                </a:cxn>
                <a:cxn ang="0">
                  <a:pos x="1867" y="1467"/>
                </a:cxn>
                <a:cxn ang="0">
                  <a:pos x="1760" y="1626"/>
                </a:cxn>
                <a:cxn ang="0">
                  <a:pos x="1626" y="1760"/>
                </a:cxn>
                <a:cxn ang="0">
                  <a:pos x="1467" y="1868"/>
                </a:cxn>
                <a:cxn ang="0">
                  <a:pos x="1289" y="1943"/>
                </a:cxn>
                <a:cxn ang="0">
                  <a:pos x="1095" y="1982"/>
                </a:cxn>
              </a:cxnLst>
              <a:rect l="0" t="0" r="r" b="b"/>
              <a:pathLst>
                <a:path w="1987" h="1988">
                  <a:moveTo>
                    <a:pt x="994" y="1988"/>
                  </a:moveTo>
                  <a:lnTo>
                    <a:pt x="893" y="1982"/>
                  </a:lnTo>
                  <a:lnTo>
                    <a:pt x="793" y="1968"/>
                  </a:lnTo>
                  <a:lnTo>
                    <a:pt x="699" y="1943"/>
                  </a:lnTo>
                  <a:lnTo>
                    <a:pt x="607" y="1909"/>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0"/>
                  </a:lnTo>
                  <a:lnTo>
                    <a:pt x="170" y="438"/>
                  </a:lnTo>
                  <a:lnTo>
                    <a:pt x="227" y="362"/>
                  </a:lnTo>
                  <a:lnTo>
                    <a:pt x="291" y="291"/>
                  </a:lnTo>
                  <a:lnTo>
                    <a:pt x="362" y="227"/>
                  </a:lnTo>
                  <a:lnTo>
                    <a:pt x="438" y="170"/>
                  </a:lnTo>
                  <a:lnTo>
                    <a:pt x="520" y="120"/>
                  </a:lnTo>
                  <a:lnTo>
                    <a:pt x="607" y="78"/>
                  </a:lnTo>
                  <a:lnTo>
                    <a:pt x="699" y="45"/>
                  </a:lnTo>
                  <a:lnTo>
                    <a:pt x="793" y="20"/>
                  </a:lnTo>
                  <a:lnTo>
                    <a:pt x="893" y="5"/>
                  </a:lnTo>
                  <a:lnTo>
                    <a:pt x="994" y="0"/>
                  </a:lnTo>
                  <a:lnTo>
                    <a:pt x="1095" y="5"/>
                  </a:lnTo>
                  <a:lnTo>
                    <a:pt x="1194" y="20"/>
                  </a:lnTo>
                  <a:lnTo>
                    <a:pt x="1289" y="45"/>
                  </a:lnTo>
                  <a:lnTo>
                    <a:pt x="1380" y="78"/>
                  </a:lnTo>
                  <a:lnTo>
                    <a:pt x="1467" y="120"/>
                  </a:lnTo>
                  <a:lnTo>
                    <a:pt x="1549" y="170"/>
                  </a:lnTo>
                  <a:lnTo>
                    <a:pt x="1626" y="227"/>
                  </a:lnTo>
                  <a:lnTo>
                    <a:pt x="1696" y="291"/>
                  </a:lnTo>
                  <a:lnTo>
                    <a:pt x="1760" y="362"/>
                  </a:lnTo>
                  <a:lnTo>
                    <a:pt x="1817" y="438"/>
                  </a:lnTo>
                  <a:lnTo>
                    <a:pt x="1867" y="520"/>
                  </a:lnTo>
                  <a:lnTo>
                    <a:pt x="1909" y="607"/>
                  </a:lnTo>
                  <a:lnTo>
                    <a:pt x="1943" y="699"/>
                  </a:lnTo>
                  <a:lnTo>
                    <a:pt x="1968" y="794"/>
                  </a:lnTo>
                  <a:lnTo>
                    <a:pt x="1982" y="893"/>
                  </a:lnTo>
                  <a:lnTo>
                    <a:pt x="1987" y="994"/>
                  </a:lnTo>
                  <a:lnTo>
                    <a:pt x="1982" y="1095"/>
                  </a:lnTo>
                  <a:lnTo>
                    <a:pt x="1968" y="1194"/>
                  </a:lnTo>
                  <a:lnTo>
                    <a:pt x="1943" y="1289"/>
                  </a:lnTo>
                  <a:lnTo>
                    <a:pt x="1909" y="1381"/>
                  </a:lnTo>
                  <a:lnTo>
                    <a:pt x="1867" y="1467"/>
                  </a:lnTo>
                  <a:lnTo>
                    <a:pt x="1817" y="1550"/>
                  </a:lnTo>
                  <a:lnTo>
                    <a:pt x="1760" y="1626"/>
                  </a:lnTo>
                  <a:lnTo>
                    <a:pt x="1696" y="1697"/>
                  </a:lnTo>
                  <a:lnTo>
                    <a:pt x="1626" y="1760"/>
                  </a:lnTo>
                  <a:lnTo>
                    <a:pt x="1549" y="1818"/>
                  </a:lnTo>
                  <a:lnTo>
                    <a:pt x="1467" y="1868"/>
                  </a:lnTo>
                  <a:lnTo>
                    <a:pt x="1380" y="1909"/>
                  </a:lnTo>
                  <a:lnTo>
                    <a:pt x="1289" y="1943"/>
                  </a:lnTo>
                  <a:lnTo>
                    <a:pt x="1194" y="1968"/>
                  </a:lnTo>
                  <a:lnTo>
                    <a:pt x="1095" y="1982"/>
                  </a:lnTo>
                  <a:lnTo>
                    <a:pt x="994" y="1988"/>
                  </a:lnTo>
                </a:path>
              </a:pathLst>
            </a:custGeom>
            <a:solidFill>
              <a:srgbClr val="00FFFF"/>
            </a:solidFill>
            <a:ln w="12700">
              <a:solidFill>
                <a:srgbClr val="000000"/>
              </a:solidFill>
              <a:prstDash val="solid"/>
              <a:round/>
              <a:headEnd/>
              <a:tailEnd/>
            </a:ln>
          </p:spPr>
          <p:txBody>
            <a:bodyPr/>
            <a:lstStyle/>
            <a:p>
              <a:endParaRPr lang="ja-JP" altLang="en-US"/>
            </a:p>
          </p:txBody>
        </p:sp>
        <p:sp>
          <p:nvSpPr>
            <p:cNvPr id="16" name="Rectangle 15"/>
            <p:cNvSpPr>
              <a:spLocks noChangeArrowheads="1"/>
            </p:cNvSpPr>
            <p:nvPr/>
          </p:nvSpPr>
          <p:spPr bwMode="auto">
            <a:xfrm>
              <a:off x="1449" y="1784"/>
              <a:ext cx="54" cy="126"/>
            </a:xfrm>
            <a:prstGeom prst="rect">
              <a:avLst/>
            </a:prstGeom>
            <a:solidFill>
              <a:srgbClr val="00FFFF"/>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6</a:t>
              </a:r>
              <a:endParaRPr lang="en-US" altLang="zh-CN">
                <a:ea typeface="宋体" pitchFamily="2" charset="-122"/>
              </a:endParaRPr>
            </a:p>
          </p:txBody>
        </p:sp>
        <p:sp>
          <p:nvSpPr>
            <p:cNvPr id="17" name="Freeform 16"/>
            <p:cNvSpPr>
              <a:spLocks/>
            </p:cNvSpPr>
            <p:nvPr/>
          </p:nvSpPr>
          <p:spPr bwMode="auto">
            <a:xfrm>
              <a:off x="1370" y="2301"/>
              <a:ext cx="221" cy="221"/>
            </a:xfrm>
            <a:custGeom>
              <a:avLst/>
              <a:gdLst/>
              <a:ahLst/>
              <a:cxnLst>
                <a:cxn ang="0">
                  <a:pos x="892" y="1982"/>
                </a:cxn>
                <a:cxn ang="0">
                  <a:pos x="698" y="1943"/>
                </a:cxn>
                <a:cxn ang="0">
                  <a:pos x="520" y="1868"/>
                </a:cxn>
                <a:cxn ang="0">
                  <a:pos x="362" y="1760"/>
                </a:cxn>
                <a:cxn ang="0">
                  <a:pos x="227" y="1626"/>
                </a:cxn>
                <a:cxn ang="0">
                  <a:pos x="120" y="1467"/>
                </a:cxn>
                <a:cxn ang="0">
                  <a:pos x="45" y="1289"/>
                </a:cxn>
                <a:cxn ang="0">
                  <a:pos x="5" y="1095"/>
                </a:cxn>
                <a:cxn ang="0">
                  <a:pos x="5" y="893"/>
                </a:cxn>
                <a:cxn ang="0">
                  <a:pos x="45" y="699"/>
                </a:cxn>
                <a:cxn ang="0">
                  <a:pos x="120" y="520"/>
                </a:cxn>
                <a:cxn ang="0">
                  <a:pos x="227" y="362"/>
                </a:cxn>
                <a:cxn ang="0">
                  <a:pos x="362" y="227"/>
                </a:cxn>
                <a:cxn ang="0">
                  <a:pos x="520" y="120"/>
                </a:cxn>
                <a:cxn ang="0">
                  <a:pos x="698" y="45"/>
                </a:cxn>
                <a:cxn ang="0">
                  <a:pos x="892" y="5"/>
                </a:cxn>
                <a:cxn ang="0">
                  <a:pos x="1095" y="5"/>
                </a:cxn>
                <a:cxn ang="0">
                  <a:pos x="1289" y="45"/>
                </a:cxn>
                <a:cxn ang="0">
                  <a:pos x="1467" y="120"/>
                </a:cxn>
                <a:cxn ang="0">
                  <a:pos x="1625" y="227"/>
                </a:cxn>
                <a:cxn ang="0">
                  <a:pos x="1760" y="362"/>
                </a:cxn>
                <a:cxn ang="0">
                  <a:pos x="1867" y="520"/>
                </a:cxn>
                <a:cxn ang="0">
                  <a:pos x="1942" y="699"/>
                </a:cxn>
                <a:cxn ang="0">
                  <a:pos x="1982" y="893"/>
                </a:cxn>
                <a:cxn ang="0">
                  <a:pos x="1982" y="1095"/>
                </a:cxn>
                <a:cxn ang="0">
                  <a:pos x="1942" y="1289"/>
                </a:cxn>
                <a:cxn ang="0">
                  <a:pos x="1867" y="1467"/>
                </a:cxn>
                <a:cxn ang="0">
                  <a:pos x="1760" y="1626"/>
                </a:cxn>
                <a:cxn ang="0">
                  <a:pos x="1625" y="1760"/>
                </a:cxn>
                <a:cxn ang="0">
                  <a:pos x="1467" y="1868"/>
                </a:cxn>
                <a:cxn ang="0">
                  <a:pos x="1289" y="1943"/>
                </a:cxn>
                <a:cxn ang="0">
                  <a:pos x="1095" y="1982"/>
                </a:cxn>
              </a:cxnLst>
              <a:rect l="0" t="0" r="r" b="b"/>
              <a:pathLst>
                <a:path w="1987" h="1988">
                  <a:moveTo>
                    <a:pt x="993" y="1988"/>
                  </a:moveTo>
                  <a:lnTo>
                    <a:pt x="892" y="1982"/>
                  </a:lnTo>
                  <a:lnTo>
                    <a:pt x="793" y="1968"/>
                  </a:lnTo>
                  <a:lnTo>
                    <a:pt x="698" y="1943"/>
                  </a:lnTo>
                  <a:lnTo>
                    <a:pt x="607" y="1909"/>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0"/>
                  </a:lnTo>
                  <a:lnTo>
                    <a:pt x="170" y="438"/>
                  </a:lnTo>
                  <a:lnTo>
                    <a:pt x="227" y="362"/>
                  </a:lnTo>
                  <a:lnTo>
                    <a:pt x="291" y="291"/>
                  </a:lnTo>
                  <a:lnTo>
                    <a:pt x="362" y="227"/>
                  </a:lnTo>
                  <a:lnTo>
                    <a:pt x="438" y="170"/>
                  </a:lnTo>
                  <a:lnTo>
                    <a:pt x="520" y="120"/>
                  </a:lnTo>
                  <a:lnTo>
                    <a:pt x="607" y="78"/>
                  </a:lnTo>
                  <a:lnTo>
                    <a:pt x="698" y="45"/>
                  </a:lnTo>
                  <a:lnTo>
                    <a:pt x="793" y="20"/>
                  </a:lnTo>
                  <a:lnTo>
                    <a:pt x="892" y="5"/>
                  </a:lnTo>
                  <a:lnTo>
                    <a:pt x="993" y="0"/>
                  </a:lnTo>
                  <a:lnTo>
                    <a:pt x="1095" y="5"/>
                  </a:lnTo>
                  <a:lnTo>
                    <a:pt x="1194" y="20"/>
                  </a:lnTo>
                  <a:lnTo>
                    <a:pt x="1289" y="45"/>
                  </a:lnTo>
                  <a:lnTo>
                    <a:pt x="1380" y="78"/>
                  </a:lnTo>
                  <a:lnTo>
                    <a:pt x="1467" y="120"/>
                  </a:lnTo>
                  <a:lnTo>
                    <a:pt x="1549" y="170"/>
                  </a:lnTo>
                  <a:lnTo>
                    <a:pt x="1625" y="227"/>
                  </a:lnTo>
                  <a:lnTo>
                    <a:pt x="1696" y="291"/>
                  </a:lnTo>
                  <a:lnTo>
                    <a:pt x="1760" y="362"/>
                  </a:lnTo>
                  <a:lnTo>
                    <a:pt x="1817" y="438"/>
                  </a:lnTo>
                  <a:lnTo>
                    <a:pt x="1867" y="520"/>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50"/>
                  </a:lnTo>
                  <a:lnTo>
                    <a:pt x="1760" y="1626"/>
                  </a:lnTo>
                  <a:lnTo>
                    <a:pt x="1696" y="1697"/>
                  </a:lnTo>
                  <a:lnTo>
                    <a:pt x="1625" y="1760"/>
                  </a:lnTo>
                  <a:lnTo>
                    <a:pt x="1549" y="1818"/>
                  </a:lnTo>
                  <a:lnTo>
                    <a:pt x="1467" y="1868"/>
                  </a:lnTo>
                  <a:lnTo>
                    <a:pt x="1380" y="1909"/>
                  </a:lnTo>
                  <a:lnTo>
                    <a:pt x="1289" y="1943"/>
                  </a:lnTo>
                  <a:lnTo>
                    <a:pt x="1194" y="1968"/>
                  </a:lnTo>
                  <a:lnTo>
                    <a:pt x="1095" y="1982"/>
                  </a:lnTo>
                  <a:lnTo>
                    <a:pt x="993" y="1988"/>
                  </a:lnTo>
                </a:path>
              </a:pathLst>
            </a:custGeom>
            <a:solidFill>
              <a:srgbClr val="00FFFF"/>
            </a:solidFill>
            <a:ln w="12700">
              <a:solidFill>
                <a:srgbClr val="000000"/>
              </a:solidFill>
              <a:prstDash val="solid"/>
              <a:round/>
              <a:headEnd/>
              <a:tailEnd/>
            </a:ln>
          </p:spPr>
          <p:txBody>
            <a:bodyPr/>
            <a:lstStyle/>
            <a:p>
              <a:endParaRPr lang="ja-JP" altLang="en-US"/>
            </a:p>
          </p:txBody>
        </p:sp>
        <p:sp>
          <p:nvSpPr>
            <p:cNvPr id="18" name="Rectangle 17"/>
            <p:cNvSpPr>
              <a:spLocks noChangeArrowheads="1"/>
            </p:cNvSpPr>
            <p:nvPr/>
          </p:nvSpPr>
          <p:spPr bwMode="auto">
            <a:xfrm>
              <a:off x="1458" y="2357"/>
              <a:ext cx="54" cy="126"/>
            </a:xfrm>
            <a:prstGeom prst="rect">
              <a:avLst/>
            </a:prstGeom>
            <a:solidFill>
              <a:srgbClr val="00FFFF"/>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7</a:t>
              </a:r>
              <a:endParaRPr lang="en-US" altLang="zh-CN">
                <a:ea typeface="宋体" pitchFamily="2" charset="-122"/>
              </a:endParaRPr>
            </a:p>
          </p:txBody>
        </p:sp>
        <p:sp>
          <p:nvSpPr>
            <p:cNvPr id="19" name="Freeform 18"/>
            <p:cNvSpPr>
              <a:spLocks/>
            </p:cNvSpPr>
            <p:nvPr/>
          </p:nvSpPr>
          <p:spPr bwMode="auto">
            <a:xfrm>
              <a:off x="1388" y="2832"/>
              <a:ext cx="221" cy="221"/>
            </a:xfrm>
            <a:custGeom>
              <a:avLst/>
              <a:gdLst/>
              <a:ahLst/>
              <a:cxnLst>
                <a:cxn ang="0">
                  <a:pos x="892" y="1982"/>
                </a:cxn>
                <a:cxn ang="0">
                  <a:pos x="698" y="1943"/>
                </a:cxn>
                <a:cxn ang="0">
                  <a:pos x="520" y="1867"/>
                </a:cxn>
                <a:cxn ang="0">
                  <a:pos x="361" y="1760"/>
                </a:cxn>
                <a:cxn ang="0">
                  <a:pos x="227" y="1626"/>
                </a:cxn>
                <a:cxn ang="0">
                  <a:pos x="120" y="1467"/>
                </a:cxn>
                <a:cxn ang="0">
                  <a:pos x="45" y="1289"/>
                </a:cxn>
                <a:cxn ang="0">
                  <a:pos x="5" y="1095"/>
                </a:cxn>
                <a:cxn ang="0">
                  <a:pos x="5" y="893"/>
                </a:cxn>
                <a:cxn ang="0">
                  <a:pos x="45" y="699"/>
                </a:cxn>
                <a:cxn ang="0">
                  <a:pos x="120" y="520"/>
                </a:cxn>
                <a:cxn ang="0">
                  <a:pos x="227" y="362"/>
                </a:cxn>
                <a:cxn ang="0">
                  <a:pos x="361" y="227"/>
                </a:cxn>
                <a:cxn ang="0">
                  <a:pos x="520" y="120"/>
                </a:cxn>
                <a:cxn ang="0">
                  <a:pos x="698" y="45"/>
                </a:cxn>
                <a:cxn ang="0">
                  <a:pos x="892" y="5"/>
                </a:cxn>
                <a:cxn ang="0">
                  <a:pos x="1095" y="5"/>
                </a:cxn>
                <a:cxn ang="0">
                  <a:pos x="1288" y="45"/>
                </a:cxn>
                <a:cxn ang="0">
                  <a:pos x="1467" y="120"/>
                </a:cxn>
                <a:cxn ang="0">
                  <a:pos x="1625" y="227"/>
                </a:cxn>
                <a:cxn ang="0">
                  <a:pos x="1760" y="362"/>
                </a:cxn>
                <a:cxn ang="0">
                  <a:pos x="1867" y="520"/>
                </a:cxn>
                <a:cxn ang="0">
                  <a:pos x="1942" y="699"/>
                </a:cxn>
                <a:cxn ang="0">
                  <a:pos x="1982" y="893"/>
                </a:cxn>
                <a:cxn ang="0">
                  <a:pos x="1982" y="1095"/>
                </a:cxn>
                <a:cxn ang="0">
                  <a:pos x="1942" y="1289"/>
                </a:cxn>
                <a:cxn ang="0">
                  <a:pos x="1867" y="1467"/>
                </a:cxn>
                <a:cxn ang="0">
                  <a:pos x="1760" y="1626"/>
                </a:cxn>
                <a:cxn ang="0">
                  <a:pos x="1625" y="1760"/>
                </a:cxn>
                <a:cxn ang="0">
                  <a:pos x="1467" y="1867"/>
                </a:cxn>
                <a:cxn ang="0">
                  <a:pos x="1288" y="1943"/>
                </a:cxn>
                <a:cxn ang="0">
                  <a:pos x="1095" y="1982"/>
                </a:cxn>
              </a:cxnLst>
              <a:rect l="0" t="0" r="r" b="b"/>
              <a:pathLst>
                <a:path w="1987" h="1987">
                  <a:moveTo>
                    <a:pt x="993" y="1987"/>
                  </a:moveTo>
                  <a:lnTo>
                    <a:pt x="892" y="1982"/>
                  </a:lnTo>
                  <a:lnTo>
                    <a:pt x="793" y="1968"/>
                  </a:lnTo>
                  <a:lnTo>
                    <a:pt x="698" y="1943"/>
                  </a:lnTo>
                  <a:lnTo>
                    <a:pt x="607" y="1909"/>
                  </a:lnTo>
                  <a:lnTo>
                    <a:pt x="520" y="1867"/>
                  </a:lnTo>
                  <a:lnTo>
                    <a:pt x="438" y="1817"/>
                  </a:lnTo>
                  <a:lnTo>
                    <a:pt x="361" y="1760"/>
                  </a:lnTo>
                  <a:lnTo>
                    <a:pt x="291" y="1696"/>
                  </a:lnTo>
                  <a:lnTo>
                    <a:pt x="227" y="1626"/>
                  </a:lnTo>
                  <a:lnTo>
                    <a:pt x="170" y="1549"/>
                  </a:lnTo>
                  <a:lnTo>
                    <a:pt x="120" y="1467"/>
                  </a:lnTo>
                  <a:lnTo>
                    <a:pt x="78" y="1381"/>
                  </a:lnTo>
                  <a:lnTo>
                    <a:pt x="45" y="1289"/>
                  </a:lnTo>
                  <a:lnTo>
                    <a:pt x="19" y="1194"/>
                  </a:lnTo>
                  <a:lnTo>
                    <a:pt x="5" y="1095"/>
                  </a:lnTo>
                  <a:lnTo>
                    <a:pt x="0" y="994"/>
                  </a:lnTo>
                  <a:lnTo>
                    <a:pt x="5" y="893"/>
                  </a:lnTo>
                  <a:lnTo>
                    <a:pt x="19" y="794"/>
                  </a:lnTo>
                  <a:lnTo>
                    <a:pt x="45" y="699"/>
                  </a:lnTo>
                  <a:lnTo>
                    <a:pt x="78" y="607"/>
                  </a:lnTo>
                  <a:lnTo>
                    <a:pt x="120" y="520"/>
                  </a:lnTo>
                  <a:lnTo>
                    <a:pt x="170" y="438"/>
                  </a:lnTo>
                  <a:lnTo>
                    <a:pt x="227" y="362"/>
                  </a:lnTo>
                  <a:lnTo>
                    <a:pt x="291" y="291"/>
                  </a:lnTo>
                  <a:lnTo>
                    <a:pt x="361" y="227"/>
                  </a:lnTo>
                  <a:lnTo>
                    <a:pt x="438" y="170"/>
                  </a:lnTo>
                  <a:lnTo>
                    <a:pt x="520" y="120"/>
                  </a:lnTo>
                  <a:lnTo>
                    <a:pt x="607" y="78"/>
                  </a:lnTo>
                  <a:lnTo>
                    <a:pt x="698" y="45"/>
                  </a:lnTo>
                  <a:lnTo>
                    <a:pt x="793" y="20"/>
                  </a:lnTo>
                  <a:lnTo>
                    <a:pt x="892" y="5"/>
                  </a:lnTo>
                  <a:lnTo>
                    <a:pt x="993" y="0"/>
                  </a:lnTo>
                  <a:lnTo>
                    <a:pt x="1095" y="5"/>
                  </a:lnTo>
                  <a:lnTo>
                    <a:pt x="1194" y="20"/>
                  </a:lnTo>
                  <a:lnTo>
                    <a:pt x="1288" y="45"/>
                  </a:lnTo>
                  <a:lnTo>
                    <a:pt x="1380" y="78"/>
                  </a:lnTo>
                  <a:lnTo>
                    <a:pt x="1467" y="120"/>
                  </a:lnTo>
                  <a:lnTo>
                    <a:pt x="1549" y="170"/>
                  </a:lnTo>
                  <a:lnTo>
                    <a:pt x="1625" y="227"/>
                  </a:lnTo>
                  <a:lnTo>
                    <a:pt x="1696" y="291"/>
                  </a:lnTo>
                  <a:lnTo>
                    <a:pt x="1760" y="362"/>
                  </a:lnTo>
                  <a:lnTo>
                    <a:pt x="1817" y="438"/>
                  </a:lnTo>
                  <a:lnTo>
                    <a:pt x="1867" y="520"/>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49"/>
                  </a:lnTo>
                  <a:lnTo>
                    <a:pt x="1760" y="1626"/>
                  </a:lnTo>
                  <a:lnTo>
                    <a:pt x="1696" y="1696"/>
                  </a:lnTo>
                  <a:lnTo>
                    <a:pt x="1625" y="1760"/>
                  </a:lnTo>
                  <a:lnTo>
                    <a:pt x="1549" y="1817"/>
                  </a:lnTo>
                  <a:lnTo>
                    <a:pt x="1467" y="1867"/>
                  </a:lnTo>
                  <a:lnTo>
                    <a:pt x="1380" y="1909"/>
                  </a:lnTo>
                  <a:lnTo>
                    <a:pt x="1288" y="1943"/>
                  </a:lnTo>
                  <a:lnTo>
                    <a:pt x="1194" y="1968"/>
                  </a:lnTo>
                  <a:lnTo>
                    <a:pt x="1095" y="1982"/>
                  </a:lnTo>
                  <a:lnTo>
                    <a:pt x="993" y="1987"/>
                  </a:lnTo>
                </a:path>
              </a:pathLst>
            </a:custGeom>
            <a:solidFill>
              <a:srgbClr val="00FFFF"/>
            </a:solidFill>
            <a:ln w="12700">
              <a:solidFill>
                <a:srgbClr val="000000"/>
              </a:solidFill>
              <a:prstDash val="solid"/>
              <a:round/>
              <a:headEnd/>
              <a:tailEnd/>
            </a:ln>
          </p:spPr>
          <p:txBody>
            <a:bodyPr/>
            <a:lstStyle/>
            <a:p>
              <a:endParaRPr lang="ja-JP" altLang="en-US"/>
            </a:p>
          </p:txBody>
        </p:sp>
        <p:sp>
          <p:nvSpPr>
            <p:cNvPr id="20" name="Rectangle 19"/>
            <p:cNvSpPr>
              <a:spLocks noChangeArrowheads="1"/>
            </p:cNvSpPr>
            <p:nvPr/>
          </p:nvSpPr>
          <p:spPr bwMode="auto">
            <a:xfrm>
              <a:off x="1469" y="2889"/>
              <a:ext cx="54" cy="126"/>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8</a:t>
              </a:r>
              <a:endParaRPr lang="en-US" altLang="zh-CN">
                <a:ea typeface="宋体" pitchFamily="2" charset="-122"/>
              </a:endParaRPr>
            </a:p>
          </p:txBody>
        </p:sp>
        <p:sp>
          <p:nvSpPr>
            <p:cNvPr id="21" name="Freeform 20"/>
            <p:cNvSpPr>
              <a:spLocks/>
            </p:cNvSpPr>
            <p:nvPr/>
          </p:nvSpPr>
          <p:spPr bwMode="auto">
            <a:xfrm>
              <a:off x="1369" y="1172"/>
              <a:ext cx="221" cy="220"/>
            </a:xfrm>
            <a:custGeom>
              <a:avLst/>
              <a:gdLst/>
              <a:ahLst/>
              <a:cxnLst>
                <a:cxn ang="0">
                  <a:pos x="893" y="1982"/>
                </a:cxn>
                <a:cxn ang="0">
                  <a:pos x="699" y="1942"/>
                </a:cxn>
                <a:cxn ang="0">
                  <a:pos x="520" y="1867"/>
                </a:cxn>
                <a:cxn ang="0">
                  <a:pos x="362" y="1760"/>
                </a:cxn>
                <a:cxn ang="0">
                  <a:pos x="227" y="1625"/>
                </a:cxn>
                <a:cxn ang="0">
                  <a:pos x="120" y="1467"/>
                </a:cxn>
                <a:cxn ang="0">
                  <a:pos x="45" y="1288"/>
                </a:cxn>
                <a:cxn ang="0">
                  <a:pos x="5" y="1095"/>
                </a:cxn>
                <a:cxn ang="0">
                  <a:pos x="5" y="892"/>
                </a:cxn>
                <a:cxn ang="0">
                  <a:pos x="45" y="698"/>
                </a:cxn>
                <a:cxn ang="0">
                  <a:pos x="120" y="520"/>
                </a:cxn>
                <a:cxn ang="0">
                  <a:pos x="227" y="362"/>
                </a:cxn>
                <a:cxn ang="0">
                  <a:pos x="362" y="227"/>
                </a:cxn>
                <a:cxn ang="0">
                  <a:pos x="520" y="120"/>
                </a:cxn>
                <a:cxn ang="0">
                  <a:pos x="699" y="45"/>
                </a:cxn>
                <a:cxn ang="0">
                  <a:pos x="893" y="5"/>
                </a:cxn>
                <a:cxn ang="0">
                  <a:pos x="1095" y="5"/>
                </a:cxn>
                <a:cxn ang="0">
                  <a:pos x="1289" y="45"/>
                </a:cxn>
                <a:cxn ang="0">
                  <a:pos x="1467" y="120"/>
                </a:cxn>
                <a:cxn ang="0">
                  <a:pos x="1626" y="227"/>
                </a:cxn>
                <a:cxn ang="0">
                  <a:pos x="1760" y="362"/>
                </a:cxn>
                <a:cxn ang="0">
                  <a:pos x="1868" y="520"/>
                </a:cxn>
                <a:cxn ang="0">
                  <a:pos x="1943" y="698"/>
                </a:cxn>
                <a:cxn ang="0">
                  <a:pos x="1982" y="892"/>
                </a:cxn>
                <a:cxn ang="0">
                  <a:pos x="1982" y="1095"/>
                </a:cxn>
                <a:cxn ang="0">
                  <a:pos x="1943" y="1288"/>
                </a:cxn>
                <a:cxn ang="0">
                  <a:pos x="1868" y="1467"/>
                </a:cxn>
                <a:cxn ang="0">
                  <a:pos x="1760" y="1625"/>
                </a:cxn>
                <a:cxn ang="0">
                  <a:pos x="1626" y="1760"/>
                </a:cxn>
                <a:cxn ang="0">
                  <a:pos x="1467" y="1867"/>
                </a:cxn>
                <a:cxn ang="0">
                  <a:pos x="1289" y="1942"/>
                </a:cxn>
                <a:cxn ang="0">
                  <a:pos x="1095" y="1982"/>
                </a:cxn>
              </a:cxnLst>
              <a:rect l="0" t="0" r="r" b="b"/>
              <a:pathLst>
                <a:path w="1988" h="1987">
                  <a:moveTo>
                    <a:pt x="994" y="1987"/>
                  </a:moveTo>
                  <a:lnTo>
                    <a:pt x="893" y="1982"/>
                  </a:lnTo>
                  <a:lnTo>
                    <a:pt x="794" y="1967"/>
                  </a:lnTo>
                  <a:lnTo>
                    <a:pt x="699" y="1942"/>
                  </a:lnTo>
                  <a:lnTo>
                    <a:pt x="607" y="1909"/>
                  </a:lnTo>
                  <a:lnTo>
                    <a:pt x="520" y="1867"/>
                  </a:lnTo>
                  <a:lnTo>
                    <a:pt x="438" y="1817"/>
                  </a:lnTo>
                  <a:lnTo>
                    <a:pt x="362" y="1760"/>
                  </a:lnTo>
                  <a:lnTo>
                    <a:pt x="291" y="1696"/>
                  </a:lnTo>
                  <a:lnTo>
                    <a:pt x="227" y="1625"/>
                  </a:lnTo>
                  <a:lnTo>
                    <a:pt x="170" y="1549"/>
                  </a:lnTo>
                  <a:lnTo>
                    <a:pt x="120" y="1467"/>
                  </a:lnTo>
                  <a:lnTo>
                    <a:pt x="78" y="1380"/>
                  </a:lnTo>
                  <a:lnTo>
                    <a:pt x="45" y="1288"/>
                  </a:lnTo>
                  <a:lnTo>
                    <a:pt x="20" y="1194"/>
                  </a:lnTo>
                  <a:lnTo>
                    <a:pt x="5" y="1095"/>
                  </a:lnTo>
                  <a:lnTo>
                    <a:pt x="0" y="993"/>
                  </a:lnTo>
                  <a:lnTo>
                    <a:pt x="5" y="892"/>
                  </a:lnTo>
                  <a:lnTo>
                    <a:pt x="20" y="793"/>
                  </a:lnTo>
                  <a:lnTo>
                    <a:pt x="45" y="698"/>
                  </a:lnTo>
                  <a:lnTo>
                    <a:pt x="78" y="607"/>
                  </a:lnTo>
                  <a:lnTo>
                    <a:pt x="120" y="520"/>
                  </a:lnTo>
                  <a:lnTo>
                    <a:pt x="170" y="438"/>
                  </a:lnTo>
                  <a:lnTo>
                    <a:pt x="227" y="362"/>
                  </a:lnTo>
                  <a:lnTo>
                    <a:pt x="291" y="291"/>
                  </a:lnTo>
                  <a:lnTo>
                    <a:pt x="362" y="227"/>
                  </a:lnTo>
                  <a:lnTo>
                    <a:pt x="438" y="170"/>
                  </a:lnTo>
                  <a:lnTo>
                    <a:pt x="520" y="120"/>
                  </a:lnTo>
                  <a:lnTo>
                    <a:pt x="607" y="78"/>
                  </a:lnTo>
                  <a:lnTo>
                    <a:pt x="699" y="45"/>
                  </a:lnTo>
                  <a:lnTo>
                    <a:pt x="794" y="20"/>
                  </a:lnTo>
                  <a:lnTo>
                    <a:pt x="893" y="5"/>
                  </a:lnTo>
                  <a:lnTo>
                    <a:pt x="994" y="0"/>
                  </a:lnTo>
                  <a:lnTo>
                    <a:pt x="1095" y="5"/>
                  </a:lnTo>
                  <a:lnTo>
                    <a:pt x="1194" y="20"/>
                  </a:lnTo>
                  <a:lnTo>
                    <a:pt x="1289" y="45"/>
                  </a:lnTo>
                  <a:lnTo>
                    <a:pt x="1381" y="78"/>
                  </a:lnTo>
                  <a:lnTo>
                    <a:pt x="1467" y="120"/>
                  </a:lnTo>
                  <a:lnTo>
                    <a:pt x="1550" y="170"/>
                  </a:lnTo>
                  <a:lnTo>
                    <a:pt x="1626" y="227"/>
                  </a:lnTo>
                  <a:lnTo>
                    <a:pt x="1697" y="291"/>
                  </a:lnTo>
                  <a:lnTo>
                    <a:pt x="1760" y="362"/>
                  </a:lnTo>
                  <a:lnTo>
                    <a:pt x="1818" y="438"/>
                  </a:lnTo>
                  <a:lnTo>
                    <a:pt x="1868" y="520"/>
                  </a:lnTo>
                  <a:lnTo>
                    <a:pt x="1909" y="607"/>
                  </a:lnTo>
                  <a:lnTo>
                    <a:pt x="1943" y="698"/>
                  </a:lnTo>
                  <a:lnTo>
                    <a:pt x="1968" y="793"/>
                  </a:lnTo>
                  <a:lnTo>
                    <a:pt x="1982" y="892"/>
                  </a:lnTo>
                  <a:lnTo>
                    <a:pt x="1988" y="993"/>
                  </a:lnTo>
                  <a:lnTo>
                    <a:pt x="1982" y="1095"/>
                  </a:lnTo>
                  <a:lnTo>
                    <a:pt x="1968" y="1194"/>
                  </a:lnTo>
                  <a:lnTo>
                    <a:pt x="1943" y="1288"/>
                  </a:lnTo>
                  <a:lnTo>
                    <a:pt x="1909" y="1380"/>
                  </a:lnTo>
                  <a:lnTo>
                    <a:pt x="1868" y="1467"/>
                  </a:lnTo>
                  <a:lnTo>
                    <a:pt x="1818" y="1549"/>
                  </a:lnTo>
                  <a:lnTo>
                    <a:pt x="1760" y="1625"/>
                  </a:lnTo>
                  <a:lnTo>
                    <a:pt x="1697" y="1696"/>
                  </a:lnTo>
                  <a:lnTo>
                    <a:pt x="1626" y="1760"/>
                  </a:lnTo>
                  <a:lnTo>
                    <a:pt x="1550" y="1817"/>
                  </a:lnTo>
                  <a:lnTo>
                    <a:pt x="1467" y="1867"/>
                  </a:lnTo>
                  <a:lnTo>
                    <a:pt x="1381" y="1909"/>
                  </a:lnTo>
                  <a:lnTo>
                    <a:pt x="1289" y="1942"/>
                  </a:lnTo>
                  <a:lnTo>
                    <a:pt x="1194" y="1967"/>
                  </a:lnTo>
                  <a:lnTo>
                    <a:pt x="1095" y="1982"/>
                  </a:lnTo>
                  <a:lnTo>
                    <a:pt x="994" y="1987"/>
                  </a:lnTo>
                </a:path>
              </a:pathLst>
            </a:custGeom>
            <a:solidFill>
              <a:srgbClr val="00FFFF"/>
            </a:solidFill>
            <a:ln w="12700">
              <a:solidFill>
                <a:srgbClr val="000000"/>
              </a:solidFill>
              <a:prstDash val="solid"/>
              <a:round/>
              <a:headEnd/>
              <a:tailEnd/>
            </a:ln>
          </p:spPr>
          <p:txBody>
            <a:bodyPr/>
            <a:lstStyle/>
            <a:p>
              <a:endParaRPr lang="ja-JP" altLang="en-US"/>
            </a:p>
          </p:txBody>
        </p:sp>
        <p:sp>
          <p:nvSpPr>
            <p:cNvPr id="22" name="Rectangle 21"/>
            <p:cNvSpPr>
              <a:spLocks noChangeArrowheads="1"/>
            </p:cNvSpPr>
            <p:nvPr/>
          </p:nvSpPr>
          <p:spPr bwMode="auto">
            <a:xfrm>
              <a:off x="1449" y="1229"/>
              <a:ext cx="54" cy="126"/>
            </a:xfrm>
            <a:prstGeom prst="rect">
              <a:avLst/>
            </a:prstGeom>
            <a:solidFill>
              <a:srgbClr val="00FFFF"/>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5</a:t>
              </a:r>
              <a:endParaRPr lang="en-US" altLang="zh-CN">
                <a:ea typeface="宋体" pitchFamily="2" charset="-122"/>
              </a:endParaRPr>
            </a:p>
          </p:txBody>
        </p:sp>
        <p:sp>
          <p:nvSpPr>
            <p:cNvPr id="23" name="Freeform 22"/>
            <p:cNvSpPr>
              <a:spLocks/>
            </p:cNvSpPr>
            <p:nvPr/>
          </p:nvSpPr>
          <p:spPr bwMode="auto">
            <a:xfrm>
              <a:off x="822" y="1171"/>
              <a:ext cx="220" cy="221"/>
            </a:xfrm>
            <a:custGeom>
              <a:avLst/>
              <a:gdLst/>
              <a:ahLst/>
              <a:cxnLst>
                <a:cxn ang="0">
                  <a:pos x="893" y="1982"/>
                </a:cxn>
                <a:cxn ang="0">
                  <a:pos x="699" y="1942"/>
                </a:cxn>
                <a:cxn ang="0">
                  <a:pos x="521" y="1867"/>
                </a:cxn>
                <a:cxn ang="0">
                  <a:pos x="362" y="1760"/>
                </a:cxn>
                <a:cxn ang="0">
                  <a:pos x="228" y="1625"/>
                </a:cxn>
                <a:cxn ang="0">
                  <a:pos x="120" y="1467"/>
                </a:cxn>
                <a:cxn ang="0">
                  <a:pos x="45" y="1289"/>
                </a:cxn>
                <a:cxn ang="0">
                  <a:pos x="6" y="1095"/>
                </a:cxn>
                <a:cxn ang="0">
                  <a:pos x="6" y="892"/>
                </a:cxn>
                <a:cxn ang="0">
                  <a:pos x="45" y="698"/>
                </a:cxn>
                <a:cxn ang="0">
                  <a:pos x="120" y="520"/>
                </a:cxn>
                <a:cxn ang="0">
                  <a:pos x="228" y="362"/>
                </a:cxn>
                <a:cxn ang="0">
                  <a:pos x="362" y="227"/>
                </a:cxn>
                <a:cxn ang="0">
                  <a:pos x="521" y="120"/>
                </a:cxn>
                <a:cxn ang="0">
                  <a:pos x="699" y="45"/>
                </a:cxn>
                <a:cxn ang="0">
                  <a:pos x="893" y="5"/>
                </a:cxn>
                <a:cxn ang="0">
                  <a:pos x="1095" y="5"/>
                </a:cxn>
                <a:cxn ang="0">
                  <a:pos x="1289" y="45"/>
                </a:cxn>
                <a:cxn ang="0">
                  <a:pos x="1468" y="120"/>
                </a:cxn>
                <a:cxn ang="0">
                  <a:pos x="1626" y="227"/>
                </a:cxn>
                <a:cxn ang="0">
                  <a:pos x="1761" y="362"/>
                </a:cxn>
                <a:cxn ang="0">
                  <a:pos x="1868" y="520"/>
                </a:cxn>
                <a:cxn ang="0">
                  <a:pos x="1943" y="698"/>
                </a:cxn>
                <a:cxn ang="0">
                  <a:pos x="1983" y="892"/>
                </a:cxn>
                <a:cxn ang="0">
                  <a:pos x="1983" y="1095"/>
                </a:cxn>
                <a:cxn ang="0">
                  <a:pos x="1943" y="1289"/>
                </a:cxn>
                <a:cxn ang="0">
                  <a:pos x="1868" y="1467"/>
                </a:cxn>
                <a:cxn ang="0">
                  <a:pos x="1761" y="1625"/>
                </a:cxn>
                <a:cxn ang="0">
                  <a:pos x="1626" y="1760"/>
                </a:cxn>
                <a:cxn ang="0">
                  <a:pos x="1468" y="1867"/>
                </a:cxn>
                <a:cxn ang="0">
                  <a:pos x="1289" y="1942"/>
                </a:cxn>
                <a:cxn ang="0">
                  <a:pos x="1095" y="1982"/>
                </a:cxn>
              </a:cxnLst>
              <a:rect l="0" t="0" r="r" b="b"/>
              <a:pathLst>
                <a:path w="1988" h="1987">
                  <a:moveTo>
                    <a:pt x="994" y="1987"/>
                  </a:moveTo>
                  <a:lnTo>
                    <a:pt x="893" y="1982"/>
                  </a:lnTo>
                  <a:lnTo>
                    <a:pt x="794" y="1967"/>
                  </a:lnTo>
                  <a:lnTo>
                    <a:pt x="699" y="1942"/>
                  </a:lnTo>
                  <a:lnTo>
                    <a:pt x="607" y="1909"/>
                  </a:lnTo>
                  <a:lnTo>
                    <a:pt x="521" y="1867"/>
                  </a:lnTo>
                  <a:lnTo>
                    <a:pt x="438" y="1817"/>
                  </a:lnTo>
                  <a:lnTo>
                    <a:pt x="362" y="1760"/>
                  </a:lnTo>
                  <a:lnTo>
                    <a:pt x="291" y="1696"/>
                  </a:lnTo>
                  <a:lnTo>
                    <a:pt x="228" y="1625"/>
                  </a:lnTo>
                  <a:lnTo>
                    <a:pt x="170" y="1549"/>
                  </a:lnTo>
                  <a:lnTo>
                    <a:pt x="120" y="1467"/>
                  </a:lnTo>
                  <a:lnTo>
                    <a:pt x="79" y="1380"/>
                  </a:lnTo>
                  <a:lnTo>
                    <a:pt x="45" y="1289"/>
                  </a:lnTo>
                  <a:lnTo>
                    <a:pt x="20" y="1194"/>
                  </a:lnTo>
                  <a:lnTo>
                    <a:pt x="6" y="1095"/>
                  </a:lnTo>
                  <a:lnTo>
                    <a:pt x="0" y="994"/>
                  </a:lnTo>
                  <a:lnTo>
                    <a:pt x="6" y="892"/>
                  </a:lnTo>
                  <a:lnTo>
                    <a:pt x="20" y="793"/>
                  </a:lnTo>
                  <a:lnTo>
                    <a:pt x="45" y="698"/>
                  </a:lnTo>
                  <a:lnTo>
                    <a:pt x="79" y="607"/>
                  </a:lnTo>
                  <a:lnTo>
                    <a:pt x="120" y="520"/>
                  </a:lnTo>
                  <a:lnTo>
                    <a:pt x="170" y="438"/>
                  </a:lnTo>
                  <a:lnTo>
                    <a:pt x="228" y="362"/>
                  </a:lnTo>
                  <a:lnTo>
                    <a:pt x="291" y="291"/>
                  </a:lnTo>
                  <a:lnTo>
                    <a:pt x="362" y="227"/>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8" y="120"/>
                  </a:lnTo>
                  <a:lnTo>
                    <a:pt x="1550" y="170"/>
                  </a:lnTo>
                  <a:lnTo>
                    <a:pt x="1626" y="227"/>
                  </a:lnTo>
                  <a:lnTo>
                    <a:pt x="1697" y="291"/>
                  </a:lnTo>
                  <a:lnTo>
                    <a:pt x="1761" y="362"/>
                  </a:lnTo>
                  <a:lnTo>
                    <a:pt x="1818" y="438"/>
                  </a:lnTo>
                  <a:lnTo>
                    <a:pt x="1868" y="520"/>
                  </a:lnTo>
                  <a:lnTo>
                    <a:pt x="1910" y="607"/>
                  </a:lnTo>
                  <a:lnTo>
                    <a:pt x="1943" y="698"/>
                  </a:lnTo>
                  <a:lnTo>
                    <a:pt x="1968" y="793"/>
                  </a:lnTo>
                  <a:lnTo>
                    <a:pt x="1983" y="892"/>
                  </a:lnTo>
                  <a:lnTo>
                    <a:pt x="1988" y="994"/>
                  </a:lnTo>
                  <a:lnTo>
                    <a:pt x="1983" y="1095"/>
                  </a:lnTo>
                  <a:lnTo>
                    <a:pt x="1968" y="1194"/>
                  </a:lnTo>
                  <a:lnTo>
                    <a:pt x="1943" y="1289"/>
                  </a:lnTo>
                  <a:lnTo>
                    <a:pt x="1910" y="1380"/>
                  </a:lnTo>
                  <a:lnTo>
                    <a:pt x="1868" y="1467"/>
                  </a:lnTo>
                  <a:lnTo>
                    <a:pt x="1818" y="1549"/>
                  </a:lnTo>
                  <a:lnTo>
                    <a:pt x="1761" y="1625"/>
                  </a:lnTo>
                  <a:lnTo>
                    <a:pt x="1697" y="1696"/>
                  </a:lnTo>
                  <a:lnTo>
                    <a:pt x="1626" y="1760"/>
                  </a:lnTo>
                  <a:lnTo>
                    <a:pt x="1550" y="1817"/>
                  </a:lnTo>
                  <a:lnTo>
                    <a:pt x="1468" y="1867"/>
                  </a:lnTo>
                  <a:lnTo>
                    <a:pt x="1381" y="1909"/>
                  </a:lnTo>
                  <a:lnTo>
                    <a:pt x="1289" y="1942"/>
                  </a:lnTo>
                  <a:lnTo>
                    <a:pt x="1194" y="1967"/>
                  </a:lnTo>
                  <a:lnTo>
                    <a:pt x="1095" y="1982"/>
                  </a:lnTo>
                  <a:lnTo>
                    <a:pt x="994" y="1987"/>
                  </a:lnTo>
                </a:path>
              </a:pathLst>
            </a:custGeom>
            <a:noFill/>
            <a:ln w="12700">
              <a:solidFill>
                <a:srgbClr val="000000"/>
              </a:solidFill>
              <a:prstDash val="solid"/>
              <a:round/>
              <a:headEnd/>
              <a:tailEnd/>
            </a:ln>
          </p:spPr>
          <p:txBody>
            <a:bodyPr/>
            <a:lstStyle/>
            <a:p>
              <a:endParaRPr lang="ja-JP" altLang="en-US"/>
            </a:p>
          </p:txBody>
        </p:sp>
        <p:sp>
          <p:nvSpPr>
            <p:cNvPr id="24" name="Rectangle 23"/>
            <p:cNvSpPr>
              <a:spLocks noChangeArrowheads="1"/>
            </p:cNvSpPr>
            <p:nvPr/>
          </p:nvSpPr>
          <p:spPr bwMode="auto">
            <a:xfrm>
              <a:off x="901" y="1227"/>
              <a:ext cx="54" cy="126"/>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9</a:t>
              </a:r>
              <a:endParaRPr lang="en-US" altLang="zh-CN">
                <a:ea typeface="宋体" pitchFamily="2" charset="-122"/>
              </a:endParaRPr>
            </a:p>
          </p:txBody>
        </p:sp>
        <p:sp>
          <p:nvSpPr>
            <p:cNvPr id="25" name="Freeform 26"/>
            <p:cNvSpPr>
              <a:spLocks/>
            </p:cNvSpPr>
            <p:nvPr/>
          </p:nvSpPr>
          <p:spPr bwMode="auto">
            <a:xfrm>
              <a:off x="822" y="1728"/>
              <a:ext cx="221" cy="221"/>
            </a:xfrm>
            <a:custGeom>
              <a:avLst/>
              <a:gdLst/>
              <a:ahLst/>
              <a:cxnLst>
                <a:cxn ang="0">
                  <a:pos x="892" y="1982"/>
                </a:cxn>
                <a:cxn ang="0">
                  <a:pos x="698" y="1942"/>
                </a:cxn>
                <a:cxn ang="0">
                  <a:pos x="520" y="1867"/>
                </a:cxn>
                <a:cxn ang="0">
                  <a:pos x="361" y="1760"/>
                </a:cxn>
                <a:cxn ang="0">
                  <a:pos x="227" y="1625"/>
                </a:cxn>
                <a:cxn ang="0">
                  <a:pos x="119" y="1467"/>
                </a:cxn>
                <a:cxn ang="0">
                  <a:pos x="44" y="1288"/>
                </a:cxn>
                <a:cxn ang="0">
                  <a:pos x="5" y="1095"/>
                </a:cxn>
                <a:cxn ang="0">
                  <a:pos x="5" y="892"/>
                </a:cxn>
                <a:cxn ang="0">
                  <a:pos x="44" y="698"/>
                </a:cxn>
                <a:cxn ang="0">
                  <a:pos x="119" y="520"/>
                </a:cxn>
                <a:cxn ang="0">
                  <a:pos x="227" y="362"/>
                </a:cxn>
                <a:cxn ang="0">
                  <a:pos x="361" y="227"/>
                </a:cxn>
                <a:cxn ang="0">
                  <a:pos x="520" y="120"/>
                </a:cxn>
                <a:cxn ang="0">
                  <a:pos x="698" y="45"/>
                </a:cxn>
                <a:cxn ang="0">
                  <a:pos x="892" y="5"/>
                </a:cxn>
                <a:cxn ang="0">
                  <a:pos x="1094" y="5"/>
                </a:cxn>
                <a:cxn ang="0">
                  <a:pos x="1288" y="45"/>
                </a:cxn>
                <a:cxn ang="0">
                  <a:pos x="1467" y="120"/>
                </a:cxn>
                <a:cxn ang="0">
                  <a:pos x="1625" y="227"/>
                </a:cxn>
                <a:cxn ang="0">
                  <a:pos x="1760" y="362"/>
                </a:cxn>
                <a:cxn ang="0">
                  <a:pos x="1867" y="520"/>
                </a:cxn>
                <a:cxn ang="0">
                  <a:pos x="1942" y="698"/>
                </a:cxn>
                <a:cxn ang="0">
                  <a:pos x="1982" y="892"/>
                </a:cxn>
                <a:cxn ang="0">
                  <a:pos x="1982" y="1095"/>
                </a:cxn>
                <a:cxn ang="0">
                  <a:pos x="1942" y="1288"/>
                </a:cxn>
                <a:cxn ang="0">
                  <a:pos x="1867" y="1467"/>
                </a:cxn>
                <a:cxn ang="0">
                  <a:pos x="1760" y="1625"/>
                </a:cxn>
                <a:cxn ang="0">
                  <a:pos x="1625" y="1760"/>
                </a:cxn>
                <a:cxn ang="0">
                  <a:pos x="1467" y="1867"/>
                </a:cxn>
                <a:cxn ang="0">
                  <a:pos x="1288" y="1942"/>
                </a:cxn>
                <a:cxn ang="0">
                  <a:pos x="1094" y="1982"/>
                </a:cxn>
              </a:cxnLst>
              <a:rect l="0" t="0" r="r" b="b"/>
              <a:pathLst>
                <a:path w="1987" h="1987">
                  <a:moveTo>
                    <a:pt x="993" y="1987"/>
                  </a:moveTo>
                  <a:lnTo>
                    <a:pt x="892" y="1982"/>
                  </a:lnTo>
                  <a:lnTo>
                    <a:pt x="793" y="1967"/>
                  </a:lnTo>
                  <a:lnTo>
                    <a:pt x="698" y="1942"/>
                  </a:lnTo>
                  <a:lnTo>
                    <a:pt x="606" y="1909"/>
                  </a:lnTo>
                  <a:lnTo>
                    <a:pt x="520" y="1867"/>
                  </a:lnTo>
                  <a:lnTo>
                    <a:pt x="437" y="1817"/>
                  </a:lnTo>
                  <a:lnTo>
                    <a:pt x="361" y="1760"/>
                  </a:lnTo>
                  <a:lnTo>
                    <a:pt x="290" y="1696"/>
                  </a:lnTo>
                  <a:lnTo>
                    <a:pt x="227" y="1625"/>
                  </a:lnTo>
                  <a:lnTo>
                    <a:pt x="170" y="1549"/>
                  </a:lnTo>
                  <a:lnTo>
                    <a:pt x="119" y="1467"/>
                  </a:lnTo>
                  <a:lnTo>
                    <a:pt x="78" y="1380"/>
                  </a:lnTo>
                  <a:lnTo>
                    <a:pt x="44" y="1288"/>
                  </a:lnTo>
                  <a:lnTo>
                    <a:pt x="19" y="1194"/>
                  </a:lnTo>
                  <a:lnTo>
                    <a:pt x="5" y="1095"/>
                  </a:lnTo>
                  <a:lnTo>
                    <a:pt x="0" y="993"/>
                  </a:lnTo>
                  <a:lnTo>
                    <a:pt x="5" y="892"/>
                  </a:lnTo>
                  <a:lnTo>
                    <a:pt x="19" y="793"/>
                  </a:lnTo>
                  <a:lnTo>
                    <a:pt x="44" y="698"/>
                  </a:lnTo>
                  <a:lnTo>
                    <a:pt x="78" y="607"/>
                  </a:lnTo>
                  <a:lnTo>
                    <a:pt x="119" y="520"/>
                  </a:lnTo>
                  <a:lnTo>
                    <a:pt x="170" y="438"/>
                  </a:lnTo>
                  <a:lnTo>
                    <a:pt x="227" y="362"/>
                  </a:lnTo>
                  <a:lnTo>
                    <a:pt x="290" y="291"/>
                  </a:lnTo>
                  <a:lnTo>
                    <a:pt x="361" y="227"/>
                  </a:lnTo>
                  <a:lnTo>
                    <a:pt x="437" y="170"/>
                  </a:lnTo>
                  <a:lnTo>
                    <a:pt x="520" y="120"/>
                  </a:lnTo>
                  <a:lnTo>
                    <a:pt x="606" y="78"/>
                  </a:lnTo>
                  <a:lnTo>
                    <a:pt x="698" y="45"/>
                  </a:lnTo>
                  <a:lnTo>
                    <a:pt x="793" y="20"/>
                  </a:lnTo>
                  <a:lnTo>
                    <a:pt x="892" y="5"/>
                  </a:lnTo>
                  <a:lnTo>
                    <a:pt x="993" y="0"/>
                  </a:lnTo>
                  <a:lnTo>
                    <a:pt x="1094" y="5"/>
                  </a:lnTo>
                  <a:lnTo>
                    <a:pt x="1193" y="20"/>
                  </a:lnTo>
                  <a:lnTo>
                    <a:pt x="1288" y="45"/>
                  </a:lnTo>
                  <a:lnTo>
                    <a:pt x="1380" y="78"/>
                  </a:lnTo>
                  <a:lnTo>
                    <a:pt x="1467" y="120"/>
                  </a:lnTo>
                  <a:lnTo>
                    <a:pt x="1549" y="170"/>
                  </a:lnTo>
                  <a:lnTo>
                    <a:pt x="1625" y="227"/>
                  </a:lnTo>
                  <a:lnTo>
                    <a:pt x="1696" y="291"/>
                  </a:lnTo>
                  <a:lnTo>
                    <a:pt x="1760" y="362"/>
                  </a:lnTo>
                  <a:lnTo>
                    <a:pt x="1817" y="438"/>
                  </a:lnTo>
                  <a:lnTo>
                    <a:pt x="1867" y="520"/>
                  </a:lnTo>
                  <a:lnTo>
                    <a:pt x="1909" y="607"/>
                  </a:lnTo>
                  <a:lnTo>
                    <a:pt x="1942" y="698"/>
                  </a:lnTo>
                  <a:lnTo>
                    <a:pt x="1967" y="793"/>
                  </a:lnTo>
                  <a:lnTo>
                    <a:pt x="1982" y="892"/>
                  </a:lnTo>
                  <a:lnTo>
                    <a:pt x="1987" y="993"/>
                  </a:lnTo>
                  <a:lnTo>
                    <a:pt x="1982" y="1095"/>
                  </a:lnTo>
                  <a:lnTo>
                    <a:pt x="1967" y="1194"/>
                  </a:lnTo>
                  <a:lnTo>
                    <a:pt x="1942" y="1288"/>
                  </a:lnTo>
                  <a:lnTo>
                    <a:pt x="1909" y="1380"/>
                  </a:lnTo>
                  <a:lnTo>
                    <a:pt x="1867" y="1467"/>
                  </a:lnTo>
                  <a:lnTo>
                    <a:pt x="1817" y="1549"/>
                  </a:lnTo>
                  <a:lnTo>
                    <a:pt x="1760" y="1625"/>
                  </a:lnTo>
                  <a:lnTo>
                    <a:pt x="1696" y="1696"/>
                  </a:lnTo>
                  <a:lnTo>
                    <a:pt x="1625" y="1760"/>
                  </a:lnTo>
                  <a:lnTo>
                    <a:pt x="1549" y="1817"/>
                  </a:lnTo>
                  <a:lnTo>
                    <a:pt x="1467" y="1867"/>
                  </a:lnTo>
                  <a:lnTo>
                    <a:pt x="1380" y="1909"/>
                  </a:lnTo>
                  <a:lnTo>
                    <a:pt x="1288" y="1942"/>
                  </a:lnTo>
                  <a:lnTo>
                    <a:pt x="1193" y="1967"/>
                  </a:lnTo>
                  <a:lnTo>
                    <a:pt x="1094" y="1982"/>
                  </a:lnTo>
                  <a:lnTo>
                    <a:pt x="993" y="1987"/>
                  </a:lnTo>
                </a:path>
              </a:pathLst>
            </a:custGeom>
            <a:noFill/>
            <a:ln w="12700">
              <a:solidFill>
                <a:srgbClr val="000000"/>
              </a:solidFill>
              <a:prstDash val="solid"/>
              <a:round/>
              <a:headEnd/>
              <a:tailEnd/>
            </a:ln>
          </p:spPr>
          <p:txBody>
            <a:bodyPr/>
            <a:lstStyle/>
            <a:p>
              <a:endParaRPr lang="ja-JP" altLang="en-US"/>
            </a:p>
          </p:txBody>
        </p:sp>
        <p:sp>
          <p:nvSpPr>
            <p:cNvPr id="26" name="Rectangle 27"/>
            <p:cNvSpPr>
              <a:spLocks noChangeArrowheads="1"/>
            </p:cNvSpPr>
            <p:nvPr/>
          </p:nvSpPr>
          <p:spPr bwMode="auto">
            <a:xfrm>
              <a:off x="873" y="1783"/>
              <a:ext cx="107" cy="126"/>
            </a:xfrm>
            <a:prstGeom prst="rect">
              <a:avLst/>
            </a:prstGeom>
            <a:no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10</a:t>
              </a:r>
              <a:endParaRPr lang="en-US" altLang="zh-CN">
                <a:ea typeface="宋体" pitchFamily="2" charset="-122"/>
              </a:endParaRPr>
            </a:p>
          </p:txBody>
        </p:sp>
        <p:sp>
          <p:nvSpPr>
            <p:cNvPr id="27" name="Freeform 28"/>
            <p:cNvSpPr>
              <a:spLocks/>
            </p:cNvSpPr>
            <p:nvPr/>
          </p:nvSpPr>
          <p:spPr bwMode="auto">
            <a:xfrm>
              <a:off x="822" y="2304"/>
              <a:ext cx="221" cy="221"/>
            </a:xfrm>
            <a:custGeom>
              <a:avLst/>
              <a:gdLst/>
              <a:ahLst/>
              <a:cxnLst>
                <a:cxn ang="0">
                  <a:pos x="893" y="1982"/>
                </a:cxn>
                <a:cxn ang="0">
                  <a:pos x="699" y="1943"/>
                </a:cxn>
                <a:cxn ang="0">
                  <a:pos x="521" y="1868"/>
                </a:cxn>
                <a:cxn ang="0">
                  <a:pos x="362" y="1760"/>
                </a:cxn>
                <a:cxn ang="0">
                  <a:pos x="228" y="1626"/>
                </a:cxn>
                <a:cxn ang="0">
                  <a:pos x="120" y="1467"/>
                </a:cxn>
                <a:cxn ang="0">
                  <a:pos x="45" y="1289"/>
                </a:cxn>
                <a:cxn ang="0">
                  <a:pos x="6" y="1095"/>
                </a:cxn>
                <a:cxn ang="0">
                  <a:pos x="6" y="893"/>
                </a:cxn>
                <a:cxn ang="0">
                  <a:pos x="45" y="699"/>
                </a:cxn>
                <a:cxn ang="0">
                  <a:pos x="120" y="521"/>
                </a:cxn>
                <a:cxn ang="0">
                  <a:pos x="228" y="362"/>
                </a:cxn>
                <a:cxn ang="0">
                  <a:pos x="362" y="228"/>
                </a:cxn>
                <a:cxn ang="0">
                  <a:pos x="521" y="120"/>
                </a:cxn>
                <a:cxn ang="0">
                  <a:pos x="699" y="45"/>
                </a:cxn>
                <a:cxn ang="0">
                  <a:pos x="893" y="5"/>
                </a:cxn>
                <a:cxn ang="0">
                  <a:pos x="1095" y="5"/>
                </a:cxn>
                <a:cxn ang="0">
                  <a:pos x="1289" y="45"/>
                </a:cxn>
                <a:cxn ang="0">
                  <a:pos x="1468" y="120"/>
                </a:cxn>
                <a:cxn ang="0">
                  <a:pos x="1626" y="228"/>
                </a:cxn>
                <a:cxn ang="0">
                  <a:pos x="1761" y="362"/>
                </a:cxn>
                <a:cxn ang="0">
                  <a:pos x="1868" y="521"/>
                </a:cxn>
                <a:cxn ang="0">
                  <a:pos x="1943" y="699"/>
                </a:cxn>
                <a:cxn ang="0">
                  <a:pos x="1983" y="893"/>
                </a:cxn>
                <a:cxn ang="0">
                  <a:pos x="1983" y="1095"/>
                </a:cxn>
                <a:cxn ang="0">
                  <a:pos x="1943" y="1289"/>
                </a:cxn>
                <a:cxn ang="0">
                  <a:pos x="1868" y="1467"/>
                </a:cxn>
                <a:cxn ang="0">
                  <a:pos x="1761" y="1626"/>
                </a:cxn>
                <a:cxn ang="0">
                  <a:pos x="1626" y="1760"/>
                </a:cxn>
                <a:cxn ang="0">
                  <a:pos x="1468" y="1868"/>
                </a:cxn>
                <a:cxn ang="0">
                  <a:pos x="1289" y="1943"/>
                </a:cxn>
                <a:cxn ang="0">
                  <a:pos x="1095" y="1982"/>
                </a:cxn>
              </a:cxnLst>
              <a:rect l="0" t="0" r="r" b="b"/>
              <a:pathLst>
                <a:path w="1988" h="1988">
                  <a:moveTo>
                    <a:pt x="994" y="1988"/>
                  </a:moveTo>
                  <a:lnTo>
                    <a:pt x="893" y="1982"/>
                  </a:lnTo>
                  <a:lnTo>
                    <a:pt x="794" y="1968"/>
                  </a:lnTo>
                  <a:lnTo>
                    <a:pt x="699" y="1943"/>
                  </a:lnTo>
                  <a:lnTo>
                    <a:pt x="607" y="1909"/>
                  </a:lnTo>
                  <a:lnTo>
                    <a:pt x="521" y="1868"/>
                  </a:lnTo>
                  <a:lnTo>
                    <a:pt x="438" y="1818"/>
                  </a:lnTo>
                  <a:lnTo>
                    <a:pt x="362" y="1760"/>
                  </a:lnTo>
                  <a:lnTo>
                    <a:pt x="291" y="1697"/>
                  </a:lnTo>
                  <a:lnTo>
                    <a:pt x="228" y="1626"/>
                  </a:lnTo>
                  <a:lnTo>
                    <a:pt x="170" y="1550"/>
                  </a:lnTo>
                  <a:lnTo>
                    <a:pt x="120" y="1467"/>
                  </a:lnTo>
                  <a:lnTo>
                    <a:pt x="79" y="1381"/>
                  </a:lnTo>
                  <a:lnTo>
                    <a:pt x="45" y="1289"/>
                  </a:lnTo>
                  <a:lnTo>
                    <a:pt x="20" y="1194"/>
                  </a:lnTo>
                  <a:lnTo>
                    <a:pt x="6" y="1095"/>
                  </a:lnTo>
                  <a:lnTo>
                    <a:pt x="0" y="994"/>
                  </a:lnTo>
                  <a:lnTo>
                    <a:pt x="6" y="893"/>
                  </a:lnTo>
                  <a:lnTo>
                    <a:pt x="20" y="794"/>
                  </a:lnTo>
                  <a:lnTo>
                    <a:pt x="45" y="699"/>
                  </a:lnTo>
                  <a:lnTo>
                    <a:pt x="79" y="607"/>
                  </a:lnTo>
                  <a:lnTo>
                    <a:pt x="120" y="521"/>
                  </a:lnTo>
                  <a:lnTo>
                    <a:pt x="170" y="438"/>
                  </a:lnTo>
                  <a:lnTo>
                    <a:pt x="228" y="362"/>
                  </a:lnTo>
                  <a:lnTo>
                    <a:pt x="291" y="291"/>
                  </a:lnTo>
                  <a:lnTo>
                    <a:pt x="362" y="228"/>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8" y="120"/>
                  </a:lnTo>
                  <a:lnTo>
                    <a:pt x="1550" y="170"/>
                  </a:lnTo>
                  <a:lnTo>
                    <a:pt x="1626" y="228"/>
                  </a:lnTo>
                  <a:lnTo>
                    <a:pt x="1697" y="291"/>
                  </a:lnTo>
                  <a:lnTo>
                    <a:pt x="1761" y="362"/>
                  </a:lnTo>
                  <a:lnTo>
                    <a:pt x="1818" y="438"/>
                  </a:lnTo>
                  <a:lnTo>
                    <a:pt x="1868" y="521"/>
                  </a:lnTo>
                  <a:lnTo>
                    <a:pt x="1910" y="607"/>
                  </a:lnTo>
                  <a:lnTo>
                    <a:pt x="1943" y="699"/>
                  </a:lnTo>
                  <a:lnTo>
                    <a:pt x="1968" y="794"/>
                  </a:lnTo>
                  <a:lnTo>
                    <a:pt x="1983" y="893"/>
                  </a:lnTo>
                  <a:lnTo>
                    <a:pt x="1988" y="994"/>
                  </a:lnTo>
                  <a:lnTo>
                    <a:pt x="1983" y="1095"/>
                  </a:lnTo>
                  <a:lnTo>
                    <a:pt x="1968" y="1194"/>
                  </a:lnTo>
                  <a:lnTo>
                    <a:pt x="1943" y="1289"/>
                  </a:lnTo>
                  <a:lnTo>
                    <a:pt x="1910" y="1381"/>
                  </a:lnTo>
                  <a:lnTo>
                    <a:pt x="1868" y="1467"/>
                  </a:lnTo>
                  <a:lnTo>
                    <a:pt x="1818" y="1550"/>
                  </a:lnTo>
                  <a:lnTo>
                    <a:pt x="1761" y="1626"/>
                  </a:lnTo>
                  <a:lnTo>
                    <a:pt x="1697" y="1697"/>
                  </a:lnTo>
                  <a:lnTo>
                    <a:pt x="1626" y="1760"/>
                  </a:lnTo>
                  <a:lnTo>
                    <a:pt x="1550" y="1818"/>
                  </a:lnTo>
                  <a:lnTo>
                    <a:pt x="1468" y="1868"/>
                  </a:lnTo>
                  <a:lnTo>
                    <a:pt x="1381" y="1909"/>
                  </a:lnTo>
                  <a:lnTo>
                    <a:pt x="1289" y="1943"/>
                  </a:lnTo>
                  <a:lnTo>
                    <a:pt x="1194" y="1968"/>
                  </a:lnTo>
                  <a:lnTo>
                    <a:pt x="1095" y="1982"/>
                  </a:lnTo>
                  <a:lnTo>
                    <a:pt x="994" y="1988"/>
                  </a:lnTo>
                </a:path>
              </a:pathLst>
            </a:custGeom>
            <a:noFill/>
            <a:ln w="12700">
              <a:solidFill>
                <a:srgbClr val="000000"/>
              </a:solidFill>
              <a:prstDash val="solid"/>
              <a:round/>
              <a:headEnd/>
              <a:tailEnd/>
            </a:ln>
          </p:spPr>
          <p:txBody>
            <a:bodyPr/>
            <a:lstStyle/>
            <a:p>
              <a:endParaRPr lang="ja-JP" altLang="en-US"/>
            </a:p>
          </p:txBody>
        </p:sp>
        <p:sp>
          <p:nvSpPr>
            <p:cNvPr id="28" name="Rectangle 29"/>
            <p:cNvSpPr>
              <a:spLocks noChangeArrowheads="1"/>
            </p:cNvSpPr>
            <p:nvPr/>
          </p:nvSpPr>
          <p:spPr bwMode="auto">
            <a:xfrm>
              <a:off x="873" y="2358"/>
              <a:ext cx="107" cy="126"/>
            </a:xfrm>
            <a:prstGeom prst="rect">
              <a:avLst/>
            </a:prstGeom>
            <a:no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11</a:t>
              </a:r>
              <a:endParaRPr lang="en-US" altLang="zh-CN">
                <a:ea typeface="宋体" pitchFamily="2" charset="-122"/>
              </a:endParaRPr>
            </a:p>
          </p:txBody>
        </p:sp>
        <p:sp>
          <p:nvSpPr>
            <p:cNvPr id="29" name="Freeform 30"/>
            <p:cNvSpPr>
              <a:spLocks/>
            </p:cNvSpPr>
            <p:nvPr/>
          </p:nvSpPr>
          <p:spPr bwMode="auto">
            <a:xfrm>
              <a:off x="846" y="2851"/>
              <a:ext cx="221" cy="221"/>
            </a:xfrm>
            <a:custGeom>
              <a:avLst/>
              <a:gdLst/>
              <a:ahLst/>
              <a:cxnLst>
                <a:cxn ang="0">
                  <a:pos x="893" y="1982"/>
                </a:cxn>
                <a:cxn ang="0">
                  <a:pos x="699" y="1943"/>
                </a:cxn>
                <a:cxn ang="0">
                  <a:pos x="521" y="1867"/>
                </a:cxn>
                <a:cxn ang="0">
                  <a:pos x="362" y="1760"/>
                </a:cxn>
                <a:cxn ang="0">
                  <a:pos x="228" y="1626"/>
                </a:cxn>
                <a:cxn ang="0">
                  <a:pos x="120" y="1467"/>
                </a:cxn>
                <a:cxn ang="0">
                  <a:pos x="45" y="1289"/>
                </a:cxn>
                <a:cxn ang="0">
                  <a:pos x="5" y="1095"/>
                </a:cxn>
                <a:cxn ang="0">
                  <a:pos x="5" y="893"/>
                </a:cxn>
                <a:cxn ang="0">
                  <a:pos x="45" y="699"/>
                </a:cxn>
                <a:cxn ang="0">
                  <a:pos x="120" y="520"/>
                </a:cxn>
                <a:cxn ang="0">
                  <a:pos x="228" y="362"/>
                </a:cxn>
                <a:cxn ang="0">
                  <a:pos x="362" y="227"/>
                </a:cxn>
                <a:cxn ang="0">
                  <a:pos x="521" y="120"/>
                </a:cxn>
                <a:cxn ang="0">
                  <a:pos x="699" y="45"/>
                </a:cxn>
                <a:cxn ang="0">
                  <a:pos x="893" y="5"/>
                </a:cxn>
                <a:cxn ang="0">
                  <a:pos x="1095" y="5"/>
                </a:cxn>
                <a:cxn ang="0">
                  <a:pos x="1289" y="45"/>
                </a:cxn>
                <a:cxn ang="0">
                  <a:pos x="1467" y="120"/>
                </a:cxn>
                <a:cxn ang="0">
                  <a:pos x="1626" y="227"/>
                </a:cxn>
                <a:cxn ang="0">
                  <a:pos x="1760" y="362"/>
                </a:cxn>
                <a:cxn ang="0">
                  <a:pos x="1868" y="520"/>
                </a:cxn>
                <a:cxn ang="0">
                  <a:pos x="1943" y="699"/>
                </a:cxn>
                <a:cxn ang="0">
                  <a:pos x="1982" y="893"/>
                </a:cxn>
                <a:cxn ang="0">
                  <a:pos x="1982" y="1095"/>
                </a:cxn>
                <a:cxn ang="0">
                  <a:pos x="1943" y="1289"/>
                </a:cxn>
                <a:cxn ang="0">
                  <a:pos x="1868" y="1467"/>
                </a:cxn>
                <a:cxn ang="0">
                  <a:pos x="1760" y="1626"/>
                </a:cxn>
                <a:cxn ang="0">
                  <a:pos x="1626" y="1760"/>
                </a:cxn>
                <a:cxn ang="0">
                  <a:pos x="1467" y="1867"/>
                </a:cxn>
                <a:cxn ang="0">
                  <a:pos x="1289" y="1943"/>
                </a:cxn>
                <a:cxn ang="0">
                  <a:pos x="1095" y="1982"/>
                </a:cxn>
              </a:cxnLst>
              <a:rect l="0" t="0" r="r" b="b"/>
              <a:pathLst>
                <a:path w="1988" h="1987">
                  <a:moveTo>
                    <a:pt x="994" y="1987"/>
                  </a:moveTo>
                  <a:lnTo>
                    <a:pt x="893" y="1982"/>
                  </a:lnTo>
                  <a:lnTo>
                    <a:pt x="794" y="1968"/>
                  </a:lnTo>
                  <a:lnTo>
                    <a:pt x="699" y="1943"/>
                  </a:lnTo>
                  <a:lnTo>
                    <a:pt x="607" y="1909"/>
                  </a:lnTo>
                  <a:lnTo>
                    <a:pt x="521" y="1867"/>
                  </a:lnTo>
                  <a:lnTo>
                    <a:pt x="438" y="1817"/>
                  </a:lnTo>
                  <a:lnTo>
                    <a:pt x="362" y="1760"/>
                  </a:lnTo>
                  <a:lnTo>
                    <a:pt x="291" y="1696"/>
                  </a:lnTo>
                  <a:lnTo>
                    <a:pt x="228" y="1626"/>
                  </a:lnTo>
                  <a:lnTo>
                    <a:pt x="170" y="1549"/>
                  </a:lnTo>
                  <a:lnTo>
                    <a:pt x="120" y="1467"/>
                  </a:lnTo>
                  <a:lnTo>
                    <a:pt x="78" y="1380"/>
                  </a:lnTo>
                  <a:lnTo>
                    <a:pt x="45" y="1289"/>
                  </a:lnTo>
                  <a:lnTo>
                    <a:pt x="20" y="1194"/>
                  </a:lnTo>
                  <a:lnTo>
                    <a:pt x="5" y="1095"/>
                  </a:lnTo>
                  <a:lnTo>
                    <a:pt x="0" y="994"/>
                  </a:lnTo>
                  <a:lnTo>
                    <a:pt x="5" y="893"/>
                  </a:lnTo>
                  <a:lnTo>
                    <a:pt x="20" y="793"/>
                  </a:lnTo>
                  <a:lnTo>
                    <a:pt x="45" y="699"/>
                  </a:lnTo>
                  <a:lnTo>
                    <a:pt x="78" y="607"/>
                  </a:lnTo>
                  <a:lnTo>
                    <a:pt x="120" y="520"/>
                  </a:lnTo>
                  <a:lnTo>
                    <a:pt x="170" y="438"/>
                  </a:lnTo>
                  <a:lnTo>
                    <a:pt x="228" y="362"/>
                  </a:lnTo>
                  <a:lnTo>
                    <a:pt x="291" y="291"/>
                  </a:lnTo>
                  <a:lnTo>
                    <a:pt x="362" y="227"/>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7" y="120"/>
                  </a:lnTo>
                  <a:lnTo>
                    <a:pt x="1550" y="170"/>
                  </a:lnTo>
                  <a:lnTo>
                    <a:pt x="1626" y="227"/>
                  </a:lnTo>
                  <a:lnTo>
                    <a:pt x="1697" y="291"/>
                  </a:lnTo>
                  <a:lnTo>
                    <a:pt x="1760" y="362"/>
                  </a:lnTo>
                  <a:lnTo>
                    <a:pt x="1818" y="438"/>
                  </a:lnTo>
                  <a:lnTo>
                    <a:pt x="1868" y="520"/>
                  </a:lnTo>
                  <a:lnTo>
                    <a:pt x="1909" y="607"/>
                  </a:lnTo>
                  <a:lnTo>
                    <a:pt x="1943" y="699"/>
                  </a:lnTo>
                  <a:lnTo>
                    <a:pt x="1968" y="793"/>
                  </a:lnTo>
                  <a:lnTo>
                    <a:pt x="1982" y="893"/>
                  </a:lnTo>
                  <a:lnTo>
                    <a:pt x="1988" y="994"/>
                  </a:lnTo>
                  <a:lnTo>
                    <a:pt x="1982" y="1095"/>
                  </a:lnTo>
                  <a:lnTo>
                    <a:pt x="1968" y="1194"/>
                  </a:lnTo>
                  <a:lnTo>
                    <a:pt x="1943" y="1289"/>
                  </a:lnTo>
                  <a:lnTo>
                    <a:pt x="1909" y="1380"/>
                  </a:lnTo>
                  <a:lnTo>
                    <a:pt x="1868" y="1467"/>
                  </a:lnTo>
                  <a:lnTo>
                    <a:pt x="1818" y="1549"/>
                  </a:lnTo>
                  <a:lnTo>
                    <a:pt x="1760" y="1626"/>
                  </a:lnTo>
                  <a:lnTo>
                    <a:pt x="1697" y="1696"/>
                  </a:lnTo>
                  <a:lnTo>
                    <a:pt x="1626" y="1760"/>
                  </a:lnTo>
                  <a:lnTo>
                    <a:pt x="1550" y="1817"/>
                  </a:lnTo>
                  <a:lnTo>
                    <a:pt x="1467" y="1867"/>
                  </a:lnTo>
                  <a:lnTo>
                    <a:pt x="1381" y="1909"/>
                  </a:lnTo>
                  <a:lnTo>
                    <a:pt x="1289" y="1943"/>
                  </a:lnTo>
                  <a:lnTo>
                    <a:pt x="1194" y="1968"/>
                  </a:lnTo>
                  <a:lnTo>
                    <a:pt x="1095" y="1982"/>
                  </a:lnTo>
                  <a:lnTo>
                    <a:pt x="994" y="1987"/>
                  </a:lnTo>
                </a:path>
              </a:pathLst>
            </a:custGeom>
            <a:noFill/>
            <a:ln w="12700">
              <a:solidFill>
                <a:srgbClr val="000000"/>
              </a:solidFill>
              <a:prstDash val="solid"/>
              <a:round/>
              <a:headEnd/>
              <a:tailEnd/>
            </a:ln>
          </p:spPr>
          <p:txBody>
            <a:bodyPr/>
            <a:lstStyle/>
            <a:p>
              <a:endParaRPr lang="ja-JP" altLang="en-US"/>
            </a:p>
          </p:txBody>
        </p:sp>
        <p:sp>
          <p:nvSpPr>
            <p:cNvPr id="30" name="Rectangle 31"/>
            <p:cNvSpPr>
              <a:spLocks noChangeArrowheads="1"/>
            </p:cNvSpPr>
            <p:nvPr/>
          </p:nvSpPr>
          <p:spPr bwMode="auto">
            <a:xfrm>
              <a:off x="897" y="2907"/>
              <a:ext cx="107" cy="126"/>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12</a:t>
              </a:r>
              <a:endParaRPr lang="en-US" altLang="zh-CN">
                <a:ea typeface="宋体" pitchFamily="2" charset="-122"/>
              </a:endParaRPr>
            </a:p>
          </p:txBody>
        </p:sp>
        <p:sp>
          <p:nvSpPr>
            <p:cNvPr id="31" name="Line 120"/>
            <p:cNvSpPr>
              <a:spLocks noChangeShapeType="1"/>
            </p:cNvSpPr>
            <p:nvPr/>
          </p:nvSpPr>
          <p:spPr bwMode="auto">
            <a:xfrm flipH="1">
              <a:off x="1494" y="1392"/>
              <a:ext cx="0" cy="336"/>
            </a:xfrm>
            <a:prstGeom prst="line">
              <a:avLst/>
            </a:prstGeom>
            <a:noFill/>
            <a:ln w="25400">
              <a:solidFill>
                <a:srgbClr val="00FFFF"/>
              </a:solidFill>
              <a:round/>
              <a:headEnd/>
              <a:tailEnd type="stealth" w="lg" len="lg"/>
            </a:ln>
            <a:effectLst/>
          </p:spPr>
          <p:txBody>
            <a:bodyPr/>
            <a:lstStyle/>
            <a:p>
              <a:endParaRPr lang="ja-JP" altLang="en-US"/>
            </a:p>
          </p:txBody>
        </p:sp>
        <p:sp>
          <p:nvSpPr>
            <p:cNvPr id="32" name="Line 125"/>
            <p:cNvSpPr>
              <a:spLocks noChangeShapeType="1"/>
            </p:cNvSpPr>
            <p:nvPr/>
          </p:nvSpPr>
          <p:spPr bwMode="auto">
            <a:xfrm flipH="1">
              <a:off x="1494" y="1968"/>
              <a:ext cx="0" cy="336"/>
            </a:xfrm>
            <a:prstGeom prst="line">
              <a:avLst/>
            </a:prstGeom>
            <a:noFill/>
            <a:ln w="25400">
              <a:solidFill>
                <a:srgbClr val="00FFFF"/>
              </a:solidFill>
              <a:round/>
              <a:headEnd/>
              <a:tailEnd type="stealth" w="lg" len="lg"/>
            </a:ln>
            <a:effectLst/>
          </p:spPr>
          <p:txBody>
            <a:bodyPr/>
            <a:lstStyle/>
            <a:p>
              <a:endParaRPr lang="ja-JP" altLang="en-US"/>
            </a:p>
          </p:txBody>
        </p:sp>
        <p:sp>
          <p:nvSpPr>
            <p:cNvPr id="33" name="Line 126"/>
            <p:cNvSpPr>
              <a:spLocks noChangeShapeType="1"/>
            </p:cNvSpPr>
            <p:nvPr/>
          </p:nvSpPr>
          <p:spPr bwMode="auto">
            <a:xfrm flipH="1">
              <a:off x="1494" y="2496"/>
              <a:ext cx="0" cy="336"/>
            </a:xfrm>
            <a:prstGeom prst="line">
              <a:avLst/>
            </a:prstGeom>
            <a:noFill/>
            <a:ln w="25400">
              <a:solidFill>
                <a:srgbClr val="00FFFF"/>
              </a:solidFill>
              <a:round/>
              <a:headEnd/>
              <a:tailEnd type="stealth" w="lg" len="lg"/>
            </a:ln>
            <a:effectLst/>
          </p:spPr>
          <p:txBody>
            <a:bodyPr/>
            <a:lstStyle/>
            <a:p>
              <a:endParaRPr lang="ja-JP" altLang="en-US"/>
            </a:p>
          </p:txBody>
        </p:sp>
        <p:sp>
          <p:nvSpPr>
            <p:cNvPr id="34" name="Line 127"/>
            <p:cNvSpPr>
              <a:spLocks noChangeShapeType="1"/>
            </p:cNvSpPr>
            <p:nvPr/>
          </p:nvSpPr>
          <p:spPr bwMode="auto">
            <a:xfrm flipH="1">
              <a:off x="1590" y="1296"/>
              <a:ext cx="288" cy="0"/>
            </a:xfrm>
            <a:prstGeom prst="line">
              <a:avLst/>
            </a:prstGeom>
            <a:noFill/>
            <a:ln w="9525">
              <a:solidFill>
                <a:schemeClr val="tx1"/>
              </a:solidFill>
              <a:round/>
              <a:headEnd/>
              <a:tailEnd type="triangle" w="med" len="med"/>
            </a:ln>
            <a:effectLst/>
          </p:spPr>
          <p:txBody>
            <a:bodyPr/>
            <a:lstStyle/>
            <a:p>
              <a:endParaRPr lang="ja-JP" altLang="en-US"/>
            </a:p>
          </p:txBody>
        </p:sp>
        <p:sp>
          <p:nvSpPr>
            <p:cNvPr id="35" name="Line 128"/>
            <p:cNvSpPr>
              <a:spLocks noChangeShapeType="1"/>
            </p:cNvSpPr>
            <p:nvPr/>
          </p:nvSpPr>
          <p:spPr bwMode="auto">
            <a:xfrm flipH="1">
              <a:off x="1062" y="1296"/>
              <a:ext cx="288" cy="0"/>
            </a:xfrm>
            <a:prstGeom prst="line">
              <a:avLst/>
            </a:prstGeom>
            <a:noFill/>
            <a:ln w="9525">
              <a:solidFill>
                <a:schemeClr val="tx1"/>
              </a:solidFill>
              <a:round/>
              <a:headEnd/>
              <a:tailEnd type="triangle" w="med" len="med"/>
            </a:ln>
            <a:effectLst/>
          </p:spPr>
          <p:txBody>
            <a:bodyPr/>
            <a:lstStyle/>
            <a:p>
              <a:endParaRPr lang="ja-JP" altLang="en-US"/>
            </a:p>
          </p:txBody>
        </p:sp>
        <p:sp>
          <p:nvSpPr>
            <p:cNvPr id="36" name="Line 129"/>
            <p:cNvSpPr>
              <a:spLocks noChangeShapeType="1"/>
            </p:cNvSpPr>
            <p:nvPr/>
          </p:nvSpPr>
          <p:spPr bwMode="auto">
            <a:xfrm flipH="1">
              <a:off x="1590" y="1824"/>
              <a:ext cx="288" cy="0"/>
            </a:xfrm>
            <a:prstGeom prst="line">
              <a:avLst/>
            </a:prstGeom>
            <a:noFill/>
            <a:ln w="9525">
              <a:solidFill>
                <a:schemeClr val="tx1"/>
              </a:solidFill>
              <a:round/>
              <a:headEnd/>
              <a:tailEnd type="triangle" w="med" len="med"/>
            </a:ln>
            <a:effectLst/>
          </p:spPr>
          <p:txBody>
            <a:bodyPr/>
            <a:lstStyle/>
            <a:p>
              <a:endParaRPr lang="ja-JP" altLang="en-US"/>
            </a:p>
          </p:txBody>
        </p:sp>
        <p:sp>
          <p:nvSpPr>
            <p:cNvPr id="37" name="Line 130"/>
            <p:cNvSpPr>
              <a:spLocks noChangeShapeType="1"/>
            </p:cNvSpPr>
            <p:nvPr/>
          </p:nvSpPr>
          <p:spPr bwMode="auto">
            <a:xfrm flipH="1">
              <a:off x="1062" y="1824"/>
              <a:ext cx="288" cy="0"/>
            </a:xfrm>
            <a:prstGeom prst="line">
              <a:avLst/>
            </a:prstGeom>
            <a:noFill/>
            <a:ln w="9525">
              <a:solidFill>
                <a:schemeClr val="tx1"/>
              </a:solidFill>
              <a:round/>
              <a:headEnd/>
              <a:tailEnd type="triangle" w="med" len="med"/>
            </a:ln>
            <a:effectLst/>
          </p:spPr>
          <p:txBody>
            <a:bodyPr/>
            <a:lstStyle/>
            <a:p>
              <a:endParaRPr lang="ja-JP" altLang="en-US"/>
            </a:p>
          </p:txBody>
        </p:sp>
        <p:sp>
          <p:nvSpPr>
            <p:cNvPr id="38" name="Line 131"/>
            <p:cNvSpPr>
              <a:spLocks noChangeShapeType="1"/>
            </p:cNvSpPr>
            <p:nvPr/>
          </p:nvSpPr>
          <p:spPr bwMode="auto">
            <a:xfrm flipH="1">
              <a:off x="1596" y="2412"/>
              <a:ext cx="288" cy="0"/>
            </a:xfrm>
            <a:prstGeom prst="line">
              <a:avLst/>
            </a:prstGeom>
            <a:noFill/>
            <a:ln w="9525">
              <a:solidFill>
                <a:schemeClr val="tx1"/>
              </a:solidFill>
              <a:round/>
              <a:headEnd/>
              <a:tailEnd type="triangle" w="med" len="med"/>
            </a:ln>
            <a:effectLst/>
          </p:spPr>
          <p:txBody>
            <a:bodyPr/>
            <a:lstStyle/>
            <a:p>
              <a:endParaRPr lang="ja-JP" altLang="en-US"/>
            </a:p>
          </p:txBody>
        </p:sp>
        <p:sp>
          <p:nvSpPr>
            <p:cNvPr id="39" name="Line 132"/>
            <p:cNvSpPr>
              <a:spLocks noChangeShapeType="1"/>
            </p:cNvSpPr>
            <p:nvPr/>
          </p:nvSpPr>
          <p:spPr bwMode="auto">
            <a:xfrm flipH="1">
              <a:off x="1068" y="2412"/>
              <a:ext cx="288" cy="0"/>
            </a:xfrm>
            <a:prstGeom prst="line">
              <a:avLst/>
            </a:prstGeom>
            <a:noFill/>
            <a:ln w="9525">
              <a:solidFill>
                <a:schemeClr val="tx1"/>
              </a:solidFill>
              <a:round/>
              <a:headEnd/>
              <a:tailEnd type="triangle" w="med" len="med"/>
            </a:ln>
            <a:effectLst/>
          </p:spPr>
          <p:txBody>
            <a:bodyPr/>
            <a:lstStyle/>
            <a:p>
              <a:endParaRPr lang="ja-JP" altLang="en-US"/>
            </a:p>
          </p:txBody>
        </p:sp>
        <p:sp>
          <p:nvSpPr>
            <p:cNvPr id="40" name="Line 133"/>
            <p:cNvSpPr>
              <a:spLocks noChangeShapeType="1"/>
            </p:cNvSpPr>
            <p:nvPr/>
          </p:nvSpPr>
          <p:spPr bwMode="auto">
            <a:xfrm flipH="1">
              <a:off x="1620" y="2952"/>
              <a:ext cx="288" cy="0"/>
            </a:xfrm>
            <a:prstGeom prst="line">
              <a:avLst/>
            </a:prstGeom>
            <a:noFill/>
            <a:ln w="9525">
              <a:solidFill>
                <a:schemeClr val="tx1"/>
              </a:solidFill>
              <a:round/>
              <a:headEnd/>
              <a:tailEnd type="triangle" w="med" len="med"/>
            </a:ln>
            <a:effectLst/>
          </p:spPr>
          <p:txBody>
            <a:bodyPr/>
            <a:lstStyle/>
            <a:p>
              <a:endParaRPr lang="ja-JP" altLang="en-US"/>
            </a:p>
          </p:txBody>
        </p:sp>
        <p:sp>
          <p:nvSpPr>
            <p:cNvPr id="41" name="Line 134"/>
            <p:cNvSpPr>
              <a:spLocks noChangeShapeType="1"/>
            </p:cNvSpPr>
            <p:nvPr/>
          </p:nvSpPr>
          <p:spPr bwMode="auto">
            <a:xfrm flipH="1">
              <a:off x="1092" y="2952"/>
              <a:ext cx="288" cy="0"/>
            </a:xfrm>
            <a:prstGeom prst="line">
              <a:avLst/>
            </a:prstGeom>
            <a:noFill/>
            <a:ln w="9525">
              <a:solidFill>
                <a:schemeClr val="tx1"/>
              </a:solidFill>
              <a:round/>
              <a:headEnd/>
              <a:tailEnd type="triangle" w="med" len="med"/>
            </a:ln>
            <a:effectLst/>
          </p:spPr>
          <p:txBody>
            <a:bodyPr/>
            <a:lstStyle/>
            <a:p>
              <a:endParaRPr lang="ja-JP" altLang="en-US"/>
            </a:p>
          </p:txBody>
        </p:sp>
        <p:sp>
          <p:nvSpPr>
            <p:cNvPr id="42" name="Line 135"/>
            <p:cNvSpPr>
              <a:spLocks noChangeShapeType="1"/>
            </p:cNvSpPr>
            <p:nvPr/>
          </p:nvSpPr>
          <p:spPr bwMode="auto">
            <a:xfrm flipH="1" flipV="1">
              <a:off x="1003" y="1373"/>
              <a:ext cx="363" cy="985"/>
            </a:xfrm>
            <a:prstGeom prst="line">
              <a:avLst/>
            </a:prstGeom>
            <a:noFill/>
            <a:ln w="9525">
              <a:solidFill>
                <a:schemeClr val="tx1"/>
              </a:solidFill>
              <a:round/>
              <a:headEnd/>
              <a:tailEnd type="triangle" w="med" len="med"/>
            </a:ln>
            <a:effectLst/>
          </p:spPr>
          <p:txBody>
            <a:bodyPr/>
            <a:lstStyle/>
            <a:p>
              <a:endParaRPr lang="ja-JP" altLang="en-US"/>
            </a:p>
          </p:txBody>
        </p:sp>
        <p:sp>
          <p:nvSpPr>
            <p:cNvPr id="43" name="Line 136"/>
            <p:cNvSpPr>
              <a:spLocks noChangeShapeType="1"/>
            </p:cNvSpPr>
            <p:nvPr/>
          </p:nvSpPr>
          <p:spPr bwMode="auto">
            <a:xfrm flipH="1" flipV="1">
              <a:off x="1021" y="1907"/>
              <a:ext cx="363" cy="985"/>
            </a:xfrm>
            <a:prstGeom prst="line">
              <a:avLst/>
            </a:prstGeom>
            <a:noFill/>
            <a:ln w="9525">
              <a:solidFill>
                <a:schemeClr val="tx1"/>
              </a:solidFill>
              <a:round/>
              <a:headEnd/>
              <a:tailEnd type="triangle" w="med" len="med"/>
            </a:ln>
            <a:effectLst/>
          </p:spPr>
          <p:txBody>
            <a:bodyPr/>
            <a:lstStyle/>
            <a:p>
              <a:endParaRPr lang="ja-JP" altLang="en-US"/>
            </a:p>
          </p:txBody>
        </p:sp>
        <p:sp>
          <p:nvSpPr>
            <p:cNvPr id="44" name="Rectangle 174"/>
            <p:cNvSpPr>
              <a:spLocks noChangeArrowheads="1"/>
            </p:cNvSpPr>
            <p:nvPr/>
          </p:nvSpPr>
          <p:spPr bwMode="auto">
            <a:xfrm>
              <a:off x="2106" y="1434"/>
              <a:ext cx="267" cy="116"/>
            </a:xfrm>
            <a:prstGeom prst="rect">
              <a:avLst/>
            </a:prstGeom>
            <a:noFill/>
            <a:ln w="12700">
              <a:noFill/>
              <a:miter lim="800000"/>
              <a:headEnd/>
              <a:tailEnd/>
            </a:ln>
          </p:spPr>
          <p:txBody>
            <a:bodyPr wrap="none" lIns="0" tIns="0" rIns="0" bIns="0">
              <a:spAutoFit/>
            </a:bodyPr>
            <a:lstStyle/>
            <a:p>
              <a:pPr eaLnBrk="0" hangingPunct="0"/>
              <a:r>
                <a:rPr lang="en-US" altLang="zh-CN" sz="1200">
                  <a:ea typeface="宋体" pitchFamily="2" charset="-122"/>
                </a:rPr>
                <a:t>L</a:t>
              </a:r>
              <a:r>
                <a:rPr lang="en-US" altLang="zh-CN" sz="1200" baseline="-25000">
                  <a:ea typeface="宋体" pitchFamily="2" charset="-122"/>
                </a:rPr>
                <a:t>out</a:t>
              </a:r>
              <a:r>
                <a:rPr lang="en-US" altLang="zh-CN" sz="1200">
                  <a:ea typeface="宋体" pitchFamily="2" charset="-122"/>
                </a:rPr>
                <a:t>:{5}</a:t>
              </a:r>
            </a:p>
          </p:txBody>
        </p:sp>
        <p:sp>
          <p:nvSpPr>
            <p:cNvPr id="45" name="Rectangle 175"/>
            <p:cNvSpPr>
              <a:spLocks noChangeArrowheads="1"/>
            </p:cNvSpPr>
            <p:nvPr/>
          </p:nvSpPr>
          <p:spPr bwMode="auto">
            <a:xfrm>
              <a:off x="2124" y="1896"/>
              <a:ext cx="267" cy="116"/>
            </a:xfrm>
            <a:prstGeom prst="rect">
              <a:avLst/>
            </a:prstGeom>
            <a:noFill/>
            <a:ln w="12700">
              <a:noFill/>
              <a:miter lim="800000"/>
              <a:headEnd/>
              <a:tailEnd/>
            </a:ln>
          </p:spPr>
          <p:txBody>
            <a:bodyPr wrap="none" lIns="0" tIns="0" rIns="0" bIns="0">
              <a:spAutoFit/>
            </a:bodyPr>
            <a:lstStyle/>
            <a:p>
              <a:pPr eaLnBrk="0" hangingPunct="0"/>
              <a:r>
                <a:rPr lang="en-US" altLang="zh-CN" sz="1200">
                  <a:ea typeface="宋体" pitchFamily="2" charset="-122"/>
                </a:rPr>
                <a:t>L</a:t>
              </a:r>
              <a:r>
                <a:rPr lang="en-US" altLang="zh-CN" sz="1200" baseline="-25000">
                  <a:ea typeface="宋体" pitchFamily="2" charset="-122"/>
                </a:rPr>
                <a:t>out</a:t>
              </a:r>
              <a:r>
                <a:rPr lang="en-US" altLang="zh-CN" sz="1200">
                  <a:ea typeface="宋体" pitchFamily="2" charset="-122"/>
                </a:rPr>
                <a:t>:{6}</a:t>
              </a:r>
            </a:p>
          </p:txBody>
        </p:sp>
        <p:sp>
          <p:nvSpPr>
            <p:cNvPr id="46" name="Rectangle 176"/>
            <p:cNvSpPr>
              <a:spLocks noChangeArrowheads="1"/>
            </p:cNvSpPr>
            <p:nvPr/>
          </p:nvSpPr>
          <p:spPr bwMode="auto">
            <a:xfrm>
              <a:off x="2127" y="2476"/>
              <a:ext cx="267" cy="116"/>
            </a:xfrm>
            <a:prstGeom prst="rect">
              <a:avLst/>
            </a:prstGeom>
            <a:noFill/>
            <a:ln w="12700">
              <a:noFill/>
              <a:miter lim="800000"/>
              <a:headEnd/>
              <a:tailEnd/>
            </a:ln>
          </p:spPr>
          <p:txBody>
            <a:bodyPr wrap="none" lIns="0" tIns="0" rIns="0" bIns="0">
              <a:spAutoFit/>
            </a:bodyPr>
            <a:lstStyle/>
            <a:p>
              <a:pPr eaLnBrk="0" hangingPunct="0"/>
              <a:r>
                <a:rPr lang="en-US" altLang="zh-CN" sz="1200">
                  <a:ea typeface="宋体" pitchFamily="2" charset="-122"/>
                </a:rPr>
                <a:t>L</a:t>
              </a:r>
              <a:r>
                <a:rPr lang="en-US" altLang="zh-CN" sz="1200" baseline="-25000">
                  <a:ea typeface="宋体" pitchFamily="2" charset="-122"/>
                </a:rPr>
                <a:t>out</a:t>
              </a:r>
              <a:r>
                <a:rPr lang="en-US" altLang="zh-CN" sz="1200">
                  <a:ea typeface="宋体" pitchFamily="2" charset="-122"/>
                </a:rPr>
                <a:t>:{7}</a:t>
              </a:r>
            </a:p>
          </p:txBody>
        </p:sp>
        <p:sp>
          <p:nvSpPr>
            <p:cNvPr id="47" name="Rectangle 177"/>
            <p:cNvSpPr>
              <a:spLocks noChangeArrowheads="1"/>
            </p:cNvSpPr>
            <p:nvPr/>
          </p:nvSpPr>
          <p:spPr bwMode="auto">
            <a:xfrm>
              <a:off x="2143" y="3027"/>
              <a:ext cx="267" cy="116"/>
            </a:xfrm>
            <a:prstGeom prst="rect">
              <a:avLst/>
            </a:prstGeom>
            <a:noFill/>
            <a:ln w="12700">
              <a:noFill/>
              <a:miter lim="800000"/>
              <a:headEnd/>
              <a:tailEnd/>
            </a:ln>
          </p:spPr>
          <p:txBody>
            <a:bodyPr wrap="none" lIns="0" tIns="0" rIns="0" bIns="0">
              <a:spAutoFit/>
            </a:bodyPr>
            <a:lstStyle/>
            <a:p>
              <a:pPr eaLnBrk="0" hangingPunct="0"/>
              <a:r>
                <a:rPr lang="en-US" altLang="zh-CN" sz="1200">
                  <a:ea typeface="宋体" pitchFamily="2" charset="-122"/>
                </a:rPr>
                <a:t>L</a:t>
              </a:r>
              <a:r>
                <a:rPr lang="en-US" altLang="zh-CN" sz="1200" baseline="-25000">
                  <a:ea typeface="宋体" pitchFamily="2" charset="-122"/>
                </a:rPr>
                <a:t>out</a:t>
              </a:r>
              <a:r>
                <a:rPr lang="en-US" altLang="zh-CN" sz="1200">
                  <a:ea typeface="宋体" pitchFamily="2" charset="-122"/>
                </a:rPr>
                <a:t>:{8}</a:t>
              </a:r>
            </a:p>
          </p:txBody>
        </p:sp>
        <p:sp>
          <p:nvSpPr>
            <p:cNvPr id="48" name="Rectangle 178"/>
            <p:cNvSpPr>
              <a:spLocks noChangeArrowheads="1"/>
            </p:cNvSpPr>
            <p:nvPr/>
          </p:nvSpPr>
          <p:spPr bwMode="auto">
            <a:xfrm>
              <a:off x="508" y="1324"/>
              <a:ext cx="226" cy="116"/>
            </a:xfrm>
            <a:prstGeom prst="rect">
              <a:avLst/>
            </a:prstGeom>
            <a:noFill/>
            <a:ln w="12700">
              <a:noFill/>
              <a:miter lim="800000"/>
              <a:headEnd/>
              <a:tailEnd/>
            </a:ln>
          </p:spPr>
          <p:txBody>
            <a:bodyPr wrap="none" lIns="0" tIns="0" rIns="0" bIns="0">
              <a:spAutoFit/>
            </a:bodyPr>
            <a:lstStyle/>
            <a:p>
              <a:pPr eaLnBrk="0" hangingPunct="0"/>
              <a:r>
                <a:rPr lang="en-US" altLang="zh-CN" sz="1200">
                  <a:ea typeface="宋体" pitchFamily="2" charset="-122"/>
                </a:rPr>
                <a:t>L</a:t>
              </a:r>
              <a:r>
                <a:rPr lang="en-US" altLang="zh-CN" sz="1200" baseline="-25000">
                  <a:ea typeface="宋体" pitchFamily="2" charset="-122"/>
                </a:rPr>
                <a:t>in</a:t>
              </a:r>
              <a:r>
                <a:rPr lang="en-US" altLang="zh-CN" sz="1200">
                  <a:ea typeface="宋体" pitchFamily="2" charset="-122"/>
                </a:rPr>
                <a:t>:{7}</a:t>
              </a:r>
            </a:p>
          </p:txBody>
        </p:sp>
        <p:sp>
          <p:nvSpPr>
            <p:cNvPr id="49" name="Rectangle 179"/>
            <p:cNvSpPr>
              <a:spLocks noChangeArrowheads="1"/>
            </p:cNvSpPr>
            <p:nvPr/>
          </p:nvSpPr>
          <p:spPr bwMode="auto">
            <a:xfrm>
              <a:off x="497" y="1801"/>
              <a:ext cx="226" cy="116"/>
            </a:xfrm>
            <a:prstGeom prst="rect">
              <a:avLst/>
            </a:prstGeom>
            <a:noFill/>
            <a:ln w="12700">
              <a:noFill/>
              <a:miter lim="800000"/>
              <a:headEnd/>
              <a:tailEnd/>
            </a:ln>
          </p:spPr>
          <p:txBody>
            <a:bodyPr wrap="none" lIns="0" tIns="0" rIns="0" bIns="0">
              <a:spAutoFit/>
            </a:bodyPr>
            <a:lstStyle/>
            <a:p>
              <a:pPr eaLnBrk="0" hangingPunct="0"/>
              <a:r>
                <a:rPr lang="en-US" altLang="zh-CN" sz="1200">
                  <a:ea typeface="宋体" pitchFamily="2" charset="-122"/>
                </a:rPr>
                <a:t>L</a:t>
              </a:r>
              <a:r>
                <a:rPr lang="en-US" altLang="zh-CN" sz="1200" baseline="-25000">
                  <a:ea typeface="宋体" pitchFamily="2" charset="-122"/>
                </a:rPr>
                <a:t>in</a:t>
              </a:r>
              <a:r>
                <a:rPr lang="en-US" altLang="zh-CN" sz="1200">
                  <a:ea typeface="宋体" pitchFamily="2" charset="-122"/>
                </a:rPr>
                <a:t>:{8}</a:t>
              </a:r>
            </a:p>
          </p:txBody>
        </p:sp>
        <p:sp>
          <p:nvSpPr>
            <p:cNvPr id="50" name="Rectangle 180"/>
            <p:cNvSpPr>
              <a:spLocks noChangeArrowheads="1"/>
            </p:cNvSpPr>
            <p:nvPr/>
          </p:nvSpPr>
          <p:spPr bwMode="auto">
            <a:xfrm>
              <a:off x="524" y="2334"/>
              <a:ext cx="226" cy="116"/>
            </a:xfrm>
            <a:prstGeom prst="rect">
              <a:avLst/>
            </a:prstGeom>
            <a:noFill/>
            <a:ln w="12700">
              <a:noFill/>
              <a:miter lim="800000"/>
              <a:headEnd/>
              <a:tailEnd/>
            </a:ln>
          </p:spPr>
          <p:txBody>
            <a:bodyPr wrap="none" lIns="0" tIns="0" rIns="0" bIns="0">
              <a:spAutoFit/>
            </a:bodyPr>
            <a:lstStyle/>
            <a:p>
              <a:pPr eaLnBrk="0" hangingPunct="0"/>
              <a:r>
                <a:rPr lang="en-US" altLang="zh-CN" sz="1200">
                  <a:ea typeface="宋体" pitchFamily="2" charset="-122"/>
                </a:rPr>
                <a:t>L</a:t>
              </a:r>
              <a:r>
                <a:rPr lang="en-US" altLang="zh-CN" sz="1200" baseline="-25000">
                  <a:ea typeface="宋体" pitchFamily="2" charset="-122"/>
                </a:rPr>
                <a:t>in</a:t>
              </a:r>
              <a:r>
                <a:rPr lang="en-US" altLang="zh-CN" sz="1200">
                  <a:ea typeface="宋体" pitchFamily="2" charset="-122"/>
                </a:rPr>
                <a:t>:{7}</a:t>
              </a:r>
            </a:p>
          </p:txBody>
        </p:sp>
        <p:sp>
          <p:nvSpPr>
            <p:cNvPr id="51" name="Rectangle 181"/>
            <p:cNvSpPr>
              <a:spLocks noChangeArrowheads="1"/>
            </p:cNvSpPr>
            <p:nvPr/>
          </p:nvSpPr>
          <p:spPr bwMode="auto">
            <a:xfrm>
              <a:off x="542" y="2880"/>
              <a:ext cx="226" cy="116"/>
            </a:xfrm>
            <a:prstGeom prst="rect">
              <a:avLst/>
            </a:prstGeom>
            <a:noFill/>
            <a:ln w="12700">
              <a:noFill/>
              <a:miter lim="800000"/>
              <a:headEnd/>
              <a:tailEnd/>
            </a:ln>
          </p:spPr>
          <p:txBody>
            <a:bodyPr wrap="none" lIns="0" tIns="0" rIns="0" bIns="0">
              <a:spAutoFit/>
            </a:bodyPr>
            <a:lstStyle/>
            <a:p>
              <a:pPr eaLnBrk="0" hangingPunct="0"/>
              <a:r>
                <a:rPr lang="en-US" altLang="zh-CN" sz="1200">
                  <a:ea typeface="宋体" pitchFamily="2" charset="-122"/>
                </a:rPr>
                <a:t>L</a:t>
              </a:r>
              <a:r>
                <a:rPr lang="en-US" altLang="zh-CN" sz="1200" baseline="-25000">
                  <a:ea typeface="宋体" pitchFamily="2" charset="-122"/>
                </a:rPr>
                <a:t>in</a:t>
              </a:r>
              <a:r>
                <a:rPr lang="en-US" altLang="zh-CN" sz="1200">
                  <a:ea typeface="宋体" pitchFamily="2" charset="-122"/>
                </a:rPr>
                <a:t>:{8}</a:t>
              </a:r>
            </a:p>
          </p:txBody>
        </p:sp>
        <p:sp>
          <p:nvSpPr>
            <p:cNvPr id="52" name="Rectangle 196"/>
            <p:cNvSpPr>
              <a:spLocks noChangeArrowheads="1"/>
            </p:cNvSpPr>
            <p:nvPr/>
          </p:nvSpPr>
          <p:spPr bwMode="auto">
            <a:xfrm>
              <a:off x="1376" y="3360"/>
              <a:ext cx="322" cy="155"/>
            </a:xfrm>
            <a:prstGeom prst="rect">
              <a:avLst/>
            </a:prstGeom>
            <a:noFill/>
            <a:ln w="12700">
              <a:noFill/>
              <a:miter lim="800000"/>
              <a:headEnd/>
              <a:tailEnd/>
            </a:ln>
          </p:spPr>
          <p:txBody>
            <a:bodyPr wrap="none" lIns="0" tIns="0" rIns="0" bIns="0">
              <a:spAutoFit/>
            </a:bodyPr>
            <a:lstStyle/>
            <a:p>
              <a:pPr eaLnBrk="0" hangingPunct="0"/>
              <a:r>
                <a:rPr lang="en-US" altLang="zh-CN" sz="1600">
                  <a:ea typeface="宋体" pitchFamily="2" charset="-122"/>
                </a:rPr>
                <a:t>3-Hop</a:t>
              </a:r>
            </a:p>
          </p:txBody>
        </p:sp>
      </p:grpSp>
      <p:sp>
        <p:nvSpPr>
          <p:cNvPr id="53" name="Freeform 137"/>
          <p:cNvSpPr>
            <a:spLocks/>
          </p:cNvSpPr>
          <p:nvPr/>
        </p:nvSpPr>
        <p:spPr bwMode="auto">
          <a:xfrm>
            <a:off x="3049588" y="1949450"/>
            <a:ext cx="350837" cy="350838"/>
          </a:xfrm>
          <a:custGeom>
            <a:avLst/>
            <a:gdLst/>
            <a:ahLst/>
            <a:cxnLst>
              <a:cxn ang="0">
                <a:pos x="893" y="1982"/>
              </a:cxn>
              <a:cxn ang="0">
                <a:pos x="699" y="1943"/>
              </a:cxn>
              <a:cxn ang="0">
                <a:pos x="521" y="1868"/>
              </a:cxn>
              <a:cxn ang="0">
                <a:pos x="362" y="1760"/>
              </a:cxn>
              <a:cxn ang="0">
                <a:pos x="228" y="1626"/>
              </a:cxn>
              <a:cxn ang="0">
                <a:pos x="120" y="1467"/>
              </a:cxn>
              <a:cxn ang="0">
                <a:pos x="45" y="1289"/>
              </a:cxn>
              <a:cxn ang="0">
                <a:pos x="5" y="1095"/>
              </a:cxn>
              <a:cxn ang="0">
                <a:pos x="5" y="893"/>
              </a:cxn>
              <a:cxn ang="0">
                <a:pos x="45" y="699"/>
              </a:cxn>
              <a:cxn ang="0">
                <a:pos x="120" y="520"/>
              </a:cxn>
              <a:cxn ang="0">
                <a:pos x="228" y="362"/>
              </a:cxn>
              <a:cxn ang="0">
                <a:pos x="362" y="227"/>
              </a:cxn>
              <a:cxn ang="0">
                <a:pos x="521" y="120"/>
              </a:cxn>
              <a:cxn ang="0">
                <a:pos x="699" y="45"/>
              </a:cxn>
              <a:cxn ang="0">
                <a:pos x="893" y="5"/>
              </a:cxn>
              <a:cxn ang="0">
                <a:pos x="1095" y="5"/>
              </a:cxn>
              <a:cxn ang="0">
                <a:pos x="1289" y="45"/>
              </a:cxn>
              <a:cxn ang="0">
                <a:pos x="1467" y="120"/>
              </a:cxn>
              <a:cxn ang="0">
                <a:pos x="1626" y="227"/>
              </a:cxn>
              <a:cxn ang="0">
                <a:pos x="1760" y="362"/>
              </a:cxn>
              <a:cxn ang="0">
                <a:pos x="1868" y="520"/>
              </a:cxn>
              <a:cxn ang="0">
                <a:pos x="1943" y="699"/>
              </a:cxn>
              <a:cxn ang="0">
                <a:pos x="1982" y="893"/>
              </a:cxn>
              <a:cxn ang="0">
                <a:pos x="1982" y="1095"/>
              </a:cxn>
              <a:cxn ang="0">
                <a:pos x="1943" y="1289"/>
              </a:cxn>
              <a:cxn ang="0">
                <a:pos x="1868" y="1467"/>
              </a:cxn>
              <a:cxn ang="0">
                <a:pos x="1760" y="1626"/>
              </a:cxn>
              <a:cxn ang="0">
                <a:pos x="1626" y="1760"/>
              </a:cxn>
              <a:cxn ang="0">
                <a:pos x="1467" y="1868"/>
              </a:cxn>
              <a:cxn ang="0">
                <a:pos x="1289" y="1943"/>
              </a:cxn>
              <a:cxn ang="0">
                <a:pos x="1095" y="1982"/>
              </a:cxn>
            </a:cxnLst>
            <a:rect l="0" t="0" r="r" b="b"/>
            <a:pathLst>
              <a:path w="1988" h="1988">
                <a:moveTo>
                  <a:pt x="994" y="1988"/>
                </a:moveTo>
                <a:lnTo>
                  <a:pt x="893" y="1982"/>
                </a:lnTo>
                <a:lnTo>
                  <a:pt x="794" y="1968"/>
                </a:lnTo>
                <a:lnTo>
                  <a:pt x="699" y="1943"/>
                </a:lnTo>
                <a:lnTo>
                  <a:pt x="607" y="1909"/>
                </a:lnTo>
                <a:lnTo>
                  <a:pt x="521" y="1868"/>
                </a:lnTo>
                <a:lnTo>
                  <a:pt x="438" y="1818"/>
                </a:lnTo>
                <a:lnTo>
                  <a:pt x="362" y="1760"/>
                </a:lnTo>
                <a:lnTo>
                  <a:pt x="291" y="1697"/>
                </a:lnTo>
                <a:lnTo>
                  <a:pt x="228"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0"/>
                </a:lnTo>
                <a:lnTo>
                  <a:pt x="170" y="438"/>
                </a:lnTo>
                <a:lnTo>
                  <a:pt x="228" y="362"/>
                </a:lnTo>
                <a:lnTo>
                  <a:pt x="291" y="291"/>
                </a:lnTo>
                <a:lnTo>
                  <a:pt x="362" y="227"/>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7" y="120"/>
                </a:lnTo>
                <a:lnTo>
                  <a:pt x="1550" y="170"/>
                </a:lnTo>
                <a:lnTo>
                  <a:pt x="1626" y="227"/>
                </a:lnTo>
                <a:lnTo>
                  <a:pt x="1697" y="291"/>
                </a:lnTo>
                <a:lnTo>
                  <a:pt x="1760" y="362"/>
                </a:lnTo>
                <a:lnTo>
                  <a:pt x="1818" y="438"/>
                </a:lnTo>
                <a:lnTo>
                  <a:pt x="1868" y="520"/>
                </a:lnTo>
                <a:lnTo>
                  <a:pt x="1909" y="607"/>
                </a:lnTo>
                <a:lnTo>
                  <a:pt x="1943" y="699"/>
                </a:lnTo>
                <a:lnTo>
                  <a:pt x="1968" y="794"/>
                </a:lnTo>
                <a:lnTo>
                  <a:pt x="1982" y="893"/>
                </a:lnTo>
                <a:lnTo>
                  <a:pt x="1988" y="994"/>
                </a:lnTo>
                <a:lnTo>
                  <a:pt x="1982" y="1095"/>
                </a:lnTo>
                <a:lnTo>
                  <a:pt x="1968" y="1194"/>
                </a:lnTo>
                <a:lnTo>
                  <a:pt x="1943" y="1289"/>
                </a:lnTo>
                <a:lnTo>
                  <a:pt x="1909" y="1381"/>
                </a:lnTo>
                <a:lnTo>
                  <a:pt x="1868" y="1467"/>
                </a:lnTo>
                <a:lnTo>
                  <a:pt x="1818" y="1550"/>
                </a:lnTo>
                <a:lnTo>
                  <a:pt x="1760" y="1626"/>
                </a:lnTo>
                <a:lnTo>
                  <a:pt x="1697" y="1697"/>
                </a:lnTo>
                <a:lnTo>
                  <a:pt x="1626" y="1760"/>
                </a:lnTo>
                <a:lnTo>
                  <a:pt x="1550" y="1818"/>
                </a:lnTo>
                <a:lnTo>
                  <a:pt x="1467" y="1868"/>
                </a:lnTo>
                <a:lnTo>
                  <a:pt x="1381" y="1909"/>
                </a:lnTo>
                <a:lnTo>
                  <a:pt x="1289" y="1943"/>
                </a:lnTo>
                <a:lnTo>
                  <a:pt x="1194" y="1968"/>
                </a:lnTo>
                <a:lnTo>
                  <a:pt x="1095" y="1982"/>
                </a:lnTo>
                <a:lnTo>
                  <a:pt x="994" y="1988"/>
                </a:lnTo>
              </a:path>
            </a:pathLst>
          </a:custGeom>
          <a:noFill/>
          <a:ln w="12700">
            <a:solidFill>
              <a:srgbClr val="000000"/>
            </a:solidFill>
            <a:prstDash val="solid"/>
            <a:round/>
            <a:headEnd/>
            <a:tailEnd/>
          </a:ln>
        </p:spPr>
        <p:txBody>
          <a:bodyPr/>
          <a:lstStyle/>
          <a:p>
            <a:endParaRPr lang="ja-JP" altLang="en-US"/>
          </a:p>
        </p:txBody>
      </p:sp>
      <p:sp>
        <p:nvSpPr>
          <p:cNvPr id="54" name="Freeform 138"/>
          <p:cNvSpPr>
            <a:spLocks/>
          </p:cNvSpPr>
          <p:nvPr/>
        </p:nvSpPr>
        <p:spPr bwMode="auto">
          <a:xfrm>
            <a:off x="3059113" y="2800350"/>
            <a:ext cx="349250" cy="350838"/>
          </a:xfrm>
          <a:custGeom>
            <a:avLst/>
            <a:gdLst/>
            <a:ahLst/>
            <a:cxnLst>
              <a:cxn ang="0">
                <a:pos x="892" y="1982"/>
              </a:cxn>
              <a:cxn ang="0">
                <a:pos x="698" y="1943"/>
              </a:cxn>
              <a:cxn ang="0">
                <a:pos x="520" y="1868"/>
              </a:cxn>
              <a:cxn ang="0">
                <a:pos x="361" y="1760"/>
              </a:cxn>
              <a:cxn ang="0">
                <a:pos x="227" y="1626"/>
              </a:cxn>
              <a:cxn ang="0">
                <a:pos x="119" y="1467"/>
              </a:cxn>
              <a:cxn ang="0">
                <a:pos x="44" y="1289"/>
              </a:cxn>
              <a:cxn ang="0">
                <a:pos x="5" y="1095"/>
              </a:cxn>
              <a:cxn ang="0">
                <a:pos x="5" y="893"/>
              </a:cxn>
              <a:cxn ang="0">
                <a:pos x="44" y="699"/>
              </a:cxn>
              <a:cxn ang="0">
                <a:pos x="119" y="521"/>
              </a:cxn>
              <a:cxn ang="0">
                <a:pos x="227" y="362"/>
              </a:cxn>
              <a:cxn ang="0">
                <a:pos x="361" y="228"/>
              </a:cxn>
              <a:cxn ang="0">
                <a:pos x="520" y="120"/>
              </a:cxn>
              <a:cxn ang="0">
                <a:pos x="698" y="45"/>
              </a:cxn>
              <a:cxn ang="0">
                <a:pos x="892" y="5"/>
              </a:cxn>
              <a:cxn ang="0">
                <a:pos x="1094" y="5"/>
              </a:cxn>
              <a:cxn ang="0">
                <a:pos x="1288" y="45"/>
              </a:cxn>
              <a:cxn ang="0">
                <a:pos x="1467" y="120"/>
              </a:cxn>
              <a:cxn ang="0">
                <a:pos x="1625" y="228"/>
              </a:cxn>
              <a:cxn ang="0">
                <a:pos x="1760" y="362"/>
              </a:cxn>
              <a:cxn ang="0">
                <a:pos x="1867" y="521"/>
              </a:cxn>
              <a:cxn ang="0">
                <a:pos x="1942" y="699"/>
              </a:cxn>
              <a:cxn ang="0">
                <a:pos x="1982" y="893"/>
              </a:cxn>
              <a:cxn ang="0">
                <a:pos x="1982" y="1095"/>
              </a:cxn>
              <a:cxn ang="0">
                <a:pos x="1942" y="1289"/>
              </a:cxn>
              <a:cxn ang="0">
                <a:pos x="1867" y="1467"/>
              </a:cxn>
              <a:cxn ang="0">
                <a:pos x="1760" y="1626"/>
              </a:cxn>
              <a:cxn ang="0">
                <a:pos x="1625" y="1760"/>
              </a:cxn>
              <a:cxn ang="0">
                <a:pos x="1467" y="1868"/>
              </a:cxn>
              <a:cxn ang="0">
                <a:pos x="1288" y="1943"/>
              </a:cxn>
              <a:cxn ang="0">
                <a:pos x="1094" y="1982"/>
              </a:cxn>
            </a:cxnLst>
            <a:rect l="0" t="0" r="r" b="b"/>
            <a:pathLst>
              <a:path w="1987" h="1988">
                <a:moveTo>
                  <a:pt x="993" y="1988"/>
                </a:moveTo>
                <a:lnTo>
                  <a:pt x="892" y="1982"/>
                </a:lnTo>
                <a:lnTo>
                  <a:pt x="793" y="1968"/>
                </a:lnTo>
                <a:lnTo>
                  <a:pt x="698" y="1943"/>
                </a:lnTo>
                <a:lnTo>
                  <a:pt x="606" y="1909"/>
                </a:lnTo>
                <a:lnTo>
                  <a:pt x="520" y="1868"/>
                </a:lnTo>
                <a:lnTo>
                  <a:pt x="437" y="1818"/>
                </a:lnTo>
                <a:lnTo>
                  <a:pt x="361" y="1760"/>
                </a:lnTo>
                <a:lnTo>
                  <a:pt x="290" y="1697"/>
                </a:lnTo>
                <a:lnTo>
                  <a:pt x="227" y="1626"/>
                </a:lnTo>
                <a:lnTo>
                  <a:pt x="170" y="1550"/>
                </a:lnTo>
                <a:lnTo>
                  <a:pt x="119" y="1467"/>
                </a:lnTo>
                <a:lnTo>
                  <a:pt x="78" y="1381"/>
                </a:lnTo>
                <a:lnTo>
                  <a:pt x="44" y="1289"/>
                </a:lnTo>
                <a:lnTo>
                  <a:pt x="19" y="1194"/>
                </a:lnTo>
                <a:lnTo>
                  <a:pt x="5" y="1095"/>
                </a:lnTo>
                <a:lnTo>
                  <a:pt x="0" y="994"/>
                </a:lnTo>
                <a:lnTo>
                  <a:pt x="5" y="893"/>
                </a:lnTo>
                <a:lnTo>
                  <a:pt x="19" y="794"/>
                </a:lnTo>
                <a:lnTo>
                  <a:pt x="44" y="699"/>
                </a:lnTo>
                <a:lnTo>
                  <a:pt x="78" y="607"/>
                </a:lnTo>
                <a:lnTo>
                  <a:pt x="119" y="521"/>
                </a:lnTo>
                <a:lnTo>
                  <a:pt x="170" y="438"/>
                </a:lnTo>
                <a:lnTo>
                  <a:pt x="227" y="362"/>
                </a:lnTo>
                <a:lnTo>
                  <a:pt x="290" y="291"/>
                </a:lnTo>
                <a:lnTo>
                  <a:pt x="361" y="228"/>
                </a:lnTo>
                <a:lnTo>
                  <a:pt x="437" y="170"/>
                </a:lnTo>
                <a:lnTo>
                  <a:pt x="520" y="120"/>
                </a:lnTo>
                <a:lnTo>
                  <a:pt x="606" y="78"/>
                </a:lnTo>
                <a:lnTo>
                  <a:pt x="698" y="45"/>
                </a:lnTo>
                <a:lnTo>
                  <a:pt x="793" y="20"/>
                </a:lnTo>
                <a:lnTo>
                  <a:pt x="892" y="5"/>
                </a:lnTo>
                <a:lnTo>
                  <a:pt x="993" y="0"/>
                </a:lnTo>
                <a:lnTo>
                  <a:pt x="1094" y="5"/>
                </a:lnTo>
                <a:lnTo>
                  <a:pt x="1193" y="20"/>
                </a:lnTo>
                <a:lnTo>
                  <a:pt x="1288" y="45"/>
                </a:lnTo>
                <a:lnTo>
                  <a:pt x="1380" y="78"/>
                </a:lnTo>
                <a:lnTo>
                  <a:pt x="1467" y="120"/>
                </a:lnTo>
                <a:lnTo>
                  <a:pt x="1549" y="170"/>
                </a:lnTo>
                <a:lnTo>
                  <a:pt x="1625" y="228"/>
                </a:lnTo>
                <a:lnTo>
                  <a:pt x="1696" y="291"/>
                </a:lnTo>
                <a:lnTo>
                  <a:pt x="1760" y="362"/>
                </a:lnTo>
                <a:lnTo>
                  <a:pt x="1817" y="438"/>
                </a:lnTo>
                <a:lnTo>
                  <a:pt x="1867" y="521"/>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50"/>
                </a:lnTo>
                <a:lnTo>
                  <a:pt x="1760" y="1626"/>
                </a:lnTo>
                <a:lnTo>
                  <a:pt x="1696" y="1697"/>
                </a:lnTo>
                <a:lnTo>
                  <a:pt x="1625" y="1760"/>
                </a:lnTo>
                <a:lnTo>
                  <a:pt x="1549" y="1818"/>
                </a:lnTo>
                <a:lnTo>
                  <a:pt x="1467" y="1868"/>
                </a:lnTo>
                <a:lnTo>
                  <a:pt x="1380" y="1909"/>
                </a:lnTo>
                <a:lnTo>
                  <a:pt x="1288" y="1943"/>
                </a:lnTo>
                <a:lnTo>
                  <a:pt x="1193" y="1968"/>
                </a:lnTo>
                <a:lnTo>
                  <a:pt x="1094" y="1982"/>
                </a:lnTo>
                <a:lnTo>
                  <a:pt x="993" y="1988"/>
                </a:lnTo>
              </a:path>
            </a:pathLst>
          </a:custGeom>
          <a:noFill/>
          <a:ln w="12700">
            <a:solidFill>
              <a:srgbClr val="000000"/>
            </a:solidFill>
            <a:prstDash val="solid"/>
            <a:round/>
            <a:headEnd/>
            <a:tailEnd/>
          </a:ln>
        </p:spPr>
        <p:txBody>
          <a:bodyPr/>
          <a:lstStyle/>
          <a:p>
            <a:endParaRPr lang="ja-JP" altLang="en-US"/>
          </a:p>
        </p:txBody>
      </p:sp>
      <p:sp>
        <p:nvSpPr>
          <p:cNvPr id="55" name="Rectangle 139"/>
          <p:cNvSpPr>
            <a:spLocks noChangeArrowheads="1"/>
          </p:cNvSpPr>
          <p:nvPr/>
        </p:nvSpPr>
        <p:spPr bwMode="auto">
          <a:xfrm>
            <a:off x="3179763" y="2038350"/>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1</a:t>
            </a:r>
            <a:endParaRPr lang="en-US" altLang="zh-CN">
              <a:ea typeface="宋体" pitchFamily="2" charset="-122"/>
            </a:endParaRPr>
          </a:p>
        </p:txBody>
      </p:sp>
      <p:sp>
        <p:nvSpPr>
          <p:cNvPr id="56" name="Rectangle 140"/>
          <p:cNvSpPr>
            <a:spLocks noChangeArrowheads="1"/>
          </p:cNvSpPr>
          <p:nvPr/>
        </p:nvSpPr>
        <p:spPr bwMode="auto">
          <a:xfrm>
            <a:off x="3187700" y="2889250"/>
            <a:ext cx="84960" cy="200055"/>
          </a:xfrm>
          <a:prstGeom prst="rect">
            <a:avLst/>
          </a:prstGeom>
          <a:noFill/>
          <a:ln w="12700">
            <a:noFill/>
            <a:miter lim="800000"/>
            <a:headEnd/>
            <a:tailEnd/>
          </a:ln>
        </p:spPr>
        <p:txBody>
          <a:bodyPr wrap="none" lIns="0" tIns="0" rIns="0" bIns="0">
            <a:spAutoFit/>
          </a:bodyPr>
          <a:lstStyle/>
          <a:p>
            <a:pPr eaLnBrk="0" hangingPunct="0"/>
            <a:r>
              <a:rPr lang="en-US" altLang="zh-CN" sz="1300">
                <a:ea typeface="宋体" pitchFamily="2" charset="-122"/>
              </a:rPr>
              <a:t>2</a:t>
            </a:r>
            <a:endParaRPr lang="en-US" altLang="zh-CN">
              <a:ea typeface="宋体" pitchFamily="2" charset="-122"/>
            </a:endParaRPr>
          </a:p>
        </p:txBody>
      </p:sp>
      <p:sp>
        <p:nvSpPr>
          <p:cNvPr id="57" name="Freeform 141"/>
          <p:cNvSpPr>
            <a:spLocks/>
          </p:cNvSpPr>
          <p:nvPr/>
        </p:nvSpPr>
        <p:spPr bwMode="auto">
          <a:xfrm>
            <a:off x="3057525" y="3714750"/>
            <a:ext cx="350838" cy="350838"/>
          </a:xfrm>
          <a:custGeom>
            <a:avLst/>
            <a:gdLst/>
            <a:ahLst/>
            <a:cxnLst>
              <a:cxn ang="0">
                <a:pos x="893" y="1982"/>
              </a:cxn>
              <a:cxn ang="0">
                <a:pos x="699" y="1943"/>
              </a:cxn>
              <a:cxn ang="0">
                <a:pos x="520" y="1868"/>
              </a:cxn>
              <a:cxn ang="0">
                <a:pos x="362" y="1760"/>
              </a:cxn>
              <a:cxn ang="0">
                <a:pos x="227" y="1626"/>
              </a:cxn>
              <a:cxn ang="0">
                <a:pos x="120" y="1467"/>
              </a:cxn>
              <a:cxn ang="0">
                <a:pos x="45" y="1289"/>
              </a:cxn>
              <a:cxn ang="0">
                <a:pos x="5" y="1095"/>
              </a:cxn>
              <a:cxn ang="0">
                <a:pos x="5" y="893"/>
              </a:cxn>
              <a:cxn ang="0">
                <a:pos x="45" y="699"/>
              </a:cxn>
              <a:cxn ang="0">
                <a:pos x="120" y="521"/>
              </a:cxn>
              <a:cxn ang="0">
                <a:pos x="227" y="362"/>
              </a:cxn>
              <a:cxn ang="0">
                <a:pos x="362" y="228"/>
              </a:cxn>
              <a:cxn ang="0">
                <a:pos x="520" y="120"/>
              </a:cxn>
              <a:cxn ang="0">
                <a:pos x="699" y="45"/>
              </a:cxn>
              <a:cxn ang="0">
                <a:pos x="893" y="6"/>
              </a:cxn>
              <a:cxn ang="0">
                <a:pos x="1095" y="6"/>
              </a:cxn>
              <a:cxn ang="0">
                <a:pos x="1289" y="45"/>
              </a:cxn>
              <a:cxn ang="0">
                <a:pos x="1467" y="120"/>
              </a:cxn>
              <a:cxn ang="0">
                <a:pos x="1626" y="228"/>
              </a:cxn>
              <a:cxn ang="0">
                <a:pos x="1760" y="362"/>
              </a:cxn>
              <a:cxn ang="0">
                <a:pos x="1867" y="521"/>
              </a:cxn>
              <a:cxn ang="0">
                <a:pos x="1943" y="699"/>
              </a:cxn>
              <a:cxn ang="0">
                <a:pos x="1982" y="893"/>
              </a:cxn>
              <a:cxn ang="0">
                <a:pos x="1982" y="1095"/>
              </a:cxn>
              <a:cxn ang="0">
                <a:pos x="1943" y="1289"/>
              </a:cxn>
              <a:cxn ang="0">
                <a:pos x="1867" y="1467"/>
              </a:cxn>
              <a:cxn ang="0">
                <a:pos x="1760" y="1626"/>
              </a:cxn>
              <a:cxn ang="0">
                <a:pos x="1626" y="1760"/>
              </a:cxn>
              <a:cxn ang="0">
                <a:pos x="1467" y="1868"/>
              </a:cxn>
              <a:cxn ang="0">
                <a:pos x="1289" y="1943"/>
              </a:cxn>
              <a:cxn ang="0">
                <a:pos x="1095" y="1982"/>
              </a:cxn>
            </a:cxnLst>
            <a:rect l="0" t="0" r="r" b="b"/>
            <a:pathLst>
              <a:path w="1987" h="1988">
                <a:moveTo>
                  <a:pt x="994" y="1988"/>
                </a:moveTo>
                <a:lnTo>
                  <a:pt x="893" y="1982"/>
                </a:lnTo>
                <a:lnTo>
                  <a:pt x="793" y="1968"/>
                </a:lnTo>
                <a:lnTo>
                  <a:pt x="699" y="1943"/>
                </a:lnTo>
                <a:lnTo>
                  <a:pt x="607" y="1910"/>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1"/>
                </a:lnTo>
                <a:lnTo>
                  <a:pt x="170" y="438"/>
                </a:lnTo>
                <a:lnTo>
                  <a:pt x="227" y="362"/>
                </a:lnTo>
                <a:lnTo>
                  <a:pt x="291" y="291"/>
                </a:lnTo>
                <a:lnTo>
                  <a:pt x="362" y="228"/>
                </a:lnTo>
                <a:lnTo>
                  <a:pt x="438" y="170"/>
                </a:lnTo>
                <a:lnTo>
                  <a:pt x="520" y="120"/>
                </a:lnTo>
                <a:lnTo>
                  <a:pt x="607" y="79"/>
                </a:lnTo>
                <a:lnTo>
                  <a:pt x="699" y="45"/>
                </a:lnTo>
                <a:lnTo>
                  <a:pt x="793" y="20"/>
                </a:lnTo>
                <a:lnTo>
                  <a:pt x="893" y="6"/>
                </a:lnTo>
                <a:lnTo>
                  <a:pt x="994" y="0"/>
                </a:lnTo>
                <a:lnTo>
                  <a:pt x="1095" y="6"/>
                </a:lnTo>
                <a:lnTo>
                  <a:pt x="1194" y="20"/>
                </a:lnTo>
                <a:lnTo>
                  <a:pt x="1289" y="45"/>
                </a:lnTo>
                <a:lnTo>
                  <a:pt x="1380" y="79"/>
                </a:lnTo>
                <a:lnTo>
                  <a:pt x="1467" y="120"/>
                </a:lnTo>
                <a:lnTo>
                  <a:pt x="1549" y="170"/>
                </a:lnTo>
                <a:lnTo>
                  <a:pt x="1626" y="228"/>
                </a:lnTo>
                <a:lnTo>
                  <a:pt x="1696" y="291"/>
                </a:lnTo>
                <a:lnTo>
                  <a:pt x="1760" y="362"/>
                </a:lnTo>
                <a:lnTo>
                  <a:pt x="1817" y="438"/>
                </a:lnTo>
                <a:lnTo>
                  <a:pt x="1867" y="521"/>
                </a:lnTo>
                <a:lnTo>
                  <a:pt x="1909" y="607"/>
                </a:lnTo>
                <a:lnTo>
                  <a:pt x="1943" y="699"/>
                </a:lnTo>
                <a:lnTo>
                  <a:pt x="1968" y="794"/>
                </a:lnTo>
                <a:lnTo>
                  <a:pt x="1982" y="893"/>
                </a:lnTo>
                <a:lnTo>
                  <a:pt x="1987" y="994"/>
                </a:lnTo>
                <a:lnTo>
                  <a:pt x="1982" y="1095"/>
                </a:lnTo>
                <a:lnTo>
                  <a:pt x="1968" y="1194"/>
                </a:lnTo>
                <a:lnTo>
                  <a:pt x="1943" y="1289"/>
                </a:lnTo>
                <a:lnTo>
                  <a:pt x="1909" y="1381"/>
                </a:lnTo>
                <a:lnTo>
                  <a:pt x="1867" y="1467"/>
                </a:lnTo>
                <a:lnTo>
                  <a:pt x="1817" y="1550"/>
                </a:lnTo>
                <a:lnTo>
                  <a:pt x="1760" y="1626"/>
                </a:lnTo>
                <a:lnTo>
                  <a:pt x="1696" y="1697"/>
                </a:lnTo>
                <a:lnTo>
                  <a:pt x="1626" y="1760"/>
                </a:lnTo>
                <a:lnTo>
                  <a:pt x="1549" y="1818"/>
                </a:lnTo>
                <a:lnTo>
                  <a:pt x="1467" y="1868"/>
                </a:lnTo>
                <a:lnTo>
                  <a:pt x="1380" y="1910"/>
                </a:lnTo>
                <a:lnTo>
                  <a:pt x="1289" y="1943"/>
                </a:lnTo>
                <a:lnTo>
                  <a:pt x="1194" y="1968"/>
                </a:lnTo>
                <a:lnTo>
                  <a:pt x="1095" y="1982"/>
                </a:lnTo>
                <a:lnTo>
                  <a:pt x="994" y="1988"/>
                </a:lnTo>
              </a:path>
            </a:pathLst>
          </a:custGeom>
          <a:noFill/>
          <a:ln w="12700">
            <a:solidFill>
              <a:srgbClr val="000000"/>
            </a:solidFill>
            <a:prstDash val="solid"/>
            <a:round/>
            <a:headEnd/>
            <a:tailEnd/>
          </a:ln>
        </p:spPr>
        <p:txBody>
          <a:bodyPr/>
          <a:lstStyle/>
          <a:p>
            <a:endParaRPr lang="ja-JP" altLang="en-US"/>
          </a:p>
        </p:txBody>
      </p:sp>
      <p:sp>
        <p:nvSpPr>
          <p:cNvPr id="58" name="Rectangle 142"/>
          <p:cNvSpPr>
            <a:spLocks noChangeArrowheads="1"/>
          </p:cNvSpPr>
          <p:nvPr/>
        </p:nvSpPr>
        <p:spPr bwMode="auto">
          <a:xfrm>
            <a:off x="3184525" y="3813175"/>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3</a:t>
            </a:r>
            <a:endParaRPr lang="en-US" altLang="zh-CN">
              <a:ea typeface="宋体" pitchFamily="2" charset="-122"/>
            </a:endParaRPr>
          </a:p>
        </p:txBody>
      </p:sp>
      <p:sp>
        <p:nvSpPr>
          <p:cNvPr id="59" name="Freeform 143"/>
          <p:cNvSpPr>
            <a:spLocks/>
          </p:cNvSpPr>
          <p:nvPr/>
        </p:nvSpPr>
        <p:spPr bwMode="auto">
          <a:xfrm>
            <a:off x="3094038" y="4583113"/>
            <a:ext cx="350837" cy="350837"/>
          </a:xfrm>
          <a:custGeom>
            <a:avLst/>
            <a:gdLst/>
            <a:ahLst/>
            <a:cxnLst>
              <a:cxn ang="0">
                <a:pos x="892" y="1982"/>
              </a:cxn>
              <a:cxn ang="0">
                <a:pos x="698" y="1943"/>
              </a:cxn>
              <a:cxn ang="0">
                <a:pos x="520" y="1868"/>
              </a:cxn>
              <a:cxn ang="0">
                <a:pos x="362" y="1760"/>
              </a:cxn>
              <a:cxn ang="0">
                <a:pos x="227" y="1626"/>
              </a:cxn>
              <a:cxn ang="0">
                <a:pos x="120" y="1467"/>
              </a:cxn>
              <a:cxn ang="0">
                <a:pos x="45" y="1289"/>
              </a:cxn>
              <a:cxn ang="0">
                <a:pos x="5" y="1095"/>
              </a:cxn>
              <a:cxn ang="0">
                <a:pos x="5" y="893"/>
              </a:cxn>
              <a:cxn ang="0">
                <a:pos x="45" y="699"/>
              </a:cxn>
              <a:cxn ang="0">
                <a:pos x="120" y="521"/>
              </a:cxn>
              <a:cxn ang="0">
                <a:pos x="227" y="362"/>
              </a:cxn>
              <a:cxn ang="0">
                <a:pos x="362" y="228"/>
              </a:cxn>
              <a:cxn ang="0">
                <a:pos x="520" y="120"/>
              </a:cxn>
              <a:cxn ang="0">
                <a:pos x="698" y="45"/>
              </a:cxn>
              <a:cxn ang="0">
                <a:pos x="892" y="6"/>
              </a:cxn>
              <a:cxn ang="0">
                <a:pos x="1095" y="6"/>
              </a:cxn>
              <a:cxn ang="0">
                <a:pos x="1289" y="45"/>
              </a:cxn>
              <a:cxn ang="0">
                <a:pos x="1467" y="120"/>
              </a:cxn>
              <a:cxn ang="0">
                <a:pos x="1625" y="228"/>
              </a:cxn>
              <a:cxn ang="0">
                <a:pos x="1760" y="362"/>
              </a:cxn>
              <a:cxn ang="0">
                <a:pos x="1867" y="521"/>
              </a:cxn>
              <a:cxn ang="0">
                <a:pos x="1942" y="699"/>
              </a:cxn>
              <a:cxn ang="0">
                <a:pos x="1982" y="893"/>
              </a:cxn>
              <a:cxn ang="0">
                <a:pos x="1982" y="1095"/>
              </a:cxn>
              <a:cxn ang="0">
                <a:pos x="1942" y="1289"/>
              </a:cxn>
              <a:cxn ang="0">
                <a:pos x="1867" y="1467"/>
              </a:cxn>
              <a:cxn ang="0">
                <a:pos x="1760" y="1626"/>
              </a:cxn>
              <a:cxn ang="0">
                <a:pos x="1625" y="1760"/>
              </a:cxn>
              <a:cxn ang="0">
                <a:pos x="1467" y="1868"/>
              </a:cxn>
              <a:cxn ang="0">
                <a:pos x="1289" y="1943"/>
              </a:cxn>
              <a:cxn ang="0">
                <a:pos x="1095" y="1982"/>
              </a:cxn>
            </a:cxnLst>
            <a:rect l="0" t="0" r="r" b="b"/>
            <a:pathLst>
              <a:path w="1987" h="1988">
                <a:moveTo>
                  <a:pt x="993" y="1988"/>
                </a:moveTo>
                <a:lnTo>
                  <a:pt x="892" y="1982"/>
                </a:lnTo>
                <a:lnTo>
                  <a:pt x="793" y="1968"/>
                </a:lnTo>
                <a:lnTo>
                  <a:pt x="698" y="1943"/>
                </a:lnTo>
                <a:lnTo>
                  <a:pt x="607" y="1910"/>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1"/>
                </a:lnTo>
                <a:lnTo>
                  <a:pt x="170" y="438"/>
                </a:lnTo>
                <a:lnTo>
                  <a:pt x="227" y="362"/>
                </a:lnTo>
                <a:lnTo>
                  <a:pt x="291" y="291"/>
                </a:lnTo>
                <a:lnTo>
                  <a:pt x="362" y="228"/>
                </a:lnTo>
                <a:lnTo>
                  <a:pt x="438" y="170"/>
                </a:lnTo>
                <a:lnTo>
                  <a:pt x="520" y="120"/>
                </a:lnTo>
                <a:lnTo>
                  <a:pt x="607" y="79"/>
                </a:lnTo>
                <a:lnTo>
                  <a:pt x="698" y="45"/>
                </a:lnTo>
                <a:lnTo>
                  <a:pt x="793" y="20"/>
                </a:lnTo>
                <a:lnTo>
                  <a:pt x="892" y="6"/>
                </a:lnTo>
                <a:lnTo>
                  <a:pt x="993" y="0"/>
                </a:lnTo>
                <a:lnTo>
                  <a:pt x="1095" y="6"/>
                </a:lnTo>
                <a:lnTo>
                  <a:pt x="1194" y="20"/>
                </a:lnTo>
                <a:lnTo>
                  <a:pt x="1289" y="45"/>
                </a:lnTo>
                <a:lnTo>
                  <a:pt x="1380" y="79"/>
                </a:lnTo>
                <a:lnTo>
                  <a:pt x="1467" y="120"/>
                </a:lnTo>
                <a:lnTo>
                  <a:pt x="1549" y="170"/>
                </a:lnTo>
                <a:lnTo>
                  <a:pt x="1625" y="228"/>
                </a:lnTo>
                <a:lnTo>
                  <a:pt x="1696" y="291"/>
                </a:lnTo>
                <a:lnTo>
                  <a:pt x="1760" y="362"/>
                </a:lnTo>
                <a:lnTo>
                  <a:pt x="1817" y="438"/>
                </a:lnTo>
                <a:lnTo>
                  <a:pt x="1867" y="521"/>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50"/>
                </a:lnTo>
                <a:lnTo>
                  <a:pt x="1760" y="1626"/>
                </a:lnTo>
                <a:lnTo>
                  <a:pt x="1696" y="1697"/>
                </a:lnTo>
                <a:lnTo>
                  <a:pt x="1625" y="1760"/>
                </a:lnTo>
                <a:lnTo>
                  <a:pt x="1549" y="1818"/>
                </a:lnTo>
                <a:lnTo>
                  <a:pt x="1467" y="1868"/>
                </a:lnTo>
                <a:lnTo>
                  <a:pt x="1380" y="1910"/>
                </a:lnTo>
                <a:lnTo>
                  <a:pt x="1289" y="1943"/>
                </a:lnTo>
                <a:lnTo>
                  <a:pt x="1194" y="1968"/>
                </a:lnTo>
                <a:lnTo>
                  <a:pt x="1095" y="1982"/>
                </a:lnTo>
                <a:lnTo>
                  <a:pt x="993" y="1988"/>
                </a:lnTo>
              </a:path>
            </a:pathLst>
          </a:custGeom>
          <a:noFill/>
          <a:ln w="12700">
            <a:solidFill>
              <a:srgbClr val="000000"/>
            </a:solidFill>
            <a:prstDash val="solid"/>
            <a:round/>
            <a:headEnd/>
            <a:tailEnd/>
          </a:ln>
        </p:spPr>
        <p:txBody>
          <a:bodyPr/>
          <a:lstStyle/>
          <a:p>
            <a:endParaRPr lang="ja-JP" altLang="en-US"/>
          </a:p>
        </p:txBody>
      </p:sp>
      <p:sp>
        <p:nvSpPr>
          <p:cNvPr id="60" name="Rectangle 144"/>
          <p:cNvSpPr>
            <a:spLocks noChangeArrowheads="1"/>
          </p:cNvSpPr>
          <p:nvPr/>
        </p:nvSpPr>
        <p:spPr bwMode="auto">
          <a:xfrm>
            <a:off x="3224213" y="4673600"/>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4</a:t>
            </a:r>
            <a:endParaRPr lang="en-US" altLang="zh-CN">
              <a:ea typeface="宋体" pitchFamily="2" charset="-122"/>
            </a:endParaRPr>
          </a:p>
        </p:txBody>
      </p:sp>
      <p:sp>
        <p:nvSpPr>
          <p:cNvPr id="61" name="Freeform 145"/>
          <p:cNvSpPr>
            <a:spLocks/>
          </p:cNvSpPr>
          <p:nvPr/>
        </p:nvSpPr>
        <p:spPr bwMode="auto">
          <a:xfrm>
            <a:off x="2189163" y="2800350"/>
            <a:ext cx="350837" cy="350838"/>
          </a:xfrm>
          <a:custGeom>
            <a:avLst/>
            <a:gdLst/>
            <a:ahLst/>
            <a:cxnLst>
              <a:cxn ang="0">
                <a:pos x="893" y="1982"/>
              </a:cxn>
              <a:cxn ang="0">
                <a:pos x="699" y="1943"/>
              </a:cxn>
              <a:cxn ang="0">
                <a:pos x="520" y="1868"/>
              </a:cxn>
              <a:cxn ang="0">
                <a:pos x="362" y="1760"/>
              </a:cxn>
              <a:cxn ang="0">
                <a:pos x="227" y="1626"/>
              </a:cxn>
              <a:cxn ang="0">
                <a:pos x="120" y="1467"/>
              </a:cxn>
              <a:cxn ang="0">
                <a:pos x="45" y="1289"/>
              </a:cxn>
              <a:cxn ang="0">
                <a:pos x="5" y="1095"/>
              </a:cxn>
              <a:cxn ang="0">
                <a:pos x="5" y="893"/>
              </a:cxn>
              <a:cxn ang="0">
                <a:pos x="45" y="699"/>
              </a:cxn>
              <a:cxn ang="0">
                <a:pos x="120" y="520"/>
              </a:cxn>
              <a:cxn ang="0">
                <a:pos x="227" y="362"/>
              </a:cxn>
              <a:cxn ang="0">
                <a:pos x="362" y="227"/>
              </a:cxn>
              <a:cxn ang="0">
                <a:pos x="520" y="120"/>
              </a:cxn>
              <a:cxn ang="0">
                <a:pos x="699" y="45"/>
              </a:cxn>
              <a:cxn ang="0">
                <a:pos x="893" y="5"/>
              </a:cxn>
              <a:cxn ang="0">
                <a:pos x="1095" y="5"/>
              </a:cxn>
              <a:cxn ang="0">
                <a:pos x="1289" y="45"/>
              </a:cxn>
              <a:cxn ang="0">
                <a:pos x="1467" y="120"/>
              </a:cxn>
              <a:cxn ang="0">
                <a:pos x="1626" y="227"/>
              </a:cxn>
              <a:cxn ang="0">
                <a:pos x="1760" y="362"/>
              </a:cxn>
              <a:cxn ang="0">
                <a:pos x="1867" y="520"/>
              </a:cxn>
              <a:cxn ang="0">
                <a:pos x="1943" y="699"/>
              </a:cxn>
              <a:cxn ang="0">
                <a:pos x="1982" y="893"/>
              </a:cxn>
              <a:cxn ang="0">
                <a:pos x="1982" y="1095"/>
              </a:cxn>
              <a:cxn ang="0">
                <a:pos x="1943" y="1289"/>
              </a:cxn>
              <a:cxn ang="0">
                <a:pos x="1867" y="1467"/>
              </a:cxn>
              <a:cxn ang="0">
                <a:pos x="1760" y="1626"/>
              </a:cxn>
              <a:cxn ang="0">
                <a:pos x="1626" y="1760"/>
              </a:cxn>
              <a:cxn ang="0">
                <a:pos x="1467" y="1868"/>
              </a:cxn>
              <a:cxn ang="0">
                <a:pos x="1289" y="1943"/>
              </a:cxn>
              <a:cxn ang="0">
                <a:pos x="1095" y="1982"/>
              </a:cxn>
            </a:cxnLst>
            <a:rect l="0" t="0" r="r" b="b"/>
            <a:pathLst>
              <a:path w="1987" h="1988">
                <a:moveTo>
                  <a:pt x="994" y="1988"/>
                </a:moveTo>
                <a:lnTo>
                  <a:pt x="893" y="1982"/>
                </a:lnTo>
                <a:lnTo>
                  <a:pt x="793" y="1968"/>
                </a:lnTo>
                <a:lnTo>
                  <a:pt x="699" y="1943"/>
                </a:lnTo>
                <a:lnTo>
                  <a:pt x="607" y="1909"/>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0"/>
                </a:lnTo>
                <a:lnTo>
                  <a:pt x="170" y="438"/>
                </a:lnTo>
                <a:lnTo>
                  <a:pt x="227" y="362"/>
                </a:lnTo>
                <a:lnTo>
                  <a:pt x="291" y="291"/>
                </a:lnTo>
                <a:lnTo>
                  <a:pt x="362" y="227"/>
                </a:lnTo>
                <a:lnTo>
                  <a:pt x="438" y="170"/>
                </a:lnTo>
                <a:lnTo>
                  <a:pt x="520" y="120"/>
                </a:lnTo>
                <a:lnTo>
                  <a:pt x="607" y="78"/>
                </a:lnTo>
                <a:lnTo>
                  <a:pt x="699" y="45"/>
                </a:lnTo>
                <a:lnTo>
                  <a:pt x="793" y="20"/>
                </a:lnTo>
                <a:lnTo>
                  <a:pt x="893" y="5"/>
                </a:lnTo>
                <a:lnTo>
                  <a:pt x="994" y="0"/>
                </a:lnTo>
                <a:lnTo>
                  <a:pt x="1095" y="5"/>
                </a:lnTo>
                <a:lnTo>
                  <a:pt x="1194" y="20"/>
                </a:lnTo>
                <a:lnTo>
                  <a:pt x="1289" y="45"/>
                </a:lnTo>
                <a:lnTo>
                  <a:pt x="1380" y="78"/>
                </a:lnTo>
                <a:lnTo>
                  <a:pt x="1467" y="120"/>
                </a:lnTo>
                <a:lnTo>
                  <a:pt x="1549" y="170"/>
                </a:lnTo>
                <a:lnTo>
                  <a:pt x="1626" y="227"/>
                </a:lnTo>
                <a:lnTo>
                  <a:pt x="1696" y="291"/>
                </a:lnTo>
                <a:lnTo>
                  <a:pt x="1760" y="362"/>
                </a:lnTo>
                <a:lnTo>
                  <a:pt x="1817" y="438"/>
                </a:lnTo>
                <a:lnTo>
                  <a:pt x="1867" y="520"/>
                </a:lnTo>
                <a:lnTo>
                  <a:pt x="1909" y="607"/>
                </a:lnTo>
                <a:lnTo>
                  <a:pt x="1943" y="699"/>
                </a:lnTo>
                <a:lnTo>
                  <a:pt x="1968" y="794"/>
                </a:lnTo>
                <a:lnTo>
                  <a:pt x="1982" y="893"/>
                </a:lnTo>
                <a:lnTo>
                  <a:pt x="1987" y="994"/>
                </a:lnTo>
                <a:lnTo>
                  <a:pt x="1982" y="1095"/>
                </a:lnTo>
                <a:lnTo>
                  <a:pt x="1968" y="1194"/>
                </a:lnTo>
                <a:lnTo>
                  <a:pt x="1943" y="1289"/>
                </a:lnTo>
                <a:lnTo>
                  <a:pt x="1909" y="1381"/>
                </a:lnTo>
                <a:lnTo>
                  <a:pt x="1867" y="1467"/>
                </a:lnTo>
                <a:lnTo>
                  <a:pt x="1817" y="1550"/>
                </a:lnTo>
                <a:lnTo>
                  <a:pt x="1760" y="1626"/>
                </a:lnTo>
                <a:lnTo>
                  <a:pt x="1696" y="1697"/>
                </a:lnTo>
                <a:lnTo>
                  <a:pt x="1626" y="1760"/>
                </a:lnTo>
                <a:lnTo>
                  <a:pt x="1549" y="1818"/>
                </a:lnTo>
                <a:lnTo>
                  <a:pt x="1467" y="1868"/>
                </a:lnTo>
                <a:lnTo>
                  <a:pt x="1380" y="1909"/>
                </a:lnTo>
                <a:lnTo>
                  <a:pt x="1289" y="1943"/>
                </a:lnTo>
                <a:lnTo>
                  <a:pt x="1194" y="1968"/>
                </a:lnTo>
                <a:lnTo>
                  <a:pt x="1095" y="1982"/>
                </a:lnTo>
                <a:lnTo>
                  <a:pt x="994" y="1988"/>
                </a:lnTo>
              </a:path>
            </a:pathLst>
          </a:custGeom>
          <a:noFill/>
          <a:ln w="12700">
            <a:solidFill>
              <a:srgbClr val="000000"/>
            </a:solidFill>
            <a:prstDash val="solid"/>
            <a:round/>
            <a:headEnd/>
            <a:tailEnd/>
          </a:ln>
        </p:spPr>
        <p:txBody>
          <a:bodyPr/>
          <a:lstStyle/>
          <a:p>
            <a:endParaRPr lang="ja-JP" altLang="en-US"/>
          </a:p>
        </p:txBody>
      </p:sp>
      <p:sp>
        <p:nvSpPr>
          <p:cNvPr id="62" name="Rectangle 146"/>
          <p:cNvSpPr>
            <a:spLocks noChangeArrowheads="1"/>
          </p:cNvSpPr>
          <p:nvPr/>
        </p:nvSpPr>
        <p:spPr bwMode="auto">
          <a:xfrm>
            <a:off x="2316163" y="2889250"/>
            <a:ext cx="84960" cy="200055"/>
          </a:xfrm>
          <a:prstGeom prst="rect">
            <a:avLst/>
          </a:prstGeom>
          <a:noFill/>
          <a:ln w="12700">
            <a:noFill/>
            <a:miter lim="800000"/>
            <a:headEnd/>
            <a:tailEnd/>
          </a:ln>
        </p:spPr>
        <p:txBody>
          <a:bodyPr wrap="none" lIns="0" tIns="0" rIns="0" bIns="0">
            <a:spAutoFit/>
          </a:bodyPr>
          <a:lstStyle/>
          <a:p>
            <a:pPr eaLnBrk="0" hangingPunct="0"/>
            <a:r>
              <a:rPr lang="en-US" altLang="zh-CN" sz="1300" dirty="0">
                <a:solidFill>
                  <a:srgbClr val="000000"/>
                </a:solidFill>
                <a:ea typeface="宋体" pitchFamily="2" charset="-122"/>
              </a:rPr>
              <a:t>6</a:t>
            </a:r>
            <a:endParaRPr lang="en-US" altLang="zh-CN" dirty="0">
              <a:ea typeface="宋体" pitchFamily="2" charset="-122"/>
            </a:endParaRPr>
          </a:p>
        </p:txBody>
      </p:sp>
      <p:sp>
        <p:nvSpPr>
          <p:cNvPr id="63" name="Freeform 147"/>
          <p:cNvSpPr>
            <a:spLocks/>
          </p:cNvSpPr>
          <p:nvPr/>
        </p:nvSpPr>
        <p:spPr bwMode="auto">
          <a:xfrm>
            <a:off x="2190750" y="3709988"/>
            <a:ext cx="350838" cy="350837"/>
          </a:xfrm>
          <a:custGeom>
            <a:avLst/>
            <a:gdLst/>
            <a:ahLst/>
            <a:cxnLst>
              <a:cxn ang="0">
                <a:pos x="892" y="1982"/>
              </a:cxn>
              <a:cxn ang="0">
                <a:pos x="698" y="1943"/>
              </a:cxn>
              <a:cxn ang="0">
                <a:pos x="520" y="1868"/>
              </a:cxn>
              <a:cxn ang="0">
                <a:pos x="362" y="1760"/>
              </a:cxn>
              <a:cxn ang="0">
                <a:pos x="227" y="1626"/>
              </a:cxn>
              <a:cxn ang="0">
                <a:pos x="120" y="1467"/>
              </a:cxn>
              <a:cxn ang="0">
                <a:pos x="45" y="1289"/>
              </a:cxn>
              <a:cxn ang="0">
                <a:pos x="5" y="1095"/>
              </a:cxn>
              <a:cxn ang="0">
                <a:pos x="5" y="893"/>
              </a:cxn>
              <a:cxn ang="0">
                <a:pos x="45" y="699"/>
              </a:cxn>
              <a:cxn ang="0">
                <a:pos x="120" y="520"/>
              </a:cxn>
              <a:cxn ang="0">
                <a:pos x="227" y="362"/>
              </a:cxn>
              <a:cxn ang="0">
                <a:pos x="362" y="227"/>
              </a:cxn>
              <a:cxn ang="0">
                <a:pos x="520" y="120"/>
              </a:cxn>
              <a:cxn ang="0">
                <a:pos x="698" y="45"/>
              </a:cxn>
              <a:cxn ang="0">
                <a:pos x="892" y="5"/>
              </a:cxn>
              <a:cxn ang="0">
                <a:pos x="1095" y="5"/>
              </a:cxn>
              <a:cxn ang="0">
                <a:pos x="1289" y="45"/>
              </a:cxn>
              <a:cxn ang="0">
                <a:pos x="1467" y="120"/>
              </a:cxn>
              <a:cxn ang="0">
                <a:pos x="1625" y="227"/>
              </a:cxn>
              <a:cxn ang="0">
                <a:pos x="1760" y="362"/>
              </a:cxn>
              <a:cxn ang="0">
                <a:pos x="1867" y="520"/>
              </a:cxn>
              <a:cxn ang="0">
                <a:pos x="1942" y="699"/>
              </a:cxn>
              <a:cxn ang="0">
                <a:pos x="1982" y="893"/>
              </a:cxn>
              <a:cxn ang="0">
                <a:pos x="1982" y="1095"/>
              </a:cxn>
              <a:cxn ang="0">
                <a:pos x="1942" y="1289"/>
              </a:cxn>
              <a:cxn ang="0">
                <a:pos x="1867" y="1467"/>
              </a:cxn>
              <a:cxn ang="0">
                <a:pos x="1760" y="1626"/>
              </a:cxn>
              <a:cxn ang="0">
                <a:pos x="1625" y="1760"/>
              </a:cxn>
              <a:cxn ang="0">
                <a:pos x="1467" y="1868"/>
              </a:cxn>
              <a:cxn ang="0">
                <a:pos x="1289" y="1943"/>
              </a:cxn>
              <a:cxn ang="0">
                <a:pos x="1095" y="1982"/>
              </a:cxn>
            </a:cxnLst>
            <a:rect l="0" t="0" r="r" b="b"/>
            <a:pathLst>
              <a:path w="1987" h="1988">
                <a:moveTo>
                  <a:pt x="993" y="1988"/>
                </a:moveTo>
                <a:lnTo>
                  <a:pt x="892" y="1982"/>
                </a:lnTo>
                <a:lnTo>
                  <a:pt x="793" y="1968"/>
                </a:lnTo>
                <a:lnTo>
                  <a:pt x="698" y="1943"/>
                </a:lnTo>
                <a:lnTo>
                  <a:pt x="607" y="1909"/>
                </a:lnTo>
                <a:lnTo>
                  <a:pt x="520" y="1868"/>
                </a:lnTo>
                <a:lnTo>
                  <a:pt x="438" y="1818"/>
                </a:lnTo>
                <a:lnTo>
                  <a:pt x="362" y="1760"/>
                </a:lnTo>
                <a:lnTo>
                  <a:pt x="291" y="1697"/>
                </a:lnTo>
                <a:lnTo>
                  <a:pt x="227" y="1626"/>
                </a:lnTo>
                <a:lnTo>
                  <a:pt x="170" y="1550"/>
                </a:lnTo>
                <a:lnTo>
                  <a:pt x="120" y="1467"/>
                </a:lnTo>
                <a:lnTo>
                  <a:pt x="78" y="1381"/>
                </a:lnTo>
                <a:lnTo>
                  <a:pt x="45" y="1289"/>
                </a:lnTo>
                <a:lnTo>
                  <a:pt x="20" y="1194"/>
                </a:lnTo>
                <a:lnTo>
                  <a:pt x="5" y="1095"/>
                </a:lnTo>
                <a:lnTo>
                  <a:pt x="0" y="994"/>
                </a:lnTo>
                <a:lnTo>
                  <a:pt x="5" y="893"/>
                </a:lnTo>
                <a:lnTo>
                  <a:pt x="20" y="794"/>
                </a:lnTo>
                <a:lnTo>
                  <a:pt x="45" y="699"/>
                </a:lnTo>
                <a:lnTo>
                  <a:pt x="78" y="607"/>
                </a:lnTo>
                <a:lnTo>
                  <a:pt x="120" y="520"/>
                </a:lnTo>
                <a:lnTo>
                  <a:pt x="170" y="438"/>
                </a:lnTo>
                <a:lnTo>
                  <a:pt x="227" y="362"/>
                </a:lnTo>
                <a:lnTo>
                  <a:pt x="291" y="291"/>
                </a:lnTo>
                <a:lnTo>
                  <a:pt x="362" y="227"/>
                </a:lnTo>
                <a:lnTo>
                  <a:pt x="438" y="170"/>
                </a:lnTo>
                <a:lnTo>
                  <a:pt x="520" y="120"/>
                </a:lnTo>
                <a:lnTo>
                  <a:pt x="607" y="78"/>
                </a:lnTo>
                <a:lnTo>
                  <a:pt x="698" y="45"/>
                </a:lnTo>
                <a:lnTo>
                  <a:pt x="793" y="20"/>
                </a:lnTo>
                <a:lnTo>
                  <a:pt x="892" y="5"/>
                </a:lnTo>
                <a:lnTo>
                  <a:pt x="993" y="0"/>
                </a:lnTo>
                <a:lnTo>
                  <a:pt x="1095" y="5"/>
                </a:lnTo>
                <a:lnTo>
                  <a:pt x="1194" y="20"/>
                </a:lnTo>
                <a:lnTo>
                  <a:pt x="1289" y="45"/>
                </a:lnTo>
                <a:lnTo>
                  <a:pt x="1380" y="78"/>
                </a:lnTo>
                <a:lnTo>
                  <a:pt x="1467" y="120"/>
                </a:lnTo>
                <a:lnTo>
                  <a:pt x="1549" y="170"/>
                </a:lnTo>
                <a:lnTo>
                  <a:pt x="1625" y="227"/>
                </a:lnTo>
                <a:lnTo>
                  <a:pt x="1696" y="291"/>
                </a:lnTo>
                <a:lnTo>
                  <a:pt x="1760" y="362"/>
                </a:lnTo>
                <a:lnTo>
                  <a:pt x="1817" y="438"/>
                </a:lnTo>
                <a:lnTo>
                  <a:pt x="1867" y="520"/>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50"/>
                </a:lnTo>
                <a:lnTo>
                  <a:pt x="1760" y="1626"/>
                </a:lnTo>
                <a:lnTo>
                  <a:pt x="1696" y="1697"/>
                </a:lnTo>
                <a:lnTo>
                  <a:pt x="1625" y="1760"/>
                </a:lnTo>
                <a:lnTo>
                  <a:pt x="1549" y="1818"/>
                </a:lnTo>
                <a:lnTo>
                  <a:pt x="1467" y="1868"/>
                </a:lnTo>
                <a:lnTo>
                  <a:pt x="1380" y="1909"/>
                </a:lnTo>
                <a:lnTo>
                  <a:pt x="1289" y="1943"/>
                </a:lnTo>
                <a:lnTo>
                  <a:pt x="1194" y="1968"/>
                </a:lnTo>
                <a:lnTo>
                  <a:pt x="1095" y="1982"/>
                </a:lnTo>
                <a:lnTo>
                  <a:pt x="993" y="1988"/>
                </a:lnTo>
              </a:path>
            </a:pathLst>
          </a:custGeom>
          <a:noFill/>
          <a:ln w="12700">
            <a:solidFill>
              <a:srgbClr val="000000"/>
            </a:solidFill>
            <a:prstDash val="solid"/>
            <a:round/>
            <a:headEnd/>
            <a:tailEnd/>
          </a:ln>
        </p:spPr>
        <p:txBody>
          <a:bodyPr/>
          <a:lstStyle/>
          <a:p>
            <a:endParaRPr lang="ja-JP" altLang="en-US"/>
          </a:p>
        </p:txBody>
      </p:sp>
      <p:sp>
        <p:nvSpPr>
          <p:cNvPr id="64" name="Rectangle 148"/>
          <p:cNvSpPr>
            <a:spLocks noChangeArrowheads="1"/>
          </p:cNvSpPr>
          <p:nvPr/>
        </p:nvSpPr>
        <p:spPr bwMode="auto">
          <a:xfrm>
            <a:off x="2330450" y="3798888"/>
            <a:ext cx="84960" cy="200055"/>
          </a:xfrm>
          <a:prstGeom prst="rect">
            <a:avLst/>
          </a:prstGeom>
          <a:noFill/>
          <a:ln w="12700">
            <a:noFill/>
            <a:miter lim="800000"/>
            <a:headEnd/>
            <a:tailEnd/>
          </a:ln>
        </p:spPr>
        <p:txBody>
          <a:bodyPr wrap="none" lIns="0" tIns="0" rIns="0" bIns="0">
            <a:spAutoFit/>
          </a:bodyPr>
          <a:lstStyle/>
          <a:p>
            <a:pPr eaLnBrk="0" hangingPunct="0"/>
            <a:r>
              <a:rPr lang="en-US" altLang="zh-CN" sz="1300" dirty="0">
                <a:solidFill>
                  <a:srgbClr val="000000"/>
                </a:solidFill>
                <a:ea typeface="宋体" pitchFamily="2" charset="-122"/>
              </a:rPr>
              <a:t>7</a:t>
            </a:r>
            <a:endParaRPr lang="en-US" altLang="zh-CN" dirty="0">
              <a:ea typeface="宋体" pitchFamily="2" charset="-122"/>
            </a:endParaRPr>
          </a:p>
        </p:txBody>
      </p:sp>
      <p:sp>
        <p:nvSpPr>
          <p:cNvPr id="65" name="Freeform 149"/>
          <p:cNvSpPr>
            <a:spLocks/>
          </p:cNvSpPr>
          <p:nvPr/>
        </p:nvSpPr>
        <p:spPr bwMode="auto">
          <a:xfrm>
            <a:off x="2219325" y="4552950"/>
            <a:ext cx="350838" cy="350838"/>
          </a:xfrm>
          <a:custGeom>
            <a:avLst/>
            <a:gdLst/>
            <a:ahLst/>
            <a:cxnLst>
              <a:cxn ang="0">
                <a:pos x="892" y="1982"/>
              </a:cxn>
              <a:cxn ang="0">
                <a:pos x="698" y="1943"/>
              </a:cxn>
              <a:cxn ang="0">
                <a:pos x="520" y="1867"/>
              </a:cxn>
              <a:cxn ang="0">
                <a:pos x="361" y="1760"/>
              </a:cxn>
              <a:cxn ang="0">
                <a:pos x="227" y="1626"/>
              </a:cxn>
              <a:cxn ang="0">
                <a:pos x="120" y="1467"/>
              </a:cxn>
              <a:cxn ang="0">
                <a:pos x="45" y="1289"/>
              </a:cxn>
              <a:cxn ang="0">
                <a:pos x="5" y="1095"/>
              </a:cxn>
              <a:cxn ang="0">
                <a:pos x="5" y="893"/>
              </a:cxn>
              <a:cxn ang="0">
                <a:pos x="45" y="699"/>
              </a:cxn>
              <a:cxn ang="0">
                <a:pos x="120" y="520"/>
              </a:cxn>
              <a:cxn ang="0">
                <a:pos x="227" y="362"/>
              </a:cxn>
              <a:cxn ang="0">
                <a:pos x="361" y="227"/>
              </a:cxn>
              <a:cxn ang="0">
                <a:pos x="520" y="120"/>
              </a:cxn>
              <a:cxn ang="0">
                <a:pos x="698" y="45"/>
              </a:cxn>
              <a:cxn ang="0">
                <a:pos x="892" y="5"/>
              </a:cxn>
              <a:cxn ang="0">
                <a:pos x="1095" y="5"/>
              </a:cxn>
              <a:cxn ang="0">
                <a:pos x="1288" y="45"/>
              </a:cxn>
              <a:cxn ang="0">
                <a:pos x="1467" y="120"/>
              </a:cxn>
              <a:cxn ang="0">
                <a:pos x="1625" y="227"/>
              </a:cxn>
              <a:cxn ang="0">
                <a:pos x="1760" y="362"/>
              </a:cxn>
              <a:cxn ang="0">
                <a:pos x="1867" y="520"/>
              </a:cxn>
              <a:cxn ang="0">
                <a:pos x="1942" y="699"/>
              </a:cxn>
              <a:cxn ang="0">
                <a:pos x="1982" y="893"/>
              </a:cxn>
              <a:cxn ang="0">
                <a:pos x="1982" y="1095"/>
              </a:cxn>
              <a:cxn ang="0">
                <a:pos x="1942" y="1289"/>
              </a:cxn>
              <a:cxn ang="0">
                <a:pos x="1867" y="1467"/>
              </a:cxn>
              <a:cxn ang="0">
                <a:pos x="1760" y="1626"/>
              </a:cxn>
              <a:cxn ang="0">
                <a:pos x="1625" y="1760"/>
              </a:cxn>
              <a:cxn ang="0">
                <a:pos x="1467" y="1867"/>
              </a:cxn>
              <a:cxn ang="0">
                <a:pos x="1288" y="1943"/>
              </a:cxn>
              <a:cxn ang="0">
                <a:pos x="1095" y="1982"/>
              </a:cxn>
            </a:cxnLst>
            <a:rect l="0" t="0" r="r" b="b"/>
            <a:pathLst>
              <a:path w="1987" h="1987">
                <a:moveTo>
                  <a:pt x="993" y="1987"/>
                </a:moveTo>
                <a:lnTo>
                  <a:pt x="892" y="1982"/>
                </a:lnTo>
                <a:lnTo>
                  <a:pt x="793" y="1968"/>
                </a:lnTo>
                <a:lnTo>
                  <a:pt x="698" y="1943"/>
                </a:lnTo>
                <a:lnTo>
                  <a:pt x="607" y="1909"/>
                </a:lnTo>
                <a:lnTo>
                  <a:pt x="520" y="1867"/>
                </a:lnTo>
                <a:lnTo>
                  <a:pt x="438" y="1817"/>
                </a:lnTo>
                <a:lnTo>
                  <a:pt x="361" y="1760"/>
                </a:lnTo>
                <a:lnTo>
                  <a:pt x="291" y="1696"/>
                </a:lnTo>
                <a:lnTo>
                  <a:pt x="227" y="1626"/>
                </a:lnTo>
                <a:lnTo>
                  <a:pt x="170" y="1549"/>
                </a:lnTo>
                <a:lnTo>
                  <a:pt x="120" y="1467"/>
                </a:lnTo>
                <a:lnTo>
                  <a:pt x="78" y="1381"/>
                </a:lnTo>
                <a:lnTo>
                  <a:pt x="45" y="1289"/>
                </a:lnTo>
                <a:lnTo>
                  <a:pt x="19" y="1194"/>
                </a:lnTo>
                <a:lnTo>
                  <a:pt x="5" y="1095"/>
                </a:lnTo>
                <a:lnTo>
                  <a:pt x="0" y="994"/>
                </a:lnTo>
                <a:lnTo>
                  <a:pt x="5" y="893"/>
                </a:lnTo>
                <a:lnTo>
                  <a:pt x="19" y="794"/>
                </a:lnTo>
                <a:lnTo>
                  <a:pt x="45" y="699"/>
                </a:lnTo>
                <a:lnTo>
                  <a:pt x="78" y="607"/>
                </a:lnTo>
                <a:lnTo>
                  <a:pt x="120" y="520"/>
                </a:lnTo>
                <a:lnTo>
                  <a:pt x="170" y="438"/>
                </a:lnTo>
                <a:lnTo>
                  <a:pt x="227" y="362"/>
                </a:lnTo>
                <a:lnTo>
                  <a:pt x="291" y="291"/>
                </a:lnTo>
                <a:lnTo>
                  <a:pt x="361" y="227"/>
                </a:lnTo>
                <a:lnTo>
                  <a:pt x="438" y="170"/>
                </a:lnTo>
                <a:lnTo>
                  <a:pt x="520" y="120"/>
                </a:lnTo>
                <a:lnTo>
                  <a:pt x="607" y="78"/>
                </a:lnTo>
                <a:lnTo>
                  <a:pt x="698" y="45"/>
                </a:lnTo>
                <a:lnTo>
                  <a:pt x="793" y="20"/>
                </a:lnTo>
                <a:lnTo>
                  <a:pt x="892" y="5"/>
                </a:lnTo>
                <a:lnTo>
                  <a:pt x="993" y="0"/>
                </a:lnTo>
                <a:lnTo>
                  <a:pt x="1095" y="5"/>
                </a:lnTo>
                <a:lnTo>
                  <a:pt x="1194" y="20"/>
                </a:lnTo>
                <a:lnTo>
                  <a:pt x="1288" y="45"/>
                </a:lnTo>
                <a:lnTo>
                  <a:pt x="1380" y="78"/>
                </a:lnTo>
                <a:lnTo>
                  <a:pt x="1467" y="120"/>
                </a:lnTo>
                <a:lnTo>
                  <a:pt x="1549" y="170"/>
                </a:lnTo>
                <a:lnTo>
                  <a:pt x="1625" y="227"/>
                </a:lnTo>
                <a:lnTo>
                  <a:pt x="1696" y="291"/>
                </a:lnTo>
                <a:lnTo>
                  <a:pt x="1760" y="362"/>
                </a:lnTo>
                <a:lnTo>
                  <a:pt x="1817" y="438"/>
                </a:lnTo>
                <a:lnTo>
                  <a:pt x="1867" y="520"/>
                </a:lnTo>
                <a:lnTo>
                  <a:pt x="1909" y="607"/>
                </a:lnTo>
                <a:lnTo>
                  <a:pt x="1942" y="699"/>
                </a:lnTo>
                <a:lnTo>
                  <a:pt x="1967" y="794"/>
                </a:lnTo>
                <a:lnTo>
                  <a:pt x="1982" y="893"/>
                </a:lnTo>
                <a:lnTo>
                  <a:pt x="1987" y="994"/>
                </a:lnTo>
                <a:lnTo>
                  <a:pt x="1982" y="1095"/>
                </a:lnTo>
                <a:lnTo>
                  <a:pt x="1967" y="1194"/>
                </a:lnTo>
                <a:lnTo>
                  <a:pt x="1942" y="1289"/>
                </a:lnTo>
                <a:lnTo>
                  <a:pt x="1909" y="1381"/>
                </a:lnTo>
                <a:lnTo>
                  <a:pt x="1867" y="1467"/>
                </a:lnTo>
                <a:lnTo>
                  <a:pt x="1817" y="1549"/>
                </a:lnTo>
                <a:lnTo>
                  <a:pt x="1760" y="1626"/>
                </a:lnTo>
                <a:lnTo>
                  <a:pt x="1696" y="1696"/>
                </a:lnTo>
                <a:lnTo>
                  <a:pt x="1625" y="1760"/>
                </a:lnTo>
                <a:lnTo>
                  <a:pt x="1549" y="1817"/>
                </a:lnTo>
                <a:lnTo>
                  <a:pt x="1467" y="1867"/>
                </a:lnTo>
                <a:lnTo>
                  <a:pt x="1380" y="1909"/>
                </a:lnTo>
                <a:lnTo>
                  <a:pt x="1288" y="1943"/>
                </a:lnTo>
                <a:lnTo>
                  <a:pt x="1194" y="1968"/>
                </a:lnTo>
                <a:lnTo>
                  <a:pt x="1095" y="1982"/>
                </a:lnTo>
                <a:lnTo>
                  <a:pt x="993" y="1987"/>
                </a:lnTo>
              </a:path>
            </a:pathLst>
          </a:custGeom>
          <a:noFill/>
          <a:ln w="12700">
            <a:solidFill>
              <a:srgbClr val="000000"/>
            </a:solidFill>
            <a:prstDash val="solid"/>
            <a:round/>
            <a:headEnd/>
            <a:tailEnd/>
          </a:ln>
        </p:spPr>
        <p:txBody>
          <a:bodyPr/>
          <a:lstStyle/>
          <a:p>
            <a:endParaRPr lang="ja-JP" altLang="en-US"/>
          </a:p>
        </p:txBody>
      </p:sp>
      <p:sp>
        <p:nvSpPr>
          <p:cNvPr id="66" name="Rectangle 150"/>
          <p:cNvSpPr>
            <a:spLocks noChangeArrowheads="1"/>
          </p:cNvSpPr>
          <p:nvPr/>
        </p:nvSpPr>
        <p:spPr bwMode="auto">
          <a:xfrm>
            <a:off x="2347913" y="4643438"/>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8</a:t>
            </a:r>
            <a:endParaRPr lang="en-US" altLang="zh-CN">
              <a:ea typeface="宋体" pitchFamily="2" charset="-122"/>
            </a:endParaRPr>
          </a:p>
        </p:txBody>
      </p:sp>
      <p:sp>
        <p:nvSpPr>
          <p:cNvPr id="67" name="Freeform 151"/>
          <p:cNvSpPr>
            <a:spLocks/>
          </p:cNvSpPr>
          <p:nvPr/>
        </p:nvSpPr>
        <p:spPr bwMode="auto">
          <a:xfrm>
            <a:off x="2189163" y="1917700"/>
            <a:ext cx="350837" cy="349250"/>
          </a:xfrm>
          <a:custGeom>
            <a:avLst/>
            <a:gdLst/>
            <a:ahLst/>
            <a:cxnLst>
              <a:cxn ang="0">
                <a:pos x="893" y="1982"/>
              </a:cxn>
              <a:cxn ang="0">
                <a:pos x="699" y="1942"/>
              </a:cxn>
              <a:cxn ang="0">
                <a:pos x="520" y="1867"/>
              </a:cxn>
              <a:cxn ang="0">
                <a:pos x="362" y="1760"/>
              </a:cxn>
              <a:cxn ang="0">
                <a:pos x="227" y="1625"/>
              </a:cxn>
              <a:cxn ang="0">
                <a:pos x="120" y="1467"/>
              </a:cxn>
              <a:cxn ang="0">
                <a:pos x="45" y="1288"/>
              </a:cxn>
              <a:cxn ang="0">
                <a:pos x="5" y="1095"/>
              </a:cxn>
              <a:cxn ang="0">
                <a:pos x="5" y="892"/>
              </a:cxn>
              <a:cxn ang="0">
                <a:pos x="45" y="698"/>
              </a:cxn>
              <a:cxn ang="0">
                <a:pos x="120" y="520"/>
              </a:cxn>
              <a:cxn ang="0">
                <a:pos x="227" y="362"/>
              </a:cxn>
              <a:cxn ang="0">
                <a:pos x="362" y="227"/>
              </a:cxn>
              <a:cxn ang="0">
                <a:pos x="520" y="120"/>
              </a:cxn>
              <a:cxn ang="0">
                <a:pos x="699" y="45"/>
              </a:cxn>
              <a:cxn ang="0">
                <a:pos x="893" y="5"/>
              </a:cxn>
              <a:cxn ang="0">
                <a:pos x="1095" y="5"/>
              </a:cxn>
              <a:cxn ang="0">
                <a:pos x="1289" y="45"/>
              </a:cxn>
              <a:cxn ang="0">
                <a:pos x="1467" y="120"/>
              </a:cxn>
              <a:cxn ang="0">
                <a:pos x="1626" y="227"/>
              </a:cxn>
              <a:cxn ang="0">
                <a:pos x="1760" y="362"/>
              </a:cxn>
              <a:cxn ang="0">
                <a:pos x="1868" y="520"/>
              </a:cxn>
              <a:cxn ang="0">
                <a:pos x="1943" y="698"/>
              </a:cxn>
              <a:cxn ang="0">
                <a:pos x="1982" y="892"/>
              </a:cxn>
              <a:cxn ang="0">
                <a:pos x="1982" y="1095"/>
              </a:cxn>
              <a:cxn ang="0">
                <a:pos x="1943" y="1288"/>
              </a:cxn>
              <a:cxn ang="0">
                <a:pos x="1868" y="1467"/>
              </a:cxn>
              <a:cxn ang="0">
                <a:pos x="1760" y="1625"/>
              </a:cxn>
              <a:cxn ang="0">
                <a:pos x="1626" y="1760"/>
              </a:cxn>
              <a:cxn ang="0">
                <a:pos x="1467" y="1867"/>
              </a:cxn>
              <a:cxn ang="0">
                <a:pos x="1289" y="1942"/>
              </a:cxn>
              <a:cxn ang="0">
                <a:pos x="1095" y="1982"/>
              </a:cxn>
            </a:cxnLst>
            <a:rect l="0" t="0" r="r" b="b"/>
            <a:pathLst>
              <a:path w="1988" h="1987">
                <a:moveTo>
                  <a:pt x="994" y="1987"/>
                </a:moveTo>
                <a:lnTo>
                  <a:pt x="893" y="1982"/>
                </a:lnTo>
                <a:lnTo>
                  <a:pt x="794" y="1967"/>
                </a:lnTo>
                <a:lnTo>
                  <a:pt x="699" y="1942"/>
                </a:lnTo>
                <a:lnTo>
                  <a:pt x="607" y="1909"/>
                </a:lnTo>
                <a:lnTo>
                  <a:pt x="520" y="1867"/>
                </a:lnTo>
                <a:lnTo>
                  <a:pt x="438" y="1817"/>
                </a:lnTo>
                <a:lnTo>
                  <a:pt x="362" y="1760"/>
                </a:lnTo>
                <a:lnTo>
                  <a:pt x="291" y="1696"/>
                </a:lnTo>
                <a:lnTo>
                  <a:pt x="227" y="1625"/>
                </a:lnTo>
                <a:lnTo>
                  <a:pt x="170" y="1549"/>
                </a:lnTo>
                <a:lnTo>
                  <a:pt x="120" y="1467"/>
                </a:lnTo>
                <a:lnTo>
                  <a:pt x="78" y="1380"/>
                </a:lnTo>
                <a:lnTo>
                  <a:pt x="45" y="1288"/>
                </a:lnTo>
                <a:lnTo>
                  <a:pt x="20" y="1194"/>
                </a:lnTo>
                <a:lnTo>
                  <a:pt x="5" y="1095"/>
                </a:lnTo>
                <a:lnTo>
                  <a:pt x="0" y="993"/>
                </a:lnTo>
                <a:lnTo>
                  <a:pt x="5" y="892"/>
                </a:lnTo>
                <a:lnTo>
                  <a:pt x="20" y="793"/>
                </a:lnTo>
                <a:lnTo>
                  <a:pt x="45" y="698"/>
                </a:lnTo>
                <a:lnTo>
                  <a:pt x="78" y="607"/>
                </a:lnTo>
                <a:lnTo>
                  <a:pt x="120" y="520"/>
                </a:lnTo>
                <a:lnTo>
                  <a:pt x="170" y="438"/>
                </a:lnTo>
                <a:lnTo>
                  <a:pt x="227" y="362"/>
                </a:lnTo>
                <a:lnTo>
                  <a:pt x="291" y="291"/>
                </a:lnTo>
                <a:lnTo>
                  <a:pt x="362" y="227"/>
                </a:lnTo>
                <a:lnTo>
                  <a:pt x="438" y="170"/>
                </a:lnTo>
                <a:lnTo>
                  <a:pt x="520" y="120"/>
                </a:lnTo>
                <a:lnTo>
                  <a:pt x="607" y="78"/>
                </a:lnTo>
                <a:lnTo>
                  <a:pt x="699" y="45"/>
                </a:lnTo>
                <a:lnTo>
                  <a:pt x="794" y="20"/>
                </a:lnTo>
                <a:lnTo>
                  <a:pt x="893" y="5"/>
                </a:lnTo>
                <a:lnTo>
                  <a:pt x="994" y="0"/>
                </a:lnTo>
                <a:lnTo>
                  <a:pt x="1095" y="5"/>
                </a:lnTo>
                <a:lnTo>
                  <a:pt x="1194" y="20"/>
                </a:lnTo>
                <a:lnTo>
                  <a:pt x="1289" y="45"/>
                </a:lnTo>
                <a:lnTo>
                  <a:pt x="1381" y="78"/>
                </a:lnTo>
                <a:lnTo>
                  <a:pt x="1467" y="120"/>
                </a:lnTo>
                <a:lnTo>
                  <a:pt x="1550" y="170"/>
                </a:lnTo>
                <a:lnTo>
                  <a:pt x="1626" y="227"/>
                </a:lnTo>
                <a:lnTo>
                  <a:pt x="1697" y="291"/>
                </a:lnTo>
                <a:lnTo>
                  <a:pt x="1760" y="362"/>
                </a:lnTo>
                <a:lnTo>
                  <a:pt x="1818" y="438"/>
                </a:lnTo>
                <a:lnTo>
                  <a:pt x="1868" y="520"/>
                </a:lnTo>
                <a:lnTo>
                  <a:pt x="1909" y="607"/>
                </a:lnTo>
                <a:lnTo>
                  <a:pt x="1943" y="698"/>
                </a:lnTo>
                <a:lnTo>
                  <a:pt x="1968" y="793"/>
                </a:lnTo>
                <a:lnTo>
                  <a:pt x="1982" y="892"/>
                </a:lnTo>
                <a:lnTo>
                  <a:pt x="1988" y="993"/>
                </a:lnTo>
                <a:lnTo>
                  <a:pt x="1982" y="1095"/>
                </a:lnTo>
                <a:lnTo>
                  <a:pt x="1968" y="1194"/>
                </a:lnTo>
                <a:lnTo>
                  <a:pt x="1943" y="1288"/>
                </a:lnTo>
                <a:lnTo>
                  <a:pt x="1909" y="1380"/>
                </a:lnTo>
                <a:lnTo>
                  <a:pt x="1868" y="1467"/>
                </a:lnTo>
                <a:lnTo>
                  <a:pt x="1818" y="1549"/>
                </a:lnTo>
                <a:lnTo>
                  <a:pt x="1760" y="1625"/>
                </a:lnTo>
                <a:lnTo>
                  <a:pt x="1697" y="1696"/>
                </a:lnTo>
                <a:lnTo>
                  <a:pt x="1626" y="1760"/>
                </a:lnTo>
                <a:lnTo>
                  <a:pt x="1550" y="1817"/>
                </a:lnTo>
                <a:lnTo>
                  <a:pt x="1467" y="1867"/>
                </a:lnTo>
                <a:lnTo>
                  <a:pt x="1381" y="1909"/>
                </a:lnTo>
                <a:lnTo>
                  <a:pt x="1289" y="1942"/>
                </a:lnTo>
                <a:lnTo>
                  <a:pt x="1194" y="1967"/>
                </a:lnTo>
                <a:lnTo>
                  <a:pt x="1095" y="1982"/>
                </a:lnTo>
                <a:lnTo>
                  <a:pt x="994" y="1987"/>
                </a:lnTo>
              </a:path>
            </a:pathLst>
          </a:custGeom>
          <a:noFill/>
          <a:ln w="12700">
            <a:solidFill>
              <a:srgbClr val="000000"/>
            </a:solidFill>
            <a:prstDash val="solid"/>
            <a:round/>
            <a:headEnd/>
            <a:tailEnd/>
          </a:ln>
        </p:spPr>
        <p:txBody>
          <a:bodyPr/>
          <a:lstStyle/>
          <a:p>
            <a:endParaRPr lang="ja-JP" altLang="en-US"/>
          </a:p>
        </p:txBody>
      </p:sp>
      <p:sp>
        <p:nvSpPr>
          <p:cNvPr id="68" name="Rectangle 152"/>
          <p:cNvSpPr>
            <a:spLocks noChangeArrowheads="1"/>
          </p:cNvSpPr>
          <p:nvPr/>
        </p:nvSpPr>
        <p:spPr bwMode="auto">
          <a:xfrm>
            <a:off x="2316163" y="2008188"/>
            <a:ext cx="84960" cy="200055"/>
          </a:xfrm>
          <a:prstGeom prst="rect">
            <a:avLst/>
          </a:prstGeom>
          <a:noFill/>
          <a:ln w="12700">
            <a:noFill/>
            <a:miter lim="800000"/>
            <a:headEnd/>
            <a:tailEnd/>
          </a:ln>
        </p:spPr>
        <p:txBody>
          <a:bodyPr wrap="none" lIns="0" tIns="0" rIns="0" bIns="0">
            <a:spAutoFit/>
          </a:bodyPr>
          <a:lstStyle/>
          <a:p>
            <a:pPr eaLnBrk="0" hangingPunct="0"/>
            <a:r>
              <a:rPr lang="en-US" altLang="zh-CN" sz="1300" dirty="0">
                <a:solidFill>
                  <a:srgbClr val="000000"/>
                </a:solidFill>
                <a:ea typeface="宋体" pitchFamily="2" charset="-122"/>
              </a:rPr>
              <a:t>5</a:t>
            </a:r>
            <a:endParaRPr lang="en-US" altLang="zh-CN" dirty="0">
              <a:ea typeface="宋体" pitchFamily="2" charset="-122"/>
            </a:endParaRPr>
          </a:p>
        </p:txBody>
      </p:sp>
      <p:sp>
        <p:nvSpPr>
          <p:cNvPr id="69" name="Freeform 153"/>
          <p:cNvSpPr>
            <a:spLocks/>
          </p:cNvSpPr>
          <p:nvPr/>
        </p:nvSpPr>
        <p:spPr bwMode="auto">
          <a:xfrm>
            <a:off x="1320800" y="1916113"/>
            <a:ext cx="349250" cy="350837"/>
          </a:xfrm>
          <a:custGeom>
            <a:avLst/>
            <a:gdLst/>
            <a:ahLst/>
            <a:cxnLst>
              <a:cxn ang="0">
                <a:pos x="893" y="1982"/>
              </a:cxn>
              <a:cxn ang="0">
                <a:pos x="699" y="1942"/>
              </a:cxn>
              <a:cxn ang="0">
                <a:pos x="521" y="1867"/>
              </a:cxn>
              <a:cxn ang="0">
                <a:pos x="362" y="1760"/>
              </a:cxn>
              <a:cxn ang="0">
                <a:pos x="228" y="1625"/>
              </a:cxn>
              <a:cxn ang="0">
                <a:pos x="120" y="1467"/>
              </a:cxn>
              <a:cxn ang="0">
                <a:pos x="45" y="1289"/>
              </a:cxn>
              <a:cxn ang="0">
                <a:pos x="6" y="1095"/>
              </a:cxn>
              <a:cxn ang="0">
                <a:pos x="6" y="892"/>
              </a:cxn>
              <a:cxn ang="0">
                <a:pos x="45" y="698"/>
              </a:cxn>
              <a:cxn ang="0">
                <a:pos x="120" y="520"/>
              </a:cxn>
              <a:cxn ang="0">
                <a:pos x="228" y="362"/>
              </a:cxn>
              <a:cxn ang="0">
                <a:pos x="362" y="227"/>
              </a:cxn>
              <a:cxn ang="0">
                <a:pos x="521" y="120"/>
              </a:cxn>
              <a:cxn ang="0">
                <a:pos x="699" y="45"/>
              </a:cxn>
              <a:cxn ang="0">
                <a:pos x="893" y="5"/>
              </a:cxn>
              <a:cxn ang="0">
                <a:pos x="1095" y="5"/>
              </a:cxn>
              <a:cxn ang="0">
                <a:pos x="1289" y="45"/>
              </a:cxn>
              <a:cxn ang="0">
                <a:pos x="1468" y="120"/>
              </a:cxn>
              <a:cxn ang="0">
                <a:pos x="1626" y="227"/>
              </a:cxn>
              <a:cxn ang="0">
                <a:pos x="1761" y="362"/>
              </a:cxn>
              <a:cxn ang="0">
                <a:pos x="1868" y="520"/>
              </a:cxn>
              <a:cxn ang="0">
                <a:pos x="1943" y="698"/>
              </a:cxn>
              <a:cxn ang="0">
                <a:pos x="1983" y="892"/>
              </a:cxn>
              <a:cxn ang="0">
                <a:pos x="1983" y="1095"/>
              </a:cxn>
              <a:cxn ang="0">
                <a:pos x="1943" y="1289"/>
              </a:cxn>
              <a:cxn ang="0">
                <a:pos x="1868" y="1467"/>
              </a:cxn>
              <a:cxn ang="0">
                <a:pos x="1761" y="1625"/>
              </a:cxn>
              <a:cxn ang="0">
                <a:pos x="1626" y="1760"/>
              </a:cxn>
              <a:cxn ang="0">
                <a:pos x="1468" y="1867"/>
              </a:cxn>
              <a:cxn ang="0">
                <a:pos x="1289" y="1942"/>
              </a:cxn>
              <a:cxn ang="0">
                <a:pos x="1095" y="1982"/>
              </a:cxn>
            </a:cxnLst>
            <a:rect l="0" t="0" r="r" b="b"/>
            <a:pathLst>
              <a:path w="1988" h="1987">
                <a:moveTo>
                  <a:pt x="994" y="1987"/>
                </a:moveTo>
                <a:lnTo>
                  <a:pt x="893" y="1982"/>
                </a:lnTo>
                <a:lnTo>
                  <a:pt x="794" y="1967"/>
                </a:lnTo>
                <a:lnTo>
                  <a:pt x="699" y="1942"/>
                </a:lnTo>
                <a:lnTo>
                  <a:pt x="607" y="1909"/>
                </a:lnTo>
                <a:lnTo>
                  <a:pt x="521" y="1867"/>
                </a:lnTo>
                <a:lnTo>
                  <a:pt x="438" y="1817"/>
                </a:lnTo>
                <a:lnTo>
                  <a:pt x="362" y="1760"/>
                </a:lnTo>
                <a:lnTo>
                  <a:pt x="291" y="1696"/>
                </a:lnTo>
                <a:lnTo>
                  <a:pt x="228" y="1625"/>
                </a:lnTo>
                <a:lnTo>
                  <a:pt x="170" y="1549"/>
                </a:lnTo>
                <a:lnTo>
                  <a:pt x="120" y="1467"/>
                </a:lnTo>
                <a:lnTo>
                  <a:pt x="79" y="1380"/>
                </a:lnTo>
                <a:lnTo>
                  <a:pt x="45" y="1289"/>
                </a:lnTo>
                <a:lnTo>
                  <a:pt x="20" y="1194"/>
                </a:lnTo>
                <a:lnTo>
                  <a:pt x="6" y="1095"/>
                </a:lnTo>
                <a:lnTo>
                  <a:pt x="0" y="994"/>
                </a:lnTo>
                <a:lnTo>
                  <a:pt x="6" y="892"/>
                </a:lnTo>
                <a:lnTo>
                  <a:pt x="20" y="793"/>
                </a:lnTo>
                <a:lnTo>
                  <a:pt x="45" y="698"/>
                </a:lnTo>
                <a:lnTo>
                  <a:pt x="79" y="607"/>
                </a:lnTo>
                <a:lnTo>
                  <a:pt x="120" y="520"/>
                </a:lnTo>
                <a:lnTo>
                  <a:pt x="170" y="438"/>
                </a:lnTo>
                <a:lnTo>
                  <a:pt x="228" y="362"/>
                </a:lnTo>
                <a:lnTo>
                  <a:pt x="291" y="291"/>
                </a:lnTo>
                <a:lnTo>
                  <a:pt x="362" y="227"/>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8" y="120"/>
                </a:lnTo>
                <a:lnTo>
                  <a:pt x="1550" y="170"/>
                </a:lnTo>
                <a:lnTo>
                  <a:pt x="1626" y="227"/>
                </a:lnTo>
                <a:lnTo>
                  <a:pt x="1697" y="291"/>
                </a:lnTo>
                <a:lnTo>
                  <a:pt x="1761" y="362"/>
                </a:lnTo>
                <a:lnTo>
                  <a:pt x="1818" y="438"/>
                </a:lnTo>
                <a:lnTo>
                  <a:pt x="1868" y="520"/>
                </a:lnTo>
                <a:lnTo>
                  <a:pt x="1910" y="607"/>
                </a:lnTo>
                <a:lnTo>
                  <a:pt x="1943" y="698"/>
                </a:lnTo>
                <a:lnTo>
                  <a:pt x="1968" y="793"/>
                </a:lnTo>
                <a:lnTo>
                  <a:pt x="1983" y="892"/>
                </a:lnTo>
                <a:lnTo>
                  <a:pt x="1988" y="994"/>
                </a:lnTo>
                <a:lnTo>
                  <a:pt x="1983" y="1095"/>
                </a:lnTo>
                <a:lnTo>
                  <a:pt x="1968" y="1194"/>
                </a:lnTo>
                <a:lnTo>
                  <a:pt x="1943" y="1289"/>
                </a:lnTo>
                <a:lnTo>
                  <a:pt x="1910" y="1380"/>
                </a:lnTo>
                <a:lnTo>
                  <a:pt x="1868" y="1467"/>
                </a:lnTo>
                <a:lnTo>
                  <a:pt x="1818" y="1549"/>
                </a:lnTo>
                <a:lnTo>
                  <a:pt x="1761" y="1625"/>
                </a:lnTo>
                <a:lnTo>
                  <a:pt x="1697" y="1696"/>
                </a:lnTo>
                <a:lnTo>
                  <a:pt x="1626" y="1760"/>
                </a:lnTo>
                <a:lnTo>
                  <a:pt x="1550" y="1817"/>
                </a:lnTo>
                <a:lnTo>
                  <a:pt x="1468" y="1867"/>
                </a:lnTo>
                <a:lnTo>
                  <a:pt x="1381" y="1909"/>
                </a:lnTo>
                <a:lnTo>
                  <a:pt x="1289" y="1942"/>
                </a:lnTo>
                <a:lnTo>
                  <a:pt x="1194" y="1967"/>
                </a:lnTo>
                <a:lnTo>
                  <a:pt x="1095" y="1982"/>
                </a:lnTo>
                <a:lnTo>
                  <a:pt x="994" y="1987"/>
                </a:lnTo>
              </a:path>
            </a:pathLst>
          </a:custGeom>
          <a:noFill/>
          <a:ln w="12700">
            <a:solidFill>
              <a:srgbClr val="000000"/>
            </a:solidFill>
            <a:prstDash val="solid"/>
            <a:round/>
            <a:headEnd/>
            <a:tailEnd/>
          </a:ln>
        </p:spPr>
        <p:txBody>
          <a:bodyPr/>
          <a:lstStyle/>
          <a:p>
            <a:endParaRPr lang="ja-JP" altLang="en-US"/>
          </a:p>
        </p:txBody>
      </p:sp>
      <p:sp>
        <p:nvSpPr>
          <p:cNvPr id="70" name="Rectangle 154"/>
          <p:cNvSpPr>
            <a:spLocks noChangeArrowheads="1"/>
          </p:cNvSpPr>
          <p:nvPr/>
        </p:nvSpPr>
        <p:spPr bwMode="auto">
          <a:xfrm>
            <a:off x="1446213" y="2005013"/>
            <a:ext cx="84960"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9</a:t>
            </a:r>
            <a:endParaRPr lang="en-US" altLang="zh-CN">
              <a:ea typeface="宋体" pitchFamily="2" charset="-122"/>
            </a:endParaRPr>
          </a:p>
        </p:txBody>
      </p:sp>
      <p:sp>
        <p:nvSpPr>
          <p:cNvPr id="71" name="Freeform 155"/>
          <p:cNvSpPr>
            <a:spLocks/>
          </p:cNvSpPr>
          <p:nvPr/>
        </p:nvSpPr>
        <p:spPr bwMode="auto">
          <a:xfrm>
            <a:off x="1320800" y="2800350"/>
            <a:ext cx="350838" cy="350838"/>
          </a:xfrm>
          <a:custGeom>
            <a:avLst/>
            <a:gdLst/>
            <a:ahLst/>
            <a:cxnLst>
              <a:cxn ang="0">
                <a:pos x="892" y="1982"/>
              </a:cxn>
              <a:cxn ang="0">
                <a:pos x="698" y="1942"/>
              </a:cxn>
              <a:cxn ang="0">
                <a:pos x="520" y="1867"/>
              </a:cxn>
              <a:cxn ang="0">
                <a:pos x="361" y="1760"/>
              </a:cxn>
              <a:cxn ang="0">
                <a:pos x="227" y="1625"/>
              </a:cxn>
              <a:cxn ang="0">
                <a:pos x="119" y="1467"/>
              </a:cxn>
              <a:cxn ang="0">
                <a:pos x="44" y="1288"/>
              </a:cxn>
              <a:cxn ang="0">
                <a:pos x="5" y="1095"/>
              </a:cxn>
              <a:cxn ang="0">
                <a:pos x="5" y="892"/>
              </a:cxn>
              <a:cxn ang="0">
                <a:pos x="44" y="698"/>
              </a:cxn>
              <a:cxn ang="0">
                <a:pos x="119" y="520"/>
              </a:cxn>
              <a:cxn ang="0">
                <a:pos x="227" y="362"/>
              </a:cxn>
              <a:cxn ang="0">
                <a:pos x="361" y="227"/>
              </a:cxn>
              <a:cxn ang="0">
                <a:pos x="520" y="120"/>
              </a:cxn>
              <a:cxn ang="0">
                <a:pos x="698" y="45"/>
              </a:cxn>
              <a:cxn ang="0">
                <a:pos x="892" y="5"/>
              </a:cxn>
              <a:cxn ang="0">
                <a:pos x="1094" y="5"/>
              </a:cxn>
              <a:cxn ang="0">
                <a:pos x="1288" y="45"/>
              </a:cxn>
              <a:cxn ang="0">
                <a:pos x="1467" y="120"/>
              </a:cxn>
              <a:cxn ang="0">
                <a:pos x="1625" y="227"/>
              </a:cxn>
              <a:cxn ang="0">
                <a:pos x="1760" y="362"/>
              </a:cxn>
              <a:cxn ang="0">
                <a:pos x="1867" y="520"/>
              </a:cxn>
              <a:cxn ang="0">
                <a:pos x="1942" y="698"/>
              </a:cxn>
              <a:cxn ang="0">
                <a:pos x="1982" y="892"/>
              </a:cxn>
              <a:cxn ang="0">
                <a:pos x="1982" y="1095"/>
              </a:cxn>
              <a:cxn ang="0">
                <a:pos x="1942" y="1288"/>
              </a:cxn>
              <a:cxn ang="0">
                <a:pos x="1867" y="1467"/>
              </a:cxn>
              <a:cxn ang="0">
                <a:pos x="1760" y="1625"/>
              </a:cxn>
              <a:cxn ang="0">
                <a:pos x="1625" y="1760"/>
              </a:cxn>
              <a:cxn ang="0">
                <a:pos x="1467" y="1867"/>
              </a:cxn>
              <a:cxn ang="0">
                <a:pos x="1288" y="1942"/>
              </a:cxn>
              <a:cxn ang="0">
                <a:pos x="1094" y="1982"/>
              </a:cxn>
            </a:cxnLst>
            <a:rect l="0" t="0" r="r" b="b"/>
            <a:pathLst>
              <a:path w="1987" h="1987">
                <a:moveTo>
                  <a:pt x="993" y="1987"/>
                </a:moveTo>
                <a:lnTo>
                  <a:pt x="892" y="1982"/>
                </a:lnTo>
                <a:lnTo>
                  <a:pt x="793" y="1967"/>
                </a:lnTo>
                <a:lnTo>
                  <a:pt x="698" y="1942"/>
                </a:lnTo>
                <a:lnTo>
                  <a:pt x="606" y="1909"/>
                </a:lnTo>
                <a:lnTo>
                  <a:pt x="520" y="1867"/>
                </a:lnTo>
                <a:lnTo>
                  <a:pt x="437" y="1817"/>
                </a:lnTo>
                <a:lnTo>
                  <a:pt x="361" y="1760"/>
                </a:lnTo>
                <a:lnTo>
                  <a:pt x="290" y="1696"/>
                </a:lnTo>
                <a:lnTo>
                  <a:pt x="227" y="1625"/>
                </a:lnTo>
                <a:lnTo>
                  <a:pt x="170" y="1549"/>
                </a:lnTo>
                <a:lnTo>
                  <a:pt x="119" y="1467"/>
                </a:lnTo>
                <a:lnTo>
                  <a:pt x="78" y="1380"/>
                </a:lnTo>
                <a:lnTo>
                  <a:pt x="44" y="1288"/>
                </a:lnTo>
                <a:lnTo>
                  <a:pt x="19" y="1194"/>
                </a:lnTo>
                <a:lnTo>
                  <a:pt x="5" y="1095"/>
                </a:lnTo>
                <a:lnTo>
                  <a:pt x="0" y="993"/>
                </a:lnTo>
                <a:lnTo>
                  <a:pt x="5" y="892"/>
                </a:lnTo>
                <a:lnTo>
                  <a:pt x="19" y="793"/>
                </a:lnTo>
                <a:lnTo>
                  <a:pt x="44" y="698"/>
                </a:lnTo>
                <a:lnTo>
                  <a:pt x="78" y="607"/>
                </a:lnTo>
                <a:lnTo>
                  <a:pt x="119" y="520"/>
                </a:lnTo>
                <a:lnTo>
                  <a:pt x="170" y="438"/>
                </a:lnTo>
                <a:lnTo>
                  <a:pt x="227" y="362"/>
                </a:lnTo>
                <a:lnTo>
                  <a:pt x="290" y="291"/>
                </a:lnTo>
                <a:lnTo>
                  <a:pt x="361" y="227"/>
                </a:lnTo>
                <a:lnTo>
                  <a:pt x="437" y="170"/>
                </a:lnTo>
                <a:lnTo>
                  <a:pt x="520" y="120"/>
                </a:lnTo>
                <a:lnTo>
                  <a:pt x="606" y="78"/>
                </a:lnTo>
                <a:lnTo>
                  <a:pt x="698" y="45"/>
                </a:lnTo>
                <a:lnTo>
                  <a:pt x="793" y="20"/>
                </a:lnTo>
                <a:lnTo>
                  <a:pt x="892" y="5"/>
                </a:lnTo>
                <a:lnTo>
                  <a:pt x="993" y="0"/>
                </a:lnTo>
                <a:lnTo>
                  <a:pt x="1094" y="5"/>
                </a:lnTo>
                <a:lnTo>
                  <a:pt x="1193" y="20"/>
                </a:lnTo>
                <a:lnTo>
                  <a:pt x="1288" y="45"/>
                </a:lnTo>
                <a:lnTo>
                  <a:pt x="1380" y="78"/>
                </a:lnTo>
                <a:lnTo>
                  <a:pt x="1467" y="120"/>
                </a:lnTo>
                <a:lnTo>
                  <a:pt x="1549" y="170"/>
                </a:lnTo>
                <a:lnTo>
                  <a:pt x="1625" y="227"/>
                </a:lnTo>
                <a:lnTo>
                  <a:pt x="1696" y="291"/>
                </a:lnTo>
                <a:lnTo>
                  <a:pt x="1760" y="362"/>
                </a:lnTo>
                <a:lnTo>
                  <a:pt x="1817" y="438"/>
                </a:lnTo>
                <a:lnTo>
                  <a:pt x="1867" y="520"/>
                </a:lnTo>
                <a:lnTo>
                  <a:pt x="1909" y="607"/>
                </a:lnTo>
                <a:lnTo>
                  <a:pt x="1942" y="698"/>
                </a:lnTo>
                <a:lnTo>
                  <a:pt x="1967" y="793"/>
                </a:lnTo>
                <a:lnTo>
                  <a:pt x="1982" y="892"/>
                </a:lnTo>
                <a:lnTo>
                  <a:pt x="1987" y="993"/>
                </a:lnTo>
                <a:lnTo>
                  <a:pt x="1982" y="1095"/>
                </a:lnTo>
                <a:lnTo>
                  <a:pt x="1967" y="1194"/>
                </a:lnTo>
                <a:lnTo>
                  <a:pt x="1942" y="1288"/>
                </a:lnTo>
                <a:lnTo>
                  <a:pt x="1909" y="1380"/>
                </a:lnTo>
                <a:lnTo>
                  <a:pt x="1867" y="1467"/>
                </a:lnTo>
                <a:lnTo>
                  <a:pt x="1817" y="1549"/>
                </a:lnTo>
                <a:lnTo>
                  <a:pt x="1760" y="1625"/>
                </a:lnTo>
                <a:lnTo>
                  <a:pt x="1696" y="1696"/>
                </a:lnTo>
                <a:lnTo>
                  <a:pt x="1625" y="1760"/>
                </a:lnTo>
                <a:lnTo>
                  <a:pt x="1549" y="1817"/>
                </a:lnTo>
                <a:lnTo>
                  <a:pt x="1467" y="1867"/>
                </a:lnTo>
                <a:lnTo>
                  <a:pt x="1380" y="1909"/>
                </a:lnTo>
                <a:lnTo>
                  <a:pt x="1288" y="1942"/>
                </a:lnTo>
                <a:lnTo>
                  <a:pt x="1193" y="1967"/>
                </a:lnTo>
                <a:lnTo>
                  <a:pt x="1094" y="1982"/>
                </a:lnTo>
                <a:lnTo>
                  <a:pt x="993" y="1987"/>
                </a:lnTo>
              </a:path>
            </a:pathLst>
          </a:custGeom>
          <a:noFill/>
          <a:ln w="12700">
            <a:solidFill>
              <a:srgbClr val="000000"/>
            </a:solidFill>
            <a:prstDash val="solid"/>
            <a:round/>
            <a:headEnd/>
            <a:tailEnd/>
          </a:ln>
        </p:spPr>
        <p:txBody>
          <a:bodyPr/>
          <a:lstStyle/>
          <a:p>
            <a:endParaRPr lang="ja-JP" altLang="en-US"/>
          </a:p>
        </p:txBody>
      </p:sp>
      <p:sp>
        <p:nvSpPr>
          <p:cNvPr id="72" name="Rectangle 156"/>
          <p:cNvSpPr>
            <a:spLocks noChangeArrowheads="1"/>
          </p:cNvSpPr>
          <p:nvPr/>
        </p:nvSpPr>
        <p:spPr bwMode="auto">
          <a:xfrm>
            <a:off x="1401763" y="2887663"/>
            <a:ext cx="169918" cy="200055"/>
          </a:xfrm>
          <a:prstGeom prst="rect">
            <a:avLst/>
          </a:prstGeom>
          <a:no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10</a:t>
            </a:r>
            <a:endParaRPr lang="en-US" altLang="zh-CN">
              <a:ea typeface="宋体" pitchFamily="2" charset="-122"/>
            </a:endParaRPr>
          </a:p>
        </p:txBody>
      </p:sp>
      <p:sp>
        <p:nvSpPr>
          <p:cNvPr id="73" name="Freeform 157"/>
          <p:cNvSpPr>
            <a:spLocks/>
          </p:cNvSpPr>
          <p:nvPr/>
        </p:nvSpPr>
        <p:spPr bwMode="auto">
          <a:xfrm>
            <a:off x="1320800" y="3714750"/>
            <a:ext cx="350838" cy="350838"/>
          </a:xfrm>
          <a:custGeom>
            <a:avLst/>
            <a:gdLst/>
            <a:ahLst/>
            <a:cxnLst>
              <a:cxn ang="0">
                <a:pos x="893" y="1982"/>
              </a:cxn>
              <a:cxn ang="0">
                <a:pos x="699" y="1943"/>
              </a:cxn>
              <a:cxn ang="0">
                <a:pos x="521" y="1868"/>
              </a:cxn>
              <a:cxn ang="0">
                <a:pos x="362" y="1760"/>
              </a:cxn>
              <a:cxn ang="0">
                <a:pos x="228" y="1626"/>
              </a:cxn>
              <a:cxn ang="0">
                <a:pos x="120" y="1467"/>
              </a:cxn>
              <a:cxn ang="0">
                <a:pos x="45" y="1289"/>
              </a:cxn>
              <a:cxn ang="0">
                <a:pos x="6" y="1095"/>
              </a:cxn>
              <a:cxn ang="0">
                <a:pos x="6" y="893"/>
              </a:cxn>
              <a:cxn ang="0">
                <a:pos x="45" y="699"/>
              </a:cxn>
              <a:cxn ang="0">
                <a:pos x="120" y="521"/>
              </a:cxn>
              <a:cxn ang="0">
                <a:pos x="228" y="362"/>
              </a:cxn>
              <a:cxn ang="0">
                <a:pos x="362" y="228"/>
              </a:cxn>
              <a:cxn ang="0">
                <a:pos x="521" y="120"/>
              </a:cxn>
              <a:cxn ang="0">
                <a:pos x="699" y="45"/>
              </a:cxn>
              <a:cxn ang="0">
                <a:pos x="893" y="5"/>
              </a:cxn>
              <a:cxn ang="0">
                <a:pos x="1095" y="5"/>
              </a:cxn>
              <a:cxn ang="0">
                <a:pos x="1289" y="45"/>
              </a:cxn>
              <a:cxn ang="0">
                <a:pos x="1468" y="120"/>
              </a:cxn>
              <a:cxn ang="0">
                <a:pos x="1626" y="228"/>
              </a:cxn>
              <a:cxn ang="0">
                <a:pos x="1761" y="362"/>
              </a:cxn>
              <a:cxn ang="0">
                <a:pos x="1868" y="521"/>
              </a:cxn>
              <a:cxn ang="0">
                <a:pos x="1943" y="699"/>
              </a:cxn>
              <a:cxn ang="0">
                <a:pos x="1983" y="893"/>
              </a:cxn>
              <a:cxn ang="0">
                <a:pos x="1983" y="1095"/>
              </a:cxn>
              <a:cxn ang="0">
                <a:pos x="1943" y="1289"/>
              </a:cxn>
              <a:cxn ang="0">
                <a:pos x="1868" y="1467"/>
              </a:cxn>
              <a:cxn ang="0">
                <a:pos x="1761" y="1626"/>
              </a:cxn>
              <a:cxn ang="0">
                <a:pos x="1626" y="1760"/>
              </a:cxn>
              <a:cxn ang="0">
                <a:pos x="1468" y="1868"/>
              </a:cxn>
              <a:cxn ang="0">
                <a:pos x="1289" y="1943"/>
              </a:cxn>
              <a:cxn ang="0">
                <a:pos x="1095" y="1982"/>
              </a:cxn>
            </a:cxnLst>
            <a:rect l="0" t="0" r="r" b="b"/>
            <a:pathLst>
              <a:path w="1988" h="1988">
                <a:moveTo>
                  <a:pt x="994" y="1988"/>
                </a:moveTo>
                <a:lnTo>
                  <a:pt x="893" y="1982"/>
                </a:lnTo>
                <a:lnTo>
                  <a:pt x="794" y="1968"/>
                </a:lnTo>
                <a:lnTo>
                  <a:pt x="699" y="1943"/>
                </a:lnTo>
                <a:lnTo>
                  <a:pt x="607" y="1909"/>
                </a:lnTo>
                <a:lnTo>
                  <a:pt x="521" y="1868"/>
                </a:lnTo>
                <a:lnTo>
                  <a:pt x="438" y="1818"/>
                </a:lnTo>
                <a:lnTo>
                  <a:pt x="362" y="1760"/>
                </a:lnTo>
                <a:lnTo>
                  <a:pt x="291" y="1697"/>
                </a:lnTo>
                <a:lnTo>
                  <a:pt x="228" y="1626"/>
                </a:lnTo>
                <a:lnTo>
                  <a:pt x="170" y="1550"/>
                </a:lnTo>
                <a:lnTo>
                  <a:pt x="120" y="1467"/>
                </a:lnTo>
                <a:lnTo>
                  <a:pt x="79" y="1381"/>
                </a:lnTo>
                <a:lnTo>
                  <a:pt x="45" y="1289"/>
                </a:lnTo>
                <a:lnTo>
                  <a:pt x="20" y="1194"/>
                </a:lnTo>
                <a:lnTo>
                  <a:pt x="6" y="1095"/>
                </a:lnTo>
                <a:lnTo>
                  <a:pt x="0" y="994"/>
                </a:lnTo>
                <a:lnTo>
                  <a:pt x="6" y="893"/>
                </a:lnTo>
                <a:lnTo>
                  <a:pt x="20" y="794"/>
                </a:lnTo>
                <a:lnTo>
                  <a:pt x="45" y="699"/>
                </a:lnTo>
                <a:lnTo>
                  <a:pt x="79" y="607"/>
                </a:lnTo>
                <a:lnTo>
                  <a:pt x="120" y="521"/>
                </a:lnTo>
                <a:lnTo>
                  <a:pt x="170" y="438"/>
                </a:lnTo>
                <a:lnTo>
                  <a:pt x="228" y="362"/>
                </a:lnTo>
                <a:lnTo>
                  <a:pt x="291" y="291"/>
                </a:lnTo>
                <a:lnTo>
                  <a:pt x="362" y="228"/>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8" y="120"/>
                </a:lnTo>
                <a:lnTo>
                  <a:pt x="1550" y="170"/>
                </a:lnTo>
                <a:lnTo>
                  <a:pt x="1626" y="228"/>
                </a:lnTo>
                <a:lnTo>
                  <a:pt x="1697" y="291"/>
                </a:lnTo>
                <a:lnTo>
                  <a:pt x="1761" y="362"/>
                </a:lnTo>
                <a:lnTo>
                  <a:pt x="1818" y="438"/>
                </a:lnTo>
                <a:lnTo>
                  <a:pt x="1868" y="521"/>
                </a:lnTo>
                <a:lnTo>
                  <a:pt x="1910" y="607"/>
                </a:lnTo>
                <a:lnTo>
                  <a:pt x="1943" y="699"/>
                </a:lnTo>
                <a:lnTo>
                  <a:pt x="1968" y="794"/>
                </a:lnTo>
                <a:lnTo>
                  <a:pt x="1983" y="893"/>
                </a:lnTo>
                <a:lnTo>
                  <a:pt x="1988" y="994"/>
                </a:lnTo>
                <a:lnTo>
                  <a:pt x="1983" y="1095"/>
                </a:lnTo>
                <a:lnTo>
                  <a:pt x="1968" y="1194"/>
                </a:lnTo>
                <a:lnTo>
                  <a:pt x="1943" y="1289"/>
                </a:lnTo>
                <a:lnTo>
                  <a:pt x="1910" y="1381"/>
                </a:lnTo>
                <a:lnTo>
                  <a:pt x="1868" y="1467"/>
                </a:lnTo>
                <a:lnTo>
                  <a:pt x="1818" y="1550"/>
                </a:lnTo>
                <a:lnTo>
                  <a:pt x="1761" y="1626"/>
                </a:lnTo>
                <a:lnTo>
                  <a:pt x="1697" y="1697"/>
                </a:lnTo>
                <a:lnTo>
                  <a:pt x="1626" y="1760"/>
                </a:lnTo>
                <a:lnTo>
                  <a:pt x="1550" y="1818"/>
                </a:lnTo>
                <a:lnTo>
                  <a:pt x="1468" y="1868"/>
                </a:lnTo>
                <a:lnTo>
                  <a:pt x="1381" y="1909"/>
                </a:lnTo>
                <a:lnTo>
                  <a:pt x="1289" y="1943"/>
                </a:lnTo>
                <a:lnTo>
                  <a:pt x="1194" y="1968"/>
                </a:lnTo>
                <a:lnTo>
                  <a:pt x="1095" y="1982"/>
                </a:lnTo>
                <a:lnTo>
                  <a:pt x="994" y="1988"/>
                </a:lnTo>
              </a:path>
            </a:pathLst>
          </a:custGeom>
          <a:noFill/>
          <a:ln w="12700">
            <a:solidFill>
              <a:srgbClr val="000000"/>
            </a:solidFill>
            <a:prstDash val="solid"/>
            <a:round/>
            <a:headEnd/>
            <a:tailEnd/>
          </a:ln>
        </p:spPr>
        <p:txBody>
          <a:bodyPr/>
          <a:lstStyle/>
          <a:p>
            <a:endParaRPr lang="ja-JP" altLang="en-US"/>
          </a:p>
        </p:txBody>
      </p:sp>
      <p:sp>
        <p:nvSpPr>
          <p:cNvPr id="74" name="Rectangle 158"/>
          <p:cNvSpPr>
            <a:spLocks noChangeArrowheads="1"/>
          </p:cNvSpPr>
          <p:nvPr/>
        </p:nvSpPr>
        <p:spPr bwMode="auto">
          <a:xfrm>
            <a:off x="1401763" y="3800475"/>
            <a:ext cx="169918" cy="200055"/>
          </a:xfrm>
          <a:prstGeom prst="rect">
            <a:avLst/>
          </a:prstGeom>
          <a:no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11</a:t>
            </a:r>
            <a:endParaRPr lang="en-US" altLang="zh-CN">
              <a:ea typeface="宋体" pitchFamily="2" charset="-122"/>
            </a:endParaRPr>
          </a:p>
        </p:txBody>
      </p:sp>
      <p:sp>
        <p:nvSpPr>
          <p:cNvPr id="75" name="Freeform 159"/>
          <p:cNvSpPr>
            <a:spLocks/>
          </p:cNvSpPr>
          <p:nvPr/>
        </p:nvSpPr>
        <p:spPr bwMode="auto">
          <a:xfrm>
            <a:off x="1358900" y="4583113"/>
            <a:ext cx="350838" cy="350837"/>
          </a:xfrm>
          <a:custGeom>
            <a:avLst/>
            <a:gdLst/>
            <a:ahLst/>
            <a:cxnLst>
              <a:cxn ang="0">
                <a:pos x="893" y="1982"/>
              </a:cxn>
              <a:cxn ang="0">
                <a:pos x="699" y="1943"/>
              </a:cxn>
              <a:cxn ang="0">
                <a:pos x="521" y="1867"/>
              </a:cxn>
              <a:cxn ang="0">
                <a:pos x="362" y="1760"/>
              </a:cxn>
              <a:cxn ang="0">
                <a:pos x="228" y="1626"/>
              </a:cxn>
              <a:cxn ang="0">
                <a:pos x="120" y="1467"/>
              </a:cxn>
              <a:cxn ang="0">
                <a:pos x="45" y="1289"/>
              </a:cxn>
              <a:cxn ang="0">
                <a:pos x="5" y="1095"/>
              </a:cxn>
              <a:cxn ang="0">
                <a:pos x="5" y="893"/>
              </a:cxn>
              <a:cxn ang="0">
                <a:pos x="45" y="699"/>
              </a:cxn>
              <a:cxn ang="0">
                <a:pos x="120" y="520"/>
              </a:cxn>
              <a:cxn ang="0">
                <a:pos x="228" y="362"/>
              </a:cxn>
              <a:cxn ang="0">
                <a:pos x="362" y="227"/>
              </a:cxn>
              <a:cxn ang="0">
                <a:pos x="521" y="120"/>
              </a:cxn>
              <a:cxn ang="0">
                <a:pos x="699" y="45"/>
              </a:cxn>
              <a:cxn ang="0">
                <a:pos x="893" y="5"/>
              </a:cxn>
              <a:cxn ang="0">
                <a:pos x="1095" y="5"/>
              </a:cxn>
              <a:cxn ang="0">
                <a:pos x="1289" y="45"/>
              </a:cxn>
              <a:cxn ang="0">
                <a:pos x="1467" y="120"/>
              </a:cxn>
              <a:cxn ang="0">
                <a:pos x="1626" y="227"/>
              </a:cxn>
              <a:cxn ang="0">
                <a:pos x="1760" y="362"/>
              </a:cxn>
              <a:cxn ang="0">
                <a:pos x="1868" y="520"/>
              </a:cxn>
              <a:cxn ang="0">
                <a:pos x="1943" y="699"/>
              </a:cxn>
              <a:cxn ang="0">
                <a:pos x="1982" y="893"/>
              </a:cxn>
              <a:cxn ang="0">
                <a:pos x="1982" y="1095"/>
              </a:cxn>
              <a:cxn ang="0">
                <a:pos x="1943" y="1289"/>
              </a:cxn>
              <a:cxn ang="0">
                <a:pos x="1868" y="1467"/>
              </a:cxn>
              <a:cxn ang="0">
                <a:pos x="1760" y="1626"/>
              </a:cxn>
              <a:cxn ang="0">
                <a:pos x="1626" y="1760"/>
              </a:cxn>
              <a:cxn ang="0">
                <a:pos x="1467" y="1867"/>
              </a:cxn>
              <a:cxn ang="0">
                <a:pos x="1289" y="1943"/>
              </a:cxn>
              <a:cxn ang="0">
                <a:pos x="1095" y="1982"/>
              </a:cxn>
            </a:cxnLst>
            <a:rect l="0" t="0" r="r" b="b"/>
            <a:pathLst>
              <a:path w="1988" h="1987">
                <a:moveTo>
                  <a:pt x="994" y="1987"/>
                </a:moveTo>
                <a:lnTo>
                  <a:pt x="893" y="1982"/>
                </a:lnTo>
                <a:lnTo>
                  <a:pt x="794" y="1968"/>
                </a:lnTo>
                <a:lnTo>
                  <a:pt x="699" y="1943"/>
                </a:lnTo>
                <a:lnTo>
                  <a:pt x="607" y="1909"/>
                </a:lnTo>
                <a:lnTo>
                  <a:pt x="521" y="1867"/>
                </a:lnTo>
                <a:lnTo>
                  <a:pt x="438" y="1817"/>
                </a:lnTo>
                <a:lnTo>
                  <a:pt x="362" y="1760"/>
                </a:lnTo>
                <a:lnTo>
                  <a:pt x="291" y="1696"/>
                </a:lnTo>
                <a:lnTo>
                  <a:pt x="228" y="1626"/>
                </a:lnTo>
                <a:lnTo>
                  <a:pt x="170" y="1549"/>
                </a:lnTo>
                <a:lnTo>
                  <a:pt x="120" y="1467"/>
                </a:lnTo>
                <a:lnTo>
                  <a:pt x="78" y="1380"/>
                </a:lnTo>
                <a:lnTo>
                  <a:pt x="45" y="1289"/>
                </a:lnTo>
                <a:lnTo>
                  <a:pt x="20" y="1194"/>
                </a:lnTo>
                <a:lnTo>
                  <a:pt x="5" y="1095"/>
                </a:lnTo>
                <a:lnTo>
                  <a:pt x="0" y="994"/>
                </a:lnTo>
                <a:lnTo>
                  <a:pt x="5" y="893"/>
                </a:lnTo>
                <a:lnTo>
                  <a:pt x="20" y="793"/>
                </a:lnTo>
                <a:lnTo>
                  <a:pt x="45" y="699"/>
                </a:lnTo>
                <a:lnTo>
                  <a:pt x="78" y="607"/>
                </a:lnTo>
                <a:lnTo>
                  <a:pt x="120" y="520"/>
                </a:lnTo>
                <a:lnTo>
                  <a:pt x="170" y="438"/>
                </a:lnTo>
                <a:lnTo>
                  <a:pt x="228" y="362"/>
                </a:lnTo>
                <a:lnTo>
                  <a:pt x="291" y="291"/>
                </a:lnTo>
                <a:lnTo>
                  <a:pt x="362" y="227"/>
                </a:lnTo>
                <a:lnTo>
                  <a:pt x="438" y="170"/>
                </a:lnTo>
                <a:lnTo>
                  <a:pt x="521" y="120"/>
                </a:lnTo>
                <a:lnTo>
                  <a:pt x="607" y="78"/>
                </a:lnTo>
                <a:lnTo>
                  <a:pt x="699" y="45"/>
                </a:lnTo>
                <a:lnTo>
                  <a:pt x="794" y="20"/>
                </a:lnTo>
                <a:lnTo>
                  <a:pt x="893" y="5"/>
                </a:lnTo>
                <a:lnTo>
                  <a:pt x="994" y="0"/>
                </a:lnTo>
                <a:lnTo>
                  <a:pt x="1095" y="5"/>
                </a:lnTo>
                <a:lnTo>
                  <a:pt x="1194" y="20"/>
                </a:lnTo>
                <a:lnTo>
                  <a:pt x="1289" y="45"/>
                </a:lnTo>
                <a:lnTo>
                  <a:pt x="1381" y="78"/>
                </a:lnTo>
                <a:lnTo>
                  <a:pt x="1467" y="120"/>
                </a:lnTo>
                <a:lnTo>
                  <a:pt x="1550" y="170"/>
                </a:lnTo>
                <a:lnTo>
                  <a:pt x="1626" y="227"/>
                </a:lnTo>
                <a:lnTo>
                  <a:pt x="1697" y="291"/>
                </a:lnTo>
                <a:lnTo>
                  <a:pt x="1760" y="362"/>
                </a:lnTo>
                <a:lnTo>
                  <a:pt x="1818" y="438"/>
                </a:lnTo>
                <a:lnTo>
                  <a:pt x="1868" y="520"/>
                </a:lnTo>
                <a:lnTo>
                  <a:pt x="1909" y="607"/>
                </a:lnTo>
                <a:lnTo>
                  <a:pt x="1943" y="699"/>
                </a:lnTo>
                <a:lnTo>
                  <a:pt x="1968" y="793"/>
                </a:lnTo>
                <a:lnTo>
                  <a:pt x="1982" y="893"/>
                </a:lnTo>
                <a:lnTo>
                  <a:pt x="1988" y="994"/>
                </a:lnTo>
                <a:lnTo>
                  <a:pt x="1982" y="1095"/>
                </a:lnTo>
                <a:lnTo>
                  <a:pt x="1968" y="1194"/>
                </a:lnTo>
                <a:lnTo>
                  <a:pt x="1943" y="1289"/>
                </a:lnTo>
                <a:lnTo>
                  <a:pt x="1909" y="1380"/>
                </a:lnTo>
                <a:lnTo>
                  <a:pt x="1868" y="1467"/>
                </a:lnTo>
                <a:lnTo>
                  <a:pt x="1818" y="1549"/>
                </a:lnTo>
                <a:lnTo>
                  <a:pt x="1760" y="1626"/>
                </a:lnTo>
                <a:lnTo>
                  <a:pt x="1697" y="1696"/>
                </a:lnTo>
                <a:lnTo>
                  <a:pt x="1626" y="1760"/>
                </a:lnTo>
                <a:lnTo>
                  <a:pt x="1550" y="1817"/>
                </a:lnTo>
                <a:lnTo>
                  <a:pt x="1467" y="1867"/>
                </a:lnTo>
                <a:lnTo>
                  <a:pt x="1381" y="1909"/>
                </a:lnTo>
                <a:lnTo>
                  <a:pt x="1289" y="1943"/>
                </a:lnTo>
                <a:lnTo>
                  <a:pt x="1194" y="1968"/>
                </a:lnTo>
                <a:lnTo>
                  <a:pt x="1095" y="1982"/>
                </a:lnTo>
                <a:lnTo>
                  <a:pt x="994" y="1987"/>
                </a:lnTo>
              </a:path>
            </a:pathLst>
          </a:custGeom>
          <a:noFill/>
          <a:ln w="12700">
            <a:solidFill>
              <a:srgbClr val="000000"/>
            </a:solidFill>
            <a:prstDash val="solid"/>
            <a:round/>
            <a:headEnd/>
            <a:tailEnd/>
          </a:ln>
        </p:spPr>
        <p:txBody>
          <a:bodyPr/>
          <a:lstStyle/>
          <a:p>
            <a:endParaRPr lang="ja-JP" altLang="en-US"/>
          </a:p>
        </p:txBody>
      </p:sp>
      <p:sp>
        <p:nvSpPr>
          <p:cNvPr id="76" name="Rectangle 160"/>
          <p:cNvSpPr>
            <a:spLocks noChangeArrowheads="1"/>
          </p:cNvSpPr>
          <p:nvPr/>
        </p:nvSpPr>
        <p:spPr bwMode="auto">
          <a:xfrm>
            <a:off x="1439863" y="4672013"/>
            <a:ext cx="169918" cy="200055"/>
          </a:xfrm>
          <a:prstGeom prst="rect">
            <a:avLst/>
          </a:prstGeom>
          <a:solidFill>
            <a:srgbClr val="00FFFF">
              <a:alpha val="0"/>
            </a:srgbClr>
          </a:solidFill>
          <a:ln w="12700">
            <a:noFill/>
            <a:miter lim="800000"/>
            <a:headEnd/>
            <a:tailEnd/>
          </a:ln>
        </p:spPr>
        <p:txBody>
          <a:bodyPr wrap="none" lIns="0" tIns="0" rIns="0" bIns="0">
            <a:spAutoFit/>
          </a:bodyPr>
          <a:lstStyle/>
          <a:p>
            <a:pPr eaLnBrk="0" hangingPunct="0"/>
            <a:r>
              <a:rPr lang="en-US" altLang="zh-CN" sz="1300">
                <a:solidFill>
                  <a:srgbClr val="000000"/>
                </a:solidFill>
                <a:ea typeface="宋体" pitchFamily="2" charset="-122"/>
              </a:rPr>
              <a:t>12</a:t>
            </a:r>
            <a:endParaRPr lang="en-US" altLang="zh-CN">
              <a:ea typeface="宋体" pitchFamily="2" charset="-122"/>
            </a:endParaRPr>
          </a:p>
        </p:txBody>
      </p:sp>
      <p:sp>
        <p:nvSpPr>
          <p:cNvPr id="77" name="Line 164"/>
          <p:cNvSpPr>
            <a:spLocks noChangeShapeType="1"/>
          </p:cNvSpPr>
          <p:nvPr/>
        </p:nvSpPr>
        <p:spPr bwMode="auto">
          <a:xfrm flipH="1">
            <a:off x="2540000" y="2114550"/>
            <a:ext cx="457200" cy="0"/>
          </a:xfrm>
          <a:prstGeom prst="line">
            <a:avLst/>
          </a:prstGeom>
          <a:noFill/>
          <a:ln w="9525">
            <a:solidFill>
              <a:schemeClr val="tx1"/>
            </a:solidFill>
            <a:round/>
            <a:headEnd/>
            <a:tailEnd type="triangle" w="med" len="med"/>
          </a:ln>
          <a:effectLst/>
        </p:spPr>
        <p:txBody>
          <a:bodyPr/>
          <a:lstStyle/>
          <a:p>
            <a:endParaRPr lang="ja-JP" altLang="en-US"/>
          </a:p>
        </p:txBody>
      </p:sp>
      <p:sp>
        <p:nvSpPr>
          <p:cNvPr id="78" name="Line 165"/>
          <p:cNvSpPr>
            <a:spLocks noChangeShapeType="1"/>
          </p:cNvSpPr>
          <p:nvPr/>
        </p:nvSpPr>
        <p:spPr bwMode="auto">
          <a:xfrm flipH="1">
            <a:off x="1701800" y="2114550"/>
            <a:ext cx="457200" cy="0"/>
          </a:xfrm>
          <a:prstGeom prst="line">
            <a:avLst/>
          </a:prstGeom>
          <a:noFill/>
          <a:ln w="9525">
            <a:solidFill>
              <a:schemeClr val="tx1"/>
            </a:solidFill>
            <a:round/>
            <a:headEnd/>
            <a:tailEnd type="triangle" w="med" len="med"/>
          </a:ln>
          <a:effectLst/>
        </p:spPr>
        <p:txBody>
          <a:bodyPr/>
          <a:lstStyle/>
          <a:p>
            <a:endParaRPr lang="ja-JP" altLang="en-US"/>
          </a:p>
        </p:txBody>
      </p:sp>
      <p:sp>
        <p:nvSpPr>
          <p:cNvPr id="79" name="Line 166"/>
          <p:cNvSpPr>
            <a:spLocks noChangeShapeType="1"/>
          </p:cNvSpPr>
          <p:nvPr/>
        </p:nvSpPr>
        <p:spPr bwMode="auto">
          <a:xfrm flipH="1">
            <a:off x="2540000" y="2952750"/>
            <a:ext cx="457200" cy="0"/>
          </a:xfrm>
          <a:prstGeom prst="line">
            <a:avLst/>
          </a:prstGeom>
          <a:noFill/>
          <a:ln w="9525">
            <a:solidFill>
              <a:schemeClr val="tx1"/>
            </a:solidFill>
            <a:round/>
            <a:headEnd/>
            <a:tailEnd type="triangle" w="med" len="med"/>
          </a:ln>
          <a:effectLst/>
        </p:spPr>
        <p:txBody>
          <a:bodyPr/>
          <a:lstStyle/>
          <a:p>
            <a:endParaRPr lang="ja-JP" altLang="en-US"/>
          </a:p>
        </p:txBody>
      </p:sp>
      <p:sp>
        <p:nvSpPr>
          <p:cNvPr id="80" name="Line 167"/>
          <p:cNvSpPr>
            <a:spLocks noChangeShapeType="1"/>
          </p:cNvSpPr>
          <p:nvPr/>
        </p:nvSpPr>
        <p:spPr bwMode="auto">
          <a:xfrm flipH="1">
            <a:off x="1701800" y="2952750"/>
            <a:ext cx="457200" cy="0"/>
          </a:xfrm>
          <a:prstGeom prst="line">
            <a:avLst/>
          </a:prstGeom>
          <a:noFill/>
          <a:ln w="9525">
            <a:solidFill>
              <a:schemeClr val="tx1"/>
            </a:solidFill>
            <a:round/>
            <a:headEnd/>
            <a:tailEnd type="triangle" w="med" len="med"/>
          </a:ln>
          <a:effectLst/>
        </p:spPr>
        <p:txBody>
          <a:bodyPr/>
          <a:lstStyle/>
          <a:p>
            <a:endParaRPr lang="ja-JP" altLang="en-US"/>
          </a:p>
        </p:txBody>
      </p:sp>
      <p:sp>
        <p:nvSpPr>
          <p:cNvPr id="81" name="Line 168"/>
          <p:cNvSpPr>
            <a:spLocks noChangeShapeType="1"/>
          </p:cNvSpPr>
          <p:nvPr/>
        </p:nvSpPr>
        <p:spPr bwMode="auto">
          <a:xfrm flipH="1">
            <a:off x="2549525" y="3886200"/>
            <a:ext cx="457200" cy="0"/>
          </a:xfrm>
          <a:prstGeom prst="line">
            <a:avLst/>
          </a:prstGeom>
          <a:noFill/>
          <a:ln w="9525">
            <a:solidFill>
              <a:schemeClr val="tx1"/>
            </a:solidFill>
            <a:round/>
            <a:headEnd/>
            <a:tailEnd type="triangle" w="med" len="med"/>
          </a:ln>
          <a:effectLst/>
        </p:spPr>
        <p:txBody>
          <a:bodyPr/>
          <a:lstStyle/>
          <a:p>
            <a:endParaRPr lang="ja-JP" altLang="en-US"/>
          </a:p>
        </p:txBody>
      </p:sp>
      <p:sp>
        <p:nvSpPr>
          <p:cNvPr id="82" name="Line 169"/>
          <p:cNvSpPr>
            <a:spLocks noChangeShapeType="1"/>
          </p:cNvSpPr>
          <p:nvPr/>
        </p:nvSpPr>
        <p:spPr bwMode="auto">
          <a:xfrm flipH="1">
            <a:off x="1711325" y="3886200"/>
            <a:ext cx="457200" cy="0"/>
          </a:xfrm>
          <a:prstGeom prst="line">
            <a:avLst/>
          </a:prstGeom>
          <a:noFill/>
          <a:ln w="9525">
            <a:solidFill>
              <a:schemeClr val="tx1"/>
            </a:solidFill>
            <a:round/>
            <a:headEnd/>
            <a:tailEnd type="triangle" w="med" len="med"/>
          </a:ln>
          <a:effectLst/>
        </p:spPr>
        <p:txBody>
          <a:bodyPr/>
          <a:lstStyle/>
          <a:p>
            <a:endParaRPr lang="ja-JP" altLang="en-US"/>
          </a:p>
        </p:txBody>
      </p:sp>
      <p:sp>
        <p:nvSpPr>
          <p:cNvPr id="83" name="Line 170"/>
          <p:cNvSpPr>
            <a:spLocks noChangeShapeType="1"/>
          </p:cNvSpPr>
          <p:nvPr/>
        </p:nvSpPr>
        <p:spPr bwMode="auto">
          <a:xfrm flipH="1">
            <a:off x="2587625" y="4743450"/>
            <a:ext cx="457200" cy="0"/>
          </a:xfrm>
          <a:prstGeom prst="line">
            <a:avLst/>
          </a:prstGeom>
          <a:noFill/>
          <a:ln w="9525">
            <a:solidFill>
              <a:schemeClr val="tx1"/>
            </a:solidFill>
            <a:round/>
            <a:headEnd/>
            <a:tailEnd type="triangle" w="med" len="med"/>
          </a:ln>
          <a:effectLst/>
        </p:spPr>
        <p:txBody>
          <a:bodyPr/>
          <a:lstStyle/>
          <a:p>
            <a:endParaRPr lang="ja-JP" altLang="en-US"/>
          </a:p>
        </p:txBody>
      </p:sp>
      <p:sp>
        <p:nvSpPr>
          <p:cNvPr id="84" name="Line 171"/>
          <p:cNvSpPr>
            <a:spLocks noChangeShapeType="1"/>
          </p:cNvSpPr>
          <p:nvPr/>
        </p:nvSpPr>
        <p:spPr bwMode="auto">
          <a:xfrm flipH="1">
            <a:off x="1749425" y="4743450"/>
            <a:ext cx="457200" cy="0"/>
          </a:xfrm>
          <a:prstGeom prst="line">
            <a:avLst/>
          </a:prstGeom>
          <a:noFill/>
          <a:ln w="9525">
            <a:solidFill>
              <a:schemeClr val="tx1"/>
            </a:solidFill>
            <a:round/>
            <a:headEnd/>
            <a:tailEnd type="triangle" w="med" len="med"/>
          </a:ln>
          <a:effectLst/>
        </p:spPr>
        <p:txBody>
          <a:bodyPr/>
          <a:lstStyle/>
          <a:p>
            <a:endParaRPr lang="ja-JP" altLang="en-US"/>
          </a:p>
        </p:txBody>
      </p:sp>
      <p:sp>
        <p:nvSpPr>
          <p:cNvPr id="85" name="Line 172"/>
          <p:cNvSpPr>
            <a:spLocks noChangeShapeType="1"/>
          </p:cNvSpPr>
          <p:nvPr/>
        </p:nvSpPr>
        <p:spPr bwMode="auto">
          <a:xfrm flipH="1" flipV="1">
            <a:off x="1608138" y="2236788"/>
            <a:ext cx="576262" cy="1563687"/>
          </a:xfrm>
          <a:prstGeom prst="line">
            <a:avLst/>
          </a:prstGeom>
          <a:noFill/>
          <a:ln w="9525">
            <a:solidFill>
              <a:schemeClr val="tx1"/>
            </a:solidFill>
            <a:round/>
            <a:headEnd/>
            <a:tailEnd type="triangle" w="med" len="med"/>
          </a:ln>
          <a:effectLst/>
        </p:spPr>
        <p:txBody>
          <a:bodyPr/>
          <a:lstStyle/>
          <a:p>
            <a:endParaRPr lang="ja-JP" altLang="en-US"/>
          </a:p>
        </p:txBody>
      </p:sp>
      <p:sp>
        <p:nvSpPr>
          <p:cNvPr id="86" name="Line 173"/>
          <p:cNvSpPr>
            <a:spLocks noChangeShapeType="1"/>
          </p:cNvSpPr>
          <p:nvPr/>
        </p:nvSpPr>
        <p:spPr bwMode="auto">
          <a:xfrm flipH="1" flipV="1">
            <a:off x="1636713" y="3084513"/>
            <a:ext cx="576262" cy="1563687"/>
          </a:xfrm>
          <a:prstGeom prst="line">
            <a:avLst/>
          </a:prstGeom>
          <a:noFill/>
          <a:ln w="9525">
            <a:solidFill>
              <a:schemeClr val="tx1"/>
            </a:solidFill>
            <a:round/>
            <a:headEnd/>
            <a:tailEnd type="triangle" w="med" len="med"/>
          </a:ln>
          <a:effectLst/>
        </p:spPr>
        <p:txBody>
          <a:bodyPr/>
          <a:lstStyle/>
          <a:p>
            <a:endParaRPr lang="ja-JP" altLang="en-US"/>
          </a:p>
        </p:txBody>
      </p:sp>
      <p:sp>
        <p:nvSpPr>
          <p:cNvPr id="87" name="Line 182"/>
          <p:cNvSpPr>
            <a:spLocks noChangeShapeType="1"/>
          </p:cNvSpPr>
          <p:nvPr/>
        </p:nvSpPr>
        <p:spPr bwMode="auto">
          <a:xfrm>
            <a:off x="2363788" y="2293938"/>
            <a:ext cx="17462" cy="485775"/>
          </a:xfrm>
          <a:prstGeom prst="line">
            <a:avLst/>
          </a:prstGeom>
          <a:noFill/>
          <a:ln w="9525">
            <a:solidFill>
              <a:schemeClr val="tx1"/>
            </a:solidFill>
            <a:round/>
            <a:headEnd/>
            <a:tailEnd type="triangle" w="med" len="med"/>
          </a:ln>
          <a:effectLst/>
        </p:spPr>
        <p:txBody>
          <a:bodyPr/>
          <a:lstStyle/>
          <a:p>
            <a:endParaRPr lang="ja-JP" altLang="en-US"/>
          </a:p>
        </p:txBody>
      </p:sp>
      <p:sp>
        <p:nvSpPr>
          <p:cNvPr id="88" name="Line 183"/>
          <p:cNvSpPr>
            <a:spLocks noChangeShapeType="1"/>
          </p:cNvSpPr>
          <p:nvPr/>
        </p:nvSpPr>
        <p:spPr bwMode="auto">
          <a:xfrm>
            <a:off x="2373313" y="3208338"/>
            <a:ext cx="17462" cy="485775"/>
          </a:xfrm>
          <a:prstGeom prst="line">
            <a:avLst/>
          </a:prstGeom>
          <a:noFill/>
          <a:ln w="9525">
            <a:solidFill>
              <a:schemeClr val="tx1"/>
            </a:solidFill>
            <a:round/>
            <a:headEnd/>
            <a:tailEnd type="triangle" w="med" len="med"/>
          </a:ln>
          <a:effectLst/>
        </p:spPr>
        <p:txBody>
          <a:bodyPr/>
          <a:lstStyle/>
          <a:p>
            <a:endParaRPr lang="ja-JP" altLang="en-US"/>
          </a:p>
        </p:txBody>
      </p:sp>
      <p:sp>
        <p:nvSpPr>
          <p:cNvPr id="89" name="Line 184"/>
          <p:cNvSpPr>
            <a:spLocks noChangeShapeType="1"/>
          </p:cNvSpPr>
          <p:nvPr/>
        </p:nvSpPr>
        <p:spPr bwMode="auto">
          <a:xfrm>
            <a:off x="2401888" y="4075113"/>
            <a:ext cx="17462" cy="485775"/>
          </a:xfrm>
          <a:prstGeom prst="line">
            <a:avLst/>
          </a:prstGeom>
          <a:noFill/>
          <a:ln w="9525">
            <a:solidFill>
              <a:schemeClr val="tx1"/>
            </a:solidFill>
            <a:round/>
            <a:headEnd/>
            <a:tailEnd type="triangle" w="med" len="med"/>
          </a:ln>
          <a:effectLst/>
        </p:spPr>
        <p:txBody>
          <a:bodyPr/>
          <a:lstStyle/>
          <a:p>
            <a:endParaRPr lang="ja-JP" altLang="en-US"/>
          </a:p>
        </p:txBody>
      </p:sp>
      <p:sp>
        <p:nvSpPr>
          <p:cNvPr id="90" name="Rectangle 185"/>
          <p:cNvSpPr>
            <a:spLocks noChangeArrowheads="1"/>
          </p:cNvSpPr>
          <p:nvPr/>
        </p:nvSpPr>
        <p:spPr bwMode="auto">
          <a:xfrm>
            <a:off x="3497263" y="2379663"/>
            <a:ext cx="729934" cy="184666"/>
          </a:xfrm>
          <a:prstGeom prst="rect">
            <a:avLst/>
          </a:prstGeom>
          <a:solidFill>
            <a:srgbClr val="92D050"/>
          </a:solidFill>
          <a:ln w="12700">
            <a:noFill/>
            <a:miter lim="800000"/>
            <a:headEnd/>
            <a:tailEnd/>
          </a:ln>
        </p:spPr>
        <p:txBody>
          <a:bodyPr wrap="none" lIns="36000" tIns="0" rIns="36000" bIns="0">
            <a:spAutoFit/>
          </a:bodyPr>
          <a:lstStyle/>
          <a:p>
            <a:pPr eaLnBrk="0" hangingPunct="0"/>
            <a:r>
              <a:rPr lang="en-US" altLang="zh-CN" sz="1200" dirty="0">
                <a:ea typeface="宋体" pitchFamily="2" charset="-122"/>
              </a:rPr>
              <a:t>L</a:t>
            </a:r>
            <a:r>
              <a:rPr lang="en-US" altLang="zh-CN" sz="1200" baseline="-25000" dirty="0">
                <a:ea typeface="宋体" pitchFamily="2" charset="-122"/>
              </a:rPr>
              <a:t>out</a:t>
            </a:r>
            <a:r>
              <a:rPr lang="en-US" altLang="zh-CN" sz="1200" dirty="0">
                <a:ea typeface="宋体" pitchFamily="2" charset="-122"/>
              </a:rPr>
              <a:t>:{5,6,7}</a:t>
            </a:r>
          </a:p>
        </p:txBody>
      </p:sp>
      <p:sp>
        <p:nvSpPr>
          <p:cNvPr id="91" name="Rectangle 186"/>
          <p:cNvSpPr>
            <a:spLocks noChangeArrowheads="1"/>
          </p:cNvSpPr>
          <p:nvPr/>
        </p:nvSpPr>
        <p:spPr bwMode="auto">
          <a:xfrm>
            <a:off x="3443288" y="3055938"/>
            <a:ext cx="612916" cy="184666"/>
          </a:xfrm>
          <a:prstGeom prst="rect">
            <a:avLst/>
          </a:prstGeom>
          <a:solidFill>
            <a:schemeClr val="accent1"/>
          </a:solidFill>
          <a:ln w="12700">
            <a:noFill/>
            <a:miter lim="800000"/>
            <a:headEnd/>
            <a:tailEnd/>
          </a:ln>
        </p:spPr>
        <p:txBody>
          <a:bodyPr wrap="none" lIns="36000" tIns="0" rIns="36000" bIns="0">
            <a:spAutoFit/>
          </a:bodyPr>
          <a:lstStyle/>
          <a:p>
            <a:pPr eaLnBrk="0" hangingPunct="0"/>
            <a:r>
              <a:rPr lang="en-US" altLang="zh-CN" sz="1200" dirty="0">
                <a:solidFill>
                  <a:schemeClr val="bg1"/>
                </a:solidFill>
                <a:ea typeface="宋体" pitchFamily="2" charset="-122"/>
              </a:rPr>
              <a:t>L</a:t>
            </a:r>
            <a:r>
              <a:rPr lang="en-US" altLang="zh-CN" sz="1200" baseline="-25000" dirty="0">
                <a:solidFill>
                  <a:schemeClr val="bg1"/>
                </a:solidFill>
                <a:ea typeface="宋体" pitchFamily="2" charset="-122"/>
              </a:rPr>
              <a:t>out</a:t>
            </a:r>
            <a:r>
              <a:rPr lang="en-US" altLang="zh-CN" sz="1200" dirty="0">
                <a:solidFill>
                  <a:schemeClr val="bg1"/>
                </a:solidFill>
                <a:ea typeface="宋体" pitchFamily="2" charset="-122"/>
              </a:rPr>
              <a:t>:{6,7}</a:t>
            </a:r>
          </a:p>
        </p:txBody>
      </p:sp>
      <p:sp>
        <p:nvSpPr>
          <p:cNvPr id="92" name="Rectangle 187"/>
          <p:cNvSpPr>
            <a:spLocks noChangeArrowheads="1"/>
          </p:cNvSpPr>
          <p:nvPr/>
        </p:nvSpPr>
        <p:spPr bwMode="auto">
          <a:xfrm>
            <a:off x="3473450" y="3914775"/>
            <a:ext cx="495896" cy="184666"/>
          </a:xfrm>
          <a:prstGeom prst="rect">
            <a:avLst/>
          </a:prstGeom>
          <a:solidFill>
            <a:srgbClr val="FF0000"/>
          </a:solidFill>
          <a:ln w="12700">
            <a:noFill/>
            <a:miter lim="800000"/>
            <a:headEnd/>
            <a:tailEnd/>
          </a:ln>
        </p:spPr>
        <p:txBody>
          <a:bodyPr wrap="none" lIns="36000" tIns="0" rIns="36000" bIns="0">
            <a:spAutoFit/>
          </a:bodyPr>
          <a:lstStyle/>
          <a:p>
            <a:pPr eaLnBrk="0" hangingPunct="0"/>
            <a:r>
              <a:rPr lang="en-US" altLang="zh-CN" sz="1200">
                <a:solidFill>
                  <a:schemeClr val="bg1"/>
                </a:solidFill>
                <a:ea typeface="宋体" pitchFamily="2" charset="-122"/>
              </a:rPr>
              <a:t>L</a:t>
            </a:r>
            <a:r>
              <a:rPr lang="en-US" altLang="zh-CN" sz="1200" baseline="-25000">
                <a:solidFill>
                  <a:schemeClr val="bg1"/>
                </a:solidFill>
                <a:ea typeface="宋体" pitchFamily="2" charset="-122"/>
              </a:rPr>
              <a:t>out</a:t>
            </a:r>
            <a:r>
              <a:rPr lang="en-US" altLang="zh-CN" sz="1200">
                <a:solidFill>
                  <a:schemeClr val="bg1"/>
                </a:solidFill>
                <a:ea typeface="宋体" pitchFamily="2" charset="-122"/>
              </a:rPr>
              <a:t>:{7}</a:t>
            </a:r>
          </a:p>
        </p:txBody>
      </p:sp>
      <p:sp>
        <p:nvSpPr>
          <p:cNvPr id="93" name="Rectangle 188"/>
          <p:cNvSpPr>
            <a:spLocks noChangeArrowheads="1"/>
          </p:cNvSpPr>
          <p:nvPr/>
        </p:nvSpPr>
        <p:spPr bwMode="auto">
          <a:xfrm>
            <a:off x="3470275" y="4835525"/>
            <a:ext cx="495896" cy="184666"/>
          </a:xfrm>
          <a:prstGeom prst="rect">
            <a:avLst/>
          </a:prstGeom>
          <a:solidFill>
            <a:schemeClr val="accent6"/>
          </a:solidFill>
          <a:ln w="12700">
            <a:noFill/>
            <a:miter lim="800000"/>
            <a:headEnd/>
            <a:tailEnd/>
          </a:ln>
        </p:spPr>
        <p:txBody>
          <a:bodyPr wrap="none" lIns="36000" tIns="0" rIns="36000" bIns="0">
            <a:spAutoFit/>
          </a:bodyPr>
          <a:lstStyle/>
          <a:p>
            <a:pPr eaLnBrk="0" hangingPunct="0"/>
            <a:r>
              <a:rPr lang="en-US" altLang="zh-CN" sz="1200" dirty="0">
                <a:ea typeface="宋体" pitchFamily="2" charset="-122"/>
              </a:rPr>
              <a:t>L</a:t>
            </a:r>
            <a:r>
              <a:rPr lang="en-US" altLang="zh-CN" sz="1200" baseline="-25000" dirty="0">
                <a:ea typeface="宋体" pitchFamily="2" charset="-122"/>
              </a:rPr>
              <a:t>out</a:t>
            </a:r>
            <a:r>
              <a:rPr lang="en-US" altLang="zh-CN" sz="1200" dirty="0">
                <a:ea typeface="宋体" pitchFamily="2" charset="-122"/>
              </a:rPr>
              <a:t>:{8}</a:t>
            </a:r>
          </a:p>
        </p:txBody>
      </p:sp>
      <p:sp>
        <p:nvSpPr>
          <p:cNvPr id="94" name="Rectangle 189"/>
          <p:cNvSpPr>
            <a:spLocks noChangeArrowheads="1"/>
          </p:cNvSpPr>
          <p:nvPr/>
        </p:nvSpPr>
        <p:spPr bwMode="auto">
          <a:xfrm>
            <a:off x="2474913" y="2252663"/>
            <a:ext cx="495896" cy="184666"/>
          </a:xfrm>
          <a:prstGeom prst="rect">
            <a:avLst/>
          </a:prstGeom>
          <a:solidFill>
            <a:srgbClr val="FF0000"/>
          </a:solidFill>
          <a:ln w="12700">
            <a:noFill/>
            <a:miter lim="800000"/>
            <a:headEnd/>
            <a:tailEnd/>
          </a:ln>
        </p:spPr>
        <p:txBody>
          <a:bodyPr wrap="none" lIns="36000" tIns="0" rIns="36000" bIns="0">
            <a:spAutoFit/>
          </a:bodyPr>
          <a:lstStyle/>
          <a:p>
            <a:pPr eaLnBrk="0" hangingPunct="0"/>
            <a:r>
              <a:rPr lang="en-US" altLang="zh-CN" sz="1200">
                <a:solidFill>
                  <a:schemeClr val="bg1"/>
                </a:solidFill>
                <a:ea typeface="宋体" pitchFamily="2" charset="-122"/>
              </a:rPr>
              <a:t>L</a:t>
            </a:r>
            <a:r>
              <a:rPr lang="en-US" altLang="zh-CN" sz="1200" baseline="-25000">
                <a:solidFill>
                  <a:schemeClr val="bg1"/>
                </a:solidFill>
                <a:ea typeface="宋体" pitchFamily="2" charset="-122"/>
              </a:rPr>
              <a:t>out</a:t>
            </a:r>
            <a:r>
              <a:rPr lang="en-US" altLang="zh-CN" sz="1200">
                <a:solidFill>
                  <a:schemeClr val="bg1"/>
                </a:solidFill>
                <a:ea typeface="宋体" pitchFamily="2" charset="-122"/>
              </a:rPr>
              <a:t>:{7}</a:t>
            </a:r>
          </a:p>
        </p:txBody>
      </p:sp>
      <p:sp>
        <p:nvSpPr>
          <p:cNvPr id="95" name="Rectangle 190"/>
          <p:cNvSpPr>
            <a:spLocks noChangeArrowheads="1"/>
          </p:cNvSpPr>
          <p:nvPr/>
        </p:nvSpPr>
        <p:spPr bwMode="auto">
          <a:xfrm>
            <a:off x="2495550" y="3117850"/>
            <a:ext cx="495896" cy="184666"/>
          </a:xfrm>
          <a:prstGeom prst="rect">
            <a:avLst/>
          </a:prstGeom>
          <a:solidFill>
            <a:srgbClr val="FF0000"/>
          </a:solidFill>
          <a:ln w="12700">
            <a:noFill/>
            <a:miter lim="800000"/>
            <a:headEnd/>
            <a:tailEnd/>
          </a:ln>
        </p:spPr>
        <p:txBody>
          <a:bodyPr wrap="none" lIns="36000" tIns="0" rIns="36000" bIns="0">
            <a:spAutoFit/>
          </a:bodyPr>
          <a:lstStyle/>
          <a:p>
            <a:pPr eaLnBrk="0" hangingPunct="0"/>
            <a:r>
              <a:rPr lang="en-US" altLang="zh-CN" sz="1200">
                <a:solidFill>
                  <a:schemeClr val="bg1"/>
                </a:solidFill>
                <a:ea typeface="宋体" pitchFamily="2" charset="-122"/>
              </a:rPr>
              <a:t>L</a:t>
            </a:r>
            <a:r>
              <a:rPr lang="en-US" altLang="zh-CN" sz="1200" baseline="-25000">
                <a:solidFill>
                  <a:schemeClr val="bg1"/>
                </a:solidFill>
                <a:ea typeface="宋体" pitchFamily="2" charset="-122"/>
              </a:rPr>
              <a:t>out</a:t>
            </a:r>
            <a:r>
              <a:rPr lang="en-US" altLang="zh-CN" sz="1200">
                <a:solidFill>
                  <a:schemeClr val="bg1"/>
                </a:solidFill>
                <a:ea typeface="宋体" pitchFamily="2" charset="-122"/>
              </a:rPr>
              <a:t>:{7}</a:t>
            </a:r>
          </a:p>
        </p:txBody>
      </p:sp>
      <p:sp>
        <p:nvSpPr>
          <p:cNvPr id="96" name="Rectangle 191"/>
          <p:cNvSpPr>
            <a:spLocks noChangeArrowheads="1"/>
          </p:cNvSpPr>
          <p:nvPr/>
        </p:nvSpPr>
        <p:spPr bwMode="auto">
          <a:xfrm>
            <a:off x="842963" y="2239963"/>
            <a:ext cx="431776" cy="184666"/>
          </a:xfrm>
          <a:prstGeom prst="rect">
            <a:avLst/>
          </a:prstGeom>
          <a:solidFill>
            <a:srgbClr val="FF0000"/>
          </a:solidFill>
          <a:ln w="12700">
            <a:noFill/>
            <a:miter lim="800000"/>
            <a:headEnd/>
            <a:tailEnd/>
          </a:ln>
        </p:spPr>
        <p:txBody>
          <a:bodyPr wrap="none" lIns="36000" tIns="0" rIns="36000" bIns="0">
            <a:spAutoFit/>
          </a:bodyPr>
          <a:lstStyle/>
          <a:p>
            <a:pPr eaLnBrk="0" hangingPunct="0"/>
            <a:r>
              <a:rPr lang="en-US" altLang="zh-CN" sz="1200">
                <a:solidFill>
                  <a:schemeClr val="bg1"/>
                </a:solidFill>
                <a:ea typeface="宋体" pitchFamily="2" charset="-122"/>
              </a:rPr>
              <a:t>L</a:t>
            </a:r>
            <a:r>
              <a:rPr lang="en-US" altLang="zh-CN" sz="1200" baseline="-25000">
                <a:solidFill>
                  <a:schemeClr val="bg1"/>
                </a:solidFill>
                <a:ea typeface="宋体" pitchFamily="2" charset="-122"/>
              </a:rPr>
              <a:t>in</a:t>
            </a:r>
            <a:r>
              <a:rPr lang="en-US" altLang="zh-CN" sz="1200">
                <a:solidFill>
                  <a:schemeClr val="bg1"/>
                </a:solidFill>
                <a:ea typeface="宋体" pitchFamily="2" charset="-122"/>
              </a:rPr>
              <a:t>:{7}</a:t>
            </a:r>
          </a:p>
        </p:txBody>
      </p:sp>
      <p:sp>
        <p:nvSpPr>
          <p:cNvPr id="97" name="Rectangle 192"/>
          <p:cNvSpPr>
            <a:spLocks noChangeArrowheads="1"/>
          </p:cNvSpPr>
          <p:nvPr/>
        </p:nvSpPr>
        <p:spPr bwMode="auto">
          <a:xfrm>
            <a:off x="701622" y="3134795"/>
            <a:ext cx="548796" cy="184666"/>
          </a:xfrm>
          <a:prstGeom prst="rect">
            <a:avLst/>
          </a:prstGeom>
          <a:solidFill>
            <a:schemeClr val="accent6"/>
          </a:solidFill>
          <a:ln w="12700">
            <a:noFill/>
            <a:miter lim="800000"/>
            <a:headEnd/>
            <a:tailEnd/>
          </a:ln>
        </p:spPr>
        <p:txBody>
          <a:bodyPr wrap="none" lIns="36000" tIns="0" rIns="36000" bIns="0">
            <a:spAutoFit/>
          </a:bodyPr>
          <a:lstStyle/>
          <a:p>
            <a:pPr eaLnBrk="0" hangingPunct="0"/>
            <a:r>
              <a:rPr lang="en-US" altLang="zh-CN" sz="1200">
                <a:ea typeface="宋体" pitchFamily="2" charset="-122"/>
              </a:rPr>
              <a:t>L</a:t>
            </a:r>
            <a:r>
              <a:rPr lang="en-US" altLang="zh-CN" sz="1200" baseline="-25000">
                <a:ea typeface="宋体" pitchFamily="2" charset="-122"/>
              </a:rPr>
              <a:t>in</a:t>
            </a:r>
            <a:r>
              <a:rPr lang="en-US" altLang="zh-CN" sz="1200">
                <a:ea typeface="宋体" pitchFamily="2" charset="-122"/>
              </a:rPr>
              <a:t>:{7,8}</a:t>
            </a:r>
          </a:p>
        </p:txBody>
      </p:sp>
      <p:sp>
        <p:nvSpPr>
          <p:cNvPr id="98" name="Rectangle 193"/>
          <p:cNvSpPr>
            <a:spLocks noChangeArrowheads="1"/>
          </p:cNvSpPr>
          <p:nvPr/>
        </p:nvSpPr>
        <p:spPr bwMode="auto">
          <a:xfrm>
            <a:off x="815975" y="3997325"/>
            <a:ext cx="431776" cy="184666"/>
          </a:xfrm>
          <a:prstGeom prst="rect">
            <a:avLst/>
          </a:prstGeom>
          <a:solidFill>
            <a:srgbClr val="FF0000"/>
          </a:solidFill>
          <a:ln w="12700">
            <a:noFill/>
            <a:miter lim="800000"/>
            <a:headEnd/>
            <a:tailEnd/>
          </a:ln>
        </p:spPr>
        <p:txBody>
          <a:bodyPr wrap="none" lIns="36000" tIns="0" rIns="36000" bIns="0">
            <a:spAutoFit/>
          </a:bodyPr>
          <a:lstStyle/>
          <a:p>
            <a:pPr eaLnBrk="0" hangingPunct="0"/>
            <a:r>
              <a:rPr lang="en-US" altLang="zh-CN" sz="1200">
                <a:solidFill>
                  <a:schemeClr val="bg1"/>
                </a:solidFill>
                <a:ea typeface="宋体" pitchFamily="2" charset="-122"/>
              </a:rPr>
              <a:t>L</a:t>
            </a:r>
            <a:r>
              <a:rPr lang="en-US" altLang="zh-CN" sz="1200" baseline="-25000">
                <a:solidFill>
                  <a:schemeClr val="bg1"/>
                </a:solidFill>
                <a:ea typeface="宋体" pitchFamily="2" charset="-122"/>
              </a:rPr>
              <a:t>in</a:t>
            </a:r>
            <a:r>
              <a:rPr lang="en-US" altLang="zh-CN" sz="1200">
                <a:solidFill>
                  <a:schemeClr val="bg1"/>
                </a:solidFill>
                <a:ea typeface="宋体" pitchFamily="2" charset="-122"/>
              </a:rPr>
              <a:t>:{7}</a:t>
            </a:r>
          </a:p>
        </p:txBody>
      </p:sp>
      <p:sp>
        <p:nvSpPr>
          <p:cNvPr id="99" name="Rectangle 194"/>
          <p:cNvSpPr>
            <a:spLocks noChangeArrowheads="1"/>
          </p:cNvSpPr>
          <p:nvPr/>
        </p:nvSpPr>
        <p:spPr bwMode="auto">
          <a:xfrm>
            <a:off x="800100" y="4846638"/>
            <a:ext cx="548796" cy="184666"/>
          </a:xfrm>
          <a:prstGeom prst="rect">
            <a:avLst/>
          </a:prstGeom>
          <a:solidFill>
            <a:schemeClr val="accent6"/>
          </a:solidFill>
          <a:ln w="12700">
            <a:noFill/>
            <a:miter lim="800000"/>
            <a:headEnd/>
            <a:tailEnd/>
          </a:ln>
        </p:spPr>
        <p:txBody>
          <a:bodyPr wrap="none" lIns="36000" tIns="0" rIns="36000" bIns="0">
            <a:spAutoFit/>
          </a:bodyPr>
          <a:lstStyle/>
          <a:p>
            <a:pPr eaLnBrk="0" hangingPunct="0"/>
            <a:r>
              <a:rPr lang="en-US" altLang="zh-CN" sz="1200">
                <a:ea typeface="宋体" pitchFamily="2" charset="-122"/>
              </a:rPr>
              <a:t>L</a:t>
            </a:r>
            <a:r>
              <a:rPr lang="en-US" altLang="zh-CN" sz="1200" baseline="-25000">
                <a:ea typeface="宋体" pitchFamily="2" charset="-122"/>
              </a:rPr>
              <a:t>in</a:t>
            </a:r>
            <a:r>
              <a:rPr lang="en-US" altLang="zh-CN" sz="1200">
                <a:ea typeface="宋体" pitchFamily="2" charset="-122"/>
              </a:rPr>
              <a:t>:{7,8}</a:t>
            </a:r>
          </a:p>
        </p:txBody>
      </p:sp>
      <p:sp>
        <p:nvSpPr>
          <p:cNvPr id="100" name="Rectangle 195"/>
          <p:cNvSpPr>
            <a:spLocks noChangeArrowheads="1"/>
          </p:cNvSpPr>
          <p:nvPr/>
        </p:nvSpPr>
        <p:spPr bwMode="auto">
          <a:xfrm>
            <a:off x="2311400" y="4900613"/>
            <a:ext cx="431776" cy="184666"/>
          </a:xfrm>
          <a:prstGeom prst="rect">
            <a:avLst/>
          </a:prstGeom>
          <a:solidFill>
            <a:srgbClr val="FF0000"/>
          </a:solidFill>
          <a:ln w="12700">
            <a:noFill/>
            <a:miter lim="800000"/>
            <a:headEnd/>
            <a:tailEnd/>
          </a:ln>
        </p:spPr>
        <p:txBody>
          <a:bodyPr wrap="none" lIns="36000" tIns="0" rIns="36000" bIns="0">
            <a:spAutoFit/>
          </a:bodyPr>
          <a:lstStyle/>
          <a:p>
            <a:pPr eaLnBrk="0" hangingPunct="0"/>
            <a:r>
              <a:rPr lang="en-US" altLang="zh-CN" sz="1200">
                <a:solidFill>
                  <a:schemeClr val="bg1"/>
                </a:solidFill>
                <a:ea typeface="宋体" pitchFamily="2" charset="-122"/>
              </a:rPr>
              <a:t>L</a:t>
            </a:r>
            <a:r>
              <a:rPr lang="en-US" altLang="zh-CN" sz="1200" baseline="-25000">
                <a:solidFill>
                  <a:schemeClr val="bg1"/>
                </a:solidFill>
                <a:ea typeface="宋体" pitchFamily="2" charset="-122"/>
              </a:rPr>
              <a:t>in</a:t>
            </a:r>
            <a:r>
              <a:rPr lang="en-US" altLang="zh-CN" sz="1200">
                <a:solidFill>
                  <a:schemeClr val="bg1"/>
                </a:solidFill>
                <a:ea typeface="宋体" pitchFamily="2" charset="-122"/>
              </a:rPr>
              <a:t>:{7}</a:t>
            </a:r>
          </a:p>
        </p:txBody>
      </p:sp>
      <p:sp>
        <p:nvSpPr>
          <p:cNvPr id="101" name="Rectangle 197"/>
          <p:cNvSpPr>
            <a:spLocks noChangeArrowheads="1"/>
          </p:cNvSpPr>
          <p:nvPr/>
        </p:nvSpPr>
        <p:spPr bwMode="auto">
          <a:xfrm>
            <a:off x="2233613" y="5432425"/>
            <a:ext cx="546100" cy="244475"/>
          </a:xfrm>
          <a:prstGeom prst="rect">
            <a:avLst/>
          </a:prstGeom>
          <a:noFill/>
          <a:ln w="12700">
            <a:noFill/>
            <a:miter lim="800000"/>
            <a:headEnd/>
            <a:tailEnd/>
          </a:ln>
        </p:spPr>
        <p:txBody>
          <a:bodyPr wrap="none" lIns="0" tIns="0" rIns="0" bIns="0">
            <a:spAutoFit/>
          </a:bodyPr>
          <a:lstStyle/>
          <a:p>
            <a:pPr eaLnBrk="0" hangingPunct="0"/>
            <a:r>
              <a:rPr lang="en-US" altLang="zh-CN" sz="1600">
                <a:latin typeface="Tahoma" pitchFamily="34" charset="0"/>
                <a:ea typeface="宋体" pitchFamily="2" charset="-122"/>
              </a:rPr>
              <a:t>2-Hop</a:t>
            </a:r>
          </a:p>
        </p:txBody>
      </p:sp>
      <p:sp>
        <p:nvSpPr>
          <p:cNvPr id="102" name="Rectangle 200"/>
          <p:cNvSpPr>
            <a:spLocks noChangeArrowheads="1"/>
          </p:cNvSpPr>
          <p:nvPr/>
        </p:nvSpPr>
        <p:spPr bwMode="auto">
          <a:xfrm>
            <a:off x="3509963" y="1909763"/>
            <a:ext cx="495896" cy="184666"/>
          </a:xfrm>
          <a:prstGeom prst="rect">
            <a:avLst/>
          </a:prstGeom>
          <a:solidFill>
            <a:srgbClr val="FF0000"/>
          </a:solidFill>
          <a:ln w="12700">
            <a:noFill/>
            <a:miter lim="800000"/>
            <a:headEnd/>
            <a:tailEnd/>
          </a:ln>
        </p:spPr>
        <p:txBody>
          <a:bodyPr wrap="none" lIns="36000" tIns="0" rIns="36000" bIns="0">
            <a:spAutoFit/>
          </a:bodyPr>
          <a:lstStyle/>
          <a:p>
            <a:pPr eaLnBrk="0" hangingPunct="0"/>
            <a:r>
              <a:rPr lang="en-US" altLang="zh-CN" sz="1200" dirty="0">
                <a:solidFill>
                  <a:schemeClr val="bg1"/>
                </a:solidFill>
                <a:ea typeface="宋体" pitchFamily="2" charset="-122"/>
              </a:rPr>
              <a:t>L</a:t>
            </a:r>
            <a:r>
              <a:rPr lang="en-US" altLang="zh-CN" sz="1200" baseline="-25000" dirty="0">
                <a:solidFill>
                  <a:schemeClr val="bg1"/>
                </a:solidFill>
                <a:ea typeface="宋体" pitchFamily="2" charset="-122"/>
              </a:rPr>
              <a:t>out</a:t>
            </a:r>
            <a:r>
              <a:rPr lang="en-US" altLang="zh-CN" sz="1200" dirty="0">
                <a:solidFill>
                  <a:schemeClr val="bg1"/>
                </a:solidFill>
                <a:ea typeface="宋体" pitchFamily="2" charset="-122"/>
              </a:rPr>
              <a:t>:{7}</a:t>
            </a:r>
          </a:p>
        </p:txBody>
      </p:sp>
      <p:sp>
        <p:nvSpPr>
          <p:cNvPr id="103" name="Rectangle 201"/>
          <p:cNvSpPr>
            <a:spLocks noChangeArrowheads="1"/>
          </p:cNvSpPr>
          <p:nvPr/>
        </p:nvSpPr>
        <p:spPr bwMode="auto">
          <a:xfrm>
            <a:off x="3509963" y="2151063"/>
            <a:ext cx="612916" cy="184666"/>
          </a:xfrm>
          <a:prstGeom prst="rect">
            <a:avLst/>
          </a:prstGeom>
          <a:solidFill>
            <a:schemeClr val="accent1"/>
          </a:solidFill>
          <a:ln w="12700">
            <a:noFill/>
            <a:miter lim="800000"/>
            <a:headEnd/>
            <a:tailEnd/>
          </a:ln>
        </p:spPr>
        <p:txBody>
          <a:bodyPr wrap="none" lIns="36000" tIns="0" rIns="36000" bIns="0">
            <a:spAutoFit/>
          </a:bodyPr>
          <a:lstStyle/>
          <a:p>
            <a:pPr eaLnBrk="0" hangingPunct="0"/>
            <a:r>
              <a:rPr lang="en-US" altLang="zh-CN" sz="1200" dirty="0">
                <a:solidFill>
                  <a:schemeClr val="bg1"/>
                </a:solidFill>
                <a:ea typeface="宋体" pitchFamily="2" charset="-122"/>
              </a:rPr>
              <a:t>L</a:t>
            </a:r>
            <a:r>
              <a:rPr lang="en-US" altLang="zh-CN" sz="1200" baseline="-25000" dirty="0">
                <a:solidFill>
                  <a:schemeClr val="bg1"/>
                </a:solidFill>
                <a:ea typeface="宋体" pitchFamily="2" charset="-122"/>
              </a:rPr>
              <a:t>out</a:t>
            </a:r>
            <a:r>
              <a:rPr lang="en-US" altLang="zh-CN" sz="1200" dirty="0">
                <a:solidFill>
                  <a:schemeClr val="bg1"/>
                </a:solidFill>
                <a:ea typeface="宋体" pitchFamily="2" charset="-122"/>
              </a:rPr>
              <a:t>:{6,7}</a:t>
            </a:r>
          </a:p>
        </p:txBody>
      </p:sp>
      <p:sp>
        <p:nvSpPr>
          <p:cNvPr id="104" name="Rectangle 202"/>
          <p:cNvSpPr>
            <a:spLocks noChangeArrowheads="1"/>
          </p:cNvSpPr>
          <p:nvPr/>
        </p:nvSpPr>
        <p:spPr bwMode="auto">
          <a:xfrm>
            <a:off x="3459163" y="2811463"/>
            <a:ext cx="495896" cy="184666"/>
          </a:xfrm>
          <a:prstGeom prst="rect">
            <a:avLst/>
          </a:prstGeom>
          <a:solidFill>
            <a:srgbClr val="FF0000"/>
          </a:solidFill>
          <a:ln w="12700">
            <a:noFill/>
            <a:miter lim="800000"/>
            <a:headEnd/>
            <a:tailEnd/>
          </a:ln>
        </p:spPr>
        <p:txBody>
          <a:bodyPr wrap="none" lIns="36000" tIns="0" rIns="36000" bIns="0">
            <a:spAutoFit/>
          </a:bodyPr>
          <a:lstStyle/>
          <a:p>
            <a:pPr eaLnBrk="0" hangingPunct="0"/>
            <a:r>
              <a:rPr lang="en-US" altLang="zh-CN" sz="1200">
                <a:solidFill>
                  <a:schemeClr val="bg1"/>
                </a:solidFill>
                <a:ea typeface="宋体" pitchFamily="2" charset="-122"/>
              </a:rPr>
              <a:t>L</a:t>
            </a:r>
            <a:r>
              <a:rPr lang="en-US" altLang="zh-CN" sz="1200" baseline="-25000">
                <a:solidFill>
                  <a:schemeClr val="bg1"/>
                </a:solidFill>
                <a:ea typeface="宋体" pitchFamily="2" charset="-122"/>
              </a:rPr>
              <a:t>out</a:t>
            </a:r>
            <a:r>
              <a:rPr lang="en-US" altLang="zh-CN" sz="1200">
                <a:solidFill>
                  <a:schemeClr val="bg1"/>
                </a:solidFill>
                <a:ea typeface="宋体" pitchFamily="2" charset="-122"/>
              </a:rPr>
              <a:t>:{7}</a:t>
            </a:r>
          </a:p>
        </p:txBody>
      </p:sp>
      <p:sp>
        <p:nvSpPr>
          <p:cNvPr id="105" name="Rectangle 203"/>
          <p:cNvSpPr>
            <a:spLocks noChangeArrowheads="1"/>
          </p:cNvSpPr>
          <p:nvPr/>
        </p:nvSpPr>
        <p:spPr bwMode="auto">
          <a:xfrm>
            <a:off x="717550" y="2903538"/>
            <a:ext cx="431776" cy="184666"/>
          </a:xfrm>
          <a:prstGeom prst="rect">
            <a:avLst/>
          </a:prstGeom>
          <a:solidFill>
            <a:srgbClr val="FF0000"/>
          </a:solidFill>
          <a:ln w="12700">
            <a:noFill/>
            <a:miter lim="800000"/>
            <a:headEnd/>
            <a:tailEnd/>
          </a:ln>
        </p:spPr>
        <p:txBody>
          <a:bodyPr wrap="none" lIns="36000" tIns="0" rIns="36000" bIns="0">
            <a:spAutoFit/>
          </a:bodyPr>
          <a:lstStyle/>
          <a:p>
            <a:pPr eaLnBrk="0" hangingPunct="0"/>
            <a:r>
              <a:rPr lang="en-US" altLang="zh-CN" sz="1200">
                <a:solidFill>
                  <a:schemeClr val="bg1"/>
                </a:solidFill>
                <a:ea typeface="宋体" pitchFamily="2" charset="-122"/>
              </a:rPr>
              <a:t>L</a:t>
            </a:r>
            <a:r>
              <a:rPr lang="en-US" altLang="zh-CN" sz="1200" baseline="-25000">
                <a:solidFill>
                  <a:schemeClr val="bg1"/>
                </a:solidFill>
                <a:ea typeface="宋体" pitchFamily="2" charset="-122"/>
              </a:rPr>
              <a:t>in</a:t>
            </a:r>
            <a:r>
              <a:rPr lang="en-US" altLang="zh-CN" sz="1200">
                <a:solidFill>
                  <a:schemeClr val="bg1"/>
                </a:solidFill>
                <a:ea typeface="宋体" pitchFamily="2" charset="-122"/>
              </a:rPr>
              <a:t>:{7}</a:t>
            </a:r>
          </a:p>
        </p:txBody>
      </p:sp>
      <p:sp>
        <p:nvSpPr>
          <p:cNvPr id="106" name="Rectangle 204"/>
          <p:cNvSpPr>
            <a:spLocks noChangeArrowheads="1"/>
          </p:cNvSpPr>
          <p:nvPr/>
        </p:nvSpPr>
        <p:spPr bwMode="auto">
          <a:xfrm>
            <a:off x="844550" y="4605338"/>
            <a:ext cx="431776" cy="184666"/>
          </a:xfrm>
          <a:prstGeom prst="rect">
            <a:avLst/>
          </a:prstGeom>
          <a:solidFill>
            <a:srgbClr val="FF0000"/>
          </a:solidFill>
          <a:ln w="12700">
            <a:noFill/>
            <a:miter lim="800000"/>
            <a:headEnd/>
            <a:tailEnd/>
          </a:ln>
        </p:spPr>
        <p:txBody>
          <a:bodyPr wrap="none" lIns="36000" tIns="0" rIns="36000" bIns="0">
            <a:spAutoFit/>
          </a:bodyPr>
          <a:lstStyle/>
          <a:p>
            <a:pPr eaLnBrk="0" hangingPunct="0"/>
            <a:r>
              <a:rPr lang="en-US" altLang="zh-CN" sz="1200">
                <a:solidFill>
                  <a:schemeClr val="bg1"/>
                </a:solidFill>
                <a:ea typeface="宋体" pitchFamily="2" charset="-122"/>
              </a:rPr>
              <a:t>L</a:t>
            </a:r>
            <a:r>
              <a:rPr lang="en-US" altLang="zh-CN" sz="1200" baseline="-25000">
                <a:solidFill>
                  <a:schemeClr val="bg1"/>
                </a:solidFill>
                <a:ea typeface="宋体" pitchFamily="2" charset="-122"/>
              </a:rPr>
              <a:t>in</a:t>
            </a:r>
            <a:r>
              <a:rPr lang="en-US" altLang="zh-CN" sz="1200">
                <a:solidFill>
                  <a:schemeClr val="bg1"/>
                </a:solidFill>
                <a:ea typeface="宋体" pitchFamily="2" charset="-122"/>
              </a:rPr>
              <a:t>:{7}</a:t>
            </a:r>
          </a:p>
        </p:txBody>
      </p:sp>
      <p:sp>
        <p:nvSpPr>
          <p:cNvPr id="107" name="正方形/長方形 106"/>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
        <p:nvSpPr>
          <p:cNvPr id="109" name="フッター プレースホルダ 108"/>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08" name="線吹き出し 1 (枠付き) 107"/>
          <p:cNvSpPr/>
          <p:nvPr/>
        </p:nvSpPr>
        <p:spPr>
          <a:xfrm>
            <a:off x="5630877" y="5765832"/>
            <a:ext cx="3394125" cy="626701"/>
          </a:xfrm>
          <a:prstGeom prst="borderCallout1">
            <a:avLst>
              <a:gd name="adj1" fmla="val 2695"/>
              <a:gd name="adj2" fmla="val 70257"/>
              <a:gd name="adj3" fmla="val -136159"/>
              <a:gd name="adj4" fmla="val 32745"/>
            </a:avLst>
          </a:prstGeom>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spAutoFit/>
          </a:bodyPr>
          <a:lstStyle/>
          <a:p>
            <a:pPr algn="ctr"/>
            <a:r>
              <a:rPr kumimoji="1" lang="ja-JP" altLang="en-US" dirty="0" smtClean="0"/>
              <a:t>各頂点のラベルとは別に</a:t>
            </a:r>
            <a:r>
              <a:rPr kumimoji="1" lang="en-US" altLang="ja-JP" dirty="0" smtClean="0"/>
              <a:t/>
            </a:r>
            <a:br>
              <a:rPr kumimoji="1" lang="en-US" altLang="ja-JP" dirty="0" smtClean="0"/>
            </a:br>
            <a:r>
              <a:rPr kumimoji="1" lang="ja-JP" altLang="en-US" dirty="0" smtClean="0"/>
              <a:t>チェインの情報 </a:t>
            </a:r>
            <a:r>
              <a:rPr kumimoji="1" lang="en-US" altLang="ja-JP" dirty="0" smtClean="0"/>
              <a:t>5→6→7→8</a:t>
            </a:r>
            <a:r>
              <a:rPr kumimoji="1" lang="ja-JP" altLang="en-US" dirty="0" smtClean="0"/>
              <a:t> を</a:t>
            </a:r>
            <a:r>
              <a:rPr lang="ja-JP" altLang="en-US" dirty="0" smtClean="0"/>
              <a:t>保持</a:t>
            </a:r>
            <a:endParaRPr lang="en-US" altLang="ja-JP" dirty="0" smtClean="0"/>
          </a:p>
        </p:txBody>
      </p:sp>
      <p:sp>
        <p:nvSpPr>
          <p:cNvPr id="110" name="線吹き出し 1 (枠付き) 109"/>
          <p:cNvSpPr/>
          <p:nvPr/>
        </p:nvSpPr>
        <p:spPr>
          <a:xfrm>
            <a:off x="7493040" y="1019142"/>
            <a:ext cx="1497033" cy="903700"/>
          </a:xfrm>
          <a:prstGeom prst="borderCallout1">
            <a:avLst>
              <a:gd name="adj1" fmla="val 102788"/>
              <a:gd name="adj2" fmla="val 29031"/>
              <a:gd name="adj3" fmla="val 144109"/>
              <a:gd name="adj4" fmla="val 19213"/>
            </a:avLst>
          </a:prstGeom>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algn="ctr"/>
            <a:r>
              <a:rPr lang="en-US" altLang="ja-JP" dirty="0" smtClean="0"/>
              <a:t>L</a:t>
            </a:r>
            <a:r>
              <a:rPr lang="en-US" altLang="ja-JP" baseline="-25000" dirty="0" smtClean="0"/>
              <a:t>out</a:t>
            </a:r>
            <a:r>
              <a:rPr lang="ja-JP" altLang="en-US" dirty="0" smtClean="0"/>
              <a:t>：チェイン中で</a:t>
            </a:r>
            <a:r>
              <a:rPr lang="ja-JP" altLang="en-US" dirty="0" smtClean="0">
                <a:solidFill>
                  <a:srgbClr val="FF0000"/>
                </a:solidFill>
              </a:rPr>
              <a:t>最初に</a:t>
            </a:r>
            <a:r>
              <a:rPr lang="ja-JP" altLang="en-US" dirty="0" smtClean="0"/>
              <a:t>接続する点</a:t>
            </a:r>
            <a:endParaRPr lang="en-US" altLang="ja-JP" dirty="0" smtClean="0"/>
          </a:p>
        </p:txBody>
      </p:sp>
      <p:sp>
        <p:nvSpPr>
          <p:cNvPr id="112" name="線吹き出し 1 (枠付き) 111"/>
          <p:cNvSpPr/>
          <p:nvPr/>
        </p:nvSpPr>
        <p:spPr>
          <a:xfrm>
            <a:off x="4060818" y="4999059"/>
            <a:ext cx="1460520" cy="903700"/>
          </a:xfrm>
          <a:prstGeom prst="borderCallout1">
            <a:avLst>
              <a:gd name="adj1" fmla="val -55"/>
              <a:gd name="adj2" fmla="val 34463"/>
              <a:gd name="adj3" fmla="val -200911"/>
              <a:gd name="adj4" fmla="val 65687"/>
            </a:avLst>
          </a:prstGeom>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r>
              <a:rPr lang="en-US" altLang="ja-JP" dirty="0" smtClean="0"/>
              <a:t>L</a:t>
            </a:r>
            <a:r>
              <a:rPr lang="en-US" altLang="ja-JP" baseline="-25000" dirty="0" smtClean="0"/>
              <a:t>in</a:t>
            </a:r>
            <a:r>
              <a:rPr lang="ja-JP" altLang="en-US" dirty="0" smtClean="0"/>
              <a:t>：チェイン中で</a:t>
            </a:r>
            <a:r>
              <a:rPr lang="ja-JP" altLang="en-US" dirty="0" smtClean="0">
                <a:solidFill>
                  <a:srgbClr val="FF0000"/>
                </a:solidFill>
              </a:rPr>
              <a:t>最後</a:t>
            </a:r>
            <a:r>
              <a:rPr lang="ja-JP" altLang="en-US" dirty="0" smtClean="0">
                <a:solidFill>
                  <a:srgbClr val="FF0000"/>
                </a:solidFill>
              </a:rPr>
              <a:t>に</a:t>
            </a:r>
            <a:r>
              <a:rPr lang="ja-JP" altLang="en-US" dirty="0" smtClean="0"/>
              <a:t>接続</a:t>
            </a:r>
            <a:r>
              <a:rPr lang="ja-JP" altLang="en-US" dirty="0" smtClean="0"/>
              <a:t>される点</a:t>
            </a:r>
            <a:endParaRPr lang="en-US" altLang="ja-JP" dirty="0" smtClean="0"/>
          </a:p>
        </p:txBody>
      </p:sp>
      <p:sp>
        <p:nvSpPr>
          <p:cNvPr id="113" name="スライド番号プレースホルダ 112"/>
          <p:cNvSpPr>
            <a:spLocks noGrp="1"/>
          </p:cNvSpPr>
          <p:nvPr>
            <p:ph type="sldNum" sz="quarter" idx="12"/>
          </p:nvPr>
        </p:nvSpPr>
        <p:spPr/>
        <p:txBody>
          <a:bodyPr/>
          <a:lstStyle/>
          <a:p>
            <a:fld id="{DF510E7A-70A0-49B7-BA5B-039CFE49E52F}" type="slidenum">
              <a:rPr kumimoji="1" lang="ja-JP" altLang="en-US" smtClean="0"/>
              <a:pPr/>
              <a:t>198</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p:cBhvr override="childStyle">
                                        <p:cTn id="6" dur="1000" fill="hold"/>
                                        <p:tgtEl>
                                          <p:spTgt spid="64">
                                            <p:txEl>
                                              <p:pRg st="0" end="0"/>
                                            </p:txEl>
                                          </p:spTgt>
                                        </p:tgtEl>
                                        <p:attrNameLst>
                                          <p:attrName>style.color</p:attrName>
                                        </p:attrNameLst>
                                      </p:cBhvr>
                                      <p:to>
                                        <a:schemeClr val="bg1"/>
                                      </p:to>
                                    </p:animClr>
                                  </p:childTnLst>
                                </p:cTn>
                              </p:par>
                              <p:par>
                                <p:cTn id="7" presetID="1" presetClass="emph" presetSubtype="2" fill="hold" nodeType="withEffect">
                                  <p:stCondLst>
                                    <p:cond delay="0"/>
                                  </p:stCondLst>
                                  <p:childTnLst>
                                    <p:animClr clrSpc="rgb">
                                      <p:cBhvr>
                                        <p:cTn id="8" dur="1000" fill="hold"/>
                                        <p:tgtEl>
                                          <p:spTgt spid="63"/>
                                        </p:tgtEl>
                                        <p:attrNameLst>
                                          <p:attrName>fillcolor</p:attrName>
                                        </p:attrNameLst>
                                      </p:cBhvr>
                                      <p:to>
                                        <a:srgbClr val="FF0000"/>
                                      </p:to>
                                    </p:animClr>
                                    <p:set>
                                      <p:cBhvr>
                                        <p:cTn id="9" dur="1000" fill="hold"/>
                                        <p:tgtEl>
                                          <p:spTgt spid="63"/>
                                        </p:tgtEl>
                                        <p:attrNameLst>
                                          <p:attrName>fill.type</p:attrName>
                                        </p:attrNameLst>
                                      </p:cBhvr>
                                      <p:to>
                                        <p:strVal val="solid"/>
                                      </p:to>
                                    </p:set>
                                    <p:set>
                                      <p:cBhvr>
                                        <p:cTn id="10" dur="1000" fill="hold"/>
                                        <p:tgtEl>
                                          <p:spTgt spid="63"/>
                                        </p:tgtEl>
                                        <p:attrNameLst>
                                          <p:attrName>fill.on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blinds(horizontal)">
                                      <p:cBhvr>
                                        <p:cTn id="15" dur="500"/>
                                        <p:tgtEl>
                                          <p:spTgt spid="10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blinds(horizontal)">
                                      <p:cBhvr>
                                        <p:cTn id="18" dur="500"/>
                                        <p:tgtEl>
                                          <p:spTgt spid="9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4"/>
                                        </p:tgtEl>
                                        <p:attrNameLst>
                                          <p:attrName>style.visibility</p:attrName>
                                        </p:attrNameLst>
                                      </p:cBhvr>
                                      <p:to>
                                        <p:strVal val="visible"/>
                                      </p:to>
                                    </p:set>
                                    <p:animEffect transition="in" filter="blinds(horizontal)">
                                      <p:cBhvr>
                                        <p:cTn id="21" dur="500"/>
                                        <p:tgtEl>
                                          <p:spTgt spid="10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blinds(horizontal)">
                                      <p:cBhvr>
                                        <p:cTn id="24" dur="500"/>
                                        <p:tgtEl>
                                          <p:spTgt spid="95"/>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blinds(horizontal)">
                                      <p:cBhvr>
                                        <p:cTn id="27" dur="500"/>
                                        <p:tgtEl>
                                          <p:spTgt spid="92"/>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00"/>
                                        </p:tgtEl>
                                        <p:attrNameLst>
                                          <p:attrName>style.visibility</p:attrName>
                                        </p:attrNameLst>
                                      </p:cBhvr>
                                      <p:to>
                                        <p:strVal val="visible"/>
                                      </p:to>
                                    </p:set>
                                    <p:animEffect transition="in" filter="blinds(horizontal)">
                                      <p:cBhvr>
                                        <p:cTn id="30" dur="500"/>
                                        <p:tgtEl>
                                          <p:spTgt spid="100"/>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06"/>
                                        </p:tgtEl>
                                        <p:attrNameLst>
                                          <p:attrName>style.visibility</p:attrName>
                                        </p:attrNameLst>
                                      </p:cBhvr>
                                      <p:to>
                                        <p:strVal val="visible"/>
                                      </p:to>
                                    </p:set>
                                    <p:animEffect transition="in" filter="blinds(horizontal)">
                                      <p:cBhvr>
                                        <p:cTn id="33" dur="500"/>
                                        <p:tgtEl>
                                          <p:spTgt spid="10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98"/>
                                        </p:tgtEl>
                                        <p:attrNameLst>
                                          <p:attrName>style.visibility</p:attrName>
                                        </p:attrNameLst>
                                      </p:cBhvr>
                                      <p:to>
                                        <p:strVal val="visible"/>
                                      </p:to>
                                    </p:set>
                                    <p:animEffect transition="in" filter="blinds(horizontal)">
                                      <p:cBhvr>
                                        <p:cTn id="36" dur="500"/>
                                        <p:tgtEl>
                                          <p:spTgt spid="98"/>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05"/>
                                        </p:tgtEl>
                                        <p:attrNameLst>
                                          <p:attrName>style.visibility</p:attrName>
                                        </p:attrNameLst>
                                      </p:cBhvr>
                                      <p:to>
                                        <p:strVal val="visible"/>
                                      </p:to>
                                    </p:set>
                                    <p:animEffect transition="in" filter="blinds(horizontal)">
                                      <p:cBhvr>
                                        <p:cTn id="39" dur="500"/>
                                        <p:tgtEl>
                                          <p:spTgt spid="105"/>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blinds(horizontal)">
                                      <p:cBhvr>
                                        <p:cTn id="42" dur="500"/>
                                        <p:tgtEl>
                                          <p:spTgt spid="9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mph" presetSubtype="2" fill="hold" nodeType="clickEffect">
                                  <p:stCondLst>
                                    <p:cond delay="0"/>
                                  </p:stCondLst>
                                  <p:childTnLst>
                                    <p:animClr clrSpc="rgb">
                                      <p:cBhvr override="childStyle">
                                        <p:cTn id="46" dur="1000" fill="hold"/>
                                        <p:tgtEl>
                                          <p:spTgt spid="62">
                                            <p:txEl>
                                              <p:pRg st="0" end="0"/>
                                            </p:txEl>
                                          </p:spTgt>
                                        </p:tgtEl>
                                        <p:attrNameLst>
                                          <p:attrName>style.color</p:attrName>
                                        </p:attrNameLst>
                                      </p:cBhvr>
                                      <p:to>
                                        <a:srgbClr val="FFFFFF"/>
                                      </p:to>
                                    </p:animClr>
                                  </p:childTnLst>
                                </p:cTn>
                              </p:par>
                              <p:par>
                                <p:cTn id="47" presetID="1" presetClass="emph" presetSubtype="2" fill="hold" nodeType="withEffect">
                                  <p:stCondLst>
                                    <p:cond delay="0"/>
                                  </p:stCondLst>
                                  <p:childTnLst>
                                    <p:animClr clrSpc="rgb">
                                      <p:cBhvr>
                                        <p:cTn id="48" dur="1000" fill="hold"/>
                                        <p:tgtEl>
                                          <p:spTgt spid="61"/>
                                        </p:tgtEl>
                                        <p:attrNameLst>
                                          <p:attrName>fillcolor</p:attrName>
                                        </p:attrNameLst>
                                      </p:cBhvr>
                                      <p:to>
                                        <a:schemeClr val="accent1"/>
                                      </p:to>
                                    </p:animClr>
                                    <p:set>
                                      <p:cBhvr>
                                        <p:cTn id="49" dur="1000" fill="hold"/>
                                        <p:tgtEl>
                                          <p:spTgt spid="61"/>
                                        </p:tgtEl>
                                        <p:attrNameLst>
                                          <p:attrName>fill.type</p:attrName>
                                        </p:attrNameLst>
                                      </p:cBhvr>
                                      <p:to>
                                        <p:strVal val="solid"/>
                                      </p:to>
                                    </p:set>
                                    <p:set>
                                      <p:cBhvr>
                                        <p:cTn id="50" dur="1000" fill="hold"/>
                                        <p:tgtEl>
                                          <p:spTgt spid="61"/>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3" presetClass="exit" presetSubtype="10" fill="hold" grpId="1" nodeType="clickEffect">
                                  <p:stCondLst>
                                    <p:cond delay="0"/>
                                  </p:stCondLst>
                                  <p:childTnLst>
                                    <p:animEffect transition="out" filter="blinds(horizontal)">
                                      <p:cBhvr>
                                        <p:cTn id="54" dur="500"/>
                                        <p:tgtEl>
                                          <p:spTgt spid="102"/>
                                        </p:tgtEl>
                                      </p:cBhvr>
                                    </p:animEffect>
                                    <p:set>
                                      <p:cBhvr>
                                        <p:cTn id="55" dur="1" fill="hold">
                                          <p:stCondLst>
                                            <p:cond delay="499"/>
                                          </p:stCondLst>
                                        </p:cTn>
                                        <p:tgtEl>
                                          <p:spTgt spid="102"/>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cTn>
                              </p:par>
                              <p:par>
                                <p:cTn id="59" presetID="3" presetClass="entr" presetSubtype="10" fill="hold" grpId="0" nodeType="withEffect">
                                  <p:stCondLst>
                                    <p:cond delay="0"/>
                                  </p:stCondLst>
                                  <p:childTnLst>
                                    <p:set>
                                      <p:cBhvr>
                                        <p:cTn id="60" dur="1" fill="hold">
                                          <p:stCondLst>
                                            <p:cond delay="0"/>
                                          </p:stCondLst>
                                        </p:cTn>
                                        <p:tgtEl>
                                          <p:spTgt spid="103"/>
                                        </p:tgtEl>
                                        <p:attrNameLst>
                                          <p:attrName>style.visibility</p:attrName>
                                        </p:attrNameLst>
                                      </p:cBhvr>
                                      <p:to>
                                        <p:strVal val="visible"/>
                                      </p:to>
                                    </p:set>
                                    <p:animEffect transition="in" filter="blinds(horizontal)">
                                      <p:cBhvr>
                                        <p:cTn id="61" dur="500"/>
                                        <p:tgtEl>
                                          <p:spTgt spid="103"/>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91"/>
                                        </p:tgtEl>
                                        <p:attrNameLst>
                                          <p:attrName>style.visibility</p:attrName>
                                        </p:attrNameLst>
                                      </p:cBhvr>
                                      <p:to>
                                        <p:strVal val="visible"/>
                                      </p:to>
                                    </p:set>
                                    <p:animEffect transition="in" filter="blinds(horizontal)">
                                      <p:cBhvr>
                                        <p:cTn id="64" dur="500"/>
                                        <p:tgtEl>
                                          <p:spTgt spid="91"/>
                                        </p:tgtEl>
                                      </p:cBhvr>
                                    </p:animEffect>
                                  </p:childTnLst>
                                </p:cTn>
                              </p:par>
                            </p:childTnLst>
                          </p:cTn>
                        </p:par>
                      </p:childTnLst>
                    </p:cTn>
                  </p:par>
                  <p:par>
                    <p:cTn id="65" fill="hold">
                      <p:stCondLst>
                        <p:cond delay="indefinite"/>
                      </p:stCondLst>
                      <p:childTnLst>
                        <p:par>
                          <p:cTn id="66" fill="hold">
                            <p:stCondLst>
                              <p:cond delay="0"/>
                            </p:stCondLst>
                            <p:childTnLst>
                              <p:par>
                                <p:cTn id="67" presetID="5" presetClass="emph" presetSubtype="1" nodeType="clickEffect">
                                  <p:stCondLst>
                                    <p:cond delay="0"/>
                                  </p:stCondLst>
                                  <p:childTnLst>
                                    <p:set>
                                      <p:cBhvr override="childStyle">
                                        <p:cTn id="68" dur="indefinite"/>
                                        <p:tgtEl>
                                          <p:spTgt spid="66">
                                            <p:txEl>
                                              <p:pRg st="0" end="0"/>
                                            </p:txEl>
                                          </p:spTgt>
                                        </p:tgtEl>
                                        <p:attrNameLst>
                                          <p:attrName>style.fontStyle</p:attrName>
                                        </p:attrNameLst>
                                      </p:cBhvr>
                                      <p:to>
                                        <p:strVal val="normal"/>
                                      </p:to>
                                    </p:set>
                                    <p:set>
                                      <p:cBhvr override="childStyle">
                                        <p:cTn id="69" dur="indefinite"/>
                                        <p:tgtEl>
                                          <p:spTgt spid="66">
                                            <p:txEl>
                                              <p:pRg st="0" end="0"/>
                                            </p:txEl>
                                          </p:spTgt>
                                        </p:tgtEl>
                                        <p:attrNameLst>
                                          <p:attrName>style.fontWeight</p:attrName>
                                        </p:attrNameLst>
                                      </p:cBhvr>
                                      <p:to>
                                        <p:strVal val="bold"/>
                                      </p:to>
                                    </p:set>
                                    <p:set>
                                      <p:cBhvr override="childStyle">
                                        <p:cTn id="70" dur="indefinite"/>
                                        <p:tgtEl>
                                          <p:spTgt spid="66">
                                            <p:txEl>
                                              <p:pRg st="0" end="0"/>
                                            </p:txEl>
                                          </p:spTgt>
                                        </p:tgtEl>
                                        <p:attrNameLst>
                                          <p:attrName>style.textDecorationUnderline</p:attrName>
                                        </p:attrNameLst>
                                      </p:cBhvr>
                                      <p:to>
                                        <p:strVal val="false"/>
                                      </p:to>
                                    </p:set>
                                  </p:childTnLst>
                                </p:cTn>
                              </p:par>
                              <p:par>
                                <p:cTn id="71" presetID="1" presetClass="emph" presetSubtype="2" fill="hold" nodeType="withEffect">
                                  <p:stCondLst>
                                    <p:cond delay="0"/>
                                  </p:stCondLst>
                                  <p:childTnLst>
                                    <p:animClr clrSpc="rgb">
                                      <p:cBhvr>
                                        <p:cTn id="72" dur="1000" fill="hold"/>
                                        <p:tgtEl>
                                          <p:spTgt spid="65"/>
                                        </p:tgtEl>
                                        <p:attrNameLst>
                                          <p:attrName>fillcolor</p:attrName>
                                        </p:attrNameLst>
                                      </p:cBhvr>
                                      <p:to>
                                        <a:srgbClr val="FF9900"/>
                                      </p:to>
                                    </p:animClr>
                                    <p:set>
                                      <p:cBhvr>
                                        <p:cTn id="73" dur="1000" fill="hold"/>
                                        <p:tgtEl>
                                          <p:spTgt spid="65"/>
                                        </p:tgtEl>
                                        <p:attrNameLst>
                                          <p:attrName>fill.type</p:attrName>
                                        </p:attrNameLst>
                                      </p:cBhvr>
                                      <p:to>
                                        <p:strVal val="solid"/>
                                      </p:to>
                                    </p:set>
                                    <p:set>
                                      <p:cBhvr>
                                        <p:cTn id="74" dur="1000" fill="hold"/>
                                        <p:tgtEl>
                                          <p:spTgt spid="65"/>
                                        </p:tgtEl>
                                        <p:attrNameLst>
                                          <p:attrName>fill.on</p:attrName>
                                        </p:attrNameLst>
                                      </p:cBhvr>
                                      <p:to>
                                        <p:strVal val="true"/>
                                      </p:to>
                                    </p:set>
                                  </p:childTnLst>
                                </p:cTn>
                              </p:par>
                            </p:childTnLst>
                          </p:cTn>
                        </p:par>
                      </p:childTnLst>
                    </p:cTn>
                  </p:par>
                  <p:par>
                    <p:cTn id="75" fill="hold">
                      <p:stCondLst>
                        <p:cond delay="indefinite"/>
                      </p:stCondLst>
                      <p:childTnLst>
                        <p:par>
                          <p:cTn id="76" fill="hold">
                            <p:stCondLst>
                              <p:cond delay="0"/>
                            </p:stCondLst>
                            <p:childTnLst>
                              <p:par>
                                <p:cTn id="77" presetID="3" presetClass="exit" presetSubtype="10" fill="hold" grpId="1" nodeType="clickEffect">
                                  <p:stCondLst>
                                    <p:cond delay="0"/>
                                  </p:stCondLst>
                                  <p:childTnLst>
                                    <p:animEffect transition="out" filter="blinds(horizontal)">
                                      <p:cBhvr>
                                        <p:cTn id="78" dur="500"/>
                                        <p:tgtEl>
                                          <p:spTgt spid="106"/>
                                        </p:tgtEl>
                                      </p:cBhvr>
                                    </p:animEffect>
                                    <p:set>
                                      <p:cBhvr>
                                        <p:cTn id="79" dur="1" fill="hold">
                                          <p:stCondLst>
                                            <p:cond delay="499"/>
                                          </p:stCondLst>
                                        </p:cTn>
                                        <p:tgtEl>
                                          <p:spTgt spid="106"/>
                                        </p:tgtEl>
                                        <p:attrNameLst>
                                          <p:attrName>style.visibility</p:attrName>
                                        </p:attrNameLst>
                                      </p:cBhvr>
                                      <p:to>
                                        <p:strVal val="hidden"/>
                                      </p:to>
                                    </p:set>
                                  </p:childTnLst>
                                </p:cTn>
                              </p:par>
                              <p:par>
                                <p:cTn id="80" presetID="3" presetClass="exit" presetSubtype="10" fill="hold" grpId="1" nodeType="withEffect">
                                  <p:stCondLst>
                                    <p:cond delay="0"/>
                                  </p:stCondLst>
                                  <p:childTnLst>
                                    <p:animEffect transition="out" filter="blinds(horizontal)">
                                      <p:cBhvr>
                                        <p:cTn id="81" dur="500"/>
                                        <p:tgtEl>
                                          <p:spTgt spid="105"/>
                                        </p:tgtEl>
                                      </p:cBhvr>
                                    </p:animEffect>
                                    <p:set>
                                      <p:cBhvr>
                                        <p:cTn id="82" dur="1" fill="hold">
                                          <p:stCondLst>
                                            <p:cond delay="499"/>
                                          </p:stCondLst>
                                        </p:cTn>
                                        <p:tgtEl>
                                          <p:spTgt spid="105"/>
                                        </p:tgtEl>
                                        <p:attrNameLst>
                                          <p:attrName>style.visibility</p:attrName>
                                        </p:attrNameLst>
                                      </p:cBhvr>
                                      <p:to>
                                        <p:strVal val="hidden"/>
                                      </p:to>
                                    </p:set>
                                  </p:childTnLst>
                                </p:cTn>
                              </p:par>
                              <p:par>
                                <p:cTn id="83" presetID="3" presetClass="entr" presetSubtype="10" fill="hold" grpId="0" nodeType="withEffect">
                                  <p:stCondLst>
                                    <p:cond delay="0"/>
                                  </p:stCondLst>
                                  <p:childTnLst>
                                    <p:set>
                                      <p:cBhvr>
                                        <p:cTn id="84" dur="1" fill="hold">
                                          <p:stCondLst>
                                            <p:cond delay="0"/>
                                          </p:stCondLst>
                                        </p:cTn>
                                        <p:tgtEl>
                                          <p:spTgt spid="93"/>
                                        </p:tgtEl>
                                        <p:attrNameLst>
                                          <p:attrName>style.visibility</p:attrName>
                                        </p:attrNameLst>
                                      </p:cBhvr>
                                      <p:to>
                                        <p:strVal val="visible"/>
                                      </p:to>
                                    </p:set>
                                    <p:animEffect transition="in" filter="blinds(horizontal)">
                                      <p:cBhvr>
                                        <p:cTn id="85" dur="500"/>
                                        <p:tgtEl>
                                          <p:spTgt spid="93"/>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99"/>
                                        </p:tgtEl>
                                        <p:attrNameLst>
                                          <p:attrName>style.visibility</p:attrName>
                                        </p:attrNameLst>
                                      </p:cBhvr>
                                      <p:to>
                                        <p:strVal val="visible"/>
                                      </p:to>
                                    </p:set>
                                    <p:animEffect transition="in" filter="blinds(horizontal)">
                                      <p:cBhvr>
                                        <p:cTn id="88" dur="500"/>
                                        <p:tgtEl>
                                          <p:spTgt spid="99"/>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97"/>
                                        </p:tgtEl>
                                        <p:attrNameLst>
                                          <p:attrName>style.visibility</p:attrName>
                                        </p:attrNameLst>
                                      </p:cBhvr>
                                      <p:to>
                                        <p:strVal val="visible"/>
                                      </p:to>
                                    </p:set>
                                    <p:animEffect transition="in" filter="blinds(horizontal)">
                                      <p:cBhvr>
                                        <p:cTn id="91" dur="500"/>
                                        <p:tgtEl>
                                          <p:spTgt spid="97"/>
                                        </p:tgtEl>
                                      </p:cBhvr>
                                    </p:animEffect>
                                  </p:childTnLst>
                                </p:cTn>
                              </p:par>
                            </p:childTnLst>
                          </p:cTn>
                        </p:par>
                      </p:childTnLst>
                    </p:cTn>
                  </p:par>
                  <p:par>
                    <p:cTn id="92" fill="hold">
                      <p:stCondLst>
                        <p:cond delay="indefinite"/>
                      </p:stCondLst>
                      <p:childTnLst>
                        <p:par>
                          <p:cTn id="93" fill="hold">
                            <p:stCondLst>
                              <p:cond delay="0"/>
                            </p:stCondLst>
                            <p:childTnLst>
                              <p:par>
                                <p:cTn id="94" presetID="5" presetClass="emph" presetSubtype="1" nodeType="clickEffect">
                                  <p:stCondLst>
                                    <p:cond delay="0"/>
                                  </p:stCondLst>
                                  <p:childTnLst>
                                    <p:set>
                                      <p:cBhvr override="childStyle">
                                        <p:cTn id="95" dur="indefinite"/>
                                        <p:tgtEl>
                                          <p:spTgt spid="68">
                                            <p:txEl>
                                              <p:pRg st="0" end="0"/>
                                            </p:txEl>
                                          </p:spTgt>
                                        </p:tgtEl>
                                        <p:attrNameLst>
                                          <p:attrName>style.fontStyle</p:attrName>
                                        </p:attrNameLst>
                                      </p:cBhvr>
                                      <p:to>
                                        <p:strVal val="normal"/>
                                      </p:to>
                                    </p:set>
                                    <p:set>
                                      <p:cBhvr override="childStyle">
                                        <p:cTn id="96" dur="indefinite"/>
                                        <p:tgtEl>
                                          <p:spTgt spid="68">
                                            <p:txEl>
                                              <p:pRg st="0" end="0"/>
                                            </p:txEl>
                                          </p:spTgt>
                                        </p:tgtEl>
                                        <p:attrNameLst>
                                          <p:attrName>style.fontWeight</p:attrName>
                                        </p:attrNameLst>
                                      </p:cBhvr>
                                      <p:to>
                                        <p:strVal val="bold"/>
                                      </p:to>
                                    </p:set>
                                    <p:set>
                                      <p:cBhvr override="childStyle">
                                        <p:cTn id="97" dur="indefinite"/>
                                        <p:tgtEl>
                                          <p:spTgt spid="68">
                                            <p:txEl>
                                              <p:pRg st="0" end="0"/>
                                            </p:txEl>
                                          </p:spTgt>
                                        </p:tgtEl>
                                        <p:attrNameLst>
                                          <p:attrName>style.textDecorationUnderline</p:attrName>
                                        </p:attrNameLst>
                                      </p:cBhvr>
                                      <p:to>
                                        <p:strVal val="false"/>
                                      </p:to>
                                    </p:set>
                                  </p:childTnLst>
                                </p:cTn>
                              </p:par>
                              <p:par>
                                <p:cTn id="98" presetID="1" presetClass="emph" presetSubtype="2" fill="hold" nodeType="withEffect">
                                  <p:stCondLst>
                                    <p:cond delay="0"/>
                                  </p:stCondLst>
                                  <p:childTnLst>
                                    <p:animClr clrSpc="rgb">
                                      <p:cBhvr>
                                        <p:cTn id="99" dur="1000" fill="hold"/>
                                        <p:tgtEl>
                                          <p:spTgt spid="67"/>
                                        </p:tgtEl>
                                        <p:attrNameLst>
                                          <p:attrName>fillcolor</p:attrName>
                                        </p:attrNameLst>
                                      </p:cBhvr>
                                      <p:to>
                                        <a:srgbClr val="669900"/>
                                      </p:to>
                                    </p:animClr>
                                    <p:set>
                                      <p:cBhvr>
                                        <p:cTn id="100" dur="1000" fill="hold"/>
                                        <p:tgtEl>
                                          <p:spTgt spid="67"/>
                                        </p:tgtEl>
                                        <p:attrNameLst>
                                          <p:attrName>fill.type</p:attrName>
                                        </p:attrNameLst>
                                      </p:cBhvr>
                                      <p:to>
                                        <p:strVal val="solid"/>
                                      </p:to>
                                    </p:set>
                                    <p:set>
                                      <p:cBhvr>
                                        <p:cTn id="101" dur="1000" fill="hold"/>
                                        <p:tgtEl>
                                          <p:spTgt spid="67"/>
                                        </p:tgtEl>
                                        <p:attrNameLst>
                                          <p:attrName>fill.on</p:attrName>
                                        </p:attrNameLst>
                                      </p:cBhvr>
                                      <p:to>
                                        <p:strVal val="true"/>
                                      </p:to>
                                    </p:set>
                                  </p:childTnLst>
                                </p:cTn>
                              </p:par>
                            </p:childTnLst>
                          </p:cTn>
                        </p:par>
                      </p:childTnLst>
                    </p:cTn>
                  </p:par>
                  <p:par>
                    <p:cTn id="102" fill="hold">
                      <p:stCondLst>
                        <p:cond delay="indefinite"/>
                      </p:stCondLst>
                      <p:childTnLst>
                        <p:par>
                          <p:cTn id="103" fill="hold">
                            <p:stCondLst>
                              <p:cond delay="0"/>
                            </p:stCondLst>
                            <p:childTnLst>
                              <p:par>
                                <p:cTn id="104" presetID="3" presetClass="exit" presetSubtype="10" fill="hold" grpId="1" nodeType="clickEffect">
                                  <p:stCondLst>
                                    <p:cond delay="0"/>
                                  </p:stCondLst>
                                  <p:childTnLst>
                                    <p:animEffect transition="out" filter="blinds(horizontal)">
                                      <p:cBhvr>
                                        <p:cTn id="105" dur="500"/>
                                        <p:tgtEl>
                                          <p:spTgt spid="103"/>
                                        </p:tgtEl>
                                      </p:cBhvr>
                                    </p:animEffect>
                                    <p:set>
                                      <p:cBhvr>
                                        <p:cTn id="106" dur="1" fill="hold">
                                          <p:stCondLst>
                                            <p:cond delay="499"/>
                                          </p:stCondLst>
                                        </p:cTn>
                                        <p:tgtEl>
                                          <p:spTgt spid="103"/>
                                        </p:tgtEl>
                                        <p:attrNameLst>
                                          <p:attrName>style.visibility</p:attrName>
                                        </p:attrNameLst>
                                      </p:cBhvr>
                                      <p:to>
                                        <p:strVal val="hidden"/>
                                      </p:to>
                                    </p:set>
                                  </p:childTnLst>
                                </p:cTn>
                              </p:par>
                              <p:par>
                                <p:cTn id="107" presetID="3" presetClass="entr" presetSubtype="10" fill="hold" grpId="0" nodeType="withEffect">
                                  <p:stCondLst>
                                    <p:cond delay="0"/>
                                  </p:stCondLst>
                                  <p:childTnLst>
                                    <p:set>
                                      <p:cBhvr>
                                        <p:cTn id="108" dur="1" fill="hold">
                                          <p:stCondLst>
                                            <p:cond delay="0"/>
                                          </p:stCondLst>
                                        </p:cTn>
                                        <p:tgtEl>
                                          <p:spTgt spid="90"/>
                                        </p:tgtEl>
                                        <p:attrNameLst>
                                          <p:attrName>style.visibility</p:attrName>
                                        </p:attrNameLst>
                                      </p:cBhvr>
                                      <p:to>
                                        <p:strVal val="visible"/>
                                      </p:to>
                                    </p:set>
                                    <p:animEffect transition="in" filter="blinds(horizontal)">
                                      <p:cBhvr>
                                        <p:cTn id="109" dur="500"/>
                                        <p:tgtEl>
                                          <p:spTgt spid="90"/>
                                        </p:tgtEl>
                                      </p:cBhvr>
                                    </p:animEffect>
                                  </p:childTnLst>
                                </p:cTn>
                              </p:par>
                            </p:childTnLst>
                          </p:cTn>
                        </p:par>
                      </p:childTnLst>
                    </p:cTn>
                  </p:par>
                  <p:par>
                    <p:cTn id="110" fill="hold">
                      <p:stCondLst>
                        <p:cond delay="indefinite"/>
                      </p:stCondLst>
                      <p:childTnLst>
                        <p:par>
                          <p:cTn id="111" fill="hold">
                            <p:stCondLst>
                              <p:cond delay="0"/>
                            </p:stCondLst>
                            <p:childTnLst>
                              <p:par>
                                <p:cTn id="112" presetID="4" presetClass="entr" presetSubtype="16" fill="hold" nodeType="clickEffect">
                                  <p:stCondLst>
                                    <p:cond delay="0"/>
                                  </p:stCondLst>
                                  <p:childTnLst>
                                    <p:set>
                                      <p:cBhvr>
                                        <p:cTn id="113" dur="1" fill="hold">
                                          <p:stCondLst>
                                            <p:cond delay="0"/>
                                          </p:stCondLst>
                                        </p:cTn>
                                        <p:tgtEl>
                                          <p:spTgt spid="2"/>
                                        </p:tgtEl>
                                        <p:attrNameLst>
                                          <p:attrName>style.visibility</p:attrName>
                                        </p:attrNameLst>
                                      </p:cBhvr>
                                      <p:to>
                                        <p:strVal val="visible"/>
                                      </p:to>
                                    </p:set>
                                    <p:animEffect transition="in" filter="box(in)">
                                      <p:cBhvr>
                                        <p:cTn id="114" dur="500"/>
                                        <p:tgtEl>
                                          <p:spTgt spid="2"/>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108"/>
                                        </p:tgtEl>
                                        <p:attrNameLst>
                                          <p:attrName>style.visibility</p:attrName>
                                        </p:attrNameLst>
                                      </p:cBhvr>
                                      <p:to>
                                        <p:strVal val="visible"/>
                                      </p:to>
                                    </p:set>
                                    <p:animEffect transition="in" filter="fade">
                                      <p:cBhvr>
                                        <p:cTn id="119" dur="500"/>
                                        <p:tgtEl>
                                          <p:spTgt spid="108"/>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110"/>
                                        </p:tgtEl>
                                        <p:attrNameLst>
                                          <p:attrName>style.visibility</p:attrName>
                                        </p:attrNameLst>
                                      </p:cBhvr>
                                      <p:to>
                                        <p:strVal val="visible"/>
                                      </p:to>
                                    </p:set>
                                    <p:animEffect transition="in" filter="fade">
                                      <p:cBhvr>
                                        <p:cTn id="124" dur="500"/>
                                        <p:tgtEl>
                                          <p:spTgt spid="110"/>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12"/>
                                        </p:tgtEl>
                                        <p:attrNameLst>
                                          <p:attrName>style.visibility</p:attrName>
                                        </p:attrNameLst>
                                      </p:cBhvr>
                                      <p:to>
                                        <p:strVal val="visible"/>
                                      </p:to>
                                    </p:set>
                                    <p:animEffect transition="in" filter="fade">
                                      <p:cBhvr>
                                        <p:cTn id="12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8" grpId="0" animBg="1"/>
      <p:bldP spid="110" grpId="0" animBg="1"/>
      <p:bldP spid="112"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3-Hop</a:t>
            </a:r>
            <a:r>
              <a:rPr kumimoji="1" lang="ja-JP" altLang="en-US" dirty="0" smtClean="0"/>
              <a:t>のためのチェイン分割</a:t>
            </a:r>
            <a:endParaRPr kumimoji="1" lang="ja-JP" altLang="en-US" dirty="0"/>
          </a:p>
        </p:txBody>
      </p:sp>
      <p:grpSp>
        <p:nvGrpSpPr>
          <p:cNvPr id="4" name="Group 127"/>
          <p:cNvGrpSpPr>
            <a:grpSpLocks/>
          </p:cNvGrpSpPr>
          <p:nvPr/>
        </p:nvGrpSpPr>
        <p:grpSpPr bwMode="auto">
          <a:xfrm>
            <a:off x="428625" y="2273300"/>
            <a:ext cx="3373438" cy="3297238"/>
            <a:chOff x="422" y="1240"/>
            <a:chExt cx="2669" cy="2381"/>
          </a:xfrm>
        </p:grpSpPr>
        <p:sp>
          <p:nvSpPr>
            <p:cNvPr id="5" name="AutoShape 9"/>
            <p:cNvSpPr>
              <a:spLocks noChangeAspect="1" noChangeArrowheads="1" noTextEdit="1"/>
            </p:cNvSpPr>
            <p:nvPr/>
          </p:nvSpPr>
          <p:spPr bwMode="auto">
            <a:xfrm>
              <a:off x="422" y="1240"/>
              <a:ext cx="2669" cy="2381"/>
            </a:xfrm>
            <a:prstGeom prst="rect">
              <a:avLst/>
            </a:prstGeom>
            <a:noFill/>
            <a:ln w="9525">
              <a:noFill/>
              <a:miter lim="800000"/>
              <a:headEnd/>
              <a:tailEnd/>
            </a:ln>
          </p:spPr>
          <p:txBody>
            <a:bodyPr/>
            <a:lstStyle/>
            <a:p>
              <a:endParaRPr lang="ja-JP" altLang="en-US"/>
            </a:p>
          </p:txBody>
        </p:sp>
        <p:sp>
          <p:nvSpPr>
            <p:cNvPr id="6" name="Freeform 11"/>
            <p:cNvSpPr>
              <a:spLocks/>
            </p:cNvSpPr>
            <p:nvPr/>
          </p:nvSpPr>
          <p:spPr bwMode="auto">
            <a:xfrm>
              <a:off x="2086" y="1500"/>
              <a:ext cx="105" cy="79"/>
            </a:xfrm>
            <a:custGeom>
              <a:avLst/>
              <a:gdLst/>
              <a:ahLst/>
              <a:cxnLst>
                <a:cxn ang="0">
                  <a:pos x="187" y="392"/>
                </a:cxn>
                <a:cxn ang="0">
                  <a:pos x="147" y="384"/>
                </a:cxn>
                <a:cxn ang="0">
                  <a:pos x="110" y="369"/>
                </a:cxn>
                <a:cxn ang="0">
                  <a:pos x="76" y="348"/>
                </a:cxn>
                <a:cxn ang="0">
                  <a:pos x="48" y="322"/>
                </a:cxn>
                <a:cxn ang="0">
                  <a:pos x="25" y="291"/>
                </a:cxn>
                <a:cxn ang="0">
                  <a:pos x="9" y="255"/>
                </a:cxn>
                <a:cxn ang="0">
                  <a:pos x="1" y="217"/>
                </a:cxn>
                <a:cxn ang="0">
                  <a:pos x="1" y="177"/>
                </a:cxn>
                <a:cxn ang="0">
                  <a:pos x="9" y="139"/>
                </a:cxn>
                <a:cxn ang="0">
                  <a:pos x="25" y="103"/>
                </a:cxn>
                <a:cxn ang="0">
                  <a:pos x="48" y="72"/>
                </a:cxn>
                <a:cxn ang="0">
                  <a:pos x="76" y="45"/>
                </a:cxn>
                <a:cxn ang="0">
                  <a:pos x="110" y="25"/>
                </a:cxn>
                <a:cxn ang="0">
                  <a:pos x="147" y="10"/>
                </a:cxn>
                <a:cxn ang="0">
                  <a:pos x="187" y="2"/>
                </a:cxn>
                <a:cxn ang="0">
                  <a:pos x="231" y="2"/>
                </a:cxn>
                <a:cxn ang="0">
                  <a:pos x="271" y="10"/>
                </a:cxn>
                <a:cxn ang="0">
                  <a:pos x="308" y="25"/>
                </a:cxn>
                <a:cxn ang="0">
                  <a:pos x="342" y="45"/>
                </a:cxn>
                <a:cxn ang="0">
                  <a:pos x="370" y="72"/>
                </a:cxn>
                <a:cxn ang="0">
                  <a:pos x="393" y="103"/>
                </a:cxn>
                <a:cxn ang="0">
                  <a:pos x="409" y="139"/>
                </a:cxn>
                <a:cxn ang="0">
                  <a:pos x="417" y="177"/>
                </a:cxn>
                <a:cxn ang="0">
                  <a:pos x="417" y="217"/>
                </a:cxn>
                <a:cxn ang="0">
                  <a:pos x="409" y="255"/>
                </a:cxn>
                <a:cxn ang="0">
                  <a:pos x="393" y="291"/>
                </a:cxn>
                <a:cxn ang="0">
                  <a:pos x="370" y="322"/>
                </a:cxn>
                <a:cxn ang="0">
                  <a:pos x="342" y="348"/>
                </a:cxn>
                <a:cxn ang="0">
                  <a:pos x="308" y="369"/>
                </a:cxn>
                <a:cxn ang="0">
                  <a:pos x="271" y="384"/>
                </a:cxn>
                <a:cxn ang="0">
                  <a:pos x="231" y="392"/>
                </a:cxn>
              </a:cxnLst>
              <a:rect l="0" t="0" r="r" b="b"/>
              <a:pathLst>
                <a:path w="418" h="393">
                  <a:moveTo>
                    <a:pt x="209" y="393"/>
                  </a:moveTo>
                  <a:lnTo>
                    <a:pt x="187" y="392"/>
                  </a:lnTo>
                  <a:lnTo>
                    <a:pt x="167" y="390"/>
                  </a:lnTo>
                  <a:lnTo>
                    <a:pt x="147" y="384"/>
                  </a:lnTo>
                  <a:lnTo>
                    <a:pt x="128" y="378"/>
                  </a:lnTo>
                  <a:lnTo>
                    <a:pt x="110" y="369"/>
                  </a:lnTo>
                  <a:lnTo>
                    <a:pt x="92" y="360"/>
                  </a:lnTo>
                  <a:lnTo>
                    <a:pt x="76" y="348"/>
                  </a:lnTo>
                  <a:lnTo>
                    <a:pt x="61" y="336"/>
                  </a:lnTo>
                  <a:lnTo>
                    <a:pt x="48" y="322"/>
                  </a:lnTo>
                  <a:lnTo>
                    <a:pt x="36" y="307"/>
                  </a:lnTo>
                  <a:lnTo>
                    <a:pt x="25" y="291"/>
                  </a:lnTo>
                  <a:lnTo>
                    <a:pt x="17" y="273"/>
                  </a:lnTo>
                  <a:lnTo>
                    <a:pt x="9" y="255"/>
                  </a:lnTo>
                  <a:lnTo>
                    <a:pt x="4" y="237"/>
                  </a:lnTo>
                  <a:lnTo>
                    <a:pt x="1" y="217"/>
                  </a:lnTo>
                  <a:lnTo>
                    <a:pt x="0" y="197"/>
                  </a:lnTo>
                  <a:lnTo>
                    <a:pt x="1" y="177"/>
                  </a:lnTo>
                  <a:lnTo>
                    <a:pt x="4" y="157"/>
                  </a:lnTo>
                  <a:lnTo>
                    <a:pt x="9" y="139"/>
                  </a:lnTo>
                  <a:lnTo>
                    <a:pt x="17" y="120"/>
                  </a:lnTo>
                  <a:lnTo>
                    <a:pt x="25" y="103"/>
                  </a:lnTo>
                  <a:lnTo>
                    <a:pt x="36" y="87"/>
                  </a:lnTo>
                  <a:lnTo>
                    <a:pt x="48" y="72"/>
                  </a:lnTo>
                  <a:lnTo>
                    <a:pt x="61" y="58"/>
                  </a:lnTo>
                  <a:lnTo>
                    <a:pt x="76" y="45"/>
                  </a:lnTo>
                  <a:lnTo>
                    <a:pt x="92" y="34"/>
                  </a:lnTo>
                  <a:lnTo>
                    <a:pt x="110" y="25"/>
                  </a:lnTo>
                  <a:lnTo>
                    <a:pt x="128" y="15"/>
                  </a:lnTo>
                  <a:lnTo>
                    <a:pt x="147" y="10"/>
                  </a:lnTo>
                  <a:lnTo>
                    <a:pt x="167" y="4"/>
                  </a:lnTo>
                  <a:lnTo>
                    <a:pt x="187" y="2"/>
                  </a:lnTo>
                  <a:lnTo>
                    <a:pt x="209" y="0"/>
                  </a:lnTo>
                  <a:lnTo>
                    <a:pt x="231" y="2"/>
                  </a:lnTo>
                  <a:lnTo>
                    <a:pt x="251" y="4"/>
                  </a:lnTo>
                  <a:lnTo>
                    <a:pt x="271" y="10"/>
                  </a:lnTo>
                  <a:lnTo>
                    <a:pt x="290" y="15"/>
                  </a:lnTo>
                  <a:lnTo>
                    <a:pt x="308" y="25"/>
                  </a:lnTo>
                  <a:lnTo>
                    <a:pt x="326" y="34"/>
                  </a:lnTo>
                  <a:lnTo>
                    <a:pt x="342" y="45"/>
                  </a:lnTo>
                  <a:lnTo>
                    <a:pt x="356" y="58"/>
                  </a:lnTo>
                  <a:lnTo>
                    <a:pt x="370" y="72"/>
                  </a:lnTo>
                  <a:lnTo>
                    <a:pt x="382" y="87"/>
                  </a:lnTo>
                  <a:lnTo>
                    <a:pt x="393" y="103"/>
                  </a:lnTo>
                  <a:lnTo>
                    <a:pt x="401" y="120"/>
                  </a:lnTo>
                  <a:lnTo>
                    <a:pt x="409" y="139"/>
                  </a:lnTo>
                  <a:lnTo>
                    <a:pt x="413" y="157"/>
                  </a:lnTo>
                  <a:lnTo>
                    <a:pt x="417" y="177"/>
                  </a:lnTo>
                  <a:lnTo>
                    <a:pt x="418" y="197"/>
                  </a:lnTo>
                  <a:lnTo>
                    <a:pt x="417" y="217"/>
                  </a:lnTo>
                  <a:lnTo>
                    <a:pt x="413" y="237"/>
                  </a:lnTo>
                  <a:lnTo>
                    <a:pt x="409" y="255"/>
                  </a:lnTo>
                  <a:lnTo>
                    <a:pt x="401" y="273"/>
                  </a:lnTo>
                  <a:lnTo>
                    <a:pt x="393" y="291"/>
                  </a:lnTo>
                  <a:lnTo>
                    <a:pt x="382" y="307"/>
                  </a:lnTo>
                  <a:lnTo>
                    <a:pt x="370" y="322"/>
                  </a:lnTo>
                  <a:lnTo>
                    <a:pt x="356" y="336"/>
                  </a:lnTo>
                  <a:lnTo>
                    <a:pt x="342" y="348"/>
                  </a:lnTo>
                  <a:lnTo>
                    <a:pt x="326" y="360"/>
                  </a:lnTo>
                  <a:lnTo>
                    <a:pt x="308" y="369"/>
                  </a:lnTo>
                  <a:lnTo>
                    <a:pt x="290" y="378"/>
                  </a:lnTo>
                  <a:lnTo>
                    <a:pt x="271" y="384"/>
                  </a:lnTo>
                  <a:lnTo>
                    <a:pt x="251" y="390"/>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7" name="Freeform 12"/>
            <p:cNvSpPr>
              <a:spLocks/>
            </p:cNvSpPr>
            <p:nvPr/>
          </p:nvSpPr>
          <p:spPr bwMode="auto">
            <a:xfrm>
              <a:off x="2086" y="1731"/>
              <a:ext cx="105" cy="78"/>
            </a:xfrm>
            <a:custGeom>
              <a:avLst/>
              <a:gdLst/>
              <a:ahLst/>
              <a:cxnLst>
                <a:cxn ang="0">
                  <a:pos x="187" y="392"/>
                </a:cxn>
                <a:cxn ang="0">
                  <a:pos x="147" y="384"/>
                </a:cxn>
                <a:cxn ang="0">
                  <a:pos x="110" y="369"/>
                </a:cxn>
                <a:cxn ang="0">
                  <a:pos x="76" y="348"/>
                </a:cxn>
                <a:cxn ang="0">
                  <a:pos x="48" y="322"/>
                </a:cxn>
                <a:cxn ang="0">
                  <a:pos x="25" y="290"/>
                </a:cxn>
                <a:cxn ang="0">
                  <a:pos x="9" y="255"/>
                </a:cxn>
                <a:cxn ang="0">
                  <a:pos x="1" y="217"/>
                </a:cxn>
                <a:cxn ang="0">
                  <a:pos x="1" y="176"/>
                </a:cxn>
                <a:cxn ang="0">
                  <a:pos x="9" y="138"/>
                </a:cxn>
                <a:cxn ang="0">
                  <a:pos x="25" y="103"/>
                </a:cxn>
                <a:cxn ang="0">
                  <a:pos x="48" y="72"/>
                </a:cxn>
                <a:cxn ang="0">
                  <a:pos x="76" y="45"/>
                </a:cxn>
                <a:cxn ang="0">
                  <a:pos x="110" y="24"/>
                </a:cxn>
                <a:cxn ang="0">
                  <a:pos x="147" y="9"/>
                </a:cxn>
                <a:cxn ang="0">
                  <a:pos x="187" y="1"/>
                </a:cxn>
                <a:cxn ang="0">
                  <a:pos x="231" y="1"/>
                </a:cxn>
                <a:cxn ang="0">
                  <a:pos x="271" y="9"/>
                </a:cxn>
                <a:cxn ang="0">
                  <a:pos x="308" y="24"/>
                </a:cxn>
                <a:cxn ang="0">
                  <a:pos x="342" y="45"/>
                </a:cxn>
                <a:cxn ang="0">
                  <a:pos x="370" y="72"/>
                </a:cxn>
                <a:cxn ang="0">
                  <a:pos x="393" y="103"/>
                </a:cxn>
                <a:cxn ang="0">
                  <a:pos x="409" y="138"/>
                </a:cxn>
                <a:cxn ang="0">
                  <a:pos x="417" y="176"/>
                </a:cxn>
                <a:cxn ang="0">
                  <a:pos x="417" y="217"/>
                </a:cxn>
                <a:cxn ang="0">
                  <a:pos x="409" y="255"/>
                </a:cxn>
                <a:cxn ang="0">
                  <a:pos x="393" y="290"/>
                </a:cxn>
                <a:cxn ang="0">
                  <a:pos x="370" y="322"/>
                </a:cxn>
                <a:cxn ang="0">
                  <a:pos x="342" y="348"/>
                </a:cxn>
                <a:cxn ang="0">
                  <a:pos x="308" y="369"/>
                </a:cxn>
                <a:cxn ang="0">
                  <a:pos x="271" y="384"/>
                </a:cxn>
                <a:cxn ang="0">
                  <a:pos x="231" y="392"/>
                </a:cxn>
              </a:cxnLst>
              <a:rect l="0" t="0" r="r" b="b"/>
              <a:pathLst>
                <a:path w="418" h="393">
                  <a:moveTo>
                    <a:pt x="209" y="393"/>
                  </a:moveTo>
                  <a:lnTo>
                    <a:pt x="187" y="392"/>
                  </a:lnTo>
                  <a:lnTo>
                    <a:pt x="167" y="390"/>
                  </a:lnTo>
                  <a:lnTo>
                    <a:pt x="147" y="384"/>
                  </a:lnTo>
                  <a:lnTo>
                    <a:pt x="128" y="378"/>
                  </a:lnTo>
                  <a:lnTo>
                    <a:pt x="110" y="369"/>
                  </a:lnTo>
                  <a:lnTo>
                    <a:pt x="92" y="360"/>
                  </a:lnTo>
                  <a:lnTo>
                    <a:pt x="76" y="348"/>
                  </a:lnTo>
                  <a:lnTo>
                    <a:pt x="61" y="335"/>
                  </a:lnTo>
                  <a:lnTo>
                    <a:pt x="48" y="322"/>
                  </a:lnTo>
                  <a:lnTo>
                    <a:pt x="36" y="307"/>
                  </a:lnTo>
                  <a:lnTo>
                    <a:pt x="25" y="290"/>
                  </a:lnTo>
                  <a:lnTo>
                    <a:pt x="17" y="273"/>
                  </a:lnTo>
                  <a:lnTo>
                    <a:pt x="9" y="255"/>
                  </a:lnTo>
                  <a:lnTo>
                    <a:pt x="4" y="236"/>
                  </a:lnTo>
                  <a:lnTo>
                    <a:pt x="1" y="217"/>
                  </a:lnTo>
                  <a:lnTo>
                    <a:pt x="0" y="197"/>
                  </a:lnTo>
                  <a:lnTo>
                    <a:pt x="1" y="176"/>
                  </a:lnTo>
                  <a:lnTo>
                    <a:pt x="4" y="157"/>
                  </a:lnTo>
                  <a:lnTo>
                    <a:pt x="9" y="138"/>
                  </a:lnTo>
                  <a:lnTo>
                    <a:pt x="17" y="120"/>
                  </a:lnTo>
                  <a:lnTo>
                    <a:pt x="25" y="103"/>
                  </a:lnTo>
                  <a:lnTo>
                    <a:pt x="36" y="87"/>
                  </a:lnTo>
                  <a:lnTo>
                    <a:pt x="48" y="72"/>
                  </a:lnTo>
                  <a:lnTo>
                    <a:pt x="61" y="58"/>
                  </a:lnTo>
                  <a:lnTo>
                    <a:pt x="76" y="45"/>
                  </a:lnTo>
                  <a:lnTo>
                    <a:pt x="92" y="34"/>
                  </a:lnTo>
                  <a:lnTo>
                    <a:pt x="110" y="24"/>
                  </a:lnTo>
                  <a:lnTo>
                    <a:pt x="128" y="15"/>
                  </a:lnTo>
                  <a:lnTo>
                    <a:pt x="147" y="9"/>
                  </a:lnTo>
                  <a:lnTo>
                    <a:pt x="167" y="4"/>
                  </a:lnTo>
                  <a:lnTo>
                    <a:pt x="187" y="1"/>
                  </a:lnTo>
                  <a:lnTo>
                    <a:pt x="209" y="0"/>
                  </a:lnTo>
                  <a:lnTo>
                    <a:pt x="231" y="1"/>
                  </a:lnTo>
                  <a:lnTo>
                    <a:pt x="251" y="4"/>
                  </a:lnTo>
                  <a:lnTo>
                    <a:pt x="271" y="9"/>
                  </a:lnTo>
                  <a:lnTo>
                    <a:pt x="290" y="15"/>
                  </a:lnTo>
                  <a:lnTo>
                    <a:pt x="308" y="24"/>
                  </a:lnTo>
                  <a:lnTo>
                    <a:pt x="326" y="34"/>
                  </a:lnTo>
                  <a:lnTo>
                    <a:pt x="342" y="45"/>
                  </a:lnTo>
                  <a:lnTo>
                    <a:pt x="356" y="58"/>
                  </a:lnTo>
                  <a:lnTo>
                    <a:pt x="370" y="72"/>
                  </a:lnTo>
                  <a:lnTo>
                    <a:pt x="382" y="87"/>
                  </a:lnTo>
                  <a:lnTo>
                    <a:pt x="393" y="103"/>
                  </a:lnTo>
                  <a:lnTo>
                    <a:pt x="401" y="120"/>
                  </a:lnTo>
                  <a:lnTo>
                    <a:pt x="409" y="138"/>
                  </a:lnTo>
                  <a:lnTo>
                    <a:pt x="413" y="157"/>
                  </a:lnTo>
                  <a:lnTo>
                    <a:pt x="417" y="176"/>
                  </a:lnTo>
                  <a:lnTo>
                    <a:pt x="418" y="197"/>
                  </a:lnTo>
                  <a:lnTo>
                    <a:pt x="417" y="217"/>
                  </a:lnTo>
                  <a:lnTo>
                    <a:pt x="413" y="236"/>
                  </a:lnTo>
                  <a:lnTo>
                    <a:pt x="409" y="255"/>
                  </a:lnTo>
                  <a:lnTo>
                    <a:pt x="401" y="273"/>
                  </a:lnTo>
                  <a:lnTo>
                    <a:pt x="393" y="290"/>
                  </a:lnTo>
                  <a:lnTo>
                    <a:pt x="382" y="307"/>
                  </a:lnTo>
                  <a:lnTo>
                    <a:pt x="370" y="322"/>
                  </a:lnTo>
                  <a:lnTo>
                    <a:pt x="356" y="335"/>
                  </a:lnTo>
                  <a:lnTo>
                    <a:pt x="342" y="348"/>
                  </a:lnTo>
                  <a:lnTo>
                    <a:pt x="326" y="360"/>
                  </a:lnTo>
                  <a:lnTo>
                    <a:pt x="308" y="369"/>
                  </a:lnTo>
                  <a:lnTo>
                    <a:pt x="290" y="378"/>
                  </a:lnTo>
                  <a:lnTo>
                    <a:pt x="271" y="384"/>
                  </a:lnTo>
                  <a:lnTo>
                    <a:pt x="251" y="390"/>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8" name="Freeform 13"/>
            <p:cNvSpPr>
              <a:spLocks/>
            </p:cNvSpPr>
            <p:nvPr/>
          </p:nvSpPr>
          <p:spPr bwMode="auto">
            <a:xfrm>
              <a:off x="2086" y="2007"/>
              <a:ext cx="105" cy="79"/>
            </a:xfrm>
            <a:custGeom>
              <a:avLst/>
              <a:gdLst/>
              <a:ahLst/>
              <a:cxnLst>
                <a:cxn ang="0">
                  <a:pos x="187" y="392"/>
                </a:cxn>
                <a:cxn ang="0">
                  <a:pos x="147" y="384"/>
                </a:cxn>
                <a:cxn ang="0">
                  <a:pos x="110" y="369"/>
                </a:cxn>
                <a:cxn ang="0">
                  <a:pos x="76" y="348"/>
                </a:cxn>
                <a:cxn ang="0">
                  <a:pos x="48" y="321"/>
                </a:cxn>
                <a:cxn ang="0">
                  <a:pos x="25" y="290"/>
                </a:cxn>
                <a:cxn ang="0">
                  <a:pos x="9" y="255"/>
                </a:cxn>
                <a:cxn ang="0">
                  <a:pos x="1" y="217"/>
                </a:cxn>
                <a:cxn ang="0">
                  <a:pos x="1" y="176"/>
                </a:cxn>
                <a:cxn ang="0">
                  <a:pos x="9" y="138"/>
                </a:cxn>
                <a:cxn ang="0">
                  <a:pos x="25" y="103"/>
                </a:cxn>
                <a:cxn ang="0">
                  <a:pos x="48" y="72"/>
                </a:cxn>
                <a:cxn ang="0">
                  <a:pos x="76" y="45"/>
                </a:cxn>
                <a:cxn ang="0">
                  <a:pos x="110" y="24"/>
                </a:cxn>
                <a:cxn ang="0">
                  <a:pos x="147" y="9"/>
                </a:cxn>
                <a:cxn ang="0">
                  <a:pos x="187" y="1"/>
                </a:cxn>
                <a:cxn ang="0">
                  <a:pos x="231" y="1"/>
                </a:cxn>
                <a:cxn ang="0">
                  <a:pos x="271" y="9"/>
                </a:cxn>
                <a:cxn ang="0">
                  <a:pos x="308" y="24"/>
                </a:cxn>
                <a:cxn ang="0">
                  <a:pos x="342" y="45"/>
                </a:cxn>
                <a:cxn ang="0">
                  <a:pos x="370" y="72"/>
                </a:cxn>
                <a:cxn ang="0">
                  <a:pos x="393" y="103"/>
                </a:cxn>
                <a:cxn ang="0">
                  <a:pos x="409" y="138"/>
                </a:cxn>
                <a:cxn ang="0">
                  <a:pos x="417" y="176"/>
                </a:cxn>
                <a:cxn ang="0">
                  <a:pos x="417" y="217"/>
                </a:cxn>
                <a:cxn ang="0">
                  <a:pos x="409" y="255"/>
                </a:cxn>
                <a:cxn ang="0">
                  <a:pos x="393" y="290"/>
                </a:cxn>
                <a:cxn ang="0">
                  <a:pos x="370" y="321"/>
                </a:cxn>
                <a:cxn ang="0">
                  <a:pos x="342" y="348"/>
                </a:cxn>
                <a:cxn ang="0">
                  <a:pos x="308" y="369"/>
                </a:cxn>
                <a:cxn ang="0">
                  <a:pos x="271" y="384"/>
                </a:cxn>
                <a:cxn ang="0">
                  <a:pos x="231" y="392"/>
                </a:cxn>
              </a:cxnLst>
              <a:rect l="0" t="0" r="r" b="b"/>
              <a:pathLst>
                <a:path w="418" h="393">
                  <a:moveTo>
                    <a:pt x="209" y="393"/>
                  </a:moveTo>
                  <a:lnTo>
                    <a:pt x="187" y="392"/>
                  </a:lnTo>
                  <a:lnTo>
                    <a:pt x="167" y="389"/>
                  </a:lnTo>
                  <a:lnTo>
                    <a:pt x="147" y="384"/>
                  </a:lnTo>
                  <a:lnTo>
                    <a:pt x="128" y="378"/>
                  </a:lnTo>
                  <a:lnTo>
                    <a:pt x="110" y="369"/>
                  </a:lnTo>
                  <a:lnTo>
                    <a:pt x="92" y="359"/>
                  </a:lnTo>
                  <a:lnTo>
                    <a:pt x="76" y="348"/>
                  </a:lnTo>
                  <a:lnTo>
                    <a:pt x="61" y="335"/>
                  </a:lnTo>
                  <a:lnTo>
                    <a:pt x="48" y="321"/>
                  </a:lnTo>
                  <a:lnTo>
                    <a:pt x="36" y="306"/>
                  </a:lnTo>
                  <a:lnTo>
                    <a:pt x="25" y="290"/>
                  </a:lnTo>
                  <a:lnTo>
                    <a:pt x="17" y="273"/>
                  </a:lnTo>
                  <a:lnTo>
                    <a:pt x="9" y="255"/>
                  </a:lnTo>
                  <a:lnTo>
                    <a:pt x="4" y="236"/>
                  </a:lnTo>
                  <a:lnTo>
                    <a:pt x="1" y="217"/>
                  </a:lnTo>
                  <a:lnTo>
                    <a:pt x="0" y="197"/>
                  </a:lnTo>
                  <a:lnTo>
                    <a:pt x="1" y="176"/>
                  </a:lnTo>
                  <a:lnTo>
                    <a:pt x="4" y="157"/>
                  </a:lnTo>
                  <a:lnTo>
                    <a:pt x="9" y="138"/>
                  </a:lnTo>
                  <a:lnTo>
                    <a:pt x="17" y="120"/>
                  </a:lnTo>
                  <a:lnTo>
                    <a:pt x="25" y="103"/>
                  </a:lnTo>
                  <a:lnTo>
                    <a:pt x="36" y="86"/>
                  </a:lnTo>
                  <a:lnTo>
                    <a:pt x="48" y="72"/>
                  </a:lnTo>
                  <a:lnTo>
                    <a:pt x="61" y="58"/>
                  </a:lnTo>
                  <a:lnTo>
                    <a:pt x="76" y="45"/>
                  </a:lnTo>
                  <a:lnTo>
                    <a:pt x="92" y="34"/>
                  </a:lnTo>
                  <a:lnTo>
                    <a:pt x="110" y="24"/>
                  </a:lnTo>
                  <a:lnTo>
                    <a:pt x="128" y="15"/>
                  </a:lnTo>
                  <a:lnTo>
                    <a:pt x="147" y="9"/>
                  </a:lnTo>
                  <a:lnTo>
                    <a:pt x="167" y="4"/>
                  </a:lnTo>
                  <a:lnTo>
                    <a:pt x="187" y="1"/>
                  </a:lnTo>
                  <a:lnTo>
                    <a:pt x="209" y="0"/>
                  </a:lnTo>
                  <a:lnTo>
                    <a:pt x="231" y="1"/>
                  </a:lnTo>
                  <a:lnTo>
                    <a:pt x="251" y="4"/>
                  </a:lnTo>
                  <a:lnTo>
                    <a:pt x="271" y="9"/>
                  </a:lnTo>
                  <a:lnTo>
                    <a:pt x="290" y="15"/>
                  </a:lnTo>
                  <a:lnTo>
                    <a:pt x="308" y="24"/>
                  </a:lnTo>
                  <a:lnTo>
                    <a:pt x="326" y="34"/>
                  </a:lnTo>
                  <a:lnTo>
                    <a:pt x="342" y="45"/>
                  </a:lnTo>
                  <a:lnTo>
                    <a:pt x="356" y="58"/>
                  </a:lnTo>
                  <a:lnTo>
                    <a:pt x="370" y="72"/>
                  </a:lnTo>
                  <a:lnTo>
                    <a:pt x="382" y="86"/>
                  </a:lnTo>
                  <a:lnTo>
                    <a:pt x="393" y="103"/>
                  </a:lnTo>
                  <a:lnTo>
                    <a:pt x="401" y="120"/>
                  </a:lnTo>
                  <a:lnTo>
                    <a:pt x="409" y="138"/>
                  </a:lnTo>
                  <a:lnTo>
                    <a:pt x="413" y="157"/>
                  </a:lnTo>
                  <a:lnTo>
                    <a:pt x="417" y="176"/>
                  </a:lnTo>
                  <a:lnTo>
                    <a:pt x="418" y="197"/>
                  </a:lnTo>
                  <a:lnTo>
                    <a:pt x="417" y="217"/>
                  </a:lnTo>
                  <a:lnTo>
                    <a:pt x="413" y="236"/>
                  </a:lnTo>
                  <a:lnTo>
                    <a:pt x="409" y="255"/>
                  </a:lnTo>
                  <a:lnTo>
                    <a:pt x="401" y="273"/>
                  </a:lnTo>
                  <a:lnTo>
                    <a:pt x="393" y="290"/>
                  </a:lnTo>
                  <a:lnTo>
                    <a:pt x="382" y="306"/>
                  </a:lnTo>
                  <a:lnTo>
                    <a:pt x="370" y="321"/>
                  </a:lnTo>
                  <a:lnTo>
                    <a:pt x="356" y="335"/>
                  </a:lnTo>
                  <a:lnTo>
                    <a:pt x="342" y="348"/>
                  </a:lnTo>
                  <a:lnTo>
                    <a:pt x="326" y="359"/>
                  </a:lnTo>
                  <a:lnTo>
                    <a:pt x="308" y="369"/>
                  </a:lnTo>
                  <a:lnTo>
                    <a:pt x="290" y="378"/>
                  </a:lnTo>
                  <a:lnTo>
                    <a:pt x="271" y="384"/>
                  </a:lnTo>
                  <a:lnTo>
                    <a:pt x="251" y="389"/>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9" name="Freeform 14"/>
            <p:cNvSpPr>
              <a:spLocks/>
            </p:cNvSpPr>
            <p:nvPr/>
          </p:nvSpPr>
          <p:spPr bwMode="auto">
            <a:xfrm>
              <a:off x="2086" y="2491"/>
              <a:ext cx="105" cy="78"/>
            </a:xfrm>
            <a:custGeom>
              <a:avLst/>
              <a:gdLst/>
              <a:ahLst/>
              <a:cxnLst>
                <a:cxn ang="0">
                  <a:pos x="187" y="391"/>
                </a:cxn>
                <a:cxn ang="0">
                  <a:pos x="147" y="383"/>
                </a:cxn>
                <a:cxn ang="0">
                  <a:pos x="110" y="368"/>
                </a:cxn>
                <a:cxn ang="0">
                  <a:pos x="76" y="347"/>
                </a:cxn>
                <a:cxn ang="0">
                  <a:pos x="48" y="321"/>
                </a:cxn>
                <a:cxn ang="0">
                  <a:pos x="25" y="290"/>
                </a:cxn>
                <a:cxn ang="0">
                  <a:pos x="9" y="254"/>
                </a:cxn>
                <a:cxn ang="0">
                  <a:pos x="1" y="216"/>
                </a:cxn>
                <a:cxn ang="0">
                  <a:pos x="1" y="176"/>
                </a:cxn>
                <a:cxn ang="0">
                  <a:pos x="9" y="138"/>
                </a:cxn>
                <a:cxn ang="0">
                  <a:pos x="25" y="102"/>
                </a:cxn>
                <a:cxn ang="0">
                  <a:pos x="48" y="71"/>
                </a:cxn>
                <a:cxn ang="0">
                  <a:pos x="76" y="45"/>
                </a:cxn>
                <a:cxn ang="0">
                  <a:pos x="110" y="24"/>
                </a:cxn>
                <a:cxn ang="0">
                  <a:pos x="147" y="9"/>
                </a:cxn>
                <a:cxn ang="0">
                  <a:pos x="187" y="1"/>
                </a:cxn>
                <a:cxn ang="0">
                  <a:pos x="231" y="1"/>
                </a:cxn>
                <a:cxn ang="0">
                  <a:pos x="271" y="9"/>
                </a:cxn>
                <a:cxn ang="0">
                  <a:pos x="308" y="24"/>
                </a:cxn>
                <a:cxn ang="0">
                  <a:pos x="342" y="45"/>
                </a:cxn>
                <a:cxn ang="0">
                  <a:pos x="370" y="71"/>
                </a:cxn>
                <a:cxn ang="0">
                  <a:pos x="393" y="102"/>
                </a:cxn>
                <a:cxn ang="0">
                  <a:pos x="409" y="138"/>
                </a:cxn>
                <a:cxn ang="0">
                  <a:pos x="417" y="176"/>
                </a:cxn>
                <a:cxn ang="0">
                  <a:pos x="417" y="216"/>
                </a:cxn>
                <a:cxn ang="0">
                  <a:pos x="409" y="254"/>
                </a:cxn>
                <a:cxn ang="0">
                  <a:pos x="393" y="290"/>
                </a:cxn>
                <a:cxn ang="0">
                  <a:pos x="370" y="321"/>
                </a:cxn>
                <a:cxn ang="0">
                  <a:pos x="342" y="347"/>
                </a:cxn>
                <a:cxn ang="0">
                  <a:pos x="308" y="368"/>
                </a:cxn>
                <a:cxn ang="0">
                  <a:pos x="271" y="383"/>
                </a:cxn>
                <a:cxn ang="0">
                  <a:pos x="231" y="391"/>
                </a:cxn>
              </a:cxnLst>
              <a:rect l="0" t="0" r="r" b="b"/>
              <a:pathLst>
                <a:path w="418" h="392">
                  <a:moveTo>
                    <a:pt x="209" y="392"/>
                  </a:moveTo>
                  <a:lnTo>
                    <a:pt x="187" y="391"/>
                  </a:lnTo>
                  <a:lnTo>
                    <a:pt x="167" y="389"/>
                  </a:lnTo>
                  <a:lnTo>
                    <a:pt x="147" y="383"/>
                  </a:lnTo>
                  <a:lnTo>
                    <a:pt x="128" y="377"/>
                  </a:lnTo>
                  <a:lnTo>
                    <a:pt x="110" y="368"/>
                  </a:lnTo>
                  <a:lnTo>
                    <a:pt x="92" y="359"/>
                  </a:lnTo>
                  <a:lnTo>
                    <a:pt x="76" y="347"/>
                  </a:lnTo>
                  <a:lnTo>
                    <a:pt x="61" y="335"/>
                  </a:lnTo>
                  <a:lnTo>
                    <a:pt x="48" y="321"/>
                  </a:lnTo>
                  <a:lnTo>
                    <a:pt x="36" y="306"/>
                  </a:lnTo>
                  <a:lnTo>
                    <a:pt x="25" y="290"/>
                  </a:lnTo>
                  <a:lnTo>
                    <a:pt x="17" y="273"/>
                  </a:lnTo>
                  <a:lnTo>
                    <a:pt x="9" y="254"/>
                  </a:lnTo>
                  <a:lnTo>
                    <a:pt x="4" y="236"/>
                  </a:lnTo>
                  <a:lnTo>
                    <a:pt x="1" y="216"/>
                  </a:lnTo>
                  <a:lnTo>
                    <a:pt x="0" y="197"/>
                  </a:lnTo>
                  <a:lnTo>
                    <a:pt x="1" y="176"/>
                  </a:lnTo>
                  <a:lnTo>
                    <a:pt x="4" y="156"/>
                  </a:lnTo>
                  <a:lnTo>
                    <a:pt x="9" y="138"/>
                  </a:lnTo>
                  <a:lnTo>
                    <a:pt x="17" y="119"/>
                  </a:lnTo>
                  <a:lnTo>
                    <a:pt x="25" y="102"/>
                  </a:lnTo>
                  <a:lnTo>
                    <a:pt x="36" y="86"/>
                  </a:lnTo>
                  <a:lnTo>
                    <a:pt x="48" y="71"/>
                  </a:lnTo>
                  <a:lnTo>
                    <a:pt x="61" y="57"/>
                  </a:lnTo>
                  <a:lnTo>
                    <a:pt x="76" y="45"/>
                  </a:lnTo>
                  <a:lnTo>
                    <a:pt x="92" y="33"/>
                  </a:lnTo>
                  <a:lnTo>
                    <a:pt x="110" y="24"/>
                  </a:lnTo>
                  <a:lnTo>
                    <a:pt x="128" y="15"/>
                  </a:lnTo>
                  <a:lnTo>
                    <a:pt x="147" y="9"/>
                  </a:lnTo>
                  <a:lnTo>
                    <a:pt x="167" y="3"/>
                  </a:lnTo>
                  <a:lnTo>
                    <a:pt x="187" y="1"/>
                  </a:lnTo>
                  <a:lnTo>
                    <a:pt x="209" y="0"/>
                  </a:lnTo>
                  <a:lnTo>
                    <a:pt x="231" y="1"/>
                  </a:lnTo>
                  <a:lnTo>
                    <a:pt x="251" y="3"/>
                  </a:lnTo>
                  <a:lnTo>
                    <a:pt x="271" y="9"/>
                  </a:lnTo>
                  <a:lnTo>
                    <a:pt x="290" y="15"/>
                  </a:lnTo>
                  <a:lnTo>
                    <a:pt x="308" y="24"/>
                  </a:lnTo>
                  <a:lnTo>
                    <a:pt x="326" y="33"/>
                  </a:lnTo>
                  <a:lnTo>
                    <a:pt x="342" y="45"/>
                  </a:lnTo>
                  <a:lnTo>
                    <a:pt x="356" y="57"/>
                  </a:lnTo>
                  <a:lnTo>
                    <a:pt x="370" y="71"/>
                  </a:lnTo>
                  <a:lnTo>
                    <a:pt x="382" y="86"/>
                  </a:lnTo>
                  <a:lnTo>
                    <a:pt x="393" y="102"/>
                  </a:lnTo>
                  <a:lnTo>
                    <a:pt x="401" y="119"/>
                  </a:lnTo>
                  <a:lnTo>
                    <a:pt x="409" y="138"/>
                  </a:lnTo>
                  <a:lnTo>
                    <a:pt x="413" y="156"/>
                  </a:lnTo>
                  <a:lnTo>
                    <a:pt x="417" y="176"/>
                  </a:lnTo>
                  <a:lnTo>
                    <a:pt x="418" y="197"/>
                  </a:lnTo>
                  <a:lnTo>
                    <a:pt x="417" y="216"/>
                  </a:lnTo>
                  <a:lnTo>
                    <a:pt x="413" y="236"/>
                  </a:lnTo>
                  <a:lnTo>
                    <a:pt x="409" y="254"/>
                  </a:lnTo>
                  <a:lnTo>
                    <a:pt x="401" y="273"/>
                  </a:lnTo>
                  <a:lnTo>
                    <a:pt x="393" y="290"/>
                  </a:lnTo>
                  <a:lnTo>
                    <a:pt x="382" y="306"/>
                  </a:lnTo>
                  <a:lnTo>
                    <a:pt x="370" y="321"/>
                  </a:lnTo>
                  <a:lnTo>
                    <a:pt x="356" y="335"/>
                  </a:lnTo>
                  <a:lnTo>
                    <a:pt x="342" y="347"/>
                  </a:lnTo>
                  <a:lnTo>
                    <a:pt x="326" y="359"/>
                  </a:lnTo>
                  <a:lnTo>
                    <a:pt x="308" y="368"/>
                  </a:lnTo>
                  <a:lnTo>
                    <a:pt x="290" y="377"/>
                  </a:lnTo>
                  <a:lnTo>
                    <a:pt x="271" y="383"/>
                  </a:lnTo>
                  <a:lnTo>
                    <a:pt x="251" y="389"/>
                  </a:lnTo>
                  <a:lnTo>
                    <a:pt x="231" y="391"/>
                  </a:lnTo>
                  <a:lnTo>
                    <a:pt x="209" y="392"/>
                  </a:lnTo>
                </a:path>
              </a:pathLst>
            </a:custGeom>
            <a:noFill/>
            <a:ln w="0">
              <a:solidFill>
                <a:srgbClr val="000000"/>
              </a:solidFill>
              <a:prstDash val="solid"/>
              <a:round/>
              <a:headEnd/>
              <a:tailEnd/>
            </a:ln>
          </p:spPr>
          <p:txBody>
            <a:bodyPr/>
            <a:lstStyle/>
            <a:p>
              <a:endParaRPr lang="ja-JP" altLang="en-US"/>
            </a:p>
          </p:txBody>
        </p:sp>
        <p:sp>
          <p:nvSpPr>
            <p:cNvPr id="10" name="Freeform 15"/>
            <p:cNvSpPr>
              <a:spLocks/>
            </p:cNvSpPr>
            <p:nvPr/>
          </p:nvSpPr>
          <p:spPr bwMode="auto">
            <a:xfrm>
              <a:off x="2086" y="2998"/>
              <a:ext cx="105" cy="78"/>
            </a:xfrm>
            <a:custGeom>
              <a:avLst/>
              <a:gdLst/>
              <a:ahLst/>
              <a:cxnLst>
                <a:cxn ang="0">
                  <a:pos x="187" y="391"/>
                </a:cxn>
                <a:cxn ang="0">
                  <a:pos x="147" y="383"/>
                </a:cxn>
                <a:cxn ang="0">
                  <a:pos x="110" y="368"/>
                </a:cxn>
                <a:cxn ang="0">
                  <a:pos x="76" y="347"/>
                </a:cxn>
                <a:cxn ang="0">
                  <a:pos x="48" y="321"/>
                </a:cxn>
                <a:cxn ang="0">
                  <a:pos x="25" y="290"/>
                </a:cxn>
                <a:cxn ang="0">
                  <a:pos x="9" y="254"/>
                </a:cxn>
                <a:cxn ang="0">
                  <a:pos x="1" y="216"/>
                </a:cxn>
                <a:cxn ang="0">
                  <a:pos x="1" y="176"/>
                </a:cxn>
                <a:cxn ang="0">
                  <a:pos x="9" y="138"/>
                </a:cxn>
                <a:cxn ang="0">
                  <a:pos x="25" y="102"/>
                </a:cxn>
                <a:cxn ang="0">
                  <a:pos x="48" y="71"/>
                </a:cxn>
                <a:cxn ang="0">
                  <a:pos x="76" y="45"/>
                </a:cxn>
                <a:cxn ang="0">
                  <a:pos x="110" y="24"/>
                </a:cxn>
                <a:cxn ang="0">
                  <a:pos x="147" y="9"/>
                </a:cxn>
                <a:cxn ang="0">
                  <a:pos x="187" y="1"/>
                </a:cxn>
                <a:cxn ang="0">
                  <a:pos x="231" y="1"/>
                </a:cxn>
                <a:cxn ang="0">
                  <a:pos x="271" y="9"/>
                </a:cxn>
                <a:cxn ang="0">
                  <a:pos x="308" y="24"/>
                </a:cxn>
                <a:cxn ang="0">
                  <a:pos x="342" y="45"/>
                </a:cxn>
                <a:cxn ang="0">
                  <a:pos x="370" y="71"/>
                </a:cxn>
                <a:cxn ang="0">
                  <a:pos x="393" y="102"/>
                </a:cxn>
                <a:cxn ang="0">
                  <a:pos x="409" y="138"/>
                </a:cxn>
                <a:cxn ang="0">
                  <a:pos x="417" y="176"/>
                </a:cxn>
                <a:cxn ang="0">
                  <a:pos x="417" y="216"/>
                </a:cxn>
                <a:cxn ang="0">
                  <a:pos x="409" y="254"/>
                </a:cxn>
                <a:cxn ang="0">
                  <a:pos x="393" y="290"/>
                </a:cxn>
                <a:cxn ang="0">
                  <a:pos x="370" y="321"/>
                </a:cxn>
                <a:cxn ang="0">
                  <a:pos x="342" y="347"/>
                </a:cxn>
                <a:cxn ang="0">
                  <a:pos x="308" y="368"/>
                </a:cxn>
                <a:cxn ang="0">
                  <a:pos x="271" y="383"/>
                </a:cxn>
                <a:cxn ang="0">
                  <a:pos x="231" y="391"/>
                </a:cxn>
              </a:cxnLst>
              <a:rect l="0" t="0" r="r" b="b"/>
              <a:pathLst>
                <a:path w="418" h="392">
                  <a:moveTo>
                    <a:pt x="209" y="392"/>
                  </a:moveTo>
                  <a:lnTo>
                    <a:pt x="187" y="391"/>
                  </a:lnTo>
                  <a:lnTo>
                    <a:pt x="167" y="389"/>
                  </a:lnTo>
                  <a:lnTo>
                    <a:pt x="147" y="383"/>
                  </a:lnTo>
                  <a:lnTo>
                    <a:pt x="128" y="377"/>
                  </a:lnTo>
                  <a:lnTo>
                    <a:pt x="110" y="368"/>
                  </a:lnTo>
                  <a:lnTo>
                    <a:pt x="92" y="359"/>
                  </a:lnTo>
                  <a:lnTo>
                    <a:pt x="76" y="347"/>
                  </a:lnTo>
                  <a:lnTo>
                    <a:pt x="61" y="335"/>
                  </a:lnTo>
                  <a:lnTo>
                    <a:pt x="48" y="321"/>
                  </a:lnTo>
                  <a:lnTo>
                    <a:pt x="36" y="306"/>
                  </a:lnTo>
                  <a:lnTo>
                    <a:pt x="25" y="290"/>
                  </a:lnTo>
                  <a:lnTo>
                    <a:pt x="17" y="273"/>
                  </a:lnTo>
                  <a:lnTo>
                    <a:pt x="9" y="254"/>
                  </a:lnTo>
                  <a:lnTo>
                    <a:pt x="4" y="236"/>
                  </a:lnTo>
                  <a:lnTo>
                    <a:pt x="1" y="216"/>
                  </a:lnTo>
                  <a:lnTo>
                    <a:pt x="0" y="197"/>
                  </a:lnTo>
                  <a:lnTo>
                    <a:pt x="1" y="176"/>
                  </a:lnTo>
                  <a:lnTo>
                    <a:pt x="4" y="156"/>
                  </a:lnTo>
                  <a:lnTo>
                    <a:pt x="9" y="138"/>
                  </a:lnTo>
                  <a:lnTo>
                    <a:pt x="17" y="119"/>
                  </a:lnTo>
                  <a:lnTo>
                    <a:pt x="25" y="102"/>
                  </a:lnTo>
                  <a:lnTo>
                    <a:pt x="36" y="86"/>
                  </a:lnTo>
                  <a:lnTo>
                    <a:pt x="48" y="71"/>
                  </a:lnTo>
                  <a:lnTo>
                    <a:pt x="61" y="57"/>
                  </a:lnTo>
                  <a:lnTo>
                    <a:pt x="76" y="45"/>
                  </a:lnTo>
                  <a:lnTo>
                    <a:pt x="92" y="33"/>
                  </a:lnTo>
                  <a:lnTo>
                    <a:pt x="110" y="24"/>
                  </a:lnTo>
                  <a:lnTo>
                    <a:pt x="128" y="15"/>
                  </a:lnTo>
                  <a:lnTo>
                    <a:pt x="147" y="9"/>
                  </a:lnTo>
                  <a:lnTo>
                    <a:pt x="167" y="3"/>
                  </a:lnTo>
                  <a:lnTo>
                    <a:pt x="187" y="1"/>
                  </a:lnTo>
                  <a:lnTo>
                    <a:pt x="209" y="0"/>
                  </a:lnTo>
                  <a:lnTo>
                    <a:pt x="231" y="1"/>
                  </a:lnTo>
                  <a:lnTo>
                    <a:pt x="251" y="3"/>
                  </a:lnTo>
                  <a:lnTo>
                    <a:pt x="271" y="9"/>
                  </a:lnTo>
                  <a:lnTo>
                    <a:pt x="290" y="15"/>
                  </a:lnTo>
                  <a:lnTo>
                    <a:pt x="308" y="24"/>
                  </a:lnTo>
                  <a:lnTo>
                    <a:pt x="326" y="33"/>
                  </a:lnTo>
                  <a:lnTo>
                    <a:pt x="342" y="45"/>
                  </a:lnTo>
                  <a:lnTo>
                    <a:pt x="356" y="57"/>
                  </a:lnTo>
                  <a:lnTo>
                    <a:pt x="370" y="71"/>
                  </a:lnTo>
                  <a:lnTo>
                    <a:pt x="382" y="86"/>
                  </a:lnTo>
                  <a:lnTo>
                    <a:pt x="393" y="102"/>
                  </a:lnTo>
                  <a:lnTo>
                    <a:pt x="401" y="119"/>
                  </a:lnTo>
                  <a:lnTo>
                    <a:pt x="409" y="138"/>
                  </a:lnTo>
                  <a:lnTo>
                    <a:pt x="413" y="156"/>
                  </a:lnTo>
                  <a:lnTo>
                    <a:pt x="417" y="176"/>
                  </a:lnTo>
                  <a:lnTo>
                    <a:pt x="418" y="197"/>
                  </a:lnTo>
                  <a:lnTo>
                    <a:pt x="417" y="216"/>
                  </a:lnTo>
                  <a:lnTo>
                    <a:pt x="413" y="236"/>
                  </a:lnTo>
                  <a:lnTo>
                    <a:pt x="409" y="254"/>
                  </a:lnTo>
                  <a:lnTo>
                    <a:pt x="401" y="273"/>
                  </a:lnTo>
                  <a:lnTo>
                    <a:pt x="393" y="290"/>
                  </a:lnTo>
                  <a:lnTo>
                    <a:pt x="382" y="306"/>
                  </a:lnTo>
                  <a:lnTo>
                    <a:pt x="370" y="321"/>
                  </a:lnTo>
                  <a:lnTo>
                    <a:pt x="356" y="335"/>
                  </a:lnTo>
                  <a:lnTo>
                    <a:pt x="342" y="347"/>
                  </a:lnTo>
                  <a:lnTo>
                    <a:pt x="326" y="359"/>
                  </a:lnTo>
                  <a:lnTo>
                    <a:pt x="308" y="368"/>
                  </a:lnTo>
                  <a:lnTo>
                    <a:pt x="290" y="377"/>
                  </a:lnTo>
                  <a:lnTo>
                    <a:pt x="271" y="383"/>
                  </a:lnTo>
                  <a:lnTo>
                    <a:pt x="251" y="389"/>
                  </a:lnTo>
                  <a:lnTo>
                    <a:pt x="231" y="391"/>
                  </a:lnTo>
                  <a:lnTo>
                    <a:pt x="209" y="392"/>
                  </a:lnTo>
                </a:path>
              </a:pathLst>
            </a:custGeom>
            <a:noFill/>
            <a:ln w="0">
              <a:solidFill>
                <a:srgbClr val="000000"/>
              </a:solidFill>
              <a:prstDash val="solid"/>
              <a:round/>
              <a:headEnd/>
              <a:tailEnd/>
            </a:ln>
          </p:spPr>
          <p:txBody>
            <a:bodyPr/>
            <a:lstStyle/>
            <a:p>
              <a:endParaRPr lang="ja-JP" altLang="en-US"/>
            </a:p>
          </p:txBody>
        </p:sp>
        <p:sp>
          <p:nvSpPr>
            <p:cNvPr id="11" name="Freeform 16"/>
            <p:cNvSpPr>
              <a:spLocks/>
            </p:cNvSpPr>
            <p:nvPr/>
          </p:nvSpPr>
          <p:spPr bwMode="auto">
            <a:xfrm>
              <a:off x="2086" y="3482"/>
              <a:ext cx="105" cy="78"/>
            </a:xfrm>
            <a:custGeom>
              <a:avLst/>
              <a:gdLst/>
              <a:ahLst/>
              <a:cxnLst>
                <a:cxn ang="0">
                  <a:pos x="187" y="392"/>
                </a:cxn>
                <a:cxn ang="0">
                  <a:pos x="147" y="384"/>
                </a:cxn>
                <a:cxn ang="0">
                  <a:pos x="110" y="369"/>
                </a:cxn>
                <a:cxn ang="0">
                  <a:pos x="76" y="348"/>
                </a:cxn>
                <a:cxn ang="0">
                  <a:pos x="48" y="322"/>
                </a:cxn>
                <a:cxn ang="0">
                  <a:pos x="25" y="290"/>
                </a:cxn>
                <a:cxn ang="0">
                  <a:pos x="9" y="255"/>
                </a:cxn>
                <a:cxn ang="0">
                  <a:pos x="1" y="217"/>
                </a:cxn>
                <a:cxn ang="0">
                  <a:pos x="1" y="176"/>
                </a:cxn>
                <a:cxn ang="0">
                  <a:pos x="9" y="138"/>
                </a:cxn>
                <a:cxn ang="0">
                  <a:pos x="25" y="103"/>
                </a:cxn>
                <a:cxn ang="0">
                  <a:pos x="48" y="72"/>
                </a:cxn>
                <a:cxn ang="0">
                  <a:pos x="76" y="45"/>
                </a:cxn>
                <a:cxn ang="0">
                  <a:pos x="110" y="24"/>
                </a:cxn>
                <a:cxn ang="0">
                  <a:pos x="147" y="9"/>
                </a:cxn>
                <a:cxn ang="0">
                  <a:pos x="187" y="1"/>
                </a:cxn>
                <a:cxn ang="0">
                  <a:pos x="231" y="1"/>
                </a:cxn>
                <a:cxn ang="0">
                  <a:pos x="271" y="9"/>
                </a:cxn>
                <a:cxn ang="0">
                  <a:pos x="308" y="24"/>
                </a:cxn>
                <a:cxn ang="0">
                  <a:pos x="342" y="45"/>
                </a:cxn>
                <a:cxn ang="0">
                  <a:pos x="370" y="72"/>
                </a:cxn>
                <a:cxn ang="0">
                  <a:pos x="393" y="103"/>
                </a:cxn>
                <a:cxn ang="0">
                  <a:pos x="409" y="138"/>
                </a:cxn>
                <a:cxn ang="0">
                  <a:pos x="417" y="176"/>
                </a:cxn>
                <a:cxn ang="0">
                  <a:pos x="417" y="217"/>
                </a:cxn>
                <a:cxn ang="0">
                  <a:pos x="409" y="255"/>
                </a:cxn>
                <a:cxn ang="0">
                  <a:pos x="393" y="290"/>
                </a:cxn>
                <a:cxn ang="0">
                  <a:pos x="370" y="322"/>
                </a:cxn>
                <a:cxn ang="0">
                  <a:pos x="342" y="348"/>
                </a:cxn>
                <a:cxn ang="0">
                  <a:pos x="308" y="369"/>
                </a:cxn>
                <a:cxn ang="0">
                  <a:pos x="271" y="384"/>
                </a:cxn>
                <a:cxn ang="0">
                  <a:pos x="231" y="392"/>
                </a:cxn>
              </a:cxnLst>
              <a:rect l="0" t="0" r="r" b="b"/>
              <a:pathLst>
                <a:path w="418" h="393">
                  <a:moveTo>
                    <a:pt x="209" y="393"/>
                  </a:moveTo>
                  <a:lnTo>
                    <a:pt x="187" y="392"/>
                  </a:lnTo>
                  <a:lnTo>
                    <a:pt x="167" y="389"/>
                  </a:lnTo>
                  <a:lnTo>
                    <a:pt x="147" y="384"/>
                  </a:lnTo>
                  <a:lnTo>
                    <a:pt x="128" y="378"/>
                  </a:lnTo>
                  <a:lnTo>
                    <a:pt x="110" y="369"/>
                  </a:lnTo>
                  <a:lnTo>
                    <a:pt x="92" y="360"/>
                  </a:lnTo>
                  <a:lnTo>
                    <a:pt x="76" y="348"/>
                  </a:lnTo>
                  <a:lnTo>
                    <a:pt x="61" y="335"/>
                  </a:lnTo>
                  <a:lnTo>
                    <a:pt x="48" y="322"/>
                  </a:lnTo>
                  <a:lnTo>
                    <a:pt x="36" y="307"/>
                  </a:lnTo>
                  <a:lnTo>
                    <a:pt x="25" y="290"/>
                  </a:lnTo>
                  <a:lnTo>
                    <a:pt x="17" y="273"/>
                  </a:lnTo>
                  <a:lnTo>
                    <a:pt x="9" y="255"/>
                  </a:lnTo>
                  <a:lnTo>
                    <a:pt x="4" y="236"/>
                  </a:lnTo>
                  <a:lnTo>
                    <a:pt x="1" y="217"/>
                  </a:lnTo>
                  <a:lnTo>
                    <a:pt x="0" y="197"/>
                  </a:lnTo>
                  <a:lnTo>
                    <a:pt x="1" y="176"/>
                  </a:lnTo>
                  <a:lnTo>
                    <a:pt x="4" y="157"/>
                  </a:lnTo>
                  <a:lnTo>
                    <a:pt x="9" y="138"/>
                  </a:lnTo>
                  <a:lnTo>
                    <a:pt x="17" y="120"/>
                  </a:lnTo>
                  <a:lnTo>
                    <a:pt x="25" y="103"/>
                  </a:lnTo>
                  <a:lnTo>
                    <a:pt x="36" y="87"/>
                  </a:lnTo>
                  <a:lnTo>
                    <a:pt x="48" y="72"/>
                  </a:lnTo>
                  <a:lnTo>
                    <a:pt x="61" y="58"/>
                  </a:lnTo>
                  <a:lnTo>
                    <a:pt x="76" y="45"/>
                  </a:lnTo>
                  <a:lnTo>
                    <a:pt x="92" y="34"/>
                  </a:lnTo>
                  <a:lnTo>
                    <a:pt x="110" y="24"/>
                  </a:lnTo>
                  <a:lnTo>
                    <a:pt x="128" y="15"/>
                  </a:lnTo>
                  <a:lnTo>
                    <a:pt x="147" y="9"/>
                  </a:lnTo>
                  <a:lnTo>
                    <a:pt x="167" y="4"/>
                  </a:lnTo>
                  <a:lnTo>
                    <a:pt x="187" y="1"/>
                  </a:lnTo>
                  <a:lnTo>
                    <a:pt x="209" y="0"/>
                  </a:lnTo>
                  <a:lnTo>
                    <a:pt x="231" y="1"/>
                  </a:lnTo>
                  <a:lnTo>
                    <a:pt x="251" y="4"/>
                  </a:lnTo>
                  <a:lnTo>
                    <a:pt x="271" y="9"/>
                  </a:lnTo>
                  <a:lnTo>
                    <a:pt x="290" y="15"/>
                  </a:lnTo>
                  <a:lnTo>
                    <a:pt x="308" y="24"/>
                  </a:lnTo>
                  <a:lnTo>
                    <a:pt x="326" y="34"/>
                  </a:lnTo>
                  <a:lnTo>
                    <a:pt x="342" y="45"/>
                  </a:lnTo>
                  <a:lnTo>
                    <a:pt x="356" y="58"/>
                  </a:lnTo>
                  <a:lnTo>
                    <a:pt x="370" y="72"/>
                  </a:lnTo>
                  <a:lnTo>
                    <a:pt x="382" y="87"/>
                  </a:lnTo>
                  <a:lnTo>
                    <a:pt x="393" y="103"/>
                  </a:lnTo>
                  <a:lnTo>
                    <a:pt x="401" y="120"/>
                  </a:lnTo>
                  <a:lnTo>
                    <a:pt x="409" y="138"/>
                  </a:lnTo>
                  <a:lnTo>
                    <a:pt x="413" y="157"/>
                  </a:lnTo>
                  <a:lnTo>
                    <a:pt x="417" y="176"/>
                  </a:lnTo>
                  <a:lnTo>
                    <a:pt x="418" y="197"/>
                  </a:lnTo>
                  <a:lnTo>
                    <a:pt x="417" y="217"/>
                  </a:lnTo>
                  <a:lnTo>
                    <a:pt x="413" y="236"/>
                  </a:lnTo>
                  <a:lnTo>
                    <a:pt x="409" y="255"/>
                  </a:lnTo>
                  <a:lnTo>
                    <a:pt x="401" y="273"/>
                  </a:lnTo>
                  <a:lnTo>
                    <a:pt x="393" y="290"/>
                  </a:lnTo>
                  <a:lnTo>
                    <a:pt x="382" y="307"/>
                  </a:lnTo>
                  <a:lnTo>
                    <a:pt x="370" y="322"/>
                  </a:lnTo>
                  <a:lnTo>
                    <a:pt x="356" y="335"/>
                  </a:lnTo>
                  <a:lnTo>
                    <a:pt x="342" y="348"/>
                  </a:lnTo>
                  <a:lnTo>
                    <a:pt x="326" y="360"/>
                  </a:lnTo>
                  <a:lnTo>
                    <a:pt x="308" y="369"/>
                  </a:lnTo>
                  <a:lnTo>
                    <a:pt x="290" y="378"/>
                  </a:lnTo>
                  <a:lnTo>
                    <a:pt x="271" y="384"/>
                  </a:lnTo>
                  <a:lnTo>
                    <a:pt x="251" y="389"/>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12" name="Freeform 17"/>
            <p:cNvSpPr>
              <a:spLocks/>
            </p:cNvSpPr>
            <p:nvPr/>
          </p:nvSpPr>
          <p:spPr bwMode="auto">
            <a:xfrm>
              <a:off x="2083" y="1631"/>
              <a:ext cx="93" cy="98"/>
            </a:xfrm>
            <a:custGeom>
              <a:avLst/>
              <a:gdLst/>
              <a:ahLst/>
              <a:cxnLst>
                <a:cxn ang="0">
                  <a:pos x="39" y="28"/>
                </a:cxn>
                <a:cxn ang="0">
                  <a:pos x="85" y="50"/>
                </a:cxn>
                <a:cxn ang="0">
                  <a:pos x="134" y="64"/>
                </a:cxn>
                <a:cxn ang="0">
                  <a:pos x="186" y="68"/>
                </a:cxn>
                <a:cxn ang="0">
                  <a:pos x="239" y="64"/>
                </a:cxn>
                <a:cxn ang="0">
                  <a:pos x="288" y="50"/>
                </a:cxn>
                <a:cxn ang="0">
                  <a:pos x="331" y="29"/>
                </a:cxn>
                <a:cxn ang="0">
                  <a:pos x="369" y="3"/>
                </a:cxn>
                <a:cxn ang="0">
                  <a:pos x="181" y="492"/>
                </a:cxn>
                <a:cxn ang="0">
                  <a:pos x="0" y="0"/>
                </a:cxn>
                <a:cxn ang="0">
                  <a:pos x="39" y="28"/>
                </a:cxn>
              </a:cxnLst>
              <a:rect l="0" t="0" r="r" b="b"/>
              <a:pathLst>
                <a:path w="369" h="492">
                  <a:moveTo>
                    <a:pt x="39" y="28"/>
                  </a:moveTo>
                  <a:lnTo>
                    <a:pt x="85" y="50"/>
                  </a:lnTo>
                  <a:lnTo>
                    <a:pt x="134" y="64"/>
                  </a:lnTo>
                  <a:lnTo>
                    <a:pt x="186" y="68"/>
                  </a:lnTo>
                  <a:lnTo>
                    <a:pt x="239" y="64"/>
                  </a:lnTo>
                  <a:lnTo>
                    <a:pt x="288" y="50"/>
                  </a:lnTo>
                  <a:lnTo>
                    <a:pt x="331" y="29"/>
                  </a:lnTo>
                  <a:lnTo>
                    <a:pt x="369" y="3"/>
                  </a:lnTo>
                  <a:lnTo>
                    <a:pt x="181" y="492"/>
                  </a:lnTo>
                  <a:lnTo>
                    <a:pt x="0" y="0"/>
                  </a:lnTo>
                  <a:lnTo>
                    <a:pt x="39" y="28"/>
                  </a:lnTo>
                  <a:close/>
                </a:path>
              </a:pathLst>
            </a:custGeom>
            <a:solidFill>
              <a:srgbClr val="000000"/>
            </a:solidFill>
            <a:ln w="9525">
              <a:noFill/>
              <a:round/>
              <a:headEnd/>
              <a:tailEnd/>
            </a:ln>
          </p:spPr>
          <p:txBody>
            <a:bodyPr/>
            <a:lstStyle/>
            <a:p>
              <a:endParaRPr lang="ja-JP" altLang="en-US"/>
            </a:p>
          </p:txBody>
        </p:sp>
        <p:sp>
          <p:nvSpPr>
            <p:cNvPr id="13" name="Line 18"/>
            <p:cNvSpPr>
              <a:spLocks noChangeShapeType="1"/>
            </p:cNvSpPr>
            <p:nvPr/>
          </p:nvSpPr>
          <p:spPr bwMode="auto">
            <a:xfrm flipH="1">
              <a:off x="2129" y="1591"/>
              <a:ext cx="1" cy="60"/>
            </a:xfrm>
            <a:prstGeom prst="line">
              <a:avLst/>
            </a:prstGeom>
            <a:noFill/>
            <a:ln w="0">
              <a:solidFill>
                <a:srgbClr val="000000"/>
              </a:solidFill>
              <a:round/>
              <a:headEnd/>
              <a:tailEnd/>
            </a:ln>
          </p:spPr>
          <p:txBody>
            <a:bodyPr/>
            <a:lstStyle/>
            <a:p>
              <a:endParaRPr lang="ja-JP" altLang="en-US"/>
            </a:p>
          </p:txBody>
        </p:sp>
        <p:sp>
          <p:nvSpPr>
            <p:cNvPr id="14" name="Freeform 19"/>
            <p:cNvSpPr>
              <a:spLocks/>
            </p:cNvSpPr>
            <p:nvPr/>
          </p:nvSpPr>
          <p:spPr bwMode="auto">
            <a:xfrm>
              <a:off x="2083" y="1899"/>
              <a:ext cx="93" cy="98"/>
            </a:xfrm>
            <a:custGeom>
              <a:avLst/>
              <a:gdLst/>
              <a:ahLst/>
              <a:cxnLst>
                <a:cxn ang="0">
                  <a:pos x="39" y="27"/>
                </a:cxn>
                <a:cxn ang="0">
                  <a:pos x="85" y="49"/>
                </a:cxn>
                <a:cxn ang="0">
                  <a:pos x="134" y="63"/>
                </a:cxn>
                <a:cxn ang="0">
                  <a:pos x="186" y="68"/>
                </a:cxn>
                <a:cxn ang="0">
                  <a:pos x="239" y="63"/>
                </a:cxn>
                <a:cxn ang="0">
                  <a:pos x="288" y="49"/>
                </a:cxn>
                <a:cxn ang="0">
                  <a:pos x="331" y="27"/>
                </a:cxn>
                <a:cxn ang="0">
                  <a:pos x="369" y="2"/>
                </a:cxn>
                <a:cxn ang="0">
                  <a:pos x="183" y="492"/>
                </a:cxn>
                <a:cxn ang="0">
                  <a:pos x="0" y="0"/>
                </a:cxn>
                <a:cxn ang="0">
                  <a:pos x="39" y="27"/>
                </a:cxn>
              </a:cxnLst>
              <a:rect l="0" t="0" r="r" b="b"/>
              <a:pathLst>
                <a:path w="369" h="492">
                  <a:moveTo>
                    <a:pt x="39" y="27"/>
                  </a:moveTo>
                  <a:lnTo>
                    <a:pt x="85" y="49"/>
                  </a:lnTo>
                  <a:lnTo>
                    <a:pt x="134" y="63"/>
                  </a:lnTo>
                  <a:lnTo>
                    <a:pt x="186" y="68"/>
                  </a:lnTo>
                  <a:lnTo>
                    <a:pt x="239" y="63"/>
                  </a:lnTo>
                  <a:lnTo>
                    <a:pt x="288" y="49"/>
                  </a:lnTo>
                  <a:lnTo>
                    <a:pt x="331" y="27"/>
                  </a:lnTo>
                  <a:lnTo>
                    <a:pt x="369" y="2"/>
                  </a:lnTo>
                  <a:lnTo>
                    <a:pt x="183" y="492"/>
                  </a:lnTo>
                  <a:lnTo>
                    <a:pt x="0" y="0"/>
                  </a:lnTo>
                  <a:lnTo>
                    <a:pt x="39" y="27"/>
                  </a:lnTo>
                  <a:close/>
                </a:path>
              </a:pathLst>
            </a:custGeom>
            <a:solidFill>
              <a:srgbClr val="000000"/>
            </a:solidFill>
            <a:ln w="9525">
              <a:noFill/>
              <a:round/>
              <a:headEnd/>
              <a:tailEnd/>
            </a:ln>
          </p:spPr>
          <p:txBody>
            <a:bodyPr/>
            <a:lstStyle/>
            <a:p>
              <a:endParaRPr lang="ja-JP" altLang="en-US"/>
            </a:p>
          </p:txBody>
        </p:sp>
        <p:sp>
          <p:nvSpPr>
            <p:cNvPr id="15" name="Line 20"/>
            <p:cNvSpPr>
              <a:spLocks noChangeShapeType="1"/>
            </p:cNvSpPr>
            <p:nvPr/>
          </p:nvSpPr>
          <p:spPr bwMode="auto">
            <a:xfrm flipH="1">
              <a:off x="2129" y="1821"/>
              <a:ext cx="1" cy="98"/>
            </a:xfrm>
            <a:prstGeom prst="line">
              <a:avLst/>
            </a:prstGeom>
            <a:noFill/>
            <a:ln w="0">
              <a:solidFill>
                <a:srgbClr val="000000"/>
              </a:solidFill>
              <a:round/>
              <a:headEnd/>
              <a:tailEnd/>
            </a:ln>
          </p:spPr>
          <p:txBody>
            <a:bodyPr/>
            <a:lstStyle/>
            <a:p>
              <a:endParaRPr lang="ja-JP" altLang="en-US"/>
            </a:p>
          </p:txBody>
        </p:sp>
        <p:sp>
          <p:nvSpPr>
            <p:cNvPr id="16" name="Freeform 21"/>
            <p:cNvSpPr>
              <a:spLocks/>
            </p:cNvSpPr>
            <p:nvPr/>
          </p:nvSpPr>
          <p:spPr bwMode="auto">
            <a:xfrm>
              <a:off x="2083" y="2403"/>
              <a:ext cx="92" cy="98"/>
            </a:xfrm>
            <a:custGeom>
              <a:avLst/>
              <a:gdLst/>
              <a:ahLst/>
              <a:cxnLst>
                <a:cxn ang="0">
                  <a:pos x="37" y="29"/>
                </a:cxn>
                <a:cxn ang="0">
                  <a:pos x="83" y="49"/>
                </a:cxn>
                <a:cxn ang="0">
                  <a:pos x="133" y="64"/>
                </a:cxn>
                <a:cxn ang="0">
                  <a:pos x="186" y="68"/>
                </a:cxn>
                <a:cxn ang="0">
                  <a:pos x="238" y="63"/>
                </a:cxn>
                <a:cxn ang="0">
                  <a:pos x="286" y="48"/>
                </a:cxn>
                <a:cxn ang="0">
                  <a:pos x="331" y="27"/>
                </a:cxn>
                <a:cxn ang="0">
                  <a:pos x="369" y="1"/>
                </a:cxn>
                <a:cxn ang="0">
                  <a:pos x="182" y="491"/>
                </a:cxn>
                <a:cxn ang="0">
                  <a:pos x="0" y="0"/>
                </a:cxn>
                <a:cxn ang="0">
                  <a:pos x="37" y="29"/>
                </a:cxn>
              </a:cxnLst>
              <a:rect l="0" t="0" r="r" b="b"/>
              <a:pathLst>
                <a:path w="369" h="491">
                  <a:moveTo>
                    <a:pt x="37" y="29"/>
                  </a:moveTo>
                  <a:lnTo>
                    <a:pt x="83" y="49"/>
                  </a:lnTo>
                  <a:lnTo>
                    <a:pt x="133" y="64"/>
                  </a:lnTo>
                  <a:lnTo>
                    <a:pt x="186" y="68"/>
                  </a:lnTo>
                  <a:lnTo>
                    <a:pt x="238" y="63"/>
                  </a:lnTo>
                  <a:lnTo>
                    <a:pt x="286" y="48"/>
                  </a:lnTo>
                  <a:lnTo>
                    <a:pt x="331" y="27"/>
                  </a:lnTo>
                  <a:lnTo>
                    <a:pt x="369" y="1"/>
                  </a:lnTo>
                  <a:lnTo>
                    <a:pt x="182" y="491"/>
                  </a:lnTo>
                  <a:lnTo>
                    <a:pt x="0" y="0"/>
                  </a:lnTo>
                  <a:lnTo>
                    <a:pt x="37" y="29"/>
                  </a:lnTo>
                  <a:close/>
                </a:path>
              </a:pathLst>
            </a:custGeom>
            <a:solidFill>
              <a:srgbClr val="000000"/>
            </a:solidFill>
            <a:ln w="9525">
              <a:noFill/>
              <a:round/>
              <a:headEnd/>
              <a:tailEnd/>
            </a:ln>
          </p:spPr>
          <p:txBody>
            <a:bodyPr/>
            <a:lstStyle/>
            <a:p>
              <a:endParaRPr lang="ja-JP" altLang="en-US"/>
            </a:p>
          </p:txBody>
        </p:sp>
        <p:sp>
          <p:nvSpPr>
            <p:cNvPr id="17" name="Line 22"/>
            <p:cNvSpPr>
              <a:spLocks noChangeShapeType="1"/>
            </p:cNvSpPr>
            <p:nvPr/>
          </p:nvSpPr>
          <p:spPr bwMode="auto">
            <a:xfrm flipH="1">
              <a:off x="2129" y="2090"/>
              <a:ext cx="1" cy="333"/>
            </a:xfrm>
            <a:prstGeom prst="line">
              <a:avLst/>
            </a:prstGeom>
            <a:noFill/>
            <a:ln w="0">
              <a:solidFill>
                <a:srgbClr val="000000"/>
              </a:solidFill>
              <a:round/>
              <a:headEnd/>
              <a:tailEnd/>
            </a:ln>
          </p:spPr>
          <p:txBody>
            <a:bodyPr/>
            <a:lstStyle/>
            <a:p>
              <a:endParaRPr lang="ja-JP" altLang="en-US"/>
            </a:p>
          </p:txBody>
        </p:sp>
        <p:sp>
          <p:nvSpPr>
            <p:cNvPr id="18" name="Freeform 23"/>
            <p:cNvSpPr>
              <a:spLocks/>
            </p:cNvSpPr>
            <p:nvPr/>
          </p:nvSpPr>
          <p:spPr bwMode="auto">
            <a:xfrm>
              <a:off x="2083" y="3369"/>
              <a:ext cx="92" cy="99"/>
            </a:xfrm>
            <a:custGeom>
              <a:avLst/>
              <a:gdLst/>
              <a:ahLst/>
              <a:cxnLst>
                <a:cxn ang="0">
                  <a:pos x="38" y="29"/>
                </a:cxn>
                <a:cxn ang="0">
                  <a:pos x="83" y="50"/>
                </a:cxn>
                <a:cxn ang="0">
                  <a:pos x="133" y="65"/>
                </a:cxn>
                <a:cxn ang="0">
                  <a:pos x="186" y="68"/>
                </a:cxn>
                <a:cxn ang="0">
                  <a:pos x="238" y="64"/>
                </a:cxn>
                <a:cxn ang="0">
                  <a:pos x="286" y="49"/>
                </a:cxn>
                <a:cxn ang="0">
                  <a:pos x="331" y="28"/>
                </a:cxn>
                <a:cxn ang="0">
                  <a:pos x="369" y="2"/>
                </a:cxn>
                <a:cxn ang="0">
                  <a:pos x="182" y="492"/>
                </a:cxn>
                <a:cxn ang="0">
                  <a:pos x="0" y="0"/>
                </a:cxn>
                <a:cxn ang="0">
                  <a:pos x="38" y="29"/>
                </a:cxn>
              </a:cxnLst>
              <a:rect l="0" t="0" r="r" b="b"/>
              <a:pathLst>
                <a:path w="369" h="492">
                  <a:moveTo>
                    <a:pt x="38" y="29"/>
                  </a:moveTo>
                  <a:lnTo>
                    <a:pt x="83" y="50"/>
                  </a:lnTo>
                  <a:lnTo>
                    <a:pt x="133" y="65"/>
                  </a:lnTo>
                  <a:lnTo>
                    <a:pt x="186" y="68"/>
                  </a:lnTo>
                  <a:lnTo>
                    <a:pt x="238" y="64"/>
                  </a:lnTo>
                  <a:lnTo>
                    <a:pt x="286" y="49"/>
                  </a:lnTo>
                  <a:lnTo>
                    <a:pt x="331" y="28"/>
                  </a:lnTo>
                  <a:lnTo>
                    <a:pt x="369" y="2"/>
                  </a:lnTo>
                  <a:lnTo>
                    <a:pt x="182" y="492"/>
                  </a:lnTo>
                  <a:lnTo>
                    <a:pt x="0" y="0"/>
                  </a:lnTo>
                  <a:lnTo>
                    <a:pt x="38" y="29"/>
                  </a:lnTo>
                  <a:close/>
                </a:path>
              </a:pathLst>
            </a:custGeom>
            <a:solidFill>
              <a:srgbClr val="000000"/>
            </a:solidFill>
            <a:ln w="9525">
              <a:noFill/>
              <a:round/>
              <a:headEnd/>
              <a:tailEnd/>
            </a:ln>
          </p:spPr>
          <p:txBody>
            <a:bodyPr/>
            <a:lstStyle/>
            <a:p>
              <a:endParaRPr lang="ja-JP" altLang="en-US"/>
            </a:p>
          </p:txBody>
        </p:sp>
        <p:sp>
          <p:nvSpPr>
            <p:cNvPr id="19" name="Line 24"/>
            <p:cNvSpPr>
              <a:spLocks noChangeShapeType="1"/>
            </p:cNvSpPr>
            <p:nvPr/>
          </p:nvSpPr>
          <p:spPr bwMode="auto">
            <a:xfrm flipH="1">
              <a:off x="2129" y="3083"/>
              <a:ext cx="1" cy="306"/>
            </a:xfrm>
            <a:prstGeom prst="line">
              <a:avLst/>
            </a:prstGeom>
            <a:noFill/>
            <a:ln w="0">
              <a:solidFill>
                <a:srgbClr val="000000"/>
              </a:solidFill>
              <a:round/>
              <a:headEnd/>
              <a:tailEnd/>
            </a:ln>
          </p:spPr>
          <p:txBody>
            <a:bodyPr/>
            <a:lstStyle/>
            <a:p>
              <a:endParaRPr lang="ja-JP" altLang="en-US"/>
            </a:p>
          </p:txBody>
        </p:sp>
        <p:sp>
          <p:nvSpPr>
            <p:cNvPr id="20" name="Freeform 25"/>
            <p:cNvSpPr>
              <a:spLocks/>
            </p:cNvSpPr>
            <p:nvPr/>
          </p:nvSpPr>
          <p:spPr bwMode="auto">
            <a:xfrm>
              <a:off x="2812" y="1515"/>
              <a:ext cx="104" cy="78"/>
            </a:xfrm>
            <a:custGeom>
              <a:avLst/>
              <a:gdLst/>
              <a:ahLst/>
              <a:cxnLst>
                <a:cxn ang="0">
                  <a:pos x="188" y="391"/>
                </a:cxn>
                <a:cxn ang="0">
                  <a:pos x="148" y="383"/>
                </a:cxn>
                <a:cxn ang="0">
                  <a:pos x="110" y="368"/>
                </a:cxn>
                <a:cxn ang="0">
                  <a:pos x="77" y="348"/>
                </a:cxn>
                <a:cxn ang="0">
                  <a:pos x="49" y="321"/>
                </a:cxn>
                <a:cxn ang="0">
                  <a:pos x="26" y="290"/>
                </a:cxn>
                <a:cxn ang="0">
                  <a:pos x="10" y="254"/>
                </a:cxn>
                <a:cxn ang="0">
                  <a:pos x="1" y="216"/>
                </a:cxn>
                <a:cxn ang="0">
                  <a:pos x="1" y="176"/>
                </a:cxn>
                <a:cxn ang="0">
                  <a:pos x="10" y="138"/>
                </a:cxn>
                <a:cxn ang="0">
                  <a:pos x="26" y="102"/>
                </a:cxn>
                <a:cxn ang="0">
                  <a:pos x="49" y="71"/>
                </a:cxn>
                <a:cxn ang="0">
                  <a:pos x="77" y="45"/>
                </a:cxn>
                <a:cxn ang="0">
                  <a:pos x="110" y="24"/>
                </a:cxn>
                <a:cxn ang="0">
                  <a:pos x="148" y="9"/>
                </a:cxn>
                <a:cxn ang="0">
                  <a:pos x="188" y="1"/>
                </a:cxn>
                <a:cxn ang="0">
                  <a:pos x="231" y="1"/>
                </a:cxn>
                <a:cxn ang="0">
                  <a:pos x="271" y="9"/>
                </a:cxn>
                <a:cxn ang="0">
                  <a:pos x="309" y="24"/>
                </a:cxn>
                <a:cxn ang="0">
                  <a:pos x="343" y="45"/>
                </a:cxn>
                <a:cxn ang="0">
                  <a:pos x="371" y="71"/>
                </a:cxn>
                <a:cxn ang="0">
                  <a:pos x="393" y="102"/>
                </a:cxn>
                <a:cxn ang="0">
                  <a:pos x="409" y="138"/>
                </a:cxn>
                <a:cxn ang="0">
                  <a:pos x="418" y="176"/>
                </a:cxn>
                <a:cxn ang="0">
                  <a:pos x="418" y="216"/>
                </a:cxn>
                <a:cxn ang="0">
                  <a:pos x="409" y="254"/>
                </a:cxn>
                <a:cxn ang="0">
                  <a:pos x="393" y="290"/>
                </a:cxn>
                <a:cxn ang="0">
                  <a:pos x="371" y="321"/>
                </a:cxn>
                <a:cxn ang="0">
                  <a:pos x="343" y="348"/>
                </a:cxn>
                <a:cxn ang="0">
                  <a:pos x="309" y="368"/>
                </a:cxn>
                <a:cxn ang="0">
                  <a:pos x="271" y="383"/>
                </a:cxn>
                <a:cxn ang="0">
                  <a:pos x="231" y="391"/>
                </a:cxn>
              </a:cxnLst>
              <a:rect l="0" t="0" r="r" b="b"/>
              <a:pathLst>
                <a:path w="419" h="393">
                  <a:moveTo>
                    <a:pt x="210" y="393"/>
                  </a:moveTo>
                  <a:lnTo>
                    <a:pt x="188" y="391"/>
                  </a:lnTo>
                  <a:lnTo>
                    <a:pt x="167" y="389"/>
                  </a:lnTo>
                  <a:lnTo>
                    <a:pt x="148" y="383"/>
                  </a:lnTo>
                  <a:lnTo>
                    <a:pt x="129" y="378"/>
                  </a:lnTo>
                  <a:lnTo>
                    <a:pt x="110" y="368"/>
                  </a:lnTo>
                  <a:lnTo>
                    <a:pt x="92" y="359"/>
                  </a:lnTo>
                  <a:lnTo>
                    <a:pt x="77" y="348"/>
                  </a:lnTo>
                  <a:lnTo>
                    <a:pt x="62" y="335"/>
                  </a:lnTo>
                  <a:lnTo>
                    <a:pt x="49" y="321"/>
                  </a:lnTo>
                  <a:lnTo>
                    <a:pt x="37" y="306"/>
                  </a:lnTo>
                  <a:lnTo>
                    <a:pt x="26" y="290"/>
                  </a:lnTo>
                  <a:lnTo>
                    <a:pt x="17" y="273"/>
                  </a:lnTo>
                  <a:lnTo>
                    <a:pt x="10" y="254"/>
                  </a:lnTo>
                  <a:lnTo>
                    <a:pt x="5" y="236"/>
                  </a:lnTo>
                  <a:lnTo>
                    <a:pt x="1" y="216"/>
                  </a:lnTo>
                  <a:lnTo>
                    <a:pt x="0" y="197"/>
                  </a:lnTo>
                  <a:lnTo>
                    <a:pt x="1" y="176"/>
                  </a:lnTo>
                  <a:lnTo>
                    <a:pt x="5" y="156"/>
                  </a:lnTo>
                  <a:lnTo>
                    <a:pt x="10" y="138"/>
                  </a:lnTo>
                  <a:lnTo>
                    <a:pt x="17" y="120"/>
                  </a:lnTo>
                  <a:lnTo>
                    <a:pt x="26" y="102"/>
                  </a:lnTo>
                  <a:lnTo>
                    <a:pt x="37" y="86"/>
                  </a:lnTo>
                  <a:lnTo>
                    <a:pt x="49" y="71"/>
                  </a:lnTo>
                  <a:lnTo>
                    <a:pt x="62" y="57"/>
                  </a:lnTo>
                  <a:lnTo>
                    <a:pt x="77" y="45"/>
                  </a:lnTo>
                  <a:lnTo>
                    <a:pt x="92" y="33"/>
                  </a:lnTo>
                  <a:lnTo>
                    <a:pt x="110" y="24"/>
                  </a:lnTo>
                  <a:lnTo>
                    <a:pt x="129" y="15"/>
                  </a:lnTo>
                  <a:lnTo>
                    <a:pt x="148" y="9"/>
                  </a:lnTo>
                  <a:lnTo>
                    <a:pt x="167" y="3"/>
                  </a:lnTo>
                  <a:lnTo>
                    <a:pt x="188" y="1"/>
                  </a:lnTo>
                  <a:lnTo>
                    <a:pt x="210" y="0"/>
                  </a:lnTo>
                  <a:lnTo>
                    <a:pt x="231" y="1"/>
                  </a:lnTo>
                  <a:lnTo>
                    <a:pt x="252" y="3"/>
                  </a:lnTo>
                  <a:lnTo>
                    <a:pt x="271" y="9"/>
                  </a:lnTo>
                  <a:lnTo>
                    <a:pt x="291" y="15"/>
                  </a:lnTo>
                  <a:lnTo>
                    <a:pt x="309" y="24"/>
                  </a:lnTo>
                  <a:lnTo>
                    <a:pt x="327" y="33"/>
                  </a:lnTo>
                  <a:lnTo>
                    <a:pt x="343" y="45"/>
                  </a:lnTo>
                  <a:lnTo>
                    <a:pt x="357" y="57"/>
                  </a:lnTo>
                  <a:lnTo>
                    <a:pt x="371" y="71"/>
                  </a:lnTo>
                  <a:lnTo>
                    <a:pt x="383" y="86"/>
                  </a:lnTo>
                  <a:lnTo>
                    <a:pt x="393" y="102"/>
                  </a:lnTo>
                  <a:lnTo>
                    <a:pt x="402" y="120"/>
                  </a:lnTo>
                  <a:lnTo>
                    <a:pt x="409" y="138"/>
                  </a:lnTo>
                  <a:lnTo>
                    <a:pt x="414" y="156"/>
                  </a:lnTo>
                  <a:lnTo>
                    <a:pt x="418" y="176"/>
                  </a:lnTo>
                  <a:lnTo>
                    <a:pt x="419" y="197"/>
                  </a:lnTo>
                  <a:lnTo>
                    <a:pt x="418" y="216"/>
                  </a:lnTo>
                  <a:lnTo>
                    <a:pt x="414" y="236"/>
                  </a:lnTo>
                  <a:lnTo>
                    <a:pt x="409" y="254"/>
                  </a:lnTo>
                  <a:lnTo>
                    <a:pt x="402" y="273"/>
                  </a:lnTo>
                  <a:lnTo>
                    <a:pt x="393" y="290"/>
                  </a:lnTo>
                  <a:lnTo>
                    <a:pt x="383" y="306"/>
                  </a:lnTo>
                  <a:lnTo>
                    <a:pt x="371" y="321"/>
                  </a:lnTo>
                  <a:lnTo>
                    <a:pt x="357" y="335"/>
                  </a:lnTo>
                  <a:lnTo>
                    <a:pt x="343" y="348"/>
                  </a:lnTo>
                  <a:lnTo>
                    <a:pt x="327" y="359"/>
                  </a:lnTo>
                  <a:lnTo>
                    <a:pt x="309" y="368"/>
                  </a:lnTo>
                  <a:lnTo>
                    <a:pt x="291" y="378"/>
                  </a:lnTo>
                  <a:lnTo>
                    <a:pt x="271" y="383"/>
                  </a:lnTo>
                  <a:lnTo>
                    <a:pt x="252" y="389"/>
                  </a:lnTo>
                  <a:lnTo>
                    <a:pt x="231" y="391"/>
                  </a:lnTo>
                  <a:lnTo>
                    <a:pt x="210" y="393"/>
                  </a:lnTo>
                </a:path>
              </a:pathLst>
            </a:custGeom>
            <a:noFill/>
            <a:ln w="0">
              <a:solidFill>
                <a:srgbClr val="000000"/>
              </a:solidFill>
              <a:prstDash val="solid"/>
              <a:round/>
              <a:headEnd/>
              <a:tailEnd/>
            </a:ln>
          </p:spPr>
          <p:txBody>
            <a:bodyPr/>
            <a:lstStyle/>
            <a:p>
              <a:endParaRPr lang="ja-JP" altLang="en-US"/>
            </a:p>
          </p:txBody>
        </p:sp>
        <p:sp>
          <p:nvSpPr>
            <p:cNvPr id="21" name="Freeform 26"/>
            <p:cNvSpPr>
              <a:spLocks/>
            </p:cNvSpPr>
            <p:nvPr/>
          </p:nvSpPr>
          <p:spPr bwMode="auto">
            <a:xfrm>
              <a:off x="2812" y="1745"/>
              <a:ext cx="104" cy="79"/>
            </a:xfrm>
            <a:custGeom>
              <a:avLst/>
              <a:gdLst/>
              <a:ahLst/>
              <a:cxnLst>
                <a:cxn ang="0">
                  <a:pos x="188" y="391"/>
                </a:cxn>
                <a:cxn ang="0">
                  <a:pos x="148" y="383"/>
                </a:cxn>
                <a:cxn ang="0">
                  <a:pos x="110" y="368"/>
                </a:cxn>
                <a:cxn ang="0">
                  <a:pos x="77" y="347"/>
                </a:cxn>
                <a:cxn ang="0">
                  <a:pos x="49" y="321"/>
                </a:cxn>
                <a:cxn ang="0">
                  <a:pos x="26" y="290"/>
                </a:cxn>
                <a:cxn ang="0">
                  <a:pos x="10" y="254"/>
                </a:cxn>
                <a:cxn ang="0">
                  <a:pos x="1" y="216"/>
                </a:cxn>
                <a:cxn ang="0">
                  <a:pos x="1" y="176"/>
                </a:cxn>
                <a:cxn ang="0">
                  <a:pos x="10" y="138"/>
                </a:cxn>
                <a:cxn ang="0">
                  <a:pos x="26" y="102"/>
                </a:cxn>
                <a:cxn ang="0">
                  <a:pos x="49" y="71"/>
                </a:cxn>
                <a:cxn ang="0">
                  <a:pos x="77" y="45"/>
                </a:cxn>
                <a:cxn ang="0">
                  <a:pos x="110" y="24"/>
                </a:cxn>
                <a:cxn ang="0">
                  <a:pos x="148" y="9"/>
                </a:cxn>
                <a:cxn ang="0">
                  <a:pos x="188" y="1"/>
                </a:cxn>
                <a:cxn ang="0">
                  <a:pos x="231" y="1"/>
                </a:cxn>
                <a:cxn ang="0">
                  <a:pos x="271" y="9"/>
                </a:cxn>
                <a:cxn ang="0">
                  <a:pos x="309" y="24"/>
                </a:cxn>
                <a:cxn ang="0">
                  <a:pos x="343" y="45"/>
                </a:cxn>
                <a:cxn ang="0">
                  <a:pos x="371" y="71"/>
                </a:cxn>
                <a:cxn ang="0">
                  <a:pos x="393" y="102"/>
                </a:cxn>
                <a:cxn ang="0">
                  <a:pos x="409" y="138"/>
                </a:cxn>
                <a:cxn ang="0">
                  <a:pos x="418" y="176"/>
                </a:cxn>
                <a:cxn ang="0">
                  <a:pos x="418" y="216"/>
                </a:cxn>
                <a:cxn ang="0">
                  <a:pos x="409" y="254"/>
                </a:cxn>
                <a:cxn ang="0">
                  <a:pos x="393" y="290"/>
                </a:cxn>
                <a:cxn ang="0">
                  <a:pos x="371" y="321"/>
                </a:cxn>
                <a:cxn ang="0">
                  <a:pos x="343" y="347"/>
                </a:cxn>
                <a:cxn ang="0">
                  <a:pos x="309" y="368"/>
                </a:cxn>
                <a:cxn ang="0">
                  <a:pos x="271" y="383"/>
                </a:cxn>
                <a:cxn ang="0">
                  <a:pos x="231" y="391"/>
                </a:cxn>
              </a:cxnLst>
              <a:rect l="0" t="0" r="r" b="b"/>
              <a:pathLst>
                <a:path w="419" h="392">
                  <a:moveTo>
                    <a:pt x="210" y="392"/>
                  </a:moveTo>
                  <a:lnTo>
                    <a:pt x="188" y="391"/>
                  </a:lnTo>
                  <a:lnTo>
                    <a:pt x="167" y="389"/>
                  </a:lnTo>
                  <a:lnTo>
                    <a:pt x="148" y="383"/>
                  </a:lnTo>
                  <a:lnTo>
                    <a:pt x="129" y="377"/>
                  </a:lnTo>
                  <a:lnTo>
                    <a:pt x="110" y="368"/>
                  </a:lnTo>
                  <a:lnTo>
                    <a:pt x="92" y="359"/>
                  </a:lnTo>
                  <a:lnTo>
                    <a:pt x="77" y="347"/>
                  </a:lnTo>
                  <a:lnTo>
                    <a:pt x="62" y="335"/>
                  </a:lnTo>
                  <a:lnTo>
                    <a:pt x="49" y="321"/>
                  </a:lnTo>
                  <a:lnTo>
                    <a:pt x="37" y="306"/>
                  </a:lnTo>
                  <a:lnTo>
                    <a:pt x="26" y="290"/>
                  </a:lnTo>
                  <a:lnTo>
                    <a:pt x="17" y="273"/>
                  </a:lnTo>
                  <a:lnTo>
                    <a:pt x="10" y="254"/>
                  </a:lnTo>
                  <a:lnTo>
                    <a:pt x="5" y="236"/>
                  </a:lnTo>
                  <a:lnTo>
                    <a:pt x="1" y="216"/>
                  </a:lnTo>
                  <a:lnTo>
                    <a:pt x="0" y="197"/>
                  </a:lnTo>
                  <a:lnTo>
                    <a:pt x="1" y="176"/>
                  </a:lnTo>
                  <a:lnTo>
                    <a:pt x="5" y="156"/>
                  </a:lnTo>
                  <a:lnTo>
                    <a:pt x="10" y="138"/>
                  </a:lnTo>
                  <a:lnTo>
                    <a:pt x="17" y="119"/>
                  </a:lnTo>
                  <a:lnTo>
                    <a:pt x="26" y="102"/>
                  </a:lnTo>
                  <a:lnTo>
                    <a:pt x="37" y="86"/>
                  </a:lnTo>
                  <a:lnTo>
                    <a:pt x="49" y="71"/>
                  </a:lnTo>
                  <a:lnTo>
                    <a:pt x="62" y="57"/>
                  </a:lnTo>
                  <a:lnTo>
                    <a:pt x="77" y="45"/>
                  </a:lnTo>
                  <a:lnTo>
                    <a:pt x="92" y="33"/>
                  </a:lnTo>
                  <a:lnTo>
                    <a:pt x="110" y="24"/>
                  </a:lnTo>
                  <a:lnTo>
                    <a:pt x="129" y="15"/>
                  </a:lnTo>
                  <a:lnTo>
                    <a:pt x="148" y="9"/>
                  </a:lnTo>
                  <a:lnTo>
                    <a:pt x="167" y="3"/>
                  </a:lnTo>
                  <a:lnTo>
                    <a:pt x="188" y="1"/>
                  </a:lnTo>
                  <a:lnTo>
                    <a:pt x="210" y="0"/>
                  </a:lnTo>
                  <a:lnTo>
                    <a:pt x="231" y="1"/>
                  </a:lnTo>
                  <a:lnTo>
                    <a:pt x="252" y="3"/>
                  </a:lnTo>
                  <a:lnTo>
                    <a:pt x="271" y="9"/>
                  </a:lnTo>
                  <a:lnTo>
                    <a:pt x="291" y="15"/>
                  </a:lnTo>
                  <a:lnTo>
                    <a:pt x="309" y="24"/>
                  </a:lnTo>
                  <a:lnTo>
                    <a:pt x="327" y="33"/>
                  </a:lnTo>
                  <a:lnTo>
                    <a:pt x="343" y="45"/>
                  </a:lnTo>
                  <a:lnTo>
                    <a:pt x="357" y="57"/>
                  </a:lnTo>
                  <a:lnTo>
                    <a:pt x="371" y="71"/>
                  </a:lnTo>
                  <a:lnTo>
                    <a:pt x="383" y="86"/>
                  </a:lnTo>
                  <a:lnTo>
                    <a:pt x="393" y="102"/>
                  </a:lnTo>
                  <a:lnTo>
                    <a:pt x="402" y="119"/>
                  </a:lnTo>
                  <a:lnTo>
                    <a:pt x="409" y="138"/>
                  </a:lnTo>
                  <a:lnTo>
                    <a:pt x="414" y="156"/>
                  </a:lnTo>
                  <a:lnTo>
                    <a:pt x="418" y="176"/>
                  </a:lnTo>
                  <a:lnTo>
                    <a:pt x="419" y="197"/>
                  </a:lnTo>
                  <a:lnTo>
                    <a:pt x="418" y="216"/>
                  </a:lnTo>
                  <a:lnTo>
                    <a:pt x="414" y="236"/>
                  </a:lnTo>
                  <a:lnTo>
                    <a:pt x="409" y="254"/>
                  </a:lnTo>
                  <a:lnTo>
                    <a:pt x="402" y="273"/>
                  </a:lnTo>
                  <a:lnTo>
                    <a:pt x="393" y="290"/>
                  </a:lnTo>
                  <a:lnTo>
                    <a:pt x="383" y="306"/>
                  </a:lnTo>
                  <a:lnTo>
                    <a:pt x="371" y="321"/>
                  </a:lnTo>
                  <a:lnTo>
                    <a:pt x="357" y="335"/>
                  </a:lnTo>
                  <a:lnTo>
                    <a:pt x="343" y="347"/>
                  </a:lnTo>
                  <a:lnTo>
                    <a:pt x="327" y="359"/>
                  </a:lnTo>
                  <a:lnTo>
                    <a:pt x="309" y="368"/>
                  </a:lnTo>
                  <a:lnTo>
                    <a:pt x="291" y="377"/>
                  </a:lnTo>
                  <a:lnTo>
                    <a:pt x="271" y="383"/>
                  </a:lnTo>
                  <a:lnTo>
                    <a:pt x="252" y="389"/>
                  </a:lnTo>
                  <a:lnTo>
                    <a:pt x="231" y="391"/>
                  </a:lnTo>
                  <a:lnTo>
                    <a:pt x="210" y="392"/>
                  </a:lnTo>
                </a:path>
              </a:pathLst>
            </a:custGeom>
            <a:noFill/>
            <a:ln w="0">
              <a:solidFill>
                <a:srgbClr val="000000"/>
              </a:solidFill>
              <a:prstDash val="solid"/>
              <a:round/>
              <a:headEnd/>
              <a:tailEnd/>
            </a:ln>
          </p:spPr>
          <p:txBody>
            <a:bodyPr/>
            <a:lstStyle/>
            <a:p>
              <a:endParaRPr lang="ja-JP" altLang="en-US"/>
            </a:p>
          </p:txBody>
        </p:sp>
        <p:sp>
          <p:nvSpPr>
            <p:cNvPr id="22" name="Freeform 27"/>
            <p:cNvSpPr>
              <a:spLocks/>
            </p:cNvSpPr>
            <p:nvPr/>
          </p:nvSpPr>
          <p:spPr bwMode="auto">
            <a:xfrm>
              <a:off x="2812" y="2021"/>
              <a:ext cx="104" cy="79"/>
            </a:xfrm>
            <a:custGeom>
              <a:avLst/>
              <a:gdLst/>
              <a:ahLst/>
              <a:cxnLst>
                <a:cxn ang="0">
                  <a:pos x="188" y="391"/>
                </a:cxn>
                <a:cxn ang="0">
                  <a:pos x="148" y="383"/>
                </a:cxn>
                <a:cxn ang="0">
                  <a:pos x="110" y="368"/>
                </a:cxn>
                <a:cxn ang="0">
                  <a:pos x="77" y="347"/>
                </a:cxn>
                <a:cxn ang="0">
                  <a:pos x="49" y="321"/>
                </a:cxn>
                <a:cxn ang="0">
                  <a:pos x="26" y="290"/>
                </a:cxn>
                <a:cxn ang="0">
                  <a:pos x="10" y="254"/>
                </a:cxn>
                <a:cxn ang="0">
                  <a:pos x="1" y="216"/>
                </a:cxn>
                <a:cxn ang="0">
                  <a:pos x="1" y="176"/>
                </a:cxn>
                <a:cxn ang="0">
                  <a:pos x="10" y="138"/>
                </a:cxn>
                <a:cxn ang="0">
                  <a:pos x="26" y="102"/>
                </a:cxn>
                <a:cxn ang="0">
                  <a:pos x="49" y="71"/>
                </a:cxn>
                <a:cxn ang="0">
                  <a:pos x="77" y="44"/>
                </a:cxn>
                <a:cxn ang="0">
                  <a:pos x="110" y="24"/>
                </a:cxn>
                <a:cxn ang="0">
                  <a:pos x="148" y="9"/>
                </a:cxn>
                <a:cxn ang="0">
                  <a:pos x="188" y="1"/>
                </a:cxn>
                <a:cxn ang="0">
                  <a:pos x="231" y="1"/>
                </a:cxn>
                <a:cxn ang="0">
                  <a:pos x="271" y="9"/>
                </a:cxn>
                <a:cxn ang="0">
                  <a:pos x="309" y="24"/>
                </a:cxn>
                <a:cxn ang="0">
                  <a:pos x="343" y="44"/>
                </a:cxn>
                <a:cxn ang="0">
                  <a:pos x="371" y="71"/>
                </a:cxn>
                <a:cxn ang="0">
                  <a:pos x="393" y="102"/>
                </a:cxn>
                <a:cxn ang="0">
                  <a:pos x="409" y="138"/>
                </a:cxn>
                <a:cxn ang="0">
                  <a:pos x="418" y="176"/>
                </a:cxn>
                <a:cxn ang="0">
                  <a:pos x="418" y="216"/>
                </a:cxn>
                <a:cxn ang="0">
                  <a:pos x="409" y="254"/>
                </a:cxn>
                <a:cxn ang="0">
                  <a:pos x="393" y="290"/>
                </a:cxn>
                <a:cxn ang="0">
                  <a:pos x="371" y="321"/>
                </a:cxn>
                <a:cxn ang="0">
                  <a:pos x="343" y="347"/>
                </a:cxn>
                <a:cxn ang="0">
                  <a:pos x="309" y="368"/>
                </a:cxn>
                <a:cxn ang="0">
                  <a:pos x="271" y="383"/>
                </a:cxn>
                <a:cxn ang="0">
                  <a:pos x="231" y="391"/>
                </a:cxn>
              </a:cxnLst>
              <a:rect l="0" t="0" r="r" b="b"/>
              <a:pathLst>
                <a:path w="419" h="392">
                  <a:moveTo>
                    <a:pt x="210" y="392"/>
                  </a:moveTo>
                  <a:lnTo>
                    <a:pt x="188" y="391"/>
                  </a:lnTo>
                  <a:lnTo>
                    <a:pt x="167" y="389"/>
                  </a:lnTo>
                  <a:lnTo>
                    <a:pt x="148" y="383"/>
                  </a:lnTo>
                  <a:lnTo>
                    <a:pt x="129" y="377"/>
                  </a:lnTo>
                  <a:lnTo>
                    <a:pt x="110" y="368"/>
                  </a:lnTo>
                  <a:lnTo>
                    <a:pt x="92" y="359"/>
                  </a:lnTo>
                  <a:lnTo>
                    <a:pt x="77" y="347"/>
                  </a:lnTo>
                  <a:lnTo>
                    <a:pt x="62" y="335"/>
                  </a:lnTo>
                  <a:lnTo>
                    <a:pt x="49" y="321"/>
                  </a:lnTo>
                  <a:lnTo>
                    <a:pt x="37" y="306"/>
                  </a:lnTo>
                  <a:lnTo>
                    <a:pt x="26" y="290"/>
                  </a:lnTo>
                  <a:lnTo>
                    <a:pt x="17" y="272"/>
                  </a:lnTo>
                  <a:lnTo>
                    <a:pt x="10" y="254"/>
                  </a:lnTo>
                  <a:lnTo>
                    <a:pt x="5" y="236"/>
                  </a:lnTo>
                  <a:lnTo>
                    <a:pt x="1" y="216"/>
                  </a:lnTo>
                  <a:lnTo>
                    <a:pt x="0" y="196"/>
                  </a:lnTo>
                  <a:lnTo>
                    <a:pt x="1" y="176"/>
                  </a:lnTo>
                  <a:lnTo>
                    <a:pt x="5" y="156"/>
                  </a:lnTo>
                  <a:lnTo>
                    <a:pt x="10" y="138"/>
                  </a:lnTo>
                  <a:lnTo>
                    <a:pt x="17" y="119"/>
                  </a:lnTo>
                  <a:lnTo>
                    <a:pt x="26" y="102"/>
                  </a:lnTo>
                  <a:lnTo>
                    <a:pt x="37" y="86"/>
                  </a:lnTo>
                  <a:lnTo>
                    <a:pt x="49" y="71"/>
                  </a:lnTo>
                  <a:lnTo>
                    <a:pt x="62" y="57"/>
                  </a:lnTo>
                  <a:lnTo>
                    <a:pt x="77" y="44"/>
                  </a:lnTo>
                  <a:lnTo>
                    <a:pt x="92" y="33"/>
                  </a:lnTo>
                  <a:lnTo>
                    <a:pt x="110" y="24"/>
                  </a:lnTo>
                  <a:lnTo>
                    <a:pt x="129" y="14"/>
                  </a:lnTo>
                  <a:lnTo>
                    <a:pt x="148" y="9"/>
                  </a:lnTo>
                  <a:lnTo>
                    <a:pt x="167" y="3"/>
                  </a:lnTo>
                  <a:lnTo>
                    <a:pt x="188" y="1"/>
                  </a:lnTo>
                  <a:lnTo>
                    <a:pt x="210" y="0"/>
                  </a:lnTo>
                  <a:lnTo>
                    <a:pt x="231" y="1"/>
                  </a:lnTo>
                  <a:lnTo>
                    <a:pt x="252" y="3"/>
                  </a:lnTo>
                  <a:lnTo>
                    <a:pt x="271" y="9"/>
                  </a:lnTo>
                  <a:lnTo>
                    <a:pt x="291" y="14"/>
                  </a:lnTo>
                  <a:lnTo>
                    <a:pt x="309" y="24"/>
                  </a:lnTo>
                  <a:lnTo>
                    <a:pt x="327" y="33"/>
                  </a:lnTo>
                  <a:lnTo>
                    <a:pt x="343" y="44"/>
                  </a:lnTo>
                  <a:lnTo>
                    <a:pt x="357" y="57"/>
                  </a:lnTo>
                  <a:lnTo>
                    <a:pt x="371" y="71"/>
                  </a:lnTo>
                  <a:lnTo>
                    <a:pt x="383" y="86"/>
                  </a:lnTo>
                  <a:lnTo>
                    <a:pt x="393" y="102"/>
                  </a:lnTo>
                  <a:lnTo>
                    <a:pt x="402" y="119"/>
                  </a:lnTo>
                  <a:lnTo>
                    <a:pt x="409" y="138"/>
                  </a:lnTo>
                  <a:lnTo>
                    <a:pt x="414" y="156"/>
                  </a:lnTo>
                  <a:lnTo>
                    <a:pt x="418" y="176"/>
                  </a:lnTo>
                  <a:lnTo>
                    <a:pt x="419" y="196"/>
                  </a:lnTo>
                  <a:lnTo>
                    <a:pt x="418" y="216"/>
                  </a:lnTo>
                  <a:lnTo>
                    <a:pt x="414" y="236"/>
                  </a:lnTo>
                  <a:lnTo>
                    <a:pt x="409" y="254"/>
                  </a:lnTo>
                  <a:lnTo>
                    <a:pt x="402" y="272"/>
                  </a:lnTo>
                  <a:lnTo>
                    <a:pt x="393" y="290"/>
                  </a:lnTo>
                  <a:lnTo>
                    <a:pt x="383" y="306"/>
                  </a:lnTo>
                  <a:lnTo>
                    <a:pt x="371" y="321"/>
                  </a:lnTo>
                  <a:lnTo>
                    <a:pt x="357" y="335"/>
                  </a:lnTo>
                  <a:lnTo>
                    <a:pt x="343" y="347"/>
                  </a:lnTo>
                  <a:lnTo>
                    <a:pt x="327" y="359"/>
                  </a:lnTo>
                  <a:lnTo>
                    <a:pt x="309" y="368"/>
                  </a:lnTo>
                  <a:lnTo>
                    <a:pt x="291" y="377"/>
                  </a:lnTo>
                  <a:lnTo>
                    <a:pt x="271" y="383"/>
                  </a:lnTo>
                  <a:lnTo>
                    <a:pt x="252" y="389"/>
                  </a:lnTo>
                  <a:lnTo>
                    <a:pt x="231" y="391"/>
                  </a:lnTo>
                  <a:lnTo>
                    <a:pt x="210" y="392"/>
                  </a:lnTo>
                </a:path>
              </a:pathLst>
            </a:custGeom>
            <a:noFill/>
            <a:ln w="0">
              <a:solidFill>
                <a:srgbClr val="000000"/>
              </a:solidFill>
              <a:prstDash val="solid"/>
              <a:round/>
              <a:headEnd/>
              <a:tailEnd/>
            </a:ln>
          </p:spPr>
          <p:txBody>
            <a:bodyPr/>
            <a:lstStyle/>
            <a:p>
              <a:endParaRPr lang="ja-JP" altLang="en-US"/>
            </a:p>
          </p:txBody>
        </p:sp>
        <p:sp>
          <p:nvSpPr>
            <p:cNvPr id="23" name="Freeform 28"/>
            <p:cNvSpPr>
              <a:spLocks/>
            </p:cNvSpPr>
            <p:nvPr/>
          </p:nvSpPr>
          <p:spPr bwMode="auto">
            <a:xfrm>
              <a:off x="2812" y="2551"/>
              <a:ext cx="104" cy="79"/>
            </a:xfrm>
            <a:custGeom>
              <a:avLst/>
              <a:gdLst/>
              <a:ahLst/>
              <a:cxnLst>
                <a:cxn ang="0">
                  <a:pos x="188" y="391"/>
                </a:cxn>
                <a:cxn ang="0">
                  <a:pos x="148" y="383"/>
                </a:cxn>
                <a:cxn ang="0">
                  <a:pos x="110" y="368"/>
                </a:cxn>
                <a:cxn ang="0">
                  <a:pos x="77" y="347"/>
                </a:cxn>
                <a:cxn ang="0">
                  <a:pos x="49" y="321"/>
                </a:cxn>
                <a:cxn ang="0">
                  <a:pos x="26" y="290"/>
                </a:cxn>
                <a:cxn ang="0">
                  <a:pos x="10" y="254"/>
                </a:cxn>
                <a:cxn ang="0">
                  <a:pos x="1" y="216"/>
                </a:cxn>
                <a:cxn ang="0">
                  <a:pos x="1" y="176"/>
                </a:cxn>
                <a:cxn ang="0">
                  <a:pos x="10" y="138"/>
                </a:cxn>
                <a:cxn ang="0">
                  <a:pos x="26" y="102"/>
                </a:cxn>
                <a:cxn ang="0">
                  <a:pos x="49" y="71"/>
                </a:cxn>
                <a:cxn ang="0">
                  <a:pos x="77" y="44"/>
                </a:cxn>
                <a:cxn ang="0">
                  <a:pos x="110" y="24"/>
                </a:cxn>
                <a:cxn ang="0">
                  <a:pos x="148" y="9"/>
                </a:cxn>
                <a:cxn ang="0">
                  <a:pos x="188" y="1"/>
                </a:cxn>
                <a:cxn ang="0">
                  <a:pos x="231" y="1"/>
                </a:cxn>
                <a:cxn ang="0">
                  <a:pos x="271" y="9"/>
                </a:cxn>
                <a:cxn ang="0">
                  <a:pos x="309" y="24"/>
                </a:cxn>
                <a:cxn ang="0">
                  <a:pos x="343" y="44"/>
                </a:cxn>
                <a:cxn ang="0">
                  <a:pos x="371" y="71"/>
                </a:cxn>
                <a:cxn ang="0">
                  <a:pos x="393" y="102"/>
                </a:cxn>
                <a:cxn ang="0">
                  <a:pos x="409" y="138"/>
                </a:cxn>
                <a:cxn ang="0">
                  <a:pos x="418" y="176"/>
                </a:cxn>
                <a:cxn ang="0">
                  <a:pos x="418" y="216"/>
                </a:cxn>
                <a:cxn ang="0">
                  <a:pos x="409" y="254"/>
                </a:cxn>
                <a:cxn ang="0">
                  <a:pos x="393" y="290"/>
                </a:cxn>
                <a:cxn ang="0">
                  <a:pos x="371" y="321"/>
                </a:cxn>
                <a:cxn ang="0">
                  <a:pos x="343" y="347"/>
                </a:cxn>
                <a:cxn ang="0">
                  <a:pos x="309" y="368"/>
                </a:cxn>
                <a:cxn ang="0">
                  <a:pos x="271" y="383"/>
                </a:cxn>
                <a:cxn ang="0">
                  <a:pos x="231" y="391"/>
                </a:cxn>
              </a:cxnLst>
              <a:rect l="0" t="0" r="r" b="b"/>
              <a:pathLst>
                <a:path w="419" h="392">
                  <a:moveTo>
                    <a:pt x="210" y="392"/>
                  </a:moveTo>
                  <a:lnTo>
                    <a:pt x="188" y="391"/>
                  </a:lnTo>
                  <a:lnTo>
                    <a:pt x="167" y="389"/>
                  </a:lnTo>
                  <a:lnTo>
                    <a:pt x="148" y="383"/>
                  </a:lnTo>
                  <a:lnTo>
                    <a:pt x="129" y="377"/>
                  </a:lnTo>
                  <a:lnTo>
                    <a:pt x="110" y="368"/>
                  </a:lnTo>
                  <a:lnTo>
                    <a:pt x="92" y="359"/>
                  </a:lnTo>
                  <a:lnTo>
                    <a:pt x="77" y="347"/>
                  </a:lnTo>
                  <a:lnTo>
                    <a:pt x="62" y="335"/>
                  </a:lnTo>
                  <a:lnTo>
                    <a:pt x="49" y="321"/>
                  </a:lnTo>
                  <a:lnTo>
                    <a:pt x="37" y="306"/>
                  </a:lnTo>
                  <a:lnTo>
                    <a:pt x="26" y="290"/>
                  </a:lnTo>
                  <a:lnTo>
                    <a:pt x="17" y="273"/>
                  </a:lnTo>
                  <a:lnTo>
                    <a:pt x="10" y="254"/>
                  </a:lnTo>
                  <a:lnTo>
                    <a:pt x="5" y="236"/>
                  </a:lnTo>
                  <a:lnTo>
                    <a:pt x="1" y="216"/>
                  </a:lnTo>
                  <a:lnTo>
                    <a:pt x="0" y="196"/>
                  </a:lnTo>
                  <a:lnTo>
                    <a:pt x="1" y="176"/>
                  </a:lnTo>
                  <a:lnTo>
                    <a:pt x="5" y="156"/>
                  </a:lnTo>
                  <a:lnTo>
                    <a:pt x="10" y="138"/>
                  </a:lnTo>
                  <a:lnTo>
                    <a:pt x="17" y="119"/>
                  </a:lnTo>
                  <a:lnTo>
                    <a:pt x="26" y="102"/>
                  </a:lnTo>
                  <a:lnTo>
                    <a:pt x="37" y="86"/>
                  </a:lnTo>
                  <a:lnTo>
                    <a:pt x="49" y="71"/>
                  </a:lnTo>
                  <a:lnTo>
                    <a:pt x="62" y="57"/>
                  </a:lnTo>
                  <a:lnTo>
                    <a:pt x="77" y="44"/>
                  </a:lnTo>
                  <a:lnTo>
                    <a:pt x="92" y="33"/>
                  </a:lnTo>
                  <a:lnTo>
                    <a:pt x="110" y="24"/>
                  </a:lnTo>
                  <a:lnTo>
                    <a:pt x="129" y="15"/>
                  </a:lnTo>
                  <a:lnTo>
                    <a:pt x="148" y="9"/>
                  </a:lnTo>
                  <a:lnTo>
                    <a:pt x="167" y="3"/>
                  </a:lnTo>
                  <a:lnTo>
                    <a:pt x="188" y="1"/>
                  </a:lnTo>
                  <a:lnTo>
                    <a:pt x="210" y="0"/>
                  </a:lnTo>
                  <a:lnTo>
                    <a:pt x="231" y="1"/>
                  </a:lnTo>
                  <a:lnTo>
                    <a:pt x="252" y="3"/>
                  </a:lnTo>
                  <a:lnTo>
                    <a:pt x="271" y="9"/>
                  </a:lnTo>
                  <a:lnTo>
                    <a:pt x="291" y="15"/>
                  </a:lnTo>
                  <a:lnTo>
                    <a:pt x="309" y="24"/>
                  </a:lnTo>
                  <a:lnTo>
                    <a:pt x="327" y="33"/>
                  </a:lnTo>
                  <a:lnTo>
                    <a:pt x="343" y="44"/>
                  </a:lnTo>
                  <a:lnTo>
                    <a:pt x="357" y="57"/>
                  </a:lnTo>
                  <a:lnTo>
                    <a:pt x="371" y="71"/>
                  </a:lnTo>
                  <a:lnTo>
                    <a:pt x="383" y="86"/>
                  </a:lnTo>
                  <a:lnTo>
                    <a:pt x="393" y="102"/>
                  </a:lnTo>
                  <a:lnTo>
                    <a:pt x="402" y="119"/>
                  </a:lnTo>
                  <a:lnTo>
                    <a:pt x="409" y="138"/>
                  </a:lnTo>
                  <a:lnTo>
                    <a:pt x="414" y="156"/>
                  </a:lnTo>
                  <a:lnTo>
                    <a:pt x="418" y="176"/>
                  </a:lnTo>
                  <a:lnTo>
                    <a:pt x="419" y="196"/>
                  </a:lnTo>
                  <a:lnTo>
                    <a:pt x="418" y="216"/>
                  </a:lnTo>
                  <a:lnTo>
                    <a:pt x="414" y="236"/>
                  </a:lnTo>
                  <a:lnTo>
                    <a:pt x="409" y="254"/>
                  </a:lnTo>
                  <a:lnTo>
                    <a:pt x="402" y="273"/>
                  </a:lnTo>
                  <a:lnTo>
                    <a:pt x="393" y="290"/>
                  </a:lnTo>
                  <a:lnTo>
                    <a:pt x="383" y="306"/>
                  </a:lnTo>
                  <a:lnTo>
                    <a:pt x="371" y="321"/>
                  </a:lnTo>
                  <a:lnTo>
                    <a:pt x="357" y="335"/>
                  </a:lnTo>
                  <a:lnTo>
                    <a:pt x="343" y="347"/>
                  </a:lnTo>
                  <a:lnTo>
                    <a:pt x="327" y="359"/>
                  </a:lnTo>
                  <a:lnTo>
                    <a:pt x="309" y="368"/>
                  </a:lnTo>
                  <a:lnTo>
                    <a:pt x="291" y="377"/>
                  </a:lnTo>
                  <a:lnTo>
                    <a:pt x="271" y="383"/>
                  </a:lnTo>
                  <a:lnTo>
                    <a:pt x="252" y="389"/>
                  </a:lnTo>
                  <a:lnTo>
                    <a:pt x="231" y="391"/>
                  </a:lnTo>
                  <a:lnTo>
                    <a:pt x="210" y="392"/>
                  </a:lnTo>
                </a:path>
              </a:pathLst>
            </a:custGeom>
            <a:noFill/>
            <a:ln w="0">
              <a:solidFill>
                <a:srgbClr val="000000"/>
              </a:solidFill>
              <a:prstDash val="solid"/>
              <a:round/>
              <a:headEnd/>
              <a:tailEnd/>
            </a:ln>
          </p:spPr>
          <p:txBody>
            <a:bodyPr/>
            <a:lstStyle/>
            <a:p>
              <a:endParaRPr lang="ja-JP" altLang="en-US"/>
            </a:p>
          </p:txBody>
        </p:sp>
        <p:sp>
          <p:nvSpPr>
            <p:cNvPr id="24" name="Freeform 29"/>
            <p:cNvSpPr>
              <a:spLocks/>
            </p:cNvSpPr>
            <p:nvPr/>
          </p:nvSpPr>
          <p:spPr bwMode="auto">
            <a:xfrm>
              <a:off x="2812" y="2805"/>
              <a:ext cx="104" cy="78"/>
            </a:xfrm>
            <a:custGeom>
              <a:avLst/>
              <a:gdLst/>
              <a:ahLst/>
              <a:cxnLst>
                <a:cxn ang="0">
                  <a:pos x="188" y="391"/>
                </a:cxn>
                <a:cxn ang="0">
                  <a:pos x="148" y="383"/>
                </a:cxn>
                <a:cxn ang="0">
                  <a:pos x="110" y="368"/>
                </a:cxn>
                <a:cxn ang="0">
                  <a:pos x="77" y="347"/>
                </a:cxn>
                <a:cxn ang="0">
                  <a:pos x="49" y="321"/>
                </a:cxn>
                <a:cxn ang="0">
                  <a:pos x="26" y="290"/>
                </a:cxn>
                <a:cxn ang="0">
                  <a:pos x="10" y="254"/>
                </a:cxn>
                <a:cxn ang="0">
                  <a:pos x="1" y="216"/>
                </a:cxn>
                <a:cxn ang="0">
                  <a:pos x="1" y="176"/>
                </a:cxn>
                <a:cxn ang="0">
                  <a:pos x="10" y="138"/>
                </a:cxn>
                <a:cxn ang="0">
                  <a:pos x="26" y="102"/>
                </a:cxn>
                <a:cxn ang="0">
                  <a:pos x="49" y="71"/>
                </a:cxn>
                <a:cxn ang="0">
                  <a:pos x="77" y="44"/>
                </a:cxn>
                <a:cxn ang="0">
                  <a:pos x="110" y="24"/>
                </a:cxn>
                <a:cxn ang="0">
                  <a:pos x="148" y="9"/>
                </a:cxn>
                <a:cxn ang="0">
                  <a:pos x="188" y="1"/>
                </a:cxn>
                <a:cxn ang="0">
                  <a:pos x="231" y="1"/>
                </a:cxn>
                <a:cxn ang="0">
                  <a:pos x="271" y="9"/>
                </a:cxn>
                <a:cxn ang="0">
                  <a:pos x="309" y="24"/>
                </a:cxn>
                <a:cxn ang="0">
                  <a:pos x="343" y="44"/>
                </a:cxn>
                <a:cxn ang="0">
                  <a:pos x="371" y="71"/>
                </a:cxn>
                <a:cxn ang="0">
                  <a:pos x="393" y="102"/>
                </a:cxn>
                <a:cxn ang="0">
                  <a:pos x="409" y="138"/>
                </a:cxn>
                <a:cxn ang="0">
                  <a:pos x="418" y="176"/>
                </a:cxn>
                <a:cxn ang="0">
                  <a:pos x="418" y="216"/>
                </a:cxn>
                <a:cxn ang="0">
                  <a:pos x="409" y="254"/>
                </a:cxn>
                <a:cxn ang="0">
                  <a:pos x="393" y="290"/>
                </a:cxn>
                <a:cxn ang="0">
                  <a:pos x="371" y="321"/>
                </a:cxn>
                <a:cxn ang="0">
                  <a:pos x="343" y="347"/>
                </a:cxn>
                <a:cxn ang="0">
                  <a:pos x="309" y="368"/>
                </a:cxn>
                <a:cxn ang="0">
                  <a:pos x="271" y="383"/>
                </a:cxn>
                <a:cxn ang="0">
                  <a:pos x="231" y="391"/>
                </a:cxn>
              </a:cxnLst>
              <a:rect l="0" t="0" r="r" b="b"/>
              <a:pathLst>
                <a:path w="419" h="392">
                  <a:moveTo>
                    <a:pt x="210" y="392"/>
                  </a:moveTo>
                  <a:lnTo>
                    <a:pt x="188" y="391"/>
                  </a:lnTo>
                  <a:lnTo>
                    <a:pt x="167" y="389"/>
                  </a:lnTo>
                  <a:lnTo>
                    <a:pt x="148" y="383"/>
                  </a:lnTo>
                  <a:lnTo>
                    <a:pt x="129" y="377"/>
                  </a:lnTo>
                  <a:lnTo>
                    <a:pt x="110" y="368"/>
                  </a:lnTo>
                  <a:lnTo>
                    <a:pt x="92" y="359"/>
                  </a:lnTo>
                  <a:lnTo>
                    <a:pt x="77" y="347"/>
                  </a:lnTo>
                  <a:lnTo>
                    <a:pt x="62" y="335"/>
                  </a:lnTo>
                  <a:lnTo>
                    <a:pt x="49" y="321"/>
                  </a:lnTo>
                  <a:lnTo>
                    <a:pt x="37" y="306"/>
                  </a:lnTo>
                  <a:lnTo>
                    <a:pt x="26" y="290"/>
                  </a:lnTo>
                  <a:lnTo>
                    <a:pt x="17" y="273"/>
                  </a:lnTo>
                  <a:lnTo>
                    <a:pt x="10" y="254"/>
                  </a:lnTo>
                  <a:lnTo>
                    <a:pt x="5" y="236"/>
                  </a:lnTo>
                  <a:lnTo>
                    <a:pt x="1" y="216"/>
                  </a:lnTo>
                  <a:lnTo>
                    <a:pt x="0" y="197"/>
                  </a:lnTo>
                  <a:lnTo>
                    <a:pt x="1" y="176"/>
                  </a:lnTo>
                  <a:lnTo>
                    <a:pt x="5" y="156"/>
                  </a:lnTo>
                  <a:lnTo>
                    <a:pt x="10" y="138"/>
                  </a:lnTo>
                  <a:lnTo>
                    <a:pt x="17" y="119"/>
                  </a:lnTo>
                  <a:lnTo>
                    <a:pt x="26" y="102"/>
                  </a:lnTo>
                  <a:lnTo>
                    <a:pt x="37" y="86"/>
                  </a:lnTo>
                  <a:lnTo>
                    <a:pt x="49" y="71"/>
                  </a:lnTo>
                  <a:lnTo>
                    <a:pt x="62" y="57"/>
                  </a:lnTo>
                  <a:lnTo>
                    <a:pt x="77" y="44"/>
                  </a:lnTo>
                  <a:lnTo>
                    <a:pt x="92" y="33"/>
                  </a:lnTo>
                  <a:lnTo>
                    <a:pt x="110" y="24"/>
                  </a:lnTo>
                  <a:lnTo>
                    <a:pt x="129" y="15"/>
                  </a:lnTo>
                  <a:lnTo>
                    <a:pt x="148" y="9"/>
                  </a:lnTo>
                  <a:lnTo>
                    <a:pt x="167" y="3"/>
                  </a:lnTo>
                  <a:lnTo>
                    <a:pt x="188" y="1"/>
                  </a:lnTo>
                  <a:lnTo>
                    <a:pt x="210" y="0"/>
                  </a:lnTo>
                  <a:lnTo>
                    <a:pt x="231" y="1"/>
                  </a:lnTo>
                  <a:lnTo>
                    <a:pt x="252" y="3"/>
                  </a:lnTo>
                  <a:lnTo>
                    <a:pt x="271" y="9"/>
                  </a:lnTo>
                  <a:lnTo>
                    <a:pt x="291" y="15"/>
                  </a:lnTo>
                  <a:lnTo>
                    <a:pt x="309" y="24"/>
                  </a:lnTo>
                  <a:lnTo>
                    <a:pt x="327" y="33"/>
                  </a:lnTo>
                  <a:lnTo>
                    <a:pt x="343" y="44"/>
                  </a:lnTo>
                  <a:lnTo>
                    <a:pt x="357" y="57"/>
                  </a:lnTo>
                  <a:lnTo>
                    <a:pt x="371" y="71"/>
                  </a:lnTo>
                  <a:lnTo>
                    <a:pt x="383" y="86"/>
                  </a:lnTo>
                  <a:lnTo>
                    <a:pt x="393" y="102"/>
                  </a:lnTo>
                  <a:lnTo>
                    <a:pt x="402" y="119"/>
                  </a:lnTo>
                  <a:lnTo>
                    <a:pt x="409" y="138"/>
                  </a:lnTo>
                  <a:lnTo>
                    <a:pt x="414" y="156"/>
                  </a:lnTo>
                  <a:lnTo>
                    <a:pt x="418" y="176"/>
                  </a:lnTo>
                  <a:lnTo>
                    <a:pt x="419" y="197"/>
                  </a:lnTo>
                  <a:lnTo>
                    <a:pt x="418" y="216"/>
                  </a:lnTo>
                  <a:lnTo>
                    <a:pt x="414" y="236"/>
                  </a:lnTo>
                  <a:lnTo>
                    <a:pt x="409" y="254"/>
                  </a:lnTo>
                  <a:lnTo>
                    <a:pt x="402" y="273"/>
                  </a:lnTo>
                  <a:lnTo>
                    <a:pt x="393" y="290"/>
                  </a:lnTo>
                  <a:lnTo>
                    <a:pt x="383" y="306"/>
                  </a:lnTo>
                  <a:lnTo>
                    <a:pt x="371" y="321"/>
                  </a:lnTo>
                  <a:lnTo>
                    <a:pt x="357" y="335"/>
                  </a:lnTo>
                  <a:lnTo>
                    <a:pt x="343" y="347"/>
                  </a:lnTo>
                  <a:lnTo>
                    <a:pt x="327" y="359"/>
                  </a:lnTo>
                  <a:lnTo>
                    <a:pt x="309" y="368"/>
                  </a:lnTo>
                  <a:lnTo>
                    <a:pt x="291" y="377"/>
                  </a:lnTo>
                  <a:lnTo>
                    <a:pt x="271" y="383"/>
                  </a:lnTo>
                  <a:lnTo>
                    <a:pt x="252" y="389"/>
                  </a:lnTo>
                  <a:lnTo>
                    <a:pt x="231" y="391"/>
                  </a:lnTo>
                  <a:lnTo>
                    <a:pt x="210" y="392"/>
                  </a:lnTo>
                </a:path>
              </a:pathLst>
            </a:custGeom>
            <a:noFill/>
            <a:ln w="0">
              <a:solidFill>
                <a:srgbClr val="000000"/>
              </a:solidFill>
              <a:prstDash val="solid"/>
              <a:round/>
              <a:headEnd/>
              <a:tailEnd/>
            </a:ln>
          </p:spPr>
          <p:txBody>
            <a:bodyPr/>
            <a:lstStyle/>
            <a:p>
              <a:endParaRPr lang="ja-JP" altLang="en-US"/>
            </a:p>
          </p:txBody>
        </p:sp>
        <p:sp>
          <p:nvSpPr>
            <p:cNvPr id="25" name="Freeform 30"/>
            <p:cNvSpPr>
              <a:spLocks/>
            </p:cNvSpPr>
            <p:nvPr/>
          </p:nvSpPr>
          <p:spPr bwMode="auto">
            <a:xfrm>
              <a:off x="2809" y="1631"/>
              <a:ext cx="93" cy="98"/>
            </a:xfrm>
            <a:custGeom>
              <a:avLst/>
              <a:gdLst/>
              <a:ahLst/>
              <a:cxnLst>
                <a:cxn ang="0">
                  <a:pos x="38" y="27"/>
                </a:cxn>
                <a:cxn ang="0">
                  <a:pos x="84" y="49"/>
                </a:cxn>
                <a:cxn ang="0">
                  <a:pos x="134" y="63"/>
                </a:cxn>
                <a:cxn ang="0">
                  <a:pos x="186" y="68"/>
                </a:cxn>
                <a:cxn ang="0">
                  <a:pos x="239" y="63"/>
                </a:cxn>
                <a:cxn ang="0">
                  <a:pos x="288" y="49"/>
                </a:cxn>
                <a:cxn ang="0">
                  <a:pos x="331" y="28"/>
                </a:cxn>
                <a:cxn ang="0">
                  <a:pos x="369" y="2"/>
                </a:cxn>
                <a:cxn ang="0">
                  <a:pos x="181" y="491"/>
                </a:cxn>
                <a:cxn ang="0">
                  <a:pos x="0" y="0"/>
                </a:cxn>
                <a:cxn ang="0">
                  <a:pos x="38" y="27"/>
                </a:cxn>
              </a:cxnLst>
              <a:rect l="0" t="0" r="r" b="b"/>
              <a:pathLst>
                <a:path w="369" h="491">
                  <a:moveTo>
                    <a:pt x="38" y="27"/>
                  </a:moveTo>
                  <a:lnTo>
                    <a:pt x="84" y="49"/>
                  </a:lnTo>
                  <a:lnTo>
                    <a:pt x="134" y="63"/>
                  </a:lnTo>
                  <a:lnTo>
                    <a:pt x="186" y="68"/>
                  </a:lnTo>
                  <a:lnTo>
                    <a:pt x="239" y="63"/>
                  </a:lnTo>
                  <a:lnTo>
                    <a:pt x="288" y="49"/>
                  </a:lnTo>
                  <a:lnTo>
                    <a:pt x="331" y="28"/>
                  </a:lnTo>
                  <a:lnTo>
                    <a:pt x="369" y="2"/>
                  </a:lnTo>
                  <a:lnTo>
                    <a:pt x="181" y="491"/>
                  </a:lnTo>
                  <a:lnTo>
                    <a:pt x="0" y="0"/>
                  </a:lnTo>
                  <a:lnTo>
                    <a:pt x="38" y="27"/>
                  </a:lnTo>
                  <a:close/>
                </a:path>
              </a:pathLst>
            </a:custGeom>
            <a:solidFill>
              <a:srgbClr val="000000"/>
            </a:solidFill>
            <a:ln w="9525">
              <a:noFill/>
              <a:round/>
              <a:headEnd/>
              <a:tailEnd/>
            </a:ln>
          </p:spPr>
          <p:txBody>
            <a:bodyPr/>
            <a:lstStyle/>
            <a:p>
              <a:endParaRPr lang="ja-JP" altLang="en-US"/>
            </a:p>
          </p:txBody>
        </p:sp>
        <p:sp>
          <p:nvSpPr>
            <p:cNvPr id="26" name="Line 31"/>
            <p:cNvSpPr>
              <a:spLocks noChangeShapeType="1"/>
            </p:cNvSpPr>
            <p:nvPr/>
          </p:nvSpPr>
          <p:spPr bwMode="auto">
            <a:xfrm flipH="1">
              <a:off x="2855" y="1591"/>
              <a:ext cx="1" cy="60"/>
            </a:xfrm>
            <a:prstGeom prst="line">
              <a:avLst/>
            </a:prstGeom>
            <a:noFill/>
            <a:ln w="0">
              <a:solidFill>
                <a:srgbClr val="000000"/>
              </a:solidFill>
              <a:round/>
              <a:headEnd/>
              <a:tailEnd/>
            </a:ln>
          </p:spPr>
          <p:txBody>
            <a:bodyPr/>
            <a:lstStyle/>
            <a:p>
              <a:endParaRPr lang="ja-JP" altLang="en-US"/>
            </a:p>
          </p:txBody>
        </p:sp>
        <p:sp>
          <p:nvSpPr>
            <p:cNvPr id="27" name="Freeform 32"/>
            <p:cNvSpPr>
              <a:spLocks/>
            </p:cNvSpPr>
            <p:nvPr/>
          </p:nvSpPr>
          <p:spPr bwMode="auto">
            <a:xfrm>
              <a:off x="2809" y="1899"/>
              <a:ext cx="93" cy="98"/>
            </a:xfrm>
            <a:custGeom>
              <a:avLst/>
              <a:gdLst/>
              <a:ahLst/>
              <a:cxnLst>
                <a:cxn ang="0">
                  <a:pos x="38" y="28"/>
                </a:cxn>
                <a:cxn ang="0">
                  <a:pos x="84" y="50"/>
                </a:cxn>
                <a:cxn ang="0">
                  <a:pos x="134" y="63"/>
                </a:cxn>
                <a:cxn ang="0">
                  <a:pos x="186" y="68"/>
                </a:cxn>
                <a:cxn ang="0">
                  <a:pos x="239" y="63"/>
                </a:cxn>
                <a:cxn ang="0">
                  <a:pos x="288" y="50"/>
                </a:cxn>
                <a:cxn ang="0">
                  <a:pos x="331" y="28"/>
                </a:cxn>
                <a:cxn ang="0">
                  <a:pos x="369" y="2"/>
                </a:cxn>
                <a:cxn ang="0">
                  <a:pos x="182" y="492"/>
                </a:cxn>
                <a:cxn ang="0">
                  <a:pos x="0" y="0"/>
                </a:cxn>
                <a:cxn ang="0">
                  <a:pos x="38" y="28"/>
                </a:cxn>
              </a:cxnLst>
              <a:rect l="0" t="0" r="r" b="b"/>
              <a:pathLst>
                <a:path w="369" h="492">
                  <a:moveTo>
                    <a:pt x="38" y="28"/>
                  </a:moveTo>
                  <a:lnTo>
                    <a:pt x="84" y="50"/>
                  </a:lnTo>
                  <a:lnTo>
                    <a:pt x="134" y="63"/>
                  </a:lnTo>
                  <a:lnTo>
                    <a:pt x="186" y="68"/>
                  </a:lnTo>
                  <a:lnTo>
                    <a:pt x="239" y="63"/>
                  </a:lnTo>
                  <a:lnTo>
                    <a:pt x="288" y="50"/>
                  </a:lnTo>
                  <a:lnTo>
                    <a:pt x="331" y="28"/>
                  </a:lnTo>
                  <a:lnTo>
                    <a:pt x="369" y="2"/>
                  </a:lnTo>
                  <a:lnTo>
                    <a:pt x="182" y="492"/>
                  </a:lnTo>
                  <a:lnTo>
                    <a:pt x="0" y="0"/>
                  </a:lnTo>
                  <a:lnTo>
                    <a:pt x="38" y="28"/>
                  </a:lnTo>
                  <a:close/>
                </a:path>
              </a:pathLst>
            </a:custGeom>
            <a:solidFill>
              <a:srgbClr val="000000"/>
            </a:solidFill>
            <a:ln w="9525">
              <a:noFill/>
              <a:round/>
              <a:headEnd/>
              <a:tailEnd/>
            </a:ln>
          </p:spPr>
          <p:txBody>
            <a:bodyPr/>
            <a:lstStyle/>
            <a:p>
              <a:endParaRPr lang="ja-JP" altLang="en-US"/>
            </a:p>
          </p:txBody>
        </p:sp>
        <p:sp>
          <p:nvSpPr>
            <p:cNvPr id="28" name="Line 33"/>
            <p:cNvSpPr>
              <a:spLocks noChangeShapeType="1"/>
            </p:cNvSpPr>
            <p:nvPr/>
          </p:nvSpPr>
          <p:spPr bwMode="auto">
            <a:xfrm flipH="1">
              <a:off x="2855" y="1821"/>
              <a:ext cx="1" cy="98"/>
            </a:xfrm>
            <a:prstGeom prst="line">
              <a:avLst/>
            </a:prstGeom>
            <a:noFill/>
            <a:ln w="0">
              <a:solidFill>
                <a:srgbClr val="000000"/>
              </a:solidFill>
              <a:round/>
              <a:headEnd/>
              <a:tailEnd/>
            </a:ln>
          </p:spPr>
          <p:txBody>
            <a:bodyPr/>
            <a:lstStyle/>
            <a:p>
              <a:endParaRPr lang="ja-JP" altLang="en-US"/>
            </a:p>
          </p:txBody>
        </p:sp>
        <p:sp>
          <p:nvSpPr>
            <p:cNvPr id="29" name="Freeform 34"/>
            <p:cNvSpPr>
              <a:spLocks/>
            </p:cNvSpPr>
            <p:nvPr/>
          </p:nvSpPr>
          <p:spPr bwMode="auto">
            <a:xfrm>
              <a:off x="2810" y="2405"/>
              <a:ext cx="92" cy="98"/>
            </a:xfrm>
            <a:custGeom>
              <a:avLst/>
              <a:gdLst/>
              <a:ahLst/>
              <a:cxnLst>
                <a:cxn ang="0">
                  <a:pos x="39" y="28"/>
                </a:cxn>
                <a:cxn ang="0">
                  <a:pos x="83" y="48"/>
                </a:cxn>
                <a:cxn ang="0">
                  <a:pos x="134" y="63"/>
                </a:cxn>
                <a:cxn ang="0">
                  <a:pos x="186" y="67"/>
                </a:cxn>
                <a:cxn ang="0">
                  <a:pos x="238" y="62"/>
                </a:cxn>
                <a:cxn ang="0">
                  <a:pos x="287" y="47"/>
                </a:cxn>
                <a:cxn ang="0">
                  <a:pos x="331" y="26"/>
                </a:cxn>
                <a:cxn ang="0">
                  <a:pos x="369" y="0"/>
                </a:cxn>
                <a:cxn ang="0">
                  <a:pos x="184" y="491"/>
                </a:cxn>
                <a:cxn ang="0">
                  <a:pos x="0" y="0"/>
                </a:cxn>
                <a:cxn ang="0">
                  <a:pos x="39" y="28"/>
                </a:cxn>
              </a:cxnLst>
              <a:rect l="0" t="0" r="r" b="b"/>
              <a:pathLst>
                <a:path w="369" h="491">
                  <a:moveTo>
                    <a:pt x="39" y="28"/>
                  </a:moveTo>
                  <a:lnTo>
                    <a:pt x="83" y="48"/>
                  </a:lnTo>
                  <a:lnTo>
                    <a:pt x="134" y="63"/>
                  </a:lnTo>
                  <a:lnTo>
                    <a:pt x="186" y="67"/>
                  </a:lnTo>
                  <a:lnTo>
                    <a:pt x="238" y="62"/>
                  </a:lnTo>
                  <a:lnTo>
                    <a:pt x="287" y="47"/>
                  </a:lnTo>
                  <a:lnTo>
                    <a:pt x="331" y="26"/>
                  </a:lnTo>
                  <a:lnTo>
                    <a:pt x="369" y="0"/>
                  </a:lnTo>
                  <a:lnTo>
                    <a:pt x="184" y="491"/>
                  </a:lnTo>
                  <a:lnTo>
                    <a:pt x="0" y="0"/>
                  </a:lnTo>
                  <a:lnTo>
                    <a:pt x="39" y="28"/>
                  </a:lnTo>
                  <a:close/>
                </a:path>
              </a:pathLst>
            </a:custGeom>
            <a:solidFill>
              <a:srgbClr val="000000"/>
            </a:solidFill>
            <a:ln w="9525">
              <a:noFill/>
              <a:round/>
              <a:headEnd/>
              <a:tailEnd/>
            </a:ln>
          </p:spPr>
          <p:txBody>
            <a:bodyPr/>
            <a:lstStyle/>
            <a:p>
              <a:endParaRPr lang="ja-JP" altLang="en-US"/>
            </a:p>
          </p:txBody>
        </p:sp>
        <p:sp>
          <p:nvSpPr>
            <p:cNvPr id="30" name="Line 35"/>
            <p:cNvSpPr>
              <a:spLocks noChangeShapeType="1"/>
            </p:cNvSpPr>
            <p:nvPr/>
          </p:nvSpPr>
          <p:spPr bwMode="auto">
            <a:xfrm flipH="1">
              <a:off x="2856" y="2098"/>
              <a:ext cx="1" cy="326"/>
            </a:xfrm>
            <a:prstGeom prst="line">
              <a:avLst/>
            </a:prstGeom>
            <a:noFill/>
            <a:ln w="0">
              <a:solidFill>
                <a:srgbClr val="000000"/>
              </a:solidFill>
              <a:round/>
              <a:headEnd/>
              <a:tailEnd/>
            </a:ln>
          </p:spPr>
          <p:txBody>
            <a:bodyPr/>
            <a:lstStyle/>
            <a:p>
              <a:endParaRPr lang="ja-JP" altLang="en-US"/>
            </a:p>
          </p:txBody>
        </p:sp>
        <p:sp>
          <p:nvSpPr>
            <p:cNvPr id="31" name="Freeform 36"/>
            <p:cNvSpPr>
              <a:spLocks/>
            </p:cNvSpPr>
            <p:nvPr/>
          </p:nvSpPr>
          <p:spPr bwMode="auto">
            <a:xfrm>
              <a:off x="2810" y="2679"/>
              <a:ext cx="92" cy="99"/>
            </a:xfrm>
            <a:custGeom>
              <a:avLst/>
              <a:gdLst/>
              <a:ahLst/>
              <a:cxnLst>
                <a:cxn ang="0">
                  <a:pos x="39" y="28"/>
                </a:cxn>
                <a:cxn ang="0">
                  <a:pos x="85" y="49"/>
                </a:cxn>
                <a:cxn ang="0">
                  <a:pos x="134" y="63"/>
                </a:cxn>
                <a:cxn ang="0">
                  <a:pos x="186" y="68"/>
                </a:cxn>
                <a:cxn ang="0">
                  <a:pos x="239" y="63"/>
                </a:cxn>
                <a:cxn ang="0">
                  <a:pos x="288" y="49"/>
                </a:cxn>
                <a:cxn ang="0">
                  <a:pos x="331" y="29"/>
                </a:cxn>
                <a:cxn ang="0">
                  <a:pos x="369" y="2"/>
                </a:cxn>
                <a:cxn ang="0">
                  <a:pos x="180" y="492"/>
                </a:cxn>
                <a:cxn ang="0">
                  <a:pos x="0" y="0"/>
                </a:cxn>
                <a:cxn ang="0">
                  <a:pos x="39" y="28"/>
                </a:cxn>
              </a:cxnLst>
              <a:rect l="0" t="0" r="r" b="b"/>
              <a:pathLst>
                <a:path w="369" h="492">
                  <a:moveTo>
                    <a:pt x="39" y="28"/>
                  </a:moveTo>
                  <a:lnTo>
                    <a:pt x="85" y="49"/>
                  </a:lnTo>
                  <a:lnTo>
                    <a:pt x="134" y="63"/>
                  </a:lnTo>
                  <a:lnTo>
                    <a:pt x="186" y="68"/>
                  </a:lnTo>
                  <a:lnTo>
                    <a:pt x="239" y="63"/>
                  </a:lnTo>
                  <a:lnTo>
                    <a:pt x="288" y="49"/>
                  </a:lnTo>
                  <a:lnTo>
                    <a:pt x="331" y="29"/>
                  </a:lnTo>
                  <a:lnTo>
                    <a:pt x="369" y="2"/>
                  </a:lnTo>
                  <a:lnTo>
                    <a:pt x="180" y="492"/>
                  </a:lnTo>
                  <a:lnTo>
                    <a:pt x="0" y="0"/>
                  </a:lnTo>
                  <a:lnTo>
                    <a:pt x="39" y="28"/>
                  </a:lnTo>
                  <a:close/>
                </a:path>
              </a:pathLst>
            </a:custGeom>
            <a:solidFill>
              <a:srgbClr val="000000"/>
            </a:solidFill>
            <a:ln w="9525">
              <a:noFill/>
              <a:round/>
              <a:headEnd/>
              <a:tailEnd/>
            </a:ln>
          </p:spPr>
          <p:txBody>
            <a:bodyPr/>
            <a:lstStyle/>
            <a:p>
              <a:endParaRPr lang="ja-JP" altLang="en-US"/>
            </a:p>
          </p:txBody>
        </p:sp>
        <p:sp>
          <p:nvSpPr>
            <p:cNvPr id="32" name="Line 37"/>
            <p:cNvSpPr>
              <a:spLocks noChangeShapeType="1"/>
            </p:cNvSpPr>
            <p:nvPr/>
          </p:nvSpPr>
          <p:spPr bwMode="auto">
            <a:xfrm flipH="1">
              <a:off x="2856" y="2628"/>
              <a:ext cx="1" cy="71"/>
            </a:xfrm>
            <a:prstGeom prst="line">
              <a:avLst/>
            </a:prstGeom>
            <a:noFill/>
            <a:ln w="0">
              <a:solidFill>
                <a:srgbClr val="000000"/>
              </a:solidFill>
              <a:round/>
              <a:headEnd/>
              <a:tailEnd/>
            </a:ln>
          </p:spPr>
          <p:txBody>
            <a:bodyPr/>
            <a:lstStyle/>
            <a:p>
              <a:endParaRPr lang="ja-JP" altLang="en-US"/>
            </a:p>
          </p:txBody>
        </p:sp>
        <p:sp>
          <p:nvSpPr>
            <p:cNvPr id="33" name="Freeform 38"/>
            <p:cNvSpPr>
              <a:spLocks/>
            </p:cNvSpPr>
            <p:nvPr/>
          </p:nvSpPr>
          <p:spPr bwMode="auto">
            <a:xfrm>
              <a:off x="1360" y="1570"/>
              <a:ext cx="105" cy="78"/>
            </a:xfrm>
            <a:custGeom>
              <a:avLst/>
              <a:gdLst/>
              <a:ahLst/>
              <a:cxnLst>
                <a:cxn ang="0">
                  <a:pos x="187" y="392"/>
                </a:cxn>
                <a:cxn ang="0">
                  <a:pos x="147" y="384"/>
                </a:cxn>
                <a:cxn ang="0">
                  <a:pos x="110" y="369"/>
                </a:cxn>
                <a:cxn ang="0">
                  <a:pos x="76" y="348"/>
                </a:cxn>
                <a:cxn ang="0">
                  <a:pos x="48" y="321"/>
                </a:cxn>
                <a:cxn ang="0">
                  <a:pos x="25" y="290"/>
                </a:cxn>
                <a:cxn ang="0">
                  <a:pos x="10" y="255"/>
                </a:cxn>
                <a:cxn ang="0">
                  <a:pos x="1" y="217"/>
                </a:cxn>
                <a:cxn ang="0">
                  <a:pos x="1" y="176"/>
                </a:cxn>
                <a:cxn ang="0">
                  <a:pos x="10" y="138"/>
                </a:cxn>
                <a:cxn ang="0">
                  <a:pos x="25" y="103"/>
                </a:cxn>
                <a:cxn ang="0">
                  <a:pos x="48" y="71"/>
                </a:cxn>
                <a:cxn ang="0">
                  <a:pos x="76" y="45"/>
                </a:cxn>
                <a:cxn ang="0">
                  <a:pos x="110" y="24"/>
                </a:cxn>
                <a:cxn ang="0">
                  <a:pos x="147" y="9"/>
                </a:cxn>
                <a:cxn ang="0">
                  <a:pos x="187" y="1"/>
                </a:cxn>
                <a:cxn ang="0">
                  <a:pos x="231" y="1"/>
                </a:cxn>
                <a:cxn ang="0">
                  <a:pos x="271" y="9"/>
                </a:cxn>
                <a:cxn ang="0">
                  <a:pos x="308" y="24"/>
                </a:cxn>
                <a:cxn ang="0">
                  <a:pos x="342" y="45"/>
                </a:cxn>
                <a:cxn ang="0">
                  <a:pos x="370" y="71"/>
                </a:cxn>
                <a:cxn ang="0">
                  <a:pos x="393" y="103"/>
                </a:cxn>
                <a:cxn ang="0">
                  <a:pos x="409" y="138"/>
                </a:cxn>
                <a:cxn ang="0">
                  <a:pos x="417" y="176"/>
                </a:cxn>
                <a:cxn ang="0">
                  <a:pos x="417" y="217"/>
                </a:cxn>
                <a:cxn ang="0">
                  <a:pos x="409" y="255"/>
                </a:cxn>
                <a:cxn ang="0">
                  <a:pos x="393" y="290"/>
                </a:cxn>
                <a:cxn ang="0">
                  <a:pos x="370" y="321"/>
                </a:cxn>
                <a:cxn ang="0">
                  <a:pos x="342" y="348"/>
                </a:cxn>
                <a:cxn ang="0">
                  <a:pos x="308" y="369"/>
                </a:cxn>
                <a:cxn ang="0">
                  <a:pos x="271" y="384"/>
                </a:cxn>
                <a:cxn ang="0">
                  <a:pos x="231" y="392"/>
                </a:cxn>
              </a:cxnLst>
              <a:rect l="0" t="0" r="r" b="b"/>
              <a:pathLst>
                <a:path w="418" h="393">
                  <a:moveTo>
                    <a:pt x="209" y="393"/>
                  </a:moveTo>
                  <a:lnTo>
                    <a:pt x="187" y="392"/>
                  </a:lnTo>
                  <a:lnTo>
                    <a:pt x="167" y="389"/>
                  </a:lnTo>
                  <a:lnTo>
                    <a:pt x="147" y="384"/>
                  </a:lnTo>
                  <a:lnTo>
                    <a:pt x="128" y="378"/>
                  </a:lnTo>
                  <a:lnTo>
                    <a:pt x="110" y="369"/>
                  </a:lnTo>
                  <a:lnTo>
                    <a:pt x="92" y="359"/>
                  </a:lnTo>
                  <a:lnTo>
                    <a:pt x="76" y="348"/>
                  </a:lnTo>
                  <a:lnTo>
                    <a:pt x="62" y="335"/>
                  </a:lnTo>
                  <a:lnTo>
                    <a:pt x="48" y="321"/>
                  </a:lnTo>
                  <a:lnTo>
                    <a:pt x="36" y="306"/>
                  </a:lnTo>
                  <a:lnTo>
                    <a:pt x="25" y="290"/>
                  </a:lnTo>
                  <a:lnTo>
                    <a:pt x="17" y="273"/>
                  </a:lnTo>
                  <a:lnTo>
                    <a:pt x="10" y="255"/>
                  </a:lnTo>
                  <a:lnTo>
                    <a:pt x="5" y="236"/>
                  </a:lnTo>
                  <a:lnTo>
                    <a:pt x="1" y="217"/>
                  </a:lnTo>
                  <a:lnTo>
                    <a:pt x="0" y="197"/>
                  </a:lnTo>
                  <a:lnTo>
                    <a:pt x="1" y="176"/>
                  </a:lnTo>
                  <a:lnTo>
                    <a:pt x="5" y="157"/>
                  </a:lnTo>
                  <a:lnTo>
                    <a:pt x="10" y="138"/>
                  </a:lnTo>
                  <a:lnTo>
                    <a:pt x="17" y="120"/>
                  </a:lnTo>
                  <a:lnTo>
                    <a:pt x="25" y="103"/>
                  </a:lnTo>
                  <a:lnTo>
                    <a:pt x="36" y="86"/>
                  </a:lnTo>
                  <a:lnTo>
                    <a:pt x="48" y="71"/>
                  </a:lnTo>
                  <a:lnTo>
                    <a:pt x="62" y="58"/>
                  </a:lnTo>
                  <a:lnTo>
                    <a:pt x="76" y="45"/>
                  </a:lnTo>
                  <a:lnTo>
                    <a:pt x="92" y="33"/>
                  </a:lnTo>
                  <a:lnTo>
                    <a:pt x="110" y="24"/>
                  </a:lnTo>
                  <a:lnTo>
                    <a:pt x="128" y="15"/>
                  </a:lnTo>
                  <a:lnTo>
                    <a:pt x="147" y="9"/>
                  </a:lnTo>
                  <a:lnTo>
                    <a:pt x="167" y="4"/>
                  </a:lnTo>
                  <a:lnTo>
                    <a:pt x="187" y="1"/>
                  </a:lnTo>
                  <a:lnTo>
                    <a:pt x="209" y="0"/>
                  </a:lnTo>
                  <a:lnTo>
                    <a:pt x="231" y="1"/>
                  </a:lnTo>
                  <a:lnTo>
                    <a:pt x="252" y="4"/>
                  </a:lnTo>
                  <a:lnTo>
                    <a:pt x="271" y="9"/>
                  </a:lnTo>
                  <a:lnTo>
                    <a:pt x="290" y="15"/>
                  </a:lnTo>
                  <a:lnTo>
                    <a:pt x="308" y="24"/>
                  </a:lnTo>
                  <a:lnTo>
                    <a:pt x="327" y="33"/>
                  </a:lnTo>
                  <a:lnTo>
                    <a:pt x="342" y="45"/>
                  </a:lnTo>
                  <a:lnTo>
                    <a:pt x="357" y="58"/>
                  </a:lnTo>
                  <a:lnTo>
                    <a:pt x="370" y="71"/>
                  </a:lnTo>
                  <a:lnTo>
                    <a:pt x="382" y="86"/>
                  </a:lnTo>
                  <a:lnTo>
                    <a:pt x="393" y="103"/>
                  </a:lnTo>
                  <a:lnTo>
                    <a:pt x="402" y="120"/>
                  </a:lnTo>
                  <a:lnTo>
                    <a:pt x="409" y="138"/>
                  </a:lnTo>
                  <a:lnTo>
                    <a:pt x="414" y="157"/>
                  </a:lnTo>
                  <a:lnTo>
                    <a:pt x="417" y="176"/>
                  </a:lnTo>
                  <a:lnTo>
                    <a:pt x="418" y="197"/>
                  </a:lnTo>
                  <a:lnTo>
                    <a:pt x="417" y="217"/>
                  </a:lnTo>
                  <a:lnTo>
                    <a:pt x="414" y="236"/>
                  </a:lnTo>
                  <a:lnTo>
                    <a:pt x="409" y="255"/>
                  </a:lnTo>
                  <a:lnTo>
                    <a:pt x="402" y="273"/>
                  </a:lnTo>
                  <a:lnTo>
                    <a:pt x="393" y="290"/>
                  </a:lnTo>
                  <a:lnTo>
                    <a:pt x="382" y="306"/>
                  </a:lnTo>
                  <a:lnTo>
                    <a:pt x="370" y="321"/>
                  </a:lnTo>
                  <a:lnTo>
                    <a:pt x="357" y="335"/>
                  </a:lnTo>
                  <a:lnTo>
                    <a:pt x="342" y="348"/>
                  </a:lnTo>
                  <a:lnTo>
                    <a:pt x="327" y="359"/>
                  </a:lnTo>
                  <a:lnTo>
                    <a:pt x="308" y="369"/>
                  </a:lnTo>
                  <a:lnTo>
                    <a:pt x="290" y="378"/>
                  </a:lnTo>
                  <a:lnTo>
                    <a:pt x="271" y="384"/>
                  </a:lnTo>
                  <a:lnTo>
                    <a:pt x="252" y="389"/>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34" name="Freeform 39"/>
            <p:cNvSpPr>
              <a:spLocks/>
            </p:cNvSpPr>
            <p:nvPr/>
          </p:nvSpPr>
          <p:spPr bwMode="auto">
            <a:xfrm>
              <a:off x="1360" y="1800"/>
              <a:ext cx="105" cy="79"/>
            </a:xfrm>
            <a:custGeom>
              <a:avLst/>
              <a:gdLst/>
              <a:ahLst/>
              <a:cxnLst>
                <a:cxn ang="0">
                  <a:pos x="187" y="391"/>
                </a:cxn>
                <a:cxn ang="0">
                  <a:pos x="147" y="383"/>
                </a:cxn>
                <a:cxn ang="0">
                  <a:pos x="110" y="368"/>
                </a:cxn>
                <a:cxn ang="0">
                  <a:pos x="76" y="348"/>
                </a:cxn>
                <a:cxn ang="0">
                  <a:pos x="48" y="321"/>
                </a:cxn>
                <a:cxn ang="0">
                  <a:pos x="25" y="290"/>
                </a:cxn>
                <a:cxn ang="0">
                  <a:pos x="10" y="254"/>
                </a:cxn>
                <a:cxn ang="0">
                  <a:pos x="1" y="216"/>
                </a:cxn>
                <a:cxn ang="0">
                  <a:pos x="1" y="176"/>
                </a:cxn>
                <a:cxn ang="0">
                  <a:pos x="10" y="138"/>
                </a:cxn>
                <a:cxn ang="0">
                  <a:pos x="25" y="102"/>
                </a:cxn>
                <a:cxn ang="0">
                  <a:pos x="48" y="71"/>
                </a:cxn>
                <a:cxn ang="0">
                  <a:pos x="76" y="45"/>
                </a:cxn>
                <a:cxn ang="0">
                  <a:pos x="110" y="24"/>
                </a:cxn>
                <a:cxn ang="0">
                  <a:pos x="147" y="9"/>
                </a:cxn>
                <a:cxn ang="0">
                  <a:pos x="187" y="1"/>
                </a:cxn>
                <a:cxn ang="0">
                  <a:pos x="231" y="1"/>
                </a:cxn>
                <a:cxn ang="0">
                  <a:pos x="271" y="9"/>
                </a:cxn>
                <a:cxn ang="0">
                  <a:pos x="308" y="24"/>
                </a:cxn>
                <a:cxn ang="0">
                  <a:pos x="342" y="45"/>
                </a:cxn>
                <a:cxn ang="0">
                  <a:pos x="370" y="71"/>
                </a:cxn>
                <a:cxn ang="0">
                  <a:pos x="393" y="102"/>
                </a:cxn>
                <a:cxn ang="0">
                  <a:pos x="409" y="138"/>
                </a:cxn>
                <a:cxn ang="0">
                  <a:pos x="417" y="176"/>
                </a:cxn>
                <a:cxn ang="0">
                  <a:pos x="417" y="216"/>
                </a:cxn>
                <a:cxn ang="0">
                  <a:pos x="409" y="254"/>
                </a:cxn>
                <a:cxn ang="0">
                  <a:pos x="393" y="290"/>
                </a:cxn>
                <a:cxn ang="0">
                  <a:pos x="370" y="321"/>
                </a:cxn>
                <a:cxn ang="0">
                  <a:pos x="342" y="348"/>
                </a:cxn>
                <a:cxn ang="0">
                  <a:pos x="308" y="368"/>
                </a:cxn>
                <a:cxn ang="0">
                  <a:pos x="271" y="383"/>
                </a:cxn>
                <a:cxn ang="0">
                  <a:pos x="231" y="391"/>
                </a:cxn>
              </a:cxnLst>
              <a:rect l="0" t="0" r="r" b="b"/>
              <a:pathLst>
                <a:path w="418" h="393">
                  <a:moveTo>
                    <a:pt x="209" y="393"/>
                  </a:moveTo>
                  <a:lnTo>
                    <a:pt x="187" y="391"/>
                  </a:lnTo>
                  <a:lnTo>
                    <a:pt x="167" y="389"/>
                  </a:lnTo>
                  <a:lnTo>
                    <a:pt x="147" y="383"/>
                  </a:lnTo>
                  <a:lnTo>
                    <a:pt x="128" y="378"/>
                  </a:lnTo>
                  <a:lnTo>
                    <a:pt x="110" y="368"/>
                  </a:lnTo>
                  <a:lnTo>
                    <a:pt x="92" y="359"/>
                  </a:lnTo>
                  <a:lnTo>
                    <a:pt x="76" y="348"/>
                  </a:lnTo>
                  <a:lnTo>
                    <a:pt x="62" y="335"/>
                  </a:lnTo>
                  <a:lnTo>
                    <a:pt x="48" y="321"/>
                  </a:lnTo>
                  <a:lnTo>
                    <a:pt x="36" y="306"/>
                  </a:lnTo>
                  <a:lnTo>
                    <a:pt x="25" y="290"/>
                  </a:lnTo>
                  <a:lnTo>
                    <a:pt x="17" y="273"/>
                  </a:lnTo>
                  <a:lnTo>
                    <a:pt x="10" y="254"/>
                  </a:lnTo>
                  <a:lnTo>
                    <a:pt x="5" y="236"/>
                  </a:lnTo>
                  <a:lnTo>
                    <a:pt x="1" y="216"/>
                  </a:lnTo>
                  <a:lnTo>
                    <a:pt x="0" y="197"/>
                  </a:lnTo>
                  <a:lnTo>
                    <a:pt x="1" y="176"/>
                  </a:lnTo>
                  <a:lnTo>
                    <a:pt x="5" y="157"/>
                  </a:lnTo>
                  <a:lnTo>
                    <a:pt x="10" y="138"/>
                  </a:lnTo>
                  <a:lnTo>
                    <a:pt x="17" y="120"/>
                  </a:lnTo>
                  <a:lnTo>
                    <a:pt x="25" y="102"/>
                  </a:lnTo>
                  <a:lnTo>
                    <a:pt x="36" y="86"/>
                  </a:lnTo>
                  <a:lnTo>
                    <a:pt x="48" y="71"/>
                  </a:lnTo>
                  <a:lnTo>
                    <a:pt x="62" y="57"/>
                  </a:lnTo>
                  <a:lnTo>
                    <a:pt x="76" y="45"/>
                  </a:lnTo>
                  <a:lnTo>
                    <a:pt x="92" y="33"/>
                  </a:lnTo>
                  <a:lnTo>
                    <a:pt x="110" y="24"/>
                  </a:lnTo>
                  <a:lnTo>
                    <a:pt x="128" y="15"/>
                  </a:lnTo>
                  <a:lnTo>
                    <a:pt x="147" y="9"/>
                  </a:lnTo>
                  <a:lnTo>
                    <a:pt x="167" y="3"/>
                  </a:lnTo>
                  <a:lnTo>
                    <a:pt x="187" y="1"/>
                  </a:lnTo>
                  <a:lnTo>
                    <a:pt x="209" y="0"/>
                  </a:lnTo>
                  <a:lnTo>
                    <a:pt x="231" y="1"/>
                  </a:lnTo>
                  <a:lnTo>
                    <a:pt x="252" y="3"/>
                  </a:lnTo>
                  <a:lnTo>
                    <a:pt x="271" y="9"/>
                  </a:lnTo>
                  <a:lnTo>
                    <a:pt x="290" y="15"/>
                  </a:lnTo>
                  <a:lnTo>
                    <a:pt x="308" y="24"/>
                  </a:lnTo>
                  <a:lnTo>
                    <a:pt x="327" y="33"/>
                  </a:lnTo>
                  <a:lnTo>
                    <a:pt x="342" y="45"/>
                  </a:lnTo>
                  <a:lnTo>
                    <a:pt x="357" y="57"/>
                  </a:lnTo>
                  <a:lnTo>
                    <a:pt x="370" y="71"/>
                  </a:lnTo>
                  <a:lnTo>
                    <a:pt x="382" y="86"/>
                  </a:lnTo>
                  <a:lnTo>
                    <a:pt x="393" y="102"/>
                  </a:lnTo>
                  <a:lnTo>
                    <a:pt x="402" y="120"/>
                  </a:lnTo>
                  <a:lnTo>
                    <a:pt x="409" y="138"/>
                  </a:lnTo>
                  <a:lnTo>
                    <a:pt x="414" y="157"/>
                  </a:lnTo>
                  <a:lnTo>
                    <a:pt x="417" y="176"/>
                  </a:lnTo>
                  <a:lnTo>
                    <a:pt x="418" y="197"/>
                  </a:lnTo>
                  <a:lnTo>
                    <a:pt x="417" y="216"/>
                  </a:lnTo>
                  <a:lnTo>
                    <a:pt x="414" y="236"/>
                  </a:lnTo>
                  <a:lnTo>
                    <a:pt x="409" y="254"/>
                  </a:lnTo>
                  <a:lnTo>
                    <a:pt x="402" y="273"/>
                  </a:lnTo>
                  <a:lnTo>
                    <a:pt x="393" y="290"/>
                  </a:lnTo>
                  <a:lnTo>
                    <a:pt x="382" y="306"/>
                  </a:lnTo>
                  <a:lnTo>
                    <a:pt x="370" y="321"/>
                  </a:lnTo>
                  <a:lnTo>
                    <a:pt x="357" y="335"/>
                  </a:lnTo>
                  <a:lnTo>
                    <a:pt x="342" y="348"/>
                  </a:lnTo>
                  <a:lnTo>
                    <a:pt x="327" y="359"/>
                  </a:lnTo>
                  <a:lnTo>
                    <a:pt x="308" y="368"/>
                  </a:lnTo>
                  <a:lnTo>
                    <a:pt x="290" y="378"/>
                  </a:lnTo>
                  <a:lnTo>
                    <a:pt x="271" y="383"/>
                  </a:lnTo>
                  <a:lnTo>
                    <a:pt x="252" y="389"/>
                  </a:lnTo>
                  <a:lnTo>
                    <a:pt x="231" y="391"/>
                  </a:lnTo>
                  <a:lnTo>
                    <a:pt x="209" y="393"/>
                  </a:lnTo>
                </a:path>
              </a:pathLst>
            </a:custGeom>
            <a:noFill/>
            <a:ln w="0">
              <a:solidFill>
                <a:srgbClr val="000000"/>
              </a:solidFill>
              <a:prstDash val="solid"/>
              <a:round/>
              <a:headEnd/>
              <a:tailEnd/>
            </a:ln>
          </p:spPr>
          <p:txBody>
            <a:bodyPr/>
            <a:lstStyle/>
            <a:p>
              <a:endParaRPr lang="ja-JP" altLang="en-US"/>
            </a:p>
          </p:txBody>
        </p:sp>
        <p:sp>
          <p:nvSpPr>
            <p:cNvPr id="35" name="Freeform 40"/>
            <p:cNvSpPr>
              <a:spLocks/>
            </p:cNvSpPr>
            <p:nvPr/>
          </p:nvSpPr>
          <p:spPr bwMode="auto">
            <a:xfrm>
              <a:off x="1360" y="2353"/>
              <a:ext cx="105" cy="79"/>
            </a:xfrm>
            <a:custGeom>
              <a:avLst/>
              <a:gdLst/>
              <a:ahLst/>
              <a:cxnLst>
                <a:cxn ang="0">
                  <a:pos x="187" y="392"/>
                </a:cxn>
                <a:cxn ang="0">
                  <a:pos x="147" y="383"/>
                </a:cxn>
                <a:cxn ang="0">
                  <a:pos x="110" y="368"/>
                </a:cxn>
                <a:cxn ang="0">
                  <a:pos x="76" y="348"/>
                </a:cxn>
                <a:cxn ang="0">
                  <a:pos x="48" y="321"/>
                </a:cxn>
                <a:cxn ang="0">
                  <a:pos x="25" y="290"/>
                </a:cxn>
                <a:cxn ang="0">
                  <a:pos x="10" y="254"/>
                </a:cxn>
                <a:cxn ang="0">
                  <a:pos x="1" y="216"/>
                </a:cxn>
                <a:cxn ang="0">
                  <a:pos x="1" y="176"/>
                </a:cxn>
                <a:cxn ang="0">
                  <a:pos x="10" y="138"/>
                </a:cxn>
                <a:cxn ang="0">
                  <a:pos x="25" y="102"/>
                </a:cxn>
                <a:cxn ang="0">
                  <a:pos x="48" y="71"/>
                </a:cxn>
                <a:cxn ang="0">
                  <a:pos x="76" y="45"/>
                </a:cxn>
                <a:cxn ang="0">
                  <a:pos x="110" y="24"/>
                </a:cxn>
                <a:cxn ang="0">
                  <a:pos x="147" y="9"/>
                </a:cxn>
                <a:cxn ang="0">
                  <a:pos x="187" y="1"/>
                </a:cxn>
                <a:cxn ang="0">
                  <a:pos x="231" y="1"/>
                </a:cxn>
                <a:cxn ang="0">
                  <a:pos x="271" y="9"/>
                </a:cxn>
                <a:cxn ang="0">
                  <a:pos x="308" y="24"/>
                </a:cxn>
                <a:cxn ang="0">
                  <a:pos x="342" y="45"/>
                </a:cxn>
                <a:cxn ang="0">
                  <a:pos x="370" y="71"/>
                </a:cxn>
                <a:cxn ang="0">
                  <a:pos x="393" y="102"/>
                </a:cxn>
                <a:cxn ang="0">
                  <a:pos x="409" y="138"/>
                </a:cxn>
                <a:cxn ang="0">
                  <a:pos x="417" y="176"/>
                </a:cxn>
                <a:cxn ang="0">
                  <a:pos x="417" y="216"/>
                </a:cxn>
                <a:cxn ang="0">
                  <a:pos x="409" y="254"/>
                </a:cxn>
                <a:cxn ang="0">
                  <a:pos x="393" y="290"/>
                </a:cxn>
                <a:cxn ang="0">
                  <a:pos x="370" y="321"/>
                </a:cxn>
                <a:cxn ang="0">
                  <a:pos x="342" y="348"/>
                </a:cxn>
                <a:cxn ang="0">
                  <a:pos x="308" y="368"/>
                </a:cxn>
                <a:cxn ang="0">
                  <a:pos x="271" y="383"/>
                </a:cxn>
                <a:cxn ang="0">
                  <a:pos x="231" y="392"/>
                </a:cxn>
              </a:cxnLst>
              <a:rect l="0" t="0" r="r" b="b"/>
              <a:pathLst>
                <a:path w="418" h="393">
                  <a:moveTo>
                    <a:pt x="209" y="393"/>
                  </a:moveTo>
                  <a:lnTo>
                    <a:pt x="187" y="392"/>
                  </a:lnTo>
                  <a:lnTo>
                    <a:pt x="167" y="389"/>
                  </a:lnTo>
                  <a:lnTo>
                    <a:pt x="147" y="383"/>
                  </a:lnTo>
                  <a:lnTo>
                    <a:pt x="128" y="378"/>
                  </a:lnTo>
                  <a:lnTo>
                    <a:pt x="110" y="368"/>
                  </a:lnTo>
                  <a:lnTo>
                    <a:pt x="92" y="359"/>
                  </a:lnTo>
                  <a:lnTo>
                    <a:pt x="76" y="348"/>
                  </a:lnTo>
                  <a:lnTo>
                    <a:pt x="62" y="335"/>
                  </a:lnTo>
                  <a:lnTo>
                    <a:pt x="48" y="321"/>
                  </a:lnTo>
                  <a:lnTo>
                    <a:pt x="36" y="306"/>
                  </a:lnTo>
                  <a:lnTo>
                    <a:pt x="25" y="290"/>
                  </a:lnTo>
                  <a:lnTo>
                    <a:pt x="17" y="273"/>
                  </a:lnTo>
                  <a:lnTo>
                    <a:pt x="10" y="254"/>
                  </a:lnTo>
                  <a:lnTo>
                    <a:pt x="5" y="236"/>
                  </a:lnTo>
                  <a:lnTo>
                    <a:pt x="1" y="216"/>
                  </a:lnTo>
                  <a:lnTo>
                    <a:pt x="0" y="197"/>
                  </a:lnTo>
                  <a:lnTo>
                    <a:pt x="1" y="176"/>
                  </a:lnTo>
                  <a:lnTo>
                    <a:pt x="5" y="157"/>
                  </a:lnTo>
                  <a:lnTo>
                    <a:pt x="10" y="138"/>
                  </a:lnTo>
                  <a:lnTo>
                    <a:pt x="17" y="120"/>
                  </a:lnTo>
                  <a:lnTo>
                    <a:pt x="25" y="102"/>
                  </a:lnTo>
                  <a:lnTo>
                    <a:pt x="36" y="86"/>
                  </a:lnTo>
                  <a:lnTo>
                    <a:pt x="48" y="71"/>
                  </a:lnTo>
                  <a:lnTo>
                    <a:pt x="62" y="58"/>
                  </a:lnTo>
                  <a:lnTo>
                    <a:pt x="76" y="45"/>
                  </a:lnTo>
                  <a:lnTo>
                    <a:pt x="92" y="33"/>
                  </a:lnTo>
                  <a:lnTo>
                    <a:pt x="110" y="24"/>
                  </a:lnTo>
                  <a:lnTo>
                    <a:pt x="128" y="15"/>
                  </a:lnTo>
                  <a:lnTo>
                    <a:pt x="147" y="9"/>
                  </a:lnTo>
                  <a:lnTo>
                    <a:pt x="167" y="3"/>
                  </a:lnTo>
                  <a:lnTo>
                    <a:pt x="187" y="1"/>
                  </a:lnTo>
                  <a:lnTo>
                    <a:pt x="209" y="0"/>
                  </a:lnTo>
                  <a:lnTo>
                    <a:pt x="231" y="1"/>
                  </a:lnTo>
                  <a:lnTo>
                    <a:pt x="252" y="3"/>
                  </a:lnTo>
                  <a:lnTo>
                    <a:pt x="271" y="9"/>
                  </a:lnTo>
                  <a:lnTo>
                    <a:pt x="290" y="15"/>
                  </a:lnTo>
                  <a:lnTo>
                    <a:pt x="308" y="24"/>
                  </a:lnTo>
                  <a:lnTo>
                    <a:pt x="327" y="33"/>
                  </a:lnTo>
                  <a:lnTo>
                    <a:pt x="342" y="45"/>
                  </a:lnTo>
                  <a:lnTo>
                    <a:pt x="357" y="58"/>
                  </a:lnTo>
                  <a:lnTo>
                    <a:pt x="370" y="71"/>
                  </a:lnTo>
                  <a:lnTo>
                    <a:pt x="382" y="86"/>
                  </a:lnTo>
                  <a:lnTo>
                    <a:pt x="393" y="102"/>
                  </a:lnTo>
                  <a:lnTo>
                    <a:pt x="402" y="120"/>
                  </a:lnTo>
                  <a:lnTo>
                    <a:pt x="409" y="138"/>
                  </a:lnTo>
                  <a:lnTo>
                    <a:pt x="414" y="157"/>
                  </a:lnTo>
                  <a:lnTo>
                    <a:pt x="417" y="176"/>
                  </a:lnTo>
                  <a:lnTo>
                    <a:pt x="418" y="197"/>
                  </a:lnTo>
                  <a:lnTo>
                    <a:pt x="417" y="216"/>
                  </a:lnTo>
                  <a:lnTo>
                    <a:pt x="414" y="236"/>
                  </a:lnTo>
                  <a:lnTo>
                    <a:pt x="409" y="254"/>
                  </a:lnTo>
                  <a:lnTo>
                    <a:pt x="402" y="273"/>
                  </a:lnTo>
                  <a:lnTo>
                    <a:pt x="393" y="290"/>
                  </a:lnTo>
                  <a:lnTo>
                    <a:pt x="382" y="306"/>
                  </a:lnTo>
                  <a:lnTo>
                    <a:pt x="370" y="321"/>
                  </a:lnTo>
                  <a:lnTo>
                    <a:pt x="357" y="335"/>
                  </a:lnTo>
                  <a:lnTo>
                    <a:pt x="342" y="348"/>
                  </a:lnTo>
                  <a:lnTo>
                    <a:pt x="327" y="359"/>
                  </a:lnTo>
                  <a:lnTo>
                    <a:pt x="308" y="368"/>
                  </a:lnTo>
                  <a:lnTo>
                    <a:pt x="290" y="378"/>
                  </a:lnTo>
                  <a:lnTo>
                    <a:pt x="271" y="383"/>
                  </a:lnTo>
                  <a:lnTo>
                    <a:pt x="252" y="389"/>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36" name="Freeform 41"/>
            <p:cNvSpPr>
              <a:spLocks/>
            </p:cNvSpPr>
            <p:nvPr/>
          </p:nvSpPr>
          <p:spPr bwMode="auto">
            <a:xfrm>
              <a:off x="1360" y="3067"/>
              <a:ext cx="105" cy="79"/>
            </a:xfrm>
            <a:custGeom>
              <a:avLst/>
              <a:gdLst/>
              <a:ahLst/>
              <a:cxnLst>
                <a:cxn ang="0">
                  <a:pos x="187" y="392"/>
                </a:cxn>
                <a:cxn ang="0">
                  <a:pos x="147" y="384"/>
                </a:cxn>
                <a:cxn ang="0">
                  <a:pos x="110" y="369"/>
                </a:cxn>
                <a:cxn ang="0">
                  <a:pos x="76" y="348"/>
                </a:cxn>
                <a:cxn ang="0">
                  <a:pos x="48" y="322"/>
                </a:cxn>
                <a:cxn ang="0">
                  <a:pos x="25" y="291"/>
                </a:cxn>
                <a:cxn ang="0">
                  <a:pos x="10" y="255"/>
                </a:cxn>
                <a:cxn ang="0">
                  <a:pos x="1" y="217"/>
                </a:cxn>
                <a:cxn ang="0">
                  <a:pos x="1" y="177"/>
                </a:cxn>
                <a:cxn ang="0">
                  <a:pos x="10" y="139"/>
                </a:cxn>
                <a:cxn ang="0">
                  <a:pos x="25" y="103"/>
                </a:cxn>
                <a:cxn ang="0">
                  <a:pos x="48" y="72"/>
                </a:cxn>
                <a:cxn ang="0">
                  <a:pos x="76" y="45"/>
                </a:cxn>
                <a:cxn ang="0">
                  <a:pos x="110" y="25"/>
                </a:cxn>
                <a:cxn ang="0">
                  <a:pos x="147" y="10"/>
                </a:cxn>
                <a:cxn ang="0">
                  <a:pos x="187" y="1"/>
                </a:cxn>
                <a:cxn ang="0">
                  <a:pos x="231" y="1"/>
                </a:cxn>
                <a:cxn ang="0">
                  <a:pos x="271" y="10"/>
                </a:cxn>
                <a:cxn ang="0">
                  <a:pos x="308" y="25"/>
                </a:cxn>
                <a:cxn ang="0">
                  <a:pos x="342" y="45"/>
                </a:cxn>
                <a:cxn ang="0">
                  <a:pos x="370" y="72"/>
                </a:cxn>
                <a:cxn ang="0">
                  <a:pos x="393" y="103"/>
                </a:cxn>
                <a:cxn ang="0">
                  <a:pos x="409" y="139"/>
                </a:cxn>
                <a:cxn ang="0">
                  <a:pos x="417" y="177"/>
                </a:cxn>
                <a:cxn ang="0">
                  <a:pos x="417" y="217"/>
                </a:cxn>
                <a:cxn ang="0">
                  <a:pos x="409" y="255"/>
                </a:cxn>
                <a:cxn ang="0">
                  <a:pos x="393" y="291"/>
                </a:cxn>
                <a:cxn ang="0">
                  <a:pos x="370" y="322"/>
                </a:cxn>
                <a:cxn ang="0">
                  <a:pos x="342" y="348"/>
                </a:cxn>
                <a:cxn ang="0">
                  <a:pos x="308" y="369"/>
                </a:cxn>
                <a:cxn ang="0">
                  <a:pos x="271" y="384"/>
                </a:cxn>
                <a:cxn ang="0">
                  <a:pos x="231" y="392"/>
                </a:cxn>
              </a:cxnLst>
              <a:rect l="0" t="0" r="r" b="b"/>
              <a:pathLst>
                <a:path w="418" h="393">
                  <a:moveTo>
                    <a:pt x="209" y="393"/>
                  </a:moveTo>
                  <a:lnTo>
                    <a:pt x="187" y="392"/>
                  </a:lnTo>
                  <a:lnTo>
                    <a:pt x="167" y="390"/>
                  </a:lnTo>
                  <a:lnTo>
                    <a:pt x="147" y="384"/>
                  </a:lnTo>
                  <a:lnTo>
                    <a:pt x="128" y="378"/>
                  </a:lnTo>
                  <a:lnTo>
                    <a:pt x="110" y="369"/>
                  </a:lnTo>
                  <a:lnTo>
                    <a:pt x="92" y="360"/>
                  </a:lnTo>
                  <a:lnTo>
                    <a:pt x="76" y="348"/>
                  </a:lnTo>
                  <a:lnTo>
                    <a:pt x="62" y="335"/>
                  </a:lnTo>
                  <a:lnTo>
                    <a:pt x="48" y="322"/>
                  </a:lnTo>
                  <a:lnTo>
                    <a:pt x="36" y="307"/>
                  </a:lnTo>
                  <a:lnTo>
                    <a:pt x="25" y="291"/>
                  </a:lnTo>
                  <a:lnTo>
                    <a:pt x="17" y="273"/>
                  </a:lnTo>
                  <a:lnTo>
                    <a:pt x="10" y="255"/>
                  </a:lnTo>
                  <a:lnTo>
                    <a:pt x="5" y="236"/>
                  </a:lnTo>
                  <a:lnTo>
                    <a:pt x="1" y="217"/>
                  </a:lnTo>
                  <a:lnTo>
                    <a:pt x="0" y="197"/>
                  </a:lnTo>
                  <a:lnTo>
                    <a:pt x="1" y="177"/>
                  </a:lnTo>
                  <a:lnTo>
                    <a:pt x="5" y="157"/>
                  </a:lnTo>
                  <a:lnTo>
                    <a:pt x="10" y="139"/>
                  </a:lnTo>
                  <a:lnTo>
                    <a:pt x="17" y="120"/>
                  </a:lnTo>
                  <a:lnTo>
                    <a:pt x="25" y="103"/>
                  </a:lnTo>
                  <a:lnTo>
                    <a:pt x="36" y="87"/>
                  </a:lnTo>
                  <a:lnTo>
                    <a:pt x="48" y="72"/>
                  </a:lnTo>
                  <a:lnTo>
                    <a:pt x="62" y="58"/>
                  </a:lnTo>
                  <a:lnTo>
                    <a:pt x="76" y="45"/>
                  </a:lnTo>
                  <a:lnTo>
                    <a:pt x="92" y="34"/>
                  </a:lnTo>
                  <a:lnTo>
                    <a:pt x="110" y="25"/>
                  </a:lnTo>
                  <a:lnTo>
                    <a:pt x="128" y="15"/>
                  </a:lnTo>
                  <a:lnTo>
                    <a:pt x="147" y="10"/>
                  </a:lnTo>
                  <a:lnTo>
                    <a:pt x="167" y="4"/>
                  </a:lnTo>
                  <a:lnTo>
                    <a:pt x="187" y="1"/>
                  </a:lnTo>
                  <a:lnTo>
                    <a:pt x="209" y="0"/>
                  </a:lnTo>
                  <a:lnTo>
                    <a:pt x="231" y="1"/>
                  </a:lnTo>
                  <a:lnTo>
                    <a:pt x="252" y="4"/>
                  </a:lnTo>
                  <a:lnTo>
                    <a:pt x="271" y="10"/>
                  </a:lnTo>
                  <a:lnTo>
                    <a:pt x="290" y="15"/>
                  </a:lnTo>
                  <a:lnTo>
                    <a:pt x="308" y="25"/>
                  </a:lnTo>
                  <a:lnTo>
                    <a:pt x="327" y="34"/>
                  </a:lnTo>
                  <a:lnTo>
                    <a:pt x="342" y="45"/>
                  </a:lnTo>
                  <a:lnTo>
                    <a:pt x="357" y="58"/>
                  </a:lnTo>
                  <a:lnTo>
                    <a:pt x="370" y="72"/>
                  </a:lnTo>
                  <a:lnTo>
                    <a:pt x="382" y="87"/>
                  </a:lnTo>
                  <a:lnTo>
                    <a:pt x="393" y="103"/>
                  </a:lnTo>
                  <a:lnTo>
                    <a:pt x="402" y="120"/>
                  </a:lnTo>
                  <a:lnTo>
                    <a:pt x="409" y="139"/>
                  </a:lnTo>
                  <a:lnTo>
                    <a:pt x="414" y="157"/>
                  </a:lnTo>
                  <a:lnTo>
                    <a:pt x="417" y="177"/>
                  </a:lnTo>
                  <a:lnTo>
                    <a:pt x="418" y="197"/>
                  </a:lnTo>
                  <a:lnTo>
                    <a:pt x="417" y="217"/>
                  </a:lnTo>
                  <a:lnTo>
                    <a:pt x="414" y="236"/>
                  </a:lnTo>
                  <a:lnTo>
                    <a:pt x="409" y="255"/>
                  </a:lnTo>
                  <a:lnTo>
                    <a:pt x="402" y="273"/>
                  </a:lnTo>
                  <a:lnTo>
                    <a:pt x="393" y="291"/>
                  </a:lnTo>
                  <a:lnTo>
                    <a:pt x="382" y="307"/>
                  </a:lnTo>
                  <a:lnTo>
                    <a:pt x="370" y="322"/>
                  </a:lnTo>
                  <a:lnTo>
                    <a:pt x="357" y="335"/>
                  </a:lnTo>
                  <a:lnTo>
                    <a:pt x="342" y="348"/>
                  </a:lnTo>
                  <a:lnTo>
                    <a:pt x="327" y="360"/>
                  </a:lnTo>
                  <a:lnTo>
                    <a:pt x="308" y="369"/>
                  </a:lnTo>
                  <a:lnTo>
                    <a:pt x="290" y="378"/>
                  </a:lnTo>
                  <a:lnTo>
                    <a:pt x="271" y="384"/>
                  </a:lnTo>
                  <a:lnTo>
                    <a:pt x="252" y="390"/>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37" name="Freeform 42"/>
            <p:cNvSpPr>
              <a:spLocks/>
            </p:cNvSpPr>
            <p:nvPr/>
          </p:nvSpPr>
          <p:spPr bwMode="auto">
            <a:xfrm>
              <a:off x="1358" y="1700"/>
              <a:ext cx="92" cy="99"/>
            </a:xfrm>
            <a:custGeom>
              <a:avLst/>
              <a:gdLst/>
              <a:ahLst/>
              <a:cxnLst>
                <a:cxn ang="0">
                  <a:pos x="39" y="28"/>
                </a:cxn>
                <a:cxn ang="0">
                  <a:pos x="85" y="50"/>
                </a:cxn>
                <a:cxn ang="0">
                  <a:pos x="134" y="63"/>
                </a:cxn>
                <a:cxn ang="0">
                  <a:pos x="186" y="68"/>
                </a:cxn>
                <a:cxn ang="0">
                  <a:pos x="240" y="63"/>
                </a:cxn>
                <a:cxn ang="0">
                  <a:pos x="288" y="50"/>
                </a:cxn>
                <a:cxn ang="0">
                  <a:pos x="332" y="29"/>
                </a:cxn>
                <a:cxn ang="0">
                  <a:pos x="369" y="2"/>
                </a:cxn>
                <a:cxn ang="0">
                  <a:pos x="182" y="492"/>
                </a:cxn>
                <a:cxn ang="0">
                  <a:pos x="0" y="0"/>
                </a:cxn>
                <a:cxn ang="0">
                  <a:pos x="39" y="28"/>
                </a:cxn>
              </a:cxnLst>
              <a:rect l="0" t="0" r="r" b="b"/>
              <a:pathLst>
                <a:path w="369" h="492">
                  <a:moveTo>
                    <a:pt x="39" y="28"/>
                  </a:moveTo>
                  <a:lnTo>
                    <a:pt x="85" y="50"/>
                  </a:lnTo>
                  <a:lnTo>
                    <a:pt x="134" y="63"/>
                  </a:lnTo>
                  <a:lnTo>
                    <a:pt x="186" y="68"/>
                  </a:lnTo>
                  <a:lnTo>
                    <a:pt x="240" y="63"/>
                  </a:lnTo>
                  <a:lnTo>
                    <a:pt x="288" y="50"/>
                  </a:lnTo>
                  <a:lnTo>
                    <a:pt x="332" y="29"/>
                  </a:lnTo>
                  <a:lnTo>
                    <a:pt x="369" y="2"/>
                  </a:lnTo>
                  <a:lnTo>
                    <a:pt x="182" y="492"/>
                  </a:lnTo>
                  <a:lnTo>
                    <a:pt x="0" y="0"/>
                  </a:lnTo>
                  <a:lnTo>
                    <a:pt x="39" y="28"/>
                  </a:lnTo>
                  <a:close/>
                </a:path>
              </a:pathLst>
            </a:custGeom>
            <a:solidFill>
              <a:srgbClr val="000000"/>
            </a:solidFill>
            <a:ln w="9525">
              <a:noFill/>
              <a:round/>
              <a:headEnd/>
              <a:tailEnd/>
            </a:ln>
          </p:spPr>
          <p:txBody>
            <a:bodyPr/>
            <a:lstStyle/>
            <a:p>
              <a:endParaRPr lang="ja-JP" altLang="en-US"/>
            </a:p>
          </p:txBody>
        </p:sp>
        <p:sp>
          <p:nvSpPr>
            <p:cNvPr id="38" name="Line 43"/>
            <p:cNvSpPr>
              <a:spLocks noChangeShapeType="1"/>
            </p:cNvSpPr>
            <p:nvPr/>
          </p:nvSpPr>
          <p:spPr bwMode="auto">
            <a:xfrm flipH="1">
              <a:off x="1404" y="1660"/>
              <a:ext cx="1" cy="60"/>
            </a:xfrm>
            <a:prstGeom prst="line">
              <a:avLst/>
            </a:prstGeom>
            <a:noFill/>
            <a:ln w="0">
              <a:solidFill>
                <a:srgbClr val="000000"/>
              </a:solidFill>
              <a:round/>
              <a:headEnd/>
              <a:tailEnd/>
            </a:ln>
          </p:spPr>
          <p:txBody>
            <a:bodyPr/>
            <a:lstStyle/>
            <a:p>
              <a:endParaRPr lang="ja-JP" altLang="en-US"/>
            </a:p>
          </p:txBody>
        </p:sp>
        <p:sp>
          <p:nvSpPr>
            <p:cNvPr id="39" name="Freeform 44"/>
            <p:cNvSpPr>
              <a:spLocks/>
            </p:cNvSpPr>
            <p:nvPr/>
          </p:nvSpPr>
          <p:spPr bwMode="auto">
            <a:xfrm>
              <a:off x="1358" y="2245"/>
              <a:ext cx="92" cy="98"/>
            </a:xfrm>
            <a:custGeom>
              <a:avLst/>
              <a:gdLst/>
              <a:ahLst/>
              <a:cxnLst>
                <a:cxn ang="0">
                  <a:pos x="39" y="27"/>
                </a:cxn>
                <a:cxn ang="0">
                  <a:pos x="84" y="49"/>
                </a:cxn>
                <a:cxn ang="0">
                  <a:pos x="134" y="64"/>
                </a:cxn>
                <a:cxn ang="0">
                  <a:pos x="186" y="67"/>
                </a:cxn>
                <a:cxn ang="0">
                  <a:pos x="239" y="63"/>
                </a:cxn>
                <a:cxn ang="0">
                  <a:pos x="287" y="48"/>
                </a:cxn>
                <a:cxn ang="0">
                  <a:pos x="332" y="27"/>
                </a:cxn>
                <a:cxn ang="0">
                  <a:pos x="369" y="1"/>
                </a:cxn>
                <a:cxn ang="0">
                  <a:pos x="183" y="491"/>
                </a:cxn>
                <a:cxn ang="0">
                  <a:pos x="0" y="0"/>
                </a:cxn>
                <a:cxn ang="0">
                  <a:pos x="39" y="27"/>
                </a:cxn>
              </a:cxnLst>
              <a:rect l="0" t="0" r="r" b="b"/>
              <a:pathLst>
                <a:path w="369" h="491">
                  <a:moveTo>
                    <a:pt x="39" y="27"/>
                  </a:moveTo>
                  <a:lnTo>
                    <a:pt x="84" y="49"/>
                  </a:lnTo>
                  <a:lnTo>
                    <a:pt x="134" y="64"/>
                  </a:lnTo>
                  <a:lnTo>
                    <a:pt x="186" y="67"/>
                  </a:lnTo>
                  <a:lnTo>
                    <a:pt x="239" y="63"/>
                  </a:lnTo>
                  <a:lnTo>
                    <a:pt x="287" y="48"/>
                  </a:lnTo>
                  <a:lnTo>
                    <a:pt x="332" y="27"/>
                  </a:lnTo>
                  <a:lnTo>
                    <a:pt x="369" y="1"/>
                  </a:lnTo>
                  <a:lnTo>
                    <a:pt x="183" y="491"/>
                  </a:lnTo>
                  <a:lnTo>
                    <a:pt x="0" y="0"/>
                  </a:lnTo>
                  <a:lnTo>
                    <a:pt x="39" y="27"/>
                  </a:lnTo>
                  <a:close/>
                </a:path>
              </a:pathLst>
            </a:custGeom>
            <a:solidFill>
              <a:srgbClr val="000000"/>
            </a:solidFill>
            <a:ln w="9525">
              <a:noFill/>
              <a:round/>
              <a:headEnd/>
              <a:tailEnd/>
            </a:ln>
          </p:spPr>
          <p:txBody>
            <a:bodyPr/>
            <a:lstStyle/>
            <a:p>
              <a:endParaRPr lang="ja-JP" altLang="en-US"/>
            </a:p>
          </p:txBody>
        </p:sp>
        <p:sp>
          <p:nvSpPr>
            <p:cNvPr id="40" name="Line 45"/>
            <p:cNvSpPr>
              <a:spLocks noChangeShapeType="1"/>
            </p:cNvSpPr>
            <p:nvPr/>
          </p:nvSpPr>
          <p:spPr bwMode="auto">
            <a:xfrm flipH="1">
              <a:off x="1404" y="1881"/>
              <a:ext cx="1" cy="383"/>
            </a:xfrm>
            <a:prstGeom prst="line">
              <a:avLst/>
            </a:prstGeom>
            <a:noFill/>
            <a:ln w="0">
              <a:solidFill>
                <a:srgbClr val="000000"/>
              </a:solidFill>
              <a:round/>
              <a:headEnd/>
              <a:tailEnd/>
            </a:ln>
          </p:spPr>
          <p:txBody>
            <a:bodyPr/>
            <a:lstStyle/>
            <a:p>
              <a:endParaRPr lang="ja-JP" altLang="en-US"/>
            </a:p>
          </p:txBody>
        </p:sp>
        <p:sp>
          <p:nvSpPr>
            <p:cNvPr id="41" name="Freeform 46"/>
            <p:cNvSpPr>
              <a:spLocks/>
            </p:cNvSpPr>
            <p:nvPr/>
          </p:nvSpPr>
          <p:spPr bwMode="auto">
            <a:xfrm>
              <a:off x="1359" y="2957"/>
              <a:ext cx="92" cy="98"/>
            </a:xfrm>
            <a:custGeom>
              <a:avLst/>
              <a:gdLst/>
              <a:ahLst/>
              <a:cxnLst>
                <a:cxn ang="0">
                  <a:pos x="39" y="27"/>
                </a:cxn>
                <a:cxn ang="0">
                  <a:pos x="85" y="48"/>
                </a:cxn>
                <a:cxn ang="0">
                  <a:pos x="135" y="63"/>
                </a:cxn>
                <a:cxn ang="0">
                  <a:pos x="187" y="66"/>
                </a:cxn>
                <a:cxn ang="0">
                  <a:pos x="240" y="62"/>
                </a:cxn>
                <a:cxn ang="0">
                  <a:pos x="288" y="47"/>
                </a:cxn>
                <a:cxn ang="0">
                  <a:pos x="332" y="26"/>
                </a:cxn>
                <a:cxn ang="0">
                  <a:pos x="369" y="0"/>
                </a:cxn>
                <a:cxn ang="0">
                  <a:pos x="185" y="490"/>
                </a:cxn>
                <a:cxn ang="0">
                  <a:pos x="0" y="0"/>
                </a:cxn>
                <a:cxn ang="0">
                  <a:pos x="39" y="27"/>
                </a:cxn>
              </a:cxnLst>
              <a:rect l="0" t="0" r="r" b="b"/>
              <a:pathLst>
                <a:path w="369" h="490">
                  <a:moveTo>
                    <a:pt x="39" y="27"/>
                  </a:moveTo>
                  <a:lnTo>
                    <a:pt x="85" y="48"/>
                  </a:lnTo>
                  <a:lnTo>
                    <a:pt x="135" y="63"/>
                  </a:lnTo>
                  <a:lnTo>
                    <a:pt x="187" y="66"/>
                  </a:lnTo>
                  <a:lnTo>
                    <a:pt x="240" y="62"/>
                  </a:lnTo>
                  <a:lnTo>
                    <a:pt x="288" y="47"/>
                  </a:lnTo>
                  <a:lnTo>
                    <a:pt x="332" y="26"/>
                  </a:lnTo>
                  <a:lnTo>
                    <a:pt x="369" y="0"/>
                  </a:lnTo>
                  <a:lnTo>
                    <a:pt x="185" y="490"/>
                  </a:lnTo>
                  <a:lnTo>
                    <a:pt x="0" y="0"/>
                  </a:lnTo>
                  <a:lnTo>
                    <a:pt x="39" y="27"/>
                  </a:lnTo>
                  <a:close/>
                </a:path>
              </a:pathLst>
            </a:custGeom>
            <a:solidFill>
              <a:srgbClr val="000000"/>
            </a:solidFill>
            <a:ln w="9525">
              <a:noFill/>
              <a:round/>
              <a:headEnd/>
              <a:tailEnd/>
            </a:ln>
          </p:spPr>
          <p:txBody>
            <a:bodyPr/>
            <a:lstStyle/>
            <a:p>
              <a:endParaRPr lang="ja-JP" altLang="en-US"/>
            </a:p>
          </p:txBody>
        </p:sp>
        <p:sp>
          <p:nvSpPr>
            <p:cNvPr id="42" name="Line 47"/>
            <p:cNvSpPr>
              <a:spLocks noChangeShapeType="1"/>
            </p:cNvSpPr>
            <p:nvPr/>
          </p:nvSpPr>
          <p:spPr bwMode="auto">
            <a:xfrm>
              <a:off x="1404" y="2443"/>
              <a:ext cx="1" cy="533"/>
            </a:xfrm>
            <a:prstGeom prst="line">
              <a:avLst/>
            </a:prstGeom>
            <a:noFill/>
            <a:ln w="0">
              <a:solidFill>
                <a:srgbClr val="000000"/>
              </a:solidFill>
              <a:round/>
              <a:headEnd/>
              <a:tailEnd/>
            </a:ln>
          </p:spPr>
          <p:txBody>
            <a:bodyPr/>
            <a:lstStyle/>
            <a:p>
              <a:endParaRPr lang="ja-JP" altLang="en-US"/>
            </a:p>
          </p:txBody>
        </p:sp>
        <p:sp>
          <p:nvSpPr>
            <p:cNvPr id="43" name="Rectangle 48"/>
            <p:cNvSpPr>
              <a:spLocks noChangeArrowheads="1"/>
            </p:cNvSpPr>
            <p:nvPr/>
          </p:nvSpPr>
          <p:spPr bwMode="auto">
            <a:xfrm>
              <a:off x="1222" y="1559"/>
              <a:ext cx="52"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6</a:t>
              </a:r>
              <a:endParaRPr lang="en-US" altLang="zh-CN">
                <a:ea typeface="宋体" pitchFamily="2" charset="-122"/>
              </a:endParaRPr>
            </a:p>
          </p:txBody>
        </p:sp>
        <p:sp>
          <p:nvSpPr>
            <p:cNvPr id="44" name="Rectangle 49"/>
            <p:cNvSpPr>
              <a:spLocks noChangeArrowheads="1"/>
            </p:cNvSpPr>
            <p:nvPr/>
          </p:nvSpPr>
          <p:spPr bwMode="auto">
            <a:xfrm>
              <a:off x="1286" y="1815"/>
              <a:ext cx="52"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7</a:t>
              </a:r>
              <a:endParaRPr lang="en-US" altLang="zh-CN">
                <a:ea typeface="宋体" pitchFamily="2" charset="-122"/>
              </a:endParaRPr>
            </a:p>
          </p:txBody>
        </p:sp>
        <p:sp>
          <p:nvSpPr>
            <p:cNvPr id="45" name="Rectangle 50"/>
            <p:cNvSpPr>
              <a:spLocks noChangeArrowheads="1"/>
            </p:cNvSpPr>
            <p:nvPr/>
          </p:nvSpPr>
          <p:spPr bwMode="auto">
            <a:xfrm>
              <a:off x="1253" y="2388"/>
              <a:ext cx="52"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8</a:t>
              </a:r>
              <a:endParaRPr lang="en-US" altLang="zh-CN">
                <a:ea typeface="宋体" pitchFamily="2" charset="-122"/>
              </a:endParaRPr>
            </a:p>
          </p:txBody>
        </p:sp>
        <p:sp>
          <p:nvSpPr>
            <p:cNvPr id="46" name="Rectangle 51"/>
            <p:cNvSpPr>
              <a:spLocks noChangeArrowheads="1"/>
            </p:cNvSpPr>
            <p:nvPr/>
          </p:nvSpPr>
          <p:spPr bwMode="auto">
            <a:xfrm>
              <a:off x="1189" y="3015"/>
              <a:ext cx="52"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9</a:t>
              </a:r>
              <a:endParaRPr lang="en-US" altLang="zh-CN">
                <a:ea typeface="宋体" pitchFamily="2" charset="-122"/>
              </a:endParaRPr>
            </a:p>
          </p:txBody>
        </p:sp>
        <p:sp>
          <p:nvSpPr>
            <p:cNvPr id="47" name="Rectangle 52"/>
            <p:cNvSpPr>
              <a:spLocks noChangeArrowheads="1"/>
            </p:cNvSpPr>
            <p:nvPr/>
          </p:nvSpPr>
          <p:spPr bwMode="auto">
            <a:xfrm>
              <a:off x="1951" y="1559"/>
              <a:ext cx="104"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10</a:t>
              </a:r>
              <a:endParaRPr lang="en-US" altLang="zh-CN">
                <a:ea typeface="宋体" pitchFamily="2" charset="-122"/>
              </a:endParaRPr>
            </a:p>
          </p:txBody>
        </p:sp>
        <p:sp>
          <p:nvSpPr>
            <p:cNvPr id="48" name="Rectangle 53"/>
            <p:cNvSpPr>
              <a:spLocks noChangeArrowheads="1"/>
            </p:cNvSpPr>
            <p:nvPr/>
          </p:nvSpPr>
          <p:spPr bwMode="auto">
            <a:xfrm>
              <a:off x="1951" y="1748"/>
              <a:ext cx="104"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11</a:t>
              </a:r>
              <a:endParaRPr lang="en-US" altLang="zh-CN">
                <a:ea typeface="宋体" pitchFamily="2" charset="-122"/>
              </a:endParaRPr>
            </a:p>
          </p:txBody>
        </p:sp>
        <p:sp>
          <p:nvSpPr>
            <p:cNvPr id="49" name="Rectangle 54"/>
            <p:cNvSpPr>
              <a:spLocks noChangeArrowheads="1"/>
            </p:cNvSpPr>
            <p:nvPr/>
          </p:nvSpPr>
          <p:spPr bwMode="auto">
            <a:xfrm>
              <a:off x="2646" y="1541"/>
              <a:ext cx="104"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16</a:t>
              </a:r>
              <a:endParaRPr lang="en-US" altLang="zh-CN">
                <a:ea typeface="宋体" pitchFamily="2" charset="-122"/>
              </a:endParaRPr>
            </a:p>
          </p:txBody>
        </p:sp>
        <p:sp>
          <p:nvSpPr>
            <p:cNvPr id="50" name="Rectangle 55"/>
            <p:cNvSpPr>
              <a:spLocks noChangeArrowheads="1"/>
            </p:cNvSpPr>
            <p:nvPr/>
          </p:nvSpPr>
          <p:spPr bwMode="auto">
            <a:xfrm>
              <a:off x="1951" y="2071"/>
              <a:ext cx="104"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12</a:t>
              </a:r>
              <a:endParaRPr lang="en-US" altLang="zh-CN">
                <a:ea typeface="宋体" pitchFamily="2" charset="-122"/>
              </a:endParaRPr>
            </a:p>
          </p:txBody>
        </p:sp>
        <p:sp>
          <p:nvSpPr>
            <p:cNvPr id="51" name="Rectangle 56"/>
            <p:cNvSpPr>
              <a:spLocks noChangeArrowheads="1"/>
            </p:cNvSpPr>
            <p:nvPr/>
          </p:nvSpPr>
          <p:spPr bwMode="auto">
            <a:xfrm>
              <a:off x="2679" y="1815"/>
              <a:ext cx="104"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17</a:t>
              </a:r>
              <a:endParaRPr lang="en-US" altLang="zh-CN">
                <a:ea typeface="宋体" pitchFamily="2" charset="-122"/>
              </a:endParaRPr>
            </a:p>
          </p:txBody>
        </p:sp>
        <p:sp>
          <p:nvSpPr>
            <p:cNvPr id="52" name="Rectangle 57"/>
            <p:cNvSpPr>
              <a:spLocks noChangeArrowheads="1"/>
            </p:cNvSpPr>
            <p:nvPr/>
          </p:nvSpPr>
          <p:spPr bwMode="auto">
            <a:xfrm>
              <a:off x="2888" y="2089"/>
              <a:ext cx="104"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18</a:t>
              </a:r>
              <a:endParaRPr lang="en-US" altLang="zh-CN">
                <a:ea typeface="宋体" pitchFamily="2" charset="-122"/>
              </a:endParaRPr>
            </a:p>
          </p:txBody>
        </p:sp>
        <p:sp>
          <p:nvSpPr>
            <p:cNvPr id="53" name="Rectangle 58"/>
            <p:cNvSpPr>
              <a:spLocks noChangeArrowheads="1"/>
            </p:cNvSpPr>
            <p:nvPr/>
          </p:nvSpPr>
          <p:spPr bwMode="auto">
            <a:xfrm>
              <a:off x="1951" y="2485"/>
              <a:ext cx="104"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13</a:t>
              </a:r>
              <a:endParaRPr lang="en-US" altLang="zh-CN">
                <a:ea typeface="宋体" pitchFamily="2" charset="-122"/>
              </a:endParaRPr>
            </a:p>
          </p:txBody>
        </p:sp>
        <p:sp>
          <p:nvSpPr>
            <p:cNvPr id="54" name="Rectangle 59"/>
            <p:cNvSpPr>
              <a:spLocks noChangeArrowheads="1"/>
            </p:cNvSpPr>
            <p:nvPr/>
          </p:nvSpPr>
          <p:spPr bwMode="auto">
            <a:xfrm>
              <a:off x="1951" y="2990"/>
              <a:ext cx="104"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14</a:t>
              </a:r>
              <a:endParaRPr lang="en-US" altLang="zh-CN">
                <a:ea typeface="宋体" pitchFamily="2" charset="-122"/>
              </a:endParaRPr>
            </a:p>
          </p:txBody>
        </p:sp>
        <p:sp>
          <p:nvSpPr>
            <p:cNvPr id="55" name="Rectangle 60"/>
            <p:cNvSpPr>
              <a:spLocks noChangeArrowheads="1"/>
            </p:cNvSpPr>
            <p:nvPr/>
          </p:nvSpPr>
          <p:spPr bwMode="auto">
            <a:xfrm>
              <a:off x="2679" y="2504"/>
              <a:ext cx="104"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19</a:t>
              </a:r>
              <a:endParaRPr lang="en-US" altLang="zh-CN">
                <a:ea typeface="宋体" pitchFamily="2" charset="-122"/>
              </a:endParaRPr>
            </a:p>
          </p:txBody>
        </p:sp>
        <p:sp>
          <p:nvSpPr>
            <p:cNvPr id="56" name="Rectangle 61"/>
            <p:cNvSpPr>
              <a:spLocks noChangeArrowheads="1"/>
            </p:cNvSpPr>
            <p:nvPr/>
          </p:nvSpPr>
          <p:spPr bwMode="auto">
            <a:xfrm>
              <a:off x="2679" y="2808"/>
              <a:ext cx="104"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20</a:t>
              </a:r>
              <a:endParaRPr lang="en-US" altLang="zh-CN">
                <a:ea typeface="宋体" pitchFamily="2" charset="-122"/>
              </a:endParaRPr>
            </a:p>
          </p:txBody>
        </p:sp>
        <p:sp>
          <p:nvSpPr>
            <p:cNvPr id="57" name="Rectangle 62"/>
            <p:cNvSpPr>
              <a:spLocks noChangeArrowheads="1"/>
            </p:cNvSpPr>
            <p:nvPr/>
          </p:nvSpPr>
          <p:spPr bwMode="auto">
            <a:xfrm>
              <a:off x="1951" y="3405"/>
              <a:ext cx="104"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15</a:t>
              </a:r>
              <a:endParaRPr lang="en-US" altLang="zh-CN">
                <a:ea typeface="宋体" pitchFamily="2" charset="-122"/>
              </a:endParaRPr>
            </a:p>
          </p:txBody>
        </p:sp>
        <p:sp>
          <p:nvSpPr>
            <p:cNvPr id="58" name="Rectangle 63"/>
            <p:cNvSpPr>
              <a:spLocks noChangeArrowheads="1"/>
            </p:cNvSpPr>
            <p:nvPr/>
          </p:nvSpPr>
          <p:spPr bwMode="auto">
            <a:xfrm>
              <a:off x="1367" y="1274"/>
              <a:ext cx="105" cy="13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C</a:t>
              </a:r>
              <a:r>
                <a:rPr lang="en-US" altLang="zh-CN" sz="1200" baseline="-25000">
                  <a:solidFill>
                    <a:srgbClr val="000000"/>
                  </a:solidFill>
                  <a:ea typeface="宋体" pitchFamily="2" charset="-122"/>
                </a:rPr>
                <a:t>2</a:t>
              </a:r>
              <a:endParaRPr lang="en-US" altLang="zh-CN" baseline="-25000">
                <a:ea typeface="宋体" pitchFamily="2" charset="-122"/>
              </a:endParaRPr>
            </a:p>
          </p:txBody>
        </p:sp>
        <p:sp>
          <p:nvSpPr>
            <p:cNvPr id="59" name="Rectangle 65"/>
            <p:cNvSpPr>
              <a:spLocks noChangeArrowheads="1"/>
            </p:cNvSpPr>
            <p:nvPr/>
          </p:nvSpPr>
          <p:spPr bwMode="auto">
            <a:xfrm>
              <a:off x="2095" y="1274"/>
              <a:ext cx="105" cy="13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C</a:t>
              </a:r>
              <a:r>
                <a:rPr lang="en-US" altLang="zh-CN" sz="1200" baseline="-25000">
                  <a:solidFill>
                    <a:srgbClr val="000000"/>
                  </a:solidFill>
                  <a:ea typeface="宋体" pitchFamily="2" charset="-122"/>
                </a:rPr>
                <a:t>3</a:t>
              </a:r>
              <a:endParaRPr lang="en-US" altLang="zh-CN" baseline="-25000">
                <a:ea typeface="宋体" pitchFamily="2" charset="-122"/>
              </a:endParaRPr>
            </a:p>
          </p:txBody>
        </p:sp>
        <p:sp>
          <p:nvSpPr>
            <p:cNvPr id="60" name="Rectangle 67"/>
            <p:cNvSpPr>
              <a:spLocks noChangeArrowheads="1"/>
            </p:cNvSpPr>
            <p:nvPr/>
          </p:nvSpPr>
          <p:spPr bwMode="auto">
            <a:xfrm>
              <a:off x="2823" y="1274"/>
              <a:ext cx="105" cy="13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C</a:t>
              </a:r>
              <a:r>
                <a:rPr lang="en-US" altLang="zh-CN" sz="1200" baseline="-25000">
                  <a:solidFill>
                    <a:srgbClr val="000000"/>
                  </a:solidFill>
                  <a:ea typeface="宋体" pitchFamily="2" charset="-122"/>
                </a:rPr>
                <a:t>4</a:t>
              </a:r>
              <a:endParaRPr lang="en-US" altLang="zh-CN" baseline="-25000">
                <a:ea typeface="宋体" pitchFamily="2" charset="-122"/>
              </a:endParaRPr>
            </a:p>
          </p:txBody>
        </p:sp>
        <p:sp>
          <p:nvSpPr>
            <p:cNvPr id="61" name="Freeform 69"/>
            <p:cNvSpPr>
              <a:spLocks/>
            </p:cNvSpPr>
            <p:nvPr/>
          </p:nvSpPr>
          <p:spPr bwMode="auto">
            <a:xfrm>
              <a:off x="602" y="1902"/>
              <a:ext cx="93" cy="98"/>
            </a:xfrm>
            <a:custGeom>
              <a:avLst/>
              <a:gdLst/>
              <a:ahLst/>
              <a:cxnLst>
                <a:cxn ang="0">
                  <a:pos x="39" y="27"/>
                </a:cxn>
                <a:cxn ang="0">
                  <a:pos x="85" y="48"/>
                </a:cxn>
                <a:cxn ang="0">
                  <a:pos x="134" y="63"/>
                </a:cxn>
                <a:cxn ang="0">
                  <a:pos x="188" y="66"/>
                </a:cxn>
                <a:cxn ang="0">
                  <a:pos x="240" y="62"/>
                </a:cxn>
                <a:cxn ang="0">
                  <a:pos x="288" y="47"/>
                </a:cxn>
                <a:cxn ang="0">
                  <a:pos x="333" y="26"/>
                </a:cxn>
                <a:cxn ang="0">
                  <a:pos x="369" y="0"/>
                </a:cxn>
                <a:cxn ang="0">
                  <a:pos x="185" y="490"/>
                </a:cxn>
                <a:cxn ang="0">
                  <a:pos x="0" y="0"/>
                </a:cxn>
                <a:cxn ang="0">
                  <a:pos x="39" y="27"/>
                </a:cxn>
              </a:cxnLst>
              <a:rect l="0" t="0" r="r" b="b"/>
              <a:pathLst>
                <a:path w="369" h="490">
                  <a:moveTo>
                    <a:pt x="39" y="27"/>
                  </a:moveTo>
                  <a:lnTo>
                    <a:pt x="85" y="48"/>
                  </a:lnTo>
                  <a:lnTo>
                    <a:pt x="134" y="63"/>
                  </a:lnTo>
                  <a:lnTo>
                    <a:pt x="188" y="66"/>
                  </a:lnTo>
                  <a:lnTo>
                    <a:pt x="240" y="62"/>
                  </a:lnTo>
                  <a:lnTo>
                    <a:pt x="288" y="47"/>
                  </a:lnTo>
                  <a:lnTo>
                    <a:pt x="333" y="26"/>
                  </a:lnTo>
                  <a:lnTo>
                    <a:pt x="369" y="0"/>
                  </a:lnTo>
                  <a:lnTo>
                    <a:pt x="185" y="490"/>
                  </a:lnTo>
                  <a:lnTo>
                    <a:pt x="0" y="0"/>
                  </a:lnTo>
                  <a:lnTo>
                    <a:pt x="39" y="27"/>
                  </a:lnTo>
                  <a:close/>
                </a:path>
              </a:pathLst>
            </a:custGeom>
            <a:solidFill>
              <a:srgbClr val="000000"/>
            </a:solidFill>
            <a:ln w="9525">
              <a:noFill/>
              <a:round/>
              <a:headEnd/>
              <a:tailEnd/>
            </a:ln>
          </p:spPr>
          <p:txBody>
            <a:bodyPr/>
            <a:lstStyle/>
            <a:p>
              <a:endParaRPr lang="ja-JP" altLang="en-US"/>
            </a:p>
          </p:txBody>
        </p:sp>
        <p:sp>
          <p:nvSpPr>
            <p:cNvPr id="62" name="Line 70"/>
            <p:cNvSpPr>
              <a:spLocks noChangeShapeType="1"/>
            </p:cNvSpPr>
            <p:nvPr/>
          </p:nvSpPr>
          <p:spPr bwMode="auto">
            <a:xfrm>
              <a:off x="648" y="1568"/>
              <a:ext cx="1" cy="353"/>
            </a:xfrm>
            <a:prstGeom prst="line">
              <a:avLst/>
            </a:prstGeom>
            <a:noFill/>
            <a:ln w="0">
              <a:solidFill>
                <a:srgbClr val="000000"/>
              </a:solidFill>
              <a:round/>
              <a:headEnd/>
              <a:tailEnd/>
            </a:ln>
          </p:spPr>
          <p:txBody>
            <a:bodyPr/>
            <a:lstStyle/>
            <a:p>
              <a:endParaRPr lang="ja-JP" altLang="en-US"/>
            </a:p>
          </p:txBody>
        </p:sp>
        <p:sp>
          <p:nvSpPr>
            <p:cNvPr id="63" name="Freeform 71"/>
            <p:cNvSpPr>
              <a:spLocks/>
            </p:cNvSpPr>
            <p:nvPr/>
          </p:nvSpPr>
          <p:spPr bwMode="auto">
            <a:xfrm>
              <a:off x="604" y="1492"/>
              <a:ext cx="105" cy="79"/>
            </a:xfrm>
            <a:custGeom>
              <a:avLst/>
              <a:gdLst/>
              <a:ahLst/>
              <a:cxnLst>
                <a:cxn ang="0">
                  <a:pos x="187" y="392"/>
                </a:cxn>
                <a:cxn ang="0">
                  <a:pos x="147" y="383"/>
                </a:cxn>
                <a:cxn ang="0">
                  <a:pos x="110" y="368"/>
                </a:cxn>
                <a:cxn ang="0">
                  <a:pos x="76" y="348"/>
                </a:cxn>
                <a:cxn ang="0">
                  <a:pos x="48" y="321"/>
                </a:cxn>
                <a:cxn ang="0">
                  <a:pos x="25" y="290"/>
                </a:cxn>
                <a:cxn ang="0">
                  <a:pos x="9" y="254"/>
                </a:cxn>
                <a:cxn ang="0">
                  <a:pos x="1" y="216"/>
                </a:cxn>
                <a:cxn ang="0">
                  <a:pos x="1" y="176"/>
                </a:cxn>
                <a:cxn ang="0">
                  <a:pos x="9" y="138"/>
                </a:cxn>
                <a:cxn ang="0">
                  <a:pos x="25" y="102"/>
                </a:cxn>
                <a:cxn ang="0">
                  <a:pos x="48" y="71"/>
                </a:cxn>
                <a:cxn ang="0">
                  <a:pos x="76" y="45"/>
                </a:cxn>
                <a:cxn ang="0">
                  <a:pos x="110" y="24"/>
                </a:cxn>
                <a:cxn ang="0">
                  <a:pos x="147" y="9"/>
                </a:cxn>
                <a:cxn ang="0">
                  <a:pos x="187" y="1"/>
                </a:cxn>
                <a:cxn ang="0">
                  <a:pos x="231" y="1"/>
                </a:cxn>
                <a:cxn ang="0">
                  <a:pos x="271" y="9"/>
                </a:cxn>
                <a:cxn ang="0">
                  <a:pos x="308" y="24"/>
                </a:cxn>
                <a:cxn ang="0">
                  <a:pos x="342" y="45"/>
                </a:cxn>
                <a:cxn ang="0">
                  <a:pos x="370" y="71"/>
                </a:cxn>
                <a:cxn ang="0">
                  <a:pos x="393" y="102"/>
                </a:cxn>
                <a:cxn ang="0">
                  <a:pos x="408" y="138"/>
                </a:cxn>
                <a:cxn ang="0">
                  <a:pos x="417" y="176"/>
                </a:cxn>
                <a:cxn ang="0">
                  <a:pos x="417" y="216"/>
                </a:cxn>
                <a:cxn ang="0">
                  <a:pos x="408" y="254"/>
                </a:cxn>
                <a:cxn ang="0">
                  <a:pos x="393" y="290"/>
                </a:cxn>
                <a:cxn ang="0">
                  <a:pos x="370" y="321"/>
                </a:cxn>
                <a:cxn ang="0">
                  <a:pos x="342" y="348"/>
                </a:cxn>
                <a:cxn ang="0">
                  <a:pos x="308" y="368"/>
                </a:cxn>
                <a:cxn ang="0">
                  <a:pos x="271" y="383"/>
                </a:cxn>
                <a:cxn ang="0">
                  <a:pos x="231" y="392"/>
                </a:cxn>
              </a:cxnLst>
              <a:rect l="0" t="0" r="r" b="b"/>
              <a:pathLst>
                <a:path w="418" h="393">
                  <a:moveTo>
                    <a:pt x="209" y="393"/>
                  </a:moveTo>
                  <a:lnTo>
                    <a:pt x="187" y="392"/>
                  </a:lnTo>
                  <a:lnTo>
                    <a:pt x="167" y="389"/>
                  </a:lnTo>
                  <a:lnTo>
                    <a:pt x="147" y="383"/>
                  </a:lnTo>
                  <a:lnTo>
                    <a:pt x="128" y="378"/>
                  </a:lnTo>
                  <a:lnTo>
                    <a:pt x="110" y="368"/>
                  </a:lnTo>
                  <a:lnTo>
                    <a:pt x="92" y="359"/>
                  </a:lnTo>
                  <a:lnTo>
                    <a:pt x="76" y="348"/>
                  </a:lnTo>
                  <a:lnTo>
                    <a:pt x="61" y="335"/>
                  </a:lnTo>
                  <a:lnTo>
                    <a:pt x="48" y="321"/>
                  </a:lnTo>
                  <a:lnTo>
                    <a:pt x="36" y="306"/>
                  </a:lnTo>
                  <a:lnTo>
                    <a:pt x="25" y="290"/>
                  </a:lnTo>
                  <a:lnTo>
                    <a:pt x="16" y="273"/>
                  </a:lnTo>
                  <a:lnTo>
                    <a:pt x="9" y="254"/>
                  </a:lnTo>
                  <a:lnTo>
                    <a:pt x="4" y="236"/>
                  </a:lnTo>
                  <a:lnTo>
                    <a:pt x="1" y="216"/>
                  </a:lnTo>
                  <a:lnTo>
                    <a:pt x="0" y="197"/>
                  </a:lnTo>
                  <a:lnTo>
                    <a:pt x="1" y="176"/>
                  </a:lnTo>
                  <a:lnTo>
                    <a:pt x="4" y="157"/>
                  </a:lnTo>
                  <a:lnTo>
                    <a:pt x="9" y="138"/>
                  </a:lnTo>
                  <a:lnTo>
                    <a:pt x="16" y="120"/>
                  </a:lnTo>
                  <a:lnTo>
                    <a:pt x="25" y="102"/>
                  </a:lnTo>
                  <a:lnTo>
                    <a:pt x="36" y="86"/>
                  </a:lnTo>
                  <a:lnTo>
                    <a:pt x="48" y="71"/>
                  </a:lnTo>
                  <a:lnTo>
                    <a:pt x="61" y="58"/>
                  </a:lnTo>
                  <a:lnTo>
                    <a:pt x="76" y="45"/>
                  </a:lnTo>
                  <a:lnTo>
                    <a:pt x="92" y="33"/>
                  </a:lnTo>
                  <a:lnTo>
                    <a:pt x="110" y="24"/>
                  </a:lnTo>
                  <a:lnTo>
                    <a:pt x="128" y="15"/>
                  </a:lnTo>
                  <a:lnTo>
                    <a:pt x="147" y="9"/>
                  </a:lnTo>
                  <a:lnTo>
                    <a:pt x="167" y="3"/>
                  </a:lnTo>
                  <a:lnTo>
                    <a:pt x="187" y="1"/>
                  </a:lnTo>
                  <a:lnTo>
                    <a:pt x="209" y="0"/>
                  </a:lnTo>
                  <a:lnTo>
                    <a:pt x="231" y="1"/>
                  </a:lnTo>
                  <a:lnTo>
                    <a:pt x="251" y="3"/>
                  </a:lnTo>
                  <a:lnTo>
                    <a:pt x="271" y="9"/>
                  </a:lnTo>
                  <a:lnTo>
                    <a:pt x="290" y="15"/>
                  </a:lnTo>
                  <a:lnTo>
                    <a:pt x="308" y="24"/>
                  </a:lnTo>
                  <a:lnTo>
                    <a:pt x="326" y="33"/>
                  </a:lnTo>
                  <a:lnTo>
                    <a:pt x="342" y="45"/>
                  </a:lnTo>
                  <a:lnTo>
                    <a:pt x="356" y="58"/>
                  </a:lnTo>
                  <a:lnTo>
                    <a:pt x="370" y="71"/>
                  </a:lnTo>
                  <a:lnTo>
                    <a:pt x="382" y="86"/>
                  </a:lnTo>
                  <a:lnTo>
                    <a:pt x="393" y="102"/>
                  </a:lnTo>
                  <a:lnTo>
                    <a:pt x="401" y="120"/>
                  </a:lnTo>
                  <a:lnTo>
                    <a:pt x="408" y="138"/>
                  </a:lnTo>
                  <a:lnTo>
                    <a:pt x="413" y="157"/>
                  </a:lnTo>
                  <a:lnTo>
                    <a:pt x="417" y="176"/>
                  </a:lnTo>
                  <a:lnTo>
                    <a:pt x="418" y="197"/>
                  </a:lnTo>
                  <a:lnTo>
                    <a:pt x="417" y="216"/>
                  </a:lnTo>
                  <a:lnTo>
                    <a:pt x="413" y="236"/>
                  </a:lnTo>
                  <a:lnTo>
                    <a:pt x="408" y="254"/>
                  </a:lnTo>
                  <a:lnTo>
                    <a:pt x="401" y="273"/>
                  </a:lnTo>
                  <a:lnTo>
                    <a:pt x="393" y="290"/>
                  </a:lnTo>
                  <a:lnTo>
                    <a:pt x="382" y="306"/>
                  </a:lnTo>
                  <a:lnTo>
                    <a:pt x="370" y="321"/>
                  </a:lnTo>
                  <a:lnTo>
                    <a:pt x="356" y="335"/>
                  </a:lnTo>
                  <a:lnTo>
                    <a:pt x="342" y="348"/>
                  </a:lnTo>
                  <a:lnTo>
                    <a:pt x="326" y="359"/>
                  </a:lnTo>
                  <a:lnTo>
                    <a:pt x="308" y="368"/>
                  </a:lnTo>
                  <a:lnTo>
                    <a:pt x="290" y="378"/>
                  </a:lnTo>
                  <a:lnTo>
                    <a:pt x="271" y="383"/>
                  </a:lnTo>
                  <a:lnTo>
                    <a:pt x="251" y="389"/>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64" name="Freeform 72"/>
            <p:cNvSpPr>
              <a:spLocks/>
            </p:cNvSpPr>
            <p:nvPr/>
          </p:nvSpPr>
          <p:spPr bwMode="auto">
            <a:xfrm>
              <a:off x="604" y="1999"/>
              <a:ext cx="105" cy="78"/>
            </a:xfrm>
            <a:custGeom>
              <a:avLst/>
              <a:gdLst/>
              <a:ahLst/>
              <a:cxnLst>
                <a:cxn ang="0">
                  <a:pos x="187" y="391"/>
                </a:cxn>
                <a:cxn ang="0">
                  <a:pos x="147" y="383"/>
                </a:cxn>
                <a:cxn ang="0">
                  <a:pos x="110" y="368"/>
                </a:cxn>
                <a:cxn ang="0">
                  <a:pos x="76" y="347"/>
                </a:cxn>
                <a:cxn ang="0">
                  <a:pos x="48" y="321"/>
                </a:cxn>
                <a:cxn ang="0">
                  <a:pos x="25" y="290"/>
                </a:cxn>
                <a:cxn ang="0">
                  <a:pos x="9" y="254"/>
                </a:cxn>
                <a:cxn ang="0">
                  <a:pos x="1" y="216"/>
                </a:cxn>
                <a:cxn ang="0">
                  <a:pos x="1" y="176"/>
                </a:cxn>
                <a:cxn ang="0">
                  <a:pos x="9" y="138"/>
                </a:cxn>
                <a:cxn ang="0">
                  <a:pos x="25" y="102"/>
                </a:cxn>
                <a:cxn ang="0">
                  <a:pos x="48" y="71"/>
                </a:cxn>
                <a:cxn ang="0">
                  <a:pos x="76" y="45"/>
                </a:cxn>
                <a:cxn ang="0">
                  <a:pos x="110" y="24"/>
                </a:cxn>
                <a:cxn ang="0">
                  <a:pos x="147" y="9"/>
                </a:cxn>
                <a:cxn ang="0">
                  <a:pos x="187" y="1"/>
                </a:cxn>
                <a:cxn ang="0">
                  <a:pos x="231" y="1"/>
                </a:cxn>
                <a:cxn ang="0">
                  <a:pos x="271" y="9"/>
                </a:cxn>
                <a:cxn ang="0">
                  <a:pos x="308" y="24"/>
                </a:cxn>
                <a:cxn ang="0">
                  <a:pos x="342" y="45"/>
                </a:cxn>
                <a:cxn ang="0">
                  <a:pos x="370" y="71"/>
                </a:cxn>
                <a:cxn ang="0">
                  <a:pos x="393" y="102"/>
                </a:cxn>
                <a:cxn ang="0">
                  <a:pos x="408" y="138"/>
                </a:cxn>
                <a:cxn ang="0">
                  <a:pos x="417" y="176"/>
                </a:cxn>
                <a:cxn ang="0">
                  <a:pos x="417" y="216"/>
                </a:cxn>
                <a:cxn ang="0">
                  <a:pos x="408" y="254"/>
                </a:cxn>
                <a:cxn ang="0">
                  <a:pos x="393" y="290"/>
                </a:cxn>
                <a:cxn ang="0">
                  <a:pos x="370" y="321"/>
                </a:cxn>
                <a:cxn ang="0">
                  <a:pos x="342" y="347"/>
                </a:cxn>
                <a:cxn ang="0">
                  <a:pos x="308" y="368"/>
                </a:cxn>
                <a:cxn ang="0">
                  <a:pos x="271" y="383"/>
                </a:cxn>
                <a:cxn ang="0">
                  <a:pos x="231" y="391"/>
                </a:cxn>
              </a:cxnLst>
              <a:rect l="0" t="0" r="r" b="b"/>
              <a:pathLst>
                <a:path w="418" h="392">
                  <a:moveTo>
                    <a:pt x="209" y="392"/>
                  </a:moveTo>
                  <a:lnTo>
                    <a:pt x="187" y="391"/>
                  </a:lnTo>
                  <a:lnTo>
                    <a:pt x="167" y="389"/>
                  </a:lnTo>
                  <a:lnTo>
                    <a:pt x="147" y="383"/>
                  </a:lnTo>
                  <a:lnTo>
                    <a:pt x="128" y="377"/>
                  </a:lnTo>
                  <a:lnTo>
                    <a:pt x="110" y="368"/>
                  </a:lnTo>
                  <a:lnTo>
                    <a:pt x="92" y="359"/>
                  </a:lnTo>
                  <a:lnTo>
                    <a:pt x="76" y="347"/>
                  </a:lnTo>
                  <a:lnTo>
                    <a:pt x="61" y="335"/>
                  </a:lnTo>
                  <a:lnTo>
                    <a:pt x="48" y="321"/>
                  </a:lnTo>
                  <a:lnTo>
                    <a:pt x="36" y="306"/>
                  </a:lnTo>
                  <a:lnTo>
                    <a:pt x="25" y="290"/>
                  </a:lnTo>
                  <a:lnTo>
                    <a:pt x="16" y="273"/>
                  </a:lnTo>
                  <a:lnTo>
                    <a:pt x="9" y="254"/>
                  </a:lnTo>
                  <a:lnTo>
                    <a:pt x="4" y="236"/>
                  </a:lnTo>
                  <a:lnTo>
                    <a:pt x="1" y="216"/>
                  </a:lnTo>
                  <a:lnTo>
                    <a:pt x="0" y="197"/>
                  </a:lnTo>
                  <a:lnTo>
                    <a:pt x="1" y="176"/>
                  </a:lnTo>
                  <a:lnTo>
                    <a:pt x="4" y="156"/>
                  </a:lnTo>
                  <a:lnTo>
                    <a:pt x="9" y="138"/>
                  </a:lnTo>
                  <a:lnTo>
                    <a:pt x="16" y="119"/>
                  </a:lnTo>
                  <a:lnTo>
                    <a:pt x="25" y="102"/>
                  </a:lnTo>
                  <a:lnTo>
                    <a:pt x="36" y="86"/>
                  </a:lnTo>
                  <a:lnTo>
                    <a:pt x="48" y="71"/>
                  </a:lnTo>
                  <a:lnTo>
                    <a:pt x="61" y="57"/>
                  </a:lnTo>
                  <a:lnTo>
                    <a:pt x="76" y="45"/>
                  </a:lnTo>
                  <a:lnTo>
                    <a:pt x="92" y="33"/>
                  </a:lnTo>
                  <a:lnTo>
                    <a:pt x="110" y="24"/>
                  </a:lnTo>
                  <a:lnTo>
                    <a:pt x="128" y="15"/>
                  </a:lnTo>
                  <a:lnTo>
                    <a:pt x="147" y="9"/>
                  </a:lnTo>
                  <a:lnTo>
                    <a:pt x="167" y="3"/>
                  </a:lnTo>
                  <a:lnTo>
                    <a:pt x="187" y="1"/>
                  </a:lnTo>
                  <a:lnTo>
                    <a:pt x="209" y="0"/>
                  </a:lnTo>
                  <a:lnTo>
                    <a:pt x="231" y="1"/>
                  </a:lnTo>
                  <a:lnTo>
                    <a:pt x="251" y="3"/>
                  </a:lnTo>
                  <a:lnTo>
                    <a:pt x="271" y="9"/>
                  </a:lnTo>
                  <a:lnTo>
                    <a:pt x="290" y="15"/>
                  </a:lnTo>
                  <a:lnTo>
                    <a:pt x="308" y="24"/>
                  </a:lnTo>
                  <a:lnTo>
                    <a:pt x="326" y="33"/>
                  </a:lnTo>
                  <a:lnTo>
                    <a:pt x="342" y="45"/>
                  </a:lnTo>
                  <a:lnTo>
                    <a:pt x="356" y="57"/>
                  </a:lnTo>
                  <a:lnTo>
                    <a:pt x="370" y="71"/>
                  </a:lnTo>
                  <a:lnTo>
                    <a:pt x="382" y="86"/>
                  </a:lnTo>
                  <a:lnTo>
                    <a:pt x="393" y="102"/>
                  </a:lnTo>
                  <a:lnTo>
                    <a:pt x="401" y="119"/>
                  </a:lnTo>
                  <a:lnTo>
                    <a:pt x="408" y="138"/>
                  </a:lnTo>
                  <a:lnTo>
                    <a:pt x="413" y="156"/>
                  </a:lnTo>
                  <a:lnTo>
                    <a:pt x="417" y="176"/>
                  </a:lnTo>
                  <a:lnTo>
                    <a:pt x="418" y="197"/>
                  </a:lnTo>
                  <a:lnTo>
                    <a:pt x="417" y="216"/>
                  </a:lnTo>
                  <a:lnTo>
                    <a:pt x="413" y="236"/>
                  </a:lnTo>
                  <a:lnTo>
                    <a:pt x="408" y="254"/>
                  </a:lnTo>
                  <a:lnTo>
                    <a:pt x="401" y="273"/>
                  </a:lnTo>
                  <a:lnTo>
                    <a:pt x="393" y="290"/>
                  </a:lnTo>
                  <a:lnTo>
                    <a:pt x="382" y="306"/>
                  </a:lnTo>
                  <a:lnTo>
                    <a:pt x="370" y="321"/>
                  </a:lnTo>
                  <a:lnTo>
                    <a:pt x="356" y="335"/>
                  </a:lnTo>
                  <a:lnTo>
                    <a:pt x="342" y="347"/>
                  </a:lnTo>
                  <a:lnTo>
                    <a:pt x="326" y="359"/>
                  </a:lnTo>
                  <a:lnTo>
                    <a:pt x="308" y="368"/>
                  </a:lnTo>
                  <a:lnTo>
                    <a:pt x="290" y="377"/>
                  </a:lnTo>
                  <a:lnTo>
                    <a:pt x="271" y="383"/>
                  </a:lnTo>
                  <a:lnTo>
                    <a:pt x="251" y="389"/>
                  </a:lnTo>
                  <a:lnTo>
                    <a:pt x="231" y="391"/>
                  </a:lnTo>
                  <a:lnTo>
                    <a:pt x="209" y="392"/>
                  </a:lnTo>
                </a:path>
              </a:pathLst>
            </a:custGeom>
            <a:noFill/>
            <a:ln w="0">
              <a:solidFill>
                <a:srgbClr val="000000"/>
              </a:solidFill>
              <a:prstDash val="solid"/>
              <a:round/>
              <a:headEnd/>
              <a:tailEnd/>
            </a:ln>
          </p:spPr>
          <p:txBody>
            <a:bodyPr/>
            <a:lstStyle/>
            <a:p>
              <a:endParaRPr lang="ja-JP" altLang="en-US"/>
            </a:p>
          </p:txBody>
        </p:sp>
        <p:sp>
          <p:nvSpPr>
            <p:cNvPr id="65" name="Freeform 73"/>
            <p:cNvSpPr>
              <a:spLocks/>
            </p:cNvSpPr>
            <p:nvPr/>
          </p:nvSpPr>
          <p:spPr bwMode="auto">
            <a:xfrm>
              <a:off x="604" y="2229"/>
              <a:ext cx="105" cy="79"/>
            </a:xfrm>
            <a:custGeom>
              <a:avLst/>
              <a:gdLst/>
              <a:ahLst/>
              <a:cxnLst>
                <a:cxn ang="0">
                  <a:pos x="187" y="391"/>
                </a:cxn>
                <a:cxn ang="0">
                  <a:pos x="147" y="383"/>
                </a:cxn>
                <a:cxn ang="0">
                  <a:pos x="110" y="368"/>
                </a:cxn>
                <a:cxn ang="0">
                  <a:pos x="76" y="347"/>
                </a:cxn>
                <a:cxn ang="0">
                  <a:pos x="48" y="321"/>
                </a:cxn>
                <a:cxn ang="0">
                  <a:pos x="25" y="290"/>
                </a:cxn>
                <a:cxn ang="0">
                  <a:pos x="9" y="254"/>
                </a:cxn>
                <a:cxn ang="0">
                  <a:pos x="1" y="216"/>
                </a:cxn>
                <a:cxn ang="0">
                  <a:pos x="1" y="176"/>
                </a:cxn>
                <a:cxn ang="0">
                  <a:pos x="9" y="138"/>
                </a:cxn>
                <a:cxn ang="0">
                  <a:pos x="25" y="102"/>
                </a:cxn>
                <a:cxn ang="0">
                  <a:pos x="48" y="71"/>
                </a:cxn>
                <a:cxn ang="0">
                  <a:pos x="76" y="44"/>
                </a:cxn>
                <a:cxn ang="0">
                  <a:pos x="110" y="24"/>
                </a:cxn>
                <a:cxn ang="0">
                  <a:pos x="147" y="9"/>
                </a:cxn>
                <a:cxn ang="0">
                  <a:pos x="187" y="1"/>
                </a:cxn>
                <a:cxn ang="0">
                  <a:pos x="231" y="1"/>
                </a:cxn>
                <a:cxn ang="0">
                  <a:pos x="271" y="9"/>
                </a:cxn>
                <a:cxn ang="0">
                  <a:pos x="308" y="24"/>
                </a:cxn>
                <a:cxn ang="0">
                  <a:pos x="342" y="44"/>
                </a:cxn>
                <a:cxn ang="0">
                  <a:pos x="370" y="71"/>
                </a:cxn>
                <a:cxn ang="0">
                  <a:pos x="393" y="102"/>
                </a:cxn>
                <a:cxn ang="0">
                  <a:pos x="408" y="138"/>
                </a:cxn>
                <a:cxn ang="0">
                  <a:pos x="417" y="176"/>
                </a:cxn>
                <a:cxn ang="0">
                  <a:pos x="417" y="216"/>
                </a:cxn>
                <a:cxn ang="0">
                  <a:pos x="408" y="254"/>
                </a:cxn>
                <a:cxn ang="0">
                  <a:pos x="393" y="290"/>
                </a:cxn>
                <a:cxn ang="0">
                  <a:pos x="370" y="321"/>
                </a:cxn>
                <a:cxn ang="0">
                  <a:pos x="342" y="347"/>
                </a:cxn>
                <a:cxn ang="0">
                  <a:pos x="308" y="368"/>
                </a:cxn>
                <a:cxn ang="0">
                  <a:pos x="271" y="383"/>
                </a:cxn>
                <a:cxn ang="0">
                  <a:pos x="231" y="391"/>
                </a:cxn>
              </a:cxnLst>
              <a:rect l="0" t="0" r="r" b="b"/>
              <a:pathLst>
                <a:path w="418" h="392">
                  <a:moveTo>
                    <a:pt x="209" y="392"/>
                  </a:moveTo>
                  <a:lnTo>
                    <a:pt x="187" y="391"/>
                  </a:lnTo>
                  <a:lnTo>
                    <a:pt x="167" y="389"/>
                  </a:lnTo>
                  <a:lnTo>
                    <a:pt x="147" y="383"/>
                  </a:lnTo>
                  <a:lnTo>
                    <a:pt x="128" y="377"/>
                  </a:lnTo>
                  <a:lnTo>
                    <a:pt x="110" y="368"/>
                  </a:lnTo>
                  <a:lnTo>
                    <a:pt x="92" y="359"/>
                  </a:lnTo>
                  <a:lnTo>
                    <a:pt x="76" y="347"/>
                  </a:lnTo>
                  <a:lnTo>
                    <a:pt x="61" y="335"/>
                  </a:lnTo>
                  <a:lnTo>
                    <a:pt x="48" y="321"/>
                  </a:lnTo>
                  <a:lnTo>
                    <a:pt x="36" y="306"/>
                  </a:lnTo>
                  <a:lnTo>
                    <a:pt x="25" y="290"/>
                  </a:lnTo>
                  <a:lnTo>
                    <a:pt x="16" y="272"/>
                  </a:lnTo>
                  <a:lnTo>
                    <a:pt x="9" y="254"/>
                  </a:lnTo>
                  <a:lnTo>
                    <a:pt x="4" y="236"/>
                  </a:lnTo>
                  <a:lnTo>
                    <a:pt x="1" y="216"/>
                  </a:lnTo>
                  <a:lnTo>
                    <a:pt x="0" y="196"/>
                  </a:lnTo>
                  <a:lnTo>
                    <a:pt x="1" y="176"/>
                  </a:lnTo>
                  <a:lnTo>
                    <a:pt x="4" y="156"/>
                  </a:lnTo>
                  <a:lnTo>
                    <a:pt x="9" y="138"/>
                  </a:lnTo>
                  <a:lnTo>
                    <a:pt x="16" y="119"/>
                  </a:lnTo>
                  <a:lnTo>
                    <a:pt x="25" y="102"/>
                  </a:lnTo>
                  <a:lnTo>
                    <a:pt x="36" y="86"/>
                  </a:lnTo>
                  <a:lnTo>
                    <a:pt x="48" y="71"/>
                  </a:lnTo>
                  <a:lnTo>
                    <a:pt x="61" y="57"/>
                  </a:lnTo>
                  <a:lnTo>
                    <a:pt x="76" y="44"/>
                  </a:lnTo>
                  <a:lnTo>
                    <a:pt x="92" y="33"/>
                  </a:lnTo>
                  <a:lnTo>
                    <a:pt x="110" y="24"/>
                  </a:lnTo>
                  <a:lnTo>
                    <a:pt x="128" y="14"/>
                  </a:lnTo>
                  <a:lnTo>
                    <a:pt x="147" y="9"/>
                  </a:lnTo>
                  <a:lnTo>
                    <a:pt x="167" y="3"/>
                  </a:lnTo>
                  <a:lnTo>
                    <a:pt x="187" y="1"/>
                  </a:lnTo>
                  <a:lnTo>
                    <a:pt x="209" y="0"/>
                  </a:lnTo>
                  <a:lnTo>
                    <a:pt x="231" y="1"/>
                  </a:lnTo>
                  <a:lnTo>
                    <a:pt x="251" y="3"/>
                  </a:lnTo>
                  <a:lnTo>
                    <a:pt x="271" y="9"/>
                  </a:lnTo>
                  <a:lnTo>
                    <a:pt x="290" y="14"/>
                  </a:lnTo>
                  <a:lnTo>
                    <a:pt x="308" y="24"/>
                  </a:lnTo>
                  <a:lnTo>
                    <a:pt x="326" y="33"/>
                  </a:lnTo>
                  <a:lnTo>
                    <a:pt x="342" y="44"/>
                  </a:lnTo>
                  <a:lnTo>
                    <a:pt x="356" y="57"/>
                  </a:lnTo>
                  <a:lnTo>
                    <a:pt x="370" y="71"/>
                  </a:lnTo>
                  <a:lnTo>
                    <a:pt x="382" y="86"/>
                  </a:lnTo>
                  <a:lnTo>
                    <a:pt x="393" y="102"/>
                  </a:lnTo>
                  <a:lnTo>
                    <a:pt x="401" y="119"/>
                  </a:lnTo>
                  <a:lnTo>
                    <a:pt x="408" y="138"/>
                  </a:lnTo>
                  <a:lnTo>
                    <a:pt x="413" y="156"/>
                  </a:lnTo>
                  <a:lnTo>
                    <a:pt x="417" y="176"/>
                  </a:lnTo>
                  <a:lnTo>
                    <a:pt x="418" y="196"/>
                  </a:lnTo>
                  <a:lnTo>
                    <a:pt x="417" y="216"/>
                  </a:lnTo>
                  <a:lnTo>
                    <a:pt x="413" y="236"/>
                  </a:lnTo>
                  <a:lnTo>
                    <a:pt x="408" y="254"/>
                  </a:lnTo>
                  <a:lnTo>
                    <a:pt x="401" y="272"/>
                  </a:lnTo>
                  <a:lnTo>
                    <a:pt x="393" y="290"/>
                  </a:lnTo>
                  <a:lnTo>
                    <a:pt x="382" y="306"/>
                  </a:lnTo>
                  <a:lnTo>
                    <a:pt x="370" y="321"/>
                  </a:lnTo>
                  <a:lnTo>
                    <a:pt x="356" y="335"/>
                  </a:lnTo>
                  <a:lnTo>
                    <a:pt x="342" y="347"/>
                  </a:lnTo>
                  <a:lnTo>
                    <a:pt x="326" y="359"/>
                  </a:lnTo>
                  <a:lnTo>
                    <a:pt x="308" y="368"/>
                  </a:lnTo>
                  <a:lnTo>
                    <a:pt x="290" y="377"/>
                  </a:lnTo>
                  <a:lnTo>
                    <a:pt x="271" y="383"/>
                  </a:lnTo>
                  <a:lnTo>
                    <a:pt x="251" y="389"/>
                  </a:lnTo>
                  <a:lnTo>
                    <a:pt x="231" y="391"/>
                  </a:lnTo>
                  <a:lnTo>
                    <a:pt x="209" y="392"/>
                  </a:lnTo>
                </a:path>
              </a:pathLst>
            </a:custGeom>
            <a:noFill/>
            <a:ln w="0">
              <a:solidFill>
                <a:srgbClr val="000000"/>
              </a:solidFill>
              <a:prstDash val="solid"/>
              <a:round/>
              <a:headEnd/>
              <a:tailEnd/>
            </a:ln>
          </p:spPr>
          <p:txBody>
            <a:bodyPr/>
            <a:lstStyle/>
            <a:p>
              <a:endParaRPr lang="ja-JP" altLang="en-US"/>
            </a:p>
          </p:txBody>
        </p:sp>
        <p:sp>
          <p:nvSpPr>
            <p:cNvPr id="66" name="Freeform 74"/>
            <p:cNvSpPr>
              <a:spLocks/>
            </p:cNvSpPr>
            <p:nvPr/>
          </p:nvSpPr>
          <p:spPr bwMode="auto">
            <a:xfrm>
              <a:off x="604" y="3266"/>
              <a:ext cx="105" cy="79"/>
            </a:xfrm>
            <a:custGeom>
              <a:avLst/>
              <a:gdLst/>
              <a:ahLst/>
              <a:cxnLst>
                <a:cxn ang="0">
                  <a:pos x="187" y="392"/>
                </a:cxn>
                <a:cxn ang="0">
                  <a:pos x="147" y="384"/>
                </a:cxn>
                <a:cxn ang="0">
                  <a:pos x="110" y="369"/>
                </a:cxn>
                <a:cxn ang="0">
                  <a:pos x="76" y="348"/>
                </a:cxn>
                <a:cxn ang="0">
                  <a:pos x="48" y="322"/>
                </a:cxn>
                <a:cxn ang="0">
                  <a:pos x="25" y="290"/>
                </a:cxn>
                <a:cxn ang="0">
                  <a:pos x="9" y="255"/>
                </a:cxn>
                <a:cxn ang="0">
                  <a:pos x="1" y="217"/>
                </a:cxn>
                <a:cxn ang="0">
                  <a:pos x="1" y="176"/>
                </a:cxn>
                <a:cxn ang="0">
                  <a:pos x="9" y="138"/>
                </a:cxn>
                <a:cxn ang="0">
                  <a:pos x="25" y="103"/>
                </a:cxn>
                <a:cxn ang="0">
                  <a:pos x="48" y="72"/>
                </a:cxn>
                <a:cxn ang="0">
                  <a:pos x="76" y="45"/>
                </a:cxn>
                <a:cxn ang="0">
                  <a:pos x="110" y="24"/>
                </a:cxn>
                <a:cxn ang="0">
                  <a:pos x="147" y="9"/>
                </a:cxn>
                <a:cxn ang="0">
                  <a:pos x="187" y="1"/>
                </a:cxn>
                <a:cxn ang="0">
                  <a:pos x="231" y="1"/>
                </a:cxn>
                <a:cxn ang="0">
                  <a:pos x="271" y="9"/>
                </a:cxn>
                <a:cxn ang="0">
                  <a:pos x="308" y="24"/>
                </a:cxn>
                <a:cxn ang="0">
                  <a:pos x="342" y="45"/>
                </a:cxn>
                <a:cxn ang="0">
                  <a:pos x="370" y="72"/>
                </a:cxn>
                <a:cxn ang="0">
                  <a:pos x="393" y="103"/>
                </a:cxn>
                <a:cxn ang="0">
                  <a:pos x="408" y="138"/>
                </a:cxn>
                <a:cxn ang="0">
                  <a:pos x="417" y="176"/>
                </a:cxn>
                <a:cxn ang="0">
                  <a:pos x="417" y="217"/>
                </a:cxn>
                <a:cxn ang="0">
                  <a:pos x="408" y="255"/>
                </a:cxn>
                <a:cxn ang="0">
                  <a:pos x="393" y="290"/>
                </a:cxn>
                <a:cxn ang="0">
                  <a:pos x="370" y="322"/>
                </a:cxn>
                <a:cxn ang="0">
                  <a:pos x="342" y="348"/>
                </a:cxn>
                <a:cxn ang="0">
                  <a:pos x="308" y="369"/>
                </a:cxn>
                <a:cxn ang="0">
                  <a:pos x="271" y="384"/>
                </a:cxn>
                <a:cxn ang="0">
                  <a:pos x="231" y="392"/>
                </a:cxn>
              </a:cxnLst>
              <a:rect l="0" t="0" r="r" b="b"/>
              <a:pathLst>
                <a:path w="418" h="393">
                  <a:moveTo>
                    <a:pt x="209" y="393"/>
                  </a:moveTo>
                  <a:lnTo>
                    <a:pt x="187" y="392"/>
                  </a:lnTo>
                  <a:lnTo>
                    <a:pt x="167" y="390"/>
                  </a:lnTo>
                  <a:lnTo>
                    <a:pt x="147" y="384"/>
                  </a:lnTo>
                  <a:lnTo>
                    <a:pt x="128" y="378"/>
                  </a:lnTo>
                  <a:lnTo>
                    <a:pt x="110" y="369"/>
                  </a:lnTo>
                  <a:lnTo>
                    <a:pt x="92" y="360"/>
                  </a:lnTo>
                  <a:lnTo>
                    <a:pt x="76" y="348"/>
                  </a:lnTo>
                  <a:lnTo>
                    <a:pt x="61" y="335"/>
                  </a:lnTo>
                  <a:lnTo>
                    <a:pt x="48" y="322"/>
                  </a:lnTo>
                  <a:lnTo>
                    <a:pt x="36" y="307"/>
                  </a:lnTo>
                  <a:lnTo>
                    <a:pt x="25" y="290"/>
                  </a:lnTo>
                  <a:lnTo>
                    <a:pt x="16" y="273"/>
                  </a:lnTo>
                  <a:lnTo>
                    <a:pt x="9" y="255"/>
                  </a:lnTo>
                  <a:lnTo>
                    <a:pt x="4" y="236"/>
                  </a:lnTo>
                  <a:lnTo>
                    <a:pt x="1" y="217"/>
                  </a:lnTo>
                  <a:lnTo>
                    <a:pt x="0" y="197"/>
                  </a:lnTo>
                  <a:lnTo>
                    <a:pt x="1" y="176"/>
                  </a:lnTo>
                  <a:lnTo>
                    <a:pt x="4" y="157"/>
                  </a:lnTo>
                  <a:lnTo>
                    <a:pt x="9" y="138"/>
                  </a:lnTo>
                  <a:lnTo>
                    <a:pt x="16" y="120"/>
                  </a:lnTo>
                  <a:lnTo>
                    <a:pt x="25" y="103"/>
                  </a:lnTo>
                  <a:lnTo>
                    <a:pt x="36" y="87"/>
                  </a:lnTo>
                  <a:lnTo>
                    <a:pt x="48" y="72"/>
                  </a:lnTo>
                  <a:lnTo>
                    <a:pt x="61" y="58"/>
                  </a:lnTo>
                  <a:lnTo>
                    <a:pt x="76" y="45"/>
                  </a:lnTo>
                  <a:lnTo>
                    <a:pt x="92" y="34"/>
                  </a:lnTo>
                  <a:lnTo>
                    <a:pt x="110" y="24"/>
                  </a:lnTo>
                  <a:lnTo>
                    <a:pt x="128" y="15"/>
                  </a:lnTo>
                  <a:lnTo>
                    <a:pt x="147" y="9"/>
                  </a:lnTo>
                  <a:lnTo>
                    <a:pt x="167" y="4"/>
                  </a:lnTo>
                  <a:lnTo>
                    <a:pt x="187" y="1"/>
                  </a:lnTo>
                  <a:lnTo>
                    <a:pt x="209" y="0"/>
                  </a:lnTo>
                  <a:lnTo>
                    <a:pt x="231" y="1"/>
                  </a:lnTo>
                  <a:lnTo>
                    <a:pt x="251" y="4"/>
                  </a:lnTo>
                  <a:lnTo>
                    <a:pt x="271" y="9"/>
                  </a:lnTo>
                  <a:lnTo>
                    <a:pt x="290" y="15"/>
                  </a:lnTo>
                  <a:lnTo>
                    <a:pt x="308" y="24"/>
                  </a:lnTo>
                  <a:lnTo>
                    <a:pt x="326" y="34"/>
                  </a:lnTo>
                  <a:lnTo>
                    <a:pt x="342" y="45"/>
                  </a:lnTo>
                  <a:lnTo>
                    <a:pt x="356" y="58"/>
                  </a:lnTo>
                  <a:lnTo>
                    <a:pt x="370" y="72"/>
                  </a:lnTo>
                  <a:lnTo>
                    <a:pt x="382" y="87"/>
                  </a:lnTo>
                  <a:lnTo>
                    <a:pt x="393" y="103"/>
                  </a:lnTo>
                  <a:lnTo>
                    <a:pt x="401" y="120"/>
                  </a:lnTo>
                  <a:lnTo>
                    <a:pt x="408" y="138"/>
                  </a:lnTo>
                  <a:lnTo>
                    <a:pt x="413" y="157"/>
                  </a:lnTo>
                  <a:lnTo>
                    <a:pt x="417" y="176"/>
                  </a:lnTo>
                  <a:lnTo>
                    <a:pt x="418" y="197"/>
                  </a:lnTo>
                  <a:lnTo>
                    <a:pt x="417" y="217"/>
                  </a:lnTo>
                  <a:lnTo>
                    <a:pt x="413" y="236"/>
                  </a:lnTo>
                  <a:lnTo>
                    <a:pt x="408" y="255"/>
                  </a:lnTo>
                  <a:lnTo>
                    <a:pt x="401" y="273"/>
                  </a:lnTo>
                  <a:lnTo>
                    <a:pt x="393" y="290"/>
                  </a:lnTo>
                  <a:lnTo>
                    <a:pt x="382" y="307"/>
                  </a:lnTo>
                  <a:lnTo>
                    <a:pt x="370" y="322"/>
                  </a:lnTo>
                  <a:lnTo>
                    <a:pt x="356" y="335"/>
                  </a:lnTo>
                  <a:lnTo>
                    <a:pt x="342" y="348"/>
                  </a:lnTo>
                  <a:lnTo>
                    <a:pt x="326" y="360"/>
                  </a:lnTo>
                  <a:lnTo>
                    <a:pt x="308" y="369"/>
                  </a:lnTo>
                  <a:lnTo>
                    <a:pt x="290" y="378"/>
                  </a:lnTo>
                  <a:lnTo>
                    <a:pt x="271" y="384"/>
                  </a:lnTo>
                  <a:lnTo>
                    <a:pt x="251" y="390"/>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67" name="Freeform 75"/>
            <p:cNvSpPr>
              <a:spLocks/>
            </p:cNvSpPr>
            <p:nvPr/>
          </p:nvSpPr>
          <p:spPr bwMode="auto">
            <a:xfrm>
              <a:off x="604" y="3496"/>
              <a:ext cx="105" cy="79"/>
            </a:xfrm>
            <a:custGeom>
              <a:avLst/>
              <a:gdLst/>
              <a:ahLst/>
              <a:cxnLst>
                <a:cxn ang="0">
                  <a:pos x="187" y="391"/>
                </a:cxn>
                <a:cxn ang="0">
                  <a:pos x="147" y="383"/>
                </a:cxn>
                <a:cxn ang="0">
                  <a:pos x="110" y="368"/>
                </a:cxn>
                <a:cxn ang="0">
                  <a:pos x="76" y="348"/>
                </a:cxn>
                <a:cxn ang="0">
                  <a:pos x="48" y="321"/>
                </a:cxn>
                <a:cxn ang="0">
                  <a:pos x="25" y="290"/>
                </a:cxn>
                <a:cxn ang="0">
                  <a:pos x="9" y="254"/>
                </a:cxn>
                <a:cxn ang="0">
                  <a:pos x="1" y="216"/>
                </a:cxn>
                <a:cxn ang="0">
                  <a:pos x="1" y="176"/>
                </a:cxn>
                <a:cxn ang="0">
                  <a:pos x="9" y="138"/>
                </a:cxn>
                <a:cxn ang="0">
                  <a:pos x="25" y="102"/>
                </a:cxn>
                <a:cxn ang="0">
                  <a:pos x="48" y="71"/>
                </a:cxn>
                <a:cxn ang="0">
                  <a:pos x="76" y="45"/>
                </a:cxn>
                <a:cxn ang="0">
                  <a:pos x="110" y="24"/>
                </a:cxn>
                <a:cxn ang="0">
                  <a:pos x="147" y="9"/>
                </a:cxn>
                <a:cxn ang="0">
                  <a:pos x="187" y="1"/>
                </a:cxn>
                <a:cxn ang="0">
                  <a:pos x="231" y="1"/>
                </a:cxn>
                <a:cxn ang="0">
                  <a:pos x="271" y="9"/>
                </a:cxn>
                <a:cxn ang="0">
                  <a:pos x="308" y="24"/>
                </a:cxn>
                <a:cxn ang="0">
                  <a:pos x="342" y="45"/>
                </a:cxn>
                <a:cxn ang="0">
                  <a:pos x="370" y="71"/>
                </a:cxn>
                <a:cxn ang="0">
                  <a:pos x="393" y="102"/>
                </a:cxn>
                <a:cxn ang="0">
                  <a:pos x="408" y="138"/>
                </a:cxn>
                <a:cxn ang="0">
                  <a:pos x="417" y="176"/>
                </a:cxn>
                <a:cxn ang="0">
                  <a:pos x="417" y="216"/>
                </a:cxn>
                <a:cxn ang="0">
                  <a:pos x="408" y="254"/>
                </a:cxn>
                <a:cxn ang="0">
                  <a:pos x="393" y="290"/>
                </a:cxn>
                <a:cxn ang="0">
                  <a:pos x="370" y="321"/>
                </a:cxn>
                <a:cxn ang="0">
                  <a:pos x="342" y="348"/>
                </a:cxn>
                <a:cxn ang="0">
                  <a:pos x="308" y="368"/>
                </a:cxn>
                <a:cxn ang="0">
                  <a:pos x="271" y="383"/>
                </a:cxn>
                <a:cxn ang="0">
                  <a:pos x="231" y="391"/>
                </a:cxn>
              </a:cxnLst>
              <a:rect l="0" t="0" r="r" b="b"/>
              <a:pathLst>
                <a:path w="418" h="393">
                  <a:moveTo>
                    <a:pt x="209" y="393"/>
                  </a:moveTo>
                  <a:lnTo>
                    <a:pt x="187" y="391"/>
                  </a:lnTo>
                  <a:lnTo>
                    <a:pt x="167" y="389"/>
                  </a:lnTo>
                  <a:lnTo>
                    <a:pt x="147" y="383"/>
                  </a:lnTo>
                  <a:lnTo>
                    <a:pt x="128" y="378"/>
                  </a:lnTo>
                  <a:lnTo>
                    <a:pt x="110" y="368"/>
                  </a:lnTo>
                  <a:lnTo>
                    <a:pt x="92" y="359"/>
                  </a:lnTo>
                  <a:lnTo>
                    <a:pt x="76" y="348"/>
                  </a:lnTo>
                  <a:lnTo>
                    <a:pt x="61" y="335"/>
                  </a:lnTo>
                  <a:lnTo>
                    <a:pt x="48" y="321"/>
                  </a:lnTo>
                  <a:lnTo>
                    <a:pt x="36" y="306"/>
                  </a:lnTo>
                  <a:lnTo>
                    <a:pt x="25" y="290"/>
                  </a:lnTo>
                  <a:lnTo>
                    <a:pt x="16" y="273"/>
                  </a:lnTo>
                  <a:lnTo>
                    <a:pt x="9" y="254"/>
                  </a:lnTo>
                  <a:lnTo>
                    <a:pt x="4" y="236"/>
                  </a:lnTo>
                  <a:lnTo>
                    <a:pt x="1" y="216"/>
                  </a:lnTo>
                  <a:lnTo>
                    <a:pt x="0" y="197"/>
                  </a:lnTo>
                  <a:lnTo>
                    <a:pt x="1" y="176"/>
                  </a:lnTo>
                  <a:lnTo>
                    <a:pt x="4" y="156"/>
                  </a:lnTo>
                  <a:lnTo>
                    <a:pt x="9" y="138"/>
                  </a:lnTo>
                  <a:lnTo>
                    <a:pt x="16" y="120"/>
                  </a:lnTo>
                  <a:lnTo>
                    <a:pt x="25" y="102"/>
                  </a:lnTo>
                  <a:lnTo>
                    <a:pt x="36" y="86"/>
                  </a:lnTo>
                  <a:lnTo>
                    <a:pt x="48" y="71"/>
                  </a:lnTo>
                  <a:lnTo>
                    <a:pt x="61" y="57"/>
                  </a:lnTo>
                  <a:lnTo>
                    <a:pt x="76" y="45"/>
                  </a:lnTo>
                  <a:lnTo>
                    <a:pt x="92" y="33"/>
                  </a:lnTo>
                  <a:lnTo>
                    <a:pt x="110" y="24"/>
                  </a:lnTo>
                  <a:lnTo>
                    <a:pt x="128" y="15"/>
                  </a:lnTo>
                  <a:lnTo>
                    <a:pt x="147" y="9"/>
                  </a:lnTo>
                  <a:lnTo>
                    <a:pt x="167" y="3"/>
                  </a:lnTo>
                  <a:lnTo>
                    <a:pt x="187" y="1"/>
                  </a:lnTo>
                  <a:lnTo>
                    <a:pt x="209" y="0"/>
                  </a:lnTo>
                  <a:lnTo>
                    <a:pt x="231" y="1"/>
                  </a:lnTo>
                  <a:lnTo>
                    <a:pt x="251" y="3"/>
                  </a:lnTo>
                  <a:lnTo>
                    <a:pt x="271" y="9"/>
                  </a:lnTo>
                  <a:lnTo>
                    <a:pt x="290" y="15"/>
                  </a:lnTo>
                  <a:lnTo>
                    <a:pt x="308" y="24"/>
                  </a:lnTo>
                  <a:lnTo>
                    <a:pt x="326" y="33"/>
                  </a:lnTo>
                  <a:lnTo>
                    <a:pt x="342" y="45"/>
                  </a:lnTo>
                  <a:lnTo>
                    <a:pt x="356" y="57"/>
                  </a:lnTo>
                  <a:lnTo>
                    <a:pt x="370" y="71"/>
                  </a:lnTo>
                  <a:lnTo>
                    <a:pt x="382" y="86"/>
                  </a:lnTo>
                  <a:lnTo>
                    <a:pt x="393" y="102"/>
                  </a:lnTo>
                  <a:lnTo>
                    <a:pt x="401" y="120"/>
                  </a:lnTo>
                  <a:lnTo>
                    <a:pt x="408" y="138"/>
                  </a:lnTo>
                  <a:lnTo>
                    <a:pt x="413" y="156"/>
                  </a:lnTo>
                  <a:lnTo>
                    <a:pt x="417" y="176"/>
                  </a:lnTo>
                  <a:lnTo>
                    <a:pt x="418" y="197"/>
                  </a:lnTo>
                  <a:lnTo>
                    <a:pt x="417" y="216"/>
                  </a:lnTo>
                  <a:lnTo>
                    <a:pt x="413" y="236"/>
                  </a:lnTo>
                  <a:lnTo>
                    <a:pt x="408" y="254"/>
                  </a:lnTo>
                  <a:lnTo>
                    <a:pt x="401" y="273"/>
                  </a:lnTo>
                  <a:lnTo>
                    <a:pt x="393" y="290"/>
                  </a:lnTo>
                  <a:lnTo>
                    <a:pt x="382" y="306"/>
                  </a:lnTo>
                  <a:lnTo>
                    <a:pt x="370" y="321"/>
                  </a:lnTo>
                  <a:lnTo>
                    <a:pt x="356" y="335"/>
                  </a:lnTo>
                  <a:lnTo>
                    <a:pt x="342" y="348"/>
                  </a:lnTo>
                  <a:lnTo>
                    <a:pt x="326" y="359"/>
                  </a:lnTo>
                  <a:lnTo>
                    <a:pt x="308" y="368"/>
                  </a:lnTo>
                  <a:lnTo>
                    <a:pt x="290" y="378"/>
                  </a:lnTo>
                  <a:lnTo>
                    <a:pt x="271" y="383"/>
                  </a:lnTo>
                  <a:lnTo>
                    <a:pt x="251" y="389"/>
                  </a:lnTo>
                  <a:lnTo>
                    <a:pt x="231" y="391"/>
                  </a:lnTo>
                  <a:lnTo>
                    <a:pt x="209" y="393"/>
                  </a:lnTo>
                </a:path>
              </a:pathLst>
            </a:custGeom>
            <a:noFill/>
            <a:ln w="0">
              <a:solidFill>
                <a:srgbClr val="000000"/>
              </a:solidFill>
              <a:prstDash val="solid"/>
              <a:round/>
              <a:headEnd/>
              <a:tailEnd/>
            </a:ln>
          </p:spPr>
          <p:txBody>
            <a:bodyPr/>
            <a:lstStyle/>
            <a:p>
              <a:endParaRPr lang="ja-JP" altLang="en-US"/>
            </a:p>
          </p:txBody>
        </p:sp>
        <p:sp>
          <p:nvSpPr>
            <p:cNvPr id="68" name="Freeform 76"/>
            <p:cNvSpPr>
              <a:spLocks/>
            </p:cNvSpPr>
            <p:nvPr/>
          </p:nvSpPr>
          <p:spPr bwMode="auto">
            <a:xfrm>
              <a:off x="602" y="2115"/>
              <a:ext cx="92" cy="99"/>
            </a:xfrm>
            <a:custGeom>
              <a:avLst/>
              <a:gdLst/>
              <a:ahLst/>
              <a:cxnLst>
                <a:cxn ang="0">
                  <a:pos x="39" y="28"/>
                </a:cxn>
                <a:cxn ang="0">
                  <a:pos x="85" y="50"/>
                </a:cxn>
                <a:cxn ang="0">
                  <a:pos x="134" y="64"/>
                </a:cxn>
                <a:cxn ang="0">
                  <a:pos x="186" y="68"/>
                </a:cxn>
                <a:cxn ang="0">
                  <a:pos x="239" y="64"/>
                </a:cxn>
                <a:cxn ang="0">
                  <a:pos x="288" y="50"/>
                </a:cxn>
                <a:cxn ang="0">
                  <a:pos x="331" y="29"/>
                </a:cxn>
                <a:cxn ang="0">
                  <a:pos x="369" y="3"/>
                </a:cxn>
                <a:cxn ang="0">
                  <a:pos x="181" y="492"/>
                </a:cxn>
                <a:cxn ang="0">
                  <a:pos x="0" y="0"/>
                </a:cxn>
                <a:cxn ang="0">
                  <a:pos x="39" y="28"/>
                </a:cxn>
              </a:cxnLst>
              <a:rect l="0" t="0" r="r" b="b"/>
              <a:pathLst>
                <a:path w="369" h="492">
                  <a:moveTo>
                    <a:pt x="39" y="28"/>
                  </a:moveTo>
                  <a:lnTo>
                    <a:pt x="85" y="50"/>
                  </a:lnTo>
                  <a:lnTo>
                    <a:pt x="134" y="64"/>
                  </a:lnTo>
                  <a:lnTo>
                    <a:pt x="186" y="68"/>
                  </a:lnTo>
                  <a:lnTo>
                    <a:pt x="239" y="64"/>
                  </a:lnTo>
                  <a:lnTo>
                    <a:pt x="288" y="50"/>
                  </a:lnTo>
                  <a:lnTo>
                    <a:pt x="331" y="29"/>
                  </a:lnTo>
                  <a:lnTo>
                    <a:pt x="369" y="3"/>
                  </a:lnTo>
                  <a:lnTo>
                    <a:pt x="181" y="492"/>
                  </a:lnTo>
                  <a:lnTo>
                    <a:pt x="0" y="0"/>
                  </a:lnTo>
                  <a:lnTo>
                    <a:pt x="39" y="28"/>
                  </a:lnTo>
                  <a:close/>
                </a:path>
              </a:pathLst>
            </a:custGeom>
            <a:solidFill>
              <a:srgbClr val="000000"/>
            </a:solidFill>
            <a:ln w="9525">
              <a:noFill/>
              <a:round/>
              <a:headEnd/>
              <a:tailEnd/>
            </a:ln>
          </p:spPr>
          <p:txBody>
            <a:bodyPr/>
            <a:lstStyle/>
            <a:p>
              <a:endParaRPr lang="ja-JP" altLang="en-US"/>
            </a:p>
          </p:txBody>
        </p:sp>
        <p:sp>
          <p:nvSpPr>
            <p:cNvPr id="69" name="Line 77"/>
            <p:cNvSpPr>
              <a:spLocks noChangeShapeType="1"/>
            </p:cNvSpPr>
            <p:nvPr/>
          </p:nvSpPr>
          <p:spPr bwMode="auto">
            <a:xfrm flipH="1">
              <a:off x="648" y="2075"/>
              <a:ext cx="1" cy="60"/>
            </a:xfrm>
            <a:prstGeom prst="line">
              <a:avLst/>
            </a:prstGeom>
            <a:noFill/>
            <a:ln w="0">
              <a:solidFill>
                <a:srgbClr val="000000"/>
              </a:solidFill>
              <a:round/>
              <a:headEnd/>
              <a:tailEnd/>
            </a:ln>
          </p:spPr>
          <p:txBody>
            <a:bodyPr/>
            <a:lstStyle/>
            <a:p>
              <a:endParaRPr lang="ja-JP" altLang="en-US"/>
            </a:p>
          </p:txBody>
        </p:sp>
        <p:sp>
          <p:nvSpPr>
            <p:cNvPr id="70" name="Freeform 78"/>
            <p:cNvSpPr>
              <a:spLocks/>
            </p:cNvSpPr>
            <p:nvPr/>
          </p:nvSpPr>
          <p:spPr bwMode="auto">
            <a:xfrm>
              <a:off x="603" y="3149"/>
              <a:ext cx="92" cy="98"/>
            </a:xfrm>
            <a:custGeom>
              <a:avLst/>
              <a:gdLst/>
              <a:ahLst/>
              <a:cxnLst>
                <a:cxn ang="0">
                  <a:pos x="38" y="28"/>
                </a:cxn>
                <a:cxn ang="0">
                  <a:pos x="84" y="49"/>
                </a:cxn>
                <a:cxn ang="0">
                  <a:pos x="133" y="64"/>
                </a:cxn>
                <a:cxn ang="0">
                  <a:pos x="187" y="67"/>
                </a:cxn>
                <a:cxn ang="0">
                  <a:pos x="239" y="62"/>
                </a:cxn>
                <a:cxn ang="0">
                  <a:pos x="287" y="47"/>
                </a:cxn>
                <a:cxn ang="0">
                  <a:pos x="332" y="27"/>
                </a:cxn>
                <a:cxn ang="0">
                  <a:pos x="369" y="0"/>
                </a:cxn>
                <a:cxn ang="0">
                  <a:pos x="184" y="491"/>
                </a:cxn>
                <a:cxn ang="0">
                  <a:pos x="0" y="0"/>
                </a:cxn>
                <a:cxn ang="0">
                  <a:pos x="38" y="28"/>
                </a:cxn>
              </a:cxnLst>
              <a:rect l="0" t="0" r="r" b="b"/>
              <a:pathLst>
                <a:path w="369" h="491">
                  <a:moveTo>
                    <a:pt x="38" y="28"/>
                  </a:moveTo>
                  <a:lnTo>
                    <a:pt x="84" y="49"/>
                  </a:lnTo>
                  <a:lnTo>
                    <a:pt x="133" y="64"/>
                  </a:lnTo>
                  <a:lnTo>
                    <a:pt x="187" y="67"/>
                  </a:lnTo>
                  <a:lnTo>
                    <a:pt x="239" y="62"/>
                  </a:lnTo>
                  <a:lnTo>
                    <a:pt x="287" y="47"/>
                  </a:lnTo>
                  <a:lnTo>
                    <a:pt x="332" y="27"/>
                  </a:lnTo>
                  <a:lnTo>
                    <a:pt x="369" y="0"/>
                  </a:lnTo>
                  <a:lnTo>
                    <a:pt x="184" y="491"/>
                  </a:lnTo>
                  <a:lnTo>
                    <a:pt x="0" y="0"/>
                  </a:lnTo>
                  <a:lnTo>
                    <a:pt x="38" y="28"/>
                  </a:lnTo>
                  <a:close/>
                </a:path>
              </a:pathLst>
            </a:custGeom>
            <a:solidFill>
              <a:srgbClr val="000000"/>
            </a:solidFill>
            <a:ln w="9525">
              <a:noFill/>
              <a:round/>
              <a:headEnd/>
              <a:tailEnd/>
            </a:ln>
          </p:spPr>
          <p:txBody>
            <a:bodyPr/>
            <a:lstStyle/>
            <a:p>
              <a:endParaRPr lang="ja-JP" altLang="en-US"/>
            </a:p>
          </p:txBody>
        </p:sp>
        <p:sp>
          <p:nvSpPr>
            <p:cNvPr id="71" name="Line 79"/>
            <p:cNvSpPr>
              <a:spLocks noChangeShapeType="1"/>
            </p:cNvSpPr>
            <p:nvPr/>
          </p:nvSpPr>
          <p:spPr bwMode="auto">
            <a:xfrm>
              <a:off x="649" y="2312"/>
              <a:ext cx="1" cy="857"/>
            </a:xfrm>
            <a:prstGeom prst="line">
              <a:avLst/>
            </a:prstGeom>
            <a:noFill/>
            <a:ln w="0">
              <a:solidFill>
                <a:srgbClr val="000000"/>
              </a:solidFill>
              <a:round/>
              <a:headEnd/>
              <a:tailEnd/>
            </a:ln>
          </p:spPr>
          <p:txBody>
            <a:bodyPr/>
            <a:lstStyle/>
            <a:p>
              <a:endParaRPr lang="ja-JP" altLang="en-US"/>
            </a:p>
          </p:txBody>
        </p:sp>
        <p:sp>
          <p:nvSpPr>
            <p:cNvPr id="72" name="Freeform 80"/>
            <p:cNvSpPr>
              <a:spLocks/>
            </p:cNvSpPr>
            <p:nvPr/>
          </p:nvSpPr>
          <p:spPr bwMode="auto">
            <a:xfrm>
              <a:off x="603" y="3375"/>
              <a:ext cx="92" cy="98"/>
            </a:xfrm>
            <a:custGeom>
              <a:avLst/>
              <a:gdLst/>
              <a:ahLst/>
              <a:cxnLst>
                <a:cxn ang="0">
                  <a:pos x="37" y="27"/>
                </a:cxn>
                <a:cxn ang="0">
                  <a:pos x="83" y="49"/>
                </a:cxn>
                <a:cxn ang="0">
                  <a:pos x="133" y="64"/>
                </a:cxn>
                <a:cxn ang="0">
                  <a:pos x="185" y="69"/>
                </a:cxn>
                <a:cxn ang="0">
                  <a:pos x="238" y="64"/>
                </a:cxn>
                <a:cxn ang="0">
                  <a:pos x="286" y="51"/>
                </a:cxn>
                <a:cxn ang="0">
                  <a:pos x="331" y="30"/>
                </a:cxn>
                <a:cxn ang="0">
                  <a:pos x="369" y="4"/>
                </a:cxn>
                <a:cxn ang="0">
                  <a:pos x="177" y="493"/>
                </a:cxn>
                <a:cxn ang="0">
                  <a:pos x="0" y="0"/>
                </a:cxn>
                <a:cxn ang="0">
                  <a:pos x="37" y="27"/>
                </a:cxn>
              </a:cxnLst>
              <a:rect l="0" t="0" r="r" b="b"/>
              <a:pathLst>
                <a:path w="369" h="493">
                  <a:moveTo>
                    <a:pt x="37" y="27"/>
                  </a:moveTo>
                  <a:lnTo>
                    <a:pt x="83" y="49"/>
                  </a:lnTo>
                  <a:lnTo>
                    <a:pt x="133" y="64"/>
                  </a:lnTo>
                  <a:lnTo>
                    <a:pt x="185" y="69"/>
                  </a:lnTo>
                  <a:lnTo>
                    <a:pt x="238" y="64"/>
                  </a:lnTo>
                  <a:lnTo>
                    <a:pt x="286" y="51"/>
                  </a:lnTo>
                  <a:lnTo>
                    <a:pt x="331" y="30"/>
                  </a:lnTo>
                  <a:lnTo>
                    <a:pt x="369" y="4"/>
                  </a:lnTo>
                  <a:lnTo>
                    <a:pt x="177" y="493"/>
                  </a:lnTo>
                  <a:lnTo>
                    <a:pt x="0" y="0"/>
                  </a:lnTo>
                  <a:lnTo>
                    <a:pt x="37" y="27"/>
                  </a:lnTo>
                  <a:close/>
                </a:path>
              </a:pathLst>
            </a:custGeom>
            <a:solidFill>
              <a:srgbClr val="000000"/>
            </a:solidFill>
            <a:ln w="9525">
              <a:noFill/>
              <a:round/>
              <a:headEnd/>
              <a:tailEnd/>
            </a:ln>
          </p:spPr>
          <p:txBody>
            <a:bodyPr/>
            <a:lstStyle/>
            <a:p>
              <a:endParaRPr lang="ja-JP" altLang="en-US"/>
            </a:p>
          </p:txBody>
        </p:sp>
        <p:sp>
          <p:nvSpPr>
            <p:cNvPr id="73" name="Line 81"/>
            <p:cNvSpPr>
              <a:spLocks noChangeShapeType="1"/>
            </p:cNvSpPr>
            <p:nvPr/>
          </p:nvSpPr>
          <p:spPr bwMode="auto">
            <a:xfrm flipH="1">
              <a:off x="649" y="3343"/>
              <a:ext cx="1" cy="52"/>
            </a:xfrm>
            <a:prstGeom prst="line">
              <a:avLst/>
            </a:prstGeom>
            <a:noFill/>
            <a:ln w="0">
              <a:solidFill>
                <a:srgbClr val="000000"/>
              </a:solidFill>
              <a:round/>
              <a:headEnd/>
              <a:tailEnd/>
            </a:ln>
          </p:spPr>
          <p:txBody>
            <a:bodyPr/>
            <a:lstStyle/>
            <a:p>
              <a:endParaRPr lang="ja-JP" altLang="en-US"/>
            </a:p>
          </p:txBody>
        </p:sp>
        <p:sp>
          <p:nvSpPr>
            <p:cNvPr id="74" name="Rectangle 82"/>
            <p:cNvSpPr>
              <a:spLocks noChangeArrowheads="1"/>
            </p:cNvSpPr>
            <p:nvPr/>
          </p:nvSpPr>
          <p:spPr bwMode="auto">
            <a:xfrm>
              <a:off x="502" y="1486"/>
              <a:ext cx="52"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a:t>
              </a:r>
              <a:endParaRPr lang="en-US" altLang="zh-CN">
                <a:ea typeface="宋体" pitchFamily="2" charset="-122"/>
              </a:endParaRPr>
            </a:p>
          </p:txBody>
        </p:sp>
        <p:sp>
          <p:nvSpPr>
            <p:cNvPr id="75" name="Rectangle 83"/>
            <p:cNvSpPr>
              <a:spLocks noChangeArrowheads="1"/>
            </p:cNvSpPr>
            <p:nvPr/>
          </p:nvSpPr>
          <p:spPr bwMode="auto">
            <a:xfrm>
              <a:off x="494" y="2022"/>
              <a:ext cx="52"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2</a:t>
              </a:r>
              <a:endParaRPr lang="en-US" altLang="zh-CN">
                <a:ea typeface="宋体" pitchFamily="2" charset="-122"/>
              </a:endParaRPr>
            </a:p>
          </p:txBody>
        </p:sp>
        <p:sp>
          <p:nvSpPr>
            <p:cNvPr id="76" name="Rectangle 84"/>
            <p:cNvSpPr>
              <a:spLocks noChangeArrowheads="1"/>
            </p:cNvSpPr>
            <p:nvPr/>
          </p:nvSpPr>
          <p:spPr bwMode="auto">
            <a:xfrm>
              <a:off x="494" y="2229"/>
              <a:ext cx="52"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3</a:t>
              </a:r>
              <a:endParaRPr lang="en-US" altLang="zh-CN">
                <a:ea typeface="宋体" pitchFamily="2" charset="-122"/>
              </a:endParaRPr>
            </a:p>
          </p:txBody>
        </p:sp>
        <p:sp>
          <p:nvSpPr>
            <p:cNvPr id="77" name="Rectangle 85"/>
            <p:cNvSpPr>
              <a:spLocks noChangeArrowheads="1"/>
            </p:cNvSpPr>
            <p:nvPr/>
          </p:nvSpPr>
          <p:spPr bwMode="auto">
            <a:xfrm>
              <a:off x="502" y="3242"/>
              <a:ext cx="52"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4</a:t>
              </a:r>
              <a:endParaRPr lang="en-US" altLang="zh-CN">
                <a:ea typeface="宋体" pitchFamily="2" charset="-122"/>
              </a:endParaRPr>
            </a:p>
          </p:txBody>
        </p:sp>
        <p:sp>
          <p:nvSpPr>
            <p:cNvPr id="78" name="Rectangle 86"/>
            <p:cNvSpPr>
              <a:spLocks noChangeArrowheads="1"/>
            </p:cNvSpPr>
            <p:nvPr/>
          </p:nvSpPr>
          <p:spPr bwMode="auto">
            <a:xfrm>
              <a:off x="502" y="3497"/>
              <a:ext cx="52"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5</a:t>
              </a:r>
              <a:endParaRPr lang="en-US" altLang="zh-CN">
                <a:ea typeface="宋体" pitchFamily="2" charset="-122"/>
              </a:endParaRPr>
            </a:p>
          </p:txBody>
        </p:sp>
        <p:sp>
          <p:nvSpPr>
            <p:cNvPr id="79" name="Rectangle 87"/>
            <p:cNvSpPr>
              <a:spLocks noChangeArrowheads="1"/>
            </p:cNvSpPr>
            <p:nvPr/>
          </p:nvSpPr>
          <p:spPr bwMode="auto">
            <a:xfrm>
              <a:off x="614" y="1274"/>
              <a:ext cx="105" cy="13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C</a:t>
              </a:r>
              <a:r>
                <a:rPr lang="en-US" altLang="zh-CN" sz="1200" baseline="-25000">
                  <a:solidFill>
                    <a:srgbClr val="000000"/>
                  </a:solidFill>
                  <a:ea typeface="宋体" pitchFamily="2" charset="-122"/>
                </a:rPr>
                <a:t>1</a:t>
              </a:r>
              <a:endParaRPr lang="en-US" altLang="zh-CN" baseline="-25000">
                <a:ea typeface="宋体" pitchFamily="2" charset="-122"/>
              </a:endParaRPr>
            </a:p>
          </p:txBody>
        </p:sp>
        <p:sp>
          <p:nvSpPr>
            <p:cNvPr id="80" name="Freeform 89"/>
            <p:cNvSpPr>
              <a:spLocks/>
            </p:cNvSpPr>
            <p:nvPr/>
          </p:nvSpPr>
          <p:spPr bwMode="auto">
            <a:xfrm>
              <a:off x="1947" y="1496"/>
              <a:ext cx="127" cy="69"/>
            </a:xfrm>
            <a:custGeom>
              <a:avLst/>
              <a:gdLst/>
              <a:ahLst/>
              <a:cxnLst>
                <a:cxn ang="0">
                  <a:pos x="29" y="310"/>
                </a:cxn>
                <a:cxn ang="0">
                  <a:pos x="51" y="267"/>
                </a:cxn>
                <a:cxn ang="0">
                  <a:pos x="67" y="220"/>
                </a:cxn>
                <a:cxn ang="0">
                  <a:pos x="70" y="171"/>
                </a:cxn>
                <a:cxn ang="0">
                  <a:pos x="66" y="122"/>
                </a:cxn>
                <a:cxn ang="0">
                  <a:pos x="51" y="77"/>
                </a:cxn>
                <a:cxn ang="0">
                  <a:pos x="29" y="34"/>
                </a:cxn>
                <a:cxn ang="0">
                  <a:pos x="3" y="0"/>
                </a:cxn>
                <a:cxn ang="0">
                  <a:pos x="508" y="175"/>
                </a:cxn>
                <a:cxn ang="0">
                  <a:pos x="0" y="345"/>
                </a:cxn>
                <a:cxn ang="0">
                  <a:pos x="29" y="310"/>
                </a:cxn>
              </a:cxnLst>
              <a:rect l="0" t="0" r="r" b="b"/>
              <a:pathLst>
                <a:path w="508" h="345">
                  <a:moveTo>
                    <a:pt x="29" y="310"/>
                  </a:moveTo>
                  <a:lnTo>
                    <a:pt x="51" y="267"/>
                  </a:lnTo>
                  <a:lnTo>
                    <a:pt x="67" y="220"/>
                  </a:lnTo>
                  <a:lnTo>
                    <a:pt x="70" y="171"/>
                  </a:lnTo>
                  <a:lnTo>
                    <a:pt x="66" y="122"/>
                  </a:lnTo>
                  <a:lnTo>
                    <a:pt x="51" y="77"/>
                  </a:lnTo>
                  <a:lnTo>
                    <a:pt x="29" y="34"/>
                  </a:lnTo>
                  <a:lnTo>
                    <a:pt x="3" y="0"/>
                  </a:lnTo>
                  <a:lnTo>
                    <a:pt x="508" y="175"/>
                  </a:lnTo>
                  <a:lnTo>
                    <a:pt x="0" y="345"/>
                  </a:lnTo>
                  <a:lnTo>
                    <a:pt x="29" y="310"/>
                  </a:lnTo>
                  <a:close/>
                </a:path>
              </a:pathLst>
            </a:custGeom>
            <a:solidFill>
              <a:srgbClr val="000000"/>
            </a:solidFill>
            <a:ln w="9525">
              <a:noFill/>
              <a:round/>
              <a:headEnd/>
              <a:tailEnd/>
            </a:ln>
          </p:spPr>
          <p:txBody>
            <a:bodyPr/>
            <a:lstStyle/>
            <a:p>
              <a:endParaRPr lang="ja-JP" altLang="en-US"/>
            </a:p>
          </p:txBody>
        </p:sp>
        <p:sp>
          <p:nvSpPr>
            <p:cNvPr id="81" name="Line 90"/>
            <p:cNvSpPr>
              <a:spLocks noChangeShapeType="1"/>
            </p:cNvSpPr>
            <p:nvPr/>
          </p:nvSpPr>
          <p:spPr bwMode="auto">
            <a:xfrm>
              <a:off x="711" y="1527"/>
              <a:ext cx="1262" cy="4"/>
            </a:xfrm>
            <a:prstGeom prst="line">
              <a:avLst/>
            </a:prstGeom>
            <a:noFill/>
            <a:ln w="0">
              <a:solidFill>
                <a:srgbClr val="000000"/>
              </a:solidFill>
              <a:round/>
              <a:headEnd/>
              <a:tailEnd/>
            </a:ln>
          </p:spPr>
          <p:txBody>
            <a:bodyPr/>
            <a:lstStyle/>
            <a:p>
              <a:endParaRPr lang="ja-JP" altLang="en-US"/>
            </a:p>
          </p:txBody>
        </p:sp>
        <p:sp>
          <p:nvSpPr>
            <p:cNvPr id="82" name="Freeform 91"/>
            <p:cNvSpPr>
              <a:spLocks/>
            </p:cNvSpPr>
            <p:nvPr/>
          </p:nvSpPr>
          <p:spPr bwMode="auto">
            <a:xfrm>
              <a:off x="1211" y="2288"/>
              <a:ext cx="132" cy="81"/>
            </a:xfrm>
            <a:custGeom>
              <a:avLst/>
              <a:gdLst/>
              <a:ahLst/>
              <a:cxnLst>
                <a:cxn ang="0">
                  <a:pos x="45" y="276"/>
                </a:cxn>
                <a:cxn ang="0">
                  <a:pos x="87" y="250"/>
                </a:cxn>
                <a:cxn ang="0">
                  <a:pos x="126" y="218"/>
                </a:cxn>
                <a:cxn ang="0">
                  <a:pos x="157" y="179"/>
                </a:cxn>
                <a:cxn ang="0">
                  <a:pos x="181" y="135"/>
                </a:cxn>
                <a:cxn ang="0">
                  <a:pos x="193" y="89"/>
                </a:cxn>
                <a:cxn ang="0">
                  <a:pos x="199" y="43"/>
                </a:cxn>
                <a:cxn ang="0">
                  <a:pos x="196" y="0"/>
                </a:cxn>
                <a:cxn ang="0">
                  <a:pos x="525" y="406"/>
                </a:cxn>
                <a:cxn ang="0">
                  <a:pos x="0" y="291"/>
                </a:cxn>
                <a:cxn ang="0">
                  <a:pos x="45" y="276"/>
                </a:cxn>
              </a:cxnLst>
              <a:rect l="0" t="0" r="r" b="b"/>
              <a:pathLst>
                <a:path w="525" h="406">
                  <a:moveTo>
                    <a:pt x="45" y="276"/>
                  </a:moveTo>
                  <a:lnTo>
                    <a:pt x="87" y="250"/>
                  </a:lnTo>
                  <a:lnTo>
                    <a:pt x="126" y="218"/>
                  </a:lnTo>
                  <a:lnTo>
                    <a:pt x="157" y="179"/>
                  </a:lnTo>
                  <a:lnTo>
                    <a:pt x="181" y="135"/>
                  </a:lnTo>
                  <a:lnTo>
                    <a:pt x="193" y="89"/>
                  </a:lnTo>
                  <a:lnTo>
                    <a:pt x="199" y="43"/>
                  </a:lnTo>
                  <a:lnTo>
                    <a:pt x="196" y="0"/>
                  </a:lnTo>
                  <a:lnTo>
                    <a:pt x="525" y="406"/>
                  </a:lnTo>
                  <a:lnTo>
                    <a:pt x="0" y="291"/>
                  </a:lnTo>
                  <a:lnTo>
                    <a:pt x="45" y="276"/>
                  </a:lnTo>
                  <a:close/>
                </a:path>
              </a:pathLst>
            </a:custGeom>
            <a:solidFill>
              <a:srgbClr val="000000"/>
            </a:solidFill>
            <a:ln w="9525">
              <a:noFill/>
              <a:round/>
              <a:headEnd/>
              <a:tailEnd/>
            </a:ln>
          </p:spPr>
          <p:txBody>
            <a:bodyPr/>
            <a:lstStyle/>
            <a:p>
              <a:endParaRPr lang="ja-JP" altLang="en-US"/>
            </a:p>
          </p:txBody>
        </p:sp>
        <p:sp>
          <p:nvSpPr>
            <p:cNvPr id="83" name="Line 92"/>
            <p:cNvSpPr>
              <a:spLocks noChangeShapeType="1"/>
            </p:cNvSpPr>
            <p:nvPr/>
          </p:nvSpPr>
          <p:spPr bwMode="auto">
            <a:xfrm>
              <a:off x="699" y="2055"/>
              <a:ext cx="558" cy="273"/>
            </a:xfrm>
            <a:prstGeom prst="line">
              <a:avLst/>
            </a:prstGeom>
            <a:noFill/>
            <a:ln w="0">
              <a:solidFill>
                <a:srgbClr val="000000"/>
              </a:solidFill>
              <a:round/>
              <a:headEnd/>
              <a:tailEnd/>
            </a:ln>
          </p:spPr>
          <p:txBody>
            <a:bodyPr/>
            <a:lstStyle/>
            <a:p>
              <a:endParaRPr lang="ja-JP" altLang="en-US"/>
            </a:p>
          </p:txBody>
        </p:sp>
        <p:sp>
          <p:nvSpPr>
            <p:cNvPr id="84" name="Freeform 93"/>
            <p:cNvSpPr>
              <a:spLocks/>
            </p:cNvSpPr>
            <p:nvPr/>
          </p:nvSpPr>
          <p:spPr bwMode="auto">
            <a:xfrm>
              <a:off x="1242" y="1627"/>
              <a:ext cx="113" cy="97"/>
            </a:xfrm>
            <a:custGeom>
              <a:avLst/>
              <a:gdLst/>
              <a:ahLst/>
              <a:cxnLst>
                <a:cxn ang="0">
                  <a:pos x="274" y="443"/>
                </a:cxn>
                <a:cxn ang="0">
                  <a:pos x="251" y="400"/>
                </a:cxn>
                <a:cxn ang="0">
                  <a:pos x="222" y="361"/>
                </a:cxn>
                <a:cxn ang="0">
                  <a:pos x="184" y="328"/>
                </a:cxn>
                <a:cxn ang="0">
                  <a:pos x="140" y="301"/>
                </a:cxn>
                <a:cxn ang="0">
                  <a:pos x="93" y="285"/>
                </a:cxn>
                <a:cxn ang="0">
                  <a:pos x="46" y="276"/>
                </a:cxn>
                <a:cxn ang="0">
                  <a:pos x="0" y="276"/>
                </a:cxn>
                <a:cxn ang="0">
                  <a:pos x="453" y="0"/>
                </a:cxn>
                <a:cxn ang="0">
                  <a:pos x="287" y="487"/>
                </a:cxn>
                <a:cxn ang="0">
                  <a:pos x="274" y="443"/>
                </a:cxn>
              </a:cxnLst>
              <a:rect l="0" t="0" r="r" b="b"/>
              <a:pathLst>
                <a:path w="453" h="487">
                  <a:moveTo>
                    <a:pt x="274" y="443"/>
                  </a:moveTo>
                  <a:lnTo>
                    <a:pt x="251" y="400"/>
                  </a:lnTo>
                  <a:lnTo>
                    <a:pt x="222" y="361"/>
                  </a:lnTo>
                  <a:lnTo>
                    <a:pt x="184" y="328"/>
                  </a:lnTo>
                  <a:lnTo>
                    <a:pt x="140" y="301"/>
                  </a:lnTo>
                  <a:lnTo>
                    <a:pt x="93" y="285"/>
                  </a:lnTo>
                  <a:lnTo>
                    <a:pt x="46" y="276"/>
                  </a:lnTo>
                  <a:lnTo>
                    <a:pt x="0" y="276"/>
                  </a:lnTo>
                  <a:lnTo>
                    <a:pt x="453" y="0"/>
                  </a:lnTo>
                  <a:lnTo>
                    <a:pt x="287" y="487"/>
                  </a:lnTo>
                  <a:lnTo>
                    <a:pt x="274" y="443"/>
                  </a:lnTo>
                  <a:close/>
                </a:path>
              </a:pathLst>
            </a:custGeom>
            <a:solidFill>
              <a:srgbClr val="000000"/>
            </a:solidFill>
            <a:ln w="9525">
              <a:noFill/>
              <a:round/>
              <a:headEnd/>
              <a:tailEnd/>
            </a:ln>
          </p:spPr>
          <p:txBody>
            <a:bodyPr/>
            <a:lstStyle/>
            <a:p>
              <a:endParaRPr lang="ja-JP" altLang="en-US"/>
            </a:p>
          </p:txBody>
        </p:sp>
        <p:sp>
          <p:nvSpPr>
            <p:cNvPr id="85" name="Line 94"/>
            <p:cNvSpPr>
              <a:spLocks noChangeShapeType="1"/>
            </p:cNvSpPr>
            <p:nvPr/>
          </p:nvSpPr>
          <p:spPr bwMode="auto">
            <a:xfrm flipV="1">
              <a:off x="711" y="1688"/>
              <a:ext cx="582" cy="572"/>
            </a:xfrm>
            <a:prstGeom prst="line">
              <a:avLst/>
            </a:prstGeom>
            <a:noFill/>
            <a:ln w="0">
              <a:solidFill>
                <a:srgbClr val="000000"/>
              </a:solidFill>
              <a:round/>
              <a:headEnd/>
              <a:tailEnd/>
            </a:ln>
          </p:spPr>
          <p:txBody>
            <a:bodyPr/>
            <a:lstStyle/>
            <a:p>
              <a:endParaRPr lang="ja-JP" altLang="en-US"/>
            </a:p>
          </p:txBody>
        </p:sp>
        <p:sp>
          <p:nvSpPr>
            <p:cNvPr id="86" name="Freeform 95"/>
            <p:cNvSpPr>
              <a:spLocks/>
            </p:cNvSpPr>
            <p:nvPr/>
          </p:nvSpPr>
          <p:spPr bwMode="auto">
            <a:xfrm>
              <a:off x="1208" y="3122"/>
              <a:ext cx="135" cy="67"/>
            </a:xfrm>
            <a:custGeom>
              <a:avLst/>
              <a:gdLst/>
              <a:ahLst/>
              <a:cxnLst>
                <a:cxn ang="0">
                  <a:pos x="146" y="293"/>
                </a:cxn>
                <a:cxn ang="0">
                  <a:pos x="149" y="245"/>
                </a:cxn>
                <a:cxn ang="0">
                  <a:pos x="146" y="197"/>
                </a:cxn>
                <a:cxn ang="0">
                  <a:pos x="130" y="150"/>
                </a:cxn>
                <a:cxn ang="0">
                  <a:pos x="107" y="106"/>
                </a:cxn>
                <a:cxn ang="0">
                  <a:pos x="75" y="69"/>
                </a:cxn>
                <a:cxn ang="0">
                  <a:pos x="39" y="37"/>
                </a:cxn>
                <a:cxn ang="0">
                  <a:pos x="0" y="15"/>
                </a:cxn>
                <a:cxn ang="0">
                  <a:pos x="539" y="0"/>
                </a:cxn>
                <a:cxn ang="0">
                  <a:pos x="132" y="336"/>
                </a:cxn>
                <a:cxn ang="0">
                  <a:pos x="146" y="293"/>
                </a:cxn>
              </a:cxnLst>
              <a:rect l="0" t="0" r="r" b="b"/>
              <a:pathLst>
                <a:path w="539" h="336">
                  <a:moveTo>
                    <a:pt x="146" y="293"/>
                  </a:moveTo>
                  <a:lnTo>
                    <a:pt x="149" y="245"/>
                  </a:lnTo>
                  <a:lnTo>
                    <a:pt x="146" y="197"/>
                  </a:lnTo>
                  <a:lnTo>
                    <a:pt x="130" y="150"/>
                  </a:lnTo>
                  <a:lnTo>
                    <a:pt x="107" y="106"/>
                  </a:lnTo>
                  <a:lnTo>
                    <a:pt x="75" y="69"/>
                  </a:lnTo>
                  <a:lnTo>
                    <a:pt x="39" y="37"/>
                  </a:lnTo>
                  <a:lnTo>
                    <a:pt x="0" y="15"/>
                  </a:lnTo>
                  <a:lnTo>
                    <a:pt x="539" y="0"/>
                  </a:lnTo>
                  <a:lnTo>
                    <a:pt x="132" y="336"/>
                  </a:lnTo>
                  <a:lnTo>
                    <a:pt x="146" y="293"/>
                  </a:lnTo>
                  <a:close/>
                </a:path>
              </a:pathLst>
            </a:custGeom>
            <a:solidFill>
              <a:srgbClr val="000000"/>
            </a:solidFill>
            <a:ln w="9525">
              <a:noFill/>
              <a:round/>
              <a:headEnd/>
              <a:tailEnd/>
            </a:ln>
          </p:spPr>
          <p:txBody>
            <a:bodyPr/>
            <a:lstStyle/>
            <a:p>
              <a:endParaRPr lang="ja-JP" altLang="en-US"/>
            </a:p>
          </p:txBody>
        </p:sp>
        <p:sp>
          <p:nvSpPr>
            <p:cNvPr id="87" name="Line 96"/>
            <p:cNvSpPr>
              <a:spLocks noChangeShapeType="1"/>
            </p:cNvSpPr>
            <p:nvPr/>
          </p:nvSpPr>
          <p:spPr bwMode="auto">
            <a:xfrm flipV="1">
              <a:off x="718" y="3150"/>
              <a:ext cx="530" cy="157"/>
            </a:xfrm>
            <a:prstGeom prst="line">
              <a:avLst/>
            </a:prstGeom>
            <a:noFill/>
            <a:ln w="0">
              <a:solidFill>
                <a:srgbClr val="000000"/>
              </a:solidFill>
              <a:round/>
              <a:headEnd/>
              <a:tailEnd/>
            </a:ln>
          </p:spPr>
          <p:txBody>
            <a:bodyPr/>
            <a:lstStyle/>
            <a:p>
              <a:endParaRPr lang="ja-JP" altLang="en-US"/>
            </a:p>
          </p:txBody>
        </p:sp>
        <p:sp>
          <p:nvSpPr>
            <p:cNvPr id="88" name="Freeform 97"/>
            <p:cNvSpPr>
              <a:spLocks/>
            </p:cNvSpPr>
            <p:nvPr/>
          </p:nvSpPr>
          <p:spPr bwMode="auto">
            <a:xfrm>
              <a:off x="1934" y="3489"/>
              <a:ext cx="128" cy="69"/>
            </a:xfrm>
            <a:custGeom>
              <a:avLst/>
              <a:gdLst/>
              <a:ahLst/>
              <a:cxnLst>
                <a:cxn ang="0">
                  <a:pos x="35" y="309"/>
                </a:cxn>
                <a:cxn ang="0">
                  <a:pos x="57" y="265"/>
                </a:cxn>
                <a:cxn ang="0">
                  <a:pos x="70" y="218"/>
                </a:cxn>
                <a:cxn ang="0">
                  <a:pos x="73" y="170"/>
                </a:cxn>
                <a:cxn ang="0">
                  <a:pos x="67" y="120"/>
                </a:cxn>
                <a:cxn ang="0">
                  <a:pos x="51" y="75"/>
                </a:cxn>
                <a:cxn ang="0">
                  <a:pos x="28" y="34"/>
                </a:cxn>
                <a:cxn ang="0">
                  <a:pos x="0" y="0"/>
                </a:cxn>
                <a:cxn ang="0">
                  <a:pos x="511" y="161"/>
                </a:cxn>
                <a:cxn ang="0">
                  <a:pos x="7" y="346"/>
                </a:cxn>
                <a:cxn ang="0">
                  <a:pos x="35" y="309"/>
                </a:cxn>
              </a:cxnLst>
              <a:rect l="0" t="0" r="r" b="b"/>
              <a:pathLst>
                <a:path w="511" h="346">
                  <a:moveTo>
                    <a:pt x="35" y="309"/>
                  </a:moveTo>
                  <a:lnTo>
                    <a:pt x="57" y="265"/>
                  </a:lnTo>
                  <a:lnTo>
                    <a:pt x="70" y="218"/>
                  </a:lnTo>
                  <a:lnTo>
                    <a:pt x="73" y="170"/>
                  </a:lnTo>
                  <a:lnTo>
                    <a:pt x="67" y="120"/>
                  </a:lnTo>
                  <a:lnTo>
                    <a:pt x="51" y="75"/>
                  </a:lnTo>
                  <a:lnTo>
                    <a:pt x="28" y="34"/>
                  </a:lnTo>
                  <a:lnTo>
                    <a:pt x="0" y="0"/>
                  </a:lnTo>
                  <a:lnTo>
                    <a:pt x="511" y="161"/>
                  </a:lnTo>
                  <a:lnTo>
                    <a:pt x="7" y="346"/>
                  </a:lnTo>
                  <a:lnTo>
                    <a:pt x="35" y="309"/>
                  </a:lnTo>
                  <a:close/>
                </a:path>
              </a:pathLst>
            </a:custGeom>
            <a:solidFill>
              <a:srgbClr val="000000"/>
            </a:solidFill>
            <a:ln w="9525">
              <a:noFill/>
              <a:round/>
              <a:headEnd/>
              <a:tailEnd/>
            </a:ln>
          </p:spPr>
          <p:txBody>
            <a:bodyPr/>
            <a:lstStyle/>
            <a:p>
              <a:endParaRPr lang="ja-JP" altLang="en-US"/>
            </a:p>
          </p:txBody>
        </p:sp>
        <p:sp>
          <p:nvSpPr>
            <p:cNvPr id="89" name="Line 98"/>
            <p:cNvSpPr>
              <a:spLocks noChangeShapeType="1"/>
            </p:cNvSpPr>
            <p:nvPr/>
          </p:nvSpPr>
          <p:spPr bwMode="auto">
            <a:xfrm flipV="1">
              <a:off x="711" y="3523"/>
              <a:ext cx="1249" cy="22"/>
            </a:xfrm>
            <a:prstGeom prst="line">
              <a:avLst/>
            </a:prstGeom>
            <a:noFill/>
            <a:ln w="0">
              <a:solidFill>
                <a:srgbClr val="000000"/>
              </a:solidFill>
              <a:round/>
              <a:headEnd/>
              <a:tailEnd/>
            </a:ln>
          </p:spPr>
          <p:txBody>
            <a:bodyPr/>
            <a:lstStyle/>
            <a:p>
              <a:endParaRPr lang="ja-JP" altLang="en-US"/>
            </a:p>
          </p:txBody>
        </p:sp>
        <p:sp>
          <p:nvSpPr>
            <p:cNvPr id="90" name="Freeform 99"/>
            <p:cNvSpPr>
              <a:spLocks/>
            </p:cNvSpPr>
            <p:nvPr/>
          </p:nvSpPr>
          <p:spPr bwMode="auto">
            <a:xfrm>
              <a:off x="1939" y="1958"/>
              <a:ext cx="135" cy="69"/>
            </a:xfrm>
            <a:custGeom>
              <a:avLst/>
              <a:gdLst/>
              <a:ahLst/>
              <a:cxnLst>
                <a:cxn ang="0">
                  <a:pos x="41" y="295"/>
                </a:cxn>
                <a:cxn ang="0">
                  <a:pos x="79" y="264"/>
                </a:cxn>
                <a:cxn ang="0">
                  <a:pos x="111" y="226"/>
                </a:cxn>
                <a:cxn ang="0">
                  <a:pos x="135" y="183"/>
                </a:cxn>
                <a:cxn ang="0">
                  <a:pos x="150" y="135"/>
                </a:cxn>
                <a:cxn ang="0">
                  <a:pos x="155" y="88"/>
                </a:cxn>
                <a:cxn ang="0">
                  <a:pos x="151" y="42"/>
                </a:cxn>
                <a:cxn ang="0">
                  <a:pos x="140" y="0"/>
                </a:cxn>
                <a:cxn ang="0">
                  <a:pos x="538" y="345"/>
                </a:cxn>
                <a:cxn ang="0">
                  <a:pos x="0" y="319"/>
                </a:cxn>
                <a:cxn ang="0">
                  <a:pos x="41" y="295"/>
                </a:cxn>
              </a:cxnLst>
              <a:rect l="0" t="0" r="r" b="b"/>
              <a:pathLst>
                <a:path w="538" h="345">
                  <a:moveTo>
                    <a:pt x="41" y="295"/>
                  </a:moveTo>
                  <a:lnTo>
                    <a:pt x="79" y="264"/>
                  </a:lnTo>
                  <a:lnTo>
                    <a:pt x="111" y="226"/>
                  </a:lnTo>
                  <a:lnTo>
                    <a:pt x="135" y="183"/>
                  </a:lnTo>
                  <a:lnTo>
                    <a:pt x="150" y="135"/>
                  </a:lnTo>
                  <a:lnTo>
                    <a:pt x="155" y="88"/>
                  </a:lnTo>
                  <a:lnTo>
                    <a:pt x="151" y="42"/>
                  </a:lnTo>
                  <a:lnTo>
                    <a:pt x="140" y="0"/>
                  </a:lnTo>
                  <a:lnTo>
                    <a:pt x="538" y="345"/>
                  </a:lnTo>
                  <a:lnTo>
                    <a:pt x="0" y="319"/>
                  </a:lnTo>
                  <a:lnTo>
                    <a:pt x="41" y="295"/>
                  </a:lnTo>
                  <a:close/>
                </a:path>
              </a:pathLst>
            </a:custGeom>
            <a:solidFill>
              <a:srgbClr val="000000"/>
            </a:solidFill>
            <a:ln w="9525">
              <a:noFill/>
              <a:round/>
              <a:headEnd/>
              <a:tailEnd/>
            </a:ln>
          </p:spPr>
          <p:txBody>
            <a:bodyPr/>
            <a:lstStyle/>
            <a:p>
              <a:endParaRPr lang="ja-JP" altLang="en-US"/>
            </a:p>
          </p:txBody>
        </p:sp>
        <p:sp>
          <p:nvSpPr>
            <p:cNvPr id="91" name="Line 100"/>
            <p:cNvSpPr>
              <a:spLocks noChangeShapeType="1"/>
            </p:cNvSpPr>
            <p:nvPr/>
          </p:nvSpPr>
          <p:spPr bwMode="auto">
            <a:xfrm>
              <a:off x="1474" y="1836"/>
              <a:ext cx="507" cy="161"/>
            </a:xfrm>
            <a:prstGeom prst="line">
              <a:avLst/>
            </a:prstGeom>
            <a:noFill/>
            <a:ln w="0">
              <a:solidFill>
                <a:srgbClr val="000000"/>
              </a:solidFill>
              <a:round/>
              <a:headEnd/>
              <a:tailEnd/>
            </a:ln>
          </p:spPr>
          <p:txBody>
            <a:bodyPr/>
            <a:lstStyle/>
            <a:p>
              <a:endParaRPr lang="ja-JP" altLang="en-US"/>
            </a:p>
          </p:txBody>
        </p:sp>
        <p:sp>
          <p:nvSpPr>
            <p:cNvPr id="92" name="Freeform 101"/>
            <p:cNvSpPr>
              <a:spLocks/>
            </p:cNvSpPr>
            <p:nvPr/>
          </p:nvSpPr>
          <p:spPr bwMode="auto">
            <a:xfrm>
              <a:off x="2663" y="2617"/>
              <a:ext cx="143" cy="76"/>
            </a:xfrm>
            <a:custGeom>
              <a:avLst/>
              <a:gdLst/>
              <a:ahLst/>
              <a:cxnLst>
                <a:cxn ang="0">
                  <a:pos x="570" y="0"/>
                </a:cxn>
                <a:cxn ang="0">
                  <a:pos x="155" y="378"/>
                </a:cxn>
                <a:cxn ang="0">
                  <a:pos x="0" y="64"/>
                </a:cxn>
                <a:cxn ang="0">
                  <a:pos x="570" y="0"/>
                </a:cxn>
              </a:cxnLst>
              <a:rect l="0" t="0" r="r" b="b"/>
              <a:pathLst>
                <a:path w="570" h="378">
                  <a:moveTo>
                    <a:pt x="570" y="0"/>
                  </a:moveTo>
                  <a:lnTo>
                    <a:pt x="155" y="378"/>
                  </a:lnTo>
                  <a:lnTo>
                    <a:pt x="0" y="64"/>
                  </a:lnTo>
                  <a:lnTo>
                    <a:pt x="570" y="0"/>
                  </a:lnTo>
                  <a:close/>
                </a:path>
              </a:pathLst>
            </a:custGeom>
            <a:solidFill>
              <a:srgbClr val="000000"/>
            </a:solidFill>
            <a:ln w="9525">
              <a:noFill/>
              <a:round/>
              <a:headEnd/>
              <a:tailEnd/>
            </a:ln>
          </p:spPr>
          <p:txBody>
            <a:bodyPr/>
            <a:lstStyle/>
            <a:p>
              <a:endParaRPr lang="ja-JP" altLang="en-US"/>
            </a:p>
          </p:txBody>
        </p:sp>
        <p:sp>
          <p:nvSpPr>
            <p:cNvPr id="93" name="Line 102"/>
            <p:cNvSpPr>
              <a:spLocks noChangeShapeType="1"/>
            </p:cNvSpPr>
            <p:nvPr/>
          </p:nvSpPr>
          <p:spPr bwMode="auto">
            <a:xfrm flipV="1">
              <a:off x="1480" y="2652"/>
              <a:ext cx="1227" cy="441"/>
            </a:xfrm>
            <a:prstGeom prst="line">
              <a:avLst/>
            </a:prstGeom>
            <a:noFill/>
            <a:ln w="0">
              <a:solidFill>
                <a:srgbClr val="000000"/>
              </a:solidFill>
              <a:round/>
              <a:headEnd/>
              <a:tailEnd/>
            </a:ln>
          </p:spPr>
          <p:txBody>
            <a:bodyPr/>
            <a:lstStyle/>
            <a:p>
              <a:endParaRPr lang="ja-JP" altLang="en-US"/>
            </a:p>
          </p:txBody>
        </p:sp>
        <p:sp>
          <p:nvSpPr>
            <p:cNvPr id="94" name="Freeform 103"/>
            <p:cNvSpPr>
              <a:spLocks/>
            </p:cNvSpPr>
            <p:nvPr/>
          </p:nvSpPr>
          <p:spPr bwMode="auto">
            <a:xfrm>
              <a:off x="2671" y="1746"/>
              <a:ext cx="128" cy="69"/>
            </a:xfrm>
            <a:custGeom>
              <a:avLst/>
              <a:gdLst/>
              <a:ahLst/>
              <a:cxnLst>
                <a:cxn ang="0">
                  <a:pos x="29" y="311"/>
                </a:cxn>
                <a:cxn ang="0">
                  <a:pos x="52" y="269"/>
                </a:cxn>
                <a:cxn ang="0">
                  <a:pos x="69" y="223"/>
                </a:cxn>
                <a:cxn ang="0">
                  <a:pos x="74" y="173"/>
                </a:cxn>
                <a:cxn ang="0">
                  <a:pos x="70" y="123"/>
                </a:cxn>
                <a:cxn ang="0">
                  <a:pos x="57" y="79"/>
                </a:cxn>
                <a:cxn ang="0">
                  <a:pos x="36" y="36"/>
                </a:cxn>
                <a:cxn ang="0">
                  <a:pos x="11" y="0"/>
                </a:cxn>
                <a:cxn ang="0">
                  <a:pos x="512" y="188"/>
                </a:cxn>
                <a:cxn ang="0">
                  <a:pos x="0" y="346"/>
                </a:cxn>
                <a:cxn ang="0">
                  <a:pos x="29" y="311"/>
                </a:cxn>
              </a:cxnLst>
              <a:rect l="0" t="0" r="r" b="b"/>
              <a:pathLst>
                <a:path w="512" h="346">
                  <a:moveTo>
                    <a:pt x="29" y="311"/>
                  </a:moveTo>
                  <a:lnTo>
                    <a:pt x="52" y="269"/>
                  </a:lnTo>
                  <a:lnTo>
                    <a:pt x="69" y="223"/>
                  </a:lnTo>
                  <a:lnTo>
                    <a:pt x="74" y="173"/>
                  </a:lnTo>
                  <a:lnTo>
                    <a:pt x="70" y="123"/>
                  </a:lnTo>
                  <a:lnTo>
                    <a:pt x="57" y="79"/>
                  </a:lnTo>
                  <a:lnTo>
                    <a:pt x="36" y="36"/>
                  </a:lnTo>
                  <a:lnTo>
                    <a:pt x="11" y="0"/>
                  </a:lnTo>
                  <a:lnTo>
                    <a:pt x="512" y="188"/>
                  </a:lnTo>
                  <a:lnTo>
                    <a:pt x="0" y="346"/>
                  </a:lnTo>
                  <a:lnTo>
                    <a:pt x="29" y="311"/>
                  </a:lnTo>
                  <a:close/>
                </a:path>
              </a:pathLst>
            </a:custGeom>
            <a:solidFill>
              <a:srgbClr val="000000"/>
            </a:solidFill>
            <a:ln w="9525">
              <a:noFill/>
              <a:round/>
              <a:headEnd/>
              <a:tailEnd/>
            </a:ln>
          </p:spPr>
          <p:txBody>
            <a:bodyPr/>
            <a:lstStyle/>
            <a:p>
              <a:endParaRPr lang="ja-JP" altLang="en-US"/>
            </a:p>
          </p:txBody>
        </p:sp>
        <p:sp>
          <p:nvSpPr>
            <p:cNvPr id="95" name="Line 104"/>
            <p:cNvSpPr>
              <a:spLocks noChangeShapeType="1"/>
            </p:cNvSpPr>
            <p:nvPr/>
          </p:nvSpPr>
          <p:spPr bwMode="auto">
            <a:xfrm>
              <a:off x="2187" y="1769"/>
              <a:ext cx="511" cy="12"/>
            </a:xfrm>
            <a:prstGeom prst="line">
              <a:avLst/>
            </a:prstGeom>
            <a:noFill/>
            <a:ln w="0">
              <a:solidFill>
                <a:srgbClr val="000000"/>
              </a:solidFill>
              <a:round/>
              <a:headEnd/>
              <a:tailEnd/>
            </a:ln>
          </p:spPr>
          <p:txBody>
            <a:bodyPr/>
            <a:lstStyle/>
            <a:p>
              <a:endParaRPr lang="ja-JP" altLang="en-US"/>
            </a:p>
          </p:txBody>
        </p:sp>
        <p:sp>
          <p:nvSpPr>
            <p:cNvPr id="96" name="Freeform 105"/>
            <p:cNvSpPr>
              <a:spLocks/>
            </p:cNvSpPr>
            <p:nvPr/>
          </p:nvSpPr>
          <p:spPr bwMode="auto">
            <a:xfrm>
              <a:off x="2676" y="2074"/>
              <a:ext cx="123" cy="91"/>
            </a:xfrm>
            <a:custGeom>
              <a:avLst/>
              <a:gdLst/>
              <a:ahLst/>
              <a:cxnLst>
                <a:cxn ang="0">
                  <a:pos x="242" y="410"/>
                </a:cxn>
                <a:cxn ang="0">
                  <a:pos x="227" y="365"/>
                </a:cxn>
                <a:cxn ang="0">
                  <a:pos x="204" y="322"/>
                </a:cxn>
                <a:cxn ang="0">
                  <a:pos x="173" y="282"/>
                </a:cxn>
                <a:cxn ang="0">
                  <a:pos x="133" y="250"/>
                </a:cxn>
                <a:cxn ang="0">
                  <a:pos x="91" y="226"/>
                </a:cxn>
                <a:cxn ang="0">
                  <a:pos x="45" y="210"/>
                </a:cxn>
                <a:cxn ang="0">
                  <a:pos x="0" y="202"/>
                </a:cxn>
                <a:cxn ang="0">
                  <a:pos x="495" y="0"/>
                </a:cxn>
                <a:cxn ang="0">
                  <a:pos x="247" y="455"/>
                </a:cxn>
                <a:cxn ang="0">
                  <a:pos x="242" y="410"/>
                </a:cxn>
              </a:cxnLst>
              <a:rect l="0" t="0" r="r" b="b"/>
              <a:pathLst>
                <a:path w="495" h="455">
                  <a:moveTo>
                    <a:pt x="242" y="410"/>
                  </a:moveTo>
                  <a:lnTo>
                    <a:pt x="227" y="365"/>
                  </a:lnTo>
                  <a:lnTo>
                    <a:pt x="204" y="322"/>
                  </a:lnTo>
                  <a:lnTo>
                    <a:pt x="173" y="282"/>
                  </a:lnTo>
                  <a:lnTo>
                    <a:pt x="133" y="250"/>
                  </a:lnTo>
                  <a:lnTo>
                    <a:pt x="91" y="226"/>
                  </a:lnTo>
                  <a:lnTo>
                    <a:pt x="45" y="210"/>
                  </a:lnTo>
                  <a:lnTo>
                    <a:pt x="0" y="202"/>
                  </a:lnTo>
                  <a:lnTo>
                    <a:pt x="495" y="0"/>
                  </a:lnTo>
                  <a:lnTo>
                    <a:pt x="247" y="455"/>
                  </a:lnTo>
                  <a:lnTo>
                    <a:pt x="242" y="410"/>
                  </a:lnTo>
                  <a:close/>
                </a:path>
              </a:pathLst>
            </a:custGeom>
            <a:solidFill>
              <a:srgbClr val="000000"/>
            </a:solidFill>
            <a:ln w="9525">
              <a:noFill/>
              <a:round/>
              <a:headEnd/>
              <a:tailEnd/>
            </a:ln>
          </p:spPr>
          <p:txBody>
            <a:bodyPr/>
            <a:lstStyle/>
            <a:p>
              <a:endParaRPr lang="ja-JP" altLang="en-US"/>
            </a:p>
          </p:txBody>
        </p:sp>
        <p:sp>
          <p:nvSpPr>
            <p:cNvPr id="97" name="Line 106"/>
            <p:cNvSpPr>
              <a:spLocks noChangeShapeType="1"/>
            </p:cNvSpPr>
            <p:nvPr/>
          </p:nvSpPr>
          <p:spPr bwMode="auto">
            <a:xfrm flipV="1">
              <a:off x="2193" y="2127"/>
              <a:ext cx="532" cy="376"/>
            </a:xfrm>
            <a:prstGeom prst="line">
              <a:avLst/>
            </a:prstGeom>
            <a:noFill/>
            <a:ln w="0">
              <a:solidFill>
                <a:srgbClr val="000000"/>
              </a:solidFill>
              <a:round/>
              <a:headEnd/>
              <a:tailEnd/>
            </a:ln>
          </p:spPr>
          <p:txBody>
            <a:bodyPr/>
            <a:lstStyle/>
            <a:p>
              <a:endParaRPr lang="ja-JP" altLang="en-US"/>
            </a:p>
          </p:txBody>
        </p:sp>
        <p:sp>
          <p:nvSpPr>
            <p:cNvPr id="98" name="Freeform 107"/>
            <p:cNvSpPr>
              <a:spLocks/>
            </p:cNvSpPr>
            <p:nvPr/>
          </p:nvSpPr>
          <p:spPr bwMode="auto">
            <a:xfrm>
              <a:off x="2187" y="2901"/>
              <a:ext cx="99" cy="102"/>
            </a:xfrm>
            <a:custGeom>
              <a:avLst/>
              <a:gdLst/>
              <a:ahLst/>
              <a:cxnLst>
                <a:cxn ang="0">
                  <a:pos x="95" y="41"/>
                </a:cxn>
                <a:cxn ang="0">
                  <a:pos x="125" y="79"/>
                </a:cxn>
                <a:cxn ang="0">
                  <a:pos x="161" y="113"/>
                </a:cxn>
                <a:cxn ang="0">
                  <a:pos x="205" y="139"/>
                </a:cxn>
                <a:cxn ang="0">
                  <a:pos x="253" y="158"/>
                </a:cxn>
                <a:cxn ang="0">
                  <a:pos x="303" y="166"/>
                </a:cxn>
                <a:cxn ang="0">
                  <a:pos x="351" y="167"/>
                </a:cxn>
                <a:cxn ang="0">
                  <a:pos x="396" y="160"/>
                </a:cxn>
                <a:cxn ang="0">
                  <a:pos x="0" y="508"/>
                </a:cxn>
                <a:cxn ang="0">
                  <a:pos x="75" y="0"/>
                </a:cxn>
                <a:cxn ang="0">
                  <a:pos x="95" y="41"/>
                </a:cxn>
              </a:cxnLst>
              <a:rect l="0" t="0" r="r" b="b"/>
              <a:pathLst>
                <a:path w="396" h="508">
                  <a:moveTo>
                    <a:pt x="95" y="41"/>
                  </a:moveTo>
                  <a:lnTo>
                    <a:pt x="125" y="79"/>
                  </a:lnTo>
                  <a:lnTo>
                    <a:pt x="161" y="113"/>
                  </a:lnTo>
                  <a:lnTo>
                    <a:pt x="205" y="139"/>
                  </a:lnTo>
                  <a:lnTo>
                    <a:pt x="253" y="158"/>
                  </a:lnTo>
                  <a:lnTo>
                    <a:pt x="303" y="166"/>
                  </a:lnTo>
                  <a:lnTo>
                    <a:pt x="351" y="167"/>
                  </a:lnTo>
                  <a:lnTo>
                    <a:pt x="396" y="160"/>
                  </a:lnTo>
                  <a:lnTo>
                    <a:pt x="0" y="508"/>
                  </a:lnTo>
                  <a:lnTo>
                    <a:pt x="75" y="0"/>
                  </a:lnTo>
                  <a:lnTo>
                    <a:pt x="95" y="41"/>
                  </a:lnTo>
                  <a:close/>
                </a:path>
              </a:pathLst>
            </a:custGeom>
            <a:solidFill>
              <a:srgbClr val="000000"/>
            </a:solidFill>
            <a:ln w="9525">
              <a:noFill/>
              <a:round/>
              <a:headEnd/>
              <a:tailEnd/>
            </a:ln>
          </p:spPr>
          <p:txBody>
            <a:bodyPr/>
            <a:lstStyle/>
            <a:p>
              <a:endParaRPr lang="ja-JP" altLang="en-US"/>
            </a:p>
          </p:txBody>
        </p:sp>
        <p:sp>
          <p:nvSpPr>
            <p:cNvPr id="99" name="Line 108"/>
            <p:cNvSpPr>
              <a:spLocks noChangeShapeType="1"/>
            </p:cNvSpPr>
            <p:nvPr/>
          </p:nvSpPr>
          <p:spPr bwMode="auto">
            <a:xfrm flipH="1">
              <a:off x="2234" y="2093"/>
              <a:ext cx="578" cy="841"/>
            </a:xfrm>
            <a:prstGeom prst="line">
              <a:avLst/>
            </a:prstGeom>
            <a:noFill/>
            <a:ln w="0">
              <a:solidFill>
                <a:srgbClr val="000000"/>
              </a:solidFill>
              <a:round/>
              <a:headEnd/>
              <a:tailEnd/>
            </a:ln>
          </p:spPr>
          <p:txBody>
            <a:bodyPr/>
            <a:lstStyle/>
            <a:p>
              <a:endParaRPr lang="ja-JP" altLang="en-US"/>
            </a:p>
          </p:txBody>
        </p:sp>
        <p:sp>
          <p:nvSpPr>
            <p:cNvPr id="100" name="Freeform 109"/>
            <p:cNvSpPr>
              <a:spLocks/>
            </p:cNvSpPr>
            <p:nvPr/>
          </p:nvSpPr>
          <p:spPr bwMode="auto">
            <a:xfrm>
              <a:off x="2085" y="2870"/>
              <a:ext cx="91" cy="139"/>
            </a:xfrm>
            <a:custGeom>
              <a:avLst/>
              <a:gdLst/>
              <a:ahLst/>
              <a:cxnLst>
                <a:cxn ang="0">
                  <a:pos x="363" y="41"/>
                </a:cxn>
                <a:cxn ang="0">
                  <a:pos x="218" y="656"/>
                </a:cxn>
                <a:cxn ang="0">
                  <a:pos x="215" y="669"/>
                </a:cxn>
                <a:cxn ang="0">
                  <a:pos x="207" y="680"/>
                </a:cxn>
                <a:cxn ang="0">
                  <a:pos x="195" y="688"/>
                </a:cxn>
                <a:cxn ang="0">
                  <a:pos x="180" y="691"/>
                </a:cxn>
                <a:cxn ang="0">
                  <a:pos x="167" y="688"/>
                </a:cxn>
                <a:cxn ang="0">
                  <a:pos x="155" y="680"/>
                </a:cxn>
                <a:cxn ang="0">
                  <a:pos x="146" y="669"/>
                </a:cxn>
                <a:cxn ang="0">
                  <a:pos x="144" y="656"/>
                </a:cxn>
                <a:cxn ang="0">
                  <a:pos x="1" y="40"/>
                </a:cxn>
                <a:cxn ang="0">
                  <a:pos x="0" y="41"/>
                </a:cxn>
                <a:cxn ang="0">
                  <a:pos x="0" y="38"/>
                </a:cxn>
                <a:cxn ang="0">
                  <a:pos x="0" y="26"/>
                </a:cxn>
                <a:cxn ang="0">
                  <a:pos x="7" y="12"/>
                </a:cxn>
                <a:cxn ang="0">
                  <a:pos x="18" y="3"/>
                </a:cxn>
                <a:cxn ang="0">
                  <a:pos x="31" y="0"/>
                </a:cxn>
                <a:cxn ang="0">
                  <a:pos x="45" y="1"/>
                </a:cxn>
                <a:cxn ang="0">
                  <a:pos x="58" y="8"/>
                </a:cxn>
                <a:cxn ang="0">
                  <a:pos x="66" y="18"/>
                </a:cxn>
                <a:cxn ang="0">
                  <a:pos x="71" y="31"/>
                </a:cxn>
                <a:cxn ang="0">
                  <a:pos x="180" y="499"/>
                </a:cxn>
                <a:cxn ang="0">
                  <a:pos x="292" y="27"/>
                </a:cxn>
                <a:cxn ang="0">
                  <a:pos x="296" y="17"/>
                </a:cxn>
                <a:cxn ang="0">
                  <a:pos x="304" y="9"/>
                </a:cxn>
                <a:cxn ang="0">
                  <a:pos x="313" y="2"/>
                </a:cxn>
                <a:cxn ang="0">
                  <a:pos x="323" y="0"/>
                </a:cxn>
                <a:cxn ang="0">
                  <a:pos x="337" y="1"/>
                </a:cxn>
                <a:cxn ang="0">
                  <a:pos x="350" y="8"/>
                </a:cxn>
                <a:cxn ang="0">
                  <a:pos x="359" y="18"/>
                </a:cxn>
                <a:cxn ang="0">
                  <a:pos x="363" y="31"/>
                </a:cxn>
                <a:cxn ang="0">
                  <a:pos x="363" y="37"/>
                </a:cxn>
                <a:cxn ang="0">
                  <a:pos x="363" y="41"/>
                </a:cxn>
              </a:cxnLst>
              <a:rect l="0" t="0" r="r" b="b"/>
              <a:pathLst>
                <a:path w="363" h="691">
                  <a:moveTo>
                    <a:pt x="363" y="41"/>
                  </a:moveTo>
                  <a:lnTo>
                    <a:pt x="218" y="656"/>
                  </a:lnTo>
                  <a:lnTo>
                    <a:pt x="215" y="669"/>
                  </a:lnTo>
                  <a:lnTo>
                    <a:pt x="207" y="680"/>
                  </a:lnTo>
                  <a:lnTo>
                    <a:pt x="195" y="688"/>
                  </a:lnTo>
                  <a:lnTo>
                    <a:pt x="180" y="691"/>
                  </a:lnTo>
                  <a:lnTo>
                    <a:pt x="167" y="688"/>
                  </a:lnTo>
                  <a:lnTo>
                    <a:pt x="155" y="680"/>
                  </a:lnTo>
                  <a:lnTo>
                    <a:pt x="146" y="669"/>
                  </a:lnTo>
                  <a:lnTo>
                    <a:pt x="144" y="656"/>
                  </a:lnTo>
                  <a:lnTo>
                    <a:pt x="1" y="40"/>
                  </a:lnTo>
                  <a:lnTo>
                    <a:pt x="0" y="41"/>
                  </a:lnTo>
                  <a:lnTo>
                    <a:pt x="0" y="38"/>
                  </a:lnTo>
                  <a:lnTo>
                    <a:pt x="0" y="26"/>
                  </a:lnTo>
                  <a:lnTo>
                    <a:pt x="7" y="12"/>
                  </a:lnTo>
                  <a:lnTo>
                    <a:pt x="18" y="3"/>
                  </a:lnTo>
                  <a:lnTo>
                    <a:pt x="31" y="0"/>
                  </a:lnTo>
                  <a:lnTo>
                    <a:pt x="45" y="1"/>
                  </a:lnTo>
                  <a:lnTo>
                    <a:pt x="58" y="8"/>
                  </a:lnTo>
                  <a:lnTo>
                    <a:pt x="66" y="18"/>
                  </a:lnTo>
                  <a:lnTo>
                    <a:pt x="71" y="31"/>
                  </a:lnTo>
                  <a:lnTo>
                    <a:pt x="180" y="499"/>
                  </a:lnTo>
                  <a:lnTo>
                    <a:pt x="292" y="27"/>
                  </a:lnTo>
                  <a:lnTo>
                    <a:pt x="296" y="17"/>
                  </a:lnTo>
                  <a:lnTo>
                    <a:pt x="304" y="9"/>
                  </a:lnTo>
                  <a:lnTo>
                    <a:pt x="313" y="2"/>
                  </a:lnTo>
                  <a:lnTo>
                    <a:pt x="323" y="0"/>
                  </a:lnTo>
                  <a:lnTo>
                    <a:pt x="337" y="1"/>
                  </a:lnTo>
                  <a:lnTo>
                    <a:pt x="350" y="8"/>
                  </a:lnTo>
                  <a:lnTo>
                    <a:pt x="359" y="18"/>
                  </a:lnTo>
                  <a:lnTo>
                    <a:pt x="363" y="31"/>
                  </a:lnTo>
                  <a:lnTo>
                    <a:pt x="363" y="37"/>
                  </a:lnTo>
                  <a:lnTo>
                    <a:pt x="363" y="41"/>
                  </a:lnTo>
                  <a:close/>
                </a:path>
              </a:pathLst>
            </a:custGeom>
            <a:solidFill>
              <a:srgbClr val="000000"/>
            </a:solidFill>
            <a:ln w="9525">
              <a:noFill/>
              <a:round/>
              <a:headEnd/>
              <a:tailEnd/>
            </a:ln>
          </p:spPr>
          <p:txBody>
            <a:bodyPr/>
            <a:lstStyle/>
            <a:p>
              <a:endParaRPr lang="ja-JP" altLang="en-US"/>
            </a:p>
          </p:txBody>
        </p:sp>
        <p:sp>
          <p:nvSpPr>
            <p:cNvPr id="101" name="Line 110"/>
            <p:cNvSpPr>
              <a:spLocks noChangeShapeType="1"/>
            </p:cNvSpPr>
            <p:nvPr/>
          </p:nvSpPr>
          <p:spPr bwMode="auto">
            <a:xfrm>
              <a:off x="2130" y="2593"/>
              <a:ext cx="1" cy="12"/>
            </a:xfrm>
            <a:prstGeom prst="line">
              <a:avLst/>
            </a:prstGeom>
            <a:noFill/>
            <a:ln w="0">
              <a:solidFill>
                <a:srgbClr val="000000"/>
              </a:solidFill>
              <a:round/>
              <a:headEnd/>
              <a:tailEnd/>
            </a:ln>
          </p:spPr>
          <p:txBody>
            <a:bodyPr/>
            <a:lstStyle/>
            <a:p>
              <a:endParaRPr lang="ja-JP" altLang="en-US"/>
            </a:p>
          </p:txBody>
        </p:sp>
        <p:sp>
          <p:nvSpPr>
            <p:cNvPr id="102" name="Line 111"/>
            <p:cNvSpPr>
              <a:spLocks noChangeShapeType="1"/>
            </p:cNvSpPr>
            <p:nvPr/>
          </p:nvSpPr>
          <p:spPr bwMode="auto">
            <a:xfrm>
              <a:off x="2130" y="2617"/>
              <a:ext cx="1" cy="13"/>
            </a:xfrm>
            <a:prstGeom prst="line">
              <a:avLst/>
            </a:prstGeom>
            <a:noFill/>
            <a:ln w="0">
              <a:solidFill>
                <a:srgbClr val="000000"/>
              </a:solidFill>
              <a:round/>
              <a:headEnd/>
              <a:tailEnd/>
            </a:ln>
          </p:spPr>
          <p:txBody>
            <a:bodyPr/>
            <a:lstStyle/>
            <a:p>
              <a:endParaRPr lang="ja-JP" altLang="en-US"/>
            </a:p>
          </p:txBody>
        </p:sp>
        <p:sp>
          <p:nvSpPr>
            <p:cNvPr id="103" name="Line 112"/>
            <p:cNvSpPr>
              <a:spLocks noChangeShapeType="1"/>
            </p:cNvSpPr>
            <p:nvPr/>
          </p:nvSpPr>
          <p:spPr bwMode="auto">
            <a:xfrm>
              <a:off x="2130" y="2642"/>
              <a:ext cx="1" cy="12"/>
            </a:xfrm>
            <a:prstGeom prst="line">
              <a:avLst/>
            </a:prstGeom>
            <a:noFill/>
            <a:ln w="0">
              <a:solidFill>
                <a:srgbClr val="000000"/>
              </a:solidFill>
              <a:round/>
              <a:headEnd/>
              <a:tailEnd/>
            </a:ln>
          </p:spPr>
          <p:txBody>
            <a:bodyPr/>
            <a:lstStyle/>
            <a:p>
              <a:endParaRPr lang="ja-JP" altLang="en-US"/>
            </a:p>
          </p:txBody>
        </p:sp>
        <p:sp>
          <p:nvSpPr>
            <p:cNvPr id="104" name="Line 113"/>
            <p:cNvSpPr>
              <a:spLocks noChangeShapeType="1"/>
            </p:cNvSpPr>
            <p:nvPr/>
          </p:nvSpPr>
          <p:spPr bwMode="auto">
            <a:xfrm>
              <a:off x="2130" y="2666"/>
              <a:ext cx="1" cy="13"/>
            </a:xfrm>
            <a:prstGeom prst="line">
              <a:avLst/>
            </a:prstGeom>
            <a:noFill/>
            <a:ln w="0">
              <a:solidFill>
                <a:srgbClr val="000000"/>
              </a:solidFill>
              <a:round/>
              <a:headEnd/>
              <a:tailEnd/>
            </a:ln>
          </p:spPr>
          <p:txBody>
            <a:bodyPr/>
            <a:lstStyle/>
            <a:p>
              <a:endParaRPr lang="ja-JP" altLang="en-US"/>
            </a:p>
          </p:txBody>
        </p:sp>
        <p:sp>
          <p:nvSpPr>
            <p:cNvPr id="105" name="Line 114"/>
            <p:cNvSpPr>
              <a:spLocks noChangeShapeType="1"/>
            </p:cNvSpPr>
            <p:nvPr/>
          </p:nvSpPr>
          <p:spPr bwMode="auto">
            <a:xfrm>
              <a:off x="2130" y="2691"/>
              <a:ext cx="1" cy="12"/>
            </a:xfrm>
            <a:prstGeom prst="line">
              <a:avLst/>
            </a:prstGeom>
            <a:noFill/>
            <a:ln w="0">
              <a:solidFill>
                <a:srgbClr val="000000"/>
              </a:solidFill>
              <a:round/>
              <a:headEnd/>
              <a:tailEnd/>
            </a:ln>
          </p:spPr>
          <p:txBody>
            <a:bodyPr/>
            <a:lstStyle/>
            <a:p>
              <a:endParaRPr lang="ja-JP" altLang="en-US"/>
            </a:p>
          </p:txBody>
        </p:sp>
        <p:sp>
          <p:nvSpPr>
            <p:cNvPr id="106" name="Line 115"/>
            <p:cNvSpPr>
              <a:spLocks noChangeShapeType="1"/>
            </p:cNvSpPr>
            <p:nvPr/>
          </p:nvSpPr>
          <p:spPr bwMode="auto">
            <a:xfrm>
              <a:off x="2130" y="2715"/>
              <a:ext cx="1" cy="13"/>
            </a:xfrm>
            <a:prstGeom prst="line">
              <a:avLst/>
            </a:prstGeom>
            <a:noFill/>
            <a:ln w="0">
              <a:solidFill>
                <a:srgbClr val="000000"/>
              </a:solidFill>
              <a:round/>
              <a:headEnd/>
              <a:tailEnd/>
            </a:ln>
          </p:spPr>
          <p:txBody>
            <a:bodyPr/>
            <a:lstStyle/>
            <a:p>
              <a:endParaRPr lang="ja-JP" altLang="en-US"/>
            </a:p>
          </p:txBody>
        </p:sp>
        <p:sp>
          <p:nvSpPr>
            <p:cNvPr id="107" name="Line 116"/>
            <p:cNvSpPr>
              <a:spLocks noChangeShapeType="1"/>
            </p:cNvSpPr>
            <p:nvPr/>
          </p:nvSpPr>
          <p:spPr bwMode="auto">
            <a:xfrm>
              <a:off x="2130" y="2740"/>
              <a:ext cx="1" cy="12"/>
            </a:xfrm>
            <a:prstGeom prst="line">
              <a:avLst/>
            </a:prstGeom>
            <a:noFill/>
            <a:ln w="0">
              <a:solidFill>
                <a:srgbClr val="000000"/>
              </a:solidFill>
              <a:round/>
              <a:headEnd/>
              <a:tailEnd/>
            </a:ln>
          </p:spPr>
          <p:txBody>
            <a:bodyPr/>
            <a:lstStyle/>
            <a:p>
              <a:endParaRPr lang="ja-JP" altLang="en-US"/>
            </a:p>
          </p:txBody>
        </p:sp>
        <p:sp>
          <p:nvSpPr>
            <p:cNvPr id="108" name="Line 117"/>
            <p:cNvSpPr>
              <a:spLocks noChangeShapeType="1"/>
            </p:cNvSpPr>
            <p:nvPr/>
          </p:nvSpPr>
          <p:spPr bwMode="auto">
            <a:xfrm>
              <a:off x="2130" y="2764"/>
              <a:ext cx="1" cy="12"/>
            </a:xfrm>
            <a:prstGeom prst="line">
              <a:avLst/>
            </a:prstGeom>
            <a:noFill/>
            <a:ln w="0">
              <a:solidFill>
                <a:srgbClr val="000000"/>
              </a:solidFill>
              <a:round/>
              <a:headEnd/>
              <a:tailEnd/>
            </a:ln>
          </p:spPr>
          <p:txBody>
            <a:bodyPr/>
            <a:lstStyle/>
            <a:p>
              <a:endParaRPr lang="ja-JP" altLang="en-US"/>
            </a:p>
          </p:txBody>
        </p:sp>
        <p:sp>
          <p:nvSpPr>
            <p:cNvPr id="109" name="Line 118"/>
            <p:cNvSpPr>
              <a:spLocks noChangeShapeType="1"/>
            </p:cNvSpPr>
            <p:nvPr/>
          </p:nvSpPr>
          <p:spPr bwMode="auto">
            <a:xfrm>
              <a:off x="2130" y="2789"/>
              <a:ext cx="1" cy="12"/>
            </a:xfrm>
            <a:prstGeom prst="line">
              <a:avLst/>
            </a:prstGeom>
            <a:noFill/>
            <a:ln w="0">
              <a:solidFill>
                <a:srgbClr val="000000"/>
              </a:solidFill>
              <a:round/>
              <a:headEnd/>
              <a:tailEnd/>
            </a:ln>
          </p:spPr>
          <p:txBody>
            <a:bodyPr/>
            <a:lstStyle/>
            <a:p>
              <a:endParaRPr lang="ja-JP" altLang="en-US"/>
            </a:p>
          </p:txBody>
        </p:sp>
        <p:sp>
          <p:nvSpPr>
            <p:cNvPr id="110" name="Line 119"/>
            <p:cNvSpPr>
              <a:spLocks noChangeShapeType="1"/>
            </p:cNvSpPr>
            <p:nvPr/>
          </p:nvSpPr>
          <p:spPr bwMode="auto">
            <a:xfrm>
              <a:off x="2130" y="2813"/>
              <a:ext cx="1" cy="12"/>
            </a:xfrm>
            <a:prstGeom prst="line">
              <a:avLst/>
            </a:prstGeom>
            <a:noFill/>
            <a:ln w="0">
              <a:solidFill>
                <a:srgbClr val="000000"/>
              </a:solidFill>
              <a:round/>
              <a:headEnd/>
              <a:tailEnd/>
            </a:ln>
          </p:spPr>
          <p:txBody>
            <a:bodyPr/>
            <a:lstStyle/>
            <a:p>
              <a:endParaRPr lang="ja-JP" altLang="en-US"/>
            </a:p>
          </p:txBody>
        </p:sp>
        <p:sp>
          <p:nvSpPr>
            <p:cNvPr id="111" name="Line 120"/>
            <p:cNvSpPr>
              <a:spLocks noChangeShapeType="1"/>
            </p:cNvSpPr>
            <p:nvPr/>
          </p:nvSpPr>
          <p:spPr bwMode="auto">
            <a:xfrm>
              <a:off x="2130" y="2838"/>
              <a:ext cx="1" cy="12"/>
            </a:xfrm>
            <a:prstGeom prst="line">
              <a:avLst/>
            </a:prstGeom>
            <a:noFill/>
            <a:ln w="0">
              <a:solidFill>
                <a:srgbClr val="000000"/>
              </a:solidFill>
              <a:round/>
              <a:headEnd/>
              <a:tailEnd/>
            </a:ln>
          </p:spPr>
          <p:txBody>
            <a:bodyPr/>
            <a:lstStyle/>
            <a:p>
              <a:endParaRPr lang="ja-JP" altLang="en-US"/>
            </a:p>
          </p:txBody>
        </p:sp>
        <p:sp>
          <p:nvSpPr>
            <p:cNvPr id="112" name="Line 121"/>
            <p:cNvSpPr>
              <a:spLocks noChangeShapeType="1"/>
            </p:cNvSpPr>
            <p:nvPr/>
          </p:nvSpPr>
          <p:spPr bwMode="auto">
            <a:xfrm>
              <a:off x="2130" y="2862"/>
              <a:ext cx="1" cy="12"/>
            </a:xfrm>
            <a:prstGeom prst="line">
              <a:avLst/>
            </a:prstGeom>
            <a:noFill/>
            <a:ln w="0">
              <a:solidFill>
                <a:srgbClr val="000000"/>
              </a:solidFill>
              <a:round/>
              <a:headEnd/>
              <a:tailEnd/>
            </a:ln>
          </p:spPr>
          <p:txBody>
            <a:bodyPr/>
            <a:lstStyle/>
            <a:p>
              <a:endParaRPr lang="ja-JP" altLang="en-US"/>
            </a:p>
          </p:txBody>
        </p:sp>
        <p:sp>
          <p:nvSpPr>
            <p:cNvPr id="113" name="Line 122"/>
            <p:cNvSpPr>
              <a:spLocks noChangeShapeType="1"/>
            </p:cNvSpPr>
            <p:nvPr/>
          </p:nvSpPr>
          <p:spPr bwMode="auto">
            <a:xfrm>
              <a:off x="2130" y="2886"/>
              <a:ext cx="1" cy="12"/>
            </a:xfrm>
            <a:prstGeom prst="line">
              <a:avLst/>
            </a:prstGeom>
            <a:noFill/>
            <a:ln w="0">
              <a:solidFill>
                <a:srgbClr val="000000"/>
              </a:solidFill>
              <a:round/>
              <a:headEnd/>
              <a:tailEnd/>
            </a:ln>
          </p:spPr>
          <p:txBody>
            <a:bodyPr/>
            <a:lstStyle/>
            <a:p>
              <a:endParaRPr lang="ja-JP" altLang="en-US"/>
            </a:p>
          </p:txBody>
        </p:sp>
        <p:sp>
          <p:nvSpPr>
            <p:cNvPr id="114" name="Freeform 123"/>
            <p:cNvSpPr>
              <a:spLocks/>
            </p:cNvSpPr>
            <p:nvPr/>
          </p:nvSpPr>
          <p:spPr bwMode="auto">
            <a:xfrm>
              <a:off x="1486" y="2308"/>
              <a:ext cx="135" cy="66"/>
            </a:xfrm>
            <a:custGeom>
              <a:avLst/>
              <a:gdLst/>
              <a:ahLst/>
              <a:cxnLst>
                <a:cxn ang="0">
                  <a:pos x="415" y="43"/>
                </a:cxn>
                <a:cxn ang="0">
                  <a:pos x="407" y="90"/>
                </a:cxn>
                <a:cxn ang="0">
                  <a:pos x="407" y="138"/>
                </a:cxn>
                <a:cxn ang="0">
                  <a:pos x="418" y="187"/>
                </a:cxn>
                <a:cxn ang="0">
                  <a:pos x="439" y="233"/>
                </a:cxn>
                <a:cxn ang="0">
                  <a:pos x="467" y="272"/>
                </a:cxn>
                <a:cxn ang="0">
                  <a:pos x="500" y="305"/>
                </a:cxn>
                <a:cxn ang="0">
                  <a:pos x="538" y="331"/>
                </a:cxn>
                <a:cxn ang="0">
                  <a:pos x="0" y="308"/>
                </a:cxn>
                <a:cxn ang="0">
                  <a:pos x="430" y="0"/>
                </a:cxn>
                <a:cxn ang="0">
                  <a:pos x="415" y="43"/>
                </a:cxn>
              </a:cxnLst>
              <a:rect l="0" t="0" r="r" b="b"/>
              <a:pathLst>
                <a:path w="538" h="331">
                  <a:moveTo>
                    <a:pt x="415" y="43"/>
                  </a:moveTo>
                  <a:lnTo>
                    <a:pt x="407" y="90"/>
                  </a:lnTo>
                  <a:lnTo>
                    <a:pt x="407" y="138"/>
                  </a:lnTo>
                  <a:lnTo>
                    <a:pt x="418" y="187"/>
                  </a:lnTo>
                  <a:lnTo>
                    <a:pt x="439" y="233"/>
                  </a:lnTo>
                  <a:lnTo>
                    <a:pt x="467" y="272"/>
                  </a:lnTo>
                  <a:lnTo>
                    <a:pt x="500" y="305"/>
                  </a:lnTo>
                  <a:lnTo>
                    <a:pt x="538" y="331"/>
                  </a:lnTo>
                  <a:lnTo>
                    <a:pt x="0" y="308"/>
                  </a:lnTo>
                  <a:lnTo>
                    <a:pt x="430" y="0"/>
                  </a:lnTo>
                  <a:lnTo>
                    <a:pt x="415" y="43"/>
                  </a:lnTo>
                  <a:close/>
                </a:path>
              </a:pathLst>
            </a:custGeom>
            <a:solidFill>
              <a:srgbClr val="000000"/>
            </a:solidFill>
            <a:ln w="9525">
              <a:noFill/>
              <a:round/>
              <a:headEnd/>
              <a:tailEnd/>
            </a:ln>
          </p:spPr>
          <p:txBody>
            <a:bodyPr/>
            <a:lstStyle/>
            <a:p>
              <a:endParaRPr lang="ja-JP" altLang="en-US"/>
            </a:p>
          </p:txBody>
        </p:sp>
        <p:sp>
          <p:nvSpPr>
            <p:cNvPr id="115" name="Line 124"/>
            <p:cNvSpPr>
              <a:spLocks noChangeShapeType="1"/>
            </p:cNvSpPr>
            <p:nvPr/>
          </p:nvSpPr>
          <p:spPr bwMode="auto">
            <a:xfrm flipH="1">
              <a:off x="1583" y="2065"/>
              <a:ext cx="1204" cy="282"/>
            </a:xfrm>
            <a:prstGeom prst="line">
              <a:avLst/>
            </a:prstGeom>
            <a:noFill/>
            <a:ln w="0">
              <a:solidFill>
                <a:srgbClr val="000000"/>
              </a:solidFill>
              <a:round/>
              <a:headEnd/>
              <a:tailEnd/>
            </a:ln>
          </p:spPr>
          <p:txBody>
            <a:bodyPr/>
            <a:lstStyle/>
            <a:p>
              <a:endParaRPr lang="ja-JP" altLang="en-US"/>
            </a:p>
          </p:txBody>
        </p:sp>
        <p:sp>
          <p:nvSpPr>
            <p:cNvPr id="116" name="Freeform 125"/>
            <p:cNvSpPr>
              <a:spLocks/>
            </p:cNvSpPr>
            <p:nvPr/>
          </p:nvSpPr>
          <p:spPr bwMode="auto">
            <a:xfrm>
              <a:off x="1486" y="3069"/>
              <a:ext cx="132" cy="69"/>
            </a:xfrm>
            <a:custGeom>
              <a:avLst/>
              <a:gdLst/>
              <a:ahLst/>
              <a:cxnLst>
                <a:cxn ang="0">
                  <a:pos x="453" y="39"/>
                </a:cxn>
                <a:cxn ang="0">
                  <a:pos x="439" y="84"/>
                </a:cxn>
                <a:cxn ang="0">
                  <a:pos x="430" y="132"/>
                </a:cxn>
                <a:cxn ang="0">
                  <a:pos x="434" y="182"/>
                </a:cxn>
                <a:cxn ang="0">
                  <a:pos x="446" y="230"/>
                </a:cxn>
                <a:cxn ang="0">
                  <a:pos x="467" y="273"/>
                </a:cxn>
                <a:cxn ang="0">
                  <a:pos x="494" y="311"/>
                </a:cxn>
                <a:cxn ang="0">
                  <a:pos x="527" y="342"/>
                </a:cxn>
                <a:cxn ang="0">
                  <a:pos x="0" y="237"/>
                </a:cxn>
                <a:cxn ang="0">
                  <a:pos x="477" y="0"/>
                </a:cxn>
                <a:cxn ang="0">
                  <a:pos x="453" y="39"/>
                </a:cxn>
              </a:cxnLst>
              <a:rect l="0" t="0" r="r" b="b"/>
              <a:pathLst>
                <a:path w="527" h="342">
                  <a:moveTo>
                    <a:pt x="453" y="39"/>
                  </a:moveTo>
                  <a:lnTo>
                    <a:pt x="439" y="84"/>
                  </a:lnTo>
                  <a:lnTo>
                    <a:pt x="430" y="132"/>
                  </a:lnTo>
                  <a:lnTo>
                    <a:pt x="434" y="182"/>
                  </a:lnTo>
                  <a:lnTo>
                    <a:pt x="446" y="230"/>
                  </a:lnTo>
                  <a:lnTo>
                    <a:pt x="467" y="273"/>
                  </a:lnTo>
                  <a:lnTo>
                    <a:pt x="494" y="311"/>
                  </a:lnTo>
                  <a:lnTo>
                    <a:pt x="527" y="342"/>
                  </a:lnTo>
                  <a:lnTo>
                    <a:pt x="0" y="237"/>
                  </a:lnTo>
                  <a:lnTo>
                    <a:pt x="477" y="0"/>
                  </a:lnTo>
                  <a:lnTo>
                    <a:pt x="453" y="39"/>
                  </a:lnTo>
                  <a:close/>
                </a:path>
              </a:pathLst>
            </a:custGeom>
            <a:solidFill>
              <a:srgbClr val="000000"/>
            </a:solidFill>
            <a:ln w="9525">
              <a:noFill/>
              <a:round/>
              <a:headEnd/>
              <a:tailEnd/>
            </a:ln>
          </p:spPr>
          <p:txBody>
            <a:bodyPr/>
            <a:lstStyle/>
            <a:p>
              <a:endParaRPr lang="ja-JP" altLang="en-US"/>
            </a:p>
          </p:txBody>
        </p:sp>
        <p:sp>
          <p:nvSpPr>
            <p:cNvPr id="117" name="Line 126"/>
            <p:cNvSpPr>
              <a:spLocks noChangeShapeType="1"/>
            </p:cNvSpPr>
            <p:nvPr/>
          </p:nvSpPr>
          <p:spPr bwMode="auto">
            <a:xfrm flipH="1">
              <a:off x="1587" y="3055"/>
              <a:ext cx="487" cy="51"/>
            </a:xfrm>
            <a:prstGeom prst="line">
              <a:avLst/>
            </a:prstGeom>
            <a:noFill/>
            <a:ln w="0">
              <a:solidFill>
                <a:srgbClr val="000000"/>
              </a:solidFill>
              <a:round/>
              <a:headEnd/>
              <a:tailEnd/>
            </a:ln>
          </p:spPr>
          <p:txBody>
            <a:bodyPr/>
            <a:lstStyle/>
            <a:p>
              <a:endParaRPr lang="ja-JP" altLang="en-US"/>
            </a:p>
          </p:txBody>
        </p:sp>
      </p:grpSp>
      <p:grpSp>
        <p:nvGrpSpPr>
          <p:cNvPr id="118" name="Group 227"/>
          <p:cNvGrpSpPr>
            <a:grpSpLocks/>
          </p:cNvGrpSpPr>
          <p:nvPr/>
        </p:nvGrpSpPr>
        <p:grpSpPr bwMode="auto">
          <a:xfrm>
            <a:off x="5486400" y="1917700"/>
            <a:ext cx="3043238" cy="4564063"/>
            <a:chOff x="2680" y="984"/>
            <a:chExt cx="1917" cy="2875"/>
          </a:xfrm>
        </p:grpSpPr>
        <p:sp>
          <p:nvSpPr>
            <p:cNvPr id="119" name="AutoShape 129"/>
            <p:cNvSpPr>
              <a:spLocks noChangeAspect="1" noChangeArrowheads="1" noTextEdit="1"/>
            </p:cNvSpPr>
            <p:nvPr/>
          </p:nvSpPr>
          <p:spPr bwMode="auto">
            <a:xfrm>
              <a:off x="2680" y="984"/>
              <a:ext cx="1917" cy="2875"/>
            </a:xfrm>
            <a:prstGeom prst="rect">
              <a:avLst/>
            </a:prstGeom>
            <a:noFill/>
            <a:ln w="9525">
              <a:noFill/>
              <a:miter lim="800000"/>
              <a:headEnd/>
              <a:tailEnd/>
            </a:ln>
          </p:spPr>
          <p:txBody>
            <a:bodyPr/>
            <a:lstStyle/>
            <a:p>
              <a:endParaRPr lang="ja-JP" altLang="en-US"/>
            </a:p>
          </p:txBody>
        </p:sp>
        <p:sp>
          <p:nvSpPr>
            <p:cNvPr id="120" name="Freeform 131"/>
            <p:cNvSpPr>
              <a:spLocks/>
            </p:cNvSpPr>
            <p:nvPr/>
          </p:nvSpPr>
          <p:spPr bwMode="auto">
            <a:xfrm>
              <a:off x="3662" y="1694"/>
              <a:ext cx="97" cy="96"/>
            </a:xfrm>
            <a:custGeom>
              <a:avLst/>
              <a:gdLst/>
              <a:ahLst/>
              <a:cxnLst>
                <a:cxn ang="0">
                  <a:pos x="387" y="173"/>
                </a:cxn>
                <a:cxn ang="0">
                  <a:pos x="382" y="144"/>
                </a:cxn>
                <a:cxn ang="0">
                  <a:pos x="373" y="117"/>
                </a:cxn>
                <a:cxn ang="0">
                  <a:pos x="359" y="91"/>
                </a:cxn>
                <a:cxn ang="0">
                  <a:pos x="341" y="67"/>
                </a:cxn>
                <a:cxn ang="0">
                  <a:pos x="321" y="46"/>
                </a:cxn>
                <a:cxn ang="0">
                  <a:pos x="298" y="29"/>
                </a:cxn>
                <a:cxn ang="0">
                  <a:pos x="271" y="16"/>
                </a:cxn>
                <a:cxn ang="0">
                  <a:pos x="243" y="6"/>
                </a:cxn>
                <a:cxn ang="0">
                  <a:pos x="214" y="1"/>
                </a:cxn>
                <a:cxn ang="0">
                  <a:pos x="194" y="0"/>
                </a:cxn>
                <a:cxn ang="0">
                  <a:pos x="165" y="2"/>
                </a:cxn>
                <a:cxn ang="0">
                  <a:pos x="136" y="9"/>
                </a:cxn>
                <a:cxn ang="0">
                  <a:pos x="109" y="19"/>
                </a:cxn>
                <a:cxn ang="0">
                  <a:pos x="83" y="35"/>
                </a:cxn>
                <a:cxn ang="0">
                  <a:pos x="61" y="53"/>
                </a:cxn>
                <a:cxn ang="0">
                  <a:pos x="40" y="74"/>
                </a:cxn>
                <a:cxn ang="0">
                  <a:pos x="25" y="99"/>
                </a:cxn>
                <a:cxn ang="0">
                  <a:pos x="12" y="126"/>
                </a:cxn>
                <a:cxn ang="0">
                  <a:pos x="4" y="154"/>
                </a:cxn>
                <a:cxn ang="0">
                  <a:pos x="0" y="182"/>
                </a:cxn>
                <a:cxn ang="0">
                  <a:pos x="0" y="202"/>
                </a:cxn>
                <a:cxn ang="0">
                  <a:pos x="4" y="230"/>
                </a:cxn>
                <a:cxn ang="0">
                  <a:pos x="12" y="258"/>
                </a:cxn>
                <a:cxn ang="0">
                  <a:pos x="25" y="285"/>
                </a:cxn>
                <a:cxn ang="0">
                  <a:pos x="40" y="310"/>
                </a:cxn>
                <a:cxn ang="0">
                  <a:pos x="61" y="331"/>
                </a:cxn>
                <a:cxn ang="0">
                  <a:pos x="83" y="349"/>
                </a:cxn>
                <a:cxn ang="0">
                  <a:pos x="109" y="365"/>
                </a:cxn>
                <a:cxn ang="0">
                  <a:pos x="136" y="375"/>
                </a:cxn>
                <a:cxn ang="0">
                  <a:pos x="165" y="382"/>
                </a:cxn>
                <a:cxn ang="0">
                  <a:pos x="194" y="384"/>
                </a:cxn>
                <a:cxn ang="0">
                  <a:pos x="214" y="383"/>
                </a:cxn>
                <a:cxn ang="0">
                  <a:pos x="243" y="379"/>
                </a:cxn>
                <a:cxn ang="0">
                  <a:pos x="271" y="368"/>
                </a:cxn>
                <a:cxn ang="0">
                  <a:pos x="298" y="355"/>
                </a:cxn>
                <a:cxn ang="0">
                  <a:pos x="321" y="338"/>
                </a:cxn>
                <a:cxn ang="0">
                  <a:pos x="341" y="317"/>
                </a:cxn>
                <a:cxn ang="0">
                  <a:pos x="359" y="293"/>
                </a:cxn>
                <a:cxn ang="0">
                  <a:pos x="373" y="267"/>
                </a:cxn>
                <a:cxn ang="0">
                  <a:pos x="382" y="240"/>
                </a:cxn>
                <a:cxn ang="0">
                  <a:pos x="387" y="211"/>
                </a:cxn>
              </a:cxnLst>
              <a:rect l="0" t="0" r="r" b="b"/>
              <a:pathLst>
                <a:path w="389" h="384">
                  <a:moveTo>
                    <a:pt x="389" y="192"/>
                  </a:moveTo>
                  <a:lnTo>
                    <a:pt x="389" y="182"/>
                  </a:lnTo>
                  <a:lnTo>
                    <a:pt x="387" y="173"/>
                  </a:lnTo>
                  <a:lnTo>
                    <a:pt x="386" y="163"/>
                  </a:lnTo>
                  <a:lnTo>
                    <a:pt x="384" y="154"/>
                  </a:lnTo>
                  <a:lnTo>
                    <a:pt x="382" y="144"/>
                  </a:lnTo>
                  <a:lnTo>
                    <a:pt x="380" y="135"/>
                  </a:lnTo>
                  <a:lnTo>
                    <a:pt x="376" y="126"/>
                  </a:lnTo>
                  <a:lnTo>
                    <a:pt x="373" y="117"/>
                  </a:lnTo>
                  <a:lnTo>
                    <a:pt x="368" y="108"/>
                  </a:lnTo>
                  <a:lnTo>
                    <a:pt x="364" y="99"/>
                  </a:lnTo>
                  <a:lnTo>
                    <a:pt x="359" y="91"/>
                  </a:lnTo>
                  <a:lnTo>
                    <a:pt x="354" y="82"/>
                  </a:lnTo>
                  <a:lnTo>
                    <a:pt x="348" y="74"/>
                  </a:lnTo>
                  <a:lnTo>
                    <a:pt x="341" y="67"/>
                  </a:lnTo>
                  <a:lnTo>
                    <a:pt x="335" y="60"/>
                  </a:lnTo>
                  <a:lnTo>
                    <a:pt x="328" y="53"/>
                  </a:lnTo>
                  <a:lnTo>
                    <a:pt x="321" y="46"/>
                  </a:lnTo>
                  <a:lnTo>
                    <a:pt x="313" y="40"/>
                  </a:lnTo>
                  <a:lnTo>
                    <a:pt x="305" y="35"/>
                  </a:lnTo>
                  <a:lnTo>
                    <a:pt x="298" y="29"/>
                  </a:lnTo>
                  <a:lnTo>
                    <a:pt x="289" y="24"/>
                  </a:lnTo>
                  <a:lnTo>
                    <a:pt x="280" y="19"/>
                  </a:lnTo>
                  <a:lnTo>
                    <a:pt x="271" y="16"/>
                  </a:lnTo>
                  <a:lnTo>
                    <a:pt x="262" y="12"/>
                  </a:lnTo>
                  <a:lnTo>
                    <a:pt x="253" y="9"/>
                  </a:lnTo>
                  <a:lnTo>
                    <a:pt x="243" y="6"/>
                  </a:lnTo>
                  <a:lnTo>
                    <a:pt x="234" y="5"/>
                  </a:lnTo>
                  <a:lnTo>
                    <a:pt x="223" y="2"/>
                  </a:lnTo>
                  <a:lnTo>
                    <a:pt x="214" y="1"/>
                  </a:lnTo>
                  <a:lnTo>
                    <a:pt x="204" y="0"/>
                  </a:lnTo>
                  <a:lnTo>
                    <a:pt x="194" y="0"/>
                  </a:lnTo>
                  <a:lnTo>
                    <a:pt x="194" y="0"/>
                  </a:lnTo>
                  <a:lnTo>
                    <a:pt x="184" y="0"/>
                  </a:lnTo>
                  <a:lnTo>
                    <a:pt x="174" y="1"/>
                  </a:lnTo>
                  <a:lnTo>
                    <a:pt x="165" y="2"/>
                  </a:lnTo>
                  <a:lnTo>
                    <a:pt x="155" y="5"/>
                  </a:lnTo>
                  <a:lnTo>
                    <a:pt x="146" y="6"/>
                  </a:lnTo>
                  <a:lnTo>
                    <a:pt x="136" y="9"/>
                  </a:lnTo>
                  <a:lnTo>
                    <a:pt x="127" y="12"/>
                  </a:lnTo>
                  <a:lnTo>
                    <a:pt x="118" y="16"/>
                  </a:lnTo>
                  <a:lnTo>
                    <a:pt x="109" y="19"/>
                  </a:lnTo>
                  <a:lnTo>
                    <a:pt x="100" y="24"/>
                  </a:lnTo>
                  <a:lnTo>
                    <a:pt x="91" y="29"/>
                  </a:lnTo>
                  <a:lnTo>
                    <a:pt x="83" y="35"/>
                  </a:lnTo>
                  <a:lnTo>
                    <a:pt x="75" y="40"/>
                  </a:lnTo>
                  <a:lnTo>
                    <a:pt x="67" y="46"/>
                  </a:lnTo>
                  <a:lnTo>
                    <a:pt x="61" y="53"/>
                  </a:lnTo>
                  <a:lnTo>
                    <a:pt x="54" y="60"/>
                  </a:lnTo>
                  <a:lnTo>
                    <a:pt x="47" y="67"/>
                  </a:lnTo>
                  <a:lnTo>
                    <a:pt x="40" y="74"/>
                  </a:lnTo>
                  <a:lnTo>
                    <a:pt x="35" y="82"/>
                  </a:lnTo>
                  <a:lnTo>
                    <a:pt x="29" y="91"/>
                  </a:lnTo>
                  <a:lnTo>
                    <a:pt x="25" y="99"/>
                  </a:lnTo>
                  <a:lnTo>
                    <a:pt x="20" y="108"/>
                  </a:lnTo>
                  <a:lnTo>
                    <a:pt x="16" y="117"/>
                  </a:lnTo>
                  <a:lnTo>
                    <a:pt x="12" y="126"/>
                  </a:lnTo>
                  <a:lnTo>
                    <a:pt x="9" y="135"/>
                  </a:lnTo>
                  <a:lnTo>
                    <a:pt x="7" y="144"/>
                  </a:lnTo>
                  <a:lnTo>
                    <a:pt x="4" y="154"/>
                  </a:lnTo>
                  <a:lnTo>
                    <a:pt x="2" y="163"/>
                  </a:lnTo>
                  <a:lnTo>
                    <a:pt x="1" y="173"/>
                  </a:lnTo>
                  <a:lnTo>
                    <a:pt x="0" y="182"/>
                  </a:lnTo>
                  <a:lnTo>
                    <a:pt x="0" y="192"/>
                  </a:lnTo>
                  <a:lnTo>
                    <a:pt x="0" y="192"/>
                  </a:lnTo>
                  <a:lnTo>
                    <a:pt x="0" y="202"/>
                  </a:lnTo>
                  <a:lnTo>
                    <a:pt x="1" y="211"/>
                  </a:lnTo>
                  <a:lnTo>
                    <a:pt x="2" y="221"/>
                  </a:lnTo>
                  <a:lnTo>
                    <a:pt x="4" y="230"/>
                  </a:lnTo>
                  <a:lnTo>
                    <a:pt x="7" y="240"/>
                  </a:lnTo>
                  <a:lnTo>
                    <a:pt x="9" y="249"/>
                  </a:lnTo>
                  <a:lnTo>
                    <a:pt x="12" y="258"/>
                  </a:lnTo>
                  <a:lnTo>
                    <a:pt x="16" y="267"/>
                  </a:lnTo>
                  <a:lnTo>
                    <a:pt x="20" y="276"/>
                  </a:lnTo>
                  <a:lnTo>
                    <a:pt x="25" y="285"/>
                  </a:lnTo>
                  <a:lnTo>
                    <a:pt x="29" y="293"/>
                  </a:lnTo>
                  <a:lnTo>
                    <a:pt x="35" y="302"/>
                  </a:lnTo>
                  <a:lnTo>
                    <a:pt x="40" y="310"/>
                  </a:lnTo>
                  <a:lnTo>
                    <a:pt x="47" y="317"/>
                  </a:lnTo>
                  <a:lnTo>
                    <a:pt x="54" y="325"/>
                  </a:lnTo>
                  <a:lnTo>
                    <a:pt x="61" y="331"/>
                  </a:lnTo>
                  <a:lnTo>
                    <a:pt x="67" y="338"/>
                  </a:lnTo>
                  <a:lnTo>
                    <a:pt x="75" y="344"/>
                  </a:lnTo>
                  <a:lnTo>
                    <a:pt x="83" y="349"/>
                  </a:lnTo>
                  <a:lnTo>
                    <a:pt x="91" y="355"/>
                  </a:lnTo>
                  <a:lnTo>
                    <a:pt x="100" y="361"/>
                  </a:lnTo>
                  <a:lnTo>
                    <a:pt x="109" y="365"/>
                  </a:lnTo>
                  <a:lnTo>
                    <a:pt x="118" y="368"/>
                  </a:lnTo>
                  <a:lnTo>
                    <a:pt x="127" y="372"/>
                  </a:lnTo>
                  <a:lnTo>
                    <a:pt x="136" y="375"/>
                  </a:lnTo>
                  <a:lnTo>
                    <a:pt x="146" y="379"/>
                  </a:lnTo>
                  <a:lnTo>
                    <a:pt x="155" y="380"/>
                  </a:lnTo>
                  <a:lnTo>
                    <a:pt x="165" y="382"/>
                  </a:lnTo>
                  <a:lnTo>
                    <a:pt x="174" y="383"/>
                  </a:lnTo>
                  <a:lnTo>
                    <a:pt x="184" y="384"/>
                  </a:lnTo>
                  <a:lnTo>
                    <a:pt x="194" y="384"/>
                  </a:lnTo>
                  <a:lnTo>
                    <a:pt x="194" y="384"/>
                  </a:lnTo>
                  <a:lnTo>
                    <a:pt x="204" y="384"/>
                  </a:lnTo>
                  <a:lnTo>
                    <a:pt x="214" y="383"/>
                  </a:lnTo>
                  <a:lnTo>
                    <a:pt x="223" y="382"/>
                  </a:lnTo>
                  <a:lnTo>
                    <a:pt x="234" y="380"/>
                  </a:lnTo>
                  <a:lnTo>
                    <a:pt x="243" y="379"/>
                  </a:lnTo>
                  <a:lnTo>
                    <a:pt x="253" y="375"/>
                  </a:lnTo>
                  <a:lnTo>
                    <a:pt x="262" y="372"/>
                  </a:lnTo>
                  <a:lnTo>
                    <a:pt x="271" y="368"/>
                  </a:lnTo>
                  <a:lnTo>
                    <a:pt x="280" y="365"/>
                  </a:lnTo>
                  <a:lnTo>
                    <a:pt x="289" y="361"/>
                  </a:lnTo>
                  <a:lnTo>
                    <a:pt x="298" y="355"/>
                  </a:lnTo>
                  <a:lnTo>
                    <a:pt x="305" y="349"/>
                  </a:lnTo>
                  <a:lnTo>
                    <a:pt x="313" y="344"/>
                  </a:lnTo>
                  <a:lnTo>
                    <a:pt x="321" y="338"/>
                  </a:lnTo>
                  <a:lnTo>
                    <a:pt x="328" y="331"/>
                  </a:lnTo>
                  <a:lnTo>
                    <a:pt x="335" y="325"/>
                  </a:lnTo>
                  <a:lnTo>
                    <a:pt x="341" y="317"/>
                  </a:lnTo>
                  <a:lnTo>
                    <a:pt x="348" y="310"/>
                  </a:lnTo>
                  <a:lnTo>
                    <a:pt x="354" y="302"/>
                  </a:lnTo>
                  <a:lnTo>
                    <a:pt x="359" y="293"/>
                  </a:lnTo>
                  <a:lnTo>
                    <a:pt x="364" y="285"/>
                  </a:lnTo>
                  <a:lnTo>
                    <a:pt x="368" y="276"/>
                  </a:lnTo>
                  <a:lnTo>
                    <a:pt x="373" y="267"/>
                  </a:lnTo>
                  <a:lnTo>
                    <a:pt x="376" y="258"/>
                  </a:lnTo>
                  <a:lnTo>
                    <a:pt x="380" y="249"/>
                  </a:lnTo>
                  <a:lnTo>
                    <a:pt x="382" y="240"/>
                  </a:lnTo>
                  <a:lnTo>
                    <a:pt x="384" y="230"/>
                  </a:lnTo>
                  <a:lnTo>
                    <a:pt x="386" y="221"/>
                  </a:lnTo>
                  <a:lnTo>
                    <a:pt x="387" y="211"/>
                  </a:lnTo>
                  <a:lnTo>
                    <a:pt x="389" y="202"/>
                  </a:lnTo>
                  <a:lnTo>
                    <a:pt x="389" y="192"/>
                  </a:lnTo>
                  <a:close/>
                </a:path>
              </a:pathLst>
            </a:custGeom>
            <a:solidFill>
              <a:srgbClr val="000000"/>
            </a:solidFill>
            <a:ln w="9525">
              <a:noFill/>
              <a:round/>
              <a:headEnd/>
              <a:tailEnd/>
            </a:ln>
          </p:spPr>
          <p:txBody>
            <a:bodyPr/>
            <a:lstStyle/>
            <a:p>
              <a:endParaRPr lang="ja-JP" altLang="en-US"/>
            </a:p>
          </p:txBody>
        </p:sp>
        <p:sp>
          <p:nvSpPr>
            <p:cNvPr id="121" name="Freeform 132"/>
            <p:cNvSpPr>
              <a:spLocks/>
            </p:cNvSpPr>
            <p:nvPr/>
          </p:nvSpPr>
          <p:spPr bwMode="auto">
            <a:xfrm>
              <a:off x="3662" y="1695"/>
              <a:ext cx="97" cy="95"/>
            </a:xfrm>
            <a:custGeom>
              <a:avLst/>
              <a:gdLst/>
              <a:ahLst/>
              <a:cxnLst>
                <a:cxn ang="0">
                  <a:pos x="174" y="382"/>
                </a:cxn>
                <a:cxn ang="0">
                  <a:pos x="137" y="374"/>
                </a:cxn>
                <a:cxn ang="0">
                  <a:pos x="102" y="360"/>
                </a:cxn>
                <a:cxn ang="0">
                  <a:pos x="71" y="339"/>
                </a:cxn>
                <a:cxn ang="0">
                  <a:pos x="45" y="314"/>
                </a:cxn>
                <a:cxn ang="0">
                  <a:pos x="23" y="283"/>
                </a:cxn>
                <a:cxn ang="0">
                  <a:pos x="9" y="248"/>
                </a:cxn>
                <a:cxn ang="0">
                  <a:pos x="1" y="211"/>
                </a:cxn>
                <a:cxn ang="0">
                  <a:pos x="1" y="172"/>
                </a:cxn>
                <a:cxn ang="0">
                  <a:pos x="9" y="135"/>
                </a:cxn>
                <a:cxn ang="0">
                  <a:pos x="23" y="100"/>
                </a:cxn>
                <a:cxn ang="0">
                  <a:pos x="45" y="70"/>
                </a:cxn>
                <a:cxn ang="0">
                  <a:pos x="71" y="44"/>
                </a:cxn>
                <a:cxn ang="0">
                  <a:pos x="102" y="24"/>
                </a:cxn>
                <a:cxn ang="0">
                  <a:pos x="137" y="9"/>
                </a:cxn>
                <a:cxn ang="0">
                  <a:pos x="174" y="1"/>
                </a:cxn>
                <a:cxn ang="0">
                  <a:pos x="214" y="1"/>
                </a:cxn>
                <a:cxn ang="0">
                  <a:pos x="252" y="9"/>
                </a:cxn>
                <a:cxn ang="0">
                  <a:pos x="286" y="24"/>
                </a:cxn>
                <a:cxn ang="0">
                  <a:pos x="318" y="44"/>
                </a:cxn>
                <a:cxn ang="0">
                  <a:pos x="344" y="70"/>
                </a:cxn>
                <a:cxn ang="0">
                  <a:pos x="365" y="100"/>
                </a:cxn>
                <a:cxn ang="0">
                  <a:pos x="380" y="135"/>
                </a:cxn>
                <a:cxn ang="0">
                  <a:pos x="387" y="172"/>
                </a:cxn>
                <a:cxn ang="0">
                  <a:pos x="387" y="211"/>
                </a:cxn>
                <a:cxn ang="0">
                  <a:pos x="380" y="248"/>
                </a:cxn>
                <a:cxn ang="0">
                  <a:pos x="365" y="283"/>
                </a:cxn>
                <a:cxn ang="0">
                  <a:pos x="344" y="314"/>
                </a:cxn>
                <a:cxn ang="0">
                  <a:pos x="318" y="339"/>
                </a:cxn>
                <a:cxn ang="0">
                  <a:pos x="286" y="360"/>
                </a:cxn>
                <a:cxn ang="0">
                  <a:pos x="252" y="374"/>
                </a:cxn>
                <a:cxn ang="0">
                  <a:pos x="214" y="382"/>
                </a:cxn>
              </a:cxnLst>
              <a:rect l="0" t="0" r="r" b="b"/>
              <a:pathLst>
                <a:path w="389" h="383">
                  <a:moveTo>
                    <a:pt x="194" y="383"/>
                  </a:moveTo>
                  <a:lnTo>
                    <a:pt x="174" y="382"/>
                  </a:lnTo>
                  <a:lnTo>
                    <a:pt x="155" y="380"/>
                  </a:lnTo>
                  <a:lnTo>
                    <a:pt x="137" y="374"/>
                  </a:lnTo>
                  <a:lnTo>
                    <a:pt x="119" y="369"/>
                  </a:lnTo>
                  <a:lnTo>
                    <a:pt x="102" y="360"/>
                  </a:lnTo>
                  <a:lnTo>
                    <a:pt x="85" y="351"/>
                  </a:lnTo>
                  <a:lnTo>
                    <a:pt x="71" y="339"/>
                  </a:lnTo>
                  <a:lnTo>
                    <a:pt x="57" y="327"/>
                  </a:lnTo>
                  <a:lnTo>
                    <a:pt x="45" y="314"/>
                  </a:lnTo>
                  <a:lnTo>
                    <a:pt x="34" y="299"/>
                  </a:lnTo>
                  <a:lnTo>
                    <a:pt x="23" y="283"/>
                  </a:lnTo>
                  <a:lnTo>
                    <a:pt x="16" y="266"/>
                  </a:lnTo>
                  <a:lnTo>
                    <a:pt x="9" y="248"/>
                  </a:lnTo>
                  <a:lnTo>
                    <a:pt x="4" y="230"/>
                  </a:lnTo>
                  <a:lnTo>
                    <a:pt x="1" y="211"/>
                  </a:lnTo>
                  <a:lnTo>
                    <a:pt x="0" y="192"/>
                  </a:lnTo>
                  <a:lnTo>
                    <a:pt x="1" y="172"/>
                  </a:lnTo>
                  <a:lnTo>
                    <a:pt x="4" y="153"/>
                  </a:lnTo>
                  <a:lnTo>
                    <a:pt x="9" y="135"/>
                  </a:lnTo>
                  <a:lnTo>
                    <a:pt x="16" y="117"/>
                  </a:lnTo>
                  <a:lnTo>
                    <a:pt x="23" y="100"/>
                  </a:lnTo>
                  <a:lnTo>
                    <a:pt x="34" y="84"/>
                  </a:lnTo>
                  <a:lnTo>
                    <a:pt x="45" y="70"/>
                  </a:lnTo>
                  <a:lnTo>
                    <a:pt x="57" y="56"/>
                  </a:lnTo>
                  <a:lnTo>
                    <a:pt x="71" y="44"/>
                  </a:lnTo>
                  <a:lnTo>
                    <a:pt x="85" y="33"/>
                  </a:lnTo>
                  <a:lnTo>
                    <a:pt x="102" y="24"/>
                  </a:lnTo>
                  <a:lnTo>
                    <a:pt x="119" y="15"/>
                  </a:lnTo>
                  <a:lnTo>
                    <a:pt x="137" y="9"/>
                  </a:lnTo>
                  <a:lnTo>
                    <a:pt x="155" y="4"/>
                  </a:lnTo>
                  <a:lnTo>
                    <a:pt x="174" y="1"/>
                  </a:lnTo>
                  <a:lnTo>
                    <a:pt x="194" y="0"/>
                  </a:lnTo>
                  <a:lnTo>
                    <a:pt x="214" y="1"/>
                  </a:lnTo>
                  <a:lnTo>
                    <a:pt x="234" y="4"/>
                  </a:lnTo>
                  <a:lnTo>
                    <a:pt x="252" y="9"/>
                  </a:lnTo>
                  <a:lnTo>
                    <a:pt x="269" y="15"/>
                  </a:lnTo>
                  <a:lnTo>
                    <a:pt x="286" y="24"/>
                  </a:lnTo>
                  <a:lnTo>
                    <a:pt x="303" y="33"/>
                  </a:lnTo>
                  <a:lnTo>
                    <a:pt x="318" y="44"/>
                  </a:lnTo>
                  <a:lnTo>
                    <a:pt x="331" y="56"/>
                  </a:lnTo>
                  <a:lnTo>
                    <a:pt x="344" y="70"/>
                  </a:lnTo>
                  <a:lnTo>
                    <a:pt x="355" y="84"/>
                  </a:lnTo>
                  <a:lnTo>
                    <a:pt x="365" y="100"/>
                  </a:lnTo>
                  <a:lnTo>
                    <a:pt x="373" y="117"/>
                  </a:lnTo>
                  <a:lnTo>
                    <a:pt x="380" y="135"/>
                  </a:lnTo>
                  <a:lnTo>
                    <a:pt x="384" y="153"/>
                  </a:lnTo>
                  <a:lnTo>
                    <a:pt x="387" y="172"/>
                  </a:lnTo>
                  <a:lnTo>
                    <a:pt x="389" y="192"/>
                  </a:lnTo>
                  <a:lnTo>
                    <a:pt x="387" y="211"/>
                  </a:lnTo>
                  <a:lnTo>
                    <a:pt x="384" y="230"/>
                  </a:lnTo>
                  <a:lnTo>
                    <a:pt x="380" y="248"/>
                  </a:lnTo>
                  <a:lnTo>
                    <a:pt x="373" y="266"/>
                  </a:lnTo>
                  <a:lnTo>
                    <a:pt x="365" y="283"/>
                  </a:lnTo>
                  <a:lnTo>
                    <a:pt x="355" y="299"/>
                  </a:lnTo>
                  <a:lnTo>
                    <a:pt x="344" y="314"/>
                  </a:lnTo>
                  <a:lnTo>
                    <a:pt x="331" y="327"/>
                  </a:lnTo>
                  <a:lnTo>
                    <a:pt x="318" y="339"/>
                  </a:lnTo>
                  <a:lnTo>
                    <a:pt x="303" y="351"/>
                  </a:lnTo>
                  <a:lnTo>
                    <a:pt x="286" y="360"/>
                  </a:lnTo>
                  <a:lnTo>
                    <a:pt x="269" y="369"/>
                  </a:lnTo>
                  <a:lnTo>
                    <a:pt x="252" y="374"/>
                  </a:lnTo>
                  <a:lnTo>
                    <a:pt x="234" y="380"/>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122" name="Freeform 133"/>
            <p:cNvSpPr>
              <a:spLocks/>
            </p:cNvSpPr>
            <p:nvPr/>
          </p:nvSpPr>
          <p:spPr bwMode="auto">
            <a:xfrm>
              <a:off x="3662" y="2172"/>
              <a:ext cx="87" cy="94"/>
            </a:xfrm>
            <a:custGeom>
              <a:avLst/>
              <a:gdLst/>
              <a:ahLst/>
              <a:cxnLst>
                <a:cxn ang="0">
                  <a:pos x="347" y="170"/>
                </a:cxn>
                <a:cxn ang="0">
                  <a:pos x="342" y="141"/>
                </a:cxn>
                <a:cxn ang="0">
                  <a:pos x="333" y="114"/>
                </a:cxn>
                <a:cxn ang="0">
                  <a:pos x="322" y="89"/>
                </a:cxn>
                <a:cxn ang="0">
                  <a:pos x="306" y="66"/>
                </a:cxn>
                <a:cxn ang="0">
                  <a:pos x="287" y="46"/>
                </a:cxn>
                <a:cxn ang="0">
                  <a:pos x="266" y="28"/>
                </a:cxn>
                <a:cxn ang="0">
                  <a:pos x="242" y="16"/>
                </a:cxn>
                <a:cxn ang="0">
                  <a:pos x="218" y="5"/>
                </a:cxn>
                <a:cxn ang="0">
                  <a:pos x="192" y="1"/>
                </a:cxn>
                <a:cxn ang="0">
                  <a:pos x="174" y="0"/>
                </a:cxn>
                <a:cxn ang="0">
                  <a:pos x="148" y="2"/>
                </a:cxn>
                <a:cxn ang="0">
                  <a:pos x="122" y="9"/>
                </a:cxn>
                <a:cxn ang="0">
                  <a:pos x="98" y="19"/>
                </a:cxn>
                <a:cxn ang="0">
                  <a:pos x="74" y="34"/>
                </a:cxn>
                <a:cxn ang="0">
                  <a:pos x="54" y="52"/>
                </a:cxn>
                <a:cxn ang="0">
                  <a:pos x="36" y="73"/>
                </a:cxn>
                <a:cxn ang="0">
                  <a:pos x="21" y="96"/>
                </a:cxn>
                <a:cxn ang="0">
                  <a:pos x="11" y="123"/>
                </a:cxn>
                <a:cxn ang="0">
                  <a:pos x="3" y="150"/>
                </a:cxn>
                <a:cxn ang="0">
                  <a:pos x="0" y="178"/>
                </a:cxn>
                <a:cxn ang="0">
                  <a:pos x="0" y="199"/>
                </a:cxn>
                <a:cxn ang="0">
                  <a:pos x="3" y="227"/>
                </a:cxn>
                <a:cxn ang="0">
                  <a:pos x="11" y="254"/>
                </a:cxn>
                <a:cxn ang="0">
                  <a:pos x="21" y="281"/>
                </a:cxn>
                <a:cxn ang="0">
                  <a:pos x="36" y="304"/>
                </a:cxn>
                <a:cxn ang="0">
                  <a:pos x="54" y="326"/>
                </a:cxn>
                <a:cxn ang="0">
                  <a:pos x="74" y="344"/>
                </a:cxn>
                <a:cxn ang="0">
                  <a:pos x="98" y="358"/>
                </a:cxn>
                <a:cxn ang="0">
                  <a:pos x="122" y="368"/>
                </a:cxn>
                <a:cxn ang="0">
                  <a:pos x="148" y="375"/>
                </a:cxn>
                <a:cxn ang="0">
                  <a:pos x="174" y="377"/>
                </a:cxn>
                <a:cxn ang="0">
                  <a:pos x="192" y="376"/>
                </a:cxn>
                <a:cxn ang="0">
                  <a:pos x="218" y="372"/>
                </a:cxn>
                <a:cxn ang="0">
                  <a:pos x="242" y="362"/>
                </a:cxn>
                <a:cxn ang="0">
                  <a:pos x="266" y="349"/>
                </a:cxn>
                <a:cxn ang="0">
                  <a:pos x="287" y="331"/>
                </a:cxn>
                <a:cxn ang="0">
                  <a:pos x="306" y="311"/>
                </a:cxn>
                <a:cxn ang="0">
                  <a:pos x="322" y="289"/>
                </a:cxn>
                <a:cxn ang="0">
                  <a:pos x="333" y="263"/>
                </a:cxn>
                <a:cxn ang="0">
                  <a:pos x="342" y="236"/>
                </a:cxn>
                <a:cxn ang="0">
                  <a:pos x="347" y="208"/>
                </a:cxn>
              </a:cxnLst>
              <a:rect l="0" t="0" r="r" b="b"/>
              <a:pathLst>
                <a:path w="348" h="377">
                  <a:moveTo>
                    <a:pt x="348" y="189"/>
                  </a:moveTo>
                  <a:lnTo>
                    <a:pt x="348" y="178"/>
                  </a:lnTo>
                  <a:lnTo>
                    <a:pt x="347" y="170"/>
                  </a:lnTo>
                  <a:lnTo>
                    <a:pt x="346" y="161"/>
                  </a:lnTo>
                  <a:lnTo>
                    <a:pt x="345" y="150"/>
                  </a:lnTo>
                  <a:lnTo>
                    <a:pt x="342" y="141"/>
                  </a:lnTo>
                  <a:lnTo>
                    <a:pt x="340" y="132"/>
                  </a:lnTo>
                  <a:lnTo>
                    <a:pt x="337" y="123"/>
                  </a:lnTo>
                  <a:lnTo>
                    <a:pt x="333" y="114"/>
                  </a:lnTo>
                  <a:lnTo>
                    <a:pt x="330" y="105"/>
                  </a:lnTo>
                  <a:lnTo>
                    <a:pt x="327" y="96"/>
                  </a:lnTo>
                  <a:lnTo>
                    <a:pt x="322" y="89"/>
                  </a:lnTo>
                  <a:lnTo>
                    <a:pt x="317" y="81"/>
                  </a:lnTo>
                  <a:lnTo>
                    <a:pt x="312" y="73"/>
                  </a:lnTo>
                  <a:lnTo>
                    <a:pt x="306" y="66"/>
                  </a:lnTo>
                  <a:lnTo>
                    <a:pt x="300" y="58"/>
                  </a:lnTo>
                  <a:lnTo>
                    <a:pt x="294" y="52"/>
                  </a:lnTo>
                  <a:lnTo>
                    <a:pt x="287" y="46"/>
                  </a:lnTo>
                  <a:lnTo>
                    <a:pt x="281" y="39"/>
                  </a:lnTo>
                  <a:lnTo>
                    <a:pt x="274" y="34"/>
                  </a:lnTo>
                  <a:lnTo>
                    <a:pt x="266" y="28"/>
                  </a:lnTo>
                  <a:lnTo>
                    <a:pt x="258" y="23"/>
                  </a:lnTo>
                  <a:lnTo>
                    <a:pt x="250" y="19"/>
                  </a:lnTo>
                  <a:lnTo>
                    <a:pt x="242" y="16"/>
                  </a:lnTo>
                  <a:lnTo>
                    <a:pt x="235" y="11"/>
                  </a:lnTo>
                  <a:lnTo>
                    <a:pt x="226" y="9"/>
                  </a:lnTo>
                  <a:lnTo>
                    <a:pt x="218" y="5"/>
                  </a:lnTo>
                  <a:lnTo>
                    <a:pt x="209" y="3"/>
                  </a:lnTo>
                  <a:lnTo>
                    <a:pt x="200" y="2"/>
                  </a:lnTo>
                  <a:lnTo>
                    <a:pt x="192" y="1"/>
                  </a:lnTo>
                  <a:lnTo>
                    <a:pt x="183" y="0"/>
                  </a:lnTo>
                  <a:lnTo>
                    <a:pt x="174" y="0"/>
                  </a:lnTo>
                  <a:lnTo>
                    <a:pt x="174" y="0"/>
                  </a:lnTo>
                  <a:lnTo>
                    <a:pt x="165" y="0"/>
                  </a:lnTo>
                  <a:lnTo>
                    <a:pt x="156" y="1"/>
                  </a:lnTo>
                  <a:lnTo>
                    <a:pt x="148" y="2"/>
                  </a:lnTo>
                  <a:lnTo>
                    <a:pt x="139" y="3"/>
                  </a:lnTo>
                  <a:lnTo>
                    <a:pt x="130" y="5"/>
                  </a:lnTo>
                  <a:lnTo>
                    <a:pt x="122" y="9"/>
                  </a:lnTo>
                  <a:lnTo>
                    <a:pt x="113" y="11"/>
                  </a:lnTo>
                  <a:lnTo>
                    <a:pt x="105" y="16"/>
                  </a:lnTo>
                  <a:lnTo>
                    <a:pt x="98" y="19"/>
                  </a:lnTo>
                  <a:lnTo>
                    <a:pt x="90" y="23"/>
                  </a:lnTo>
                  <a:lnTo>
                    <a:pt x="82" y="28"/>
                  </a:lnTo>
                  <a:lnTo>
                    <a:pt x="74" y="34"/>
                  </a:lnTo>
                  <a:lnTo>
                    <a:pt x="67" y="39"/>
                  </a:lnTo>
                  <a:lnTo>
                    <a:pt x="60" y="46"/>
                  </a:lnTo>
                  <a:lnTo>
                    <a:pt x="54" y="52"/>
                  </a:lnTo>
                  <a:lnTo>
                    <a:pt x="48" y="58"/>
                  </a:lnTo>
                  <a:lnTo>
                    <a:pt x="41" y="66"/>
                  </a:lnTo>
                  <a:lnTo>
                    <a:pt x="36" y="73"/>
                  </a:lnTo>
                  <a:lnTo>
                    <a:pt x="31" y="81"/>
                  </a:lnTo>
                  <a:lnTo>
                    <a:pt x="26" y="89"/>
                  </a:lnTo>
                  <a:lnTo>
                    <a:pt x="21" y="96"/>
                  </a:lnTo>
                  <a:lnTo>
                    <a:pt x="18" y="105"/>
                  </a:lnTo>
                  <a:lnTo>
                    <a:pt x="14" y="114"/>
                  </a:lnTo>
                  <a:lnTo>
                    <a:pt x="11" y="123"/>
                  </a:lnTo>
                  <a:lnTo>
                    <a:pt x="8" y="132"/>
                  </a:lnTo>
                  <a:lnTo>
                    <a:pt x="5" y="141"/>
                  </a:lnTo>
                  <a:lnTo>
                    <a:pt x="3" y="150"/>
                  </a:lnTo>
                  <a:lnTo>
                    <a:pt x="2" y="161"/>
                  </a:lnTo>
                  <a:lnTo>
                    <a:pt x="1" y="170"/>
                  </a:lnTo>
                  <a:lnTo>
                    <a:pt x="0" y="178"/>
                  </a:lnTo>
                  <a:lnTo>
                    <a:pt x="0" y="189"/>
                  </a:lnTo>
                  <a:lnTo>
                    <a:pt x="0" y="189"/>
                  </a:lnTo>
                  <a:lnTo>
                    <a:pt x="0" y="199"/>
                  </a:lnTo>
                  <a:lnTo>
                    <a:pt x="1" y="208"/>
                  </a:lnTo>
                  <a:lnTo>
                    <a:pt x="2" y="217"/>
                  </a:lnTo>
                  <a:lnTo>
                    <a:pt x="3" y="227"/>
                  </a:lnTo>
                  <a:lnTo>
                    <a:pt x="5" y="236"/>
                  </a:lnTo>
                  <a:lnTo>
                    <a:pt x="8" y="245"/>
                  </a:lnTo>
                  <a:lnTo>
                    <a:pt x="11" y="254"/>
                  </a:lnTo>
                  <a:lnTo>
                    <a:pt x="14" y="263"/>
                  </a:lnTo>
                  <a:lnTo>
                    <a:pt x="18" y="272"/>
                  </a:lnTo>
                  <a:lnTo>
                    <a:pt x="21" y="281"/>
                  </a:lnTo>
                  <a:lnTo>
                    <a:pt x="26" y="289"/>
                  </a:lnTo>
                  <a:lnTo>
                    <a:pt x="31" y="296"/>
                  </a:lnTo>
                  <a:lnTo>
                    <a:pt x="36" y="304"/>
                  </a:lnTo>
                  <a:lnTo>
                    <a:pt x="41" y="311"/>
                  </a:lnTo>
                  <a:lnTo>
                    <a:pt x="48" y="319"/>
                  </a:lnTo>
                  <a:lnTo>
                    <a:pt x="54" y="326"/>
                  </a:lnTo>
                  <a:lnTo>
                    <a:pt x="60" y="331"/>
                  </a:lnTo>
                  <a:lnTo>
                    <a:pt x="67" y="338"/>
                  </a:lnTo>
                  <a:lnTo>
                    <a:pt x="74" y="344"/>
                  </a:lnTo>
                  <a:lnTo>
                    <a:pt x="82" y="349"/>
                  </a:lnTo>
                  <a:lnTo>
                    <a:pt x="90" y="354"/>
                  </a:lnTo>
                  <a:lnTo>
                    <a:pt x="98" y="358"/>
                  </a:lnTo>
                  <a:lnTo>
                    <a:pt x="105" y="362"/>
                  </a:lnTo>
                  <a:lnTo>
                    <a:pt x="113" y="366"/>
                  </a:lnTo>
                  <a:lnTo>
                    <a:pt x="122" y="368"/>
                  </a:lnTo>
                  <a:lnTo>
                    <a:pt x="130" y="372"/>
                  </a:lnTo>
                  <a:lnTo>
                    <a:pt x="139" y="374"/>
                  </a:lnTo>
                  <a:lnTo>
                    <a:pt x="148" y="375"/>
                  </a:lnTo>
                  <a:lnTo>
                    <a:pt x="156" y="376"/>
                  </a:lnTo>
                  <a:lnTo>
                    <a:pt x="165" y="377"/>
                  </a:lnTo>
                  <a:lnTo>
                    <a:pt x="174" y="377"/>
                  </a:lnTo>
                  <a:lnTo>
                    <a:pt x="174" y="377"/>
                  </a:lnTo>
                  <a:lnTo>
                    <a:pt x="183" y="377"/>
                  </a:lnTo>
                  <a:lnTo>
                    <a:pt x="192" y="376"/>
                  </a:lnTo>
                  <a:lnTo>
                    <a:pt x="200" y="375"/>
                  </a:lnTo>
                  <a:lnTo>
                    <a:pt x="209" y="374"/>
                  </a:lnTo>
                  <a:lnTo>
                    <a:pt x="218" y="372"/>
                  </a:lnTo>
                  <a:lnTo>
                    <a:pt x="226" y="368"/>
                  </a:lnTo>
                  <a:lnTo>
                    <a:pt x="235" y="366"/>
                  </a:lnTo>
                  <a:lnTo>
                    <a:pt x="242" y="362"/>
                  </a:lnTo>
                  <a:lnTo>
                    <a:pt x="250" y="358"/>
                  </a:lnTo>
                  <a:lnTo>
                    <a:pt x="258" y="354"/>
                  </a:lnTo>
                  <a:lnTo>
                    <a:pt x="266" y="349"/>
                  </a:lnTo>
                  <a:lnTo>
                    <a:pt x="274" y="344"/>
                  </a:lnTo>
                  <a:lnTo>
                    <a:pt x="281" y="338"/>
                  </a:lnTo>
                  <a:lnTo>
                    <a:pt x="287" y="331"/>
                  </a:lnTo>
                  <a:lnTo>
                    <a:pt x="294" y="326"/>
                  </a:lnTo>
                  <a:lnTo>
                    <a:pt x="300" y="319"/>
                  </a:lnTo>
                  <a:lnTo>
                    <a:pt x="306" y="311"/>
                  </a:lnTo>
                  <a:lnTo>
                    <a:pt x="312" y="304"/>
                  </a:lnTo>
                  <a:lnTo>
                    <a:pt x="317" y="296"/>
                  </a:lnTo>
                  <a:lnTo>
                    <a:pt x="322" y="289"/>
                  </a:lnTo>
                  <a:lnTo>
                    <a:pt x="327" y="281"/>
                  </a:lnTo>
                  <a:lnTo>
                    <a:pt x="330" y="272"/>
                  </a:lnTo>
                  <a:lnTo>
                    <a:pt x="333" y="263"/>
                  </a:lnTo>
                  <a:lnTo>
                    <a:pt x="337" y="254"/>
                  </a:lnTo>
                  <a:lnTo>
                    <a:pt x="340" y="245"/>
                  </a:lnTo>
                  <a:lnTo>
                    <a:pt x="342" y="236"/>
                  </a:lnTo>
                  <a:lnTo>
                    <a:pt x="345" y="227"/>
                  </a:lnTo>
                  <a:lnTo>
                    <a:pt x="346" y="217"/>
                  </a:lnTo>
                  <a:lnTo>
                    <a:pt x="347" y="208"/>
                  </a:lnTo>
                  <a:lnTo>
                    <a:pt x="348" y="199"/>
                  </a:lnTo>
                  <a:lnTo>
                    <a:pt x="348" y="189"/>
                  </a:lnTo>
                  <a:close/>
                </a:path>
              </a:pathLst>
            </a:custGeom>
            <a:solidFill>
              <a:srgbClr val="000000"/>
            </a:solidFill>
            <a:ln w="9525">
              <a:noFill/>
              <a:round/>
              <a:headEnd/>
              <a:tailEnd/>
            </a:ln>
          </p:spPr>
          <p:txBody>
            <a:bodyPr/>
            <a:lstStyle/>
            <a:p>
              <a:endParaRPr lang="ja-JP" altLang="en-US"/>
            </a:p>
          </p:txBody>
        </p:sp>
        <p:sp>
          <p:nvSpPr>
            <p:cNvPr id="123" name="Freeform 134"/>
            <p:cNvSpPr>
              <a:spLocks/>
            </p:cNvSpPr>
            <p:nvPr/>
          </p:nvSpPr>
          <p:spPr bwMode="auto">
            <a:xfrm>
              <a:off x="3662" y="2172"/>
              <a:ext cx="87" cy="94"/>
            </a:xfrm>
            <a:custGeom>
              <a:avLst/>
              <a:gdLst/>
              <a:ahLst/>
              <a:cxnLst>
                <a:cxn ang="0">
                  <a:pos x="156" y="375"/>
                </a:cxn>
                <a:cxn ang="0">
                  <a:pos x="122" y="367"/>
                </a:cxn>
                <a:cxn ang="0">
                  <a:pos x="91" y="354"/>
                </a:cxn>
                <a:cxn ang="0">
                  <a:pos x="63" y="334"/>
                </a:cxn>
                <a:cxn ang="0">
                  <a:pos x="39" y="308"/>
                </a:cxn>
                <a:cxn ang="0">
                  <a:pos x="21" y="277"/>
                </a:cxn>
                <a:cxn ang="0">
                  <a:pos x="8" y="244"/>
                </a:cxn>
                <a:cxn ang="0">
                  <a:pos x="1" y="208"/>
                </a:cxn>
                <a:cxn ang="0">
                  <a:pos x="1" y="169"/>
                </a:cxn>
                <a:cxn ang="0">
                  <a:pos x="8" y="133"/>
                </a:cxn>
                <a:cxn ang="0">
                  <a:pos x="21" y="99"/>
                </a:cxn>
                <a:cxn ang="0">
                  <a:pos x="39" y="69"/>
                </a:cxn>
                <a:cxn ang="0">
                  <a:pos x="63" y="43"/>
                </a:cxn>
                <a:cxn ang="0">
                  <a:pos x="91" y="22"/>
                </a:cxn>
                <a:cxn ang="0">
                  <a:pos x="122" y="9"/>
                </a:cxn>
                <a:cxn ang="0">
                  <a:pos x="156" y="1"/>
                </a:cxn>
                <a:cxn ang="0">
                  <a:pos x="191" y="1"/>
                </a:cxn>
                <a:cxn ang="0">
                  <a:pos x="225" y="9"/>
                </a:cxn>
                <a:cxn ang="0">
                  <a:pos x="256" y="22"/>
                </a:cxn>
                <a:cxn ang="0">
                  <a:pos x="284" y="43"/>
                </a:cxn>
                <a:cxn ang="0">
                  <a:pos x="308" y="69"/>
                </a:cxn>
                <a:cxn ang="0">
                  <a:pos x="326" y="99"/>
                </a:cxn>
                <a:cxn ang="0">
                  <a:pos x="339" y="133"/>
                </a:cxn>
                <a:cxn ang="0">
                  <a:pos x="346" y="169"/>
                </a:cxn>
                <a:cxn ang="0">
                  <a:pos x="346" y="208"/>
                </a:cxn>
                <a:cxn ang="0">
                  <a:pos x="339" y="244"/>
                </a:cxn>
                <a:cxn ang="0">
                  <a:pos x="326" y="277"/>
                </a:cxn>
                <a:cxn ang="0">
                  <a:pos x="308" y="308"/>
                </a:cxn>
                <a:cxn ang="0">
                  <a:pos x="284" y="334"/>
                </a:cxn>
                <a:cxn ang="0">
                  <a:pos x="256" y="354"/>
                </a:cxn>
                <a:cxn ang="0">
                  <a:pos x="225" y="367"/>
                </a:cxn>
                <a:cxn ang="0">
                  <a:pos x="191" y="375"/>
                </a:cxn>
              </a:cxnLst>
              <a:rect l="0" t="0" r="r" b="b"/>
              <a:pathLst>
                <a:path w="347" h="376">
                  <a:moveTo>
                    <a:pt x="174" y="376"/>
                  </a:moveTo>
                  <a:lnTo>
                    <a:pt x="156" y="375"/>
                  </a:lnTo>
                  <a:lnTo>
                    <a:pt x="138" y="373"/>
                  </a:lnTo>
                  <a:lnTo>
                    <a:pt x="122" y="367"/>
                  </a:lnTo>
                  <a:lnTo>
                    <a:pt x="105" y="362"/>
                  </a:lnTo>
                  <a:lnTo>
                    <a:pt x="91" y="354"/>
                  </a:lnTo>
                  <a:lnTo>
                    <a:pt x="76" y="344"/>
                  </a:lnTo>
                  <a:lnTo>
                    <a:pt x="63" y="334"/>
                  </a:lnTo>
                  <a:lnTo>
                    <a:pt x="50" y="321"/>
                  </a:lnTo>
                  <a:lnTo>
                    <a:pt x="39" y="308"/>
                  </a:lnTo>
                  <a:lnTo>
                    <a:pt x="29" y="293"/>
                  </a:lnTo>
                  <a:lnTo>
                    <a:pt x="21" y="277"/>
                  </a:lnTo>
                  <a:lnTo>
                    <a:pt x="13" y="262"/>
                  </a:lnTo>
                  <a:lnTo>
                    <a:pt x="8" y="244"/>
                  </a:lnTo>
                  <a:lnTo>
                    <a:pt x="3" y="226"/>
                  </a:lnTo>
                  <a:lnTo>
                    <a:pt x="1" y="208"/>
                  </a:lnTo>
                  <a:lnTo>
                    <a:pt x="0" y="189"/>
                  </a:lnTo>
                  <a:lnTo>
                    <a:pt x="1" y="169"/>
                  </a:lnTo>
                  <a:lnTo>
                    <a:pt x="3" y="151"/>
                  </a:lnTo>
                  <a:lnTo>
                    <a:pt x="8" y="133"/>
                  </a:lnTo>
                  <a:lnTo>
                    <a:pt x="13" y="115"/>
                  </a:lnTo>
                  <a:lnTo>
                    <a:pt x="21" y="99"/>
                  </a:lnTo>
                  <a:lnTo>
                    <a:pt x="29" y="83"/>
                  </a:lnTo>
                  <a:lnTo>
                    <a:pt x="39" y="69"/>
                  </a:lnTo>
                  <a:lnTo>
                    <a:pt x="50" y="55"/>
                  </a:lnTo>
                  <a:lnTo>
                    <a:pt x="63" y="43"/>
                  </a:lnTo>
                  <a:lnTo>
                    <a:pt x="76" y="33"/>
                  </a:lnTo>
                  <a:lnTo>
                    <a:pt x="91" y="22"/>
                  </a:lnTo>
                  <a:lnTo>
                    <a:pt x="105" y="15"/>
                  </a:lnTo>
                  <a:lnTo>
                    <a:pt x="122" y="9"/>
                  </a:lnTo>
                  <a:lnTo>
                    <a:pt x="138" y="3"/>
                  </a:lnTo>
                  <a:lnTo>
                    <a:pt x="156" y="1"/>
                  </a:lnTo>
                  <a:lnTo>
                    <a:pt x="174" y="0"/>
                  </a:lnTo>
                  <a:lnTo>
                    <a:pt x="191" y="1"/>
                  </a:lnTo>
                  <a:lnTo>
                    <a:pt x="209" y="3"/>
                  </a:lnTo>
                  <a:lnTo>
                    <a:pt x="225" y="9"/>
                  </a:lnTo>
                  <a:lnTo>
                    <a:pt x="241" y="15"/>
                  </a:lnTo>
                  <a:lnTo>
                    <a:pt x="256" y="22"/>
                  </a:lnTo>
                  <a:lnTo>
                    <a:pt x="271" y="33"/>
                  </a:lnTo>
                  <a:lnTo>
                    <a:pt x="284" y="43"/>
                  </a:lnTo>
                  <a:lnTo>
                    <a:pt x="296" y="55"/>
                  </a:lnTo>
                  <a:lnTo>
                    <a:pt x="308" y="69"/>
                  </a:lnTo>
                  <a:lnTo>
                    <a:pt x="318" y="83"/>
                  </a:lnTo>
                  <a:lnTo>
                    <a:pt x="326" y="99"/>
                  </a:lnTo>
                  <a:lnTo>
                    <a:pt x="333" y="115"/>
                  </a:lnTo>
                  <a:lnTo>
                    <a:pt x="339" y="133"/>
                  </a:lnTo>
                  <a:lnTo>
                    <a:pt x="344" y="151"/>
                  </a:lnTo>
                  <a:lnTo>
                    <a:pt x="346" y="169"/>
                  </a:lnTo>
                  <a:lnTo>
                    <a:pt x="347" y="189"/>
                  </a:lnTo>
                  <a:lnTo>
                    <a:pt x="346" y="208"/>
                  </a:lnTo>
                  <a:lnTo>
                    <a:pt x="344" y="226"/>
                  </a:lnTo>
                  <a:lnTo>
                    <a:pt x="339" y="244"/>
                  </a:lnTo>
                  <a:lnTo>
                    <a:pt x="333" y="262"/>
                  </a:lnTo>
                  <a:lnTo>
                    <a:pt x="326" y="277"/>
                  </a:lnTo>
                  <a:lnTo>
                    <a:pt x="318" y="293"/>
                  </a:lnTo>
                  <a:lnTo>
                    <a:pt x="308" y="308"/>
                  </a:lnTo>
                  <a:lnTo>
                    <a:pt x="296" y="321"/>
                  </a:lnTo>
                  <a:lnTo>
                    <a:pt x="284" y="334"/>
                  </a:lnTo>
                  <a:lnTo>
                    <a:pt x="271" y="344"/>
                  </a:lnTo>
                  <a:lnTo>
                    <a:pt x="256" y="354"/>
                  </a:lnTo>
                  <a:lnTo>
                    <a:pt x="241" y="362"/>
                  </a:lnTo>
                  <a:lnTo>
                    <a:pt x="225" y="367"/>
                  </a:lnTo>
                  <a:lnTo>
                    <a:pt x="209" y="373"/>
                  </a:lnTo>
                  <a:lnTo>
                    <a:pt x="191" y="375"/>
                  </a:lnTo>
                  <a:lnTo>
                    <a:pt x="174" y="376"/>
                  </a:lnTo>
                </a:path>
              </a:pathLst>
            </a:custGeom>
            <a:noFill/>
            <a:ln w="0">
              <a:solidFill>
                <a:srgbClr val="000000"/>
              </a:solidFill>
              <a:prstDash val="solid"/>
              <a:round/>
              <a:headEnd/>
              <a:tailEnd/>
            </a:ln>
          </p:spPr>
          <p:txBody>
            <a:bodyPr/>
            <a:lstStyle/>
            <a:p>
              <a:endParaRPr lang="ja-JP" altLang="en-US"/>
            </a:p>
          </p:txBody>
        </p:sp>
        <p:sp>
          <p:nvSpPr>
            <p:cNvPr id="124" name="Freeform 135"/>
            <p:cNvSpPr>
              <a:spLocks/>
            </p:cNvSpPr>
            <p:nvPr/>
          </p:nvSpPr>
          <p:spPr bwMode="auto">
            <a:xfrm>
              <a:off x="3662" y="2677"/>
              <a:ext cx="97" cy="96"/>
            </a:xfrm>
            <a:custGeom>
              <a:avLst/>
              <a:gdLst/>
              <a:ahLst/>
              <a:cxnLst>
                <a:cxn ang="0">
                  <a:pos x="387" y="173"/>
                </a:cxn>
                <a:cxn ang="0">
                  <a:pos x="382" y="144"/>
                </a:cxn>
                <a:cxn ang="0">
                  <a:pos x="373" y="117"/>
                </a:cxn>
                <a:cxn ang="0">
                  <a:pos x="359" y="91"/>
                </a:cxn>
                <a:cxn ang="0">
                  <a:pos x="341" y="67"/>
                </a:cxn>
                <a:cxn ang="0">
                  <a:pos x="321" y="46"/>
                </a:cxn>
                <a:cxn ang="0">
                  <a:pos x="298" y="29"/>
                </a:cxn>
                <a:cxn ang="0">
                  <a:pos x="271" y="16"/>
                </a:cxn>
                <a:cxn ang="0">
                  <a:pos x="243" y="5"/>
                </a:cxn>
                <a:cxn ang="0">
                  <a:pos x="214" y="1"/>
                </a:cxn>
                <a:cxn ang="0">
                  <a:pos x="194" y="0"/>
                </a:cxn>
                <a:cxn ang="0">
                  <a:pos x="165" y="2"/>
                </a:cxn>
                <a:cxn ang="0">
                  <a:pos x="136" y="9"/>
                </a:cxn>
                <a:cxn ang="0">
                  <a:pos x="109" y="19"/>
                </a:cxn>
                <a:cxn ang="0">
                  <a:pos x="83" y="35"/>
                </a:cxn>
                <a:cxn ang="0">
                  <a:pos x="61" y="53"/>
                </a:cxn>
                <a:cxn ang="0">
                  <a:pos x="40" y="74"/>
                </a:cxn>
                <a:cxn ang="0">
                  <a:pos x="25" y="99"/>
                </a:cxn>
                <a:cxn ang="0">
                  <a:pos x="12" y="126"/>
                </a:cxn>
                <a:cxn ang="0">
                  <a:pos x="4" y="154"/>
                </a:cxn>
                <a:cxn ang="0">
                  <a:pos x="0" y="182"/>
                </a:cxn>
                <a:cxn ang="0">
                  <a:pos x="0" y="202"/>
                </a:cxn>
                <a:cxn ang="0">
                  <a:pos x="4" y="230"/>
                </a:cxn>
                <a:cxn ang="0">
                  <a:pos x="12" y="258"/>
                </a:cxn>
                <a:cxn ang="0">
                  <a:pos x="25" y="285"/>
                </a:cxn>
                <a:cxn ang="0">
                  <a:pos x="40" y="310"/>
                </a:cxn>
                <a:cxn ang="0">
                  <a:pos x="61" y="331"/>
                </a:cxn>
                <a:cxn ang="0">
                  <a:pos x="83" y="349"/>
                </a:cxn>
                <a:cxn ang="0">
                  <a:pos x="109" y="365"/>
                </a:cxn>
                <a:cxn ang="0">
                  <a:pos x="136" y="375"/>
                </a:cxn>
                <a:cxn ang="0">
                  <a:pos x="165" y="382"/>
                </a:cxn>
                <a:cxn ang="0">
                  <a:pos x="194" y="384"/>
                </a:cxn>
                <a:cxn ang="0">
                  <a:pos x="214" y="383"/>
                </a:cxn>
                <a:cxn ang="0">
                  <a:pos x="243" y="378"/>
                </a:cxn>
                <a:cxn ang="0">
                  <a:pos x="271" y="368"/>
                </a:cxn>
                <a:cxn ang="0">
                  <a:pos x="298" y="355"/>
                </a:cxn>
                <a:cxn ang="0">
                  <a:pos x="321" y="338"/>
                </a:cxn>
                <a:cxn ang="0">
                  <a:pos x="341" y="317"/>
                </a:cxn>
                <a:cxn ang="0">
                  <a:pos x="359" y="293"/>
                </a:cxn>
                <a:cxn ang="0">
                  <a:pos x="373" y="267"/>
                </a:cxn>
                <a:cxn ang="0">
                  <a:pos x="382" y="240"/>
                </a:cxn>
                <a:cxn ang="0">
                  <a:pos x="387" y="211"/>
                </a:cxn>
              </a:cxnLst>
              <a:rect l="0" t="0" r="r" b="b"/>
              <a:pathLst>
                <a:path w="389" h="384">
                  <a:moveTo>
                    <a:pt x="389" y="192"/>
                  </a:moveTo>
                  <a:lnTo>
                    <a:pt x="389" y="182"/>
                  </a:lnTo>
                  <a:lnTo>
                    <a:pt x="387" y="173"/>
                  </a:lnTo>
                  <a:lnTo>
                    <a:pt x="386" y="163"/>
                  </a:lnTo>
                  <a:lnTo>
                    <a:pt x="384" y="154"/>
                  </a:lnTo>
                  <a:lnTo>
                    <a:pt x="382" y="144"/>
                  </a:lnTo>
                  <a:lnTo>
                    <a:pt x="380" y="135"/>
                  </a:lnTo>
                  <a:lnTo>
                    <a:pt x="376" y="126"/>
                  </a:lnTo>
                  <a:lnTo>
                    <a:pt x="373" y="117"/>
                  </a:lnTo>
                  <a:lnTo>
                    <a:pt x="368" y="108"/>
                  </a:lnTo>
                  <a:lnTo>
                    <a:pt x="364" y="99"/>
                  </a:lnTo>
                  <a:lnTo>
                    <a:pt x="359" y="91"/>
                  </a:lnTo>
                  <a:lnTo>
                    <a:pt x="354" y="82"/>
                  </a:lnTo>
                  <a:lnTo>
                    <a:pt x="348" y="74"/>
                  </a:lnTo>
                  <a:lnTo>
                    <a:pt x="341" y="67"/>
                  </a:lnTo>
                  <a:lnTo>
                    <a:pt x="335" y="59"/>
                  </a:lnTo>
                  <a:lnTo>
                    <a:pt x="328" y="53"/>
                  </a:lnTo>
                  <a:lnTo>
                    <a:pt x="321" y="46"/>
                  </a:lnTo>
                  <a:lnTo>
                    <a:pt x="313" y="40"/>
                  </a:lnTo>
                  <a:lnTo>
                    <a:pt x="305" y="35"/>
                  </a:lnTo>
                  <a:lnTo>
                    <a:pt x="298" y="29"/>
                  </a:lnTo>
                  <a:lnTo>
                    <a:pt x="289" y="23"/>
                  </a:lnTo>
                  <a:lnTo>
                    <a:pt x="280" y="19"/>
                  </a:lnTo>
                  <a:lnTo>
                    <a:pt x="271" y="16"/>
                  </a:lnTo>
                  <a:lnTo>
                    <a:pt x="262" y="12"/>
                  </a:lnTo>
                  <a:lnTo>
                    <a:pt x="253" y="9"/>
                  </a:lnTo>
                  <a:lnTo>
                    <a:pt x="243" y="5"/>
                  </a:lnTo>
                  <a:lnTo>
                    <a:pt x="234" y="4"/>
                  </a:lnTo>
                  <a:lnTo>
                    <a:pt x="223" y="2"/>
                  </a:lnTo>
                  <a:lnTo>
                    <a:pt x="214" y="1"/>
                  </a:lnTo>
                  <a:lnTo>
                    <a:pt x="204" y="0"/>
                  </a:lnTo>
                  <a:lnTo>
                    <a:pt x="194" y="0"/>
                  </a:lnTo>
                  <a:lnTo>
                    <a:pt x="194" y="0"/>
                  </a:lnTo>
                  <a:lnTo>
                    <a:pt x="184" y="0"/>
                  </a:lnTo>
                  <a:lnTo>
                    <a:pt x="174" y="1"/>
                  </a:lnTo>
                  <a:lnTo>
                    <a:pt x="165" y="2"/>
                  </a:lnTo>
                  <a:lnTo>
                    <a:pt x="155" y="4"/>
                  </a:lnTo>
                  <a:lnTo>
                    <a:pt x="146" y="5"/>
                  </a:lnTo>
                  <a:lnTo>
                    <a:pt x="136" y="9"/>
                  </a:lnTo>
                  <a:lnTo>
                    <a:pt x="127" y="12"/>
                  </a:lnTo>
                  <a:lnTo>
                    <a:pt x="118" y="16"/>
                  </a:lnTo>
                  <a:lnTo>
                    <a:pt x="109" y="19"/>
                  </a:lnTo>
                  <a:lnTo>
                    <a:pt x="100" y="23"/>
                  </a:lnTo>
                  <a:lnTo>
                    <a:pt x="91" y="29"/>
                  </a:lnTo>
                  <a:lnTo>
                    <a:pt x="83" y="35"/>
                  </a:lnTo>
                  <a:lnTo>
                    <a:pt x="75" y="40"/>
                  </a:lnTo>
                  <a:lnTo>
                    <a:pt x="67" y="46"/>
                  </a:lnTo>
                  <a:lnTo>
                    <a:pt x="61" y="53"/>
                  </a:lnTo>
                  <a:lnTo>
                    <a:pt x="54" y="59"/>
                  </a:lnTo>
                  <a:lnTo>
                    <a:pt x="47" y="67"/>
                  </a:lnTo>
                  <a:lnTo>
                    <a:pt x="40" y="74"/>
                  </a:lnTo>
                  <a:lnTo>
                    <a:pt x="35" y="82"/>
                  </a:lnTo>
                  <a:lnTo>
                    <a:pt x="29" y="91"/>
                  </a:lnTo>
                  <a:lnTo>
                    <a:pt x="25" y="99"/>
                  </a:lnTo>
                  <a:lnTo>
                    <a:pt x="20" y="108"/>
                  </a:lnTo>
                  <a:lnTo>
                    <a:pt x="16" y="117"/>
                  </a:lnTo>
                  <a:lnTo>
                    <a:pt x="12" y="126"/>
                  </a:lnTo>
                  <a:lnTo>
                    <a:pt x="9" y="135"/>
                  </a:lnTo>
                  <a:lnTo>
                    <a:pt x="7" y="144"/>
                  </a:lnTo>
                  <a:lnTo>
                    <a:pt x="4" y="154"/>
                  </a:lnTo>
                  <a:lnTo>
                    <a:pt x="2" y="163"/>
                  </a:lnTo>
                  <a:lnTo>
                    <a:pt x="1" y="173"/>
                  </a:lnTo>
                  <a:lnTo>
                    <a:pt x="0" y="182"/>
                  </a:lnTo>
                  <a:lnTo>
                    <a:pt x="0" y="192"/>
                  </a:lnTo>
                  <a:lnTo>
                    <a:pt x="0" y="192"/>
                  </a:lnTo>
                  <a:lnTo>
                    <a:pt x="0" y="202"/>
                  </a:lnTo>
                  <a:lnTo>
                    <a:pt x="1" y="211"/>
                  </a:lnTo>
                  <a:lnTo>
                    <a:pt x="2" y="221"/>
                  </a:lnTo>
                  <a:lnTo>
                    <a:pt x="4" y="230"/>
                  </a:lnTo>
                  <a:lnTo>
                    <a:pt x="7" y="240"/>
                  </a:lnTo>
                  <a:lnTo>
                    <a:pt x="9" y="249"/>
                  </a:lnTo>
                  <a:lnTo>
                    <a:pt x="12" y="258"/>
                  </a:lnTo>
                  <a:lnTo>
                    <a:pt x="16" y="267"/>
                  </a:lnTo>
                  <a:lnTo>
                    <a:pt x="20" y="276"/>
                  </a:lnTo>
                  <a:lnTo>
                    <a:pt x="25" y="285"/>
                  </a:lnTo>
                  <a:lnTo>
                    <a:pt x="29" y="293"/>
                  </a:lnTo>
                  <a:lnTo>
                    <a:pt x="35" y="302"/>
                  </a:lnTo>
                  <a:lnTo>
                    <a:pt x="40" y="310"/>
                  </a:lnTo>
                  <a:lnTo>
                    <a:pt x="47" y="317"/>
                  </a:lnTo>
                  <a:lnTo>
                    <a:pt x="54" y="324"/>
                  </a:lnTo>
                  <a:lnTo>
                    <a:pt x="61" y="331"/>
                  </a:lnTo>
                  <a:lnTo>
                    <a:pt x="67" y="338"/>
                  </a:lnTo>
                  <a:lnTo>
                    <a:pt x="75" y="344"/>
                  </a:lnTo>
                  <a:lnTo>
                    <a:pt x="83" y="349"/>
                  </a:lnTo>
                  <a:lnTo>
                    <a:pt x="91" y="355"/>
                  </a:lnTo>
                  <a:lnTo>
                    <a:pt x="100" y="360"/>
                  </a:lnTo>
                  <a:lnTo>
                    <a:pt x="109" y="365"/>
                  </a:lnTo>
                  <a:lnTo>
                    <a:pt x="118" y="368"/>
                  </a:lnTo>
                  <a:lnTo>
                    <a:pt x="127" y="372"/>
                  </a:lnTo>
                  <a:lnTo>
                    <a:pt x="136" y="375"/>
                  </a:lnTo>
                  <a:lnTo>
                    <a:pt x="146" y="378"/>
                  </a:lnTo>
                  <a:lnTo>
                    <a:pt x="155" y="380"/>
                  </a:lnTo>
                  <a:lnTo>
                    <a:pt x="165" y="382"/>
                  </a:lnTo>
                  <a:lnTo>
                    <a:pt x="174" y="383"/>
                  </a:lnTo>
                  <a:lnTo>
                    <a:pt x="184" y="384"/>
                  </a:lnTo>
                  <a:lnTo>
                    <a:pt x="194" y="384"/>
                  </a:lnTo>
                  <a:lnTo>
                    <a:pt x="194" y="384"/>
                  </a:lnTo>
                  <a:lnTo>
                    <a:pt x="204" y="384"/>
                  </a:lnTo>
                  <a:lnTo>
                    <a:pt x="214" y="383"/>
                  </a:lnTo>
                  <a:lnTo>
                    <a:pt x="223" y="382"/>
                  </a:lnTo>
                  <a:lnTo>
                    <a:pt x="234" y="380"/>
                  </a:lnTo>
                  <a:lnTo>
                    <a:pt x="243" y="378"/>
                  </a:lnTo>
                  <a:lnTo>
                    <a:pt x="253" y="375"/>
                  </a:lnTo>
                  <a:lnTo>
                    <a:pt x="262" y="372"/>
                  </a:lnTo>
                  <a:lnTo>
                    <a:pt x="271" y="368"/>
                  </a:lnTo>
                  <a:lnTo>
                    <a:pt x="280" y="365"/>
                  </a:lnTo>
                  <a:lnTo>
                    <a:pt x="289" y="360"/>
                  </a:lnTo>
                  <a:lnTo>
                    <a:pt x="298" y="355"/>
                  </a:lnTo>
                  <a:lnTo>
                    <a:pt x="305" y="349"/>
                  </a:lnTo>
                  <a:lnTo>
                    <a:pt x="313" y="344"/>
                  </a:lnTo>
                  <a:lnTo>
                    <a:pt x="321" y="338"/>
                  </a:lnTo>
                  <a:lnTo>
                    <a:pt x="328" y="331"/>
                  </a:lnTo>
                  <a:lnTo>
                    <a:pt x="335" y="324"/>
                  </a:lnTo>
                  <a:lnTo>
                    <a:pt x="341" y="317"/>
                  </a:lnTo>
                  <a:lnTo>
                    <a:pt x="348" y="310"/>
                  </a:lnTo>
                  <a:lnTo>
                    <a:pt x="354" y="302"/>
                  </a:lnTo>
                  <a:lnTo>
                    <a:pt x="359" y="293"/>
                  </a:lnTo>
                  <a:lnTo>
                    <a:pt x="364" y="285"/>
                  </a:lnTo>
                  <a:lnTo>
                    <a:pt x="368" y="276"/>
                  </a:lnTo>
                  <a:lnTo>
                    <a:pt x="373" y="267"/>
                  </a:lnTo>
                  <a:lnTo>
                    <a:pt x="376" y="258"/>
                  </a:lnTo>
                  <a:lnTo>
                    <a:pt x="380" y="249"/>
                  </a:lnTo>
                  <a:lnTo>
                    <a:pt x="382" y="240"/>
                  </a:lnTo>
                  <a:lnTo>
                    <a:pt x="384" y="230"/>
                  </a:lnTo>
                  <a:lnTo>
                    <a:pt x="386" y="221"/>
                  </a:lnTo>
                  <a:lnTo>
                    <a:pt x="387" y="211"/>
                  </a:lnTo>
                  <a:lnTo>
                    <a:pt x="389" y="202"/>
                  </a:lnTo>
                  <a:lnTo>
                    <a:pt x="389" y="192"/>
                  </a:lnTo>
                  <a:close/>
                </a:path>
              </a:pathLst>
            </a:custGeom>
            <a:solidFill>
              <a:srgbClr val="000000"/>
            </a:solidFill>
            <a:ln w="9525">
              <a:noFill/>
              <a:round/>
              <a:headEnd/>
              <a:tailEnd/>
            </a:ln>
          </p:spPr>
          <p:txBody>
            <a:bodyPr/>
            <a:lstStyle/>
            <a:p>
              <a:endParaRPr lang="ja-JP" altLang="en-US"/>
            </a:p>
          </p:txBody>
        </p:sp>
        <p:sp>
          <p:nvSpPr>
            <p:cNvPr id="125" name="Freeform 136"/>
            <p:cNvSpPr>
              <a:spLocks/>
            </p:cNvSpPr>
            <p:nvPr/>
          </p:nvSpPr>
          <p:spPr bwMode="auto">
            <a:xfrm>
              <a:off x="3662" y="2677"/>
              <a:ext cx="97" cy="96"/>
            </a:xfrm>
            <a:custGeom>
              <a:avLst/>
              <a:gdLst/>
              <a:ahLst/>
              <a:cxnLst>
                <a:cxn ang="0">
                  <a:pos x="174" y="382"/>
                </a:cxn>
                <a:cxn ang="0">
                  <a:pos x="137" y="374"/>
                </a:cxn>
                <a:cxn ang="0">
                  <a:pos x="102" y="359"/>
                </a:cxn>
                <a:cxn ang="0">
                  <a:pos x="71" y="339"/>
                </a:cxn>
                <a:cxn ang="0">
                  <a:pos x="45" y="313"/>
                </a:cxn>
                <a:cxn ang="0">
                  <a:pos x="23" y="283"/>
                </a:cxn>
                <a:cxn ang="0">
                  <a:pos x="9" y="248"/>
                </a:cxn>
                <a:cxn ang="0">
                  <a:pos x="1" y="211"/>
                </a:cxn>
                <a:cxn ang="0">
                  <a:pos x="1" y="172"/>
                </a:cxn>
                <a:cxn ang="0">
                  <a:pos x="9" y="135"/>
                </a:cxn>
                <a:cxn ang="0">
                  <a:pos x="23" y="100"/>
                </a:cxn>
                <a:cxn ang="0">
                  <a:pos x="45" y="70"/>
                </a:cxn>
                <a:cxn ang="0">
                  <a:pos x="71" y="44"/>
                </a:cxn>
                <a:cxn ang="0">
                  <a:pos x="102" y="24"/>
                </a:cxn>
                <a:cxn ang="0">
                  <a:pos x="137" y="9"/>
                </a:cxn>
                <a:cxn ang="0">
                  <a:pos x="174" y="1"/>
                </a:cxn>
                <a:cxn ang="0">
                  <a:pos x="214" y="1"/>
                </a:cxn>
                <a:cxn ang="0">
                  <a:pos x="252" y="9"/>
                </a:cxn>
                <a:cxn ang="0">
                  <a:pos x="286" y="24"/>
                </a:cxn>
                <a:cxn ang="0">
                  <a:pos x="318" y="44"/>
                </a:cxn>
                <a:cxn ang="0">
                  <a:pos x="344" y="70"/>
                </a:cxn>
                <a:cxn ang="0">
                  <a:pos x="365" y="100"/>
                </a:cxn>
                <a:cxn ang="0">
                  <a:pos x="380" y="135"/>
                </a:cxn>
                <a:cxn ang="0">
                  <a:pos x="387" y="172"/>
                </a:cxn>
                <a:cxn ang="0">
                  <a:pos x="387" y="211"/>
                </a:cxn>
                <a:cxn ang="0">
                  <a:pos x="380" y="248"/>
                </a:cxn>
                <a:cxn ang="0">
                  <a:pos x="365" y="283"/>
                </a:cxn>
                <a:cxn ang="0">
                  <a:pos x="344" y="313"/>
                </a:cxn>
                <a:cxn ang="0">
                  <a:pos x="318" y="339"/>
                </a:cxn>
                <a:cxn ang="0">
                  <a:pos x="286" y="359"/>
                </a:cxn>
                <a:cxn ang="0">
                  <a:pos x="252" y="374"/>
                </a:cxn>
                <a:cxn ang="0">
                  <a:pos x="214" y="382"/>
                </a:cxn>
              </a:cxnLst>
              <a:rect l="0" t="0" r="r" b="b"/>
              <a:pathLst>
                <a:path w="389" h="383">
                  <a:moveTo>
                    <a:pt x="194" y="383"/>
                  </a:moveTo>
                  <a:lnTo>
                    <a:pt x="174" y="382"/>
                  </a:lnTo>
                  <a:lnTo>
                    <a:pt x="155" y="380"/>
                  </a:lnTo>
                  <a:lnTo>
                    <a:pt x="137" y="374"/>
                  </a:lnTo>
                  <a:lnTo>
                    <a:pt x="119" y="368"/>
                  </a:lnTo>
                  <a:lnTo>
                    <a:pt x="102" y="359"/>
                  </a:lnTo>
                  <a:lnTo>
                    <a:pt x="85" y="350"/>
                  </a:lnTo>
                  <a:lnTo>
                    <a:pt x="71" y="339"/>
                  </a:lnTo>
                  <a:lnTo>
                    <a:pt x="57" y="327"/>
                  </a:lnTo>
                  <a:lnTo>
                    <a:pt x="45" y="313"/>
                  </a:lnTo>
                  <a:lnTo>
                    <a:pt x="34" y="299"/>
                  </a:lnTo>
                  <a:lnTo>
                    <a:pt x="23" y="283"/>
                  </a:lnTo>
                  <a:lnTo>
                    <a:pt x="16" y="266"/>
                  </a:lnTo>
                  <a:lnTo>
                    <a:pt x="9" y="248"/>
                  </a:lnTo>
                  <a:lnTo>
                    <a:pt x="4" y="230"/>
                  </a:lnTo>
                  <a:lnTo>
                    <a:pt x="1" y="211"/>
                  </a:lnTo>
                  <a:lnTo>
                    <a:pt x="0" y="192"/>
                  </a:lnTo>
                  <a:lnTo>
                    <a:pt x="1" y="172"/>
                  </a:lnTo>
                  <a:lnTo>
                    <a:pt x="4" y="153"/>
                  </a:lnTo>
                  <a:lnTo>
                    <a:pt x="9" y="135"/>
                  </a:lnTo>
                  <a:lnTo>
                    <a:pt x="16" y="117"/>
                  </a:lnTo>
                  <a:lnTo>
                    <a:pt x="23" y="100"/>
                  </a:lnTo>
                  <a:lnTo>
                    <a:pt x="34" y="84"/>
                  </a:lnTo>
                  <a:lnTo>
                    <a:pt x="45" y="70"/>
                  </a:lnTo>
                  <a:lnTo>
                    <a:pt x="57" y="56"/>
                  </a:lnTo>
                  <a:lnTo>
                    <a:pt x="71" y="44"/>
                  </a:lnTo>
                  <a:lnTo>
                    <a:pt x="85" y="33"/>
                  </a:lnTo>
                  <a:lnTo>
                    <a:pt x="102" y="24"/>
                  </a:lnTo>
                  <a:lnTo>
                    <a:pt x="119" y="15"/>
                  </a:lnTo>
                  <a:lnTo>
                    <a:pt x="137" y="9"/>
                  </a:lnTo>
                  <a:lnTo>
                    <a:pt x="155" y="3"/>
                  </a:lnTo>
                  <a:lnTo>
                    <a:pt x="174" y="1"/>
                  </a:lnTo>
                  <a:lnTo>
                    <a:pt x="194" y="0"/>
                  </a:lnTo>
                  <a:lnTo>
                    <a:pt x="214" y="1"/>
                  </a:lnTo>
                  <a:lnTo>
                    <a:pt x="234" y="3"/>
                  </a:lnTo>
                  <a:lnTo>
                    <a:pt x="252" y="9"/>
                  </a:lnTo>
                  <a:lnTo>
                    <a:pt x="269" y="15"/>
                  </a:lnTo>
                  <a:lnTo>
                    <a:pt x="286" y="24"/>
                  </a:lnTo>
                  <a:lnTo>
                    <a:pt x="303" y="33"/>
                  </a:lnTo>
                  <a:lnTo>
                    <a:pt x="318" y="44"/>
                  </a:lnTo>
                  <a:lnTo>
                    <a:pt x="331" y="56"/>
                  </a:lnTo>
                  <a:lnTo>
                    <a:pt x="344" y="70"/>
                  </a:lnTo>
                  <a:lnTo>
                    <a:pt x="355" y="84"/>
                  </a:lnTo>
                  <a:lnTo>
                    <a:pt x="365" y="100"/>
                  </a:lnTo>
                  <a:lnTo>
                    <a:pt x="373" y="117"/>
                  </a:lnTo>
                  <a:lnTo>
                    <a:pt x="380" y="135"/>
                  </a:lnTo>
                  <a:lnTo>
                    <a:pt x="384" y="153"/>
                  </a:lnTo>
                  <a:lnTo>
                    <a:pt x="387" y="172"/>
                  </a:lnTo>
                  <a:lnTo>
                    <a:pt x="389" y="192"/>
                  </a:lnTo>
                  <a:lnTo>
                    <a:pt x="387" y="211"/>
                  </a:lnTo>
                  <a:lnTo>
                    <a:pt x="384" y="230"/>
                  </a:lnTo>
                  <a:lnTo>
                    <a:pt x="380" y="248"/>
                  </a:lnTo>
                  <a:lnTo>
                    <a:pt x="373" y="266"/>
                  </a:lnTo>
                  <a:lnTo>
                    <a:pt x="365" y="283"/>
                  </a:lnTo>
                  <a:lnTo>
                    <a:pt x="355" y="299"/>
                  </a:lnTo>
                  <a:lnTo>
                    <a:pt x="344" y="313"/>
                  </a:lnTo>
                  <a:lnTo>
                    <a:pt x="331" y="327"/>
                  </a:lnTo>
                  <a:lnTo>
                    <a:pt x="318" y="339"/>
                  </a:lnTo>
                  <a:lnTo>
                    <a:pt x="303" y="350"/>
                  </a:lnTo>
                  <a:lnTo>
                    <a:pt x="286" y="359"/>
                  </a:lnTo>
                  <a:lnTo>
                    <a:pt x="269" y="368"/>
                  </a:lnTo>
                  <a:lnTo>
                    <a:pt x="252" y="374"/>
                  </a:lnTo>
                  <a:lnTo>
                    <a:pt x="234" y="380"/>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126" name="Freeform 137"/>
            <p:cNvSpPr>
              <a:spLocks/>
            </p:cNvSpPr>
            <p:nvPr/>
          </p:nvSpPr>
          <p:spPr bwMode="auto">
            <a:xfrm>
              <a:off x="3662" y="3352"/>
              <a:ext cx="97" cy="96"/>
            </a:xfrm>
            <a:custGeom>
              <a:avLst/>
              <a:gdLst/>
              <a:ahLst/>
              <a:cxnLst>
                <a:cxn ang="0">
                  <a:pos x="387" y="173"/>
                </a:cxn>
                <a:cxn ang="0">
                  <a:pos x="382" y="144"/>
                </a:cxn>
                <a:cxn ang="0">
                  <a:pos x="373" y="117"/>
                </a:cxn>
                <a:cxn ang="0">
                  <a:pos x="359" y="91"/>
                </a:cxn>
                <a:cxn ang="0">
                  <a:pos x="341" y="67"/>
                </a:cxn>
                <a:cxn ang="0">
                  <a:pos x="321" y="46"/>
                </a:cxn>
                <a:cxn ang="0">
                  <a:pos x="298" y="29"/>
                </a:cxn>
                <a:cxn ang="0">
                  <a:pos x="271" y="16"/>
                </a:cxn>
                <a:cxn ang="0">
                  <a:pos x="243" y="6"/>
                </a:cxn>
                <a:cxn ang="0">
                  <a:pos x="214" y="1"/>
                </a:cxn>
                <a:cxn ang="0">
                  <a:pos x="194" y="0"/>
                </a:cxn>
                <a:cxn ang="0">
                  <a:pos x="165" y="2"/>
                </a:cxn>
                <a:cxn ang="0">
                  <a:pos x="136" y="9"/>
                </a:cxn>
                <a:cxn ang="0">
                  <a:pos x="109" y="19"/>
                </a:cxn>
                <a:cxn ang="0">
                  <a:pos x="83" y="35"/>
                </a:cxn>
                <a:cxn ang="0">
                  <a:pos x="61" y="53"/>
                </a:cxn>
                <a:cxn ang="0">
                  <a:pos x="40" y="74"/>
                </a:cxn>
                <a:cxn ang="0">
                  <a:pos x="25" y="99"/>
                </a:cxn>
                <a:cxn ang="0">
                  <a:pos x="12" y="126"/>
                </a:cxn>
                <a:cxn ang="0">
                  <a:pos x="4" y="154"/>
                </a:cxn>
                <a:cxn ang="0">
                  <a:pos x="0" y="182"/>
                </a:cxn>
                <a:cxn ang="0">
                  <a:pos x="0" y="202"/>
                </a:cxn>
                <a:cxn ang="0">
                  <a:pos x="4" y="230"/>
                </a:cxn>
                <a:cxn ang="0">
                  <a:pos x="12" y="258"/>
                </a:cxn>
                <a:cxn ang="0">
                  <a:pos x="25" y="285"/>
                </a:cxn>
                <a:cxn ang="0">
                  <a:pos x="40" y="310"/>
                </a:cxn>
                <a:cxn ang="0">
                  <a:pos x="61" y="331"/>
                </a:cxn>
                <a:cxn ang="0">
                  <a:pos x="83" y="349"/>
                </a:cxn>
                <a:cxn ang="0">
                  <a:pos x="109" y="365"/>
                </a:cxn>
                <a:cxn ang="0">
                  <a:pos x="136" y="375"/>
                </a:cxn>
                <a:cxn ang="0">
                  <a:pos x="165" y="382"/>
                </a:cxn>
                <a:cxn ang="0">
                  <a:pos x="194" y="384"/>
                </a:cxn>
                <a:cxn ang="0">
                  <a:pos x="214" y="383"/>
                </a:cxn>
                <a:cxn ang="0">
                  <a:pos x="243" y="379"/>
                </a:cxn>
                <a:cxn ang="0">
                  <a:pos x="271" y="369"/>
                </a:cxn>
                <a:cxn ang="0">
                  <a:pos x="298" y="355"/>
                </a:cxn>
                <a:cxn ang="0">
                  <a:pos x="321" y="338"/>
                </a:cxn>
                <a:cxn ang="0">
                  <a:pos x="341" y="317"/>
                </a:cxn>
                <a:cxn ang="0">
                  <a:pos x="359" y="293"/>
                </a:cxn>
                <a:cxn ang="0">
                  <a:pos x="373" y="267"/>
                </a:cxn>
                <a:cxn ang="0">
                  <a:pos x="382" y="240"/>
                </a:cxn>
                <a:cxn ang="0">
                  <a:pos x="387" y="211"/>
                </a:cxn>
              </a:cxnLst>
              <a:rect l="0" t="0" r="r" b="b"/>
              <a:pathLst>
                <a:path w="389" h="384">
                  <a:moveTo>
                    <a:pt x="389" y="192"/>
                  </a:moveTo>
                  <a:lnTo>
                    <a:pt x="389" y="182"/>
                  </a:lnTo>
                  <a:lnTo>
                    <a:pt x="387" y="173"/>
                  </a:lnTo>
                  <a:lnTo>
                    <a:pt x="386" y="163"/>
                  </a:lnTo>
                  <a:lnTo>
                    <a:pt x="384" y="154"/>
                  </a:lnTo>
                  <a:lnTo>
                    <a:pt x="382" y="144"/>
                  </a:lnTo>
                  <a:lnTo>
                    <a:pt x="380" y="135"/>
                  </a:lnTo>
                  <a:lnTo>
                    <a:pt x="376" y="126"/>
                  </a:lnTo>
                  <a:lnTo>
                    <a:pt x="373" y="117"/>
                  </a:lnTo>
                  <a:lnTo>
                    <a:pt x="368" y="108"/>
                  </a:lnTo>
                  <a:lnTo>
                    <a:pt x="364" y="99"/>
                  </a:lnTo>
                  <a:lnTo>
                    <a:pt x="359" y="91"/>
                  </a:lnTo>
                  <a:lnTo>
                    <a:pt x="354" y="82"/>
                  </a:lnTo>
                  <a:lnTo>
                    <a:pt x="348" y="74"/>
                  </a:lnTo>
                  <a:lnTo>
                    <a:pt x="341" y="67"/>
                  </a:lnTo>
                  <a:lnTo>
                    <a:pt x="335" y="60"/>
                  </a:lnTo>
                  <a:lnTo>
                    <a:pt x="328" y="53"/>
                  </a:lnTo>
                  <a:lnTo>
                    <a:pt x="321" y="46"/>
                  </a:lnTo>
                  <a:lnTo>
                    <a:pt x="313" y="41"/>
                  </a:lnTo>
                  <a:lnTo>
                    <a:pt x="305" y="35"/>
                  </a:lnTo>
                  <a:lnTo>
                    <a:pt x="298" y="29"/>
                  </a:lnTo>
                  <a:lnTo>
                    <a:pt x="289" y="24"/>
                  </a:lnTo>
                  <a:lnTo>
                    <a:pt x="280" y="19"/>
                  </a:lnTo>
                  <a:lnTo>
                    <a:pt x="271" y="16"/>
                  </a:lnTo>
                  <a:lnTo>
                    <a:pt x="262" y="12"/>
                  </a:lnTo>
                  <a:lnTo>
                    <a:pt x="253" y="9"/>
                  </a:lnTo>
                  <a:lnTo>
                    <a:pt x="243" y="6"/>
                  </a:lnTo>
                  <a:lnTo>
                    <a:pt x="234" y="5"/>
                  </a:lnTo>
                  <a:lnTo>
                    <a:pt x="223" y="2"/>
                  </a:lnTo>
                  <a:lnTo>
                    <a:pt x="214" y="1"/>
                  </a:lnTo>
                  <a:lnTo>
                    <a:pt x="204" y="0"/>
                  </a:lnTo>
                  <a:lnTo>
                    <a:pt x="194" y="0"/>
                  </a:lnTo>
                  <a:lnTo>
                    <a:pt x="194" y="0"/>
                  </a:lnTo>
                  <a:lnTo>
                    <a:pt x="184" y="0"/>
                  </a:lnTo>
                  <a:lnTo>
                    <a:pt x="174" y="1"/>
                  </a:lnTo>
                  <a:lnTo>
                    <a:pt x="165" y="2"/>
                  </a:lnTo>
                  <a:lnTo>
                    <a:pt x="155" y="5"/>
                  </a:lnTo>
                  <a:lnTo>
                    <a:pt x="146" y="6"/>
                  </a:lnTo>
                  <a:lnTo>
                    <a:pt x="136" y="9"/>
                  </a:lnTo>
                  <a:lnTo>
                    <a:pt x="127" y="12"/>
                  </a:lnTo>
                  <a:lnTo>
                    <a:pt x="118" y="16"/>
                  </a:lnTo>
                  <a:lnTo>
                    <a:pt x="109" y="19"/>
                  </a:lnTo>
                  <a:lnTo>
                    <a:pt x="100" y="24"/>
                  </a:lnTo>
                  <a:lnTo>
                    <a:pt x="91" y="29"/>
                  </a:lnTo>
                  <a:lnTo>
                    <a:pt x="83" y="35"/>
                  </a:lnTo>
                  <a:lnTo>
                    <a:pt x="75" y="41"/>
                  </a:lnTo>
                  <a:lnTo>
                    <a:pt x="67" y="46"/>
                  </a:lnTo>
                  <a:lnTo>
                    <a:pt x="61" y="53"/>
                  </a:lnTo>
                  <a:lnTo>
                    <a:pt x="54" y="60"/>
                  </a:lnTo>
                  <a:lnTo>
                    <a:pt x="47" y="67"/>
                  </a:lnTo>
                  <a:lnTo>
                    <a:pt x="40" y="74"/>
                  </a:lnTo>
                  <a:lnTo>
                    <a:pt x="35" y="82"/>
                  </a:lnTo>
                  <a:lnTo>
                    <a:pt x="29" y="91"/>
                  </a:lnTo>
                  <a:lnTo>
                    <a:pt x="25" y="99"/>
                  </a:lnTo>
                  <a:lnTo>
                    <a:pt x="20" y="108"/>
                  </a:lnTo>
                  <a:lnTo>
                    <a:pt x="16" y="117"/>
                  </a:lnTo>
                  <a:lnTo>
                    <a:pt x="12" y="126"/>
                  </a:lnTo>
                  <a:lnTo>
                    <a:pt x="9" y="135"/>
                  </a:lnTo>
                  <a:lnTo>
                    <a:pt x="7" y="144"/>
                  </a:lnTo>
                  <a:lnTo>
                    <a:pt x="4" y="154"/>
                  </a:lnTo>
                  <a:lnTo>
                    <a:pt x="2" y="163"/>
                  </a:lnTo>
                  <a:lnTo>
                    <a:pt x="1" y="173"/>
                  </a:lnTo>
                  <a:lnTo>
                    <a:pt x="0" y="182"/>
                  </a:lnTo>
                  <a:lnTo>
                    <a:pt x="0" y="192"/>
                  </a:lnTo>
                  <a:lnTo>
                    <a:pt x="0" y="192"/>
                  </a:lnTo>
                  <a:lnTo>
                    <a:pt x="0" y="202"/>
                  </a:lnTo>
                  <a:lnTo>
                    <a:pt x="1" y="211"/>
                  </a:lnTo>
                  <a:lnTo>
                    <a:pt x="2" y="221"/>
                  </a:lnTo>
                  <a:lnTo>
                    <a:pt x="4" y="230"/>
                  </a:lnTo>
                  <a:lnTo>
                    <a:pt x="7" y="240"/>
                  </a:lnTo>
                  <a:lnTo>
                    <a:pt x="9" y="249"/>
                  </a:lnTo>
                  <a:lnTo>
                    <a:pt x="12" y="258"/>
                  </a:lnTo>
                  <a:lnTo>
                    <a:pt x="16" y="267"/>
                  </a:lnTo>
                  <a:lnTo>
                    <a:pt x="20" y="276"/>
                  </a:lnTo>
                  <a:lnTo>
                    <a:pt x="25" y="285"/>
                  </a:lnTo>
                  <a:lnTo>
                    <a:pt x="29" y="293"/>
                  </a:lnTo>
                  <a:lnTo>
                    <a:pt x="35" y="302"/>
                  </a:lnTo>
                  <a:lnTo>
                    <a:pt x="40" y="310"/>
                  </a:lnTo>
                  <a:lnTo>
                    <a:pt x="47" y="317"/>
                  </a:lnTo>
                  <a:lnTo>
                    <a:pt x="54" y="325"/>
                  </a:lnTo>
                  <a:lnTo>
                    <a:pt x="61" y="331"/>
                  </a:lnTo>
                  <a:lnTo>
                    <a:pt x="67" y="338"/>
                  </a:lnTo>
                  <a:lnTo>
                    <a:pt x="75" y="344"/>
                  </a:lnTo>
                  <a:lnTo>
                    <a:pt x="83" y="349"/>
                  </a:lnTo>
                  <a:lnTo>
                    <a:pt x="91" y="355"/>
                  </a:lnTo>
                  <a:lnTo>
                    <a:pt x="100" y="361"/>
                  </a:lnTo>
                  <a:lnTo>
                    <a:pt x="109" y="365"/>
                  </a:lnTo>
                  <a:lnTo>
                    <a:pt x="118" y="369"/>
                  </a:lnTo>
                  <a:lnTo>
                    <a:pt x="127" y="372"/>
                  </a:lnTo>
                  <a:lnTo>
                    <a:pt x="136" y="375"/>
                  </a:lnTo>
                  <a:lnTo>
                    <a:pt x="146" y="379"/>
                  </a:lnTo>
                  <a:lnTo>
                    <a:pt x="155" y="380"/>
                  </a:lnTo>
                  <a:lnTo>
                    <a:pt x="165" y="382"/>
                  </a:lnTo>
                  <a:lnTo>
                    <a:pt x="174" y="383"/>
                  </a:lnTo>
                  <a:lnTo>
                    <a:pt x="184" y="384"/>
                  </a:lnTo>
                  <a:lnTo>
                    <a:pt x="194" y="384"/>
                  </a:lnTo>
                  <a:lnTo>
                    <a:pt x="194" y="384"/>
                  </a:lnTo>
                  <a:lnTo>
                    <a:pt x="204" y="384"/>
                  </a:lnTo>
                  <a:lnTo>
                    <a:pt x="214" y="383"/>
                  </a:lnTo>
                  <a:lnTo>
                    <a:pt x="223" y="382"/>
                  </a:lnTo>
                  <a:lnTo>
                    <a:pt x="234" y="380"/>
                  </a:lnTo>
                  <a:lnTo>
                    <a:pt x="243" y="379"/>
                  </a:lnTo>
                  <a:lnTo>
                    <a:pt x="253" y="375"/>
                  </a:lnTo>
                  <a:lnTo>
                    <a:pt x="262" y="372"/>
                  </a:lnTo>
                  <a:lnTo>
                    <a:pt x="271" y="369"/>
                  </a:lnTo>
                  <a:lnTo>
                    <a:pt x="280" y="365"/>
                  </a:lnTo>
                  <a:lnTo>
                    <a:pt x="289" y="361"/>
                  </a:lnTo>
                  <a:lnTo>
                    <a:pt x="298" y="355"/>
                  </a:lnTo>
                  <a:lnTo>
                    <a:pt x="305" y="349"/>
                  </a:lnTo>
                  <a:lnTo>
                    <a:pt x="313" y="344"/>
                  </a:lnTo>
                  <a:lnTo>
                    <a:pt x="321" y="338"/>
                  </a:lnTo>
                  <a:lnTo>
                    <a:pt x="328" y="331"/>
                  </a:lnTo>
                  <a:lnTo>
                    <a:pt x="335" y="325"/>
                  </a:lnTo>
                  <a:lnTo>
                    <a:pt x="341" y="317"/>
                  </a:lnTo>
                  <a:lnTo>
                    <a:pt x="348" y="310"/>
                  </a:lnTo>
                  <a:lnTo>
                    <a:pt x="354" y="302"/>
                  </a:lnTo>
                  <a:lnTo>
                    <a:pt x="359" y="293"/>
                  </a:lnTo>
                  <a:lnTo>
                    <a:pt x="364" y="285"/>
                  </a:lnTo>
                  <a:lnTo>
                    <a:pt x="368" y="276"/>
                  </a:lnTo>
                  <a:lnTo>
                    <a:pt x="373" y="267"/>
                  </a:lnTo>
                  <a:lnTo>
                    <a:pt x="376" y="258"/>
                  </a:lnTo>
                  <a:lnTo>
                    <a:pt x="380" y="249"/>
                  </a:lnTo>
                  <a:lnTo>
                    <a:pt x="382" y="240"/>
                  </a:lnTo>
                  <a:lnTo>
                    <a:pt x="384" y="230"/>
                  </a:lnTo>
                  <a:lnTo>
                    <a:pt x="386" y="221"/>
                  </a:lnTo>
                  <a:lnTo>
                    <a:pt x="387" y="211"/>
                  </a:lnTo>
                  <a:lnTo>
                    <a:pt x="389" y="202"/>
                  </a:lnTo>
                  <a:lnTo>
                    <a:pt x="389" y="192"/>
                  </a:lnTo>
                  <a:close/>
                </a:path>
              </a:pathLst>
            </a:custGeom>
            <a:solidFill>
              <a:srgbClr val="000000"/>
            </a:solidFill>
            <a:ln w="9525">
              <a:noFill/>
              <a:round/>
              <a:headEnd/>
              <a:tailEnd/>
            </a:ln>
          </p:spPr>
          <p:txBody>
            <a:bodyPr/>
            <a:lstStyle/>
            <a:p>
              <a:endParaRPr lang="ja-JP" altLang="en-US"/>
            </a:p>
          </p:txBody>
        </p:sp>
        <p:sp>
          <p:nvSpPr>
            <p:cNvPr id="127" name="Freeform 138"/>
            <p:cNvSpPr>
              <a:spLocks/>
            </p:cNvSpPr>
            <p:nvPr/>
          </p:nvSpPr>
          <p:spPr bwMode="auto">
            <a:xfrm>
              <a:off x="3662" y="3352"/>
              <a:ext cx="97" cy="96"/>
            </a:xfrm>
            <a:custGeom>
              <a:avLst/>
              <a:gdLst/>
              <a:ahLst/>
              <a:cxnLst>
                <a:cxn ang="0">
                  <a:pos x="174" y="382"/>
                </a:cxn>
                <a:cxn ang="0">
                  <a:pos x="137" y="374"/>
                </a:cxn>
                <a:cxn ang="0">
                  <a:pos x="102" y="360"/>
                </a:cxn>
                <a:cxn ang="0">
                  <a:pos x="71" y="339"/>
                </a:cxn>
                <a:cxn ang="0">
                  <a:pos x="45" y="314"/>
                </a:cxn>
                <a:cxn ang="0">
                  <a:pos x="23" y="283"/>
                </a:cxn>
                <a:cxn ang="0">
                  <a:pos x="9" y="248"/>
                </a:cxn>
                <a:cxn ang="0">
                  <a:pos x="1" y="211"/>
                </a:cxn>
                <a:cxn ang="0">
                  <a:pos x="1" y="172"/>
                </a:cxn>
                <a:cxn ang="0">
                  <a:pos x="9" y="135"/>
                </a:cxn>
                <a:cxn ang="0">
                  <a:pos x="23" y="100"/>
                </a:cxn>
                <a:cxn ang="0">
                  <a:pos x="45" y="70"/>
                </a:cxn>
                <a:cxn ang="0">
                  <a:pos x="71" y="44"/>
                </a:cxn>
                <a:cxn ang="0">
                  <a:pos x="102" y="24"/>
                </a:cxn>
                <a:cxn ang="0">
                  <a:pos x="137" y="9"/>
                </a:cxn>
                <a:cxn ang="0">
                  <a:pos x="174" y="1"/>
                </a:cxn>
                <a:cxn ang="0">
                  <a:pos x="214" y="1"/>
                </a:cxn>
                <a:cxn ang="0">
                  <a:pos x="252" y="9"/>
                </a:cxn>
                <a:cxn ang="0">
                  <a:pos x="286" y="24"/>
                </a:cxn>
                <a:cxn ang="0">
                  <a:pos x="318" y="44"/>
                </a:cxn>
                <a:cxn ang="0">
                  <a:pos x="344" y="70"/>
                </a:cxn>
                <a:cxn ang="0">
                  <a:pos x="365" y="100"/>
                </a:cxn>
                <a:cxn ang="0">
                  <a:pos x="380" y="135"/>
                </a:cxn>
                <a:cxn ang="0">
                  <a:pos x="387" y="172"/>
                </a:cxn>
                <a:cxn ang="0">
                  <a:pos x="387" y="211"/>
                </a:cxn>
                <a:cxn ang="0">
                  <a:pos x="380" y="248"/>
                </a:cxn>
                <a:cxn ang="0">
                  <a:pos x="365" y="283"/>
                </a:cxn>
                <a:cxn ang="0">
                  <a:pos x="344" y="314"/>
                </a:cxn>
                <a:cxn ang="0">
                  <a:pos x="318" y="339"/>
                </a:cxn>
                <a:cxn ang="0">
                  <a:pos x="286" y="360"/>
                </a:cxn>
                <a:cxn ang="0">
                  <a:pos x="252" y="374"/>
                </a:cxn>
                <a:cxn ang="0">
                  <a:pos x="214" y="382"/>
                </a:cxn>
              </a:cxnLst>
              <a:rect l="0" t="0" r="r" b="b"/>
              <a:pathLst>
                <a:path w="389" h="383">
                  <a:moveTo>
                    <a:pt x="194" y="383"/>
                  </a:moveTo>
                  <a:lnTo>
                    <a:pt x="174" y="382"/>
                  </a:lnTo>
                  <a:lnTo>
                    <a:pt x="155" y="380"/>
                  </a:lnTo>
                  <a:lnTo>
                    <a:pt x="137" y="374"/>
                  </a:lnTo>
                  <a:lnTo>
                    <a:pt x="119" y="369"/>
                  </a:lnTo>
                  <a:lnTo>
                    <a:pt x="102" y="360"/>
                  </a:lnTo>
                  <a:lnTo>
                    <a:pt x="85" y="351"/>
                  </a:lnTo>
                  <a:lnTo>
                    <a:pt x="71" y="339"/>
                  </a:lnTo>
                  <a:lnTo>
                    <a:pt x="57" y="327"/>
                  </a:lnTo>
                  <a:lnTo>
                    <a:pt x="45" y="314"/>
                  </a:lnTo>
                  <a:lnTo>
                    <a:pt x="34" y="299"/>
                  </a:lnTo>
                  <a:lnTo>
                    <a:pt x="23" y="283"/>
                  </a:lnTo>
                  <a:lnTo>
                    <a:pt x="16" y="266"/>
                  </a:lnTo>
                  <a:lnTo>
                    <a:pt x="9" y="248"/>
                  </a:lnTo>
                  <a:lnTo>
                    <a:pt x="4" y="230"/>
                  </a:lnTo>
                  <a:lnTo>
                    <a:pt x="1" y="211"/>
                  </a:lnTo>
                  <a:lnTo>
                    <a:pt x="0" y="192"/>
                  </a:lnTo>
                  <a:lnTo>
                    <a:pt x="1" y="172"/>
                  </a:lnTo>
                  <a:lnTo>
                    <a:pt x="4" y="153"/>
                  </a:lnTo>
                  <a:lnTo>
                    <a:pt x="9" y="135"/>
                  </a:lnTo>
                  <a:lnTo>
                    <a:pt x="16" y="117"/>
                  </a:lnTo>
                  <a:lnTo>
                    <a:pt x="23" y="100"/>
                  </a:lnTo>
                  <a:lnTo>
                    <a:pt x="34" y="84"/>
                  </a:lnTo>
                  <a:lnTo>
                    <a:pt x="45" y="70"/>
                  </a:lnTo>
                  <a:lnTo>
                    <a:pt x="57" y="56"/>
                  </a:lnTo>
                  <a:lnTo>
                    <a:pt x="71" y="44"/>
                  </a:lnTo>
                  <a:lnTo>
                    <a:pt x="85" y="33"/>
                  </a:lnTo>
                  <a:lnTo>
                    <a:pt x="102" y="24"/>
                  </a:lnTo>
                  <a:lnTo>
                    <a:pt x="119" y="15"/>
                  </a:lnTo>
                  <a:lnTo>
                    <a:pt x="137" y="9"/>
                  </a:lnTo>
                  <a:lnTo>
                    <a:pt x="155" y="4"/>
                  </a:lnTo>
                  <a:lnTo>
                    <a:pt x="174" y="1"/>
                  </a:lnTo>
                  <a:lnTo>
                    <a:pt x="194" y="0"/>
                  </a:lnTo>
                  <a:lnTo>
                    <a:pt x="214" y="1"/>
                  </a:lnTo>
                  <a:lnTo>
                    <a:pt x="234" y="4"/>
                  </a:lnTo>
                  <a:lnTo>
                    <a:pt x="252" y="9"/>
                  </a:lnTo>
                  <a:lnTo>
                    <a:pt x="269" y="15"/>
                  </a:lnTo>
                  <a:lnTo>
                    <a:pt x="286" y="24"/>
                  </a:lnTo>
                  <a:lnTo>
                    <a:pt x="303" y="33"/>
                  </a:lnTo>
                  <a:lnTo>
                    <a:pt x="318" y="44"/>
                  </a:lnTo>
                  <a:lnTo>
                    <a:pt x="331" y="56"/>
                  </a:lnTo>
                  <a:lnTo>
                    <a:pt x="344" y="70"/>
                  </a:lnTo>
                  <a:lnTo>
                    <a:pt x="355" y="84"/>
                  </a:lnTo>
                  <a:lnTo>
                    <a:pt x="365" y="100"/>
                  </a:lnTo>
                  <a:lnTo>
                    <a:pt x="373" y="117"/>
                  </a:lnTo>
                  <a:lnTo>
                    <a:pt x="380" y="135"/>
                  </a:lnTo>
                  <a:lnTo>
                    <a:pt x="384" y="153"/>
                  </a:lnTo>
                  <a:lnTo>
                    <a:pt x="387" y="172"/>
                  </a:lnTo>
                  <a:lnTo>
                    <a:pt x="389" y="192"/>
                  </a:lnTo>
                  <a:lnTo>
                    <a:pt x="387" y="211"/>
                  </a:lnTo>
                  <a:lnTo>
                    <a:pt x="384" y="230"/>
                  </a:lnTo>
                  <a:lnTo>
                    <a:pt x="380" y="248"/>
                  </a:lnTo>
                  <a:lnTo>
                    <a:pt x="373" y="266"/>
                  </a:lnTo>
                  <a:lnTo>
                    <a:pt x="365" y="283"/>
                  </a:lnTo>
                  <a:lnTo>
                    <a:pt x="355" y="299"/>
                  </a:lnTo>
                  <a:lnTo>
                    <a:pt x="344" y="314"/>
                  </a:lnTo>
                  <a:lnTo>
                    <a:pt x="331" y="327"/>
                  </a:lnTo>
                  <a:lnTo>
                    <a:pt x="318" y="339"/>
                  </a:lnTo>
                  <a:lnTo>
                    <a:pt x="303" y="351"/>
                  </a:lnTo>
                  <a:lnTo>
                    <a:pt x="286" y="360"/>
                  </a:lnTo>
                  <a:lnTo>
                    <a:pt x="269" y="369"/>
                  </a:lnTo>
                  <a:lnTo>
                    <a:pt x="252" y="374"/>
                  </a:lnTo>
                  <a:lnTo>
                    <a:pt x="234" y="380"/>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128" name="Freeform 139"/>
            <p:cNvSpPr>
              <a:spLocks/>
            </p:cNvSpPr>
            <p:nvPr/>
          </p:nvSpPr>
          <p:spPr bwMode="auto">
            <a:xfrm>
              <a:off x="3661" y="2028"/>
              <a:ext cx="85" cy="120"/>
            </a:xfrm>
            <a:custGeom>
              <a:avLst/>
              <a:gdLst/>
              <a:ahLst/>
              <a:cxnLst>
                <a:cxn ang="0">
                  <a:pos x="36" y="27"/>
                </a:cxn>
                <a:cxn ang="0">
                  <a:pos x="79" y="47"/>
                </a:cxn>
                <a:cxn ang="0">
                  <a:pos x="125" y="62"/>
                </a:cxn>
                <a:cxn ang="0">
                  <a:pos x="174" y="65"/>
                </a:cxn>
                <a:cxn ang="0">
                  <a:pos x="223" y="59"/>
                </a:cxn>
                <a:cxn ang="0">
                  <a:pos x="268" y="46"/>
                </a:cxn>
                <a:cxn ang="0">
                  <a:pos x="309" y="26"/>
                </a:cxn>
                <a:cxn ang="0">
                  <a:pos x="343" y="0"/>
                </a:cxn>
                <a:cxn ang="0">
                  <a:pos x="173" y="478"/>
                </a:cxn>
                <a:cxn ang="0">
                  <a:pos x="0" y="0"/>
                </a:cxn>
                <a:cxn ang="0">
                  <a:pos x="36" y="27"/>
                </a:cxn>
              </a:cxnLst>
              <a:rect l="0" t="0" r="r" b="b"/>
              <a:pathLst>
                <a:path w="343" h="478">
                  <a:moveTo>
                    <a:pt x="36" y="27"/>
                  </a:moveTo>
                  <a:lnTo>
                    <a:pt x="79" y="47"/>
                  </a:lnTo>
                  <a:lnTo>
                    <a:pt x="125" y="62"/>
                  </a:lnTo>
                  <a:lnTo>
                    <a:pt x="174" y="65"/>
                  </a:lnTo>
                  <a:lnTo>
                    <a:pt x="223" y="59"/>
                  </a:lnTo>
                  <a:lnTo>
                    <a:pt x="268" y="46"/>
                  </a:lnTo>
                  <a:lnTo>
                    <a:pt x="309" y="26"/>
                  </a:lnTo>
                  <a:lnTo>
                    <a:pt x="343" y="0"/>
                  </a:lnTo>
                  <a:lnTo>
                    <a:pt x="173" y="478"/>
                  </a:lnTo>
                  <a:lnTo>
                    <a:pt x="0" y="0"/>
                  </a:lnTo>
                  <a:lnTo>
                    <a:pt x="36" y="27"/>
                  </a:lnTo>
                  <a:close/>
                </a:path>
              </a:pathLst>
            </a:custGeom>
            <a:solidFill>
              <a:srgbClr val="000000"/>
            </a:solidFill>
            <a:ln w="9525">
              <a:noFill/>
              <a:round/>
              <a:headEnd/>
              <a:tailEnd/>
            </a:ln>
          </p:spPr>
          <p:txBody>
            <a:bodyPr/>
            <a:lstStyle/>
            <a:p>
              <a:endParaRPr lang="ja-JP" altLang="en-US"/>
            </a:p>
          </p:txBody>
        </p:sp>
        <p:sp>
          <p:nvSpPr>
            <p:cNvPr id="129" name="Line 140"/>
            <p:cNvSpPr>
              <a:spLocks noChangeShapeType="1"/>
            </p:cNvSpPr>
            <p:nvPr/>
          </p:nvSpPr>
          <p:spPr bwMode="auto">
            <a:xfrm>
              <a:off x="3703" y="1805"/>
              <a:ext cx="1" cy="247"/>
            </a:xfrm>
            <a:prstGeom prst="line">
              <a:avLst/>
            </a:prstGeom>
            <a:noFill/>
            <a:ln w="0">
              <a:solidFill>
                <a:srgbClr val="000000"/>
              </a:solidFill>
              <a:round/>
              <a:headEnd/>
              <a:tailEnd/>
            </a:ln>
          </p:spPr>
          <p:txBody>
            <a:bodyPr/>
            <a:lstStyle/>
            <a:p>
              <a:endParaRPr lang="ja-JP" altLang="en-US"/>
            </a:p>
          </p:txBody>
        </p:sp>
        <p:sp>
          <p:nvSpPr>
            <p:cNvPr id="130" name="Freeform 141"/>
            <p:cNvSpPr>
              <a:spLocks/>
            </p:cNvSpPr>
            <p:nvPr/>
          </p:nvSpPr>
          <p:spPr bwMode="auto">
            <a:xfrm>
              <a:off x="3661" y="2550"/>
              <a:ext cx="86" cy="120"/>
            </a:xfrm>
            <a:custGeom>
              <a:avLst/>
              <a:gdLst/>
              <a:ahLst/>
              <a:cxnLst>
                <a:cxn ang="0">
                  <a:pos x="35" y="27"/>
                </a:cxn>
                <a:cxn ang="0">
                  <a:pos x="78" y="47"/>
                </a:cxn>
                <a:cxn ang="0">
                  <a:pos x="125" y="62"/>
                </a:cxn>
                <a:cxn ang="0">
                  <a:pos x="173" y="65"/>
                </a:cxn>
                <a:cxn ang="0">
                  <a:pos x="222" y="59"/>
                </a:cxn>
                <a:cxn ang="0">
                  <a:pos x="267" y="46"/>
                </a:cxn>
                <a:cxn ang="0">
                  <a:pos x="308" y="26"/>
                </a:cxn>
                <a:cxn ang="0">
                  <a:pos x="343" y="0"/>
                </a:cxn>
                <a:cxn ang="0">
                  <a:pos x="172" y="479"/>
                </a:cxn>
                <a:cxn ang="0">
                  <a:pos x="0" y="0"/>
                </a:cxn>
                <a:cxn ang="0">
                  <a:pos x="35" y="27"/>
                </a:cxn>
              </a:cxnLst>
              <a:rect l="0" t="0" r="r" b="b"/>
              <a:pathLst>
                <a:path w="343" h="479">
                  <a:moveTo>
                    <a:pt x="35" y="27"/>
                  </a:moveTo>
                  <a:lnTo>
                    <a:pt x="78" y="47"/>
                  </a:lnTo>
                  <a:lnTo>
                    <a:pt x="125" y="62"/>
                  </a:lnTo>
                  <a:lnTo>
                    <a:pt x="173" y="65"/>
                  </a:lnTo>
                  <a:lnTo>
                    <a:pt x="222" y="59"/>
                  </a:lnTo>
                  <a:lnTo>
                    <a:pt x="267" y="46"/>
                  </a:lnTo>
                  <a:lnTo>
                    <a:pt x="308" y="26"/>
                  </a:lnTo>
                  <a:lnTo>
                    <a:pt x="343" y="0"/>
                  </a:lnTo>
                  <a:lnTo>
                    <a:pt x="172" y="479"/>
                  </a:lnTo>
                  <a:lnTo>
                    <a:pt x="0" y="0"/>
                  </a:lnTo>
                  <a:lnTo>
                    <a:pt x="35" y="27"/>
                  </a:lnTo>
                  <a:close/>
                </a:path>
              </a:pathLst>
            </a:custGeom>
            <a:solidFill>
              <a:srgbClr val="000000"/>
            </a:solidFill>
            <a:ln w="9525">
              <a:noFill/>
              <a:round/>
              <a:headEnd/>
              <a:tailEnd/>
            </a:ln>
          </p:spPr>
          <p:txBody>
            <a:bodyPr/>
            <a:lstStyle/>
            <a:p>
              <a:endParaRPr lang="ja-JP" altLang="en-US"/>
            </a:p>
          </p:txBody>
        </p:sp>
        <p:sp>
          <p:nvSpPr>
            <p:cNvPr id="131" name="Line 142"/>
            <p:cNvSpPr>
              <a:spLocks noChangeShapeType="1"/>
            </p:cNvSpPr>
            <p:nvPr/>
          </p:nvSpPr>
          <p:spPr bwMode="auto">
            <a:xfrm>
              <a:off x="3703" y="2282"/>
              <a:ext cx="1" cy="292"/>
            </a:xfrm>
            <a:prstGeom prst="line">
              <a:avLst/>
            </a:prstGeom>
            <a:noFill/>
            <a:ln w="0">
              <a:solidFill>
                <a:srgbClr val="000000"/>
              </a:solidFill>
              <a:round/>
              <a:headEnd/>
              <a:tailEnd/>
            </a:ln>
          </p:spPr>
          <p:txBody>
            <a:bodyPr/>
            <a:lstStyle/>
            <a:p>
              <a:endParaRPr lang="ja-JP" altLang="en-US"/>
            </a:p>
          </p:txBody>
        </p:sp>
        <p:sp>
          <p:nvSpPr>
            <p:cNvPr id="132" name="Freeform 143"/>
            <p:cNvSpPr>
              <a:spLocks/>
            </p:cNvSpPr>
            <p:nvPr/>
          </p:nvSpPr>
          <p:spPr bwMode="auto">
            <a:xfrm>
              <a:off x="3661" y="3200"/>
              <a:ext cx="86" cy="119"/>
            </a:xfrm>
            <a:custGeom>
              <a:avLst/>
              <a:gdLst/>
              <a:ahLst/>
              <a:cxnLst>
                <a:cxn ang="0">
                  <a:pos x="36" y="27"/>
                </a:cxn>
                <a:cxn ang="0">
                  <a:pos x="78" y="47"/>
                </a:cxn>
                <a:cxn ang="0">
                  <a:pos x="125" y="62"/>
                </a:cxn>
                <a:cxn ang="0">
                  <a:pos x="173" y="65"/>
                </a:cxn>
                <a:cxn ang="0">
                  <a:pos x="223" y="61"/>
                </a:cxn>
                <a:cxn ang="0">
                  <a:pos x="267" y="46"/>
                </a:cxn>
                <a:cxn ang="0">
                  <a:pos x="308" y="26"/>
                </a:cxn>
                <a:cxn ang="0">
                  <a:pos x="343" y="0"/>
                </a:cxn>
                <a:cxn ang="0">
                  <a:pos x="172" y="479"/>
                </a:cxn>
                <a:cxn ang="0">
                  <a:pos x="0" y="0"/>
                </a:cxn>
                <a:cxn ang="0">
                  <a:pos x="36" y="27"/>
                </a:cxn>
              </a:cxnLst>
              <a:rect l="0" t="0" r="r" b="b"/>
              <a:pathLst>
                <a:path w="343" h="479">
                  <a:moveTo>
                    <a:pt x="36" y="27"/>
                  </a:moveTo>
                  <a:lnTo>
                    <a:pt x="78" y="47"/>
                  </a:lnTo>
                  <a:lnTo>
                    <a:pt x="125" y="62"/>
                  </a:lnTo>
                  <a:lnTo>
                    <a:pt x="173" y="65"/>
                  </a:lnTo>
                  <a:lnTo>
                    <a:pt x="223" y="61"/>
                  </a:lnTo>
                  <a:lnTo>
                    <a:pt x="267" y="46"/>
                  </a:lnTo>
                  <a:lnTo>
                    <a:pt x="308" y="26"/>
                  </a:lnTo>
                  <a:lnTo>
                    <a:pt x="343" y="0"/>
                  </a:lnTo>
                  <a:lnTo>
                    <a:pt x="172" y="479"/>
                  </a:lnTo>
                  <a:lnTo>
                    <a:pt x="0" y="0"/>
                  </a:lnTo>
                  <a:lnTo>
                    <a:pt x="36" y="27"/>
                  </a:lnTo>
                  <a:close/>
                </a:path>
              </a:pathLst>
            </a:custGeom>
            <a:solidFill>
              <a:srgbClr val="000000"/>
            </a:solidFill>
            <a:ln w="9525">
              <a:noFill/>
              <a:round/>
              <a:headEnd/>
              <a:tailEnd/>
            </a:ln>
          </p:spPr>
          <p:txBody>
            <a:bodyPr/>
            <a:lstStyle/>
            <a:p>
              <a:endParaRPr lang="ja-JP" altLang="en-US"/>
            </a:p>
          </p:txBody>
        </p:sp>
        <p:sp>
          <p:nvSpPr>
            <p:cNvPr id="133" name="Line 144"/>
            <p:cNvSpPr>
              <a:spLocks noChangeShapeType="1"/>
            </p:cNvSpPr>
            <p:nvPr/>
          </p:nvSpPr>
          <p:spPr bwMode="auto">
            <a:xfrm>
              <a:off x="3703" y="2788"/>
              <a:ext cx="1" cy="435"/>
            </a:xfrm>
            <a:prstGeom prst="line">
              <a:avLst/>
            </a:prstGeom>
            <a:noFill/>
            <a:ln w="0">
              <a:solidFill>
                <a:srgbClr val="000000"/>
              </a:solidFill>
              <a:round/>
              <a:headEnd/>
              <a:tailEnd/>
            </a:ln>
          </p:spPr>
          <p:txBody>
            <a:bodyPr/>
            <a:lstStyle/>
            <a:p>
              <a:endParaRPr lang="ja-JP" altLang="en-US"/>
            </a:p>
          </p:txBody>
        </p:sp>
        <p:sp>
          <p:nvSpPr>
            <p:cNvPr id="134" name="Rectangle 145"/>
            <p:cNvSpPr>
              <a:spLocks noChangeArrowheads="1"/>
            </p:cNvSpPr>
            <p:nvPr/>
          </p:nvSpPr>
          <p:spPr bwMode="auto">
            <a:xfrm>
              <a:off x="3594" y="1797"/>
              <a:ext cx="49" cy="11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6</a:t>
              </a:r>
              <a:endParaRPr lang="en-US" altLang="zh-CN">
                <a:ea typeface="宋体" pitchFamily="2" charset="-122"/>
              </a:endParaRPr>
            </a:p>
          </p:txBody>
        </p:sp>
        <p:sp>
          <p:nvSpPr>
            <p:cNvPr id="135" name="Rectangle 146"/>
            <p:cNvSpPr>
              <a:spLocks noChangeArrowheads="1"/>
            </p:cNvSpPr>
            <p:nvPr/>
          </p:nvSpPr>
          <p:spPr bwMode="auto">
            <a:xfrm>
              <a:off x="3594" y="2272"/>
              <a:ext cx="49" cy="11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7</a:t>
              </a:r>
              <a:endParaRPr lang="en-US" altLang="zh-CN">
                <a:ea typeface="宋体" pitchFamily="2" charset="-122"/>
              </a:endParaRPr>
            </a:p>
          </p:txBody>
        </p:sp>
        <p:sp>
          <p:nvSpPr>
            <p:cNvPr id="136" name="Rectangle 147"/>
            <p:cNvSpPr>
              <a:spLocks noChangeArrowheads="1"/>
            </p:cNvSpPr>
            <p:nvPr/>
          </p:nvSpPr>
          <p:spPr bwMode="auto">
            <a:xfrm>
              <a:off x="3623" y="2778"/>
              <a:ext cx="49" cy="11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8</a:t>
              </a:r>
              <a:endParaRPr lang="en-US" altLang="zh-CN">
                <a:ea typeface="宋体" pitchFamily="2" charset="-122"/>
              </a:endParaRPr>
            </a:p>
          </p:txBody>
        </p:sp>
        <p:sp>
          <p:nvSpPr>
            <p:cNvPr id="137" name="Rectangle 148"/>
            <p:cNvSpPr>
              <a:spLocks noChangeArrowheads="1"/>
            </p:cNvSpPr>
            <p:nvPr/>
          </p:nvSpPr>
          <p:spPr bwMode="auto">
            <a:xfrm>
              <a:off x="3594" y="3454"/>
              <a:ext cx="49" cy="11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9</a:t>
              </a:r>
              <a:endParaRPr lang="en-US" altLang="zh-CN">
                <a:ea typeface="宋体" pitchFamily="2" charset="-122"/>
              </a:endParaRPr>
            </a:p>
          </p:txBody>
        </p:sp>
        <p:sp>
          <p:nvSpPr>
            <p:cNvPr id="138" name="Rectangle 149"/>
            <p:cNvSpPr>
              <a:spLocks noChangeArrowheads="1"/>
            </p:cNvSpPr>
            <p:nvPr/>
          </p:nvSpPr>
          <p:spPr bwMode="auto">
            <a:xfrm>
              <a:off x="3668" y="1026"/>
              <a:ext cx="106" cy="145"/>
            </a:xfrm>
            <a:prstGeom prst="rect">
              <a:avLst/>
            </a:prstGeom>
            <a:noFill/>
            <a:ln w="9525">
              <a:noFill/>
              <a:miter lim="800000"/>
              <a:headEnd/>
              <a:tailEnd/>
            </a:ln>
          </p:spPr>
          <p:txBody>
            <a:bodyPr wrap="none" lIns="0" tIns="0" rIns="0" bIns="0">
              <a:spAutoFit/>
            </a:bodyPr>
            <a:lstStyle/>
            <a:p>
              <a:r>
                <a:rPr lang="en-US" altLang="zh-CN" sz="1500">
                  <a:solidFill>
                    <a:srgbClr val="000000"/>
                  </a:solidFill>
                  <a:ea typeface="宋体" pitchFamily="2" charset="-122"/>
                </a:rPr>
                <a:t>C</a:t>
              </a:r>
              <a:r>
                <a:rPr lang="en-US" altLang="zh-CN" sz="1500" baseline="-25000">
                  <a:solidFill>
                    <a:srgbClr val="000000"/>
                  </a:solidFill>
                  <a:ea typeface="宋体" pitchFamily="2" charset="-122"/>
                </a:rPr>
                <a:t>2</a:t>
              </a:r>
              <a:endParaRPr lang="en-US" altLang="zh-CN" baseline="-25000">
                <a:ea typeface="宋体" pitchFamily="2" charset="-122"/>
              </a:endParaRPr>
            </a:p>
          </p:txBody>
        </p:sp>
        <p:sp>
          <p:nvSpPr>
            <p:cNvPr id="139" name="Freeform 151"/>
            <p:cNvSpPr>
              <a:spLocks/>
            </p:cNvSpPr>
            <p:nvPr/>
          </p:nvSpPr>
          <p:spPr bwMode="auto">
            <a:xfrm>
              <a:off x="4140" y="2173"/>
              <a:ext cx="97" cy="96"/>
            </a:xfrm>
            <a:custGeom>
              <a:avLst/>
              <a:gdLst/>
              <a:ahLst/>
              <a:cxnLst>
                <a:cxn ang="0">
                  <a:pos x="175" y="382"/>
                </a:cxn>
                <a:cxn ang="0">
                  <a:pos x="137" y="374"/>
                </a:cxn>
                <a:cxn ang="0">
                  <a:pos x="103" y="360"/>
                </a:cxn>
                <a:cxn ang="0">
                  <a:pos x="71" y="340"/>
                </a:cxn>
                <a:cxn ang="0">
                  <a:pos x="45" y="314"/>
                </a:cxn>
                <a:cxn ang="0">
                  <a:pos x="24" y="283"/>
                </a:cxn>
                <a:cxn ang="0">
                  <a:pos x="9" y="249"/>
                </a:cxn>
                <a:cxn ang="0">
                  <a:pos x="2" y="212"/>
                </a:cxn>
                <a:cxn ang="0">
                  <a:pos x="2" y="172"/>
                </a:cxn>
                <a:cxn ang="0">
                  <a:pos x="9" y="135"/>
                </a:cxn>
                <a:cxn ang="0">
                  <a:pos x="24" y="100"/>
                </a:cxn>
                <a:cxn ang="0">
                  <a:pos x="45" y="70"/>
                </a:cxn>
                <a:cxn ang="0">
                  <a:pos x="71" y="44"/>
                </a:cxn>
                <a:cxn ang="0">
                  <a:pos x="103" y="24"/>
                </a:cxn>
                <a:cxn ang="0">
                  <a:pos x="137" y="9"/>
                </a:cxn>
                <a:cxn ang="0">
                  <a:pos x="175" y="1"/>
                </a:cxn>
                <a:cxn ang="0">
                  <a:pos x="215" y="1"/>
                </a:cxn>
                <a:cxn ang="0">
                  <a:pos x="252" y="9"/>
                </a:cxn>
                <a:cxn ang="0">
                  <a:pos x="287" y="24"/>
                </a:cxn>
                <a:cxn ang="0">
                  <a:pos x="318" y="44"/>
                </a:cxn>
                <a:cxn ang="0">
                  <a:pos x="344" y="70"/>
                </a:cxn>
                <a:cxn ang="0">
                  <a:pos x="365" y="100"/>
                </a:cxn>
                <a:cxn ang="0">
                  <a:pos x="380" y="135"/>
                </a:cxn>
                <a:cxn ang="0">
                  <a:pos x="388" y="172"/>
                </a:cxn>
                <a:cxn ang="0">
                  <a:pos x="388" y="212"/>
                </a:cxn>
                <a:cxn ang="0">
                  <a:pos x="380" y="249"/>
                </a:cxn>
                <a:cxn ang="0">
                  <a:pos x="365" y="283"/>
                </a:cxn>
                <a:cxn ang="0">
                  <a:pos x="344" y="314"/>
                </a:cxn>
                <a:cxn ang="0">
                  <a:pos x="318" y="340"/>
                </a:cxn>
                <a:cxn ang="0">
                  <a:pos x="287" y="360"/>
                </a:cxn>
                <a:cxn ang="0">
                  <a:pos x="252" y="374"/>
                </a:cxn>
                <a:cxn ang="0">
                  <a:pos x="215" y="382"/>
                </a:cxn>
              </a:cxnLst>
              <a:rect l="0" t="0" r="r" b="b"/>
              <a:pathLst>
                <a:path w="389" h="383">
                  <a:moveTo>
                    <a:pt x="195" y="383"/>
                  </a:moveTo>
                  <a:lnTo>
                    <a:pt x="175" y="382"/>
                  </a:lnTo>
                  <a:lnTo>
                    <a:pt x="155" y="380"/>
                  </a:lnTo>
                  <a:lnTo>
                    <a:pt x="137" y="374"/>
                  </a:lnTo>
                  <a:lnTo>
                    <a:pt x="120" y="369"/>
                  </a:lnTo>
                  <a:lnTo>
                    <a:pt x="103" y="360"/>
                  </a:lnTo>
                  <a:lnTo>
                    <a:pt x="86" y="351"/>
                  </a:lnTo>
                  <a:lnTo>
                    <a:pt x="71" y="340"/>
                  </a:lnTo>
                  <a:lnTo>
                    <a:pt x="58" y="327"/>
                  </a:lnTo>
                  <a:lnTo>
                    <a:pt x="45" y="314"/>
                  </a:lnTo>
                  <a:lnTo>
                    <a:pt x="34" y="299"/>
                  </a:lnTo>
                  <a:lnTo>
                    <a:pt x="24" y="283"/>
                  </a:lnTo>
                  <a:lnTo>
                    <a:pt x="16" y="267"/>
                  </a:lnTo>
                  <a:lnTo>
                    <a:pt x="9" y="249"/>
                  </a:lnTo>
                  <a:lnTo>
                    <a:pt x="5" y="231"/>
                  </a:lnTo>
                  <a:lnTo>
                    <a:pt x="2" y="212"/>
                  </a:lnTo>
                  <a:lnTo>
                    <a:pt x="0" y="192"/>
                  </a:lnTo>
                  <a:lnTo>
                    <a:pt x="2" y="172"/>
                  </a:lnTo>
                  <a:lnTo>
                    <a:pt x="5" y="153"/>
                  </a:lnTo>
                  <a:lnTo>
                    <a:pt x="9" y="135"/>
                  </a:lnTo>
                  <a:lnTo>
                    <a:pt x="16" y="117"/>
                  </a:lnTo>
                  <a:lnTo>
                    <a:pt x="24" y="100"/>
                  </a:lnTo>
                  <a:lnTo>
                    <a:pt x="34" y="85"/>
                  </a:lnTo>
                  <a:lnTo>
                    <a:pt x="45" y="70"/>
                  </a:lnTo>
                  <a:lnTo>
                    <a:pt x="58" y="57"/>
                  </a:lnTo>
                  <a:lnTo>
                    <a:pt x="71" y="44"/>
                  </a:lnTo>
                  <a:lnTo>
                    <a:pt x="86" y="33"/>
                  </a:lnTo>
                  <a:lnTo>
                    <a:pt x="103" y="24"/>
                  </a:lnTo>
                  <a:lnTo>
                    <a:pt x="120" y="15"/>
                  </a:lnTo>
                  <a:lnTo>
                    <a:pt x="137" y="9"/>
                  </a:lnTo>
                  <a:lnTo>
                    <a:pt x="155" y="4"/>
                  </a:lnTo>
                  <a:lnTo>
                    <a:pt x="175" y="1"/>
                  </a:lnTo>
                  <a:lnTo>
                    <a:pt x="195" y="0"/>
                  </a:lnTo>
                  <a:lnTo>
                    <a:pt x="215" y="1"/>
                  </a:lnTo>
                  <a:lnTo>
                    <a:pt x="234" y="4"/>
                  </a:lnTo>
                  <a:lnTo>
                    <a:pt x="252" y="9"/>
                  </a:lnTo>
                  <a:lnTo>
                    <a:pt x="270" y="15"/>
                  </a:lnTo>
                  <a:lnTo>
                    <a:pt x="287" y="24"/>
                  </a:lnTo>
                  <a:lnTo>
                    <a:pt x="304" y="33"/>
                  </a:lnTo>
                  <a:lnTo>
                    <a:pt x="318" y="44"/>
                  </a:lnTo>
                  <a:lnTo>
                    <a:pt x="332" y="57"/>
                  </a:lnTo>
                  <a:lnTo>
                    <a:pt x="344" y="70"/>
                  </a:lnTo>
                  <a:lnTo>
                    <a:pt x="355" y="85"/>
                  </a:lnTo>
                  <a:lnTo>
                    <a:pt x="365" y="100"/>
                  </a:lnTo>
                  <a:lnTo>
                    <a:pt x="373" y="117"/>
                  </a:lnTo>
                  <a:lnTo>
                    <a:pt x="380" y="135"/>
                  </a:lnTo>
                  <a:lnTo>
                    <a:pt x="385" y="153"/>
                  </a:lnTo>
                  <a:lnTo>
                    <a:pt x="388" y="172"/>
                  </a:lnTo>
                  <a:lnTo>
                    <a:pt x="389" y="192"/>
                  </a:lnTo>
                  <a:lnTo>
                    <a:pt x="388" y="212"/>
                  </a:lnTo>
                  <a:lnTo>
                    <a:pt x="385" y="231"/>
                  </a:lnTo>
                  <a:lnTo>
                    <a:pt x="380" y="249"/>
                  </a:lnTo>
                  <a:lnTo>
                    <a:pt x="373" y="267"/>
                  </a:lnTo>
                  <a:lnTo>
                    <a:pt x="365" y="283"/>
                  </a:lnTo>
                  <a:lnTo>
                    <a:pt x="355" y="299"/>
                  </a:lnTo>
                  <a:lnTo>
                    <a:pt x="344" y="314"/>
                  </a:lnTo>
                  <a:lnTo>
                    <a:pt x="332" y="327"/>
                  </a:lnTo>
                  <a:lnTo>
                    <a:pt x="318" y="340"/>
                  </a:lnTo>
                  <a:lnTo>
                    <a:pt x="304" y="351"/>
                  </a:lnTo>
                  <a:lnTo>
                    <a:pt x="287" y="360"/>
                  </a:lnTo>
                  <a:lnTo>
                    <a:pt x="270" y="369"/>
                  </a:lnTo>
                  <a:lnTo>
                    <a:pt x="252" y="374"/>
                  </a:lnTo>
                  <a:lnTo>
                    <a:pt x="234" y="380"/>
                  </a:lnTo>
                  <a:lnTo>
                    <a:pt x="215" y="382"/>
                  </a:lnTo>
                  <a:lnTo>
                    <a:pt x="195" y="383"/>
                  </a:lnTo>
                </a:path>
              </a:pathLst>
            </a:custGeom>
            <a:noFill/>
            <a:ln w="0">
              <a:solidFill>
                <a:srgbClr val="000000"/>
              </a:solidFill>
              <a:prstDash val="solid"/>
              <a:round/>
              <a:headEnd/>
              <a:tailEnd/>
            </a:ln>
          </p:spPr>
          <p:txBody>
            <a:bodyPr/>
            <a:lstStyle/>
            <a:p>
              <a:endParaRPr lang="ja-JP" altLang="en-US"/>
            </a:p>
          </p:txBody>
        </p:sp>
        <p:sp>
          <p:nvSpPr>
            <p:cNvPr id="140" name="Rectangle 152"/>
            <p:cNvSpPr>
              <a:spLocks noChangeArrowheads="1"/>
            </p:cNvSpPr>
            <p:nvPr/>
          </p:nvSpPr>
          <p:spPr bwMode="auto">
            <a:xfrm>
              <a:off x="4017" y="2272"/>
              <a:ext cx="99" cy="11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12</a:t>
              </a:r>
              <a:endParaRPr lang="en-US" altLang="zh-CN">
                <a:ea typeface="宋体" pitchFamily="2" charset="-122"/>
              </a:endParaRPr>
            </a:p>
          </p:txBody>
        </p:sp>
        <p:sp>
          <p:nvSpPr>
            <p:cNvPr id="141" name="Freeform 153"/>
            <p:cNvSpPr>
              <a:spLocks/>
            </p:cNvSpPr>
            <p:nvPr/>
          </p:nvSpPr>
          <p:spPr bwMode="auto">
            <a:xfrm>
              <a:off x="4140" y="2426"/>
              <a:ext cx="97" cy="96"/>
            </a:xfrm>
            <a:custGeom>
              <a:avLst/>
              <a:gdLst/>
              <a:ahLst/>
              <a:cxnLst>
                <a:cxn ang="0">
                  <a:pos x="174" y="381"/>
                </a:cxn>
                <a:cxn ang="0">
                  <a:pos x="137" y="374"/>
                </a:cxn>
                <a:cxn ang="0">
                  <a:pos x="102" y="359"/>
                </a:cxn>
                <a:cxn ang="0">
                  <a:pos x="70" y="339"/>
                </a:cxn>
                <a:cxn ang="0">
                  <a:pos x="45" y="313"/>
                </a:cxn>
                <a:cxn ang="0">
                  <a:pos x="23" y="283"/>
                </a:cxn>
                <a:cxn ang="0">
                  <a:pos x="9" y="248"/>
                </a:cxn>
                <a:cxn ang="0">
                  <a:pos x="1" y="211"/>
                </a:cxn>
                <a:cxn ang="0">
                  <a:pos x="1" y="171"/>
                </a:cxn>
                <a:cxn ang="0">
                  <a:pos x="9" y="134"/>
                </a:cxn>
                <a:cxn ang="0">
                  <a:pos x="23" y="100"/>
                </a:cxn>
                <a:cxn ang="0">
                  <a:pos x="45" y="69"/>
                </a:cxn>
                <a:cxn ang="0">
                  <a:pos x="70" y="43"/>
                </a:cxn>
                <a:cxn ang="0">
                  <a:pos x="102" y="23"/>
                </a:cxn>
                <a:cxn ang="0">
                  <a:pos x="137" y="9"/>
                </a:cxn>
                <a:cxn ang="0">
                  <a:pos x="174" y="1"/>
                </a:cxn>
                <a:cxn ang="0">
                  <a:pos x="214" y="1"/>
                </a:cxn>
                <a:cxn ang="0">
                  <a:pos x="251" y="9"/>
                </a:cxn>
                <a:cxn ang="0">
                  <a:pos x="286" y="23"/>
                </a:cxn>
                <a:cxn ang="0">
                  <a:pos x="317" y="43"/>
                </a:cxn>
                <a:cxn ang="0">
                  <a:pos x="343" y="69"/>
                </a:cxn>
                <a:cxn ang="0">
                  <a:pos x="365" y="100"/>
                </a:cxn>
                <a:cxn ang="0">
                  <a:pos x="379" y="134"/>
                </a:cxn>
                <a:cxn ang="0">
                  <a:pos x="387" y="171"/>
                </a:cxn>
                <a:cxn ang="0">
                  <a:pos x="387" y="211"/>
                </a:cxn>
                <a:cxn ang="0">
                  <a:pos x="379" y="248"/>
                </a:cxn>
                <a:cxn ang="0">
                  <a:pos x="365" y="283"/>
                </a:cxn>
                <a:cxn ang="0">
                  <a:pos x="343" y="313"/>
                </a:cxn>
                <a:cxn ang="0">
                  <a:pos x="317" y="339"/>
                </a:cxn>
                <a:cxn ang="0">
                  <a:pos x="286" y="359"/>
                </a:cxn>
                <a:cxn ang="0">
                  <a:pos x="251" y="374"/>
                </a:cxn>
                <a:cxn ang="0">
                  <a:pos x="214" y="381"/>
                </a:cxn>
              </a:cxnLst>
              <a:rect l="0" t="0" r="r" b="b"/>
              <a:pathLst>
                <a:path w="388" h="383">
                  <a:moveTo>
                    <a:pt x="194" y="383"/>
                  </a:moveTo>
                  <a:lnTo>
                    <a:pt x="174" y="381"/>
                  </a:lnTo>
                  <a:lnTo>
                    <a:pt x="155" y="379"/>
                  </a:lnTo>
                  <a:lnTo>
                    <a:pt x="137" y="374"/>
                  </a:lnTo>
                  <a:lnTo>
                    <a:pt x="119" y="368"/>
                  </a:lnTo>
                  <a:lnTo>
                    <a:pt x="102" y="359"/>
                  </a:lnTo>
                  <a:lnTo>
                    <a:pt x="85" y="350"/>
                  </a:lnTo>
                  <a:lnTo>
                    <a:pt x="70" y="339"/>
                  </a:lnTo>
                  <a:lnTo>
                    <a:pt x="57" y="326"/>
                  </a:lnTo>
                  <a:lnTo>
                    <a:pt x="45" y="313"/>
                  </a:lnTo>
                  <a:lnTo>
                    <a:pt x="33" y="298"/>
                  </a:lnTo>
                  <a:lnTo>
                    <a:pt x="23" y="283"/>
                  </a:lnTo>
                  <a:lnTo>
                    <a:pt x="15" y="266"/>
                  </a:lnTo>
                  <a:lnTo>
                    <a:pt x="9" y="248"/>
                  </a:lnTo>
                  <a:lnTo>
                    <a:pt x="4" y="230"/>
                  </a:lnTo>
                  <a:lnTo>
                    <a:pt x="1" y="211"/>
                  </a:lnTo>
                  <a:lnTo>
                    <a:pt x="0" y="192"/>
                  </a:lnTo>
                  <a:lnTo>
                    <a:pt x="1" y="171"/>
                  </a:lnTo>
                  <a:lnTo>
                    <a:pt x="4" y="152"/>
                  </a:lnTo>
                  <a:lnTo>
                    <a:pt x="9" y="134"/>
                  </a:lnTo>
                  <a:lnTo>
                    <a:pt x="15" y="116"/>
                  </a:lnTo>
                  <a:lnTo>
                    <a:pt x="23" y="100"/>
                  </a:lnTo>
                  <a:lnTo>
                    <a:pt x="33" y="84"/>
                  </a:lnTo>
                  <a:lnTo>
                    <a:pt x="45" y="69"/>
                  </a:lnTo>
                  <a:lnTo>
                    <a:pt x="57" y="56"/>
                  </a:lnTo>
                  <a:lnTo>
                    <a:pt x="70" y="43"/>
                  </a:lnTo>
                  <a:lnTo>
                    <a:pt x="85" y="32"/>
                  </a:lnTo>
                  <a:lnTo>
                    <a:pt x="102" y="23"/>
                  </a:lnTo>
                  <a:lnTo>
                    <a:pt x="119" y="14"/>
                  </a:lnTo>
                  <a:lnTo>
                    <a:pt x="137" y="9"/>
                  </a:lnTo>
                  <a:lnTo>
                    <a:pt x="155" y="3"/>
                  </a:lnTo>
                  <a:lnTo>
                    <a:pt x="174" y="1"/>
                  </a:lnTo>
                  <a:lnTo>
                    <a:pt x="194" y="0"/>
                  </a:lnTo>
                  <a:lnTo>
                    <a:pt x="214" y="1"/>
                  </a:lnTo>
                  <a:lnTo>
                    <a:pt x="233" y="3"/>
                  </a:lnTo>
                  <a:lnTo>
                    <a:pt x="251" y="9"/>
                  </a:lnTo>
                  <a:lnTo>
                    <a:pt x="269" y="14"/>
                  </a:lnTo>
                  <a:lnTo>
                    <a:pt x="286" y="23"/>
                  </a:lnTo>
                  <a:lnTo>
                    <a:pt x="303" y="32"/>
                  </a:lnTo>
                  <a:lnTo>
                    <a:pt x="317" y="43"/>
                  </a:lnTo>
                  <a:lnTo>
                    <a:pt x="331" y="56"/>
                  </a:lnTo>
                  <a:lnTo>
                    <a:pt x="343" y="69"/>
                  </a:lnTo>
                  <a:lnTo>
                    <a:pt x="355" y="84"/>
                  </a:lnTo>
                  <a:lnTo>
                    <a:pt x="365" y="100"/>
                  </a:lnTo>
                  <a:lnTo>
                    <a:pt x="372" y="116"/>
                  </a:lnTo>
                  <a:lnTo>
                    <a:pt x="379" y="134"/>
                  </a:lnTo>
                  <a:lnTo>
                    <a:pt x="384" y="152"/>
                  </a:lnTo>
                  <a:lnTo>
                    <a:pt x="387" y="171"/>
                  </a:lnTo>
                  <a:lnTo>
                    <a:pt x="388" y="192"/>
                  </a:lnTo>
                  <a:lnTo>
                    <a:pt x="387" y="211"/>
                  </a:lnTo>
                  <a:lnTo>
                    <a:pt x="384" y="230"/>
                  </a:lnTo>
                  <a:lnTo>
                    <a:pt x="379" y="248"/>
                  </a:lnTo>
                  <a:lnTo>
                    <a:pt x="372" y="266"/>
                  </a:lnTo>
                  <a:lnTo>
                    <a:pt x="365" y="283"/>
                  </a:lnTo>
                  <a:lnTo>
                    <a:pt x="355" y="298"/>
                  </a:lnTo>
                  <a:lnTo>
                    <a:pt x="343" y="313"/>
                  </a:lnTo>
                  <a:lnTo>
                    <a:pt x="331" y="326"/>
                  </a:lnTo>
                  <a:lnTo>
                    <a:pt x="317" y="339"/>
                  </a:lnTo>
                  <a:lnTo>
                    <a:pt x="303" y="350"/>
                  </a:lnTo>
                  <a:lnTo>
                    <a:pt x="286" y="359"/>
                  </a:lnTo>
                  <a:lnTo>
                    <a:pt x="269" y="368"/>
                  </a:lnTo>
                  <a:lnTo>
                    <a:pt x="251" y="374"/>
                  </a:lnTo>
                  <a:lnTo>
                    <a:pt x="233" y="379"/>
                  </a:lnTo>
                  <a:lnTo>
                    <a:pt x="214" y="381"/>
                  </a:lnTo>
                  <a:lnTo>
                    <a:pt x="194" y="383"/>
                  </a:lnTo>
                </a:path>
              </a:pathLst>
            </a:custGeom>
            <a:noFill/>
            <a:ln w="0">
              <a:solidFill>
                <a:srgbClr val="000000"/>
              </a:solidFill>
              <a:prstDash val="solid"/>
              <a:round/>
              <a:headEnd/>
              <a:tailEnd/>
            </a:ln>
          </p:spPr>
          <p:txBody>
            <a:bodyPr/>
            <a:lstStyle/>
            <a:p>
              <a:endParaRPr lang="ja-JP" altLang="en-US"/>
            </a:p>
          </p:txBody>
        </p:sp>
        <p:sp>
          <p:nvSpPr>
            <p:cNvPr id="142" name="Rectangle 154"/>
            <p:cNvSpPr>
              <a:spLocks noChangeArrowheads="1"/>
            </p:cNvSpPr>
            <p:nvPr/>
          </p:nvSpPr>
          <p:spPr bwMode="auto">
            <a:xfrm>
              <a:off x="4017" y="2525"/>
              <a:ext cx="99" cy="11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13</a:t>
              </a:r>
              <a:endParaRPr lang="en-US" altLang="zh-CN">
                <a:ea typeface="宋体" pitchFamily="2" charset="-122"/>
              </a:endParaRPr>
            </a:p>
          </p:txBody>
        </p:sp>
        <p:sp>
          <p:nvSpPr>
            <p:cNvPr id="143" name="Freeform 155"/>
            <p:cNvSpPr>
              <a:spLocks/>
            </p:cNvSpPr>
            <p:nvPr/>
          </p:nvSpPr>
          <p:spPr bwMode="auto">
            <a:xfrm>
              <a:off x="4140" y="2707"/>
              <a:ext cx="97" cy="96"/>
            </a:xfrm>
            <a:custGeom>
              <a:avLst/>
              <a:gdLst/>
              <a:ahLst/>
              <a:cxnLst>
                <a:cxn ang="0">
                  <a:pos x="174" y="382"/>
                </a:cxn>
                <a:cxn ang="0">
                  <a:pos x="137" y="374"/>
                </a:cxn>
                <a:cxn ang="0">
                  <a:pos x="102" y="359"/>
                </a:cxn>
                <a:cxn ang="0">
                  <a:pos x="70" y="339"/>
                </a:cxn>
                <a:cxn ang="0">
                  <a:pos x="45" y="313"/>
                </a:cxn>
                <a:cxn ang="0">
                  <a:pos x="23" y="283"/>
                </a:cxn>
                <a:cxn ang="0">
                  <a:pos x="9" y="248"/>
                </a:cxn>
                <a:cxn ang="0">
                  <a:pos x="1" y="211"/>
                </a:cxn>
                <a:cxn ang="0">
                  <a:pos x="1" y="172"/>
                </a:cxn>
                <a:cxn ang="0">
                  <a:pos x="9" y="135"/>
                </a:cxn>
                <a:cxn ang="0">
                  <a:pos x="23" y="100"/>
                </a:cxn>
                <a:cxn ang="0">
                  <a:pos x="45" y="70"/>
                </a:cxn>
                <a:cxn ang="0">
                  <a:pos x="70" y="44"/>
                </a:cxn>
                <a:cxn ang="0">
                  <a:pos x="102" y="24"/>
                </a:cxn>
                <a:cxn ang="0">
                  <a:pos x="137" y="9"/>
                </a:cxn>
                <a:cxn ang="0">
                  <a:pos x="174" y="1"/>
                </a:cxn>
                <a:cxn ang="0">
                  <a:pos x="214" y="1"/>
                </a:cxn>
                <a:cxn ang="0">
                  <a:pos x="251" y="9"/>
                </a:cxn>
                <a:cxn ang="0">
                  <a:pos x="286" y="24"/>
                </a:cxn>
                <a:cxn ang="0">
                  <a:pos x="317" y="44"/>
                </a:cxn>
                <a:cxn ang="0">
                  <a:pos x="343" y="70"/>
                </a:cxn>
                <a:cxn ang="0">
                  <a:pos x="365" y="100"/>
                </a:cxn>
                <a:cxn ang="0">
                  <a:pos x="379" y="135"/>
                </a:cxn>
                <a:cxn ang="0">
                  <a:pos x="387" y="172"/>
                </a:cxn>
                <a:cxn ang="0">
                  <a:pos x="387" y="211"/>
                </a:cxn>
                <a:cxn ang="0">
                  <a:pos x="379" y="248"/>
                </a:cxn>
                <a:cxn ang="0">
                  <a:pos x="365" y="283"/>
                </a:cxn>
                <a:cxn ang="0">
                  <a:pos x="343" y="313"/>
                </a:cxn>
                <a:cxn ang="0">
                  <a:pos x="317" y="339"/>
                </a:cxn>
                <a:cxn ang="0">
                  <a:pos x="286" y="359"/>
                </a:cxn>
                <a:cxn ang="0">
                  <a:pos x="251" y="374"/>
                </a:cxn>
                <a:cxn ang="0">
                  <a:pos x="214" y="382"/>
                </a:cxn>
              </a:cxnLst>
              <a:rect l="0" t="0" r="r" b="b"/>
              <a:pathLst>
                <a:path w="388" h="383">
                  <a:moveTo>
                    <a:pt x="194" y="383"/>
                  </a:moveTo>
                  <a:lnTo>
                    <a:pt x="174" y="382"/>
                  </a:lnTo>
                  <a:lnTo>
                    <a:pt x="155" y="380"/>
                  </a:lnTo>
                  <a:lnTo>
                    <a:pt x="137" y="374"/>
                  </a:lnTo>
                  <a:lnTo>
                    <a:pt x="119" y="368"/>
                  </a:lnTo>
                  <a:lnTo>
                    <a:pt x="102" y="359"/>
                  </a:lnTo>
                  <a:lnTo>
                    <a:pt x="85" y="350"/>
                  </a:lnTo>
                  <a:lnTo>
                    <a:pt x="70" y="339"/>
                  </a:lnTo>
                  <a:lnTo>
                    <a:pt x="57" y="327"/>
                  </a:lnTo>
                  <a:lnTo>
                    <a:pt x="45" y="313"/>
                  </a:lnTo>
                  <a:lnTo>
                    <a:pt x="33" y="299"/>
                  </a:lnTo>
                  <a:lnTo>
                    <a:pt x="23" y="283"/>
                  </a:lnTo>
                  <a:lnTo>
                    <a:pt x="15" y="266"/>
                  </a:lnTo>
                  <a:lnTo>
                    <a:pt x="9" y="248"/>
                  </a:lnTo>
                  <a:lnTo>
                    <a:pt x="4" y="230"/>
                  </a:lnTo>
                  <a:lnTo>
                    <a:pt x="1" y="211"/>
                  </a:lnTo>
                  <a:lnTo>
                    <a:pt x="0" y="192"/>
                  </a:lnTo>
                  <a:lnTo>
                    <a:pt x="1" y="172"/>
                  </a:lnTo>
                  <a:lnTo>
                    <a:pt x="4" y="153"/>
                  </a:lnTo>
                  <a:lnTo>
                    <a:pt x="9" y="135"/>
                  </a:lnTo>
                  <a:lnTo>
                    <a:pt x="15" y="117"/>
                  </a:lnTo>
                  <a:lnTo>
                    <a:pt x="23" y="100"/>
                  </a:lnTo>
                  <a:lnTo>
                    <a:pt x="33" y="84"/>
                  </a:lnTo>
                  <a:lnTo>
                    <a:pt x="45" y="70"/>
                  </a:lnTo>
                  <a:lnTo>
                    <a:pt x="57" y="56"/>
                  </a:lnTo>
                  <a:lnTo>
                    <a:pt x="70" y="44"/>
                  </a:lnTo>
                  <a:lnTo>
                    <a:pt x="85" y="32"/>
                  </a:lnTo>
                  <a:lnTo>
                    <a:pt x="102" y="24"/>
                  </a:lnTo>
                  <a:lnTo>
                    <a:pt x="119" y="15"/>
                  </a:lnTo>
                  <a:lnTo>
                    <a:pt x="137" y="9"/>
                  </a:lnTo>
                  <a:lnTo>
                    <a:pt x="155" y="3"/>
                  </a:lnTo>
                  <a:lnTo>
                    <a:pt x="174" y="1"/>
                  </a:lnTo>
                  <a:lnTo>
                    <a:pt x="194" y="0"/>
                  </a:lnTo>
                  <a:lnTo>
                    <a:pt x="214" y="1"/>
                  </a:lnTo>
                  <a:lnTo>
                    <a:pt x="233" y="3"/>
                  </a:lnTo>
                  <a:lnTo>
                    <a:pt x="251" y="9"/>
                  </a:lnTo>
                  <a:lnTo>
                    <a:pt x="269" y="15"/>
                  </a:lnTo>
                  <a:lnTo>
                    <a:pt x="286" y="24"/>
                  </a:lnTo>
                  <a:lnTo>
                    <a:pt x="303" y="32"/>
                  </a:lnTo>
                  <a:lnTo>
                    <a:pt x="317" y="44"/>
                  </a:lnTo>
                  <a:lnTo>
                    <a:pt x="331" y="56"/>
                  </a:lnTo>
                  <a:lnTo>
                    <a:pt x="343" y="70"/>
                  </a:lnTo>
                  <a:lnTo>
                    <a:pt x="355" y="84"/>
                  </a:lnTo>
                  <a:lnTo>
                    <a:pt x="365" y="100"/>
                  </a:lnTo>
                  <a:lnTo>
                    <a:pt x="372" y="117"/>
                  </a:lnTo>
                  <a:lnTo>
                    <a:pt x="379" y="135"/>
                  </a:lnTo>
                  <a:lnTo>
                    <a:pt x="384" y="153"/>
                  </a:lnTo>
                  <a:lnTo>
                    <a:pt x="387" y="172"/>
                  </a:lnTo>
                  <a:lnTo>
                    <a:pt x="388" y="192"/>
                  </a:lnTo>
                  <a:lnTo>
                    <a:pt x="387" y="211"/>
                  </a:lnTo>
                  <a:lnTo>
                    <a:pt x="384" y="230"/>
                  </a:lnTo>
                  <a:lnTo>
                    <a:pt x="379" y="248"/>
                  </a:lnTo>
                  <a:lnTo>
                    <a:pt x="372" y="266"/>
                  </a:lnTo>
                  <a:lnTo>
                    <a:pt x="365" y="283"/>
                  </a:lnTo>
                  <a:lnTo>
                    <a:pt x="355" y="299"/>
                  </a:lnTo>
                  <a:lnTo>
                    <a:pt x="343" y="313"/>
                  </a:lnTo>
                  <a:lnTo>
                    <a:pt x="331" y="327"/>
                  </a:lnTo>
                  <a:lnTo>
                    <a:pt x="317" y="339"/>
                  </a:lnTo>
                  <a:lnTo>
                    <a:pt x="303" y="350"/>
                  </a:lnTo>
                  <a:lnTo>
                    <a:pt x="286" y="359"/>
                  </a:lnTo>
                  <a:lnTo>
                    <a:pt x="269" y="368"/>
                  </a:lnTo>
                  <a:lnTo>
                    <a:pt x="251" y="374"/>
                  </a:lnTo>
                  <a:lnTo>
                    <a:pt x="233" y="380"/>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144" name="Rectangle 156"/>
            <p:cNvSpPr>
              <a:spLocks noChangeArrowheads="1"/>
            </p:cNvSpPr>
            <p:nvPr/>
          </p:nvSpPr>
          <p:spPr bwMode="auto">
            <a:xfrm>
              <a:off x="4017" y="2778"/>
              <a:ext cx="99" cy="11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14</a:t>
              </a:r>
              <a:endParaRPr lang="en-US" altLang="zh-CN">
                <a:ea typeface="宋体" pitchFamily="2" charset="-122"/>
              </a:endParaRPr>
            </a:p>
          </p:txBody>
        </p:sp>
        <p:sp>
          <p:nvSpPr>
            <p:cNvPr id="145" name="Freeform 157"/>
            <p:cNvSpPr>
              <a:spLocks/>
            </p:cNvSpPr>
            <p:nvPr/>
          </p:nvSpPr>
          <p:spPr bwMode="auto">
            <a:xfrm>
              <a:off x="4140" y="2988"/>
              <a:ext cx="98" cy="96"/>
            </a:xfrm>
            <a:custGeom>
              <a:avLst/>
              <a:gdLst/>
              <a:ahLst/>
              <a:cxnLst>
                <a:cxn ang="0">
                  <a:pos x="174" y="382"/>
                </a:cxn>
                <a:cxn ang="0">
                  <a:pos x="137" y="374"/>
                </a:cxn>
                <a:cxn ang="0">
                  <a:pos x="102" y="360"/>
                </a:cxn>
                <a:cxn ang="0">
                  <a:pos x="70" y="340"/>
                </a:cxn>
                <a:cxn ang="0">
                  <a:pos x="45" y="314"/>
                </a:cxn>
                <a:cxn ang="0">
                  <a:pos x="23" y="284"/>
                </a:cxn>
                <a:cxn ang="0">
                  <a:pos x="9" y="249"/>
                </a:cxn>
                <a:cxn ang="0">
                  <a:pos x="1" y="212"/>
                </a:cxn>
                <a:cxn ang="0">
                  <a:pos x="1" y="172"/>
                </a:cxn>
                <a:cxn ang="0">
                  <a:pos x="9" y="135"/>
                </a:cxn>
                <a:cxn ang="0">
                  <a:pos x="23" y="100"/>
                </a:cxn>
                <a:cxn ang="0">
                  <a:pos x="45" y="70"/>
                </a:cxn>
                <a:cxn ang="0">
                  <a:pos x="70" y="44"/>
                </a:cxn>
                <a:cxn ang="0">
                  <a:pos x="102" y="24"/>
                </a:cxn>
                <a:cxn ang="0">
                  <a:pos x="137" y="9"/>
                </a:cxn>
                <a:cxn ang="0">
                  <a:pos x="174" y="2"/>
                </a:cxn>
                <a:cxn ang="0">
                  <a:pos x="214" y="2"/>
                </a:cxn>
                <a:cxn ang="0">
                  <a:pos x="251" y="9"/>
                </a:cxn>
                <a:cxn ang="0">
                  <a:pos x="286" y="24"/>
                </a:cxn>
                <a:cxn ang="0">
                  <a:pos x="318" y="44"/>
                </a:cxn>
                <a:cxn ang="0">
                  <a:pos x="343" y="70"/>
                </a:cxn>
                <a:cxn ang="0">
                  <a:pos x="365" y="100"/>
                </a:cxn>
                <a:cxn ang="0">
                  <a:pos x="379" y="135"/>
                </a:cxn>
                <a:cxn ang="0">
                  <a:pos x="387" y="172"/>
                </a:cxn>
                <a:cxn ang="0">
                  <a:pos x="387" y="212"/>
                </a:cxn>
                <a:cxn ang="0">
                  <a:pos x="379" y="249"/>
                </a:cxn>
                <a:cxn ang="0">
                  <a:pos x="365" y="284"/>
                </a:cxn>
                <a:cxn ang="0">
                  <a:pos x="343" y="314"/>
                </a:cxn>
                <a:cxn ang="0">
                  <a:pos x="318" y="340"/>
                </a:cxn>
                <a:cxn ang="0">
                  <a:pos x="286" y="360"/>
                </a:cxn>
                <a:cxn ang="0">
                  <a:pos x="251" y="374"/>
                </a:cxn>
                <a:cxn ang="0">
                  <a:pos x="214" y="382"/>
                </a:cxn>
              </a:cxnLst>
              <a:rect l="0" t="0" r="r" b="b"/>
              <a:pathLst>
                <a:path w="388" h="383">
                  <a:moveTo>
                    <a:pt x="194" y="383"/>
                  </a:moveTo>
                  <a:lnTo>
                    <a:pt x="174" y="382"/>
                  </a:lnTo>
                  <a:lnTo>
                    <a:pt x="155" y="380"/>
                  </a:lnTo>
                  <a:lnTo>
                    <a:pt x="137" y="374"/>
                  </a:lnTo>
                  <a:lnTo>
                    <a:pt x="119" y="369"/>
                  </a:lnTo>
                  <a:lnTo>
                    <a:pt x="102" y="360"/>
                  </a:lnTo>
                  <a:lnTo>
                    <a:pt x="85" y="351"/>
                  </a:lnTo>
                  <a:lnTo>
                    <a:pt x="70" y="340"/>
                  </a:lnTo>
                  <a:lnTo>
                    <a:pt x="57" y="327"/>
                  </a:lnTo>
                  <a:lnTo>
                    <a:pt x="45" y="314"/>
                  </a:lnTo>
                  <a:lnTo>
                    <a:pt x="33" y="299"/>
                  </a:lnTo>
                  <a:lnTo>
                    <a:pt x="23" y="284"/>
                  </a:lnTo>
                  <a:lnTo>
                    <a:pt x="15" y="267"/>
                  </a:lnTo>
                  <a:lnTo>
                    <a:pt x="9" y="249"/>
                  </a:lnTo>
                  <a:lnTo>
                    <a:pt x="4" y="231"/>
                  </a:lnTo>
                  <a:lnTo>
                    <a:pt x="1" y="212"/>
                  </a:lnTo>
                  <a:lnTo>
                    <a:pt x="0" y="193"/>
                  </a:lnTo>
                  <a:lnTo>
                    <a:pt x="1" y="172"/>
                  </a:lnTo>
                  <a:lnTo>
                    <a:pt x="4" y="153"/>
                  </a:lnTo>
                  <a:lnTo>
                    <a:pt x="9" y="135"/>
                  </a:lnTo>
                  <a:lnTo>
                    <a:pt x="15" y="117"/>
                  </a:lnTo>
                  <a:lnTo>
                    <a:pt x="23" y="100"/>
                  </a:lnTo>
                  <a:lnTo>
                    <a:pt x="33" y="85"/>
                  </a:lnTo>
                  <a:lnTo>
                    <a:pt x="45" y="70"/>
                  </a:lnTo>
                  <a:lnTo>
                    <a:pt x="57" y="57"/>
                  </a:lnTo>
                  <a:lnTo>
                    <a:pt x="70" y="44"/>
                  </a:lnTo>
                  <a:lnTo>
                    <a:pt x="85" y="33"/>
                  </a:lnTo>
                  <a:lnTo>
                    <a:pt x="102" y="24"/>
                  </a:lnTo>
                  <a:lnTo>
                    <a:pt x="119" y="15"/>
                  </a:lnTo>
                  <a:lnTo>
                    <a:pt x="137" y="9"/>
                  </a:lnTo>
                  <a:lnTo>
                    <a:pt x="155" y="4"/>
                  </a:lnTo>
                  <a:lnTo>
                    <a:pt x="174" y="2"/>
                  </a:lnTo>
                  <a:lnTo>
                    <a:pt x="194" y="0"/>
                  </a:lnTo>
                  <a:lnTo>
                    <a:pt x="214" y="2"/>
                  </a:lnTo>
                  <a:lnTo>
                    <a:pt x="233" y="4"/>
                  </a:lnTo>
                  <a:lnTo>
                    <a:pt x="251" y="9"/>
                  </a:lnTo>
                  <a:lnTo>
                    <a:pt x="269" y="15"/>
                  </a:lnTo>
                  <a:lnTo>
                    <a:pt x="286" y="24"/>
                  </a:lnTo>
                  <a:lnTo>
                    <a:pt x="303" y="33"/>
                  </a:lnTo>
                  <a:lnTo>
                    <a:pt x="318" y="44"/>
                  </a:lnTo>
                  <a:lnTo>
                    <a:pt x="331" y="57"/>
                  </a:lnTo>
                  <a:lnTo>
                    <a:pt x="343" y="70"/>
                  </a:lnTo>
                  <a:lnTo>
                    <a:pt x="355" y="85"/>
                  </a:lnTo>
                  <a:lnTo>
                    <a:pt x="365" y="100"/>
                  </a:lnTo>
                  <a:lnTo>
                    <a:pt x="373" y="117"/>
                  </a:lnTo>
                  <a:lnTo>
                    <a:pt x="379" y="135"/>
                  </a:lnTo>
                  <a:lnTo>
                    <a:pt x="384" y="153"/>
                  </a:lnTo>
                  <a:lnTo>
                    <a:pt x="387" y="172"/>
                  </a:lnTo>
                  <a:lnTo>
                    <a:pt x="388" y="193"/>
                  </a:lnTo>
                  <a:lnTo>
                    <a:pt x="387" y="212"/>
                  </a:lnTo>
                  <a:lnTo>
                    <a:pt x="384" y="231"/>
                  </a:lnTo>
                  <a:lnTo>
                    <a:pt x="379" y="249"/>
                  </a:lnTo>
                  <a:lnTo>
                    <a:pt x="373" y="267"/>
                  </a:lnTo>
                  <a:lnTo>
                    <a:pt x="365" y="284"/>
                  </a:lnTo>
                  <a:lnTo>
                    <a:pt x="355" y="299"/>
                  </a:lnTo>
                  <a:lnTo>
                    <a:pt x="343" y="314"/>
                  </a:lnTo>
                  <a:lnTo>
                    <a:pt x="331" y="327"/>
                  </a:lnTo>
                  <a:lnTo>
                    <a:pt x="318" y="340"/>
                  </a:lnTo>
                  <a:lnTo>
                    <a:pt x="303" y="351"/>
                  </a:lnTo>
                  <a:lnTo>
                    <a:pt x="286" y="360"/>
                  </a:lnTo>
                  <a:lnTo>
                    <a:pt x="269" y="369"/>
                  </a:lnTo>
                  <a:lnTo>
                    <a:pt x="251" y="374"/>
                  </a:lnTo>
                  <a:lnTo>
                    <a:pt x="233" y="380"/>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146" name="Rectangle 158"/>
            <p:cNvSpPr>
              <a:spLocks noChangeArrowheads="1"/>
            </p:cNvSpPr>
            <p:nvPr/>
          </p:nvSpPr>
          <p:spPr bwMode="auto">
            <a:xfrm>
              <a:off x="4017" y="3038"/>
              <a:ext cx="99" cy="11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15</a:t>
              </a:r>
              <a:endParaRPr lang="en-US" altLang="zh-CN">
                <a:ea typeface="宋体" pitchFamily="2" charset="-122"/>
              </a:endParaRPr>
            </a:p>
          </p:txBody>
        </p:sp>
        <p:sp>
          <p:nvSpPr>
            <p:cNvPr id="147" name="Freeform 159"/>
            <p:cNvSpPr>
              <a:spLocks/>
            </p:cNvSpPr>
            <p:nvPr/>
          </p:nvSpPr>
          <p:spPr bwMode="auto">
            <a:xfrm>
              <a:off x="4137" y="2301"/>
              <a:ext cx="86" cy="120"/>
            </a:xfrm>
            <a:custGeom>
              <a:avLst/>
              <a:gdLst/>
              <a:ahLst/>
              <a:cxnLst>
                <a:cxn ang="0">
                  <a:pos x="35" y="27"/>
                </a:cxn>
                <a:cxn ang="0">
                  <a:pos x="78" y="49"/>
                </a:cxn>
                <a:cxn ang="0">
                  <a:pos x="124" y="64"/>
                </a:cxn>
                <a:cxn ang="0">
                  <a:pos x="172" y="69"/>
                </a:cxn>
                <a:cxn ang="0">
                  <a:pos x="221" y="66"/>
                </a:cxn>
                <a:cxn ang="0">
                  <a:pos x="266" y="52"/>
                </a:cxn>
                <a:cxn ang="0">
                  <a:pos x="308" y="33"/>
                </a:cxn>
                <a:cxn ang="0">
                  <a:pos x="343" y="7"/>
                </a:cxn>
                <a:cxn ang="0">
                  <a:pos x="161" y="482"/>
                </a:cxn>
                <a:cxn ang="0">
                  <a:pos x="0" y="0"/>
                </a:cxn>
                <a:cxn ang="0">
                  <a:pos x="35" y="27"/>
                </a:cxn>
              </a:cxnLst>
              <a:rect l="0" t="0" r="r" b="b"/>
              <a:pathLst>
                <a:path w="343" h="482">
                  <a:moveTo>
                    <a:pt x="35" y="27"/>
                  </a:moveTo>
                  <a:lnTo>
                    <a:pt x="78" y="49"/>
                  </a:lnTo>
                  <a:lnTo>
                    <a:pt x="124" y="64"/>
                  </a:lnTo>
                  <a:lnTo>
                    <a:pt x="172" y="69"/>
                  </a:lnTo>
                  <a:lnTo>
                    <a:pt x="221" y="66"/>
                  </a:lnTo>
                  <a:lnTo>
                    <a:pt x="266" y="52"/>
                  </a:lnTo>
                  <a:lnTo>
                    <a:pt x="308" y="33"/>
                  </a:lnTo>
                  <a:lnTo>
                    <a:pt x="343" y="7"/>
                  </a:lnTo>
                  <a:lnTo>
                    <a:pt x="161" y="482"/>
                  </a:lnTo>
                  <a:lnTo>
                    <a:pt x="0" y="0"/>
                  </a:lnTo>
                  <a:lnTo>
                    <a:pt x="35" y="27"/>
                  </a:lnTo>
                  <a:close/>
                </a:path>
              </a:pathLst>
            </a:custGeom>
            <a:solidFill>
              <a:srgbClr val="000000"/>
            </a:solidFill>
            <a:ln w="9525">
              <a:noFill/>
              <a:round/>
              <a:headEnd/>
              <a:tailEnd/>
            </a:ln>
          </p:spPr>
          <p:txBody>
            <a:bodyPr/>
            <a:lstStyle/>
            <a:p>
              <a:endParaRPr lang="ja-JP" altLang="en-US"/>
            </a:p>
          </p:txBody>
        </p:sp>
        <p:sp>
          <p:nvSpPr>
            <p:cNvPr id="148" name="Line 160"/>
            <p:cNvSpPr>
              <a:spLocks noChangeShapeType="1"/>
            </p:cNvSpPr>
            <p:nvPr/>
          </p:nvSpPr>
          <p:spPr bwMode="auto">
            <a:xfrm flipH="1">
              <a:off x="4179" y="2258"/>
              <a:ext cx="2" cy="67"/>
            </a:xfrm>
            <a:prstGeom prst="line">
              <a:avLst/>
            </a:prstGeom>
            <a:noFill/>
            <a:ln w="0">
              <a:solidFill>
                <a:srgbClr val="000000"/>
              </a:solidFill>
              <a:round/>
              <a:headEnd/>
              <a:tailEnd/>
            </a:ln>
          </p:spPr>
          <p:txBody>
            <a:bodyPr/>
            <a:lstStyle/>
            <a:p>
              <a:endParaRPr lang="ja-JP" altLang="en-US"/>
            </a:p>
          </p:txBody>
        </p:sp>
        <p:sp>
          <p:nvSpPr>
            <p:cNvPr id="149" name="Freeform 161"/>
            <p:cNvSpPr>
              <a:spLocks/>
            </p:cNvSpPr>
            <p:nvPr/>
          </p:nvSpPr>
          <p:spPr bwMode="auto">
            <a:xfrm>
              <a:off x="4137" y="2582"/>
              <a:ext cx="86" cy="120"/>
            </a:xfrm>
            <a:custGeom>
              <a:avLst/>
              <a:gdLst/>
              <a:ahLst/>
              <a:cxnLst>
                <a:cxn ang="0">
                  <a:pos x="35" y="27"/>
                </a:cxn>
                <a:cxn ang="0">
                  <a:pos x="78" y="48"/>
                </a:cxn>
                <a:cxn ang="0">
                  <a:pos x="124" y="64"/>
                </a:cxn>
                <a:cxn ang="0">
                  <a:pos x="172" y="68"/>
                </a:cxn>
                <a:cxn ang="0">
                  <a:pos x="222" y="65"/>
                </a:cxn>
                <a:cxn ang="0">
                  <a:pos x="267" y="52"/>
                </a:cxn>
                <a:cxn ang="0">
                  <a:pos x="308" y="32"/>
                </a:cxn>
                <a:cxn ang="0">
                  <a:pos x="343" y="7"/>
                </a:cxn>
                <a:cxn ang="0">
                  <a:pos x="161" y="482"/>
                </a:cxn>
                <a:cxn ang="0">
                  <a:pos x="0" y="0"/>
                </a:cxn>
                <a:cxn ang="0">
                  <a:pos x="35" y="27"/>
                </a:cxn>
              </a:cxnLst>
              <a:rect l="0" t="0" r="r" b="b"/>
              <a:pathLst>
                <a:path w="343" h="482">
                  <a:moveTo>
                    <a:pt x="35" y="27"/>
                  </a:moveTo>
                  <a:lnTo>
                    <a:pt x="78" y="48"/>
                  </a:lnTo>
                  <a:lnTo>
                    <a:pt x="124" y="64"/>
                  </a:lnTo>
                  <a:lnTo>
                    <a:pt x="172" y="68"/>
                  </a:lnTo>
                  <a:lnTo>
                    <a:pt x="222" y="65"/>
                  </a:lnTo>
                  <a:lnTo>
                    <a:pt x="267" y="52"/>
                  </a:lnTo>
                  <a:lnTo>
                    <a:pt x="308" y="32"/>
                  </a:lnTo>
                  <a:lnTo>
                    <a:pt x="343" y="7"/>
                  </a:lnTo>
                  <a:lnTo>
                    <a:pt x="161" y="482"/>
                  </a:lnTo>
                  <a:lnTo>
                    <a:pt x="0" y="0"/>
                  </a:lnTo>
                  <a:lnTo>
                    <a:pt x="35" y="27"/>
                  </a:lnTo>
                  <a:close/>
                </a:path>
              </a:pathLst>
            </a:custGeom>
            <a:solidFill>
              <a:srgbClr val="000000"/>
            </a:solidFill>
            <a:ln w="9525">
              <a:noFill/>
              <a:round/>
              <a:headEnd/>
              <a:tailEnd/>
            </a:ln>
          </p:spPr>
          <p:txBody>
            <a:bodyPr/>
            <a:lstStyle/>
            <a:p>
              <a:endParaRPr lang="ja-JP" altLang="en-US"/>
            </a:p>
          </p:txBody>
        </p:sp>
        <p:sp>
          <p:nvSpPr>
            <p:cNvPr id="150" name="Line 162"/>
            <p:cNvSpPr>
              <a:spLocks noChangeShapeType="1"/>
            </p:cNvSpPr>
            <p:nvPr/>
          </p:nvSpPr>
          <p:spPr bwMode="auto">
            <a:xfrm flipH="1">
              <a:off x="4180" y="2540"/>
              <a:ext cx="1" cy="66"/>
            </a:xfrm>
            <a:prstGeom prst="line">
              <a:avLst/>
            </a:prstGeom>
            <a:noFill/>
            <a:ln w="0">
              <a:solidFill>
                <a:srgbClr val="000000"/>
              </a:solidFill>
              <a:round/>
              <a:headEnd/>
              <a:tailEnd/>
            </a:ln>
          </p:spPr>
          <p:txBody>
            <a:bodyPr/>
            <a:lstStyle/>
            <a:p>
              <a:endParaRPr lang="ja-JP" altLang="en-US"/>
            </a:p>
          </p:txBody>
        </p:sp>
        <p:sp>
          <p:nvSpPr>
            <p:cNvPr id="151" name="Freeform 163"/>
            <p:cNvSpPr>
              <a:spLocks/>
            </p:cNvSpPr>
            <p:nvPr/>
          </p:nvSpPr>
          <p:spPr bwMode="auto">
            <a:xfrm>
              <a:off x="4137" y="2863"/>
              <a:ext cx="86" cy="120"/>
            </a:xfrm>
            <a:custGeom>
              <a:avLst/>
              <a:gdLst/>
              <a:ahLst/>
              <a:cxnLst>
                <a:cxn ang="0">
                  <a:pos x="35" y="27"/>
                </a:cxn>
                <a:cxn ang="0">
                  <a:pos x="78" y="49"/>
                </a:cxn>
                <a:cxn ang="0">
                  <a:pos x="124" y="64"/>
                </a:cxn>
                <a:cxn ang="0">
                  <a:pos x="172" y="69"/>
                </a:cxn>
                <a:cxn ang="0">
                  <a:pos x="222" y="65"/>
                </a:cxn>
                <a:cxn ang="0">
                  <a:pos x="267" y="52"/>
                </a:cxn>
                <a:cxn ang="0">
                  <a:pos x="308" y="33"/>
                </a:cxn>
                <a:cxn ang="0">
                  <a:pos x="343" y="7"/>
                </a:cxn>
                <a:cxn ang="0">
                  <a:pos x="161" y="482"/>
                </a:cxn>
                <a:cxn ang="0">
                  <a:pos x="0" y="0"/>
                </a:cxn>
                <a:cxn ang="0">
                  <a:pos x="35" y="27"/>
                </a:cxn>
              </a:cxnLst>
              <a:rect l="0" t="0" r="r" b="b"/>
              <a:pathLst>
                <a:path w="343" h="482">
                  <a:moveTo>
                    <a:pt x="35" y="27"/>
                  </a:moveTo>
                  <a:lnTo>
                    <a:pt x="78" y="49"/>
                  </a:lnTo>
                  <a:lnTo>
                    <a:pt x="124" y="64"/>
                  </a:lnTo>
                  <a:lnTo>
                    <a:pt x="172" y="69"/>
                  </a:lnTo>
                  <a:lnTo>
                    <a:pt x="222" y="65"/>
                  </a:lnTo>
                  <a:lnTo>
                    <a:pt x="267" y="52"/>
                  </a:lnTo>
                  <a:lnTo>
                    <a:pt x="308" y="33"/>
                  </a:lnTo>
                  <a:lnTo>
                    <a:pt x="343" y="7"/>
                  </a:lnTo>
                  <a:lnTo>
                    <a:pt x="161" y="482"/>
                  </a:lnTo>
                  <a:lnTo>
                    <a:pt x="0" y="0"/>
                  </a:lnTo>
                  <a:lnTo>
                    <a:pt x="35" y="27"/>
                  </a:lnTo>
                  <a:close/>
                </a:path>
              </a:pathLst>
            </a:custGeom>
            <a:solidFill>
              <a:srgbClr val="000000"/>
            </a:solidFill>
            <a:ln w="9525">
              <a:noFill/>
              <a:round/>
              <a:headEnd/>
              <a:tailEnd/>
            </a:ln>
          </p:spPr>
          <p:txBody>
            <a:bodyPr/>
            <a:lstStyle/>
            <a:p>
              <a:endParaRPr lang="ja-JP" altLang="en-US"/>
            </a:p>
          </p:txBody>
        </p:sp>
        <p:sp>
          <p:nvSpPr>
            <p:cNvPr id="152" name="Line 164"/>
            <p:cNvSpPr>
              <a:spLocks noChangeShapeType="1"/>
            </p:cNvSpPr>
            <p:nvPr/>
          </p:nvSpPr>
          <p:spPr bwMode="auto">
            <a:xfrm flipH="1">
              <a:off x="4180" y="2820"/>
              <a:ext cx="1" cy="67"/>
            </a:xfrm>
            <a:prstGeom prst="line">
              <a:avLst/>
            </a:prstGeom>
            <a:noFill/>
            <a:ln w="0">
              <a:solidFill>
                <a:srgbClr val="000000"/>
              </a:solidFill>
              <a:round/>
              <a:headEnd/>
              <a:tailEnd/>
            </a:ln>
          </p:spPr>
          <p:txBody>
            <a:bodyPr/>
            <a:lstStyle/>
            <a:p>
              <a:endParaRPr lang="ja-JP" altLang="en-US"/>
            </a:p>
          </p:txBody>
        </p:sp>
        <p:sp>
          <p:nvSpPr>
            <p:cNvPr id="153" name="Freeform 165"/>
            <p:cNvSpPr>
              <a:spLocks/>
            </p:cNvSpPr>
            <p:nvPr/>
          </p:nvSpPr>
          <p:spPr bwMode="auto">
            <a:xfrm>
              <a:off x="4011" y="2178"/>
              <a:ext cx="118" cy="85"/>
            </a:xfrm>
            <a:custGeom>
              <a:avLst/>
              <a:gdLst/>
              <a:ahLst/>
              <a:cxnLst>
                <a:cxn ang="0">
                  <a:pos x="27" y="302"/>
                </a:cxn>
                <a:cxn ang="0">
                  <a:pos x="47" y="260"/>
                </a:cxn>
                <a:cxn ang="0">
                  <a:pos x="61" y="214"/>
                </a:cxn>
                <a:cxn ang="0">
                  <a:pos x="64" y="166"/>
                </a:cxn>
                <a:cxn ang="0">
                  <a:pos x="59" y="119"/>
                </a:cxn>
                <a:cxn ang="0">
                  <a:pos x="45" y="74"/>
                </a:cxn>
                <a:cxn ang="0">
                  <a:pos x="25" y="33"/>
                </a:cxn>
                <a:cxn ang="0">
                  <a:pos x="0" y="0"/>
                </a:cxn>
                <a:cxn ang="0">
                  <a:pos x="471" y="168"/>
                </a:cxn>
                <a:cxn ang="0">
                  <a:pos x="0" y="337"/>
                </a:cxn>
                <a:cxn ang="0">
                  <a:pos x="27" y="302"/>
                </a:cxn>
              </a:cxnLst>
              <a:rect l="0" t="0" r="r" b="b"/>
              <a:pathLst>
                <a:path w="471" h="337">
                  <a:moveTo>
                    <a:pt x="27" y="302"/>
                  </a:moveTo>
                  <a:lnTo>
                    <a:pt x="47" y="260"/>
                  </a:lnTo>
                  <a:lnTo>
                    <a:pt x="61" y="214"/>
                  </a:lnTo>
                  <a:lnTo>
                    <a:pt x="64" y="166"/>
                  </a:lnTo>
                  <a:lnTo>
                    <a:pt x="59" y="119"/>
                  </a:lnTo>
                  <a:lnTo>
                    <a:pt x="45" y="74"/>
                  </a:lnTo>
                  <a:lnTo>
                    <a:pt x="25" y="33"/>
                  </a:lnTo>
                  <a:lnTo>
                    <a:pt x="0" y="0"/>
                  </a:lnTo>
                  <a:lnTo>
                    <a:pt x="471" y="168"/>
                  </a:lnTo>
                  <a:lnTo>
                    <a:pt x="0" y="337"/>
                  </a:lnTo>
                  <a:lnTo>
                    <a:pt x="27" y="302"/>
                  </a:lnTo>
                  <a:close/>
                </a:path>
              </a:pathLst>
            </a:custGeom>
            <a:solidFill>
              <a:srgbClr val="000000"/>
            </a:solidFill>
            <a:ln w="9525">
              <a:noFill/>
              <a:round/>
              <a:headEnd/>
              <a:tailEnd/>
            </a:ln>
          </p:spPr>
          <p:txBody>
            <a:bodyPr/>
            <a:lstStyle/>
            <a:p>
              <a:endParaRPr lang="ja-JP" altLang="en-US"/>
            </a:p>
          </p:txBody>
        </p:sp>
        <p:sp>
          <p:nvSpPr>
            <p:cNvPr id="154" name="Line 166"/>
            <p:cNvSpPr>
              <a:spLocks noChangeShapeType="1"/>
            </p:cNvSpPr>
            <p:nvPr/>
          </p:nvSpPr>
          <p:spPr bwMode="auto">
            <a:xfrm>
              <a:off x="3742" y="2221"/>
              <a:ext cx="293" cy="1"/>
            </a:xfrm>
            <a:prstGeom prst="line">
              <a:avLst/>
            </a:prstGeom>
            <a:noFill/>
            <a:ln w="0">
              <a:solidFill>
                <a:srgbClr val="000000"/>
              </a:solidFill>
              <a:round/>
              <a:headEnd/>
              <a:tailEnd/>
            </a:ln>
          </p:spPr>
          <p:txBody>
            <a:bodyPr/>
            <a:lstStyle/>
            <a:p>
              <a:endParaRPr lang="ja-JP" altLang="en-US"/>
            </a:p>
          </p:txBody>
        </p:sp>
        <p:sp>
          <p:nvSpPr>
            <p:cNvPr id="155" name="Freeform 167"/>
            <p:cNvSpPr>
              <a:spLocks/>
            </p:cNvSpPr>
            <p:nvPr/>
          </p:nvSpPr>
          <p:spPr bwMode="auto">
            <a:xfrm>
              <a:off x="4365" y="2173"/>
              <a:ext cx="97" cy="96"/>
            </a:xfrm>
            <a:custGeom>
              <a:avLst/>
              <a:gdLst/>
              <a:ahLst/>
              <a:cxnLst>
                <a:cxn ang="0">
                  <a:pos x="174" y="382"/>
                </a:cxn>
                <a:cxn ang="0">
                  <a:pos x="137" y="374"/>
                </a:cxn>
                <a:cxn ang="0">
                  <a:pos x="102" y="360"/>
                </a:cxn>
                <a:cxn ang="0">
                  <a:pos x="71" y="340"/>
                </a:cxn>
                <a:cxn ang="0">
                  <a:pos x="45" y="314"/>
                </a:cxn>
                <a:cxn ang="0">
                  <a:pos x="24" y="283"/>
                </a:cxn>
                <a:cxn ang="0">
                  <a:pos x="9" y="249"/>
                </a:cxn>
                <a:cxn ang="0">
                  <a:pos x="1" y="212"/>
                </a:cxn>
                <a:cxn ang="0">
                  <a:pos x="1" y="172"/>
                </a:cxn>
                <a:cxn ang="0">
                  <a:pos x="9" y="135"/>
                </a:cxn>
                <a:cxn ang="0">
                  <a:pos x="24" y="100"/>
                </a:cxn>
                <a:cxn ang="0">
                  <a:pos x="45" y="70"/>
                </a:cxn>
                <a:cxn ang="0">
                  <a:pos x="71" y="44"/>
                </a:cxn>
                <a:cxn ang="0">
                  <a:pos x="102" y="24"/>
                </a:cxn>
                <a:cxn ang="0">
                  <a:pos x="137" y="9"/>
                </a:cxn>
                <a:cxn ang="0">
                  <a:pos x="174" y="1"/>
                </a:cxn>
                <a:cxn ang="0">
                  <a:pos x="215" y="1"/>
                </a:cxn>
                <a:cxn ang="0">
                  <a:pos x="252" y="9"/>
                </a:cxn>
                <a:cxn ang="0">
                  <a:pos x="287" y="24"/>
                </a:cxn>
                <a:cxn ang="0">
                  <a:pos x="318" y="44"/>
                </a:cxn>
                <a:cxn ang="0">
                  <a:pos x="344" y="70"/>
                </a:cxn>
                <a:cxn ang="0">
                  <a:pos x="365" y="100"/>
                </a:cxn>
                <a:cxn ang="0">
                  <a:pos x="380" y="135"/>
                </a:cxn>
                <a:cxn ang="0">
                  <a:pos x="388" y="172"/>
                </a:cxn>
                <a:cxn ang="0">
                  <a:pos x="388" y="212"/>
                </a:cxn>
                <a:cxn ang="0">
                  <a:pos x="380" y="249"/>
                </a:cxn>
                <a:cxn ang="0">
                  <a:pos x="365" y="283"/>
                </a:cxn>
                <a:cxn ang="0">
                  <a:pos x="344" y="314"/>
                </a:cxn>
                <a:cxn ang="0">
                  <a:pos x="318" y="340"/>
                </a:cxn>
                <a:cxn ang="0">
                  <a:pos x="287" y="360"/>
                </a:cxn>
                <a:cxn ang="0">
                  <a:pos x="252" y="374"/>
                </a:cxn>
                <a:cxn ang="0">
                  <a:pos x="215" y="382"/>
                </a:cxn>
              </a:cxnLst>
              <a:rect l="0" t="0" r="r" b="b"/>
              <a:pathLst>
                <a:path w="389" h="383">
                  <a:moveTo>
                    <a:pt x="194" y="383"/>
                  </a:moveTo>
                  <a:lnTo>
                    <a:pt x="174" y="382"/>
                  </a:lnTo>
                  <a:lnTo>
                    <a:pt x="155" y="380"/>
                  </a:lnTo>
                  <a:lnTo>
                    <a:pt x="137" y="374"/>
                  </a:lnTo>
                  <a:lnTo>
                    <a:pt x="119" y="369"/>
                  </a:lnTo>
                  <a:lnTo>
                    <a:pt x="102" y="360"/>
                  </a:lnTo>
                  <a:lnTo>
                    <a:pt x="85" y="351"/>
                  </a:lnTo>
                  <a:lnTo>
                    <a:pt x="71" y="340"/>
                  </a:lnTo>
                  <a:lnTo>
                    <a:pt x="57" y="327"/>
                  </a:lnTo>
                  <a:lnTo>
                    <a:pt x="45" y="314"/>
                  </a:lnTo>
                  <a:lnTo>
                    <a:pt x="34" y="299"/>
                  </a:lnTo>
                  <a:lnTo>
                    <a:pt x="24" y="283"/>
                  </a:lnTo>
                  <a:lnTo>
                    <a:pt x="16" y="267"/>
                  </a:lnTo>
                  <a:lnTo>
                    <a:pt x="9" y="249"/>
                  </a:lnTo>
                  <a:lnTo>
                    <a:pt x="5" y="231"/>
                  </a:lnTo>
                  <a:lnTo>
                    <a:pt x="1" y="212"/>
                  </a:lnTo>
                  <a:lnTo>
                    <a:pt x="0" y="192"/>
                  </a:lnTo>
                  <a:lnTo>
                    <a:pt x="1" y="172"/>
                  </a:lnTo>
                  <a:lnTo>
                    <a:pt x="5" y="153"/>
                  </a:lnTo>
                  <a:lnTo>
                    <a:pt x="9" y="135"/>
                  </a:lnTo>
                  <a:lnTo>
                    <a:pt x="16" y="117"/>
                  </a:lnTo>
                  <a:lnTo>
                    <a:pt x="24" y="100"/>
                  </a:lnTo>
                  <a:lnTo>
                    <a:pt x="34" y="85"/>
                  </a:lnTo>
                  <a:lnTo>
                    <a:pt x="45" y="70"/>
                  </a:lnTo>
                  <a:lnTo>
                    <a:pt x="57" y="57"/>
                  </a:lnTo>
                  <a:lnTo>
                    <a:pt x="71" y="44"/>
                  </a:lnTo>
                  <a:lnTo>
                    <a:pt x="85" y="33"/>
                  </a:lnTo>
                  <a:lnTo>
                    <a:pt x="102" y="24"/>
                  </a:lnTo>
                  <a:lnTo>
                    <a:pt x="119" y="15"/>
                  </a:lnTo>
                  <a:lnTo>
                    <a:pt x="137" y="9"/>
                  </a:lnTo>
                  <a:lnTo>
                    <a:pt x="155" y="4"/>
                  </a:lnTo>
                  <a:lnTo>
                    <a:pt x="174" y="1"/>
                  </a:lnTo>
                  <a:lnTo>
                    <a:pt x="194" y="0"/>
                  </a:lnTo>
                  <a:lnTo>
                    <a:pt x="215" y="1"/>
                  </a:lnTo>
                  <a:lnTo>
                    <a:pt x="234" y="4"/>
                  </a:lnTo>
                  <a:lnTo>
                    <a:pt x="252" y="9"/>
                  </a:lnTo>
                  <a:lnTo>
                    <a:pt x="270" y="15"/>
                  </a:lnTo>
                  <a:lnTo>
                    <a:pt x="287" y="24"/>
                  </a:lnTo>
                  <a:lnTo>
                    <a:pt x="303" y="33"/>
                  </a:lnTo>
                  <a:lnTo>
                    <a:pt x="318" y="44"/>
                  </a:lnTo>
                  <a:lnTo>
                    <a:pt x="331" y="57"/>
                  </a:lnTo>
                  <a:lnTo>
                    <a:pt x="344" y="70"/>
                  </a:lnTo>
                  <a:lnTo>
                    <a:pt x="355" y="85"/>
                  </a:lnTo>
                  <a:lnTo>
                    <a:pt x="365" y="100"/>
                  </a:lnTo>
                  <a:lnTo>
                    <a:pt x="373" y="117"/>
                  </a:lnTo>
                  <a:lnTo>
                    <a:pt x="380" y="135"/>
                  </a:lnTo>
                  <a:lnTo>
                    <a:pt x="384" y="153"/>
                  </a:lnTo>
                  <a:lnTo>
                    <a:pt x="388" y="172"/>
                  </a:lnTo>
                  <a:lnTo>
                    <a:pt x="389" y="192"/>
                  </a:lnTo>
                  <a:lnTo>
                    <a:pt x="388" y="212"/>
                  </a:lnTo>
                  <a:lnTo>
                    <a:pt x="384" y="231"/>
                  </a:lnTo>
                  <a:lnTo>
                    <a:pt x="380" y="249"/>
                  </a:lnTo>
                  <a:lnTo>
                    <a:pt x="373" y="267"/>
                  </a:lnTo>
                  <a:lnTo>
                    <a:pt x="365" y="283"/>
                  </a:lnTo>
                  <a:lnTo>
                    <a:pt x="355" y="299"/>
                  </a:lnTo>
                  <a:lnTo>
                    <a:pt x="344" y="314"/>
                  </a:lnTo>
                  <a:lnTo>
                    <a:pt x="331" y="327"/>
                  </a:lnTo>
                  <a:lnTo>
                    <a:pt x="318" y="340"/>
                  </a:lnTo>
                  <a:lnTo>
                    <a:pt x="303" y="351"/>
                  </a:lnTo>
                  <a:lnTo>
                    <a:pt x="287" y="360"/>
                  </a:lnTo>
                  <a:lnTo>
                    <a:pt x="270" y="369"/>
                  </a:lnTo>
                  <a:lnTo>
                    <a:pt x="252" y="374"/>
                  </a:lnTo>
                  <a:lnTo>
                    <a:pt x="234" y="380"/>
                  </a:lnTo>
                  <a:lnTo>
                    <a:pt x="215" y="382"/>
                  </a:lnTo>
                  <a:lnTo>
                    <a:pt x="194" y="383"/>
                  </a:lnTo>
                </a:path>
              </a:pathLst>
            </a:custGeom>
            <a:noFill/>
            <a:ln w="0">
              <a:solidFill>
                <a:srgbClr val="000000"/>
              </a:solidFill>
              <a:prstDash val="solid"/>
              <a:round/>
              <a:headEnd/>
              <a:tailEnd/>
            </a:ln>
          </p:spPr>
          <p:txBody>
            <a:bodyPr/>
            <a:lstStyle/>
            <a:p>
              <a:endParaRPr lang="ja-JP" altLang="en-US"/>
            </a:p>
          </p:txBody>
        </p:sp>
        <p:sp>
          <p:nvSpPr>
            <p:cNvPr id="156" name="Rectangle 168"/>
            <p:cNvSpPr>
              <a:spLocks noChangeArrowheads="1"/>
            </p:cNvSpPr>
            <p:nvPr/>
          </p:nvSpPr>
          <p:spPr bwMode="auto">
            <a:xfrm>
              <a:off x="4411" y="2272"/>
              <a:ext cx="99" cy="11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18</a:t>
              </a:r>
              <a:endParaRPr lang="en-US" altLang="zh-CN">
                <a:ea typeface="宋体" pitchFamily="2" charset="-122"/>
              </a:endParaRPr>
            </a:p>
          </p:txBody>
        </p:sp>
        <p:sp>
          <p:nvSpPr>
            <p:cNvPr id="157" name="Freeform 169"/>
            <p:cNvSpPr>
              <a:spLocks/>
            </p:cNvSpPr>
            <p:nvPr/>
          </p:nvSpPr>
          <p:spPr bwMode="auto">
            <a:xfrm>
              <a:off x="4257" y="2081"/>
              <a:ext cx="125" cy="88"/>
            </a:xfrm>
            <a:custGeom>
              <a:avLst/>
              <a:gdLst/>
              <a:ahLst/>
              <a:cxnLst>
                <a:cxn ang="0">
                  <a:pos x="38" y="285"/>
                </a:cxn>
                <a:cxn ang="0">
                  <a:pos x="74" y="256"/>
                </a:cxn>
                <a:cxn ang="0">
                  <a:pos x="106" y="220"/>
                </a:cxn>
                <a:cxn ang="0">
                  <a:pos x="129" y="179"/>
                </a:cxn>
                <a:cxn ang="0">
                  <a:pos x="145" y="133"/>
                </a:cxn>
                <a:cxn ang="0">
                  <a:pos x="150" y="87"/>
                </a:cxn>
                <a:cxn ang="0">
                  <a:pos x="149" y="42"/>
                </a:cxn>
                <a:cxn ang="0">
                  <a:pos x="140" y="0"/>
                </a:cxn>
                <a:cxn ang="0">
                  <a:pos x="498" y="349"/>
                </a:cxn>
                <a:cxn ang="0">
                  <a:pos x="0" y="307"/>
                </a:cxn>
                <a:cxn ang="0">
                  <a:pos x="38" y="285"/>
                </a:cxn>
              </a:cxnLst>
              <a:rect l="0" t="0" r="r" b="b"/>
              <a:pathLst>
                <a:path w="498" h="349">
                  <a:moveTo>
                    <a:pt x="38" y="285"/>
                  </a:moveTo>
                  <a:lnTo>
                    <a:pt x="74" y="256"/>
                  </a:lnTo>
                  <a:lnTo>
                    <a:pt x="106" y="220"/>
                  </a:lnTo>
                  <a:lnTo>
                    <a:pt x="129" y="179"/>
                  </a:lnTo>
                  <a:lnTo>
                    <a:pt x="145" y="133"/>
                  </a:lnTo>
                  <a:lnTo>
                    <a:pt x="150" y="87"/>
                  </a:lnTo>
                  <a:lnTo>
                    <a:pt x="149" y="42"/>
                  </a:lnTo>
                  <a:lnTo>
                    <a:pt x="140" y="0"/>
                  </a:lnTo>
                  <a:lnTo>
                    <a:pt x="498" y="349"/>
                  </a:lnTo>
                  <a:lnTo>
                    <a:pt x="0" y="307"/>
                  </a:lnTo>
                  <a:lnTo>
                    <a:pt x="38" y="285"/>
                  </a:lnTo>
                  <a:close/>
                </a:path>
              </a:pathLst>
            </a:custGeom>
            <a:solidFill>
              <a:srgbClr val="000000"/>
            </a:solidFill>
            <a:ln w="9525">
              <a:noFill/>
              <a:round/>
              <a:headEnd/>
              <a:tailEnd/>
            </a:ln>
          </p:spPr>
          <p:txBody>
            <a:bodyPr/>
            <a:lstStyle/>
            <a:p>
              <a:endParaRPr lang="ja-JP" altLang="en-US"/>
            </a:p>
          </p:txBody>
        </p:sp>
        <p:sp>
          <p:nvSpPr>
            <p:cNvPr id="158" name="Freeform 170"/>
            <p:cNvSpPr>
              <a:spLocks/>
            </p:cNvSpPr>
            <p:nvPr/>
          </p:nvSpPr>
          <p:spPr bwMode="auto">
            <a:xfrm>
              <a:off x="3737" y="2094"/>
              <a:ext cx="560" cy="95"/>
            </a:xfrm>
            <a:custGeom>
              <a:avLst/>
              <a:gdLst/>
              <a:ahLst/>
              <a:cxnLst>
                <a:cxn ang="0">
                  <a:pos x="0" y="380"/>
                </a:cxn>
                <a:cxn ang="0">
                  <a:pos x="294" y="246"/>
                </a:cxn>
                <a:cxn ang="0">
                  <a:pos x="572" y="145"/>
                </a:cxn>
                <a:cxn ang="0">
                  <a:pos x="835" y="73"/>
                </a:cxn>
                <a:cxn ang="0">
                  <a:pos x="1081" y="27"/>
                </a:cxn>
                <a:cxn ang="0">
                  <a:pos x="1311" y="4"/>
                </a:cxn>
                <a:cxn ang="0">
                  <a:pos x="1524" y="0"/>
                </a:cxn>
                <a:cxn ang="0">
                  <a:pos x="1717" y="12"/>
                </a:cxn>
                <a:cxn ang="0">
                  <a:pos x="1893" y="37"/>
                </a:cxn>
                <a:cxn ang="0">
                  <a:pos x="2050" y="71"/>
                </a:cxn>
                <a:cxn ang="0">
                  <a:pos x="2188" y="111"/>
                </a:cxn>
                <a:cxn ang="0">
                  <a:pos x="2243" y="131"/>
                </a:cxn>
              </a:cxnLst>
              <a:rect l="0" t="0" r="r" b="b"/>
              <a:pathLst>
                <a:path w="2243" h="380">
                  <a:moveTo>
                    <a:pt x="0" y="380"/>
                  </a:moveTo>
                  <a:lnTo>
                    <a:pt x="294" y="246"/>
                  </a:lnTo>
                  <a:lnTo>
                    <a:pt x="572" y="145"/>
                  </a:lnTo>
                  <a:lnTo>
                    <a:pt x="835" y="73"/>
                  </a:lnTo>
                  <a:lnTo>
                    <a:pt x="1081" y="27"/>
                  </a:lnTo>
                  <a:lnTo>
                    <a:pt x="1311" y="4"/>
                  </a:lnTo>
                  <a:lnTo>
                    <a:pt x="1524" y="0"/>
                  </a:lnTo>
                  <a:lnTo>
                    <a:pt x="1717" y="12"/>
                  </a:lnTo>
                  <a:lnTo>
                    <a:pt x="1893" y="37"/>
                  </a:lnTo>
                  <a:lnTo>
                    <a:pt x="2050" y="71"/>
                  </a:lnTo>
                  <a:lnTo>
                    <a:pt x="2188" y="111"/>
                  </a:lnTo>
                  <a:lnTo>
                    <a:pt x="2243" y="131"/>
                  </a:lnTo>
                </a:path>
              </a:pathLst>
            </a:custGeom>
            <a:noFill/>
            <a:ln w="0">
              <a:solidFill>
                <a:srgbClr val="000000"/>
              </a:solidFill>
              <a:prstDash val="solid"/>
              <a:round/>
              <a:headEnd/>
              <a:tailEnd/>
            </a:ln>
          </p:spPr>
          <p:txBody>
            <a:bodyPr/>
            <a:lstStyle/>
            <a:p>
              <a:endParaRPr lang="ja-JP" altLang="en-US"/>
            </a:p>
          </p:txBody>
        </p:sp>
        <p:sp>
          <p:nvSpPr>
            <p:cNvPr id="159" name="Freeform 171"/>
            <p:cNvSpPr>
              <a:spLocks/>
            </p:cNvSpPr>
            <p:nvPr/>
          </p:nvSpPr>
          <p:spPr bwMode="auto">
            <a:xfrm>
              <a:off x="4011" y="3358"/>
              <a:ext cx="118" cy="84"/>
            </a:xfrm>
            <a:custGeom>
              <a:avLst/>
              <a:gdLst/>
              <a:ahLst/>
              <a:cxnLst>
                <a:cxn ang="0">
                  <a:pos x="27" y="302"/>
                </a:cxn>
                <a:cxn ang="0">
                  <a:pos x="47" y="261"/>
                </a:cxn>
                <a:cxn ang="0">
                  <a:pos x="61" y="214"/>
                </a:cxn>
                <a:cxn ang="0">
                  <a:pos x="64" y="166"/>
                </a:cxn>
                <a:cxn ang="0">
                  <a:pos x="59" y="119"/>
                </a:cxn>
                <a:cxn ang="0">
                  <a:pos x="45" y="74"/>
                </a:cxn>
                <a:cxn ang="0">
                  <a:pos x="25" y="34"/>
                </a:cxn>
                <a:cxn ang="0">
                  <a:pos x="0" y="0"/>
                </a:cxn>
                <a:cxn ang="0">
                  <a:pos x="471" y="168"/>
                </a:cxn>
                <a:cxn ang="0">
                  <a:pos x="0" y="337"/>
                </a:cxn>
                <a:cxn ang="0">
                  <a:pos x="27" y="302"/>
                </a:cxn>
              </a:cxnLst>
              <a:rect l="0" t="0" r="r" b="b"/>
              <a:pathLst>
                <a:path w="471" h="337">
                  <a:moveTo>
                    <a:pt x="27" y="302"/>
                  </a:moveTo>
                  <a:lnTo>
                    <a:pt x="47" y="261"/>
                  </a:lnTo>
                  <a:lnTo>
                    <a:pt x="61" y="214"/>
                  </a:lnTo>
                  <a:lnTo>
                    <a:pt x="64" y="166"/>
                  </a:lnTo>
                  <a:lnTo>
                    <a:pt x="59" y="119"/>
                  </a:lnTo>
                  <a:lnTo>
                    <a:pt x="45" y="74"/>
                  </a:lnTo>
                  <a:lnTo>
                    <a:pt x="25" y="34"/>
                  </a:lnTo>
                  <a:lnTo>
                    <a:pt x="0" y="0"/>
                  </a:lnTo>
                  <a:lnTo>
                    <a:pt x="471" y="168"/>
                  </a:lnTo>
                  <a:lnTo>
                    <a:pt x="0" y="337"/>
                  </a:lnTo>
                  <a:lnTo>
                    <a:pt x="27" y="302"/>
                  </a:lnTo>
                  <a:close/>
                </a:path>
              </a:pathLst>
            </a:custGeom>
            <a:solidFill>
              <a:srgbClr val="000000"/>
            </a:solidFill>
            <a:ln w="9525">
              <a:noFill/>
              <a:round/>
              <a:headEnd/>
              <a:tailEnd/>
            </a:ln>
          </p:spPr>
          <p:txBody>
            <a:bodyPr/>
            <a:lstStyle/>
            <a:p>
              <a:endParaRPr lang="ja-JP" altLang="en-US"/>
            </a:p>
          </p:txBody>
        </p:sp>
        <p:sp>
          <p:nvSpPr>
            <p:cNvPr id="160" name="Line 172"/>
            <p:cNvSpPr>
              <a:spLocks noChangeShapeType="1"/>
            </p:cNvSpPr>
            <p:nvPr/>
          </p:nvSpPr>
          <p:spPr bwMode="auto">
            <a:xfrm>
              <a:off x="3742" y="3400"/>
              <a:ext cx="293" cy="1"/>
            </a:xfrm>
            <a:prstGeom prst="line">
              <a:avLst/>
            </a:prstGeom>
            <a:noFill/>
            <a:ln w="0">
              <a:solidFill>
                <a:srgbClr val="000000"/>
              </a:solidFill>
              <a:round/>
              <a:headEnd/>
              <a:tailEnd/>
            </a:ln>
          </p:spPr>
          <p:txBody>
            <a:bodyPr/>
            <a:lstStyle/>
            <a:p>
              <a:endParaRPr lang="ja-JP" altLang="en-US"/>
            </a:p>
          </p:txBody>
        </p:sp>
        <p:sp>
          <p:nvSpPr>
            <p:cNvPr id="161" name="Freeform 173"/>
            <p:cNvSpPr>
              <a:spLocks/>
            </p:cNvSpPr>
            <p:nvPr/>
          </p:nvSpPr>
          <p:spPr bwMode="auto">
            <a:xfrm>
              <a:off x="4140" y="3353"/>
              <a:ext cx="97" cy="95"/>
            </a:xfrm>
            <a:custGeom>
              <a:avLst/>
              <a:gdLst/>
              <a:ahLst/>
              <a:cxnLst>
                <a:cxn ang="0">
                  <a:pos x="175" y="382"/>
                </a:cxn>
                <a:cxn ang="0">
                  <a:pos x="137" y="374"/>
                </a:cxn>
                <a:cxn ang="0">
                  <a:pos x="103" y="359"/>
                </a:cxn>
                <a:cxn ang="0">
                  <a:pos x="71" y="339"/>
                </a:cxn>
                <a:cxn ang="0">
                  <a:pos x="45" y="313"/>
                </a:cxn>
                <a:cxn ang="0">
                  <a:pos x="24" y="283"/>
                </a:cxn>
                <a:cxn ang="0">
                  <a:pos x="9" y="248"/>
                </a:cxn>
                <a:cxn ang="0">
                  <a:pos x="2" y="211"/>
                </a:cxn>
                <a:cxn ang="0">
                  <a:pos x="2" y="171"/>
                </a:cxn>
                <a:cxn ang="0">
                  <a:pos x="9" y="134"/>
                </a:cxn>
                <a:cxn ang="0">
                  <a:pos x="24" y="100"/>
                </a:cxn>
                <a:cxn ang="0">
                  <a:pos x="45" y="69"/>
                </a:cxn>
                <a:cxn ang="0">
                  <a:pos x="71" y="43"/>
                </a:cxn>
                <a:cxn ang="0">
                  <a:pos x="103" y="23"/>
                </a:cxn>
                <a:cxn ang="0">
                  <a:pos x="137" y="9"/>
                </a:cxn>
                <a:cxn ang="0">
                  <a:pos x="175" y="1"/>
                </a:cxn>
                <a:cxn ang="0">
                  <a:pos x="215" y="1"/>
                </a:cxn>
                <a:cxn ang="0">
                  <a:pos x="252" y="9"/>
                </a:cxn>
                <a:cxn ang="0">
                  <a:pos x="287" y="23"/>
                </a:cxn>
                <a:cxn ang="0">
                  <a:pos x="318" y="43"/>
                </a:cxn>
                <a:cxn ang="0">
                  <a:pos x="344" y="69"/>
                </a:cxn>
                <a:cxn ang="0">
                  <a:pos x="365" y="100"/>
                </a:cxn>
                <a:cxn ang="0">
                  <a:pos x="380" y="134"/>
                </a:cxn>
                <a:cxn ang="0">
                  <a:pos x="388" y="171"/>
                </a:cxn>
                <a:cxn ang="0">
                  <a:pos x="388" y="211"/>
                </a:cxn>
                <a:cxn ang="0">
                  <a:pos x="380" y="248"/>
                </a:cxn>
                <a:cxn ang="0">
                  <a:pos x="365" y="283"/>
                </a:cxn>
                <a:cxn ang="0">
                  <a:pos x="344" y="313"/>
                </a:cxn>
                <a:cxn ang="0">
                  <a:pos x="318" y="339"/>
                </a:cxn>
                <a:cxn ang="0">
                  <a:pos x="287" y="359"/>
                </a:cxn>
                <a:cxn ang="0">
                  <a:pos x="252" y="374"/>
                </a:cxn>
                <a:cxn ang="0">
                  <a:pos x="215" y="382"/>
                </a:cxn>
              </a:cxnLst>
              <a:rect l="0" t="0" r="r" b="b"/>
              <a:pathLst>
                <a:path w="389" h="383">
                  <a:moveTo>
                    <a:pt x="195" y="383"/>
                  </a:moveTo>
                  <a:lnTo>
                    <a:pt x="175" y="382"/>
                  </a:lnTo>
                  <a:lnTo>
                    <a:pt x="155" y="379"/>
                  </a:lnTo>
                  <a:lnTo>
                    <a:pt x="137" y="374"/>
                  </a:lnTo>
                  <a:lnTo>
                    <a:pt x="120" y="368"/>
                  </a:lnTo>
                  <a:lnTo>
                    <a:pt x="103" y="359"/>
                  </a:lnTo>
                  <a:lnTo>
                    <a:pt x="86" y="350"/>
                  </a:lnTo>
                  <a:lnTo>
                    <a:pt x="71" y="339"/>
                  </a:lnTo>
                  <a:lnTo>
                    <a:pt x="58" y="326"/>
                  </a:lnTo>
                  <a:lnTo>
                    <a:pt x="45" y="313"/>
                  </a:lnTo>
                  <a:lnTo>
                    <a:pt x="34" y="298"/>
                  </a:lnTo>
                  <a:lnTo>
                    <a:pt x="24" y="283"/>
                  </a:lnTo>
                  <a:lnTo>
                    <a:pt x="16" y="266"/>
                  </a:lnTo>
                  <a:lnTo>
                    <a:pt x="9" y="248"/>
                  </a:lnTo>
                  <a:lnTo>
                    <a:pt x="5" y="230"/>
                  </a:lnTo>
                  <a:lnTo>
                    <a:pt x="2" y="211"/>
                  </a:lnTo>
                  <a:lnTo>
                    <a:pt x="0" y="192"/>
                  </a:lnTo>
                  <a:lnTo>
                    <a:pt x="2" y="171"/>
                  </a:lnTo>
                  <a:lnTo>
                    <a:pt x="5" y="152"/>
                  </a:lnTo>
                  <a:lnTo>
                    <a:pt x="9" y="134"/>
                  </a:lnTo>
                  <a:lnTo>
                    <a:pt x="16" y="116"/>
                  </a:lnTo>
                  <a:lnTo>
                    <a:pt x="24" y="100"/>
                  </a:lnTo>
                  <a:lnTo>
                    <a:pt x="34" y="84"/>
                  </a:lnTo>
                  <a:lnTo>
                    <a:pt x="45" y="69"/>
                  </a:lnTo>
                  <a:lnTo>
                    <a:pt x="58" y="56"/>
                  </a:lnTo>
                  <a:lnTo>
                    <a:pt x="71" y="43"/>
                  </a:lnTo>
                  <a:lnTo>
                    <a:pt x="86" y="32"/>
                  </a:lnTo>
                  <a:lnTo>
                    <a:pt x="103" y="23"/>
                  </a:lnTo>
                  <a:lnTo>
                    <a:pt x="120" y="14"/>
                  </a:lnTo>
                  <a:lnTo>
                    <a:pt x="137" y="9"/>
                  </a:lnTo>
                  <a:lnTo>
                    <a:pt x="155" y="3"/>
                  </a:lnTo>
                  <a:lnTo>
                    <a:pt x="175" y="1"/>
                  </a:lnTo>
                  <a:lnTo>
                    <a:pt x="195" y="0"/>
                  </a:lnTo>
                  <a:lnTo>
                    <a:pt x="215" y="1"/>
                  </a:lnTo>
                  <a:lnTo>
                    <a:pt x="234" y="3"/>
                  </a:lnTo>
                  <a:lnTo>
                    <a:pt x="252" y="9"/>
                  </a:lnTo>
                  <a:lnTo>
                    <a:pt x="270" y="14"/>
                  </a:lnTo>
                  <a:lnTo>
                    <a:pt x="287" y="23"/>
                  </a:lnTo>
                  <a:lnTo>
                    <a:pt x="304" y="32"/>
                  </a:lnTo>
                  <a:lnTo>
                    <a:pt x="318" y="43"/>
                  </a:lnTo>
                  <a:lnTo>
                    <a:pt x="332" y="56"/>
                  </a:lnTo>
                  <a:lnTo>
                    <a:pt x="344" y="69"/>
                  </a:lnTo>
                  <a:lnTo>
                    <a:pt x="355" y="84"/>
                  </a:lnTo>
                  <a:lnTo>
                    <a:pt x="365" y="100"/>
                  </a:lnTo>
                  <a:lnTo>
                    <a:pt x="373" y="116"/>
                  </a:lnTo>
                  <a:lnTo>
                    <a:pt x="380" y="134"/>
                  </a:lnTo>
                  <a:lnTo>
                    <a:pt x="385" y="152"/>
                  </a:lnTo>
                  <a:lnTo>
                    <a:pt x="388" y="171"/>
                  </a:lnTo>
                  <a:lnTo>
                    <a:pt x="389" y="192"/>
                  </a:lnTo>
                  <a:lnTo>
                    <a:pt x="388" y="211"/>
                  </a:lnTo>
                  <a:lnTo>
                    <a:pt x="385" y="230"/>
                  </a:lnTo>
                  <a:lnTo>
                    <a:pt x="380" y="248"/>
                  </a:lnTo>
                  <a:lnTo>
                    <a:pt x="373" y="266"/>
                  </a:lnTo>
                  <a:lnTo>
                    <a:pt x="365" y="283"/>
                  </a:lnTo>
                  <a:lnTo>
                    <a:pt x="355" y="298"/>
                  </a:lnTo>
                  <a:lnTo>
                    <a:pt x="344" y="313"/>
                  </a:lnTo>
                  <a:lnTo>
                    <a:pt x="332" y="326"/>
                  </a:lnTo>
                  <a:lnTo>
                    <a:pt x="318" y="339"/>
                  </a:lnTo>
                  <a:lnTo>
                    <a:pt x="304" y="350"/>
                  </a:lnTo>
                  <a:lnTo>
                    <a:pt x="287" y="359"/>
                  </a:lnTo>
                  <a:lnTo>
                    <a:pt x="270" y="368"/>
                  </a:lnTo>
                  <a:lnTo>
                    <a:pt x="252" y="374"/>
                  </a:lnTo>
                  <a:lnTo>
                    <a:pt x="234" y="379"/>
                  </a:lnTo>
                  <a:lnTo>
                    <a:pt x="215" y="382"/>
                  </a:lnTo>
                  <a:lnTo>
                    <a:pt x="195" y="383"/>
                  </a:lnTo>
                </a:path>
              </a:pathLst>
            </a:custGeom>
            <a:noFill/>
            <a:ln w="0">
              <a:solidFill>
                <a:srgbClr val="000000"/>
              </a:solidFill>
              <a:prstDash val="solid"/>
              <a:round/>
              <a:headEnd/>
              <a:tailEnd/>
            </a:ln>
          </p:spPr>
          <p:txBody>
            <a:bodyPr/>
            <a:lstStyle/>
            <a:p>
              <a:endParaRPr lang="ja-JP" altLang="en-US"/>
            </a:p>
          </p:txBody>
        </p:sp>
        <p:sp>
          <p:nvSpPr>
            <p:cNvPr id="162" name="Rectangle 174"/>
            <p:cNvSpPr>
              <a:spLocks noChangeArrowheads="1"/>
            </p:cNvSpPr>
            <p:nvPr/>
          </p:nvSpPr>
          <p:spPr bwMode="auto">
            <a:xfrm>
              <a:off x="4040" y="3424"/>
              <a:ext cx="99" cy="11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19</a:t>
              </a:r>
              <a:endParaRPr lang="en-US" altLang="zh-CN">
                <a:ea typeface="宋体" pitchFamily="2" charset="-122"/>
              </a:endParaRPr>
            </a:p>
          </p:txBody>
        </p:sp>
        <p:sp>
          <p:nvSpPr>
            <p:cNvPr id="163" name="Freeform 175"/>
            <p:cNvSpPr>
              <a:spLocks/>
            </p:cNvSpPr>
            <p:nvPr/>
          </p:nvSpPr>
          <p:spPr bwMode="auto">
            <a:xfrm>
              <a:off x="4140" y="3634"/>
              <a:ext cx="97" cy="96"/>
            </a:xfrm>
            <a:custGeom>
              <a:avLst/>
              <a:gdLst/>
              <a:ahLst/>
              <a:cxnLst>
                <a:cxn ang="0">
                  <a:pos x="174" y="382"/>
                </a:cxn>
                <a:cxn ang="0">
                  <a:pos x="137" y="374"/>
                </a:cxn>
                <a:cxn ang="0">
                  <a:pos x="102" y="360"/>
                </a:cxn>
                <a:cxn ang="0">
                  <a:pos x="70" y="339"/>
                </a:cxn>
                <a:cxn ang="0">
                  <a:pos x="45" y="313"/>
                </a:cxn>
                <a:cxn ang="0">
                  <a:pos x="23" y="283"/>
                </a:cxn>
                <a:cxn ang="0">
                  <a:pos x="9" y="248"/>
                </a:cxn>
                <a:cxn ang="0">
                  <a:pos x="1" y="211"/>
                </a:cxn>
                <a:cxn ang="0">
                  <a:pos x="1" y="172"/>
                </a:cxn>
                <a:cxn ang="0">
                  <a:pos x="9" y="135"/>
                </a:cxn>
                <a:cxn ang="0">
                  <a:pos x="23" y="100"/>
                </a:cxn>
                <a:cxn ang="0">
                  <a:pos x="45" y="70"/>
                </a:cxn>
                <a:cxn ang="0">
                  <a:pos x="70" y="44"/>
                </a:cxn>
                <a:cxn ang="0">
                  <a:pos x="102" y="24"/>
                </a:cxn>
                <a:cxn ang="0">
                  <a:pos x="137" y="9"/>
                </a:cxn>
                <a:cxn ang="0">
                  <a:pos x="174" y="1"/>
                </a:cxn>
                <a:cxn ang="0">
                  <a:pos x="214" y="1"/>
                </a:cxn>
                <a:cxn ang="0">
                  <a:pos x="251" y="9"/>
                </a:cxn>
                <a:cxn ang="0">
                  <a:pos x="286" y="24"/>
                </a:cxn>
                <a:cxn ang="0">
                  <a:pos x="317" y="44"/>
                </a:cxn>
                <a:cxn ang="0">
                  <a:pos x="343" y="70"/>
                </a:cxn>
                <a:cxn ang="0">
                  <a:pos x="365" y="100"/>
                </a:cxn>
                <a:cxn ang="0">
                  <a:pos x="379" y="135"/>
                </a:cxn>
                <a:cxn ang="0">
                  <a:pos x="387" y="172"/>
                </a:cxn>
                <a:cxn ang="0">
                  <a:pos x="387" y="211"/>
                </a:cxn>
                <a:cxn ang="0">
                  <a:pos x="379" y="248"/>
                </a:cxn>
                <a:cxn ang="0">
                  <a:pos x="365" y="283"/>
                </a:cxn>
                <a:cxn ang="0">
                  <a:pos x="343" y="313"/>
                </a:cxn>
                <a:cxn ang="0">
                  <a:pos x="317" y="339"/>
                </a:cxn>
                <a:cxn ang="0">
                  <a:pos x="286" y="360"/>
                </a:cxn>
                <a:cxn ang="0">
                  <a:pos x="251" y="374"/>
                </a:cxn>
                <a:cxn ang="0">
                  <a:pos x="214" y="382"/>
                </a:cxn>
              </a:cxnLst>
              <a:rect l="0" t="0" r="r" b="b"/>
              <a:pathLst>
                <a:path w="388" h="383">
                  <a:moveTo>
                    <a:pt x="194" y="383"/>
                  </a:moveTo>
                  <a:lnTo>
                    <a:pt x="174" y="382"/>
                  </a:lnTo>
                  <a:lnTo>
                    <a:pt x="155" y="380"/>
                  </a:lnTo>
                  <a:lnTo>
                    <a:pt x="137" y="374"/>
                  </a:lnTo>
                  <a:lnTo>
                    <a:pt x="119" y="369"/>
                  </a:lnTo>
                  <a:lnTo>
                    <a:pt x="102" y="360"/>
                  </a:lnTo>
                  <a:lnTo>
                    <a:pt x="85" y="351"/>
                  </a:lnTo>
                  <a:lnTo>
                    <a:pt x="70" y="339"/>
                  </a:lnTo>
                  <a:lnTo>
                    <a:pt x="57" y="327"/>
                  </a:lnTo>
                  <a:lnTo>
                    <a:pt x="45" y="313"/>
                  </a:lnTo>
                  <a:lnTo>
                    <a:pt x="33" y="299"/>
                  </a:lnTo>
                  <a:lnTo>
                    <a:pt x="23" y="283"/>
                  </a:lnTo>
                  <a:lnTo>
                    <a:pt x="15" y="266"/>
                  </a:lnTo>
                  <a:lnTo>
                    <a:pt x="9" y="248"/>
                  </a:lnTo>
                  <a:lnTo>
                    <a:pt x="4" y="230"/>
                  </a:lnTo>
                  <a:lnTo>
                    <a:pt x="1" y="211"/>
                  </a:lnTo>
                  <a:lnTo>
                    <a:pt x="0" y="192"/>
                  </a:lnTo>
                  <a:lnTo>
                    <a:pt x="1" y="172"/>
                  </a:lnTo>
                  <a:lnTo>
                    <a:pt x="4" y="153"/>
                  </a:lnTo>
                  <a:lnTo>
                    <a:pt x="9" y="135"/>
                  </a:lnTo>
                  <a:lnTo>
                    <a:pt x="15" y="117"/>
                  </a:lnTo>
                  <a:lnTo>
                    <a:pt x="23" y="100"/>
                  </a:lnTo>
                  <a:lnTo>
                    <a:pt x="33" y="84"/>
                  </a:lnTo>
                  <a:lnTo>
                    <a:pt x="45" y="70"/>
                  </a:lnTo>
                  <a:lnTo>
                    <a:pt x="57" y="56"/>
                  </a:lnTo>
                  <a:lnTo>
                    <a:pt x="70" y="44"/>
                  </a:lnTo>
                  <a:lnTo>
                    <a:pt x="85" y="33"/>
                  </a:lnTo>
                  <a:lnTo>
                    <a:pt x="102" y="24"/>
                  </a:lnTo>
                  <a:lnTo>
                    <a:pt x="119" y="15"/>
                  </a:lnTo>
                  <a:lnTo>
                    <a:pt x="137" y="9"/>
                  </a:lnTo>
                  <a:lnTo>
                    <a:pt x="155" y="3"/>
                  </a:lnTo>
                  <a:lnTo>
                    <a:pt x="174" y="1"/>
                  </a:lnTo>
                  <a:lnTo>
                    <a:pt x="194" y="0"/>
                  </a:lnTo>
                  <a:lnTo>
                    <a:pt x="214" y="1"/>
                  </a:lnTo>
                  <a:lnTo>
                    <a:pt x="233" y="3"/>
                  </a:lnTo>
                  <a:lnTo>
                    <a:pt x="251" y="9"/>
                  </a:lnTo>
                  <a:lnTo>
                    <a:pt x="269" y="15"/>
                  </a:lnTo>
                  <a:lnTo>
                    <a:pt x="286" y="24"/>
                  </a:lnTo>
                  <a:lnTo>
                    <a:pt x="303" y="33"/>
                  </a:lnTo>
                  <a:lnTo>
                    <a:pt x="317" y="44"/>
                  </a:lnTo>
                  <a:lnTo>
                    <a:pt x="331" y="56"/>
                  </a:lnTo>
                  <a:lnTo>
                    <a:pt x="343" y="70"/>
                  </a:lnTo>
                  <a:lnTo>
                    <a:pt x="355" y="84"/>
                  </a:lnTo>
                  <a:lnTo>
                    <a:pt x="365" y="100"/>
                  </a:lnTo>
                  <a:lnTo>
                    <a:pt x="372" y="117"/>
                  </a:lnTo>
                  <a:lnTo>
                    <a:pt x="379" y="135"/>
                  </a:lnTo>
                  <a:lnTo>
                    <a:pt x="384" y="153"/>
                  </a:lnTo>
                  <a:lnTo>
                    <a:pt x="387" y="172"/>
                  </a:lnTo>
                  <a:lnTo>
                    <a:pt x="388" y="192"/>
                  </a:lnTo>
                  <a:lnTo>
                    <a:pt x="387" y="211"/>
                  </a:lnTo>
                  <a:lnTo>
                    <a:pt x="384" y="230"/>
                  </a:lnTo>
                  <a:lnTo>
                    <a:pt x="379" y="248"/>
                  </a:lnTo>
                  <a:lnTo>
                    <a:pt x="372" y="266"/>
                  </a:lnTo>
                  <a:lnTo>
                    <a:pt x="365" y="283"/>
                  </a:lnTo>
                  <a:lnTo>
                    <a:pt x="355" y="299"/>
                  </a:lnTo>
                  <a:lnTo>
                    <a:pt x="343" y="313"/>
                  </a:lnTo>
                  <a:lnTo>
                    <a:pt x="331" y="327"/>
                  </a:lnTo>
                  <a:lnTo>
                    <a:pt x="317" y="339"/>
                  </a:lnTo>
                  <a:lnTo>
                    <a:pt x="303" y="351"/>
                  </a:lnTo>
                  <a:lnTo>
                    <a:pt x="286" y="360"/>
                  </a:lnTo>
                  <a:lnTo>
                    <a:pt x="269" y="369"/>
                  </a:lnTo>
                  <a:lnTo>
                    <a:pt x="251" y="374"/>
                  </a:lnTo>
                  <a:lnTo>
                    <a:pt x="233" y="380"/>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164" name="Rectangle 176"/>
            <p:cNvSpPr>
              <a:spLocks noChangeArrowheads="1"/>
            </p:cNvSpPr>
            <p:nvPr/>
          </p:nvSpPr>
          <p:spPr bwMode="auto">
            <a:xfrm>
              <a:off x="4040" y="3707"/>
              <a:ext cx="99" cy="11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20</a:t>
              </a:r>
              <a:endParaRPr lang="en-US" altLang="zh-CN">
                <a:ea typeface="宋体" pitchFamily="2" charset="-122"/>
              </a:endParaRPr>
            </a:p>
          </p:txBody>
        </p:sp>
        <p:sp>
          <p:nvSpPr>
            <p:cNvPr id="165" name="Freeform 177"/>
            <p:cNvSpPr>
              <a:spLocks/>
            </p:cNvSpPr>
            <p:nvPr/>
          </p:nvSpPr>
          <p:spPr bwMode="auto">
            <a:xfrm>
              <a:off x="4137" y="3508"/>
              <a:ext cx="86" cy="121"/>
            </a:xfrm>
            <a:custGeom>
              <a:avLst/>
              <a:gdLst/>
              <a:ahLst/>
              <a:cxnLst>
                <a:cxn ang="0">
                  <a:pos x="35" y="27"/>
                </a:cxn>
                <a:cxn ang="0">
                  <a:pos x="78" y="48"/>
                </a:cxn>
                <a:cxn ang="0">
                  <a:pos x="124" y="64"/>
                </a:cxn>
                <a:cxn ang="0">
                  <a:pos x="172" y="68"/>
                </a:cxn>
                <a:cxn ang="0">
                  <a:pos x="221" y="65"/>
                </a:cxn>
                <a:cxn ang="0">
                  <a:pos x="266" y="52"/>
                </a:cxn>
                <a:cxn ang="0">
                  <a:pos x="308" y="32"/>
                </a:cxn>
                <a:cxn ang="0">
                  <a:pos x="343" y="7"/>
                </a:cxn>
                <a:cxn ang="0">
                  <a:pos x="161" y="482"/>
                </a:cxn>
                <a:cxn ang="0">
                  <a:pos x="0" y="0"/>
                </a:cxn>
                <a:cxn ang="0">
                  <a:pos x="35" y="27"/>
                </a:cxn>
              </a:cxnLst>
              <a:rect l="0" t="0" r="r" b="b"/>
              <a:pathLst>
                <a:path w="343" h="482">
                  <a:moveTo>
                    <a:pt x="35" y="27"/>
                  </a:moveTo>
                  <a:lnTo>
                    <a:pt x="78" y="48"/>
                  </a:lnTo>
                  <a:lnTo>
                    <a:pt x="124" y="64"/>
                  </a:lnTo>
                  <a:lnTo>
                    <a:pt x="172" y="68"/>
                  </a:lnTo>
                  <a:lnTo>
                    <a:pt x="221" y="65"/>
                  </a:lnTo>
                  <a:lnTo>
                    <a:pt x="266" y="52"/>
                  </a:lnTo>
                  <a:lnTo>
                    <a:pt x="308" y="32"/>
                  </a:lnTo>
                  <a:lnTo>
                    <a:pt x="343" y="7"/>
                  </a:lnTo>
                  <a:lnTo>
                    <a:pt x="161" y="482"/>
                  </a:lnTo>
                  <a:lnTo>
                    <a:pt x="0" y="0"/>
                  </a:lnTo>
                  <a:lnTo>
                    <a:pt x="35" y="27"/>
                  </a:lnTo>
                  <a:close/>
                </a:path>
              </a:pathLst>
            </a:custGeom>
            <a:solidFill>
              <a:srgbClr val="000000"/>
            </a:solidFill>
            <a:ln w="9525">
              <a:noFill/>
              <a:round/>
              <a:headEnd/>
              <a:tailEnd/>
            </a:ln>
          </p:spPr>
          <p:txBody>
            <a:bodyPr/>
            <a:lstStyle/>
            <a:p>
              <a:endParaRPr lang="ja-JP" altLang="en-US"/>
            </a:p>
          </p:txBody>
        </p:sp>
        <p:sp>
          <p:nvSpPr>
            <p:cNvPr id="166" name="Line 178"/>
            <p:cNvSpPr>
              <a:spLocks noChangeShapeType="1"/>
            </p:cNvSpPr>
            <p:nvPr/>
          </p:nvSpPr>
          <p:spPr bwMode="auto">
            <a:xfrm flipH="1">
              <a:off x="4179" y="3466"/>
              <a:ext cx="2" cy="67"/>
            </a:xfrm>
            <a:prstGeom prst="line">
              <a:avLst/>
            </a:prstGeom>
            <a:noFill/>
            <a:ln w="0">
              <a:solidFill>
                <a:srgbClr val="000000"/>
              </a:solidFill>
              <a:round/>
              <a:headEnd/>
              <a:tailEnd/>
            </a:ln>
          </p:spPr>
          <p:txBody>
            <a:bodyPr/>
            <a:lstStyle/>
            <a:p>
              <a:endParaRPr lang="ja-JP" altLang="en-US"/>
            </a:p>
          </p:txBody>
        </p:sp>
        <p:sp>
          <p:nvSpPr>
            <p:cNvPr id="167" name="Freeform 179"/>
            <p:cNvSpPr>
              <a:spLocks/>
            </p:cNvSpPr>
            <p:nvPr/>
          </p:nvSpPr>
          <p:spPr bwMode="auto">
            <a:xfrm>
              <a:off x="3562" y="1701"/>
              <a:ext cx="117" cy="84"/>
            </a:xfrm>
            <a:custGeom>
              <a:avLst/>
              <a:gdLst/>
              <a:ahLst/>
              <a:cxnLst>
                <a:cxn ang="0">
                  <a:pos x="27" y="302"/>
                </a:cxn>
                <a:cxn ang="0">
                  <a:pos x="47" y="261"/>
                </a:cxn>
                <a:cxn ang="0">
                  <a:pos x="60" y="215"/>
                </a:cxn>
                <a:cxn ang="0">
                  <a:pos x="64" y="166"/>
                </a:cxn>
                <a:cxn ang="0">
                  <a:pos x="59" y="119"/>
                </a:cxn>
                <a:cxn ang="0">
                  <a:pos x="45" y="74"/>
                </a:cxn>
                <a:cxn ang="0">
                  <a:pos x="25" y="34"/>
                </a:cxn>
                <a:cxn ang="0">
                  <a:pos x="0" y="0"/>
                </a:cxn>
                <a:cxn ang="0">
                  <a:pos x="470" y="168"/>
                </a:cxn>
                <a:cxn ang="0">
                  <a:pos x="0" y="337"/>
                </a:cxn>
                <a:cxn ang="0">
                  <a:pos x="27" y="302"/>
                </a:cxn>
              </a:cxnLst>
              <a:rect l="0" t="0" r="r" b="b"/>
              <a:pathLst>
                <a:path w="470" h="337">
                  <a:moveTo>
                    <a:pt x="27" y="302"/>
                  </a:moveTo>
                  <a:lnTo>
                    <a:pt x="47" y="261"/>
                  </a:lnTo>
                  <a:lnTo>
                    <a:pt x="60" y="215"/>
                  </a:lnTo>
                  <a:lnTo>
                    <a:pt x="64" y="166"/>
                  </a:lnTo>
                  <a:lnTo>
                    <a:pt x="59" y="119"/>
                  </a:lnTo>
                  <a:lnTo>
                    <a:pt x="45" y="74"/>
                  </a:lnTo>
                  <a:lnTo>
                    <a:pt x="25" y="34"/>
                  </a:lnTo>
                  <a:lnTo>
                    <a:pt x="0" y="0"/>
                  </a:lnTo>
                  <a:lnTo>
                    <a:pt x="470" y="168"/>
                  </a:lnTo>
                  <a:lnTo>
                    <a:pt x="0" y="337"/>
                  </a:lnTo>
                  <a:lnTo>
                    <a:pt x="27" y="302"/>
                  </a:lnTo>
                  <a:close/>
                </a:path>
              </a:pathLst>
            </a:custGeom>
            <a:solidFill>
              <a:srgbClr val="000000"/>
            </a:solidFill>
            <a:ln w="9525">
              <a:noFill/>
              <a:round/>
              <a:headEnd/>
              <a:tailEnd/>
            </a:ln>
          </p:spPr>
          <p:txBody>
            <a:bodyPr/>
            <a:lstStyle/>
            <a:p>
              <a:endParaRPr lang="ja-JP" altLang="en-US"/>
            </a:p>
          </p:txBody>
        </p:sp>
        <p:sp>
          <p:nvSpPr>
            <p:cNvPr id="168" name="Line 180"/>
            <p:cNvSpPr>
              <a:spLocks noChangeShapeType="1"/>
            </p:cNvSpPr>
            <p:nvPr/>
          </p:nvSpPr>
          <p:spPr bwMode="auto">
            <a:xfrm>
              <a:off x="3292" y="1743"/>
              <a:ext cx="293" cy="1"/>
            </a:xfrm>
            <a:prstGeom prst="line">
              <a:avLst/>
            </a:prstGeom>
            <a:noFill/>
            <a:ln w="0">
              <a:solidFill>
                <a:srgbClr val="000000"/>
              </a:solidFill>
              <a:round/>
              <a:headEnd/>
              <a:tailEnd/>
            </a:ln>
          </p:spPr>
          <p:txBody>
            <a:bodyPr/>
            <a:lstStyle/>
            <a:p>
              <a:endParaRPr lang="ja-JP" altLang="en-US"/>
            </a:p>
          </p:txBody>
        </p:sp>
        <p:sp>
          <p:nvSpPr>
            <p:cNvPr id="169" name="Freeform 181"/>
            <p:cNvSpPr>
              <a:spLocks/>
            </p:cNvSpPr>
            <p:nvPr/>
          </p:nvSpPr>
          <p:spPr bwMode="auto">
            <a:xfrm>
              <a:off x="3186" y="3353"/>
              <a:ext cx="97" cy="96"/>
            </a:xfrm>
            <a:custGeom>
              <a:avLst/>
              <a:gdLst/>
              <a:ahLst/>
              <a:cxnLst>
                <a:cxn ang="0">
                  <a:pos x="174" y="382"/>
                </a:cxn>
                <a:cxn ang="0">
                  <a:pos x="137" y="374"/>
                </a:cxn>
                <a:cxn ang="0">
                  <a:pos x="102" y="359"/>
                </a:cxn>
                <a:cxn ang="0">
                  <a:pos x="71" y="339"/>
                </a:cxn>
                <a:cxn ang="0">
                  <a:pos x="45" y="313"/>
                </a:cxn>
                <a:cxn ang="0">
                  <a:pos x="23" y="283"/>
                </a:cxn>
                <a:cxn ang="0">
                  <a:pos x="9" y="248"/>
                </a:cxn>
                <a:cxn ang="0">
                  <a:pos x="1" y="211"/>
                </a:cxn>
                <a:cxn ang="0">
                  <a:pos x="1" y="172"/>
                </a:cxn>
                <a:cxn ang="0">
                  <a:pos x="9" y="134"/>
                </a:cxn>
                <a:cxn ang="0">
                  <a:pos x="23" y="100"/>
                </a:cxn>
                <a:cxn ang="0">
                  <a:pos x="45" y="69"/>
                </a:cxn>
                <a:cxn ang="0">
                  <a:pos x="71" y="43"/>
                </a:cxn>
                <a:cxn ang="0">
                  <a:pos x="102" y="23"/>
                </a:cxn>
                <a:cxn ang="0">
                  <a:pos x="137" y="9"/>
                </a:cxn>
                <a:cxn ang="0">
                  <a:pos x="174" y="1"/>
                </a:cxn>
                <a:cxn ang="0">
                  <a:pos x="214" y="1"/>
                </a:cxn>
                <a:cxn ang="0">
                  <a:pos x="251" y="9"/>
                </a:cxn>
                <a:cxn ang="0">
                  <a:pos x="286" y="23"/>
                </a:cxn>
                <a:cxn ang="0">
                  <a:pos x="318" y="43"/>
                </a:cxn>
                <a:cxn ang="0">
                  <a:pos x="344" y="69"/>
                </a:cxn>
                <a:cxn ang="0">
                  <a:pos x="365" y="100"/>
                </a:cxn>
                <a:cxn ang="0">
                  <a:pos x="379" y="134"/>
                </a:cxn>
                <a:cxn ang="0">
                  <a:pos x="387" y="172"/>
                </a:cxn>
                <a:cxn ang="0">
                  <a:pos x="387" y="211"/>
                </a:cxn>
                <a:cxn ang="0">
                  <a:pos x="379" y="248"/>
                </a:cxn>
                <a:cxn ang="0">
                  <a:pos x="365" y="283"/>
                </a:cxn>
                <a:cxn ang="0">
                  <a:pos x="344" y="313"/>
                </a:cxn>
                <a:cxn ang="0">
                  <a:pos x="318" y="339"/>
                </a:cxn>
                <a:cxn ang="0">
                  <a:pos x="286" y="359"/>
                </a:cxn>
                <a:cxn ang="0">
                  <a:pos x="251" y="374"/>
                </a:cxn>
                <a:cxn ang="0">
                  <a:pos x="214" y="382"/>
                </a:cxn>
              </a:cxnLst>
              <a:rect l="0" t="0" r="r" b="b"/>
              <a:pathLst>
                <a:path w="388" h="383">
                  <a:moveTo>
                    <a:pt x="194" y="383"/>
                  </a:moveTo>
                  <a:lnTo>
                    <a:pt x="174" y="382"/>
                  </a:lnTo>
                  <a:lnTo>
                    <a:pt x="155" y="379"/>
                  </a:lnTo>
                  <a:lnTo>
                    <a:pt x="137" y="374"/>
                  </a:lnTo>
                  <a:lnTo>
                    <a:pt x="119" y="368"/>
                  </a:lnTo>
                  <a:lnTo>
                    <a:pt x="102" y="359"/>
                  </a:lnTo>
                  <a:lnTo>
                    <a:pt x="85" y="350"/>
                  </a:lnTo>
                  <a:lnTo>
                    <a:pt x="71" y="339"/>
                  </a:lnTo>
                  <a:lnTo>
                    <a:pt x="57" y="327"/>
                  </a:lnTo>
                  <a:lnTo>
                    <a:pt x="45" y="313"/>
                  </a:lnTo>
                  <a:lnTo>
                    <a:pt x="34" y="298"/>
                  </a:lnTo>
                  <a:lnTo>
                    <a:pt x="23" y="283"/>
                  </a:lnTo>
                  <a:lnTo>
                    <a:pt x="16" y="266"/>
                  </a:lnTo>
                  <a:lnTo>
                    <a:pt x="9" y="248"/>
                  </a:lnTo>
                  <a:lnTo>
                    <a:pt x="4" y="230"/>
                  </a:lnTo>
                  <a:lnTo>
                    <a:pt x="1" y="211"/>
                  </a:lnTo>
                  <a:lnTo>
                    <a:pt x="0" y="192"/>
                  </a:lnTo>
                  <a:lnTo>
                    <a:pt x="1" y="172"/>
                  </a:lnTo>
                  <a:lnTo>
                    <a:pt x="4" y="152"/>
                  </a:lnTo>
                  <a:lnTo>
                    <a:pt x="9" y="134"/>
                  </a:lnTo>
                  <a:lnTo>
                    <a:pt x="16" y="117"/>
                  </a:lnTo>
                  <a:lnTo>
                    <a:pt x="23" y="100"/>
                  </a:lnTo>
                  <a:lnTo>
                    <a:pt x="34" y="84"/>
                  </a:lnTo>
                  <a:lnTo>
                    <a:pt x="45" y="69"/>
                  </a:lnTo>
                  <a:lnTo>
                    <a:pt x="57" y="56"/>
                  </a:lnTo>
                  <a:lnTo>
                    <a:pt x="71" y="43"/>
                  </a:lnTo>
                  <a:lnTo>
                    <a:pt x="85" y="32"/>
                  </a:lnTo>
                  <a:lnTo>
                    <a:pt x="102" y="23"/>
                  </a:lnTo>
                  <a:lnTo>
                    <a:pt x="119" y="14"/>
                  </a:lnTo>
                  <a:lnTo>
                    <a:pt x="137" y="9"/>
                  </a:lnTo>
                  <a:lnTo>
                    <a:pt x="155" y="3"/>
                  </a:lnTo>
                  <a:lnTo>
                    <a:pt x="174" y="1"/>
                  </a:lnTo>
                  <a:lnTo>
                    <a:pt x="194" y="0"/>
                  </a:lnTo>
                  <a:lnTo>
                    <a:pt x="214" y="1"/>
                  </a:lnTo>
                  <a:lnTo>
                    <a:pt x="233" y="3"/>
                  </a:lnTo>
                  <a:lnTo>
                    <a:pt x="251" y="9"/>
                  </a:lnTo>
                  <a:lnTo>
                    <a:pt x="269" y="14"/>
                  </a:lnTo>
                  <a:lnTo>
                    <a:pt x="286" y="23"/>
                  </a:lnTo>
                  <a:lnTo>
                    <a:pt x="303" y="32"/>
                  </a:lnTo>
                  <a:lnTo>
                    <a:pt x="318" y="43"/>
                  </a:lnTo>
                  <a:lnTo>
                    <a:pt x="331" y="56"/>
                  </a:lnTo>
                  <a:lnTo>
                    <a:pt x="344" y="69"/>
                  </a:lnTo>
                  <a:lnTo>
                    <a:pt x="355" y="84"/>
                  </a:lnTo>
                  <a:lnTo>
                    <a:pt x="365" y="100"/>
                  </a:lnTo>
                  <a:lnTo>
                    <a:pt x="373" y="117"/>
                  </a:lnTo>
                  <a:lnTo>
                    <a:pt x="379" y="134"/>
                  </a:lnTo>
                  <a:lnTo>
                    <a:pt x="384" y="152"/>
                  </a:lnTo>
                  <a:lnTo>
                    <a:pt x="387" y="172"/>
                  </a:lnTo>
                  <a:lnTo>
                    <a:pt x="388" y="192"/>
                  </a:lnTo>
                  <a:lnTo>
                    <a:pt x="387" y="211"/>
                  </a:lnTo>
                  <a:lnTo>
                    <a:pt x="384" y="230"/>
                  </a:lnTo>
                  <a:lnTo>
                    <a:pt x="379" y="248"/>
                  </a:lnTo>
                  <a:lnTo>
                    <a:pt x="373" y="266"/>
                  </a:lnTo>
                  <a:lnTo>
                    <a:pt x="365" y="283"/>
                  </a:lnTo>
                  <a:lnTo>
                    <a:pt x="355" y="298"/>
                  </a:lnTo>
                  <a:lnTo>
                    <a:pt x="344" y="313"/>
                  </a:lnTo>
                  <a:lnTo>
                    <a:pt x="331" y="327"/>
                  </a:lnTo>
                  <a:lnTo>
                    <a:pt x="318" y="339"/>
                  </a:lnTo>
                  <a:lnTo>
                    <a:pt x="303" y="350"/>
                  </a:lnTo>
                  <a:lnTo>
                    <a:pt x="286" y="359"/>
                  </a:lnTo>
                  <a:lnTo>
                    <a:pt x="269" y="368"/>
                  </a:lnTo>
                  <a:lnTo>
                    <a:pt x="251" y="374"/>
                  </a:lnTo>
                  <a:lnTo>
                    <a:pt x="233" y="379"/>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170" name="Rectangle 182"/>
            <p:cNvSpPr>
              <a:spLocks noChangeArrowheads="1"/>
            </p:cNvSpPr>
            <p:nvPr/>
          </p:nvSpPr>
          <p:spPr bwMode="auto">
            <a:xfrm>
              <a:off x="3230" y="3454"/>
              <a:ext cx="49" cy="11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4</a:t>
              </a:r>
              <a:endParaRPr lang="en-US" altLang="zh-CN">
                <a:ea typeface="宋体" pitchFamily="2" charset="-122"/>
              </a:endParaRPr>
            </a:p>
          </p:txBody>
        </p:sp>
        <p:sp>
          <p:nvSpPr>
            <p:cNvPr id="171" name="Freeform 183"/>
            <p:cNvSpPr>
              <a:spLocks/>
            </p:cNvSpPr>
            <p:nvPr/>
          </p:nvSpPr>
          <p:spPr bwMode="auto">
            <a:xfrm>
              <a:off x="3562" y="3358"/>
              <a:ext cx="117" cy="84"/>
            </a:xfrm>
            <a:custGeom>
              <a:avLst/>
              <a:gdLst/>
              <a:ahLst/>
              <a:cxnLst>
                <a:cxn ang="0">
                  <a:pos x="27" y="302"/>
                </a:cxn>
                <a:cxn ang="0">
                  <a:pos x="47" y="261"/>
                </a:cxn>
                <a:cxn ang="0">
                  <a:pos x="60" y="214"/>
                </a:cxn>
                <a:cxn ang="0">
                  <a:pos x="64" y="166"/>
                </a:cxn>
                <a:cxn ang="0">
                  <a:pos x="59" y="119"/>
                </a:cxn>
                <a:cxn ang="0">
                  <a:pos x="45" y="74"/>
                </a:cxn>
                <a:cxn ang="0">
                  <a:pos x="25" y="34"/>
                </a:cxn>
                <a:cxn ang="0">
                  <a:pos x="0" y="0"/>
                </a:cxn>
                <a:cxn ang="0">
                  <a:pos x="470" y="168"/>
                </a:cxn>
                <a:cxn ang="0">
                  <a:pos x="0" y="337"/>
                </a:cxn>
                <a:cxn ang="0">
                  <a:pos x="27" y="302"/>
                </a:cxn>
              </a:cxnLst>
              <a:rect l="0" t="0" r="r" b="b"/>
              <a:pathLst>
                <a:path w="470" h="337">
                  <a:moveTo>
                    <a:pt x="27" y="302"/>
                  </a:moveTo>
                  <a:lnTo>
                    <a:pt x="47" y="261"/>
                  </a:lnTo>
                  <a:lnTo>
                    <a:pt x="60" y="214"/>
                  </a:lnTo>
                  <a:lnTo>
                    <a:pt x="64" y="166"/>
                  </a:lnTo>
                  <a:lnTo>
                    <a:pt x="59" y="119"/>
                  </a:lnTo>
                  <a:lnTo>
                    <a:pt x="45" y="74"/>
                  </a:lnTo>
                  <a:lnTo>
                    <a:pt x="25" y="34"/>
                  </a:lnTo>
                  <a:lnTo>
                    <a:pt x="0" y="0"/>
                  </a:lnTo>
                  <a:lnTo>
                    <a:pt x="470" y="168"/>
                  </a:lnTo>
                  <a:lnTo>
                    <a:pt x="0" y="337"/>
                  </a:lnTo>
                  <a:lnTo>
                    <a:pt x="27" y="302"/>
                  </a:lnTo>
                  <a:close/>
                </a:path>
              </a:pathLst>
            </a:custGeom>
            <a:solidFill>
              <a:srgbClr val="000000"/>
            </a:solidFill>
            <a:ln w="9525">
              <a:noFill/>
              <a:round/>
              <a:headEnd/>
              <a:tailEnd/>
            </a:ln>
          </p:spPr>
          <p:txBody>
            <a:bodyPr/>
            <a:lstStyle/>
            <a:p>
              <a:endParaRPr lang="ja-JP" altLang="en-US"/>
            </a:p>
          </p:txBody>
        </p:sp>
        <p:sp>
          <p:nvSpPr>
            <p:cNvPr id="172" name="Line 184"/>
            <p:cNvSpPr>
              <a:spLocks noChangeShapeType="1"/>
            </p:cNvSpPr>
            <p:nvPr/>
          </p:nvSpPr>
          <p:spPr bwMode="auto">
            <a:xfrm>
              <a:off x="3292" y="3400"/>
              <a:ext cx="293" cy="1"/>
            </a:xfrm>
            <a:prstGeom prst="line">
              <a:avLst/>
            </a:prstGeom>
            <a:noFill/>
            <a:ln w="0">
              <a:solidFill>
                <a:srgbClr val="000000"/>
              </a:solidFill>
              <a:round/>
              <a:headEnd/>
              <a:tailEnd/>
            </a:ln>
          </p:spPr>
          <p:txBody>
            <a:bodyPr/>
            <a:lstStyle/>
            <a:p>
              <a:endParaRPr lang="ja-JP" altLang="en-US"/>
            </a:p>
          </p:txBody>
        </p:sp>
        <p:sp>
          <p:nvSpPr>
            <p:cNvPr id="173" name="Freeform 185"/>
            <p:cNvSpPr>
              <a:spLocks/>
            </p:cNvSpPr>
            <p:nvPr/>
          </p:nvSpPr>
          <p:spPr bwMode="auto">
            <a:xfrm>
              <a:off x="3213" y="1695"/>
              <a:ext cx="97" cy="96"/>
            </a:xfrm>
            <a:custGeom>
              <a:avLst/>
              <a:gdLst/>
              <a:ahLst/>
              <a:cxnLst>
                <a:cxn ang="0">
                  <a:pos x="174" y="382"/>
                </a:cxn>
                <a:cxn ang="0">
                  <a:pos x="137" y="374"/>
                </a:cxn>
                <a:cxn ang="0">
                  <a:pos x="102" y="360"/>
                </a:cxn>
                <a:cxn ang="0">
                  <a:pos x="71" y="340"/>
                </a:cxn>
                <a:cxn ang="0">
                  <a:pos x="45" y="314"/>
                </a:cxn>
                <a:cxn ang="0">
                  <a:pos x="23" y="283"/>
                </a:cxn>
                <a:cxn ang="0">
                  <a:pos x="9" y="249"/>
                </a:cxn>
                <a:cxn ang="0">
                  <a:pos x="1" y="212"/>
                </a:cxn>
                <a:cxn ang="0">
                  <a:pos x="1" y="172"/>
                </a:cxn>
                <a:cxn ang="0">
                  <a:pos x="9" y="135"/>
                </a:cxn>
                <a:cxn ang="0">
                  <a:pos x="23" y="100"/>
                </a:cxn>
                <a:cxn ang="0">
                  <a:pos x="45" y="70"/>
                </a:cxn>
                <a:cxn ang="0">
                  <a:pos x="71" y="44"/>
                </a:cxn>
                <a:cxn ang="0">
                  <a:pos x="102" y="24"/>
                </a:cxn>
                <a:cxn ang="0">
                  <a:pos x="137" y="9"/>
                </a:cxn>
                <a:cxn ang="0">
                  <a:pos x="174" y="2"/>
                </a:cxn>
                <a:cxn ang="0">
                  <a:pos x="214" y="2"/>
                </a:cxn>
                <a:cxn ang="0">
                  <a:pos x="251" y="9"/>
                </a:cxn>
                <a:cxn ang="0">
                  <a:pos x="286" y="24"/>
                </a:cxn>
                <a:cxn ang="0">
                  <a:pos x="318" y="44"/>
                </a:cxn>
                <a:cxn ang="0">
                  <a:pos x="344" y="70"/>
                </a:cxn>
                <a:cxn ang="0">
                  <a:pos x="365" y="100"/>
                </a:cxn>
                <a:cxn ang="0">
                  <a:pos x="379" y="135"/>
                </a:cxn>
                <a:cxn ang="0">
                  <a:pos x="387" y="172"/>
                </a:cxn>
                <a:cxn ang="0">
                  <a:pos x="387" y="212"/>
                </a:cxn>
                <a:cxn ang="0">
                  <a:pos x="379" y="249"/>
                </a:cxn>
                <a:cxn ang="0">
                  <a:pos x="365" y="283"/>
                </a:cxn>
                <a:cxn ang="0">
                  <a:pos x="344" y="314"/>
                </a:cxn>
                <a:cxn ang="0">
                  <a:pos x="318" y="340"/>
                </a:cxn>
                <a:cxn ang="0">
                  <a:pos x="286" y="360"/>
                </a:cxn>
                <a:cxn ang="0">
                  <a:pos x="251" y="374"/>
                </a:cxn>
                <a:cxn ang="0">
                  <a:pos x="214" y="382"/>
                </a:cxn>
              </a:cxnLst>
              <a:rect l="0" t="0" r="r" b="b"/>
              <a:pathLst>
                <a:path w="388" h="383">
                  <a:moveTo>
                    <a:pt x="194" y="383"/>
                  </a:moveTo>
                  <a:lnTo>
                    <a:pt x="174" y="382"/>
                  </a:lnTo>
                  <a:lnTo>
                    <a:pt x="155" y="380"/>
                  </a:lnTo>
                  <a:lnTo>
                    <a:pt x="137" y="374"/>
                  </a:lnTo>
                  <a:lnTo>
                    <a:pt x="119" y="369"/>
                  </a:lnTo>
                  <a:lnTo>
                    <a:pt x="102" y="360"/>
                  </a:lnTo>
                  <a:lnTo>
                    <a:pt x="85" y="351"/>
                  </a:lnTo>
                  <a:lnTo>
                    <a:pt x="71" y="340"/>
                  </a:lnTo>
                  <a:lnTo>
                    <a:pt x="57" y="327"/>
                  </a:lnTo>
                  <a:lnTo>
                    <a:pt x="45" y="314"/>
                  </a:lnTo>
                  <a:lnTo>
                    <a:pt x="34" y="299"/>
                  </a:lnTo>
                  <a:lnTo>
                    <a:pt x="23" y="283"/>
                  </a:lnTo>
                  <a:lnTo>
                    <a:pt x="16" y="267"/>
                  </a:lnTo>
                  <a:lnTo>
                    <a:pt x="9" y="249"/>
                  </a:lnTo>
                  <a:lnTo>
                    <a:pt x="4" y="231"/>
                  </a:lnTo>
                  <a:lnTo>
                    <a:pt x="1" y="212"/>
                  </a:lnTo>
                  <a:lnTo>
                    <a:pt x="0" y="192"/>
                  </a:lnTo>
                  <a:lnTo>
                    <a:pt x="1" y="172"/>
                  </a:lnTo>
                  <a:lnTo>
                    <a:pt x="4" y="153"/>
                  </a:lnTo>
                  <a:lnTo>
                    <a:pt x="9" y="135"/>
                  </a:lnTo>
                  <a:lnTo>
                    <a:pt x="16" y="117"/>
                  </a:lnTo>
                  <a:lnTo>
                    <a:pt x="23" y="100"/>
                  </a:lnTo>
                  <a:lnTo>
                    <a:pt x="34" y="85"/>
                  </a:lnTo>
                  <a:lnTo>
                    <a:pt x="45" y="70"/>
                  </a:lnTo>
                  <a:lnTo>
                    <a:pt x="57" y="57"/>
                  </a:lnTo>
                  <a:lnTo>
                    <a:pt x="71" y="44"/>
                  </a:lnTo>
                  <a:lnTo>
                    <a:pt x="85" y="33"/>
                  </a:lnTo>
                  <a:lnTo>
                    <a:pt x="102" y="24"/>
                  </a:lnTo>
                  <a:lnTo>
                    <a:pt x="119" y="15"/>
                  </a:lnTo>
                  <a:lnTo>
                    <a:pt x="137" y="9"/>
                  </a:lnTo>
                  <a:lnTo>
                    <a:pt x="155" y="4"/>
                  </a:lnTo>
                  <a:lnTo>
                    <a:pt x="174" y="2"/>
                  </a:lnTo>
                  <a:lnTo>
                    <a:pt x="194" y="0"/>
                  </a:lnTo>
                  <a:lnTo>
                    <a:pt x="214" y="2"/>
                  </a:lnTo>
                  <a:lnTo>
                    <a:pt x="233" y="4"/>
                  </a:lnTo>
                  <a:lnTo>
                    <a:pt x="251" y="9"/>
                  </a:lnTo>
                  <a:lnTo>
                    <a:pt x="269" y="15"/>
                  </a:lnTo>
                  <a:lnTo>
                    <a:pt x="286" y="24"/>
                  </a:lnTo>
                  <a:lnTo>
                    <a:pt x="303" y="33"/>
                  </a:lnTo>
                  <a:lnTo>
                    <a:pt x="318" y="44"/>
                  </a:lnTo>
                  <a:lnTo>
                    <a:pt x="331" y="57"/>
                  </a:lnTo>
                  <a:lnTo>
                    <a:pt x="344" y="70"/>
                  </a:lnTo>
                  <a:lnTo>
                    <a:pt x="355" y="85"/>
                  </a:lnTo>
                  <a:lnTo>
                    <a:pt x="365" y="100"/>
                  </a:lnTo>
                  <a:lnTo>
                    <a:pt x="373" y="117"/>
                  </a:lnTo>
                  <a:lnTo>
                    <a:pt x="379" y="135"/>
                  </a:lnTo>
                  <a:lnTo>
                    <a:pt x="384" y="153"/>
                  </a:lnTo>
                  <a:lnTo>
                    <a:pt x="387" y="172"/>
                  </a:lnTo>
                  <a:lnTo>
                    <a:pt x="388" y="192"/>
                  </a:lnTo>
                  <a:lnTo>
                    <a:pt x="387" y="212"/>
                  </a:lnTo>
                  <a:lnTo>
                    <a:pt x="384" y="231"/>
                  </a:lnTo>
                  <a:lnTo>
                    <a:pt x="379" y="249"/>
                  </a:lnTo>
                  <a:lnTo>
                    <a:pt x="373" y="267"/>
                  </a:lnTo>
                  <a:lnTo>
                    <a:pt x="365" y="283"/>
                  </a:lnTo>
                  <a:lnTo>
                    <a:pt x="355" y="299"/>
                  </a:lnTo>
                  <a:lnTo>
                    <a:pt x="344" y="314"/>
                  </a:lnTo>
                  <a:lnTo>
                    <a:pt x="331" y="327"/>
                  </a:lnTo>
                  <a:lnTo>
                    <a:pt x="318" y="340"/>
                  </a:lnTo>
                  <a:lnTo>
                    <a:pt x="303" y="351"/>
                  </a:lnTo>
                  <a:lnTo>
                    <a:pt x="286" y="360"/>
                  </a:lnTo>
                  <a:lnTo>
                    <a:pt x="269" y="369"/>
                  </a:lnTo>
                  <a:lnTo>
                    <a:pt x="251" y="374"/>
                  </a:lnTo>
                  <a:lnTo>
                    <a:pt x="233" y="380"/>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174" name="Rectangle 186"/>
            <p:cNvSpPr>
              <a:spLocks noChangeArrowheads="1"/>
            </p:cNvSpPr>
            <p:nvPr/>
          </p:nvSpPr>
          <p:spPr bwMode="auto">
            <a:xfrm>
              <a:off x="3089" y="1685"/>
              <a:ext cx="49" cy="11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3</a:t>
              </a:r>
              <a:endParaRPr lang="en-US" altLang="zh-CN">
                <a:ea typeface="宋体" pitchFamily="2" charset="-122"/>
              </a:endParaRPr>
            </a:p>
          </p:txBody>
        </p:sp>
        <p:sp>
          <p:nvSpPr>
            <p:cNvPr id="175" name="Freeform 187"/>
            <p:cNvSpPr>
              <a:spLocks/>
            </p:cNvSpPr>
            <p:nvPr/>
          </p:nvSpPr>
          <p:spPr bwMode="auto">
            <a:xfrm>
              <a:off x="3213" y="1134"/>
              <a:ext cx="97" cy="96"/>
            </a:xfrm>
            <a:custGeom>
              <a:avLst/>
              <a:gdLst/>
              <a:ahLst/>
              <a:cxnLst>
                <a:cxn ang="0">
                  <a:pos x="174" y="382"/>
                </a:cxn>
                <a:cxn ang="0">
                  <a:pos x="137" y="374"/>
                </a:cxn>
                <a:cxn ang="0">
                  <a:pos x="102" y="359"/>
                </a:cxn>
                <a:cxn ang="0">
                  <a:pos x="71" y="339"/>
                </a:cxn>
                <a:cxn ang="0">
                  <a:pos x="45" y="313"/>
                </a:cxn>
                <a:cxn ang="0">
                  <a:pos x="24" y="283"/>
                </a:cxn>
                <a:cxn ang="0">
                  <a:pos x="9" y="248"/>
                </a:cxn>
                <a:cxn ang="0">
                  <a:pos x="1" y="211"/>
                </a:cxn>
                <a:cxn ang="0">
                  <a:pos x="1" y="172"/>
                </a:cxn>
                <a:cxn ang="0">
                  <a:pos x="9" y="135"/>
                </a:cxn>
                <a:cxn ang="0">
                  <a:pos x="24" y="100"/>
                </a:cxn>
                <a:cxn ang="0">
                  <a:pos x="45" y="70"/>
                </a:cxn>
                <a:cxn ang="0">
                  <a:pos x="71" y="44"/>
                </a:cxn>
                <a:cxn ang="0">
                  <a:pos x="102" y="23"/>
                </a:cxn>
                <a:cxn ang="0">
                  <a:pos x="137" y="9"/>
                </a:cxn>
                <a:cxn ang="0">
                  <a:pos x="174" y="1"/>
                </a:cxn>
                <a:cxn ang="0">
                  <a:pos x="214" y="1"/>
                </a:cxn>
                <a:cxn ang="0">
                  <a:pos x="252" y="9"/>
                </a:cxn>
                <a:cxn ang="0">
                  <a:pos x="286" y="23"/>
                </a:cxn>
                <a:cxn ang="0">
                  <a:pos x="318" y="44"/>
                </a:cxn>
                <a:cxn ang="0">
                  <a:pos x="344" y="70"/>
                </a:cxn>
                <a:cxn ang="0">
                  <a:pos x="365" y="100"/>
                </a:cxn>
                <a:cxn ang="0">
                  <a:pos x="380" y="135"/>
                </a:cxn>
                <a:cxn ang="0">
                  <a:pos x="387" y="172"/>
                </a:cxn>
                <a:cxn ang="0">
                  <a:pos x="387" y="211"/>
                </a:cxn>
                <a:cxn ang="0">
                  <a:pos x="380" y="248"/>
                </a:cxn>
                <a:cxn ang="0">
                  <a:pos x="365" y="283"/>
                </a:cxn>
                <a:cxn ang="0">
                  <a:pos x="344" y="313"/>
                </a:cxn>
                <a:cxn ang="0">
                  <a:pos x="318" y="339"/>
                </a:cxn>
                <a:cxn ang="0">
                  <a:pos x="286" y="359"/>
                </a:cxn>
                <a:cxn ang="0">
                  <a:pos x="252" y="374"/>
                </a:cxn>
                <a:cxn ang="0">
                  <a:pos x="214" y="382"/>
                </a:cxn>
              </a:cxnLst>
              <a:rect l="0" t="0" r="r" b="b"/>
              <a:pathLst>
                <a:path w="389" h="383">
                  <a:moveTo>
                    <a:pt x="194" y="383"/>
                  </a:moveTo>
                  <a:lnTo>
                    <a:pt x="174" y="382"/>
                  </a:lnTo>
                  <a:lnTo>
                    <a:pt x="155" y="380"/>
                  </a:lnTo>
                  <a:lnTo>
                    <a:pt x="137" y="374"/>
                  </a:lnTo>
                  <a:lnTo>
                    <a:pt x="119" y="368"/>
                  </a:lnTo>
                  <a:lnTo>
                    <a:pt x="102" y="359"/>
                  </a:lnTo>
                  <a:lnTo>
                    <a:pt x="85" y="350"/>
                  </a:lnTo>
                  <a:lnTo>
                    <a:pt x="71" y="339"/>
                  </a:lnTo>
                  <a:lnTo>
                    <a:pt x="57" y="327"/>
                  </a:lnTo>
                  <a:lnTo>
                    <a:pt x="45" y="313"/>
                  </a:lnTo>
                  <a:lnTo>
                    <a:pt x="34" y="299"/>
                  </a:lnTo>
                  <a:lnTo>
                    <a:pt x="24" y="283"/>
                  </a:lnTo>
                  <a:lnTo>
                    <a:pt x="16" y="266"/>
                  </a:lnTo>
                  <a:lnTo>
                    <a:pt x="9" y="248"/>
                  </a:lnTo>
                  <a:lnTo>
                    <a:pt x="4" y="230"/>
                  </a:lnTo>
                  <a:lnTo>
                    <a:pt x="1" y="211"/>
                  </a:lnTo>
                  <a:lnTo>
                    <a:pt x="0" y="192"/>
                  </a:lnTo>
                  <a:lnTo>
                    <a:pt x="1" y="172"/>
                  </a:lnTo>
                  <a:lnTo>
                    <a:pt x="4" y="153"/>
                  </a:lnTo>
                  <a:lnTo>
                    <a:pt x="9" y="135"/>
                  </a:lnTo>
                  <a:lnTo>
                    <a:pt x="16" y="117"/>
                  </a:lnTo>
                  <a:lnTo>
                    <a:pt x="24" y="100"/>
                  </a:lnTo>
                  <a:lnTo>
                    <a:pt x="34" y="84"/>
                  </a:lnTo>
                  <a:lnTo>
                    <a:pt x="45" y="70"/>
                  </a:lnTo>
                  <a:lnTo>
                    <a:pt x="57" y="56"/>
                  </a:lnTo>
                  <a:lnTo>
                    <a:pt x="71" y="44"/>
                  </a:lnTo>
                  <a:lnTo>
                    <a:pt x="85" y="32"/>
                  </a:lnTo>
                  <a:lnTo>
                    <a:pt x="102" y="23"/>
                  </a:lnTo>
                  <a:lnTo>
                    <a:pt x="119" y="14"/>
                  </a:lnTo>
                  <a:lnTo>
                    <a:pt x="137" y="9"/>
                  </a:lnTo>
                  <a:lnTo>
                    <a:pt x="155" y="3"/>
                  </a:lnTo>
                  <a:lnTo>
                    <a:pt x="174" y="1"/>
                  </a:lnTo>
                  <a:lnTo>
                    <a:pt x="194" y="0"/>
                  </a:lnTo>
                  <a:lnTo>
                    <a:pt x="214" y="1"/>
                  </a:lnTo>
                  <a:lnTo>
                    <a:pt x="234" y="3"/>
                  </a:lnTo>
                  <a:lnTo>
                    <a:pt x="252" y="9"/>
                  </a:lnTo>
                  <a:lnTo>
                    <a:pt x="269" y="14"/>
                  </a:lnTo>
                  <a:lnTo>
                    <a:pt x="286" y="23"/>
                  </a:lnTo>
                  <a:lnTo>
                    <a:pt x="303" y="32"/>
                  </a:lnTo>
                  <a:lnTo>
                    <a:pt x="318" y="44"/>
                  </a:lnTo>
                  <a:lnTo>
                    <a:pt x="331" y="56"/>
                  </a:lnTo>
                  <a:lnTo>
                    <a:pt x="344" y="70"/>
                  </a:lnTo>
                  <a:lnTo>
                    <a:pt x="355" y="84"/>
                  </a:lnTo>
                  <a:lnTo>
                    <a:pt x="365" y="100"/>
                  </a:lnTo>
                  <a:lnTo>
                    <a:pt x="373" y="117"/>
                  </a:lnTo>
                  <a:lnTo>
                    <a:pt x="380" y="135"/>
                  </a:lnTo>
                  <a:lnTo>
                    <a:pt x="384" y="153"/>
                  </a:lnTo>
                  <a:lnTo>
                    <a:pt x="387" y="172"/>
                  </a:lnTo>
                  <a:lnTo>
                    <a:pt x="389" y="192"/>
                  </a:lnTo>
                  <a:lnTo>
                    <a:pt x="387" y="211"/>
                  </a:lnTo>
                  <a:lnTo>
                    <a:pt x="384" y="230"/>
                  </a:lnTo>
                  <a:lnTo>
                    <a:pt x="380" y="248"/>
                  </a:lnTo>
                  <a:lnTo>
                    <a:pt x="373" y="266"/>
                  </a:lnTo>
                  <a:lnTo>
                    <a:pt x="365" y="283"/>
                  </a:lnTo>
                  <a:lnTo>
                    <a:pt x="355" y="299"/>
                  </a:lnTo>
                  <a:lnTo>
                    <a:pt x="344" y="313"/>
                  </a:lnTo>
                  <a:lnTo>
                    <a:pt x="331" y="327"/>
                  </a:lnTo>
                  <a:lnTo>
                    <a:pt x="318" y="339"/>
                  </a:lnTo>
                  <a:lnTo>
                    <a:pt x="303" y="350"/>
                  </a:lnTo>
                  <a:lnTo>
                    <a:pt x="286" y="359"/>
                  </a:lnTo>
                  <a:lnTo>
                    <a:pt x="269" y="368"/>
                  </a:lnTo>
                  <a:lnTo>
                    <a:pt x="252" y="374"/>
                  </a:lnTo>
                  <a:lnTo>
                    <a:pt x="234" y="380"/>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176" name="Rectangle 188"/>
            <p:cNvSpPr>
              <a:spLocks noChangeArrowheads="1"/>
            </p:cNvSpPr>
            <p:nvPr/>
          </p:nvSpPr>
          <p:spPr bwMode="auto">
            <a:xfrm>
              <a:off x="3089" y="1210"/>
              <a:ext cx="49" cy="11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a:t>
              </a:r>
              <a:endParaRPr lang="en-US" altLang="zh-CN">
                <a:ea typeface="宋体" pitchFamily="2" charset="-122"/>
              </a:endParaRPr>
            </a:p>
          </p:txBody>
        </p:sp>
        <p:sp>
          <p:nvSpPr>
            <p:cNvPr id="177" name="Freeform 189"/>
            <p:cNvSpPr>
              <a:spLocks/>
            </p:cNvSpPr>
            <p:nvPr/>
          </p:nvSpPr>
          <p:spPr bwMode="auto">
            <a:xfrm>
              <a:off x="3214" y="1415"/>
              <a:ext cx="97" cy="96"/>
            </a:xfrm>
            <a:custGeom>
              <a:avLst/>
              <a:gdLst/>
              <a:ahLst/>
              <a:cxnLst>
                <a:cxn ang="0">
                  <a:pos x="174" y="382"/>
                </a:cxn>
                <a:cxn ang="0">
                  <a:pos x="137" y="374"/>
                </a:cxn>
                <a:cxn ang="0">
                  <a:pos x="102" y="360"/>
                </a:cxn>
                <a:cxn ang="0">
                  <a:pos x="71" y="340"/>
                </a:cxn>
                <a:cxn ang="0">
                  <a:pos x="45" y="314"/>
                </a:cxn>
                <a:cxn ang="0">
                  <a:pos x="24" y="283"/>
                </a:cxn>
                <a:cxn ang="0">
                  <a:pos x="9" y="249"/>
                </a:cxn>
                <a:cxn ang="0">
                  <a:pos x="1" y="212"/>
                </a:cxn>
                <a:cxn ang="0">
                  <a:pos x="1" y="172"/>
                </a:cxn>
                <a:cxn ang="0">
                  <a:pos x="9" y="135"/>
                </a:cxn>
                <a:cxn ang="0">
                  <a:pos x="24" y="100"/>
                </a:cxn>
                <a:cxn ang="0">
                  <a:pos x="45" y="70"/>
                </a:cxn>
                <a:cxn ang="0">
                  <a:pos x="71" y="44"/>
                </a:cxn>
                <a:cxn ang="0">
                  <a:pos x="102" y="24"/>
                </a:cxn>
                <a:cxn ang="0">
                  <a:pos x="137" y="9"/>
                </a:cxn>
                <a:cxn ang="0">
                  <a:pos x="174" y="2"/>
                </a:cxn>
                <a:cxn ang="0">
                  <a:pos x="215" y="2"/>
                </a:cxn>
                <a:cxn ang="0">
                  <a:pos x="252" y="9"/>
                </a:cxn>
                <a:cxn ang="0">
                  <a:pos x="286" y="24"/>
                </a:cxn>
                <a:cxn ang="0">
                  <a:pos x="318" y="44"/>
                </a:cxn>
                <a:cxn ang="0">
                  <a:pos x="344" y="70"/>
                </a:cxn>
                <a:cxn ang="0">
                  <a:pos x="365" y="100"/>
                </a:cxn>
                <a:cxn ang="0">
                  <a:pos x="380" y="135"/>
                </a:cxn>
                <a:cxn ang="0">
                  <a:pos x="388" y="172"/>
                </a:cxn>
                <a:cxn ang="0">
                  <a:pos x="388" y="212"/>
                </a:cxn>
                <a:cxn ang="0">
                  <a:pos x="380" y="249"/>
                </a:cxn>
                <a:cxn ang="0">
                  <a:pos x="365" y="283"/>
                </a:cxn>
                <a:cxn ang="0">
                  <a:pos x="344" y="314"/>
                </a:cxn>
                <a:cxn ang="0">
                  <a:pos x="318" y="340"/>
                </a:cxn>
                <a:cxn ang="0">
                  <a:pos x="286" y="360"/>
                </a:cxn>
                <a:cxn ang="0">
                  <a:pos x="252" y="374"/>
                </a:cxn>
                <a:cxn ang="0">
                  <a:pos x="215" y="382"/>
                </a:cxn>
              </a:cxnLst>
              <a:rect l="0" t="0" r="r" b="b"/>
              <a:pathLst>
                <a:path w="389" h="383">
                  <a:moveTo>
                    <a:pt x="194" y="383"/>
                  </a:moveTo>
                  <a:lnTo>
                    <a:pt x="174" y="382"/>
                  </a:lnTo>
                  <a:lnTo>
                    <a:pt x="155" y="380"/>
                  </a:lnTo>
                  <a:lnTo>
                    <a:pt x="137" y="374"/>
                  </a:lnTo>
                  <a:lnTo>
                    <a:pt x="119" y="369"/>
                  </a:lnTo>
                  <a:lnTo>
                    <a:pt x="102" y="360"/>
                  </a:lnTo>
                  <a:lnTo>
                    <a:pt x="85" y="351"/>
                  </a:lnTo>
                  <a:lnTo>
                    <a:pt x="71" y="340"/>
                  </a:lnTo>
                  <a:lnTo>
                    <a:pt x="57" y="327"/>
                  </a:lnTo>
                  <a:lnTo>
                    <a:pt x="45" y="314"/>
                  </a:lnTo>
                  <a:lnTo>
                    <a:pt x="34" y="299"/>
                  </a:lnTo>
                  <a:lnTo>
                    <a:pt x="24" y="283"/>
                  </a:lnTo>
                  <a:lnTo>
                    <a:pt x="16" y="267"/>
                  </a:lnTo>
                  <a:lnTo>
                    <a:pt x="9" y="249"/>
                  </a:lnTo>
                  <a:lnTo>
                    <a:pt x="5" y="231"/>
                  </a:lnTo>
                  <a:lnTo>
                    <a:pt x="1" y="212"/>
                  </a:lnTo>
                  <a:lnTo>
                    <a:pt x="0" y="192"/>
                  </a:lnTo>
                  <a:lnTo>
                    <a:pt x="1" y="172"/>
                  </a:lnTo>
                  <a:lnTo>
                    <a:pt x="5" y="153"/>
                  </a:lnTo>
                  <a:lnTo>
                    <a:pt x="9" y="135"/>
                  </a:lnTo>
                  <a:lnTo>
                    <a:pt x="16" y="117"/>
                  </a:lnTo>
                  <a:lnTo>
                    <a:pt x="24" y="100"/>
                  </a:lnTo>
                  <a:lnTo>
                    <a:pt x="34" y="85"/>
                  </a:lnTo>
                  <a:lnTo>
                    <a:pt x="45" y="70"/>
                  </a:lnTo>
                  <a:lnTo>
                    <a:pt x="57" y="57"/>
                  </a:lnTo>
                  <a:lnTo>
                    <a:pt x="71" y="44"/>
                  </a:lnTo>
                  <a:lnTo>
                    <a:pt x="85" y="33"/>
                  </a:lnTo>
                  <a:lnTo>
                    <a:pt x="102" y="24"/>
                  </a:lnTo>
                  <a:lnTo>
                    <a:pt x="119" y="15"/>
                  </a:lnTo>
                  <a:lnTo>
                    <a:pt x="137" y="9"/>
                  </a:lnTo>
                  <a:lnTo>
                    <a:pt x="155" y="4"/>
                  </a:lnTo>
                  <a:lnTo>
                    <a:pt x="174" y="2"/>
                  </a:lnTo>
                  <a:lnTo>
                    <a:pt x="194" y="0"/>
                  </a:lnTo>
                  <a:lnTo>
                    <a:pt x="215" y="2"/>
                  </a:lnTo>
                  <a:lnTo>
                    <a:pt x="234" y="4"/>
                  </a:lnTo>
                  <a:lnTo>
                    <a:pt x="252" y="9"/>
                  </a:lnTo>
                  <a:lnTo>
                    <a:pt x="270" y="15"/>
                  </a:lnTo>
                  <a:lnTo>
                    <a:pt x="286" y="24"/>
                  </a:lnTo>
                  <a:lnTo>
                    <a:pt x="303" y="33"/>
                  </a:lnTo>
                  <a:lnTo>
                    <a:pt x="318" y="44"/>
                  </a:lnTo>
                  <a:lnTo>
                    <a:pt x="331" y="57"/>
                  </a:lnTo>
                  <a:lnTo>
                    <a:pt x="344" y="70"/>
                  </a:lnTo>
                  <a:lnTo>
                    <a:pt x="355" y="85"/>
                  </a:lnTo>
                  <a:lnTo>
                    <a:pt x="365" y="100"/>
                  </a:lnTo>
                  <a:lnTo>
                    <a:pt x="373" y="117"/>
                  </a:lnTo>
                  <a:lnTo>
                    <a:pt x="380" y="135"/>
                  </a:lnTo>
                  <a:lnTo>
                    <a:pt x="384" y="153"/>
                  </a:lnTo>
                  <a:lnTo>
                    <a:pt x="388" y="172"/>
                  </a:lnTo>
                  <a:lnTo>
                    <a:pt x="389" y="192"/>
                  </a:lnTo>
                  <a:lnTo>
                    <a:pt x="388" y="212"/>
                  </a:lnTo>
                  <a:lnTo>
                    <a:pt x="384" y="231"/>
                  </a:lnTo>
                  <a:lnTo>
                    <a:pt x="380" y="249"/>
                  </a:lnTo>
                  <a:lnTo>
                    <a:pt x="373" y="267"/>
                  </a:lnTo>
                  <a:lnTo>
                    <a:pt x="365" y="283"/>
                  </a:lnTo>
                  <a:lnTo>
                    <a:pt x="355" y="299"/>
                  </a:lnTo>
                  <a:lnTo>
                    <a:pt x="344" y="314"/>
                  </a:lnTo>
                  <a:lnTo>
                    <a:pt x="331" y="327"/>
                  </a:lnTo>
                  <a:lnTo>
                    <a:pt x="318" y="340"/>
                  </a:lnTo>
                  <a:lnTo>
                    <a:pt x="303" y="351"/>
                  </a:lnTo>
                  <a:lnTo>
                    <a:pt x="286" y="360"/>
                  </a:lnTo>
                  <a:lnTo>
                    <a:pt x="270" y="369"/>
                  </a:lnTo>
                  <a:lnTo>
                    <a:pt x="252" y="374"/>
                  </a:lnTo>
                  <a:lnTo>
                    <a:pt x="234" y="380"/>
                  </a:lnTo>
                  <a:lnTo>
                    <a:pt x="215" y="382"/>
                  </a:lnTo>
                  <a:lnTo>
                    <a:pt x="194" y="383"/>
                  </a:lnTo>
                </a:path>
              </a:pathLst>
            </a:custGeom>
            <a:noFill/>
            <a:ln w="0">
              <a:solidFill>
                <a:srgbClr val="000000"/>
              </a:solidFill>
              <a:prstDash val="solid"/>
              <a:round/>
              <a:headEnd/>
              <a:tailEnd/>
            </a:ln>
          </p:spPr>
          <p:txBody>
            <a:bodyPr/>
            <a:lstStyle/>
            <a:p>
              <a:endParaRPr lang="ja-JP" altLang="en-US"/>
            </a:p>
          </p:txBody>
        </p:sp>
        <p:sp>
          <p:nvSpPr>
            <p:cNvPr id="178" name="Rectangle 190"/>
            <p:cNvSpPr>
              <a:spLocks noChangeArrowheads="1"/>
            </p:cNvSpPr>
            <p:nvPr/>
          </p:nvSpPr>
          <p:spPr bwMode="auto">
            <a:xfrm>
              <a:off x="3089" y="1462"/>
              <a:ext cx="49" cy="11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2</a:t>
              </a:r>
              <a:endParaRPr lang="en-US" altLang="zh-CN">
                <a:ea typeface="宋体" pitchFamily="2" charset="-122"/>
              </a:endParaRPr>
            </a:p>
          </p:txBody>
        </p:sp>
        <p:sp>
          <p:nvSpPr>
            <p:cNvPr id="179" name="Freeform 191"/>
            <p:cNvSpPr>
              <a:spLocks/>
            </p:cNvSpPr>
            <p:nvPr/>
          </p:nvSpPr>
          <p:spPr bwMode="auto">
            <a:xfrm>
              <a:off x="3210" y="1290"/>
              <a:ext cx="86" cy="120"/>
            </a:xfrm>
            <a:custGeom>
              <a:avLst/>
              <a:gdLst/>
              <a:ahLst/>
              <a:cxnLst>
                <a:cxn ang="0">
                  <a:pos x="35" y="27"/>
                </a:cxn>
                <a:cxn ang="0">
                  <a:pos x="77" y="49"/>
                </a:cxn>
                <a:cxn ang="0">
                  <a:pos x="123" y="64"/>
                </a:cxn>
                <a:cxn ang="0">
                  <a:pos x="172" y="69"/>
                </a:cxn>
                <a:cxn ang="0">
                  <a:pos x="221" y="65"/>
                </a:cxn>
                <a:cxn ang="0">
                  <a:pos x="266" y="52"/>
                </a:cxn>
                <a:cxn ang="0">
                  <a:pos x="307" y="33"/>
                </a:cxn>
                <a:cxn ang="0">
                  <a:pos x="342" y="7"/>
                </a:cxn>
                <a:cxn ang="0">
                  <a:pos x="160" y="482"/>
                </a:cxn>
                <a:cxn ang="0">
                  <a:pos x="0" y="0"/>
                </a:cxn>
                <a:cxn ang="0">
                  <a:pos x="35" y="27"/>
                </a:cxn>
              </a:cxnLst>
              <a:rect l="0" t="0" r="r" b="b"/>
              <a:pathLst>
                <a:path w="342" h="482">
                  <a:moveTo>
                    <a:pt x="35" y="27"/>
                  </a:moveTo>
                  <a:lnTo>
                    <a:pt x="77" y="49"/>
                  </a:lnTo>
                  <a:lnTo>
                    <a:pt x="123" y="64"/>
                  </a:lnTo>
                  <a:lnTo>
                    <a:pt x="172" y="69"/>
                  </a:lnTo>
                  <a:lnTo>
                    <a:pt x="221" y="65"/>
                  </a:lnTo>
                  <a:lnTo>
                    <a:pt x="266" y="52"/>
                  </a:lnTo>
                  <a:lnTo>
                    <a:pt x="307" y="33"/>
                  </a:lnTo>
                  <a:lnTo>
                    <a:pt x="342" y="7"/>
                  </a:lnTo>
                  <a:lnTo>
                    <a:pt x="160" y="482"/>
                  </a:lnTo>
                  <a:lnTo>
                    <a:pt x="0" y="0"/>
                  </a:lnTo>
                  <a:lnTo>
                    <a:pt x="35" y="27"/>
                  </a:lnTo>
                  <a:close/>
                </a:path>
              </a:pathLst>
            </a:custGeom>
            <a:solidFill>
              <a:srgbClr val="000000"/>
            </a:solidFill>
            <a:ln w="9525">
              <a:noFill/>
              <a:round/>
              <a:headEnd/>
              <a:tailEnd/>
            </a:ln>
          </p:spPr>
          <p:txBody>
            <a:bodyPr/>
            <a:lstStyle/>
            <a:p>
              <a:endParaRPr lang="ja-JP" altLang="en-US"/>
            </a:p>
          </p:txBody>
        </p:sp>
        <p:sp>
          <p:nvSpPr>
            <p:cNvPr id="180" name="Line 192"/>
            <p:cNvSpPr>
              <a:spLocks noChangeShapeType="1"/>
            </p:cNvSpPr>
            <p:nvPr/>
          </p:nvSpPr>
          <p:spPr bwMode="auto">
            <a:xfrm flipH="1">
              <a:off x="3253" y="1247"/>
              <a:ext cx="1" cy="67"/>
            </a:xfrm>
            <a:prstGeom prst="line">
              <a:avLst/>
            </a:prstGeom>
            <a:noFill/>
            <a:ln w="0">
              <a:solidFill>
                <a:srgbClr val="000000"/>
              </a:solidFill>
              <a:round/>
              <a:headEnd/>
              <a:tailEnd/>
            </a:ln>
          </p:spPr>
          <p:txBody>
            <a:bodyPr/>
            <a:lstStyle/>
            <a:p>
              <a:endParaRPr lang="ja-JP" altLang="en-US"/>
            </a:p>
          </p:txBody>
        </p:sp>
        <p:sp>
          <p:nvSpPr>
            <p:cNvPr id="181" name="Freeform 193"/>
            <p:cNvSpPr>
              <a:spLocks/>
            </p:cNvSpPr>
            <p:nvPr/>
          </p:nvSpPr>
          <p:spPr bwMode="auto">
            <a:xfrm>
              <a:off x="3211" y="1571"/>
              <a:ext cx="85" cy="120"/>
            </a:xfrm>
            <a:custGeom>
              <a:avLst/>
              <a:gdLst/>
              <a:ahLst/>
              <a:cxnLst>
                <a:cxn ang="0">
                  <a:pos x="35" y="27"/>
                </a:cxn>
                <a:cxn ang="0">
                  <a:pos x="77" y="48"/>
                </a:cxn>
                <a:cxn ang="0">
                  <a:pos x="123" y="64"/>
                </a:cxn>
                <a:cxn ang="0">
                  <a:pos x="172" y="68"/>
                </a:cxn>
                <a:cxn ang="0">
                  <a:pos x="221" y="65"/>
                </a:cxn>
                <a:cxn ang="0">
                  <a:pos x="266" y="51"/>
                </a:cxn>
                <a:cxn ang="0">
                  <a:pos x="308" y="32"/>
                </a:cxn>
                <a:cxn ang="0">
                  <a:pos x="342" y="6"/>
                </a:cxn>
                <a:cxn ang="0">
                  <a:pos x="160" y="482"/>
                </a:cxn>
                <a:cxn ang="0">
                  <a:pos x="0" y="0"/>
                </a:cxn>
                <a:cxn ang="0">
                  <a:pos x="35" y="27"/>
                </a:cxn>
              </a:cxnLst>
              <a:rect l="0" t="0" r="r" b="b"/>
              <a:pathLst>
                <a:path w="342" h="482">
                  <a:moveTo>
                    <a:pt x="35" y="27"/>
                  </a:moveTo>
                  <a:lnTo>
                    <a:pt x="77" y="48"/>
                  </a:lnTo>
                  <a:lnTo>
                    <a:pt x="123" y="64"/>
                  </a:lnTo>
                  <a:lnTo>
                    <a:pt x="172" y="68"/>
                  </a:lnTo>
                  <a:lnTo>
                    <a:pt x="221" y="65"/>
                  </a:lnTo>
                  <a:lnTo>
                    <a:pt x="266" y="51"/>
                  </a:lnTo>
                  <a:lnTo>
                    <a:pt x="308" y="32"/>
                  </a:lnTo>
                  <a:lnTo>
                    <a:pt x="342" y="6"/>
                  </a:lnTo>
                  <a:lnTo>
                    <a:pt x="160" y="482"/>
                  </a:lnTo>
                  <a:lnTo>
                    <a:pt x="0" y="0"/>
                  </a:lnTo>
                  <a:lnTo>
                    <a:pt x="35" y="27"/>
                  </a:lnTo>
                  <a:close/>
                </a:path>
              </a:pathLst>
            </a:custGeom>
            <a:solidFill>
              <a:srgbClr val="000000"/>
            </a:solidFill>
            <a:ln w="9525">
              <a:noFill/>
              <a:round/>
              <a:headEnd/>
              <a:tailEnd/>
            </a:ln>
          </p:spPr>
          <p:txBody>
            <a:bodyPr/>
            <a:lstStyle/>
            <a:p>
              <a:endParaRPr lang="ja-JP" altLang="en-US"/>
            </a:p>
          </p:txBody>
        </p:sp>
        <p:sp>
          <p:nvSpPr>
            <p:cNvPr id="182" name="Line 194"/>
            <p:cNvSpPr>
              <a:spLocks noChangeShapeType="1"/>
            </p:cNvSpPr>
            <p:nvPr/>
          </p:nvSpPr>
          <p:spPr bwMode="auto">
            <a:xfrm flipH="1">
              <a:off x="3253" y="1529"/>
              <a:ext cx="2" cy="66"/>
            </a:xfrm>
            <a:prstGeom prst="line">
              <a:avLst/>
            </a:prstGeom>
            <a:noFill/>
            <a:ln w="0">
              <a:solidFill>
                <a:srgbClr val="000000"/>
              </a:solidFill>
              <a:round/>
              <a:headEnd/>
              <a:tailEnd/>
            </a:ln>
          </p:spPr>
          <p:txBody>
            <a:bodyPr/>
            <a:lstStyle/>
            <a:p>
              <a:endParaRPr lang="ja-JP" altLang="en-US"/>
            </a:p>
          </p:txBody>
        </p:sp>
        <p:sp>
          <p:nvSpPr>
            <p:cNvPr id="183" name="Freeform 195"/>
            <p:cNvSpPr>
              <a:spLocks/>
            </p:cNvSpPr>
            <p:nvPr/>
          </p:nvSpPr>
          <p:spPr bwMode="auto">
            <a:xfrm>
              <a:off x="3213" y="2678"/>
              <a:ext cx="97" cy="96"/>
            </a:xfrm>
            <a:custGeom>
              <a:avLst/>
              <a:gdLst/>
              <a:ahLst/>
              <a:cxnLst>
                <a:cxn ang="0">
                  <a:pos x="174" y="382"/>
                </a:cxn>
                <a:cxn ang="0">
                  <a:pos x="137" y="374"/>
                </a:cxn>
                <a:cxn ang="0">
                  <a:pos x="102" y="360"/>
                </a:cxn>
                <a:cxn ang="0">
                  <a:pos x="71" y="339"/>
                </a:cxn>
                <a:cxn ang="0">
                  <a:pos x="45" y="314"/>
                </a:cxn>
                <a:cxn ang="0">
                  <a:pos x="23" y="283"/>
                </a:cxn>
                <a:cxn ang="0">
                  <a:pos x="9" y="248"/>
                </a:cxn>
                <a:cxn ang="0">
                  <a:pos x="1" y="211"/>
                </a:cxn>
                <a:cxn ang="0">
                  <a:pos x="1" y="172"/>
                </a:cxn>
                <a:cxn ang="0">
                  <a:pos x="9" y="135"/>
                </a:cxn>
                <a:cxn ang="0">
                  <a:pos x="23" y="100"/>
                </a:cxn>
                <a:cxn ang="0">
                  <a:pos x="45" y="70"/>
                </a:cxn>
                <a:cxn ang="0">
                  <a:pos x="71" y="44"/>
                </a:cxn>
                <a:cxn ang="0">
                  <a:pos x="102" y="24"/>
                </a:cxn>
                <a:cxn ang="0">
                  <a:pos x="137" y="9"/>
                </a:cxn>
                <a:cxn ang="0">
                  <a:pos x="174" y="1"/>
                </a:cxn>
                <a:cxn ang="0">
                  <a:pos x="214" y="1"/>
                </a:cxn>
                <a:cxn ang="0">
                  <a:pos x="251" y="9"/>
                </a:cxn>
                <a:cxn ang="0">
                  <a:pos x="286" y="24"/>
                </a:cxn>
                <a:cxn ang="0">
                  <a:pos x="318" y="44"/>
                </a:cxn>
                <a:cxn ang="0">
                  <a:pos x="344" y="70"/>
                </a:cxn>
                <a:cxn ang="0">
                  <a:pos x="365" y="100"/>
                </a:cxn>
                <a:cxn ang="0">
                  <a:pos x="379" y="135"/>
                </a:cxn>
                <a:cxn ang="0">
                  <a:pos x="387" y="172"/>
                </a:cxn>
                <a:cxn ang="0">
                  <a:pos x="387" y="211"/>
                </a:cxn>
                <a:cxn ang="0">
                  <a:pos x="379" y="248"/>
                </a:cxn>
                <a:cxn ang="0">
                  <a:pos x="365" y="283"/>
                </a:cxn>
                <a:cxn ang="0">
                  <a:pos x="344" y="314"/>
                </a:cxn>
                <a:cxn ang="0">
                  <a:pos x="318" y="339"/>
                </a:cxn>
                <a:cxn ang="0">
                  <a:pos x="286" y="360"/>
                </a:cxn>
                <a:cxn ang="0">
                  <a:pos x="251" y="374"/>
                </a:cxn>
                <a:cxn ang="0">
                  <a:pos x="214" y="382"/>
                </a:cxn>
              </a:cxnLst>
              <a:rect l="0" t="0" r="r" b="b"/>
              <a:pathLst>
                <a:path w="388" h="383">
                  <a:moveTo>
                    <a:pt x="194" y="383"/>
                  </a:moveTo>
                  <a:lnTo>
                    <a:pt x="174" y="382"/>
                  </a:lnTo>
                  <a:lnTo>
                    <a:pt x="155" y="380"/>
                  </a:lnTo>
                  <a:lnTo>
                    <a:pt x="137" y="374"/>
                  </a:lnTo>
                  <a:lnTo>
                    <a:pt x="119" y="369"/>
                  </a:lnTo>
                  <a:lnTo>
                    <a:pt x="102" y="360"/>
                  </a:lnTo>
                  <a:lnTo>
                    <a:pt x="85" y="351"/>
                  </a:lnTo>
                  <a:lnTo>
                    <a:pt x="71" y="339"/>
                  </a:lnTo>
                  <a:lnTo>
                    <a:pt x="57" y="327"/>
                  </a:lnTo>
                  <a:lnTo>
                    <a:pt x="45" y="314"/>
                  </a:lnTo>
                  <a:lnTo>
                    <a:pt x="34" y="299"/>
                  </a:lnTo>
                  <a:lnTo>
                    <a:pt x="23" y="283"/>
                  </a:lnTo>
                  <a:lnTo>
                    <a:pt x="16" y="266"/>
                  </a:lnTo>
                  <a:lnTo>
                    <a:pt x="9" y="248"/>
                  </a:lnTo>
                  <a:lnTo>
                    <a:pt x="4" y="230"/>
                  </a:lnTo>
                  <a:lnTo>
                    <a:pt x="1" y="211"/>
                  </a:lnTo>
                  <a:lnTo>
                    <a:pt x="0" y="192"/>
                  </a:lnTo>
                  <a:lnTo>
                    <a:pt x="1" y="172"/>
                  </a:lnTo>
                  <a:lnTo>
                    <a:pt x="4" y="153"/>
                  </a:lnTo>
                  <a:lnTo>
                    <a:pt x="9" y="135"/>
                  </a:lnTo>
                  <a:lnTo>
                    <a:pt x="16" y="117"/>
                  </a:lnTo>
                  <a:lnTo>
                    <a:pt x="23" y="100"/>
                  </a:lnTo>
                  <a:lnTo>
                    <a:pt x="34" y="84"/>
                  </a:lnTo>
                  <a:lnTo>
                    <a:pt x="45" y="70"/>
                  </a:lnTo>
                  <a:lnTo>
                    <a:pt x="57" y="56"/>
                  </a:lnTo>
                  <a:lnTo>
                    <a:pt x="71" y="44"/>
                  </a:lnTo>
                  <a:lnTo>
                    <a:pt x="85" y="33"/>
                  </a:lnTo>
                  <a:lnTo>
                    <a:pt x="102" y="24"/>
                  </a:lnTo>
                  <a:lnTo>
                    <a:pt x="119" y="15"/>
                  </a:lnTo>
                  <a:lnTo>
                    <a:pt x="137" y="9"/>
                  </a:lnTo>
                  <a:lnTo>
                    <a:pt x="155" y="4"/>
                  </a:lnTo>
                  <a:lnTo>
                    <a:pt x="174" y="1"/>
                  </a:lnTo>
                  <a:lnTo>
                    <a:pt x="194" y="0"/>
                  </a:lnTo>
                  <a:lnTo>
                    <a:pt x="214" y="1"/>
                  </a:lnTo>
                  <a:lnTo>
                    <a:pt x="233" y="4"/>
                  </a:lnTo>
                  <a:lnTo>
                    <a:pt x="251" y="9"/>
                  </a:lnTo>
                  <a:lnTo>
                    <a:pt x="269" y="15"/>
                  </a:lnTo>
                  <a:lnTo>
                    <a:pt x="286" y="24"/>
                  </a:lnTo>
                  <a:lnTo>
                    <a:pt x="303" y="33"/>
                  </a:lnTo>
                  <a:lnTo>
                    <a:pt x="318" y="44"/>
                  </a:lnTo>
                  <a:lnTo>
                    <a:pt x="331" y="56"/>
                  </a:lnTo>
                  <a:lnTo>
                    <a:pt x="344" y="70"/>
                  </a:lnTo>
                  <a:lnTo>
                    <a:pt x="355" y="84"/>
                  </a:lnTo>
                  <a:lnTo>
                    <a:pt x="365" y="100"/>
                  </a:lnTo>
                  <a:lnTo>
                    <a:pt x="373" y="117"/>
                  </a:lnTo>
                  <a:lnTo>
                    <a:pt x="379" y="135"/>
                  </a:lnTo>
                  <a:lnTo>
                    <a:pt x="384" y="153"/>
                  </a:lnTo>
                  <a:lnTo>
                    <a:pt x="387" y="172"/>
                  </a:lnTo>
                  <a:lnTo>
                    <a:pt x="388" y="192"/>
                  </a:lnTo>
                  <a:lnTo>
                    <a:pt x="387" y="211"/>
                  </a:lnTo>
                  <a:lnTo>
                    <a:pt x="384" y="230"/>
                  </a:lnTo>
                  <a:lnTo>
                    <a:pt x="379" y="248"/>
                  </a:lnTo>
                  <a:lnTo>
                    <a:pt x="373" y="266"/>
                  </a:lnTo>
                  <a:lnTo>
                    <a:pt x="365" y="283"/>
                  </a:lnTo>
                  <a:lnTo>
                    <a:pt x="355" y="299"/>
                  </a:lnTo>
                  <a:lnTo>
                    <a:pt x="344" y="314"/>
                  </a:lnTo>
                  <a:lnTo>
                    <a:pt x="331" y="327"/>
                  </a:lnTo>
                  <a:lnTo>
                    <a:pt x="318" y="339"/>
                  </a:lnTo>
                  <a:lnTo>
                    <a:pt x="303" y="351"/>
                  </a:lnTo>
                  <a:lnTo>
                    <a:pt x="286" y="360"/>
                  </a:lnTo>
                  <a:lnTo>
                    <a:pt x="269" y="369"/>
                  </a:lnTo>
                  <a:lnTo>
                    <a:pt x="251" y="374"/>
                  </a:lnTo>
                  <a:lnTo>
                    <a:pt x="233" y="380"/>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184" name="Rectangle 196"/>
            <p:cNvSpPr>
              <a:spLocks noChangeArrowheads="1"/>
            </p:cNvSpPr>
            <p:nvPr/>
          </p:nvSpPr>
          <p:spPr bwMode="auto">
            <a:xfrm>
              <a:off x="3089" y="2666"/>
              <a:ext cx="99" cy="11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13</a:t>
              </a:r>
              <a:endParaRPr lang="en-US" altLang="zh-CN">
                <a:ea typeface="宋体" pitchFamily="2" charset="-122"/>
              </a:endParaRPr>
            </a:p>
          </p:txBody>
        </p:sp>
        <p:sp>
          <p:nvSpPr>
            <p:cNvPr id="185" name="Freeform 197"/>
            <p:cNvSpPr>
              <a:spLocks/>
            </p:cNvSpPr>
            <p:nvPr/>
          </p:nvSpPr>
          <p:spPr bwMode="auto">
            <a:xfrm>
              <a:off x="3213" y="2117"/>
              <a:ext cx="97" cy="96"/>
            </a:xfrm>
            <a:custGeom>
              <a:avLst/>
              <a:gdLst/>
              <a:ahLst/>
              <a:cxnLst>
                <a:cxn ang="0">
                  <a:pos x="174" y="382"/>
                </a:cxn>
                <a:cxn ang="0">
                  <a:pos x="137" y="374"/>
                </a:cxn>
                <a:cxn ang="0">
                  <a:pos x="102" y="359"/>
                </a:cxn>
                <a:cxn ang="0">
                  <a:pos x="71" y="339"/>
                </a:cxn>
                <a:cxn ang="0">
                  <a:pos x="45" y="313"/>
                </a:cxn>
                <a:cxn ang="0">
                  <a:pos x="24" y="283"/>
                </a:cxn>
                <a:cxn ang="0">
                  <a:pos x="9" y="248"/>
                </a:cxn>
                <a:cxn ang="0">
                  <a:pos x="1" y="211"/>
                </a:cxn>
                <a:cxn ang="0">
                  <a:pos x="1" y="172"/>
                </a:cxn>
                <a:cxn ang="0">
                  <a:pos x="9" y="135"/>
                </a:cxn>
                <a:cxn ang="0">
                  <a:pos x="24" y="100"/>
                </a:cxn>
                <a:cxn ang="0">
                  <a:pos x="45" y="69"/>
                </a:cxn>
                <a:cxn ang="0">
                  <a:pos x="71" y="44"/>
                </a:cxn>
                <a:cxn ang="0">
                  <a:pos x="102" y="23"/>
                </a:cxn>
                <a:cxn ang="0">
                  <a:pos x="137" y="9"/>
                </a:cxn>
                <a:cxn ang="0">
                  <a:pos x="174" y="1"/>
                </a:cxn>
                <a:cxn ang="0">
                  <a:pos x="214" y="1"/>
                </a:cxn>
                <a:cxn ang="0">
                  <a:pos x="252" y="9"/>
                </a:cxn>
                <a:cxn ang="0">
                  <a:pos x="286" y="23"/>
                </a:cxn>
                <a:cxn ang="0">
                  <a:pos x="318" y="44"/>
                </a:cxn>
                <a:cxn ang="0">
                  <a:pos x="344" y="69"/>
                </a:cxn>
                <a:cxn ang="0">
                  <a:pos x="365" y="100"/>
                </a:cxn>
                <a:cxn ang="0">
                  <a:pos x="380" y="135"/>
                </a:cxn>
                <a:cxn ang="0">
                  <a:pos x="387" y="172"/>
                </a:cxn>
                <a:cxn ang="0">
                  <a:pos x="387" y="211"/>
                </a:cxn>
                <a:cxn ang="0">
                  <a:pos x="380" y="248"/>
                </a:cxn>
                <a:cxn ang="0">
                  <a:pos x="365" y="283"/>
                </a:cxn>
                <a:cxn ang="0">
                  <a:pos x="344" y="313"/>
                </a:cxn>
                <a:cxn ang="0">
                  <a:pos x="318" y="339"/>
                </a:cxn>
                <a:cxn ang="0">
                  <a:pos x="286" y="359"/>
                </a:cxn>
                <a:cxn ang="0">
                  <a:pos x="252" y="374"/>
                </a:cxn>
                <a:cxn ang="0">
                  <a:pos x="214" y="382"/>
                </a:cxn>
              </a:cxnLst>
              <a:rect l="0" t="0" r="r" b="b"/>
              <a:pathLst>
                <a:path w="389" h="383">
                  <a:moveTo>
                    <a:pt x="194" y="383"/>
                  </a:moveTo>
                  <a:lnTo>
                    <a:pt x="174" y="382"/>
                  </a:lnTo>
                  <a:lnTo>
                    <a:pt x="155" y="379"/>
                  </a:lnTo>
                  <a:lnTo>
                    <a:pt x="137" y="374"/>
                  </a:lnTo>
                  <a:lnTo>
                    <a:pt x="119" y="368"/>
                  </a:lnTo>
                  <a:lnTo>
                    <a:pt x="102" y="359"/>
                  </a:lnTo>
                  <a:lnTo>
                    <a:pt x="85" y="350"/>
                  </a:lnTo>
                  <a:lnTo>
                    <a:pt x="71" y="339"/>
                  </a:lnTo>
                  <a:lnTo>
                    <a:pt x="57" y="327"/>
                  </a:lnTo>
                  <a:lnTo>
                    <a:pt x="45" y="313"/>
                  </a:lnTo>
                  <a:lnTo>
                    <a:pt x="34" y="299"/>
                  </a:lnTo>
                  <a:lnTo>
                    <a:pt x="24" y="283"/>
                  </a:lnTo>
                  <a:lnTo>
                    <a:pt x="16" y="266"/>
                  </a:lnTo>
                  <a:lnTo>
                    <a:pt x="9" y="248"/>
                  </a:lnTo>
                  <a:lnTo>
                    <a:pt x="4" y="230"/>
                  </a:lnTo>
                  <a:lnTo>
                    <a:pt x="1" y="211"/>
                  </a:lnTo>
                  <a:lnTo>
                    <a:pt x="0" y="192"/>
                  </a:lnTo>
                  <a:lnTo>
                    <a:pt x="1" y="172"/>
                  </a:lnTo>
                  <a:lnTo>
                    <a:pt x="4" y="152"/>
                  </a:lnTo>
                  <a:lnTo>
                    <a:pt x="9" y="135"/>
                  </a:lnTo>
                  <a:lnTo>
                    <a:pt x="16" y="117"/>
                  </a:lnTo>
                  <a:lnTo>
                    <a:pt x="24" y="100"/>
                  </a:lnTo>
                  <a:lnTo>
                    <a:pt x="34" y="84"/>
                  </a:lnTo>
                  <a:lnTo>
                    <a:pt x="45" y="69"/>
                  </a:lnTo>
                  <a:lnTo>
                    <a:pt x="57" y="56"/>
                  </a:lnTo>
                  <a:lnTo>
                    <a:pt x="71" y="44"/>
                  </a:lnTo>
                  <a:lnTo>
                    <a:pt x="85" y="32"/>
                  </a:lnTo>
                  <a:lnTo>
                    <a:pt x="102" y="23"/>
                  </a:lnTo>
                  <a:lnTo>
                    <a:pt x="119" y="14"/>
                  </a:lnTo>
                  <a:lnTo>
                    <a:pt x="137" y="9"/>
                  </a:lnTo>
                  <a:lnTo>
                    <a:pt x="155" y="3"/>
                  </a:lnTo>
                  <a:lnTo>
                    <a:pt x="174" y="1"/>
                  </a:lnTo>
                  <a:lnTo>
                    <a:pt x="194" y="0"/>
                  </a:lnTo>
                  <a:lnTo>
                    <a:pt x="214" y="1"/>
                  </a:lnTo>
                  <a:lnTo>
                    <a:pt x="234" y="3"/>
                  </a:lnTo>
                  <a:lnTo>
                    <a:pt x="252" y="9"/>
                  </a:lnTo>
                  <a:lnTo>
                    <a:pt x="269" y="14"/>
                  </a:lnTo>
                  <a:lnTo>
                    <a:pt x="286" y="23"/>
                  </a:lnTo>
                  <a:lnTo>
                    <a:pt x="303" y="32"/>
                  </a:lnTo>
                  <a:lnTo>
                    <a:pt x="318" y="44"/>
                  </a:lnTo>
                  <a:lnTo>
                    <a:pt x="331" y="56"/>
                  </a:lnTo>
                  <a:lnTo>
                    <a:pt x="344" y="69"/>
                  </a:lnTo>
                  <a:lnTo>
                    <a:pt x="355" y="84"/>
                  </a:lnTo>
                  <a:lnTo>
                    <a:pt x="365" y="100"/>
                  </a:lnTo>
                  <a:lnTo>
                    <a:pt x="373" y="117"/>
                  </a:lnTo>
                  <a:lnTo>
                    <a:pt x="380" y="135"/>
                  </a:lnTo>
                  <a:lnTo>
                    <a:pt x="384" y="152"/>
                  </a:lnTo>
                  <a:lnTo>
                    <a:pt x="387" y="172"/>
                  </a:lnTo>
                  <a:lnTo>
                    <a:pt x="389" y="192"/>
                  </a:lnTo>
                  <a:lnTo>
                    <a:pt x="387" y="211"/>
                  </a:lnTo>
                  <a:lnTo>
                    <a:pt x="384" y="230"/>
                  </a:lnTo>
                  <a:lnTo>
                    <a:pt x="380" y="248"/>
                  </a:lnTo>
                  <a:lnTo>
                    <a:pt x="373" y="266"/>
                  </a:lnTo>
                  <a:lnTo>
                    <a:pt x="365" y="283"/>
                  </a:lnTo>
                  <a:lnTo>
                    <a:pt x="355" y="299"/>
                  </a:lnTo>
                  <a:lnTo>
                    <a:pt x="344" y="313"/>
                  </a:lnTo>
                  <a:lnTo>
                    <a:pt x="331" y="327"/>
                  </a:lnTo>
                  <a:lnTo>
                    <a:pt x="318" y="339"/>
                  </a:lnTo>
                  <a:lnTo>
                    <a:pt x="303" y="350"/>
                  </a:lnTo>
                  <a:lnTo>
                    <a:pt x="286" y="359"/>
                  </a:lnTo>
                  <a:lnTo>
                    <a:pt x="269" y="368"/>
                  </a:lnTo>
                  <a:lnTo>
                    <a:pt x="252" y="374"/>
                  </a:lnTo>
                  <a:lnTo>
                    <a:pt x="234" y="379"/>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186" name="Rectangle 198"/>
            <p:cNvSpPr>
              <a:spLocks noChangeArrowheads="1"/>
            </p:cNvSpPr>
            <p:nvPr/>
          </p:nvSpPr>
          <p:spPr bwMode="auto">
            <a:xfrm>
              <a:off x="3089" y="2191"/>
              <a:ext cx="99" cy="11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11</a:t>
              </a:r>
              <a:endParaRPr lang="en-US" altLang="zh-CN">
                <a:ea typeface="宋体" pitchFamily="2" charset="-122"/>
              </a:endParaRPr>
            </a:p>
          </p:txBody>
        </p:sp>
        <p:sp>
          <p:nvSpPr>
            <p:cNvPr id="187" name="Freeform 199"/>
            <p:cNvSpPr>
              <a:spLocks/>
            </p:cNvSpPr>
            <p:nvPr/>
          </p:nvSpPr>
          <p:spPr bwMode="auto">
            <a:xfrm>
              <a:off x="3214" y="2398"/>
              <a:ext cx="97" cy="96"/>
            </a:xfrm>
            <a:custGeom>
              <a:avLst/>
              <a:gdLst/>
              <a:ahLst/>
              <a:cxnLst>
                <a:cxn ang="0">
                  <a:pos x="174" y="382"/>
                </a:cxn>
                <a:cxn ang="0">
                  <a:pos x="137" y="374"/>
                </a:cxn>
                <a:cxn ang="0">
                  <a:pos x="102" y="360"/>
                </a:cxn>
                <a:cxn ang="0">
                  <a:pos x="71" y="339"/>
                </a:cxn>
                <a:cxn ang="0">
                  <a:pos x="45" y="314"/>
                </a:cxn>
                <a:cxn ang="0">
                  <a:pos x="24" y="283"/>
                </a:cxn>
                <a:cxn ang="0">
                  <a:pos x="9" y="248"/>
                </a:cxn>
                <a:cxn ang="0">
                  <a:pos x="1" y="211"/>
                </a:cxn>
                <a:cxn ang="0">
                  <a:pos x="1" y="172"/>
                </a:cxn>
                <a:cxn ang="0">
                  <a:pos x="9" y="135"/>
                </a:cxn>
                <a:cxn ang="0">
                  <a:pos x="24" y="100"/>
                </a:cxn>
                <a:cxn ang="0">
                  <a:pos x="45" y="70"/>
                </a:cxn>
                <a:cxn ang="0">
                  <a:pos x="71" y="44"/>
                </a:cxn>
                <a:cxn ang="0">
                  <a:pos x="102" y="24"/>
                </a:cxn>
                <a:cxn ang="0">
                  <a:pos x="137" y="9"/>
                </a:cxn>
                <a:cxn ang="0">
                  <a:pos x="174" y="1"/>
                </a:cxn>
                <a:cxn ang="0">
                  <a:pos x="215" y="1"/>
                </a:cxn>
                <a:cxn ang="0">
                  <a:pos x="252" y="9"/>
                </a:cxn>
                <a:cxn ang="0">
                  <a:pos x="286" y="24"/>
                </a:cxn>
                <a:cxn ang="0">
                  <a:pos x="318" y="44"/>
                </a:cxn>
                <a:cxn ang="0">
                  <a:pos x="344" y="70"/>
                </a:cxn>
                <a:cxn ang="0">
                  <a:pos x="365" y="100"/>
                </a:cxn>
                <a:cxn ang="0">
                  <a:pos x="380" y="135"/>
                </a:cxn>
                <a:cxn ang="0">
                  <a:pos x="388" y="172"/>
                </a:cxn>
                <a:cxn ang="0">
                  <a:pos x="388" y="211"/>
                </a:cxn>
                <a:cxn ang="0">
                  <a:pos x="380" y="248"/>
                </a:cxn>
                <a:cxn ang="0">
                  <a:pos x="365" y="283"/>
                </a:cxn>
                <a:cxn ang="0">
                  <a:pos x="344" y="314"/>
                </a:cxn>
                <a:cxn ang="0">
                  <a:pos x="318" y="339"/>
                </a:cxn>
                <a:cxn ang="0">
                  <a:pos x="286" y="360"/>
                </a:cxn>
                <a:cxn ang="0">
                  <a:pos x="252" y="374"/>
                </a:cxn>
                <a:cxn ang="0">
                  <a:pos x="215" y="382"/>
                </a:cxn>
              </a:cxnLst>
              <a:rect l="0" t="0" r="r" b="b"/>
              <a:pathLst>
                <a:path w="389" h="383">
                  <a:moveTo>
                    <a:pt x="194" y="383"/>
                  </a:moveTo>
                  <a:lnTo>
                    <a:pt x="174" y="382"/>
                  </a:lnTo>
                  <a:lnTo>
                    <a:pt x="155" y="380"/>
                  </a:lnTo>
                  <a:lnTo>
                    <a:pt x="137" y="374"/>
                  </a:lnTo>
                  <a:lnTo>
                    <a:pt x="119" y="369"/>
                  </a:lnTo>
                  <a:lnTo>
                    <a:pt x="102" y="360"/>
                  </a:lnTo>
                  <a:lnTo>
                    <a:pt x="85" y="351"/>
                  </a:lnTo>
                  <a:lnTo>
                    <a:pt x="71" y="339"/>
                  </a:lnTo>
                  <a:lnTo>
                    <a:pt x="57" y="327"/>
                  </a:lnTo>
                  <a:lnTo>
                    <a:pt x="45" y="314"/>
                  </a:lnTo>
                  <a:lnTo>
                    <a:pt x="34" y="299"/>
                  </a:lnTo>
                  <a:lnTo>
                    <a:pt x="24" y="283"/>
                  </a:lnTo>
                  <a:lnTo>
                    <a:pt x="16" y="266"/>
                  </a:lnTo>
                  <a:lnTo>
                    <a:pt x="9" y="248"/>
                  </a:lnTo>
                  <a:lnTo>
                    <a:pt x="5" y="230"/>
                  </a:lnTo>
                  <a:lnTo>
                    <a:pt x="1" y="211"/>
                  </a:lnTo>
                  <a:lnTo>
                    <a:pt x="0" y="192"/>
                  </a:lnTo>
                  <a:lnTo>
                    <a:pt x="1" y="172"/>
                  </a:lnTo>
                  <a:lnTo>
                    <a:pt x="5" y="153"/>
                  </a:lnTo>
                  <a:lnTo>
                    <a:pt x="9" y="135"/>
                  </a:lnTo>
                  <a:lnTo>
                    <a:pt x="16" y="117"/>
                  </a:lnTo>
                  <a:lnTo>
                    <a:pt x="24" y="100"/>
                  </a:lnTo>
                  <a:lnTo>
                    <a:pt x="34" y="84"/>
                  </a:lnTo>
                  <a:lnTo>
                    <a:pt x="45" y="70"/>
                  </a:lnTo>
                  <a:lnTo>
                    <a:pt x="57" y="56"/>
                  </a:lnTo>
                  <a:lnTo>
                    <a:pt x="71" y="44"/>
                  </a:lnTo>
                  <a:lnTo>
                    <a:pt x="85" y="33"/>
                  </a:lnTo>
                  <a:lnTo>
                    <a:pt x="102" y="24"/>
                  </a:lnTo>
                  <a:lnTo>
                    <a:pt x="119" y="15"/>
                  </a:lnTo>
                  <a:lnTo>
                    <a:pt x="137" y="9"/>
                  </a:lnTo>
                  <a:lnTo>
                    <a:pt x="155" y="4"/>
                  </a:lnTo>
                  <a:lnTo>
                    <a:pt x="174" y="1"/>
                  </a:lnTo>
                  <a:lnTo>
                    <a:pt x="194" y="0"/>
                  </a:lnTo>
                  <a:lnTo>
                    <a:pt x="215" y="1"/>
                  </a:lnTo>
                  <a:lnTo>
                    <a:pt x="234" y="4"/>
                  </a:lnTo>
                  <a:lnTo>
                    <a:pt x="252" y="9"/>
                  </a:lnTo>
                  <a:lnTo>
                    <a:pt x="270" y="15"/>
                  </a:lnTo>
                  <a:lnTo>
                    <a:pt x="286" y="24"/>
                  </a:lnTo>
                  <a:lnTo>
                    <a:pt x="303" y="33"/>
                  </a:lnTo>
                  <a:lnTo>
                    <a:pt x="318" y="44"/>
                  </a:lnTo>
                  <a:lnTo>
                    <a:pt x="331" y="56"/>
                  </a:lnTo>
                  <a:lnTo>
                    <a:pt x="344" y="70"/>
                  </a:lnTo>
                  <a:lnTo>
                    <a:pt x="355" y="84"/>
                  </a:lnTo>
                  <a:lnTo>
                    <a:pt x="365" y="100"/>
                  </a:lnTo>
                  <a:lnTo>
                    <a:pt x="373" y="117"/>
                  </a:lnTo>
                  <a:lnTo>
                    <a:pt x="380" y="135"/>
                  </a:lnTo>
                  <a:lnTo>
                    <a:pt x="384" y="153"/>
                  </a:lnTo>
                  <a:lnTo>
                    <a:pt x="388" y="172"/>
                  </a:lnTo>
                  <a:lnTo>
                    <a:pt x="389" y="192"/>
                  </a:lnTo>
                  <a:lnTo>
                    <a:pt x="388" y="211"/>
                  </a:lnTo>
                  <a:lnTo>
                    <a:pt x="384" y="230"/>
                  </a:lnTo>
                  <a:lnTo>
                    <a:pt x="380" y="248"/>
                  </a:lnTo>
                  <a:lnTo>
                    <a:pt x="373" y="266"/>
                  </a:lnTo>
                  <a:lnTo>
                    <a:pt x="365" y="283"/>
                  </a:lnTo>
                  <a:lnTo>
                    <a:pt x="355" y="299"/>
                  </a:lnTo>
                  <a:lnTo>
                    <a:pt x="344" y="314"/>
                  </a:lnTo>
                  <a:lnTo>
                    <a:pt x="331" y="327"/>
                  </a:lnTo>
                  <a:lnTo>
                    <a:pt x="318" y="339"/>
                  </a:lnTo>
                  <a:lnTo>
                    <a:pt x="303" y="351"/>
                  </a:lnTo>
                  <a:lnTo>
                    <a:pt x="286" y="360"/>
                  </a:lnTo>
                  <a:lnTo>
                    <a:pt x="270" y="369"/>
                  </a:lnTo>
                  <a:lnTo>
                    <a:pt x="252" y="374"/>
                  </a:lnTo>
                  <a:lnTo>
                    <a:pt x="234" y="380"/>
                  </a:lnTo>
                  <a:lnTo>
                    <a:pt x="215" y="382"/>
                  </a:lnTo>
                  <a:lnTo>
                    <a:pt x="194" y="383"/>
                  </a:lnTo>
                </a:path>
              </a:pathLst>
            </a:custGeom>
            <a:noFill/>
            <a:ln w="0">
              <a:solidFill>
                <a:srgbClr val="000000"/>
              </a:solidFill>
              <a:prstDash val="solid"/>
              <a:round/>
              <a:headEnd/>
              <a:tailEnd/>
            </a:ln>
          </p:spPr>
          <p:txBody>
            <a:bodyPr/>
            <a:lstStyle/>
            <a:p>
              <a:endParaRPr lang="ja-JP" altLang="en-US"/>
            </a:p>
          </p:txBody>
        </p:sp>
        <p:sp>
          <p:nvSpPr>
            <p:cNvPr id="188" name="Rectangle 200"/>
            <p:cNvSpPr>
              <a:spLocks noChangeArrowheads="1"/>
            </p:cNvSpPr>
            <p:nvPr/>
          </p:nvSpPr>
          <p:spPr bwMode="auto">
            <a:xfrm>
              <a:off x="3089" y="2443"/>
              <a:ext cx="99" cy="11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12</a:t>
              </a:r>
              <a:endParaRPr lang="en-US" altLang="zh-CN">
                <a:ea typeface="宋体" pitchFamily="2" charset="-122"/>
              </a:endParaRPr>
            </a:p>
          </p:txBody>
        </p:sp>
        <p:sp>
          <p:nvSpPr>
            <p:cNvPr id="189" name="Freeform 201"/>
            <p:cNvSpPr>
              <a:spLocks/>
            </p:cNvSpPr>
            <p:nvPr/>
          </p:nvSpPr>
          <p:spPr bwMode="auto">
            <a:xfrm>
              <a:off x="3210" y="2273"/>
              <a:ext cx="86" cy="120"/>
            </a:xfrm>
            <a:custGeom>
              <a:avLst/>
              <a:gdLst/>
              <a:ahLst/>
              <a:cxnLst>
                <a:cxn ang="0">
                  <a:pos x="35" y="27"/>
                </a:cxn>
                <a:cxn ang="0">
                  <a:pos x="77" y="48"/>
                </a:cxn>
                <a:cxn ang="0">
                  <a:pos x="123" y="64"/>
                </a:cxn>
                <a:cxn ang="0">
                  <a:pos x="172" y="69"/>
                </a:cxn>
                <a:cxn ang="0">
                  <a:pos x="221" y="65"/>
                </a:cxn>
                <a:cxn ang="0">
                  <a:pos x="266" y="52"/>
                </a:cxn>
                <a:cxn ang="0">
                  <a:pos x="307" y="33"/>
                </a:cxn>
                <a:cxn ang="0">
                  <a:pos x="342" y="7"/>
                </a:cxn>
                <a:cxn ang="0">
                  <a:pos x="160" y="482"/>
                </a:cxn>
                <a:cxn ang="0">
                  <a:pos x="0" y="0"/>
                </a:cxn>
                <a:cxn ang="0">
                  <a:pos x="35" y="27"/>
                </a:cxn>
              </a:cxnLst>
              <a:rect l="0" t="0" r="r" b="b"/>
              <a:pathLst>
                <a:path w="342" h="482">
                  <a:moveTo>
                    <a:pt x="35" y="27"/>
                  </a:moveTo>
                  <a:lnTo>
                    <a:pt x="77" y="48"/>
                  </a:lnTo>
                  <a:lnTo>
                    <a:pt x="123" y="64"/>
                  </a:lnTo>
                  <a:lnTo>
                    <a:pt x="172" y="69"/>
                  </a:lnTo>
                  <a:lnTo>
                    <a:pt x="221" y="65"/>
                  </a:lnTo>
                  <a:lnTo>
                    <a:pt x="266" y="52"/>
                  </a:lnTo>
                  <a:lnTo>
                    <a:pt x="307" y="33"/>
                  </a:lnTo>
                  <a:lnTo>
                    <a:pt x="342" y="7"/>
                  </a:lnTo>
                  <a:lnTo>
                    <a:pt x="160" y="482"/>
                  </a:lnTo>
                  <a:lnTo>
                    <a:pt x="0" y="0"/>
                  </a:lnTo>
                  <a:lnTo>
                    <a:pt x="35" y="27"/>
                  </a:lnTo>
                  <a:close/>
                </a:path>
              </a:pathLst>
            </a:custGeom>
            <a:solidFill>
              <a:srgbClr val="000000"/>
            </a:solidFill>
            <a:ln w="9525">
              <a:noFill/>
              <a:round/>
              <a:headEnd/>
              <a:tailEnd/>
            </a:ln>
          </p:spPr>
          <p:txBody>
            <a:bodyPr/>
            <a:lstStyle/>
            <a:p>
              <a:endParaRPr lang="ja-JP" altLang="en-US"/>
            </a:p>
          </p:txBody>
        </p:sp>
        <p:sp>
          <p:nvSpPr>
            <p:cNvPr id="190" name="Line 202"/>
            <p:cNvSpPr>
              <a:spLocks noChangeShapeType="1"/>
            </p:cNvSpPr>
            <p:nvPr/>
          </p:nvSpPr>
          <p:spPr bwMode="auto">
            <a:xfrm flipH="1">
              <a:off x="3253" y="2230"/>
              <a:ext cx="1" cy="67"/>
            </a:xfrm>
            <a:prstGeom prst="line">
              <a:avLst/>
            </a:prstGeom>
            <a:noFill/>
            <a:ln w="0">
              <a:solidFill>
                <a:srgbClr val="000000"/>
              </a:solidFill>
              <a:round/>
              <a:headEnd/>
              <a:tailEnd/>
            </a:ln>
          </p:spPr>
          <p:txBody>
            <a:bodyPr/>
            <a:lstStyle/>
            <a:p>
              <a:endParaRPr lang="ja-JP" altLang="en-US"/>
            </a:p>
          </p:txBody>
        </p:sp>
        <p:sp>
          <p:nvSpPr>
            <p:cNvPr id="191" name="Freeform 203"/>
            <p:cNvSpPr>
              <a:spLocks/>
            </p:cNvSpPr>
            <p:nvPr/>
          </p:nvSpPr>
          <p:spPr bwMode="auto">
            <a:xfrm>
              <a:off x="3211" y="2554"/>
              <a:ext cx="85" cy="120"/>
            </a:xfrm>
            <a:custGeom>
              <a:avLst/>
              <a:gdLst/>
              <a:ahLst/>
              <a:cxnLst>
                <a:cxn ang="0">
                  <a:pos x="35" y="27"/>
                </a:cxn>
                <a:cxn ang="0">
                  <a:pos x="77" y="48"/>
                </a:cxn>
                <a:cxn ang="0">
                  <a:pos x="123" y="64"/>
                </a:cxn>
                <a:cxn ang="0">
                  <a:pos x="172" y="68"/>
                </a:cxn>
                <a:cxn ang="0">
                  <a:pos x="221" y="65"/>
                </a:cxn>
                <a:cxn ang="0">
                  <a:pos x="266" y="51"/>
                </a:cxn>
                <a:cxn ang="0">
                  <a:pos x="308" y="32"/>
                </a:cxn>
                <a:cxn ang="0">
                  <a:pos x="342" y="6"/>
                </a:cxn>
                <a:cxn ang="0">
                  <a:pos x="160" y="481"/>
                </a:cxn>
                <a:cxn ang="0">
                  <a:pos x="0" y="0"/>
                </a:cxn>
                <a:cxn ang="0">
                  <a:pos x="35" y="27"/>
                </a:cxn>
              </a:cxnLst>
              <a:rect l="0" t="0" r="r" b="b"/>
              <a:pathLst>
                <a:path w="342" h="481">
                  <a:moveTo>
                    <a:pt x="35" y="27"/>
                  </a:moveTo>
                  <a:lnTo>
                    <a:pt x="77" y="48"/>
                  </a:lnTo>
                  <a:lnTo>
                    <a:pt x="123" y="64"/>
                  </a:lnTo>
                  <a:lnTo>
                    <a:pt x="172" y="68"/>
                  </a:lnTo>
                  <a:lnTo>
                    <a:pt x="221" y="65"/>
                  </a:lnTo>
                  <a:lnTo>
                    <a:pt x="266" y="51"/>
                  </a:lnTo>
                  <a:lnTo>
                    <a:pt x="308" y="32"/>
                  </a:lnTo>
                  <a:lnTo>
                    <a:pt x="342" y="6"/>
                  </a:lnTo>
                  <a:lnTo>
                    <a:pt x="160" y="481"/>
                  </a:lnTo>
                  <a:lnTo>
                    <a:pt x="0" y="0"/>
                  </a:lnTo>
                  <a:lnTo>
                    <a:pt x="35" y="27"/>
                  </a:lnTo>
                  <a:close/>
                </a:path>
              </a:pathLst>
            </a:custGeom>
            <a:solidFill>
              <a:srgbClr val="000000"/>
            </a:solidFill>
            <a:ln w="9525">
              <a:noFill/>
              <a:round/>
              <a:headEnd/>
              <a:tailEnd/>
            </a:ln>
          </p:spPr>
          <p:txBody>
            <a:bodyPr/>
            <a:lstStyle/>
            <a:p>
              <a:endParaRPr lang="ja-JP" altLang="en-US"/>
            </a:p>
          </p:txBody>
        </p:sp>
        <p:sp>
          <p:nvSpPr>
            <p:cNvPr id="192" name="Line 204"/>
            <p:cNvSpPr>
              <a:spLocks noChangeShapeType="1"/>
            </p:cNvSpPr>
            <p:nvPr/>
          </p:nvSpPr>
          <p:spPr bwMode="auto">
            <a:xfrm flipH="1">
              <a:off x="3253" y="2512"/>
              <a:ext cx="2" cy="66"/>
            </a:xfrm>
            <a:prstGeom prst="line">
              <a:avLst/>
            </a:prstGeom>
            <a:noFill/>
            <a:ln w="0">
              <a:solidFill>
                <a:srgbClr val="000000"/>
              </a:solidFill>
              <a:round/>
              <a:headEnd/>
              <a:tailEnd/>
            </a:ln>
          </p:spPr>
          <p:txBody>
            <a:bodyPr/>
            <a:lstStyle/>
            <a:p>
              <a:endParaRPr lang="ja-JP" altLang="en-US"/>
            </a:p>
          </p:txBody>
        </p:sp>
        <p:sp>
          <p:nvSpPr>
            <p:cNvPr id="193" name="Freeform 205"/>
            <p:cNvSpPr>
              <a:spLocks/>
            </p:cNvSpPr>
            <p:nvPr/>
          </p:nvSpPr>
          <p:spPr bwMode="auto">
            <a:xfrm>
              <a:off x="3214" y="1864"/>
              <a:ext cx="97" cy="96"/>
            </a:xfrm>
            <a:custGeom>
              <a:avLst/>
              <a:gdLst/>
              <a:ahLst/>
              <a:cxnLst>
                <a:cxn ang="0">
                  <a:pos x="174" y="382"/>
                </a:cxn>
                <a:cxn ang="0">
                  <a:pos x="137" y="374"/>
                </a:cxn>
                <a:cxn ang="0">
                  <a:pos x="102" y="359"/>
                </a:cxn>
                <a:cxn ang="0">
                  <a:pos x="71" y="339"/>
                </a:cxn>
                <a:cxn ang="0">
                  <a:pos x="45" y="313"/>
                </a:cxn>
                <a:cxn ang="0">
                  <a:pos x="24" y="283"/>
                </a:cxn>
                <a:cxn ang="0">
                  <a:pos x="9" y="248"/>
                </a:cxn>
                <a:cxn ang="0">
                  <a:pos x="1" y="211"/>
                </a:cxn>
                <a:cxn ang="0">
                  <a:pos x="1" y="172"/>
                </a:cxn>
                <a:cxn ang="0">
                  <a:pos x="9" y="135"/>
                </a:cxn>
                <a:cxn ang="0">
                  <a:pos x="24" y="100"/>
                </a:cxn>
                <a:cxn ang="0">
                  <a:pos x="45" y="69"/>
                </a:cxn>
                <a:cxn ang="0">
                  <a:pos x="71" y="44"/>
                </a:cxn>
                <a:cxn ang="0">
                  <a:pos x="102" y="23"/>
                </a:cxn>
                <a:cxn ang="0">
                  <a:pos x="137" y="9"/>
                </a:cxn>
                <a:cxn ang="0">
                  <a:pos x="174" y="1"/>
                </a:cxn>
                <a:cxn ang="0">
                  <a:pos x="215" y="1"/>
                </a:cxn>
                <a:cxn ang="0">
                  <a:pos x="252" y="9"/>
                </a:cxn>
                <a:cxn ang="0">
                  <a:pos x="286" y="23"/>
                </a:cxn>
                <a:cxn ang="0">
                  <a:pos x="318" y="44"/>
                </a:cxn>
                <a:cxn ang="0">
                  <a:pos x="344" y="69"/>
                </a:cxn>
                <a:cxn ang="0">
                  <a:pos x="365" y="100"/>
                </a:cxn>
                <a:cxn ang="0">
                  <a:pos x="380" y="135"/>
                </a:cxn>
                <a:cxn ang="0">
                  <a:pos x="388" y="172"/>
                </a:cxn>
                <a:cxn ang="0">
                  <a:pos x="388" y="211"/>
                </a:cxn>
                <a:cxn ang="0">
                  <a:pos x="380" y="248"/>
                </a:cxn>
                <a:cxn ang="0">
                  <a:pos x="365" y="283"/>
                </a:cxn>
                <a:cxn ang="0">
                  <a:pos x="344" y="313"/>
                </a:cxn>
                <a:cxn ang="0">
                  <a:pos x="318" y="339"/>
                </a:cxn>
                <a:cxn ang="0">
                  <a:pos x="286" y="359"/>
                </a:cxn>
                <a:cxn ang="0">
                  <a:pos x="252" y="374"/>
                </a:cxn>
                <a:cxn ang="0">
                  <a:pos x="215" y="382"/>
                </a:cxn>
              </a:cxnLst>
              <a:rect l="0" t="0" r="r" b="b"/>
              <a:pathLst>
                <a:path w="389" h="383">
                  <a:moveTo>
                    <a:pt x="194" y="383"/>
                  </a:moveTo>
                  <a:lnTo>
                    <a:pt x="174" y="382"/>
                  </a:lnTo>
                  <a:lnTo>
                    <a:pt x="155" y="379"/>
                  </a:lnTo>
                  <a:lnTo>
                    <a:pt x="137" y="374"/>
                  </a:lnTo>
                  <a:lnTo>
                    <a:pt x="119" y="368"/>
                  </a:lnTo>
                  <a:lnTo>
                    <a:pt x="102" y="359"/>
                  </a:lnTo>
                  <a:lnTo>
                    <a:pt x="85" y="350"/>
                  </a:lnTo>
                  <a:lnTo>
                    <a:pt x="71" y="339"/>
                  </a:lnTo>
                  <a:lnTo>
                    <a:pt x="57" y="327"/>
                  </a:lnTo>
                  <a:lnTo>
                    <a:pt x="45" y="313"/>
                  </a:lnTo>
                  <a:lnTo>
                    <a:pt x="34" y="299"/>
                  </a:lnTo>
                  <a:lnTo>
                    <a:pt x="24" y="283"/>
                  </a:lnTo>
                  <a:lnTo>
                    <a:pt x="16" y="266"/>
                  </a:lnTo>
                  <a:lnTo>
                    <a:pt x="9" y="248"/>
                  </a:lnTo>
                  <a:lnTo>
                    <a:pt x="5" y="230"/>
                  </a:lnTo>
                  <a:lnTo>
                    <a:pt x="1" y="211"/>
                  </a:lnTo>
                  <a:lnTo>
                    <a:pt x="0" y="192"/>
                  </a:lnTo>
                  <a:lnTo>
                    <a:pt x="1" y="172"/>
                  </a:lnTo>
                  <a:lnTo>
                    <a:pt x="5" y="153"/>
                  </a:lnTo>
                  <a:lnTo>
                    <a:pt x="9" y="135"/>
                  </a:lnTo>
                  <a:lnTo>
                    <a:pt x="16" y="117"/>
                  </a:lnTo>
                  <a:lnTo>
                    <a:pt x="24" y="100"/>
                  </a:lnTo>
                  <a:lnTo>
                    <a:pt x="34" y="84"/>
                  </a:lnTo>
                  <a:lnTo>
                    <a:pt x="45" y="69"/>
                  </a:lnTo>
                  <a:lnTo>
                    <a:pt x="57" y="56"/>
                  </a:lnTo>
                  <a:lnTo>
                    <a:pt x="71" y="44"/>
                  </a:lnTo>
                  <a:lnTo>
                    <a:pt x="85" y="32"/>
                  </a:lnTo>
                  <a:lnTo>
                    <a:pt x="102" y="23"/>
                  </a:lnTo>
                  <a:lnTo>
                    <a:pt x="119" y="14"/>
                  </a:lnTo>
                  <a:lnTo>
                    <a:pt x="137" y="9"/>
                  </a:lnTo>
                  <a:lnTo>
                    <a:pt x="155" y="3"/>
                  </a:lnTo>
                  <a:lnTo>
                    <a:pt x="174" y="1"/>
                  </a:lnTo>
                  <a:lnTo>
                    <a:pt x="194" y="0"/>
                  </a:lnTo>
                  <a:lnTo>
                    <a:pt x="215" y="1"/>
                  </a:lnTo>
                  <a:lnTo>
                    <a:pt x="234" y="3"/>
                  </a:lnTo>
                  <a:lnTo>
                    <a:pt x="252" y="9"/>
                  </a:lnTo>
                  <a:lnTo>
                    <a:pt x="270" y="14"/>
                  </a:lnTo>
                  <a:lnTo>
                    <a:pt x="286" y="23"/>
                  </a:lnTo>
                  <a:lnTo>
                    <a:pt x="303" y="32"/>
                  </a:lnTo>
                  <a:lnTo>
                    <a:pt x="318" y="44"/>
                  </a:lnTo>
                  <a:lnTo>
                    <a:pt x="331" y="56"/>
                  </a:lnTo>
                  <a:lnTo>
                    <a:pt x="344" y="69"/>
                  </a:lnTo>
                  <a:lnTo>
                    <a:pt x="355" y="84"/>
                  </a:lnTo>
                  <a:lnTo>
                    <a:pt x="365" y="100"/>
                  </a:lnTo>
                  <a:lnTo>
                    <a:pt x="373" y="117"/>
                  </a:lnTo>
                  <a:lnTo>
                    <a:pt x="380" y="135"/>
                  </a:lnTo>
                  <a:lnTo>
                    <a:pt x="384" y="153"/>
                  </a:lnTo>
                  <a:lnTo>
                    <a:pt x="388" y="172"/>
                  </a:lnTo>
                  <a:lnTo>
                    <a:pt x="389" y="192"/>
                  </a:lnTo>
                  <a:lnTo>
                    <a:pt x="388" y="211"/>
                  </a:lnTo>
                  <a:lnTo>
                    <a:pt x="384" y="230"/>
                  </a:lnTo>
                  <a:lnTo>
                    <a:pt x="380" y="248"/>
                  </a:lnTo>
                  <a:lnTo>
                    <a:pt x="373" y="266"/>
                  </a:lnTo>
                  <a:lnTo>
                    <a:pt x="365" y="283"/>
                  </a:lnTo>
                  <a:lnTo>
                    <a:pt x="355" y="299"/>
                  </a:lnTo>
                  <a:lnTo>
                    <a:pt x="344" y="313"/>
                  </a:lnTo>
                  <a:lnTo>
                    <a:pt x="331" y="327"/>
                  </a:lnTo>
                  <a:lnTo>
                    <a:pt x="318" y="339"/>
                  </a:lnTo>
                  <a:lnTo>
                    <a:pt x="303" y="350"/>
                  </a:lnTo>
                  <a:lnTo>
                    <a:pt x="286" y="359"/>
                  </a:lnTo>
                  <a:lnTo>
                    <a:pt x="270" y="368"/>
                  </a:lnTo>
                  <a:lnTo>
                    <a:pt x="252" y="374"/>
                  </a:lnTo>
                  <a:lnTo>
                    <a:pt x="234" y="379"/>
                  </a:lnTo>
                  <a:lnTo>
                    <a:pt x="215" y="382"/>
                  </a:lnTo>
                  <a:lnTo>
                    <a:pt x="194" y="383"/>
                  </a:lnTo>
                </a:path>
              </a:pathLst>
            </a:custGeom>
            <a:noFill/>
            <a:ln w="0">
              <a:solidFill>
                <a:srgbClr val="000000"/>
              </a:solidFill>
              <a:prstDash val="solid"/>
              <a:round/>
              <a:headEnd/>
              <a:tailEnd/>
            </a:ln>
          </p:spPr>
          <p:txBody>
            <a:bodyPr/>
            <a:lstStyle/>
            <a:p>
              <a:endParaRPr lang="ja-JP" altLang="en-US"/>
            </a:p>
          </p:txBody>
        </p:sp>
        <p:sp>
          <p:nvSpPr>
            <p:cNvPr id="194" name="Rectangle 206"/>
            <p:cNvSpPr>
              <a:spLocks noChangeArrowheads="1"/>
            </p:cNvSpPr>
            <p:nvPr/>
          </p:nvSpPr>
          <p:spPr bwMode="auto">
            <a:xfrm>
              <a:off x="3089" y="1938"/>
              <a:ext cx="99" cy="11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10</a:t>
              </a:r>
              <a:endParaRPr lang="en-US" altLang="zh-CN">
                <a:ea typeface="宋体" pitchFamily="2" charset="-122"/>
              </a:endParaRPr>
            </a:p>
          </p:txBody>
        </p:sp>
        <p:sp>
          <p:nvSpPr>
            <p:cNvPr id="195" name="Freeform 207"/>
            <p:cNvSpPr>
              <a:spLocks/>
            </p:cNvSpPr>
            <p:nvPr/>
          </p:nvSpPr>
          <p:spPr bwMode="auto">
            <a:xfrm>
              <a:off x="3211" y="2020"/>
              <a:ext cx="85" cy="121"/>
            </a:xfrm>
            <a:custGeom>
              <a:avLst/>
              <a:gdLst/>
              <a:ahLst/>
              <a:cxnLst>
                <a:cxn ang="0">
                  <a:pos x="35" y="27"/>
                </a:cxn>
                <a:cxn ang="0">
                  <a:pos x="77" y="48"/>
                </a:cxn>
                <a:cxn ang="0">
                  <a:pos x="123" y="64"/>
                </a:cxn>
                <a:cxn ang="0">
                  <a:pos x="172" y="69"/>
                </a:cxn>
                <a:cxn ang="0">
                  <a:pos x="221" y="65"/>
                </a:cxn>
                <a:cxn ang="0">
                  <a:pos x="266" y="52"/>
                </a:cxn>
                <a:cxn ang="0">
                  <a:pos x="308" y="33"/>
                </a:cxn>
                <a:cxn ang="0">
                  <a:pos x="342" y="7"/>
                </a:cxn>
                <a:cxn ang="0">
                  <a:pos x="160" y="482"/>
                </a:cxn>
                <a:cxn ang="0">
                  <a:pos x="0" y="0"/>
                </a:cxn>
                <a:cxn ang="0">
                  <a:pos x="35" y="27"/>
                </a:cxn>
              </a:cxnLst>
              <a:rect l="0" t="0" r="r" b="b"/>
              <a:pathLst>
                <a:path w="342" h="482">
                  <a:moveTo>
                    <a:pt x="35" y="27"/>
                  </a:moveTo>
                  <a:lnTo>
                    <a:pt x="77" y="48"/>
                  </a:lnTo>
                  <a:lnTo>
                    <a:pt x="123" y="64"/>
                  </a:lnTo>
                  <a:lnTo>
                    <a:pt x="172" y="69"/>
                  </a:lnTo>
                  <a:lnTo>
                    <a:pt x="221" y="65"/>
                  </a:lnTo>
                  <a:lnTo>
                    <a:pt x="266" y="52"/>
                  </a:lnTo>
                  <a:lnTo>
                    <a:pt x="308" y="33"/>
                  </a:lnTo>
                  <a:lnTo>
                    <a:pt x="342" y="7"/>
                  </a:lnTo>
                  <a:lnTo>
                    <a:pt x="160" y="482"/>
                  </a:lnTo>
                  <a:lnTo>
                    <a:pt x="0" y="0"/>
                  </a:lnTo>
                  <a:lnTo>
                    <a:pt x="35" y="27"/>
                  </a:lnTo>
                  <a:close/>
                </a:path>
              </a:pathLst>
            </a:custGeom>
            <a:solidFill>
              <a:srgbClr val="000000"/>
            </a:solidFill>
            <a:ln w="9525">
              <a:noFill/>
              <a:round/>
              <a:headEnd/>
              <a:tailEnd/>
            </a:ln>
          </p:spPr>
          <p:txBody>
            <a:bodyPr/>
            <a:lstStyle/>
            <a:p>
              <a:endParaRPr lang="ja-JP" altLang="en-US"/>
            </a:p>
          </p:txBody>
        </p:sp>
        <p:sp>
          <p:nvSpPr>
            <p:cNvPr id="196" name="Line 208"/>
            <p:cNvSpPr>
              <a:spLocks noChangeShapeType="1"/>
            </p:cNvSpPr>
            <p:nvPr/>
          </p:nvSpPr>
          <p:spPr bwMode="auto">
            <a:xfrm flipH="1">
              <a:off x="3253" y="1978"/>
              <a:ext cx="2" cy="67"/>
            </a:xfrm>
            <a:prstGeom prst="line">
              <a:avLst/>
            </a:prstGeom>
            <a:noFill/>
            <a:ln w="0">
              <a:solidFill>
                <a:srgbClr val="000000"/>
              </a:solidFill>
              <a:round/>
              <a:headEnd/>
              <a:tailEnd/>
            </a:ln>
          </p:spPr>
          <p:txBody>
            <a:bodyPr/>
            <a:lstStyle/>
            <a:p>
              <a:endParaRPr lang="ja-JP" altLang="en-US"/>
            </a:p>
          </p:txBody>
        </p:sp>
        <p:sp>
          <p:nvSpPr>
            <p:cNvPr id="197" name="Freeform 209"/>
            <p:cNvSpPr>
              <a:spLocks/>
            </p:cNvSpPr>
            <p:nvPr/>
          </p:nvSpPr>
          <p:spPr bwMode="auto">
            <a:xfrm>
              <a:off x="3562" y="2684"/>
              <a:ext cx="117" cy="84"/>
            </a:xfrm>
            <a:custGeom>
              <a:avLst/>
              <a:gdLst/>
              <a:ahLst/>
              <a:cxnLst>
                <a:cxn ang="0">
                  <a:pos x="27" y="302"/>
                </a:cxn>
                <a:cxn ang="0">
                  <a:pos x="47" y="260"/>
                </a:cxn>
                <a:cxn ang="0">
                  <a:pos x="60" y="214"/>
                </a:cxn>
                <a:cxn ang="0">
                  <a:pos x="64" y="166"/>
                </a:cxn>
                <a:cxn ang="0">
                  <a:pos x="59" y="119"/>
                </a:cxn>
                <a:cxn ang="0">
                  <a:pos x="45" y="74"/>
                </a:cxn>
                <a:cxn ang="0">
                  <a:pos x="25" y="33"/>
                </a:cxn>
                <a:cxn ang="0">
                  <a:pos x="0" y="0"/>
                </a:cxn>
                <a:cxn ang="0">
                  <a:pos x="470" y="168"/>
                </a:cxn>
                <a:cxn ang="0">
                  <a:pos x="0" y="337"/>
                </a:cxn>
                <a:cxn ang="0">
                  <a:pos x="27" y="302"/>
                </a:cxn>
              </a:cxnLst>
              <a:rect l="0" t="0" r="r" b="b"/>
              <a:pathLst>
                <a:path w="470" h="337">
                  <a:moveTo>
                    <a:pt x="27" y="302"/>
                  </a:moveTo>
                  <a:lnTo>
                    <a:pt x="47" y="260"/>
                  </a:lnTo>
                  <a:lnTo>
                    <a:pt x="60" y="214"/>
                  </a:lnTo>
                  <a:lnTo>
                    <a:pt x="64" y="166"/>
                  </a:lnTo>
                  <a:lnTo>
                    <a:pt x="59" y="119"/>
                  </a:lnTo>
                  <a:lnTo>
                    <a:pt x="45" y="74"/>
                  </a:lnTo>
                  <a:lnTo>
                    <a:pt x="25" y="33"/>
                  </a:lnTo>
                  <a:lnTo>
                    <a:pt x="0" y="0"/>
                  </a:lnTo>
                  <a:lnTo>
                    <a:pt x="470" y="168"/>
                  </a:lnTo>
                  <a:lnTo>
                    <a:pt x="0" y="337"/>
                  </a:lnTo>
                  <a:lnTo>
                    <a:pt x="27" y="302"/>
                  </a:lnTo>
                  <a:close/>
                </a:path>
              </a:pathLst>
            </a:custGeom>
            <a:solidFill>
              <a:srgbClr val="000000"/>
            </a:solidFill>
            <a:ln w="9525">
              <a:noFill/>
              <a:round/>
              <a:headEnd/>
              <a:tailEnd/>
            </a:ln>
          </p:spPr>
          <p:txBody>
            <a:bodyPr/>
            <a:lstStyle/>
            <a:p>
              <a:endParaRPr lang="ja-JP" altLang="en-US"/>
            </a:p>
          </p:txBody>
        </p:sp>
        <p:sp>
          <p:nvSpPr>
            <p:cNvPr id="198" name="Line 210"/>
            <p:cNvSpPr>
              <a:spLocks noChangeShapeType="1"/>
            </p:cNvSpPr>
            <p:nvPr/>
          </p:nvSpPr>
          <p:spPr bwMode="auto">
            <a:xfrm>
              <a:off x="3292" y="2726"/>
              <a:ext cx="293" cy="1"/>
            </a:xfrm>
            <a:prstGeom prst="line">
              <a:avLst/>
            </a:prstGeom>
            <a:noFill/>
            <a:ln w="0">
              <a:solidFill>
                <a:srgbClr val="000000"/>
              </a:solidFill>
              <a:round/>
              <a:headEnd/>
              <a:tailEnd/>
            </a:ln>
          </p:spPr>
          <p:txBody>
            <a:bodyPr/>
            <a:lstStyle/>
            <a:p>
              <a:endParaRPr lang="ja-JP" altLang="en-US"/>
            </a:p>
          </p:txBody>
        </p:sp>
        <p:sp>
          <p:nvSpPr>
            <p:cNvPr id="199" name="Freeform 211"/>
            <p:cNvSpPr>
              <a:spLocks/>
            </p:cNvSpPr>
            <p:nvPr/>
          </p:nvSpPr>
          <p:spPr bwMode="auto">
            <a:xfrm>
              <a:off x="2876" y="2678"/>
              <a:ext cx="97" cy="96"/>
            </a:xfrm>
            <a:custGeom>
              <a:avLst/>
              <a:gdLst/>
              <a:ahLst/>
              <a:cxnLst>
                <a:cxn ang="0">
                  <a:pos x="174" y="382"/>
                </a:cxn>
                <a:cxn ang="0">
                  <a:pos x="137" y="374"/>
                </a:cxn>
                <a:cxn ang="0">
                  <a:pos x="102" y="360"/>
                </a:cxn>
                <a:cxn ang="0">
                  <a:pos x="71" y="339"/>
                </a:cxn>
                <a:cxn ang="0">
                  <a:pos x="45" y="314"/>
                </a:cxn>
                <a:cxn ang="0">
                  <a:pos x="24" y="283"/>
                </a:cxn>
                <a:cxn ang="0">
                  <a:pos x="9" y="248"/>
                </a:cxn>
                <a:cxn ang="0">
                  <a:pos x="1" y="211"/>
                </a:cxn>
                <a:cxn ang="0">
                  <a:pos x="1" y="172"/>
                </a:cxn>
                <a:cxn ang="0">
                  <a:pos x="9" y="135"/>
                </a:cxn>
                <a:cxn ang="0">
                  <a:pos x="24" y="100"/>
                </a:cxn>
                <a:cxn ang="0">
                  <a:pos x="45" y="70"/>
                </a:cxn>
                <a:cxn ang="0">
                  <a:pos x="71" y="44"/>
                </a:cxn>
                <a:cxn ang="0">
                  <a:pos x="102" y="24"/>
                </a:cxn>
                <a:cxn ang="0">
                  <a:pos x="137" y="9"/>
                </a:cxn>
                <a:cxn ang="0">
                  <a:pos x="174" y="1"/>
                </a:cxn>
                <a:cxn ang="0">
                  <a:pos x="215" y="1"/>
                </a:cxn>
                <a:cxn ang="0">
                  <a:pos x="252" y="9"/>
                </a:cxn>
                <a:cxn ang="0">
                  <a:pos x="286" y="24"/>
                </a:cxn>
                <a:cxn ang="0">
                  <a:pos x="318" y="44"/>
                </a:cxn>
                <a:cxn ang="0">
                  <a:pos x="344" y="70"/>
                </a:cxn>
                <a:cxn ang="0">
                  <a:pos x="365" y="100"/>
                </a:cxn>
                <a:cxn ang="0">
                  <a:pos x="380" y="135"/>
                </a:cxn>
                <a:cxn ang="0">
                  <a:pos x="387" y="172"/>
                </a:cxn>
                <a:cxn ang="0">
                  <a:pos x="387" y="211"/>
                </a:cxn>
                <a:cxn ang="0">
                  <a:pos x="380" y="248"/>
                </a:cxn>
                <a:cxn ang="0">
                  <a:pos x="365" y="283"/>
                </a:cxn>
                <a:cxn ang="0">
                  <a:pos x="344" y="314"/>
                </a:cxn>
                <a:cxn ang="0">
                  <a:pos x="318" y="339"/>
                </a:cxn>
                <a:cxn ang="0">
                  <a:pos x="286" y="360"/>
                </a:cxn>
                <a:cxn ang="0">
                  <a:pos x="252" y="374"/>
                </a:cxn>
                <a:cxn ang="0">
                  <a:pos x="215" y="382"/>
                </a:cxn>
              </a:cxnLst>
              <a:rect l="0" t="0" r="r" b="b"/>
              <a:pathLst>
                <a:path w="389" h="383">
                  <a:moveTo>
                    <a:pt x="194" y="383"/>
                  </a:moveTo>
                  <a:lnTo>
                    <a:pt x="174" y="382"/>
                  </a:lnTo>
                  <a:lnTo>
                    <a:pt x="155" y="380"/>
                  </a:lnTo>
                  <a:lnTo>
                    <a:pt x="137" y="374"/>
                  </a:lnTo>
                  <a:lnTo>
                    <a:pt x="119" y="369"/>
                  </a:lnTo>
                  <a:lnTo>
                    <a:pt x="102" y="360"/>
                  </a:lnTo>
                  <a:lnTo>
                    <a:pt x="85" y="351"/>
                  </a:lnTo>
                  <a:lnTo>
                    <a:pt x="71" y="339"/>
                  </a:lnTo>
                  <a:lnTo>
                    <a:pt x="57" y="327"/>
                  </a:lnTo>
                  <a:lnTo>
                    <a:pt x="45" y="314"/>
                  </a:lnTo>
                  <a:lnTo>
                    <a:pt x="34" y="299"/>
                  </a:lnTo>
                  <a:lnTo>
                    <a:pt x="24" y="283"/>
                  </a:lnTo>
                  <a:lnTo>
                    <a:pt x="16" y="266"/>
                  </a:lnTo>
                  <a:lnTo>
                    <a:pt x="9" y="248"/>
                  </a:lnTo>
                  <a:lnTo>
                    <a:pt x="4" y="230"/>
                  </a:lnTo>
                  <a:lnTo>
                    <a:pt x="1" y="211"/>
                  </a:lnTo>
                  <a:lnTo>
                    <a:pt x="0" y="192"/>
                  </a:lnTo>
                  <a:lnTo>
                    <a:pt x="1" y="172"/>
                  </a:lnTo>
                  <a:lnTo>
                    <a:pt x="4" y="153"/>
                  </a:lnTo>
                  <a:lnTo>
                    <a:pt x="9" y="135"/>
                  </a:lnTo>
                  <a:lnTo>
                    <a:pt x="16" y="117"/>
                  </a:lnTo>
                  <a:lnTo>
                    <a:pt x="24" y="100"/>
                  </a:lnTo>
                  <a:lnTo>
                    <a:pt x="34" y="84"/>
                  </a:lnTo>
                  <a:lnTo>
                    <a:pt x="45" y="70"/>
                  </a:lnTo>
                  <a:lnTo>
                    <a:pt x="57" y="56"/>
                  </a:lnTo>
                  <a:lnTo>
                    <a:pt x="71" y="44"/>
                  </a:lnTo>
                  <a:lnTo>
                    <a:pt x="85" y="33"/>
                  </a:lnTo>
                  <a:lnTo>
                    <a:pt x="102" y="24"/>
                  </a:lnTo>
                  <a:lnTo>
                    <a:pt x="119" y="15"/>
                  </a:lnTo>
                  <a:lnTo>
                    <a:pt x="137" y="9"/>
                  </a:lnTo>
                  <a:lnTo>
                    <a:pt x="155" y="4"/>
                  </a:lnTo>
                  <a:lnTo>
                    <a:pt x="174" y="1"/>
                  </a:lnTo>
                  <a:lnTo>
                    <a:pt x="194" y="0"/>
                  </a:lnTo>
                  <a:lnTo>
                    <a:pt x="215" y="1"/>
                  </a:lnTo>
                  <a:lnTo>
                    <a:pt x="234" y="4"/>
                  </a:lnTo>
                  <a:lnTo>
                    <a:pt x="252" y="9"/>
                  </a:lnTo>
                  <a:lnTo>
                    <a:pt x="270" y="15"/>
                  </a:lnTo>
                  <a:lnTo>
                    <a:pt x="286" y="24"/>
                  </a:lnTo>
                  <a:lnTo>
                    <a:pt x="303" y="33"/>
                  </a:lnTo>
                  <a:lnTo>
                    <a:pt x="318" y="44"/>
                  </a:lnTo>
                  <a:lnTo>
                    <a:pt x="331" y="56"/>
                  </a:lnTo>
                  <a:lnTo>
                    <a:pt x="344" y="70"/>
                  </a:lnTo>
                  <a:lnTo>
                    <a:pt x="355" y="84"/>
                  </a:lnTo>
                  <a:lnTo>
                    <a:pt x="365" y="100"/>
                  </a:lnTo>
                  <a:lnTo>
                    <a:pt x="373" y="117"/>
                  </a:lnTo>
                  <a:lnTo>
                    <a:pt x="380" y="135"/>
                  </a:lnTo>
                  <a:lnTo>
                    <a:pt x="384" y="153"/>
                  </a:lnTo>
                  <a:lnTo>
                    <a:pt x="387" y="172"/>
                  </a:lnTo>
                  <a:lnTo>
                    <a:pt x="389" y="192"/>
                  </a:lnTo>
                  <a:lnTo>
                    <a:pt x="387" y="211"/>
                  </a:lnTo>
                  <a:lnTo>
                    <a:pt x="384" y="230"/>
                  </a:lnTo>
                  <a:lnTo>
                    <a:pt x="380" y="248"/>
                  </a:lnTo>
                  <a:lnTo>
                    <a:pt x="373" y="266"/>
                  </a:lnTo>
                  <a:lnTo>
                    <a:pt x="365" y="283"/>
                  </a:lnTo>
                  <a:lnTo>
                    <a:pt x="355" y="299"/>
                  </a:lnTo>
                  <a:lnTo>
                    <a:pt x="344" y="314"/>
                  </a:lnTo>
                  <a:lnTo>
                    <a:pt x="331" y="327"/>
                  </a:lnTo>
                  <a:lnTo>
                    <a:pt x="318" y="339"/>
                  </a:lnTo>
                  <a:lnTo>
                    <a:pt x="303" y="351"/>
                  </a:lnTo>
                  <a:lnTo>
                    <a:pt x="286" y="360"/>
                  </a:lnTo>
                  <a:lnTo>
                    <a:pt x="270" y="369"/>
                  </a:lnTo>
                  <a:lnTo>
                    <a:pt x="252" y="374"/>
                  </a:lnTo>
                  <a:lnTo>
                    <a:pt x="234" y="380"/>
                  </a:lnTo>
                  <a:lnTo>
                    <a:pt x="215" y="382"/>
                  </a:lnTo>
                  <a:lnTo>
                    <a:pt x="194" y="383"/>
                  </a:lnTo>
                </a:path>
              </a:pathLst>
            </a:custGeom>
            <a:noFill/>
            <a:ln w="0">
              <a:solidFill>
                <a:srgbClr val="000000"/>
              </a:solidFill>
              <a:prstDash val="solid"/>
              <a:round/>
              <a:headEnd/>
              <a:tailEnd/>
            </a:ln>
          </p:spPr>
          <p:txBody>
            <a:bodyPr/>
            <a:lstStyle/>
            <a:p>
              <a:endParaRPr lang="ja-JP" altLang="en-US"/>
            </a:p>
          </p:txBody>
        </p:sp>
        <p:sp>
          <p:nvSpPr>
            <p:cNvPr id="200" name="Rectangle 212"/>
            <p:cNvSpPr>
              <a:spLocks noChangeArrowheads="1"/>
            </p:cNvSpPr>
            <p:nvPr/>
          </p:nvSpPr>
          <p:spPr bwMode="auto">
            <a:xfrm>
              <a:off x="2754" y="2666"/>
              <a:ext cx="99" cy="11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18</a:t>
              </a:r>
              <a:endParaRPr lang="en-US" altLang="zh-CN">
                <a:ea typeface="宋体" pitchFamily="2" charset="-122"/>
              </a:endParaRPr>
            </a:p>
          </p:txBody>
        </p:sp>
        <p:sp>
          <p:nvSpPr>
            <p:cNvPr id="201" name="Freeform 213"/>
            <p:cNvSpPr>
              <a:spLocks/>
            </p:cNvSpPr>
            <p:nvPr/>
          </p:nvSpPr>
          <p:spPr bwMode="auto">
            <a:xfrm>
              <a:off x="2876" y="2117"/>
              <a:ext cx="97" cy="96"/>
            </a:xfrm>
            <a:custGeom>
              <a:avLst/>
              <a:gdLst/>
              <a:ahLst/>
              <a:cxnLst>
                <a:cxn ang="0">
                  <a:pos x="174" y="382"/>
                </a:cxn>
                <a:cxn ang="0">
                  <a:pos x="137" y="374"/>
                </a:cxn>
                <a:cxn ang="0">
                  <a:pos x="102" y="359"/>
                </a:cxn>
                <a:cxn ang="0">
                  <a:pos x="71" y="339"/>
                </a:cxn>
                <a:cxn ang="0">
                  <a:pos x="45" y="313"/>
                </a:cxn>
                <a:cxn ang="0">
                  <a:pos x="24" y="283"/>
                </a:cxn>
                <a:cxn ang="0">
                  <a:pos x="9" y="248"/>
                </a:cxn>
                <a:cxn ang="0">
                  <a:pos x="1" y="211"/>
                </a:cxn>
                <a:cxn ang="0">
                  <a:pos x="1" y="172"/>
                </a:cxn>
                <a:cxn ang="0">
                  <a:pos x="9" y="135"/>
                </a:cxn>
                <a:cxn ang="0">
                  <a:pos x="24" y="100"/>
                </a:cxn>
                <a:cxn ang="0">
                  <a:pos x="45" y="69"/>
                </a:cxn>
                <a:cxn ang="0">
                  <a:pos x="71" y="44"/>
                </a:cxn>
                <a:cxn ang="0">
                  <a:pos x="102" y="23"/>
                </a:cxn>
                <a:cxn ang="0">
                  <a:pos x="137" y="9"/>
                </a:cxn>
                <a:cxn ang="0">
                  <a:pos x="174" y="1"/>
                </a:cxn>
                <a:cxn ang="0">
                  <a:pos x="215" y="1"/>
                </a:cxn>
                <a:cxn ang="0">
                  <a:pos x="252" y="9"/>
                </a:cxn>
                <a:cxn ang="0">
                  <a:pos x="287" y="23"/>
                </a:cxn>
                <a:cxn ang="0">
                  <a:pos x="318" y="44"/>
                </a:cxn>
                <a:cxn ang="0">
                  <a:pos x="344" y="69"/>
                </a:cxn>
                <a:cxn ang="0">
                  <a:pos x="365" y="100"/>
                </a:cxn>
                <a:cxn ang="0">
                  <a:pos x="380" y="135"/>
                </a:cxn>
                <a:cxn ang="0">
                  <a:pos x="388" y="172"/>
                </a:cxn>
                <a:cxn ang="0">
                  <a:pos x="388" y="211"/>
                </a:cxn>
                <a:cxn ang="0">
                  <a:pos x="380" y="248"/>
                </a:cxn>
                <a:cxn ang="0">
                  <a:pos x="365" y="283"/>
                </a:cxn>
                <a:cxn ang="0">
                  <a:pos x="344" y="313"/>
                </a:cxn>
                <a:cxn ang="0">
                  <a:pos x="318" y="339"/>
                </a:cxn>
                <a:cxn ang="0">
                  <a:pos x="287" y="359"/>
                </a:cxn>
                <a:cxn ang="0">
                  <a:pos x="252" y="374"/>
                </a:cxn>
                <a:cxn ang="0">
                  <a:pos x="215" y="382"/>
                </a:cxn>
              </a:cxnLst>
              <a:rect l="0" t="0" r="r" b="b"/>
              <a:pathLst>
                <a:path w="389" h="383">
                  <a:moveTo>
                    <a:pt x="194" y="383"/>
                  </a:moveTo>
                  <a:lnTo>
                    <a:pt x="174" y="382"/>
                  </a:lnTo>
                  <a:lnTo>
                    <a:pt x="155" y="379"/>
                  </a:lnTo>
                  <a:lnTo>
                    <a:pt x="137" y="374"/>
                  </a:lnTo>
                  <a:lnTo>
                    <a:pt x="119" y="368"/>
                  </a:lnTo>
                  <a:lnTo>
                    <a:pt x="102" y="359"/>
                  </a:lnTo>
                  <a:lnTo>
                    <a:pt x="85" y="350"/>
                  </a:lnTo>
                  <a:lnTo>
                    <a:pt x="71" y="339"/>
                  </a:lnTo>
                  <a:lnTo>
                    <a:pt x="57" y="327"/>
                  </a:lnTo>
                  <a:lnTo>
                    <a:pt x="45" y="313"/>
                  </a:lnTo>
                  <a:lnTo>
                    <a:pt x="34" y="299"/>
                  </a:lnTo>
                  <a:lnTo>
                    <a:pt x="24" y="283"/>
                  </a:lnTo>
                  <a:lnTo>
                    <a:pt x="16" y="266"/>
                  </a:lnTo>
                  <a:lnTo>
                    <a:pt x="9" y="248"/>
                  </a:lnTo>
                  <a:lnTo>
                    <a:pt x="5" y="230"/>
                  </a:lnTo>
                  <a:lnTo>
                    <a:pt x="1" y="211"/>
                  </a:lnTo>
                  <a:lnTo>
                    <a:pt x="0" y="192"/>
                  </a:lnTo>
                  <a:lnTo>
                    <a:pt x="1" y="172"/>
                  </a:lnTo>
                  <a:lnTo>
                    <a:pt x="5" y="152"/>
                  </a:lnTo>
                  <a:lnTo>
                    <a:pt x="9" y="135"/>
                  </a:lnTo>
                  <a:lnTo>
                    <a:pt x="16" y="117"/>
                  </a:lnTo>
                  <a:lnTo>
                    <a:pt x="24" y="100"/>
                  </a:lnTo>
                  <a:lnTo>
                    <a:pt x="34" y="84"/>
                  </a:lnTo>
                  <a:lnTo>
                    <a:pt x="45" y="69"/>
                  </a:lnTo>
                  <a:lnTo>
                    <a:pt x="57" y="56"/>
                  </a:lnTo>
                  <a:lnTo>
                    <a:pt x="71" y="44"/>
                  </a:lnTo>
                  <a:lnTo>
                    <a:pt x="85" y="32"/>
                  </a:lnTo>
                  <a:lnTo>
                    <a:pt x="102" y="23"/>
                  </a:lnTo>
                  <a:lnTo>
                    <a:pt x="119" y="14"/>
                  </a:lnTo>
                  <a:lnTo>
                    <a:pt x="137" y="9"/>
                  </a:lnTo>
                  <a:lnTo>
                    <a:pt x="155" y="3"/>
                  </a:lnTo>
                  <a:lnTo>
                    <a:pt x="174" y="1"/>
                  </a:lnTo>
                  <a:lnTo>
                    <a:pt x="194" y="0"/>
                  </a:lnTo>
                  <a:lnTo>
                    <a:pt x="215" y="1"/>
                  </a:lnTo>
                  <a:lnTo>
                    <a:pt x="234" y="3"/>
                  </a:lnTo>
                  <a:lnTo>
                    <a:pt x="252" y="9"/>
                  </a:lnTo>
                  <a:lnTo>
                    <a:pt x="270" y="14"/>
                  </a:lnTo>
                  <a:lnTo>
                    <a:pt x="287" y="23"/>
                  </a:lnTo>
                  <a:lnTo>
                    <a:pt x="303" y="32"/>
                  </a:lnTo>
                  <a:lnTo>
                    <a:pt x="318" y="44"/>
                  </a:lnTo>
                  <a:lnTo>
                    <a:pt x="331" y="56"/>
                  </a:lnTo>
                  <a:lnTo>
                    <a:pt x="344" y="69"/>
                  </a:lnTo>
                  <a:lnTo>
                    <a:pt x="355" y="84"/>
                  </a:lnTo>
                  <a:lnTo>
                    <a:pt x="365" y="100"/>
                  </a:lnTo>
                  <a:lnTo>
                    <a:pt x="373" y="117"/>
                  </a:lnTo>
                  <a:lnTo>
                    <a:pt x="380" y="135"/>
                  </a:lnTo>
                  <a:lnTo>
                    <a:pt x="384" y="152"/>
                  </a:lnTo>
                  <a:lnTo>
                    <a:pt x="388" y="172"/>
                  </a:lnTo>
                  <a:lnTo>
                    <a:pt x="389" y="192"/>
                  </a:lnTo>
                  <a:lnTo>
                    <a:pt x="388" y="211"/>
                  </a:lnTo>
                  <a:lnTo>
                    <a:pt x="384" y="230"/>
                  </a:lnTo>
                  <a:lnTo>
                    <a:pt x="380" y="248"/>
                  </a:lnTo>
                  <a:lnTo>
                    <a:pt x="373" y="266"/>
                  </a:lnTo>
                  <a:lnTo>
                    <a:pt x="365" y="283"/>
                  </a:lnTo>
                  <a:lnTo>
                    <a:pt x="355" y="299"/>
                  </a:lnTo>
                  <a:lnTo>
                    <a:pt x="344" y="313"/>
                  </a:lnTo>
                  <a:lnTo>
                    <a:pt x="331" y="327"/>
                  </a:lnTo>
                  <a:lnTo>
                    <a:pt x="318" y="339"/>
                  </a:lnTo>
                  <a:lnTo>
                    <a:pt x="303" y="350"/>
                  </a:lnTo>
                  <a:lnTo>
                    <a:pt x="287" y="359"/>
                  </a:lnTo>
                  <a:lnTo>
                    <a:pt x="270" y="368"/>
                  </a:lnTo>
                  <a:lnTo>
                    <a:pt x="252" y="374"/>
                  </a:lnTo>
                  <a:lnTo>
                    <a:pt x="234" y="379"/>
                  </a:lnTo>
                  <a:lnTo>
                    <a:pt x="215" y="382"/>
                  </a:lnTo>
                  <a:lnTo>
                    <a:pt x="194" y="383"/>
                  </a:lnTo>
                </a:path>
              </a:pathLst>
            </a:custGeom>
            <a:noFill/>
            <a:ln w="0">
              <a:solidFill>
                <a:srgbClr val="000000"/>
              </a:solidFill>
              <a:prstDash val="solid"/>
              <a:round/>
              <a:headEnd/>
              <a:tailEnd/>
            </a:ln>
          </p:spPr>
          <p:txBody>
            <a:bodyPr/>
            <a:lstStyle/>
            <a:p>
              <a:endParaRPr lang="ja-JP" altLang="en-US"/>
            </a:p>
          </p:txBody>
        </p:sp>
        <p:sp>
          <p:nvSpPr>
            <p:cNvPr id="202" name="Rectangle 214"/>
            <p:cNvSpPr>
              <a:spLocks noChangeArrowheads="1"/>
            </p:cNvSpPr>
            <p:nvPr/>
          </p:nvSpPr>
          <p:spPr bwMode="auto">
            <a:xfrm>
              <a:off x="2747" y="2191"/>
              <a:ext cx="99" cy="11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16</a:t>
              </a:r>
              <a:endParaRPr lang="en-US" altLang="zh-CN">
                <a:ea typeface="宋体" pitchFamily="2" charset="-122"/>
              </a:endParaRPr>
            </a:p>
          </p:txBody>
        </p:sp>
        <p:sp>
          <p:nvSpPr>
            <p:cNvPr id="203" name="Freeform 215"/>
            <p:cNvSpPr>
              <a:spLocks/>
            </p:cNvSpPr>
            <p:nvPr/>
          </p:nvSpPr>
          <p:spPr bwMode="auto">
            <a:xfrm>
              <a:off x="2877" y="2398"/>
              <a:ext cx="97" cy="96"/>
            </a:xfrm>
            <a:custGeom>
              <a:avLst/>
              <a:gdLst/>
              <a:ahLst/>
              <a:cxnLst>
                <a:cxn ang="0">
                  <a:pos x="174" y="382"/>
                </a:cxn>
                <a:cxn ang="0">
                  <a:pos x="137" y="374"/>
                </a:cxn>
                <a:cxn ang="0">
                  <a:pos x="102" y="360"/>
                </a:cxn>
                <a:cxn ang="0">
                  <a:pos x="71" y="339"/>
                </a:cxn>
                <a:cxn ang="0">
                  <a:pos x="45" y="314"/>
                </a:cxn>
                <a:cxn ang="0">
                  <a:pos x="24" y="283"/>
                </a:cxn>
                <a:cxn ang="0">
                  <a:pos x="9" y="248"/>
                </a:cxn>
                <a:cxn ang="0">
                  <a:pos x="1" y="211"/>
                </a:cxn>
                <a:cxn ang="0">
                  <a:pos x="1" y="172"/>
                </a:cxn>
                <a:cxn ang="0">
                  <a:pos x="9" y="135"/>
                </a:cxn>
                <a:cxn ang="0">
                  <a:pos x="24" y="100"/>
                </a:cxn>
                <a:cxn ang="0">
                  <a:pos x="45" y="70"/>
                </a:cxn>
                <a:cxn ang="0">
                  <a:pos x="71" y="44"/>
                </a:cxn>
                <a:cxn ang="0">
                  <a:pos x="102" y="24"/>
                </a:cxn>
                <a:cxn ang="0">
                  <a:pos x="137" y="9"/>
                </a:cxn>
                <a:cxn ang="0">
                  <a:pos x="174" y="1"/>
                </a:cxn>
                <a:cxn ang="0">
                  <a:pos x="215" y="1"/>
                </a:cxn>
                <a:cxn ang="0">
                  <a:pos x="252" y="9"/>
                </a:cxn>
                <a:cxn ang="0">
                  <a:pos x="287" y="24"/>
                </a:cxn>
                <a:cxn ang="0">
                  <a:pos x="318" y="44"/>
                </a:cxn>
                <a:cxn ang="0">
                  <a:pos x="344" y="70"/>
                </a:cxn>
                <a:cxn ang="0">
                  <a:pos x="365" y="100"/>
                </a:cxn>
                <a:cxn ang="0">
                  <a:pos x="380" y="135"/>
                </a:cxn>
                <a:cxn ang="0">
                  <a:pos x="388" y="172"/>
                </a:cxn>
                <a:cxn ang="0">
                  <a:pos x="388" y="211"/>
                </a:cxn>
                <a:cxn ang="0">
                  <a:pos x="380" y="248"/>
                </a:cxn>
                <a:cxn ang="0">
                  <a:pos x="365" y="283"/>
                </a:cxn>
                <a:cxn ang="0">
                  <a:pos x="344" y="314"/>
                </a:cxn>
                <a:cxn ang="0">
                  <a:pos x="318" y="339"/>
                </a:cxn>
                <a:cxn ang="0">
                  <a:pos x="287" y="360"/>
                </a:cxn>
                <a:cxn ang="0">
                  <a:pos x="252" y="374"/>
                </a:cxn>
                <a:cxn ang="0">
                  <a:pos x="215" y="382"/>
                </a:cxn>
              </a:cxnLst>
              <a:rect l="0" t="0" r="r" b="b"/>
              <a:pathLst>
                <a:path w="389" h="383">
                  <a:moveTo>
                    <a:pt x="195" y="383"/>
                  </a:moveTo>
                  <a:lnTo>
                    <a:pt x="174" y="382"/>
                  </a:lnTo>
                  <a:lnTo>
                    <a:pt x="155" y="380"/>
                  </a:lnTo>
                  <a:lnTo>
                    <a:pt x="137" y="374"/>
                  </a:lnTo>
                  <a:lnTo>
                    <a:pt x="119" y="369"/>
                  </a:lnTo>
                  <a:lnTo>
                    <a:pt x="102" y="360"/>
                  </a:lnTo>
                  <a:lnTo>
                    <a:pt x="86" y="351"/>
                  </a:lnTo>
                  <a:lnTo>
                    <a:pt x="71" y="339"/>
                  </a:lnTo>
                  <a:lnTo>
                    <a:pt x="58" y="327"/>
                  </a:lnTo>
                  <a:lnTo>
                    <a:pt x="45" y="314"/>
                  </a:lnTo>
                  <a:lnTo>
                    <a:pt x="34" y="299"/>
                  </a:lnTo>
                  <a:lnTo>
                    <a:pt x="24" y="283"/>
                  </a:lnTo>
                  <a:lnTo>
                    <a:pt x="16" y="266"/>
                  </a:lnTo>
                  <a:lnTo>
                    <a:pt x="9" y="248"/>
                  </a:lnTo>
                  <a:lnTo>
                    <a:pt x="5" y="230"/>
                  </a:lnTo>
                  <a:lnTo>
                    <a:pt x="1" y="211"/>
                  </a:lnTo>
                  <a:lnTo>
                    <a:pt x="0" y="192"/>
                  </a:lnTo>
                  <a:lnTo>
                    <a:pt x="1" y="172"/>
                  </a:lnTo>
                  <a:lnTo>
                    <a:pt x="5" y="153"/>
                  </a:lnTo>
                  <a:lnTo>
                    <a:pt x="9" y="135"/>
                  </a:lnTo>
                  <a:lnTo>
                    <a:pt x="16" y="117"/>
                  </a:lnTo>
                  <a:lnTo>
                    <a:pt x="24" y="100"/>
                  </a:lnTo>
                  <a:lnTo>
                    <a:pt x="34" y="84"/>
                  </a:lnTo>
                  <a:lnTo>
                    <a:pt x="45" y="70"/>
                  </a:lnTo>
                  <a:lnTo>
                    <a:pt x="58" y="56"/>
                  </a:lnTo>
                  <a:lnTo>
                    <a:pt x="71" y="44"/>
                  </a:lnTo>
                  <a:lnTo>
                    <a:pt x="86" y="33"/>
                  </a:lnTo>
                  <a:lnTo>
                    <a:pt x="102" y="24"/>
                  </a:lnTo>
                  <a:lnTo>
                    <a:pt x="119" y="15"/>
                  </a:lnTo>
                  <a:lnTo>
                    <a:pt x="137" y="9"/>
                  </a:lnTo>
                  <a:lnTo>
                    <a:pt x="155" y="4"/>
                  </a:lnTo>
                  <a:lnTo>
                    <a:pt x="174" y="1"/>
                  </a:lnTo>
                  <a:lnTo>
                    <a:pt x="195" y="0"/>
                  </a:lnTo>
                  <a:lnTo>
                    <a:pt x="215" y="1"/>
                  </a:lnTo>
                  <a:lnTo>
                    <a:pt x="234" y="4"/>
                  </a:lnTo>
                  <a:lnTo>
                    <a:pt x="252" y="9"/>
                  </a:lnTo>
                  <a:lnTo>
                    <a:pt x="270" y="15"/>
                  </a:lnTo>
                  <a:lnTo>
                    <a:pt x="287" y="24"/>
                  </a:lnTo>
                  <a:lnTo>
                    <a:pt x="303" y="33"/>
                  </a:lnTo>
                  <a:lnTo>
                    <a:pt x="318" y="44"/>
                  </a:lnTo>
                  <a:lnTo>
                    <a:pt x="332" y="56"/>
                  </a:lnTo>
                  <a:lnTo>
                    <a:pt x="344" y="70"/>
                  </a:lnTo>
                  <a:lnTo>
                    <a:pt x="355" y="84"/>
                  </a:lnTo>
                  <a:lnTo>
                    <a:pt x="365" y="100"/>
                  </a:lnTo>
                  <a:lnTo>
                    <a:pt x="373" y="117"/>
                  </a:lnTo>
                  <a:lnTo>
                    <a:pt x="380" y="135"/>
                  </a:lnTo>
                  <a:lnTo>
                    <a:pt x="384" y="153"/>
                  </a:lnTo>
                  <a:lnTo>
                    <a:pt x="388" y="172"/>
                  </a:lnTo>
                  <a:lnTo>
                    <a:pt x="389" y="192"/>
                  </a:lnTo>
                  <a:lnTo>
                    <a:pt x="388" y="211"/>
                  </a:lnTo>
                  <a:lnTo>
                    <a:pt x="384" y="230"/>
                  </a:lnTo>
                  <a:lnTo>
                    <a:pt x="380" y="248"/>
                  </a:lnTo>
                  <a:lnTo>
                    <a:pt x="373" y="266"/>
                  </a:lnTo>
                  <a:lnTo>
                    <a:pt x="365" y="283"/>
                  </a:lnTo>
                  <a:lnTo>
                    <a:pt x="355" y="299"/>
                  </a:lnTo>
                  <a:lnTo>
                    <a:pt x="344" y="314"/>
                  </a:lnTo>
                  <a:lnTo>
                    <a:pt x="332" y="327"/>
                  </a:lnTo>
                  <a:lnTo>
                    <a:pt x="318" y="339"/>
                  </a:lnTo>
                  <a:lnTo>
                    <a:pt x="303" y="351"/>
                  </a:lnTo>
                  <a:lnTo>
                    <a:pt x="287" y="360"/>
                  </a:lnTo>
                  <a:lnTo>
                    <a:pt x="270" y="369"/>
                  </a:lnTo>
                  <a:lnTo>
                    <a:pt x="252" y="374"/>
                  </a:lnTo>
                  <a:lnTo>
                    <a:pt x="234" y="380"/>
                  </a:lnTo>
                  <a:lnTo>
                    <a:pt x="215" y="382"/>
                  </a:lnTo>
                  <a:lnTo>
                    <a:pt x="195" y="383"/>
                  </a:lnTo>
                </a:path>
              </a:pathLst>
            </a:custGeom>
            <a:noFill/>
            <a:ln w="0">
              <a:solidFill>
                <a:srgbClr val="000000"/>
              </a:solidFill>
              <a:prstDash val="solid"/>
              <a:round/>
              <a:headEnd/>
              <a:tailEnd/>
            </a:ln>
          </p:spPr>
          <p:txBody>
            <a:bodyPr/>
            <a:lstStyle/>
            <a:p>
              <a:endParaRPr lang="ja-JP" altLang="en-US"/>
            </a:p>
          </p:txBody>
        </p:sp>
        <p:sp>
          <p:nvSpPr>
            <p:cNvPr id="204" name="Rectangle 216"/>
            <p:cNvSpPr>
              <a:spLocks noChangeArrowheads="1"/>
            </p:cNvSpPr>
            <p:nvPr/>
          </p:nvSpPr>
          <p:spPr bwMode="auto">
            <a:xfrm>
              <a:off x="2747" y="2443"/>
              <a:ext cx="99" cy="11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17</a:t>
              </a:r>
              <a:endParaRPr lang="en-US" altLang="zh-CN">
                <a:ea typeface="宋体" pitchFamily="2" charset="-122"/>
              </a:endParaRPr>
            </a:p>
          </p:txBody>
        </p:sp>
        <p:sp>
          <p:nvSpPr>
            <p:cNvPr id="205" name="Freeform 217"/>
            <p:cNvSpPr>
              <a:spLocks/>
            </p:cNvSpPr>
            <p:nvPr/>
          </p:nvSpPr>
          <p:spPr bwMode="auto">
            <a:xfrm>
              <a:off x="2873" y="2273"/>
              <a:ext cx="86" cy="120"/>
            </a:xfrm>
            <a:custGeom>
              <a:avLst/>
              <a:gdLst/>
              <a:ahLst/>
              <a:cxnLst>
                <a:cxn ang="0">
                  <a:pos x="35" y="27"/>
                </a:cxn>
                <a:cxn ang="0">
                  <a:pos x="77" y="48"/>
                </a:cxn>
                <a:cxn ang="0">
                  <a:pos x="123" y="64"/>
                </a:cxn>
                <a:cxn ang="0">
                  <a:pos x="172" y="69"/>
                </a:cxn>
                <a:cxn ang="0">
                  <a:pos x="221" y="65"/>
                </a:cxn>
                <a:cxn ang="0">
                  <a:pos x="266" y="52"/>
                </a:cxn>
                <a:cxn ang="0">
                  <a:pos x="308" y="33"/>
                </a:cxn>
                <a:cxn ang="0">
                  <a:pos x="342" y="7"/>
                </a:cxn>
                <a:cxn ang="0">
                  <a:pos x="160" y="482"/>
                </a:cxn>
                <a:cxn ang="0">
                  <a:pos x="0" y="0"/>
                </a:cxn>
                <a:cxn ang="0">
                  <a:pos x="35" y="27"/>
                </a:cxn>
              </a:cxnLst>
              <a:rect l="0" t="0" r="r" b="b"/>
              <a:pathLst>
                <a:path w="342" h="482">
                  <a:moveTo>
                    <a:pt x="35" y="27"/>
                  </a:moveTo>
                  <a:lnTo>
                    <a:pt x="77" y="48"/>
                  </a:lnTo>
                  <a:lnTo>
                    <a:pt x="123" y="64"/>
                  </a:lnTo>
                  <a:lnTo>
                    <a:pt x="172" y="69"/>
                  </a:lnTo>
                  <a:lnTo>
                    <a:pt x="221" y="65"/>
                  </a:lnTo>
                  <a:lnTo>
                    <a:pt x="266" y="52"/>
                  </a:lnTo>
                  <a:lnTo>
                    <a:pt x="308" y="33"/>
                  </a:lnTo>
                  <a:lnTo>
                    <a:pt x="342" y="7"/>
                  </a:lnTo>
                  <a:lnTo>
                    <a:pt x="160" y="482"/>
                  </a:lnTo>
                  <a:lnTo>
                    <a:pt x="0" y="0"/>
                  </a:lnTo>
                  <a:lnTo>
                    <a:pt x="35" y="27"/>
                  </a:lnTo>
                  <a:close/>
                </a:path>
              </a:pathLst>
            </a:custGeom>
            <a:solidFill>
              <a:srgbClr val="000000"/>
            </a:solidFill>
            <a:ln w="9525">
              <a:noFill/>
              <a:round/>
              <a:headEnd/>
              <a:tailEnd/>
            </a:ln>
          </p:spPr>
          <p:txBody>
            <a:bodyPr/>
            <a:lstStyle/>
            <a:p>
              <a:endParaRPr lang="ja-JP" altLang="en-US"/>
            </a:p>
          </p:txBody>
        </p:sp>
        <p:sp>
          <p:nvSpPr>
            <p:cNvPr id="206" name="Line 218"/>
            <p:cNvSpPr>
              <a:spLocks noChangeShapeType="1"/>
            </p:cNvSpPr>
            <p:nvPr/>
          </p:nvSpPr>
          <p:spPr bwMode="auto">
            <a:xfrm flipH="1">
              <a:off x="2916" y="2230"/>
              <a:ext cx="1" cy="67"/>
            </a:xfrm>
            <a:prstGeom prst="line">
              <a:avLst/>
            </a:prstGeom>
            <a:noFill/>
            <a:ln w="0">
              <a:solidFill>
                <a:srgbClr val="000000"/>
              </a:solidFill>
              <a:round/>
              <a:headEnd/>
              <a:tailEnd/>
            </a:ln>
          </p:spPr>
          <p:txBody>
            <a:bodyPr/>
            <a:lstStyle/>
            <a:p>
              <a:endParaRPr lang="ja-JP" altLang="en-US"/>
            </a:p>
          </p:txBody>
        </p:sp>
        <p:sp>
          <p:nvSpPr>
            <p:cNvPr id="207" name="Freeform 219"/>
            <p:cNvSpPr>
              <a:spLocks/>
            </p:cNvSpPr>
            <p:nvPr/>
          </p:nvSpPr>
          <p:spPr bwMode="auto">
            <a:xfrm>
              <a:off x="2874" y="2554"/>
              <a:ext cx="85" cy="120"/>
            </a:xfrm>
            <a:custGeom>
              <a:avLst/>
              <a:gdLst/>
              <a:ahLst/>
              <a:cxnLst>
                <a:cxn ang="0">
                  <a:pos x="35" y="27"/>
                </a:cxn>
                <a:cxn ang="0">
                  <a:pos x="77" y="48"/>
                </a:cxn>
                <a:cxn ang="0">
                  <a:pos x="124" y="64"/>
                </a:cxn>
                <a:cxn ang="0">
                  <a:pos x="172" y="68"/>
                </a:cxn>
                <a:cxn ang="0">
                  <a:pos x="221" y="65"/>
                </a:cxn>
                <a:cxn ang="0">
                  <a:pos x="266" y="51"/>
                </a:cxn>
                <a:cxn ang="0">
                  <a:pos x="308" y="32"/>
                </a:cxn>
                <a:cxn ang="0">
                  <a:pos x="343" y="6"/>
                </a:cxn>
                <a:cxn ang="0">
                  <a:pos x="161" y="481"/>
                </a:cxn>
                <a:cxn ang="0">
                  <a:pos x="0" y="0"/>
                </a:cxn>
                <a:cxn ang="0">
                  <a:pos x="35" y="27"/>
                </a:cxn>
              </a:cxnLst>
              <a:rect l="0" t="0" r="r" b="b"/>
              <a:pathLst>
                <a:path w="343" h="481">
                  <a:moveTo>
                    <a:pt x="35" y="27"/>
                  </a:moveTo>
                  <a:lnTo>
                    <a:pt x="77" y="48"/>
                  </a:lnTo>
                  <a:lnTo>
                    <a:pt x="124" y="64"/>
                  </a:lnTo>
                  <a:lnTo>
                    <a:pt x="172" y="68"/>
                  </a:lnTo>
                  <a:lnTo>
                    <a:pt x="221" y="65"/>
                  </a:lnTo>
                  <a:lnTo>
                    <a:pt x="266" y="51"/>
                  </a:lnTo>
                  <a:lnTo>
                    <a:pt x="308" y="32"/>
                  </a:lnTo>
                  <a:lnTo>
                    <a:pt x="343" y="6"/>
                  </a:lnTo>
                  <a:lnTo>
                    <a:pt x="161" y="481"/>
                  </a:lnTo>
                  <a:lnTo>
                    <a:pt x="0" y="0"/>
                  </a:lnTo>
                  <a:lnTo>
                    <a:pt x="35" y="27"/>
                  </a:lnTo>
                  <a:close/>
                </a:path>
              </a:pathLst>
            </a:custGeom>
            <a:solidFill>
              <a:srgbClr val="000000"/>
            </a:solidFill>
            <a:ln w="9525">
              <a:noFill/>
              <a:round/>
              <a:headEnd/>
              <a:tailEnd/>
            </a:ln>
          </p:spPr>
          <p:txBody>
            <a:bodyPr/>
            <a:lstStyle/>
            <a:p>
              <a:endParaRPr lang="ja-JP" altLang="en-US"/>
            </a:p>
          </p:txBody>
        </p:sp>
        <p:sp>
          <p:nvSpPr>
            <p:cNvPr id="208" name="Line 220"/>
            <p:cNvSpPr>
              <a:spLocks noChangeShapeType="1"/>
            </p:cNvSpPr>
            <p:nvPr/>
          </p:nvSpPr>
          <p:spPr bwMode="auto">
            <a:xfrm flipH="1">
              <a:off x="2916" y="2512"/>
              <a:ext cx="2" cy="66"/>
            </a:xfrm>
            <a:prstGeom prst="line">
              <a:avLst/>
            </a:prstGeom>
            <a:noFill/>
            <a:ln w="0">
              <a:solidFill>
                <a:srgbClr val="000000"/>
              </a:solidFill>
              <a:round/>
              <a:headEnd/>
              <a:tailEnd/>
            </a:ln>
          </p:spPr>
          <p:txBody>
            <a:bodyPr/>
            <a:lstStyle/>
            <a:p>
              <a:endParaRPr lang="ja-JP" altLang="en-US"/>
            </a:p>
          </p:txBody>
        </p:sp>
        <p:sp>
          <p:nvSpPr>
            <p:cNvPr id="209" name="Freeform 221"/>
            <p:cNvSpPr>
              <a:spLocks/>
            </p:cNvSpPr>
            <p:nvPr/>
          </p:nvSpPr>
          <p:spPr bwMode="auto">
            <a:xfrm>
              <a:off x="3524" y="2754"/>
              <a:ext cx="125" cy="84"/>
            </a:xfrm>
            <a:custGeom>
              <a:avLst/>
              <a:gdLst/>
              <a:ahLst/>
              <a:cxnLst>
                <a:cxn ang="0">
                  <a:pos x="142" y="294"/>
                </a:cxn>
                <a:cxn ang="0">
                  <a:pos x="144" y="248"/>
                </a:cxn>
                <a:cxn ang="0">
                  <a:pos x="140" y="201"/>
                </a:cxn>
                <a:cxn ang="0">
                  <a:pos x="125" y="155"/>
                </a:cxn>
                <a:cxn ang="0">
                  <a:pos x="101" y="113"/>
                </a:cxn>
                <a:cxn ang="0">
                  <a:pos x="72" y="77"/>
                </a:cxn>
                <a:cxn ang="0">
                  <a:pos x="37" y="48"/>
                </a:cxn>
                <a:cxn ang="0">
                  <a:pos x="0" y="26"/>
                </a:cxn>
                <a:cxn ang="0">
                  <a:pos x="500" y="0"/>
                </a:cxn>
                <a:cxn ang="0">
                  <a:pos x="131" y="337"/>
                </a:cxn>
                <a:cxn ang="0">
                  <a:pos x="142" y="294"/>
                </a:cxn>
              </a:cxnLst>
              <a:rect l="0" t="0" r="r" b="b"/>
              <a:pathLst>
                <a:path w="500" h="337">
                  <a:moveTo>
                    <a:pt x="142" y="294"/>
                  </a:moveTo>
                  <a:lnTo>
                    <a:pt x="144" y="248"/>
                  </a:lnTo>
                  <a:lnTo>
                    <a:pt x="140" y="201"/>
                  </a:lnTo>
                  <a:lnTo>
                    <a:pt x="125" y="155"/>
                  </a:lnTo>
                  <a:lnTo>
                    <a:pt x="101" y="113"/>
                  </a:lnTo>
                  <a:lnTo>
                    <a:pt x="72" y="77"/>
                  </a:lnTo>
                  <a:lnTo>
                    <a:pt x="37" y="48"/>
                  </a:lnTo>
                  <a:lnTo>
                    <a:pt x="0" y="26"/>
                  </a:lnTo>
                  <a:lnTo>
                    <a:pt x="500" y="0"/>
                  </a:lnTo>
                  <a:lnTo>
                    <a:pt x="131" y="337"/>
                  </a:lnTo>
                  <a:lnTo>
                    <a:pt x="142" y="294"/>
                  </a:lnTo>
                  <a:close/>
                </a:path>
              </a:pathLst>
            </a:custGeom>
            <a:solidFill>
              <a:srgbClr val="000000"/>
            </a:solidFill>
            <a:ln w="9525">
              <a:noFill/>
              <a:round/>
              <a:headEnd/>
              <a:tailEnd/>
            </a:ln>
          </p:spPr>
          <p:txBody>
            <a:bodyPr/>
            <a:lstStyle/>
            <a:p>
              <a:endParaRPr lang="ja-JP" altLang="en-US"/>
            </a:p>
          </p:txBody>
        </p:sp>
        <p:sp>
          <p:nvSpPr>
            <p:cNvPr id="210" name="Freeform 222"/>
            <p:cNvSpPr>
              <a:spLocks/>
            </p:cNvSpPr>
            <p:nvPr/>
          </p:nvSpPr>
          <p:spPr bwMode="auto">
            <a:xfrm>
              <a:off x="2916" y="2774"/>
              <a:ext cx="647" cy="76"/>
            </a:xfrm>
            <a:custGeom>
              <a:avLst/>
              <a:gdLst/>
              <a:ahLst/>
              <a:cxnLst>
                <a:cxn ang="0">
                  <a:pos x="0" y="0"/>
                </a:cxn>
                <a:cxn ang="0">
                  <a:pos x="280" y="117"/>
                </a:cxn>
                <a:cxn ang="0">
                  <a:pos x="558" y="203"/>
                </a:cxn>
                <a:cxn ang="0">
                  <a:pos x="830" y="260"/>
                </a:cxn>
                <a:cxn ang="0">
                  <a:pos x="1094" y="292"/>
                </a:cxn>
                <a:cxn ang="0">
                  <a:pos x="1347" y="301"/>
                </a:cxn>
                <a:cxn ang="0">
                  <a:pos x="1590" y="290"/>
                </a:cxn>
                <a:cxn ang="0">
                  <a:pos x="1818" y="266"/>
                </a:cxn>
                <a:cxn ang="0">
                  <a:pos x="2030" y="230"/>
                </a:cxn>
                <a:cxn ang="0">
                  <a:pos x="2226" y="184"/>
                </a:cxn>
                <a:cxn ang="0">
                  <a:pos x="2401" y="134"/>
                </a:cxn>
                <a:cxn ang="0">
                  <a:pos x="2586" y="67"/>
                </a:cxn>
              </a:cxnLst>
              <a:rect l="0" t="0" r="r" b="b"/>
              <a:pathLst>
                <a:path w="2586" h="301">
                  <a:moveTo>
                    <a:pt x="0" y="0"/>
                  </a:moveTo>
                  <a:lnTo>
                    <a:pt x="280" y="117"/>
                  </a:lnTo>
                  <a:lnTo>
                    <a:pt x="558" y="203"/>
                  </a:lnTo>
                  <a:lnTo>
                    <a:pt x="830" y="260"/>
                  </a:lnTo>
                  <a:lnTo>
                    <a:pt x="1094" y="292"/>
                  </a:lnTo>
                  <a:lnTo>
                    <a:pt x="1347" y="301"/>
                  </a:lnTo>
                  <a:lnTo>
                    <a:pt x="1590" y="290"/>
                  </a:lnTo>
                  <a:lnTo>
                    <a:pt x="1818" y="266"/>
                  </a:lnTo>
                  <a:lnTo>
                    <a:pt x="2030" y="230"/>
                  </a:lnTo>
                  <a:lnTo>
                    <a:pt x="2226" y="184"/>
                  </a:lnTo>
                  <a:lnTo>
                    <a:pt x="2401" y="134"/>
                  </a:lnTo>
                  <a:lnTo>
                    <a:pt x="2586" y="67"/>
                  </a:lnTo>
                </a:path>
              </a:pathLst>
            </a:custGeom>
            <a:noFill/>
            <a:ln w="0">
              <a:solidFill>
                <a:srgbClr val="000000"/>
              </a:solidFill>
              <a:prstDash val="solid"/>
              <a:round/>
              <a:headEnd/>
              <a:tailEnd/>
            </a:ln>
          </p:spPr>
          <p:txBody>
            <a:bodyPr/>
            <a:lstStyle/>
            <a:p>
              <a:endParaRPr lang="ja-JP" altLang="en-US"/>
            </a:p>
          </p:txBody>
        </p:sp>
        <p:sp>
          <p:nvSpPr>
            <p:cNvPr id="211" name="Freeform 223"/>
            <p:cNvSpPr>
              <a:spLocks/>
            </p:cNvSpPr>
            <p:nvPr/>
          </p:nvSpPr>
          <p:spPr bwMode="auto">
            <a:xfrm>
              <a:off x="2905" y="3353"/>
              <a:ext cx="97" cy="96"/>
            </a:xfrm>
            <a:custGeom>
              <a:avLst/>
              <a:gdLst/>
              <a:ahLst/>
              <a:cxnLst>
                <a:cxn ang="0">
                  <a:pos x="174" y="382"/>
                </a:cxn>
                <a:cxn ang="0">
                  <a:pos x="137" y="374"/>
                </a:cxn>
                <a:cxn ang="0">
                  <a:pos x="102" y="359"/>
                </a:cxn>
                <a:cxn ang="0">
                  <a:pos x="71" y="339"/>
                </a:cxn>
                <a:cxn ang="0">
                  <a:pos x="45" y="313"/>
                </a:cxn>
                <a:cxn ang="0">
                  <a:pos x="23" y="283"/>
                </a:cxn>
                <a:cxn ang="0">
                  <a:pos x="9" y="248"/>
                </a:cxn>
                <a:cxn ang="0">
                  <a:pos x="1" y="211"/>
                </a:cxn>
                <a:cxn ang="0">
                  <a:pos x="1" y="172"/>
                </a:cxn>
                <a:cxn ang="0">
                  <a:pos x="9" y="135"/>
                </a:cxn>
                <a:cxn ang="0">
                  <a:pos x="23" y="100"/>
                </a:cxn>
                <a:cxn ang="0">
                  <a:pos x="45" y="69"/>
                </a:cxn>
                <a:cxn ang="0">
                  <a:pos x="71" y="44"/>
                </a:cxn>
                <a:cxn ang="0">
                  <a:pos x="102" y="23"/>
                </a:cxn>
                <a:cxn ang="0">
                  <a:pos x="137" y="9"/>
                </a:cxn>
                <a:cxn ang="0">
                  <a:pos x="174" y="1"/>
                </a:cxn>
                <a:cxn ang="0">
                  <a:pos x="214" y="1"/>
                </a:cxn>
                <a:cxn ang="0">
                  <a:pos x="251" y="9"/>
                </a:cxn>
                <a:cxn ang="0">
                  <a:pos x="286" y="23"/>
                </a:cxn>
                <a:cxn ang="0">
                  <a:pos x="318" y="44"/>
                </a:cxn>
                <a:cxn ang="0">
                  <a:pos x="343" y="69"/>
                </a:cxn>
                <a:cxn ang="0">
                  <a:pos x="365" y="100"/>
                </a:cxn>
                <a:cxn ang="0">
                  <a:pos x="379" y="135"/>
                </a:cxn>
                <a:cxn ang="0">
                  <a:pos x="387" y="172"/>
                </a:cxn>
                <a:cxn ang="0">
                  <a:pos x="387" y="211"/>
                </a:cxn>
                <a:cxn ang="0">
                  <a:pos x="379" y="248"/>
                </a:cxn>
                <a:cxn ang="0">
                  <a:pos x="365" y="283"/>
                </a:cxn>
                <a:cxn ang="0">
                  <a:pos x="343" y="313"/>
                </a:cxn>
                <a:cxn ang="0">
                  <a:pos x="318" y="339"/>
                </a:cxn>
                <a:cxn ang="0">
                  <a:pos x="286" y="359"/>
                </a:cxn>
                <a:cxn ang="0">
                  <a:pos x="251" y="374"/>
                </a:cxn>
                <a:cxn ang="0">
                  <a:pos x="214" y="382"/>
                </a:cxn>
              </a:cxnLst>
              <a:rect l="0" t="0" r="r" b="b"/>
              <a:pathLst>
                <a:path w="388" h="383">
                  <a:moveTo>
                    <a:pt x="194" y="383"/>
                  </a:moveTo>
                  <a:lnTo>
                    <a:pt x="174" y="382"/>
                  </a:lnTo>
                  <a:lnTo>
                    <a:pt x="155" y="380"/>
                  </a:lnTo>
                  <a:lnTo>
                    <a:pt x="137" y="374"/>
                  </a:lnTo>
                  <a:lnTo>
                    <a:pt x="119" y="368"/>
                  </a:lnTo>
                  <a:lnTo>
                    <a:pt x="102" y="359"/>
                  </a:lnTo>
                  <a:lnTo>
                    <a:pt x="85" y="350"/>
                  </a:lnTo>
                  <a:lnTo>
                    <a:pt x="71" y="339"/>
                  </a:lnTo>
                  <a:lnTo>
                    <a:pt x="57" y="327"/>
                  </a:lnTo>
                  <a:lnTo>
                    <a:pt x="45" y="313"/>
                  </a:lnTo>
                  <a:lnTo>
                    <a:pt x="33" y="299"/>
                  </a:lnTo>
                  <a:lnTo>
                    <a:pt x="23" y="283"/>
                  </a:lnTo>
                  <a:lnTo>
                    <a:pt x="16" y="266"/>
                  </a:lnTo>
                  <a:lnTo>
                    <a:pt x="9" y="248"/>
                  </a:lnTo>
                  <a:lnTo>
                    <a:pt x="4" y="230"/>
                  </a:lnTo>
                  <a:lnTo>
                    <a:pt x="1" y="211"/>
                  </a:lnTo>
                  <a:lnTo>
                    <a:pt x="0" y="192"/>
                  </a:lnTo>
                  <a:lnTo>
                    <a:pt x="1" y="172"/>
                  </a:lnTo>
                  <a:lnTo>
                    <a:pt x="4" y="153"/>
                  </a:lnTo>
                  <a:lnTo>
                    <a:pt x="9" y="135"/>
                  </a:lnTo>
                  <a:lnTo>
                    <a:pt x="16" y="117"/>
                  </a:lnTo>
                  <a:lnTo>
                    <a:pt x="23" y="100"/>
                  </a:lnTo>
                  <a:lnTo>
                    <a:pt x="33" y="84"/>
                  </a:lnTo>
                  <a:lnTo>
                    <a:pt x="45" y="69"/>
                  </a:lnTo>
                  <a:lnTo>
                    <a:pt x="57" y="56"/>
                  </a:lnTo>
                  <a:lnTo>
                    <a:pt x="71" y="44"/>
                  </a:lnTo>
                  <a:lnTo>
                    <a:pt x="85" y="32"/>
                  </a:lnTo>
                  <a:lnTo>
                    <a:pt x="102" y="23"/>
                  </a:lnTo>
                  <a:lnTo>
                    <a:pt x="119" y="14"/>
                  </a:lnTo>
                  <a:lnTo>
                    <a:pt x="137" y="9"/>
                  </a:lnTo>
                  <a:lnTo>
                    <a:pt x="155" y="3"/>
                  </a:lnTo>
                  <a:lnTo>
                    <a:pt x="174" y="1"/>
                  </a:lnTo>
                  <a:lnTo>
                    <a:pt x="194" y="0"/>
                  </a:lnTo>
                  <a:lnTo>
                    <a:pt x="214" y="1"/>
                  </a:lnTo>
                  <a:lnTo>
                    <a:pt x="233" y="3"/>
                  </a:lnTo>
                  <a:lnTo>
                    <a:pt x="251" y="9"/>
                  </a:lnTo>
                  <a:lnTo>
                    <a:pt x="269" y="14"/>
                  </a:lnTo>
                  <a:lnTo>
                    <a:pt x="286" y="23"/>
                  </a:lnTo>
                  <a:lnTo>
                    <a:pt x="303" y="32"/>
                  </a:lnTo>
                  <a:lnTo>
                    <a:pt x="318" y="44"/>
                  </a:lnTo>
                  <a:lnTo>
                    <a:pt x="331" y="56"/>
                  </a:lnTo>
                  <a:lnTo>
                    <a:pt x="343" y="69"/>
                  </a:lnTo>
                  <a:lnTo>
                    <a:pt x="355" y="84"/>
                  </a:lnTo>
                  <a:lnTo>
                    <a:pt x="365" y="100"/>
                  </a:lnTo>
                  <a:lnTo>
                    <a:pt x="373" y="117"/>
                  </a:lnTo>
                  <a:lnTo>
                    <a:pt x="379" y="135"/>
                  </a:lnTo>
                  <a:lnTo>
                    <a:pt x="384" y="153"/>
                  </a:lnTo>
                  <a:lnTo>
                    <a:pt x="387" y="172"/>
                  </a:lnTo>
                  <a:lnTo>
                    <a:pt x="388" y="192"/>
                  </a:lnTo>
                  <a:lnTo>
                    <a:pt x="387" y="211"/>
                  </a:lnTo>
                  <a:lnTo>
                    <a:pt x="384" y="230"/>
                  </a:lnTo>
                  <a:lnTo>
                    <a:pt x="379" y="248"/>
                  </a:lnTo>
                  <a:lnTo>
                    <a:pt x="373" y="266"/>
                  </a:lnTo>
                  <a:lnTo>
                    <a:pt x="365" y="283"/>
                  </a:lnTo>
                  <a:lnTo>
                    <a:pt x="355" y="299"/>
                  </a:lnTo>
                  <a:lnTo>
                    <a:pt x="343" y="313"/>
                  </a:lnTo>
                  <a:lnTo>
                    <a:pt x="331" y="327"/>
                  </a:lnTo>
                  <a:lnTo>
                    <a:pt x="318" y="339"/>
                  </a:lnTo>
                  <a:lnTo>
                    <a:pt x="303" y="350"/>
                  </a:lnTo>
                  <a:lnTo>
                    <a:pt x="286" y="359"/>
                  </a:lnTo>
                  <a:lnTo>
                    <a:pt x="269" y="368"/>
                  </a:lnTo>
                  <a:lnTo>
                    <a:pt x="251" y="374"/>
                  </a:lnTo>
                  <a:lnTo>
                    <a:pt x="233" y="380"/>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212" name="Rectangle 224"/>
            <p:cNvSpPr>
              <a:spLocks noChangeArrowheads="1"/>
            </p:cNvSpPr>
            <p:nvPr/>
          </p:nvSpPr>
          <p:spPr bwMode="auto">
            <a:xfrm>
              <a:off x="2948" y="3454"/>
              <a:ext cx="99" cy="11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14</a:t>
              </a:r>
              <a:endParaRPr lang="en-US" altLang="zh-CN">
                <a:ea typeface="宋体" pitchFamily="2" charset="-122"/>
              </a:endParaRPr>
            </a:p>
          </p:txBody>
        </p:sp>
        <p:sp>
          <p:nvSpPr>
            <p:cNvPr id="213" name="Freeform 225"/>
            <p:cNvSpPr>
              <a:spLocks/>
            </p:cNvSpPr>
            <p:nvPr/>
          </p:nvSpPr>
          <p:spPr bwMode="auto">
            <a:xfrm>
              <a:off x="3550" y="3280"/>
              <a:ext cx="125" cy="80"/>
            </a:xfrm>
            <a:custGeom>
              <a:avLst/>
              <a:gdLst/>
              <a:ahLst/>
              <a:cxnLst>
                <a:cxn ang="0">
                  <a:pos x="35" y="294"/>
                </a:cxn>
                <a:cxn ang="0">
                  <a:pos x="68" y="261"/>
                </a:cxn>
                <a:cxn ang="0">
                  <a:pos x="96" y="222"/>
                </a:cxn>
                <a:cxn ang="0">
                  <a:pos x="114" y="178"/>
                </a:cxn>
                <a:cxn ang="0">
                  <a:pos x="125" y="131"/>
                </a:cxn>
                <a:cxn ang="0">
                  <a:pos x="126" y="85"/>
                </a:cxn>
                <a:cxn ang="0">
                  <a:pos x="120" y="40"/>
                </a:cxn>
                <a:cxn ang="0">
                  <a:pos x="106" y="0"/>
                </a:cxn>
                <a:cxn ang="0">
                  <a:pos x="499" y="309"/>
                </a:cxn>
                <a:cxn ang="0">
                  <a:pos x="0" y="320"/>
                </a:cxn>
                <a:cxn ang="0">
                  <a:pos x="35" y="294"/>
                </a:cxn>
              </a:cxnLst>
              <a:rect l="0" t="0" r="r" b="b"/>
              <a:pathLst>
                <a:path w="499" h="320">
                  <a:moveTo>
                    <a:pt x="35" y="294"/>
                  </a:moveTo>
                  <a:lnTo>
                    <a:pt x="68" y="261"/>
                  </a:lnTo>
                  <a:lnTo>
                    <a:pt x="96" y="222"/>
                  </a:lnTo>
                  <a:lnTo>
                    <a:pt x="114" y="178"/>
                  </a:lnTo>
                  <a:lnTo>
                    <a:pt x="125" y="131"/>
                  </a:lnTo>
                  <a:lnTo>
                    <a:pt x="126" y="85"/>
                  </a:lnTo>
                  <a:lnTo>
                    <a:pt x="120" y="40"/>
                  </a:lnTo>
                  <a:lnTo>
                    <a:pt x="106" y="0"/>
                  </a:lnTo>
                  <a:lnTo>
                    <a:pt x="499" y="309"/>
                  </a:lnTo>
                  <a:lnTo>
                    <a:pt x="0" y="320"/>
                  </a:lnTo>
                  <a:lnTo>
                    <a:pt x="35" y="294"/>
                  </a:lnTo>
                  <a:close/>
                </a:path>
              </a:pathLst>
            </a:custGeom>
            <a:solidFill>
              <a:srgbClr val="000000"/>
            </a:solidFill>
            <a:ln w="9525">
              <a:noFill/>
              <a:round/>
              <a:headEnd/>
              <a:tailEnd/>
            </a:ln>
          </p:spPr>
          <p:txBody>
            <a:bodyPr/>
            <a:lstStyle/>
            <a:p>
              <a:endParaRPr lang="ja-JP" altLang="en-US"/>
            </a:p>
          </p:txBody>
        </p:sp>
        <p:sp>
          <p:nvSpPr>
            <p:cNvPr id="214" name="Freeform 226"/>
            <p:cNvSpPr>
              <a:spLocks/>
            </p:cNvSpPr>
            <p:nvPr/>
          </p:nvSpPr>
          <p:spPr bwMode="auto">
            <a:xfrm>
              <a:off x="2968" y="3287"/>
              <a:ext cx="618" cy="71"/>
            </a:xfrm>
            <a:custGeom>
              <a:avLst/>
              <a:gdLst/>
              <a:ahLst/>
              <a:cxnLst>
                <a:cxn ang="0">
                  <a:pos x="0" y="284"/>
                </a:cxn>
                <a:cxn ang="0">
                  <a:pos x="270" y="178"/>
                </a:cxn>
                <a:cxn ang="0">
                  <a:pos x="536" y="100"/>
                </a:cxn>
                <a:cxn ang="0">
                  <a:pos x="798" y="46"/>
                </a:cxn>
                <a:cxn ang="0">
                  <a:pos x="1052" y="13"/>
                </a:cxn>
                <a:cxn ang="0">
                  <a:pos x="1296" y="0"/>
                </a:cxn>
                <a:cxn ang="0">
                  <a:pos x="1530" y="2"/>
                </a:cxn>
                <a:cxn ang="0">
                  <a:pos x="1750" y="18"/>
                </a:cxn>
                <a:cxn ang="0">
                  <a:pos x="1956" y="43"/>
                </a:cxn>
                <a:cxn ang="0">
                  <a:pos x="2314" y="114"/>
                </a:cxn>
                <a:cxn ang="0">
                  <a:pos x="2472" y="160"/>
                </a:cxn>
              </a:cxnLst>
              <a:rect l="0" t="0" r="r" b="b"/>
              <a:pathLst>
                <a:path w="2472" h="284">
                  <a:moveTo>
                    <a:pt x="0" y="284"/>
                  </a:moveTo>
                  <a:lnTo>
                    <a:pt x="270" y="178"/>
                  </a:lnTo>
                  <a:lnTo>
                    <a:pt x="536" y="100"/>
                  </a:lnTo>
                  <a:lnTo>
                    <a:pt x="798" y="46"/>
                  </a:lnTo>
                  <a:lnTo>
                    <a:pt x="1052" y="13"/>
                  </a:lnTo>
                  <a:lnTo>
                    <a:pt x="1296" y="0"/>
                  </a:lnTo>
                  <a:lnTo>
                    <a:pt x="1530" y="2"/>
                  </a:lnTo>
                  <a:lnTo>
                    <a:pt x="1750" y="18"/>
                  </a:lnTo>
                  <a:lnTo>
                    <a:pt x="1956" y="43"/>
                  </a:lnTo>
                  <a:lnTo>
                    <a:pt x="2314" y="114"/>
                  </a:lnTo>
                  <a:lnTo>
                    <a:pt x="2472" y="160"/>
                  </a:lnTo>
                </a:path>
              </a:pathLst>
            </a:custGeom>
            <a:noFill/>
            <a:ln w="0">
              <a:solidFill>
                <a:srgbClr val="000000"/>
              </a:solidFill>
              <a:prstDash val="solid"/>
              <a:round/>
              <a:headEnd/>
              <a:tailEnd/>
            </a:ln>
          </p:spPr>
          <p:txBody>
            <a:bodyPr/>
            <a:lstStyle/>
            <a:p>
              <a:endParaRPr lang="ja-JP" altLang="en-US"/>
            </a:p>
          </p:txBody>
        </p:sp>
      </p:grpSp>
      <p:sp>
        <p:nvSpPr>
          <p:cNvPr id="215" name="Line 228"/>
          <p:cNvSpPr>
            <a:spLocks noChangeShapeType="1"/>
          </p:cNvSpPr>
          <p:nvPr/>
        </p:nvSpPr>
        <p:spPr bwMode="auto">
          <a:xfrm flipV="1">
            <a:off x="1689100" y="1562100"/>
            <a:ext cx="0" cy="622300"/>
          </a:xfrm>
          <a:prstGeom prst="line">
            <a:avLst/>
          </a:prstGeom>
          <a:noFill/>
          <a:ln w="38100">
            <a:solidFill>
              <a:srgbClr val="0000FF"/>
            </a:solidFill>
            <a:round/>
            <a:headEnd/>
            <a:tailEnd/>
          </a:ln>
          <a:effectLst/>
        </p:spPr>
        <p:txBody>
          <a:bodyPr/>
          <a:lstStyle/>
          <a:p>
            <a:endParaRPr lang="ja-JP" altLang="en-US"/>
          </a:p>
        </p:txBody>
      </p:sp>
      <p:sp>
        <p:nvSpPr>
          <p:cNvPr id="216" name="Line 229"/>
          <p:cNvSpPr>
            <a:spLocks noChangeShapeType="1"/>
          </p:cNvSpPr>
          <p:nvPr/>
        </p:nvSpPr>
        <p:spPr bwMode="auto">
          <a:xfrm>
            <a:off x="1676400" y="1549400"/>
            <a:ext cx="5473700" cy="0"/>
          </a:xfrm>
          <a:prstGeom prst="line">
            <a:avLst/>
          </a:prstGeom>
          <a:noFill/>
          <a:ln w="38100">
            <a:solidFill>
              <a:srgbClr val="0000FF"/>
            </a:solidFill>
            <a:round/>
            <a:headEnd/>
            <a:tailEnd/>
          </a:ln>
          <a:effectLst/>
        </p:spPr>
        <p:txBody>
          <a:bodyPr/>
          <a:lstStyle/>
          <a:p>
            <a:endParaRPr lang="ja-JP" altLang="en-US"/>
          </a:p>
        </p:txBody>
      </p:sp>
      <p:sp>
        <p:nvSpPr>
          <p:cNvPr id="217" name="Line 230"/>
          <p:cNvSpPr>
            <a:spLocks noChangeShapeType="1"/>
          </p:cNvSpPr>
          <p:nvPr/>
        </p:nvSpPr>
        <p:spPr bwMode="auto">
          <a:xfrm>
            <a:off x="7137400" y="1549400"/>
            <a:ext cx="0" cy="330200"/>
          </a:xfrm>
          <a:prstGeom prst="line">
            <a:avLst/>
          </a:prstGeom>
          <a:noFill/>
          <a:ln w="38100">
            <a:solidFill>
              <a:srgbClr val="0000FF"/>
            </a:solidFill>
            <a:round/>
            <a:headEnd/>
            <a:tailEnd type="triangle" w="med" len="med"/>
          </a:ln>
          <a:effectLst/>
        </p:spPr>
        <p:txBody>
          <a:bodyPr/>
          <a:lstStyle/>
          <a:p>
            <a:endParaRPr lang="ja-JP" altLang="en-US"/>
          </a:p>
        </p:txBody>
      </p:sp>
      <p:sp>
        <p:nvSpPr>
          <p:cNvPr id="218" name="AutoShape 231"/>
          <p:cNvSpPr>
            <a:spLocks noChangeArrowheads="1"/>
          </p:cNvSpPr>
          <p:nvPr/>
        </p:nvSpPr>
        <p:spPr bwMode="auto">
          <a:xfrm>
            <a:off x="1320800" y="2260600"/>
            <a:ext cx="685800" cy="3530600"/>
          </a:xfrm>
          <a:prstGeom prst="roundRect">
            <a:avLst>
              <a:gd name="adj" fmla="val 16667"/>
            </a:avLst>
          </a:prstGeom>
          <a:noFill/>
          <a:ln w="25400">
            <a:solidFill>
              <a:srgbClr val="0000FF"/>
            </a:solidFill>
            <a:round/>
            <a:headEnd/>
            <a:tailEnd/>
          </a:ln>
          <a:effectLst/>
        </p:spPr>
        <p:txBody>
          <a:bodyPr wrap="none" anchor="ctr"/>
          <a:lstStyle/>
          <a:p>
            <a:endParaRPr lang="ja-JP" altLang="en-US"/>
          </a:p>
        </p:txBody>
      </p:sp>
      <p:sp>
        <p:nvSpPr>
          <p:cNvPr id="219" name="テキスト ボックス 218"/>
          <p:cNvSpPr txBox="1"/>
          <p:nvPr/>
        </p:nvSpPr>
        <p:spPr>
          <a:xfrm>
            <a:off x="446031" y="5911884"/>
            <a:ext cx="6439583" cy="707886"/>
          </a:xfrm>
          <a:prstGeom prst="rect">
            <a:avLst/>
          </a:prstGeom>
          <a:noFill/>
        </p:spPr>
        <p:txBody>
          <a:bodyPr wrap="none" rtlCol="0">
            <a:spAutoFit/>
          </a:bodyPr>
          <a:lstStyle/>
          <a:p>
            <a:r>
              <a:rPr kumimoji="1" lang="ja-JP" altLang="en-US" sz="2000" dirty="0" smtClean="0"/>
              <a:t>チェイン分割とは</a:t>
            </a:r>
            <a:endParaRPr kumimoji="1" lang="en-US" altLang="ja-JP" sz="2000" dirty="0" smtClean="0"/>
          </a:p>
          <a:p>
            <a:r>
              <a:rPr kumimoji="1" lang="ja-JP" altLang="en-US" sz="2000" dirty="0" smtClean="0"/>
              <a:t>各頂点</a:t>
            </a:r>
            <a:r>
              <a:rPr kumimoji="1" lang="ja-JP" altLang="en-US" sz="2000" dirty="0" smtClean="0"/>
              <a:t>は必ず一つの</a:t>
            </a:r>
            <a:r>
              <a:rPr kumimoji="1" lang="ja-JP" altLang="en-US" sz="2000" dirty="0" smtClean="0"/>
              <a:t>チェインに属するように分割する処理</a:t>
            </a:r>
            <a:endParaRPr kumimoji="1" lang="en-US" altLang="ja-JP" sz="2000" dirty="0" smtClean="0"/>
          </a:p>
        </p:txBody>
      </p:sp>
      <p:sp>
        <p:nvSpPr>
          <p:cNvPr id="220" name="テキスト ボックス 219"/>
          <p:cNvSpPr txBox="1"/>
          <p:nvPr/>
        </p:nvSpPr>
        <p:spPr>
          <a:xfrm>
            <a:off x="2563785" y="1530324"/>
            <a:ext cx="4305987" cy="400110"/>
          </a:xfrm>
          <a:prstGeom prst="rect">
            <a:avLst/>
          </a:prstGeom>
          <a:noFill/>
        </p:spPr>
        <p:txBody>
          <a:bodyPr wrap="none" rtlCol="0">
            <a:spAutoFit/>
          </a:bodyPr>
          <a:lstStyle/>
          <a:p>
            <a:r>
              <a:rPr kumimoji="1" lang="en-US" altLang="ja-JP" sz="2000" dirty="0" smtClean="0"/>
              <a:t>C</a:t>
            </a:r>
            <a:r>
              <a:rPr kumimoji="1" lang="en-US" altLang="ja-JP" sz="2000" baseline="-25000" dirty="0" smtClean="0"/>
              <a:t>2</a:t>
            </a:r>
            <a:r>
              <a:rPr lang="ja-JP" altLang="en-US" sz="2000" dirty="0" smtClean="0"/>
              <a:t>を中間ホップ（ハイウェイ）とした場合</a:t>
            </a:r>
            <a:endParaRPr kumimoji="1" lang="en-US" altLang="ja-JP" sz="2000" dirty="0" smtClean="0"/>
          </a:p>
        </p:txBody>
      </p:sp>
      <p:sp>
        <p:nvSpPr>
          <p:cNvPr id="221" name="正方形/長方形 220"/>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
        <p:nvSpPr>
          <p:cNvPr id="223" name="フッター プレースホルダ 222"/>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24" name="スライド番号プレースホルダ 223"/>
          <p:cNvSpPr>
            <a:spLocks noGrp="1"/>
          </p:cNvSpPr>
          <p:nvPr>
            <p:ph type="sldNum" sz="quarter" idx="12"/>
          </p:nvPr>
        </p:nvSpPr>
        <p:spPr/>
        <p:txBody>
          <a:bodyPr/>
          <a:lstStyle/>
          <a:p>
            <a:fld id="{DF510E7A-70A0-49B7-BA5B-039CFE49E52F}" type="slidenum">
              <a:rPr kumimoji="1" lang="ja-JP" altLang="en-US" smtClean="0"/>
              <a:pPr/>
              <a:t>199</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diamond(in)">
                                      <p:cBhvr>
                                        <p:cTn id="7" dur="2000"/>
                                        <p:tgtEl>
                                          <p:spTgt spid="21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15"/>
                                        </p:tgtEl>
                                        <p:attrNameLst>
                                          <p:attrName>style.visibility</p:attrName>
                                        </p:attrNameLst>
                                      </p:cBhvr>
                                      <p:to>
                                        <p:strVal val="visible"/>
                                      </p:to>
                                    </p:set>
                                    <p:animEffect transition="in" filter="diamond(in)">
                                      <p:cBhvr>
                                        <p:cTn id="10" dur="2000"/>
                                        <p:tgtEl>
                                          <p:spTgt spid="21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16"/>
                                        </p:tgtEl>
                                        <p:attrNameLst>
                                          <p:attrName>style.visibility</p:attrName>
                                        </p:attrNameLst>
                                      </p:cBhvr>
                                      <p:to>
                                        <p:strVal val="visible"/>
                                      </p:to>
                                    </p:set>
                                    <p:animEffect transition="in" filter="diamond(in)">
                                      <p:cBhvr>
                                        <p:cTn id="13" dur="2000"/>
                                        <p:tgtEl>
                                          <p:spTgt spid="216"/>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17"/>
                                        </p:tgtEl>
                                        <p:attrNameLst>
                                          <p:attrName>style.visibility</p:attrName>
                                        </p:attrNameLst>
                                      </p:cBhvr>
                                      <p:to>
                                        <p:strVal val="visible"/>
                                      </p:to>
                                    </p:set>
                                    <p:animEffect transition="in" filter="diamond(in)">
                                      <p:cBhvr>
                                        <p:cTn id="16" dur="2000"/>
                                        <p:tgtEl>
                                          <p:spTgt spid="217"/>
                                        </p:tgtEl>
                                      </p:cBhvr>
                                    </p:animEffect>
                                  </p:childTnLst>
                                </p:cTn>
                              </p:par>
                              <p:par>
                                <p:cTn id="17" presetID="8" presetClass="entr" presetSubtype="16" fill="hold" nodeType="withEffect">
                                  <p:stCondLst>
                                    <p:cond delay="0"/>
                                  </p:stCondLst>
                                  <p:childTnLst>
                                    <p:set>
                                      <p:cBhvr>
                                        <p:cTn id="18" dur="1" fill="hold">
                                          <p:stCondLst>
                                            <p:cond delay="0"/>
                                          </p:stCondLst>
                                        </p:cTn>
                                        <p:tgtEl>
                                          <p:spTgt spid="118"/>
                                        </p:tgtEl>
                                        <p:attrNameLst>
                                          <p:attrName>style.visibility</p:attrName>
                                        </p:attrNameLst>
                                      </p:cBhvr>
                                      <p:to>
                                        <p:strVal val="visible"/>
                                      </p:to>
                                    </p:set>
                                    <p:animEffect transition="in" filter="diamond(in)">
                                      <p:cBhvr>
                                        <p:cTn id="19" dur="2000"/>
                                        <p:tgtEl>
                                          <p:spTgt spid="118"/>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animBg="1"/>
      <p:bldP spid="216" grpId="0" animBg="1"/>
      <p:bldP spid="217" grpId="0" animBg="1"/>
      <p:bldP spid="218" grpId="0" animBg="1"/>
      <p:bldP spid="2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103266" y="1466100"/>
            <a:ext cx="5476950" cy="830997"/>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smtClean="0"/>
              <a:t>Generating </a:t>
            </a:r>
            <a:r>
              <a:rPr lang="en-US" altLang="ja-JP" sz="2000" dirty="0"/>
              <a:t>Example Data for Dataflow </a:t>
            </a:r>
            <a:r>
              <a:rPr lang="en-US" altLang="ja-JP" sz="2000" dirty="0" smtClean="0"/>
              <a:t>Programs</a:t>
            </a:r>
            <a:br>
              <a:rPr lang="en-US" altLang="ja-JP" sz="2000" dirty="0" smtClean="0"/>
            </a:br>
            <a:r>
              <a:rPr lang="en-US" altLang="ja-JP" sz="1400" u="sng" dirty="0" smtClean="0"/>
              <a:t>Christopher </a:t>
            </a:r>
            <a:r>
              <a:rPr lang="en-US" altLang="ja-JP" sz="1400" u="sng" dirty="0" err="1"/>
              <a:t>Olston</a:t>
            </a:r>
            <a:r>
              <a:rPr lang="en-US" altLang="ja-JP" sz="1400" u="sng" dirty="0"/>
              <a:t> </a:t>
            </a:r>
            <a:r>
              <a:rPr lang="en-US" altLang="ja-JP" sz="1400" dirty="0"/>
              <a:t>(Yahoo! </a:t>
            </a:r>
            <a:r>
              <a:rPr lang="en-US" altLang="ja-JP" sz="1400" dirty="0" smtClean="0"/>
              <a:t>Research), </a:t>
            </a:r>
            <a:r>
              <a:rPr lang="en-US" altLang="ja-JP" sz="1400" dirty="0" err="1" smtClean="0"/>
              <a:t>Shubham</a:t>
            </a:r>
            <a:r>
              <a:rPr lang="en-US" altLang="ja-JP" sz="1400" dirty="0" smtClean="0"/>
              <a:t> </a:t>
            </a:r>
            <a:r>
              <a:rPr lang="en-US" altLang="ja-JP" sz="1400" dirty="0"/>
              <a:t>Chopra (Yahoo! </a:t>
            </a:r>
            <a:r>
              <a:rPr lang="en-US" altLang="ja-JP" sz="1400" dirty="0" smtClean="0"/>
              <a:t>Research), </a:t>
            </a:r>
            <a:r>
              <a:rPr lang="en-US" altLang="ja-JP" sz="1400" dirty="0" err="1" smtClean="0"/>
              <a:t>Utkarsh</a:t>
            </a:r>
            <a:r>
              <a:rPr lang="en-US" altLang="ja-JP" sz="1400" dirty="0" smtClean="0"/>
              <a:t> </a:t>
            </a:r>
            <a:r>
              <a:rPr lang="en-US" altLang="ja-JP" sz="1400" dirty="0" err="1"/>
              <a:t>Srivastava</a:t>
            </a:r>
            <a:r>
              <a:rPr lang="en-US" altLang="ja-JP" sz="1400" dirty="0"/>
              <a:t> (Yahoo! Research)</a:t>
            </a:r>
            <a:endParaRPr kumimoji="1" lang="ja-JP" altLang="en-US" sz="1400" dirty="0"/>
          </a:p>
        </p:txBody>
      </p:sp>
      <p:sp>
        <p:nvSpPr>
          <p:cNvPr id="8" name="正方形/長方形 7"/>
          <p:cNvSpPr/>
          <p:nvPr/>
        </p:nvSpPr>
        <p:spPr>
          <a:xfrm>
            <a:off x="1103265" y="2196360"/>
            <a:ext cx="7047009"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An Architecture for Recycling Intermediates in a Column-store</a:t>
            </a:r>
            <a:br>
              <a:rPr lang="en-US" altLang="ja-JP" sz="2000" dirty="0" smtClean="0"/>
            </a:br>
            <a:r>
              <a:rPr lang="en-US" altLang="ja-JP" sz="1400" u="sng" dirty="0" err="1" smtClean="0"/>
              <a:t>Milena</a:t>
            </a:r>
            <a:r>
              <a:rPr lang="en-US" altLang="ja-JP" sz="1400" u="sng" dirty="0" smtClean="0"/>
              <a:t> G. </a:t>
            </a:r>
            <a:r>
              <a:rPr lang="en-US" altLang="ja-JP" sz="1400" u="sng" dirty="0" err="1" smtClean="0"/>
              <a:t>Ivanova</a:t>
            </a:r>
            <a:r>
              <a:rPr lang="en-US" altLang="ja-JP" sz="1400" dirty="0" smtClean="0"/>
              <a:t>, Martin L. </a:t>
            </a:r>
            <a:r>
              <a:rPr lang="en-US" altLang="ja-JP" sz="1400" dirty="0" err="1" smtClean="0"/>
              <a:t>Kersten</a:t>
            </a:r>
            <a:r>
              <a:rPr lang="en-US" altLang="ja-JP" sz="1400" dirty="0" smtClean="0"/>
              <a:t>, </a:t>
            </a:r>
            <a:r>
              <a:rPr lang="en-US" altLang="ja-JP" sz="1400" dirty="0" err="1" smtClean="0"/>
              <a:t>Niels</a:t>
            </a:r>
            <a:r>
              <a:rPr lang="en-US" altLang="ja-JP" sz="1400" dirty="0" smtClean="0"/>
              <a:t> J. </a:t>
            </a:r>
            <a:r>
              <a:rPr lang="en-US" altLang="ja-JP" sz="1400" dirty="0" err="1" smtClean="0"/>
              <a:t>Nes</a:t>
            </a:r>
            <a:r>
              <a:rPr lang="en-US" altLang="ja-JP" sz="1400" dirty="0" smtClean="0"/>
              <a:t>, Romulo A. P. </a:t>
            </a:r>
            <a:r>
              <a:rPr lang="en-US" altLang="ja-JP" sz="1400" dirty="0" err="1" smtClean="0"/>
              <a:t>Gonçalves</a:t>
            </a:r>
            <a:r>
              <a:rPr lang="en-US" altLang="ja-JP" sz="1400" dirty="0" smtClean="0"/>
              <a:t> (Centrum </a:t>
            </a:r>
            <a:r>
              <a:rPr lang="en-US" altLang="ja-JP" sz="1400" dirty="0" err="1" smtClean="0"/>
              <a:t>Wiskunde</a:t>
            </a:r>
            <a:r>
              <a:rPr lang="en-US" altLang="ja-JP" sz="1400" dirty="0" smtClean="0"/>
              <a:t> en </a:t>
            </a:r>
            <a:r>
              <a:rPr lang="en-US" altLang="ja-JP" sz="1400" dirty="0" err="1" smtClean="0"/>
              <a:t>Informatica</a:t>
            </a:r>
            <a:r>
              <a:rPr lang="en-US" altLang="ja-JP" sz="1400" dirty="0" smtClean="0"/>
              <a:t>, Netherlands)</a:t>
            </a:r>
            <a:endParaRPr lang="ja-JP" altLang="en-US" sz="1400" dirty="0"/>
          </a:p>
        </p:txBody>
      </p:sp>
      <p:sp>
        <p:nvSpPr>
          <p:cNvPr id="9" name="正方形/長方形 8"/>
          <p:cNvSpPr/>
          <p:nvPr/>
        </p:nvSpPr>
        <p:spPr>
          <a:xfrm>
            <a:off x="1103265" y="3985497"/>
            <a:ext cx="7813781"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A Comparison of Approaches to Large-Scale Data Analysis</a:t>
            </a:r>
            <a:br>
              <a:rPr lang="en-US" altLang="ja-JP" sz="2000" dirty="0" smtClean="0"/>
            </a:br>
            <a:r>
              <a:rPr lang="en-US" altLang="ja-JP" sz="1400" u="sng" dirty="0" smtClean="0"/>
              <a:t>Andrew </a:t>
            </a:r>
            <a:r>
              <a:rPr lang="en-US" altLang="ja-JP" sz="1400" u="sng" dirty="0" err="1" smtClean="0"/>
              <a:t>Pavlo</a:t>
            </a:r>
            <a:r>
              <a:rPr lang="en-US" altLang="ja-JP" sz="1400" u="sng" dirty="0" smtClean="0"/>
              <a:t> </a:t>
            </a:r>
            <a:r>
              <a:rPr lang="en-US" altLang="ja-JP" sz="1400" dirty="0" smtClean="0"/>
              <a:t>(Brown U.), Erik Paulson (Wisconsin U.), Alexander </a:t>
            </a:r>
            <a:r>
              <a:rPr lang="en-US" altLang="ja-JP" sz="1400" dirty="0" err="1" smtClean="0"/>
              <a:t>Rasin</a:t>
            </a:r>
            <a:r>
              <a:rPr lang="en-US" altLang="ja-JP" sz="1400" dirty="0" smtClean="0"/>
              <a:t> (Brown U.), Daniel J. </a:t>
            </a:r>
            <a:r>
              <a:rPr lang="en-US" altLang="ja-JP" sz="1400" dirty="0" err="1" smtClean="0"/>
              <a:t>Abadi</a:t>
            </a:r>
            <a:r>
              <a:rPr lang="en-US" altLang="ja-JP" sz="1400" dirty="0" smtClean="0"/>
              <a:t> (Yale U.), David J. DeWitt (Microsoft), Samuel Madden (MIT), Michael </a:t>
            </a:r>
            <a:r>
              <a:rPr lang="en-US" altLang="ja-JP" sz="1400" dirty="0" err="1" smtClean="0"/>
              <a:t>Stonebraker</a:t>
            </a:r>
            <a:r>
              <a:rPr lang="en-US" altLang="ja-JP" sz="1400" dirty="0" smtClean="0"/>
              <a:t> (MIT)</a:t>
            </a:r>
            <a:endParaRPr lang="ja-JP" altLang="en-US" sz="1400" dirty="0"/>
          </a:p>
        </p:txBody>
      </p:sp>
      <p:sp>
        <p:nvSpPr>
          <p:cNvPr id="10" name="正方形/長方形 9"/>
          <p:cNvSpPr/>
          <p:nvPr/>
        </p:nvSpPr>
        <p:spPr>
          <a:xfrm>
            <a:off x="1103266" y="4743468"/>
            <a:ext cx="5842080"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Query Processing Techniques for Solid State Drives</a:t>
            </a:r>
            <a:br>
              <a:rPr lang="en-US" altLang="ja-JP" sz="2000" dirty="0" smtClean="0"/>
            </a:br>
            <a:r>
              <a:rPr lang="en-US" altLang="ja-JP" sz="1400" u="sng" dirty="0" err="1" smtClean="0"/>
              <a:t>Dimitris</a:t>
            </a:r>
            <a:r>
              <a:rPr lang="en-US" altLang="ja-JP" sz="1400" u="sng" dirty="0" smtClean="0"/>
              <a:t> </a:t>
            </a:r>
            <a:r>
              <a:rPr lang="en-US" altLang="ja-JP" sz="1400" u="sng" dirty="0" err="1" smtClean="0"/>
              <a:t>Tsirogiannis</a:t>
            </a:r>
            <a:r>
              <a:rPr lang="en-US" altLang="ja-JP" sz="1400" dirty="0" smtClean="0"/>
              <a:t> (Toronto U.), Stavros </a:t>
            </a:r>
            <a:r>
              <a:rPr lang="en-US" altLang="ja-JP" sz="1400" dirty="0" err="1" smtClean="0"/>
              <a:t>Harizopoulos</a:t>
            </a:r>
            <a:r>
              <a:rPr lang="en-US" altLang="ja-JP" sz="1400" dirty="0" smtClean="0"/>
              <a:t> (HP Labs), </a:t>
            </a:r>
            <a:r>
              <a:rPr lang="en-US" altLang="ja-JP" sz="1400" dirty="0" err="1" smtClean="0"/>
              <a:t>Mehul</a:t>
            </a:r>
            <a:r>
              <a:rPr lang="en-US" altLang="ja-JP" sz="1400" dirty="0" smtClean="0"/>
              <a:t> A. Shah (HP Labs), Janet L. Wiener (HP Labs), Goetz </a:t>
            </a:r>
            <a:r>
              <a:rPr lang="en-US" altLang="ja-JP" sz="1400" dirty="0" err="1" smtClean="0"/>
              <a:t>Graefe</a:t>
            </a:r>
            <a:r>
              <a:rPr lang="en-US" altLang="ja-JP" sz="1400" dirty="0" smtClean="0"/>
              <a:t> (HP Labs)</a:t>
            </a:r>
            <a:endParaRPr lang="ja-JP" altLang="en-US" sz="1400" dirty="0"/>
          </a:p>
        </p:txBody>
      </p:sp>
      <p:sp>
        <p:nvSpPr>
          <p:cNvPr id="11" name="正方形/長方形 10"/>
          <p:cNvSpPr/>
          <p:nvPr/>
        </p:nvSpPr>
        <p:spPr>
          <a:xfrm>
            <a:off x="285720" y="7262865"/>
            <a:ext cx="8858280" cy="553998"/>
          </a:xfrm>
          <a:prstGeom prst="rect">
            <a:avLst/>
          </a:prstGeom>
        </p:spPr>
        <p:txBody>
          <a:bodyPr wrap="square">
            <a:spAutoFit/>
          </a:bodyPr>
          <a:lstStyle/>
          <a:p>
            <a:r>
              <a:rPr lang="en-US" altLang="ja-JP" dirty="0" smtClean="0"/>
              <a:t>Cost Based Plan Selection for </a:t>
            </a:r>
            <a:r>
              <a:rPr lang="en-US" altLang="ja-JP" dirty="0" err="1" smtClean="0"/>
              <a:t>XPath</a:t>
            </a:r>
            <a:endParaRPr lang="en-US" altLang="ja-JP" dirty="0" smtClean="0"/>
          </a:p>
          <a:p>
            <a:r>
              <a:rPr lang="en-US" altLang="ja-JP" sz="1200" dirty="0" err="1" smtClean="0"/>
              <a:t>Haris</a:t>
            </a:r>
            <a:r>
              <a:rPr lang="en-US" altLang="ja-JP" sz="1200" dirty="0" smtClean="0"/>
              <a:t> </a:t>
            </a:r>
            <a:r>
              <a:rPr lang="en-US" altLang="ja-JP" sz="1200" dirty="0" err="1" smtClean="0"/>
              <a:t>Georgiadis</a:t>
            </a:r>
            <a:r>
              <a:rPr lang="en-US" altLang="ja-JP" sz="1200" dirty="0" smtClean="0"/>
              <a:t>, Minas </a:t>
            </a:r>
            <a:r>
              <a:rPr lang="en-US" altLang="ja-JP" sz="1200" dirty="0" err="1" smtClean="0"/>
              <a:t>Charalambides</a:t>
            </a:r>
            <a:r>
              <a:rPr lang="en-US" altLang="ja-JP" sz="1200" dirty="0" smtClean="0"/>
              <a:t>, </a:t>
            </a:r>
            <a:r>
              <a:rPr lang="en-US" altLang="ja-JP" sz="1200" dirty="0" err="1" smtClean="0"/>
              <a:t>Vasilis</a:t>
            </a:r>
            <a:r>
              <a:rPr lang="en-US" altLang="ja-JP" sz="1200" dirty="0" smtClean="0"/>
              <a:t> </a:t>
            </a:r>
            <a:r>
              <a:rPr lang="en-US" altLang="ja-JP" sz="1200" dirty="0" err="1" smtClean="0"/>
              <a:t>Vassalos</a:t>
            </a:r>
            <a:r>
              <a:rPr lang="en-US" altLang="ja-JP" sz="1200" dirty="0" smtClean="0"/>
              <a:t> (Athens University of Economics and Business, Greece)</a:t>
            </a:r>
            <a:endParaRPr lang="ja-JP" altLang="en-US" sz="1200" dirty="0"/>
          </a:p>
        </p:txBody>
      </p:sp>
      <p:sp>
        <p:nvSpPr>
          <p:cNvPr id="12" name="正方形/長方形 11"/>
          <p:cNvSpPr/>
          <p:nvPr/>
        </p:nvSpPr>
        <p:spPr>
          <a:xfrm>
            <a:off x="1103265" y="5501439"/>
            <a:ext cx="7813781" cy="615553"/>
          </a:xfrm>
          <a:prstGeom prst="rect">
            <a:avLst/>
          </a:prstGeom>
        </p:spPr>
        <p:txBody>
          <a:bodyPr wrap="square">
            <a:spAutoFit/>
          </a:bodyPr>
          <a:lstStyle/>
          <a:p>
            <a:pPr marL="268288" indent="-268288">
              <a:buSzPct val="70000"/>
              <a:buFont typeface="Wingdings" pitchFamily="2" charset="2"/>
              <a:buChar char="p"/>
            </a:pPr>
            <a:r>
              <a:rPr lang="en-US" altLang="ja-JP" sz="2000" dirty="0" smtClean="0"/>
              <a:t>3-HOP: A High-Compression Indexing Scheme for </a:t>
            </a:r>
            <a:r>
              <a:rPr lang="en-US" altLang="ja-JP" sz="2000" dirty="0" err="1" smtClean="0"/>
              <a:t>Reachability</a:t>
            </a:r>
            <a:r>
              <a:rPr lang="en-US" altLang="ja-JP" sz="2000" dirty="0" smtClean="0"/>
              <a:t> Query</a:t>
            </a:r>
            <a:r>
              <a:rPr lang="ja-JP" altLang="en-US" sz="2000" dirty="0" smtClean="0"/>
              <a:t> </a:t>
            </a:r>
            <a:r>
              <a:rPr lang="en-US" altLang="ja-JP" sz="2000" dirty="0" smtClean="0"/>
              <a:t/>
            </a:r>
            <a:br>
              <a:rPr lang="en-US" altLang="ja-JP" sz="2000" dirty="0" smtClean="0"/>
            </a:br>
            <a:r>
              <a:rPr lang="en-US" altLang="ja-JP" sz="1400" dirty="0" err="1" smtClean="0"/>
              <a:t>Ruoming</a:t>
            </a:r>
            <a:r>
              <a:rPr lang="en-US" altLang="ja-JP" sz="1400" dirty="0" smtClean="0"/>
              <a:t> Jin, </a:t>
            </a:r>
            <a:r>
              <a:rPr lang="en-US" altLang="ja-JP" sz="1400" u="sng" dirty="0" smtClean="0"/>
              <a:t>Yang Xiang</a:t>
            </a:r>
            <a:r>
              <a:rPr lang="en-US" altLang="ja-JP" sz="1400" dirty="0" smtClean="0"/>
              <a:t>, </a:t>
            </a:r>
            <a:r>
              <a:rPr lang="en-US" altLang="ja-JP" sz="1400" dirty="0" err="1" smtClean="0"/>
              <a:t>Ning</a:t>
            </a:r>
            <a:r>
              <a:rPr lang="en-US" altLang="ja-JP" sz="1400" dirty="0" smtClean="0"/>
              <a:t> </a:t>
            </a:r>
            <a:r>
              <a:rPr lang="en-US" altLang="ja-JP" sz="1400" dirty="0" err="1" smtClean="0"/>
              <a:t>Ruan</a:t>
            </a:r>
            <a:r>
              <a:rPr lang="en-US" altLang="ja-JP" sz="1400" dirty="0" smtClean="0"/>
              <a:t>, David </a:t>
            </a:r>
            <a:r>
              <a:rPr lang="en-US" altLang="ja-JP" sz="1400" dirty="0" err="1" smtClean="0"/>
              <a:t>Fuhry</a:t>
            </a:r>
            <a:r>
              <a:rPr lang="en-US" altLang="ja-JP" sz="1400" dirty="0" smtClean="0"/>
              <a:t> (Kent State U.)</a:t>
            </a:r>
            <a:endParaRPr lang="ja-JP" altLang="en-US" sz="1400" dirty="0"/>
          </a:p>
        </p:txBody>
      </p:sp>
      <p:sp>
        <p:nvSpPr>
          <p:cNvPr id="13" name="テキスト ボックス 12"/>
          <p:cNvSpPr txBox="1"/>
          <p:nvPr/>
        </p:nvSpPr>
        <p:spPr>
          <a:xfrm>
            <a:off x="1097666" y="763551"/>
            <a:ext cx="5957217" cy="830997"/>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a:t>40 Years of Relational Model </a:t>
            </a:r>
            <a:r>
              <a:rPr lang="en-US" altLang="ja-JP" sz="2000" dirty="0" smtClean="0"/>
              <a:t>Celebration</a:t>
            </a:r>
            <a:br>
              <a:rPr lang="en-US" altLang="ja-JP" sz="2000" dirty="0" smtClean="0"/>
            </a:br>
            <a:r>
              <a:rPr lang="en-US" altLang="ja-JP" sz="1400" dirty="0" smtClean="0"/>
              <a:t>Philip </a:t>
            </a:r>
            <a:r>
              <a:rPr lang="en-US" altLang="ja-JP" sz="1400" dirty="0"/>
              <a:t>A. Bernstein (</a:t>
            </a:r>
            <a:r>
              <a:rPr lang="en-US" altLang="ja-JP" sz="1400" dirty="0" smtClean="0"/>
              <a:t>Microsoft), Ron </a:t>
            </a:r>
            <a:r>
              <a:rPr lang="en-US" altLang="ja-JP" sz="1400" dirty="0"/>
              <a:t>Fagin (</a:t>
            </a:r>
            <a:r>
              <a:rPr lang="en-US" altLang="ja-JP" sz="1400" dirty="0" smtClean="0"/>
              <a:t>IBM), Michael </a:t>
            </a:r>
            <a:r>
              <a:rPr lang="en-US" altLang="ja-JP" sz="1400" dirty="0" err="1"/>
              <a:t>Stonebraker</a:t>
            </a:r>
            <a:r>
              <a:rPr lang="en-US" altLang="ja-JP" sz="1400" dirty="0"/>
              <a:t> (</a:t>
            </a:r>
            <a:r>
              <a:rPr lang="en-US" altLang="ja-JP" sz="1400" dirty="0" smtClean="0"/>
              <a:t>MIT), Patricia </a:t>
            </a:r>
            <a:r>
              <a:rPr lang="en-US" altLang="ja-JP" sz="1400" dirty="0" err="1"/>
              <a:t>Selinger</a:t>
            </a:r>
            <a:r>
              <a:rPr lang="en-US" altLang="ja-JP" sz="1400" dirty="0"/>
              <a:t> (</a:t>
            </a:r>
            <a:r>
              <a:rPr lang="en-US" altLang="ja-JP" sz="1400" dirty="0" smtClean="0"/>
              <a:t>IBM), David </a:t>
            </a:r>
            <a:r>
              <a:rPr lang="en-US" altLang="ja-JP" sz="1400" dirty="0"/>
              <a:t>J. DeWitt (</a:t>
            </a:r>
            <a:r>
              <a:rPr lang="en-US" altLang="ja-JP" sz="1400" dirty="0" smtClean="0"/>
              <a:t>Microsoft)</a:t>
            </a:r>
            <a:endParaRPr lang="en-US" altLang="ja-JP" sz="1400" dirty="0"/>
          </a:p>
        </p:txBody>
      </p:sp>
      <p:sp>
        <p:nvSpPr>
          <p:cNvPr id="14" name="正方形/長方形 13"/>
          <p:cNvSpPr/>
          <p:nvPr/>
        </p:nvSpPr>
        <p:spPr>
          <a:xfrm>
            <a:off x="1103265" y="3282948"/>
            <a:ext cx="5696027"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A Web of Concepts</a:t>
            </a:r>
            <a:br>
              <a:rPr lang="en-US" altLang="ja-JP" sz="2000" dirty="0" smtClean="0"/>
            </a:br>
            <a:r>
              <a:rPr lang="en-US" altLang="ja-JP" sz="1400" dirty="0" err="1" smtClean="0"/>
              <a:t>Nilesh</a:t>
            </a:r>
            <a:r>
              <a:rPr lang="en-US" altLang="ja-JP" sz="1400" dirty="0" smtClean="0"/>
              <a:t> </a:t>
            </a:r>
            <a:r>
              <a:rPr lang="en-US" altLang="ja-JP" sz="1400" dirty="0" err="1" smtClean="0"/>
              <a:t>Dalvi</a:t>
            </a:r>
            <a:r>
              <a:rPr lang="en-US" altLang="ja-JP" sz="1400" dirty="0" smtClean="0"/>
              <a:t>, Ravi Kumar, Bo Pang, </a:t>
            </a:r>
            <a:r>
              <a:rPr lang="en-US" altLang="ja-JP" sz="1400" u="sng" dirty="0" err="1" smtClean="0"/>
              <a:t>Raghu</a:t>
            </a:r>
            <a:r>
              <a:rPr lang="en-US" altLang="ja-JP" sz="1400" u="sng" dirty="0" smtClean="0"/>
              <a:t> </a:t>
            </a:r>
            <a:r>
              <a:rPr lang="en-US" altLang="ja-JP" sz="1400" u="sng" dirty="0" err="1" smtClean="0"/>
              <a:t>Ramakrishnan</a:t>
            </a:r>
            <a:r>
              <a:rPr lang="en-US" altLang="ja-JP" sz="1400" dirty="0" smtClean="0"/>
              <a:t>, Andrew Tomkins, Philip Bohannon, </a:t>
            </a:r>
            <a:r>
              <a:rPr lang="en-US" altLang="ja-JP" sz="1400" dirty="0" err="1" smtClean="0"/>
              <a:t>Sathiya</a:t>
            </a:r>
            <a:r>
              <a:rPr lang="en-US" altLang="ja-JP" sz="1400" dirty="0" smtClean="0"/>
              <a:t> </a:t>
            </a:r>
            <a:r>
              <a:rPr lang="en-US" altLang="ja-JP" sz="1400" dirty="0" err="1" smtClean="0"/>
              <a:t>Keerthi</a:t>
            </a:r>
            <a:r>
              <a:rPr lang="en-US" altLang="ja-JP" sz="1400" dirty="0" smtClean="0"/>
              <a:t>, </a:t>
            </a:r>
            <a:r>
              <a:rPr lang="en-US" altLang="ja-JP" sz="1400" dirty="0" err="1" smtClean="0"/>
              <a:t>Srujana</a:t>
            </a:r>
            <a:r>
              <a:rPr lang="en-US" altLang="ja-JP" sz="1400" dirty="0" smtClean="0"/>
              <a:t> </a:t>
            </a:r>
            <a:r>
              <a:rPr lang="en-US" altLang="ja-JP" sz="1400" dirty="0" err="1" smtClean="0"/>
              <a:t>Merugu</a:t>
            </a:r>
            <a:r>
              <a:rPr lang="en-US" altLang="ja-JP" sz="1400" dirty="0" smtClean="0"/>
              <a:t> </a:t>
            </a:r>
            <a:endParaRPr lang="ja-JP" altLang="en-US" sz="1400" dirty="0"/>
          </a:p>
        </p:txBody>
      </p:sp>
      <p:sp>
        <p:nvSpPr>
          <p:cNvPr id="15" name="正方形/長方形 14"/>
          <p:cNvSpPr/>
          <p:nvPr/>
        </p:nvSpPr>
        <p:spPr>
          <a:xfrm>
            <a:off x="285720" y="7837092"/>
            <a:ext cx="8858280" cy="553998"/>
          </a:xfrm>
          <a:prstGeom prst="rect">
            <a:avLst/>
          </a:prstGeom>
        </p:spPr>
        <p:txBody>
          <a:bodyPr wrap="square">
            <a:spAutoFit/>
          </a:bodyPr>
          <a:lstStyle/>
          <a:p>
            <a:r>
              <a:rPr lang="en-US" altLang="ja-JP" dirty="0" smtClean="0"/>
              <a:t>Enterprise Applications - OLTP and OLAP - Share One Database Architecture</a:t>
            </a:r>
          </a:p>
          <a:p>
            <a:r>
              <a:rPr lang="en-US" altLang="ja-JP" sz="1200" dirty="0" err="1" smtClean="0"/>
              <a:t>Hasso</a:t>
            </a:r>
            <a:r>
              <a:rPr lang="en-US" altLang="ja-JP" sz="1200" dirty="0" smtClean="0"/>
              <a:t> </a:t>
            </a:r>
            <a:r>
              <a:rPr lang="en-US" altLang="ja-JP" sz="1200" dirty="0" err="1" smtClean="0"/>
              <a:t>Plattner</a:t>
            </a:r>
            <a:r>
              <a:rPr lang="en-US" altLang="ja-JP" sz="1200" dirty="0" smtClean="0"/>
              <a:t> (</a:t>
            </a:r>
            <a:r>
              <a:rPr lang="en-US" altLang="ja-JP" sz="1200" dirty="0" err="1" smtClean="0"/>
              <a:t>Hasso</a:t>
            </a:r>
            <a:r>
              <a:rPr lang="en-US" altLang="ja-JP" sz="1200" dirty="0" smtClean="0"/>
              <a:t>-</a:t>
            </a:r>
            <a:r>
              <a:rPr lang="en-US" altLang="ja-JP" sz="1200" dirty="0" err="1" smtClean="0"/>
              <a:t>Plattner</a:t>
            </a:r>
            <a:r>
              <a:rPr lang="en-US" altLang="ja-JP" sz="1200" dirty="0" smtClean="0"/>
              <a:t>-Institute for IT Systems Engineering)</a:t>
            </a:r>
            <a:endParaRPr lang="ja-JP" altLang="en-US" sz="1200" dirty="0"/>
          </a:p>
        </p:txBody>
      </p:sp>
      <p:sp>
        <p:nvSpPr>
          <p:cNvPr id="16" name="正方形/長方形 15"/>
          <p:cNvSpPr/>
          <p:nvPr/>
        </p:nvSpPr>
        <p:spPr>
          <a:xfrm>
            <a:off x="285720" y="8305458"/>
            <a:ext cx="8858280" cy="553998"/>
          </a:xfrm>
          <a:prstGeom prst="rect">
            <a:avLst/>
          </a:prstGeom>
        </p:spPr>
        <p:txBody>
          <a:bodyPr wrap="square">
            <a:spAutoFit/>
          </a:bodyPr>
          <a:lstStyle/>
          <a:p>
            <a:r>
              <a:rPr lang="en-US" altLang="ja-JP" dirty="0" smtClean="0"/>
              <a:t>Transforming Data Access Through Public Visualization</a:t>
            </a:r>
          </a:p>
          <a:p>
            <a:r>
              <a:rPr lang="en-US" altLang="ja-JP" sz="1200" dirty="0" err="1" smtClean="0"/>
              <a:t>Fernanda</a:t>
            </a:r>
            <a:r>
              <a:rPr lang="en-US" altLang="ja-JP" sz="1200" dirty="0" smtClean="0"/>
              <a:t> B. </a:t>
            </a:r>
            <a:r>
              <a:rPr lang="en-US" altLang="ja-JP" sz="1200" dirty="0" err="1" smtClean="0"/>
              <a:t>Viegas</a:t>
            </a:r>
            <a:r>
              <a:rPr lang="en-US" altLang="ja-JP" sz="1200" dirty="0" smtClean="0"/>
              <a:t> (IBM), Martin Wattenberg (IBM)</a:t>
            </a:r>
            <a:endParaRPr lang="ja-JP" altLang="en-US" sz="1200" dirty="0"/>
          </a:p>
        </p:txBody>
      </p:sp>
      <p:sp>
        <p:nvSpPr>
          <p:cNvPr id="18" name="テキスト ボックス 17"/>
          <p:cNvSpPr txBox="1"/>
          <p:nvPr/>
        </p:nvSpPr>
        <p:spPr>
          <a:xfrm>
            <a:off x="1103265" y="434934"/>
            <a:ext cx="7813781" cy="400110"/>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smtClean="0"/>
              <a:t>SIGMOD/PODS2009</a:t>
            </a:r>
            <a:r>
              <a:rPr lang="ja-JP" altLang="en-US" sz="2000" dirty="0" smtClean="0"/>
              <a:t>の概要</a:t>
            </a:r>
            <a:endParaRPr kumimoji="1" lang="ja-JP" altLang="en-US" sz="1400" dirty="0"/>
          </a:p>
        </p:txBody>
      </p:sp>
      <p:sp>
        <p:nvSpPr>
          <p:cNvPr id="19" name="正方形/長方形 18"/>
          <p:cNvSpPr/>
          <p:nvPr/>
        </p:nvSpPr>
        <p:spPr>
          <a:xfrm>
            <a:off x="1103265" y="6082012"/>
            <a:ext cx="7813781" cy="400110"/>
          </a:xfrm>
          <a:prstGeom prst="rect">
            <a:avLst/>
          </a:prstGeom>
        </p:spPr>
        <p:txBody>
          <a:bodyPr wrap="square">
            <a:spAutoFit/>
          </a:bodyPr>
          <a:lstStyle/>
          <a:p>
            <a:pPr marL="268288" indent="-268288">
              <a:buSzPct val="70000"/>
              <a:buFont typeface="Wingdings" pitchFamily="2" charset="2"/>
              <a:buChar char="p"/>
            </a:pPr>
            <a:r>
              <a:rPr lang="ja-JP" altLang="en-US" sz="2000" dirty="0" smtClean="0"/>
              <a:t>喜連川先生の</a:t>
            </a:r>
            <a:r>
              <a:rPr lang="en-US" altLang="ja-JP" sz="2000" dirty="0" err="1" smtClean="0"/>
              <a:t>Codd</a:t>
            </a:r>
            <a:r>
              <a:rPr lang="en-US" altLang="ja-JP" sz="2000" dirty="0" smtClean="0"/>
              <a:t> Innovations Award</a:t>
            </a:r>
            <a:r>
              <a:rPr lang="ja-JP" altLang="en-US" sz="2000" dirty="0" smtClean="0"/>
              <a:t>受賞の様子</a:t>
            </a:r>
            <a:endParaRPr lang="en-US" altLang="ja-JP" sz="2000" dirty="0" smtClean="0"/>
          </a:p>
        </p:txBody>
      </p:sp>
      <p:sp>
        <p:nvSpPr>
          <p:cNvPr id="20" name="テキスト ボックス 19"/>
          <p:cNvSpPr txBox="1"/>
          <p:nvPr/>
        </p:nvSpPr>
        <p:spPr>
          <a:xfrm>
            <a:off x="1103265" y="2955864"/>
            <a:ext cx="7813781" cy="400110"/>
          </a:xfrm>
          <a:prstGeom prst="rect">
            <a:avLst/>
          </a:prstGeom>
          <a:noFill/>
        </p:spPr>
        <p:txBody>
          <a:bodyPr wrap="square" rtlCol="0">
            <a:spAutoFit/>
          </a:bodyPr>
          <a:lstStyle/>
          <a:p>
            <a:pPr marL="268288" indent="-268288">
              <a:buSzPct val="70000"/>
              <a:buFont typeface="Wingdings" pitchFamily="2" charset="2"/>
              <a:buChar char="p"/>
            </a:pPr>
            <a:r>
              <a:rPr lang="ja-JP" altLang="en-US" sz="2000" dirty="0" smtClean="0"/>
              <a:t>会場や周辺施設、バンケットの写真</a:t>
            </a:r>
            <a:endParaRPr kumimoji="1" lang="ja-JP" altLang="en-US" sz="1400" dirty="0"/>
          </a:p>
        </p:txBody>
      </p:sp>
      <p:pic>
        <p:nvPicPr>
          <p:cNvPr id="21" name="Picture 2" descr="C:\Users\mato\Documents\lib\icon\coquette-icons-set\png\64x64\accept.png"/>
          <p:cNvPicPr>
            <a:picLocks noChangeAspect="1" noChangeArrowheads="1"/>
          </p:cNvPicPr>
          <p:nvPr/>
        </p:nvPicPr>
        <p:blipFill>
          <a:blip r:embed="rId2"/>
          <a:srcRect/>
          <a:stretch>
            <a:fillRect/>
          </a:stretch>
        </p:blipFill>
        <p:spPr bwMode="auto">
          <a:xfrm>
            <a:off x="1066752" y="288882"/>
            <a:ext cx="457195" cy="457195"/>
          </a:xfrm>
          <a:prstGeom prst="rect">
            <a:avLst/>
          </a:prstGeom>
          <a:noFill/>
        </p:spPr>
      </p:pic>
      <p:sp>
        <p:nvSpPr>
          <p:cNvPr id="22" name="正方形/長方形 21"/>
          <p:cNvSpPr/>
          <p:nvPr/>
        </p:nvSpPr>
        <p:spPr>
          <a:xfrm>
            <a:off x="0" y="33291"/>
            <a:ext cx="9143999" cy="307777"/>
          </a:xfrm>
          <a:prstGeom prst="rect">
            <a:avLst/>
          </a:prstGeom>
        </p:spPr>
        <p:txBody>
          <a:bodyPr wrap="square">
            <a:spAutoFit/>
          </a:bodyPr>
          <a:lstStyle/>
          <a:p>
            <a:pPr marL="268288" indent="-268288" algn="ctr">
              <a:buSzPct val="70000"/>
            </a:pPr>
            <a:r>
              <a:rPr lang="ja-JP" altLang="en-US" sz="1400" dirty="0" smtClean="0">
                <a:solidFill>
                  <a:schemeClr val="bg1"/>
                </a:solidFill>
                <a:latin typeface="ヒラギノ角ゴ Pro W6" pitchFamily="34" charset="-128"/>
                <a:ea typeface="ヒラギノ角ゴ Pro W6" pitchFamily="34" charset="-128"/>
              </a:rPr>
              <a:t>目次</a:t>
            </a:r>
            <a:endParaRPr lang="ja-JP" altLang="en-US" sz="1400" dirty="0">
              <a:solidFill>
                <a:schemeClr val="bg1"/>
              </a:solidFill>
              <a:latin typeface="ヒラギノ角ゴ Pro W6" pitchFamily="34" charset="-128"/>
              <a:ea typeface="ヒラギノ角ゴ Pro W6" pitchFamily="34" charset="-128"/>
            </a:endParaRPr>
          </a:p>
        </p:txBody>
      </p:sp>
      <p:sp>
        <p:nvSpPr>
          <p:cNvPr id="24" name="フッター プレースホルダ 23"/>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5" name="星 16 24"/>
          <p:cNvSpPr/>
          <p:nvPr/>
        </p:nvSpPr>
        <p:spPr>
          <a:xfrm rot="629820">
            <a:off x="5679794" y="556878"/>
            <a:ext cx="591331" cy="591331"/>
          </a:xfrm>
          <a:prstGeom prst="star16">
            <a:avLst>
              <a:gd name="adj" fmla="val 42717"/>
            </a:avLst>
          </a:prstGeom>
          <a:solidFill>
            <a:schemeClr val="accent3"/>
          </a:solidFill>
          <a:ln>
            <a:solidFill>
              <a:schemeClr val="accent3">
                <a:lumMod val="20000"/>
                <a:lumOff val="80000"/>
              </a:schemeClr>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kumimoji="1" lang="en-US" altLang="ja-JP" sz="1400" b="1" dirty="0" smtClean="0">
                <a:solidFill>
                  <a:schemeClr val="tx1"/>
                </a:solidFill>
              </a:rPr>
              <a:t>Panel</a:t>
            </a:r>
          </a:p>
        </p:txBody>
      </p:sp>
      <p:sp>
        <p:nvSpPr>
          <p:cNvPr id="27" name="星 16 26"/>
          <p:cNvSpPr/>
          <p:nvPr/>
        </p:nvSpPr>
        <p:spPr>
          <a:xfrm rot="529137">
            <a:off x="6402289" y="1571476"/>
            <a:ext cx="581704" cy="581704"/>
          </a:xfrm>
          <a:prstGeom prst="star16">
            <a:avLst>
              <a:gd name="adj" fmla="val 42717"/>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lnSpc>
                <a:spcPts val="1400"/>
              </a:lnSpc>
            </a:pPr>
            <a:r>
              <a:rPr kumimoji="1" lang="en-US" altLang="ja-JP" b="1" dirty="0" smtClean="0">
                <a:solidFill>
                  <a:schemeClr val="tx1"/>
                </a:solidFill>
              </a:rPr>
              <a:t>Best</a:t>
            </a:r>
          </a:p>
          <a:p>
            <a:pPr algn="ctr">
              <a:lnSpc>
                <a:spcPts val="1400"/>
              </a:lnSpc>
            </a:pPr>
            <a:r>
              <a:rPr lang="en-US" altLang="ja-JP" b="1" dirty="0" smtClean="0">
                <a:solidFill>
                  <a:schemeClr val="tx1"/>
                </a:solidFill>
              </a:rPr>
              <a:t>Paper</a:t>
            </a:r>
            <a:endParaRPr kumimoji="1" lang="ja-JP" altLang="en-US" b="1" dirty="0">
              <a:solidFill>
                <a:schemeClr val="tx1"/>
              </a:solidFill>
            </a:endParaRPr>
          </a:p>
        </p:txBody>
      </p:sp>
      <p:sp>
        <p:nvSpPr>
          <p:cNvPr id="28" name="星 16 27"/>
          <p:cNvSpPr/>
          <p:nvPr/>
        </p:nvSpPr>
        <p:spPr>
          <a:xfrm rot="547617">
            <a:off x="7818220" y="2266525"/>
            <a:ext cx="581704" cy="581704"/>
          </a:xfrm>
          <a:prstGeom prst="star16">
            <a:avLst>
              <a:gd name="adj" fmla="val 42717"/>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kumimoji="1" lang="ja-JP" altLang="en-US" b="1" dirty="0" smtClean="0">
                <a:solidFill>
                  <a:schemeClr val="tx1"/>
                </a:solidFill>
              </a:rPr>
              <a:t>次点</a:t>
            </a:r>
            <a:endParaRPr kumimoji="1" lang="ja-JP" altLang="en-US" b="1" dirty="0">
              <a:solidFill>
                <a:schemeClr val="tx1"/>
              </a:solidFill>
            </a:endParaRPr>
          </a:p>
        </p:txBody>
      </p:sp>
      <p:sp>
        <p:nvSpPr>
          <p:cNvPr id="29" name="テキスト ボックス 28"/>
          <p:cNvSpPr txBox="1"/>
          <p:nvPr/>
        </p:nvSpPr>
        <p:spPr>
          <a:xfrm>
            <a:off x="117414" y="2041506"/>
            <a:ext cx="923330" cy="2848014"/>
          </a:xfrm>
          <a:prstGeom prst="rect">
            <a:avLst/>
          </a:prstGeom>
          <a:noFill/>
        </p:spPr>
        <p:txBody>
          <a:bodyPr vert="eaVert" wrap="square" rtlCol="0">
            <a:spAutoFit/>
          </a:bodyPr>
          <a:lstStyle/>
          <a:p>
            <a:pPr algn="dist"/>
            <a:r>
              <a:rPr kumimoji="1" lang="ja-JP" altLang="en-US" sz="4800" dirty="0" smtClean="0">
                <a:latin typeface="ヒラギノ角ゴ Std W8" pitchFamily="34" charset="-128"/>
                <a:ea typeface="ヒラギノ角ゴ Std W8" pitchFamily="34" charset="-128"/>
              </a:rPr>
              <a:t>目次</a:t>
            </a:r>
            <a:endParaRPr kumimoji="1" lang="ja-JP" altLang="en-US" sz="4800" dirty="0">
              <a:latin typeface="ヒラギノ角ゴ Std W8" pitchFamily="34" charset="-128"/>
              <a:ea typeface="ヒラギノ角ゴ Std W8" pitchFamily="34" charset="-128"/>
            </a:endParaRPr>
          </a:p>
        </p:txBody>
      </p:sp>
      <p:sp>
        <p:nvSpPr>
          <p:cNvPr id="31" name="星 16 30"/>
          <p:cNvSpPr/>
          <p:nvPr/>
        </p:nvSpPr>
        <p:spPr>
          <a:xfrm rot="425905">
            <a:off x="6286433" y="3427323"/>
            <a:ext cx="601086" cy="601086"/>
          </a:xfrm>
          <a:prstGeom prst="star16">
            <a:avLst>
              <a:gd name="adj" fmla="val 42717"/>
            </a:avLst>
          </a:prstGeom>
          <a:solidFill>
            <a:srgbClr val="00B0F0"/>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lnSpc>
                <a:spcPts val="1100"/>
              </a:lnSpc>
            </a:pPr>
            <a:r>
              <a:rPr kumimoji="1" lang="en-US" altLang="ja-JP" sz="1400" b="1" dirty="0" smtClean="0">
                <a:solidFill>
                  <a:schemeClr val="tx1"/>
                </a:solidFill>
              </a:rPr>
              <a:t>PODS</a:t>
            </a:r>
          </a:p>
          <a:p>
            <a:pPr algn="ctr">
              <a:lnSpc>
                <a:spcPts val="1100"/>
              </a:lnSpc>
            </a:pPr>
            <a:r>
              <a:rPr lang="en-US" altLang="ja-JP" sz="1400" b="1" dirty="0" smtClean="0">
                <a:solidFill>
                  <a:schemeClr val="tx1"/>
                </a:solidFill>
              </a:rPr>
              <a:t>Keynote</a:t>
            </a:r>
          </a:p>
        </p:txBody>
      </p:sp>
      <p:sp>
        <p:nvSpPr>
          <p:cNvPr id="34" name="星 16 33"/>
          <p:cNvSpPr/>
          <p:nvPr/>
        </p:nvSpPr>
        <p:spPr>
          <a:xfrm rot="797720">
            <a:off x="6774589" y="5919709"/>
            <a:ext cx="601086" cy="601086"/>
          </a:xfrm>
          <a:prstGeom prst="star16">
            <a:avLst>
              <a:gd name="adj" fmla="val 42717"/>
            </a:avLst>
          </a:prstGeom>
          <a:solidFill>
            <a:schemeClr val="accent6"/>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lang="ja-JP" altLang="en-US" sz="1400" b="1" dirty="0" smtClean="0">
                <a:solidFill>
                  <a:schemeClr val="tx1"/>
                </a:solidFill>
              </a:rPr>
              <a:t>受賞</a:t>
            </a:r>
            <a:r>
              <a:rPr lang="en-US" altLang="ja-JP" sz="1400" b="1" dirty="0" smtClean="0">
                <a:solidFill>
                  <a:schemeClr val="tx1"/>
                </a:solidFill>
              </a:rPr>
              <a:t/>
            </a:r>
            <a:br>
              <a:rPr lang="en-US" altLang="ja-JP" sz="1400" b="1" dirty="0" smtClean="0">
                <a:solidFill>
                  <a:schemeClr val="tx1"/>
                </a:solidFill>
              </a:rPr>
            </a:br>
            <a:r>
              <a:rPr lang="ja-JP" altLang="en-US" sz="1400" b="1" dirty="0" smtClean="0">
                <a:solidFill>
                  <a:schemeClr val="tx1"/>
                </a:solidFill>
              </a:rPr>
              <a:t>講演</a:t>
            </a:r>
            <a:endParaRPr lang="en-US" altLang="ja-JP" sz="1400" b="1" dirty="0" smtClean="0">
              <a:solidFill>
                <a:schemeClr val="tx1"/>
              </a:solidFill>
            </a:endParaRPr>
          </a:p>
        </p:txBody>
      </p:sp>
      <p:sp>
        <p:nvSpPr>
          <p:cNvPr id="26" name="スライド番号プレースホルダ 25"/>
          <p:cNvSpPr>
            <a:spLocks noGrp="1"/>
          </p:cNvSpPr>
          <p:nvPr>
            <p:ph type="sldNum" sz="quarter" idx="12"/>
          </p:nvPr>
        </p:nvSpPr>
        <p:spPr/>
        <p:txBody>
          <a:bodyPr/>
          <a:lstStyle/>
          <a:p>
            <a:fld id="{DF510E7A-70A0-49B7-BA5B-039CFE49E52F}" type="slidenum">
              <a:rPr kumimoji="1" lang="ja-JP" altLang="en-US" smtClean="0"/>
              <a:pPr/>
              <a:t>2</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strVal val="#ppt_w*2.5"/>
                                          </p:val>
                                        </p:tav>
                                        <p:tav tm="100000">
                                          <p:val>
                                            <p:strVal val="#ppt_w"/>
                                          </p:val>
                                        </p:tav>
                                      </p:tavLst>
                                    </p:anim>
                                    <p:anim calcmode="lin" valueType="num">
                                      <p:cBhvr>
                                        <p:cTn id="8" dur="500" fill="hold"/>
                                        <p:tgtEl>
                                          <p:spTgt spid="25"/>
                                        </p:tgtEl>
                                        <p:attrNameLst>
                                          <p:attrName>ppt_h</p:attrName>
                                        </p:attrNameLst>
                                      </p:cBhvr>
                                      <p:tavLst>
                                        <p:tav tm="0">
                                          <p:val>
                                            <p:strVal val="#ppt_h*0.01"/>
                                          </p:val>
                                        </p:tav>
                                        <p:tav tm="100000">
                                          <p:val>
                                            <p:strVal val="#ppt_h"/>
                                          </p:val>
                                        </p:tav>
                                      </p:tavLst>
                                    </p:anim>
                                    <p:anim calcmode="lin" valueType="num">
                                      <p:cBhvr>
                                        <p:cTn id="9" dur="500" fill="hold"/>
                                        <p:tgtEl>
                                          <p:spTgt spid="25"/>
                                        </p:tgtEl>
                                        <p:attrNameLst>
                                          <p:attrName>ppt_x</p:attrName>
                                        </p:attrNameLst>
                                      </p:cBhvr>
                                      <p:tavLst>
                                        <p:tav tm="0">
                                          <p:val>
                                            <p:strVal val="#ppt_x"/>
                                          </p:val>
                                        </p:tav>
                                        <p:tav tm="100000">
                                          <p:val>
                                            <p:strVal val="#ppt_x"/>
                                          </p:val>
                                        </p:tav>
                                      </p:tavLst>
                                    </p:anim>
                                    <p:anim calcmode="lin" valueType="num">
                                      <p:cBhvr>
                                        <p:cTn id="10" dur="500" fill="hold"/>
                                        <p:tgtEl>
                                          <p:spTgt spid="25"/>
                                        </p:tgtEl>
                                        <p:attrNameLst>
                                          <p:attrName>ppt_y</p:attrName>
                                        </p:attrNameLst>
                                      </p:cBhvr>
                                      <p:tavLst>
                                        <p:tav tm="0">
                                          <p:val>
                                            <p:strVal val="#ppt_h+1"/>
                                          </p:val>
                                        </p:tav>
                                        <p:tav tm="100000">
                                          <p:val>
                                            <p:strVal val="#ppt_y"/>
                                          </p:val>
                                        </p:tav>
                                      </p:tavLst>
                                    </p:anim>
                                    <p:animEffect transition="in" filter="fade">
                                      <p:cBhvr>
                                        <p:cTn id="11" dur="500"/>
                                        <p:tgtEl>
                                          <p:spTgt spid="25"/>
                                        </p:tgtEl>
                                      </p:cBhvr>
                                    </p:animEffect>
                                  </p:childTnLst>
                                </p:cTn>
                              </p:par>
                              <p:par>
                                <p:cTn id="12" presetID="58" presetClass="entr" presetSubtype="0" accel="100000" fill="hold" grpId="0" nodeType="withEffect">
                                  <p:stCondLst>
                                    <p:cond delay="20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strVal val="#ppt_w*2.5"/>
                                          </p:val>
                                        </p:tav>
                                        <p:tav tm="100000">
                                          <p:val>
                                            <p:strVal val="#ppt_w"/>
                                          </p:val>
                                        </p:tav>
                                      </p:tavLst>
                                    </p:anim>
                                    <p:anim calcmode="lin" valueType="num">
                                      <p:cBhvr>
                                        <p:cTn id="15" dur="500" fill="hold"/>
                                        <p:tgtEl>
                                          <p:spTgt spid="27"/>
                                        </p:tgtEl>
                                        <p:attrNameLst>
                                          <p:attrName>ppt_h</p:attrName>
                                        </p:attrNameLst>
                                      </p:cBhvr>
                                      <p:tavLst>
                                        <p:tav tm="0">
                                          <p:val>
                                            <p:strVal val="#ppt_h*0.01"/>
                                          </p:val>
                                        </p:tav>
                                        <p:tav tm="100000">
                                          <p:val>
                                            <p:strVal val="#ppt_h"/>
                                          </p:val>
                                        </p:tav>
                                      </p:tavLst>
                                    </p:anim>
                                    <p:anim calcmode="lin" valueType="num">
                                      <p:cBhvr>
                                        <p:cTn id="16" dur="500" fill="hold"/>
                                        <p:tgtEl>
                                          <p:spTgt spid="27"/>
                                        </p:tgtEl>
                                        <p:attrNameLst>
                                          <p:attrName>ppt_x</p:attrName>
                                        </p:attrNameLst>
                                      </p:cBhvr>
                                      <p:tavLst>
                                        <p:tav tm="0">
                                          <p:val>
                                            <p:strVal val="#ppt_x"/>
                                          </p:val>
                                        </p:tav>
                                        <p:tav tm="100000">
                                          <p:val>
                                            <p:strVal val="#ppt_x"/>
                                          </p:val>
                                        </p:tav>
                                      </p:tavLst>
                                    </p:anim>
                                    <p:anim calcmode="lin" valueType="num">
                                      <p:cBhvr>
                                        <p:cTn id="17" dur="500" fill="hold"/>
                                        <p:tgtEl>
                                          <p:spTgt spid="27"/>
                                        </p:tgtEl>
                                        <p:attrNameLst>
                                          <p:attrName>ppt_y</p:attrName>
                                        </p:attrNameLst>
                                      </p:cBhvr>
                                      <p:tavLst>
                                        <p:tav tm="0">
                                          <p:val>
                                            <p:strVal val="#ppt_h+1"/>
                                          </p:val>
                                        </p:tav>
                                        <p:tav tm="100000">
                                          <p:val>
                                            <p:strVal val="#ppt_y"/>
                                          </p:val>
                                        </p:tav>
                                      </p:tavLst>
                                    </p:anim>
                                    <p:animEffect transition="in" filter="fade">
                                      <p:cBhvr>
                                        <p:cTn id="18" dur="500"/>
                                        <p:tgtEl>
                                          <p:spTgt spid="27"/>
                                        </p:tgtEl>
                                      </p:cBhvr>
                                    </p:animEffect>
                                  </p:childTnLst>
                                </p:cTn>
                              </p:par>
                              <p:par>
                                <p:cTn id="19" presetID="58" presetClass="entr" presetSubtype="0" accel="100000" fill="hold" grpId="0" nodeType="withEffect">
                                  <p:stCondLst>
                                    <p:cond delay="40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strVal val="#ppt_w*2.5"/>
                                          </p:val>
                                        </p:tav>
                                        <p:tav tm="100000">
                                          <p:val>
                                            <p:strVal val="#ppt_w"/>
                                          </p:val>
                                        </p:tav>
                                      </p:tavLst>
                                    </p:anim>
                                    <p:anim calcmode="lin" valueType="num">
                                      <p:cBhvr>
                                        <p:cTn id="22" dur="500" fill="hold"/>
                                        <p:tgtEl>
                                          <p:spTgt spid="28"/>
                                        </p:tgtEl>
                                        <p:attrNameLst>
                                          <p:attrName>ppt_h</p:attrName>
                                        </p:attrNameLst>
                                      </p:cBhvr>
                                      <p:tavLst>
                                        <p:tav tm="0">
                                          <p:val>
                                            <p:strVal val="#ppt_h*0.01"/>
                                          </p:val>
                                        </p:tav>
                                        <p:tav tm="100000">
                                          <p:val>
                                            <p:strVal val="#ppt_h"/>
                                          </p:val>
                                        </p:tav>
                                      </p:tavLst>
                                    </p:anim>
                                    <p:anim calcmode="lin" valueType="num">
                                      <p:cBhvr>
                                        <p:cTn id="23" dur="500" fill="hold"/>
                                        <p:tgtEl>
                                          <p:spTgt spid="28"/>
                                        </p:tgtEl>
                                        <p:attrNameLst>
                                          <p:attrName>ppt_x</p:attrName>
                                        </p:attrNameLst>
                                      </p:cBhvr>
                                      <p:tavLst>
                                        <p:tav tm="0">
                                          <p:val>
                                            <p:strVal val="#ppt_x"/>
                                          </p:val>
                                        </p:tav>
                                        <p:tav tm="100000">
                                          <p:val>
                                            <p:strVal val="#ppt_x"/>
                                          </p:val>
                                        </p:tav>
                                      </p:tavLst>
                                    </p:anim>
                                    <p:anim calcmode="lin" valueType="num">
                                      <p:cBhvr>
                                        <p:cTn id="24" dur="500" fill="hold"/>
                                        <p:tgtEl>
                                          <p:spTgt spid="28"/>
                                        </p:tgtEl>
                                        <p:attrNameLst>
                                          <p:attrName>ppt_y</p:attrName>
                                        </p:attrNameLst>
                                      </p:cBhvr>
                                      <p:tavLst>
                                        <p:tav tm="0">
                                          <p:val>
                                            <p:strVal val="#ppt_h+1"/>
                                          </p:val>
                                        </p:tav>
                                        <p:tav tm="100000">
                                          <p:val>
                                            <p:strVal val="#ppt_y"/>
                                          </p:val>
                                        </p:tav>
                                      </p:tavLst>
                                    </p:anim>
                                    <p:animEffect transition="in" filter="fade">
                                      <p:cBhvr>
                                        <p:cTn id="25" dur="500"/>
                                        <p:tgtEl>
                                          <p:spTgt spid="28"/>
                                        </p:tgtEl>
                                      </p:cBhvr>
                                    </p:animEffect>
                                  </p:childTnLst>
                                </p:cTn>
                              </p:par>
                              <p:par>
                                <p:cTn id="26" presetID="58" presetClass="entr" presetSubtype="0" accel="100000" fill="hold" grpId="0" nodeType="withEffect">
                                  <p:stCondLst>
                                    <p:cond delay="60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strVal val="#ppt_w*2.5"/>
                                          </p:val>
                                        </p:tav>
                                        <p:tav tm="100000">
                                          <p:val>
                                            <p:strVal val="#ppt_w"/>
                                          </p:val>
                                        </p:tav>
                                      </p:tavLst>
                                    </p:anim>
                                    <p:anim calcmode="lin" valueType="num">
                                      <p:cBhvr>
                                        <p:cTn id="29" dur="500" fill="hold"/>
                                        <p:tgtEl>
                                          <p:spTgt spid="31"/>
                                        </p:tgtEl>
                                        <p:attrNameLst>
                                          <p:attrName>ppt_h</p:attrName>
                                        </p:attrNameLst>
                                      </p:cBhvr>
                                      <p:tavLst>
                                        <p:tav tm="0">
                                          <p:val>
                                            <p:strVal val="#ppt_h*0.01"/>
                                          </p:val>
                                        </p:tav>
                                        <p:tav tm="100000">
                                          <p:val>
                                            <p:strVal val="#ppt_h"/>
                                          </p:val>
                                        </p:tav>
                                      </p:tavLst>
                                    </p:anim>
                                    <p:anim calcmode="lin" valueType="num">
                                      <p:cBhvr>
                                        <p:cTn id="30" dur="500" fill="hold"/>
                                        <p:tgtEl>
                                          <p:spTgt spid="31"/>
                                        </p:tgtEl>
                                        <p:attrNameLst>
                                          <p:attrName>ppt_x</p:attrName>
                                        </p:attrNameLst>
                                      </p:cBhvr>
                                      <p:tavLst>
                                        <p:tav tm="0">
                                          <p:val>
                                            <p:strVal val="#ppt_x"/>
                                          </p:val>
                                        </p:tav>
                                        <p:tav tm="100000">
                                          <p:val>
                                            <p:strVal val="#ppt_x"/>
                                          </p:val>
                                        </p:tav>
                                      </p:tavLst>
                                    </p:anim>
                                    <p:anim calcmode="lin" valueType="num">
                                      <p:cBhvr>
                                        <p:cTn id="31" dur="500" fill="hold"/>
                                        <p:tgtEl>
                                          <p:spTgt spid="31"/>
                                        </p:tgtEl>
                                        <p:attrNameLst>
                                          <p:attrName>ppt_y</p:attrName>
                                        </p:attrNameLst>
                                      </p:cBhvr>
                                      <p:tavLst>
                                        <p:tav tm="0">
                                          <p:val>
                                            <p:strVal val="#ppt_h+1"/>
                                          </p:val>
                                        </p:tav>
                                        <p:tav tm="100000">
                                          <p:val>
                                            <p:strVal val="#ppt_y"/>
                                          </p:val>
                                        </p:tav>
                                      </p:tavLst>
                                    </p:anim>
                                    <p:animEffect transition="in" filter="fade">
                                      <p:cBhvr>
                                        <p:cTn id="32" dur="500"/>
                                        <p:tgtEl>
                                          <p:spTgt spid="31"/>
                                        </p:tgtEl>
                                      </p:cBhvr>
                                    </p:animEffect>
                                  </p:childTnLst>
                                </p:cTn>
                              </p:par>
                              <p:par>
                                <p:cTn id="33" presetID="58" presetClass="entr" presetSubtype="0" accel="100000" fill="hold" grpId="0" nodeType="withEffect">
                                  <p:stCondLst>
                                    <p:cond delay="80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strVal val="#ppt_w*2.5"/>
                                          </p:val>
                                        </p:tav>
                                        <p:tav tm="100000">
                                          <p:val>
                                            <p:strVal val="#ppt_w"/>
                                          </p:val>
                                        </p:tav>
                                      </p:tavLst>
                                    </p:anim>
                                    <p:anim calcmode="lin" valueType="num">
                                      <p:cBhvr>
                                        <p:cTn id="36" dur="500" fill="hold"/>
                                        <p:tgtEl>
                                          <p:spTgt spid="34"/>
                                        </p:tgtEl>
                                        <p:attrNameLst>
                                          <p:attrName>ppt_h</p:attrName>
                                        </p:attrNameLst>
                                      </p:cBhvr>
                                      <p:tavLst>
                                        <p:tav tm="0">
                                          <p:val>
                                            <p:strVal val="#ppt_h*0.01"/>
                                          </p:val>
                                        </p:tav>
                                        <p:tav tm="100000">
                                          <p:val>
                                            <p:strVal val="#ppt_h"/>
                                          </p:val>
                                        </p:tav>
                                      </p:tavLst>
                                    </p:anim>
                                    <p:anim calcmode="lin" valueType="num">
                                      <p:cBhvr>
                                        <p:cTn id="37" dur="500" fill="hold"/>
                                        <p:tgtEl>
                                          <p:spTgt spid="34"/>
                                        </p:tgtEl>
                                        <p:attrNameLst>
                                          <p:attrName>ppt_x</p:attrName>
                                        </p:attrNameLst>
                                      </p:cBhvr>
                                      <p:tavLst>
                                        <p:tav tm="0">
                                          <p:val>
                                            <p:strVal val="#ppt_x"/>
                                          </p:val>
                                        </p:tav>
                                        <p:tav tm="100000">
                                          <p:val>
                                            <p:strVal val="#ppt_x"/>
                                          </p:val>
                                        </p:tav>
                                      </p:tavLst>
                                    </p:anim>
                                    <p:anim calcmode="lin" valueType="num">
                                      <p:cBhvr>
                                        <p:cTn id="38" dur="500" fill="hold"/>
                                        <p:tgtEl>
                                          <p:spTgt spid="34"/>
                                        </p:tgtEl>
                                        <p:attrNameLst>
                                          <p:attrName>ppt_y</p:attrName>
                                        </p:attrNameLst>
                                      </p:cBhvr>
                                      <p:tavLst>
                                        <p:tav tm="0">
                                          <p:val>
                                            <p:strVal val="#ppt_h+1"/>
                                          </p:val>
                                        </p:tav>
                                        <p:tav tm="100000">
                                          <p:val>
                                            <p:strVal val="#ppt_y"/>
                                          </p:val>
                                        </p:tav>
                                      </p:tavLst>
                                    </p:anim>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31" grpId="0" animBg="1"/>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A Short Video</a:t>
            </a:r>
            <a:endParaRPr kumimoji="1" lang="ja-JP" altLang="en-US"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pic>
        <p:nvPicPr>
          <p:cNvPr id="28675" name="Picture 3"/>
          <p:cNvPicPr>
            <a:picLocks noGrp="1" noChangeAspect="1" noChangeArrowheads="1"/>
          </p:cNvPicPr>
          <p:nvPr>
            <p:ph idx="1"/>
          </p:nvPr>
        </p:nvPicPr>
        <p:blipFill>
          <a:blip r:embed="rId2"/>
          <a:srcRect/>
          <a:stretch>
            <a:fillRect/>
          </a:stretch>
        </p:blipFill>
        <p:spPr bwMode="auto">
          <a:xfrm>
            <a:off x="446031" y="1420785"/>
            <a:ext cx="6515844" cy="4897779"/>
          </a:xfrm>
          <a:prstGeom prst="rect">
            <a:avLst/>
          </a:prstGeom>
          <a:noFill/>
          <a:ln w="9525">
            <a:noFill/>
            <a:miter lim="800000"/>
            <a:headEnd/>
            <a:tailEnd/>
          </a:ln>
        </p:spPr>
      </p:pic>
      <p:sp>
        <p:nvSpPr>
          <p:cNvPr id="8" name="テキスト ボックス 7"/>
          <p:cNvSpPr txBox="1"/>
          <p:nvPr/>
        </p:nvSpPr>
        <p:spPr>
          <a:xfrm>
            <a:off x="6945346" y="1566837"/>
            <a:ext cx="2198654" cy="1384995"/>
          </a:xfrm>
          <a:prstGeom prst="rect">
            <a:avLst/>
          </a:prstGeom>
          <a:noFill/>
        </p:spPr>
        <p:txBody>
          <a:bodyPr wrap="square" rtlCol="0">
            <a:spAutoFit/>
          </a:bodyPr>
          <a:lstStyle/>
          <a:p>
            <a:r>
              <a:rPr kumimoji="1" lang="ja-JP" altLang="en-US" dirty="0" smtClean="0"/>
              <a:t>協力</a:t>
            </a:r>
            <a:endParaRPr kumimoji="1" lang="en-US" altLang="ja-JP" dirty="0" smtClean="0"/>
          </a:p>
          <a:p>
            <a:pPr marL="179388" indent="-179388">
              <a:buFont typeface="Arial" pitchFamily="34" charset="0"/>
              <a:buChar char="•"/>
              <a:tabLst>
                <a:tab pos="179388" algn="l"/>
              </a:tabLst>
            </a:pPr>
            <a:r>
              <a:rPr lang="en-US" altLang="ja-JP" dirty="0" smtClean="0"/>
              <a:t>Sharon</a:t>
            </a:r>
            <a:r>
              <a:rPr lang="ja-JP" altLang="en-US" dirty="0" smtClean="0"/>
              <a:t> </a:t>
            </a:r>
            <a:r>
              <a:rPr lang="en-US" altLang="ja-JP" dirty="0" err="1" smtClean="0"/>
              <a:t>Codd</a:t>
            </a:r>
            <a:endParaRPr lang="en-US" altLang="ja-JP" dirty="0" smtClean="0"/>
          </a:p>
          <a:p>
            <a:pPr marL="179388" indent="-179388">
              <a:buFont typeface="Arial" pitchFamily="34" charset="0"/>
              <a:buChar char="•"/>
              <a:tabLst>
                <a:tab pos="179388" algn="l"/>
              </a:tabLst>
            </a:pPr>
            <a:r>
              <a:rPr lang="en-US" altLang="ja-JP" dirty="0" err="1" smtClean="0"/>
              <a:t>Bobri</a:t>
            </a:r>
            <a:r>
              <a:rPr lang="en-US" altLang="ja-JP" dirty="0" smtClean="0"/>
              <a:t> Roberts</a:t>
            </a:r>
            <a:br>
              <a:rPr lang="en-US" altLang="ja-JP" dirty="0" smtClean="0"/>
            </a:br>
            <a:r>
              <a:rPr lang="en-US" altLang="ja-JP" sz="1200" dirty="0" smtClean="0"/>
              <a:t>(Digital Born Productions)</a:t>
            </a:r>
            <a:endParaRPr lang="en-US" altLang="ja-JP" dirty="0" smtClean="0"/>
          </a:p>
          <a:p>
            <a:endParaRPr kumimoji="1" lang="ja-JP" altLang="en-US" dirty="0"/>
          </a:p>
        </p:txBody>
      </p:sp>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20</a:t>
            </a:fld>
            <a:endParaRPr kumimoji="1" lang="ja-JP" altLang="en-US"/>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3-Hop</a:t>
            </a:r>
            <a:r>
              <a:rPr kumimoji="1" lang="ja-JP" altLang="en-US" dirty="0" smtClean="0"/>
              <a:t>の概要</a:t>
            </a:r>
            <a:endParaRPr kumimoji="1" lang="ja-JP" altLang="en-US" dirty="0"/>
          </a:p>
        </p:txBody>
      </p:sp>
      <p:sp>
        <p:nvSpPr>
          <p:cNvPr id="3" name="コンテンツ プレースホルダ 2"/>
          <p:cNvSpPr>
            <a:spLocks noGrp="1"/>
          </p:cNvSpPr>
          <p:nvPr>
            <p:ph idx="1"/>
          </p:nvPr>
        </p:nvSpPr>
        <p:spPr>
          <a:xfrm>
            <a:off x="457199" y="1600200"/>
            <a:ext cx="8686801" cy="4525963"/>
          </a:xfrm>
        </p:spPr>
        <p:txBody>
          <a:bodyPr>
            <a:normAutofit/>
          </a:bodyPr>
          <a:lstStyle/>
          <a:p>
            <a:r>
              <a:rPr kumimoji="1" lang="en-US" altLang="ja-JP" sz="2800" dirty="0" smtClean="0"/>
              <a:t>2-Hop:</a:t>
            </a:r>
            <a:r>
              <a:rPr kumimoji="1" lang="ja-JP" altLang="en-US" sz="2800" dirty="0" smtClean="0"/>
              <a:t> 頂点</a:t>
            </a:r>
            <a:r>
              <a:rPr lang="en-US" altLang="zh-CN" sz="2800" dirty="0" smtClean="0">
                <a:sym typeface="Wingdings" pitchFamily="2" charset="2"/>
              </a:rPr>
              <a:t></a:t>
            </a:r>
            <a:r>
              <a:rPr kumimoji="1" lang="ja-JP" altLang="en-US" sz="2800" dirty="0" smtClean="0"/>
              <a:t>頂点</a:t>
            </a:r>
            <a:r>
              <a:rPr lang="en-US" altLang="zh-CN" sz="2800" dirty="0" smtClean="0">
                <a:sym typeface="Wingdings" pitchFamily="2" charset="2"/>
              </a:rPr>
              <a:t></a:t>
            </a:r>
            <a:r>
              <a:rPr kumimoji="1" lang="ja-JP" altLang="en-US" sz="2800" dirty="0" smtClean="0"/>
              <a:t>頂点</a:t>
            </a:r>
            <a:endParaRPr kumimoji="1" lang="en-US" altLang="ja-JP" sz="2800" dirty="0" smtClean="0"/>
          </a:p>
          <a:p>
            <a:r>
              <a:rPr lang="en-US" altLang="ja-JP" sz="2800" dirty="0" smtClean="0"/>
              <a:t>3-Hop:</a:t>
            </a:r>
            <a:r>
              <a:rPr lang="ja-JP" altLang="en-US" sz="2800" dirty="0" smtClean="0"/>
              <a:t> 頂点</a:t>
            </a:r>
            <a:r>
              <a:rPr lang="en-US" altLang="zh-CN" sz="2800" dirty="0" smtClean="0">
                <a:sym typeface="Wingdings" pitchFamily="2" charset="2"/>
              </a:rPr>
              <a:t></a:t>
            </a:r>
            <a:r>
              <a:rPr kumimoji="1" lang="ja-JP" altLang="en-US" sz="2800" dirty="0" smtClean="0"/>
              <a:t>チェイン</a:t>
            </a:r>
            <a:r>
              <a:rPr kumimoji="1" lang="en-US" altLang="ja-JP" sz="2800" dirty="0" smtClean="0"/>
              <a:t>(</a:t>
            </a:r>
            <a:r>
              <a:rPr kumimoji="1" lang="ja-JP" altLang="en-US" sz="2800" dirty="0" smtClean="0"/>
              <a:t>頂点</a:t>
            </a:r>
            <a:r>
              <a:rPr lang="en-US" altLang="zh-CN" sz="2800" dirty="0" smtClean="0">
                <a:sym typeface="Wingdings" pitchFamily="2" charset="2"/>
              </a:rPr>
              <a:t></a:t>
            </a:r>
            <a:r>
              <a:rPr lang="ja-JP" altLang="en-US" sz="2800" dirty="0" smtClean="0">
                <a:sym typeface="Wingdings" pitchFamily="2" charset="2"/>
              </a:rPr>
              <a:t>頂点</a:t>
            </a:r>
            <a:r>
              <a:rPr kumimoji="1" lang="en-US" altLang="ja-JP" sz="2800" dirty="0" smtClean="0"/>
              <a:t>)</a:t>
            </a:r>
            <a:r>
              <a:rPr lang="en-US" altLang="zh-CN" sz="2800" dirty="0" smtClean="0">
                <a:sym typeface="Wingdings" pitchFamily="2" charset="2"/>
              </a:rPr>
              <a:t></a:t>
            </a:r>
            <a:r>
              <a:rPr lang="ja-JP" altLang="en-US" sz="2800" dirty="0" smtClean="0">
                <a:sym typeface="Wingdings" pitchFamily="2" charset="2"/>
              </a:rPr>
              <a:t>頂点</a:t>
            </a:r>
            <a:endParaRPr lang="en-US" altLang="ja-JP" sz="2800" dirty="0" smtClean="0">
              <a:sym typeface="Wingdings" pitchFamily="2" charset="2"/>
            </a:endParaRPr>
          </a:p>
          <a:p>
            <a:r>
              <a:rPr lang="en-US" altLang="ja-JP" sz="2800" dirty="0" smtClean="0">
                <a:sym typeface="Wingdings" pitchFamily="2" charset="2"/>
              </a:rPr>
              <a:t>3-Hop</a:t>
            </a:r>
            <a:r>
              <a:rPr lang="ja-JP" altLang="en-US" sz="2800" dirty="0" smtClean="0">
                <a:sym typeface="Wingdings" pitchFamily="2" charset="2"/>
              </a:rPr>
              <a:t> </a:t>
            </a:r>
            <a:r>
              <a:rPr lang="en-US" altLang="ja-JP" sz="2800" dirty="0" smtClean="0">
                <a:sym typeface="Wingdings" pitchFamily="2" charset="2"/>
              </a:rPr>
              <a:t>Contour:</a:t>
            </a:r>
            <a:r>
              <a:rPr lang="ja-JP" altLang="en-US" sz="2800" dirty="0" smtClean="0">
                <a:sym typeface="Wingdings" pitchFamily="2" charset="2"/>
              </a:rPr>
              <a:t> チェイン</a:t>
            </a:r>
            <a:r>
              <a:rPr lang="en-US" altLang="zh-CN" sz="2800" dirty="0" smtClean="0">
                <a:sym typeface="Wingdings" pitchFamily="2" charset="2"/>
              </a:rPr>
              <a:t></a:t>
            </a:r>
            <a:r>
              <a:rPr lang="ja-JP" altLang="en-US" sz="2800" dirty="0" smtClean="0">
                <a:sym typeface="Wingdings" pitchFamily="2" charset="2"/>
              </a:rPr>
              <a:t>チェイン</a:t>
            </a:r>
            <a:r>
              <a:rPr lang="en-US" altLang="zh-CN" sz="2800" dirty="0" smtClean="0">
                <a:sym typeface="Wingdings" pitchFamily="2" charset="2"/>
              </a:rPr>
              <a:t></a:t>
            </a:r>
            <a:r>
              <a:rPr lang="ja-JP" altLang="en-US" sz="2800" dirty="0" smtClean="0">
                <a:sym typeface="Wingdings" pitchFamily="2" charset="2"/>
              </a:rPr>
              <a:t>チェイン</a:t>
            </a:r>
            <a:endParaRPr lang="en-US" altLang="ja-JP" sz="2800" dirty="0" smtClean="0">
              <a:sym typeface="Wingdings" pitchFamily="2" charset="2"/>
            </a:endParaRPr>
          </a:p>
          <a:p>
            <a:r>
              <a:rPr kumimoji="1" lang="ja-JP" altLang="en-US" sz="2800" dirty="0" smtClean="0"/>
              <a:t>分割チェイン：グラフ</a:t>
            </a:r>
            <a:r>
              <a:rPr kumimoji="1" lang="en-US" altLang="ja-JP" sz="2800" dirty="0" smtClean="0"/>
              <a:t>G</a:t>
            </a:r>
            <a:r>
              <a:rPr lang="ja-JP" altLang="en-US" sz="2800" dirty="0" smtClean="0"/>
              <a:t>の</a:t>
            </a:r>
            <a:r>
              <a:rPr kumimoji="1" lang="ja-JP" altLang="en-US" sz="2800" dirty="0" smtClean="0"/>
              <a:t>全域構造</a:t>
            </a:r>
            <a:endParaRPr lang="en-US" altLang="ja-JP" sz="2800" dirty="0" smtClean="0"/>
          </a:p>
          <a:p>
            <a:r>
              <a:rPr lang="ja-JP" altLang="en-US" sz="2800" dirty="0" smtClean="0"/>
              <a:t>頂点</a:t>
            </a:r>
            <a:r>
              <a:rPr lang="en-US" altLang="ja-JP" sz="2800" dirty="0" smtClean="0"/>
              <a:t>v</a:t>
            </a:r>
            <a:r>
              <a:rPr lang="ja-JP" altLang="en-US" sz="2800" dirty="0" err="1" smtClean="0"/>
              <a:t>への</a:t>
            </a:r>
            <a:r>
              <a:rPr lang="ja-JP" altLang="en-US" sz="2800" dirty="0" smtClean="0"/>
              <a:t>ラベル付け</a:t>
            </a:r>
            <a:endParaRPr lang="en-US" altLang="ja-JP" sz="2800" dirty="0" smtClean="0"/>
          </a:p>
          <a:p>
            <a:pPr lvl="1"/>
            <a:r>
              <a:rPr kumimoji="1" lang="en-US" altLang="ja-JP" sz="2400" dirty="0" smtClean="0"/>
              <a:t>L</a:t>
            </a:r>
            <a:r>
              <a:rPr kumimoji="1" lang="en-US" altLang="ja-JP" sz="2400" baseline="-25000" dirty="0" smtClean="0"/>
              <a:t>out</a:t>
            </a:r>
            <a:r>
              <a:rPr lang="en-US" altLang="ja-JP" sz="2400" dirty="0" smtClean="0"/>
              <a:t>:</a:t>
            </a:r>
            <a:r>
              <a:rPr lang="ja-JP" altLang="en-US" sz="2400" dirty="0" smtClean="0"/>
              <a:t> 頂点</a:t>
            </a:r>
            <a:r>
              <a:rPr lang="en-US" altLang="ja-JP" sz="2400" dirty="0" smtClean="0"/>
              <a:t>v</a:t>
            </a:r>
            <a:r>
              <a:rPr lang="ja-JP" altLang="en-US" sz="2400" dirty="0" smtClean="0"/>
              <a:t>から到達可能な頂点のリスト</a:t>
            </a:r>
            <a:endParaRPr kumimoji="1" lang="en-US" altLang="ja-JP" sz="2400" dirty="0" smtClean="0"/>
          </a:p>
          <a:p>
            <a:pPr lvl="1"/>
            <a:r>
              <a:rPr lang="en-US" altLang="ja-JP" sz="2400" dirty="0" smtClean="0"/>
              <a:t>L</a:t>
            </a:r>
            <a:r>
              <a:rPr lang="en-US" altLang="ja-JP" sz="2400" baseline="-25000" dirty="0" smtClean="0"/>
              <a:t>in</a:t>
            </a:r>
            <a:r>
              <a:rPr lang="en-US" altLang="ja-JP" sz="2400" dirty="0" smtClean="0"/>
              <a:t>:</a:t>
            </a:r>
            <a:r>
              <a:rPr lang="ja-JP" altLang="en-US" sz="2400" dirty="0" smtClean="0"/>
              <a:t> 頂点</a:t>
            </a:r>
            <a:r>
              <a:rPr lang="en-US" altLang="ja-JP" sz="2400" dirty="0" smtClean="0"/>
              <a:t>v</a:t>
            </a:r>
            <a:r>
              <a:rPr lang="ja-JP" altLang="en-US" sz="2400" dirty="0" smtClean="0"/>
              <a:t>に到達可能な頂点のリスト</a:t>
            </a:r>
            <a:endParaRPr lang="en-US" altLang="ja-JP" sz="2400" dirty="0" smtClean="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200</a:t>
            </a:fld>
            <a:endParaRPr kumimoji="1" lang="ja-JP" altLang="en-US"/>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カギとなる問題</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ある</a:t>
            </a:r>
            <a:r>
              <a:rPr kumimoji="1" lang="en-US" altLang="ja-JP" dirty="0" smtClean="0"/>
              <a:t>DAG</a:t>
            </a:r>
            <a:r>
              <a:rPr lang="ja-JP" altLang="en-US" dirty="0" smtClean="0"/>
              <a:t>において</a:t>
            </a:r>
            <a:r>
              <a:rPr kumimoji="1" lang="ja-JP" altLang="en-US" dirty="0" smtClean="0"/>
              <a:t>分割チェイン</a:t>
            </a:r>
            <a:r>
              <a:rPr lang="en-US" altLang="zh-CN" dirty="0" smtClean="0"/>
              <a:t>{C</a:t>
            </a:r>
            <a:r>
              <a:rPr lang="en-US" altLang="zh-CN" baseline="-25000" dirty="0" smtClean="0"/>
              <a:t>1</a:t>
            </a:r>
            <a:r>
              <a:rPr lang="en-US" altLang="zh-CN" dirty="0" smtClean="0"/>
              <a:t>,</a:t>
            </a:r>
            <a:r>
              <a:rPr lang="ja-JP" altLang="en-US" dirty="0" smtClean="0"/>
              <a:t> </a:t>
            </a:r>
            <a:r>
              <a:rPr lang="en-US" altLang="zh-CN" dirty="0" smtClean="0"/>
              <a:t>C</a:t>
            </a:r>
            <a:r>
              <a:rPr lang="en-US" altLang="zh-CN" baseline="-25000" dirty="0" smtClean="0"/>
              <a:t>2</a:t>
            </a:r>
            <a:r>
              <a:rPr lang="en-US" altLang="zh-CN" dirty="0" smtClean="0"/>
              <a:t>,</a:t>
            </a:r>
            <a:r>
              <a:rPr lang="ja-JP" altLang="en-US" dirty="0" smtClean="0"/>
              <a:t> </a:t>
            </a:r>
            <a:r>
              <a:rPr lang="en-US" altLang="zh-CN" dirty="0" smtClean="0"/>
              <a:t>…,</a:t>
            </a:r>
            <a:r>
              <a:rPr lang="ja-JP" altLang="en-US" dirty="0" smtClean="0"/>
              <a:t> </a:t>
            </a:r>
            <a:r>
              <a:rPr lang="en-US" altLang="zh-CN" dirty="0" smtClean="0"/>
              <a:t>C</a:t>
            </a:r>
            <a:r>
              <a:rPr lang="en-US" altLang="zh-CN" baseline="-25000" dirty="0" smtClean="0"/>
              <a:t>k</a:t>
            </a:r>
            <a:r>
              <a:rPr lang="en-US" altLang="zh-CN" dirty="0" smtClean="0"/>
              <a:t>}</a:t>
            </a:r>
            <a:r>
              <a:rPr lang="ja-JP" altLang="en-US" dirty="0" smtClean="0"/>
              <a:t>が与えられたとき、推移律の高圧縮ができ、到達可能性問合せを効率的に解決できる</a:t>
            </a:r>
            <a:r>
              <a:rPr lang="en-US" altLang="ja-JP" dirty="0" smtClean="0"/>
              <a:t>3-Hop</a:t>
            </a:r>
            <a:r>
              <a:rPr lang="ja-JP" altLang="en-US" dirty="0" smtClean="0"/>
              <a:t>手法は存在するのか？ それを</a:t>
            </a:r>
            <a:r>
              <a:rPr lang="ja-JP" altLang="en-US" dirty="0" smtClean="0"/>
              <a:t>どのようにして使うのか？</a:t>
            </a:r>
            <a:endParaRPr lang="en-US" altLang="ja-JP" dirty="0" smtClean="0"/>
          </a:p>
          <a:p>
            <a:pPr lvl="1"/>
            <a:r>
              <a:rPr kumimoji="1" lang="ja-JP" altLang="en-US" dirty="0" smtClean="0"/>
              <a:t>この問題に解答するために、まずは次の問題に答えなければならない</a:t>
            </a:r>
            <a:endParaRPr kumimoji="1" lang="ja-JP" altLang="en-US" dirty="0"/>
          </a:p>
        </p:txBody>
      </p:sp>
      <p:sp>
        <p:nvSpPr>
          <p:cNvPr id="5" name="正方形/長方形 4"/>
          <p:cNvSpPr/>
          <p:nvPr/>
        </p:nvSpPr>
        <p:spPr>
          <a:xfrm>
            <a:off x="1066752" y="5291163"/>
            <a:ext cx="6973983"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ja-JP" alt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分割チェインで推移律を圧縮できるのか？</a:t>
            </a:r>
            <a:endParaRPr lang="ja-JP" alt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endParaRPr>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201</a:t>
            </a:fld>
            <a:endParaRPr kumimoji="1" lang="ja-JP" altLang="en-US"/>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smtClean="0"/>
              <a:t>二つのチェイン間の必要情報</a:t>
            </a:r>
            <a:endParaRPr kumimoji="1" lang="ja-JP" altLang="en-US" dirty="0"/>
          </a:p>
        </p:txBody>
      </p:sp>
      <p:grpSp>
        <p:nvGrpSpPr>
          <p:cNvPr id="2" name="Group 4"/>
          <p:cNvGrpSpPr>
            <a:grpSpLocks/>
          </p:cNvGrpSpPr>
          <p:nvPr/>
        </p:nvGrpSpPr>
        <p:grpSpPr bwMode="auto">
          <a:xfrm>
            <a:off x="733425" y="1438717"/>
            <a:ext cx="3373438" cy="3297238"/>
            <a:chOff x="422" y="1240"/>
            <a:chExt cx="2669" cy="2381"/>
          </a:xfrm>
        </p:grpSpPr>
        <p:sp>
          <p:nvSpPr>
            <p:cNvPr id="7" name="AutoShape 5"/>
            <p:cNvSpPr>
              <a:spLocks noChangeAspect="1" noChangeArrowheads="1" noTextEdit="1"/>
            </p:cNvSpPr>
            <p:nvPr/>
          </p:nvSpPr>
          <p:spPr bwMode="auto">
            <a:xfrm>
              <a:off x="422" y="1240"/>
              <a:ext cx="2669" cy="2381"/>
            </a:xfrm>
            <a:prstGeom prst="rect">
              <a:avLst/>
            </a:prstGeom>
            <a:noFill/>
            <a:ln w="9525">
              <a:noFill/>
              <a:miter lim="800000"/>
              <a:headEnd/>
              <a:tailEnd/>
            </a:ln>
          </p:spPr>
          <p:txBody>
            <a:bodyPr/>
            <a:lstStyle/>
            <a:p>
              <a:endParaRPr lang="ja-JP" altLang="en-US"/>
            </a:p>
          </p:txBody>
        </p:sp>
        <p:sp>
          <p:nvSpPr>
            <p:cNvPr id="8" name="Freeform 6"/>
            <p:cNvSpPr>
              <a:spLocks/>
            </p:cNvSpPr>
            <p:nvPr/>
          </p:nvSpPr>
          <p:spPr bwMode="auto">
            <a:xfrm>
              <a:off x="2086" y="1500"/>
              <a:ext cx="105" cy="79"/>
            </a:xfrm>
            <a:custGeom>
              <a:avLst/>
              <a:gdLst/>
              <a:ahLst/>
              <a:cxnLst>
                <a:cxn ang="0">
                  <a:pos x="187" y="392"/>
                </a:cxn>
                <a:cxn ang="0">
                  <a:pos x="147" y="384"/>
                </a:cxn>
                <a:cxn ang="0">
                  <a:pos x="110" y="369"/>
                </a:cxn>
                <a:cxn ang="0">
                  <a:pos x="76" y="348"/>
                </a:cxn>
                <a:cxn ang="0">
                  <a:pos x="48" y="322"/>
                </a:cxn>
                <a:cxn ang="0">
                  <a:pos x="25" y="291"/>
                </a:cxn>
                <a:cxn ang="0">
                  <a:pos x="9" y="255"/>
                </a:cxn>
                <a:cxn ang="0">
                  <a:pos x="1" y="217"/>
                </a:cxn>
                <a:cxn ang="0">
                  <a:pos x="1" y="177"/>
                </a:cxn>
                <a:cxn ang="0">
                  <a:pos x="9" y="139"/>
                </a:cxn>
                <a:cxn ang="0">
                  <a:pos x="25" y="103"/>
                </a:cxn>
                <a:cxn ang="0">
                  <a:pos x="48" y="72"/>
                </a:cxn>
                <a:cxn ang="0">
                  <a:pos x="76" y="45"/>
                </a:cxn>
                <a:cxn ang="0">
                  <a:pos x="110" y="25"/>
                </a:cxn>
                <a:cxn ang="0">
                  <a:pos x="147" y="10"/>
                </a:cxn>
                <a:cxn ang="0">
                  <a:pos x="187" y="2"/>
                </a:cxn>
                <a:cxn ang="0">
                  <a:pos x="231" y="2"/>
                </a:cxn>
                <a:cxn ang="0">
                  <a:pos x="271" y="10"/>
                </a:cxn>
                <a:cxn ang="0">
                  <a:pos x="308" y="25"/>
                </a:cxn>
                <a:cxn ang="0">
                  <a:pos x="342" y="45"/>
                </a:cxn>
                <a:cxn ang="0">
                  <a:pos x="370" y="72"/>
                </a:cxn>
                <a:cxn ang="0">
                  <a:pos x="393" y="103"/>
                </a:cxn>
                <a:cxn ang="0">
                  <a:pos x="409" y="139"/>
                </a:cxn>
                <a:cxn ang="0">
                  <a:pos x="417" y="177"/>
                </a:cxn>
                <a:cxn ang="0">
                  <a:pos x="417" y="217"/>
                </a:cxn>
                <a:cxn ang="0">
                  <a:pos x="409" y="255"/>
                </a:cxn>
                <a:cxn ang="0">
                  <a:pos x="393" y="291"/>
                </a:cxn>
                <a:cxn ang="0">
                  <a:pos x="370" y="322"/>
                </a:cxn>
                <a:cxn ang="0">
                  <a:pos x="342" y="348"/>
                </a:cxn>
                <a:cxn ang="0">
                  <a:pos x="308" y="369"/>
                </a:cxn>
                <a:cxn ang="0">
                  <a:pos x="271" y="384"/>
                </a:cxn>
                <a:cxn ang="0">
                  <a:pos x="231" y="392"/>
                </a:cxn>
              </a:cxnLst>
              <a:rect l="0" t="0" r="r" b="b"/>
              <a:pathLst>
                <a:path w="418" h="393">
                  <a:moveTo>
                    <a:pt x="209" y="393"/>
                  </a:moveTo>
                  <a:lnTo>
                    <a:pt x="187" y="392"/>
                  </a:lnTo>
                  <a:lnTo>
                    <a:pt x="167" y="390"/>
                  </a:lnTo>
                  <a:lnTo>
                    <a:pt x="147" y="384"/>
                  </a:lnTo>
                  <a:lnTo>
                    <a:pt x="128" y="378"/>
                  </a:lnTo>
                  <a:lnTo>
                    <a:pt x="110" y="369"/>
                  </a:lnTo>
                  <a:lnTo>
                    <a:pt x="92" y="360"/>
                  </a:lnTo>
                  <a:lnTo>
                    <a:pt x="76" y="348"/>
                  </a:lnTo>
                  <a:lnTo>
                    <a:pt x="61" y="336"/>
                  </a:lnTo>
                  <a:lnTo>
                    <a:pt x="48" y="322"/>
                  </a:lnTo>
                  <a:lnTo>
                    <a:pt x="36" y="307"/>
                  </a:lnTo>
                  <a:lnTo>
                    <a:pt x="25" y="291"/>
                  </a:lnTo>
                  <a:lnTo>
                    <a:pt x="17" y="273"/>
                  </a:lnTo>
                  <a:lnTo>
                    <a:pt x="9" y="255"/>
                  </a:lnTo>
                  <a:lnTo>
                    <a:pt x="4" y="237"/>
                  </a:lnTo>
                  <a:lnTo>
                    <a:pt x="1" y="217"/>
                  </a:lnTo>
                  <a:lnTo>
                    <a:pt x="0" y="197"/>
                  </a:lnTo>
                  <a:lnTo>
                    <a:pt x="1" y="177"/>
                  </a:lnTo>
                  <a:lnTo>
                    <a:pt x="4" y="157"/>
                  </a:lnTo>
                  <a:lnTo>
                    <a:pt x="9" y="139"/>
                  </a:lnTo>
                  <a:lnTo>
                    <a:pt x="17" y="120"/>
                  </a:lnTo>
                  <a:lnTo>
                    <a:pt x="25" y="103"/>
                  </a:lnTo>
                  <a:lnTo>
                    <a:pt x="36" y="87"/>
                  </a:lnTo>
                  <a:lnTo>
                    <a:pt x="48" y="72"/>
                  </a:lnTo>
                  <a:lnTo>
                    <a:pt x="61" y="58"/>
                  </a:lnTo>
                  <a:lnTo>
                    <a:pt x="76" y="45"/>
                  </a:lnTo>
                  <a:lnTo>
                    <a:pt x="92" y="34"/>
                  </a:lnTo>
                  <a:lnTo>
                    <a:pt x="110" y="25"/>
                  </a:lnTo>
                  <a:lnTo>
                    <a:pt x="128" y="15"/>
                  </a:lnTo>
                  <a:lnTo>
                    <a:pt x="147" y="10"/>
                  </a:lnTo>
                  <a:lnTo>
                    <a:pt x="167" y="4"/>
                  </a:lnTo>
                  <a:lnTo>
                    <a:pt x="187" y="2"/>
                  </a:lnTo>
                  <a:lnTo>
                    <a:pt x="209" y="0"/>
                  </a:lnTo>
                  <a:lnTo>
                    <a:pt x="231" y="2"/>
                  </a:lnTo>
                  <a:lnTo>
                    <a:pt x="251" y="4"/>
                  </a:lnTo>
                  <a:lnTo>
                    <a:pt x="271" y="10"/>
                  </a:lnTo>
                  <a:lnTo>
                    <a:pt x="290" y="15"/>
                  </a:lnTo>
                  <a:lnTo>
                    <a:pt x="308" y="25"/>
                  </a:lnTo>
                  <a:lnTo>
                    <a:pt x="326" y="34"/>
                  </a:lnTo>
                  <a:lnTo>
                    <a:pt x="342" y="45"/>
                  </a:lnTo>
                  <a:lnTo>
                    <a:pt x="356" y="58"/>
                  </a:lnTo>
                  <a:lnTo>
                    <a:pt x="370" y="72"/>
                  </a:lnTo>
                  <a:lnTo>
                    <a:pt x="382" y="87"/>
                  </a:lnTo>
                  <a:lnTo>
                    <a:pt x="393" y="103"/>
                  </a:lnTo>
                  <a:lnTo>
                    <a:pt x="401" y="120"/>
                  </a:lnTo>
                  <a:lnTo>
                    <a:pt x="409" y="139"/>
                  </a:lnTo>
                  <a:lnTo>
                    <a:pt x="413" y="157"/>
                  </a:lnTo>
                  <a:lnTo>
                    <a:pt x="417" y="177"/>
                  </a:lnTo>
                  <a:lnTo>
                    <a:pt x="418" y="197"/>
                  </a:lnTo>
                  <a:lnTo>
                    <a:pt x="417" y="217"/>
                  </a:lnTo>
                  <a:lnTo>
                    <a:pt x="413" y="237"/>
                  </a:lnTo>
                  <a:lnTo>
                    <a:pt x="409" y="255"/>
                  </a:lnTo>
                  <a:lnTo>
                    <a:pt x="401" y="273"/>
                  </a:lnTo>
                  <a:lnTo>
                    <a:pt x="393" y="291"/>
                  </a:lnTo>
                  <a:lnTo>
                    <a:pt x="382" y="307"/>
                  </a:lnTo>
                  <a:lnTo>
                    <a:pt x="370" y="322"/>
                  </a:lnTo>
                  <a:lnTo>
                    <a:pt x="356" y="336"/>
                  </a:lnTo>
                  <a:lnTo>
                    <a:pt x="342" y="348"/>
                  </a:lnTo>
                  <a:lnTo>
                    <a:pt x="326" y="360"/>
                  </a:lnTo>
                  <a:lnTo>
                    <a:pt x="308" y="369"/>
                  </a:lnTo>
                  <a:lnTo>
                    <a:pt x="290" y="378"/>
                  </a:lnTo>
                  <a:lnTo>
                    <a:pt x="271" y="384"/>
                  </a:lnTo>
                  <a:lnTo>
                    <a:pt x="251" y="390"/>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9" name="Freeform 7"/>
            <p:cNvSpPr>
              <a:spLocks/>
            </p:cNvSpPr>
            <p:nvPr/>
          </p:nvSpPr>
          <p:spPr bwMode="auto">
            <a:xfrm>
              <a:off x="2086" y="1731"/>
              <a:ext cx="105" cy="78"/>
            </a:xfrm>
            <a:custGeom>
              <a:avLst/>
              <a:gdLst/>
              <a:ahLst/>
              <a:cxnLst>
                <a:cxn ang="0">
                  <a:pos x="187" y="392"/>
                </a:cxn>
                <a:cxn ang="0">
                  <a:pos x="147" y="384"/>
                </a:cxn>
                <a:cxn ang="0">
                  <a:pos x="110" y="369"/>
                </a:cxn>
                <a:cxn ang="0">
                  <a:pos x="76" y="348"/>
                </a:cxn>
                <a:cxn ang="0">
                  <a:pos x="48" y="322"/>
                </a:cxn>
                <a:cxn ang="0">
                  <a:pos x="25" y="290"/>
                </a:cxn>
                <a:cxn ang="0">
                  <a:pos x="9" y="255"/>
                </a:cxn>
                <a:cxn ang="0">
                  <a:pos x="1" y="217"/>
                </a:cxn>
                <a:cxn ang="0">
                  <a:pos x="1" y="176"/>
                </a:cxn>
                <a:cxn ang="0">
                  <a:pos x="9" y="138"/>
                </a:cxn>
                <a:cxn ang="0">
                  <a:pos x="25" y="103"/>
                </a:cxn>
                <a:cxn ang="0">
                  <a:pos x="48" y="72"/>
                </a:cxn>
                <a:cxn ang="0">
                  <a:pos x="76" y="45"/>
                </a:cxn>
                <a:cxn ang="0">
                  <a:pos x="110" y="24"/>
                </a:cxn>
                <a:cxn ang="0">
                  <a:pos x="147" y="9"/>
                </a:cxn>
                <a:cxn ang="0">
                  <a:pos x="187" y="1"/>
                </a:cxn>
                <a:cxn ang="0">
                  <a:pos x="231" y="1"/>
                </a:cxn>
                <a:cxn ang="0">
                  <a:pos x="271" y="9"/>
                </a:cxn>
                <a:cxn ang="0">
                  <a:pos x="308" y="24"/>
                </a:cxn>
                <a:cxn ang="0">
                  <a:pos x="342" y="45"/>
                </a:cxn>
                <a:cxn ang="0">
                  <a:pos x="370" y="72"/>
                </a:cxn>
                <a:cxn ang="0">
                  <a:pos x="393" y="103"/>
                </a:cxn>
                <a:cxn ang="0">
                  <a:pos x="409" y="138"/>
                </a:cxn>
                <a:cxn ang="0">
                  <a:pos x="417" y="176"/>
                </a:cxn>
                <a:cxn ang="0">
                  <a:pos x="417" y="217"/>
                </a:cxn>
                <a:cxn ang="0">
                  <a:pos x="409" y="255"/>
                </a:cxn>
                <a:cxn ang="0">
                  <a:pos x="393" y="290"/>
                </a:cxn>
                <a:cxn ang="0">
                  <a:pos x="370" y="322"/>
                </a:cxn>
                <a:cxn ang="0">
                  <a:pos x="342" y="348"/>
                </a:cxn>
                <a:cxn ang="0">
                  <a:pos x="308" y="369"/>
                </a:cxn>
                <a:cxn ang="0">
                  <a:pos x="271" y="384"/>
                </a:cxn>
                <a:cxn ang="0">
                  <a:pos x="231" y="392"/>
                </a:cxn>
              </a:cxnLst>
              <a:rect l="0" t="0" r="r" b="b"/>
              <a:pathLst>
                <a:path w="418" h="393">
                  <a:moveTo>
                    <a:pt x="209" y="393"/>
                  </a:moveTo>
                  <a:lnTo>
                    <a:pt x="187" y="392"/>
                  </a:lnTo>
                  <a:lnTo>
                    <a:pt x="167" y="390"/>
                  </a:lnTo>
                  <a:lnTo>
                    <a:pt x="147" y="384"/>
                  </a:lnTo>
                  <a:lnTo>
                    <a:pt x="128" y="378"/>
                  </a:lnTo>
                  <a:lnTo>
                    <a:pt x="110" y="369"/>
                  </a:lnTo>
                  <a:lnTo>
                    <a:pt x="92" y="360"/>
                  </a:lnTo>
                  <a:lnTo>
                    <a:pt x="76" y="348"/>
                  </a:lnTo>
                  <a:lnTo>
                    <a:pt x="61" y="335"/>
                  </a:lnTo>
                  <a:lnTo>
                    <a:pt x="48" y="322"/>
                  </a:lnTo>
                  <a:lnTo>
                    <a:pt x="36" y="307"/>
                  </a:lnTo>
                  <a:lnTo>
                    <a:pt x="25" y="290"/>
                  </a:lnTo>
                  <a:lnTo>
                    <a:pt x="17" y="273"/>
                  </a:lnTo>
                  <a:lnTo>
                    <a:pt x="9" y="255"/>
                  </a:lnTo>
                  <a:lnTo>
                    <a:pt x="4" y="236"/>
                  </a:lnTo>
                  <a:lnTo>
                    <a:pt x="1" y="217"/>
                  </a:lnTo>
                  <a:lnTo>
                    <a:pt x="0" y="197"/>
                  </a:lnTo>
                  <a:lnTo>
                    <a:pt x="1" y="176"/>
                  </a:lnTo>
                  <a:lnTo>
                    <a:pt x="4" y="157"/>
                  </a:lnTo>
                  <a:lnTo>
                    <a:pt x="9" y="138"/>
                  </a:lnTo>
                  <a:lnTo>
                    <a:pt x="17" y="120"/>
                  </a:lnTo>
                  <a:lnTo>
                    <a:pt x="25" y="103"/>
                  </a:lnTo>
                  <a:lnTo>
                    <a:pt x="36" y="87"/>
                  </a:lnTo>
                  <a:lnTo>
                    <a:pt x="48" y="72"/>
                  </a:lnTo>
                  <a:lnTo>
                    <a:pt x="61" y="58"/>
                  </a:lnTo>
                  <a:lnTo>
                    <a:pt x="76" y="45"/>
                  </a:lnTo>
                  <a:lnTo>
                    <a:pt x="92" y="34"/>
                  </a:lnTo>
                  <a:lnTo>
                    <a:pt x="110" y="24"/>
                  </a:lnTo>
                  <a:lnTo>
                    <a:pt x="128" y="15"/>
                  </a:lnTo>
                  <a:lnTo>
                    <a:pt x="147" y="9"/>
                  </a:lnTo>
                  <a:lnTo>
                    <a:pt x="167" y="4"/>
                  </a:lnTo>
                  <a:lnTo>
                    <a:pt x="187" y="1"/>
                  </a:lnTo>
                  <a:lnTo>
                    <a:pt x="209" y="0"/>
                  </a:lnTo>
                  <a:lnTo>
                    <a:pt x="231" y="1"/>
                  </a:lnTo>
                  <a:lnTo>
                    <a:pt x="251" y="4"/>
                  </a:lnTo>
                  <a:lnTo>
                    <a:pt x="271" y="9"/>
                  </a:lnTo>
                  <a:lnTo>
                    <a:pt x="290" y="15"/>
                  </a:lnTo>
                  <a:lnTo>
                    <a:pt x="308" y="24"/>
                  </a:lnTo>
                  <a:lnTo>
                    <a:pt x="326" y="34"/>
                  </a:lnTo>
                  <a:lnTo>
                    <a:pt x="342" y="45"/>
                  </a:lnTo>
                  <a:lnTo>
                    <a:pt x="356" y="58"/>
                  </a:lnTo>
                  <a:lnTo>
                    <a:pt x="370" y="72"/>
                  </a:lnTo>
                  <a:lnTo>
                    <a:pt x="382" y="87"/>
                  </a:lnTo>
                  <a:lnTo>
                    <a:pt x="393" y="103"/>
                  </a:lnTo>
                  <a:lnTo>
                    <a:pt x="401" y="120"/>
                  </a:lnTo>
                  <a:lnTo>
                    <a:pt x="409" y="138"/>
                  </a:lnTo>
                  <a:lnTo>
                    <a:pt x="413" y="157"/>
                  </a:lnTo>
                  <a:lnTo>
                    <a:pt x="417" y="176"/>
                  </a:lnTo>
                  <a:lnTo>
                    <a:pt x="418" y="197"/>
                  </a:lnTo>
                  <a:lnTo>
                    <a:pt x="417" y="217"/>
                  </a:lnTo>
                  <a:lnTo>
                    <a:pt x="413" y="236"/>
                  </a:lnTo>
                  <a:lnTo>
                    <a:pt x="409" y="255"/>
                  </a:lnTo>
                  <a:lnTo>
                    <a:pt x="401" y="273"/>
                  </a:lnTo>
                  <a:lnTo>
                    <a:pt x="393" y="290"/>
                  </a:lnTo>
                  <a:lnTo>
                    <a:pt x="382" y="307"/>
                  </a:lnTo>
                  <a:lnTo>
                    <a:pt x="370" y="322"/>
                  </a:lnTo>
                  <a:lnTo>
                    <a:pt x="356" y="335"/>
                  </a:lnTo>
                  <a:lnTo>
                    <a:pt x="342" y="348"/>
                  </a:lnTo>
                  <a:lnTo>
                    <a:pt x="326" y="360"/>
                  </a:lnTo>
                  <a:lnTo>
                    <a:pt x="308" y="369"/>
                  </a:lnTo>
                  <a:lnTo>
                    <a:pt x="290" y="378"/>
                  </a:lnTo>
                  <a:lnTo>
                    <a:pt x="271" y="384"/>
                  </a:lnTo>
                  <a:lnTo>
                    <a:pt x="251" y="390"/>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10" name="Freeform 8"/>
            <p:cNvSpPr>
              <a:spLocks/>
            </p:cNvSpPr>
            <p:nvPr/>
          </p:nvSpPr>
          <p:spPr bwMode="auto">
            <a:xfrm>
              <a:off x="2086" y="2007"/>
              <a:ext cx="105" cy="79"/>
            </a:xfrm>
            <a:custGeom>
              <a:avLst/>
              <a:gdLst/>
              <a:ahLst/>
              <a:cxnLst>
                <a:cxn ang="0">
                  <a:pos x="187" y="392"/>
                </a:cxn>
                <a:cxn ang="0">
                  <a:pos x="147" y="384"/>
                </a:cxn>
                <a:cxn ang="0">
                  <a:pos x="110" y="369"/>
                </a:cxn>
                <a:cxn ang="0">
                  <a:pos x="76" y="348"/>
                </a:cxn>
                <a:cxn ang="0">
                  <a:pos x="48" y="321"/>
                </a:cxn>
                <a:cxn ang="0">
                  <a:pos x="25" y="290"/>
                </a:cxn>
                <a:cxn ang="0">
                  <a:pos x="9" y="255"/>
                </a:cxn>
                <a:cxn ang="0">
                  <a:pos x="1" y="217"/>
                </a:cxn>
                <a:cxn ang="0">
                  <a:pos x="1" y="176"/>
                </a:cxn>
                <a:cxn ang="0">
                  <a:pos x="9" y="138"/>
                </a:cxn>
                <a:cxn ang="0">
                  <a:pos x="25" y="103"/>
                </a:cxn>
                <a:cxn ang="0">
                  <a:pos x="48" y="72"/>
                </a:cxn>
                <a:cxn ang="0">
                  <a:pos x="76" y="45"/>
                </a:cxn>
                <a:cxn ang="0">
                  <a:pos x="110" y="24"/>
                </a:cxn>
                <a:cxn ang="0">
                  <a:pos x="147" y="9"/>
                </a:cxn>
                <a:cxn ang="0">
                  <a:pos x="187" y="1"/>
                </a:cxn>
                <a:cxn ang="0">
                  <a:pos x="231" y="1"/>
                </a:cxn>
                <a:cxn ang="0">
                  <a:pos x="271" y="9"/>
                </a:cxn>
                <a:cxn ang="0">
                  <a:pos x="308" y="24"/>
                </a:cxn>
                <a:cxn ang="0">
                  <a:pos x="342" y="45"/>
                </a:cxn>
                <a:cxn ang="0">
                  <a:pos x="370" y="72"/>
                </a:cxn>
                <a:cxn ang="0">
                  <a:pos x="393" y="103"/>
                </a:cxn>
                <a:cxn ang="0">
                  <a:pos x="409" y="138"/>
                </a:cxn>
                <a:cxn ang="0">
                  <a:pos x="417" y="176"/>
                </a:cxn>
                <a:cxn ang="0">
                  <a:pos x="417" y="217"/>
                </a:cxn>
                <a:cxn ang="0">
                  <a:pos x="409" y="255"/>
                </a:cxn>
                <a:cxn ang="0">
                  <a:pos x="393" y="290"/>
                </a:cxn>
                <a:cxn ang="0">
                  <a:pos x="370" y="321"/>
                </a:cxn>
                <a:cxn ang="0">
                  <a:pos x="342" y="348"/>
                </a:cxn>
                <a:cxn ang="0">
                  <a:pos x="308" y="369"/>
                </a:cxn>
                <a:cxn ang="0">
                  <a:pos x="271" y="384"/>
                </a:cxn>
                <a:cxn ang="0">
                  <a:pos x="231" y="392"/>
                </a:cxn>
              </a:cxnLst>
              <a:rect l="0" t="0" r="r" b="b"/>
              <a:pathLst>
                <a:path w="418" h="393">
                  <a:moveTo>
                    <a:pt x="209" y="393"/>
                  </a:moveTo>
                  <a:lnTo>
                    <a:pt x="187" y="392"/>
                  </a:lnTo>
                  <a:lnTo>
                    <a:pt x="167" y="389"/>
                  </a:lnTo>
                  <a:lnTo>
                    <a:pt x="147" y="384"/>
                  </a:lnTo>
                  <a:lnTo>
                    <a:pt x="128" y="378"/>
                  </a:lnTo>
                  <a:lnTo>
                    <a:pt x="110" y="369"/>
                  </a:lnTo>
                  <a:lnTo>
                    <a:pt x="92" y="359"/>
                  </a:lnTo>
                  <a:lnTo>
                    <a:pt x="76" y="348"/>
                  </a:lnTo>
                  <a:lnTo>
                    <a:pt x="61" y="335"/>
                  </a:lnTo>
                  <a:lnTo>
                    <a:pt x="48" y="321"/>
                  </a:lnTo>
                  <a:lnTo>
                    <a:pt x="36" y="306"/>
                  </a:lnTo>
                  <a:lnTo>
                    <a:pt x="25" y="290"/>
                  </a:lnTo>
                  <a:lnTo>
                    <a:pt x="17" y="273"/>
                  </a:lnTo>
                  <a:lnTo>
                    <a:pt x="9" y="255"/>
                  </a:lnTo>
                  <a:lnTo>
                    <a:pt x="4" y="236"/>
                  </a:lnTo>
                  <a:lnTo>
                    <a:pt x="1" y="217"/>
                  </a:lnTo>
                  <a:lnTo>
                    <a:pt x="0" y="197"/>
                  </a:lnTo>
                  <a:lnTo>
                    <a:pt x="1" y="176"/>
                  </a:lnTo>
                  <a:lnTo>
                    <a:pt x="4" y="157"/>
                  </a:lnTo>
                  <a:lnTo>
                    <a:pt x="9" y="138"/>
                  </a:lnTo>
                  <a:lnTo>
                    <a:pt x="17" y="120"/>
                  </a:lnTo>
                  <a:lnTo>
                    <a:pt x="25" y="103"/>
                  </a:lnTo>
                  <a:lnTo>
                    <a:pt x="36" y="86"/>
                  </a:lnTo>
                  <a:lnTo>
                    <a:pt x="48" y="72"/>
                  </a:lnTo>
                  <a:lnTo>
                    <a:pt x="61" y="58"/>
                  </a:lnTo>
                  <a:lnTo>
                    <a:pt x="76" y="45"/>
                  </a:lnTo>
                  <a:lnTo>
                    <a:pt x="92" y="34"/>
                  </a:lnTo>
                  <a:lnTo>
                    <a:pt x="110" y="24"/>
                  </a:lnTo>
                  <a:lnTo>
                    <a:pt x="128" y="15"/>
                  </a:lnTo>
                  <a:lnTo>
                    <a:pt x="147" y="9"/>
                  </a:lnTo>
                  <a:lnTo>
                    <a:pt x="167" y="4"/>
                  </a:lnTo>
                  <a:lnTo>
                    <a:pt x="187" y="1"/>
                  </a:lnTo>
                  <a:lnTo>
                    <a:pt x="209" y="0"/>
                  </a:lnTo>
                  <a:lnTo>
                    <a:pt x="231" y="1"/>
                  </a:lnTo>
                  <a:lnTo>
                    <a:pt x="251" y="4"/>
                  </a:lnTo>
                  <a:lnTo>
                    <a:pt x="271" y="9"/>
                  </a:lnTo>
                  <a:lnTo>
                    <a:pt x="290" y="15"/>
                  </a:lnTo>
                  <a:lnTo>
                    <a:pt x="308" y="24"/>
                  </a:lnTo>
                  <a:lnTo>
                    <a:pt x="326" y="34"/>
                  </a:lnTo>
                  <a:lnTo>
                    <a:pt x="342" y="45"/>
                  </a:lnTo>
                  <a:lnTo>
                    <a:pt x="356" y="58"/>
                  </a:lnTo>
                  <a:lnTo>
                    <a:pt x="370" y="72"/>
                  </a:lnTo>
                  <a:lnTo>
                    <a:pt x="382" y="86"/>
                  </a:lnTo>
                  <a:lnTo>
                    <a:pt x="393" y="103"/>
                  </a:lnTo>
                  <a:lnTo>
                    <a:pt x="401" y="120"/>
                  </a:lnTo>
                  <a:lnTo>
                    <a:pt x="409" y="138"/>
                  </a:lnTo>
                  <a:lnTo>
                    <a:pt x="413" y="157"/>
                  </a:lnTo>
                  <a:lnTo>
                    <a:pt x="417" y="176"/>
                  </a:lnTo>
                  <a:lnTo>
                    <a:pt x="418" y="197"/>
                  </a:lnTo>
                  <a:lnTo>
                    <a:pt x="417" y="217"/>
                  </a:lnTo>
                  <a:lnTo>
                    <a:pt x="413" y="236"/>
                  </a:lnTo>
                  <a:lnTo>
                    <a:pt x="409" y="255"/>
                  </a:lnTo>
                  <a:lnTo>
                    <a:pt x="401" y="273"/>
                  </a:lnTo>
                  <a:lnTo>
                    <a:pt x="393" y="290"/>
                  </a:lnTo>
                  <a:lnTo>
                    <a:pt x="382" y="306"/>
                  </a:lnTo>
                  <a:lnTo>
                    <a:pt x="370" y="321"/>
                  </a:lnTo>
                  <a:lnTo>
                    <a:pt x="356" y="335"/>
                  </a:lnTo>
                  <a:lnTo>
                    <a:pt x="342" y="348"/>
                  </a:lnTo>
                  <a:lnTo>
                    <a:pt x="326" y="359"/>
                  </a:lnTo>
                  <a:lnTo>
                    <a:pt x="308" y="369"/>
                  </a:lnTo>
                  <a:lnTo>
                    <a:pt x="290" y="378"/>
                  </a:lnTo>
                  <a:lnTo>
                    <a:pt x="271" y="384"/>
                  </a:lnTo>
                  <a:lnTo>
                    <a:pt x="251" y="389"/>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11" name="Freeform 9"/>
            <p:cNvSpPr>
              <a:spLocks/>
            </p:cNvSpPr>
            <p:nvPr/>
          </p:nvSpPr>
          <p:spPr bwMode="auto">
            <a:xfrm>
              <a:off x="2086" y="2491"/>
              <a:ext cx="105" cy="78"/>
            </a:xfrm>
            <a:custGeom>
              <a:avLst/>
              <a:gdLst/>
              <a:ahLst/>
              <a:cxnLst>
                <a:cxn ang="0">
                  <a:pos x="187" y="391"/>
                </a:cxn>
                <a:cxn ang="0">
                  <a:pos x="147" y="383"/>
                </a:cxn>
                <a:cxn ang="0">
                  <a:pos x="110" y="368"/>
                </a:cxn>
                <a:cxn ang="0">
                  <a:pos x="76" y="347"/>
                </a:cxn>
                <a:cxn ang="0">
                  <a:pos x="48" y="321"/>
                </a:cxn>
                <a:cxn ang="0">
                  <a:pos x="25" y="290"/>
                </a:cxn>
                <a:cxn ang="0">
                  <a:pos x="9" y="254"/>
                </a:cxn>
                <a:cxn ang="0">
                  <a:pos x="1" y="216"/>
                </a:cxn>
                <a:cxn ang="0">
                  <a:pos x="1" y="176"/>
                </a:cxn>
                <a:cxn ang="0">
                  <a:pos x="9" y="138"/>
                </a:cxn>
                <a:cxn ang="0">
                  <a:pos x="25" y="102"/>
                </a:cxn>
                <a:cxn ang="0">
                  <a:pos x="48" y="71"/>
                </a:cxn>
                <a:cxn ang="0">
                  <a:pos x="76" y="45"/>
                </a:cxn>
                <a:cxn ang="0">
                  <a:pos x="110" y="24"/>
                </a:cxn>
                <a:cxn ang="0">
                  <a:pos x="147" y="9"/>
                </a:cxn>
                <a:cxn ang="0">
                  <a:pos x="187" y="1"/>
                </a:cxn>
                <a:cxn ang="0">
                  <a:pos x="231" y="1"/>
                </a:cxn>
                <a:cxn ang="0">
                  <a:pos x="271" y="9"/>
                </a:cxn>
                <a:cxn ang="0">
                  <a:pos x="308" y="24"/>
                </a:cxn>
                <a:cxn ang="0">
                  <a:pos x="342" y="45"/>
                </a:cxn>
                <a:cxn ang="0">
                  <a:pos x="370" y="71"/>
                </a:cxn>
                <a:cxn ang="0">
                  <a:pos x="393" y="102"/>
                </a:cxn>
                <a:cxn ang="0">
                  <a:pos x="409" y="138"/>
                </a:cxn>
                <a:cxn ang="0">
                  <a:pos x="417" y="176"/>
                </a:cxn>
                <a:cxn ang="0">
                  <a:pos x="417" y="216"/>
                </a:cxn>
                <a:cxn ang="0">
                  <a:pos x="409" y="254"/>
                </a:cxn>
                <a:cxn ang="0">
                  <a:pos x="393" y="290"/>
                </a:cxn>
                <a:cxn ang="0">
                  <a:pos x="370" y="321"/>
                </a:cxn>
                <a:cxn ang="0">
                  <a:pos x="342" y="347"/>
                </a:cxn>
                <a:cxn ang="0">
                  <a:pos x="308" y="368"/>
                </a:cxn>
                <a:cxn ang="0">
                  <a:pos x="271" y="383"/>
                </a:cxn>
                <a:cxn ang="0">
                  <a:pos x="231" y="391"/>
                </a:cxn>
              </a:cxnLst>
              <a:rect l="0" t="0" r="r" b="b"/>
              <a:pathLst>
                <a:path w="418" h="392">
                  <a:moveTo>
                    <a:pt x="209" y="392"/>
                  </a:moveTo>
                  <a:lnTo>
                    <a:pt x="187" y="391"/>
                  </a:lnTo>
                  <a:lnTo>
                    <a:pt x="167" y="389"/>
                  </a:lnTo>
                  <a:lnTo>
                    <a:pt x="147" y="383"/>
                  </a:lnTo>
                  <a:lnTo>
                    <a:pt x="128" y="377"/>
                  </a:lnTo>
                  <a:lnTo>
                    <a:pt x="110" y="368"/>
                  </a:lnTo>
                  <a:lnTo>
                    <a:pt x="92" y="359"/>
                  </a:lnTo>
                  <a:lnTo>
                    <a:pt x="76" y="347"/>
                  </a:lnTo>
                  <a:lnTo>
                    <a:pt x="61" y="335"/>
                  </a:lnTo>
                  <a:lnTo>
                    <a:pt x="48" y="321"/>
                  </a:lnTo>
                  <a:lnTo>
                    <a:pt x="36" y="306"/>
                  </a:lnTo>
                  <a:lnTo>
                    <a:pt x="25" y="290"/>
                  </a:lnTo>
                  <a:lnTo>
                    <a:pt x="17" y="273"/>
                  </a:lnTo>
                  <a:lnTo>
                    <a:pt x="9" y="254"/>
                  </a:lnTo>
                  <a:lnTo>
                    <a:pt x="4" y="236"/>
                  </a:lnTo>
                  <a:lnTo>
                    <a:pt x="1" y="216"/>
                  </a:lnTo>
                  <a:lnTo>
                    <a:pt x="0" y="197"/>
                  </a:lnTo>
                  <a:lnTo>
                    <a:pt x="1" y="176"/>
                  </a:lnTo>
                  <a:lnTo>
                    <a:pt x="4" y="156"/>
                  </a:lnTo>
                  <a:lnTo>
                    <a:pt x="9" y="138"/>
                  </a:lnTo>
                  <a:lnTo>
                    <a:pt x="17" y="119"/>
                  </a:lnTo>
                  <a:lnTo>
                    <a:pt x="25" y="102"/>
                  </a:lnTo>
                  <a:lnTo>
                    <a:pt x="36" y="86"/>
                  </a:lnTo>
                  <a:lnTo>
                    <a:pt x="48" y="71"/>
                  </a:lnTo>
                  <a:lnTo>
                    <a:pt x="61" y="57"/>
                  </a:lnTo>
                  <a:lnTo>
                    <a:pt x="76" y="45"/>
                  </a:lnTo>
                  <a:lnTo>
                    <a:pt x="92" y="33"/>
                  </a:lnTo>
                  <a:lnTo>
                    <a:pt x="110" y="24"/>
                  </a:lnTo>
                  <a:lnTo>
                    <a:pt x="128" y="15"/>
                  </a:lnTo>
                  <a:lnTo>
                    <a:pt x="147" y="9"/>
                  </a:lnTo>
                  <a:lnTo>
                    <a:pt x="167" y="3"/>
                  </a:lnTo>
                  <a:lnTo>
                    <a:pt x="187" y="1"/>
                  </a:lnTo>
                  <a:lnTo>
                    <a:pt x="209" y="0"/>
                  </a:lnTo>
                  <a:lnTo>
                    <a:pt x="231" y="1"/>
                  </a:lnTo>
                  <a:lnTo>
                    <a:pt x="251" y="3"/>
                  </a:lnTo>
                  <a:lnTo>
                    <a:pt x="271" y="9"/>
                  </a:lnTo>
                  <a:lnTo>
                    <a:pt x="290" y="15"/>
                  </a:lnTo>
                  <a:lnTo>
                    <a:pt x="308" y="24"/>
                  </a:lnTo>
                  <a:lnTo>
                    <a:pt x="326" y="33"/>
                  </a:lnTo>
                  <a:lnTo>
                    <a:pt x="342" y="45"/>
                  </a:lnTo>
                  <a:lnTo>
                    <a:pt x="356" y="57"/>
                  </a:lnTo>
                  <a:lnTo>
                    <a:pt x="370" y="71"/>
                  </a:lnTo>
                  <a:lnTo>
                    <a:pt x="382" y="86"/>
                  </a:lnTo>
                  <a:lnTo>
                    <a:pt x="393" y="102"/>
                  </a:lnTo>
                  <a:lnTo>
                    <a:pt x="401" y="119"/>
                  </a:lnTo>
                  <a:lnTo>
                    <a:pt x="409" y="138"/>
                  </a:lnTo>
                  <a:lnTo>
                    <a:pt x="413" y="156"/>
                  </a:lnTo>
                  <a:lnTo>
                    <a:pt x="417" y="176"/>
                  </a:lnTo>
                  <a:lnTo>
                    <a:pt x="418" y="197"/>
                  </a:lnTo>
                  <a:lnTo>
                    <a:pt x="417" y="216"/>
                  </a:lnTo>
                  <a:lnTo>
                    <a:pt x="413" y="236"/>
                  </a:lnTo>
                  <a:lnTo>
                    <a:pt x="409" y="254"/>
                  </a:lnTo>
                  <a:lnTo>
                    <a:pt x="401" y="273"/>
                  </a:lnTo>
                  <a:lnTo>
                    <a:pt x="393" y="290"/>
                  </a:lnTo>
                  <a:lnTo>
                    <a:pt x="382" y="306"/>
                  </a:lnTo>
                  <a:lnTo>
                    <a:pt x="370" y="321"/>
                  </a:lnTo>
                  <a:lnTo>
                    <a:pt x="356" y="335"/>
                  </a:lnTo>
                  <a:lnTo>
                    <a:pt x="342" y="347"/>
                  </a:lnTo>
                  <a:lnTo>
                    <a:pt x="326" y="359"/>
                  </a:lnTo>
                  <a:lnTo>
                    <a:pt x="308" y="368"/>
                  </a:lnTo>
                  <a:lnTo>
                    <a:pt x="290" y="377"/>
                  </a:lnTo>
                  <a:lnTo>
                    <a:pt x="271" y="383"/>
                  </a:lnTo>
                  <a:lnTo>
                    <a:pt x="251" y="389"/>
                  </a:lnTo>
                  <a:lnTo>
                    <a:pt x="231" y="391"/>
                  </a:lnTo>
                  <a:lnTo>
                    <a:pt x="209" y="392"/>
                  </a:lnTo>
                </a:path>
              </a:pathLst>
            </a:custGeom>
            <a:noFill/>
            <a:ln w="0">
              <a:solidFill>
                <a:srgbClr val="000000"/>
              </a:solidFill>
              <a:prstDash val="solid"/>
              <a:round/>
              <a:headEnd/>
              <a:tailEnd/>
            </a:ln>
          </p:spPr>
          <p:txBody>
            <a:bodyPr/>
            <a:lstStyle/>
            <a:p>
              <a:endParaRPr lang="ja-JP" altLang="en-US"/>
            </a:p>
          </p:txBody>
        </p:sp>
        <p:sp>
          <p:nvSpPr>
            <p:cNvPr id="12" name="Freeform 10"/>
            <p:cNvSpPr>
              <a:spLocks/>
            </p:cNvSpPr>
            <p:nvPr/>
          </p:nvSpPr>
          <p:spPr bwMode="auto">
            <a:xfrm>
              <a:off x="2086" y="2998"/>
              <a:ext cx="105" cy="78"/>
            </a:xfrm>
            <a:custGeom>
              <a:avLst/>
              <a:gdLst/>
              <a:ahLst/>
              <a:cxnLst>
                <a:cxn ang="0">
                  <a:pos x="187" y="391"/>
                </a:cxn>
                <a:cxn ang="0">
                  <a:pos x="147" y="383"/>
                </a:cxn>
                <a:cxn ang="0">
                  <a:pos x="110" y="368"/>
                </a:cxn>
                <a:cxn ang="0">
                  <a:pos x="76" y="347"/>
                </a:cxn>
                <a:cxn ang="0">
                  <a:pos x="48" y="321"/>
                </a:cxn>
                <a:cxn ang="0">
                  <a:pos x="25" y="290"/>
                </a:cxn>
                <a:cxn ang="0">
                  <a:pos x="9" y="254"/>
                </a:cxn>
                <a:cxn ang="0">
                  <a:pos x="1" y="216"/>
                </a:cxn>
                <a:cxn ang="0">
                  <a:pos x="1" y="176"/>
                </a:cxn>
                <a:cxn ang="0">
                  <a:pos x="9" y="138"/>
                </a:cxn>
                <a:cxn ang="0">
                  <a:pos x="25" y="102"/>
                </a:cxn>
                <a:cxn ang="0">
                  <a:pos x="48" y="71"/>
                </a:cxn>
                <a:cxn ang="0">
                  <a:pos x="76" y="45"/>
                </a:cxn>
                <a:cxn ang="0">
                  <a:pos x="110" y="24"/>
                </a:cxn>
                <a:cxn ang="0">
                  <a:pos x="147" y="9"/>
                </a:cxn>
                <a:cxn ang="0">
                  <a:pos x="187" y="1"/>
                </a:cxn>
                <a:cxn ang="0">
                  <a:pos x="231" y="1"/>
                </a:cxn>
                <a:cxn ang="0">
                  <a:pos x="271" y="9"/>
                </a:cxn>
                <a:cxn ang="0">
                  <a:pos x="308" y="24"/>
                </a:cxn>
                <a:cxn ang="0">
                  <a:pos x="342" y="45"/>
                </a:cxn>
                <a:cxn ang="0">
                  <a:pos x="370" y="71"/>
                </a:cxn>
                <a:cxn ang="0">
                  <a:pos x="393" y="102"/>
                </a:cxn>
                <a:cxn ang="0">
                  <a:pos x="409" y="138"/>
                </a:cxn>
                <a:cxn ang="0">
                  <a:pos x="417" y="176"/>
                </a:cxn>
                <a:cxn ang="0">
                  <a:pos x="417" y="216"/>
                </a:cxn>
                <a:cxn ang="0">
                  <a:pos x="409" y="254"/>
                </a:cxn>
                <a:cxn ang="0">
                  <a:pos x="393" y="290"/>
                </a:cxn>
                <a:cxn ang="0">
                  <a:pos x="370" y="321"/>
                </a:cxn>
                <a:cxn ang="0">
                  <a:pos x="342" y="347"/>
                </a:cxn>
                <a:cxn ang="0">
                  <a:pos x="308" y="368"/>
                </a:cxn>
                <a:cxn ang="0">
                  <a:pos x="271" y="383"/>
                </a:cxn>
                <a:cxn ang="0">
                  <a:pos x="231" y="391"/>
                </a:cxn>
              </a:cxnLst>
              <a:rect l="0" t="0" r="r" b="b"/>
              <a:pathLst>
                <a:path w="418" h="392">
                  <a:moveTo>
                    <a:pt x="209" y="392"/>
                  </a:moveTo>
                  <a:lnTo>
                    <a:pt x="187" y="391"/>
                  </a:lnTo>
                  <a:lnTo>
                    <a:pt x="167" y="389"/>
                  </a:lnTo>
                  <a:lnTo>
                    <a:pt x="147" y="383"/>
                  </a:lnTo>
                  <a:lnTo>
                    <a:pt x="128" y="377"/>
                  </a:lnTo>
                  <a:lnTo>
                    <a:pt x="110" y="368"/>
                  </a:lnTo>
                  <a:lnTo>
                    <a:pt x="92" y="359"/>
                  </a:lnTo>
                  <a:lnTo>
                    <a:pt x="76" y="347"/>
                  </a:lnTo>
                  <a:lnTo>
                    <a:pt x="61" y="335"/>
                  </a:lnTo>
                  <a:lnTo>
                    <a:pt x="48" y="321"/>
                  </a:lnTo>
                  <a:lnTo>
                    <a:pt x="36" y="306"/>
                  </a:lnTo>
                  <a:lnTo>
                    <a:pt x="25" y="290"/>
                  </a:lnTo>
                  <a:lnTo>
                    <a:pt x="17" y="273"/>
                  </a:lnTo>
                  <a:lnTo>
                    <a:pt x="9" y="254"/>
                  </a:lnTo>
                  <a:lnTo>
                    <a:pt x="4" y="236"/>
                  </a:lnTo>
                  <a:lnTo>
                    <a:pt x="1" y="216"/>
                  </a:lnTo>
                  <a:lnTo>
                    <a:pt x="0" y="197"/>
                  </a:lnTo>
                  <a:lnTo>
                    <a:pt x="1" y="176"/>
                  </a:lnTo>
                  <a:lnTo>
                    <a:pt x="4" y="156"/>
                  </a:lnTo>
                  <a:lnTo>
                    <a:pt x="9" y="138"/>
                  </a:lnTo>
                  <a:lnTo>
                    <a:pt x="17" y="119"/>
                  </a:lnTo>
                  <a:lnTo>
                    <a:pt x="25" y="102"/>
                  </a:lnTo>
                  <a:lnTo>
                    <a:pt x="36" y="86"/>
                  </a:lnTo>
                  <a:lnTo>
                    <a:pt x="48" y="71"/>
                  </a:lnTo>
                  <a:lnTo>
                    <a:pt x="61" y="57"/>
                  </a:lnTo>
                  <a:lnTo>
                    <a:pt x="76" y="45"/>
                  </a:lnTo>
                  <a:lnTo>
                    <a:pt x="92" y="33"/>
                  </a:lnTo>
                  <a:lnTo>
                    <a:pt x="110" y="24"/>
                  </a:lnTo>
                  <a:lnTo>
                    <a:pt x="128" y="15"/>
                  </a:lnTo>
                  <a:lnTo>
                    <a:pt x="147" y="9"/>
                  </a:lnTo>
                  <a:lnTo>
                    <a:pt x="167" y="3"/>
                  </a:lnTo>
                  <a:lnTo>
                    <a:pt x="187" y="1"/>
                  </a:lnTo>
                  <a:lnTo>
                    <a:pt x="209" y="0"/>
                  </a:lnTo>
                  <a:lnTo>
                    <a:pt x="231" y="1"/>
                  </a:lnTo>
                  <a:lnTo>
                    <a:pt x="251" y="3"/>
                  </a:lnTo>
                  <a:lnTo>
                    <a:pt x="271" y="9"/>
                  </a:lnTo>
                  <a:lnTo>
                    <a:pt x="290" y="15"/>
                  </a:lnTo>
                  <a:lnTo>
                    <a:pt x="308" y="24"/>
                  </a:lnTo>
                  <a:lnTo>
                    <a:pt x="326" y="33"/>
                  </a:lnTo>
                  <a:lnTo>
                    <a:pt x="342" y="45"/>
                  </a:lnTo>
                  <a:lnTo>
                    <a:pt x="356" y="57"/>
                  </a:lnTo>
                  <a:lnTo>
                    <a:pt x="370" y="71"/>
                  </a:lnTo>
                  <a:lnTo>
                    <a:pt x="382" y="86"/>
                  </a:lnTo>
                  <a:lnTo>
                    <a:pt x="393" y="102"/>
                  </a:lnTo>
                  <a:lnTo>
                    <a:pt x="401" y="119"/>
                  </a:lnTo>
                  <a:lnTo>
                    <a:pt x="409" y="138"/>
                  </a:lnTo>
                  <a:lnTo>
                    <a:pt x="413" y="156"/>
                  </a:lnTo>
                  <a:lnTo>
                    <a:pt x="417" y="176"/>
                  </a:lnTo>
                  <a:lnTo>
                    <a:pt x="418" y="197"/>
                  </a:lnTo>
                  <a:lnTo>
                    <a:pt x="417" y="216"/>
                  </a:lnTo>
                  <a:lnTo>
                    <a:pt x="413" y="236"/>
                  </a:lnTo>
                  <a:lnTo>
                    <a:pt x="409" y="254"/>
                  </a:lnTo>
                  <a:lnTo>
                    <a:pt x="401" y="273"/>
                  </a:lnTo>
                  <a:lnTo>
                    <a:pt x="393" y="290"/>
                  </a:lnTo>
                  <a:lnTo>
                    <a:pt x="382" y="306"/>
                  </a:lnTo>
                  <a:lnTo>
                    <a:pt x="370" y="321"/>
                  </a:lnTo>
                  <a:lnTo>
                    <a:pt x="356" y="335"/>
                  </a:lnTo>
                  <a:lnTo>
                    <a:pt x="342" y="347"/>
                  </a:lnTo>
                  <a:lnTo>
                    <a:pt x="326" y="359"/>
                  </a:lnTo>
                  <a:lnTo>
                    <a:pt x="308" y="368"/>
                  </a:lnTo>
                  <a:lnTo>
                    <a:pt x="290" y="377"/>
                  </a:lnTo>
                  <a:lnTo>
                    <a:pt x="271" y="383"/>
                  </a:lnTo>
                  <a:lnTo>
                    <a:pt x="251" y="389"/>
                  </a:lnTo>
                  <a:lnTo>
                    <a:pt x="231" y="391"/>
                  </a:lnTo>
                  <a:lnTo>
                    <a:pt x="209" y="392"/>
                  </a:lnTo>
                </a:path>
              </a:pathLst>
            </a:custGeom>
            <a:noFill/>
            <a:ln w="0">
              <a:solidFill>
                <a:srgbClr val="000000"/>
              </a:solidFill>
              <a:prstDash val="solid"/>
              <a:round/>
              <a:headEnd/>
              <a:tailEnd/>
            </a:ln>
          </p:spPr>
          <p:txBody>
            <a:bodyPr/>
            <a:lstStyle/>
            <a:p>
              <a:endParaRPr lang="ja-JP" altLang="en-US"/>
            </a:p>
          </p:txBody>
        </p:sp>
        <p:sp>
          <p:nvSpPr>
            <p:cNvPr id="13" name="Freeform 11"/>
            <p:cNvSpPr>
              <a:spLocks/>
            </p:cNvSpPr>
            <p:nvPr/>
          </p:nvSpPr>
          <p:spPr bwMode="auto">
            <a:xfrm>
              <a:off x="2086" y="3482"/>
              <a:ext cx="105" cy="78"/>
            </a:xfrm>
            <a:custGeom>
              <a:avLst/>
              <a:gdLst/>
              <a:ahLst/>
              <a:cxnLst>
                <a:cxn ang="0">
                  <a:pos x="187" y="392"/>
                </a:cxn>
                <a:cxn ang="0">
                  <a:pos x="147" y="384"/>
                </a:cxn>
                <a:cxn ang="0">
                  <a:pos x="110" y="369"/>
                </a:cxn>
                <a:cxn ang="0">
                  <a:pos x="76" y="348"/>
                </a:cxn>
                <a:cxn ang="0">
                  <a:pos x="48" y="322"/>
                </a:cxn>
                <a:cxn ang="0">
                  <a:pos x="25" y="290"/>
                </a:cxn>
                <a:cxn ang="0">
                  <a:pos x="9" y="255"/>
                </a:cxn>
                <a:cxn ang="0">
                  <a:pos x="1" y="217"/>
                </a:cxn>
                <a:cxn ang="0">
                  <a:pos x="1" y="176"/>
                </a:cxn>
                <a:cxn ang="0">
                  <a:pos x="9" y="138"/>
                </a:cxn>
                <a:cxn ang="0">
                  <a:pos x="25" y="103"/>
                </a:cxn>
                <a:cxn ang="0">
                  <a:pos x="48" y="72"/>
                </a:cxn>
                <a:cxn ang="0">
                  <a:pos x="76" y="45"/>
                </a:cxn>
                <a:cxn ang="0">
                  <a:pos x="110" y="24"/>
                </a:cxn>
                <a:cxn ang="0">
                  <a:pos x="147" y="9"/>
                </a:cxn>
                <a:cxn ang="0">
                  <a:pos x="187" y="1"/>
                </a:cxn>
                <a:cxn ang="0">
                  <a:pos x="231" y="1"/>
                </a:cxn>
                <a:cxn ang="0">
                  <a:pos x="271" y="9"/>
                </a:cxn>
                <a:cxn ang="0">
                  <a:pos x="308" y="24"/>
                </a:cxn>
                <a:cxn ang="0">
                  <a:pos x="342" y="45"/>
                </a:cxn>
                <a:cxn ang="0">
                  <a:pos x="370" y="72"/>
                </a:cxn>
                <a:cxn ang="0">
                  <a:pos x="393" y="103"/>
                </a:cxn>
                <a:cxn ang="0">
                  <a:pos x="409" y="138"/>
                </a:cxn>
                <a:cxn ang="0">
                  <a:pos x="417" y="176"/>
                </a:cxn>
                <a:cxn ang="0">
                  <a:pos x="417" y="217"/>
                </a:cxn>
                <a:cxn ang="0">
                  <a:pos x="409" y="255"/>
                </a:cxn>
                <a:cxn ang="0">
                  <a:pos x="393" y="290"/>
                </a:cxn>
                <a:cxn ang="0">
                  <a:pos x="370" y="322"/>
                </a:cxn>
                <a:cxn ang="0">
                  <a:pos x="342" y="348"/>
                </a:cxn>
                <a:cxn ang="0">
                  <a:pos x="308" y="369"/>
                </a:cxn>
                <a:cxn ang="0">
                  <a:pos x="271" y="384"/>
                </a:cxn>
                <a:cxn ang="0">
                  <a:pos x="231" y="392"/>
                </a:cxn>
              </a:cxnLst>
              <a:rect l="0" t="0" r="r" b="b"/>
              <a:pathLst>
                <a:path w="418" h="393">
                  <a:moveTo>
                    <a:pt x="209" y="393"/>
                  </a:moveTo>
                  <a:lnTo>
                    <a:pt x="187" y="392"/>
                  </a:lnTo>
                  <a:lnTo>
                    <a:pt x="167" y="389"/>
                  </a:lnTo>
                  <a:lnTo>
                    <a:pt x="147" y="384"/>
                  </a:lnTo>
                  <a:lnTo>
                    <a:pt x="128" y="378"/>
                  </a:lnTo>
                  <a:lnTo>
                    <a:pt x="110" y="369"/>
                  </a:lnTo>
                  <a:lnTo>
                    <a:pt x="92" y="360"/>
                  </a:lnTo>
                  <a:lnTo>
                    <a:pt x="76" y="348"/>
                  </a:lnTo>
                  <a:lnTo>
                    <a:pt x="61" y="335"/>
                  </a:lnTo>
                  <a:lnTo>
                    <a:pt x="48" y="322"/>
                  </a:lnTo>
                  <a:lnTo>
                    <a:pt x="36" y="307"/>
                  </a:lnTo>
                  <a:lnTo>
                    <a:pt x="25" y="290"/>
                  </a:lnTo>
                  <a:lnTo>
                    <a:pt x="17" y="273"/>
                  </a:lnTo>
                  <a:lnTo>
                    <a:pt x="9" y="255"/>
                  </a:lnTo>
                  <a:lnTo>
                    <a:pt x="4" y="236"/>
                  </a:lnTo>
                  <a:lnTo>
                    <a:pt x="1" y="217"/>
                  </a:lnTo>
                  <a:lnTo>
                    <a:pt x="0" y="197"/>
                  </a:lnTo>
                  <a:lnTo>
                    <a:pt x="1" y="176"/>
                  </a:lnTo>
                  <a:lnTo>
                    <a:pt x="4" y="157"/>
                  </a:lnTo>
                  <a:lnTo>
                    <a:pt x="9" y="138"/>
                  </a:lnTo>
                  <a:lnTo>
                    <a:pt x="17" y="120"/>
                  </a:lnTo>
                  <a:lnTo>
                    <a:pt x="25" y="103"/>
                  </a:lnTo>
                  <a:lnTo>
                    <a:pt x="36" y="87"/>
                  </a:lnTo>
                  <a:lnTo>
                    <a:pt x="48" y="72"/>
                  </a:lnTo>
                  <a:lnTo>
                    <a:pt x="61" y="58"/>
                  </a:lnTo>
                  <a:lnTo>
                    <a:pt x="76" y="45"/>
                  </a:lnTo>
                  <a:lnTo>
                    <a:pt x="92" y="34"/>
                  </a:lnTo>
                  <a:lnTo>
                    <a:pt x="110" y="24"/>
                  </a:lnTo>
                  <a:lnTo>
                    <a:pt x="128" y="15"/>
                  </a:lnTo>
                  <a:lnTo>
                    <a:pt x="147" y="9"/>
                  </a:lnTo>
                  <a:lnTo>
                    <a:pt x="167" y="4"/>
                  </a:lnTo>
                  <a:lnTo>
                    <a:pt x="187" y="1"/>
                  </a:lnTo>
                  <a:lnTo>
                    <a:pt x="209" y="0"/>
                  </a:lnTo>
                  <a:lnTo>
                    <a:pt x="231" y="1"/>
                  </a:lnTo>
                  <a:lnTo>
                    <a:pt x="251" y="4"/>
                  </a:lnTo>
                  <a:lnTo>
                    <a:pt x="271" y="9"/>
                  </a:lnTo>
                  <a:lnTo>
                    <a:pt x="290" y="15"/>
                  </a:lnTo>
                  <a:lnTo>
                    <a:pt x="308" y="24"/>
                  </a:lnTo>
                  <a:lnTo>
                    <a:pt x="326" y="34"/>
                  </a:lnTo>
                  <a:lnTo>
                    <a:pt x="342" y="45"/>
                  </a:lnTo>
                  <a:lnTo>
                    <a:pt x="356" y="58"/>
                  </a:lnTo>
                  <a:lnTo>
                    <a:pt x="370" y="72"/>
                  </a:lnTo>
                  <a:lnTo>
                    <a:pt x="382" y="87"/>
                  </a:lnTo>
                  <a:lnTo>
                    <a:pt x="393" y="103"/>
                  </a:lnTo>
                  <a:lnTo>
                    <a:pt x="401" y="120"/>
                  </a:lnTo>
                  <a:lnTo>
                    <a:pt x="409" y="138"/>
                  </a:lnTo>
                  <a:lnTo>
                    <a:pt x="413" y="157"/>
                  </a:lnTo>
                  <a:lnTo>
                    <a:pt x="417" y="176"/>
                  </a:lnTo>
                  <a:lnTo>
                    <a:pt x="418" y="197"/>
                  </a:lnTo>
                  <a:lnTo>
                    <a:pt x="417" y="217"/>
                  </a:lnTo>
                  <a:lnTo>
                    <a:pt x="413" y="236"/>
                  </a:lnTo>
                  <a:lnTo>
                    <a:pt x="409" y="255"/>
                  </a:lnTo>
                  <a:lnTo>
                    <a:pt x="401" y="273"/>
                  </a:lnTo>
                  <a:lnTo>
                    <a:pt x="393" y="290"/>
                  </a:lnTo>
                  <a:lnTo>
                    <a:pt x="382" y="307"/>
                  </a:lnTo>
                  <a:lnTo>
                    <a:pt x="370" y="322"/>
                  </a:lnTo>
                  <a:lnTo>
                    <a:pt x="356" y="335"/>
                  </a:lnTo>
                  <a:lnTo>
                    <a:pt x="342" y="348"/>
                  </a:lnTo>
                  <a:lnTo>
                    <a:pt x="326" y="360"/>
                  </a:lnTo>
                  <a:lnTo>
                    <a:pt x="308" y="369"/>
                  </a:lnTo>
                  <a:lnTo>
                    <a:pt x="290" y="378"/>
                  </a:lnTo>
                  <a:lnTo>
                    <a:pt x="271" y="384"/>
                  </a:lnTo>
                  <a:lnTo>
                    <a:pt x="251" y="389"/>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14" name="Freeform 12"/>
            <p:cNvSpPr>
              <a:spLocks/>
            </p:cNvSpPr>
            <p:nvPr/>
          </p:nvSpPr>
          <p:spPr bwMode="auto">
            <a:xfrm>
              <a:off x="2083" y="1631"/>
              <a:ext cx="93" cy="98"/>
            </a:xfrm>
            <a:custGeom>
              <a:avLst/>
              <a:gdLst/>
              <a:ahLst/>
              <a:cxnLst>
                <a:cxn ang="0">
                  <a:pos x="39" y="28"/>
                </a:cxn>
                <a:cxn ang="0">
                  <a:pos x="85" y="50"/>
                </a:cxn>
                <a:cxn ang="0">
                  <a:pos x="134" y="64"/>
                </a:cxn>
                <a:cxn ang="0">
                  <a:pos x="186" y="68"/>
                </a:cxn>
                <a:cxn ang="0">
                  <a:pos x="239" y="64"/>
                </a:cxn>
                <a:cxn ang="0">
                  <a:pos x="288" y="50"/>
                </a:cxn>
                <a:cxn ang="0">
                  <a:pos x="331" y="29"/>
                </a:cxn>
                <a:cxn ang="0">
                  <a:pos x="369" y="3"/>
                </a:cxn>
                <a:cxn ang="0">
                  <a:pos x="181" y="492"/>
                </a:cxn>
                <a:cxn ang="0">
                  <a:pos x="0" y="0"/>
                </a:cxn>
                <a:cxn ang="0">
                  <a:pos x="39" y="28"/>
                </a:cxn>
              </a:cxnLst>
              <a:rect l="0" t="0" r="r" b="b"/>
              <a:pathLst>
                <a:path w="369" h="492">
                  <a:moveTo>
                    <a:pt x="39" y="28"/>
                  </a:moveTo>
                  <a:lnTo>
                    <a:pt x="85" y="50"/>
                  </a:lnTo>
                  <a:lnTo>
                    <a:pt x="134" y="64"/>
                  </a:lnTo>
                  <a:lnTo>
                    <a:pt x="186" y="68"/>
                  </a:lnTo>
                  <a:lnTo>
                    <a:pt x="239" y="64"/>
                  </a:lnTo>
                  <a:lnTo>
                    <a:pt x="288" y="50"/>
                  </a:lnTo>
                  <a:lnTo>
                    <a:pt x="331" y="29"/>
                  </a:lnTo>
                  <a:lnTo>
                    <a:pt x="369" y="3"/>
                  </a:lnTo>
                  <a:lnTo>
                    <a:pt x="181" y="492"/>
                  </a:lnTo>
                  <a:lnTo>
                    <a:pt x="0" y="0"/>
                  </a:lnTo>
                  <a:lnTo>
                    <a:pt x="39" y="28"/>
                  </a:lnTo>
                  <a:close/>
                </a:path>
              </a:pathLst>
            </a:custGeom>
            <a:solidFill>
              <a:srgbClr val="000000"/>
            </a:solidFill>
            <a:ln w="9525">
              <a:noFill/>
              <a:round/>
              <a:headEnd/>
              <a:tailEnd/>
            </a:ln>
          </p:spPr>
          <p:txBody>
            <a:bodyPr/>
            <a:lstStyle/>
            <a:p>
              <a:endParaRPr lang="ja-JP" altLang="en-US"/>
            </a:p>
          </p:txBody>
        </p:sp>
        <p:sp>
          <p:nvSpPr>
            <p:cNvPr id="15" name="Line 13"/>
            <p:cNvSpPr>
              <a:spLocks noChangeShapeType="1"/>
            </p:cNvSpPr>
            <p:nvPr/>
          </p:nvSpPr>
          <p:spPr bwMode="auto">
            <a:xfrm flipH="1">
              <a:off x="2129" y="1591"/>
              <a:ext cx="1" cy="60"/>
            </a:xfrm>
            <a:prstGeom prst="line">
              <a:avLst/>
            </a:prstGeom>
            <a:noFill/>
            <a:ln w="0">
              <a:solidFill>
                <a:srgbClr val="000000"/>
              </a:solidFill>
              <a:round/>
              <a:headEnd/>
              <a:tailEnd/>
            </a:ln>
          </p:spPr>
          <p:txBody>
            <a:bodyPr/>
            <a:lstStyle/>
            <a:p>
              <a:endParaRPr lang="ja-JP" altLang="en-US"/>
            </a:p>
          </p:txBody>
        </p:sp>
        <p:sp>
          <p:nvSpPr>
            <p:cNvPr id="16" name="Freeform 14"/>
            <p:cNvSpPr>
              <a:spLocks/>
            </p:cNvSpPr>
            <p:nvPr/>
          </p:nvSpPr>
          <p:spPr bwMode="auto">
            <a:xfrm>
              <a:off x="2083" y="1899"/>
              <a:ext cx="93" cy="98"/>
            </a:xfrm>
            <a:custGeom>
              <a:avLst/>
              <a:gdLst/>
              <a:ahLst/>
              <a:cxnLst>
                <a:cxn ang="0">
                  <a:pos x="39" y="27"/>
                </a:cxn>
                <a:cxn ang="0">
                  <a:pos x="85" y="49"/>
                </a:cxn>
                <a:cxn ang="0">
                  <a:pos x="134" y="63"/>
                </a:cxn>
                <a:cxn ang="0">
                  <a:pos x="186" y="68"/>
                </a:cxn>
                <a:cxn ang="0">
                  <a:pos x="239" y="63"/>
                </a:cxn>
                <a:cxn ang="0">
                  <a:pos x="288" y="49"/>
                </a:cxn>
                <a:cxn ang="0">
                  <a:pos x="331" y="27"/>
                </a:cxn>
                <a:cxn ang="0">
                  <a:pos x="369" y="2"/>
                </a:cxn>
                <a:cxn ang="0">
                  <a:pos x="183" y="492"/>
                </a:cxn>
                <a:cxn ang="0">
                  <a:pos x="0" y="0"/>
                </a:cxn>
                <a:cxn ang="0">
                  <a:pos x="39" y="27"/>
                </a:cxn>
              </a:cxnLst>
              <a:rect l="0" t="0" r="r" b="b"/>
              <a:pathLst>
                <a:path w="369" h="492">
                  <a:moveTo>
                    <a:pt x="39" y="27"/>
                  </a:moveTo>
                  <a:lnTo>
                    <a:pt x="85" y="49"/>
                  </a:lnTo>
                  <a:lnTo>
                    <a:pt x="134" y="63"/>
                  </a:lnTo>
                  <a:lnTo>
                    <a:pt x="186" y="68"/>
                  </a:lnTo>
                  <a:lnTo>
                    <a:pt x="239" y="63"/>
                  </a:lnTo>
                  <a:lnTo>
                    <a:pt x="288" y="49"/>
                  </a:lnTo>
                  <a:lnTo>
                    <a:pt x="331" y="27"/>
                  </a:lnTo>
                  <a:lnTo>
                    <a:pt x="369" y="2"/>
                  </a:lnTo>
                  <a:lnTo>
                    <a:pt x="183" y="492"/>
                  </a:lnTo>
                  <a:lnTo>
                    <a:pt x="0" y="0"/>
                  </a:lnTo>
                  <a:lnTo>
                    <a:pt x="39" y="27"/>
                  </a:lnTo>
                  <a:close/>
                </a:path>
              </a:pathLst>
            </a:custGeom>
            <a:solidFill>
              <a:srgbClr val="000000"/>
            </a:solidFill>
            <a:ln w="9525">
              <a:noFill/>
              <a:round/>
              <a:headEnd/>
              <a:tailEnd/>
            </a:ln>
          </p:spPr>
          <p:txBody>
            <a:bodyPr/>
            <a:lstStyle/>
            <a:p>
              <a:endParaRPr lang="ja-JP" altLang="en-US"/>
            </a:p>
          </p:txBody>
        </p:sp>
        <p:sp>
          <p:nvSpPr>
            <p:cNvPr id="17" name="Line 15"/>
            <p:cNvSpPr>
              <a:spLocks noChangeShapeType="1"/>
            </p:cNvSpPr>
            <p:nvPr/>
          </p:nvSpPr>
          <p:spPr bwMode="auto">
            <a:xfrm flipH="1">
              <a:off x="2129" y="1821"/>
              <a:ext cx="1" cy="98"/>
            </a:xfrm>
            <a:prstGeom prst="line">
              <a:avLst/>
            </a:prstGeom>
            <a:noFill/>
            <a:ln w="0">
              <a:solidFill>
                <a:srgbClr val="000000"/>
              </a:solidFill>
              <a:round/>
              <a:headEnd/>
              <a:tailEnd/>
            </a:ln>
          </p:spPr>
          <p:txBody>
            <a:bodyPr/>
            <a:lstStyle/>
            <a:p>
              <a:endParaRPr lang="ja-JP" altLang="en-US"/>
            </a:p>
          </p:txBody>
        </p:sp>
        <p:sp>
          <p:nvSpPr>
            <p:cNvPr id="18" name="Freeform 16"/>
            <p:cNvSpPr>
              <a:spLocks/>
            </p:cNvSpPr>
            <p:nvPr/>
          </p:nvSpPr>
          <p:spPr bwMode="auto">
            <a:xfrm>
              <a:off x="2083" y="2403"/>
              <a:ext cx="92" cy="98"/>
            </a:xfrm>
            <a:custGeom>
              <a:avLst/>
              <a:gdLst/>
              <a:ahLst/>
              <a:cxnLst>
                <a:cxn ang="0">
                  <a:pos x="37" y="29"/>
                </a:cxn>
                <a:cxn ang="0">
                  <a:pos x="83" y="49"/>
                </a:cxn>
                <a:cxn ang="0">
                  <a:pos x="133" y="64"/>
                </a:cxn>
                <a:cxn ang="0">
                  <a:pos x="186" y="68"/>
                </a:cxn>
                <a:cxn ang="0">
                  <a:pos x="238" y="63"/>
                </a:cxn>
                <a:cxn ang="0">
                  <a:pos x="286" y="48"/>
                </a:cxn>
                <a:cxn ang="0">
                  <a:pos x="331" y="27"/>
                </a:cxn>
                <a:cxn ang="0">
                  <a:pos x="369" y="1"/>
                </a:cxn>
                <a:cxn ang="0">
                  <a:pos x="182" y="491"/>
                </a:cxn>
                <a:cxn ang="0">
                  <a:pos x="0" y="0"/>
                </a:cxn>
                <a:cxn ang="0">
                  <a:pos x="37" y="29"/>
                </a:cxn>
              </a:cxnLst>
              <a:rect l="0" t="0" r="r" b="b"/>
              <a:pathLst>
                <a:path w="369" h="491">
                  <a:moveTo>
                    <a:pt x="37" y="29"/>
                  </a:moveTo>
                  <a:lnTo>
                    <a:pt x="83" y="49"/>
                  </a:lnTo>
                  <a:lnTo>
                    <a:pt x="133" y="64"/>
                  </a:lnTo>
                  <a:lnTo>
                    <a:pt x="186" y="68"/>
                  </a:lnTo>
                  <a:lnTo>
                    <a:pt x="238" y="63"/>
                  </a:lnTo>
                  <a:lnTo>
                    <a:pt x="286" y="48"/>
                  </a:lnTo>
                  <a:lnTo>
                    <a:pt x="331" y="27"/>
                  </a:lnTo>
                  <a:lnTo>
                    <a:pt x="369" y="1"/>
                  </a:lnTo>
                  <a:lnTo>
                    <a:pt x="182" y="491"/>
                  </a:lnTo>
                  <a:lnTo>
                    <a:pt x="0" y="0"/>
                  </a:lnTo>
                  <a:lnTo>
                    <a:pt x="37" y="29"/>
                  </a:lnTo>
                  <a:close/>
                </a:path>
              </a:pathLst>
            </a:custGeom>
            <a:solidFill>
              <a:srgbClr val="000000"/>
            </a:solidFill>
            <a:ln w="9525">
              <a:noFill/>
              <a:round/>
              <a:headEnd/>
              <a:tailEnd/>
            </a:ln>
          </p:spPr>
          <p:txBody>
            <a:bodyPr/>
            <a:lstStyle/>
            <a:p>
              <a:endParaRPr lang="ja-JP" altLang="en-US"/>
            </a:p>
          </p:txBody>
        </p:sp>
        <p:sp>
          <p:nvSpPr>
            <p:cNvPr id="19" name="Line 17"/>
            <p:cNvSpPr>
              <a:spLocks noChangeShapeType="1"/>
            </p:cNvSpPr>
            <p:nvPr/>
          </p:nvSpPr>
          <p:spPr bwMode="auto">
            <a:xfrm flipH="1">
              <a:off x="2129" y="2090"/>
              <a:ext cx="1" cy="333"/>
            </a:xfrm>
            <a:prstGeom prst="line">
              <a:avLst/>
            </a:prstGeom>
            <a:noFill/>
            <a:ln w="0">
              <a:solidFill>
                <a:srgbClr val="000000"/>
              </a:solidFill>
              <a:round/>
              <a:headEnd/>
              <a:tailEnd/>
            </a:ln>
          </p:spPr>
          <p:txBody>
            <a:bodyPr/>
            <a:lstStyle/>
            <a:p>
              <a:endParaRPr lang="ja-JP" altLang="en-US"/>
            </a:p>
          </p:txBody>
        </p:sp>
        <p:sp>
          <p:nvSpPr>
            <p:cNvPr id="20" name="Freeform 18"/>
            <p:cNvSpPr>
              <a:spLocks/>
            </p:cNvSpPr>
            <p:nvPr/>
          </p:nvSpPr>
          <p:spPr bwMode="auto">
            <a:xfrm>
              <a:off x="2083" y="3369"/>
              <a:ext cx="92" cy="99"/>
            </a:xfrm>
            <a:custGeom>
              <a:avLst/>
              <a:gdLst/>
              <a:ahLst/>
              <a:cxnLst>
                <a:cxn ang="0">
                  <a:pos x="38" y="29"/>
                </a:cxn>
                <a:cxn ang="0">
                  <a:pos x="83" y="50"/>
                </a:cxn>
                <a:cxn ang="0">
                  <a:pos x="133" y="65"/>
                </a:cxn>
                <a:cxn ang="0">
                  <a:pos x="186" y="68"/>
                </a:cxn>
                <a:cxn ang="0">
                  <a:pos x="238" y="64"/>
                </a:cxn>
                <a:cxn ang="0">
                  <a:pos x="286" y="49"/>
                </a:cxn>
                <a:cxn ang="0">
                  <a:pos x="331" y="28"/>
                </a:cxn>
                <a:cxn ang="0">
                  <a:pos x="369" y="2"/>
                </a:cxn>
                <a:cxn ang="0">
                  <a:pos x="182" y="492"/>
                </a:cxn>
                <a:cxn ang="0">
                  <a:pos x="0" y="0"/>
                </a:cxn>
                <a:cxn ang="0">
                  <a:pos x="38" y="29"/>
                </a:cxn>
              </a:cxnLst>
              <a:rect l="0" t="0" r="r" b="b"/>
              <a:pathLst>
                <a:path w="369" h="492">
                  <a:moveTo>
                    <a:pt x="38" y="29"/>
                  </a:moveTo>
                  <a:lnTo>
                    <a:pt x="83" y="50"/>
                  </a:lnTo>
                  <a:lnTo>
                    <a:pt x="133" y="65"/>
                  </a:lnTo>
                  <a:lnTo>
                    <a:pt x="186" y="68"/>
                  </a:lnTo>
                  <a:lnTo>
                    <a:pt x="238" y="64"/>
                  </a:lnTo>
                  <a:lnTo>
                    <a:pt x="286" y="49"/>
                  </a:lnTo>
                  <a:lnTo>
                    <a:pt x="331" y="28"/>
                  </a:lnTo>
                  <a:lnTo>
                    <a:pt x="369" y="2"/>
                  </a:lnTo>
                  <a:lnTo>
                    <a:pt x="182" y="492"/>
                  </a:lnTo>
                  <a:lnTo>
                    <a:pt x="0" y="0"/>
                  </a:lnTo>
                  <a:lnTo>
                    <a:pt x="38" y="29"/>
                  </a:lnTo>
                  <a:close/>
                </a:path>
              </a:pathLst>
            </a:custGeom>
            <a:solidFill>
              <a:srgbClr val="000000"/>
            </a:solidFill>
            <a:ln w="9525">
              <a:noFill/>
              <a:round/>
              <a:headEnd/>
              <a:tailEnd/>
            </a:ln>
          </p:spPr>
          <p:txBody>
            <a:bodyPr/>
            <a:lstStyle/>
            <a:p>
              <a:endParaRPr lang="ja-JP" altLang="en-US"/>
            </a:p>
          </p:txBody>
        </p:sp>
        <p:sp>
          <p:nvSpPr>
            <p:cNvPr id="21" name="Line 19"/>
            <p:cNvSpPr>
              <a:spLocks noChangeShapeType="1"/>
            </p:cNvSpPr>
            <p:nvPr/>
          </p:nvSpPr>
          <p:spPr bwMode="auto">
            <a:xfrm flipH="1">
              <a:off x="2129" y="3083"/>
              <a:ext cx="1" cy="306"/>
            </a:xfrm>
            <a:prstGeom prst="line">
              <a:avLst/>
            </a:prstGeom>
            <a:noFill/>
            <a:ln w="0">
              <a:solidFill>
                <a:srgbClr val="000000"/>
              </a:solidFill>
              <a:round/>
              <a:headEnd/>
              <a:tailEnd/>
            </a:ln>
          </p:spPr>
          <p:txBody>
            <a:bodyPr/>
            <a:lstStyle/>
            <a:p>
              <a:endParaRPr lang="ja-JP" altLang="en-US"/>
            </a:p>
          </p:txBody>
        </p:sp>
        <p:sp>
          <p:nvSpPr>
            <p:cNvPr id="22" name="Freeform 20"/>
            <p:cNvSpPr>
              <a:spLocks/>
            </p:cNvSpPr>
            <p:nvPr/>
          </p:nvSpPr>
          <p:spPr bwMode="auto">
            <a:xfrm>
              <a:off x="2812" y="1515"/>
              <a:ext cx="104" cy="78"/>
            </a:xfrm>
            <a:custGeom>
              <a:avLst/>
              <a:gdLst/>
              <a:ahLst/>
              <a:cxnLst>
                <a:cxn ang="0">
                  <a:pos x="188" y="391"/>
                </a:cxn>
                <a:cxn ang="0">
                  <a:pos x="148" y="383"/>
                </a:cxn>
                <a:cxn ang="0">
                  <a:pos x="110" y="368"/>
                </a:cxn>
                <a:cxn ang="0">
                  <a:pos x="77" y="348"/>
                </a:cxn>
                <a:cxn ang="0">
                  <a:pos x="49" y="321"/>
                </a:cxn>
                <a:cxn ang="0">
                  <a:pos x="26" y="290"/>
                </a:cxn>
                <a:cxn ang="0">
                  <a:pos x="10" y="254"/>
                </a:cxn>
                <a:cxn ang="0">
                  <a:pos x="1" y="216"/>
                </a:cxn>
                <a:cxn ang="0">
                  <a:pos x="1" y="176"/>
                </a:cxn>
                <a:cxn ang="0">
                  <a:pos x="10" y="138"/>
                </a:cxn>
                <a:cxn ang="0">
                  <a:pos x="26" y="102"/>
                </a:cxn>
                <a:cxn ang="0">
                  <a:pos x="49" y="71"/>
                </a:cxn>
                <a:cxn ang="0">
                  <a:pos x="77" y="45"/>
                </a:cxn>
                <a:cxn ang="0">
                  <a:pos x="110" y="24"/>
                </a:cxn>
                <a:cxn ang="0">
                  <a:pos x="148" y="9"/>
                </a:cxn>
                <a:cxn ang="0">
                  <a:pos x="188" y="1"/>
                </a:cxn>
                <a:cxn ang="0">
                  <a:pos x="231" y="1"/>
                </a:cxn>
                <a:cxn ang="0">
                  <a:pos x="271" y="9"/>
                </a:cxn>
                <a:cxn ang="0">
                  <a:pos x="309" y="24"/>
                </a:cxn>
                <a:cxn ang="0">
                  <a:pos x="343" y="45"/>
                </a:cxn>
                <a:cxn ang="0">
                  <a:pos x="371" y="71"/>
                </a:cxn>
                <a:cxn ang="0">
                  <a:pos x="393" y="102"/>
                </a:cxn>
                <a:cxn ang="0">
                  <a:pos x="409" y="138"/>
                </a:cxn>
                <a:cxn ang="0">
                  <a:pos x="418" y="176"/>
                </a:cxn>
                <a:cxn ang="0">
                  <a:pos x="418" y="216"/>
                </a:cxn>
                <a:cxn ang="0">
                  <a:pos x="409" y="254"/>
                </a:cxn>
                <a:cxn ang="0">
                  <a:pos x="393" y="290"/>
                </a:cxn>
                <a:cxn ang="0">
                  <a:pos x="371" y="321"/>
                </a:cxn>
                <a:cxn ang="0">
                  <a:pos x="343" y="348"/>
                </a:cxn>
                <a:cxn ang="0">
                  <a:pos x="309" y="368"/>
                </a:cxn>
                <a:cxn ang="0">
                  <a:pos x="271" y="383"/>
                </a:cxn>
                <a:cxn ang="0">
                  <a:pos x="231" y="391"/>
                </a:cxn>
              </a:cxnLst>
              <a:rect l="0" t="0" r="r" b="b"/>
              <a:pathLst>
                <a:path w="419" h="393">
                  <a:moveTo>
                    <a:pt x="210" y="393"/>
                  </a:moveTo>
                  <a:lnTo>
                    <a:pt x="188" y="391"/>
                  </a:lnTo>
                  <a:lnTo>
                    <a:pt x="167" y="389"/>
                  </a:lnTo>
                  <a:lnTo>
                    <a:pt x="148" y="383"/>
                  </a:lnTo>
                  <a:lnTo>
                    <a:pt x="129" y="378"/>
                  </a:lnTo>
                  <a:lnTo>
                    <a:pt x="110" y="368"/>
                  </a:lnTo>
                  <a:lnTo>
                    <a:pt x="92" y="359"/>
                  </a:lnTo>
                  <a:lnTo>
                    <a:pt x="77" y="348"/>
                  </a:lnTo>
                  <a:lnTo>
                    <a:pt x="62" y="335"/>
                  </a:lnTo>
                  <a:lnTo>
                    <a:pt x="49" y="321"/>
                  </a:lnTo>
                  <a:lnTo>
                    <a:pt x="37" y="306"/>
                  </a:lnTo>
                  <a:lnTo>
                    <a:pt x="26" y="290"/>
                  </a:lnTo>
                  <a:lnTo>
                    <a:pt x="17" y="273"/>
                  </a:lnTo>
                  <a:lnTo>
                    <a:pt x="10" y="254"/>
                  </a:lnTo>
                  <a:lnTo>
                    <a:pt x="5" y="236"/>
                  </a:lnTo>
                  <a:lnTo>
                    <a:pt x="1" y="216"/>
                  </a:lnTo>
                  <a:lnTo>
                    <a:pt x="0" y="197"/>
                  </a:lnTo>
                  <a:lnTo>
                    <a:pt x="1" y="176"/>
                  </a:lnTo>
                  <a:lnTo>
                    <a:pt x="5" y="156"/>
                  </a:lnTo>
                  <a:lnTo>
                    <a:pt x="10" y="138"/>
                  </a:lnTo>
                  <a:lnTo>
                    <a:pt x="17" y="120"/>
                  </a:lnTo>
                  <a:lnTo>
                    <a:pt x="26" y="102"/>
                  </a:lnTo>
                  <a:lnTo>
                    <a:pt x="37" y="86"/>
                  </a:lnTo>
                  <a:lnTo>
                    <a:pt x="49" y="71"/>
                  </a:lnTo>
                  <a:lnTo>
                    <a:pt x="62" y="57"/>
                  </a:lnTo>
                  <a:lnTo>
                    <a:pt x="77" y="45"/>
                  </a:lnTo>
                  <a:lnTo>
                    <a:pt x="92" y="33"/>
                  </a:lnTo>
                  <a:lnTo>
                    <a:pt x="110" y="24"/>
                  </a:lnTo>
                  <a:lnTo>
                    <a:pt x="129" y="15"/>
                  </a:lnTo>
                  <a:lnTo>
                    <a:pt x="148" y="9"/>
                  </a:lnTo>
                  <a:lnTo>
                    <a:pt x="167" y="3"/>
                  </a:lnTo>
                  <a:lnTo>
                    <a:pt x="188" y="1"/>
                  </a:lnTo>
                  <a:lnTo>
                    <a:pt x="210" y="0"/>
                  </a:lnTo>
                  <a:lnTo>
                    <a:pt x="231" y="1"/>
                  </a:lnTo>
                  <a:lnTo>
                    <a:pt x="252" y="3"/>
                  </a:lnTo>
                  <a:lnTo>
                    <a:pt x="271" y="9"/>
                  </a:lnTo>
                  <a:lnTo>
                    <a:pt x="291" y="15"/>
                  </a:lnTo>
                  <a:lnTo>
                    <a:pt x="309" y="24"/>
                  </a:lnTo>
                  <a:lnTo>
                    <a:pt x="327" y="33"/>
                  </a:lnTo>
                  <a:lnTo>
                    <a:pt x="343" y="45"/>
                  </a:lnTo>
                  <a:lnTo>
                    <a:pt x="357" y="57"/>
                  </a:lnTo>
                  <a:lnTo>
                    <a:pt x="371" y="71"/>
                  </a:lnTo>
                  <a:lnTo>
                    <a:pt x="383" y="86"/>
                  </a:lnTo>
                  <a:lnTo>
                    <a:pt x="393" y="102"/>
                  </a:lnTo>
                  <a:lnTo>
                    <a:pt x="402" y="120"/>
                  </a:lnTo>
                  <a:lnTo>
                    <a:pt x="409" y="138"/>
                  </a:lnTo>
                  <a:lnTo>
                    <a:pt x="414" y="156"/>
                  </a:lnTo>
                  <a:lnTo>
                    <a:pt x="418" y="176"/>
                  </a:lnTo>
                  <a:lnTo>
                    <a:pt x="419" y="197"/>
                  </a:lnTo>
                  <a:lnTo>
                    <a:pt x="418" y="216"/>
                  </a:lnTo>
                  <a:lnTo>
                    <a:pt x="414" y="236"/>
                  </a:lnTo>
                  <a:lnTo>
                    <a:pt x="409" y="254"/>
                  </a:lnTo>
                  <a:lnTo>
                    <a:pt x="402" y="273"/>
                  </a:lnTo>
                  <a:lnTo>
                    <a:pt x="393" y="290"/>
                  </a:lnTo>
                  <a:lnTo>
                    <a:pt x="383" y="306"/>
                  </a:lnTo>
                  <a:lnTo>
                    <a:pt x="371" y="321"/>
                  </a:lnTo>
                  <a:lnTo>
                    <a:pt x="357" y="335"/>
                  </a:lnTo>
                  <a:lnTo>
                    <a:pt x="343" y="348"/>
                  </a:lnTo>
                  <a:lnTo>
                    <a:pt x="327" y="359"/>
                  </a:lnTo>
                  <a:lnTo>
                    <a:pt x="309" y="368"/>
                  </a:lnTo>
                  <a:lnTo>
                    <a:pt x="291" y="378"/>
                  </a:lnTo>
                  <a:lnTo>
                    <a:pt x="271" y="383"/>
                  </a:lnTo>
                  <a:lnTo>
                    <a:pt x="252" y="389"/>
                  </a:lnTo>
                  <a:lnTo>
                    <a:pt x="231" y="391"/>
                  </a:lnTo>
                  <a:lnTo>
                    <a:pt x="210" y="393"/>
                  </a:lnTo>
                </a:path>
              </a:pathLst>
            </a:custGeom>
            <a:noFill/>
            <a:ln w="0">
              <a:solidFill>
                <a:srgbClr val="000000"/>
              </a:solidFill>
              <a:prstDash val="solid"/>
              <a:round/>
              <a:headEnd/>
              <a:tailEnd/>
            </a:ln>
          </p:spPr>
          <p:txBody>
            <a:bodyPr/>
            <a:lstStyle/>
            <a:p>
              <a:endParaRPr lang="ja-JP" altLang="en-US"/>
            </a:p>
          </p:txBody>
        </p:sp>
        <p:sp>
          <p:nvSpPr>
            <p:cNvPr id="23" name="Freeform 21"/>
            <p:cNvSpPr>
              <a:spLocks/>
            </p:cNvSpPr>
            <p:nvPr/>
          </p:nvSpPr>
          <p:spPr bwMode="auto">
            <a:xfrm>
              <a:off x="2812" y="1745"/>
              <a:ext cx="104" cy="79"/>
            </a:xfrm>
            <a:custGeom>
              <a:avLst/>
              <a:gdLst/>
              <a:ahLst/>
              <a:cxnLst>
                <a:cxn ang="0">
                  <a:pos x="188" y="391"/>
                </a:cxn>
                <a:cxn ang="0">
                  <a:pos x="148" y="383"/>
                </a:cxn>
                <a:cxn ang="0">
                  <a:pos x="110" y="368"/>
                </a:cxn>
                <a:cxn ang="0">
                  <a:pos x="77" y="347"/>
                </a:cxn>
                <a:cxn ang="0">
                  <a:pos x="49" y="321"/>
                </a:cxn>
                <a:cxn ang="0">
                  <a:pos x="26" y="290"/>
                </a:cxn>
                <a:cxn ang="0">
                  <a:pos x="10" y="254"/>
                </a:cxn>
                <a:cxn ang="0">
                  <a:pos x="1" y="216"/>
                </a:cxn>
                <a:cxn ang="0">
                  <a:pos x="1" y="176"/>
                </a:cxn>
                <a:cxn ang="0">
                  <a:pos x="10" y="138"/>
                </a:cxn>
                <a:cxn ang="0">
                  <a:pos x="26" y="102"/>
                </a:cxn>
                <a:cxn ang="0">
                  <a:pos x="49" y="71"/>
                </a:cxn>
                <a:cxn ang="0">
                  <a:pos x="77" y="45"/>
                </a:cxn>
                <a:cxn ang="0">
                  <a:pos x="110" y="24"/>
                </a:cxn>
                <a:cxn ang="0">
                  <a:pos x="148" y="9"/>
                </a:cxn>
                <a:cxn ang="0">
                  <a:pos x="188" y="1"/>
                </a:cxn>
                <a:cxn ang="0">
                  <a:pos x="231" y="1"/>
                </a:cxn>
                <a:cxn ang="0">
                  <a:pos x="271" y="9"/>
                </a:cxn>
                <a:cxn ang="0">
                  <a:pos x="309" y="24"/>
                </a:cxn>
                <a:cxn ang="0">
                  <a:pos x="343" y="45"/>
                </a:cxn>
                <a:cxn ang="0">
                  <a:pos x="371" y="71"/>
                </a:cxn>
                <a:cxn ang="0">
                  <a:pos x="393" y="102"/>
                </a:cxn>
                <a:cxn ang="0">
                  <a:pos x="409" y="138"/>
                </a:cxn>
                <a:cxn ang="0">
                  <a:pos x="418" y="176"/>
                </a:cxn>
                <a:cxn ang="0">
                  <a:pos x="418" y="216"/>
                </a:cxn>
                <a:cxn ang="0">
                  <a:pos x="409" y="254"/>
                </a:cxn>
                <a:cxn ang="0">
                  <a:pos x="393" y="290"/>
                </a:cxn>
                <a:cxn ang="0">
                  <a:pos x="371" y="321"/>
                </a:cxn>
                <a:cxn ang="0">
                  <a:pos x="343" y="347"/>
                </a:cxn>
                <a:cxn ang="0">
                  <a:pos x="309" y="368"/>
                </a:cxn>
                <a:cxn ang="0">
                  <a:pos x="271" y="383"/>
                </a:cxn>
                <a:cxn ang="0">
                  <a:pos x="231" y="391"/>
                </a:cxn>
              </a:cxnLst>
              <a:rect l="0" t="0" r="r" b="b"/>
              <a:pathLst>
                <a:path w="419" h="392">
                  <a:moveTo>
                    <a:pt x="210" y="392"/>
                  </a:moveTo>
                  <a:lnTo>
                    <a:pt x="188" y="391"/>
                  </a:lnTo>
                  <a:lnTo>
                    <a:pt x="167" y="389"/>
                  </a:lnTo>
                  <a:lnTo>
                    <a:pt x="148" y="383"/>
                  </a:lnTo>
                  <a:lnTo>
                    <a:pt x="129" y="377"/>
                  </a:lnTo>
                  <a:lnTo>
                    <a:pt x="110" y="368"/>
                  </a:lnTo>
                  <a:lnTo>
                    <a:pt x="92" y="359"/>
                  </a:lnTo>
                  <a:lnTo>
                    <a:pt x="77" y="347"/>
                  </a:lnTo>
                  <a:lnTo>
                    <a:pt x="62" y="335"/>
                  </a:lnTo>
                  <a:lnTo>
                    <a:pt x="49" y="321"/>
                  </a:lnTo>
                  <a:lnTo>
                    <a:pt x="37" y="306"/>
                  </a:lnTo>
                  <a:lnTo>
                    <a:pt x="26" y="290"/>
                  </a:lnTo>
                  <a:lnTo>
                    <a:pt x="17" y="273"/>
                  </a:lnTo>
                  <a:lnTo>
                    <a:pt x="10" y="254"/>
                  </a:lnTo>
                  <a:lnTo>
                    <a:pt x="5" y="236"/>
                  </a:lnTo>
                  <a:lnTo>
                    <a:pt x="1" y="216"/>
                  </a:lnTo>
                  <a:lnTo>
                    <a:pt x="0" y="197"/>
                  </a:lnTo>
                  <a:lnTo>
                    <a:pt x="1" y="176"/>
                  </a:lnTo>
                  <a:lnTo>
                    <a:pt x="5" y="156"/>
                  </a:lnTo>
                  <a:lnTo>
                    <a:pt x="10" y="138"/>
                  </a:lnTo>
                  <a:lnTo>
                    <a:pt x="17" y="119"/>
                  </a:lnTo>
                  <a:lnTo>
                    <a:pt x="26" y="102"/>
                  </a:lnTo>
                  <a:lnTo>
                    <a:pt x="37" y="86"/>
                  </a:lnTo>
                  <a:lnTo>
                    <a:pt x="49" y="71"/>
                  </a:lnTo>
                  <a:lnTo>
                    <a:pt x="62" y="57"/>
                  </a:lnTo>
                  <a:lnTo>
                    <a:pt x="77" y="45"/>
                  </a:lnTo>
                  <a:lnTo>
                    <a:pt x="92" y="33"/>
                  </a:lnTo>
                  <a:lnTo>
                    <a:pt x="110" y="24"/>
                  </a:lnTo>
                  <a:lnTo>
                    <a:pt x="129" y="15"/>
                  </a:lnTo>
                  <a:lnTo>
                    <a:pt x="148" y="9"/>
                  </a:lnTo>
                  <a:lnTo>
                    <a:pt x="167" y="3"/>
                  </a:lnTo>
                  <a:lnTo>
                    <a:pt x="188" y="1"/>
                  </a:lnTo>
                  <a:lnTo>
                    <a:pt x="210" y="0"/>
                  </a:lnTo>
                  <a:lnTo>
                    <a:pt x="231" y="1"/>
                  </a:lnTo>
                  <a:lnTo>
                    <a:pt x="252" y="3"/>
                  </a:lnTo>
                  <a:lnTo>
                    <a:pt x="271" y="9"/>
                  </a:lnTo>
                  <a:lnTo>
                    <a:pt x="291" y="15"/>
                  </a:lnTo>
                  <a:lnTo>
                    <a:pt x="309" y="24"/>
                  </a:lnTo>
                  <a:lnTo>
                    <a:pt x="327" y="33"/>
                  </a:lnTo>
                  <a:lnTo>
                    <a:pt x="343" y="45"/>
                  </a:lnTo>
                  <a:lnTo>
                    <a:pt x="357" y="57"/>
                  </a:lnTo>
                  <a:lnTo>
                    <a:pt x="371" y="71"/>
                  </a:lnTo>
                  <a:lnTo>
                    <a:pt x="383" y="86"/>
                  </a:lnTo>
                  <a:lnTo>
                    <a:pt x="393" y="102"/>
                  </a:lnTo>
                  <a:lnTo>
                    <a:pt x="402" y="119"/>
                  </a:lnTo>
                  <a:lnTo>
                    <a:pt x="409" y="138"/>
                  </a:lnTo>
                  <a:lnTo>
                    <a:pt x="414" y="156"/>
                  </a:lnTo>
                  <a:lnTo>
                    <a:pt x="418" y="176"/>
                  </a:lnTo>
                  <a:lnTo>
                    <a:pt x="419" y="197"/>
                  </a:lnTo>
                  <a:lnTo>
                    <a:pt x="418" y="216"/>
                  </a:lnTo>
                  <a:lnTo>
                    <a:pt x="414" y="236"/>
                  </a:lnTo>
                  <a:lnTo>
                    <a:pt x="409" y="254"/>
                  </a:lnTo>
                  <a:lnTo>
                    <a:pt x="402" y="273"/>
                  </a:lnTo>
                  <a:lnTo>
                    <a:pt x="393" y="290"/>
                  </a:lnTo>
                  <a:lnTo>
                    <a:pt x="383" y="306"/>
                  </a:lnTo>
                  <a:lnTo>
                    <a:pt x="371" y="321"/>
                  </a:lnTo>
                  <a:lnTo>
                    <a:pt x="357" y="335"/>
                  </a:lnTo>
                  <a:lnTo>
                    <a:pt x="343" y="347"/>
                  </a:lnTo>
                  <a:lnTo>
                    <a:pt x="327" y="359"/>
                  </a:lnTo>
                  <a:lnTo>
                    <a:pt x="309" y="368"/>
                  </a:lnTo>
                  <a:lnTo>
                    <a:pt x="291" y="377"/>
                  </a:lnTo>
                  <a:lnTo>
                    <a:pt x="271" y="383"/>
                  </a:lnTo>
                  <a:lnTo>
                    <a:pt x="252" y="389"/>
                  </a:lnTo>
                  <a:lnTo>
                    <a:pt x="231" y="391"/>
                  </a:lnTo>
                  <a:lnTo>
                    <a:pt x="210" y="392"/>
                  </a:lnTo>
                </a:path>
              </a:pathLst>
            </a:custGeom>
            <a:noFill/>
            <a:ln w="0">
              <a:solidFill>
                <a:srgbClr val="000000"/>
              </a:solidFill>
              <a:prstDash val="solid"/>
              <a:round/>
              <a:headEnd/>
              <a:tailEnd/>
            </a:ln>
          </p:spPr>
          <p:txBody>
            <a:bodyPr/>
            <a:lstStyle/>
            <a:p>
              <a:endParaRPr lang="ja-JP" altLang="en-US"/>
            </a:p>
          </p:txBody>
        </p:sp>
        <p:sp>
          <p:nvSpPr>
            <p:cNvPr id="24" name="Freeform 22"/>
            <p:cNvSpPr>
              <a:spLocks/>
            </p:cNvSpPr>
            <p:nvPr/>
          </p:nvSpPr>
          <p:spPr bwMode="auto">
            <a:xfrm>
              <a:off x="2812" y="2021"/>
              <a:ext cx="104" cy="79"/>
            </a:xfrm>
            <a:custGeom>
              <a:avLst/>
              <a:gdLst/>
              <a:ahLst/>
              <a:cxnLst>
                <a:cxn ang="0">
                  <a:pos x="188" y="391"/>
                </a:cxn>
                <a:cxn ang="0">
                  <a:pos x="148" y="383"/>
                </a:cxn>
                <a:cxn ang="0">
                  <a:pos x="110" y="368"/>
                </a:cxn>
                <a:cxn ang="0">
                  <a:pos x="77" y="347"/>
                </a:cxn>
                <a:cxn ang="0">
                  <a:pos x="49" y="321"/>
                </a:cxn>
                <a:cxn ang="0">
                  <a:pos x="26" y="290"/>
                </a:cxn>
                <a:cxn ang="0">
                  <a:pos x="10" y="254"/>
                </a:cxn>
                <a:cxn ang="0">
                  <a:pos x="1" y="216"/>
                </a:cxn>
                <a:cxn ang="0">
                  <a:pos x="1" y="176"/>
                </a:cxn>
                <a:cxn ang="0">
                  <a:pos x="10" y="138"/>
                </a:cxn>
                <a:cxn ang="0">
                  <a:pos x="26" y="102"/>
                </a:cxn>
                <a:cxn ang="0">
                  <a:pos x="49" y="71"/>
                </a:cxn>
                <a:cxn ang="0">
                  <a:pos x="77" y="44"/>
                </a:cxn>
                <a:cxn ang="0">
                  <a:pos x="110" y="24"/>
                </a:cxn>
                <a:cxn ang="0">
                  <a:pos x="148" y="9"/>
                </a:cxn>
                <a:cxn ang="0">
                  <a:pos x="188" y="1"/>
                </a:cxn>
                <a:cxn ang="0">
                  <a:pos x="231" y="1"/>
                </a:cxn>
                <a:cxn ang="0">
                  <a:pos x="271" y="9"/>
                </a:cxn>
                <a:cxn ang="0">
                  <a:pos x="309" y="24"/>
                </a:cxn>
                <a:cxn ang="0">
                  <a:pos x="343" y="44"/>
                </a:cxn>
                <a:cxn ang="0">
                  <a:pos x="371" y="71"/>
                </a:cxn>
                <a:cxn ang="0">
                  <a:pos x="393" y="102"/>
                </a:cxn>
                <a:cxn ang="0">
                  <a:pos x="409" y="138"/>
                </a:cxn>
                <a:cxn ang="0">
                  <a:pos x="418" y="176"/>
                </a:cxn>
                <a:cxn ang="0">
                  <a:pos x="418" y="216"/>
                </a:cxn>
                <a:cxn ang="0">
                  <a:pos x="409" y="254"/>
                </a:cxn>
                <a:cxn ang="0">
                  <a:pos x="393" y="290"/>
                </a:cxn>
                <a:cxn ang="0">
                  <a:pos x="371" y="321"/>
                </a:cxn>
                <a:cxn ang="0">
                  <a:pos x="343" y="347"/>
                </a:cxn>
                <a:cxn ang="0">
                  <a:pos x="309" y="368"/>
                </a:cxn>
                <a:cxn ang="0">
                  <a:pos x="271" y="383"/>
                </a:cxn>
                <a:cxn ang="0">
                  <a:pos x="231" y="391"/>
                </a:cxn>
              </a:cxnLst>
              <a:rect l="0" t="0" r="r" b="b"/>
              <a:pathLst>
                <a:path w="419" h="392">
                  <a:moveTo>
                    <a:pt x="210" y="392"/>
                  </a:moveTo>
                  <a:lnTo>
                    <a:pt x="188" y="391"/>
                  </a:lnTo>
                  <a:lnTo>
                    <a:pt x="167" y="389"/>
                  </a:lnTo>
                  <a:lnTo>
                    <a:pt x="148" y="383"/>
                  </a:lnTo>
                  <a:lnTo>
                    <a:pt x="129" y="377"/>
                  </a:lnTo>
                  <a:lnTo>
                    <a:pt x="110" y="368"/>
                  </a:lnTo>
                  <a:lnTo>
                    <a:pt x="92" y="359"/>
                  </a:lnTo>
                  <a:lnTo>
                    <a:pt x="77" y="347"/>
                  </a:lnTo>
                  <a:lnTo>
                    <a:pt x="62" y="335"/>
                  </a:lnTo>
                  <a:lnTo>
                    <a:pt x="49" y="321"/>
                  </a:lnTo>
                  <a:lnTo>
                    <a:pt x="37" y="306"/>
                  </a:lnTo>
                  <a:lnTo>
                    <a:pt x="26" y="290"/>
                  </a:lnTo>
                  <a:lnTo>
                    <a:pt x="17" y="272"/>
                  </a:lnTo>
                  <a:lnTo>
                    <a:pt x="10" y="254"/>
                  </a:lnTo>
                  <a:lnTo>
                    <a:pt x="5" y="236"/>
                  </a:lnTo>
                  <a:lnTo>
                    <a:pt x="1" y="216"/>
                  </a:lnTo>
                  <a:lnTo>
                    <a:pt x="0" y="196"/>
                  </a:lnTo>
                  <a:lnTo>
                    <a:pt x="1" y="176"/>
                  </a:lnTo>
                  <a:lnTo>
                    <a:pt x="5" y="156"/>
                  </a:lnTo>
                  <a:lnTo>
                    <a:pt x="10" y="138"/>
                  </a:lnTo>
                  <a:lnTo>
                    <a:pt x="17" y="119"/>
                  </a:lnTo>
                  <a:lnTo>
                    <a:pt x="26" y="102"/>
                  </a:lnTo>
                  <a:lnTo>
                    <a:pt x="37" y="86"/>
                  </a:lnTo>
                  <a:lnTo>
                    <a:pt x="49" y="71"/>
                  </a:lnTo>
                  <a:lnTo>
                    <a:pt x="62" y="57"/>
                  </a:lnTo>
                  <a:lnTo>
                    <a:pt x="77" y="44"/>
                  </a:lnTo>
                  <a:lnTo>
                    <a:pt x="92" y="33"/>
                  </a:lnTo>
                  <a:lnTo>
                    <a:pt x="110" y="24"/>
                  </a:lnTo>
                  <a:lnTo>
                    <a:pt x="129" y="14"/>
                  </a:lnTo>
                  <a:lnTo>
                    <a:pt x="148" y="9"/>
                  </a:lnTo>
                  <a:lnTo>
                    <a:pt x="167" y="3"/>
                  </a:lnTo>
                  <a:lnTo>
                    <a:pt x="188" y="1"/>
                  </a:lnTo>
                  <a:lnTo>
                    <a:pt x="210" y="0"/>
                  </a:lnTo>
                  <a:lnTo>
                    <a:pt x="231" y="1"/>
                  </a:lnTo>
                  <a:lnTo>
                    <a:pt x="252" y="3"/>
                  </a:lnTo>
                  <a:lnTo>
                    <a:pt x="271" y="9"/>
                  </a:lnTo>
                  <a:lnTo>
                    <a:pt x="291" y="14"/>
                  </a:lnTo>
                  <a:lnTo>
                    <a:pt x="309" y="24"/>
                  </a:lnTo>
                  <a:lnTo>
                    <a:pt x="327" y="33"/>
                  </a:lnTo>
                  <a:lnTo>
                    <a:pt x="343" y="44"/>
                  </a:lnTo>
                  <a:lnTo>
                    <a:pt x="357" y="57"/>
                  </a:lnTo>
                  <a:lnTo>
                    <a:pt x="371" y="71"/>
                  </a:lnTo>
                  <a:lnTo>
                    <a:pt x="383" y="86"/>
                  </a:lnTo>
                  <a:lnTo>
                    <a:pt x="393" y="102"/>
                  </a:lnTo>
                  <a:lnTo>
                    <a:pt x="402" y="119"/>
                  </a:lnTo>
                  <a:lnTo>
                    <a:pt x="409" y="138"/>
                  </a:lnTo>
                  <a:lnTo>
                    <a:pt x="414" y="156"/>
                  </a:lnTo>
                  <a:lnTo>
                    <a:pt x="418" y="176"/>
                  </a:lnTo>
                  <a:lnTo>
                    <a:pt x="419" y="196"/>
                  </a:lnTo>
                  <a:lnTo>
                    <a:pt x="418" y="216"/>
                  </a:lnTo>
                  <a:lnTo>
                    <a:pt x="414" y="236"/>
                  </a:lnTo>
                  <a:lnTo>
                    <a:pt x="409" y="254"/>
                  </a:lnTo>
                  <a:lnTo>
                    <a:pt x="402" y="272"/>
                  </a:lnTo>
                  <a:lnTo>
                    <a:pt x="393" y="290"/>
                  </a:lnTo>
                  <a:lnTo>
                    <a:pt x="383" y="306"/>
                  </a:lnTo>
                  <a:lnTo>
                    <a:pt x="371" y="321"/>
                  </a:lnTo>
                  <a:lnTo>
                    <a:pt x="357" y="335"/>
                  </a:lnTo>
                  <a:lnTo>
                    <a:pt x="343" y="347"/>
                  </a:lnTo>
                  <a:lnTo>
                    <a:pt x="327" y="359"/>
                  </a:lnTo>
                  <a:lnTo>
                    <a:pt x="309" y="368"/>
                  </a:lnTo>
                  <a:lnTo>
                    <a:pt x="291" y="377"/>
                  </a:lnTo>
                  <a:lnTo>
                    <a:pt x="271" y="383"/>
                  </a:lnTo>
                  <a:lnTo>
                    <a:pt x="252" y="389"/>
                  </a:lnTo>
                  <a:lnTo>
                    <a:pt x="231" y="391"/>
                  </a:lnTo>
                  <a:lnTo>
                    <a:pt x="210" y="392"/>
                  </a:lnTo>
                </a:path>
              </a:pathLst>
            </a:custGeom>
            <a:noFill/>
            <a:ln w="0">
              <a:solidFill>
                <a:srgbClr val="000000"/>
              </a:solidFill>
              <a:prstDash val="solid"/>
              <a:round/>
              <a:headEnd/>
              <a:tailEnd/>
            </a:ln>
          </p:spPr>
          <p:txBody>
            <a:bodyPr/>
            <a:lstStyle/>
            <a:p>
              <a:endParaRPr lang="ja-JP" altLang="en-US"/>
            </a:p>
          </p:txBody>
        </p:sp>
        <p:sp>
          <p:nvSpPr>
            <p:cNvPr id="25" name="Freeform 23"/>
            <p:cNvSpPr>
              <a:spLocks/>
            </p:cNvSpPr>
            <p:nvPr/>
          </p:nvSpPr>
          <p:spPr bwMode="auto">
            <a:xfrm>
              <a:off x="2812" y="2551"/>
              <a:ext cx="104" cy="79"/>
            </a:xfrm>
            <a:custGeom>
              <a:avLst/>
              <a:gdLst/>
              <a:ahLst/>
              <a:cxnLst>
                <a:cxn ang="0">
                  <a:pos x="188" y="391"/>
                </a:cxn>
                <a:cxn ang="0">
                  <a:pos x="148" y="383"/>
                </a:cxn>
                <a:cxn ang="0">
                  <a:pos x="110" y="368"/>
                </a:cxn>
                <a:cxn ang="0">
                  <a:pos x="77" y="347"/>
                </a:cxn>
                <a:cxn ang="0">
                  <a:pos x="49" y="321"/>
                </a:cxn>
                <a:cxn ang="0">
                  <a:pos x="26" y="290"/>
                </a:cxn>
                <a:cxn ang="0">
                  <a:pos x="10" y="254"/>
                </a:cxn>
                <a:cxn ang="0">
                  <a:pos x="1" y="216"/>
                </a:cxn>
                <a:cxn ang="0">
                  <a:pos x="1" y="176"/>
                </a:cxn>
                <a:cxn ang="0">
                  <a:pos x="10" y="138"/>
                </a:cxn>
                <a:cxn ang="0">
                  <a:pos x="26" y="102"/>
                </a:cxn>
                <a:cxn ang="0">
                  <a:pos x="49" y="71"/>
                </a:cxn>
                <a:cxn ang="0">
                  <a:pos x="77" y="44"/>
                </a:cxn>
                <a:cxn ang="0">
                  <a:pos x="110" y="24"/>
                </a:cxn>
                <a:cxn ang="0">
                  <a:pos x="148" y="9"/>
                </a:cxn>
                <a:cxn ang="0">
                  <a:pos x="188" y="1"/>
                </a:cxn>
                <a:cxn ang="0">
                  <a:pos x="231" y="1"/>
                </a:cxn>
                <a:cxn ang="0">
                  <a:pos x="271" y="9"/>
                </a:cxn>
                <a:cxn ang="0">
                  <a:pos x="309" y="24"/>
                </a:cxn>
                <a:cxn ang="0">
                  <a:pos x="343" y="44"/>
                </a:cxn>
                <a:cxn ang="0">
                  <a:pos x="371" y="71"/>
                </a:cxn>
                <a:cxn ang="0">
                  <a:pos x="393" y="102"/>
                </a:cxn>
                <a:cxn ang="0">
                  <a:pos x="409" y="138"/>
                </a:cxn>
                <a:cxn ang="0">
                  <a:pos x="418" y="176"/>
                </a:cxn>
                <a:cxn ang="0">
                  <a:pos x="418" y="216"/>
                </a:cxn>
                <a:cxn ang="0">
                  <a:pos x="409" y="254"/>
                </a:cxn>
                <a:cxn ang="0">
                  <a:pos x="393" y="290"/>
                </a:cxn>
                <a:cxn ang="0">
                  <a:pos x="371" y="321"/>
                </a:cxn>
                <a:cxn ang="0">
                  <a:pos x="343" y="347"/>
                </a:cxn>
                <a:cxn ang="0">
                  <a:pos x="309" y="368"/>
                </a:cxn>
                <a:cxn ang="0">
                  <a:pos x="271" y="383"/>
                </a:cxn>
                <a:cxn ang="0">
                  <a:pos x="231" y="391"/>
                </a:cxn>
              </a:cxnLst>
              <a:rect l="0" t="0" r="r" b="b"/>
              <a:pathLst>
                <a:path w="419" h="392">
                  <a:moveTo>
                    <a:pt x="210" y="392"/>
                  </a:moveTo>
                  <a:lnTo>
                    <a:pt x="188" y="391"/>
                  </a:lnTo>
                  <a:lnTo>
                    <a:pt x="167" y="389"/>
                  </a:lnTo>
                  <a:lnTo>
                    <a:pt x="148" y="383"/>
                  </a:lnTo>
                  <a:lnTo>
                    <a:pt x="129" y="377"/>
                  </a:lnTo>
                  <a:lnTo>
                    <a:pt x="110" y="368"/>
                  </a:lnTo>
                  <a:lnTo>
                    <a:pt x="92" y="359"/>
                  </a:lnTo>
                  <a:lnTo>
                    <a:pt x="77" y="347"/>
                  </a:lnTo>
                  <a:lnTo>
                    <a:pt x="62" y="335"/>
                  </a:lnTo>
                  <a:lnTo>
                    <a:pt x="49" y="321"/>
                  </a:lnTo>
                  <a:lnTo>
                    <a:pt x="37" y="306"/>
                  </a:lnTo>
                  <a:lnTo>
                    <a:pt x="26" y="290"/>
                  </a:lnTo>
                  <a:lnTo>
                    <a:pt x="17" y="273"/>
                  </a:lnTo>
                  <a:lnTo>
                    <a:pt x="10" y="254"/>
                  </a:lnTo>
                  <a:lnTo>
                    <a:pt x="5" y="236"/>
                  </a:lnTo>
                  <a:lnTo>
                    <a:pt x="1" y="216"/>
                  </a:lnTo>
                  <a:lnTo>
                    <a:pt x="0" y="196"/>
                  </a:lnTo>
                  <a:lnTo>
                    <a:pt x="1" y="176"/>
                  </a:lnTo>
                  <a:lnTo>
                    <a:pt x="5" y="156"/>
                  </a:lnTo>
                  <a:lnTo>
                    <a:pt x="10" y="138"/>
                  </a:lnTo>
                  <a:lnTo>
                    <a:pt x="17" y="119"/>
                  </a:lnTo>
                  <a:lnTo>
                    <a:pt x="26" y="102"/>
                  </a:lnTo>
                  <a:lnTo>
                    <a:pt x="37" y="86"/>
                  </a:lnTo>
                  <a:lnTo>
                    <a:pt x="49" y="71"/>
                  </a:lnTo>
                  <a:lnTo>
                    <a:pt x="62" y="57"/>
                  </a:lnTo>
                  <a:lnTo>
                    <a:pt x="77" y="44"/>
                  </a:lnTo>
                  <a:lnTo>
                    <a:pt x="92" y="33"/>
                  </a:lnTo>
                  <a:lnTo>
                    <a:pt x="110" y="24"/>
                  </a:lnTo>
                  <a:lnTo>
                    <a:pt x="129" y="15"/>
                  </a:lnTo>
                  <a:lnTo>
                    <a:pt x="148" y="9"/>
                  </a:lnTo>
                  <a:lnTo>
                    <a:pt x="167" y="3"/>
                  </a:lnTo>
                  <a:lnTo>
                    <a:pt x="188" y="1"/>
                  </a:lnTo>
                  <a:lnTo>
                    <a:pt x="210" y="0"/>
                  </a:lnTo>
                  <a:lnTo>
                    <a:pt x="231" y="1"/>
                  </a:lnTo>
                  <a:lnTo>
                    <a:pt x="252" y="3"/>
                  </a:lnTo>
                  <a:lnTo>
                    <a:pt x="271" y="9"/>
                  </a:lnTo>
                  <a:lnTo>
                    <a:pt x="291" y="15"/>
                  </a:lnTo>
                  <a:lnTo>
                    <a:pt x="309" y="24"/>
                  </a:lnTo>
                  <a:lnTo>
                    <a:pt x="327" y="33"/>
                  </a:lnTo>
                  <a:lnTo>
                    <a:pt x="343" y="44"/>
                  </a:lnTo>
                  <a:lnTo>
                    <a:pt x="357" y="57"/>
                  </a:lnTo>
                  <a:lnTo>
                    <a:pt x="371" y="71"/>
                  </a:lnTo>
                  <a:lnTo>
                    <a:pt x="383" y="86"/>
                  </a:lnTo>
                  <a:lnTo>
                    <a:pt x="393" y="102"/>
                  </a:lnTo>
                  <a:lnTo>
                    <a:pt x="402" y="119"/>
                  </a:lnTo>
                  <a:lnTo>
                    <a:pt x="409" y="138"/>
                  </a:lnTo>
                  <a:lnTo>
                    <a:pt x="414" y="156"/>
                  </a:lnTo>
                  <a:lnTo>
                    <a:pt x="418" y="176"/>
                  </a:lnTo>
                  <a:lnTo>
                    <a:pt x="419" y="196"/>
                  </a:lnTo>
                  <a:lnTo>
                    <a:pt x="418" y="216"/>
                  </a:lnTo>
                  <a:lnTo>
                    <a:pt x="414" y="236"/>
                  </a:lnTo>
                  <a:lnTo>
                    <a:pt x="409" y="254"/>
                  </a:lnTo>
                  <a:lnTo>
                    <a:pt x="402" y="273"/>
                  </a:lnTo>
                  <a:lnTo>
                    <a:pt x="393" y="290"/>
                  </a:lnTo>
                  <a:lnTo>
                    <a:pt x="383" y="306"/>
                  </a:lnTo>
                  <a:lnTo>
                    <a:pt x="371" y="321"/>
                  </a:lnTo>
                  <a:lnTo>
                    <a:pt x="357" y="335"/>
                  </a:lnTo>
                  <a:lnTo>
                    <a:pt x="343" y="347"/>
                  </a:lnTo>
                  <a:lnTo>
                    <a:pt x="327" y="359"/>
                  </a:lnTo>
                  <a:lnTo>
                    <a:pt x="309" y="368"/>
                  </a:lnTo>
                  <a:lnTo>
                    <a:pt x="291" y="377"/>
                  </a:lnTo>
                  <a:lnTo>
                    <a:pt x="271" y="383"/>
                  </a:lnTo>
                  <a:lnTo>
                    <a:pt x="252" y="389"/>
                  </a:lnTo>
                  <a:lnTo>
                    <a:pt x="231" y="391"/>
                  </a:lnTo>
                  <a:lnTo>
                    <a:pt x="210" y="392"/>
                  </a:lnTo>
                </a:path>
              </a:pathLst>
            </a:custGeom>
            <a:noFill/>
            <a:ln w="0">
              <a:solidFill>
                <a:srgbClr val="000000"/>
              </a:solidFill>
              <a:prstDash val="solid"/>
              <a:round/>
              <a:headEnd/>
              <a:tailEnd/>
            </a:ln>
          </p:spPr>
          <p:txBody>
            <a:bodyPr/>
            <a:lstStyle/>
            <a:p>
              <a:endParaRPr lang="ja-JP" altLang="en-US"/>
            </a:p>
          </p:txBody>
        </p:sp>
        <p:sp>
          <p:nvSpPr>
            <p:cNvPr id="26" name="Freeform 24"/>
            <p:cNvSpPr>
              <a:spLocks/>
            </p:cNvSpPr>
            <p:nvPr/>
          </p:nvSpPr>
          <p:spPr bwMode="auto">
            <a:xfrm>
              <a:off x="2812" y="2805"/>
              <a:ext cx="104" cy="78"/>
            </a:xfrm>
            <a:custGeom>
              <a:avLst/>
              <a:gdLst/>
              <a:ahLst/>
              <a:cxnLst>
                <a:cxn ang="0">
                  <a:pos x="188" y="391"/>
                </a:cxn>
                <a:cxn ang="0">
                  <a:pos x="148" y="383"/>
                </a:cxn>
                <a:cxn ang="0">
                  <a:pos x="110" y="368"/>
                </a:cxn>
                <a:cxn ang="0">
                  <a:pos x="77" y="347"/>
                </a:cxn>
                <a:cxn ang="0">
                  <a:pos x="49" y="321"/>
                </a:cxn>
                <a:cxn ang="0">
                  <a:pos x="26" y="290"/>
                </a:cxn>
                <a:cxn ang="0">
                  <a:pos x="10" y="254"/>
                </a:cxn>
                <a:cxn ang="0">
                  <a:pos x="1" y="216"/>
                </a:cxn>
                <a:cxn ang="0">
                  <a:pos x="1" y="176"/>
                </a:cxn>
                <a:cxn ang="0">
                  <a:pos x="10" y="138"/>
                </a:cxn>
                <a:cxn ang="0">
                  <a:pos x="26" y="102"/>
                </a:cxn>
                <a:cxn ang="0">
                  <a:pos x="49" y="71"/>
                </a:cxn>
                <a:cxn ang="0">
                  <a:pos x="77" y="44"/>
                </a:cxn>
                <a:cxn ang="0">
                  <a:pos x="110" y="24"/>
                </a:cxn>
                <a:cxn ang="0">
                  <a:pos x="148" y="9"/>
                </a:cxn>
                <a:cxn ang="0">
                  <a:pos x="188" y="1"/>
                </a:cxn>
                <a:cxn ang="0">
                  <a:pos x="231" y="1"/>
                </a:cxn>
                <a:cxn ang="0">
                  <a:pos x="271" y="9"/>
                </a:cxn>
                <a:cxn ang="0">
                  <a:pos x="309" y="24"/>
                </a:cxn>
                <a:cxn ang="0">
                  <a:pos x="343" y="44"/>
                </a:cxn>
                <a:cxn ang="0">
                  <a:pos x="371" y="71"/>
                </a:cxn>
                <a:cxn ang="0">
                  <a:pos x="393" y="102"/>
                </a:cxn>
                <a:cxn ang="0">
                  <a:pos x="409" y="138"/>
                </a:cxn>
                <a:cxn ang="0">
                  <a:pos x="418" y="176"/>
                </a:cxn>
                <a:cxn ang="0">
                  <a:pos x="418" y="216"/>
                </a:cxn>
                <a:cxn ang="0">
                  <a:pos x="409" y="254"/>
                </a:cxn>
                <a:cxn ang="0">
                  <a:pos x="393" y="290"/>
                </a:cxn>
                <a:cxn ang="0">
                  <a:pos x="371" y="321"/>
                </a:cxn>
                <a:cxn ang="0">
                  <a:pos x="343" y="347"/>
                </a:cxn>
                <a:cxn ang="0">
                  <a:pos x="309" y="368"/>
                </a:cxn>
                <a:cxn ang="0">
                  <a:pos x="271" y="383"/>
                </a:cxn>
                <a:cxn ang="0">
                  <a:pos x="231" y="391"/>
                </a:cxn>
              </a:cxnLst>
              <a:rect l="0" t="0" r="r" b="b"/>
              <a:pathLst>
                <a:path w="419" h="392">
                  <a:moveTo>
                    <a:pt x="210" y="392"/>
                  </a:moveTo>
                  <a:lnTo>
                    <a:pt x="188" y="391"/>
                  </a:lnTo>
                  <a:lnTo>
                    <a:pt x="167" y="389"/>
                  </a:lnTo>
                  <a:lnTo>
                    <a:pt x="148" y="383"/>
                  </a:lnTo>
                  <a:lnTo>
                    <a:pt x="129" y="377"/>
                  </a:lnTo>
                  <a:lnTo>
                    <a:pt x="110" y="368"/>
                  </a:lnTo>
                  <a:lnTo>
                    <a:pt x="92" y="359"/>
                  </a:lnTo>
                  <a:lnTo>
                    <a:pt x="77" y="347"/>
                  </a:lnTo>
                  <a:lnTo>
                    <a:pt x="62" y="335"/>
                  </a:lnTo>
                  <a:lnTo>
                    <a:pt x="49" y="321"/>
                  </a:lnTo>
                  <a:lnTo>
                    <a:pt x="37" y="306"/>
                  </a:lnTo>
                  <a:lnTo>
                    <a:pt x="26" y="290"/>
                  </a:lnTo>
                  <a:lnTo>
                    <a:pt x="17" y="273"/>
                  </a:lnTo>
                  <a:lnTo>
                    <a:pt x="10" y="254"/>
                  </a:lnTo>
                  <a:lnTo>
                    <a:pt x="5" y="236"/>
                  </a:lnTo>
                  <a:lnTo>
                    <a:pt x="1" y="216"/>
                  </a:lnTo>
                  <a:lnTo>
                    <a:pt x="0" y="197"/>
                  </a:lnTo>
                  <a:lnTo>
                    <a:pt x="1" y="176"/>
                  </a:lnTo>
                  <a:lnTo>
                    <a:pt x="5" y="156"/>
                  </a:lnTo>
                  <a:lnTo>
                    <a:pt x="10" y="138"/>
                  </a:lnTo>
                  <a:lnTo>
                    <a:pt x="17" y="119"/>
                  </a:lnTo>
                  <a:lnTo>
                    <a:pt x="26" y="102"/>
                  </a:lnTo>
                  <a:lnTo>
                    <a:pt x="37" y="86"/>
                  </a:lnTo>
                  <a:lnTo>
                    <a:pt x="49" y="71"/>
                  </a:lnTo>
                  <a:lnTo>
                    <a:pt x="62" y="57"/>
                  </a:lnTo>
                  <a:lnTo>
                    <a:pt x="77" y="44"/>
                  </a:lnTo>
                  <a:lnTo>
                    <a:pt x="92" y="33"/>
                  </a:lnTo>
                  <a:lnTo>
                    <a:pt x="110" y="24"/>
                  </a:lnTo>
                  <a:lnTo>
                    <a:pt x="129" y="15"/>
                  </a:lnTo>
                  <a:lnTo>
                    <a:pt x="148" y="9"/>
                  </a:lnTo>
                  <a:lnTo>
                    <a:pt x="167" y="3"/>
                  </a:lnTo>
                  <a:lnTo>
                    <a:pt x="188" y="1"/>
                  </a:lnTo>
                  <a:lnTo>
                    <a:pt x="210" y="0"/>
                  </a:lnTo>
                  <a:lnTo>
                    <a:pt x="231" y="1"/>
                  </a:lnTo>
                  <a:lnTo>
                    <a:pt x="252" y="3"/>
                  </a:lnTo>
                  <a:lnTo>
                    <a:pt x="271" y="9"/>
                  </a:lnTo>
                  <a:lnTo>
                    <a:pt x="291" y="15"/>
                  </a:lnTo>
                  <a:lnTo>
                    <a:pt x="309" y="24"/>
                  </a:lnTo>
                  <a:lnTo>
                    <a:pt x="327" y="33"/>
                  </a:lnTo>
                  <a:lnTo>
                    <a:pt x="343" y="44"/>
                  </a:lnTo>
                  <a:lnTo>
                    <a:pt x="357" y="57"/>
                  </a:lnTo>
                  <a:lnTo>
                    <a:pt x="371" y="71"/>
                  </a:lnTo>
                  <a:lnTo>
                    <a:pt x="383" y="86"/>
                  </a:lnTo>
                  <a:lnTo>
                    <a:pt x="393" y="102"/>
                  </a:lnTo>
                  <a:lnTo>
                    <a:pt x="402" y="119"/>
                  </a:lnTo>
                  <a:lnTo>
                    <a:pt x="409" y="138"/>
                  </a:lnTo>
                  <a:lnTo>
                    <a:pt x="414" y="156"/>
                  </a:lnTo>
                  <a:lnTo>
                    <a:pt x="418" y="176"/>
                  </a:lnTo>
                  <a:lnTo>
                    <a:pt x="419" y="197"/>
                  </a:lnTo>
                  <a:lnTo>
                    <a:pt x="418" y="216"/>
                  </a:lnTo>
                  <a:lnTo>
                    <a:pt x="414" y="236"/>
                  </a:lnTo>
                  <a:lnTo>
                    <a:pt x="409" y="254"/>
                  </a:lnTo>
                  <a:lnTo>
                    <a:pt x="402" y="273"/>
                  </a:lnTo>
                  <a:lnTo>
                    <a:pt x="393" y="290"/>
                  </a:lnTo>
                  <a:lnTo>
                    <a:pt x="383" y="306"/>
                  </a:lnTo>
                  <a:lnTo>
                    <a:pt x="371" y="321"/>
                  </a:lnTo>
                  <a:lnTo>
                    <a:pt x="357" y="335"/>
                  </a:lnTo>
                  <a:lnTo>
                    <a:pt x="343" y="347"/>
                  </a:lnTo>
                  <a:lnTo>
                    <a:pt x="327" y="359"/>
                  </a:lnTo>
                  <a:lnTo>
                    <a:pt x="309" y="368"/>
                  </a:lnTo>
                  <a:lnTo>
                    <a:pt x="291" y="377"/>
                  </a:lnTo>
                  <a:lnTo>
                    <a:pt x="271" y="383"/>
                  </a:lnTo>
                  <a:lnTo>
                    <a:pt x="252" y="389"/>
                  </a:lnTo>
                  <a:lnTo>
                    <a:pt x="231" y="391"/>
                  </a:lnTo>
                  <a:lnTo>
                    <a:pt x="210" y="392"/>
                  </a:lnTo>
                </a:path>
              </a:pathLst>
            </a:custGeom>
            <a:noFill/>
            <a:ln w="0">
              <a:solidFill>
                <a:srgbClr val="000000"/>
              </a:solidFill>
              <a:prstDash val="solid"/>
              <a:round/>
              <a:headEnd/>
              <a:tailEnd/>
            </a:ln>
          </p:spPr>
          <p:txBody>
            <a:bodyPr/>
            <a:lstStyle/>
            <a:p>
              <a:endParaRPr lang="ja-JP" altLang="en-US"/>
            </a:p>
          </p:txBody>
        </p:sp>
        <p:sp>
          <p:nvSpPr>
            <p:cNvPr id="27" name="Freeform 25"/>
            <p:cNvSpPr>
              <a:spLocks/>
            </p:cNvSpPr>
            <p:nvPr/>
          </p:nvSpPr>
          <p:spPr bwMode="auto">
            <a:xfrm>
              <a:off x="2809" y="1631"/>
              <a:ext cx="93" cy="98"/>
            </a:xfrm>
            <a:custGeom>
              <a:avLst/>
              <a:gdLst/>
              <a:ahLst/>
              <a:cxnLst>
                <a:cxn ang="0">
                  <a:pos x="38" y="27"/>
                </a:cxn>
                <a:cxn ang="0">
                  <a:pos x="84" y="49"/>
                </a:cxn>
                <a:cxn ang="0">
                  <a:pos x="134" y="63"/>
                </a:cxn>
                <a:cxn ang="0">
                  <a:pos x="186" y="68"/>
                </a:cxn>
                <a:cxn ang="0">
                  <a:pos x="239" y="63"/>
                </a:cxn>
                <a:cxn ang="0">
                  <a:pos x="288" y="49"/>
                </a:cxn>
                <a:cxn ang="0">
                  <a:pos x="331" y="28"/>
                </a:cxn>
                <a:cxn ang="0">
                  <a:pos x="369" y="2"/>
                </a:cxn>
                <a:cxn ang="0">
                  <a:pos x="181" y="491"/>
                </a:cxn>
                <a:cxn ang="0">
                  <a:pos x="0" y="0"/>
                </a:cxn>
                <a:cxn ang="0">
                  <a:pos x="38" y="27"/>
                </a:cxn>
              </a:cxnLst>
              <a:rect l="0" t="0" r="r" b="b"/>
              <a:pathLst>
                <a:path w="369" h="491">
                  <a:moveTo>
                    <a:pt x="38" y="27"/>
                  </a:moveTo>
                  <a:lnTo>
                    <a:pt x="84" y="49"/>
                  </a:lnTo>
                  <a:lnTo>
                    <a:pt x="134" y="63"/>
                  </a:lnTo>
                  <a:lnTo>
                    <a:pt x="186" y="68"/>
                  </a:lnTo>
                  <a:lnTo>
                    <a:pt x="239" y="63"/>
                  </a:lnTo>
                  <a:lnTo>
                    <a:pt x="288" y="49"/>
                  </a:lnTo>
                  <a:lnTo>
                    <a:pt x="331" y="28"/>
                  </a:lnTo>
                  <a:lnTo>
                    <a:pt x="369" y="2"/>
                  </a:lnTo>
                  <a:lnTo>
                    <a:pt x="181" y="491"/>
                  </a:lnTo>
                  <a:lnTo>
                    <a:pt x="0" y="0"/>
                  </a:lnTo>
                  <a:lnTo>
                    <a:pt x="38" y="27"/>
                  </a:lnTo>
                  <a:close/>
                </a:path>
              </a:pathLst>
            </a:custGeom>
            <a:solidFill>
              <a:srgbClr val="000000"/>
            </a:solidFill>
            <a:ln w="9525">
              <a:noFill/>
              <a:round/>
              <a:headEnd/>
              <a:tailEnd/>
            </a:ln>
          </p:spPr>
          <p:txBody>
            <a:bodyPr/>
            <a:lstStyle/>
            <a:p>
              <a:endParaRPr lang="ja-JP" altLang="en-US"/>
            </a:p>
          </p:txBody>
        </p:sp>
        <p:sp>
          <p:nvSpPr>
            <p:cNvPr id="28" name="Line 26"/>
            <p:cNvSpPr>
              <a:spLocks noChangeShapeType="1"/>
            </p:cNvSpPr>
            <p:nvPr/>
          </p:nvSpPr>
          <p:spPr bwMode="auto">
            <a:xfrm flipH="1">
              <a:off x="2855" y="1591"/>
              <a:ext cx="1" cy="60"/>
            </a:xfrm>
            <a:prstGeom prst="line">
              <a:avLst/>
            </a:prstGeom>
            <a:noFill/>
            <a:ln w="0">
              <a:solidFill>
                <a:srgbClr val="000000"/>
              </a:solidFill>
              <a:round/>
              <a:headEnd/>
              <a:tailEnd/>
            </a:ln>
          </p:spPr>
          <p:txBody>
            <a:bodyPr/>
            <a:lstStyle/>
            <a:p>
              <a:endParaRPr lang="ja-JP" altLang="en-US"/>
            </a:p>
          </p:txBody>
        </p:sp>
        <p:sp>
          <p:nvSpPr>
            <p:cNvPr id="29" name="Freeform 27"/>
            <p:cNvSpPr>
              <a:spLocks/>
            </p:cNvSpPr>
            <p:nvPr/>
          </p:nvSpPr>
          <p:spPr bwMode="auto">
            <a:xfrm>
              <a:off x="2809" y="1899"/>
              <a:ext cx="93" cy="98"/>
            </a:xfrm>
            <a:custGeom>
              <a:avLst/>
              <a:gdLst/>
              <a:ahLst/>
              <a:cxnLst>
                <a:cxn ang="0">
                  <a:pos x="38" y="28"/>
                </a:cxn>
                <a:cxn ang="0">
                  <a:pos x="84" y="50"/>
                </a:cxn>
                <a:cxn ang="0">
                  <a:pos x="134" y="63"/>
                </a:cxn>
                <a:cxn ang="0">
                  <a:pos x="186" y="68"/>
                </a:cxn>
                <a:cxn ang="0">
                  <a:pos x="239" y="63"/>
                </a:cxn>
                <a:cxn ang="0">
                  <a:pos x="288" y="50"/>
                </a:cxn>
                <a:cxn ang="0">
                  <a:pos x="331" y="28"/>
                </a:cxn>
                <a:cxn ang="0">
                  <a:pos x="369" y="2"/>
                </a:cxn>
                <a:cxn ang="0">
                  <a:pos x="182" y="492"/>
                </a:cxn>
                <a:cxn ang="0">
                  <a:pos x="0" y="0"/>
                </a:cxn>
                <a:cxn ang="0">
                  <a:pos x="38" y="28"/>
                </a:cxn>
              </a:cxnLst>
              <a:rect l="0" t="0" r="r" b="b"/>
              <a:pathLst>
                <a:path w="369" h="492">
                  <a:moveTo>
                    <a:pt x="38" y="28"/>
                  </a:moveTo>
                  <a:lnTo>
                    <a:pt x="84" y="50"/>
                  </a:lnTo>
                  <a:lnTo>
                    <a:pt x="134" y="63"/>
                  </a:lnTo>
                  <a:lnTo>
                    <a:pt x="186" y="68"/>
                  </a:lnTo>
                  <a:lnTo>
                    <a:pt x="239" y="63"/>
                  </a:lnTo>
                  <a:lnTo>
                    <a:pt x="288" y="50"/>
                  </a:lnTo>
                  <a:lnTo>
                    <a:pt x="331" y="28"/>
                  </a:lnTo>
                  <a:lnTo>
                    <a:pt x="369" y="2"/>
                  </a:lnTo>
                  <a:lnTo>
                    <a:pt x="182" y="492"/>
                  </a:lnTo>
                  <a:lnTo>
                    <a:pt x="0" y="0"/>
                  </a:lnTo>
                  <a:lnTo>
                    <a:pt x="38" y="28"/>
                  </a:lnTo>
                  <a:close/>
                </a:path>
              </a:pathLst>
            </a:custGeom>
            <a:solidFill>
              <a:srgbClr val="000000"/>
            </a:solidFill>
            <a:ln w="9525">
              <a:noFill/>
              <a:round/>
              <a:headEnd/>
              <a:tailEnd/>
            </a:ln>
          </p:spPr>
          <p:txBody>
            <a:bodyPr/>
            <a:lstStyle/>
            <a:p>
              <a:endParaRPr lang="ja-JP" altLang="en-US"/>
            </a:p>
          </p:txBody>
        </p:sp>
        <p:sp>
          <p:nvSpPr>
            <p:cNvPr id="30" name="Line 28"/>
            <p:cNvSpPr>
              <a:spLocks noChangeShapeType="1"/>
            </p:cNvSpPr>
            <p:nvPr/>
          </p:nvSpPr>
          <p:spPr bwMode="auto">
            <a:xfrm flipH="1">
              <a:off x="2855" y="1821"/>
              <a:ext cx="1" cy="98"/>
            </a:xfrm>
            <a:prstGeom prst="line">
              <a:avLst/>
            </a:prstGeom>
            <a:noFill/>
            <a:ln w="0">
              <a:solidFill>
                <a:srgbClr val="000000"/>
              </a:solidFill>
              <a:round/>
              <a:headEnd/>
              <a:tailEnd/>
            </a:ln>
          </p:spPr>
          <p:txBody>
            <a:bodyPr/>
            <a:lstStyle/>
            <a:p>
              <a:endParaRPr lang="ja-JP" altLang="en-US"/>
            </a:p>
          </p:txBody>
        </p:sp>
        <p:sp>
          <p:nvSpPr>
            <p:cNvPr id="31" name="Freeform 29"/>
            <p:cNvSpPr>
              <a:spLocks/>
            </p:cNvSpPr>
            <p:nvPr/>
          </p:nvSpPr>
          <p:spPr bwMode="auto">
            <a:xfrm>
              <a:off x="2810" y="2405"/>
              <a:ext cx="92" cy="98"/>
            </a:xfrm>
            <a:custGeom>
              <a:avLst/>
              <a:gdLst/>
              <a:ahLst/>
              <a:cxnLst>
                <a:cxn ang="0">
                  <a:pos x="39" y="28"/>
                </a:cxn>
                <a:cxn ang="0">
                  <a:pos x="83" y="48"/>
                </a:cxn>
                <a:cxn ang="0">
                  <a:pos x="134" y="63"/>
                </a:cxn>
                <a:cxn ang="0">
                  <a:pos x="186" y="67"/>
                </a:cxn>
                <a:cxn ang="0">
                  <a:pos x="238" y="62"/>
                </a:cxn>
                <a:cxn ang="0">
                  <a:pos x="287" y="47"/>
                </a:cxn>
                <a:cxn ang="0">
                  <a:pos x="331" y="26"/>
                </a:cxn>
                <a:cxn ang="0">
                  <a:pos x="369" y="0"/>
                </a:cxn>
                <a:cxn ang="0">
                  <a:pos x="184" y="491"/>
                </a:cxn>
                <a:cxn ang="0">
                  <a:pos x="0" y="0"/>
                </a:cxn>
                <a:cxn ang="0">
                  <a:pos x="39" y="28"/>
                </a:cxn>
              </a:cxnLst>
              <a:rect l="0" t="0" r="r" b="b"/>
              <a:pathLst>
                <a:path w="369" h="491">
                  <a:moveTo>
                    <a:pt x="39" y="28"/>
                  </a:moveTo>
                  <a:lnTo>
                    <a:pt x="83" y="48"/>
                  </a:lnTo>
                  <a:lnTo>
                    <a:pt x="134" y="63"/>
                  </a:lnTo>
                  <a:lnTo>
                    <a:pt x="186" y="67"/>
                  </a:lnTo>
                  <a:lnTo>
                    <a:pt x="238" y="62"/>
                  </a:lnTo>
                  <a:lnTo>
                    <a:pt x="287" y="47"/>
                  </a:lnTo>
                  <a:lnTo>
                    <a:pt x="331" y="26"/>
                  </a:lnTo>
                  <a:lnTo>
                    <a:pt x="369" y="0"/>
                  </a:lnTo>
                  <a:lnTo>
                    <a:pt x="184" y="491"/>
                  </a:lnTo>
                  <a:lnTo>
                    <a:pt x="0" y="0"/>
                  </a:lnTo>
                  <a:lnTo>
                    <a:pt x="39" y="28"/>
                  </a:lnTo>
                  <a:close/>
                </a:path>
              </a:pathLst>
            </a:custGeom>
            <a:solidFill>
              <a:srgbClr val="000000"/>
            </a:solidFill>
            <a:ln w="9525">
              <a:noFill/>
              <a:round/>
              <a:headEnd/>
              <a:tailEnd/>
            </a:ln>
          </p:spPr>
          <p:txBody>
            <a:bodyPr/>
            <a:lstStyle/>
            <a:p>
              <a:endParaRPr lang="ja-JP" altLang="en-US"/>
            </a:p>
          </p:txBody>
        </p:sp>
        <p:sp>
          <p:nvSpPr>
            <p:cNvPr id="32" name="Line 30"/>
            <p:cNvSpPr>
              <a:spLocks noChangeShapeType="1"/>
            </p:cNvSpPr>
            <p:nvPr/>
          </p:nvSpPr>
          <p:spPr bwMode="auto">
            <a:xfrm flipH="1">
              <a:off x="2856" y="2098"/>
              <a:ext cx="1" cy="326"/>
            </a:xfrm>
            <a:prstGeom prst="line">
              <a:avLst/>
            </a:prstGeom>
            <a:noFill/>
            <a:ln w="0">
              <a:solidFill>
                <a:srgbClr val="000000"/>
              </a:solidFill>
              <a:round/>
              <a:headEnd/>
              <a:tailEnd/>
            </a:ln>
          </p:spPr>
          <p:txBody>
            <a:bodyPr/>
            <a:lstStyle/>
            <a:p>
              <a:endParaRPr lang="ja-JP" altLang="en-US"/>
            </a:p>
          </p:txBody>
        </p:sp>
        <p:sp>
          <p:nvSpPr>
            <p:cNvPr id="33" name="Freeform 31"/>
            <p:cNvSpPr>
              <a:spLocks/>
            </p:cNvSpPr>
            <p:nvPr/>
          </p:nvSpPr>
          <p:spPr bwMode="auto">
            <a:xfrm>
              <a:off x="2810" y="2679"/>
              <a:ext cx="92" cy="99"/>
            </a:xfrm>
            <a:custGeom>
              <a:avLst/>
              <a:gdLst/>
              <a:ahLst/>
              <a:cxnLst>
                <a:cxn ang="0">
                  <a:pos x="39" y="28"/>
                </a:cxn>
                <a:cxn ang="0">
                  <a:pos x="85" y="49"/>
                </a:cxn>
                <a:cxn ang="0">
                  <a:pos x="134" y="63"/>
                </a:cxn>
                <a:cxn ang="0">
                  <a:pos x="186" y="68"/>
                </a:cxn>
                <a:cxn ang="0">
                  <a:pos x="239" y="63"/>
                </a:cxn>
                <a:cxn ang="0">
                  <a:pos x="288" y="49"/>
                </a:cxn>
                <a:cxn ang="0">
                  <a:pos x="331" y="29"/>
                </a:cxn>
                <a:cxn ang="0">
                  <a:pos x="369" y="2"/>
                </a:cxn>
                <a:cxn ang="0">
                  <a:pos x="180" y="492"/>
                </a:cxn>
                <a:cxn ang="0">
                  <a:pos x="0" y="0"/>
                </a:cxn>
                <a:cxn ang="0">
                  <a:pos x="39" y="28"/>
                </a:cxn>
              </a:cxnLst>
              <a:rect l="0" t="0" r="r" b="b"/>
              <a:pathLst>
                <a:path w="369" h="492">
                  <a:moveTo>
                    <a:pt x="39" y="28"/>
                  </a:moveTo>
                  <a:lnTo>
                    <a:pt x="85" y="49"/>
                  </a:lnTo>
                  <a:lnTo>
                    <a:pt x="134" y="63"/>
                  </a:lnTo>
                  <a:lnTo>
                    <a:pt x="186" y="68"/>
                  </a:lnTo>
                  <a:lnTo>
                    <a:pt x="239" y="63"/>
                  </a:lnTo>
                  <a:lnTo>
                    <a:pt x="288" y="49"/>
                  </a:lnTo>
                  <a:lnTo>
                    <a:pt x="331" y="29"/>
                  </a:lnTo>
                  <a:lnTo>
                    <a:pt x="369" y="2"/>
                  </a:lnTo>
                  <a:lnTo>
                    <a:pt x="180" y="492"/>
                  </a:lnTo>
                  <a:lnTo>
                    <a:pt x="0" y="0"/>
                  </a:lnTo>
                  <a:lnTo>
                    <a:pt x="39" y="28"/>
                  </a:lnTo>
                  <a:close/>
                </a:path>
              </a:pathLst>
            </a:custGeom>
            <a:solidFill>
              <a:srgbClr val="000000"/>
            </a:solidFill>
            <a:ln w="9525">
              <a:noFill/>
              <a:round/>
              <a:headEnd/>
              <a:tailEnd/>
            </a:ln>
          </p:spPr>
          <p:txBody>
            <a:bodyPr/>
            <a:lstStyle/>
            <a:p>
              <a:endParaRPr lang="ja-JP" altLang="en-US"/>
            </a:p>
          </p:txBody>
        </p:sp>
        <p:sp>
          <p:nvSpPr>
            <p:cNvPr id="34" name="Line 32"/>
            <p:cNvSpPr>
              <a:spLocks noChangeShapeType="1"/>
            </p:cNvSpPr>
            <p:nvPr/>
          </p:nvSpPr>
          <p:spPr bwMode="auto">
            <a:xfrm flipH="1">
              <a:off x="2856" y="2628"/>
              <a:ext cx="1" cy="71"/>
            </a:xfrm>
            <a:prstGeom prst="line">
              <a:avLst/>
            </a:prstGeom>
            <a:noFill/>
            <a:ln w="0">
              <a:solidFill>
                <a:srgbClr val="000000"/>
              </a:solidFill>
              <a:round/>
              <a:headEnd/>
              <a:tailEnd/>
            </a:ln>
          </p:spPr>
          <p:txBody>
            <a:bodyPr/>
            <a:lstStyle/>
            <a:p>
              <a:endParaRPr lang="ja-JP" altLang="en-US"/>
            </a:p>
          </p:txBody>
        </p:sp>
        <p:sp>
          <p:nvSpPr>
            <p:cNvPr id="35" name="Freeform 33"/>
            <p:cNvSpPr>
              <a:spLocks/>
            </p:cNvSpPr>
            <p:nvPr/>
          </p:nvSpPr>
          <p:spPr bwMode="auto">
            <a:xfrm>
              <a:off x="1360" y="1570"/>
              <a:ext cx="105" cy="78"/>
            </a:xfrm>
            <a:custGeom>
              <a:avLst/>
              <a:gdLst/>
              <a:ahLst/>
              <a:cxnLst>
                <a:cxn ang="0">
                  <a:pos x="187" y="392"/>
                </a:cxn>
                <a:cxn ang="0">
                  <a:pos x="147" y="384"/>
                </a:cxn>
                <a:cxn ang="0">
                  <a:pos x="110" y="369"/>
                </a:cxn>
                <a:cxn ang="0">
                  <a:pos x="76" y="348"/>
                </a:cxn>
                <a:cxn ang="0">
                  <a:pos x="48" y="321"/>
                </a:cxn>
                <a:cxn ang="0">
                  <a:pos x="25" y="290"/>
                </a:cxn>
                <a:cxn ang="0">
                  <a:pos x="10" y="255"/>
                </a:cxn>
                <a:cxn ang="0">
                  <a:pos x="1" y="217"/>
                </a:cxn>
                <a:cxn ang="0">
                  <a:pos x="1" y="176"/>
                </a:cxn>
                <a:cxn ang="0">
                  <a:pos x="10" y="138"/>
                </a:cxn>
                <a:cxn ang="0">
                  <a:pos x="25" y="103"/>
                </a:cxn>
                <a:cxn ang="0">
                  <a:pos x="48" y="71"/>
                </a:cxn>
                <a:cxn ang="0">
                  <a:pos x="76" y="45"/>
                </a:cxn>
                <a:cxn ang="0">
                  <a:pos x="110" y="24"/>
                </a:cxn>
                <a:cxn ang="0">
                  <a:pos x="147" y="9"/>
                </a:cxn>
                <a:cxn ang="0">
                  <a:pos x="187" y="1"/>
                </a:cxn>
                <a:cxn ang="0">
                  <a:pos x="231" y="1"/>
                </a:cxn>
                <a:cxn ang="0">
                  <a:pos x="271" y="9"/>
                </a:cxn>
                <a:cxn ang="0">
                  <a:pos x="308" y="24"/>
                </a:cxn>
                <a:cxn ang="0">
                  <a:pos x="342" y="45"/>
                </a:cxn>
                <a:cxn ang="0">
                  <a:pos x="370" y="71"/>
                </a:cxn>
                <a:cxn ang="0">
                  <a:pos x="393" y="103"/>
                </a:cxn>
                <a:cxn ang="0">
                  <a:pos x="409" y="138"/>
                </a:cxn>
                <a:cxn ang="0">
                  <a:pos x="417" y="176"/>
                </a:cxn>
                <a:cxn ang="0">
                  <a:pos x="417" y="217"/>
                </a:cxn>
                <a:cxn ang="0">
                  <a:pos x="409" y="255"/>
                </a:cxn>
                <a:cxn ang="0">
                  <a:pos x="393" y="290"/>
                </a:cxn>
                <a:cxn ang="0">
                  <a:pos x="370" y="321"/>
                </a:cxn>
                <a:cxn ang="0">
                  <a:pos x="342" y="348"/>
                </a:cxn>
                <a:cxn ang="0">
                  <a:pos x="308" y="369"/>
                </a:cxn>
                <a:cxn ang="0">
                  <a:pos x="271" y="384"/>
                </a:cxn>
                <a:cxn ang="0">
                  <a:pos x="231" y="392"/>
                </a:cxn>
              </a:cxnLst>
              <a:rect l="0" t="0" r="r" b="b"/>
              <a:pathLst>
                <a:path w="418" h="393">
                  <a:moveTo>
                    <a:pt x="209" y="393"/>
                  </a:moveTo>
                  <a:lnTo>
                    <a:pt x="187" y="392"/>
                  </a:lnTo>
                  <a:lnTo>
                    <a:pt x="167" y="389"/>
                  </a:lnTo>
                  <a:lnTo>
                    <a:pt x="147" y="384"/>
                  </a:lnTo>
                  <a:lnTo>
                    <a:pt x="128" y="378"/>
                  </a:lnTo>
                  <a:lnTo>
                    <a:pt x="110" y="369"/>
                  </a:lnTo>
                  <a:lnTo>
                    <a:pt x="92" y="359"/>
                  </a:lnTo>
                  <a:lnTo>
                    <a:pt x="76" y="348"/>
                  </a:lnTo>
                  <a:lnTo>
                    <a:pt x="62" y="335"/>
                  </a:lnTo>
                  <a:lnTo>
                    <a:pt x="48" y="321"/>
                  </a:lnTo>
                  <a:lnTo>
                    <a:pt x="36" y="306"/>
                  </a:lnTo>
                  <a:lnTo>
                    <a:pt x="25" y="290"/>
                  </a:lnTo>
                  <a:lnTo>
                    <a:pt x="17" y="273"/>
                  </a:lnTo>
                  <a:lnTo>
                    <a:pt x="10" y="255"/>
                  </a:lnTo>
                  <a:lnTo>
                    <a:pt x="5" y="236"/>
                  </a:lnTo>
                  <a:lnTo>
                    <a:pt x="1" y="217"/>
                  </a:lnTo>
                  <a:lnTo>
                    <a:pt x="0" y="197"/>
                  </a:lnTo>
                  <a:lnTo>
                    <a:pt x="1" y="176"/>
                  </a:lnTo>
                  <a:lnTo>
                    <a:pt x="5" y="157"/>
                  </a:lnTo>
                  <a:lnTo>
                    <a:pt x="10" y="138"/>
                  </a:lnTo>
                  <a:lnTo>
                    <a:pt x="17" y="120"/>
                  </a:lnTo>
                  <a:lnTo>
                    <a:pt x="25" y="103"/>
                  </a:lnTo>
                  <a:lnTo>
                    <a:pt x="36" y="86"/>
                  </a:lnTo>
                  <a:lnTo>
                    <a:pt x="48" y="71"/>
                  </a:lnTo>
                  <a:lnTo>
                    <a:pt x="62" y="58"/>
                  </a:lnTo>
                  <a:lnTo>
                    <a:pt x="76" y="45"/>
                  </a:lnTo>
                  <a:lnTo>
                    <a:pt x="92" y="33"/>
                  </a:lnTo>
                  <a:lnTo>
                    <a:pt x="110" y="24"/>
                  </a:lnTo>
                  <a:lnTo>
                    <a:pt x="128" y="15"/>
                  </a:lnTo>
                  <a:lnTo>
                    <a:pt x="147" y="9"/>
                  </a:lnTo>
                  <a:lnTo>
                    <a:pt x="167" y="4"/>
                  </a:lnTo>
                  <a:lnTo>
                    <a:pt x="187" y="1"/>
                  </a:lnTo>
                  <a:lnTo>
                    <a:pt x="209" y="0"/>
                  </a:lnTo>
                  <a:lnTo>
                    <a:pt x="231" y="1"/>
                  </a:lnTo>
                  <a:lnTo>
                    <a:pt x="252" y="4"/>
                  </a:lnTo>
                  <a:lnTo>
                    <a:pt x="271" y="9"/>
                  </a:lnTo>
                  <a:lnTo>
                    <a:pt x="290" y="15"/>
                  </a:lnTo>
                  <a:lnTo>
                    <a:pt x="308" y="24"/>
                  </a:lnTo>
                  <a:lnTo>
                    <a:pt x="327" y="33"/>
                  </a:lnTo>
                  <a:lnTo>
                    <a:pt x="342" y="45"/>
                  </a:lnTo>
                  <a:lnTo>
                    <a:pt x="357" y="58"/>
                  </a:lnTo>
                  <a:lnTo>
                    <a:pt x="370" y="71"/>
                  </a:lnTo>
                  <a:lnTo>
                    <a:pt x="382" y="86"/>
                  </a:lnTo>
                  <a:lnTo>
                    <a:pt x="393" y="103"/>
                  </a:lnTo>
                  <a:lnTo>
                    <a:pt x="402" y="120"/>
                  </a:lnTo>
                  <a:lnTo>
                    <a:pt x="409" y="138"/>
                  </a:lnTo>
                  <a:lnTo>
                    <a:pt x="414" y="157"/>
                  </a:lnTo>
                  <a:lnTo>
                    <a:pt x="417" y="176"/>
                  </a:lnTo>
                  <a:lnTo>
                    <a:pt x="418" y="197"/>
                  </a:lnTo>
                  <a:lnTo>
                    <a:pt x="417" y="217"/>
                  </a:lnTo>
                  <a:lnTo>
                    <a:pt x="414" y="236"/>
                  </a:lnTo>
                  <a:lnTo>
                    <a:pt x="409" y="255"/>
                  </a:lnTo>
                  <a:lnTo>
                    <a:pt x="402" y="273"/>
                  </a:lnTo>
                  <a:lnTo>
                    <a:pt x="393" y="290"/>
                  </a:lnTo>
                  <a:lnTo>
                    <a:pt x="382" y="306"/>
                  </a:lnTo>
                  <a:lnTo>
                    <a:pt x="370" y="321"/>
                  </a:lnTo>
                  <a:lnTo>
                    <a:pt x="357" y="335"/>
                  </a:lnTo>
                  <a:lnTo>
                    <a:pt x="342" y="348"/>
                  </a:lnTo>
                  <a:lnTo>
                    <a:pt x="327" y="359"/>
                  </a:lnTo>
                  <a:lnTo>
                    <a:pt x="308" y="369"/>
                  </a:lnTo>
                  <a:lnTo>
                    <a:pt x="290" y="378"/>
                  </a:lnTo>
                  <a:lnTo>
                    <a:pt x="271" y="384"/>
                  </a:lnTo>
                  <a:lnTo>
                    <a:pt x="252" y="389"/>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36" name="Freeform 34"/>
            <p:cNvSpPr>
              <a:spLocks/>
            </p:cNvSpPr>
            <p:nvPr/>
          </p:nvSpPr>
          <p:spPr bwMode="auto">
            <a:xfrm>
              <a:off x="1360" y="1800"/>
              <a:ext cx="105" cy="79"/>
            </a:xfrm>
            <a:custGeom>
              <a:avLst/>
              <a:gdLst/>
              <a:ahLst/>
              <a:cxnLst>
                <a:cxn ang="0">
                  <a:pos x="187" y="391"/>
                </a:cxn>
                <a:cxn ang="0">
                  <a:pos x="147" y="383"/>
                </a:cxn>
                <a:cxn ang="0">
                  <a:pos x="110" y="368"/>
                </a:cxn>
                <a:cxn ang="0">
                  <a:pos x="76" y="348"/>
                </a:cxn>
                <a:cxn ang="0">
                  <a:pos x="48" y="321"/>
                </a:cxn>
                <a:cxn ang="0">
                  <a:pos x="25" y="290"/>
                </a:cxn>
                <a:cxn ang="0">
                  <a:pos x="10" y="254"/>
                </a:cxn>
                <a:cxn ang="0">
                  <a:pos x="1" y="216"/>
                </a:cxn>
                <a:cxn ang="0">
                  <a:pos x="1" y="176"/>
                </a:cxn>
                <a:cxn ang="0">
                  <a:pos x="10" y="138"/>
                </a:cxn>
                <a:cxn ang="0">
                  <a:pos x="25" y="102"/>
                </a:cxn>
                <a:cxn ang="0">
                  <a:pos x="48" y="71"/>
                </a:cxn>
                <a:cxn ang="0">
                  <a:pos x="76" y="45"/>
                </a:cxn>
                <a:cxn ang="0">
                  <a:pos x="110" y="24"/>
                </a:cxn>
                <a:cxn ang="0">
                  <a:pos x="147" y="9"/>
                </a:cxn>
                <a:cxn ang="0">
                  <a:pos x="187" y="1"/>
                </a:cxn>
                <a:cxn ang="0">
                  <a:pos x="231" y="1"/>
                </a:cxn>
                <a:cxn ang="0">
                  <a:pos x="271" y="9"/>
                </a:cxn>
                <a:cxn ang="0">
                  <a:pos x="308" y="24"/>
                </a:cxn>
                <a:cxn ang="0">
                  <a:pos x="342" y="45"/>
                </a:cxn>
                <a:cxn ang="0">
                  <a:pos x="370" y="71"/>
                </a:cxn>
                <a:cxn ang="0">
                  <a:pos x="393" y="102"/>
                </a:cxn>
                <a:cxn ang="0">
                  <a:pos x="409" y="138"/>
                </a:cxn>
                <a:cxn ang="0">
                  <a:pos x="417" y="176"/>
                </a:cxn>
                <a:cxn ang="0">
                  <a:pos x="417" y="216"/>
                </a:cxn>
                <a:cxn ang="0">
                  <a:pos x="409" y="254"/>
                </a:cxn>
                <a:cxn ang="0">
                  <a:pos x="393" y="290"/>
                </a:cxn>
                <a:cxn ang="0">
                  <a:pos x="370" y="321"/>
                </a:cxn>
                <a:cxn ang="0">
                  <a:pos x="342" y="348"/>
                </a:cxn>
                <a:cxn ang="0">
                  <a:pos x="308" y="368"/>
                </a:cxn>
                <a:cxn ang="0">
                  <a:pos x="271" y="383"/>
                </a:cxn>
                <a:cxn ang="0">
                  <a:pos x="231" y="391"/>
                </a:cxn>
              </a:cxnLst>
              <a:rect l="0" t="0" r="r" b="b"/>
              <a:pathLst>
                <a:path w="418" h="393">
                  <a:moveTo>
                    <a:pt x="209" y="393"/>
                  </a:moveTo>
                  <a:lnTo>
                    <a:pt x="187" y="391"/>
                  </a:lnTo>
                  <a:lnTo>
                    <a:pt x="167" y="389"/>
                  </a:lnTo>
                  <a:lnTo>
                    <a:pt x="147" y="383"/>
                  </a:lnTo>
                  <a:lnTo>
                    <a:pt x="128" y="378"/>
                  </a:lnTo>
                  <a:lnTo>
                    <a:pt x="110" y="368"/>
                  </a:lnTo>
                  <a:lnTo>
                    <a:pt x="92" y="359"/>
                  </a:lnTo>
                  <a:lnTo>
                    <a:pt x="76" y="348"/>
                  </a:lnTo>
                  <a:lnTo>
                    <a:pt x="62" y="335"/>
                  </a:lnTo>
                  <a:lnTo>
                    <a:pt x="48" y="321"/>
                  </a:lnTo>
                  <a:lnTo>
                    <a:pt x="36" y="306"/>
                  </a:lnTo>
                  <a:lnTo>
                    <a:pt x="25" y="290"/>
                  </a:lnTo>
                  <a:lnTo>
                    <a:pt x="17" y="273"/>
                  </a:lnTo>
                  <a:lnTo>
                    <a:pt x="10" y="254"/>
                  </a:lnTo>
                  <a:lnTo>
                    <a:pt x="5" y="236"/>
                  </a:lnTo>
                  <a:lnTo>
                    <a:pt x="1" y="216"/>
                  </a:lnTo>
                  <a:lnTo>
                    <a:pt x="0" y="197"/>
                  </a:lnTo>
                  <a:lnTo>
                    <a:pt x="1" y="176"/>
                  </a:lnTo>
                  <a:lnTo>
                    <a:pt x="5" y="157"/>
                  </a:lnTo>
                  <a:lnTo>
                    <a:pt x="10" y="138"/>
                  </a:lnTo>
                  <a:lnTo>
                    <a:pt x="17" y="120"/>
                  </a:lnTo>
                  <a:lnTo>
                    <a:pt x="25" y="102"/>
                  </a:lnTo>
                  <a:lnTo>
                    <a:pt x="36" y="86"/>
                  </a:lnTo>
                  <a:lnTo>
                    <a:pt x="48" y="71"/>
                  </a:lnTo>
                  <a:lnTo>
                    <a:pt x="62" y="57"/>
                  </a:lnTo>
                  <a:lnTo>
                    <a:pt x="76" y="45"/>
                  </a:lnTo>
                  <a:lnTo>
                    <a:pt x="92" y="33"/>
                  </a:lnTo>
                  <a:lnTo>
                    <a:pt x="110" y="24"/>
                  </a:lnTo>
                  <a:lnTo>
                    <a:pt x="128" y="15"/>
                  </a:lnTo>
                  <a:lnTo>
                    <a:pt x="147" y="9"/>
                  </a:lnTo>
                  <a:lnTo>
                    <a:pt x="167" y="3"/>
                  </a:lnTo>
                  <a:lnTo>
                    <a:pt x="187" y="1"/>
                  </a:lnTo>
                  <a:lnTo>
                    <a:pt x="209" y="0"/>
                  </a:lnTo>
                  <a:lnTo>
                    <a:pt x="231" y="1"/>
                  </a:lnTo>
                  <a:lnTo>
                    <a:pt x="252" y="3"/>
                  </a:lnTo>
                  <a:lnTo>
                    <a:pt x="271" y="9"/>
                  </a:lnTo>
                  <a:lnTo>
                    <a:pt x="290" y="15"/>
                  </a:lnTo>
                  <a:lnTo>
                    <a:pt x="308" y="24"/>
                  </a:lnTo>
                  <a:lnTo>
                    <a:pt x="327" y="33"/>
                  </a:lnTo>
                  <a:lnTo>
                    <a:pt x="342" y="45"/>
                  </a:lnTo>
                  <a:lnTo>
                    <a:pt x="357" y="57"/>
                  </a:lnTo>
                  <a:lnTo>
                    <a:pt x="370" y="71"/>
                  </a:lnTo>
                  <a:lnTo>
                    <a:pt x="382" y="86"/>
                  </a:lnTo>
                  <a:lnTo>
                    <a:pt x="393" y="102"/>
                  </a:lnTo>
                  <a:lnTo>
                    <a:pt x="402" y="120"/>
                  </a:lnTo>
                  <a:lnTo>
                    <a:pt x="409" y="138"/>
                  </a:lnTo>
                  <a:lnTo>
                    <a:pt x="414" y="157"/>
                  </a:lnTo>
                  <a:lnTo>
                    <a:pt x="417" y="176"/>
                  </a:lnTo>
                  <a:lnTo>
                    <a:pt x="418" y="197"/>
                  </a:lnTo>
                  <a:lnTo>
                    <a:pt x="417" y="216"/>
                  </a:lnTo>
                  <a:lnTo>
                    <a:pt x="414" y="236"/>
                  </a:lnTo>
                  <a:lnTo>
                    <a:pt x="409" y="254"/>
                  </a:lnTo>
                  <a:lnTo>
                    <a:pt x="402" y="273"/>
                  </a:lnTo>
                  <a:lnTo>
                    <a:pt x="393" y="290"/>
                  </a:lnTo>
                  <a:lnTo>
                    <a:pt x="382" y="306"/>
                  </a:lnTo>
                  <a:lnTo>
                    <a:pt x="370" y="321"/>
                  </a:lnTo>
                  <a:lnTo>
                    <a:pt x="357" y="335"/>
                  </a:lnTo>
                  <a:lnTo>
                    <a:pt x="342" y="348"/>
                  </a:lnTo>
                  <a:lnTo>
                    <a:pt x="327" y="359"/>
                  </a:lnTo>
                  <a:lnTo>
                    <a:pt x="308" y="368"/>
                  </a:lnTo>
                  <a:lnTo>
                    <a:pt x="290" y="378"/>
                  </a:lnTo>
                  <a:lnTo>
                    <a:pt x="271" y="383"/>
                  </a:lnTo>
                  <a:lnTo>
                    <a:pt x="252" y="389"/>
                  </a:lnTo>
                  <a:lnTo>
                    <a:pt x="231" y="391"/>
                  </a:lnTo>
                  <a:lnTo>
                    <a:pt x="209" y="393"/>
                  </a:lnTo>
                </a:path>
              </a:pathLst>
            </a:custGeom>
            <a:noFill/>
            <a:ln w="0">
              <a:solidFill>
                <a:srgbClr val="000000"/>
              </a:solidFill>
              <a:prstDash val="solid"/>
              <a:round/>
              <a:headEnd/>
              <a:tailEnd/>
            </a:ln>
          </p:spPr>
          <p:txBody>
            <a:bodyPr/>
            <a:lstStyle/>
            <a:p>
              <a:endParaRPr lang="ja-JP" altLang="en-US"/>
            </a:p>
          </p:txBody>
        </p:sp>
        <p:sp>
          <p:nvSpPr>
            <p:cNvPr id="37" name="Freeform 35"/>
            <p:cNvSpPr>
              <a:spLocks/>
            </p:cNvSpPr>
            <p:nvPr/>
          </p:nvSpPr>
          <p:spPr bwMode="auto">
            <a:xfrm>
              <a:off x="1360" y="2353"/>
              <a:ext cx="105" cy="79"/>
            </a:xfrm>
            <a:custGeom>
              <a:avLst/>
              <a:gdLst/>
              <a:ahLst/>
              <a:cxnLst>
                <a:cxn ang="0">
                  <a:pos x="187" y="392"/>
                </a:cxn>
                <a:cxn ang="0">
                  <a:pos x="147" y="383"/>
                </a:cxn>
                <a:cxn ang="0">
                  <a:pos x="110" y="368"/>
                </a:cxn>
                <a:cxn ang="0">
                  <a:pos x="76" y="348"/>
                </a:cxn>
                <a:cxn ang="0">
                  <a:pos x="48" y="321"/>
                </a:cxn>
                <a:cxn ang="0">
                  <a:pos x="25" y="290"/>
                </a:cxn>
                <a:cxn ang="0">
                  <a:pos x="10" y="254"/>
                </a:cxn>
                <a:cxn ang="0">
                  <a:pos x="1" y="216"/>
                </a:cxn>
                <a:cxn ang="0">
                  <a:pos x="1" y="176"/>
                </a:cxn>
                <a:cxn ang="0">
                  <a:pos x="10" y="138"/>
                </a:cxn>
                <a:cxn ang="0">
                  <a:pos x="25" y="102"/>
                </a:cxn>
                <a:cxn ang="0">
                  <a:pos x="48" y="71"/>
                </a:cxn>
                <a:cxn ang="0">
                  <a:pos x="76" y="45"/>
                </a:cxn>
                <a:cxn ang="0">
                  <a:pos x="110" y="24"/>
                </a:cxn>
                <a:cxn ang="0">
                  <a:pos x="147" y="9"/>
                </a:cxn>
                <a:cxn ang="0">
                  <a:pos x="187" y="1"/>
                </a:cxn>
                <a:cxn ang="0">
                  <a:pos x="231" y="1"/>
                </a:cxn>
                <a:cxn ang="0">
                  <a:pos x="271" y="9"/>
                </a:cxn>
                <a:cxn ang="0">
                  <a:pos x="308" y="24"/>
                </a:cxn>
                <a:cxn ang="0">
                  <a:pos x="342" y="45"/>
                </a:cxn>
                <a:cxn ang="0">
                  <a:pos x="370" y="71"/>
                </a:cxn>
                <a:cxn ang="0">
                  <a:pos x="393" y="102"/>
                </a:cxn>
                <a:cxn ang="0">
                  <a:pos x="409" y="138"/>
                </a:cxn>
                <a:cxn ang="0">
                  <a:pos x="417" y="176"/>
                </a:cxn>
                <a:cxn ang="0">
                  <a:pos x="417" y="216"/>
                </a:cxn>
                <a:cxn ang="0">
                  <a:pos x="409" y="254"/>
                </a:cxn>
                <a:cxn ang="0">
                  <a:pos x="393" y="290"/>
                </a:cxn>
                <a:cxn ang="0">
                  <a:pos x="370" y="321"/>
                </a:cxn>
                <a:cxn ang="0">
                  <a:pos x="342" y="348"/>
                </a:cxn>
                <a:cxn ang="0">
                  <a:pos x="308" y="368"/>
                </a:cxn>
                <a:cxn ang="0">
                  <a:pos x="271" y="383"/>
                </a:cxn>
                <a:cxn ang="0">
                  <a:pos x="231" y="392"/>
                </a:cxn>
              </a:cxnLst>
              <a:rect l="0" t="0" r="r" b="b"/>
              <a:pathLst>
                <a:path w="418" h="393">
                  <a:moveTo>
                    <a:pt x="209" y="393"/>
                  </a:moveTo>
                  <a:lnTo>
                    <a:pt x="187" y="392"/>
                  </a:lnTo>
                  <a:lnTo>
                    <a:pt x="167" y="389"/>
                  </a:lnTo>
                  <a:lnTo>
                    <a:pt x="147" y="383"/>
                  </a:lnTo>
                  <a:lnTo>
                    <a:pt x="128" y="378"/>
                  </a:lnTo>
                  <a:lnTo>
                    <a:pt x="110" y="368"/>
                  </a:lnTo>
                  <a:lnTo>
                    <a:pt x="92" y="359"/>
                  </a:lnTo>
                  <a:lnTo>
                    <a:pt x="76" y="348"/>
                  </a:lnTo>
                  <a:lnTo>
                    <a:pt x="62" y="335"/>
                  </a:lnTo>
                  <a:lnTo>
                    <a:pt x="48" y="321"/>
                  </a:lnTo>
                  <a:lnTo>
                    <a:pt x="36" y="306"/>
                  </a:lnTo>
                  <a:lnTo>
                    <a:pt x="25" y="290"/>
                  </a:lnTo>
                  <a:lnTo>
                    <a:pt x="17" y="273"/>
                  </a:lnTo>
                  <a:lnTo>
                    <a:pt x="10" y="254"/>
                  </a:lnTo>
                  <a:lnTo>
                    <a:pt x="5" y="236"/>
                  </a:lnTo>
                  <a:lnTo>
                    <a:pt x="1" y="216"/>
                  </a:lnTo>
                  <a:lnTo>
                    <a:pt x="0" y="197"/>
                  </a:lnTo>
                  <a:lnTo>
                    <a:pt x="1" y="176"/>
                  </a:lnTo>
                  <a:lnTo>
                    <a:pt x="5" y="157"/>
                  </a:lnTo>
                  <a:lnTo>
                    <a:pt x="10" y="138"/>
                  </a:lnTo>
                  <a:lnTo>
                    <a:pt x="17" y="120"/>
                  </a:lnTo>
                  <a:lnTo>
                    <a:pt x="25" y="102"/>
                  </a:lnTo>
                  <a:lnTo>
                    <a:pt x="36" y="86"/>
                  </a:lnTo>
                  <a:lnTo>
                    <a:pt x="48" y="71"/>
                  </a:lnTo>
                  <a:lnTo>
                    <a:pt x="62" y="58"/>
                  </a:lnTo>
                  <a:lnTo>
                    <a:pt x="76" y="45"/>
                  </a:lnTo>
                  <a:lnTo>
                    <a:pt x="92" y="33"/>
                  </a:lnTo>
                  <a:lnTo>
                    <a:pt x="110" y="24"/>
                  </a:lnTo>
                  <a:lnTo>
                    <a:pt x="128" y="15"/>
                  </a:lnTo>
                  <a:lnTo>
                    <a:pt x="147" y="9"/>
                  </a:lnTo>
                  <a:lnTo>
                    <a:pt x="167" y="3"/>
                  </a:lnTo>
                  <a:lnTo>
                    <a:pt x="187" y="1"/>
                  </a:lnTo>
                  <a:lnTo>
                    <a:pt x="209" y="0"/>
                  </a:lnTo>
                  <a:lnTo>
                    <a:pt x="231" y="1"/>
                  </a:lnTo>
                  <a:lnTo>
                    <a:pt x="252" y="3"/>
                  </a:lnTo>
                  <a:lnTo>
                    <a:pt x="271" y="9"/>
                  </a:lnTo>
                  <a:lnTo>
                    <a:pt x="290" y="15"/>
                  </a:lnTo>
                  <a:lnTo>
                    <a:pt x="308" y="24"/>
                  </a:lnTo>
                  <a:lnTo>
                    <a:pt x="327" y="33"/>
                  </a:lnTo>
                  <a:lnTo>
                    <a:pt x="342" y="45"/>
                  </a:lnTo>
                  <a:lnTo>
                    <a:pt x="357" y="58"/>
                  </a:lnTo>
                  <a:lnTo>
                    <a:pt x="370" y="71"/>
                  </a:lnTo>
                  <a:lnTo>
                    <a:pt x="382" y="86"/>
                  </a:lnTo>
                  <a:lnTo>
                    <a:pt x="393" y="102"/>
                  </a:lnTo>
                  <a:lnTo>
                    <a:pt x="402" y="120"/>
                  </a:lnTo>
                  <a:lnTo>
                    <a:pt x="409" y="138"/>
                  </a:lnTo>
                  <a:lnTo>
                    <a:pt x="414" y="157"/>
                  </a:lnTo>
                  <a:lnTo>
                    <a:pt x="417" y="176"/>
                  </a:lnTo>
                  <a:lnTo>
                    <a:pt x="418" y="197"/>
                  </a:lnTo>
                  <a:lnTo>
                    <a:pt x="417" y="216"/>
                  </a:lnTo>
                  <a:lnTo>
                    <a:pt x="414" y="236"/>
                  </a:lnTo>
                  <a:lnTo>
                    <a:pt x="409" y="254"/>
                  </a:lnTo>
                  <a:lnTo>
                    <a:pt x="402" y="273"/>
                  </a:lnTo>
                  <a:lnTo>
                    <a:pt x="393" y="290"/>
                  </a:lnTo>
                  <a:lnTo>
                    <a:pt x="382" y="306"/>
                  </a:lnTo>
                  <a:lnTo>
                    <a:pt x="370" y="321"/>
                  </a:lnTo>
                  <a:lnTo>
                    <a:pt x="357" y="335"/>
                  </a:lnTo>
                  <a:lnTo>
                    <a:pt x="342" y="348"/>
                  </a:lnTo>
                  <a:lnTo>
                    <a:pt x="327" y="359"/>
                  </a:lnTo>
                  <a:lnTo>
                    <a:pt x="308" y="368"/>
                  </a:lnTo>
                  <a:lnTo>
                    <a:pt x="290" y="378"/>
                  </a:lnTo>
                  <a:lnTo>
                    <a:pt x="271" y="383"/>
                  </a:lnTo>
                  <a:lnTo>
                    <a:pt x="252" y="389"/>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38" name="Freeform 36"/>
            <p:cNvSpPr>
              <a:spLocks/>
            </p:cNvSpPr>
            <p:nvPr/>
          </p:nvSpPr>
          <p:spPr bwMode="auto">
            <a:xfrm>
              <a:off x="1360" y="3067"/>
              <a:ext cx="105" cy="79"/>
            </a:xfrm>
            <a:custGeom>
              <a:avLst/>
              <a:gdLst/>
              <a:ahLst/>
              <a:cxnLst>
                <a:cxn ang="0">
                  <a:pos x="187" y="392"/>
                </a:cxn>
                <a:cxn ang="0">
                  <a:pos x="147" y="384"/>
                </a:cxn>
                <a:cxn ang="0">
                  <a:pos x="110" y="369"/>
                </a:cxn>
                <a:cxn ang="0">
                  <a:pos x="76" y="348"/>
                </a:cxn>
                <a:cxn ang="0">
                  <a:pos x="48" y="322"/>
                </a:cxn>
                <a:cxn ang="0">
                  <a:pos x="25" y="291"/>
                </a:cxn>
                <a:cxn ang="0">
                  <a:pos x="10" y="255"/>
                </a:cxn>
                <a:cxn ang="0">
                  <a:pos x="1" y="217"/>
                </a:cxn>
                <a:cxn ang="0">
                  <a:pos x="1" y="177"/>
                </a:cxn>
                <a:cxn ang="0">
                  <a:pos x="10" y="139"/>
                </a:cxn>
                <a:cxn ang="0">
                  <a:pos x="25" y="103"/>
                </a:cxn>
                <a:cxn ang="0">
                  <a:pos x="48" y="72"/>
                </a:cxn>
                <a:cxn ang="0">
                  <a:pos x="76" y="45"/>
                </a:cxn>
                <a:cxn ang="0">
                  <a:pos x="110" y="25"/>
                </a:cxn>
                <a:cxn ang="0">
                  <a:pos x="147" y="10"/>
                </a:cxn>
                <a:cxn ang="0">
                  <a:pos x="187" y="1"/>
                </a:cxn>
                <a:cxn ang="0">
                  <a:pos x="231" y="1"/>
                </a:cxn>
                <a:cxn ang="0">
                  <a:pos x="271" y="10"/>
                </a:cxn>
                <a:cxn ang="0">
                  <a:pos x="308" y="25"/>
                </a:cxn>
                <a:cxn ang="0">
                  <a:pos x="342" y="45"/>
                </a:cxn>
                <a:cxn ang="0">
                  <a:pos x="370" y="72"/>
                </a:cxn>
                <a:cxn ang="0">
                  <a:pos x="393" y="103"/>
                </a:cxn>
                <a:cxn ang="0">
                  <a:pos x="409" y="139"/>
                </a:cxn>
                <a:cxn ang="0">
                  <a:pos x="417" y="177"/>
                </a:cxn>
                <a:cxn ang="0">
                  <a:pos x="417" y="217"/>
                </a:cxn>
                <a:cxn ang="0">
                  <a:pos x="409" y="255"/>
                </a:cxn>
                <a:cxn ang="0">
                  <a:pos x="393" y="291"/>
                </a:cxn>
                <a:cxn ang="0">
                  <a:pos x="370" y="322"/>
                </a:cxn>
                <a:cxn ang="0">
                  <a:pos x="342" y="348"/>
                </a:cxn>
                <a:cxn ang="0">
                  <a:pos x="308" y="369"/>
                </a:cxn>
                <a:cxn ang="0">
                  <a:pos x="271" y="384"/>
                </a:cxn>
                <a:cxn ang="0">
                  <a:pos x="231" y="392"/>
                </a:cxn>
              </a:cxnLst>
              <a:rect l="0" t="0" r="r" b="b"/>
              <a:pathLst>
                <a:path w="418" h="393">
                  <a:moveTo>
                    <a:pt x="209" y="393"/>
                  </a:moveTo>
                  <a:lnTo>
                    <a:pt x="187" y="392"/>
                  </a:lnTo>
                  <a:lnTo>
                    <a:pt x="167" y="390"/>
                  </a:lnTo>
                  <a:lnTo>
                    <a:pt x="147" y="384"/>
                  </a:lnTo>
                  <a:lnTo>
                    <a:pt x="128" y="378"/>
                  </a:lnTo>
                  <a:lnTo>
                    <a:pt x="110" y="369"/>
                  </a:lnTo>
                  <a:lnTo>
                    <a:pt x="92" y="360"/>
                  </a:lnTo>
                  <a:lnTo>
                    <a:pt x="76" y="348"/>
                  </a:lnTo>
                  <a:lnTo>
                    <a:pt x="62" y="335"/>
                  </a:lnTo>
                  <a:lnTo>
                    <a:pt x="48" y="322"/>
                  </a:lnTo>
                  <a:lnTo>
                    <a:pt x="36" y="307"/>
                  </a:lnTo>
                  <a:lnTo>
                    <a:pt x="25" y="291"/>
                  </a:lnTo>
                  <a:lnTo>
                    <a:pt x="17" y="273"/>
                  </a:lnTo>
                  <a:lnTo>
                    <a:pt x="10" y="255"/>
                  </a:lnTo>
                  <a:lnTo>
                    <a:pt x="5" y="236"/>
                  </a:lnTo>
                  <a:lnTo>
                    <a:pt x="1" y="217"/>
                  </a:lnTo>
                  <a:lnTo>
                    <a:pt x="0" y="197"/>
                  </a:lnTo>
                  <a:lnTo>
                    <a:pt x="1" y="177"/>
                  </a:lnTo>
                  <a:lnTo>
                    <a:pt x="5" y="157"/>
                  </a:lnTo>
                  <a:lnTo>
                    <a:pt x="10" y="139"/>
                  </a:lnTo>
                  <a:lnTo>
                    <a:pt x="17" y="120"/>
                  </a:lnTo>
                  <a:lnTo>
                    <a:pt x="25" y="103"/>
                  </a:lnTo>
                  <a:lnTo>
                    <a:pt x="36" y="87"/>
                  </a:lnTo>
                  <a:lnTo>
                    <a:pt x="48" y="72"/>
                  </a:lnTo>
                  <a:lnTo>
                    <a:pt x="62" y="58"/>
                  </a:lnTo>
                  <a:lnTo>
                    <a:pt x="76" y="45"/>
                  </a:lnTo>
                  <a:lnTo>
                    <a:pt x="92" y="34"/>
                  </a:lnTo>
                  <a:lnTo>
                    <a:pt x="110" y="25"/>
                  </a:lnTo>
                  <a:lnTo>
                    <a:pt x="128" y="15"/>
                  </a:lnTo>
                  <a:lnTo>
                    <a:pt x="147" y="10"/>
                  </a:lnTo>
                  <a:lnTo>
                    <a:pt x="167" y="4"/>
                  </a:lnTo>
                  <a:lnTo>
                    <a:pt x="187" y="1"/>
                  </a:lnTo>
                  <a:lnTo>
                    <a:pt x="209" y="0"/>
                  </a:lnTo>
                  <a:lnTo>
                    <a:pt x="231" y="1"/>
                  </a:lnTo>
                  <a:lnTo>
                    <a:pt x="252" y="4"/>
                  </a:lnTo>
                  <a:lnTo>
                    <a:pt x="271" y="10"/>
                  </a:lnTo>
                  <a:lnTo>
                    <a:pt x="290" y="15"/>
                  </a:lnTo>
                  <a:lnTo>
                    <a:pt x="308" y="25"/>
                  </a:lnTo>
                  <a:lnTo>
                    <a:pt x="327" y="34"/>
                  </a:lnTo>
                  <a:lnTo>
                    <a:pt x="342" y="45"/>
                  </a:lnTo>
                  <a:lnTo>
                    <a:pt x="357" y="58"/>
                  </a:lnTo>
                  <a:lnTo>
                    <a:pt x="370" y="72"/>
                  </a:lnTo>
                  <a:lnTo>
                    <a:pt x="382" y="87"/>
                  </a:lnTo>
                  <a:lnTo>
                    <a:pt x="393" y="103"/>
                  </a:lnTo>
                  <a:lnTo>
                    <a:pt x="402" y="120"/>
                  </a:lnTo>
                  <a:lnTo>
                    <a:pt x="409" y="139"/>
                  </a:lnTo>
                  <a:lnTo>
                    <a:pt x="414" y="157"/>
                  </a:lnTo>
                  <a:lnTo>
                    <a:pt x="417" y="177"/>
                  </a:lnTo>
                  <a:lnTo>
                    <a:pt x="418" y="197"/>
                  </a:lnTo>
                  <a:lnTo>
                    <a:pt x="417" y="217"/>
                  </a:lnTo>
                  <a:lnTo>
                    <a:pt x="414" y="236"/>
                  </a:lnTo>
                  <a:lnTo>
                    <a:pt x="409" y="255"/>
                  </a:lnTo>
                  <a:lnTo>
                    <a:pt x="402" y="273"/>
                  </a:lnTo>
                  <a:lnTo>
                    <a:pt x="393" y="291"/>
                  </a:lnTo>
                  <a:lnTo>
                    <a:pt x="382" y="307"/>
                  </a:lnTo>
                  <a:lnTo>
                    <a:pt x="370" y="322"/>
                  </a:lnTo>
                  <a:lnTo>
                    <a:pt x="357" y="335"/>
                  </a:lnTo>
                  <a:lnTo>
                    <a:pt x="342" y="348"/>
                  </a:lnTo>
                  <a:lnTo>
                    <a:pt x="327" y="360"/>
                  </a:lnTo>
                  <a:lnTo>
                    <a:pt x="308" y="369"/>
                  </a:lnTo>
                  <a:lnTo>
                    <a:pt x="290" y="378"/>
                  </a:lnTo>
                  <a:lnTo>
                    <a:pt x="271" y="384"/>
                  </a:lnTo>
                  <a:lnTo>
                    <a:pt x="252" y="390"/>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39" name="Freeform 37"/>
            <p:cNvSpPr>
              <a:spLocks/>
            </p:cNvSpPr>
            <p:nvPr/>
          </p:nvSpPr>
          <p:spPr bwMode="auto">
            <a:xfrm>
              <a:off x="1358" y="1700"/>
              <a:ext cx="92" cy="99"/>
            </a:xfrm>
            <a:custGeom>
              <a:avLst/>
              <a:gdLst/>
              <a:ahLst/>
              <a:cxnLst>
                <a:cxn ang="0">
                  <a:pos x="39" y="28"/>
                </a:cxn>
                <a:cxn ang="0">
                  <a:pos x="85" y="50"/>
                </a:cxn>
                <a:cxn ang="0">
                  <a:pos x="134" y="63"/>
                </a:cxn>
                <a:cxn ang="0">
                  <a:pos x="186" y="68"/>
                </a:cxn>
                <a:cxn ang="0">
                  <a:pos x="240" y="63"/>
                </a:cxn>
                <a:cxn ang="0">
                  <a:pos x="288" y="50"/>
                </a:cxn>
                <a:cxn ang="0">
                  <a:pos x="332" y="29"/>
                </a:cxn>
                <a:cxn ang="0">
                  <a:pos x="369" y="2"/>
                </a:cxn>
                <a:cxn ang="0">
                  <a:pos x="182" y="492"/>
                </a:cxn>
                <a:cxn ang="0">
                  <a:pos x="0" y="0"/>
                </a:cxn>
                <a:cxn ang="0">
                  <a:pos x="39" y="28"/>
                </a:cxn>
              </a:cxnLst>
              <a:rect l="0" t="0" r="r" b="b"/>
              <a:pathLst>
                <a:path w="369" h="492">
                  <a:moveTo>
                    <a:pt x="39" y="28"/>
                  </a:moveTo>
                  <a:lnTo>
                    <a:pt x="85" y="50"/>
                  </a:lnTo>
                  <a:lnTo>
                    <a:pt x="134" y="63"/>
                  </a:lnTo>
                  <a:lnTo>
                    <a:pt x="186" y="68"/>
                  </a:lnTo>
                  <a:lnTo>
                    <a:pt x="240" y="63"/>
                  </a:lnTo>
                  <a:lnTo>
                    <a:pt x="288" y="50"/>
                  </a:lnTo>
                  <a:lnTo>
                    <a:pt x="332" y="29"/>
                  </a:lnTo>
                  <a:lnTo>
                    <a:pt x="369" y="2"/>
                  </a:lnTo>
                  <a:lnTo>
                    <a:pt x="182" y="492"/>
                  </a:lnTo>
                  <a:lnTo>
                    <a:pt x="0" y="0"/>
                  </a:lnTo>
                  <a:lnTo>
                    <a:pt x="39" y="28"/>
                  </a:lnTo>
                  <a:close/>
                </a:path>
              </a:pathLst>
            </a:custGeom>
            <a:solidFill>
              <a:srgbClr val="000000"/>
            </a:solidFill>
            <a:ln w="9525">
              <a:noFill/>
              <a:round/>
              <a:headEnd/>
              <a:tailEnd/>
            </a:ln>
          </p:spPr>
          <p:txBody>
            <a:bodyPr/>
            <a:lstStyle/>
            <a:p>
              <a:endParaRPr lang="ja-JP" altLang="en-US"/>
            </a:p>
          </p:txBody>
        </p:sp>
        <p:sp>
          <p:nvSpPr>
            <p:cNvPr id="40" name="Line 38"/>
            <p:cNvSpPr>
              <a:spLocks noChangeShapeType="1"/>
            </p:cNvSpPr>
            <p:nvPr/>
          </p:nvSpPr>
          <p:spPr bwMode="auto">
            <a:xfrm flipH="1">
              <a:off x="1404" y="1660"/>
              <a:ext cx="1" cy="60"/>
            </a:xfrm>
            <a:prstGeom prst="line">
              <a:avLst/>
            </a:prstGeom>
            <a:noFill/>
            <a:ln w="0">
              <a:solidFill>
                <a:srgbClr val="000000"/>
              </a:solidFill>
              <a:round/>
              <a:headEnd/>
              <a:tailEnd/>
            </a:ln>
          </p:spPr>
          <p:txBody>
            <a:bodyPr/>
            <a:lstStyle/>
            <a:p>
              <a:endParaRPr lang="ja-JP" altLang="en-US"/>
            </a:p>
          </p:txBody>
        </p:sp>
        <p:sp>
          <p:nvSpPr>
            <p:cNvPr id="41" name="Freeform 39"/>
            <p:cNvSpPr>
              <a:spLocks/>
            </p:cNvSpPr>
            <p:nvPr/>
          </p:nvSpPr>
          <p:spPr bwMode="auto">
            <a:xfrm>
              <a:off x="1358" y="2245"/>
              <a:ext cx="92" cy="98"/>
            </a:xfrm>
            <a:custGeom>
              <a:avLst/>
              <a:gdLst/>
              <a:ahLst/>
              <a:cxnLst>
                <a:cxn ang="0">
                  <a:pos x="39" y="27"/>
                </a:cxn>
                <a:cxn ang="0">
                  <a:pos x="84" y="49"/>
                </a:cxn>
                <a:cxn ang="0">
                  <a:pos x="134" y="64"/>
                </a:cxn>
                <a:cxn ang="0">
                  <a:pos x="186" y="67"/>
                </a:cxn>
                <a:cxn ang="0">
                  <a:pos x="239" y="63"/>
                </a:cxn>
                <a:cxn ang="0">
                  <a:pos x="287" y="48"/>
                </a:cxn>
                <a:cxn ang="0">
                  <a:pos x="332" y="27"/>
                </a:cxn>
                <a:cxn ang="0">
                  <a:pos x="369" y="1"/>
                </a:cxn>
                <a:cxn ang="0">
                  <a:pos x="183" y="491"/>
                </a:cxn>
                <a:cxn ang="0">
                  <a:pos x="0" y="0"/>
                </a:cxn>
                <a:cxn ang="0">
                  <a:pos x="39" y="27"/>
                </a:cxn>
              </a:cxnLst>
              <a:rect l="0" t="0" r="r" b="b"/>
              <a:pathLst>
                <a:path w="369" h="491">
                  <a:moveTo>
                    <a:pt x="39" y="27"/>
                  </a:moveTo>
                  <a:lnTo>
                    <a:pt x="84" y="49"/>
                  </a:lnTo>
                  <a:lnTo>
                    <a:pt x="134" y="64"/>
                  </a:lnTo>
                  <a:lnTo>
                    <a:pt x="186" y="67"/>
                  </a:lnTo>
                  <a:lnTo>
                    <a:pt x="239" y="63"/>
                  </a:lnTo>
                  <a:lnTo>
                    <a:pt x="287" y="48"/>
                  </a:lnTo>
                  <a:lnTo>
                    <a:pt x="332" y="27"/>
                  </a:lnTo>
                  <a:lnTo>
                    <a:pt x="369" y="1"/>
                  </a:lnTo>
                  <a:lnTo>
                    <a:pt x="183" y="491"/>
                  </a:lnTo>
                  <a:lnTo>
                    <a:pt x="0" y="0"/>
                  </a:lnTo>
                  <a:lnTo>
                    <a:pt x="39" y="27"/>
                  </a:lnTo>
                  <a:close/>
                </a:path>
              </a:pathLst>
            </a:custGeom>
            <a:solidFill>
              <a:srgbClr val="000000"/>
            </a:solidFill>
            <a:ln w="9525">
              <a:noFill/>
              <a:round/>
              <a:headEnd/>
              <a:tailEnd/>
            </a:ln>
          </p:spPr>
          <p:txBody>
            <a:bodyPr/>
            <a:lstStyle/>
            <a:p>
              <a:endParaRPr lang="ja-JP" altLang="en-US"/>
            </a:p>
          </p:txBody>
        </p:sp>
        <p:sp>
          <p:nvSpPr>
            <p:cNvPr id="42" name="Line 40"/>
            <p:cNvSpPr>
              <a:spLocks noChangeShapeType="1"/>
            </p:cNvSpPr>
            <p:nvPr/>
          </p:nvSpPr>
          <p:spPr bwMode="auto">
            <a:xfrm flipH="1">
              <a:off x="1404" y="1881"/>
              <a:ext cx="1" cy="383"/>
            </a:xfrm>
            <a:prstGeom prst="line">
              <a:avLst/>
            </a:prstGeom>
            <a:noFill/>
            <a:ln w="0">
              <a:solidFill>
                <a:srgbClr val="000000"/>
              </a:solidFill>
              <a:round/>
              <a:headEnd/>
              <a:tailEnd/>
            </a:ln>
          </p:spPr>
          <p:txBody>
            <a:bodyPr/>
            <a:lstStyle/>
            <a:p>
              <a:endParaRPr lang="ja-JP" altLang="en-US"/>
            </a:p>
          </p:txBody>
        </p:sp>
        <p:sp>
          <p:nvSpPr>
            <p:cNvPr id="43" name="Freeform 41"/>
            <p:cNvSpPr>
              <a:spLocks/>
            </p:cNvSpPr>
            <p:nvPr/>
          </p:nvSpPr>
          <p:spPr bwMode="auto">
            <a:xfrm>
              <a:off x="1359" y="2957"/>
              <a:ext cx="92" cy="98"/>
            </a:xfrm>
            <a:custGeom>
              <a:avLst/>
              <a:gdLst/>
              <a:ahLst/>
              <a:cxnLst>
                <a:cxn ang="0">
                  <a:pos x="39" y="27"/>
                </a:cxn>
                <a:cxn ang="0">
                  <a:pos x="85" y="48"/>
                </a:cxn>
                <a:cxn ang="0">
                  <a:pos x="135" y="63"/>
                </a:cxn>
                <a:cxn ang="0">
                  <a:pos x="187" y="66"/>
                </a:cxn>
                <a:cxn ang="0">
                  <a:pos x="240" y="62"/>
                </a:cxn>
                <a:cxn ang="0">
                  <a:pos x="288" y="47"/>
                </a:cxn>
                <a:cxn ang="0">
                  <a:pos x="332" y="26"/>
                </a:cxn>
                <a:cxn ang="0">
                  <a:pos x="369" y="0"/>
                </a:cxn>
                <a:cxn ang="0">
                  <a:pos x="185" y="490"/>
                </a:cxn>
                <a:cxn ang="0">
                  <a:pos x="0" y="0"/>
                </a:cxn>
                <a:cxn ang="0">
                  <a:pos x="39" y="27"/>
                </a:cxn>
              </a:cxnLst>
              <a:rect l="0" t="0" r="r" b="b"/>
              <a:pathLst>
                <a:path w="369" h="490">
                  <a:moveTo>
                    <a:pt x="39" y="27"/>
                  </a:moveTo>
                  <a:lnTo>
                    <a:pt x="85" y="48"/>
                  </a:lnTo>
                  <a:lnTo>
                    <a:pt x="135" y="63"/>
                  </a:lnTo>
                  <a:lnTo>
                    <a:pt x="187" y="66"/>
                  </a:lnTo>
                  <a:lnTo>
                    <a:pt x="240" y="62"/>
                  </a:lnTo>
                  <a:lnTo>
                    <a:pt x="288" y="47"/>
                  </a:lnTo>
                  <a:lnTo>
                    <a:pt x="332" y="26"/>
                  </a:lnTo>
                  <a:lnTo>
                    <a:pt x="369" y="0"/>
                  </a:lnTo>
                  <a:lnTo>
                    <a:pt x="185" y="490"/>
                  </a:lnTo>
                  <a:lnTo>
                    <a:pt x="0" y="0"/>
                  </a:lnTo>
                  <a:lnTo>
                    <a:pt x="39" y="27"/>
                  </a:lnTo>
                  <a:close/>
                </a:path>
              </a:pathLst>
            </a:custGeom>
            <a:solidFill>
              <a:srgbClr val="000000"/>
            </a:solidFill>
            <a:ln w="9525">
              <a:noFill/>
              <a:round/>
              <a:headEnd/>
              <a:tailEnd/>
            </a:ln>
          </p:spPr>
          <p:txBody>
            <a:bodyPr/>
            <a:lstStyle/>
            <a:p>
              <a:endParaRPr lang="ja-JP" altLang="en-US"/>
            </a:p>
          </p:txBody>
        </p:sp>
        <p:sp>
          <p:nvSpPr>
            <p:cNvPr id="44" name="Line 42"/>
            <p:cNvSpPr>
              <a:spLocks noChangeShapeType="1"/>
            </p:cNvSpPr>
            <p:nvPr/>
          </p:nvSpPr>
          <p:spPr bwMode="auto">
            <a:xfrm>
              <a:off x="1404" y="2443"/>
              <a:ext cx="1" cy="533"/>
            </a:xfrm>
            <a:prstGeom prst="line">
              <a:avLst/>
            </a:prstGeom>
            <a:noFill/>
            <a:ln w="0">
              <a:solidFill>
                <a:srgbClr val="000000"/>
              </a:solidFill>
              <a:round/>
              <a:headEnd/>
              <a:tailEnd/>
            </a:ln>
          </p:spPr>
          <p:txBody>
            <a:bodyPr/>
            <a:lstStyle/>
            <a:p>
              <a:endParaRPr lang="ja-JP" altLang="en-US"/>
            </a:p>
          </p:txBody>
        </p:sp>
        <p:sp>
          <p:nvSpPr>
            <p:cNvPr id="45" name="Rectangle 43"/>
            <p:cNvSpPr>
              <a:spLocks noChangeArrowheads="1"/>
            </p:cNvSpPr>
            <p:nvPr/>
          </p:nvSpPr>
          <p:spPr bwMode="auto">
            <a:xfrm>
              <a:off x="1222" y="1559"/>
              <a:ext cx="52"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6</a:t>
              </a:r>
              <a:endParaRPr lang="en-US" altLang="zh-CN">
                <a:ea typeface="宋体" pitchFamily="2" charset="-122"/>
              </a:endParaRPr>
            </a:p>
          </p:txBody>
        </p:sp>
        <p:sp>
          <p:nvSpPr>
            <p:cNvPr id="46" name="Rectangle 44"/>
            <p:cNvSpPr>
              <a:spLocks noChangeArrowheads="1"/>
            </p:cNvSpPr>
            <p:nvPr/>
          </p:nvSpPr>
          <p:spPr bwMode="auto">
            <a:xfrm>
              <a:off x="1286" y="1815"/>
              <a:ext cx="52"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7</a:t>
              </a:r>
              <a:endParaRPr lang="en-US" altLang="zh-CN">
                <a:ea typeface="宋体" pitchFamily="2" charset="-122"/>
              </a:endParaRPr>
            </a:p>
          </p:txBody>
        </p:sp>
        <p:sp>
          <p:nvSpPr>
            <p:cNvPr id="47" name="Rectangle 45"/>
            <p:cNvSpPr>
              <a:spLocks noChangeArrowheads="1"/>
            </p:cNvSpPr>
            <p:nvPr/>
          </p:nvSpPr>
          <p:spPr bwMode="auto">
            <a:xfrm>
              <a:off x="1253" y="2388"/>
              <a:ext cx="52"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8</a:t>
              </a:r>
              <a:endParaRPr lang="en-US" altLang="zh-CN">
                <a:ea typeface="宋体" pitchFamily="2" charset="-122"/>
              </a:endParaRPr>
            </a:p>
          </p:txBody>
        </p:sp>
        <p:sp>
          <p:nvSpPr>
            <p:cNvPr id="48" name="Rectangle 46"/>
            <p:cNvSpPr>
              <a:spLocks noChangeArrowheads="1"/>
            </p:cNvSpPr>
            <p:nvPr/>
          </p:nvSpPr>
          <p:spPr bwMode="auto">
            <a:xfrm>
              <a:off x="1189" y="3015"/>
              <a:ext cx="52"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9</a:t>
              </a:r>
              <a:endParaRPr lang="en-US" altLang="zh-CN">
                <a:ea typeface="宋体" pitchFamily="2" charset="-122"/>
              </a:endParaRPr>
            </a:p>
          </p:txBody>
        </p:sp>
        <p:sp>
          <p:nvSpPr>
            <p:cNvPr id="49" name="Rectangle 47"/>
            <p:cNvSpPr>
              <a:spLocks noChangeArrowheads="1"/>
            </p:cNvSpPr>
            <p:nvPr/>
          </p:nvSpPr>
          <p:spPr bwMode="auto">
            <a:xfrm>
              <a:off x="1951" y="1559"/>
              <a:ext cx="104"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10</a:t>
              </a:r>
              <a:endParaRPr lang="en-US" altLang="zh-CN">
                <a:ea typeface="宋体" pitchFamily="2" charset="-122"/>
              </a:endParaRPr>
            </a:p>
          </p:txBody>
        </p:sp>
        <p:sp>
          <p:nvSpPr>
            <p:cNvPr id="50" name="Rectangle 48"/>
            <p:cNvSpPr>
              <a:spLocks noChangeArrowheads="1"/>
            </p:cNvSpPr>
            <p:nvPr/>
          </p:nvSpPr>
          <p:spPr bwMode="auto">
            <a:xfrm>
              <a:off x="1951" y="1748"/>
              <a:ext cx="104"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11</a:t>
              </a:r>
              <a:endParaRPr lang="en-US" altLang="zh-CN">
                <a:ea typeface="宋体" pitchFamily="2" charset="-122"/>
              </a:endParaRPr>
            </a:p>
          </p:txBody>
        </p:sp>
        <p:sp>
          <p:nvSpPr>
            <p:cNvPr id="51" name="Rectangle 49"/>
            <p:cNvSpPr>
              <a:spLocks noChangeArrowheads="1"/>
            </p:cNvSpPr>
            <p:nvPr/>
          </p:nvSpPr>
          <p:spPr bwMode="auto">
            <a:xfrm>
              <a:off x="2646" y="1541"/>
              <a:ext cx="104"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16</a:t>
              </a:r>
              <a:endParaRPr lang="en-US" altLang="zh-CN">
                <a:ea typeface="宋体" pitchFamily="2" charset="-122"/>
              </a:endParaRPr>
            </a:p>
          </p:txBody>
        </p:sp>
        <p:sp>
          <p:nvSpPr>
            <p:cNvPr id="52" name="Rectangle 50"/>
            <p:cNvSpPr>
              <a:spLocks noChangeArrowheads="1"/>
            </p:cNvSpPr>
            <p:nvPr/>
          </p:nvSpPr>
          <p:spPr bwMode="auto">
            <a:xfrm>
              <a:off x="1951" y="2071"/>
              <a:ext cx="104"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12</a:t>
              </a:r>
              <a:endParaRPr lang="en-US" altLang="zh-CN">
                <a:ea typeface="宋体" pitchFamily="2" charset="-122"/>
              </a:endParaRPr>
            </a:p>
          </p:txBody>
        </p:sp>
        <p:sp>
          <p:nvSpPr>
            <p:cNvPr id="53" name="Rectangle 51"/>
            <p:cNvSpPr>
              <a:spLocks noChangeArrowheads="1"/>
            </p:cNvSpPr>
            <p:nvPr/>
          </p:nvSpPr>
          <p:spPr bwMode="auto">
            <a:xfrm>
              <a:off x="2679" y="1815"/>
              <a:ext cx="104"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17</a:t>
              </a:r>
              <a:endParaRPr lang="en-US" altLang="zh-CN">
                <a:ea typeface="宋体" pitchFamily="2" charset="-122"/>
              </a:endParaRPr>
            </a:p>
          </p:txBody>
        </p:sp>
        <p:sp>
          <p:nvSpPr>
            <p:cNvPr id="54" name="Rectangle 52"/>
            <p:cNvSpPr>
              <a:spLocks noChangeArrowheads="1"/>
            </p:cNvSpPr>
            <p:nvPr/>
          </p:nvSpPr>
          <p:spPr bwMode="auto">
            <a:xfrm>
              <a:off x="2888" y="2089"/>
              <a:ext cx="104"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18</a:t>
              </a:r>
              <a:endParaRPr lang="en-US" altLang="zh-CN">
                <a:ea typeface="宋体" pitchFamily="2" charset="-122"/>
              </a:endParaRPr>
            </a:p>
          </p:txBody>
        </p:sp>
        <p:sp>
          <p:nvSpPr>
            <p:cNvPr id="55" name="Rectangle 53"/>
            <p:cNvSpPr>
              <a:spLocks noChangeArrowheads="1"/>
            </p:cNvSpPr>
            <p:nvPr/>
          </p:nvSpPr>
          <p:spPr bwMode="auto">
            <a:xfrm>
              <a:off x="1951" y="2485"/>
              <a:ext cx="104"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13</a:t>
              </a:r>
              <a:endParaRPr lang="en-US" altLang="zh-CN">
                <a:ea typeface="宋体" pitchFamily="2" charset="-122"/>
              </a:endParaRPr>
            </a:p>
          </p:txBody>
        </p:sp>
        <p:sp>
          <p:nvSpPr>
            <p:cNvPr id="56" name="Rectangle 54"/>
            <p:cNvSpPr>
              <a:spLocks noChangeArrowheads="1"/>
            </p:cNvSpPr>
            <p:nvPr/>
          </p:nvSpPr>
          <p:spPr bwMode="auto">
            <a:xfrm>
              <a:off x="1951" y="2990"/>
              <a:ext cx="104"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14</a:t>
              </a:r>
              <a:endParaRPr lang="en-US" altLang="zh-CN">
                <a:ea typeface="宋体" pitchFamily="2" charset="-122"/>
              </a:endParaRPr>
            </a:p>
          </p:txBody>
        </p:sp>
        <p:sp>
          <p:nvSpPr>
            <p:cNvPr id="57" name="Rectangle 55"/>
            <p:cNvSpPr>
              <a:spLocks noChangeArrowheads="1"/>
            </p:cNvSpPr>
            <p:nvPr/>
          </p:nvSpPr>
          <p:spPr bwMode="auto">
            <a:xfrm>
              <a:off x="2679" y="2504"/>
              <a:ext cx="104"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19</a:t>
              </a:r>
              <a:endParaRPr lang="en-US" altLang="zh-CN">
                <a:ea typeface="宋体" pitchFamily="2" charset="-122"/>
              </a:endParaRPr>
            </a:p>
          </p:txBody>
        </p:sp>
        <p:sp>
          <p:nvSpPr>
            <p:cNvPr id="58" name="Rectangle 56"/>
            <p:cNvSpPr>
              <a:spLocks noChangeArrowheads="1"/>
            </p:cNvSpPr>
            <p:nvPr/>
          </p:nvSpPr>
          <p:spPr bwMode="auto">
            <a:xfrm>
              <a:off x="2679" y="2808"/>
              <a:ext cx="104"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20</a:t>
              </a:r>
              <a:endParaRPr lang="en-US" altLang="zh-CN">
                <a:ea typeface="宋体" pitchFamily="2" charset="-122"/>
              </a:endParaRPr>
            </a:p>
          </p:txBody>
        </p:sp>
        <p:sp>
          <p:nvSpPr>
            <p:cNvPr id="59" name="Rectangle 57"/>
            <p:cNvSpPr>
              <a:spLocks noChangeArrowheads="1"/>
            </p:cNvSpPr>
            <p:nvPr/>
          </p:nvSpPr>
          <p:spPr bwMode="auto">
            <a:xfrm>
              <a:off x="1951" y="3405"/>
              <a:ext cx="104"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15</a:t>
              </a:r>
              <a:endParaRPr lang="en-US" altLang="zh-CN">
                <a:ea typeface="宋体" pitchFamily="2" charset="-122"/>
              </a:endParaRPr>
            </a:p>
          </p:txBody>
        </p:sp>
        <p:sp>
          <p:nvSpPr>
            <p:cNvPr id="60" name="Rectangle 58"/>
            <p:cNvSpPr>
              <a:spLocks noChangeArrowheads="1"/>
            </p:cNvSpPr>
            <p:nvPr/>
          </p:nvSpPr>
          <p:spPr bwMode="auto">
            <a:xfrm>
              <a:off x="1367" y="1274"/>
              <a:ext cx="105" cy="13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C</a:t>
              </a:r>
              <a:r>
                <a:rPr lang="en-US" altLang="zh-CN" sz="1200" baseline="-25000">
                  <a:solidFill>
                    <a:srgbClr val="000000"/>
                  </a:solidFill>
                  <a:ea typeface="宋体" pitchFamily="2" charset="-122"/>
                </a:rPr>
                <a:t>2</a:t>
              </a:r>
              <a:endParaRPr lang="en-US" altLang="zh-CN" baseline="-25000">
                <a:ea typeface="宋体" pitchFamily="2" charset="-122"/>
              </a:endParaRPr>
            </a:p>
          </p:txBody>
        </p:sp>
        <p:sp>
          <p:nvSpPr>
            <p:cNvPr id="61" name="Rectangle 59"/>
            <p:cNvSpPr>
              <a:spLocks noChangeArrowheads="1"/>
            </p:cNvSpPr>
            <p:nvPr/>
          </p:nvSpPr>
          <p:spPr bwMode="auto">
            <a:xfrm>
              <a:off x="2095" y="1274"/>
              <a:ext cx="105" cy="13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C</a:t>
              </a:r>
              <a:r>
                <a:rPr lang="en-US" altLang="zh-CN" sz="1200" baseline="-25000">
                  <a:solidFill>
                    <a:srgbClr val="000000"/>
                  </a:solidFill>
                  <a:ea typeface="宋体" pitchFamily="2" charset="-122"/>
                </a:rPr>
                <a:t>3</a:t>
              </a:r>
              <a:endParaRPr lang="en-US" altLang="zh-CN" baseline="-25000">
                <a:ea typeface="宋体" pitchFamily="2" charset="-122"/>
              </a:endParaRPr>
            </a:p>
          </p:txBody>
        </p:sp>
        <p:sp>
          <p:nvSpPr>
            <p:cNvPr id="62" name="Rectangle 60"/>
            <p:cNvSpPr>
              <a:spLocks noChangeArrowheads="1"/>
            </p:cNvSpPr>
            <p:nvPr/>
          </p:nvSpPr>
          <p:spPr bwMode="auto">
            <a:xfrm>
              <a:off x="2823" y="1274"/>
              <a:ext cx="105" cy="13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C</a:t>
              </a:r>
              <a:r>
                <a:rPr lang="en-US" altLang="zh-CN" sz="1200" baseline="-25000">
                  <a:solidFill>
                    <a:srgbClr val="000000"/>
                  </a:solidFill>
                  <a:ea typeface="宋体" pitchFamily="2" charset="-122"/>
                </a:rPr>
                <a:t>4</a:t>
              </a:r>
              <a:endParaRPr lang="en-US" altLang="zh-CN" baseline="-25000">
                <a:ea typeface="宋体" pitchFamily="2" charset="-122"/>
              </a:endParaRPr>
            </a:p>
          </p:txBody>
        </p:sp>
        <p:sp>
          <p:nvSpPr>
            <p:cNvPr id="63" name="Freeform 61"/>
            <p:cNvSpPr>
              <a:spLocks/>
            </p:cNvSpPr>
            <p:nvPr/>
          </p:nvSpPr>
          <p:spPr bwMode="auto">
            <a:xfrm>
              <a:off x="602" y="1902"/>
              <a:ext cx="93" cy="98"/>
            </a:xfrm>
            <a:custGeom>
              <a:avLst/>
              <a:gdLst/>
              <a:ahLst/>
              <a:cxnLst>
                <a:cxn ang="0">
                  <a:pos x="39" y="27"/>
                </a:cxn>
                <a:cxn ang="0">
                  <a:pos x="85" y="48"/>
                </a:cxn>
                <a:cxn ang="0">
                  <a:pos x="134" y="63"/>
                </a:cxn>
                <a:cxn ang="0">
                  <a:pos x="188" y="66"/>
                </a:cxn>
                <a:cxn ang="0">
                  <a:pos x="240" y="62"/>
                </a:cxn>
                <a:cxn ang="0">
                  <a:pos x="288" y="47"/>
                </a:cxn>
                <a:cxn ang="0">
                  <a:pos x="333" y="26"/>
                </a:cxn>
                <a:cxn ang="0">
                  <a:pos x="369" y="0"/>
                </a:cxn>
                <a:cxn ang="0">
                  <a:pos x="185" y="490"/>
                </a:cxn>
                <a:cxn ang="0">
                  <a:pos x="0" y="0"/>
                </a:cxn>
                <a:cxn ang="0">
                  <a:pos x="39" y="27"/>
                </a:cxn>
              </a:cxnLst>
              <a:rect l="0" t="0" r="r" b="b"/>
              <a:pathLst>
                <a:path w="369" h="490">
                  <a:moveTo>
                    <a:pt x="39" y="27"/>
                  </a:moveTo>
                  <a:lnTo>
                    <a:pt x="85" y="48"/>
                  </a:lnTo>
                  <a:lnTo>
                    <a:pt x="134" y="63"/>
                  </a:lnTo>
                  <a:lnTo>
                    <a:pt x="188" y="66"/>
                  </a:lnTo>
                  <a:lnTo>
                    <a:pt x="240" y="62"/>
                  </a:lnTo>
                  <a:lnTo>
                    <a:pt x="288" y="47"/>
                  </a:lnTo>
                  <a:lnTo>
                    <a:pt x="333" y="26"/>
                  </a:lnTo>
                  <a:lnTo>
                    <a:pt x="369" y="0"/>
                  </a:lnTo>
                  <a:lnTo>
                    <a:pt x="185" y="490"/>
                  </a:lnTo>
                  <a:lnTo>
                    <a:pt x="0" y="0"/>
                  </a:lnTo>
                  <a:lnTo>
                    <a:pt x="39" y="27"/>
                  </a:lnTo>
                  <a:close/>
                </a:path>
              </a:pathLst>
            </a:custGeom>
            <a:solidFill>
              <a:srgbClr val="000000"/>
            </a:solidFill>
            <a:ln w="9525">
              <a:noFill/>
              <a:round/>
              <a:headEnd/>
              <a:tailEnd/>
            </a:ln>
          </p:spPr>
          <p:txBody>
            <a:bodyPr/>
            <a:lstStyle/>
            <a:p>
              <a:endParaRPr lang="ja-JP" altLang="en-US"/>
            </a:p>
          </p:txBody>
        </p:sp>
        <p:sp>
          <p:nvSpPr>
            <p:cNvPr id="64" name="Line 62"/>
            <p:cNvSpPr>
              <a:spLocks noChangeShapeType="1"/>
            </p:cNvSpPr>
            <p:nvPr/>
          </p:nvSpPr>
          <p:spPr bwMode="auto">
            <a:xfrm>
              <a:off x="648" y="1568"/>
              <a:ext cx="1" cy="353"/>
            </a:xfrm>
            <a:prstGeom prst="line">
              <a:avLst/>
            </a:prstGeom>
            <a:noFill/>
            <a:ln w="0">
              <a:solidFill>
                <a:srgbClr val="000000"/>
              </a:solidFill>
              <a:round/>
              <a:headEnd/>
              <a:tailEnd/>
            </a:ln>
          </p:spPr>
          <p:txBody>
            <a:bodyPr/>
            <a:lstStyle/>
            <a:p>
              <a:endParaRPr lang="ja-JP" altLang="en-US"/>
            </a:p>
          </p:txBody>
        </p:sp>
        <p:sp>
          <p:nvSpPr>
            <p:cNvPr id="65" name="Freeform 63"/>
            <p:cNvSpPr>
              <a:spLocks/>
            </p:cNvSpPr>
            <p:nvPr/>
          </p:nvSpPr>
          <p:spPr bwMode="auto">
            <a:xfrm>
              <a:off x="604" y="1492"/>
              <a:ext cx="105" cy="79"/>
            </a:xfrm>
            <a:custGeom>
              <a:avLst/>
              <a:gdLst/>
              <a:ahLst/>
              <a:cxnLst>
                <a:cxn ang="0">
                  <a:pos x="187" y="392"/>
                </a:cxn>
                <a:cxn ang="0">
                  <a:pos x="147" y="383"/>
                </a:cxn>
                <a:cxn ang="0">
                  <a:pos x="110" y="368"/>
                </a:cxn>
                <a:cxn ang="0">
                  <a:pos x="76" y="348"/>
                </a:cxn>
                <a:cxn ang="0">
                  <a:pos x="48" y="321"/>
                </a:cxn>
                <a:cxn ang="0">
                  <a:pos x="25" y="290"/>
                </a:cxn>
                <a:cxn ang="0">
                  <a:pos x="9" y="254"/>
                </a:cxn>
                <a:cxn ang="0">
                  <a:pos x="1" y="216"/>
                </a:cxn>
                <a:cxn ang="0">
                  <a:pos x="1" y="176"/>
                </a:cxn>
                <a:cxn ang="0">
                  <a:pos x="9" y="138"/>
                </a:cxn>
                <a:cxn ang="0">
                  <a:pos x="25" y="102"/>
                </a:cxn>
                <a:cxn ang="0">
                  <a:pos x="48" y="71"/>
                </a:cxn>
                <a:cxn ang="0">
                  <a:pos x="76" y="45"/>
                </a:cxn>
                <a:cxn ang="0">
                  <a:pos x="110" y="24"/>
                </a:cxn>
                <a:cxn ang="0">
                  <a:pos x="147" y="9"/>
                </a:cxn>
                <a:cxn ang="0">
                  <a:pos x="187" y="1"/>
                </a:cxn>
                <a:cxn ang="0">
                  <a:pos x="231" y="1"/>
                </a:cxn>
                <a:cxn ang="0">
                  <a:pos x="271" y="9"/>
                </a:cxn>
                <a:cxn ang="0">
                  <a:pos x="308" y="24"/>
                </a:cxn>
                <a:cxn ang="0">
                  <a:pos x="342" y="45"/>
                </a:cxn>
                <a:cxn ang="0">
                  <a:pos x="370" y="71"/>
                </a:cxn>
                <a:cxn ang="0">
                  <a:pos x="393" y="102"/>
                </a:cxn>
                <a:cxn ang="0">
                  <a:pos x="408" y="138"/>
                </a:cxn>
                <a:cxn ang="0">
                  <a:pos x="417" y="176"/>
                </a:cxn>
                <a:cxn ang="0">
                  <a:pos x="417" y="216"/>
                </a:cxn>
                <a:cxn ang="0">
                  <a:pos x="408" y="254"/>
                </a:cxn>
                <a:cxn ang="0">
                  <a:pos x="393" y="290"/>
                </a:cxn>
                <a:cxn ang="0">
                  <a:pos x="370" y="321"/>
                </a:cxn>
                <a:cxn ang="0">
                  <a:pos x="342" y="348"/>
                </a:cxn>
                <a:cxn ang="0">
                  <a:pos x="308" y="368"/>
                </a:cxn>
                <a:cxn ang="0">
                  <a:pos x="271" y="383"/>
                </a:cxn>
                <a:cxn ang="0">
                  <a:pos x="231" y="392"/>
                </a:cxn>
              </a:cxnLst>
              <a:rect l="0" t="0" r="r" b="b"/>
              <a:pathLst>
                <a:path w="418" h="393">
                  <a:moveTo>
                    <a:pt x="209" y="393"/>
                  </a:moveTo>
                  <a:lnTo>
                    <a:pt x="187" y="392"/>
                  </a:lnTo>
                  <a:lnTo>
                    <a:pt x="167" y="389"/>
                  </a:lnTo>
                  <a:lnTo>
                    <a:pt x="147" y="383"/>
                  </a:lnTo>
                  <a:lnTo>
                    <a:pt x="128" y="378"/>
                  </a:lnTo>
                  <a:lnTo>
                    <a:pt x="110" y="368"/>
                  </a:lnTo>
                  <a:lnTo>
                    <a:pt x="92" y="359"/>
                  </a:lnTo>
                  <a:lnTo>
                    <a:pt x="76" y="348"/>
                  </a:lnTo>
                  <a:lnTo>
                    <a:pt x="61" y="335"/>
                  </a:lnTo>
                  <a:lnTo>
                    <a:pt x="48" y="321"/>
                  </a:lnTo>
                  <a:lnTo>
                    <a:pt x="36" y="306"/>
                  </a:lnTo>
                  <a:lnTo>
                    <a:pt x="25" y="290"/>
                  </a:lnTo>
                  <a:lnTo>
                    <a:pt x="16" y="273"/>
                  </a:lnTo>
                  <a:lnTo>
                    <a:pt x="9" y="254"/>
                  </a:lnTo>
                  <a:lnTo>
                    <a:pt x="4" y="236"/>
                  </a:lnTo>
                  <a:lnTo>
                    <a:pt x="1" y="216"/>
                  </a:lnTo>
                  <a:lnTo>
                    <a:pt x="0" y="197"/>
                  </a:lnTo>
                  <a:lnTo>
                    <a:pt x="1" y="176"/>
                  </a:lnTo>
                  <a:lnTo>
                    <a:pt x="4" y="157"/>
                  </a:lnTo>
                  <a:lnTo>
                    <a:pt x="9" y="138"/>
                  </a:lnTo>
                  <a:lnTo>
                    <a:pt x="16" y="120"/>
                  </a:lnTo>
                  <a:lnTo>
                    <a:pt x="25" y="102"/>
                  </a:lnTo>
                  <a:lnTo>
                    <a:pt x="36" y="86"/>
                  </a:lnTo>
                  <a:lnTo>
                    <a:pt x="48" y="71"/>
                  </a:lnTo>
                  <a:lnTo>
                    <a:pt x="61" y="58"/>
                  </a:lnTo>
                  <a:lnTo>
                    <a:pt x="76" y="45"/>
                  </a:lnTo>
                  <a:lnTo>
                    <a:pt x="92" y="33"/>
                  </a:lnTo>
                  <a:lnTo>
                    <a:pt x="110" y="24"/>
                  </a:lnTo>
                  <a:lnTo>
                    <a:pt x="128" y="15"/>
                  </a:lnTo>
                  <a:lnTo>
                    <a:pt x="147" y="9"/>
                  </a:lnTo>
                  <a:lnTo>
                    <a:pt x="167" y="3"/>
                  </a:lnTo>
                  <a:lnTo>
                    <a:pt x="187" y="1"/>
                  </a:lnTo>
                  <a:lnTo>
                    <a:pt x="209" y="0"/>
                  </a:lnTo>
                  <a:lnTo>
                    <a:pt x="231" y="1"/>
                  </a:lnTo>
                  <a:lnTo>
                    <a:pt x="251" y="3"/>
                  </a:lnTo>
                  <a:lnTo>
                    <a:pt x="271" y="9"/>
                  </a:lnTo>
                  <a:lnTo>
                    <a:pt x="290" y="15"/>
                  </a:lnTo>
                  <a:lnTo>
                    <a:pt x="308" y="24"/>
                  </a:lnTo>
                  <a:lnTo>
                    <a:pt x="326" y="33"/>
                  </a:lnTo>
                  <a:lnTo>
                    <a:pt x="342" y="45"/>
                  </a:lnTo>
                  <a:lnTo>
                    <a:pt x="356" y="58"/>
                  </a:lnTo>
                  <a:lnTo>
                    <a:pt x="370" y="71"/>
                  </a:lnTo>
                  <a:lnTo>
                    <a:pt x="382" y="86"/>
                  </a:lnTo>
                  <a:lnTo>
                    <a:pt x="393" y="102"/>
                  </a:lnTo>
                  <a:lnTo>
                    <a:pt x="401" y="120"/>
                  </a:lnTo>
                  <a:lnTo>
                    <a:pt x="408" y="138"/>
                  </a:lnTo>
                  <a:lnTo>
                    <a:pt x="413" y="157"/>
                  </a:lnTo>
                  <a:lnTo>
                    <a:pt x="417" y="176"/>
                  </a:lnTo>
                  <a:lnTo>
                    <a:pt x="418" y="197"/>
                  </a:lnTo>
                  <a:lnTo>
                    <a:pt x="417" y="216"/>
                  </a:lnTo>
                  <a:lnTo>
                    <a:pt x="413" y="236"/>
                  </a:lnTo>
                  <a:lnTo>
                    <a:pt x="408" y="254"/>
                  </a:lnTo>
                  <a:lnTo>
                    <a:pt x="401" y="273"/>
                  </a:lnTo>
                  <a:lnTo>
                    <a:pt x="393" y="290"/>
                  </a:lnTo>
                  <a:lnTo>
                    <a:pt x="382" y="306"/>
                  </a:lnTo>
                  <a:lnTo>
                    <a:pt x="370" y="321"/>
                  </a:lnTo>
                  <a:lnTo>
                    <a:pt x="356" y="335"/>
                  </a:lnTo>
                  <a:lnTo>
                    <a:pt x="342" y="348"/>
                  </a:lnTo>
                  <a:lnTo>
                    <a:pt x="326" y="359"/>
                  </a:lnTo>
                  <a:lnTo>
                    <a:pt x="308" y="368"/>
                  </a:lnTo>
                  <a:lnTo>
                    <a:pt x="290" y="378"/>
                  </a:lnTo>
                  <a:lnTo>
                    <a:pt x="271" y="383"/>
                  </a:lnTo>
                  <a:lnTo>
                    <a:pt x="251" y="389"/>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66" name="Freeform 64"/>
            <p:cNvSpPr>
              <a:spLocks/>
            </p:cNvSpPr>
            <p:nvPr/>
          </p:nvSpPr>
          <p:spPr bwMode="auto">
            <a:xfrm>
              <a:off x="604" y="1999"/>
              <a:ext cx="105" cy="78"/>
            </a:xfrm>
            <a:custGeom>
              <a:avLst/>
              <a:gdLst/>
              <a:ahLst/>
              <a:cxnLst>
                <a:cxn ang="0">
                  <a:pos x="187" y="391"/>
                </a:cxn>
                <a:cxn ang="0">
                  <a:pos x="147" y="383"/>
                </a:cxn>
                <a:cxn ang="0">
                  <a:pos x="110" y="368"/>
                </a:cxn>
                <a:cxn ang="0">
                  <a:pos x="76" y="347"/>
                </a:cxn>
                <a:cxn ang="0">
                  <a:pos x="48" y="321"/>
                </a:cxn>
                <a:cxn ang="0">
                  <a:pos x="25" y="290"/>
                </a:cxn>
                <a:cxn ang="0">
                  <a:pos x="9" y="254"/>
                </a:cxn>
                <a:cxn ang="0">
                  <a:pos x="1" y="216"/>
                </a:cxn>
                <a:cxn ang="0">
                  <a:pos x="1" y="176"/>
                </a:cxn>
                <a:cxn ang="0">
                  <a:pos x="9" y="138"/>
                </a:cxn>
                <a:cxn ang="0">
                  <a:pos x="25" y="102"/>
                </a:cxn>
                <a:cxn ang="0">
                  <a:pos x="48" y="71"/>
                </a:cxn>
                <a:cxn ang="0">
                  <a:pos x="76" y="45"/>
                </a:cxn>
                <a:cxn ang="0">
                  <a:pos x="110" y="24"/>
                </a:cxn>
                <a:cxn ang="0">
                  <a:pos x="147" y="9"/>
                </a:cxn>
                <a:cxn ang="0">
                  <a:pos x="187" y="1"/>
                </a:cxn>
                <a:cxn ang="0">
                  <a:pos x="231" y="1"/>
                </a:cxn>
                <a:cxn ang="0">
                  <a:pos x="271" y="9"/>
                </a:cxn>
                <a:cxn ang="0">
                  <a:pos x="308" y="24"/>
                </a:cxn>
                <a:cxn ang="0">
                  <a:pos x="342" y="45"/>
                </a:cxn>
                <a:cxn ang="0">
                  <a:pos x="370" y="71"/>
                </a:cxn>
                <a:cxn ang="0">
                  <a:pos x="393" y="102"/>
                </a:cxn>
                <a:cxn ang="0">
                  <a:pos x="408" y="138"/>
                </a:cxn>
                <a:cxn ang="0">
                  <a:pos x="417" y="176"/>
                </a:cxn>
                <a:cxn ang="0">
                  <a:pos x="417" y="216"/>
                </a:cxn>
                <a:cxn ang="0">
                  <a:pos x="408" y="254"/>
                </a:cxn>
                <a:cxn ang="0">
                  <a:pos x="393" y="290"/>
                </a:cxn>
                <a:cxn ang="0">
                  <a:pos x="370" y="321"/>
                </a:cxn>
                <a:cxn ang="0">
                  <a:pos x="342" y="347"/>
                </a:cxn>
                <a:cxn ang="0">
                  <a:pos x="308" y="368"/>
                </a:cxn>
                <a:cxn ang="0">
                  <a:pos x="271" y="383"/>
                </a:cxn>
                <a:cxn ang="0">
                  <a:pos x="231" y="391"/>
                </a:cxn>
              </a:cxnLst>
              <a:rect l="0" t="0" r="r" b="b"/>
              <a:pathLst>
                <a:path w="418" h="392">
                  <a:moveTo>
                    <a:pt x="209" y="392"/>
                  </a:moveTo>
                  <a:lnTo>
                    <a:pt x="187" y="391"/>
                  </a:lnTo>
                  <a:lnTo>
                    <a:pt x="167" y="389"/>
                  </a:lnTo>
                  <a:lnTo>
                    <a:pt x="147" y="383"/>
                  </a:lnTo>
                  <a:lnTo>
                    <a:pt x="128" y="377"/>
                  </a:lnTo>
                  <a:lnTo>
                    <a:pt x="110" y="368"/>
                  </a:lnTo>
                  <a:lnTo>
                    <a:pt x="92" y="359"/>
                  </a:lnTo>
                  <a:lnTo>
                    <a:pt x="76" y="347"/>
                  </a:lnTo>
                  <a:lnTo>
                    <a:pt x="61" y="335"/>
                  </a:lnTo>
                  <a:lnTo>
                    <a:pt x="48" y="321"/>
                  </a:lnTo>
                  <a:lnTo>
                    <a:pt x="36" y="306"/>
                  </a:lnTo>
                  <a:lnTo>
                    <a:pt x="25" y="290"/>
                  </a:lnTo>
                  <a:lnTo>
                    <a:pt x="16" y="273"/>
                  </a:lnTo>
                  <a:lnTo>
                    <a:pt x="9" y="254"/>
                  </a:lnTo>
                  <a:lnTo>
                    <a:pt x="4" y="236"/>
                  </a:lnTo>
                  <a:lnTo>
                    <a:pt x="1" y="216"/>
                  </a:lnTo>
                  <a:lnTo>
                    <a:pt x="0" y="197"/>
                  </a:lnTo>
                  <a:lnTo>
                    <a:pt x="1" y="176"/>
                  </a:lnTo>
                  <a:lnTo>
                    <a:pt x="4" y="156"/>
                  </a:lnTo>
                  <a:lnTo>
                    <a:pt x="9" y="138"/>
                  </a:lnTo>
                  <a:lnTo>
                    <a:pt x="16" y="119"/>
                  </a:lnTo>
                  <a:lnTo>
                    <a:pt x="25" y="102"/>
                  </a:lnTo>
                  <a:lnTo>
                    <a:pt x="36" y="86"/>
                  </a:lnTo>
                  <a:lnTo>
                    <a:pt x="48" y="71"/>
                  </a:lnTo>
                  <a:lnTo>
                    <a:pt x="61" y="57"/>
                  </a:lnTo>
                  <a:lnTo>
                    <a:pt x="76" y="45"/>
                  </a:lnTo>
                  <a:lnTo>
                    <a:pt x="92" y="33"/>
                  </a:lnTo>
                  <a:lnTo>
                    <a:pt x="110" y="24"/>
                  </a:lnTo>
                  <a:lnTo>
                    <a:pt x="128" y="15"/>
                  </a:lnTo>
                  <a:lnTo>
                    <a:pt x="147" y="9"/>
                  </a:lnTo>
                  <a:lnTo>
                    <a:pt x="167" y="3"/>
                  </a:lnTo>
                  <a:lnTo>
                    <a:pt x="187" y="1"/>
                  </a:lnTo>
                  <a:lnTo>
                    <a:pt x="209" y="0"/>
                  </a:lnTo>
                  <a:lnTo>
                    <a:pt x="231" y="1"/>
                  </a:lnTo>
                  <a:lnTo>
                    <a:pt x="251" y="3"/>
                  </a:lnTo>
                  <a:lnTo>
                    <a:pt x="271" y="9"/>
                  </a:lnTo>
                  <a:lnTo>
                    <a:pt x="290" y="15"/>
                  </a:lnTo>
                  <a:lnTo>
                    <a:pt x="308" y="24"/>
                  </a:lnTo>
                  <a:lnTo>
                    <a:pt x="326" y="33"/>
                  </a:lnTo>
                  <a:lnTo>
                    <a:pt x="342" y="45"/>
                  </a:lnTo>
                  <a:lnTo>
                    <a:pt x="356" y="57"/>
                  </a:lnTo>
                  <a:lnTo>
                    <a:pt x="370" y="71"/>
                  </a:lnTo>
                  <a:lnTo>
                    <a:pt x="382" y="86"/>
                  </a:lnTo>
                  <a:lnTo>
                    <a:pt x="393" y="102"/>
                  </a:lnTo>
                  <a:lnTo>
                    <a:pt x="401" y="119"/>
                  </a:lnTo>
                  <a:lnTo>
                    <a:pt x="408" y="138"/>
                  </a:lnTo>
                  <a:lnTo>
                    <a:pt x="413" y="156"/>
                  </a:lnTo>
                  <a:lnTo>
                    <a:pt x="417" y="176"/>
                  </a:lnTo>
                  <a:lnTo>
                    <a:pt x="418" y="197"/>
                  </a:lnTo>
                  <a:lnTo>
                    <a:pt x="417" y="216"/>
                  </a:lnTo>
                  <a:lnTo>
                    <a:pt x="413" y="236"/>
                  </a:lnTo>
                  <a:lnTo>
                    <a:pt x="408" y="254"/>
                  </a:lnTo>
                  <a:lnTo>
                    <a:pt x="401" y="273"/>
                  </a:lnTo>
                  <a:lnTo>
                    <a:pt x="393" y="290"/>
                  </a:lnTo>
                  <a:lnTo>
                    <a:pt x="382" y="306"/>
                  </a:lnTo>
                  <a:lnTo>
                    <a:pt x="370" y="321"/>
                  </a:lnTo>
                  <a:lnTo>
                    <a:pt x="356" y="335"/>
                  </a:lnTo>
                  <a:lnTo>
                    <a:pt x="342" y="347"/>
                  </a:lnTo>
                  <a:lnTo>
                    <a:pt x="326" y="359"/>
                  </a:lnTo>
                  <a:lnTo>
                    <a:pt x="308" y="368"/>
                  </a:lnTo>
                  <a:lnTo>
                    <a:pt x="290" y="377"/>
                  </a:lnTo>
                  <a:lnTo>
                    <a:pt x="271" y="383"/>
                  </a:lnTo>
                  <a:lnTo>
                    <a:pt x="251" y="389"/>
                  </a:lnTo>
                  <a:lnTo>
                    <a:pt x="231" y="391"/>
                  </a:lnTo>
                  <a:lnTo>
                    <a:pt x="209" y="392"/>
                  </a:lnTo>
                </a:path>
              </a:pathLst>
            </a:custGeom>
            <a:noFill/>
            <a:ln w="0">
              <a:solidFill>
                <a:srgbClr val="000000"/>
              </a:solidFill>
              <a:prstDash val="solid"/>
              <a:round/>
              <a:headEnd/>
              <a:tailEnd/>
            </a:ln>
          </p:spPr>
          <p:txBody>
            <a:bodyPr/>
            <a:lstStyle/>
            <a:p>
              <a:endParaRPr lang="ja-JP" altLang="en-US"/>
            </a:p>
          </p:txBody>
        </p:sp>
        <p:sp>
          <p:nvSpPr>
            <p:cNvPr id="67" name="Freeform 65"/>
            <p:cNvSpPr>
              <a:spLocks/>
            </p:cNvSpPr>
            <p:nvPr/>
          </p:nvSpPr>
          <p:spPr bwMode="auto">
            <a:xfrm>
              <a:off x="604" y="2229"/>
              <a:ext cx="105" cy="79"/>
            </a:xfrm>
            <a:custGeom>
              <a:avLst/>
              <a:gdLst/>
              <a:ahLst/>
              <a:cxnLst>
                <a:cxn ang="0">
                  <a:pos x="187" y="391"/>
                </a:cxn>
                <a:cxn ang="0">
                  <a:pos x="147" y="383"/>
                </a:cxn>
                <a:cxn ang="0">
                  <a:pos x="110" y="368"/>
                </a:cxn>
                <a:cxn ang="0">
                  <a:pos x="76" y="347"/>
                </a:cxn>
                <a:cxn ang="0">
                  <a:pos x="48" y="321"/>
                </a:cxn>
                <a:cxn ang="0">
                  <a:pos x="25" y="290"/>
                </a:cxn>
                <a:cxn ang="0">
                  <a:pos x="9" y="254"/>
                </a:cxn>
                <a:cxn ang="0">
                  <a:pos x="1" y="216"/>
                </a:cxn>
                <a:cxn ang="0">
                  <a:pos x="1" y="176"/>
                </a:cxn>
                <a:cxn ang="0">
                  <a:pos x="9" y="138"/>
                </a:cxn>
                <a:cxn ang="0">
                  <a:pos x="25" y="102"/>
                </a:cxn>
                <a:cxn ang="0">
                  <a:pos x="48" y="71"/>
                </a:cxn>
                <a:cxn ang="0">
                  <a:pos x="76" y="44"/>
                </a:cxn>
                <a:cxn ang="0">
                  <a:pos x="110" y="24"/>
                </a:cxn>
                <a:cxn ang="0">
                  <a:pos x="147" y="9"/>
                </a:cxn>
                <a:cxn ang="0">
                  <a:pos x="187" y="1"/>
                </a:cxn>
                <a:cxn ang="0">
                  <a:pos x="231" y="1"/>
                </a:cxn>
                <a:cxn ang="0">
                  <a:pos x="271" y="9"/>
                </a:cxn>
                <a:cxn ang="0">
                  <a:pos x="308" y="24"/>
                </a:cxn>
                <a:cxn ang="0">
                  <a:pos x="342" y="44"/>
                </a:cxn>
                <a:cxn ang="0">
                  <a:pos x="370" y="71"/>
                </a:cxn>
                <a:cxn ang="0">
                  <a:pos x="393" y="102"/>
                </a:cxn>
                <a:cxn ang="0">
                  <a:pos x="408" y="138"/>
                </a:cxn>
                <a:cxn ang="0">
                  <a:pos x="417" y="176"/>
                </a:cxn>
                <a:cxn ang="0">
                  <a:pos x="417" y="216"/>
                </a:cxn>
                <a:cxn ang="0">
                  <a:pos x="408" y="254"/>
                </a:cxn>
                <a:cxn ang="0">
                  <a:pos x="393" y="290"/>
                </a:cxn>
                <a:cxn ang="0">
                  <a:pos x="370" y="321"/>
                </a:cxn>
                <a:cxn ang="0">
                  <a:pos x="342" y="347"/>
                </a:cxn>
                <a:cxn ang="0">
                  <a:pos x="308" y="368"/>
                </a:cxn>
                <a:cxn ang="0">
                  <a:pos x="271" y="383"/>
                </a:cxn>
                <a:cxn ang="0">
                  <a:pos x="231" y="391"/>
                </a:cxn>
              </a:cxnLst>
              <a:rect l="0" t="0" r="r" b="b"/>
              <a:pathLst>
                <a:path w="418" h="392">
                  <a:moveTo>
                    <a:pt x="209" y="392"/>
                  </a:moveTo>
                  <a:lnTo>
                    <a:pt x="187" y="391"/>
                  </a:lnTo>
                  <a:lnTo>
                    <a:pt x="167" y="389"/>
                  </a:lnTo>
                  <a:lnTo>
                    <a:pt x="147" y="383"/>
                  </a:lnTo>
                  <a:lnTo>
                    <a:pt x="128" y="377"/>
                  </a:lnTo>
                  <a:lnTo>
                    <a:pt x="110" y="368"/>
                  </a:lnTo>
                  <a:lnTo>
                    <a:pt x="92" y="359"/>
                  </a:lnTo>
                  <a:lnTo>
                    <a:pt x="76" y="347"/>
                  </a:lnTo>
                  <a:lnTo>
                    <a:pt x="61" y="335"/>
                  </a:lnTo>
                  <a:lnTo>
                    <a:pt x="48" y="321"/>
                  </a:lnTo>
                  <a:lnTo>
                    <a:pt x="36" y="306"/>
                  </a:lnTo>
                  <a:lnTo>
                    <a:pt x="25" y="290"/>
                  </a:lnTo>
                  <a:lnTo>
                    <a:pt x="16" y="272"/>
                  </a:lnTo>
                  <a:lnTo>
                    <a:pt x="9" y="254"/>
                  </a:lnTo>
                  <a:lnTo>
                    <a:pt x="4" y="236"/>
                  </a:lnTo>
                  <a:lnTo>
                    <a:pt x="1" y="216"/>
                  </a:lnTo>
                  <a:lnTo>
                    <a:pt x="0" y="196"/>
                  </a:lnTo>
                  <a:lnTo>
                    <a:pt x="1" y="176"/>
                  </a:lnTo>
                  <a:lnTo>
                    <a:pt x="4" y="156"/>
                  </a:lnTo>
                  <a:lnTo>
                    <a:pt x="9" y="138"/>
                  </a:lnTo>
                  <a:lnTo>
                    <a:pt x="16" y="119"/>
                  </a:lnTo>
                  <a:lnTo>
                    <a:pt x="25" y="102"/>
                  </a:lnTo>
                  <a:lnTo>
                    <a:pt x="36" y="86"/>
                  </a:lnTo>
                  <a:lnTo>
                    <a:pt x="48" y="71"/>
                  </a:lnTo>
                  <a:lnTo>
                    <a:pt x="61" y="57"/>
                  </a:lnTo>
                  <a:lnTo>
                    <a:pt x="76" y="44"/>
                  </a:lnTo>
                  <a:lnTo>
                    <a:pt x="92" y="33"/>
                  </a:lnTo>
                  <a:lnTo>
                    <a:pt x="110" y="24"/>
                  </a:lnTo>
                  <a:lnTo>
                    <a:pt x="128" y="14"/>
                  </a:lnTo>
                  <a:lnTo>
                    <a:pt x="147" y="9"/>
                  </a:lnTo>
                  <a:lnTo>
                    <a:pt x="167" y="3"/>
                  </a:lnTo>
                  <a:lnTo>
                    <a:pt x="187" y="1"/>
                  </a:lnTo>
                  <a:lnTo>
                    <a:pt x="209" y="0"/>
                  </a:lnTo>
                  <a:lnTo>
                    <a:pt x="231" y="1"/>
                  </a:lnTo>
                  <a:lnTo>
                    <a:pt x="251" y="3"/>
                  </a:lnTo>
                  <a:lnTo>
                    <a:pt x="271" y="9"/>
                  </a:lnTo>
                  <a:lnTo>
                    <a:pt x="290" y="14"/>
                  </a:lnTo>
                  <a:lnTo>
                    <a:pt x="308" y="24"/>
                  </a:lnTo>
                  <a:lnTo>
                    <a:pt x="326" y="33"/>
                  </a:lnTo>
                  <a:lnTo>
                    <a:pt x="342" y="44"/>
                  </a:lnTo>
                  <a:lnTo>
                    <a:pt x="356" y="57"/>
                  </a:lnTo>
                  <a:lnTo>
                    <a:pt x="370" y="71"/>
                  </a:lnTo>
                  <a:lnTo>
                    <a:pt x="382" y="86"/>
                  </a:lnTo>
                  <a:lnTo>
                    <a:pt x="393" y="102"/>
                  </a:lnTo>
                  <a:lnTo>
                    <a:pt x="401" y="119"/>
                  </a:lnTo>
                  <a:lnTo>
                    <a:pt x="408" y="138"/>
                  </a:lnTo>
                  <a:lnTo>
                    <a:pt x="413" y="156"/>
                  </a:lnTo>
                  <a:lnTo>
                    <a:pt x="417" y="176"/>
                  </a:lnTo>
                  <a:lnTo>
                    <a:pt x="418" y="196"/>
                  </a:lnTo>
                  <a:lnTo>
                    <a:pt x="417" y="216"/>
                  </a:lnTo>
                  <a:lnTo>
                    <a:pt x="413" y="236"/>
                  </a:lnTo>
                  <a:lnTo>
                    <a:pt x="408" y="254"/>
                  </a:lnTo>
                  <a:lnTo>
                    <a:pt x="401" y="272"/>
                  </a:lnTo>
                  <a:lnTo>
                    <a:pt x="393" y="290"/>
                  </a:lnTo>
                  <a:lnTo>
                    <a:pt x="382" y="306"/>
                  </a:lnTo>
                  <a:lnTo>
                    <a:pt x="370" y="321"/>
                  </a:lnTo>
                  <a:lnTo>
                    <a:pt x="356" y="335"/>
                  </a:lnTo>
                  <a:lnTo>
                    <a:pt x="342" y="347"/>
                  </a:lnTo>
                  <a:lnTo>
                    <a:pt x="326" y="359"/>
                  </a:lnTo>
                  <a:lnTo>
                    <a:pt x="308" y="368"/>
                  </a:lnTo>
                  <a:lnTo>
                    <a:pt x="290" y="377"/>
                  </a:lnTo>
                  <a:lnTo>
                    <a:pt x="271" y="383"/>
                  </a:lnTo>
                  <a:lnTo>
                    <a:pt x="251" y="389"/>
                  </a:lnTo>
                  <a:lnTo>
                    <a:pt x="231" y="391"/>
                  </a:lnTo>
                  <a:lnTo>
                    <a:pt x="209" y="392"/>
                  </a:lnTo>
                </a:path>
              </a:pathLst>
            </a:custGeom>
            <a:noFill/>
            <a:ln w="0">
              <a:solidFill>
                <a:srgbClr val="000000"/>
              </a:solidFill>
              <a:prstDash val="solid"/>
              <a:round/>
              <a:headEnd/>
              <a:tailEnd/>
            </a:ln>
          </p:spPr>
          <p:txBody>
            <a:bodyPr/>
            <a:lstStyle/>
            <a:p>
              <a:endParaRPr lang="ja-JP" altLang="en-US"/>
            </a:p>
          </p:txBody>
        </p:sp>
        <p:sp>
          <p:nvSpPr>
            <p:cNvPr id="68" name="Freeform 66"/>
            <p:cNvSpPr>
              <a:spLocks/>
            </p:cNvSpPr>
            <p:nvPr/>
          </p:nvSpPr>
          <p:spPr bwMode="auto">
            <a:xfrm>
              <a:off x="604" y="3266"/>
              <a:ext cx="105" cy="79"/>
            </a:xfrm>
            <a:custGeom>
              <a:avLst/>
              <a:gdLst/>
              <a:ahLst/>
              <a:cxnLst>
                <a:cxn ang="0">
                  <a:pos x="187" y="392"/>
                </a:cxn>
                <a:cxn ang="0">
                  <a:pos x="147" y="384"/>
                </a:cxn>
                <a:cxn ang="0">
                  <a:pos x="110" y="369"/>
                </a:cxn>
                <a:cxn ang="0">
                  <a:pos x="76" y="348"/>
                </a:cxn>
                <a:cxn ang="0">
                  <a:pos x="48" y="322"/>
                </a:cxn>
                <a:cxn ang="0">
                  <a:pos x="25" y="290"/>
                </a:cxn>
                <a:cxn ang="0">
                  <a:pos x="9" y="255"/>
                </a:cxn>
                <a:cxn ang="0">
                  <a:pos x="1" y="217"/>
                </a:cxn>
                <a:cxn ang="0">
                  <a:pos x="1" y="176"/>
                </a:cxn>
                <a:cxn ang="0">
                  <a:pos x="9" y="138"/>
                </a:cxn>
                <a:cxn ang="0">
                  <a:pos x="25" y="103"/>
                </a:cxn>
                <a:cxn ang="0">
                  <a:pos x="48" y="72"/>
                </a:cxn>
                <a:cxn ang="0">
                  <a:pos x="76" y="45"/>
                </a:cxn>
                <a:cxn ang="0">
                  <a:pos x="110" y="24"/>
                </a:cxn>
                <a:cxn ang="0">
                  <a:pos x="147" y="9"/>
                </a:cxn>
                <a:cxn ang="0">
                  <a:pos x="187" y="1"/>
                </a:cxn>
                <a:cxn ang="0">
                  <a:pos x="231" y="1"/>
                </a:cxn>
                <a:cxn ang="0">
                  <a:pos x="271" y="9"/>
                </a:cxn>
                <a:cxn ang="0">
                  <a:pos x="308" y="24"/>
                </a:cxn>
                <a:cxn ang="0">
                  <a:pos x="342" y="45"/>
                </a:cxn>
                <a:cxn ang="0">
                  <a:pos x="370" y="72"/>
                </a:cxn>
                <a:cxn ang="0">
                  <a:pos x="393" y="103"/>
                </a:cxn>
                <a:cxn ang="0">
                  <a:pos x="408" y="138"/>
                </a:cxn>
                <a:cxn ang="0">
                  <a:pos x="417" y="176"/>
                </a:cxn>
                <a:cxn ang="0">
                  <a:pos x="417" y="217"/>
                </a:cxn>
                <a:cxn ang="0">
                  <a:pos x="408" y="255"/>
                </a:cxn>
                <a:cxn ang="0">
                  <a:pos x="393" y="290"/>
                </a:cxn>
                <a:cxn ang="0">
                  <a:pos x="370" y="322"/>
                </a:cxn>
                <a:cxn ang="0">
                  <a:pos x="342" y="348"/>
                </a:cxn>
                <a:cxn ang="0">
                  <a:pos x="308" y="369"/>
                </a:cxn>
                <a:cxn ang="0">
                  <a:pos x="271" y="384"/>
                </a:cxn>
                <a:cxn ang="0">
                  <a:pos x="231" y="392"/>
                </a:cxn>
              </a:cxnLst>
              <a:rect l="0" t="0" r="r" b="b"/>
              <a:pathLst>
                <a:path w="418" h="393">
                  <a:moveTo>
                    <a:pt x="209" y="393"/>
                  </a:moveTo>
                  <a:lnTo>
                    <a:pt x="187" y="392"/>
                  </a:lnTo>
                  <a:lnTo>
                    <a:pt x="167" y="390"/>
                  </a:lnTo>
                  <a:lnTo>
                    <a:pt x="147" y="384"/>
                  </a:lnTo>
                  <a:lnTo>
                    <a:pt x="128" y="378"/>
                  </a:lnTo>
                  <a:lnTo>
                    <a:pt x="110" y="369"/>
                  </a:lnTo>
                  <a:lnTo>
                    <a:pt x="92" y="360"/>
                  </a:lnTo>
                  <a:lnTo>
                    <a:pt x="76" y="348"/>
                  </a:lnTo>
                  <a:lnTo>
                    <a:pt x="61" y="335"/>
                  </a:lnTo>
                  <a:lnTo>
                    <a:pt x="48" y="322"/>
                  </a:lnTo>
                  <a:lnTo>
                    <a:pt x="36" y="307"/>
                  </a:lnTo>
                  <a:lnTo>
                    <a:pt x="25" y="290"/>
                  </a:lnTo>
                  <a:lnTo>
                    <a:pt x="16" y="273"/>
                  </a:lnTo>
                  <a:lnTo>
                    <a:pt x="9" y="255"/>
                  </a:lnTo>
                  <a:lnTo>
                    <a:pt x="4" y="236"/>
                  </a:lnTo>
                  <a:lnTo>
                    <a:pt x="1" y="217"/>
                  </a:lnTo>
                  <a:lnTo>
                    <a:pt x="0" y="197"/>
                  </a:lnTo>
                  <a:lnTo>
                    <a:pt x="1" y="176"/>
                  </a:lnTo>
                  <a:lnTo>
                    <a:pt x="4" y="157"/>
                  </a:lnTo>
                  <a:lnTo>
                    <a:pt x="9" y="138"/>
                  </a:lnTo>
                  <a:lnTo>
                    <a:pt x="16" y="120"/>
                  </a:lnTo>
                  <a:lnTo>
                    <a:pt x="25" y="103"/>
                  </a:lnTo>
                  <a:lnTo>
                    <a:pt x="36" y="87"/>
                  </a:lnTo>
                  <a:lnTo>
                    <a:pt x="48" y="72"/>
                  </a:lnTo>
                  <a:lnTo>
                    <a:pt x="61" y="58"/>
                  </a:lnTo>
                  <a:lnTo>
                    <a:pt x="76" y="45"/>
                  </a:lnTo>
                  <a:lnTo>
                    <a:pt x="92" y="34"/>
                  </a:lnTo>
                  <a:lnTo>
                    <a:pt x="110" y="24"/>
                  </a:lnTo>
                  <a:lnTo>
                    <a:pt x="128" y="15"/>
                  </a:lnTo>
                  <a:lnTo>
                    <a:pt x="147" y="9"/>
                  </a:lnTo>
                  <a:lnTo>
                    <a:pt x="167" y="4"/>
                  </a:lnTo>
                  <a:lnTo>
                    <a:pt x="187" y="1"/>
                  </a:lnTo>
                  <a:lnTo>
                    <a:pt x="209" y="0"/>
                  </a:lnTo>
                  <a:lnTo>
                    <a:pt x="231" y="1"/>
                  </a:lnTo>
                  <a:lnTo>
                    <a:pt x="251" y="4"/>
                  </a:lnTo>
                  <a:lnTo>
                    <a:pt x="271" y="9"/>
                  </a:lnTo>
                  <a:lnTo>
                    <a:pt x="290" y="15"/>
                  </a:lnTo>
                  <a:lnTo>
                    <a:pt x="308" y="24"/>
                  </a:lnTo>
                  <a:lnTo>
                    <a:pt x="326" y="34"/>
                  </a:lnTo>
                  <a:lnTo>
                    <a:pt x="342" y="45"/>
                  </a:lnTo>
                  <a:lnTo>
                    <a:pt x="356" y="58"/>
                  </a:lnTo>
                  <a:lnTo>
                    <a:pt x="370" y="72"/>
                  </a:lnTo>
                  <a:lnTo>
                    <a:pt x="382" y="87"/>
                  </a:lnTo>
                  <a:lnTo>
                    <a:pt x="393" y="103"/>
                  </a:lnTo>
                  <a:lnTo>
                    <a:pt x="401" y="120"/>
                  </a:lnTo>
                  <a:lnTo>
                    <a:pt x="408" y="138"/>
                  </a:lnTo>
                  <a:lnTo>
                    <a:pt x="413" y="157"/>
                  </a:lnTo>
                  <a:lnTo>
                    <a:pt x="417" y="176"/>
                  </a:lnTo>
                  <a:lnTo>
                    <a:pt x="418" y="197"/>
                  </a:lnTo>
                  <a:lnTo>
                    <a:pt x="417" y="217"/>
                  </a:lnTo>
                  <a:lnTo>
                    <a:pt x="413" y="236"/>
                  </a:lnTo>
                  <a:lnTo>
                    <a:pt x="408" y="255"/>
                  </a:lnTo>
                  <a:lnTo>
                    <a:pt x="401" y="273"/>
                  </a:lnTo>
                  <a:lnTo>
                    <a:pt x="393" y="290"/>
                  </a:lnTo>
                  <a:lnTo>
                    <a:pt x="382" y="307"/>
                  </a:lnTo>
                  <a:lnTo>
                    <a:pt x="370" y="322"/>
                  </a:lnTo>
                  <a:lnTo>
                    <a:pt x="356" y="335"/>
                  </a:lnTo>
                  <a:lnTo>
                    <a:pt x="342" y="348"/>
                  </a:lnTo>
                  <a:lnTo>
                    <a:pt x="326" y="360"/>
                  </a:lnTo>
                  <a:lnTo>
                    <a:pt x="308" y="369"/>
                  </a:lnTo>
                  <a:lnTo>
                    <a:pt x="290" y="378"/>
                  </a:lnTo>
                  <a:lnTo>
                    <a:pt x="271" y="384"/>
                  </a:lnTo>
                  <a:lnTo>
                    <a:pt x="251" y="390"/>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69" name="Freeform 67"/>
            <p:cNvSpPr>
              <a:spLocks/>
            </p:cNvSpPr>
            <p:nvPr/>
          </p:nvSpPr>
          <p:spPr bwMode="auto">
            <a:xfrm>
              <a:off x="604" y="3496"/>
              <a:ext cx="105" cy="79"/>
            </a:xfrm>
            <a:custGeom>
              <a:avLst/>
              <a:gdLst/>
              <a:ahLst/>
              <a:cxnLst>
                <a:cxn ang="0">
                  <a:pos x="187" y="391"/>
                </a:cxn>
                <a:cxn ang="0">
                  <a:pos x="147" y="383"/>
                </a:cxn>
                <a:cxn ang="0">
                  <a:pos x="110" y="368"/>
                </a:cxn>
                <a:cxn ang="0">
                  <a:pos x="76" y="348"/>
                </a:cxn>
                <a:cxn ang="0">
                  <a:pos x="48" y="321"/>
                </a:cxn>
                <a:cxn ang="0">
                  <a:pos x="25" y="290"/>
                </a:cxn>
                <a:cxn ang="0">
                  <a:pos x="9" y="254"/>
                </a:cxn>
                <a:cxn ang="0">
                  <a:pos x="1" y="216"/>
                </a:cxn>
                <a:cxn ang="0">
                  <a:pos x="1" y="176"/>
                </a:cxn>
                <a:cxn ang="0">
                  <a:pos x="9" y="138"/>
                </a:cxn>
                <a:cxn ang="0">
                  <a:pos x="25" y="102"/>
                </a:cxn>
                <a:cxn ang="0">
                  <a:pos x="48" y="71"/>
                </a:cxn>
                <a:cxn ang="0">
                  <a:pos x="76" y="45"/>
                </a:cxn>
                <a:cxn ang="0">
                  <a:pos x="110" y="24"/>
                </a:cxn>
                <a:cxn ang="0">
                  <a:pos x="147" y="9"/>
                </a:cxn>
                <a:cxn ang="0">
                  <a:pos x="187" y="1"/>
                </a:cxn>
                <a:cxn ang="0">
                  <a:pos x="231" y="1"/>
                </a:cxn>
                <a:cxn ang="0">
                  <a:pos x="271" y="9"/>
                </a:cxn>
                <a:cxn ang="0">
                  <a:pos x="308" y="24"/>
                </a:cxn>
                <a:cxn ang="0">
                  <a:pos x="342" y="45"/>
                </a:cxn>
                <a:cxn ang="0">
                  <a:pos x="370" y="71"/>
                </a:cxn>
                <a:cxn ang="0">
                  <a:pos x="393" y="102"/>
                </a:cxn>
                <a:cxn ang="0">
                  <a:pos x="408" y="138"/>
                </a:cxn>
                <a:cxn ang="0">
                  <a:pos x="417" y="176"/>
                </a:cxn>
                <a:cxn ang="0">
                  <a:pos x="417" y="216"/>
                </a:cxn>
                <a:cxn ang="0">
                  <a:pos x="408" y="254"/>
                </a:cxn>
                <a:cxn ang="0">
                  <a:pos x="393" y="290"/>
                </a:cxn>
                <a:cxn ang="0">
                  <a:pos x="370" y="321"/>
                </a:cxn>
                <a:cxn ang="0">
                  <a:pos x="342" y="348"/>
                </a:cxn>
                <a:cxn ang="0">
                  <a:pos x="308" y="368"/>
                </a:cxn>
                <a:cxn ang="0">
                  <a:pos x="271" y="383"/>
                </a:cxn>
                <a:cxn ang="0">
                  <a:pos x="231" y="391"/>
                </a:cxn>
              </a:cxnLst>
              <a:rect l="0" t="0" r="r" b="b"/>
              <a:pathLst>
                <a:path w="418" h="393">
                  <a:moveTo>
                    <a:pt x="209" y="393"/>
                  </a:moveTo>
                  <a:lnTo>
                    <a:pt x="187" y="391"/>
                  </a:lnTo>
                  <a:lnTo>
                    <a:pt x="167" y="389"/>
                  </a:lnTo>
                  <a:lnTo>
                    <a:pt x="147" y="383"/>
                  </a:lnTo>
                  <a:lnTo>
                    <a:pt x="128" y="378"/>
                  </a:lnTo>
                  <a:lnTo>
                    <a:pt x="110" y="368"/>
                  </a:lnTo>
                  <a:lnTo>
                    <a:pt x="92" y="359"/>
                  </a:lnTo>
                  <a:lnTo>
                    <a:pt x="76" y="348"/>
                  </a:lnTo>
                  <a:lnTo>
                    <a:pt x="61" y="335"/>
                  </a:lnTo>
                  <a:lnTo>
                    <a:pt x="48" y="321"/>
                  </a:lnTo>
                  <a:lnTo>
                    <a:pt x="36" y="306"/>
                  </a:lnTo>
                  <a:lnTo>
                    <a:pt x="25" y="290"/>
                  </a:lnTo>
                  <a:lnTo>
                    <a:pt x="16" y="273"/>
                  </a:lnTo>
                  <a:lnTo>
                    <a:pt x="9" y="254"/>
                  </a:lnTo>
                  <a:lnTo>
                    <a:pt x="4" y="236"/>
                  </a:lnTo>
                  <a:lnTo>
                    <a:pt x="1" y="216"/>
                  </a:lnTo>
                  <a:lnTo>
                    <a:pt x="0" y="197"/>
                  </a:lnTo>
                  <a:lnTo>
                    <a:pt x="1" y="176"/>
                  </a:lnTo>
                  <a:lnTo>
                    <a:pt x="4" y="156"/>
                  </a:lnTo>
                  <a:lnTo>
                    <a:pt x="9" y="138"/>
                  </a:lnTo>
                  <a:lnTo>
                    <a:pt x="16" y="120"/>
                  </a:lnTo>
                  <a:lnTo>
                    <a:pt x="25" y="102"/>
                  </a:lnTo>
                  <a:lnTo>
                    <a:pt x="36" y="86"/>
                  </a:lnTo>
                  <a:lnTo>
                    <a:pt x="48" y="71"/>
                  </a:lnTo>
                  <a:lnTo>
                    <a:pt x="61" y="57"/>
                  </a:lnTo>
                  <a:lnTo>
                    <a:pt x="76" y="45"/>
                  </a:lnTo>
                  <a:lnTo>
                    <a:pt x="92" y="33"/>
                  </a:lnTo>
                  <a:lnTo>
                    <a:pt x="110" y="24"/>
                  </a:lnTo>
                  <a:lnTo>
                    <a:pt x="128" y="15"/>
                  </a:lnTo>
                  <a:lnTo>
                    <a:pt x="147" y="9"/>
                  </a:lnTo>
                  <a:lnTo>
                    <a:pt x="167" y="3"/>
                  </a:lnTo>
                  <a:lnTo>
                    <a:pt x="187" y="1"/>
                  </a:lnTo>
                  <a:lnTo>
                    <a:pt x="209" y="0"/>
                  </a:lnTo>
                  <a:lnTo>
                    <a:pt x="231" y="1"/>
                  </a:lnTo>
                  <a:lnTo>
                    <a:pt x="251" y="3"/>
                  </a:lnTo>
                  <a:lnTo>
                    <a:pt x="271" y="9"/>
                  </a:lnTo>
                  <a:lnTo>
                    <a:pt x="290" y="15"/>
                  </a:lnTo>
                  <a:lnTo>
                    <a:pt x="308" y="24"/>
                  </a:lnTo>
                  <a:lnTo>
                    <a:pt x="326" y="33"/>
                  </a:lnTo>
                  <a:lnTo>
                    <a:pt x="342" y="45"/>
                  </a:lnTo>
                  <a:lnTo>
                    <a:pt x="356" y="57"/>
                  </a:lnTo>
                  <a:lnTo>
                    <a:pt x="370" y="71"/>
                  </a:lnTo>
                  <a:lnTo>
                    <a:pt x="382" y="86"/>
                  </a:lnTo>
                  <a:lnTo>
                    <a:pt x="393" y="102"/>
                  </a:lnTo>
                  <a:lnTo>
                    <a:pt x="401" y="120"/>
                  </a:lnTo>
                  <a:lnTo>
                    <a:pt x="408" y="138"/>
                  </a:lnTo>
                  <a:lnTo>
                    <a:pt x="413" y="156"/>
                  </a:lnTo>
                  <a:lnTo>
                    <a:pt x="417" y="176"/>
                  </a:lnTo>
                  <a:lnTo>
                    <a:pt x="418" y="197"/>
                  </a:lnTo>
                  <a:lnTo>
                    <a:pt x="417" y="216"/>
                  </a:lnTo>
                  <a:lnTo>
                    <a:pt x="413" y="236"/>
                  </a:lnTo>
                  <a:lnTo>
                    <a:pt x="408" y="254"/>
                  </a:lnTo>
                  <a:lnTo>
                    <a:pt x="401" y="273"/>
                  </a:lnTo>
                  <a:lnTo>
                    <a:pt x="393" y="290"/>
                  </a:lnTo>
                  <a:lnTo>
                    <a:pt x="382" y="306"/>
                  </a:lnTo>
                  <a:lnTo>
                    <a:pt x="370" y="321"/>
                  </a:lnTo>
                  <a:lnTo>
                    <a:pt x="356" y="335"/>
                  </a:lnTo>
                  <a:lnTo>
                    <a:pt x="342" y="348"/>
                  </a:lnTo>
                  <a:lnTo>
                    <a:pt x="326" y="359"/>
                  </a:lnTo>
                  <a:lnTo>
                    <a:pt x="308" y="368"/>
                  </a:lnTo>
                  <a:lnTo>
                    <a:pt x="290" y="378"/>
                  </a:lnTo>
                  <a:lnTo>
                    <a:pt x="271" y="383"/>
                  </a:lnTo>
                  <a:lnTo>
                    <a:pt x="251" y="389"/>
                  </a:lnTo>
                  <a:lnTo>
                    <a:pt x="231" y="391"/>
                  </a:lnTo>
                  <a:lnTo>
                    <a:pt x="209" y="393"/>
                  </a:lnTo>
                </a:path>
              </a:pathLst>
            </a:custGeom>
            <a:noFill/>
            <a:ln w="0">
              <a:solidFill>
                <a:srgbClr val="000000"/>
              </a:solidFill>
              <a:prstDash val="solid"/>
              <a:round/>
              <a:headEnd/>
              <a:tailEnd/>
            </a:ln>
          </p:spPr>
          <p:txBody>
            <a:bodyPr/>
            <a:lstStyle/>
            <a:p>
              <a:endParaRPr lang="ja-JP" altLang="en-US"/>
            </a:p>
          </p:txBody>
        </p:sp>
        <p:sp>
          <p:nvSpPr>
            <p:cNvPr id="70" name="Freeform 68"/>
            <p:cNvSpPr>
              <a:spLocks/>
            </p:cNvSpPr>
            <p:nvPr/>
          </p:nvSpPr>
          <p:spPr bwMode="auto">
            <a:xfrm>
              <a:off x="602" y="2115"/>
              <a:ext cx="92" cy="99"/>
            </a:xfrm>
            <a:custGeom>
              <a:avLst/>
              <a:gdLst/>
              <a:ahLst/>
              <a:cxnLst>
                <a:cxn ang="0">
                  <a:pos x="39" y="28"/>
                </a:cxn>
                <a:cxn ang="0">
                  <a:pos x="85" y="50"/>
                </a:cxn>
                <a:cxn ang="0">
                  <a:pos x="134" y="64"/>
                </a:cxn>
                <a:cxn ang="0">
                  <a:pos x="186" y="68"/>
                </a:cxn>
                <a:cxn ang="0">
                  <a:pos x="239" y="64"/>
                </a:cxn>
                <a:cxn ang="0">
                  <a:pos x="288" y="50"/>
                </a:cxn>
                <a:cxn ang="0">
                  <a:pos x="331" y="29"/>
                </a:cxn>
                <a:cxn ang="0">
                  <a:pos x="369" y="3"/>
                </a:cxn>
                <a:cxn ang="0">
                  <a:pos x="181" y="492"/>
                </a:cxn>
                <a:cxn ang="0">
                  <a:pos x="0" y="0"/>
                </a:cxn>
                <a:cxn ang="0">
                  <a:pos x="39" y="28"/>
                </a:cxn>
              </a:cxnLst>
              <a:rect l="0" t="0" r="r" b="b"/>
              <a:pathLst>
                <a:path w="369" h="492">
                  <a:moveTo>
                    <a:pt x="39" y="28"/>
                  </a:moveTo>
                  <a:lnTo>
                    <a:pt x="85" y="50"/>
                  </a:lnTo>
                  <a:lnTo>
                    <a:pt x="134" y="64"/>
                  </a:lnTo>
                  <a:lnTo>
                    <a:pt x="186" y="68"/>
                  </a:lnTo>
                  <a:lnTo>
                    <a:pt x="239" y="64"/>
                  </a:lnTo>
                  <a:lnTo>
                    <a:pt x="288" y="50"/>
                  </a:lnTo>
                  <a:lnTo>
                    <a:pt x="331" y="29"/>
                  </a:lnTo>
                  <a:lnTo>
                    <a:pt x="369" y="3"/>
                  </a:lnTo>
                  <a:lnTo>
                    <a:pt x="181" y="492"/>
                  </a:lnTo>
                  <a:lnTo>
                    <a:pt x="0" y="0"/>
                  </a:lnTo>
                  <a:lnTo>
                    <a:pt x="39" y="28"/>
                  </a:lnTo>
                  <a:close/>
                </a:path>
              </a:pathLst>
            </a:custGeom>
            <a:solidFill>
              <a:srgbClr val="000000"/>
            </a:solidFill>
            <a:ln w="9525">
              <a:noFill/>
              <a:round/>
              <a:headEnd/>
              <a:tailEnd/>
            </a:ln>
          </p:spPr>
          <p:txBody>
            <a:bodyPr/>
            <a:lstStyle/>
            <a:p>
              <a:endParaRPr lang="ja-JP" altLang="en-US"/>
            </a:p>
          </p:txBody>
        </p:sp>
        <p:sp>
          <p:nvSpPr>
            <p:cNvPr id="71" name="Line 69"/>
            <p:cNvSpPr>
              <a:spLocks noChangeShapeType="1"/>
            </p:cNvSpPr>
            <p:nvPr/>
          </p:nvSpPr>
          <p:spPr bwMode="auto">
            <a:xfrm flipH="1">
              <a:off x="648" y="2075"/>
              <a:ext cx="1" cy="60"/>
            </a:xfrm>
            <a:prstGeom prst="line">
              <a:avLst/>
            </a:prstGeom>
            <a:noFill/>
            <a:ln w="0">
              <a:solidFill>
                <a:srgbClr val="000000"/>
              </a:solidFill>
              <a:round/>
              <a:headEnd/>
              <a:tailEnd/>
            </a:ln>
          </p:spPr>
          <p:txBody>
            <a:bodyPr/>
            <a:lstStyle/>
            <a:p>
              <a:endParaRPr lang="ja-JP" altLang="en-US"/>
            </a:p>
          </p:txBody>
        </p:sp>
        <p:sp>
          <p:nvSpPr>
            <p:cNvPr id="72" name="Freeform 70"/>
            <p:cNvSpPr>
              <a:spLocks/>
            </p:cNvSpPr>
            <p:nvPr/>
          </p:nvSpPr>
          <p:spPr bwMode="auto">
            <a:xfrm>
              <a:off x="603" y="3149"/>
              <a:ext cx="92" cy="98"/>
            </a:xfrm>
            <a:custGeom>
              <a:avLst/>
              <a:gdLst/>
              <a:ahLst/>
              <a:cxnLst>
                <a:cxn ang="0">
                  <a:pos x="38" y="28"/>
                </a:cxn>
                <a:cxn ang="0">
                  <a:pos x="84" y="49"/>
                </a:cxn>
                <a:cxn ang="0">
                  <a:pos x="133" y="64"/>
                </a:cxn>
                <a:cxn ang="0">
                  <a:pos x="187" y="67"/>
                </a:cxn>
                <a:cxn ang="0">
                  <a:pos x="239" y="62"/>
                </a:cxn>
                <a:cxn ang="0">
                  <a:pos x="287" y="47"/>
                </a:cxn>
                <a:cxn ang="0">
                  <a:pos x="332" y="27"/>
                </a:cxn>
                <a:cxn ang="0">
                  <a:pos x="369" y="0"/>
                </a:cxn>
                <a:cxn ang="0">
                  <a:pos x="184" y="491"/>
                </a:cxn>
                <a:cxn ang="0">
                  <a:pos x="0" y="0"/>
                </a:cxn>
                <a:cxn ang="0">
                  <a:pos x="38" y="28"/>
                </a:cxn>
              </a:cxnLst>
              <a:rect l="0" t="0" r="r" b="b"/>
              <a:pathLst>
                <a:path w="369" h="491">
                  <a:moveTo>
                    <a:pt x="38" y="28"/>
                  </a:moveTo>
                  <a:lnTo>
                    <a:pt x="84" y="49"/>
                  </a:lnTo>
                  <a:lnTo>
                    <a:pt x="133" y="64"/>
                  </a:lnTo>
                  <a:lnTo>
                    <a:pt x="187" y="67"/>
                  </a:lnTo>
                  <a:lnTo>
                    <a:pt x="239" y="62"/>
                  </a:lnTo>
                  <a:lnTo>
                    <a:pt x="287" y="47"/>
                  </a:lnTo>
                  <a:lnTo>
                    <a:pt x="332" y="27"/>
                  </a:lnTo>
                  <a:lnTo>
                    <a:pt x="369" y="0"/>
                  </a:lnTo>
                  <a:lnTo>
                    <a:pt x="184" y="491"/>
                  </a:lnTo>
                  <a:lnTo>
                    <a:pt x="0" y="0"/>
                  </a:lnTo>
                  <a:lnTo>
                    <a:pt x="38" y="28"/>
                  </a:lnTo>
                  <a:close/>
                </a:path>
              </a:pathLst>
            </a:custGeom>
            <a:solidFill>
              <a:srgbClr val="000000"/>
            </a:solidFill>
            <a:ln w="9525">
              <a:noFill/>
              <a:round/>
              <a:headEnd/>
              <a:tailEnd/>
            </a:ln>
          </p:spPr>
          <p:txBody>
            <a:bodyPr/>
            <a:lstStyle/>
            <a:p>
              <a:endParaRPr lang="ja-JP" altLang="en-US"/>
            </a:p>
          </p:txBody>
        </p:sp>
        <p:sp>
          <p:nvSpPr>
            <p:cNvPr id="73" name="Line 71"/>
            <p:cNvSpPr>
              <a:spLocks noChangeShapeType="1"/>
            </p:cNvSpPr>
            <p:nvPr/>
          </p:nvSpPr>
          <p:spPr bwMode="auto">
            <a:xfrm>
              <a:off x="649" y="2312"/>
              <a:ext cx="1" cy="857"/>
            </a:xfrm>
            <a:prstGeom prst="line">
              <a:avLst/>
            </a:prstGeom>
            <a:noFill/>
            <a:ln w="0">
              <a:solidFill>
                <a:srgbClr val="000000"/>
              </a:solidFill>
              <a:round/>
              <a:headEnd/>
              <a:tailEnd/>
            </a:ln>
          </p:spPr>
          <p:txBody>
            <a:bodyPr/>
            <a:lstStyle/>
            <a:p>
              <a:endParaRPr lang="ja-JP" altLang="en-US"/>
            </a:p>
          </p:txBody>
        </p:sp>
        <p:sp>
          <p:nvSpPr>
            <p:cNvPr id="74" name="Freeform 72"/>
            <p:cNvSpPr>
              <a:spLocks/>
            </p:cNvSpPr>
            <p:nvPr/>
          </p:nvSpPr>
          <p:spPr bwMode="auto">
            <a:xfrm>
              <a:off x="603" y="3375"/>
              <a:ext cx="92" cy="98"/>
            </a:xfrm>
            <a:custGeom>
              <a:avLst/>
              <a:gdLst/>
              <a:ahLst/>
              <a:cxnLst>
                <a:cxn ang="0">
                  <a:pos x="37" y="27"/>
                </a:cxn>
                <a:cxn ang="0">
                  <a:pos x="83" y="49"/>
                </a:cxn>
                <a:cxn ang="0">
                  <a:pos x="133" y="64"/>
                </a:cxn>
                <a:cxn ang="0">
                  <a:pos x="185" y="69"/>
                </a:cxn>
                <a:cxn ang="0">
                  <a:pos x="238" y="64"/>
                </a:cxn>
                <a:cxn ang="0">
                  <a:pos x="286" y="51"/>
                </a:cxn>
                <a:cxn ang="0">
                  <a:pos x="331" y="30"/>
                </a:cxn>
                <a:cxn ang="0">
                  <a:pos x="369" y="4"/>
                </a:cxn>
                <a:cxn ang="0">
                  <a:pos x="177" y="493"/>
                </a:cxn>
                <a:cxn ang="0">
                  <a:pos x="0" y="0"/>
                </a:cxn>
                <a:cxn ang="0">
                  <a:pos x="37" y="27"/>
                </a:cxn>
              </a:cxnLst>
              <a:rect l="0" t="0" r="r" b="b"/>
              <a:pathLst>
                <a:path w="369" h="493">
                  <a:moveTo>
                    <a:pt x="37" y="27"/>
                  </a:moveTo>
                  <a:lnTo>
                    <a:pt x="83" y="49"/>
                  </a:lnTo>
                  <a:lnTo>
                    <a:pt x="133" y="64"/>
                  </a:lnTo>
                  <a:lnTo>
                    <a:pt x="185" y="69"/>
                  </a:lnTo>
                  <a:lnTo>
                    <a:pt x="238" y="64"/>
                  </a:lnTo>
                  <a:lnTo>
                    <a:pt x="286" y="51"/>
                  </a:lnTo>
                  <a:lnTo>
                    <a:pt x="331" y="30"/>
                  </a:lnTo>
                  <a:lnTo>
                    <a:pt x="369" y="4"/>
                  </a:lnTo>
                  <a:lnTo>
                    <a:pt x="177" y="493"/>
                  </a:lnTo>
                  <a:lnTo>
                    <a:pt x="0" y="0"/>
                  </a:lnTo>
                  <a:lnTo>
                    <a:pt x="37" y="27"/>
                  </a:lnTo>
                  <a:close/>
                </a:path>
              </a:pathLst>
            </a:custGeom>
            <a:solidFill>
              <a:srgbClr val="000000"/>
            </a:solidFill>
            <a:ln w="9525">
              <a:noFill/>
              <a:round/>
              <a:headEnd/>
              <a:tailEnd/>
            </a:ln>
          </p:spPr>
          <p:txBody>
            <a:bodyPr/>
            <a:lstStyle/>
            <a:p>
              <a:endParaRPr lang="ja-JP" altLang="en-US"/>
            </a:p>
          </p:txBody>
        </p:sp>
        <p:sp>
          <p:nvSpPr>
            <p:cNvPr id="75" name="Line 73"/>
            <p:cNvSpPr>
              <a:spLocks noChangeShapeType="1"/>
            </p:cNvSpPr>
            <p:nvPr/>
          </p:nvSpPr>
          <p:spPr bwMode="auto">
            <a:xfrm flipH="1">
              <a:off x="649" y="3343"/>
              <a:ext cx="1" cy="52"/>
            </a:xfrm>
            <a:prstGeom prst="line">
              <a:avLst/>
            </a:prstGeom>
            <a:noFill/>
            <a:ln w="0">
              <a:solidFill>
                <a:srgbClr val="000000"/>
              </a:solidFill>
              <a:round/>
              <a:headEnd/>
              <a:tailEnd/>
            </a:ln>
          </p:spPr>
          <p:txBody>
            <a:bodyPr/>
            <a:lstStyle/>
            <a:p>
              <a:endParaRPr lang="ja-JP" altLang="en-US"/>
            </a:p>
          </p:txBody>
        </p:sp>
        <p:sp>
          <p:nvSpPr>
            <p:cNvPr id="76" name="Rectangle 74"/>
            <p:cNvSpPr>
              <a:spLocks noChangeArrowheads="1"/>
            </p:cNvSpPr>
            <p:nvPr/>
          </p:nvSpPr>
          <p:spPr bwMode="auto">
            <a:xfrm>
              <a:off x="502" y="1486"/>
              <a:ext cx="52"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a:t>
              </a:r>
              <a:endParaRPr lang="en-US" altLang="zh-CN">
                <a:ea typeface="宋体" pitchFamily="2" charset="-122"/>
              </a:endParaRPr>
            </a:p>
          </p:txBody>
        </p:sp>
        <p:sp>
          <p:nvSpPr>
            <p:cNvPr id="77" name="Rectangle 75"/>
            <p:cNvSpPr>
              <a:spLocks noChangeArrowheads="1"/>
            </p:cNvSpPr>
            <p:nvPr/>
          </p:nvSpPr>
          <p:spPr bwMode="auto">
            <a:xfrm>
              <a:off x="494" y="2022"/>
              <a:ext cx="52"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2</a:t>
              </a:r>
              <a:endParaRPr lang="en-US" altLang="zh-CN">
                <a:ea typeface="宋体" pitchFamily="2" charset="-122"/>
              </a:endParaRPr>
            </a:p>
          </p:txBody>
        </p:sp>
        <p:sp>
          <p:nvSpPr>
            <p:cNvPr id="78" name="Rectangle 76"/>
            <p:cNvSpPr>
              <a:spLocks noChangeArrowheads="1"/>
            </p:cNvSpPr>
            <p:nvPr/>
          </p:nvSpPr>
          <p:spPr bwMode="auto">
            <a:xfrm>
              <a:off x="494" y="2229"/>
              <a:ext cx="52"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3</a:t>
              </a:r>
              <a:endParaRPr lang="en-US" altLang="zh-CN">
                <a:ea typeface="宋体" pitchFamily="2" charset="-122"/>
              </a:endParaRPr>
            </a:p>
          </p:txBody>
        </p:sp>
        <p:sp>
          <p:nvSpPr>
            <p:cNvPr id="79" name="Rectangle 77"/>
            <p:cNvSpPr>
              <a:spLocks noChangeArrowheads="1"/>
            </p:cNvSpPr>
            <p:nvPr/>
          </p:nvSpPr>
          <p:spPr bwMode="auto">
            <a:xfrm>
              <a:off x="502" y="3242"/>
              <a:ext cx="52"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4</a:t>
              </a:r>
              <a:endParaRPr lang="en-US" altLang="zh-CN">
                <a:ea typeface="宋体" pitchFamily="2" charset="-122"/>
              </a:endParaRPr>
            </a:p>
          </p:txBody>
        </p:sp>
        <p:sp>
          <p:nvSpPr>
            <p:cNvPr id="80" name="Rectangle 78"/>
            <p:cNvSpPr>
              <a:spLocks noChangeArrowheads="1"/>
            </p:cNvSpPr>
            <p:nvPr/>
          </p:nvSpPr>
          <p:spPr bwMode="auto">
            <a:xfrm>
              <a:off x="502" y="3497"/>
              <a:ext cx="52" cy="111"/>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5</a:t>
              </a:r>
              <a:endParaRPr lang="en-US" altLang="zh-CN">
                <a:ea typeface="宋体" pitchFamily="2" charset="-122"/>
              </a:endParaRPr>
            </a:p>
          </p:txBody>
        </p:sp>
        <p:sp>
          <p:nvSpPr>
            <p:cNvPr id="81" name="Rectangle 79"/>
            <p:cNvSpPr>
              <a:spLocks noChangeArrowheads="1"/>
            </p:cNvSpPr>
            <p:nvPr/>
          </p:nvSpPr>
          <p:spPr bwMode="auto">
            <a:xfrm>
              <a:off x="614" y="1274"/>
              <a:ext cx="105" cy="13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C</a:t>
              </a:r>
              <a:r>
                <a:rPr lang="en-US" altLang="zh-CN" sz="1200" baseline="-25000">
                  <a:solidFill>
                    <a:srgbClr val="000000"/>
                  </a:solidFill>
                  <a:ea typeface="宋体" pitchFamily="2" charset="-122"/>
                </a:rPr>
                <a:t>1</a:t>
              </a:r>
              <a:endParaRPr lang="en-US" altLang="zh-CN" baseline="-25000">
                <a:ea typeface="宋体" pitchFamily="2" charset="-122"/>
              </a:endParaRPr>
            </a:p>
          </p:txBody>
        </p:sp>
        <p:sp>
          <p:nvSpPr>
            <p:cNvPr id="82" name="Freeform 80"/>
            <p:cNvSpPr>
              <a:spLocks/>
            </p:cNvSpPr>
            <p:nvPr/>
          </p:nvSpPr>
          <p:spPr bwMode="auto">
            <a:xfrm>
              <a:off x="1947" y="1496"/>
              <a:ext cx="127" cy="69"/>
            </a:xfrm>
            <a:custGeom>
              <a:avLst/>
              <a:gdLst/>
              <a:ahLst/>
              <a:cxnLst>
                <a:cxn ang="0">
                  <a:pos x="29" y="310"/>
                </a:cxn>
                <a:cxn ang="0">
                  <a:pos x="51" y="267"/>
                </a:cxn>
                <a:cxn ang="0">
                  <a:pos x="67" y="220"/>
                </a:cxn>
                <a:cxn ang="0">
                  <a:pos x="70" y="171"/>
                </a:cxn>
                <a:cxn ang="0">
                  <a:pos x="66" y="122"/>
                </a:cxn>
                <a:cxn ang="0">
                  <a:pos x="51" y="77"/>
                </a:cxn>
                <a:cxn ang="0">
                  <a:pos x="29" y="34"/>
                </a:cxn>
                <a:cxn ang="0">
                  <a:pos x="3" y="0"/>
                </a:cxn>
                <a:cxn ang="0">
                  <a:pos x="508" y="175"/>
                </a:cxn>
                <a:cxn ang="0">
                  <a:pos x="0" y="345"/>
                </a:cxn>
                <a:cxn ang="0">
                  <a:pos x="29" y="310"/>
                </a:cxn>
              </a:cxnLst>
              <a:rect l="0" t="0" r="r" b="b"/>
              <a:pathLst>
                <a:path w="508" h="345">
                  <a:moveTo>
                    <a:pt x="29" y="310"/>
                  </a:moveTo>
                  <a:lnTo>
                    <a:pt x="51" y="267"/>
                  </a:lnTo>
                  <a:lnTo>
                    <a:pt x="67" y="220"/>
                  </a:lnTo>
                  <a:lnTo>
                    <a:pt x="70" y="171"/>
                  </a:lnTo>
                  <a:lnTo>
                    <a:pt x="66" y="122"/>
                  </a:lnTo>
                  <a:lnTo>
                    <a:pt x="51" y="77"/>
                  </a:lnTo>
                  <a:lnTo>
                    <a:pt x="29" y="34"/>
                  </a:lnTo>
                  <a:lnTo>
                    <a:pt x="3" y="0"/>
                  </a:lnTo>
                  <a:lnTo>
                    <a:pt x="508" y="175"/>
                  </a:lnTo>
                  <a:lnTo>
                    <a:pt x="0" y="345"/>
                  </a:lnTo>
                  <a:lnTo>
                    <a:pt x="29" y="310"/>
                  </a:lnTo>
                  <a:close/>
                </a:path>
              </a:pathLst>
            </a:custGeom>
            <a:solidFill>
              <a:srgbClr val="000000"/>
            </a:solidFill>
            <a:ln w="9525">
              <a:noFill/>
              <a:round/>
              <a:headEnd/>
              <a:tailEnd/>
            </a:ln>
          </p:spPr>
          <p:txBody>
            <a:bodyPr/>
            <a:lstStyle/>
            <a:p>
              <a:endParaRPr lang="ja-JP" altLang="en-US"/>
            </a:p>
          </p:txBody>
        </p:sp>
        <p:sp>
          <p:nvSpPr>
            <p:cNvPr id="83" name="Line 81"/>
            <p:cNvSpPr>
              <a:spLocks noChangeShapeType="1"/>
            </p:cNvSpPr>
            <p:nvPr/>
          </p:nvSpPr>
          <p:spPr bwMode="auto">
            <a:xfrm>
              <a:off x="711" y="1527"/>
              <a:ext cx="1262" cy="4"/>
            </a:xfrm>
            <a:prstGeom prst="line">
              <a:avLst/>
            </a:prstGeom>
            <a:noFill/>
            <a:ln w="0">
              <a:solidFill>
                <a:srgbClr val="000000"/>
              </a:solidFill>
              <a:round/>
              <a:headEnd/>
              <a:tailEnd/>
            </a:ln>
          </p:spPr>
          <p:txBody>
            <a:bodyPr/>
            <a:lstStyle/>
            <a:p>
              <a:endParaRPr lang="ja-JP" altLang="en-US"/>
            </a:p>
          </p:txBody>
        </p:sp>
        <p:sp>
          <p:nvSpPr>
            <p:cNvPr id="84" name="Freeform 82"/>
            <p:cNvSpPr>
              <a:spLocks/>
            </p:cNvSpPr>
            <p:nvPr/>
          </p:nvSpPr>
          <p:spPr bwMode="auto">
            <a:xfrm>
              <a:off x="1211" y="2288"/>
              <a:ext cx="132" cy="81"/>
            </a:xfrm>
            <a:custGeom>
              <a:avLst/>
              <a:gdLst/>
              <a:ahLst/>
              <a:cxnLst>
                <a:cxn ang="0">
                  <a:pos x="45" y="276"/>
                </a:cxn>
                <a:cxn ang="0">
                  <a:pos x="87" y="250"/>
                </a:cxn>
                <a:cxn ang="0">
                  <a:pos x="126" y="218"/>
                </a:cxn>
                <a:cxn ang="0">
                  <a:pos x="157" y="179"/>
                </a:cxn>
                <a:cxn ang="0">
                  <a:pos x="181" y="135"/>
                </a:cxn>
                <a:cxn ang="0">
                  <a:pos x="193" y="89"/>
                </a:cxn>
                <a:cxn ang="0">
                  <a:pos x="199" y="43"/>
                </a:cxn>
                <a:cxn ang="0">
                  <a:pos x="196" y="0"/>
                </a:cxn>
                <a:cxn ang="0">
                  <a:pos x="525" y="406"/>
                </a:cxn>
                <a:cxn ang="0">
                  <a:pos x="0" y="291"/>
                </a:cxn>
                <a:cxn ang="0">
                  <a:pos x="45" y="276"/>
                </a:cxn>
              </a:cxnLst>
              <a:rect l="0" t="0" r="r" b="b"/>
              <a:pathLst>
                <a:path w="525" h="406">
                  <a:moveTo>
                    <a:pt x="45" y="276"/>
                  </a:moveTo>
                  <a:lnTo>
                    <a:pt x="87" y="250"/>
                  </a:lnTo>
                  <a:lnTo>
                    <a:pt x="126" y="218"/>
                  </a:lnTo>
                  <a:lnTo>
                    <a:pt x="157" y="179"/>
                  </a:lnTo>
                  <a:lnTo>
                    <a:pt x="181" y="135"/>
                  </a:lnTo>
                  <a:lnTo>
                    <a:pt x="193" y="89"/>
                  </a:lnTo>
                  <a:lnTo>
                    <a:pt x="199" y="43"/>
                  </a:lnTo>
                  <a:lnTo>
                    <a:pt x="196" y="0"/>
                  </a:lnTo>
                  <a:lnTo>
                    <a:pt x="525" y="406"/>
                  </a:lnTo>
                  <a:lnTo>
                    <a:pt x="0" y="291"/>
                  </a:lnTo>
                  <a:lnTo>
                    <a:pt x="45" y="276"/>
                  </a:lnTo>
                  <a:close/>
                </a:path>
              </a:pathLst>
            </a:custGeom>
            <a:solidFill>
              <a:srgbClr val="000000"/>
            </a:solidFill>
            <a:ln w="9525">
              <a:noFill/>
              <a:round/>
              <a:headEnd/>
              <a:tailEnd/>
            </a:ln>
          </p:spPr>
          <p:txBody>
            <a:bodyPr/>
            <a:lstStyle/>
            <a:p>
              <a:endParaRPr lang="ja-JP" altLang="en-US"/>
            </a:p>
          </p:txBody>
        </p:sp>
        <p:sp>
          <p:nvSpPr>
            <p:cNvPr id="85" name="Line 83"/>
            <p:cNvSpPr>
              <a:spLocks noChangeShapeType="1"/>
            </p:cNvSpPr>
            <p:nvPr/>
          </p:nvSpPr>
          <p:spPr bwMode="auto">
            <a:xfrm>
              <a:off x="699" y="2055"/>
              <a:ext cx="558" cy="273"/>
            </a:xfrm>
            <a:prstGeom prst="line">
              <a:avLst/>
            </a:prstGeom>
            <a:noFill/>
            <a:ln w="0">
              <a:solidFill>
                <a:srgbClr val="000000"/>
              </a:solidFill>
              <a:round/>
              <a:headEnd/>
              <a:tailEnd/>
            </a:ln>
          </p:spPr>
          <p:txBody>
            <a:bodyPr/>
            <a:lstStyle/>
            <a:p>
              <a:endParaRPr lang="ja-JP" altLang="en-US"/>
            </a:p>
          </p:txBody>
        </p:sp>
        <p:sp>
          <p:nvSpPr>
            <p:cNvPr id="86" name="Freeform 84"/>
            <p:cNvSpPr>
              <a:spLocks/>
            </p:cNvSpPr>
            <p:nvPr/>
          </p:nvSpPr>
          <p:spPr bwMode="auto">
            <a:xfrm>
              <a:off x="1242" y="1627"/>
              <a:ext cx="113" cy="97"/>
            </a:xfrm>
            <a:custGeom>
              <a:avLst/>
              <a:gdLst/>
              <a:ahLst/>
              <a:cxnLst>
                <a:cxn ang="0">
                  <a:pos x="274" y="443"/>
                </a:cxn>
                <a:cxn ang="0">
                  <a:pos x="251" y="400"/>
                </a:cxn>
                <a:cxn ang="0">
                  <a:pos x="222" y="361"/>
                </a:cxn>
                <a:cxn ang="0">
                  <a:pos x="184" y="328"/>
                </a:cxn>
                <a:cxn ang="0">
                  <a:pos x="140" y="301"/>
                </a:cxn>
                <a:cxn ang="0">
                  <a:pos x="93" y="285"/>
                </a:cxn>
                <a:cxn ang="0">
                  <a:pos x="46" y="276"/>
                </a:cxn>
                <a:cxn ang="0">
                  <a:pos x="0" y="276"/>
                </a:cxn>
                <a:cxn ang="0">
                  <a:pos x="453" y="0"/>
                </a:cxn>
                <a:cxn ang="0">
                  <a:pos x="287" y="487"/>
                </a:cxn>
                <a:cxn ang="0">
                  <a:pos x="274" y="443"/>
                </a:cxn>
              </a:cxnLst>
              <a:rect l="0" t="0" r="r" b="b"/>
              <a:pathLst>
                <a:path w="453" h="487">
                  <a:moveTo>
                    <a:pt x="274" y="443"/>
                  </a:moveTo>
                  <a:lnTo>
                    <a:pt x="251" y="400"/>
                  </a:lnTo>
                  <a:lnTo>
                    <a:pt x="222" y="361"/>
                  </a:lnTo>
                  <a:lnTo>
                    <a:pt x="184" y="328"/>
                  </a:lnTo>
                  <a:lnTo>
                    <a:pt x="140" y="301"/>
                  </a:lnTo>
                  <a:lnTo>
                    <a:pt x="93" y="285"/>
                  </a:lnTo>
                  <a:lnTo>
                    <a:pt x="46" y="276"/>
                  </a:lnTo>
                  <a:lnTo>
                    <a:pt x="0" y="276"/>
                  </a:lnTo>
                  <a:lnTo>
                    <a:pt x="453" y="0"/>
                  </a:lnTo>
                  <a:lnTo>
                    <a:pt x="287" y="487"/>
                  </a:lnTo>
                  <a:lnTo>
                    <a:pt x="274" y="443"/>
                  </a:lnTo>
                  <a:close/>
                </a:path>
              </a:pathLst>
            </a:custGeom>
            <a:solidFill>
              <a:srgbClr val="000000"/>
            </a:solidFill>
            <a:ln w="9525">
              <a:noFill/>
              <a:round/>
              <a:headEnd/>
              <a:tailEnd/>
            </a:ln>
          </p:spPr>
          <p:txBody>
            <a:bodyPr/>
            <a:lstStyle/>
            <a:p>
              <a:endParaRPr lang="ja-JP" altLang="en-US"/>
            </a:p>
          </p:txBody>
        </p:sp>
        <p:sp>
          <p:nvSpPr>
            <p:cNvPr id="87" name="Line 85"/>
            <p:cNvSpPr>
              <a:spLocks noChangeShapeType="1"/>
            </p:cNvSpPr>
            <p:nvPr/>
          </p:nvSpPr>
          <p:spPr bwMode="auto">
            <a:xfrm flipV="1">
              <a:off x="711" y="1688"/>
              <a:ext cx="582" cy="572"/>
            </a:xfrm>
            <a:prstGeom prst="line">
              <a:avLst/>
            </a:prstGeom>
            <a:noFill/>
            <a:ln w="0">
              <a:solidFill>
                <a:srgbClr val="000000"/>
              </a:solidFill>
              <a:round/>
              <a:headEnd/>
              <a:tailEnd/>
            </a:ln>
          </p:spPr>
          <p:txBody>
            <a:bodyPr/>
            <a:lstStyle/>
            <a:p>
              <a:endParaRPr lang="ja-JP" altLang="en-US"/>
            </a:p>
          </p:txBody>
        </p:sp>
        <p:sp>
          <p:nvSpPr>
            <p:cNvPr id="88" name="Freeform 86"/>
            <p:cNvSpPr>
              <a:spLocks/>
            </p:cNvSpPr>
            <p:nvPr/>
          </p:nvSpPr>
          <p:spPr bwMode="auto">
            <a:xfrm>
              <a:off x="1208" y="3122"/>
              <a:ext cx="135" cy="67"/>
            </a:xfrm>
            <a:custGeom>
              <a:avLst/>
              <a:gdLst/>
              <a:ahLst/>
              <a:cxnLst>
                <a:cxn ang="0">
                  <a:pos x="146" y="293"/>
                </a:cxn>
                <a:cxn ang="0">
                  <a:pos x="149" y="245"/>
                </a:cxn>
                <a:cxn ang="0">
                  <a:pos x="146" y="197"/>
                </a:cxn>
                <a:cxn ang="0">
                  <a:pos x="130" y="150"/>
                </a:cxn>
                <a:cxn ang="0">
                  <a:pos x="107" y="106"/>
                </a:cxn>
                <a:cxn ang="0">
                  <a:pos x="75" y="69"/>
                </a:cxn>
                <a:cxn ang="0">
                  <a:pos x="39" y="37"/>
                </a:cxn>
                <a:cxn ang="0">
                  <a:pos x="0" y="15"/>
                </a:cxn>
                <a:cxn ang="0">
                  <a:pos x="539" y="0"/>
                </a:cxn>
                <a:cxn ang="0">
                  <a:pos x="132" y="336"/>
                </a:cxn>
                <a:cxn ang="0">
                  <a:pos x="146" y="293"/>
                </a:cxn>
              </a:cxnLst>
              <a:rect l="0" t="0" r="r" b="b"/>
              <a:pathLst>
                <a:path w="539" h="336">
                  <a:moveTo>
                    <a:pt x="146" y="293"/>
                  </a:moveTo>
                  <a:lnTo>
                    <a:pt x="149" y="245"/>
                  </a:lnTo>
                  <a:lnTo>
                    <a:pt x="146" y="197"/>
                  </a:lnTo>
                  <a:lnTo>
                    <a:pt x="130" y="150"/>
                  </a:lnTo>
                  <a:lnTo>
                    <a:pt x="107" y="106"/>
                  </a:lnTo>
                  <a:lnTo>
                    <a:pt x="75" y="69"/>
                  </a:lnTo>
                  <a:lnTo>
                    <a:pt x="39" y="37"/>
                  </a:lnTo>
                  <a:lnTo>
                    <a:pt x="0" y="15"/>
                  </a:lnTo>
                  <a:lnTo>
                    <a:pt x="539" y="0"/>
                  </a:lnTo>
                  <a:lnTo>
                    <a:pt x="132" y="336"/>
                  </a:lnTo>
                  <a:lnTo>
                    <a:pt x="146" y="293"/>
                  </a:lnTo>
                  <a:close/>
                </a:path>
              </a:pathLst>
            </a:custGeom>
            <a:solidFill>
              <a:srgbClr val="000000"/>
            </a:solidFill>
            <a:ln w="9525">
              <a:noFill/>
              <a:round/>
              <a:headEnd/>
              <a:tailEnd/>
            </a:ln>
          </p:spPr>
          <p:txBody>
            <a:bodyPr/>
            <a:lstStyle/>
            <a:p>
              <a:endParaRPr lang="ja-JP" altLang="en-US"/>
            </a:p>
          </p:txBody>
        </p:sp>
        <p:sp>
          <p:nvSpPr>
            <p:cNvPr id="89" name="Line 87"/>
            <p:cNvSpPr>
              <a:spLocks noChangeShapeType="1"/>
            </p:cNvSpPr>
            <p:nvPr/>
          </p:nvSpPr>
          <p:spPr bwMode="auto">
            <a:xfrm flipV="1">
              <a:off x="718" y="3150"/>
              <a:ext cx="530" cy="157"/>
            </a:xfrm>
            <a:prstGeom prst="line">
              <a:avLst/>
            </a:prstGeom>
            <a:noFill/>
            <a:ln w="0">
              <a:solidFill>
                <a:srgbClr val="000000"/>
              </a:solidFill>
              <a:round/>
              <a:headEnd/>
              <a:tailEnd/>
            </a:ln>
          </p:spPr>
          <p:txBody>
            <a:bodyPr/>
            <a:lstStyle/>
            <a:p>
              <a:endParaRPr lang="ja-JP" altLang="en-US"/>
            </a:p>
          </p:txBody>
        </p:sp>
        <p:sp>
          <p:nvSpPr>
            <p:cNvPr id="90" name="Freeform 88"/>
            <p:cNvSpPr>
              <a:spLocks/>
            </p:cNvSpPr>
            <p:nvPr/>
          </p:nvSpPr>
          <p:spPr bwMode="auto">
            <a:xfrm>
              <a:off x="1934" y="3489"/>
              <a:ext cx="128" cy="69"/>
            </a:xfrm>
            <a:custGeom>
              <a:avLst/>
              <a:gdLst/>
              <a:ahLst/>
              <a:cxnLst>
                <a:cxn ang="0">
                  <a:pos x="35" y="309"/>
                </a:cxn>
                <a:cxn ang="0">
                  <a:pos x="57" y="265"/>
                </a:cxn>
                <a:cxn ang="0">
                  <a:pos x="70" y="218"/>
                </a:cxn>
                <a:cxn ang="0">
                  <a:pos x="73" y="170"/>
                </a:cxn>
                <a:cxn ang="0">
                  <a:pos x="67" y="120"/>
                </a:cxn>
                <a:cxn ang="0">
                  <a:pos x="51" y="75"/>
                </a:cxn>
                <a:cxn ang="0">
                  <a:pos x="28" y="34"/>
                </a:cxn>
                <a:cxn ang="0">
                  <a:pos x="0" y="0"/>
                </a:cxn>
                <a:cxn ang="0">
                  <a:pos x="511" y="161"/>
                </a:cxn>
                <a:cxn ang="0">
                  <a:pos x="7" y="346"/>
                </a:cxn>
                <a:cxn ang="0">
                  <a:pos x="35" y="309"/>
                </a:cxn>
              </a:cxnLst>
              <a:rect l="0" t="0" r="r" b="b"/>
              <a:pathLst>
                <a:path w="511" h="346">
                  <a:moveTo>
                    <a:pt x="35" y="309"/>
                  </a:moveTo>
                  <a:lnTo>
                    <a:pt x="57" y="265"/>
                  </a:lnTo>
                  <a:lnTo>
                    <a:pt x="70" y="218"/>
                  </a:lnTo>
                  <a:lnTo>
                    <a:pt x="73" y="170"/>
                  </a:lnTo>
                  <a:lnTo>
                    <a:pt x="67" y="120"/>
                  </a:lnTo>
                  <a:lnTo>
                    <a:pt x="51" y="75"/>
                  </a:lnTo>
                  <a:lnTo>
                    <a:pt x="28" y="34"/>
                  </a:lnTo>
                  <a:lnTo>
                    <a:pt x="0" y="0"/>
                  </a:lnTo>
                  <a:lnTo>
                    <a:pt x="511" y="161"/>
                  </a:lnTo>
                  <a:lnTo>
                    <a:pt x="7" y="346"/>
                  </a:lnTo>
                  <a:lnTo>
                    <a:pt x="35" y="309"/>
                  </a:lnTo>
                  <a:close/>
                </a:path>
              </a:pathLst>
            </a:custGeom>
            <a:solidFill>
              <a:srgbClr val="000000"/>
            </a:solidFill>
            <a:ln w="9525">
              <a:noFill/>
              <a:round/>
              <a:headEnd/>
              <a:tailEnd/>
            </a:ln>
          </p:spPr>
          <p:txBody>
            <a:bodyPr/>
            <a:lstStyle/>
            <a:p>
              <a:endParaRPr lang="ja-JP" altLang="en-US"/>
            </a:p>
          </p:txBody>
        </p:sp>
        <p:sp>
          <p:nvSpPr>
            <p:cNvPr id="91" name="Line 89"/>
            <p:cNvSpPr>
              <a:spLocks noChangeShapeType="1"/>
            </p:cNvSpPr>
            <p:nvPr/>
          </p:nvSpPr>
          <p:spPr bwMode="auto">
            <a:xfrm flipV="1">
              <a:off x="711" y="3523"/>
              <a:ext cx="1249" cy="22"/>
            </a:xfrm>
            <a:prstGeom prst="line">
              <a:avLst/>
            </a:prstGeom>
            <a:noFill/>
            <a:ln w="0">
              <a:solidFill>
                <a:srgbClr val="000000"/>
              </a:solidFill>
              <a:round/>
              <a:headEnd/>
              <a:tailEnd/>
            </a:ln>
          </p:spPr>
          <p:txBody>
            <a:bodyPr/>
            <a:lstStyle/>
            <a:p>
              <a:endParaRPr lang="ja-JP" altLang="en-US"/>
            </a:p>
          </p:txBody>
        </p:sp>
        <p:sp>
          <p:nvSpPr>
            <p:cNvPr id="92" name="Freeform 90"/>
            <p:cNvSpPr>
              <a:spLocks/>
            </p:cNvSpPr>
            <p:nvPr/>
          </p:nvSpPr>
          <p:spPr bwMode="auto">
            <a:xfrm>
              <a:off x="1939" y="1958"/>
              <a:ext cx="135" cy="69"/>
            </a:xfrm>
            <a:custGeom>
              <a:avLst/>
              <a:gdLst/>
              <a:ahLst/>
              <a:cxnLst>
                <a:cxn ang="0">
                  <a:pos x="41" y="295"/>
                </a:cxn>
                <a:cxn ang="0">
                  <a:pos x="79" y="264"/>
                </a:cxn>
                <a:cxn ang="0">
                  <a:pos x="111" y="226"/>
                </a:cxn>
                <a:cxn ang="0">
                  <a:pos x="135" y="183"/>
                </a:cxn>
                <a:cxn ang="0">
                  <a:pos x="150" y="135"/>
                </a:cxn>
                <a:cxn ang="0">
                  <a:pos x="155" y="88"/>
                </a:cxn>
                <a:cxn ang="0">
                  <a:pos x="151" y="42"/>
                </a:cxn>
                <a:cxn ang="0">
                  <a:pos x="140" y="0"/>
                </a:cxn>
                <a:cxn ang="0">
                  <a:pos x="538" y="345"/>
                </a:cxn>
                <a:cxn ang="0">
                  <a:pos x="0" y="319"/>
                </a:cxn>
                <a:cxn ang="0">
                  <a:pos x="41" y="295"/>
                </a:cxn>
              </a:cxnLst>
              <a:rect l="0" t="0" r="r" b="b"/>
              <a:pathLst>
                <a:path w="538" h="345">
                  <a:moveTo>
                    <a:pt x="41" y="295"/>
                  </a:moveTo>
                  <a:lnTo>
                    <a:pt x="79" y="264"/>
                  </a:lnTo>
                  <a:lnTo>
                    <a:pt x="111" y="226"/>
                  </a:lnTo>
                  <a:lnTo>
                    <a:pt x="135" y="183"/>
                  </a:lnTo>
                  <a:lnTo>
                    <a:pt x="150" y="135"/>
                  </a:lnTo>
                  <a:lnTo>
                    <a:pt x="155" y="88"/>
                  </a:lnTo>
                  <a:lnTo>
                    <a:pt x="151" y="42"/>
                  </a:lnTo>
                  <a:lnTo>
                    <a:pt x="140" y="0"/>
                  </a:lnTo>
                  <a:lnTo>
                    <a:pt x="538" y="345"/>
                  </a:lnTo>
                  <a:lnTo>
                    <a:pt x="0" y="319"/>
                  </a:lnTo>
                  <a:lnTo>
                    <a:pt x="41" y="295"/>
                  </a:lnTo>
                  <a:close/>
                </a:path>
              </a:pathLst>
            </a:custGeom>
            <a:solidFill>
              <a:srgbClr val="000000"/>
            </a:solidFill>
            <a:ln w="9525">
              <a:noFill/>
              <a:round/>
              <a:headEnd/>
              <a:tailEnd/>
            </a:ln>
          </p:spPr>
          <p:txBody>
            <a:bodyPr/>
            <a:lstStyle/>
            <a:p>
              <a:endParaRPr lang="ja-JP" altLang="en-US"/>
            </a:p>
          </p:txBody>
        </p:sp>
        <p:sp>
          <p:nvSpPr>
            <p:cNvPr id="93" name="Line 91"/>
            <p:cNvSpPr>
              <a:spLocks noChangeShapeType="1"/>
            </p:cNvSpPr>
            <p:nvPr/>
          </p:nvSpPr>
          <p:spPr bwMode="auto">
            <a:xfrm>
              <a:off x="1474" y="1836"/>
              <a:ext cx="507" cy="161"/>
            </a:xfrm>
            <a:prstGeom prst="line">
              <a:avLst/>
            </a:prstGeom>
            <a:noFill/>
            <a:ln w="0">
              <a:solidFill>
                <a:srgbClr val="000000"/>
              </a:solidFill>
              <a:round/>
              <a:headEnd/>
              <a:tailEnd/>
            </a:ln>
          </p:spPr>
          <p:txBody>
            <a:bodyPr/>
            <a:lstStyle/>
            <a:p>
              <a:endParaRPr lang="ja-JP" altLang="en-US"/>
            </a:p>
          </p:txBody>
        </p:sp>
        <p:sp>
          <p:nvSpPr>
            <p:cNvPr id="94" name="Freeform 92"/>
            <p:cNvSpPr>
              <a:spLocks/>
            </p:cNvSpPr>
            <p:nvPr/>
          </p:nvSpPr>
          <p:spPr bwMode="auto">
            <a:xfrm>
              <a:off x="2663" y="2617"/>
              <a:ext cx="143" cy="76"/>
            </a:xfrm>
            <a:custGeom>
              <a:avLst/>
              <a:gdLst/>
              <a:ahLst/>
              <a:cxnLst>
                <a:cxn ang="0">
                  <a:pos x="570" y="0"/>
                </a:cxn>
                <a:cxn ang="0">
                  <a:pos x="155" y="378"/>
                </a:cxn>
                <a:cxn ang="0">
                  <a:pos x="0" y="64"/>
                </a:cxn>
                <a:cxn ang="0">
                  <a:pos x="570" y="0"/>
                </a:cxn>
              </a:cxnLst>
              <a:rect l="0" t="0" r="r" b="b"/>
              <a:pathLst>
                <a:path w="570" h="378">
                  <a:moveTo>
                    <a:pt x="570" y="0"/>
                  </a:moveTo>
                  <a:lnTo>
                    <a:pt x="155" y="378"/>
                  </a:lnTo>
                  <a:lnTo>
                    <a:pt x="0" y="64"/>
                  </a:lnTo>
                  <a:lnTo>
                    <a:pt x="570" y="0"/>
                  </a:lnTo>
                  <a:close/>
                </a:path>
              </a:pathLst>
            </a:custGeom>
            <a:solidFill>
              <a:srgbClr val="000000"/>
            </a:solidFill>
            <a:ln w="9525">
              <a:noFill/>
              <a:round/>
              <a:headEnd/>
              <a:tailEnd/>
            </a:ln>
          </p:spPr>
          <p:txBody>
            <a:bodyPr/>
            <a:lstStyle/>
            <a:p>
              <a:endParaRPr lang="ja-JP" altLang="en-US"/>
            </a:p>
          </p:txBody>
        </p:sp>
        <p:sp>
          <p:nvSpPr>
            <p:cNvPr id="95" name="Line 93"/>
            <p:cNvSpPr>
              <a:spLocks noChangeShapeType="1"/>
            </p:cNvSpPr>
            <p:nvPr/>
          </p:nvSpPr>
          <p:spPr bwMode="auto">
            <a:xfrm flipV="1">
              <a:off x="1480" y="2652"/>
              <a:ext cx="1227" cy="441"/>
            </a:xfrm>
            <a:prstGeom prst="line">
              <a:avLst/>
            </a:prstGeom>
            <a:noFill/>
            <a:ln w="0">
              <a:solidFill>
                <a:srgbClr val="000000"/>
              </a:solidFill>
              <a:round/>
              <a:headEnd/>
              <a:tailEnd/>
            </a:ln>
          </p:spPr>
          <p:txBody>
            <a:bodyPr/>
            <a:lstStyle/>
            <a:p>
              <a:endParaRPr lang="ja-JP" altLang="en-US"/>
            </a:p>
          </p:txBody>
        </p:sp>
        <p:sp>
          <p:nvSpPr>
            <p:cNvPr id="96" name="Freeform 94"/>
            <p:cNvSpPr>
              <a:spLocks/>
            </p:cNvSpPr>
            <p:nvPr/>
          </p:nvSpPr>
          <p:spPr bwMode="auto">
            <a:xfrm>
              <a:off x="2671" y="1746"/>
              <a:ext cx="128" cy="69"/>
            </a:xfrm>
            <a:custGeom>
              <a:avLst/>
              <a:gdLst/>
              <a:ahLst/>
              <a:cxnLst>
                <a:cxn ang="0">
                  <a:pos x="29" y="311"/>
                </a:cxn>
                <a:cxn ang="0">
                  <a:pos x="52" y="269"/>
                </a:cxn>
                <a:cxn ang="0">
                  <a:pos x="69" y="223"/>
                </a:cxn>
                <a:cxn ang="0">
                  <a:pos x="74" y="173"/>
                </a:cxn>
                <a:cxn ang="0">
                  <a:pos x="70" y="123"/>
                </a:cxn>
                <a:cxn ang="0">
                  <a:pos x="57" y="79"/>
                </a:cxn>
                <a:cxn ang="0">
                  <a:pos x="36" y="36"/>
                </a:cxn>
                <a:cxn ang="0">
                  <a:pos x="11" y="0"/>
                </a:cxn>
                <a:cxn ang="0">
                  <a:pos x="512" y="188"/>
                </a:cxn>
                <a:cxn ang="0">
                  <a:pos x="0" y="346"/>
                </a:cxn>
                <a:cxn ang="0">
                  <a:pos x="29" y="311"/>
                </a:cxn>
              </a:cxnLst>
              <a:rect l="0" t="0" r="r" b="b"/>
              <a:pathLst>
                <a:path w="512" h="346">
                  <a:moveTo>
                    <a:pt x="29" y="311"/>
                  </a:moveTo>
                  <a:lnTo>
                    <a:pt x="52" y="269"/>
                  </a:lnTo>
                  <a:lnTo>
                    <a:pt x="69" y="223"/>
                  </a:lnTo>
                  <a:lnTo>
                    <a:pt x="74" y="173"/>
                  </a:lnTo>
                  <a:lnTo>
                    <a:pt x="70" y="123"/>
                  </a:lnTo>
                  <a:lnTo>
                    <a:pt x="57" y="79"/>
                  </a:lnTo>
                  <a:lnTo>
                    <a:pt x="36" y="36"/>
                  </a:lnTo>
                  <a:lnTo>
                    <a:pt x="11" y="0"/>
                  </a:lnTo>
                  <a:lnTo>
                    <a:pt x="512" y="188"/>
                  </a:lnTo>
                  <a:lnTo>
                    <a:pt x="0" y="346"/>
                  </a:lnTo>
                  <a:lnTo>
                    <a:pt x="29" y="311"/>
                  </a:lnTo>
                  <a:close/>
                </a:path>
              </a:pathLst>
            </a:custGeom>
            <a:solidFill>
              <a:srgbClr val="000000"/>
            </a:solidFill>
            <a:ln w="9525">
              <a:noFill/>
              <a:round/>
              <a:headEnd/>
              <a:tailEnd/>
            </a:ln>
          </p:spPr>
          <p:txBody>
            <a:bodyPr/>
            <a:lstStyle/>
            <a:p>
              <a:endParaRPr lang="ja-JP" altLang="en-US"/>
            </a:p>
          </p:txBody>
        </p:sp>
        <p:sp>
          <p:nvSpPr>
            <p:cNvPr id="97" name="Line 95"/>
            <p:cNvSpPr>
              <a:spLocks noChangeShapeType="1"/>
            </p:cNvSpPr>
            <p:nvPr/>
          </p:nvSpPr>
          <p:spPr bwMode="auto">
            <a:xfrm>
              <a:off x="2187" y="1769"/>
              <a:ext cx="511" cy="12"/>
            </a:xfrm>
            <a:prstGeom prst="line">
              <a:avLst/>
            </a:prstGeom>
            <a:noFill/>
            <a:ln w="0">
              <a:solidFill>
                <a:srgbClr val="000000"/>
              </a:solidFill>
              <a:round/>
              <a:headEnd/>
              <a:tailEnd/>
            </a:ln>
          </p:spPr>
          <p:txBody>
            <a:bodyPr/>
            <a:lstStyle/>
            <a:p>
              <a:endParaRPr lang="ja-JP" altLang="en-US"/>
            </a:p>
          </p:txBody>
        </p:sp>
        <p:sp>
          <p:nvSpPr>
            <p:cNvPr id="98" name="Freeform 96"/>
            <p:cNvSpPr>
              <a:spLocks/>
            </p:cNvSpPr>
            <p:nvPr/>
          </p:nvSpPr>
          <p:spPr bwMode="auto">
            <a:xfrm>
              <a:off x="2676" y="2074"/>
              <a:ext cx="123" cy="91"/>
            </a:xfrm>
            <a:custGeom>
              <a:avLst/>
              <a:gdLst/>
              <a:ahLst/>
              <a:cxnLst>
                <a:cxn ang="0">
                  <a:pos x="242" y="410"/>
                </a:cxn>
                <a:cxn ang="0">
                  <a:pos x="227" y="365"/>
                </a:cxn>
                <a:cxn ang="0">
                  <a:pos x="204" y="322"/>
                </a:cxn>
                <a:cxn ang="0">
                  <a:pos x="173" y="282"/>
                </a:cxn>
                <a:cxn ang="0">
                  <a:pos x="133" y="250"/>
                </a:cxn>
                <a:cxn ang="0">
                  <a:pos x="91" y="226"/>
                </a:cxn>
                <a:cxn ang="0">
                  <a:pos x="45" y="210"/>
                </a:cxn>
                <a:cxn ang="0">
                  <a:pos x="0" y="202"/>
                </a:cxn>
                <a:cxn ang="0">
                  <a:pos x="495" y="0"/>
                </a:cxn>
                <a:cxn ang="0">
                  <a:pos x="247" y="455"/>
                </a:cxn>
                <a:cxn ang="0">
                  <a:pos x="242" y="410"/>
                </a:cxn>
              </a:cxnLst>
              <a:rect l="0" t="0" r="r" b="b"/>
              <a:pathLst>
                <a:path w="495" h="455">
                  <a:moveTo>
                    <a:pt x="242" y="410"/>
                  </a:moveTo>
                  <a:lnTo>
                    <a:pt x="227" y="365"/>
                  </a:lnTo>
                  <a:lnTo>
                    <a:pt x="204" y="322"/>
                  </a:lnTo>
                  <a:lnTo>
                    <a:pt x="173" y="282"/>
                  </a:lnTo>
                  <a:lnTo>
                    <a:pt x="133" y="250"/>
                  </a:lnTo>
                  <a:lnTo>
                    <a:pt x="91" y="226"/>
                  </a:lnTo>
                  <a:lnTo>
                    <a:pt x="45" y="210"/>
                  </a:lnTo>
                  <a:lnTo>
                    <a:pt x="0" y="202"/>
                  </a:lnTo>
                  <a:lnTo>
                    <a:pt x="495" y="0"/>
                  </a:lnTo>
                  <a:lnTo>
                    <a:pt x="247" y="455"/>
                  </a:lnTo>
                  <a:lnTo>
                    <a:pt x="242" y="410"/>
                  </a:lnTo>
                  <a:close/>
                </a:path>
              </a:pathLst>
            </a:custGeom>
            <a:solidFill>
              <a:srgbClr val="000000"/>
            </a:solidFill>
            <a:ln w="9525">
              <a:noFill/>
              <a:round/>
              <a:headEnd/>
              <a:tailEnd/>
            </a:ln>
          </p:spPr>
          <p:txBody>
            <a:bodyPr/>
            <a:lstStyle/>
            <a:p>
              <a:endParaRPr lang="ja-JP" altLang="en-US"/>
            </a:p>
          </p:txBody>
        </p:sp>
        <p:sp>
          <p:nvSpPr>
            <p:cNvPr id="99" name="Line 97"/>
            <p:cNvSpPr>
              <a:spLocks noChangeShapeType="1"/>
            </p:cNvSpPr>
            <p:nvPr/>
          </p:nvSpPr>
          <p:spPr bwMode="auto">
            <a:xfrm flipV="1">
              <a:off x="2193" y="2127"/>
              <a:ext cx="532" cy="376"/>
            </a:xfrm>
            <a:prstGeom prst="line">
              <a:avLst/>
            </a:prstGeom>
            <a:noFill/>
            <a:ln w="0">
              <a:solidFill>
                <a:srgbClr val="000000"/>
              </a:solidFill>
              <a:round/>
              <a:headEnd/>
              <a:tailEnd/>
            </a:ln>
          </p:spPr>
          <p:txBody>
            <a:bodyPr/>
            <a:lstStyle/>
            <a:p>
              <a:endParaRPr lang="ja-JP" altLang="en-US"/>
            </a:p>
          </p:txBody>
        </p:sp>
        <p:sp>
          <p:nvSpPr>
            <p:cNvPr id="100" name="Freeform 98"/>
            <p:cNvSpPr>
              <a:spLocks/>
            </p:cNvSpPr>
            <p:nvPr/>
          </p:nvSpPr>
          <p:spPr bwMode="auto">
            <a:xfrm>
              <a:off x="2187" y="2901"/>
              <a:ext cx="99" cy="102"/>
            </a:xfrm>
            <a:custGeom>
              <a:avLst/>
              <a:gdLst/>
              <a:ahLst/>
              <a:cxnLst>
                <a:cxn ang="0">
                  <a:pos x="95" y="41"/>
                </a:cxn>
                <a:cxn ang="0">
                  <a:pos x="125" y="79"/>
                </a:cxn>
                <a:cxn ang="0">
                  <a:pos x="161" y="113"/>
                </a:cxn>
                <a:cxn ang="0">
                  <a:pos x="205" y="139"/>
                </a:cxn>
                <a:cxn ang="0">
                  <a:pos x="253" y="158"/>
                </a:cxn>
                <a:cxn ang="0">
                  <a:pos x="303" y="166"/>
                </a:cxn>
                <a:cxn ang="0">
                  <a:pos x="351" y="167"/>
                </a:cxn>
                <a:cxn ang="0">
                  <a:pos x="396" y="160"/>
                </a:cxn>
                <a:cxn ang="0">
                  <a:pos x="0" y="508"/>
                </a:cxn>
                <a:cxn ang="0">
                  <a:pos x="75" y="0"/>
                </a:cxn>
                <a:cxn ang="0">
                  <a:pos x="95" y="41"/>
                </a:cxn>
              </a:cxnLst>
              <a:rect l="0" t="0" r="r" b="b"/>
              <a:pathLst>
                <a:path w="396" h="508">
                  <a:moveTo>
                    <a:pt x="95" y="41"/>
                  </a:moveTo>
                  <a:lnTo>
                    <a:pt x="125" y="79"/>
                  </a:lnTo>
                  <a:lnTo>
                    <a:pt x="161" y="113"/>
                  </a:lnTo>
                  <a:lnTo>
                    <a:pt x="205" y="139"/>
                  </a:lnTo>
                  <a:lnTo>
                    <a:pt x="253" y="158"/>
                  </a:lnTo>
                  <a:lnTo>
                    <a:pt x="303" y="166"/>
                  </a:lnTo>
                  <a:lnTo>
                    <a:pt x="351" y="167"/>
                  </a:lnTo>
                  <a:lnTo>
                    <a:pt x="396" y="160"/>
                  </a:lnTo>
                  <a:lnTo>
                    <a:pt x="0" y="508"/>
                  </a:lnTo>
                  <a:lnTo>
                    <a:pt x="75" y="0"/>
                  </a:lnTo>
                  <a:lnTo>
                    <a:pt x="95" y="41"/>
                  </a:lnTo>
                  <a:close/>
                </a:path>
              </a:pathLst>
            </a:custGeom>
            <a:solidFill>
              <a:srgbClr val="000000"/>
            </a:solidFill>
            <a:ln w="9525">
              <a:noFill/>
              <a:round/>
              <a:headEnd/>
              <a:tailEnd/>
            </a:ln>
          </p:spPr>
          <p:txBody>
            <a:bodyPr/>
            <a:lstStyle/>
            <a:p>
              <a:endParaRPr lang="ja-JP" altLang="en-US"/>
            </a:p>
          </p:txBody>
        </p:sp>
        <p:sp>
          <p:nvSpPr>
            <p:cNvPr id="101" name="Line 99"/>
            <p:cNvSpPr>
              <a:spLocks noChangeShapeType="1"/>
            </p:cNvSpPr>
            <p:nvPr/>
          </p:nvSpPr>
          <p:spPr bwMode="auto">
            <a:xfrm flipH="1">
              <a:off x="2234" y="2093"/>
              <a:ext cx="578" cy="841"/>
            </a:xfrm>
            <a:prstGeom prst="line">
              <a:avLst/>
            </a:prstGeom>
            <a:noFill/>
            <a:ln w="0">
              <a:solidFill>
                <a:srgbClr val="000000"/>
              </a:solidFill>
              <a:round/>
              <a:headEnd/>
              <a:tailEnd/>
            </a:ln>
          </p:spPr>
          <p:txBody>
            <a:bodyPr/>
            <a:lstStyle/>
            <a:p>
              <a:endParaRPr lang="ja-JP" altLang="en-US"/>
            </a:p>
          </p:txBody>
        </p:sp>
        <p:sp>
          <p:nvSpPr>
            <p:cNvPr id="102" name="Freeform 100"/>
            <p:cNvSpPr>
              <a:spLocks/>
            </p:cNvSpPr>
            <p:nvPr/>
          </p:nvSpPr>
          <p:spPr bwMode="auto">
            <a:xfrm>
              <a:off x="2085" y="2870"/>
              <a:ext cx="91" cy="139"/>
            </a:xfrm>
            <a:custGeom>
              <a:avLst/>
              <a:gdLst/>
              <a:ahLst/>
              <a:cxnLst>
                <a:cxn ang="0">
                  <a:pos x="363" y="41"/>
                </a:cxn>
                <a:cxn ang="0">
                  <a:pos x="218" y="656"/>
                </a:cxn>
                <a:cxn ang="0">
                  <a:pos x="215" y="669"/>
                </a:cxn>
                <a:cxn ang="0">
                  <a:pos x="207" y="680"/>
                </a:cxn>
                <a:cxn ang="0">
                  <a:pos x="195" y="688"/>
                </a:cxn>
                <a:cxn ang="0">
                  <a:pos x="180" y="691"/>
                </a:cxn>
                <a:cxn ang="0">
                  <a:pos x="167" y="688"/>
                </a:cxn>
                <a:cxn ang="0">
                  <a:pos x="155" y="680"/>
                </a:cxn>
                <a:cxn ang="0">
                  <a:pos x="146" y="669"/>
                </a:cxn>
                <a:cxn ang="0">
                  <a:pos x="144" y="656"/>
                </a:cxn>
                <a:cxn ang="0">
                  <a:pos x="1" y="40"/>
                </a:cxn>
                <a:cxn ang="0">
                  <a:pos x="0" y="41"/>
                </a:cxn>
                <a:cxn ang="0">
                  <a:pos x="0" y="38"/>
                </a:cxn>
                <a:cxn ang="0">
                  <a:pos x="0" y="26"/>
                </a:cxn>
                <a:cxn ang="0">
                  <a:pos x="7" y="12"/>
                </a:cxn>
                <a:cxn ang="0">
                  <a:pos x="18" y="3"/>
                </a:cxn>
                <a:cxn ang="0">
                  <a:pos x="31" y="0"/>
                </a:cxn>
                <a:cxn ang="0">
                  <a:pos x="45" y="1"/>
                </a:cxn>
                <a:cxn ang="0">
                  <a:pos x="58" y="8"/>
                </a:cxn>
                <a:cxn ang="0">
                  <a:pos x="66" y="18"/>
                </a:cxn>
                <a:cxn ang="0">
                  <a:pos x="71" y="31"/>
                </a:cxn>
                <a:cxn ang="0">
                  <a:pos x="180" y="499"/>
                </a:cxn>
                <a:cxn ang="0">
                  <a:pos x="292" y="27"/>
                </a:cxn>
                <a:cxn ang="0">
                  <a:pos x="296" y="17"/>
                </a:cxn>
                <a:cxn ang="0">
                  <a:pos x="304" y="9"/>
                </a:cxn>
                <a:cxn ang="0">
                  <a:pos x="313" y="2"/>
                </a:cxn>
                <a:cxn ang="0">
                  <a:pos x="323" y="0"/>
                </a:cxn>
                <a:cxn ang="0">
                  <a:pos x="337" y="1"/>
                </a:cxn>
                <a:cxn ang="0">
                  <a:pos x="350" y="8"/>
                </a:cxn>
                <a:cxn ang="0">
                  <a:pos x="359" y="18"/>
                </a:cxn>
                <a:cxn ang="0">
                  <a:pos x="363" y="31"/>
                </a:cxn>
                <a:cxn ang="0">
                  <a:pos x="363" y="37"/>
                </a:cxn>
                <a:cxn ang="0">
                  <a:pos x="363" y="41"/>
                </a:cxn>
              </a:cxnLst>
              <a:rect l="0" t="0" r="r" b="b"/>
              <a:pathLst>
                <a:path w="363" h="691">
                  <a:moveTo>
                    <a:pt x="363" y="41"/>
                  </a:moveTo>
                  <a:lnTo>
                    <a:pt x="218" y="656"/>
                  </a:lnTo>
                  <a:lnTo>
                    <a:pt x="215" y="669"/>
                  </a:lnTo>
                  <a:lnTo>
                    <a:pt x="207" y="680"/>
                  </a:lnTo>
                  <a:lnTo>
                    <a:pt x="195" y="688"/>
                  </a:lnTo>
                  <a:lnTo>
                    <a:pt x="180" y="691"/>
                  </a:lnTo>
                  <a:lnTo>
                    <a:pt x="167" y="688"/>
                  </a:lnTo>
                  <a:lnTo>
                    <a:pt x="155" y="680"/>
                  </a:lnTo>
                  <a:lnTo>
                    <a:pt x="146" y="669"/>
                  </a:lnTo>
                  <a:lnTo>
                    <a:pt x="144" y="656"/>
                  </a:lnTo>
                  <a:lnTo>
                    <a:pt x="1" y="40"/>
                  </a:lnTo>
                  <a:lnTo>
                    <a:pt x="0" y="41"/>
                  </a:lnTo>
                  <a:lnTo>
                    <a:pt x="0" y="38"/>
                  </a:lnTo>
                  <a:lnTo>
                    <a:pt x="0" y="26"/>
                  </a:lnTo>
                  <a:lnTo>
                    <a:pt x="7" y="12"/>
                  </a:lnTo>
                  <a:lnTo>
                    <a:pt x="18" y="3"/>
                  </a:lnTo>
                  <a:lnTo>
                    <a:pt x="31" y="0"/>
                  </a:lnTo>
                  <a:lnTo>
                    <a:pt x="45" y="1"/>
                  </a:lnTo>
                  <a:lnTo>
                    <a:pt x="58" y="8"/>
                  </a:lnTo>
                  <a:lnTo>
                    <a:pt x="66" y="18"/>
                  </a:lnTo>
                  <a:lnTo>
                    <a:pt x="71" y="31"/>
                  </a:lnTo>
                  <a:lnTo>
                    <a:pt x="180" y="499"/>
                  </a:lnTo>
                  <a:lnTo>
                    <a:pt x="292" y="27"/>
                  </a:lnTo>
                  <a:lnTo>
                    <a:pt x="296" y="17"/>
                  </a:lnTo>
                  <a:lnTo>
                    <a:pt x="304" y="9"/>
                  </a:lnTo>
                  <a:lnTo>
                    <a:pt x="313" y="2"/>
                  </a:lnTo>
                  <a:lnTo>
                    <a:pt x="323" y="0"/>
                  </a:lnTo>
                  <a:lnTo>
                    <a:pt x="337" y="1"/>
                  </a:lnTo>
                  <a:lnTo>
                    <a:pt x="350" y="8"/>
                  </a:lnTo>
                  <a:lnTo>
                    <a:pt x="359" y="18"/>
                  </a:lnTo>
                  <a:lnTo>
                    <a:pt x="363" y="31"/>
                  </a:lnTo>
                  <a:lnTo>
                    <a:pt x="363" y="37"/>
                  </a:lnTo>
                  <a:lnTo>
                    <a:pt x="363" y="41"/>
                  </a:lnTo>
                  <a:close/>
                </a:path>
              </a:pathLst>
            </a:custGeom>
            <a:solidFill>
              <a:srgbClr val="000000"/>
            </a:solidFill>
            <a:ln w="9525">
              <a:noFill/>
              <a:round/>
              <a:headEnd/>
              <a:tailEnd/>
            </a:ln>
          </p:spPr>
          <p:txBody>
            <a:bodyPr/>
            <a:lstStyle/>
            <a:p>
              <a:endParaRPr lang="ja-JP" altLang="en-US"/>
            </a:p>
          </p:txBody>
        </p:sp>
        <p:sp>
          <p:nvSpPr>
            <p:cNvPr id="103" name="Line 101"/>
            <p:cNvSpPr>
              <a:spLocks noChangeShapeType="1"/>
            </p:cNvSpPr>
            <p:nvPr/>
          </p:nvSpPr>
          <p:spPr bwMode="auto">
            <a:xfrm>
              <a:off x="2130" y="2593"/>
              <a:ext cx="1" cy="12"/>
            </a:xfrm>
            <a:prstGeom prst="line">
              <a:avLst/>
            </a:prstGeom>
            <a:noFill/>
            <a:ln w="0">
              <a:solidFill>
                <a:srgbClr val="000000"/>
              </a:solidFill>
              <a:round/>
              <a:headEnd/>
              <a:tailEnd/>
            </a:ln>
          </p:spPr>
          <p:txBody>
            <a:bodyPr/>
            <a:lstStyle/>
            <a:p>
              <a:endParaRPr lang="ja-JP" altLang="en-US"/>
            </a:p>
          </p:txBody>
        </p:sp>
        <p:sp>
          <p:nvSpPr>
            <p:cNvPr id="104" name="Line 102"/>
            <p:cNvSpPr>
              <a:spLocks noChangeShapeType="1"/>
            </p:cNvSpPr>
            <p:nvPr/>
          </p:nvSpPr>
          <p:spPr bwMode="auto">
            <a:xfrm>
              <a:off x="2130" y="2617"/>
              <a:ext cx="1" cy="13"/>
            </a:xfrm>
            <a:prstGeom prst="line">
              <a:avLst/>
            </a:prstGeom>
            <a:noFill/>
            <a:ln w="0">
              <a:solidFill>
                <a:srgbClr val="000000"/>
              </a:solidFill>
              <a:round/>
              <a:headEnd/>
              <a:tailEnd/>
            </a:ln>
          </p:spPr>
          <p:txBody>
            <a:bodyPr/>
            <a:lstStyle/>
            <a:p>
              <a:endParaRPr lang="ja-JP" altLang="en-US"/>
            </a:p>
          </p:txBody>
        </p:sp>
        <p:sp>
          <p:nvSpPr>
            <p:cNvPr id="105" name="Line 103"/>
            <p:cNvSpPr>
              <a:spLocks noChangeShapeType="1"/>
            </p:cNvSpPr>
            <p:nvPr/>
          </p:nvSpPr>
          <p:spPr bwMode="auto">
            <a:xfrm>
              <a:off x="2130" y="2642"/>
              <a:ext cx="1" cy="12"/>
            </a:xfrm>
            <a:prstGeom prst="line">
              <a:avLst/>
            </a:prstGeom>
            <a:noFill/>
            <a:ln w="0">
              <a:solidFill>
                <a:srgbClr val="000000"/>
              </a:solidFill>
              <a:round/>
              <a:headEnd/>
              <a:tailEnd/>
            </a:ln>
          </p:spPr>
          <p:txBody>
            <a:bodyPr/>
            <a:lstStyle/>
            <a:p>
              <a:endParaRPr lang="ja-JP" altLang="en-US"/>
            </a:p>
          </p:txBody>
        </p:sp>
        <p:sp>
          <p:nvSpPr>
            <p:cNvPr id="106" name="Line 104"/>
            <p:cNvSpPr>
              <a:spLocks noChangeShapeType="1"/>
            </p:cNvSpPr>
            <p:nvPr/>
          </p:nvSpPr>
          <p:spPr bwMode="auto">
            <a:xfrm>
              <a:off x="2130" y="2666"/>
              <a:ext cx="1" cy="13"/>
            </a:xfrm>
            <a:prstGeom prst="line">
              <a:avLst/>
            </a:prstGeom>
            <a:noFill/>
            <a:ln w="0">
              <a:solidFill>
                <a:srgbClr val="000000"/>
              </a:solidFill>
              <a:round/>
              <a:headEnd/>
              <a:tailEnd/>
            </a:ln>
          </p:spPr>
          <p:txBody>
            <a:bodyPr/>
            <a:lstStyle/>
            <a:p>
              <a:endParaRPr lang="ja-JP" altLang="en-US"/>
            </a:p>
          </p:txBody>
        </p:sp>
        <p:sp>
          <p:nvSpPr>
            <p:cNvPr id="107" name="Line 105"/>
            <p:cNvSpPr>
              <a:spLocks noChangeShapeType="1"/>
            </p:cNvSpPr>
            <p:nvPr/>
          </p:nvSpPr>
          <p:spPr bwMode="auto">
            <a:xfrm>
              <a:off x="2130" y="2691"/>
              <a:ext cx="1" cy="12"/>
            </a:xfrm>
            <a:prstGeom prst="line">
              <a:avLst/>
            </a:prstGeom>
            <a:noFill/>
            <a:ln w="0">
              <a:solidFill>
                <a:srgbClr val="000000"/>
              </a:solidFill>
              <a:round/>
              <a:headEnd/>
              <a:tailEnd/>
            </a:ln>
          </p:spPr>
          <p:txBody>
            <a:bodyPr/>
            <a:lstStyle/>
            <a:p>
              <a:endParaRPr lang="ja-JP" altLang="en-US"/>
            </a:p>
          </p:txBody>
        </p:sp>
        <p:sp>
          <p:nvSpPr>
            <p:cNvPr id="108" name="Line 106"/>
            <p:cNvSpPr>
              <a:spLocks noChangeShapeType="1"/>
            </p:cNvSpPr>
            <p:nvPr/>
          </p:nvSpPr>
          <p:spPr bwMode="auto">
            <a:xfrm>
              <a:off x="2130" y="2715"/>
              <a:ext cx="1" cy="13"/>
            </a:xfrm>
            <a:prstGeom prst="line">
              <a:avLst/>
            </a:prstGeom>
            <a:noFill/>
            <a:ln w="0">
              <a:solidFill>
                <a:srgbClr val="000000"/>
              </a:solidFill>
              <a:round/>
              <a:headEnd/>
              <a:tailEnd/>
            </a:ln>
          </p:spPr>
          <p:txBody>
            <a:bodyPr/>
            <a:lstStyle/>
            <a:p>
              <a:endParaRPr lang="ja-JP" altLang="en-US"/>
            </a:p>
          </p:txBody>
        </p:sp>
        <p:sp>
          <p:nvSpPr>
            <p:cNvPr id="109" name="Line 107"/>
            <p:cNvSpPr>
              <a:spLocks noChangeShapeType="1"/>
            </p:cNvSpPr>
            <p:nvPr/>
          </p:nvSpPr>
          <p:spPr bwMode="auto">
            <a:xfrm>
              <a:off x="2130" y="2740"/>
              <a:ext cx="1" cy="12"/>
            </a:xfrm>
            <a:prstGeom prst="line">
              <a:avLst/>
            </a:prstGeom>
            <a:noFill/>
            <a:ln w="0">
              <a:solidFill>
                <a:srgbClr val="000000"/>
              </a:solidFill>
              <a:round/>
              <a:headEnd/>
              <a:tailEnd/>
            </a:ln>
          </p:spPr>
          <p:txBody>
            <a:bodyPr/>
            <a:lstStyle/>
            <a:p>
              <a:endParaRPr lang="ja-JP" altLang="en-US"/>
            </a:p>
          </p:txBody>
        </p:sp>
        <p:sp>
          <p:nvSpPr>
            <p:cNvPr id="110" name="Line 108"/>
            <p:cNvSpPr>
              <a:spLocks noChangeShapeType="1"/>
            </p:cNvSpPr>
            <p:nvPr/>
          </p:nvSpPr>
          <p:spPr bwMode="auto">
            <a:xfrm>
              <a:off x="2130" y="2764"/>
              <a:ext cx="1" cy="12"/>
            </a:xfrm>
            <a:prstGeom prst="line">
              <a:avLst/>
            </a:prstGeom>
            <a:noFill/>
            <a:ln w="0">
              <a:solidFill>
                <a:srgbClr val="000000"/>
              </a:solidFill>
              <a:round/>
              <a:headEnd/>
              <a:tailEnd/>
            </a:ln>
          </p:spPr>
          <p:txBody>
            <a:bodyPr/>
            <a:lstStyle/>
            <a:p>
              <a:endParaRPr lang="ja-JP" altLang="en-US"/>
            </a:p>
          </p:txBody>
        </p:sp>
        <p:sp>
          <p:nvSpPr>
            <p:cNvPr id="111" name="Line 109"/>
            <p:cNvSpPr>
              <a:spLocks noChangeShapeType="1"/>
            </p:cNvSpPr>
            <p:nvPr/>
          </p:nvSpPr>
          <p:spPr bwMode="auto">
            <a:xfrm>
              <a:off x="2130" y="2789"/>
              <a:ext cx="1" cy="12"/>
            </a:xfrm>
            <a:prstGeom prst="line">
              <a:avLst/>
            </a:prstGeom>
            <a:noFill/>
            <a:ln w="0">
              <a:solidFill>
                <a:srgbClr val="000000"/>
              </a:solidFill>
              <a:round/>
              <a:headEnd/>
              <a:tailEnd/>
            </a:ln>
          </p:spPr>
          <p:txBody>
            <a:bodyPr/>
            <a:lstStyle/>
            <a:p>
              <a:endParaRPr lang="ja-JP" altLang="en-US"/>
            </a:p>
          </p:txBody>
        </p:sp>
        <p:sp>
          <p:nvSpPr>
            <p:cNvPr id="112" name="Line 110"/>
            <p:cNvSpPr>
              <a:spLocks noChangeShapeType="1"/>
            </p:cNvSpPr>
            <p:nvPr/>
          </p:nvSpPr>
          <p:spPr bwMode="auto">
            <a:xfrm>
              <a:off x="2130" y="2813"/>
              <a:ext cx="1" cy="12"/>
            </a:xfrm>
            <a:prstGeom prst="line">
              <a:avLst/>
            </a:prstGeom>
            <a:noFill/>
            <a:ln w="0">
              <a:solidFill>
                <a:srgbClr val="000000"/>
              </a:solidFill>
              <a:round/>
              <a:headEnd/>
              <a:tailEnd/>
            </a:ln>
          </p:spPr>
          <p:txBody>
            <a:bodyPr/>
            <a:lstStyle/>
            <a:p>
              <a:endParaRPr lang="ja-JP" altLang="en-US"/>
            </a:p>
          </p:txBody>
        </p:sp>
        <p:sp>
          <p:nvSpPr>
            <p:cNvPr id="113" name="Line 111"/>
            <p:cNvSpPr>
              <a:spLocks noChangeShapeType="1"/>
            </p:cNvSpPr>
            <p:nvPr/>
          </p:nvSpPr>
          <p:spPr bwMode="auto">
            <a:xfrm>
              <a:off x="2130" y="2838"/>
              <a:ext cx="1" cy="12"/>
            </a:xfrm>
            <a:prstGeom prst="line">
              <a:avLst/>
            </a:prstGeom>
            <a:noFill/>
            <a:ln w="0">
              <a:solidFill>
                <a:srgbClr val="000000"/>
              </a:solidFill>
              <a:round/>
              <a:headEnd/>
              <a:tailEnd/>
            </a:ln>
          </p:spPr>
          <p:txBody>
            <a:bodyPr/>
            <a:lstStyle/>
            <a:p>
              <a:endParaRPr lang="ja-JP" altLang="en-US"/>
            </a:p>
          </p:txBody>
        </p:sp>
        <p:sp>
          <p:nvSpPr>
            <p:cNvPr id="114" name="Line 112"/>
            <p:cNvSpPr>
              <a:spLocks noChangeShapeType="1"/>
            </p:cNvSpPr>
            <p:nvPr/>
          </p:nvSpPr>
          <p:spPr bwMode="auto">
            <a:xfrm>
              <a:off x="2130" y="2862"/>
              <a:ext cx="1" cy="12"/>
            </a:xfrm>
            <a:prstGeom prst="line">
              <a:avLst/>
            </a:prstGeom>
            <a:noFill/>
            <a:ln w="0">
              <a:solidFill>
                <a:srgbClr val="000000"/>
              </a:solidFill>
              <a:round/>
              <a:headEnd/>
              <a:tailEnd/>
            </a:ln>
          </p:spPr>
          <p:txBody>
            <a:bodyPr/>
            <a:lstStyle/>
            <a:p>
              <a:endParaRPr lang="ja-JP" altLang="en-US"/>
            </a:p>
          </p:txBody>
        </p:sp>
        <p:sp>
          <p:nvSpPr>
            <p:cNvPr id="115" name="Line 113"/>
            <p:cNvSpPr>
              <a:spLocks noChangeShapeType="1"/>
            </p:cNvSpPr>
            <p:nvPr/>
          </p:nvSpPr>
          <p:spPr bwMode="auto">
            <a:xfrm>
              <a:off x="2130" y="2886"/>
              <a:ext cx="1" cy="12"/>
            </a:xfrm>
            <a:prstGeom prst="line">
              <a:avLst/>
            </a:prstGeom>
            <a:noFill/>
            <a:ln w="0">
              <a:solidFill>
                <a:srgbClr val="000000"/>
              </a:solidFill>
              <a:round/>
              <a:headEnd/>
              <a:tailEnd/>
            </a:ln>
          </p:spPr>
          <p:txBody>
            <a:bodyPr/>
            <a:lstStyle/>
            <a:p>
              <a:endParaRPr lang="ja-JP" altLang="en-US"/>
            </a:p>
          </p:txBody>
        </p:sp>
        <p:sp>
          <p:nvSpPr>
            <p:cNvPr id="116" name="Freeform 114"/>
            <p:cNvSpPr>
              <a:spLocks/>
            </p:cNvSpPr>
            <p:nvPr/>
          </p:nvSpPr>
          <p:spPr bwMode="auto">
            <a:xfrm>
              <a:off x="1486" y="2308"/>
              <a:ext cx="135" cy="66"/>
            </a:xfrm>
            <a:custGeom>
              <a:avLst/>
              <a:gdLst/>
              <a:ahLst/>
              <a:cxnLst>
                <a:cxn ang="0">
                  <a:pos x="415" y="43"/>
                </a:cxn>
                <a:cxn ang="0">
                  <a:pos x="407" y="90"/>
                </a:cxn>
                <a:cxn ang="0">
                  <a:pos x="407" y="138"/>
                </a:cxn>
                <a:cxn ang="0">
                  <a:pos x="418" y="187"/>
                </a:cxn>
                <a:cxn ang="0">
                  <a:pos x="439" y="233"/>
                </a:cxn>
                <a:cxn ang="0">
                  <a:pos x="467" y="272"/>
                </a:cxn>
                <a:cxn ang="0">
                  <a:pos x="500" y="305"/>
                </a:cxn>
                <a:cxn ang="0">
                  <a:pos x="538" y="331"/>
                </a:cxn>
                <a:cxn ang="0">
                  <a:pos x="0" y="308"/>
                </a:cxn>
                <a:cxn ang="0">
                  <a:pos x="430" y="0"/>
                </a:cxn>
                <a:cxn ang="0">
                  <a:pos x="415" y="43"/>
                </a:cxn>
              </a:cxnLst>
              <a:rect l="0" t="0" r="r" b="b"/>
              <a:pathLst>
                <a:path w="538" h="331">
                  <a:moveTo>
                    <a:pt x="415" y="43"/>
                  </a:moveTo>
                  <a:lnTo>
                    <a:pt x="407" y="90"/>
                  </a:lnTo>
                  <a:lnTo>
                    <a:pt x="407" y="138"/>
                  </a:lnTo>
                  <a:lnTo>
                    <a:pt x="418" y="187"/>
                  </a:lnTo>
                  <a:lnTo>
                    <a:pt x="439" y="233"/>
                  </a:lnTo>
                  <a:lnTo>
                    <a:pt x="467" y="272"/>
                  </a:lnTo>
                  <a:lnTo>
                    <a:pt x="500" y="305"/>
                  </a:lnTo>
                  <a:lnTo>
                    <a:pt x="538" y="331"/>
                  </a:lnTo>
                  <a:lnTo>
                    <a:pt x="0" y="308"/>
                  </a:lnTo>
                  <a:lnTo>
                    <a:pt x="430" y="0"/>
                  </a:lnTo>
                  <a:lnTo>
                    <a:pt x="415" y="43"/>
                  </a:lnTo>
                  <a:close/>
                </a:path>
              </a:pathLst>
            </a:custGeom>
            <a:solidFill>
              <a:srgbClr val="000000"/>
            </a:solidFill>
            <a:ln w="9525">
              <a:noFill/>
              <a:round/>
              <a:headEnd/>
              <a:tailEnd/>
            </a:ln>
          </p:spPr>
          <p:txBody>
            <a:bodyPr/>
            <a:lstStyle/>
            <a:p>
              <a:endParaRPr lang="ja-JP" altLang="en-US"/>
            </a:p>
          </p:txBody>
        </p:sp>
        <p:sp>
          <p:nvSpPr>
            <p:cNvPr id="117" name="Line 115"/>
            <p:cNvSpPr>
              <a:spLocks noChangeShapeType="1"/>
            </p:cNvSpPr>
            <p:nvPr/>
          </p:nvSpPr>
          <p:spPr bwMode="auto">
            <a:xfrm flipH="1">
              <a:off x="1583" y="2065"/>
              <a:ext cx="1204" cy="282"/>
            </a:xfrm>
            <a:prstGeom prst="line">
              <a:avLst/>
            </a:prstGeom>
            <a:noFill/>
            <a:ln w="0">
              <a:solidFill>
                <a:srgbClr val="000000"/>
              </a:solidFill>
              <a:round/>
              <a:headEnd/>
              <a:tailEnd/>
            </a:ln>
          </p:spPr>
          <p:txBody>
            <a:bodyPr/>
            <a:lstStyle/>
            <a:p>
              <a:endParaRPr lang="ja-JP" altLang="en-US"/>
            </a:p>
          </p:txBody>
        </p:sp>
        <p:sp>
          <p:nvSpPr>
            <p:cNvPr id="118" name="Freeform 116"/>
            <p:cNvSpPr>
              <a:spLocks/>
            </p:cNvSpPr>
            <p:nvPr/>
          </p:nvSpPr>
          <p:spPr bwMode="auto">
            <a:xfrm>
              <a:off x="1486" y="3069"/>
              <a:ext cx="132" cy="69"/>
            </a:xfrm>
            <a:custGeom>
              <a:avLst/>
              <a:gdLst/>
              <a:ahLst/>
              <a:cxnLst>
                <a:cxn ang="0">
                  <a:pos x="453" y="39"/>
                </a:cxn>
                <a:cxn ang="0">
                  <a:pos x="439" y="84"/>
                </a:cxn>
                <a:cxn ang="0">
                  <a:pos x="430" y="132"/>
                </a:cxn>
                <a:cxn ang="0">
                  <a:pos x="434" y="182"/>
                </a:cxn>
                <a:cxn ang="0">
                  <a:pos x="446" y="230"/>
                </a:cxn>
                <a:cxn ang="0">
                  <a:pos x="467" y="273"/>
                </a:cxn>
                <a:cxn ang="0">
                  <a:pos x="494" y="311"/>
                </a:cxn>
                <a:cxn ang="0">
                  <a:pos x="527" y="342"/>
                </a:cxn>
                <a:cxn ang="0">
                  <a:pos x="0" y="237"/>
                </a:cxn>
                <a:cxn ang="0">
                  <a:pos x="477" y="0"/>
                </a:cxn>
                <a:cxn ang="0">
                  <a:pos x="453" y="39"/>
                </a:cxn>
              </a:cxnLst>
              <a:rect l="0" t="0" r="r" b="b"/>
              <a:pathLst>
                <a:path w="527" h="342">
                  <a:moveTo>
                    <a:pt x="453" y="39"/>
                  </a:moveTo>
                  <a:lnTo>
                    <a:pt x="439" y="84"/>
                  </a:lnTo>
                  <a:lnTo>
                    <a:pt x="430" y="132"/>
                  </a:lnTo>
                  <a:lnTo>
                    <a:pt x="434" y="182"/>
                  </a:lnTo>
                  <a:lnTo>
                    <a:pt x="446" y="230"/>
                  </a:lnTo>
                  <a:lnTo>
                    <a:pt x="467" y="273"/>
                  </a:lnTo>
                  <a:lnTo>
                    <a:pt x="494" y="311"/>
                  </a:lnTo>
                  <a:lnTo>
                    <a:pt x="527" y="342"/>
                  </a:lnTo>
                  <a:lnTo>
                    <a:pt x="0" y="237"/>
                  </a:lnTo>
                  <a:lnTo>
                    <a:pt x="477" y="0"/>
                  </a:lnTo>
                  <a:lnTo>
                    <a:pt x="453" y="39"/>
                  </a:lnTo>
                  <a:close/>
                </a:path>
              </a:pathLst>
            </a:custGeom>
            <a:solidFill>
              <a:srgbClr val="000000"/>
            </a:solidFill>
            <a:ln w="9525">
              <a:noFill/>
              <a:round/>
              <a:headEnd/>
              <a:tailEnd/>
            </a:ln>
          </p:spPr>
          <p:txBody>
            <a:bodyPr/>
            <a:lstStyle/>
            <a:p>
              <a:endParaRPr lang="ja-JP" altLang="en-US"/>
            </a:p>
          </p:txBody>
        </p:sp>
        <p:sp>
          <p:nvSpPr>
            <p:cNvPr id="119" name="Line 117"/>
            <p:cNvSpPr>
              <a:spLocks noChangeShapeType="1"/>
            </p:cNvSpPr>
            <p:nvPr/>
          </p:nvSpPr>
          <p:spPr bwMode="auto">
            <a:xfrm flipH="1">
              <a:off x="1587" y="3055"/>
              <a:ext cx="487" cy="51"/>
            </a:xfrm>
            <a:prstGeom prst="line">
              <a:avLst/>
            </a:prstGeom>
            <a:noFill/>
            <a:ln w="0">
              <a:solidFill>
                <a:srgbClr val="000000"/>
              </a:solidFill>
              <a:round/>
              <a:headEnd/>
              <a:tailEnd/>
            </a:ln>
          </p:spPr>
          <p:txBody>
            <a:bodyPr/>
            <a:lstStyle/>
            <a:p>
              <a:endParaRPr lang="ja-JP" altLang="en-US"/>
            </a:p>
          </p:txBody>
        </p:sp>
      </p:grpSp>
      <p:sp>
        <p:nvSpPr>
          <p:cNvPr id="120" name="AutoShape 118"/>
          <p:cNvSpPr>
            <a:spLocks noChangeArrowheads="1"/>
          </p:cNvSpPr>
          <p:nvPr/>
        </p:nvSpPr>
        <p:spPr bwMode="auto">
          <a:xfrm>
            <a:off x="711200" y="1426017"/>
            <a:ext cx="685800" cy="3377777"/>
          </a:xfrm>
          <a:prstGeom prst="roundRect">
            <a:avLst>
              <a:gd name="adj" fmla="val 16667"/>
            </a:avLst>
          </a:prstGeom>
          <a:noFill/>
          <a:ln w="25400">
            <a:solidFill>
              <a:srgbClr val="0000FF"/>
            </a:solidFill>
            <a:round/>
            <a:headEnd/>
            <a:tailEnd/>
          </a:ln>
          <a:effectLst/>
        </p:spPr>
        <p:txBody>
          <a:bodyPr wrap="none" anchor="ctr"/>
          <a:lstStyle/>
          <a:p>
            <a:endParaRPr lang="ja-JP" altLang="en-US"/>
          </a:p>
        </p:txBody>
      </p:sp>
      <p:sp>
        <p:nvSpPr>
          <p:cNvPr id="121" name="AutoShape 119"/>
          <p:cNvSpPr>
            <a:spLocks noChangeArrowheads="1"/>
          </p:cNvSpPr>
          <p:nvPr/>
        </p:nvSpPr>
        <p:spPr bwMode="auto">
          <a:xfrm>
            <a:off x="2527300" y="1438717"/>
            <a:ext cx="685800" cy="3377777"/>
          </a:xfrm>
          <a:prstGeom prst="roundRect">
            <a:avLst>
              <a:gd name="adj" fmla="val 16667"/>
            </a:avLst>
          </a:prstGeom>
          <a:noFill/>
          <a:ln w="25400">
            <a:solidFill>
              <a:srgbClr val="0000FF"/>
            </a:solidFill>
            <a:round/>
            <a:headEnd/>
            <a:tailEnd/>
          </a:ln>
          <a:effectLst/>
        </p:spPr>
        <p:txBody>
          <a:bodyPr wrap="none" anchor="ctr"/>
          <a:lstStyle/>
          <a:p>
            <a:endParaRPr lang="ja-JP" altLang="en-US"/>
          </a:p>
        </p:txBody>
      </p:sp>
      <p:grpSp>
        <p:nvGrpSpPr>
          <p:cNvPr id="3" name="Group 223"/>
          <p:cNvGrpSpPr>
            <a:grpSpLocks/>
          </p:cNvGrpSpPr>
          <p:nvPr/>
        </p:nvGrpSpPr>
        <p:grpSpPr bwMode="auto">
          <a:xfrm>
            <a:off x="5372100" y="1362517"/>
            <a:ext cx="2312988" cy="3587750"/>
            <a:chOff x="2888" y="616"/>
            <a:chExt cx="1745" cy="2884"/>
          </a:xfrm>
        </p:grpSpPr>
        <p:sp>
          <p:nvSpPr>
            <p:cNvPr id="123" name="AutoShape 121"/>
            <p:cNvSpPr>
              <a:spLocks noChangeAspect="1" noChangeArrowheads="1" noTextEdit="1"/>
            </p:cNvSpPr>
            <p:nvPr/>
          </p:nvSpPr>
          <p:spPr bwMode="auto">
            <a:xfrm>
              <a:off x="2888" y="616"/>
              <a:ext cx="1745" cy="2884"/>
            </a:xfrm>
            <a:prstGeom prst="rect">
              <a:avLst/>
            </a:prstGeom>
            <a:noFill/>
            <a:ln w="9525">
              <a:noFill/>
              <a:miter lim="800000"/>
              <a:headEnd/>
              <a:tailEnd/>
            </a:ln>
          </p:spPr>
          <p:txBody>
            <a:bodyPr/>
            <a:lstStyle/>
            <a:p>
              <a:endParaRPr lang="ja-JP" altLang="en-US"/>
            </a:p>
          </p:txBody>
        </p:sp>
        <p:sp>
          <p:nvSpPr>
            <p:cNvPr id="124" name="Freeform 123"/>
            <p:cNvSpPr>
              <a:spLocks/>
            </p:cNvSpPr>
            <p:nvPr/>
          </p:nvSpPr>
          <p:spPr bwMode="auto">
            <a:xfrm>
              <a:off x="4423" y="931"/>
              <a:ext cx="97" cy="95"/>
            </a:xfrm>
            <a:custGeom>
              <a:avLst/>
              <a:gdLst/>
              <a:ahLst/>
              <a:cxnLst>
                <a:cxn ang="0">
                  <a:pos x="173" y="380"/>
                </a:cxn>
                <a:cxn ang="0">
                  <a:pos x="136" y="372"/>
                </a:cxn>
                <a:cxn ang="0">
                  <a:pos x="101" y="357"/>
                </a:cxn>
                <a:cxn ang="0">
                  <a:pos x="70" y="337"/>
                </a:cxn>
                <a:cxn ang="0">
                  <a:pos x="44" y="311"/>
                </a:cxn>
                <a:cxn ang="0">
                  <a:pos x="23" y="281"/>
                </a:cxn>
                <a:cxn ang="0">
                  <a:pos x="8" y="247"/>
                </a:cxn>
                <a:cxn ang="0">
                  <a:pos x="1" y="210"/>
                </a:cxn>
                <a:cxn ang="0">
                  <a:pos x="1" y="171"/>
                </a:cxn>
                <a:cxn ang="0">
                  <a:pos x="8" y="134"/>
                </a:cxn>
                <a:cxn ang="0">
                  <a:pos x="23" y="99"/>
                </a:cxn>
                <a:cxn ang="0">
                  <a:pos x="44" y="69"/>
                </a:cxn>
                <a:cxn ang="0">
                  <a:pos x="70" y="44"/>
                </a:cxn>
                <a:cxn ang="0">
                  <a:pos x="101" y="24"/>
                </a:cxn>
                <a:cxn ang="0">
                  <a:pos x="136" y="9"/>
                </a:cxn>
                <a:cxn ang="0">
                  <a:pos x="173" y="1"/>
                </a:cxn>
                <a:cxn ang="0">
                  <a:pos x="213" y="1"/>
                </a:cxn>
                <a:cxn ang="0">
                  <a:pos x="250" y="9"/>
                </a:cxn>
                <a:cxn ang="0">
                  <a:pos x="284" y="24"/>
                </a:cxn>
                <a:cxn ang="0">
                  <a:pos x="315" y="44"/>
                </a:cxn>
                <a:cxn ang="0">
                  <a:pos x="341" y="69"/>
                </a:cxn>
                <a:cxn ang="0">
                  <a:pos x="362" y="99"/>
                </a:cxn>
                <a:cxn ang="0">
                  <a:pos x="377" y="134"/>
                </a:cxn>
                <a:cxn ang="0">
                  <a:pos x="385" y="171"/>
                </a:cxn>
                <a:cxn ang="0">
                  <a:pos x="385" y="210"/>
                </a:cxn>
                <a:cxn ang="0">
                  <a:pos x="377" y="247"/>
                </a:cxn>
                <a:cxn ang="0">
                  <a:pos x="362" y="281"/>
                </a:cxn>
                <a:cxn ang="0">
                  <a:pos x="341" y="311"/>
                </a:cxn>
                <a:cxn ang="0">
                  <a:pos x="315" y="337"/>
                </a:cxn>
                <a:cxn ang="0">
                  <a:pos x="284" y="357"/>
                </a:cxn>
                <a:cxn ang="0">
                  <a:pos x="250" y="372"/>
                </a:cxn>
                <a:cxn ang="0">
                  <a:pos x="213" y="380"/>
                </a:cxn>
              </a:cxnLst>
              <a:rect l="0" t="0" r="r" b="b"/>
              <a:pathLst>
                <a:path w="386" h="381">
                  <a:moveTo>
                    <a:pt x="193" y="381"/>
                  </a:moveTo>
                  <a:lnTo>
                    <a:pt x="173" y="380"/>
                  </a:lnTo>
                  <a:lnTo>
                    <a:pt x="154" y="377"/>
                  </a:lnTo>
                  <a:lnTo>
                    <a:pt x="136" y="372"/>
                  </a:lnTo>
                  <a:lnTo>
                    <a:pt x="118" y="366"/>
                  </a:lnTo>
                  <a:lnTo>
                    <a:pt x="101" y="357"/>
                  </a:lnTo>
                  <a:lnTo>
                    <a:pt x="84" y="348"/>
                  </a:lnTo>
                  <a:lnTo>
                    <a:pt x="70" y="337"/>
                  </a:lnTo>
                  <a:lnTo>
                    <a:pt x="56" y="325"/>
                  </a:lnTo>
                  <a:lnTo>
                    <a:pt x="44" y="311"/>
                  </a:lnTo>
                  <a:lnTo>
                    <a:pt x="33" y="297"/>
                  </a:lnTo>
                  <a:lnTo>
                    <a:pt x="23" y="281"/>
                  </a:lnTo>
                  <a:lnTo>
                    <a:pt x="15" y="265"/>
                  </a:lnTo>
                  <a:lnTo>
                    <a:pt x="8" y="247"/>
                  </a:lnTo>
                  <a:lnTo>
                    <a:pt x="4" y="229"/>
                  </a:lnTo>
                  <a:lnTo>
                    <a:pt x="1" y="210"/>
                  </a:lnTo>
                  <a:lnTo>
                    <a:pt x="0" y="191"/>
                  </a:lnTo>
                  <a:lnTo>
                    <a:pt x="1" y="171"/>
                  </a:lnTo>
                  <a:lnTo>
                    <a:pt x="4" y="152"/>
                  </a:lnTo>
                  <a:lnTo>
                    <a:pt x="8" y="134"/>
                  </a:lnTo>
                  <a:lnTo>
                    <a:pt x="15" y="116"/>
                  </a:lnTo>
                  <a:lnTo>
                    <a:pt x="23" y="99"/>
                  </a:lnTo>
                  <a:lnTo>
                    <a:pt x="33" y="84"/>
                  </a:lnTo>
                  <a:lnTo>
                    <a:pt x="44" y="69"/>
                  </a:lnTo>
                  <a:lnTo>
                    <a:pt x="56" y="56"/>
                  </a:lnTo>
                  <a:lnTo>
                    <a:pt x="70" y="44"/>
                  </a:lnTo>
                  <a:lnTo>
                    <a:pt x="84" y="32"/>
                  </a:lnTo>
                  <a:lnTo>
                    <a:pt x="101" y="24"/>
                  </a:lnTo>
                  <a:lnTo>
                    <a:pt x="118" y="15"/>
                  </a:lnTo>
                  <a:lnTo>
                    <a:pt x="136" y="9"/>
                  </a:lnTo>
                  <a:lnTo>
                    <a:pt x="154" y="3"/>
                  </a:lnTo>
                  <a:lnTo>
                    <a:pt x="173" y="1"/>
                  </a:lnTo>
                  <a:lnTo>
                    <a:pt x="193" y="0"/>
                  </a:lnTo>
                  <a:lnTo>
                    <a:pt x="213" y="1"/>
                  </a:lnTo>
                  <a:lnTo>
                    <a:pt x="232" y="3"/>
                  </a:lnTo>
                  <a:lnTo>
                    <a:pt x="250" y="9"/>
                  </a:lnTo>
                  <a:lnTo>
                    <a:pt x="267" y="15"/>
                  </a:lnTo>
                  <a:lnTo>
                    <a:pt x="284" y="24"/>
                  </a:lnTo>
                  <a:lnTo>
                    <a:pt x="301" y="32"/>
                  </a:lnTo>
                  <a:lnTo>
                    <a:pt x="315" y="44"/>
                  </a:lnTo>
                  <a:lnTo>
                    <a:pt x="329" y="56"/>
                  </a:lnTo>
                  <a:lnTo>
                    <a:pt x="341" y="69"/>
                  </a:lnTo>
                  <a:lnTo>
                    <a:pt x="352" y="84"/>
                  </a:lnTo>
                  <a:lnTo>
                    <a:pt x="362" y="99"/>
                  </a:lnTo>
                  <a:lnTo>
                    <a:pt x="370" y="116"/>
                  </a:lnTo>
                  <a:lnTo>
                    <a:pt x="377" y="134"/>
                  </a:lnTo>
                  <a:lnTo>
                    <a:pt x="381" y="152"/>
                  </a:lnTo>
                  <a:lnTo>
                    <a:pt x="385" y="171"/>
                  </a:lnTo>
                  <a:lnTo>
                    <a:pt x="386" y="191"/>
                  </a:lnTo>
                  <a:lnTo>
                    <a:pt x="385" y="210"/>
                  </a:lnTo>
                  <a:lnTo>
                    <a:pt x="381" y="229"/>
                  </a:lnTo>
                  <a:lnTo>
                    <a:pt x="377" y="247"/>
                  </a:lnTo>
                  <a:lnTo>
                    <a:pt x="370" y="265"/>
                  </a:lnTo>
                  <a:lnTo>
                    <a:pt x="362" y="281"/>
                  </a:lnTo>
                  <a:lnTo>
                    <a:pt x="352" y="297"/>
                  </a:lnTo>
                  <a:lnTo>
                    <a:pt x="341" y="311"/>
                  </a:lnTo>
                  <a:lnTo>
                    <a:pt x="329" y="325"/>
                  </a:lnTo>
                  <a:lnTo>
                    <a:pt x="315" y="337"/>
                  </a:lnTo>
                  <a:lnTo>
                    <a:pt x="301" y="348"/>
                  </a:lnTo>
                  <a:lnTo>
                    <a:pt x="284" y="357"/>
                  </a:lnTo>
                  <a:lnTo>
                    <a:pt x="267" y="366"/>
                  </a:lnTo>
                  <a:lnTo>
                    <a:pt x="250" y="372"/>
                  </a:lnTo>
                  <a:lnTo>
                    <a:pt x="232" y="377"/>
                  </a:lnTo>
                  <a:lnTo>
                    <a:pt x="213" y="380"/>
                  </a:lnTo>
                  <a:lnTo>
                    <a:pt x="193" y="381"/>
                  </a:lnTo>
                </a:path>
              </a:pathLst>
            </a:custGeom>
            <a:noFill/>
            <a:ln w="0">
              <a:solidFill>
                <a:srgbClr val="000000"/>
              </a:solidFill>
              <a:prstDash val="solid"/>
              <a:round/>
              <a:headEnd/>
              <a:tailEnd/>
            </a:ln>
          </p:spPr>
          <p:txBody>
            <a:bodyPr/>
            <a:lstStyle/>
            <a:p>
              <a:endParaRPr lang="ja-JP" altLang="en-US"/>
            </a:p>
          </p:txBody>
        </p:sp>
        <p:sp>
          <p:nvSpPr>
            <p:cNvPr id="125" name="Freeform 124"/>
            <p:cNvSpPr>
              <a:spLocks/>
            </p:cNvSpPr>
            <p:nvPr/>
          </p:nvSpPr>
          <p:spPr bwMode="auto">
            <a:xfrm>
              <a:off x="4423" y="1211"/>
              <a:ext cx="97" cy="95"/>
            </a:xfrm>
            <a:custGeom>
              <a:avLst/>
              <a:gdLst/>
              <a:ahLst/>
              <a:cxnLst>
                <a:cxn ang="0">
                  <a:pos x="173" y="380"/>
                </a:cxn>
                <a:cxn ang="0">
                  <a:pos x="136" y="372"/>
                </a:cxn>
                <a:cxn ang="0">
                  <a:pos x="101" y="357"/>
                </a:cxn>
                <a:cxn ang="0">
                  <a:pos x="70" y="337"/>
                </a:cxn>
                <a:cxn ang="0">
                  <a:pos x="44" y="312"/>
                </a:cxn>
                <a:cxn ang="0">
                  <a:pos x="23" y="281"/>
                </a:cxn>
                <a:cxn ang="0">
                  <a:pos x="8" y="247"/>
                </a:cxn>
                <a:cxn ang="0">
                  <a:pos x="1" y="210"/>
                </a:cxn>
                <a:cxn ang="0">
                  <a:pos x="1" y="171"/>
                </a:cxn>
                <a:cxn ang="0">
                  <a:pos x="8" y="134"/>
                </a:cxn>
                <a:cxn ang="0">
                  <a:pos x="23" y="100"/>
                </a:cxn>
                <a:cxn ang="0">
                  <a:pos x="44" y="69"/>
                </a:cxn>
                <a:cxn ang="0">
                  <a:pos x="70" y="44"/>
                </a:cxn>
                <a:cxn ang="0">
                  <a:pos x="101" y="24"/>
                </a:cxn>
                <a:cxn ang="0">
                  <a:pos x="136" y="9"/>
                </a:cxn>
                <a:cxn ang="0">
                  <a:pos x="173" y="1"/>
                </a:cxn>
                <a:cxn ang="0">
                  <a:pos x="213" y="1"/>
                </a:cxn>
                <a:cxn ang="0">
                  <a:pos x="250" y="9"/>
                </a:cxn>
                <a:cxn ang="0">
                  <a:pos x="284" y="24"/>
                </a:cxn>
                <a:cxn ang="0">
                  <a:pos x="315" y="44"/>
                </a:cxn>
                <a:cxn ang="0">
                  <a:pos x="341" y="69"/>
                </a:cxn>
                <a:cxn ang="0">
                  <a:pos x="362" y="100"/>
                </a:cxn>
                <a:cxn ang="0">
                  <a:pos x="377" y="134"/>
                </a:cxn>
                <a:cxn ang="0">
                  <a:pos x="385" y="171"/>
                </a:cxn>
                <a:cxn ang="0">
                  <a:pos x="385" y="210"/>
                </a:cxn>
                <a:cxn ang="0">
                  <a:pos x="377" y="247"/>
                </a:cxn>
                <a:cxn ang="0">
                  <a:pos x="362" y="281"/>
                </a:cxn>
                <a:cxn ang="0">
                  <a:pos x="341" y="312"/>
                </a:cxn>
                <a:cxn ang="0">
                  <a:pos x="315" y="337"/>
                </a:cxn>
                <a:cxn ang="0">
                  <a:pos x="284" y="357"/>
                </a:cxn>
                <a:cxn ang="0">
                  <a:pos x="250" y="372"/>
                </a:cxn>
                <a:cxn ang="0">
                  <a:pos x="213" y="380"/>
                </a:cxn>
              </a:cxnLst>
              <a:rect l="0" t="0" r="r" b="b"/>
              <a:pathLst>
                <a:path w="386" h="381">
                  <a:moveTo>
                    <a:pt x="193" y="381"/>
                  </a:moveTo>
                  <a:lnTo>
                    <a:pt x="173" y="380"/>
                  </a:lnTo>
                  <a:lnTo>
                    <a:pt x="154" y="377"/>
                  </a:lnTo>
                  <a:lnTo>
                    <a:pt x="136" y="372"/>
                  </a:lnTo>
                  <a:lnTo>
                    <a:pt x="118" y="366"/>
                  </a:lnTo>
                  <a:lnTo>
                    <a:pt x="101" y="357"/>
                  </a:lnTo>
                  <a:lnTo>
                    <a:pt x="84" y="348"/>
                  </a:lnTo>
                  <a:lnTo>
                    <a:pt x="70" y="337"/>
                  </a:lnTo>
                  <a:lnTo>
                    <a:pt x="56" y="325"/>
                  </a:lnTo>
                  <a:lnTo>
                    <a:pt x="44" y="312"/>
                  </a:lnTo>
                  <a:lnTo>
                    <a:pt x="33" y="297"/>
                  </a:lnTo>
                  <a:lnTo>
                    <a:pt x="23" y="281"/>
                  </a:lnTo>
                  <a:lnTo>
                    <a:pt x="15" y="265"/>
                  </a:lnTo>
                  <a:lnTo>
                    <a:pt x="8" y="247"/>
                  </a:lnTo>
                  <a:lnTo>
                    <a:pt x="4" y="229"/>
                  </a:lnTo>
                  <a:lnTo>
                    <a:pt x="1" y="210"/>
                  </a:lnTo>
                  <a:lnTo>
                    <a:pt x="0" y="191"/>
                  </a:lnTo>
                  <a:lnTo>
                    <a:pt x="1" y="171"/>
                  </a:lnTo>
                  <a:lnTo>
                    <a:pt x="4" y="152"/>
                  </a:lnTo>
                  <a:lnTo>
                    <a:pt x="8" y="134"/>
                  </a:lnTo>
                  <a:lnTo>
                    <a:pt x="15" y="116"/>
                  </a:lnTo>
                  <a:lnTo>
                    <a:pt x="23" y="100"/>
                  </a:lnTo>
                  <a:lnTo>
                    <a:pt x="33" y="84"/>
                  </a:lnTo>
                  <a:lnTo>
                    <a:pt x="44" y="69"/>
                  </a:lnTo>
                  <a:lnTo>
                    <a:pt x="56" y="56"/>
                  </a:lnTo>
                  <a:lnTo>
                    <a:pt x="70" y="44"/>
                  </a:lnTo>
                  <a:lnTo>
                    <a:pt x="84" y="33"/>
                  </a:lnTo>
                  <a:lnTo>
                    <a:pt x="101" y="24"/>
                  </a:lnTo>
                  <a:lnTo>
                    <a:pt x="118" y="15"/>
                  </a:lnTo>
                  <a:lnTo>
                    <a:pt x="136" y="9"/>
                  </a:lnTo>
                  <a:lnTo>
                    <a:pt x="154" y="4"/>
                  </a:lnTo>
                  <a:lnTo>
                    <a:pt x="173" y="1"/>
                  </a:lnTo>
                  <a:lnTo>
                    <a:pt x="193" y="0"/>
                  </a:lnTo>
                  <a:lnTo>
                    <a:pt x="213" y="1"/>
                  </a:lnTo>
                  <a:lnTo>
                    <a:pt x="232" y="4"/>
                  </a:lnTo>
                  <a:lnTo>
                    <a:pt x="250" y="9"/>
                  </a:lnTo>
                  <a:lnTo>
                    <a:pt x="267" y="15"/>
                  </a:lnTo>
                  <a:lnTo>
                    <a:pt x="284" y="24"/>
                  </a:lnTo>
                  <a:lnTo>
                    <a:pt x="301" y="33"/>
                  </a:lnTo>
                  <a:lnTo>
                    <a:pt x="315" y="44"/>
                  </a:lnTo>
                  <a:lnTo>
                    <a:pt x="329" y="56"/>
                  </a:lnTo>
                  <a:lnTo>
                    <a:pt x="341" y="69"/>
                  </a:lnTo>
                  <a:lnTo>
                    <a:pt x="352" y="84"/>
                  </a:lnTo>
                  <a:lnTo>
                    <a:pt x="362" y="100"/>
                  </a:lnTo>
                  <a:lnTo>
                    <a:pt x="370" y="116"/>
                  </a:lnTo>
                  <a:lnTo>
                    <a:pt x="377" y="134"/>
                  </a:lnTo>
                  <a:lnTo>
                    <a:pt x="381" y="152"/>
                  </a:lnTo>
                  <a:lnTo>
                    <a:pt x="385" y="171"/>
                  </a:lnTo>
                  <a:lnTo>
                    <a:pt x="386" y="191"/>
                  </a:lnTo>
                  <a:lnTo>
                    <a:pt x="385" y="210"/>
                  </a:lnTo>
                  <a:lnTo>
                    <a:pt x="381" y="229"/>
                  </a:lnTo>
                  <a:lnTo>
                    <a:pt x="377" y="247"/>
                  </a:lnTo>
                  <a:lnTo>
                    <a:pt x="370" y="265"/>
                  </a:lnTo>
                  <a:lnTo>
                    <a:pt x="362" y="281"/>
                  </a:lnTo>
                  <a:lnTo>
                    <a:pt x="352" y="297"/>
                  </a:lnTo>
                  <a:lnTo>
                    <a:pt x="341" y="312"/>
                  </a:lnTo>
                  <a:lnTo>
                    <a:pt x="329" y="325"/>
                  </a:lnTo>
                  <a:lnTo>
                    <a:pt x="315" y="337"/>
                  </a:lnTo>
                  <a:lnTo>
                    <a:pt x="301" y="348"/>
                  </a:lnTo>
                  <a:lnTo>
                    <a:pt x="284" y="357"/>
                  </a:lnTo>
                  <a:lnTo>
                    <a:pt x="267" y="366"/>
                  </a:lnTo>
                  <a:lnTo>
                    <a:pt x="250" y="372"/>
                  </a:lnTo>
                  <a:lnTo>
                    <a:pt x="232" y="377"/>
                  </a:lnTo>
                  <a:lnTo>
                    <a:pt x="213" y="380"/>
                  </a:lnTo>
                  <a:lnTo>
                    <a:pt x="193" y="381"/>
                  </a:lnTo>
                </a:path>
              </a:pathLst>
            </a:custGeom>
            <a:noFill/>
            <a:ln w="0">
              <a:solidFill>
                <a:srgbClr val="000000"/>
              </a:solidFill>
              <a:prstDash val="solid"/>
              <a:round/>
              <a:headEnd/>
              <a:tailEnd/>
            </a:ln>
          </p:spPr>
          <p:txBody>
            <a:bodyPr/>
            <a:lstStyle/>
            <a:p>
              <a:endParaRPr lang="ja-JP" altLang="en-US"/>
            </a:p>
          </p:txBody>
        </p:sp>
        <p:sp>
          <p:nvSpPr>
            <p:cNvPr id="126" name="Freeform 125"/>
            <p:cNvSpPr>
              <a:spLocks/>
            </p:cNvSpPr>
            <p:nvPr/>
          </p:nvSpPr>
          <p:spPr bwMode="auto">
            <a:xfrm>
              <a:off x="4423" y="1545"/>
              <a:ext cx="97" cy="95"/>
            </a:xfrm>
            <a:custGeom>
              <a:avLst/>
              <a:gdLst/>
              <a:ahLst/>
              <a:cxnLst>
                <a:cxn ang="0">
                  <a:pos x="173" y="380"/>
                </a:cxn>
                <a:cxn ang="0">
                  <a:pos x="136" y="372"/>
                </a:cxn>
                <a:cxn ang="0">
                  <a:pos x="101" y="357"/>
                </a:cxn>
                <a:cxn ang="0">
                  <a:pos x="70" y="337"/>
                </a:cxn>
                <a:cxn ang="0">
                  <a:pos x="44" y="312"/>
                </a:cxn>
                <a:cxn ang="0">
                  <a:pos x="23" y="281"/>
                </a:cxn>
                <a:cxn ang="0">
                  <a:pos x="8" y="247"/>
                </a:cxn>
                <a:cxn ang="0">
                  <a:pos x="1" y="210"/>
                </a:cxn>
                <a:cxn ang="0">
                  <a:pos x="1" y="171"/>
                </a:cxn>
                <a:cxn ang="0">
                  <a:pos x="8" y="134"/>
                </a:cxn>
                <a:cxn ang="0">
                  <a:pos x="23" y="100"/>
                </a:cxn>
                <a:cxn ang="0">
                  <a:pos x="44" y="69"/>
                </a:cxn>
                <a:cxn ang="0">
                  <a:pos x="70" y="44"/>
                </a:cxn>
                <a:cxn ang="0">
                  <a:pos x="101" y="24"/>
                </a:cxn>
                <a:cxn ang="0">
                  <a:pos x="136" y="9"/>
                </a:cxn>
                <a:cxn ang="0">
                  <a:pos x="173" y="1"/>
                </a:cxn>
                <a:cxn ang="0">
                  <a:pos x="213" y="1"/>
                </a:cxn>
                <a:cxn ang="0">
                  <a:pos x="250" y="9"/>
                </a:cxn>
                <a:cxn ang="0">
                  <a:pos x="284" y="24"/>
                </a:cxn>
                <a:cxn ang="0">
                  <a:pos x="315" y="44"/>
                </a:cxn>
                <a:cxn ang="0">
                  <a:pos x="341" y="69"/>
                </a:cxn>
                <a:cxn ang="0">
                  <a:pos x="362" y="100"/>
                </a:cxn>
                <a:cxn ang="0">
                  <a:pos x="377" y="134"/>
                </a:cxn>
                <a:cxn ang="0">
                  <a:pos x="385" y="171"/>
                </a:cxn>
                <a:cxn ang="0">
                  <a:pos x="385" y="210"/>
                </a:cxn>
                <a:cxn ang="0">
                  <a:pos x="377" y="247"/>
                </a:cxn>
                <a:cxn ang="0">
                  <a:pos x="362" y="281"/>
                </a:cxn>
                <a:cxn ang="0">
                  <a:pos x="341" y="312"/>
                </a:cxn>
                <a:cxn ang="0">
                  <a:pos x="315" y="337"/>
                </a:cxn>
                <a:cxn ang="0">
                  <a:pos x="284" y="357"/>
                </a:cxn>
                <a:cxn ang="0">
                  <a:pos x="250" y="372"/>
                </a:cxn>
                <a:cxn ang="0">
                  <a:pos x="213" y="380"/>
                </a:cxn>
              </a:cxnLst>
              <a:rect l="0" t="0" r="r" b="b"/>
              <a:pathLst>
                <a:path w="386" h="381">
                  <a:moveTo>
                    <a:pt x="193" y="381"/>
                  </a:moveTo>
                  <a:lnTo>
                    <a:pt x="173" y="380"/>
                  </a:lnTo>
                  <a:lnTo>
                    <a:pt x="154" y="377"/>
                  </a:lnTo>
                  <a:lnTo>
                    <a:pt x="136" y="372"/>
                  </a:lnTo>
                  <a:lnTo>
                    <a:pt x="118" y="366"/>
                  </a:lnTo>
                  <a:lnTo>
                    <a:pt x="101" y="357"/>
                  </a:lnTo>
                  <a:lnTo>
                    <a:pt x="84" y="348"/>
                  </a:lnTo>
                  <a:lnTo>
                    <a:pt x="70" y="337"/>
                  </a:lnTo>
                  <a:lnTo>
                    <a:pt x="56" y="325"/>
                  </a:lnTo>
                  <a:lnTo>
                    <a:pt x="44" y="312"/>
                  </a:lnTo>
                  <a:lnTo>
                    <a:pt x="33" y="297"/>
                  </a:lnTo>
                  <a:lnTo>
                    <a:pt x="23" y="281"/>
                  </a:lnTo>
                  <a:lnTo>
                    <a:pt x="15" y="265"/>
                  </a:lnTo>
                  <a:lnTo>
                    <a:pt x="8" y="247"/>
                  </a:lnTo>
                  <a:lnTo>
                    <a:pt x="4" y="229"/>
                  </a:lnTo>
                  <a:lnTo>
                    <a:pt x="1" y="210"/>
                  </a:lnTo>
                  <a:lnTo>
                    <a:pt x="0" y="191"/>
                  </a:lnTo>
                  <a:lnTo>
                    <a:pt x="1" y="171"/>
                  </a:lnTo>
                  <a:lnTo>
                    <a:pt x="4" y="152"/>
                  </a:lnTo>
                  <a:lnTo>
                    <a:pt x="8" y="134"/>
                  </a:lnTo>
                  <a:lnTo>
                    <a:pt x="15" y="116"/>
                  </a:lnTo>
                  <a:lnTo>
                    <a:pt x="23" y="100"/>
                  </a:lnTo>
                  <a:lnTo>
                    <a:pt x="33" y="84"/>
                  </a:lnTo>
                  <a:lnTo>
                    <a:pt x="44" y="69"/>
                  </a:lnTo>
                  <a:lnTo>
                    <a:pt x="56" y="56"/>
                  </a:lnTo>
                  <a:lnTo>
                    <a:pt x="70" y="44"/>
                  </a:lnTo>
                  <a:lnTo>
                    <a:pt x="84" y="33"/>
                  </a:lnTo>
                  <a:lnTo>
                    <a:pt x="101" y="24"/>
                  </a:lnTo>
                  <a:lnTo>
                    <a:pt x="118" y="15"/>
                  </a:lnTo>
                  <a:lnTo>
                    <a:pt x="136" y="9"/>
                  </a:lnTo>
                  <a:lnTo>
                    <a:pt x="154" y="4"/>
                  </a:lnTo>
                  <a:lnTo>
                    <a:pt x="173" y="1"/>
                  </a:lnTo>
                  <a:lnTo>
                    <a:pt x="193" y="0"/>
                  </a:lnTo>
                  <a:lnTo>
                    <a:pt x="213" y="1"/>
                  </a:lnTo>
                  <a:lnTo>
                    <a:pt x="232" y="4"/>
                  </a:lnTo>
                  <a:lnTo>
                    <a:pt x="250" y="9"/>
                  </a:lnTo>
                  <a:lnTo>
                    <a:pt x="267" y="15"/>
                  </a:lnTo>
                  <a:lnTo>
                    <a:pt x="284" y="24"/>
                  </a:lnTo>
                  <a:lnTo>
                    <a:pt x="301" y="33"/>
                  </a:lnTo>
                  <a:lnTo>
                    <a:pt x="315" y="44"/>
                  </a:lnTo>
                  <a:lnTo>
                    <a:pt x="329" y="56"/>
                  </a:lnTo>
                  <a:lnTo>
                    <a:pt x="341" y="69"/>
                  </a:lnTo>
                  <a:lnTo>
                    <a:pt x="352" y="84"/>
                  </a:lnTo>
                  <a:lnTo>
                    <a:pt x="362" y="100"/>
                  </a:lnTo>
                  <a:lnTo>
                    <a:pt x="370" y="116"/>
                  </a:lnTo>
                  <a:lnTo>
                    <a:pt x="377" y="134"/>
                  </a:lnTo>
                  <a:lnTo>
                    <a:pt x="381" y="152"/>
                  </a:lnTo>
                  <a:lnTo>
                    <a:pt x="385" y="171"/>
                  </a:lnTo>
                  <a:lnTo>
                    <a:pt x="386" y="191"/>
                  </a:lnTo>
                  <a:lnTo>
                    <a:pt x="385" y="210"/>
                  </a:lnTo>
                  <a:lnTo>
                    <a:pt x="381" y="229"/>
                  </a:lnTo>
                  <a:lnTo>
                    <a:pt x="377" y="247"/>
                  </a:lnTo>
                  <a:lnTo>
                    <a:pt x="370" y="265"/>
                  </a:lnTo>
                  <a:lnTo>
                    <a:pt x="362" y="281"/>
                  </a:lnTo>
                  <a:lnTo>
                    <a:pt x="352" y="297"/>
                  </a:lnTo>
                  <a:lnTo>
                    <a:pt x="341" y="312"/>
                  </a:lnTo>
                  <a:lnTo>
                    <a:pt x="329" y="325"/>
                  </a:lnTo>
                  <a:lnTo>
                    <a:pt x="315" y="337"/>
                  </a:lnTo>
                  <a:lnTo>
                    <a:pt x="301" y="348"/>
                  </a:lnTo>
                  <a:lnTo>
                    <a:pt x="284" y="357"/>
                  </a:lnTo>
                  <a:lnTo>
                    <a:pt x="267" y="366"/>
                  </a:lnTo>
                  <a:lnTo>
                    <a:pt x="250" y="372"/>
                  </a:lnTo>
                  <a:lnTo>
                    <a:pt x="232" y="377"/>
                  </a:lnTo>
                  <a:lnTo>
                    <a:pt x="213" y="380"/>
                  </a:lnTo>
                  <a:lnTo>
                    <a:pt x="193" y="381"/>
                  </a:lnTo>
                </a:path>
              </a:pathLst>
            </a:custGeom>
            <a:noFill/>
            <a:ln w="0">
              <a:solidFill>
                <a:srgbClr val="000000"/>
              </a:solidFill>
              <a:prstDash val="solid"/>
              <a:round/>
              <a:headEnd/>
              <a:tailEnd/>
            </a:ln>
          </p:spPr>
          <p:txBody>
            <a:bodyPr/>
            <a:lstStyle/>
            <a:p>
              <a:endParaRPr lang="ja-JP" altLang="en-US"/>
            </a:p>
          </p:txBody>
        </p:sp>
        <p:sp>
          <p:nvSpPr>
            <p:cNvPr id="127" name="Freeform 126"/>
            <p:cNvSpPr>
              <a:spLocks/>
            </p:cNvSpPr>
            <p:nvPr/>
          </p:nvSpPr>
          <p:spPr bwMode="auto">
            <a:xfrm>
              <a:off x="4423" y="2131"/>
              <a:ext cx="97" cy="95"/>
            </a:xfrm>
            <a:custGeom>
              <a:avLst/>
              <a:gdLst/>
              <a:ahLst/>
              <a:cxnLst>
                <a:cxn ang="0">
                  <a:pos x="173" y="379"/>
                </a:cxn>
                <a:cxn ang="0">
                  <a:pos x="136" y="371"/>
                </a:cxn>
                <a:cxn ang="0">
                  <a:pos x="101" y="357"/>
                </a:cxn>
                <a:cxn ang="0">
                  <a:pos x="70" y="337"/>
                </a:cxn>
                <a:cxn ang="0">
                  <a:pos x="44" y="311"/>
                </a:cxn>
                <a:cxn ang="0">
                  <a:pos x="23" y="281"/>
                </a:cxn>
                <a:cxn ang="0">
                  <a:pos x="8" y="246"/>
                </a:cxn>
                <a:cxn ang="0">
                  <a:pos x="1" y="210"/>
                </a:cxn>
                <a:cxn ang="0">
                  <a:pos x="1" y="171"/>
                </a:cxn>
                <a:cxn ang="0">
                  <a:pos x="8" y="134"/>
                </a:cxn>
                <a:cxn ang="0">
                  <a:pos x="23" y="99"/>
                </a:cxn>
                <a:cxn ang="0">
                  <a:pos x="44" y="69"/>
                </a:cxn>
                <a:cxn ang="0">
                  <a:pos x="70" y="43"/>
                </a:cxn>
                <a:cxn ang="0">
                  <a:pos x="101" y="23"/>
                </a:cxn>
                <a:cxn ang="0">
                  <a:pos x="136" y="9"/>
                </a:cxn>
                <a:cxn ang="0">
                  <a:pos x="173" y="1"/>
                </a:cxn>
                <a:cxn ang="0">
                  <a:pos x="213" y="1"/>
                </a:cxn>
                <a:cxn ang="0">
                  <a:pos x="250" y="9"/>
                </a:cxn>
                <a:cxn ang="0">
                  <a:pos x="284" y="23"/>
                </a:cxn>
                <a:cxn ang="0">
                  <a:pos x="315" y="43"/>
                </a:cxn>
                <a:cxn ang="0">
                  <a:pos x="341" y="69"/>
                </a:cxn>
                <a:cxn ang="0">
                  <a:pos x="362" y="99"/>
                </a:cxn>
                <a:cxn ang="0">
                  <a:pos x="377" y="134"/>
                </a:cxn>
                <a:cxn ang="0">
                  <a:pos x="385" y="171"/>
                </a:cxn>
                <a:cxn ang="0">
                  <a:pos x="385" y="210"/>
                </a:cxn>
                <a:cxn ang="0">
                  <a:pos x="377" y="246"/>
                </a:cxn>
                <a:cxn ang="0">
                  <a:pos x="362" y="281"/>
                </a:cxn>
                <a:cxn ang="0">
                  <a:pos x="341" y="311"/>
                </a:cxn>
                <a:cxn ang="0">
                  <a:pos x="315" y="337"/>
                </a:cxn>
                <a:cxn ang="0">
                  <a:pos x="284" y="357"/>
                </a:cxn>
                <a:cxn ang="0">
                  <a:pos x="250" y="371"/>
                </a:cxn>
                <a:cxn ang="0">
                  <a:pos x="213" y="379"/>
                </a:cxn>
              </a:cxnLst>
              <a:rect l="0" t="0" r="r" b="b"/>
              <a:pathLst>
                <a:path w="386" h="380">
                  <a:moveTo>
                    <a:pt x="193" y="380"/>
                  </a:moveTo>
                  <a:lnTo>
                    <a:pt x="173" y="379"/>
                  </a:lnTo>
                  <a:lnTo>
                    <a:pt x="154" y="377"/>
                  </a:lnTo>
                  <a:lnTo>
                    <a:pt x="136" y="371"/>
                  </a:lnTo>
                  <a:lnTo>
                    <a:pt x="118" y="366"/>
                  </a:lnTo>
                  <a:lnTo>
                    <a:pt x="101" y="357"/>
                  </a:lnTo>
                  <a:lnTo>
                    <a:pt x="84" y="348"/>
                  </a:lnTo>
                  <a:lnTo>
                    <a:pt x="70" y="337"/>
                  </a:lnTo>
                  <a:lnTo>
                    <a:pt x="56" y="325"/>
                  </a:lnTo>
                  <a:lnTo>
                    <a:pt x="44" y="311"/>
                  </a:lnTo>
                  <a:lnTo>
                    <a:pt x="33" y="297"/>
                  </a:lnTo>
                  <a:lnTo>
                    <a:pt x="23" y="281"/>
                  </a:lnTo>
                  <a:lnTo>
                    <a:pt x="15" y="264"/>
                  </a:lnTo>
                  <a:lnTo>
                    <a:pt x="8" y="246"/>
                  </a:lnTo>
                  <a:lnTo>
                    <a:pt x="4" y="229"/>
                  </a:lnTo>
                  <a:lnTo>
                    <a:pt x="1" y="210"/>
                  </a:lnTo>
                  <a:lnTo>
                    <a:pt x="0" y="191"/>
                  </a:lnTo>
                  <a:lnTo>
                    <a:pt x="1" y="171"/>
                  </a:lnTo>
                  <a:lnTo>
                    <a:pt x="4" y="152"/>
                  </a:lnTo>
                  <a:lnTo>
                    <a:pt x="8" y="134"/>
                  </a:lnTo>
                  <a:lnTo>
                    <a:pt x="15" y="116"/>
                  </a:lnTo>
                  <a:lnTo>
                    <a:pt x="23" y="99"/>
                  </a:lnTo>
                  <a:lnTo>
                    <a:pt x="33" y="84"/>
                  </a:lnTo>
                  <a:lnTo>
                    <a:pt x="44" y="69"/>
                  </a:lnTo>
                  <a:lnTo>
                    <a:pt x="56" y="56"/>
                  </a:lnTo>
                  <a:lnTo>
                    <a:pt x="70" y="43"/>
                  </a:lnTo>
                  <a:lnTo>
                    <a:pt x="84" y="32"/>
                  </a:lnTo>
                  <a:lnTo>
                    <a:pt x="101" y="23"/>
                  </a:lnTo>
                  <a:lnTo>
                    <a:pt x="118" y="14"/>
                  </a:lnTo>
                  <a:lnTo>
                    <a:pt x="136" y="9"/>
                  </a:lnTo>
                  <a:lnTo>
                    <a:pt x="154" y="3"/>
                  </a:lnTo>
                  <a:lnTo>
                    <a:pt x="173" y="1"/>
                  </a:lnTo>
                  <a:lnTo>
                    <a:pt x="193" y="0"/>
                  </a:lnTo>
                  <a:lnTo>
                    <a:pt x="213" y="1"/>
                  </a:lnTo>
                  <a:lnTo>
                    <a:pt x="232" y="3"/>
                  </a:lnTo>
                  <a:lnTo>
                    <a:pt x="250" y="9"/>
                  </a:lnTo>
                  <a:lnTo>
                    <a:pt x="267" y="14"/>
                  </a:lnTo>
                  <a:lnTo>
                    <a:pt x="284" y="23"/>
                  </a:lnTo>
                  <a:lnTo>
                    <a:pt x="301" y="32"/>
                  </a:lnTo>
                  <a:lnTo>
                    <a:pt x="315" y="43"/>
                  </a:lnTo>
                  <a:lnTo>
                    <a:pt x="329" y="56"/>
                  </a:lnTo>
                  <a:lnTo>
                    <a:pt x="341" y="69"/>
                  </a:lnTo>
                  <a:lnTo>
                    <a:pt x="352" y="84"/>
                  </a:lnTo>
                  <a:lnTo>
                    <a:pt x="362" y="99"/>
                  </a:lnTo>
                  <a:lnTo>
                    <a:pt x="370" y="116"/>
                  </a:lnTo>
                  <a:lnTo>
                    <a:pt x="377" y="134"/>
                  </a:lnTo>
                  <a:lnTo>
                    <a:pt x="381" y="152"/>
                  </a:lnTo>
                  <a:lnTo>
                    <a:pt x="385" y="171"/>
                  </a:lnTo>
                  <a:lnTo>
                    <a:pt x="386" y="191"/>
                  </a:lnTo>
                  <a:lnTo>
                    <a:pt x="385" y="210"/>
                  </a:lnTo>
                  <a:lnTo>
                    <a:pt x="381" y="229"/>
                  </a:lnTo>
                  <a:lnTo>
                    <a:pt x="377" y="246"/>
                  </a:lnTo>
                  <a:lnTo>
                    <a:pt x="370" y="264"/>
                  </a:lnTo>
                  <a:lnTo>
                    <a:pt x="362" y="281"/>
                  </a:lnTo>
                  <a:lnTo>
                    <a:pt x="352" y="297"/>
                  </a:lnTo>
                  <a:lnTo>
                    <a:pt x="341" y="311"/>
                  </a:lnTo>
                  <a:lnTo>
                    <a:pt x="329" y="325"/>
                  </a:lnTo>
                  <a:lnTo>
                    <a:pt x="315" y="337"/>
                  </a:lnTo>
                  <a:lnTo>
                    <a:pt x="301" y="348"/>
                  </a:lnTo>
                  <a:lnTo>
                    <a:pt x="284" y="357"/>
                  </a:lnTo>
                  <a:lnTo>
                    <a:pt x="267" y="366"/>
                  </a:lnTo>
                  <a:lnTo>
                    <a:pt x="250" y="371"/>
                  </a:lnTo>
                  <a:lnTo>
                    <a:pt x="232" y="377"/>
                  </a:lnTo>
                  <a:lnTo>
                    <a:pt x="213" y="379"/>
                  </a:lnTo>
                  <a:lnTo>
                    <a:pt x="193" y="380"/>
                  </a:lnTo>
                </a:path>
              </a:pathLst>
            </a:custGeom>
            <a:noFill/>
            <a:ln w="0">
              <a:solidFill>
                <a:srgbClr val="000000"/>
              </a:solidFill>
              <a:prstDash val="solid"/>
              <a:round/>
              <a:headEnd/>
              <a:tailEnd/>
            </a:ln>
          </p:spPr>
          <p:txBody>
            <a:bodyPr/>
            <a:lstStyle/>
            <a:p>
              <a:endParaRPr lang="ja-JP" altLang="en-US"/>
            </a:p>
          </p:txBody>
        </p:sp>
        <p:sp>
          <p:nvSpPr>
            <p:cNvPr id="128" name="Freeform 127"/>
            <p:cNvSpPr>
              <a:spLocks/>
            </p:cNvSpPr>
            <p:nvPr/>
          </p:nvSpPr>
          <p:spPr bwMode="auto">
            <a:xfrm>
              <a:off x="4423" y="2745"/>
              <a:ext cx="97" cy="95"/>
            </a:xfrm>
            <a:custGeom>
              <a:avLst/>
              <a:gdLst/>
              <a:ahLst/>
              <a:cxnLst>
                <a:cxn ang="0">
                  <a:pos x="173" y="380"/>
                </a:cxn>
                <a:cxn ang="0">
                  <a:pos x="136" y="372"/>
                </a:cxn>
                <a:cxn ang="0">
                  <a:pos x="101" y="357"/>
                </a:cxn>
                <a:cxn ang="0">
                  <a:pos x="70" y="337"/>
                </a:cxn>
                <a:cxn ang="0">
                  <a:pos x="44" y="312"/>
                </a:cxn>
                <a:cxn ang="0">
                  <a:pos x="23" y="281"/>
                </a:cxn>
                <a:cxn ang="0">
                  <a:pos x="8" y="247"/>
                </a:cxn>
                <a:cxn ang="0">
                  <a:pos x="1" y="210"/>
                </a:cxn>
                <a:cxn ang="0">
                  <a:pos x="1" y="171"/>
                </a:cxn>
                <a:cxn ang="0">
                  <a:pos x="8" y="134"/>
                </a:cxn>
                <a:cxn ang="0">
                  <a:pos x="23" y="100"/>
                </a:cxn>
                <a:cxn ang="0">
                  <a:pos x="44" y="69"/>
                </a:cxn>
                <a:cxn ang="0">
                  <a:pos x="70" y="44"/>
                </a:cxn>
                <a:cxn ang="0">
                  <a:pos x="101" y="24"/>
                </a:cxn>
                <a:cxn ang="0">
                  <a:pos x="136" y="9"/>
                </a:cxn>
                <a:cxn ang="0">
                  <a:pos x="173" y="1"/>
                </a:cxn>
                <a:cxn ang="0">
                  <a:pos x="213" y="1"/>
                </a:cxn>
                <a:cxn ang="0">
                  <a:pos x="250" y="9"/>
                </a:cxn>
                <a:cxn ang="0">
                  <a:pos x="284" y="24"/>
                </a:cxn>
                <a:cxn ang="0">
                  <a:pos x="315" y="44"/>
                </a:cxn>
                <a:cxn ang="0">
                  <a:pos x="341" y="69"/>
                </a:cxn>
                <a:cxn ang="0">
                  <a:pos x="362" y="100"/>
                </a:cxn>
                <a:cxn ang="0">
                  <a:pos x="377" y="134"/>
                </a:cxn>
                <a:cxn ang="0">
                  <a:pos x="385" y="171"/>
                </a:cxn>
                <a:cxn ang="0">
                  <a:pos x="385" y="210"/>
                </a:cxn>
                <a:cxn ang="0">
                  <a:pos x="377" y="247"/>
                </a:cxn>
                <a:cxn ang="0">
                  <a:pos x="362" y="281"/>
                </a:cxn>
                <a:cxn ang="0">
                  <a:pos x="341" y="312"/>
                </a:cxn>
                <a:cxn ang="0">
                  <a:pos x="315" y="337"/>
                </a:cxn>
                <a:cxn ang="0">
                  <a:pos x="284" y="357"/>
                </a:cxn>
                <a:cxn ang="0">
                  <a:pos x="250" y="372"/>
                </a:cxn>
                <a:cxn ang="0">
                  <a:pos x="213" y="380"/>
                </a:cxn>
              </a:cxnLst>
              <a:rect l="0" t="0" r="r" b="b"/>
              <a:pathLst>
                <a:path w="386" h="381">
                  <a:moveTo>
                    <a:pt x="193" y="381"/>
                  </a:moveTo>
                  <a:lnTo>
                    <a:pt x="173" y="380"/>
                  </a:lnTo>
                  <a:lnTo>
                    <a:pt x="154" y="377"/>
                  </a:lnTo>
                  <a:lnTo>
                    <a:pt x="136" y="372"/>
                  </a:lnTo>
                  <a:lnTo>
                    <a:pt x="118" y="366"/>
                  </a:lnTo>
                  <a:lnTo>
                    <a:pt x="101" y="357"/>
                  </a:lnTo>
                  <a:lnTo>
                    <a:pt x="84" y="348"/>
                  </a:lnTo>
                  <a:lnTo>
                    <a:pt x="70" y="337"/>
                  </a:lnTo>
                  <a:lnTo>
                    <a:pt x="56" y="325"/>
                  </a:lnTo>
                  <a:lnTo>
                    <a:pt x="44" y="312"/>
                  </a:lnTo>
                  <a:lnTo>
                    <a:pt x="33" y="297"/>
                  </a:lnTo>
                  <a:lnTo>
                    <a:pt x="23" y="281"/>
                  </a:lnTo>
                  <a:lnTo>
                    <a:pt x="15" y="265"/>
                  </a:lnTo>
                  <a:lnTo>
                    <a:pt x="8" y="247"/>
                  </a:lnTo>
                  <a:lnTo>
                    <a:pt x="4" y="229"/>
                  </a:lnTo>
                  <a:lnTo>
                    <a:pt x="1" y="210"/>
                  </a:lnTo>
                  <a:lnTo>
                    <a:pt x="0" y="191"/>
                  </a:lnTo>
                  <a:lnTo>
                    <a:pt x="1" y="171"/>
                  </a:lnTo>
                  <a:lnTo>
                    <a:pt x="4" y="152"/>
                  </a:lnTo>
                  <a:lnTo>
                    <a:pt x="8" y="134"/>
                  </a:lnTo>
                  <a:lnTo>
                    <a:pt x="15" y="116"/>
                  </a:lnTo>
                  <a:lnTo>
                    <a:pt x="23" y="100"/>
                  </a:lnTo>
                  <a:lnTo>
                    <a:pt x="33" y="84"/>
                  </a:lnTo>
                  <a:lnTo>
                    <a:pt x="44" y="69"/>
                  </a:lnTo>
                  <a:lnTo>
                    <a:pt x="56" y="56"/>
                  </a:lnTo>
                  <a:lnTo>
                    <a:pt x="70" y="44"/>
                  </a:lnTo>
                  <a:lnTo>
                    <a:pt x="84" y="33"/>
                  </a:lnTo>
                  <a:lnTo>
                    <a:pt x="101" y="24"/>
                  </a:lnTo>
                  <a:lnTo>
                    <a:pt x="118" y="15"/>
                  </a:lnTo>
                  <a:lnTo>
                    <a:pt x="136" y="9"/>
                  </a:lnTo>
                  <a:lnTo>
                    <a:pt x="154" y="4"/>
                  </a:lnTo>
                  <a:lnTo>
                    <a:pt x="173" y="1"/>
                  </a:lnTo>
                  <a:lnTo>
                    <a:pt x="193" y="0"/>
                  </a:lnTo>
                  <a:lnTo>
                    <a:pt x="213" y="1"/>
                  </a:lnTo>
                  <a:lnTo>
                    <a:pt x="232" y="4"/>
                  </a:lnTo>
                  <a:lnTo>
                    <a:pt x="250" y="9"/>
                  </a:lnTo>
                  <a:lnTo>
                    <a:pt x="267" y="15"/>
                  </a:lnTo>
                  <a:lnTo>
                    <a:pt x="284" y="24"/>
                  </a:lnTo>
                  <a:lnTo>
                    <a:pt x="301" y="33"/>
                  </a:lnTo>
                  <a:lnTo>
                    <a:pt x="315" y="44"/>
                  </a:lnTo>
                  <a:lnTo>
                    <a:pt x="329" y="56"/>
                  </a:lnTo>
                  <a:lnTo>
                    <a:pt x="341" y="69"/>
                  </a:lnTo>
                  <a:lnTo>
                    <a:pt x="352" y="84"/>
                  </a:lnTo>
                  <a:lnTo>
                    <a:pt x="362" y="100"/>
                  </a:lnTo>
                  <a:lnTo>
                    <a:pt x="370" y="116"/>
                  </a:lnTo>
                  <a:lnTo>
                    <a:pt x="377" y="134"/>
                  </a:lnTo>
                  <a:lnTo>
                    <a:pt x="381" y="152"/>
                  </a:lnTo>
                  <a:lnTo>
                    <a:pt x="385" y="171"/>
                  </a:lnTo>
                  <a:lnTo>
                    <a:pt x="386" y="191"/>
                  </a:lnTo>
                  <a:lnTo>
                    <a:pt x="385" y="210"/>
                  </a:lnTo>
                  <a:lnTo>
                    <a:pt x="381" y="229"/>
                  </a:lnTo>
                  <a:lnTo>
                    <a:pt x="377" y="247"/>
                  </a:lnTo>
                  <a:lnTo>
                    <a:pt x="370" y="265"/>
                  </a:lnTo>
                  <a:lnTo>
                    <a:pt x="362" y="281"/>
                  </a:lnTo>
                  <a:lnTo>
                    <a:pt x="352" y="297"/>
                  </a:lnTo>
                  <a:lnTo>
                    <a:pt x="341" y="312"/>
                  </a:lnTo>
                  <a:lnTo>
                    <a:pt x="329" y="325"/>
                  </a:lnTo>
                  <a:lnTo>
                    <a:pt x="315" y="337"/>
                  </a:lnTo>
                  <a:lnTo>
                    <a:pt x="301" y="348"/>
                  </a:lnTo>
                  <a:lnTo>
                    <a:pt x="284" y="357"/>
                  </a:lnTo>
                  <a:lnTo>
                    <a:pt x="267" y="366"/>
                  </a:lnTo>
                  <a:lnTo>
                    <a:pt x="250" y="372"/>
                  </a:lnTo>
                  <a:lnTo>
                    <a:pt x="232" y="377"/>
                  </a:lnTo>
                  <a:lnTo>
                    <a:pt x="213" y="380"/>
                  </a:lnTo>
                  <a:lnTo>
                    <a:pt x="193" y="381"/>
                  </a:lnTo>
                </a:path>
              </a:pathLst>
            </a:custGeom>
            <a:noFill/>
            <a:ln w="0">
              <a:solidFill>
                <a:srgbClr val="000000"/>
              </a:solidFill>
              <a:prstDash val="solid"/>
              <a:round/>
              <a:headEnd/>
              <a:tailEnd/>
            </a:ln>
          </p:spPr>
          <p:txBody>
            <a:bodyPr/>
            <a:lstStyle/>
            <a:p>
              <a:endParaRPr lang="ja-JP" altLang="en-US"/>
            </a:p>
          </p:txBody>
        </p:sp>
        <p:sp>
          <p:nvSpPr>
            <p:cNvPr id="129" name="Freeform 128"/>
            <p:cNvSpPr>
              <a:spLocks/>
            </p:cNvSpPr>
            <p:nvPr/>
          </p:nvSpPr>
          <p:spPr bwMode="auto">
            <a:xfrm>
              <a:off x="4423" y="3331"/>
              <a:ext cx="97" cy="95"/>
            </a:xfrm>
            <a:custGeom>
              <a:avLst/>
              <a:gdLst/>
              <a:ahLst/>
              <a:cxnLst>
                <a:cxn ang="0">
                  <a:pos x="173" y="379"/>
                </a:cxn>
                <a:cxn ang="0">
                  <a:pos x="136" y="371"/>
                </a:cxn>
                <a:cxn ang="0">
                  <a:pos x="101" y="357"/>
                </a:cxn>
                <a:cxn ang="0">
                  <a:pos x="70" y="337"/>
                </a:cxn>
                <a:cxn ang="0">
                  <a:pos x="44" y="311"/>
                </a:cxn>
                <a:cxn ang="0">
                  <a:pos x="23" y="281"/>
                </a:cxn>
                <a:cxn ang="0">
                  <a:pos x="8" y="246"/>
                </a:cxn>
                <a:cxn ang="0">
                  <a:pos x="1" y="210"/>
                </a:cxn>
                <a:cxn ang="0">
                  <a:pos x="1" y="171"/>
                </a:cxn>
                <a:cxn ang="0">
                  <a:pos x="8" y="134"/>
                </a:cxn>
                <a:cxn ang="0">
                  <a:pos x="23" y="99"/>
                </a:cxn>
                <a:cxn ang="0">
                  <a:pos x="44" y="69"/>
                </a:cxn>
                <a:cxn ang="0">
                  <a:pos x="70" y="43"/>
                </a:cxn>
                <a:cxn ang="0">
                  <a:pos x="101" y="23"/>
                </a:cxn>
                <a:cxn ang="0">
                  <a:pos x="136" y="9"/>
                </a:cxn>
                <a:cxn ang="0">
                  <a:pos x="173" y="1"/>
                </a:cxn>
                <a:cxn ang="0">
                  <a:pos x="213" y="1"/>
                </a:cxn>
                <a:cxn ang="0">
                  <a:pos x="250" y="9"/>
                </a:cxn>
                <a:cxn ang="0">
                  <a:pos x="284" y="23"/>
                </a:cxn>
                <a:cxn ang="0">
                  <a:pos x="315" y="43"/>
                </a:cxn>
                <a:cxn ang="0">
                  <a:pos x="341" y="69"/>
                </a:cxn>
                <a:cxn ang="0">
                  <a:pos x="362" y="99"/>
                </a:cxn>
                <a:cxn ang="0">
                  <a:pos x="377" y="134"/>
                </a:cxn>
                <a:cxn ang="0">
                  <a:pos x="385" y="171"/>
                </a:cxn>
                <a:cxn ang="0">
                  <a:pos x="385" y="210"/>
                </a:cxn>
                <a:cxn ang="0">
                  <a:pos x="377" y="246"/>
                </a:cxn>
                <a:cxn ang="0">
                  <a:pos x="362" y="281"/>
                </a:cxn>
                <a:cxn ang="0">
                  <a:pos x="341" y="311"/>
                </a:cxn>
                <a:cxn ang="0">
                  <a:pos x="315" y="337"/>
                </a:cxn>
                <a:cxn ang="0">
                  <a:pos x="284" y="357"/>
                </a:cxn>
                <a:cxn ang="0">
                  <a:pos x="250" y="371"/>
                </a:cxn>
                <a:cxn ang="0">
                  <a:pos x="213" y="379"/>
                </a:cxn>
              </a:cxnLst>
              <a:rect l="0" t="0" r="r" b="b"/>
              <a:pathLst>
                <a:path w="386" h="380">
                  <a:moveTo>
                    <a:pt x="193" y="380"/>
                  </a:moveTo>
                  <a:lnTo>
                    <a:pt x="173" y="379"/>
                  </a:lnTo>
                  <a:lnTo>
                    <a:pt x="154" y="377"/>
                  </a:lnTo>
                  <a:lnTo>
                    <a:pt x="136" y="371"/>
                  </a:lnTo>
                  <a:lnTo>
                    <a:pt x="118" y="366"/>
                  </a:lnTo>
                  <a:lnTo>
                    <a:pt x="101" y="357"/>
                  </a:lnTo>
                  <a:lnTo>
                    <a:pt x="84" y="348"/>
                  </a:lnTo>
                  <a:lnTo>
                    <a:pt x="70" y="337"/>
                  </a:lnTo>
                  <a:lnTo>
                    <a:pt x="56" y="325"/>
                  </a:lnTo>
                  <a:lnTo>
                    <a:pt x="44" y="311"/>
                  </a:lnTo>
                  <a:lnTo>
                    <a:pt x="33" y="297"/>
                  </a:lnTo>
                  <a:lnTo>
                    <a:pt x="23" y="281"/>
                  </a:lnTo>
                  <a:lnTo>
                    <a:pt x="15" y="264"/>
                  </a:lnTo>
                  <a:lnTo>
                    <a:pt x="8" y="246"/>
                  </a:lnTo>
                  <a:lnTo>
                    <a:pt x="4" y="229"/>
                  </a:lnTo>
                  <a:lnTo>
                    <a:pt x="1" y="210"/>
                  </a:lnTo>
                  <a:lnTo>
                    <a:pt x="0" y="191"/>
                  </a:lnTo>
                  <a:lnTo>
                    <a:pt x="1" y="171"/>
                  </a:lnTo>
                  <a:lnTo>
                    <a:pt x="4" y="152"/>
                  </a:lnTo>
                  <a:lnTo>
                    <a:pt x="8" y="134"/>
                  </a:lnTo>
                  <a:lnTo>
                    <a:pt x="15" y="116"/>
                  </a:lnTo>
                  <a:lnTo>
                    <a:pt x="23" y="99"/>
                  </a:lnTo>
                  <a:lnTo>
                    <a:pt x="33" y="84"/>
                  </a:lnTo>
                  <a:lnTo>
                    <a:pt x="44" y="69"/>
                  </a:lnTo>
                  <a:lnTo>
                    <a:pt x="56" y="56"/>
                  </a:lnTo>
                  <a:lnTo>
                    <a:pt x="70" y="43"/>
                  </a:lnTo>
                  <a:lnTo>
                    <a:pt x="84" y="32"/>
                  </a:lnTo>
                  <a:lnTo>
                    <a:pt x="101" y="23"/>
                  </a:lnTo>
                  <a:lnTo>
                    <a:pt x="118" y="14"/>
                  </a:lnTo>
                  <a:lnTo>
                    <a:pt x="136" y="9"/>
                  </a:lnTo>
                  <a:lnTo>
                    <a:pt x="154" y="3"/>
                  </a:lnTo>
                  <a:lnTo>
                    <a:pt x="173" y="1"/>
                  </a:lnTo>
                  <a:lnTo>
                    <a:pt x="193" y="0"/>
                  </a:lnTo>
                  <a:lnTo>
                    <a:pt x="213" y="1"/>
                  </a:lnTo>
                  <a:lnTo>
                    <a:pt x="232" y="3"/>
                  </a:lnTo>
                  <a:lnTo>
                    <a:pt x="250" y="9"/>
                  </a:lnTo>
                  <a:lnTo>
                    <a:pt x="267" y="14"/>
                  </a:lnTo>
                  <a:lnTo>
                    <a:pt x="284" y="23"/>
                  </a:lnTo>
                  <a:lnTo>
                    <a:pt x="301" y="32"/>
                  </a:lnTo>
                  <a:lnTo>
                    <a:pt x="315" y="43"/>
                  </a:lnTo>
                  <a:lnTo>
                    <a:pt x="329" y="56"/>
                  </a:lnTo>
                  <a:lnTo>
                    <a:pt x="341" y="69"/>
                  </a:lnTo>
                  <a:lnTo>
                    <a:pt x="352" y="84"/>
                  </a:lnTo>
                  <a:lnTo>
                    <a:pt x="362" y="99"/>
                  </a:lnTo>
                  <a:lnTo>
                    <a:pt x="370" y="116"/>
                  </a:lnTo>
                  <a:lnTo>
                    <a:pt x="377" y="134"/>
                  </a:lnTo>
                  <a:lnTo>
                    <a:pt x="381" y="152"/>
                  </a:lnTo>
                  <a:lnTo>
                    <a:pt x="385" y="171"/>
                  </a:lnTo>
                  <a:lnTo>
                    <a:pt x="386" y="191"/>
                  </a:lnTo>
                  <a:lnTo>
                    <a:pt x="385" y="210"/>
                  </a:lnTo>
                  <a:lnTo>
                    <a:pt x="381" y="229"/>
                  </a:lnTo>
                  <a:lnTo>
                    <a:pt x="377" y="246"/>
                  </a:lnTo>
                  <a:lnTo>
                    <a:pt x="370" y="264"/>
                  </a:lnTo>
                  <a:lnTo>
                    <a:pt x="362" y="281"/>
                  </a:lnTo>
                  <a:lnTo>
                    <a:pt x="352" y="297"/>
                  </a:lnTo>
                  <a:lnTo>
                    <a:pt x="341" y="311"/>
                  </a:lnTo>
                  <a:lnTo>
                    <a:pt x="329" y="325"/>
                  </a:lnTo>
                  <a:lnTo>
                    <a:pt x="315" y="337"/>
                  </a:lnTo>
                  <a:lnTo>
                    <a:pt x="301" y="348"/>
                  </a:lnTo>
                  <a:lnTo>
                    <a:pt x="284" y="357"/>
                  </a:lnTo>
                  <a:lnTo>
                    <a:pt x="267" y="366"/>
                  </a:lnTo>
                  <a:lnTo>
                    <a:pt x="250" y="371"/>
                  </a:lnTo>
                  <a:lnTo>
                    <a:pt x="232" y="377"/>
                  </a:lnTo>
                  <a:lnTo>
                    <a:pt x="213" y="379"/>
                  </a:lnTo>
                  <a:lnTo>
                    <a:pt x="193" y="380"/>
                  </a:lnTo>
                </a:path>
              </a:pathLst>
            </a:custGeom>
            <a:noFill/>
            <a:ln w="0">
              <a:solidFill>
                <a:srgbClr val="000000"/>
              </a:solidFill>
              <a:prstDash val="solid"/>
              <a:round/>
              <a:headEnd/>
              <a:tailEnd/>
            </a:ln>
          </p:spPr>
          <p:txBody>
            <a:bodyPr/>
            <a:lstStyle/>
            <a:p>
              <a:endParaRPr lang="ja-JP" altLang="en-US"/>
            </a:p>
          </p:txBody>
        </p:sp>
        <p:sp>
          <p:nvSpPr>
            <p:cNvPr id="130" name="Freeform 129"/>
            <p:cNvSpPr>
              <a:spLocks/>
            </p:cNvSpPr>
            <p:nvPr/>
          </p:nvSpPr>
          <p:spPr bwMode="auto">
            <a:xfrm>
              <a:off x="4421" y="1089"/>
              <a:ext cx="85" cy="120"/>
            </a:xfrm>
            <a:custGeom>
              <a:avLst/>
              <a:gdLst/>
              <a:ahLst/>
              <a:cxnLst>
                <a:cxn ang="0">
                  <a:pos x="35" y="27"/>
                </a:cxn>
                <a:cxn ang="0">
                  <a:pos x="78" y="48"/>
                </a:cxn>
                <a:cxn ang="0">
                  <a:pos x="124" y="61"/>
                </a:cxn>
                <a:cxn ang="0">
                  <a:pos x="172" y="66"/>
                </a:cxn>
                <a:cxn ang="0">
                  <a:pos x="221" y="61"/>
                </a:cxn>
                <a:cxn ang="0">
                  <a:pos x="265" y="48"/>
                </a:cxn>
                <a:cxn ang="0">
                  <a:pos x="305" y="28"/>
                </a:cxn>
                <a:cxn ang="0">
                  <a:pos x="340" y="2"/>
                </a:cxn>
                <a:cxn ang="0">
                  <a:pos x="167" y="476"/>
                </a:cxn>
                <a:cxn ang="0">
                  <a:pos x="0" y="0"/>
                </a:cxn>
                <a:cxn ang="0">
                  <a:pos x="35" y="27"/>
                </a:cxn>
              </a:cxnLst>
              <a:rect l="0" t="0" r="r" b="b"/>
              <a:pathLst>
                <a:path w="340" h="476">
                  <a:moveTo>
                    <a:pt x="35" y="27"/>
                  </a:moveTo>
                  <a:lnTo>
                    <a:pt x="78" y="48"/>
                  </a:lnTo>
                  <a:lnTo>
                    <a:pt x="124" y="61"/>
                  </a:lnTo>
                  <a:lnTo>
                    <a:pt x="172" y="66"/>
                  </a:lnTo>
                  <a:lnTo>
                    <a:pt x="221" y="61"/>
                  </a:lnTo>
                  <a:lnTo>
                    <a:pt x="265" y="48"/>
                  </a:lnTo>
                  <a:lnTo>
                    <a:pt x="305" y="28"/>
                  </a:lnTo>
                  <a:lnTo>
                    <a:pt x="340" y="2"/>
                  </a:lnTo>
                  <a:lnTo>
                    <a:pt x="167" y="476"/>
                  </a:lnTo>
                  <a:lnTo>
                    <a:pt x="0" y="0"/>
                  </a:lnTo>
                  <a:lnTo>
                    <a:pt x="35" y="27"/>
                  </a:lnTo>
                  <a:close/>
                </a:path>
              </a:pathLst>
            </a:custGeom>
            <a:solidFill>
              <a:srgbClr val="000000"/>
            </a:solidFill>
            <a:ln w="9525">
              <a:noFill/>
              <a:round/>
              <a:headEnd/>
              <a:tailEnd/>
            </a:ln>
          </p:spPr>
          <p:txBody>
            <a:bodyPr/>
            <a:lstStyle/>
            <a:p>
              <a:endParaRPr lang="ja-JP" altLang="en-US"/>
            </a:p>
          </p:txBody>
        </p:sp>
        <p:sp>
          <p:nvSpPr>
            <p:cNvPr id="131" name="Line 130"/>
            <p:cNvSpPr>
              <a:spLocks noChangeShapeType="1"/>
            </p:cNvSpPr>
            <p:nvPr/>
          </p:nvSpPr>
          <p:spPr bwMode="auto">
            <a:xfrm flipH="1">
              <a:off x="4463" y="1041"/>
              <a:ext cx="1" cy="72"/>
            </a:xfrm>
            <a:prstGeom prst="line">
              <a:avLst/>
            </a:prstGeom>
            <a:noFill/>
            <a:ln w="0">
              <a:solidFill>
                <a:srgbClr val="000000"/>
              </a:solidFill>
              <a:round/>
              <a:headEnd/>
              <a:tailEnd/>
            </a:ln>
          </p:spPr>
          <p:txBody>
            <a:bodyPr/>
            <a:lstStyle/>
            <a:p>
              <a:endParaRPr lang="ja-JP" altLang="en-US"/>
            </a:p>
          </p:txBody>
        </p:sp>
        <p:sp>
          <p:nvSpPr>
            <p:cNvPr id="132" name="Freeform 131"/>
            <p:cNvSpPr>
              <a:spLocks/>
            </p:cNvSpPr>
            <p:nvPr/>
          </p:nvSpPr>
          <p:spPr bwMode="auto">
            <a:xfrm>
              <a:off x="4421" y="1414"/>
              <a:ext cx="85" cy="119"/>
            </a:xfrm>
            <a:custGeom>
              <a:avLst/>
              <a:gdLst/>
              <a:ahLst/>
              <a:cxnLst>
                <a:cxn ang="0">
                  <a:pos x="35" y="27"/>
                </a:cxn>
                <a:cxn ang="0">
                  <a:pos x="78" y="48"/>
                </a:cxn>
                <a:cxn ang="0">
                  <a:pos x="124" y="61"/>
                </a:cxn>
                <a:cxn ang="0">
                  <a:pos x="172" y="66"/>
                </a:cxn>
                <a:cxn ang="0">
                  <a:pos x="221" y="61"/>
                </a:cxn>
                <a:cxn ang="0">
                  <a:pos x="265" y="48"/>
                </a:cxn>
                <a:cxn ang="0">
                  <a:pos x="305" y="27"/>
                </a:cxn>
                <a:cxn ang="0">
                  <a:pos x="340" y="2"/>
                </a:cxn>
                <a:cxn ang="0">
                  <a:pos x="168" y="476"/>
                </a:cxn>
                <a:cxn ang="0">
                  <a:pos x="0" y="0"/>
                </a:cxn>
                <a:cxn ang="0">
                  <a:pos x="35" y="27"/>
                </a:cxn>
              </a:cxnLst>
              <a:rect l="0" t="0" r="r" b="b"/>
              <a:pathLst>
                <a:path w="340" h="476">
                  <a:moveTo>
                    <a:pt x="35" y="27"/>
                  </a:moveTo>
                  <a:lnTo>
                    <a:pt x="78" y="48"/>
                  </a:lnTo>
                  <a:lnTo>
                    <a:pt x="124" y="61"/>
                  </a:lnTo>
                  <a:lnTo>
                    <a:pt x="172" y="66"/>
                  </a:lnTo>
                  <a:lnTo>
                    <a:pt x="221" y="61"/>
                  </a:lnTo>
                  <a:lnTo>
                    <a:pt x="265" y="48"/>
                  </a:lnTo>
                  <a:lnTo>
                    <a:pt x="305" y="27"/>
                  </a:lnTo>
                  <a:lnTo>
                    <a:pt x="340" y="2"/>
                  </a:lnTo>
                  <a:lnTo>
                    <a:pt x="168" y="476"/>
                  </a:lnTo>
                  <a:lnTo>
                    <a:pt x="0" y="0"/>
                  </a:lnTo>
                  <a:lnTo>
                    <a:pt x="35" y="27"/>
                  </a:lnTo>
                  <a:close/>
                </a:path>
              </a:pathLst>
            </a:custGeom>
            <a:solidFill>
              <a:srgbClr val="000000"/>
            </a:solidFill>
            <a:ln w="9525">
              <a:noFill/>
              <a:round/>
              <a:headEnd/>
              <a:tailEnd/>
            </a:ln>
          </p:spPr>
          <p:txBody>
            <a:bodyPr/>
            <a:lstStyle/>
            <a:p>
              <a:endParaRPr lang="ja-JP" altLang="en-US"/>
            </a:p>
          </p:txBody>
        </p:sp>
        <p:sp>
          <p:nvSpPr>
            <p:cNvPr id="133" name="Line 132"/>
            <p:cNvSpPr>
              <a:spLocks noChangeShapeType="1"/>
            </p:cNvSpPr>
            <p:nvPr/>
          </p:nvSpPr>
          <p:spPr bwMode="auto">
            <a:xfrm flipH="1">
              <a:off x="4463" y="1320"/>
              <a:ext cx="1" cy="118"/>
            </a:xfrm>
            <a:prstGeom prst="line">
              <a:avLst/>
            </a:prstGeom>
            <a:noFill/>
            <a:ln w="0">
              <a:solidFill>
                <a:srgbClr val="000000"/>
              </a:solidFill>
              <a:round/>
              <a:headEnd/>
              <a:tailEnd/>
            </a:ln>
          </p:spPr>
          <p:txBody>
            <a:bodyPr/>
            <a:lstStyle/>
            <a:p>
              <a:endParaRPr lang="ja-JP" altLang="en-US"/>
            </a:p>
          </p:txBody>
        </p:sp>
        <p:sp>
          <p:nvSpPr>
            <p:cNvPr id="134" name="Freeform 133"/>
            <p:cNvSpPr>
              <a:spLocks/>
            </p:cNvSpPr>
            <p:nvPr/>
          </p:nvSpPr>
          <p:spPr bwMode="auto">
            <a:xfrm>
              <a:off x="4421" y="2024"/>
              <a:ext cx="85" cy="120"/>
            </a:xfrm>
            <a:custGeom>
              <a:avLst/>
              <a:gdLst/>
              <a:ahLst/>
              <a:cxnLst>
                <a:cxn ang="0">
                  <a:pos x="34" y="27"/>
                </a:cxn>
                <a:cxn ang="0">
                  <a:pos x="77" y="48"/>
                </a:cxn>
                <a:cxn ang="0">
                  <a:pos x="122" y="62"/>
                </a:cxn>
                <a:cxn ang="0">
                  <a:pos x="171" y="65"/>
                </a:cxn>
                <a:cxn ang="0">
                  <a:pos x="219" y="61"/>
                </a:cxn>
                <a:cxn ang="0">
                  <a:pos x="264" y="46"/>
                </a:cxn>
                <a:cxn ang="0">
                  <a:pos x="305" y="26"/>
                </a:cxn>
                <a:cxn ang="0">
                  <a:pos x="340" y="1"/>
                </a:cxn>
                <a:cxn ang="0">
                  <a:pos x="168" y="476"/>
                </a:cxn>
                <a:cxn ang="0">
                  <a:pos x="0" y="0"/>
                </a:cxn>
                <a:cxn ang="0">
                  <a:pos x="34" y="27"/>
                </a:cxn>
              </a:cxnLst>
              <a:rect l="0" t="0" r="r" b="b"/>
              <a:pathLst>
                <a:path w="340" h="476">
                  <a:moveTo>
                    <a:pt x="34" y="27"/>
                  </a:moveTo>
                  <a:lnTo>
                    <a:pt x="77" y="48"/>
                  </a:lnTo>
                  <a:lnTo>
                    <a:pt x="122" y="62"/>
                  </a:lnTo>
                  <a:lnTo>
                    <a:pt x="171" y="65"/>
                  </a:lnTo>
                  <a:lnTo>
                    <a:pt x="219" y="61"/>
                  </a:lnTo>
                  <a:lnTo>
                    <a:pt x="264" y="46"/>
                  </a:lnTo>
                  <a:lnTo>
                    <a:pt x="305" y="26"/>
                  </a:lnTo>
                  <a:lnTo>
                    <a:pt x="340" y="1"/>
                  </a:lnTo>
                  <a:lnTo>
                    <a:pt x="168" y="476"/>
                  </a:lnTo>
                  <a:lnTo>
                    <a:pt x="0" y="0"/>
                  </a:lnTo>
                  <a:lnTo>
                    <a:pt x="34" y="27"/>
                  </a:lnTo>
                  <a:close/>
                </a:path>
              </a:pathLst>
            </a:custGeom>
            <a:solidFill>
              <a:srgbClr val="000000"/>
            </a:solidFill>
            <a:ln w="9525">
              <a:noFill/>
              <a:round/>
              <a:headEnd/>
              <a:tailEnd/>
            </a:ln>
          </p:spPr>
          <p:txBody>
            <a:bodyPr/>
            <a:lstStyle/>
            <a:p>
              <a:endParaRPr lang="ja-JP" altLang="en-US"/>
            </a:p>
          </p:txBody>
        </p:sp>
        <p:sp>
          <p:nvSpPr>
            <p:cNvPr id="135" name="Line 134"/>
            <p:cNvSpPr>
              <a:spLocks noChangeShapeType="1"/>
            </p:cNvSpPr>
            <p:nvPr/>
          </p:nvSpPr>
          <p:spPr bwMode="auto">
            <a:xfrm flipH="1">
              <a:off x="4463" y="1646"/>
              <a:ext cx="1" cy="402"/>
            </a:xfrm>
            <a:prstGeom prst="line">
              <a:avLst/>
            </a:prstGeom>
            <a:noFill/>
            <a:ln w="0">
              <a:solidFill>
                <a:srgbClr val="000000"/>
              </a:solidFill>
              <a:round/>
              <a:headEnd/>
              <a:tailEnd/>
            </a:ln>
          </p:spPr>
          <p:txBody>
            <a:bodyPr/>
            <a:lstStyle/>
            <a:p>
              <a:endParaRPr lang="ja-JP" altLang="en-US"/>
            </a:p>
          </p:txBody>
        </p:sp>
        <p:sp>
          <p:nvSpPr>
            <p:cNvPr id="136" name="Freeform 135"/>
            <p:cNvSpPr>
              <a:spLocks/>
            </p:cNvSpPr>
            <p:nvPr/>
          </p:nvSpPr>
          <p:spPr bwMode="auto">
            <a:xfrm>
              <a:off x="4421" y="3195"/>
              <a:ext cx="85" cy="119"/>
            </a:xfrm>
            <a:custGeom>
              <a:avLst/>
              <a:gdLst/>
              <a:ahLst/>
              <a:cxnLst>
                <a:cxn ang="0">
                  <a:pos x="35" y="28"/>
                </a:cxn>
                <a:cxn ang="0">
                  <a:pos x="77" y="48"/>
                </a:cxn>
                <a:cxn ang="0">
                  <a:pos x="122" y="63"/>
                </a:cxn>
                <a:cxn ang="0">
                  <a:pos x="171" y="66"/>
                </a:cxn>
                <a:cxn ang="0">
                  <a:pos x="219" y="62"/>
                </a:cxn>
                <a:cxn ang="0">
                  <a:pos x="264" y="47"/>
                </a:cxn>
                <a:cxn ang="0">
                  <a:pos x="305" y="27"/>
                </a:cxn>
                <a:cxn ang="0">
                  <a:pos x="340" y="1"/>
                </a:cxn>
                <a:cxn ang="0">
                  <a:pos x="168" y="477"/>
                </a:cxn>
                <a:cxn ang="0">
                  <a:pos x="0" y="0"/>
                </a:cxn>
                <a:cxn ang="0">
                  <a:pos x="35" y="28"/>
                </a:cxn>
              </a:cxnLst>
              <a:rect l="0" t="0" r="r" b="b"/>
              <a:pathLst>
                <a:path w="340" h="477">
                  <a:moveTo>
                    <a:pt x="35" y="28"/>
                  </a:moveTo>
                  <a:lnTo>
                    <a:pt x="77" y="48"/>
                  </a:lnTo>
                  <a:lnTo>
                    <a:pt x="122" y="63"/>
                  </a:lnTo>
                  <a:lnTo>
                    <a:pt x="171" y="66"/>
                  </a:lnTo>
                  <a:lnTo>
                    <a:pt x="219" y="62"/>
                  </a:lnTo>
                  <a:lnTo>
                    <a:pt x="264" y="47"/>
                  </a:lnTo>
                  <a:lnTo>
                    <a:pt x="305" y="27"/>
                  </a:lnTo>
                  <a:lnTo>
                    <a:pt x="340" y="1"/>
                  </a:lnTo>
                  <a:lnTo>
                    <a:pt x="168" y="477"/>
                  </a:lnTo>
                  <a:lnTo>
                    <a:pt x="0" y="0"/>
                  </a:lnTo>
                  <a:lnTo>
                    <a:pt x="35" y="28"/>
                  </a:lnTo>
                  <a:close/>
                </a:path>
              </a:pathLst>
            </a:custGeom>
            <a:solidFill>
              <a:srgbClr val="000000"/>
            </a:solidFill>
            <a:ln w="9525">
              <a:noFill/>
              <a:round/>
              <a:headEnd/>
              <a:tailEnd/>
            </a:ln>
          </p:spPr>
          <p:txBody>
            <a:bodyPr/>
            <a:lstStyle/>
            <a:p>
              <a:endParaRPr lang="ja-JP" altLang="en-US"/>
            </a:p>
          </p:txBody>
        </p:sp>
        <p:sp>
          <p:nvSpPr>
            <p:cNvPr id="137" name="Line 136"/>
            <p:cNvSpPr>
              <a:spLocks noChangeShapeType="1"/>
            </p:cNvSpPr>
            <p:nvPr/>
          </p:nvSpPr>
          <p:spPr bwMode="auto">
            <a:xfrm flipH="1">
              <a:off x="4463" y="2849"/>
              <a:ext cx="1" cy="370"/>
            </a:xfrm>
            <a:prstGeom prst="line">
              <a:avLst/>
            </a:prstGeom>
            <a:noFill/>
            <a:ln w="0">
              <a:solidFill>
                <a:srgbClr val="000000"/>
              </a:solidFill>
              <a:round/>
              <a:headEnd/>
              <a:tailEnd/>
            </a:ln>
          </p:spPr>
          <p:txBody>
            <a:bodyPr/>
            <a:lstStyle/>
            <a:p>
              <a:endParaRPr lang="ja-JP" altLang="en-US"/>
            </a:p>
          </p:txBody>
        </p:sp>
        <p:sp>
          <p:nvSpPr>
            <p:cNvPr id="138" name="Rectangle 137"/>
            <p:cNvSpPr>
              <a:spLocks noChangeArrowheads="1"/>
            </p:cNvSpPr>
            <p:nvPr/>
          </p:nvSpPr>
          <p:spPr bwMode="auto">
            <a:xfrm>
              <a:off x="4298" y="1001"/>
              <a:ext cx="119" cy="148"/>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10</a:t>
              </a:r>
              <a:endParaRPr lang="en-US" altLang="zh-CN">
                <a:ea typeface="宋体" pitchFamily="2" charset="-122"/>
              </a:endParaRPr>
            </a:p>
          </p:txBody>
        </p:sp>
        <p:sp>
          <p:nvSpPr>
            <p:cNvPr id="139" name="Rectangle 138"/>
            <p:cNvSpPr>
              <a:spLocks noChangeArrowheads="1"/>
            </p:cNvSpPr>
            <p:nvPr/>
          </p:nvSpPr>
          <p:spPr bwMode="auto">
            <a:xfrm>
              <a:off x="4298" y="1231"/>
              <a:ext cx="119" cy="148"/>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11</a:t>
              </a:r>
              <a:endParaRPr lang="en-US" altLang="zh-CN">
                <a:ea typeface="宋体" pitchFamily="2" charset="-122"/>
              </a:endParaRPr>
            </a:p>
          </p:txBody>
        </p:sp>
        <p:sp>
          <p:nvSpPr>
            <p:cNvPr id="140" name="Rectangle 139"/>
            <p:cNvSpPr>
              <a:spLocks noChangeArrowheads="1"/>
            </p:cNvSpPr>
            <p:nvPr/>
          </p:nvSpPr>
          <p:spPr bwMode="auto">
            <a:xfrm>
              <a:off x="4328" y="1645"/>
              <a:ext cx="119" cy="148"/>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12</a:t>
              </a:r>
              <a:endParaRPr lang="en-US" altLang="zh-CN">
                <a:ea typeface="宋体" pitchFamily="2" charset="-122"/>
              </a:endParaRPr>
            </a:p>
          </p:txBody>
        </p:sp>
        <p:sp>
          <p:nvSpPr>
            <p:cNvPr id="141" name="Rectangle 140"/>
            <p:cNvSpPr>
              <a:spLocks noChangeArrowheads="1"/>
            </p:cNvSpPr>
            <p:nvPr/>
          </p:nvSpPr>
          <p:spPr bwMode="auto">
            <a:xfrm>
              <a:off x="4298" y="2124"/>
              <a:ext cx="119" cy="148"/>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13</a:t>
              </a:r>
              <a:endParaRPr lang="en-US" altLang="zh-CN">
                <a:ea typeface="宋体" pitchFamily="2" charset="-122"/>
              </a:endParaRPr>
            </a:p>
          </p:txBody>
        </p:sp>
        <p:sp>
          <p:nvSpPr>
            <p:cNvPr id="142" name="Rectangle 141"/>
            <p:cNvSpPr>
              <a:spLocks noChangeArrowheads="1"/>
            </p:cNvSpPr>
            <p:nvPr/>
          </p:nvSpPr>
          <p:spPr bwMode="auto">
            <a:xfrm>
              <a:off x="4298" y="2737"/>
              <a:ext cx="119" cy="148"/>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14</a:t>
              </a:r>
              <a:endParaRPr lang="en-US" altLang="zh-CN">
                <a:ea typeface="宋体" pitchFamily="2" charset="-122"/>
              </a:endParaRPr>
            </a:p>
          </p:txBody>
        </p:sp>
        <p:sp>
          <p:nvSpPr>
            <p:cNvPr id="143" name="Rectangle 142"/>
            <p:cNvSpPr>
              <a:spLocks noChangeArrowheads="1"/>
            </p:cNvSpPr>
            <p:nvPr/>
          </p:nvSpPr>
          <p:spPr bwMode="auto">
            <a:xfrm>
              <a:off x="4298" y="3238"/>
              <a:ext cx="119" cy="148"/>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15</a:t>
              </a:r>
              <a:endParaRPr lang="en-US" altLang="zh-CN">
                <a:ea typeface="宋体" pitchFamily="2" charset="-122"/>
              </a:endParaRPr>
            </a:p>
          </p:txBody>
        </p:sp>
        <p:sp>
          <p:nvSpPr>
            <p:cNvPr id="144" name="Rectangle 143"/>
            <p:cNvSpPr>
              <a:spLocks noChangeArrowheads="1"/>
            </p:cNvSpPr>
            <p:nvPr/>
          </p:nvSpPr>
          <p:spPr bwMode="auto">
            <a:xfrm>
              <a:off x="4431" y="657"/>
              <a:ext cx="127" cy="186"/>
            </a:xfrm>
            <a:prstGeom prst="rect">
              <a:avLst/>
            </a:prstGeom>
            <a:noFill/>
            <a:ln w="9525">
              <a:noFill/>
              <a:miter lim="800000"/>
              <a:headEnd/>
              <a:tailEnd/>
            </a:ln>
          </p:spPr>
          <p:txBody>
            <a:bodyPr wrap="none" lIns="0" tIns="0" rIns="0" bIns="0">
              <a:spAutoFit/>
            </a:bodyPr>
            <a:lstStyle/>
            <a:p>
              <a:r>
                <a:rPr lang="en-US" altLang="zh-CN" sz="1500">
                  <a:solidFill>
                    <a:srgbClr val="000000"/>
                  </a:solidFill>
                  <a:ea typeface="宋体" pitchFamily="2" charset="-122"/>
                </a:rPr>
                <a:t>C</a:t>
              </a:r>
              <a:r>
                <a:rPr lang="en-US" altLang="zh-CN" sz="1500" baseline="-25000">
                  <a:solidFill>
                    <a:srgbClr val="000000"/>
                  </a:solidFill>
                  <a:ea typeface="宋体" pitchFamily="2" charset="-122"/>
                </a:rPr>
                <a:t>3</a:t>
              </a:r>
              <a:endParaRPr lang="en-US" altLang="zh-CN" baseline="-25000">
                <a:ea typeface="宋体" pitchFamily="2" charset="-122"/>
              </a:endParaRPr>
            </a:p>
          </p:txBody>
        </p:sp>
        <p:sp>
          <p:nvSpPr>
            <p:cNvPr id="145" name="Freeform 145"/>
            <p:cNvSpPr>
              <a:spLocks/>
            </p:cNvSpPr>
            <p:nvPr/>
          </p:nvSpPr>
          <p:spPr bwMode="auto">
            <a:xfrm>
              <a:off x="3054" y="1417"/>
              <a:ext cx="85" cy="119"/>
            </a:xfrm>
            <a:custGeom>
              <a:avLst/>
              <a:gdLst/>
              <a:ahLst/>
              <a:cxnLst>
                <a:cxn ang="0">
                  <a:pos x="36" y="27"/>
                </a:cxn>
                <a:cxn ang="0">
                  <a:pos x="78" y="47"/>
                </a:cxn>
                <a:cxn ang="0">
                  <a:pos x="124" y="62"/>
                </a:cxn>
                <a:cxn ang="0">
                  <a:pos x="173" y="65"/>
                </a:cxn>
                <a:cxn ang="0">
                  <a:pos x="221" y="60"/>
                </a:cxn>
                <a:cxn ang="0">
                  <a:pos x="266" y="46"/>
                </a:cxn>
                <a:cxn ang="0">
                  <a:pos x="307" y="26"/>
                </a:cxn>
                <a:cxn ang="0">
                  <a:pos x="341" y="0"/>
                </a:cxn>
                <a:cxn ang="0">
                  <a:pos x="171" y="476"/>
                </a:cxn>
                <a:cxn ang="0">
                  <a:pos x="0" y="0"/>
                </a:cxn>
                <a:cxn ang="0">
                  <a:pos x="36" y="27"/>
                </a:cxn>
              </a:cxnLst>
              <a:rect l="0" t="0" r="r" b="b"/>
              <a:pathLst>
                <a:path w="341" h="476">
                  <a:moveTo>
                    <a:pt x="36" y="27"/>
                  </a:moveTo>
                  <a:lnTo>
                    <a:pt x="78" y="47"/>
                  </a:lnTo>
                  <a:lnTo>
                    <a:pt x="124" y="62"/>
                  </a:lnTo>
                  <a:lnTo>
                    <a:pt x="173" y="65"/>
                  </a:lnTo>
                  <a:lnTo>
                    <a:pt x="221" y="60"/>
                  </a:lnTo>
                  <a:lnTo>
                    <a:pt x="266" y="46"/>
                  </a:lnTo>
                  <a:lnTo>
                    <a:pt x="307" y="26"/>
                  </a:lnTo>
                  <a:lnTo>
                    <a:pt x="341" y="0"/>
                  </a:lnTo>
                  <a:lnTo>
                    <a:pt x="171" y="476"/>
                  </a:lnTo>
                  <a:lnTo>
                    <a:pt x="0" y="0"/>
                  </a:lnTo>
                  <a:lnTo>
                    <a:pt x="36" y="27"/>
                  </a:lnTo>
                  <a:close/>
                </a:path>
              </a:pathLst>
            </a:custGeom>
            <a:solidFill>
              <a:srgbClr val="000000"/>
            </a:solidFill>
            <a:ln w="9525">
              <a:noFill/>
              <a:round/>
              <a:headEnd/>
              <a:tailEnd/>
            </a:ln>
          </p:spPr>
          <p:txBody>
            <a:bodyPr/>
            <a:lstStyle/>
            <a:p>
              <a:endParaRPr lang="ja-JP" altLang="en-US"/>
            </a:p>
          </p:txBody>
        </p:sp>
        <p:sp>
          <p:nvSpPr>
            <p:cNvPr id="146" name="Line 146"/>
            <p:cNvSpPr>
              <a:spLocks noChangeShapeType="1"/>
            </p:cNvSpPr>
            <p:nvPr/>
          </p:nvSpPr>
          <p:spPr bwMode="auto">
            <a:xfrm>
              <a:off x="3097" y="1013"/>
              <a:ext cx="1" cy="428"/>
            </a:xfrm>
            <a:prstGeom prst="line">
              <a:avLst/>
            </a:prstGeom>
            <a:noFill/>
            <a:ln w="0">
              <a:solidFill>
                <a:srgbClr val="000000"/>
              </a:solidFill>
              <a:round/>
              <a:headEnd/>
              <a:tailEnd/>
            </a:ln>
          </p:spPr>
          <p:txBody>
            <a:bodyPr/>
            <a:lstStyle/>
            <a:p>
              <a:endParaRPr lang="ja-JP" altLang="en-US"/>
            </a:p>
          </p:txBody>
        </p:sp>
        <p:sp>
          <p:nvSpPr>
            <p:cNvPr id="147" name="Freeform 147"/>
            <p:cNvSpPr>
              <a:spLocks/>
            </p:cNvSpPr>
            <p:nvPr/>
          </p:nvSpPr>
          <p:spPr bwMode="auto">
            <a:xfrm>
              <a:off x="3056" y="921"/>
              <a:ext cx="97" cy="95"/>
            </a:xfrm>
            <a:custGeom>
              <a:avLst/>
              <a:gdLst/>
              <a:ahLst/>
              <a:cxnLst>
                <a:cxn ang="0">
                  <a:pos x="173" y="379"/>
                </a:cxn>
                <a:cxn ang="0">
                  <a:pos x="136" y="372"/>
                </a:cxn>
                <a:cxn ang="0">
                  <a:pos x="102" y="357"/>
                </a:cxn>
                <a:cxn ang="0">
                  <a:pos x="70" y="337"/>
                </a:cxn>
                <a:cxn ang="0">
                  <a:pos x="45" y="311"/>
                </a:cxn>
                <a:cxn ang="0">
                  <a:pos x="24" y="281"/>
                </a:cxn>
                <a:cxn ang="0">
                  <a:pos x="9" y="247"/>
                </a:cxn>
                <a:cxn ang="0">
                  <a:pos x="1" y="210"/>
                </a:cxn>
                <a:cxn ang="0">
                  <a:pos x="1" y="171"/>
                </a:cxn>
                <a:cxn ang="0">
                  <a:pos x="9" y="134"/>
                </a:cxn>
                <a:cxn ang="0">
                  <a:pos x="24" y="99"/>
                </a:cxn>
                <a:cxn ang="0">
                  <a:pos x="45" y="69"/>
                </a:cxn>
                <a:cxn ang="0">
                  <a:pos x="70" y="43"/>
                </a:cxn>
                <a:cxn ang="0">
                  <a:pos x="102" y="23"/>
                </a:cxn>
                <a:cxn ang="0">
                  <a:pos x="136" y="9"/>
                </a:cxn>
                <a:cxn ang="0">
                  <a:pos x="173" y="1"/>
                </a:cxn>
                <a:cxn ang="0">
                  <a:pos x="213" y="1"/>
                </a:cxn>
                <a:cxn ang="0">
                  <a:pos x="250" y="9"/>
                </a:cxn>
                <a:cxn ang="0">
                  <a:pos x="285" y="23"/>
                </a:cxn>
                <a:cxn ang="0">
                  <a:pos x="316" y="43"/>
                </a:cxn>
                <a:cxn ang="0">
                  <a:pos x="342" y="69"/>
                </a:cxn>
                <a:cxn ang="0">
                  <a:pos x="363" y="99"/>
                </a:cxn>
                <a:cxn ang="0">
                  <a:pos x="377" y="134"/>
                </a:cxn>
                <a:cxn ang="0">
                  <a:pos x="385" y="171"/>
                </a:cxn>
                <a:cxn ang="0">
                  <a:pos x="385" y="210"/>
                </a:cxn>
                <a:cxn ang="0">
                  <a:pos x="377" y="247"/>
                </a:cxn>
                <a:cxn ang="0">
                  <a:pos x="363" y="281"/>
                </a:cxn>
                <a:cxn ang="0">
                  <a:pos x="342" y="311"/>
                </a:cxn>
                <a:cxn ang="0">
                  <a:pos x="316" y="337"/>
                </a:cxn>
                <a:cxn ang="0">
                  <a:pos x="285" y="357"/>
                </a:cxn>
                <a:cxn ang="0">
                  <a:pos x="250" y="372"/>
                </a:cxn>
                <a:cxn ang="0">
                  <a:pos x="213" y="379"/>
                </a:cxn>
              </a:cxnLst>
              <a:rect l="0" t="0" r="r" b="b"/>
              <a:pathLst>
                <a:path w="386" h="380">
                  <a:moveTo>
                    <a:pt x="193" y="380"/>
                  </a:moveTo>
                  <a:lnTo>
                    <a:pt x="173" y="379"/>
                  </a:lnTo>
                  <a:lnTo>
                    <a:pt x="154" y="377"/>
                  </a:lnTo>
                  <a:lnTo>
                    <a:pt x="136" y="372"/>
                  </a:lnTo>
                  <a:lnTo>
                    <a:pt x="118" y="366"/>
                  </a:lnTo>
                  <a:lnTo>
                    <a:pt x="102" y="357"/>
                  </a:lnTo>
                  <a:lnTo>
                    <a:pt x="85" y="348"/>
                  </a:lnTo>
                  <a:lnTo>
                    <a:pt x="70" y="337"/>
                  </a:lnTo>
                  <a:lnTo>
                    <a:pt x="57" y="325"/>
                  </a:lnTo>
                  <a:lnTo>
                    <a:pt x="45" y="311"/>
                  </a:lnTo>
                  <a:lnTo>
                    <a:pt x="34" y="297"/>
                  </a:lnTo>
                  <a:lnTo>
                    <a:pt x="24" y="281"/>
                  </a:lnTo>
                  <a:lnTo>
                    <a:pt x="16" y="264"/>
                  </a:lnTo>
                  <a:lnTo>
                    <a:pt x="9" y="247"/>
                  </a:lnTo>
                  <a:lnTo>
                    <a:pt x="5" y="229"/>
                  </a:lnTo>
                  <a:lnTo>
                    <a:pt x="1" y="210"/>
                  </a:lnTo>
                  <a:lnTo>
                    <a:pt x="0" y="191"/>
                  </a:lnTo>
                  <a:lnTo>
                    <a:pt x="1" y="171"/>
                  </a:lnTo>
                  <a:lnTo>
                    <a:pt x="5" y="152"/>
                  </a:lnTo>
                  <a:lnTo>
                    <a:pt x="9" y="134"/>
                  </a:lnTo>
                  <a:lnTo>
                    <a:pt x="16" y="116"/>
                  </a:lnTo>
                  <a:lnTo>
                    <a:pt x="24" y="99"/>
                  </a:lnTo>
                  <a:lnTo>
                    <a:pt x="34" y="84"/>
                  </a:lnTo>
                  <a:lnTo>
                    <a:pt x="45" y="69"/>
                  </a:lnTo>
                  <a:lnTo>
                    <a:pt x="57" y="56"/>
                  </a:lnTo>
                  <a:lnTo>
                    <a:pt x="70" y="43"/>
                  </a:lnTo>
                  <a:lnTo>
                    <a:pt x="85" y="32"/>
                  </a:lnTo>
                  <a:lnTo>
                    <a:pt x="102" y="23"/>
                  </a:lnTo>
                  <a:lnTo>
                    <a:pt x="118" y="14"/>
                  </a:lnTo>
                  <a:lnTo>
                    <a:pt x="136" y="9"/>
                  </a:lnTo>
                  <a:lnTo>
                    <a:pt x="154" y="3"/>
                  </a:lnTo>
                  <a:lnTo>
                    <a:pt x="173" y="1"/>
                  </a:lnTo>
                  <a:lnTo>
                    <a:pt x="193" y="0"/>
                  </a:lnTo>
                  <a:lnTo>
                    <a:pt x="213" y="1"/>
                  </a:lnTo>
                  <a:lnTo>
                    <a:pt x="232" y="3"/>
                  </a:lnTo>
                  <a:lnTo>
                    <a:pt x="250" y="9"/>
                  </a:lnTo>
                  <a:lnTo>
                    <a:pt x="268" y="14"/>
                  </a:lnTo>
                  <a:lnTo>
                    <a:pt x="285" y="23"/>
                  </a:lnTo>
                  <a:lnTo>
                    <a:pt x="301" y="32"/>
                  </a:lnTo>
                  <a:lnTo>
                    <a:pt x="316" y="43"/>
                  </a:lnTo>
                  <a:lnTo>
                    <a:pt x="329" y="56"/>
                  </a:lnTo>
                  <a:lnTo>
                    <a:pt x="342" y="69"/>
                  </a:lnTo>
                  <a:lnTo>
                    <a:pt x="353" y="84"/>
                  </a:lnTo>
                  <a:lnTo>
                    <a:pt x="363" y="99"/>
                  </a:lnTo>
                  <a:lnTo>
                    <a:pt x="371" y="116"/>
                  </a:lnTo>
                  <a:lnTo>
                    <a:pt x="377" y="134"/>
                  </a:lnTo>
                  <a:lnTo>
                    <a:pt x="382" y="152"/>
                  </a:lnTo>
                  <a:lnTo>
                    <a:pt x="385" y="171"/>
                  </a:lnTo>
                  <a:lnTo>
                    <a:pt x="386" y="191"/>
                  </a:lnTo>
                  <a:lnTo>
                    <a:pt x="385" y="210"/>
                  </a:lnTo>
                  <a:lnTo>
                    <a:pt x="382" y="229"/>
                  </a:lnTo>
                  <a:lnTo>
                    <a:pt x="377" y="247"/>
                  </a:lnTo>
                  <a:lnTo>
                    <a:pt x="371" y="264"/>
                  </a:lnTo>
                  <a:lnTo>
                    <a:pt x="363" y="281"/>
                  </a:lnTo>
                  <a:lnTo>
                    <a:pt x="353" y="297"/>
                  </a:lnTo>
                  <a:lnTo>
                    <a:pt x="342" y="311"/>
                  </a:lnTo>
                  <a:lnTo>
                    <a:pt x="329" y="325"/>
                  </a:lnTo>
                  <a:lnTo>
                    <a:pt x="316" y="337"/>
                  </a:lnTo>
                  <a:lnTo>
                    <a:pt x="301" y="348"/>
                  </a:lnTo>
                  <a:lnTo>
                    <a:pt x="285" y="357"/>
                  </a:lnTo>
                  <a:lnTo>
                    <a:pt x="268" y="366"/>
                  </a:lnTo>
                  <a:lnTo>
                    <a:pt x="250" y="372"/>
                  </a:lnTo>
                  <a:lnTo>
                    <a:pt x="232" y="377"/>
                  </a:lnTo>
                  <a:lnTo>
                    <a:pt x="213" y="379"/>
                  </a:lnTo>
                  <a:lnTo>
                    <a:pt x="193" y="380"/>
                  </a:lnTo>
                </a:path>
              </a:pathLst>
            </a:custGeom>
            <a:noFill/>
            <a:ln w="0">
              <a:solidFill>
                <a:srgbClr val="000000"/>
              </a:solidFill>
              <a:prstDash val="solid"/>
              <a:round/>
              <a:headEnd/>
              <a:tailEnd/>
            </a:ln>
          </p:spPr>
          <p:txBody>
            <a:bodyPr/>
            <a:lstStyle/>
            <a:p>
              <a:endParaRPr lang="ja-JP" altLang="en-US"/>
            </a:p>
          </p:txBody>
        </p:sp>
        <p:sp>
          <p:nvSpPr>
            <p:cNvPr id="148" name="Freeform 148"/>
            <p:cNvSpPr>
              <a:spLocks/>
            </p:cNvSpPr>
            <p:nvPr/>
          </p:nvSpPr>
          <p:spPr bwMode="auto">
            <a:xfrm>
              <a:off x="3056" y="1535"/>
              <a:ext cx="97" cy="95"/>
            </a:xfrm>
            <a:custGeom>
              <a:avLst/>
              <a:gdLst/>
              <a:ahLst/>
              <a:cxnLst>
                <a:cxn ang="0">
                  <a:pos x="173" y="380"/>
                </a:cxn>
                <a:cxn ang="0">
                  <a:pos x="136" y="372"/>
                </a:cxn>
                <a:cxn ang="0">
                  <a:pos x="102" y="357"/>
                </a:cxn>
                <a:cxn ang="0">
                  <a:pos x="70" y="337"/>
                </a:cxn>
                <a:cxn ang="0">
                  <a:pos x="45" y="311"/>
                </a:cxn>
                <a:cxn ang="0">
                  <a:pos x="24" y="281"/>
                </a:cxn>
                <a:cxn ang="0">
                  <a:pos x="9" y="247"/>
                </a:cxn>
                <a:cxn ang="0">
                  <a:pos x="1" y="210"/>
                </a:cxn>
                <a:cxn ang="0">
                  <a:pos x="1" y="171"/>
                </a:cxn>
                <a:cxn ang="0">
                  <a:pos x="9" y="134"/>
                </a:cxn>
                <a:cxn ang="0">
                  <a:pos x="24" y="99"/>
                </a:cxn>
                <a:cxn ang="0">
                  <a:pos x="45" y="69"/>
                </a:cxn>
                <a:cxn ang="0">
                  <a:pos x="70" y="44"/>
                </a:cxn>
                <a:cxn ang="0">
                  <a:pos x="102" y="24"/>
                </a:cxn>
                <a:cxn ang="0">
                  <a:pos x="136" y="9"/>
                </a:cxn>
                <a:cxn ang="0">
                  <a:pos x="173" y="1"/>
                </a:cxn>
                <a:cxn ang="0">
                  <a:pos x="213" y="1"/>
                </a:cxn>
                <a:cxn ang="0">
                  <a:pos x="250" y="9"/>
                </a:cxn>
                <a:cxn ang="0">
                  <a:pos x="285" y="24"/>
                </a:cxn>
                <a:cxn ang="0">
                  <a:pos x="316" y="44"/>
                </a:cxn>
                <a:cxn ang="0">
                  <a:pos x="342" y="69"/>
                </a:cxn>
                <a:cxn ang="0">
                  <a:pos x="363" y="99"/>
                </a:cxn>
                <a:cxn ang="0">
                  <a:pos x="377" y="134"/>
                </a:cxn>
                <a:cxn ang="0">
                  <a:pos x="385" y="171"/>
                </a:cxn>
                <a:cxn ang="0">
                  <a:pos x="385" y="210"/>
                </a:cxn>
                <a:cxn ang="0">
                  <a:pos x="377" y="247"/>
                </a:cxn>
                <a:cxn ang="0">
                  <a:pos x="363" y="281"/>
                </a:cxn>
                <a:cxn ang="0">
                  <a:pos x="342" y="311"/>
                </a:cxn>
                <a:cxn ang="0">
                  <a:pos x="316" y="337"/>
                </a:cxn>
                <a:cxn ang="0">
                  <a:pos x="285" y="357"/>
                </a:cxn>
                <a:cxn ang="0">
                  <a:pos x="250" y="372"/>
                </a:cxn>
                <a:cxn ang="0">
                  <a:pos x="213" y="380"/>
                </a:cxn>
              </a:cxnLst>
              <a:rect l="0" t="0" r="r" b="b"/>
              <a:pathLst>
                <a:path w="386" h="381">
                  <a:moveTo>
                    <a:pt x="193" y="381"/>
                  </a:moveTo>
                  <a:lnTo>
                    <a:pt x="173" y="380"/>
                  </a:lnTo>
                  <a:lnTo>
                    <a:pt x="154" y="377"/>
                  </a:lnTo>
                  <a:lnTo>
                    <a:pt x="136" y="372"/>
                  </a:lnTo>
                  <a:lnTo>
                    <a:pt x="118" y="366"/>
                  </a:lnTo>
                  <a:lnTo>
                    <a:pt x="102" y="357"/>
                  </a:lnTo>
                  <a:lnTo>
                    <a:pt x="85" y="348"/>
                  </a:lnTo>
                  <a:lnTo>
                    <a:pt x="70" y="337"/>
                  </a:lnTo>
                  <a:lnTo>
                    <a:pt x="57" y="325"/>
                  </a:lnTo>
                  <a:lnTo>
                    <a:pt x="45" y="311"/>
                  </a:lnTo>
                  <a:lnTo>
                    <a:pt x="34" y="297"/>
                  </a:lnTo>
                  <a:lnTo>
                    <a:pt x="24" y="281"/>
                  </a:lnTo>
                  <a:lnTo>
                    <a:pt x="16" y="265"/>
                  </a:lnTo>
                  <a:lnTo>
                    <a:pt x="9" y="247"/>
                  </a:lnTo>
                  <a:lnTo>
                    <a:pt x="5" y="229"/>
                  </a:lnTo>
                  <a:lnTo>
                    <a:pt x="1" y="210"/>
                  </a:lnTo>
                  <a:lnTo>
                    <a:pt x="0" y="191"/>
                  </a:lnTo>
                  <a:lnTo>
                    <a:pt x="1" y="171"/>
                  </a:lnTo>
                  <a:lnTo>
                    <a:pt x="5" y="152"/>
                  </a:lnTo>
                  <a:lnTo>
                    <a:pt x="9" y="134"/>
                  </a:lnTo>
                  <a:lnTo>
                    <a:pt x="16" y="116"/>
                  </a:lnTo>
                  <a:lnTo>
                    <a:pt x="24" y="99"/>
                  </a:lnTo>
                  <a:lnTo>
                    <a:pt x="34" y="84"/>
                  </a:lnTo>
                  <a:lnTo>
                    <a:pt x="45" y="69"/>
                  </a:lnTo>
                  <a:lnTo>
                    <a:pt x="57" y="56"/>
                  </a:lnTo>
                  <a:lnTo>
                    <a:pt x="70" y="44"/>
                  </a:lnTo>
                  <a:lnTo>
                    <a:pt x="85" y="32"/>
                  </a:lnTo>
                  <a:lnTo>
                    <a:pt x="102" y="24"/>
                  </a:lnTo>
                  <a:lnTo>
                    <a:pt x="118" y="15"/>
                  </a:lnTo>
                  <a:lnTo>
                    <a:pt x="136" y="9"/>
                  </a:lnTo>
                  <a:lnTo>
                    <a:pt x="154" y="3"/>
                  </a:lnTo>
                  <a:lnTo>
                    <a:pt x="173" y="1"/>
                  </a:lnTo>
                  <a:lnTo>
                    <a:pt x="193" y="0"/>
                  </a:lnTo>
                  <a:lnTo>
                    <a:pt x="213" y="1"/>
                  </a:lnTo>
                  <a:lnTo>
                    <a:pt x="232" y="3"/>
                  </a:lnTo>
                  <a:lnTo>
                    <a:pt x="250" y="9"/>
                  </a:lnTo>
                  <a:lnTo>
                    <a:pt x="268" y="15"/>
                  </a:lnTo>
                  <a:lnTo>
                    <a:pt x="285" y="24"/>
                  </a:lnTo>
                  <a:lnTo>
                    <a:pt x="301" y="32"/>
                  </a:lnTo>
                  <a:lnTo>
                    <a:pt x="316" y="44"/>
                  </a:lnTo>
                  <a:lnTo>
                    <a:pt x="329" y="56"/>
                  </a:lnTo>
                  <a:lnTo>
                    <a:pt x="342" y="69"/>
                  </a:lnTo>
                  <a:lnTo>
                    <a:pt x="353" y="84"/>
                  </a:lnTo>
                  <a:lnTo>
                    <a:pt x="363" y="99"/>
                  </a:lnTo>
                  <a:lnTo>
                    <a:pt x="371" y="116"/>
                  </a:lnTo>
                  <a:lnTo>
                    <a:pt x="377" y="134"/>
                  </a:lnTo>
                  <a:lnTo>
                    <a:pt x="382" y="152"/>
                  </a:lnTo>
                  <a:lnTo>
                    <a:pt x="385" y="171"/>
                  </a:lnTo>
                  <a:lnTo>
                    <a:pt x="386" y="191"/>
                  </a:lnTo>
                  <a:lnTo>
                    <a:pt x="385" y="210"/>
                  </a:lnTo>
                  <a:lnTo>
                    <a:pt x="382" y="229"/>
                  </a:lnTo>
                  <a:lnTo>
                    <a:pt x="377" y="247"/>
                  </a:lnTo>
                  <a:lnTo>
                    <a:pt x="371" y="265"/>
                  </a:lnTo>
                  <a:lnTo>
                    <a:pt x="363" y="281"/>
                  </a:lnTo>
                  <a:lnTo>
                    <a:pt x="353" y="297"/>
                  </a:lnTo>
                  <a:lnTo>
                    <a:pt x="342" y="311"/>
                  </a:lnTo>
                  <a:lnTo>
                    <a:pt x="329" y="325"/>
                  </a:lnTo>
                  <a:lnTo>
                    <a:pt x="316" y="337"/>
                  </a:lnTo>
                  <a:lnTo>
                    <a:pt x="301" y="348"/>
                  </a:lnTo>
                  <a:lnTo>
                    <a:pt x="285" y="357"/>
                  </a:lnTo>
                  <a:lnTo>
                    <a:pt x="268" y="366"/>
                  </a:lnTo>
                  <a:lnTo>
                    <a:pt x="250" y="372"/>
                  </a:lnTo>
                  <a:lnTo>
                    <a:pt x="232" y="377"/>
                  </a:lnTo>
                  <a:lnTo>
                    <a:pt x="213" y="380"/>
                  </a:lnTo>
                  <a:lnTo>
                    <a:pt x="193" y="381"/>
                  </a:lnTo>
                </a:path>
              </a:pathLst>
            </a:custGeom>
            <a:noFill/>
            <a:ln w="0">
              <a:solidFill>
                <a:srgbClr val="000000"/>
              </a:solidFill>
              <a:prstDash val="solid"/>
              <a:round/>
              <a:headEnd/>
              <a:tailEnd/>
            </a:ln>
          </p:spPr>
          <p:txBody>
            <a:bodyPr/>
            <a:lstStyle/>
            <a:p>
              <a:endParaRPr lang="ja-JP" altLang="en-US"/>
            </a:p>
          </p:txBody>
        </p:sp>
        <p:sp>
          <p:nvSpPr>
            <p:cNvPr id="149" name="Freeform 149"/>
            <p:cNvSpPr>
              <a:spLocks/>
            </p:cNvSpPr>
            <p:nvPr/>
          </p:nvSpPr>
          <p:spPr bwMode="auto">
            <a:xfrm>
              <a:off x="3056" y="1814"/>
              <a:ext cx="97" cy="95"/>
            </a:xfrm>
            <a:custGeom>
              <a:avLst/>
              <a:gdLst/>
              <a:ahLst/>
              <a:cxnLst>
                <a:cxn ang="0">
                  <a:pos x="173" y="380"/>
                </a:cxn>
                <a:cxn ang="0">
                  <a:pos x="136" y="372"/>
                </a:cxn>
                <a:cxn ang="0">
                  <a:pos x="102" y="357"/>
                </a:cxn>
                <a:cxn ang="0">
                  <a:pos x="70" y="337"/>
                </a:cxn>
                <a:cxn ang="0">
                  <a:pos x="45" y="312"/>
                </a:cxn>
                <a:cxn ang="0">
                  <a:pos x="24" y="281"/>
                </a:cxn>
                <a:cxn ang="0">
                  <a:pos x="9" y="247"/>
                </a:cxn>
                <a:cxn ang="0">
                  <a:pos x="1" y="210"/>
                </a:cxn>
                <a:cxn ang="0">
                  <a:pos x="1" y="171"/>
                </a:cxn>
                <a:cxn ang="0">
                  <a:pos x="9" y="134"/>
                </a:cxn>
                <a:cxn ang="0">
                  <a:pos x="24" y="100"/>
                </a:cxn>
                <a:cxn ang="0">
                  <a:pos x="45" y="69"/>
                </a:cxn>
                <a:cxn ang="0">
                  <a:pos x="70" y="44"/>
                </a:cxn>
                <a:cxn ang="0">
                  <a:pos x="102" y="24"/>
                </a:cxn>
                <a:cxn ang="0">
                  <a:pos x="136" y="9"/>
                </a:cxn>
                <a:cxn ang="0">
                  <a:pos x="173" y="1"/>
                </a:cxn>
                <a:cxn ang="0">
                  <a:pos x="213" y="1"/>
                </a:cxn>
                <a:cxn ang="0">
                  <a:pos x="250" y="9"/>
                </a:cxn>
                <a:cxn ang="0">
                  <a:pos x="285" y="24"/>
                </a:cxn>
                <a:cxn ang="0">
                  <a:pos x="316" y="44"/>
                </a:cxn>
                <a:cxn ang="0">
                  <a:pos x="342" y="69"/>
                </a:cxn>
                <a:cxn ang="0">
                  <a:pos x="363" y="100"/>
                </a:cxn>
                <a:cxn ang="0">
                  <a:pos x="377" y="134"/>
                </a:cxn>
                <a:cxn ang="0">
                  <a:pos x="385" y="171"/>
                </a:cxn>
                <a:cxn ang="0">
                  <a:pos x="385" y="210"/>
                </a:cxn>
                <a:cxn ang="0">
                  <a:pos x="377" y="247"/>
                </a:cxn>
                <a:cxn ang="0">
                  <a:pos x="363" y="281"/>
                </a:cxn>
                <a:cxn ang="0">
                  <a:pos x="342" y="312"/>
                </a:cxn>
                <a:cxn ang="0">
                  <a:pos x="316" y="337"/>
                </a:cxn>
                <a:cxn ang="0">
                  <a:pos x="285" y="357"/>
                </a:cxn>
                <a:cxn ang="0">
                  <a:pos x="250" y="372"/>
                </a:cxn>
                <a:cxn ang="0">
                  <a:pos x="213" y="380"/>
                </a:cxn>
              </a:cxnLst>
              <a:rect l="0" t="0" r="r" b="b"/>
              <a:pathLst>
                <a:path w="386" h="381">
                  <a:moveTo>
                    <a:pt x="193" y="381"/>
                  </a:moveTo>
                  <a:lnTo>
                    <a:pt x="173" y="380"/>
                  </a:lnTo>
                  <a:lnTo>
                    <a:pt x="154" y="377"/>
                  </a:lnTo>
                  <a:lnTo>
                    <a:pt x="136" y="372"/>
                  </a:lnTo>
                  <a:lnTo>
                    <a:pt x="118" y="366"/>
                  </a:lnTo>
                  <a:lnTo>
                    <a:pt x="102" y="357"/>
                  </a:lnTo>
                  <a:lnTo>
                    <a:pt x="85" y="348"/>
                  </a:lnTo>
                  <a:lnTo>
                    <a:pt x="70" y="337"/>
                  </a:lnTo>
                  <a:lnTo>
                    <a:pt x="57" y="325"/>
                  </a:lnTo>
                  <a:lnTo>
                    <a:pt x="45" y="312"/>
                  </a:lnTo>
                  <a:lnTo>
                    <a:pt x="34" y="297"/>
                  </a:lnTo>
                  <a:lnTo>
                    <a:pt x="24" y="281"/>
                  </a:lnTo>
                  <a:lnTo>
                    <a:pt x="16" y="265"/>
                  </a:lnTo>
                  <a:lnTo>
                    <a:pt x="9" y="247"/>
                  </a:lnTo>
                  <a:lnTo>
                    <a:pt x="5" y="229"/>
                  </a:lnTo>
                  <a:lnTo>
                    <a:pt x="1" y="210"/>
                  </a:lnTo>
                  <a:lnTo>
                    <a:pt x="0" y="191"/>
                  </a:lnTo>
                  <a:lnTo>
                    <a:pt x="1" y="171"/>
                  </a:lnTo>
                  <a:lnTo>
                    <a:pt x="5" y="152"/>
                  </a:lnTo>
                  <a:lnTo>
                    <a:pt x="9" y="134"/>
                  </a:lnTo>
                  <a:lnTo>
                    <a:pt x="16" y="116"/>
                  </a:lnTo>
                  <a:lnTo>
                    <a:pt x="24" y="100"/>
                  </a:lnTo>
                  <a:lnTo>
                    <a:pt x="34" y="84"/>
                  </a:lnTo>
                  <a:lnTo>
                    <a:pt x="45" y="69"/>
                  </a:lnTo>
                  <a:lnTo>
                    <a:pt x="57" y="56"/>
                  </a:lnTo>
                  <a:lnTo>
                    <a:pt x="70" y="44"/>
                  </a:lnTo>
                  <a:lnTo>
                    <a:pt x="85" y="33"/>
                  </a:lnTo>
                  <a:lnTo>
                    <a:pt x="102" y="24"/>
                  </a:lnTo>
                  <a:lnTo>
                    <a:pt x="118" y="15"/>
                  </a:lnTo>
                  <a:lnTo>
                    <a:pt x="136" y="9"/>
                  </a:lnTo>
                  <a:lnTo>
                    <a:pt x="154" y="4"/>
                  </a:lnTo>
                  <a:lnTo>
                    <a:pt x="173" y="1"/>
                  </a:lnTo>
                  <a:lnTo>
                    <a:pt x="193" y="0"/>
                  </a:lnTo>
                  <a:lnTo>
                    <a:pt x="213" y="1"/>
                  </a:lnTo>
                  <a:lnTo>
                    <a:pt x="232" y="4"/>
                  </a:lnTo>
                  <a:lnTo>
                    <a:pt x="250" y="9"/>
                  </a:lnTo>
                  <a:lnTo>
                    <a:pt x="268" y="15"/>
                  </a:lnTo>
                  <a:lnTo>
                    <a:pt x="285" y="24"/>
                  </a:lnTo>
                  <a:lnTo>
                    <a:pt x="301" y="33"/>
                  </a:lnTo>
                  <a:lnTo>
                    <a:pt x="316" y="44"/>
                  </a:lnTo>
                  <a:lnTo>
                    <a:pt x="329" y="56"/>
                  </a:lnTo>
                  <a:lnTo>
                    <a:pt x="342" y="69"/>
                  </a:lnTo>
                  <a:lnTo>
                    <a:pt x="353" y="84"/>
                  </a:lnTo>
                  <a:lnTo>
                    <a:pt x="363" y="100"/>
                  </a:lnTo>
                  <a:lnTo>
                    <a:pt x="371" y="116"/>
                  </a:lnTo>
                  <a:lnTo>
                    <a:pt x="377" y="134"/>
                  </a:lnTo>
                  <a:lnTo>
                    <a:pt x="382" y="152"/>
                  </a:lnTo>
                  <a:lnTo>
                    <a:pt x="385" y="171"/>
                  </a:lnTo>
                  <a:lnTo>
                    <a:pt x="386" y="191"/>
                  </a:lnTo>
                  <a:lnTo>
                    <a:pt x="385" y="210"/>
                  </a:lnTo>
                  <a:lnTo>
                    <a:pt x="382" y="229"/>
                  </a:lnTo>
                  <a:lnTo>
                    <a:pt x="377" y="247"/>
                  </a:lnTo>
                  <a:lnTo>
                    <a:pt x="371" y="265"/>
                  </a:lnTo>
                  <a:lnTo>
                    <a:pt x="363" y="281"/>
                  </a:lnTo>
                  <a:lnTo>
                    <a:pt x="353" y="297"/>
                  </a:lnTo>
                  <a:lnTo>
                    <a:pt x="342" y="312"/>
                  </a:lnTo>
                  <a:lnTo>
                    <a:pt x="329" y="325"/>
                  </a:lnTo>
                  <a:lnTo>
                    <a:pt x="316" y="337"/>
                  </a:lnTo>
                  <a:lnTo>
                    <a:pt x="301" y="348"/>
                  </a:lnTo>
                  <a:lnTo>
                    <a:pt x="285" y="357"/>
                  </a:lnTo>
                  <a:lnTo>
                    <a:pt x="268" y="366"/>
                  </a:lnTo>
                  <a:lnTo>
                    <a:pt x="250" y="372"/>
                  </a:lnTo>
                  <a:lnTo>
                    <a:pt x="232" y="377"/>
                  </a:lnTo>
                  <a:lnTo>
                    <a:pt x="213" y="380"/>
                  </a:lnTo>
                  <a:lnTo>
                    <a:pt x="193" y="381"/>
                  </a:lnTo>
                </a:path>
              </a:pathLst>
            </a:custGeom>
            <a:noFill/>
            <a:ln w="0">
              <a:solidFill>
                <a:srgbClr val="000000"/>
              </a:solidFill>
              <a:prstDash val="solid"/>
              <a:round/>
              <a:headEnd/>
              <a:tailEnd/>
            </a:ln>
          </p:spPr>
          <p:txBody>
            <a:bodyPr/>
            <a:lstStyle/>
            <a:p>
              <a:endParaRPr lang="ja-JP" altLang="en-US"/>
            </a:p>
          </p:txBody>
        </p:sp>
        <p:sp>
          <p:nvSpPr>
            <p:cNvPr id="150" name="Freeform 150"/>
            <p:cNvSpPr>
              <a:spLocks/>
            </p:cNvSpPr>
            <p:nvPr/>
          </p:nvSpPr>
          <p:spPr bwMode="auto">
            <a:xfrm>
              <a:off x="3056" y="3070"/>
              <a:ext cx="97" cy="95"/>
            </a:xfrm>
            <a:custGeom>
              <a:avLst/>
              <a:gdLst/>
              <a:ahLst/>
              <a:cxnLst>
                <a:cxn ang="0">
                  <a:pos x="173" y="380"/>
                </a:cxn>
                <a:cxn ang="0">
                  <a:pos x="136" y="372"/>
                </a:cxn>
                <a:cxn ang="0">
                  <a:pos x="102" y="357"/>
                </a:cxn>
                <a:cxn ang="0">
                  <a:pos x="70" y="337"/>
                </a:cxn>
                <a:cxn ang="0">
                  <a:pos x="45" y="312"/>
                </a:cxn>
                <a:cxn ang="0">
                  <a:pos x="24" y="281"/>
                </a:cxn>
                <a:cxn ang="0">
                  <a:pos x="9" y="247"/>
                </a:cxn>
                <a:cxn ang="0">
                  <a:pos x="1" y="210"/>
                </a:cxn>
                <a:cxn ang="0">
                  <a:pos x="1" y="171"/>
                </a:cxn>
                <a:cxn ang="0">
                  <a:pos x="9" y="134"/>
                </a:cxn>
                <a:cxn ang="0">
                  <a:pos x="24" y="100"/>
                </a:cxn>
                <a:cxn ang="0">
                  <a:pos x="45" y="69"/>
                </a:cxn>
                <a:cxn ang="0">
                  <a:pos x="70" y="44"/>
                </a:cxn>
                <a:cxn ang="0">
                  <a:pos x="102" y="24"/>
                </a:cxn>
                <a:cxn ang="0">
                  <a:pos x="136" y="9"/>
                </a:cxn>
                <a:cxn ang="0">
                  <a:pos x="173" y="1"/>
                </a:cxn>
                <a:cxn ang="0">
                  <a:pos x="213" y="1"/>
                </a:cxn>
                <a:cxn ang="0">
                  <a:pos x="250" y="9"/>
                </a:cxn>
                <a:cxn ang="0">
                  <a:pos x="285" y="24"/>
                </a:cxn>
                <a:cxn ang="0">
                  <a:pos x="316" y="44"/>
                </a:cxn>
                <a:cxn ang="0">
                  <a:pos x="342" y="69"/>
                </a:cxn>
                <a:cxn ang="0">
                  <a:pos x="363" y="100"/>
                </a:cxn>
                <a:cxn ang="0">
                  <a:pos x="377" y="134"/>
                </a:cxn>
                <a:cxn ang="0">
                  <a:pos x="385" y="171"/>
                </a:cxn>
                <a:cxn ang="0">
                  <a:pos x="385" y="210"/>
                </a:cxn>
                <a:cxn ang="0">
                  <a:pos x="377" y="247"/>
                </a:cxn>
                <a:cxn ang="0">
                  <a:pos x="363" y="281"/>
                </a:cxn>
                <a:cxn ang="0">
                  <a:pos x="342" y="312"/>
                </a:cxn>
                <a:cxn ang="0">
                  <a:pos x="316" y="337"/>
                </a:cxn>
                <a:cxn ang="0">
                  <a:pos x="285" y="357"/>
                </a:cxn>
                <a:cxn ang="0">
                  <a:pos x="250" y="372"/>
                </a:cxn>
                <a:cxn ang="0">
                  <a:pos x="213" y="380"/>
                </a:cxn>
              </a:cxnLst>
              <a:rect l="0" t="0" r="r" b="b"/>
              <a:pathLst>
                <a:path w="386" h="381">
                  <a:moveTo>
                    <a:pt x="193" y="381"/>
                  </a:moveTo>
                  <a:lnTo>
                    <a:pt x="173" y="380"/>
                  </a:lnTo>
                  <a:lnTo>
                    <a:pt x="154" y="377"/>
                  </a:lnTo>
                  <a:lnTo>
                    <a:pt x="136" y="372"/>
                  </a:lnTo>
                  <a:lnTo>
                    <a:pt x="118" y="366"/>
                  </a:lnTo>
                  <a:lnTo>
                    <a:pt x="102" y="357"/>
                  </a:lnTo>
                  <a:lnTo>
                    <a:pt x="85" y="348"/>
                  </a:lnTo>
                  <a:lnTo>
                    <a:pt x="70" y="337"/>
                  </a:lnTo>
                  <a:lnTo>
                    <a:pt x="57" y="325"/>
                  </a:lnTo>
                  <a:lnTo>
                    <a:pt x="45" y="312"/>
                  </a:lnTo>
                  <a:lnTo>
                    <a:pt x="34" y="297"/>
                  </a:lnTo>
                  <a:lnTo>
                    <a:pt x="24" y="281"/>
                  </a:lnTo>
                  <a:lnTo>
                    <a:pt x="16" y="265"/>
                  </a:lnTo>
                  <a:lnTo>
                    <a:pt x="9" y="247"/>
                  </a:lnTo>
                  <a:lnTo>
                    <a:pt x="5" y="229"/>
                  </a:lnTo>
                  <a:lnTo>
                    <a:pt x="1" y="210"/>
                  </a:lnTo>
                  <a:lnTo>
                    <a:pt x="0" y="191"/>
                  </a:lnTo>
                  <a:lnTo>
                    <a:pt x="1" y="171"/>
                  </a:lnTo>
                  <a:lnTo>
                    <a:pt x="5" y="152"/>
                  </a:lnTo>
                  <a:lnTo>
                    <a:pt x="9" y="134"/>
                  </a:lnTo>
                  <a:lnTo>
                    <a:pt x="16" y="116"/>
                  </a:lnTo>
                  <a:lnTo>
                    <a:pt x="24" y="100"/>
                  </a:lnTo>
                  <a:lnTo>
                    <a:pt x="34" y="84"/>
                  </a:lnTo>
                  <a:lnTo>
                    <a:pt x="45" y="69"/>
                  </a:lnTo>
                  <a:lnTo>
                    <a:pt x="57" y="56"/>
                  </a:lnTo>
                  <a:lnTo>
                    <a:pt x="70" y="44"/>
                  </a:lnTo>
                  <a:lnTo>
                    <a:pt x="85" y="33"/>
                  </a:lnTo>
                  <a:lnTo>
                    <a:pt x="102" y="24"/>
                  </a:lnTo>
                  <a:lnTo>
                    <a:pt x="118" y="15"/>
                  </a:lnTo>
                  <a:lnTo>
                    <a:pt x="136" y="9"/>
                  </a:lnTo>
                  <a:lnTo>
                    <a:pt x="154" y="4"/>
                  </a:lnTo>
                  <a:lnTo>
                    <a:pt x="173" y="1"/>
                  </a:lnTo>
                  <a:lnTo>
                    <a:pt x="193" y="0"/>
                  </a:lnTo>
                  <a:lnTo>
                    <a:pt x="213" y="1"/>
                  </a:lnTo>
                  <a:lnTo>
                    <a:pt x="232" y="4"/>
                  </a:lnTo>
                  <a:lnTo>
                    <a:pt x="250" y="9"/>
                  </a:lnTo>
                  <a:lnTo>
                    <a:pt x="268" y="15"/>
                  </a:lnTo>
                  <a:lnTo>
                    <a:pt x="285" y="24"/>
                  </a:lnTo>
                  <a:lnTo>
                    <a:pt x="301" y="33"/>
                  </a:lnTo>
                  <a:lnTo>
                    <a:pt x="316" y="44"/>
                  </a:lnTo>
                  <a:lnTo>
                    <a:pt x="329" y="56"/>
                  </a:lnTo>
                  <a:lnTo>
                    <a:pt x="342" y="69"/>
                  </a:lnTo>
                  <a:lnTo>
                    <a:pt x="353" y="84"/>
                  </a:lnTo>
                  <a:lnTo>
                    <a:pt x="363" y="100"/>
                  </a:lnTo>
                  <a:lnTo>
                    <a:pt x="371" y="116"/>
                  </a:lnTo>
                  <a:lnTo>
                    <a:pt x="377" y="134"/>
                  </a:lnTo>
                  <a:lnTo>
                    <a:pt x="382" y="152"/>
                  </a:lnTo>
                  <a:lnTo>
                    <a:pt x="385" y="171"/>
                  </a:lnTo>
                  <a:lnTo>
                    <a:pt x="386" y="191"/>
                  </a:lnTo>
                  <a:lnTo>
                    <a:pt x="385" y="210"/>
                  </a:lnTo>
                  <a:lnTo>
                    <a:pt x="382" y="229"/>
                  </a:lnTo>
                  <a:lnTo>
                    <a:pt x="377" y="247"/>
                  </a:lnTo>
                  <a:lnTo>
                    <a:pt x="371" y="265"/>
                  </a:lnTo>
                  <a:lnTo>
                    <a:pt x="363" y="281"/>
                  </a:lnTo>
                  <a:lnTo>
                    <a:pt x="353" y="297"/>
                  </a:lnTo>
                  <a:lnTo>
                    <a:pt x="342" y="312"/>
                  </a:lnTo>
                  <a:lnTo>
                    <a:pt x="329" y="325"/>
                  </a:lnTo>
                  <a:lnTo>
                    <a:pt x="316" y="337"/>
                  </a:lnTo>
                  <a:lnTo>
                    <a:pt x="301" y="348"/>
                  </a:lnTo>
                  <a:lnTo>
                    <a:pt x="285" y="357"/>
                  </a:lnTo>
                  <a:lnTo>
                    <a:pt x="268" y="366"/>
                  </a:lnTo>
                  <a:lnTo>
                    <a:pt x="250" y="372"/>
                  </a:lnTo>
                  <a:lnTo>
                    <a:pt x="232" y="377"/>
                  </a:lnTo>
                  <a:lnTo>
                    <a:pt x="213" y="380"/>
                  </a:lnTo>
                  <a:lnTo>
                    <a:pt x="193" y="381"/>
                  </a:lnTo>
                </a:path>
              </a:pathLst>
            </a:custGeom>
            <a:noFill/>
            <a:ln w="0">
              <a:solidFill>
                <a:srgbClr val="000000"/>
              </a:solidFill>
              <a:prstDash val="solid"/>
              <a:round/>
              <a:headEnd/>
              <a:tailEnd/>
            </a:ln>
          </p:spPr>
          <p:txBody>
            <a:bodyPr/>
            <a:lstStyle/>
            <a:p>
              <a:endParaRPr lang="ja-JP" altLang="en-US"/>
            </a:p>
          </p:txBody>
        </p:sp>
        <p:sp>
          <p:nvSpPr>
            <p:cNvPr id="151" name="Freeform 151"/>
            <p:cNvSpPr>
              <a:spLocks/>
            </p:cNvSpPr>
            <p:nvPr/>
          </p:nvSpPr>
          <p:spPr bwMode="auto">
            <a:xfrm>
              <a:off x="3056" y="3349"/>
              <a:ext cx="97" cy="95"/>
            </a:xfrm>
            <a:custGeom>
              <a:avLst/>
              <a:gdLst/>
              <a:ahLst/>
              <a:cxnLst>
                <a:cxn ang="0">
                  <a:pos x="173" y="380"/>
                </a:cxn>
                <a:cxn ang="0">
                  <a:pos x="136" y="372"/>
                </a:cxn>
                <a:cxn ang="0">
                  <a:pos x="102" y="357"/>
                </a:cxn>
                <a:cxn ang="0">
                  <a:pos x="70" y="337"/>
                </a:cxn>
                <a:cxn ang="0">
                  <a:pos x="45" y="311"/>
                </a:cxn>
                <a:cxn ang="0">
                  <a:pos x="24" y="281"/>
                </a:cxn>
                <a:cxn ang="0">
                  <a:pos x="9" y="247"/>
                </a:cxn>
                <a:cxn ang="0">
                  <a:pos x="1" y="210"/>
                </a:cxn>
                <a:cxn ang="0">
                  <a:pos x="1" y="171"/>
                </a:cxn>
                <a:cxn ang="0">
                  <a:pos x="9" y="134"/>
                </a:cxn>
                <a:cxn ang="0">
                  <a:pos x="24" y="99"/>
                </a:cxn>
                <a:cxn ang="0">
                  <a:pos x="45" y="69"/>
                </a:cxn>
                <a:cxn ang="0">
                  <a:pos x="70" y="44"/>
                </a:cxn>
                <a:cxn ang="0">
                  <a:pos x="102" y="24"/>
                </a:cxn>
                <a:cxn ang="0">
                  <a:pos x="136" y="9"/>
                </a:cxn>
                <a:cxn ang="0">
                  <a:pos x="173" y="1"/>
                </a:cxn>
                <a:cxn ang="0">
                  <a:pos x="213" y="1"/>
                </a:cxn>
                <a:cxn ang="0">
                  <a:pos x="250" y="9"/>
                </a:cxn>
                <a:cxn ang="0">
                  <a:pos x="285" y="24"/>
                </a:cxn>
                <a:cxn ang="0">
                  <a:pos x="316" y="44"/>
                </a:cxn>
                <a:cxn ang="0">
                  <a:pos x="342" y="69"/>
                </a:cxn>
                <a:cxn ang="0">
                  <a:pos x="363" y="99"/>
                </a:cxn>
                <a:cxn ang="0">
                  <a:pos x="377" y="134"/>
                </a:cxn>
                <a:cxn ang="0">
                  <a:pos x="385" y="171"/>
                </a:cxn>
                <a:cxn ang="0">
                  <a:pos x="385" y="210"/>
                </a:cxn>
                <a:cxn ang="0">
                  <a:pos x="377" y="247"/>
                </a:cxn>
                <a:cxn ang="0">
                  <a:pos x="363" y="281"/>
                </a:cxn>
                <a:cxn ang="0">
                  <a:pos x="342" y="311"/>
                </a:cxn>
                <a:cxn ang="0">
                  <a:pos x="316" y="337"/>
                </a:cxn>
                <a:cxn ang="0">
                  <a:pos x="285" y="357"/>
                </a:cxn>
                <a:cxn ang="0">
                  <a:pos x="250" y="372"/>
                </a:cxn>
                <a:cxn ang="0">
                  <a:pos x="213" y="380"/>
                </a:cxn>
              </a:cxnLst>
              <a:rect l="0" t="0" r="r" b="b"/>
              <a:pathLst>
                <a:path w="386" h="381">
                  <a:moveTo>
                    <a:pt x="193" y="381"/>
                  </a:moveTo>
                  <a:lnTo>
                    <a:pt x="173" y="380"/>
                  </a:lnTo>
                  <a:lnTo>
                    <a:pt x="154" y="377"/>
                  </a:lnTo>
                  <a:lnTo>
                    <a:pt x="136" y="372"/>
                  </a:lnTo>
                  <a:lnTo>
                    <a:pt x="118" y="366"/>
                  </a:lnTo>
                  <a:lnTo>
                    <a:pt x="102" y="357"/>
                  </a:lnTo>
                  <a:lnTo>
                    <a:pt x="85" y="348"/>
                  </a:lnTo>
                  <a:lnTo>
                    <a:pt x="70" y="337"/>
                  </a:lnTo>
                  <a:lnTo>
                    <a:pt x="57" y="325"/>
                  </a:lnTo>
                  <a:lnTo>
                    <a:pt x="45" y="311"/>
                  </a:lnTo>
                  <a:lnTo>
                    <a:pt x="34" y="297"/>
                  </a:lnTo>
                  <a:lnTo>
                    <a:pt x="24" y="281"/>
                  </a:lnTo>
                  <a:lnTo>
                    <a:pt x="16" y="265"/>
                  </a:lnTo>
                  <a:lnTo>
                    <a:pt x="9" y="247"/>
                  </a:lnTo>
                  <a:lnTo>
                    <a:pt x="5" y="229"/>
                  </a:lnTo>
                  <a:lnTo>
                    <a:pt x="1" y="210"/>
                  </a:lnTo>
                  <a:lnTo>
                    <a:pt x="0" y="191"/>
                  </a:lnTo>
                  <a:lnTo>
                    <a:pt x="1" y="171"/>
                  </a:lnTo>
                  <a:lnTo>
                    <a:pt x="5" y="152"/>
                  </a:lnTo>
                  <a:lnTo>
                    <a:pt x="9" y="134"/>
                  </a:lnTo>
                  <a:lnTo>
                    <a:pt x="16" y="116"/>
                  </a:lnTo>
                  <a:lnTo>
                    <a:pt x="24" y="99"/>
                  </a:lnTo>
                  <a:lnTo>
                    <a:pt x="34" y="84"/>
                  </a:lnTo>
                  <a:lnTo>
                    <a:pt x="45" y="69"/>
                  </a:lnTo>
                  <a:lnTo>
                    <a:pt x="57" y="56"/>
                  </a:lnTo>
                  <a:lnTo>
                    <a:pt x="70" y="44"/>
                  </a:lnTo>
                  <a:lnTo>
                    <a:pt x="85" y="32"/>
                  </a:lnTo>
                  <a:lnTo>
                    <a:pt x="102" y="24"/>
                  </a:lnTo>
                  <a:lnTo>
                    <a:pt x="118" y="15"/>
                  </a:lnTo>
                  <a:lnTo>
                    <a:pt x="136" y="9"/>
                  </a:lnTo>
                  <a:lnTo>
                    <a:pt x="154" y="3"/>
                  </a:lnTo>
                  <a:lnTo>
                    <a:pt x="173" y="1"/>
                  </a:lnTo>
                  <a:lnTo>
                    <a:pt x="193" y="0"/>
                  </a:lnTo>
                  <a:lnTo>
                    <a:pt x="213" y="1"/>
                  </a:lnTo>
                  <a:lnTo>
                    <a:pt x="232" y="3"/>
                  </a:lnTo>
                  <a:lnTo>
                    <a:pt x="250" y="9"/>
                  </a:lnTo>
                  <a:lnTo>
                    <a:pt x="268" y="15"/>
                  </a:lnTo>
                  <a:lnTo>
                    <a:pt x="285" y="24"/>
                  </a:lnTo>
                  <a:lnTo>
                    <a:pt x="301" y="32"/>
                  </a:lnTo>
                  <a:lnTo>
                    <a:pt x="316" y="44"/>
                  </a:lnTo>
                  <a:lnTo>
                    <a:pt x="329" y="56"/>
                  </a:lnTo>
                  <a:lnTo>
                    <a:pt x="342" y="69"/>
                  </a:lnTo>
                  <a:lnTo>
                    <a:pt x="353" y="84"/>
                  </a:lnTo>
                  <a:lnTo>
                    <a:pt x="363" y="99"/>
                  </a:lnTo>
                  <a:lnTo>
                    <a:pt x="371" y="116"/>
                  </a:lnTo>
                  <a:lnTo>
                    <a:pt x="377" y="134"/>
                  </a:lnTo>
                  <a:lnTo>
                    <a:pt x="382" y="152"/>
                  </a:lnTo>
                  <a:lnTo>
                    <a:pt x="385" y="171"/>
                  </a:lnTo>
                  <a:lnTo>
                    <a:pt x="386" y="191"/>
                  </a:lnTo>
                  <a:lnTo>
                    <a:pt x="385" y="210"/>
                  </a:lnTo>
                  <a:lnTo>
                    <a:pt x="382" y="229"/>
                  </a:lnTo>
                  <a:lnTo>
                    <a:pt x="377" y="247"/>
                  </a:lnTo>
                  <a:lnTo>
                    <a:pt x="371" y="265"/>
                  </a:lnTo>
                  <a:lnTo>
                    <a:pt x="363" y="281"/>
                  </a:lnTo>
                  <a:lnTo>
                    <a:pt x="353" y="297"/>
                  </a:lnTo>
                  <a:lnTo>
                    <a:pt x="342" y="311"/>
                  </a:lnTo>
                  <a:lnTo>
                    <a:pt x="329" y="325"/>
                  </a:lnTo>
                  <a:lnTo>
                    <a:pt x="316" y="337"/>
                  </a:lnTo>
                  <a:lnTo>
                    <a:pt x="301" y="348"/>
                  </a:lnTo>
                  <a:lnTo>
                    <a:pt x="285" y="357"/>
                  </a:lnTo>
                  <a:lnTo>
                    <a:pt x="268" y="366"/>
                  </a:lnTo>
                  <a:lnTo>
                    <a:pt x="250" y="372"/>
                  </a:lnTo>
                  <a:lnTo>
                    <a:pt x="232" y="377"/>
                  </a:lnTo>
                  <a:lnTo>
                    <a:pt x="213" y="380"/>
                  </a:lnTo>
                  <a:lnTo>
                    <a:pt x="193" y="381"/>
                  </a:lnTo>
                </a:path>
              </a:pathLst>
            </a:custGeom>
            <a:noFill/>
            <a:ln w="0">
              <a:solidFill>
                <a:srgbClr val="000000"/>
              </a:solidFill>
              <a:prstDash val="solid"/>
              <a:round/>
              <a:headEnd/>
              <a:tailEnd/>
            </a:ln>
          </p:spPr>
          <p:txBody>
            <a:bodyPr/>
            <a:lstStyle/>
            <a:p>
              <a:endParaRPr lang="ja-JP" altLang="en-US"/>
            </a:p>
          </p:txBody>
        </p:sp>
        <p:sp>
          <p:nvSpPr>
            <p:cNvPr id="152" name="Freeform 152"/>
            <p:cNvSpPr>
              <a:spLocks/>
            </p:cNvSpPr>
            <p:nvPr/>
          </p:nvSpPr>
          <p:spPr bwMode="auto">
            <a:xfrm>
              <a:off x="3054" y="1676"/>
              <a:ext cx="85" cy="119"/>
            </a:xfrm>
            <a:custGeom>
              <a:avLst/>
              <a:gdLst/>
              <a:ahLst/>
              <a:cxnLst>
                <a:cxn ang="0">
                  <a:pos x="36" y="27"/>
                </a:cxn>
                <a:cxn ang="0">
                  <a:pos x="78" y="48"/>
                </a:cxn>
                <a:cxn ang="0">
                  <a:pos x="124" y="61"/>
                </a:cxn>
                <a:cxn ang="0">
                  <a:pos x="172" y="66"/>
                </a:cxn>
                <a:cxn ang="0">
                  <a:pos x="221" y="61"/>
                </a:cxn>
                <a:cxn ang="0">
                  <a:pos x="266" y="48"/>
                </a:cxn>
                <a:cxn ang="0">
                  <a:pos x="306" y="28"/>
                </a:cxn>
                <a:cxn ang="0">
                  <a:pos x="341" y="2"/>
                </a:cxn>
                <a:cxn ang="0">
                  <a:pos x="168" y="476"/>
                </a:cxn>
                <a:cxn ang="0">
                  <a:pos x="0" y="0"/>
                </a:cxn>
                <a:cxn ang="0">
                  <a:pos x="36" y="27"/>
                </a:cxn>
              </a:cxnLst>
              <a:rect l="0" t="0" r="r" b="b"/>
              <a:pathLst>
                <a:path w="341" h="476">
                  <a:moveTo>
                    <a:pt x="36" y="27"/>
                  </a:moveTo>
                  <a:lnTo>
                    <a:pt x="78" y="48"/>
                  </a:lnTo>
                  <a:lnTo>
                    <a:pt x="124" y="61"/>
                  </a:lnTo>
                  <a:lnTo>
                    <a:pt x="172" y="66"/>
                  </a:lnTo>
                  <a:lnTo>
                    <a:pt x="221" y="61"/>
                  </a:lnTo>
                  <a:lnTo>
                    <a:pt x="266" y="48"/>
                  </a:lnTo>
                  <a:lnTo>
                    <a:pt x="306" y="28"/>
                  </a:lnTo>
                  <a:lnTo>
                    <a:pt x="341" y="2"/>
                  </a:lnTo>
                  <a:lnTo>
                    <a:pt x="168" y="476"/>
                  </a:lnTo>
                  <a:lnTo>
                    <a:pt x="0" y="0"/>
                  </a:lnTo>
                  <a:lnTo>
                    <a:pt x="36" y="27"/>
                  </a:lnTo>
                  <a:close/>
                </a:path>
              </a:pathLst>
            </a:custGeom>
            <a:solidFill>
              <a:srgbClr val="000000"/>
            </a:solidFill>
            <a:ln w="9525">
              <a:noFill/>
              <a:round/>
              <a:headEnd/>
              <a:tailEnd/>
            </a:ln>
          </p:spPr>
          <p:txBody>
            <a:bodyPr/>
            <a:lstStyle/>
            <a:p>
              <a:endParaRPr lang="ja-JP" altLang="en-US"/>
            </a:p>
          </p:txBody>
        </p:sp>
        <p:sp>
          <p:nvSpPr>
            <p:cNvPr id="153" name="Line 153"/>
            <p:cNvSpPr>
              <a:spLocks noChangeShapeType="1"/>
            </p:cNvSpPr>
            <p:nvPr/>
          </p:nvSpPr>
          <p:spPr bwMode="auto">
            <a:xfrm flipH="1">
              <a:off x="3096" y="1627"/>
              <a:ext cx="1" cy="73"/>
            </a:xfrm>
            <a:prstGeom prst="line">
              <a:avLst/>
            </a:prstGeom>
            <a:noFill/>
            <a:ln w="0">
              <a:solidFill>
                <a:srgbClr val="000000"/>
              </a:solidFill>
              <a:round/>
              <a:headEnd/>
              <a:tailEnd/>
            </a:ln>
          </p:spPr>
          <p:txBody>
            <a:bodyPr/>
            <a:lstStyle/>
            <a:p>
              <a:endParaRPr lang="ja-JP" altLang="en-US"/>
            </a:p>
          </p:txBody>
        </p:sp>
        <p:sp>
          <p:nvSpPr>
            <p:cNvPr id="154" name="Freeform 154"/>
            <p:cNvSpPr>
              <a:spLocks/>
            </p:cNvSpPr>
            <p:nvPr/>
          </p:nvSpPr>
          <p:spPr bwMode="auto">
            <a:xfrm>
              <a:off x="3055" y="2928"/>
              <a:ext cx="85" cy="119"/>
            </a:xfrm>
            <a:custGeom>
              <a:avLst/>
              <a:gdLst/>
              <a:ahLst/>
              <a:cxnLst>
                <a:cxn ang="0">
                  <a:pos x="35" y="27"/>
                </a:cxn>
                <a:cxn ang="0">
                  <a:pos x="77" y="47"/>
                </a:cxn>
                <a:cxn ang="0">
                  <a:pos x="123" y="62"/>
                </a:cxn>
                <a:cxn ang="0">
                  <a:pos x="172" y="65"/>
                </a:cxn>
                <a:cxn ang="0">
                  <a:pos x="220" y="61"/>
                </a:cxn>
                <a:cxn ang="0">
                  <a:pos x="265" y="46"/>
                </a:cxn>
                <a:cxn ang="0">
                  <a:pos x="306" y="26"/>
                </a:cxn>
                <a:cxn ang="0">
                  <a:pos x="341" y="0"/>
                </a:cxn>
                <a:cxn ang="0">
                  <a:pos x="170" y="476"/>
                </a:cxn>
                <a:cxn ang="0">
                  <a:pos x="0" y="0"/>
                </a:cxn>
                <a:cxn ang="0">
                  <a:pos x="35" y="27"/>
                </a:cxn>
              </a:cxnLst>
              <a:rect l="0" t="0" r="r" b="b"/>
              <a:pathLst>
                <a:path w="341" h="476">
                  <a:moveTo>
                    <a:pt x="35" y="27"/>
                  </a:moveTo>
                  <a:lnTo>
                    <a:pt x="77" y="47"/>
                  </a:lnTo>
                  <a:lnTo>
                    <a:pt x="123" y="62"/>
                  </a:lnTo>
                  <a:lnTo>
                    <a:pt x="172" y="65"/>
                  </a:lnTo>
                  <a:lnTo>
                    <a:pt x="220" y="61"/>
                  </a:lnTo>
                  <a:lnTo>
                    <a:pt x="265" y="46"/>
                  </a:lnTo>
                  <a:lnTo>
                    <a:pt x="306" y="26"/>
                  </a:lnTo>
                  <a:lnTo>
                    <a:pt x="341" y="0"/>
                  </a:lnTo>
                  <a:lnTo>
                    <a:pt x="170" y="476"/>
                  </a:lnTo>
                  <a:lnTo>
                    <a:pt x="0" y="0"/>
                  </a:lnTo>
                  <a:lnTo>
                    <a:pt x="35" y="27"/>
                  </a:lnTo>
                  <a:close/>
                </a:path>
              </a:pathLst>
            </a:custGeom>
            <a:solidFill>
              <a:srgbClr val="000000"/>
            </a:solidFill>
            <a:ln w="9525">
              <a:noFill/>
              <a:round/>
              <a:headEnd/>
              <a:tailEnd/>
            </a:ln>
          </p:spPr>
          <p:txBody>
            <a:bodyPr/>
            <a:lstStyle/>
            <a:p>
              <a:endParaRPr lang="ja-JP" altLang="en-US"/>
            </a:p>
          </p:txBody>
        </p:sp>
        <p:sp>
          <p:nvSpPr>
            <p:cNvPr id="155" name="Line 155"/>
            <p:cNvSpPr>
              <a:spLocks noChangeShapeType="1"/>
            </p:cNvSpPr>
            <p:nvPr/>
          </p:nvSpPr>
          <p:spPr bwMode="auto">
            <a:xfrm>
              <a:off x="3097" y="1915"/>
              <a:ext cx="1" cy="1037"/>
            </a:xfrm>
            <a:prstGeom prst="line">
              <a:avLst/>
            </a:prstGeom>
            <a:noFill/>
            <a:ln w="0">
              <a:solidFill>
                <a:srgbClr val="000000"/>
              </a:solidFill>
              <a:round/>
              <a:headEnd/>
              <a:tailEnd/>
            </a:ln>
          </p:spPr>
          <p:txBody>
            <a:bodyPr/>
            <a:lstStyle/>
            <a:p>
              <a:endParaRPr lang="ja-JP" altLang="en-US"/>
            </a:p>
          </p:txBody>
        </p:sp>
        <p:sp>
          <p:nvSpPr>
            <p:cNvPr id="156" name="Freeform 156"/>
            <p:cNvSpPr>
              <a:spLocks/>
            </p:cNvSpPr>
            <p:nvPr/>
          </p:nvSpPr>
          <p:spPr bwMode="auto">
            <a:xfrm>
              <a:off x="3055" y="3202"/>
              <a:ext cx="85" cy="119"/>
            </a:xfrm>
            <a:custGeom>
              <a:avLst/>
              <a:gdLst/>
              <a:ahLst/>
              <a:cxnLst>
                <a:cxn ang="0">
                  <a:pos x="34" y="27"/>
                </a:cxn>
                <a:cxn ang="0">
                  <a:pos x="77" y="48"/>
                </a:cxn>
                <a:cxn ang="0">
                  <a:pos x="122" y="63"/>
                </a:cxn>
                <a:cxn ang="0">
                  <a:pos x="170" y="67"/>
                </a:cxn>
                <a:cxn ang="0">
                  <a:pos x="219" y="63"/>
                </a:cxn>
                <a:cxn ang="0">
                  <a:pos x="264" y="49"/>
                </a:cxn>
                <a:cxn ang="0">
                  <a:pos x="305" y="29"/>
                </a:cxn>
                <a:cxn ang="0">
                  <a:pos x="340" y="4"/>
                </a:cxn>
                <a:cxn ang="0">
                  <a:pos x="164" y="478"/>
                </a:cxn>
                <a:cxn ang="0">
                  <a:pos x="0" y="0"/>
                </a:cxn>
                <a:cxn ang="0">
                  <a:pos x="34" y="27"/>
                </a:cxn>
              </a:cxnLst>
              <a:rect l="0" t="0" r="r" b="b"/>
              <a:pathLst>
                <a:path w="340" h="478">
                  <a:moveTo>
                    <a:pt x="34" y="27"/>
                  </a:moveTo>
                  <a:lnTo>
                    <a:pt x="77" y="48"/>
                  </a:lnTo>
                  <a:lnTo>
                    <a:pt x="122" y="63"/>
                  </a:lnTo>
                  <a:lnTo>
                    <a:pt x="170" y="67"/>
                  </a:lnTo>
                  <a:lnTo>
                    <a:pt x="219" y="63"/>
                  </a:lnTo>
                  <a:lnTo>
                    <a:pt x="264" y="49"/>
                  </a:lnTo>
                  <a:lnTo>
                    <a:pt x="305" y="29"/>
                  </a:lnTo>
                  <a:lnTo>
                    <a:pt x="340" y="4"/>
                  </a:lnTo>
                  <a:lnTo>
                    <a:pt x="164" y="478"/>
                  </a:lnTo>
                  <a:lnTo>
                    <a:pt x="0" y="0"/>
                  </a:lnTo>
                  <a:lnTo>
                    <a:pt x="34" y="27"/>
                  </a:lnTo>
                  <a:close/>
                </a:path>
              </a:pathLst>
            </a:custGeom>
            <a:solidFill>
              <a:srgbClr val="000000"/>
            </a:solidFill>
            <a:ln w="9525">
              <a:noFill/>
              <a:round/>
              <a:headEnd/>
              <a:tailEnd/>
            </a:ln>
          </p:spPr>
          <p:txBody>
            <a:bodyPr/>
            <a:lstStyle/>
            <a:p>
              <a:endParaRPr lang="ja-JP" altLang="en-US"/>
            </a:p>
          </p:txBody>
        </p:sp>
        <p:sp>
          <p:nvSpPr>
            <p:cNvPr id="157" name="Line 157"/>
            <p:cNvSpPr>
              <a:spLocks noChangeShapeType="1"/>
            </p:cNvSpPr>
            <p:nvPr/>
          </p:nvSpPr>
          <p:spPr bwMode="auto">
            <a:xfrm flipH="1">
              <a:off x="3097" y="3163"/>
              <a:ext cx="1" cy="63"/>
            </a:xfrm>
            <a:prstGeom prst="line">
              <a:avLst/>
            </a:prstGeom>
            <a:noFill/>
            <a:ln w="0">
              <a:solidFill>
                <a:srgbClr val="000000"/>
              </a:solidFill>
              <a:round/>
              <a:headEnd/>
              <a:tailEnd/>
            </a:ln>
          </p:spPr>
          <p:txBody>
            <a:bodyPr/>
            <a:lstStyle/>
            <a:p>
              <a:endParaRPr lang="ja-JP" altLang="en-US"/>
            </a:p>
          </p:txBody>
        </p:sp>
        <p:sp>
          <p:nvSpPr>
            <p:cNvPr id="158" name="Rectangle 158"/>
            <p:cNvSpPr>
              <a:spLocks noChangeArrowheads="1"/>
            </p:cNvSpPr>
            <p:nvPr/>
          </p:nvSpPr>
          <p:spPr bwMode="auto">
            <a:xfrm>
              <a:off x="2962" y="915"/>
              <a:ext cx="59" cy="148"/>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a:t>
              </a:r>
              <a:endParaRPr lang="en-US" altLang="zh-CN">
                <a:ea typeface="宋体" pitchFamily="2" charset="-122"/>
              </a:endParaRPr>
            </a:p>
          </p:txBody>
        </p:sp>
        <p:sp>
          <p:nvSpPr>
            <p:cNvPr id="159" name="Rectangle 159"/>
            <p:cNvSpPr>
              <a:spLocks noChangeArrowheads="1"/>
            </p:cNvSpPr>
            <p:nvPr/>
          </p:nvSpPr>
          <p:spPr bwMode="auto">
            <a:xfrm>
              <a:off x="2954" y="1563"/>
              <a:ext cx="59" cy="148"/>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2</a:t>
              </a:r>
              <a:endParaRPr lang="en-US" altLang="zh-CN">
                <a:ea typeface="宋体" pitchFamily="2" charset="-122"/>
              </a:endParaRPr>
            </a:p>
          </p:txBody>
        </p:sp>
        <p:sp>
          <p:nvSpPr>
            <p:cNvPr id="160" name="Rectangle 160"/>
            <p:cNvSpPr>
              <a:spLocks noChangeArrowheads="1"/>
            </p:cNvSpPr>
            <p:nvPr/>
          </p:nvSpPr>
          <p:spPr bwMode="auto">
            <a:xfrm>
              <a:off x="2954" y="1814"/>
              <a:ext cx="59" cy="148"/>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3</a:t>
              </a:r>
              <a:endParaRPr lang="en-US" altLang="zh-CN">
                <a:ea typeface="宋体" pitchFamily="2" charset="-122"/>
              </a:endParaRPr>
            </a:p>
          </p:txBody>
        </p:sp>
        <p:sp>
          <p:nvSpPr>
            <p:cNvPr id="161" name="Rectangle 161"/>
            <p:cNvSpPr>
              <a:spLocks noChangeArrowheads="1"/>
            </p:cNvSpPr>
            <p:nvPr/>
          </p:nvSpPr>
          <p:spPr bwMode="auto">
            <a:xfrm>
              <a:off x="2962" y="3039"/>
              <a:ext cx="59" cy="148"/>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4</a:t>
              </a:r>
              <a:endParaRPr lang="en-US" altLang="zh-CN">
                <a:ea typeface="宋体" pitchFamily="2" charset="-122"/>
              </a:endParaRPr>
            </a:p>
          </p:txBody>
        </p:sp>
        <p:sp>
          <p:nvSpPr>
            <p:cNvPr id="162" name="Rectangle 162"/>
            <p:cNvSpPr>
              <a:spLocks noChangeArrowheads="1"/>
            </p:cNvSpPr>
            <p:nvPr/>
          </p:nvSpPr>
          <p:spPr bwMode="auto">
            <a:xfrm>
              <a:off x="2962" y="3349"/>
              <a:ext cx="59" cy="148"/>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5</a:t>
              </a:r>
              <a:endParaRPr lang="en-US" altLang="zh-CN">
                <a:ea typeface="宋体" pitchFamily="2" charset="-122"/>
              </a:endParaRPr>
            </a:p>
          </p:txBody>
        </p:sp>
        <p:sp>
          <p:nvSpPr>
            <p:cNvPr id="163" name="Rectangle 163"/>
            <p:cNvSpPr>
              <a:spLocks noChangeArrowheads="1"/>
            </p:cNvSpPr>
            <p:nvPr/>
          </p:nvSpPr>
          <p:spPr bwMode="auto">
            <a:xfrm>
              <a:off x="3065" y="657"/>
              <a:ext cx="127" cy="186"/>
            </a:xfrm>
            <a:prstGeom prst="rect">
              <a:avLst/>
            </a:prstGeom>
            <a:noFill/>
            <a:ln w="9525">
              <a:noFill/>
              <a:miter lim="800000"/>
              <a:headEnd/>
              <a:tailEnd/>
            </a:ln>
          </p:spPr>
          <p:txBody>
            <a:bodyPr wrap="none" lIns="0" tIns="0" rIns="0" bIns="0">
              <a:spAutoFit/>
            </a:bodyPr>
            <a:lstStyle/>
            <a:p>
              <a:r>
                <a:rPr lang="en-US" altLang="zh-CN" sz="1500">
                  <a:solidFill>
                    <a:srgbClr val="000000"/>
                  </a:solidFill>
                  <a:ea typeface="宋体" pitchFamily="2" charset="-122"/>
                </a:rPr>
                <a:t>C</a:t>
              </a:r>
              <a:r>
                <a:rPr lang="en-US" altLang="zh-CN" sz="1500" baseline="-25000">
                  <a:solidFill>
                    <a:srgbClr val="000000"/>
                  </a:solidFill>
                  <a:ea typeface="宋体" pitchFamily="2" charset="-122"/>
                </a:rPr>
                <a:t>1</a:t>
              </a:r>
              <a:endParaRPr lang="en-US" altLang="zh-CN" baseline="-25000">
                <a:ea typeface="宋体" pitchFamily="2" charset="-122"/>
              </a:endParaRPr>
            </a:p>
          </p:txBody>
        </p:sp>
        <p:sp>
          <p:nvSpPr>
            <p:cNvPr id="164" name="Freeform 165"/>
            <p:cNvSpPr>
              <a:spLocks/>
            </p:cNvSpPr>
            <p:nvPr/>
          </p:nvSpPr>
          <p:spPr bwMode="auto">
            <a:xfrm>
              <a:off x="4295" y="927"/>
              <a:ext cx="117" cy="83"/>
            </a:xfrm>
            <a:custGeom>
              <a:avLst/>
              <a:gdLst/>
              <a:ahLst/>
              <a:cxnLst>
                <a:cxn ang="0">
                  <a:pos x="27" y="300"/>
                </a:cxn>
                <a:cxn ang="0">
                  <a:pos x="47" y="259"/>
                </a:cxn>
                <a:cxn ang="0">
                  <a:pos x="62" y="213"/>
                </a:cxn>
                <a:cxn ang="0">
                  <a:pos x="65" y="166"/>
                </a:cxn>
                <a:cxn ang="0">
                  <a:pos x="60" y="118"/>
                </a:cxn>
                <a:cxn ang="0">
                  <a:pos x="47" y="75"/>
                </a:cxn>
                <a:cxn ang="0">
                  <a:pos x="27" y="34"/>
                </a:cxn>
                <a:cxn ang="0">
                  <a:pos x="2" y="0"/>
                </a:cxn>
                <a:cxn ang="0">
                  <a:pos x="469" y="170"/>
                </a:cxn>
                <a:cxn ang="0">
                  <a:pos x="0" y="335"/>
                </a:cxn>
                <a:cxn ang="0">
                  <a:pos x="27" y="300"/>
                </a:cxn>
              </a:cxnLst>
              <a:rect l="0" t="0" r="r" b="b"/>
              <a:pathLst>
                <a:path w="469" h="335">
                  <a:moveTo>
                    <a:pt x="27" y="300"/>
                  </a:moveTo>
                  <a:lnTo>
                    <a:pt x="47" y="259"/>
                  </a:lnTo>
                  <a:lnTo>
                    <a:pt x="62" y="213"/>
                  </a:lnTo>
                  <a:lnTo>
                    <a:pt x="65" y="166"/>
                  </a:lnTo>
                  <a:lnTo>
                    <a:pt x="60" y="118"/>
                  </a:lnTo>
                  <a:lnTo>
                    <a:pt x="47" y="75"/>
                  </a:lnTo>
                  <a:lnTo>
                    <a:pt x="27" y="34"/>
                  </a:lnTo>
                  <a:lnTo>
                    <a:pt x="2" y="0"/>
                  </a:lnTo>
                  <a:lnTo>
                    <a:pt x="469" y="170"/>
                  </a:lnTo>
                  <a:lnTo>
                    <a:pt x="0" y="335"/>
                  </a:lnTo>
                  <a:lnTo>
                    <a:pt x="27" y="300"/>
                  </a:lnTo>
                  <a:close/>
                </a:path>
              </a:pathLst>
            </a:custGeom>
            <a:solidFill>
              <a:srgbClr val="000000"/>
            </a:solidFill>
            <a:ln w="9525">
              <a:noFill/>
              <a:round/>
              <a:headEnd/>
              <a:tailEnd/>
            </a:ln>
          </p:spPr>
          <p:txBody>
            <a:bodyPr/>
            <a:lstStyle/>
            <a:p>
              <a:endParaRPr lang="ja-JP" altLang="en-US"/>
            </a:p>
          </p:txBody>
        </p:sp>
        <p:sp>
          <p:nvSpPr>
            <p:cNvPr id="165" name="Line 166"/>
            <p:cNvSpPr>
              <a:spLocks noChangeShapeType="1"/>
            </p:cNvSpPr>
            <p:nvPr/>
          </p:nvSpPr>
          <p:spPr bwMode="auto">
            <a:xfrm>
              <a:off x="3155" y="963"/>
              <a:ext cx="1164" cy="5"/>
            </a:xfrm>
            <a:prstGeom prst="line">
              <a:avLst/>
            </a:prstGeom>
            <a:noFill/>
            <a:ln w="0">
              <a:solidFill>
                <a:srgbClr val="000000"/>
              </a:solidFill>
              <a:round/>
              <a:headEnd/>
              <a:tailEnd/>
            </a:ln>
          </p:spPr>
          <p:txBody>
            <a:bodyPr/>
            <a:lstStyle/>
            <a:p>
              <a:endParaRPr lang="ja-JP" altLang="en-US"/>
            </a:p>
          </p:txBody>
        </p:sp>
        <p:sp>
          <p:nvSpPr>
            <p:cNvPr id="166" name="Freeform 167"/>
            <p:cNvSpPr>
              <a:spLocks/>
            </p:cNvSpPr>
            <p:nvPr/>
          </p:nvSpPr>
          <p:spPr bwMode="auto">
            <a:xfrm>
              <a:off x="4236" y="1583"/>
              <a:ext cx="171" cy="83"/>
            </a:xfrm>
            <a:custGeom>
              <a:avLst/>
              <a:gdLst/>
              <a:ahLst/>
              <a:cxnLst>
                <a:cxn ang="0">
                  <a:pos x="33" y="0"/>
                </a:cxn>
                <a:cxn ang="0">
                  <a:pos x="643" y="8"/>
                </a:cxn>
                <a:cxn ang="0">
                  <a:pos x="655" y="8"/>
                </a:cxn>
                <a:cxn ang="0">
                  <a:pos x="668" y="12"/>
                </a:cxn>
                <a:cxn ang="0">
                  <a:pos x="678" y="22"/>
                </a:cxn>
                <a:cxn ang="0">
                  <a:pos x="683" y="35"/>
                </a:cxn>
                <a:cxn ang="0">
                  <a:pos x="683" y="47"/>
                </a:cxn>
                <a:cxn ang="0">
                  <a:pos x="678" y="60"/>
                </a:cxn>
                <a:cxn ang="0">
                  <a:pos x="668" y="69"/>
                </a:cxn>
                <a:cxn ang="0">
                  <a:pos x="657" y="75"/>
                </a:cxn>
                <a:cxn ang="0">
                  <a:pos x="100" y="326"/>
                </a:cxn>
                <a:cxn ang="0">
                  <a:pos x="101" y="327"/>
                </a:cxn>
                <a:cxn ang="0">
                  <a:pos x="98" y="328"/>
                </a:cxn>
                <a:cxn ang="0">
                  <a:pos x="87" y="330"/>
                </a:cxn>
                <a:cxn ang="0">
                  <a:pos x="73" y="327"/>
                </a:cxn>
                <a:cxn ang="0">
                  <a:pos x="62" y="319"/>
                </a:cxn>
                <a:cxn ang="0">
                  <a:pos x="56" y="307"/>
                </a:cxn>
                <a:cxn ang="0">
                  <a:pos x="55" y="295"/>
                </a:cxn>
                <a:cxn ang="0">
                  <a:pos x="59" y="282"/>
                </a:cxn>
                <a:cxn ang="0">
                  <a:pos x="67" y="271"/>
                </a:cxn>
                <a:cxn ang="0">
                  <a:pos x="78" y="265"/>
                </a:cxn>
                <a:cxn ang="0">
                  <a:pos x="501" y="73"/>
                </a:cxn>
                <a:cxn ang="0">
                  <a:pos x="33" y="67"/>
                </a:cxn>
                <a:cxn ang="0">
                  <a:pos x="22" y="65"/>
                </a:cxn>
                <a:cxn ang="0">
                  <a:pos x="13" y="59"/>
                </a:cxn>
                <a:cxn ang="0">
                  <a:pos x="5" y="51"/>
                </a:cxn>
                <a:cxn ang="0">
                  <a:pos x="1" y="44"/>
                </a:cxn>
                <a:cxn ang="0">
                  <a:pos x="0" y="31"/>
                </a:cxn>
                <a:cxn ang="0">
                  <a:pos x="3" y="19"/>
                </a:cxn>
                <a:cxn ang="0">
                  <a:pos x="11" y="8"/>
                </a:cxn>
                <a:cxn ang="0">
                  <a:pos x="23" y="1"/>
                </a:cxn>
                <a:cxn ang="0">
                  <a:pos x="27" y="1"/>
                </a:cxn>
                <a:cxn ang="0">
                  <a:pos x="33" y="0"/>
                </a:cxn>
              </a:cxnLst>
              <a:rect l="0" t="0" r="r" b="b"/>
              <a:pathLst>
                <a:path w="683" h="330">
                  <a:moveTo>
                    <a:pt x="33" y="0"/>
                  </a:moveTo>
                  <a:lnTo>
                    <a:pt x="643" y="8"/>
                  </a:lnTo>
                  <a:lnTo>
                    <a:pt x="655" y="8"/>
                  </a:lnTo>
                  <a:lnTo>
                    <a:pt x="668" y="12"/>
                  </a:lnTo>
                  <a:lnTo>
                    <a:pt x="678" y="22"/>
                  </a:lnTo>
                  <a:lnTo>
                    <a:pt x="683" y="35"/>
                  </a:lnTo>
                  <a:lnTo>
                    <a:pt x="683" y="47"/>
                  </a:lnTo>
                  <a:lnTo>
                    <a:pt x="678" y="60"/>
                  </a:lnTo>
                  <a:lnTo>
                    <a:pt x="668" y="69"/>
                  </a:lnTo>
                  <a:lnTo>
                    <a:pt x="657" y="75"/>
                  </a:lnTo>
                  <a:lnTo>
                    <a:pt x="100" y="326"/>
                  </a:lnTo>
                  <a:lnTo>
                    <a:pt x="101" y="327"/>
                  </a:lnTo>
                  <a:lnTo>
                    <a:pt x="98" y="328"/>
                  </a:lnTo>
                  <a:lnTo>
                    <a:pt x="87" y="330"/>
                  </a:lnTo>
                  <a:lnTo>
                    <a:pt x="73" y="327"/>
                  </a:lnTo>
                  <a:lnTo>
                    <a:pt x="62" y="319"/>
                  </a:lnTo>
                  <a:lnTo>
                    <a:pt x="56" y="307"/>
                  </a:lnTo>
                  <a:lnTo>
                    <a:pt x="55" y="295"/>
                  </a:lnTo>
                  <a:lnTo>
                    <a:pt x="59" y="282"/>
                  </a:lnTo>
                  <a:lnTo>
                    <a:pt x="67" y="271"/>
                  </a:lnTo>
                  <a:lnTo>
                    <a:pt x="78" y="265"/>
                  </a:lnTo>
                  <a:lnTo>
                    <a:pt x="501" y="73"/>
                  </a:lnTo>
                  <a:lnTo>
                    <a:pt x="33" y="67"/>
                  </a:lnTo>
                  <a:lnTo>
                    <a:pt x="22" y="65"/>
                  </a:lnTo>
                  <a:lnTo>
                    <a:pt x="13" y="59"/>
                  </a:lnTo>
                  <a:lnTo>
                    <a:pt x="5" y="51"/>
                  </a:lnTo>
                  <a:lnTo>
                    <a:pt x="1" y="44"/>
                  </a:lnTo>
                  <a:lnTo>
                    <a:pt x="0" y="31"/>
                  </a:lnTo>
                  <a:lnTo>
                    <a:pt x="3" y="19"/>
                  </a:lnTo>
                  <a:lnTo>
                    <a:pt x="11" y="8"/>
                  </a:lnTo>
                  <a:lnTo>
                    <a:pt x="23" y="1"/>
                  </a:lnTo>
                  <a:lnTo>
                    <a:pt x="27" y="1"/>
                  </a:lnTo>
                  <a:lnTo>
                    <a:pt x="33" y="0"/>
                  </a:lnTo>
                  <a:close/>
                </a:path>
              </a:pathLst>
            </a:custGeom>
            <a:solidFill>
              <a:srgbClr val="000000"/>
            </a:solidFill>
            <a:ln w="9525">
              <a:noFill/>
              <a:round/>
              <a:headEnd/>
              <a:tailEnd/>
            </a:ln>
          </p:spPr>
          <p:txBody>
            <a:bodyPr/>
            <a:lstStyle/>
            <a:p>
              <a:endParaRPr lang="ja-JP" altLang="en-US"/>
            </a:p>
          </p:txBody>
        </p:sp>
        <p:sp>
          <p:nvSpPr>
            <p:cNvPr id="167" name="Line 168"/>
            <p:cNvSpPr>
              <a:spLocks noChangeShapeType="1"/>
            </p:cNvSpPr>
            <p:nvPr/>
          </p:nvSpPr>
          <p:spPr bwMode="auto">
            <a:xfrm flipV="1">
              <a:off x="3149" y="1854"/>
              <a:ext cx="14" cy="3"/>
            </a:xfrm>
            <a:prstGeom prst="line">
              <a:avLst/>
            </a:prstGeom>
            <a:noFill/>
            <a:ln w="0">
              <a:solidFill>
                <a:srgbClr val="000000"/>
              </a:solidFill>
              <a:round/>
              <a:headEnd/>
              <a:tailEnd/>
            </a:ln>
          </p:spPr>
          <p:txBody>
            <a:bodyPr/>
            <a:lstStyle/>
            <a:p>
              <a:endParaRPr lang="ja-JP" altLang="en-US"/>
            </a:p>
          </p:txBody>
        </p:sp>
        <p:sp>
          <p:nvSpPr>
            <p:cNvPr id="168" name="Line 169"/>
            <p:cNvSpPr>
              <a:spLocks noChangeShapeType="1"/>
            </p:cNvSpPr>
            <p:nvPr/>
          </p:nvSpPr>
          <p:spPr bwMode="auto">
            <a:xfrm flipV="1">
              <a:off x="3178" y="1848"/>
              <a:ext cx="14" cy="3"/>
            </a:xfrm>
            <a:prstGeom prst="line">
              <a:avLst/>
            </a:prstGeom>
            <a:noFill/>
            <a:ln w="0">
              <a:solidFill>
                <a:srgbClr val="000000"/>
              </a:solidFill>
              <a:round/>
              <a:headEnd/>
              <a:tailEnd/>
            </a:ln>
          </p:spPr>
          <p:txBody>
            <a:bodyPr/>
            <a:lstStyle/>
            <a:p>
              <a:endParaRPr lang="ja-JP" altLang="en-US"/>
            </a:p>
          </p:txBody>
        </p:sp>
        <p:sp>
          <p:nvSpPr>
            <p:cNvPr id="169" name="Line 170"/>
            <p:cNvSpPr>
              <a:spLocks noChangeShapeType="1"/>
            </p:cNvSpPr>
            <p:nvPr/>
          </p:nvSpPr>
          <p:spPr bwMode="auto">
            <a:xfrm flipV="1">
              <a:off x="3207" y="1842"/>
              <a:ext cx="14" cy="3"/>
            </a:xfrm>
            <a:prstGeom prst="line">
              <a:avLst/>
            </a:prstGeom>
            <a:noFill/>
            <a:ln w="0">
              <a:solidFill>
                <a:srgbClr val="000000"/>
              </a:solidFill>
              <a:round/>
              <a:headEnd/>
              <a:tailEnd/>
            </a:ln>
          </p:spPr>
          <p:txBody>
            <a:bodyPr/>
            <a:lstStyle/>
            <a:p>
              <a:endParaRPr lang="ja-JP" altLang="en-US"/>
            </a:p>
          </p:txBody>
        </p:sp>
        <p:sp>
          <p:nvSpPr>
            <p:cNvPr id="170" name="Line 171"/>
            <p:cNvSpPr>
              <a:spLocks noChangeShapeType="1"/>
            </p:cNvSpPr>
            <p:nvPr/>
          </p:nvSpPr>
          <p:spPr bwMode="auto">
            <a:xfrm flipV="1">
              <a:off x="3236" y="1835"/>
              <a:ext cx="15" cy="4"/>
            </a:xfrm>
            <a:prstGeom prst="line">
              <a:avLst/>
            </a:prstGeom>
            <a:noFill/>
            <a:ln w="0">
              <a:solidFill>
                <a:srgbClr val="000000"/>
              </a:solidFill>
              <a:round/>
              <a:headEnd/>
              <a:tailEnd/>
            </a:ln>
          </p:spPr>
          <p:txBody>
            <a:bodyPr/>
            <a:lstStyle/>
            <a:p>
              <a:endParaRPr lang="ja-JP" altLang="en-US"/>
            </a:p>
          </p:txBody>
        </p:sp>
        <p:sp>
          <p:nvSpPr>
            <p:cNvPr id="171" name="Line 172"/>
            <p:cNvSpPr>
              <a:spLocks noChangeShapeType="1"/>
            </p:cNvSpPr>
            <p:nvPr/>
          </p:nvSpPr>
          <p:spPr bwMode="auto">
            <a:xfrm flipV="1">
              <a:off x="3265" y="1829"/>
              <a:ext cx="15" cy="3"/>
            </a:xfrm>
            <a:prstGeom prst="line">
              <a:avLst/>
            </a:prstGeom>
            <a:noFill/>
            <a:ln w="0">
              <a:solidFill>
                <a:srgbClr val="000000"/>
              </a:solidFill>
              <a:round/>
              <a:headEnd/>
              <a:tailEnd/>
            </a:ln>
          </p:spPr>
          <p:txBody>
            <a:bodyPr/>
            <a:lstStyle/>
            <a:p>
              <a:endParaRPr lang="ja-JP" altLang="en-US"/>
            </a:p>
          </p:txBody>
        </p:sp>
        <p:sp>
          <p:nvSpPr>
            <p:cNvPr id="172" name="Line 173"/>
            <p:cNvSpPr>
              <a:spLocks noChangeShapeType="1"/>
            </p:cNvSpPr>
            <p:nvPr/>
          </p:nvSpPr>
          <p:spPr bwMode="auto">
            <a:xfrm flipV="1">
              <a:off x="3294" y="1823"/>
              <a:ext cx="14" cy="3"/>
            </a:xfrm>
            <a:prstGeom prst="line">
              <a:avLst/>
            </a:prstGeom>
            <a:noFill/>
            <a:ln w="0">
              <a:solidFill>
                <a:srgbClr val="000000"/>
              </a:solidFill>
              <a:round/>
              <a:headEnd/>
              <a:tailEnd/>
            </a:ln>
          </p:spPr>
          <p:txBody>
            <a:bodyPr/>
            <a:lstStyle/>
            <a:p>
              <a:endParaRPr lang="ja-JP" altLang="en-US"/>
            </a:p>
          </p:txBody>
        </p:sp>
        <p:sp>
          <p:nvSpPr>
            <p:cNvPr id="173" name="Line 174"/>
            <p:cNvSpPr>
              <a:spLocks noChangeShapeType="1"/>
            </p:cNvSpPr>
            <p:nvPr/>
          </p:nvSpPr>
          <p:spPr bwMode="auto">
            <a:xfrm flipV="1">
              <a:off x="3323" y="1817"/>
              <a:ext cx="14" cy="3"/>
            </a:xfrm>
            <a:prstGeom prst="line">
              <a:avLst/>
            </a:prstGeom>
            <a:noFill/>
            <a:ln w="0">
              <a:solidFill>
                <a:srgbClr val="000000"/>
              </a:solidFill>
              <a:round/>
              <a:headEnd/>
              <a:tailEnd/>
            </a:ln>
          </p:spPr>
          <p:txBody>
            <a:bodyPr/>
            <a:lstStyle/>
            <a:p>
              <a:endParaRPr lang="ja-JP" altLang="en-US"/>
            </a:p>
          </p:txBody>
        </p:sp>
        <p:sp>
          <p:nvSpPr>
            <p:cNvPr id="174" name="Line 175"/>
            <p:cNvSpPr>
              <a:spLocks noChangeShapeType="1"/>
            </p:cNvSpPr>
            <p:nvPr/>
          </p:nvSpPr>
          <p:spPr bwMode="auto">
            <a:xfrm flipV="1">
              <a:off x="3352" y="1811"/>
              <a:ext cx="14" cy="3"/>
            </a:xfrm>
            <a:prstGeom prst="line">
              <a:avLst/>
            </a:prstGeom>
            <a:noFill/>
            <a:ln w="0">
              <a:solidFill>
                <a:srgbClr val="000000"/>
              </a:solidFill>
              <a:round/>
              <a:headEnd/>
              <a:tailEnd/>
            </a:ln>
          </p:spPr>
          <p:txBody>
            <a:bodyPr/>
            <a:lstStyle/>
            <a:p>
              <a:endParaRPr lang="ja-JP" altLang="en-US"/>
            </a:p>
          </p:txBody>
        </p:sp>
        <p:sp>
          <p:nvSpPr>
            <p:cNvPr id="175" name="Line 176"/>
            <p:cNvSpPr>
              <a:spLocks noChangeShapeType="1"/>
            </p:cNvSpPr>
            <p:nvPr/>
          </p:nvSpPr>
          <p:spPr bwMode="auto">
            <a:xfrm flipV="1">
              <a:off x="3381" y="1805"/>
              <a:ext cx="14" cy="3"/>
            </a:xfrm>
            <a:prstGeom prst="line">
              <a:avLst/>
            </a:prstGeom>
            <a:noFill/>
            <a:ln w="0">
              <a:solidFill>
                <a:srgbClr val="000000"/>
              </a:solidFill>
              <a:round/>
              <a:headEnd/>
              <a:tailEnd/>
            </a:ln>
          </p:spPr>
          <p:txBody>
            <a:bodyPr/>
            <a:lstStyle/>
            <a:p>
              <a:endParaRPr lang="ja-JP" altLang="en-US"/>
            </a:p>
          </p:txBody>
        </p:sp>
        <p:sp>
          <p:nvSpPr>
            <p:cNvPr id="176" name="Line 177"/>
            <p:cNvSpPr>
              <a:spLocks noChangeShapeType="1"/>
            </p:cNvSpPr>
            <p:nvPr/>
          </p:nvSpPr>
          <p:spPr bwMode="auto">
            <a:xfrm flipV="1">
              <a:off x="3410" y="1799"/>
              <a:ext cx="14" cy="3"/>
            </a:xfrm>
            <a:prstGeom prst="line">
              <a:avLst/>
            </a:prstGeom>
            <a:noFill/>
            <a:ln w="0">
              <a:solidFill>
                <a:srgbClr val="000000"/>
              </a:solidFill>
              <a:round/>
              <a:headEnd/>
              <a:tailEnd/>
            </a:ln>
          </p:spPr>
          <p:txBody>
            <a:bodyPr/>
            <a:lstStyle/>
            <a:p>
              <a:endParaRPr lang="ja-JP" altLang="en-US"/>
            </a:p>
          </p:txBody>
        </p:sp>
        <p:sp>
          <p:nvSpPr>
            <p:cNvPr id="177" name="Line 178"/>
            <p:cNvSpPr>
              <a:spLocks noChangeShapeType="1"/>
            </p:cNvSpPr>
            <p:nvPr/>
          </p:nvSpPr>
          <p:spPr bwMode="auto">
            <a:xfrm flipV="1">
              <a:off x="3439" y="1793"/>
              <a:ext cx="14" cy="3"/>
            </a:xfrm>
            <a:prstGeom prst="line">
              <a:avLst/>
            </a:prstGeom>
            <a:noFill/>
            <a:ln w="0">
              <a:solidFill>
                <a:srgbClr val="000000"/>
              </a:solidFill>
              <a:round/>
              <a:headEnd/>
              <a:tailEnd/>
            </a:ln>
          </p:spPr>
          <p:txBody>
            <a:bodyPr/>
            <a:lstStyle/>
            <a:p>
              <a:endParaRPr lang="ja-JP" altLang="en-US"/>
            </a:p>
          </p:txBody>
        </p:sp>
        <p:sp>
          <p:nvSpPr>
            <p:cNvPr id="178" name="Line 179"/>
            <p:cNvSpPr>
              <a:spLocks noChangeShapeType="1"/>
            </p:cNvSpPr>
            <p:nvPr/>
          </p:nvSpPr>
          <p:spPr bwMode="auto">
            <a:xfrm flipV="1">
              <a:off x="3468" y="1787"/>
              <a:ext cx="14" cy="3"/>
            </a:xfrm>
            <a:prstGeom prst="line">
              <a:avLst/>
            </a:prstGeom>
            <a:noFill/>
            <a:ln w="0">
              <a:solidFill>
                <a:srgbClr val="000000"/>
              </a:solidFill>
              <a:round/>
              <a:headEnd/>
              <a:tailEnd/>
            </a:ln>
          </p:spPr>
          <p:txBody>
            <a:bodyPr/>
            <a:lstStyle/>
            <a:p>
              <a:endParaRPr lang="ja-JP" altLang="en-US"/>
            </a:p>
          </p:txBody>
        </p:sp>
        <p:sp>
          <p:nvSpPr>
            <p:cNvPr id="179" name="Line 180"/>
            <p:cNvSpPr>
              <a:spLocks noChangeShapeType="1"/>
            </p:cNvSpPr>
            <p:nvPr/>
          </p:nvSpPr>
          <p:spPr bwMode="auto">
            <a:xfrm flipV="1">
              <a:off x="3497" y="1781"/>
              <a:ext cx="14" cy="3"/>
            </a:xfrm>
            <a:prstGeom prst="line">
              <a:avLst/>
            </a:prstGeom>
            <a:noFill/>
            <a:ln w="0">
              <a:solidFill>
                <a:srgbClr val="000000"/>
              </a:solidFill>
              <a:round/>
              <a:headEnd/>
              <a:tailEnd/>
            </a:ln>
          </p:spPr>
          <p:txBody>
            <a:bodyPr/>
            <a:lstStyle/>
            <a:p>
              <a:endParaRPr lang="ja-JP" altLang="en-US"/>
            </a:p>
          </p:txBody>
        </p:sp>
        <p:sp>
          <p:nvSpPr>
            <p:cNvPr id="180" name="Line 181"/>
            <p:cNvSpPr>
              <a:spLocks noChangeShapeType="1"/>
            </p:cNvSpPr>
            <p:nvPr/>
          </p:nvSpPr>
          <p:spPr bwMode="auto">
            <a:xfrm flipV="1">
              <a:off x="3526" y="1774"/>
              <a:ext cx="14" cy="3"/>
            </a:xfrm>
            <a:prstGeom prst="line">
              <a:avLst/>
            </a:prstGeom>
            <a:noFill/>
            <a:ln w="0">
              <a:solidFill>
                <a:srgbClr val="000000"/>
              </a:solidFill>
              <a:round/>
              <a:headEnd/>
              <a:tailEnd/>
            </a:ln>
          </p:spPr>
          <p:txBody>
            <a:bodyPr/>
            <a:lstStyle/>
            <a:p>
              <a:endParaRPr lang="ja-JP" altLang="en-US"/>
            </a:p>
          </p:txBody>
        </p:sp>
        <p:sp>
          <p:nvSpPr>
            <p:cNvPr id="181" name="Line 182"/>
            <p:cNvSpPr>
              <a:spLocks noChangeShapeType="1"/>
            </p:cNvSpPr>
            <p:nvPr/>
          </p:nvSpPr>
          <p:spPr bwMode="auto">
            <a:xfrm flipV="1">
              <a:off x="3555" y="1768"/>
              <a:ext cx="14" cy="3"/>
            </a:xfrm>
            <a:prstGeom prst="line">
              <a:avLst/>
            </a:prstGeom>
            <a:noFill/>
            <a:ln w="0">
              <a:solidFill>
                <a:srgbClr val="000000"/>
              </a:solidFill>
              <a:round/>
              <a:headEnd/>
              <a:tailEnd/>
            </a:ln>
          </p:spPr>
          <p:txBody>
            <a:bodyPr/>
            <a:lstStyle/>
            <a:p>
              <a:endParaRPr lang="ja-JP" altLang="en-US"/>
            </a:p>
          </p:txBody>
        </p:sp>
        <p:sp>
          <p:nvSpPr>
            <p:cNvPr id="182" name="Line 183"/>
            <p:cNvSpPr>
              <a:spLocks noChangeShapeType="1"/>
            </p:cNvSpPr>
            <p:nvPr/>
          </p:nvSpPr>
          <p:spPr bwMode="auto">
            <a:xfrm flipV="1">
              <a:off x="3584" y="1762"/>
              <a:ext cx="14" cy="3"/>
            </a:xfrm>
            <a:prstGeom prst="line">
              <a:avLst/>
            </a:prstGeom>
            <a:noFill/>
            <a:ln w="0">
              <a:solidFill>
                <a:srgbClr val="000000"/>
              </a:solidFill>
              <a:round/>
              <a:headEnd/>
              <a:tailEnd/>
            </a:ln>
          </p:spPr>
          <p:txBody>
            <a:bodyPr/>
            <a:lstStyle/>
            <a:p>
              <a:endParaRPr lang="ja-JP" altLang="en-US"/>
            </a:p>
          </p:txBody>
        </p:sp>
        <p:sp>
          <p:nvSpPr>
            <p:cNvPr id="183" name="Line 184"/>
            <p:cNvSpPr>
              <a:spLocks noChangeShapeType="1"/>
            </p:cNvSpPr>
            <p:nvPr/>
          </p:nvSpPr>
          <p:spPr bwMode="auto">
            <a:xfrm flipV="1">
              <a:off x="3613" y="1756"/>
              <a:ext cx="14" cy="3"/>
            </a:xfrm>
            <a:prstGeom prst="line">
              <a:avLst/>
            </a:prstGeom>
            <a:noFill/>
            <a:ln w="0">
              <a:solidFill>
                <a:srgbClr val="000000"/>
              </a:solidFill>
              <a:round/>
              <a:headEnd/>
              <a:tailEnd/>
            </a:ln>
          </p:spPr>
          <p:txBody>
            <a:bodyPr/>
            <a:lstStyle/>
            <a:p>
              <a:endParaRPr lang="ja-JP" altLang="en-US"/>
            </a:p>
          </p:txBody>
        </p:sp>
        <p:sp>
          <p:nvSpPr>
            <p:cNvPr id="184" name="Line 185"/>
            <p:cNvSpPr>
              <a:spLocks noChangeShapeType="1"/>
            </p:cNvSpPr>
            <p:nvPr/>
          </p:nvSpPr>
          <p:spPr bwMode="auto">
            <a:xfrm flipV="1">
              <a:off x="3642" y="1750"/>
              <a:ext cx="14" cy="3"/>
            </a:xfrm>
            <a:prstGeom prst="line">
              <a:avLst/>
            </a:prstGeom>
            <a:noFill/>
            <a:ln w="0">
              <a:solidFill>
                <a:srgbClr val="000000"/>
              </a:solidFill>
              <a:round/>
              <a:headEnd/>
              <a:tailEnd/>
            </a:ln>
          </p:spPr>
          <p:txBody>
            <a:bodyPr/>
            <a:lstStyle/>
            <a:p>
              <a:endParaRPr lang="ja-JP" altLang="en-US"/>
            </a:p>
          </p:txBody>
        </p:sp>
        <p:sp>
          <p:nvSpPr>
            <p:cNvPr id="185" name="Line 186"/>
            <p:cNvSpPr>
              <a:spLocks noChangeShapeType="1"/>
            </p:cNvSpPr>
            <p:nvPr/>
          </p:nvSpPr>
          <p:spPr bwMode="auto">
            <a:xfrm flipV="1">
              <a:off x="3671" y="1744"/>
              <a:ext cx="14" cy="3"/>
            </a:xfrm>
            <a:prstGeom prst="line">
              <a:avLst/>
            </a:prstGeom>
            <a:noFill/>
            <a:ln w="0">
              <a:solidFill>
                <a:srgbClr val="000000"/>
              </a:solidFill>
              <a:round/>
              <a:headEnd/>
              <a:tailEnd/>
            </a:ln>
          </p:spPr>
          <p:txBody>
            <a:bodyPr/>
            <a:lstStyle/>
            <a:p>
              <a:endParaRPr lang="ja-JP" altLang="en-US"/>
            </a:p>
          </p:txBody>
        </p:sp>
        <p:sp>
          <p:nvSpPr>
            <p:cNvPr id="186" name="Line 187"/>
            <p:cNvSpPr>
              <a:spLocks noChangeShapeType="1"/>
            </p:cNvSpPr>
            <p:nvPr/>
          </p:nvSpPr>
          <p:spPr bwMode="auto">
            <a:xfrm flipV="1">
              <a:off x="3700" y="1738"/>
              <a:ext cx="14" cy="3"/>
            </a:xfrm>
            <a:prstGeom prst="line">
              <a:avLst/>
            </a:prstGeom>
            <a:noFill/>
            <a:ln w="0">
              <a:solidFill>
                <a:srgbClr val="000000"/>
              </a:solidFill>
              <a:round/>
              <a:headEnd/>
              <a:tailEnd/>
            </a:ln>
          </p:spPr>
          <p:txBody>
            <a:bodyPr/>
            <a:lstStyle/>
            <a:p>
              <a:endParaRPr lang="ja-JP" altLang="en-US"/>
            </a:p>
          </p:txBody>
        </p:sp>
        <p:sp>
          <p:nvSpPr>
            <p:cNvPr id="187" name="Line 188"/>
            <p:cNvSpPr>
              <a:spLocks noChangeShapeType="1"/>
            </p:cNvSpPr>
            <p:nvPr/>
          </p:nvSpPr>
          <p:spPr bwMode="auto">
            <a:xfrm flipV="1">
              <a:off x="3729" y="1732"/>
              <a:ext cx="14" cy="3"/>
            </a:xfrm>
            <a:prstGeom prst="line">
              <a:avLst/>
            </a:prstGeom>
            <a:noFill/>
            <a:ln w="0">
              <a:solidFill>
                <a:srgbClr val="000000"/>
              </a:solidFill>
              <a:round/>
              <a:headEnd/>
              <a:tailEnd/>
            </a:ln>
          </p:spPr>
          <p:txBody>
            <a:bodyPr/>
            <a:lstStyle/>
            <a:p>
              <a:endParaRPr lang="ja-JP" altLang="en-US"/>
            </a:p>
          </p:txBody>
        </p:sp>
        <p:sp>
          <p:nvSpPr>
            <p:cNvPr id="188" name="Line 189"/>
            <p:cNvSpPr>
              <a:spLocks noChangeShapeType="1"/>
            </p:cNvSpPr>
            <p:nvPr/>
          </p:nvSpPr>
          <p:spPr bwMode="auto">
            <a:xfrm flipV="1">
              <a:off x="3758" y="1726"/>
              <a:ext cx="14" cy="3"/>
            </a:xfrm>
            <a:prstGeom prst="line">
              <a:avLst/>
            </a:prstGeom>
            <a:noFill/>
            <a:ln w="0">
              <a:solidFill>
                <a:srgbClr val="000000"/>
              </a:solidFill>
              <a:round/>
              <a:headEnd/>
              <a:tailEnd/>
            </a:ln>
          </p:spPr>
          <p:txBody>
            <a:bodyPr/>
            <a:lstStyle/>
            <a:p>
              <a:endParaRPr lang="ja-JP" altLang="en-US"/>
            </a:p>
          </p:txBody>
        </p:sp>
        <p:sp>
          <p:nvSpPr>
            <p:cNvPr id="189" name="Line 190"/>
            <p:cNvSpPr>
              <a:spLocks noChangeShapeType="1"/>
            </p:cNvSpPr>
            <p:nvPr/>
          </p:nvSpPr>
          <p:spPr bwMode="auto">
            <a:xfrm flipV="1">
              <a:off x="3787" y="1719"/>
              <a:ext cx="14" cy="4"/>
            </a:xfrm>
            <a:prstGeom prst="line">
              <a:avLst/>
            </a:prstGeom>
            <a:noFill/>
            <a:ln w="0">
              <a:solidFill>
                <a:srgbClr val="000000"/>
              </a:solidFill>
              <a:round/>
              <a:headEnd/>
              <a:tailEnd/>
            </a:ln>
          </p:spPr>
          <p:txBody>
            <a:bodyPr/>
            <a:lstStyle/>
            <a:p>
              <a:endParaRPr lang="ja-JP" altLang="en-US"/>
            </a:p>
          </p:txBody>
        </p:sp>
        <p:sp>
          <p:nvSpPr>
            <p:cNvPr id="190" name="Line 191"/>
            <p:cNvSpPr>
              <a:spLocks noChangeShapeType="1"/>
            </p:cNvSpPr>
            <p:nvPr/>
          </p:nvSpPr>
          <p:spPr bwMode="auto">
            <a:xfrm flipV="1">
              <a:off x="3816" y="1713"/>
              <a:ext cx="14" cy="3"/>
            </a:xfrm>
            <a:prstGeom prst="line">
              <a:avLst/>
            </a:prstGeom>
            <a:noFill/>
            <a:ln w="0">
              <a:solidFill>
                <a:srgbClr val="000000"/>
              </a:solidFill>
              <a:round/>
              <a:headEnd/>
              <a:tailEnd/>
            </a:ln>
          </p:spPr>
          <p:txBody>
            <a:bodyPr/>
            <a:lstStyle/>
            <a:p>
              <a:endParaRPr lang="ja-JP" altLang="en-US"/>
            </a:p>
          </p:txBody>
        </p:sp>
        <p:sp>
          <p:nvSpPr>
            <p:cNvPr id="191" name="Line 192"/>
            <p:cNvSpPr>
              <a:spLocks noChangeShapeType="1"/>
            </p:cNvSpPr>
            <p:nvPr/>
          </p:nvSpPr>
          <p:spPr bwMode="auto">
            <a:xfrm flipV="1">
              <a:off x="3845" y="1707"/>
              <a:ext cx="14" cy="3"/>
            </a:xfrm>
            <a:prstGeom prst="line">
              <a:avLst/>
            </a:prstGeom>
            <a:noFill/>
            <a:ln w="0">
              <a:solidFill>
                <a:srgbClr val="000000"/>
              </a:solidFill>
              <a:round/>
              <a:headEnd/>
              <a:tailEnd/>
            </a:ln>
          </p:spPr>
          <p:txBody>
            <a:bodyPr/>
            <a:lstStyle/>
            <a:p>
              <a:endParaRPr lang="ja-JP" altLang="en-US"/>
            </a:p>
          </p:txBody>
        </p:sp>
        <p:sp>
          <p:nvSpPr>
            <p:cNvPr id="192" name="Line 193"/>
            <p:cNvSpPr>
              <a:spLocks noChangeShapeType="1"/>
            </p:cNvSpPr>
            <p:nvPr/>
          </p:nvSpPr>
          <p:spPr bwMode="auto">
            <a:xfrm flipV="1">
              <a:off x="3874" y="1701"/>
              <a:ext cx="14" cy="3"/>
            </a:xfrm>
            <a:prstGeom prst="line">
              <a:avLst/>
            </a:prstGeom>
            <a:noFill/>
            <a:ln w="0">
              <a:solidFill>
                <a:srgbClr val="000000"/>
              </a:solidFill>
              <a:round/>
              <a:headEnd/>
              <a:tailEnd/>
            </a:ln>
          </p:spPr>
          <p:txBody>
            <a:bodyPr/>
            <a:lstStyle/>
            <a:p>
              <a:endParaRPr lang="ja-JP" altLang="en-US"/>
            </a:p>
          </p:txBody>
        </p:sp>
        <p:sp>
          <p:nvSpPr>
            <p:cNvPr id="193" name="Line 194"/>
            <p:cNvSpPr>
              <a:spLocks noChangeShapeType="1"/>
            </p:cNvSpPr>
            <p:nvPr/>
          </p:nvSpPr>
          <p:spPr bwMode="auto">
            <a:xfrm flipV="1">
              <a:off x="3903" y="1695"/>
              <a:ext cx="14" cy="3"/>
            </a:xfrm>
            <a:prstGeom prst="line">
              <a:avLst/>
            </a:prstGeom>
            <a:noFill/>
            <a:ln w="0">
              <a:solidFill>
                <a:srgbClr val="000000"/>
              </a:solidFill>
              <a:round/>
              <a:headEnd/>
              <a:tailEnd/>
            </a:ln>
          </p:spPr>
          <p:txBody>
            <a:bodyPr/>
            <a:lstStyle/>
            <a:p>
              <a:endParaRPr lang="ja-JP" altLang="en-US"/>
            </a:p>
          </p:txBody>
        </p:sp>
        <p:sp>
          <p:nvSpPr>
            <p:cNvPr id="194" name="Line 195"/>
            <p:cNvSpPr>
              <a:spLocks noChangeShapeType="1"/>
            </p:cNvSpPr>
            <p:nvPr/>
          </p:nvSpPr>
          <p:spPr bwMode="auto">
            <a:xfrm flipV="1">
              <a:off x="3932" y="1689"/>
              <a:ext cx="14" cy="3"/>
            </a:xfrm>
            <a:prstGeom prst="line">
              <a:avLst/>
            </a:prstGeom>
            <a:noFill/>
            <a:ln w="0">
              <a:solidFill>
                <a:srgbClr val="000000"/>
              </a:solidFill>
              <a:round/>
              <a:headEnd/>
              <a:tailEnd/>
            </a:ln>
          </p:spPr>
          <p:txBody>
            <a:bodyPr/>
            <a:lstStyle/>
            <a:p>
              <a:endParaRPr lang="ja-JP" altLang="en-US"/>
            </a:p>
          </p:txBody>
        </p:sp>
        <p:sp>
          <p:nvSpPr>
            <p:cNvPr id="195" name="Line 196"/>
            <p:cNvSpPr>
              <a:spLocks noChangeShapeType="1"/>
            </p:cNvSpPr>
            <p:nvPr/>
          </p:nvSpPr>
          <p:spPr bwMode="auto">
            <a:xfrm flipV="1">
              <a:off x="3961" y="1683"/>
              <a:ext cx="14" cy="3"/>
            </a:xfrm>
            <a:prstGeom prst="line">
              <a:avLst/>
            </a:prstGeom>
            <a:noFill/>
            <a:ln w="0">
              <a:solidFill>
                <a:srgbClr val="000000"/>
              </a:solidFill>
              <a:round/>
              <a:headEnd/>
              <a:tailEnd/>
            </a:ln>
          </p:spPr>
          <p:txBody>
            <a:bodyPr/>
            <a:lstStyle/>
            <a:p>
              <a:endParaRPr lang="ja-JP" altLang="en-US"/>
            </a:p>
          </p:txBody>
        </p:sp>
        <p:sp>
          <p:nvSpPr>
            <p:cNvPr id="196" name="Line 197"/>
            <p:cNvSpPr>
              <a:spLocks noChangeShapeType="1"/>
            </p:cNvSpPr>
            <p:nvPr/>
          </p:nvSpPr>
          <p:spPr bwMode="auto">
            <a:xfrm flipV="1">
              <a:off x="3990" y="1676"/>
              <a:ext cx="14" cy="4"/>
            </a:xfrm>
            <a:prstGeom prst="line">
              <a:avLst/>
            </a:prstGeom>
            <a:noFill/>
            <a:ln w="0">
              <a:solidFill>
                <a:srgbClr val="000000"/>
              </a:solidFill>
              <a:round/>
              <a:headEnd/>
              <a:tailEnd/>
            </a:ln>
          </p:spPr>
          <p:txBody>
            <a:bodyPr/>
            <a:lstStyle/>
            <a:p>
              <a:endParaRPr lang="ja-JP" altLang="en-US"/>
            </a:p>
          </p:txBody>
        </p:sp>
        <p:sp>
          <p:nvSpPr>
            <p:cNvPr id="197" name="Line 198"/>
            <p:cNvSpPr>
              <a:spLocks noChangeShapeType="1"/>
            </p:cNvSpPr>
            <p:nvPr/>
          </p:nvSpPr>
          <p:spPr bwMode="auto">
            <a:xfrm flipV="1">
              <a:off x="4019" y="1670"/>
              <a:ext cx="14" cy="3"/>
            </a:xfrm>
            <a:prstGeom prst="line">
              <a:avLst/>
            </a:prstGeom>
            <a:noFill/>
            <a:ln w="0">
              <a:solidFill>
                <a:srgbClr val="000000"/>
              </a:solidFill>
              <a:round/>
              <a:headEnd/>
              <a:tailEnd/>
            </a:ln>
          </p:spPr>
          <p:txBody>
            <a:bodyPr/>
            <a:lstStyle/>
            <a:p>
              <a:endParaRPr lang="ja-JP" altLang="en-US"/>
            </a:p>
          </p:txBody>
        </p:sp>
        <p:sp>
          <p:nvSpPr>
            <p:cNvPr id="198" name="Line 199"/>
            <p:cNvSpPr>
              <a:spLocks noChangeShapeType="1"/>
            </p:cNvSpPr>
            <p:nvPr/>
          </p:nvSpPr>
          <p:spPr bwMode="auto">
            <a:xfrm flipV="1">
              <a:off x="4048" y="1664"/>
              <a:ext cx="14" cy="3"/>
            </a:xfrm>
            <a:prstGeom prst="line">
              <a:avLst/>
            </a:prstGeom>
            <a:noFill/>
            <a:ln w="0">
              <a:solidFill>
                <a:srgbClr val="000000"/>
              </a:solidFill>
              <a:round/>
              <a:headEnd/>
              <a:tailEnd/>
            </a:ln>
          </p:spPr>
          <p:txBody>
            <a:bodyPr/>
            <a:lstStyle/>
            <a:p>
              <a:endParaRPr lang="ja-JP" altLang="en-US"/>
            </a:p>
          </p:txBody>
        </p:sp>
        <p:sp>
          <p:nvSpPr>
            <p:cNvPr id="199" name="Line 200"/>
            <p:cNvSpPr>
              <a:spLocks noChangeShapeType="1"/>
            </p:cNvSpPr>
            <p:nvPr/>
          </p:nvSpPr>
          <p:spPr bwMode="auto">
            <a:xfrm flipV="1">
              <a:off x="4077" y="1658"/>
              <a:ext cx="14" cy="3"/>
            </a:xfrm>
            <a:prstGeom prst="line">
              <a:avLst/>
            </a:prstGeom>
            <a:noFill/>
            <a:ln w="0">
              <a:solidFill>
                <a:srgbClr val="000000"/>
              </a:solidFill>
              <a:round/>
              <a:headEnd/>
              <a:tailEnd/>
            </a:ln>
          </p:spPr>
          <p:txBody>
            <a:bodyPr/>
            <a:lstStyle/>
            <a:p>
              <a:endParaRPr lang="ja-JP" altLang="en-US"/>
            </a:p>
          </p:txBody>
        </p:sp>
        <p:sp>
          <p:nvSpPr>
            <p:cNvPr id="200" name="Line 201"/>
            <p:cNvSpPr>
              <a:spLocks noChangeShapeType="1"/>
            </p:cNvSpPr>
            <p:nvPr/>
          </p:nvSpPr>
          <p:spPr bwMode="auto">
            <a:xfrm flipV="1">
              <a:off x="4106" y="1652"/>
              <a:ext cx="14" cy="3"/>
            </a:xfrm>
            <a:prstGeom prst="line">
              <a:avLst/>
            </a:prstGeom>
            <a:noFill/>
            <a:ln w="0">
              <a:solidFill>
                <a:srgbClr val="000000"/>
              </a:solidFill>
              <a:round/>
              <a:headEnd/>
              <a:tailEnd/>
            </a:ln>
          </p:spPr>
          <p:txBody>
            <a:bodyPr/>
            <a:lstStyle/>
            <a:p>
              <a:endParaRPr lang="ja-JP" altLang="en-US"/>
            </a:p>
          </p:txBody>
        </p:sp>
        <p:sp>
          <p:nvSpPr>
            <p:cNvPr id="201" name="Line 202"/>
            <p:cNvSpPr>
              <a:spLocks noChangeShapeType="1"/>
            </p:cNvSpPr>
            <p:nvPr/>
          </p:nvSpPr>
          <p:spPr bwMode="auto">
            <a:xfrm flipV="1">
              <a:off x="4135" y="1646"/>
              <a:ext cx="14" cy="3"/>
            </a:xfrm>
            <a:prstGeom prst="line">
              <a:avLst/>
            </a:prstGeom>
            <a:noFill/>
            <a:ln w="0">
              <a:solidFill>
                <a:srgbClr val="000000"/>
              </a:solidFill>
              <a:round/>
              <a:headEnd/>
              <a:tailEnd/>
            </a:ln>
          </p:spPr>
          <p:txBody>
            <a:bodyPr/>
            <a:lstStyle/>
            <a:p>
              <a:endParaRPr lang="ja-JP" altLang="en-US"/>
            </a:p>
          </p:txBody>
        </p:sp>
        <p:sp>
          <p:nvSpPr>
            <p:cNvPr id="202" name="Line 203"/>
            <p:cNvSpPr>
              <a:spLocks noChangeShapeType="1"/>
            </p:cNvSpPr>
            <p:nvPr/>
          </p:nvSpPr>
          <p:spPr bwMode="auto">
            <a:xfrm flipV="1">
              <a:off x="4164" y="1640"/>
              <a:ext cx="14" cy="3"/>
            </a:xfrm>
            <a:prstGeom prst="line">
              <a:avLst/>
            </a:prstGeom>
            <a:noFill/>
            <a:ln w="0">
              <a:solidFill>
                <a:srgbClr val="000000"/>
              </a:solidFill>
              <a:round/>
              <a:headEnd/>
              <a:tailEnd/>
            </a:ln>
          </p:spPr>
          <p:txBody>
            <a:bodyPr/>
            <a:lstStyle/>
            <a:p>
              <a:endParaRPr lang="ja-JP" altLang="en-US"/>
            </a:p>
          </p:txBody>
        </p:sp>
        <p:sp>
          <p:nvSpPr>
            <p:cNvPr id="203" name="Line 204"/>
            <p:cNvSpPr>
              <a:spLocks noChangeShapeType="1"/>
            </p:cNvSpPr>
            <p:nvPr/>
          </p:nvSpPr>
          <p:spPr bwMode="auto">
            <a:xfrm flipV="1">
              <a:off x="4193" y="1634"/>
              <a:ext cx="14" cy="3"/>
            </a:xfrm>
            <a:prstGeom prst="line">
              <a:avLst/>
            </a:prstGeom>
            <a:noFill/>
            <a:ln w="0">
              <a:solidFill>
                <a:srgbClr val="000000"/>
              </a:solidFill>
              <a:round/>
              <a:headEnd/>
              <a:tailEnd/>
            </a:ln>
          </p:spPr>
          <p:txBody>
            <a:bodyPr/>
            <a:lstStyle/>
            <a:p>
              <a:endParaRPr lang="ja-JP" altLang="en-US"/>
            </a:p>
          </p:txBody>
        </p:sp>
        <p:sp>
          <p:nvSpPr>
            <p:cNvPr id="204" name="Line 205"/>
            <p:cNvSpPr>
              <a:spLocks noChangeShapeType="1"/>
            </p:cNvSpPr>
            <p:nvPr/>
          </p:nvSpPr>
          <p:spPr bwMode="auto">
            <a:xfrm flipV="1">
              <a:off x="4222" y="1628"/>
              <a:ext cx="14" cy="3"/>
            </a:xfrm>
            <a:prstGeom prst="line">
              <a:avLst/>
            </a:prstGeom>
            <a:noFill/>
            <a:ln w="0">
              <a:solidFill>
                <a:srgbClr val="000000"/>
              </a:solidFill>
              <a:round/>
              <a:headEnd/>
              <a:tailEnd/>
            </a:ln>
          </p:spPr>
          <p:txBody>
            <a:bodyPr/>
            <a:lstStyle/>
            <a:p>
              <a:endParaRPr lang="ja-JP" altLang="en-US"/>
            </a:p>
          </p:txBody>
        </p:sp>
        <p:sp>
          <p:nvSpPr>
            <p:cNvPr id="205" name="Line 206"/>
            <p:cNvSpPr>
              <a:spLocks noChangeShapeType="1"/>
            </p:cNvSpPr>
            <p:nvPr/>
          </p:nvSpPr>
          <p:spPr bwMode="auto">
            <a:xfrm flipV="1">
              <a:off x="4251" y="1622"/>
              <a:ext cx="14" cy="3"/>
            </a:xfrm>
            <a:prstGeom prst="line">
              <a:avLst/>
            </a:prstGeom>
            <a:noFill/>
            <a:ln w="0">
              <a:solidFill>
                <a:srgbClr val="000000"/>
              </a:solidFill>
              <a:round/>
              <a:headEnd/>
              <a:tailEnd/>
            </a:ln>
          </p:spPr>
          <p:txBody>
            <a:bodyPr/>
            <a:lstStyle/>
            <a:p>
              <a:endParaRPr lang="ja-JP" altLang="en-US"/>
            </a:p>
          </p:txBody>
        </p:sp>
        <p:sp>
          <p:nvSpPr>
            <p:cNvPr id="206" name="Freeform 207"/>
            <p:cNvSpPr>
              <a:spLocks/>
            </p:cNvSpPr>
            <p:nvPr/>
          </p:nvSpPr>
          <p:spPr bwMode="auto">
            <a:xfrm>
              <a:off x="4283" y="3340"/>
              <a:ext cx="118" cy="84"/>
            </a:xfrm>
            <a:custGeom>
              <a:avLst/>
              <a:gdLst/>
              <a:ahLst/>
              <a:cxnLst>
                <a:cxn ang="0">
                  <a:pos x="33" y="299"/>
                </a:cxn>
                <a:cxn ang="0">
                  <a:pos x="53" y="256"/>
                </a:cxn>
                <a:cxn ang="0">
                  <a:pos x="65" y="211"/>
                </a:cxn>
                <a:cxn ang="0">
                  <a:pos x="67" y="164"/>
                </a:cxn>
                <a:cxn ang="0">
                  <a:pos x="62" y="116"/>
                </a:cxn>
                <a:cxn ang="0">
                  <a:pos x="47" y="72"/>
                </a:cxn>
                <a:cxn ang="0">
                  <a:pos x="26" y="32"/>
                </a:cxn>
                <a:cxn ang="0">
                  <a:pos x="0" y="0"/>
                </a:cxn>
                <a:cxn ang="0">
                  <a:pos x="471" y="156"/>
                </a:cxn>
                <a:cxn ang="0">
                  <a:pos x="7" y="334"/>
                </a:cxn>
                <a:cxn ang="0">
                  <a:pos x="33" y="299"/>
                </a:cxn>
              </a:cxnLst>
              <a:rect l="0" t="0" r="r" b="b"/>
              <a:pathLst>
                <a:path w="471" h="334">
                  <a:moveTo>
                    <a:pt x="33" y="299"/>
                  </a:moveTo>
                  <a:lnTo>
                    <a:pt x="53" y="256"/>
                  </a:lnTo>
                  <a:lnTo>
                    <a:pt x="65" y="211"/>
                  </a:lnTo>
                  <a:lnTo>
                    <a:pt x="67" y="164"/>
                  </a:lnTo>
                  <a:lnTo>
                    <a:pt x="62" y="116"/>
                  </a:lnTo>
                  <a:lnTo>
                    <a:pt x="47" y="72"/>
                  </a:lnTo>
                  <a:lnTo>
                    <a:pt x="26" y="32"/>
                  </a:lnTo>
                  <a:lnTo>
                    <a:pt x="0" y="0"/>
                  </a:lnTo>
                  <a:lnTo>
                    <a:pt x="471" y="156"/>
                  </a:lnTo>
                  <a:lnTo>
                    <a:pt x="7" y="334"/>
                  </a:lnTo>
                  <a:lnTo>
                    <a:pt x="33" y="299"/>
                  </a:lnTo>
                  <a:close/>
                </a:path>
              </a:pathLst>
            </a:custGeom>
            <a:solidFill>
              <a:srgbClr val="000000"/>
            </a:solidFill>
            <a:ln w="9525">
              <a:noFill/>
              <a:round/>
              <a:headEnd/>
              <a:tailEnd/>
            </a:ln>
          </p:spPr>
          <p:txBody>
            <a:bodyPr/>
            <a:lstStyle/>
            <a:p>
              <a:endParaRPr lang="ja-JP" altLang="en-US"/>
            </a:p>
          </p:txBody>
        </p:sp>
        <p:sp>
          <p:nvSpPr>
            <p:cNvPr id="207" name="Line 208"/>
            <p:cNvSpPr>
              <a:spLocks noChangeShapeType="1"/>
            </p:cNvSpPr>
            <p:nvPr/>
          </p:nvSpPr>
          <p:spPr bwMode="auto">
            <a:xfrm flipV="1">
              <a:off x="3155" y="3382"/>
              <a:ext cx="1152" cy="26"/>
            </a:xfrm>
            <a:prstGeom prst="line">
              <a:avLst/>
            </a:prstGeom>
            <a:noFill/>
            <a:ln w="0">
              <a:solidFill>
                <a:srgbClr val="000000"/>
              </a:solidFill>
              <a:round/>
              <a:headEnd/>
              <a:tailEnd/>
            </a:ln>
          </p:spPr>
          <p:txBody>
            <a:bodyPr/>
            <a:lstStyle/>
            <a:p>
              <a:endParaRPr lang="ja-JP" altLang="en-US"/>
            </a:p>
          </p:txBody>
        </p:sp>
        <p:sp>
          <p:nvSpPr>
            <p:cNvPr id="208" name="Freeform 209"/>
            <p:cNvSpPr>
              <a:spLocks/>
            </p:cNvSpPr>
            <p:nvPr/>
          </p:nvSpPr>
          <p:spPr bwMode="auto">
            <a:xfrm>
              <a:off x="4422" y="2591"/>
              <a:ext cx="84" cy="167"/>
            </a:xfrm>
            <a:custGeom>
              <a:avLst/>
              <a:gdLst/>
              <a:ahLst/>
              <a:cxnLst>
                <a:cxn ang="0">
                  <a:pos x="335" y="40"/>
                </a:cxn>
                <a:cxn ang="0">
                  <a:pos x="201" y="636"/>
                </a:cxn>
                <a:cxn ang="0">
                  <a:pos x="199" y="648"/>
                </a:cxn>
                <a:cxn ang="0">
                  <a:pos x="191" y="660"/>
                </a:cxn>
                <a:cxn ang="0">
                  <a:pos x="180" y="667"/>
                </a:cxn>
                <a:cxn ang="0">
                  <a:pos x="167" y="670"/>
                </a:cxn>
                <a:cxn ang="0">
                  <a:pos x="154" y="667"/>
                </a:cxn>
                <a:cxn ang="0">
                  <a:pos x="143" y="660"/>
                </a:cxn>
                <a:cxn ang="0">
                  <a:pos x="135" y="648"/>
                </a:cxn>
                <a:cxn ang="0">
                  <a:pos x="133" y="636"/>
                </a:cxn>
                <a:cxn ang="0">
                  <a:pos x="1" y="39"/>
                </a:cxn>
                <a:cxn ang="0">
                  <a:pos x="0" y="40"/>
                </a:cxn>
                <a:cxn ang="0">
                  <a:pos x="0" y="37"/>
                </a:cxn>
                <a:cxn ang="0">
                  <a:pos x="0" y="26"/>
                </a:cxn>
                <a:cxn ang="0">
                  <a:pos x="7" y="12"/>
                </a:cxn>
                <a:cxn ang="0">
                  <a:pos x="17" y="3"/>
                </a:cxn>
                <a:cxn ang="0">
                  <a:pos x="29" y="0"/>
                </a:cxn>
                <a:cxn ang="0">
                  <a:pos x="42" y="1"/>
                </a:cxn>
                <a:cxn ang="0">
                  <a:pos x="54" y="8"/>
                </a:cxn>
                <a:cxn ang="0">
                  <a:pos x="62" y="18"/>
                </a:cxn>
                <a:cxn ang="0">
                  <a:pos x="66" y="30"/>
                </a:cxn>
                <a:cxn ang="0">
                  <a:pos x="167" y="484"/>
                </a:cxn>
                <a:cxn ang="0">
                  <a:pos x="269" y="27"/>
                </a:cxn>
                <a:cxn ang="0">
                  <a:pos x="274" y="17"/>
                </a:cxn>
                <a:cxn ang="0">
                  <a:pos x="280" y="9"/>
                </a:cxn>
                <a:cxn ang="0">
                  <a:pos x="289" y="2"/>
                </a:cxn>
                <a:cxn ang="0">
                  <a:pos x="298" y="0"/>
                </a:cxn>
                <a:cxn ang="0">
                  <a:pos x="312" y="1"/>
                </a:cxn>
                <a:cxn ang="0">
                  <a:pos x="323" y="8"/>
                </a:cxn>
                <a:cxn ang="0">
                  <a:pos x="332" y="18"/>
                </a:cxn>
                <a:cxn ang="0">
                  <a:pos x="335" y="30"/>
                </a:cxn>
                <a:cxn ang="0">
                  <a:pos x="335" y="36"/>
                </a:cxn>
                <a:cxn ang="0">
                  <a:pos x="335" y="40"/>
                </a:cxn>
              </a:cxnLst>
              <a:rect l="0" t="0" r="r" b="b"/>
              <a:pathLst>
                <a:path w="335" h="670">
                  <a:moveTo>
                    <a:pt x="335" y="40"/>
                  </a:moveTo>
                  <a:lnTo>
                    <a:pt x="201" y="636"/>
                  </a:lnTo>
                  <a:lnTo>
                    <a:pt x="199" y="648"/>
                  </a:lnTo>
                  <a:lnTo>
                    <a:pt x="191" y="660"/>
                  </a:lnTo>
                  <a:lnTo>
                    <a:pt x="180" y="667"/>
                  </a:lnTo>
                  <a:lnTo>
                    <a:pt x="167" y="670"/>
                  </a:lnTo>
                  <a:lnTo>
                    <a:pt x="154" y="667"/>
                  </a:lnTo>
                  <a:lnTo>
                    <a:pt x="143" y="660"/>
                  </a:lnTo>
                  <a:lnTo>
                    <a:pt x="135" y="648"/>
                  </a:lnTo>
                  <a:lnTo>
                    <a:pt x="133" y="636"/>
                  </a:lnTo>
                  <a:lnTo>
                    <a:pt x="1" y="39"/>
                  </a:lnTo>
                  <a:lnTo>
                    <a:pt x="0" y="40"/>
                  </a:lnTo>
                  <a:lnTo>
                    <a:pt x="0" y="37"/>
                  </a:lnTo>
                  <a:lnTo>
                    <a:pt x="0" y="26"/>
                  </a:lnTo>
                  <a:lnTo>
                    <a:pt x="7" y="12"/>
                  </a:lnTo>
                  <a:lnTo>
                    <a:pt x="17" y="3"/>
                  </a:lnTo>
                  <a:lnTo>
                    <a:pt x="29" y="0"/>
                  </a:lnTo>
                  <a:lnTo>
                    <a:pt x="42" y="1"/>
                  </a:lnTo>
                  <a:lnTo>
                    <a:pt x="54" y="8"/>
                  </a:lnTo>
                  <a:lnTo>
                    <a:pt x="62" y="18"/>
                  </a:lnTo>
                  <a:lnTo>
                    <a:pt x="66" y="30"/>
                  </a:lnTo>
                  <a:lnTo>
                    <a:pt x="167" y="484"/>
                  </a:lnTo>
                  <a:lnTo>
                    <a:pt x="269" y="27"/>
                  </a:lnTo>
                  <a:lnTo>
                    <a:pt x="274" y="17"/>
                  </a:lnTo>
                  <a:lnTo>
                    <a:pt x="280" y="9"/>
                  </a:lnTo>
                  <a:lnTo>
                    <a:pt x="289" y="2"/>
                  </a:lnTo>
                  <a:lnTo>
                    <a:pt x="298" y="0"/>
                  </a:lnTo>
                  <a:lnTo>
                    <a:pt x="312" y="1"/>
                  </a:lnTo>
                  <a:lnTo>
                    <a:pt x="323" y="8"/>
                  </a:lnTo>
                  <a:lnTo>
                    <a:pt x="332" y="18"/>
                  </a:lnTo>
                  <a:lnTo>
                    <a:pt x="335" y="30"/>
                  </a:lnTo>
                  <a:lnTo>
                    <a:pt x="335" y="36"/>
                  </a:lnTo>
                  <a:lnTo>
                    <a:pt x="335" y="40"/>
                  </a:lnTo>
                  <a:close/>
                </a:path>
              </a:pathLst>
            </a:custGeom>
            <a:solidFill>
              <a:srgbClr val="000000"/>
            </a:solidFill>
            <a:ln w="9525">
              <a:noFill/>
              <a:round/>
              <a:headEnd/>
              <a:tailEnd/>
            </a:ln>
          </p:spPr>
          <p:txBody>
            <a:bodyPr/>
            <a:lstStyle/>
            <a:p>
              <a:endParaRPr lang="ja-JP" altLang="en-US"/>
            </a:p>
          </p:txBody>
        </p:sp>
        <p:sp>
          <p:nvSpPr>
            <p:cNvPr id="209" name="Line 210"/>
            <p:cNvSpPr>
              <a:spLocks noChangeShapeType="1"/>
            </p:cNvSpPr>
            <p:nvPr/>
          </p:nvSpPr>
          <p:spPr bwMode="auto">
            <a:xfrm>
              <a:off x="4464" y="2255"/>
              <a:ext cx="1" cy="15"/>
            </a:xfrm>
            <a:prstGeom prst="line">
              <a:avLst/>
            </a:prstGeom>
            <a:noFill/>
            <a:ln w="0">
              <a:solidFill>
                <a:srgbClr val="000000"/>
              </a:solidFill>
              <a:round/>
              <a:headEnd/>
              <a:tailEnd/>
            </a:ln>
          </p:spPr>
          <p:txBody>
            <a:bodyPr/>
            <a:lstStyle/>
            <a:p>
              <a:endParaRPr lang="ja-JP" altLang="en-US"/>
            </a:p>
          </p:txBody>
        </p:sp>
        <p:sp>
          <p:nvSpPr>
            <p:cNvPr id="210" name="Line 211"/>
            <p:cNvSpPr>
              <a:spLocks noChangeShapeType="1"/>
            </p:cNvSpPr>
            <p:nvPr/>
          </p:nvSpPr>
          <p:spPr bwMode="auto">
            <a:xfrm>
              <a:off x="4464" y="2284"/>
              <a:ext cx="1" cy="15"/>
            </a:xfrm>
            <a:prstGeom prst="line">
              <a:avLst/>
            </a:prstGeom>
            <a:noFill/>
            <a:ln w="0">
              <a:solidFill>
                <a:srgbClr val="000000"/>
              </a:solidFill>
              <a:round/>
              <a:headEnd/>
              <a:tailEnd/>
            </a:ln>
          </p:spPr>
          <p:txBody>
            <a:bodyPr/>
            <a:lstStyle/>
            <a:p>
              <a:endParaRPr lang="ja-JP" altLang="en-US"/>
            </a:p>
          </p:txBody>
        </p:sp>
        <p:sp>
          <p:nvSpPr>
            <p:cNvPr id="211" name="Line 212"/>
            <p:cNvSpPr>
              <a:spLocks noChangeShapeType="1"/>
            </p:cNvSpPr>
            <p:nvPr/>
          </p:nvSpPr>
          <p:spPr bwMode="auto">
            <a:xfrm>
              <a:off x="4464" y="2314"/>
              <a:ext cx="1" cy="15"/>
            </a:xfrm>
            <a:prstGeom prst="line">
              <a:avLst/>
            </a:prstGeom>
            <a:noFill/>
            <a:ln w="0">
              <a:solidFill>
                <a:srgbClr val="000000"/>
              </a:solidFill>
              <a:round/>
              <a:headEnd/>
              <a:tailEnd/>
            </a:ln>
          </p:spPr>
          <p:txBody>
            <a:bodyPr/>
            <a:lstStyle/>
            <a:p>
              <a:endParaRPr lang="ja-JP" altLang="en-US"/>
            </a:p>
          </p:txBody>
        </p:sp>
        <p:sp>
          <p:nvSpPr>
            <p:cNvPr id="212" name="Line 213"/>
            <p:cNvSpPr>
              <a:spLocks noChangeShapeType="1"/>
            </p:cNvSpPr>
            <p:nvPr/>
          </p:nvSpPr>
          <p:spPr bwMode="auto">
            <a:xfrm>
              <a:off x="4464" y="2344"/>
              <a:ext cx="1" cy="15"/>
            </a:xfrm>
            <a:prstGeom prst="line">
              <a:avLst/>
            </a:prstGeom>
            <a:noFill/>
            <a:ln w="0">
              <a:solidFill>
                <a:srgbClr val="000000"/>
              </a:solidFill>
              <a:round/>
              <a:headEnd/>
              <a:tailEnd/>
            </a:ln>
          </p:spPr>
          <p:txBody>
            <a:bodyPr/>
            <a:lstStyle/>
            <a:p>
              <a:endParaRPr lang="ja-JP" altLang="en-US"/>
            </a:p>
          </p:txBody>
        </p:sp>
        <p:sp>
          <p:nvSpPr>
            <p:cNvPr id="213" name="Line 214"/>
            <p:cNvSpPr>
              <a:spLocks noChangeShapeType="1"/>
            </p:cNvSpPr>
            <p:nvPr/>
          </p:nvSpPr>
          <p:spPr bwMode="auto">
            <a:xfrm>
              <a:off x="4464" y="2373"/>
              <a:ext cx="1" cy="15"/>
            </a:xfrm>
            <a:prstGeom prst="line">
              <a:avLst/>
            </a:prstGeom>
            <a:noFill/>
            <a:ln w="0">
              <a:solidFill>
                <a:srgbClr val="000000"/>
              </a:solidFill>
              <a:round/>
              <a:headEnd/>
              <a:tailEnd/>
            </a:ln>
          </p:spPr>
          <p:txBody>
            <a:bodyPr/>
            <a:lstStyle/>
            <a:p>
              <a:endParaRPr lang="ja-JP" altLang="en-US"/>
            </a:p>
          </p:txBody>
        </p:sp>
        <p:sp>
          <p:nvSpPr>
            <p:cNvPr id="214" name="Line 215"/>
            <p:cNvSpPr>
              <a:spLocks noChangeShapeType="1"/>
            </p:cNvSpPr>
            <p:nvPr/>
          </p:nvSpPr>
          <p:spPr bwMode="auto">
            <a:xfrm>
              <a:off x="4464" y="2403"/>
              <a:ext cx="1" cy="15"/>
            </a:xfrm>
            <a:prstGeom prst="line">
              <a:avLst/>
            </a:prstGeom>
            <a:noFill/>
            <a:ln w="0">
              <a:solidFill>
                <a:srgbClr val="000000"/>
              </a:solidFill>
              <a:round/>
              <a:headEnd/>
              <a:tailEnd/>
            </a:ln>
          </p:spPr>
          <p:txBody>
            <a:bodyPr/>
            <a:lstStyle/>
            <a:p>
              <a:endParaRPr lang="ja-JP" altLang="en-US"/>
            </a:p>
          </p:txBody>
        </p:sp>
        <p:sp>
          <p:nvSpPr>
            <p:cNvPr id="215" name="Line 216"/>
            <p:cNvSpPr>
              <a:spLocks noChangeShapeType="1"/>
            </p:cNvSpPr>
            <p:nvPr/>
          </p:nvSpPr>
          <p:spPr bwMode="auto">
            <a:xfrm>
              <a:off x="4464" y="2433"/>
              <a:ext cx="1" cy="14"/>
            </a:xfrm>
            <a:prstGeom prst="line">
              <a:avLst/>
            </a:prstGeom>
            <a:noFill/>
            <a:ln w="0">
              <a:solidFill>
                <a:srgbClr val="000000"/>
              </a:solidFill>
              <a:round/>
              <a:headEnd/>
              <a:tailEnd/>
            </a:ln>
          </p:spPr>
          <p:txBody>
            <a:bodyPr/>
            <a:lstStyle/>
            <a:p>
              <a:endParaRPr lang="ja-JP" altLang="en-US"/>
            </a:p>
          </p:txBody>
        </p:sp>
        <p:sp>
          <p:nvSpPr>
            <p:cNvPr id="216" name="Line 217"/>
            <p:cNvSpPr>
              <a:spLocks noChangeShapeType="1"/>
            </p:cNvSpPr>
            <p:nvPr/>
          </p:nvSpPr>
          <p:spPr bwMode="auto">
            <a:xfrm>
              <a:off x="4464" y="2462"/>
              <a:ext cx="1" cy="15"/>
            </a:xfrm>
            <a:prstGeom prst="line">
              <a:avLst/>
            </a:prstGeom>
            <a:noFill/>
            <a:ln w="0">
              <a:solidFill>
                <a:srgbClr val="000000"/>
              </a:solidFill>
              <a:round/>
              <a:headEnd/>
              <a:tailEnd/>
            </a:ln>
          </p:spPr>
          <p:txBody>
            <a:bodyPr/>
            <a:lstStyle/>
            <a:p>
              <a:endParaRPr lang="ja-JP" altLang="en-US"/>
            </a:p>
          </p:txBody>
        </p:sp>
        <p:sp>
          <p:nvSpPr>
            <p:cNvPr id="217" name="Line 218"/>
            <p:cNvSpPr>
              <a:spLocks noChangeShapeType="1"/>
            </p:cNvSpPr>
            <p:nvPr/>
          </p:nvSpPr>
          <p:spPr bwMode="auto">
            <a:xfrm>
              <a:off x="4464" y="2492"/>
              <a:ext cx="1" cy="15"/>
            </a:xfrm>
            <a:prstGeom prst="line">
              <a:avLst/>
            </a:prstGeom>
            <a:noFill/>
            <a:ln w="0">
              <a:solidFill>
                <a:srgbClr val="000000"/>
              </a:solidFill>
              <a:round/>
              <a:headEnd/>
              <a:tailEnd/>
            </a:ln>
          </p:spPr>
          <p:txBody>
            <a:bodyPr/>
            <a:lstStyle/>
            <a:p>
              <a:endParaRPr lang="ja-JP" altLang="en-US"/>
            </a:p>
          </p:txBody>
        </p:sp>
        <p:sp>
          <p:nvSpPr>
            <p:cNvPr id="218" name="Line 219"/>
            <p:cNvSpPr>
              <a:spLocks noChangeShapeType="1"/>
            </p:cNvSpPr>
            <p:nvPr/>
          </p:nvSpPr>
          <p:spPr bwMode="auto">
            <a:xfrm>
              <a:off x="4464" y="2522"/>
              <a:ext cx="1" cy="14"/>
            </a:xfrm>
            <a:prstGeom prst="line">
              <a:avLst/>
            </a:prstGeom>
            <a:noFill/>
            <a:ln w="0">
              <a:solidFill>
                <a:srgbClr val="000000"/>
              </a:solidFill>
              <a:round/>
              <a:headEnd/>
              <a:tailEnd/>
            </a:ln>
          </p:spPr>
          <p:txBody>
            <a:bodyPr/>
            <a:lstStyle/>
            <a:p>
              <a:endParaRPr lang="ja-JP" altLang="en-US"/>
            </a:p>
          </p:txBody>
        </p:sp>
        <p:sp>
          <p:nvSpPr>
            <p:cNvPr id="219" name="Line 220"/>
            <p:cNvSpPr>
              <a:spLocks noChangeShapeType="1"/>
            </p:cNvSpPr>
            <p:nvPr/>
          </p:nvSpPr>
          <p:spPr bwMode="auto">
            <a:xfrm>
              <a:off x="4464" y="2551"/>
              <a:ext cx="1" cy="15"/>
            </a:xfrm>
            <a:prstGeom prst="line">
              <a:avLst/>
            </a:prstGeom>
            <a:noFill/>
            <a:ln w="0">
              <a:solidFill>
                <a:srgbClr val="000000"/>
              </a:solidFill>
              <a:round/>
              <a:headEnd/>
              <a:tailEnd/>
            </a:ln>
          </p:spPr>
          <p:txBody>
            <a:bodyPr/>
            <a:lstStyle/>
            <a:p>
              <a:endParaRPr lang="ja-JP" altLang="en-US"/>
            </a:p>
          </p:txBody>
        </p:sp>
        <p:sp>
          <p:nvSpPr>
            <p:cNvPr id="220" name="Line 221"/>
            <p:cNvSpPr>
              <a:spLocks noChangeShapeType="1"/>
            </p:cNvSpPr>
            <p:nvPr/>
          </p:nvSpPr>
          <p:spPr bwMode="auto">
            <a:xfrm>
              <a:off x="4464" y="2581"/>
              <a:ext cx="1" cy="14"/>
            </a:xfrm>
            <a:prstGeom prst="line">
              <a:avLst/>
            </a:prstGeom>
            <a:noFill/>
            <a:ln w="0">
              <a:solidFill>
                <a:srgbClr val="000000"/>
              </a:solidFill>
              <a:round/>
              <a:headEnd/>
              <a:tailEnd/>
            </a:ln>
          </p:spPr>
          <p:txBody>
            <a:bodyPr/>
            <a:lstStyle/>
            <a:p>
              <a:endParaRPr lang="ja-JP" altLang="en-US"/>
            </a:p>
          </p:txBody>
        </p:sp>
        <p:sp>
          <p:nvSpPr>
            <p:cNvPr id="221" name="Line 222"/>
            <p:cNvSpPr>
              <a:spLocks noChangeShapeType="1"/>
            </p:cNvSpPr>
            <p:nvPr/>
          </p:nvSpPr>
          <p:spPr bwMode="auto">
            <a:xfrm>
              <a:off x="4464" y="2610"/>
              <a:ext cx="1" cy="14"/>
            </a:xfrm>
            <a:prstGeom prst="line">
              <a:avLst/>
            </a:prstGeom>
            <a:noFill/>
            <a:ln w="0">
              <a:solidFill>
                <a:srgbClr val="000000"/>
              </a:solidFill>
              <a:round/>
              <a:headEnd/>
              <a:tailEnd/>
            </a:ln>
          </p:spPr>
          <p:txBody>
            <a:bodyPr/>
            <a:lstStyle/>
            <a:p>
              <a:endParaRPr lang="ja-JP" altLang="en-US"/>
            </a:p>
          </p:txBody>
        </p:sp>
      </p:grpSp>
      <p:sp>
        <p:nvSpPr>
          <p:cNvPr id="222" name="Text Box 224"/>
          <p:cNvSpPr txBox="1">
            <a:spLocks noChangeArrowheads="1"/>
          </p:cNvSpPr>
          <p:nvPr/>
        </p:nvSpPr>
        <p:spPr bwMode="auto">
          <a:xfrm>
            <a:off x="6003925" y="5611813"/>
            <a:ext cx="1004888" cy="915987"/>
          </a:xfrm>
          <a:prstGeom prst="rect">
            <a:avLst/>
          </a:prstGeom>
          <a:noFill/>
          <a:ln w="9525">
            <a:noFill/>
            <a:miter lim="800000"/>
            <a:headEnd/>
            <a:tailEnd/>
          </a:ln>
          <a:effectLst/>
        </p:spPr>
        <p:txBody>
          <a:bodyPr wrap="none">
            <a:spAutoFit/>
          </a:bodyPr>
          <a:lstStyle/>
          <a:p>
            <a:r>
              <a:rPr lang="en-US" altLang="zh-CN">
                <a:ea typeface="宋体" pitchFamily="2" charset="-122"/>
              </a:rPr>
              <a:t>(1</a:t>
            </a:r>
            <a:r>
              <a:rPr lang="en-US" altLang="zh-CN">
                <a:ea typeface="宋体" pitchFamily="2" charset="-122"/>
                <a:sym typeface="Wingdings" pitchFamily="2" charset="2"/>
              </a:rPr>
              <a:t>10)</a:t>
            </a:r>
          </a:p>
          <a:p>
            <a:r>
              <a:rPr lang="en-US" altLang="zh-CN">
                <a:ea typeface="宋体" pitchFamily="2" charset="-122"/>
                <a:sym typeface="Wingdings" pitchFamily="2" charset="2"/>
              </a:rPr>
              <a:t>(312) </a:t>
            </a:r>
          </a:p>
          <a:p>
            <a:r>
              <a:rPr lang="en-US" altLang="zh-CN">
                <a:ea typeface="宋体" pitchFamily="2" charset="-122"/>
                <a:sym typeface="Wingdings" pitchFamily="2" charset="2"/>
              </a:rPr>
              <a:t>(515)</a:t>
            </a:r>
            <a:endParaRPr lang="en-US" altLang="zh-CN">
              <a:ea typeface="宋体" pitchFamily="2" charset="-122"/>
            </a:endParaRPr>
          </a:p>
        </p:txBody>
      </p:sp>
      <p:sp>
        <p:nvSpPr>
          <p:cNvPr id="223" name="AutoShape 225"/>
          <p:cNvSpPr>
            <a:spLocks noChangeArrowheads="1"/>
          </p:cNvSpPr>
          <p:nvPr/>
        </p:nvSpPr>
        <p:spPr bwMode="auto">
          <a:xfrm>
            <a:off x="5295900" y="1641917"/>
            <a:ext cx="2438400" cy="355600"/>
          </a:xfrm>
          <a:prstGeom prst="roundRect">
            <a:avLst>
              <a:gd name="adj" fmla="val 16667"/>
            </a:avLst>
          </a:prstGeom>
          <a:noFill/>
          <a:ln w="9525">
            <a:solidFill>
              <a:srgbClr val="FF0000"/>
            </a:solidFill>
            <a:round/>
            <a:headEnd/>
            <a:tailEnd/>
          </a:ln>
          <a:effectLst/>
        </p:spPr>
        <p:txBody>
          <a:bodyPr wrap="none" anchor="ctr"/>
          <a:lstStyle/>
          <a:p>
            <a:endParaRPr lang="ja-JP" altLang="en-US"/>
          </a:p>
        </p:txBody>
      </p:sp>
      <p:sp>
        <p:nvSpPr>
          <p:cNvPr id="224" name="AutoShape 226"/>
          <p:cNvSpPr>
            <a:spLocks noChangeArrowheads="1"/>
          </p:cNvSpPr>
          <p:nvPr/>
        </p:nvSpPr>
        <p:spPr bwMode="auto">
          <a:xfrm rot="21000000">
            <a:off x="5270500" y="2632517"/>
            <a:ext cx="2438400" cy="355600"/>
          </a:xfrm>
          <a:prstGeom prst="roundRect">
            <a:avLst>
              <a:gd name="adj" fmla="val 16667"/>
            </a:avLst>
          </a:prstGeom>
          <a:noFill/>
          <a:ln w="9525">
            <a:solidFill>
              <a:srgbClr val="FF0000"/>
            </a:solidFill>
            <a:round/>
            <a:headEnd/>
            <a:tailEnd/>
          </a:ln>
          <a:effectLst/>
        </p:spPr>
        <p:txBody>
          <a:bodyPr wrap="none" anchor="ctr"/>
          <a:lstStyle/>
          <a:p>
            <a:endParaRPr lang="ja-JP" altLang="en-US"/>
          </a:p>
        </p:txBody>
      </p:sp>
      <p:sp>
        <p:nvSpPr>
          <p:cNvPr id="225" name="AutoShape 227"/>
          <p:cNvSpPr>
            <a:spLocks noChangeArrowheads="1"/>
          </p:cNvSpPr>
          <p:nvPr/>
        </p:nvSpPr>
        <p:spPr bwMode="auto">
          <a:xfrm rot="21480000">
            <a:off x="5397500" y="4601017"/>
            <a:ext cx="2438400" cy="355600"/>
          </a:xfrm>
          <a:prstGeom prst="roundRect">
            <a:avLst>
              <a:gd name="adj" fmla="val 16667"/>
            </a:avLst>
          </a:prstGeom>
          <a:noFill/>
          <a:ln w="9525">
            <a:solidFill>
              <a:srgbClr val="FF0000"/>
            </a:solidFill>
            <a:round/>
            <a:headEnd/>
            <a:tailEnd/>
          </a:ln>
          <a:effectLst/>
        </p:spPr>
        <p:txBody>
          <a:bodyPr wrap="none" anchor="ctr"/>
          <a:lstStyle/>
          <a:p>
            <a:endParaRPr lang="ja-JP" altLang="en-US"/>
          </a:p>
        </p:txBody>
      </p:sp>
      <p:grpSp>
        <p:nvGrpSpPr>
          <p:cNvPr id="6" name="Group 474"/>
          <p:cNvGrpSpPr>
            <a:grpSpLocks/>
          </p:cNvGrpSpPr>
          <p:nvPr/>
        </p:nvGrpSpPr>
        <p:grpSpPr bwMode="auto">
          <a:xfrm>
            <a:off x="895350" y="4889520"/>
            <a:ext cx="1924050" cy="1439862"/>
            <a:chOff x="564" y="3189"/>
            <a:chExt cx="1212" cy="907"/>
          </a:xfrm>
        </p:grpSpPr>
        <p:sp>
          <p:nvSpPr>
            <p:cNvPr id="227" name="Rectangle 229"/>
            <p:cNvSpPr>
              <a:spLocks noChangeArrowheads="1"/>
            </p:cNvSpPr>
            <p:nvPr/>
          </p:nvSpPr>
          <p:spPr bwMode="auto">
            <a:xfrm>
              <a:off x="886" y="3296"/>
              <a:ext cx="91"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10</a:t>
              </a:r>
              <a:endParaRPr lang="en-US" altLang="zh-CN">
                <a:ea typeface="宋体" pitchFamily="2" charset="-122"/>
              </a:endParaRPr>
            </a:p>
          </p:txBody>
        </p:sp>
        <p:sp>
          <p:nvSpPr>
            <p:cNvPr id="228" name="Rectangle 230"/>
            <p:cNvSpPr>
              <a:spLocks noChangeArrowheads="1"/>
            </p:cNvSpPr>
            <p:nvPr/>
          </p:nvSpPr>
          <p:spPr bwMode="auto">
            <a:xfrm>
              <a:off x="1039" y="3296"/>
              <a:ext cx="91"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11</a:t>
              </a:r>
              <a:endParaRPr lang="en-US" altLang="zh-CN">
                <a:ea typeface="宋体" pitchFamily="2" charset="-122"/>
              </a:endParaRPr>
            </a:p>
          </p:txBody>
        </p:sp>
        <p:sp>
          <p:nvSpPr>
            <p:cNvPr id="229" name="Rectangle 231"/>
            <p:cNvSpPr>
              <a:spLocks noChangeArrowheads="1"/>
            </p:cNvSpPr>
            <p:nvPr/>
          </p:nvSpPr>
          <p:spPr bwMode="auto">
            <a:xfrm>
              <a:off x="1192" y="3296"/>
              <a:ext cx="91"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12</a:t>
              </a:r>
              <a:endParaRPr lang="en-US" altLang="zh-CN">
                <a:ea typeface="宋体" pitchFamily="2" charset="-122"/>
              </a:endParaRPr>
            </a:p>
          </p:txBody>
        </p:sp>
        <p:sp>
          <p:nvSpPr>
            <p:cNvPr id="230" name="Rectangle 232"/>
            <p:cNvSpPr>
              <a:spLocks noChangeArrowheads="1"/>
            </p:cNvSpPr>
            <p:nvPr/>
          </p:nvSpPr>
          <p:spPr bwMode="auto">
            <a:xfrm>
              <a:off x="1344" y="3296"/>
              <a:ext cx="91"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13</a:t>
              </a:r>
              <a:endParaRPr lang="en-US" altLang="zh-CN">
                <a:ea typeface="宋体" pitchFamily="2" charset="-122"/>
              </a:endParaRPr>
            </a:p>
          </p:txBody>
        </p:sp>
        <p:sp>
          <p:nvSpPr>
            <p:cNvPr id="231" name="Rectangle 233"/>
            <p:cNvSpPr>
              <a:spLocks noChangeArrowheads="1"/>
            </p:cNvSpPr>
            <p:nvPr/>
          </p:nvSpPr>
          <p:spPr bwMode="auto">
            <a:xfrm>
              <a:off x="1493" y="3296"/>
              <a:ext cx="91"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14</a:t>
              </a:r>
              <a:endParaRPr lang="en-US" altLang="zh-CN">
                <a:ea typeface="宋体" pitchFamily="2" charset="-122"/>
              </a:endParaRPr>
            </a:p>
          </p:txBody>
        </p:sp>
        <p:sp>
          <p:nvSpPr>
            <p:cNvPr id="232" name="Rectangle 234"/>
            <p:cNvSpPr>
              <a:spLocks noChangeArrowheads="1"/>
            </p:cNvSpPr>
            <p:nvPr/>
          </p:nvSpPr>
          <p:spPr bwMode="auto">
            <a:xfrm>
              <a:off x="1645" y="3296"/>
              <a:ext cx="91"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15</a:t>
              </a:r>
              <a:endParaRPr lang="en-US" altLang="zh-CN">
                <a:ea typeface="宋体" pitchFamily="2" charset="-122"/>
              </a:endParaRPr>
            </a:p>
          </p:txBody>
        </p:sp>
        <p:sp>
          <p:nvSpPr>
            <p:cNvPr id="233" name="Rectangle 235"/>
            <p:cNvSpPr>
              <a:spLocks noChangeArrowheads="1"/>
            </p:cNvSpPr>
            <p:nvPr/>
          </p:nvSpPr>
          <p:spPr bwMode="auto">
            <a:xfrm>
              <a:off x="1051" y="3446"/>
              <a:ext cx="4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34" name="Rectangle 236"/>
            <p:cNvSpPr>
              <a:spLocks noChangeArrowheads="1"/>
            </p:cNvSpPr>
            <p:nvPr/>
          </p:nvSpPr>
          <p:spPr bwMode="auto">
            <a:xfrm>
              <a:off x="1204" y="3446"/>
              <a:ext cx="4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35" name="Rectangle 237"/>
            <p:cNvSpPr>
              <a:spLocks noChangeArrowheads="1"/>
            </p:cNvSpPr>
            <p:nvPr/>
          </p:nvSpPr>
          <p:spPr bwMode="auto">
            <a:xfrm>
              <a:off x="1356" y="3446"/>
              <a:ext cx="4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36" name="Rectangle 238"/>
            <p:cNvSpPr>
              <a:spLocks noChangeArrowheads="1"/>
            </p:cNvSpPr>
            <p:nvPr/>
          </p:nvSpPr>
          <p:spPr bwMode="auto">
            <a:xfrm>
              <a:off x="1661" y="3446"/>
              <a:ext cx="4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37" name="Rectangle 239"/>
            <p:cNvSpPr>
              <a:spLocks noChangeArrowheads="1"/>
            </p:cNvSpPr>
            <p:nvPr/>
          </p:nvSpPr>
          <p:spPr bwMode="auto">
            <a:xfrm>
              <a:off x="1509" y="3446"/>
              <a:ext cx="4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38" name="Rectangle 240"/>
            <p:cNvSpPr>
              <a:spLocks noChangeArrowheads="1"/>
            </p:cNvSpPr>
            <p:nvPr/>
          </p:nvSpPr>
          <p:spPr bwMode="auto">
            <a:xfrm>
              <a:off x="914" y="3446"/>
              <a:ext cx="4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39" name="Rectangle 241"/>
            <p:cNvSpPr>
              <a:spLocks noChangeArrowheads="1"/>
            </p:cNvSpPr>
            <p:nvPr/>
          </p:nvSpPr>
          <p:spPr bwMode="auto">
            <a:xfrm>
              <a:off x="1204" y="3565"/>
              <a:ext cx="4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40" name="Rectangle 242"/>
            <p:cNvSpPr>
              <a:spLocks noChangeArrowheads="1"/>
            </p:cNvSpPr>
            <p:nvPr/>
          </p:nvSpPr>
          <p:spPr bwMode="auto">
            <a:xfrm>
              <a:off x="1356" y="3565"/>
              <a:ext cx="4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41" name="Rectangle 243"/>
            <p:cNvSpPr>
              <a:spLocks noChangeArrowheads="1"/>
            </p:cNvSpPr>
            <p:nvPr/>
          </p:nvSpPr>
          <p:spPr bwMode="auto">
            <a:xfrm>
              <a:off x="1661" y="3565"/>
              <a:ext cx="4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42" name="Rectangle 244"/>
            <p:cNvSpPr>
              <a:spLocks noChangeArrowheads="1"/>
            </p:cNvSpPr>
            <p:nvPr/>
          </p:nvSpPr>
          <p:spPr bwMode="auto">
            <a:xfrm>
              <a:off x="1509" y="3565"/>
              <a:ext cx="4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43" name="Rectangle 245"/>
            <p:cNvSpPr>
              <a:spLocks noChangeArrowheads="1"/>
            </p:cNvSpPr>
            <p:nvPr/>
          </p:nvSpPr>
          <p:spPr bwMode="auto">
            <a:xfrm>
              <a:off x="1204" y="3684"/>
              <a:ext cx="4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44" name="Rectangle 246"/>
            <p:cNvSpPr>
              <a:spLocks noChangeArrowheads="1"/>
            </p:cNvSpPr>
            <p:nvPr/>
          </p:nvSpPr>
          <p:spPr bwMode="auto">
            <a:xfrm>
              <a:off x="1356" y="3684"/>
              <a:ext cx="4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45" name="Rectangle 247"/>
            <p:cNvSpPr>
              <a:spLocks noChangeArrowheads="1"/>
            </p:cNvSpPr>
            <p:nvPr/>
          </p:nvSpPr>
          <p:spPr bwMode="auto">
            <a:xfrm>
              <a:off x="1661" y="3684"/>
              <a:ext cx="4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46" name="Rectangle 248"/>
            <p:cNvSpPr>
              <a:spLocks noChangeArrowheads="1"/>
            </p:cNvSpPr>
            <p:nvPr/>
          </p:nvSpPr>
          <p:spPr bwMode="auto">
            <a:xfrm>
              <a:off x="1509" y="3684"/>
              <a:ext cx="4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47" name="Rectangle 249"/>
            <p:cNvSpPr>
              <a:spLocks noChangeArrowheads="1"/>
            </p:cNvSpPr>
            <p:nvPr/>
          </p:nvSpPr>
          <p:spPr bwMode="auto">
            <a:xfrm>
              <a:off x="1661" y="3816"/>
              <a:ext cx="4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48" name="Rectangle 250"/>
            <p:cNvSpPr>
              <a:spLocks noChangeArrowheads="1"/>
            </p:cNvSpPr>
            <p:nvPr/>
          </p:nvSpPr>
          <p:spPr bwMode="auto">
            <a:xfrm>
              <a:off x="1661" y="3949"/>
              <a:ext cx="4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49" name="Freeform 251"/>
            <p:cNvSpPr>
              <a:spLocks/>
            </p:cNvSpPr>
            <p:nvPr/>
          </p:nvSpPr>
          <p:spPr bwMode="auto">
            <a:xfrm>
              <a:off x="881" y="3430"/>
              <a:ext cx="23" cy="128"/>
            </a:xfrm>
            <a:custGeom>
              <a:avLst/>
              <a:gdLst/>
              <a:ahLst/>
              <a:cxnLst>
                <a:cxn ang="0">
                  <a:pos x="162" y="0"/>
                </a:cxn>
                <a:cxn ang="0">
                  <a:pos x="167" y="1024"/>
                </a:cxn>
                <a:cxn ang="0">
                  <a:pos x="6" y="1024"/>
                </a:cxn>
                <a:cxn ang="0">
                  <a:pos x="0" y="0"/>
                </a:cxn>
                <a:cxn ang="0">
                  <a:pos x="162" y="0"/>
                </a:cxn>
              </a:cxnLst>
              <a:rect l="0" t="0" r="r" b="b"/>
              <a:pathLst>
                <a:path w="167" h="1024">
                  <a:moveTo>
                    <a:pt x="162" y="0"/>
                  </a:moveTo>
                  <a:lnTo>
                    <a:pt x="167" y="1024"/>
                  </a:lnTo>
                  <a:lnTo>
                    <a:pt x="6" y="1024"/>
                  </a:lnTo>
                  <a:lnTo>
                    <a:pt x="0" y="0"/>
                  </a:lnTo>
                  <a:lnTo>
                    <a:pt x="162" y="0"/>
                  </a:lnTo>
                  <a:close/>
                </a:path>
              </a:pathLst>
            </a:custGeom>
            <a:solidFill>
              <a:srgbClr val="0000FF"/>
            </a:solidFill>
            <a:ln w="9525">
              <a:noFill/>
              <a:round/>
              <a:headEnd/>
              <a:tailEnd/>
            </a:ln>
          </p:spPr>
          <p:txBody>
            <a:bodyPr/>
            <a:lstStyle/>
            <a:p>
              <a:endParaRPr lang="ja-JP" altLang="en-US"/>
            </a:p>
          </p:txBody>
        </p:sp>
        <p:sp>
          <p:nvSpPr>
            <p:cNvPr id="250" name="Freeform 252"/>
            <p:cNvSpPr>
              <a:spLocks/>
            </p:cNvSpPr>
            <p:nvPr/>
          </p:nvSpPr>
          <p:spPr bwMode="auto">
            <a:xfrm>
              <a:off x="883" y="3552"/>
              <a:ext cx="294" cy="25"/>
            </a:xfrm>
            <a:custGeom>
              <a:avLst/>
              <a:gdLst/>
              <a:ahLst/>
              <a:cxnLst>
                <a:cxn ang="0">
                  <a:pos x="5" y="0"/>
                </a:cxn>
                <a:cxn ang="0">
                  <a:pos x="2058" y="45"/>
                </a:cxn>
                <a:cxn ang="0">
                  <a:pos x="2054" y="205"/>
                </a:cxn>
                <a:cxn ang="0">
                  <a:pos x="0" y="161"/>
                </a:cxn>
                <a:cxn ang="0">
                  <a:pos x="5" y="0"/>
                </a:cxn>
              </a:cxnLst>
              <a:rect l="0" t="0" r="r" b="b"/>
              <a:pathLst>
                <a:path w="2058" h="205">
                  <a:moveTo>
                    <a:pt x="5" y="0"/>
                  </a:moveTo>
                  <a:lnTo>
                    <a:pt x="2058" y="45"/>
                  </a:lnTo>
                  <a:lnTo>
                    <a:pt x="2054" y="205"/>
                  </a:lnTo>
                  <a:lnTo>
                    <a:pt x="0" y="161"/>
                  </a:lnTo>
                  <a:lnTo>
                    <a:pt x="5" y="0"/>
                  </a:lnTo>
                  <a:close/>
                </a:path>
              </a:pathLst>
            </a:custGeom>
            <a:solidFill>
              <a:srgbClr val="0000FF"/>
            </a:solidFill>
            <a:ln w="9525">
              <a:noFill/>
              <a:round/>
              <a:headEnd/>
              <a:tailEnd/>
            </a:ln>
          </p:spPr>
          <p:txBody>
            <a:bodyPr/>
            <a:lstStyle/>
            <a:p>
              <a:endParaRPr lang="ja-JP" altLang="en-US"/>
            </a:p>
          </p:txBody>
        </p:sp>
        <p:sp>
          <p:nvSpPr>
            <p:cNvPr id="251" name="Freeform 253"/>
            <p:cNvSpPr>
              <a:spLocks/>
            </p:cNvSpPr>
            <p:nvPr/>
          </p:nvSpPr>
          <p:spPr bwMode="auto">
            <a:xfrm>
              <a:off x="1169" y="3562"/>
              <a:ext cx="23" cy="219"/>
            </a:xfrm>
            <a:custGeom>
              <a:avLst/>
              <a:gdLst/>
              <a:ahLst/>
              <a:cxnLst>
                <a:cxn ang="0">
                  <a:pos x="164" y="0"/>
                </a:cxn>
                <a:cxn ang="0">
                  <a:pos x="162" y="1756"/>
                </a:cxn>
                <a:cxn ang="0">
                  <a:pos x="0" y="1756"/>
                </a:cxn>
                <a:cxn ang="0">
                  <a:pos x="3" y="0"/>
                </a:cxn>
                <a:cxn ang="0">
                  <a:pos x="164" y="0"/>
                </a:cxn>
              </a:cxnLst>
              <a:rect l="0" t="0" r="r" b="b"/>
              <a:pathLst>
                <a:path w="164" h="1756">
                  <a:moveTo>
                    <a:pt x="164" y="0"/>
                  </a:moveTo>
                  <a:lnTo>
                    <a:pt x="162" y="1756"/>
                  </a:lnTo>
                  <a:lnTo>
                    <a:pt x="0" y="1756"/>
                  </a:lnTo>
                  <a:lnTo>
                    <a:pt x="3" y="0"/>
                  </a:lnTo>
                  <a:lnTo>
                    <a:pt x="164" y="0"/>
                  </a:lnTo>
                  <a:close/>
                </a:path>
              </a:pathLst>
            </a:custGeom>
            <a:solidFill>
              <a:srgbClr val="0000FF"/>
            </a:solidFill>
            <a:ln w="9525">
              <a:noFill/>
              <a:round/>
              <a:headEnd/>
              <a:tailEnd/>
            </a:ln>
          </p:spPr>
          <p:txBody>
            <a:bodyPr/>
            <a:lstStyle/>
            <a:p>
              <a:endParaRPr lang="ja-JP" altLang="en-US"/>
            </a:p>
          </p:txBody>
        </p:sp>
        <p:sp>
          <p:nvSpPr>
            <p:cNvPr id="252" name="Rectangle 254"/>
            <p:cNvSpPr>
              <a:spLocks noChangeArrowheads="1"/>
            </p:cNvSpPr>
            <p:nvPr/>
          </p:nvSpPr>
          <p:spPr bwMode="auto">
            <a:xfrm>
              <a:off x="1177" y="3776"/>
              <a:ext cx="428" cy="20"/>
            </a:xfrm>
            <a:prstGeom prst="rect">
              <a:avLst/>
            </a:prstGeom>
            <a:solidFill>
              <a:srgbClr val="0000FF"/>
            </a:solidFill>
            <a:ln w="9525">
              <a:noFill/>
              <a:miter lim="800000"/>
              <a:headEnd/>
              <a:tailEnd/>
            </a:ln>
          </p:spPr>
          <p:txBody>
            <a:bodyPr/>
            <a:lstStyle/>
            <a:p>
              <a:endParaRPr lang="ja-JP" altLang="en-US"/>
            </a:p>
          </p:txBody>
        </p:sp>
        <p:sp>
          <p:nvSpPr>
            <p:cNvPr id="253" name="Freeform 255"/>
            <p:cNvSpPr>
              <a:spLocks/>
            </p:cNvSpPr>
            <p:nvPr/>
          </p:nvSpPr>
          <p:spPr bwMode="auto">
            <a:xfrm>
              <a:off x="1588" y="3781"/>
              <a:ext cx="28" cy="261"/>
            </a:xfrm>
            <a:custGeom>
              <a:avLst/>
              <a:gdLst/>
              <a:ahLst/>
              <a:cxnLst>
                <a:cxn ang="0">
                  <a:pos x="198" y="2"/>
                </a:cxn>
                <a:cxn ang="0">
                  <a:pos x="161" y="2086"/>
                </a:cxn>
                <a:cxn ang="0">
                  <a:pos x="0" y="2084"/>
                </a:cxn>
                <a:cxn ang="0">
                  <a:pos x="37" y="0"/>
                </a:cxn>
                <a:cxn ang="0">
                  <a:pos x="198" y="2"/>
                </a:cxn>
              </a:cxnLst>
              <a:rect l="0" t="0" r="r" b="b"/>
              <a:pathLst>
                <a:path w="198" h="2086">
                  <a:moveTo>
                    <a:pt x="198" y="2"/>
                  </a:moveTo>
                  <a:lnTo>
                    <a:pt x="161" y="2086"/>
                  </a:lnTo>
                  <a:lnTo>
                    <a:pt x="0" y="2084"/>
                  </a:lnTo>
                  <a:lnTo>
                    <a:pt x="37" y="0"/>
                  </a:lnTo>
                  <a:lnTo>
                    <a:pt x="198" y="2"/>
                  </a:lnTo>
                  <a:close/>
                </a:path>
              </a:pathLst>
            </a:custGeom>
            <a:solidFill>
              <a:srgbClr val="0000FF"/>
            </a:solidFill>
            <a:ln w="9525">
              <a:noFill/>
              <a:round/>
              <a:headEnd/>
              <a:tailEnd/>
            </a:ln>
          </p:spPr>
          <p:txBody>
            <a:bodyPr/>
            <a:lstStyle/>
            <a:p>
              <a:endParaRPr lang="ja-JP" altLang="en-US"/>
            </a:p>
          </p:txBody>
        </p:sp>
        <p:sp>
          <p:nvSpPr>
            <p:cNvPr id="254" name="Freeform 256"/>
            <p:cNvSpPr>
              <a:spLocks/>
            </p:cNvSpPr>
            <p:nvPr/>
          </p:nvSpPr>
          <p:spPr bwMode="auto">
            <a:xfrm>
              <a:off x="1605" y="4032"/>
              <a:ext cx="145" cy="23"/>
            </a:xfrm>
            <a:custGeom>
              <a:avLst/>
              <a:gdLst/>
              <a:ahLst/>
              <a:cxnLst>
                <a:cxn ang="0">
                  <a:pos x="0" y="25"/>
                </a:cxn>
                <a:cxn ang="0">
                  <a:pos x="1008" y="0"/>
                </a:cxn>
                <a:cxn ang="0">
                  <a:pos x="1012" y="160"/>
                </a:cxn>
                <a:cxn ang="0">
                  <a:pos x="4" y="185"/>
                </a:cxn>
                <a:cxn ang="0">
                  <a:pos x="0" y="25"/>
                </a:cxn>
              </a:cxnLst>
              <a:rect l="0" t="0" r="r" b="b"/>
              <a:pathLst>
                <a:path w="1012" h="185">
                  <a:moveTo>
                    <a:pt x="0" y="25"/>
                  </a:moveTo>
                  <a:lnTo>
                    <a:pt x="1008" y="0"/>
                  </a:lnTo>
                  <a:lnTo>
                    <a:pt x="1012" y="160"/>
                  </a:lnTo>
                  <a:lnTo>
                    <a:pt x="4" y="185"/>
                  </a:lnTo>
                  <a:lnTo>
                    <a:pt x="0" y="25"/>
                  </a:lnTo>
                  <a:close/>
                </a:path>
              </a:pathLst>
            </a:custGeom>
            <a:solidFill>
              <a:srgbClr val="0000FF"/>
            </a:solidFill>
            <a:ln w="9525">
              <a:noFill/>
              <a:round/>
              <a:headEnd/>
              <a:tailEnd/>
            </a:ln>
          </p:spPr>
          <p:txBody>
            <a:bodyPr/>
            <a:lstStyle/>
            <a:p>
              <a:endParaRPr lang="ja-JP" altLang="en-US"/>
            </a:p>
          </p:txBody>
        </p:sp>
        <p:sp>
          <p:nvSpPr>
            <p:cNvPr id="255" name="Rectangle 458"/>
            <p:cNvSpPr>
              <a:spLocks noChangeArrowheads="1"/>
            </p:cNvSpPr>
            <p:nvPr/>
          </p:nvSpPr>
          <p:spPr bwMode="auto">
            <a:xfrm>
              <a:off x="1248" y="3189"/>
              <a:ext cx="78"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C</a:t>
              </a:r>
              <a:r>
                <a:rPr lang="en-US" altLang="zh-CN" sz="1100" baseline="-25000">
                  <a:solidFill>
                    <a:srgbClr val="000000"/>
                  </a:solidFill>
                  <a:ea typeface="宋体" pitchFamily="2" charset="-122"/>
                </a:rPr>
                <a:t>3</a:t>
              </a:r>
              <a:endParaRPr lang="en-US" altLang="zh-CN" baseline="-25000">
                <a:ea typeface="宋体" pitchFamily="2" charset="-122"/>
              </a:endParaRPr>
            </a:p>
          </p:txBody>
        </p:sp>
        <p:sp>
          <p:nvSpPr>
            <p:cNvPr id="256" name="Rectangle 459"/>
            <p:cNvSpPr>
              <a:spLocks noChangeArrowheads="1"/>
            </p:cNvSpPr>
            <p:nvPr/>
          </p:nvSpPr>
          <p:spPr bwMode="auto">
            <a:xfrm>
              <a:off x="729" y="3446"/>
              <a:ext cx="4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57" name="Rectangle 460"/>
            <p:cNvSpPr>
              <a:spLocks noChangeArrowheads="1"/>
            </p:cNvSpPr>
            <p:nvPr/>
          </p:nvSpPr>
          <p:spPr bwMode="auto">
            <a:xfrm>
              <a:off x="729" y="3579"/>
              <a:ext cx="4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2</a:t>
              </a:r>
              <a:endParaRPr lang="en-US" altLang="zh-CN">
                <a:ea typeface="宋体" pitchFamily="2" charset="-122"/>
              </a:endParaRPr>
            </a:p>
          </p:txBody>
        </p:sp>
        <p:sp>
          <p:nvSpPr>
            <p:cNvPr id="258" name="Rectangle 461"/>
            <p:cNvSpPr>
              <a:spLocks noChangeArrowheads="1"/>
            </p:cNvSpPr>
            <p:nvPr/>
          </p:nvSpPr>
          <p:spPr bwMode="auto">
            <a:xfrm>
              <a:off x="729" y="3708"/>
              <a:ext cx="4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3</a:t>
              </a:r>
              <a:endParaRPr lang="en-US" altLang="zh-CN">
                <a:ea typeface="宋体" pitchFamily="2" charset="-122"/>
              </a:endParaRPr>
            </a:p>
          </p:txBody>
        </p:sp>
        <p:sp>
          <p:nvSpPr>
            <p:cNvPr id="259" name="Rectangle 462"/>
            <p:cNvSpPr>
              <a:spLocks noChangeArrowheads="1"/>
            </p:cNvSpPr>
            <p:nvPr/>
          </p:nvSpPr>
          <p:spPr bwMode="auto">
            <a:xfrm>
              <a:off x="729" y="3841"/>
              <a:ext cx="4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4</a:t>
              </a:r>
              <a:endParaRPr lang="en-US" altLang="zh-CN">
                <a:ea typeface="宋体" pitchFamily="2" charset="-122"/>
              </a:endParaRPr>
            </a:p>
          </p:txBody>
        </p:sp>
        <p:sp>
          <p:nvSpPr>
            <p:cNvPr id="260" name="Rectangle 463"/>
            <p:cNvSpPr>
              <a:spLocks noChangeArrowheads="1"/>
            </p:cNvSpPr>
            <p:nvPr/>
          </p:nvSpPr>
          <p:spPr bwMode="auto">
            <a:xfrm>
              <a:off x="729" y="3973"/>
              <a:ext cx="4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5</a:t>
              </a:r>
              <a:endParaRPr lang="en-US" altLang="zh-CN">
                <a:ea typeface="宋体" pitchFamily="2" charset="-122"/>
              </a:endParaRPr>
            </a:p>
          </p:txBody>
        </p:sp>
        <p:sp>
          <p:nvSpPr>
            <p:cNvPr id="261" name="Rectangle 464"/>
            <p:cNvSpPr>
              <a:spLocks noChangeArrowheads="1"/>
            </p:cNvSpPr>
            <p:nvPr/>
          </p:nvSpPr>
          <p:spPr bwMode="auto">
            <a:xfrm>
              <a:off x="564" y="3725"/>
              <a:ext cx="78"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C</a:t>
              </a:r>
              <a:r>
                <a:rPr lang="en-US" altLang="zh-CN" sz="1100" baseline="-25000">
                  <a:solidFill>
                    <a:srgbClr val="000000"/>
                  </a:solidFill>
                  <a:ea typeface="宋体" pitchFamily="2" charset="-122"/>
                </a:rPr>
                <a:t>1</a:t>
              </a:r>
              <a:endParaRPr lang="en-US" altLang="zh-CN" baseline="-25000">
                <a:ea typeface="宋体" pitchFamily="2" charset="-122"/>
              </a:endParaRPr>
            </a:p>
          </p:txBody>
        </p:sp>
        <p:sp>
          <p:nvSpPr>
            <p:cNvPr id="262" name="Line 465"/>
            <p:cNvSpPr>
              <a:spLocks noChangeShapeType="1"/>
            </p:cNvSpPr>
            <p:nvPr/>
          </p:nvSpPr>
          <p:spPr bwMode="auto">
            <a:xfrm>
              <a:off x="832" y="3416"/>
              <a:ext cx="944" cy="0"/>
            </a:xfrm>
            <a:prstGeom prst="line">
              <a:avLst/>
            </a:prstGeom>
            <a:noFill/>
            <a:ln w="38100">
              <a:solidFill>
                <a:schemeClr val="tx1"/>
              </a:solidFill>
              <a:round/>
              <a:headEnd/>
              <a:tailEnd/>
            </a:ln>
            <a:effectLst/>
          </p:spPr>
          <p:txBody>
            <a:bodyPr/>
            <a:lstStyle/>
            <a:p>
              <a:endParaRPr lang="ja-JP" altLang="en-US"/>
            </a:p>
          </p:txBody>
        </p:sp>
        <p:sp>
          <p:nvSpPr>
            <p:cNvPr id="263" name="Line 466"/>
            <p:cNvSpPr>
              <a:spLocks noChangeShapeType="1"/>
            </p:cNvSpPr>
            <p:nvPr/>
          </p:nvSpPr>
          <p:spPr bwMode="auto">
            <a:xfrm>
              <a:off x="816" y="3416"/>
              <a:ext cx="0" cy="664"/>
            </a:xfrm>
            <a:prstGeom prst="line">
              <a:avLst/>
            </a:prstGeom>
            <a:noFill/>
            <a:ln w="38100">
              <a:solidFill>
                <a:schemeClr val="tx1"/>
              </a:solidFill>
              <a:round/>
              <a:headEnd/>
              <a:tailEnd/>
            </a:ln>
            <a:effectLst/>
          </p:spPr>
          <p:txBody>
            <a:bodyPr/>
            <a:lstStyle/>
            <a:p>
              <a:endParaRPr lang="ja-JP" altLang="en-US"/>
            </a:p>
          </p:txBody>
        </p:sp>
        <p:sp>
          <p:nvSpPr>
            <p:cNvPr id="264" name="Oval 467"/>
            <p:cNvSpPr>
              <a:spLocks noChangeArrowheads="1"/>
            </p:cNvSpPr>
            <p:nvPr/>
          </p:nvSpPr>
          <p:spPr bwMode="auto">
            <a:xfrm>
              <a:off x="1576" y="3912"/>
              <a:ext cx="184" cy="184"/>
            </a:xfrm>
            <a:prstGeom prst="ellipse">
              <a:avLst/>
            </a:prstGeom>
            <a:noFill/>
            <a:ln w="25400">
              <a:solidFill>
                <a:srgbClr val="FF0000"/>
              </a:solidFill>
              <a:round/>
              <a:headEnd/>
              <a:tailEnd/>
            </a:ln>
            <a:effectLst/>
          </p:spPr>
          <p:txBody>
            <a:bodyPr wrap="none" anchor="ctr"/>
            <a:lstStyle/>
            <a:p>
              <a:endParaRPr lang="ja-JP" altLang="en-US"/>
            </a:p>
          </p:txBody>
        </p:sp>
        <p:sp>
          <p:nvSpPr>
            <p:cNvPr id="265" name="Oval 468"/>
            <p:cNvSpPr>
              <a:spLocks noChangeArrowheads="1"/>
            </p:cNvSpPr>
            <p:nvPr/>
          </p:nvSpPr>
          <p:spPr bwMode="auto">
            <a:xfrm>
              <a:off x="824" y="3400"/>
              <a:ext cx="184" cy="184"/>
            </a:xfrm>
            <a:prstGeom prst="ellipse">
              <a:avLst/>
            </a:prstGeom>
            <a:noFill/>
            <a:ln w="25400">
              <a:solidFill>
                <a:srgbClr val="FF0000"/>
              </a:solidFill>
              <a:round/>
              <a:headEnd/>
              <a:tailEnd/>
            </a:ln>
            <a:effectLst/>
          </p:spPr>
          <p:txBody>
            <a:bodyPr wrap="none" anchor="ctr"/>
            <a:lstStyle/>
            <a:p>
              <a:endParaRPr lang="ja-JP" altLang="en-US"/>
            </a:p>
          </p:txBody>
        </p:sp>
        <p:sp>
          <p:nvSpPr>
            <p:cNvPr id="266" name="Oval 469"/>
            <p:cNvSpPr>
              <a:spLocks noChangeArrowheads="1"/>
            </p:cNvSpPr>
            <p:nvPr/>
          </p:nvSpPr>
          <p:spPr bwMode="auto">
            <a:xfrm>
              <a:off x="1120" y="3648"/>
              <a:ext cx="184" cy="184"/>
            </a:xfrm>
            <a:prstGeom prst="ellipse">
              <a:avLst/>
            </a:prstGeom>
            <a:noFill/>
            <a:ln w="25400">
              <a:solidFill>
                <a:srgbClr val="FF0000"/>
              </a:solidFill>
              <a:round/>
              <a:headEnd/>
              <a:tailEnd/>
            </a:ln>
            <a:effectLst/>
          </p:spPr>
          <p:txBody>
            <a:bodyPr wrap="none" anchor="ctr"/>
            <a:lstStyle/>
            <a:p>
              <a:endParaRPr lang="ja-JP" altLang="en-US"/>
            </a:p>
          </p:txBody>
        </p:sp>
      </p:grpSp>
      <p:sp>
        <p:nvSpPr>
          <p:cNvPr id="267" name="AutoShape 470"/>
          <p:cNvSpPr>
            <a:spLocks noChangeArrowheads="1"/>
          </p:cNvSpPr>
          <p:nvPr/>
        </p:nvSpPr>
        <p:spPr bwMode="auto">
          <a:xfrm>
            <a:off x="4330700" y="3153217"/>
            <a:ext cx="533400" cy="292100"/>
          </a:xfrm>
          <a:prstGeom prst="rightArrow">
            <a:avLst>
              <a:gd name="adj1" fmla="val 50000"/>
              <a:gd name="adj2" fmla="val 4565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268" name="AutoShape 471"/>
          <p:cNvSpPr>
            <a:spLocks noChangeArrowheads="1"/>
          </p:cNvSpPr>
          <p:nvPr/>
        </p:nvSpPr>
        <p:spPr bwMode="auto">
          <a:xfrm>
            <a:off x="6375400" y="5100667"/>
            <a:ext cx="215900" cy="482600"/>
          </a:xfrm>
          <a:prstGeom prst="downArrow">
            <a:avLst>
              <a:gd name="adj1" fmla="val 50000"/>
              <a:gd name="adj2" fmla="val 5588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269" name="AutoShape 472"/>
          <p:cNvSpPr>
            <a:spLocks noChangeArrowheads="1"/>
          </p:cNvSpPr>
          <p:nvPr/>
        </p:nvSpPr>
        <p:spPr bwMode="auto">
          <a:xfrm>
            <a:off x="4279900" y="5880100"/>
            <a:ext cx="571500" cy="266700"/>
          </a:xfrm>
          <a:prstGeom prst="leftArrow">
            <a:avLst>
              <a:gd name="adj1" fmla="val 50000"/>
              <a:gd name="adj2" fmla="val 53571"/>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270" name="Text Box 473"/>
          <p:cNvSpPr txBox="1">
            <a:spLocks noChangeArrowheads="1"/>
          </p:cNvSpPr>
          <p:nvPr/>
        </p:nvSpPr>
        <p:spPr bwMode="auto">
          <a:xfrm>
            <a:off x="3951279" y="5469526"/>
            <a:ext cx="1338828" cy="369332"/>
          </a:xfrm>
          <a:prstGeom prst="rect">
            <a:avLst/>
          </a:prstGeom>
          <a:noFill/>
          <a:ln w="9525">
            <a:noFill/>
            <a:miter lim="800000"/>
            <a:headEnd/>
            <a:tailEnd/>
          </a:ln>
          <a:effectLst/>
        </p:spPr>
        <p:txBody>
          <a:bodyPr wrap="none">
            <a:spAutoFit/>
          </a:bodyPr>
          <a:lstStyle/>
          <a:p>
            <a:r>
              <a:rPr lang="ja-JP" altLang="en-US" dirty="0" smtClean="0">
                <a:latin typeface="+mj-ea"/>
                <a:ea typeface="+mj-ea"/>
              </a:rPr>
              <a:t>隣接行列化</a:t>
            </a:r>
            <a:endParaRPr lang="en-US" altLang="zh-CN" dirty="0">
              <a:latin typeface="+mj-ea"/>
              <a:ea typeface="+mj-ea"/>
            </a:endParaRPr>
          </a:p>
        </p:txBody>
      </p:sp>
      <p:sp>
        <p:nvSpPr>
          <p:cNvPr id="271" name="正方形/長方形 270"/>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
        <p:nvSpPr>
          <p:cNvPr id="273" name="フッター プレースホルダ 272"/>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72" name="正方形/長方形 271"/>
          <p:cNvSpPr/>
          <p:nvPr/>
        </p:nvSpPr>
        <p:spPr>
          <a:xfrm>
            <a:off x="665109" y="6313527"/>
            <a:ext cx="3368230" cy="369332"/>
          </a:xfrm>
          <a:prstGeom prst="rect">
            <a:avLst/>
          </a:prstGeom>
        </p:spPr>
        <p:txBody>
          <a:bodyPr wrap="none">
            <a:spAutoFit/>
          </a:bodyPr>
          <a:lstStyle/>
          <a:p>
            <a:r>
              <a:rPr lang="ja-JP" altLang="en-US" dirty="0" smtClean="0">
                <a:solidFill>
                  <a:srgbClr val="FF0000"/>
                </a:solidFill>
                <a:latin typeface="ヒラギノ角ゴ Pro W3" pitchFamily="34" charset="-128"/>
                <a:ea typeface="ヒラギノ角ゴ Pro W3" pitchFamily="34" charset="-128"/>
              </a:rPr>
              <a:t>支配的な点を</a:t>
            </a:r>
            <a:r>
              <a:rPr lang="en-US" altLang="zh-CN" dirty="0" smtClean="0">
                <a:solidFill>
                  <a:srgbClr val="FF0000"/>
                </a:solidFill>
                <a:latin typeface="ヒラギノ角ゴ Pro W3" pitchFamily="34" charset="-128"/>
                <a:ea typeface="ヒラギノ角ゴ Pro W3" pitchFamily="34" charset="-128"/>
              </a:rPr>
              <a:t>Contour Points</a:t>
            </a:r>
            <a:endParaRPr lang="en-US" altLang="zh-CN" dirty="0">
              <a:solidFill>
                <a:srgbClr val="FF0000"/>
              </a:solidFill>
              <a:latin typeface="ヒラギノ角ゴ Pro W3" pitchFamily="34" charset="-128"/>
              <a:ea typeface="ヒラギノ角ゴ Pro W3" pitchFamily="34" charset="-128"/>
            </a:endParaRPr>
          </a:p>
        </p:txBody>
      </p:sp>
      <p:sp>
        <p:nvSpPr>
          <p:cNvPr id="275" name="スライド番号プレースホルダ 274"/>
          <p:cNvSpPr>
            <a:spLocks noGrp="1"/>
          </p:cNvSpPr>
          <p:nvPr>
            <p:ph type="sldNum" sz="quarter" idx="12"/>
          </p:nvPr>
        </p:nvSpPr>
        <p:spPr/>
        <p:txBody>
          <a:bodyPr/>
          <a:lstStyle/>
          <a:p>
            <a:fld id="{DF510E7A-70A0-49B7-BA5B-039CFE49E52F}" type="slidenum">
              <a:rPr kumimoji="1" lang="ja-JP" altLang="en-US" smtClean="0"/>
              <a:pPr/>
              <a:t>202</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blinds(horizontal)">
                                      <p:cBhvr>
                                        <p:cTn id="7" dur="500"/>
                                        <p:tgtEl>
                                          <p:spTgt spid="1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1"/>
                                        </p:tgtEl>
                                        <p:attrNameLst>
                                          <p:attrName>style.visibility</p:attrName>
                                        </p:attrNameLst>
                                      </p:cBhvr>
                                      <p:to>
                                        <p:strVal val="visible"/>
                                      </p:to>
                                    </p:set>
                                    <p:animEffect transition="in" filter="blinds(horizontal)">
                                      <p:cBhvr>
                                        <p:cTn id="10" dur="500"/>
                                        <p:tgtEl>
                                          <p:spTgt spid="121"/>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amond(in)">
                                      <p:cBhvr>
                                        <p:cTn id="15" dur="2000"/>
                                        <p:tgtEl>
                                          <p:spTgt spid="3"/>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267"/>
                                        </p:tgtEl>
                                        <p:attrNameLst>
                                          <p:attrName>style.visibility</p:attrName>
                                        </p:attrNameLst>
                                      </p:cBhvr>
                                      <p:to>
                                        <p:strVal val="visible"/>
                                      </p:to>
                                    </p:set>
                                    <p:animEffect transition="in" filter="diamond(in)">
                                      <p:cBhvr>
                                        <p:cTn id="18" dur="2000"/>
                                        <p:tgtEl>
                                          <p:spTgt spid="26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25"/>
                                        </p:tgtEl>
                                        <p:attrNameLst>
                                          <p:attrName>style.visibility</p:attrName>
                                        </p:attrNameLst>
                                      </p:cBhvr>
                                      <p:to>
                                        <p:strVal val="visible"/>
                                      </p:to>
                                    </p:set>
                                    <p:anim calcmode="lin" valueType="num">
                                      <p:cBhvr additive="base">
                                        <p:cTn id="23" dur="500" fill="hold"/>
                                        <p:tgtEl>
                                          <p:spTgt spid="225"/>
                                        </p:tgtEl>
                                        <p:attrNameLst>
                                          <p:attrName>ppt_x</p:attrName>
                                        </p:attrNameLst>
                                      </p:cBhvr>
                                      <p:tavLst>
                                        <p:tav tm="0">
                                          <p:val>
                                            <p:strVal val="#ppt_x"/>
                                          </p:val>
                                        </p:tav>
                                        <p:tav tm="100000">
                                          <p:val>
                                            <p:strVal val="#ppt_x"/>
                                          </p:val>
                                        </p:tav>
                                      </p:tavLst>
                                    </p:anim>
                                    <p:anim calcmode="lin" valueType="num">
                                      <p:cBhvr additive="base">
                                        <p:cTn id="24" dur="500" fill="hold"/>
                                        <p:tgtEl>
                                          <p:spTgt spid="2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4"/>
                                        </p:tgtEl>
                                        <p:attrNameLst>
                                          <p:attrName>style.visibility</p:attrName>
                                        </p:attrNameLst>
                                      </p:cBhvr>
                                      <p:to>
                                        <p:strVal val="visible"/>
                                      </p:to>
                                    </p:set>
                                    <p:anim calcmode="lin" valueType="num">
                                      <p:cBhvr additive="base">
                                        <p:cTn id="27" dur="500" fill="hold"/>
                                        <p:tgtEl>
                                          <p:spTgt spid="224"/>
                                        </p:tgtEl>
                                        <p:attrNameLst>
                                          <p:attrName>ppt_x</p:attrName>
                                        </p:attrNameLst>
                                      </p:cBhvr>
                                      <p:tavLst>
                                        <p:tav tm="0">
                                          <p:val>
                                            <p:strVal val="#ppt_x"/>
                                          </p:val>
                                        </p:tav>
                                        <p:tav tm="100000">
                                          <p:val>
                                            <p:strVal val="#ppt_x"/>
                                          </p:val>
                                        </p:tav>
                                      </p:tavLst>
                                    </p:anim>
                                    <p:anim calcmode="lin" valueType="num">
                                      <p:cBhvr additive="base">
                                        <p:cTn id="28" dur="500" fill="hold"/>
                                        <p:tgtEl>
                                          <p:spTgt spid="22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3"/>
                                        </p:tgtEl>
                                        <p:attrNameLst>
                                          <p:attrName>style.visibility</p:attrName>
                                        </p:attrNameLst>
                                      </p:cBhvr>
                                      <p:to>
                                        <p:strVal val="visible"/>
                                      </p:to>
                                    </p:set>
                                    <p:anim calcmode="lin" valueType="num">
                                      <p:cBhvr additive="base">
                                        <p:cTn id="31" dur="500" fill="hold"/>
                                        <p:tgtEl>
                                          <p:spTgt spid="223"/>
                                        </p:tgtEl>
                                        <p:attrNameLst>
                                          <p:attrName>ppt_x</p:attrName>
                                        </p:attrNameLst>
                                      </p:cBhvr>
                                      <p:tavLst>
                                        <p:tav tm="0">
                                          <p:val>
                                            <p:strVal val="#ppt_x"/>
                                          </p:val>
                                        </p:tav>
                                        <p:tav tm="100000">
                                          <p:val>
                                            <p:strVal val="#ppt_x"/>
                                          </p:val>
                                        </p:tav>
                                      </p:tavLst>
                                    </p:anim>
                                    <p:anim calcmode="lin" valueType="num">
                                      <p:cBhvr additive="base">
                                        <p:cTn id="32" dur="500" fill="hold"/>
                                        <p:tgtEl>
                                          <p:spTgt spid="223"/>
                                        </p:tgtEl>
                                        <p:attrNameLst>
                                          <p:attrName>ppt_y</p:attrName>
                                        </p:attrNameLst>
                                      </p:cBhvr>
                                      <p:tavLst>
                                        <p:tav tm="0">
                                          <p:val>
                                            <p:strVal val="1+#ppt_h/2"/>
                                          </p:val>
                                        </p:tav>
                                        <p:tav tm="100000">
                                          <p:val>
                                            <p:strVal val="#ppt_y"/>
                                          </p:val>
                                        </p:tav>
                                      </p:tavLst>
                                    </p:anim>
                                  </p:childTnLst>
                                </p:cTn>
                              </p:par>
                              <p:par>
                                <p:cTn id="33" presetID="3" presetClass="entr" presetSubtype="10" fill="hold" grpId="0" nodeType="withEffect">
                                  <p:stCondLst>
                                    <p:cond delay="0"/>
                                  </p:stCondLst>
                                  <p:childTnLst>
                                    <p:set>
                                      <p:cBhvr>
                                        <p:cTn id="34" dur="1" fill="hold">
                                          <p:stCondLst>
                                            <p:cond delay="0"/>
                                          </p:stCondLst>
                                        </p:cTn>
                                        <p:tgtEl>
                                          <p:spTgt spid="222"/>
                                        </p:tgtEl>
                                        <p:attrNameLst>
                                          <p:attrName>style.visibility</p:attrName>
                                        </p:attrNameLst>
                                      </p:cBhvr>
                                      <p:to>
                                        <p:strVal val="visible"/>
                                      </p:to>
                                    </p:set>
                                    <p:animEffect transition="in" filter="blinds(horizontal)">
                                      <p:cBhvr>
                                        <p:cTn id="35" dur="500"/>
                                        <p:tgtEl>
                                          <p:spTgt spid="222"/>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68"/>
                                        </p:tgtEl>
                                        <p:attrNameLst>
                                          <p:attrName>style.visibility</p:attrName>
                                        </p:attrNameLst>
                                      </p:cBhvr>
                                      <p:to>
                                        <p:strVal val="visible"/>
                                      </p:to>
                                    </p:set>
                                    <p:animEffect transition="in" filter="blinds(horizontal)">
                                      <p:cBhvr>
                                        <p:cTn id="38" dur="500"/>
                                        <p:tgtEl>
                                          <p:spTgt spid="268"/>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linds(horizontal)">
                                      <p:cBhvr>
                                        <p:cTn id="43" dur="500"/>
                                        <p:tgtEl>
                                          <p:spTgt spid="6"/>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269"/>
                                        </p:tgtEl>
                                        <p:attrNameLst>
                                          <p:attrName>style.visibility</p:attrName>
                                        </p:attrNameLst>
                                      </p:cBhvr>
                                      <p:to>
                                        <p:strVal val="visible"/>
                                      </p:to>
                                    </p:set>
                                    <p:animEffect transition="in" filter="blinds(horizontal)">
                                      <p:cBhvr>
                                        <p:cTn id="46" dur="500"/>
                                        <p:tgtEl>
                                          <p:spTgt spid="269"/>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70"/>
                                        </p:tgtEl>
                                        <p:attrNameLst>
                                          <p:attrName>style.visibility</p:attrName>
                                        </p:attrNameLst>
                                      </p:cBhvr>
                                      <p:to>
                                        <p:strVal val="visible"/>
                                      </p:to>
                                    </p:set>
                                    <p:animEffect transition="in" filter="blinds(horizontal)">
                                      <p:cBhvr>
                                        <p:cTn id="49" dur="5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121" grpId="0" animBg="1"/>
      <p:bldP spid="222" grpId="0"/>
      <p:bldP spid="223" grpId="0" animBg="1"/>
      <p:bldP spid="224" grpId="0" animBg="1"/>
      <p:bldP spid="225" grpId="0" animBg="1"/>
      <p:bldP spid="267" grpId="0" animBg="1"/>
      <p:bldP spid="268" grpId="0" animBg="1"/>
      <p:bldP spid="269" grpId="0" animBg="1"/>
      <p:bldP spid="270"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1143000"/>
          </a:xfrm>
        </p:spPr>
        <p:txBody>
          <a:bodyPr>
            <a:noAutofit/>
          </a:bodyPr>
          <a:lstStyle/>
          <a:p>
            <a:r>
              <a:rPr lang="en-US" altLang="ja-JP" dirty="0" smtClean="0"/>
              <a:t>Contour Point</a:t>
            </a:r>
            <a:endParaRPr kumimoji="1" lang="ja-JP" altLang="en-US" dirty="0"/>
          </a:p>
        </p:txBody>
      </p:sp>
      <p:grpSp>
        <p:nvGrpSpPr>
          <p:cNvPr id="4" name="Group 2592"/>
          <p:cNvGrpSpPr>
            <a:grpSpLocks/>
          </p:cNvGrpSpPr>
          <p:nvPr/>
        </p:nvGrpSpPr>
        <p:grpSpPr bwMode="auto">
          <a:xfrm>
            <a:off x="4470400" y="1333500"/>
            <a:ext cx="4397375" cy="4978400"/>
            <a:chOff x="552" y="800"/>
            <a:chExt cx="3666" cy="3146"/>
          </a:xfrm>
        </p:grpSpPr>
        <p:sp>
          <p:nvSpPr>
            <p:cNvPr id="5" name="AutoShape 5"/>
            <p:cNvSpPr>
              <a:spLocks noChangeAspect="1" noChangeArrowheads="1" noTextEdit="1"/>
            </p:cNvSpPr>
            <p:nvPr/>
          </p:nvSpPr>
          <p:spPr bwMode="auto">
            <a:xfrm>
              <a:off x="552" y="800"/>
              <a:ext cx="3666" cy="3146"/>
            </a:xfrm>
            <a:prstGeom prst="rect">
              <a:avLst/>
            </a:prstGeom>
            <a:noFill/>
            <a:ln w="9525">
              <a:noFill/>
              <a:miter lim="800000"/>
              <a:headEnd/>
              <a:tailEnd/>
            </a:ln>
          </p:spPr>
          <p:txBody>
            <a:bodyPr/>
            <a:lstStyle/>
            <a:p>
              <a:endParaRPr lang="ja-JP" altLang="en-US"/>
            </a:p>
          </p:txBody>
        </p:sp>
        <p:sp>
          <p:nvSpPr>
            <p:cNvPr id="6" name="Freeform 7"/>
            <p:cNvSpPr>
              <a:spLocks/>
            </p:cNvSpPr>
            <p:nvPr/>
          </p:nvSpPr>
          <p:spPr bwMode="auto">
            <a:xfrm>
              <a:off x="3886" y="983"/>
              <a:ext cx="64" cy="39"/>
            </a:xfrm>
            <a:custGeom>
              <a:avLst/>
              <a:gdLst/>
              <a:ahLst/>
              <a:cxnLst>
                <a:cxn ang="0">
                  <a:pos x="25" y="284"/>
                </a:cxn>
                <a:cxn ang="0">
                  <a:pos x="45" y="245"/>
                </a:cxn>
                <a:cxn ang="0">
                  <a:pos x="57" y="202"/>
                </a:cxn>
                <a:cxn ang="0">
                  <a:pos x="61" y="156"/>
                </a:cxn>
                <a:cxn ang="0">
                  <a:pos x="56" y="112"/>
                </a:cxn>
                <a:cxn ang="0">
                  <a:pos x="42" y="70"/>
                </a:cxn>
                <a:cxn ang="0">
                  <a:pos x="23" y="32"/>
                </a:cxn>
                <a:cxn ang="0">
                  <a:pos x="0" y="0"/>
                </a:cxn>
                <a:cxn ang="0">
                  <a:pos x="445" y="159"/>
                </a:cxn>
                <a:cxn ang="0">
                  <a:pos x="0" y="317"/>
                </a:cxn>
                <a:cxn ang="0">
                  <a:pos x="25" y="284"/>
                </a:cxn>
              </a:cxnLst>
              <a:rect l="0" t="0" r="r" b="b"/>
              <a:pathLst>
                <a:path w="445" h="317">
                  <a:moveTo>
                    <a:pt x="25" y="284"/>
                  </a:moveTo>
                  <a:lnTo>
                    <a:pt x="45" y="245"/>
                  </a:lnTo>
                  <a:lnTo>
                    <a:pt x="57" y="202"/>
                  </a:lnTo>
                  <a:lnTo>
                    <a:pt x="61" y="156"/>
                  </a:lnTo>
                  <a:lnTo>
                    <a:pt x="56" y="112"/>
                  </a:lnTo>
                  <a:lnTo>
                    <a:pt x="42" y="70"/>
                  </a:lnTo>
                  <a:lnTo>
                    <a:pt x="23" y="32"/>
                  </a:lnTo>
                  <a:lnTo>
                    <a:pt x="0" y="0"/>
                  </a:lnTo>
                  <a:lnTo>
                    <a:pt x="445" y="159"/>
                  </a:lnTo>
                  <a:lnTo>
                    <a:pt x="0" y="317"/>
                  </a:lnTo>
                  <a:lnTo>
                    <a:pt x="25" y="284"/>
                  </a:lnTo>
                  <a:close/>
                </a:path>
              </a:pathLst>
            </a:custGeom>
            <a:solidFill>
              <a:srgbClr val="000000"/>
            </a:solidFill>
            <a:ln w="9525">
              <a:noFill/>
              <a:round/>
              <a:headEnd/>
              <a:tailEnd/>
            </a:ln>
          </p:spPr>
          <p:txBody>
            <a:bodyPr/>
            <a:lstStyle/>
            <a:p>
              <a:endParaRPr lang="ja-JP" altLang="en-US"/>
            </a:p>
          </p:txBody>
        </p:sp>
        <p:sp>
          <p:nvSpPr>
            <p:cNvPr id="7" name="Line 8"/>
            <p:cNvSpPr>
              <a:spLocks noChangeShapeType="1"/>
            </p:cNvSpPr>
            <p:nvPr/>
          </p:nvSpPr>
          <p:spPr bwMode="auto">
            <a:xfrm>
              <a:off x="845" y="1002"/>
              <a:ext cx="3054" cy="1"/>
            </a:xfrm>
            <a:prstGeom prst="line">
              <a:avLst/>
            </a:prstGeom>
            <a:noFill/>
            <a:ln w="0">
              <a:solidFill>
                <a:srgbClr val="000000"/>
              </a:solidFill>
              <a:round/>
              <a:headEnd/>
              <a:tailEnd/>
            </a:ln>
          </p:spPr>
          <p:txBody>
            <a:bodyPr/>
            <a:lstStyle/>
            <a:p>
              <a:endParaRPr lang="ja-JP" altLang="en-US"/>
            </a:p>
          </p:txBody>
        </p:sp>
        <p:sp>
          <p:nvSpPr>
            <p:cNvPr id="8" name="Freeform 9"/>
            <p:cNvSpPr>
              <a:spLocks/>
            </p:cNvSpPr>
            <p:nvPr/>
          </p:nvSpPr>
          <p:spPr bwMode="auto">
            <a:xfrm>
              <a:off x="806" y="3790"/>
              <a:ext cx="46" cy="55"/>
            </a:xfrm>
            <a:custGeom>
              <a:avLst/>
              <a:gdLst/>
              <a:ahLst/>
              <a:cxnLst>
                <a:cxn ang="0">
                  <a:pos x="33" y="24"/>
                </a:cxn>
                <a:cxn ang="0">
                  <a:pos x="73" y="43"/>
                </a:cxn>
                <a:cxn ang="0">
                  <a:pos x="116" y="57"/>
                </a:cxn>
                <a:cxn ang="0">
                  <a:pos x="161" y="60"/>
                </a:cxn>
                <a:cxn ang="0">
                  <a:pos x="206" y="56"/>
                </a:cxn>
                <a:cxn ang="0">
                  <a:pos x="248" y="43"/>
                </a:cxn>
                <a:cxn ang="0">
                  <a:pos x="287" y="24"/>
                </a:cxn>
                <a:cxn ang="0">
                  <a:pos x="319" y="0"/>
                </a:cxn>
                <a:cxn ang="0">
                  <a:pos x="159" y="442"/>
                </a:cxn>
                <a:cxn ang="0">
                  <a:pos x="0" y="0"/>
                </a:cxn>
                <a:cxn ang="0">
                  <a:pos x="33" y="24"/>
                </a:cxn>
              </a:cxnLst>
              <a:rect l="0" t="0" r="r" b="b"/>
              <a:pathLst>
                <a:path w="319" h="442">
                  <a:moveTo>
                    <a:pt x="33" y="24"/>
                  </a:moveTo>
                  <a:lnTo>
                    <a:pt x="73" y="43"/>
                  </a:lnTo>
                  <a:lnTo>
                    <a:pt x="116" y="57"/>
                  </a:lnTo>
                  <a:lnTo>
                    <a:pt x="161" y="60"/>
                  </a:lnTo>
                  <a:lnTo>
                    <a:pt x="206" y="56"/>
                  </a:lnTo>
                  <a:lnTo>
                    <a:pt x="248" y="43"/>
                  </a:lnTo>
                  <a:lnTo>
                    <a:pt x="287" y="24"/>
                  </a:lnTo>
                  <a:lnTo>
                    <a:pt x="319" y="0"/>
                  </a:lnTo>
                  <a:lnTo>
                    <a:pt x="159" y="442"/>
                  </a:lnTo>
                  <a:lnTo>
                    <a:pt x="0" y="0"/>
                  </a:lnTo>
                  <a:lnTo>
                    <a:pt x="33" y="24"/>
                  </a:lnTo>
                  <a:close/>
                </a:path>
              </a:pathLst>
            </a:custGeom>
            <a:solidFill>
              <a:srgbClr val="000000"/>
            </a:solidFill>
            <a:ln w="9525">
              <a:noFill/>
              <a:round/>
              <a:headEnd/>
              <a:tailEnd/>
            </a:ln>
          </p:spPr>
          <p:txBody>
            <a:bodyPr/>
            <a:lstStyle/>
            <a:p>
              <a:endParaRPr lang="ja-JP" altLang="en-US"/>
            </a:p>
          </p:txBody>
        </p:sp>
        <p:sp>
          <p:nvSpPr>
            <p:cNvPr id="9" name="Line 10"/>
            <p:cNvSpPr>
              <a:spLocks noChangeShapeType="1"/>
            </p:cNvSpPr>
            <p:nvPr/>
          </p:nvSpPr>
          <p:spPr bwMode="auto">
            <a:xfrm flipH="1">
              <a:off x="829" y="1002"/>
              <a:ext cx="6" cy="2799"/>
            </a:xfrm>
            <a:prstGeom prst="line">
              <a:avLst/>
            </a:prstGeom>
            <a:noFill/>
            <a:ln w="0">
              <a:solidFill>
                <a:srgbClr val="000000"/>
              </a:solidFill>
              <a:round/>
              <a:headEnd/>
              <a:tailEnd/>
            </a:ln>
          </p:spPr>
          <p:txBody>
            <a:bodyPr/>
            <a:lstStyle/>
            <a:p>
              <a:endParaRPr lang="ja-JP" altLang="en-US"/>
            </a:p>
          </p:txBody>
        </p:sp>
        <p:sp>
          <p:nvSpPr>
            <p:cNvPr id="10" name="Rectangle 11"/>
            <p:cNvSpPr>
              <a:spLocks noChangeArrowheads="1"/>
            </p:cNvSpPr>
            <p:nvPr/>
          </p:nvSpPr>
          <p:spPr bwMode="auto">
            <a:xfrm>
              <a:off x="866" y="911"/>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1" name="Rectangle 12"/>
            <p:cNvSpPr>
              <a:spLocks noChangeArrowheads="1"/>
            </p:cNvSpPr>
            <p:nvPr/>
          </p:nvSpPr>
          <p:spPr bwMode="auto">
            <a:xfrm>
              <a:off x="1035" y="911"/>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2</a:t>
              </a:r>
              <a:endParaRPr lang="en-US" altLang="zh-CN">
                <a:ea typeface="宋体" pitchFamily="2" charset="-122"/>
              </a:endParaRPr>
            </a:p>
          </p:txBody>
        </p:sp>
        <p:sp>
          <p:nvSpPr>
            <p:cNvPr id="12" name="Rectangle 13"/>
            <p:cNvSpPr>
              <a:spLocks noChangeArrowheads="1"/>
            </p:cNvSpPr>
            <p:nvPr/>
          </p:nvSpPr>
          <p:spPr bwMode="auto">
            <a:xfrm>
              <a:off x="1182" y="911"/>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3</a:t>
              </a:r>
              <a:endParaRPr lang="en-US" altLang="zh-CN">
                <a:ea typeface="宋体" pitchFamily="2" charset="-122"/>
              </a:endParaRPr>
            </a:p>
          </p:txBody>
        </p:sp>
        <p:sp>
          <p:nvSpPr>
            <p:cNvPr id="13" name="Rectangle 14"/>
            <p:cNvSpPr>
              <a:spLocks noChangeArrowheads="1"/>
            </p:cNvSpPr>
            <p:nvPr/>
          </p:nvSpPr>
          <p:spPr bwMode="auto">
            <a:xfrm>
              <a:off x="1334" y="911"/>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4</a:t>
              </a:r>
              <a:endParaRPr lang="en-US" altLang="zh-CN">
                <a:ea typeface="宋体" pitchFamily="2" charset="-122"/>
              </a:endParaRPr>
            </a:p>
          </p:txBody>
        </p:sp>
        <p:sp>
          <p:nvSpPr>
            <p:cNvPr id="14" name="Rectangle 15"/>
            <p:cNvSpPr>
              <a:spLocks noChangeArrowheads="1"/>
            </p:cNvSpPr>
            <p:nvPr/>
          </p:nvSpPr>
          <p:spPr bwMode="auto">
            <a:xfrm>
              <a:off x="1496" y="908"/>
              <a:ext cx="64"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5</a:t>
              </a:r>
              <a:endParaRPr lang="en-US" altLang="zh-CN">
                <a:ea typeface="宋体" pitchFamily="2" charset="-122"/>
              </a:endParaRPr>
            </a:p>
          </p:txBody>
        </p:sp>
        <p:sp>
          <p:nvSpPr>
            <p:cNvPr id="15" name="Rectangle 16"/>
            <p:cNvSpPr>
              <a:spLocks noChangeArrowheads="1"/>
            </p:cNvSpPr>
            <p:nvPr/>
          </p:nvSpPr>
          <p:spPr bwMode="auto">
            <a:xfrm>
              <a:off x="1656" y="911"/>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6</a:t>
              </a:r>
              <a:endParaRPr lang="en-US" altLang="zh-CN">
                <a:ea typeface="宋体" pitchFamily="2" charset="-122"/>
              </a:endParaRPr>
            </a:p>
          </p:txBody>
        </p:sp>
        <p:sp>
          <p:nvSpPr>
            <p:cNvPr id="16" name="Rectangle 17"/>
            <p:cNvSpPr>
              <a:spLocks noChangeArrowheads="1"/>
            </p:cNvSpPr>
            <p:nvPr/>
          </p:nvSpPr>
          <p:spPr bwMode="auto">
            <a:xfrm>
              <a:off x="1809" y="911"/>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7</a:t>
              </a:r>
              <a:endParaRPr lang="en-US" altLang="zh-CN">
                <a:ea typeface="宋体" pitchFamily="2" charset="-122"/>
              </a:endParaRPr>
            </a:p>
          </p:txBody>
        </p:sp>
        <p:sp>
          <p:nvSpPr>
            <p:cNvPr id="17" name="Rectangle 18"/>
            <p:cNvSpPr>
              <a:spLocks noChangeArrowheads="1"/>
            </p:cNvSpPr>
            <p:nvPr/>
          </p:nvSpPr>
          <p:spPr bwMode="auto">
            <a:xfrm>
              <a:off x="1972" y="911"/>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8</a:t>
              </a:r>
              <a:endParaRPr lang="en-US" altLang="zh-CN">
                <a:ea typeface="宋体" pitchFamily="2" charset="-122"/>
              </a:endParaRPr>
            </a:p>
          </p:txBody>
        </p:sp>
        <p:sp>
          <p:nvSpPr>
            <p:cNvPr id="18" name="Rectangle 19"/>
            <p:cNvSpPr>
              <a:spLocks noChangeArrowheads="1"/>
            </p:cNvSpPr>
            <p:nvPr/>
          </p:nvSpPr>
          <p:spPr bwMode="auto">
            <a:xfrm>
              <a:off x="2131" y="911"/>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9</a:t>
              </a:r>
              <a:endParaRPr lang="en-US" altLang="zh-CN">
                <a:ea typeface="宋体" pitchFamily="2" charset="-122"/>
              </a:endParaRPr>
            </a:p>
          </p:txBody>
        </p:sp>
        <p:sp>
          <p:nvSpPr>
            <p:cNvPr id="19" name="Rectangle 20"/>
            <p:cNvSpPr>
              <a:spLocks noChangeArrowheads="1"/>
            </p:cNvSpPr>
            <p:nvPr/>
          </p:nvSpPr>
          <p:spPr bwMode="auto">
            <a:xfrm>
              <a:off x="2263" y="911"/>
              <a:ext cx="130"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10</a:t>
              </a:r>
              <a:endParaRPr lang="en-US" altLang="zh-CN">
                <a:ea typeface="宋体" pitchFamily="2" charset="-122"/>
              </a:endParaRPr>
            </a:p>
          </p:txBody>
        </p:sp>
        <p:sp>
          <p:nvSpPr>
            <p:cNvPr id="20" name="Rectangle 21"/>
            <p:cNvSpPr>
              <a:spLocks noChangeArrowheads="1"/>
            </p:cNvSpPr>
            <p:nvPr/>
          </p:nvSpPr>
          <p:spPr bwMode="auto">
            <a:xfrm>
              <a:off x="2415" y="911"/>
              <a:ext cx="130"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11</a:t>
              </a:r>
              <a:endParaRPr lang="en-US" altLang="zh-CN">
                <a:ea typeface="宋体" pitchFamily="2" charset="-122"/>
              </a:endParaRPr>
            </a:p>
          </p:txBody>
        </p:sp>
        <p:sp>
          <p:nvSpPr>
            <p:cNvPr id="21" name="Rectangle 22"/>
            <p:cNvSpPr>
              <a:spLocks noChangeArrowheads="1"/>
            </p:cNvSpPr>
            <p:nvPr/>
          </p:nvSpPr>
          <p:spPr bwMode="auto">
            <a:xfrm>
              <a:off x="2568" y="911"/>
              <a:ext cx="129"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12</a:t>
              </a:r>
              <a:endParaRPr lang="en-US" altLang="zh-CN">
                <a:ea typeface="宋体" pitchFamily="2" charset="-122"/>
              </a:endParaRPr>
            </a:p>
          </p:txBody>
        </p:sp>
        <p:sp>
          <p:nvSpPr>
            <p:cNvPr id="22" name="Rectangle 23"/>
            <p:cNvSpPr>
              <a:spLocks noChangeArrowheads="1"/>
            </p:cNvSpPr>
            <p:nvPr/>
          </p:nvSpPr>
          <p:spPr bwMode="auto">
            <a:xfrm>
              <a:off x="2721" y="911"/>
              <a:ext cx="130"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13</a:t>
              </a:r>
              <a:endParaRPr lang="en-US" altLang="zh-CN">
                <a:ea typeface="宋体" pitchFamily="2" charset="-122"/>
              </a:endParaRPr>
            </a:p>
          </p:txBody>
        </p:sp>
        <p:sp>
          <p:nvSpPr>
            <p:cNvPr id="23" name="Rectangle 24"/>
            <p:cNvSpPr>
              <a:spLocks noChangeArrowheads="1"/>
            </p:cNvSpPr>
            <p:nvPr/>
          </p:nvSpPr>
          <p:spPr bwMode="auto">
            <a:xfrm>
              <a:off x="2869" y="911"/>
              <a:ext cx="130"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14</a:t>
              </a:r>
              <a:endParaRPr lang="en-US" altLang="zh-CN">
                <a:ea typeface="宋体" pitchFamily="2" charset="-122"/>
              </a:endParaRPr>
            </a:p>
          </p:txBody>
        </p:sp>
        <p:sp>
          <p:nvSpPr>
            <p:cNvPr id="24" name="Rectangle 25"/>
            <p:cNvSpPr>
              <a:spLocks noChangeArrowheads="1"/>
            </p:cNvSpPr>
            <p:nvPr/>
          </p:nvSpPr>
          <p:spPr bwMode="auto">
            <a:xfrm>
              <a:off x="3022" y="911"/>
              <a:ext cx="129"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15</a:t>
              </a:r>
              <a:endParaRPr lang="en-US" altLang="zh-CN">
                <a:ea typeface="宋体" pitchFamily="2" charset="-122"/>
              </a:endParaRPr>
            </a:p>
          </p:txBody>
        </p:sp>
        <p:sp>
          <p:nvSpPr>
            <p:cNvPr id="25" name="Rectangle 26"/>
            <p:cNvSpPr>
              <a:spLocks noChangeArrowheads="1"/>
            </p:cNvSpPr>
            <p:nvPr/>
          </p:nvSpPr>
          <p:spPr bwMode="auto">
            <a:xfrm>
              <a:off x="3174" y="911"/>
              <a:ext cx="129"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16</a:t>
              </a:r>
              <a:endParaRPr lang="en-US" altLang="zh-CN">
                <a:ea typeface="宋体" pitchFamily="2" charset="-122"/>
              </a:endParaRPr>
            </a:p>
          </p:txBody>
        </p:sp>
        <p:sp>
          <p:nvSpPr>
            <p:cNvPr id="26" name="Rectangle 27"/>
            <p:cNvSpPr>
              <a:spLocks noChangeArrowheads="1"/>
            </p:cNvSpPr>
            <p:nvPr/>
          </p:nvSpPr>
          <p:spPr bwMode="auto">
            <a:xfrm>
              <a:off x="3326" y="911"/>
              <a:ext cx="130"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17</a:t>
              </a:r>
              <a:endParaRPr lang="en-US" altLang="zh-CN">
                <a:ea typeface="宋体" pitchFamily="2" charset="-122"/>
              </a:endParaRPr>
            </a:p>
          </p:txBody>
        </p:sp>
        <p:sp>
          <p:nvSpPr>
            <p:cNvPr id="27" name="Rectangle 28"/>
            <p:cNvSpPr>
              <a:spLocks noChangeArrowheads="1"/>
            </p:cNvSpPr>
            <p:nvPr/>
          </p:nvSpPr>
          <p:spPr bwMode="auto">
            <a:xfrm>
              <a:off x="3464" y="911"/>
              <a:ext cx="129"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18</a:t>
              </a:r>
              <a:endParaRPr lang="en-US" altLang="zh-CN">
                <a:ea typeface="宋体" pitchFamily="2" charset="-122"/>
              </a:endParaRPr>
            </a:p>
          </p:txBody>
        </p:sp>
        <p:sp>
          <p:nvSpPr>
            <p:cNvPr id="28" name="Rectangle 29"/>
            <p:cNvSpPr>
              <a:spLocks noChangeArrowheads="1"/>
            </p:cNvSpPr>
            <p:nvPr/>
          </p:nvSpPr>
          <p:spPr bwMode="auto">
            <a:xfrm>
              <a:off x="3616" y="911"/>
              <a:ext cx="130"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19</a:t>
              </a:r>
              <a:endParaRPr lang="en-US" altLang="zh-CN">
                <a:ea typeface="宋体" pitchFamily="2" charset="-122"/>
              </a:endParaRPr>
            </a:p>
          </p:txBody>
        </p:sp>
        <p:sp>
          <p:nvSpPr>
            <p:cNvPr id="29" name="Rectangle 30"/>
            <p:cNvSpPr>
              <a:spLocks noChangeArrowheads="1"/>
            </p:cNvSpPr>
            <p:nvPr/>
          </p:nvSpPr>
          <p:spPr bwMode="auto">
            <a:xfrm>
              <a:off x="3768" y="911"/>
              <a:ext cx="130"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20</a:t>
              </a:r>
              <a:endParaRPr lang="en-US" altLang="zh-CN">
                <a:ea typeface="宋体" pitchFamily="2" charset="-122"/>
              </a:endParaRPr>
            </a:p>
          </p:txBody>
        </p:sp>
        <p:sp>
          <p:nvSpPr>
            <p:cNvPr id="30" name="Rectangle 31"/>
            <p:cNvSpPr>
              <a:spLocks noChangeArrowheads="1"/>
            </p:cNvSpPr>
            <p:nvPr/>
          </p:nvSpPr>
          <p:spPr bwMode="auto">
            <a:xfrm>
              <a:off x="729" y="103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31" name="Rectangle 32"/>
            <p:cNvSpPr>
              <a:spLocks noChangeArrowheads="1"/>
            </p:cNvSpPr>
            <p:nvPr/>
          </p:nvSpPr>
          <p:spPr bwMode="auto">
            <a:xfrm>
              <a:off x="729" y="1163"/>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2</a:t>
              </a:r>
              <a:endParaRPr lang="en-US" altLang="zh-CN">
                <a:ea typeface="宋体" pitchFamily="2" charset="-122"/>
              </a:endParaRPr>
            </a:p>
          </p:txBody>
        </p:sp>
        <p:sp>
          <p:nvSpPr>
            <p:cNvPr id="32" name="Rectangle 33"/>
            <p:cNvSpPr>
              <a:spLocks noChangeArrowheads="1"/>
            </p:cNvSpPr>
            <p:nvPr/>
          </p:nvSpPr>
          <p:spPr bwMode="auto">
            <a:xfrm>
              <a:off x="729" y="1292"/>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3</a:t>
              </a:r>
              <a:endParaRPr lang="en-US" altLang="zh-CN">
                <a:ea typeface="宋体" pitchFamily="2" charset="-122"/>
              </a:endParaRPr>
            </a:p>
          </p:txBody>
        </p:sp>
        <p:sp>
          <p:nvSpPr>
            <p:cNvPr id="33" name="Rectangle 34"/>
            <p:cNvSpPr>
              <a:spLocks noChangeArrowheads="1"/>
            </p:cNvSpPr>
            <p:nvPr/>
          </p:nvSpPr>
          <p:spPr bwMode="auto">
            <a:xfrm>
              <a:off x="729" y="1426"/>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4</a:t>
              </a:r>
              <a:endParaRPr lang="en-US" altLang="zh-CN">
                <a:ea typeface="宋体" pitchFamily="2" charset="-122"/>
              </a:endParaRPr>
            </a:p>
          </p:txBody>
        </p:sp>
        <p:sp>
          <p:nvSpPr>
            <p:cNvPr id="34" name="Rectangle 35"/>
            <p:cNvSpPr>
              <a:spLocks noChangeArrowheads="1"/>
            </p:cNvSpPr>
            <p:nvPr/>
          </p:nvSpPr>
          <p:spPr bwMode="auto">
            <a:xfrm>
              <a:off x="729" y="1557"/>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5</a:t>
              </a:r>
              <a:endParaRPr lang="en-US" altLang="zh-CN">
                <a:ea typeface="宋体" pitchFamily="2" charset="-122"/>
              </a:endParaRPr>
            </a:p>
          </p:txBody>
        </p:sp>
        <p:sp>
          <p:nvSpPr>
            <p:cNvPr id="35" name="Rectangle 36"/>
            <p:cNvSpPr>
              <a:spLocks noChangeArrowheads="1"/>
            </p:cNvSpPr>
            <p:nvPr/>
          </p:nvSpPr>
          <p:spPr bwMode="auto">
            <a:xfrm>
              <a:off x="729" y="169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6</a:t>
              </a:r>
              <a:endParaRPr lang="en-US" altLang="zh-CN">
                <a:ea typeface="宋体" pitchFamily="2" charset="-122"/>
              </a:endParaRPr>
            </a:p>
          </p:txBody>
        </p:sp>
        <p:sp>
          <p:nvSpPr>
            <p:cNvPr id="36" name="Rectangle 37"/>
            <p:cNvSpPr>
              <a:spLocks noChangeArrowheads="1"/>
            </p:cNvSpPr>
            <p:nvPr/>
          </p:nvSpPr>
          <p:spPr bwMode="auto">
            <a:xfrm>
              <a:off x="729" y="1822"/>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7</a:t>
              </a:r>
              <a:endParaRPr lang="en-US" altLang="zh-CN">
                <a:ea typeface="宋体" pitchFamily="2" charset="-122"/>
              </a:endParaRPr>
            </a:p>
          </p:txBody>
        </p:sp>
        <p:sp>
          <p:nvSpPr>
            <p:cNvPr id="37" name="Rectangle 38"/>
            <p:cNvSpPr>
              <a:spLocks noChangeArrowheads="1"/>
            </p:cNvSpPr>
            <p:nvPr/>
          </p:nvSpPr>
          <p:spPr bwMode="auto">
            <a:xfrm>
              <a:off x="729" y="1955"/>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8</a:t>
              </a:r>
              <a:endParaRPr lang="en-US" altLang="zh-CN">
                <a:ea typeface="宋体" pitchFamily="2" charset="-122"/>
              </a:endParaRPr>
            </a:p>
          </p:txBody>
        </p:sp>
        <p:sp>
          <p:nvSpPr>
            <p:cNvPr id="38" name="Rectangle 39"/>
            <p:cNvSpPr>
              <a:spLocks noChangeArrowheads="1"/>
            </p:cNvSpPr>
            <p:nvPr/>
          </p:nvSpPr>
          <p:spPr bwMode="auto">
            <a:xfrm>
              <a:off x="729" y="2084"/>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9</a:t>
              </a:r>
              <a:endParaRPr lang="en-US" altLang="zh-CN">
                <a:ea typeface="宋体" pitchFamily="2" charset="-122"/>
              </a:endParaRPr>
            </a:p>
          </p:txBody>
        </p:sp>
        <p:sp>
          <p:nvSpPr>
            <p:cNvPr id="39" name="Rectangle 40"/>
            <p:cNvSpPr>
              <a:spLocks noChangeArrowheads="1"/>
            </p:cNvSpPr>
            <p:nvPr/>
          </p:nvSpPr>
          <p:spPr bwMode="auto">
            <a:xfrm>
              <a:off x="684" y="2217"/>
              <a:ext cx="130"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10</a:t>
              </a:r>
              <a:endParaRPr lang="en-US" altLang="zh-CN">
                <a:ea typeface="宋体" pitchFamily="2" charset="-122"/>
              </a:endParaRPr>
            </a:p>
          </p:txBody>
        </p:sp>
        <p:sp>
          <p:nvSpPr>
            <p:cNvPr id="40" name="Rectangle 41"/>
            <p:cNvSpPr>
              <a:spLocks noChangeArrowheads="1"/>
            </p:cNvSpPr>
            <p:nvPr/>
          </p:nvSpPr>
          <p:spPr bwMode="auto">
            <a:xfrm>
              <a:off x="684" y="2349"/>
              <a:ext cx="130"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11</a:t>
              </a:r>
              <a:endParaRPr lang="en-US" altLang="zh-CN">
                <a:ea typeface="宋体" pitchFamily="2" charset="-122"/>
              </a:endParaRPr>
            </a:p>
          </p:txBody>
        </p:sp>
        <p:sp>
          <p:nvSpPr>
            <p:cNvPr id="41" name="Rectangle 42"/>
            <p:cNvSpPr>
              <a:spLocks noChangeArrowheads="1"/>
            </p:cNvSpPr>
            <p:nvPr/>
          </p:nvSpPr>
          <p:spPr bwMode="auto">
            <a:xfrm>
              <a:off x="684" y="2482"/>
              <a:ext cx="130"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12</a:t>
              </a:r>
              <a:endParaRPr lang="en-US" altLang="zh-CN">
                <a:ea typeface="宋体" pitchFamily="2" charset="-122"/>
              </a:endParaRPr>
            </a:p>
          </p:txBody>
        </p:sp>
        <p:sp>
          <p:nvSpPr>
            <p:cNvPr id="42" name="Rectangle 43"/>
            <p:cNvSpPr>
              <a:spLocks noChangeArrowheads="1"/>
            </p:cNvSpPr>
            <p:nvPr/>
          </p:nvSpPr>
          <p:spPr bwMode="auto">
            <a:xfrm>
              <a:off x="684" y="2614"/>
              <a:ext cx="130"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13</a:t>
              </a:r>
              <a:endParaRPr lang="en-US" altLang="zh-CN">
                <a:ea typeface="宋体" pitchFamily="2" charset="-122"/>
              </a:endParaRPr>
            </a:p>
          </p:txBody>
        </p:sp>
        <p:sp>
          <p:nvSpPr>
            <p:cNvPr id="43" name="Rectangle 44"/>
            <p:cNvSpPr>
              <a:spLocks noChangeArrowheads="1"/>
            </p:cNvSpPr>
            <p:nvPr/>
          </p:nvSpPr>
          <p:spPr bwMode="auto">
            <a:xfrm>
              <a:off x="684" y="2747"/>
              <a:ext cx="130"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14</a:t>
              </a:r>
              <a:endParaRPr lang="en-US" altLang="zh-CN">
                <a:ea typeface="宋体" pitchFamily="2" charset="-122"/>
              </a:endParaRPr>
            </a:p>
          </p:txBody>
        </p:sp>
        <p:sp>
          <p:nvSpPr>
            <p:cNvPr id="44" name="Rectangle 45"/>
            <p:cNvSpPr>
              <a:spLocks noChangeArrowheads="1"/>
            </p:cNvSpPr>
            <p:nvPr/>
          </p:nvSpPr>
          <p:spPr bwMode="auto">
            <a:xfrm>
              <a:off x="684" y="2876"/>
              <a:ext cx="130"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15</a:t>
              </a:r>
              <a:endParaRPr lang="en-US" altLang="zh-CN">
                <a:ea typeface="宋体" pitchFamily="2" charset="-122"/>
              </a:endParaRPr>
            </a:p>
          </p:txBody>
        </p:sp>
        <p:sp>
          <p:nvSpPr>
            <p:cNvPr id="45" name="Rectangle 46"/>
            <p:cNvSpPr>
              <a:spLocks noChangeArrowheads="1"/>
            </p:cNvSpPr>
            <p:nvPr/>
          </p:nvSpPr>
          <p:spPr bwMode="auto">
            <a:xfrm>
              <a:off x="684" y="3009"/>
              <a:ext cx="130"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16</a:t>
              </a:r>
              <a:endParaRPr lang="en-US" altLang="zh-CN">
                <a:ea typeface="宋体" pitchFamily="2" charset="-122"/>
              </a:endParaRPr>
            </a:p>
          </p:txBody>
        </p:sp>
        <p:sp>
          <p:nvSpPr>
            <p:cNvPr id="46" name="Rectangle 47"/>
            <p:cNvSpPr>
              <a:spLocks noChangeArrowheads="1"/>
            </p:cNvSpPr>
            <p:nvPr/>
          </p:nvSpPr>
          <p:spPr bwMode="auto">
            <a:xfrm>
              <a:off x="684" y="3141"/>
              <a:ext cx="130"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17</a:t>
              </a:r>
              <a:endParaRPr lang="en-US" altLang="zh-CN">
                <a:ea typeface="宋体" pitchFamily="2" charset="-122"/>
              </a:endParaRPr>
            </a:p>
          </p:txBody>
        </p:sp>
        <p:sp>
          <p:nvSpPr>
            <p:cNvPr id="47" name="Rectangle 48"/>
            <p:cNvSpPr>
              <a:spLocks noChangeArrowheads="1"/>
            </p:cNvSpPr>
            <p:nvPr/>
          </p:nvSpPr>
          <p:spPr bwMode="auto">
            <a:xfrm>
              <a:off x="684" y="3275"/>
              <a:ext cx="130"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18</a:t>
              </a:r>
              <a:endParaRPr lang="en-US" altLang="zh-CN">
                <a:ea typeface="宋体" pitchFamily="2" charset="-122"/>
              </a:endParaRPr>
            </a:p>
          </p:txBody>
        </p:sp>
        <p:sp>
          <p:nvSpPr>
            <p:cNvPr id="48" name="Rectangle 49"/>
            <p:cNvSpPr>
              <a:spLocks noChangeArrowheads="1"/>
            </p:cNvSpPr>
            <p:nvPr/>
          </p:nvSpPr>
          <p:spPr bwMode="auto">
            <a:xfrm>
              <a:off x="684" y="3407"/>
              <a:ext cx="130"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19</a:t>
              </a:r>
              <a:endParaRPr lang="en-US" altLang="zh-CN">
                <a:ea typeface="宋体" pitchFamily="2" charset="-122"/>
              </a:endParaRPr>
            </a:p>
          </p:txBody>
        </p:sp>
        <p:sp>
          <p:nvSpPr>
            <p:cNvPr id="49" name="Rectangle 50"/>
            <p:cNvSpPr>
              <a:spLocks noChangeArrowheads="1"/>
            </p:cNvSpPr>
            <p:nvPr/>
          </p:nvSpPr>
          <p:spPr bwMode="auto">
            <a:xfrm>
              <a:off x="684" y="3539"/>
              <a:ext cx="130"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20</a:t>
              </a:r>
              <a:endParaRPr lang="en-US" altLang="zh-CN">
                <a:ea typeface="宋体" pitchFamily="2" charset="-122"/>
              </a:endParaRPr>
            </a:p>
          </p:txBody>
        </p:sp>
        <p:sp>
          <p:nvSpPr>
            <p:cNvPr id="50" name="Line 51"/>
            <p:cNvSpPr>
              <a:spLocks noChangeShapeType="1"/>
            </p:cNvSpPr>
            <p:nvPr/>
          </p:nvSpPr>
          <p:spPr bwMode="auto">
            <a:xfrm>
              <a:off x="700" y="1655"/>
              <a:ext cx="3325" cy="1"/>
            </a:xfrm>
            <a:prstGeom prst="line">
              <a:avLst/>
            </a:prstGeom>
            <a:noFill/>
            <a:ln w="0">
              <a:solidFill>
                <a:srgbClr val="000000"/>
              </a:solidFill>
              <a:round/>
              <a:headEnd/>
              <a:tailEnd/>
            </a:ln>
          </p:spPr>
          <p:txBody>
            <a:bodyPr/>
            <a:lstStyle/>
            <a:p>
              <a:endParaRPr lang="ja-JP" altLang="en-US"/>
            </a:p>
          </p:txBody>
        </p:sp>
        <p:sp>
          <p:nvSpPr>
            <p:cNvPr id="51" name="Line 52"/>
            <p:cNvSpPr>
              <a:spLocks noChangeShapeType="1"/>
            </p:cNvSpPr>
            <p:nvPr/>
          </p:nvSpPr>
          <p:spPr bwMode="auto">
            <a:xfrm>
              <a:off x="701" y="2974"/>
              <a:ext cx="3324" cy="1"/>
            </a:xfrm>
            <a:prstGeom prst="line">
              <a:avLst/>
            </a:prstGeom>
            <a:noFill/>
            <a:ln w="0">
              <a:solidFill>
                <a:srgbClr val="000000"/>
              </a:solidFill>
              <a:round/>
              <a:headEnd/>
              <a:tailEnd/>
            </a:ln>
          </p:spPr>
          <p:txBody>
            <a:bodyPr/>
            <a:lstStyle/>
            <a:p>
              <a:endParaRPr lang="ja-JP" altLang="en-US"/>
            </a:p>
          </p:txBody>
        </p:sp>
        <p:sp>
          <p:nvSpPr>
            <p:cNvPr id="52" name="Line 53"/>
            <p:cNvSpPr>
              <a:spLocks noChangeShapeType="1"/>
            </p:cNvSpPr>
            <p:nvPr/>
          </p:nvSpPr>
          <p:spPr bwMode="auto">
            <a:xfrm>
              <a:off x="1600" y="891"/>
              <a:ext cx="1" cy="2931"/>
            </a:xfrm>
            <a:prstGeom prst="line">
              <a:avLst/>
            </a:prstGeom>
            <a:noFill/>
            <a:ln w="0">
              <a:solidFill>
                <a:srgbClr val="000000"/>
              </a:solidFill>
              <a:round/>
              <a:headEnd/>
              <a:tailEnd/>
            </a:ln>
          </p:spPr>
          <p:txBody>
            <a:bodyPr/>
            <a:lstStyle/>
            <a:p>
              <a:endParaRPr lang="ja-JP" altLang="en-US"/>
            </a:p>
          </p:txBody>
        </p:sp>
        <p:sp>
          <p:nvSpPr>
            <p:cNvPr id="53" name="Rectangle 54"/>
            <p:cNvSpPr>
              <a:spLocks noChangeArrowheads="1"/>
            </p:cNvSpPr>
            <p:nvPr/>
          </p:nvSpPr>
          <p:spPr bwMode="auto">
            <a:xfrm>
              <a:off x="866" y="103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54" name="Rectangle 55"/>
            <p:cNvSpPr>
              <a:spLocks noChangeArrowheads="1"/>
            </p:cNvSpPr>
            <p:nvPr/>
          </p:nvSpPr>
          <p:spPr bwMode="auto">
            <a:xfrm>
              <a:off x="1035" y="103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55" name="Rectangle 56"/>
            <p:cNvSpPr>
              <a:spLocks noChangeArrowheads="1"/>
            </p:cNvSpPr>
            <p:nvPr/>
          </p:nvSpPr>
          <p:spPr bwMode="auto">
            <a:xfrm>
              <a:off x="1182" y="103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56" name="Rectangle 57"/>
            <p:cNvSpPr>
              <a:spLocks noChangeArrowheads="1"/>
            </p:cNvSpPr>
            <p:nvPr/>
          </p:nvSpPr>
          <p:spPr bwMode="auto">
            <a:xfrm>
              <a:off x="1334" y="103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57" name="Rectangle 58"/>
            <p:cNvSpPr>
              <a:spLocks noChangeArrowheads="1"/>
            </p:cNvSpPr>
            <p:nvPr/>
          </p:nvSpPr>
          <p:spPr bwMode="auto">
            <a:xfrm>
              <a:off x="1488" y="103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58" name="Rectangle 59"/>
            <p:cNvSpPr>
              <a:spLocks noChangeArrowheads="1"/>
            </p:cNvSpPr>
            <p:nvPr/>
          </p:nvSpPr>
          <p:spPr bwMode="auto">
            <a:xfrm>
              <a:off x="1035" y="1149"/>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59" name="Rectangle 60"/>
            <p:cNvSpPr>
              <a:spLocks noChangeArrowheads="1"/>
            </p:cNvSpPr>
            <p:nvPr/>
          </p:nvSpPr>
          <p:spPr bwMode="auto">
            <a:xfrm>
              <a:off x="1182" y="1149"/>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60" name="Rectangle 61"/>
            <p:cNvSpPr>
              <a:spLocks noChangeArrowheads="1"/>
            </p:cNvSpPr>
            <p:nvPr/>
          </p:nvSpPr>
          <p:spPr bwMode="auto">
            <a:xfrm>
              <a:off x="1334" y="1149"/>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61" name="Rectangle 62"/>
            <p:cNvSpPr>
              <a:spLocks noChangeArrowheads="1"/>
            </p:cNvSpPr>
            <p:nvPr/>
          </p:nvSpPr>
          <p:spPr bwMode="auto">
            <a:xfrm>
              <a:off x="1488" y="1149"/>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62" name="Rectangle 63"/>
            <p:cNvSpPr>
              <a:spLocks noChangeArrowheads="1"/>
            </p:cNvSpPr>
            <p:nvPr/>
          </p:nvSpPr>
          <p:spPr bwMode="auto">
            <a:xfrm>
              <a:off x="1182" y="1282"/>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63" name="Rectangle 64"/>
            <p:cNvSpPr>
              <a:spLocks noChangeArrowheads="1"/>
            </p:cNvSpPr>
            <p:nvPr/>
          </p:nvSpPr>
          <p:spPr bwMode="auto">
            <a:xfrm>
              <a:off x="1334" y="1282"/>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64" name="Rectangle 65"/>
            <p:cNvSpPr>
              <a:spLocks noChangeArrowheads="1"/>
            </p:cNvSpPr>
            <p:nvPr/>
          </p:nvSpPr>
          <p:spPr bwMode="auto">
            <a:xfrm>
              <a:off x="1488" y="1282"/>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65" name="Rectangle 66"/>
            <p:cNvSpPr>
              <a:spLocks noChangeArrowheads="1"/>
            </p:cNvSpPr>
            <p:nvPr/>
          </p:nvSpPr>
          <p:spPr bwMode="auto">
            <a:xfrm>
              <a:off x="1334" y="1415"/>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66" name="Rectangle 67"/>
            <p:cNvSpPr>
              <a:spLocks noChangeArrowheads="1"/>
            </p:cNvSpPr>
            <p:nvPr/>
          </p:nvSpPr>
          <p:spPr bwMode="auto">
            <a:xfrm>
              <a:off x="1488" y="1415"/>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67" name="Rectangle 68"/>
            <p:cNvSpPr>
              <a:spLocks noChangeArrowheads="1"/>
            </p:cNvSpPr>
            <p:nvPr/>
          </p:nvSpPr>
          <p:spPr bwMode="auto">
            <a:xfrm>
              <a:off x="1488" y="1557"/>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68" name="Rectangle 69"/>
            <p:cNvSpPr>
              <a:spLocks noChangeArrowheads="1"/>
            </p:cNvSpPr>
            <p:nvPr/>
          </p:nvSpPr>
          <p:spPr bwMode="auto">
            <a:xfrm>
              <a:off x="1656" y="169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69" name="Rectangle 70"/>
            <p:cNvSpPr>
              <a:spLocks noChangeArrowheads="1"/>
            </p:cNvSpPr>
            <p:nvPr/>
          </p:nvSpPr>
          <p:spPr bwMode="auto">
            <a:xfrm>
              <a:off x="1805" y="169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70" name="Rectangle 71"/>
            <p:cNvSpPr>
              <a:spLocks noChangeArrowheads="1"/>
            </p:cNvSpPr>
            <p:nvPr/>
          </p:nvSpPr>
          <p:spPr bwMode="auto">
            <a:xfrm>
              <a:off x="1958" y="1690"/>
              <a:ext cx="64"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71" name="Rectangle 72"/>
            <p:cNvSpPr>
              <a:spLocks noChangeArrowheads="1"/>
            </p:cNvSpPr>
            <p:nvPr/>
          </p:nvSpPr>
          <p:spPr bwMode="auto">
            <a:xfrm>
              <a:off x="2110" y="169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72" name="Rectangle 73"/>
            <p:cNvSpPr>
              <a:spLocks noChangeArrowheads="1"/>
            </p:cNvSpPr>
            <p:nvPr/>
          </p:nvSpPr>
          <p:spPr bwMode="auto">
            <a:xfrm>
              <a:off x="1805" y="1822"/>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73" name="Rectangle 74"/>
            <p:cNvSpPr>
              <a:spLocks noChangeArrowheads="1"/>
            </p:cNvSpPr>
            <p:nvPr/>
          </p:nvSpPr>
          <p:spPr bwMode="auto">
            <a:xfrm>
              <a:off x="1958" y="1822"/>
              <a:ext cx="64"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74" name="Rectangle 75"/>
            <p:cNvSpPr>
              <a:spLocks noChangeArrowheads="1"/>
            </p:cNvSpPr>
            <p:nvPr/>
          </p:nvSpPr>
          <p:spPr bwMode="auto">
            <a:xfrm>
              <a:off x="2110" y="1822"/>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75" name="Rectangle 76"/>
            <p:cNvSpPr>
              <a:spLocks noChangeArrowheads="1"/>
            </p:cNvSpPr>
            <p:nvPr/>
          </p:nvSpPr>
          <p:spPr bwMode="auto">
            <a:xfrm>
              <a:off x="1958" y="1953"/>
              <a:ext cx="64"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76" name="Rectangle 77"/>
            <p:cNvSpPr>
              <a:spLocks noChangeArrowheads="1"/>
            </p:cNvSpPr>
            <p:nvPr/>
          </p:nvSpPr>
          <p:spPr bwMode="auto">
            <a:xfrm>
              <a:off x="2110" y="1955"/>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77" name="Rectangle 78"/>
            <p:cNvSpPr>
              <a:spLocks noChangeArrowheads="1"/>
            </p:cNvSpPr>
            <p:nvPr/>
          </p:nvSpPr>
          <p:spPr bwMode="auto">
            <a:xfrm>
              <a:off x="2110" y="2097"/>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78" name="Rectangle 79"/>
            <p:cNvSpPr>
              <a:spLocks noChangeArrowheads="1"/>
            </p:cNvSpPr>
            <p:nvPr/>
          </p:nvSpPr>
          <p:spPr bwMode="auto">
            <a:xfrm>
              <a:off x="2427" y="2349"/>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79" name="Rectangle 80"/>
            <p:cNvSpPr>
              <a:spLocks noChangeArrowheads="1"/>
            </p:cNvSpPr>
            <p:nvPr/>
          </p:nvSpPr>
          <p:spPr bwMode="auto">
            <a:xfrm>
              <a:off x="2580" y="2349"/>
              <a:ext cx="64"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80" name="Rectangle 81"/>
            <p:cNvSpPr>
              <a:spLocks noChangeArrowheads="1"/>
            </p:cNvSpPr>
            <p:nvPr/>
          </p:nvSpPr>
          <p:spPr bwMode="auto">
            <a:xfrm>
              <a:off x="2732" y="2349"/>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81" name="Rectangle 82"/>
            <p:cNvSpPr>
              <a:spLocks noChangeArrowheads="1"/>
            </p:cNvSpPr>
            <p:nvPr/>
          </p:nvSpPr>
          <p:spPr bwMode="auto">
            <a:xfrm>
              <a:off x="3037" y="2349"/>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82" name="Rectangle 83"/>
            <p:cNvSpPr>
              <a:spLocks noChangeArrowheads="1"/>
            </p:cNvSpPr>
            <p:nvPr/>
          </p:nvSpPr>
          <p:spPr bwMode="auto">
            <a:xfrm>
              <a:off x="2580" y="2470"/>
              <a:ext cx="64"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83" name="Rectangle 84"/>
            <p:cNvSpPr>
              <a:spLocks noChangeArrowheads="1"/>
            </p:cNvSpPr>
            <p:nvPr/>
          </p:nvSpPr>
          <p:spPr bwMode="auto">
            <a:xfrm>
              <a:off x="2732" y="2470"/>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84" name="Rectangle 85"/>
            <p:cNvSpPr>
              <a:spLocks noChangeArrowheads="1"/>
            </p:cNvSpPr>
            <p:nvPr/>
          </p:nvSpPr>
          <p:spPr bwMode="auto">
            <a:xfrm>
              <a:off x="2887" y="2470"/>
              <a:ext cx="64"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85" name="Rectangle 86"/>
            <p:cNvSpPr>
              <a:spLocks noChangeArrowheads="1"/>
            </p:cNvSpPr>
            <p:nvPr/>
          </p:nvSpPr>
          <p:spPr bwMode="auto">
            <a:xfrm>
              <a:off x="3037" y="2470"/>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86" name="Rectangle 87"/>
            <p:cNvSpPr>
              <a:spLocks noChangeArrowheads="1"/>
            </p:cNvSpPr>
            <p:nvPr/>
          </p:nvSpPr>
          <p:spPr bwMode="auto">
            <a:xfrm>
              <a:off x="2732" y="2602"/>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87" name="Rectangle 88"/>
            <p:cNvSpPr>
              <a:spLocks noChangeArrowheads="1"/>
            </p:cNvSpPr>
            <p:nvPr/>
          </p:nvSpPr>
          <p:spPr bwMode="auto">
            <a:xfrm>
              <a:off x="2887" y="2602"/>
              <a:ext cx="64"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88" name="Rectangle 89"/>
            <p:cNvSpPr>
              <a:spLocks noChangeArrowheads="1"/>
            </p:cNvSpPr>
            <p:nvPr/>
          </p:nvSpPr>
          <p:spPr bwMode="auto">
            <a:xfrm>
              <a:off x="3037" y="2602"/>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89" name="Rectangle 90"/>
            <p:cNvSpPr>
              <a:spLocks noChangeArrowheads="1"/>
            </p:cNvSpPr>
            <p:nvPr/>
          </p:nvSpPr>
          <p:spPr bwMode="auto">
            <a:xfrm>
              <a:off x="2887" y="2732"/>
              <a:ext cx="64"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90" name="Rectangle 91"/>
            <p:cNvSpPr>
              <a:spLocks noChangeArrowheads="1"/>
            </p:cNvSpPr>
            <p:nvPr/>
          </p:nvSpPr>
          <p:spPr bwMode="auto">
            <a:xfrm>
              <a:off x="3037" y="2732"/>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91" name="Rectangle 92"/>
            <p:cNvSpPr>
              <a:spLocks noChangeArrowheads="1"/>
            </p:cNvSpPr>
            <p:nvPr/>
          </p:nvSpPr>
          <p:spPr bwMode="auto">
            <a:xfrm>
              <a:off x="3037" y="2876"/>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92" name="Rectangle 93"/>
            <p:cNvSpPr>
              <a:spLocks noChangeArrowheads="1"/>
            </p:cNvSpPr>
            <p:nvPr/>
          </p:nvSpPr>
          <p:spPr bwMode="auto">
            <a:xfrm>
              <a:off x="2887" y="2349"/>
              <a:ext cx="64"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93" name="Rectangle 94"/>
            <p:cNvSpPr>
              <a:spLocks noChangeArrowheads="1"/>
            </p:cNvSpPr>
            <p:nvPr/>
          </p:nvSpPr>
          <p:spPr bwMode="auto">
            <a:xfrm>
              <a:off x="2427" y="2231"/>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94" name="Rectangle 95"/>
            <p:cNvSpPr>
              <a:spLocks noChangeArrowheads="1"/>
            </p:cNvSpPr>
            <p:nvPr/>
          </p:nvSpPr>
          <p:spPr bwMode="auto">
            <a:xfrm>
              <a:off x="2580" y="2231"/>
              <a:ext cx="64"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95" name="Rectangle 96"/>
            <p:cNvSpPr>
              <a:spLocks noChangeArrowheads="1"/>
            </p:cNvSpPr>
            <p:nvPr/>
          </p:nvSpPr>
          <p:spPr bwMode="auto">
            <a:xfrm>
              <a:off x="2732" y="2231"/>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96" name="Rectangle 97"/>
            <p:cNvSpPr>
              <a:spLocks noChangeArrowheads="1"/>
            </p:cNvSpPr>
            <p:nvPr/>
          </p:nvSpPr>
          <p:spPr bwMode="auto">
            <a:xfrm>
              <a:off x="3037" y="2231"/>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97" name="Rectangle 98"/>
            <p:cNvSpPr>
              <a:spLocks noChangeArrowheads="1"/>
            </p:cNvSpPr>
            <p:nvPr/>
          </p:nvSpPr>
          <p:spPr bwMode="auto">
            <a:xfrm>
              <a:off x="2887" y="2231"/>
              <a:ext cx="64"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98" name="Rectangle 99"/>
            <p:cNvSpPr>
              <a:spLocks noChangeArrowheads="1"/>
            </p:cNvSpPr>
            <p:nvPr/>
          </p:nvSpPr>
          <p:spPr bwMode="auto">
            <a:xfrm>
              <a:off x="2290" y="2231"/>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99" name="Rectangle 100"/>
            <p:cNvSpPr>
              <a:spLocks noChangeArrowheads="1"/>
            </p:cNvSpPr>
            <p:nvPr/>
          </p:nvSpPr>
          <p:spPr bwMode="auto">
            <a:xfrm>
              <a:off x="3187" y="3025"/>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00" name="Rectangle 101"/>
            <p:cNvSpPr>
              <a:spLocks noChangeArrowheads="1"/>
            </p:cNvSpPr>
            <p:nvPr/>
          </p:nvSpPr>
          <p:spPr bwMode="auto">
            <a:xfrm>
              <a:off x="3354" y="3025"/>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01" name="Rectangle 102"/>
            <p:cNvSpPr>
              <a:spLocks noChangeArrowheads="1"/>
            </p:cNvSpPr>
            <p:nvPr/>
          </p:nvSpPr>
          <p:spPr bwMode="auto">
            <a:xfrm>
              <a:off x="3507" y="3025"/>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02" name="Rectangle 103"/>
            <p:cNvSpPr>
              <a:spLocks noChangeArrowheads="1"/>
            </p:cNvSpPr>
            <p:nvPr/>
          </p:nvSpPr>
          <p:spPr bwMode="auto">
            <a:xfrm>
              <a:off x="3808" y="3025"/>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03" name="Rectangle 104"/>
            <p:cNvSpPr>
              <a:spLocks noChangeArrowheads="1"/>
            </p:cNvSpPr>
            <p:nvPr/>
          </p:nvSpPr>
          <p:spPr bwMode="auto">
            <a:xfrm>
              <a:off x="3354" y="3141"/>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04" name="Rectangle 105"/>
            <p:cNvSpPr>
              <a:spLocks noChangeArrowheads="1"/>
            </p:cNvSpPr>
            <p:nvPr/>
          </p:nvSpPr>
          <p:spPr bwMode="auto">
            <a:xfrm>
              <a:off x="3507" y="3141"/>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05" name="Rectangle 106"/>
            <p:cNvSpPr>
              <a:spLocks noChangeArrowheads="1"/>
            </p:cNvSpPr>
            <p:nvPr/>
          </p:nvSpPr>
          <p:spPr bwMode="auto">
            <a:xfrm>
              <a:off x="3659" y="3141"/>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06" name="Rectangle 107"/>
            <p:cNvSpPr>
              <a:spLocks noChangeArrowheads="1"/>
            </p:cNvSpPr>
            <p:nvPr/>
          </p:nvSpPr>
          <p:spPr bwMode="auto">
            <a:xfrm>
              <a:off x="3507" y="327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07" name="Rectangle 108"/>
            <p:cNvSpPr>
              <a:spLocks noChangeArrowheads="1"/>
            </p:cNvSpPr>
            <p:nvPr/>
          </p:nvSpPr>
          <p:spPr bwMode="auto">
            <a:xfrm>
              <a:off x="3659" y="3275"/>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08" name="Rectangle 109"/>
            <p:cNvSpPr>
              <a:spLocks noChangeArrowheads="1"/>
            </p:cNvSpPr>
            <p:nvPr/>
          </p:nvSpPr>
          <p:spPr bwMode="auto">
            <a:xfrm>
              <a:off x="3659" y="3404"/>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09" name="Rectangle 110"/>
            <p:cNvSpPr>
              <a:spLocks noChangeArrowheads="1"/>
            </p:cNvSpPr>
            <p:nvPr/>
          </p:nvSpPr>
          <p:spPr bwMode="auto">
            <a:xfrm>
              <a:off x="3812" y="3549"/>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10" name="Rectangle 111"/>
            <p:cNvSpPr>
              <a:spLocks noChangeArrowheads="1"/>
            </p:cNvSpPr>
            <p:nvPr/>
          </p:nvSpPr>
          <p:spPr bwMode="auto">
            <a:xfrm>
              <a:off x="3659" y="3025"/>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11" name="Rectangle 112"/>
            <p:cNvSpPr>
              <a:spLocks noChangeArrowheads="1"/>
            </p:cNvSpPr>
            <p:nvPr/>
          </p:nvSpPr>
          <p:spPr bwMode="auto">
            <a:xfrm>
              <a:off x="3808" y="3141"/>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12" name="Rectangle 113"/>
            <p:cNvSpPr>
              <a:spLocks noChangeArrowheads="1"/>
            </p:cNvSpPr>
            <p:nvPr/>
          </p:nvSpPr>
          <p:spPr bwMode="auto">
            <a:xfrm>
              <a:off x="3808" y="3275"/>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13" name="Rectangle 114"/>
            <p:cNvSpPr>
              <a:spLocks noChangeArrowheads="1"/>
            </p:cNvSpPr>
            <p:nvPr/>
          </p:nvSpPr>
          <p:spPr bwMode="auto">
            <a:xfrm>
              <a:off x="3808" y="3404"/>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14" name="Rectangle 115"/>
            <p:cNvSpPr>
              <a:spLocks noChangeArrowheads="1"/>
            </p:cNvSpPr>
            <p:nvPr/>
          </p:nvSpPr>
          <p:spPr bwMode="auto">
            <a:xfrm>
              <a:off x="1805" y="103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15" name="Rectangle 116"/>
            <p:cNvSpPr>
              <a:spLocks noChangeArrowheads="1"/>
            </p:cNvSpPr>
            <p:nvPr/>
          </p:nvSpPr>
          <p:spPr bwMode="auto">
            <a:xfrm>
              <a:off x="1958" y="1030"/>
              <a:ext cx="64"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16" name="Rectangle 117"/>
            <p:cNvSpPr>
              <a:spLocks noChangeArrowheads="1"/>
            </p:cNvSpPr>
            <p:nvPr/>
          </p:nvSpPr>
          <p:spPr bwMode="auto">
            <a:xfrm>
              <a:off x="2110" y="103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17" name="Rectangle 118"/>
            <p:cNvSpPr>
              <a:spLocks noChangeArrowheads="1"/>
            </p:cNvSpPr>
            <p:nvPr/>
          </p:nvSpPr>
          <p:spPr bwMode="auto">
            <a:xfrm>
              <a:off x="1805" y="1149"/>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18" name="Rectangle 119"/>
            <p:cNvSpPr>
              <a:spLocks noChangeArrowheads="1"/>
            </p:cNvSpPr>
            <p:nvPr/>
          </p:nvSpPr>
          <p:spPr bwMode="auto">
            <a:xfrm>
              <a:off x="1958" y="1149"/>
              <a:ext cx="64"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19" name="Rectangle 120"/>
            <p:cNvSpPr>
              <a:spLocks noChangeArrowheads="1"/>
            </p:cNvSpPr>
            <p:nvPr/>
          </p:nvSpPr>
          <p:spPr bwMode="auto">
            <a:xfrm>
              <a:off x="2110" y="1149"/>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20" name="Rectangle 121"/>
            <p:cNvSpPr>
              <a:spLocks noChangeArrowheads="1"/>
            </p:cNvSpPr>
            <p:nvPr/>
          </p:nvSpPr>
          <p:spPr bwMode="auto">
            <a:xfrm>
              <a:off x="1656" y="103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21" name="Rectangle 122"/>
            <p:cNvSpPr>
              <a:spLocks noChangeArrowheads="1"/>
            </p:cNvSpPr>
            <p:nvPr/>
          </p:nvSpPr>
          <p:spPr bwMode="auto">
            <a:xfrm>
              <a:off x="1656" y="1149"/>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22" name="Rectangle 123"/>
            <p:cNvSpPr>
              <a:spLocks noChangeArrowheads="1"/>
            </p:cNvSpPr>
            <p:nvPr/>
          </p:nvSpPr>
          <p:spPr bwMode="auto">
            <a:xfrm>
              <a:off x="1805" y="1282"/>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23" name="Rectangle 124"/>
            <p:cNvSpPr>
              <a:spLocks noChangeArrowheads="1"/>
            </p:cNvSpPr>
            <p:nvPr/>
          </p:nvSpPr>
          <p:spPr bwMode="auto">
            <a:xfrm>
              <a:off x="1958" y="1282"/>
              <a:ext cx="64"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24" name="Rectangle 125"/>
            <p:cNvSpPr>
              <a:spLocks noChangeArrowheads="1"/>
            </p:cNvSpPr>
            <p:nvPr/>
          </p:nvSpPr>
          <p:spPr bwMode="auto">
            <a:xfrm>
              <a:off x="2110" y="1282"/>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25" name="Rectangle 126"/>
            <p:cNvSpPr>
              <a:spLocks noChangeArrowheads="1"/>
            </p:cNvSpPr>
            <p:nvPr/>
          </p:nvSpPr>
          <p:spPr bwMode="auto">
            <a:xfrm>
              <a:off x="1656" y="1282"/>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26" name="Rectangle 127"/>
            <p:cNvSpPr>
              <a:spLocks noChangeArrowheads="1"/>
            </p:cNvSpPr>
            <p:nvPr/>
          </p:nvSpPr>
          <p:spPr bwMode="auto">
            <a:xfrm>
              <a:off x="2110" y="1415"/>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27" name="Rectangle 128"/>
            <p:cNvSpPr>
              <a:spLocks noChangeArrowheads="1"/>
            </p:cNvSpPr>
            <p:nvPr/>
          </p:nvSpPr>
          <p:spPr bwMode="auto">
            <a:xfrm>
              <a:off x="2427" y="103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28" name="Rectangle 129"/>
            <p:cNvSpPr>
              <a:spLocks noChangeArrowheads="1"/>
            </p:cNvSpPr>
            <p:nvPr/>
          </p:nvSpPr>
          <p:spPr bwMode="auto">
            <a:xfrm>
              <a:off x="2580" y="1030"/>
              <a:ext cx="64"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29" name="Rectangle 130"/>
            <p:cNvSpPr>
              <a:spLocks noChangeArrowheads="1"/>
            </p:cNvSpPr>
            <p:nvPr/>
          </p:nvSpPr>
          <p:spPr bwMode="auto">
            <a:xfrm>
              <a:off x="2732" y="103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30" name="Rectangle 131"/>
            <p:cNvSpPr>
              <a:spLocks noChangeArrowheads="1"/>
            </p:cNvSpPr>
            <p:nvPr/>
          </p:nvSpPr>
          <p:spPr bwMode="auto">
            <a:xfrm>
              <a:off x="3037" y="103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31" name="Rectangle 132"/>
            <p:cNvSpPr>
              <a:spLocks noChangeArrowheads="1"/>
            </p:cNvSpPr>
            <p:nvPr/>
          </p:nvSpPr>
          <p:spPr bwMode="auto">
            <a:xfrm>
              <a:off x="2887" y="1030"/>
              <a:ext cx="64"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32" name="Rectangle 133"/>
            <p:cNvSpPr>
              <a:spLocks noChangeArrowheads="1"/>
            </p:cNvSpPr>
            <p:nvPr/>
          </p:nvSpPr>
          <p:spPr bwMode="auto">
            <a:xfrm>
              <a:off x="2290" y="103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33" name="Rectangle 134"/>
            <p:cNvSpPr>
              <a:spLocks noChangeArrowheads="1"/>
            </p:cNvSpPr>
            <p:nvPr/>
          </p:nvSpPr>
          <p:spPr bwMode="auto">
            <a:xfrm>
              <a:off x="2580" y="1149"/>
              <a:ext cx="64"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34" name="Rectangle 135"/>
            <p:cNvSpPr>
              <a:spLocks noChangeArrowheads="1"/>
            </p:cNvSpPr>
            <p:nvPr/>
          </p:nvSpPr>
          <p:spPr bwMode="auto">
            <a:xfrm>
              <a:off x="2732" y="1149"/>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35" name="Rectangle 136"/>
            <p:cNvSpPr>
              <a:spLocks noChangeArrowheads="1"/>
            </p:cNvSpPr>
            <p:nvPr/>
          </p:nvSpPr>
          <p:spPr bwMode="auto">
            <a:xfrm>
              <a:off x="3037" y="1149"/>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36" name="Rectangle 137"/>
            <p:cNvSpPr>
              <a:spLocks noChangeArrowheads="1"/>
            </p:cNvSpPr>
            <p:nvPr/>
          </p:nvSpPr>
          <p:spPr bwMode="auto">
            <a:xfrm>
              <a:off x="2887" y="1149"/>
              <a:ext cx="64"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37" name="Rectangle 138"/>
            <p:cNvSpPr>
              <a:spLocks noChangeArrowheads="1"/>
            </p:cNvSpPr>
            <p:nvPr/>
          </p:nvSpPr>
          <p:spPr bwMode="auto">
            <a:xfrm>
              <a:off x="2580" y="1267"/>
              <a:ext cx="64"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38" name="Rectangle 139"/>
            <p:cNvSpPr>
              <a:spLocks noChangeArrowheads="1"/>
            </p:cNvSpPr>
            <p:nvPr/>
          </p:nvSpPr>
          <p:spPr bwMode="auto">
            <a:xfrm>
              <a:off x="2732" y="1267"/>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39" name="Rectangle 140"/>
            <p:cNvSpPr>
              <a:spLocks noChangeArrowheads="1"/>
            </p:cNvSpPr>
            <p:nvPr/>
          </p:nvSpPr>
          <p:spPr bwMode="auto">
            <a:xfrm>
              <a:off x="3037" y="1267"/>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40" name="Rectangle 141"/>
            <p:cNvSpPr>
              <a:spLocks noChangeArrowheads="1"/>
            </p:cNvSpPr>
            <p:nvPr/>
          </p:nvSpPr>
          <p:spPr bwMode="auto">
            <a:xfrm>
              <a:off x="2887" y="1267"/>
              <a:ext cx="64"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41" name="Rectangle 142"/>
            <p:cNvSpPr>
              <a:spLocks noChangeArrowheads="1"/>
            </p:cNvSpPr>
            <p:nvPr/>
          </p:nvSpPr>
          <p:spPr bwMode="auto">
            <a:xfrm>
              <a:off x="3037" y="1401"/>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42" name="Rectangle 143"/>
            <p:cNvSpPr>
              <a:spLocks noChangeArrowheads="1"/>
            </p:cNvSpPr>
            <p:nvPr/>
          </p:nvSpPr>
          <p:spPr bwMode="auto">
            <a:xfrm>
              <a:off x="3037" y="1535"/>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43" name="Rectangle 144"/>
            <p:cNvSpPr>
              <a:spLocks noChangeArrowheads="1"/>
            </p:cNvSpPr>
            <p:nvPr/>
          </p:nvSpPr>
          <p:spPr bwMode="auto">
            <a:xfrm>
              <a:off x="3354" y="103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44" name="Rectangle 145"/>
            <p:cNvSpPr>
              <a:spLocks noChangeArrowheads="1"/>
            </p:cNvSpPr>
            <p:nvPr/>
          </p:nvSpPr>
          <p:spPr bwMode="auto">
            <a:xfrm>
              <a:off x="3507" y="103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45" name="Rectangle 146"/>
            <p:cNvSpPr>
              <a:spLocks noChangeArrowheads="1"/>
            </p:cNvSpPr>
            <p:nvPr/>
          </p:nvSpPr>
          <p:spPr bwMode="auto">
            <a:xfrm>
              <a:off x="3808" y="103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46" name="Rectangle 147"/>
            <p:cNvSpPr>
              <a:spLocks noChangeArrowheads="1"/>
            </p:cNvSpPr>
            <p:nvPr/>
          </p:nvSpPr>
          <p:spPr bwMode="auto">
            <a:xfrm>
              <a:off x="3507" y="1149"/>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47" name="Rectangle 148"/>
            <p:cNvSpPr>
              <a:spLocks noChangeArrowheads="1"/>
            </p:cNvSpPr>
            <p:nvPr/>
          </p:nvSpPr>
          <p:spPr bwMode="auto">
            <a:xfrm>
              <a:off x="3659" y="1149"/>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48" name="Rectangle 149"/>
            <p:cNvSpPr>
              <a:spLocks noChangeArrowheads="1"/>
            </p:cNvSpPr>
            <p:nvPr/>
          </p:nvSpPr>
          <p:spPr bwMode="auto">
            <a:xfrm>
              <a:off x="3507" y="1282"/>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49" name="Rectangle 150"/>
            <p:cNvSpPr>
              <a:spLocks noChangeArrowheads="1"/>
            </p:cNvSpPr>
            <p:nvPr/>
          </p:nvSpPr>
          <p:spPr bwMode="auto">
            <a:xfrm>
              <a:off x="3659" y="1282"/>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50" name="Rectangle 151"/>
            <p:cNvSpPr>
              <a:spLocks noChangeArrowheads="1"/>
            </p:cNvSpPr>
            <p:nvPr/>
          </p:nvSpPr>
          <p:spPr bwMode="auto">
            <a:xfrm>
              <a:off x="3659" y="1415"/>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51" name="Rectangle 152"/>
            <p:cNvSpPr>
              <a:spLocks noChangeArrowheads="1"/>
            </p:cNvSpPr>
            <p:nvPr/>
          </p:nvSpPr>
          <p:spPr bwMode="auto">
            <a:xfrm>
              <a:off x="3659" y="103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52" name="Rectangle 153"/>
            <p:cNvSpPr>
              <a:spLocks noChangeArrowheads="1"/>
            </p:cNvSpPr>
            <p:nvPr/>
          </p:nvSpPr>
          <p:spPr bwMode="auto">
            <a:xfrm>
              <a:off x="3808" y="1149"/>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53" name="Rectangle 154"/>
            <p:cNvSpPr>
              <a:spLocks noChangeArrowheads="1"/>
            </p:cNvSpPr>
            <p:nvPr/>
          </p:nvSpPr>
          <p:spPr bwMode="auto">
            <a:xfrm>
              <a:off x="3808" y="1282"/>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54" name="Rectangle 155"/>
            <p:cNvSpPr>
              <a:spLocks noChangeArrowheads="1"/>
            </p:cNvSpPr>
            <p:nvPr/>
          </p:nvSpPr>
          <p:spPr bwMode="auto">
            <a:xfrm>
              <a:off x="3808" y="1415"/>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55" name="Rectangle 156"/>
            <p:cNvSpPr>
              <a:spLocks noChangeArrowheads="1"/>
            </p:cNvSpPr>
            <p:nvPr/>
          </p:nvSpPr>
          <p:spPr bwMode="auto">
            <a:xfrm>
              <a:off x="2580" y="1808"/>
              <a:ext cx="64"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56" name="Rectangle 157"/>
            <p:cNvSpPr>
              <a:spLocks noChangeArrowheads="1"/>
            </p:cNvSpPr>
            <p:nvPr/>
          </p:nvSpPr>
          <p:spPr bwMode="auto">
            <a:xfrm>
              <a:off x="2732" y="1808"/>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57" name="Rectangle 158"/>
            <p:cNvSpPr>
              <a:spLocks noChangeArrowheads="1"/>
            </p:cNvSpPr>
            <p:nvPr/>
          </p:nvSpPr>
          <p:spPr bwMode="auto">
            <a:xfrm>
              <a:off x="3037" y="1808"/>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58" name="Rectangle 159"/>
            <p:cNvSpPr>
              <a:spLocks noChangeArrowheads="1"/>
            </p:cNvSpPr>
            <p:nvPr/>
          </p:nvSpPr>
          <p:spPr bwMode="auto">
            <a:xfrm>
              <a:off x="2887" y="1808"/>
              <a:ext cx="64"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59" name="Rectangle 160"/>
            <p:cNvSpPr>
              <a:spLocks noChangeArrowheads="1"/>
            </p:cNvSpPr>
            <p:nvPr/>
          </p:nvSpPr>
          <p:spPr bwMode="auto">
            <a:xfrm>
              <a:off x="2580" y="1690"/>
              <a:ext cx="64"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60" name="Rectangle 161"/>
            <p:cNvSpPr>
              <a:spLocks noChangeArrowheads="1"/>
            </p:cNvSpPr>
            <p:nvPr/>
          </p:nvSpPr>
          <p:spPr bwMode="auto">
            <a:xfrm>
              <a:off x="2732" y="169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61" name="Rectangle 162"/>
            <p:cNvSpPr>
              <a:spLocks noChangeArrowheads="1"/>
            </p:cNvSpPr>
            <p:nvPr/>
          </p:nvSpPr>
          <p:spPr bwMode="auto">
            <a:xfrm>
              <a:off x="3037" y="169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62" name="Rectangle 163"/>
            <p:cNvSpPr>
              <a:spLocks noChangeArrowheads="1"/>
            </p:cNvSpPr>
            <p:nvPr/>
          </p:nvSpPr>
          <p:spPr bwMode="auto">
            <a:xfrm>
              <a:off x="2887" y="1690"/>
              <a:ext cx="64"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63" name="Rectangle 164"/>
            <p:cNvSpPr>
              <a:spLocks noChangeArrowheads="1"/>
            </p:cNvSpPr>
            <p:nvPr/>
          </p:nvSpPr>
          <p:spPr bwMode="auto">
            <a:xfrm>
              <a:off x="3507" y="169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64" name="Rectangle 165"/>
            <p:cNvSpPr>
              <a:spLocks noChangeArrowheads="1"/>
            </p:cNvSpPr>
            <p:nvPr/>
          </p:nvSpPr>
          <p:spPr bwMode="auto">
            <a:xfrm>
              <a:off x="3812" y="169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65" name="Rectangle 166"/>
            <p:cNvSpPr>
              <a:spLocks noChangeArrowheads="1"/>
            </p:cNvSpPr>
            <p:nvPr/>
          </p:nvSpPr>
          <p:spPr bwMode="auto">
            <a:xfrm>
              <a:off x="3507" y="1808"/>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66" name="Rectangle 167"/>
            <p:cNvSpPr>
              <a:spLocks noChangeArrowheads="1"/>
            </p:cNvSpPr>
            <p:nvPr/>
          </p:nvSpPr>
          <p:spPr bwMode="auto">
            <a:xfrm>
              <a:off x="3659" y="1808"/>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67" name="Rectangle 168"/>
            <p:cNvSpPr>
              <a:spLocks noChangeArrowheads="1"/>
            </p:cNvSpPr>
            <p:nvPr/>
          </p:nvSpPr>
          <p:spPr bwMode="auto">
            <a:xfrm>
              <a:off x="3659" y="169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68" name="Rectangle 169"/>
            <p:cNvSpPr>
              <a:spLocks noChangeArrowheads="1"/>
            </p:cNvSpPr>
            <p:nvPr/>
          </p:nvSpPr>
          <p:spPr bwMode="auto">
            <a:xfrm>
              <a:off x="3808" y="1808"/>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69" name="Rectangle 170"/>
            <p:cNvSpPr>
              <a:spLocks noChangeArrowheads="1"/>
            </p:cNvSpPr>
            <p:nvPr/>
          </p:nvSpPr>
          <p:spPr bwMode="auto">
            <a:xfrm>
              <a:off x="3812" y="1941"/>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70" name="Rectangle 171"/>
            <p:cNvSpPr>
              <a:spLocks noChangeArrowheads="1"/>
            </p:cNvSpPr>
            <p:nvPr/>
          </p:nvSpPr>
          <p:spPr bwMode="auto">
            <a:xfrm>
              <a:off x="3659" y="2059"/>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71" name="Rectangle 172"/>
            <p:cNvSpPr>
              <a:spLocks noChangeArrowheads="1"/>
            </p:cNvSpPr>
            <p:nvPr/>
          </p:nvSpPr>
          <p:spPr bwMode="auto">
            <a:xfrm>
              <a:off x="3659" y="1941"/>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72" name="Rectangle 173"/>
            <p:cNvSpPr>
              <a:spLocks noChangeArrowheads="1"/>
            </p:cNvSpPr>
            <p:nvPr/>
          </p:nvSpPr>
          <p:spPr bwMode="auto">
            <a:xfrm>
              <a:off x="3808" y="2059"/>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73" name="Rectangle 174"/>
            <p:cNvSpPr>
              <a:spLocks noChangeArrowheads="1"/>
            </p:cNvSpPr>
            <p:nvPr/>
          </p:nvSpPr>
          <p:spPr bwMode="auto">
            <a:xfrm>
              <a:off x="3354" y="2231"/>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74" name="Rectangle 175"/>
            <p:cNvSpPr>
              <a:spLocks noChangeArrowheads="1"/>
            </p:cNvSpPr>
            <p:nvPr/>
          </p:nvSpPr>
          <p:spPr bwMode="auto">
            <a:xfrm>
              <a:off x="3507" y="2231"/>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75" name="Rectangle 176"/>
            <p:cNvSpPr>
              <a:spLocks noChangeArrowheads="1"/>
            </p:cNvSpPr>
            <p:nvPr/>
          </p:nvSpPr>
          <p:spPr bwMode="auto">
            <a:xfrm>
              <a:off x="3808" y="2231"/>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76" name="Rectangle 177"/>
            <p:cNvSpPr>
              <a:spLocks noChangeArrowheads="1"/>
            </p:cNvSpPr>
            <p:nvPr/>
          </p:nvSpPr>
          <p:spPr bwMode="auto">
            <a:xfrm>
              <a:off x="3354" y="2349"/>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77" name="Rectangle 178"/>
            <p:cNvSpPr>
              <a:spLocks noChangeArrowheads="1"/>
            </p:cNvSpPr>
            <p:nvPr/>
          </p:nvSpPr>
          <p:spPr bwMode="auto">
            <a:xfrm>
              <a:off x="3507" y="2349"/>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78" name="Rectangle 179"/>
            <p:cNvSpPr>
              <a:spLocks noChangeArrowheads="1"/>
            </p:cNvSpPr>
            <p:nvPr/>
          </p:nvSpPr>
          <p:spPr bwMode="auto">
            <a:xfrm>
              <a:off x="3659" y="2349"/>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79" name="Rectangle 180"/>
            <p:cNvSpPr>
              <a:spLocks noChangeArrowheads="1"/>
            </p:cNvSpPr>
            <p:nvPr/>
          </p:nvSpPr>
          <p:spPr bwMode="auto">
            <a:xfrm>
              <a:off x="3659" y="2231"/>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80" name="Rectangle 181"/>
            <p:cNvSpPr>
              <a:spLocks noChangeArrowheads="1"/>
            </p:cNvSpPr>
            <p:nvPr/>
          </p:nvSpPr>
          <p:spPr bwMode="auto">
            <a:xfrm>
              <a:off x="3808" y="2349"/>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81" name="Rectangle 182"/>
            <p:cNvSpPr>
              <a:spLocks noChangeArrowheads="1"/>
            </p:cNvSpPr>
            <p:nvPr/>
          </p:nvSpPr>
          <p:spPr bwMode="auto">
            <a:xfrm>
              <a:off x="3507" y="2470"/>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82" name="Rectangle 183"/>
            <p:cNvSpPr>
              <a:spLocks noChangeArrowheads="1"/>
            </p:cNvSpPr>
            <p:nvPr/>
          </p:nvSpPr>
          <p:spPr bwMode="auto">
            <a:xfrm>
              <a:off x="3812" y="2470"/>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83" name="Rectangle 184"/>
            <p:cNvSpPr>
              <a:spLocks noChangeArrowheads="1"/>
            </p:cNvSpPr>
            <p:nvPr/>
          </p:nvSpPr>
          <p:spPr bwMode="auto">
            <a:xfrm>
              <a:off x="3507" y="2587"/>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84" name="Rectangle 185"/>
            <p:cNvSpPr>
              <a:spLocks noChangeArrowheads="1"/>
            </p:cNvSpPr>
            <p:nvPr/>
          </p:nvSpPr>
          <p:spPr bwMode="auto">
            <a:xfrm>
              <a:off x="3659" y="2587"/>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85" name="Rectangle 186"/>
            <p:cNvSpPr>
              <a:spLocks noChangeArrowheads="1"/>
            </p:cNvSpPr>
            <p:nvPr/>
          </p:nvSpPr>
          <p:spPr bwMode="auto">
            <a:xfrm>
              <a:off x="3659" y="2470"/>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86" name="Rectangle 187"/>
            <p:cNvSpPr>
              <a:spLocks noChangeArrowheads="1"/>
            </p:cNvSpPr>
            <p:nvPr/>
          </p:nvSpPr>
          <p:spPr bwMode="auto">
            <a:xfrm>
              <a:off x="3808" y="2587"/>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87" name="Rectangle 188"/>
            <p:cNvSpPr>
              <a:spLocks noChangeArrowheads="1"/>
            </p:cNvSpPr>
            <p:nvPr/>
          </p:nvSpPr>
          <p:spPr bwMode="auto">
            <a:xfrm>
              <a:off x="2887" y="3025"/>
              <a:ext cx="64"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88" name="Rectangle 189"/>
            <p:cNvSpPr>
              <a:spLocks noChangeArrowheads="1"/>
            </p:cNvSpPr>
            <p:nvPr/>
          </p:nvSpPr>
          <p:spPr bwMode="auto">
            <a:xfrm>
              <a:off x="3037" y="3025"/>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89" name="Rectangle 190"/>
            <p:cNvSpPr>
              <a:spLocks noChangeArrowheads="1"/>
            </p:cNvSpPr>
            <p:nvPr/>
          </p:nvSpPr>
          <p:spPr bwMode="auto">
            <a:xfrm>
              <a:off x="2887" y="3154"/>
              <a:ext cx="64"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90" name="Rectangle 191"/>
            <p:cNvSpPr>
              <a:spLocks noChangeArrowheads="1"/>
            </p:cNvSpPr>
            <p:nvPr/>
          </p:nvSpPr>
          <p:spPr bwMode="auto">
            <a:xfrm>
              <a:off x="3037" y="3154"/>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91" name="Rectangle 192"/>
            <p:cNvSpPr>
              <a:spLocks noChangeArrowheads="1"/>
            </p:cNvSpPr>
            <p:nvPr/>
          </p:nvSpPr>
          <p:spPr bwMode="auto">
            <a:xfrm>
              <a:off x="2887" y="3284"/>
              <a:ext cx="64"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92" name="Rectangle 193"/>
            <p:cNvSpPr>
              <a:spLocks noChangeArrowheads="1"/>
            </p:cNvSpPr>
            <p:nvPr/>
          </p:nvSpPr>
          <p:spPr bwMode="auto">
            <a:xfrm>
              <a:off x="3037" y="3284"/>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193" name="Line 194"/>
            <p:cNvSpPr>
              <a:spLocks noChangeShapeType="1"/>
            </p:cNvSpPr>
            <p:nvPr/>
          </p:nvSpPr>
          <p:spPr bwMode="auto">
            <a:xfrm>
              <a:off x="701" y="2974"/>
              <a:ext cx="3325" cy="1"/>
            </a:xfrm>
            <a:prstGeom prst="line">
              <a:avLst/>
            </a:prstGeom>
            <a:noFill/>
            <a:ln w="0">
              <a:solidFill>
                <a:srgbClr val="000000"/>
              </a:solidFill>
              <a:round/>
              <a:headEnd/>
              <a:tailEnd/>
            </a:ln>
          </p:spPr>
          <p:txBody>
            <a:bodyPr/>
            <a:lstStyle/>
            <a:p>
              <a:endParaRPr lang="ja-JP" altLang="en-US"/>
            </a:p>
          </p:txBody>
        </p:sp>
        <p:sp>
          <p:nvSpPr>
            <p:cNvPr id="194" name="Rectangle 195"/>
            <p:cNvSpPr>
              <a:spLocks noChangeArrowheads="1"/>
            </p:cNvSpPr>
            <p:nvPr/>
          </p:nvSpPr>
          <p:spPr bwMode="auto">
            <a:xfrm>
              <a:off x="1626" y="1026"/>
              <a:ext cx="23" cy="349"/>
            </a:xfrm>
            <a:prstGeom prst="rect">
              <a:avLst/>
            </a:prstGeom>
            <a:solidFill>
              <a:srgbClr val="0000FF"/>
            </a:solidFill>
            <a:ln w="9525">
              <a:noFill/>
              <a:miter lim="800000"/>
              <a:headEnd/>
              <a:tailEnd/>
            </a:ln>
          </p:spPr>
          <p:txBody>
            <a:bodyPr/>
            <a:lstStyle/>
            <a:p>
              <a:endParaRPr lang="ja-JP" altLang="en-US"/>
            </a:p>
          </p:txBody>
        </p:sp>
        <p:sp>
          <p:nvSpPr>
            <p:cNvPr id="195" name="Rectangle 196"/>
            <p:cNvSpPr>
              <a:spLocks noChangeArrowheads="1"/>
            </p:cNvSpPr>
            <p:nvPr/>
          </p:nvSpPr>
          <p:spPr bwMode="auto">
            <a:xfrm>
              <a:off x="1637" y="1360"/>
              <a:ext cx="434" cy="20"/>
            </a:xfrm>
            <a:prstGeom prst="rect">
              <a:avLst/>
            </a:prstGeom>
            <a:solidFill>
              <a:srgbClr val="0000FF"/>
            </a:solidFill>
            <a:ln w="9525">
              <a:noFill/>
              <a:miter lim="800000"/>
              <a:headEnd/>
              <a:tailEnd/>
            </a:ln>
          </p:spPr>
          <p:txBody>
            <a:bodyPr/>
            <a:lstStyle/>
            <a:p>
              <a:endParaRPr lang="ja-JP" altLang="en-US"/>
            </a:p>
          </p:txBody>
        </p:sp>
        <p:sp>
          <p:nvSpPr>
            <p:cNvPr id="196" name="Rectangle 197"/>
            <p:cNvSpPr>
              <a:spLocks noChangeArrowheads="1"/>
            </p:cNvSpPr>
            <p:nvPr/>
          </p:nvSpPr>
          <p:spPr bwMode="auto">
            <a:xfrm>
              <a:off x="2059" y="1370"/>
              <a:ext cx="23" cy="144"/>
            </a:xfrm>
            <a:prstGeom prst="rect">
              <a:avLst/>
            </a:prstGeom>
            <a:solidFill>
              <a:srgbClr val="0000FF"/>
            </a:solidFill>
            <a:ln w="9525">
              <a:noFill/>
              <a:miter lim="800000"/>
              <a:headEnd/>
              <a:tailEnd/>
            </a:ln>
          </p:spPr>
          <p:txBody>
            <a:bodyPr/>
            <a:lstStyle/>
            <a:p>
              <a:endParaRPr lang="ja-JP" altLang="en-US"/>
            </a:p>
          </p:txBody>
        </p:sp>
        <p:sp>
          <p:nvSpPr>
            <p:cNvPr id="197" name="Rectangle 198"/>
            <p:cNvSpPr>
              <a:spLocks noChangeArrowheads="1"/>
            </p:cNvSpPr>
            <p:nvPr/>
          </p:nvSpPr>
          <p:spPr bwMode="auto">
            <a:xfrm>
              <a:off x="2071" y="1500"/>
              <a:ext cx="118" cy="20"/>
            </a:xfrm>
            <a:prstGeom prst="rect">
              <a:avLst/>
            </a:prstGeom>
            <a:solidFill>
              <a:srgbClr val="0000FF"/>
            </a:solidFill>
            <a:ln w="9525">
              <a:noFill/>
              <a:miter lim="800000"/>
              <a:headEnd/>
              <a:tailEnd/>
            </a:ln>
          </p:spPr>
          <p:txBody>
            <a:bodyPr/>
            <a:lstStyle/>
            <a:p>
              <a:endParaRPr lang="ja-JP" altLang="en-US"/>
            </a:p>
          </p:txBody>
        </p:sp>
        <p:sp>
          <p:nvSpPr>
            <p:cNvPr id="198" name="Freeform 199"/>
            <p:cNvSpPr>
              <a:spLocks/>
            </p:cNvSpPr>
            <p:nvPr/>
          </p:nvSpPr>
          <p:spPr bwMode="auto">
            <a:xfrm>
              <a:off x="2257" y="1014"/>
              <a:ext cx="23" cy="128"/>
            </a:xfrm>
            <a:custGeom>
              <a:avLst/>
              <a:gdLst/>
              <a:ahLst/>
              <a:cxnLst>
                <a:cxn ang="0">
                  <a:pos x="162" y="0"/>
                </a:cxn>
                <a:cxn ang="0">
                  <a:pos x="167" y="1024"/>
                </a:cxn>
                <a:cxn ang="0">
                  <a:pos x="6" y="1024"/>
                </a:cxn>
                <a:cxn ang="0">
                  <a:pos x="0" y="0"/>
                </a:cxn>
                <a:cxn ang="0">
                  <a:pos x="162" y="0"/>
                </a:cxn>
              </a:cxnLst>
              <a:rect l="0" t="0" r="r" b="b"/>
              <a:pathLst>
                <a:path w="167" h="1024">
                  <a:moveTo>
                    <a:pt x="162" y="0"/>
                  </a:moveTo>
                  <a:lnTo>
                    <a:pt x="167" y="1024"/>
                  </a:lnTo>
                  <a:lnTo>
                    <a:pt x="6" y="1024"/>
                  </a:lnTo>
                  <a:lnTo>
                    <a:pt x="0" y="0"/>
                  </a:lnTo>
                  <a:lnTo>
                    <a:pt x="162" y="0"/>
                  </a:lnTo>
                  <a:close/>
                </a:path>
              </a:pathLst>
            </a:custGeom>
            <a:solidFill>
              <a:srgbClr val="0000FF"/>
            </a:solidFill>
            <a:ln w="9525">
              <a:noFill/>
              <a:round/>
              <a:headEnd/>
              <a:tailEnd/>
            </a:ln>
          </p:spPr>
          <p:txBody>
            <a:bodyPr/>
            <a:lstStyle/>
            <a:p>
              <a:endParaRPr lang="ja-JP" altLang="en-US"/>
            </a:p>
          </p:txBody>
        </p:sp>
        <p:sp>
          <p:nvSpPr>
            <p:cNvPr id="199" name="Freeform 200"/>
            <p:cNvSpPr>
              <a:spLocks/>
            </p:cNvSpPr>
            <p:nvPr/>
          </p:nvSpPr>
          <p:spPr bwMode="auto">
            <a:xfrm>
              <a:off x="2259" y="1136"/>
              <a:ext cx="294" cy="25"/>
            </a:xfrm>
            <a:custGeom>
              <a:avLst/>
              <a:gdLst/>
              <a:ahLst/>
              <a:cxnLst>
                <a:cxn ang="0">
                  <a:pos x="5" y="0"/>
                </a:cxn>
                <a:cxn ang="0">
                  <a:pos x="2058" y="45"/>
                </a:cxn>
                <a:cxn ang="0">
                  <a:pos x="2054" y="205"/>
                </a:cxn>
                <a:cxn ang="0">
                  <a:pos x="0" y="161"/>
                </a:cxn>
                <a:cxn ang="0">
                  <a:pos x="5" y="0"/>
                </a:cxn>
              </a:cxnLst>
              <a:rect l="0" t="0" r="r" b="b"/>
              <a:pathLst>
                <a:path w="2058" h="205">
                  <a:moveTo>
                    <a:pt x="5" y="0"/>
                  </a:moveTo>
                  <a:lnTo>
                    <a:pt x="2058" y="45"/>
                  </a:lnTo>
                  <a:lnTo>
                    <a:pt x="2054" y="205"/>
                  </a:lnTo>
                  <a:lnTo>
                    <a:pt x="0" y="161"/>
                  </a:lnTo>
                  <a:lnTo>
                    <a:pt x="5" y="0"/>
                  </a:lnTo>
                  <a:close/>
                </a:path>
              </a:pathLst>
            </a:custGeom>
            <a:solidFill>
              <a:srgbClr val="0000FF"/>
            </a:solidFill>
            <a:ln w="9525">
              <a:noFill/>
              <a:round/>
              <a:headEnd/>
              <a:tailEnd/>
            </a:ln>
          </p:spPr>
          <p:txBody>
            <a:bodyPr/>
            <a:lstStyle/>
            <a:p>
              <a:endParaRPr lang="ja-JP" altLang="en-US"/>
            </a:p>
          </p:txBody>
        </p:sp>
        <p:sp>
          <p:nvSpPr>
            <p:cNvPr id="200" name="Freeform 201"/>
            <p:cNvSpPr>
              <a:spLocks/>
            </p:cNvSpPr>
            <p:nvPr/>
          </p:nvSpPr>
          <p:spPr bwMode="auto">
            <a:xfrm>
              <a:off x="2545" y="1146"/>
              <a:ext cx="23" cy="219"/>
            </a:xfrm>
            <a:custGeom>
              <a:avLst/>
              <a:gdLst/>
              <a:ahLst/>
              <a:cxnLst>
                <a:cxn ang="0">
                  <a:pos x="164" y="0"/>
                </a:cxn>
                <a:cxn ang="0">
                  <a:pos x="162" y="1756"/>
                </a:cxn>
                <a:cxn ang="0">
                  <a:pos x="0" y="1756"/>
                </a:cxn>
                <a:cxn ang="0">
                  <a:pos x="3" y="0"/>
                </a:cxn>
                <a:cxn ang="0">
                  <a:pos x="164" y="0"/>
                </a:cxn>
              </a:cxnLst>
              <a:rect l="0" t="0" r="r" b="b"/>
              <a:pathLst>
                <a:path w="164" h="1756">
                  <a:moveTo>
                    <a:pt x="164" y="0"/>
                  </a:moveTo>
                  <a:lnTo>
                    <a:pt x="162" y="1756"/>
                  </a:lnTo>
                  <a:lnTo>
                    <a:pt x="0" y="1756"/>
                  </a:lnTo>
                  <a:lnTo>
                    <a:pt x="3" y="0"/>
                  </a:lnTo>
                  <a:lnTo>
                    <a:pt x="164" y="0"/>
                  </a:lnTo>
                  <a:close/>
                </a:path>
              </a:pathLst>
            </a:custGeom>
            <a:solidFill>
              <a:srgbClr val="0000FF"/>
            </a:solidFill>
            <a:ln w="9525">
              <a:noFill/>
              <a:round/>
              <a:headEnd/>
              <a:tailEnd/>
            </a:ln>
          </p:spPr>
          <p:txBody>
            <a:bodyPr/>
            <a:lstStyle/>
            <a:p>
              <a:endParaRPr lang="ja-JP" altLang="en-US"/>
            </a:p>
          </p:txBody>
        </p:sp>
        <p:sp>
          <p:nvSpPr>
            <p:cNvPr id="201" name="Rectangle 202"/>
            <p:cNvSpPr>
              <a:spLocks noChangeArrowheads="1"/>
            </p:cNvSpPr>
            <p:nvPr/>
          </p:nvSpPr>
          <p:spPr bwMode="auto">
            <a:xfrm>
              <a:off x="2553" y="1360"/>
              <a:ext cx="428" cy="20"/>
            </a:xfrm>
            <a:prstGeom prst="rect">
              <a:avLst/>
            </a:prstGeom>
            <a:solidFill>
              <a:srgbClr val="0000FF"/>
            </a:solidFill>
            <a:ln w="9525">
              <a:noFill/>
              <a:miter lim="800000"/>
              <a:headEnd/>
              <a:tailEnd/>
            </a:ln>
          </p:spPr>
          <p:txBody>
            <a:bodyPr/>
            <a:lstStyle/>
            <a:p>
              <a:endParaRPr lang="ja-JP" altLang="en-US"/>
            </a:p>
          </p:txBody>
        </p:sp>
        <p:sp>
          <p:nvSpPr>
            <p:cNvPr id="202" name="Freeform 203"/>
            <p:cNvSpPr>
              <a:spLocks/>
            </p:cNvSpPr>
            <p:nvPr/>
          </p:nvSpPr>
          <p:spPr bwMode="auto">
            <a:xfrm>
              <a:off x="2964" y="1365"/>
              <a:ext cx="28" cy="261"/>
            </a:xfrm>
            <a:custGeom>
              <a:avLst/>
              <a:gdLst/>
              <a:ahLst/>
              <a:cxnLst>
                <a:cxn ang="0">
                  <a:pos x="198" y="2"/>
                </a:cxn>
                <a:cxn ang="0">
                  <a:pos x="161" y="2086"/>
                </a:cxn>
                <a:cxn ang="0">
                  <a:pos x="0" y="2084"/>
                </a:cxn>
                <a:cxn ang="0">
                  <a:pos x="37" y="0"/>
                </a:cxn>
                <a:cxn ang="0">
                  <a:pos x="198" y="2"/>
                </a:cxn>
              </a:cxnLst>
              <a:rect l="0" t="0" r="r" b="b"/>
              <a:pathLst>
                <a:path w="198" h="2086">
                  <a:moveTo>
                    <a:pt x="198" y="2"/>
                  </a:moveTo>
                  <a:lnTo>
                    <a:pt x="161" y="2086"/>
                  </a:lnTo>
                  <a:lnTo>
                    <a:pt x="0" y="2084"/>
                  </a:lnTo>
                  <a:lnTo>
                    <a:pt x="37" y="0"/>
                  </a:lnTo>
                  <a:lnTo>
                    <a:pt x="198" y="2"/>
                  </a:lnTo>
                  <a:close/>
                </a:path>
              </a:pathLst>
            </a:custGeom>
            <a:solidFill>
              <a:srgbClr val="0000FF"/>
            </a:solidFill>
            <a:ln w="9525">
              <a:noFill/>
              <a:round/>
              <a:headEnd/>
              <a:tailEnd/>
            </a:ln>
          </p:spPr>
          <p:txBody>
            <a:bodyPr/>
            <a:lstStyle/>
            <a:p>
              <a:endParaRPr lang="ja-JP" altLang="en-US"/>
            </a:p>
          </p:txBody>
        </p:sp>
        <p:sp>
          <p:nvSpPr>
            <p:cNvPr id="203" name="Freeform 204"/>
            <p:cNvSpPr>
              <a:spLocks/>
            </p:cNvSpPr>
            <p:nvPr/>
          </p:nvSpPr>
          <p:spPr bwMode="auto">
            <a:xfrm>
              <a:off x="2981" y="1616"/>
              <a:ext cx="145" cy="23"/>
            </a:xfrm>
            <a:custGeom>
              <a:avLst/>
              <a:gdLst/>
              <a:ahLst/>
              <a:cxnLst>
                <a:cxn ang="0">
                  <a:pos x="0" y="25"/>
                </a:cxn>
                <a:cxn ang="0">
                  <a:pos x="1008" y="0"/>
                </a:cxn>
                <a:cxn ang="0">
                  <a:pos x="1012" y="160"/>
                </a:cxn>
                <a:cxn ang="0">
                  <a:pos x="4" y="185"/>
                </a:cxn>
                <a:cxn ang="0">
                  <a:pos x="0" y="25"/>
                </a:cxn>
              </a:cxnLst>
              <a:rect l="0" t="0" r="r" b="b"/>
              <a:pathLst>
                <a:path w="1012" h="185">
                  <a:moveTo>
                    <a:pt x="0" y="25"/>
                  </a:moveTo>
                  <a:lnTo>
                    <a:pt x="1008" y="0"/>
                  </a:lnTo>
                  <a:lnTo>
                    <a:pt x="1012" y="160"/>
                  </a:lnTo>
                  <a:lnTo>
                    <a:pt x="4" y="185"/>
                  </a:lnTo>
                  <a:lnTo>
                    <a:pt x="0" y="25"/>
                  </a:lnTo>
                  <a:close/>
                </a:path>
              </a:pathLst>
            </a:custGeom>
            <a:solidFill>
              <a:srgbClr val="0000FF"/>
            </a:solidFill>
            <a:ln w="9525">
              <a:noFill/>
              <a:round/>
              <a:headEnd/>
              <a:tailEnd/>
            </a:ln>
          </p:spPr>
          <p:txBody>
            <a:bodyPr/>
            <a:lstStyle/>
            <a:p>
              <a:endParaRPr lang="ja-JP" altLang="en-US"/>
            </a:p>
          </p:txBody>
        </p:sp>
        <p:sp>
          <p:nvSpPr>
            <p:cNvPr id="204" name="Freeform 205"/>
            <p:cNvSpPr>
              <a:spLocks/>
            </p:cNvSpPr>
            <p:nvPr/>
          </p:nvSpPr>
          <p:spPr bwMode="auto">
            <a:xfrm>
              <a:off x="3319" y="1014"/>
              <a:ext cx="24" cy="128"/>
            </a:xfrm>
            <a:custGeom>
              <a:avLst/>
              <a:gdLst/>
              <a:ahLst/>
              <a:cxnLst>
                <a:cxn ang="0">
                  <a:pos x="162" y="0"/>
                </a:cxn>
                <a:cxn ang="0">
                  <a:pos x="167" y="1024"/>
                </a:cxn>
                <a:cxn ang="0">
                  <a:pos x="6" y="1024"/>
                </a:cxn>
                <a:cxn ang="0">
                  <a:pos x="0" y="0"/>
                </a:cxn>
                <a:cxn ang="0">
                  <a:pos x="162" y="0"/>
                </a:cxn>
              </a:cxnLst>
              <a:rect l="0" t="0" r="r" b="b"/>
              <a:pathLst>
                <a:path w="167" h="1024">
                  <a:moveTo>
                    <a:pt x="162" y="0"/>
                  </a:moveTo>
                  <a:lnTo>
                    <a:pt x="167" y="1024"/>
                  </a:lnTo>
                  <a:lnTo>
                    <a:pt x="6" y="1024"/>
                  </a:lnTo>
                  <a:lnTo>
                    <a:pt x="0" y="0"/>
                  </a:lnTo>
                  <a:lnTo>
                    <a:pt x="162" y="0"/>
                  </a:lnTo>
                  <a:close/>
                </a:path>
              </a:pathLst>
            </a:custGeom>
            <a:solidFill>
              <a:srgbClr val="0000FF"/>
            </a:solidFill>
            <a:ln w="9525">
              <a:noFill/>
              <a:round/>
              <a:headEnd/>
              <a:tailEnd/>
            </a:ln>
          </p:spPr>
          <p:txBody>
            <a:bodyPr/>
            <a:lstStyle/>
            <a:p>
              <a:endParaRPr lang="ja-JP" altLang="en-US"/>
            </a:p>
          </p:txBody>
        </p:sp>
        <p:sp>
          <p:nvSpPr>
            <p:cNvPr id="205" name="Freeform 206"/>
            <p:cNvSpPr>
              <a:spLocks/>
            </p:cNvSpPr>
            <p:nvPr/>
          </p:nvSpPr>
          <p:spPr bwMode="auto">
            <a:xfrm>
              <a:off x="3330" y="1128"/>
              <a:ext cx="145" cy="23"/>
            </a:xfrm>
            <a:custGeom>
              <a:avLst/>
              <a:gdLst/>
              <a:ahLst/>
              <a:cxnLst>
                <a:cxn ang="0">
                  <a:pos x="0" y="25"/>
                </a:cxn>
                <a:cxn ang="0">
                  <a:pos x="1008" y="0"/>
                </a:cxn>
                <a:cxn ang="0">
                  <a:pos x="1012" y="160"/>
                </a:cxn>
                <a:cxn ang="0">
                  <a:pos x="4" y="186"/>
                </a:cxn>
                <a:cxn ang="0">
                  <a:pos x="0" y="25"/>
                </a:cxn>
              </a:cxnLst>
              <a:rect l="0" t="0" r="r" b="b"/>
              <a:pathLst>
                <a:path w="1012" h="186">
                  <a:moveTo>
                    <a:pt x="0" y="25"/>
                  </a:moveTo>
                  <a:lnTo>
                    <a:pt x="1008" y="0"/>
                  </a:lnTo>
                  <a:lnTo>
                    <a:pt x="1012" y="160"/>
                  </a:lnTo>
                  <a:lnTo>
                    <a:pt x="4" y="186"/>
                  </a:lnTo>
                  <a:lnTo>
                    <a:pt x="0" y="25"/>
                  </a:lnTo>
                  <a:close/>
                </a:path>
              </a:pathLst>
            </a:custGeom>
            <a:solidFill>
              <a:srgbClr val="0000FF"/>
            </a:solidFill>
            <a:ln w="9525">
              <a:noFill/>
              <a:round/>
              <a:headEnd/>
              <a:tailEnd/>
            </a:ln>
          </p:spPr>
          <p:txBody>
            <a:bodyPr/>
            <a:lstStyle/>
            <a:p>
              <a:endParaRPr lang="ja-JP" altLang="en-US"/>
            </a:p>
          </p:txBody>
        </p:sp>
        <p:grpSp>
          <p:nvGrpSpPr>
            <p:cNvPr id="206" name="Group 408"/>
            <p:cNvGrpSpPr>
              <a:grpSpLocks/>
            </p:cNvGrpSpPr>
            <p:nvPr/>
          </p:nvGrpSpPr>
          <p:grpSpPr bwMode="auto">
            <a:xfrm>
              <a:off x="701" y="1009"/>
              <a:ext cx="3324" cy="2662"/>
              <a:chOff x="701" y="929"/>
              <a:chExt cx="3324" cy="2662"/>
            </a:xfrm>
          </p:grpSpPr>
          <p:sp>
            <p:nvSpPr>
              <p:cNvPr id="2378" name="Rectangle 208"/>
              <p:cNvSpPr>
                <a:spLocks noChangeArrowheads="1"/>
              </p:cNvSpPr>
              <p:nvPr/>
            </p:nvSpPr>
            <p:spPr bwMode="auto">
              <a:xfrm>
                <a:off x="3473" y="1048"/>
                <a:ext cx="23" cy="251"/>
              </a:xfrm>
              <a:prstGeom prst="rect">
                <a:avLst/>
              </a:prstGeom>
              <a:solidFill>
                <a:srgbClr val="0000FF"/>
              </a:solidFill>
              <a:ln w="9525">
                <a:noFill/>
                <a:miter lim="800000"/>
                <a:headEnd/>
                <a:tailEnd/>
              </a:ln>
            </p:spPr>
            <p:txBody>
              <a:bodyPr/>
              <a:lstStyle/>
              <a:p>
                <a:endParaRPr lang="ja-JP" altLang="en-US"/>
              </a:p>
            </p:txBody>
          </p:sp>
          <p:sp>
            <p:nvSpPr>
              <p:cNvPr id="2379" name="Freeform 209"/>
              <p:cNvSpPr>
                <a:spLocks/>
              </p:cNvSpPr>
              <p:nvPr/>
            </p:nvSpPr>
            <p:spPr bwMode="auto">
              <a:xfrm>
                <a:off x="3482" y="1285"/>
                <a:ext cx="145" cy="23"/>
              </a:xfrm>
              <a:custGeom>
                <a:avLst/>
                <a:gdLst/>
                <a:ahLst/>
                <a:cxnLst>
                  <a:cxn ang="0">
                    <a:pos x="0" y="25"/>
                  </a:cxn>
                  <a:cxn ang="0">
                    <a:pos x="1008" y="0"/>
                  </a:cxn>
                  <a:cxn ang="0">
                    <a:pos x="1012" y="160"/>
                  </a:cxn>
                  <a:cxn ang="0">
                    <a:pos x="4" y="186"/>
                  </a:cxn>
                  <a:cxn ang="0">
                    <a:pos x="0" y="25"/>
                  </a:cxn>
                </a:cxnLst>
                <a:rect l="0" t="0" r="r" b="b"/>
                <a:pathLst>
                  <a:path w="1012" h="186">
                    <a:moveTo>
                      <a:pt x="0" y="25"/>
                    </a:moveTo>
                    <a:lnTo>
                      <a:pt x="1008" y="0"/>
                    </a:lnTo>
                    <a:lnTo>
                      <a:pt x="1012" y="160"/>
                    </a:lnTo>
                    <a:lnTo>
                      <a:pt x="4" y="186"/>
                    </a:lnTo>
                    <a:lnTo>
                      <a:pt x="0" y="25"/>
                    </a:lnTo>
                    <a:close/>
                  </a:path>
                </a:pathLst>
              </a:custGeom>
              <a:solidFill>
                <a:srgbClr val="0000FF"/>
              </a:solidFill>
              <a:ln w="9525">
                <a:noFill/>
                <a:round/>
                <a:headEnd/>
                <a:tailEnd/>
              </a:ln>
            </p:spPr>
            <p:txBody>
              <a:bodyPr/>
              <a:lstStyle/>
              <a:p>
                <a:endParaRPr lang="ja-JP" altLang="en-US"/>
              </a:p>
            </p:txBody>
          </p:sp>
          <p:sp>
            <p:nvSpPr>
              <p:cNvPr id="2380" name="Freeform 210"/>
              <p:cNvSpPr>
                <a:spLocks/>
              </p:cNvSpPr>
              <p:nvPr/>
            </p:nvSpPr>
            <p:spPr bwMode="auto">
              <a:xfrm>
                <a:off x="3622" y="1303"/>
                <a:ext cx="24" cy="127"/>
              </a:xfrm>
              <a:custGeom>
                <a:avLst/>
                <a:gdLst/>
                <a:ahLst/>
                <a:cxnLst>
                  <a:cxn ang="0">
                    <a:pos x="161" y="0"/>
                  </a:cxn>
                  <a:cxn ang="0">
                    <a:pos x="162" y="1009"/>
                  </a:cxn>
                  <a:cxn ang="0">
                    <a:pos x="1" y="1009"/>
                  </a:cxn>
                  <a:cxn ang="0">
                    <a:pos x="0" y="0"/>
                  </a:cxn>
                  <a:cxn ang="0">
                    <a:pos x="161" y="0"/>
                  </a:cxn>
                </a:cxnLst>
                <a:rect l="0" t="0" r="r" b="b"/>
                <a:pathLst>
                  <a:path w="162" h="1009">
                    <a:moveTo>
                      <a:pt x="161" y="0"/>
                    </a:moveTo>
                    <a:lnTo>
                      <a:pt x="162" y="1009"/>
                    </a:lnTo>
                    <a:lnTo>
                      <a:pt x="1" y="1009"/>
                    </a:lnTo>
                    <a:lnTo>
                      <a:pt x="0" y="0"/>
                    </a:lnTo>
                    <a:lnTo>
                      <a:pt x="161" y="0"/>
                    </a:lnTo>
                    <a:close/>
                  </a:path>
                </a:pathLst>
              </a:custGeom>
              <a:solidFill>
                <a:srgbClr val="0000FF"/>
              </a:solidFill>
              <a:ln w="9525">
                <a:noFill/>
                <a:round/>
                <a:headEnd/>
                <a:tailEnd/>
              </a:ln>
            </p:spPr>
            <p:txBody>
              <a:bodyPr/>
              <a:lstStyle/>
              <a:p>
                <a:endParaRPr lang="ja-JP" altLang="en-US"/>
              </a:p>
            </p:txBody>
          </p:sp>
          <p:sp>
            <p:nvSpPr>
              <p:cNvPr id="2381" name="Freeform 211"/>
              <p:cNvSpPr>
                <a:spLocks/>
              </p:cNvSpPr>
              <p:nvPr/>
            </p:nvSpPr>
            <p:spPr bwMode="auto">
              <a:xfrm>
                <a:off x="842" y="994"/>
                <a:ext cx="664" cy="586"/>
              </a:xfrm>
              <a:custGeom>
                <a:avLst/>
                <a:gdLst/>
                <a:ahLst/>
                <a:cxnLst>
                  <a:cxn ang="0">
                    <a:pos x="115" y="0"/>
                  </a:cxn>
                  <a:cxn ang="0">
                    <a:pos x="4649" y="4578"/>
                  </a:cxn>
                  <a:cxn ang="0">
                    <a:pos x="4535" y="4690"/>
                  </a:cxn>
                  <a:cxn ang="0">
                    <a:pos x="0" y="112"/>
                  </a:cxn>
                  <a:cxn ang="0">
                    <a:pos x="115" y="0"/>
                  </a:cxn>
                </a:cxnLst>
                <a:rect l="0" t="0" r="r" b="b"/>
                <a:pathLst>
                  <a:path w="4649" h="4690">
                    <a:moveTo>
                      <a:pt x="115" y="0"/>
                    </a:moveTo>
                    <a:lnTo>
                      <a:pt x="4649" y="4578"/>
                    </a:lnTo>
                    <a:lnTo>
                      <a:pt x="4535" y="4690"/>
                    </a:lnTo>
                    <a:lnTo>
                      <a:pt x="0" y="112"/>
                    </a:lnTo>
                    <a:lnTo>
                      <a:pt x="115" y="0"/>
                    </a:lnTo>
                    <a:close/>
                  </a:path>
                </a:pathLst>
              </a:custGeom>
              <a:solidFill>
                <a:srgbClr val="0000FF"/>
              </a:solidFill>
              <a:ln w="9525">
                <a:noFill/>
                <a:round/>
                <a:headEnd/>
                <a:tailEnd/>
              </a:ln>
            </p:spPr>
            <p:txBody>
              <a:bodyPr/>
              <a:lstStyle/>
              <a:p>
                <a:endParaRPr lang="ja-JP" altLang="en-US"/>
              </a:p>
            </p:txBody>
          </p:sp>
          <p:sp>
            <p:nvSpPr>
              <p:cNvPr id="2382" name="Freeform 212"/>
              <p:cNvSpPr>
                <a:spLocks/>
              </p:cNvSpPr>
              <p:nvPr/>
            </p:nvSpPr>
            <p:spPr bwMode="auto">
              <a:xfrm>
                <a:off x="1616" y="1653"/>
                <a:ext cx="506" cy="444"/>
              </a:xfrm>
              <a:custGeom>
                <a:avLst/>
                <a:gdLst/>
                <a:ahLst/>
                <a:cxnLst>
                  <a:cxn ang="0">
                    <a:pos x="114" y="0"/>
                  </a:cxn>
                  <a:cxn ang="0">
                    <a:pos x="3540" y="3439"/>
                  </a:cxn>
                  <a:cxn ang="0">
                    <a:pos x="3425" y="3551"/>
                  </a:cxn>
                  <a:cxn ang="0">
                    <a:pos x="0" y="112"/>
                  </a:cxn>
                  <a:cxn ang="0">
                    <a:pos x="114" y="0"/>
                  </a:cxn>
                </a:cxnLst>
                <a:rect l="0" t="0" r="r" b="b"/>
                <a:pathLst>
                  <a:path w="3540" h="3551">
                    <a:moveTo>
                      <a:pt x="114" y="0"/>
                    </a:moveTo>
                    <a:lnTo>
                      <a:pt x="3540" y="3439"/>
                    </a:lnTo>
                    <a:lnTo>
                      <a:pt x="3425" y="3551"/>
                    </a:lnTo>
                    <a:lnTo>
                      <a:pt x="0" y="112"/>
                    </a:lnTo>
                    <a:lnTo>
                      <a:pt x="114" y="0"/>
                    </a:lnTo>
                    <a:close/>
                  </a:path>
                </a:pathLst>
              </a:custGeom>
              <a:solidFill>
                <a:srgbClr val="0000FF"/>
              </a:solidFill>
              <a:ln w="9525">
                <a:noFill/>
                <a:round/>
                <a:headEnd/>
                <a:tailEnd/>
              </a:ln>
            </p:spPr>
            <p:txBody>
              <a:bodyPr/>
              <a:lstStyle/>
              <a:p>
                <a:endParaRPr lang="ja-JP" altLang="en-US"/>
              </a:p>
            </p:txBody>
          </p:sp>
          <p:sp>
            <p:nvSpPr>
              <p:cNvPr id="2383" name="Freeform 213"/>
              <p:cNvSpPr>
                <a:spLocks/>
              </p:cNvSpPr>
              <p:nvPr/>
            </p:nvSpPr>
            <p:spPr bwMode="auto">
              <a:xfrm>
                <a:off x="3628" y="1410"/>
                <a:ext cx="242" cy="25"/>
              </a:xfrm>
              <a:custGeom>
                <a:avLst/>
                <a:gdLst/>
                <a:ahLst/>
                <a:cxnLst>
                  <a:cxn ang="0">
                    <a:pos x="0" y="37"/>
                  </a:cxn>
                  <a:cxn ang="0">
                    <a:pos x="1686" y="0"/>
                  </a:cxn>
                  <a:cxn ang="0">
                    <a:pos x="1690" y="161"/>
                  </a:cxn>
                  <a:cxn ang="0">
                    <a:pos x="4" y="198"/>
                  </a:cxn>
                  <a:cxn ang="0">
                    <a:pos x="0" y="37"/>
                  </a:cxn>
                </a:cxnLst>
                <a:rect l="0" t="0" r="r" b="b"/>
                <a:pathLst>
                  <a:path w="1690" h="198">
                    <a:moveTo>
                      <a:pt x="0" y="37"/>
                    </a:moveTo>
                    <a:lnTo>
                      <a:pt x="1686" y="0"/>
                    </a:lnTo>
                    <a:lnTo>
                      <a:pt x="1690" y="161"/>
                    </a:lnTo>
                    <a:lnTo>
                      <a:pt x="4" y="198"/>
                    </a:lnTo>
                    <a:lnTo>
                      <a:pt x="0" y="37"/>
                    </a:lnTo>
                    <a:close/>
                  </a:path>
                </a:pathLst>
              </a:custGeom>
              <a:solidFill>
                <a:srgbClr val="0000FF"/>
              </a:solidFill>
              <a:ln w="9525">
                <a:noFill/>
                <a:round/>
                <a:headEnd/>
                <a:tailEnd/>
              </a:ln>
            </p:spPr>
            <p:txBody>
              <a:bodyPr/>
              <a:lstStyle/>
              <a:p>
                <a:endParaRPr lang="ja-JP" altLang="en-US"/>
              </a:p>
            </p:txBody>
          </p:sp>
          <p:sp>
            <p:nvSpPr>
              <p:cNvPr id="2384" name="Freeform 214"/>
              <p:cNvSpPr>
                <a:spLocks/>
              </p:cNvSpPr>
              <p:nvPr/>
            </p:nvSpPr>
            <p:spPr bwMode="auto">
              <a:xfrm>
                <a:off x="2545" y="1593"/>
                <a:ext cx="25" cy="232"/>
              </a:xfrm>
              <a:custGeom>
                <a:avLst/>
                <a:gdLst/>
                <a:ahLst/>
                <a:cxnLst>
                  <a:cxn ang="0">
                    <a:pos x="161" y="0"/>
                  </a:cxn>
                  <a:cxn ang="0">
                    <a:pos x="172" y="1853"/>
                  </a:cxn>
                  <a:cxn ang="0">
                    <a:pos x="10" y="1853"/>
                  </a:cxn>
                  <a:cxn ang="0">
                    <a:pos x="0" y="0"/>
                  </a:cxn>
                  <a:cxn ang="0">
                    <a:pos x="161" y="0"/>
                  </a:cxn>
                </a:cxnLst>
                <a:rect l="0" t="0" r="r" b="b"/>
                <a:pathLst>
                  <a:path w="172" h="1853">
                    <a:moveTo>
                      <a:pt x="161" y="0"/>
                    </a:moveTo>
                    <a:lnTo>
                      <a:pt x="172" y="1853"/>
                    </a:lnTo>
                    <a:lnTo>
                      <a:pt x="10" y="1853"/>
                    </a:lnTo>
                    <a:lnTo>
                      <a:pt x="0" y="0"/>
                    </a:lnTo>
                    <a:lnTo>
                      <a:pt x="161" y="0"/>
                    </a:lnTo>
                    <a:close/>
                  </a:path>
                </a:pathLst>
              </a:custGeom>
              <a:solidFill>
                <a:srgbClr val="0000FF"/>
              </a:solidFill>
              <a:ln w="9525">
                <a:noFill/>
                <a:round/>
                <a:headEnd/>
                <a:tailEnd/>
              </a:ln>
            </p:spPr>
            <p:txBody>
              <a:bodyPr/>
              <a:lstStyle/>
              <a:p>
                <a:endParaRPr lang="ja-JP" altLang="en-US"/>
              </a:p>
            </p:txBody>
          </p:sp>
          <p:sp>
            <p:nvSpPr>
              <p:cNvPr id="2385" name="Freeform 215"/>
              <p:cNvSpPr>
                <a:spLocks/>
              </p:cNvSpPr>
              <p:nvPr/>
            </p:nvSpPr>
            <p:spPr bwMode="auto">
              <a:xfrm>
                <a:off x="2553" y="1821"/>
                <a:ext cx="562" cy="23"/>
              </a:xfrm>
              <a:custGeom>
                <a:avLst/>
                <a:gdLst/>
                <a:ahLst/>
                <a:cxnLst>
                  <a:cxn ang="0">
                    <a:pos x="2" y="0"/>
                  </a:cxn>
                  <a:cxn ang="0">
                    <a:pos x="3936" y="28"/>
                  </a:cxn>
                  <a:cxn ang="0">
                    <a:pos x="3934" y="189"/>
                  </a:cxn>
                  <a:cxn ang="0">
                    <a:pos x="0" y="160"/>
                  </a:cxn>
                  <a:cxn ang="0">
                    <a:pos x="2" y="0"/>
                  </a:cxn>
                </a:cxnLst>
                <a:rect l="0" t="0" r="r" b="b"/>
                <a:pathLst>
                  <a:path w="3936" h="189">
                    <a:moveTo>
                      <a:pt x="2" y="0"/>
                    </a:moveTo>
                    <a:lnTo>
                      <a:pt x="3936" y="28"/>
                    </a:lnTo>
                    <a:lnTo>
                      <a:pt x="3934" y="189"/>
                    </a:lnTo>
                    <a:lnTo>
                      <a:pt x="0" y="160"/>
                    </a:lnTo>
                    <a:lnTo>
                      <a:pt x="2" y="0"/>
                    </a:lnTo>
                    <a:close/>
                  </a:path>
                </a:pathLst>
              </a:custGeom>
              <a:solidFill>
                <a:srgbClr val="0000FF"/>
              </a:solidFill>
              <a:ln w="9525">
                <a:noFill/>
                <a:round/>
                <a:headEnd/>
                <a:tailEnd/>
              </a:ln>
            </p:spPr>
            <p:txBody>
              <a:bodyPr/>
              <a:lstStyle/>
              <a:p>
                <a:endParaRPr lang="ja-JP" altLang="en-US"/>
              </a:p>
            </p:txBody>
          </p:sp>
          <p:sp>
            <p:nvSpPr>
              <p:cNvPr id="2386" name="Freeform 216"/>
              <p:cNvSpPr>
                <a:spLocks/>
              </p:cNvSpPr>
              <p:nvPr/>
            </p:nvSpPr>
            <p:spPr bwMode="auto">
              <a:xfrm>
                <a:off x="3467" y="1589"/>
                <a:ext cx="29" cy="227"/>
              </a:xfrm>
              <a:custGeom>
                <a:avLst/>
                <a:gdLst/>
                <a:ahLst/>
                <a:cxnLst>
                  <a:cxn ang="0">
                    <a:pos x="199" y="4"/>
                  </a:cxn>
                  <a:cxn ang="0">
                    <a:pos x="161" y="1819"/>
                  </a:cxn>
                  <a:cxn ang="0">
                    <a:pos x="0" y="1815"/>
                  </a:cxn>
                  <a:cxn ang="0">
                    <a:pos x="37" y="0"/>
                  </a:cxn>
                  <a:cxn ang="0">
                    <a:pos x="199" y="4"/>
                  </a:cxn>
                </a:cxnLst>
                <a:rect l="0" t="0" r="r" b="b"/>
                <a:pathLst>
                  <a:path w="199" h="1819">
                    <a:moveTo>
                      <a:pt x="199" y="4"/>
                    </a:moveTo>
                    <a:lnTo>
                      <a:pt x="161" y="1819"/>
                    </a:lnTo>
                    <a:lnTo>
                      <a:pt x="0" y="1815"/>
                    </a:lnTo>
                    <a:lnTo>
                      <a:pt x="37" y="0"/>
                    </a:lnTo>
                    <a:lnTo>
                      <a:pt x="199" y="4"/>
                    </a:lnTo>
                    <a:close/>
                  </a:path>
                </a:pathLst>
              </a:custGeom>
              <a:solidFill>
                <a:srgbClr val="0000FF"/>
              </a:solidFill>
              <a:ln w="9525">
                <a:noFill/>
                <a:round/>
                <a:headEnd/>
                <a:tailEnd/>
              </a:ln>
            </p:spPr>
            <p:txBody>
              <a:bodyPr/>
              <a:lstStyle/>
              <a:p>
                <a:endParaRPr lang="ja-JP" altLang="en-US"/>
              </a:p>
            </p:txBody>
          </p:sp>
          <p:sp>
            <p:nvSpPr>
              <p:cNvPr id="2387" name="Freeform 217"/>
              <p:cNvSpPr>
                <a:spLocks/>
              </p:cNvSpPr>
              <p:nvPr/>
            </p:nvSpPr>
            <p:spPr bwMode="auto">
              <a:xfrm>
                <a:off x="3482" y="1813"/>
                <a:ext cx="145" cy="23"/>
              </a:xfrm>
              <a:custGeom>
                <a:avLst/>
                <a:gdLst/>
                <a:ahLst/>
                <a:cxnLst>
                  <a:cxn ang="0">
                    <a:pos x="0" y="26"/>
                  </a:cxn>
                  <a:cxn ang="0">
                    <a:pos x="1008" y="0"/>
                  </a:cxn>
                  <a:cxn ang="0">
                    <a:pos x="1012" y="161"/>
                  </a:cxn>
                  <a:cxn ang="0">
                    <a:pos x="4" y="186"/>
                  </a:cxn>
                  <a:cxn ang="0">
                    <a:pos x="0" y="26"/>
                  </a:cxn>
                </a:cxnLst>
                <a:rect l="0" t="0" r="r" b="b"/>
                <a:pathLst>
                  <a:path w="1012" h="186">
                    <a:moveTo>
                      <a:pt x="0" y="26"/>
                    </a:moveTo>
                    <a:lnTo>
                      <a:pt x="1008" y="0"/>
                    </a:lnTo>
                    <a:lnTo>
                      <a:pt x="1012" y="161"/>
                    </a:lnTo>
                    <a:lnTo>
                      <a:pt x="4" y="186"/>
                    </a:lnTo>
                    <a:lnTo>
                      <a:pt x="0" y="26"/>
                    </a:lnTo>
                    <a:close/>
                  </a:path>
                </a:pathLst>
              </a:custGeom>
              <a:solidFill>
                <a:srgbClr val="0000FF"/>
              </a:solidFill>
              <a:ln w="9525">
                <a:noFill/>
                <a:round/>
                <a:headEnd/>
                <a:tailEnd/>
              </a:ln>
            </p:spPr>
            <p:txBody>
              <a:bodyPr/>
              <a:lstStyle/>
              <a:p>
                <a:endParaRPr lang="ja-JP" altLang="en-US"/>
              </a:p>
            </p:txBody>
          </p:sp>
          <p:sp>
            <p:nvSpPr>
              <p:cNvPr id="2388" name="Freeform 218"/>
              <p:cNvSpPr>
                <a:spLocks/>
              </p:cNvSpPr>
              <p:nvPr/>
            </p:nvSpPr>
            <p:spPr bwMode="auto">
              <a:xfrm>
                <a:off x="3617" y="1831"/>
                <a:ext cx="29" cy="245"/>
              </a:xfrm>
              <a:custGeom>
                <a:avLst/>
                <a:gdLst/>
                <a:ahLst/>
                <a:cxnLst>
                  <a:cxn ang="0">
                    <a:pos x="198" y="2"/>
                  </a:cxn>
                  <a:cxn ang="0">
                    <a:pos x="161" y="1965"/>
                  </a:cxn>
                  <a:cxn ang="0">
                    <a:pos x="0" y="1962"/>
                  </a:cxn>
                  <a:cxn ang="0">
                    <a:pos x="37" y="0"/>
                  </a:cxn>
                  <a:cxn ang="0">
                    <a:pos x="198" y="2"/>
                  </a:cxn>
                </a:cxnLst>
                <a:rect l="0" t="0" r="r" b="b"/>
                <a:pathLst>
                  <a:path w="198" h="1965">
                    <a:moveTo>
                      <a:pt x="198" y="2"/>
                    </a:moveTo>
                    <a:lnTo>
                      <a:pt x="161" y="1965"/>
                    </a:lnTo>
                    <a:lnTo>
                      <a:pt x="0" y="1962"/>
                    </a:lnTo>
                    <a:lnTo>
                      <a:pt x="37" y="0"/>
                    </a:lnTo>
                    <a:lnTo>
                      <a:pt x="198" y="2"/>
                    </a:lnTo>
                    <a:close/>
                  </a:path>
                </a:pathLst>
              </a:custGeom>
              <a:solidFill>
                <a:srgbClr val="0000FF"/>
              </a:solidFill>
              <a:ln w="9525">
                <a:noFill/>
                <a:round/>
                <a:headEnd/>
                <a:tailEnd/>
              </a:ln>
            </p:spPr>
            <p:txBody>
              <a:bodyPr/>
              <a:lstStyle/>
              <a:p>
                <a:endParaRPr lang="ja-JP" altLang="en-US"/>
              </a:p>
            </p:txBody>
          </p:sp>
          <p:sp>
            <p:nvSpPr>
              <p:cNvPr id="2389" name="Freeform 219"/>
              <p:cNvSpPr>
                <a:spLocks/>
              </p:cNvSpPr>
              <p:nvPr/>
            </p:nvSpPr>
            <p:spPr bwMode="auto">
              <a:xfrm>
                <a:off x="3634" y="2062"/>
                <a:ext cx="247" cy="25"/>
              </a:xfrm>
              <a:custGeom>
                <a:avLst/>
                <a:gdLst/>
                <a:ahLst/>
                <a:cxnLst>
                  <a:cxn ang="0">
                    <a:pos x="0" y="40"/>
                  </a:cxn>
                  <a:cxn ang="0">
                    <a:pos x="1724" y="0"/>
                  </a:cxn>
                  <a:cxn ang="0">
                    <a:pos x="1729" y="161"/>
                  </a:cxn>
                  <a:cxn ang="0">
                    <a:pos x="5" y="201"/>
                  </a:cxn>
                  <a:cxn ang="0">
                    <a:pos x="0" y="40"/>
                  </a:cxn>
                </a:cxnLst>
                <a:rect l="0" t="0" r="r" b="b"/>
                <a:pathLst>
                  <a:path w="1729" h="201">
                    <a:moveTo>
                      <a:pt x="0" y="40"/>
                    </a:moveTo>
                    <a:lnTo>
                      <a:pt x="1724" y="0"/>
                    </a:lnTo>
                    <a:lnTo>
                      <a:pt x="1729" y="161"/>
                    </a:lnTo>
                    <a:lnTo>
                      <a:pt x="5" y="201"/>
                    </a:lnTo>
                    <a:lnTo>
                      <a:pt x="0" y="40"/>
                    </a:lnTo>
                    <a:close/>
                  </a:path>
                </a:pathLst>
              </a:custGeom>
              <a:solidFill>
                <a:srgbClr val="0000FF"/>
              </a:solidFill>
              <a:ln w="9525">
                <a:noFill/>
                <a:round/>
                <a:headEnd/>
                <a:tailEnd/>
              </a:ln>
            </p:spPr>
            <p:txBody>
              <a:bodyPr/>
              <a:lstStyle/>
              <a:p>
                <a:endParaRPr lang="ja-JP" altLang="en-US"/>
              </a:p>
            </p:txBody>
          </p:sp>
          <p:sp>
            <p:nvSpPr>
              <p:cNvPr id="2390" name="Freeform 220"/>
              <p:cNvSpPr>
                <a:spLocks/>
              </p:cNvSpPr>
              <p:nvPr/>
            </p:nvSpPr>
            <p:spPr bwMode="auto">
              <a:xfrm>
                <a:off x="2248" y="2193"/>
                <a:ext cx="816" cy="709"/>
              </a:xfrm>
              <a:custGeom>
                <a:avLst/>
                <a:gdLst/>
                <a:ahLst/>
                <a:cxnLst>
                  <a:cxn ang="0">
                    <a:pos x="115" y="0"/>
                  </a:cxn>
                  <a:cxn ang="0">
                    <a:pos x="5713" y="5561"/>
                  </a:cxn>
                  <a:cxn ang="0">
                    <a:pos x="5598" y="5674"/>
                  </a:cxn>
                  <a:cxn ang="0">
                    <a:pos x="0" y="114"/>
                  </a:cxn>
                  <a:cxn ang="0">
                    <a:pos x="115" y="0"/>
                  </a:cxn>
                </a:cxnLst>
                <a:rect l="0" t="0" r="r" b="b"/>
                <a:pathLst>
                  <a:path w="5713" h="5674">
                    <a:moveTo>
                      <a:pt x="115" y="0"/>
                    </a:moveTo>
                    <a:lnTo>
                      <a:pt x="5713" y="5561"/>
                    </a:lnTo>
                    <a:lnTo>
                      <a:pt x="5598" y="5674"/>
                    </a:lnTo>
                    <a:lnTo>
                      <a:pt x="0" y="114"/>
                    </a:lnTo>
                    <a:lnTo>
                      <a:pt x="115" y="0"/>
                    </a:lnTo>
                    <a:close/>
                  </a:path>
                </a:pathLst>
              </a:custGeom>
              <a:solidFill>
                <a:srgbClr val="0000FF"/>
              </a:solidFill>
              <a:ln w="9525">
                <a:noFill/>
                <a:round/>
                <a:headEnd/>
                <a:tailEnd/>
              </a:ln>
            </p:spPr>
            <p:txBody>
              <a:bodyPr/>
              <a:lstStyle/>
              <a:p>
                <a:endParaRPr lang="ja-JP" altLang="en-US"/>
              </a:p>
            </p:txBody>
          </p:sp>
          <p:sp>
            <p:nvSpPr>
              <p:cNvPr id="2391" name="Rectangle 221"/>
              <p:cNvSpPr>
                <a:spLocks noChangeArrowheads="1"/>
              </p:cNvSpPr>
              <p:nvPr/>
            </p:nvSpPr>
            <p:spPr bwMode="auto">
              <a:xfrm>
                <a:off x="2836" y="2941"/>
                <a:ext cx="23" cy="373"/>
              </a:xfrm>
              <a:prstGeom prst="rect">
                <a:avLst/>
              </a:prstGeom>
              <a:solidFill>
                <a:srgbClr val="0000FF"/>
              </a:solidFill>
              <a:ln w="9525">
                <a:noFill/>
                <a:miter lim="800000"/>
                <a:headEnd/>
                <a:tailEnd/>
              </a:ln>
            </p:spPr>
            <p:txBody>
              <a:bodyPr/>
              <a:lstStyle/>
              <a:p>
                <a:endParaRPr lang="ja-JP" altLang="en-US"/>
              </a:p>
            </p:txBody>
          </p:sp>
          <p:sp>
            <p:nvSpPr>
              <p:cNvPr id="2392" name="Freeform 222"/>
              <p:cNvSpPr>
                <a:spLocks/>
              </p:cNvSpPr>
              <p:nvPr/>
            </p:nvSpPr>
            <p:spPr bwMode="auto">
              <a:xfrm>
                <a:off x="2852" y="3295"/>
                <a:ext cx="247" cy="25"/>
              </a:xfrm>
              <a:custGeom>
                <a:avLst/>
                <a:gdLst/>
                <a:ahLst/>
                <a:cxnLst>
                  <a:cxn ang="0">
                    <a:pos x="0" y="41"/>
                  </a:cxn>
                  <a:cxn ang="0">
                    <a:pos x="1724" y="0"/>
                  </a:cxn>
                  <a:cxn ang="0">
                    <a:pos x="1728" y="161"/>
                  </a:cxn>
                  <a:cxn ang="0">
                    <a:pos x="4" y="201"/>
                  </a:cxn>
                  <a:cxn ang="0">
                    <a:pos x="0" y="41"/>
                  </a:cxn>
                </a:cxnLst>
                <a:rect l="0" t="0" r="r" b="b"/>
                <a:pathLst>
                  <a:path w="1728" h="201">
                    <a:moveTo>
                      <a:pt x="0" y="41"/>
                    </a:moveTo>
                    <a:lnTo>
                      <a:pt x="1724" y="0"/>
                    </a:lnTo>
                    <a:lnTo>
                      <a:pt x="1728" y="161"/>
                    </a:lnTo>
                    <a:lnTo>
                      <a:pt x="4" y="201"/>
                    </a:lnTo>
                    <a:lnTo>
                      <a:pt x="0" y="41"/>
                    </a:lnTo>
                    <a:close/>
                  </a:path>
                </a:pathLst>
              </a:custGeom>
              <a:solidFill>
                <a:srgbClr val="0000FF"/>
              </a:solidFill>
              <a:ln w="9525">
                <a:noFill/>
                <a:round/>
                <a:headEnd/>
                <a:tailEnd/>
              </a:ln>
            </p:spPr>
            <p:txBody>
              <a:bodyPr/>
              <a:lstStyle/>
              <a:p>
                <a:endParaRPr lang="ja-JP" altLang="en-US"/>
              </a:p>
            </p:txBody>
          </p:sp>
          <p:sp>
            <p:nvSpPr>
              <p:cNvPr id="2393" name="Freeform 223"/>
              <p:cNvSpPr>
                <a:spLocks/>
              </p:cNvSpPr>
              <p:nvPr/>
            </p:nvSpPr>
            <p:spPr bwMode="auto">
              <a:xfrm>
                <a:off x="3316" y="2143"/>
                <a:ext cx="28" cy="227"/>
              </a:xfrm>
              <a:custGeom>
                <a:avLst/>
                <a:gdLst/>
                <a:ahLst/>
                <a:cxnLst>
                  <a:cxn ang="0">
                    <a:pos x="198" y="4"/>
                  </a:cxn>
                  <a:cxn ang="0">
                    <a:pos x="161" y="1819"/>
                  </a:cxn>
                  <a:cxn ang="0">
                    <a:pos x="0" y="1815"/>
                  </a:cxn>
                  <a:cxn ang="0">
                    <a:pos x="37" y="0"/>
                  </a:cxn>
                  <a:cxn ang="0">
                    <a:pos x="198" y="4"/>
                  </a:cxn>
                </a:cxnLst>
                <a:rect l="0" t="0" r="r" b="b"/>
                <a:pathLst>
                  <a:path w="198" h="1819">
                    <a:moveTo>
                      <a:pt x="198" y="4"/>
                    </a:moveTo>
                    <a:lnTo>
                      <a:pt x="161" y="1819"/>
                    </a:lnTo>
                    <a:lnTo>
                      <a:pt x="0" y="1815"/>
                    </a:lnTo>
                    <a:lnTo>
                      <a:pt x="37" y="0"/>
                    </a:lnTo>
                    <a:lnTo>
                      <a:pt x="198" y="4"/>
                    </a:lnTo>
                    <a:close/>
                  </a:path>
                </a:pathLst>
              </a:custGeom>
              <a:solidFill>
                <a:srgbClr val="0000FF"/>
              </a:solidFill>
              <a:ln w="9525">
                <a:noFill/>
                <a:round/>
                <a:headEnd/>
                <a:tailEnd/>
              </a:ln>
            </p:spPr>
            <p:txBody>
              <a:bodyPr/>
              <a:lstStyle/>
              <a:p>
                <a:endParaRPr lang="ja-JP" altLang="en-US"/>
              </a:p>
            </p:txBody>
          </p:sp>
          <p:sp>
            <p:nvSpPr>
              <p:cNvPr id="2394" name="Freeform 224"/>
              <p:cNvSpPr>
                <a:spLocks/>
              </p:cNvSpPr>
              <p:nvPr/>
            </p:nvSpPr>
            <p:spPr bwMode="auto">
              <a:xfrm>
                <a:off x="3150" y="2984"/>
                <a:ext cx="696" cy="607"/>
              </a:xfrm>
              <a:custGeom>
                <a:avLst/>
                <a:gdLst/>
                <a:ahLst/>
                <a:cxnLst>
                  <a:cxn ang="0">
                    <a:pos x="114" y="0"/>
                  </a:cxn>
                  <a:cxn ang="0">
                    <a:pos x="4872" y="4737"/>
                  </a:cxn>
                  <a:cxn ang="0">
                    <a:pos x="4757" y="4851"/>
                  </a:cxn>
                  <a:cxn ang="0">
                    <a:pos x="0" y="114"/>
                  </a:cxn>
                  <a:cxn ang="0">
                    <a:pos x="114" y="0"/>
                  </a:cxn>
                </a:cxnLst>
                <a:rect l="0" t="0" r="r" b="b"/>
                <a:pathLst>
                  <a:path w="4872" h="4851">
                    <a:moveTo>
                      <a:pt x="114" y="0"/>
                    </a:moveTo>
                    <a:lnTo>
                      <a:pt x="4872" y="4737"/>
                    </a:lnTo>
                    <a:lnTo>
                      <a:pt x="4757" y="4851"/>
                    </a:lnTo>
                    <a:lnTo>
                      <a:pt x="0" y="114"/>
                    </a:lnTo>
                    <a:lnTo>
                      <a:pt x="114" y="0"/>
                    </a:lnTo>
                    <a:close/>
                  </a:path>
                </a:pathLst>
              </a:custGeom>
              <a:solidFill>
                <a:srgbClr val="0000FF"/>
              </a:solidFill>
              <a:ln w="9525">
                <a:noFill/>
                <a:round/>
                <a:headEnd/>
                <a:tailEnd/>
              </a:ln>
            </p:spPr>
            <p:txBody>
              <a:bodyPr/>
              <a:lstStyle/>
              <a:p>
                <a:endParaRPr lang="ja-JP" altLang="en-US"/>
              </a:p>
            </p:txBody>
          </p:sp>
          <p:sp>
            <p:nvSpPr>
              <p:cNvPr id="2395" name="Freeform 225"/>
              <p:cNvSpPr>
                <a:spLocks/>
              </p:cNvSpPr>
              <p:nvPr/>
            </p:nvSpPr>
            <p:spPr bwMode="auto">
              <a:xfrm>
                <a:off x="3331" y="2354"/>
                <a:ext cx="144" cy="23"/>
              </a:xfrm>
              <a:custGeom>
                <a:avLst/>
                <a:gdLst/>
                <a:ahLst/>
                <a:cxnLst>
                  <a:cxn ang="0">
                    <a:pos x="0" y="26"/>
                  </a:cxn>
                  <a:cxn ang="0">
                    <a:pos x="1008" y="0"/>
                  </a:cxn>
                  <a:cxn ang="0">
                    <a:pos x="1012" y="161"/>
                  </a:cxn>
                  <a:cxn ang="0">
                    <a:pos x="4" y="186"/>
                  </a:cxn>
                  <a:cxn ang="0">
                    <a:pos x="0" y="26"/>
                  </a:cxn>
                </a:cxnLst>
                <a:rect l="0" t="0" r="r" b="b"/>
                <a:pathLst>
                  <a:path w="1012" h="186">
                    <a:moveTo>
                      <a:pt x="0" y="26"/>
                    </a:moveTo>
                    <a:lnTo>
                      <a:pt x="1008" y="0"/>
                    </a:lnTo>
                    <a:lnTo>
                      <a:pt x="1012" y="161"/>
                    </a:lnTo>
                    <a:lnTo>
                      <a:pt x="4" y="186"/>
                    </a:lnTo>
                    <a:lnTo>
                      <a:pt x="0" y="26"/>
                    </a:lnTo>
                    <a:close/>
                  </a:path>
                </a:pathLst>
              </a:custGeom>
              <a:solidFill>
                <a:srgbClr val="0000FF"/>
              </a:solidFill>
              <a:ln w="9525">
                <a:noFill/>
                <a:round/>
                <a:headEnd/>
                <a:tailEnd/>
              </a:ln>
            </p:spPr>
            <p:txBody>
              <a:bodyPr/>
              <a:lstStyle/>
              <a:p>
                <a:endParaRPr lang="ja-JP" altLang="en-US"/>
              </a:p>
            </p:txBody>
          </p:sp>
          <p:sp>
            <p:nvSpPr>
              <p:cNvPr id="2396" name="Freeform 226"/>
              <p:cNvSpPr>
                <a:spLocks/>
              </p:cNvSpPr>
              <p:nvPr/>
            </p:nvSpPr>
            <p:spPr bwMode="auto">
              <a:xfrm>
                <a:off x="3450" y="2358"/>
                <a:ext cx="29" cy="246"/>
              </a:xfrm>
              <a:custGeom>
                <a:avLst/>
                <a:gdLst/>
                <a:ahLst/>
                <a:cxnLst>
                  <a:cxn ang="0">
                    <a:pos x="199" y="2"/>
                  </a:cxn>
                  <a:cxn ang="0">
                    <a:pos x="162" y="1965"/>
                  </a:cxn>
                  <a:cxn ang="0">
                    <a:pos x="0" y="1963"/>
                  </a:cxn>
                  <a:cxn ang="0">
                    <a:pos x="37" y="0"/>
                  </a:cxn>
                  <a:cxn ang="0">
                    <a:pos x="199" y="2"/>
                  </a:cxn>
                </a:cxnLst>
                <a:rect l="0" t="0" r="r" b="b"/>
                <a:pathLst>
                  <a:path w="199" h="1965">
                    <a:moveTo>
                      <a:pt x="199" y="2"/>
                    </a:moveTo>
                    <a:lnTo>
                      <a:pt x="162" y="1965"/>
                    </a:lnTo>
                    <a:lnTo>
                      <a:pt x="0" y="1963"/>
                    </a:lnTo>
                    <a:lnTo>
                      <a:pt x="37" y="0"/>
                    </a:lnTo>
                    <a:lnTo>
                      <a:pt x="199" y="2"/>
                    </a:lnTo>
                    <a:close/>
                  </a:path>
                </a:pathLst>
              </a:custGeom>
              <a:solidFill>
                <a:srgbClr val="0000FF"/>
              </a:solidFill>
              <a:ln w="9525">
                <a:noFill/>
                <a:round/>
                <a:headEnd/>
                <a:tailEnd/>
              </a:ln>
            </p:spPr>
            <p:txBody>
              <a:bodyPr/>
              <a:lstStyle/>
              <a:p>
                <a:endParaRPr lang="ja-JP" altLang="en-US"/>
              </a:p>
            </p:txBody>
          </p:sp>
          <p:sp>
            <p:nvSpPr>
              <p:cNvPr id="2397" name="Freeform 227"/>
              <p:cNvSpPr>
                <a:spLocks/>
              </p:cNvSpPr>
              <p:nvPr/>
            </p:nvSpPr>
            <p:spPr bwMode="auto">
              <a:xfrm>
                <a:off x="3467" y="2590"/>
                <a:ext cx="185" cy="24"/>
              </a:xfrm>
              <a:custGeom>
                <a:avLst/>
                <a:gdLst/>
                <a:ahLst/>
                <a:cxnLst>
                  <a:cxn ang="0">
                    <a:pos x="0" y="30"/>
                  </a:cxn>
                  <a:cxn ang="0">
                    <a:pos x="1291" y="0"/>
                  </a:cxn>
                  <a:cxn ang="0">
                    <a:pos x="1295" y="161"/>
                  </a:cxn>
                  <a:cxn ang="0">
                    <a:pos x="4" y="190"/>
                  </a:cxn>
                  <a:cxn ang="0">
                    <a:pos x="0" y="30"/>
                  </a:cxn>
                </a:cxnLst>
                <a:rect l="0" t="0" r="r" b="b"/>
                <a:pathLst>
                  <a:path w="1295" h="190">
                    <a:moveTo>
                      <a:pt x="0" y="30"/>
                    </a:moveTo>
                    <a:lnTo>
                      <a:pt x="1291" y="0"/>
                    </a:lnTo>
                    <a:lnTo>
                      <a:pt x="1295" y="161"/>
                    </a:lnTo>
                    <a:lnTo>
                      <a:pt x="4" y="190"/>
                    </a:lnTo>
                    <a:lnTo>
                      <a:pt x="0" y="30"/>
                    </a:lnTo>
                    <a:close/>
                  </a:path>
                </a:pathLst>
              </a:custGeom>
              <a:solidFill>
                <a:srgbClr val="0000FF"/>
              </a:solidFill>
              <a:ln w="9525">
                <a:noFill/>
                <a:round/>
                <a:headEnd/>
                <a:tailEnd/>
              </a:ln>
            </p:spPr>
            <p:txBody>
              <a:bodyPr/>
              <a:lstStyle/>
              <a:p>
                <a:endParaRPr lang="ja-JP" altLang="en-US"/>
              </a:p>
            </p:txBody>
          </p:sp>
          <p:sp>
            <p:nvSpPr>
              <p:cNvPr id="2398" name="Line 228"/>
              <p:cNvSpPr>
                <a:spLocks noChangeShapeType="1"/>
              </p:cNvSpPr>
              <p:nvPr/>
            </p:nvSpPr>
            <p:spPr bwMode="auto">
              <a:xfrm>
                <a:off x="701" y="2103"/>
                <a:ext cx="3324" cy="1"/>
              </a:xfrm>
              <a:prstGeom prst="line">
                <a:avLst/>
              </a:prstGeom>
              <a:noFill/>
              <a:ln w="0">
                <a:solidFill>
                  <a:srgbClr val="000000"/>
                </a:solidFill>
                <a:round/>
                <a:headEnd/>
                <a:tailEnd/>
              </a:ln>
            </p:spPr>
            <p:txBody>
              <a:bodyPr/>
              <a:lstStyle/>
              <a:p>
                <a:endParaRPr lang="ja-JP" altLang="en-US"/>
              </a:p>
            </p:txBody>
          </p:sp>
          <p:sp>
            <p:nvSpPr>
              <p:cNvPr id="2399" name="Freeform 229"/>
              <p:cNvSpPr>
                <a:spLocks/>
              </p:cNvSpPr>
              <p:nvPr/>
            </p:nvSpPr>
            <p:spPr bwMode="auto">
              <a:xfrm>
                <a:off x="1683" y="1327"/>
                <a:ext cx="10" cy="20"/>
              </a:xfrm>
              <a:custGeom>
                <a:avLst/>
                <a:gdLst/>
                <a:ahLst/>
                <a:cxnLst>
                  <a:cxn ang="0">
                    <a:pos x="60" y="163"/>
                  </a:cxn>
                  <a:cxn ang="0">
                    <a:pos x="0" y="160"/>
                  </a:cxn>
                  <a:cxn ang="0">
                    <a:pos x="5" y="80"/>
                  </a:cxn>
                  <a:cxn ang="0">
                    <a:pos x="10" y="0"/>
                  </a:cxn>
                  <a:cxn ang="0">
                    <a:pos x="69" y="3"/>
                  </a:cxn>
                  <a:cxn ang="0">
                    <a:pos x="65" y="83"/>
                  </a:cxn>
                  <a:cxn ang="0">
                    <a:pos x="60" y="163"/>
                  </a:cxn>
                </a:cxnLst>
                <a:rect l="0" t="0" r="r" b="b"/>
                <a:pathLst>
                  <a:path w="69" h="163">
                    <a:moveTo>
                      <a:pt x="60" y="163"/>
                    </a:moveTo>
                    <a:lnTo>
                      <a:pt x="0" y="160"/>
                    </a:lnTo>
                    <a:lnTo>
                      <a:pt x="5" y="80"/>
                    </a:lnTo>
                    <a:lnTo>
                      <a:pt x="10" y="0"/>
                    </a:lnTo>
                    <a:lnTo>
                      <a:pt x="69" y="3"/>
                    </a:lnTo>
                    <a:lnTo>
                      <a:pt x="65" y="83"/>
                    </a:lnTo>
                    <a:lnTo>
                      <a:pt x="60" y="163"/>
                    </a:lnTo>
                    <a:close/>
                  </a:path>
                </a:pathLst>
              </a:custGeom>
              <a:solidFill>
                <a:srgbClr val="FF0000"/>
              </a:solidFill>
              <a:ln w="9525">
                <a:noFill/>
                <a:round/>
                <a:headEnd/>
                <a:tailEnd/>
              </a:ln>
            </p:spPr>
            <p:txBody>
              <a:bodyPr/>
              <a:lstStyle/>
              <a:p>
                <a:endParaRPr lang="ja-JP" altLang="en-US"/>
              </a:p>
            </p:txBody>
          </p:sp>
          <p:sp>
            <p:nvSpPr>
              <p:cNvPr id="2400" name="Freeform 230"/>
              <p:cNvSpPr>
                <a:spLocks/>
              </p:cNvSpPr>
              <p:nvPr/>
            </p:nvSpPr>
            <p:spPr bwMode="auto">
              <a:xfrm>
                <a:off x="1682" y="1337"/>
                <a:ext cx="2" cy="10"/>
              </a:xfrm>
              <a:custGeom>
                <a:avLst/>
                <a:gdLst/>
                <a:ahLst/>
                <a:cxnLst>
                  <a:cxn ang="0">
                    <a:pos x="13" y="0"/>
                  </a:cxn>
                  <a:cxn ang="0">
                    <a:pos x="8" y="80"/>
                  </a:cxn>
                  <a:cxn ang="0">
                    <a:pos x="0" y="79"/>
                  </a:cxn>
                  <a:cxn ang="0">
                    <a:pos x="13" y="0"/>
                  </a:cxn>
                </a:cxnLst>
                <a:rect l="0" t="0" r="r" b="b"/>
                <a:pathLst>
                  <a:path w="13" h="80">
                    <a:moveTo>
                      <a:pt x="13" y="0"/>
                    </a:moveTo>
                    <a:lnTo>
                      <a:pt x="8" y="80"/>
                    </a:lnTo>
                    <a:lnTo>
                      <a:pt x="0" y="79"/>
                    </a:lnTo>
                    <a:lnTo>
                      <a:pt x="13" y="0"/>
                    </a:lnTo>
                    <a:close/>
                  </a:path>
                </a:pathLst>
              </a:custGeom>
              <a:solidFill>
                <a:srgbClr val="FF0000"/>
              </a:solidFill>
              <a:ln w="9525">
                <a:noFill/>
                <a:round/>
                <a:headEnd/>
                <a:tailEnd/>
              </a:ln>
            </p:spPr>
            <p:txBody>
              <a:bodyPr/>
              <a:lstStyle/>
              <a:p>
                <a:endParaRPr lang="ja-JP" altLang="en-US"/>
              </a:p>
            </p:txBody>
          </p:sp>
          <p:sp>
            <p:nvSpPr>
              <p:cNvPr id="2401" name="Freeform 231"/>
              <p:cNvSpPr>
                <a:spLocks/>
              </p:cNvSpPr>
              <p:nvPr/>
            </p:nvSpPr>
            <p:spPr bwMode="auto">
              <a:xfrm>
                <a:off x="1674" y="1326"/>
                <a:ext cx="12" cy="21"/>
              </a:xfrm>
              <a:custGeom>
                <a:avLst/>
                <a:gdLst/>
                <a:ahLst/>
                <a:cxnLst>
                  <a:cxn ang="0">
                    <a:pos x="58" y="168"/>
                  </a:cxn>
                  <a:cxn ang="0">
                    <a:pos x="0" y="158"/>
                  </a:cxn>
                  <a:cxn ang="0">
                    <a:pos x="13" y="79"/>
                  </a:cxn>
                  <a:cxn ang="0">
                    <a:pos x="27" y="0"/>
                  </a:cxn>
                  <a:cxn ang="0">
                    <a:pos x="84" y="10"/>
                  </a:cxn>
                  <a:cxn ang="0">
                    <a:pos x="71" y="89"/>
                  </a:cxn>
                  <a:cxn ang="0">
                    <a:pos x="58" y="168"/>
                  </a:cxn>
                </a:cxnLst>
                <a:rect l="0" t="0" r="r" b="b"/>
                <a:pathLst>
                  <a:path w="84" h="168">
                    <a:moveTo>
                      <a:pt x="58" y="168"/>
                    </a:moveTo>
                    <a:lnTo>
                      <a:pt x="0" y="158"/>
                    </a:lnTo>
                    <a:lnTo>
                      <a:pt x="13" y="79"/>
                    </a:lnTo>
                    <a:lnTo>
                      <a:pt x="27" y="0"/>
                    </a:lnTo>
                    <a:lnTo>
                      <a:pt x="84" y="10"/>
                    </a:lnTo>
                    <a:lnTo>
                      <a:pt x="71" y="89"/>
                    </a:lnTo>
                    <a:lnTo>
                      <a:pt x="58" y="168"/>
                    </a:lnTo>
                    <a:close/>
                  </a:path>
                </a:pathLst>
              </a:custGeom>
              <a:solidFill>
                <a:srgbClr val="FF0000"/>
              </a:solidFill>
              <a:ln w="9525">
                <a:noFill/>
                <a:round/>
                <a:headEnd/>
                <a:tailEnd/>
              </a:ln>
            </p:spPr>
            <p:txBody>
              <a:bodyPr/>
              <a:lstStyle/>
              <a:p>
                <a:endParaRPr lang="ja-JP" altLang="en-US"/>
              </a:p>
            </p:txBody>
          </p:sp>
          <p:sp>
            <p:nvSpPr>
              <p:cNvPr id="2402" name="Freeform 232"/>
              <p:cNvSpPr>
                <a:spLocks/>
              </p:cNvSpPr>
              <p:nvPr/>
            </p:nvSpPr>
            <p:spPr bwMode="auto">
              <a:xfrm>
                <a:off x="1673" y="1336"/>
                <a:ext cx="3" cy="10"/>
              </a:xfrm>
              <a:custGeom>
                <a:avLst/>
                <a:gdLst/>
                <a:ahLst/>
                <a:cxnLst>
                  <a:cxn ang="0">
                    <a:pos x="21" y="0"/>
                  </a:cxn>
                  <a:cxn ang="0">
                    <a:pos x="8" y="79"/>
                  </a:cxn>
                  <a:cxn ang="0">
                    <a:pos x="0" y="77"/>
                  </a:cxn>
                  <a:cxn ang="0">
                    <a:pos x="21" y="0"/>
                  </a:cxn>
                </a:cxnLst>
                <a:rect l="0" t="0" r="r" b="b"/>
                <a:pathLst>
                  <a:path w="21" h="79">
                    <a:moveTo>
                      <a:pt x="21" y="0"/>
                    </a:moveTo>
                    <a:lnTo>
                      <a:pt x="8" y="79"/>
                    </a:lnTo>
                    <a:lnTo>
                      <a:pt x="0" y="77"/>
                    </a:lnTo>
                    <a:lnTo>
                      <a:pt x="21" y="0"/>
                    </a:lnTo>
                    <a:close/>
                  </a:path>
                </a:pathLst>
              </a:custGeom>
              <a:solidFill>
                <a:srgbClr val="FF0000"/>
              </a:solidFill>
              <a:ln w="9525">
                <a:noFill/>
                <a:round/>
                <a:headEnd/>
                <a:tailEnd/>
              </a:ln>
            </p:spPr>
            <p:txBody>
              <a:bodyPr/>
              <a:lstStyle/>
              <a:p>
                <a:endParaRPr lang="ja-JP" altLang="en-US"/>
              </a:p>
            </p:txBody>
          </p:sp>
          <p:sp>
            <p:nvSpPr>
              <p:cNvPr id="2403" name="Freeform 233"/>
              <p:cNvSpPr>
                <a:spLocks/>
              </p:cNvSpPr>
              <p:nvPr/>
            </p:nvSpPr>
            <p:spPr bwMode="auto">
              <a:xfrm>
                <a:off x="1665" y="1324"/>
                <a:ext cx="14" cy="21"/>
              </a:xfrm>
              <a:custGeom>
                <a:avLst/>
                <a:gdLst/>
                <a:ahLst/>
                <a:cxnLst>
                  <a:cxn ang="0">
                    <a:pos x="56" y="170"/>
                  </a:cxn>
                  <a:cxn ang="0">
                    <a:pos x="0" y="154"/>
                  </a:cxn>
                  <a:cxn ang="0">
                    <a:pos x="22" y="77"/>
                  </a:cxn>
                  <a:cxn ang="0">
                    <a:pos x="44" y="0"/>
                  </a:cxn>
                  <a:cxn ang="0">
                    <a:pos x="99" y="16"/>
                  </a:cxn>
                  <a:cxn ang="0">
                    <a:pos x="77" y="93"/>
                  </a:cxn>
                  <a:cxn ang="0">
                    <a:pos x="56" y="170"/>
                  </a:cxn>
                </a:cxnLst>
                <a:rect l="0" t="0" r="r" b="b"/>
                <a:pathLst>
                  <a:path w="99" h="170">
                    <a:moveTo>
                      <a:pt x="56" y="170"/>
                    </a:moveTo>
                    <a:lnTo>
                      <a:pt x="0" y="154"/>
                    </a:lnTo>
                    <a:lnTo>
                      <a:pt x="22" y="77"/>
                    </a:lnTo>
                    <a:lnTo>
                      <a:pt x="44" y="0"/>
                    </a:lnTo>
                    <a:lnTo>
                      <a:pt x="99" y="16"/>
                    </a:lnTo>
                    <a:lnTo>
                      <a:pt x="77" y="93"/>
                    </a:lnTo>
                    <a:lnTo>
                      <a:pt x="56" y="170"/>
                    </a:lnTo>
                    <a:close/>
                  </a:path>
                </a:pathLst>
              </a:custGeom>
              <a:solidFill>
                <a:srgbClr val="FF0000"/>
              </a:solidFill>
              <a:ln w="9525">
                <a:noFill/>
                <a:round/>
                <a:headEnd/>
                <a:tailEnd/>
              </a:ln>
            </p:spPr>
            <p:txBody>
              <a:bodyPr/>
              <a:lstStyle/>
              <a:p>
                <a:endParaRPr lang="ja-JP" altLang="en-US"/>
              </a:p>
            </p:txBody>
          </p:sp>
          <p:sp>
            <p:nvSpPr>
              <p:cNvPr id="2404" name="Freeform 234"/>
              <p:cNvSpPr>
                <a:spLocks/>
              </p:cNvSpPr>
              <p:nvPr/>
            </p:nvSpPr>
            <p:spPr bwMode="auto">
              <a:xfrm>
                <a:off x="1664" y="1334"/>
                <a:ext cx="4" cy="9"/>
              </a:xfrm>
              <a:custGeom>
                <a:avLst/>
                <a:gdLst/>
                <a:ahLst/>
                <a:cxnLst>
                  <a:cxn ang="0">
                    <a:pos x="30" y="0"/>
                  </a:cxn>
                  <a:cxn ang="0">
                    <a:pos x="8" y="77"/>
                  </a:cxn>
                  <a:cxn ang="0">
                    <a:pos x="0" y="75"/>
                  </a:cxn>
                  <a:cxn ang="0">
                    <a:pos x="30" y="0"/>
                  </a:cxn>
                </a:cxnLst>
                <a:rect l="0" t="0" r="r" b="b"/>
                <a:pathLst>
                  <a:path w="30" h="77">
                    <a:moveTo>
                      <a:pt x="30" y="0"/>
                    </a:moveTo>
                    <a:lnTo>
                      <a:pt x="8" y="77"/>
                    </a:lnTo>
                    <a:lnTo>
                      <a:pt x="0" y="75"/>
                    </a:lnTo>
                    <a:lnTo>
                      <a:pt x="30" y="0"/>
                    </a:lnTo>
                    <a:close/>
                  </a:path>
                </a:pathLst>
              </a:custGeom>
              <a:solidFill>
                <a:srgbClr val="FF0000"/>
              </a:solidFill>
              <a:ln w="9525">
                <a:noFill/>
                <a:round/>
                <a:headEnd/>
                <a:tailEnd/>
              </a:ln>
            </p:spPr>
            <p:txBody>
              <a:bodyPr/>
              <a:lstStyle/>
              <a:p>
                <a:endParaRPr lang="ja-JP" altLang="en-US"/>
              </a:p>
            </p:txBody>
          </p:sp>
          <p:sp>
            <p:nvSpPr>
              <p:cNvPr id="2405" name="Freeform 235"/>
              <p:cNvSpPr>
                <a:spLocks/>
              </p:cNvSpPr>
              <p:nvPr/>
            </p:nvSpPr>
            <p:spPr bwMode="auto">
              <a:xfrm>
                <a:off x="1656" y="1322"/>
                <a:ext cx="16" cy="21"/>
              </a:xfrm>
              <a:custGeom>
                <a:avLst/>
                <a:gdLst/>
                <a:ahLst/>
                <a:cxnLst>
                  <a:cxn ang="0">
                    <a:pos x="54" y="171"/>
                  </a:cxn>
                  <a:cxn ang="0">
                    <a:pos x="0" y="149"/>
                  </a:cxn>
                  <a:cxn ang="0">
                    <a:pos x="31" y="75"/>
                  </a:cxn>
                  <a:cxn ang="0">
                    <a:pos x="60" y="0"/>
                  </a:cxn>
                  <a:cxn ang="0">
                    <a:pos x="114" y="23"/>
                  </a:cxn>
                  <a:cxn ang="0">
                    <a:pos x="84" y="96"/>
                  </a:cxn>
                  <a:cxn ang="0">
                    <a:pos x="54" y="171"/>
                  </a:cxn>
                </a:cxnLst>
                <a:rect l="0" t="0" r="r" b="b"/>
                <a:pathLst>
                  <a:path w="114" h="171">
                    <a:moveTo>
                      <a:pt x="54" y="171"/>
                    </a:moveTo>
                    <a:lnTo>
                      <a:pt x="0" y="149"/>
                    </a:lnTo>
                    <a:lnTo>
                      <a:pt x="31" y="75"/>
                    </a:lnTo>
                    <a:lnTo>
                      <a:pt x="60" y="0"/>
                    </a:lnTo>
                    <a:lnTo>
                      <a:pt x="114" y="23"/>
                    </a:lnTo>
                    <a:lnTo>
                      <a:pt x="84" y="96"/>
                    </a:lnTo>
                    <a:lnTo>
                      <a:pt x="54" y="171"/>
                    </a:lnTo>
                    <a:close/>
                  </a:path>
                </a:pathLst>
              </a:custGeom>
              <a:solidFill>
                <a:srgbClr val="FF0000"/>
              </a:solidFill>
              <a:ln w="9525">
                <a:noFill/>
                <a:round/>
                <a:headEnd/>
                <a:tailEnd/>
              </a:ln>
            </p:spPr>
            <p:txBody>
              <a:bodyPr/>
              <a:lstStyle/>
              <a:p>
                <a:endParaRPr lang="ja-JP" altLang="en-US"/>
              </a:p>
            </p:txBody>
          </p:sp>
          <p:sp>
            <p:nvSpPr>
              <p:cNvPr id="2406" name="Freeform 236"/>
              <p:cNvSpPr>
                <a:spLocks/>
              </p:cNvSpPr>
              <p:nvPr/>
            </p:nvSpPr>
            <p:spPr bwMode="auto">
              <a:xfrm>
                <a:off x="1655" y="1331"/>
                <a:ext cx="5" cy="9"/>
              </a:xfrm>
              <a:custGeom>
                <a:avLst/>
                <a:gdLst/>
                <a:ahLst/>
                <a:cxnLst>
                  <a:cxn ang="0">
                    <a:pos x="39" y="0"/>
                  </a:cxn>
                  <a:cxn ang="0">
                    <a:pos x="8" y="74"/>
                  </a:cxn>
                  <a:cxn ang="0">
                    <a:pos x="0" y="71"/>
                  </a:cxn>
                  <a:cxn ang="0">
                    <a:pos x="39" y="0"/>
                  </a:cxn>
                </a:cxnLst>
                <a:rect l="0" t="0" r="r" b="b"/>
                <a:pathLst>
                  <a:path w="39" h="74">
                    <a:moveTo>
                      <a:pt x="39" y="0"/>
                    </a:moveTo>
                    <a:lnTo>
                      <a:pt x="8" y="74"/>
                    </a:lnTo>
                    <a:lnTo>
                      <a:pt x="0" y="71"/>
                    </a:lnTo>
                    <a:lnTo>
                      <a:pt x="39" y="0"/>
                    </a:lnTo>
                    <a:close/>
                  </a:path>
                </a:pathLst>
              </a:custGeom>
              <a:solidFill>
                <a:srgbClr val="FF0000"/>
              </a:solidFill>
              <a:ln w="9525">
                <a:noFill/>
                <a:round/>
                <a:headEnd/>
                <a:tailEnd/>
              </a:ln>
            </p:spPr>
            <p:txBody>
              <a:bodyPr/>
              <a:lstStyle/>
              <a:p>
                <a:endParaRPr lang="ja-JP" altLang="en-US"/>
              </a:p>
            </p:txBody>
          </p:sp>
          <p:sp>
            <p:nvSpPr>
              <p:cNvPr id="2407" name="Freeform 237"/>
              <p:cNvSpPr>
                <a:spLocks/>
              </p:cNvSpPr>
              <p:nvPr/>
            </p:nvSpPr>
            <p:spPr bwMode="auto">
              <a:xfrm>
                <a:off x="1648" y="1319"/>
                <a:ext cx="18" cy="21"/>
              </a:xfrm>
              <a:custGeom>
                <a:avLst/>
                <a:gdLst/>
                <a:ahLst/>
                <a:cxnLst>
                  <a:cxn ang="0">
                    <a:pos x="51" y="169"/>
                  </a:cxn>
                  <a:cxn ang="0">
                    <a:pos x="0" y="143"/>
                  </a:cxn>
                  <a:cxn ang="0">
                    <a:pos x="39" y="72"/>
                  </a:cxn>
                  <a:cxn ang="0">
                    <a:pos x="77" y="0"/>
                  </a:cxn>
                  <a:cxn ang="0">
                    <a:pos x="127" y="28"/>
                  </a:cxn>
                  <a:cxn ang="0">
                    <a:pos x="90" y="98"/>
                  </a:cxn>
                  <a:cxn ang="0">
                    <a:pos x="51" y="169"/>
                  </a:cxn>
                </a:cxnLst>
                <a:rect l="0" t="0" r="r" b="b"/>
                <a:pathLst>
                  <a:path w="127" h="169">
                    <a:moveTo>
                      <a:pt x="51" y="169"/>
                    </a:moveTo>
                    <a:lnTo>
                      <a:pt x="0" y="143"/>
                    </a:lnTo>
                    <a:lnTo>
                      <a:pt x="39" y="72"/>
                    </a:lnTo>
                    <a:lnTo>
                      <a:pt x="77" y="0"/>
                    </a:lnTo>
                    <a:lnTo>
                      <a:pt x="127" y="28"/>
                    </a:lnTo>
                    <a:lnTo>
                      <a:pt x="90" y="98"/>
                    </a:lnTo>
                    <a:lnTo>
                      <a:pt x="51" y="169"/>
                    </a:lnTo>
                    <a:close/>
                  </a:path>
                </a:pathLst>
              </a:custGeom>
              <a:solidFill>
                <a:srgbClr val="FF0000"/>
              </a:solidFill>
              <a:ln w="9525">
                <a:noFill/>
                <a:round/>
                <a:headEnd/>
                <a:tailEnd/>
              </a:ln>
            </p:spPr>
            <p:txBody>
              <a:bodyPr/>
              <a:lstStyle/>
              <a:p>
                <a:endParaRPr lang="ja-JP" altLang="en-US"/>
              </a:p>
            </p:txBody>
          </p:sp>
          <p:sp>
            <p:nvSpPr>
              <p:cNvPr id="2408" name="Freeform 238"/>
              <p:cNvSpPr>
                <a:spLocks/>
              </p:cNvSpPr>
              <p:nvPr/>
            </p:nvSpPr>
            <p:spPr bwMode="auto">
              <a:xfrm>
                <a:off x="1647" y="1328"/>
                <a:ext cx="6" cy="9"/>
              </a:xfrm>
              <a:custGeom>
                <a:avLst/>
                <a:gdLst/>
                <a:ahLst/>
                <a:cxnLst>
                  <a:cxn ang="0">
                    <a:pos x="45" y="0"/>
                  </a:cxn>
                  <a:cxn ang="0">
                    <a:pos x="6" y="71"/>
                  </a:cxn>
                  <a:cxn ang="0">
                    <a:pos x="0" y="66"/>
                  </a:cxn>
                  <a:cxn ang="0">
                    <a:pos x="45" y="0"/>
                  </a:cxn>
                </a:cxnLst>
                <a:rect l="0" t="0" r="r" b="b"/>
                <a:pathLst>
                  <a:path w="45" h="71">
                    <a:moveTo>
                      <a:pt x="45" y="0"/>
                    </a:moveTo>
                    <a:lnTo>
                      <a:pt x="6" y="71"/>
                    </a:lnTo>
                    <a:lnTo>
                      <a:pt x="0" y="66"/>
                    </a:lnTo>
                    <a:lnTo>
                      <a:pt x="45" y="0"/>
                    </a:lnTo>
                    <a:close/>
                  </a:path>
                </a:pathLst>
              </a:custGeom>
              <a:solidFill>
                <a:srgbClr val="FF0000"/>
              </a:solidFill>
              <a:ln w="9525">
                <a:noFill/>
                <a:round/>
                <a:headEnd/>
                <a:tailEnd/>
              </a:ln>
            </p:spPr>
            <p:txBody>
              <a:bodyPr/>
              <a:lstStyle/>
              <a:p>
                <a:endParaRPr lang="ja-JP" altLang="en-US"/>
              </a:p>
            </p:txBody>
          </p:sp>
          <p:sp>
            <p:nvSpPr>
              <p:cNvPr id="2409" name="Freeform 239"/>
              <p:cNvSpPr>
                <a:spLocks/>
              </p:cNvSpPr>
              <p:nvPr/>
            </p:nvSpPr>
            <p:spPr bwMode="auto">
              <a:xfrm>
                <a:off x="1640" y="1315"/>
                <a:ext cx="19" cy="21"/>
              </a:xfrm>
              <a:custGeom>
                <a:avLst/>
                <a:gdLst/>
                <a:ahLst/>
                <a:cxnLst>
                  <a:cxn ang="0">
                    <a:pos x="48" y="165"/>
                  </a:cxn>
                  <a:cxn ang="0">
                    <a:pos x="0" y="134"/>
                  </a:cxn>
                  <a:cxn ang="0">
                    <a:pos x="45" y="67"/>
                  </a:cxn>
                  <a:cxn ang="0">
                    <a:pos x="90" y="0"/>
                  </a:cxn>
                  <a:cxn ang="0">
                    <a:pos x="137" y="31"/>
                  </a:cxn>
                  <a:cxn ang="0">
                    <a:pos x="93" y="99"/>
                  </a:cxn>
                  <a:cxn ang="0">
                    <a:pos x="48" y="165"/>
                  </a:cxn>
                </a:cxnLst>
                <a:rect l="0" t="0" r="r" b="b"/>
                <a:pathLst>
                  <a:path w="137" h="165">
                    <a:moveTo>
                      <a:pt x="48" y="165"/>
                    </a:moveTo>
                    <a:lnTo>
                      <a:pt x="0" y="134"/>
                    </a:lnTo>
                    <a:lnTo>
                      <a:pt x="45" y="67"/>
                    </a:lnTo>
                    <a:lnTo>
                      <a:pt x="90" y="0"/>
                    </a:lnTo>
                    <a:lnTo>
                      <a:pt x="137" y="31"/>
                    </a:lnTo>
                    <a:lnTo>
                      <a:pt x="93" y="99"/>
                    </a:lnTo>
                    <a:lnTo>
                      <a:pt x="48" y="165"/>
                    </a:lnTo>
                    <a:close/>
                  </a:path>
                </a:pathLst>
              </a:custGeom>
              <a:solidFill>
                <a:srgbClr val="FF0000"/>
              </a:solidFill>
              <a:ln w="9525">
                <a:noFill/>
                <a:round/>
                <a:headEnd/>
                <a:tailEnd/>
              </a:ln>
            </p:spPr>
            <p:txBody>
              <a:bodyPr/>
              <a:lstStyle/>
              <a:p>
                <a:endParaRPr lang="ja-JP" altLang="en-US"/>
              </a:p>
            </p:txBody>
          </p:sp>
          <p:sp>
            <p:nvSpPr>
              <p:cNvPr id="2410" name="Freeform 240"/>
              <p:cNvSpPr>
                <a:spLocks/>
              </p:cNvSpPr>
              <p:nvPr/>
            </p:nvSpPr>
            <p:spPr bwMode="auto">
              <a:xfrm>
                <a:off x="1639" y="1324"/>
                <a:ext cx="7" cy="8"/>
              </a:xfrm>
              <a:custGeom>
                <a:avLst/>
                <a:gdLst/>
                <a:ahLst/>
                <a:cxnLst>
                  <a:cxn ang="0">
                    <a:pos x="51" y="0"/>
                  </a:cxn>
                  <a:cxn ang="0">
                    <a:pos x="6" y="67"/>
                  </a:cxn>
                  <a:cxn ang="0">
                    <a:pos x="0" y="61"/>
                  </a:cxn>
                  <a:cxn ang="0">
                    <a:pos x="51" y="0"/>
                  </a:cxn>
                </a:cxnLst>
                <a:rect l="0" t="0" r="r" b="b"/>
                <a:pathLst>
                  <a:path w="51" h="67">
                    <a:moveTo>
                      <a:pt x="51" y="0"/>
                    </a:moveTo>
                    <a:lnTo>
                      <a:pt x="6" y="67"/>
                    </a:lnTo>
                    <a:lnTo>
                      <a:pt x="0" y="61"/>
                    </a:lnTo>
                    <a:lnTo>
                      <a:pt x="51" y="0"/>
                    </a:lnTo>
                    <a:close/>
                  </a:path>
                </a:pathLst>
              </a:custGeom>
              <a:solidFill>
                <a:srgbClr val="FF0000"/>
              </a:solidFill>
              <a:ln w="9525">
                <a:noFill/>
                <a:round/>
                <a:headEnd/>
                <a:tailEnd/>
              </a:ln>
            </p:spPr>
            <p:txBody>
              <a:bodyPr/>
              <a:lstStyle/>
              <a:p>
                <a:endParaRPr lang="ja-JP" altLang="en-US"/>
              </a:p>
            </p:txBody>
          </p:sp>
          <p:sp>
            <p:nvSpPr>
              <p:cNvPr id="2411" name="Freeform 241"/>
              <p:cNvSpPr>
                <a:spLocks/>
              </p:cNvSpPr>
              <p:nvPr/>
            </p:nvSpPr>
            <p:spPr bwMode="auto">
              <a:xfrm>
                <a:off x="1633" y="1312"/>
                <a:ext cx="21" cy="20"/>
              </a:xfrm>
              <a:custGeom>
                <a:avLst/>
                <a:gdLst/>
                <a:ahLst/>
                <a:cxnLst>
                  <a:cxn ang="0">
                    <a:pos x="45" y="160"/>
                  </a:cxn>
                  <a:cxn ang="0">
                    <a:pos x="0" y="125"/>
                  </a:cxn>
                  <a:cxn ang="0">
                    <a:pos x="51" y="62"/>
                  </a:cxn>
                  <a:cxn ang="0">
                    <a:pos x="102" y="0"/>
                  </a:cxn>
                  <a:cxn ang="0">
                    <a:pos x="147" y="37"/>
                  </a:cxn>
                  <a:cxn ang="0">
                    <a:pos x="96" y="99"/>
                  </a:cxn>
                  <a:cxn ang="0">
                    <a:pos x="45" y="160"/>
                  </a:cxn>
                </a:cxnLst>
                <a:rect l="0" t="0" r="r" b="b"/>
                <a:pathLst>
                  <a:path w="147" h="160">
                    <a:moveTo>
                      <a:pt x="45" y="160"/>
                    </a:moveTo>
                    <a:lnTo>
                      <a:pt x="0" y="125"/>
                    </a:lnTo>
                    <a:lnTo>
                      <a:pt x="51" y="62"/>
                    </a:lnTo>
                    <a:lnTo>
                      <a:pt x="102" y="0"/>
                    </a:lnTo>
                    <a:lnTo>
                      <a:pt x="147" y="37"/>
                    </a:lnTo>
                    <a:lnTo>
                      <a:pt x="96" y="99"/>
                    </a:lnTo>
                    <a:lnTo>
                      <a:pt x="45" y="160"/>
                    </a:lnTo>
                    <a:close/>
                  </a:path>
                </a:pathLst>
              </a:custGeom>
              <a:solidFill>
                <a:srgbClr val="FF0000"/>
              </a:solidFill>
              <a:ln w="9525">
                <a:noFill/>
                <a:round/>
                <a:headEnd/>
                <a:tailEnd/>
              </a:ln>
            </p:spPr>
            <p:txBody>
              <a:bodyPr/>
              <a:lstStyle/>
              <a:p>
                <a:endParaRPr lang="ja-JP" altLang="en-US"/>
              </a:p>
            </p:txBody>
          </p:sp>
          <p:sp>
            <p:nvSpPr>
              <p:cNvPr id="2412" name="Freeform 242"/>
              <p:cNvSpPr>
                <a:spLocks/>
              </p:cNvSpPr>
              <p:nvPr/>
            </p:nvSpPr>
            <p:spPr bwMode="auto">
              <a:xfrm>
                <a:off x="1632" y="1319"/>
                <a:ext cx="8" cy="8"/>
              </a:xfrm>
              <a:custGeom>
                <a:avLst/>
                <a:gdLst/>
                <a:ahLst/>
                <a:cxnLst>
                  <a:cxn ang="0">
                    <a:pos x="57" y="0"/>
                  </a:cxn>
                  <a:cxn ang="0">
                    <a:pos x="6" y="63"/>
                  </a:cxn>
                  <a:cxn ang="0">
                    <a:pos x="0" y="57"/>
                  </a:cxn>
                  <a:cxn ang="0">
                    <a:pos x="57" y="0"/>
                  </a:cxn>
                </a:cxnLst>
                <a:rect l="0" t="0" r="r" b="b"/>
                <a:pathLst>
                  <a:path w="57" h="63">
                    <a:moveTo>
                      <a:pt x="57" y="0"/>
                    </a:moveTo>
                    <a:lnTo>
                      <a:pt x="6" y="63"/>
                    </a:lnTo>
                    <a:lnTo>
                      <a:pt x="0" y="57"/>
                    </a:lnTo>
                    <a:lnTo>
                      <a:pt x="57" y="0"/>
                    </a:lnTo>
                    <a:close/>
                  </a:path>
                </a:pathLst>
              </a:custGeom>
              <a:solidFill>
                <a:srgbClr val="FF0000"/>
              </a:solidFill>
              <a:ln w="9525">
                <a:noFill/>
                <a:round/>
                <a:headEnd/>
                <a:tailEnd/>
              </a:ln>
            </p:spPr>
            <p:txBody>
              <a:bodyPr/>
              <a:lstStyle/>
              <a:p>
                <a:endParaRPr lang="ja-JP" altLang="en-US"/>
              </a:p>
            </p:txBody>
          </p:sp>
          <p:sp>
            <p:nvSpPr>
              <p:cNvPr id="2413" name="Freeform 243"/>
              <p:cNvSpPr>
                <a:spLocks/>
              </p:cNvSpPr>
              <p:nvPr/>
            </p:nvSpPr>
            <p:spPr bwMode="auto">
              <a:xfrm>
                <a:off x="1626" y="1307"/>
                <a:ext cx="22" cy="19"/>
              </a:xfrm>
              <a:custGeom>
                <a:avLst/>
                <a:gdLst/>
                <a:ahLst/>
                <a:cxnLst>
                  <a:cxn ang="0">
                    <a:pos x="41" y="155"/>
                  </a:cxn>
                  <a:cxn ang="0">
                    <a:pos x="0" y="114"/>
                  </a:cxn>
                  <a:cxn ang="0">
                    <a:pos x="57" y="57"/>
                  </a:cxn>
                  <a:cxn ang="0">
                    <a:pos x="114" y="0"/>
                  </a:cxn>
                  <a:cxn ang="0">
                    <a:pos x="156" y="41"/>
                  </a:cxn>
                  <a:cxn ang="0">
                    <a:pos x="98" y="98"/>
                  </a:cxn>
                  <a:cxn ang="0">
                    <a:pos x="41" y="155"/>
                  </a:cxn>
                </a:cxnLst>
                <a:rect l="0" t="0" r="r" b="b"/>
                <a:pathLst>
                  <a:path w="156" h="155">
                    <a:moveTo>
                      <a:pt x="41" y="155"/>
                    </a:moveTo>
                    <a:lnTo>
                      <a:pt x="0" y="114"/>
                    </a:lnTo>
                    <a:lnTo>
                      <a:pt x="57" y="57"/>
                    </a:lnTo>
                    <a:lnTo>
                      <a:pt x="114" y="0"/>
                    </a:lnTo>
                    <a:lnTo>
                      <a:pt x="156" y="41"/>
                    </a:lnTo>
                    <a:lnTo>
                      <a:pt x="98" y="98"/>
                    </a:lnTo>
                    <a:lnTo>
                      <a:pt x="41" y="155"/>
                    </a:lnTo>
                    <a:close/>
                  </a:path>
                </a:pathLst>
              </a:custGeom>
              <a:solidFill>
                <a:srgbClr val="FF0000"/>
              </a:solidFill>
              <a:ln w="9525">
                <a:noFill/>
                <a:round/>
                <a:headEnd/>
                <a:tailEnd/>
              </a:ln>
            </p:spPr>
            <p:txBody>
              <a:bodyPr/>
              <a:lstStyle/>
              <a:p>
                <a:endParaRPr lang="ja-JP" altLang="en-US"/>
              </a:p>
            </p:txBody>
          </p:sp>
          <p:sp>
            <p:nvSpPr>
              <p:cNvPr id="2414" name="Freeform 244"/>
              <p:cNvSpPr>
                <a:spLocks/>
              </p:cNvSpPr>
              <p:nvPr/>
            </p:nvSpPr>
            <p:spPr bwMode="auto">
              <a:xfrm>
                <a:off x="1625" y="1314"/>
                <a:ext cx="9" cy="7"/>
              </a:xfrm>
              <a:custGeom>
                <a:avLst/>
                <a:gdLst/>
                <a:ahLst/>
                <a:cxnLst>
                  <a:cxn ang="0">
                    <a:pos x="62" y="0"/>
                  </a:cxn>
                  <a:cxn ang="0">
                    <a:pos x="5" y="57"/>
                  </a:cxn>
                  <a:cxn ang="0">
                    <a:pos x="0" y="52"/>
                  </a:cxn>
                  <a:cxn ang="0">
                    <a:pos x="62" y="0"/>
                  </a:cxn>
                </a:cxnLst>
                <a:rect l="0" t="0" r="r" b="b"/>
                <a:pathLst>
                  <a:path w="62" h="57">
                    <a:moveTo>
                      <a:pt x="62" y="0"/>
                    </a:moveTo>
                    <a:lnTo>
                      <a:pt x="5" y="57"/>
                    </a:lnTo>
                    <a:lnTo>
                      <a:pt x="0" y="52"/>
                    </a:lnTo>
                    <a:lnTo>
                      <a:pt x="62" y="0"/>
                    </a:lnTo>
                    <a:close/>
                  </a:path>
                </a:pathLst>
              </a:custGeom>
              <a:solidFill>
                <a:srgbClr val="FF0000"/>
              </a:solidFill>
              <a:ln w="9525">
                <a:noFill/>
                <a:round/>
                <a:headEnd/>
                <a:tailEnd/>
              </a:ln>
            </p:spPr>
            <p:txBody>
              <a:bodyPr/>
              <a:lstStyle/>
              <a:p>
                <a:endParaRPr lang="ja-JP" altLang="en-US"/>
              </a:p>
            </p:txBody>
          </p:sp>
          <p:sp>
            <p:nvSpPr>
              <p:cNvPr id="2415" name="Freeform 245"/>
              <p:cNvSpPr>
                <a:spLocks/>
              </p:cNvSpPr>
              <p:nvPr/>
            </p:nvSpPr>
            <p:spPr bwMode="auto">
              <a:xfrm>
                <a:off x="1620" y="1302"/>
                <a:ext cx="23" cy="19"/>
              </a:xfrm>
              <a:custGeom>
                <a:avLst/>
                <a:gdLst/>
                <a:ahLst/>
                <a:cxnLst>
                  <a:cxn ang="0">
                    <a:pos x="38" y="148"/>
                  </a:cxn>
                  <a:cxn ang="0">
                    <a:pos x="0" y="102"/>
                  </a:cxn>
                  <a:cxn ang="0">
                    <a:pos x="63" y="52"/>
                  </a:cxn>
                  <a:cxn ang="0">
                    <a:pos x="124" y="0"/>
                  </a:cxn>
                  <a:cxn ang="0">
                    <a:pos x="163" y="46"/>
                  </a:cxn>
                  <a:cxn ang="0">
                    <a:pos x="100" y="96"/>
                  </a:cxn>
                  <a:cxn ang="0">
                    <a:pos x="38" y="148"/>
                  </a:cxn>
                </a:cxnLst>
                <a:rect l="0" t="0" r="r" b="b"/>
                <a:pathLst>
                  <a:path w="163" h="148">
                    <a:moveTo>
                      <a:pt x="38" y="148"/>
                    </a:moveTo>
                    <a:lnTo>
                      <a:pt x="0" y="102"/>
                    </a:lnTo>
                    <a:lnTo>
                      <a:pt x="63" y="52"/>
                    </a:lnTo>
                    <a:lnTo>
                      <a:pt x="124" y="0"/>
                    </a:lnTo>
                    <a:lnTo>
                      <a:pt x="163" y="46"/>
                    </a:lnTo>
                    <a:lnTo>
                      <a:pt x="100" y="96"/>
                    </a:lnTo>
                    <a:lnTo>
                      <a:pt x="38" y="148"/>
                    </a:lnTo>
                    <a:close/>
                  </a:path>
                </a:pathLst>
              </a:custGeom>
              <a:solidFill>
                <a:srgbClr val="FF0000"/>
              </a:solidFill>
              <a:ln w="9525">
                <a:noFill/>
                <a:round/>
                <a:headEnd/>
                <a:tailEnd/>
              </a:ln>
            </p:spPr>
            <p:txBody>
              <a:bodyPr/>
              <a:lstStyle/>
              <a:p>
                <a:endParaRPr lang="ja-JP" altLang="en-US"/>
              </a:p>
            </p:txBody>
          </p:sp>
          <p:sp>
            <p:nvSpPr>
              <p:cNvPr id="2416" name="Freeform 246"/>
              <p:cNvSpPr>
                <a:spLocks/>
              </p:cNvSpPr>
              <p:nvPr/>
            </p:nvSpPr>
            <p:spPr bwMode="auto">
              <a:xfrm>
                <a:off x="1619" y="1309"/>
                <a:ext cx="10" cy="6"/>
              </a:xfrm>
              <a:custGeom>
                <a:avLst/>
                <a:gdLst/>
                <a:ahLst/>
                <a:cxnLst>
                  <a:cxn ang="0">
                    <a:pos x="67" y="0"/>
                  </a:cxn>
                  <a:cxn ang="0">
                    <a:pos x="4" y="50"/>
                  </a:cxn>
                  <a:cxn ang="0">
                    <a:pos x="0" y="44"/>
                  </a:cxn>
                  <a:cxn ang="0">
                    <a:pos x="67" y="0"/>
                  </a:cxn>
                </a:cxnLst>
                <a:rect l="0" t="0" r="r" b="b"/>
                <a:pathLst>
                  <a:path w="67" h="50">
                    <a:moveTo>
                      <a:pt x="67" y="0"/>
                    </a:moveTo>
                    <a:lnTo>
                      <a:pt x="4" y="50"/>
                    </a:lnTo>
                    <a:lnTo>
                      <a:pt x="0" y="44"/>
                    </a:lnTo>
                    <a:lnTo>
                      <a:pt x="67" y="0"/>
                    </a:lnTo>
                    <a:close/>
                  </a:path>
                </a:pathLst>
              </a:custGeom>
              <a:solidFill>
                <a:srgbClr val="FF0000"/>
              </a:solidFill>
              <a:ln w="9525">
                <a:noFill/>
                <a:round/>
                <a:headEnd/>
                <a:tailEnd/>
              </a:ln>
            </p:spPr>
            <p:txBody>
              <a:bodyPr/>
              <a:lstStyle/>
              <a:p>
                <a:endParaRPr lang="ja-JP" altLang="en-US"/>
              </a:p>
            </p:txBody>
          </p:sp>
          <p:sp>
            <p:nvSpPr>
              <p:cNvPr id="2417" name="Freeform 247"/>
              <p:cNvSpPr>
                <a:spLocks/>
              </p:cNvSpPr>
              <p:nvPr/>
            </p:nvSpPr>
            <p:spPr bwMode="auto">
              <a:xfrm>
                <a:off x="1614" y="1297"/>
                <a:ext cx="24" cy="17"/>
              </a:xfrm>
              <a:custGeom>
                <a:avLst/>
                <a:gdLst/>
                <a:ahLst/>
                <a:cxnLst>
                  <a:cxn ang="0">
                    <a:pos x="33" y="138"/>
                  </a:cxn>
                  <a:cxn ang="0">
                    <a:pos x="0" y="90"/>
                  </a:cxn>
                  <a:cxn ang="0">
                    <a:pos x="66" y="44"/>
                  </a:cxn>
                  <a:cxn ang="0">
                    <a:pos x="133" y="0"/>
                  </a:cxn>
                  <a:cxn ang="0">
                    <a:pos x="167" y="48"/>
                  </a:cxn>
                  <a:cxn ang="0">
                    <a:pos x="100" y="94"/>
                  </a:cxn>
                  <a:cxn ang="0">
                    <a:pos x="33" y="138"/>
                  </a:cxn>
                </a:cxnLst>
                <a:rect l="0" t="0" r="r" b="b"/>
                <a:pathLst>
                  <a:path w="167" h="138">
                    <a:moveTo>
                      <a:pt x="33" y="138"/>
                    </a:moveTo>
                    <a:lnTo>
                      <a:pt x="0" y="90"/>
                    </a:lnTo>
                    <a:lnTo>
                      <a:pt x="66" y="44"/>
                    </a:lnTo>
                    <a:lnTo>
                      <a:pt x="133" y="0"/>
                    </a:lnTo>
                    <a:lnTo>
                      <a:pt x="167" y="48"/>
                    </a:lnTo>
                    <a:lnTo>
                      <a:pt x="100" y="94"/>
                    </a:lnTo>
                    <a:lnTo>
                      <a:pt x="33" y="138"/>
                    </a:lnTo>
                    <a:close/>
                  </a:path>
                </a:pathLst>
              </a:custGeom>
              <a:solidFill>
                <a:srgbClr val="FF0000"/>
              </a:solidFill>
              <a:ln w="9525">
                <a:noFill/>
                <a:round/>
                <a:headEnd/>
                <a:tailEnd/>
              </a:ln>
            </p:spPr>
            <p:txBody>
              <a:bodyPr/>
              <a:lstStyle/>
              <a:p>
                <a:endParaRPr lang="ja-JP" altLang="en-US"/>
              </a:p>
            </p:txBody>
          </p:sp>
          <p:sp>
            <p:nvSpPr>
              <p:cNvPr id="2418" name="Freeform 248"/>
              <p:cNvSpPr>
                <a:spLocks/>
              </p:cNvSpPr>
              <p:nvPr/>
            </p:nvSpPr>
            <p:spPr bwMode="auto">
              <a:xfrm>
                <a:off x="1614" y="1302"/>
                <a:ext cx="10" cy="6"/>
              </a:xfrm>
              <a:custGeom>
                <a:avLst/>
                <a:gdLst/>
                <a:ahLst/>
                <a:cxnLst>
                  <a:cxn ang="0">
                    <a:pos x="70" y="0"/>
                  </a:cxn>
                  <a:cxn ang="0">
                    <a:pos x="4" y="46"/>
                  </a:cxn>
                  <a:cxn ang="0">
                    <a:pos x="0" y="39"/>
                  </a:cxn>
                  <a:cxn ang="0">
                    <a:pos x="70" y="0"/>
                  </a:cxn>
                </a:cxnLst>
                <a:rect l="0" t="0" r="r" b="b"/>
                <a:pathLst>
                  <a:path w="70" h="46">
                    <a:moveTo>
                      <a:pt x="70" y="0"/>
                    </a:moveTo>
                    <a:lnTo>
                      <a:pt x="4" y="46"/>
                    </a:lnTo>
                    <a:lnTo>
                      <a:pt x="0" y="39"/>
                    </a:lnTo>
                    <a:lnTo>
                      <a:pt x="70" y="0"/>
                    </a:lnTo>
                    <a:close/>
                  </a:path>
                </a:pathLst>
              </a:custGeom>
              <a:solidFill>
                <a:srgbClr val="FF0000"/>
              </a:solidFill>
              <a:ln w="9525">
                <a:noFill/>
                <a:round/>
                <a:headEnd/>
                <a:tailEnd/>
              </a:ln>
            </p:spPr>
            <p:txBody>
              <a:bodyPr/>
              <a:lstStyle/>
              <a:p>
                <a:endParaRPr lang="ja-JP" altLang="en-US"/>
              </a:p>
            </p:txBody>
          </p:sp>
          <p:sp>
            <p:nvSpPr>
              <p:cNvPr id="2419" name="Freeform 249"/>
              <p:cNvSpPr>
                <a:spLocks/>
              </p:cNvSpPr>
              <p:nvPr/>
            </p:nvSpPr>
            <p:spPr bwMode="auto">
              <a:xfrm>
                <a:off x="1610" y="1291"/>
                <a:ext cx="24" cy="16"/>
              </a:xfrm>
              <a:custGeom>
                <a:avLst/>
                <a:gdLst/>
                <a:ahLst/>
                <a:cxnLst>
                  <a:cxn ang="0">
                    <a:pos x="30" y="129"/>
                  </a:cxn>
                  <a:cxn ang="0">
                    <a:pos x="0" y="78"/>
                  </a:cxn>
                  <a:cxn ang="0">
                    <a:pos x="71" y="39"/>
                  </a:cxn>
                  <a:cxn ang="0">
                    <a:pos x="141" y="0"/>
                  </a:cxn>
                  <a:cxn ang="0">
                    <a:pos x="171" y="52"/>
                  </a:cxn>
                  <a:cxn ang="0">
                    <a:pos x="100" y="90"/>
                  </a:cxn>
                  <a:cxn ang="0">
                    <a:pos x="30" y="129"/>
                  </a:cxn>
                </a:cxnLst>
                <a:rect l="0" t="0" r="r" b="b"/>
                <a:pathLst>
                  <a:path w="171" h="129">
                    <a:moveTo>
                      <a:pt x="30" y="129"/>
                    </a:moveTo>
                    <a:lnTo>
                      <a:pt x="0" y="78"/>
                    </a:lnTo>
                    <a:lnTo>
                      <a:pt x="71" y="39"/>
                    </a:lnTo>
                    <a:lnTo>
                      <a:pt x="141" y="0"/>
                    </a:lnTo>
                    <a:lnTo>
                      <a:pt x="171" y="52"/>
                    </a:lnTo>
                    <a:lnTo>
                      <a:pt x="100" y="90"/>
                    </a:lnTo>
                    <a:lnTo>
                      <a:pt x="30" y="129"/>
                    </a:lnTo>
                    <a:close/>
                  </a:path>
                </a:pathLst>
              </a:custGeom>
              <a:solidFill>
                <a:srgbClr val="FF0000"/>
              </a:solidFill>
              <a:ln w="9525">
                <a:noFill/>
                <a:round/>
                <a:headEnd/>
                <a:tailEnd/>
              </a:ln>
            </p:spPr>
            <p:txBody>
              <a:bodyPr/>
              <a:lstStyle/>
              <a:p>
                <a:endParaRPr lang="ja-JP" altLang="en-US"/>
              </a:p>
            </p:txBody>
          </p:sp>
          <p:sp>
            <p:nvSpPr>
              <p:cNvPr id="2420" name="Freeform 250"/>
              <p:cNvSpPr>
                <a:spLocks/>
              </p:cNvSpPr>
              <p:nvPr/>
            </p:nvSpPr>
            <p:spPr bwMode="auto">
              <a:xfrm>
                <a:off x="1609" y="1296"/>
                <a:ext cx="11" cy="5"/>
              </a:xfrm>
              <a:custGeom>
                <a:avLst/>
                <a:gdLst/>
                <a:ahLst/>
                <a:cxnLst>
                  <a:cxn ang="0">
                    <a:pos x="74" y="0"/>
                  </a:cxn>
                  <a:cxn ang="0">
                    <a:pos x="3" y="39"/>
                  </a:cxn>
                  <a:cxn ang="0">
                    <a:pos x="0" y="32"/>
                  </a:cxn>
                  <a:cxn ang="0">
                    <a:pos x="74" y="0"/>
                  </a:cxn>
                </a:cxnLst>
                <a:rect l="0" t="0" r="r" b="b"/>
                <a:pathLst>
                  <a:path w="74" h="39">
                    <a:moveTo>
                      <a:pt x="74" y="0"/>
                    </a:moveTo>
                    <a:lnTo>
                      <a:pt x="3" y="39"/>
                    </a:lnTo>
                    <a:lnTo>
                      <a:pt x="0" y="32"/>
                    </a:lnTo>
                    <a:lnTo>
                      <a:pt x="74" y="0"/>
                    </a:lnTo>
                    <a:close/>
                  </a:path>
                </a:pathLst>
              </a:custGeom>
              <a:solidFill>
                <a:srgbClr val="FF0000"/>
              </a:solidFill>
              <a:ln w="9525">
                <a:noFill/>
                <a:round/>
                <a:headEnd/>
                <a:tailEnd/>
              </a:ln>
            </p:spPr>
            <p:txBody>
              <a:bodyPr/>
              <a:lstStyle/>
              <a:p>
                <a:endParaRPr lang="ja-JP" altLang="en-US"/>
              </a:p>
            </p:txBody>
          </p:sp>
          <p:sp>
            <p:nvSpPr>
              <p:cNvPr id="2421" name="Freeform 251"/>
              <p:cNvSpPr>
                <a:spLocks/>
              </p:cNvSpPr>
              <p:nvPr/>
            </p:nvSpPr>
            <p:spPr bwMode="auto">
              <a:xfrm>
                <a:off x="1606" y="1285"/>
                <a:ext cx="24" cy="15"/>
              </a:xfrm>
              <a:custGeom>
                <a:avLst/>
                <a:gdLst/>
                <a:ahLst/>
                <a:cxnLst>
                  <a:cxn ang="0">
                    <a:pos x="25" y="120"/>
                  </a:cxn>
                  <a:cxn ang="0">
                    <a:pos x="0" y="64"/>
                  </a:cxn>
                  <a:cxn ang="0">
                    <a:pos x="75" y="33"/>
                  </a:cxn>
                  <a:cxn ang="0">
                    <a:pos x="149" y="0"/>
                  </a:cxn>
                  <a:cxn ang="0">
                    <a:pos x="173" y="55"/>
                  </a:cxn>
                  <a:cxn ang="0">
                    <a:pos x="99" y="88"/>
                  </a:cxn>
                  <a:cxn ang="0">
                    <a:pos x="25" y="120"/>
                  </a:cxn>
                </a:cxnLst>
                <a:rect l="0" t="0" r="r" b="b"/>
                <a:pathLst>
                  <a:path w="173" h="120">
                    <a:moveTo>
                      <a:pt x="25" y="120"/>
                    </a:moveTo>
                    <a:lnTo>
                      <a:pt x="0" y="64"/>
                    </a:lnTo>
                    <a:lnTo>
                      <a:pt x="75" y="33"/>
                    </a:lnTo>
                    <a:lnTo>
                      <a:pt x="149" y="0"/>
                    </a:lnTo>
                    <a:lnTo>
                      <a:pt x="173" y="55"/>
                    </a:lnTo>
                    <a:lnTo>
                      <a:pt x="99" y="88"/>
                    </a:lnTo>
                    <a:lnTo>
                      <a:pt x="25" y="120"/>
                    </a:lnTo>
                    <a:close/>
                  </a:path>
                </a:pathLst>
              </a:custGeom>
              <a:solidFill>
                <a:srgbClr val="FF0000"/>
              </a:solidFill>
              <a:ln w="9525">
                <a:noFill/>
                <a:round/>
                <a:headEnd/>
                <a:tailEnd/>
              </a:ln>
            </p:spPr>
            <p:txBody>
              <a:bodyPr/>
              <a:lstStyle/>
              <a:p>
                <a:endParaRPr lang="ja-JP" altLang="en-US"/>
              </a:p>
            </p:txBody>
          </p:sp>
          <p:sp>
            <p:nvSpPr>
              <p:cNvPr id="2422" name="Freeform 252"/>
              <p:cNvSpPr>
                <a:spLocks/>
              </p:cNvSpPr>
              <p:nvPr/>
            </p:nvSpPr>
            <p:spPr bwMode="auto">
              <a:xfrm>
                <a:off x="1605" y="1289"/>
                <a:ext cx="11" cy="4"/>
              </a:xfrm>
              <a:custGeom>
                <a:avLst/>
                <a:gdLst/>
                <a:ahLst/>
                <a:cxnLst>
                  <a:cxn ang="0">
                    <a:pos x="77" y="0"/>
                  </a:cxn>
                  <a:cxn ang="0">
                    <a:pos x="2" y="31"/>
                  </a:cxn>
                  <a:cxn ang="0">
                    <a:pos x="0" y="25"/>
                  </a:cxn>
                  <a:cxn ang="0">
                    <a:pos x="77" y="0"/>
                  </a:cxn>
                </a:cxnLst>
                <a:rect l="0" t="0" r="r" b="b"/>
                <a:pathLst>
                  <a:path w="77" h="31">
                    <a:moveTo>
                      <a:pt x="77" y="0"/>
                    </a:moveTo>
                    <a:lnTo>
                      <a:pt x="2" y="31"/>
                    </a:lnTo>
                    <a:lnTo>
                      <a:pt x="0" y="25"/>
                    </a:lnTo>
                    <a:lnTo>
                      <a:pt x="77" y="0"/>
                    </a:lnTo>
                    <a:close/>
                  </a:path>
                </a:pathLst>
              </a:custGeom>
              <a:solidFill>
                <a:srgbClr val="FF0000"/>
              </a:solidFill>
              <a:ln w="9525">
                <a:noFill/>
                <a:round/>
                <a:headEnd/>
                <a:tailEnd/>
              </a:ln>
            </p:spPr>
            <p:txBody>
              <a:bodyPr/>
              <a:lstStyle/>
              <a:p>
                <a:endParaRPr lang="ja-JP" altLang="en-US"/>
              </a:p>
            </p:txBody>
          </p:sp>
          <p:sp>
            <p:nvSpPr>
              <p:cNvPr id="2423" name="Freeform 253"/>
              <p:cNvSpPr>
                <a:spLocks/>
              </p:cNvSpPr>
              <p:nvPr/>
            </p:nvSpPr>
            <p:spPr bwMode="auto">
              <a:xfrm>
                <a:off x="1602" y="1279"/>
                <a:ext cx="25" cy="13"/>
              </a:xfrm>
              <a:custGeom>
                <a:avLst/>
                <a:gdLst/>
                <a:ahLst/>
                <a:cxnLst>
                  <a:cxn ang="0">
                    <a:pos x="20" y="110"/>
                  </a:cxn>
                  <a:cxn ang="0">
                    <a:pos x="0" y="51"/>
                  </a:cxn>
                  <a:cxn ang="0">
                    <a:pos x="77" y="26"/>
                  </a:cxn>
                  <a:cxn ang="0">
                    <a:pos x="154" y="0"/>
                  </a:cxn>
                  <a:cxn ang="0">
                    <a:pos x="173" y="59"/>
                  </a:cxn>
                  <a:cxn ang="0">
                    <a:pos x="97" y="85"/>
                  </a:cxn>
                  <a:cxn ang="0">
                    <a:pos x="20" y="110"/>
                  </a:cxn>
                </a:cxnLst>
                <a:rect l="0" t="0" r="r" b="b"/>
                <a:pathLst>
                  <a:path w="173" h="110">
                    <a:moveTo>
                      <a:pt x="20" y="110"/>
                    </a:moveTo>
                    <a:lnTo>
                      <a:pt x="0" y="51"/>
                    </a:lnTo>
                    <a:lnTo>
                      <a:pt x="77" y="26"/>
                    </a:lnTo>
                    <a:lnTo>
                      <a:pt x="154" y="0"/>
                    </a:lnTo>
                    <a:lnTo>
                      <a:pt x="173" y="59"/>
                    </a:lnTo>
                    <a:lnTo>
                      <a:pt x="97" y="85"/>
                    </a:lnTo>
                    <a:lnTo>
                      <a:pt x="20" y="110"/>
                    </a:lnTo>
                    <a:close/>
                  </a:path>
                </a:pathLst>
              </a:custGeom>
              <a:solidFill>
                <a:srgbClr val="FF0000"/>
              </a:solidFill>
              <a:ln w="9525">
                <a:noFill/>
                <a:round/>
                <a:headEnd/>
                <a:tailEnd/>
              </a:ln>
            </p:spPr>
            <p:txBody>
              <a:bodyPr/>
              <a:lstStyle/>
              <a:p>
                <a:endParaRPr lang="ja-JP" altLang="en-US"/>
              </a:p>
            </p:txBody>
          </p:sp>
          <p:sp>
            <p:nvSpPr>
              <p:cNvPr id="2424" name="Freeform 254"/>
              <p:cNvSpPr>
                <a:spLocks/>
              </p:cNvSpPr>
              <p:nvPr/>
            </p:nvSpPr>
            <p:spPr bwMode="auto">
              <a:xfrm>
                <a:off x="1602" y="1282"/>
                <a:ext cx="11" cy="3"/>
              </a:xfrm>
              <a:custGeom>
                <a:avLst/>
                <a:gdLst/>
                <a:ahLst/>
                <a:cxnLst>
                  <a:cxn ang="0">
                    <a:pos x="78" y="0"/>
                  </a:cxn>
                  <a:cxn ang="0">
                    <a:pos x="1" y="25"/>
                  </a:cxn>
                  <a:cxn ang="0">
                    <a:pos x="0" y="19"/>
                  </a:cxn>
                  <a:cxn ang="0">
                    <a:pos x="78" y="0"/>
                  </a:cxn>
                </a:cxnLst>
                <a:rect l="0" t="0" r="r" b="b"/>
                <a:pathLst>
                  <a:path w="78" h="25">
                    <a:moveTo>
                      <a:pt x="78" y="0"/>
                    </a:moveTo>
                    <a:lnTo>
                      <a:pt x="1" y="25"/>
                    </a:lnTo>
                    <a:lnTo>
                      <a:pt x="0" y="19"/>
                    </a:lnTo>
                    <a:lnTo>
                      <a:pt x="78" y="0"/>
                    </a:lnTo>
                    <a:close/>
                  </a:path>
                </a:pathLst>
              </a:custGeom>
              <a:solidFill>
                <a:srgbClr val="FF0000"/>
              </a:solidFill>
              <a:ln w="9525">
                <a:noFill/>
                <a:round/>
                <a:headEnd/>
                <a:tailEnd/>
              </a:ln>
            </p:spPr>
            <p:txBody>
              <a:bodyPr/>
              <a:lstStyle/>
              <a:p>
                <a:endParaRPr lang="ja-JP" altLang="en-US"/>
              </a:p>
            </p:txBody>
          </p:sp>
          <p:sp>
            <p:nvSpPr>
              <p:cNvPr id="2425" name="Freeform 255"/>
              <p:cNvSpPr>
                <a:spLocks/>
              </p:cNvSpPr>
              <p:nvPr/>
            </p:nvSpPr>
            <p:spPr bwMode="auto">
              <a:xfrm>
                <a:off x="1600" y="1272"/>
                <a:ext cx="25" cy="12"/>
              </a:xfrm>
              <a:custGeom>
                <a:avLst/>
                <a:gdLst/>
                <a:ahLst/>
                <a:cxnLst>
                  <a:cxn ang="0">
                    <a:pos x="15" y="97"/>
                  </a:cxn>
                  <a:cxn ang="0">
                    <a:pos x="0" y="35"/>
                  </a:cxn>
                  <a:cxn ang="0">
                    <a:pos x="79" y="17"/>
                  </a:cxn>
                  <a:cxn ang="0">
                    <a:pos x="157" y="0"/>
                  </a:cxn>
                  <a:cxn ang="0">
                    <a:pos x="172" y="60"/>
                  </a:cxn>
                  <a:cxn ang="0">
                    <a:pos x="93" y="78"/>
                  </a:cxn>
                  <a:cxn ang="0">
                    <a:pos x="15" y="97"/>
                  </a:cxn>
                </a:cxnLst>
                <a:rect l="0" t="0" r="r" b="b"/>
                <a:pathLst>
                  <a:path w="172" h="97">
                    <a:moveTo>
                      <a:pt x="15" y="97"/>
                    </a:moveTo>
                    <a:lnTo>
                      <a:pt x="0" y="35"/>
                    </a:lnTo>
                    <a:lnTo>
                      <a:pt x="79" y="17"/>
                    </a:lnTo>
                    <a:lnTo>
                      <a:pt x="157" y="0"/>
                    </a:lnTo>
                    <a:lnTo>
                      <a:pt x="172" y="60"/>
                    </a:lnTo>
                    <a:lnTo>
                      <a:pt x="93" y="78"/>
                    </a:lnTo>
                    <a:lnTo>
                      <a:pt x="15" y="97"/>
                    </a:lnTo>
                    <a:close/>
                  </a:path>
                </a:pathLst>
              </a:custGeom>
              <a:solidFill>
                <a:srgbClr val="FF0000"/>
              </a:solidFill>
              <a:ln w="9525">
                <a:noFill/>
                <a:round/>
                <a:headEnd/>
                <a:tailEnd/>
              </a:ln>
            </p:spPr>
            <p:txBody>
              <a:bodyPr/>
              <a:lstStyle/>
              <a:p>
                <a:endParaRPr lang="ja-JP" altLang="en-US"/>
              </a:p>
            </p:txBody>
          </p:sp>
          <p:sp>
            <p:nvSpPr>
              <p:cNvPr id="2426" name="Freeform 256"/>
              <p:cNvSpPr>
                <a:spLocks/>
              </p:cNvSpPr>
              <p:nvPr/>
            </p:nvSpPr>
            <p:spPr bwMode="auto">
              <a:xfrm>
                <a:off x="1600" y="1274"/>
                <a:ext cx="11" cy="2"/>
              </a:xfrm>
              <a:custGeom>
                <a:avLst/>
                <a:gdLst/>
                <a:ahLst/>
                <a:cxnLst>
                  <a:cxn ang="0">
                    <a:pos x="80" y="0"/>
                  </a:cxn>
                  <a:cxn ang="0">
                    <a:pos x="1" y="18"/>
                  </a:cxn>
                  <a:cxn ang="0">
                    <a:pos x="0" y="11"/>
                  </a:cxn>
                  <a:cxn ang="0">
                    <a:pos x="80" y="0"/>
                  </a:cxn>
                </a:cxnLst>
                <a:rect l="0" t="0" r="r" b="b"/>
                <a:pathLst>
                  <a:path w="80" h="18">
                    <a:moveTo>
                      <a:pt x="80" y="0"/>
                    </a:moveTo>
                    <a:lnTo>
                      <a:pt x="1" y="18"/>
                    </a:lnTo>
                    <a:lnTo>
                      <a:pt x="0" y="11"/>
                    </a:lnTo>
                    <a:lnTo>
                      <a:pt x="80" y="0"/>
                    </a:lnTo>
                    <a:close/>
                  </a:path>
                </a:pathLst>
              </a:custGeom>
              <a:solidFill>
                <a:srgbClr val="FF0000"/>
              </a:solidFill>
              <a:ln w="9525">
                <a:noFill/>
                <a:round/>
                <a:headEnd/>
                <a:tailEnd/>
              </a:ln>
            </p:spPr>
            <p:txBody>
              <a:bodyPr/>
              <a:lstStyle/>
              <a:p>
                <a:endParaRPr lang="ja-JP" altLang="en-US"/>
              </a:p>
            </p:txBody>
          </p:sp>
          <p:sp>
            <p:nvSpPr>
              <p:cNvPr id="2427" name="Freeform 257"/>
              <p:cNvSpPr>
                <a:spLocks/>
              </p:cNvSpPr>
              <p:nvPr/>
            </p:nvSpPr>
            <p:spPr bwMode="auto">
              <a:xfrm>
                <a:off x="1599" y="1265"/>
                <a:ext cx="24" cy="11"/>
              </a:xfrm>
              <a:custGeom>
                <a:avLst/>
                <a:gdLst/>
                <a:ahLst/>
                <a:cxnLst>
                  <a:cxn ang="0">
                    <a:pos x="9" y="84"/>
                  </a:cxn>
                  <a:cxn ang="0">
                    <a:pos x="0" y="22"/>
                  </a:cxn>
                  <a:cxn ang="0">
                    <a:pos x="80" y="10"/>
                  </a:cxn>
                  <a:cxn ang="0">
                    <a:pos x="160" y="0"/>
                  </a:cxn>
                  <a:cxn ang="0">
                    <a:pos x="168" y="62"/>
                  </a:cxn>
                  <a:cxn ang="0">
                    <a:pos x="89" y="73"/>
                  </a:cxn>
                  <a:cxn ang="0">
                    <a:pos x="9" y="84"/>
                  </a:cxn>
                </a:cxnLst>
                <a:rect l="0" t="0" r="r" b="b"/>
                <a:pathLst>
                  <a:path w="168" h="84">
                    <a:moveTo>
                      <a:pt x="9" y="84"/>
                    </a:moveTo>
                    <a:lnTo>
                      <a:pt x="0" y="22"/>
                    </a:lnTo>
                    <a:lnTo>
                      <a:pt x="80" y="10"/>
                    </a:lnTo>
                    <a:lnTo>
                      <a:pt x="160" y="0"/>
                    </a:lnTo>
                    <a:lnTo>
                      <a:pt x="168" y="62"/>
                    </a:lnTo>
                    <a:lnTo>
                      <a:pt x="89" y="73"/>
                    </a:lnTo>
                    <a:lnTo>
                      <a:pt x="9" y="84"/>
                    </a:lnTo>
                    <a:close/>
                  </a:path>
                </a:pathLst>
              </a:custGeom>
              <a:solidFill>
                <a:srgbClr val="FF0000"/>
              </a:solidFill>
              <a:ln w="9525">
                <a:noFill/>
                <a:round/>
                <a:headEnd/>
                <a:tailEnd/>
              </a:ln>
            </p:spPr>
            <p:txBody>
              <a:bodyPr/>
              <a:lstStyle/>
              <a:p>
                <a:endParaRPr lang="ja-JP" altLang="en-US"/>
              </a:p>
            </p:txBody>
          </p:sp>
          <p:sp>
            <p:nvSpPr>
              <p:cNvPr id="2428" name="Freeform 258"/>
              <p:cNvSpPr>
                <a:spLocks/>
              </p:cNvSpPr>
              <p:nvPr/>
            </p:nvSpPr>
            <p:spPr bwMode="auto">
              <a:xfrm>
                <a:off x="1599" y="1266"/>
                <a:ext cx="11" cy="2"/>
              </a:xfrm>
              <a:custGeom>
                <a:avLst/>
                <a:gdLst/>
                <a:ahLst/>
                <a:cxnLst>
                  <a:cxn ang="0">
                    <a:pos x="81" y="0"/>
                  </a:cxn>
                  <a:cxn ang="0">
                    <a:pos x="1" y="12"/>
                  </a:cxn>
                  <a:cxn ang="0">
                    <a:pos x="0" y="4"/>
                  </a:cxn>
                  <a:cxn ang="0">
                    <a:pos x="81" y="0"/>
                  </a:cxn>
                </a:cxnLst>
                <a:rect l="0" t="0" r="r" b="b"/>
                <a:pathLst>
                  <a:path w="81" h="12">
                    <a:moveTo>
                      <a:pt x="81" y="0"/>
                    </a:moveTo>
                    <a:lnTo>
                      <a:pt x="1" y="12"/>
                    </a:lnTo>
                    <a:lnTo>
                      <a:pt x="0" y="4"/>
                    </a:lnTo>
                    <a:lnTo>
                      <a:pt x="81" y="0"/>
                    </a:lnTo>
                    <a:close/>
                  </a:path>
                </a:pathLst>
              </a:custGeom>
              <a:solidFill>
                <a:srgbClr val="FF0000"/>
              </a:solidFill>
              <a:ln w="9525">
                <a:noFill/>
                <a:round/>
                <a:headEnd/>
                <a:tailEnd/>
              </a:ln>
            </p:spPr>
            <p:txBody>
              <a:bodyPr/>
              <a:lstStyle/>
              <a:p>
                <a:endParaRPr lang="ja-JP" altLang="en-US"/>
              </a:p>
            </p:txBody>
          </p:sp>
          <p:sp>
            <p:nvSpPr>
              <p:cNvPr id="2429" name="Freeform 259"/>
              <p:cNvSpPr>
                <a:spLocks/>
              </p:cNvSpPr>
              <p:nvPr/>
            </p:nvSpPr>
            <p:spPr bwMode="auto">
              <a:xfrm>
                <a:off x="1598" y="1258"/>
                <a:ext cx="24" cy="9"/>
              </a:xfrm>
              <a:custGeom>
                <a:avLst/>
                <a:gdLst/>
                <a:ahLst/>
                <a:cxnLst>
                  <a:cxn ang="0">
                    <a:pos x="3" y="71"/>
                  </a:cxn>
                  <a:cxn ang="0">
                    <a:pos x="0" y="6"/>
                  </a:cxn>
                  <a:cxn ang="0">
                    <a:pos x="81" y="3"/>
                  </a:cxn>
                  <a:cxn ang="0">
                    <a:pos x="162" y="0"/>
                  </a:cxn>
                  <a:cxn ang="0">
                    <a:pos x="165" y="64"/>
                  </a:cxn>
                  <a:cxn ang="0">
                    <a:pos x="84" y="67"/>
                  </a:cxn>
                  <a:cxn ang="0">
                    <a:pos x="3" y="71"/>
                  </a:cxn>
                </a:cxnLst>
                <a:rect l="0" t="0" r="r" b="b"/>
                <a:pathLst>
                  <a:path w="165" h="71">
                    <a:moveTo>
                      <a:pt x="3" y="71"/>
                    </a:moveTo>
                    <a:lnTo>
                      <a:pt x="0" y="6"/>
                    </a:lnTo>
                    <a:lnTo>
                      <a:pt x="81" y="3"/>
                    </a:lnTo>
                    <a:lnTo>
                      <a:pt x="162" y="0"/>
                    </a:lnTo>
                    <a:lnTo>
                      <a:pt x="165" y="64"/>
                    </a:lnTo>
                    <a:lnTo>
                      <a:pt x="84" y="67"/>
                    </a:lnTo>
                    <a:lnTo>
                      <a:pt x="3" y="71"/>
                    </a:lnTo>
                    <a:close/>
                  </a:path>
                </a:pathLst>
              </a:custGeom>
              <a:solidFill>
                <a:srgbClr val="FF0000"/>
              </a:solidFill>
              <a:ln w="9525">
                <a:noFill/>
                <a:round/>
                <a:headEnd/>
                <a:tailEnd/>
              </a:ln>
            </p:spPr>
            <p:txBody>
              <a:bodyPr/>
              <a:lstStyle/>
              <a:p>
                <a:endParaRPr lang="ja-JP" altLang="en-US"/>
              </a:p>
            </p:txBody>
          </p:sp>
          <p:sp>
            <p:nvSpPr>
              <p:cNvPr id="2430" name="Freeform 260"/>
              <p:cNvSpPr>
                <a:spLocks/>
              </p:cNvSpPr>
              <p:nvPr/>
            </p:nvSpPr>
            <p:spPr bwMode="auto">
              <a:xfrm>
                <a:off x="1598" y="1258"/>
                <a:ext cx="12" cy="1"/>
              </a:xfrm>
              <a:custGeom>
                <a:avLst/>
                <a:gdLst/>
                <a:ahLst/>
                <a:cxnLst>
                  <a:cxn ang="0">
                    <a:pos x="81" y="3"/>
                  </a:cxn>
                  <a:cxn ang="0">
                    <a:pos x="0" y="6"/>
                  </a:cxn>
                  <a:cxn ang="0">
                    <a:pos x="0" y="0"/>
                  </a:cxn>
                  <a:cxn ang="0">
                    <a:pos x="81" y="3"/>
                  </a:cxn>
                </a:cxnLst>
                <a:rect l="0" t="0" r="r" b="b"/>
                <a:pathLst>
                  <a:path w="81" h="6">
                    <a:moveTo>
                      <a:pt x="81" y="3"/>
                    </a:moveTo>
                    <a:lnTo>
                      <a:pt x="0" y="6"/>
                    </a:lnTo>
                    <a:lnTo>
                      <a:pt x="0" y="0"/>
                    </a:lnTo>
                    <a:lnTo>
                      <a:pt x="81" y="3"/>
                    </a:lnTo>
                    <a:close/>
                  </a:path>
                </a:pathLst>
              </a:custGeom>
              <a:solidFill>
                <a:srgbClr val="FF0000"/>
              </a:solidFill>
              <a:ln w="9525">
                <a:noFill/>
                <a:round/>
                <a:headEnd/>
                <a:tailEnd/>
              </a:ln>
            </p:spPr>
            <p:txBody>
              <a:bodyPr/>
              <a:lstStyle/>
              <a:p>
                <a:endParaRPr lang="ja-JP" altLang="en-US"/>
              </a:p>
            </p:txBody>
          </p:sp>
          <p:sp>
            <p:nvSpPr>
              <p:cNvPr id="2431" name="Freeform 261"/>
              <p:cNvSpPr>
                <a:spLocks/>
              </p:cNvSpPr>
              <p:nvPr/>
            </p:nvSpPr>
            <p:spPr bwMode="auto">
              <a:xfrm>
                <a:off x="1598" y="1250"/>
                <a:ext cx="24" cy="9"/>
              </a:xfrm>
              <a:custGeom>
                <a:avLst/>
                <a:gdLst/>
                <a:ahLst/>
                <a:cxnLst>
                  <a:cxn ang="0">
                    <a:pos x="0" y="66"/>
                  </a:cxn>
                  <a:cxn ang="0">
                    <a:pos x="3" y="0"/>
                  </a:cxn>
                  <a:cxn ang="0">
                    <a:pos x="84" y="4"/>
                  </a:cxn>
                  <a:cxn ang="0">
                    <a:pos x="165" y="8"/>
                  </a:cxn>
                  <a:cxn ang="0">
                    <a:pos x="162" y="72"/>
                  </a:cxn>
                  <a:cxn ang="0">
                    <a:pos x="81" y="69"/>
                  </a:cxn>
                  <a:cxn ang="0">
                    <a:pos x="0" y="66"/>
                  </a:cxn>
                </a:cxnLst>
                <a:rect l="0" t="0" r="r" b="b"/>
                <a:pathLst>
                  <a:path w="165" h="72">
                    <a:moveTo>
                      <a:pt x="0" y="66"/>
                    </a:moveTo>
                    <a:lnTo>
                      <a:pt x="3" y="0"/>
                    </a:lnTo>
                    <a:lnTo>
                      <a:pt x="84" y="4"/>
                    </a:lnTo>
                    <a:lnTo>
                      <a:pt x="165" y="8"/>
                    </a:lnTo>
                    <a:lnTo>
                      <a:pt x="162" y="72"/>
                    </a:lnTo>
                    <a:lnTo>
                      <a:pt x="81" y="69"/>
                    </a:lnTo>
                    <a:lnTo>
                      <a:pt x="0" y="66"/>
                    </a:lnTo>
                    <a:close/>
                  </a:path>
                </a:pathLst>
              </a:custGeom>
              <a:solidFill>
                <a:srgbClr val="FF0000"/>
              </a:solidFill>
              <a:ln w="9525">
                <a:noFill/>
                <a:round/>
                <a:headEnd/>
                <a:tailEnd/>
              </a:ln>
            </p:spPr>
            <p:txBody>
              <a:bodyPr/>
              <a:lstStyle/>
              <a:p>
                <a:endParaRPr lang="ja-JP" altLang="en-US"/>
              </a:p>
            </p:txBody>
          </p:sp>
          <p:sp>
            <p:nvSpPr>
              <p:cNvPr id="2432" name="Freeform 262"/>
              <p:cNvSpPr>
                <a:spLocks/>
              </p:cNvSpPr>
              <p:nvPr/>
            </p:nvSpPr>
            <p:spPr bwMode="auto">
              <a:xfrm>
                <a:off x="1599" y="1249"/>
                <a:ext cx="11" cy="1"/>
              </a:xfrm>
              <a:custGeom>
                <a:avLst/>
                <a:gdLst/>
                <a:ahLst/>
                <a:cxnLst>
                  <a:cxn ang="0">
                    <a:pos x="81" y="11"/>
                  </a:cxn>
                  <a:cxn ang="0">
                    <a:pos x="0" y="7"/>
                  </a:cxn>
                  <a:cxn ang="0">
                    <a:pos x="1" y="0"/>
                  </a:cxn>
                  <a:cxn ang="0">
                    <a:pos x="81" y="11"/>
                  </a:cxn>
                </a:cxnLst>
                <a:rect l="0" t="0" r="r" b="b"/>
                <a:pathLst>
                  <a:path w="81" h="11">
                    <a:moveTo>
                      <a:pt x="81" y="11"/>
                    </a:moveTo>
                    <a:lnTo>
                      <a:pt x="0" y="7"/>
                    </a:lnTo>
                    <a:lnTo>
                      <a:pt x="1" y="0"/>
                    </a:lnTo>
                    <a:lnTo>
                      <a:pt x="81" y="11"/>
                    </a:lnTo>
                    <a:close/>
                  </a:path>
                </a:pathLst>
              </a:custGeom>
              <a:solidFill>
                <a:srgbClr val="FF0000"/>
              </a:solidFill>
              <a:ln w="9525">
                <a:noFill/>
                <a:round/>
                <a:headEnd/>
                <a:tailEnd/>
              </a:ln>
            </p:spPr>
            <p:txBody>
              <a:bodyPr/>
              <a:lstStyle/>
              <a:p>
                <a:endParaRPr lang="ja-JP" altLang="en-US"/>
              </a:p>
            </p:txBody>
          </p:sp>
          <p:sp>
            <p:nvSpPr>
              <p:cNvPr id="2433" name="Freeform 263"/>
              <p:cNvSpPr>
                <a:spLocks/>
              </p:cNvSpPr>
              <p:nvPr/>
            </p:nvSpPr>
            <p:spPr bwMode="auto">
              <a:xfrm>
                <a:off x="1599" y="1241"/>
                <a:ext cx="24" cy="10"/>
              </a:xfrm>
              <a:custGeom>
                <a:avLst/>
                <a:gdLst/>
                <a:ahLst/>
                <a:cxnLst>
                  <a:cxn ang="0">
                    <a:pos x="0" y="62"/>
                  </a:cxn>
                  <a:cxn ang="0">
                    <a:pos x="9" y="0"/>
                  </a:cxn>
                  <a:cxn ang="0">
                    <a:pos x="89" y="10"/>
                  </a:cxn>
                  <a:cxn ang="0">
                    <a:pos x="168" y="22"/>
                  </a:cxn>
                  <a:cxn ang="0">
                    <a:pos x="160" y="84"/>
                  </a:cxn>
                  <a:cxn ang="0">
                    <a:pos x="80" y="73"/>
                  </a:cxn>
                  <a:cxn ang="0">
                    <a:pos x="0" y="62"/>
                  </a:cxn>
                </a:cxnLst>
                <a:rect l="0" t="0" r="r" b="b"/>
                <a:pathLst>
                  <a:path w="168" h="84">
                    <a:moveTo>
                      <a:pt x="0" y="62"/>
                    </a:moveTo>
                    <a:lnTo>
                      <a:pt x="9" y="0"/>
                    </a:lnTo>
                    <a:lnTo>
                      <a:pt x="89" y="10"/>
                    </a:lnTo>
                    <a:lnTo>
                      <a:pt x="168" y="22"/>
                    </a:lnTo>
                    <a:lnTo>
                      <a:pt x="160" y="84"/>
                    </a:lnTo>
                    <a:lnTo>
                      <a:pt x="80" y="73"/>
                    </a:lnTo>
                    <a:lnTo>
                      <a:pt x="0" y="62"/>
                    </a:lnTo>
                    <a:close/>
                  </a:path>
                </a:pathLst>
              </a:custGeom>
              <a:solidFill>
                <a:srgbClr val="FF0000"/>
              </a:solidFill>
              <a:ln w="9525">
                <a:noFill/>
                <a:round/>
                <a:headEnd/>
                <a:tailEnd/>
              </a:ln>
            </p:spPr>
            <p:txBody>
              <a:bodyPr/>
              <a:lstStyle/>
              <a:p>
                <a:endParaRPr lang="ja-JP" altLang="en-US"/>
              </a:p>
            </p:txBody>
          </p:sp>
          <p:sp>
            <p:nvSpPr>
              <p:cNvPr id="2434" name="Freeform 264"/>
              <p:cNvSpPr>
                <a:spLocks/>
              </p:cNvSpPr>
              <p:nvPr/>
            </p:nvSpPr>
            <p:spPr bwMode="auto">
              <a:xfrm>
                <a:off x="1600" y="1240"/>
                <a:ext cx="11" cy="2"/>
              </a:xfrm>
              <a:custGeom>
                <a:avLst/>
                <a:gdLst/>
                <a:ahLst/>
                <a:cxnLst>
                  <a:cxn ang="0">
                    <a:pos x="80" y="18"/>
                  </a:cxn>
                  <a:cxn ang="0">
                    <a:pos x="0" y="8"/>
                  </a:cxn>
                  <a:cxn ang="0">
                    <a:pos x="1" y="0"/>
                  </a:cxn>
                  <a:cxn ang="0">
                    <a:pos x="80" y="18"/>
                  </a:cxn>
                </a:cxnLst>
                <a:rect l="0" t="0" r="r" b="b"/>
                <a:pathLst>
                  <a:path w="80" h="18">
                    <a:moveTo>
                      <a:pt x="80" y="18"/>
                    </a:moveTo>
                    <a:lnTo>
                      <a:pt x="0" y="8"/>
                    </a:lnTo>
                    <a:lnTo>
                      <a:pt x="1" y="0"/>
                    </a:lnTo>
                    <a:lnTo>
                      <a:pt x="80" y="18"/>
                    </a:lnTo>
                    <a:close/>
                  </a:path>
                </a:pathLst>
              </a:custGeom>
              <a:solidFill>
                <a:srgbClr val="FF0000"/>
              </a:solidFill>
              <a:ln w="9525">
                <a:noFill/>
                <a:round/>
                <a:headEnd/>
                <a:tailEnd/>
              </a:ln>
            </p:spPr>
            <p:txBody>
              <a:bodyPr/>
              <a:lstStyle/>
              <a:p>
                <a:endParaRPr lang="ja-JP" altLang="en-US"/>
              </a:p>
            </p:txBody>
          </p:sp>
          <p:sp>
            <p:nvSpPr>
              <p:cNvPr id="2435" name="Freeform 265"/>
              <p:cNvSpPr>
                <a:spLocks/>
              </p:cNvSpPr>
              <p:nvPr/>
            </p:nvSpPr>
            <p:spPr bwMode="auto">
              <a:xfrm>
                <a:off x="1600" y="1232"/>
                <a:ext cx="25" cy="13"/>
              </a:xfrm>
              <a:custGeom>
                <a:avLst/>
                <a:gdLst/>
                <a:ahLst/>
                <a:cxnLst>
                  <a:cxn ang="0">
                    <a:pos x="0" y="61"/>
                  </a:cxn>
                  <a:cxn ang="0">
                    <a:pos x="15" y="0"/>
                  </a:cxn>
                  <a:cxn ang="0">
                    <a:pos x="93" y="19"/>
                  </a:cxn>
                  <a:cxn ang="0">
                    <a:pos x="172" y="37"/>
                  </a:cxn>
                  <a:cxn ang="0">
                    <a:pos x="157" y="97"/>
                  </a:cxn>
                  <a:cxn ang="0">
                    <a:pos x="79" y="79"/>
                  </a:cxn>
                  <a:cxn ang="0">
                    <a:pos x="0" y="61"/>
                  </a:cxn>
                </a:cxnLst>
                <a:rect l="0" t="0" r="r" b="b"/>
                <a:pathLst>
                  <a:path w="172" h="97">
                    <a:moveTo>
                      <a:pt x="0" y="61"/>
                    </a:moveTo>
                    <a:lnTo>
                      <a:pt x="15" y="0"/>
                    </a:lnTo>
                    <a:lnTo>
                      <a:pt x="93" y="19"/>
                    </a:lnTo>
                    <a:lnTo>
                      <a:pt x="172" y="37"/>
                    </a:lnTo>
                    <a:lnTo>
                      <a:pt x="157" y="97"/>
                    </a:lnTo>
                    <a:lnTo>
                      <a:pt x="79" y="79"/>
                    </a:lnTo>
                    <a:lnTo>
                      <a:pt x="0" y="61"/>
                    </a:lnTo>
                    <a:close/>
                  </a:path>
                </a:pathLst>
              </a:custGeom>
              <a:solidFill>
                <a:srgbClr val="FF0000"/>
              </a:solidFill>
              <a:ln w="9525">
                <a:noFill/>
                <a:round/>
                <a:headEnd/>
                <a:tailEnd/>
              </a:ln>
            </p:spPr>
            <p:txBody>
              <a:bodyPr/>
              <a:lstStyle/>
              <a:p>
                <a:endParaRPr lang="ja-JP" altLang="en-US"/>
              </a:p>
            </p:txBody>
          </p:sp>
          <p:sp>
            <p:nvSpPr>
              <p:cNvPr id="2436" name="Freeform 266"/>
              <p:cNvSpPr>
                <a:spLocks/>
              </p:cNvSpPr>
              <p:nvPr/>
            </p:nvSpPr>
            <p:spPr bwMode="auto">
              <a:xfrm>
                <a:off x="1602" y="1232"/>
                <a:ext cx="11" cy="3"/>
              </a:xfrm>
              <a:custGeom>
                <a:avLst/>
                <a:gdLst/>
                <a:ahLst/>
                <a:cxnLst>
                  <a:cxn ang="0">
                    <a:pos x="78" y="25"/>
                  </a:cxn>
                  <a:cxn ang="0">
                    <a:pos x="0" y="6"/>
                  </a:cxn>
                  <a:cxn ang="0">
                    <a:pos x="1" y="0"/>
                  </a:cxn>
                  <a:cxn ang="0">
                    <a:pos x="78" y="25"/>
                  </a:cxn>
                </a:cxnLst>
                <a:rect l="0" t="0" r="r" b="b"/>
                <a:pathLst>
                  <a:path w="78" h="25">
                    <a:moveTo>
                      <a:pt x="78" y="25"/>
                    </a:moveTo>
                    <a:lnTo>
                      <a:pt x="0" y="6"/>
                    </a:lnTo>
                    <a:lnTo>
                      <a:pt x="1" y="0"/>
                    </a:lnTo>
                    <a:lnTo>
                      <a:pt x="78" y="25"/>
                    </a:lnTo>
                    <a:close/>
                  </a:path>
                </a:pathLst>
              </a:custGeom>
              <a:solidFill>
                <a:srgbClr val="FF0000"/>
              </a:solidFill>
              <a:ln w="9525">
                <a:noFill/>
                <a:round/>
                <a:headEnd/>
                <a:tailEnd/>
              </a:ln>
            </p:spPr>
            <p:txBody>
              <a:bodyPr/>
              <a:lstStyle/>
              <a:p>
                <a:endParaRPr lang="ja-JP" altLang="en-US"/>
              </a:p>
            </p:txBody>
          </p:sp>
          <p:sp>
            <p:nvSpPr>
              <p:cNvPr id="2437" name="Freeform 267"/>
              <p:cNvSpPr>
                <a:spLocks/>
              </p:cNvSpPr>
              <p:nvPr/>
            </p:nvSpPr>
            <p:spPr bwMode="auto">
              <a:xfrm>
                <a:off x="1602" y="1224"/>
                <a:ext cx="25" cy="14"/>
              </a:xfrm>
              <a:custGeom>
                <a:avLst/>
                <a:gdLst/>
                <a:ahLst/>
                <a:cxnLst>
                  <a:cxn ang="0">
                    <a:pos x="0" y="59"/>
                  </a:cxn>
                  <a:cxn ang="0">
                    <a:pos x="20" y="0"/>
                  </a:cxn>
                  <a:cxn ang="0">
                    <a:pos x="97" y="25"/>
                  </a:cxn>
                  <a:cxn ang="0">
                    <a:pos x="173" y="50"/>
                  </a:cxn>
                  <a:cxn ang="0">
                    <a:pos x="154" y="109"/>
                  </a:cxn>
                  <a:cxn ang="0">
                    <a:pos x="77" y="84"/>
                  </a:cxn>
                  <a:cxn ang="0">
                    <a:pos x="0" y="59"/>
                  </a:cxn>
                </a:cxnLst>
                <a:rect l="0" t="0" r="r" b="b"/>
                <a:pathLst>
                  <a:path w="173" h="109">
                    <a:moveTo>
                      <a:pt x="0" y="59"/>
                    </a:moveTo>
                    <a:lnTo>
                      <a:pt x="20" y="0"/>
                    </a:lnTo>
                    <a:lnTo>
                      <a:pt x="97" y="25"/>
                    </a:lnTo>
                    <a:lnTo>
                      <a:pt x="173" y="50"/>
                    </a:lnTo>
                    <a:lnTo>
                      <a:pt x="154" y="109"/>
                    </a:lnTo>
                    <a:lnTo>
                      <a:pt x="77" y="84"/>
                    </a:lnTo>
                    <a:lnTo>
                      <a:pt x="0" y="59"/>
                    </a:lnTo>
                    <a:close/>
                  </a:path>
                </a:pathLst>
              </a:custGeom>
              <a:solidFill>
                <a:srgbClr val="FF0000"/>
              </a:solidFill>
              <a:ln w="9525">
                <a:noFill/>
                <a:round/>
                <a:headEnd/>
                <a:tailEnd/>
              </a:ln>
            </p:spPr>
            <p:txBody>
              <a:bodyPr/>
              <a:lstStyle/>
              <a:p>
                <a:endParaRPr lang="ja-JP" altLang="en-US"/>
              </a:p>
            </p:txBody>
          </p:sp>
          <p:sp>
            <p:nvSpPr>
              <p:cNvPr id="2438" name="Freeform 268"/>
              <p:cNvSpPr>
                <a:spLocks/>
              </p:cNvSpPr>
              <p:nvPr/>
            </p:nvSpPr>
            <p:spPr bwMode="auto">
              <a:xfrm>
                <a:off x="1605" y="1223"/>
                <a:ext cx="11" cy="4"/>
              </a:xfrm>
              <a:custGeom>
                <a:avLst/>
                <a:gdLst/>
                <a:ahLst/>
                <a:cxnLst>
                  <a:cxn ang="0">
                    <a:pos x="77" y="32"/>
                  </a:cxn>
                  <a:cxn ang="0">
                    <a:pos x="0" y="7"/>
                  </a:cxn>
                  <a:cxn ang="0">
                    <a:pos x="2" y="0"/>
                  </a:cxn>
                  <a:cxn ang="0">
                    <a:pos x="77" y="32"/>
                  </a:cxn>
                </a:cxnLst>
                <a:rect l="0" t="0" r="r" b="b"/>
                <a:pathLst>
                  <a:path w="77" h="32">
                    <a:moveTo>
                      <a:pt x="77" y="32"/>
                    </a:moveTo>
                    <a:lnTo>
                      <a:pt x="0" y="7"/>
                    </a:lnTo>
                    <a:lnTo>
                      <a:pt x="2" y="0"/>
                    </a:lnTo>
                    <a:lnTo>
                      <a:pt x="77" y="32"/>
                    </a:lnTo>
                    <a:close/>
                  </a:path>
                </a:pathLst>
              </a:custGeom>
              <a:solidFill>
                <a:srgbClr val="FF0000"/>
              </a:solidFill>
              <a:ln w="9525">
                <a:noFill/>
                <a:round/>
                <a:headEnd/>
                <a:tailEnd/>
              </a:ln>
            </p:spPr>
            <p:txBody>
              <a:bodyPr/>
              <a:lstStyle/>
              <a:p>
                <a:endParaRPr lang="ja-JP" altLang="en-US"/>
              </a:p>
            </p:txBody>
          </p:sp>
          <p:sp>
            <p:nvSpPr>
              <p:cNvPr id="2439" name="Freeform 269"/>
              <p:cNvSpPr>
                <a:spLocks/>
              </p:cNvSpPr>
              <p:nvPr/>
            </p:nvSpPr>
            <p:spPr bwMode="auto">
              <a:xfrm>
                <a:off x="1606" y="1216"/>
                <a:ext cx="24" cy="15"/>
              </a:xfrm>
              <a:custGeom>
                <a:avLst/>
                <a:gdLst/>
                <a:ahLst/>
                <a:cxnLst>
                  <a:cxn ang="0">
                    <a:pos x="0" y="56"/>
                  </a:cxn>
                  <a:cxn ang="0">
                    <a:pos x="25" y="0"/>
                  </a:cxn>
                  <a:cxn ang="0">
                    <a:pos x="99" y="33"/>
                  </a:cxn>
                  <a:cxn ang="0">
                    <a:pos x="173" y="66"/>
                  </a:cxn>
                  <a:cxn ang="0">
                    <a:pos x="149" y="121"/>
                  </a:cxn>
                  <a:cxn ang="0">
                    <a:pos x="75" y="88"/>
                  </a:cxn>
                  <a:cxn ang="0">
                    <a:pos x="0" y="56"/>
                  </a:cxn>
                </a:cxnLst>
                <a:rect l="0" t="0" r="r" b="b"/>
                <a:pathLst>
                  <a:path w="173" h="121">
                    <a:moveTo>
                      <a:pt x="0" y="56"/>
                    </a:moveTo>
                    <a:lnTo>
                      <a:pt x="25" y="0"/>
                    </a:lnTo>
                    <a:lnTo>
                      <a:pt x="99" y="33"/>
                    </a:lnTo>
                    <a:lnTo>
                      <a:pt x="173" y="66"/>
                    </a:lnTo>
                    <a:lnTo>
                      <a:pt x="149" y="121"/>
                    </a:lnTo>
                    <a:lnTo>
                      <a:pt x="75" y="88"/>
                    </a:lnTo>
                    <a:lnTo>
                      <a:pt x="0" y="56"/>
                    </a:lnTo>
                    <a:close/>
                  </a:path>
                </a:pathLst>
              </a:custGeom>
              <a:solidFill>
                <a:srgbClr val="FF0000"/>
              </a:solidFill>
              <a:ln w="9525">
                <a:noFill/>
                <a:round/>
                <a:headEnd/>
                <a:tailEnd/>
              </a:ln>
            </p:spPr>
            <p:txBody>
              <a:bodyPr/>
              <a:lstStyle/>
              <a:p>
                <a:endParaRPr lang="ja-JP" altLang="en-US"/>
              </a:p>
            </p:txBody>
          </p:sp>
          <p:sp>
            <p:nvSpPr>
              <p:cNvPr id="2440" name="Freeform 270"/>
              <p:cNvSpPr>
                <a:spLocks/>
              </p:cNvSpPr>
              <p:nvPr/>
            </p:nvSpPr>
            <p:spPr bwMode="auto">
              <a:xfrm>
                <a:off x="1609" y="1216"/>
                <a:ext cx="11" cy="5"/>
              </a:xfrm>
              <a:custGeom>
                <a:avLst/>
                <a:gdLst/>
                <a:ahLst/>
                <a:cxnLst>
                  <a:cxn ang="0">
                    <a:pos x="74" y="39"/>
                  </a:cxn>
                  <a:cxn ang="0">
                    <a:pos x="0" y="6"/>
                  </a:cxn>
                  <a:cxn ang="0">
                    <a:pos x="3" y="0"/>
                  </a:cxn>
                  <a:cxn ang="0">
                    <a:pos x="74" y="39"/>
                  </a:cxn>
                </a:cxnLst>
                <a:rect l="0" t="0" r="r" b="b"/>
                <a:pathLst>
                  <a:path w="74" h="39">
                    <a:moveTo>
                      <a:pt x="74" y="39"/>
                    </a:moveTo>
                    <a:lnTo>
                      <a:pt x="0" y="6"/>
                    </a:lnTo>
                    <a:lnTo>
                      <a:pt x="3" y="0"/>
                    </a:lnTo>
                    <a:lnTo>
                      <a:pt x="74" y="39"/>
                    </a:lnTo>
                    <a:close/>
                  </a:path>
                </a:pathLst>
              </a:custGeom>
              <a:solidFill>
                <a:srgbClr val="FF0000"/>
              </a:solidFill>
              <a:ln w="9525">
                <a:noFill/>
                <a:round/>
                <a:headEnd/>
                <a:tailEnd/>
              </a:ln>
            </p:spPr>
            <p:txBody>
              <a:bodyPr/>
              <a:lstStyle/>
              <a:p>
                <a:endParaRPr lang="ja-JP" altLang="en-US"/>
              </a:p>
            </p:txBody>
          </p:sp>
          <p:sp>
            <p:nvSpPr>
              <p:cNvPr id="2441" name="Freeform 271"/>
              <p:cNvSpPr>
                <a:spLocks/>
              </p:cNvSpPr>
              <p:nvPr/>
            </p:nvSpPr>
            <p:spPr bwMode="auto">
              <a:xfrm>
                <a:off x="1610" y="1209"/>
                <a:ext cx="24" cy="16"/>
              </a:xfrm>
              <a:custGeom>
                <a:avLst/>
                <a:gdLst/>
                <a:ahLst/>
                <a:cxnLst>
                  <a:cxn ang="0">
                    <a:pos x="0" y="52"/>
                  </a:cxn>
                  <a:cxn ang="0">
                    <a:pos x="30" y="0"/>
                  </a:cxn>
                  <a:cxn ang="0">
                    <a:pos x="100" y="39"/>
                  </a:cxn>
                  <a:cxn ang="0">
                    <a:pos x="171" y="77"/>
                  </a:cxn>
                  <a:cxn ang="0">
                    <a:pos x="141" y="130"/>
                  </a:cxn>
                  <a:cxn ang="0">
                    <a:pos x="71" y="91"/>
                  </a:cxn>
                  <a:cxn ang="0">
                    <a:pos x="0" y="52"/>
                  </a:cxn>
                </a:cxnLst>
                <a:rect l="0" t="0" r="r" b="b"/>
                <a:pathLst>
                  <a:path w="171" h="130">
                    <a:moveTo>
                      <a:pt x="0" y="52"/>
                    </a:moveTo>
                    <a:lnTo>
                      <a:pt x="30" y="0"/>
                    </a:lnTo>
                    <a:lnTo>
                      <a:pt x="100" y="39"/>
                    </a:lnTo>
                    <a:lnTo>
                      <a:pt x="171" y="77"/>
                    </a:lnTo>
                    <a:lnTo>
                      <a:pt x="141" y="130"/>
                    </a:lnTo>
                    <a:lnTo>
                      <a:pt x="71" y="91"/>
                    </a:lnTo>
                    <a:lnTo>
                      <a:pt x="0" y="52"/>
                    </a:lnTo>
                    <a:close/>
                  </a:path>
                </a:pathLst>
              </a:custGeom>
              <a:solidFill>
                <a:srgbClr val="FF0000"/>
              </a:solidFill>
              <a:ln w="9525">
                <a:noFill/>
                <a:round/>
                <a:headEnd/>
                <a:tailEnd/>
              </a:ln>
            </p:spPr>
            <p:txBody>
              <a:bodyPr/>
              <a:lstStyle/>
              <a:p>
                <a:endParaRPr lang="ja-JP" altLang="en-US"/>
              </a:p>
            </p:txBody>
          </p:sp>
          <p:sp>
            <p:nvSpPr>
              <p:cNvPr id="2442" name="Freeform 272"/>
              <p:cNvSpPr>
                <a:spLocks/>
              </p:cNvSpPr>
              <p:nvPr/>
            </p:nvSpPr>
            <p:spPr bwMode="auto">
              <a:xfrm>
                <a:off x="1614" y="1208"/>
                <a:ext cx="10" cy="6"/>
              </a:xfrm>
              <a:custGeom>
                <a:avLst/>
                <a:gdLst/>
                <a:ahLst/>
                <a:cxnLst>
                  <a:cxn ang="0">
                    <a:pos x="70" y="45"/>
                  </a:cxn>
                  <a:cxn ang="0">
                    <a:pos x="0" y="6"/>
                  </a:cxn>
                  <a:cxn ang="0">
                    <a:pos x="4" y="0"/>
                  </a:cxn>
                  <a:cxn ang="0">
                    <a:pos x="70" y="45"/>
                  </a:cxn>
                </a:cxnLst>
                <a:rect l="0" t="0" r="r" b="b"/>
                <a:pathLst>
                  <a:path w="70" h="45">
                    <a:moveTo>
                      <a:pt x="70" y="45"/>
                    </a:moveTo>
                    <a:lnTo>
                      <a:pt x="0" y="6"/>
                    </a:lnTo>
                    <a:lnTo>
                      <a:pt x="4" y="0"/>
                    </a:lnTo>
                    <a:lnTo>
                      <a:pt x="70" y="45"/>
                    </a:lnTo>
                    <a:close/>
                  </a:path>
                </a:pathLst>
              </a:custGeom>
              <a:solidFill>
                <a:srgbClr val="FF0000"/>
              </a:solidFill>
              <a:ln w="9525">
                <a:noFill/>
                <a:round/>
                <a:headEnd/>
                <a:tailEnd/>
              </a:ln>
            </p:spPr>
            <p:txBody>
              <a:bodyPr/>
              <a:lstStyle/>
              <a:p>
                <a:endParaRPr lang="ja-JP" altLang="en-US"/>
              </a:p>
            </p:txBody>
          </p:sp>
          <p:sp>
            <p:nvSpPr>
              <p:cNvPr id="2443" name="Freeform 273"/>
              <p:cNvSpPr>
                <a:spLocks/>
              </p:cNvSpPr>
              <p:nvPr/>
            </p:nvSpPr>
            <p:spPr bwMode="auto">
              <a:xfrm>
                <a:off x="1614" y="1202"/>
                <a:ext cx="24" cy="18"/>
              </a:xfrm>
              <a:custGeom>
                <a:avLst/>
                <a:gdLst/>
                <a:ahLst/>
                <a:cxnLst>
                  <a:cxn ang="0">
                    <a:pos x="0" y="49"/>
                  </a:cxn>
                  <a:cxn ang="0">
                    <a:pos x="33" y="0"/>
                  </a:cxn>
                  <a:cxn ang="0">
                    <a:pos x="100" y="45"/>
                  </a:cxn>
                  <a:cxn ang="0">
                    <a:pos x="167" y="90"/>
                  </a:cxn>
                  <a:cxn ang="0">
                    <a:pos x="133" y="139"/>
                  </a:cxn>
                  <a:cxn ang="0">
                    <a:pos x="66" y="94"/>
                  </a:cxn>
                  <a:cxn ang="0">
                    <a:pos x="0" y="49"/>
                  </a:cxn>
                </a:cxnLst>
                <a:rect l="0" t="0" r="r" b="b"/>
                <a:pathLst>
                  <a:path w="167" h="139">
                    <a:moveTo>
                      <a:pt x="0" y="49"/>
                    </a:moveTo>
                    <a:lnTo>
                      <a:pt x="33" y="0"/>
                    </a:lnTo>
                    <a:lnTo>
                      <a:pt x="100" y="45"/>
                    </a:lnTo>
                    <a:lnTo>
                      <a:pt x="167" y="90"/>
                    </a:lnTo>
                    <a:lnTo>
                      <a:pt x="133" y="139"/>
                    </a:lnTo>
                    <a:lnTo>
                      <a:pt x="66" y="94"/>
                    </a:lnTo>
                    <a:lnTo>
                      <a:pt x="0" y="49"/>
                    </a:lnTo>
                    <a:close/>
                  </a:path>
                </a:pathLst>
              </a:custGeom>
              <a:solidFill>
                <a:srgbClr val="FF0000"/>
              </a:solidFill>
              <a:ln w="9525">
                <a:noFill/>
                <a:round/>
                <a:headEnd/>
                <a:tailEnd/>
              </a:ln>
            </p:spPr>
            <p:txBody>
              <a:bodyPr/>
              <a:lstStyle/>
              <a:p>
                <a:endParaRPr lang="ja-JP" altLang="en-US"/>
              </a:p>
            </p:txBody>
          </p:sp>
          <p:sp>
            <p:nvSpPr>
              <p:cNvPr id="2444" name="Freeform 274"/>
              <p:cNvSpPr>
                <a:spLocks/>
              </p:cNvSpPr>
              <p:nvPr/>
            </p:nvSpPr>
            <p:spPr bwMode="auto">
              <a:xfrm>
                <a:off x="1619" y="1202"/>
                <a:ext cx="10" cy="6"/>
              </a:xfrm>
              <a:custGeom>
                <a:avLst/>
                <a:gdLst/>
                <a:ahLst/>
                <a:cxnLst>
                  <a:cxn ang="0">
                    <a:pos x="67" y="51"/>
                  </a:cxn>
                  <a:cxn ang="0">
                    <a:pos x="0" y="6"/>
                  </a:cxn>
                  <a:cxn ang="0">
                    <a:pos x="4" y="0"/>
                  </a:cxn>
                  <a:cxn ang="0">
                    <a:pos x="67" y="51"/>
                  </a:cxn>
                </a:cxnLst>
                <a:rect l="0" t="0" r="r" b="b"/>
                <a:pathLst>
                  <a:path w="67" h="51">
                    <a:moveTo>
                      <a:pt x="67" y="51"/>
                    </a:moveTo>
                    <a:lnTo>
                      <a:pt x="0" y="6"/>
                    </a:lnTo>
                    <a:lnTo>
                      <a:pt x="4" y="0"/>
                    </a:lnTo>
                    <a:lnTo>
                      <a:pt x="67" y="51"/>
                    </a:lnTo>
                    <a:close/>
                  </a:path>
                </a:pathLst>
              </a:custGeom>
              <a:solidFill>
                <a:srgbClr val="FF0000"/>
              </a:solidFill>
              <a:ln w="9525">
                <a:noFill/>
                <a:round/>
                <a:headEnd/>
                <a:tailEnd/>
              </a:ln>
            </p:spPr>
            <p:txBody>
              <a:bodyPr/>
              <a:lstStyle/>
              <a:p>
                <a:endParaRPr lang="ja-JP" altLang="en-US"/>
              </a:p>
            </p:txBody>
          </p:sp>
          <p:sp>
            <p:nvSpPr>
              <p:cNvPr id="2445" name="Freeform 275"/>
              <p:cNvSpPr>
                <a:spLocks/>
              </p:cNvSpPr>
              <p:nvPr/>
            </p:nvSpPr>
            <p:spPr bwMode="auto">
              <a:xfrm>
                <a:off x="1620" y="1196"/>
                <a:ext cx="23" cy="18"/>
              </a:xfrm>
              <a:custGeom>
                <a:avLst/>
                <a:gdLst/>
                <a:ahLst/>
                <a:cxnLst>
                  <a:cxn ang="0">
                    <a:pos x="0" y="45"/>
                  </a:cxn>
                  <a:cxn ang="0">
                    <a:pos x="38" y="0"/>
                  </a:cxn>
                  <a:cxn ang="0">
                    <a:pos x="100" y="51"/>
                  </a:cxn>
                  <a:cxn ang="0">
                    <a:pos x="163" y="102"/>
                  </a:cxn>
                  <a:cxn ang="0">
                    <a:pos x="124" y="147"/>
                  </a:cxn>
                  <a:cxn ang="0">
                    <a:pos x="63" y="96"/>
                  </a:cxn>
                  <a:cxn ang="0">
                    <a:pos x="0" y="45"/>
                  </a:cxn>
                </a:cxnLst>
                <a:rect l="0" t="0" r="r" b="b"/>
                <a:pathLst>
                  <a:path w="163" h="147">
                    <a:moveTo>
                      <a:pt x="0" y="45"/>
                    </a:moveTo>
                    <a:lnTo>
                      <a:pt x="38" y="0"/>
                    </a:lnTo>
                    <a:lnTo>
                      <a:pt x="100" y="51"/>
                    </a:lnTo>
                    <a:lnTo>
                      <a:pt x="163" y="102"/>
                    </a:lnTo>
                    <a:lnTo>
                      <a:pt x="124" y="147"/>
                    </a:lnTo>
                    <a:lnTo>
                      <a:pt x="63" y="96"/>
                    </a:lnTo>
                    <a:lnTo>
                      <a:pt x="0" y="45"/>
                    </a:lnTo>
                    <a:close/>
                  </a:path>
                </a:pathLst>
              </a:custGeom>
              <a:solidFill>
                <a:srgbClr val="FF0000"/>
              </a:solidFill>
              <a:ln w="9525">
                <a:noFill/>
                <a:round/>
                <a:headEnd/>
                <a:tailEnd/>
              </a:ln>
            </p:spPr>
            <p:txBody>
              <a:bodyPr/>
              <a:lstStyle/>
              <a:p>
                <a:endParaRPr lang="ja-JP" altLang="en-US"/>
              </a:p>
            </p:txBody>
          </p:sp>
          <p:sp>
            <p:nvSpPr>
              <p:cNvPr id="2446" name="Freeform 276"/>
              <p:cNvSpPr>
                <a:spLocks/>
              </p:cNvSpPr>
              <p:nvPr/>
            </p:nvSpPr>
            <p:spPr bwMode="auto">
              <a:xfrm>
                <a:off x="1625" y="1195"/>
                <a:ext cx="9" cy="7"/>
              </a:xfrm>
              <a:custGeom>
                <a:avLst/>
                <a:gdLst/>
                <a:ahLst/>
                <a:cxnLst>
                  <a:cxn ang="0">
                    <a:pos x="62" y="57"/>
                  </a:cxn>
                  <a:cxn ang="0">
                    <a:pos x="0" y="6"/>
                  </a:cxn>
                  <a:cxn ang="0">
                    <a:pos x="5" y="0"/>
                  </a:cxn>
                  <a:cxn ang="0">
                    <a:pos x="62" y="57"/>
                  </a:cxn>
                </a:cxnLst>
                <a:rect l="0" t="0" r="r" b="b"/>
                <a:pathLst>
                  <a:path w="62" h="57">
                    <a:moveTo>
                      <a:pt x="62" y="57"/>
                    </a:moveTo>
                    <a:lnTo>
                      <a:pt x="0" y="6"/>
                    </a:lnTo>
                    <a:lnTo>
                      <a:pt x="5" y="0"/>
                    </a:lnTo>
                    <a:lnTo>
                      <a:pt x="62" y="57"/>
                    </a:lnTo>
                    <a:close/>
                  </a:path>
                </a:pathLst>
              </a:custGeom>
              <a:solidFill>
                <a:srgbClr val="FF0000"/>
              </a:solidFill>
              <a:ln w="9525">
                <a:noFill/>
                <a:round/>
                <a:headEnd/>
                <a:tailEnd/>
              </a:ln>
            </p:spPr>
            <p:txBody>
              <a:bodyPr/>
              <a:lstStyle/>
              <a:p>
                <a:endParaRPr lang="ja-JP" altLang="en-US"/>
              </a:p>
            </p:txBody>
          </p:sp>
          <p:sp>
            <p:nvSpPr>
              <p:cNvPr id="2447" name="Freeform 277"/>
              <p:cNvSpPr>
                <a:spLocks/>
              </p:cNvSpPr>
              <p:nvPr/>
            </p:nvSpPr>
            <p:spPr bwMode="auto">
              <a:xfrm>
                <a:off x="1626" y="1190"/>
                <a:ext cx="22" cy="19"/>
              </a:xfrm>
              <a:custGeom>
                <a:avLst/>
                <a:gdLst/>
                <a:ahLst/>
                <a:cxnLst>
                  <a:cxn ang="0">
                    <a:pos x="0" y="41"/>
                  </a:cxn>
                  <a:cxn ang="0">
                    <a:pos x="41" y="0"/>
                  </a:cxn>
                  <a:cxn ang="0">
                    <a:pos x="98" y="57"/>
                  </a:cxn>
                  <a:cxn ang="0">
                    <a:pos x="156" y="114"/>
                  </a:cxn>
                  <a:cxn ang="0">
                    <a:pos x="114" y="155"/>
                  </a:cxn>
                  <a:cxn ang="0">
                    <a:pos x="57" y="98"/>
                  </a:cxn>
                  <a:cxn ang="0">
                    <a:pos x="0" y="41"/>
                  </a:cxn>
                </a:cxnLst>
                <a:rect l="0" t="0" r="r" b="b"/>
                <a:pathLst>
                  <a:path w="156" h="155">
                    <a:moveTo>
                      <a:pt x="0" y="41"/>
                    </a:moveTo>
                    <a:lnTo>
                      <a:pt x="41" y="0"/>
                    </a:lnTo>
                    <a:lnTo>
                      <a:pt x="98" y="57"/>
                    </a:lnTo>
                    <a:lnTo>
                      <a:pt x="156" y="114"/>
                    </a:lnTo>
                    <a:lnTo>
                      <a:pt x="114" y="155"/>
                    </a:lnTo>
                    <a:lnTo>
                      <a:pt x="57" y="98"/>
                    </a:lnTo>
                    <a:lnTo>
                      <a:pt x="0" y="41"/>
                    </a:lnTo>
                    <a:close/>
                  </a:path>
                </a:pathLst>
              </a:custGeom>
              <a:solidFill>
                <a:srgbClr val="FF0000"/>
              </a:solidFill>
              <a:ln w="9525">
                <a:noFill/>
                <a:round/>
                <a:headEnd/>
                <a:tailEnd/>
              </a:ln>
            </p:spPr>
            <p:txBody>
              <a:bodyPr/>
              <a:lstStyle/>
              <a:p>
                <a:endParaRPr lang="ja-JP" altLang="en-US"/>
              </a:p>
            </p:txBody>
          </p:sp>
          <p:sp>
            <p:nvSpPr>
              <p:cNvPr id="2448" name="Freeform 278"/>
              <p:cNvSpPr>
                <a:spLocks/>
              </p:cNvSpPr>
              <p:nvPr/>
            </p:nvSpPr>
            <p:spPr bwMode="auto">
              <a:xfrm>
                <a:off x="1632" y="1189"/>
                <a:ext cx="8" cy="8"/>
              </a:xfrm>
              <a:custGeom>
                <a:avLst/>
                <a:gdLst/>
                <a:ahLst/>
                <a:cxnLst>
                  <a:cxn ang="0">
                    <a:pos x="57" y="62"/>
                  </a:cxn>
                  <a:cxn ang="0">
                    <a:pos x="0" y="5"/>
                  </a:cxn>
                  <a:cxn ang="0">
                    <a:pos x="6" y="0"/>
                  </a:cxn>
                  <a:cxn ang="0">
                    <a:pos x="57" y="62"/>
                  </a:cxn>
                </a:cxnLst>
                <a:rect l="0" t="0" r="r" b="b"/>
                <a:pathLst>
                  <a:path w="57" h="62">
                    <a:moveTo>
                      <a:pt x="57" y="62"/>
                    </a:moveTo>
                    <a:lnTo>
                      <a:pt x="0" y="5"/>
                    </a:lnTo>
                    <a:lnTo>
                      <a:pt x="6" y="0"/>
                    </a:lnTo>
                    <a:lnTo>
                      <a:pt x="57" y="62"/>
                    </a:lnTo>
                    <a:close/>
                  </a:path>
                </a:pathLst>
              </a:custGeom>
              <a:solidFill>
                <a:srgbClr val="FF0000"/>
              </a:solidFill>
              <a:ln w="9525">
                <a:noFill/>
                <a:round/>
                <a:headEnd/>
                <a:tailEnd/>
              </a:ln>
            </p:spPr>
            <p:txBody>
              <a:bodyPr/>
              <a:lstStyle/>
              <a:p>
                <a:endParaRPr lang="ja-JP" altLang="en-US"/>
              </a:p>
            </p:txBody>
          </p:sp>
          <p:sp>
            <p:nvSpPr>
              <p:cNvPr id="2449" name="Freeform 279"/>
              <p:cNvSpPr>
                <a:spLocks/>
              </p:cNvSpPr>
              <p:nvPr/>
            </p:nvSpPr>
            <p:spPr bwMode="auto">
              <a:xfrm>
                <a:off x="1633" y="1185"/>
                <a:ext cx="21" cy="20"/>
              </a:xfrm>
              <a:custGeom>
                <a:avLst/>
                <a:gdLst/>
                <a:ahLst/>
                <a:cxnLst>
                  <a:cxn ang="0">
                    <a:pos x="0" y="36"/>
                  </a:cxn>
                  <a:cxn ang="0">
                    <a:pos x="45" y="0"/>
                  </a:cxn>
                  <a:cxn ang="0">
                    <a:pos x="96" y="61"/>
                  </a:cxn>
                  <a:cxn ang="0">
                    <a:pos x="147" y="124"/>
                  </a:cxn>
                  <a:cxn ang="0">
                    <a:pos x="102" y="161"/>
                  </a:cxn>
                  <a:cxn ang="0">
                    <a:pos x="51" y="98"/>
                  </a:cxn>
                  <a:cxn ang="0">
                    <a:pos x="0" y="36"/>
                  </a:cxn>
                </a:cxnLst>
                <a:rect l="0" t="0" r="r" b="b"/>
                <a:pathLst>
                  <a:path w="147" h="161">
                    <a:moveTo>
                      <a:pt x="0" y="36"/>
                    </a:moveTo>
                    <a:lnTo>
                      <a:pt x="45" y="0"/>
                    </a:lnTo>
                    <a:lnTo>
                      <a:pt x="96" y="61"/>
                    </a:lnTo>
                    <a:lnTo>
                      <a:pt x="147" y="124"/>
                    </a:lnTo>
                    <a:lnTo>
                      <a:pt x="102" y="161"/>
                    </a:lnTo>
                    <a:lnTo>
                      <a:pt x="51" y="98"/>
                    </a:lnTo>
                    <a:lnTo>
                      <a:pt x="0" y="36"/>
                    </a:lnTo>
                    <a:close/>
                  </a:path>
                </a:pathLst>
              </a:custGeom>
              <a:solidFill>
                <a:srgbClr val="FF0000"/>
              </a:solidFill>
              <a:ln w="9525">
                <a:noFill/>
                <a:round/>
                <a:headEnd/>
                <a:tailEnd/>
              </a:ln>
            </p:spPr>
            <p:txBody>
              <a:bodyPr/>
              <a:lstStyle/>
              <a:p>
                <a:endParaRPr lang="ja-JP" altLang="en-US"/>
              </a:p>
            </p:txBody>
          </p:sp>
          <p:sp>
            <p:nvSpPr>
              <p:cNvPr id="2450" name="Freeform 280"/>
              <p:cNvSpPr>
                <a:spLocks/>
              </p:cNvSpPr>
              <p:nvPr/>
            </p:nvSpPr>
            <p:spPr bwMode="auto">
              <a:xfrm>
                <a:off x="1639" y="1184"/>
                <a:ext cx="7" cy="9"/>
              </a:xfrm>
              <a:custGeom>
                <a:avLst/>
                <a:gdLst/>
                <a:ahLst/>
                <a:cxnLst>
                  <a:cxn ang="0">
                    <a:pos x="51" y="66"/>
                  </a:cxn>
                  <a:cxn ang="0">
                    <a:pos x="0" y="5"/>
                  </a:cxn>
                  <a:cxn ang="0">
                    <a:pos x="6" y="0"/>
                  </a:cxn>
                  <a:cxn ang="0">
                    <a:pos x="51" y="66"/>
                  </a:cxn>
                </a:cxnLst>
                <a:rect l="0" t="0" r="r" b="b"/>
                <a:pathLst>
                  <a:path w="51" h="66">
                    <a:moveTo>
                      <a:pt x="51" y="66"/>
                    </a:moveTo>
                    <a:lnTo>
                      <a:pt x="0" y="5"/>
                    </a:lnTo>
                    <a:lnTo>
                      <a:pt x="6" y="0"/>
                    </a:lnTo>
                    <a:lnTo>
                      <a:pt x="51" y="66"/>
                    </a:lnTo>
                    <a:close/>
                  </a:path>
                </a:pathLst>
              </a:custGeom>
              <a:solidFill>
                <a:srgbClr val="FF0000"/>
              </a:solidFill>
              <a:ln w="9525">
                <a:noFill/>
                <a:round/>
                <a:headEnd/>
                <a:tailEnd/>
              </a:ln>
            </p:spPr>
            <p:txBody>
              <a:bodyPr/>
              <a:lstStyle/>
              <a:p>
                <a:endParaRPr lang="ja-JP" altLang="en-US"/>
              </a:p>
            </p:txBody>
          </p:sp>
          <p:sp>
            <p:nvSpPr>
              <p:cNvPr id="2451" name="Freeform 281"/>
              <p:cNvSpPr>
                <a:spLocks/>
              </p:cNvSpPr>
              <p:nvPr/>
            </p:nvSpPr>
            <p:spPr bwMode="auto">
              <a:xfrm>
                <a:off x="1640" y="1180"/>
                <a:ext cx="19" cy="21"/>
              </a:xfrm>
              <a:custGeom>
                <a:avLst/>
                <a:gdLst/>
                <a:ahLst/>
                <a:cxnLst>
                  <a:cxn ang="0">
                    <a:pos x="0" y="32"/>
                  </a:cxn>
                  <a:cxn ang="0">
                    <a:pos x="48" y="0"/>
                  </a:cxn>
                  <a:cxn ang="0">
                    <a:pos x="93" y="67"/>
                  </a:cxn>
                  <a:cxn ang="0">
                    <a:pos x="137" y="134"/>
                  </a:cxn>
                  <a:cxn ang="0">
                    <a:pos x="90" y="166"/>
                  </a:cxn>
                  <a:cxn ang="0">
                    <a:pos x="45" y="98"/>
                  </a:cxn>
                  <a:cxn ang="0">
                    <a:pos x="0" y="32"/>
                  </a:cxn>
                </a:cxnLst>
                <a:rect l="0" t="0" r="r" b="b"/>
                <a:pathLst>
                  <a:path w="137" h="166">
                    <a:moveTo>
                      <a:pt x="0" y="32"/>
                    </a:moveTo>
                    <a:lnTo>
                      <a:pt x="48" y="0"/>
                    </a:lnTo>
                    <a:lnTo>
                      <a:pt x="93" y="67"/>
                    </a:lnTo>
                    <a:lnTo>
                      <a:pt x="137" y="134"/>
                    </a:lnTo>
                    <a:lnTo>
                      <a:pt x="90" y="166"/>
                    </a:lnTo>
                    <a:lnTo>
                      <a:pt x="45" y="98"/>
                    </a:lnTo>
                    <a:lnTo>
                      <a:pt x="0" y="32"/>
                    </a:lnTo>
                    <a:close/>
                  </a:path>
                </a:pathLst>
              </a:custGeom>
              <a:solidFill>
                <a:srgbClr val="FF0000"/>
              </a:solidFill>
              <a:ln w="9525">
                <a:noFill/>
                <a:round/>
                <a:headEnd/>
                <a:tailEnd/>
              </a:ln>
            </p:spPr>
            <p:txBody>
              <a:bodyPr/>
              <a:lstStyle/>
              <a:p>
                <a:endParaRPr lang="ja-JP" altLang="en-US"/>
              </a:p>
            </p:txBody>
          </p:sp>
          <p:sp>
            <p:nvSpPr>
              <p:cNvPr id="2452" name="Freeform 282"/>
              <p:cNvSpPr>
                <a:spLocks/>
              </p:cNvSpPr>
              <p:nvPr/>
            </p:nvSpPr>
            <p:spPr bwMode="auto">
              <a:xfrm>
                <a:off x="1647" y="1180"/>
                <a:ext cx="6" cy="9"/>
              </a:xfrm>
              <a:custGeom>
                <a:avLst/>
                <a:gdLst/>
                <a:ahLst/>
                <a:cxnLst>
                  <a:cxn ang="0">
                    <a:pos x="45" y="71"/>
                  </a:cxn>
                  <a:cxn ang="0">
                    <a:pos x="0" y="4"/>
                  </a:cxn>
                  <a:cxn ang="0">
                    <a:pos x="6" y="0"/>
                  </a:cxn>
                  <a:cxn ang="0">
                    <a:pos x="45" y="71"/>
                  </a:cxn>
                </a:cxnLst>
                <a:rect l="0" t="0" r="r" b="b"/>
                <a:pathLst>
                  <a:path w="45" h="71">
                    <a:moveTo>
                      <a:pt x="45" y="71"/>
                    </a:moveTo>
                    <a:lnTo>
                      <a:pt x="0" y="4"/>
                    </a:lnTo>
                    <a:lnTo>
                      <a:pt x="6" y="0"/>
                    </a:lnTo>
                    <a:lnTo>
                      <a:pt x="45" y="71"/>
                    </a:lnTo>
                    <a:close/>
                  </a:path>
                </a:pathLst>
              </a:custGeom>
              <a:solidFill>
                <a:srgbClr val="FF0000"/>
              </a:solidFill>
              <a:ln w="9525">
                <a:noFill/>
                <a:round/>
                <a:headEnd/>
                <a:tailEnd/>
              </a:ln>
            </p:spPr>
            <p:txBody>
              <a:bodyPr/>
              <a:lstStyle/>
              <a:p>
                <a:endParaRPr lang="ja-JP" altLang="en-US"/>
              </a:p>
            </p:txBody>
          </p:sp>
          <p:sp>
            <p:nvSpPr>
              <p:cNvPr id="2453" name="Freeform 283"/>
              <p:cNvSpPr>
                <a:spLocks/>
              </p:cNvSpPr>
              <p:nvPr/>
            </p:nvSpPr>
            <p:spPr bwMode="auto">
              <a:xfrm>
                <a:off x="1648" y="1176"/>
                <a:ext cx="18" cy="22"/>
              </a:xfrm>
              <a:custGeom>
                <a:avLst/>
                <a:gdLst/>
                <a:ahLst/>
                <a:cxnLst>
                  <a:cxn ang="0">
                    <a:pos x="0" y="26"/>
                  </a:cxn>
                  <a:cxn ang="0">
                    <a:pos x="51" y="0"/>
                  </a:cxn>
                  <a:cxn ang="0">
                    <a:pos x="90" y="70"/>
                  </a:cxn>
                  <a:cxn ang="0">
                    <a:pos x="127" y="141"/>
                  </a:cxn>
                  <a:cxn ang="0">
                    <a:pos x="77" y="168"/>
                  </a:cxn>
                  <a:cxn ang="0">
                    <a:pos x="39" y="97"/>
                  </a:cxn>
                  <a:cxn ang="0">
                    <a:pos x="0" y="26"/>
                  </a:cxn>
                </a:cxnLst>
                <a:rect l="0" t="0" r="r" b="b"/>
                <a:pathLst>
                  <a:path w="127" h="168">
                    <a:moveTo>
                      <a:pt x="0" y="26"/>
                    </a:moveTo>
                    <a:lnTo>
                      <a:pt x="51" y="0"/>
                    </a:lnTo>
                    <a:lnTo>
                      <a:pt x="90" y="70"/>
                    </a:lnTo>
                    <a:lnTo>
                      <a:pt x="127" y="141"/>
                    </a:lnTo>
                    <a:lnTo>
                      <a:pt x="77" y="168"/>
                    </a:lnTo>
                    <a:lnTo>
                      <a:pt x="39" y="97"/>
                    </a:lnTo>
                    <a:lnTo>
                      <a:pt x="0" y="26"/>
                    </a:lnTo>
                    <a:close/>
                  </a:path>
                </a:pathLst>
              </a:custGeom>
              <a:solidFill>
                <a:srgbClr val="FF0000"/>
              </a:solidFill>
              <a:ln w="9525">
                <a:noFill/>
                <a:round/>
                <a:headEnd/>
                <a:tailEnd/>
              </a:ln>
            </p:spPr>
            <p:txBody>
              <a:bodyPr/>
              <a:lstStyle/>
              <a:p>
                <a:endParaRPr lang="ja-JP" altLang="en-US"/>
              </a:p>
            </p:txBody>
          </p:sp>
          <p:sp>
            <p:nvSpPr>
              <p:cNvPr id="2454" name="Freeform 284"/>
              <p:cNvSpPr>
                <a:spLocks/>
              </p:cNvSpPr>
              <p:nvPr/>
            </p:nvSpPr>
            <p:spPr bwMode="auto">
              <a:xfrm>
                <a:off x="1655" y="1176"/>
                <a:ext cx="5" cy="9"/>
              </a:xfrm>
              <a:custGeom>
                <a:avLst/>
                <a:gdLst/>
                <a:ahLst/>
                <a:cxnLst>
                  <a:cxn ang="0">
                    <a:pos x="39" y="74"/>
                  </a:cxn>
                  <a:cxn ang="0">
                    <a:pos x="0" y="4"/>
                  </a:cxn>
                  <a:cxn ang="0">
                    <a:pos x="8" y="0"/>
                  </a:cxn>
                  <a:cxn ang="0">
                    <a:pos x="39" y="74"/>
                  </a:cxn>
                </a:cxnLst>
                <a:rect l="0" t="0" r="r" b="b"/>
                <a:pathLst>
                  <a:path w="39" h="74">
                    <a:moveTo>
                      <a:pt x="39" y="74"/>
                    </a:moveTo>
                    <a:lnTo>
                      <a:pt x="0" y="4"/>
                    </a:lnTo>
                    <a:lnTo>
                      <a:pt x="8" y="0"/>
                    </a:lnTo>
                    <a:lnTo>
                      <a:pt x="39" y="74"/>
                    </a:lnTo>
                    <a:close/>
                  </a:path>
                </a:pathLst>
              </a:custGeom>
              <a:solidFill>
                <a:srgbClr val="FF0000"/>
              </a:solidFill>
              <a:ln w="9525">
                <a:noFill/>
                <a:round/>
                <a:headEnd/>
                <a:tailEnd/>
              </a:ln>
            </p:spPr>
            <p:txBody>
              <a:bodyPr/>
              <a:lstStyle/>
              <a:p>
                <a:endParaRPr lang="ja-JP" altLang="en-US"/>
              </a:p>
            </p:txBody>
          </p:sp>
          <p:sp>
            <p:nvSpPr>
              <p:cNvPr id="2455" name="Freeform 285"/>
              <p:cNvSpPr>
                <a:spLocks/>
              </p:cNvSpPr>
              <p:nvPr/>
            </p:nvSpPr>
            <p:spPr bwMode="auto">
              <a:xfrm>
                <a:off x="1656" y="1173"/>
                <a:ext cx="16" cy="22"/>
              </a:xfrm>
              <a:custGeom>
                <a:avLst/>
                <a:gdLst/>
                <a:ahLst/>
                <a:cxnLst>
                  <a:cxn ang="0">
                    <a:pos x="0" y="22"/>
                  </a:cxn>
                  <a:cxn ang="0">
                    <a:pos x="54" y="0"/>
                  </a:cxn>
                  <a:cxn ang="0">
                    <a:pos x="84" y="75"/>
                  </a:cxn>
                  <a:cxn ang="0">
                    <a:pos x="114" y="149"/>
                  </a:cxn>
                  <a:cxn ang="0">
                    <a:pos x="60" y="171"/>
                  </a:cxn>
                  <a:cxn ang="0">
                    <a:pos x="31" y="96"/>
                  </a:cxn>
                  <a:cxn ang="0">
                    <a:pos x="0" y="22"/>
                  </a:cxn>
                </a:cxnLst>
                <a:rect l="0" t="0" r="r" b="b"/>
                <a:pathLst>
                  <a:path w="114" h="171">
                    <a:moveTo>
                      <a:pt x="0" y="22"/>
                    </a:moveTo>
                    <a:lnTo>
                      <a:pt x="54" y="0"/>
                    </a:lnTo>
                    <a:lnTo>
                      <a:pt x="84" y="75"/>
                    </a:lnTo>
                    <a:lnTo>
                      <a:pt x="114" y="149"/>
                    </a:lnTo>
                    <a:lnTo>
                      <a:pt x="60" y="171"/>
                    </a:lnTo>
                    <a:lnTo>
                      <a:pt x="31" y="96"/>
                    </a:lnTo>
                    <a:lnTo>
                      <a:pt x="0" y="22"/>
                    </a:lnTo>
                    <a:close/>
                  </a:path>
                </a:pathLst>
              </a:custGeom>
              <a:solidFill>
                <a:srgbClr val="FF0000"/>
              </a:solidFill>
              <a:ln w="9525">
                <a:noFill/>
                <a:round/>
                <a:headEnd/>
                <a:tailEnd/>
              </a:ln>
            </p:spPr>
            <p:txBody>
              <a:bodyPr/>
              <a:lstStyle/>
              <a:p>
                <a:endParaRPr lang="ja-JP" altLang="en-US"/>
              </a:p>
            </p:txBody>
          </p:sp>
          <p:sp>
            <p:nvSpPr>
              <p:cNvPr id="2456" name="Freeform 286"/>
              <p:cNvSpPr>
                <a:spLocks/>
              </p:cNvSpPr>
              <p:nvPr/>
            </p:nvSpPr>
            <p:spPr bwMode="auto">
              <a:xfrm>
                <a:off x="1664" y="1173"/>
                <a:ext cx="4" cy="10"/>
              </a:xfrm>
              <a:custGeom>
                <a:avLst/>
                <a:gdLst/>
                <a:ahLst/>
                <a:cxnLst>
                  <a:cxn ang="0">
                    <a:pos x="30" y="77"/>
                  </a:cxn>
                  <a:cxn ang="0">
                    <a:pos x="0" y="2"/>
                  </a:cxn>
                  <a:cxn ang="0">
                    <a:pos x="8" y="0"/>
                  </a:cxn>
                  <a:cxn ang="0">
                    <a:pos x="30" y="77"/>
                  </a:cxn>
                </a:cxnLst>
                <a:rect l="0" t="0" r="r" b="b"/>
                <a:pathLst>
                  <a:path w="30" h="77">
                    <a:moveTo>
                      <a:pt x="30" y="77"/>
                    </a:moveTo>
                    <a:lnTo>
                      <a:pt x="0" y="2"/>
                    </a:lnTo>
                    <a:lnTo>
                      <a:pt x="8" y="0"/>
                    </a:lnTo>
                    <a:lnTo>
                      <a:pt x="30" y="77"/>
                    </a:lnTo>
                    <a:close/>
                  </a:path>
                </a:pathLst>
              </a:custGeom>
              <a:solidFill>
                <a:srgbClr val="FF0000"/>
              </a:solidFill>
              <a:ln w="9525">
                <a:noFill/>
                <a:round/>
                <a:headEnd/>
                <a:tailEnd/>
              </a:ln>
            </p:spPr>
            <p:txBody>
              <a:bodyPr/>
              <a:lstStyle/>
              <a:p>
                <a:endParaRPr lang="ja-JP" altLang="en-US"/>
              </a:p>
            </p:txBody>
          </p:sp>
          <p:sp>
            <p:nvSpPr>
              <p:cNvPr id="2457" name="Freeform 287"/>
              <p:cNvSpPr>
                <a:spLocks/>
              </p:cNvSpPr>
              <p:nvPr/>
            </p:nvSpPr>
            <p:spPr bwMode="auto">
              <a:xfrm>
                <a:off x="1665" y="1171"/>
                <a:ext cx="14" cy="21"/>
              </a:xfrm>
              <a:custGeom>
                <a:avLst/>
                <a:gdLst/>
                <a:ahLst/>
                <a:cxnLst>
                  <a:cxn ang="0">
                    <a:pos x="0" y="16"/>
                  </a:cxn>
                  <a:cxn ang="0">
                    <a:pos x="56" y="0"/>
                  </a:cxn>
                  <a:cxn ang="0">
                    <a:pos x="77" y="77"/>
                  </a:cxn>
                  <a:cxn ang="0">
                    <a:pos x="99" y="154"/>
                  </a:cxn>
                  <a:cxn ang="0">
                    <a:pos x="44" y="170"/>
                  </a:cxn>
                  <a:cxn ang="0">
                    <a:pos x="22" y="93"/>
                  </a:cxn>
                  <a:cxn ang="0">
                    <a:pos x="0" y="16"/>
                  </a:cxn>
                </a:cxnLst>
                <a:rect l="0" t="0" r="r" b="b"/>
                <a:pathLst>
                  <a:path w="99" h="170">
                    <a:moveTo>
                      <a:pt x="0" y="16"/>
                    </a:moveTo>
                    <a:lnTo>
                      <a:pt x="56" y="0"/>
                    </a:lnTo>
                    <a:lnTo>
                      <a:pt x="77" y="77"/>
                    </a:lnTo>
                    <a:lnTo>
                      <a:pt x="99" y="154"/>
                    </a:lnTo>
                    <a:lnTo>
                      <a:pt x="44" y="170"/>
                    </a:lnTo>
                    <a:lnTo>
                      <a:pt x="22" y="93"/>
                    </a:lnTo>
                    <a:lnTo>
                      <a:pt x="0" y="16"/>
                    </a:lnTo>
                    <a:close/>
                  </a:path>
                </a:pathLst>
              </a:custGeom>
              <a:solidFill>
                <a:srgbClr val="FF0000"/>
              </a:solidFill>
              <a:ln w="9525">
                <a:noFill/>
                <a:round/>
                <a:headEnd/>
                <a:tailEnd/>
              </a:ln>
            </p:spPr>
            <p:txBody>
              <a:bodyPr/>
              <a:lstStyle/>
              <a:p>
                <a:endParaRPr lang="ja-JP" altLang="en-US"/>
              </a:p>
            </p:txBody>
          </p:sp>
          <p:sp>
            <p:nvSpPr>
              <p:cNvPr id="2458" name="Freeform 288"/>
              <p:cNvSpPr>
                <a:spLocks/>
              </p:cNvSpPr>
              <p:nvPr/>
            </p:nvSpPr>
            <p:spPr bwMode="auto">
              <a:xfrm>
                <a:off x="1673" y="1171"/>
                <a:ext cx="3" cy="10"/>
              </a:xfrm>
              <a:custGeom>
                <a:avLst/>
                <a:gdLst/>
                <a:ahLst/>
                <a:cxnLst>
                  <a:cxn ang="0">
                    <a:pos x="21" y="79"/>
                  </a:cxn>
                  <a:cxn ang="0">
                    <a:pos x="0" y="2"/>
                  </a:cxn>
                  <a:cxn ang="0">
                    <a:pos x="8" y="0"/>
                  </a:cxn>
                  <a:cxn ang="0">
                    <a:pos x="21" y="79"/>
                  </a:cxn>
                </a:cxnLst>
                <a:rect l="0" t="0" r="r" b="b"/>
                <a:pathLst>
                  <a:path w="21" h="79">
                    <a:moveTo>
                      <a:pt x="21" y="79"/>
                    </a:moveTo>
                    <a:lnTo>
                      <a:pt x="0" y="2"/>
                    </a:lnTo>
                    <a:lnTo>
                      <a:pt x="8" y="0"/>
                    </a:lnTo>
                    <a:lnTo>
                      <a:pt x="21" y="79"/>
                    </a:lnTo>
                    <a:close/>
                  </a:path>
                </a:pathLst>
              </a:custGeom>
              <a:solidFill>
                <a:srgbClr val="FF0000"/>
              </a:solidFill>
              <a:ln w="9525">
                <a:noFill/>
                <a:round/>
                <a:headEnd/>
                <a:tailEnd/>
              </a:ln>
            </p:spPr>
            <p:txBody>
              <a:bodyPr/>
              <a:lstStyle/>
              <a:p>
                <a:endParaRPr lang="ja-JP" altLang="en-US"/>
              </a:p>
            </p:txBody>
          </p:sp>
          <p:sp>
            <p:nvSpPr>
              <p:cNvPr id="2459" name="Freeform 289"/>
              <p:cNvSpPr>
                <a:spLocks/>
              </p:cNvSpPr>
              <p:nvPr/>
            </p:nvSpPr>
            <p:spPr bwMode="auto">
              <a:xfrm>
                <a:off x="1674" y="1170"/>
                <a:ext cx="12" cy="21"/>
              </a:xfrm>
              <a:custGeom>
                <a:avLst/>
                <a:gdLst/>
                <a:ahLst/>
                <a:cxnLst>
                  <a:cxn ang="0">
                    <a:pos x="0" y="9"/>
                  </a:cxn>
                  <a:cxn ang="0">
                    <a:pos x="58" y="0"/>
                  </a:cxn>
                  <a:cxn ang="0">
                    <a:pos x="71" y="79"/>
                  </a:cxn>
                  <a:cxn ang="0">
                    <a:pos x="84" y="158"/>
                  </a:cxn>
                  <a:cxn ang="0">
                    <a:pos x="27" y="168"/>
                  </a:cxn>
                  <a:cxn ang="0">
                    <a:pos x="13" y="88"/>
                  </a:cxn>
                  <a:cxn ang="0">
                    <a:pos x="0" y="9"/>
                  </a:cxn>
                </a:cxnLst>
                <a:rect l="0" t="0" r="r" b="b"/>
                <a:pathLst>
                  <a:path w="84" h="168">
                    <a:moveTo>
                      <a:pt x="0" y="9"/>
                    </a:moveTo>
                    <a:lnTo>
                      <a:pt x="58" y="0"/>
                    </a:lnTo>
                    <a:lnTo>
                      <a:pt x="71" y="79"/>
                    </a:lnTo>
                    <a:lnTo>
                      <a:pt x="84" y="158"/>
                    </a:lnTo>
                    <a:lnTo>
                      <a:pt x="27" y="168"/>
                    </a:lnTo>
                    <a:lnTo>
                      <a:pt x="13" y="88"/>
                    </a:lnTo>
                    <a:lnTo>
                      <a:pt x="0" y="9"/>
                    </a:lnTo>
                    <a:close/>
                  </a:path>
                </a:pathLst>
              </a:custGeom>
              <a:solidFill>
                <a:srgbClr val="FF0000"/>
              </a:solidFill>
              <a:ln w="9525">
                <a:noFill/>
                <a:round/>
                <a:headEnd/>
                <a:tailEnd/>
              </a:ln>
            </p:spPr>
            <p:txBody>
              <a:bodyPr/>
              <a:lstStyle/>
              <a:p>
                <a:endParaRPr lang="ja-JP" altLang="en-US"/>
              </a:p>
            </p:txBody>
          </p:sp>
          <p:sp>
            <p:nvSpPr>
              <p:cNvPr id="2460" name="Freeform 290"/>
              <p:cNvSpPr>
                <a:spLocks/>
              </p:cNvSpPr>
              <p:nvPr/>
            </p:nvSpPr>
            <p:spPr bwMode="auto">
              <a:xfrm>
                <a:off x="1682" y="1169"/>
                <a:ext cx="2" cy="10"/>
              </a:xfrm>
              <a:custGeom>
                <a:avLst/>
                <a:gdLst/>
                <a:ahLst/>
                <a:cxnLst>
                  <a:cxn ang="0">
                    <a:pos x="13" y="80"/>
                  </a:cxn>
                  <a:cxn ang="0">
                    <a:pos x="0" y="1"/>
                  </a:cxn>
                  <a:cxn ang="0">
                    <a:pos x="8" y="0"/>
                  </a:cxn>
                  <a:cxn ang="0">
                    <a:pos x="13" y="80"/>
                  </a:cxn>
                </a:cxnLst>
                <a:rect l="0" t="0" r="r" b="b"/>
                <a:pathLst>
                  <a:path w="13" h="80">
                    <a:moveTo>
                      <a:pt x="13" y="80"/>
                    </a:moveTo>
                    <a:lnTo>
                      <a:pt x="0" y="1"/>
                    </a:lnTo>
                    <a:lnTo>
                      <a:pt x="8" y="0"/>
                    </a:lnTo>
                    <a:lnTo>
                      <a:pt x="13" y="80"/>
                    </a:lnTo>
                    <a:close/>
                  </a:path>
                </a:pathLst>
              </a:custGeom>
              <a:solidFill>
                <a:srgbClr val="FF0000"/>
              </a:solidFill>
              <a:ln w="9525">
                <a:noFill/>
                <a:round/>
                <a:headEnd/>
                <a:tailEnd/>
              </a:ln>
            </p:spPr>
            <p:txBody>
              <a:bodyPr/>
              <a:lstStyle/>
              <a:p>
                <a:endParaRPr lang="ja-JP" altLang="en-US"/>
              </a:p>
            </p:txBody>
          </p:sp>
          <p:sp>
            <p:nvSpPr>
              <p:cNvPr id="2461" name="Freeform 291"/>
              <p:cNvSpPr>
                <a:spLocks/>
              </p:cNvSpPr>
              <p:nvPr/>
            </p:nvSpPr>
            <p:spPr bwMode="auto">
              <a:xfrm>
                <a:off x="1683" y="1169"/>
                <a:ext cx="10" cy="21"/>
              </a:xfrm>
              <a:custGeom>
                <a:avLst/>
                <a:gdLst/>
                <a:ahLst/>
                <a:cxnLst>
                  <a:cxn ang="0">
                    <a:pos x="0" y="3"/>
                  </a:cxn>
                  <a:cxn ang="0">
                    <a:pos x="60" y="0"/>
                  </a:cxn>
                  <a:cxn ang="0">
                    <a:pos x="65" y="80"/>
                  </a:cxn>
                  <a:cxn ang="0">
                    <a:pos x="69" y="160"/>
                  </a:cxn>
                  <a:cxn ang="0">
                    <a:pos x="10" y="163"/>
                  </a:cxn>
                  <a:cxn ang="0">
                    <a:pos x="5" y="83"/>
                  </a:cxn>
                  <a:cxn ang="0">
                    <a:pos x="0" y="3"/>
                  </a:cxn>
                </a:cxnLst>
                <a:rect l="0" t="0" r="r" b="b"/>
                <a:pathLst>
                  <a:path w="69" h="163">
                    <a:moveTo>
                      <a:pt x="0" y="3"/>
                    </a:moveTo>
                    <a:lnTo>
                      <a:pt x="60" y="0"/>
                    </a:lnTo>
                    <a:lnTo>
                      <a:pt x="65" y="80"/>
                    </a:lnTo>
                    <a:lnTo>
                      <a:pt x="69" y="160"/>
                    </a:lnTo>
                    <a:lnTo>
                      <a:pt x="10" y="163"/>
                    </a:lnTo>
                    <a:lnTo>
                      <a:pt x="5" y="83"/>
                    </a:lnTo>
                    <a:lnTo>
                      <a:pt x="0" y="3"/>
                    </a:lnTo>
                    <a:close/>
                  </a:path>
                </a:pathLst>
              </a:custGeom>
              <a:solidFill>
                <a:srgbClr val="FF0000"/>
              </a:solidFill>
              <a:ln w="9525">
                <a:noFill/>
                <a:round/>
                <a:headEnd/>
                <a:tailEnd/>
              </a:ln>
            </p:spPr>
            <p:txBody>
              <a:bodyPr/>
              <a:lstStyle/>
              <a:p>
                <a:endParaRPr lang="ja-JP" altLang="en-US"/>
              </a:p>
            </p:txBody>
          </p:sp>
          <p:sp>
            <p:nvSpPr>
              <p:cNvPr id="2462" name="Freeform 292"/>
              <p:cNvSpPr>
                <a:spLocks/>
              </p:cNvSpPr>
              <p:nvPr/>
            </p:nvSpPr>
            <p:spPr bwMode="auto">
              <a:xfrm>
                <a:off x="1692" y="1169"/>
                <a:ext cx="1" cy="10"/>
              </a:xfrm>
              <a:custGeom>
                <a:avLst/>
                <a:gdLst/>
                <a:ahLst/>
                <a:cxnLst>
                  <a:cxn ang="0">
                    <a:pos x="5" y="80"/>
                  </a:cxn>
                  <a:cxn ang="0">
                    <a:pos x="0" y="0"/>
                  </a:cxn>
                  <a:cxn ang="0">
                    <a:pos x="9" y="0"/>
                  </a:cxn>
                  <a:cxn ang="0">
                    <a:pos x="5" y="80"/>
                  </a:cxn>
                </a:cxnLst>
                <a:rect l="0" t="0" r="r" b="b"/>
                <a:pathLst>
                  <a:path w="9" h="80">
                    <a:moveTo>
                      <a:pt x="5" y="80"/>
                    </a:moveTo>
                    <a:lnTo>
                      <a:pt x="0" y="0"/>
                    </a:lnTo>
                    <a:lnTo>
                      <a:pt x="9" y="0"/>
                    </a:lnTo>
                    <a:lnTo>
                      <a:pt x="5" y="80"/>
                    </a:lnTo>
                    <a:close/>
                  </a:path>
                </a:pathLst>
              </a:custGeom>
              <a:solidFill>
                <a:srgbClr val="FF0000"/>
              </a:solidFill>
              <a:ln w="9525">
                <a:noFill/>
                <a:round/>
                <a:headEnd/>
                <a:tailEnd/>
              </a:ln>
            </p:spPr>
            <p:txBody>
              <a:bodyPr/>
              <a:lstStyle/>
              <a:p>
                <a:endParaRPr lang="ja-JP" altLang="en-US"/>
              </a:p>
            </p:txBody>
          </p:sp>
          <p:sp>
            <p:nvSpPr>
              <p:cNvPr id="2463" name="Freeform 293"/>
              <p:cNvSpPr>
                <a:spLocks/>
              </p:cNvSpPr>
              <p:nvPr/>
            </p:nvSpPr>
            <p:spPr bwMode="auto">
              <a:xfrm>
                <a:off x="1692" y="1169"/>
                <a:ext cx="10" cy="21"/>
              </a:xfrm>
              <a:custGeom>
                <a:avLst/>
                <a:gdLst/>
                <a:ahLst/>
                <a:cxnLst>
                  <a:cxn ang="0">
                    <a:pos x="9" y="0"/>
                  </a:cxn>
                  <a:cxn ang="0">
                    <a:pos x="69" y="3"/>
                  </a:cxn>
                  <a:cxn ang="0">
                    <a:pos x="63" y="83"/>
                  </a:cxn>
                  <a:cxn ang="0">
                    <a:pos x="59" y="163"/>
                  </a:cxn>
                  <a:cxn ang="0">
                    <a:pos x="0" y="160"/>
                  </a:cxn>
                  <a:cxn ang="0">
                    <a:pos x="5" y="80"/>
                  </a:cxn>
                  <a:cxn ang="0">
                    <a:pos x="9" y="0"/>
                  </a:cxn>
                </a:cxnLst>
                <a:rect l="0" t="0" r="r" b="b"/>
                <a:pathLst>
                  <a:path w="69" h="163">
                    <a:moveTo>
                      <a:pt x="9" y="0"/>
                    </a:moveTo>
                    <a:lnTo>
                      <a:pt x="69" y="3"/>
                    </a:lnTo>
                    <a:lnTo>
                      <a:pt x="63" y="83"/>
                    </a:lnTo>
                    <a:lnTo>
                      <a:pt x="59" y="163"/>
                    </a:lnTo>
                    <a:lnTo>
                      <a:pt x="0" y="160"/>
                    </a:lnTo>
                    <a:lnTo>
                      <a:pt x="5" y="80"/>
                    </a:lnTo>
                    <a:lnTo>
                      <a:pt x="9" y="0"/>
                    </a:lnTo>
                    <a:close/>
                  </a:path>
                </a:pathLst>
              </a:custGeom>
              <a:solidFill>
                <a:srgbClr val="FF0000"/>
              </a:solidFill>
              <a:ln w="9525">
                <a:noFill/>
                <a:round/>
                <a:headEnd/>
                <a:tailEnd/>
              </a:ln>
            </p:spPr>
            <p:txBody>
              <a:bodyPr/>
              <a:lstStyle/>
              <a:p>
                <a:endParaRPr lang="ja-JP" altLang="en-US"/>
              </a:p>
            </p:txBody>
          </p:sp>
          <p:sp>
            <p:nvSpPr>
              <p:cNvPr id="2464" name="Freeform 294"/>
              <p:cNvSpPr>
                <a:spLocks/>
              </p:cNvSpPr>
              <p:nvPr/>
            </p:nvSpPr>
            <p:spPr bwMode="auto">
              <a:xfrm>
                <a:off x="1701" y="1169"/>
                <a:ext cx="2" cy="10"/>
              </a:xfrm>
              <a:custGeom>
                <a:avLst/>
                <a:gdLst/>
                <a:ahLst/>
                <a:cxnLst>
                  <a:cxn ang="0">
                    <a:pos x="0" y="80"/>
                  </a:cxn>
                  <a:cxn ang="0">
                    <a:pos x="6" y="0"/>
                  </a:cxn>
                  <a:cxn ang="0">
                    <a:pos x="14" y="1"/>
                  </a:cxn>
                  <a:cxn ang="0">
                    <a:pos x="0" y="80"/>
                  </a:cxn>
                </a:cxnLst>
                <a:rect l="0" t="0" r="r" b="b"/>
                <a:pathLst>
                  <a:path w="14" h="80">
                    <a:moveTo>
                      <a:pt x="0" y="80"/>
                    </a:moveTo>
                    <a:lnTo>
                      <a:pt x="6" y="0"/>
                    </a:lnTo>
                    <a:lnTo>
                      <a:pt x="14" y="1"/>
                    </a:lnTo>
                    <a:lnTo>
                      <a:pt x="0" y="80"/>
                    </a:lnTo>
                    <a:close/>
                  </a:path>
                </a:pathLst>
              </a:custGeom>
              <a:solidFill>
                <a:srgbClr val="FF0000"/>
              </a:solidFill>
              <a:ln w="9525">
                <a:noFill/>
                <a:round/>
                <a:headEnd/>
                <a:tailEnd/>
              </a:ln>
            </p:spPr>
            <p:txBody>
              <a:bodyPr/>
              <a:lstStyle/>
              <a:p>
                <a:endParaRPr lang="ja-JP" altLang="en-US"/>
              </a:p>
            </p:txBody>
          </p:sp>
          <p:sp>
            <p:nvSpPr>
              <p:cNvPr id="2465" name="Freeform 295"/>
              <p:cNvSpPr>
                <a:spLocks/>
              </p:cNvSpPr>
              <p:nvPr/>
            </p:nvSpPr>
            <p:spPr bwMode="auto">
              <a:xfrm>
                <a:off x="1699" y="1170"/>
                <a:ext cx="12" cy="21"/>
              </a:xfrm>
              <a:custGeom>
                <a:avLst/>
                <a:gdLst/>
                <a:ahLst/>
                <a:cxnLst>
                  <a:cxn ang="0">
                    <a:pos x="26" y="0"/>
                  </a:cxn>
                  <a:cxn ang="0">
                    <a:pos x="84" y="9"/>
                  </a:cxn>
                  <a:cxn ang="0">
                    <a:pos x="71" y="88"/>
                  </a:cxn>
                  <a:cxn ang="0">
                    <a:pos x="57" y="168"/>
                  </a:cxn>
                  <a:cxn ang="0">
                    <a:pos x="0" y="158"/>
                  </a:cxn>
                  <a:cxn ang="0">
                    <a:pos x="12" y="79"/>
                  </a:cxn>
                  <a:cxn ang="0">
                    <a:pos x="26" y="0"/>
                  </a:cxn>
                </a:cxnLst>
                <a:rect l="0" t="0" r="r" b="b"/>
                <a:pathLst>
                  <a:path w="84" h="168">
                    <a:moveTo>
                      <a:pt x="26" y="0"/>
                    </a:moveTo>
                    <a:lnTo>
                      <a:pt x="84" y="9"/>
                    </a:lnTo>
                    <a:lnTo>
                      <a:pt x="71" y="88"/>
                    </a:lnTo>
                    <a:lnTo>
                      <a:pt x="57" y="168"/>
                    </a:lnTo>
                    <a:lnTo>
                      <a:pt x="0" y="158"/>
                    </a:lnTo>
                    <a:lnTo>
                      <a:pt x="12" y="79"/>
                    </a:lnTo>
                    <a:lnTo>
                      <a:pt x="26" y="0"/>
                    </a:lnTo>
                    <a:close/>
                  </a:path>
                </a:pathLst>
              </a:custGeom>
              <a:solidFill>
                <a:srgbClr val="FF0000"/>
              </a:solidFill>
              <a:ln w="9525">
                <a:noFill/>
                <a:round/>
                <a:headEnd/>
                <a:tailEnd/>
              </a:ln>
            </p:spPr>
            <p:txBody>
              <a:bodyPr/>
              <a:lstStyle/>
              <a:p>
                <a:endParaRPr lang="ja-JP" altLang="en-US"/>
              </a:p>
            </p:txBody>
          </p:sp>
          <p:sp>
            <p:nvSpPr>
              <p:cNvPr id="2466" name="Freeform 296"/>
              <p:cNvSpPr>
                <a:spLocks/>
              </p:cNvSpPr>
              <p:nvPr/>
            </p:nvSpPr>
            <p:spPr bwMode="auto">
              <a:xfrm>
                <a:off x="1709" y="1171"/>
                <a:ext cx="3" cy="10"/>
              </a:xfrm>
              <a:custGeom>
                <a:avLst/>
                <a:gdLst/>
                <a:ahLst/>
                <a:cxnLst>
                  <a:cxn ang="0">
                    <a:pos x="0" y="79"/>
                  </a:cxn>
                  <a:cxn ang="0">
                    <a:pos x="13" y="0"/>
                  </a:cxn>
                  <a:cxn ang="0">
                    <a:pos x="21" y="2"/>
                  </a:cxn>
                  <a:cxn ang="0">
                    <a:pos x="0" y="79"/>
                  </a:cxn>
                </a:cxnLst>
                <a:rect l="0" t="0" r="r" b="b"/>
                <a:pathLst>
                  <a:path w="21" h="79">
                    <a:moveTo>
                      <a:pt x="0" y="79"/>
                    </a:moveTo>
                    <a:lnTo>
                      <a:pt x="13" y="0"/>
                    </a:lnTo>
                    <a:lnTo>
                      <a:pt x="21" y="2"/>
                    </a:lnTo>
                    <a:lnTo>
                      <a:pt x="0" y="79"/>
                    </a:lnTo>
                    <a:close/>
                  </a:path>
                </a:pathLst>
              </a:custGeom>
              <a:solidFill>
                <a:srgbClr val="FF0000"/>
              </a:solidFill>
              <a:ln w="9525">
                <a:noFill/>
                <a:round/>
                <a:headEnd/>
                <a:tailEnd/>
              </a:ln>
            </p:spPr>
            <p:txBody>
              <a:bodyPr/>
              <a:lstStyle/>
              <a:p>
                <a:endParaRPr lang="ja-JP" altLang="en-US"/>
              </a:p>
            </p:txBody>
          </p:sp>
          <p:sp>
            <p:nvSpPr>
              <p:cNvPr id="2467" name="Freeform 297"/>
              <p:cNvSpPr>
                <a:spLocks/>
              </p:cNvSpPr>
              <p:nvPr/>
            </p:nvSpPr>
            <p:spPr bwMode="auto">
              <a:xfrm>
                <a:off x="1706" y="1171"/>
                <a:ext cx="14" cy="21"/>
              </a:xfrm>
              <a:custGeom>
                <a:avLst/>
                <a:gdLst/>
                <a:ahLst/>
                <a:cxnLst>
                  <a:cxn ang="0">
                    <a:pos x="43" y="0"/>
                  </a:cxn>
                  <a:cxn ang="0">
                    <a:pos x="99" y="16"/>
                  </a:cxn>
                  <a:cxn ang="0">
                    <a:pos x="77" y="93"/>
                  </a:cxn>
                  <a:cxn ang="0">
                    <a:pos x="55" y="170"/>
                  </a:cxn>
                  <a:cxn ang="0">
                    <a:pos x="0" y="154"/>
                  </a:cxn>
                  <a:cxn ang="0">
                    <a:pos x="22" y="77"/>
                  </a:cxn>
                  <a:cxn ang="0">
                    <a:pos x="43" y="0"/>
                  </a:cxn>
                </a:cxnLst>
                <a:rect l="0" t="0" r="r" b="b"/>
                <a:pathLst>
                  <a:path w="99" h="170">
                    <a:moveTo>
                      <a:pt x="43" y="0"/>
                    </a:moveTo>
                    <a:lnTo>
                      <a:pt x="99" y="16"/>
                    </a:lnTo>
                    <a:lnTo>
                      <a:pt x="77" y="93"/>
                    </a:lnTo>
                    <a:lnTo>
                      <a:pt x="55" y="170"/>
                    </a:lnTo>
                    <a:lnTo>
                      <a:pt x="0" y="154"/>
                    </a:lnTo>
                    <a:lnTo>
                      <a:pt x="22" y="77"/>
                    </a:lnTo>
                    <a:lnTo>
                      <a:pt x="43" y="0"/>
                    </a:lnTo>
                    <a:close/>
                  </a:path>
                </a:pathLst>
              </a:custGeom>
              <a:solidFill>
                <a:srgbClr val="FF0000"/>
              </a:solidFill>
              <a:ln w="9525">
                <a:noFill/>
                <a:round/>
                <a:headEnd/>
                <a:tailEnd/>
              </a:ln>
            </p:spPr>
            <p:txBody>
              <a:bodyPr/>
              <a:lstStyle/>
              <a:p>
                <a:endParaRPr lang="ja-JP" altLang="en-US"/>
              </a:p>
            </p:txBody>
          </p:sp>
          <p:sp>
            <p:nvSpPr>
              <p:cNvPr id="2468" name="Freeform 298"/>
              <p:cNvSpPr>
                <a:spLocks/>
              </p:cNvSpPr>
              <p:nvPr/>
            </p:nvSpPr>
            <p:spPr bwMode="auto">
              <a:xfrm>
                <a:off x="1717" y="1173"/>
                <a:ext cx="5" cy="10"/>
              </a:xfrm>
              <a:custGeom>
                <a:avLst/>
                <a:gdLst/>
                <a:ahLst/>
                <a:cxnLst>
                  <a:cxn ang="0">
                    <a:pos x="0" y="77"/>
                  </a:cxn>
                  <a:cxn ang="0">
                    <a:pos x="22" y="0"/>
                  </a:cxn>
                  <a:cxn ang="0">
                    <a:pos x="30" y="2"/>
                  </a:cxn>
                  <a:cxn ang="0">
                    <a:pos x="0" y="77"/>
                  </a:cxn>
                </a:cxnLst>
                <a:rect l="0" t="0" r="r" b="b"/>
                <a:pathLst>
                  <a:path w="30" h="77">
                    <a:moveTo>
                      <a:pt x="0" y="77"/>
                    </a:moveTo>
                    <a:lnTo>
                      <a:pt x="22" y="0"/>
                    </a:lnTo>
                    <a:lnTo>
                      <a:pt x="30" y="2"/>
                    </a:lnTo>
                    <a:lnTo>
                      <a:pt x="0" y="77"/>
                    </a:lnTo>
                    <a:close/>
                  </a:path>
                </a:pathLst>
              </a:custGeom>
              <a:solidFill>
                <a:srgbClr val="FF0000"/>
              </a:solidFill>
              <a:ln w="9525">
                <a:noFill/>
                <a:round/>
                <a:headEnd/>
                <a:tailEnd/>
              </a:ln>
            </p:spPr>
            <p:txBody>
              <a:bodyPr/>
              <a:lstStyle/>
              <a:p>
                <a:endParaRPr lang="ja-JP" altLang="en-US"/>
              </a:p>
            </p:txBody>
          </p:sp>
          <p:sp>
            <p:nvSpPr>
              <p:cNvPr id="2469" name="Freeform 299"/>
              <p:cNvSpPr>
                <a:spLocks/>
              </p:cNvSpPr>
              <p:nvPr/>
            </p:nvSpPr>
            <p:spPr bwMode="auto">
              <a:xfrm>
                <a:off x="1713" y="1173"/>
                <a:ext cx="16" cy="22"/>
              </a:xfrm>
              <a:custGeom>
                <a:avLst/>
                <a:gdLst/>
                <a:ahLst/>
                <a:cxnLst>
                  <a:cxn ang="0">
                    <a:pos x="60" y="0"/>
                  </a:cxn>
                  <a:cxn ang="0">
                    <a:pos x="114" y="22"/>
                  </a:cxn>
                  <a:cxn ang="0">
                    <a:pos x="83" y="96"/>
                  </a:cxn>
                  <a:cxn ang="0">
                    <a:pos x="53" y="171"/>
                  </a:cxn>
                  <a:cxn ang="0">
                    <a:pos x="0" y="149"/>
                  </a:cxn>
                  <a:cxn ang="0">
                    <a:pos x="30" y="75"/>
                  </a:cxn>
                  <a:cxn ang="0">
                    <a:pos x="60" y="0"/>
                  </a:cxn>
                </a:cxnLst>
                <a:rect l="0" t="0" r="r" b="b"/>
                <a:pathLst>
                  <a:path w="114" h="171">
                    <a:moveTo>
                      <a:pt x="60" y="0"/>
                    </a:moveTo>
                    <a:lnTo>
                      <a:pt x="114" y="22"/>
                    </a:lnTo>
                    <a:lnTo>
                      <a:pt x="83" y="96"/>
                    </a:lnTo>
                    <a:lnTo>
                      <a:pt x="53" y="171"/>
                    </a:lnTo>
                    <a:lnTo>
                      <a:pt x="0" y="149"/>
                    </a:lnTo>
                    <a:lnTo>
                      <a:pt x="30" y="75"/>
                    </a:lnTo>
                    <a:lnTo>
                      <a:pt x="60" y="0"/>
                    </a:lnTo>
                    <a:close/>
                  </a:path>
                </a:pathLst>
              </a:custGeom>
              <a:solidFill>
                <a:srgbClr val="FF0000"/>
              </a:solidFill>
              <a:ln w="9525">
                <a:noFill/>
                <a:round/>
                <a:headEnd/>
                <a:tailEnd/>
              </a:ln>
            </p:spPr>
            <p:txBody>
              <a:bodyPr/>
              <a:lstStyle/>
              <a:p>
                <a:endParaRPr lang="ja-JP" altLang="en-US"/>
              </a:p>
            </p:txBody>
          </p:sp>
          <p:sp>
            <p:nvSpPr>
              <p:cNvPr id="2470" name="Freeform 300"/>
              <p:cNvSpPr>
                <a:spLocks/>
              </p:cNvSpPr>
              <p:nvPr/>
            </p:nvSpPr>
            <p:spPr bwMode="auto">
              <a:xfrm>
                <a:off x="1725" y="1176"/>
                <a:ext cx="5" cy="9"/>
              </a:xfrm>
              <a:custGeom>
                <a:avLst/>
                <a:gdLst/>
                <a:ahLst/>
                <a:cxnLst>
                  <a:cxn ang="0">
                    <a:pos x="0" y="74"/>
                  </a:cxn>
                  <a:cxn ang="0">
                    <a:pos x="31" y="0"/>
                  </a:cxn>
                  <a:cxn ang="0">
                    <a:pos x="38" y="4"/>
                  </a:cxn>
                  <a:cxn ang="0">
                    <a:pos x="0" y="74"/>
                  </a:cxn>
                </a:cxnLst>
                <a:rect l="0" t="0" r="r" b="b"/>
                <a:pathLst>
                  <a:path w="38" h="74">
                    <a:moveTo>
                      <a:pt x="0" y="74"/>
                    </a:moveTo>
                    <a:lnTo>
                      <a:pt x="31" y="0"/>
                    </a:lnTo>
                    <a:lnTo>
                      <a:pt x="38" y="4"/>
                    </a:lnTo>
                    <a:lnTo>
                      <a:pt x="0" y="74"/>
                    </a:lnTo>
                    <a:close/>
                  </a:path>
                </a:pathLst>
              </a:custGeom>
              <a:solidFill>
                <a:srgbClr val="FF0000"/>
              </a:solidFill>
              <a:ln w="9525">
                <a:noFill/>
                <a:round/>
                <a:headEnd/>
                <a:tailEnd/>
              </a:ln>
            </p:spPr>
            <p:txBody>
              <a:bodyPr/>
              <a:lstStyle/>
              <a:p>
                <a:endParaRPr lang="ja-JP" altLang="en-US"/>
              </a:p>
            </p:txBody>
          </p:sp>
          <p:sp>
            <p:nvSpPr>
              <p:cNvPr id="2471" name="Freeform 301"/>
              <p:cNvSpPr>
                <a:spLocks/>
              </p:cNvSpPr>
              <p:nvPr/>
            </p:nvSpPr>
            <p:spPr bwMode="auto">
              <a:xfrm>
                <a:off x="1720" y="1176"/>
                <a:ext cx="18" cy="22"/>
              </a:xfrm>
              <a:custGeom>
                <a:avLst/>
                <a:gdLst/>
                <a:ahLst/>
                <a:cxnLst>
                  <a:cxn ang="0">
                    <a:pos x="75" y="0"/>
                  </a:cxn>
                  <a:cxn ang="0">
                    <a:pos x="126" y="26"/>
                  </a:cxn>
                  <a:cxn ang="0">
                    <a:pos x="88" y="97"/>
                  </a:cxn>
                  <a:cxn ang="0">
                    <a:pos x="50" y="168"/>
                  </a:cxn>
                  <a:cxn ang="0">
                    <a:pos x="0" y="141"/>
                  </a:cxn>
                  <a:cxn ang="0">
                    <a:pos x="37" y="70"/>
                  </a:cxn>
                  <a:cxn ang="0">
                    <a:pos x="75" y="0"/>
                  </a:cxn>
                </a:cxnLst>
                <a:rect l="0" t="0" r="r" b="b"/>
                <a:pathLst>
                  <a:path w="126" h="168">
                    <a:moveTo>
                      <a:pt x="75" y="0"/>
                    </a:moveTo>
                    <a:lnTo>
                      <a:pt x="126" y="26"/>
                    </a:lnTo>
                    <a:lnTo>
                      <a:pt x="88" y="97"/>
                    </a:lnTo>
                    <a:lnTo>
                      <a:pt x="50" y="168"/>
                    </a:lnTo>
                    <a:lnTo>
                      <a:pt x="0" y="141"/>
                    </a:lnTo>
                    <a:lnTo>
                      <a:pt x="37" y="70"/>
                    </a:lnTo>
                    <a:lnTo>
                      <a:pt x="75" y="0"/>
                    </a:lnTo>
                    <a:close/>
                  </a:path>
                </a:pathLst>
              </a:custGeom>
              <a:solidFill>
                <a:srgbClr val="FF0000"/>
              </a:solidFill>
              <a:ln w="9525">
                <a:noFill/>
                <a:round/>
                <a:headEnd/>
                <a:tailEnd/>
              </a:ln>
            </p:spPr>
            <p:txBody>
              <a:bodyPr/>
              <a:lstStyle/>
              <a:p>
                <a:endParaRPr lang="ja-JP" altLang="en-US"/>
              </a:p>
            </p:txBody>
          </p:sp>
          <p:sp>
            <p:nvSpPr>
              <p:cNvPr id="2472" name="Freeform 302"/>
              <p:cNvSpPr>
                <a:spLocks/>
              </p:cNvSpPr>
              <p:nvPr/>
            </p:nvSpPr>
            <p:spPr bwMode="auto">
              <a:xfrm>
                <a:off x="1732" y="1180"/>
                <a:ext cx="7" cy="9"/>
              </a:xfrm>
              <a:custGeom>
                <a:avLst/>
                <a:gdLst/>
                <a:ahLst/>
                <a:cxnLst>
                  <a:cxn ang="0">
                    <a:pos x="0" y="71"/>
                  </a:cxn>
                  <a:cxn ang="0">
                    <a:pos x="38" y="0"/>
                  </a:cxn>
                  <a:cxn ang="0">
                    <a:pos x="45" y="4"/>
                  </a:cxn>
                  <a:cxn ang="0">
                    <a:pos x="0" y="71"/>
                  </a:cxn>
                </a:cxnLst>
                <a:rect l="0" t="0" r="r" b="b"/>
                <a:pathLst>
                  <a:path w="45" h="71">
                    <a:moveTo>
                      <a:pt x="0" y="71"/>
                    </a:moveTo>
                    <a:lnTo>
                      <a:pt x="38" y="0"/>
                    </a:lnTo>
                    <a:lnTo>
                      <a:pt x="45" y="4"/>
                    </a:lnTo>
                    <a:lnTo>
                      <a:pt x="0" y="71"/>
                    </a:lnTo>
                    <a:close/>
                  </a:path>
                </a:pathLst>
              </a:custGeom>
              <a:solidFill>
                <a:srgbClr val="FF0000"/>
              </a:solidFill>
              <a:ln w="9525">
                <a:noFill/>
                <a:round/>
                <a:headEnd/>
                <a:tailEnd/>
              </a:ln>
            </p:spPr>
            <p:txBody>
              <a:bodyPr/>
              <a:lstStyle/>
              <a:p>
                <a:endParaRPr lang="ja-JP" altLang="en-US"/>
              </a:p>
            </p:txBody>
          </p:sp>
          <p:sp>
            <p:nvSpPr>
              <p:cNvPr id="2473" name="Freeform 303"/>
              <p:cNvSpPr>
                <a:spLocks/>
              </p:cNvSpPr>
              <p:nvPr/>
            </p:nvSpPr>
            <p:spPr bwMode="auto">
              <a:xfrm>
                <a:off x="1726" y="1180"/>
                <a:ext cx="19" cy="21"/>
              </a:xfrm>
              <a:custGeom>
                <a:avLst/>
                <a:gdLst/>
                <a:ahLst/>
                <a:cxnLst>
                  <a:cxn ang="0">
                    <a:pos x="89" y="0"/>
                  </a:cxn>
                  <a:cxn ang="0">
                    <a:pos x="137" y="32"/>
                  </a:cxn>
                  <a:cxn ang="0">
                    <a:pos x="92" y="98"/>
                  </a:cxn>
                  <a:cxn ang="0">
                    <a:pos x="47" y="166"/>
                  </a:cxn>
                  <a:cxn ang="0">
                    <a:pos x="0" y="134"/>
                  </a:cxn>
                  <a:cxn ang="0">
                    <a:pos x="44" y="67"/>
                  </a:cxn>
                  <a:cxn ang="0">
                    <a:pos x="89" y="0"/>
                  </a:cxn>
                </a:cxnLst>
                <a:rect l="0" t="0" r="r" b="b"/>
                <a:pathLst>
                  <a:path w="137" h="166">
                    <a:moveTo>
                      <a:pt x="89" y="0"/>
                    </a:moveTo>
                    <a:lnTo>
                      <a:pt x="137" y="32"/>
                    </a:lnTo>
                    <a:lnTo>
                      <a:pt x="92" y="98"/>
                    </a:lnTo>
                    <a:lnTo>
                      <a:pt x="47" y="166"/>
                    </a:lnTo>
                    <a:lnTo>
                      <a:pt x="0" y="134"/>
                    </a:lnTo>
                    <a:lnTo>
                      <a:pt x="44" y="67"/>
                    </a:lnTo>
                    <a:lnTo>
                      <a:pt x="89" y="0"/>
                    </a:lnTo>
                    <a:close/>
                  </a:path>
                </a:pathLst>
              </a:custGeom>
              <a:solidFill>
                <a:srgbClr val="FF0000"/>
              </a:solidFill>
              <a:ln w="9525">
                <a:noFill/>
                <a:round/>
                <a:headEnd/>
                <a:tailEnd/>
              </a:ln>
            </p:spPr>
            <p:txBody>
              <a:bodyPr/>
              <a:lstStyle/>
              <a:p>
                <a:endParaRPr lang="ja-JP" altLang="en-US"/>
              </a:p>
            </p:txBody>
          </p:sp>
          <p:sp>
            <p:nvSpPr>
              <p:cNvPr id="2474" name="Freeform 304"/>
              <p:cNvSpPr>
                <a:spLocks/>
              </p:cNvSpPr>
              <p:nvPr/>
            </p:nvSpPr>
            <p:spPr bwMode="auto">
              <a:xfrm>
                <a:off x="1739" y="1184"/>
                <a:ext cx="7" cy="9"/>
              </a:xfrm>
              <a:custGeom>
                <a:avLst/>
                <a:gdLst/>
                <a:ahLst/>
                <a:cxnLst>
                  <a:cxn ang="0">
                    <a:pos x="0" y="66"/>
                  </a:cxn>
                  <a:cxn ang="0">
                    <a:pos x="45" y="0"/>
                  </a:cxn>
                  <a:cxn ang="0">
                    <a:pos x="51" y="5"/>
                  </a:cxn>
                  <a:cxn ang="0">
                    <a:pos x="0" y="66"/>
                  </a:cxn>
                </a:cxnLst>
                <a:rect l="0" t="0" r="r" b="b"/>
                <a:pathLst>
                  <a:path w="51" h="66">
                    <a:moveTo>
                      <a:pt x="0" y="66"/>
                    </a:moveTo>
                    <a:lnTo>
                      <a:pt x="45" y="0"/>
                    </a:lnTo>
                    <a:lnTo>
                      <a:pt x="51" y="5"/>
                    </a:lnTo>
                    <a:lnTo>
                      <a:pt x="0" y="66"/>
                    </a:lnTo>
                    <a:close/>
                  </a:path>
                </a:pathLst>
              </a:custGeom>
              <a:solidFill>
                <a:srgbClr val="FF0000"/>
              </a:solidFill>
              <a:ln w="9525">
                <a:noFill/>
                <a:round/>
                <a:headEnd/>
                <a:tailEnd/>
              </a:ln>
            </p:spPr>
            <p:txBody>
              <a:bodyPr/>
              <a:lstStyle/>
              <a:p>
                <a:endParaRPr lang="ja-JP" altLang="en-US"/>
              </a:p>
            </p:txBody>
          </p:sp>
          <p:sp>
            <p:nvSpPr>
              <p:cNvPr id="2475" name="Freeform 305"/>
              <p:cNvSpPr>
                <a:spLocks/>
              </p:cNvSpPr>
              <p:nvPr/>
            </p:nvSpPr>
            <p:spPr bwMode="auto">
              <a:xfrm>
                <a:off x="1732" y="1185"/>
                <a:ext cx="21" cy="20"/>
              </a:xfrm>
              <a:custGeom>
                <a:avLst/>
                <a:gdLst/>
                <a:ahLst/>
                <a:cxnLst>
                  <a:cxn ang="0">
                    <a:pos x="102" y="0"/>
                  </a:cxn>
                  <a:cxn ang="0">
                    <a:pos x="147" y="36"/>
                  </a:cxn>
                  <a:cxn ang="0">
                    <a:pos x="96" y="98"/>
                  </a:cxn>
                  <a:cxn ang="0">
                    <a:pos x="45" y="161"/>
                  </a:cxn>
                  <a:cxn ang="0">
                    <a:pos x="0" y="124"/>
                  </a:cxn>
                  <a:cxn ang="0">
                    <a:pos x="51" y="61"/>
                  </a:cxn>
                  <a:cxn ang="0">
                    <a:pos x="102" y="0"/>
                  </a:cxn>
                </a:cxnLst>
                <a:rect l="0" t="0" r="r" b="b"/>
                <a:pathLst>
                  <a:path w="147" h="161">
                    <a:moveTo>
                      <a:pt x="102" y="0"/>
                    </a:moveTo>
                    <a:lnTo>
                      <a:pt x="147" y="36"/>
                    </a:lnTo>
                    <a:lnTo>
                      <a:pt x="96" y="98"/>
                    </a:lnTo>
                    <a:lnTo>
                      <a:pt x="45" y="161"/>
                    </a:lnTo>
                    <a:lnTo>
                      <a:pt x="0" y="124"/>
                    </a:lnTo>
                    <a:lnTo>
                      <a:pt x="51" y="61"/>
                    </a:lnTo>
                    <a:lnTo>
                      <a:pt x="102" y="0"/>
                    </a:lnTo>
                    <a:close/>
                  </a:path>
                </a:pathLst>
              </a:custGeom>
              <a:solidFill>
                <a:srgbClr val="FF0000"/>
              </a:solidFill>
              <a:ln w="9525">
                <a:noFill/>
                <a:round/>
                <a:headEnd/>
                <a:tailEnd/>
              </a:ln>
            </p:spPr>
            <p:txBody>
              <a:bodyPr/>
              <a:lstStyle/>
              <a:p>
                <a:endParaRPr lang="ja-JP" altLang="en-US"/>
              </a:p>
            </p:txBody>
          </p:sp>
          <p:sp>
            <p:nvSpPr>
              <p:cNvPr id="2476" name="Freeform 306"/>
              <p:cNvSpPr>
                <a:spLocks/>
              </p:cNvSpPr>
              <p:nvPr/>
            </p:nvSpPr>
            <p:spPr bwMode="auto">
              <a:xfrm>
                <a:off x="1745" y="1189"/>
                <a:ext cx="9" cy="8"/>
              </a:xfrm>
              <a:custGeom>
                <a:avLst/>
                <a:gdLst/>
                <a:ahLst/>
                <a:cxnLst>
                  <a:cxn ang="0">
                    <a:pos x="0" y="62"/>
                  </a:cxn>
                  <a:cxn ang="0">
                    <a:pos x="51" y="0"/>
                  </a:cxn>
                  <a:cxn ang="0">
                    <a:pos x="57" y="5"/>
                  </a:cxn>
                  <a:cxn ang="0">
                    <a:pos x="0" y="62"/>
                  </a:cxn>
                </a:cxnLst>
                <a:rect l="0" t="0" r="r" b="b"/>
                <a:pathLst>
                  <a:path w="57" h="62">
                    <a:moveTo>
                      <a:pt x="0" y="62"/>
                    </a:moveTo>
                    <a:lnTo>
                      <a:pt x="51" y="0"/>
                    </a:lnTo>
                    <a:lnTo>
                      <a:pt x="57" y="5"/>
                    </a:lnTo>
                    <a:lnTo>
                      <a:pt x="0" y="62"/>
                    </a:lnTo>
                    <a:close/>
                  </a:path>
                </a:pathLst>
              </a:custGeom>
              <a:solidFill>
                <a:srgbClr val="FF0000"/>
              </a:solidFill>
              <a:ln w="9525">
                <a:noFill/>
                <a:round/>
                <a:headEnd/>
                <a:tailEnd/>
              </a:ln>
            </p:spPr>
            <p:txBody>
              <a:bodyPr/>
              <a:lstStyle/>
              <a:p>
                <a:endParaRPr lang="ja-JP" altLang="en-US"/>
              </a:p>
            </p:txBody>
          </p:sp>
          <p:sp>
            <p:nvSpPr>
              <p:cNvPr id="2477" name="Freeform 307"/>
              <p:cNvSpPr>
                <a:spLocks/>
              </p:cNvSpPr>
              <p:nvPr/>
            </p:nvSpPr>
            <p:spPr bwMode="auto">
              <a:xfrm>
                <a:off x="1737" y="1190"/>
                <a:ext cx="22" cy="19"/>
              </a:xfrm>
              <a:custGeom>
                <a:avLst/>
                <a:gdLst/>
                <a:ahLst/>
                <a:cxnLst>
                  <a:cxn ang="0">
                    <a:pos x="115" y="0"/>
                  </a:cxn>
                  <a:cxn ang="0">
                    <a:pos x="156" y="41"/>
                  </a:cxn>
                  <a:cxn ang="0">
                    <a:pos x="99" y="98"/>
                  </a:cxn>
                  <a:cxn ang="0">
                    <a:pos x="42" y="155"/>
                  </a:cxn>
                  <a:cxn ang="0">
                    <a:pos x="0" y="114"/>
                  </a:cxn>
                  <a:cxn ang="0">
                    <a:pos x="58" y="57"/>
                  </a:cxn>
                  <a:cxn ang="0">
                    <a:pos x="115" y="0"/>
                  </a:cxn>
                </a:cxnLst>
                <a:rect l="0" t="0" r="r" b="b"/>
                <a:pathLst>
                  <a:path w="156" h="155">
                    <a:moveTo>
                      <a:pt x="115" y="0"/>
                    </a:moveTo>
                    <a:lnTo>
                      <a:pt x="156" y="41"/>
                    </a:lnTo>
                    <a:lnTo>
                      <a:pt x="99" y="98"/>
                    </a:lnTo>
                    <a:lnTo>
                      <a:pt x="42" y="155"/>
                    </a:lnTo>
                    <a:lnTo>
                      <a:pt x="0" y="114"/>
                    </a:lnTo>
                    <a:lnTo>
                      <a:pt x="58" y="57"/>
                    </a:lnTo>
                    <a:lnTo>
                      <a:pt x="115" y="0"/>
                    </a:lnTo>
                    <a:close/>
                  </a:path>
                </a:pathLst>
              </a:custGeom>
              <a:solidFill>
                <a:srgbClr val="FF0000"/>
              </a:solidFill>
              <a:ln w="9525">
                <a:noFill/>
                <a:round/>
                <a:headEnd/>
                <a:tailEnd/>
              </a:ln>
            </p:spPr>
            <p:txBody>
              <a:bodyPr/>
              <a:lstStyle/>
              <a:p>
                <a:endParaRPr lang="ja-JP" altLang="en-US"/>
              </a:p>
            </p:txBody>
          </p:sp>
          <p:sp>
            <p:nvSpPr>
              <p:cNvPr id="2478" name="Freeform 308"/>
              <p:cNvSpPr>
                <a:spLocks/>
              </p:cNvSpPr>
              <p:nvPr/>
            </p:nvSpPr>
            <p:spPr bwMode="auto">
              <a:xfrm>
                <a:off x="1751" y="1195"/>
                <a:ext cx="9" cy="7"/>
              </a:xfrm>
              <a:custGeom>
                <a:avLst/>
                <a:gdLst/>
                <a:ahLst/>
                <a:cxnLst>
                  <a:cxn ang="0">
                    <a:pos x="0" y="57"/>
                  </a:cxn>
                  <a:cxn ang="0">
                    <a:pos x="57" y="0"/>
                  </a:cxn>
                  <a:cxn ang="0">
                    <a:pos x="62" y="6"/>
                  </a:cxn>
                  <a:cxn ang="0">
                    <a:pos x="0" y="57"/>
                  </a:cxn>
                </a:cxnLst>
                <a:rect l="0" t="0" r="r" b="b"/>
                <a:pathLst>
                  <a:path w="62" h="57">
                    <a:moveTo>
                      <a:pt x="0" y="57"/>
                    </a:moveTo>
                    <a:lnTo>
                      <a:pt x="57" y="0"/>
                    </a:lnTo>
                    <a:lnTo>
                      <a:pt x="62" y="6"/>
                    </a:lnTo>
                    <a:lnTo>
                      <a:pt x="0" y="57"/>
                    </a:lnTo>
                    <a:close/>
                  </a:path>
                </a:pathLst>
              </a:custGeom>
              <a:solidFill>
                <a:srgbClr val="FF0000"/>
              </a:solidFill>
              <a:ln w="9525">
                <a:noFill/>
                <a:round/>
                <a:headEnd/>
                <a:tailEnd/>
              </a:ln>
            </p:spPr>
            <p:txBody>
              <a:bodyPr/>
              <a:lstStyle/>
              <a:p>
                <a:endParaRPr lang="ja-JP" altLang="en-US"/>
              </a:p>
            </p:txBody>
          </p:sp>
          <p:sp>
            <p:nvSpPr>
              <p:cNvPr id="2479" name="Freeform 309"/>
              <p:cNvSpPr>
                <a:spLocks/>
              </p:cNvSpPr>
              <p:nvPr/>
            </p:nvSpPr>
            <p:spPr bwMode="auto">
              <a:xfrm>
                <a:off x="1742" y="1196"/>
                <a:ext cx="24" cy="18"/>
              </a:xfrm>
              <a:custGeom>
                <a:avLst/>
                <a:gdLst/>
                <a:ahLst/>
                <a:cxnLst>
                  <a:cxn ang="0">
                    <a:pos x="125" y="0"/>
                  </a:cxn>
                  <a:cxn ang="0">
                    <a:pos x="163" y="45"/>
                  </a:cxn>
                  <a:cxn ang="0">
                    <a:pos x="100" y="96"/>
                  </a:cxn>
                  <a:cxn ang="0">
                    <a:pos x="39" y="147"/>
                  </a:cxn>
                  <a:cxn ang="0">
                    <a:pos x="0" y="102"/>
                  </a:cxn>
                  <a:cxn ang="0">
                    <a:pos x="63" y="51"/>
                  </a:cxn>
                  <a:cxn ang="0">
                    <a:pos x="125" y="0"/>
                  </a:cxn>
                </a:cxnLst>
                <a:rect l="0" t="0" r="r" b="b"/>
                <a:pathLst>
                  <a:path w="163" h="147">
                    <a:moveTo>
                      <a:pt x="125" y="0"/>
                    </a:moveTo>
                    <a:lnTo>
                      <a:pt x="163" y="45"/>
                    </a:lnTo>
                    <a:lnTo>
                      <a:pt x="100" y="96"/>
                    </a:lnTo>
                    <a:lnTo>
                      <a:pt x="39" y="147"/>
                    </a:lnTo>
                    <a:lnTo>
                      <a:pt x="0" y="102"/>
                    </a:lnTo>
                    <a:lnTo>
                      <a:pt x="63" y="51"/>
                    </a:lnTo>
                    <a:lnTo>
                      <a:pt x="125" y="0"/>
                    </a:lnTo>
                    <a:close/>
                  </a:path>
                </a:pathLst>
              </a:custGeom>
              <a:solidFill>
                <a:srgbClr val="FF0000"/>
              </a:solidFill>
              <a:ln w="9525">
                <a:noFill/>
                <a:round/>
                <a:headEnd/>
                <a:tailEnd/>
              </a:ln>
            </p:spPr>
            <p:txBody>
              <a:bodyPr/>
              <a:lstStyle/>
              <a:p>
                <a:endParaRPr lang="ja-JP" altLang="en-US"/>
              </a:p>
            </p:txBody>
          </p:sp>
          <p:sp>
            <p:nvSpPr>
              <p:cNvPr id="2480" name="Freeform 310"/>
              <p:cNvSpPr>
                <a:spLocks/>
              </p:cNvSpPr>
              <p:nvPr/>
            </p:nvSpPr>
            <p:spPr bwMode="auto">
              <a:xfrm>
                <a:off x="1757" y="1202"/>
                <a:ext cx="9" cy="6"/>
              </a:xfrm>
              <a:custGeom>
                <a:avLst/>
                <a:gdLst/>
                <a:ahLst/>
                <a:cxnLst>
                  <a:cxn ang="0">
                    <a:pos x="0" y="51"/>
                  </a:cxn>
                  <a:cxn ang="0">
                    <a:pos x="63" y="0"/>
                  </a:cxn>
                  <a:cxn ang="0">
                    <a:pos x="67" y="6"/>
                  </a:cxn>
                  <a:cxn ang="0">
                    <a:pos x="0" y="51"/>
                  </a:cxn>
                </a:cxnLst>
                <a:rect l="0" t="0" r="r" b="b"/>
                <a:pathLst>
                  <a:path w="67" h="51">
                    <a:moveTo>
                      <a:pt x="0" y="51"/>
                    </a:moveTo>
                    <a:lnTo>
                      <a:pt x="63" y="0"/>
                    </a:lnTo>
                    <a:lnTo>
                      <a:pt x="67" y="6"/>
                    </a:lnTo>
                    <a:lnTo>
                      <a:pt x="0" y="51"/>
                    </a:lnTo>
                    <a:close/>
                  </a:path>
                </a:pathLst>
              </a:custGeom>
              <a:solidFill>
                <a:srgbClr val="FF0000"/>
              </a:solidFill>
              <a:ln w="9525">
                <a:noFill/>
                <a:round/>
                <a:headEnd/>
                <a:tailEnd/>
              </a:ln>
            </p:spPr>
            <p:txBody>
              <a:bodyPr/>
              <a:lstStyle/>
              <a:p>
                <a:endParaRPr lang="ja-JP" altLang="en-US"/>
              </a:p>
            </p:txBody>
          </p:sp>
          <p:sp>
            <p:nvSpPr>
              <p:cNvPr id="2481" name="Freeform 311"/>
              <p:cNvSpPr>
                <a:spLocks/>
              </p:cNvSpPr>
              <p:nvPr/>
            </p:nvSpPr>
            <p:spPr bwMode="auto">
              <a:xfrm>
                <a:off x="1747" y="1202"/>
                <a:ext cx="24" cy="18"/>
              </a:xfrm>
              <a:custGeom>
                <a:avLst/>
                <a:gdLst/>
                <a:ahLst/>
                <a:cxnLst>
                  <a:cxn ang="0">
                    <a:pos x="134" y="0"/>
                  </a:cxn>
                  <a:cxn ang="0">
                    <a:pos x="167" y="49"/>
                  </a:cxn>
                  <a:cxn ang="0">
                    <a:pos x="101" y="94"/>
                  </a:cxn>
                  <a:cxn ang="0">
                    <a:pos x="34" y="139"/>
                  </a:cxn>
                  <a:cxn ang="0">
                    <a:pos x="0" y="90"/>
                  </a:cxn>
                  <a:cxn ang="0">
                    <a:pos x="67" y="45"/>
                  </a:cxn>
                  <a:cxn ang="0">
                    <a:pos x="134" y="0"/>
                  </a:cxn>
                </a:cxnLst>
                <a:rect l="0" t="0" r="r" b="b"/>
                <a:pathLst>
                  <a:path w="167" h="139">
                    <a:moveTo>
                      <a:pt x="134" y="0"/>
                    </a:moveTo>
                    <a:lnTo>
                      <a:pt x="167" y="49"/>
                    </a:lnTo>
                    <a:lnTo>
                      <a:pt x="101" y="94"/>
                    </a:lnTo>
                    <a:lnTo>
                      <a:pt x="34" y="139"/>
                    </a:lnTo>
                    <a:lnTo>
                      <a:pt x="0" y="90"/>
                    </a:lnTo>
                    <a:lnTo>
                      <a:pt x="67" y="45"/>
                    </a:lnTo>
                    <a:lnTo>
                      <a:pt x="134" y="0"/>
                    </a:lnTo>
                    <a:close/>
                  </a:path>
                </a:pathLst>
              </a:custGeom>
              <a:solidFill>
                <a:srgbClr val="FF0000"/>
              </a:solidFill>
              <a:ln w="9525">
                <a:noFill/>
                <a:round/>
                <a:headEnd/>
                <a:tailEnd/>
              </a:ln>
            </p:spPr>
            <p:txBody>
              <a:bodyPr/>
              <a:lstStyle/>
              <a:p>
                <a:endParaRPr lang="ja-JP" altLang="en-US"/>
              </a:p>
            </p:txBody>
          </p:sp>
          <p:sp>
            <p:nvSpPr>
              <p:cNvPr id="2482" name="Freeform 312"/>
              <p:cNvSpPr>
                <a:spLocks/>
              </p:cNvSpPr>
              <p:nvPr/>
            </p:nvSpPr>
            <p:spPr bwMode="auto">
              <a:xfrm>
                <a:off x="1761" y="1208"/>
                <a:ext cx="10" cy="6"/>
              </a:xfrm>
              <a:custGeom>
                <a:avLst/>
                <a:gdLst/>
                <a:ahLst/>
                <a:cxnLst>
                  <a:cxn ang="0">
                    <a:pos x="0" y="45"/>
                  </a:cxn>
                  <a:cxn ang="0">
                    <a:pos x="66" y="0"/>
                  </a:cxn>
                  <a:cxn ang="0">
                    <a:pos x="70" y="6"/>
                  </a:cxn>
                  <a:cxn ang="0">
                    <a:pos x="0" y="45"/>
                  </a:cxn>
                </a:cxnLst>
                <a:rect l="0" t="0" r="r" b="b"/>
                <a:pathLst>
                  <a:path w="70" h="45">
                    <a:moveTo>
                      <a:pt x="0" y="45"/>
                    </a:moveTo>
                    <a:lnTo>
                      <a:pt x="66" y="0"/>
                    </a:lnTo>
                    <a:lnTo>
                      <a:pt x="70" y="6"/>
                    </a:lnTo>
                    <a:lnTo>
                      <a:pt x="0" y="45"/>
                    </a:lnTo>
                    <a:close/>
                  </a:path>
                </a:pathLst>
              </a:custGeom>
              <a:solidFill>
                <a:srgbClr val="FF0000"/>
              </a:solidFill>
              <a:ln w="9525">
                <a:noFill/>
                <a:round/>
                <a:headEnd/>
                <a:tailEnd/>
              </a:ln>
            </p:spPr>
            <p:txBody>
              <a:bodyPr/>
              <a:lstStyle/>
              <a:p>
                <a:endParaRPr lang="ja-JP" altLang="en-US"/>
              </a:p>
            </p:txBody>
          </p:sp>
          <p:sp>
            <p:nvSpPr>
              <p:cNvPr id="2483" name="Freeform 313"/>
              <p:cNvSpPr>
                <a:spLocks/>
              </p:cNvSpPr>
              <p:nvPr/>
            </p:nvSpPr>
            <p:spPr bwMode="auto">
              <a:xfrm>
                <a:off x="1751" y="1209"/>
                <a:ext cx="25" cy="16"/>
              </a:xfrm>
              <a:custGeom>
                <a:avLst/>
                <a:gdLst/>
                <a:ahLst/>
                <a:cxnLst>
                  <a:cxn ang="0">
                    <a:pos x="141" y="0"/>
                  </a:cxn>
                  <a:cxn ang="0">
                    <a:pos x="171" y="52"/>
                  </a:cxn>
                  <a:cxn ang="0">
                    <a:pos x="100" y="91"/>
                  </a:cxn>
                  <a:cxn ang="0">
                    <a:pos x="30" y="130"/>
                  </a:cxn>
                  <a:cxn ang="0">
                    <a:pos x="0" y="77"/>
                  </a:cxn>
                  <a:cxn ang="0">
                    <a:pos x="71" y="39"/>
                  </a:cxn>
                  <a:cxn ang="0">
                    <a:pos x="141" y="0"/>
                  </a:cxn>
                </a:cxnLst>
                <a:rect l="0" t="0" r="r" b="b"/>
                <a:pathLst>
                  <a:path w="171" h="130">
                    <a:moveTo>
                      <a:pt x="141" y="0"/>
                    </a:moveTo>
                    <a:lnTo>
                      <a:pt x="171" y="52"/>
                    </a:lnTo>
                    <a:lnTo>
                      <a:pt x="100" y="91"/>
                    </a:lnTo>
                    <a:lnTo>
                      <a:pt x="30" y="130"/>
                    </a:lnTo>
                    <a:lnTo>
                      <a:pt x="0" y="77"/>
                    </a:lnTo>
                    <a:lnTo>
                      <a:pt x="71" y="39"/>
                    </a:lnTo>
                    <a:lnTo>
                      <a:pt x="141" y="0"/>
                    </a:lnTo>
                    <a:close/>
                  </a:path>
                </a:pathLst>
              </a:custGeom>
              <a:solidFill>
                <a:srgbClr val="FF0000"/>
              </a:solidFill>
              <a:ln w="9525">
                <a:noFill/>
                <a:round/>
                <a:headEnd/>
                <a:tailEnd/>
              </a:ln>
            </p:spPr>
            <p:txBody>
              <a:bodyPr/>
              <a:lstStyle/>
              <a:p>
                <a:endParaRPr lang="ja-JP" altLang="en-US"/>
              </a:p>
            </p:txBody>
          </p:sp>
          <p:sp>
            <p:nvSpPr>
              <p:cNvPr id="2484" name="Freeform 314"/>
              <p:cNvSpPr>
                <a:spLocks/>
              </p:cNvSpPr>
              <p:nvPr/>
            </p:nvSpPr>
            <p:spPr bwMode="auto">
              <a:xfrm>
                <a:off x="1766" y="1216"/>
                <a:ext cx="10" cy="5"/>
              </a:xfrm>
              <a:custGeom>
                <a:avLst/>
                <a:gdLst/>
                <a:ahLst/>
                <a:cxnLst>
                  <a:cxn ang="0">
                    <a:pos x="0" y="39"/>
                  </a:cxn>
                  <a:cxn ang="0">
                    <a:pos x="71" y="0"/>
                  </a:cxn>
                  <a:cxn ang="0">
                    <a:pos x="74" y="6"/>
                  </a:cxn>
                  <a:cxn ang="0">
                    <a:pos x="0" y="39"/>
                  </a:cxn>
                </a:cxnLst>
                <a:rect l="0" t="0" r="r" b="b"/>
                <a:pathLst>
                  <a:path w="74" h="39">
                    <a:moveTo>
                      <a:pt x="0" y="39"/>
                    </a:moveTo>
                    <a:lnTo>
                      <a:pt x="71" y="0"/>
                    </a:lnTo>
                    <a:lnTo>
                      <a:pt x="74" y="6"/>
                    </a:lnTo>
                    <a:lnTo>
                      <a:pt x="0" y="39"/>
                    </a:lnTo>
                    <a:close/>
                  </a:path>
                </a:pathLst>
              </a:custGeom>
              <a:solidFill>
                <a:srgbClr val="FF0000"/>
              </a:solidFill>
              <a:ln w="9525">
                <a:noFill/>
                <a:round/>
                <a:headEnd/>
                <a:tailEnd/>
              </a:ln>
            </p:spPr>
            <p:txBody>
              <a:bodyPr/>
              <a:lstStyle/>
              <a:p>
                <a:endParaRPr lang="ja-JP" altLang="en-US"/>
              </a:p>
            </p:txBody>
          </p:sp>
          <p:sp>
            <p:nvSpPr>
              <p:cNvPr id="2485" name="Freeform 315"/>
              <p:cNvSpPr>
                <a:spLocks/>
              </p:cNvSpPr>
              <p:nvPr/>
            </p:nvSpPr>
            <p:spPr bwMode="auto">
              <a:xfrm>
                <a:off x="1755" y="1216"/>
                <a:ext cx="25" cy="15"/>
              </a:xfrm>
              <a:custGeom>
                <a:avLst/>
                <a:gdLst/>
                <a:ahLst/>
                <a:cxnLst>
                  <a:cxn ang="0">
                    <a:pos x="148" y="0"/>
                  </a:cxn>
                  <a:cxn ang="0">
                    <a:pos x="173" y="56"/>
                  </a:cxn>
                  <a:cxn ang="0">
                    <a:pos x="98" y="88"/>
                  </a:cxn>
                  <a:cxn ang="0">
                    <a:pos x="24" y="121"/>
                  </a:cxn>
                  <a:cxn ang="0">
                    <a:pos x="0" y="66"/>
                  </a:cxn>
                  <a:cxn ang="0">
                    <a:pos x="74" y="33"/>
                  </a:cxn>
                  <a:cxn ang="0">
                    <a:pos x="148" y="0"/>
                  </a:cxn>
                </a:cxnLst>
                <a:rect l="0" t="0" r="r" b="b"/>
                <a:pathLst>
                  <a:path w="173" h="121">
                    <a:moveTo>
                      <a:pt x="148" y="0"/>
                    </a:moveTo>
                    <a:lnTo>
                      <a:pt x="173" y="56"/>
                    </a:lnTo>
                    <a:lnTo>
                      <a:pt x="98" y="88"/>
                    </a:lnTo>
                    <a:lnTo>
                      <a:pt x="24" y="121"/>
                    </a:lnTo>
                    <a:lnTo>
                      <a:pt x="0" y="66"/>
                    </a:lnTo>
                    <a:lnTo>
                      <a:pt x="74" y="33"/>
                    </a:lnTo>
                    <a:lnTo>
                      <a:pt x="148" y="0"/>
                    </a:lnTo>
                    <a:close/>
                  </a:path>
                </a:pathLst>
              </a:custGeom>
              <a:solidFill>
                <a:srgbClr val="FF0000"/>
              </a:solidFill>
              <a:ln w="9525">
                <a:noFill/>
                <a:round/>
                <a:headEnd/>
                <a:tailEnd/>
              </a:ln>
            </p:spPr>
            <p:txBody>
              <a:bodyPr/>
              <a:lstStyle/>
              <a:p>
                <a:endParaRPr lang="ja-JP" altLang="en-US"/>
              </a:p>
            </p:txBody>
          </p:sp>
          <p:sp>
            <p:nvSpPr>
              <p:cNvPr id="2486" name="Freeform 316"/>
              <p:cNvSpPr>
                <a:spLocks/>
              </p:cNvSpPr>
              <p:nvPr/>
            </p:nvSpPr>
            <p:spPr bwMode="auto">
              <a:xfrm>
                <a:off x="1769" y="1223"/>
                <a:ext cx="11" cy="4"/>
              </a:xfrm>
              <a:custGeom>
                <a:avLst/>
                <a:gdLst/>
                <a:ahLst/>
                <a:cxnLst>
                  <a:cxn ang="0">
                    <a:pos x="0" y="32"/>
                  </a:cxn>
                  <a:cxn ang="0">
                    <a:pos x="75" y="0"/>
                  </a:cxn>
                  <a:cxn ang="0">
                    <a:pos x="77" y="7"/>
                  </a:cxn>
                  <a:cxn ang="0">
                    <a:pos x="0" y="32"/>
                  </a:cxn>
                </a:cxnLst>
                <a:rect l="0" t="0" r="r" b="b"/>
                <a:pathLst>
                  <a:path w="77" h="32">
                    <a:moveTo>
                      <a:pt x="0" y="32"/>
                    </a:moveTo>
                    <a:lnTo>
                      <a:pt x="75" y="0"/>
                    </a:lnTo>
                    <a:lnTo>
                      <a:pt x="77" y="7"/>
                    </a:lnTo>
                    <a:lnTo>
                      <a:pt x="0" y="32"/>
                    </a:lnTo>
                    <a:close/>
                  </a:path>
                </a:pathLst>
              </a:custGeom>
              <a:solidFill>
                <a:srgbClr val="FF0000"/>
              </a:solidFill>
              <a:ln w="9525">
                <a:noFill/>
                <a:round/>
                <a:headEnd/>
                <a:tailEnd/>
              </a:ln>
            </p:spPr>
            <p:txBody>
              <a:bodyPr/>
              <a:lstStyle/>
              <a:p>
                <a:endParaRPr lang="ja-JP" altLang="en-US"/>
              </a:p>
            </p:txBody>
          </p:sp>
          <p:sp>
            <p:nvSpPr>
              <p:cNvPr id="2487" name="Freeform 317"/>
              <p:cNvSpPr>
                <a:spLocks/>
              </p:cNvSpPr>
              <p:nvPr/>
            </p:nvSpPr>
            <p:spPr bwMode="auto">
              <a:xfrm>
                <a:off x="1758" y="1224"/>
                <a:ext cx="25" cy="14"/>
              </a:xfrm>
              <a:custGeom>
                <a:avLst/>
                <a:gdLst/>
                <a:ahLst/>
                <a:cxnLst>
                  <a:cxn ang="0">
                    <a:pos x="153" y="0"/>
                  </a:cxn>
                  <a:cxn ang="0">
                    <a:pos x="173" y="59"/>
                  </a:cxn>
                  <a:cxn ang="0">
                    <a:pos x="95" y="84"/>
                  </a:cxn>
                  <a:cxn ang="0">
                    <a:pos x="19" y="109"/>
                  </a:cxn>
                  <a:cxn ang="0">
                    <a:pos x="0" y="50"/>
                  </a:cxn>
                  <a:cxn ang="0">
                    <a:pos x="76" y="25"/>
                  </a:cxn>
                  <a:cxn ang="0">
                    <a:pos x="153" y="0"/>
                  </a:cxn>
                </a:cxnLst>
                <a:rect l="0" t="0" r="r" b="b"/>
                <a:pathLst>
                  <a:path w="173" h="109">
                    <a:moveTo>
                      <a:pt x="153" y="0"/>
                    </a:moveTo>
                    <a:lnTo>
                      <a:pt x="173" y="59"/>
                    </a:lnTo>
                    <a:lnTo>
                      <a:pt x="95" y="84"/>
                    </a:lnTo>
                    <a:lnTo>
                      <a:pt x="19" y="109"/>
                    </a:lnTo>
                    <a:lnTo>
                      <a:pt x="0" y="50"/>
                    </a:lnTo>
                    <a:lnTo>
                      <a:pt x="76" y="25"/>
                    </a:lnTo>
                    <a:lnTo>
                      <a:pt x="153" y="0"/>
                    </a:lnTo>
                    <a:close/>
                  </a:path>
                </a:pathLst>
              </a:custGeom>
              <a:solidFill>
                <a:srgbClr val="FF0000"/>
              </a:solidFill>
              <a:ln w="9525">
                <a:noFill/>
                <a:round/>
                <a:headEnd/>
                <a:tailEnd/>
              </a:ln>
            </p:spPr>
            <p:txBody>
              <a:bodyPr/>
              <a:lstStyle/>
              <a:p>
                <a:endParaRPr lang="ja-JP" altLang="en-US"/>
              </a:p>
            </p:txBody>
          </p:sp>
          <p:sp>
            <p:nvSpPr>
              <p:cNvPr id="2488" name="Freeform 318"/>
              <p:cNvSpPr>
                <a:spLocks/>
              </p:cNvSpPr>
              <p:nvPr/>
            </p:nvSpPr>
            <p:spPr bwMode="auto">
              <a:xfrm>
                <a:off x="1772" y="1232"/>
                <a:ext cx="11" cy="3"/>
              </a:xfrm>
              <a:custGeom>
                <a:avLst/>
                <a:gdLst/>
                <a:ahLst/>
                <a:cxnLst>
                  <a:cxn ang="0">
                    <a:pos x="0" y="25"/>
                  </a:cxn>
                  <a:cxn ang="0">
                    <a:pos x="78" y="0"/>
                  </a:cxn>
                  <a:cxn ang="0">
                    <a:pos x="79" y="6"/>
                  </a:cxn>
                  <a:cxn ang="0">
                    <a:pos x="0" y="25"/>
                  </a:cxn>
                </a:cxnLst>
                <a:rect l="0" t="0" r="r" b="b"/>
                <a:pathLst>
                  <a:path w="79" h="25">
                    <a:moveTo>
                      <a:pt x="0" y="25"/>
                    </a:moveTo>
                    <a:lnTo>
                      <a:pt x="78" y="0"/>
                    </a:lnTo>
                    <a:lnTo>
                      <a:pt x="79" y="6"/>
                    </a:lnTo>
                    <a:lnTo>
                      <a:pt x="0" y="25"/>
                    </a:lnTo>
                    <a:close/>
                  </a:path>
                </a:pathLst>
              </a:custGeom>
              <a:solidFill>
                <a:srgbClr val="FF0000"/>
              </a:solidFill>
              <a:ln w="9525">
                <a:noFill/>
                <a:round/>
                <a:headEnd/>
                <a:tailEnd/>
              </a:ln>
            </p:spPr>
            <p:txBody>
              <a:bodyPr/>
              <a:lstStyle/>
              <a:p>
                <a:endParaRPr lang="ja-JP" altLang="en-US"/>
              </a:p>
            </p:txBody>
          </p:sp>
          <p:sp>
            <p:nvSpPr>
              <p:cNvPr id="2489" name="Freeform 319"/>
              <p:cNvSpPr>
                <a:spLocks/>
              </p:cNvSpPr>
              <p:nvPr/>
            </p:nvSpPr>
            <p:spPr bwMode="auto">
              <a:xfrm>
                <a:off x="1761" y="1232"/>
                <a:ext cx="24" cy="13"/>
              </a:xfrm>
              <a:custGeom>
                <a:avLst/>
                <a:gdLst/>
                <a:ahLst/>
                <a:cxnLst>
                  <a:cxn ang="0">
                    <a:pos x="157" y="0"/>
                  </a:cxn>
                  <a:cxn ang="0">
                    <a:pos x="172" y="61"/>
                  </a:cxn>
                  <a:cxn ang="0">
                    <a:pos x="93" y="79"/>
                  </a:cxn>
                  <a:cxn ang="0">
                    <a:pos x="15" y="97"/>
                  </a:cxn>
                  <a:cxn ang="0">
                    <a:pos x="0" y="37"/>
                  </a:cxn>
                  <a:cxn ang="0">
                    <a:pos x="78" y="19"/>
                  </a:cxn>
                  <a:cxn ang="0">
                    <a:pos x="157" y="0"/>
                  </a:cxn>
                </a:cxnLst>
                <a:rect l="0" t="0" r="r" b="b"/>
                <a:pathLst>
                  <a:path w="172" h="97">
                    <a:moveTo>
                      <a:pt x="157" y="0"/>
                    </a:moveTo>
                    <a:lnTo>
                      <a:pt x="172" y="61"/>
                    </a:lnTo>
                    <a:lnTo>
                      <a:pt x="93" y="79"/>
                    </a:lnTo>
                    <a:lnTo>
                      <a:pt x="15" y="97"/>
                    </a:lnTo>
                    <a:lnTo>
                      <a:pt x="0" y="37"/>
                    </a:lnTo>
                    <a:lnTo>
                      <a:pt x="78" y="19"/>
                    </a:lnTo>
                    <a:lnTo>
                      <a:pt x="157" y="0"/>
                    </a:lnTo>
                    <a:close/>
                  </a:path>
                </a:pathLst>
              </a:custGeom>
              <a:solidFill>
                <a:srgbClr val="FF0000"/>
              </a:solidFill>
              <a:ln w="9525">
                <a:noFill/>
                <a:round/>
                <a:headEnd/>
                <a:tailEnd/>
              </a:ln>
            </p:spPr>
            <p:txBody>
              <a:bodyPr/>
              <a:lstStyle/>
              <a:p>
                <a:endParaRPr lang="ja-JP" altLang="en-US"/>
              </a:p>
            </p:txBody>
          </p:sp>
          <p:sp>
            <p:nvSpPr>
              <p:cNvPr id="2490" name="Freeform 320"/>
              <p:cNvSpPr>
                <a:spLocks/>
              </p:cNvSpPr>
              <p:nvPr/>
            </p:nvSpPr>
            <p:spPr bwMode="auto">
              <a:xfrm>
                <a:off x="1774" y="1240"/>
                <a:ext cx="11" cy="2"/>
              </a:xfrm>
              <a:custGeom>
                <a:avLst/>
                <a:gdLst/>
                <a:ahLst/>
                <a:cxnLst>
                  <a:cxn ang="0">
                    <a:pos x="0" y="18"/>
                  </a:cxn>
                  <a:cxn ang="0">
                    <a:pos x="79" y="0"/>
                  </a:cxn>
                  <a:cxn ang="0">
                    <a:pos x="80" y="8"/>
                  </a:cxn>
                  <a:cxn ang="0">
                    <a:pos x="0" y="18"/>
                  </a:cxn>
                </a:cxnLst>
                <a:rect l="0" t="0" r="r" b="b"/>
                <a:pathLst>
                  <a:path w="80" h="18">
                    <a:moveTo>
                      <a:pt x="0" y="18"/>
                    </a:moveTo>
                    <a:lnTo>
                      <a:pt x="79" y="0"/>
                    </a:lnTo>
                    <a:lnTo>
                      <a:pt x="80" y="8"/>
                    </a:lnTo>
                    <a:lnTo>
                      <a:pt x="0" y="18"/>
                    </a:lnTo>
                    <a:close/>
                  </a:path>
                </a:pathLst>
              </a:custGeom>
              <a:solidFill>
                <a:srgbClr val="FF0000"/>
              </a:solidFill>
              <a:ln w="9525">
                <a:noFill/>
                <a:round/>
                <a:headEnd/>
                <a:tailEnd/>
              </a:ln>
            </p:spPr>
            <p:txBody>
              <a:bodyPr/>
              <a:lstStyle/>
              <a:p>
                <a:endParaRPr lang="ja-JP" altLang="en-US"/>
              </a:p>
            </p:txBody>
          </p:sp>
          <p:sp>
            <p:nvSpPr>
              <p:cNvPr id="2491" name="Freeform 321"/>
              <p:cNvSpPr>
                <a:spLocks/>
              </p:cNvSpPr>
              <p:nvPr/>
            </p:nvSpPr>
            <p:spPr bwMode="auto">
              <a:xfrm>
                <a:off x="1763" y="1241"/>
                <a:ext cx="23" cy="10"/>
              </a:xfrm>
              <a:custGeom>
                <a:avLst/>
                <a:gdLst/>
                <a:ahLst/>
                <a:cxnLst>
                  <a:cxn ang="0">
                    <a:pos x="159" y="0"/>
                  </a:cxn>
                  <a:cxn ang="0">
                    <a:pos x="167" y="62"/>
                  </a:cxn>
                  <a:cxn ang="0">
                    <a:pos x="88" y="73"/>
                  </a:cxn>
                  <a:cxn ang="0">
                    <a:pos x="8" y="84"/>
                  </a:cxn>
                  <a:cxn ang="0">
                    <a:pos x="0" y="22"/>
                  </a:cxn>
                  <a:cxn ang="0">
                    <a:pos x="79" y="10"/>
                  </a:cxn>
                  <a:cxn ang="0">
                    <a:pos x="159" y="0"/>
                  </a:cxn>
                </a:cxnLst>
                <a:rect l="0" t="0" r="r" b="b"/>
                <a:pathLst>
                  <a:path w="167" h="84">
                    <a:moveTo>
                      <a:pt x="159" y="0"/>
                    </a:moveTo>
                    <a:lnTo>
                      <a:pt x="167" y="62"/>
                    </a:lnTo>
                    <a:lnTo>
                      <a:pt x="88" y="73"/>
                    </a:lnTo>
                    <a:lnTo>
                      <a:pt x="8" y="84"/>
                    </a:lnTo>
                    <a:lnTo>
                      <a:pt x="0" y="22"/>
                    </a:lnTo>
                    <a:lnTo>
                      <a:pt x="79" y="10"/>
                    </a:lnTo>
                    <a:lnTo>
                      <a:pt x="159" y="0"/>
                    </a:lnTo>
                    <a:close/>
                  </a:path>
                </a:pathLst>
              </a:custGeom>
              <a:solidFill>
                <a:srgbClr val="FF0000"/>
              </a:solidFill>
              <a:ln w="9525">
                <a:noFill/>
                <a:round/>
                <a:headEnd/>
                <a:tailEnd/>
              </a:ln>
            </p:spPr>
            <p:txBody>
              <a:bodyPr/>
              <a:lstStyle/>
              <a:p>
                <a:endParaRPr lang="ja-JP" altLang="en-US"/>
              </a:p>
            </p:txBody>
          </p:sp>
          <p:sp>
            <p:nvSpPr>
              <p:cNvPr id="2492" name="Freeform 322"/>
              <p:cNvSpPr>
                <a:spLocks/>
              </p:cNvSpPr>
              <p:nvPr/>
            </p:nvSpPr>
            <p:spPr bwMode="auto">
              <a:xfrm>
                <a:off x="1775" y="1249"/>
                <a:ext cx="12" cy="1"/>
              </a:xfrm>
              <a:custGeom>
                <a:avLst/>
                <a:gdLst/>
                <a:ahLst/>
                <a:cxnLst>
                  <a:cxn ang="0">
                    <a:pos x="0" y="11"/>
                  </a:cxn>
                  <a:cxn ang="0">
                    <a:pos x="79" y="0"/>
                  </a:cxn>
                  <a:cxn ang="0">
                    <a:pos x="81" y="7"/>
                  </a:cxn>
                  <a:cxn ang="0">
                    <a:pos x="0" y="11"/>
                  </a:cxn>
                </a:cxnLst>
                <a:rect l="0" t="0" r="r" b="b"/>
                <a:pathLst>
                  <a:path w="81" h="11">
                    <a:moveTo>
                      <a:pt x="0" y="11"/>
                    </a:moveTo>
                    <a:lnTo>
                      <a:pt x="79" y="0"/>
                    </a:lnTo>
                    <a:lnTo>
                      <a:pt x="81" y="7"/>
                    </a:lnTo>
                    <a:lnTo>
                      <a:pt x="0" y="11"/>
                    </a:lnTo>
                    <a:close/>
                  </a:path>
                </a:pathLst>
              </a:custGeom>
              <a:solidFill>
                <a:srgbClr val="FF0000"/>
              </a:solidFill>
              <a:ln w="9525">
                <a:noFill/>
                <a:round/>
                <a:headEnd/>
                <a:tailEnd/>
              </a:ln>
            </p:spPr>
            <p:txBody>
              <a:bodyPr/>
              <a:lstStyle/>
              <a:p>
                <a:endParaRPr lang="ja-JP" altLang="en-US"/>
              </a:p>
            </p:txBody>
          </p:sp>
          <p:sp>
            <p:nvSpPr>
              <p:cNvPr id="2493" name="Freeform 323"/>
              <p:cNvSpPr>
                <a:spLocks/>
              </p:cNvSpPr>
              <p:nvPr/>
            </p:nvSpPr>
            <p:spPr bwMode="auto">
              <a:xfrm>
                <a:off x="1764" y="1250"/>
                <a:ext cx="23" cy="9"/>
              </a:xfrm>
              <a:custGeom>
                <a:avLst/>
                <a:gdLst/>
                <a:ahLst/>
                <a:cxnLst>
                  <a:cxn ang="0">
                    <a:pos x="162" y="0"/>
                  </a:cxn>
                  <a:cxn ang="0">
                    <a:pos x="165" y="66"/>
                  </a:cxn>
                  <a:cxn ang="0">
                    <a:pos x="84" y="69"/>
                  </a:cxn>
                  <a:cxn ang="0">
                    <a:pos x="3" y="72"/>
                  </a:cxn>
                  <a:cxn ang="0">
                    <a:pos x="0" y="8"/>
                  </a:cxn>
                  <a:cxn ang="0">
                    <a:pos x="81" y="4"/>
                  </a:cxn>
                  <a:cxn ang="0">
                    <a:pos x="162" y="0"/>
                  </a:cxn>
                </a:cxnLst>
                <a:rect l="0" t="0" r="r" b="b"/>
                <a:pathLst>
                  <a:path w="165" h="72">
                    <a:moveTo>
                      <a:pt x="162" y="0"/>
                    </a:moveTo>
                    <a:lnTo>
                      <a:pt x="165" y="66"/>
                    </a:lnTo>
                    <a:lnTo>
                      <a:pt x="84" y="69"/>
                    </a:lnTo>
                    <a:lnTo>
                      <a:pt x="3" y="72"/>
                    </a:lnTo>
                    <a:lnTo>
                      <a:pt x="0" y="8"/>
                    </a:lnTo>
                    <a:lnTo>
                      <a:pt x="81" y="4"/>
                    </a:lnTo>
                    <a:lnTo>
                      <a:pt x="162" y="0"/>
                    </a:lnTo>
                    <a:close/>
                  </a:path>
                </a:pathLst>
              </a:custGeom>
              <a:solidFill>
                <a:srgbClr val="FF0000"/>
              </a:solidFill>
              <a:ln w="9525">
                <a:noFill/>
                <a:round/>
                <a:headEnd/>
                <a:tailEnd/>
              </a:ln>
            </p:spPr>
            <p:txBody>
              <a:bodyPr/>
              <a:lstStyle/>
              <a:p>
                <a:endParaRPr lang="ja-JP" altLang="en-US"/>
              </a:p>
            </p:txBody>
          </p:sp>
          <p:sp>
            <p:nvSpPr>
              <p:cNvPr id="2494" name="Freeform 324"/>
              <p:cNvSpPr>
                <a:spLocks/>
              </p:cNvSpPr>
              <p:nvPr/>
            </p:nvSpPr>
            <p:spPr bwMode="auto">
              <a:xfrm>
                <a:off x="1776" y="1258"/>
                <a:ext cx="11" cy="1"/>
              </a:xfrm>
              <a:custGeom>
                <a:avLst/>
                <a:gdLst/>
                <a:ahLst/>
                <a:cxnLst>
                  <a:cxn ang="0">
                    <a:pos x="0" y="3"/>
                  </a:cxn>
                  <a:cxn ang="0">
                    <a:pos x="81" y="0"/>
                  </a:cxn>
                  <a:cxn ang="0">
                    <a:pos x="81" y="6"/>
                  </a:cxn>
                  <a:cxn ang="0">
                    <a:pos x="0" y="3"/>
                  </a:cxn>
                </a:cxnLst>
                <a:rect l="0" t="0" r="r" b="b"/>
                <a:pathLst>
                  <a:path w="81" h="6">
                    <a:moveTo>
                      <a:pt x="0" y="3"/>
                    </a:moveTo>
                    <a:lnTo>
                      <a:pt x="81" y="0"/>
                    </a:lnTo>
                    <a:lnTo>
                      <a:pt x="81" y="6"/>
                    </a:lnTo>
                    <a:lnTo>
                      <a:pt x="0" y="3"/>
                    </a:lnTo>
                    <a:close/>
                  </a:path>
                </a:pathLst>
              </a:custGeom>
              <a:solidFill>
                <a:srgbClr val="FF0000"/>
              </a:solidFill>
              <a:ln w="9525">
                <a:noFill/>
                <a:round/>
                <a:headEnd/>
                <a:tailEnd/>
              </a:ln>
            </p:spPr>
            <p:txBody>
              <a:bodyPr/>
              <a:lstStyle/>
              <a:p>
                <a:endParaRPr lang="ja-JP" altLang="en-US"/>
              </a:p>
            </p:txBody>
          </p:sp>
          <p:sp>
            <p:nvSpPr>
              <p:cNvPr id="2495" name="Freeform 325"/>
              <p:cNvSpPr>
                <a:spLocks/>
              </p:cNvSpPr>
              <p:nvPr/>
            </p:nvSpPr>
            <p:spPr bwMode="auto">
              <a:xfrm>
                <a:off x="1764" y="1258"/>
                <a:ext cx="23" cy="9"/>
              </a:xfrm>
              <a:custGeom>
                <a:avLst/>
                <a:gdLst/>
                <a:ahLst/>
                <a:cxnLst>
                  <a:cxn ang="0">
                    <a:pos x="165" y="6"/>
                  </a:cxn>
                  <a:cxn ang="0">
                    <a:pos x="162" y="71"/>
                  </a:cxn>
                  <a:cxn ang="0">
                    <a:pos x="81" y="67"/>
                  </a:cxn>
                  <a:cxn ang="0">
                    <a:pos x="0" y="64"/>
                  </a:cxn>
                  <a:cxn ang="0">
                    <a:pos x="3" y="0"/>
                  </a:cxn>
                  <a:cxn ang="0">
                    <a:pos x="84" y="3"/>
                  </a:cxn>
                  <a:cxn ang="0">
                    <a:pos x="165" y="6"/>
                  </a:cxn>
                </a:cxnLst>
                <a:rect l="0" t="0" r="r" b="b"/>
                <a:pathLst>
                  <a:path w="165" h="71">
                    <a:moveTo>
                      <a:pt x="165" y="6"/>
                    </a:moveTo>
                    <a:lnTo>
                      <a:pt x="162" y="71"/>
                    </a:lnTo>
                    <a:lnTo>
                      <a:pt x="81" y="67"/>
                    </a:lnTo>
                    <a:lnTo>
                      <a:pt x="0" y="64"/>
                    </a:lnTo>
                    <a:lnTo>
                      <a:pt x="3" y="0"/>
                    </a:lnTo>
                    <a:lnTo>
                      <a:pt x="84" y="3"/>
                    </a:lnTo>
                    <a:lnTo>
                      <a:pt x="165" y="6"/>
                    </a:lnTo>
                    <a:close/>
                  </a:path>
                </a:pathLst>
              </a:custGeom>
              <a:solidFill>
                <a:srgbClr val="FF0000"/>
              </a:solidFill>
              <a:ln w="9525">
                <a:noFill/>
                <a:round/>
                <a:headEnd/>
                <a:tailEnd/>
              </a:ln>
            </p:spPr>
            <p:txBody>
              <a:bodyPr/>
              <a:lstStyle/>
              <a:p>
                <a:endParaRPr lang="ja-JP" altLang="en-US"/>
              </a:p>
            </p:txBody>
          </p:sp>
          <p:sp>
            <p:nvSpPr>
              <p:cNvPr id="2496" name="Freeform 326"/>
              <p:cNvSpPr>
                <a:spLocks/>
              </p:cNvSpPr>
              <p:nvPr/>
            </p:nvSpPr>
            <p:spPr bwMode="auto">
              <a:xfrm>
                <a:off x="1775" y="1266"/>
                <a:ext cx="12" cy="2"/>
              </a:xfrm>
              <a:custGeom>
                <a:avLst/>
                <a:gdLst/>
                <a:ahLst/>
                <a:cxnLst>
                  <a:cxn ang="0">
                    <a:pos x="0" y="0"/>
                  </a:cxn>
                  <a:cxn ang="0">
                    <a:pos x="81" y="4"/>
                  </a:cxn>
                  <a:cxn ang="0">
                    <a:pos x="79" y="12"/>
                  </a:cxn>
                  <a:cxn ang="0">
                    <a:pos x="0" y="0"/>
                  </a:cxn>
                </a:cxnLst>
                <a:rect l="0" t="0" r="r" b="b"/>
                <a:pathLst>
                  <a:path w="81" h="12">
                    <a:moveTo>
                      <a:pt x="0" y="0"/>
                    </a:moveTo>
                    <a:lnTo>
                      <a:pt x="81" y="4"/>
                    </a:lnTo>
                    <a:lnTo>
                      <a:pt x="79" y="12"/>
                    </a:lnTo>
                    <a:lnTo>
                      <a:pt x="0" y="0"/>
                    </a:lnTo>
                    <a:close/>
                  </a:path>
                </a:pathLst>
              </a:custGeom>
              <a:solidFill>
                <a:srgbClr val="FF0000"/>
              </a:solidFill>
              <a:ln w="9525">
                <a:noFill/>
                <a:round/>
                <a:headEnd/>
                <a:tailEnd/>
              </a:ln>
            </p:spPr>
            <p:txBody>
              <a:bodyPr/>
              <a:lstStyle/>
              <a:p>
                <a:endParaRPr lang="ja-JP" altLang="en-US"/>
              </a:p>
            </p:txBody>
          </p:sp>
          <p:sp>
            <p:nvSpPr>
              <p:cNvPr id="2497" name="Freeform 327"/>
              <p:cNvSpPr>
                <a:spLocks/>
              </p:cNvSpPr>
              <p:nvPr/>
            </p:nvSpPr>
            <p:spPr bwMode="auto">
              <a:xfrm>
                <a:off x="1763" y="1265"/>
                <a:ext cx="23" cy="11"/>
              </a:xfrm>
              <a:custGeom>
                <a:avLst/>
                <a:gdLst/>
                <a:ahLst/>
                <a:cxnLst>
                  <a:cxn ang="0">
                    <a:pos x="167" y="22"/>
                  </a:cxn>
                  <a:cxn ang="0">
                    <a:pos x="159" y="84"/>
                  </a:cxn>
                  <a:cxn ang="0">
                    <a:pos x="79" y="73"/>
                  </a:cxn>
                  <a:cxn ang="0">
                    <a:pos x="0" y="62"/>
                  </a:cxn>
                  <a:cxn ang="0">
                    <a:pos x="8" y="0"/>
                  </a:cxn>
                  <a:cxn ang="0">
                    <a:pos x="88" y="10"/>
                  </a:cxn>
                  <a:cxn ang="0">
                    <a:pos x="167" y="22"/>
                  </a:cxn>
                </a:cxnLst>
                <a:rect l="0" t="0" r="r" b="b"/>
                <a:pathLst>
                  <a:path w="167" h="84">
                    <a:moveTo>
                      <a:pt x="167" y="22"/>
                    </a:moveTo>
                    <a:lnTo>
                      <a:pt x="159" y="84"/>
                    </a:lnTo>
                    <a:lnTo>
                      <a:pt x="79" y="73"/>
                    </a:lnTo>
                    <a:lnTo>
                      <a:pt x="0" y="62"/>
                    </a:lnTo>
                    <a:lnTo>
                      <a:pt x="8" y="0"/>
                    </a:lnTo>
                    <a:lnTo>
                      <a:pt x="88" y="10"/>
                    </a:lnTo>
                    <a:lnTo>
                      <a:pt x="167" y="22"/>
                    </a:lnTo>
                    <a:close/>
                  </a:path>
                </a:pathLst>
              </a:custGeom>
              <a:solidFill>
                <a:srgbClr val="FF0000"/>
              </a:solidFill>
              <a:ln w="9525">
                <a:noFill/>
                <a:round/>
                <a:headEnd/>
                <a:tailEnd/>
              </a:ln>
            </p:spPr>
            <p:txBody>
              <a:bodyPr/>
              <a:lstStyle/>
              <a:p>
                <a:endParaRPr lang="ja-JP" altLang="en-US"/>
              </a:p>
            </p:txBody>
          </p:sp>
          <p:sp>
            <p:nvSpPr>
              <p:cNvPr id="2498" name="Freeform 328"/>
              <p:cNvSpPr>
                <a:spLocks/>
              </p:cNvSpPr>
              <p:nvPr/>
            </p:nvSpPr>
            <p:spPr bwMode="auto">
              <a:xfrm>
                <a:off x="1774" y="1274"/>
                <a:ext cx="11" cy="2"/>
              </a:xfrm>
              <a:custGeom>
                <a:avLst/>
                <a:gdLst/>
                <a:ahLst/>
                <a:cxnLst>
                  <a:cxn ang="0">
                    <a:pos x="0" y="0"/>
                  </a:cxn>
                  <a:cxn ang="0">
                    <a:pos x="80" y="11"/>
                  </a:cxn>
                  <a:cxn ang="0">
                    <a:pos x="79" y="18"/>
                  </a:cxn>
                  <a:cxn ang="0">
                    <a:pos x="0" y="0"/>
                  </a:cxn>
                </a:cxnLst>
                <a:rect l="0" t="0" r="r" b="b"/>
                <a:pathLst>
                  <a:path w="80" h="18">
                    <a:moveTo>
                      <a:pt x="0" y="0"/>
                    </a:moveTo>
                    <a:lnTo>
                      <a:pt x="80" y="11"/>
                    </a:lnTo>
                    <a:lnTo>
                      <a:pt x="79" y="18"/>
                    </a:lnTo>
                    <a:lnTo>
                      <a:pt x="0" y="0"/>
                    </a:lnTo>
                    <a:close/>
                  </a:path>
                </a:pathLst>
              </a:custGeom>
              <a:solidFill>
                <a:srgbClr val="FF0000"/>
              </a:solidFill>
              <a:ln w="9525">
                <a:noFill/>
                <a:round/>
                <a:headEnd/>
                <a:tailEnd/>
              </a:ln>
            </p:spPr>
            <p:txBody>
              <a:bodyPr/>
              <a:lstStyle/>
              <a:p>
                <a:endParaRPr lang="ja-JP" altLang="en-US"/>
              </a:p>
            </p:txBody>
          </p:sp>
          <p:sp>
            <p:nvSpPr>
              <p:cNvPr id="2499" name="Freeform 329"/>
              <p:cNvSpPr>
                <a:spLocks/>
              </p:cNvSpPr>
              <p:nvPr/>
            </p:nvSpPr>
            <p:spPr bwMode="auto">
              <a:xfrm>
                <a:off x="1761" y="1272"/>
                <a:ext cx="24" cy="12"/>
              </a:xfrm>
              <a:custGeom>
                <a:avLst/>
                <a:gdLst/>
                <a:ahLst/>
                <a:cxnLst>
                  <a:cxn ang="0">
                    <a:pos x="172" y="35"/>
                  </a:cxn>
                  <a:cxn ang="0">
                    <a:pos x="157" y="97"/>
                  </a:cxn>
                  <a:cxn ang="0">
                    <a:pos x="78" y="78"/>
                  </a:cxn>
                  <a:cxn ang="0">
                    <a:pos x="0" y="60"/>
                  </a:cxn>
                  <a:cxn ang="0">
                    <a:pos x="15" y="0"/>
                  </a:cxn>
                  <a:cxn ang="0">
                    <a:pos x="93" y="17"/>
                  </a:cxn>
                  <a:cxn ang="0">
                    <a:pos x="172" y="35"/>
                  </a:cxn>
                </a:cxnLst>
                <a:rect l="0" t="0" r="r" b="b"/>
                <a:pathLst>
                  <a:path w="172" h="97">
                    <a:moveTo>
                      <a:pt x="172" y="35"/>
                    </a:moveTo>
                    <a:lnTo>
                      <a:pt x="157" y="97"/>
                    </a:lnTo>
                    <a:lnTo>
                      <a:pt x="78" y="78"/>
                    </a:lnTo>
                    <a:lnTo>
                      <a:pt x="0" y="60"/>
                    </a:lnTo>
                    <a:lnTo>
                      <a:pt x="15" y="0"/>
                    </a:lnTo>
                    <a:lnTo>
                      <a:pt x="93" y="17"/>
                    </a:lnTo>
                    <a:lnTo>
                      <a:pt x="172" y="35"/>
                    </a:lnTo>
                    <a:close/>
                  </a:path>
                </a:pathLst>
              </a:custGeom>
              <a:solidFill>
                <a:srgbClr val="FF0000"/>
              </a:solidFill>
              <a:ln w="9525">
                <a:noFill/>
                <a:round/>
                <a:headEnd/>
                <a:tailEnd/>
              </a:ln>
            </p:spPr>
            <p:txBody>
              <a:bodyPr/>
              <a:lstStyle/>
              <a:p>
                <a:endParaRPr lang="ja-JP" altLang="en-US"/>
              </a:p>
            </p:txBody>
          </p:sp>
          <p:sp>
            <p:nvSpPr>
              <p:cNvPr id="2500" name="Freeform 330"/>
              <p:cNvSpPr>
                <a:spLocks/>
              </p:cNvSpPr>
              <p:nvPr/>
            </p:nvSpPr>
            <p:spPr bwMode="auto">
              <a:xfrm>
                <a:off x="1772" y="1282"/>
                <a:ext cx="11" cy="3"/>
              </a:xfrm>
              <a:custGeom>
                <a:avLst/>
                <a:gdLst/>
                <a:ahLst/>
                <a:cxnLst>
                  <a:cxn ang="0">
                    <a:pos x="0" y="0"/>
                  </a:cxn>
                  <a:cxn ang="0">
                    <a:pos x="79" y="19"/>
                  </a:cxn>
                  <a:cxn ang="0">
                    <a:pos x="78" y="25"/>
                  </a:cxn>
                  <a:cxn ang="0">
                    <a:pos x="0" y="0"/>
                  </a:cxn>
                </a:cxnLst>
                <a:rect l="0" t="0" r="r" b="b"/>
                <a:pathLst>
                  <a:path w="79" h="25">
                    <a:moveTo>
                      <a:pt x="0" y="0"/>
                    </a:moveTo>
                    <a:lnTo>
                      <a:pt x="79" y="19"/>
                    </a:lnTo>
                    <a:lnTo>
                      <a:pt x="78" y="25"/>
                    </a:lnTo>
                    <a:lnTo>
                      <a:pt x="0" y="0"/>
                    </a:lnTo>
                    <a:close/>
                  </a:path>
                </a:pathLst>
              </a:custGeom>
              <a:solidFill>
                <a:srgbClr val="FF0000"/>
              </a:solidFill>
              <a:ln w="9525">
                <a:noFill/>
                <a:round/>
                <a:headEnd/>
                <a:tailEnd/>
              </a:ln>
            </p:spPr>
            <p:txBody>
              <a:bodyPr/>
              <a:lstStyle/>
              <a:p>
                <a:endParaRPr lang="ja-JP" altLang="en-US"/>
              </a:p>
            </p:txBody>
          </p:sp>
          <p:sp>
            <p:nvSpPr>
              <p:cNvPr id="2501" name="Freeform 331"/>
              <p:cNvSpPr>
                <a:spLocks/>
              </p:cNvSpPr>
              <p:nvPr/>
            </p:nvSpPr>
            <p:spPr bwMode="auto">
              <a:xfrm>
                <a:off x="1758" y="1279"/>
                <a:ext cx="25" cy="13"/>
              </a:xfrm>
              <a:custGeom>
                <a:avLst/>
                <a:gdLst/>
                <a:ahLst/>
                <a:cxnLst>
                  <a:cxn ang="0">
                    <a:pos x="173" y="51"/>
                  </a:cxn>
                  <a:cxn ang="0">
                    <a:pos x="153" y="110"/>
                  </a:cxn>
                  <a:cxn ang="0">
                    <a:pos x="76" y="85"/>
                  </a:cxn>
                  <a:cxn ang="0">
                    <a:pos x="0" y="59"/>
                  </a:cxn>
                  <a:cxn ang="0">
                    <a:pos x="19" y="0"/>
                  </a:cxn>
                  <a:cxn ang="0">
                    <a:pos x="95" y="26"/>
                  </a:cxn>
                  <a:cxn ang="0">
                    <a:pos x="173" y="51"/>
                  </a:cxn>
                </a:cxnLst>
                <a:rect l="0" t="0" r="r" b="b"/>
                <a:pathLst>
                  <a:path w="173" h="110">
                    <a:moveTo>
                      <a:pt x="173" y="51"/>
                    </a:moveTo>
                    <a:lnTo>
                      <a:pt x="153" y="110"/>
                    </a:lnTo>
                    <a:lnTo>
                      <a:pt x="76" y="85"/>
                    </a:lnTo>
                    <a:lnTo>
                      <a:pt x="0" y="59"/>
                    </a:lnTo>
                    <a:lnTo>
                      <a:pt x="19" y="0"/>
                    </a:lnTo>
                    <a:lnTo>
                      <a:pt x="95" y="26"/>
                    </a:lnTo>
                    <a:lnTo>
                      <a:pt x="173" y="51"/>
                    </a:lnTo>
                    <a:close/>
                  </a:path>
                </a:pathLst>
              </a:custGeom>
              <a:solidFill>
                <a:srgbClr val="FF0000"/>
              </a:solidFill>
              <a:ln w="9525">
                <a:noFill/>
                <a:round/>
                <a:headEnd/>
                <a:tailEnd/>
              </a:ln>
            </p:spPr>
            <p:txBody>
              <a:bodyPr/>
              <a:lstStyle/>
              <a:p>
                <a:endParaRPr lang="ja-JP" altLang="en-US"/>
              </a:p>
            </p:txBody>
          </p:sp>
          <p:sp>
            <p:nvSpPr>
              <p:cNvPr id="2502" name="Freeform 332"/>
              <p:cNvSpPr>
                <a:spLocks/>
              </p:cNvSpPr>
              <p:nvPr/>
            </p:nvSpPr>
            <p:spPr bwMode="auto">
              <a:xfrm>
                <a:off x="1769" y="1289"/>
                <a:ext cx="11" cy="4"/>
              </a:xfrm>
              <a:custGeom>
                <a:avLst/>
                <a:gdLst/>
                <a:ahLst/>
                <a:cxnLst>
                  <a:cxn ang="0">
                    <a:pos x="0" y="0"/>
                  </a:cxn>
                  <a:cxn ang="0">
                    <a:pos x="77" y="25"/>
                  </a:cxn>
                  <a:cxn ang="0">
                    <a:pos x="75" y="31"/>
                  </a:cxn>
                  <a:cxn ang="0">
                    <a:pos x="0" y="0"/>
                  </a:cxn>
                </a:cxnLst>
                <a:rect l="0" t="0" r="r" b="b"/>
                <a:pathLst>
                  <a:path w="77" h="31">
                    <a:moveTo>
                      <a:pt x="0" y="0"/>
                    </a:moveTo>
                    <a:lnTo>
                      <a:pt x="77" y="25"/>
                    </a:lnTo>
                    <a:lnTo>
                      <a:pt x="75" y="31"/>
                    </a:lnTo>
                    <a:lnTo>
                      <a:pt x="0" y="0"/>
                    </a:lnTo>
                    <a:close/>
                  </a:path>
                </a:pathLst>
              </a:custGeom>
              <a:solidFill>
                <a:srgbClr val="FF0000"/>
              </a:solidFill>
              <a:ln w="9525">
                <a:noFill/>
                <a:round/>
                <a:headEnd/>
                <a:tailEnd/>
              </a:ln>
            </p:spPr>
            <p:txBody>
              <a:bodyPr/>
              <a:lstStyle/>
              <a:p>
                <a:endParaRPr lang="ja-JP" altLang="en-US"/>
              </a:p>
            </p:txBody>
          </p:sp>
          <p:sp>
            <p:nvSpPr>
              <p:cNvPr id="2503" name="Freeform 333"/>
              <p:cNvSpPr>
                <a:spLocks/>
              </p:cNvSpPr>
              <p:nvPr/>
            </p:nvSpPr>
            <p:spPr bwMode="auto">
              <a:xfrm>
                <a:off x="1755" y="1285"/>
                <a:ext cx="25" cy="15"/>
              </a:xfrm>
              <a:custGeom>
                <a:avLst/>
                <a:gdLst/>
                <a:ahLst/>
                <a:cxnLst>
                  <a:cxn ang="0">
                    <a:pos x="173" y="64"/>
                  </a:cxn>
                  <a:cxn ang="0">
                    <a:pos x="148" y="120"/>
                  </a:cxn>
                  <a:cxn ang="0">
                    <a:pos x="74" y="88"/>
                  </a:cxn>
                  <a:cxn ang="0">
                    <a:pos x="0" y="55"/>
                  </a:cxn>
                  <a:cxn ang="0">
                    <a:pos x="24" y="0"/>
                  </a:cxn>
                  <a:cxn ang="0">
                    <a:pos x="98" y="33"/>
                  </a:cxn>
                  <a:cxn ang="0">
                    <a:pos x="173" y="64"/>
                  </a:cxn>
                </a:cxnLst>
                <a:rect l="0" t="0" r="r" b="b"/>
                <a:pathLst>
                  <a:path w="173" h="120">
                    <a:moveTo>
                      <a:pt x="173" y="64"/>
                    </a:moveTo>
                    <a:lnTo>
                      <a:pt x="148" y="120"/>
                    </a:lnTo>
                    <a:lnTo>
                      <a:pt x="74" y="88"/>
                    </a:lnTo>
                    <a:lnTo>
                      <a:pt x="0" y="55"/>
                    </a:lnTo>
                    <a:lnTo>
                      <a:pt x="24" y="0"/>
                    </a:lnTo>
                    <a:lnTo>
                      <a:pt x="98" y="33"/>
                    </a:lnTo>
                    <a:lnTo>
                      <a:pt x="173" y="64"/>
                    </a:lnTo>
                    <a:close/>
                  </a:path>
                </a:pathLst>
              </a:custGeom>
              <a:solidFill>
                <a:srgbClr val="FF0000"/>
              </a:solidFill>
              <a:ln w="9525">
                <a:noFill/>
                <a:round/>
                <a:headEnd/>
                <a:tailEnd/>
              </a:ln>
            </p:spPr>
            <p:txBody>
              <a:bodyPr/>
              <a:lstStyle/>
              <a:p>
                <a:endParaRPr lang="ja-JP" altLang="en-US"/>
              </a:p>
            </p:txBody>
          </p:sp>
          <p:sp>
            <p:nvSpPr>
              <p:cNvPr id="2504" name="Freeform 334"/>
              <p:cNvSpPr>
                <a:spLocks/>
              </p:cNvSpPr>
              <p:nvPr/>
            </p:nvSpPr>
            <p:spPr bwMode="auto">
              <a:xfrm>
                <a:off x="1766" y="1296"/>
                <a:ext cx="10" cy="5"/>
              </a:xfrm>
              <a:custGeom>
                <a:avLst/>
                <a:gdLst/>
                <a:ahLst/>
                <a:cxnLst>
                  <a:cxn ang="0">
                    <a:pos x="0" y="0"/>
                  </a:cxn>
                  <a:cxn ang="0">
                    <a:pos x="74" y="32"/>
                  </a:cxn>
                  <a:cxn ang="0">
                    <a:pos x="71" y="39"/>
                  </a:cxn>
                  <a:cxn ang="0">
                    <a:pos x="0" y="0"/>
                  </a:cxn>
                </a:cxnLst>
                <a:rect l="0" t="0" r="r" b="b"/>
                <a:pathLst>
                  <a:path w="74" h="39">
                    <a:moveTo>
                      <a:pt x="0" y="0"/>
                    </a:moveTo>
                    <a:lnTo>
                      <a:pt x="74" y="32"/>
                    </a:lnTo>
                    <a:lnTo>
                      <a:pt x="71" y="39"/>
                    </a:lnTo>
                    <a:lnTo>
                      <a:pt x="0" y="0"/>
                    </a:lnTo>
                    <a:close/>
                  </a:path>
                </a:pathLst>
              </a:custGeom>
              <a:solidFill>
                <a:srgbClr val="FF0000"/>
              </a:solidFill>
              <a:ln w="9525">
                <a:noFill/>
                <a:round/>
                <a:headEnd/>
                <a:tailEnd/>
              </a:ln>
            </p:spPr>
            <p:txBody>
              <a:bodyPr/>
              <a:lstStyle/>
              <a:p>
                <a:endParaRPr lang="ja-JP" altLang="en-US"/>
              </a:p>
            </p:txBody>
          </p:sp>
          <p:sp>
            <p:nvSpPr>
              <p:cNvPr id="2505" name="Freeform 335"/>
              <p:cNvSpPr>
                <a:spLocks/>
              </p:cNvSpPr>
              <p:nvPr/>
            </p:nvSpPr>
            <p:spPr bwMode="auto">
              <a:xfrm>
                <a:off x="1751" y="1291"/>
                <a:ext cx="25" cy="16"/>
              </a:xfrm>
              <a:custGeom>
                <a:avLst/>
                <a:gdLst/>
                <a:ahLst/>
                <a:cxnLst>
                  <a:cxn ang="0">
                    <a:pos x="171" y="78"/>
                  </a:cxn>
                  <a:cxn ang="0">
                    <a:pos x="141" y="129"/>
                  </a:cxn>
                  <a:cxn ang="0">
                    <a:pos x="71" y="90"/>
                  </a:cxn>
                  <a:cxn ang="0">
                    <a:pos x="0" y="52"/>
                  </a:cxn>
                  <a:cxn ang="0">
                    <a:pos x="30" y="0"/>
                  </a:cxn>
                  <a:cxn ang="0">
                    <a:pos x="100" y="39"/>
                  </a:cxn>
                  <a:cxn ang="0">
                    <a:pos x="171" y="78"/>
                  </a:cxn>
                </a:cxnLst>
                <a:rect l="0" t="0" r="r" b="b"/>
                <a:pathLst>
                  <a:path w="171" h="129">
                    <a:moveTo>
                      <a:pt x="171" y="78"/>
                    </a:moveTo>
                    <a:lnTo>
                      <a:pt x="141" y="129"/>
                    </a:lnTo>
                    <a:lnTo>
                      <a:pt x="71" y="90"/>
                    </a:lnTo>
                    <a:lnTo>
                      <a:pt x="0" y="52"/>
                    </a:lnTo>
                    <a:lnTo>
                      <a:pt x="30" y="0"/>
                    </a:lnTo>
                    <a:lnTo>
                      <a:pt x="100" y="39"/>
                    </a:lnTo>
                    <a:lnTo>
                      <a:pt x="171" y="78"/>
                    </a:lnTo>
                    <a:close/>
                  </a:path>
                </a:pathLst>
              </a:custGeom>
              <a:solidFill>
                <a:srgbClr val="FF0000"/>
              </a:solidFill>
              <a:ln w="9525">
                <a:noFill/>
                <a:round/>
                <a:headEnd/>
                <a:tailEnd/>
              </a:ln>
            </p:spPr>
            <p:txBody>
              <a:bodyPr/>
              <a:lstStyle/>
              <a:p>
                <a:endParaRPr lang="ja-JP" altLang="en-US"/>
              </a:p>
            </p:txBody>
          </p:sp>
          <p:sp>
            <p:nvSpPr>
              <p:cNvPr id="2506" name="Freeform 336"/>
              <p:cNvSpPr>
                <a:spLocks/>
              </p:cNvSpPr>
              <p:nvPr/>
            </p:nvSpPr>
            <p:spPr bwMode="auto">
              <a:xfrm>
                <a:off x="1761" y="1302"/>
                <a:ext cx="10" cy="6"/>
              </a:xfrm>
              <a:custGeom>
                <a:avLst/>
                <a:gdLst/>
                <a:ahLst/>
                <a:cxnLst>
                  <a:cxn ang="0">
                    <a:pos x="0" y="0"/>
                  </a:cxn>
                  <a:cxn ang="0">
                    <a:pos x="70" y="39"/>
                  </a:cxn>
                  <a:cxn ang="0">
                    <a:pos x="66" y="46"/>
                  </a:cxn>
                  <a:cxn ang="0">
                    <a:pos x="0" y="0"/>
                  </a:cxn>
                </a:cxnLst>
                <a:rect l="0" t="0" r="r" b="b"/>
                <a:pathLst>
                  <a:path w="70" h="46">
                    <a:moveTo>
                      <a:pt x="0" y="0"/>
                    </a:moveTo>
                    <a:lnTo>
                      <a:pt x="70" y="39"/>
                    </a:lnTo>
                    <a:lnTo>
                      <a:pt x="66" y="46"/>
                    </a:lnTo>
                    <a:lnTo>
                      <a:pt x="0" y="0"/>
                    </a:lnTo>
                    <a:close/>
                  </a:path>
                </a:pathLst>
              </a:custGeom>
              <a:solidFill>
                <a:srgbClr val="FF0000"/>
              </a:solidFill>
              <a:ln w="9525">
                <a:noFill/>
                <a:round/>
                <a:headEnd/>
                <a:tailEnd/>
              </a:ln>
            </p:spPr>
            <p:txBody>
              <a:bodyPr/>
              <a:lstStyle/>
              <a:p>
                <a:endParaRPr lang="ja-JP" altLang="en-US"/>
              </a:p>
            </p:txBody>
          </p:sp>
          <p:sp>
            <p:nvSpPr>
              <p:cNvPr id="2507" name="Freeform 337"/>
              <p:cNvSpPr>
                <a:spLocks/>
              </p:cNvSpPr>
              <p:nvPr/>
            </p:nvSpPr>
            <p:spPr bwMode="auto">
              <a:xfrm>
                <a:off x="1747" y="1297"/>
                <a:ext cx="24" cy="17"/>
              </a:xfrm>
              <a:custGeom>
                <a:avLst/>
                <a:gdLst/>
                <a:ahLst/>
                <a:cxnLst>
                  <a:cxn ang="0">
                    <a:pos x="167" y="90"/>
                  </a:cxn>
                  <a:cxn ang="0">
                    <a:pos x="134" y="138"/>
                  </a:cxn>
                  <a:cxn ang="0">
                    <a:pos x="67" y="94"/>
                  </a:cxn>
                  <a:cxn ang="0">
                    <a:pos x="0" y="48"/>
                  </a:cxn>
                  <a:cxn ang="0">
                    <a:pos x="34" y="0"/>
                  </a:cxn>
                  <a:cxn ang="0">
                    <a:pos x="101" y="44"/>
                  </a:cxn>
                  <a:cxn ang="0">
                    <a:pos x="167" y="90"/>
                  </a:cxn>
                </a:cxnLst>
                <a:rect l="0" t="0" r="r" b="b"/>
                <a:pathLst>
                  <a:path w="167" h="138">
                    <a:moveTo>
                      <a:pt x="167" y="90"/>
                    </a:moveTo>
                    <a:lnTo>
                      <a:pt x="134" y="138"/>
                    </a:lnTo>
                    <a:lnTo>
                      <a:pt x="67" y="94"/>
                    </a:lnTo>
                    <a:lnTo>
                      <a:pt x="0" y="48"/>
                    </a:lnTo>
                    <a:lnTo>
                      <a:pt x="34" y="0"/>
                    </a:lnTo>
                    <a:lnTo>
                      <a:pt x="101" y="44"/>
                    </a:lnTo>
                    <a:lnTo>
                      <a:pt x="167" y="90"/>
                    </a:lnTo>
                    <a:close/>
                  </a:path>
                </a:pathLst>
              </a:custGeom>
              <a:solidFill>
                <a:srgbClr val="FF0000"/>
              </a:solidFill>
              <a:ln w="9525">
                <a:noFill/>
                <a:round/>
                <a:headEnd/>
                <a:tailEnd/>
              </a:ln>
            </p:spPr>
            <p:txBody>
              <a:bodyPr/>
              <a:lstStyle/>
              <a:p>
                <a:endParaRPr lang="ja-JP" altLang="en-US"/>
              </a:p>
            </p:txBody>
          </p:sp>
          <p:sp>
            <p:nvSpPr>
              <p:cNvPr id="2508" name="Freeform 338"/>
              <p:cNvSpPr>
                <a:spLocks/>
              </p:cNvSpPr>
              <p:nvPr/>
            </p:nvSpPr>
            <p:spPr bwMode="auto">
              <a:xfrm>
                <a:off x="1757" y="1309"/>
                <a:ext cx="9" cy="6"/>
              </a:xfrm>
              <a:custGeom>
                <a:avLst/>
                <a:gdLst/>
                <a:ahLst/>
                <a:cxnLst>
                  <a:cxn ang="0">
                    <a:pos x="0" y="0"/>
                  </a:cxn>
                  <a:cxn ang="0">
                    <a:pos x="67" y="44"/>
                  </a:cxn>
                  <a:cxn ang="0">
                    <a:pos x="63" y="50"/>
                  </a:cxn>
                  <a:cxn ang="0">
                    <a:pos x="0" y="0"/>
                  </a:cxn>
                </a:cxnLst>
                <a:rect l="0" t="0" r="r" b="b"/>
                <a:pathLst>
                  <a:path w="67" h="50">
                    <a:moveTo>
                      <a:pt x="0" y="0"/>
                    </a:moveTo>
                    <a:lnTo>
                      <a:pt x="67" y="44"/>
                    </a:lnTo>
                    <a:lnTo>
                      <a:pt x="63" y="50"/>
                    </a:lnTo>
                    <a:lnTo>
                      <a:pt x="0" y="0"/>
                    </a:lnTo>
                    <a:close/>
                  </a:path>
                </a:pathLst>
              </a:custGeom>
              <a:solidFill>
                <a:srgbClr val="FF0000"/>
              </a:solidFill>
              <a:ln w="9525">
                <a:noFill/>
                <a:round/>
                <a:headEnd/>
                <a:tailEnd/>
              </a:ln>
            </p:spPr>
            <p:txBody>
              <a:bodyPr/>
              <a:lstStyle/>
              <a:p>
                <a:endParaRPr lang="ja-JP" altLang="en-US"/>
              </a:p>
            </p:txBody>
          </p:sp>
          <p:sp>
            <p:nvSpPr>
              <p:cNvPr id="2509" name="Freeform 339"/>
              <p:cNvSpPr>
                <a:spLocks/>
              </p:cNvSpPr>
              <p:nvPr/>
            </p:nvSpPr>
            <p:spPr bwMode="auto">
              <a:xfrm>
                <a:off x="1742" y="1302"/>
                <a:ext cx="24" cy="19"/>
              </a:xfrm>
              <a:custGeom>
                <a:avLst/>
                <a:gdLst/>
                <a:ahLst/>
                <a:cxnLst>
                  <a:cxn ang="0">
                    <a:pos x="163" y="102"/>
                  </a:cxn>
                  <a:cxn ang="0">
                    <a:pos x="125" y="148"/>
                  </a:cxn>
                  <a:cxn ang="0">
                    <a:pos x="63" y="96"/>
                  </a:cxn>
                  <a:cxn ang="0">
                    <a:pos x="0" y="46"/>
                  </a:cxn>
                  <a:cxn ang="0">
                    <a:pos x="39" y="0"/>
                  </a:cxn>
                  <a:cxn ang="0">
                    <a:pos x="100" y="52"/>
                  </a:cxn>
                  <a:cxn ang="0">
                    <a:pos x="163" y="102"/>
                  </a:cxn>
                </a:cxnLst>
                <a:rect l="0" t="0" r="r" b="b"/>
                <a:pathLst>
                  <a:path w="163" h="148">
                    <a:moveTo>
                      <a:pt x="163" y="102"/>
                    </a:moveTo>
                    <a:lnTo>
                      <a:pt x="125" y="148"/>
                    </a:lnTo>
                    <a:lnTo>
                      <a:pt x="63" y="96"/>
                    </a:lnTo>
                    <a:lnTo>
                      <a:pt x="0" y="46"/>
                    </a:lnTo>
                    <a:lnTo>
                      <a:pt x="39" y="0"/>
                    </a:lnTo>
                    <a:lnTo>
                      <a:pt x="100" y="52"/>
                    </a:lnTo>
                    <a:lnTo>
                      <a:pt x="163" y="102"/>
                    </a:lnTo>
                    <a:close/>
                  </a:path>
                </a:pathLst>
              </a:custGeom>
              <a:solidFill>
                <a:srgbClr val="FF0000"/>
              </a:solidFill>
              <a:ln w="9525">
                <a:noFill/>
                <a:round/>
                <a:headEnd/>
                <a:tailEnd/>
              </a:ln>
            </p:spPr>
            <p:txBody>
              <a:bodyPr/>
              <a:lstStyle/>
              <a:p>
                <a:endParaRPr lang="ja-JP" altLang="en-US"/>
              </a:p>
            </p:txBody>
          </p:sp>
          <p:sp>
            <p:nvSpPr>
              <p:cNvPr id="2510" name="Freeform 340"/>
              <p:cNvSpPr>
                <a:spLocks/>
              </p:cNvSpPr>
              <p:nvPr/>
            </p:nvSpPr>
            <p:spPr bwMode="auto">
              <a:xfrm>
                <a:off x="1751" y="1314"/>
                <a:ext cx="9" cy="7"/>
              </a:xfrm>
              <a:custGeom>
                <a:avLst/>
                <a:gdLst/>
                <a:ahLst/>
                <a:cxnLst>
                  <a:cxn ang="0">
                    <a:pos x="0" y="0"/>
                  </a:cxn>
                  <a:cxn ang="0">
                    <a:pos x="62" y="52"/>
                  </a:cxn>
                  <a:cxn ang="0">
                    <a:pos x="57" y="57"/>
                  </a:cxn>
                  <a:cxn ang="0">
                    <a:pos x="0" y="0"/>
                  </a:cxn>
                </a:cxnLst>
                <a:rect l="0" t="0" r="r" b="b"/>
                <a:pathLst>
                  <a:path w="62" h="57">
                    <a:moveTo>
                      <a:pt x="0" y="0"/>
                    </a:moveTo>
                    <a:lnTo>
                      <a:pt x="62" y="52"/>
                    </a:lnTo>
                    <a:lnTo>
                      <a:pt x="57" y="57"/>
                    </a:lnTo>
                    <a:lnTo>
                      <a:pt x="0" y="0"/>
                    </a:lnTo>
                    <a:close/>
                  </a:path>
                </a:pathLst>
              </a:custGeom>
              <a:solidFill>
                <a:srgbClr val="FF0000"/>
              </a:solidFill>
              <a:ln w="9525">
                <a:noFill/>
                <a:round/>
                <a:headEnd/>
                <a:tailEnd/>
              </a:ln>
            </p:spPr>
            <p:txBody>
              <a:bodyPr/>
              <a:lstStyle/>
              <a:p>
                <a:endParaRPr lang="ja-JP" altLang="en-US"/>
              </a:p>
            </p:txBody>
          </p:sp>
          <p:sp>
            <p:nvSpPr>
              <p:cNvPr id="2511" name="Freeform 341"/>
              <p:cNvSpPr>
                <a:spLocks/>
              </p:cNvSpPr>
              <p:nvPr/>
            </p:nvSpPr>
            <p:spPr bwMode="auto">
              <a:xfrm>
                <a:off x="1737" y="1307"/>
                <a:ext cx="22" cy="19"/>
              </a:xfrm>
              <a:custGeom>
                <a:avLst/>
                <a:gdLst/>
                <a:ahLst/>
                <a:cxnLst>
                  <a:cxn ang="0">
                    <a:pos x="156" y="114"/>
                  </a:cxn>
                  <a:cxn ang="0">
                    <a:pos x="115" y="155"/>
                  </a:cxn>
                  <a:cxn ang="0">
                    <a:pos x="58" y="98"/>
                  </a:cxn>
                  <a:cxn ang="0">
                    <a:pos x="0" y="41"/>
                  </a:cxn>
                  <a:cxn ang="0">
                    <a:pos x="42" y="0"/>
                  </a:cxn>
                  <a:cxn ang="0">
                    <a:pos x="99" y="57"/>
                  </a:cxn>
                  <a:cxn ang="0">
                    <a:pos x="156" y="114"/>
                  </a:cxn>
                </a:cxnLst>
                <a:rect l="0" t="0" r="r" b="b"/>
                <a:pathLst>
                  <a:path w="156" h="155">
                    <a:moveTo>
                      <a:pt x="156" y="114"/>
                    </a:moveTo>
                    <a:lnTo>
                      <a:pt x="115" y="155"/>
                    </a:lnTo>
                    <a:lnTo>
                      <a:pt x="58" y="98"/>
                    </a:lnTo>
                    <a:lnTo>
                      <a:pt x="0" y="41"/>
                    </a:lnTo>
                    <a:lnTo>
                      <a:pt x="42" y="0"/>
                    </a:lnTo>
                    <a:lnTo>
                      <a:pt x="99" y="57"/>
                    </a:lnTo>
                    <a:lnTo>
                      <a:pt x="156" y="114"/>
                    </a:lnTo>
                    <a:close/>
                  </a:path>
                </a:pathLst>
              </a:custGeom>
              <a:solidFill>
                <a:srgbClr val="FF0000"/>
              </a:solidFill>
              <a:ln w="9525">
                <a:noFill/>
                <a:round/>
                <a:headEnd/>
                <a:tailEnd/>
              </a:ln>
            </p:spPr>
            <p:txBody>
              <a:bodyPr/>
              <a:lstStyle/>
              <a:p>
                <a:endParaRPr lang="ja-JP" altLang="en-US"/>
              </a:p>
            </p:txBody>
          </p:sp>
          <p:sp>
            <p:nvSpPr>
              <p:cNvPr id="2512" name="Freeform 342"/>
              <p:cNvSpPr>
                <a:spLocks/>
              </p:cNvSpPr>
              <p:nvPr/>
            </p:nvSpPr>
            <p:spPr bwMode="auto">
              <a:xfrm>
                <a:off x="1745" y="1319"/>
                <a:ext cx="9" cy="8"/>
              </a:xfrm>
              <a:custGeom>
                <a:avLst/>
                <a:gdLst/>
                <a:ahLst/>
                <a:cxnLst>
                  <a:cxn ang="0">
                    <a:pos x="0" y="0"/>
                  </a:cxn>
                  <a:cxn ang="0">
                    <a:pos x="57" y="57"/>
                  </a:cxn>
                  <a:cxn ang="0">
                    <a:pos x="51" y="63"/>
                  </a:cxn>
                  <a:cxn ang="0">
                    <a:pos x="0" y="0"/>
                  </a:cxn>
                </a:cxnLst>
                <a:rect l="0" t="0" r="r" b="b"/>
                <a:pathLst>
                  <a:path w="57" h="63">
                    <a:moveTo>
                      <a:pt x="0" y="0"/>
                    </a:moveTo>
                    <a:lnTo>
                      <a:pt x="57" y="57"/>
                    </a:lnTo>
                    <a:lnTo>
                      <a:pt x="51" y="63"/>
                    </a:lnTo>
                    <a:lnTo>
                      <a:pt x="0" y="0"/>
                    </a:lnTo>
                    <a:close/>
                  </a:path>
                </a:pathLst>
              </a:custGeom>
              <a:solidFill>
                <a:srgbClr val="FF0000"/>
              </a:solidFill>
              <a:ln w="9525">
                <a:noFill/>
                <a:round/>
                <a:headEnd/>
                <a:tailEnd/>
              </a:ln>
            </p:spPr>
            <p:txBody>
              <a:bodyPr/>
              <a:lstStyle/>
              <a:p>
                <a:endParaRPr lang="ja-JP" altLang="en-US"/>
              </a:p>
            </p:txBody>
          </p:sp>
          <p:sp>
            <p:nvSpPr>
              <p:cNvPr id="2513" name="Freeform 343"/>
              <p:cNvSpPr>
                <a:spLocks/>
              </p:cNvSpPr>
              <p:nvPr/>
            </p:nvSpPr>
            <p:spPr bwMode="auto">
              <a:xfrm>
                <a:off x="1732" y="1312"/>
                <a:ext cx="21" cy="20"/>
              </a:xfrm>
              <a:custGeom>
                <a:avLst/>
                <a:gdLst/>
                <a:ahLst/>
                <a:cxnLst>
                  <a:cxn ang="0">
                    <a:pos x="147" y="125"/>
                  </a:cxn>
                  <a:cxn ang="0">
                    <a:pos x="102" y="160"/>
                  </a:cxn>
                  <a:cxn ang="0">
                    <a:pos x="51" y="99"/>
                  </a:cxn>
                  <a:cxn ang="0">
                    <a:pos x="0" y="37"/>
                  </a:cxn>
                  <a:cxn ang="0">
                    <a:pos x="45" y="0"/>
                  </a:cxn>
                  <a:cxn ang="0">
                    <a:pos x="96" y="62"/>
                  </a:cxn>
                  <a:cxn ang="0">
                    <a:pos x="147" y="125"/>
                  </a:cxn>
                </a:cxnLst>
                <a:rect l="0" t="0" r="r" b="b"/>
                <a:pathLst>
                  <a:path w="147" h="160">
                    <a:moveTo>
                      <a:pt x="147" y="125"/>
                    </a:moveTo>
                    <a:lnTo>
                      <a:pt x="102" y="160"/>
                    </a:lnTo>
                    <a:lnTo>
                      <a:pt x="51" y="99"/>
                    </a:lnTo>
                    <a:lnTo>
                      <a:pt x="0" y="37"/>
                    </a:lnTo>
                    <a:lnTo>
                      <a:pt x="45" y="0"/>
                    </a:lnTo>
                    <a:lnTo>
                      <a:pt x="96" y="62"/>
                    </a:lnTo>
                    <a:lnTo>
                      <a:pt x="147" y="125"/>
                    </a:lnTo>
                    <a:close/>
                  </a:path>
                </a:pathLst>
              </a:custGeom>
              <a:solidFill>
                <a:srgbClr val="FF0000"/>
              </a:solidFill>
              <a:ln w="9525">
                <a:noFill/>
                <a:round/>
                <a:headEnd/>
                <a:tailEnd/>
              </a:ln>
            </p:spPr>
            <p:txBody>
              <a:bodyPr/>
              <a:lstStyle/>
              <a:p>
                <a:endParaRPr lang="ja-JP" altLang="en-US"/>
              </a:p>
            </p:txBody>
          </p:sp>
          <p:sp>
            <p:nvSpPr>
              <p:cNvPr id="2514" name="Freeform 344"/>
              <p:cNvSpPr>
                <a:spLocks/>
              </p:cNvSpPr>
              <p:nvPr/>
            </p:nvSpPr>
            <p:spPr bwMode="auto">
              <a:xfrm>
                <a:off x="1739" y="1324"/>
                <a:ext cx="7" cy="8"/>
              </a:xfrm>
              <a:custGeom>
                <a:avLst/>
                <a:gdLst/>
                <a:ahLst/>
                <a:cxnLst>
                  <a:cxn ang="0">
                    <a:pos x="0" y="0"/>
                  </a:cxn>
                  <a:cxn ang="0">
                    <a:pos x="51" y="61"/>
                  </a:cxn>
                  <a:cxn ang="0">
                    <a:pos x="45" y="67"/>
                  </a:cxn>
                  <a:cxn ang="0">
                    <a:pos x="0" y="0"/>
                  </a:cxn>
                </a:cxnLst>
                <a:rect l="0" t="0" r="r" b="b"/>
                <a:pathLst>
                  <a:path w="51" h="67">
                    <a:moveTo>
                      <a:pt x="0" y="0"/>
                    </a:moveTo>
                    <a:lnTo>
                      <a:pt x="51" y="61"/>
                    </a:lnTo>
                    <a:lnTo>
                      <a:pt x="45" y="67"/>
                    </a:lnTo>
                    <a:lnTo>
                      <a:pt x="0" y="0"/>
                    </a:lnTo>
                    <a:close/>
                  </a:path>
                </a:pathLst>
              </a:custGeom>
              <a:solidFill>
                <a:srgbClr val="FF0000"/>
              </a:solidFill>
              <a:ln w="9525">
                <a:noFill/>
                <a:round/>
                <a:headEnd/>
                <a:tailEnd/>
              </a:ln>
            </p:spPr>
            <p:txBody>
              <a:bodyPr/>
              <a:lstStyle/>
              <a:p>
                <a:endParaRPr lang="ja-JP" altLang="en-US"/>
              </a:p>
            </p:txBody>
          </p:sp>
          <p:sp>
            <p:nvSpPr>
              <p:cNvPr id="2515" name="Freeform 345"/>
              <p:cNvSpPr>
                <a:spLocks/>
              </p:cNvSpPr>
              <p:nvPr/>
            </p:nvSpPr>
            <p:spPr bwMode="auto">
              <a:xfrm>
                <a:off x="1726" y="1315"/>
                <a:ext cx="19" cy="21"/>
              </a:xfrm>
              <a:custGeom>
                <a:avLst/>
                <a:gdLst/>
                <a:ahLst/>
                <a:cxnLst>
                  <a:cxn ang="0">
                    <a:pos x="137" y="134"/>
                  </a:cxn>
                  <a:cxn ang="0">
                    <a:pos x="89" y="165"/>
                  </a:cxn>
                  <a:cxn ang="0">
                    <a:pos x="44" y="99"/>
                  </a:cxn>
                  <a:cxn ang="0">
                    <a:pos x="0" y="31"/>
                  </a:cxn>
                  <a:cxn ang="0">
                    <a:pos x="47" y="0"/>
                  </a:cxn>
                  <a:cxn ang="0">
                    <a:pos x="92" y="67"/>
                  </a:cxn>
                  <a:cxn ang="0">
                    <a:pos x="137" y="134"/>
                  </a:cxn>
                </a:cxnLst>
                <a:rect l="0" t="0" r="r" b="b"/>
                <a:pathLst>
                  <a:path w="137" h="165">
                    <a:moveTo>
                      <a:pt x="137" y="134"/>
                    </a:moveTo>
                    <a:lnTo>
                      <a:pt x="89" y="165"/>
                    </a:lnTo>
                    <a:lnTo>
                      <a:pt x="44" y="99"/>
                    </a:lnTo>
                    <a:lnTo>
                      <a:pt x="0" y="31"/>
                    </a:lnTo>
                    <a:lnTo>
                      <a:pt x="47" y="0"/>
                    </a:lnTo>
                    <a:lnTo>
                      <a:pt x="92" y="67"/>
                    </a:lnTo>
                    <a:lnTo>
                      <a:pt x="137" y="134"/>
                    </a:lnTo>
                    <a:close/>
                  </a:path>
                </a:pathLst>
              </a:custGeom>
              <a:solidFill>
                <a:srgbClr val="FF0000"/>
              </a:solidFill>
              <a:ln w="9525">
                <a:noFill/>
                <a:round/>
                <a:headEnd/>
                <a:tailEnd/>
              </a:ln>
            </p:spPr>
            <p:txBody>
              <a:bodyPr/>
              <a:lstStyle/>
              <a:p>
                <a:endParaRPr lang="ja-JP" altLang="en-US"/>
              </a:p>
            </p:txBody>
          </p:sp>
          <p:sp>
            <p:nvSpPr>
              <p:cNvPr id="2516" name="Freeform 346"/>
              <p:cNvSpPr>
                <a:spLocks/>
              </p:cNvSpPr>
              <p:nvPr/>
            </p:nvSpPr>
            <p:spPr bwMode="auto">
              <a:xfrm>
                <a:off x="1732" y="1328"/>
                <a:ext cx="7" cy="9"/>
              </a:xfrm>
              <a:custGeom>
                <a:avLst/>
                <a:gdLst/>
                <a:ahLst/>
                <a:cxnLst>
                  <a:cxn ang="0">
                    <a:pos x="0" y="0"/>
                  </a:cxn>
                  <a:cxn ang="0">
                    <a:pos x="45" y="66"/>
                  </a:cxn>
                  <a:cxn ang="0">
                    <a:pos x="38" y="71"/>
                  </a:cxn>
                  <a:cxn ang="0">
                    <a:pos x="0" y="0"/>
                  </a:cxn>
                </a:cxnLst>
                <a:rect l="0" t="0" r="r" b="b"/>
                <a:pathLst>
                  <a:path w="45" h="71">
                    <a:moveTo>
                      <a:pt x="0" y="0"/>
                    </a:moveTo>
                    <a:lnTo>
                      <a:pt x="45" y="66"/>
                    </a:lnTo>
                    <a:lnTo>
                      <a:pt x="38" y="71"/>
                    </a:lnTo>
                    <a:lnTo>
                      <a:pt x="0" y="0"/>
                    </a:lnTo>
                    <a:close/>
                  </a:path>
                </a:pathLst>
              </a:custGeom>
              <a:solidFill>
                <a:srgbClr val="FF0000"/>
              </a:solidFill>
              <a:ln w="9525">
                <a:noFill/>
                <a:round/>
                <a:headEnd/>
                <a:tailEnd/>
              </a:ln>
            </p:spPr>
            <p:txBody>
              <a:bodyPr/>
              <a:lstStyle/>
              <a:p>
                <a:endParaRPr lang="ja-JP" altLang="en-US"/>
              </a:p>
            </p:txBody>
          </p:sp>
          <p:sp>
            <p:nvSpPr>
              <p:cNvPr id="2517" name="Freeform 347"/>
              <p:cNvSpPr>
                <a:spLocks/>
              </p:cNvSpPr>
              <p:nvPr/>
            </p:nvSpPr>
            <p:spPr bwMode="auto">
              <a:xfrm>
                <a:off x="1720" y="1319"/>
                <a:ext cx="18" cy="21"/>
              </a:xfrm>
              <a:custGeom>
                <a:avLst/>
                <a:gdLst/>
                <a:ahLst/>
                <a:cxnLst>
                  <a:cxn ang="0">
                    <a:pos x="126" y="143"/>
                  </a:cxn>
                  <a:cxn ang="0">
                    <a:pos x="75" y="169"/>
                  </a:cxn>
                  <a:cxn ang="0">
                    <a:pos x="37" y="98"/>
                  </a:cxn>
                  <a:cxn ang="0">
                    <a:pos x="0" y="28"/>
                  </a:cxn>
                  <a:cxn ang="0">
                    <a:pos x="50" y="0"/>
                  </a:cxn>
                  <a:cxn ang="0">
                    <a:pos x="88" y="72"/>
                  </a:cxn>
                  <a:cxn ang="0">
                    <a:pos x="126" y="143"/>
                  </a:cxn>
                </a:cxnLst>
                <a:rect l="0" t="0" r="r" b="b"/>
                <a:pathLst>
                  <a:path w="126" h="169">
                    <a:moveTo>
                      <a:pt x="126" y="143"/>
                    </a:moveTo>
                    <a:lnTo>
                      <a:pt x="75" y="169"/>
                    </a:lnTo>
                    <a:lnTo>
                      <a:pt x="37" y="98"/>
                    </a:lnTo>
                    <a:lnTo>
                      <a:pt x="0" y="28"/>
                    </a:lnTo>
                    <a:lnTo>
                      <a:pt x="50" y="0"/>
                    </a:lnTo>
                    <a:lnTo>
                      <a:pt x="88" y="72"/>
                    </a:lnTo>
                    <a:lnTo>
                      <a:pt x="126" y="143"/>
                    </a:lnTo>
                    <a:close/>
                  </a:path>
                </a:pathLst>
              </a:custGeom>
              <a:solidFill>
                <a:srgbClr val="FF0000"/>
              </a:solidFill>
              <a:ln w="9525">
                <a:noFill/>
                <a:round/>
                <a:headEnd/>
                <a:tailEnd/>
              </a:ln>
            </p:spPr>
            <p:txBody>
              <a:bodyPr/>
              <a:lstStyle/>
              <a:p>
                <a:endParaRPr lang="ja-JP" altLang="en-US"/>
              </a:p>
            </p:txBody>
          </p:sp>
          <p:sp>
            <p:nvSpPr>
              <p:cNvPr id="2518" name="Freeform 348"/>
              <p:cNvSpPr>
                <a:spLocks/>
              </p:cNvSpPr>
              <p:nvPr/>
            </p:nvSpPr>
            <p:spPr bwMode="auto">
              <a:xfrm>
                <a:off x="1725" y="1331"/>
                <a:ext cx="5" cy="9"/>
              </a:xfrm>
              <a:custGeom>
                <a:avLst/>
                <a:gdLst/>
                <a:ahLst/>
                <a:cxnLst>
                  <a:cxn ang="0">
                    <a:pos x="0" y="0"/>
                  </a:cxn>
                  <a:cxn ang="0">
                    <a:pos x="38" y="71"/>
                  </a:cxn>
                  <a:cxn ang="0">
                    <a:pos x="31" y="74"/>
                  </a:cxn>
                  <a:cxn ang="0">
                    <a:pos x="0" y="0"/>
                  </a:cxn>
                </a:cxnLst>
                <a:rect l="0" t="0" r="r" b="b"/>
                <a:pathLst>
                  <a:path w="38" h="74">
                    <a:moveTo>
                      <a:pt x="0" y="0"/>
                    </a:moveTo>
                    <a:lnTo>
                      <a:pt x="38" y="71"/>
                    </a:lnTo>
                    <a:lnTo>
                      <a:pt x="31" y="74"/>
                    </a:lnTo>
                    <a:lnTo>
                      <a:pt x="0" y="0"/>
                    </a:lnTo>
                    <a:close/>
                  </a:path>
                </a:pathLst>
              </a:custGeom>
              <a:solidFill>
                <a:srgbClr val="FF0000"/>
              </a:solidFill>
              <a:ln w="9525">
                <a:noFill/>
                <a:round/>
                <a:headEnd/>
                <a:tailEnd/>
              </a:ln>
            </p:spPr>
            <p:txBody>
              <a:bodyPr/>
              <a:lstStyle/>
              <a:p>
                <a:endParaRPr lang="ja-JP" altLang="en-US"/>
              </a:p>
            </p:txBody>
          </p:sp>
          <p:sp>
            <p:nvSpPr>
              <p:cNvPr id="2519" name="Freeform 349"/>
              <p:cNvSpPr>
                <a:spLocks/>
              </p:cNvSpPr>
              <p:nvPr/>
            </p:nvSpPr>
            <p:spPr bwMode="auto">
              <a:xfrm>
                <a:off x="1713" y="1322"/>
                <a:ext cx="16" cy="21"/>
              </a:xfrm>
              <a:custGeom>
                <a:avLst/>
                <a:gdLst/>
                <a:ahLst/>
                <a:cxnLst>
                  <a:cxn ang="0">
                    <a:pos x="114" y="149"/>
                  </a:cxn>
                  <a:cxn ang="0">
                    <a:pos x="60" y="171"/>
                  </a:cxn>
                  <a:cxn ang="0">
                    <a:pos x="30" y="96"/>
                  </a:cxn>
                  <a:cxn ang="0">
                    <a:pos x="0" y="23"/>
                  </a:cxn>
                  <a:cxn ang="0">
                    <a:pos x="53" y="0"/>
                  </a:cxn>
                  <a:cxn ang="0">
                    <a:pos x="83" y="75"/>
                  </a:cxn>
                  <a:cxn ang="0">
                    <a:pos x="114" y="149"/>
                  </a:cxn>
                </a:cxnLst>
                <a:rect l="0" t="0" r="r" b="b"/>
                <a:pathLst>
                  <a:path w="114" h="171">
                    <a:moveTo>
                      <a:pt x="114" y="149"/>
                    </a:moveTo>
                    <a:lnTo>
                      <a:pt x="60" y="171"/>
                    </a:lnTo>
                    <a:lnTo>
                      <a:pt x="30" y="96"/>
                    </a:lnTo>
                    <a:lnTo>
                      <a:pt x="0" y="23"/>
                    </a:lnTo>
                    <a:lnTo>
                      <a:pt x="53" y="0"/>
                    </a:lnTo>
                    <a:lnTo>
                      <a:pt x="83" y="75"/>
                    </a:lnTo>
                    <a:lnTo>
                      <a:pt x="114" y="149"/>
                    </a:lnTo>
                    <a:close/>
                  </a:path>
                </a:pathLst>
              </a:custGeom>
              <a:solidFill>
                <a:srgbClr val="FF0000"/>
              </a:solidFill>
              <a:ln w="9525">
                <a:noFill/>
                <a:round/>
                <a:headEnd/>
                <a:tailEnd/>
              </a:ln>
            </p:spPr>
            <p:txBody>
              <a:bodyPr/>
              <a:lstStyle/>
              <a:p>
                <a:endParaRPr lang="ja-JP" altLang="en-US"/>
              </a:p>
            </p:txBody>
          </p:sp>
          <p:sp>
            <p:nvSpPr>
              <p:cNvPr id="2520" name="Freeform 350"/>
              <p:cNvSpPr>
                <a:spLocks/>
              </p:cNvSpPr>
              <p:nvPr/>
            </p:nvSpPr>
            <p:spPr bwMode="auto">
              <a:xfrm>
                <a:off x="1717" y="1334"/>
                <a:ext cx="5" cy="9"/>
              </a:xfrm>
              <a:custGeom>
                <a:avLst/>
                <a:gdLst/>
                <a:ahLst/>
                <a:cxnLst>
                  <a:cxn ang="0">
                    <a:pos x="0" y="0"/>
                  </a:cxn>
                  <a:cxn ang="0">
                    <a:pos x="30" y="75"/>
                  </a:cxn>
                  <a:cxn ang="0">
                    <a:pos x="22" y="77"/>
                  </a:cxn>
                  <a:cxn ang="0">
                    <a:pos x="0" y="0"/>
                  </a:cxn>
                </a:cxnLst>
                <a:rect l="0" t="0" r="r" b="b"/>
                <a:pathLst>
                  <a:path w="30" h="77">
                    <a:moveTo>
                      <a:pt x="0" y="0"/>
                    </a:moveTo>
                    <a:lnTo>
                      <a:pt x="30" y="75"/>
                    </a:lnTo>
                    <a:lnTo>
                      <a:pt x="22" y="77"/>
                    </a:lnTo>
                    <a:lnTo>
                      <a:pt x="0" y="0"/>
                    </a:lnTo>
                    <a:close/>
                  </a:path>
                </a:pathLst>
              </a:custGeom>
              <a:solidFill>
                <a:srgbClr val="FF0000"/>
              </a:solidFill>
              <a:ln w="9525">
                <a:noFill/>
                <a:round/>
                <a:headEnd/>
                <a:tailEnd/>
              </a:ln>
            </p:spPr>
            <p:txBody>
              <a:bodyPr/>
              <a:lstStyle/>
              <a:p>
                <a:endParaRPr lang="ja-JP" altLang="en-US"/>
              </a:p>
            </p:txBody>
          </p:sp>
          <p:sp>
            <p:nvSpPr>
              <p:cNvPr id="2521" name="Freeform 351"/>
              <p:cNvSpPr>
                <a:spLocks/>
              </p:cNvSpPr>
              <p:nvPr/>
            </p:nvSpPr>
            <p:spPr bwMode="auto">
              <a:xfrm>
                <a:off x="1706" y="1324"/>
                <a:ext cx="14" cy="21"/>
              </a:xfrm>
              <a:custGeom>
                <a:avLst/>
                <a:gdLst/>
                <a:ahLst/>
                <a:cxnLst>
                  <a:cxn ang="0">
                    <a:pos x="99" y="154"/>
                  </a:cxn>
                  <a:cxn ang="0">
                    <a:pos x="43" y="170"/>
                  </a:cxn>
                  <a:cxn ang="0">
                    <a:pos x="22" y="93"/>
                  </a:cxn>
                  <a:cxn ang="0">
                    <a:pos x="0" y="16"/>
                  </a:cxn>
                  <a:cxn ang="0">
                    <a:pos x="55" y="0"/>
                  </a:cxn>
                  <a:cxn ang="0">
                    <a:pos x="77" y="77"/>
                  </a:cxn>
                  <a:cxn ang="0">
                    <a:pos x="99" y="154"/>
                  </a:cxn>
                </a:cxnLst>
                <a:rect l="0" t="0" r="r" b="b"/>
                <a:pathLst>
                  <a:path w="99" h="170">
                    <a:moveTo>
                      <a:pt x="99" y="154"/>
                    </a:moveTo>
                    <a:lnTo>
                      <a:pt x="43" y="170"/>
                    </a:lnTo>
                    <a:lnTo>
                      <a:pt x="22" y="93"/>
                    </a:lnTo>
                    <a:lnTo>
                      <a:pt x="0" y="16"/>
                    </a:lnTo>
                    <a:lnTo>
                      <a:pt x="55" y="0"/>
                    </a:lnTo>
                    <a:lnTo>
                      <a:pt x="77" y="77"/>
                    </a:lnTo>
                    <a:lnTo>
                      <a:pt x="99" y="154"/>
                    </a:lnTo>
                    <a:close/>
                  </a:path>
                </a:pathLst>
              </a:custGeom>
              <a:solidFill>
                <a:srgbClr val="FF0000"/>
              </a:solidFill>
              <a:ln w="9525">
                <a:noFill/>
                <a:round/>
                <a:headEnd/>
                <a:tailEnd/>
              </a:ln>
            </p:spPr>
            <p:txBody>
              <a:bodyPr/>
              <a:lstStyle/>
              <a:p>
                <a:endParaRPr lang="ja-JP" altLang="en-US"/>
              </a:p>
            </p:txBody>
          </p:sp>
          <p:sp>
            <p:nvSpPr>
              <p:cNvPr id="2522" name="Freeform 352"/>
              <p:cNvSpPr>
                <a:spLocks/>
              </p:cNvSpPr>
              <p:nvPr/>
            </p:nvSpPr>
            <p:spPr bwMode="auto">
              <a:xfrm>
                <a:off x="1709" y="1336"/>
                <a:ext cx="3" cy="10"/>
              </a:xfrm>
              <a:custGeom>
                <a:avLst/>
                <a:gdLst/>
                <a:ahLst/>
                <a:cxnLst>
                  <a:cxn ang="0">
                    <a:pos x="0" y="0"/>
                  </a:cxn>
                  <a:cxn ang="0">
                    <a:pos x="21" y="77"/>
                  </a:cxn>
                  <a:cxn ang="0">
                    <a:pos x="13" y="79"/>
                  </a:cxn>
                  <a:cxn ang="0">
                    <a:pos x="0" y="0"/>
                  </a:cxn>
                </a:cxnLst>
                <a:rect l="0" t="0" r="r" b="b"/>
                <a:pathLst>
                  <a:path w="21" h="79">
                    <a:moveTo>
                      <a:pt x="0" y="0"/>
                    </a:moveTo>
                    <a:lnTo>
                      <a:pt x="21" y="77"/>
                    </a:lnTo>
                    <a:lnTo>
                      <a:pt x="13" y="79"/>
                    </a:lnTo>
                    <a:lnTo>
                      <a:pt x="0" y="0"/>
                    </a:lnTo>
                    <a:close/>
                  </a:path>
                </a:pathLst>
              </a:custGeom>
              <a:solidFill>
                <a:srgbClr val="FF0000"/>
              </a:solidFill>
              <a:ln w="9525">
                <a:noFill/>
                <a:round/>
                <a:headEnd/>
                <a:tailEnd/>
              </a:ln>
            </p:spPr>
            <p:txBody>
              <a:bodyPr/>
              <a:lstStyle/>
              <a:p>
                <a:endParaRPr lang="ja-JP" altLang="en-US"/>
              </a:p>
            </p:txBody>
          </p:sp>
          <p:sp>
            <p:nvSpPr>
              <p:cNvPr id="2523" name="Freeform 353"/>
              <p:cNvSpPr>
                <a:spLocks/>
              </p:cNvSpPr>
              <p:nvPr/>
            </p:nvSpPr>
            <p:spPr bwMode="auto">
              <a:xfrm>
                <a:off x="1699" y="1326"/>
                <a:ext cx="12" cy="21"/>
              </a:xfrm>
              <a:custGeom>
                <a:avLst/>
                <a:gdLst/>
                <a:ahLst/>
                <a:cxnLst>
                  <a:cxn ang="0">
                    <a:pos x="84" y="158"/>
                  </a:cxn>
                  <a:cxn ang="0">
                    <a:pos x="26" y="168"/>
                  </a:cxn>
                  <a:cxn ang="0">
                    <a:pos x="12" y="89"/>
                  </a:cxn>
                  <a:cxn ang="0">
                    <a:pos x="0" y="10"/>
                  </a:cxn>
                  <a:cxn ang="0">
                    <a:pos x="57" y="0"/>
                  </a:cxn>
                  <a:cxn ang="0">
                    <a:pos x="71" y="79"/>
                  </a:cxn>
                  <a:cxn ang="0">
                    <a:pos x="84" y="158"/>
                  </a:cxn>
                </a:cxnLst>
                <a:rect l="0" t="0" r="r" b="b"/>
                <a:pathLst>
                  <a:path w="84" h="168">
                    <a:moveTo>
                      <a:pt x="84" y="158"/>
                    </a:moveTo>
                    <a:lnTo>
                      <a:pt x="26" y="168"/>
                    </a:lnTo>
                    <a:lnTo>
                      <a:pt x="12" y="89"/>
                    </a:lnTo>
                    <a:lnTo>
                      <a:pt x="0" y="10"/>
                    </a:lnTo>
                    <a:lnTo>
                      <a:pt x="57" y="0"/>
                    </a:lnTo>
                    <a:lnTo>
                      <a:pt x="71" y="79"/>
                    </a:lnTo>
                    <a:lnTo>
                      <a:pt x="84" y="158"/>
                    </a:lnTo>
                    <a:close/>
                  </a:path>
                </a:pathLst>
              </a:custGeom>
              <a:solidFill>
                <a:srgbClr val="FF0000"/>
              </a:solidFill>
              <a:ln w="9525">
                <a:noFill/>
                <a:round/>
                <a:headEnd/>
                <a:tailEnd/>
              </a:ln>
            </p:spPr>
            <p:txBody>
              <a:bodyPr/>
              <a:lstStyle/>
              <a:p>
                <a:endParaRPr lang="ja-JP" altLang="en-US"/>
              </a:p>
            </p:txBody>
          </p:sp>
          <p:sp>
            <p:nvSpPr>
              <p:cNvPr id="2524" name="Freeform 354"/>
              <p:cNvSpPr>
                <a:spLocks/>
              </p:cNvSpPr>
              <p:nvPr/>
            </p:nvSpPr>
            <p:spPr bwMode="auto">
              <a:xfrm>
                <a:off x="1701" y="1337"/>
                <a:ext cx="2" cy="10"/>
              </a:xfrm>
              <a:custGeom>
                <a:avLst/>
                <a:gdLst/>
                <a:ahLst/>
                <a:cxnLst>
                  <a:cxn ang="0">
                    <a:pos x="0" y="0"/>
                  </a:cxn>
                  <a:cxn ang="0">
                    <a:pos x="14" y="79"/>
                  </a:cxn>
                  <a:cxn ang="0">
                    <a:pos x="6" y="80"/>
                  </a:cxn>
                  <a:cxn ang="0">
                    <a:pos x="0" y="0"/>
                  </a:cxn>
                </a:cxnLst>
                <a:rect l="0" t="0" r="r" b="b"/>
                <a:pathLst>
                  <a:path w="14" h="80">
                    <a:moveTo>
                      <a:pt x="0" y="0"/>
                    </a:moveTo>
                    <a:lnTo>
                      <a:pt x="14" y="79"/>
                    </a:lnTo>
                    <a:lnTo>
                      <a:pt x="6" y="80"/>
                    </a:lnTo>
                    <a:lnTo>
                      <a:pt x="0" y="0"/>
                    </a:lnTo>
                    <a:close/>
                  </a:path>
                </a:pathLst>
              </a:custGeom>
              <a:solidFill>
                <a:srgbClr val="FF0000"/>
              </a:solidFill>
              <a:ln w="9525">
                <a:noFill/>
                <a:round/>
                <a:headEnd/>
                <a:tailEnd/>
              </a:ln>
            </p:spPr>
            <p:txBody>
              <a:bodyPr/>
              <a:lstStyle/>
              <a:p>
                <a:endParaRPr lang="ja-JP" altLang="en-US"/>
              </a:p>
            </p:txBody>
          </p:sp>
          <p:sp>
            <p:nvSpPr>
              <p:cNvPr id="2525" name="Freeform 355"/>
              <p:cNvSpPr>
                <a:spLocks/>
              </p:cNvSpPr>
              <p:nvPr/>
            </p:nvSpPr>
            <p:spPr bwMode="auto">
              <a:xfrm>
                <a:off x="1692" y="1327"/>
                <a:ext cx="10" cy="20"/>
              </a:xfrm>
              <a:custGeom>
                <a:avLst/>
                <a:gdLst/>
                <a:ahLst/>
                <a:cxnLst>
                  <a:cxn ang="0">
                    <a:pos x="69" y="160"/>
                  </a:cxn>
                  <a:cxn ang="0">
                    <a:pos x="9" y="163"/>
                  </a:cxn>
                  <a:cxn ang="0">
                    <a:pos x="5" y="83"/>
                  </a:cxn>
                  <a:cxn ang="0">
                    <a:pos x="0" y="3"/>
                  </a:cxn>
                  <a:cxn ang="0">
                    <a:pos x="59" y="0"/>
                  </a:cxn>
                  <a:cxn ang="0">
                    <a:pos x="63" y="80"/>
                  </a:cxn>
                  <a:cxn ang="0">
                    <a:pos x="69" y="160"/>
                  </a:cxn>
                </a:cxnLst>
                <a:rect l="0" t="0" r="r" b="b"/>
                <a:pathLst>
                  <a:path w="69" h="163">
                    <a:moveTo>
                      <a:pt x="69" y="160"/>
                    </a:moveTo>
                    <a:lnTo>
                      <a:pt x="9" y="163"/>
                    </a:lnTo>
                    <a:lnTo>
                      <a:pt x="5" y="83"/>
                    </a:lnTo>
                    <a:lnTo>
                      <a:pt x="0" y="3"/>
                    </a:lnTo>
                    <a:lnTo>
                      <a:pt x="59" y="0"/>
                    </a:lnTo>
                    <a:lnTo>
                      <a:pt x="63" y="80"/>
                    </a:lnTo>
                    <a:lnTo>
                      <a:pt x="69" y="160"/>
                    </a:lnTo>
                    <a:close/>
                  </a:path>
                </a:pathLst>
              </a:custGeom>
              <a:solidFill>
                <a:srgbClr val="FF0000"/>
              </a:solidFill>
              <a:ln w="9525">
                <a:noFill/>
                <a:round/>
                <a:headEnd/>
                <a:tailEnd/>
              </a:ln>
            </p:spPr>
            <p:txBody>
              <a:bodyPr/>
              <a:lstStyle/>
              <a:p>
                <a:endParaRPr lang="ja-JP" altLang="en-US"/>
              </a:p>
            </p:txBody>
          </p:sp>
          <p:sp>
            <p:nvSpPr>
              <p:cNvPr id="2526" name="Freeform 356"/>
              <p:cNvSpPr>
                <a:spLocks/>
              </p:cNvSpPr>
              <p:nvPr/>
            </p:nvSpPr>
            <p:spPr bwMode="auto">
              <a:xfrm>
                <a:off x="1692" y="1337"/>
                <a:ext cx="1" cy="10"/>
              </a:xfrm>
              <a:custGeom>
                <a:avLst/>
                <a:gdLst/>
                <a:ahLst/>
                <a:cxnLst>
                  <a:cxn ang="0">
                    <a:pos x="5" y="0"/>
                  </a:cxn>
                  <a:cxn ang="0">
                    <a:pos x="9" y="80"/>
                  </a:cxn>
                  <a:cxn ang="0">
                    <a:pos x="0" y="80"/>
                  </a:cxn>
                  <a:cxn ang="0">
                    <a:pos x="5" y="0"/>
                  </a:cxn>
                </a:cxnLst>
                <a:rect l="0" t="0" r="r" b="b"/>
                <a:pathLst>
                  <a:path w="9" h="80">
                    <a:moveTo>
                      <a:pt x="5" y="0"/>
                    </a:moveTo>
                    <a:lnTo>
                      <a:pt x="9" y="80"/>
                    </a:lnTo>
                    <a:lnTo>
                      <a:pt x="0" y="80"/>
                    </a:lnTo>
                    <a:lnTo>
                      <a:pt x="5" y="0"/>
                    </a:lnTo>
                    <a:close/>
                  </a:path>
                </a:pathLst>
              </a:custGeom>
              <a:solidFill>
                <a:srgbClr val="FF0000"/>
              </a:solidFill>
              <a:ln w="9525">
                <a:noFill/>
                <a:round/>
                <a:headEnd/>
                <a:tailEnd/>
              </a:ln>
            </p:spPr>
            <p:txBody>
              <a:bodyPr/>
              <a:lstStyle/>
              <a:p>
                <a:endParaRPr lang="ja-JP" altLang="en-US"/>
              </a:p>
            </p:txBody>
          </p:sp>
          <p:sp>
            <p:nvSpPr>
              <p:cNvPr id="2527" name="Freeform 357"/>
              <p:cNvSpPr>
                <a:spLocks/>
              </p:cNvSpPr>
              <p:nvPr/>
            </p:nvSpPr>
            <p:spPr bwMode="auto">
              <a:xfrm>
                <a:off x="2310" y="1071"/>
                <a:ext cx="10" cy="21"/>
              </a:xfrm>
              <a:custGeom>
                <a:avLst/>
                <a:gdLst/>
                <a:ahLst/>
                <a:cxnLst>
                  <a:cxn ang="0">
                    <a:pos x="60" y="163"/>
                  </a:cxn>
                  <a:cxn ang="0">
                    <a:pos x="0" y="160"/>
                  </a:cxn>
                  <a:cxn ang="0">
                    <a:pos x="5" y="80"/>
                  </a:cxn>
                  <a:cxn ang="0">
                    <a:pos x="10" y="0"/>
                  </a:cxn>
                  <a:cxn ang="0">
                    <a:pos x="69" y="3"/>
                  </a:cxn>
                  <a:cxn ang="0">
                    <a:pos x="65" y="83"/>
                  </a:cxn>
                  <a:cxn ang="0">
                    <a:pos x="60" y="163"/>
                  </a:cxn>
                </a:cxnLst>
                <a:rect l="0" t="0" r="r" b="b"/>
                <a:pathLst>
                  <a:path w="69" h="163">
                    <a:moveTo>
                      <a:pt x="60" y="163"/>
                    </a:moveTo>
                    <a:lnTo>
                      <a:pt x="0" y="160"/>
                    </a:lnTo>
                    <a:lnTo>
                      <a:pt x="5" y="80"/>
                    </a:lnTo>
                    <a:lnTo>
                      <a:pt x="10" y="0"/>
                    </a:lnTo>
                    <a:lnTo>
                      <a:pt x="69" y="3"/>
                    </a:lnTo>
                    <a:lnTo>
                      <a:pt x="65" y="83"/>
                    </a:lnTo>
                    <a:lnTo>
                      <a:pt x="60" y="163"/>
                    </a:lnTo>
                    <a:close/>
                  </a:path>
                </a:pathLst>
              </a:custGeom>
              <a:solidFill>
                <a:srgbClr val="FF0000"/>
              </a:solidFill>
              <a:ln w="9525">
                <a:noFill/>
                <a:round/>
                <a:headEnd/>
                <a:tailEnd/>
              </a:ln>
            </p:spPr>
            <p:txBody>
              <a:bodyPr/>
              <a:lstStyle/>
              <a:p>
                <a:endParaRPr lang="ja-JP" altLang="en-US"/>
              </a:p>
            </p:txBody>
          </p:sp>
          <p:sp>
            <p:nvSpPr>
              <p:cNvPr id="2528" name="Freeform 358"/>
              <p:cNvSpPr>
                <a:spLocks/>
              </p:cNvSpPr>
              <p:nvPr/>
            </p:nvSpPr>
            <p:spPr bwMode="auto">
              <a:xfrm>
                <a:off x="2309" y="1081"/>
                <a:ext cx="1" cy="10"/>
              </a:xfrm>
              <a:custGeom>
                <a:avLst/>
                <a:gdLst/>
                <a:ahLst/>
                <a:cxnLst>
                  <a:cxn ang="0">
                    <a:pos x="13" y="0"/>
                  </a:cxn>
                  <a:cxn ang="0">
                    <a:pos x="8" y="80"/>
                  </a:cxn>
                  <a:cxn ang="0">
                    <a:pos x="0" y="79"/>
                  </a:cxn>
                  <a:cxn ang="0">
                    <a:pos x="13" y="0"/>
                  </a:cxn>
                </a:cxnLst>
                <a:rect l="0" t="0" r="r" b="b"/>
                <a:pathLst>
                  <a:path w="13" h="80">
                    <a:moveTo>
                      <a:pt x="13" y="0"/>
                    </a:moveTo>
                    <a:lnTo>
                      <a:pt x="8" y="80"/>
                    </a:lnTo>
                    <a:lnTo>
                      <a:pt x="0" y="79"/>
                    </a:lnTo>
                    <a:lnTo>
                      <a:pt x="13" y="0"/>
                    </a:lnTo>
                    <a:close/>
                  </a:path>
                </a:pathLst>
              </a:custGeom>
              <a:solidFill>
                <a:srgbClr val="FF0000"/>
              </a:solidFill>
              <a:ln w="9525">
                <a:noFill/>
                <a:round/>
                <a:headEnd/>
                <a:tailEnd/>
              </a:ln>
            </p:spPr>
            <p:txBody>
              <a:bodyPr/>
              <a:lstStyle/>
              <a:p>
                <a:endParaRPr lang="ja-JP" altLang="en-US"/>
              </a:p>
            </p:txBody>
          </p:sp>
          <p:sp>
            <p:nvSpPr>
              <p:cNvPr id="2529" name="Freeform 359"/>
              <p:cNvSpPr>
                <a:spLocks/>
              </p:cNvSpPr>
              <p:nvPr/>
            </p:nvSpPr>
            <p:spPr bwMode="auto">
              <a:xfrm>
                <a:off x="2300" y="1070"/>
                <a:ext cx="12" cy="21"/>
              </a:xfrm>
              <a:custGeom>
                <a:avLst/>
                <a:gdLst/>
                <a:ahLst/>
                <a:cxnLst>
                  <a:cxn ang="0">
                    <a:pos x="58" y="168"/>
                  </a:cxn>
                  <a:cxn ang="0">
                    <a:pos x="0" y="158"/>
                  </a:cxn>
                  <a:cxn ang="0">
                    <a:pos x="13" y="79"/>
                  </a:cxn>
                  <a:cxn ang="0">
                    <a:pos x="27" y="0"/>
                  </a:cxn>
                  <a:cxn ang="0">
                    <a:pos x="84" y="10"/>
                  </a:cxn>
                  <a:cxn ang="0">
                    <a:pos x="71" y="89"/>
                  </a:cxn>
                  <a:cxn ang="0">
                    <a:pos x="58" y="168"/>
                  </a:cxn>
                </a:cxnLst>
                <a:rect l="0" t="0" r="r" b="b"/>
                <a:pathLst>
                  <a:path w="84" h="168">
                    <a:moveTo>
                      <a:pt x="58" y="168"/>
                    </a:moveTo>
                    <a:lnTo>
                      <a:pt x="0" y="158"/>
                    </a:lnTo>
                    <a:lnTo>
                      <a:pt x="13" y="79"/>
                    </a:lnTo>
                    <a:lnTo>
                      <a:pt x="27" y="0"/>
                    </a:lnTo>
                    <a:lnTo>
                      <a:pt x="84" y="10"/>
                    </a:lnTo>
                    <a:lnTo>
                      <a:pt x="71" y="89"/>
                    </a:lnTo>
                    <a:lnTo>
                      <a:pt x="58" y="168"/>
                    </a:lnTo>
                    <a:close/>
                  </a:path>
                </a:pathLst>
              </a:custGeom>
              <a:solidFill>
                <a:srgbClr val="FF0000"/>
              </a:solidFill>
              <a:ln w="9525">
                <a:noFill/>
                <a:round/>
                <a:headEnd/>
                <a:tailEnd/>
              </a:ln>
            </p:spPr>
            <p:txBody>
              <a:bodyPr/>
              <a:lstStyle/>
              <a:p>
                <a:endParaRPr lang="ja-JP" altLang="en-US"/>
              </a:p>
            </p:txBody>
          </p:sp>
          <p:sp>
            <p:nvSpPr>
              <p:cNvPr id="2530" name="Freeform 360"/>
              <p:cNvSpPr>
                <a:spLocks/>
              </p:cNvSpPr>
              <p:nvPr/>
            </p:nvSpPr>
            <p:spPr bwMode="auto">
              <a:xfrm>
                <a:off x="2299" y="1080"/>
                <a:ext cx="3" cy="10"/>
              </a:xfrm>
              <a:custGeom>
                <a:avLst/>
                <a:gdLst/>
                <a:ahLst/>
                <a:cxnLst>
                  <a:cxn ang="0">
                    <a:pos x="21" y="0"/>
                  </a:cxn>
                  <a:cxn ang="0">
                    <a:pos x="8" y="79"/>
                  </a:cxn>
                  <a:cxn ang="0">
                    <a:pos x="0" y="77"/>
                  </a:cxn>
                  <a:cxn ang="0">
                    <a:pos x="21" y="0"/>
                  </a:cxn>
                </a:cxnLst>
                <a:rect l="0" t="0" r="r" b="b"/>
                <a:pathLst>
                  <a:path w="21" h="79">
                    <a:moveTo>
                      <a:pt x="21" y="0"/>
                    </a:moveTo>
                    <a:lnTo>
                      <a:pt x="8" y="79"/>
                    </a:lnTo>
                    <a:lnTo>
                      <a:pt x="0" y="77"/>
                    </a:lnTo>
                    <a:lnTo>
                      <a:pt x="21" y="0"/>
                    </a:lnTo>
                    <a:close/>
                  </a:path>
                </a:pathLst>
              </a:custGeom>
              <a:solidFill>
                <a:srgbClr val="FF0000"/>
              </a:solidFill>
              <a:ln w="9525">
                <a:noFill/>
                <a:round/>
                <a:headEnd/>
                <a:tailEnd/>
              </a:ln>
            </p:spPr>
            <p:txBody>
              <a:bodyPr/>
              <a:lstStyle/>
              <a:p>
                <a:endParaRPr lang="ja-JP" altLang="en-US"/>
              </a:p>
            </p:txBody>
          </p:sp>
          <p:sp>
            <p:nvSpPr>
              <p:cNvPr id="2531" name="Freeform 361"/>
              <p:cNvSpPr>
                <a:spLocks/>
              </p:cNvSpPr>
              <p:nvPr/>
            </p:nvSpPr>
            <p:spPr bwMode="auto">
              <a:xfrm>
                <a:off x="2291" y="1068"/>
                <a:ext cx="14" cy="22"/>
              </a:xfrm>
              <a:custGeom>
                <a:avLst/>
                <a:gdLst/>
                <a:ahLst/>
                <a:cxnLst>
                  <a:cxn ang="0">
                    <a:pos x="57" y="170"/>
                  </a:cxn>
                  <a:cxn ang="0">
                    <a:pos x="0" y="155"/>
                  </a:cxn>
                  <a:cxn ang="0">
                    <a:pos x="23" y="78"/>
                  </a:cxn>
                  <a:cxn ang="0">
                    <a:pos x="45" y="0"/>
                  </a:cxn>
                  <a:cxn ang="0">
                    <a:pos x="100" y="16"/>
                  </a:cxn>
                  <a:cxn ang="0">
                    <a:pos x="78" y="93"/>
                  </a:cxn>
                  <a:cxn ang="0">
                    <a:pos x="57" y="170"/>
                  </a:cxn>
                </a:cxnLst>
                <a:rect l="0" t="0" r="r" b="b"/>
                <a:pathLst>
                  <a:path w="100" h="170">
                    <a:moveTo>
                      <a:pt x="57" y="170"/>
                    </a:moveTo>
                    <a:lnTo>
                      <a:pt x="0" y="155"/>
                    </a:lnTo>
                    <a:lnTo>
                      <a:pt x="23" y="78"/>
                    </a:lnTo>
                    <a:lnTo>
                      <a:pt x="45" y="0"/>
                    </a:lnTo>
                    <a:lnTo>
                      <a:pt x="100" y="16"/>
                    </a:lnTo>
                    <a:lnTo>
                      <a:pt x="78" y="93"/>
                    </a:lnTo>
                    <a:lnTo>
                      <a:pt x="57" y="170"/>
                    </a:lnTo>
                    <a:close/>
                  </a:path>
                </a:pathLst>
              </a:custGeom>
              <a:solidFill>
                <a:srgbClr val="FF0000"/>
              </a:solidFill>
              <a:ln w="9525">
                <a:noFill/>
                <a:round/>
                <a:headEnd/>
                <a:tailEnd/>
              </a:ln>
            </p:spPr>
            <p:txBody>
              <a:bodyPr/>
              <a:lstStyle/>
              <a:p>
                <a:endParaRPr lang="ja-JP" altLang="en-US"/>
              </a:p>
            </p:txBody>
          </p:sp>
          <p:sp>
            <p:nvSpPr>
              <p:cNvPr id="2532" name="Freeform 362"/>
              <p:cNvSpPr>
                <a:spLocks/>
              </p:cNvSpPr>
              <p:nvPr/>
            </p:nvSpPr>
            <p:spPr bwMode="auto">
              <a:xfrm>
                <a:off x="2290" y="1078"/>
                <a:ext cx="4" cy="10"/>
              </a:xfrm>
              <a:custGeom>
                <a:avLst/>
                <a:gdLst/>
                <a:ahLst/>
                <a:cxnLst>
                  <a:cxn ang="0">
                    <a:pos x="30" y="0"/>
                  </a:cxn>
                  <a:cxn ang="0">
                    <a:pos x="7" y="77"/>
                  </a:cxn>
                  <a:cxn ang="0">
                    <a:pos x="0" y="74"/>
                  </a:cxn>
                  <a:cxn ang="0">
                    <a:pos x="30" y="0"/>
                  </a:cxn>
                </a:cxnLst>
                <a:rect l="0" t="0" r="r" b="b"/>
                <a:pathLst>
                  <a:path w="30" h="77">
                    <a:moveTo>
                      <a:pt x="30" y="0"/>
                    </a:moveTo>
                    <a:lnTo>
                      <a:pt x="7" y="77"/>
                    </a:lnTo>
                    <a:lnTo>
                      <a:pt x="0" y="74"/>
                    </a:lnTo>
                    <a:lnTo>
                      <a:pt x="30" y="0"/>
                    </a:lnTo>
                    <a:close/>
                  </a:path>
                </a:pathLst>
              </a:custGeom>
              <a:solidFill>
                <a:srgbClr val="FF0000"/>
              </a:solidFill>
              <a:ln w="9525">
                <a:noFill/>
                <a:round/>
                <a:headEnd/>
                <a:tailEnd/>
              </a:ln>
            </p:spPr>
            <p:txBody>
              <a:bodyPr/>
              <a:lstStyle/>
              <a:p>
                <a:endParaRPr lang="ja-JP" altLang="en-US"/>
              </a:p>
            </p:txBody>
          </p:sp>
          <p:sp>
            <p:nvSpPr>
              <p:cNvPr id="2533" name="Freeform 363"/>
              <p:cNvSpPr>
                <a:spLocks/>
              </p:cNvSpPr>
              <p:nvPr/>
            </p:nvSpPr>
            <p:spPr bwMode="auto">
              <a:xfrm>
                <a:off x="2282" y="1066"/>
                <a:ext cx="17" cy="21"/>
              </a:xfrm>
              <a:custGeom>
                <a:avLst/>
                <a:gdLst/>
                <a:ahLst/>
                <a:cxnLst>
                  <a:cxn ang="0">
                    <a:pos x="54" y="171"/>
                  </a:cxn>
                  <a:cxn ang="0">
                    <a:pos x="0" y="149"/>
                  </a:cxn>
                  <a:cxn ang="0">
                    <a:pos x="31" y="75"/>
                  </a:cxn>
                  <a:cxn ang="0">
                    <a:pos x="60" y="0"/>
                  </a:cxn>
                  <a:cxn ang="0">
                    <a:pos x="114" y="23"/>
                  </a:cxn>
                  <a:cxn ang="0">
                    <a:pos x="84" y="97"/>
                  </a:cxn>
                  <a:cxn ang="0">
                    <a:pos x="54" y="171"/>
                  </a:cxn>
                </a:cxnLst>
                <a:rect l="0" t="0" r="r" b="b"/>
                <a:pathLst>
                  <a:path w="114" h="171">
                    <a:moveTo>
                      <a:pt x="54" y="171"/>
                    </a:moveTo>
                    <a:lnTo>
                      <a:pt x="0" y="149"/>
                    </a:lnTo>
                    <a:lnTo>
                      <a:pt x="31" y="75"/>
                    </a:lnTo>
                    <a:lnTo>
                      <a:pt x="60" y="0"/>
                    </a:lnTo>
                    <a:lnTo>
                      <a:pt x="114" y="23"/>
                    </a:lnTo>
                    <a:lnTo>
                      <a:pt x="84" y="97"/>
                    </a:lnTo>
                    <a:lnTo>
                      <a:pt x="54" y="171"/>
                    </a:lnTo>
                    <a:close/>
                  </a:path>
                </a:pathLst>
              </a:custGeom>
              <a:solidFill>
                <a:srgbClr val="FF0000"/>
              </a:solidFill>
              <a:ln w="9525">
                <a:noFill/>
                <a:round/>
                <a:headEnd/>
                <a:tailEnd/>
              </a:ln>
            </p:spPr>
            <p:txBody>
              <a:bodyPr/>
              <a:lstStyle/>
              <a:p>
                <a:endParaRPr lang="ja-JP" altLang="en-US"/>
              </a:p>
            </p:txBody>
          </p:sp>
          <p:sp>
            <p:nvSpPr>
              <p:cNvPr id="2534" name="Freeform 364"/>
              <p:cNvSpPr>
                <a:spLocks/>
              </p:cNvSpPr>
              <p:nvPr/>
            </p:nvSpPr>
            <p:spPr bwMode="auto">
              <a:xfrm>
                <a:off x="2281" y="1075"/>
                <a:ext cx="6" cy="10"/>
              </a:xfrm>
              <a:custGeom>
                <a:avLst/>
                <a:gdLst/>
                <a:ahLst/>
                <a:cxnLst>
                  <a:cxn ang="0">
                    <a:pos x="39" y="0"/>
                  </a:cxn>
                  <a:cxn ang="0">
                    <a:pos x="8" y="74"/>
                  </a:cxn>
                  <a:cxn ang="0">
                    <a:pos x="0" y="71"/>
                  </a:cxn>
                  <a:cxn ang="0">
                    <a:pos x="39" y="0"/>
                  </a:cxn>
                </a:cxnLst>
                <a:rect l="0" t="0" r="r" b="b"/>
                <a:pathLst>
                  <a:path w="39" h="74">
                    <a:moveTo>
                      <a:pt x="39" y="0"/>
                    </a:moveTo>
                    <a:lnTo>
                      <a:pt x="8" y="74"/>
                    </a:lnTo>
                    <a:lnTo>
                      <a:pt x="0" y="71"/>
                    </a:lnTo>
                    <a:lnTo>
                      <a:pt x="39" y="0"/>
                    </a:lnTo>
                    <a:close/>
                  </a:path>
                </a:pathLst>
              </a:custGeom>
              <a:solidFill>
                <a:srgbClr val="FF0000"/>
              </a:solidFill>
              <a:ln w="9525">
                <a:noFill/>
                <a:round/>
                <a:headEnd/>
                <a:tailEnd/>
              </a:ln>
            </p:spPr>
            <p:txBody>
              <a:bodyPr/>
              <a:lstStyle/>
              <a:p>
                <a:endParaRPr lang="ja-JP" altLang="en-US"/>
              </a:p>
            </p:txBody>
          </p:sp>
          <p:sp>
            <p:nvSpPr>
              <p:cNvPr id="2535" name="Freeform 365"/>
              <p:cNvSpPr>
                <a:spLocks/>
              </p:cNvSpPr>
              <p:nvPr/>
            </p:nvSpPr>
            <p:spPr bwMode="auto">
              <a:xfrm>
                <a:off x="2274" y="1063"/>
                <a:ext cx="18" cy="21"/>
              </a:xfrm>
              <a:custGeom>
                <a:avLst/>
                <a:gdLst/>
                <a:ahLst/>
                <a:cxnLst>
                  <a:cxn ang="0">
                    <a:pos x="51" y="169"/>
                  </a:cxn>
                  <a:cxn ang="0">
                    <a:pos x="0" y="143"/>
                  </a:cxn>
                  <a:cxn ang="0">
                    <a:pos x="39" y="72"/>
                  </a:cxn>
                  <a:cxn ang="0">
                    <a:pos x="77" y="0"/>
                  </a:cxn>
                  <a:cxn ang="0">
                    <a:pos x="127" y="28"/>
                  </a:cxn>
                  <a:cxn ang="0">
                    <a:pos x="90" y="98"/>
                  </a:cxn>
                  <a:cxn ang="0">
                    <a:pos x="51" y="169"/>
                  </a:cxn>
                </a:cxnLst>
                <a:rect l="0" t="0" r="r" b="b"/>
                <a:pathLst>
                  <a:path w="127" h="169">
                    <a:moveTo>
                      <a:pt x="51" y="169"/>
                    </a:moveTo>
                    <a:lnTo>
                      <a:pt x="0" y="143"/>
                    </a:lnTo>
                    <a:lnTo>
                      <a:pt x="39" y="72"/>
                    </a:lnTo>
                    <a:lnTo>
                      <a:pt x="77" y="0"/>
                    </a:lnTo>
                    <a:lnTo>
                      <a:pt x="127" y="28"/>
                    </a:lnTo>
                    <a:lnTo>
                      <a:pt x="90" y="98"/>
                    </a:lnTo>
                    <a:lnTo>
                      <a:pt x="51" y="169"/>
                    </a:lnTo>
                    <a:close/>
                  </a:path>
                </a:pathLst>
              </a:custGeom>
              <a:solidFill>
                <a:srgbClr val="FF0000"/>
              </a:solidFill>
              <a:ln w="9525">
                <a:noFill/>
                <a:round/>
                <a:headEnd/>
                <a:tailEnd/>
              </a:ln>
            </p:spPr>
            <p:txBody>
              <a:bodyPr/>
              <a:lstStyle/>
              <a:p>
                <a:endParaRPr lang="ja-JP" altLang="en-US"/>
              </a:p>
            </p:txBody>
          </p:sp>
          <p:sp>
            <p:nvSpPr>
              <p:cNvPr id="2536" name="Freeform 366"/>
              <p:cNvSpPr>
                <a:spLocks/>
              </p:cNvSpPr>
              <p:nvPr/>
            </p:nvSpPr>
            <p:spPr bwMode="auto">
              <a:xfrm>
                <a:off x="2273" y="1072"/>
                <a:ext cx="6" cy="9"/>
              </a:xfrm>
              <a:custGeom>
                <a:avLst/>
                <a:gdLst/>
                <a:ahLst/>
                <a:cxnLst>
                  <a:cxn ang="0">
                    <a:pos x="45" y="0"/>
                  </a:cxn>
                  <a:cxn ang="0">
                    <a:pos x="6" y="71"/>
                  </a:cxn>
                  <a:cxn ang="0">
                    <a:pos x="0" y="66"/>
                  </a:cxn>
                  <a:cxn ang="0">
                    <a:pos x="45" y="0"/>
                  </a:cxn>
                </a:cxnLst>
                <a:rect l="0" t="0" r="r" b="b"/>
                <a:pathLst>
                  <a:path w="45" h="71">
                    <a:moveTo>
                      <a:pt x="45" y="0"/>
                    </a:moveTo>
                    <a:lnTo>
                      <a:pt x="6" y="71"/>
                    </a:lnTo>
                    <a:lnTo>
                      <a:pt x="0" y="66"/>
                    </a:lnTo>
                    <a:lnTo>
                      <a:pt x="45" y="0"/>
                    </a:lnTo>
                    <a:close/>
                  </a:path>
                </a:pathLst>
              </a:custGeom>
              <a:solidFill>
                <a:srgbClr val="FF0000"/>
              </a:solidFill>
              <a:ln w="9525">
                <a:noFill/>
                <a:round/>
                <a:headEnd/>
                <a:tailEnd/>
              </a:ln>
            </p:spPr>
            <p:txBody>
              <a:bodyPr/>
              <a:lstStyle/>
              <a:p>
                <a:endParaRPr lang="ja-JP" altLang="en-US"/>
              </a:p>
            </p:txBody>
          </p:sp>
          <p:sp>
            <p:nvSpPr>
              <p:cNvPr id="2537" name="Freeform 367"/>
              <p:cNvSpPr>
                <a:spLocks/>
              </p:cNvSpPr>
              <p:nvPr/>
            </p:nvSpPr>
            <p:spPr bwMode="auto">
              <a:xfrm>
                <a:off x="2266" y="1060"/>
                <a:ext cx="20" cy="20"/>
              </a:xfrm>
              <a:custGeom>
                <a:avLst/>
                <a:gdLst/>
                <a:ahLst/>
                <a:cxnLst>
                  <a:cxn ang="0">
                    <a:pos x="48" y="165"/>
                  </a:cxn>
                  <a:cxn ang="0">
                    <a:pos x="0" y="134"/>
                  </a:cxn>
                  <a:cxn ang="0">
                    <a:pos x="45" y="67"/>
                  </a:cxn>
                  <a:cxn ang="0">
                    <a:pos x="89" y="0"/>
                  </a:cxn>
                  <a:cxn ang="0">
                    <a:pos x="137" y="31"/>
                  </a:cxn>
                  <a:cxn ang="0">
                    <a:pos x="93" y="99"/>
                  </a:cxn>
                  <a:cxn ang="0">
                    <a:pos x="48" y="165"/>
                  </a:cxn>
                </a:cxnLst>
                <a:rect l="0" t="0" r="r" b="b"/>
                <a:pathLst>
                  <a:path w="137" h="165">
                    <a:moveTo>
                      <a:pt x="48" y="165"/>
                    </a:moveTo>
                    <a:lnTo>
                      <a:pt x="0" y="134"/>
                    </a:lnTo>
                    <a:lnTo>
                      <a:pt x="45" y="67"/>
                    </a:lnTo>
                    <a:lnTo>
                      <a:pt x="89" y="0"/>
                    </a:lnTo>
                    <a:lnTo>
                      <a:pt x="137" y="31"/>
                    </a:lnTo>
                    <a:lnTo>
                      <a:pt x="93" y="99"/>
                    </a:lnTo>
                    <a:lnTo>
                      <a:pt x="48" y="165"/>
                    </a:lnTo>
                    <a:close/>
                  </a:path>
                </a:pathLst>
              </a:custGeom>
              <a:solidFill>
                <a:srgbClr val="FF0000"/>
              </a:solidFill>
              <a:ln w="9525">
                <a:noFill/>
                <a:round/>
                <a:headEnd/>
                <a:tailEnd/>
              </a:ln>
            </p:spPr>
            <p:txBody>
              <a:bodyPr/>
              <a:lstStyle/>
              <a:p>
                <a:endParaRPr lang="ja-JP" altLang="en-US"/>
              </a:p>
            </p:txBody>
          </p:sp>
          <p:sp>
            <p:nvSpPr>
              <p:cNvPr id="2538" name="Freeform 368"/>
              <p:cNvSpPr>
                <a:spLocks/>
              </p:cNvSpPr>
              <p:nvPr/>
            </p:nvSpPr>
            <p:spPr bwMode="auto">
              <a:xfrm>
                <a:off x="2265" y="1068"/>
                <a:ext cx="8" cy="8"/>
              </a:xfrm>
              <a:custGeom>
                <a:avLst/>
                <a:gdLst/>
                <a:ahLst/>
                <a:cxnLst>
                  <a:cxn ang="0">
                    <a:pos x="51" y="0"/>
                  </a:cxn>
                  <a:cxn ang="0">
                    <a:pos x="6" y="67"/>
                  </a:cxn>
                  <a:cxn ang="0">
                    <a:pos x="0" y="62"/>
                  </a:cxn>
                  <a:cxn ang="0">
                    <a:pos x="51" y="0"/>
                  </a:cxn>
                </a:cxnLst>
                <a:rect l="0" t="0" r="r" b="b"/>
                <a:pathLst>
                  <a:path w="51" h="67">
                    <a:moveTo>
                      <a:pt x="51" y="0"/>
                    </a:moveTo>
                    <a:lnTo>
                      <a:pt x="6" y="67"/>
                    </a:lnTo>
                    <a:lnTo>
                      <a:pt x="0" y="62"/>
                    </a:lnTo>
                    <a:lnTo>
                      <a:pt x="51" y="0"/>
                    </a:lnTo>
                    <a:close/>
                  </a:path>
                </a:pathLst>
              </a:custGeom>
              <a:solidFill>
                <a:srgbClr val="FF0000"/>
              </a:solidFill>
              <a:ln w="9525">
                <a:noFill/>
                <a:round/>
                <a:headEnd/>
                <a:tailEnd/>
              </a:ln>
            </p:spPr>
            <p:txBody>
              <a:bodyPr/>
              <a:lstStyle/>
              <a:p>
                <a:endParaRPr lang="ja-JP" altLang="en-US"/>
              </a:p>
            </p:txBody>
          </p:sp>
          <p:sp>
            <p:nvSpPr>
              <p:cNvPr id="2539" name="Freeform 369"/>
              <p:cNvSpPr>
                <a:spLocks/>
              </p:cNvSpPr>
              <p:nvPr/>
            </p:nvSpPr>
            <p:spPr bwMode="auto">
              <a:xfrm>
                <a:off x="2259" y="1056"/>
                <a:ext cx="21" cy="20"/>
              </a:xfrm>
              <a:custGeom>
                <a:avLst/>
                <a:gdLst/>
                <a:ahLst/>
                <a:cxnLst>
                  <a:cxn ang="0">
                    <a:pos x="45" y="161"/>
                  </a:cxn>
                  <a:cxn ang="0">
                    <a:pos x="0" y="125"/>
                  </a:cxn>
                  <a:cxn ang="0">
                    <a:pos x="51" y="62"/>
                  </a:cxn>
                  <a:cxn ang="0">
                    <a:pos x="102" y="0"/>
                  </a:cxn>
                  <a:cxn ang="0">
                    <a:pos x="147" y="37"/>
                  </a:cxn>
                  <a:cxn ang="0">
                    <a:pos x="96" y="99"/>
                  </a:cxn>
                  <a:cxn ang="0">
                    <a:pos x="45" y="161"/>
                  </a:cxn>
                </a:cxnLst>
                <a:rect l="0" t="0" r="r" b="b"/>
                <a:pathLst>
                  <a:path w="147" h="161">
                    <a:moveTo>
                      <a:pt x="45" y="161"/>
                    </a:moveTo>
                    <a:lnTo>
                      <a:pt x="0" y="125"/>
                    </a:lnTo>
                    <a:lnTo>
                      <a:pt x="51" y="62"/>
                    </a:lnTo>
                    <a:lnTo>
                      <a:pt x="102" y="0"/>
                    </a:lnTo>
                    <a:lnTo>
                      <a:pt x="147" y="37"/>
                    </a:lnTo>
                    <a:lnTo>
                      <a:pt x="96" y="99"/>
                    </a:lnTo>
                    <a:lnTo>
                      <a:pt x="45" y="161"/>
                    </a:lnTo>
                    <a:close/>
                  </a:path>
                </a:pathLst>
              </a:custGeom>
              <a:solidFill>
                <a:srgbClr val="FF0000"/>
              </a:solidFill>
              <a:ln w="9525">
                <a:noFill/>
                <a:round/>
                <a:headEnd/>
                <a:tailEnd/>
              </a:ln>
            </p:spPr>
            <p:txBody>
              <a:bodyPr/>
              <a:lstStyle/>
              <a:p>
                <a:endParaRPr lang="ja-JP" altLang="en-US"/>
              </a:p>
            </p:txBody>
          </p:sp>
          <p:sp>
            <p:nvSpPr>
              <p:cNvPr id="2540" name="Freeform 370"/>
              <p:cNvSpPr>
                <a:spLocks/>
              </p:cNvSpPr>
              <p:nvPr/>
            </p:nvSpPr>
            <p:spPr bwMode="auto">
              <a:xfrm>
                <a:off x="2258" y="1063"/>
                <a:ext cx="8" cy="8"/>
              </a:xfrm>
              <a:custGeom>
                <a:avLst/>
                <a:gdLst/>
                <a:ahLst/>
                <a:cxnLst>
                  <a:cxn ang="0">
                    <a:pos x="57" y="0"/>
                  </a:cxn>
                  <a:cxn ang="0">
                    <a:pos x="6" y="63"/>
                  </a:cxn>
                  <a:cxn ang="0">
                    <a:pos x="0" y="57"/>
                  </a:cxn>
                  <a:cxn ang="0">
                    <a:pos x="57" y="0"/>
                  </a:cxn>
                </a:cxnLst>
                <a:rect l="0" t="0" r="r" b="b"/>
                <a:pathLst>
                  <a:path w="57" h="63">
                    <a:moveTo>
                      <a:pt x="57" y="0"/>
                    </a:moveTo>
                    <a:lnTo>
                      <a:pt x="6" y="63"/>
                    </a:lnTo>
                    <a:lnTo>
                      <a:pt x="0" y="57"/>
                    </a:lnTo>
                    <a:lnTo>
                      <a:pt x="57" y="0"/>
                    </a:lnTo>
                    <a:close/>
                  </a:path>
                </a:pathLst>
              </a:custGeom>
              <a:solidFill>
                <a:srgbClr val="FF0000"/>
              </a:solidFill>
              <a:ln w="9525">
                <a:noFill/>
                <a:round/>
                <a:headEnd/>
                <a:tailEnd/>
              </a:ln>
            </p:spPr>
            <p:txBody>
              <a:bodyPr/>
              <a:lstStyle/>
              <a:p>
                <a:endParaRPr lang="ja-JP" altLang="en-US"/>
              </a:p>
            </p:txBody>
          </p:sp>
          <p:sp>
            <p:nvSpPr>
              <p:cNvPr id="2541" name="Freeform 371"/>
              <p:cNvSpPr>
                <a:spLocks/>
              </p:cNvSpPr>
              <p:nvPr/>
            </p:nvSpPr>
            <p:spPr bwMode="auto">
              <a:xfrm>
                <a:off x="2252" y="1051"/>
                <a:ext cx="22" cy="20"/>
              </a:xfrm>
              <a:custGeom>
                <a:avLst/>
                <a:gdLst/>
                <a:ahLst/>
                <a:cxnLst>
                  <a:cxn ang="0">
                    <a:pos x="42" y="155"/>
                  </a:cxn>
                  <a:cxn ang="0">
                    <a:pos x="0" y="114"/>
                  </a:cxn>
                  <a:cxn ang="0">
                    <a:pos x="58" y="57"/>
                  </a:cxn>
                  <a:cxn ang="0">
                    <a:pos x="115" y="0"/>
                  </a:cxn>
                  <a:cxn ang="0">
                    <a:pos x="157" y="41"/>
                  </a:cxn>
                  <a:cxn ang="0">
                    <a:pos x="99" y="98"/>
                  </a:cxn>
                  <a:cxn ang="0">
                    <a:pos x="42" y="155"/>
                  </a:cxn>
                </a:cxnLst>
                <a:rect l="0" t="0" r="r" b="b"/>
                <a:pathLst>
                  <a:path w="157" h="155">
                    <a:moveTo>
                      <a:pt x="42" y="155"/>
                    </a:moveTo>
                    <a:lnTo>
                      <a:pt x="0" y="114"/>
                    </a:lnTo>
                    <a:lnTo>
                      <a:pt x="58" y="57"/>
                    </a:lnTo>
                    <a:lnTo>
                      <a:pt x="115" y="0"/>
                    </a:lnTo>
                    <a:lnTo>
                      <a:pt x="157" y="41"/>
                    </a:lnTo>
                    <a:lnTo>
                      <a:pt x="99" y="98"/>
                    </a:lnTo>
                    <a:lnTo>
                      <a:pt x="42" y="155"/>
                    </a:lnTo>
                    <a:close/>
                  </a:path>
                </a:pathLst>
              </a:custGeom>
              <a:solidFill>
                <a:srgbClr val="FF0000"/>
              </a:solidFill>
              <a:ln w="9525">
                <a:noFill/>
                <a:round/>
                <a:headEnd/>
                <a:tailEnd/>
              </a:ln>
            </p:spPr>
            <p:txBody>
              <a:bodyPr/>
              <a:lstStyle/>
              <a:p>
                <a:endParaRPr lang="ja-JP" altLang="en-US"/>
              </a:p>
            </p:txBody>
          </p:sp>
          <p:sp>
            <p:nvSpPr>
              <p:cNvPr id="2542" name="Freeform 372"/>
              <p:cNvSpPr>
                <a:spLocks/>
              </p:cNvSpPr>
              <p:nvPr/>
            </p:nvSpPr>
            <p:spPr bwMode="auto">
              <a:xfrm>
                <a:off x="2251" y="1058"/>
                <a:ext cx="9" cy="7"/>
              </a:xfrm>
              <a:custGeom>
                <a:avLst/>
                <a:gdLst/>
                <a:ahLst/>
                <a:cxnLst>
                  <a:cxn ang="0">
                    <a:pos x="62" y="0"/>
                  </a:cxn>
                  <a:cxn ang="0">
                    <a:pos x="4" y="57"/>
                  </a:cxn>
                  <a:cxn ang="0">
                    <a:pos x="0" y="52"/>
                  </a:cxn>
                  <a:cxn ang="0">
                    <a:pos x="62" y="0"/>
                  </a:cxn>
                </a:cxnLst>
                <a:rect l="0" t="0" r="r" b="b"/>
                <a:pathLst>
                  <a:path w="62" h="57">
                    <a:moveTo>
                      <a:pt x="62" y="0"/>
                    </a:moveTo>
                    <a:lnTo>
                      <a:pt x="4" y="57"/>
                    </a:lnTo>
                    <a:lnTo>
                      <a:pt x="0" y="52"/>
                    </a:lnTo>
                    <a:lnTo>
                      <a:pt x="62" y="0"/>
                    </a:lnTo>
                    <a:close/>
                  </a:path>
                </a:pathLst>
              </a:custGeom>
              <a:solidFill>
                <a:srgbClr val="FF0000"/>
              </a:solidFill>
              <a:ln w="9525">
                <a:noFill/>
                <a:round/>
                <a:headEnd/>
                <a:tailEnd/>
              </a:ln>
            </p:spPr>
            <p:txBody>
              <a:bodyPr/>
              <a:lstStyle/>
              <a:p>
                <a:endParaRPr lang="ja-JP" altLang="en-US"/>
              </a:p>
            </p:txBody>
          </p:sp>
          <p:sp>
            <p:nvSpPr>
              <p:cNvPr id="2543" name="Freeform 373"/>
              <p:cNvSpPr>
                <a:spLocks/>
              </p:cNvSpPr>
              <p:nvPr/>
            </p:nvSpPr>
            <p:spPr bwMode="auto">
              <a:xfrm>
                <a:off x="2246" y="1046"/>
                <a:ext cx="23" cy="19"/>
              </a:xfrm>
              <a:custGeom>
                <a:avLst/>
                <a:gdLst/>
                <a:ahLst/>
                <a:cxnLst>
                  <a:cxn ang="0">
                    <a:pos x="38" y="148"/>
                  </a:cxn>
                  <a:cxn ang="0">
                    <a:pos x="0" y="103"/>
                  </a:cxn>
                  <a:cxn ang="0">
                    <a:pos x="63" y="52"/>
                  </a:cxn>
                  <a:cxn ang="0">
                    <a:pos x="124" y="0"/>
                  </a:cxn>
                  <a:cxn ang="0">
                    <a:pos x="162" y="46"/>
                  </a:cxn>
                  <a:cxn ang="0">
                    <a:pos x="100" y="96"/>
                  </a:cxn>
                  <a:cxn ang="0">
                    <a:pos x="38" y="148"/>
                  </a:cxn>
                </a:cxnLst>
                <a:rect l="0" t="0" r="r" b="b"/>
                <a:pathLst>
                  <a:path w="162" h="148">
                    <a:moveTo>
                      <a:pt x="38" y="148"/>
                    </a:moveTo>
                    <a:lnTo>
                      <a:pt x="0" y="103"/>
                    </a:lnTo>
                    <a:lnTo>
                      <a:pt x="63" y="52"/>
                    </a:lnTo>
                    <a:lnTo>
                      <a:pt x="124" y="0"/>
                    </a:lnTo>
                    <a:lnTo>
                      <a:pt x="162" y="46"/>
                    </a:lnTo>
                    <a:lnTo>
                      <a:pt x="100" y="96"/>
                    </a:lnTo>
                    <a:lnTo>
                      <a:pt x="38" y="148"/>
                    </a:lnTo>
                    <a:close/>
                  </a:path>
                </a:pathLst>
              </a:custGeom>
              <a:solidFill>
                <a:srgbClr val="FF0000"/>
              </a:solidFill>
              <a:ln w="9525">
                <a:noFill/>
                <a:round/>
                <a:headEnd/>
                <a:tailEnd/>
              </a:ln>
            </p:spPr>
            <p:txBody>
              <a:bodyPr/>
              <a:lstStyle/>
              <a:p>
                <a:endParaRPr lang="ja-JP" altLang="en-US"/>
              </a:p>
            </p:txBody>
          </p:sp>
          <p:sp>
            <p:nvSpPr>
              <p:cNvPr id="2544" name="Freeform 374"/>
              <p:cNvSpPr>
                <a:spLocks/>
              </p:cNvSpPr>
              <p:nvPr/>
            </p:nvSpPr>
            <p:spPr bwMode="auto">
              <a:xfrm>
                <a:off x="2245" y="1053"/>
                <a:ext cx="10" cy="6"/>
              </a:xfrm>
              <a:custGeom>
                <a:avLst/>
                <a:gdLst/>
                <a:ahLst/>
                <a:cxnLst>
                  <a:cxn ang="0">
                    <a:pos x="67" y="0"/>
                  </a:cxn>
                  <a:cxn ang="0">
                    <a:pos x="4" y="51"/>
                  </a:cxn>
                  <a:cxn ang="0">
                    <a:pos x="0" y="44"/>
                  </a:cxn>
                  <a:cxn ang="0">
                    <a:pos x="67" y="0"/>
                  </a:cxn>
                </a:cxnLst>
                <a:rect l="0" t="0" r="r" b="b"/>
                <a:pathLst>
                  <a:path w="67" h="51">
                    <a:moveTo>
                      <a:pt x="67" y="0"/>
                    </a:moveTo>
                    <a:lnTo>
                      <a:pt x="4" y="51"/>
                    </a:lnTo>
                    <a:lnTo>
                      <a:pt x="0" y="44"/>
                    </a:lnTo>
                    <a:lnTo>
                      <a:pt x="67" y="0"/>
                    </a:lnTo>
                    <a:close/>
                  </a:path>
                </a:pathLst>
              </a:custGeom>
              <a:solidFill>
                <a:srgbClr val="FF0000"/>
              </a:solidFill>
              <a:ln w="9525">
                <a:noFill/>
                <a:round/>
                <a:headEnd/>
                <a:tailEnd/>
              </a:ln>
            </p:spPr>
            <p:txBody>
              <a:bodyPr/>
              <a:lstStyle/>
              <a:p>
                <a:endParaRPr lang="ja-JP" altLang="en-US"/>
              </a:p>
            </p:txBody>
          </p:sp>
          <p:sp>
            <p:nvSpPr>
              <p:cNvPr id="2545" name="Freeform 375"/>
              <p:cNvSpPr>
                <a:spLocks/>
              </p:cNvSpPr>
              <p:nvPr/>
            </p:nvSpPr>
            <p:spPr bwMode="auto">
              <a:xfrm>
                <a:off x="2241" y="1041"/>
                <a:ext cx="24" cy="17"/>
              </a:xfrm>
              <a:custGeom>
                <a:avLst/>
                <a:gdLst/>
                <a:ahLst/>
                <a:cxnLst>
                  <a:cxn ang="0">
                    <a:pos x="33" y="138"/>
                  </a:cxn>
                  <a:cxn ang="0">
                    <a:pos x="0" y="90"/>
                  </a:cxn>
                  <a:cxn ang="0">
                    <a:pos x="66" y="44"/>
                  </a:cxn>
                  <a:cxn ang="0">
                    <a:pos x="133" y="0"/>
                  </a:cxn>
                  <a:cxn ang="0">
                    <a:pos x="167" y="49"/>
                  </a:cxn>
                  <a:cxn ang="0">
                    <a:pos x="100" y="94"/>
                  </a:cxn>
                  <a:cxn ang="0">
                    <a:pos x="33" y="138"/>
                  </a:cxn>
                </a:cxnLst>
                <a:rect l="0" t="0" r="r" b="b"/>
                <a:pathLst>
                  <a:path w="167" h="138">
                    <a:moveTo>
                      <a:pt x="33" y="138"/>
                    </a:moveTo>
                    <a:lnTo>
                      <a:pt x="0" y="90"/>
                    </a:lnTo>
                    <a:lnTo>
                      <a:pt x="66" y="44"/>
                    </a:lnTo>
                    <a:lnTo>
                      <a:pt x="133" y="0"/>
                    </a:lnTo>
                    <a:lnTo>
                      <a:pt x="167" y="49"/>
                    </a:lnTo>
                    <a:lnTo>
                      <a:pt x="100" y="94"/>
                    </a:lnTo>
                    <a:lnTo>
                      <a:pt x="33" y="138"/>
                    </a:lnTo>
                    <a:close/>
                  </a:path>
                </a:pathLst>
              </a:custGeom>
              <a:solidFill>
                <a:srgbClr val="FF0000"/>
              </a:solidFill>
              <a:ln w="9525">
                <a:noFill/>
                <a:round/>
                <a:headEnd/>
                <a:tailEnd/>
              </a:ln>
            </p:spPr>
            <p:txBody>
              <a:bodyPr/>
              <a:lstStyle/>
              <a:p>
                <a:endParaRPr lang="ja-JP" altLang="en-US"/>
              </a:p>
            </p:txBody>
          </p:sp>
          <p:sp>
            <p:nvSpPr>
              <p:cNvPr id="2546" name="Freeform 376"/>
              <p:cNvSpPr>
                <a:spLocks/>
              </p:cNvSpPr>
              <p:nvPr/>
            </p:nvSpPr>
            <p:spPr bwMode="auto">
              <a:xfrm>
                <a:off x="2240" y="1047"/>
                <a:ext cx="10" cy="5"/>
              </a:xfrm>
              <a:custGeom>
                <a:avLst/>
                <a:gdLst/>
                <a:ahLst/>
                <a:cxnLst>
                  <a:cxn ang="0">
                    <a:pos x="70" y="0"/>
                  </a:cxn>
                  <a:cxn ang="0">
                    <a:pos x="4" y="46"/>
                  </a:cxn>
                  <a:cxn ang="0">
                    <a:pos x="0" y="39"/>
                  </a:cxn>
                  <a:cxn ang="0">
                    <a:pos x="70" y="0"/>
                  </a:cxn>
                </a:cxnLst>
                <a:rect l="0" t="0" r="r" b="b"/>
                <a:pathLst>
                  <a:path w="70" h="46">
                    <a:moveTo>
                      <a:pt x="70" y="0"/>
                    </a:moveTo>
                    <a:lnTo>
                      <a:pt x="4" y="46"/>
                    </a:lnTo>
                    <a:lnTo>
                      <a:pt x="0" y="39"/>
                    </a:lnTo>
                    <a:lnTo>
                      <a:pt x="70" y="0"/>
                    </a:lnTo>
                    <a:close/>
                  </a:path>
                </a:pathLst>
              </a:custGeom>
              <a:solidFill>
                <a:srgbClr val="FF0000"/>
              </a:solidFill>
              <a:ln w="9525">
                <a:noFill/>
                <a:round/>
                <a:headEnd/>
                <a:tailEnd/>
              </a:ln>
            </p:spPr>
            <p:txBody>
              <a:bodyPr/>
              <a:lstStyle/>
              <a:p>
                <a:endParaRPr lang="ja-JP" altLang="en-US"/>
              </a:p>
            </p:txBody>
          </p:sp>
          <p:sp>
            <p:nvSpPr>
              <p:cNvPr id="2547" name="Freeform 377"/>
              <p:cNvSpPr>
                <a:spLocks/>
              </p:cNvSpPr>
              <p:nvPr/>
            </p:nvSpPr>
            <p:spPr bwMode="auto">
              <a:xfrm>
                <a:off x="2236" y="1035"/>
                <a:ext cx="24" cy="16"/>
              </a:xfrm>
              <a:custGeom>
                <a:avLst/>
                <a:gdLst/>
                <a:ahLst/>
                <a:cxnLst>
                  <a:cxn ang="0">
                    <a:pos x="30" y="129"/>
                  </a:cxn>
                  <a:cxn ang="0">
                    <a:pos x="0" y="78"/>
                  </a:cxn>
                  <a:cxn ang="0">
                    <a:pos x="71" y="39"/>
                  </a:cxn>
                  <a:cxn ang="0">
                    <a:pos x="141" y="0"/>
                  </a:cxn>
                  <a:cxn ang="0">
                    <a:pos x="171" y="52"/>
                  </a:cxn>
                  <a:cxn ang="0">
                    <a:pos x="100" y="90"/>
                  </a:cxn>
                  <a:cxn ang="0">
                    <a:pos x="30" y="129"/>
                  </a:cxn>
                </a:cxnLst>
                <a:rect l="0" t="0" r="r" b="b"/>
                <a:pathLst>
                  <a:path w="171" h="129">
                    <a:moveTo>
                      <a:pt x="30" y="129"/>
                    </a:moveTo>
                    <a:lnTo>
                      <a:pt x="0" y="78"/>
                    </a:lnTo>
                    <a:lnTo>
                      <a:pt x="71" y="39"/>
                    </a:lnTo>
                    <a:lnTo>
                      <a:pt x="141" y="0"/>
                    </a:lnTo>
                    <a:lnTo>
                      <a:pt x="171" y="52"/>
                    </a:lnTo>
                    <a:lnTo>
                      <a:pt x="100" y="90"/>
                    </a:lnTo>
                    <a:lnTo>
                      <a:pt x="30" y="129"/>
                    </a:lnTo>
                    <a:close/>
                  </a:path>
                </a:pathLst>
              </a:custGeom>
              <a:solidFill>
                <a:srgbClr val="FF0000"/>
              </a:solidFill>
              <a:ln w="9525">
                <a:noFill/>
                <a:round/>
                <a:headEnd/>
                <a:tailEnd/>
              </a:ln>
            </p:spPr>
            <p:txBody>
              <a:bodyPr/>
              <a:lstStyle/>
              <a:p>
                <a:endParaRPr lang="ja-JP" altLang="en-US"/>
              </a:p>
            </p:txBody>
          </p:sp>
          <p:sp>
            <p:nvSpPr>
              <p:cNvPr id="2548" name="Freeform 378"/>
              <p:cNvSpPr>
                <a:spLocks/>
              </p:cNvSpPr>
              <p:nvPr/>
            </p:nvSpPr>
            <p:spPr bwMode="auto">
              <a:xfrm>
                <a:off x="2235" y="1040"/>
                <a:ext cx="11" cy="5"/>
              </a:xfrm>
              <a:custGeom>
                <a:avLst/>
                <a:gdLst/>
                <a:ahLst/>
                <a:cxnLst>
                  <a:cxn ang="0">
                    <a:pos x="74" y="0"/>
                  </a:cxn>
                  <a:cxn ang="0">
                    <a:pos x="3" y="39"/>
                  </a:cxn>
                  <a:cxn ang="0">
                    <a:pos x="0" y="32"/>
                  </a:cxn>
                  <a:cxn ang="0">
                    <a:pos x="74" y="0"/>
                  </a:cxn>
                </a:cxnLst>
                <a:rect l="0" t="0" r="r" b="b"/>
                <a:pathLst>
                  <a:path w="74" h="39">
                    <a:moveTo>
                      <a:pt x="74" y="0"/>
                    </a:moveTo>
                    <a:lnTo>
                      <a:pt x="3" y="39"/>
                    </a:lnTo>
                    <a:lnTo>
                      <a:pt x="0" y="32"/>
                    </a:lnTo>
                    <a:lnTo>
                      <a:pt x="74" y="0"/>
                    </a:lnTo>
                    <a:close/>
                  </a:path>
                </a:pathLst>
              </a:custGeom>
              <a:solidFill>
                <a:srgbClr val="FF0000"/>
              </a:solidFill>
              <a:ln w="9525">
                <a:noFill/>
                <a:round/>
                <a:headEnd/>
                <a:tailEnd/>
              </a:ln>
            </p:spPr>
            <p:txBody>
              <a:bodyPr/>
              <a:lstStyle/>
              <a:p>
                <a:endParaRPr lang="ja-JP" altLang="en-US"/>
              </a:p>
            </p:txBody>
          </p:sp>
          <p:sp>
            <p:nvSpPr>
              <p:cNvPr id="2549" name="Freeform 379"/>
              <p:cNvSpPr>
                <a:spLocks/>
              </p:cNvSpPr>
              <p:nvPr/>
            </p:nvSpPr>
            <p:spPr bwMode="auto">
              <a:xfrm>
                <a:off x="2232" y="1029"/>
                <a:ext cx="25" cy="15"/>
              </a:xfrm>
              <a:custGeom>
                <a:avLst/>
                <a:gdLst/>
                <a:ahLst/>
                <a:cxnLst>
                  <a:cxn ang="0">
                    <a:pos x="25" y="120"/>
                  </a:cxn>
                  <a:cxn ang="0">
                    <a:pos x="0" y="64"/>
                  </a:cxn>
                  <a:cxn ang="0">
                    <a:pos x="75" y="33"/>
                  </a:cxn>
                  <a:cxn ang="0">
                    <a:pos x="149" y="0"/>
                  </a:cxn>
                  <a:cxn ang="0">
                    <a:pos x="173" y="55"/>
                  </a:cxn>
                  <a:cxn ang="0">
                    <a:pos x="99" y="88"/>
                  </a:cxn>
                  <a:cxn ang="0">
                    <a:pos x="25" y="120"/>
                  </a:cxn>
                </a:cxnLst>
                <a:rect l="0" t="0" r="r" b="b"/>
                <a:pathLst>
                  <a:path w="173" h="120">
                    <a:moveTo>
                      <a:pt x="25" y="120"/>
                    </a:moveTo>
                    <a:lnTo>
                      <a:pt x="0" y="64"/>
                    </a:lnTo>
                    <a:lnTo>
                      <a:pt x="75" y="33"/>
                    </a:lnTo>
                    <a:lnTo>
                      <a:pt x="149" y="0"/>
                    </a:lnTo>
                    <a:lnTo>
                      <a:pt x="173" y="55"/>
                    </a:lnTo>
                    <a:lnTo>
                      <a:pt x="99" y="88"/>
                    </a:lnTo>
                    <a:lnTo>
                      <a:pt x="25" y="120"/>
                    </a:lnTo>
                    <a:close/>
                  </a:path>
                </a:pathLst>
              </a:custGeom>
              <a:solidFill>
                <a:srgbClr val="FF0000"/>
              </a:solidFill>
              <a:ln w="9525">
                <a:noFill/>
                <a:round/>
                <a:headEnd/>
                <a:tailEnd/>
              </a:ln>
            </p:spPr>
            <p:txBody>
              <a:bodyPr/>
              <a:lstStyle/>
              <a:p>
                <a:endParaRPr lang="ja-JP" altLang="en-US"/>
              </a:p>
            </p:txBody>
          </p:sp>
          <p:sp>
            <p:nvSpPr>
              <p:cNvPr id="2550" name="Freeform 380"/>
              <p:cNvSpPr>
                <a:spLocks/>
              </p:cNvSpPr>
              <p:nvPr/>
            </p:nvSpPr>
            <p:spPr bwMode="auto">
              <a:xfrm>
                <a:off x="2232" y="1033"/>
                <a:ext cx="11" cy="4"/>
              </a:xfrm>
              <a:custGeom>
                <a:avLst/>
                <a:gdLst/>
                <a:ahLst/>
                <a:cxnLst>
                  <a:cxn ang="0">
                    <a:pos x="77" y="0"/>
                  </a:cxn>
                  <a:cxn ang="0">
                    <a:pos x="2" y="31"/>
                  </a:cxn>
                  <a:cxn ang="0">
                    <a:pos x="0" y="25"/>
                  </a:cxn>
                  <a:cxn ang="0">
                    <a:pos x="77" y="0"/>
                  </a:cxn>
                </a:cxnLst>
                <a:rect l="0" t="0" r="r" b="b"/>
                <a:pathLst>
                  <a:path w="77" h="31">
                    <a:moveTo>
                      <a:pt x="77" y="0"/>
                    </a:moveTo>
                    <a:lnTo>
                      <a:pt x="2" y="31"/>
                    </a:lnTo>
                    <a:lnTo>
                      <a:pt x="0" y="25"/>
                    </a:lnTo>
                    <a:lnTo>
                      <a:pt x="77" y="0"/>
                    </a:lnTo>
                    <a:close/>
                  </a:path>
                </a:pathLst>
              </a:custGeom>
              <a:solidFill>
                <a:srgbClr val="FF0000"/>
              </a:solidFill>
              <a:ln w="9525">
                <a:noFill/>
                <a:round/>
                <a:headEnd/>
                <a:tailEnd/>
              </a:ln>
            </p:spPr>
            <p:txBody>
              <a:bodyPr/>
              <a:lstStyle/>
              <a:p>
                <a:endParaRPr lang="ja-JP" altLang="en-US"/>
              </a:p>
            </p:txBody>
          </p:sp>
          <p:sp>
            <p:nvSpPr>
              <p:cNvPr id="2551" name="Freeform 381"/>
              <p:cNvSpPr>
                <a:spLocks/>
              </p:cNvSpPr>
              <p:nvPr/>
            </p:nvSpPr>
            <p:spPr bwMode="auto">
              <a:xfrm>
                <a:off x="2229" y="1023"/>
                <a:ext cx="24" cy="13"/>
              </a:xfrm>
              <a:custGeom>
                <a:avLst/>
                <a:gdLst/>
                <a:ahLst/>
                <a:cxnLst>
                  <a:cxn ang="0">
                    <a:pos x="20" y="110"/>
                  </a:cxn>
                  <a:cxn ang="0">
                    <a:pos x="0" y="51"/>
                  </a:cxn>
                  <a:cxn ang="0">
                    <a:pos x="77" y="26"/>
                  </a:cxn>
                  <a:cxn ang="0">
                    <a:pos x="154" y="0"/>
                  </a:cxn>
                  <a:cxn ang="0">
                    <a:pos x="173" y="60"/>
                  </a:cxn>
                  <a:cxn ang="0">
                    <a:pos x="97" y="85"/>
                  </a:cxn>
                  <a:cxn ang="0">
                    <a:pos x="20" y="110"/>
                  </a:cxn>
                </a:cxnLst>
                <a:rect l="0" t="0" r="r" b="b"/>
                <a:pathLst>
                  <a:path w="173" h="110">
                    <a:moveTo>
                      <a:pt x="20" y="110"/>
                    </a:moveTo>
                    <a:lnTo>
                      <a:pt x="0" y="51"/>
                    </a:lnTo>
                    <a:lnTo>
                      <a:pt x="77" y="26"/>
                    </a:lnTo>
                    <a:lnTo>
                      <a:pt x="154" y="0"/>
                    </a:lnTo>
                    <a:lnTo>
                      <a:pt x="173" y="60"/>
                    </a:lnTo>
                    <a:lnTo>
                      <a:pt x="97" y="85"/>
                    </a:lnTo>
                    <a:lnTo>
                      <a:pt x="20" y="110"/>
                    </a:lnTo>
                    <a:close/>
                  </a:path>
                </a:pathLst>
              </a:custGeom>
              <a:solidFill>
                <a:srgbClr val="FF0000"/>
              </a:solidFill>
              <a:ln w="9525">
                <a:noFill/>
                <a:round/>
                <a:headEnd/>
                <a:tailEnd/>
              </a:ln>
            </p:spPr>
            <p:txBody>
              <a:bodyPr/>
              <a:lstStyle/>
              <a:p>
                <a:endParaRPr lang="ja-JP" altLang="en-US"/>
              </a:p>
            </p:txBody>
          </p:sp>
          <p:sp>
            <p:nvSpPr>
              <p:cNvPr id="2552" name="Freeform 382"/>
              <p:cNvSpPr>
                <a:spLocks/>
              </p:cNvSpPr>
              <p:nvPr/>
            </p:nvSpPr>
            <p:spPr bwMode="auto">
              <a:xfrm>
                <a:off x="2229" y="1026"/>
                <a:ext cx="11" cy="3"/>
              </a:xfrm>
              <a:custGeom>
                <a:avLst/>
                <a:gdLst/>
                <a:ahLst/>
                <a:cxnLst>
                  <a:cxn ang="0">
                    <a:pos x="78" y="0"/>
                  </a:cxn>
                  <a:cxn ang="0">
                    <a:pos x="1" y="25"/>
                  </a:cxn>
                  <a:cxn ang="0">
                    <a:pos x="0" y="19"/>
                  </a:cxn>
                  <a:cxn ang="0">
                    <a:pos x="78" y="0"/>
                  </a:cxn>
                </a:cxnLst>
                <a:rect l="0" t="0" r="r" b="b"/>
                <a:pathLst>
                  <a:path w="78" h="25">
                    <a:moveTo>
                      <a:pt x="78" y="0"/>
                    </a:moveTo>
                    <a:lnTo>
                      <a:pt x="1" y="25"/>
                    </a:lnTo>
                    <a:lnTo>
                      <a:pt x="0" y="19"/>
                    </a:lnTo>
                    <a:lnTo>
                      <a:pt x="78" y="0"/>
                    </a:lnTo>
                    <a:close/>
                  </a:path>
                </a:pathLst>
              </a:custGeom>
              <a:solidFill>
                <a:srgbClr val="FF0000"/>
              </a:solidFill>
              <a:ln w="9525">
                <a:noFill/>
                <a:round/>
                <a:headEnd/>
                <a:tailEnd/>
              </a:ln>
            </p:spPr>
            <p:txBody>
              <a:bodyPr/>
              <a:lstStyle/>
              <a:p>
                <a:endParaRPr lang="ja-JP" altLang="en-US"/>
              </a:p>
            </p:txBody>
          </p:sp>
          <p:sp>
            <p:nvSpPr>
              <p:cNvPr id="2553" name="Freeform 383"/>
              <p:cNvSpPr>
                <a:spLocks/>
              </p:cNvSpPr>
              <p:nvPr/>
            </p:nvSpPr>
            <p:spPr bwMode="auto">
              <a:xfrm>
                <a:off x="2226" y="1016"/>
                <a:ext cx="25" cy="12"/>
              </a:xfrm>
              <a:custGeom>
                <a:avLst/>
                <a:gdLst/>
                <a:ahLst/>
                <a:cxnLst>
                  <a:cxn ang="0">
                    <a:pos x="15" y="97"/>
                  </a:cxn>
                  <a:cxn ang="0">
                    <a:pos x="0" y="36"/>
                  </a:cxn>
                  <a:cxn ang="0">
                    <a:pos x="79" y="18"/>
                  </a:cxn>
                  <a:cxn ang="0">
                    <a:pos x="157" y="0"/>
                  </a:cxn>
                  <a:cxn ang="0">
                    <a:pos x="172" y="60"/>
                  </a:cxn>
                  <a:cxn ang="0">
                    <a:pos x="93" y="78"/>
                  </a:cxn>
                  <a:cxn ang="0">
                    <a:pos x="15" y="97"/>
                  </a:cxn>
                </a:cxnLst>
                <a:rect l="0" t="0" r="r" b="b"/>
                <a:pathLst>
                  <a:path w="172" h="97">
                    <a:moveTo>
                      <a:pt x="15" y="97"/>
                    </a:moveTo>
                    <a:lnTo>
                      <a:pt x="0" y="36"/>
                    </a:lnTo>
                    <a:lnTo>
                      <a:pt x="79" y="18"/>
                    </a:lnTo>
                    <a:lnTo>
                      <a:pt x="157" y="0"/>
                    </a:lnTo>
                    <a:lnTo>
                      <a:pt x="172" y="60"/>
                    </a:lnTo>
                    <a:lnTo>
                      <a:pt x="93" y="78"/>
                    </a:lnTo>
                    <a:lnTo>
                      <a:pt x="15" y="97"/>
                    </a:lnTo>
                    <a:close/>
                  </a:path>
                </a:pathLst>
              </a:custGeom>
              <a:solidFill>
                <a:srgbClr val="FF0000"/>
              </a:solidFill>
              <a:ln w="9525">
                <a:noFill/>
                <a:round/>
                <a:headEnd/>
                <a:tailEnd/>
              </a:ln>
            </p:spPr>
            <p:txBody>
              <a:bodyPr/>
              <a:lstStyle/>
              <a:p>
                <a:endParaRPr lang="ja-JP" altLang="en-US"/>
              </a:p>
            </p:txBody>
          </p:sp>
          <p:sp>
            <p:nvSpPr>
              <p:cNvPr id="2554" name="Freeform 384"/>
              <p:cNvSpPr>
                <a:spLocks/>
              </p:cNvSpPr>
              <p:nvPr/>
            </p:nvSpPr>
            <p:spPr bwMode="auto">
              <a:xfrm>
                <a:off x="2226" y="1018"/>
                <a:ext cx="12" cy="3"/>
              </a:xfrm>
              <a:custGeom>
                <a:avLst/>
                <a:gdLst/>
                <a:ahLst/>
                <a:cxnLst>
                  <a:cxn ang="0">
                    <a:pos x="80" y="0"/>
                  </a:cxn>
                  <a:cxn ang="0">
                    <a:pos x="1" y="18"/>
                  </a:cxn>
                  <a:cxn ang="0">
                    <a:pos x="0" y="10"/>
                  </a:cxn>
                  <a:cxn ang="0">
                    <a:pos x="80" y="0"/>
                  </a:cxn>
                </a:cxnLst>
                <a:rect l="0" t="0" r="r" b="b"/>
                <a:pathLst>
                  <a:path w="80" h="18">
                    <a:moveTo>
                      <a:pt x="80" y="0"/>
                    </a:moveTo>
                    <a:lnTo>
                      <a:pt x="1" y="18"/>
                    </a:lnTo>
                    <a:lnTo>
                      <a:pt x="0" y="10"/>
                    </a:lnTo>
                    <a:lnTo>
                      <a:pt x="80" y="0"/>
                    </a:lnTo>
                    <a:close/>
                  </a:path>
                </a:pathLst>
              </a:custGeom>
              <a:solidFill>
                <a:srgbClr val="FF0000"/>
              </a:solidFill>
              <a:ln w="9525">
                <a:noFill/>
                <a:round/>
                <a:headEnd/>
                <a:tailEnd/>
              </a:ln>
            </p:spPr>
            <p:txBody>
              <a:bodyPr/>
              <a:lstStyle/>
              <a:p>
                <a:endParaRPr lang="ja-JP" altLang="en-US"/>
              </a:p>
            </p:txBody>
          </p:sp>
          <p:sp>
            <p:nvSpPr>
              <p:cNvPr id="2555" name="Freeform 385"/>
              <p:cNvSpPr>
                <a:spLocks/>
              </p:cNvSpPr>
              <p:nvPr/>
            </p:nvSpPr>
            <p:spPr bwMode="auto">
              <a:xfrm>
                <a:off x="2225" y="1009"/>
                <a:ext cx="24" cy="11"/>
              </a:xfrm>
              <a:custGeom>
                <a:avLst/>
                <a:gdLst/>
                <a:ahLst/>
                <a:cxnLst>
                  <a:cxn ang="0">
                    <a:pos x="9" y="84"/>
                  </a:cxn>
                  <a:cxn ang="0">
                    <a:pos x="0" y="22"/>
                  </a:cxn>
                  <a:cxn ang="0">
                    <a:pos x="80" y="10"/>
                  </a:cxn>
                  <a:cxn ang="0">
                    <a:pos x="160" y="0"/>
                  </a:cxn>
                  <a:cxn ang="0">
                    <a:pos x="168" y="62"/>
                  </a:cxn>
                  <a:cxn ang="0">
                    <a:pos x="89" y="74"/>
                  </a:cxn>
                  <a:cxn ang="0">
                    <a:pos x="9" y="84"/>
                  </a:cxn>
                </a:cxnLst>
                <a:rect l="0" t="0" r="r" b="b"/>
                <a:pathLst>
                  <a:path w="168" h="84">
                    <a:moveTo>
                      <a:pt x="9" y="84"/>
                    </a:moveTo>
                    <a:lnTo>
                      <a:pt x="0" y="22"/>
                    </a:lnTo>
                    <a:lnTo>
                      <a:pt x="80" y="10"/>
                    </a:lnTo>
                    <a:lnTo>
                      <a:pt x="160" y="0"/>
                    </a:lnTo>
                    <a:lnTo>
                      <a:pt x="168" y="62"/>
                    </a:lnTo>
                    <a:lnTo>
                      <a:pt x="89" y="74"/>
                    </a:lnTo>
                    <a:lnTo>
                      <a:pt x="9" y="84"/>
                    </a:lnTo>
                    <a:close/>
                  </a:path>
                </a:pathLst>
              </a:custGeom>
              <a:solidFill>
                <a:srgbClr val="FF0000"/>
              </a:solidFill>
              <a:ln w="9525">
                <a:noFill/>
                <a:round/>
                <a:headEnd/>
                <a:tailEnd/>
              </a:ln>
            </p:spPr>
            <p:txBody>
              <a:bodyPr/>
              <a:lstStyle/>
              <a:p>
                <a:endParaRPr lang="ja-JP" altLang="en-US"/>
              </a:p>
            </p:txBody>
          </p:sp>
          <p:sp>
            <p:nvSpPr>
              <p:cNvPr id="2556" name="Freeform 386"/>
              <p:cNvSpPr>
                <a:spLocks/>
              </p:cNvSpPr>
              <p:nvPr/>
            </p:nvSpPr>
            <p:spPr bwMode="auto">
              <a:xfrm>
                <a:off x="2225" y="1010"/>
                <a:ext cx="11" cy="2"/>
              </a:xfrm>
              <a:custGeom>
                <a:avLst/>
                <a:gdLst/>
                <a:ahLst/>
                <a:cxnLst>
                  <a:cxn ang="0">
                    <a:pos x="81" y="0"/>
                  </a:cxn>
                  <a:cxn ang="0">
                    <a:pos x="1" y="12"/>
                  </a:cxn>
                  <a:cxn ang="0">
                    <a:pos x="0" y="5"/>
                  </a:cxn>
                  <a:cxn ang="0">
                    <a:pos x="81" y="0"/>
                  </a:cxn>
                </a:cxnLst>
                <a:rect l="0" t="0" r="r" b="b"/>
                <a:pathLst>
                  <a:path w="81" h="12">
                    <a:moveTo>
                      <a:pt x="81" y="0"/>
                    </a:moveTo>
                    <a:lnTo>
                      <a:pt x="1" y="12"/>
                    </a:lnTo>
                    <a:lnTo>
                      <a:pt x="0" y="5"/>
                    </a:lnTo>
                    <a:lnTo>
                      <a:pt x="81" y="0"/>
                    </a:lnTo>
                    <a:close/>
                  </a:path>
                </a:pathLst>
              </a:custGeom>
              <a:solidFill>
                <a:srgbClr val="FF0000"/>
              </a:solidFill>
              <a:ln w="9525">
                <a:noFill/>
                <a:round/>
                <a:headEnd/>
                <a:tailEnd/>
              </a:ln>
            </p:spPr>
            <p:txBody>
              <a:bodyPr/>
              <a:lstStyle/>
              <a:p>
                <a:endParaRPr lang="ja-JP" altLang="en-US"/>
              </a:p>
            </p:txBody>
          </p:sp>
          <p:sp>
            <p:nvSpPr>
              <p:cNvPr id="2557" name="Freeform 387"/>
              <p:cNvSpPr>
                <a:spLocks/>
              </p:cNvSpPr>
              <p:nvPr/>
            </p:nvSpPr>
            <p:spPr bwMode="auto">
              <a:xfrm>
                <a:off x="2224" y="1002"/>
                <a:ext cx="24" cy="9"/>
              </a:xfrm>
              <a:custGeom>
                <a:avLst/>
                <a:gdLst/>
                <a:ahLst/>
                <a:cxnLst>
                  <a:cxn ang="0">
                    <a:pos x="3" y="72"/>
                  </a:cxn>
                  <a:cxn ang="0">
                    <a:pos x="0" y="6"/>
                  </a:cxn>
                  <a:cxn ang="0">
                    <a:pos x="81" y="3"/>
                  </a:cxn>
                  <a:cxn ang="0">
                    <a:pos x="162" y="0"/>
                  </a:cxn>
                  <a:cxn ang="0">
                    <a:pos x="165" y="64"/>
                  </a:cxn>
                  <a:cxn ang="0">
                    <a:pos x="84" y="67"/>
                  </a:cxn>
                  <a:cxn ang="0">
                    <a:pos x="3" y="72"/>
                  </a:cxn>
                </a:cxnLst>
                <a:rect l="0" t="0" r="r" b="b"/>
                <a:pathLst>
                  <a:path w="165" h="72">
                    <a:moveTo>
                      <a:pt x="3" y="72"/>
                    </a:moveTo>
                    <a:lnTo>
                      <a:pt x="0" y="6"/>
                    </a:lnTo>
                    <a:lnTo>
                      <a:pt x="81" y="3"/>
                    </a:lnTo>
                    <a:lnTo>
                      <a:pt x="162" y="0"/>
                    </a:lnTo>
                    <a:lnTo>
                      <a:pt x="165" y="64"/>
                    </a:lnTo>
                    <a:lnTo>
                      <a:pt x="84" y="67"/>
                    </a:lnTo>
                    <a:lnTo>
                      <a:pt x="3" y="72"/>
                    </a:lnTo>
                    <a:close/>
                  </a:path>
                </a:pathLst>
              </a:custGeom>
              <a:solidFill>
                <a:srgbClr val="FF0000"/>
              </a:solidFill>
              <a:ln w="9525">
                <a:noFill/>
                <a:round/>
                <a:headEnd/>
                <a:tailEnd/>
              </a:ln>
            </p:spPr>
            <p:txBody>
              <a:bodyPr/>
              <a:lstStyle/>
              <a:p>
                <a:endParaRPr lang="ja-JP" altLang="en-US"/>
              </a:p>
            </p:txBody>
          </p:sp>
          <p:sp>
            <p:nvSpPr>
              <p:cNvPr id="2558" name="Freeform 388"/>
              <p:cNvSpPr>
                <a:spLocks/>
              </p:cNvSpPr>
              <p:nvPr/>
            </p:nvSpPr>
            <p:spPr bwMode="auto">
              <a:xfrm>
                <a:off x="2224" y="1002"/>
                <a:ext cx="12" cy="1"/>
              </a:xfrm>
              <a:custGeom>
                <a:avLst/>
                <a:gdLst/>
                <a:ahLst/>
                <a:cxnLst>
                  <a:cxn ang="0">
                    <a:pos x="81" y="3"/>
                  </a:cxn>
                  <a:cxn ang="0">
                    <a:pos x="0" y="6"/>
                  </a:cxn>
                  <a:cxn ang="0">
                    <a:pos x="0" y="0"/>
                  </a:cxn>
                  <a:cxn ang="0">
                    <a:pos x="81" y="3"/>
                  </a:cxn>
                </a:cxnLst>
                <a:rect l="0" t="0" r="r" b="b"/>
                <a:pathLst>
                  <a:path w="81" h="6">
                    <a:moveTo>
                      <a:pt x="81" y="3"/>
                    </a:moveTo>
                    <a:lnTo>
                      <a:pt x="0" y="6"/>
                    </a:lnTo>
                    <a:lnTo>
                      <a:pt x="0" y="0"/>
                    </a:lnTo>
                    <a:lnTo>
                      <a:pt x="81" y="3"/>
                    </a:lnTo>
                    <a:close/>
                  </a:path>
                </a:pathLst>
              </a:custGeom>
              <a:solidFill>
                <a:srgbClr val="FF0000"/>
              </a:solidFill>
              <a:ln w="9525">
                <a:noFill/>
                <a:round/>
                <a:headEnd/>
                <a:tailEnd/>
              </a:ln>
            </p:spPr>
            <p:txBody>
              <a:bodyPr/>
              <a:lstStyle/>
              <a:p>
                <a:endParaRPr lang="ja-JP" altLang="en-US"/>
              </a:p>
            </p:txBody>
          </p:sp>
          <p:sp>
            <p:nvSpPr>
              <p:cNvPr id="2559" name="Freeform 389"/>
              <p:cNvSpPr>
                <a:spLocks/>
              </p:cNvSpPr>
              <p:nvPr/>
            </p:nvSpPr>
            <p:spPr bwMode="auto">
              <a:xfrm>
                <a:off x="2224" y="994"/>
                <a:ext cx="24" cy="9"/>
              </a:xfrm>
              <a:custGeom>
                <a:avLst/>
                <a:gdLst/>
                <a:ahLst/>
                <a:cxnLst>
                  <a:cxn ang="0">
                    <a:pos x="0" y="66"/>
                  </a:cxn>
                  <a:cxn ang="0">
                    <a:pos x="3" y="0"/>
                  </a:cxn>
                  <a:cxn ang="0">
                    <a:pos x="84" y="5"/>
                  </a:cxn>
                  <a:cxn ang="0">
                    <a:pos x="165" y="8"/>
                  </a:cxn>
                  <a:cxn ang="0">
                    <a:pos x="162" y="72"/>
                  </a:cxn>
                  <a:cxn ang="0">
                    <a:pos x="81" y="69"/>
                  </a:cxn>
                  <a:cxn ang="0">
                    <a:pos x="0" y="66"/>
                  </a:cxn>
                </a:cxnLst>
                <a:rect l="0" t="0" r="r" b="b"/>
                <a:pathLst>
                  <a:path w="165" h="72">
                    <a:moveTo>
                      <a:pt x="0" y="66"/>
                    </a:moveTo>
                    <a:lnTo>
                      <a:pt x="3" y="0"/>
                    </a:lnTo>
                    <a:lnTo>
                      <a:pt x="84" y="5"/>
                    </a:lnTo>
                    <a:lnTo>
                      <a:pt x="165" y="8"/>
                    </a:lnTo>
                    <a:lnTo>
                      <a:pt x="162" y="72"/>
                    </a:lnTo>
                    <a:lnTo>
                      <a:pt x="81" y="69"/>
                    </a:lnTo>
                    <a:lnTo>
                      <a:pt x="0" y="66"/>
                    </a:lnTo>
                    <a:close/>
                  </a:path>
                </a:pathLst>
              </a:custGeom>
              <a:solidFill>
                <a:srgbClr val="FF0000"/>
              </a:solidFill>
              <a:ln w="9525">
                <a:noFill/>
                <a:round/>
                <a:headEnd/>
                <a:tailEnd/>
              </a:ln>
            </p:spPr>
            <p:txBody>
              <a:bodyPr/>
              <a:lstStyle/>
              <a:p>
                <a:endParaRPr lang="ja-JP" altLang="en-US"/>
              </a:p>
            </p:txBody>
          </p:sp>
          <p:sp>
            <p:nvSpPr>
              <p:cNvPr id="2560" name="Freeform 390"/>
              <p:cNvSpPr>
                <a:spLocks/>
              </p:cNvSpPr>
              <p:nvPr/>
            </p:nvSpPr>
            <p:spPr bwMode="auto">
              <a:xfrm>
                <a:off x="2225" y="993"/>
                <a:ext cx="11" cy="1"/>
              </a:xfrm>
              <a:custGeom>
                <a:avLst/>
                <a:gdLst/>
                <a:ahLst/>
                <a:cxnLst>
                  <a:cxn ang="0">
                    <a:pos x="81" y="12"/>
                  </a:cxn>
                  <a:cxn ang="0">
                    <a:pos x="0" y="7"/>
                  </a:cxn>
                  <a:cxn ang="0">
                    <a:pos x="1" y="0"/>
                  </a:cxn>
                  <a:cxn ang="0">
                    <a:pos x="81" y="12"/>
                  </a:cxn>
                </a:cxnLst>
                <a:rect l="0" t="0" r="r" b="b"/>
                <a:pathLst>
                  <a:path w="81" h="12">
                    <a:moveTo>
                      <a:pt x="81" y="12"/>
                    </a:moveTo>
                    <a:lnTo>
                      <a:pt x="0" y="7"/>
                    </a:lnTo>
                    <a:lnTo>
                      <a:pt x="1" y="0"/>
                    </a:lnTo>
                    <a:lnTo>
                      <a:pt x="81" y="12"/>
                    </a:lnTo>
                    <a:close/>
                  </a:path>
                </a:pathLst>
              </a:custGeom>
              <a:solidFill>
                <a:srgbClr val="FF0000"/>
              </a:solidFill>
              <a:ln w="9525">
                <a:noFill/>
                <a:round/>
                <a:headEnd/>
                <a:tailEnd/>
              </a:ln>
            </p:spPr>
            <p:txBody>
              <a:bodyPr/>
              <a:lstStyle/>
              <a:p>
                <a:endParaRPr lang="ja-JP" altLang="en-US"/>
              </a:p>
            </p:txBody>
          </p:sp>
          <p:sp>
            <p:nvSpPr>
              <p:cNvPr id="2561" name="Freeform 391"/>
              <p:cNvSpPr>
                <a:spLocks/>
              </p:cNvSpPr>
              <p:nvPr/>
            </p:nvSpPr>
            <p:spPr bwMode="auto">
              <a:xfrm>
                <a:off x="2225" y="985"/>
                <a:ext cx="24" cy="11"/>
              </a:xfrm>
              <a:custGeom>
                <a:avLst/>
                <a:gdLst/>
                <a:ahLst/>
                <a:cxnLst>
                  <a:cxn ang="0">
                    <a:pos x="0" y="62"/>
                  </a:cxn>
                  <a:cxn ang="0">
                    <a:pos x="9" y="0"/>
                  </a:cxn>
                  <a:cxn ang="0">
                    <a:pos x="89" y="10"/>
                  </a:cxn>
                  <a:cxn ang="0">
                    <a:pos x="168" y="22"/>
                  </a:cxn>
                  <a:cxn ang="0">
                    <a:pos x="160" y="84"/>
                  </a:cxn>
                  <a:cxn ang="0">
                    <a:pos x="80" y="74"/>
                  </a:cxn>
                  <a:cxn ang="0">
                    <a:pos x="0" y="62"/>
                  </a:cxn>
                </a:cxnLst>
                <a:rect l="0" t="0" r="r" b="b"/>
                <a:pathLst>
                  <a:path w="168" h="84">
                    <a:moveTo>
                      <a:pt x="0" y="62"/>
                    </a:moveTo>
                    <a:lnTo>
                      <a:pt x="9" y="0"/>
                    </a:lnTo>
                    <a:lnTo>
                      <a:pt x="89" y="10"/>
                    </a:lnTo>
                    <a:lnTo>
                      <a:pt x="168" y="22"/>
                    </a:lnTo>
                    <a:lnTo>
                      <a:pt x="160" y="84"/>
                    </a:lnTo>
                    <a:lnTo>
                      <a:pt x="80" y="74"/>
                    </a:lnTo>
                    <a:lnTo>
                      <a:pt x="0" y="62"/>
                    </a:lnTo>
                    <a:close/>
                  </a:path>
                </a:pathLst>
              </a:custGeom>
              <a:solidFill>
                <a:srgbClr val="FF0000"/>
              </a:solidFill>
              <a:ln w="9525">
                <a:noFill/>
                <a:round/>
                <a:headEnd/>
                <a:tailEnd/>
              </a:ln>
            </p:spPr>
            <p:txBody>
              <a:bodyPr/>
              <a:lstStyle/>
              <a:p>
                <a:endParaRPr lang="ja-JP" altLang="en-US"/>
              </a:p>
            </p:txBody>
          </p:sp>
          <p:sp>
            <p:nvSpPr>
              <p:cNvPr id="2562" name="Freeform 392"/>
              <p:cNvSpPr>
                <a:spLocks/>
              </p:cNvSpPr>
              <p:nvPr/>
            </p:nvSpPr>
            <p:spPr bwMode="auto">
              <a:xfrm>
                <a:off x="2226" y="984"/>
                <a:ext cx="12" cy="2"/>
              </a:xfrm>
              <a:custGeom>
                <a:avLst/>
                <a:gdLst/>
                <a:ahLst/>
                <a:cxnLst>
                  <a:cxn ang="0">
                    <a:pos x="80" y="18"/>
                  </a:cxn>
                  <a:cxn ang="0">
                    <a:pos x="0" y="8"/>
                  </a:cxn>
                  <a:cxn ang="0">
                    <a:pos x="1" y="0"/>
                  </a:cxn>
                  <a:cxn ang="0">
                    <a:pos x="80" y="18"/>
                  </a:cxn>
                </a:cxnLst>
                <a:rect l="0" t="0" r="r" b="b"/>
                <a:pathLst>
                  <a:path w="80" h="18">
                    <a:moveTo>
                      <a:pt x="80" y="18"/>
                    </a:moveTo>
                    <a:lnTo>
                      <a:pt x="0" y="8"/>
                    </a:lnTo>
                    <a:lnTo>
                      <a:pt x="1" y="0"/>
                    </a:lnTo>
                    <a:lnTo>
                      <a:pt x="80" y="18"/>
                    </a:lnTo>
                    <a:close/>
                  </a:path>
                </a:pathLst>
              </a:custGeom>
              <a:solidFill>
                <a:srgbClr val="FF0000"/>
              </a:solidFill>
              <a:ln w="9525">
                <a:noFill/>
                <a:round/>
                <a:headEnd/>
                <a:tailEnd/>
              </a:ln>
            </p:spPr>
            <p:txBody>
              <a:bodyPr/>
              <a:lstStyle/>
              <a:p>
                <a:endParaRPr lang="ja-JP" altLang="en-US"/>
              </a:p>
            </p:txBody>
          </p:sp>
          <p:sp>
            <p:nvSpPr>
              <p:cNvPr id="2563" name="Freeform 393"/>
              <p:cNvSpPr>
                <a:spLocks/>
              </p:cNvSpPr>
              <p:nvPr/>
            </p:nvSpPr>
            <p:spPr bwMode="auto">
              <a:xfrm>
                <a:off x="2226" y="977"/>
                <a:ext cx="25" cy="12"/>
              </a:xfrm>
              <a:custGeom>
                <a:avLst/>
                <a:gdLst/>
                <a:ahLst/>
                <a:cxnLst>
                  <a:cxn ang="0">
                    <a:pos x="0" y="61"/>
                  </a:cxn>
                  <a:cxn ang="0">
                    <a:pos x="15" y="0"/>
                  </a:cxn>
                  <a:cxn ang="0">
                    <a:pos x="93" y="19"/>
                  </a:cxn>
                  <a:cxn ang="0">
                    <a:pos x="172" y="37"/>
                  </a:cxn>
                  <a:cxn ang="0">
                    <a:pos x="157" y="97"/>
                  </a:cxn>
                  <a:cxn ang="0">
                    <a:pos x="79" y="79"/>
                  </a:cxn>
                  <a:cxn ang="0">
                    <a:pos x="0" y="61"/>
                  </a:cxn>
                </a:cxnLst>
                <a:rect l="0" t="0" r="r" b="b"/>
                <a:pathLst>
                  <a:path w="172" h="97">
                    <a:moveTo>
                      <a:pt x="0" y="61"/>
                    </a:moveTo>
                    <a:lnTo>
                      <a:pt x="15" y="0"/>
                    </a:lnTo>
                    <a:lnTo>
                      <a:pt x="93" y="19"/>
                    </a:lnTo>
                    <a:lnTo>
                      <a:pt x="172" y="37"/>
                    </a:lnTo>
                    <a:lnTo>
                      <a:pt x="157" y="97"/>
                    </a:lnTo>
                    <a:lnTo>
                      <a:pt x="79" y="79"/>
                    </a:lnTo>
                    <a:lnTo>
                      <a:pt x="0" y="61"/>
                    </a:lnTo>
                    <a:close/>
                  </a:path>
                </a:pathLst>
              </a:custGeom>
              <a:solidFill>
                <a:srgbClr val="FF0000"/>
              </a:solidFill>
              <a:ln w="9525">
                <a:noFill/>
                <a:round/>
                <a:headEnd/>
                <a:tailEnd/>
              </a:ln>
            </p:spPr>
            <p:txBody>
              <a:bodyPr/>
              <a:lstStyle/>
              <a:p>
                <a:endParaRPr lang="ja-JP" altLang="en-US"/>
              </a:p>
            </p:txBody>
          </p:sp>
          <p:sp>
            <p:nvSpPr>
              <p:cNvPr id="2564" name="Freeform 394"/>
              <p:cNvSpPr>
                <a:spLocks/>
              </p:cNvSpPr>
              <p:nvPr/>
            </p:nvSpPr>
            <p:spPr bwMode="auto">
              <a:xfrm>
                <a:off x="2229" y="976"/>
                <a:ext cx="11" cy="3"/>
              </a:xfrm>
              <a:custGeom>
                <a:avLst/>
                <a:gdLst/>
                <a:ahLst/>
                <a:cxnLst>
                  <a:cxn ang="0">
                    <a:pos x="78" y="25"/>
                  </a:cxn>
                  <a:cxn ang="0">
                    <a:pos x="0" y="6"/>
                  </a:cxn>
                  <a:cxn ang="0">
                    <a:pos x="1" y="0"/>
                  </a:cxn>
                  <a:cxn ang="0">
                    <a:pos x="78" y="25"/>
                  </a:cxn>
                </a:cxnLst>
                <a:rect l="0" t="0" r="r" b="b"/>
                <a:pathLst>
                  <a:path w="78" h="25">
                    <a:moveTo>
                      <a:pt x="78" y="25"/>
                    </a:moveTo>
                    <a:lnTo>
                      <a:pt x="0" y="6"/>
                    </a:lnTo>
                    <a:lnTo>
                      <a:pt x="1" y="0"/>
                    </a:lnTo>
                    <a:lnTo>
                      <a:pt x="78" y="25"/>
                    </a:lnTo>
                    <a:close/>
                  </a:path>
                </a:pathLst>
              </a:custGeom>
              <a:solidFill>
                <a:srgbClr val="FF0000"/>
              </a:solidFill>
              <a:ln w="9525">
                <a:noFill/>
                <a:round/>
                <a:headEnd/>
                <a:tailEnd/>
              </a:ln>
            </p:spPr>
            <p:txBody>
              <a:bodyPr/>
              <a:lstStyle/>
              <a:p>
                <a:endParaRPr lang="ja-JP" altLang="en-US"/>
              </a:p>
            </p:txBody>
          </p:sp>
          <p:sp>
            <p:nvSpPr>
              <p:cNvPr id="2565" name="Freeform 395"/>
              <p:cNvSpPr>
                <a:spLocks/>
              </p:cNvSpPr>
              <p:nvPr/>
            </p:nvSpPr>
            <p:spPr bwMode="auto">
              <a:xfrm>
                <a:off x="2229" y="968"/>
                <a:ext cx="24" cy="14"/>
              </a:xfrm>
              <a:custGeom>
                <a:avLst/>
                <a:gdLst/>
                <a:ahLst/>
                <a:cxnLst>
                  <a:cxn ang="0">
                    <a:pos x="0" y="59"/>
                  </a:cxn>
                  <a:cxn ang="0">
                    <a:pos x="20" y="0"/>
                  </a:cxn>
                  <a:cxn ang="0">
                    <a:pos x="97" y="25"/>
                  </a:cxn>
                  <a:cxn ang="0">
                    <a:pos x="173" y="50"/>
                  </a:cxn>
                  <a:cxn ang="0">
                    <a:pos x="154" y="109"/>
                  </a:cxn>
                  <a:cxn ang="0">
                    <a:pos x="77" y="84"/>
                  </a:cxn>
                  <a:cxn ang="0">
                    <a:pos x="0" y="59"/>
                  </a:cxn>
                </a:cxnLst>
                <a:rect l="0" t="0" r="r" b="b"/>
                <a:pathLst>
                  <a:path w="173" h="109">
                    <a:moveTo>
                      <a:pt x="0" y="59"/>
                    </a:moveTo>
                    <a:lnTo>
                      <a:pt x="20" y="0"/>
                    </a:lnTo>
                    <a:lnTo>
                      <a:pt x="97" y="25"/>
                    </a:lnTo>
                    <a:lnTo>
                      <a:pt x="173" y="50"/>
                    </a:lnTo>
                    <a:lnTo>
                      <a:pt x="154" y="109"/>
                    </a:lnTo>
                    <a:lnTo>
                      <a:pt x="77" y="84"/>
                    </a:lnTo>
                    <a:lnTo>
                      <a:pt x="0" y="59"/>
                    </a:lnTo>
                    <a:close/>
                  </a:path>
                </a:pathLst>
              </a:custGeom>
              <a:solidFill>
                <a:srgbClr val="FF0000"/>
              </a:solidFill>
              <a:ln w="9525">
                <a:noFill/>
                <a:round/>
                <a:headEnd/>
                <a:tailEnd/>
              </a:ln>
            </p:spPr>
            <p:txBody>
              <a:bodyPr/>
              <a:lstStyle/>
              <a:p>
                <a:endParaRPr lang="ja-JP" altLang="en-US"/>
              </a:p>
            </p:txBody>
          </p:sp>
          <p:sp>
            <p:nvSpPr>
              <p:cNvPr id="2566" name="Freeform 396"/>
              <p:cNvSpPr>
                <a:spLocks/>
              </p:cNvSpPr>
              <p:nvPr/>
            </p:nvSpPr>
            <p:spPr bwMode="auto">
              <a:xfrm>
                <a:off x="2232" y="968"/>
                <a:ext cx="11" cy="4"/>
              </a:xfrm>
              <a:custGeom>
                <a:avLst/>
                <a:gdLst/>
                <a:ahLst/>
                <a:cxnLst>
                  <a:cxn ang="0">
                    <a:pos x="77" y="32"/>
                  </a:cxn>
                  <a:cxn ang="0">
                    <a:pos x="0" y="7"/>
                  </a:cxn>
                  <a:cxn ang="0">
                    <a:pos x="2" y="0"/>
                  </a:cxn>
                  <a:cxn ang="0">
                    <a:pos x="77" y="32"/>
                  </a:cxn>
                </a:cxnLst>
                <a:rect l="0" t="0" r="r" b="b"/>
                <a:pathLst>
                  <a:path w="77" h="32">
                    <a:moveTo>
                      <a:pt x="77" y="32"/>
                    </a:moveTo>
                    <a:lnTo>
                      <a:pt x="0" y="7"/>
                    </a:lnTo>
                    <a:lnTo>
                      <a:pt x="2" y="0"/>
                    </a:lnTo>
                    <a:lnTo>
                      <a:pt x="77" y="32"/>
                    </a:lnTo>
                    <a:close/>
                  </a:path>
                </a:pathLst>
              </a:custGeom>
              <a:solidFill>
                <a:srgbClr val="FF0000"/>
              </a:solidFill>
              <a:ln w="9525">
                <a:noFill/>
                <a:round/>
                <a:headEnd/>
                <a:tailEnd/>
              </a:ln>
            </p:spPr>
            <p:txBody>
              <a:bodyPr/>
              <a:lstStyle/>
              <a:p>
                <a:endParaRPr lang="ja-JP" altLang="en-US"/>
              </a:p>
            </p:txBody>
          </p:sp>
          <p:sp>
            <p:nvSpPr>
              <p:cNvPr id="2567" name="Freeform 397"/>
              <p:cNvSpPr>
                <a:spLocks/>
              </p:cNvSpPr>
              <p:nvPr/>
            </p:nvSpPr>
            <p:spPr bwMode="auto">
              <a:xfrm>
                <a:off x="2232" y="961"/>
                <a:ext cx="25" cy="15"/>
              </a:xfrm>
              <a:custGeom>
                <a:avLst/>
                <a:gdLst/>
                <a:ahLst/>
                <a:cxnLst>
                  <a:cxn ang="0">
                    <a:pos x="0" y="56"/>
                  </a:cxn>
                  <a:cxn ang="0">
                    <a:pos x="25" y="0"/>
                  </a:cxn>
                  <a:cxn ang="0">
                    <a:pos x="99" y="33"/>
                  </a:cxn>
                  <a:cxn ang="0">
                    <a:pos x="173" y="66"/>
                  </a:cxn>
                  <a:cxn ang="0">
                    <a:pos x="149" y="121"/>
                  </a:cxn>
                  <a:cxn ang="0">
                    <a:pos x="75" y="88"/>
                  </a:cxn>
                  <a:cxn ang="0">
                    <a:pos x="0" y="56"/>
                  </a:cxn>
                </a:cxnLst>
                <a:rect l="0" t="0" r="r" b="b"/>
                <a:pathLst>
                  <a:path w="173" h="121">
                    <a:moveTo>
                      <a:pt x="0" y="56"/>
                    </a:moveTo>
                    <a:lnTo>
                      <a:pt x="25" y="0"/>
                    </a:lnTo>
                    <a:lnTo>
                      <a:pt x="99" y="33"/>
                    </a:lnTo>
                    <a:lnTo>
                      <a:pt x="173" y="66"/>
                    </a:lnTo>
                    <a:lnTo>
                      <a:pt x="149" y="121"/>
                    </a:lnTo>
                    <a:lnTo>
                      <a:pt x="75" y="88"/>
                    </a:lnTo>
                    <a:lnTo>
                      <a:pt x="0" y="56"/>
                    </a:lnTo>
                    <a:close/>
                  </a:path>
                </a:pathLst>
              </a:custGeom>
              <a:solidFill>
                <a:srgbClr val="FF0000"/>
              </a:solidFill>
              <a:ln w="9525">
                <a:noFill/>
                <a:round/>
                <a:headEnd/>
                <a:tailEnd/>
              </a:ln>
            </p:spPr>
            <p:txBody>
              <a:bodyPr/>
              <a:lstStyle/>
              <a:p>
                <a:endParaRPr lang="ja-JP" altLang="en-US"/>
              </a:p>
            </p:txBody>
          </p:sp>
          <p:sp>
            <p:nvSpPr>
              <p:cNvPr id="2568" name="Freeform 398"/>
              <p:cNvSpPr>
                <a:spLocks/>
              </p:cNvSpPr>
              <p:nvPr/>
            </p:nvSpPr>
            <p:spPr bwMode="auto">
              <a:xfrm>
                <a:off x="2235" y="960"/>
                <a:ext cx="11" cy="5"/>
              </a:xfrm>
              <a:custGeom>
                <a:avLst/>
                <a:gdLst/>
                <a:ahLst/>
                <a:cxnLst>
                  <a:cxn ang="0">
                    <a:pos x="74" y="39"/>
                  </a:cxn>
                  <a:cxn ang="0">
                    <a:pos x="0" y="6"/>
                  </a:cxn>
                  <a:cxn ang="0">
                    <a:pos x="3" y="0"/>
                  </a:cxn>
                  <a:cxn ang="0">
                    <a:pos x="74" y="39"/>
                  </a:cxn>
                </a:cxnLst>
                <a:rect l="0" t="0" r="r" b="b"/>
                <a:pathLst>
                  <a:path w="74" h="39">
                    <a:moveTo>
                      <a:pt x="74" y="39"/>
                    </a:moveTo>
                    <a:lnTo>
                      <a:pt x="0" y="6"/>
                    </a:lnTo>
                    <a:lnTo>
                      <a:pt x="3" y="0"/>
                    </a:lnTo>
                    <a:lnTo>
                      <a:pt x="74" y="39"/>
                    </a:lnTo>
                    <a:close/>
                  </a:path>
                </a:pathLst>
              </a:custGeom>
              <a:solidFill>
                <a:srgbClr val="FF0000"/>
              </a:solidFill>
              <a:ln w="9525">
                <a:noFill/>
                <a:round/>
                <a:headEnd/>
                <a:tailEnd/>
              </a:ln>
            </p:spPr>
            <p:txBody>
              <a:bodyPr/>
              <a:lstStyle/>
              <a:p>
                <a:endParaRPr lang="ja-JP" altLang="en-US"/>
              </a:p>
            </p:txBody>
          </p:sp>
          <p:sp>
            <p:nvSpPr>
              <p:cNvPr id="2569" name="Freeform 399"/>
              <p:cNvSpPr>
                <a:spLocks/>
              </p:cNvSpPr>
              <p:nvPr/>
            </p:nvSpPr>
            <p:spPr bwMode="auto">
              <a:xfrm>
                <a:off x="2236" y="953"/>
                <a:ext cx="24" cy="17"/>
              </a:xfrm>
              <a:custGeom>
                <a:avLst/>
                <a:gdLst/>
                <a:ahLst/>
                <a:cxnLst>
                  <a:cxn ang="0">
                    <a:pos x="0" y="52"/>
                  </a:cxn>
                  <a:cxn ang="0">
                    <a:pos x="30" y="0"/>
                  </a:cxn>
                  <a:cxn ang="0">
                    <a:pos x="100" y="39"/>
                  </a:cxn>
                  <a:cxn ang="0">
                    <a:pos x="171" y="77"/>
                  </a:cxn>
                  <a:cxn ang="0">
                    <a:pos x="141" y="130"/>
                  </a:cxn>
                  <a:cxn ang="0">
                    <a:pos x="71" y="91"/>
                  </a:cxn>
                  <a:cxn ang="0">
                    <a:pos x="0" y="52"/>
                  </a:cxn>
                </a:cxnLst>
                <a:rect l="0" t="0" r="r" b="b"/>
                <a:pathLst>
                  <a:path w="171" h="130">
                    <a:moveTo>
                      <a:pt x="0" y="52"/>
                    </a:moveTo>
                    <a:lnTo>
                      <a:pt x="30" y="0"/>
                    </a:lnTo>
                    <a:lnTo>
                      <a:pt x="100" y="39"/>
                    </a:lnTo>
                    <a:lnTo>
                      <a:pt x="171" y="77"/>
                    </a:lnTo>
                    <a:lnTo>
                      <a:pt x="141" y="130"/>
                    </a:lnTo>
                    <a:lnTo>
                      <a:pt x="71" y="91"/>
                    </a:lnTo>
                    <a:lnTo>
                      <a:pt x="0" y="52"/>
                    </a:lnTo>
                    <a:close/>
                  </a:path>
                </a:pathLst>
              </a:custGeom>
              <a:solidFill>
                <a:srgbClr val="FF0000"/>
              </a:solidFill>
              <a:ln w="9525">
                <a:noFill/>
                <a:round/>
                <a:headEnd/>
                <a:tailEnd/>
              </a:ln>
            </p:spPr>
            <p:txBody>
              <a:bodyPr/>
              <a:lstStyle/>
              <a:p>
                <a:endParaRPr lang="ja-JP" altLang="en-US"/>
              </a:p>
            </p:txBody>
          </p:sp>
          <p:sp>
            <p:nvSpPr>
              <p:cNvPr id="2570" name="Freeform 400"/>
              <p:cNvSpPr>
                <a:spLocks/>
              </p:cNvSpPr>
              <p:nvPr/>
            </p:nvSpPr>
            <p:spPr bwMode="auto">
              <a:xfrm>
                <a:off x="2240" y="953"/>
                <a:ext cx="10" cy="5"/>
              </a:xfrm>
              <a:custGeom>
                <a:avLst/>
                <a:gdLst/>
                <a:ahLst/>
                <a:cxnLst>
                  <a:cxn ang="0">
                    <a:pos x="70" y="45"/>
                  </a:cxn>
                  <a:cxn ang="0">
                    <a:pos x="0" y="6"/>
                  </a:cxn>
                  <a:cxn ang="0">
                    <a:pos x="4" y="0"/>
                  </a:cxn>
                  <a:cxn ang="0">
                    <a:pos x="70" y="45"/>
                  </a:cxn>
                </a:cxnLst>
                <a:rect l="0" t="0" r="r" b="b"/>
                <a:pathLst>
                  <a:path w="70" h="45">
                    <a:moveTo>
                      <a:pt x="70" y="45"/>
                    </a:moveTo>
                    <a:lnTo>
                      <a:pt x="0" y="6"/>
                    </a:lnTo>
                    <a:lnTo>
                      <a:pt x="4" y="0"/>
                    </a:lnTo>
                    <a:lnTo>
                      <a:pt x="70" y="45"/>
                    </a:lnTo>
                    <a:close/>
                  </a:path>
                </a:pathLst>
              </a:custGeom>
              <a:solidFill>
                <a:srgbClr val="FF0000"/>
              </a:solidFill>
              <a:ln w="9525">
                <a:noFill/>
                <a:round/>
                <a:headEnd/>
                <a:tailEnd/>
              </a:ln>
            </p:spPr>
            <p:txBody>
              <a:bodyPr/>
              <a:lstStyle/>
              <a:p>
                <a:endParaRPr lang="ja-JP" altLang="en-US"/>
              </a:p>
            </p:txBody>
          </p:sp>
          <p:sp>
            <p:nvSpPr>
              <p:cNvPr id="2571" name="Freeform 401"/>
              <p:cNvSpPr>
                <a:spLocks/>
              </p:cNvSpPr>
              <p:nvPr/>
            </p:nvSpPr>
            <p:spPr bwMode="auto">
              <a:xfrm>
                <a:off x="2241" y="946"/>
                <a:ext cx="24" cy="18"/>
              </a:xfrm>
              <a:custGeom>
                <a:avLst/>
                <a:gdLst/>
                <a:ahLst/>
                <a:cxnLst>
                  <a:cxn ang="0">
                    <a:pos x="0" y="48"/>
                  </a:cxn>
                  <a:cxn ang="0">
                    <a:pos x="33" y="0"/>
                  </a:cxn>
                  <a:cxn ang="0">
                    <a:pos x="100" y="44"/>
                  </a:cxn>
                  <a:cxn ang="0">
                    <a:pos x="167" y="89"/>
                  </a:cxn>
                  <a:cxn ang="0">
                    <a:pos x="133" y="138"/>
                  </a:cxn>
                  <a:cxn ang="0">
                    <a:pos x="66" y="93"/>
                  </a:cxn>
                  <a:cxn ang="0">
                    <a:pos x="0" y="48"/>
                  </a:cxn>
                </a:cxnLst>
                <a:rect l="0" t="0" r="r" b="b"/>
                <a:pathLst>
                  <a:path w="167" h="138">
                    <a:moveTo>
                      <a:pt x="0" y="48"/>
                    </a:moveTo>
                    <a:lnTo>
                      <a:pt x="33" y="0"/>
                    </a:lnTo>
                    <a:lnTo>
                      <a:pt x="100" y="44"/>
                    </a:lnTo>
                    <a:lnTo>
                      <a:pt x="167" y="89"/>
                    </a:lnTo>
                    <a:lnTo>
                      <a:pt x="133" y="138"/>
                    </a:lnTo>
                    <a:lnTo>
                      <a:pt x="66" y="93"/>
                    </a:lnTo>
                    <a:lnTo>
                      <a:pt x="0" y="48"/>
                    </a:lnTo>
                    <a:close/>
                  </a:path>
                </a:pathLst>
              </a:custGeom>
              <a:solidFill>
                <a:srgbClr val="FF0000"/>
              </a:solidFill>
              <a:ln w="9525">
                <a:noFill/>
                <a:round/>
                <a:headEnd/>
                <a:tailEnd/>
              </a:ln>
            </p:spPr>
            <p:txBody>
              <a:bodyPr/>
              <a:lstStyle/>
              <a:p>
                <a:endParaRPr lang="ja-JP" altLang="en-US"/>
              </a:p>
            </p:txBody>
          </p:sp>
          <p:sp>
            <p:nvSpPr>
              <p:cNvPr id="2572" name="Freeform 402"/>
              <p:cNvSpPr>
                <a:spLocks/>
              </p:cNvSpPr>
              <p:nvPr/>
            </p:nvSpPr>
            <p:spPr bwMode="auto">
              <a:xfrm>
                <a:off x="2245" y="946"/>
                <a:ext cx="10" cy="6"/>
              </a:xfrm>
              <a:custGeom>
                <a:avLst/>
                <a:gdLst/>
                <a:ahLst/>
                <a:cxnLst>
                  <a:cxn ang="0">
                    <a:pos x="67" y="51"/>
                  </a:cxn>
                  <a:cxn ang="0">
                    <a:pos x="0" y="7"/>
                  </a:cxn>
                  <a:cxn ang="0">
                    <a:pos x="4" y="0"/>
                  </a:cxn>
                  <a:cxn ang="0">
                    <a:pos x="67" y="51"/>
                  </a:cxn>
                </a:cxnLst>
                <a:rect l="0" t="0" r="r" b="b"/>
                <a:pathLst>
                  <a:path w="67" h="51">
                    <a:moveTo>
                      <a:pt x="67" y="51"/>
                    </a:moveTo>
                    <a:lnTo>
                      <a:pt x="0" y="7"/>
                    </a:lnTo>
                    <a:lnTo>
                      <a:pt x="4" y="0"/>
                    </a:lnTo>
                    <a:lnTo>
                      <a:pt x="67" y="51"/>
                    </a:lnTo>
                    <a:close/>
                  </a:path>
                </a:pathLst>
              </a:custGeom>
              <a:solidFill>
                <a:srgbClr val="FF0000"/>
              </a:solidFill>
              <a:ln w="9525">
                <a:noFill/>
                <a:round/>
                <a:headEnd/>
                <a:tailEnd/>
              </a:ln>
            </p:spPr>
            <p:txBody>
              <a:bodyPr/>
              <a:lstStyle/>
              <a:p>
                <a:endParaRPr lang="ja-JP" altLang="en-US"/>
              </a:p>
            </p:txBody>
          </p:sp>
          <p:sp>
            <p:nvSpPr>
              <p:cNvPr id="2573" name="Freeform 403"/>
              <p:cNvSpPr>
                <a:spLocks/>
              </p:cNvSpPr>
              <p:nvPr/>
            </p:nvSpPr>
            <p:spPr bwMode="auto">
              <a:xfrm>
                <a:off x="2246" y="940"/>
                <a:ext cx="23" cy="18"/>
              </a:xfrm>
              <a:custGeom>
                <a:avLst/>
                <a:gdLst/>
                <a:ahLst/>
                <a:cxnLst>
                  <a:cxn ang="0">
                    <a:pos x="0" y="45"/>
                  </a:cxn>
                  <a:cxn ang="0">
                    <a:pos x="38" y="0"/>
                  </a:cxn>
                  <a:cxn ang="0">
                    <a:pos x="100" y="52"/>
                  </a:cxn>
                  <a:cxn ang="0">
                    <a:pos x="162" y="102"/>
                  </a:cxn>
                  <a:cxn ang="0">
                    <a:pos x="124" y="148"/>
                  </a:cxn>
                  <a:cxn ang="0">
                    <a:pos x="63" y="96"/>
                  </a:cxn>
                  <a:cxn ang="0">
                    <a:pos x="0" y="45"/>
                  </a:cxn>
                </a:cxnLst>
                <a:rect l="0" t="0" r="r" b="b"/>
                <a:pathLst>
                  <a:path w="162" h="148">
                    <a:moveTo>
                      <a:pt x="0" y="45"/>
                    </a:moveTo>
                    <a:lnTo>
                      <a:pt x="38" y="0"/>
                    </a:lnTo>
                    <a:lnTo>
                      <a:pt x="100" y="52"/>
                    </a:lnTo>
                    <a:lnTo>
                      <a:pt x="162" y="102"/>
                    </a:lnTo>
                    <a:lnTo>
                      <a:pt x="124" y="148"/>
                    </a:lnTo>
                    <a:lnTo>
                      <a:pt x="63" y="96"/>
                    </a:lnTo>
                    <a:lnTo>
                      <a:pt x="0" y="45"/>
                    </a:lnTo>
                    <a:close/>
                  </a:path>
                </a:pathLst>
              </a:custGeom>
              <a:solidFill>
                <a:srgbClr val="FF0000"/>
              </a:solidFill>
              <a:ln w="9525">
                <a:noFill/>
                <a:round/>
                <a:headEnd/>
                <a:tailEnd/>
              </a:ln>
            </p:spPr>
            <p:txBody>
              <a:bodyPr/>
              <a:lstStyle/>
              <a:p>
                <a:endParaRPr lang="ja-JP" altLang="en-US"/>
              </a:p>
            </p:txBody>
          </p:sp>
          <p:sp>
            <p:nvSpPr>
              <p:cNvPr id="2574" name="Freeform 404"/>
              <p:cNvSpPr>
                <a:spLocks/>
              </p:cNvSpPr>
              <p:nvPr/>
            </p:nvSpPr>
            <p:spPr bwMode="auto">
              <a:xfrm>
                <a:off x="2251" y="939"/>
                <a:ext cx="9" cy="7"/>
              </a:xfrm>
              <a:custGeom>
                <a:avLst/>
                <a:gdLst/>
                <a:ahLst/>
                <a:cxnLst>
                  <a:cxn ang="0">
                    <a:pos x="62" y="57"/>
                  </a:cxn>
                  <a:cxn ang="0">
                    <a:pos x="0" y="5"/>
                  </a:cxn>
                  <a:cxn ang="0">
                    <a:pos x="4" y="0"/>
                  </a:cxn>
                  <a:cxn ang="0">
                    <a:pos x="62" y="57"/>
                  </a:cxn>
                </a:cxnLst>
                <a:rect l="0" t="0" r="r" b="b"/>
                <a:pathLst>
                  <a:path w="62" h="57">
                    <a:moveTo>
                      <a:pt x="62" y="57"/>
                    </a:moveTo>
                    <a:lnTo>
                      <a:pt x="0" y="5"/>
                    </a:lnTo>
                    <a:lnTo>
                      <a:pt x="4" y="0"/>
                    </a:lnTo>
                    <a:lnTo>
                      <a:pt x="62" y="57"/>
                    </a:lnTo>
                    <a:close/>
                  </a:path>
                </a:pathLst>
              </a:custGeom>
              <a:solidFill>
                <a:srgbClr val="FF0000"/>
              </a:solidFill>
              <a:ln w="9525">
                <a:noFill/>
                <a:round/>
                <a:headEnd/>
                <a:tailEnd/>
              </a:ln>
            </p:spPr>
            <p:txBody>
              <a:bodyPr/>
              <a:lstStyle/>
              <a:p>
                <a:endParaRPr lang="ja-JP" altLang="en-US"/>
              </a:p>
            </p:txBody>
          </p:sp>
          <p:sp>
            <p:nvSpPr>
              <p:cNvPr id="2575" name="Freeform 405"/>
              <p:cNvSpPr>
                <a:spLocks/>
              </p:cNvSpPr>
              <p:nvPr/>
            </p:nvSpPr>
            <p:spPr bwMode="auto">
              <a:xfrm>
                <a:off x="2252" y="934"/>
                <a:ext cx="22" cy="20"/>
              </a:xfrm>
              <a:custGeom>
                <a:avLst/>
                <a:gdLst/>
                <a:ahLst/>
                <a:cxnLst>
                  <a:cxn ang="0">
                    <a:pos x="0" y="42"/>
                  </a:cxn>
                  <a:cxn ang="0">
                    <a:pos x="42" y="0"/>
                  </a:cxn>
                  <a:cxn ang="0">
                    <a:pos x="99" y="57"/>
                  </a:cxn>
                  <a:cxn ang="0">
                    <a:pos x="157" y="114"/>
                  </a:cxn>
                  <a:cxn ang="0">
                    <a:pos x="115" y="156"/>
                  </a:cxn>
                  <a:cxn ang="0">
                    <a:pos x="58" y="99"/>
                  </a:cxn>
                  <a:cxn ang="0">
                    <a:pos x="0" y="42"/>
                  </a:cxn>
                </a:cxnLst>
                <a:rect l="0" t="0" r="r" b="b"/>
                <a:pathLst>
                  <a:path w="157" h="156">
                    <a:moveTo>
                      <a:pt x="0" y="42"/>
                    </a:moveTo>
                    <a:lnTo>
                      <a:pt x="42" y="0"/>
                    </a:lnTo>
                    <a:lnTo>
                      <a:pt x="99" y="57"/>
                    </a:lnTo>
                    <a:lnTo>
                      <a:pt x="157" y="114"/>
                    </a:lnTo>
                    <a:lnTo>
                      <a:pt x="115" y="156"/>
                    </a:lnTo>
                    <a:lnTo>
                      <a:pt x="58" y="99"/>
                    </a:lnTo>
                    <a:lnTo>
                      <a:pt x="0" y="42"/>
                    </a:lnTo>
                    <a:close/>
                  </a:path>
                </a:pathLst>
              </a:custGeom>
              <a:solidFill>
                <a:srgbClr val="FF0000"/>
              </a:solidFill>
              <a:ln w="9525">
                <a:noFill/>
                <a:round/>
                <a:headEnd/>
                <a:tailEnd/>
              </a:ln>
            </p:spPr>
            <p:txBody>
              <a:bodyPr/>
              <a:lstStyle/>
              <a:p>
                <a:endParaRPr lang="ja-JP" altLang="en-US"/>
              </a:p>
            </p:txBody>
          </p:sp>
          <p:sp>
            <p:nvSpPr>
              <p:cNvPr id="2576" name="Freeform 406"/>
              <p:cNvSpPr>
                <a:spLocks/>
              </p:cNvSpPr>
              <p:nvPr/>
            </p:nvSpPr>
            <p:spPr bwMode="auto">
              <a:xfrm>
                <a:off x="2258" y="934"/>
                <a:ext cx="8" cy="7"/>
              </a:xfrm>
              <a:custGeom>
                <a:avLst/>
                <a:gdLst/>
                <a:ahLst/>
                <a:cxnLst>
                  <a:cxn ang="0">
                    <a:pos x="57" y="62"/>
                  </a:cxn>
                  <a:cxn ang="0">
                    <a:pos x="0" y="5"/>
                  </a:cxn>
                  <a:cxn ang="0">
                    <a:pos x="6" y="0"/>
                  </a:cxn>
                  <a:cxn ang="0">
                    <a:pos x="57" y="62"/>
                  </a:cxn>
                </a:cxnLst>
                <a:rect l="0" t="0" r="r" b="b"/>
                <a:pathLst>
                  <a:path w="57" h="62">
                    <a:moveTo>
                      <a:pt x="57" y="62"/>
                    </a:moveTo>
                    <a:lnTo>
                      <a:pt x="0" y="5"/>
                    </a:lnTo>
                    <a:lnTo>
                      <a:pt x="6" y="0"/>
                    </a:lnTo>
                    <a:lnTo>
                      <a:pt x="57" y="62"/>
                    </a:lnTo>
                    <a:close/>
                  </a:path>
                </a:pathLst>
              </a:custGeom>
              <a:solidFill>
                <a:srgbClr val="FF0000"/>
              </a:solidFill>
              <a:ln w="9525">
                <a:noFill/>
                <a:round/>
                <a:headEnd/>
                <a:tailEnd/>
              </a:ln>
            </p:spPr>
            <p:txBody>
              <a:bodyPr/>
              <a:lstStyle/>
              <a:p>
                <a:endParaRPr lang="ja-JP" altLang="en-US"/>
              </a:p>
            </p:txBody>
          </p:sp>
          <p:sp>
            <p:nvSpPr>
              <p:cNvPr id="2577" name="Freeform 407"/>
              <p:cNvSpPr>
                <a:spLocks/>
              </p:cNvSpPr>
              <p:nvPr/>
            </p:nvSpPr>
            <p:spPr bwMode="auto">
              <a:xfrm>
                <a:off x="2259" y="929"/>
                <a:ext cx="21" cy="20"/>
              </a:xfrm>
              <a:custGeom>
                <a:avLst/>
                <a:gdLst/>
                <a:ahLst/>
                <a:cxnLst>
                  <a:cxn ang="0">
                    <a:pos x="0" y="36"/>
                  </a:cxn>
                  <a:cxn ang="0">
                    <a:pos x="45" y="0"/>
                  </a:cxn>
                  <a:cxn ang="0">
                    <a:pos x="96" y="62"/>
                  </a:cxn>
                  <a:cxn ang="0">
                    <a:pos x="147" y="124"/>
                  </a:cxn>
                  <a:cxn ang="0">
                    <a:pos x="102" y="161"/>
                  </a:cxn>
                  <a:cxn ang="0">
                    <a:pos x="51" y="98"/>
                  </a:cxn>
                  <a:cxn ang="0">
                    <a:pos x="0" y="36"/>
                  </a:cxn>
                </a:cxnLst>
                <a:rect l="0" t="0" r="r" b="b"/>
                <a:pathLst>
                  <a:path w="147" h="161">
                    <a:moveTo>
                      <a:pt x="0" y="36"/>
                    </a:moveTo>
                    <a:lnTo>
                      <a:pt x="45" y="0"/>
                    </a:lnTo>
                    <a:lnTo>
                      <a:pt x="96" y="62"/>
                    </a:lnTo>
                    <a:lnTo>
                      <a:pt x="147" y="124"/>
                    </a:lnTo>
                    <a:lnTo>
                      <a:pt x="102" y="161"/>
                    </a:lnTo>
                    <a:lnTo>
                      <a:pt x="51" y="98"/>
                    </a:lnTo>
                    <a:lnTo>
                      <a:pt x="0" y="36"/>
                    </a:lnTo>
                    <a:close/>
                  </a:path>
                </a:pathLst>
              </a:custGeom>
              <a:solidFill>
                <a:srgbClr val="FF0000"/>
              </a:solidFill>
              <a:ln w="9525">
                <a:noFill/>
                <a:round/>
                <a:headEnd/>
                <a:tailEnd/>
              </a:ln>
            </p:spPr>
            <p:txBody>
              <a:bodyPr/>
              <a:lstStyle/>
              <a:p>
                <a:endParaRPr lang="ja-JP" altLang="en-US"/>
              </a:p>
            </p:txBody>
          </p:sp>
        </p:grpSp>
        <p:grpSp>
          <p:nvGrpSpPr>
            <p:cNvPr id="207" name="Group 609"/>
            <p:cNvGrpSpPr>
              <a:grpSpLocks/>
            </p:cNvGrpSpPr>
            <p:nvPr/>
          </p:nvGrpSpPr>
          <p:grpSpPr bwMode="auto">
            <a:xfrm>
              <a:off x="2265" y="993"/>
              <a:ext cx="437" cy="416"/>
              <a:chOff x="2265" y="913"/>
              <a:chExt cx="437" cy="416"/>
            </a:xfrm>
          </p:grpSpPr>
          <p:sp>
            <p:nvSpPr>
              <p:cNvPr id="2178" name="Freeform 409"/>
              <p:cNvSpPr>
                <a:spLocks/>
              </p:cNvSpPr>
              <p:nvPr/>
            </p:nvSpPr>
            <p:spPr bwMode="auto">
              <a:xfrm>
                <a:off x="2265" y="928"/>
                <a:ext cx="8" cy="9"/>
              </a:xfrm>
              <a:custGeom>
                <a:avLst/>
                <a:gdLst/>
                <a:ahLst/>
                <a:cxnLst>
                  <a:cxn ang="0">
                    <a:pos x="51" y="67"/>
                  </a:cxn>
                  <a:cxn ang="0">
                    <a:pos x="0" y="5"/>
                  </a:cxn>
                  <a:cxn ang="0">
                    <a:pos x="6" y="0"/>
                  </a:cxn>
                  <a:cxn ang="0">
                    <a:pos x="51" y="67"/>
                  </a:cxn>
                </a:cxnLst>
                <a:rect l="0" t="0" r="r" b="b"/>
                <a:pathLst>
                  <a:path w="51" h="67">
                    <a:moveTo>
                      <a:pt x="51" y="67"/>
                    </a:moveTo>
                    <a:lnTo>
                      <a:pt x="0" y="5"/>
                    </a:lnTo>
                    <a:lnTo>
                      <a:pt x="6" y="0"/>
                    </a:lnTo>
                    <a:lnTo>
                      <a:pt x="51" y="67"/>
                    </a:lnTo>
                    <a:close/>
                  </a:path>
                </a:pathLst>
              </a:custGeom>
              <a:solidFill>
                <a:srgbClr val="FF0000"/>
              </a:solidFill>
              <a:ln w="9525">
                <a:noFill/>
                <a:round/>
                <a:headEnd/>
                <a:tailEnd/>
              </a:ln>
            </p:spPr>
            <p:txBody>
              <a:bodyPr/>
              <a:lstStyle/>
              <a:p>
                <a:endParaRPr lang="ja-JP" altLang="en-US"/>
              </a:p>
            </p:txBody>
          </p:sp>
          <p:sp>
            <p:nvSpPr>
              <p:cNvPr id="2179" name="Freeform 410"/>
              <p:cNvSpPr>
                <a:spLocks/>
              </p:cNvSpPr>
              <p:nvPr/>
            </p:nvSpPr>
            <p:spPr bwMode="auto">
              <a:xfrm>
                <a:off x="2266" y="924"/>
                <a:ext cx="20" cy="21"/>
              </a:xfrm>
              <a:custGeom>
                <a:avLst/>
                <a:gdLst/>
                <a:ahLst/>
                <a:cxnLst>
                  <a:cxn ang="0">
                    <a:pos x="0" y="32"/>
                  </a:cxn>
                  <a:cxn ang="0">
                    <a:pos x="48" y="0"/>
                  </a:cxn>
                  <a:cxn ang="0">
                    <a:pos x="93" y="67"/>
                  </a:cxn>
                  <a:cxn ang="0">
                    <a:pos x="137" y="134"/>
                  </a:cxn>
                  <a:cxn ang="0">
                    <a:pos x="89" y="166"/>
                  </a:cxn>
                  <a:cxn ang="0">
                    <a:pos x="45" y="99"/>
                  </a:cxn>
                  <a:cxn ang="0">
                    <a:pos x="0" y="32"/>
                  </a:cxn>
                </a:cxnLst>
                <a:rect l="0" t="0" r="r" b="b"/>
                <a:pathLst>
                  <a:path w="137" h="166">
                    <a:moveTo>
                      <a:pt x="0" y="32"/>
                    </a:moveTo>
                    <a:lnTo>
                      <a:pt x="48" y="0"/>
                    </a:lnTo>
                    <a:lnTo>
                      <a:pt x="93" y="67"/>
                    </a:lnTo>
                    <a:lnTo>
                      <a:pt x="137" y="134"/>
                    </a:lnTo>
                    <a:lnTo>
                      <a:pt x="89" y="166"/>
                    </a:lnTo>
                    <a:lnTo>
                      <a:pt x="45" y="99"/>
                    </a:lnTo>
                    <a:lnTo>
                      <a:pt x="0" y="32"/>
                    </a:lnTo>
                    <a:close/>
                  </a:path>
                </a:pathLst>
              </a:custGeom>
              <a:solidFill>
                <a:srgbClr val="FF0000"/>
              </a:solidFill>
              <a:ln w="9525">
                <a:noFill/>
                <a:round/>
                <a:headEnd/>
                <a:tailEnd/>
              </a:ln>
            </p:spPr>
            <p:txBody>
              <a:bodyPr/>
              <a:lstStyle/>
              <a:p>
                <a:endParaRPr lang="ja-JP" altLang="en-US"/>
              </a:p>
            </p:txBody>
          </p:sp>
          <p:sp>
            <p:nvSpPr>
              <p:cNvPr id="2180" name="Freeform 411"/>
              <p:cNvSpPr>
                <a:spLocks/>
              </p:cNvSpPr>
              <p:nvPr/>
            </p:nvSpPr>
            <p:spPr bwMode="auto">
              <a:xfrm>
                <a:off x="2273" y="924"/>
                <a:ext cx="6" cy="9"/>
              </a:xfrm>
              <a:custGeom>
                <a:avLst/>
                <a:gdLst/>
                <a:ahLst/>
                <a:cxnLst>
                  <a:cxn ang="0">
                    <a:pos x="45" y="71"/>
                  </a:cxn>
                  <a:cxn ang="0">
                    <a:pos x="0" y="4"/>
                  </a:cxn>
                  <a:cxn ang="0">
                    <a:pos x="6" y="0"/>
                  </a:cxn>
                  <a:cxn ang="0">
                    <a:pos x="45" y="71"/>
                  </a:cxn>
                </a:cxnLst>
                <a:rect l="0" t="0" r="r" b="b"/>
                <a:pathLst>
                  <a:path w="45" h="71">
                    <a:moveTo>
                      <a:pt x="45" y="71"/>
                    </a:moveTo>
                    <a:lnTo>
                      <a:pt x="0" y="4"/>
                    </a:lnTo>
                    <a:lnTo>
                      <a:pt x="6" y="0"/>
                    </a:lnTo>
                    <a:lnTo>
                      <a:pt x="45" y="71"/>
                    </a:lnTo>
                    <a:close/>
                  </a:path>
                </a:pathLst>
              </a:custGeom>
              <a:solidFill>
                <a:srgbClr val="FF0000"/>
              </a:solidFill>
              <a:ln w="9525">
                <a:noFill/>
                <a:round/>
                <a:headEnd/>
                <a:tailEnd/>
              </a:ln>
            </p:spPr>
            <p:txBody>
              <a:bodyPr/>
              <a:lstStyle/>
              <a:p>
                <a:endParaRPr lang="ja-JP" altLang="en-US"/>
              </a:p>
            </p:txBody>
          </p:sp>
          <p:sp>
            <p:nvSpPr>
              <p:cNvPr id="2181" name="Freeform 412"/>
              <p:cNvSpPr>
                <a:spLocks/>
              </p:cNvSpPr>
              <p:nvPr/>
            </p:nvSpPr>
            <p:spPr bwMode="auto">
              <a:xfrm>
                <a:off x="2274" y="921"/>
                <a:ext cx="18" cy="21"/>
              </a:xfrm>
              <a:custGeom>
                <a:avLst/>
                <a:gdLst/>
                <a:ahLst/>
                <a:cxnLst>
                  <a:cxn ang="0">
                    <a:pos x="0" y="26"/>
                  </a:cxn>
                  <a:cxn ang="0">
                    <a:pos x="51" y="0"/>
                  </a:cxn>
                  <a:cxn ang="0">
                    <a:pos x="90" y="70"/>
                  </a:cxn>
                  <a:cxn ang="0">
                    <a:pos x="127" y="141"/>
                  </a:cxn>
                  <a:cxn ang="0">
                    <a:pos x="77" y="169"/>
                  </a:cxn>
                  <a:cxn ang="0">
                    <a:pos x="39" y="97"/>
                  </a:cxn>
                  <a:cxn ang="0">
                    <a:pos x="0" y="26"/>
                  </a:cxn>
                </a:cxnLst>
                <a:rect l="0" t="0" r="r" b="b"/>
                <a:pathLst>
                  <a:path w="127" h="169">
                    <a:moveTo>
                      <a:pt x="0" y="26"/>
                    </a:moveTo>
                    <a:lnTo>
                      <a:pt x="51" y="0"/>
                    </a:lnTo>
                    <a:lnTo>
                      <a:pt x="90" y="70"/>
                    </a:lnTo>
                    <a:lnTo>
                      <a:pt x="127" y="141"/>
                    </a:lnTo>
                    <a:lnTo>
                      <a:pt x="77" y="169"/>
                    </a:lnTo>
                    <a:lnTo>
                      <a:pt x="39" y="97"/>
                    </a:lnTo>
                    <a:lnTo>
                      <a:pt x="0" y="26"/>
                    </a:lnTo>
                    <a:close/>
                  </a:path>
                </a:pathLst>
              </a:custGeom>
              <a:solidFill>
                <a:srgbClr val="FF0000"/>
              </a:solidFill>
              <a:ln w="9525">
                <a:noFill/>
                <a:round/>
                <a:headEnd/>
                <a:tailEnd/>
              </a:ln>
            </p:spPr>
            <p:txBody>
              <a:bodyPr/>
              <a:lstStyle/>
              <a:p>
                <a:endParaRPr lang="ja-JP" altLang="en-US"/>
              </a:p>
            </p:txBody>
          </p:sp>
          <p:sp>
            <p:nvSpPr>
              <p:cNvPr id="2182" name="Freeform 413"/>
              <p:cNvSpPr>
                <a:spLocks/>
              </p:cNvSpPr>
              <p:nvPr/>
            </p:nvSpPr>
            <p:spPr bwMode="auto">
              <a:xfrm>
                <a:off x="2281" y="920"/>
                <a:ext cx="6" cy="9"/>
              </a:xfrm>
              <a:custGeom>
                <a:avLst/>
                <a:gdLst/>
                <a:ahLst/>
                <a:cxnLst>
                  <a:cxn ang="0">
                    <a:pos x="39" y="73"/>
                  </a:cxn>
                  <a:cxn ang="0">
                    <a:pos x="0" y="3"/>
                  </a:cxn>
                  <a:cxn ang="0">
                    <a:pos x="8" y="0"/>
                  </a:cxn>
                  <a:cxn ang="0">
                    <a:pos x="39" y="73"/>
                  </a:cxn>
                </a:cxnLst>
                <a:rect l="0" t="0" r="r" b="b"/>
                <a:pathLst>
                  <a:path w="39" h="73">
                    <a:moveTo>
                      <a:pt x="39" y="73"/>
                    </a:moveTo>
                    <a:lnTo>
                      <a:pt x="0" y="3"/>
                    </a:lnTo>
                    <a:lnTo>
                      <a:pt x="8" y="0"/>
                    </a:lnTo>
                    <a:lnTo>
                      <a:pt x="39" y="73"/>
                    </a:lnTo>
                    <a:close/>
                  </a:path>
                </a:pathLst>
              </a:custGeom>
              <a:solidFill>
                <a:srgbClr val="FF0000"/>
              </a:solidFill>
              <a:ln w="9525">
                <a:noFill/>
                <a:round/>
                <a:headEnd/>
                <a:tailEnd/>
              </a:ln>
            </p:spPr>
            <p:txBody>
              <a:bodyPr/>
              <a:lstStyle/>
              <a:p>
                <a:endParaRPr lang="ja-JP" altLang="en-US"/>
              </a:p>
            </p:txBody>
          </p:sp>
          <p:sp>
            <p:nvSpPr>
              <p:cNvPr id="2183" name="Freeform 414"/>
              <p:cNvSpPr>
                <a:spLocks/>
              </p:cNvSpPr>
              <p:nvPr/>
            </p:nvSpPr>
            <p:spPr bwMode="auto">
              <a:xfrm>
                <a:off x="2282" y="917"/>
                <a:ext cx="17" cy="22"/>
              </a:xfrm>
              <a:custGeom>
                <a:avLst/>
                <a:gdLst/>
                <a:ahLst/>
                <a:cxnLst>
                  <a:cxn ang="0">
                    <a:pos x="0" y="23"/>
                  </a:cxn>
                  <a:cxn ang="0">
                    <a:pos x="54" y="0"/>
                  </a:cxn>
                  <a:cxn ang="0">
                    <a:pos x="84" y="75"/>
                  </a:cxn>
                  <a:cxn ang="0">
                    <a:pos x="114" y="149"/>
                  </a:cxn>
                  <a:cxn ang="0">
                    <a:pos x="60" y="171"/>
                  </a:cxn>
                  <a:cxn ang="0">
                    <a:pos x="31" y="96"/>
                  </a:cxn>
                  <a:cxn ang="0">
                    <a:pos x="0" y="23"/>
                  </a:cxn>
                </a:cxnLst>
                <a:rect l="0" t="0" r="r" b="b"/>
                <a:pathLst>
                  <a:path w="114" h="171">
                    <a:moveTo>
                      <a:pt x="0" y="23"/>
                    </a:moveTo>
                    <a:lnTo>
                      <a:pt x="54" y="0"/>
                    </a:lnTo>
                    <a:lnTo>
                      <a:pt x="84" y="75"/>
                    </a:lnTo>
                    <a:lnTo>
                      <a:pt x="114" y="149"/>
                    </a:lnTo>
                    <a:lnTo>
                      <a:pt x="60" y="171"/>
                    </a:lnTo>
                    <a:lnTo>
                      <a:pt x="31" y="96"/>
                    </a:lnTo>
                    <a:lnTo>
                      <a:pt x="0" y="23"/>
                    </a:lnTo>
                    <a:close/>
                  </a:path>
                </a:pathLst>
              </a:custGeom>
              <a:solidFill>
                <a:srgbClr val="FF0000"/>
              </a:solidFill>
              <a:ln w="9525">
                <a:noFill/>
                <a:round/>
                <a:headEnd/>
                <a:tailEnd/>
              </a:ln>
            </p:spPr>
            <p:txBody>
              <a:bodyPr/>
              <a:lstStyle/>
              <a:p>
                <a:endParaRPr lang="ja-JP" altLang="en-US"/>
              </a:p>
            </p:txBody>
          </p:sp>
          <p:sp>
            <p:nvSpPr>
              <p:cNvPr id="2184" name="Freeform 415"/>
              <p:cNvSpPr>
                <a:spLocks/>
              </p:cNvSpPr>
              <p:nvPr/>
            </p:nvSpPr>
            <p:spPr bwMode="auto">
              <a:xfrm>
                <a:off x="2290" y="917"/>
                <a:ext cx="4" cy="10"/>
              </a:xfrm>
              <a:custGeom>
                <a:avLst/>
                <a:gdLst/>
                <a:ahLst/>
                <a:cxnLst>
                  <a:cxn ang="0">
                    <a:pos x="30" y="77"/>
                  </a:cxn>
                  <a:cxn ang="0">
                    <a:pos x="0" y="2"/>
                  </a:cxn>
                  <a:cxn ang="0">
                    <a:pos x="7" y="0"/>
                  </a:cxn>
                  <a:cxn ang="0">
                    <a:pos x="30" y="77"/>
                  </a:cxn>
                </a:cxnLst>
                <a:rect l="0" t="0" r="r" b="b"/>
                <a:pathLst>
                  <a:path w="30" h="77">
                    <a:moveTo>
                      <a:pt x="30" y="77"/>
                    </a:moveTo>
                    <a:lnTo>
                      <a:pt x="0" y="2"/>
                    </a:lnTo>
                    <a:lnTo>
                      <a:pt x="7" y="0"/>
                    </a:lnTo>
                    <a:lnTo>
                      <a:pt x="30" y="77"/>
                    </a:lnTo>
                    <a:close/>
                  </a:path>
                </a:pathLst>
              </a:custGeom>
              <a:solidFill>
                <a:srgbClr val="FF0000"/>
              </a:solidFill>
              <a:ln w="9525">
                <a:noFill/>
                <a:round/>
                <a:headEnd/>
                <a:tailEnd/>
              </a:ln>
            </p:spPr>
            <p:txBody>
              <a:bodyPr/>
              <a:lstStyle/>
              <a:p>
                <a:endParaRPr lang="ja-JP" altLang="en-US"/>
              </a:p>
            </p:txBody>
          </p:sp>
          <p:sp>
            <p:nvSpPr>
              <p:cNvPr id="2185" name="Freeform 416"/>
              <p:cNvSpPr>
                <a:spLocks/>
              </p:cNvSpPr>
              <p:nvPr/>
            </p:nvSpPr>
            <p:spPr bwMode="auto">
              <a:xfrm>
                <a:off x="2291" y="915"/>
                <a:ext cx="14" cy="21"/>
              </a:xfrm>
              <a:custGeom>
                <a:avLst/>
                <a:gdLst/>
                <a:ahLst/>
                <a:cxnLst>
                  <a:cxn ang="0">
                    <a:pos x="0" y="15"/>
                  </a:cxn>
                  <a:cxn ang="0">
                    <a:pos x="57" y="0"/>
                  </a:cxn>
                  <a:cxn ang="0">
                    <a:pos x="78" y="77"/>
                  </a:cxn>
                  <a:cxn ang="0">
                    <a:pos x="100" y="154"/>
                  </a:cxn>
                  <a:cxn ang="0">
                    <a:pos x="45" y="169"/>
                  </a:cxn>
                  <a:cxn ang="0">
                    <a:pos x="23" y="92"/>
                  </a:cxn>
                  <a:cxn ang="0">
                    <a:pos x="0" y="15"/>
                  </a:cxn>
                </a:cxnLst>
                <a:rect l="0" t="0" r="r" b="b"/>
                <a:pathLst>
                  <a:path w="100" h="169">
                    <a:moveTo>
                      <a:pt x="0" y="15"/>
                    </a:moveTo>
                    <a:lnTo>
                      <a:pt x="57" y="0"/>
                    </a:lnTo>
                    <a:lnTo>
                      <a:pt x="78" y="77"/>
                    </a:lnTo>
                    <a:lnTo>
                      <a:pt x="100" y="154"/>
                    </a:lnTo>
                    <a:lnTo>
                      <a:pt x="45" y="169"/>
                    </a:lnTo>
                    <a:lnTo>
                      <a:pt x="23" y="92"/>
                    </a:lnTo>
                    <a:lnTo>
                      <a:pt x="0" y="15"/>
                    </a:lnTo>
                    <a:close/>
                  </a:path>
                </a:pathLst>
              </a:custGeom>
              <a:solidFill>
                <a:srgbClr val="FF0000"/>
              </a:solidFill>
              <a:ln w="9525">
                <a:noFill/>
                <a:round/>
                <a:headEnd/>
                <a:tailEnd/>
              </a:ln>
            </p:spPr>
            <p:txBody>
              <a:bodyPr/>
              <a:lstStyle/>
              <a:p>
                <a:endParaRPr lang="ja-JP" altLang="en-US"/>
              </a:p>
            </p:txBody>
          </p:sp>
          <p:sp>
            <p:nvSpPr>
              <p:cNvPr id="2186" name="Freeform 417"/>
              <p:cNvSpPr>
                <a:spLocks/>
              </p:cNvSpPr>
              <p:nvPr/>
            </p:nvSpPr>
            <p:spPr bwMode="auto">
              <a:xfrm>
                <a:off x="2299" y="915"/>
                <a:ext cx="3" cy="10"/>
              </a:xfrm>
              <a:custGeom>
                <a:avLst/>
                <a:gdLst/>
                <a:ahLst/>
                <a:cxnLst>
                  <a:cxn ang="0">
                    <a:pos x="21" y="80"/>
                  </a:cxn>
                  <a:cxn ang="0">
                    <a:pos x="0" y="3"/>
                  </a:cxn>
                  <a:cxn ang="0">
                    <a:pos x="8" y="0"/>
                  </a:cxn>
                  <a:cxn ang="0">
                    <a:pos x="21" y="80"/>
                  </a:cxn>
                </a:cxnLst>
                <a:rect l="0" t="0" r="r" b="b"/>
                <a:pathLst>
                  <a:path w="21" h="80">
                    <a:moveTo>
                      <a:pt x="21" y="80"/>
                    </a:moveTo>
                    <a:lnTo>
                      <a:pt x="0" y="3"/>
                    </a:lnTo>
                    <a:lnTo>
                      <a:pt x="8" y="0"/>
                    </a:lnTo>
                    <a:lnTo>
                      <a:pt x="21" y="80"/>
                    </a:lnTo>
                    <a:close/>
                  </a:path>
                </a:pathLst>
              </a:custGeom>
              <a:solidFill>
                <a:srgbClr val="FF0000"/>
              </a:solidFill>
              <a:ln w="9525">
                <a:noFill/>
                <a:round/>
                <a:headEnd/>
                <a:tailEnd/>
              </a:ln>
            </p:spPr>
            <p:txBody>
              <a:bodyPr/>
              <a:lstStyle/>
              <a:p>
                <a:endParaRPr lang="ja-JP" altLang="en-US"/>
              </a:p>
            </p:txBody>
          </p:sp>
          <p:sp>
            <p:nvSpPr>
              <p:cNvPr id="2187" name="Freeform 418"/>
              <p:cNvSpPr>
                <a:spLocks/>
              </p:cNvSpPr>
              <p:nvPr/>
            </p:nvSpPr>
            <p:spPr bwMode="auto">
              <a:xfrm>
                <a:off x="2300" y="914"/>
                <a:ext cx="12" cy="21"/>
              </a:xfrm>
              <a:custGeom>
                <a:avLst/>
                <a:gdLst/>
                <a:ahLst/>
                <a:cxnLst>
                  <a:cxn ang="0">
                    <a:pos x="0" y="9"/>
                  </a:cxn>
                  <a:cxn ang="0">
                    <a:pos x="58" y="0"/>
                  </a:cxn>
                  <a:cxn ang="0">
                    <a:pos x="71" y="79"/>
                  </a:cxn>
                  <a:cxn ang="0">
                    <a:pos x="84" y="158"/>
                  </a:cxn>
                  <a:cxn ang="0">
                    <a:pos x="27" y="168"/>
                  </a:cxn>
                  <a:cxn ang="0">
                    <a:pos x="13" y="89"/>
                  </a:cxn>
                  <a:cxn ang="0">
                    <a:pos x="0" y="9"/>
                  </a:cxn>
                </a:cxnLst>
                <a:rect l="0" t="0" r="r" b="b"/>
                <a:pathLst>
                  <a:path w="84" h="168">
                    <a:moveTo>
                      <a:pt x="0" y="9"/>
                    </a:moveTo>
                    <a:lnTo>
                      <a:pt x="58" y="0"/>
                    </a:lnTo>
                    <a:lnTo>
                      <a:pt x="71" y="79"/>
                    </a:lnTo>
                    <a:lnTo>
                      <a:pt x="84" y="158"/>
                    </a:lnTo>
                    <a:lnTo>
                      <a:pt x="27" y="168"/>
                    </a:lnTo>
                    <a:lnTo>
                      <a:pt x="13" y="89"/>
                    </a:lnTo>
                    <a:lnTo>
                      <a:pt x="0" y="9"/>
                    </a:lnTo>
                    <a:close/>
                  </a:path>
                </a:pathLst>
              </a:custGeom>
              <a:solidFill>
                <a:srgbClr val="FF0000"/>
              </a:solidFill>
              <a:ln w="9525">
                <a:noFill/>
                <a:round/>
                <a:headEnd/>
                <a:tailEnd/>
              </a:ln>
            </p:spPr>
            <p:txBody>
              <a:bodyPr/>
              <a:lstStyle/>
              <a:p>
                <a:endParaRPr lang="ja-JP" altLang="en-US"/>
              </a:p>
            </p:txBody>
          </p:sp>
          <p:sp>
            <p:nvSpPr>
              <p:cNvPr id="2188" name="Freeform 419"/>
              <p:cNvSpPr>
                <a:spLocks/>
              </p:cNvSpPr>
              <p:nvPr/>
            </p:nvSpPr>
            <p:spPr bwMode="auto">
              <a:xfrm>
                <a:off x="2309" y="914"/>
                <a:ext cx="1" cy="10"/>
              </a:xfrm>
              <a:custGeom>
                <a:avLst/>
                <a:gdLst/>
                <a:ahLst/>
                <a:cxnLst>
                  <a:cxn ang="0">
                    <a:pos x="13" y="80"/>
                  </a:cxn>
                  <a:cxn ang="0">
                    <a:pos x="0" y="1"/>
                  </a:cxn>
                  <a:cxn ang="0">
                    <a:pos x="8" y="0"/>
                  </a:cxn>
                  <a:cxn ang="0">
                    <a:pos x="13" y="80"/>
                  </a:cxn>
                </a:cxnLst>
                <a:rect l="0" t="0" r="r" b="b"/>
                <a:pathLst>
                  <a:path w="13" h="80">
                    <a:moveTo>
                      <a:pt x="13" y="80"/>
                    </a:moveTo>
                    <a:lnTo>
                      <a:pt x="0" y="1"/>
                    </a:lnTo>
                    <a:lnTo>
                      <a:pt x="8" y="0"/>
                    </a:lnTo>
                    <a:lnTo>
                      <a:pt x="13" y="80"/>
                    </a:lnTo>
                    <a:close/>
                  </a:path>
                </a:pathLst>
              </a:custGeom>
              <a:solidFill>
                <a:srgbClr val="FF0000"/>
              </a:solidFill>
              <a:ln w="9525">
                <a:noFill/>
                <a:round/>
                <a:headEnd/>
                <a:tailEnd/>
              </a:ln>
            </p:spPr>
            <p:txBody>
              <a:bodyPr/>
              <a:lstStyle/>
              <a:p>
                <a:endParaRPr lang="ja-JP" altLang="en-US"/>
              </a:p>
            </p:txBody>
          </p:sp>
          <p:sp>
            <p:nvSpPr>
              <p:cNvPr id="2189" name="Freeform 420"/>
              <p:cNvSpPr>
                <a:spLocks/>
              </p:cNvSpPr>
              <p:nvPr/>
            </p:nvSpPr>
            <p:spPr bwMode="auto">
              <a:xfrm>
                <a:off x="2310" y="913"/>
                <a:ext cx="10" cy="21"/>
              </a:xfrm>
              <a:custGeom>
                <a:avLst/>
                <a:gdLst/>
                <a:ahLst/>
                <a:cxnLst>
                  <a:cxn ang="0">
                    <a:pos x="0" y="3"/>
                  </a:cxn>
                  <a:cxn ang="0">
                    <a:pos x="60" y="0"/>
                  </a:cxn>
                  <a:cxn ang="0">
                    <a:pos x="65" y="80"/>
                  </a:cxn>
                  <a:cxn ang="0">
                    <a:pos x="69" y="160"/>
                  </a:cxn>
                  <a:cxn ang="0">
                    <a:pos x="10" y="163"/>
                  </a:cxn>
                  <a:cxn ang="0">
                    <a:pos x="5" y="83"/>
                  </a:cxn>
                  <a:cxn ang="0">
                    <a:pos x="0" y="3"/>
                  </a:cxn>
                </a:cxnLst>
                <a:rect l="0" t="0" r="r" b="b"/>
                <a:pathLst>
                  <a:path w="69" h="163">
                    <a:moveTo>
                      <a:pt x="0" y="3"/>
                    </a:moveTo>
                    <a:lnTo>
                      <a:pt x="60" y="0"/>
                    </a:lnTo>
                    <a:lnTo>
                      <a:pt x="65" y="80"/>
                    </a:lnTo>
                    <a:lnTo>
                      <a:pt x="69" y="160"/>
                    </a:lnTo>
                    <a:lnTo>
                      <a:pt x="10" y="163"/>
                    </a:lnTo>
                    <a:lnTo>
                      <a:pt x="5" y="83"/>
                    </a:lnTo>
                    <a:lnTo>
                      <a:pt x="0" y="3"/>
                    </a:lnTo>
                    <a:close/>
                  </a:path>
                </a:pathLst>
              </a:custGeom>
              <a:solidFill>
                <a:srgbClr val="FF0000"/>
              </a:solidFill>
              <a:ln w="9525">
                <a:noFill/>
                <a:round/>
                <a:headEnd/>
                <a:tailEnd/>
              </a:ln>
            </p:spPr>
            <p:txBody>
              <a:bodyPr/>
              <a:lstStyle/>
              <a:p>
                <a:endParaRPr lang="ja-JP" altLang="en-US"/>
              </a:p>
            </p:txBody>
          </p:sp>
          <p:sp>
            <p:nvSpPr>
              <p:cNvPr id="2190" name="Freeform 421"/>
              <p:cNvSpPr>
                <a:spLocks/>
              </p:cNvSpPr>
              <p:nvPr/>
            </p:nvSpPr>
            <p:spPr bwMode="auto">
              <a:xfrm>
                <a:off x="2318" y="913"/>
                <a:ext cx="2" cy="10"/>
              </a:xfrm>
              <a:custGeom>
                <a:avLst/>
                <a:gdLst/>
                <a:ahLst/>
                <a:cxnLst>
                  <a:cxn ang="0">
                    <a:pos x="5" y="80"/>
                  </a:cxn>
                  <a:cxn ang="0">
                    <a:pos x="0" y="0"/>
                  </a:cxn>
                  <a:cxn ang="0">
                    <a:pos x="9" y="0"/>
                  </a:cxn>
                  <a:cxn ang="0">
                    <a:pos x="5" y="80"/>
                  </a:cxn>
                </a:cxnLst>
                <a:rect l="0" t="0" r="r" b="b"/>
                <a:pathLst>
                  <a:path w="9" h="80">
                    <a:moveTo>
                      <a:pt x="5" y="80"/>
                    </a:moveTo>
                    <a:lnTo>
                      <a:pt x="0" y="0"/>
                    </a:lnTo>
                    <a:lnTo>
                      <a:pt x="9" y="0"/>
                    </a:lnTo>
                    <a:lnTo>
                      <a:pt x="5" y="80"/>
                    </a:lnTo>
                    <a:close/>
                  </a:path>
                </a:pathLst>
              </a:custGeom>
              <a:solidFill>
                <a:srgbClr val="FF0000"/>
              </a:solidFill>
              <a:ln w="9525">
                <a:noFill/>
                <a:round/>
                <a:headEnd/>
                <a:tailEnd/>
              </a:ln>
            </p:spPr>
            <p:txBody>
              <a:bodyPr/>
              <a:lstStyle/>
              <a:p>
                <a:endParaRPr lang="ja-JP" altLang="en-US"/>
              </a:p>
            </p:txBody>
          </p:sp>
          <p:sp>
            <p:nvSpPr>
              <p:cNvPr id="2191" name="Freeform 422"/>
              <p:cNvSpPr>
                <a:spLocks/>
              </p:cNvSpPr>
              <p:nvPr/>
            </p:nvSpPr>
            <p:spPr bwMode="auto">
              <a:xfrm>
                <a:off x="2318" y="913"/>
                <a:ext cx="10" cy="21"/>
              </a:xfrm>
              <a:custGeom>
                <a:avLst/>
                <a:gdLst/>
                <a:ahLst/>
                <a:cxnLst>
                  <a:cxn ang="0">
                    <a:pos x="9" y="0"/>
                  </a:cxn>
                  <a:cxn ang="0">
                    <a:pos x="69" y="3"/>
                  </a:cxn>
                  <a:cxn ang="0">
                    <a:pos x="63" y="83"/>
                  </a:cxn>
                  <a:cxn ang="0">
                    <a:pos x="59" y="163"/>
                  </a:cxn>
                  <a:cxn ang="0">
                    <a:pos x="0" y="160"/>
                  </a:cxn>
                  <a:cxn ang="0">
                    <a:pos x="5" y="80"/>
                  </a:cxn>
                  <a:cxn ang="0">
                    <a:pos x="9" y="0"/>
                  </a:cxn>
                </a:cxnLst>
                <a:rect l="0" t="0" r="r" b="b"/>
                <a:pathLst>
                  <a:path w="69" h="163">
                    <a:moveTo>
                      <a:pt x="9" y="0"/>
                    </a:moveTo>
                    <a:lnTo>
                      <a:pt x="69" y="3"/>
                    </a:lnTo>
                    <a:lnTo>
                      <a:pt x="63" y="83"/>
                    </a:lnTo>
                    <a:lnTo>
                      <a:pt x="59" y="163"/>
                    </a:lnTo>
                    <a:lnTo>
                      <a:pt x="0" y="160"/>
                    </a:lnTo>
                    <a:lnTo>
                      <a:pt x="5" y="80"/>
                    </a:lnTo>
                    <a:lnTo>
                      <a:pt x="9" y="0"/>
                    </a:lnTo>
                    <a:close/>
                  </a:path>
                </a:pathLst>
              </a:custGeom>
              <a:solidFill>
                <a:srgbClr val="FF0000"/>
              </a:solidFill>
              <a:ln w="9525">
                <a:noFill/>
                <a:round/>
                <a:headEnd/>
                <a:tailEnd/>
              </a:ln>
            </p:spPr>
            <p:txBody>
              <a:bodyPr/>
              <a:lstStyle/>
              <a:p>
                <a:endParaRPr lang="ja-JP" altLang="en-US"/>
              </a:p>
            </p:txBody>
          </p:sp>
          <p:sp>
            <p:nvSpPr>
              <p:cNvPr id="2192" name="Freeform 423"/>
              <p:cNvSpPr>
                <a:spLocks/>
              </p:cNvSpPr>
              <p:nvPr/>
            </p:nvSpPr>
            <p:spPr bwMode="auto">
              <a:xfrm>
                <a:off x="2327" y="914"/>
                <a:ext cx="2" cy="10"/>
              </a:xfrm>
              <a:custGeom>
                <a:avLst/>
                <a:gdLst/>
                <a:ahLst/>
                <a:cxnLst>
                  <a:cxn ang="0">
                    <a:pos x="0" y="80"/>
                  </a:cxn>
                  <a:cxn ang="0">
                    <a:pos x="6" y="0"/>
                  </a:cxn>
                  <a:cxn ang="0">
                    <a:pos x="14" y="1"/>
                  </a:cxn>
                  <a:cxn ang="0">
                    <a:pos x="0" y="80"/>
                  </a:cxn>
                </a:cxnLst>
                <a:rect l="0" t="0" r="r" b="b"/>
                <a:pathLst>
                  <a:path w="14" h="80">
                    <a:moveTo>
                      <a:pt x="0" y="80"/>
                    </a:moveTo>
                    <a:lnTo>
                      <a:pt x="6" y="0"/>
                    </a:lnTo>
                    <a:lnTo>
                      <a:pt x="14" y="1"/>
                    </a:lnTo>
                    <a:lnTo>
                      <a:pt x="0" y="80"/>
                    </a:lnTo>
                    <a:close/>
                  </a:path>
                </a:pathLst>
              </a:custGeom>
              <a:solidFill>
                <a:srgbClr val="FF0000"/>
              </a:solidFill>
              <a:ln w="9525">
                <a:noFill/>
                <a:round/>
                <a:headEnd/>
                <a:tailEnd/>
              </a:ln>
            </p:spPr>
            <p:txBody>
              <a:bodyPr/>
              <a:lstStyle/>
              <a:p>
                <a:endParaRPr lang="ja-JP" altLang="en-US"/>
              </a:p>
            </p:txBody>
          </p:sp>
          <p:sp>
            <p:nvSpPr>
              <p:cNvPr id="2193" name="Freeform 424"/>
              <p:cNvSpPr>
                <a:spLocks/>
              </p:cNvSpPr>
              <p:nvPr/>
            </p:nvSpPr>
            <p:spPr bwMode="auto">
              <a:xfrm>
                <a:off x="2326" y="914"/>
                <a:ext cx="12" cy="21"/>
              </a:xfrm>
              <a:custGeom>
                <a:avLst/>
                <a:gdLst/>
                <a:ahLst/>
                <a:cxnLst>
                  <a:cxn ang="0">
                    <a:pos x="26" y="0"/>
                  </a:cxn>
                  <a:cxn ang="0">
                    <a:pos x="84" y="9"/>
                  </a:cxn>
                  <a:cxn ang="0">
                    <a:pos x="71" y="89"/>
                  </a:cxn>
                  <a:cxn ang="0">
                    <a:pos x="57" y="168"/>
                  </a:cxn>
                  <a:cxn ang="0">
                    <a:pos x="0" y="158"/>
                  </a:cxn>
                  <a:cxn ang="0">
                    <a:pos x="12" y="79"/>
                  </a:cxn>
                  <a:cxn ang="0">
                    <a:pos x="26" y="0"/>
                  </a:cxn>
                </a:cxnLst>
                <a:rect l="0" t="0" r="r" b="b"/>
                <a:pathLst>
                  <a:path w="84" h="168">
                    <a:moveTo>
                      <a:pt x="26" y="0"/>
                    </a:moveTo>
                    <a:lnTo>
                      <a:pt x="84" y="9"/>
                    </a:lnTo>
                    <a:lnTo>
                      <a:pt x="71" y="89"/>
                    </a:lnTo>
                    <a:lnTo>
                      <a:pt x="57" y="168"/>
                    </a:lnTo>
                    <a:lnTo>
                      <a:pt x="0" y="158"/>
                    </a:lnTo>
                    <a:lnTo>
                      <a:pt x="12" y="79"/>
                    </a:lnTo>
                    <a:lnTo>
                      <a:pt x="26" y="0"/>
                    </a:lnTo>
                    <a:close/>
                  </a:path>
                </a:pathLst>
              </a:custGeom>
              <a:solidFill>
                <a:srgbClr val="FF0000"/>
              </a:solidFill>
              <a:ln w="9525">
                <a:noFill/>
                <a:round/>
                <a:headEnd/>
                <a:tailEnd/>
              </a:ln>
            </p:spPr>
            <p:txBody>
              <a:bodyPr/>
              <a:lstStyle/>
              <a:p>
                <a:endParaRPr lang="ja-JP" altLang="en-US"/>
              </a:p>
            </p:txBody>
          </p:sp>
          <p:sp>
            <p:nvSpPr>
              <p:cNvPr id="2194" name="Freeform 425"/>
              <p:cNvSpPr>
                <a:spLocks/>
              </p:cNvSpPr>
              <p:nvPr/>
            </p:nvSpPr>
            <p:spPr bwMode="auto">
              <a:xfrm>
                <a:off x="2336" y="915"/>
                <a:ext cx="3" cy="10"/>
              </a:xfrm>
              <a:custGeom>
                <a:avLst/>
                <a:gdLst/>
                <a:ahLst/>
                <a:cxnLst>
                  <a:cxn ang="0">
                    <a:pos x="0" y="80"/>
                  </a:cxn>
                  <a:cxn ang="0">
                    <a:pos x="13" y="0"/>
                  </a:cxn>
                  <a:cxn ang="0">
                    <a:pos x="21" y="3"/>
                  </a:cxn>
                  <a:cxn ang="0">
                    <a:pos x="0" y="80"/>
                  </a:cxn>
                </a:cxnLst>
                <a:rect l="0" t="0" r="r" b="b"/>
                <a:pathLst>
                  <a:path w="21" h="80">
                    <a:moveTo>
                      <a:pt x="0" y="80"/>
                    </a:moveTo>
                    <a:lnTo>
                      <a:pt x="13" y="0"/>
                    </a:lnTo>
                    <a:lnTo>
                      <a:pt x="21" y="3"/>
                    </a:lnTo>
                    <a:lnTo>
                      <a:pt x="0" y="80"/>
                    </a:lnTo>
                    <a:close/>
                  </a:path>
                </a:pathLst>
              </a:custGeom>
              <a:solidFill>
                <a:srgbClr val="FF0000"/>
              </a:solidFill>
              <a:ln w="9525">
                <a:noFill/>
                <a:round/>
                <a:headEnd/>
                <a:tailEnd/>
              </a:ln>
            </p:spPr>
            <p:txBody>
              <a:bodyPr/>
              <a:lstStyle/>
              <a:p>
                <a:endParaRPr lang="ja-JP" altLang="en-US"/>
              </a:p>
            </p:txBody>
          </p:sp>
          <p:sp>
            <p:nvSpPr>
              <p:cNvPr id="2195" name="Freeform 426"/>
              <p:cNvSpPr>
                <a:spLocks/>
              </p:cNvSpPr>
              <p:nvPr/>
            </p:nvSpPr>
            <p:spPr bwMode="auto">
              <a:xfrm>
                <a:off x="2332" y="915"/>
                <a:ext cx="15" cy="21"/>
              </a:xfrm>
              <a:custGeom>
                <a:avLst/>
                <a:gdLst/>
                <a:ahLst/>
                <a:cxnLst>
                  <a:cxn ang="0">
                    <a:pos x="44" y="0"/>
                  </a:cxn>
                  <a:cxn ang="0">
                    <a:pos x="100" y="15"/>
                  </a:cxn>
                  <a:cxn ang="0">
                    <a:pos x="78" y="92"/>
                  </a:cxn>
                  <a:cxn ang="0">
                    <a:pos x="56" y="169"/>
                  </a:cxn>
                  <a:cxn ang="0">
                    <a:pos x="0" y="154"/>
                  </a:cxn>
                  <a:cxn ang="0">
                    <a:pos x="23" y="77"/>
                  </a:cxn>
                  <a:cxn ang="0">
                    <a:pos x="44" y="0"/>
                  </a:cxn>
                </a:cxnLst>
                <a:rect l="0" t="0" r="r" b="b"/>
                <a:pathLst>
                  <a:path w="100" h="169">
                    <a:moveTo>
                      <a:pt x="44" y="0"/>
                    </a:moveTo>
                    <a:lnTo>
                      <a:pt x="100" y="15"/>
                    </a:lnTo>
                    <a:lnTo>
                      <a:pt x="78" y="92"/>
                    </a:lnTo>
                    <a:lnTo>
                      <a:pt x="56" y="169"/>
                    </a:lnTo>
                    <a:lnTo>
                      <a:pt x="0" y="154"/>
                    </a:lnTo>
                    <a:lnTo>
                      <a:pt x="23" y="77"/>
                    </a:lnTo>
                    <a:lnTo>
                      <a:pt x="44" y="0"/>
                    </a:lnTo>
                    <a:close/>
                  </a:path>
                </a:pathLst>
              </a:custGeom>
              <a:solidFill>
                <a:srgbClr val="FF0000"/>
              </a:solidFill>
              <a:ln w="9525">
                <a:noFill/>
                <a:round/>
                <a:headEnd/>
                <a:tailEnd/>
              </a:ln>
            </p:spPr>
            <p:txBody>
              <a:bodyPr/>
              <a:lstStyle/>
              <a:p>
                <a:endParaRPr lang="ja-JP" altLang="en-US"/>
              </a:p>
            </p:txBody>
          </p:sp>
          <p:sp>
            <p:nvSpPr>
              <p:cNvPr id="2196" name="Freeform 427"/>
              <p:cNvSpPr>
                <a:spLocks/>
              </p:cNvSpPr>
              <p:nvPr/>
            </p:nvSpPr>
            <p:spPr bwMode="auto">
              <a:xfrm>
                <a:off x="2344" y="917"/>
                <a:ext cx="4" cy="10"/>
              </a:xfrm>
              <a:custGeom>
                <a:avLst/>
                <a:gdLst/>
                <a:ahLst/>
                <a:cxnLst>
                  <a:cxn ang="0">
                    <a:pos x="0" y="77"/>
                  </a:cxn>
                  <a:cxn ang="0">
                    <a:pos x="22" y="0"/>
                  </a:cxn>
                  <a:cxn ang="0">
                    <a:pos x="30" y="2"/>
                  </a:cxn>
                  <a:cxn ang="0">
                    <a:pos x="0" y="77"/>
                  </a:cxn>
                </a:cxnLst>
                <a:rect l="0" t="0" r="r" b="b"/>
                <a:pathLst>
                  <a:path w="30" h="77">
                    <a:moveTo>
                      <a:pt x="0" y="77"/>
                    </a:moveTo>
                    <a:lnTo>
                      <a:pt x="22" y="0"/>
                    </a:lnTo>
                    <a:lnTo>
                      <a:pt x="30" y="2"/>
                    </a:lnTo>
                    <a:lnTo>
                      <a:pt x="0" y="77"/>
                    </a:lnTo>
                    <a:close/>
                  </a:path>
                </a:pathLst>
              </a:custGeom>
              <a:solidFill>
                <a:srgbClr val="FF0000"/>
              </a:solidFill>
              <a:ln w="9525">
                <a:noFill/>
                <a:round/>
                <a:headEnd/>
                <a:tailEnd/>
              </a:ln>
            </p:spPr>
            <p:txBody>
              <a:bodyPr/>
              <a:lstStyle/>
              <a:p>
                <a:endParaRPr lang="ja-JP" altLang="en-US"/>
              </a:p>
            </p:txBody>
          </p:sp>
          <p:sp>
            <p:nvSpPr>
              <p:cNvPr id="2197" name="Freeform 428"/>
              <p:cNvSpPr>
                <a:spLocks/>
              </p:cNvSpPr>
              <p:nvPr/>
            </p:nvSpPr>
            <p:spPr bwMode="auto">
              <a:xfrm>
                <a:off x="2339" y="917"/>
                <a:ext cx="17" cy="22"/>
              </a:xfrm>
              <a:custGeom>
                <a:avLst/>
                <a:gdLst/>
                <a:ahLst/>
                <a:cxnLst>
                  <a:cxn ang="0">
                    <a:pos x="60" y="0"/>
                  </a:cxn>
                  <a:cxn ang="0">
                    <a:pos x="114" y="23"/>
                  </a:cxn>
                  <a:cxn ang="0">
                    <a:pos x="83" y="96"/>
                  </a:cxn>
                  <a:cxn ang="0">
                    <a:pos x="53" y="171"/>
                  </a:cxn>
                  <a:cxn ang="0">
                    <a:pos x="0" y="149"/>
                  </a:cxn>
                  <a:cxn ang="0">
                    <a:pos x="30" y="75"/>
                  </a:cxn>
                  <a:cxn ang="0">
                    <a:pos x="60" y="0"/>
                  </a:cxn>
                </a:cxnLst>
                <a:rect l="0" t="0" r="r" b="b"/>
                <a:pathLst>
                  <a:path w="114" h="171">
                    <a:moveTo>
                      <a:pt x="60" y="0"/>
                    </a:moveTo>
                    <a:lnTo>
                      <a:pt x="114" y="23"/>
                    </a:lnTo>
                    <a:lnTo>
                      <a:pt x="83" y="96"/>
                    </a:lnTo>
                    <a:lnTo>
                      <a:pt x="53" y="171"/>
                    </a:lnTo>
                    <a:lnTo>
                      <a:pt x="0" y="149"/>
                    </a:lnTo>
                    <a:lnTo>
                      <a:pt x="30" y="75"/>
                    </a:lnTo>
                    <a:lnTo>
                      <a:pt x="60" y="0"/>
                    </a:lnTo>
                    <a:close/>
                  </a:path>
                </a:pathLst>
              </a:custGeom>
              <a:solidFill>
                <a:srgbClr val="FF0000"/>
              </a:solidFill>
              <a:ln w="9525">
                <a:noFill/>
                <a:round/>
                <a:headEnd/>
                <a:tailEnd/>
              </a:ln>
            </p:spPr>
            <p:txBody>
              <a:bodyPr/>
              <a:lstStyle/>
              <a:p>
                <a:endParaRPr lang="ja-JP" altLang="en-US"/>
              </a:p>
            </p:txBody>
          </p:sp>
          <p:sp>
            <p:nvSpPr>
              <p:cNvPr id="2198" name="Freeform 429"/>
              <p:cNvSpPr>
                <a:spLocks/>
              </p:cNvSpPr>
              <p:nvPr/>
            </p:nvSpPr>
            <p:spPr bwMode="auto">
              <a:xfrm>
                <a:off x="2351" y="920"/>
                <a:ext cx="6" cy="9"/>
              </a:xfrm>
              <a:custGeom>
                <a:avLst/>
                <a:gdLst/>
                <a:ahLst/>
                <a:cxnLst>
                  <a:cxn ang="0">
                    <a:pos x="0" y="73"/>
                  </a:cxn>
                  <a:cxn ang="0">
                    <a:pos x="31" y="0"/>
                  </a:cxn>
                  <a:cxn ang="0">
                    <a:pos x="38" y="3"/>
                  </a:cxn>
                  <a:cxn ang="0">
                    <a:pos x="0" y="73"/>
                  </a:cxn>
                </a:cxnLst>
                <a:rect l="0" t="0" r="r" b="b"/>
                <a:pathLst>
                  <a:path w="38" h="73">
                    <a:moveTo>
                      <a:pt x="0" y="73"/>
                    </a:moveTo>
                    <a:lnTo>
                      <a:pt x="31" y="0"/>
                    </a:lnTo>
                    <a:lnTo>
                      <a:pt x="38" y="3"/>
                    </a:lnTo>
                    <a:lnTo>
                      <a:pt x="0" y="73"/>
                    </a:lnTo>
                    <a:close/>
                  </a:path>
                </a:pathLst>
              </a:custGeom>
              <a:solidFill>
                <a:srgbClr val="FF0000"/>
              </a:solidFill>
              <a:ln w="9525">
                <a:noFill/>
                <a:round/>
                <a:headEnd/>
                <a:tailEnd/>
              </a:ln>
            </p:spPr>
            <p:txBody>
              <a:bodyPr/>
              <a:lstStyle/>
              <a:p>
                <a:endParaRPr lang="ja-JP" altLang="en-US"/>
              </a:p>
            </p:txBody>
          </p:sp>
          <p:sp>
            <p:nvSpPr>
              <p:cNvPr id="2199" name="Freeform 430"/>
              <p:cNvSpPr>
                <a:spLocks/>
              </p:cNvSpPr>
              <p:nvPr/>
            </p:nvSpPr>
            <p:spPr bwMode="auto">
              <a:xfrm>
                <a:off x="2346" y="921"/>
                <a:ext cx="18" cy="21"/>
              </a:xfrm>
              <a:custGeom>
                <a:avLst/>
                <a:gdLst/>
                <a:ahLst/>
                <a:cxnLst>
                  <a:cxn ang="0">
                    <a:pos x="75" y="0"/>
                  </a:cxn>
                  <a:cxn ang="0">
                    <a:pos x="126" y="26"/>
                  </a:cxn>
                  <a:cxn ang="0">
                    <a:pos x="88" y="97"/>
                  </a:cxn>
                  <a:cxn ang="0">
                    <a:pos x="50" y="169"/>
                  </a:cxn>
                  <a:cxn ang="0">
                    <a:pos x="0" y="141"/>
                  </a:cxn>
                  <a:cxn ang="0">
                    <a:pos x="37" y="70"/>
                  </a:cxn>
                  <a:cxn ang="0">
                    <a:pos x="75" y="0"/>
                  </a:cxn>
                </a:cxnLst>
                <a:rect l="0" t="0" r="r" b="b"/>
                <a:pathLst>
                  <a:path w="126" h="169">
                    <a:moveTo>
                      <a:pt x="75" y="0"/>
                    </a:moveTo>
                    <a:lnTo>
                      <a:pt x="126" y="26"/>
                    </a:lnTo>
                    <a:lnTo>
                      <a:pt x="88" y="97"/>
                    </a:lnTo>
                    <a:lnTo>
                      <a:pt x="50" y="169"/>
                    </a:lnTo>
                    <a:lnTo>
                      <a:pt x="0" y="141"/>
                    </a:lnTo>
                    <a:lnTo>
                      <a:pt x="37" y="70"/>
                    </a:lnTo>
                    <a:lnTo>
                      <a:pt x="75" y="0"/>
                    </a:lnTo>
                    <a:close/>
                  </a:path>
                </a:pathLst>
              </a:custGeom>
              <a:solidFill>
                <a:srgbClr val="FF0000"/>
              </a:solidFill>
              <a:ln w="9525">
                <a:noFill/>
                <a:round/>
                <a:headEnd/>
                <a:tailEnd/>
              </a:ln>
            </p:spPr>
            <p:txBody>
              <a:bodyPr/>
              <a:lstStyle/>
              <a:p>
                <a:endParaRPr lang="ja-JP" altLang="en-US"/>
              </a:p>
            </p:txBody>
          </p:sp>
          <p:sp>
            <p:nvSpPr>
              <p:cNvPr id="2200" name="Freeform 431"/>
              <p:cNvSpPr>
                <a:spLocks/>
              </p:cNvSpPr>
              <p:nvPr/>
            </p:nvSpPr>
            <p:spPr bwMode="auto">
              <a:xfrm>
                <a:off x="2358" y="924"/>
                <a:ext cx="7" cy="9"/>
              </a:xfrm>
              <a:custGeom>
                <a:avLst/>
                <a:gdLst/>
                <a:ahLst/>
                <a:cxnLst>
                  <a:cxn ang="0">
                    <a:pos x="0" y="71"/>
                  </a:cxn>
                  <a:cxn ang="0">
                    <a:pos x="38" y="0"/>
                  </a:cxn>
                  <a:cxn ang="0">
                    <a:pos x="45" y="4"/>
                  </a:cxn>
                  <a:cxn ang="0">
                    <a:pos x="0" y="71"/>
                  </a:cxn>
                </a:cxnLst>
                <a:rect l="0" t="0" r="r" b="b"/>
                <a:pathLst>
                  <a:path w="45" h="71">
                    <a:moveTo>
                      <a:pt x="0" y="71"/>
                    </a:moveTo>
                    <a:lnTo>
                      <a:pt x="38" y="0"/>
                    </a:lnTo>
                    <a:lnTo>
                      <a:pt x="45" y="4"/>
                    </a:lnTo>
                    <a:lnTo>
                      <a:pt x="0" y="71"/>
                    </a:lnTo>
                    <a:close/>
                  </a:path>
                </a:pathLst>
              </a:custGeom>
              <a:solidFill>
                <a:srgbClr val="FF0000"/>
              </a:solidFill>
              <a:ln w="9525">
                <a:noFill/>
                <a:round/>
                <a:headEnd/>
                <a:tailEnd/>
              </a:ln>
            </p:spPr>
            <p:txBody>
              <a:bodyPr/>
              <a:lstStyle/>
              <a:p>
                <a:endParaRPr lang="ja-JP" altLang="en-US"/>
              </a:p>
            </p:txBody>
          </p:sp>
          <p:sp>
            <p:nvSpPr>
              <p:cNvPr id="2201" name="Freeform 432"/>
              <p:cNvSpPr>
                <a:spLocks/>
              </p:cNvSpPr>
              <p:nvPr/>
            </p:nvSpPr>
            <p:spPr bwMode="auto">
              <a:xfrm>
                <a:off x="2352" y="924"/>
                <a:ext cx="20" cy="21"/>
              </a:xfrm>
              <a:custGeom>
                <a:avLst/>
                <a:gdLst/>
                <a:ahLst/>
                <a:cxnLst>
                  <a:cxn ang="0">
                    <a:pos x="90" y="0"/>
                  </a:cxn>
                  <a:cxn ang="0">
                    <a:pos x="138" y="32"/>
                  </a:cxn>
                  <a:cxn ang="0">
                    <a:pos x="93" y="99"/>
                  </a:cxn>
                  <a:cxn ang="0">
                    <a:pos x="48" y="166"/>
                  </a:cxn>
                  <a:cxn ang="0">
                    <a:pos x="0" y="134"/>
                  </a:cxn>
                  <a:cxn ang="0">
                    <a:pos x="45" y="67"/>
                  </a:cxn>
                  <a:cxn ang="0">
                    <a:pos x="90" y="0"/>
                  </a:cxn>
                </a:cxnLst>
                <a:rect l="0" t="0" r="r" b="b"/>
                <a:pathLst>
                  <a:path w="138" h="166">
                    <a:moveTo>
                      <a:pt x="90" y="0"/>
                    </a:moveTo>
                    <a:lnTo>
                      <a:pt x="138" y="32"/>
                    </a:lnTo>
                    <a:lnTo>
                      <a:pt x="93" y="99"/>
                    </a:lnTo>
                    <a:lnTo>
                      <a:pt x="48" y="166"/>
                    </a:lnTo>
                    <a:lnTo>
                      <a:pt x="0" y="134"/>
                    </a:lnTo>
                    <a:lnTo>
                      <a:pt x="45" y="67"/>
                    </a:lnTo>
                    <a:lnTo>
                      <a:pt x="90" y="0"/>
                    </a:lnTo>
                    <a:close/>
                  </a:path>
                </a:pathLst>
              </a:custGeom>
              <a:solidFill>
                <a:srgbClr val="FF0000"/>
              </a:solidFill>
              <a:ln w="9525">
                <a:noFill/>
                <a:round/>
                <a:headEnd/>
                <a:tailEnd/>
              </a:ln>
            </p:spPr>
            <p:txBody>
              <a:bodyPr/>
              <a:lstStyle/>
              <a:p>
                <a:endParaRPr lang="ja-JP" altLang="en-US"/>
              </a:p>
            </p:txBody>
          </p:sp>
          <p:sp>
            <p:nvSpPr>
              <p:cNvPr id="2202" name="Freeform 433"/>
              <p:cNvSpPr>
                <a:spLocks/>
              </p:cNvSpPr>
              <p:nvPr/>
            </p:nvSpPr>
            <p:spPr bwMode="auto">
              <a:xfrm>
                <a:off x="2365" y="928"/>
                <a:ext cx="8" cy="9"/>
              </a:xfrm>
              <a:custGeom>
                <a:avLst/>
                <a:gdLst/>
                <a:ahLst/>
                <a:cxnLst>
                  <a:cxn ang="0">
                    <a:pos x="0" y="67"/>
                  </a:cxn>
                  <a:cxn ang="0">
                    <a:pos x="45" y="0"/>
                  </a:cxn>
                  <a:cxn ang="0">
                    <a:pos x="51" y="5"/>
                  </a:cxn>
                  <a:cxn ang="0">
                    <a:pos x="0" y="67"/>
                  </a:cxn>
                </a:cxnLst>
                <a:rect l="0" t="0" r="r" b="b"/>
                <a:pathLst>
                  <a:path w="51" h="67">
                    <a:moveTo>
                      <a:pt x="0" y="67"/>
                    </a:moveTo>
                    <a:lnTo>
                      <a:pt x="45" y="0"/>
                    </a:lnTo>
                    <a:lnTo>
                      <a:pt x="51" y="5"/>
                    </a:lnTo>
                    <a:lnTo>
                      <a:pt x="0" y="67"/>
                    </a:lnTo>
                    <a:close/>
                  </a:path>
                </a:pathLst>
              </a:custGeom>
              <a:solidFill>
                <a:srgbClr val="FF0000"/>
              </a:solidFill>
              <a:ln w="9525">
                <a:noFill/>
                <a:round/>
                <a:headEnd/>
                <a:tailEnd/>
              </a:ln>
            </p:spPr>
            <p:txBody>
              <a:bodyPr/>
              <a:lstStyle/>
              <a:p>
                <a:endParaRPr lang="ja-JP" altLang="en-US"/>
              </a:p>
            </p:txBody>
          </p:sp>
          <p:sp>
            <p:nvSpPr>
              <p:cNvPr id="2203" name="Freeform 434"/>
              <p:cNvSpPr>
                <a:spLocks/>
              </p:cNvSpPr>
              <p:nvPr/>
            </p:nvSpPr>
            <p:spPr bwMode="auto">
              <a:xfrm>
                <a:off x="2358" y="929"/>
                <a:ext cx="21" cy="20"/>
              </a:xfrm>
              <a:custGeom>
                <a:avLst/>
                <a:gdLst/>
                <a:ahLst/>
                <a:cxnLst>
                  <a:cxn ang="0">
                    <a:pos x="102" y="0"/>
                  </a:cxn>
                  <a:cxn ang="0">
                    <a:pos x="147" y="36"/>
                  </a:cxn>
                  <a:cxn ang="0">
                    <a:pos x="96" y="98"/>
                  </a:cxn>
                  <a:cxn ang="0">
                    <a:pos x="45" y="161"/>
                  </a:cxn>
                  <a:cxn ang="0">
                    <a:pos x="0" y="124"/>
                  </a:cxn>
                  <a:cxn ang="0">
                    <a:pos x="51" y="62"/>
                  </a:cxn>
                  <a:cxn ang="0">
                    <a:pos x="102" y="0"/>
                  </a:cxn>
                </a:cxnLst>
                <a:rect l="0" t="0" r="r" b="b"/>
                <a:pathLst>
                  <a:path w="147" h="161">
                    <a:moveTo>
                      <a:pt x="102" y="0"/>
                    </a:moveTo>
                    <a:lnTo>
                      <a:pt x="147" y="36"/>
                    </a:lnTo>
                    <a:lnTo>
                      <a:pt x="96" y="98"/>
                    </a:lnTo>
                    <a:lnTo>
                      <a:pt x="45" y="161"/>
                    </a:lnTo>
                    <a:lnTo>
                      <a:pt x="0" y="124"/>
                    </a:lnTo>
                    <a:lnTo>
                      <a:pt x="51" y="62"/>
                    </a:lnTo>
                    <a:lnTo>
                      <a:pt x="102" y="0"/>
                    </a:lnTo>
                    <a:close/>
                  </a:path>
                </a:pathLst>
              </a:custGeom>
              <a:solidFill>
                <a:srgbClr val="FF0000"/>
              </a:solidFill>
              <a:ln w="9525">
                <a:noFill/>
                <a:round/>
                <a:headEnd/>
                <a:tailEnd/>
              </a:ln>
            </p:spPr>
            <p:txBody>
              <a:bodyPr/>
              <a:lstStyle/>
              <a:p>
                <a:endParaRPr lang="ja-JP" altLang="en-US"/>
              </a:p>
            </p:txBody>
          </p:sp>
          <p:sp>
            <p:nvSpPr>
              <p:cNvPr id="2204" name="Freeform 435"/>
              <p:cNvSpPr>
                <a:spLocks/>
              </p:cNvSpPr>
              <p:nvPr/>
            </p:nvSpPr>
            <p:spPr bwMode="auto">
              <a:xfrm>
                <a:off x="2372" y="934"/>
                <a:ext cx="8" cy="7"/>
              </a:xfrm>
              <a:custGeom>
                <a:avLst/>
                <a:gdLst/>
                <a:ahLst/>
                <a:cxnLst>
                  <a:cxn ang="0">
                    <a:pos x="0" y="62"/>
                  </a:cxn>
                  <a:cxn ang="0">
                    <a:pos x="51" y="0"/>
                  </a:cxn>
                  <a:cxn ang="0">
                    <a:pos x="57" y="5"/>
                  </a:cxn>
                  <a:cxn ang="0">
                    <a:pos x="0" y="62"/>
                  </a:cxn>
                </a:cxnLst>
                <a:rect l="0" t="0" r="r" b="b"/>
                <a:pathLst>
                  <a:path w="57" h="62">
                    <a:moveTo>
                      <a:pt x="0" y="62"/>
                    </a:moveTo>
                    <a:lnTo>
                      <a:pt x="51" y="0"/>
                    </a:lnTo>
                    <a:lnTo>
                      <a:pt x="57" y="5"/>
                    </a:lnTo>
                    <a:lnTo>
                      <a:pt x="0" y="62"/>
                    </a:lnTo>
                    <a:close/>
                  </a:path>
                </a:pathLst>
              </a:custGeom>
              <a:solidFill>
                <a:srgbClr val="FF0000"/>
              </a:solidFill>
              <a:ln w="9525">
                <a:noFill/>
                <a:round/>
                <a:headEnd/>
                <a:tailEnd/>
              </a:ln>
            </p:spPr>
            <p:txBody>
              <a:bodyPr/>
              <a:lstStyle/>
              <a:p>
                <a:endParaRPr lang="ja-JP" altLang="en-US"/>
              </a:p>
            </p:txBody>
          </p:sp>
          <p:sp>
            <p:nvSpPr>
              <p:cNvPr id="2205" name="Freeform 436"/>
              <p:cNvSpPr>
                <a:spLocks/>
              </p:cNvSpPr>
              <p:nvPr/>
            </p:nvSpPr>
            <p:spPr bwMode="auto">
              <a:xfrm>
                <a:off x="2363" y="934"/>
                <a:ext cx="23" cy="20"/>
              </a:xfrm>
              <a:custGeom>
                <a:avLst/>
                <a:gdLst/>
                <a:ahLst/>
                <a:cxnLst>
                  <a:cxn ang="0">
                    <a:pos x="115" y="0"/>
                  </a:cxn>
                  <a:cxn ang="0">
                    <a:pos x="156" y="42"/>
                  </a:cxn>
                  <a:cxn ang="0">
                    <a:pos x="99" y="99"/>
                  </a:cxn>
                  <a:cxn ang="0">
                    <a:pos x="42" y="156"/>
                  </a:cxn>
                  <a:cxn ang="0">
                    <a:pos x="0" y="114"/>
                  </a:cxn>
                  <a:cxn ang="0">
                    <a:pos x="58" y="57"/>
                  </a:cxn>
                  <a:cxn ang="0">
                    <a:pos x="115" y="0"/>
                  </a:cxn>
                </a:cxnLst>
                <a:rect l="0" t="0" r="r" b="b"/>
                <a:pathLst>
                  <a:path w="156" h="156">
                    <a:moveTo>
                      <a:pt x="115" y="0"/>
                    </a:moveTo>
                    <a:lnTo>
                      <a:pt x="156" y="42"/>
                    </a:lnTo>
                    <a:lnTo>
                      <a:pt x="99" y="99"/>
                    </a:lnTo>
                    <a:lnTo>
                      <a:pt x="42" y="156"/>
                    </a:lnTo>
                    <a:lnTo>
                      <a:pt x="0" y="114"/>
                    </a:lnTo>
                    <a:lnTo>
                      <a:pt x="58" y="57"/>
                    </a:lnTo>
                    <a:lnTo>
                      <a:pt x="115" y="0"/>
                    </a:lnTo>
                    <a:close/>
                  </a:path>
                </a:pathLst>
              </a:custGeom>
              <a:solidFill>
                <a:srgbClr val="FF0000"/>
              </a:solidFill>
              <a:ln w="9525">
                <a:noFill/>
                <a:round/>
                <a:headEnd/>
                <a:tailEnd/>
              </a:ln>
            </p:spPr>
            <p:txBody>
              <a:bodyPr/>
              <a:lstStyle/>
              <a:p>
                <a:endParaRPr lang="ja-JP" altLang="en-US"/>
              </a:p>
            </p:txBody>
          </p:sp>
          <p:sp>
            <p:nvSpPr>
              <p:cNvPr id="2206" name="Freeform 437"/>
              <p:cNvSpPr>
                <a:spLocks/>
              </p:cNvSpPr>
              <p:nvPr/>
            </p:nvSpPr>
            <p:spPr bwMode="auto">
              <a:xfrm>
                <a:off x="2378" y="939"/>
                <a:ext cx="8" cy="7"/>
              </a:xfrm>
              <a:custGeom>
                <a:avLst/>
                <a:gdLst/>
                <a:ahLst/>
                <a:cxnLst>
                  <a:cxn ang="0">
                    <a:pos x="0" y="57"/>
                  </a:cxn>
                  <a:cxn ang="0">
                    <a:pos x="57" y="0"/>
                  </a:cxn>
                  <a:cxn ang="0">
                    <a:pos x="62" y="5"/>
                  </a:cxn>
                  <a:cxn ang="0">
                    <a:pos x="0" y="57"/>
                  </a:cxn>
                </a:cxnLst>
                <a:rect l="0" t="0" r="r" b="b"/>
                <a:pathLst>
                  <a:path w="62" h="57">
                    <a:moveTo>
                      <a:pt x="0" y="57"/>
                    </a:moveTo>
                    <a:lnTo>
                      <a:pt x="57" y="0"/>
                    </a:lnTo>
                    <a:lnTo>
                      <a:pt x="62" y="5"/>
                    </a:lnTo>
                    <a:lnTo>
                      <a:pt x="0" y="57"/>
                    </a:lnTo>
                    <a:close/>
                  </a:path>
                </a:pathLst>
              </a:custGeom>
              <a:solidFill>
                <a:srgbClr val="FF0000"/>
              </a:solidFill>
              <a:ln w="9525">
                <a:noFill/>
                <a:round/>
                <a:headEnd/>
                <a:tailEnd/>
              </a:ln>
            </p:spPr>
            <p:txBody>
              <a:bodyPr/>
              <a:lstStyle/>
              <a:p>
                <a:endParaRPr lang="ja-JP" altLang="en-US"/>
              </a:p>
            </p:txBody>
          </p:sp>
          <p:sp>
            <p:nvSpPr>
              <p:cNvPr id="2207" name="Freeform 438"/>
              <p:cNvSpPr>
                <a:spLocks/>
              </p:cNvSpPr>
              <p:nvPr/>
            </p:nvSpPr>
            <p:spPr bwMode="auto">
              <a:xfrm>
                <a:off x="2369" y="940"/>
                <a:ext cx="23" cy="18"/>
              </a:xfrm>
              <a:custGeom>
                <a:avLst/>
                <a:gdLst/>
                <a:ahLst/>
                <a:cxnLst>
                  <a:cxn ang="0">
                    <a:pos x="125" y="0"/>
                  </a:cxn>
                  <a:cxn ang="0">
                    <a:pos x="163" y="45"/>
                  </a:cxn>
                  <a:cxn ang="0">
                    <a:pos x="100" y="96"/>
                  </a:cxn>
                  <a:cxn ang="0">
                    <a:pos x="39" y="148"/>
                  </a:cxn>
                  <a:cxn ang="0">
                    <a:pos x="0" y="102"/>
                  </a:cxn>
                  <a:cxn ang="0">
                    <a:pos x="63" y="52"/>
                  </a:cxn>
                  <a:cxn ang="0">
                    <a:pos x="125" y="0"/>
                  </a:cxn>
                </a:cxnLst>
                <a:rect l="0" t="0" r="r" b="b"/>
                <a:pathLst>
                  <a:path w="163" h="148">
                    <a:moveTo>
                      <a:pt x="125" y="0"/>
                    </a:moveTo>
                    <a:lnTo>
                      <a:pt x="163" y="45"/>
                    </a:lnTo>
                    <a:lnTo>
                      <a:pt x="100" y="96"/>
                    </a:lnTo>
                    <a:lnTo>
                      <a:pt x="39" y="148"/>
                    </a:lnTo>
                    <a:lnTo>
                      <a:pt x="0" y="102"/>
                    </a:lnTo>
                    <a:lnTo>
                      <a:pt x="63" y="52"/>
                    </a:lnTo>
                    <a:lnTo>
                      <a:pt x="125" y="0"/>
                    </a:lnTo>
                    <a:close/>
                  </a:path>
                </a:pathLst>
              </a:custGeom>
              <a:solidFill>
                <a:srgbClr val="FF0000"/>
              </a:solidFill>
              <a:ln w="9525">
                <a:noFill/>
                <a:round/>
                <a:headEnd/>
                <a:tailEnd/>
              </a:ln>
            </p:spPr>
            <p:txBody>
              <a:bodyPr/>
              <a:lstStyle/>
              <a:p>
                <a:endParaRPr lang="ja-JP" altLang="en-US"/>
              </a:p>
            </p:txBody>
          </p:sp>
          <p:sp>
            <p:nvSpPr>
              <p:cNvPr id="2208" name="Freeform 439"/>
              <p:cNvSpPr>
                <a:spLocks/>
              </p:cNvSpPr>
              <p:nvPr/>
            </p:nvSpPr>
            <p:spPr bwMode="auto">
              <a:xfrm>
                <a:off x="2383" y="946"/>
                <a:ext cx="9" cy="6"/>
              </a:xfrm>
              <a:custGeom>
                <a:avLst/>
                <a:gdLst/>
                <a:ahLst/>
                <a:cxnLst>
                  <a:cxn ang="0">
                    <a:pos x="0" y="51"/>
                  </a:cxn>
                  <a:cxn ang="0">
                    <a:pos x="63" y="0"/>
                  </a:cxn>
                  <a:cxn ang="0">
                    <a:pos x="67" y="7"/>
                  </a:cxn>
                  <a:cxn ang="0">
                    <a:pos x="0" y="51"/>
                  </a:cxn>
                </a:cxnLst>
                <a:rect l="0" t="0" r="r" b="b"/>
                <a:pathLst>
                  <a:path w="67" h="51">
                    <a:moveTo>
                      <a:pt x="0" y="51"/>
                    </a:moveTo>
                    <a:lnTo>
                      <a:pt x="63" y="0"/>
                    </a:lnTo>
                    <a:lnTo>
                      <a:pt x="67" y="7"/>
                    </a:lnTo>
                    <a:lnTo>
                      <a:pt x="0" y="51"/>
                    </a:lnTo>
                    <a:close/>
                  </a:path>
                </a:pathLst>
              </a:custGeom>
              <a:solidFill>
                <a:srgbClr val="FF0000"/>
              </a:solidFill>
              <a:ln w="9525">
                <a:noFill/>
                <a:round/>
                <a:headEnd/>
                <a:tailEnd/>
              </a:ln>
            </p:spPr>
            <p:txBody>
              <a:bodyPr/>
              <a:lstStyle/>
              <a:p>
                <a:endParaRPr lang="ja-JP" altLang="en-US"/>
              </a:p>
            </p:txBody>
          </p:sp>
          <p:sp>
            <p:nvSpPr>
              <p:cNvPr id="2209" name="Freeform 440"/>
              <p:cNvSpPr>
                <a:spLocks/>
              </p:cNvSpPr>
              <p:nvPr/>
            </p:nvSpPr>
            <p:spPr bwMode="auto">
              <a:xfrm>
                <a:off x="2373" y="946"/>
                <a:ext cx="24" cy="18"/>
              </a:xfrm>
              <a:custGeom>
                <a:avLst/>
                <a:gdLst/>
                <a:ahLst/>
                <a:cxnLst>
                  <a:cxn ang="0">
                    <a:pos x="134" y="0"/>
                  </a:cxn>
                  <a:cxn ang="0">
                    <a:pos x="167" y="48"/>
                  </a:cxn>
                  <a:cxn ang="0">
                    <a:pos x="101" y="93"/>
                  </a:cxn>
                  <a:cxn ang="0">
                    <a:pos x="34" y="138"/>
                  </a:cxn>
                  <a:cxn ang="0">
                    <a:pos x="0" y="89"/>
                  </a:cxn>
                  <a:cxn ang="0">
                    <a:pos x="67" y="44"/>
                  </a:cxn>
                  <a:cxn ang="0">
                    <a:pos x="134" y="0"/>
                  </a:cxn>
                </a:cxnLst>
                <a:rect l="0" t="0" r="r" b="b"/>
                <a:pathLst>
                  <a:path w="167" h="138">
                    <a:moveTo>
                      <a:pt x="134" y="0"/>
                    </a:moveTo>
                    <a:lnTo>
                      <a:pt x="167" y="48"/>
                    </a:lnTo>
                    <a:lnTo>
                      <a:pt x="101" y="93"/>
                    </a:lnTo>
                    <a:lnTo>
                      <a:pt x="34" y="138"/>
                    </a:lnTo>
                    <a:lnTo>
                      <a:pt x="0" y="89"/>
                    </a:lnTo>
                    <a:lnTo>
                      <a:pt x="67" y="44"/>
                    </a:lnTo>
                    <a:lnTo>
                      <a:pt x="134" y="0"/>
                    </a:lnTo>
                    <a:close/>
                  </a:path>
                </a:pathLst>
              </a:custGeom>
              <a:solidFill>
                <a:srgbClr val="FF0000"/>
              </a:solidFill>
              <a:ln w="9525">
                <a:noFill/>
                <a:round/>
                <a:headEnd/>
                <a:tailEnd/>
              </a:ln>
            </p:spPr>
            <p:txBody>
              <a:bodyPr/>
              <a:lstStyle/>
              <a:p>
                <a:endParaRPr lang="ja-JP" altLang="en-US"/>
              </a:p>
            </p:txBody>
          </p:sp>
          <p:sp>
            <p:nvSpPr>
              <p:cNvPr id="2210" name="Freeform 441"/>
              <p:cNvSpPr>
                <a:spLocks/>
              </p:cNvSpPr>
              <p:nvPr/>
            </p:nvSpPr>
            <p:spPr bwMode="auto">
              <a:xfrm>
                <a:off x="2388" y="953"/>
                <a:ext cx="10" cy="5"/>
              </a:xfrm>
              <a:custGeom>
                <a:avLst/>
                <a:gdLst/>
                <a:ahLst/>
                <a:cxnLst>
                  <a:cxn ang="0">
                    <a:pos x="0" y="45"/>
                  </a:cxn>
                  <a:cxn ang="0">
                    <a:pos x="66" y="0"/>
                  </a:cxn>
                  <a:cxn ang="0">
                    <a:pos x="70" y="6"/>
                  </a:cxn>
                  <a:cxn ang="0">
                    <a:pos x="0" y="45"/>
                  </a:cxn>
                </a:cxnLst>
                <a:rect l="0" t="0" r="r" b="b"/>
                <a:pathLst>
                  <a:path w="70" h="45">
                    <a:moveTo>
                      <a:pt x="0" y="45"/>
                    </a:moveTo>
                    <a:lnTo>
                      <a:pt x="66" y="0"/>
                    </a:lnTo>
                    <a:lnTo>
                      <a:pt x="70" y="6"/>
                    </a:lnTo>
                    <a:lnTo>
                      <a:pt x="0" y="45"/>
                    </a:lnTo>
                    <a:close/>
                  </a:path>
                </a:pathLst>
              </a:custGeom>
              <a:solidFill>
                <a:srgbClr val="FF0000"/>
              </a:solidFill>
              <a:ln w="9525">
                <a:noFill/>
                <a:round/>
                <a:headEnd/>
                <a:tailEnd/>
              </a:ln>
            </p:spPr>
            <p:txBody>
              <a:bodyPr/>
              <a:lstStyle/>
              <a:p>
                <a:endParaRPr lang="ja-JP" altLang="en-US"/>
              </a:p>
            </p:txBody>
          </p:sp>
          <p:sp>
            <p:nvSpPr>
              <p:cNvPr id="2211" name="Freeform 442"/>
              <p:cNvSpPr>
                <a:spLocks/>
              </p:cNvSpPr>
              <p:nvPr/>
            </p:nvSpPr>
            <p:spPr bwMode="auto">
              <a:xfrm>
                <a:off x="2378" y="953"/>
                <a:ext cx="24" cy="17"/>
              </a:xfrm>
              <a:custGeom>
                <a:avLst/>
                <a:gdLst/>
                <a:ahLst/>
                <a:cxnLst>
                  <a:cxn ang="0">
                    <a:pos x="141" y="0"/>
                  </a:cxn>
                  <a:cxn ang="0">
                    <a:pos x="171" y="52"/>
                  </a:cxn>
                  <a:cxn ang="0">
                    <a:pos x="100" y="91"/>
                  </a:cxn>
                  <a:cxn ang="0">
                    <a:pos x="30" y="130"/>
                  </a:cxn>
                  <a:cxn ang="0">
                    <a:pos x="0" y="77"/>
                  </a:cxn>
                  <a:cxn ang="0">
                    <a:pos x="71" y="39"/>
                  </a:cxn>
                  <a:cxn ang="0">
                    <a:pos x="141" y="0"/>
                  </a:cxn>
                </a:cxnLst>
                <a:rect l="0" t="0" r="r" b="b"/>
                <a:pathLst>
                  <a:path w="171" h="130">
                    <a:moveTo>
                      <a:pt x="141" y="0"/>
                    </a:moveTo>
                    <a:lnTo>
                      <a:pt x="171" y="52"/>
                    </a:lnTo>
                    <a:lnTo>
                      <a:pt x="100" y="91"/>
                    </a:lnTo>
                    <a:lnTo>
                      <a:pt x="30" y="130"/>
                    </a:lnTo>
                    <a:lnTo>
                      <a:pt x="0" y="77"/>
                    </a:lnTo>
                    <a:lnTo>
                      <a:pt x="71" y="39"/>
                    </a:lnTo>
                    <a:lnTo>
                      <a:pt x="141" y="0"/>
                    </a:lnTo>
                    <a:close/>
                  </a:path>
                </a:pathLst>
              </a:custGeom>
              <a:solidFill>
                <a:srgbClr val="FF0000"/>
              </a:solidFill>
              <a:ln w="9525">
                <a:noFill/>
                <a:round/>
                <a:headEnd/>
                <a:tailEnd/>
              </a:ln>
            </p:spPr>
            <p:txBody>
              <a:bodyPr/>
              <a:lstStyle/>
              <a:p>
                <a:endParaRPr lang="ja-JP" altLang="en-US"/>
              </a:p>
            </p:txBody>
          </p:sp>
          <p:sp>
            <p:nvSpPr>
              <p:cNvPr id="2212" name="Freeform 443"/>
              <p:cNvSpPr>
                <a:spLocks/>
              </p:cNvSpPr>
              <p:nvPr/>
            </p:nvSpPr>
            <p:spPr bwMode="auto">
              <a:xfrm>
                <a:off x="2392" y="960"/>
                <a:ext cx="10" cy="5"/>
              </a:xfrm>
              <a:custGeom>
                <a:avLst/>
                <a:gdLst/>
                <a:ahLst/>
                <a:cxnLst>
                  <a:cxn ang="0">
                    <a:pos x="0" y="39"/>
                  </a:cxn>
                  <a:cxn ang="0">
                    <a:pos x="71" y="0"/>
                  </a:cxn>
                  <a:cxn ang="0">
                    <a:pos x="74" y="6"/>
                  </a:cxn>
                  <a:cxn ang="0">
                    <a:pos x="0" y="39"/>
                  </a:cxn>
                </a:cxnLst>
                <a:rect l="0" t="0" r="r" b="b"/>
                <a:pathLst>
                  <a:path w="74" h="39">
                    <a:moveTo>
                      <a:pt x="0" y="39"/>
                    </a:moveTo>
                    <a:lnTo>
                      <a:pt x="71" y="0"/>
                    </a:lnTo>
                    <a:lnTo>
                      <a:pt x="74" y="6"/>
                    </a:lnTo>
                    <a:lnTo>
                      <a:pt x="0" y="39"/>
                    </a:lnTo>
                    <a:close/>
                  </a:path>
                </a:pathLst>
              </a:custGeom>
              <a:solidFill>
                <a:srgbClr val="FF0000"/>
              </a:solidFill>
              <a:ln w="9525">
                <a:noFill/>
                <a:round/>
                <a:headEnd/>
                <a:tailEnd/>
              </a:ln>
            </p:spPr>
            <p:txBody>
              <a:bodyPr/>
              <a:lstStyle/>
              <a:p>
                <a:endParaRPr lang="ja-JP" altLang="en-US"/>
              </a:p>
            </p:txBody>
          </p:sp>
          <p:sp>
            <p:nvSpPr>
              <p:cNvPr id="2213" name="Freeform 444"/>
              <p:cNvSpPr>
                <a:spLocks/>
              </p:cNvSpPr>
              <p:nvPr/>
            </p:nvSpPr>
            <p:spPr bwMode="auto">
              <a:xfrm>
                <a:off x="2381" y="961"/>
                <a:ext cx="25" cy="15"/>
              </a:xfrm>
              <a:custGeom>
                <a:avLst/>
                <a:gdLst/>
                <a:ahLst/>
                <a:cxnLst>
                  <a:cxn ang="0">
                    <a:pos x="149" y="0"/>
                  </a:cxn>
                  <a:cxn ang="0">
                    <a:pos x="174" y="56"/>
                  </a:cxn>
                  <a:cxn ang="0">
                    <a:pos x="99" y="88"/>
                  </a:cxn>
                  <a:cxn ang="0">
                    <a:pos x="25" y="121"/>
                  </a:cxn>
                  <a:cxn ang="0">
                    <a:pos x="0" y="66"/>
                  </a:cxn>
                  <a:cxn ang="0">
                    <a:pos x="75" y="33"/>
                  </a:cxn>
                  <a:cxn ang="0">
                    <a:pos x="149" y="0"/>
                  </a:cxn>
                </a:cxnLst>
                <a:rect l="0" t="0" r="r" b="b"/>
                <a:pathLst>
                  <a:path w="174" h="121">
                    <a:moveTo>
                      <a:pt x="149" y="0"/>
                    </a:moveTo>
                    <a:lnTo>
                      <a:pt x="174" y="56"/>
                    </a:lnTo>
                    <a:lnTo>
                      <a:pt x="99" y="88"/>
                    </a:lnTo>
                    <a:lnTo>
                      <a:pt x="25" y="121"/>
                    </a:lnTo>
                    <a:lnTo>
                      <a:pt x="0" y="66"/>
                    </a:lnTo>
                    <a:lnTo>
                      <a:pt x="75" y="33"/>
                    </a:lnTo>
                    <a:lnTo>
                      <a:pt x="149" y="0"/>
                    </a:lnTo>
                    <a:close/>
                  </a:path>
                </a:pathLst>
              </a:custGeom>
              <a:solidFill>
                <a:srgbClr val="FF0000"/>
              </a:solidFill>
              <a:ln w="9525">
                <a:noFill/>
                <a:round/>
                <a:headEnd/>
                <a:tailEnd/>
              </a:ln>
            </p:spPr>
            <p:txBody>
              <a:bodyPr/>
              <a:lstStyle/>
              <a:p>
                <a:endParaRPr lang="ja-JP" altLang="en-US"/>
              </a:p>
            </p:txBody>
          </p:sp>
          <p:sp>
            <p:nvSpPr>
              <p:cNvPr id="2214" name="Freeform 445"/>
              <p:cNvSpPr>
                <a:spLocks/>
              </p:cNvSpPr>
              <p:nvPr/>
            </p:nvSpPr>
            <p:spPr bwMode="auto">
              <a:xfrm>
                <a:off x="2395" y="968"/>
                <a:ext cx="11" cy="4"/>
              </a:xfrm>
              <a:custGeom>
                <a:avLst/>
                <a:gdLst/>
                <a:ahLst/>
                <a:cxnLst>
                  <a:cxn ang="0">
                    <a:pos x="0" y="32"/>
                  </a:cxn>
                  <a:cxn ang="0">
                    <a:pos x="75" y="0"/>
                  </a:cxn>
                  <a:cxn ang="0">
                    <a:pos x="77" y="7"/>
                  </a:cxn>
                  <a:cxn ang="0">
                    <a:pos x="0" y="32"/>
                  </a:cxn>
                </a:cxnLst>
                <a:rect l="0" t="0" r="r" b="b"/>
                <a:pathLst>
                  <a:path w="77" h="32">
                    <a:moveTo>
                      <a:pt x="0" y="32"/>
                    </a:moveTo>
                    <a:lnTo>
                      <a:pt x="75" y="0"/>
                    </a:lnTo>
                    <a:lnTo>
                      <a:pt x="77" y="7"/>
                    </a:lnTo>
                    <a:lnTo>
                      <a:pt x="0" y="32"/>
                    </a:lnTo>
                    <a:close/>
                  </a:path>
                </a:pathLst>
              </a:custGeom>
              <a:solidFill>
                <a:srgbClr val="FF0000"/>
              </a:solidFill>
              <a:ln w="9525">
                <a:noFill/>
                <a:round/>
                <a:headEnd/>
                <a:tailEnd/>
              </a:ln>
            </p:spPr>
            <p:txBody>
              <a:bodyPr/>
              <a:lstStyle/>
              <a:p>
                <a:endParaRPr lang="ja-JP" altLang="en-US"/>
              </a:p>
            </p:txBody>
          </p:sp>
          <p:sp>
            <p:nvSpPr>
              <p:cNvPr id="2215" name="Freeform 446"/>
              <p:cNvSpPr>
                <a:spLocks/>
              </p:cNvSpPr>
              <p:nvPr/>
            </p:nvSpPr>
            <p:spPr bwMode="auto">
              <a:xfrm>
                <a:off x="2384" y="968"/>
                <a:ext cx="25" cy="14"/>
              </a:xfrm>
              <a:custGeom>
                <a:avLst/>
                <a:gdLst/>
                <a:ahLst/>
                <a:cxnLst>
                  <a:cxn ang="0">
                    <a:pos x="153" y="0"/>
                  </a:cxn>
                  <a:cxn ang="0">
                    <a:pos x="173" y="59"/>
                  </a:cxn>
                  <a:cxn ang="0">
                    <a:pos x="95" y="84"/>
                  </a:cxn>
                  <a:cxn ang="0">
                    <a:pos x="19" y="109"/>
                  </a:cxn>
                  <a:cxn ang="0">
                    <a:pos x="0" y="50"/>
                  </a:cxn>
                  <a:cxn ang="0">
                    <a:pos x="76" y="25"/>
                  </a:cxn>
                  <a:cxn ang="0">
                    <a:pos x="153" y="0"/>
                  </a:cxn>
                </a:cxnLst>
                <a:rect l="0" t="0" r="r" b="b"/>
                <a:pathLst>
                  <a:path w="173" h="109">
                    <a:moveTo>
                      <a:pt x="153" y="0"/>
                    </a:moveTo>
                    <a:lnTo>
                      <a:pt x="173" y="59"/>
                    </a:lnTo>
                    <a:lnTo>
                      <a:pt x="95" y="84"/>
                    </a:lnTo>
                    <a:lnTo>
                      <a:pt x="19" y="109"/>
                    </a:lnTo>
                    <a:lnTo>
                      <a:pt x="0" y="50"/>
                    </a:lnTo>
                    <a:lnTo>
                      <a:pt x="76" y="25"/>
                    </a:lnTo>
                    <a:lnTo>
                      <a:pt x="153" y="0"/>
                    </a:lnTo>
                    <a:close/>
                  </a:path>
                </a:pathLst>
              </a:custGeom>
              <a:solidFill>
                <a:srgbClr val="FF0000"/>
              </a:solidFill>
              <a:ln w="9525">
                <a:noFill/>
                <a:round/>
                <a:headEnd/>
                <a:tailEnd/>
              </a:ln>
            </p:spPr>
            <p:txBody>
              <a:bodyPr/>
              <a:lstStyle/>
              <a:p>
                <a:endParaRPr lang="ja-JP" altLang="en-US"/>
              </a:p>
            </p:txBody>
          </p:sp>
          <p:sp>
            <p:nvSpPr>
              <p:cNvPr id="2216" name="Freeform 447"/>
              <p:cNvSpPr>
                <a:spLocks/>
              </p:cNvSpPr>
              <p:nvPr/>
            </p:nvSpPr>
            <p:spPr bwMode="auto">
              <a:xfrm>
                <a:off x="2398" y="976"/>
                <a:ext cx="11" cy="3"/>
              </a:xfrm>
              <a:custGeom>
                <a:avLst/>
                <a:gdLst/>
                <a:ahLst/>
                <a:cxnLst>
                  <a:cxn ang="0">
                    <a:pos x="0" y="25"/>
                  </a:cxn>
                  <a:cxn ang="0">
                    <a:pos x="78" y="0"/>
                  </a:cxn>
                  <a:cxn ang="0">
                    <a:pos x="79" y="6"/>
                  </a:cxn>
                  <a:cxn ang="0">
                    <a:pos x="0" y="25"/>
                  </a:cxn>
                </a:cxnLst>
                <a:rect l="0" t="0" r="r" b="b"/>
                <a:pathLst>
                  <a:path w="79" h="25">
                    <a:moveTo>
                      <a:pt x="0" y="25"/>
                    </a:moveTo>
                    <a:lnTo>
                      <a:pt x="78" y="0"/>
                    </a:lnTo>
                    <a:lnTo>
                      <a:pt x="79" y="6"/>
                    </a:lnTo>
                    <a:lnTo>
                      <a:pt x="0" y="25"/>
                    </a:lnTo>
                    <a:close/>
                  </a:path>
                </a:pathLst>
              </a:custGeom>
              <a:solidFill>
                <a:srgbClr val="FF0000"/>
              </a:solidFill>
              <a:ln w="9525">
                <a:noFill/>
                <a:round/>
                <a:headEnd/>
                <a:tailEnd/>
              </a:ln>
            </p:spPr>
            <p:txBody>
              <a:bodyPr/>
              <a:lstStyle/>
              <a:p>
                <a:endParaRPr lang="ja-JP" altLang="en-US"/>
              </a:p>
            </p:txBody>
          </p:sp>
          <p:sp>
            <p:nvSpPr>
              <p:cNvPr id="2217" name="Freeform 448"/>
              <p:cNvSpPr>
                <a:spLocks/>
              </p:cNvSpPr>
              <p:nvPr/>
            </p:nvSpPr>
            <p:spPr bwMode="auto">
              <a:xfrm>
                <a:off x="2387" y="977"/>
                <a:ext cx="24" cy="12"/>
              </a:xfrm>
              <a:custGeom>
                <a:avLst/>
                <a:gdLst/>
                <a:ahLst/>
                <a:cxnLst>
                  <a:cxn ang="0">
                    <a:pos x="157" y="0"/>
                  </a:cxn>
                  <a:cxn ang="0">
                    <a:pos x="172" y="61"/>
                  </a:cxn>
                  <a:cxn ang="0">
                    <a:pos x="93" y="79"/>
                  </a:cxn>
                  <a:cxn ang="0">
                    <a:pos x="15" y="97"/>
                  </a:cxn>
                  <a:cxn ang="0">
                    <a:pos x="0" y="37"/>
                  </a:cxn>
                  <a:cxn ang="0">
                    <a:pos x="78" y="19"/>
                  </a:cxn>
                  <a:cxn ang="0">
                    <a:pos x="157" y="0"/>
                  </a:cxn>
                </a:cxnLst>
                <a:rect l="0" t="0" r="r" b="b"/>
                <a:pathLst>
                  <a:path w="172" h="97">
                    <a:moveTo>
                      <a:pt x="157" y="0"/>
                    </a:moveTo>
                    <a:lnTo>
                      <a:pt x="172" y="61"/>
                    </a:lnTo>
                    <a:lnTo>
                      <a:pt x="93" y="79"/>
                    </a:lnTo>
                    <a:lnTo>
                      <a:pt x="15" y="97"/>
                    </a:lnTo>
                    <a:lnTo>
                      <a:pt x="0" y="37"/>
                    </a:lnTo>
                    <a:lnTo>
                      <a:pt x="78" y="19"/>
                    </a:lnTo>
                    <a:lnTo>
                      <a:pt x="157" y="0"/>
                    </a:lnTo>
                    <a:close/>
                  </a:path>
                </a:pathLst>
              </a:custGeom>
              <a:solidFill>
                <a:srgbClr val="FF0000"/>
              </a:solidFill>
              <a:ln w="9525">
                <a:noFill/>
                <a:round/>
                <a:headEnd/>
                <a:tailEnd/>
              </a:ln>
            </p:spPr>
            <p:txBody>
              <a:bodyPr/>
              <a:lstStyle/>
              <a:p>
                <a:endParaRPr lang="ja-JP" altLang="en-US"/>
              </a:p>
            </p:txBody>
          </p:sp>
          <p:sp>
            <p:nvSpPr>
              <p:cNvPr id="2218" name="Freeform 449"/>
              <p:cNvSpPr>
                <a:spLocks/>
              </p:cNvSpPr>
              <p:nvPr/>
            </p:nvSpPr>
            <p:spPr bwMode="auto">
              <a:xfrm>
                <a:off x="2400" y="984"/>
                <a:ext cx="12" cy="2"/>
              </a:xfrm>
              <a:custGeom>
                <a:avLst/>
                <a:gdLst/>
                <a:ahLst/>
                <a:cxnLst>
                  <a:cxn ang="0">
                    <a:pos x="0" y="18"/>
                  </a:cxn>
                  <a:cxn ang="0">
                    <a:pos x="79" y="0"/>
                  </a:cxn>
                  <a:cxn ang="0">
                    <a:pos x="80" y="8"/>
                  </a:cxn>
                  <a:cxn ang="0">
                    <a:pos x="0" y="18"/>
                  </a:cxn>
                </a:cxnLst>
                <a:rect l="0" t="0" r="r" b="b"/>
                <a:pathLst>
                  <a:path w="80" h="18">
                    <a:moveTo>
                      <a:pt x="0" y="18"/>
                    </a:moveTo>
                    <a:lnTo>
                      <a:pt x="79" y="0"/>
                    </a:lnTo>
                    <a:lnTo>
                      <a:pt x="80" y="8"/>
                    </a:lnTo>
                    <a:lnTo>
                      <a:pt x="0" y="18"/>
                    </a:lnTo>
                    <a:close/>
                  </a:path>
                </a:pathLst>
              </a:custGeom>
              <a:solidFill>
                <a:srgbClr val="FF0000"/>
              </a:solidFill>
              <a:ln w="9525">
                <a:noFill/>
                <a:round/>
                <a:headEnd/>
                <a:tailEnd/>
              </a:ln>
            </p:spPr>
            <p:txBody>
              <a:bodyPr/>
              <a:lstStyle/>
              <a:p>
                <a:endParaRPr lang="ja-JP" altLang="en-US"/>
              </a:p>
            </p:txBody>
          </p:sp>
          <p:sp>
            <p:nvSpPr>
              <p:cNvPr id="2219" name="Freeform 450"/>
              <p:cNvSpPr>
                <a:spLocks/>
              </p:cNvSpPr>
              <p:nvPr/>
            </p:nvSpPr>
            <p:spPr bwMode="auto">
              <a:xfrm>
                <a:off x="2389" y="985"/>
                <a:ext cx="24" cy="11"/>
              </a:xfrm>
              <a:custGeom>
                <a:avLst/>
                <a:gdLst/>
                <a:ahLst/>
                <a:cxnLst>
                  <a:cxn ang="0">
                    <a:pos x="159" y="0"/>
                  </a:cxn>
                  <a:cxn ang="0">
                    <a:pos x="167" y="62"/>
                  </a:cxn>
                  <a:cxn ang="0">
                    <a:pos x="88" y="74"/>
                  </a:cxn>
                  <a:cxn ang="0">
                    <a:pos x="8" y="84"/>
                  </a:cxn>
                  <a:cxn ang="0">
                    <a:pos x="0" y="22"/>
                  </a:cxn>
                  <a:cxn ang="0">
                    <a:pos x="79" y="10"/>
                  </a:cxn>
                  <a:cxn ang="0">
                    <a:pos x="159" y="0"/>
                  </a:cxn>
                </a:cxnLst>
                <a:rect l="0" t="0" r="r" b="b"/>
                <a:pathLst>
                  <a:path w="167" h="84">
                    <a:moveTo>
                      <a:pt x="159" y="0"/>
                    </a:moveTo>
                    <a:lnTo>
                      <a:pt x="167" y="62"/>
                    </a:lnTo>
                    <a:lnTo>
                      <a:pt x="88" y="74"/>
                    </a:lnTo>
                    <a:lnTo>
                      <a:pt x="8" y="84"/>
                    </a:lnTo>
                    <a:lnTo>
                      <a:pt x="0" y="22"/>
                    </a:lnTo>
                    <a:lnTo>
                      <a:pt x="79" y="10"/>
                    </a:lnTo>
                    <a:lnTo>
                      <a:pt x="159" y="0"/>
                    </a:lnTo>
                    <a:close/>
                  </a:path>
                </a:pathLst>
              </a:custGeom>
              <a:solidFill>
                <a:srgbClr val="FF0000"/>
              </a:solidFill>
              <a:ln w="9525">
                <a:noFill/>
                <a:round/>
                <a:headEnd/>
                <a:tailEnd/>
              </a:ln>
            </p:spPr>
            <p:txBody>
              <a:bodyPr/>
              <a:lstStyle/>
              <a:p>
                <a:endParaRPr lang="ja-JP" altLang="en-US"/>
              </a:p>
            </p:txBody>
          </p:sp>
          <p:sp>
            <p:nvSpPr>
              <p:cNvPr id="2220" name="Freeform 451"/>
              <p:cNvSpPr>
                <a:spLocks/>
              </p:cNvSpPr>
              <p:nvPr/>
            </p:nvSpPr>
            <p:spPr bwMode="auto">
              <a:xfrm>
                <a:off x="2401" y="993"/>
                <a:ext cx="12" cy="1"/>
              </a:xfrm>
              <a:custGeom>
                <a:avLst/>
                <a:gdLst/>
                <a:ahLst/>
                <a:cxnLst>
                  <a:cxn ang="0">
                    <a:pos x="0" y="12"/>
                  </a:cxn>
                  <a:cxn ang="0">
                    <a:pos x="79" y="0"/>
                  </a:cxn>
                  <a:cxn ang="0">
                    <a:pos x="80" y="7"/>
                  </a:cxn>
                  <a:cxn ang="0">
                    <a:pos x="0" y="12"/>
                  </a:cxn>
                </a:cxnLst>
                <a:rect l="0" t="0" r="r" b="b"/>
                <a:pathLst>
                  <a:path w="80" h="12">
                    <a:moveTo>
                      <a:pt x="0" y="12"/>
                    </a:moveTo>
                    <a:lnTo>
                      <a:pt x="79" y="0"/>
                    </a:lnTo>
                    <a:lnTo>
                      <a:pt x="80" y="7"/>
                    </a:lnTo>
                    <a:lnTo>
                      <a:pt x="0" y="12"/>
                    </a:lnTo>
                    <a:close/>
                  </a:path>
                </a:pathLst>
              </a:custGeom>
              <a:solidFill>
                <a:srgbClr val="FF0000"/>
              </a:solidFill>
              <a:ln w="9525">
                <a:noFill/>
                <a:round/>
                <a:headEnd/>
                <a:tailEnd/>
              </a:ln>
            </p:spPr>
            <p:txBody>
              <a:bodyPr/>
              <a:lstStyle/>
              <a:p>
                <a:endParaRPr lang="ja-JP" altLang="en-US"/>
              </a:p>
            </p:txBody>
          </p:sp>
          <p:sp>
            <p:nvSpPr>
              <p:cNvPr id="2221" name="Freeform 452"/>
              <p:cNvSpPr>
                <a:spLocks/>
              </p:cNvSpPr>
              <p:nvPr/>
            </p:nvSpPr>
            <p:spPr bwMode="auto">
              <a:xfrm>
                <a:off x="2390" y="994"/>
                <a:ext cx="23" cy="9"/>
              </a:xfrm>
              <a:custGeom>
                <a:avLst/>
                <a:gdLst/>
                <a:ahLst/>
                <a:cxnLst>
                  <a:cxn ang="0">
                    <a:pos x="161" y="0"/>
                  </a:cxn>
                  <a:cxn ang="0">
                    <a:pos x="165" y="66"/>
                  </a:cxn>
                  <a:cxn ang="0">
                    <a:pos x="84" y="69"/>
                  </a:cxn>
                  <a:cxn ang="0">
                    <a:pos x="3" y="72"/>
                  </a:cxn>
                  <a:cxn ang="0">
                    <a:pos x="0" y="8"/>
                  </a:cxn>
                  <a:cxn ang="0">
                    <a:pos x="81" y="5"/>
                  </a:cxn>
                  <a:cxn ang="0">
                    <a:pos x="161" y="0"/>
                  </a:cxn>
                </a:cxnLst>
                <a:rect l="0" t="0" r="r" b="b"/>
                <a:pathLst>
                  <a:path w="165" h="72">
                    <a:moveTo>
                      <a:pt x="161" y="0"/>
                    </a:moveTo>
                    <a:lnTo>
                      <a:pt x="165" y="66"/>
                    </a:lnTo>
                    <a:lnTo>
                      <a:pt x="84" y="69"/>
                    </a:lnTo>
                    <a:lnTo>
                      <a:pt x="3" y="72"/>
                    </a:lnTo>
                    <a:lnTo>
                      <a:pt x="0" y="8"/>
                    </a:lnTo>
                    <a:lnTo>
                      <a:pt x="81" y="5"/>
                    </a:lnTo>
                    <a:lnTo>
                      <a:pt x="161" y="0"/>
                    </a:lnTo>
                    <a:close/>
                  </a:path>
                </a:pathLst>
              </a:custGeom>
              <a:solidFill>
                <a:srgbClr val="FF0000"/>
              </a:solidFill>
              <a:ln w="9525">
                <a:noFill/>
                <a:round/>
                <a:headEnd/>
                <a:tailEnd/>
              </a:ln>
            </p:spPr>
            <p:txBody>
              <a:bodyPr/>
              <a:lstStyle/>
              <a:p>
                <a:endParaRPr lang="ja-JP" altLang="en-US"/>
              </a:p>
            </p:txBody>
          </p:sp>
          <p:sp>
            <p:nvSpPr>
              <p:cNvPr id="2222" name="Freeform 453"/>
              <p:cNvSpPr>
                <a:spLocks/>
              </p:cNvSpPr>
              <p:nvPr/>
            </p:nvSpPr>
            <p:spPr bwMode="auto">
              <a:xfrm>
                <a:off x="2402" y="1002"/>
                <a:ext cx="11" cy="1"/>
              </a:xfrm>
              <a:custGeom>
                <a:avLst/>
                <a:gdLst/>
                <a:ahLst/>
                <a:cxnLst>
                  <a:cxn ang="0">
                    <a:pos x="0" y="3"/>
                  </a:cxn>
                  <a:cxn ang="0">
                    <a:pos x="81" y="0"/>
                  </a:cxn>
                  <a:cxn ang="0">
                    <a:pos x="81" y="6"/>
                  </a:cxn>
                  <a:cxn ang="0">
                    <a:pos x="0" y="3"/>
                  </a:cxn>
                </a:cxnLst>
                <a:rect l="0" t="0" r="r" b="b"/>
                <a:pathLst>
                  <a:path w="81" h="6">
                    <a:moveTo>
                      <a:pt x="0" y="3"/>
                    </a:moveTo>
                    <a:lnTo>
                      <a:pt x="81" y="0"/>
                    </a:lnTo>
                    <a:lnTo>
                      <a:pt x="81" y="6"/>
                    </a:lnTo>
                    <a:lnTo>
                      <a:pt x="0" y="3"/>
                    </a:lnTo>
                    <a:close/>
                  </a:path>
                </a:pathLst>
              </a:custGeom>
              <a:solidFill>
                <a:srgbClr val="FF0000"/>
              </a:solidFill>
              <a:ln w="9525">
                <a:noFill/>
                <a:round/>
                <a:headEnd/>
                <a:tailEnd/>
              </a:ln>
            </p:spPr>
            <p:txBody>
              <a:bodyPr/>
              <a:lstStyle/>
              <a:p>
                <a:endParaRPr lang="ja-JP" altLang="en-US"/>
              </a:p>
            </p:txBody>
          </p:sp>
          <p:sp>
            <p:nvSpPr>
              <p:cNvPr id="2223" name="Freeform 454"/>
              <p:cNvSpPr>
                <a:spLocks/>
              </p:cNvSpPr>
              <p:nvPr/>
            </p:nvSpPr>
            <p:spPr bwMode="auto">
              <a:xfrm>
                <a:off x="2390" y="1002"/>
                <a:ext cx="23" cy="9"/>
              </a:xfrm>
              <a:custGeom>
                <a:avLst/>
                <a:gdLst/>
                <a:ahLst/>
                <a:cxnLst>
                  <a:cxn ang="0">
                    <a:pos x="165" y="6"/>
                  </a:cxn>
                  <a:cxn ang="0">
                    <a:pos x="161" y="72"/>
                  </a:cxn>
                  <a:cxn ang="0">
                    <a:pos x="81" y="67"/>
                  </a:cxn>
                  <a:cxn ang="0">
                    <a:pos x="0" y="64"/>
                  </a:cxn>
                  <a:cxn ang="0">
                    <a:pos x="3" y="0"/>
                  </a:cxn>
                  <a:cxn ang="0">
                    <a:pos x="84" y="3"/>
                  </a:cxn>
                  <a:cxn ang="0">
                    <a:pos x="165" y="6"/>
                  </a:cxn>
                </a:cxnLst>
                <a:rect l="0" t="0" r="r" b="b"/>
                <a:pathLst>
                  <a:path w="165" h="72">
                    <a:moveTo>
                      <a:pt x="165" y="6"/>
                    </a:moveTo>
                    <a:lnTo>
                      <a:pt x="161" y="72"/>
                    </a:lnTo>
                    <a:lnTo>
                      <a:pt x="81" y="67"/>
                    </a:lnTo>
                    <a:lnTo>
                      <a:pt x="0" y="64"/>
                    </a:lnTo>
                    <a:lnTo>
                      <a:pt x="3" y="0"/>
                    </a:lnTo>
                    <a:lnTo>
                      <a:pt x="84" y="3"/>
                    </a:lnTo>
                    <a:lnTo>
                      <a:pt x="165" y="6"/>
                    </a:lnTo>
                    <a:close/>
                  </a:path>
                </a:pathLst>
              </a:custGeom>
              <a:solidFill>
                <a:srgbClr val="FF0000"/>
              </a:solidFill>
              <a:ln w="9525">
                <a:noFill/>
                <a:round/>
                <a:headEnd/>
                <a:tailEnd/>
              </a:ln>
            </p:spPr>
            <p:txBody>
              <a:bodyPr/>
              <a:lstStyle/>
              <a:p>
                <a:endParaRPr lang="ja-JP" altLang="en-US"/>
              </a:p>
            </p:txBody>
          </p:sp>
          <p:sp>
            <p:nvSpPr>
              <p:cNvPr id="2224" name="Freeform 455"/>
              <p:cNvSpPr>
                <a:spLocks/>
              </p:cNvSpPr>
              <p:nvPr/>
            </p:nvSpPr>
            <p:spPr bwMode="auto">
              <a:xfrm>
                <a:off x="2401" y="1010"/>
                <a:ext cx="12" cy="2"/>
              </a:xfrm>
              <a:custGeom>
                <a:avLst/>
                <a:gdLst/>
                <a:ahLst/>
                <a:cxnLst>
                  <a:cxn ang="0">
                    <a:pos x="0" y="0"/>
                  </a:cxn>
                  <a:cxn ang="0">
                    <a:pos x="80" y="5"/>
                  </a:cxn>
                  <a:cxn ang="0">
                    <a:pos x="79" y="12"/>
                  </a:cxn>
                  <a:cxn ang="0">
                    <a:pos x="0" y="0"/>
                  </a:cxn>
                </a:cxnLst>
                <a:rect l="0" t="0" r="r" b="b"/>
                <a:pathLst>
                  <a:path w="80" h="12">
                    <a:moveTo>
                      <a:pt x="0" y="0"/>
                    </a:moveTo>
                    <a:lnTo>
                      <a:pt x="80" y="5"/>
                    </a:lnTo>
                    <a:lnTo>
                      <a:pt x="79" y="12"/>
                    </a:lnTo>
                    <a:lnTo>
                      <a:pt x="0" y="0"/>
                    </a:lnTo>
                    <a:close/>
                  </a:path>
                </a:pathLst>
              </a:custGeom>
              <a:solidFill>
                <a:srgbClr val="FF0000"/>
              </a:solidFill>
              <a:ln w="9525">
                <a:noFill/>
                <a:round/>
                <a:headEnd/>
                <a:tailEnd/>
              </a:ln>
            </p:spPr>
            <p:txBody>
              <a:bodyPr/>
              <a:lstStyle/>
              <a:p>
                <a:endParaRPr lang="ja-JP" altLang="en-US"/>
              </a:p>
            </p:txBody>
          </p:sp>
          <p:sp>
            <p:nvSpPr>
              <p:cNvPr id="2225" name="Freeform 456"/>
              <p:cNvSpPr>
                <a:spLocks/>
              </p:cNvSpPr>
              <p:nvPr/>
            </p:nvSpPr>
            <p:spPr bwMode="auto">
              <a:xfrm>
                <a:off x="2389" y="1009"/>
                <a:ext cx="24" cy="11"/>
              </a:xfrm>
              <a:custGeom>
                <a:avLst/>
                <a:gdLst/>
                <a:ahLst/>
                <a:cxnLst>
                  <a:cxn ang="0">
                    <a:pos x="167" y="22"/>
                  </a:cxn>
                  <a:cxn ang="0">
                    <a:pos x="159" y="84"/>
                  </a:cxn>
                  <a:cxn ang="0">
                    <a:pos x="79" y="74"/>
                  </a:cxn>
                  <a:cxn ang="0">
                    <a:pos x="0" y="62"/>
                  </a:cxn>
                  <a:cxn ang="0">
                    <a:pos x="8" y="0"/>
                  </a:cxn>
                  <a:cxn ang="0">
                    <a:pos x="88" y="10"/>
                  </a:cxn>
                  <a:cxn ang="0">
                    <a:pos x="167" y="22"/>
                  </a:cxn>
                </a:cxnLst>
                <a:rect l="0" t="0" r="r" b="b"/>
                <a:pathLst>
                  <a:path w="167" h="84">
                    <a:moveTo>
                      <a:pt x="167" y="22"/>
                    </a:moveTo>
                    <a:lnTo>
                      <a:pt x="159" y="84"/>
                    </a:lnTo>
                    <a:lnTo>
                      <a:pt x="79" y="74"/>
                    </a:lnTo>
                    <a:lnTo>
                      <a:pt x="0" y="62"/>
                    </a:lnTo>
                    <a:lnTo>
                      <a:pt x="8" y="0"/>
                    </a:lnTo>
                    <a:lnTo>
                      <a:pt x="88" y="10"/>
                    </a:lnTo>
                    <a:lnTo>
                      <a:pt x="167" y="22"/>
                    </a:lnTo>
                    <a:close/>
                  </a:path>
                </a:pathLst>
              </a:custGeom>
              <a:solidFill>
                <a:srgbClr val="FF0000"/>
              </a:solidFill>
              <a:ln w="9525">
                <a:noFill/>
                <a:round/>
                <a:headEnd/>
                <a:tailEnd/>
              </a:ln>
            </p:spPr>
            <p:txBody>
              <a:bodyPr/>
              <a:lstStyle/>
              <a:p>
                <a:endParaRPr lang="ja-JP" altLang="en-US"/>
              </a:p>
            </p:txBody>
          </p:sp>
          <p:sp>
            <p:nvSpPr>
              <p:cNvPr id="2226" name="Freeform 457"/>
              <p:cNvSpPr>
                <a:spLocks/>
              </p:cNvSpPr>
              <p:nvPr/>
            </p:nvSpPr>
            <p:spPr bwMode="auto">
              <a:xfrm>
                <a:off x="2400" y="1018"/>
                <a:ext cx="12" cy="3"/>
              </a:xfrm>
              <a:custGeom>
                <a:avLst/>
                <a:gdLst/>
                <a:ahLst/>
                <a:cxnLst>
                  <a:cxn ang="0">
                    <a:pos x="0" y="0"/>
                  </a:cxn>
                  <a:cxn ang="0">
                    <a:pos x="80" y="10"/>
                  </a:cxn>
                  <a:cxn ang="0">
                    <a:pos x="79" y="18"/>
                  </a:cxn>
                  <a:cxn ang="0">
                    <a:pos x="0" y="0"/>
                  </a:cxn>
                </a:cxnLst>
                <a:rect l="0" t="0" r="r" b="b"/>
                <a:pathLst>
                  <a:path w="80" h="18">
                    <a:moveTo>
                      <a:pt x="0" y="0"/>
                    </a:moveTo>
                    <a:lnTo>
                      <a:pt x="80" y="10"/>
                    </a:lnTo>
                    <a:lnTo>
                      <a:pt x="79" y="18"/>
                    </a:lnTo>
                    <a:lnTo>
                      <a:pt x="0" y="0"/>
                    </a:lnTo>
                    <a:close/>
                  </a:path>
                </a:pathLst>
              </a:custGeom>
              <a:solidFill>
                <a:srgbClr val="FF0000"/>
              </a:solidFill>
              <a:ln w="9525">
                <a:noFill/>
                <a:round/>
                <a:headEnd/>
                <a:tailEnd/>
              </a:ln>
            </p:spPr>
            <p:txBody>
              <a:bodyPr/>
              <a:lstStyle/>
              <a:p>
                <a:endParaRPr lang="ja-JP" altLang="en-US"/>
              </a:p>
            </p:txBody>
          </p:sp>
          <p:sp>
            <p:nvSpPr>
              <p:cNvPr id="2227" name="Freeform 458"/>
              <p:cNvSpPr>
                <a:spLocks/>
              </p:cNvSpPr>
              <p:nvPr/>
            </p:nvSpPr>
            <p:spPr bwMode="auto">
              <a:xfrm>
                <a:off x="2387" y="1016"/>
                <a:ext cx="24" cy="12"/>
              </a:xfrm>
              <a:custGeom>
                <a:avLst/>
                <a:gdLst/>
                <a:ahLst/>
                <a:cxnLst>
                  <a:cxn ang="0">
                    <a:pos x="172" y="36"/>
                  </a:cxn>
                  <a:cxn ang="0">
                    <a:pos x="157" y="97"/>
                  </a:cxn>
                  <a:cxn ang="0">
                    <a:pos x="78" y="78"/>
                  </a:cxn>
                  <a:cxn ang="0">
                    <a:pos x="0" y="60"/>
                  </a:cxn>
                  <a:cxn ang="0">
                    <a:pos x="15" y="0"/>
                  </a:cxn>
                  <a:cxn ang="0">
                    <a:pos x="93" y="18"/>
                  </a:cxn>
                  <a:cxn ang="0">
                    <a:pos x="172" y="36"/>
                  </a:cxn>
                </a:cxnLst>
                <a:rect l="0" t="0" r="r" b="b"/>
                <a:pathLst>
                  <a:path w="172" h="97">
                    <a:moveTo>
                      <a:pt x="172" y="36"/>
                    </a:moveTo>
                    <a:lnTo>
                      <a:pt x="157" y="97"/>
                    </a:lnTo>
                    <a:lnTo>
                      <a:pt x="78" y="78"/>
                    </a:lnTo>
                    <a:lnTo>
                      <a:pt x="0" y="60"/>
                    </a:lnTo>
                    <a:lnTo>
                      <a:pt x="15" y="0"/>
                    </a:lnTo>
                    <a:lnTo>
                      <a:pt x="93" y="18"/>
                    </a:lnTo>
                    <a:lnTo>
                      <a:pt x="172" y="36"/>
                    </a:lnTo>
                    <a:close/>
                  </a:path>
                </a:pathLst>
              </a:custGeom>
              <a:solidFill>
                <a:srgbClr val="FF0000"/>
              </a:solidFill>
              <a:ln w="9525">
                <a:noFill/>
                <a:round/>
                <a:headEnd/>
                <a:tailEnd/>
              </a:ln>
            </p:spPr>
            <p:txBody>
              <a:bodyPr/>
              <a:lstStyle/>
              <a:p>
                <a:endParaRPr lang="ja-JP" altLang="en-US"/>
              </a:p>
            </p:txBody>
          </p:sp>
          <p:sp>
            <p:nvSpPr>
              <p:cNvPr id="2228" name="Freeform 459"/>
              <p:cNvSpPr>
                <a:spLocks/>
              </p:cNvSpPr>
              <p:nvPr/>
            </p:nvSpPr>
            <p:spPr bwMode="auto">
              <a:xfrm>
                <a:off x="2398" y="1026"/>
                <a:ext cx="11" cy="3"/>
              </a:xfrm>
              <a:custGeom>
                <a:avLst/>
                <a:gdLst/>
                <a:ahLst/>
                <a:cxnLst>
                  <a:cxn ang="0">
                    <a:pos x="0" y="0"/>
                  </a:cxn>
                  <a:cxn ang="0">
                    <a:pos x="79" y="19"/>
                  </a:cxn>
                  <a:cxn ang="0">
                    <a:pos x="78" y="25"/>
                  </a:cxn>
                  <a:cxn ang="0">
                    <a:pos x="0" y="0"/>
                  </a:cxn>
                </a:cxnLst>
                <a:rect l="0" t="0" r="r" b="b"/>
                <a:pathLst>
                  <a:path w="79" h="25">
                    <a:moveTo>
                      <a:pt x="0" y="0"/>
                    </a:moveTo>
                    <a:lnTo>
                      <a:pt x="79" y="19"/>
                    </a:lnTo>
                    <a:lnTo>
                      <a:pt x="78" y="25"/>
                    </a:lnTo>
                    <a:lnTo>
                      <a:pt x="0" y="0"/>
                    </a:lnTo>
                    <a:close/>
                  </a:path>
                </a:pathLst>
              </a:custGeom>
              <a:solidFill>
                <a:srgbClr val="FF0000"/>
              </a:solidFill>
              <a:ln w="9525">
                <a:noFill/>
                <a:round/>
                <a:headEnd/>
                <a:tailEnd/>
              </a:ln>
            </p:spPr>
            <p:txBody>
              <a:bodyPr/>
              <a:lstStyle/>
              <a:p>
                <a:endParaRPr lang="ja-JP" altLang="en-US"/>
              </a:p>
            </p:txBody>
          </p:sp>
          <p:sp>
            <p:nvSpPr>
              <p:cNvPr id="2229" name="Freeform 460"/>
              <p:cNvSpPr>
                <a:spLocks/>
              </p:cNvSpPr>
              <p:nvPr/>
            </p:nvSpPr>
            <p:spPr bwMode="auto">
              <a:xfrm>
                <a:off x="2384" y="1023"/>
                <a:ext cx="25" cy="13"/>
              </a:xfrm>
              <a:custGeom>
                <a:avLst/>
                <a:gdLst/>
                <a:ahLst/>
                <a:cxnLst>
                  <a:cxn ang="0">
                    <a:pos x="173" y="51"/>
                  </a:cxn>
                  <a:cxn ang="0">
                    <a:pos x="153" y="110"/>
                  </a:cxn>
                  <a:cxn ang="0">
                    <a:pos x="76" y="85"/>
                  </a:cxn>
                  <a:cxn ang="0">
                    <a:pos x="0" y="60"/>
                  </a:cxn>
                  <a:cxn ang="0">
                    <a:pos x="19" y="0"/>
                  </a:cxn>
                  <a:cxn ang="0">
                    <a:pos x="95" y="26"/>
                  </a:cxn>
                  <a:cxn ang="0">
                    <a:pos x="173" y="51"/>
                  </a:cxn>
                </a:cxnLst>
                <a:rect l="0" t="0" r="r" b="b"/>
                <a:pathLst>
                  <a:path w="173" h="110">
                    <a:moveTo>
                      <a:pt x="173" y="51"/>
                    </a:moveTo>
                    <a:lnTo>
                      <a:pt x="153" y="110"/>
                    </a:lnTo>
                    <a:lnTo>
                      <a:pt x="76" y="85"/>
                    </a:lnTo>
                    <a:lnTo>
                      <a:pt x="0" y="60"/>
                    </a:lnTo>
                    <a:lnTo>
                      <a:pt x="19" y="0"/>
                    </a:lnTo>
                    <a:lnTo>
                      <a:pt x="95" y="26"/>
                    </a:lnTo>
                    <a:lnTo>
                      <a:pt x="173" y="51"/>
                    </a:lnTo>
                    <a:close/>
                  </a:path>
                </a:pathLst>
              </a:custGeom>
              <a:solidFill>
                <a:srgbClr val="FF0000"/>
              </a:solidFill>
              <a:ln w="9525">
                <a:noFill/>
                <a:round/>
                <a:headEnd/>
                <a:tailEnd/>
              </a:ln>
            </p:spPr>
            <p:txBody>
              <a:bodyPr/>
              <a:lstStyle/>
              <a:p>
                <a:endParaRPr lang="ja-JP" altLang="en-US"/>
              </a:p>
            </p:txBody>
          </p:sp>
          <p:sp>
            <p:nvSpPr>
              <p:cNvPr id="2230" name="Freeform 461"/>
              <p:cNvSpPr>
                <a:spLocks/>
              </p:cNvSpPr>
              <p:nvPr/>
            </p:nvSpPr>
            <p:spPr bwMode="auto">
              <a:xfrm>
                <a:off x="2395" y="1033"/>
                <a:ext cx="11" cy="4"/>
              </a:xfrm>
              <a:custGeom>
                <a:avLst/>
                <a:gdLst/>
                <a:ahLst/>
                <a:cxnLst>
                  <a:cxn ang="0">
                    <a:pos x="0" y="0"/>
                  </a:cxn>
                  <a:cxn ang="0">
                    <a:pos x="77" y="25"/>
                  </a:cxn>
                  <a:cxn ang="0">
                    <a:pos x="75" y="31"/>
                  </a:cxn>
                  <a:cxn ang="0">
                    <a:pos x="0" y="0"/>
                  </a:cxn>
                </a:cxnLst>
                <a:rect l="0" t="0" r="r" b="b"/>
                <a:pathLst>
                  <a:path w="77" h="31">
                    <a:moveTo>
                      <a:pt x="0" y="0"/>
                    </a:moveTo>
                    <a:lnTo>
                      <a:pt x="77" y="25"/>
                    </a:lnTo>
                    <a:lnTo>
                      <a:pt x="75" y="31"/>
                    </a:lnTo>
                    <a:lnTo>
                      <a:pt x="0" y="0"/>
                    </a:lnTo>
                    <a:close/>
                  </a:path>
                </a:pathLst>
              </a:custGeom>
              <a:solidFill>
                <a:srgbClr val="FF0000"/>
              </a:solidFill>
              <a:ln w="9525">
                <a:noFill/>
                <a:round/>
                <a:headEnd/>
                <a:tailEnd/>
              </a:ln>
            </p:spPr>
            <p:txBody>
              <a:bodyPr/>
              <a:lstStyle/>
              <a:p>
                <a:endParaRPr lang="ja-JP" altLang="en-US"/>
              </a:p>
            </p:txBody>
          </p:sp>
          <p:sp>
            <p:nvSpPr>
              <p:cNvPr id="2231" name="Freeform 462"/>
              <p:cNvSpPr>
                <a:spLocks/>
              </p:cNvSpPr>
              <p:nvPr/>
            </p:nvSpPr>
            <p:spPr bwMode="auto">
              <a:xfrm>
                <a:off x="2381" y="1029"/>
                <a:ext cx="25" cy="15"/>
              </a:xfrm>
              <a:custGeom>
                <a:avLst/>
                <a:gdLst/>
                <a:ahLst/>
                <a:cxnLst>
                  <a:cxn ang="0">
                    <a:pos x="174" y="64"/>
                  </a:cxn>
                  <a:cxn ang="0">
                    <a:pos x="149" y="120"/>
                  </a:cxn>
                  <a:cxn ang="0">
                    <a:pos x="75" y="88"/>
                  </a:cxn>
                  <a:cxn ang="0">
                    <a:pos x="0" y="55"/>
                  </a:cxn>
                  <a:cxn ang="0">
                    <a:pos x="25" y="0"/>
                  </a:cxn>
                  <a:cxn ang="0">
                    <a:pos x="99" y="33"/>
                  </a:cxn>
                  <a:cxn ang="0">
                    <a:pos x="174" y="64"/>
                  </a:cxn>
                </a:cxnLst>
                <a:rect l="0" t="0" r="r" b="b"/>
                <a:pathLst>
                  <a:path w="174" h="120">
                    <a:moveTo>
                      <a:pt x="174" y="64"/>
                    </a:moveTo>
                    <a:lnTo>
                      <a:pt x="149" y="120"/>
                    </a:lnTo>
                    <a:lnTo>
                      <a:pt x="75" y="88"/>
                    </a:lnTo>
                    <a:lnTo>
                      <a:pt x="0" y="55"/>
                    </a:lnTo>
                    <a:lnTo>
                      <a:pt x="25" y="0"/>
                    </a:lnTo>
                    <a:lnTo>
                      <a:pt x="99" y="33"/>
                    </a:lnTo>
                    <a:lnTo>
                      <a:pt x="174" y="64"/>
                    </a:lnTo>
                    <a:close/>
                  </a:path>
                </a:pathLst>
              </a:custGeom>
              <a:solidFill>
                <a:srgbClr val="FF0000"/>
              </a:solidFill>
              <a:ln w="9525">
                <a:noFill/>
                <a:round/>
                <a:headEnd/>
                <a:tailEnd/>
              </a:ln>
            </p:spPr>
            <p:txBody>
              <a:bodyPr/>
              <a:lstStyle/>
              <a:p>
                <a:endParaRPr lang="ja-JP" altLang="en-US"/>
              </a:p>
            </p:txBody>
          </p:sp>
          <p:sp>
            <p:nvSpPr>
              <p:cNvPr id="2232" name="Freeform 463"/>
              <p:cNvSpPr>
                <a:spLocks/>
              </p:cNvSpPr>
              <p:nvPr/>
            </p:nvSpPr>
            <p:spPr bwMode="auto">
              <a:xfrm>
                <a:off x="2392" y="1040"/>
                <a:ext cx="10" cy="5"/>
              </a:xfrm>
              <a:custGeom>
                <a:avLst/>
                <a:gdLst/>
                <a:ahLst/>
                <a:cxnLst>
                  <a:cxn ang="0">
                    <a:pos x="0" y="0"/>
                  </a:cxn>
                  <a:cxn ang="0">
                    <a:pos x="74" y="32"/>
                  </a:cxn>
                  <a:cxn ang="0">
                    <a:pos x="71" y="39"/>
                  </a:cxn>
                  <a:cxn ang="0">
                    <a:pos x="0" y="0"/>
                  </a:cxn>
                </a:cxnLst>
                <a:rect l="0" t="0" r="r" b="b"/>
                <a:pathLst>
                  <a:path w="74" h="39">
                    <a:moveTo>
                      <a:pt x="0" y="0"/>
                    </a:moveTo>
                    <a:lnTo>
                      <a:pt x="74" y="32"/>
                    </a:lnTo>
                    <a:lnTo>
                      <a:pt x="71" y="39"/>
                    </a:lnTo>
                    <a:lnTo>
                      <a:pt x="0" y="0"/>
                    </a:lnTo>
                    <a:close/>
                  </a:path>
                </a:pathLst>
              </a:custGeom>
              <a:solidFill>
                <a:srgbClr val="FF0000"/>
              </a:solidFill>
              <a:ln w="9525">
                <a:noFill/>
                <a:round/>
                <a:headEnd/>
                <a:tailEnd/>
              </a:ln>
            </p:spPr>
            <p:txBody>
              <a:bodyPr/>
              <a:lstStyle/>
              <a:p>
                <a:endParaRPr lang="ja-JP" altLang="en-US"/>
              </a:p>
            </p:txBody>
          </p:sp>
          <p:sp>
            <p:nvSpPr>
              <p:cNvPr id="2233" name="Freeform 464"/>
              <p:cNvSpPr>
                <a:spLocks/>
              </p:cNvSpPr>
              <p:nvPr/>
            </p:nvSpPr>
            <p:spPr bwMode="auto">
              <a:xfrm>
                <a:off x="2378" y="1035"/>
                <a:ext cx="24" cy="16"/>
              </a:xfrm>
              <a:custGeom>
                <a:avLst/>
                <a:gdLst/>
                <a:ahLst/>
                <a:cxnLst>
                  <a:cxn ang="0">
                    <a:pos x="171" y="78"/>
                  </a:cxn>
                  <a:cxn ang="0">
                    <a:pos x="141" y="129"/>
                  </a:cxn>
                  <a:cxn ang="0">
                    <a:pos x="71" y="90"/>
                  </a:cxn>
                  <a:cxn ang="0">
                    <a:pos x="0" y="52"/>
                  </a:cxn>
                  <a:cxn ang="0">
                    <a:pos x="30" y="0"/>
                  </a:cxn>
                  <a:cxn ang="0">
                    <a:pos x="100" y="39"/>
                  </a:cxn>
                  <a:cxn ang="0">
                    <a:pos x="171" y="78"/>
                  </a:cxn>
                </a:cxnLst>
                <a:rect l="0" t="0" r="r" b="b"/>
                <a:pathLst>
                  <a:path w="171" h="129">
                    <a:moveTo>
                      <a:pt x="171" y="78"/>
                    </a:moveTo>
                    <a:lnTo>
                      <a:pt x="141" y="129"/>
                    </a:lnTo>
                    <a:lnTo>
                      <a:pt x="71" y="90"/>
                    </a:lnTo>
                    <a:lnTo>
                      <a:pt x="0" y="52"/>
                    </a:lnTo>
                    <a:lnTo>
                      <a:pt x="30" y="0"/>
                    </a:lnTo>
                    <a:lnTo>
                      <a:pt x="100" y="39"/>
                    </a:lnTo>
                    <a:lnTo>
                      <a:pt x="171" y="78"/>
                    </a:lnTo>
                    <a:close/>
                  </a:path>
                </a:pathLst>
              </a:custGeom>
              <a:solidFill>
                <a:srgbClr val="FF0000"/>
              </a:solidFill>
              <a:ln w="9525">
                <a:noFill/>
                <a:round/>
                <a:headEnd/>
                <a:tailEnd/>
              </a:ln>
            </p:spPr>
            <p:txBody>
              <a:bodyPr/>
              <a:lstStyle/>
              <a:p>
                <a:endParaRPr lang="ja-JP" altLang="en-US"/>
              </a:p>
            </p:txBody>
          </p:sp>
          <p:sp>
            <p:nvSpPr>
              <p:cNvPr id="2234" name="Freeform 465"/>
              <p:cNvSpPr>
                <a:spLocks/>
              </p:cNvSpPr>
              <p:nvPr/>
            </p:nvSpPr>
            <p:spPr bwMode="auto">
              <a:xfrm>
                <a:off x="2388" y="1047"/>
                <a:ext cx="10" cy="5"/>
              </a:xfrm>
              <a:custGeom>
                <a:avLst/>
                <a:gdLst/>
                <a:ahLst/>
                <a:cxnLst>
                  <a:cxn ang="0">
                    <a:pos x="0" y="0"/>
                  </a:cxn>
                  <a:cxn ang="0">
                    <a:pos x="70" y="39"/>
                  </a:cxn>
                  <a:cxn ang="0">
                    <a:pos x="66" y="46"/>
                  </a:cxn>
                  <a:cxn ang="0">
                    <a:pos x="0" y="0"/>
                  </a:cxn>
                </a:cxnLst>
                <a:rect l="0" t="0" r="r" b="b"/>
                <a:pathLst>
                  <a:path w="70" h="46">
                    <a:moveTo>
                      <a:pt x="0" y="0"/>
                    </a:moveTo>
                    <a:lnTo>
                      <a:pt x="70" y="39"/>
                    </a:lnTo>
                    <a:lnTo>
                      <a:pt x="66" y="46"/>
                    </a:lnTo>
                    <a:lnTo>
                      <a:pt x="0" y="0"/>
                    </a:lnTo>
                    <a:close/>
                  </a:path>
                </a:pathLst>
              </a:custGeom>
              <a:solidFill>
                <a:srgbClr val="FF0000"/>
              </a:solidFill>
              <a:ln w="9525">
                <a:noFill/>
                <a:round/>
                <a:headEnd/>
                <a:tailEnd/>
              </a:ln>
            </p:spPr>
            <p:txBody>
              <a:bodyPr/>
              <a:lstStyle/>
              <a:p>
                <a:endParaRPr lang="ja-JP" altLang="en-US"/>
              </a:p>
            </p:txBody>
          </p:sp>
          <p:sp>
            <p:nvSpPr>
              <p:cNvPr id="2235" name="Freeform 466"/>
              <p:cNvSpPr>
                <a:spLocks/>
              </p:cNvSpPr>
              <p:nvPr/>
            </p:nvSpPr>
            <p:spPr bwMode="auto">
              <a:xfrm>
                <a:off x="2373" y="1041"/>
                <a:ext cx="24" cy="17"/>
              </a:xfrm>
              <a:custGeom>
                <a:avLst/>
                <a:gdLst/>
                <a:ahLst/>
                <a:cxnLst>
                  <a:cxn ang="0">
                    <a:pos x="167" y="90"/>
                  </a:cxn>
                  <a:cxn ang="0">
                    <a:pos x="134" y="138"/>
                  </a:cxn>
                  <a:cxn ang="0">
                    <a:pos x="67" y="94"/>
                  </a:cxn>
                  <a:cxn ang="0">
                    <a:pos x="0" y="49"/>
                  </a:cxn>
                  <a:cxn ang="0">
                    <a:pos x="34" y="0"/>
                  </a:cxn>
                  <a:cxn ang="0">
                    <a:pos x="101" y="44"/>
                  </a:cxn>
                  <a:cxn ang="0">
                    <a:pos x="167" y="90"/>
                  </a:cxn>
                </a:cxnLst>
                <a:rect l="0" t="0" r="r" b="b"/>
                <a:pathLst>
                  <a:path w="167" h="138">
                    <a:moveTo>
                      <a:pt x="167" y="90"/>
                    </a:moveTo>
                    <a:lnTo>
                      <a:pt x="134" y="138"/>
                    </a:lnTo>
                    <a:lnTo>
                      <a:pt x="67" y="94"/>
                    </a:lnTo>
                    <a:lnTo>
                      <a:pt x="0" y="49"/>
                    </a:lnTo>
                    <a:lnTo>
                      <a:pt x="34" y="0"/>
                    </a:lnTo>
                    <a:lnTo>
                      <a:pt x="101" y="44"/>
                    </a:lnTo>
                    <a:lnTo>
                      <a:pt x="167" y="90"/>
                    </a:lnTo>
                    <a:close/>
                  </a:path>
                </a:pathLst>
              </a:custGeom>
              <a:solidFill>
                <a:srgbClr val="FF0000"/>
              </a:solidFill>
              <a:ln w="9525">
                <a:noFill/>
                <a:round/>
                <a:headEnd/>
                <a:tailEnd/>
              </a:ln>
            </p:spPr>
            <p:txBody>
              <a:bodyPr/>
              <a:lstStyle/>
              <a:p>
                <a:endParaRPr lang="ja-JP" altLang="en-US"/>
              </a:p>
            </p:txBody>
          </p:sp>
          <p:sp>
            <p:nvSpPr>
              <p:cNvPr id="2236" name="Freeform 467"/>
              <p:cNvSpPr>
                <a:spLocks/>
              </p:cNvSpPr>
              <p:nvPr/>
            </p:nvSpPr>
            <p:spPr bwMode="auto">
              <a:xfrm>
                <a:off x="2383" y="1053"/>
                <a:ext cx="9" cy="6"/>
              </a:xfrm>
              <a:custGeom>
                <a:avLst/>
                <a:gdLst/>
                <a:ahLst/>
                <a:cxnLst>
                  <a:cxn ang="0">
                    <a:pos x="0" y="0"/>
                  </a:cxn>
                  <a:cxn ang="0">
                    <a:pos x="67" y="44"/>
                  </a:cxn>
                  <a:cxn ang="0">
                    <a:pos x="63" y="51"/>
                  </a:cxn>
                  <a:cxn ang="0">
                    <a:pos x="0" y="0"/>
                  </a:cxn>
                </a:cxnLst>
                <a:rect l="0" t="0" r="r" b="b"/>
                <a:pathLst>
                  <a:path w="67" h="51">
                    <a:moveTo>
                      <a:pt x="0" y="0"/>
                    </a:moveTo>
                    <a:lnTo>
                      <a:pt x="67" y="44"/>
                    </a:lnTo>
                    <a:lnTo>
                      <a:pt x="63" y="51"/>
                    </a:lnTo>
                    <a:lnTo>
                      <a:pt x="0" y="0"/>
                    </a:lnTo>
                    <a:close/>
                  </a:path>
                </a:pathLst>
              </a:custGeom>
              <a:solidFill>
                <a:srgbClr val="FF0000"/>
              </a:solidFill>
              <a:ln w="9525">
                <a:noFill/>
                <a:round/>
                <a:headEnd/>
                <a:tailEnd/>
              </a:ln>
            </p:spPr>
            <p:txBody>
              <a:bodyPr/>
              <a:lstStyle/>
              <a:p>
                <a:endParaRPr lang="ja-JP" altLang="en-US"/>
              </a:p>
            </p:txBody>
          </p:sp>
          <p:sp>
            <p:nvSpPr>
              <p:cNvPr id="2237" name="Freeform 468"/>
              <p:cNvSpPr>
                <a:spLocks/>
              </p:cNvSpPr>
              <p:nvPr/>
            </p:nvSpPr>
            <p:spPr bwMode="auto">
              <a:xfrm>
                <a:off x="2369" y="1046"/>
                <a:ext cx="23" cy="19"/>
              </a:xfrm>
              <a:custGeom>
                <a:avLst/>
                <a:gdLst/>
                <a:ahLst/>
                <a:cxnLst>
                  <a:cxn ang="0">
                    <a:pos x="163" y="103"/>
                  </a:cxn>
                  <a:cxn ang="0">
                    <a:pos x="125" y="148"/>
                  </a:cxn>
                  <a:cxn ang="0">
                    <a:pos x="63" y="96"/>
                  </a:cxn>
                  <a:cxn ang="0">
                    <a:pos x="0" y="46"/>
                  </a:cxn>
                  <a:cxn ang="0">
                    <a:pos x="39" y="0"/>
                  </a:cxn>
                  <a:cxn ang="0">
                    <a:pos x="100" y="52"/>
                  </a:cxn>
                  <a:cxn ang="0">
                    <a:pos x="163" y="103"/>
                  </a:cxn>
                </a:cxnLst>
                <a:rect l="0" t="0" r="r" b="b"/>
                <a:pathLst>
                  <a:path w="163" h="148">
                    <a:moveTo>
                      <a:pt x="163" y="103"/>
                    </a:moveTo>
                    <a:lnTo>
                      <a:pt x="125" y="148"/>
                    </a:lnTo>
                    <a:lnTo>
                      <a:pt x="63" y="96"/>
                    </a:lnTo>
                    <a:lnTo>
                      <a:pt x="0" y="46"/>
                    </a:lnTo>
                    <a:lnTo>
                      <a:pt x="39" y="0"/>
                    </a:lnTo>
                    <a:lnTo>
                      <a:pt x="100" y="52"/>
                    </a:lnTo>
                    <a:lnTo>
                      <a:pt x="163" y="103"/>
                    </a:lnTo>
                    <a:close/>
                  </a:path>
                </a:pathLst>
              </a:custGeom>
              <a:solidFill>
                <a:srgbClr val="FF0000"/>
              </a:solidFill>
              <a:ln w="9525">
                <a:noFill/>
                <a:round/>
                <a:headEnd/>
                <a:tailEnd/>
              </a:ln>
            </p:spPr>
            <p:txBody>
              <a:bodyPr/>
              <a:lstStyle/>
              <a:p>
                <a:endParaRPr lang="ja-JP" altLang="en-US"/>
              </a:p>
            </p:txBody>
          </p:sp>
          <p:sp>
            <p:nvSpPr>
              <p:cNvPr id="2238" name="Freeform 469"/>
              <p:cNvSpPr>
                <a:spLocks/>
              </p:cNvSpPr>
              <p:nvPr/>
            </p:nvSpPr>
            <p:spPr bwMode="auto">
              <a:xfrm>
                <a:off x="2378" y="1058"/>
                <a:ext cx="8" cy="7"/>
              </a:xfrm>
              <a:custGeom>
                <a:avLst/>
                <a:gdLst/>
                <a:ahLst/>
                <a:cxnLst>
                  <a:cxn ang="0">
                    <a:pos x="0" y="0"/>
                  </a:cxn>
                  <a:cxn ang="0">
                    <a:pos x="62" y="52"/>
                  </a:cxn>
                  <a:cxn ang="0">
                    <a:pos x="57" y="57"/>
                  </a:cxn>
                  <a:cxn ang="0">
                    <a:pos x="0" y="0"/>
                  </a:cxn>
                </a:cxnLst>
                <a:rect l="0" t="0" r="r" b="b"/>
                <a:pathLst>
                  <a:path w="62" h="57">
                    <a:moveTo>
                      <a:pt x="0" y="0"/>
                    </a:moveTo>
                    <a:lnTo>
                      <a:pt x="62" y="52"/>
                    </a:lnTo>
                    <a:lnTo>
                      <a:pt x="57" y="57"/>
                    </a:lnTo>
                    <a:lnTo>
                      <a:pt x="0" y="0"/>
                    </a:lnTo>
                    <a:close/>
                  </a:path>
                </a:pathLst>
              </a:custGeom>
              <a:solidFill>
                <a:srgbClr val="FF0000"/>
              </a:solidFill>
              <a:ln w="9525">
                <a:noFill/>
                <a:round/>
                <a:headEnd/>
                <a:tailEnd/>
              </a:ln>
            </p:spPr>
            <p:txBody>
              <a:bodyPr/>
              <a:lstStyle/>
              <a:p>
                <a:endParaRPr lang="ja-JP" altLang="en-US"/>
              </a:p>
            </p:txBody>
          </p:sp>
          <p:sp>
            <p:nvSpPr>
              <p:cNvPr id="2239" name="Freeform 470"/>
              <p:cNvSpPr>
                <a:spLocks/>
              </p:cNvSpPr>
              <p:nvPr/>
            </p:nvSpPr>
            <p:spPr bwMode="auto">
              <a:xfrm>
                <a:off x="2363" y="1051"/>
                <a:ext cx="23" cy="20"/>
              </a:xfrm>
              <a:custGeom>
                <a:avLst/>
                <a:gdLst/>
                <a:ahLst/>
                <a:cxnLst>
                  <a:cxn ang="0">
                    <a:pos x="156" y="114"/>
                  </a:cxn>
                  <a:cxn ang="0">
                    <a:pos x="115" y="155"/>
                  </a:cxn>
                  <a:cxn ang="0">
                    <a:pos x="58" y="98"/>
                  </a:cxn>
                  <a:cxn ang="0">
                    <a:pos x="0" y="41"/>
                  </a:cxn>
                  <a:cxn ang="0">
                    <a:pos x="42" y="0"/>
                  </a:cxn>
                  <a:cxn ang="0">
                    <a:pos x="99" y="57"/>
                  </a:cxn>
                  <a:cxn ang="0">
                    <a:pos x="156" y="114"/>
                  </a:cxn>
                </a:cxnLst>
                <a:rect l="0" t="0" r="r" b="b"/>
                <a:pathLst>
                  <a:path w="156" h="155">
                    <a:moveTo>
                      <a:pt x="156" y="114"/>
                    </a:moveTo>
                    <a:lnTo>
                      <a:pt x="115" y="155"/>
                    </a:lnTo>
                    <a:lnTo>
                      <a:pt x="58" y="98"/>
                    </a:lnTo>
                    <a:lnTo>
                      <a:pt x="0" y="41"/>
                    </a:lnTo>
                    <a:lnTo>
                      <a:pt x="42" y="0"/>
                    </a:lnTo>
                    <a:lnTo>
                      <a:pt x="99" y="57"/>
                    </a:lnTo>
                    <a:lnTo>
                      <a:pt x="156" y="114"/>
                    </a:lnTo>
                    <a:close/>
                  </a:path>
                </a:pathLst>
              </a:custGeom>
              <a:solidFill>
                <a:srgbClr val="FF0000"/>
              </a:solidFill>
              <a:ln w="9525">
                <a:noFill/>
                <a:round/>
                <a:headEnd/>
                <a:tailEnd/>
              </a:ln>
            </p:spPr>
            <p:txBody>
              <a:bodyPr/>
              <a:lstStyle/>
              <a:p>
                <a:endParaRPr lang="ja-JP" altLang="en-US"/>
              </a:p>
            </p:txBody>
          </p:sp>
          <p:sp>
            <p:nvSpPr>
              <p:cNvPr id="2240" name="Freeform 471"/>
              <p:cNvSpPr>
                <a:spLocks/>
              </p:cNvSpPr>
              <p:nvPr/>
            </p:nvSpPr>
            <p:spPr bwMode="auto">
              <a:xfrm>
                <a:off x="2372" y="1063"/>
                <a:ext cx="8" cy="8"/>
              </a:xfrm>
              <a:custGeom>
                <a:avLst/>
                <a:gdLst/>
                <a:ahLst/>
                <a:cxnLst>
                  <a:cxn ang="0">
                    <a:pos x="0" y="0"/>
                  </a:cxn>
                  <a:cxn ang="0">
                    <a:pos x="57" y="57"/>
                  </a:cxn>
                  <a:cxn ang="0">
                    <a:pos x="51" y="63"/>
                  </a:cxn>
                  <a:cxn ang="0">
                    <a:pos x="0" y="0"/>
                  </a:cxn>
                </a:cxnLst>
                <a:rect l="0" t="0" r="r" b="b"/>
                <a:pathLst>
                  <a:path w="57" h="63">
                    <a:moveTo>
                      <a:pt x="0" y="0"/>
                    </a:moveTo>
                    <a:lnTo>
                      <a:pt x="57" y="57"/>
                    </a:lnTo>
                    <a:lnTo>
                      <a:pt x="51" y="63"/>
                    </a:lnTo>
                    <a:lnTo>
                      <a:pt x="0" y="0"/>
                    </a:lnTo>
                    <a:close/>
                  </a:path>
                </a:pathLst>
              </a:custGeom>
              <a:solidFill>
                <a:srgbClr val="FF0000"/>
              </a:solidFill>
              <a:ln w="9525">
                <a:noFill/>
                <a:round/>
                <a:headEnd/>
                <a:tailEnd/>
              </a:ln>
            </p:spPr>
            <p:txBody>
              <a:bodyPr/>
              <a:lstStyle/>
              <a:p>
                <a:endParaRPr lang="ja-JP" altLang="en-US"/>
              </a:p>
            </p:txBody>
          </p:sp>
          <p:sp>
            <p:nvSpPr>
              <p:cNvPr id="2241" name="Freeform 472"/>
              <p:cNvSpPr>
                <a:spLocks/>
              </p:cNvSpPr>
              <p:nvPr/>
            </p:nvSpPr>
            <p:spPr bwMode="auto">
              <a:xfrm>
                <a:off x="2358" y="1056"/>
                <a:ext cx="21" cy="20"/>
              </a:xfrm>
              <a:custGeom>
                <a:avLst/>
                <a:gdLst/>
                <a:ahLst/>
                <a:cxnLst>
                  <a:cxn ang="0">
                    <a:pos x="147" y="125"/>
                  </a:cxn>
                  <a:cxn ang="0">
                    <a:pos x="102" y="161"/>
                  </a:cxn>
                  <a:cxn ang="0">
                    <a:pos x="51" y="99"/>
                  </a:cxn>
                  <a:cxn ang="0">
                    <a:pos x="0" y="37"/>
                  </a:cxn>
                  <a:cxn ang="0">
                    <a:pos x="45" y="0"/>
                  </a:cxn>
                  <a:cxn ang="0">
                    <a:pos x="96" y="62"/>
                  </a:cxn>
                  <a:cxn ang="0">
                    <a:pos x="147" y="125"/>
                  </a:cxn>
                </a:cxnLst>
                <a:rect l="0" t="0" r="r" b="b"/>
                <a:pathLst>
                  <a:path w="147" h="161">
                    <a:moveTo>
                      <a:pt x="147" y="125"/>
                    </a:moveTo>
                    <a:lnTo>
                      <a:pt x="102" y="161"/>
                    </a:lnTo>
                    <a:lnTo>
                      <a:pt x="51" y="99"/>
                    </a:lnTo>
                    <a:lnTo>
                      <a:pt x="0" y="37"/>
                    </a:lnTo>
                    <a:lnTo>
                      <a:pt x="45" y="0"/>
                    </a:lnTo>
                    <a:lnTo>
                      <a:pt x="96" y="62"/>
                    </a:lnTo>
                    <a:lnTo>
                      <a:pt x="147" y="125"/>
                    </a:lnTo>
                    <a:close/>
                  </a:path>
                </a:pathLst>
              </a:custGeom>
              <a:solidFill>
                <a:srgbClr val="FF0000"/>
              </a:solidFill>
              <a:ln w="9525">
                <a:noFill/>
                <a:round/>
                <a:headEnd/>
                <a:tailEnd/>
              </a:ln>
            </p:spPr>
            <p:txBody>
              <a:bodyPr/>
              <a:lstStyle/>
              <a:p>
                <a:endParaRPr lang="ja-JP" altLang="en-US"/>
              </a:p>
            </p:txBody>
          </p:sp>
          <p:sp>
            <p:nvSpPr>
              <p:cNvPr id="2242" name="Freeform 473"/>
              <p:cNvSpPr>
                <a:spLocks/>
              </p:cNvSpPr>
              <p:nvPr/>
            </p:nvSpPr>
            <p:spPr bwMode="auto">
              <a:xfrm>
                <a:off x="2365" y="1068"/>
                <a:ext cx="8" cy="8"/>
              </a:xfrm>
              <a:custGeom>
                <a:avLst/>
                <a:gdLst/>
                <a:ahLst/>
                <a:cxnLst>
                  <a:cxn ang="0">
                    <a:pos x="0" y="0"/>
                  </a:cxn>
                  <a:cxn ang="0">
                    <a:pos x="51" y="62"/>
                  </a:cxn>
                  <a:cxn ang="0">
                    <a:pos x="45" y="67"/>
                  </a:cxn>
                  <a:cxn ang="0">
                    <a:pos x="0" y="0"/>
                  </a:cxn>
                </a:cxnLst>
                <a:rect l="0" t="0" r="r" b="b"/>
                <a:pathLst>
                  <a:path w="51" h="67">
                    <a:moveTo>
                      <a:pt x="0" y="0"/>
                    </a:moveTo>
                    <a:lnTo>
                      <a:pt x="51" y="62"/>
                    </a:lnTo>
                    <a:lnTo>
                      <a:pt x="45" y="67"/>
                    </a:lnTo>
                    <a:lnTo>
                      <a:pt x="0" y="0"/>
                    </a:lnTo>
                    <a:close/>
                  </a:path>
                </a:pathLst>
              </a:custGeom>
              <a:solidFill>
                <a:srgbClr val="FF0000"/>
              </a:solidFill>
              <a:ln w="9525">
                <a:noFill/>
                <a:round/>
                <a:headEnd/>
                <a:tailEnd/>
              </a:ln>
            </p:spPr>
            <p:txBody>
              <a:bodyPr/>
              <a:lstStyle/>
              <a:p>
                <a:endParaRPr lang="ja-JP" altLang="en-US"/>
              </a:p>
            </p:txBody>
          </p:sp>
          <p:sp>
            <p:nvSpPr>
              <p:cNvPr id="2243" name="Freeform 474"/>
              <p:cNvSpPr>
                <a:spLocks/>
              </p:cNvSpPr>
              <p:nvPr/>
            </p:nvSpPr>
            <p:spPr bwMode="auto">
              <a:xfrm>
                <a:off x="2352" y="1060"/>
                <a:ext cx="20" cy="20"/>
              </a:xfrm>
              <a:custGeom>
                <a:avLst/>
                <a:gdLst/>
                <a:ahLst/>
                <a:cxnLst>
                  <a:cxn ang="0">
                    <a:pos x="138" y="134"/>
                  </a:cxn>
                  <a:cxn ang="0">
                    <a:pos x="90" y="165"/>
                  </a:cxn>
                  <a:cxn ang="0">
                    <a:pos x="45" y="99"/>
                  </a:cxn>
                  <a:cxn ang="0">
                    <a:pos x="0" y="31"/>
                  </a:cxn>
                  <a:cxn ang="0">
                    <a:pos x="48" y="0"/>
                  </a:cxn>
                  <a:cxn ang="0">
                    <a:pos x="93" y="67"/>
                  </a:cxn>
                  <a:cxn ang="0">
                    <a:pos x="138" y="134"/>
                  </a:cxn>
                </a:cxnLst>
                <a:rect l="0" t="0" r="r" b="b"/>
                <a:pathLst>
                  <a:path w="138" h="165">
                    <a:moveTo>
                      <a:pt x="138" y="134"/>
                    </a:moveTo>
                    <a:lnTo>
                      <a:pt x="90" y="165"/>
                    </a:lnTo>
                    <a:lnTo>
                      <a:pt x="45" y="99"/>
                    </a:lnTo>
                    <a:lnTo>
                      <a:pt x="0" y="31"/>
                    </a:lnTo>
                    <a:lnTo>
                      <a:pt x="48" y="0"/>
                    </a:lnTo>
                    <a:lnTo>
                      <a:pt x="93" y="67"/>
                    </a:lnTo>
                    <a:lnTo>
                      <a:pt x="138" y="134"/>
                    </a:lnTo>
                    <a:close/>
                  </a:path>
                </a:pathLst>
              </a:custGeom>
              <a:solidFill>
                <a:srgbClr val="FF0000"/>
              </a:solidFill>
              <a:ln w="9525">
                <a:noFill/>
                <a:round/>
                <a:headEnd/>
                <a:tailEnd/>
              </a:ln>
            </p:spPr>
            <p:txBody>
              <a:bodyPr/>
              <a:lstStyle/>
              <a:p>
                <a:endParaRPr lang="ja-JP" altLang="en-US"/>
              </a:p>
            </p:txBody>
          </p:sp>
          <p:sp>
            <p:nvSpPr>
              <p:cNvPr id="2244" name="Freeform 475"/>
              <p:cNvSpPr>
                <a:spLocks/>
              </p:cNvSpPr>
              <p:nvPr/>
            </p:nvSpPr>
            <p:spPr bwMode="auto">
              <a:xfrm>
                <a:off x="2358" y="1072"/>
                <a:ext cx="7" cy="9"/>
              </a:xfrm>
              <a:custGeom>
                <a:avLst/>
                <a:gdLst/>
                <a:ahLst/>
                <a:cxnLst>
                  <a:cxn ang="0">
                    <a:pos x="0" y="0"/>
                  </a:cxn>
                  <a:cxn ang="0">
                    <a:pos x="45" y="66"/>
                  </a:cxn>
                  <a:cxn ang="0">
                    <a:pos x="38" y="71"/>
                  </a:cxn>
                  <a:cxn ang="0">
                    <a:pos x="0" y="0"/>
                  </a:cxn>
                </a:cxnLst>
                <a:rect l="0" t="0" r="r" b="b"/>
                <a:pathLst>
                  <a:path w="45" h="71">
                    <a:moveTo>
                      <a:pt x="0" y="0"/>
                    </a:moveTo>
                    <a:lnTo>
                      <a:pt x="45" y="66"/>
                    </a:lnTo>
                    <a:lnTo>
                      <a:pt x="38" y="71"/>
                    </a:lnTo>
                    <a:lnTo>
                      <a:pt x="0" y="0"/>
                    </a:lnTo>
                    <a:close/>
                  </a:path>
                </a:pathLst>
              </a:custGeom>
              <a:solidFill>
                <a:srgbClr val="FF0000"/>
              </a:solidFill>
              <a:ln w="9525">
                <a:noFill/>
                <a:round/>
                <a:headEnd/>
                <a:tailEnd/>
              </a:ln>
            </p:spPr>
            <p:txBody>
              <a:bodyPr/>
              <a:lstStyle/>
              <a:p>
                <a:endParaRPr lang="ja-JP" altLang="en-US"/>
              </a:p>
            </p:txBody>
          </p:sp>
          <p:sp>
            <p:nvSpPr>
              <p:cNvPr id="2245" name="Freeform 476"/>
              <p:cNvSpPr>
                <a:spLocks/>
              </p:cNvSpPr>
              <p:nvPr/>
            </p:nvSpPr>
            <p:spPr bwMode="auto">
              <a:xfrm>
                <a:off x="2346" y="1063"/>
                <a:ext cx="18" cy="21"/>
              </a:xfrm>
              <a:custGeom>
                <a:avLst/>
                <a:gdLst/>
                <a:ahLst/>
                <a:cxnLst>
                  <a:cxn ang="0">
                    <a:pos x="126" y="143"/>
                  </a:cxn>
                  <a:cxn ang="0">
                    <a:pos x="75" y="169"/>
                  </a:cxn>
                  <a:cxn ang="0">
                    <a:pos x="37" y="98"/>
                  </a:cxn>
                  <a:cxn ang="0">
                    <a:pos x="0" y="28"/>
                  </a:cxn>
                  <a:cxn ang="0">
                    <a:pos x="50" y="0"/>
                  </a:cxn>
                  <a:cxn ang="0">
                    <a:pos x="88" y="72"/>
                  </a:cxn>
                  <a:cxn ang="0">
                    <a:pos x="126" y="143"/>
                  </a:cxn>
                </a:cxnLst>
                <a:rect l="0" t="0" r="r" b="b"/>
                <a:pathLst>
                  <a:path w="126" h="169">
                    <a:moveTo>
                      <a:pt x="126" y="143"/>
                    </a:moveTo>
                    <a:lnTo>
                      <a:pt x="75" y="169"/>
                    </a:lnTo>
                    <a:lnTo>
                      <a:pt x="37" y="98"/>
                    </a:lnTo>
                    <a:lnTo>
                      <a:pt x="0" y="28"/>
                    </a:lnTo>
                    <a:lnTo>
                      <a:pt x="50" y="0"/>
                    </a:lnTo>
                    <a:lnTo>
                      <a:pt x="88" y="72"/>
                    </a:lnTo>
                    <a:lnTo>
                      <a:pt x="126" y="143"/>
                    </a:lnTo>
                    <a:close/>
                  </a:path>
                </a:pathLst>
              </a:custGeom>
              <a:solidFill>
                <a:srgbClr val="FF0000"/>
              </a:solidFill>
              <a:ln w="9525">
                <a:noFill/>
                <a:round/>
                <a:headEnd/>
                <a:tailEnd/>
              </a:ln>
            </p:spPr>
            <p:txBody>
              <a:bodyPr/>
              <a:lstStyle/>
              <a:p>
                <a:endParaRPr lang="ja-JP" altLang="en-US"/>
              </a:p>
            </p:txBody>
          </p:sp>
          <p:sp>
            <p:nvSpPr>
              <p:cNvPr id="2246" name="Freeform 477"/>
              <p:cNvSpPr>
                <a:spLocks/>
              </p:cNvSpPr>
              <p:nvPr/>
            </p:nvSpPr>
            <p:spPr bwMode="auto">
              <a:xfrm>
                <a:off x="2351" y="1075"/>
                <a:ext cx="6" cy="10"/>
              </a:xfrm>
              <a:custGeom>
                <a:avLst/>
                <a:gdLst/>
                <a:ahLst/>
                <a:cxnLst>
                  <a:cxn ang="0">
                    <a:pos x="0" y="0"/>
                  </a:cxn>
                  <a:cxn ang="0">
                    <a:pos x="38" y="71"/>
                  </a:cxn>
                  <a:cxn ang="0">
                    <a:pos x="31" y="74"/>
                  </a:cxn>
                  <a:cxn ang="0">
                    <a:pos x="0" y="0"/>
                  </a:cxn>
                </a:cxnLst>
                <a:rect l="0" t="0" r="r" b="b"/>
                <a:pathLst>
                  <a:path w="38" h="74">
                    <a:moveTo>
                      <a:pt x="0" y="0"/>
                    </a:moveTo>
                    <a:lnTo>
                      <a:pt x="38" y="71"/>
                    </a:lnTo>
                    <a:lnTo>
                      <a:pt x="31" y="74"/>
                    </a:lnTo>
                    <a:lnTo>
                      <a:pt x="0" y="0"/>
                    </a:lnTo>
                    <a:close/>
                  </a:path>
                </a:pathLst>
              </a:custGeom>
              <a:solidFill>
                <a:srgbClr val="FF0000"/>
              </a:solidFill>
              <a:ln w="9525">
                <a:noFill/>
                <a:round/>
                <a:headEnd/>
                <a:tailEnd/>
              </a:ln>
            </p:spPr>
            <p:txBody>
              <a:bodyPr/>
              <a:lstStyle/>
              <a:p>
                <a:endParaRPr lang="ja-JP" altLang="en-US"/>
              </a:p>
            </p:txBody>
          </p:sp>
          <p:sp>
            <p:nvSpPr>
              <p:cNvPr id="2247" name="Freeform 478"/>
              <p:cNvSpPr>
                <a:spLocks/>
              </p:cNvSpPr>
              <p:nvPr/>
            </p:nvSpPr>
            <p:spPr bwMode="auto">
              <a:xfrm>
                <a:off x="2339" y="1066"/>
                <a:ext cx="17" cy="21"/>
              </a:xfrm>
              <a:custGeom>
                <a:avLst/>
                <a:gdLst/>
                <a:ahLst/>
                <a:cxnLst>
                  <a:cxn ang="0">
                    <a:pos x="114" y="149"/>
                  </a:cxn>
                  <a:cxn ang="0">
                    <a:pos x="60" y="171"/>
                  </a:cxn>
                  <a:cxn ang="0">
                    <a:pos x="30" y="97"/>
                  </a:cxn>
                  <a:cxn ang="0">
                    <a:pos x="0" y="23"/>
                  </a:cxn>
                  <a:cxn ang="0">
                    <a:pos x="53" y="0"/>
                  </a:cxn>
                  <a:cxn ang="0">
                    <a:pos x="83" y="75"/>
                  </a:cxn>
                  <a:cxn ang="0">
                    <a:pos x="114" y="149"/>
                  </a:cxn>
                </a:cxnLst>
                <a:rect l="0" t="0" r="r" b="b"/>
                <a:pathLst>
                  <a:path w="114" h="171">
                    <a:moveTo>
                      <a:pt x="114" y="149"/>
                    </a:moveTo>
                    <a:lnTo>
                      <a:pt x="60" y="171"/>
                    </a:lnTo>
                    <a:lnTo>
                      <a:pt x="30" y="97"/>
                    </a:lnTo>
                    <a:lnTo>
                      <a:pt x="0" y="23"/>
                    </a:lnTo>
                    <a:lnTo>
                      <a:pt x="53" y="0"/>
                    </a:lnTo>
                    <a:lnTo>
                      <a:pt x="83" y="75"/>
                    </a:lnTo>
                    <a:lnTo>
                      <a:pt x="114" y="149"/>
                    </a:lnTo>
                    <a:close/>
                  </a:path>
                </a:pathLst>
              </a:custGeom>
              <a:solidFill>
                <a:srgbClr val="FF0000"/>
              </a:solidFill>
              <a:ln w="9525">
                <a:noFill/>
                <a:round/>
                <a:headEnd/>
                <a:tailEnd/>
              </a:ln>
            </p:spPr>
            <p:txBody>
              <a:bodyPr/>
              <a:lstStyle/>
              <a:p>
                <a:endParaRPr lang="ja-JP" altLang="en-US"/>
              </a:p>
            </p:txBody>
          </p:sp>
          <p:sp>
            <p:nvSpPr>
              <p:cNvPr id="2248" name="Freeform 479"/>
              <p:cNvSpPr>
                <a:spLocks/>
              </p:cNvSpPr>
              <p:nvPr/>
            </p:nvSpPr>
            <p:spPr bwMode="auto">
              <a:xfrm>
                <a:off x="2344" y="1078"/>
                <a:ext cx="4" cy="10"/>
              </a:xfrm>
              <a:custGeom>
                <a:avLst/>
                <a:gdLst/>
                <a:ahLst/>
                <a:cxnLst>
                  <a:cxn ang="0">
                    <a:pos x="0" y="0"/>
                  </a:cxn>
                  <a:cxn ang="0">
                    <a:pos x="30" y="74"/>
                  </a:cxn>
                  <a:cxn ang="0">
                    <a:pos x="22" y="77"/>
                  </a:cxn>
                  <a:cxn ang="0">
                    <a:pos x="0" y="0"/>
                  </a:cxn>
                </a:cxnLst>
                <a:rect l="0" t="0" r="r" b="b"/>
                <a:pathLst>
                  <a:path w="30" h="77">
                    <a:moveTo>
                      <a:pt x="0" y="0"/>
                    </a:moveTo>
                    <a:lnTo>
                      <a:pt x="30" y="74"/>
                    </a:lnTo>
                    <a:lnTo>
                      <a:pt x="22" y="77"/>
                    </a:lnTo>
                    <a:lnTo>
                      <a:pt x="0" y="0"/>
                    </a:lnTo>
                    <a:close/>
                  </a:path>
                </a:pathLst>
              </a:custGeom>
              <a:solidFill>
                <a:srgbClr val="FF0000"/>
              </a:solidFill>
              <a:ln w="9525">
                <a:noFill/>
                <a:round/>
                <a:headEnd/>
                <a:tailEnd/>
              </a:ln>
            </p:spPr>
            <p:txBody>
              <a:bodyPr/>
              <a:lstStyle/>
              <a:p>
                <a:endParaRPr lang="ja-JP" altLang="en-US"/>
              </a:p>
            </p:txBody>
          </p:sp>
          <p:sp>
            <p:nvSpPr>
              <p:cNvPr id="2249" name="Freeform 480"/>
              <p:cNvSpPr>
                <a:spLocks/>
              </p:cNvSpPr>
              <p:nvPr/>
            </p:nvSpPr>
            <p:spPr bwMode="auto">
              <a:xfrm>
                <a:off x="2332" y="1068"/>
                <a:ext cx="15" cy="22"/>
              </a:xfrm>
              <a:custGeom>
                <a:avLst/>
                <a:gdLst/>
                <a:ahLst/>
                <a:cxnLst>
                  <a:cxn ang="0">
                    <a:pos x="100" y="155"/>
                  </a:cxn>
                  <a:cxn ang="0">
                    <a:pos x="44" y="170"/>
                  </a:cxn>
                  <a:cxn ang="0">
                    <a:pos x="23" y="93"/>
                  </a:cxn>
                  <a:cxn ang="0">
                    <a:pos x="0" y="16"/>
                  </a:cxn>
                  <a:cxn ang="0">
                    <a:pos x="56" y="0"/>
                  </a:cxn>
                  <a:cxn ang="0">
                    <a:pos x="78" y="78"/>
                  </a:cxn>
                  <a:cxn ang="0">
                    <a:pos x="100" y="155"/>
                  </a:cxn>
                </a:cxnLst>
                <a:rect l="0" t="0" r="r" b="b"/>
                <a:pathLst>
                  <a:path w="100" h="170">
                    <a:moveTo>
                      <a:pt x="100" y="155"/>
                    </a:moveTo>
                    <a:lnTo>
                      <a:pt x="44" y="170"/>
                    </a:lnTo>
                    <a:lnTo>
                      <a:pt x="23" y="93"/>
                    </a:lnTo>
                    <a:lnTo>
                      <a:pt x="0" y="16"/>
                    </a:lnTo>
                    <a:lnTo>
                      <a:pt x="56" y="0"/>
                    </a:lnTo>
                    <a:lnTo>
                      <a:pt x="78" y="78"/>
                    </a:lnTo>
                    <a:lnTo>
                      <a:pt x="100" y="155"/>
                    </a:lnTo>
                    <a:close/>
                  </a:path>
                </a:pathLst>
              </a:custGeom>
              <a:solidFill>
                <a:srgbClr val="FF0000"/>
              </a:solidFill>
              <a:ln w="9525">
                <a:noFill/>
                <a:round/>
                <a:headEnd/>
                <a:tailEnd/>
              </a:ln>
            </p:spPr>
            <p:txBody>
              <a:bodyPr/>
              <a:lstStyle/>
              <a:p>
                <a:endParaRPr lang="ja-JP" altLang="en-US"/>
              </a:p>
            </p:txBody>
          </p:sp>
          <p:sp>
            <p:nvSpPr>
              <p:cNvPr id="2250" name="Freeform 481"/>
              <p:cNvSpPr>
                <a:spLocks/>
              </p:cNvSpPr>
              <p:nvPr/>
            </p:nvSpPr>
            <p:spPr bwMode="auto">
              <a:xfrm>
                <a:off x="2336" y="1080"/>
                <a:ext cx="3" cy="10"/>
              </a:xfrm>
              <a:custGeom>
                <a:avLst/>
                <a:gdLst/>
                <a:ahLst/>
                <a:cxnLst>
                  <a:cxn ang="0">
                    <a:pos x="0" y="0"/>
                  </a:cxn>
                  <a:cxn ang="0">
                    <a:pos x="21" y="77"/>
                  </a:cxn>
                  <a:cxn ang="0">
                    <a:pos x="13" y="79"/>
                  </a:cxn>
                  <a:cxn ang="0">
                    <a:pos x="0" y="0"/>
                  </a:cxn>
                </a:cxnLst>
                <a:rect l="0" t="0" r="r" b="b"/>
                <a:pathLst>
                  <a:path w="21" h="79">
                    <a:moveTo>
                      <a:pt x="0" y="0"/>
                    </a:moveTo>
                    <a:lnTo>
                      <a:pt x="21" y="77"/>
                    </a:lnTo>
                    <a:lnTo>
                      <a:pt x="13" y="79"/>
                    </a:lnTo>
                    <a:lnTo>
                      <a:pt x="0" y="0"/>
                    </a:lnTo>
                    <a:close/>
                  </a:path>
                </a:pathLst>
              </a:custGeom>
              <a:solidFill>
                <a:srgbClr val="FF0000"/>
              </a:solidFill>
              <a:ln w="9525">
                <a:noFill/>
                <a:round/>
                <a:headEnd/>
                <a:tailEnd/>
              </a:ln>
            </p:spPr>
            <p:txBody>
              <a:bodyPr/>
              <a:lstStyle/>
              <a:p>
                <a:endParaRPr lang="ja-JP" altLang="en-US"/>
              </a:p>
            </p:txBody>
          </p:sp>
          <p:sp>
            <p:nvSpPr>
              <p:cNvPr id="2251" name="Freeform 482"/>
              <p:cNvSpPr>
                <a:spLocks/>
              </p:cNvSpPr>
              <p:nvPr/>
            </p:nvSpPr>
            <p:spPr bwMode="auto">
              <a:xfrm>
                <a:off x="2326" y="1070"/>
                <a:ext cx="12" cy="21"/>
              </a:xfrm>
              <a:custGeom>
                <a:avLst/>
                <a:gdLst/>
                <a:ahLst/>
                <a:cxnLst>
                  <a:cxn ang="0">
                    <a:pos x="84" y="158"/>
                  </a:cxn>
                  <a:cxn ang="0">
                    <a:pos x="26" y="168"/>
                  </a:cxn>
                  <a:cxn ang="0">
                    <a:pos x="12" y="89"/>
                  </a:cxn>
                  <a:cxn ang="0">
                    <a:pos x="0" y="10"/>
                  </a:cxn>
                  <a:cxn ang="0">
                    <a:pos x="57" y="0"/>
                  </a:cxn>
                  <a:cxn ang="0">
                    <a:pos x="71" y="79"/>
                  </a:cxn>
                  <a:cxn ang="0">
                    <a:pos x="84" y="158"/>
                  </a:cxn>
                </a:cxnLst>
                <a:rect l="0" t="0" r="r" b="b"/>
                <a:pathLst>
                  <a:path w="84" h="168">
                    <a:moveTo>
                      <a:pt x="84" y="158"/>
                    </a:moveTo>
                    <a:lnTo>
                      <a:pt x="26" y="168"/>
                    </a:lnTo>
                    <a:lnTo>
                      <a:pt x="12" y="89"/>
                    </a:lnTo>
                    <a:lnTo>
                      <a:pt x="0" y="10"/>
                    </a:lnTo>
                    <a:lnTo>
                      <a:pt x="57" y="0"/>
                    </a:lnTo>
                    <a:lnTo>
                      <a:pt x="71" y="79"/>
                    </a:lnTo>
                    <a:lnTo>
                      <a:pt x="84" y="158"/>
                    </a:lnTo>
                    <a:close/>
                  </a:path>
                </a:pathLst>
              </a:custGeom>
              <a:solidFill>
                <a:srgbClr val="FF0000"/>
              </a:solidFill>
              <a:ln w="9525">
                <a:noFill/>
                <a:round/>
                <a:headEnd/>
                <a:tailEnd/>
              </a:ln>
            </p:spPr>
            <p:txBody>
              <a:bodyPr/>
              <a:lstStyle/>
              <a:p>
                <a:endParaRPr lang="ja-JP" altLang="en-US"/>
              </a:p>
            </p:txBody>
          </p:sp>
          <p:sp>
            <p:nvSpPr>
              <p:cNvPr id="2252" name="Freeform 483"/>
              <p:cNvSpPr>
                <a:spLocks/>
              </p:cNvSpPr>
              <p:nvPr/>
            </p:nvSpPr>
            <p:spPr bwMode="auto">
              <a:xfrm>
                <a:off x="2327" y="1081"/>
                <a:ext cx="2" cy="10"/>
              </a:xfrm>
              <a:custGeom>
                <a:avLst/>
                <a:gdLst/>
                <a:ahLst/>
                <a:cxnLst>
                  <a:cxn ang="0">
                    <a:pos x="0" y="0"/>
                  </a:cxn>
                  <a:cxn ang="0">
                    <a:pos x="14" y="79"/>
                  </a:cxn>
                  <a:cxn ang="0">
                    <a:pos x="6" y="80"/>
                  </a:cxn>
                  <a:cxn ang="0">
                    <a:pos x="0" y="0"/>
                  </a:cxn>
                </a:cxnLst>
                <a:rect l="0" t="0" r="r" b="b"/>
                <a:pathLst>
                  <a:path w="14" h="80">
                    <a:moveTo>
                      <a:pt x="0" y="0"/>
                    </a:moveTo>
                    <a:lnTo>
                      <a:pt x="14" y="79"/>
                    </a:lnTo>
                    <a:lnTo>
                      <a:pt x="6" y="80"/>
                    </a:lnTo>
                    <a:lnTo>
                      <a:pt x="0" y="0"/>
                    </a:lnTo>
                    <a:close/>
                  </a:path>
                </a:pathLst>
              </a:custGeom>
              <a:solidFill>
                <a:srgbClr val="FF0000"/>
              </a:solidFill>
              <a:ln w="9525">
                <a:noFill/>
                <a:round/>
                <a:headEnd/>
                <a:tailEnd/>
              </a:ln>
            </p:spPr>
            <p:txBody>
              <a:bodyPr/>
              <a:lstStyle/>
              <a:p>
                <a:endParaRPr lang="ja-JP" altLang="en-US"/>
              </a:p>
            </p:txBody>
          </p:sp>
          <p:sp>
            <p:nvSpPr>
              <p:cNvPr id="2253" name="Freeform 484"/>
              <p:cNvSpPr>
                <a:spLocks/>
              </p:cNvSpPr>
              <p:nvPr/>
            </p:nvSpPr>
            <p:spPr bwMode="auto">
              <a:xfrm>
                <a:off x="2318" y="1071"/>
                <a:ext cx="10" cy="21"/>
              </a:xfrm>
              <a:custGeom>
                <a:avLst/>
                <a:gdLst/>
                <a:ahLst/>
                <a:cxnLst>
                  <a:cxn ang="0">
                    <a:pos x="69" y="160"/>
                  </a:cxn>
                  <a:cxn ang="0">
                    <a:pos x="9" y="163"/>
                  </a:cxn>
                  <a:cxn ang="0">
                    <a:pos x="5" y="83"/>
                  </a:cxn>
                  <a:cxn ang="0">
                    <a:pos x="0" y="3"/>
                  </a:cxn>
                  <a:cxn ang="0">
                    <a:pos x="59" y="0"/>
                  </a:cxn>
                  <a:cxn ang="0">
                    <a:pos x="63" y="80"/>
                  </a:cxn>
                  <a:cxn ang="0">
                    <a:pos x="69" y="160"/>
                  </a:cxn>
                </a:cxnLst>
                <a:rect l="0" t="0" r="r" b="b"/>
                <a:pathLst>
                  <a:path w="69" h="163">
                    <a:moveTo>
                      <a:pt x="69" y="160"/>
                    </a:moveTo>
                    <a:lnTo>
                      <a:pt x="9" y="163"/>
                    </a:lnTo>
                    <a:lnTo>
                      <a:pt x="5" y="83"/>
                    </a:lnTo>
                    <a:lnTo>
                      <a:pt x="0" y="3"/>
                    </a:lnTo>
                    <a:lnTo>
                      <a:pt x="59" y="0"/>
                    </a:lnTo>
                    <a:lnTo>
                      <a:pt x="63" y="80"/>
                    </a:lnTo>
                    <a:lnTo>
                      <a:pt x="69" y="160"/>
                    </a:lnTo>
                    <a:close/>
                  </a:path>
                </a:pathLst>
              </a:custGeom>
              <a:solidFill>
                <a:srgbClr val="FF0000"/>
              </a:solidFill>
              <a:ln w="9525">
                <a:noFill/>
                <a:round/>
                <a:headEnd/>
                <a:tailEnd/>
              </a:ln>
            </p:spPr>
            <p:txBody>
              <a:bodyPr/>
              <a:lstStyle/>
              <a:p>
                <a:endParaRPr lang="ja-JP" altLang="en-US"/>
              </a:p>
            </p:txBody>
          </p:sp>
          <p:sp>
            <p:nvSpPr>
              <p:cNvPr id="2254" name="Freeform 485"/>
              <p:cNvSpPr>
                <a:spLocks/>
              </p:cNvSpPr>
              <p:nvPr/>
            </p:nvSpPr>
            <p:spPr bwMode="auto">
              <a:xfrm>
                <a:off x="2318" y="1081"/>
                <a:ext cx="2" cy="11"/>
              </a:xfrm>
              <a:custGeom>
                <a:avLst/>
                <a:gdLst/>
                <a:ahLst/>
                <a:cxnLst>
                  <a:cxn ang="0">
                    <a:pos x="5" y="0"/>
                  </a:cxn>
                  <a:cxn ang="0">
                    <a:pos x="9" y="80"/>
                  </a:cxn>
                  <a:cxn ang="0">
                    <a:pos x="0" y="80"/>
                  </a:cxn>
                  <a:cxn ang="0">
                    <a:pos x="5" y="0"/>
                  </a:cxn>
                </a:cxnLst>
                <a:rect l="0" t="0" r="r" b="b"/>
                <a:pathLst>
                  <a:path w="9" h="80">
                    <a:moveTo>
                      <a:pt x="5" y="0"/>
                    </a:moveTo>
                    <a:lnTo>
                      <a:pt x="9" y="80"/>
                    </a:lnTo>
                    <a:lnTo>
                      <a:pt x="0" y="80"/>
                    </a:lnTo>
                    <a:lnTo>
                      <a:pt x="5" y="0"/>
                    </a:lnTo>
                    <a:close/>
                  </a:path>
                </a:pathLst>
              </a:custGeom>
              <a:solidFill>
                <a:srgbClr val="FF0000"/>
              </a:solidFill>
              <a:ln w="9525">
                <a:noFill/>
                <a:round/>
                <a:headEnd/>
                <a:tailEnd/>
              </a:ln>
            </p:spPr>
            <p:txBody>
              <a:bodyPr/>
              <a:lstStyle/>
              <a:p>
                <a:endParaRPr lang="ja-JP" altLang="en-US"/>
              </a:p>
            </p:txBody>
          </p:sp>
          <p:sp>
            <p:nvSpPr>
              <p:cNvPr id="2255" name="Freeform 486"/>
              <p:cNvSpPr>
                <a:spLocks/>
              </p:cNvSpPr>
              <p:nvPr/>
            </p:nvSpPr>
            <p:spPr bwMode="auto">
              <a:xfrm>
                <a:off x="2598" y="1308"/>
                <a:ext cx="10" cy="21"/>
              </a:xfrm>
              <a:custGeom>
                <a:avLst/>
                <a:gdLst/>
                <a:ahLst/>
                <a:cxnLst>
                  <a:cxn ang="0">
                    <a:pos x="60" y="163"/>
                  </a:cxn>
                  <a:cxn ang="0">
                    <a:pos x="0" y="160"/>
                  </a:cxn>
                  <a:cxn ang="0">
                    <a:pos x="6" y="80"/>
                  </a:cxn>
                  <a:cxn ang="0">
                    <a:pos x="10" y="0"/>
                  </a:cxn>
                  <a:cxn ang="0">
                    <a:pos x="69" y="3"/>
                  </a:cxn>
                  <a:cxn ang="0">
                    <a:pos x="65" y="83"/>
                  </a:cxn>
                  <a:cxn ang="0">
                    <a:pos x="60" y="163"/>
                  </a:cxn>
                </a:cxnLst>
                <a:rect l="0" t="0" r="r" b="b"/>
                <a:pathLst>
                  <a:path w="69" h="163">
                    <a:moveTo>
                      <a:pt x="60" y="163"/>
                    </a:moveTo>
                    <a:lnTo>
                      <a:pt x="0" y="160"/>
                    </a:lnTo>
                    <a:lnTo>
                      <a:pt x="6" y="80"/>
                    </a:lnTo>
                    <a:lnTo>
                      <a:pt x="10" y="0"/>
                    </a:lnTo>
                    <a:lnTo>
                      <a:pt x="69" y="3"/>
                    </a:lnTo>
                    <a:lnTo>
                      <a:pt x="65" y="83"/>
                    </a:lnTo>
                    <a:lnTo>
                      <a:pt x="60" y="163"/>
                    </a:lnTo>
                    <a:close/>
                  </a:path>
                </a:pathLst>
              </a:custGeom>
              <a:solidFill>
                <a:srgbClr val="FF0000"/>
              </a:solidFill>
              <a:ln w="9525">
                <a:noFill/>
                <a:round/>
                <a:headEnd/>
                <a:tailEnd/>
              </a:ln>
            </p:spPr>
            <p:txBody>
              <a:bodyPr/>
              <a:lstStyle/>
              <a:p>
                <a:endParaRPr lang="ja-JP" altLang="en-US"/>
              </a:p>
            </p:txBody>
          </p:sp>
          <p:sp>
            <p:nvSpPr>
              <p:cNvPr id="2256" name="Freeform 487"/>
              <p:cNvSpPr>
                <a:spLocks/>
              </p:cNvSpPr>
              <p:nvPr/>
            </p:nvSpPr>
            <p:spPr bwMode="auto">
              <a:xfrm>
                <a:off x="2597" y="1318"/>
                <a:ext cx="2" cy="11"/>
              </a:xfrm>
              <a:custGeom>
                <a:avLst/>
                <a:gdLst/>
                <a:ahLst/>
                <a:cxnLst>
                  <a:cxn ang="0">
                    <a:pos x="14" y="0"/>
                  </a:cxn>
                  <a:cxn ang="0">
                    <a:pos x="8" y="80"/>
                  </a:cxn>
                  <a:cxn ang="0">
                    <a:pos x="0" y="79"/>
                  </a:cxn>
                  <a:cxn ang="0">
                    <a:pos x="14" y="0"/>
                  </a:cxn>
                </a:cxnLst>
                <a:rect l="0" t="0" r="r" b="b"/>
                <a:pathLst>
                  <a:path w="14" h="80">
                    <a:moveTo>
                      <a:pt x="14" y="0"/>
                    </a:moveTo>
                    <a:lnTo>
                      <a:pt x="8" y="80"/>
                    </a:lnTo>
                    <a:lnTo>
                      <a:pt x="0" y="79"/>
                    </a:lnTo>
                    <a:lnTo>
                      <a:pt x="14" y="0"/>
                    </a:lnTo>
                    <a:close/>
                  </a:path>
                </a:pathLst>
              </a:custGeom>
              <a:solidFill>
                <a:srgbClr val="FF0000"/>
              </a:solidFill>
              <a:ln w="9525">
                <a:noFill/>
                <a:round/>
                <a:headEnd/>
                <a:tailEnd/>
              </a:ln>
            </p:spPr>
            <p:txBody>
              <a:bodyPr/>
              <a:lstStyle/>
              <a:p>
                <a:endParaRPr lang="ja-JP" altLang="en-US"/>
              </a:p>
            </p:txBody>
          </p:sp>
          <p:sp>
            <p:nvSpPr>
              <p:cNvPr id="2257" name="Freeform 488"/>
              <p:cNvSpPr>
                <a:spLocks/>
              </p:cNvSpPr>
              <p:nvPr/>
            </p:nvSpPr>
            <p:spPr bwMode="auto">
              <a:xfrm>
                <a:off x="2589" y="1307"/>
                <a:ext cx="12" cy="21"/>
              </a:xfrm>
              <a:custGeom>
                <a:avLst/>
                <a:gdLst/>
                <a:ahLst/>
                <a:cxnLst>
                  <a:cxn ang="0">
                    <a:pos x="57" y="168"/>
                  </a:cxn>
                  <a:cxn ang="0">
                    <a:pos x="0" y="159"/>
                  </a:cxn>
                  <a:cxn ang="0">
                    <a:pos x="12" y="79"/>
                  </a:cxn>
                  <a:cxn ang="0">
                    <a:pos x="26" y="0"/>
                  </a:cxn>
                  <a:cxn ang="0">
                    <a:pos x="83" y="10"/>
                  </a:cxn>
                  <a:cxn ang="0">
                    <a:pos x="71" y="89"/>
                  </a:cxn>
                  <a:cxn ang="0">
                    <a:pos x="57" y="168"/>
                  </a:cxn>
                </a:cxnLst>
                <a:rect l="0" t="0" r="r" b="b"/>
                <a:pathLst>
                  <a:path w="83" h="168">
                    <a:moveTo>
                      <a:pt x="57" y="168"/>
                    </a:moveTo>
                    <a:lnTo>
                      <a:pt x="0" y="159"/>
                    </a:lnTo>
                    <a:lnTo>
                      <a:pt x="12" y="79"/>
                    </a:lnTo>
                    <a:lnTo>
                      <a:pt x="26" y="0"/>
                    </a:lnTo>
                    <a:lnTo>
                      <a:pt x="83" y="10"/>
                    </a:lnTo>
                    <a:lnTo>
                      <a:pt x="71" y="89"/>
                    </a:lnTo>
                    <a:lnTo>
                      <a:pt x="57" y="168"/>
                    </a:lnTo>
                    <a:close/>
                  </a:path>
                </a:pathLst>
              </a:custGeom>
              <a:solidFill>
                <a:srgbClr val="FF0000"/>
              </a:solidFill>
              <a:ln w="9525">
                <a:noFill/>
                <a:round/>
                <a:headEnd/>
                <a:tailEnd/>
              </a:ln>
            </p:spPr>
            <p:txBody>
              <a:bodyPr/>
              <a:lstStyle/>
              <a:p>
                <a:endParaRPr lang="ja-JP" altLang="en-US"/>
              </a:p>
            </p:txBody>
          </p:sp>
          <p:sp>
            <p:nvSpPr>
              <p:cNvPr id="2258" name="Freeform 489"/>
              <p:cNvSpPr>
                <a:spLocks/>
              </p:cNvSpPr>
              <p:nvPr/>
            </p:nvSpPr>
            <p:spPr bwMode="auto">
              <a:xfrm>
                <a:off x="2587" y="1317"/>
                <a:ext cx="3" cy="10"/>
              </a:xfrm>
              <a:custGeom>
                <a:avLst/>
                <a:gdLst/>
                <a:ahLst/>
                <a:cxnLst>
                  <a:cxn ang="0">
                    <a:pos x="21" y="0"/>
                  </a:cxn>
                  <a:cxn ang="0">
                    <a:pos x="9" y="80"/>
                  </a:cxn>
                  <a:cxn ang="0">
                    <a:pos x="0" y="78"/>
                  </a:cxn>
                  <a:cxn ang="0">
                    <a:pos x="21" y="0"/>
                  </a:cxn>
                </a:cxnLst>
                <a:rect l="0" t="0" r="r" b="b"/>
                <a:pathLst>
                  <a:path w="21" h="80">
                    <a:moveTo>
                      <a:pt x="21" y="0"/>
                    </a:moveTo>
                    <a:lnTo>
                      <a:pt x="9" y="80"/>
                    </a:lnTo>
                    <a:lnTo>
                      <a:pt x="0" y="78"/>
                    </a:lnTo>
                    <a:lnTo>
                      <a:pt x="21" y="0"/>
                    </a:lnTo>
                    <a:close/>
                  </a:path>
                </a:pathLst>
              </a:custGeom>
              <a:solidFill>
                <a:srgbClr val="FF0000"/>
              </a:solidFill>
              <a:ln w="9525">
                <a:noFill/>
                <a:round/>
                <a:headEnd/>
                <a:tailEnd/>
              </a:ln>
            </p:spPr>
            <p:txBody>
              <a:bodyPr/>
              <a:lstStyle/>
              <a:p>
                <a:endParaRPr lang="ja-JP" altLang="en-US"/>
              </a:p>
            </p:txBody>
          </p:sp>
          <p:sp>
            <p:nvSpPr>
              <p:cNvPr id="2259" name="Freeform 490"/>
              <p:cNvSpPr>
                <a:spLocks/>
              </p:cNvSpPr>
              <p:nvPr/>
            </p:nvSpPr>
            <p:spPr bwMode="auto">
              <a:xfrm>
                <a:off x="2579" y="1306"/>
                <a:ext cx="15" cy="21"/>
              </a:xfrm>
              <a:custGeom>
                <a:avLst/>
                <a:gdLst/>
                <a:ahLst/>
                <a:cxnLst>
                  <a:cxn ang="0">
                    <a:pos x="56" y="170"/>
                  </a:cxn>
                  <a:cxn ang="0">
                    <a:pos x="0" y="154"/>
                  </a:cxn>
                  <a:cxn ang="0">
                    <a:pos x="22" y="77"/>
                  </a:cxn>
                  <a:cxn ang="0">
                    <a:pos x="44" y="0"/>
                  </a:cxn>
                  <a:cxn ang="0">
                    <a:pos x="100" y="15"/>
                  </a:cxn>
                  <a:cxn ang="0">
                    <a:pos x="77" y="92"/>
                  </a:cxn>
                  <a:cxn ang="0">
                    <a:pos x="56" y="170"/>
                  </a:cxn>
                </a:cxnLst>
                <a:rect l="0" t="0" r="r" b="b"/>
                <a:pathLst>
                  <a:path w="100" h="170">
                    <a:moveTo>
                      <a:pt x="56" y="170"/>
                    </a:moveTo>
                    <a:lnTo>
                      <a:pt x="0" y="154"/>
                    </a:lnTo>
                    <a:lnTo>
                      <a:pt x="22" y="77"/>
                    </a:lnTo>
                    <a:lnTo>
                      <a:pt x="44" y="0"/>
                    </a:lnTo>
                    <a:lnTo>
                      <a:pt x="100" y="15"/>
                    </a:lnTo>
                    <a:lnTo>
                      <a:pt x="77" y="92"/>
                    </a:lnTo>
                    <a:lnTo>
                      <a:pt x="56" y="170"/>
                    </a:lnTo>
                    <a:close/>
                  </a:path>
                </a:pathLst>
              </a:custGeom>
              <a:solidFill>
                <a:srgbClr val="FF0000"/>
              </a:solidFill>
              <a:ln w="9525">
                <a:noFill/>
                <a:round/>
                <a:headEnd/>
                <a:tailEnd/>
              </a:ln>
            </p:spPr>
            <p:txBody>
              <a:bodyPr/>
              <a:lstStyle/>
              <a:p>
                <a:endParaRPr lang="ja-JP" altLang="en-US"/>
              </a:p>
            </p:txBody>
          </p:sp>
          <p:sp>
            <p:nvSpPr>
              <p:cNvPr id="2260" name="Freeform 491"/>
              <p:cNvSpPr>
                <a:spLocks/>
              </p:cNvSpPr>
              <p:nvPr/>
            </p:nvSpPr>
            <p:spPr bwMode="auto">
              <a:xfrm>
                <a:off x="2578" y="1315"/>
                <a:ext cx="5" cy="10"/>
              </a:xfrm>
              <a:custGeom>
                <a:avLst/>
                <a:gdLst/>
                <a:ahLst/>
                <a:cxnLst>
                  <a:cxn ang="0">
                    <a:pos x="30" y="0"/>
                  </a:cxn>
                  <a:cxn ang="0">
                    <a:pos x="8" y="77"/>
                  </a:cxn>
                  <a:cxn ang="0">
                    <a:pos x="0" y="75"/>
                  </a:cxn>
                  <a:cxn ang="0">
                    <a:pos x="30" y="0"/>
                  </a:cxn>
                </a:cxnLst>
                <a:rect l="0" t="0" r="r" b="b"/>
                <a:pathLst>
                  <a:path w="30" h="77">
                    <a:moveTo>
                      <a:pt x="30" y="0"/>
                    </a:moveTo>
                    <a:lnTo>
                      <a:pt x="8" y="77"/>
                    </a:lnTo>
                    <a:lnTo>
                      <a:pt x="0" y="75"/>
                    </a:lnTo>
                    <a:lnTo>
                      <a:pt x="30" y="0"/>
                    </a:lnTo>
                    <a:close/>
                  </a:path>
                </a:pathLst>
              </a:custGeom>
              <a:solidFill>
                <a:srgbClr val="FF0000"/>
              </a:solidFill>
              <a:ln w="9525">
                <a:noFill/>
                <a:round/>
                <a:headEnd/>
                <a:tailEnd/>
              </a:ln>
            </p:spPr>
            <p:txBody>
              <a:bodyPr/>
              <a:lstStyle/>
              <a:p>
                <a:endParaRPr lang="ja-JP" altLang="en-US"/>
              </a:p>
            </p:txBody>
          </p:sp>
          <p:sp>
            <p:nvSpPr>
              <p:cNvPr id="2261" name="Freeform 492"/>
              <p:cNvSpPr>
                <a:spLocks/>
              </p:cNvSpPr>
              <p:nvPr/>
            </p:nvSpPr>
            <p:spPr bwMode="auto">
              <a:xfrm>
                <a:off x="2571" y="1303"/>
                <a:ext cx="16" cy="22"/>
              </a:xfrm>
              <a:custGeom>
                <a:avLst/>
                <a:gdLst/>
                <a:ahLst/>
                <a:cxnLst>
                  <a:cxn ang="0">
                    <a:pos x="54" y="171"/>
                  </a:cxn>
                  <a:cxn ang="0">
                    <a:pos x="0" y="148"/>
                  </a:cxn>
                  <a:cxn ang="0">
                    <a:pos x="31" y="75"/>
                  </a:cxn>
                  <a:cxn ang="0">
                    <a:pos x="61" y="0"/>
                  </a:cxn>
                  <a:cxn ang="0">
                    <a:pos x="114" y="22"/>
                  </a:cxn>
                  <a:cxn ang="0">
                    <a:pos x="84" y="96"/>
                  </a:cxn>
                  <a:cxn ang="0">
                    <a:pos x="54" y="171"/>
                  </a:cxn>
                </a:cxnLst>
                <a:rect l="0" t="0" r="r" b="b"/>
                <a:pathLst>
                  <a:path w="114" h="171">
                    <a:moveTo>
                      <a:pt x="54" y="171"/>
                    </a:moveTo>
                    <a:lnTo>
                      <a:pt x="0" y="148"/>
                    </a:lnTo>
                    <a:lnTo>
                      <a:pt x="31" y="75"/>
                    </a:lnTo>
                    <a:lnTo>
                      <a:pt x="61" y="0"/>
                    </a:lnTo>
                    <a:lnTo>
                      <a:pt x="114" y="22"/>
                    </a:lnTo>
                    <a:lnTo>
                      <a:pt x="84" y="96"/>
                    </a:lnTo>
                    <a:lnTo>
                      <a:pt x="54" y="171"/>
                    </a:lnTo>
                    <a:close/>
                  </a:path>
                </a:pathLst>
              </a:custGeom>
              <a:solidFill>
                <a:srgbClr val="FF0000"/>
              </a:solidFill>
              <a:ln w="9525">
                <a:noFill/>
                <a:round/>
                <a:headEnd/>
                <a:tailEnd/>
              </a:ln>
            </p:spPr>
            <p:txBody>
              <a:bodyPr/>
              <a:lstStyle/>
              <a:p>
                <a:endParaRPr lang="ja-JP" altLang="en-US"/>
              </a:p>
            </p:txBody>
          </p:sp>
          <p:sp>
            <p:nvSpPr>
              <p:cNvPr id="2262" name="Freeform 493"/>
              <p:cNvSpPr>
                <a:spLocks/>
              </p:cNvSpPr>
              <p:nvPr/>
            </p:nvSpPr>
            <p:spPr bwMode="auto">
              <a:xfrm>
                <a:off x="2570" y="1313"/>
                <a:ext cx="5" cy="9"/>
              </a:xfrm>
              <a:custGeom>
                <a:avLst/>
                <a:gdLst/>
                <a:ahLst/>
                <a:cxnLst>
                  <a:cxn ang="0">
                    <a:pos x="38" y="0"/>
                  </a:cxn>
                  <a:cxn ang="0">
                    <a:pos x="7" y="73"/>
                  </a:cxn>
                  <a:cxn ang="0">
                    <a:pos x="0" y="70"/>
                  </a:cxn>
                  <a:cxn ang="0">
                    <a:pos x="38" y="0"/>
                  </a:cxn>
                </a:cxnLst>
                <a:rect l="0" t="0" r="r" b="b"/>
                <a:pathLst>
                  <a:path w="38" h="73">
                    <a:moveTo>
                      <a:pt x="38" y="0"/>
                    </a:moveTo>
                    <a:lnTo>
                      <a:pt x="7" y="73"/>
                    </a:lnTo>
                    <a:lnTo>
                      <a:pt x="0" y="70"/>
                    </a:lnTo>
                    <a:lnTo>
                      <a:pt x="38" y="0"/>
                    </a:lnTo>
                    <a:close/>
                  </a:path>
                </a:pathLst>
              </a:custGeom>
              <a:solidFill>
                <a:srgbClr val="FF0000"/>
              </a:solidFill>
              <a:ln w="9525">
                <a:noFill/>
                <a:round/>
                <a:headEnd/>
                <a:tailEnd/>
              </a:ln>
            </p:spPr>
            <p:txBody>
              <a:bodyPr/>
              <a:lstStyle/>
              <a:p>
                <a:endParaRPr lang="ja-JP" altLang="en-US"/>
              </a:p>
            </p:txBody>
          </p:sp>
          <p:sp>
            <p:nvSpPr>
              <p:cNvPr id="2263" name="Freeform 494"/>
              <p:cNvSpPr>
                <a:spLocks/>
              </p:cNvSpPr>
              <p:nvPr/>
            </p:nvSpPr>
            <p:spPr bwMode="auto">
              <a:xfrm>
                <a:off x="2562" y="1300"/>
                <a:ext cx="18" cy="22"/>
              </a:xfrm>
              <a:custGeom>
                <a:avLst/>
                <a:gdLst/>
                <a:ahLst/>
                <a:cxnLst>
                  <a:cxn ang="0">
                    <a:pos x="51" y="169"/>
                  </a:cxn>
                  <a:cxn ang="0">
                    <a:pos x="0" y="143"/>
                  </a:cxn>
                  <a:cxn ang="0">
                    <a:pos x="38" y="72"/>
                  </a:cxn>
                  <a:cxn ang="0">
                    <a:pos x="76" y="0"/>
                  </a:cxn>
                  <a:cxn ang="0">
                    <a:pos x="126" y="28"/>
                  </a:cxn>
                  <a:cxn ang="0">
                    <a:pos x="89" y="99"/>
                  </a:cxn>
                  <a:cxn ang="0">
                    <a:pos x="51" y="169"/>
                  </a:cxn>
                </a:cxnLst>
                <a:rect l="0" t="0" r="r" b="b"/>
                <a:pathLst>
                  <a:path w="126" h="169">
                    <a:moveTo>
                      <a:pt x="51" y="169"/>
                    </a:moveTo>
                    <a:lnTo>
                      <a:pt x="0" y="143"/>
                    </a:lnTo>
                    <a:lnTo>
                      <a:pt x="38" y="72"/>
                    </a:lnTo>
                    <a:lnTo>
                      <a:pt x="76" y="0"/>
                    </a:lnTo>
                    <a:lnTo>
                      <a:pt x="126" y="28"/>
                    </a:lnTo>
                    <a:lnTo>
                      <a:pt x="89" y="99"/>
                    </a:lnTo>
                    <a:lnTo>
                      <a:pt x="51" y="169"/>
                    </a:lnTo>
                    <a:close/>
                  </a:path>
                </a:pathLst>
              </a:custGeom>
              <a:solidFill>
                <a:srgbClr val="FF0000"/>
              </a:solidFill>
              <a:ln w="9525">
                <a:noFill/>
                <a:round/>
                <a:headEnd/>
                <a:tailEnd/>
              </a:ln>
            </p:spPr>
            <p:txBody>
              <a:bodyPr/>
              <a:lstStyle/>
              <a:p>
                <a:endParaRPr lang="ja-JP" altLang="en-US"/>
              </a:p>
            </p:txBody>
          </p:sp>
          <p:sp>
            <p:nvSpPr>
              <p:cNvPr id="2264" name="Freeform 495"/>
              <p:cNvSpPr>
                <a:spLocks/>
              </p:cNvSpPr>
              <p:nvPr/>
            </p:nvSpPr>
            <p:spPr bwMode="auto">
              <a:xfrm>
                <a:off x="2561" y="1309"/>
                <a:ext cx="7" cy="9"/>
              </a:xfrm>
              <a:custGeom>
                <a:avLst/>
                <a:gdLst/>
                <a:ahLst/>
                <a:cxnLst>
                  <a:cxn ang="0">
                    <a:pos x="45" y="0"/>
                  </a:cxn>
                  <a:cxn ang="0">
                    <a:pos x="7" y="71"/>
                  </a:cxn>
                  <a:cxn ang="0">
                    <a:pos x="0" y="67"/>
                  </a:cxn>
                  <a:cxn ang="0">
                    <a:pos x="45" y="0"/>
                  </a:cxn>
                </a:cxnLst>
                <a:rect l="0" t="0" r="r" b="b"/>
                <a:pathLst>
                  <a:path w="45" h="71">
                    <a:moveTo>
                      <a:pt x="45" y="0"/>
                    </a:moveTo>
                    <a:lnTo>
                      <a:pt x="7" y="71"/>
                    </a:lnTo>
                    <a:lnTo>
                      <a:pt x="0" y="67"/>
                    </a:lnTo>
                    <a:lnTo>
                      <a:pt x="45" y="0"/>
                    </a:lnTo>
                    <a:close/>
                  </a:path>
                </a:pathLst>
              </a:custGeom>
              <a:solidFill>
                <a:srgbClr val="FF0000"/>
              </a:solidFill>
              <a:ln w="9525">
                <a:noFill/>
                <a:round/>
                <a:headEnd/>
                <a:tailEnd/>
              </a:ln>
            </p:spPr>
            <p:txBody>
              <a:bodyPr/>
              <a:lstStyle/>
              <a:p>
                <a:endParaRPr lang="ja-JP" altLang="en-US"/>
              </a:p>
            </p:txBody>
          </p:sp>
          <p:sp>
            <p:nvSpPr>
              <p:cNvPr id="2265" name="Freeform 496"/>
              <p:cNvSpPr>
                <a:spLocks/>
              </p:cNvSpPr>
              <p:nvPr/>
            </p:nvSpPr>
            <p:spPr bwMode="auto">
              <a:xfrm>
                <a:off x="2555" y="1297"/>
                <a:ext cx="19" cy="21"/>
              </a:xfrm>
              <a:custGeom>
                <a:avLst/>
                <a:gdLst/>
                <a:ahLst/>
                <a:cxnLst>
                  <a:cxn ang="0">
                    <a:pos x="47" y="166"/>
                  </a:cxn>
                  <a:cxn ang="0">
                    <a:pos x="0" y="134"/>
                  </a:cxn>
                  <a:cxn ang="0">
                    <a:pos x="44" y="68"/>
                  </a:cxn>
                  <a:cxn ang="0">
                    <a:pos x="89" y="0"/>
                  </a:cxn>
                  <a:cxn ang="0">
                    <a:pos x="137" y="32"/>
                  </a:cxn>
                  <a:cxn ang="0">
                    <a:pos x="92" y="99"/>
                  </a:cxn>
                  <a:cxn ang="0">
                    <a:pos x="47" y="166"/>
                  </a:cxn>
                </a:cxnLst>
                <a:rect l="0" t="0" r="r" b="b"/>
                <a:pathLst>
                  <a:path w="137" h="166">
                    <a:moveTo>
                      <a:pt x="47" y="166"/>
                    </a:moveTo>
                    <a:lnTo>
                      <a:pt x="0" y="134"/>
                    </a:lnTo>
                    <a:lnTo>
                      <a:pt x="44" y="68"/>
                    </a:lnTo>
                    <a:lnTo>
                      <a:pt x="89" y="0"/>
                    </a:lnTo>
                    <a:lnTo>
                      <a:pt x="137" y="32"/>
                    </a:lnTo>
                    <a:lnTo>
                      <a:pt x="92" y="99"/>
                    </a:lnTo>
                    <a:lnTo>
                      <a:pt x="47" y="166"/>
                    </a:lnTo>
                    <a:close/>
                  </a:path>
                </a:pathLst>
              </a:custGeom>
              <a:solidFill>
                <a:srgbClr val="FF0000"/>
              </a:solidFill>
              <a:ln w="9525">
                <a:noFill/>
                <a:round/>
                <a:headEnd/>
                <a:tailEnd/>
              </a:ln>
            </p:spPr>
            <p:txBody>
              <a:bodyPr/>
              <a:lstStyle/>
              <a:p>
                <a:endParaRPr lang="ja-JP" altLang="en-US"/>
              </a:p>
            </p:txBody>
          </p:sp>
          <p:sp>
            <p:nvSpPr>
              <p:cNvPr id="2266" name="Freeform 497"/>
              <p:cNvSpPr>
                <a:spLocks/>
              </p:cNvSpPr>
              <p:nvPr/>
            </p:nvSpPr>
            <p:spPr bwMode="auto">
              <a:xfrm>
                <a:off x="2554" y="1305"/>
                <a:ext cx="7" cy="9"/>
              </a:xfrm>
              <a:custGeom>
                <a:avLst/>
                <a:gdLst/>
                <a:ahLst/>
                <a:cxnLst>
                  <a:cxn ang="0">
                    <a:pos x="51" y="0"/>
                  </a:cxn>
                  <a:cxn ang="0">
                    <a:pos x="7" y="66"/>
                  </a:cxn>
                  <a:cxn ang="0">
                    <a:pos x="0" y="61"/>
                  </a:cxn>
                  <a:cxn ang="0">
                    <a:pos x="51" y="0"/>
                  </a:cxn>
                </a:cxnLst>
                <a:rect l="0" t="0" r="r" b="b"/>
                <a:pathLst>
                  <a:path w="51" h="66">
                    <a:moveTo>
                      <a:pt x="51" y="0"/>
                    </a:moveTo>
                    <a:lnTo>
                      <a:pt x="7" y="66"/>
                    </a:lnTo>
                    <a:lnTo>
                      <a:pt x="0" y="61"/>
                    </a:lnTo>
                    <a:lnTo>
                      <a:pt x="51" y="0"/>
                    </a:lnTo>
                    <a:close/>
                  </a:path>
                </a:pathLst>
              </a:custGeom>
              <a:solidFill>
                <a:srgbClr val="FF0000"/>
              </a:solidFill>
              <a:ln w="9525">
                <a:noFill/>
                <a:round/>
                <a:headEnd/>
                <a:tailEnd/>
              </a:ln>
            </p:spPr>
            <p:txBody>
              <a:bodyPr/>
              <a:lstStyle/>
              <a:p>
                <a:endParaRPr lang="ja-JP" altLang="en-US"/>
              </a:p>
            </p:txBody>
          </p:sp>
          <p:sp>
            <p:nvSpPr>
              <p:cNvPr id="2267" name="Freeform 498"/>
              <p:cNvSpPr>
                <a:spLocks/>
              </p:cNvSpPr>
              <p:nvPr/>
            </p:nvSpPr>
            <p:spPr bwMode="auto">
              <a:xfrm>
                <a:off x="2547" y="1293"/>
                <a:ext cx="21" cy="20"/>
              </a:xfrm>
              <a:custGeom>
                <a:avLst/>
                <a:gdLst/>
                <a:ahLst/>
                <a:cxnLst>
                  <a:cxn ang="0">
                    <a:pos x="44" y="161"/>
                  </a:cxn>
                  <a:cxn ang="0">
                    <a:pos x="0" y="125"/>
                  </a:cxn>
                  <a:cxn ang="0">
                    <a:pos x="51" y="63"/>
                  </a:cxn>
                  <a:cxn ang="0">
                    <a:pos x="102" y="0"/>
                  </a:cxn>
                  <a:cxn ang="0">
                    <a:pos x="146" y="37"/>
                  </a:cxn>
                  <a:cxn ang="0">
                    <a:pos x="95" y="100"/>
                  </a:cxn>
                  <a:cxn ang="0">
                    <a:pos x="44" y="161"/>
                  </a:cxn>
                </a:cxnLst>
                <a:rect l="0" t="0" r="r" b="b"/>
                <a:pathLst>
                  <a:path w="146" h="161">
                    <a:moveTo>
                      <a:pt x="44" y="161"/>
                    </a:moveTo>
                    <a:lnTo>
                      <a:pt x="0" y="125"/>
                    </a:lnTo>
                    <a:lnTo>
                      <a:pt x="51" y="63"/>
                    </a:lnTo>
                    <a:lnTo>
                      <a:pt x="102" y="0"/>
                    </a:lnTo>
                    <a:lnTo>
                      <a:pt x="146" y="37"/>
                    </a:lnTo>
                    <a:lnTo>
                      <a:pt x="95" y="100"/>
                    </a:lnTo>
                    <a:lnTo>
                      <a:pt x="44" y="161"/>
                    </a:lnTo>
                    <a:close/>
                  </a:path>
                </a:pathLst>
              </a:custGeom>
              <a:solidFill>
                <a:srgbClr val="FF0000"/>
              </a:solidFill>
              <a:ln w="9525">
                <a:noFill/>
                <a:round/>
                <a:headEnd/>
                <a:tailEnd/>
              </a:ln>
            </p:spPr>
            <p:txBody>
              <a:bodyPr/>
              <a:lstStyle/>
              <a:p>
                <a:endParaRPr lang="ja-JP" altLang="en-US"/>
              </a:p>
            </p:txBody>
          </p:sp>
          <p:sp>
            <p:nvSpPr>
              <p:cNvPr id="2268" name="Freeform 499"/>
              <p:cNvSpPr>
                <a:spLocks/>
              </p:cNvSpPr>
              <p:nvPr/>
            </p:nvSpPr>
            <p:spPr bwMode="auto">
              <a:xfrm>
                <a:off x="2546" y="1301"/>
                <a:ext cx="9" cy="8"/>
              </a:xfrm>
              <a:custGeom>
                <a:avLst/>
                <a:gdLst/>
                <a:ahLst/>
                <a:cxnLst>
                  <a:cxn ang="0">
                    <a:pos x="58" y="0"/>
                  </a:cxn>
                  <a:cxn ang="0">
                    <a:pos x="7" y="62"/>
                  </a:cxn>
                  <a:cxn ang="0">
                    <a:pos x="0" y="57"/>
                  </a:cxn>
                  <a:cxn ang="0">
                    <a:pos x="58" y="0"/>
                  </a:cxn>
                </a:cxnLst>
                <a:rect l="0" t="0" r="r" b="b"/>
                <a:pathLst>
                  <a:path w="58" h="62">
                    <a:moveTo>
                      <a:pt x="58" y="0"/>
                    </a:moveTo>
                    <a:lnTo>
                      <a:pt x="7" y="62"/>
                    </a:lnTo>
                    <a:lnTo>
                      <a:pt x="0" y="57"/>
                    </a:lnTo>
                    <a:lnTo>
                      <a:pt x="58" y="0"/>
                    </a:lnTo>
                    <a:close/>
                  </a:path>
                </a:pathLst>
              </a:custGeom>
              <a:solidFill>
                <a:srgbClr val="FF0000"/>
              </a:solidFill>
              <a:ln w="9525">
                <a:noFill/>
                <a:round/>
                <a:headEnd/>
                <a:tailEnd/>
              </a:ln>
            </p:spPr>
            <p:txBody>
              <a:bodyPr/>
              <a:lstStyle/>
              <a:p>
                <a:endParaRPr lang="ja-JP" altLang="en-US"/>
              </a:p>
            </p:txBody>
          </p:sp>
          <p:sp>
            <p:nvSpPr>
              <p:cNvPr id="2269" name="Freeform 500"/>
              <p:cNvSpPr>
                <a:spLocks/>
              </p:cNvSpPr>
              <p:nvPr/>
            </p:nvSpPr>
            <p:spPr bwMode="auto">
              <a:xfrm>
                <a:off x="2540" y="1289"/>
                <a:ext cx="23" cy="19"/>
              </a:xfrm>
              <a:custGeom>
                <a:avLst/>
                <a:gdLst/>
                <a:ahLst/>
                <a:cxnLst>
                  <a:cxn ang="0">
                    <a:pos x="41" y="156"/>
                  </a:cxn>
                  <a:cxn ang="0">
                    <a:pos x="0" y="114"/>
                  </a:cxn>
                  <a:cxn ang="0">
                    <a:pos x="57" y="57"/>
                  </a:cxn>
                  <a:cxn ang="0">
                    <a:pos x="114" y="0"/>
                  </a:cxn>
                  <a:cxn ang="0">
                    <a:pos x="156" y="42"/>
                  </a:cxn>
                  <a:cxn ang="0">
                    <a:pos x="99" y="99"/>
                  </a:cxn>
                  <a:cxn ang="0">
                    <a:pos x="41" y="156"/>
                  </a:cxn>
                </a:cxnLst>
                <a:rect l="0" t="0" r="r" b="b"/>
                <a:pathLst>
                  <a:path w="156" h="156">
                    <a:moveTo>
                      <a:pt x="41" y="156"/>
                    </a:moveTo>
                    <a:lnTo>
                      <a:pt x="0" y="114"/>
                    </a:lnTo>
                    <a:lnTo>
                      <a:pt x="57" y="57"/>
                    </a:lnTo>
                    <a:lnTo>
                      <a:pt x="114" y="0"/>
                    </a:lnTo>
                    <a:lnTo>
                      <a:pt x="156" y="42"/>
                    </a:lnTo>
                    <a:lnTo>
                      <a:pt x="99" y="99"/>
                    </a:lnTo>
                    <a:lnTo>
                      <a:pt x="41" y="156"/>
                    </a:lnTo>
                    <a:close/>
                  </a:path>
                </a:pathLst>
              </a:custGeom>
              <a:solidFill>
                <a:srgbClr val="FF0000"/>
              </a:solidFill>
              <a:ln w="9525">
                <a:noFill/>
                <a:round/>
                <a:headEnd/>
                <a:tailEnd/>
              </a:ln>
            </p:spPr>
            <p:txBody>
              <a:bodyPr/>
              <a:lstStyle/>
              <a:p>
                <a:endParaRPr lang="ja-JP" altLang="en-US"/>
              </a:p>
            </p:txBody>
          </p:sp>
          <p:sp>
            <p:nvSpPr>
              <p:cNvPr id="2270" name="Freeform 501"/>
              <p:cNvSpPr>
                <a:spLocks/>
              </p:cNvSpPr>
              <p:nvPr/>
            </p:nvSpPr>
            <p:spPr bwMode="auto">
              <a:xfrm>
                <a:off x="2540" y="1296"/>
                <a:ext cx="9" cy="7"/>
              </a:xfrm>
              <a:custGeom>
                <a:avLst/>
                <a:gdLst/>
                <a:ahLst/>
                <a:cxnLst>
                  <a:cxn ang="0">
                    <a:pos x="61" y="0"/>
                  </a:cxn>
                  <a:cxn ang="0">
                    <a:pos x="4" y="57"/>
                  </a:cxn>
                  <a:cxn ang="0">
                    <a:pos x="0" y="52"/>
                  </a:cxn>
                  <a:cxn ang="0">
                    <a:pos x="61" y="0"/>
                  </a:cxn>
                </a:cxnLst>
                <a:rect l="0" t="0" r="r" b="b"/>
                <a:pathLst>
                  <a:path w="61" h="57">
                    <a:moveTo>
                      <a:pt x="61" y="0"/>
                    </a:moveTo>
                    <a:lnTo>
                      <a:pt x="4" y="57"/>
                    </a:lnTo>
                    <a:lnTo>
                      <a:pt x="0" y="52"/>
                    </a:lnTo>
                    <a:lnTo>
                      <a:pt x="61" y="0"/>
                    </a:lnTo>
                    <a:close/>
                  </a:path>
                </a:pathLst>
              </a:custGeom>
              <a:solidFill>
                <a:srgbClr val="FF0000"/>
              </a:solidFill>
              <a:ln w="9525">
                <a:noFill/>
                <a:round/>
                <a:headEnd/>
                <a:tailEnd/>
              </a:ln>
            </p:spPr>
            <p:txBody>
              <a:bodyPr/>
              <a:lstStyle/>
              <a:p>
                <a:endParaRPr lang="ja-JP" altLang="en-US"/>
              </a:p>
            </p:txBody>
          </p:sp>
          <p:sp>
            <p:nvSpPr>
              <p:cNvPr id="2271" name="Freeform 502"/>
              <p:cNvSpPr>
                <a:spLocks/>
              </p:cNvSpPr>
              <p:nvPr/>
            </p:nvSpPr>
            <p:spPr bwMode="auto">
              <a:xfrm>
                <a:off x="2534" y="1284"/>
                <a:ext cx="24" cy="18"/>
              </a:xfrm>
              <a:custGeom>
                <a:avLst/>
                <a:gdLst/>
                <a:ahLst/>
                <a:cxnLst>
                  <a:cxn ang="0">
                    <a:pos x="39" y="148"/>
                  </a:cxn>
                  <a:cxn ang="0">
                    <a:pos x="0" y="103"/>
                  </a:cxn>
                  <a:cxn ang="0">
                    <a:pos x="63" y="52"/>
                  </a:cxn>
                  <a:cxn ang="0">
                    <a:pos x="125" y="0"/>
                  </a:cxn>
                  <a:cxn ang="0">
                    <a:pos x="163" y="46"/>
                  </a:cxn>
                  <a:cxn ang="0">
                    <a:pos x="100" y="96"/>
                  </a:cxn>
                  <a:cxn ang="0">
                    <a:pos x="39" y="148"/>
                  </a:cxn>
                </a:cxnLst>
                <a:rect l="0" t="0" r="r" b="b"/>
                <a:pathLst>
                  <a:path w="163" h="148">
                    <a:moveTo>
                      <a:pt x="39" y="148"/>
                    </a:moveTo>
                    <a:lnTo>
                      <a:pt x="0" y="103"/>
                    </a:lnTo>
                    <a:lnTo>
                      <a:pt x="63" y="52"/>
                    </a:lnTo>
                    <a:lnTo>
                      <a:pt x="125" y="0"/>
                    </a:lnTo>
                    <a:lnTo>
                      <a:pt x="163" y="46"/>
                    </a:lnTo>
                    <a:lnTo>
                      <a:pt x="100" y="96"/>
                    </a:lnTo>
                    <a:lnTo>
                      <a:pt x="39" y="148"/>
                    </a:lnTo>
                    <a:close/>
                  </a:path>
                </a:pathLst>
              </a:custGeom>
              <a:solidFill>
                <a:srgbClr val="FF0000"/>
              </a:solidFill>
              <a:ln w="9525">
                <a:noFill/>
                <a:round/>
                <a:headEnd/>
                <a:tailEnd/>
              </a:ln>
            </p:spPr>
            <p:txBody>
              <a:bodyPr/>
              <a:lstStyle/>
              <a:p>
                <a:endParaRPr lang="ja-JP" altLang="en-US"/>
              </a:p>
            </p:txBody>
          </p:sp>
          <p:sp>
            <p:nvSpPr>
              <p:cNvPr id="2272" name="Freeform 503"/>
              <p:cNvSpPr>
                <a:spLocks/>
              </p:cNvSpPr>
              <p:nvPr/>
            </p:nvSpPr>
            <p:spPr bwMode="auto">
              <a:xfrm>
                <a:off x="2534" y="1290"/>
                <a:ext cx="9" cy="6"/>
              </a:xfrm>
              <a:custGeom>
                <a:avLst/>
                <a:gdLst/>
                <a:ahLst/>
                <a:cxnLst>
                  <a:cxn ang="0">
                    <a:pos x="67" y="0"/>
                  </a:cxn>
                  <a:cxn ang="0">
                    <a:pos x="4" y="51"/>
                  </a:cxn>
                  <a:cxn ang="0">
                    <a:pos x="0" y="44"/>
                  </a:cxn>
                  <a:cxn ang="0">
                    <a:pos x="67" y="0"/>
                  </a:cxn>
                </a:cxnLst>
                <a:rect l="0" t="0" r="r" b="b"/>
                <a:pathLst>
                  <a:path w="67" h="51">
                    <a:moveTo>
                      <a:pt x="67" y="0"/>
                    </a:moveTo>
                    <a:lnTo>
                      <a:pt x="4" y="51"/>
                    </a:lnTo>
                    <a:lnTo>
                      <a:pt x="0" y="44"/>
                    </a:lnTo>
                    <a:lnTo>
                      <a:pt x="67" y="0"/>
                    </a:lnTo>
                    <a:close/>
                  </a:path>
                </a:pathLst>
              </a:custGeom>
              <a:solidFill>
                <a:srgbClr val="FF0000"/>
              </a:solidFill>
              <a:ln w="9525">
                <a:noFill/>
                <a:round/>
                <a:headEnd/>
                <a:tailEnd/>
              </a:ln>
            </p:spPr>
            <p:txBody>
              <a:bodyPr/>
              <a:lstStyle/>
              <a:p>
                <a:endParaRPr lang="ja-JP" altLang="en-US"/>
              </a:p>
            </p:txBody>
          </p:sp>
          <p:sp>
            <p:nvSpPr>
              <p:cNvPr id="2273" name="Freeform 504"/>
              <p:cNvSpPr>
                <a:spLocks/>
              </p:cNvSpPr>
              <p:nvPr/>
            </p:nvSpPr>
            <p:spPr bwMode="auto">
              <a:xfrm>
                <a:off x="2529" y="1278"/>
                <a:ext cx="24" cy="18"/>
              </a:xfrm>
              <a:custGeom>
                <a:avLst/>
                <a:gdLst/>
                <a:ahLst/>
                <a:cxnLst>
                  <a:cxn ang="0">
                    <a:pos x="33" y="138"/>
                  </a:cxn>
                  <a:cxn ang="0">
                    <a:pos x="0" y="90"/>
                  </a:cxn>
                  <a:cxn ang="0">
                    <a:pos x="66" y="45"/>
                  </a:cxn>
                  <a:cxn ang="0">
                    <a:pos x="133" y="0"/>
                  </a:cxn>
                  <a:cxn ang="0">
                    <a:pos x="167" y="49"/>
                  </a:cxn>
                  <a:cxn ang="0">
                    <a:pos x="100" y="94"/>
                  </a:cxn>
                  <a:cxn ang="0">
                    <a:pos x="33" y="138"/>
                  </a:cxn>
                </a:cxnLst>
                <a:rect l="0" t="0" r="r" b="b"/>
                <a:pathLst>
                  <a:path w="167" h="138">
                    <a:moveTo>
                      <a:pt x="33" y="138"/>
                    </a:moveTo>
                    <a:lnTo>
                      <a:pt x="0" y="90"/>
                    </a:lnTo>
                    <a:lnTo>
                      <a:pt x="66" y="45"/>
                    </a:lnTo>
                    <a:lnTo>
                      <a:pt x="133" y="0"/>
                    </a:lnTo>
                    <a:lnTo>
                      <a:pt x="167" y="49"/>
                    </a:lnTo>
                    <a:lnTo>
                      <a:pt x="100" y="94"/>
                    </a:lnTo>
                    <a:lnTo>
                      <a:pt x="33" y="138"/>
                    </a:lnTo>
                    <a:close/>
                  </a:path>
                </a:pathLst>
              </a:custGeom>
              <a:solidFill>
                <a:srgbClr val="FF0000"/>
              </a:solidFill>
              <a:ln w="9525">
                <a:noFill/>
                <a:round/>
                <a:headEnd/>
                <a:tailEnd/>
              </a:ln>
            </p:spPr>
            <p:txBody>
              <a:bodyPr/>
              <a:lstStyle/>
              <a:p>
                <a:endParaRPr lang="ja-JP" altLang="en-US"/>
              </a:p>
            </p:txBody>
          </p:sp>
          <p:sp>
            <p:nvSpPr>
              <p:cNvPr id="2274" name="Freeform 505"/>
              <p:cNvSpPr>
                <a:spLocks/>
              </p:cNvSpPr>
              <p:nvPr/>
            </p:nvSpPr>
            <p:spPr bwMode="auto">
              <a:xfrm>
                <a:off x="2528" y="1284"/>
                <a:ext cx="10" cy="6"/>
              </a:xfrm>
              <a:custGeom>
                <a:avLst/>
                <a:gdLst/>
                <a:ahLst/>
                <a:cxnLst>
                  <a:cxn ang="0">
                    <a:pos x="70" y="0"/>
                  </a:cxn>
                  <a:cxn ang="0">
                    <a:pos x="4" y="45"/>
                  </a:cxn>
                  <a:cxn ang="0">
                    <a:pos x="0" y="39"/>
                  </a:cxn>
                  <a:cxn ang="0">
                    <a:pos x="70" y="0"/>
                  </a:cxn>
                </a:cxnLst>
                <a:rect l="0" t="0" r="r" b="b"/>
                <a:pathLst>
                  <a:path w="70" h="45">
                    <a:moveTo>
                      <a:pt x="70" y="0"/>
                    </a:moveTo>
                    <a:lnTo>
                      <a:pt x="4" y="45"/>
                    </a:lnTo>
                    <a:lnTo>
                      <a:pt x="0" y="39"/>
                    </a:lnTo>
                    <a:lnTo>
                      <a:pt x="70" y="0"/>
                    </a:lnTo>
                    <a:close/>
                  </a:path>
                </a:pathLst>
              </a:custGeom>
              <a:solidFill>
                <a:srgbClr val="FF0000"/>
              </a:solidFill>
              <a:ln w="9525">
                <a:noFill/>
                <a:round/>
                <a:headEnd/>
                <a:tailEnd/>
              </a:ln>
            </p:spPr>
            <p:txBody>
              <a:bodyPr/>
              <a:lstStyle/>
              <a:p>
                <a:endParaRPr lang="ja-JP" altLang="en-US"/>
              </a:p>
            </p:txBody>
          </p:sp>
          <p:sp>
            <p:nvSpPr>
              <p:cNvPr id="2275" name="Freeform 506"/>
              <p:cNvSpPr>
                <a:spLocks/>
              </p:cNvSpPr>
              <p:nvPr/>
            </p:nvSpPr>
            <p:spPr bwMode="auto">
              <a:xfrm>
                <a:off x="2524" y="1273"/>
                <a:ext cx="25" cy="16"/>
              </a:xfrm>
              <a:custGeom>
                <a:avLst/>
                <a:gdLst/>
                <a:ahLst/>
                <a:cxnLst>
                  <a:cxn ang="0">
                    <a:pos x="30" y="130"/>
                  </a:cxn>
                  <a:cxn ang="0">
                    <a:pos x="0" y="78"/>
                  </a:cxn>
                  <a:cxn ang="0">
                    <a:pos x="71" y="39"/>
                  </a:cxn>
                  <a:cxn ang="0">
                    <a:pos x="141" y="0"/>
                  </a:cxn>
                  <a:cxn ang="0">
                    <a:pos x="171" y="53"/>
                  </a:cxn>
                  <a:cxn ang="0">
                    <a:pos x="100" y="91"/>
                  </a:cxn>
                  <a:cxn ang="0">
                    <a:pos x="30" y="130"/>
                  </a:cxn>
                </a:cxnLst>
                <a:rect l="0" t="0" r="r" b="b"/>
                <a:pathLst>
                  <a:path w="171" h="130">
                    <a:moveTo>
                      <a:pt x="30" y="130"/>
                    </a:moveTo>
                    <a:lnTo>
                      <a:pt x="0" y="78"/>
                    </a:lnTo>
                    <a:lnTo>
                      <a:pt x="71" y="39"/>
                    </a:lnTo>
                    <a:lnTo>
                      <a:pt x="141" y="0"/>
                    </a:lnTo>
                    <a:lnTo>
                      <a:pt x="171" y="53"/>
                    </a:lnTo>
                    <a:lnTo>
                      <a:pt x="100" y="91"/>
                    </a:lnTo>
                    <a:lnTo>
                      <a:pt x="30" y="130"/>
                    </a:lnTo>
                    <a:close/>
                  </a:path>
                </a:pathLst>
              </a:custGeom>
              <a:solidFill>
                <a:srgbClr val="FF0000"/>
              </a:solidFill>
              <a:ln w="9525">
                <a:noFill/>
                <a:round/>
                <a:headEnd/>
                <a:tailEnd/>
              </a:ln>
            </p:spPr>
            <p:txBody>
              <a:bodyPr/>
              <a:lstStyle/>
              <a:p>
                <a:endParaRPr lang="ja-JP" altLang="en-US"/>
              </a:p>
            </p:txBody>
          </p:sp>
          <p:sp>
            <p:nvSpPr>
              <p:cNvPr id="2276" name="Freeform 507"/>
              <p:cNvSpPr>
                <a:spLocks/>
              </p:cNvSpPr>
              <p:nvPr/>
            </p:nvSpPr>
            <p:spPr bwMode="auto">
              <a:xfrm>
                <a:off x="2524" y="1277"/>
                <a:ext cx="10" cy="5"/>
              </a:xfrm>
              <a:custGeom>
                <a:avLst/>
                <a:gdLst/>
                <a:ahLst/>
                <a:cxnLst>
                  <a:cxn ang="0">
                    <a:pos x="74" y="0"/>
                  </a:cxn>
                  <a:cxn ang="0">
                    <a:pos x="3" y="39"/>
                  </a:cxn>
                  <a:cxn ang="0">
                    <a:pos x="0" y="33"/>
                  </a:cxn>
                  <a:cxn ang="0">
                    <a:pos x="74" y="0"/>
                  </a:cxn>
                </a:cxnLst>
                <a:rect l="0" t="0" r="r" b="b"/>
                <a:pathLst>
                  <a:path w="74" h="39">
                    <a:moveTo>
                      <a:pt x="74" y="0"/>
                    </a:moveTo>
                    <a:lnTo>
                      <a:pt x="3" y="39"/>
                    </a:lnTo>
                    <a:lnTo>
                      <a:pt x="0" y="33"/>
                    </a:lnTo>
                    <a:lnTo>
                      <a:pt x="74" y="0"/>
                    </a:lnTo>
                    <a:close/>
                  </a:path>
                </a:pathLst>
              </a:custGeom>
              <a:solidFill>
                <a:srgbClr val="FF0000"/>
              </a:solidFill>
              <a:ln w="9525">
                <a:noFill/>
                <a:round/>
                <a:headEnd/>
                <a:tailEnd/>
              </a:ln>
            </p:spPr>
            <p:txBody>
              <a:bodyPr/>
              <a:lstStyle/>
              <a:p>
                <a:endParaRPr lang="ja-JP" altLang="en-US"/>
              </a:p>
            </p:txBody>
          </p:sp>
          <p:sp>
            <p:nvSpPr>
              <p:cNvPr id="2277" name="Freeform 508"/>
              <p:cNvSpPr>
                <a:spLocks/>
              </p:cNvSpPr>
              <p:nvPr/>
            </p:nvSpPr>
            <p:spPr bwMode="auto">
              <a:xfrm>
                <a:off x="2520" y="1267"/>
                <a:ext cx="25" cy="15"/>
              </a:xfrm>
              <a:custGeom>
                <a:avLst/>
                <a:gdLst/>
                <a:ahLst/>
                <a:cxnLst>
                  <a:cxn ang="0">
                    <a:pos x="25" y="121"/>
                  </a:cxn>
                  <a:cxn ang="0">
                    <a:pos x="0" y="65"/>
                  </a:cxn>
                  <a:cxn ang="0">
                    <a:pos x="75" y="33"/>
                  </a:cxn>
                  <a:cxn ang="0">
                    <a:pos x="149" y="0"/>
                  </a:cxn>
                  <a:cxn ang="0">
                    <a:pos x="174" y="55"/>
                  </a:cxn>
                  <a:cxn ang="0">
                    <a:pos x="99" y="88"/>
                  </a:cxn>
                  <a:cxn ang="0">
                    <a:pos x="25" y="121"/>
                  </a:cxn>
                </a:cxnLst>
                <a:rect l="0" t="0" r="r" b="b"/>
                <a:pathLst>
                  <a:path w="174" h="121">
                    <a:moveTo>
                      <a:pt x="25" y="121"/>
                    </a:moveTo>
                    <a:lnTo>
                      <a:pt x="0" y="65"/>
                    </a:lnTo>
                    <a:lnTo>
                      <a:pt x="75" y="33"/>
                    </a:lnTo>
                    <a:lnTo>
                      <a:pt x="149" y="0"/>
                    </a:lnTo>
                    <a:lnTo>
                      <a:pt x="174" y="55"/>
                    </a:lnTo>
                    <a:lnTo>
                      <a:pt x="99" y="88"/>
                    </a:lnTo>
                    <a:lnTo>
                      <a:pt x="25" y="121"/>
                    </a:lnTo>
                    <a:close/>
                  </a:path>
                </a:pathLst>
              </a:custGeom>
              <a:solidFill>
                <a:srgbClr val="FF0000"/>
              </a:solidFill>
              <a:ln w="9525">
                <a:noFill/>
                <a:round/>
                <a:headEnd/>
                <a:tailEnd/>
              </a:ln>
            </p:spPr>
            <p:txBody>
              <a:bodyPr/>
              <a:lstStyle/>
              <a:p>
                <a:endParaRPr lang="ja-JP" altLang="en-US"/>
              </a:p>
            </p:txBody>
          </p:sp>
          <p:sp>
            <p:nvSpPr>
              <p:cNvPr id="2278" name="Freeform 509"/>
              <p:cNvSpPr>
                <a:spLocks/>
              </p:cNvSpPr>
              <p:nvPr/>
            </p:nvSpPr>
            <p:spPr bwMode="auto">
              <a:xfrm>
                <a:off x="2520" y="1271"/>
                <a:ext cx="11" cy="4"/>
              </a:xfrm>
              <a:custGeom>
                <a:avLst/>
                <a:gdLst/>
                <a:ahLst/>
                <a:cxnLst>
                  <a:cxn ang="0">
                    <a:pos x="77" y="0"/>
                  </a:cxn>
                  <a:cxn ang="0">
                    <a:pos x="2" y="32"/>
                  </a:cxn>
                  <a:cxn ang="0">
                    <a:pos x="0" y="25"/>
                  </a:cxn>
                  <a:cxn ang="0">
                    <a:pos x="77" y="0"/>
                  </a:cxn>
                </a:cxnLst>
                <a:rect l="0" t="0" r="r" b="b"/>
                <a:pathLst>
                  <a:path w="77" h="32">
                    <a:moveTo>
                      <a:pt x="77" y="0"/>
                    </a:moveTo>
                    <a:lnTo>
                      <a:pt x="2" y="32"/>
                    </a:lnTo>
                    <a:lnTo>
                      <a:pt x="0" y="25"/>
                    </a:lnTo>
                    <a:lnTo>
                      <a:pt x="77" y="0"/>
                    </a:lnTo>
                    <a:close/>
                  </a:path>
                </a:pathLst>
              </a:custGeom>
              <a:solidFill>
                <a:srgbClr val="FF0000"/>
              </a:solidFill>
              <a:ln w="9525">
                <a:noFill/>
                <a:round/>
                <a:headEnd/>
                <a:tailEnd/>
              </a:ln>
            </p:spPr>
            <p:txBody>
              <a:bodyPr/>
              <a:lstStyle/>
              <a:p>
                <a:endParaRPr lang="ja-JP" altLang="en-US"/>
              </a:p>
            </p:txBody>
          </p:sp>
          <p:sp>
            <p:nvSpPr>
              <p:cNvPr id="2279" name="Freeform 510"/>
              <p:cNvSpPr>
                <a:spLocks/>
              </p:cNvSpPr>
              <p:nvPr/>
            </p:nvSpPr>
            <p:spPr bwMode="auto">
              <a:xfrm>
                <a:off x="2517" y="1260"/>
                <a:ext cx="25" cy="14"/>
              </a:xfrm>
              <a:custGeom>
                <a:avLst/>
                <a:gdLst/>
                <a:ahLst/>
                <a:cxnLst>
                  <a:cxn ang="0">
                    <a:pos x="20" y="109"/>
                  </a:cxn>
                  <a:cxn ang="0">
                    <a:pos x="0" y="50"/>
                  </a:cxn>
                  <a:cxn ang="0">
                    <a:pos x="78" y="25"/>
                  </a:cxn>
                  <a:cxn ang="0">
                    <a:pos x="154" y="0"/>
                  </a:cxn>
                  <a:cxn ang="0">
                    <a:pos x="173" y="59"/>
                  </a:cxn>
                  <a:cxn ang="0">
                    <a:pos x="97" y="84"/>
                  </a:cxn>
                  <a:cxn ang="0">
                    <a:pos x="20" y="109"/>
                  </a:cxn>
                </a:cxnLst>
                <a:rect l="0" t="0" r="r" b="b"/>
                <a:pathLst>
                  <a:path w="173" h="109">
                    <a:moveTo>
                      <a:pt x="20" y="109"/>
                    </a:moveTo>
                    <a:lnTo>
                      <a:pt x="0" y="50"/>
                    </a:lnTo>
                    <a:lnTo>
                      <a:pt x="78" y="25"/>
                    </a:lnTo>
                    <a:lnTo>
                      <a:pt x="154" y="0"/>
                    </a:lnTo>
                    <a:lnTo>
                      <a:pt x="173" y="59"/>
                    </a:lnTo>
                    <a:lnTo>
                      <a:pt x="97" y="84"/>
                    </a:lnTo>
                    <a:lnTo>
                      <a:pt x="20" y="109"/>
                    </a:lnTo>
                    <a:close/>
                  </a:path>
                </a:pathLst>
              </a:custGeom>
              <a:solidFill>
                <a:srgbClr val="FF0000"/>
              </a:solidFill>
              <a:ln w="9525">
                <a:noFill/>
                <a:round/>
                <a:headEnd/>
                <a:tailEnd/>
              </a:ln>
            </p:spPr>
            <p:txBody>
              <a:bodyPr/>
              <a:lstStyle/>
              <a:p>
                <a:endParaRPr lang="ja-JP" altLang="en-US"/>
              </a:p>
            </p:txBody>
          </p:sp>
          <p:sp>
            <p:nvSpPr>
              <p:cNvPr id="2280" name="Freeform 511"/>
              <p:cNvSpPr>
                <a:spLocks/>
              </p:cNvSpPr>
              <p:nvPr/>
            </p:nvSpPr>
            <p:spPr bwMode="auto">
              <a:xfrm>
                <a:off x="2517" y="1263"/>
                <a:ext cx="11" cy="3"/>
              </a:xfrm>
              <a:custGeom>
                <a:avLst/>
                <a:gdLst/>
                <a:ahLst/>
                <a:cxnLst>
                  <a:cxn ang="0">
                    <a:pos x="79" y="0"/>
                  </a:cxn>
                  <a:cxn ang="0">
                    <a:pos x="1" y="25"/>
                  </a:cxn>
                  <a:cxn ang="0">
                    <a:pos x="0" y="19"/>
                  </a:cxn>
                  <a:cxn ang="0">
                    <a:pos x="79" y="0"/>
                  </a:cxn>
                </a:cxnLst>
                <a:rect l="0" t="0" r="r" b="b"/>
                <a:pathLst>
                  <a:path w="79" h="25">
                    <a:moveTo>
                      <a:pt x="79" y="0"/>
                    </a:moveTo>
                    <a:lnTo>
                      <a:pt x="1" y="25"/>
                    </a:lnTo>
                    <a:lnTo>
                      <a:pt x="0" y="19"/>
                    </a:lnTo>
                    <a:lnTo>
                      <a:pt x="79" y="0"/>
                    </a:lnTo>
                    <a:close/>
                  </a:path>
                </a:pathLst>
              </a:custGeom>
              <a:solidFill>
                <a:srgbClr val="FF0000"/>
              </a:solidFill>
              <a:ln w="9525">
                <a:noFill/>
                <a:round/>
                <a:headEnd/>
                <a:tailEnd/>
              </a:ln>
            </p:spPr>
            <p:txBody>
              <a:bodyPr/>
              <a:lstStyle/>
              <a:p>
                <a:endParaRPr lang="ja-JP" altLang="en-US"/>
              </a:p>
            </p:txBody>
          </p:sp>
          <p:sp>
            <p:nvSpPr>
              <p:cNvPr id="2281" name="Freeform 512"/>
              <p:cNvSpPr>
                <a:spLocks/>
              </p:cNvSpPr>
              <p:nvPr/>
            </p:nvSpPr>
            <p:spPr bwMode="auto">
              <a:xfrm>
                <a:off x="2515" y="1253"/>
                <a:ext cx="24" cy="13"/>
              </a:xfrm>
              <a:custGeom>
                <a:avLst/>
                <a:gdLst/>
                <a:ahLst/>
                <a:cxnLst>
                  <a:cxn ang="0">
                    <a:pos x="15" y="97"/>
                  </a:cxn>
                  <a:cxn ang="0">
                    <a:pos x="0" y="36"/>
                  </a:cxn>
                  <a:cxn ang="0">
                    <a:pos x="79" y="18"/>
                  </a:cxn>
                  <a:cxn ang="0">
                    <a:pos x="157" y="0"/>
                  </a:cxn>
                  <a:cxn ang="0">
                    <a:pos x="172" y="60"/>
                  </a:cxn>
                  <a:cxn ang="0">
                    <a:pos x="94" y="78"/>
                  </a:cxn>
                  <a:cxn ang="0">
                    <a:pos x="15" y="97"/>
                  </a:cxn>
                </a:cxnLst>
                <a:rect l="0" t="0" r="r" b="b"/>
                <a:pathLst>
                  <a:path w="172" h="97">
                    <a:moveTo>
                      <a:pt x="15" y="97"/>
                    </a:moveTo>
                    <a:lnTo>
                      <a:pt x="0" y="36"/>
                    </a:lnTo>
                    <a:lnTo>
                      <a:pt x="79" y="18"/>
                    </a:lnTo>
                    <a:lnTo>
                      <a:pt x="157" y="0"/>
                    </a:lnTo>
                    <a:lnTo>
                      <a:pt x="172" y="60"/>
                    </a:lnTo>
                    <a:lnTo>
                      <a:pt x="94" y="78"/>
                    </a:lnTo>
                    <a:lnTo>
                      <a:pt x="15" y="97"/>
                    </a:lnTo>
                    <a:close/>
                  </a:path>
                </a:pathLst>
              </a:custGeom>
              <a:solidFill>
                <a:srgbClr val="FF0000"/>
              </a:solidFill>
              <a:ln w="9525">
                <a:noFill/>
                <a:round/>
                <a:headEnd/>
                <a:tailEnd/>
              </a:ln>
            </p:spPr>
            <p:txBody>
              <a:bodyPr/>
              <a:lstStyle/>
              <a:p>
                <a:endParaRPr lang="ja-JP" altLang="en-US"/>
              </a:p>
            </p:txBody>
          </p:sp>
          <p:sp>
            <p:nvSpPr>
              <p:cNvPr id="2282" name="Freeform 513"/>
              <p:cNvSpPr>
                <a:spLocks/>
              </p:cNvSpPr>
              <p:nvPr/>
            </p:nvSpPr>
            <p:spPr bwMode="auto">
              <a:xfrm>
                <a:off x="2515" y="1256"/>
                <a:ext cx="11" cy="2"/>
              </a:xfrm>
              <a:custGeom>
                <a:avLst/>
                <a:gdLst/>
                <a:ahLst/>
                <a:cxnLst>
                  <a:cxn ang="0">
                    <a:pos x="80" y="0"/>
                  </a:cxn>
                  <a:cxn ang="0">
                    <a:pos x="1" y="18"/>
                  </a:cxn>
                  <a:cxn ang="0">
                    <a:pos x="0" y="10"/>
                  </a:cxn>
                  <a:cxn ang="0">
                    <a:pos x="80" y="0"/>
                  </a:cxn>
                </a:cxnLst>
                <a:rect l="0" t="0" r="r" b="b"/>
                <a:pathLst>
                  <a:path w="80" h="18">
                    <a:moveTo>
                      <a:pt x="80" y="0"/>
                    </a:moveTo>
                    <a:lnTo>
                      <a:pt x="1" y="18"/>
                    </a:lnTo>
                    <a:lnTo>
                      <a:pt x="0" y="10"/>
                    </a:lnTo>
                    <a:lnTo>
                      <a:pt x="80" y="0"/>
                    </a:lnTo>
                    <a:close/>
                  </a:path>
                </a:pathLst>
              </a:custGeom>
              <a:solidFill>
                <a:srgbClr val="FF0000"/>
              </a:solidFill>
              <a:ln w="9525">
                <a:noFill/>
                <a:round/>
                <a:headEnd/>
                <a:tailEnd/>
              </a:ln>
            </p:spPr>
            <p:txBody>
              <a:bodyPr/>
              <a:lstStyle/>
              <a:p>
                <a:endParaRPr lang="ja-JP" altLang="en-US"/>
              </a:p>
            </p:txBody>
          </p:sp>
          <p:sp>
            <p:nvSpPr>
              <p:cNvPr id="2283" name="Freeform 514"/>
              <p:cNvSpPr>
                <a:spLocks/>
              </p:cNvSpPr>
              <p:nvPr/>
            </p:nvSpPr>
            <p:spPr bwMode="auto">
              <a:xfrm>
                <a:off x="2513" y="1246"/>
                <a:ext cx="24" cy="11"/>
              </a:xfrm>
              <a:custGeom>
                <a:avLst/>
                <a:gdLst/>
                <a:ahLst/>
                <a:cxnLst>
                  <a:cxn ang="0">
                    <a:pos x="8" y="84"/>
                  </a:cxn>
                  <a:cxn ang="0">
                    <a:pos x="0" y="22"/>
                  </a:cxn>
                  <a:cxn ang="0">
                    <a:pos x="79" y="10"/>
                  </a:cxn>
                  <a:cxn ang="0">
                    <a:pos x="159" y="0"/>
                  </a:cxn>
                  <a:cxn ang="0">
                    <a:pos x="168" y="62"/>
                  </a:cxn>
                  <a:cxn ang="0">
                    <a:pos x="88" y="74"/>
                  </a:cxn>
                  <a:cxn ang="0">
                    <a:pos x="8" y="84"/>
                  </a:cxn>
                </a:cxnLst>
                <a:rect l="0" t="0" r="r" b="b"/>
                <a:pathLst>
                  <a:path w="168" h="84">
                    <a:moveTo>
                      <a:pt x="8" y="84"/>
                    </a:moveTo>
                    <a:lnTo>
                      <a:pt x="0" y="22"/>
                    </a:lnTo>
                    <a:lnTo>
                      <a:pt x="79" y="10"/>
                    </a:lnTo>
                    <a:lnTo>
                      <a:pt x="159" y="0"/>
                    </a:lnTo>
                    <a:lnTo>
                      <a:pt x="168" y="62"/>
                    </a:lnTo>
                    <a:lnTo>
                      <a:pt x="88" y="74"/>
                    </a:lnTo>
                    <a:lnTo>
                      <a:pt x="8" y="84"/>
                    </a:lnTo>
                    <a:close/>
                  </a:path>
                </a:pathLst>
              </a:custGeom>
              <a:solidFill>
                <a:srgbClr val="FF0000"/>
              </a:solidFill>
              <a:ln w="9525">
                <a:noFill/>
                <a:round/>
                <a:headEnd/>
                <a:tailEnd/>
              </a:ln>
            </p:spPr>
            <p:txBody>
              <a:bodyPr/>
              <a:lstStyle/>
              <a:p>
                <a:endParaRPr lang="ja-JP" altLang="en-US"/>
              </a:p>
            </p:txBody>
          </p:sp>
          <p:sp>
            <p:nvSpPr>
              <p:cNvPr id="2284" name="Freeform 515"/>
              <p:cNvSpPr>
                <a:spLocks/>
              </p:cNvSpPr>
              <p:nvPr/>
            </p:nvSpPr>
            <p:spPr bwMode="auto">
              <a:xfrm>
                <a:off x="2513" y="1248"/>
                <a:ext cx="12" cy="1"/>
              </a:xfrm>
              <a:custGeom>
                <a:avLst/>
                <a:gdLst/>
                <a:ahLst/>
                <a:cxnLst>
                  <a:cxn ang="0">
                    <a:pos x="80" y="0"/>
                  </a:cxn>
                  <a:cxn ang="0">
                    <a:pos x="1" y="12"/>
                  </a:cxn>
                  <a:cxn ang="0">
                    <a:pos x="0" y="5"/>
                  </a:cxn>
                  <a:cxn ang="0">
                    <a:pos x="80" y="0"/>
                  </a:cxn>
                </a:cxnLst>
                <a:rect l="0" t="0" r="r" b="b"/>
                <a:pathLst>
                  <a:path w="80" h="12">
                    <a:moveTo>
                      <a:pt x="80" y="0"/>
                    </a:moveTo>
                    <a:lnTo>
                      <a:pt x="1" y="12"/>
                    </a:lnTo>
                    <a:lnTo>
                      <a:pt x="0" y="5"/>
                    </a:lnTo>
                    <a:lnTo>
                      <a:pt x="80" y="0"/>
                    </a:lnTo>
                    <a:close/>
                  </a:path>
                </a:pathLst>
              </a:custGeom>
              <a:solidFill>
                <a:srgbClr val="FF0000"/>
              </a:solidFill>
              <a:ln w="9525">
                <a:noFill/>
                <a:round/>
                <a:headEnd/>
                <a:tailEnd/>
              </a:ln>
            </p:spPr>
            <p:txBody>
              <a:bodyPr/>
              <a:lstStyle/>
              <a:p>
                <a:endParaRPr lang="ja-JP" altLang="en-US"/>
              </a:p>
            </p:txBody>
          </p:sp>
          <p:sp>
            <p:nvSpPr>
              <p:cNvPr id="2285" name="Freeform 516"/>
              <p:cNvSpPr>
                <a:spLocks/>
              </p:cNvSpPr>
              <p:nvPr/>
            </p:nvSpPr>
            <p:spPr bwMode="auto">
              <a:xfrm>
                <a:off x="2513" y="1239"/>
                <a:ext cx="23" cy="9"/>
              </a:xfrm>
              <a:custGeom>
                <a:avLst/>
                <a:gdLst/>
                <a:ahLst/>
                <a:cxnLst>
                  <a:cxn ang="0">
                    <a:pos x="4" y="72"/>
                  </a:cxn>
                  <a:cxn ang="0">
                    <a:pos x="0" y="6"/>
                  </a:cxn>
                  <a:cxn ang="0">
                    <a:pos x="81" y="3"/>
                  </a:cxn>
                  <a:cxn ang="0">
                    <a:pos x="162" y="0"/>
                  </a:cxn>
                  <a:cxn ang="0">
                    <a:pos x="165" y="64"/>
                  </a:cxn>
                  <a:cxn ang="0">
                    <a:pos x="84" y="67"/>
                  </a:cxn>
                  <a:cxn ang="0">
                    <a:pos x="4" y="72"/>
                  </a:cxn>
                </a:cxnLst>
                <a:rect l="0" t="0" r="r" b="b"/>
                <a:pathLst>
                  <a:path w="165" h="72">
                    <a:moveTo>
                      <a:pt x="4" y="72"/>
                    </a:moveTo>
                    <a:lnTo>
                      <a:pt x="0" y="6"/>
                    </a:lnTo>
                    <a:lnTo>
                      <a:pt x="81" y="3"/>
                    </a:lnTo>
                    <a:lnTo>
                      <a:pt x="162" y="0"/>
                    </a:lnTo>
                    <a:lnTo>
                      <a:pt x="165" y="64"/>
                    </a:lnTo>
                    <a:lnTo>
                      <a:pt x="84" y="67"/>
                    </a:lnTo>
                    <a:lnTo>
                      <a:pt x="4" y="72"/>
                    </a:lnTo>
                    <a:close/>
                  </a:path>
                </a:pathLst>
              </a:custGeom>
              <a:solidFill>
                <a:srgbClr val="FF0000"/>
              </a:solidFill>
              <a:ln w="9525">
                <a:noFill/>
                <a:round/>
                <a:headEnd/>
                <a:tailEnd/>
              </a:ln>
            </p:spPr>
            <p:txBody>
              <a:bodyPr/>
              <a:lstStyle/>
              <a:p>
                <a:endParaRPr lang="ja-JP" altLang="en-US"/>
              </a:p>
            </p:txBody>
          </p:sp>
          <p:sp>
            <p:nvSpPr>
              <p:cNvPr id="2286" name="Freeform 517"/>
              <p:cNvSpPr>
                <a:spLocks/>
              </p:cNvSpPr>
              <p:nvPr/>
            </p:nvSpPr>
            <p:spPr bwMode="auto">
              <a:xfrm>
                <a:off x="2513" y="1239"/>
                <a:ext cx="11" cy="1"/>
              </a:xfrm>
              <a:custGeom>
                <a:avLst/>
                <a:gdLst/>
                <a:ahLst/>
                <a:cxnLst>
                  <a:cxn ang="0">
                    <a:pos x="81" y="3"/>
                  </a:cxn>
                  <a:cxn ang="0">
                    <a:pos x="0" y="6"/>
                  </a:cxn>
                  <a:cxn ang="0">
                    <a:pos x="0" y="0"/>
                  </a:cxn>
                  <a:cxn ang="0">
                    <a:pos x="81" y="3"/>
                  </a:cxn>
                </a:cxnLst>
                <a:rect l="0" t="0" r="r" b="b"/>
                <a:pathLst>
                  <a:path w="81" h="6">
                    <a:moveTo>
                      <a:pt x="81" y="3"/>
                    </a:moveTo>
                    <a:lnTo>
                      <a:pt x="0" y="6"/>
                    </a:lnTo>
                    <a:lnTo>
                      <a:pt x="0" y="0"/>
                    </a:lnTo>
                    <a:lnTo>
                      <a:pt x="81" y="3"/>
                    </a:lnTo>
                    <a:close/>
                  </a:path>
                </a:pathLst>
              </a:custGeom>
              <a:solidFill>
                <a:srgbClr val="FF0000"/>
              </a:solidFill>
              <a:ln w="9525">
                <a:noFill/>
                <a:round/>
                <a:headEnd/>
                <a:tailEnd/>
              </a:ln>
            </p:spPr>
            <p:txBody>
              <a:bodyPr/>
              <a:lstStyle/>
              <a:p>
                <a:endParaRPr lang="ja-JP" altLang="en-US"/>
              </a:p>
            </p:txBody>
          </p:sp>
          <p:sp>
            <p:nvSpPr>
              <p:cNvPr id="2287" name="Freeform 518"/>
              <p:cNvSpPr>
                <a:spLocks/>
              </p:cNvSpPr>
              <p:nvPr/>
            </p:nvSpPr>
            <p:spPr bwMode="auto">
              <a:xfrm>
                <a:off x="2513" y="1231"/>
                <a:ext cx="23" cy="9"/>
              </a:xfrm>
              <a:custGeom>
                <a:avLst/>
                <a:gdLst/>
                <a:ahLst/>
                <a:cxnLst>
                  <a:cxn ang="0">
                    <a:pos x="0" y="65"/>
                  </a:cxn>
                  <a:cxn ang="0">
                    <a:pos x="4" y="0"/>
                  </a:cxn>
                  <a:cxn ang="0">
                    <a:pos x="84" y="4"/>
                  </a:cxn>
                  <a:cxn ang="0">
                    <a:pos x="165" y="7"/>
                  </a:cxn>
                  <a:cxn ang="0">
                    <a:pos x="162" y="71"/>
                  </a:cxn>
                  <a:cxn ang="0">
                    <a:pos x="81" y="68"/>
                  </a:cxn>
                  <a:cxn ang="0">
                    <a:pos x="0" y="65"/>
                  </a:cxn>
                </a:cxnLst>
                <a:rect l="0" t="0" r="r" b="b"/>
                <a:pathLst>
                  <a:path w="165" h="71">
                    <a:moveTo>
                      <a:pt x="0" y="65"/>
                    </a:moveTo>
                    <a:lnTo>
                      <a:pt x="4" y="0"/>
                    </a:lnTo>
                    <a:lnTo>
                      <a:pt x="84" y="4"/>
                    </a:lnTo>
                    <a:lnTo>
                      <a:pt x="165" y="7"/>
                    </a:lnTo>
                    <a:lnTo>
                      <a:pt x="162" y="71"/>
                    </a:lnTo>
                    <a:lnTo>
                      <a:pt x="81" y="68"/>
                    </a:lnTo>
                    <a:lnTo>
                      <a:pt x="0" y="65"/>
                    </a:lnTo>
                    <a:close/>
                  </a:path>
                </a:pathLst>
              </a:custGeom>
              <a:solidFill>
                <a:srgbClr val="FF0000"/>
              </a:solidFill>
              <a:ln w="9525">
                <a:noFill/>
                <a:round/>
                <a:headEnd/>
                <a:tailEnd/>
              </a:ln>
            </p:spPr>
            <p:txBody>
              <a:bodyPr/>
              <a:lstStyle/>
              <a:p>
                <a:endParaRPr lang="ja-JP" altLang="en-US"/>
              </a:p>
            </p:txBody>
          </p:sp>
          <p:sp>
            <p:nvSpPr>
              <p:cNvPr id="2288" name="Freeform 519"/>
              <p:cNvSpPr>
                <a:spLocks/>
              </p:cNvSpPr>
              <p:nvPr/>
            </p:nvSpPr>
            <p:spPr bwMode="auto">
              <a:xfrm>
                <a:off x="2513" y="1230"/>
                <a:ext cx="12" cy="2"/>
              </a:xfrm>
              <a:custGeom>
                <a:avLst/>
                <a:gdLst/>
                <a:ahLst/>
                <a:cxnLst>
                  <a:cxn ang="0">
                    <a:pos x="80" y="12"/>
                  </a:cxn>
                  <a:cxn ang="0">
                    <a:pos x="0" y="8"/>
                  </a:cxn>
                  <a:cxn ang="0">
                    <a:pos x="1" y="0"/>
                  </a:cxn>
                  <a:cxn ang="0">
                    <a:pos x="80" y="12"/>
                  </a:cxn>
                </a:cxnLst>
                <a:rect l="0" t="0" r="r" b="b"/>
                <a:pathLst>
                  <a:path w="80" h="12">
                    <a:moveTo>
                      <a:pt x="80" y="12"/>
                    </a:moveTo>
                    <a:lnTo>
                      <a:pt x="0" y="8"/>
                    </a:lnTo>
                    <a:lnTo>
                      <a:pt x="1" y="0"/>
                    </a:lnTo>
                    <a:lnTo>
                      <a:pt x="80" y="12"/>
                    </a:lnTo>
                    <a:close/>
                  </a:path>
                </a:pathLst>
              </a:custGeom>
              <a:solidFill>
                <a:srgbClr val="FF0000"/>
              </a:solidFill>
              <a:ln w="9525">
                <a:noFill/>
                <a:round/>
                <a:headEnd/>
                <a:tailEnd/>
              </a:ln>
            </p:spPr>
            <p:txBody>
              <a:bodyPr/>
              <a:lstStyle/>
              <a:p>
                <a:endParaRPr lang="ja-JP" altLang="en-US"/>
              </a:p>
            </p:txBody>
          </p:sp>
          <p:sp>
            <p:nvSpPr>
              <p:cNvPr id="2289" name="Freeform 520"/>
              <p:cNvSpPr>
                <a:spLocks/>
              </p:cNvSpPr>
              <p:nvPr/>
            </p:nvSpPr>
            <p:spPr bwMode="auto">
              <a:xfrm>
                <a:off x="2513" y="1222"/>
                <a:ext cx="24" cy="11"/>
              </a:xfrm>
              <a:custGeom>
                <a:avLst/>
                <a:gdLst/>
                <a:ahLst/>
                <a:cxnLst>
                  <a:cxn ang="0">
                    <a:pos x="0" y="62"/>
                  </a:cxn>
                  <a:cxn ang="0">
                    <a:pos x="8" y="0"/>
                  </a:cxn>
                  <a:cxn ang="0">
                    <a:pos x="88" y="10"/>
                  </a:cxn>
                  <a:cxn ang="0">
                    <a:pos x="168" y="22"/>
                  </a:cxn>
                  <a:cxn ang="0">
                    <a:pos x="159" y="84"/>
                  </a:cxn>
                  <a:cxn ang="0">
                    <a:pos x="79" y="74"/>
                  </a:cxn>
                  <a:cxn ang="0">
                    <a:pos x="0" y="62"/>
                  </a:cxn>
                </a:cxnLst>
                <a:rect l="0" t="0" r="r" b="b"/>
                <a:pathLst>
                  <a:path w="168" h="84">
                    <a:moveTo>
                      <a:pt x="0" y="62"/>
                    </a:moveTo>
                    <a:lnTo>
                      <a:pt x="8" y="0"/>
                    </a:lnTo>
                    <a:lnTo>
                      <a:pt x="88" y="10"/>
                    </a:lnTo>
                    <a:lnTo>
                      <a:pt x="168" y="22"/>
                    </a:lnTo>
                    <a:lnTo>
                      <a:pt x="159" y="84"/>
                    </a:lnTo>
                    <a:lnTo>
                      <a:pt x="79" y="74"/>
                    </a:lnTo>
                    <a:lnTo>
                      <a:pt x="0" y="62"/>
                    </a:lnTo>
                    <a:close/>
                  </a:path>
                </a:pathLst>
              </a:custGeom>
              <a:solidFill>
                <a:srgbClr val="FF0000"/>
              </a:solidFill>
              <a:ln w="9525">
                <a:noFill/>
                <a:round/>
                <a:headEnd/>
                <a:tailEnd/>
              </a:ln>
            </p:spPr>
            <p:txBody>
              <a:bodyPr/>
              <a:lstStyle/>
              <a:p>
                <a:endParaRPr lang="ja-JP" altLang="en-US"/>
              </a:p>
            </p:txBody>
          </p:sp>
          <p:sp>
            <p:nvSpPr>
              <p:cNvPr id="2290" name="Freeform 521"/>
              <p:cNvSpPr>
                <a:spLocks/>
              </p:cNvSpPr>
              <p:nvPr/>
            </p:nvSpPr>
            <p:spPr bwMode="auto">
              <a:xfrm>
                <a:off x="2515" y="1222"/>
                <a:ext cx="11" cy="2"/>
              </a:xfrm>
              <a:custGeom>
                <a:avLst/>
                <a:gdLst/>
                <a:ahLst/>
                <a:cxnLst>
                  <a:cxn ang="0">
                    <a:pos x="80" y="18"/>
                  </a:cxn>
                  <a:cxn ang="0">
                    <a:pos x="0" y="8"/>
                  </a:cxn>
                  <a:cxn ang="0">
                    <a:pos x="1" y="0"/>
                  </a:cxn>
                  <a:cxn ang="0">
                    <a:pos x="80" y="18"/>
                  </a:cxn>
                </a:cxnLst>
                <a:rect l="0" t="0" r="r" b="b"/>
                <a:pathLst>
                  <a:path w="80" h="18">
                    <a:moveTo>
                      <a:pt x="80" y="18"/>
                    </a:moveTo>
                    <a:lnTo>
                      <a:pt x="0" y="8"/>
                    </a:lnTo>
                    <a:lnTo>
                      <a:pt x="1" y="0"/>
                    </a:lnTo>
                    <a:lnTo>
                      <a:pt x="80" y="18"/>
                    </a:lnTo>
                    <a:close/>
                  </a:path>
                </a:pathLst>
              </a:custGeom>
              <a:solidFill>
                <a:srgbClr val="FF0000"/>
              </a:solidFill>
              <a:ln w="9525">
                <a:noFill/>
                <a:round/>
                <a:headEnd/>
                <a:tailEnd/>
              </a:ln>
            </p:spPr>
            <p:txBody>
              <a:bodyPr/>
              <a:lstStyle/>
              <a:p>
                <a:endParaRPr lang="ja-JP" altLang="en-US"/>
              </a:p>
            </p:txBody>
          </p:sp>
          <p:sp>
            <p:nvSpPr>
              <p:cNvPr id="2291" name="Freeform 522"/>
              <p:cNvSpPr>
                <a:spLocks/>
              </p:cNvSpPr>
              <p:nvPr/>
            </p:nvSpPr>
            <p:spPr bwMode="auto">
              <a:xfrm>
                <a:off x="2515" y="1214"/>
                <a:ext cx="24" cy="12"/>
              </a:xfrm>
              <a:custGeom>
                <a:avLst/>
                <a:gdLst/>
                <a:ahLst/>
                <a:cxnLst>
                  <a:cxn ang="0">
                    <a:pos x="0" y="61"/>
                  </a:cxn>
                  <a:cxn ang="0">
                    <a:pos x="15" y="0"/>
                  </a:cxn>
                  <a:cxn ang="0">
                    <a:pos x="94" y="19"/>
                  </a:cxn>
                  <a:cxn ang="0">
                    <a:pos x="172" y="37"/>
                  </a:cxn>
                  <a:cxn ang="0">
                    <a:pos x="157" y="97"/>
                  </a:cxn>
                  <a:cxn ang="0">
                    <a:pos x="79" y="79"/>
                  </a:cxn>
                  <a:cxn ang="0">
                    <a:pos x="0" y="61"/>
                  </a:cxn>
                </a:cxnLst>
                <a:rect l="0" t="0" r="r" b="b"/>
                <a:pathLst>
                  <a:path w="172" h="97">
                    <a:moveTo>
                      <a:pt x="0" y="61"/>
                    </a:moveTo>
                    <a:lnTo>
                      <a:pt x="15" y="0"/>
                    </a:lnTo>
                    <a:lnTo>
                      <a:pt x="94" y="19"/>
                    </a:lnTo>
                    <a:lnTo>
                      <a:pt x="172" y="37"/>
                    </a:lnTo>
                    <a:lnTo>
                      <a:pt x="157" y="97"/>
                    </a:lnTo>
                    <a:lnTo>
                      <a:pt x="79" y="79"/>
                    </a:lnTo>
                    <a:lnTo>
                      <a:pt x="0" y="61"/>
                    </a:lnTo>
                    <a:close/>
                  </a:path>
                </a:pathLst>
              </a:custGeom>
              <a:solidFill>
                <a:srgbClr val="FF0000"/>
              </a:solidFill>
              <a:ln w="9525">
                <a:noFill/>
                <a:round/>
                <a:headEnd/>
                <a:tailEnd/>
              </a:ln>
            </p:spPr>
            <p:txBody>
              <a:bodyPr/>
              <a:lstStyle/>
              <a:p>
                <a:endParaRPr lang="ja-JP" altLang="en-US"/>
              </a:p>
            </p:txBody>
          </p:sp>
          <p:sp>
            <p:nvSpPr>
              <p:cNvPr id="2292" name="Freeform 523"/>
              <p:cNvSpPr>
                <a:spLocks/>
              </p:cNvSpPr>
              <p:nvPr/>
            </p:nvSpPr>
            <p:spPr bwMode="auto">
              <a:xfrm>
                <a:off x="2517" y="1213"/>
                <a:ext cx="11" cy="3"/>
              </a:xfrm>
              <a:custGeom>
                <a:avLst/>
                <a:gdLst/>
                <a:ahLst/>
                <a:cxnLst>
                  <a:cxn ang="0">
                    <a:pos x="79" y="25"/>
                  </a:cxn>
                  <a:cxn ang="0">
                    <a:pos x="0" y="6"/>
                  </a:cxn>
                  <a:cxn ang="0">
                    <a:pos x="1" y="0"/>
                  </a:cxn>
                  <a:cxn ang="0">
                    <a:pos x="79" y="25"/>
                  </a:cxn>
                </a:cxnLst>
                <a:rect l="0" t="0" r="r" b="b"/>
                <a:pathLst>
                  <a:path w="79" h="25">
                    <a:moveTo>
                      <a:pt x="79" y="25"/>
                    </a:moveTo>
                    <a:lnTo>
                      <a:pt x="0" y="6"/>
                    </a:lnTo>
                    <a:lnTo>
                      <a:pt x="1" y="0"/>
                    </a:lnTo>
                    <a:lnTo>
                      <a:pt x="79" y="25"/>
                    </a:lnTo>
                    <a:close/>
                  </a:path>
                </a:pathLst>
              </a:custGeom>
              <a:solidFill>
                <a:srgbClr val="FF0000"/>
              </a:solidFill>
              <a:ln w="9525">
                <a:noFill/>
                <a:round/>
                <a:headEnd/>
                <a:tailEnd/>
              </a:ln>
            </p:spPr>
            <p:txBody>
              <a:bodyPr/>
              <a:lstStyle/>
              <a:p>
                <a:endParaRPr lang="ja-JP" altLang="en-US"/>
              </a:p>
            </p:txBody>
          </p:sp>
          <p:sp>
            <p:nvSpPr>
              <p:cNvPr id="2293" name="Freeform 524"/>
              <p:cNvSpPr>
                <a:spLocks/>
              </p:cNvSpPr>
              <p:nvPr/>
            </p:nvSpPr>
            <p:spPr bwMode="auto">
              <a:xfrm>
                <a:off x="2517" y="1206"/>
                <a:ext cx="25" cy="13"/>
              </a:xfrm>
              <a:custGeom>
                <a:avLst/>
                <a:gdLst/>
                <a:ahLst/>
                <a:cxnLst>
                  <a:cxn ang="0">
                    <a:pos x="0" y="59"/>
                  </a:cxn>
                  <a:cxn ang="0">
                    <a:pos x="20" y="0"/>
                  </a:cxn>
                  <a:cxn ang="0">
                    <a:pos x="97" y="25"/>
                  </a:cxn>
                  <a:cxn ang="0">
                    <a:pos x="173" y="51"/>
                  </a:cxn>
                  <a:cxn ang="0">
                    <a:pos x="154" y="110"/>
                  </a:cxn>
                  <a:cxn ang="0">
                    <a:pos x="78" y="84"/>
                  </a:cxn>
                  <a:cxn ang="0">
                    <a:pos x="0" y="59"/>
                  </a:cxn>
                </a:cxnLst>
                <a:rect l="0" t="0" r="r" b="b"/>
                <a:pathLst>
                  <a:path w="173" h="110">
                    <a:moveTo>
                      <a:pt x="0" y="59"/>
                    </a:moveTo>
                    <a:lnTo>
                      <a:pt x="20" y="0"/>
                    </a:lnTo>
                    <a:lnTo>
                      <a:pt x="97" y="25"/>
                    </a:lnTo>
                    <a:lnTo>
                      <a:pt x="173" y="51"/>
                    </a:lnTo>
                    <a:lnTo>
                      <a:pt x="154" y="110"/>
                    </a:lnTo>
                    <a:lnTo>
                      <a:pt x="78" y="84"/>
                    </a:lnTo>
                    <a:lnTo>
                      <a:pt x="0" y="59"/>
                    </a:lnTo>
                    <a:close/>
                  </a:path>
                </a:pathLst>
              </a:custGeom>
              <a:solidFill>
                <a:srgbClr val="FF0000"/>
              </a:solidFill>
              <a:ln w="9525">
                <a:noFill/>
                <a:round/>
                <a:headEnd/>
                <a:tailEnd/>
              </a:ln>
            </p:spPr>
            <p:txBody>
              <a:bodyPr/>
              <a:lstStyle/>
              <a:p>
                <a:endParaRPr lang="ja-JP" altLang="en-US"/>
              </a:p>
            </p:txBody>
          </p:sp>
          <p:sp>
            <p:nvSpPr>
              <p:cNvPr id="2294" name="Freeform 525"/>
              <p:cNvSpPr>
                <a:spLocks/>
              </p:cNvSpPr>
              <p:nvPr/>
            </p:nvSpPr>
            <p:spPr bwMode="auto">
              <a:xfrm>
                <a:off x="2520" y="1205"/>
                <a:ext cx="11" cy="4"/>
              </a:xfrm>
              <a:custGeom>
                <a:avLst/>
                <a:gdLst/>
                <a:ahLst/>
                <a:cxnLst>
                  <a:cxn ang="0">
                    <a:pos x="77" y="31"/>
                  </a:cxn>
                  <a:cxn ang="0">
                    <a:pos x="0" y="6"/>
                  </a:cxn>
                  <a:cxn ang="0">
                    <a:pos x="2" y="0"/>
                  </a:cxn>
                  <a:cxn ang="0">
                    <a:pos x="77" y="31"/>
                  </a:cxn>
                </a:cxnLst>
                <a:rect l="0" t="0" r="r" b="b"/>
                <a:pathLst>
                  <a:path w="77" h="31">
                    <a:moveTo>
                      <a:pt x="77" y="31"/>
                    </a:moveTo>
                    <a:lnTo>
                      <a:pt x="0" y="6"/>
                    </a:lnTo>
                    <a:lnTo>
                      <a:pt x="2" y="0"/>
                    </a:lnTo>
                    <a:lnTo>
                      <a:pt x="77" y="31"/>
                    </a:lnTo>
                    <a:close/>
                  </a:path>
                </a:pathLst>
              </a:custGeom>
              <a:solidFill>
                <a:srgbClr val="FF0000"/>
              </a:solidFill>
              <a:ln w="9525">
                <a:noFill/>
                <a:round/>
                <a:headEnd/>
                <a:tailEnd/>
              </a:ln>
            </p:spPr>
            <p:txBody>
              <a:bodyPr/>
              <a:lstStyle/>
              <a:p>
                <a:endParaRPr lang="ja-JP" altLang="en-US"/>
              </a:p>
            </p:txBody>
          </p:sp>
          <p:sp>
            <p:nvSpPr>
              <p:cNvPr id="2295" name="Freeform 526"/>
              <p:cNvSpPr>
                <a:spLocks/>
              </p:cNvSpPr>
              <p:nvPr/>
            </p:nvSpPr>
            <p:spPr bwMode="auto">
              <a:xfrm>
                <a:off x="2520" y="1198"/>
                <a:ext cx="25" cy="15"/>
              </a:xfrm>
              <a:custGeom>
                <a:avLst/>
                <a:gdLst/>
                <a:ahLst/>
                <a:cxnLst>
                  <a:cxn ang="0">
                    <a:pos x="0" y="56"/>
                  </a:cxn>
                  <a:cxn ang="0">
                    <a:pos x="25" y="0"/>
                  </a:cxn>
                  <a:cxn ang="0">
                    <a:pos x="99" y="32"/>
                  </a:cxn>
                  <a:cxn ang="0">
                    <a:pos x="174" y="65"/>
                  </a:cxn>
                  <a:cxn ang="0">
                    <a:pos x="149" y="120"/>
                  </a:cxn>
                  <a:cxn ang="0">
                    <a:pos x="75" y="87"/>
                  </a:cxn>
                  <a:cxn ang="0">
                    <a:pos x="0" y="56"/>
                  </a:cxn>
                </a:cxnLst>
                <a:rect l="0" t="0" r="r" b="b"/>
                <a:pathLst>
                  <a:path w="174" h="120">
                    <a:moveTo>
                      <a:pt x="0" y="56"/>
                    </a:moveTo>
                    <a:lnTo>
                      <a:pt x="25" y="0"/>
                    </a:lnTo>
                    <a:lnTo>
                      <a:pt x="99" y="32"/>
                    </a:lnTo>
                    <a:lnTo>
                      <a:pt x="174" y="65"/>
                    </a:lnTo>
                    <a:lnTo>
                      <a:pt x="149" y="120"/>
                    </a:lnTo>
                    <a:lnTo>
                      <a:pt x="75" y="87"/>
                    </a:lnTo>
                    <a:lnTo>
                      <a:pt x="0" y="56"/>
                    </a:lnTo>
                    <a:close/>
                  </a:path>
                </a:pathLst>
              </a:custGeom>
              <a:solidFill>
                <a:srgbClr val="FF0000"/>
              </a:solidFill>
              <a:ln w="9525">
                <a:noFill/>
                <a:round/>
                <a:headEnd/>
                <a:tailEnd/>
              </a:ln>
            </p:spPr>
            <p:txBody>
              <a:bodyPr/>
              <a:lstStyle/>
              <a:p>
                <a:endParaRPr lang="ja-JP" altLang="en-US"/>
              </a:p>
            </p:txBody>
          </p:sp>
          <p:sp>
            <p:nvSpPr>
              <p:cNvPr id="2296" name="Freeform 527"/>
              <p:cNvSpPr>
                <a:spLocks/>
              </p:cNvSpPr>
              <p:nvPr/>
            </p:nvSpPr>
            <p:spPr bwMode="auto">
              <a:xfrm>
                <a:off x="2524" y="1197"/>
                <a:ext cx="10" cy="5"/>
              </a:xfrm>
              <a:custGeom>
                <a:avLst/>
                <a:gdLst/>
                <a:ahLst/>
                <a:cxnLst>
                  <a:cxn ang="0">
                    <a:pos x="74" y="39"/>
                  </a:cxn>
                  <a:cxn ang="0">
                    <a:pos x="0" y="7"/>
                  </a:cxn>
                  <a:cxn ang="0">
                    <a:pos x="3" y="0"/>
                  </a:cxn>
                  <a:cxn ang="0">
                    <a:pos x="74" y="39"/>
                  </a:cxn>
                </a:cxnLst>
                <a:rect l="0" t="0" r="r" b="b"/>
                <a:pathLst>
                  <a:path w="74" h="39">
                    <a:moveTo>
                      <a:pt x="74" y="39"/>
                    </a:moveTo>
                    <a:lnTo>
                      <a:pt x="0" y="7"/>
                    </a:lnTo>
                    <a:lnTo>
                      <a:pt x="3" y="0"/>
                    </a:lnTo>
                    <a:lnTo>
                      <a:pt x="74" y="39"/>
                    </a:lnTo>
                    <a:close/>
                  </a:path>
                </a:pathLst>
              </a:custGeom>
              <a:solidFill>
                <a:srgbClr val="FF0000"/>
              </a:solidFill>
              <a:ln w="9525">
                <a:noFill/>
                <a:round/>
                <a:headEnd/>
                <a:tailEnd/>
              </a:ln>
            </p:spPr>
            <p:txBody>
              <a:bodyPr/>
              <a:lstStyle/>
              <a:p>
                <a:endParaRPr lang="ja-JP" altLang="en-US"/>
              </a:p>
            </p:txBody>
          </p:sp>
          <p:sp>
            <p:nvSpPr>
              <p:cNvPr id="2297" name="Freeform 528"/>
              <p:cNvSpPr>
                <a:spLocks/>
              </p:cNvSpPr>
              <p:nvPr/>
            </p:nvSpPr>
            <p:spPr bwMode="auto">
              <a:xfrm>
                <a:off x="2524" y="1191"/>
                <a:ext cx="25" cy="16"/>
              </a:xfrm>
              <a:custGeom>
                <a:avLst/>
                <a:gdLst/>
                <a:ahLst/>
                <a:cxnLst>
                  <a:cxn ang="0">
                    <a:pos x="0" y="51"/>
                  </a:cxn>
                  <a:cxn ang="0">
                    <a:pos x="30" y="0"/>
                  </a:cxn>
                  <a:cxn ang="0">
                    <a:pos x="100" y="39"/>
                  </a:cxn>
                  <a:cxn ang="0">
                    <a:pos x="171" y="77"/>
                  </a:cxn>
                  <a:cxn ang="0">
                    <a:pos x="141" y="129"/>
                  </a:cxn>
                  <a:cxn ang="0">
                    <a:pos x="71" y="90"/>
                  </a:cxn>
                  <a:cxn ang="0">
                    <a:pos x="0" y="51"/>
                  </a:cxn>
                </a:cxnLst>
                <a:rect l="0" t="0" r="r" b="b"/>
                <a:pathLst>
                  <a:path w="171" h="129">
                    <a:moveTo>
                      <a:pt x="0" y="51"/>
                    </a:moveTo>
                    <a:lnTo>
                      <a:pt x="30" y="0"/>
                    </a:lnTo>
                    <a:lnTo>
                      <a:pt x="100" y="39"/>
                    </a:lnTo>
                    <a:lnTo>
                      <a:pt x="171" y="77"/>
                    </a:lnTo>
                    <a:lnTo>
                      <a:pt x="141" y="129"/>
                    </a:lnTo>
                    <a:lnTo>
                      <a:pt x="71" y="90"/>
                    </a:lnTo>
                    <a:lnTo>
                      <a:pt x="0" y="51"/>
                    </a:lnTo>
                    <a:close/>
                  </a:path>
                </a:pathLst>
              </a:custGeom>
              <a:solidFill>
                <a:srgbClr val="FF0000"/>
              </a:solidFill>
              <a:ln w="9525">
                <a:noFill/>
                <a:round/>
                <a:headEnd/>
                <a:tailEnd/>
              </a:ln>
            </p:spPr>
            <p:txBody>
              <a:bodyPr/>
              <a:lstStyle/>
              <a:p>
                <a:endParaRPr lang="ja-JP" altLang="en-US"/>
              </a:p>
            </p:txBody>
          </p:sp>
          <p:sp>
            <p:nvSpPr>
              <p:cNvPr id="2298" name="Freeform 529"/>
              <p:cNvSpPr>
                <a:spLocks/>
              </p:cNvSpPr>
              <p:nvPr/>
            </p:nvSpPr>
            <p:spPr bwMode="auto">
              <a:xfrm>
                <a:off x="2528" y="1190"/>
                <a:ext cx="10" cy="6"/>
              </a:xfrm>
              <a:custGeom>
                <a:avLst/>
                <a:gdLst/>
                <a:ahLst/>
                <a:cxnLst>
                  <a:cxn ang="0">
                    <a:pos x="70" y="46"/>
                  </a:cxn>
                  <a:cxn ang="0">
                    <a:pos x="0" y="7"/>
                  </a:cxn>
                  <a:cxn ang="0">
                    <a:pos x="4" y="0"/>
                  </a:cxn>
                  <a:cxn ang="0">
                    <a:pos x="70" y="46"/>
                  </a:cxn>
                </a:cxnLst>
                <a:rect l="0" t="0" r="r" b="b"/>
                <a:pathLst>
                  <a:path w="70" h="46">
                    <a:moveTo>
                      <a:pt x="70" y="46"/>
                    </a:moveTo>
                    <a:lnTo>
                      <a:pt x="0" y="7"/>
                    </a:lnTo>
                    <a:lnTo>
                      <a:pt x="4" y="0"/>
                    </a:lnTo>
                    <a:lnTo>
                      <a:pt x="70" y="46"/>
                    </a:lnTo>
                    <a:close/>
                  </a:path>
                </a:pathLst>
              </a:custGeom>
              <a:solidFill>
                <a:srgbClr val="FF0000"/>
              </a:solidFill>
              <a:ln w="9525">
                <a:noFill/>
                <a:round/>
                <a:headEnd/>
                <a:tailEnd/>
              </a:ln>
            </p:spPr>
            <p:txBody>
              <a:bodyPr/>
              <a:lstStyle/>
              <a:p>
                <a:endParaRPr lang="ja-JP" altLang="en-US"/>
              </a:p>
            </p:txBody>
          </p:sp>
          <p:sp>
            <p:nvSpPr>
              <p:cNvPr id="2299" name="Freeform 530"/>
              <p:cNvSpPr>
                <a:spLocks/>
              </p:cNvSpPr>
              <p:nvPr/>
            </p:nvSpPr>
            <p:spPr bwMode="auto">
              <a:xfrm>
                <a:off x="2529" y="1184"/>
                <a:ext cx="24" cy="17"/>
              </a:xfrm>
              <a:custGeom>
                <a:avLst/>
                <a:gdLst/>
                <a:ahLst/>
                <a:cxnLst>
                  <a:cxn ang="0">
                    <a:pos x="0" y="48"/>
                  </a:cxn>
                  <a:cxn ang="0">
                    <a:pos x="33" y="0"/>
                  </a:cxn>
                  <a:cxn ang="0">
                    <a:pos x="100" y="44"/>
                  </a:cxn>
                  <a:cxn ang="0">
                    <a:pos x="167" y="89"/>
                  </a:cxn>
                  <a:cxn ang="0">
                    <a:pos x="133" y="138"/>
                  </a:cxn>
                  <a:cxn ang="0">
                    <a:pos x="66" y="94"/>
                  </a:cxn>
                  <a:cxn ang="0">
                    <a:pos x="0" y="48"/>
                  </a:cxn>
                </a:cxnLst>
                <a:rect l="0" t="0" r="r" b="b"/>
                <a:pathLst>
                  <a:path w="167" h="138">
                    <a:moveTo>
                      <a:pt x="0" y="48"/>
                    </a:moveTo>
                    <a:lnTo>
                      <a:pt x="33" y="0"/>
                    </a:lnTo>
                    <a:lnTo>
                      <a:pt x="100" y="44"/>
                    </a:lnTo>
                    <a:lnTo>
                      <a:pt x="167" y="89"/>
                    </a:lnTo>
                    <a:lnTo>
                      <a:pt x="133" y="138"/>
                    </a:lnTo>
                    <a:lnTo>
                      <a:pt x="66" y="94"/>
                    </a:lnTo>
                    <a:lnTo>
                      <a:pt x="0" y="48"/>
                    </a:lnTo>
                    <a:close/>
                  </a:path>
                </a:pathLst>
              </a:custGeom>
              <a:solidFill>
                <a:srgbClr val="FF0000"/>
              </a:solidFill>
              <a:ln w="9525">
                <a:noFill/>
                <a:round/>
                <a:headEnd/>
                <a:tailEnd/>
              </a:ln>
            </p:spPr>
            <p:txBody>
              <a:bodyPr/>
              <a:lstStyle/>
              <a:p>
                <a:endParaRPr lang="ja-JP" altLang="en-US"/>
              </a:p>
            </p:txBody>
          </p:sp>
          <p:sp>
            <p:nvSpPr>
              <p:cNvPr id="2300" name="Freeform 531"/>
              <p:cNvSpPr>
                <a:spLocks/>
              </p:cNvSpPr>
              <p:nvPr/>
            </p:nvSpPr>
            <p:spPr bwMode="auto">
              <a:xfrm>
                <a:off x="2534" y="1183"/>
                <a:ext cx="9" cy="6"/>
              </a:xfrm>
              <a:custGeom>
                <a:avLst/>
                <a:gdLst/>
                <a:ahLst/>
                <a:cxnLst>
                  <a:cxn ang="0">
                    <a:pos x="67" y="51"/>
                  </a:cxn>
                  <a:cxn ang="0">
                    <a:pos x="0" y="7"/>
                  </a:cxn>
                  <a:cxn ang="0">
                    <a:pos x="4" y="0"/>
                  </a:cxn>
                  <a:cxn ang="0">
                    <a:pos x="67" y="51"/>
                  </a:cxn>
                </a:cxnLst>
                <a:rect l="0" t="0" r="r" b="b"/>
                <a:pathLst>
                  <a:path w="67" h="51">
                    <a:moveTo>
                      <a:pt x="67" y="51"/>
                    </a:moveTo>
                    <a:lnTo>
                      <a:pt x="0" y="7"/>
                    </a:lnTo>
                    <a:lnTo>
                      <a:pt x="4" y="0"/>
                    </a:lnTo>
                    <a:lnTo>
                      <a:pt x="67" y="51"/>
                    </a:lnTo>
                    <a:close/>
                  </a:path>
                </a:pathLst>
              </a:custGeom>
              <a:solidFill>
                <a:srgbClr val="FF0000"/>
              </a:solidFill>
              <a:ln w="9525">
                <a:noFill/>
                <a:round/>
                <a:headEnd/>
                <a:tailEnd/>
              </a:ln>
            </p:spPr>
            <p:txBody>
              <a:bodyPr/>
              <a:lstStyle/>
              <a:p>
                <a:endParaRPr lang="ja-JP" altLang="en-US"/>
              </a:p>
            </p:txBody>
          </p:sp>
          <p:sp>
            <p:nvSpPr>
              <p:cNvPr id="2301" name="Freeform 532"/>
              <p:cNvSpPr>
                <a:spLocks/>
              </p:cNvSpPr>
              <p:nvPr/>
            </p:nvSpPr>
            <p:spPr bwMode="auto">
              <a:xfrm>
                <a:off x="2534" y="1177"/>
                <a:ext cx="24" cy="19"/>
              </a:xfrm>
              <a:custGeom>
                <a:avLst/>
                <a:gdLst/>
                <a:ahLst/>
                <a:cxnLst>
                  <a:cxn ang="0">
                    <a:pos x="0" y="45"/>
                  </a:cxn>
                  <a:cxn ang="0">
                    <a:pos x="39" y="0"/>
                  </a:cxn>
                  <a:cxn ang="0">
                    <a:pos x="100" y="52"/>
                  </a:cxn>
                  <a:cxn ang="0">
                    <a:pos x="163" y="102"/>
                  </a:cxn>
                  <a:cxn ang="0">
                    <a:pos x="125" y="148"/>
                  </a:cxn>
                  <a:cxn ang="0">
                    <a:pos x="63" y="96"/>
                  </a:cxn>
                  <a:cxn ang="0">
                    <a:pos x="0" y="45"/>
                  </a:cxn>
                </a:cxnLst>
                <a:rect l="0" t="0" r="r" b="b"/>
                <a:pathLst>
                  <a:path w="163" h="148">
                    <a:moveTo>
                      <a:pt x="0" y="45"/>
                    </a:moveTo>
                    <a:lnTo>
                      <a:pt x="39" y="0"/>
                    </a:lnTo>
                    <a:lnTo>
                      <a:pt x="100" y="52"/>
                    </a:lnTo>
                    <a:lnTo>
                      <a:pt x="163" y="102"/>
                    </a:lnTo>
                    <a:lnTo>
                      <a:pt x="125" y="148"/>
                    </a:lnTo>
                    <a:lnTo>
                      <a:pt x="63" y="96"/>
                    </a:lnTo>
                    <a:lnTo>
                      <a:pt x="0" y="45"/>
                    </a:lnTo>
                    <a:close/>
                  </a:path>
                </a:pathLst>
              </a:custGeom>
              <a:solidFill>
                <a:srgbClr val="FF0000"/>
              </a:solidFill>
              <a:ln w="9525">
                <a:noFill/>
                <a:round/>
                <a:headEnd/>
                <a:tailEnd/>
              </a:ln>
            </p:spPr>
            <p:txBody>
              <a:bodyPr/>
              <a:lstStyle/>
              <a:p>
                <a:endParaRPr lang="ja-JP" altLang="en-US"/>
              </a:p>
            </p:txBody>
          </p:sp>
          <p:sp>
            <p:nvSpPr>
              <p:cNvPr id="2302" name="Freeform 533"/>
              <p:cNvSpPr>
                <a:spLocks/>
              </p:cNvSpPr>
              <p:nvPr/>
            </p:nvSpPr>
            <p:spPr bwMode="auto">
              <a:xfrm>
                <a:off x="2540" y="1177"/>
                <a:ext cx="9" cy="7"/>
              </a:xfrm>
              <a:custGeom>
                <a:avLst/>
                <a:gdLst/>
                <a:ahLst/>
                <a:cxnLst>
                  <a:cxn ang="0">
                    <a:pos x="61" y="57"/>
                  </a:cxn>
                  <a:cxn ang="0">
                    <a:pos x="0" y="5"/>
                  </a:cxn>
                  <a:cxn ang="0">
                    <a:pos x="4" y="0"/>
                  </a:cxn>
                  <a:cxn ang="0">
                    <a:pos x="61" y="57"/>
                  </a:cxn>
                </a:cxnLst>
                <a:rect l="0" t="0" r="r" b="b"/>
                <a:pathLst>
                  <a:path w="61" h="57">
                    <a:moveTo>
                      <a:pt x="61" y="57"/>
                    </a:moveTo>
                    <a:lnTo>
                      <a:pt x="0" y="5"/>
                    </a:lnTo>
                    <a:lnTo>
                      <a:pt x="4" y="0"/>
                    </a:lnTo>
                    <a:lnTo>
                      <a:pt x="61" y="57"/>
                    </a:lnTo>
                    <a:close/>
                  </a:path>
                </a:pathLst>
              </a:custGeom>
              <a:solidFill>
                <a:srgbClr val="FF0000"/>
              </a:solidFill>
              <a:ln w="9525">
                <a:noFill/>
                <a:round/>
                <a:headEnd/>
                <a:tailEnd/>
              </a:ln>
            </p:spPr>
            <p:txBody>
              <a:bodyPr/>
              <a:lstStyle/>
              <a:p>
                <a:endParaRPr lang="ja-JP" altLang="en-US"/>
              </a:p>
            </p:txBody>
          </p:sp>
          <p:sp>
            <p:nvSpPr>
              <p:cNvPr id="2303" name="Freeform 534"/>
              <p:cNvSpPr>
                <a:spLocks/>
              </p:cNvSpPr>
              <p:nvPr/>
            </p:nvSpPr>
            <p:spPr bwMode="auto">
              <a:xfrm>
                <a:off x="2540" y="1172"/>
                <a:ext cx="23" cy="19"/>
              </a:xfrm>
              <a:custGeom>
                <a:avLst/>
                <a:gdLst/>
                <a:ahLst/>
                <a:cxnLst>
                  <a:cxn ang="0">
                    <a:pos x="0" y="41"/>
                  </a:cxn>
                  <a:cxn ang="0">
                    <a:pos x="41" y="0"/>
                  </a:cxn>
                  <a:cxn ang="0">
                    <a:pos x="99" y="57"/>
                  </a:cxn>
                  <a:cxn ang="0">
                    <a:pos x="156" y="114"/>
                  </a:cxn>
                  <a:cxn ang="0">
                    <a:pos x="114" y="155"/>
                  </a:cxn>
                  <a:cxn ang="0">
                    <a:pos x="57" y="98"/>
                  </a:cxn>
                  <a:cxn ang="0">
                    <a:pos x="0" y="41"/>
                  </a:cxn>
                </a:cxnLst>
                <a:rect l="0" t="0" r="r" b="b"/>
                <a:pathLst>
                  <a:path w="156" h="155">
                    <a:moveTo>
                      <a:pt x="0" y="41"/>
                    </a:moveTo>
                    <a:lnTo>
                      <a:pt x="41" y="0"/>
                    </a:lnTo>
                    <a:lnTo>
                      <a:pt x="99" y="57"/>
                    </a:lnTo>
                    <a:lnTo>
                      <a:pt x="156" y="114"/>
                    </a:lnTo>
                    <a:lnTo>
                      <a:pt x="114" y="155"/>
                    </a:lnTo>
                    <a:lnTo>
                      <a:pt x="57" y="98"/>
                    </a:lnTo>
                    <a:lnTo>
                      <a:pt x="0" y="41"/>
                    </a:lnTo>
                    <a:close/>
                  </a:path>
                </a:pathLst>
              </a:custGeom>
              <a:solidFill>
                <a:srgbClr val="FF0000"/>
              </a:solidFill>
              <a:ln w="9525">
                <a:noFill/>
                <a:round/>
                <a:headEnd/>
                <a:tailEnd/>
              </a:ln>
            </p:spPr>
            <p:txBody>
              <a:bodyPr/>
              <a:lstStyle/>
              <a:p>
                <a:endParaRPr lang="ja-JP" altLang="en-US"/>
              </a:p>
            </p:txBody>
          </p:sp>
          <p:sp>
            <p:nvSpPr>
              <p:cNvPr id="2304" name="Freeform 535"/>
              <p:cNvSpPr>
                <a:spLocks/>
              </p:cNvSpPr>
              <p:nvPr/>
            </p:nvSpPr>
            <p:spPr bwMode="auto">
              <a:xfrm>
                <a:off x="2546" y="1171"/>
                <a:ext cx="9" cy="8"/>
              </a:xfrm>
              <a:custGeom>
                <a:avLst/>
                <a:gdLst/>
                <a:ahLst/>
                <a:cxnLst>
                  <a:cxn ang="0">
                    <a:pos x="58" y="63"/>
                  </a:cxn>
                  <a:cxn ang="0">
                    <a:pos x="0" y="6"/>
                  </a:cxn>
                  <a:cxn ang="0">
                    <a:pos x="7" y="0"/>
                  </a:cxn>
                  <a:cxn ang="0">
                    <a:pos x="58" y="63"/>
                  </a:cxn>
                </a:cxnLst>
                <a:rect l="0" t="0" r="r" b="b"/>
                <a:pathLst>
                  <a:path w="58" h="63">
                    <a:moveTo>
                      <a:pt x="58" y="63"/>
                    </a:moveTo>
                    <a:lnTo>
                      <a:pt x="0" y="6"/>
                    </a:lnTo>
                    <a:lnTo>
                      <a:pt x="7" y="0"/>
                    </a:lnTo>
                    <a:lnTo>
                      <a:pt x="58" y="63"/>
                    </a:lnTo>
                    <a:close/>
                  </a:path>
                </a:pathLst>
              </a:custGeom>
              <a:solidFill>
                <a:srgbClr val="FF0000"/>
              </a:solidFill>
              <a:ln w="9525">
                <a:noFill/>
                <a:round/>
                <a:headEnd/>
                <a:tailEnd/>
              </a:ln>
            </p:spPr>
            <p:txBody>
              <a:bodyPr/>
              <a:lstStyle/>
              <a:p>
                <a:endParaRPr lang="ja-JP" altLang="en-US"/>
              </a:p>
            </p:txBody>
          </p:sp>
          <p:sp>
            <p:nvSpPr>
              <p:cNvPr id="2305" name="Freeform 536"/>
              <p:cNvSpPr>
                <a:spLocks/>
              </p:cNvSpPr>
              <p:nvPr/>
            </p:nvSpPr>
            <p:spPr bwMode="auto">
              <a:xfrm>
                <a:off x="2547" y="1166"/>
                <a:ext cx="21" cy="20"/>
              </a:xfrm>
              <a:custGeom>
                <a:avLst/>
                <a:gdLst/>
                <a:ahLst/>
                <a:cxnLst>
                  <a:cxn ang="0">
                    <a:pos x="0" y="36"/>
                  </a:cxn>
                  <a:cxn ang="0">
                    <a:pos x="44" y="0"/>
                  </a:cxn>
                  <a:cxn ang="0">
                    <a:pos x="95" y="62"/>
                  </a:cxn>
                  <a:cxn ang="0">
                    <a:pos x="146" y="124"/>
                  </a:cxn>
                  <a:cxn ang="0">
                    <a:pos x="102" y="161"/>
                  </a:cxn>
                  <a:cxn ang="0">
                    <a:pos x="51" y="99"/>
                  </a:cxn>
                  <a:cxn ang="0">
                    <a:pos x="0" y="36"/>
                  </a:cxn>
                </a:cxnLst>
                <a:rect l="0" t="0" r="r" b="b"/>
                <a:pathLst>
                  <a:path w="146" h="161">
                    <a:moveTo>
                      <a:pt x="0" y="36"/>
                    </a:moveTo>
                    <a:lnTo>
                      <a:pt x="44" y="0"/>
                    </a:lnTo>
                    <a:lnTo>
                      <a:pt x="95" y="62"/>
                    </a:lnTo>
                    <a:lnTo>
                      <a:pt x="146" y="124"/>
                    </a:lnTo>
                    <a:lnTo>
                      <a:pt x="102" y="161"/>
                    </a:lnTo>
                    <a:lnTo>
                      <a:pt x="51" y="99"/>
                    </a:lnTo>
                    <a:lnTo>
                      <a:pt x="0" y="36"/>
                    </a:lnTo>
                    <a:close/>
                  </a:path>
                </a:pathLst>
              </a:custGeom>
              <a:solidFill>
                <a:srgbClr val="FF0000"/>
              </a:solidFill>
              <a:ln w="9525">
                <a:noFill/>
                <a:round/>
                <a:headEnd/>
                <a:tailEnd/>
              </a:ln>
            </p:spPr>
            <p:txBody>
              <a:bodyPr/>
              <a:lstStyle/>
              <a:p>
                <a:endParaRPr lang="ja-JP" altLang="en-US"/>
              </a:p>
            </p:txBody>
          </p:sp>
          <p:sp>
            <p:nvSpPr>
              <p:cNvPr id="2306" name="Freeform 537"/>
              <p:cNvSpPr>
                <a:spLocks/>
              </p:cNvSpPr>
              <p:nvPr/>
            </p:nvSpPr>
            <p:spPr bwMode="auto">
              <a:xfrm>
                <a:off x="2554" y="1166"/>
                <a:ext cx="7" cy="8"/>
              </a:xfrm>
              <a:custGeom>
                <a:avLst/>
                <a:gdLst/>
                <a:ahLst/>
                <a:cxnLst>
                  <a:cxn ang="0">
                    <a:pos x="51" y="67"/>
                  </a:cxn>
                  <a:cxn ang="0">
                    <a:pos x="0" y="5"/>
                  </a:cxn>
                  <a:cxn ang="0">
                    <a:pos x="7" y="0"/>
                  </a:cxn>
                  <a:cxn ang="0">
                    <a:pos x="51" y="67"/>
                  </a:cxn>
                </a:cxnLst>
                <a:rect l="0" t="0" r="r" b="b"/>
                <a:pathLst>
                  <a:path w="51" h="67">
                    <a:moveTo>
                      <a:pt x="51" y="67"/>
                    </a:moveTo>
                    <a:lnTo>
                      <a:pt x="0" y="5"/>
                    </a:lnTo>
                    <a:lnTo>
                      <a:pt x="7" y="0"/>
                    </a:lnTo>
                    <a:lnTo>
                      <a:pt x="51" y="67"/>
                    </a:lnTo>
                    <a:close/>
                  </a:path>
                </a:pathLst>
              </a:custGeom>
              <a:solidFill>
                <a:srgbClr val="FF0000"/>
              </a:solidFill>
              <a:ln w="9525">
                <a:noFill/>
                <a:round/>
                <a:headEnd/>
                <a:tailEnd/>
              </a:ln>
            </p:spPr>
            <p:txBody>
              <a:bodyPr/>
              <a:lstStyle/>
              <a:p>
                <a:endParaRPr lang="ja-JP" altLang="en-US"/>
              </a:p>
            </p:txBody>
          </p:sp>
          <p:sp>
            <p:nvSpPr>
              <p:cNvPr id="2307" name="Freeform 538"/>
              <p:cNvSpPr>
                <a:spLocks/>
              </p:cNvSpPr>
              <p:nvPr/>
            </p:nvSpPr>
            <p:spPr bwMode="auto">
              <a:xfrm>
                <a:off x="2555" y="1162"/>
                <a:ext cx="19" cy="21"/>
              </a:xfrm>
              <a:custGeom>
                <a:avLst/>
                <a:gdLst/>
                <a:ahLst/>
                <a:cxnLst>
                  <a:cxn ang="0">
                    <a:pos x="0" y="31"/>
                  </a:cxn>
                  <a:cxn ang="0">
                    <a:pos x="47" y="0"/>
                  </a:cxn>
                  <a:cxn ang="0">
                    <a:pos x="92" y="66"/>
                  </a:cxn>
                  <a:cxn ang="0">
                    <a:pos x="137" y="134"/>
                  </a:cxn>
                  <a:cxn ang="0">
                    <a:pos x="89" y="165"/>
                  </a:cxn>
                  <a:cxn ang="0">
                    <a:pos x="44" y="98"/>
                  </a:cxn>
                  <a:cxn ang="0">
                    <a:pos x="0" y="31"/>
                  </a:cxn>
                </a:cxnLst>
                <a:rect l="0" t="0" r="r" b="b"/>
                <a:pathLst>
                  <a:path w="137" h="165">
                    <a:moveTo>
                      <a:pt x="0" y="31"/>
                    </a:moveTo>
                    <a:lnTo>
                      <a:pt x="47" y="0"/>
                    </a:lnTo>
                    <a:lnTo>
                      <a:pt x="92" y="66"/>
                    </a:lnTo>
                    <a:lnTo>
                      <a:pt x="137" y="134"/>
                    </a:lnTo>
                    <a:lnTo>
                      <a:pt x="89" y="165"/>
                    </a:lnTo>
                    <a:lnTo>
                      <a:pt x="44" y="98"/>
                    </a:lnTo>
                    <a:lnTo>
                      <a:pt x="0" y="31"/>
                    </a:lnTo>
                    <a:close/>
                  </a:path>
                </a:pathLst>
              </a:custGeom>
              <a:solidFill>
                <a:srgbClr val="FF0000"/>
              </a:solidFill>
              <a:ln w="9525">
                <a:noFill/>
                <a:round/>
                <a:headEnd/>
                <a:tailEnd/>
              </a:ln>
            </p:spPr>
            <p:txBody>
              <a:bodyPr/>
              <a:lstStyle/>
              <a:p>
                <a:endParaRPr lang="ja-JP" altLang="en-US"/>
              </a:p>
            </p:txBody>
          </p:sp>
          <p:sp>
            <p:nvSpPr>
              <p:cNvPr id="2308" name="Freeform 539"/>
              <p:cNvSpPr>
                <a:spLocks/>
              </p:cNvSpPr>
              <p:nvPr/>
            </p:nvSpPr>
            <p:spPr bwMode="auto">
              <a:xfrm>
                <a:off x="2561" y="1161"/>
                <a:ext cx="7" cy="9"/>
              </a:xfrm>
              <a:custGeom>
                <a:avLst/>
                <a:gdLst/>
                <a:ahLst/>
                <a:cxnLst>
                  <a:cxn ang="0">
                    <a:pos x="45" y="71"/>
                  </a:cxn>
                  <a:cxn ang="0">
                    <a:pos x="0" y="5"/>
                  </a:cxn>
                  <a:cxn ang="0">
                    <a:pos x="7" y="0"/>
                  </a:cxn>
                  <a:cxn ang="0">
                    <a:pos x="45" y="71"/>
                  </a:cxn>
                </a:cxnLst>
                <a:rect l="0" t="0" r="r" b="b"/>
                <a:pathLst>
                  <a:path w="45" h="71">
                    <a:moveTo>
                      <a:pt x="45" y="71"/>
                    </a:moveTo>
                    <a:lnTo>
                      <a:pt x="0" y="5"/>
                    </a:lnTo>
                    <a:lnTo>
                      <a:pt x="7" y="0"/>
                    </a:lnTo>
                    <a:lnTo>
                      <a:pt x="45" y="71"/>
                    </a:lnTo>
                    <a:close/>
                  </a:path>
                </a:pathLst>
              </a:custGeom>
              <a:solidFill>
                <a:srgbClr val="FF0000"/>
              </a:solidFill>
              <a:ln w="9525">
                <a:noFill/>
                <a:round/>
                <a:headEnd/>
                <a:tailEnd/>
              </a:ln>
            </p:spPr>
            <p:txBody>
              <a:bodyPr/>
              <a:lstStyle/>
              <a:p>
                <a:endParaRPr lang="ja-JP" altLang="en-US"/>
              </a:p>
            </p:txBody>
          </p:sp>
          <p:sp>
            <p:nvSpPr>
              <p:cNvPr id="2309" name="Freeform 540"/>
              <p:cNvSpPr>
                <a:spLocks/>
              </p:cNvSpPr>
              <p:nvPr/>
            </p:nvSpPr>
            <p:spPr bwMode="auto">
              <a:xfrm>
                <a:off x="2562" y="1158"/>
                <a:ext cx="18" cy="21"/>
              </a:xfrm>
              <a:custGeom>
                <a:avLst/>
                <a:gdLst/>
                <a:ahLst/>
                <a:cxnLst>
                  <a:cxn ang="0">
                    <a:pos x="0" y="26"/>
                  </a:cxn>
                  <a:cxn ang="0">
                    <a:pos x="51" y="0"/>
                  </a:cxn>
                  <a:cxn ang="0">
                    <a:pos x="89" y="71"/>
                  </a:cxn>
                  <a:cxn ang="0">
                    <a:pos x="126" y="141"/>
                  </a:cxn>
                  <a:cxn ang="0">
                    <a:pos x="76" y="169"/>
                  </a:cxn>
                  <a:cxn ang="0">
                    <a:pos x="38" y="97"/>
                  </a:cxn>
                  <a:cxn ang="0">
                    <a:pos x="0" y="26"/>
                  </a:cxn>
                </a:cxnLst>
                <a:rect l="0" t="0" r="r" b="b"/>
                <a:pathLst>
                  <a:path w="126" h="169">
                    <a:moveTo>
                      <a:pt x="0" y="26"/>
                    </a:moveTo>
                    <a:lnTo>
                      <a:pt x="51" y="0"/>
                    </a:lnTo>
                    <a:lnTo>
                      <a:pt x="89" y="71"/>
                    </a:lnTo>
                    <a:lnTo>
                      <a:pt x="126" y="141"/>
                    </a:lnTo>
                    <a:lnTo>
                      <a:pt x="76" y="169"/>
                    </a:lnTo>
                    <a:lnTo>
                      <a:pt x="38" y="97"/>
                    </a:lnTo>
                    <a:lnTo>
                      <a:pt x="0" y="26"/>
                    </a:lnTo>
                    <a:close/>
                  </a:path>
                </a:pathLst>
              </a:custGeom>
              <a:solidFill>
                <a:srgbClr val="FF0000"/>
              </a:solidFill>
              <a:ln w="9525">
                <a:noFill/>
                <a:round/>
                <a:headEnd/>
                <a:tailEnd/>
              </a:ln>
            </p:spPr>
            <p:txBody>
              <a:bodyPr/>
              <a:lstStyle/>
              <a:p>
                <a:endParaRPr lang="ja-JP" altLang="en-US"/>
              </a:p>
            </p:txBody>
          </p:sp>
          <p:sp>
            <p:nvSpPr>
              <p:cNvPr id="2310" name="Freeform 541"/>
              <p:cNvSpPr>
                <a:spLocks/>
              </p:cNvSpPr>
              <p:nvPr/>
            </p:nvSpPr>
            <p:spPr bwMode="auto">
              <a:xfrm>
                <a:off x="2570" y="1158"/>
                <a:ext cx="5" cy="9"/>
              </a:xfrm>
              <a:custGeom>
                <a:avLst/>
                <a:gdLst/>
                <a:ahLst/>
                <a:cxnLst>
                  <a:cxn ang="0">
                    <a:pos x="38" y="74"/>
                  </a:cxn>
                  <a:cxn ang="0">
                    <a:pos x="0" y="3"/>
                  </a:cxn>
                  <a:cxn ang="0">
                    <a:pos x="7" y="0"/>
                  </a:cxn>
                  <a:cxn ang="0">
                    <a:pos x="38" y="74"/>
                  </a:cxn>
                </a:cxnLst>
                <a:rect l="0" t="0" r="r" b="b"/>
                <a:pathLst>
                  <a:path w="38" h="74">
                    <a:moveTo>
                      <a:pt x="38" y="74"/>
                    </a:moveTo>
                    <a:lnTo>
                      <a:pt x="0" y="3"/>
                    </a:lnTo>
                    <a:lnTo>
                      <a:pt x="7" y="0"/>
                    </a:lnTo>
                    <a:lnTo>
                      <a:pt x="38" y="74"/>
                    </a:lnTo>
                    <a:close/>
                  </a:path>
                </a:pathLst>
              </a:custGeom>
              <a:solidFill>
                <a:srgbClr val="FF0000"/>
              </a:solidFill>
              <a:ln w="9525">
                <a:noFill/>
                <a:round/>
                <a:headEnd/>
                <a:tailEnd/>
              </a:ln>
            </p:spPr>
            <p:txBody>
              <a:bodyPr/>
              <a:lstStyle/>
              <a:p>
                <a:endParaRPr lang="ja-JP" altLang="en-US"/>
              </a:p>
            </p:txBody>
          </p:sp>
          <p:sp>
            <p:nvSpPr>
              <p:cNvPr id="2311" name="Freeform 542"/>
              <p:cNvSpPr>
                <a:spLocks/>
              </p:cNvSpPr>
              <p:nvPr/>
            </p:nvSpPr>
            <p:spPr bwMode="auto">
              <a:xfrm>
                <a:off x="2571" y="1155"/>
                <a:ext cx="16" cy="21"/>
              </a:xfrm>
              <a:custGeom>
                <a:avLst/>
                <a:gdLst/>
                <a:ahLst/>
                <a:cxnLst>
                  <a:cxn ang="0">
                    <a:pos x="0" y="22"/>
                  </a:cxn>
                  <a:cxn ang="0">
                    <a:pos x="54" y="0"/>
                  </a:cxn>
                  <a:cxn ang="0">
                    <a:pos x="84" y="75"/>
                  </a:cxn>
                  <a:cxn ang="0">
                    <a:pos x="114" y="148"/>
                  </a:cxn>
                  <a:cxn ang="0">
                    <a:pos x="61" y="171"/>
                  </a:cxn>
                  <a:cxn ang="0">
                    <a:pos x="31" y="96"/>
                  </a:cxn>
                  <a:cxn ang="0">
                    <a:pos x="0" y="22"/>
                  </a:cxn>
                </a:cxnLst>
                <a:rect l="0" t="0" r="r" b="b"/>
                <a:pathLst>
                  <a:path w="114" h="171">
                    <a:moveTo>
                      <a:pt x="0" y="22"/>
                    </a:moveTo>
                    <a:lnTo>
                      <a:pt x="54" y="0"/>
                    </a:lnTo>
                    <a:lnTo>
                      <a:pt x="84" y="75"/>
                    </a:lnTo>
                    <a:lnTo>
                      <a:pt x="114" y="148"/>
                    </a:lnTo>
                    <a:lnTo>
                      <a:pt x="61" y="171"/>
                    </a:lnTo>
                    <a:lnTo>
                      <a:pt x="31" y="96"/>
                    </a:lnTo>
                    <a:lnTo>
                      <a:pt x="0" y="22"/>
                    </a:lnTo>
                    <a:close/>
                  </a:path>
                </a:pathLst>
              </a:custGeom>
              <a:solidFill>
                <a:srgbClr val="FF0000"/>
              </a:solidFill>
              <a:ln w="9525">
                <a:noFill/>
                <a:round/>
                <a:headEnd/>
                <a:tailEnd/>
              </a:ln>
            </p:spPr>
            <p:txBody>
              <a:bodyPr/>
              <a:lstStyle/>
              <a:p>
                <a:endParaRPr lang="ja-JP" altLang="en-US"/>
              </a:p>
            </p:txBody>
          </p:sp>
          <p:sp>
            <p:nvSpPr>
              <p:cNvPr id="2312" name="Freeform 543"/>
              <p:cNvSpPr>
                <a:spLocks/>
              </p:cNvSpPr>
              <p:nvPr/>
            </p:nvSpPr>
            <p:spPr bwMode="auto">
              <a:xfrm>
                <a:off x="2578" y="1155"/>
                <a:ext cx="5" cy="9"/>
              </a:xfrm>
              <a:custGeom>
                <a:avLst/>
                <a:gdLst/>
                <a:ahLst/>
                <a:cxnLst>
                  <a:cxn ang="0">
                    <a:pos x="30" y="77"/>
                  </a:cxn>
                  <a:cxn ang="0">
                    <a:pos x="0" y="2"/>
                  </a:cxn>
                  <a:cxn ang="0">
                    <a:pos x="8" y="0"/>
                  </a:cxn>
                  <a:cxn ang="0">
                    <a:pos x="30" y="77"/>
                  </a:cxn>
                </a:cxnLst>
                <a:rect l="0" t="0" r="r" b="b"/>
                <a:pathLst>
                  <a:path w="30" h="77">
                    <a:moveTo>
                      <a:pt x="30" y="77"/>
                    </a:moveTo>
                    <a:lnTo>
                      <a:pt x="0" y="2"/>
                    </a:lnTo>
                    <a:lnTo>
                      <a:pt x="8" y="0"/>
                    </a:lnTo>
                    <a:lnTo>
                      <a:pt x="30" y="77"/>
                    </a:lnTo>
                    <a:close/>
                  </a:path>
                </a:pathLst>
              </a:custGeom>
              <a:solidFill>
                <a:srgbClr val="FF0000"/>
              </a:solidFill>
              <a:ln w="9525">
                <a:noFill/>
                <a:round/>
                <a:headEnd/>
                <a:tailEnd/>
              </a:ln>
            </p:spPr>
            <p:txBody>
              <a:bodyPr/>
              <a:lstStyle/>
              <a:p>
                <a:endParaRPr lang="ja-JP" altLang="en-US"/>
              </a:p>
            </p:txBody>
          </p:sp>
          <p:sp>
            <p:nvSpPr>
              <p:cNvPr id="2313" name="Freeform 544"/>
              <p:cNvSpPr>
                <a:spLocks/>
              </p:cNvSpPr>
              <p:nvPr/>
            </p:nvSpPr>
            <p:spPr bwMode="auto">
              <a:xfrm>
                <a:off x="2579" y="1153"/>
                <a:ext cx="15" cy="21"/>
              </a:xfrm>
              <a:custGeom>
                <a:avLst/>
                <a:gdLst/>
                <a:ahLst/>
                <a:cxnLst>
                  <a:cxn ang="0">
                    <a:pos x="0" y="16"/>
                  </a:cxn>
                  <a:cxn ang="0">
                    <a:pos x="56" y="0"/>
                  </a:cxn>
                  <a:cxn ang="0">
                    <a:pos x="77" y="77"/>
                  </a:cxn>
                  <a:cxn ang="0">
                    <a:pos x="100" y="154"/>
                  </a:cxn>
                  <a:cxn ang="0">
                    <a:pos x="44" y="170"/>
                  </a:cxn>
                  <a:cxn ang="0">
                    <a:pos x="22" y="93"/>
                  </a:cxn>
                  <a:cxn ang="0">
                    <a:pos x="0" y="16"/>
                  </a:cxn>
                </a:cxnLst>
                <a:rect l="0" t="0" r="r" b="b"/>
                <a:pathLst>
                  <a:path w="100" h="170">
                    <a:moveTo>
                      <a:pt x="0" y="16"/>
                    </a:moveTo>
                    <a:lnTo>
                      <a:pt x="56" y="0"/>
                    </a:lnTo>
                    <a:lnTo>
                      <a:pt x="77" y="77"/>
                    </a:lnTo>
                    <a:lnTo>
                      <a:pt x="100" y="154"/>
                    </a:lnTo>
                    <a:lnTo>
                      <a:pt x="44" y="170"/>
                    </a:lnTo>
                    <a:lnTo>
                      <a:pt x="22" y="93"/>
                    </a:lnTo>
                    <a:lnTo>
                      <a:pt x="0" y="16"/>
                    </a:lnTo>
                    <a:close/>
                  </a:path>
                </a:pathLst>
              </a:custGeom>
              <a:solidFill>
                <a:srgbClr val="FF0000"/>
              </a:solidFill>
              <a:ln w="9525">
                <a:noFill/>
                <a:round/>
                <a:headEnd/>
                <a:tailEnd/>
              </a:ln>
            </p:spPr>
            <p:txBody>
              <a:bodyPr/>
              <a:lstStyle/>
              <a:p>
                <a:endParaRPr lang="ja-JP" altLang="en-US"/>
              </a:p>
            </p:txBody>
          </p:sp>
          <p:sp>
            <p:nvSpPr>
              <p:cNvPr id="2314" name="Freeform 545"/>
              <p:cNvSpPr>
                <a:spLocks/>
              </p:cNvSpPr>
              <p:nvPr/>
            </p:nvSpPr>
            <p:spPr bwMode="auto">
              <a:xfrm>
                <a:off x="2587" y="1152"/>
                <a:ext cx="3" cy="10"/>
              </a:xfrm>
              <a:custGeom>
                <a:avLst/>
                <a:gdLst/>
                <a:ahLst/>
                <a:cxnLst>
                  <a:cxn ang="0">
                    <a:pos x="21" y="79"/>
                  </a:cxn>
                  <a:cxn ang="0">
                    <a:pos x="0" y="2"/>
                  </a:cxn>
                  <a:cxn ang="0">
                    <a:pos x="9" y="0"/>
                  </a:cxn>
                  <a:cxn ang="0">
                    <a:pos x="21" y="79"/>
                  </a:cxn>
                </a:cxnLst>
                <a:rect l="0" t="0" r="r" b="b"/>
                <a:pathLst>
                  <a:path w="21" h="79">
                    <a:moveTo>
                      <a:pt x="21" y="79"/>
                    </a:moveTo>
                    <a:lnTo>
                      <a:pt x="0" y="2"/>
                    </a:lnTo>
                    <a:lnTo>
                      <a:pt x="9" y="0"/>
                    </a:lnTo>
                    <a:lnTo>
                      <a:pt x="21" y="79"/>
                    </a:lnTo>
                    <a:close/>
                  </a:path>
                </a:pathLst>
              </a:custGeom>
              <a:solidFill>
                <a:srgbClr val="FF0000"/>
              </a:solidFill>
              <a:ln w="9525">
                <a:noFill/>
                <a:round/>
                <a:headEnd/>
                <a:tailEnd/>
              </a:ln>
            </p:spPr>
            <p:txBody>
              <a:bodyPr/>
              <a:lstStyle/>
              <a:p>
                <a:endParaRPr lang="ja-JP" altLang="en-US"/>
              </a:p>
            </p:txBody>
          </p:sp>
          <p:sp>
            <p:nvSpPr>
              <p:cNvPr id="2315" name="Freeform 546"/>
              <p:cNvSpPr>
                <a:spLocks/>
              </p:cNvSpPr>
              <p:nvPr/>
            </p:nvSpPr>
            <p:spPr bwMode="auto">
              <a:xfrm>
                <a:off x="2589" y="1151"/>
                <a:ext cx="12" cy="21"/>
              </a:xfrm>
              <a:custGeom>
                <a:avLst/>
                <a:gdLst/>
                <a:ahLst/>
                <a:cxnLst>
                  <a:cxn ang="0">
                    <a:pos x="0" y="10"/>
                  </a:cxn>
                  <a:cxn ang="0">
                    <a:pos x="57" y="0"/>
                  </a:cxn>
                  <a:cxn ang="0">
                    <a:pos x="71" y="79"/>
                  </a:cxn>
                  <a:cxn ang="0">
                    <a:pos x="83" y="158"/>
                  </a:cxn>
                  <a:cxn ang="0">
                    <a:pos x="26" y="168"/>
                  </a:cxn>
                  <a:cxn ang="0">
                    <a:pos x="12" y="89"/>
                  </a:cxn>
                  <a:cxn ang="0">
                    <a:pos x="0" y="10"/>
                  </a:cxn>
                </a:cxnLst>
                <a:rect l="0" t="0" r="r" b="b"/>
                <a:pathLst>
                  <a:path w="83" h="168">
                    <a:moveTo>
                      <a:pt x="0" y="10"/>
                    </a:moveTo>
                    <a:lnTo>
                      <a:pt x="57" y="0"/>
                    </a:lnTo>
                    <a:lnTo>
                      <a:pt x="71" y="79"/>
                    </a:lnTo>
                    <a:lnTo>
                      <a:pt x="83" y="158"/>
                    </a:lnTo>
                    <a:lnTo>
                      <a:pt x="26" y="168"/>
                    </a:lnTo>
                    <a:lnTo>
                      <a:pt x="12" y="89"/>
                    </a:lnTo>
                    <a:lnTo>
                      <a:pt x="0" y="10"/>
                    </a:lnTo>
                    <a:close/>
                  </a:path>
                </a:pathLst>
              </a:custGeom>
              <a:solidFill>
                <a:srgbClr val="FF0000"/>
              </a:solidFill>
              <a:ln w="9525">
                <a:noFill/>
                <a:round/>
                <a:headEnd/>
                <a:tailEnd/>
              </a:ln>
            </p:spPr>
            <p:txBody>
              <a:bodyPr/>
              <a:lstStyle/>
              <a:p>
                <a:endParaRPr lang="ja-JP" altLang="en-US"/>
              </a:p>
            </p:txBody>
          </p:sp>
          <p:sp>
            <p:nvSpPr>
              <p:cNvPr id="2316" name="Freeform 547"/>
              <p:cNvSpPr>
                <a:spLocks/>
              </p:cNvSpPr>
              <p:nvPr/>
            </p:nvSpPr>
            <p:spPr bwMode="auto">
              <a:xfrm>
                <a:off x="2597" y="1151"/>
                <a:ext cx="2" cy="10"/>
              </a:xfrm>
              <a:custGeom>
                <a:avLst/>
                <a:gdLst/>
                <a:ahLst/>
                <a:cxnLst>
                  <a:cxn ang="0">
                    <a:pos x="14" y="80"/>
                  </a:cxn>
                  <a:cxn ang="0">
                    <a:pos x="0" y="1"/>
                  </a:cxn>
                  <a:cxn ang="0">
                    <a:pos x="8" y="0"/>
                  </a:cxn>
                  <a:cxn ang="0">
                    <a:pos x="14" y="80"/>
                  </a:cxn>
                </a:cxnLst>
                <a:rect l="0" t="0" r="r" b="b"/>
                <a:pathLst>
                  <a:path w="14" h="80">
                    <a:moveTo>
                      <a:pt x="14" y="80"/>
                    </a:moveTo>
                    <a:lnTo>
                      <a:pt x="0" y="1"/>
                    </a:lnTo>
                    <a:lnTo>
                      <a:pt x="8" y="0"/>
                    </a:lnTo>
                    <a:lnTo>
                      <a:pt x="14" y="80"/>
                    </a:lnTo>
                    <a:close/>
                  </a:path>
                </a:pathLst>
              </a:custGeom>
              <a:solidFill>
                <a:srgbClr val="FF0000"/>
              </a:solidFill>
              <a:ln w="9525">
                <a:noFill/>
                <a:round/>
                <a:headEnd/>
                <a:tailEnd/>
              </a:ln>
            </p:spPr>
            <p:txBody>
              <a:bodyPr/>
              <a:lstStyle/>
              <a:p>
                <a:endParaRPr lang="ja-JP" altLang="en-US"/>
              </a:p>
            </p:txBody>
          </p:sp>
          <p:sp>
            <p:nvSpPr>
              <p:cNvPr id="2317" name="Freeform 548"/>
              <p:cNvSpPr>
                <a:spLocks/>
              </p:cNvSpPr>
              <p:nvPr/>
            </p:nvSpPr>
            <p:spPr bwMode="auto">
              <a:xfrm>
                <a:off x="2598" y="1151"/>
                <a:ext cx="10" cy="20"/>
              </a:xfrm>
              <a:custGeom>
                <a:avLst/>
                <a:gdLst/>
                <a:ahLst/>
                <a:cxnLst>
                  <a:cxn ang="0">
                    <a:pos x="0" y="3"/>
                  </a:cxn>
                  <a:cxn ang="0">
                    <a:pos x="60" y="0"/>
                  </a:cxn>
                  <a:cxn ang="0">
                    <a:pos x="65" y="80"/>
                  </a:cxn>
                  <a:cxn ang="0">
                    <a:pos x="69" y="160"/>
                  </a:cxn>
                  <a:cxn ang="0">
                    <a:pos x="10" y="163"/>
                  </a:cxn>
                  <a:cxn ang="0">
                    <a:pos x="6" y="83"/>
                  </a:cxn>
                  <a:cxn ang="0">
                    <a:pos x="0" y="3"/>
                  </a:cxn>
                </a:cxnLst>
                <a:rect l="0" t="0" r="r" b="b"/>
                <a:pathLst>
                  <a:path w="69" h="163">
                    <a:moveTo>
                      <a:pt x="0" y="3"/>
                    </a:moveTo>
                    <a:lnTo>
                      <a:pt x="60" y="0"/>
                    </a:lnTo>
                    <a:lnTo>
                      <a:pt x="65" y="80"/>
                    </a:lnTo>
                    <a:lnTo>
                      <a:pt x="69" y="160"/>
                    </a:lnTo>
                    <a:lnTo>
                      <a:pt x="10" y="163"/>
                    </a:lnTo>
                    <a:lnTo>
                      <a:pt x="6" y="83"/>
                    </a:lnTo>
                    <a:lnTo>
                      <a:pt x="0" y="3"/>
                    </a:lnTo>
                    <a:close/>
                  </a:path>
                </a:pathLst>
              </a:custGeom>
              <a:solidFill>
                <a:srgbClr val="FF0000"/>
              </a:solidFill>
              <a:ln w="9525">
                <a:noFill/>
                <a:round/>
                <a:headEnd/>
                <a:tailEnd/>
              </a:ln>
            </p:spPr>
            <p:txBody>
              <a:bodyPr/>
              <a:lstStyle/>
              <a:p>
                <a:endParaRPr lang="ja-JP" altLang="en-US"/>
              </a:p>
            </p:txBody>
          </p:sp>
          <p:sp>
            <p:nvSpPr>
              <p:cNvPr id="2318" name="Freeform 549"/>
              <p:cNvSpPr>
                <a:spLocks/>
              </p:cNvSpPr>
              <p:nvPr/>
            </p:nvSpPr>
            <p:spPr bwMode="auto">
              <a:xfrm>
                <a:off x="2607" y="1151"/>
                <a:ext cx="1" cy="10"/>
              </a:xfrm>
              <a:custGeom>
                <a:avLst/>
                <a:gdLst/>
                <a:ahLst/>
                <a:cxnLst>
                  <a:cxn ang="0">
                    <a:pos x="5" y="80"/>
                  </a:cxn>
                  <a:cxn ang="0">
                    <a:pos x="0" y="0"/>
                  </a:cxn>
                  <a:cxn ang="0">
                    <a:pos x="9" y="0"/>
                  </a:cxn>
                  <a:cxn ang="0">
                    <a:pos x="5" y="80"/>
                  </a:cxn>
                </a:cxnLst>
                <a:rect l="0" t="0" r="r" b="b"/>
                <a:pathLst>
                  <a:path w="9" h="80">
                    <a:moveTo>
                      <a:pt x="5" y="80"/>
                    </a:moveTo>
                    <a:lnTo>
                      <a:pt x="0" y="0"/>
                    </a:lnTo>
                    <a:lnTo>
                      <a:pt x="9" y="0"/>
                    </a:lnTo>
                    <a:lnTo>
                      <a:pt x="5" y="80"/>
                    </a:lnTo>
                    <a:close/>
                  </a:path>
                </a:pathLst>
              </a:custGeom>
              <a:solidFill>
                <a:srgbClr val="FF0000"/>
              </a:solidFill>
              <a:ln w="9525">
                <a:noFill/>
                <a:round/>
                <a:headEnd/>
                <a:tailEnd/>
              </a:ln>
            </p:spPr>
            <p:txBody>
              <a:bodyPr/>
              <a:lstStyle/>
              <a:p>
                <a:endParaRPr lang="ja-JP" altLang="en-US"/>
              </a:p>
            </p:txBody>
          </p:sp>
          <p:sp>
            <p:nvSpPr>
              <p:cNvPr id="2319" name="Freeform 550"/>
              <p:cNvSpPr>
                <a:spLocks/>
              </p:cNvSpPr>
              <p:nvPr/>
            </p:nvSpPr>
            <p:spPr bwMode="auto">
              <a:xfrm>
                <a:off x="2607" y="1151"/>
                <a:ext cx="9" cy="20"/>
              </a:xfrm>
              <a:custGeom>
                <a:avLst/>
                <a:gdLst/>
                <a:ahLst/>
                <a:cxnLst>
                  <a:cxn ang="0">
                    <a:pos x="9" y="0"/>
                  </a:cxn>
                  <a:cxn ang="0">
                    <a:pos x="69" y="3"/>
                  </a:cxn>
                  <a:cxn ang="0">
                    <a:pos x="64" y="83"/>
                  </a:cxn>
                  <a:cxn ang="0">
                    <a:pos x="59" y="163"/>
                  </a:cxn>
                  <a:cxn ang="0">
                    <a:pos x="0" y="160"/>
                  </a:cxn>
                  <a:cxn ang="0">
                    <a:pos x="5" y="80"/>
                  </a:cxn>
                  <a:cxn ang="0">
                    <a:pos x="9" y="0"/>
                  </a:cxn>
                </a:cxnLst>
                <a:rect l="0" t="0" r="r" b="b"/>
                <a:pathLst>
                  <a:path w="69" h="163">
                    <a:moveTo>
                      <a:pt x="9" y="0"/>
                    </a:moveTo>
                    <a:lnTo>
                      <a:pt x="69" y="3"/>
                    </a:lnTo>
                    <a:lnTo>
                      <a:pt x="64" y="83"/>
                    </a:lnTo>
                    <a:lnTo>
                      <a:pt x="59" y="163"/>
                    </a:lnTo>
                    <a:lnTo>
                      <a:pt x="0" y="160"/>
                    </a:lnTo>
                    <a:lnTo>
                      <a:pt x="5" y="80"/>
                    </a:lnTo>
                    <a:lnTo>
                      <a:pt x="9" y="0"/>
                    </a:lnTo>
                    <a:close/>
                  </a:path>
                </a:pathLst>
              </a:custGeom>
              <a:solidFill>
                <a:srgbClr val="FF0000"/>
              </a:solidFill>
              <a:ln w="9525">
                <a:noFill/>
                <a:round/>
                <a:headEnd/>
                <a:tailEnd/>
              </a:ln>
            </p:spPr>
            <p:txBody>
              <a:bodyPr/>
              <a:lstStyle/>
              <a:p>
                <a:endParaRPr lang="ja-JP" altLang="en-US"/>
              </a:p>
            </p:txBody>
          </p:sp>
          <p:sp>
            <p:nvSpPr>
              <p:cNvPr id="2320" name="Freeform 551"/>
              <p:cNvSpPr>
                <a:spLocks/>
              </p:cNvSpPr>
              <p:nvPr/>
            </p:nvSpPr>
            <p:spPr bwMode="auto">
              <a:xfrm>
                <a:off x="2616" y="1151"/>
                <a:ext cx="2" cy="10"/>
              </a:xfrm>
              <a:custGeom>
                <a:avLst/>
                <a:gdLst/>
                <a:ahLst/>
                <a:cxnLst>
                  <a:cxn ang="0">
                    <a:pos x="0" y="80"/>
                  </a:cxn>
                  <a:cxn ang="0">
                    <a:pos x="5" y="0"/>
                  </a:cxn>
                  <a:cxn ang="0">
                    <a:pos x="13" y="1"/>
                  </a:cxn>
                  <a:cxn ang="0">
                    <a:pos x="0" y="80"/>
                  </a:cxn>
                </a:cxnLst>
                <a:rect l="0" t="0" r="r" b="b"/>
                <a:pathLst>
                  <a:path w="13" h="80">
                    <a:moveTo>
                      <a:pt x="0" y="80"/>
                    </a:moveTo>
                    <a:lnTo>
                      <a:pt x="5" y="0"/>
                    </a:lnTo>
                    <a:lnTo>
                      <a:pt x="13" y="1"/>
                    </a:lnTo>
                    <a:lnTo>
                      <a:pt x="0" y="80"/>
                    </a:lnTo>
                    <a:close/>
                  </a:path>
                </a:pathLst>
              </a:custGeom>
              <a:solidFill>
                <a:srgbClr val="FF0000"/>
              </a:solidFill>
              <a:ln w="9525">
                <a:noFill/>
                <a:round/>
                <a:headEnd/>
                <a:tailEnd/>
              </a:ln>
            </p:spPr>
            <p:txBody>
              <a:bodyPr/>
              <a:lstStyle/>
              <a:p>
                <a:endParaRPr lang="ja-JP" altLang="en-US"/>
              </a:p>
            </p:txBody>
          </p:sp>
          <p:sp>
            <p:nvSpPr>
              <p:cNvPr id="2321" name="Freeform 552"/>
              <p:cNvSpPr>
                <a:spLocks/>
              </p:cNvSpPr>
              <p:nvPr/>
            </p:nvSpPr>
            <p:spPr bwMode="auto">
              <a:xfrm>
                <a:off x="2614" y="1151"/>
                <a:ext cx="12" cy="21"/>
              </a:xfrm>
              <a:custGeom>
                <a:avLst/>
                <a:gdLst/>
                <a:ahLst/>
                <a:cxnLst>
                  <a:cxn ang="0">
                    <a:pos x="26" y="0"/>
                  </a:cxn>
                  <a:cxn ang="0">
                    <a:pos x="84" y="10"/>
                  </a:cxn>
                  <a:cxn ang="0">
                    <a:pos x="71" y="89"/>
                  </a:cxn>
                  <a:cxn ang="0">
                    <a:pos x="57" y="168"/>
                  </a:cxn>
                  <a:cxn ang="0">
                    <a:pos x="0" y="158"/>
                  </a:cxn>
                  <a:cxn ang="0">
                    <a:pos x="13" y="79"/>
                  </a:cxn>
                  <a:cxn ang="0">
                    <a:pos x="26" y="0"/>
                  </a:cxn>
                </a:cxnLst>
                <a:rect l="0" t="0" r="r" b="b"/>
                <a:pathLst>
                  <a:path w="84" h="168">
                    <a:moveTo>
                      <a:pt x="26" y="0"/>
                    </a:moveTo>
                    <a:lnTo>
                      <a:pt x="84" y="10"/>
                    </a:lnTo>
                    <a:lnTo>
                      <a:pt x="71" y="89"/>
                    </a:lnTo>
                    <a:lnTo>
                      <a:pt x="57" y="168"/>
                    </a:lnTo>
                    <a:lnTo>
                      <a:pt x="0" y="158"/>
                    </a:lnTo>
                    <a:lnTo>
                      <a:pt x="13" y="79"/>
                    </a:lnTo>
                    <a:lnTo>
                      <a:pt x="26" y="0"/>
                    </a:lnTo>
                    <a:close/>
                  </a:path>
                </a:pathLst>
              </a:custGeom>
              <a:solidFill>
                <a:srgbClr val="FF0000"/>
              </a:solidFill>
              <a:ln w="9525">
                <a:noFill/>
                <a:round/>
                <a:headEnd/>
                <a:tailEnd/>
              </a:ln>
            </p:spPr>
            <p:txBody>
              <a:bodyPr/>
              <a:lstStyle/>
              <a:p>
                <a:endParaRPr lang="ja-JP" altLang="en-US"/>
              </a:p>
            </p:txBody>
          </p:sp>
          <p:sp>
            <p:nvSpPr>
              <p:cNvPr id="2322" name="Freeform 553"/>
              <p:cNvSpPr>
                <a:spLocks/>
              </p:cNvSpPr>
              <p:nvPr/>
            </p:nvSpPr>
            <p:spPr bwMode="auto">
              <a:xfrm>
                <a:off x="2624" y="1152"/>
                <a:ext cx="3" cy="10"/>
              </a:xfrm>
              <a:custGeom>
                <a:avLst/>
                <a:gdLst/>
                <a:ahLst/>
                <a:cxnLst>
                  <a:cxn ang="0">
                    <a:pos x="0" y="79"/>
                  </a:cxn>
                  <a:cxn ang="0">
                    <a:pos x="13" y="0"/>
                  </a:cxn>
                  <a:cxn ang="0">
                    <a:pos x="21" y="2"/>
                  </a:cxn>
                  <a:cxn ang="0">
                    <a:pos x="0" y="79"/>
                  </a:cxn>
                </a:cxnLst>
                <a:rect l="0" t="0" r="r" b="b"/>
                <a:pathLst>
                  <a:path w="21" h="79">
                    <a:moveTo>
                      <a:pt x="0" y="79"/>
                    </a:moveTo>
                    <a:lnTo>
                      <a:pt x="13" y="0"/>
                    </a:lnTo>
                    <a:lnTo>
                      <a:pt x="21" y="2"/>
                    </a:lnTo>
                    <a:lnTo>
                      <a:pt x="0" y="79"/>
                    </a:lnTo>
                    <a:close/>
                  </a:path>
                </a:pathLst>
              </a:custGeom>
              <a:solidFill>
                <a:srgbClr val="FF0000"/>
              </a:solidFill>
              <a:ln w="9525">
                <a:noFill/>
                <a:round/>
                <a:headEnd/>
                <a:tailEnd/>
              </a:ln>
            </p:spPr>
            <p:txBody>
              <a:bodyPr/>
              <a:lstStyle/>
              <a:p>
                <a:endParaRPr lang="ja-JP" altLang="en-US"/>
              </a:p>
            </p:txBody>
          </p:sp>
          <p:sp>
            <p:nvSpPr>
              <p:cNvPr id="2323" name="Freeform 554"/>
              <p:cNvSpPr>
                <a:spLocks/>
              </p:cNvSpPr>
              <p:nvPr/>
            </p:nvSpPr>
            <p:spPr bwMode="auto">
              <a:xfrm>
                <a:off x="2621" y="1153"/>
                <a:ext cx="14" cy="21"/>
              </a:xfrm>
              <a:custGeom>
                <a:avLst/>
                <a:gdLst/>
                <a:ahLst/>
                <a:cxnLst>
                  <a:cxn ang="0">
                    <a:pos x="43" y="0"/>
                  </a:cxn>
                  <a:cxn ang="0">
                    <a:pos x="100" y="16"/>
                  </a:cxn>
                  <a:cxn ang="0">
                    <a:pos x="77" y="93"/>
                  </a:cxn>
                  <a:cxn ang="0">
                    <a:pos x="55" y="170"/>
                  </a:cxn>
                  <a:cxn ang="0">
                    <a:pos x="0" y="154"/>
                  </a:cxn>
                  <a:cxn ang="0">
                    <a:pos x="22" y="77"/>
                  </a:cxn>
                  <a:cxn ang="0">
                    <a:pos x="43" y="0"/>
                  </a:cxn>
                </a:cxnLst>
                <a:rect l="0" t="0" r="r" b="b"/>
                <a:pathLst>
                  <a:path w="100" h="170">
                    <a:moveTo>
                      <a:pt x="43" y="0"/>
                    </a:moveTo>
                    <a:lnTo>
                      <a:pt x="100" y="16"/>
                    </a:lnTo>
                    <a:lnTo>
                      <a:pt x="77" y="93"/>
                    </a:lnTo>
                    <a:lnTo>
                      <a:pt x="55" y="170"/>
                    </a:lnTo>
                    <a:lnTo>
                      <a:pt x="0" y="154"/>
                    </a:lnTo>
                    <a:lnTo>
                      <a:pt x="22" y="77"/>
                    </a:lnTo>
                    <a:lnTo>
                      <a:pt x="43" y="0"/>
                    </a:lnTo>
                    <a:close/>
                  </a:path>
                </a:pathLst>
              </a:custGeom>
              <a:solidFill>
                <a:srgbClr val="FF0000"/>
              </a:solidFill>
              <a:ln w="9525">
                <a:noFill/>
                <a:round/>
                <a:headEnd/>
                <a:tailEnd/>
              </a:ln>
            </p:spPr>
            <p:txBody>
              <a:bodyPr/>
              <a:lstStyle/>
              <a:p>
                <a:endParaRPr lang="ja-JP" altLang="en-US"/>
              </a:p>
            </p:txBody>
          </p:sp>
          <p:sp>
            <p:nvSpPr>
              <p:cNvPr id="2324" name="Freeform 555"/>
              <p:cNvSpPr>
                <a:spLocks/>
              </p:cNvSpPr>
              <p:nvPr/>
            </p:nvSpPr>
            <p:spPr bwMode="auto">
              <a:xfrm>
                <a:off x="2632" y="1155"/>
                <a:ext cx="4" cy="9"/>
              </a:xfrm>
              <a:custGeom>
                <a:avLst/>
                <a:gdLst/>
                <a:ahLst/>
                <a:cxnLst>
                  <a:cxn ang="0">
                    <a:pos x="0" y="77"/>
                  </a:cxn>
                  <a:cxn ang="0">
                    <a:pos x="23" y="0"/>
                  </a:cxn>
                  <a:cxn ang="0">
                    <a:pos x="30" y="2"/>
                  </a:cxn>
                  <a:cxn ang="0">
                    <a:pos x="0" y="77"/>
                  </a:cxn>
                </a:cxnLst>
                <a:rect l="0" t="0" r="r" b="b"/>
                <a:pathLst>
                  <a:path w="30" h="77">
                    <a:moveTo>
                      <a:pt x="0" y="77"/>
                    </a:moveTo>
                    <a:lnTo>
                      <a:pt x="23" y="0"/>
                    </a:lnTo>
                    <a:lnTo>
                      <a:pt x="30" y="2"/>
                    </a:lnTo>
                    <a:lnTo>
                      <a:pt x="0" y="77"/>
                    </a:lnTo>
                    <a:close/>
                  </a:path>
                </a:pathLst>
              </a:custGeom>
              <a:solidFill>
                <a:srgbClr val="FF0000"/>
              </a:solidFill>
              <a:ln w="9525">
                <a:noFill/>
                <a:round/>
                <a:headEnd/>
                <a:tailEnd/>
              </a:ln>
            </p:spPr>
            <p:txBody>
              <a:bodyPr/>
              <a:lstStyle/>
              <a:p>
                <a:endParaRPr lang="ja-JP" altLang="en-US"/>
              </a:p>
            </p:txBody>
          </p:sp>
          <p:sp>
            <p:nvSpPr>
              <p:cNvPr id="2325" name="Freeform 556"/>
              <p:cNvSpPr>
                <a:spLocks/>
              </p:cNvSpPr>
              <p:nvPr/>
            </p:nvSpPr>
            <p:spPr bwMode="auto">
              <a:xfrm>
                <a:off x="2628" y="1155"/>
                <a:ext cx="16" cy="21"/>
              </a:xfrm>
              <a:custGeom>
                <a:avLst/>
                <a:gdLst/>
                <a:ahLst/>
                <a:cxnLst>
                  <a:cxn ang="0">
                    <a:pos x="59" y="0"/>
                  </a:cxn>
                  <a:cxn ang="0">
                    <a:pos x="113" y="22"/>
                  </a:cxn>
                  <a:cxn ang="0">
                    <a:pos x="82" y="96"/>
                  </a:cxn>
                  <a:cxn ang="0">
                    <a:pos x="53" y="171"/>
                  </a:cxn>
                  <a:cxn ang="0">
                    <a:pos x="0" y="148"/>
                  </a:cxn>
                  <a:cxn ang="0">
                    <a:pos x="29" y="75"/>
                  </a:cxn>
                  <a:cxn ang="0">
                    <a:pos x="59" y="0"/>
                  </a:cxn>
                </a:cxnLst>
                <a:rect l="0" t="0" r="r" b="b"/>
                <a:pathLst>
                  <a:path w="113" h="171">
                    <a:moveTo>
                      <a:pt x="59" y="0"/>
                    </a:moveTo>
                    <a:lnTo>
                      <a:pt x="113" y="22"/>
                    </a:lnTo>
                    <a:lnTo>
                      <a:pt x="82" y="96"/>
                    </a:lnTo>
                    <a:lnTo>
                      <a:pt x="53" y="171"/>
                    </a:lnTo>
                    <a:lnTo>
                      <a:pt x="0" y="148"/>
                    </a:lnTo>
                    <a:lnTo>
                      <a:pt x="29" y="75"/>
                    </a:lnTo>
                    <a:lnTo>
                      <a:pt x="59" y="0"/>
                    </a:lnTo>
                    <a:close/>
                  </a:path>
                </a:pathLst>
              </a:custGeom>
              <a:solidFill>
                <a:srgbClr val="FF0000"/>
              </a:solidFill>
              <a:ln w="9525">
                <a:noFill/>
                <a:round/>
                <a:headEnd/>
                <a:tailEnd/>
              </a:ln>
            </p:spPr>
            <p:txBody>
              <a:bodyPr/>
              <a:lstStyle/>
              <a:p>
                <a:endParaRPr lang="ja-JP" altLang="en-US"/>
              </a:p>
            </p:txBody>
          </p:sp>
          <p:sp>
            <p:nvSpPr>
              <p:cNvPr id="2326" name="Freeform 557"/>
              <p:cNvSpPr>
                <a:spLocks/>
              </p:cNvSpPr>
              <p:nvPr/>
            </p:nvSpPr>
            <p:spPr bwMode="auto">
              <a:xfrm>
                <a:off x="2639" y="1158"/>
                <a:ext cx="6" cy="9"/>
              </a:xfrm>
              <a:custGeom>
                <a:avLst/>
                <a:gdLst/>
                <a:ahLst/>
                <a:cxnLst>
                  <a:cxn ang="0">
                    <a:pos x="0" y="74"/>
                  </a:cxn>
                  <a:cxn ang="0">
                    <a:pos x="31" y="0"/>
                  </a:cxn>
                  <a:cxn ang="0">
                    <a:pos x="39" y="3"/>
                  </a:cxn>
                  <a:cxn ang="0">
                    <a:pos x="0" y="74"/>
                  </a:cxn>
                </a:cxnLst>
                <a:rect l="0" t="0" r="r" b="b"/>
                <a:pathLst>
                  <a:path w="39" h="74">
                    <a:moveTo>
                      <a:pt x="0" y="74"/>
                    </a:moveTo>
                    <a:lnTo>
                      <a:pt x="31" y="0"/>
                    </a:lnTo>
                    <a:lnTo>
                      <a:pt x="39" y="3"/>
                    </a:lnTo>
                    <a:lnTo>
                      <a:pt x="0" y="74"/>
                    </a:lnTo>
                    <a:close/>
                  </a:path>
                </a:pathLst>
              </a:custGeom>
              <a:solidFill>
                <a:srgbClr val="FF0000"/>
              </a:solidFill>
              <a:ln w="9525">
                <a:noFill/>
                <a:round/>
                <a:headEnd/>
                <a:tailEnd/>
              </a:ln>
            </p:spPr>
            <p:txBody>
              <a:bodyPr/>
              <a:lstStyle/>
              <a:p>
                <a:endParaRPr lang="ja-JP" altLang="en-US"/>
              </a:p>
            </p:txBody>
          </p:sp>
          <p:sp>
            <p:nvSpPr>
              <p:cNvPr id="2327" name="Freeform 558"/>
              <p:cNvSpPr>
                <a:spLocks/>
              </p:cNvSpPr>
              <p:nvPr/>
            </p:nvSpPr>
            <p:spPr bwMode="auto">
              <a:xfrm>
                <a:off x="2634" y="1158"/>
                <a:ext cx="18" cy="21"/>
              </a:xfrm>
              <a:custGeom>
                <a:avLst/>
                <a:gdLst/>
                <a:ahLst/>
                <a:cxnLst>
                  <a:cxn ang="0">
                    <a:pos x="76" y="0"/>
                  </a:cxn>
                  <a:cxn ang="0">
                    <a:pos x="127" y="26"/>
                  </a:cxn>
                  <a:cxn ang="0">
                    <a:pos x="88" y="97"/>
                  </a:cxn>
                  <a:cxn ang="0">
                    <a:pos x="50" y="169"/>
                  </a:cxn>
                  <a:cxn ang="0">
                    <a:pos x="0" y="141"/>
                  </a:cxn>
                  <a:cxn ang="0">
                    <a:pos x="37" y="71"/>
                  </a:cxn>
                  <a:cxn ang="0">
                    <a:pos x="76" y="0"/>
                  </a:cxn>
                </a:cxnLst>
                <a:rect l="0" t="0" r="r" b="b"/>
                <a:pathLst>
                  <a:path w="127" h="169">
                    <a:moveTo>
                      <a:pt x="76" y="0"/>
                    </a:moveTo>
                    <a:lnTo>
                      <a:pt x="127" y="26"/>
                    </a:lnTo>
                    <a:lnTo>
                      <a:pt x="88" y="97"/>
                    </a:lnTo>
                    <a:lnTo>
                      <a:pt x="50" y="169"/>
                    </a:lnTo>
                    <a:lnTo>
                      <a:pt x="0" y="141"/>
                    </a:lnTo>
                    <a:lnTo>
                      <a:pt x="37" y="71"/>
                    </a:lnTo>
                    <a:lnTo>
                      <a:pt x="76" y="0"/>
                    </a:lnTo>
                    <a:close/>
                  </a:path>
                </a:pathLst>
              </a:custGeom>
              <a:solidFill>
                <a:srgbClr val="FF0000"/>
              </a:solidFill>
              <a:ln w="9525">
                <a:noFill/>
                <a:round/>
                <a:headEnd/>
                <a:tailEnd/>
              </a:ln>
            </p:spPr>
            <p:txBody>
              <a:bodyPr/>
              <a:lstStyle/>
              <a:p>
                <a:endParaRPr lang="ja-JP" altLang="en-US"/>
              </a:p>
            </p:txBody>
          </p:sp>
          <p:sp>
            <p:nvSpPr>
              <p:cNvPr id="2328" name="Freeform 559"/>
              <p:cNvSpPr>
                <a:spLocks/>
              </p:cNvSpPr>
              <p:nvPr/>
            </p:nvSpPr>
            <p:spPr bwMode="auto">
              <a:xfrm>
                <a:off x="2647" y="1161"/>
                <a:ext cx="6" cy="9"/>
              </a:xfrm>
              <a:custGeom>
                <a:avLst/>
                <a:gdLst/>
                <a:ahLst/>
                <a:cxnLst>
                  <a:cxn ang="0">
                    <a:pos x="0" y="71"/>
                  </a:cxn>
                  <a:cxn ang="0">
                    <a:pos x="39" y="0"/>
                  </a:cxn>
                  <a:cxn ang="0">
                    <a:pos x="45" y="5"/>
                  </a:cxn>
                  <a:cxn ang="0">
                    <a:pos x="0" y="71"/>
                  </a:cxn>
                </a:cxnLst>
                <a:rect l="0" t="0" r="r" b="b"/>
                <a:pathLst>
                  <a:path w="45" h="71">
                    <a:moveTo>
                      <a:pt x="0" y="71"/>
                    </a:moveTo>
                    <a:lnTo>
                      <a:pt x="39" y="0"/>
                    </a:lnTo>
                    <a:lnTo>
                      <a:pt x="45" y="5"/>
                    </a:lnTo>
                    <a:lnTo>
                      <a:pt x="0" y="71"/>
                    </a:lnTo>
                    <a:close/>
                  </a:path>
                </a:pathLst>
              </a:custGeom>
              <a:solidFill>
                <a:srgbClr val="FF0000"/>
              </a:solidFill>
              <a:ln w="9525">
                <a:noFill/>
                <a:round/>
                <a:headEnd/>
                <a:tailEnd/>
              </a:ln>
            </p:spPr>
            <p:txBody>
              <a:bodyPr/>
              <a:lstStyle/>
              <a:p>
                <a:endParaRPr lang="ja-JP" altLang="en-US"/>
              </a:p>
            </p:txBody>
          </p:sp>
          <p:sp>
            <p:nvSpPr>
              <p:cNvPr id="2329" name="Freeform 560"/>
              <p:cNvSpPr>
                <a:spLocks/>
              </p:cNvSpPr>
              <p:nvPr/>
            </p:nvSpPr>
            <p:spPr bwMode="auto">
              <a:xfrm>
                <a:off x="2640" y="1162"/>
                <a:ext cx="20" cy="21"/>
              </a:xfrm>
              <a:custGeom>
                <a:avLst/>
                <a:gdLst/>
                <a:ahLst/>
                <a:cxnLst>
                  <a:cxn ang="0">
                    <a:pos x="89" y="0"/>
                  </a:cxn>
                  <a:cxn ang="0">
                    <a:pos x="137" y="31"/>
                  </a:cxn>
                  <a:cxn ang="0">
                    <a:pos x="92" y="98"/>
                  </a:cxn>
                  <a:cxn ang="0">
                    <a:pos x="48" y="165"/>
                  </a:cxn>
                  <a:cxn ang="0">
                    <a:pos x="0" y="134"/>
                  </a:cxn>
                  <a:cxn ang="0">
                    <a:pos x="44" y="66"/>
                  </a:cxn>
                  <a:cxn ang="0">
                    <a:pos x="89" y="0"/>
                  </a:cxn>
                </a:cxnLst>
                <a:rect l="0" t="0" r="r" b="b"/>
                <a:pathLst>
                  <a:path w="137" h="165">
                    <a:moveTo>
                      <a:pt x="89" y="0"/>
                    </a:moveTo>
                    <a:lnTo>
                      <a:pt x="137" y="31"/>
                    </a:lnTo>
                    <a:lnTo>
                      <a:pt x="92" y="98"/>
                    </a:lnTo>
                    <a:lnTo>
                      <a:pt x="48" y="165"/>
                    </a:lnTo>
                    <a:lnTo>
                      <a:pt x="0" y="134"/>
                    </a:lnTo>
                    <a:lnTo>
                      <a:pt x="44" y="66"/>
                    </a:lnTo>
                    <a:lnTo>
                      <a:pt x="89" y="0"/>
                    </a:lnTo>
                    <a:close/>
                  </a:path>
                </a:pathLst>
              </a:custGeom>
              <a:solidFill>
                <a:srgbClr val="FF0000"/>
              </a:solidFill>
              <a:ln w="9525">
                <a:noFill/>
                <a:round/>
                <a:headEnd/>
                <a:tailEnd/>
              </a:ln>
            </p:spPr>
            <p:txBody>
              <a:bodyPr/>
              <a:lstStyle/>
              <a:p>
                <a:endParaRPr lang="ja-JP" altLang="en-US"/>
              </a:p>
            </p:txBody>
          </p:sp>
          <p:sp>
            <p:nvSpPr>
              <p:cNvPr id="2330" name="Freeform 561"/>
              <p:cNvSpPr>
                <a:spLocks/>
              </p:cNvSpPr>
              <p:nvPr/>
            </p:nvSpPr>
            <p:spPr bwMode="auto">
              <a:xfrm>
                <a:off x="2654" y="1166"/>
                <a:ext cx="7" cy="8"/>
              </a:xfrm>
              <a:custGeom>
                <a:avLst/>
                <a:gdLst/>
                <a:ahLst/>
                <a:cxnLst>
                  <a:cxn ang="0">
                    <a:pos x="0" y="67"/>
                  </a:cxn>
                  <a:cxn ang="0">
                    <a:pos x="45" y="0"/>
                  </a:cxn>
                  <a:cxn ang="0">
                    <a:pos x="51" y="5"/>
                  </a:cxn>
                  <a:cxn ang="0">
                    <a:pos x="0" y="67"/>
                  </a:cxn>
                </a:cxnLst>
                <a:rect l="0" t="0" r="r" b="b"/>
                <a:pathLst>
                  <a:path w="51" h="67">
                    <a:moveTo>
                      <a:pt x="0" y="67"/>
                    </a:moveTo>
                    <a:lnTo>
                      <a:pt x="45" y="0"/>
                    </a:lnTo>
                    <a:lnTo>
                      <a:pt x="51" y="5"/>
                    </a:lnTo>
                    <a:lnTo>
                      <a:pt x="0" y="67"/>
                    </a:lnTo>
                    <a:close/>
                  </a:path>
                </a:pathLst>
              </a:custGeom>
              <a:solidFill>
                <a:srgbClr val="FF0000"/>
              </a:solidFill>
              <a:ln w="9525">
                <a:noFill/>
                <a:round/>
                <a:headEnd/>
                <a:tailEnd/>
              </a:ln>
            </p:spPr>
            <p:txBody>
              <a:bodyPr/>
              <a:lstStyle/>
              <a:p>
                <a:endParaRPr lang="ja-JP" altLang="en-US"/>
              </a:p>
            </p:txBody>
          </p:sp>
          <p:sp>
            <p:nvSpPr>
              <p:cNvPr id="2331" name="Freeform 562"/>
              <p:cNvSpPr>
                <a:spLocks/>
              </p:cNvSpPr>
              <p:nvPr/>
            </p:nvSpPr>
            <p:spPr bwMode="auto">
              <a:xfrm>
                <a:off x="2646" y="1166"/>
                <a:ext cx="21" cy="20"/>
              </a:xfrm>
              <a:custGeom>
                <a:avLst/>
                <a:gdLst/>
                <a:ahLst/>
                <a:cxnLst>
                  <a:cxn ang="0">
                    <a:pos x="102" y="0"/>
                  </a:cxn>
                  <a:cxn ang="0">
                    <a:pos x="147" y="36"/>
                  </a:cxn>
                  <a:cxn ang="0">
                    <a:pos x="96" y="99"/>
                  </a:cxn>
                  <a:cxn ang="0">
                    <a:pos x="45" y="161"/>
                  </a:cxn>
                  <a:cxn ang="0">
                    <a:pos x="0" y="124"/>
                  </a:cxn>
                  <a:cxn ang="0">
                    <a:pos x="51" y="62"/>
                  </a:cxn>
                  <a:cxn ang="0">
                    <a:pos x="102" y="0"/>
                  </a:cxn>
                </a:cxnLst>
                <a:rect l="0" t="0" r="r" b="b"/>
                <a:pathLst>
                  <a:path w="147" h="161">
                    <a:moveTo>
                      <a:pt x="102" y="0"/>
                    </a:moveTo>
                    <a:lnTo>
                      <a:pt x="147" y="36"/>
                    </a:lnTo>
                    <a:lnTo>
                      <a:pt x="96" y="99"/>
                    </a:lnTo>
                    <a:lnTo>
                      <a:pt x="45" y="161"/>
                    </a:lnTo>
                    <a:lnTo>
                      <a:pt x="0" y="124"/>
                    </a:lnTo>
                    <a:lnTo>
                      <a:pt x="51" y="62"/>
                    </a:lnTo>
                    <a:lnTo>
                      <a:pt x="102" y="0"/>
                    </a:lnTo>
                    <a:close/>
                  </a:path>
                </a:pathLst>
              </a:custGeom>
              <a:solidFill>
                <a:srgbClr val="FF0000"/>
              </a:solidFill>
              <a:ln w="9525">
                <a:noFill/>
                <a:round/>
                <a:headEnd/>
                <a:tailEnd/>
              </a:ln>
            </p:spPr>
            <p:txBody>
              <a:bodyPr/>
              <a:lstStyle/>
              <a:p>
                <a:endParaRPr lang="ja-JP" altLang="en-US"/>
              </a:p>
            </p:txBody>
          </p:sp>
          <p:sp>
            <p:nvSpPr>
              <p:cNvPr id="2332" name="Freeform 563"/>
              <p:cNvSpPr>
                <a:spLocks/>
              </p:cNvSpPr>
              <p:nvPr/>
            </p:nvSpPr>
            <p:spPr bwMode="auto">
              <a:xfrm>
                <a:off x="2660" y="1171"/>
                <a:ext cx="8" cy="8"/>
              </a:xfrm>
              <a:custGeom>
                <a:avLst/>
                <a:gdLst/>
                <a:ahLst/>
                <a:cxnLst>
                  <a:cxn ang="0">
                    <a:pos x="0" y="63"/>
                  </a:cxn>
                  <a:cxn ang="0">
                    <a:pos x="51" y="0"/>
                  </a:cxn>
                  <a:cxn ang="0">
                    <a:pos x="57" y="6"/>
                  </a:cxn>
                  <a:cxn ang="0">
                    <a:pos x="0" y="63"/>
                  </a:cxn>
                </a:cxnLst>
                <a:rect l="0" t="0" r="r" b="b"/>
                <a:pathLst>
                  <a:path w="57" h="63">
                    <a:moveTo>
                      <a:pt x="0" y="63"/>
                    </a:moveTo>
                    <a:lnTo>
                      <a:pt x="51" y="0"/>
                    </a:lnTo>
                    <a:lnTo>
                      <a:pt x="57" y="6"/>
                    </a:lnTo>
                    <a:lnTo>
                      <a:pt x="0" y="63"/>
                    </a:lnTo>
                    <a:close/>
                  </a:path>
                </a:pathLst>
              </a:custGeom>
              <a:solidFill>
                <a:srgbClr val="FF0000"/>
              </a:solidFill>
              <a:ln w="9525">
                <a:noFill/>
                <a:round/>
                <a:headEnd/>
                <a:tailEnd/>
              </a:ln>
            </p:spPr>
            <p:txBody>
              <a:bodyPr/>
              <a:lstStyle/>
              <a:p>
                <a:endParaRPr lang="ja-JP" altLang="en-US"/>
              </a:p>
            </p:txBody>
          </p:sp>
          <p:sp>
            <p:nvSpPr>
              <p:cNvPr id="2333" name="Freeform 564"/>
              <p:cNvSpPr>
                <a:spLocks/>
              </p:cNvSpPr>
              <p:nvPr/>
            </p:nvSpPr>
            <p:spPr bwMode="auto">
              <a:xfrm>
                <a:off x="2652" y="1172"/>
                <a:ext cx="22" cy="19"/>
              </a:xfrm>
              <a:custGeom>
                <a:avLst/>
                <a:gdLst/>
                <a:ahLst/>
                <a:cxnLst>
                  <a:cxn ang="0">
                    <a:pos x="115" y="0"/>
                  </a:cxn>
                  <a:cxn ang="0">
                    <a:pos x="157" y="41"/>
                  </a:cxn>
                  <a:cxn ang="0">
                    <a:pos x="99" y="98"/>
                  </a:cxn>
                  <a:cxn ang="0">
                    <a:pos x="42" y="155"/>
                  </a:cxn>
                  <a:cxn ang="0">
                    <a:pos x="0" y="114"/>
                  </a:cxn>
                  <a:cxn ang="0">
                    <a:pos x="58" y="57"/>
                  </a:cxn>
                  <a:cxn ang="0">
                    <a:pos x="115" y="0"/>
                  </a:cxn>
                </a:cxnLst>
                <a:rect l="0" t="0" r="r" b="b"/>
                <a:pathLst>
                  <a:path w="157" h="155">
                    <a:moveTo>
                      <a:pt x="115" y="0"/>
                    </a:moveTo>
                    <a:lnTo>
                      <a:pt x="157" y="41"/>
                    </a:lnTo>
                    <a:lnTo>
                      <a:pt x="99" y="98"/>
                    </a:lnTo>
                    <a:lnTo>
                      <a:pt x="42" y="155"/>
                    </a:lnTo>
                    <a:lnTo>
                      <a:pt x="0" y="114"/>
                    </a:lnTo>
                    <a:lnTo>
                      <a:pt x="58" y="57"/>
                    </a:lnTo>
                    <a:lnTo>
                      <a:pt x="115" y="0"/>
                    </a:lnTo>
                    <a:close/>
                  </a:path>
                </a:pathLst>
              </a:custGeom>
              <a:solidFill>
                <a:srgbClr val="FF0000"/>
              </a:solidFill>
              <a:ln w="9525">
                <a:noFill/>
                <a:round/>
                <a:headEnd/>
                <a:tailEnd/>
              </a:ln>
            </p:spPr>
            <p:txBody>
              <a:bodyPr/>
              <a:lstStyle/>
              <a:p>
                <a:endParaRPr lang="ja-JP" altLang="en-US"/>
              </a:p>
            </p:txBody>
          </p:sp>
          <p:sp>
            <p:nvSpPr>
              <p:cNvPr id="2334" name="Freeform 565"/>
              <p:cNvSpPr>
                <a:spLocks/>
              </p:cNvSpPr>
              <p:nvPr/>
            </p:nvSpPr>
            <p:spPr bwMode="auto">
              <a:xfrm>
                <a:off x="2666" y="1177"/>
                <a:ext cx="9" cy="7"/>
              </a:xfrm>
              <a:custGeom>
                <a:avLst/>
                <a:gdLst/>
                <a:ahLst/>
                <a:cxnLst>
                  <a:cxn ang="0">
                    <a:pos x="0" y="57"/>
                  </a:cxn>
                  <a:cxn ang="0">
                    <a:pos x="58" y="0"/>
                  </a:cxn>
                  <a:cxn ang="0">
                    <a:pos x="62" y="5"/>
                  </a:cxn>
                  <a:cxn ang="0">
                    <a:pos x="0" y="57"/>
                  </a:cxn>
                </a:cxnLst>
                <a:rect l="0" t="0" r="r" b="b"/>
                <a:pathLst>
                  <a:path w="62" h="57">
                    <a:moveTo>
                      <a:pt x="0" y="57"/>
                    </a:moveTo>
                    <a:lnTo>
                      <a:pt x="58" y="0"/>
                    </a:lnTo>
                    <a:lnTo>
                      <a:pt x="62" y="5"/>
                    </a:lnTo>
                    <a:lnTo>
                      <a:pt x="0" y="57"/>
                    </a:lnTo>
                    <a:close/>
                  </a:path>
                </a:pathLst>
              </a:custGeom>
              <a:solidFill>
                <a:srgbClr val="FF0000"/>
              </a:solidFill>
              <a:ln w="9525">
                <a:noFill/>
                <a:round/>
                <a:headEnd/>
                <a:tailEnd/>
              </a:ln>
            </p:spPr>
            <p:txBody>
              <a:bodyPr/>
              <a:lstStyle/>
              <a:p>
                <a:endParaRPr lang="ja-JP" altLang="en-US"/>
              </a:p>
            </p:txBody>
          </p:sp>
          <p:sp>
            <p:nvSpPr>
              <p:cNvPr id="2335" name="Freeform 566"/>
              <p:cNvSpPr>
                <a:spLocks/>
              </p:cNvSpPr>
              <p:nvPr/>
            </p:nvSpPr>
            <p:spPr bwMode="auto">
              <a:xfrm>
                <a:off x="2657" y="1177"/>
                <a:ext cx="23" cy="19"/>
              </a:xfrm>
              <a:custGeom>
                <a:avLst/>
                <a:gdLst/>
                <a:ahLst/>
                <a:cxnLst>
                  <a:cxn ang="0">
                    <a:pos x="124" y="0"/>
                  </a:cxn>
                  <a:cxn ang="0">
                    <a:pos x="162" y="45"/>
                  </a:cxn>
                  <a:cxn ang="0">
                    <a:pos x="99" y="96"/>
                  </a:cxn>
                  <a:cxn ang="0">
                    <a:pos x="38" y="148"/>
                  </a:cxn>
                  <a:cxn ang="0">
                    <a:pos x="0" y="102"/>
                  </a:cxn>
                  <a:cxn ang="0">
                    <a:pos x="62" y="52"/>
                  </a:cxn>
                  <a:cxn ang="0">
                    <a:pos x="124" y="0"/>
                  </a:cxn>
                </a:cxnLst>
                <a:rect l="0" t="0" r="r" b="b"/>
                <a:pathLst>
                  <a:path w="162" h="148">
                    <a:moveTo>
                      <a:pt x="124" y="0"/>
                    </a:moveTo>
                    <a:lnTo>
                      <a:pt x="162" y="45"/>
                    </a:lnTo>
                    <a:lnTo>
                      <a:pt x="99" y="96"/>
                    </a:lnTo>
                    <a:lnTo>
                      <a:pt x="38" y="148"/>
                    </a:lnTo>
                    <a:lnTo>
                      <a:pt x="0" y="102"/>
                    </a:lnTo>
                    <a:lnTo>
                      <a:pt x="62" y="52"/>
                    </a:lnTo>
                    <a:lnTo>
                      <a:pt x="124" y="0"/>
                    </a:lnTo>
                    <a:close/>
                  </a:path>
                </a:pathLst>
              </a:custGeom>
              <a:solidFill>
                <a:srgbClr val="FF0000"/>
              </a:solidFill>
              <a:ln w="9525">
                <a:noFill/>
                <a:round/>
                <a:headEnd/>
                <a:tailEnd/>
              </a:ln>
            </p:spPr>
            <p:txBody>
              <a:bodyPr/>
              <a:lstStyle/>
              <a:p>
                <a:endParaRPr lang="ja-JP" altLang="en-US"/>
              </a:p>
            </p:txBody>
          </p:sp>
          <p:sp>
            <p:nvSpPr>
              <p:cNvPr id="2336" name="Freeform 567"/>
              <p:cNvSpPr>
                <a:spLocks/>
              </p:cNvSpPr>
              <p:nvPr/>
            </p:nvSpPr>
            <p:spPr bwMode="auto">
              <a:xfrm>
                <a:off x="2671" y="1183"/>
                <a:ext cx="10" cy="6"/>
              </a:xfrm>
              <a:custGeom>
                <a:avLst/>
                <a:gdLst/>
                <a:ahLst/>
                <a:cxnLst>
                  <a:cxn ang="0">
                    <a:pos x="0" y="51"/>
                  </a:cxn>
                  <a:cxn ang="0">
                    <a:pos x="63" y="0"/>
                  </a:cxn>
                  <a:cxn ang="0">
                    <a:pos x="67" y="7"/>
                  </a:cxn>
                  <a:cxn ang="0">
                    <a:pos x="0" y="51"/>
                  </a:cxn>
                </a:cxnLst>
                <a:rect l="0" t="0" r="r" b="b"/>
                <a:pathLst>
                  <a:path w="67" h="51">
                    <a:moveTo>
                      <a:pt x="0" y="51"/>
                    </a:moveTo>
                    <a:lnTo>
                      <a:pt x="63" y="0"/>
                    </a:lnTo>
                    <a:lnTo>
                      <a:pt x="67" y="7"/>
                    </a:lnTo>
                    <a:lnTo>
                      <a:pt x="0" y="51"/>
                    </a:lnTo>
                    <a:close/>
                  </a:path>
                </a:pathLst>
              </a:custGeom>
              <a:solidFill>
                <a:srgbClr val="FF0000"/>
              </a:solidFill>
              <a:ln w="9525">
                <a:noFill/>
                <a:round/>
                <a:headEnd/>
                <a:tailEnd/>
              </a:ln>
            </p:spPr>
            <p:txBody>
              <a:bodyPr/>
              <a:lstStyle/>
              <a:p>
                <a:endParaRPr lang="ja-JP" altLang="en-US"/>
              </a:p>
            </p:txBody>
          </p:sp>
          <p:sp>
            <p:nvSpPr>
              <p:cNvPr id="2337" name="Freeform 568"/>
              <p:cNvSpPr>
                <a:spLocks/>
              </p:cNvSpPr>
              <p:nvPr/>
            </p:nvSpPr>
            <p:spPr bwMode="auto">
              <a:xfrm>
                <a:off x="2662" y="1184"/>
                <a:ext cx="23" cy="17"/>
              </a:xfrm>
              <a:custGeom>
                <a:avLst/>
                <a:gdLst/>
                <a:ahLst/>
                <a:cxnLst>
                  <a:cxn ang="0">
                    <a:pos x="134" y="0"/>
                  </a:cxn>
                  <a:cxn ang="0">
                    <a:pos x="167" y="48"/>
                  </a:cxn>
                  <a:cxn ang="0">
                    <a:pos x="101" y="94"/>
                  </a:cxn>
                  <a:cxn ang="0">
                    <a:pos x="34" y="138"/>
                  </a:cxn>
                  <a:cxn ang="0">
                    <a:pos x="0" y="89"/>
                  </a:cxn>
                  <a:cxn ang="0">
                    <a:pos x="67" y="44"/>
                  </a:cxn>
                  <a:cxn ang="0">
                    <a:pos x="134" y="0"/>
                  </a:cxn>
                </a:cxnLst>
                <a:rect l="0" t="0" r="r" b="b"/>
                <a:pathLst>
                  <a:path w="167" h="138">
                    <a:moveTo>
                      <a:pt x="134" y="0"/>
                    </a:moveTo>
                    <a:lnTo>
                      <a:pt x="167" y="48"/>
                    </a:lnTo>
                    <a:lnTo>
                      <a:pt x="101" y="94"/>
                    </a:lnTo>
                    <a:lnTo>
                      <a:pt x="34" y="138"/>
                    </a:lnTo>
                    <a:lnTo>
                      <a:pt x="0" y="89"/>
                    </a:lnTo>
                    <a:lnTo>
                      <a:pt x="67" y="44"/>
                    </a:lnTo>
                    <a:lnTo>
                      <a:pt x="134" y="0"/>
                    </a:lnTo>
                    <a:close/>
                  </a:path>
                </a:pathLst>
              </a:custGeom>
              <a:solidFill>
                <a:srgbClr val="FF0000"/>
              </a:solidFill>
              <a:ln w="9525">
                <a:noFill/>
                <a:round/>
                <a:headEnd/>
                <a:tailEnd/>
              </a:ln>
            </p:spPr>
            <p:txBody>
              <a:bodyPr/>
              <a:lstStyle/>
              <a:p>
                <a:endParaRPr lang="ja-JP" altLang="en-US"/>
              </a:p>
            </p:txBody>
          </p:sp>
          <p:sp>
            <p:nvSpPr>
              <p:cNvPr id="2338" name="Freeform 569"/>
              <p:cNvSpPr>
                <a:spLocks/>
              </p:cNvSpPr>
              <p:nvPr/>
            </p:nvSpPr>
            <p:spPr bwMode="auto">
              <a:xfrm>
                <a:off x="2676" y="1190"/>
                <a:ext cx="10" cy="6"/>
              </a:xfrm>
              <a:custGeom>
                <a:avLst/>
                <a:gdLst/>
                <a:ahLst/>
                <a:cxnLst>
                  <a:cxn ang="0">
                    <a:pos x="0" y="46"/>
                  </a:cxn>
                  <a:cxn ang="0">
                    <a:pos x="66" y="0"/>
                  </a:cxn>
                  <a:cxn ang="0">
                    <a:pos x="71" y="7"/>
                  </a:cxn>
                  <a:cxn ang="0">
                    <a:pos x="0" y="46"/>
                  </a:cxn>
                </a:cxnLst>
                <a:rect l="0" t="0" r="r" b="b"/>
                <a:pathLst>
                  <a:path w="71" h="46">
                    <a:moveTo>
                      <a:pt x="0" y="46"/>
                    </a:moveTo>
                    <a:lnTo>
                      <a:pt x="66" y="0"/>
                    </a:lnTo>
                    <a:lnTo>
                      <a:pt x="71" y="7"/>
                    </a:lnTo>
                    <a:lnTo>
                      <a:pt x="0" y="46"/>
                    </a:lnTo>
                    <a:close/>
                  </a:path>
                </a:pathLst>
              </a:custGeom>
              <a:solidFill>
                <a:srgbClr val="FF0000"/>
              </a:solidFill>
              <a:ln w="9525">
                <a:noFill/>
                <a:round/>
                <a:headEnd/>
                <a:tailEnd/>
              </a:ln>
            </p:spPr>
            <p:txBody>
              <a:bodyPr/>
              <a:lstStyle/>
              <a:p>
                <a:endParaRPr lang="ja-JP" altLang="en-US"/>
              </a:p>
            </p:txBody>
          </p:sp>
          <p:sp>
            <p:nvSpPr>
              <p:cNvPr id="2339" name="Freeform 570"/>
              <p:cNvSpPr>
                <a:spLocks/>
              </p:cNvSpPr>
              <p:nvPr/>
            </p:nvSpPr>
            <p:spPr bwMode="auto">
              <a:xfrm>
                <a:off x="2666" y="1191"/>
                <a:ext cx="24" cy="16"/>
              </a:xfrm>
              <a:custGeom>
                <a:avLst/>
                <a:gdLst/>
                <a:ahLst/>
                <a:cxnLst>
                  <a:cxn ang="0">
                    <a:pos x="142" y="0"/>
                  </a:cxn>
                  <a:cxn ang="0">
                    <a:pos x="171" y="51"/>
                  </a:cxn>
                  <a:cxn ang="0">
                    <a:pos x="100" y="90"/>
                  </a:cxn>
                  <a:cxn ang="0">
                    <a:pos x="30" y="129"/>
                  </a:cxn>
                  <a:cxn ang="0">
                    <a:pos x="0" y="77"/>
                  </a:cxn>
                  <a:cxn ang="0">
                    <a:pos x="71" y="39"/>
                  </a:cxn>
                  <a:cxn ang="0">
                    <a:pos x="142" y="0"/>
                  </a:cxn>
                </a:cxnLst>
                <a:rect l="0" t="0" r="r" b="b"/>
                <a:pathLst>
                  <a:path w="171" h="129">
                    <a:moveTo>
                      <a:pt x="142" y="0"/>
                    </a:moveTo>
                    <a:lnTo>
                      <a:pt x="171" y="51"/>
                    </a:lnTo>
                    <a:lnTo>
                      <a:pt x="100" y="90"/>
                    </a:lnTo>
                    <a:lnTo>
                      <a:pt x="30" y="129"/>
                    </a:lnTo>
                    <a:lnTo>
                      <a:pt x="0" y="77"/>
                    </a:lnTo>
                    <a:lnTo>
                      <a:pt x="71" y="39"/>
                    </a:lnTo>
                    <a:lnTo>
                      <a:pt x="142" y="0"/>
                    </a:lnTo>
                    <a:close/>
                  </a:path>
                </a:pathLst>
              </a:custGeom>
              <a:solidFill>
                <a:srgbClr val="FF0000"/>
              </a:solidFill>
              <a:ln w="9525">
                <a:noFill/>
                <a:round/>
                <a:headEnd/>
                <a:tailEnd/>
              </a:ln>
            </p:spPr>
            <p:txBody>
              <a:bodyPr/>
              <a:lstStyle/>
              <a:p>
                <a:endParaRPr lang="ja-JP" altLang="en-US"/>
              </a:p>
            </p:txBody>
          </p:sp>
          <p:sp>
            <p:nvSpPr>
              <p:cNvPr id="2340" name="Freeform 571"/>
              <p:cNvSpPr>
                <a:spLocks/>
              </p:cNvSpPr>
              <p:nvPr/>
            </p:nvSpPr>
            <p:spPr bwMode="auto">
              <a:xfrm>
                <a:off x="2680" y="1197"/>
                <a:ext cx="11" cy="5"/>
              </a:xfrm>
              <a:custGeom>
                <a:avLst/>
                <a:gdLst/>
                <a:ahLst/>
                <a:cxnLst>
                  <a:cxn ang="0">
                    <a:pos x="0" y="39"/>
                  </a:cxn>
                  <a:cxn ang="0">
                    <a:pos x="71" y="0"/>
                  </a:cxn>
                  <a:cxn ang="0">
                    <a:pos x="74" y="7"/>
                  </a:cxn>
                  <a:cxn ang="0">
                    <a:pos x="0" y="39"/>
                  </a:cxn>
                </a:cxnLst>
                <a:rect l="0" t="0" r="r" b="b"/>
                <a:pathLst>
                  <a:path w="74" h="39">
                    <a:moveTo>
                      <a:pt x="0" y="39"/>
                    </a:moveTo>
                    <a:lnTo>
                      <a:pt x="71" y="0"/>
                    </a:lnTo>
                    <a:lnTo>
                      <a:pt x="74" y="7"/>
                    </a:lnTo>
                    <a:lnTo>
                      <a:pt x="0" y="39"/>
                    </a:lnTo>
                    <a:close/>
                  </a:path>
                </a:pathLst>
              </a:custGeom>
              <a:solidFill>
                <a:srgbClr val="FF0000"/>
              </a:solidFill>
              <a:ln w="9525">
                <a:noFill/>
                <a:round/>
                <a:headEnd/>
                <a:tailEnd/>
              </a:ln>
            </p:spPr>
            <p:txBody>
              <a:bodyPr/>
              <a:lstStyle/>
              <a:p>
                <a:endParaRPr lang="ja-JP" altLang="en-US"/>
              </a:p>
            </p:txBody>
          </p:sp>
          <p:sp>
            <p:nvSpPr>
              <p:cNvPr id="2341" name="Freeform 572"/>
              <p:cNvSpPr>
                <a:spLocks/>
              </p:cNvSpPr>
              <p:nvPr/>
            </p:nvSpPr>
            <p:spPr bwMode="auto">
              <a:xfrm>
                <a:off x="2670" y="1198"/>
                <a:ext cx="24" cy="15"/>
              </a:xfrm>
              <a:custGeom>
                <a:avLst/>
                <a:gdLst/>
                <a:ahLst/>
                <a:cxnLst>
                  <a:cxn ang="0">
                    <a:pos x="148" y="0"/>
                  </a:cxn>
                  <a:cxn ang="0">
                    <a:pos x="173" y="56"/>
                  </a:cxn>
                  <a:cxn ang="0">
                    <a:pos x="99" y="87"/>
                  </a:cxn>
                  <a:cxn ang="0">
                    <a:pos x="24" y="120"/>
                  </a:cxn>
                  <a:cxn ang="0">
                    <a:pos x="0" y="65"/>
                  </a:cxn>
                  <a:cxn ang="0">
                    <a:pos x="74" y="32"/>
                  </a:cxn>
                  <a:cxn ang="0">
                    <a:pos x="148" y="0"/>
                  </a:cxn>
                </a:cxnLst>
                <a:rect l="0" t="0" r="r" b="b"/>
                <a:pathLst>
                  <a:path w="173" h="120">
                    <a:moveTo>
                      <a:pt x="148" y="0"/>
                    </a:moveTo>
                    <a:lnTo>
                      <a:pt x="173" y="56"/>
                    </a:lnTo>
                    <a:lnTo>
                      <a:pt x="99" y="87"/>
                    </a:lnTo>
                    <a:lnTo>
                      <a:pt x="24" y="120"/>
                    </a:lnTo>
                    <a:lnTo>
                      <a:pt x="0" y="65"/>
                    </a:lnTo>
                    <a:lnTo>
                      <a:pt x="74" y="32"/>
                    </a:lnTo>
                    <a:lnTo>
                      <a:pt x="148" y="0"/>
                    </a:lnTo>
                    <a:close/>
                  </a:path>
                </a:pathLst>
              </a:custGeom>
              <a:solidFill>
                <a:srgbClr val="FF0000"/>
              </a:solidFill>
              <a:ln w="9525">
                <a:noFill/>
                <a:round/>
                <a:headEnd/>
                <a:tailEnd/>
              </a:ln>
            </p:spPr>
            <p:txBody>
              <a:bodyPr/>
              <a:lstStyle/>
              <a:p>
                <a:endParaRPr lang="ja-JP" altLang="en-US"/>
              </a:p>
            </p:txBody>
          </p:sp>
          <p:sp>
            <p:nvSpPr>
              <p:cNvPr id="2342" name="Freeform 573"/>
              <p:cNvSpPr>
                <a:spLocks/>
              </p:cNvSpPr>
              <p:nvPr/>
            </p:nvSpPr>
            <p:spPr bwMode="auto">
              <a:xfrm>
                <a:off x="2684" y="1205"/>
                <a:ext cx="11" cy="4"/>
              </a:xfrm>
              <a:custGeom>
                <a:avLst/>
                <a:gdLst/>
                <a:ahLst/>
                <a:cxnLst>
                  <a:cxn ang="0">
                    <a:pos x="0" y="31"/>
                  </a:cxn>
                  <a:cxn ang="0">
                    <a:pos x="74" y="0"/>
                  </a:cxn>
                  <a:cxn ang="0">
                    <a:pos x="76" y="6"/>
                  </a:cxn>
                  <a:cxn ang="0">
                    <a:pos x="0" y="31"/>
                  </a:cxn>
                </a:cxnLst>
                <a:rect l="0" t="0" r="r" b="b"/>
                <a:pathLst>
                  <a:path w="76" h="31">
                    <a:moveTo>
                      <a:pt x="0" y="31"/>
                    </a:moveTo>
                    <a:lnTo>
                      <a:pt x="74" y="0"/>
                    </a:lnTo>
                    <a:lnTo>
                      <a:pt x="76" y="6"/>
                    </a:lnTo>
                    <a:lnTo>
                      <a:pt x="0" y="31"/>
                    </a:lnTo>
                    <a:close/>
                  </a:path>
                </a:pathLst>
              </a:custGeom>
              <a:solidFill>
                <a:srgbClr val="FF0000"/>
              </a:solidFill>
              <a:ln w="9525">
                <a:noFill/>
                <a:round/>
                <a:headEnd/>
                <a:tailEnd/>
              </a:ln>
            </p:spPr>
            <p:txBody>
              <a:bodyPr/>
              <a:lstStyle/>
              <a:p>
                <a:endParaRPr lang="ja-JP" altLang="en-US"/>
              </a:p>
            </p:txBody>
          </p:sp>
          <p:sp>
            <p:nvSpPr>
              <p:cNvPr id="2343" name="Freeform 574"/>
              <p:cNvSpPr>
                <a:spLocks/>
              </p:cNvSpPr>
              <p:nvPr/>
            </p:nvSpPr>
            <p:spPr bwMode="auto">
              <a:xfrm>
                <a:off x="2673" y="1206"/>
                <a:ext cx="24" cy="13"/>
              </a:xfrm>
              <a:custGeom>
                <a:avLst/>
                <a:gdLst/>
                <a:ahLst/>
                <a:cxnLst>
                  <a:cxn ang="0">
                    <a:pos x="153" y="0"/>
                  </a:cxn>
                  <a:cxn ang="0">
                    <a:pos x="173" y="59"/>
                  </a:cxn>
                  <a:cxn ang="0">
                    <a:pos x="96" y="84"/>
                  </a:cxn>
                  <a:cxn ang="0">
                    <a:pos x="19" y="110"/>
                  </a:cxn>
                  <a:cxn ang="0">
                    <a:pos x="0" y="51"/>
                  </a:cxn>
                  <a:cxn ang="0">
                    <a:pos x="77" y="25"/>
                  </a:cxn>
                  <a:cxn ang="0">
                    <a:pos x="153" y="0"/>
                  </a:cxn>
                </a:cxnLst>
                <a:rect l="0" t="0" r="r" b="b"/>
                <a:pathLst>
                  <a:path w="173" h="110">
                    <a:moveTo>
                      <a:pt x="153" y="0"/>
                    </a:moveTo>
                    <a:lnTo>
                      <a:pt x="173" y="59"/>
                    </a:lnTo>
                    <a:lnTo>
                      <a:pt x="96" y="84"/>
                    </a:lnTo>
                    <a:lnTo>
                      <a:pt x="19" y="110"/>
                    </a:lnTo>
                    <a:lnTo>
                      <a:pt x="0" y="51"/>
                    </a:lnTo>
                    <a:lnTo>
                      <a:pt x="77" y="25"/>
                    </a:lnTo>
                    <a:lnTo>
                      <a:pt x="153" y="0"/>
                    </a:lnTo>
                    <a:close/>
                  </a:path>
                </a:pathLst>
              </a:custGeom>
              <a:solidFill>
                <a:srgbClr val="FF0000"/>
              </a:solidFill>
              <a:ln w="9525">
                <a:noFill/>
                <a:round/>
                <a:headEnd/>
                <a:tailEnd/>
              </a:ln>
            </p:spPr>
            <p:txBody>
              <a:bodyPr/>
              <a:lstStyle/>
              <a:p>
                <a:endParaRPr lang="ja-JP" altLang="en-US"/>
              </a:p>
            </p:txBody>
          </p:sp>
          <p:sp>
            <p:nvSpPr>
              <p:cNvPr id="2344" name="Freeform 575"/>
              <p:cNvSpPr>
                <a:spLocks/>
              </p:cNvSpPr>
              <p:nvPr/>
            </p:nvSpPr>
            <p:spPr bwMode="auto">
              <a:xfrm>
                <a:off x="2686" y="1213"/>
                <a:ext cx="12" cy="3"/>
              </a:xfrm>
              <a:custGeom>
                <a:avLst/>
                <a:gdLst/>
                <a:ahLst/>
                <a:cxnLst>
                  <a:cxn ang="0">
                    <a:pos x="0" y="25"/>
                  </a:cxn>
                  <a:cxn ang="0">
                    <a:pos x="77" y="0"/>
                  </a:cxn>
                  <a:cxn ang="0">
                    <a:pos x="78" y="6"/>
                  </a:cxn>
                  <a:cxn ang="0">
                    <a:pos x="0" y="25"/>
                  </a:cxn>
                </a:cxnLst>
                <a:rect l="0" t="0" r="r" b="b"/>
                <a:pathLst>
                  <a:path w="78" h="25">
                    <a:moveTo>
                      <a:pt x="0" y="25"/>
                    </a:moveTo>
                    <a:lnTo>
                      <a:pt x="77" y="0"/>
                    </a:lnTo>
                    <a:lnTo>
                      <a:pt x="78" y="6"/>
                    </a:lnTo>
                    <a:lnTo>
                      <a:pt x="0" y="25"/>
                    </a:lnTo>
                    <a:close/>
                  </a:path>
                </a:pathLst>
              </a:custGeom>
              <a:solidFill>
                <a:srgbClr val="FF0000"/>
              </a:solidFill>
              <a:ln w="9525">
                <a:noFill/>
                <a:round/>
                <a:headEnd/>
                <a:tailEnd/>
              </a:ln>
            </p:spPr>
            <p:txBody>
              <a:bodyPr/>
              <a:lstStyle/>
              <a:p>
                <a:endParaRPr lang="ja-JP" altLang="en-US"/>
              </a:p>
            </p:txBody>
          </p:sp>
          <p:sp>
            <p:nvSpPr>
              <p:cNvPr id="2345" name="Freeform 576"/>
              <p:cNvSpPr>
                <a:spLocks/>
              </p:cNvSpPr>
              <p:nvPr/>
            </p:nvSpPr>
            <p:spPr bwMode="auto">
              <a:xfrm>
                <a:off x="2675" y="1214"/>
                <a:ext cx="25" cy="12"/>
              </a:xfrm>
              <a:custGeom>
                <a:avLst/>
                <a:gdLst/>
                <a:ahLst/>
                <a:cxnLst>
                  <a:cxn ang="0">
                    <a:pos x="157" y="0"/>
                  </a:cxn>
                  <a:cxn ang="0">
                    <a:pos x="172" y="61"/>
                  </a:cxn>
                  <a:cxn ang="0">
                    <a:pos x="94" y="79"/>
                  </a:cxn>
                  <a:cxn ang="0">
                    <a:pos x="15" y="97"/>
                  </a:cxn>
                  <a:cxn ang="0">
                    <a:pos x="0" y="37"/>
                  </a:cxn>
                  <a:cxn ang="0">
                    <a:pos x="79" y="19"/>
                  </a:cxn>
                  <a:cxn ang="0">
                    <a:pos x="157" y="0"/>
                  </a:cxn>
                </a:cxnLst>
                <a:rect l="0" t="0" r="r" b="b"/>
                <a:pathLst>
                  <a:path w="172" h="97">
                    <a:moveTo>
                      <a:pt x="157" y="0"/>
                    </a:moveTo>
                    <a:lnTo>
                      <a:pt x="172" y="61"/>
                    </a:lnTo>
                    <a:lnTo>
                      <a:pt x="94" y="79"/>
                    </a:lnTo>
                    <a:lnTo>
                      <a:pt x="15" y="97"/>
                    </a:lnTo>
                    <a:lnTo>
                      <a:pt x="0" y="37"/>
                    </a:lnTo>
                    <a:lnTo>
                      <a:pt x="79" y="19"/>
                    </a:lnTo>
                    <a:lnTo>
                      <a:pt x="157" y="0"/>
                    </a:lnTo>
                    <a:close/>
                  </a:path>
                </a:pathLst>
              </a:custGeom>
              <a:solidFill>
                <a:srgbClr val="FF0000"/>
              </a:solidFill>
              <a:ln w="9525">
                <a:noFill/>
                <a:round/>
                <a:headEnd/>
                <a:tailEnd/>
              </a:ln>
            </p:spPr>
            <p:txBody>
              <a:bodyPr/>
              <a:lstStyle/>
              <a:p>
                <a:endParaRPr lang="ja-JP" altLang="en-US"/>
              </a:p>
            </p:txBody>
          </p:sp>
          <p:sp>
            <p:nvSpPr>
              <p:cNvPr id="2346" name="Freeform 577"/>
              <p:cNvSpPr>
                <a:spLocks/>
              </p:cNvSpPr>
              <p:nvPr/>
            </p:nvSpPr>
            <p:spPr bwMode="auto">
              <a:xfrm>
                <a:off x="2689" y="1222"/>
                <a:ext cx="11" cy="2"/>
              </a:xfrm>
              <a:custGeom>
                <a:avLst/>
                <a:gdLst/>
                <a:ahLst/>
                <a:cxnLst>
                  <a:cxn ang="0">
                    <a:pos x="0" y="18"/>
                  </a:cxn>
                  <a:cxn ang="0">
                    <a:pos x="78" y="0"/>
                  </a:cxn>
                  <a:cxn ang="0">
                    <a:pos x="79" y="8"/>
                  </a:cxn>
                  <a:cxn ang="0">
                    <a:pos x="0" y="18"/>
                  </a:cxn>
                </a:cxnLst>
                <a:rect l="0" t="0" r="r" b="b"/>
                <a:pathLst>
                  <a:path w="79" h="18">
                    <a:moveTo>
                      <a:pt x="0" y="18"/>
                    </a:moveTo>
                    <a:lnTo>
                      <a:pt x="78" y="0"/>
                    </a:lnTo>
                    <a:lnTo>
                      <a:pt x="79" y="8"/>
                    </a:lnTo>
                    <a:lnTo>
                      <a:pt x="0" y="18"/>
                    </a:lnTo>
                    <a:close/>
                  </a:path>
                </a:pathLst>
              </a:custGeom>
              <a:solidFill>
                <a:srgbClr val="FF0000"/>
              </a:solidFill>
              <a:ln w="9525">
                <a:noFill/>
                <a:round/>
                <a:headEnd/>
                <a:tailEnd/>
              </a:ln>
            </p:spPr>
            <p:txBody>
              <a:bodyPr/>
              <a:lstStyle/>
              <a:p>
                <a:endParaRPr lang="ja-JP" altLang="en-US"/>
              </a:p>
            </p:txBody>
          </p:sp>
          <p:sp>
            <p:nvSpPr>
              <p:cNvPr id="2347" name="Freeform 578"/>
              <p:cNvSpPr>
                <a:spLocks/>
              </p:cNvSpPr>
              <p:nvPr/>
            </p:nvSpPr>
            <p:spPr bwMode="auto">
              <a:xfrm>
                <a:off x="2677" y="1222"/>
                <a:ext cx="24" cy="11"/>
              </a:xfrm>
              <a:custGeom>
                <a:avLst/>
                <a:gdLst/>
                <a:ahLst/>
                <a:cxnLst>
                  <a:cxn ang="0">
                    <a:pos x="159" y="0"/>
                  </a:cxn>
                  <a:cxn ang="0">
                    <a:pos x="168" y="62"/>
                  </a:cxn>
                  <a:cxn ang="0">
                    <a:pos x="88" y="74"/>
                  </a:cxn>
                  <a:cxn ang="0">
                    <a:pos x="8" y="84"/>
                  </a:cxn>
                  <a:cxn ang="0">
                    <a:pos x="0" y="22"/>
                  </a:cxn>
                  <a:cxn ang="0">
                    <a:pos x="80" y="10"/>
                  </a:cxn>
                  <a:cxn ang="0">
                    <a:pos x="159" y="0"/>
                  </a:cxn>
                </a:cxnLst>
                <a:rect l="0" t="0" r="r" b="b"/>
                <a:pathLst>
                  <a:path w="168" h="84">
                    <a:moveTo>
                      <a:pt x="159" y="0"/>
                    </a:moveTo>
                    <a:lnTo>
                      <a:pt x="168" y="62"/>
                    </a:lnTo>
                    <a:lnTo>
                      <a:pt x="88" y="74"/>
                    </a:lnTo>
                    <a:lnTo>
                      <a:pt x="8" y="84"/>
                    </a:lnTo>
                    <a:lnTo>
                      <a:pt x="0" y="22"/>
                    </a:lnTo>
                    <a:lnTo>
                      <a:pt x="80" y="10"/>
                    </a:lnTo>
                    <a:lnTo>
                      <a:pt x="159" y="0"/>
                    </a:lnTo>
                    <a:close/>
                  </a:path>
                </a:pathLst>
              </a:custGeom>
              <a:solidFill>
                <a:srgbClr val="FF0000"/>
              </a:solidFill>
              <a:ln w="9525">
                <a:noFill/>
                <a:round/>
                <a:headEnd/>
                <a:tailEnd/>
              </a:ln>
            </p:spPr>
            <p:txBody>
              <a:bodyPr/>
              <a:lstStyle/>
              <a:p>
                <a:endParaRPr lang="ja-JP" altLang="en-US"/>
              </a:p>
            </p:txBody>
          </p:sp>
          <p:sp>
            <p:nvSpPr>
              <p:cNvPr id="2348" name="Freeform 579"/>
              <p:cNvSpPr>
                <a:spLocks/>
              </p:cNvSpPr>
              <p:nvPr/>
            </p:nvSpPr>
            <p:spPr bwMode="auto">
              <a:xfrm>
                <a:off x="2690" y="1230"/>
                <a:ext cx="11" cy="2"/>
              </a:xfrm>
              <a:custGeom>
                <a:avLst/>
                <a:gdLst/>
                <a:ahLst/>
                <a:cxnLst>
                  <a:cxn ang="0">
                    <a:pos x="0" y="12"/>
                  </a:cxn>
                  <a:cxn ang="0">
                    <a:pos x="80" y="0"/>
                  </a:cxn>
                  <a:cxn ang="0">
                    <a:pos x="81" y="8"/>
                  </a:cxn>
                  <a:cxn ang="0">
                    <a:pos x="0" y="12"/>
                  </a:cxn>
                </a:cxnLst>
                <a:rect l="0" t="0" r="r" b="b"/>
                <a:pathLst>
                  <a:path w="81" h="12">
                    <a:moveTo>
                      <a:pt x="0" y="12"/>
                    </a:moveTo>
                    <a:lnTo>
                      <a:pt x="80" y="0"/>
                    </a:lnTo>
                    <a:lnTo>
                      <a:pt x="81" y="8"/>
                    </a:lnTo>
                    <a:lnTo>
                      <a:pt x="0" y="12"/>
                    </a:lnTo>
                    <a:close/>
                  </a:path>
                </a:pathLst>
              </a:custGeom>
              <a:solidFill>
                <a:srgbClr val="FF0000"/>
              </a:solidFill>
              <a:ln w="9525">
                <a:noFill/>
                <a:round/>
                <a:headEnd/>
                <a:tailEnd/>
              </a:ln>
            </p:spPr>
            <p:txBody>
              <a:bodyPr/>
              <a:lstStyle/>
              <a:p>
                <a:endParaRPr lang="ja-JP" altLang="en-US"/>
              </a:p>
            </p:txBody>
          </p:sp>
          <p:sp>
            <p:nvSpPr>
              <p:cNvPr id="2349" name="Freeform 580"/>
              <p:cNvSpPr>
                <a:spLocks/>
              </p:cNvSpPr>
              <p:nvPr/>
            </p:nvSpPr>
            <p:spPr bwMode="auto">
              <a:xfrm>
                <a:off x="2678" y="1231"/>
                <a:ext cx="24" cy="9"/>
              </a:xfrm>
              <a:custGeom>
                <a:avLst/>
                <a:gdLst/>
                <a:ahLst/>
                <a:cxnLst>
                  <a:cxn ang="0">
                    <a:pos x="162" y="0"/>
                  </a:cxn>
                  <a:cxn ang="0">
                    <a:pos x="165" y="65"/>
                  </a:cxn>
                  <a:cxn ang="0">
                    <a:pos x="84" y="68"/>
                  </a:cxn>
                  <a:cxn ang="0">
                    <a:pos x="3" y="71"/>
                  </a:cxn>
                  <a:cxn ang="0">
                    <a:pos x="0" y="7"/>
                  </a:cxn>
                  <a:cxn ang="0">
                    <a:pos x="81" y="4"/>
                  </a:cxn>
                  <a:cxn ang="0">
                    <a:pos x="162" y="0"/>
                  </a:cxn>
                </a:cxnLst>
                <a:rect l="0" t="0" r="r" b="b"/>
                <a:pathLst>
                  <a:path w="165" h="71">
                    <a:moveTo>
                      <a:pt x="162" y="0"/>
                    </a:moveTo>
                    <a:lnTo>
                      <a:pt x="165" y="65"/>
                    </a:lnTo>
                    <a:lnTo>
                      <a:pt x="84" y="68"/>
                    </a:lnTo>
                    <a:lnTo>
                      <a:pt x="3" y="71"/>
                    </a:lnTo>
                    <a:lnTo>
                      <a:pt x="0" y="7"/>
                    </a:lnTo>
                    <a:lnTo>
                      <a:pt x="81" y="4"/>
                    </a:lnTo>
                    <a:lnTo>
                      <a:pt x="162" y="0"/>
                    </a:lnTo>
                    <a:close/>
                  </a:path>
                </a:pathLst>
              </a:custGeom>
              <a:solidFill>
                <a:srgbClr val="FF0000"/>
              </a:solidFill>
              <a:ln w="9525">
                <a:noFill/>
                <a:round/>
                <a:headEnd/>
                <a:tailEnd/>
              </a:ln>
            </p:spPr>
            <p:txBody>
              <a:bodyPr/>
              <a:lstStyle/>
              <a:p>
                <a:endParaRPr lang="ja-JP" altLang="en-US"/>
              </a:p>
            </p:txBody>
          </p:sp>
          <p:sp>
            <p:nvSpPr>
              <p:cNvPr id="2350" name="Freeform 581"/>
              <p:cNvSpPr>
                <a:spLocks/>
              </p:cNvSpPr>
              <p:nvPr/>
            </p:nvSpPr>
            <p:spPr bwMode="auto">
              <a:xfrm>
                <a:off x="2690" y="1239"/>
                <a:ext cx="12" cy="1"/>
              </a:xfrm>
              <a:custGeom>
                <a:avLst/>
                <a:gdLst/>
                <a:ahLst/>
                <a:cxnLst>
                  <a:cxn ang="0">
                    <a:pos x="0" y="3"/>
                  </a:cxn>
                  <a:cxn ang="0">
                    <a:pos x="81" y="0"/>
                  </a:cxn>
                  <a:cxn ang="0">
                    <a:pos x="81" y="6"/>
                  </a:cxn>
                  <a:cxn ang="0">
                    <a:pos x="0" y="3"/>
                  </a:cxn>
                </a:cxnLst>
                <a:rect l="0" t="0" r="r" b="b"/>
                <a:pathLst>
                  <a:path w="81" h="6">
                    <a:moveTo>
                      <a:pt x="0" y="3"/>
                    </a:moveTo>
                    <a:lnTo>
                      <a:pt x="81" y="0"/>
                    </a:lnTo>
                    <a:lnTo>
                      <a:pt x="81" y="6"/>
                    </a:lnTo>
                    <a:lnTo>
                      <a:pt x="0" y="3"/>
                    </a:lnTo>
                    <a:close/>
                  </a:path>
                </a:pathLst>
              </a:custGeom>
              <a:solidFill>
                <a:srgbClr val="FF0000"/>
              </a:solidFill>
              <a:ln w="9525">
                <a:noFill/>
                <a:round/>
                <a:headEnd/>
                <a:tailEnd/>
              </a:ln>
            </p:spPr>
            <p:txBody>
              <a:bodyPr/>
              <a:lstStyle/>
              <a:p>
                <a:endParaRPr lang="ja-JP" altLang="en-US"/>
              </a:p>
            </p:txBody>
          </p:sp>
          <p:sp>
            <p:nvSpPr>
              <p:cNvPr id="2351" name="Freeform 582"/>
              <p:cNvSpPr>
                <a:spLocks/>
              </p:cNvSpPr>
              <p:nvPr/>
            </p:nvSpPr>
            <p:spPr bwMode="auto">
              <a:xfrm>
                <a:off x="2678" y="1239"/>
                <a:ext cx="24" cy="9"/>
              </a:xfrm>
              <a:custGeom>
                <a:avLst/>
                <a:gdLst/>
                <a:ahLst/>
                <a:cxnLst>
                  <a:cxn ang="0">
                    <a:pos x="165" y="6"/>
                  </a:cxn>
                  <a:cxn ang="0">
                    <a:pos x="162" y="72"/>
                  </a:cxn>
                  <a:cxn ang="0">
                    <a:pos x="81" y="67"/>
                  </a:cxn>
                  <a:cxn ang="0">
                    <a:pos x="0" y="64"/>
                  </a:cxn>
                  <a:cxn ang="0">
                    <a:pos x="3" y="0"/>
                  </a:cxn>
                  <a:cxn ang="0">
                    <a:pos x="84" y="3"/>
                  </a:cxn>
                  <a:cxn ang="0">
                    <a:pos x="165" y="6"/>
                  </a:cxn>
                </a:cxnLst>
                <a:rect l="0" t="0" r="r" b="b"/>
                <a:pathLst>
                  <a:path w="165" h="72">
                    <a:moveTo>
                      <a:pt x="165" y="6"/>
                    </a:moveTo>
                    <a:lnTo>
                      <a:pt x="162" y="72"/>
                    </a:lnTo>
                    <a:lnTo>
                      <a:pt x="81" y="67"/>
                    </a:lnTo>
                    <a:lnTo>
                      <a:pt x="0" y="64"/>
                    </a:lnTo>
                    <a:lnTo>
                      <a:pt x="3" y="0"/>
                    </a:lnTo>
                    <a:lnTo>
                      <a:pt x="84" y="3"/>
                    </a:lnTo>
                    <a:lnTo>
                      <a:pt x="165" y="6"/>
                    </a:lnTo>
                    <a:close/>
                  </a:path>
                </a:pathLst>
              </a:custGeom>
              <a:solidFill>
                <a:srgbClr val="FF0000"/>
              </a:solidFill>
              <a:ln w="9525">
                <a:noFill/>
                <a:round/>
                <a:headEnd/>
                <a:tailEnd/>
              </a:ln>
            </p:spPr>
            <p:txBody>
              <a:bodyPr/>
              <a:lstStyle/>
              <a:p>
                <a:endParaRPr lang="ja-JP" altLang="en-US"/>
              </a:p>
            </p:txBody>
          </p:sp>
          <p:sp>
            <p:nvSpPr>
              <p:cNvPr id="2352" name="Freeform 583"/>
              <p:cNvSpPr>
                <a:spLocks/>
              </p:cNvSpPr>
              <p:nvPr/>
            </p:nvSpPr>
            <p:spPr bwMode="auto">
              <a:xfrm>
                <a:off x="2690" y="1248"/>
                <a:ext cx="11" cy="1"/>
              </a:xfrm>
              <a:custGeom>
                <a:avLst/>
                <a:gdLst/>
                <a:ahLst/>
                <a:cxnLst>
                  <a:cxn ang="0">
                    <a:pos x="0" y="0"/>
                  </a:cxn>
                  <a:cxn ang="0">
                    <a:pos x="81" y="5"/>
                  </a:cxn>
                  <a:cxn ang="0">
                    <a:pos x="80" y="12"/>
                  </a:cxn>
                  <a:cxn ang="0">
                    <a:pos x="0" y="0"/>
                  </a:cxn>
                </a:cxnLst>
                <a:rect l="0" t="0" r="r" b="b"/>
                <a:pathLst>
                  <a:path w="81" h="12">
                    <a:moveTo>
                      <a:pt x="0" y="0"/>
                    </a:moveTo>
                    <a:lnTo>
                      <a:pt x="81" y="5"/>
                    </a:lnTo>
                    <a:lnTo>
                      <a:pt x="80" y="12"/>
                    </a:lnTo>
                    <a:lnTo>
                      <a:pt x="0" y="0"/>
                    </a:lnTo>
                    <a:close/>
                  </a:path>
                </a:pathLst>
              </a:custGeom>
              <a:solidFill>
                <a:srgbClr val="FF0000"/>
              </a:solidFill>
              <a:ln w="9525">
                <a:noFill/>
                <a:round/>
                <a:headEnd/>
                <a:tailEnd/>
              </a:ln>
            </p:spPr>
            <p:txBody>
              <a:bodyPr/>
              <a:lstStyle/>
              <a:p>
                <a:endParaRPr lang="ja-JP" altLang="en-US"/>
              </a:p>
            </p:txBody>
          </p:sp>
          <p:sp>
            <p:nvSpPr>
              <p:cNvPr id="2353" name="Freeform 584"/>
              <p:cNvSpPr>
                <a:spLocks/>
              </p:cNvSpPr>
              <p:nvPr/>
            </p:nvSpPr>
            <p:spPr bwMode="auto">
              <a:xfrm>
                <a:off x="2677" y="1246"/>
                <a:ext cx="24" cy="11"/>
              </a:xfrm>
              <a:custGeom>
                <a:avLst/>
                <a:gdLst/>
                <a:ahLst/>
                <a:cxnLst>
                  <a:cxn ang="0">
                    <a:pos x="168" y="22"/>
                  </a:cxn>
                  <a:cxn ang="0">
                    <a:pos x="159" y="84"/>
                  </a:cxn>
                  <a:cxn ang="0">
                    <a:pos x="80" y="74"/>
                  </a:cxn>
                  <a:cxn ang="0">
                    <a:pos x="0" y="62"/>
                  </a:cxn>
                  <a:cxn ang="0">
                    <a:pos x="8" y="0"/>
                  </a:cxn>
                  <a:cxn ang="0">
                    <a:pos x="88" y="10"/>
                  </a:cxn>
                  <a:cxn ang="0">
                    <a:pos x="168" y="22"/>
                  </a:cxn>
                </a:cxnLst>
                <a:rect l="0" t="0" r="r" b="b"/>
                <a:pathLst>
                  <a:path w="168" h="84">
                    <a:moveTo>
                      <a:pt x="168" y="22"/>
                    </a:moveTo>
                    <a:lnTo>
                      <a:pt x="159" y="84"/>
                    </a:lnTo>
                    <a:lnTo>
                      <a:pt x="80" y="74"/>
                    </a:lnTo>
                    <a:lnTo>
                      <a:pt x="0" y="62"/>
                    </a:lnTo>
                    <a:lnTo>
                      <a:pt x="8" y="0"/>
                    </a:lnTo>
                    <a:lnTo>
                      <a:pt x="88" y="10"/>
                    </a:lnTo>
                    <a:lnTo>
                      <a:pt x="168" y="22"/>
                    </a:lnTo>
                    <a:close/>
                  </a:path>
                </a:pathLst>
              </a:custGeom>
              <a:solidFill>
                <a:srgbClr val="FF0000"/>
              </a:solidFill>
              <a:ln w="9525">
                <a:noFill/>
                <a:round/>
                <a:headEnd/>
                <a:tailEnd/>
              </a:ln>
            </p:spPr>
            <p:txBody>
              <a:bodyPr/>
              <a:lstStyle/>
              <a:p>
                <a:endParaRPr lang="ja-JP" altLang="en-US"/>
              </a:p>
            </p:txBody>
          </p:sp>
          <p:sp>
            <p:nvSpPr>
              <p:cNvPr id="2354" name="Freeform 585"/>
              <p:cNvSpPr>
                <a:spLocks/>
              </p:cNvSpPr>
              <p:nvPr/>
            </p:nvSpPr>
            <p:spPr bwMode="auto">
              <a:xfrm>
                <a:off x="2689" y="1256"/>
                <a:ext cx="11" cy="2"/>
              </a:xfrm>
              <a:custGeom>
                <a:avLst/>
                <a:gdLst/>
                <a:ahLst/>
                <a:cxnLst>
                  <a:cxn ang="0">
                    <a:pos x="0" y="0"/>
                  </a:cxn>
                  <a:cxn ang="0">
                    <a:pos x="79" y="10"/>
                  </a:cxn>
                  <a:cxn ang="0">
                    <a:pos x="78" y="18"/>
                  </a:cxn>
                  <a:cxn ang="0">
                    <a:pos x="0" y="0"/>
                  </a:cxn>
                </a:cxnLst>
                <a:rect l="0" t="0" r="r" b="b"/>
                <a:pathLst>
                  <a:path w="79" h="18">
                    <a:moveTo>
                      <a:pt x="0" y="0"/>
                    </a:moveTo>
                    <a:lnTo>
                      <a:pt x="79" y="10"/>
                    </a:lnTo>
                    <a:lnTo>
                      <a:pt x="78" y="18"/>
                    </a:lnTo>
                    <a:lnTo>
                      <a:pt x="0" y="0"/>
                    </a:lnTo>
                    <a:close/>
                  </a:path>
                </a:pathLst>
              </a:custGeom>
              <a:solidFill>
                <a:srgbClr val="FF0000"/>
              </a:solidFill>
              <a:ln w="9525">
                <a:noFill/>
                <a:round/>
                <a:headEnd/>
                <a:tailEnd/>
              </a:ln>
            </p:spPr>
            <p:txBody>
              <a:bodyPr/>
              <a:lstStyle/>
              <a:p>
                <a:endParaRPr lang="ja-JP" altLang="en-US"/>
              </a:p>
            </p:txBody>
          </p:sp>
          <p:sp>
            <p:nvSpPr>
              <p:cNvPr id="2355" name="Freeform 586"/>
              <p:cNvSpPr>
                <a:spLocks/>
              </p:cNvSpPr>
              <p:nvPr/>
            </p:nvSpPr>
            <p:spPr bwMode="auto">
              <a:xfrm>
                <a:off x="2675" y="1253"/>
                <a:ext cx="25" cy="13"/>
              </a:xfrm>
              <a:custGeom>
                <a:avLst/>
                <a:gdLst/>
                <a:ahLst/>
                <a:cxnLst>
                  <a:cxn ang="0">
                    <a:pos x="172" y="36"/>
                  </a:cxn>
                  <a:cxn ang="0">
                    <a:pos x="157" y="97"/>
                  </a:cxn>
                  <a:cxn ang="0">
                    <a:pos x="79" y="78"/>
                  </a:cxn>
                  <a:cxn ang="0">
                    <a:pos x="0" y="60"/>
                  </a:cxn>
                  <a:cxn ang="0">
                    <a:pos x="15" y="0"/>
                  </a:cxn>
                  <a:cxn ang="0">
                    <a:pos x="94" y="18"/>
                  </a:cxn>
                  <a:cxn ang="0">
                    <a:pos x="172" y="36"/>
                  </a:cxn>
                </a:cxnLst>
                <a:rect l="0" t="0" r="r" b="b"/>
                <a:pathLst>
                  <a:path w="172" h="97">
                    <a:moveTo>
                      <a:pt x="172" y="36"/>
                    </a:moveTo>
                    <a:lnTo>
                      <a:pt x="157" y="97"/>
                    </a:lnTo>
                    <a:lnTo>
                      <a:pt x="79" y="78"/>
                    </a:lnTo>
                    <a:lnTo>
                      <a:pt x="0" y="60"/>
                    </a:lnTo>
                    <a:lnTo>
                      <a:pt x="15" y="0"/>
                    </a:lnTo>
                    <a:lnTo>
                      <a:pt x="94" y="18"/>
                    </a:lnTo>
                    <a:lnTo>
                      <a:pt x="172" y="36"/>
                    </a:lnTo>
                    <a:close/>
                  </a:path>
                </a:pathLst>
              </a:custGeom>
              <a:solidFill>
                <a:srgbClr val="FF0000"/>
              </a:solidFill>
              <a:ln w="9525">
                <a:noFill/>
                <a:round/>
                <a:headEnd/>
                <a:tailEnd/>
              </a:ln>
            </p:spPr>
            <p:txBody>
              <a:bodyPr/>
              <a:lstStyle/>
              <a:p>
                <a:endParaRPr lang="ja-JP" altLang="en-US"/>
              </a:p>
            </p:txBody>
          </p:sp>
          <p:sp>
            <p:nvSpPr>
              <p:cNvPr id="2356" name="Freeform 587"/>
              <p:cNvSpPr>
                <a:spLocks/>
              </p:cNvSpPr>
              <p:nvPr/>
            </p:nvSpPr>
            <p:spPr bwMode="auto">
              <a:xfrm>
                <a:off x="2686" y="1263"/>
                <a:ext cx="12" cy="3"/>
              </a:xfrm>
              <a:custGeom>
                <a:avLst/>
                <a:gdLst/>
                <a:ahLst/>
                <a:cxnLst>
                  <a:cxn ang="0">
                    <a:pos x="0" y="0"/>
                  </a:cxn>
                  <a:cxn ang="0">
                    <a:pos x="78" y="19"/>
                  </a:cxn>
                  <a:cxn ang="0">
                    <a:pos x="77" y="25"/>
                  </a:cxn>
                  <a:cxn ang="0">
                    <a:pos x="0" y="0"/>
                  </a:cxn>
                </a:cxnLst>
                <a:rect l="0" t="0" r="r" b="b"/>
                <a:pathLst>
                  <a:path w="78" h="25">
                    <a:moveTo>
                      <a:pt x="0" y="0"/>
                    </a:moveTo>
                    <a:lnTo>
                      <a:pt x="78" y="19"/>
                    </a:lnTo>
                    <a:lnTo>
                      <a:pt x="77" y="25"/>
                    </a:lnTo>
                    <a:lnTo>
                      <a:pt x="0" y="0"/>
                    </a:lnTo>
                    <a:close/>
                  </a:path>
                </a:pathLst>
              </a:custGeom>
              <a:solidFill>
                <a:srgbClr val="FF0000"/>
              </a:solidFill>
              <a:ln w="9525">
                <a:noFill/>
                <a:round/>
                <a:headEnd/>
                <a:tailEnd/>
              </a:ln>
            </p:spPr>
            <p:txBody>
              <a:bodyPr/>
              <a:lstStyle/>
              <a:p>
                <a:endParaRPr lang="ja-JP" altLang="en-US"/>
              </a:p>
            </p:txBody>
          </p:sp>
          <p:sp>
            <p:nvSpPr>
              <p:cNvPr id="2357" name="Freeform 588"/>
              <p:cNvSpPr>
                <a:spLocks/>
              </p:cNvSpPr>
              <p:nvPr/>
            </p:nvSpPr>
            <p:spPr bwMode="auto">
              <a:xfrm>
                <a:off x="2673" y="1260"/>
                <a:ext cx="24" cy="14"/>
              </a:xfrm>
              <a:custGeom>
                <a:avLst/>
                <a:gdLst/>
                <a:ahLst/>
                <a:cxnLst>
                  <a:cxn ang="0">
                    <a:pos x="173" y="50"/>
                  </a:cxn>
                  <a:cxn ang="0">
                    <a:pos x="153" y="109"/>
                  </a:cxn>
                  <a:cxn ang="0">
                    <a:pos x="77" y="84"/>
                  </a:cxn>
                  <a:cxn ang="0">
                    <a:pos x="0" y="59"/>
                  </a:cxn>
                  <a:cxn ang="0">
                    <a:pos x="19" y="0"/>
                  </a:cxn>
                  <a:cxn ang="0">
                    <a:pos x="96" y="25"/>
                  </a:cxn>
                  <a:cxn ang="0">
                    <a:pos x="173" y="50"/>
                  </a:cxn>
                </a:cxnLst>
                <a:rect l="0" t="0" r="r" b="b"/>
                <a:pathLst>
                  <a:path w="173" h="109">
                    <a:moveTo>
                      <a:pt x="173" y="50"/>
                    </a:moveTo>
                    <a:lnTo>
                      <a:pt x="153" y="109"/>
                    </a:lnTo>
                    <a:lnTo>
                      <a:pt x="77" y="84"/>
                    </a:lnTo>
                    <a:lnTo>
                      <a:pt x="0" y="59"/>
                    </a:lnTo>
                    <a:lnTo>
                      <a:pt x="19" y="0"/>
                    </a:lnTo>
                    <a:lnTo>
                      <a:pt x="96" y="25"/>
                    </a:lnTo>
                    <a:lnTo>
                      <a:pt x="173" y="50"/>
                    </a:lnTo>
                    <a:close/>
                  </a:path>
                </a:pathLst>
              </a:custGeom>
              <a:solidFill>
                <a:srgbClr val="FF0000"/>
              </a:solidFill>
              <a:ln w="9525">
                <a:noFill/>
                <a:round/>
                <a:headEnd/>
                <a:tailEnd/>
              </a:ln>
            </p:spPr>
            <p:txBody>
              <a:bodyPr/>
              <a:lstStyle/>
              <a:p>
                <a:endParaRPr lang="ja-JP" altLang="en-US"/>
              </a:p>
            </p:txBody>
          </p:sp>
          <p:sp>
            <p:nvSpPr>
              <p:cNvPr id="2358" name="Freeform 589"/>
              <p:cNvSpPr>
                <a:spLocks/>
              </p:cNvSpPr>
              <p:nvPr/>
            </p:nvSpPr>
            <p:spPr bwMode="auto">
              <a:xfrm>
                <a:off x="2684" y="1271"/>
                <a:ext cx="11" cy="4"/>
              </a:xfrm>
              <a:custGeom>
                <a:avLst/>
                <a:gdLst/>
                <a:ahLst/>
                <a:cxnLst>
                  <a:cxn ang="0">
                    <a:pos x="0" y="0"/>
                  </a:cxn>
                  <a:cxn ang="0">
                    <a:pos x="76" y="25"/>
                  </a:cxn>
                  <a:cxn ang="0">
                    <a:pos x="74" y="32"/>
                  </a:cxn>
                  <a:cxn ang="0">
                    <a:pos x="0" y="0"/>
                  </a:cxn>
                </a:cxnLst>
                <a:rect l="0" t="0" r="r" b="b"/>
                <a:pathLst>
                  <a:path w="76" h="32">
                    <a:moveTo>
                      <a:pt x="0" y="0"/>
                    </a:moveTo>
                    <a:lnTo>
                      <a:pt x="76" y="25"/>
                    </a:lnTo>
                    <a:lnTo>
                      <a:pt x="74" y="32"/>
                    </a:lnTo>
                    <a:lnTo>
                      <a:pt x="0" y="0"/>
                    </a:lnTo>
                    <a:close/>
                  </a:path>
                </a:pathLst>
              </a:custGeom>
              <a:solidFill>
                <a:srgbClr val="FF0000"/>
              </a:solidFill>
              <a:ln w="9525">
                <a:noFill/>
                <a:round/>
                <a:headEnd/>
                <a:tailEnd/>
              </a:ln>
            </p:spPr>
            <p:txBody>
              <a:bodyPr/>
              <a:lstStyle/>
              <a:p>
                <a:endParaRPr lang="ja-JP" altLang="en-US"/>
              </a:p>
            </p:txBody>
          </p:sp>
          <p:sp>
            <p:nvSpPr>
              <p:cNvPr id="2359" name="Freeform 590"/>
              <p:cNvSpPr>
                <a:spLocks/>
              </p:cNvSpPr>
              <p:nvPr/>
            </p:nvSpPr>
            <p:spPr bwMode="auto">
              <a:xfrm>
                <a:off x="2670" y="1267"/>
                <a:ext cx="24" cy="15"/>
              </a:xfrm>
              <a:custGeom>
                <a:avLst/>
                <a:gdLst/>
                <a:ahLst/>
                <a:cxnLst>
                  <a:cxn ang="0">
                    <a:pos x="173" y="65"/>
                  </a:cxn>
                  <a:cxn ang="0">
                    <a:pos x="148" y="121"/>
                  </a:cxn>
                  <a:cxn ang="0">
                    <a:pos x="74" y="88"/>
                  </a:cxn>
                  <a:cxn ang="0">
                    <a:pos x="0" y="55"/>
                  </a:cxn>
                  <a:cxn ang="0">
                    <a:pos x="24" y="0"/>
                  </a:cxn>
                  <a:cxn ang="0">
                    <a:pos x="99" y="33"/>
                  </a:cxn>
                  <a:cxn ang="0">
                    <a:pos x="173" y="65"/>
                  </a:cxn>
                </a:cxnLst>
                <a:rect l="0" t="0" r="r" b="b"/>
                <a:pathLst>
                  <a:path w="173" h="121">
                    <a:moveTo>
                      <a:pt x="173" y="65"/>
                    </a:moveTo>
                    <a:lnTo>
                      <a:pt x="148" y="121"/>
                    </a:lnTo>
                    <a:lnTo>
                      <a:pt x="74" y="88"/>
                    </a:lnTo>
                    <a:lnTo>
                      <a:pt x="0" y="55"/>
                    </a:lnTo>
                    <a:lnTo>
                      <a:pt x="24" y="0"/>
                    </a:lnTo>
                    <a:lnTo>
                      <a:pt x="99" y="33"/>
                    </a:lnTo>
                    <a:lnTo>
                      <a:pt x="173" y="65"/>
                    </a:lnTo>
                    <a:close/>
                  </a:path>
                </a:pathLst>
              </a:custGeom>
              <a:solidFill>
                <a:srgbClr val="FF0000"/>
              </a:solidFill>
              <a:ln w="9525">
                <a:noFill/>
                <a:round/>
                <a:headEnd/>
                <a:tailEnd/>
              </a:ln>
            </p:spPr>
            <p:txBody>
              <a:bodyPr/>
              <a:lstStyle/>
              <a:p>
                <a:endParaRPr lang="ja-JP" altLang="en-US"/>
              </a:p>
            </p:txBody>
          </p:sp>
          <p:sp>
            <p:nvSpPr>
              <p:cNvPr id="2360" name="Freeform 591"/>
              <p:cNvSpPr>
                <a:spLocks/>
              </p:cNvSpPr>
              <p:nvPr/>
            </p:nvSpPr>
            <p:spPr bwMode="auto">
              <a:xfrm>
                <a:off x="2680" y="1277"/>
                <a:ext cx="11" cy="5"/>
              </a:xfrm>
              <a:custGeom>
                <a:avLst/>
                <a:gdLst/>
                <a:ahLst/>
                <a:cxnLst>
                  <a:cxn ang="0">
                    <a:pos x="0" y="0"/>
                  </a:cxn>
                  <a:cxn ang="0">
                    <a:pos x="74" y="33"/>
                  </a:cxn>
                  <a:cxn ang="0">
                    <a:pos x="71" y="39"/>
                  </a:cxn>
                  <a:cxn ang="0">
                    <a:pos x="0" y="0"/>
                  </a:cxn>
                </a:cxnLst>
                <a:rect l="0" t="0" r="r" b="b"/>
                <a:pathLst>
                  <a:path w="74" h="39">
                    <a:moveTo>
                      <a:pt x="0" y="0"/>
                    </a:moveTo>
                    <a:lnTo>
                      <a:pt x="74" y="33"/>
                    </a:lnTo>
                    <a:lnTo>
                      <a:pt x="71" y="39"/>
                    </a:lnTo>
                    <a:lnTo>
                      <a:pt x="0" y="0"/>
                    </a:lnTo>
                    <a:close/>
                  </a:path>
                </a:pathLst>
              </a:custGeom>
              <a:solidFill>
                <a:srgbClr val="FF0000"/>
              </a:solidFill>
              <a:ln w="9525">
                <a:noFill/>
                <a:round/>
                <a:headEnd/>
                <a:tailEnd/>
              </a:ln>
            </p:spPr>
            <p:txBody>
              <a:bodyPr/>
              <a:lstStyle/>
              <a:p>
                <a:endParaRPr lang="ja-JP" altLang="en-US"/>
              </a:p>
            </p:txBody>
          </p:sp>
          <p:sp>
            <p:nvSpPr>
              <p:cNvPr id="2361" name="Freeform 592"/>
              <p:cNvSpPr>
                <a:spLocks/>
              </p:cNvSpPr>
              <p:nvPr/>
            </p:nvSpPr>
            <p:spPr bwMode="auto">
              <a:xfrm>
                <a:off x="2666" y="1273"/>
                <a:ext cx="24" cy="16"/>
              </a:xfrm>
              <a:custGeom>
                <a:avLst/>
                <a:gdLst/>
                <a:ahLst/>
                <a:cxnLst>
                  <a:cxn ang="0">
                    <a:pos x="171" y="78"/>
                  </a:cxn>
                  <a:cxn ang="0">
                    <a:pos x="142" y="130"/>
                  </a:cxn>
                  <a:cxn ang="0">
                    <a:pos x="71" y="91"/>
                  </a:cxn>
                  <a:cxn ang="0">
                    <a:pos x="0" y="53"/>
                  </a:cxn>
                  <a:cxn ang="0">
                    <a:pos x="30" y="0"/>
                  </a:cxn>
                  <a:cxn ang="0">
                    <a:pos x="100" y="39"/>
                  </a:cxn>
                  <a:cxn ang="0">
                    <a:pos x="171" y="78"/>
                  </a:cxn>
                </a:cxnLst>
                <a:rect l="0" t="0" r="r" b="b"/>
                <a:pathLst>
                  <a:path w="171" h="130">
                    <a:moveTo>
                      <a:pt x="171" y="78"/>
                    </a:moveTo>
                    <a:lnTo>
                      <a:pt x="142" y="130"/>
                    </a:lnTo>
                    <a:lnTo>
                      <a:pt x="71" y="91"/>
                    </a:lnTo>
                    <a:lnTo>
                      <a:pt x="0" y="53"/>
                    </a:lnTo>
                    <a:lnTo>
                      <a:pt x="30" y="0"/>
                    </a:lnTo>
                    <a:lnTo>
                      <a:pt x="100" y="39"/>
                    </a:lnTo>
                    <a:lnTo>
                      <a:pt x="171" y="78"/>
                    </a:lnTo>
                    <a:close/>
                  </a:path>
                </a:pathLst>
              </a:custGeom>
              <a:solidFill>
                <a:srgbClr val="FF0000"/>
              </a:solidFill>
              <a:ln w="9525">
                <a:noFill/>
                <a:round/>
                <a:headEnd/>
                <a:tailEnd/>
              </a:ln>
            </p:spPr>
            <p:txBody>
              <a:bodyPr/>
              <a:lstStyle/>
              <a:p>
                <a:endParaRPr lang="ja-JP" altLang="en-US"/>
              </a:p>
            </p:txBody>
          </p:sp>
          <p:sp>
            <p:nvSpPr>
              <p:cNvPr id="2362" name="Freeform 593"/>
              <p:cNvSpPr>
                <a:spLocks/>
              </p:cNvSpPr>
              <p:nvPr/>
            </p:nvSpPr>
            <p:spPr bwMode="auto">
              <a:xfrm>
                <a:off x="2676" y="1284"/>
                <a:ext cx="10" cy="6"/>
              </a:xfrm>
              <a:custGeom>
                <a:avLst/>
                <a:gdLst/>
                <a:ahLst/>
                <a:cxnLst>
                  <a:cxn ang="0">
                    <a:pos x="0" y="0"/>
                  </a:cxn>
                  <a:cxn ang="0">
                    <a:pos x="71" y="39"/>
                  </a:cxn>
                  <a:cxn ang="0">
                    <a:pos x="66" y="45"/>
                  </a:cxn>
                  <a:cxn ang="0">
                    <a:pos x="0" y="0"/>
                  </a:cxn>
                </a:cxnLst>
                <a:rect l="0" t="0" r="r" b="b"/>
                <a:pathLst>
                  <a:path w="71" h="45">
                    <a:moveTo>
                      <a:pt x="0" y="0"/>
                    </a:moveTo>
                    <a:lnTo>
                      <a:pt x="71" y="39"/>
                    </a:lnTo>
                    <a:lnTo>
                      <a:pt x="66" y="45"/>
                    </a:lnTo>
                    <a:lnTo>
                      <a:pt x="0" y="0"/>
                    </a:lnTo>
                    <a:close/>
                  </a:path>
                </a:pathLst>
              </a:custGeom>
              <a:solidFill>
                <a:srgbClr val="FF0000"/>
              </a:solidFill>
              <a:ln w="9525">
                <a:noFill/>
                <a:round/>
                <a:headEnd/>
                <a:tailEnd/>
              </a:ln>
            </p:spPr>
            <p:txBody>
              <a:bodyPr/>
              <a:lstStyle/>
              <a:p>
                <a:endParaRPr lang="ja-JP" altLang="en-US"/>
              </a:p>
            </p:txBody>
          </p:sp>
          <p:sp>
            <p:nvSpPr>
              <p:cNvPr id="2363" name="Freeform 594"/>
              <p:cNvSpPr>
                <a:spLocks/>
              </p:cNvSpPr>
              <p:nvPr/>
            </p:nvSpPr>
            <p:spPr bwMode="auto">
              <a:xfrm>
                <a:off x="2662" y="1278"/>
                <a:ext cx="23" cy="18"/>
              </a:xfrm>
              <a:custGeom>
                <a:avLst/>
                <a:gdLst/>
                <a:ahLst/>
                <a:cxnLst>
                  <a:cxn ang="0">
                    <a:pos x="167" y="90"/>
                  </a:cxn>
                  <a:cxn ang="0">
                    <a:pos x="134" y="138"/>
                  </a:cxn>
                  <a:cxn ang="0">
                    <a:pos x="67" y="94"/>
                  </a:cxn>
                  <a:cxn ang="0">
                    <a:pos x="0" y="49"/>
                  </a:cxn>
                  <a:cxn ang="0">
                    <a:pos x="34" y="0"/>
                  </a:cxn>
                  <a:cxn ang="0">
                    <a:pos x="101" y="45"/>
                  </a:cxn>
                  <a:cxn ang="0">
                    <a:pos x="167" y="90"/>
                  </a:cxn>
                </a:cxnLst>
                <a:rect l="0" t="0" r="r" b="b"/>
                <a:pathLst>
                  <a:path w="167" h="138">
                    <a:moveTo>
                      <a:pt x="167" y="90"/>
                    </a:moveTo>
                    <a:lnTo>
                      <a:pt x="134" y="138"/>
                    </a:lnTo>
                    <a:lnTo>
                      <a:pt x="67" y="94"/>
                    </a:lnTo>
                    <a:lnTo>
                      <a:pt x="0" y="49"/>
                    </a:lnTo>
                    <a:lnTo>
                      <a:pt x="34" y="0"/>
                    </a:lnTo>
                    <a:lnTo>
                      <a:pt x="101" y="45"/>
                    </a:lnTo>
                    <a:lnTo>
                      <a:pt x="167" y="90"/>
                    </a:lnTo>
                    <a:close/>
                  </a:path>
                </a:pathLst>
              </a:custGeom>
              <a:solidFill>
                <a:srgbClr val="FF0000"/>
              </a:solidFill>
              <a:ln w="9525">
                <a:noFill/>
                <a:round/>
                <a:headEnd/>
                <a:tailEnd/>
              </a:ln>
            </p:spPr>
            <p:txBody>
              <a:bodyPr/>
              <a:lstStyle/>
              <a:p>
                <a:endParaRPr lang="ja-JP" altLang="en-US"/>
              </a:p>
            </p:txBody>
          </p:sp>
          <p:sp>
            <p:nvSpPr>
              <p:cNvPr id="2364" name="Freeform 595"/>
              <p:cNvSpPr>
                <a:spLocks/>
              </p:cNvSpPr>
              <p:nvPr/>
            </p:nvSpPr>
            <p:spPr bwMode="auto">
              <a:xfrm>
                <a:off x="2671" y="1290"/>
                <a:ext cx="10" cy="6"/>
              </a:xfrm>
              <a:custGeom>
                <a:avLst/>
                <a:gdLst/>
                <a:ahLst/>
                <a:cxnLst>
                  <a:cxn ang="0">
                    <a:pos x="0" y="0"/>
                  </a:cxn>
                  <a:cxn ang="0">
                    <a:pos x="67" y="44"/>
                  </a:cxn>
                  <a:cxn ang="0">
                    <a:pos x="63" y="51"/>
                  </a:cxn>
                  <a:cxn ang="0">
                    <a:pos x="0" y="0"/>
                  </a:cxn>
                </a:cxnLst>
                <a:rect l="0" t="0" r="r" b="b"/>
                <a:pathLst>
                  <a:path w="67" h="51">
                    <a:moveTo>
                      <a:pt x="0" y="0"/>
                    </a:moveTo>
                    <a:lnTo>
                      <a:pt x="67" y="44"/>
                    </a:lnTo>
                    <a:lnTo>
                      <a:pt x="63" y="51"/>
                    </a:lnTo>
                    <a:lnTo>
                      <a:pt x="0" y="0"/>
                    </a:lnTo>
                    <a:close/>
                  </a:path>
                </a:pathLst>
              </a:custGeom>
              <a:solidFill>
                <a:srgbClr val="FF0000"/>
              </a:solidFill>
              <a:ln w="9525">
                <a:noFill/>
                <a:round/>
                <a:headEnd/>
                <a:tailEnd/>
              </a:ln>
            </p:spPr>
            <p:txBody>
              <a:bodyPr/>
              <a:lstStyle/>
              <a:p>
                <a:endParaRPr lang="ja-JP" altLang="en-US"/>
              </a:p>
            </p:txBody>
          </p:sp>
          <p:sp>
            <p:nvSpPr>
              <p:cNvPr id="2365" name="Freeform 596"/>
              <p:cNvSpPr>
                <a:spLocks/>
              </p:cNvSpPr>
              <p:nvPr/>
            </p:nvSpPr>
            <p:spPr bwMode="auto">
              <a:xfrm>
                <a:off x="2657" y="1284"/>
                <a:ext cx="23" cy="18"/>
              </a:xfrm>
              <a:custGeom>
                <a:avLst/>
                <a:gdLst/>
                <a:ahLst/>
                <a:cxnLst>
                  <a:cxn ang="0">
                    <a:pos x="162" y="103"/>
                  </a:cxn>
                  <a:cxn ang="0">
                    <a:pos x="124" y="148"/>
                  </a:cxn>
                  <a:cxn ang="0">
                    <a:pos x="62" y="96"/>
                  </a:cxn>
                  <a:cxn ang="0">
                    <a:pos x="0" y="46"/>
                  </a:cxn>
                  <a:cxn ang="0">
                    <a:pos x="38" y="0"/>
                  </a:cxn>
                  <a:cxn ang="0">
                    <a:pos x="99" y="52"/>
                  </a:cxn>
                  <a:cxn ang="0">
                    <a:pos x="162" y="103"/>
                  </a:cxn>
                </a:cxnLst>
                <a:rect l="0" t="0" r="r" b="b"/>
                <a:pathLst>
                  <a:path w="162" h="148">
                    <a:moveTo>
                      <a:pt x="162" y="103"/>
                    </a:moveTo>
                    <a:lnTo>
                      <a:pt x="124" y="148"/>
                    </a:lnTo>
                    <a:lnTo>
                      <a:pt x="62" y="96"/>
                    </a:lnTo>
                    <a:lnTo>
                      <a:pt x="0" y="46"/>
                    </a:lnTo>
                    <a:lnTo>
                      <a:pt x="38" y="0"/>
                    </a:lnTo>
                    <a:lnTo>
                      <a:pt x="99" y="52"/>
                    </a:lnTo>
                    <a:lnTo>
                      <a:pt x="162" y="103"/>
                    </a:lnTo>
                    <a:close/>
                  </a:path>
                </a:pathLst>
              </a:custGeom>
              <a:solidFill>
                <a:srgbClr val="FF0000"/>
              </a:solidFill>
              <a:ln w="9525">
                <a:noFill/>
                <a:round/>
                <a:headEnd/>
                <a:tailEnd/>
              </a:ln>
            </p:spPr>
            <p:txBody>
              <a:bodyPr/>
              <a:lstStyle/>
              <a:p>
                <a:endParaRPr lang="ja-JP" altLang="en-US"/>
              </a:p>
            </p:txBody>
          </p:sp>
          <p:sp>
            <p:nvSpPr>
              <p:cNvPr id="2366" name="Freeform 597"/>
              <p:cNvSpPr>
                <a:spLocks/>
              </p:cNvSpPr>
              <p:nvPr/>
            </p:nvSpPr>
            <p:spPr bwMode="auto">
              <a:xfrm>
                <a:off x="2666" y="1296"/>
                <a:ext cx="9" cy="7"/>
              </a:xfrm>
              <a:custGeom>
                <a:avLst/>
                <a:gdLst/>
                <a:ahLst/>
                <a:cxnLst>
                  <a:cxn ang="0">
                    <a:pos x="0" y="0"/>
                  </a:cxn>
                  <a:cxn ang="0">
                    <a:pos x="62" y="52"/>
                  </a:cxn>
                  <a:cxn ang="0">
                    <a:pos x="58" y="57"/>
                  </a:cxn>
                  <a:cxn ang="0">
                    <a:pos x="0" y="0"/>
                  </a:cxn>
                </a:cxnLst>
                <a:rect l="0" t="0" r="r" b="b"/>
                <a:pathLst>
                  <a:path w="62" h="57">
                    <a:moveTo>
                      <a:pt x="0" y="0"/>
                    </a:moveTo>
                    <a:lnTo>
                      <a:pt x="62" y="52"/>
                    </a:lnTo>
                    <a:lnTo>
                      <a:pt x="58" y="57"/>
                    </a:lnTo>
                    <a:lnTo>
                      <a:pt x="0" y="0"/>
                    </a:lnTo>
                    <a:close/>
                  </a:path>
                </a:pathLst>
              </a:custGeom>
              <a:solidFill>
                <a:srgbClr val="FF0000"/>
              </a:solidFill>
              <a:ln w="9525">
                <a:noFill/>
                <a:round/>
                <a:headEnd/>
                <a:tailEnd/>
              </a:ln>
            </p:spPr>
            <p:txBody>
              <a:bodyPr/>
              <a:lstStyle/>
              <a:p>
                <a:endParaRPr lang="ja-JP" altLang="en-US"/>
              </a:p>
            </p:txBody>
          </p:sp>
          <p:sp>
            <p:nvSpPr>
              <p:cNvPr id="2367" name="Freeform 598"/>
              <p:cNvSpPr>
                <a:spLocks/>
              </p:cNvSpPr>
              <p:nvPr/>
            </p:nvSpPr>
            <p:spPr bwMode="auto">
              <a:xfrm>
                <a:off x="2652" y="1289"/>
                <a:ext cx="22" cy="19"/>
              </a:xfrm>
              <a:custGeom>
                <a:avLst/>
                <a:gdLst/>
                <a:ahLst/>
                <a:cxnLst>
                  <a:cxn ang="0">
                    <a:pos x="157" y="114"/>
                  </a:cxn>
                  <a:cxn ang="0">
                    <a:pos x="115" y="156"/>
                  </a:cxn>
                  <a:cxn ang="0">
                    <a:pos x="58" y="99"/>
                  </a:cxn>
                  <a:cxn ang="0">
                    <a:pos x="0" y="42"/>
                  </a:cxn>
                  <a:cxn ang="0">
                    <a:pos x="42" y="0"/>
                  </a:cxn>
                  <a:cxn ang="0">
                    <a:pos x="99" y="57"/>
                  </a:cxn>
                  <a:cxn ang="0">
                    <a:pos x="157" y="114"/>
                  </a:cxn>
                </a:cxnLst>
                <a:rect l="0" t="0" r="r" b="b"/>
                <a:pathLst>
                  <a:path w="157" h="156">
                    <a:moveTo>
                      <a:pt x="157" y="114"/>
                    </a:moveTo>
                    <a:lnTo>
                      <a:pt x="115" y="156"/>
                    </a:lnTo>
                    <a:lnTo>
                      <a:pt x="58" y="99"/>
                    </a:lnTo>
                    <a:lnTo>
                      <a:pt x="0" y="42"/>
                    </a:lnTo>
                    <a:lnTo>
                      <a:pt x="42" y="0"/>
                    </a:lnTo>
                    <a:lnTo>
                      <a:pt x="99" y="57"/>
                    </a:lnTo>
                    <a:lnTo>
                      <a:pt x="157" y="114"/>
                    </a:lnTo>
                    <a:close/>
                  </a:path>
                </a:pathLst>
              </a:custGeom>
              <a:solidFill>
                <a:srgbClr val="FF0000"/>
              </a:solidFill>
              <a:ln w="9525">
                <a:noFill/>
                <a:round/>
                <a:headEnd/>
                <a:tailEnd/>
              </a:ln>
            </p:spPr>
            <p:txBody>
              <a:bodyPr/>
              <a:lstStyle/>
              <a:p>
                <a:endParaRPr lang="ja-JP" altLang="en-US"/>
              </a:p>
            </p:txBody>
          </p:sp>
          <p:sp>
            <p:nvSpPr>
              <p:cNvPr id="2368" name="Freeform 599"/>
              <p:cNvSpPr>
                <a:spLocks/>
              </p:cNvSpPr>
              <p:nvPr/>
            </p:nvSpPr>
            <p:spPr bwMode="auto">
              <a:xfrm>
                <a:off x="2660" y="1301"/>
                <a:ext cx="8" cy="8"/>
              </a:xfrm>
              <a:custGeom>
                <a:avLst/>
                <a:gdLst/>
                <a:ahLst/>
                <a:cxnLst>
                  <a:cxn ang="0">
                    <a:pos x="0" y="0"/>
                  </a:cxn>
                  <a:cxn ang="0">
                    <a:pos x="57" y="57"/>
                  </a:cxn>
                  <a:cxn ang="0">
                    <a:pos x="51" y="62"/>
                  </a:cxn>
                  <a:cxn ang="0">
                    <a:pos x="0" y="0"/>
                  </a:cxn>
                </a:cxnLst>
                <a:rect l="0" t="0" r="r" b="b"/>
                <a:pathLst>
                  <a:path w="57" h="62">
                    <a:moveTo>
                      <a:pt x="0" y="0"/>
                    </a:moveTo>
                    <a:lnTo>
                      <a:pt x="57" y="57"/>
                    </a:lnTo>
                    <a:lnTo>
                      <a:pt x="51" y="62"/>
                    </a:lnTo>
                    <a:lnTo>
                      <a:pt x="0" y="0"/>
                    </a:lnTo>
                    <a:close/>
                  </a:path>
                </a:pathLst>
              </a:custGeom>
              <a:solidFill>
                <a:srgbClr val="FF0000"/>
              </a:solidFill>
              <a:ln w="9525">
                <a:noFill/>
                <a:round/>
                <a:headEnd/>
                <a:tailEnd/>
              </a:ln>
            </p:spPr>
            <p:txBody>
              <a:bodyPr/>
              <a:lstStyle/>
              <a:p>
                <a:endParaRPr lang="ja-JP" altLang="en-US"/>
              </a:p>
            </p:txBody>
          </p:sp>
          <p:sp>
            <p:nvSpPr>
              <p:cNvPr id="2369" name="Freeform 600"/>
              <p:cNvSpPr>
                <a:spLocks/>
              </p:cNvSpPr>
              <p:nvPr/>
            </p:nvSpPr>
            <p:spPr bwMode="auto">
              <a:xfrm>
                <a:off x="2646" y="1293"/>
                <a:ext cx="21" cy="20"/>
              </a:xfrm>
              <a:custGeom>
                <a:avLst/>
                <a:gdLst/>
                <a:ahLst/>
                <a:cxnLst>
                  <a:cxn ang="0">
                    <a:pos x="147" y="125"/>
                  </a:cxn>
                  <a:cxn ang="0">
                    <a:pos x="102" y="161"/>
                  </a:cxn>
                  <a:cxn ang="0">
                    <a:pos x="51" y="100"/>
                  </a:cxn>
                  <a:cxn ang="0">
                    <a:pos x="0" y="37"/>
                  </a:cxn>
                  <a:cxn ang="0">
                    <a:pos x="45" y="0"/>
                  </a:cxn>
                  <a:cxn ang="0">
                    <a:pos x="96" y="63"/>
                  </a:cxn>
                  <a:cxn ang="0">
                    <a:pos x="147" y="125"/>
                  </a:cxn>
                </a:cxnLst>
                <a:rect l="0" t="0" r="r" b="b"/>
                <a:pathLst>
                  <a:path w="147" h="161">
                    <a:moveTo>
                      <a:pt x="147" y="125"/>
                    </a:moveTo>
                    <a:lnTo>
                      <a:pt x="102" y="161"/>
                    </a:lnTo>
                    <a:lnTo>
                      <a:pt x="51" y="100"/>
                    </a:lnTo>
                    <a:lnTo>
                      <a:pt x="0" y="37"/>
                    </a:lnTo>
                    <a:lnTo>
                      <a:pt x="45" y="0"/>
                    </a:lnTo>
                    <a:lnTo>
                      <a:pt x="96" y="63"/>
                    </a:lnTo>
                    <a:lnTo>
                      <a:pt x="147" y="125"/>
                    </a:lnTo>
                    <a:close/>
                  </a:path>
                </a:pathLst>
              </a:custGeom>
              <a:solidFill>
                <a:srgbClr val="FF0000"/>
              </a:solidFill>
              <a:ln w="9525">
                <a:noFill/>
                <a:round/>
                <a:headEnd/>
                <a:tailEnd/>
              </a:ln>
            </p:spPr>
            <p:txBody>
              <a:bodyPr/>
              <a:lstStyle/>
              <a:p>
                <a:endParaRPr lang="ja-JP" altLang="en-US"/>
              </a:p>
            </p:txBody>
          </p:sp>
          <p:sp>
            <p:nvSpPr>
              <p:cNvPr id="2370" name="Freeform 601"/>
              <p:cNvSpPr>
                <a:spLocks/>
              </p:cNvSpPr>
              <p:nvPr/>
            </p:nvSpPr>
            <p:spPr bwMode="auto">
              <a:xfrm>
                <a:off x="2654" y="1305"/>
                <a:ext cx="7" cy="9"/>
              </a:xfrm>
              <a:custGeom>
                <a:avLst/>
                <a:gdLst/>
                <a:ahLst/>
                <a:cxnLst>
                  <a:cxn ang="0">
                    <a:pos x="0" y="0"/>
                  </a:cxn>
                  <a:cxn ang="0">
                    <a:pos x="51" y="61"/>
                  </a:cxn>
                  <a:cxn ang="0">
                    <a:pos x="45" y="66"/>
                  </a:cxn>
                  <a:cxn ang="0">
                    <a:pos x="0" y="0"/>
                  </a:cxn>
                </a:cxnLst>
                <a:rect l="0" t="0" r="r" b="b"/>
                <a:pathLst>
                  <a:path w="51" h="66">
                    <a:moveTo>
                      <a:pt x="0" y="0"/>
                    </a:moveTo>
                    <a:lnTo>
                      <a:pt x="51" y="61"/>
                    </a:lnTo>
                    <a:lnTo>
                      <a:pt x="45" y="66"/>
                    </a:lnTo>
                    <a:lnTo>
                      <a:pt x="0" y="0"/>
                    </a:lnTo>
                    <a:close/>
                  </a:path>
                </a:pathLst>
              </a:custGeom>
              <a:solidFill>
                <a:srgbClr val="FF0000"/>
              </a:solidFill>
              <a:ln w="9525">
                <a:noFill/>
                <a:round/>
                <a:headEnd/>
                <a:tailEnd/>
              </a:ln>
            </p:spPr>
            <p:txBody>
              <a:bodyPr/>
              <a:lstStyle/>
              <a:p>
                <a:endParaRPr lang="ja-JP" altLang="en-US"/>
              </a:p>
            </p:txBody>
          </p:sp>
          <p:sp>
            <p:nvSpPr>
              <p:cNvPr id="2371" name="Freeform 602"/>
              <p:cNvSpPr>
                <a:spLocks/>
              </p:cNvSpPr>
              <p:nvPr/>
            </p:nvSpPr>
            <p:spPr bwMode="auto">
              <a:xfrm>
                <a:off x="2640" y="1297"/>
                <a:ext cx="20" cy="21"/>
              </a:xfrm>
              <a:custGeom>
                <a:avLst/>
                <a:gdLst/>
                <a:ahLst/>
                <a:cxnLst>
                  <a:cxn ang="0">
                    <a:pos x="137" y="134"/>
                  </a:cxn>
                  <a:cxn ang="0">
                    <a:pos x="89" y="166"/>
                  </a:cxn>
                  <a:cxn ang="0">
                    <a:pos x="44" y="99"/>
                  </a:cxn>
                  <a:cxn ang="0">
                    <a:pos x="0" y="32"/>
                  </a:cxn>
                  <a:cxn ang="0">
                    <a:pos x="48" y="0"/>
                  </a:cxn>
                  <a:cxn ang="0">
                    <a:pos x="92" y="68"/>
                  </a:cxn>
                  <a:cxn ang="0">
                    <a:pos x="137" y="134"/>
                  </a:cxn>
                </a:cxnLst>
                <a:rect l="0" t="0" r="r" b="b"/>
                <a:pathLst>
                  <a:path w="137" h="166">
                    <a:moveTo>
                      <a:pt x="137" y="134"/>
                    </a:moveTo>
                    <a:lnTo>
                      <a:pt x="89" y="166"/>
                    </a:lnTo>
                    <a:lnTo>
                      <a:pt x="44" y="99"/>
                    </a:lnTo>
                    <a:lnTo>
                      <a:pt x="0" y="32"/>
                    </a:lnTo>
                    <a:lnTo>
                      <a:pt x="48" y="0"/>
                    </a:lnTo>
                    <a:lnTo>
                      <a:pt x="92" y="68"/>
                    </a:lnTo>
                    <a:lnTo>
                      <a:pt x="137" y="134"/>
                    </a:lnTo>
                    <a:close/>
                  </a:path>
                </a:pathLst>
              </a:custGeom>
              <a:solidFill>
                <a:srgbClr val="FF0000"/>
              </a:solidFill>
              <a:ln w="9525">
                <a:noFill/>
                <a:round/>
                <a:headEnd/>
                <a:tailEnd/>
              </a:ln>
            </p:spPr>
            <p:txBody>
              <a:bodyPr/>
              <a:lstStyle/>
              <a:p>
                <a:endParaRPr lang="ja-JP" altLang="en-US"/>
              </a:p>
            </p:txBody>
          </p:sp>
          <p:sp>
            <p:nvSpPr>
              <p:cNvPr id="2372" name="Freeform 603"/>
              <p:cNvSpPr>
                <a:spLocks/>
              </p:cNvSpPr>
              <p:nvPr/>
            </p:nvSpPr>
            <p:spPr bwMode="auto">
              <a:xfrm>
                <a:off x="2647" y="1309"/>
                <a:ext cx="6" cy="9"/>
              </a:xfrm>
              <a:custGeom>
                <a:avLst/>
                <a:gdLst/>
                <a:ahLst/>
                <a:cxnLst>
                  <a:cxn ang="0">
                    <a:pos x="0" y="0"/>
                  </a:cxn>
                  <a:cxn ang="0">
                    <a:pos x="45" y="67"/>
                  </a:cxn>
                  <a:cxn ang="0">
                    <a:pos x="39" y="71"/>
                  </a:cxn>
                  <a:cxn ang="0">
                    <a:pos x="0" y="0"/>
                  </a:cxn>
                </a:cxnLst>
                <a:rect l="0" t="0" r="r" b="b"/>
                <a:pathLst>
                  <a:path w="45" h="71">
                    <a:moveTo>
                      <a:pt x="0" y="0"/>
                    </a:moveTo>
                    <a:lnTo>
                      <a:pt x="45" y="67"/>
                    </a:lnTo>
                    <a:lnTo>
                      <a:pt x="39" y="71"/>
                    </a:lnTo>
                    <a:lnTo>
                      <a:pt x="0" y="0"/>
                    </a:lnTo>
                    <a:close/>
                  </a:path>
                </a:pathLst>
              </a:custGeom>
              <a:solidFill>
                <a:srgbClr val="FF0000"/>
              </a:solidFill>
              <a:ln w="9525">
                <a:noFill/>
                <a:round/>
                <a:headEnd/>
                <a:tailEnd/>
              </a:ln>
            </p:spPr>
            <p:txBody>
              <a:bodyPr/>
              <a:lstStyle/>
              <a:p>
                <a:endParaRPr lang="ja-JP" altLang="en-US"/>
              </a:p>
            </p:txBody>
          </p:sp>
          <p:sp>
            <p:nvSpPr>
              <p:cNvPr id="2373" name="Freeform 604"/>
              <p:cNvSpPr>
                <a:spLocks/>
              </p:cNvSpPr>
              <p:nvPr/>
            </p:nvSpPr>
            <p:spPr bwMode="auto">
              <a:xfrm>
                <a:off x="2634" y="1300"/>
                <a:ext cx="18" cy="22"/>
              </a:xfrm>
              <a:custGeom>
                <a:avLst/>
                <a:gdLst/>
                <a:ahLst/>
                <a:cxnLst>
                  <a:cxn ang="0">
                    <a:pos x="127" y="143"/>
                  </a:cxn>
                  <a:cxn ang="0">
                    <a:pos x="76" y="169"/>
                  </a:cxn>
                  <a:cxn ang="0">
                    <a:pos x="37" y="99"/>
                  </a:cxn>
                  <a:cxn ang="0">
                    <a:pos x="0" y="28"/>
                  </a:cxn>
                  <a:cxn ang="0">
                    <a:pos x="50" y="0"/>
                  </a:cxn>
                  <a:cxn ang="0">
                    <a:pos x="88" y="72"/>
                  </a:cxn>
                  <a:cxn ang="0">
                    <a:pos x="127" y="143"/>
                  </a:cxn>
                </a:cxnLst>
                <a:rect l="0" t="0" r="r" b="b"/>
                <a:pathLst>
                  <a:path w="127" h="169">
                    <a:moveTo>
                      <a:pt x="127" y="143"/>
                    </a:moveTo>
                    <a:lnTo>
                      <a:pt x="76" y="169"/>
                    </a:lnTo>
                    <a:lnTo>
                      <a:pt x="37" y="99"/>
                    </a:lnTo>
                    <a:lnTo>
                      <a:pt x="0" y="28"/>
                    </a:lnTo>
                    <a:lnTo>
                      <a:pt x="50" y="0"/>
                    </a:lnTo>
                    <a:lnTo>
                      <a:pt x="88" y="72"/>
                    </a:lnTo>
                    <a:lnTo>
                      <a:pt x="127" y="143"/>
                    </a:lnTo>
                    <a:close/>
                  </a:path>
                </a:pathLst>
              </a:custGeom>
              <a:solidFill>
                <a:srgbClr val="FF0000"/>
              </a:solidFill>
              <a:ln w="9525">
                <a:noFill/>
                <a:round/>
                <a:headEnd/>
                <a:tailEnd/>
              </a:ln>
            </p:spPr>
            <p:txBody>
              <a:bodyPr/>
              <a:lstStyle/>
              <a:p>
                <a:endParaRPr lang="ja-JP" altLang="en-US"/>
              </a:p>
            </p:txBody>
          </p:sp>
          <p:sp>
            <p:nvSpPr>
              <p:cNvPr id="2374" name="Freeform 605"/>
              <p:cNvSpPr>
                <a:spLocks/>
              </p:cNvSpPr>
              <p:nvPr/>
            </p:nvSpPr>
            <p:spPr bwMode="auto">
              <a:xfrm>
                <a:off x="2639" y="1313"/>
                <a:ext cx="6" cy="9"/>
              </a:xfrm>
              <a:custGeom>
                <a:avLst/>
                <a:gdLst/>
                <a:ahLst/>
                <a:cxnLst>
                  <a:cxn ang="0">
                    <a:pos x="0" y="0"/>
                  </a:cxn>
                  <a:cxn ang="0">
                    <a:pos x="39" y="70"/>
                  </a:cxn>
                  <a:cxn ang="0">
                    <a:pos x="31" y="73"/>
                  </a:cxn>
                  <a:cxn ang="0">
                    <a:pos x="0" y="0"/>
                  </a:cxn>
                </a:cxnLst>
                <a:rect l="0" t="0" r="r" b="b"/>
                <a:pathLst>
                  <a:path w="39" h="73">
                    <a:moveTo>
                      <a:pt x="0" y="0"/>
                    </a:moveTo>
                    <a:lnTo>
                      <a:pt x="39" y="70"/>
                    </a:lnTo>
                    <a:lnTo>
                      <a:pt x="31" y="73"/>
                    </a:lnTo>
                    <a:lnTo>
                      <a:pt x="0" y="0"/>
                    </a:lnTo>
                    <a:close/>
                  </a:path>
                </a:pathLst>
              </a:custGeom>
              <a:solidFill>
                <a:srgbClr val="FF0000"/>
              </a:solidFill>
              <a:ln w="9525">
                <a:noFill/>
                <a:round/>
                <a:headEnd/>
                <a:tailEnd/>
              </a:ln>
            </p:spPr>
            <p:txBody>
              <a:bodyPr/>
              <a:lstStyle/>
              <a:p>
                <a:endParaRPr lang="ja-JP" altLang="en-US"/>
              </a:p>
            </p:txBody>
          </p:sp>
          <p:sp>
            <p:nvSpPr>
              <p:cNvPr id="2375" name="Freeform 606"/>
              <p:cNvSpPr>
                <a:spLocks/>
              </p:cNvSpPr>
              <p:nvPr/>
            </p:nvSpPr>
            <p:spPr bwMode="auto">
              <a:xfrm>
                <a:off x="2628" y="1303"/>
                <a:ext cx="16" cy="22"/>
              </a:xfrm>
              <a:custGeom>
                <a:avLst/>
                <a:gdLst/>
                <a:ahLst/>
                <a:cxnLst>
                  <a:cxn ang="0">
                    <a:pos x="113" y="148"/>
                  </a:cxn>
                  <a:cxn ang="0">
                    <a:pos x="59" y="171"/>
                  </a:cxn>
                  <a:cxn ang="0">
                    <a:pos x="29" y="96"/>
                  </a:cxn>
                  <a:cxn ang="0">
                    <a:pos x="0" y="22"/>
                  </a:cxn>
                  <a:cxn ang="0">
                    <a:pos x="53" y="0"/>
                  </a:cxn>
                  <a:cxn ang="0">
                    <a:pos x="82" y="75"/>
                  </a:cxn>
                  <a:cxn ang="0">
                    <a:pos x="113" y="148"/>
                  </a:cxn>
                </a:cxnLst>
                <a:rect l="0" t="0" r="r" b="b"/>
                <a:pathLst>
                  <a:path w="113" h="171">
                    <a:moveTo>
                      <a:pt x="113" y="148"/>
                    </a:moveTo>
                    <a:lnTo>
                      <a:pt x="59" y="171"/>
                    </a:lnTo>
                    <a:lnTo>
                      <a:pt x="29" y="96"/>
                    </a:lnTo>
                    <a:lnTo>
                      <a:pt x="0" y="22"/>
                    </a:lnTo>
                    <a:lnTo>
                      <a:pt x="53" y="0"/>
                    </a:lnTo>
                    <a:lnTo>
                      <a:pt x="82" y="75"/>
                    </a:lnTo>
                    <a:lnTo>
                      <a:pt x="113" y="148"/>
                    </a:lnTo>
                    <a:close/>
                  </a:path>
                </a:pathLst>
              </a:custGeom>
              <a:solidFill>
                <a:srgbClr val="FF0000"/>
              </a:solidFill>
              <a:ln w="9525">
                <a:noFill/>
                <a:round/>
                <a:headEnd/>
                <a:tailEnd/>
              </a:ln>
            </p:spPr>
            <p:txBody>
              <a:bodyPr/>
              <a:lstStyle/>
              <a:p>
                <a:endParaRPr lang="ja-JP" altLang="en-US"/>
              </a:p>
            </p:txBody>
          </p:sp>
          <p:sp>
            <p:nvSpPr>
              <p:cNvPr id="2376" name="Freeform 607"/>
              <p:cNvSpPr>
                <a:spLocks/>
              </p:cNvSpPr>
              <p:nvPr/>
            </p:nvSpPr>
            <p:spPr bwMode="auto">
              <a:xfrm>
                <a:off x="2632" y="1315"/>
                <a:ext cx="4" cy="10"/>
              </a:xfrm>
              <a:custGeom>
                <a:avLst/>
                <a:gdLst/>
                <a:ahLst/>
                <a:cxnLst>
                  <a:cxn ang="0">
                    <a:pos x="0" y="0"/>
                  </a:cxn>
                  <a:cxn ang="0">
                    <a:pos x="30" y="75"/>
                  </a:cxn>
                  <a:cxn ang="0">
                    <a:pos x="23" y="77"/>
                  </a:cxn>
                  <a:cxn ang="0">
                    <a:pos x="0" y="0"/>
                  </a:cxn>
                </a:cxnLst>
                <a:rect l="0" t="0" r="r" b="b"/>
                <a:pathLst>
                  <a:path w="30" h="77">
                    <a:moveTo>
                      <a:pt x="0" y="0"/>
                    </a:moveTo>
                    <a:lnTo>
                      <a:pt x="30" y="75"/>
                    </a:lnTo>
                    <a:lnTo>
                      <a:pt x="23" y="77"/>
                    </a:lnTo>
                    <a:lnTo>
                      <a:pt x="0" y="0"/>
                    </a:lnTo>
                    <a:close/>
                  </a:path>
                </a:pathLst>
              </a:custGeom>
              <a:solidFill>
                <a:srgbClr val="FF0000"/>
              </a:solidFill>
              <a:ln w="9525">
                <a:noFill/>
                <a:round/>
                <a:headEnd/>
                <a:tailEnd/>
              </a:ln>
            </p:spPr>
            <p:txBody>
              <a:bodyPr/>
              <a:lstStyle/>
              <a:p>
                <a:endParaRPr lang="ja-JP" altLang="en-US"/>
              </a:p>
            </p:txBody>
          </p:sp>
          <p:sp>
            <p:nvSpPr>
              <p:cNvPr id="2377" name="Freeform 608"/>
              <p:cNvSpPr>
                <a:spLocks/>
              </p:cNvSpPr>
              <p:nvPr/>
            </p:nvSpPr>
            <p:spPr bwMode="auto">
              <a:xfrm>
                <a:off x="2621" y="1306"/>
                <a:ext cx="14" cy="21"/>
              </a:xfrm>
              <a:custGeom>
                <a:avLst/>
                <a:gdLst/>
                <a:ahLst/>
                <a:cxnLst>
                  <a:cxn ang="0">
                    <a:pos x="100" y="154"/>
                  </a:cxn>
                  <a:cxn ang="0">
                    <a:pos x="43" y="170"/>
                  </a:cxn>
                  <a:cxn ang="0">
                    <a:pos x="22" y="92"/>
                  </a:cxn>
                  <a:cxn ang="0">
                    <a:pos x="0" y="15"/>
                  </a:cxn>
                  <a:cxn ang="0">
                    <a:pos x="55" y="0"/>
                  </a:cxn>
                  <a:cxn ang="0">
                    <a:pos x="77" y="77"/>
                  </a:cxn>
                  <a:cxn ang="0">
                    <a:pos x="100" y="154"/>
                  </a:cxn>
                </a:cxnLst>
                <a:rect l="0" t="0" r="r" b="b"/>
                <a:pathLst>
                  <a:path w="100" h="170">
                    <a:moveTo>
                      <a:pt x="100" y="154"/>
                    </a:moveTo>
                    <a:lnTo>
                      <a:pt x="43" y="170"/>
                    </a:lnTo>
                    <a:lnTo>
                      <a:pt x="22" y="92"/>
                    </a:lnTo>
                    <a:lnTo>
                      <a:pt x="0" y="15"/>
                    </a:lnTo>
                    <a:lnTo>
                      <a:pt x="55" y="0"/>
                    </a:lnTo>
                    <a:lnTo>
                      <a:pt x="77" y="77"/>
                    </a:lnTo>
                    <a:lnTo>
                      <a:pt x="100" y="154"/>
                    </a:lnTo>
                    <a:close/>
                  </a:path>
                </a:pathLst>
              </a:custGeom>
              <a:solidFill>
                <a:srgbClr val="FF0000"/>
              </a:solidFill>
              <a:ln w="9525">
                <a:noFill/>
                <a:round/>
                <a:headEnd/>
                <a:tailEnd/>
              </a:ln>
            </p:spPr>
            <p:txBody>
              <a:bodyPr/>
              <a:lstStyle/>
              <a:p>
                <a:endParaRPr lang="ja-JP" altLang="en-US"/>
              </a:p>
            </p:txBody>
          </p:sp>
        </p:grpSp>
        <p:grpSp>
          <p:nvGrpSpPr>
            <p:cNvPr id="208" name="Group 810"/>
            <p:cNvGrpSpPr>
              <a:grpSpLocks/>
            </p:cNvGrpSpPr>
            <p:nvPr/>
          </p:nvGrpSpPr>
          <p:grpSpPr bwMode="auto">
            <a:xfrm>
              <a:off x="2607" y="891"/>
              <a:ext cx="785" cy="2931"/>
              <a:chOff x="2607" y="811"/>
              <a:chExt cx="785" cy="2931"/>
            </a:xfrm>
          </p:grpSpPr>
          <p:sp>
            <p:nvSpPr>
              <p:cNvPr id="1978" name="Freeform 610"/>
              <p:cNvSpPr>
                <a:spLocks/>
              </p:cNvSpPr>
              <p:nvPr/>
            </p:nvSpPr>
            <p:spPr bwMode="auto">
              <a:xfrm>
                <a:off x="2624" y="1317"/>
                <a:ext cx="3" cy="10"/>
              </a:xfrm>
              <a:custGeom>
                <a:avLst/>
                <a:gdLst/>
                <a:ahLst/>
                <a:cxnLst>
                  <a:cxn ang="0">
                    <a:pos x="0" y="0"/>
                  </a:cxn>
                  <a:cxn ang="0">
                    <a:pos x="21" y="78"/>
                  </a:cxn>
                  <a:cxn ang="0">
                    <a:pos x="13" y="80"/>
                  </a:cxn>
                  <a:cxn ang="0">
                    <a:pos x="0" y="0"/>
                  </a:cxn>
                </a:cxnLst>
                <a:rect l="0" t="0" r="r" b="b"/>
                <a:pathLst>
                  <a:path w="21" h="80">
                    <a:moveTo>
                      <a:pt x="0" y="0"/>
                    </a:moveTo>
                    <a:lnTo>
                      <a:pt x="21" y="78"/>
                    </a:lnTo>
                    <a:lnTo>
                      <a:pt x="13" y="80"/>
                    </a:lnTo>
                    <a:lnTo>
                      <a:pt x="0" y="0"/>
                    </a:lnTo>
                    <a:close/>
                  </a:path>
                </a:pathLst>
              </a:custGeom>
              <a:solidFill>
                <a:srgbClr val="FF0000"/>
              </a:solidFill>
              <a:ln w="9525">
                <a:noFill/>
                <a:round/>
                <a:headEnd/>
                <a:tailEnd/>
              </a:ln>
            </p:spPr>
            <p:txBody>
              <a:bodyPr/>
              <a:lstStyle/>
              <a:p>
                <a:endParaRPr lang="ja-JP" altLang="en-US"/>
              </a:p>
            </p:txBody>
          </p:sp>
          <p:sp>
            <p:nvSpPr>
              <p:cNvPr id="1979" name="Freeform 611"/>
              <p:cNvSpPr>
                <a:spLocks/>
              </p:cNvSpPr>
              <p:nvPr/>
            </p:nvSpPr>
            <p:spPr bwMode="auto">
              <a:xfrm>
                <a:off x="2614" y="1307"/>
                <a:ext cx="12" cy="21"/>
              </a:xfrm>
              <a:custGeom>
                <a:avLst/>
                <a:gdLst/>
                <a:ahLst/>
                <a:cxnLst>
                  <a:cxn ang="0">
                    <a:pos x="84" y="159"/>
                  </a:cxn>
                  <a:cxn ang="0">
                    <a:pos x="26" y="168"/>
                  </a:cxn>
                  <a:cxn ang="0">
                    <a:pos x="13" y="89"/>
                  </a:cxn>
                  <a:cxn ang="0">
                    <a:pos x="0" y="10"/>
                  </a:cxn>
                  <a:cxn ang="0">
                    <a:pos x="57" y="0"/>
                  </a:cxn>
                  <a:cxn ang="0">
                    <a:pos x="71" y="79"/>
                  </a:cxn>
                  <a:cxn ang="0">
                    <a:pos x="84" y="159"/>
                  </a:cxn>
                </a:cxnLst>
                <a:rect l="0" t="0" r="r" b="b"/>
                <a:pathLst>
                  <a:path w="84" h="168">
                    <a:moveTo>
                      <a:pt x="84" y="159"/>
                    </a:moveTo>
                    <a:lnTo>
                      <a:pt x="26" y="168"/>
                    </a:lnTo>
                    <a:lnTo>
                      <a:pt x="13" y="89"/>
                    </a:lnTo>
                    <a:lnTo>
                      <a:pt x="0" y="10"/>
                    </a:lnTo>
                    <a:lnTo>
                      <a:pt x="57" y="0"/>
                    </a:lnTo>
                    <a:lnTo>
                      <a:pt x="71" y="79"/>
                    </a:lnTo>
                    <a:lnTo>
                      <a:pt x="84" y="159"/>
                    </a:lnTo>
                    <a:close/>
                  </a:path>
                </a:pathLst>
              </a:custGeom>
              <a:solidFill>
                <a:srgbClr val="FF0000"/>
              </a:solidFill>
              <a:ln w="9525">
                <a:noFill/>
                <a:round/>
                <a:headEnd/>
                <a:tailEnd/>
              </a:ln>
            </p:spPr>
            <p:txBody>
              <a:bodyPr/>
              <a:lstStyle/>
              <a:p>
                <a:endParaRPr lang="ja-JP" altLang="en-US"/>
              </a:p>
            </p:txBody>
          </p:sp>
          <p:sp>
            <p:nvSpPr>
              <p:cNvPr id="1980" name="Freeform 612"/>
              <p:cNvSpPr>
                <a:spLocks/>
              </p:cNvSpPr>
              <p:nvPr/>
            </p:nvSpPr>
            <p:spPr bwMode="auto">
              <a:xfrm>
                <a:off x="2616" y="1318"/>
                <a:ext cx="2" cy="11"/>
              </a:xfrm>
              <a:custGeom>
                <a:avLst/>
                <a:gdLst/>
                <a:ahLst/>
                <a:cxnLst>
                  <a:cxn ang="0">
                    <a:pos x="0" y="0"/>
                  </a:cxn>
                  <a:cxn ang="0">
                    <a:pos x="13" y="79"/>
                  </a:cxn>
                  <a:cxn ang="0">
                    <a:pos x="5" y="80"/>
                  </a:cxn>
                  <a:cxn ang="0">
                    <a:pos x="0" y="0"/>
                  </a:cxn>
                </a:cxnLst>
                <a:rect l="0" t="0" r="r" b="b"/>
                <a:pathLst>
                  <a:path w="13" h="80">
                    <a:moveTo>
                      <a:pt x="0" y="0"/>
                    </a:moveTo>
                    <a:lnTo>
                      <a:pt x="13" y="79"/>
                    </a:lnTo>
                    <a:lnTo>
                      <a:pt x="5" y="80"/>
                    </a:lnTo>
                    <a:lnTo>
                      <a:pt x="0" y="0"/>
                    </a:lnTo>
                    <a:close/>
                  </a:path>
                </a:pathLst>
              </a:custGeom>
              <a:solidFill>
                <a:srgbClr val="FF0000"/>
              </a:solidFill>
              <a:ln w="9525">
                <a:noFill/>
                <a:round/>
                <a:headEnd/>
                <a:tailEnd/>
              </a:ln>
            </p:spPr>
            <p:txBody>
              <a:bodyPr/>
              <a:lstStyle/>
              <a:p>
                <a:endParaRPr lang="ja-JP" altLang="en-US"/>
              </a:p>
            </p:txBody>
          </p:sp>
          <p:sp>
            <p:nvSpPr>
              <p:cNvPr id="1981" name="Freeform 613"/>
              <p:cNvSpPr>
                <a:spLocks/>
              </p:cNvSpPr>
              <p:nvPr/>
            </p:nvSpPr>
            <p:spPr bwMode="auto">
              <a:xfrm>
                <a:off x="2607" y="1308"/>
                <a:ext cx="9" cy="21"/>
              </a:xfrm>
              <a:custGeom>
                <a:avLst/>
                <a:gdLst/>
                <a:ahLst/>
                <a:cxnLst>
                  <a:cxn ang="0">
                    <a:pos x="69" y="160"/>
                  </a:cxn>
                  <a:cxn ang="0">
                    <a:pos x="9" y="163"/>
                  </a:cxn>
                  <a:cxn ang="0">
                    <a:pos x="5" y="83"/>
                  </a:cxn>
                  <a:cxn ang="0">
                    <a:pos x="0" y="3"/>
                  </a:cxn>
                  <a:cxn ang="0">
                    <a:pos x="59" y="0"/>
                  </a:cxn>
                  <a:cxn ang="0">
                    <a:pos x="64" y="80"/>
                  </a:cxn>
                  <a:cxn ang="0">
                    <a:pos x="69" y="160"/>
                  </a:cxn>
                </a:cxnLst>
                <a:rect l="0" t="0" r="r" b="b"/>
                <a:pathLst>
                  <a:path w="69" h="163">
                    <a:moveTo>
                      <a:pt x="69" y="160"/>
                    </a:moveTo>
                    <a:lnTo>
                      <a:pt x="9" y="163"/>
                    </a:lnTo>
                    <a:lnTo>
                      <a:pt x="5" y="83"/>
                    </a:lnTo>
                    <a:lnTo>
                      <a:pt x="0" y="3"/>
                    </a:lnTo>
                    <a:lnTo>
                      <a:pt x="59" y="0"/>
                    </a:lnTo>
                    <a:lnTo>
                      <a:pt x="64" y="80"/>
                    </a:lnTo>
                    <a:lnTo>
                      <a:pt x="69" y="160"/>
                    </a:lnTo>
                    <a:close/>
                  </a:path>
                </a:pathLst>
              </a:custGeom>
              <a:solidFill>
                <a:srgbClr val="FF0000"/>
              </a:solidFill>
              <a:ln w="9525">
                <a:noFill/>
                <a:round/>
                <a:headEnd/>
                <a:tailEnd/>
              </a:ln>
            </p:spPr>
            <p:txBody>
              <a:bodyPr/>
              <a:lstStyle/>
              <a:p>
                <a:endParaRPr lang="ja-JP" altLang="en-US"/>
              </a:p>
            </p:txBody>
          </p:sp>
          <p:sp>
            <p:nvSpPr>
              <p:cNvPr id="1982" name="Freeform 614"/>
              <p:cNvSpPr>
                <a:spLocks/>
              </p:cNvSpPr>
              <p:nvPr/>
            </p:nvSpPr>
            <p:spPr bwMode="auto">
              <a:xfrm>
                <a:off x="2607" y="1319"/>
                <a:ext cx="1" cy="10"/>
              </a:xfrm>
              <a:custGeom>
                <a:avLst/>
                <a:gdLst/>
                <a:ahLst/>
                <a:cxnLst>
                  <a:cxn ang="0">
                    <a:pos x="5" y="0"/>
                  </a:cxn>
                  <a:cxn ang="0">
                    <a:pos x="9" y="80"/>
                  </a:cxn>
                  <a:cxn ang="0">
                    <a:pos x="0" y="80"/>
                  </a:cxn>
                  <a:cxn ang="0">
                    <a:pos x="5" y="0"/>
                  </a:cxn>
                </a:cxnLst>
                <a:rect l="0" t="0" r="r" b="b"/>
                <a:pathLst>
                  <a:path w="9" h="80">
                    <a:moveTo>
                      <a:pt x="5" y="0"/>
                    </a:moveTo>
                    <a:lnTo>
                      <a:pt x="9" y="80"/>
                    </a:lnTo>
                    <a:lnTo>
                      <a:pt x="0" y="80"/>
                    </a:lnTo>
                    <a:lnTo>
                      <a:pt x="5" y="0"/>
                    </a:lnTo>
                    <a:close/>
                  </a:path>
                </a:pathLst>
              </a:custGeom>
              <a:solidFill>
                <a:srgbClr val="FF0000"/>
              </a:solidFill>
              <a:ln w="9525">
                <a:noFill/>
                <a:round/>
                <a:headEnd/>
                <a:tailEnd/>
              </a:ln>
            </p:spPr>
            <p:txBody>
              <a:bodyPr/>
              <a:lstStyle/>
              <a:p>
                <a:endParaRPr lang="ja-JP" altLang="en-US"/>
              </a:p>
            </p:txBody>
          </p:sp>
          <p:sp>
            <p:nvSpPr>
              <p:cNvPr id="1983" name="Freeform 615"/>
              <p:cNvSpPr>
                <a:spLocks/>
              </p:cNvSpPr>
              <p:nvPr/>
            </p:nvSpPr>
            <p:spPr bwMode="auto">
              <a:xfrm>
                <a:off x="3053" y="1572"/>
                <a:ext cx="10" cy="21"/>
              </a:xfrm>
              <a:custGeom>
                <a:avLst/>
                <a:gdLst/>
                <a:ahLst/>
                <a:cxnLst>
                  <a:cxn ang="0">
                    <a:pos x="60" y="163"/>
                  </a:cxn>
                  <a:cxn ang="0">
                    <a:pos x="0" y="160"/>
                  </a:cxn>
                  <a:cxn ang="0">
                    <a:pos x="5" y="80"/>
                  </a:cxn>
                  <a:cxn ang="0">
                    <a:pos x="10" y="0"/>
                  </a:cxn>
                  <a:cxn ang="0">
                    <a:pos x="69" y="3"/>
                  </a:cxn>
                  <a:cxn ang="0">
                    <a:pos x="65" y="83"/>
                  </a:cxn>
                  <a:cxn ang="0">
                    <a:pos x="60" y="163"/>
                  </a:cxn>
                </a:cxnLst>
                <a:rect l="0" t="0" r="r" b="b"/>
                <a:pathLst>
                  <a:path w="69" h="163">
                    <a:moveTo>
                      <a:pt x="60" y="163"/>
                    </a:moveTo>
                    <a:lnTo>
                      <a:pt x="0" y="160"/>
                    </a:lnTo>
                    <a:lnTo>
                      <a:pt x="5" y="80"/>
                    </a:lnTo>
                    <a:lnTo>
                      <a:pt x="10" y="0"/>
                    </a:lnTo>
                    <a:lnTo>
                      <a:pt x="69" y="3"/>
                    </a:lnTo>
                    <a:lnTo>
                      <a:pt x="65" y="83"/>
                    </a:lnTo>
                    <a:lnTo>
                      <a:pt x="60" y="163"/>
                    </a:lnTo>
                    <a:close/>
                  </a:path>
                </a:pathLst>
              </a:custGeom>
              <a:solidFill>
                <a:srgbClr val="FF0000"/>
              </a:solidFill>
              <a:ln w="9525">
                <a:noFill/>
                <a:round/>
                <a:headEnd/>
                <a:tailEnd/>
              </a:ln>
            </p:spPr>
            <p:txBody>
              <a:bodyPr/>
              <a:lstStyle/>
              <a:p>
                <a:endParaRPr lang="ja-JP" altLang="en-US"/>
              </a:p>
            </p:txBody>
          </p:sp>
          <p:sp>
            <p:nvSpPr>
              <p:cNvPr id="1984" name="Freeform 616"/>
              <p:cNvSpPr>
                <a:spLocks/>
              </p:cNvSpPr>
              <p:nvPr/>
            </p:nvSpPr>
            <p:spPr bwMode="auto">
              <a:xfrm>
                <a:off x="3052" y="1582"/>
                <a:ext cx="2" cy="10"/>
              </a:xfrm>
              <a:custGeom>
                <a:avLst/>
                <a:gdLst/>
                <a:ahLst/>
                <a:cxnLst>
                  <a:cxn ang="0">
                    <a:pos x="13" y="0"/>
                  </a:cxn>
                  <a:cxn ang="0">
                    <a:pos x="8" y="80"/>
                  </a:cxn>
                  <a:cxn ang="0">
                    <a:pos x="0" y="79"/>
                  </a:cxn>
                  <a:cxn ang="0">
                    <a:pos x="13" y="0"/>
                  </a:cxn>
                </a:cxnLst>
                <a:rect l="0" t="0" r="r" b="b"/>
                <a:pathLst>
                  <a:path w="13" h="80">
                    <a:moveTo>
                      <a:pt x="13" y="0"/>
                    </a:moveTo>
                    <a:lnTo>
                      <a:pt x="8" y="80"/>
                    </a:lnTo>
                    <a:lnTo>
                      <a:pt x="0" y="79"/>
                    </a:lnTo>
                    <a:lnTo>
                      <a:pt x="13" y="0"/>
                    </a:lnTo>
                    <a:close/>
                  </a:path>
                </a:pathLst>
              </a:custGeom>
              <a:solidFill>
                <a:srgbClr val="FF0000"/>
              </a:solidFill>
              <a:ln w="9525">
                <a:noFill/>
                <a:round/>
                <a:headEnd/>
                <a:tailEnd/>
              </a:ln>
            </p:spPr>
            <p:txBody>
              <a:bodyPr/>
              <a:lstStyle/>
              <a:p>
                <a:endParaRPr lang="ja-JP" altLang="en-US"/>
              </a:p>
            </p:txBody>
          </p:sp>
          <p:sp>
            <p:nvSpPr>
              <p:cNvPr id="1985" name="Freeform 617"/>
              <p:cNvSpPr>
                <a:spLocks/>
              </p:cNvSpPr>
              <p:nvPr/>
            </p:nvSpPr>
            <p:spPr bwMode="auto">
              <a:xfrm>
                <a:off x="3044" y="1571"/>
                <a:ext cx="12" cy="21"/>
              </a:xfrm>
              <a:custGeom>
                <a:avLst/>
                <a:gdLst/>
                <a:ahLst/>
                <a:cxnLst>
                  <a:cxn ang="0">
                    <a:pos x="58" y="167"/>
                  </a:cxn>
                  <a:cxn ang="0">
                    <a:pos x="0" y="158"/>
                  </a:cxn>
                  <a:cxn ang="0">
                    <a:pos x="13" y="79"/>
                  </a:cxn>
                  <a:cxn ang="0">
                    <a:pos x="27" y="0"/>
                  </a:cxn>
                  <a:cxn ang="0">
                    <a:pos x="84" y="9"/>
                  </a:cxn>
                  <a:cxn ang="0">
                    <a:pos x="71" y="88"/>
                  </a:cxn>
                  <a:cxn ang="0">
                    <a:pos x="58" y="167"/>
                  </a:cxn>
                </a:cxnLst>
                <a:rect l="0" t="0" r="r" b="b"/>
                <a:pathLst>
                  <a:path w="84" h="167">
                    <a:moveTo>
                      <a:pt x="58" y="167"/>
                    </a:moveTo>
                    <a:lnTo>
                      <a:pt x="0" y="158"/>
                    </a:lnTo>
                    <a:lnTo>
                      <a:pt x="13" y="79"/>
                    </a:lnTo>
                    <a:lnTo>
                      <a:pt x="27" y="0"/>
                    </a:lnTo>
                    <a:lnTo>
                      <a:pt x="84" y="9"/>
                    </a:lnTo>
                    <a:lnTo>
                      <a:pt x="71" y="88"/>
                    </a:lnTo>
                    <a:lnTo>
                      <a:pt x="58" y="167"/>
                    </a:lnTo>
                    <a:close/>
                  </a:path>
                </a:pathLst>
              </a:custGeom>
              <a:solidFill>
                <a:srgbClr val="FF0000"/>
              </a:solidFill>
              <a:ln w="9525">
                <a:noFill/>
                <a:round/>
                <a:headEnd/>
                <a:tailEnd/>
              </a:ln>
            </p:spPr>
            <p:txBody>
              <a:bodyPr/>
              <a:lstStyle/>
              <a:p>
                <a:endParaRPr lang="ja-JP" altLang="en-US"/>
              </a:p>
            </p:txBody>
          </p:sp>
          <p:sp>
            <p:nvSpPr>
              <p:cNvPr id="1986" name="Freeform 618"/>
              <p:cNvSpPr>
                <a:spLocks/>
              </p:cNvSpPr>
              <p:nvPr/>
            </p:nvSpPr>
            <p:spPr bwMode="auto">
              <a:xfrm>
                <a:off x="3043" y="1581"/>
                <a:ext cx="3" cy="10"/>
              </a:xfrm>
              <a:custGeom>
                <a:avLst/>
                <a:gdLst/>
                <a:ahLst/>
                <a:cxnLst>
                  <a:cxn ang="0">
                    <a:pos x="21" y="0"/>
                  </a:cxn>
                  <a:cxn ang="0">
                    <a:pos x="8" y="79"/>
                  </a:cxn>
                  <a:cxn ang="0">
                    <a:pos x="0" y="77"/>
                  </a:cxn>
                  <a:cxn ang="0">
                    <a:pos x="21" y="0"/>
                  </a:cxn>
                </a:cxnLst>
                <a:rect l="0" t="0" r="r" b="b"/>
                <a:pathLst>
                  <a:path w="21" h="79">
                    <a:moveTo>
                      <a:pt x="21" y="0"/>
                    </a:moveTo>
                    <a:lnTo>
                      <a:pt x="8" y="79"/>
                    </a:lnTo>
                    <a:lnTo>
                      <a:pt x="0" y="77"/>
                    </a:lnTo>
                    <a:lnTo>
                      <a:pt x="21" y="0"/>
                    </a:lnTo>
                    <a:close/>
                  </a:path>
                </a:pathLst>
              </a:custGeom>
              <a:solidFill>
                <a:srgbClr val="FF0000"/>
              </a:solidFill>
              <a:ln w="9525">
                <a:noFill/>
                <a:round/>
                <a:headEnd/>
                <a:tailEnd/>
              </a:ln>
            </p:spPr>
            <p:txBody>
              <a:bodyPr/>
              <a:lstStyle/>
              <a:p>
                <a:endParaRPr lang="ja-JP" altLang="en-US"/>
              </a:p>
            </p:txBody>
          </p:sp>
          <p:sp>
            <p:nvSpPr>
              <p:cNvPr id="1987" name="Freeform 619"/>
              <p:cNvSpPr>
                <a:spLocks/>
              </p:cNvSpPr>
              <p:nvPr/>
            </p:nvSpPr>
            <p:spPr bwMode="auto">
              <a:xfrm>
                <a:off x="3035" y="1569"/>
                <a:ext cx="14" cy="22"/>
              </a:xfrm>
              <a:custGeom>
                <a:avLst/>
                <a:gdLst/>
                <a:ahLst/>
                <a:cxnLst>
                  <a:cxn ang="0">
                    <a:pos x="56" y="170"/>
                  </a:cxn>
                  <a:cxn ang="0">
                    <a:pos x="0" y="154"/>
                  </a:cxn>
                  <a:cxn ang="0">
                    <a:pos x="22" y="77"/>
                  </a:cxn>
                  <a:cxn ang="0">
                    <a:pos x="44" y="0"/>
                  </a:cxn>
                  <a:cxn ang="0">
                    <a:pos x="99" y="16"/>
                  </a:cxn>
                  <a:cxn ang="0">
                    <a:pos x="77" y="93"/>
                  </a:cxn>
                  <a:cxn ang="0">
                    <a:pos x="56" y="170"/>
                  </a:cxn>
                </a:cxnLst>
                <a:rect l="0" t="0" r="r" b="b"/>
                <a:pathLst>
                  <a:path w="99" h="170">
                    <a:moveTo>
                      <a:pt x="56" y="170"/>
                    </a:moveTo>
                    <a:lnTo>
                      <a:pt x="0" y="154"/>
                    </a:lnTo>
                    <a:lnTo>
                      <a:pt x="22" y="77"/>
                    </a:lnTo>
                    <a:lnTo>
                      <a:pt x="44" y="0"/>
                    </a:lnTo>
                    <a:lnTo>
                      <a:pt x="99" y="16"/>
                    </a:lnTo>
                    <a:lnTo>
                      <a:pt x="77" y="93"/>
                    </a:lnTo>
                    <a:lnTo>
                      <a:pt x="56" y="170"/>
                    </a:lnTo>
                    <a:close/>
                  </a:path>
                </a:pathLst>
              </a:custGeom>
              <a:solidFill>
                <a:srgbClr val="FF0000"/>
              </a:solidFill>
              <a:ln w="9525">
                <a:noFill/>
                <a:round/>
                <a:headEnd/>
                <a:tailEnd/>
              </a:ln>
            </p:spPr>
            <p:txBody>
              <a:bodyPr/>
              <a:lstStyle/>
              <a:p>
                <a:endParaRPr lang="ja-JP" altLang="en-US"/>
              </a:p>
            </p:txBody>
          </p:sp>
          <p:sp>
            <p:nvSpPr>
              <p:cNvPr id="1988" name="Freeform 620"/>
              <p:cNvSpPr>
                <a:spLocks/>
              </p:cNvSpPr>
              <p:nvPr/>
            </p:nvSpPr>
            <p:spPr bwMode="auto">
              <a:xfrm>
                <a:off x="3034" y="1579"/>
                <a:ext cx="4" cy="10"/>
              </a:xfrm>
              <a:custGeom>
                <a:avLst/>
                <a:gdLst/>
                <a:ahLst/>
                <a:cxnLst>
                  <a:cxn ang="0">
                    <a:pos x="30" y="0"/>
                  </a:cxn>
                  <a:cxn ang="0">
                    <a:pos x="8" y="77"/>
                  </a:cxn>
                  <a:cxn ang="0">
                    <a:pos x="0" y="75"/>
                  </a:cxn>
                  <a:cxn ang="0">
                    <a:pos x="30" y="0"/>
                  </a:cxn>
                </a:cxnLst>
                <a:rect l="0" t="0" r="r" b="b"/>
                <a:pathLst>
                  <a:path w="30" h="77">
                    <a:moveTo>
                      <a:pt x="30" y="0"/>
                    </a:moveTo>
                    <a:lnTo>
                      <a:pt x="8" y="77"/>
                    </a:lnTo>
                    <a:lnTo>
                      <a:pt x="0" y="75"/>
                    </a:lnTo>
                    <a:lnTo>
                      <a:pt x="30" y="0"/>
                    </a:lnTo>
                    <a:close/>
                  </a:path>
                </a:pathLst>
              </a:custGeom>
              <a:solidFill>
                <a:srgbClr val="FF0000"/>
              </a:solidFill>
              <a:ln w="9525">
                <a:noFill/>
                <a:round/>
                <a:headEnd/>
                <a:tailEnd/>
              </a:ln>
            </p:spPr>
            <p:txBody>
              <a:bodyPr/>
              <a:lstStyle/>
              <a:p>
                <a:endParaRPr lang="ja-JP" altLang="en-US"/>
              </a:p>
            </p:txBody>
          </p:sp>
          <p:sp>
            <p:nvSpPr>
              <p:cNvPr id="1989" name="Freeform 621"/>
              <p:cNvSpPr>
                <a:spLocks/>
              </p:cNvSpPr>
              <p:nvPr/>
            </p:nvSpPr>
            <p:spPr bwMode="auto">
              <a:xfrm>
                <a:off x="3026" y="1567"/>
                <a:ext cx="16" cy="21"/>
              </a:xfrm>
              <a:custGeom>
                <a:avLst/>
                <a:gdLst/>
                <a:ahLst/>
                <a:cxnLst>
                  <a:cxn ang="0">
                    <a:pos x="54" y="171"/>
                  </a:cxn>
                  <a:cxn ang="0">
                    <a:pos x="0" y="149"/>
                  </a:cxn>
                  <a:cxn ang="0">
                    <a:pos x="31" y="75"/>
                  </a:cxn>
                  <a:cxn ang="0">
                    <a:pos x="60" y="0"/>
                  </a:cxn>
                  <a:cxn ang="0">
                    <a:pos x="114" y="22"/>
                  </a:cxn>
                  <a:cxn ang="0">
                    <a:pos x="84" y="96"/>
                  </a:cxn>
                  <a:cxn ang="0">
                    <a:pos x="54" y="171"/>
                  </a:cxn>
                </a:cxnLst>
                <a:rect l="0" t="0" r="r" b="b"/>
                <a:pathLst>
                  <a:path w="114" h="171">
                    <a:moveTo>
                      <a:pt x="54" y="171"/>
                    </a:moveTo>
                    <a:lnTo>
                      <a:pt x="0" y="149"/>
                    </a:lnTo>
                    <a:lnTo>
                      <a:pt x="31" y="75"/>
                    </a:lnTo>
                    <a:lnTo>
                      <a:pt x="60" y="0"/>
                    </a:lnTo>
                    <a:lnTo>
                      <a:pt x="114" y="22"/>
                    </a:lnTo>
                    <a:lnTo>
                      <a:pt x="84" y="96"/>
                    </a:lnTo>
                    <a:lnTo>
                      <a:pt x="54" y="171"/>
                    </a:lnTo>
                    <a:close/>
                  </a:path>
                </a:pathLst>
              </a:custGeom>
              <a:solidFill>
                <a:srgbClr val="FF0000"/>
              </a:solidFill>
              <a:ln w="9525">
                <a:noFill/>
                <a:round/>
                <a:headEnd/>
                <a:tailEnd/>
              </a:ln>
            </p:spPr>
            <p:txBody>
              <a:bodyPr/>
              <a:lstStyle/>
              <a:p>
                <a:endParaRPr lang="ja-JP" altLang="en-US"/>
              </a:p>
            </p:txBody>
          </p:sp>
          <p:sp>
            <p:nvSpPr>
              <p:cNvPr id="1990" name="Freeform 622"/>
              <p:cNvSpPr>
                <a:spLocks/>
              </p:cNvSpPr>
              <p:nvPr/>
            </p:nvSpPr>
            <p:spPr bwMode="auto">
              <a:xfrm>
                <a:off x="3025" y="1576"/>
                <a:ext cx="5" cy="10"/>
              </a:xfrm>
              <a:custGeom>
                <a:avLst/>
                <a:gdLst/>
                <a:ahLst/>
                <a:cxnLst>
                  <a:cxn ang="0">
                    <a:pos x="39" y="0"/>
                  </a:cxn>
                  <a:cxn ang="0">
                    <a:pos x="8" y="74"/>
                  </a:cxn>
                  <a:cxn ang="0">
                    <a:pos x="0" y="70"/>
                  </a:cxn>
                  <a:cxn ang="0">
                    <a:pos x="39" y="0"/>
                  </a:cxn>
                </a:cxnLst>
                <a:rect l="0" t="0" r="r" b="b"/>
                <a:pathLst>
                  <a:path w="39" h="74">
                    <a:moveTo>
                      <a:pt x="39" y="0"/>
                    </a:moveTo>
                    <a:lnTo>
                      <a:pt x="8" y="74"/>
                    </a:lnTo>
                    <a:lnTo>
                      <a:pt x="0" y="70"/>
                    </a:lnTo>
                    <a:lnTo>
                      <a:pt x="39" y="0"/>
                    </a:lnTo>
                    <a:close/>
                  </a:path>
                </a:pathLst>
              </a:custGeom>
              <a:solidFill>
                <a:srgbClr val="FF0000"/>
              </a:solidFill>
              <a:ln w="9525">
                <a:noFill/>
                <a:round/>
                <a:headEnd/>
                <a:tailEnd/>
              </a:ln>
            </p:spPr>
            <p:txBody>
              <a:bodyPr/>
              <a:lstStyle/>
              <a:p>
                <a:endParaRPr lang="ja-JP" altLang="en-US"/>
              </a:p>
            </p:txBody>
          </p:sp>
          <p:sp>
            <p:nvSpPr>
              <p:cNvPr id="1991" name="Freeform 623"/>
              <p:cNvSpPr>
                <a:spLocks/>
              </p:cNvSpPr>
              <p:nvPr/>
            </p:nvSpPr>
            <p:spPr bwMode="auto">
              <a:xfrm>
                <a:off x="3017" y="1564"/>
                <a:ext cx="19" cy="21"/>
              </a:xfrm>
              <a:custGeom>
                <a:avLst/>
                <a:gdLst/>
                <a:ahLst/>
                <a:cxnLst>
                  <a:cxn ang="0">
                    <a:pos x="51" y="168"/>
                  </a:cxn>
                  <a:cxn ang="0">
                    <a:pos x="0" y="142"/>
                  </a:cxn>
                  <a:cxn ang="0">
                    <a:pos x="39" y="71"/>
                  </a:cxn>
                  <a:cxn ang="0">
                    <a:pos x="77" y="0"/>
                  </a:cxn>
                  <a:cxn ang="0">
                    <a:pos x="127" y="27"/>
                  </a:cxn>
                  <a:cxn ang="0">
                    <a:pos x="90" y="98"/>
                  </a:cxn>
                  <a:cxn ang="0">
                    <a:pos x="51" y="168"/>
                  </a:cxn>
                </a:cxnLst>
                <a:rect l="0" t="0" r="r" b="b"/>
                <a:pathLst>
                  <a:path w="127" h="168">
                    <a:moveTo>
                      <a:pt x="51" y="168"/>
                    </a:moveTo>
                    <a:lnTo>
                      <a:pt x="0" y="142"/>
                    </a:lnTo>
                    <a:lnTo>
                      <a:pt x="39" y="71"/>
                    </a:lnTo>
                    <a:lnTo>
                      <a:pt x="77" y="0"/>
                    </a:lnTo>
                    <a:lnTo>
                      <a:pt x="127" y="27"/>
                    </a:lnTo>
                    <a:lnTo>
                      <a:pt x="90" y="98"/>
                    </a:lnTo>
                    <a:lnTo>
                      <a:pt x="51" y="168"/>
                    </a:lnTo>
                    <a:close/>
                  </a:path>
                </a:pathLst>
              </a:custGeom>
              <a:solidFill>
                <a:srgbClr val="FF0000"/>
              </a:solidFill>
              <a:ln w="9525">
                <a:noFill/>
                <a:round/>
                <a:headEnd/>
                <a:tailEnd/>
              </a:ln>
            </p:spPr>
            <p:txBody>
              <a:bodyPr/>
              <a:lstStyle/>
              <a:p>
                <a:endParaRPr lang="ja-JP" altLang="en-US"/>
              </a:p>
            </p:txBody>
          </p:sp>
          <p:sp>
            <p:nvSpPr>
              <p:cNvPr id="1992" name="Freeform 624"/>
              <p:cNvSpPr>
                <a:spLocks/>
              </p:cNvSpPr>
              <p:nvPr/>
            </p:nvSpPr>
            <p:spPr bwMode="auto">
              <a:xfrm>
                <a:off x="3017" y="1573"/>
                <a:ext cx="6" cy="9"/>
              </a:xfrm>
              <a:custGeom>
                <a:avLst/>
                <a:gdLst/>
                <a:ahLst/>
                <a:cxnLst>
                  <a:cxn ang="0">
                    <a:pos x="45" y="0"/>
                  </a:cxn>
                  <a:cxn ang="0">
                    <a:pos x="6" y="71"/>
                  </a:cxn>
                  <a:cxn ang="0">
                    <a:pos x="0" y="67"/>
                  </a:cxn>
                  <a:cxn ang="0">
                    <a:pos x="45" y="0"/>
                  </a:cxn>
                </a:cxnLst>
                <a:rect l="0" t="0" r="r" b="b"/>
                <a:pathLst>
                  <a:path w="45" h="71">
                    <a:moveTo>
                      <a:pt x="45" y="0"/>
                    </a:moveTo>
                    <a:lnTo>
                      <a:pt x="6" y="71"/>
                    </a:lnTo>
                    <a:lnTo>
                      <a:pt x="0" y="67"/>
                    </a:lnTo>
                    <a:lnTo>
                      <a:pt x="45" y="0"/>
                    </a:lnTo>
                    <a:close/>
                  </a:path>
                </a:pathLst>
              </a:custGeom>
              <a:solidFill>
                <a:srgbClr val="FF0000"/>
              </a:solidFill>
              <a:ln w="9525">
                <a:noFill/>
                <a:round/>
                <a:headEnd/>
                <a:tailEnd/>
              </a:ln>
            </p:spPr>
            <p:txBody>
              <a:bodyPr/>
              <a:lstStyle/>
              <a:p>
                <a:endParaRPr lang="ja-JP" altLang="en-US"/>
              </a:p>
            </p:txBody>
          </p:sp>
          <p:sp>
            <p:nvSpPr>
              <p:cNvPr id="1993" name="Freeform 625"/>
              <p:cNvSpPr>
                <a:spLocks/>
              </p:cNvSpPr>
              <p:nvPr/>
            </p:nvSpPr>
            <p:spPr bwMode="auto">
              <a:xfrm>
                <a:off x="3010" y="1561"/>
                <a:ext cx="19" cy="20"/>
              </a:xfrm>
              <a:custGeom>
                <a:avLst/>
                <a:gdLst/>
                <a:ahLst/>
                <a:cxnLst>
                  <a:cxn ang="0">
                    <a:pos x="48" y="166"/>
                  </a:cxn>
                  <a:cxn ang="0">
                    <a:pos x="0" y="134"/>
                  </a:cxn>
                  <a:cxn ang="0">
                    <a:pos x="45" y="68"/>
                  </a:cxn>
                  <a:cxn ang="0">
                    <a:pos x="90" y="0"/>
                  </a:cxn>
                  <a:cxn ang="0">
                    <a:pos x="137" y="32"/>
                  </a:cxn>
                  <a:cxn ang="0">
                    <a:pos x="93" y="99"/>
                  </a:cxn>
                  <a:cxn ang="0">
                    <a:pos x="48" y="166"/>
                  </a:cxn>
                </a:cxnLst>
                <a:rect l="0" t="0" r="r" b="b"/>
                <a:pathLst>
                  <a:path w="137" h="166">
                    <a:moveTo>
                      <a:pt x="48" y="166"/>
                    </a:moveTo>
                    <a:lnTo>
                      <a:pt x="0" y="134"/>
                    </a:lnTo>
                    <a:lnTo>
                      <a:pt x="45" y="68"/>
                    </a:lnTo>
                    <a:lnTo>
                      <a:pt x="90" y="0"/>
                    </a:lnTo>
                    <a:lnTo>
                      <a:pt x="137" y="32"/>
                    </a:lnTo>
                    <a:lnTo>
                      <a:pt x="93" y="99"/>
                    </a:lnTo>
                    <a:lnTo>
                      <a:pt x="48" y="166"/>
                    </a:lnTo>
                    <a:close/>
                  </a:path>
                </a:pathLst>
              </a:custGeom>
              <a:solidFill>
                <a:srgbClr val="FF0000"/>
              </a:solidFill>
              <a:ln w="9525">
                <a:noFill/>
                <a:round/>
                <a:headEnd/>
                <a:tailEnd/>
              </a:ln>
            </p:spPr>
            <p:txBody>
              <a:bodyPr/>
              <a:lstStyle/>
              <a:p>
                <a:endParaRPr lang="ja-JP" altLang="en-US"/>
              </a:p>
            </p:txBody>
          </p:sp>
          <p:sp>
            <p:nvSpPr>
              <p:cNvPr id="1994" name="Freeform 626"/>
              <p:cNvSpPr>
                <a:spLocks/>
              </p:cNvSpPr>
              <p:nvPr/>
            </p:nvSpPr>
            <p:spPr bwMode="auto">
              <a:xfrm>
                <a:off x="3009" y="1569"/>
                <a:ext cx="7" cy="9"/>
              </a:xfrm>
              <a:custGeom>
                <a:avLst/>
                <a:gdLst/>
                <a:ahLst/>
                <a:cxnLst>
                  <a:cxn ang="0">
                    <a:pos x="51" y="0"/>
                  </a:cxn>
                  <a:cxn ang="0">
                    <a:pos x="6" y="66"/>
                  </a:cxn>
                  <a:cxn ang="0">
                    <a:pos x="0" y="61"/>
                  </a:cxn>
                  <a:cxn ang="0">
                    <a:pos x="51" y="0"/>
                  </a:cxn>
                </a:cxnLst>
                <a:rect l="0" t="0" r="r" b="b"/>
                <a:pathLst>
                  <a:path w="51" h="66">
                    <a:moveTo>
                      <a:pt x="51" y="0"/>
                    </a:moveTo>
                    <a:lnTo>
                      <a:pt x="6" y="66"/>
                    </a:lnTo>
                    <a:lnTo>
                      <a:pt x="0" y="61"/>
                    </a:lnTo>
                    <a:lnTo>
                      <a:pt x="51" y="0"/>
                    </a:lnTo>
                    <a:close/>
                  </a:path>
                </a:pathLst>
              </a:custGeom>
              <a:solidFill>
                <a:srgbClr val="FF0000"/>
              </a:solidFill>
              <a:ln w="9525">
                <a:noFill/>
                <a:round/>
                <a:headEnd/>
                <a:tailEnd/>
              </a:ln>
            </p:spPr>
            <p:txBody>
              <a:bodyPr/>
              <a:lstStyle/>
              <a:p>
                <a:endParaRPr lang="ja-JP" altLang="en-US"/>
              </a:p>
            </p:txBody>
          </p:sp>
          <p:sp>
            <p:nvSpPr>
              <p:cNvPr id="1995" name="Freeform 627"/>
              <p:cNvSpPr>
                <a:spLocks/>
              </p:cNvSpPr>
              <p:nvPr/>
            </p:nvSpPr>
            <p:spPr bwMode="auto">
              <a:xfrm>
                <a:off x="3002" y="1557"/>
                <a:ext cx="21" cy="20"/>
              </a:xfrm>
              <a:custGeom>
                <a:avLst/>
                <a:gdLst/>
                <a:ahLst/>
                <a:cxnLst>
                  <a:cxn ang="0">
                    <a:pos x="45" y="160"/>
                  </a:cxn>
                  <a:cxn ang="0">
                    <a:pos x="0" y="124"/>
                  </a:cxn>
                  <a:cxn ang="0">
                    <a:pos x="51" y="62"/>
                  </a:cxn>
                  <a:cxn ang="0">
                    <a:pos x="102" y="0"/>
                  </a:cxn>
                  <a:cxn ang="0">
                    <a:pos x="147" y="36"/>
                  </a:cxn>
                  <a:cxn ang="0">
                    <a:pos x="96" y="99"/>
                  </a:cxn>
                  <a:cxn ang="0">
                    <a:pos x="45" y="160"/>
                  </a:cxn>
                </a:cxnLst>
                <a:rect l="0" t="0" r="r" b="b"/>
                <a:pathLst>
                  <a:path w="147" h="160">
                    <a:moveTo>
                      <a:pt x="45" y="160"/>
                    </a:moveTo>
                    <a:lnTo>
                      <a:pt x="0" y="124"/>
                    </a:lnTo>
                    <a:lnTo>
                      <a:pt x="51" y="62"/>
                    </a:lnTo>
                    <a:lnTo>
                      <a:pt x="102" y="0"/>
                    </a:lnTo>
                    <a:lnTo>
                      <a:pt x="147" y="36"/>
                    </a:lnTo>
                    <a:lnTo>
                      <a:pt x="96" y="99"/>
                    </a:lnTo>
                    <a:lnTo>
                      <a:pt x="45" y="160"/>
                    </a:lnTo>
                    <a:close/>
                  </a:path>
                </a:pathLst>
              </a:custGeom>
              <a:solidFill>
                <a:srgbClr val="FF0000"/>
              </a:solidFill>
              <a:ln w="9525">
                <a:noFill/>
                <a:round/>
                <a:headEnd/>
                <a:tailEnd/>
              </a:ln>
            </p:spPr>
            <p:txBody>
              <a:bodyPr/>
              <a:lstStyle/>
              <a:p>
                <a:endParaRPr lang="ja-JP" altLang="en-US"/>
              </a:p>
            </p:txBody>
          </p:sp>
          <p:sp>
            <p:nvSpPr>
              <p:cNvPr id="1996" name="Freeform 628"/>
              <p:cNvSpPr>
                <a:spLocks/>
              </p:cNvSpPr>
              <p:nvPr/>
            </p:nvSpPr>
            <p:spPr bwMode="auto">
              <a:xfrm>
                <a:off x="3002" y="1565"/>
                <a:ext cx="8" cy="7"/>
              </a:xfrm>
              <a:custGeom>
                <a:avLst/>
                <a:gdLst/>
                <a:ahLst/>
                <a:cxnLst>
                  <a:cxn ang="0">
                    <a:pos x="57" y="0"/>
                  </a:cxn>
                  <a:cxn ang="0">
                    <a:pos x="6" y="62"/>
                  </a:cxn>
                  <a:cxn ang="0">
                    <a:pos x="0" y="57"/>
                  </a:cxn>
                  <a:cxn ang="0">
                    <a:pos x="57" y="0"/>
                  </a:cxn>
                </a:cxnLst>
                <a:rect l="0" t="0" r="r" b="b"/>
                <a:pathLst>
                  <a:path w="57" h="62">
                    <a:moveTo>
                      <a:pt x="57" y="0"/>
                    </a:moveTo>
                    <a:lnTo>
                      <a:pt x="6" y="62"/>
                    </a:lnTo>
                    <a:lnTo>
                      <a:pt x="0" y="57"/>
                    </a:lnTo>
                    <a:lnTo>
                      <a:pt x="57" y="0"/>
                    </a:lnTo>
                    <a:close/>
                  </a:path>
                </a:pathLst>
              </a:custGeom>
              <a:solidFill>
                <a:srgbClr val="FF0000"/>
              </a:solidFill>
              <a:ln w="9525">
                <a:noFill/>
                <a:round/>
                <a:headEnd/>
                <a:tailEnd/>
              </a:ln>
            </p:spPr>
            <p:txBody>
              <a:bodyPr/>
              <a:lstStyle/>
              <a:p>
                <a:endParaRPr lang="ja-JP" altLang="en-US"/>
              </a:p>
            </p:txBody>
          </p:sp>
          <p:sp>
            <p:nvSpPr>
              <p:cNvPr id="1997" name="Freeform 629"/>
              <p:cNvSpPr>
                <a:spLocks/>
              </p:cNvSpPr>
              <p:nvPr/>
            </p:nvSpPr>
            <p:spPr bwMode="auto">
              <a:xfrm>
                <a:off x="2996" y="1552"/>
                <a:ext cx="22" cy="20"/>
              </a:xfrm>
              <a:custGeom>
                <a:avLst/>
                <a:gdLst/>
                <a:ahLst/>
                <a:cxnLst>
                  <a:cxn ang="0">
                    <a:pos x="41" y="155"/>
                  </a:cxn>
                  <a:cxn ang="0">
                    <a:pos x="0" y="114"/>
                  </a:cxn>
                  <a:cxn ang="0">
                    <a:pos x="57" y="57"/>
                  </a:cxn>
                  <a:cxn ang="0">
                    <a:pos x="114" y="0"/>
                  </a:cxn>
                  <a:cxn ang="0">
                    <a:pos x="156" y="41"/>
                  </a:cxn>
                  <a:cxn ang="0">
                    <a:pos x="98" y="98"/>
                  </a:cxn>
                  <a:cxn ang="0">
                    <a:pos x="41" y="155"/>
                  </a:cxn>
                </a:cxnLst>
                <a:rect l="0" t="0" r="r" b="b"/>
                <a:pathLst>
                  <a:path w="156" h="155">
                    <a:moveTo>
                      <a:pt x="41" y="155"/>
                    </a:moveTo>
                    <a:lnTo>
                      <a:pt x="0" y="114"/>
                    </a:lnTo>
                    <a:lnTo>
                      <a:pt x="57" y="57"/>
                    </a:lnTo>
                    <a:lnTo>
                      <a:pt x="114" y="0"/>
                    </a:lnTo>
                    <a:lnTo>
                      <a:pt x="156" y="41"/>
                    </a:lnTo>
                    <a:lnTo>
                      <a:pt x="98" y="98"/>
                    </a:lnTo>
                    <a:lnTo>
                      <a:pt x="41" y="155"/>
                    </a:lnTo>
                    <a:close/>
                  </a:path>
                </a:pathLst>
              </a:custGeom>
              <a:solidFill>
                <a:srgbClr val="FF0000"/>
              </a:solidFill>
              <a:ln w="9525">
                <a:noFill/>
                <a:round/>
                <a:headEnd/>
                <a:tailEnd/>
              </a:ln>
            </p:spPr>
            <p:txBody>
              <a:bodyPr/>
              <a:lstStyle/>
              <a:p>
                <a:endParaRPr lang="ja-JP" altLang="en-US"/>
              </a:p>
            </p:txBody>
          </p:sp>
          <p:sp>
            <p:nvSpPr>
              <p:cNvPr id="1998" name="Freeform 630"/>
              <p:cNvSpPr>
                <a:spLocks/>
              </p:cNvSpPr>
              <p:nvPr/>
            </p:nvSpPr>
            <p:spPr bwMode="auto">
              <a:xfrm>
                <a:off x="2995" y="1559"/>
                <a:ext cx="9" cy="8"/>
              </a:xfrm>
              <a:custGeom>
                <a:avLst/>
                <a:gdLst/>
                <a:ahLst/>
                <a:cxnLst>
                  <a:cxn ang="0">
                    <a:pos x="62" y="0"/>
                  </a:cxn>
                  <a:cxn ang="0">
                    <a:pos x="5" y="57"/>
                  </a:cxn>
                  <a:cxn ang="0">
                    <a:pos x="0" y="51"/>
                  </a:cxn>
                  <a:cxn ang="0">
                    <a:pos x="62" y="0"/>
                  </a:cxn>
                </a:cxnLst>
                <a:rect l="0" t="0" r="r" b="b"/>
                <a:pathLst>
                  <a:path w="62" h="57">
                    <a:moveTo>
                      <a:pt x="62" y="0"/>
                    </a:moveTo>
                    <a:lnTo>
                      <a:pt x="5" y="57"/>
                    </a:lnTo>
                    <a:lnTo>
                      <a:pt x="0" y="51"/>
                    </a:lnTo>
                    <a:lnTo>
                      <a:pt x="62" y="0"/>
                    </a:lnTo>
                    <a:close/>
                  </a:path>
                </a:pathLst>
              </a:custGeom>
              <a:solidFill>
                <a:srgbClr val="FF0000"/>
              </a:solidFill>
              <a:ln w="9525">
                <a:noFill/>
                <a:round/>
                <a:headEnd/>
                <a:tailEnd/>
              </a:ln>
            </p:spPr>
            <p:txBody>
              <a:bodyPr/>
              <a:lstStyle/>
              <a:p>
                <a:endParaRPr lang="ja-JP" altLang="en-US"/>
              </a:p>
            </p:txBody>
          </p:sp>
          <p:sp>
            <p:nvSpPr>
              <p:cNvPr id="1999" name="Freeform 631"/>
              <p:cNvSpPr>
                <a:spLocks/>
              </p:cNvSpPr>
              <p:nvPr/>
            </p:nvSpPr>
            <p:spPr bwMode="auto">
              <a:xfrm>
                <a:off x="2990" y="1547"/>
                <a:ext cx="23" cy="19"/>
              </a:xfrm>
              <a:custGeom>
                <a:avLst/>
                <a:gdLst/>
                <a:ahLst/>
                <a:cxnLst>
                  <a:cxn ang="0">
                    <a:pos x="38" y="147"/>
                  </a:cxn>
                  <a:cxn ang="0">
                    <a:pos x="0" y="102"/>
                  </a:cxn>
                  <a:cxn ang="0">
                    <a:pos x="63" y="51"/>
                  </a:cxn>
                  <a:cxn ang="0">
                    <a:pos x="124" y="0"/>
                  </a:cxn>
                  <a:cxn ang="0">
                    <a:pos x="163" y="45"/>
                  </a:cxn>
                  <a:cxn ang="0">
                    <a:pos x="100" y="96"/>
                  </a:cxn>
                  <a:cxn ang="0">
                    <a:pos x="38" y="147"/>
                  </a:cxn>
                </a:cxnLst>
                <a:rect l="0" t="0" r="r" b="b"/>
                <a:pathLst>
                  <a:path w="163" h="147">
                    <a:moveTo>
                      <a:pt x="38" y="147"/>
                    </a:moveTo>
                    <a:lnTo>
                      <a:pt x="0" y="102"/>
                    </a:lnTo>
                    <a:lnTo>
                      <a:pt x="63" y="51"/>
                    </a:lnTo>
                    <a:lnTo>
                      <a:pt x="124" y="0"/>
                    </a:lnTo>
                    <a:lnTo>
                      <a:pt x="163" y="45"/>
                    </a:lnTo>
                    <a:lnTo>
                      <a:pt x="100" y="96"/>
                    </a:lnTo>
                    <a:lnTo>
                      <a:pt x="38" y="147"/>
                    </a:lnTo>
                    <a:close/>
                  </a:path>
                </a:pathLst>
              </a:custGeom>
              <a:solidFill>
                <a:srgbClr val="FF0000"/>
              </a:solidFill>
              <a:ln w="9525">
                <a:noFill/>
                <a:round/>
                <a:headEnd/>
                <a:tailEnd/>
              </a:ln>
            </p:spPr>
            <p:txBody>
              <a:bodyPr/>
              <a:lstStyle/>
              <a:p>
                <a:endParaRPr lang="ja-JP" altLang="en-US"/>
              </a:p>
            </p:txBody>
          </p:sp>
          <p:sp>
            <p:nvSpPr>
              <p:cNvPr id="2000" name="Freeform 632"/>
              <p:cNvSpPr>
                <a:spLocks/>
              </p:cNvSpPr>
              <p:nvPr/>
            </p:nvSpPr>
            <p:spPr bwMode="auto">
              <a:xfrm>
                <a:off x="2989" y="1554"/>
                <a:ext cx="10" cy="6"/>
              </a:xfrm>
              <a:custGeom>
                <a:avLst/>
                <a:gdLst/>
                <a:ahLst/>
                <a:cxnLst>
                  <a:cxn ang="0">
                    <a:pos x="67" y="0"/>
                  </a:cxn>
                  <a:cxn ang="0">
                    <a:pos x="4" y="51"/>
                  </a:cxn>
                  <a:cxn ang="0">
                    <a:pos x="0" y="45"/>
                  </a:cxn>
                  <a:cxn ang="0">
                    <a:pos x="67" y="0"/>
                  </a:cxn>
                </a:cxnLst>
                <a:rect l="0" t="0" r="r" b="b"/>
                <a:pathLst>
                  <a:path w="67" h="51">
                    <a:moveTo>
                      <a:pt x="67" y="0"/>
                    </a:moveTo>
                    <a:lnTo>
                      <a:pt x="4" y="51"/>
                    </a:lnTo>
                    <a:lnTo>
                      <a:pt x="0" y="45"/>
                    </a:lnTo>
                    <a:lnTo>
                      <a:pt x="67" y="0"/>
                    </a:lnTo>
                    <a:close/>
                  </a:path>
                </a:pathLst>
              </a:custGeom>
              <a:solidFill>
                <a:srgbClr val="FF0000"/>
              </a:solidFill>
              <a:ln w="9525">
                <a:noFill/>
                <a:round/>
                <a:headEnd/>
                <a:tailEnd/>
              </a:ln>
            </p:spPr>
            <p:txBody>
              <a:bodyPr/>
              <a:lstStyle/>
              <a:p>
                <a:endParaRPr lang="ja-JP" altLang="en-US"/>
              </a:p>
            </p:txBody>
          </p:sp>
          <p:sp>
            <p:nvSpPr>
              <p:cNvPr id="2001" name="Freeform 633"/>
              <p:cNvSpPr>
                <a:spLocks/>
              </p:cNvSpPr>
              <p:nvPr/>
            </p:nvSpPr>
            <p:spPr bwMode="auto">
              <a:xfrm>
                <a:off x="2984" y="1542"/>
                <a:ext cx="24" cy="17"/>
              </a:xfrm>
              <a:custGeom>
                <a:avLst/>
                <a:gdLst/>
                <a:ahLst/>
                <a:cxnLst>
                  <a:cxn ang="0">
                    <a:pos x="33" y="139"/>
                  </a:cxn>
                  <a:cxn ang="0">
                    <a:pos x="0" y="90"/>
                  </a:cxn>
                  <a:cxn ang="0">
                    <a:pos x="66" y="45"/>
                  </a:cxn>
                  <a:cxn ang="0">
                    <a:pos x="133" y="0"/>
                  </a:cxn>
                  <a:cxn ang="0">
                    <a:pos x="167" y="49"/>
                  </a:cxn>
                  <a:cxn ang="0">
                    <a:pos x="100" y="94"/>
                  </a:cxn>
                  <a:cxn ang="0">
                    <a:pos x="33" y="139"/>
                  </a:cxn>
                </a:cxnLst>
                <a:rect l="0" t="0" r="r" b="b"/>
                <a:pathLst>
                  <a:path w="167" h="139">
                    <a:moveTo>
                      <a:pt x="33" y="139"/>
                    </a:moveTo>
                    <a:lnTo>
                      <a:pt x="0" y="90"/>
                    </a:lnTo>
                    <a:lnTo>
                      <a:pt x="66" y="45"/>
                    </a:lnTo>
                    <a:lnTo>
                      <a:pt x="133" y="0"/>
                    </a:lnTo>
                    <a:lnTo>
                      <a:pt x="167" y="49"/>
                    </a:lnTo>
                    <a:lnTo>
                      <a:pt x="100" y="94"/>
                    </a:lnTo>
                    <a:lnTo>
                      <a:pt x="33" y="139"/>
                    </a:lnTo>
                    <a:close/>
                  </a:path>
                </a:pathLst>
              </a:custGeom>
              <a:solidFill>
                <a:srgbClr val="FF0000"/>
              </a:solidFill>
              <a:ln w="9525">
                <a:noFill/>
                <a:round/>
                <a:headEnd/>
                <a:tailEnd/>
              </a:ln>
            </p:spPr>
            <p:txBody>
              <a:bodyPr/>
              <a:lstStyle/>
              <a:p>
                <a:endParaRPr lang="ja-JP" altLang="en-US"/>
              </a:p>
            </p:txBody>
          </p:sp>
          <p:sp>
            <p:nvSpPr>
              <p:cNvPr id="2002" name="Freeform 634"/>
              <p:cNvSpPr>
                <a:spLocks/>
              </p:cNvSpPr>
              <p:nvPr/>
            </p:nvSpPr>
            <p:spPr bwMode="auto">
              <a:xfrm>
                <a:off x="2984" y="1548"/>
                <a:ext cx="10" cy="5"/>
              </a:xfrm>
              <a:custGeom>
                <a:avLst/>
                <a:gdLst/>
                <a:ahLst/>
                <a:cxnLst>
                  <a:cxn ang="0">
                    <a:pos x="70" y="0"/>
                  </a:cxn>
                  <a:cxn ang="0">
                    <a:pos x="4" y="45"/>
                  </a:cxn>
                  <a:cxn ang="0">
                    <a:pos x="0" y="39"/>
                  </a:cxn>
                  <a:cxn ang="0">
                    <a:pos x="70" y="0"/>
                  </a:cxn>
                </a:cxnLst>
                <a:rect l="0" t="0" r="r" b="b"/>
                <a:pathLst>
                  <a:path w="70" h="45">
                    <a:moveTo>
                      <a:pt x="70" y="0"/>
                    </a:moveTo>
                    <a:lnTo>
                      <a:pt x="4" y="45"/>
                    </a:lnTo>
                    <a:lnTo>
                      <a:pt x="0" y="39"/>
                    </a:lnTo>
                    <a:lnTo>
                      <a:pt x="70" y="0"/>
                    </a:lnTo>
                    <a:close/>
                  </a:path>
                </a:pathLst>
              </a:custGeom>
              <a:solidFill>
                <a:srgbClr val="FF0000"/>
              </a:solidFill>
              <a:ln w="9525">
                <a:noFill/>
                <a:round/>
                <a:headEnd/>
                <a:tailEnd/>
              </a:ln>
            </p:spPr>
            <p:txBody>
              <a:bodyPr/>
              <a:lstStyle/>
              <a:p>
                <a:endParaRPr lang="ja-JP" altLang="en-US"/>
              </a:p>
            </p:txBody>
          </p:sp>
          <p:sp>
            <p:nvSpPr>
              <p:cNvPr id="2003" name="Freeform 635"/>
              <p:cNvSpPr>
                <a:spLocks/>
              </p:cNvSpPr>
              <p:nvPr/>
            </p:nvSpPr>
            <p:spPr bwMode="auto">
              <a:xfrm>
                <a:off x="2979" y="1536"/>
                <a:ext cx="25" cy="17"/>
              </a:xfrm>
              <a:custGeom>
                <a:avLst/>
                <a:gdLst/>
                <a:ahLst/>
                <a:cxnLst>
                  <a:cxn ang="0">
                    <a:pos x="30" y="130"/>
                  </a:cxn>
                  <a:cxn ang="0">
                    <a:pos x="0" y="78"/>
                  </a:cxn>
                  <a:cxn ang="0">
                    <a:pos x="71" y="39"/>
                  </a:cxn>
                  <a:cxn ang="0">
                    <a:pos x="141" y="0"/>
                  </a:cxn>
                  <a:cxn ang="0">
                    <a:pos x="171" y="53"/>
                  </a:cxn>
                  <a:cxn ang="0">
                    <a:pos x="100" y="91"/>
                  </a:cxn>
                  <a:cxn ang="0">
                    <a:pos x="30" y="130"/>
                  </a:cxn>
                </a:cxnLst>
                <a:rect l="0" t="0" r="r" b="b"/>
                <a:pathLst>
                  <a:path w="171" h="130">
                    <a:moveTo>
                      <a:pt x="30" y="130"/>
                    </a:moveTo>
                    <a:lnTo>
                      <a:pt x="0" y="78"/>
                    </a:lnTo>
                    <a:lnTo>
                      <a:pt x="71" y="39"/>
                    </a:lnTo>
                    <a:lnTo>
                      <a:pt x="141" y="0"/>
                    </a:lnTo>
                    <a:lnTo>
                      <a:pt x="171" y="53"/>
                    </a:lnTo>
                    <a:lnTo>
                      <a:pt x="100" y="91"/>
                    </a:lnTo>
                    <a:lnTo>
                      <a:pt x="30" y="130"/>
                    </a:lnTo>
                    <a:close/>
                  </a:path>
                </a:pathLst>
              </a:custGeom>
              <a:solidFill>
                <a:srgbClr val="FF0000"/>
              </a:solidFill>
              <a:ln w="9525">
                <a:noFill/>
                <a:round/>
                <a:headEnd/>
                <a:tailEnd/>
              </a:ln>
            </p:spPr>
            <p:txBody>
              <a:bodyPr/>
              <a:lstStyle/>
              <a:p>
                <a:endParaRPr lang="ja-JP" altLang="en-US"/>
              </a:p>
            </p:txBody>
          </p:sp>
          <p:sp>
            <p:nvSpPr>
              <p:cNvPr id="2004" name="Freeform 636"/>
              <p:cNvSpPr>
                <a:spLocks/>
              </p:cNvSpPr>
              <p:nvPr/>
            </p:nvSpPr>
            <p:spPr bwMode="auto">
              <a:xfrm>
                <a:off x="2979" y="1541"/>
                <a:ext cx="11" cy="5"/>
              </a:xfrm>
              <a:custGeom>
                <a:avLst/>
                <a:gdLst/>
                <a:ahLst/>
                <a:cxnLst>
                  <a:cxn ang="0">
                    <a:pos x="74" y="0"/>
                  </a:cxn>
                  <a:cxn ang="0">
                    <a:pos x="3" y="39"/>
                  </a:cxn>
                  <a:cxn ang="0">
                    <a:pos x="0" y="33"/>
                  </a:cxn>
                  <a:cxn ang="0">
                    <a:pos x="74" y="0"/>
                  </a:cxn>
                </a:cxnLst>
                <a:rect l="0" t="0" r="r" b="b"/>
                <a:pathLst>
                  <a:path w="74" h="39">
                    <a:moveTo>
                      <a:pt x="74" y="0"/>
                    </a:moveTo>
                    <a:lnTo>
                      <a:pt x="3" y="39"/>
                    </a:lnTo>
                    <a:lnTo>
                      <a:pt x="0" y="33"/>
                    </a:lnTo>
                    <a:lnTo>
                      <a:pt x="74" y="0"/>
                    </a:lnTo>
                    <a:close/>
                  </a:path>
                </a:pathLst>
              </a:custGeom>
              <a:solidFill>
                <a:srgbClr val="FF0000"/>
              </a:solidFill>
              <a:ln w="9525">
                <a:noFill/>
                <a:round/>
                <a:headEnd/>
                <a:tailEnd/>
              </a:ln>
            </p:spPr>
            <p:txBody>
              <a:bodyPr/>
              <a:lstStyle/>
              <a:p>
                <a:endParaRPr lang="ja-JP" altLang="en-US"/>
              </a:p>
            </p:txBody>
          </p:sp>
          <p:sp>
            <p:nvSpPr>
              <p:cNvPr id="2005" name="Freeform 637"/>
              <p:cNvSpPr>
                <a:spLocks/>
              </p:cNvSpPr>
              <p:nvPr/>
            </p:nvSpPr>
            <p:spPr bwMode="auto">
              <a:xfrm>
                <a:off x="2975" y="1530"/>
                <a:ext cx="25" cy="15"/>
              </a:xfrm>
              <a:custGeom>
                <a:avLst/>
                <a:gdLst/>
                <a:ahLst/>
                <a:cxnLst>
                  <a:cxn ang="0">
                    <a:pos x="25" y="121"/>
                  </a:cxn>
                  <a:cxn ang="0">
                    <a:pos x="0" y="65"/>
                  </a:cxn>
                  <a:cxn ang="0">
                    <a:pos x="75" y="33"/>
                  </a:cxn>
                  <a:cxn ang="0">
                    <a:pos x="149" y="0"/>
                  </a:cxn>
                  <a:cxn ang="0">
                    <a:pos x="173" y="55"/>
                  </a:cxn>
                  <a:cxn ang="0">
                    <a:pos x="99" y="88"/>
                  </a:cxn>
                  <a:cxn ang="0">
                    <a:pos x="25" y="121"/>
                  </a:cxn>
                </a:cxnLst>
                <a:rect l="0" t="0" r="r" b="b"/>
                <a:pathLst>
                  <a:path w="173" h="121">
                    <a:moveTo>
                      <a:pt x="25" y="121"/>
                    </a:moveTo>
                    <a:lnTo>
                      <a:pt x="0" y="65"/>
                    </a:lnTo>
                    <a:lnTo>
                      <a:pt x="75" y="33"/>
                    </a:lnTo>
                    <a:lnTo>
                      <a:pt x="149" y="0"/>
                    </a:lnTo>
                    <a:lnTo>
                      <a:pt x="173" y="55"/>
                    </a:lnTo>
                    <a:lnTo>
                      <a:pt x="99" y="88"/>
                    </a:lnTo>
                    <a:lnTo>
                      <a:pt x="25" y="121"/>
                    </a:lnTo>
                    <a:close/>
                  </a:path>
                </a:pathLst>
              </a:custGeom>
              <a:solidFill>
                <a:srgbClr val="FF0000"/>
              </a:solidFill>
              <a:ln w="9525">
                <a:noFill/>
                <a:round/>
                <a:headEnd/>
                <a:tailEnd/>
              </a:ln>
            </p:spPr>
            <p:txBody>
              <a:bodyPr/>
              <a:lstStyle/>
              <a:p>
                <a:endParaRPr lang="ja-JP" altLang="en-US"/>
              </a:p>
            </p:txBody>
          </p:sp>
          <p:sp>
            <p:nvSpPr>
              <p:cNvPr id="2006" name="Freeform 638"/>
              <p:cNvSpPr>
                <a:spLocks/>
              </p:cNvSpPr>
              <p:nvPr/>
            </p:nvSpPr>
            <p:spPr bwMode="auto">
              <a:xfrm>
                <a:off x="2975" y="1534"/>
                <a:ext cx="11" cy="4"/>
              </a:xfrm>
              <a:custGeom>
                <a:avLst/>
                <a:gdLst/>
                <a:ahLst/>
                <a:cxnLst>
                  <a:cxn ang="0">
                    <a:pos x="77" y="0"/>
                  </a:cxn>
                  <a:cxn ang="0">
                    <a:pos x="2" y="32"/>
                  </a:cxn>
                  <a:cxn ang="0">
                    <a:pos x="0" y="25"/>
                  </a:cxn>
                  <a:cxn ang="0">
                    <a:pos x="77" y="0"/>
                  </a:cxn>
                </a:cxnLst>
                <a:rect l="0" t="0" r="r" b="b"/>
                <a:pathLst>
                  <a:path w="77" h="32">
                    <a:moveTo>
                      <a:pt x="77" y="0"/>
                    </a:moveTo>
                    <a:lnTo>
                      <a:pt x="2" y="32"/>
                    </a:lnTo>
                    <a:lnTo>
                      <a:pt x="0" y="25"/>
                    </a:lnTo>
                    <a:lnTo>
                      <a:pt x="77" y="0"/>
                    </a:lnTo>
                    <a:close/>
                  </a:path>
                </a:pathLst>
              </a:custGeom>
              <a:solidFill>
                <a:srgbClr val="FF0000"/>
              </a:solidFill>
              <a:ln w="9525">
                <a:noFill/>
                <a:round/>
                <a:headEnd/>
                <a:tailEnd/>
              </a:ln>
            </p:spPr>
            <p:txBody>
              <a:bodyPr/>
              <a:lstStyle/>
              <a:p>
                <a:endParaRPr lang="ja-JP" altLang="en-US"/>
              </a:p>
            </p:txBody>
          </p:sp>
          <p:sp>
            <p:nvSpPr>
              <p:cNvPr id="2007" name="Freeform 639"/>
              <p:cNvSpPr>
                <a:spLocks/>
              </p:cNvSpPr>
              <p:nvPr/>
            </p:nvSpPr>
            <p:spPr bwMode="auto">
              <a:xfrm>
                <a:off x="2972" y="1524"/>
                <a:ext cx="25" cy="14"/>
              </a:xfrm>
              <a:custGeom>
                <a:avLst/>
                <a:gdLst/>
                <a:ahLst/>
                <a:cxnLst>
                  <a:cxn ang="0">
                    <a:pos x="20" y="109"/>
                  </a:cxn>
                  <a:cxn ang="0">
                    <a:pos x="0" y="50"/>
                  </a:cxn>
                  <a:cxn ang="0">
                    <a:pos x="77" y="25"/>
                  </a:cxn>
                  <a:cxn ang="0">
                    <a:pos x="154" y="0"/>
                  </a:cxn>
                  <a:cxn ang="0">
                    <a:pos x="173" y="59"/>
                  </a:cxn>
                  <a:cxn ang="0">
                    <a:pos x="97" y="84"/>
                  </a:cxn>
                  <a:cxn ang="0">
                    <a:pos x="20" y="109"/>
                  </a:cxn>
                </a:cxnLst>
                <a:rect l="0" t="0" r="r" b="b"/>
                <a:pathLst>
                  <a:path w="173" h="109">
                    <a:moveTo>
                      <a:pt x="20" y="109"/>
                    </a:moveTo>
                    <a:lnTo>
                      <a:pt x="0" y="50"/>
                    </a:lnTo>
                    <a:lnTo>
                      <a:pt x="77" y="25"/>
                    </a:lnTo>
                    <a:lnTo>
                      <a:pt x="154" y="0"/>
                    </a:lnTo>
                    <a:lnTo>
                      <a:pt x="173" y="59"/>
                    </a:lnTo>
                    <a:lnTo>
                      <a:pt x="97" y="84"/>
                    </a:lnTo>
                    <a:lnTo>
                      <a:pt x="20" y="109"/>
                    </a:lnTo>
                    <a:close/>
                  </a:path>
                </a:pathLst>
              </a:custGeom>
              <a:solidFill>
                <a:srgbClr val="FF0000"/>
              </a:solidFill>
              <a:ln w="9525">
                <a:noFill/>
                <a:round/>
                <a:headEnd/>
                <a:tailEnd/>
              </a:ln>
            </p:spPr>
            <p:txBody>
              <a:bodyPr/>
              <a:lstStyle/>
              <a:p>
                <a:endParaRPr lang="ja-JP" altLang="en-US"/>
              </a:p>
            </p:txBody>
          </p:sp>
          <p:sp>
            <p:nvSpPr>
              <p:cNvPr id="2008" name="Freeform 640"/>
              <p:cNvSpPr>
                <a:spLocks/>
              </p:cNvSpPr>
              <p:nvPr/>
            </p:nvSpPr>
            <p:spPr bwMode="auto">
              <a:xfrm>
                <a:off x="2972" y="1527"/>
                <a:ext cx="11" cy="3"/>
              </a:xfrm>
              <a:custGeom>
                <a:avLst/>
                <a:gdLst/>
                <a:ahLst/>
                <a:cxnLst>
                  <a:cxn ang="0">
                    <a:pos x="78" y="0"/>
                  </a:cxn>
                  <a:cxn ang="0">
                    <a:pos x="1" y="25"/>
                  </a:cxn>
                  <a:cxn ang="0">
                    <a:pos x="0" y="19"/>
                  </a:cxn>
                  <a:cxn ang="0">
                    <a:pos x="78" y="0"/>
                  </a:cxn>
                </a:cxnLst>
                <a:rect l="0" t="0" r="r" b="b"/>
                <a:pathLst>
                  <a:path w="78" h="25">
                    <a:moveTo>
                      <a:pt x="78" y="0"/>
                    </a:moveTo>
                    <a:lnTo>
                      <a:pt x="1" y="25"/>
                    </a:lnTo>
                    <a:lnTo>
                      <a:pt x="0" y="19"/>
                    </a:lnTo>
                    <a:lnTo>
                      <a:pt x="78" y="0"/>
                    </a:lnTo>
                    <a:close/>
                  </a:path>
                </a:pathLst>
              </a:custGeom>
              <a:solidFill>
                <a:srgbClr val="FF0000"/>
              </a:solidFill>
              <a:ln w="9525">
                <a:noFill/>
                <a:round/>
                <a:headEnd/>
                <a:tailEnd/>
              </a:ln>
            </p:spPr>
            <p:txBody>
              <a:bodyPr/>
              <a:lstStyle/>
              <a:p>
                <a:endParaRPr lang="ja-JP" altLang="en-US"/>
              </a:p>
            </p:txBody>
          </p:sp>
          <p:sp>
            <p:nvSpPr>
              <p:cNvPr id="2009" name="Freeform 641"/>
              <p:cNvSpPr>
                <a:spLocks/>
              </p:cNvSpPr>
              <p:nvPr/>
            </p:nvSpPr>
            <p:spPr bwMode="auto">
              <a:xfrm>
                <a:off x="2970" y="1517"/>
                <a:ext cx="25" cy="12"/>
              </a:xfrm>
              <a:custGeom>
                <a:avLst/>
                <a:gdLst/>
                <a:ahLst/>
                <a:cxnLst>
                  <a:cxn ang="0">
                    <a:pos x="15" y="97"/>
                  </a:cxn>
                  <a:cxn ang="0">
                    <a:pos x="0" y="36"/>
                  </a:cxn>
                  <a:cxn ang="0">
                    <a:pos x="79" y="18"/>
                  </a:cxn>
                  <a:cxn ang="0">
                    <a:pos x="157" y="0"/>
                  </a:cxn>
                  <a:cxn ang="0">
                    <a:pos x="172" y="60"/>
                  </a:cxn>
                  <a:cxn ang="0">
                    <a:pos x="93" y="78"/>
                  </a:cxn>
                  <a:cxn ang="0">
                    <a:pos x="15" y="97"/>
                  </a:cxn>
                </a:cxnLst>
                <a:rect l="0" t="0" r="r" b="b"/>
                <a:pathLst>
                  <a:path w="172" h="97">
                    <a:moveTo>
                      <a:pt x="15" y="97"/>
                    </a:moveTo>
                    <a:lnTo>
                      <a:pt x="0" y="36"/>
                    </a:lnTo>
                    <a:lnTo>
                      <a:pt x="79" y="18"/>
                    </a:lnTo>
                    <a:lnTo>
                      <a:pt x="157" y="0"/>
                    </a:lnTo>
                    <a:lnTo>
                      <a:pt x="172" y="60"/>
                    </a:lnTo>
                    <a:lnTo>
                      <a:pt x="93" y="78"/>
                    </a:lnTo>
                    <a:lnTo>
                      <a:pt x="15" y="97"/>
                    </a:lnTo>
                    <a:close/>
                  </a:path>
                </a:pathLst>
              </a:custGeom>
              <a:solidFill>
                <a:srgbClr val="FF0000"/>
              </a:solidFill>
              <a:ln w="9525">
                <a:noFill/>
                <a:round/>
                <a:headEnd/>
                <a:tailEnd/>
              </a:ln>
            </p:spPr>
            <p:txBody>
              <a:bodyPr/>
              <a:lstStyle/>
              <a:p>
                <a:endParaRPr lang="ja-JP" altLang="en-US"/>
              </a:p>
            </p:txBody>
          </p:sp>
          <p:sp>
            <p:nvSpPr>
              <p:cNvPr id="2010" name="Freeform 642"/>
              <p:cNvSpPr>
                <a:spLocks/>
              </p:cNvSpPr>
              <p:nvPr/>
            </p:nvSpPr>
            <p:spPr bwMode="auto">
              <a:xfrm>
                <a:off x="2970" y="1519"/>
                <a:ext cx="11" cy="3"/>
              </a:xfrm>
              <a:custGeom>
                <a:avLst/>
                <a:gdLst/>
                <a:ahLst/>
                <a:cxnLst>
                  <a:cxn ang="0">
                    <a:pos x="80" y="0"/>
                  </a:cxn>
                  <a:cxn ang="0">
                    <a:pos x="1" y="18"/>
                  </a:cxn>
                  <a:cxn ang="0">
                    <a:pos x="0" y="10"/>
                  </a:cxn>
                  <a:cxn ang="0">
                    <a:pos x="80" y="0"/>
                  </a:cxn>
                </a:cxnLst>
                <a:rect l="0" t="0" r="r" b="b"/>
                <a:pathLst>
                  <a:path w="80" h="18">
                    <a:moveTo>
                      <a:pt x="80" y="0"/>
                    </a:moveTo>
                    <a:lnTo>
                      <a:pt x="1" y="18"/>
                    </a:lnTo>
                    <a:lnTo>
                      <a:pt x="0" y="10"/>
                    </a:lnTo>
                    <a:lnTo>
                      <a:pt x="80" y="0"/>
                    </a:lnTo>
                    <a:close/>
                  </a:path>
                </a:pathLst>
              </a:custGeom>
              <a:solidFill>
                <a:srgbClr val="FF0000"/>
              </a:solidFill>
              <a:ln w="9525">
                <a:noFill/>
                <a:round/>
                <a:headEnd/>
                <a:tailEnd/>
              </a:ln>
            </p:spPr>
            <p:txBody>
              <a:bodyPr/>
              <a:lstStyle/>
              <a:p>
                <a:endParaRPr lang="ja-JP" altLang="en-US"/>
              </a:p>
            </p:txBody>
          </p:sp>
          <p:sp>
            <p:nvSpPr>
              <p:cNvPr id="2011" name="Freeform 643"/>
              <p:cNvSpPr>
                <a:spLocks/>
              </p:cNvSpPr>
              <p:nvPr/>
            </p:nvSpPr>
            <p:spPr bwMode="auto">
              <a:xfrm>
                <a:off x="2969" y="1510"/>
                <a:ext cx="24" cy="11"/>
              </a:xfrm>
              <a:custGeom>
                <a:avLst/>
                <a:gdLst/>
                <a:ahLst/>
                <a:cxnLst>
                  <a:cxn ang="0">
                    <a:pos x="9" y="84"/>
                  </a:cxn>
                  <a:cxn ang="0">
                    <a:pos x="0" y="22"/>
                  </a:cxn>
                  <a:cxn ang="0">
                    <a:pos x="80" y="11"/>
                  </a:cxn>
                  <a:cxn ang="0">
                    <a:pos x="160" y="0"/>
                  </a:cxn>
                  <a:cxn ang="0">
                    <a:pos x="168" y="62"/>
                  </a:cxn>
                  <a:cxn ang="0">
                    <a:pos x="89" y="74"/>
                  </a:cxn>
                  <a:cxn ang="0">
                    <a:pos x="9" y="84"/>
                  </a:cxn>
                </a:cxnLst>
                <a:rect l="0" t="0" r="r" b="b"/>
                <a:pathLst>
                  <a:path w="168" h="84">
                    <a:moveTo>
                      <a:pt x="9" y="84"/>
                    </a:moveTo>
                    <a:lnTo>
                      <a:pt x="0" y="22"/>
                    </a:lnTo>
                    <a:lnTo>
                      <a:pt x="80" y="11"/>
                    </a:lnTo>
                    <a:lnTo>
                      <a:pt x="160" y="0"/>
                    </a:lnTo>
                    <a:lnTo>
                      <a:pt x="168" y="62"/>
                    </a:lnTo>
                    <a:lnTo>
                      <a:pt x="89" y="74"/>
                    </a:lnTo>
                    <a:lnTo>
                      <a:pt x="9" y="84"/>
                    </a:lnTo>
                    <a:close/>
                  </a:path>
                </a:pathLst>
              </a:custGeom>
              <a:solidFill>
                <a:srgbClr val="FF0000"/>
              </a:solidFill>
              <a:ln w="9525">
                <a:noFill/>
                <a:round/>
                <a:headEnd/>
                <a:tailEnd/>
              </a:ln>
            </p:spPr>
            <p:txBody>
              <a:bodyPr/>
              <a:lstStyle/>
              <a:p>
                <a:endParaRPr lang="ja-JP" altLang="en-US"/>
              </a:p>
            </p:txBody>
          </p:sp>
          <p:sp>
            <p:nvSpPr>
              <p:cNvPr id="2012" name="Freeform 644"/>
              <p:cNvSpPr>
                <a:spLocks/>
              </p:cNvSpPr>
              <p:nvPr/>
            </p:nvSpPr>
            <p:spPr bwMode="auto">
              <a:xfrm>
                <a:off x="2968" y="1512"/>
                <a:ext cx="12" cy="1"/>
              </a:xfrm>
              <a:custGeom>
                <a:avLst/>
                <a:gdLst/>
                <a:ahLst/>
                <a:cxnLst>
                  <a:cxn ang="0">
                    <a:pos x="81" y="0"/>
                  </a:cxn>
                  <a:cxn ang="0">
                    <a:pos x="1" y="11"/>
                  </a:cxn>
                  <a:cxn ang="0">
                    <a:pos x="0" y="4"/>
                  </a:cxn>
                  <a:cxn ang="0">
                    <a:pos x="81" y="0"/>
                  </a:cxn>
                </a:cxnLst>
                <a:rect l="0" t="0" r="r" b="b"/>
                <a:pathLst>
                  <a:path w="81" h="11">
                    <a:moveTo>
                      <a:pt x="81" y="0"/>
                    </a:moveTo>
                    <a:lnTo>
                      <a:pt x="1" y="11"/>
                    </a:lnTo>
                    <a:lnTo>
                      <a:pt x="0" y="4"/>
                    </a:lnTo>
                    <a:lnTo>
                      <a:pt x="81" y="0"/>
                    </a:lnTo>
                    <a:close/>
                  </a:path>
                </a:pathLst>
              </a:custGeom>
              <a:solidFill>
                <a:srgbClr val="FF0000"/>
              </a:solidFill>
              <a:ln w="9525">
                <a:noFill/>
                <a:round/>
                <a:headEnd/>
                <a:tailEnd/>
              </a:ln>
            </p:spPr>
            <p:txBody>
              <a:bodyPr/>
              <a:lstStyle/>
              <a:p>
                <a:endParaRPr lang="ja-JP" altLang="en-US"/>
              </a:p>
            </p:txBody>
          </p:sp>
          <p:sp>
            <p:nvSpPr>
              <p:cNvPr id="2013" name="Freeform 645"/>
              <p:cNvSpPr>
                <a:spLocks/>
              </p:cNvSpPr>
              <p:nvPr/>
            </p:nvSpPr>
            <p:spPr bwMode="auto">
              <a:xfrm>
                <a:off x="2968" y="1503"/>
                <a:ext cx="24" cy="9"/>
              </a:xfrm>
              <a:custGeom>
                <a:avLst/>
                <a:gdLst/>
                <a:ahLst/>
                <a:cxnLst>
                  <a:cxn ang="0">
                    <a:pos x="3" y="72"/>
                  </a:cxn>
                  <a:cxn ang="0">
                    <a:pos x="0" y="6"/>
                  </a:cxn>
                  <a:cxn ang="0">
                    <a:pos x="81" y="3"/>
                  </a:cxn>
                  <a:cxn ang="0">
                    <a:pos x="162" y="0"/>
                  </a:cxn>
                  <a:cxn ang="0">
                    <a:pos x="165" y="64"/>
                  </a:cxn>
                  <a:cxn ang="0">
                    <a:pos x="84" y="68"/>
                  </a:cxn>
                  <a:cxn ang="0">
                    <a:pos x="3" y="72"/>
                  </a:cxn>
                </a:cxnLst>
                <a:rect l="0" t="0" r="r" b="b"/>
                <a:pathLst>
                  <a:path w="165" h="72">
                    <a:moveTo>
                      <a:pt x="3" y="72"/>
                    </a:moveTo>
                    <a:lnTo>
                      <a:pt x="0" y="6"/>
                    </a:lnTo>
                    <a:lnTo>
                      <a:pt x="81" y="3"/>
                    </a:lnTo>
                    <a:lnTo>
                      <a:pt x="162" y="0"/>
                    </a:lnTo>
                    <a:lnTo>
                      <a:pt x="165" y="64"/>
                    </a:lnTo>
                    <a:lnTo>
                      <a:pt x="84" y="68"/>
                    </a:lnTo>
                    <a:lnTo>
                      <a:pt x="3" y="72"/>
                    </a:lnTo>
                    <a:close/>
                  </a:path>
                </a:pathLst>
              </a:custGeom>
              <a:solidFill>
                <a:srgbClr val="FF0000"/>
              </a:solidFill>
              <a:ln w="9525">
                <a:noFill/>
                <a:round/>
                <a:headEnd/>
                <a:tailEnd/>
              </a:ln>
            </p:spPr>
            <p:txBody>
              <a:bodyPr/>
              <a:lstStyle/>
              <a:p>
                <a:endParaRPr lang="ja-JP" altLang="en-US"/>
              </a:p>
            </p:txBody>
          </p:sp>
          <p:sp>
            <p:nvSpPr>
              <p:cNvPr id="2014" name="Freeform 646"/>
              <p:cNvSpPr>
                <a:spLocks/>
              </p:cNvSpPr>
              <p:nvPr/>
            </p:nvSpPr>
            <p:spPr bwMode="auto">
              <a:xfrm>
                <a:off x="2968" y="1503"/>
                <a:ext cx="12" cy="1"/>
              </a:xfrm>
              <a:custGeom>
                <a:avLst/>
                <a:gdLst/>
                <a:ahLst/>
                <a:cxnLst>
                  <a:cxn ang="0">
                    <a:pos x="81" y="3"/>
                  </a:cxn>
                  <a:cxn ang="0">
                    <a:pos x="0" y="6"/>
                  </a:cxn>
                  <a:cxn ang="0">
                    <a:pos x="0" y="0"/>
                  </a:cxn>
                  <a:cxn ang="0">
                    <a:pos x="81" y="3"/>
                  </a:cxn>
                </a:cxnLst>
                <a:rect l="0" t="0" r="r" b="b"/>
                <a:pathLst>
                  <a:path w="81" h="6">
                    <a:moveTo>
                      <a:pt x="81" y="3"/>
                    </a:moveTo>
                    <a:lnTo>
                      <a:pt x="0" y="6"/>
                    </a:lnTo>
                    <a:lnTo>
                      <a:pt x="0" y="0"/>
                    </a:lnTo>
                    <a:lnTo>
                      <a:pt x="81" y="3"/>
                    </a:lnTo>
                    <a:close/>
                  </a:path>
                </a:pathLst>
              </a:custGeom>
              <a:solidFill>
                <a:srgbClr val="FF0000"/>
              </a:solidFill>
              <a:ln w="9525">
                <a:noFill/>
                <a:round/>
                <a:headEnd/>
                <a:tailEnd/>
              </a:ln>
            </p:spPr>
            <p:txBody>
              <a:bodyPr/>
              <a:lstStyle/>
              <a:p>
                <a:endParaRPr lang="ja-JP" altLang="en-US"/>
              </a:p>
            </p:txBody>
          </p:sp>
          <p:sp>
            <p:nvSpPr>
              <p:cNvPr id="2015" name="Freeform 647"/>
              <p:cNvSpPr>
                <a:spLocks/>
              </p:cNvSpPr>
              <p:nvPr/>
            </p:nvSpPr>
            <p:spPr bwMode="auto">
              <a:xfrm>
                <a:off x="2968" y="1495"/>
                <a:ext cx="24" cy="9"/>
              </a:xfrm>
              <a:custGeom>
                <a:avLst/>
                <a:gdLst/>
                <a:ahLst/>
                <a:cxnLst>
                  <a:cxn ang="0">
                    <a:pos x="0" y="65"/>
                  </a:cxn>
                  <a:cxn ang="0">
                    <a:pos x="3" y="0"/>
                  </a:cxn>
                  <a:cxn ang="0">
                    <a:pos x="84" y="4"/>
                  </a:cxn>
                  <a:cxn ang="0">
                    <a:pos x="165" y="7"/>
                  </a:cxn>
                  <a:cxn ang="0">
                    <a:pos x="162" y="71"/>
                  </a:cxn>
                  <a:cxn ang="0">
                    <a:pos x="81" y="68"/>
                  </a:cxn>
                  <a:cxn ang="0">
                    <a:pos x="0" y="65"/>
                  </a:cxn>
                </a:cxnLst>
                <a:rect l="0" t="0" r="r" b="b"/>
                <a:pathLst>
                  <a:path w="165" h="71">
                    <a:moveTo>
                      <a:pt x="0" y="65"/>
                    </a:moveTo>
                    <a:lnTo>
                      <a:pt x="3" y="0"/>
                    </a:lnTo>
                    <a:lnTo>
                      <a:pt x="84" y="4"/>
                    </a:lnTo>
                    <a:lnTo>
                      <a:pt x="165" y="7"/>
                    </a:lnTo>
                    <a:lnTo>
                      <a:pt x="162" y="71"/>
                    </a:lnTo>
                    <a:lnTo>
                      <a:pt x="81" y="68"/>
                    </a:lnTo>
                    <a:lnTo>
                      <a:pt x="0" y="65"/>
                    </a:lnTo>
                    <a:close/>
                  </a:path>
                </a:pathLst>
              </a:custGeom>
              <a:solidFill>
                <a:srgbClr val="FF0000"/>
              </a:solidFill>
              <a:ln w="9525">
                <a:noFill/>
                <a:round/>
                <a:headEnd/>
                <a:tailEnd/>
              </a:ln>
            </p:spPr>
            <p:txBody>
              <a:bodyPr/>
              <a:lstStyle/>
              <a:p>
                <a:endParaRPr lang="ja-JP" altLang="en-US"/>
              </a:p>
            </p:txBody>
          </p:sp>
          <p:sp>
            <p:nvSpPr>
              <p:cNvPr id="2016" name="Freeform 648"/>
              <p:cNvSpPr>
                <a:spLocks/>
              </p:cNvSpPr>
              <p:nvPr/>
            </p:nvSpPr>
            <p:spPr bwMode="auto">
              <a:xfrm>
                <a:off x="2968" y="1494"/>
                <a:ext cx="12" cy="1"/>
              </a:xfrm>
              <a:custGeom>
                <a:avLst/>
                <a:gdLst/>
                <a:ahLst/>
                <a:cxnLst>
                  <a:cxn ang="0">
                    <a:pos x="81" y="12"/>
                  </a:cxn>
                  <a:cxn ang="0">
                    <a:pos x="0" y="8"/>
                  </a:cxn>
                  <a:cxn ang="0">
                    <a:pos x="1" y="0"/>
                  </a:cxn>
                  <a:cxn ang="0">
                    <a:pos x="81" y="12"/>
                  </a:cxn>
                </a:cxnLst>
                <a:rect l="0" t="0" r="r" b="b"/>
                <a:pathLst>
                  <a:path w="81" h="12">
                    <a:moveTo>
                      <a:pt x="81" y="12"/>
                    </a:moveTo>
                    <a:lnTo>
                      <a:pt x="0" y="8"/>
                    </a:lnTo>
                    <a:lnTo>
                      <a:pt x="1" y="0"/>
                    </a:lnTo>
                    <a:lnTo>
                      <a:pt x="81" y="12"/>
                    </a:lnTo>
                    <a:close/>
                  </a:path>
                </a:pathLst>
              </a:custGeom>
              <a:solidFill>
                <a:srgbClr val="FF0000"/>
              </a:solidFill>
              <a:ln w="9525">
                <a:noFill/>
                <a:round/>
                <a:headEnd/>
                <a:tailEnd/>
              </a:ln>
            </p:spPr>
            <p:txBody>
              <a:bodyPr/>
              <a:lstStyle/>
              <a:p>
                <a:endParaRPr lang="ja-JP" altLang="en-US"/>
              </a:p>
            </p:txBody>
          </p:sp>
          <p:sp>
            <p:nvSpPr>
              <p:cNvPr id="2017" name="Freeform 649"/>
              <p:cNvSpPr>
                <a:spLocks/>
              </p:cNvSpPr>
              <p:nvPr/>
            </p:nvSpPr>
            <p:spPr bwMode="auto">
              <a:xfrm>
                <a:off x="2969" y="1486"/>
                <a:ext cx="24" cy="11"/>
              </a:xfrm>
              <a:custGeom>
                <a:avLst/>
                <a:gdLst/>
                <a:ahLst/>
                <a:cxnLst>
                  <a:cxn ang="0">
                    <a:pos x="0" y="62"/>
                  </a:cxn>
                  <a:cxn ang="0">
                    <a:pos x="9" y="0"/>
                  </a:cxn>
                  <a:cxn ang="0">
                    <a:pos x="89" y="11"/>
                  </a:cxn>
                  <a:cxn ang="0">
                    <a:pos x="168" y="22"/>
                  </a:cxn>
                  <a:cxn ang="0">
                    <a:pos x="160" y="84"/>
                  </a:cxn>
                  <a:cxn ang="0">
                    <a:pos x="80" y="74"/>
                  </a:cxn>
                  <a:cxn ang="0">
                    <a:pos x="0" y="62"/>
                  </a:cxn>
                </a:cxnLst>
                <a:rect l="0" t="0" r="r" b="b"/>
                <a:pathLst>
                  <a:path w="168" h="84">
                    <a:moveTo>
                      <a:pt x="0" y="62"/>
                    </a:moveTo>
                    <a:lnTo>
                      <a:pt x="9" y="0"/>
                    </a:lnTo>
                    <a:lnTo>
                      <a:pt x="89" y="11"/>
                    </a:lnTo>
                    <a:lnTo>
                      <a:pt x="168" y="22"/>
                    </a:lnTo>
                    <a:lnTo>
                      <a:pt x="160" y="84"/>
                    </a:lnTo>
                    <a:lnTo>
                      <a:pt x="80" y="74"/>
                    </a:lnTo>
                    <a:lnTo>
                      <a:pt x="0" y="62"/>
                    </a:lnTo>
                    <a:close/>
                  </a:path>
                </a:pathLst>
              </a:custGeom>
              <a:solidFill>
                <a:srgbClr val="FF0000"/>
              </a:solidFill>
              <a:ln w="9525">
                <a:noFill/>
                <a:round/>
                <a:headEnd/>
                <a:tailEnd/>
              </a:ln>
            </p:spPr>
            <p:txBody>
              <a:bodyPr/>
              <a:lstStyle/>
              <a:p>
                <a:endParaRPr lang="ja-JP" altLang="en-US"/>
              </a:p>
            </p:txBody>
          </p:sp>
          <p:sp>
            <p:nvSpPr>
              <p:cNvPr id="2018" name="Freeform 650"/>
              <p:cNvSpPr>
                <a:spLocks/>
              </p:cNvSpPr>
              <p:nvPr/>
            </p:nvSpPr>
            <p:spPr bwMode="auto">
              <a:xfrm>
                <a:off x="2970" y="1485"/>
                <a:ext cx="11" cy="3"/>
              </a:xfrm>
              <a:custGeom>
                <a:avLst/>
                <a:gdLst/>
                <a:ahLst/>
                <a:cxnLst>
                  <a:cxn ang="0">
                    <a:pos x="80" y="18"/>
                  </a:cxn>
                  <a:cxn ang="0">
                    <a:pos x="0" y="7"/>
                  </a:cxn>
                  <a:cxn ang="0">
                    <a:pos x="1" y="0"/>
                  </a:cxn>
                  <a:cxn ang="0">
                    <a:pos x="80" y="18"/>
                  </a:cxn>
                </a:cxnLst>
                <a:rect l="0" t="0" r="r" b="b"/>
                <a:pathLst>
                  <a:path w="80" h="18">
                    <a:moveTo>
                      <a:pt x="80" y="18"/>
                    </a:moveTo>
                    <a:lnTo>
                      <a:pt x="0" y="7"/>
                    </a:lnTo>
                    <a:lnTo>
                      <a:pt x="1" y="0"/>
                    </a:lnTo>
                    <a:lnTo>
                      <a:pt x="80" y="18"/>
                    </a:lnTo>
                    <a:close/>
                  </a:path>
                </a:pathLst>
              </a:custGeom>
              <a:solidFill>
                <a:srgbClr val="FF0000"/>
              </a:solidFill>
              <a:ln w="9525">
                <a:noFill/>
                <a:round/>
                <a:headEnd/>
                <a:tailEnd/>
              </a:ln>
            </p:spPr>
            <p:txBody>
              <a:bodyPr/>
              <a:lstStyle/>
              <a:p>
                <a:endParaRPr lang="ja-JP" altLang="en-US"/>
              </a:p>
            </p:txBody>
          </p:sp>
          <p:sp>
            <p:nvSpPr>
              <p:cNvPr id="2019" name="Freeform 651"/>
              <p:cNvSpPr>
                <a:spLocks/>
              </p:cNvSpPr>
              <p:nvPr/>
            </p:nvSpPr>
            <p:spPr bwMode="auto">
              <a:xfrm>
                <a:off x="2970" y="1478"/>
                <a:ext cx="25" cy="12"/>
              </a:xfrm>
              <a:custGeom>
                <a:avLst/>
                <a:gdLst/>
                <a:ahLst/>
                <a:cxnLst>
                  <a:cxn ang="0">
                    <a:pos x="0" y="62"/>
                  </a:cxn>
                  <a:cxn ang="0">
                    <a:pos x="15" y="0"/>
                  </a:cxn>
                  <a:cxn ang="0">
                    <a:pos x="93" y="19"/>
                  </a:cxn>
                  <a:cxn ang="0">
                    <a:pos x="172" y="37"/>
                  </a:cxn>
                  <a:cxn ang="0">
                    <a:pos x="157" y="98"/>
                  </a:cxn>
                  <a:cxn ang="0">
                    <a:pos x="79" y="80"/>
                  </a:cxn>
                  <a:cxn ang="0">
                    <a:pos x="0" y="62"/>
                  </a:cxn>
                </a:cxnLst>
                <a:rect l="0" t="0" r="r" b="b"/>
                <a:pathLst>
                  <a:path w="172" h="98">
                    <a:moveTo>
                      <a:pt x="0" y="62"/>
                    </a:moveTo>
                    <a:lnTo>
                      <a:pt x="15" y="0"/>
                    </a:lnTo>
                    <a:lnTo>
                      <a:pt x="93" y="19"/>
                    </a:lnTo>
                    <a:lnTo>
                      <a:pt x="172" y="37"/>
                    </a:lnTo>
                    <a:lnTo>
                      <a:pt x="157" y="98"/>
                    </a:lnTo>
                    <a:lnTo>
                      <a:pt x="79" y="80"/>
                    </a:lnTo>
                    <a:lnTo>
                      <a:pt x="0" y="62"/>
                    </a:lnTo>
                    <a:close/>
                  </a:path>
                </a:pathLst>
              </a:custGeom>
              <a:solidFill>
                <a:srgbClr val="FF0000"/>
              </a:solidFill>
              <a:ln w="9525">
                <a:noFill/>
                <a:round/>
                <a:headEnd/>
                <a:tailEnd/>
              </a:ln>
            </p:spPr>
            <p:txBody>
              <a:bodyPr/>
              <a:lstStyle/>
              <a:p>
                <a:endParaRPr lang="ja-JP" altLang="en-US"/>
              </a:p>
            </p:txBody>
          </p:sp>
          <p:sp>
            <p:nvSpPr>
              <p:cNvPr id="2020" name="Freeform 652"/>
              <p:cNvSpPr>
                <a:spLocks/>
              </p:cNvSpPr>
              <p:nvPr/>
            </p:nvSpPr>
            <p:spPr bwMode="auto">
              <a:xfrm>
                <a:off x="2972" y="1477"/>
                <a:ext cx="11" cy="3"/>
              </a:xfrm>
              <a:custGeom>
                <a:avLst/>
                <a:gdLst/>
                <a:ahLst/>
                <a:cxnLst>
                  <a:cxn ang="0">
                    <a:pos x="78" y="25"/>
                  </a:cxn>
                  <a:cxn ang="0">
                    <a:pos x="0" y="6"/>
                  </a:cxn>
                  <a:cxn ang="0">
                    <a:pos x="1" y="0"/>
                  </a:cxn>
                  <a:cxn ang="0">
                    <a:pos x="78" y="25"/>
                  </a:cxn>
                </a:cxnLst>
                <a:rect l="0" t="0" r="r" b="b"/>
                <a:pathLst>
                  <a:path w="78" h="25">
                    <a:moveTo>
                      <a:pt x="78" y="25"/>
                    </a:moveTo>
                    <a:lnTo>
                      <a:pt x="0" y="6"/>
                    </a:lnTo>
                    <a:lnTo>
                      <a:pt x="1" y="0"/>
                    </a:lnTo>
                    <a:lnTo>
                      <a:pt x="78" y="25"/>
                    </a:lnTo>
                    <a:close/>
                  </a:path>
                </a:pathLst>
              </a:custGeom>
              <a:solidFill>
                <a:srgbClr val="FF0000"/>
              </a:solidFill>
              <a:ln w="9525">
                <a:noFill/>
                <a:round/>
                <a:headEnd/>
                <a:tailEnd/>
              </a:ln>
            </p:spPr>
            <p:txBody>
              <a:bodyPr/>
              <a:lstStyle/>
              <a:p>
                <a:endParaRPr lang="ja-JP" altLang="en-US"/>
              </a:p>
            </p:txBody>
          </p:sp>
          <p:sp>
            <p:nvSpPr>
              <p:cNvPr id="2021" name="Freeform 653"/>
              <p:cNvSpPr>
                <a:spLocks/>
              </p:cNvSpPr>
              <p:nvPr/>
            </p:nvSpPr>
            <p:spPr bwMode="auto">
              <a:xfrm>
                <a:off x="2972" y="1470"/>
                <a:ext cx="25" cy="13"/>
              </a:xfrm>
              <a:custGeom>
                <a:avLst/>
                <a:gdLst/>
                <a:ahLst/>
                <a:cxnLst>
                  <a:cxn ang="0">
                    <a:pos x="0" y="59"/>
                  </a:cxn>
                  <a:cxn ang="0">
                    <a:pos x="20" y="0"/>
                  </a:cxn>
                  <a:cxn ang="0">
                    <a:pos x="97" y="25"/>
                  </a:cxn>
                  <a:cxn ang="0">
                    <a:pos x="173" y="51"/>
                  </a:cxn>
                  <a:cxn ang="0">
                    <a:pos x="154" y="110"/>
                  </a:cxn>
                  <a:cxn ang="0">
                    <a:pos x="77" y="84"/>
                  </a:cxn>
                  <a:cxn ang="0">
                    <a:pos x="0" y="59"/>
                  </a:cxn>
                </a:cxnLst>
                <a:rect l="0" t="0" r="r" b="b"/>
                <a:pathLst>
                  <a:path w="173" h="110">
                    <a:moveTo>
                      <a:pt x="0" y="59"/>
                    </a:moveTo>
                    <a:lnTo>
                      <a:pt x="20" y="0"/>
                    </a:lnTo>
                    <a:lnTo>
                      <a:pt x="97" y="25"/>
                    </a:lnTo>
                    <a:lnTo>
                      <a:pt x="173" y="51"/>
                    </a:lnTo>
                    <a:lnTo>
                      <a:pt x="154" y="110"/>
                    </a:lnTo>
                    <a:lnTo>
                      <a:pt x="77" y="84"/>
                    </a:lnTo>
                    <a:lnTo>
                      <a:pt x="0" y="59"/>
                    </a:lnTo>
                    <a:close/>
                  </a:path>
                </a:pathLst>
              </a:custGeom>
              <a:solidFill>
                <a:srgbClr val="FF0000"/>
              </a:solidFill>
              <a:ln w="9525">
                <a:noFill/>
                <a:round/>
                <a:headEnd/>
                <a:tailEnd/>
              </a:ln>
            </p:spPr>
            <p:txBody>
              <a:bodyPr/>
              <a:lstStyle/>
              <a:p>
                <a:endParaRPr lang="ja-JP" altLang="en-US"/>
              </a:p>
            </p:txBody>
          </p:sp>
          <p:sp>
            <p:nvSpPr>
              <p:cNvPr id="2022" name="Freeform 654"/>
              <p:cNvSpPr>
                <a:spLocks/>
              </p:cNvSpPr>
              <p:nvPr/>
            </p:nvSpPr>
            <p:spPr bwMode="auto">
              <a:xfrm>
                <a:off x="2975" y="1469"/>
                <a:ext cx="11" cy="4"/>
              </a:xfrm>
              <a:custGeom>
                <a:avLst/>
                <a:gdLst/>
                <a:ahLst/>
                <a:cxnLst>
                  <a:cxn ang="0">
                    <a:pos x="77" y="31"/>
                  </a:cxn>
                  <a:cxn ang="0">
                    <a:pos x="0" y="6"/>
                  </a:cxn>
                  <a:cxn ang="0">
                    <a:pos x="2" y="0"/>
                  </a:cxn>
                  <a:cxn ang="0">
                    <a:pos x="77" y="31"/>
                  </a:cxn>
                </a:cxnLst>
                <a:rect l="0" t="0" r="r" b="b"/>
                <a:pathLst>
                  <a:path w="77" h="31">
                    <a:moveTo>
                      <a:pt x="77" y="31"/>
                    </a:moveTo>
                    <a:lnTo>
                      <a:pt x="0" y="6"/>
                    </a:lnTo>
                    <a:lnTo>
                      <a:pt x="2" y="0"/>
                    </a:lnTo>
                    <a:lnTo>
                      <a:pt x="77" y="31"/>
                    </a:lnTo>
                    <a:close/>
                  </a:path>
                </a:pathLst>
              </a:custGeom>
              <a:solidFill>
                <a:srgbClr val="FF0000"/>
              </a:solidFill>
              <a:ln w="9525">
                <a:noFill/>
                <a:round/>
                <a:headEnd/>
                <a:tailEnd/>
              </a:ln>
            </p:spPr>
            <p:txBody>
              <a:bodyPr/>
              <a:lstStyle/>
              <a:p>
                <a:endParaRPr lang="ja-JP" altLang="en-US"/>
              </a:p>
            </p:txBody>
          </p:sp>
          <p:sp>
            <p:nvSpPr>
              <p:cNvPr id="2023" name="Freeform 655"/>
              <p:cNvSpPr>
                <a:spLocks/>
              </p:cNvSpPr>
              <p:nvPr/>
            </p:nvSpPr>
            <p:spPr bwMode="auto">
              <a:xfrm>
                <a:off x="2975" y="1462"/>
                <a:ext cx="25" cy="15"/>
              </a:xfrm>
              <a:custGeom>
                <a:avLst/>
                <a:gdLst/>
                <a:ahLst/>
                <a:cxnLst>
                  <a:cxn ang="0">
                    <a:pos x="0" y="56"/>
                  </a:cxn>
                  <a:cxn ang="0">
                    <a:pos x="25" y="0"/>
                  </a:cxn>
                  <a:cxn ang="0">
                    <a:pos x="99" y="33"/>
                  </a:cxn>
                  <a:cxn ang="0">
                    <a:pos x="173" y="65"/>
                  </a:cxn>
                  <a:cxn ang="0">
                    <a:pos x="149" y="120"/>
                  </a:cxn>
                  <a:cxn ang="0">
                    <a:pos x="75" y="87"/>
                  </a:cxn>
                  <a:cxn ang="0">
                    <a:pos x="0" y="56"/>
                  </a:cxn>
                </a:cxnLst>
                <a:rect l="0" t="0" r="r" b="b"/>
                <a:pathLst>
                  <a:path w="173" h="120">
                    <a:moveTo>
                      <a:pt x="0" y="56"/>
                    </a:moveTo>
                    <a:lnTo>
                      <a:pt x="25" y="0"/>
                    </a:lnTo>
                    <a:lnTo>
                      <a:pt x="99" y="33"/>
                    </a:lnTo>
                    <a:lnTo>
                      <a:pt x="173" y="65"/>
                    </a:lnTo>
                    <a:lnTo>
                      <a:pt x="149" y="120"/>
                    </a:lnTo>
                    <a:lnTo>
                      <a:pt x="75" y="87"/>
                    </a:lnTo>
                    <a:lnTo>
                      <a:pt x="0" y="56"/>
                    </a:lnTo>
                    <a:close/>
                  </a:path>
                </a:pathLst>
              </a:custGeom>
              <a:solidFill>
                <a:srgbClr val="FF0000"/>
              </a:solidFill>
              <a:ln w="9525">
                <a:noFill/>
                <a:round/>
                <a:headEnd/>
                <a:tailEnd/>
              </a:ln>
            </p:spPr>
            <p:txBody>
              <a:bodyPr/>
              <a:lstStyle/>
              <a:p>
                <a:endParaRPr lang="ja-JP" altLang="en-US"/>
              </a:p>
            </p:txBody>
          </p:sp>
          <p:sp>
            <p:nvSpPr>
              <p:cNvPr id="2024" name="Freeform 656"/>
              <p:cNvSpPr>
                <a:spLocks/>
              </p:cNvSpPr>
              <p:nvPr/>
            </p:nvSpPr>
            <p:spPr bwMode="auto">
              <a:xfrm>
                <a:off x="2979" y="1461"/>
                <a:ext cx="11" cy="5"/>
              </a:xfrm>
              <a:custGeom>
                <a:avLst/>
                <a:gdLst/>
                <a:ahLst/>
                <a:cxnLst>
                  <a:cxn ang="0">
                    <a:pos x="74" y="40"/>
                  </a:cxn>
                  <a:cxn ang="0">
                    <a:pos x="0" y="7"/>
                  </a:cxn>
                  <a:cxn ang="0">
                    <a:pos x="3" y="0"/>
                  </a:cxn>
                  <a:cxn ang="0">
                    <a:pos x="74" y="40"/>
                  </a:cxn>
                </a:cxnLst>
                <a:rect l="0" t="0" r="r" b="b"/>
                <a:pathLst>
                  <a:path w="74" h="40">
                    <a:moveTo>
                      <a:pt x="74" y="40"/>
                    </a:moveTo>
                    <a:lnTo>
                      <a:pt x="0" y="7"/>
                    </a:lnTo>
                    <a:lnTo>
                      <a:pt x="3" y="0"/>
                    </a:lnTo>
                    <a:lnTo>
                      <a:pt x="74" y="40"/>
                    </a:lnTo>
                    <a:close/>
                  </a:path>
                </a:pathLst>
              </a:custGeom>
              <a:solidFill>
                <a:srgbClr val="FF0000"/>
              </a:solidFill>
              <a:ln w="9525">
                <a:noFill/>
                <a:round/>
                <a:headEnd/>
                <a:tailEnd/>
              </a:ln>
            </p:spPr>
            <p:txBody>
              <a:bodyPr/>
              <a:lstStyle/>
              <a:p>
                <a:endParaRPr lang="ja-JP" altLang="en-US"/>
              </a:p>
            </p:txBody>
          </p:sp>
          <p:sp>
            <p:nvSpPr>
              <p:cNvPr id="2025" name="Freeform 657"/>
              <p:cNvSpPr>
                <a:spLocks/>
              </p:cNvSpPr>
              <p:nvPr/>
            </p:nvSpPr>
            <p:spPr bwMode="auto">
              <a:xfrm>
                <a:off x="2979" y="1454"/>
                <a:ext cx="25" cy="17"/>
              </a:xfrm>
              <a:custGeom>
                <a:avLst/>
                <a:gdLst/>
                <a:ahLst/>
                <a:cxnLst>
                  <a:cxn ang="0">
                    <a:pos x="0" y="51"/>
                  </a:cxn>
                  <a:cxn ang="0">
                    <a:pos x="30" y="0"/>
                  </a:cxn>
                  <a:cxn ang="0">
                    <a:pos x="100" y="39"/>
                  </a:cxn>
                  <a:cxn ang="0">
                    <a:pos x="171" y="77"/>
                  </a:cxn>
                  <a:cxn ang="0">
                    <a:pos x="141" y="130"/>
                  </a:cxn>
                  <a:cxn ang="0">
                    <a:pos x="71" y="91"/>
                  </a:cxn>
                  <a:cxn ang="0">
                    <a:pos x="0" y="51"/>
                  </a:cxn>
                </a:cxnLst>
                <a:rect l="0" t="0" r="r" b="b"/>
                <a:pathLst>
                  <a:path w="171" h="130">
                    <a:moveTo>
                      <a:pt x="0" y="51"/>
                    </a:moveTo>
                    <a:lnTo>
                      <a:pt x="30" y="0"/>
                    </a:lnTo>
                    <a:lnTo>
                      <a:pt x="100" y="39"/>
                    </a:lnTo>
                    <a:lnTo>
                      <a:pt x="171" y="77"/>
                    </a:lnTo>
                    <a:lnTo>
                      <a:pt x="141" y="130"/>
                    </a:lnTo>
                    <a:lnTo>
                      <a:pt x="71" y="91"/>
                    </a:lnTo>
                    <a:lnTo>
                      <a:pt x="0" y="51"/>
                    </a:lnTo>
                    <a:close/>
                  </a:path>
                </a:pathLst>
              </a:custGeom>
              <a:solidFill>
                <a:srgbClr val="FF0000"/>
              </a:solidFill>
              <a:ln w="9525">
                <a:noFill/>
                <a:round/>
                <a:headEnd/>
                <a:tailEnd/>
              </a:ln>
            </p:spPr>
            <p:txBody>
              <a:bodyPr/>
              <a:lstStyle/>
              <a:p>
                <a:endParaRPr lang="ja-JP" altLang="en-US"/>
              </a:p>
            </p:txBody>
          </p:sp>
          <p:sp>
            <p:nvSpPr>
              <p:cNvPr id="2026" name="Freeform 658"/>
              <p:cNvSpPr>
                <a:spLocks/>
              </p:cNvSpPr>
              <p:nvPr/>
            </p:nvSpPr>
            <p:spPr bwMode="auto">
              <a:xfrm>
                <a:off x="2984" y="1454"/>
                <a:ext cx="10" cy="5"/>
              </a:xfrm>
              <a:custGeom>
                <a:avLst/>
                <a:gdLst/>
                <a:ahLst/>
                <a:cxnLst>
                  <a:cxn ang="0">
                    <a:pos x="70" y="46"/>
                  </a:cxn>
                  <a:cxn ang="0">
                    <a:pos x="0" y="7"/>
                  </a:cxn>
                  <a:cxn ang="0">
                    <a:pos x="4" y="0"/>
                  </a:cxn>
                  <a:cxn ang="0">
                    <a:pos x="70" y="46"/>
                  </a:cxn>
                </a:cxnLst>
                <a:rect l="0" t="0" r="r" b="b"/>
                <a:pathLst>
                  <a:path w="70" h="46">
                    <a:moveTo>
                      <a:pt x="70" y="46"/>
                    </a:moveTo>
                    <a:lnTo>
                      <a:pt x="0" y="7"/>
                    </a:lnTo>
                    <a:lnTo>
                      <a:pt x="4" y="0"/>
                    </a:lnTo>
                    <a:lnTo>
                      <a:pt x="70" y="46"/>
                    </a:lnTo>
                    <a:close/>
                  </a:path>
                </a:pathLst>
              </a:custGeom>
              <a:solidFill>
                <a:srgbClr val="FF0000"/>
              </a:solidFill>
              <a:ln w="9525">
                <a:noFill/>
                <a:round/>
                <a:headEnd/>
                <a:tailEnd/>
              </a:ln>
            </p:spPr>
            <p:txBody>
              <a:bodyPr/>
              <a:lstStyle/>
              <a:p>
                <a:endParaRPr lang="ja-JP" altLang="en-US"/>
              </a:p>
            </p:txBody>
          </p:sp>
          <p:sp>
            <p:nvSpPr>
              <p:cNvPr id="2027" name="Freeform 659"/>
              <p:cNvSpPr>
                <a:spLocks/>
              </p:cNvSpPr>
              <p:nvPr/>
            </p:nvSpPr>
            <p:spPr bwMode="auto">
              <a:xfrm>
                <a:off x="2984" y="1448"/>
                <a:ext cx="24" cy="17"/>
              </a:xfrm>
              <a:custGeom>
                <a:avLst/>
                <a:gdLst/>
                <a:ahLst/>
                <a:cxnLst>
                  <a:cxn ang="0">
                    <a:pos x="0" y="48"/>
                  </a:cxn>
                  <a:cxn ang="0">
                    <a:pos x="33" y="0"/>
                  </a:cxn>
                  <a:cxn ang="0">
                    <a:pos x="100" y="44"/>
                  </a:cxn>
                  <a:cxn ang="0">
                    <a:pos x="167" y="90"/>
                  </a:cxn>
                  <a:cxn ang="0">
                    <a:pos x="133" y="138"/>
                  </a:cxn>
                  <a:cxn ang="0">
                    <a:pos x="66" y="94"/>
                  </a:cxn>
                  <a:cxn ang="0">
                    <a:pos x="0" y="48"/>
                  </a:cxn>
                </a:cxnLst>
                <a:rect l="0" t="0" r="r" b="b"/>
                <a:pathLst>
                  <a:path w="167" h="138">
                    <a:moveTo>
                      <a:pt x="0" y="48"/>
                    </a:moveTo>
                    <a:lnTo>
                      <a:pt x="33" y="0"/>
                    </a:lnTo>
                    <a:lnTo>
                      <a:pt x="100" y="44"/>
                    </a:lnTo>
                    <a:lnTo>
                      <a:pt x="167" y="90"/>
                    </a:lnTo>
                    <a:lnTo>
                      <a:pt x="133" y="138"/>
                    </a:lnTo>
                    <a:lnTo>
                      <a:pt x="66" y="94"/>
                    </a:lnTo>
                    <a:lnTo>
                      <a:pt x="0" y="48"/>
                    </a:lnTo>
                    <a:close/>
                  </a:path>
                </a:pathLst>
              </a:custGeom>
              <a:solidFill>
                <a:srgbClr val="FF0000"/>
              </a:solidFill>
              <a:ln w="9525">
                <a:noFill/>
                <a:round/>
                <a:headEnd/>
                <a:tailEnd/>
              </a:ln>
            </p:spPr>
            <p:txBody>
              <a:bodyPr/>
              <a:lstStyle/>
              <a:p>
                <a:endParaRPr lang="ja-JP" altLang="en-US"/>
              </a:p>
            </p:txBody>
          </p:sp>
          <p:sp>
            <p:nvSpPr>
              <p:cNvPr id="2028" name="Freeform 660"/>
              <p:cNvSpPr>
                <a:spLocks/>
              </p:cNvSpPr>
              <p:nvPr/>
            </p:nvSpPr>
            <p:spPr bwMode="auto">
              <a:xfrm>
                <a:off x="2989" y="1447"/>
                <a:ext cx="10" cy="6"/>
              </a:xfrm>
              <a:custGeom>
                <a:avLst/>
                <a:gdLst/>
                <a:ahLst/>
                <a:cxnLst>
                  <a:cxn ang="0">
                    <a:pos x="67" y="50"/>
                  </a:cxn>
                  <a:cxn ang="0">
                    <a:pos x="0" y="6"/>
                  </a:cxn>
                  <a:cxn ang="0">
                    <a:pos x="4" y="0"/>
                  </a:cxn>
                  <a:cxn ang="0">
                    <a:pos x="67" y="50"/>
                  </a:cxn>
                </a:cxnLst>
                <a:rect l="0" t="0" r="r" b="b"/>
                <a:pathLst>
                  <a:path w="67" h="50">
                    <a:moveTo>
                      <a:pt x="67" y="50"/>
                    </a:moveTo>
                    <a:lnTo>
                      <a:pt x="0" y="6"/>
                    </a:lnTo>
                    <a:lnTo>
                      <a:pt x="4" y="0"/>
                    </a:lnTo>
                    <a:lnTo>
                      <a:pt x="67" y="50"/>
                    </a:lnTo>
                    <a:close/>
                  </a:path>
                </a:pathLst>
              </a:custGeom>
              <a:solidFill>
                <a:srgbClr val="FF0000"/>
              </a:solidFill>
              <a:ln w="9525">
                <a:noFill/>
                <a:round/>
                <a:headEnd/>
                <a:tailEnd/>
              </a:ln>
            </p:spPr>
            <p:txBody>
              <a:bodyPr/>
              <a:lstStyle/>
              <a:p>
                <a:endParaRPr lang="ja-JP" altLang="en-US"/>
              </a:p>
            </p:txBody>
          </p:sp>
          <p:sp>
            <p:nvSpPr>
              <p:cNvPr id="2029" name="Freeform 661"/>
              <p:cNvSpPr>
                <a:spLocks/>
              </p:cNvSpPr>
              <p:nvPr/>
            </p:nvSpPr>
            <p:spPr bwMode="auto">
              <a:xfrm>
                <a:off x="2990" y="1441"/>
                <a:ext cx="23" cy="19"/>
              </a:xfrm>
              <a:custGeom>
                <a:avLst/>
                <a:gdLst/>
                <a:ahLst/>
                <a:cxnLst>
                  <a:cxn ang="0">
                    <a:pos x="0" y="46"/>
                  </a:cxn>
                  <a:cxn ang="0">
                    <a:pos x="38" y="0"/>
                  </a:cxn>
                  <a:cxn ang="0">
                    <a:pos x="100" y="52"/>
                  </a:cxn>
                  <a:cxn ang="0">
                    <a:pos x="163" y="103"/>
                  </a:cxn>
                  <a:cxn ang="0">
                    <a:pos x="124" y="148"/>
                  </a:cxn>
                  <a:cxn ang="0">
                    <a:pos x="63" y="96"/>
                  </a:cxn>
                  <a:cxn ang="0">
                    <a:pos x="0" y="46"/>
                  </a:cxn>
                </a:cxnLst>
                <a:rect l="0" t="0" r="r" b="b"/>
                <a:pathLst>
                  <a:path w="163" h="148">
                    <a:moveTo>
                      <a:pt x="0" y="46"/>
                    </a:moveTo>
                    <a:lnTo>
                      <a:pt x="38" y="0"/>
                    </a:lnTo>
                    <a:lnTo>
                      <a:pt x="100" y="52"/>
                    </a:lnTo>
                    <a:lnTo>
                      <a:pt x="163" y="103"/>
                    </a:lnTo>
                    <a:lnTo>
                      <a:pt x="124" y="148"/>
                    </a:lnTo>
                    <a:lnTo>
                      <a:pt x="63" y="96"/>
                    </a:lnTo>
                    <a:lnTo>
                      <a:pt x="0" y="46"/>
                    </a:lnTo>
                    <a:close/>
                  </a:path>
                </a:pathLst>
              </a:custGeom>
              <a:solidFill>
                <a:srgbClr val="FF0000"/>
              </a:solidFill>
              <a:ln w="9525">
                <a:noFill/>
                <a:round/>
                <a:headEnd/>
                <a:tailEnd/>
              </a:ln>
            </p:spPr>
            <p:txBody>
              <a:bodyPr/>
              <a:lstStyle/>
              <a:p>
                <a:endParaRPr lang="ja-JP" altLang="en-US"/>
              </a:p>
            </p:txBody>
          </p:sp>
          <p:sp>
            <p:nvSpPr>
              <p:cNvPr id="2030" name="Freeform 662"/>
              <p:cNvSpPr>
                <a:spLocks/>
              </p:cNvSpPr>
              <p:nvPr/>
            </p:nvSpPr>
            <p:spPr bwMode="auto">
              <a:xfrm>
                <a:off x="2995" y="1440"/>
                <a:ext cx="9" cy="8"/>
              </a:xfrm>
              <a:custGeom>
                <a:avLst/>
                <a:gdLst/>
                <a:ahLst/>
                <a:cxnLst>
                  <a:cxn ang="0">
                    <a:pos x="62" y="57"/>
                  </a:cxn>
                  <a:cxn ang="0">
                    <a:pos x="0" y="5"/>
                  </a:cxn>
                  <a:cxn ang="0">
                    <a:pos x="5" y="0"/>
                  </a:cxn>
                  <a:cxn ang="0">
                    <a:pos x="62" y="57"/>
                  </a:cxn>
                </a:cxnLst>
                <a:rect l="0" t="0" r="r" b="b"/>
                <a:pathLst>
                  <a:path w="62" h="57">
                    <a:moveTo>
                      <a:pt x="62" y="57"/>
                    </a:moveTo>
                    <a:lnTo>
                      <a:pt x="0" y="5"/>
                    </a:lnTo>
                    <a:lnTo>
                      <a:pt x="5" y="0"/>
                    </a:lnTo>
                    <a:lnTo>
                      <a:pt x="62" y="57"/>
                    </a:lnTo>
                    <a:close/>
                  </a:path>
                </a:pathLst>
              </a:custGeom>
              <a:solidFill>
                <a:srgbClr val="FF0000"/>
              </a:solidFill>
              <a:ln w="9525">
                <a:noFill/>
                <a:round/>
                <a:headEnd/>
                <a:tailEnd/>
              </a:ln>
            </p:spPr>
            <p:txBody>
              <a:bodyPr/>
              <a:lstStyle/>
              <a:p>
                <a:endParaRPr lang="ja-JP" altLang="en-US"/>
              </a:p>
            </p:txBody>
          </p:sp>
          <p:sp>
            <p:nvSpPr>
              <p:cNvPr id="2031" name="Freeform 663"/>
              <p:cNvSpPr>
                <a:spLocks/>
              </p:cNvSpPr>
              <p:nvPr/>
            </p:nvSpPr>
            <p:spPr bwMode="auto">
              <a:xfrm>
                <a:off x="2996" y="1435"/>
                <a:ext cx="22" cy="20"/>
              </a:xfrm>
              <a:custGeom>
                <a:avLst/>
                <a:gdLst/>
                <a:ahLst/>
                <a:cxnLst>
                  <a:cxn ang="0">
                    <a:pos x="0" y="41"/>
                  </a:cxn>
                  <a:cxn ang="0">
                    <a:pos x="41" y="0"/>
                  </a:cxn>
                  <a:cxn ang="0">
                    <a:pos x="98" y="57"/>
                  </a:cxn>
                  <a:cxn ang="0">
                    <a:pos x="156" y="114"/>
                  </a:cxn>
                  <a:cxn ang="0">
                    <a:pos x="114" y="155"/>
                  </a:cxn>
                  <a:cxn ang="0">
                    <a:pos x="57" y="98"/>
                  </a:cxn>
                  <a:cxn ang="0">
                    <a:pos x="0" y="41"/>
                  </a:cxn>
                </a:cxnLst>
                <a:rect l="0" t="0" r="r" b="b"/>
                <a:pathLst>
                  <a:path w="156" h="155">
                    <a:moveTo>
                      <a:pt x="0" y="41"/>
                    </a:moveTo>
                    <a:lnTo>
                      <a:pt x="41" y="0"/>
                    </a:lnTo>
                    <a:lnTo>
                      <a:pt x="98" y="57"/>
                    </a:lnTo>
                    <a:lnTo>
                      <a:pt x="156" y="114"/>
                    </a:lnTo>
                    <a:lnTo>
                      <a:pt x="114" y="155"/>
                    </a:lnTo>
                    <a:lnTo>
                      <a:pt x="57" y="98"/>
                    </a:lnTo>
                    <a:lnTo>
                      <a:pt x="0" y="41"/>
                    </a:lnTo>
                    <a:close/>
                  </a:path>
                </a:pathLst>
              </a:custGeom>
              <a:solidFill>
                <a:srgbClr val="FF0000"/>
              </a:solidFill>
              <a:ln w="9525">
                <a:noFill/>
                <a:round/>
                <a:headEnd/>
                <a:tailEnd/>
              </a:ln>
            </p:spPr>
            <p:txBody>
              <a:bodyPr/>
              <a:lstStyle/>
              <a:p>
                <a:endParaRPr lang="ja-JP" altLang="en-US"/>
              </a:p>
            </p:txBody>
          </p:sp>
          <p:sp>
            <p:nvSpPr>
              <p:cNvPr id="2032" name="Freeform 664"/>
              <p:cNvSpPr>
                <a:spLocks/>
              </p:cNvSpPr>
              <p:nvPr/>
            </p:nvSpPr>
            <p:spPr bwMode="auto">
              <a:xfrm>
                <a:off x="3002" y="1435"/>
                <a:ext cx="8" cy="7"/>
              </a:xfrm>
              <a:custGeom>
                <a:avLst/>
                <a:gdLst/>
                <a:ahLst/>
                <a:cxnLst>
                  <a:cxn ang="0">
                    <a:pos x="57" y="62"/>
                  </a:cxn>
                  <a:cxn ang="0">
                    <a:pos x="0" y="5"/>
                  </a:cxn>
                  <a:cxn ang="0">
                    <a:pos x="6" y="0"/>
                  </a:cxn>
                  <a:cxn ang="0">
                    <a:pos x="57" y="62"/>
                  </a:cxn>
                </a:cxnLst>
                <a:rect l="0" t="0" r="r" b="b"/>
                <a:pathLst>
                  <a:path w="57" h="62">
                    <a:moveTo>
                      <a:pt x="57" y="62"/>
                    </a:moveTo>
                    <a:lnTo>
                      <a:pt x="0" y="5"/>
                    </a:lnTo>
                    <a:lnTo>
                      <a:pt x="6" y="0"/>
                    </a:lnTo>
                    <a:lnTo>
                      <a:pt x="57" y="62"/>
                    </a:lnTo>
                    <a:close/>
                  </a:path>
                </a:pathLst>
              </a:custGeom>
              <a:solidFill>
                <a:srgbClr val="FF0000"/>
              </a:solidFill>
              <a:ln w="9525">
                <a:noFill/>
                <a:round/>
                <a:headEnd/>
                <a:tailEnd/>
              </a:ln>
            </p:spPr>
            <p:txBody>
              <a:bodyPr/>
              <a:lstStyle/>
              <a:p>
                <a:endParaRPr lang="ja-JP" altLang="en-US"/>
              </a:p>
            </p:txBody>
          </p:sp>
          <p:sp>
            <p:nvSpPr>
              <p:cNvPr id="2033" name="Freeform 665"/>
              <p:cNvSpPr>
                <a:spLocks/>
              </p:cNvSpPr>
              <p:nvPr/>
            </p:nvSpPr>
            <p:spPr bwMode="auto">
              <a:xfrm>
                <a:off x="3002" y="1430"/>
                <a:ext cx="21" cy="20"/>
              </a:xfrm>
              <a:custGeom>
                <a:avLst/>
                <a:gdLst/>
                <a:ahLst/>
                <a:cxnLst>
                  <a:cxn ang="0">
                    <a:pos x="0" y="36"/>
                  </a:cxn>
                  <a:cxn ang="0">
                    <a:pos x="45" y="0"/>
                  </a:cxn>
                  <a:cxn ang="0">
                    <a:pos x="96" y="61"/>
                  </a:cxn>
                  <a:cxn ang="0">
                    <a:pos x="147" y="123"/>
                  </a:cxn>
                  <a:cxn ang="0">
                    <a:pos x="102" y="160"/>
                  </a:cxn>
                  <a:cxn ang="0">
                    <a:pos x="51" y="98"/>
                  </a:cxn>
                  <a:cxn ang="0">
                    <a:pos x="0" y="36"/>
                  </a:cxn>
                </a:cxnLst>
                <a:rect l="0" t="0" r="r" b="b"/>
                <a:pathLst>
                  <a:path w="147" h="160">
                    <a:moveTo>
                      <a:pt x="0" y="36"/>
                    </a:moveTo>
                    <a:lnTo>
                      <a:pt x="45" y="0"/>
                    </a:lnTo>
                    <a:lnTo>
                      <a:pt x="96" y="61"/>
                    </a:lnTo>
                    <a:lnTo>
                      <a:pt x="147" y="123"/>
                    </a:lnTo>
                    <a:lnTo>
                      <a:pt x="102" y="160"/>
                    </a:lnTo>
                    <a:lnTo>
                      <a:pt x="51" y="98"/>
                    </a:lnTo>
                    <a:lnTo>
                      <a:pt x="0" y="36"/>
                    </a:lnTo>
                    <a:close/>
                  </a:path>
                </a:pathLst>
              </a:custGeom>
              <a:solidFill>
                <a:srgbClr val="FF0000"/>
              </a:solidFill>
              <a:ln w="9525">
                <a:noFill/>
                <a:round/>
                <a:headEnd/>
                <a:tailEnd/>
              </a:ln>
            </p:spPr>
            <p:txBody>
              <a:bodyPr/>
              <a:lstStyle/>
              <a:p>
                <a:endParaRPr lang="ja-JP" altLang="en-US"/>
              </a:p>
            </p:txBody>
          </p:sp>
          <p:sp>
            <p:nvSpPr>
              <p:cNvPr id="2034" name="Freeform 666"/>
              <p:cNvSpPr>
                <a:spLocks/>
              </p:cNvSpPr>
              <p:nvPr/>
            </p:nvSpPr>
            <p:spPr bwMode="auto">
              <a:xfrm>
                <a:off x="3009" y="1430"/>
                <a:ext cx="7" cy="8"/>
              </a:xfrm>
              <a:custGeom>
                <a:avLst/>
                <a:gdLst/>
                <a:ahLst/>
                <a:cxnLst>
                  <a:cxn ang="0">
                    <a:pos x="51" y="67"/>
                  </a:cxn>
                  <a:cxn ang="0">
                    <a:pos x="0" y="6"/>
                  </a:cxn>
                  <a:cxn ang="0">
                    <a:pos x="6" y="0"/>
                  </a:cxn>
                  <a:cxn ang="0">
                    <a:pos x="51" y="67"/>
                  </a:cxn>
                </a:cxnLst>
                <a:rect l="0" t="0" r="r" b="b"/>
                <a:pathLst>
                  <a:path w="51" h="67">
                    <a:moveTo>
                      <a:pt x="51" y="67"/>
                    </a:moveTo>
                    <a:lnTo>
                      <a:pt x="0" y="6"/>
                    </a:lnTo>
                    <a:lnTo>
                      <a:pt x="6" y="0"/>
                    </a:lnTo>
                    <a:lnTo>
                      <a:pt x="51" y="67"/>
                    </a:lnTo>
                    <a:close/>
                  </a:path>
                </a:pathLst>
              </a:custGeom>
              <a:solidFill>
                <a:srgbClr val="FF0000"/>
              </a:solidFill>
              <a:ln w="9525">
                <a:noFill/>
                <a:round/>
                <a:headEnd/>
                <a:tailEnd/>
              </a:ln>
            </p:spPr>
            <p:txBody>
              <a:bodyPr/>
              <a:lstStyle/>
              <a:p>
                <a:endParaRPr lang="ja-JP" altLang="en-US"/>
              </a:p>
            </p:txBody>
          </p:sp>
          <p:sp>
            <p:nvSpPr>
              <p:cNvPr id="2035" name="Freeform 667"/>
              <p:cNvSpPr>
                <a:spLocks/>
              </p:cNvSpPr>
              <p:nvPr/>
            </p:nvSpPr>
            <p:spPr bwMode="auto">
              <a:xfrm>
                <a:off x="3010" y="1426"/>
                <a:ext cx="19" cy="20"/>
              </a:xfrm>
              <a:custGeom>
                <a:avLst/>
                <a:gdLst/>
                <a:ahLst/>
                <a:cxnLst>
                  <a:cxn ang="0">
                    <a:pos x="0" y="31"/>
                  </a:cxn>
                  <a:cxn ang="0">
                    <a:pos x="48" y="0"/>
                  </a:cxn>
                  <a:cxn ang="0">
                    <a:pos x="93" y="66"/>
                  </a:cxn>
                  <a:cxn ang="0">
                    <a:pos x="137" y="134"/>
                  </a:cxn>
                  <a:cxn ang="0">
                    <a:pos x="90" y="165"/>
                  </a:cxn>
                  <a:cxn ang="0">
                    <a:pos x="45" y="98"/>
                  </a:cxn>
                  <a:cxn ang="0">
                    <a:pos x="0" y="31"/>
                  </a:cxn>
                </a:cxnLst>
                <a:rect l="0" t="0" r="r" b="b"/>
                <a:pathLst>
                  <a:path w="137" h="165">
                    <a:moveTo>
                      <a:pt x="0" y="31"/>
                    </a:moveTo>
                    <a:lnTo>
                      <a:pt x="48" y="0"/>
                    </a:lnTo>
                    <a:lnTo>
                      <a:pt x="93" y="66"/>
                    </a:lnTo>
                    <a:lnTo>
                      <a:pt x="137" y="134"/>
                    </a:lnTo>
                    <a:lnTo>
                      <a:pt x="90" y="165"/>
                    </a:lnTo>
                    <a:lnTo>
                      <a:pt x="45" y="98"/>
                    </a:lnTo>
                    <a:lnTo>
                      <a:pt x="0" y="31"/>
                    </a:lnTo>
                    <a:close/>
                  </a:path>
                </a:pathLst>
              </a:custGeom>
              <a:solidFill>
                <a:srgbClr val="FF0000"/>
              </a:solidFill>
              <a:ln w="9525">
                <a:noFill/>
                <a:round/>
                <a:headEnd/>
                <a:tailEnd/>
              </a:ln>
            </p:spPr>
            <p:txBody>
              <a:bodyPr/>
              <a:lstStyle/>
              <a:p>
                <a:endParaRPr lang="ja-JP" altLang="en-US"/>
              </a:p>
            </p:txBody>
          </p:sp>
          <p:sp>
            <p:nvSpPr>
              <p:cNvPr id="2036" name="Freeform 668"/>
              <p:cNvSpPr>
                <a:spLocks/>
              </p:cNvSpPr>
              <p:nvPr/>
            </p:nvSpPr>
            <p:spPr bwMode="auto">
              <a:xfrm>
                <a:off x="3017" y="1425"/>
                <a:ext cx="6" cy="9"/>
              </a:xfrm>
              <a:custGeom>
                <a:avLst/>
                <a:gdLst/>
                <a:ahLst/>
                <a:cxnLst>
                  <a:cxn ang="0">
                    <a:pos x="45" y="71"/>
                  </a:cxn>
                  <a:cxn ang="0">
                    <a:pos x="0" y="5"/>
                  </a:cxn>
                  <a:cxn ang="0">
                    <a:pos x="6" y="0"/>
                  </a:cxn>
                  <a:cxn ang="0">
                    <a:pos x="45" y="71"/>
                  </a:cxn>
                </a:cxnLst>
                <a:rect l="0" t="0" r="r" b="b"/>
                <a:pathLst>
                  <a:path w="45" h="71">
                    <a:moveTo>
                      <a:pt x="45" y="71"/>
                    </a:moveTo>
                    <a:lnTo>
                      <a:pt x="0" y="5"/>
                    </a:lnTo>
                    <a:lnTo>
                      <a:pt x="6" y="0"/>
                    </a:lnTo>
                    <a:lnTo>
                      <a:pt x="45" y="71"/>
                    </a:lnTo>
                    <a:close/>
                  </a:path>
                </a:pathLst>
              </a:custGeom>
              <a:solidFill>
                <a:srgbClr val="FF0000"/>
              </a:solidFill>
              <a:ln w="9525">
                <a:noFill/>
                <a:round/>
                <a:headEnd/>
                <a:tailEnd/>
              </a:ln>
            </p:spPr>
            <p:txBody>
              <a:bodyPr/>
              <a:lstStyle/>
              <a:p>
                <a:endParaRPr lang="ja-JP" altLang="en-US"/>
              </a:p>
            </p:txBody>
          </p:sp>
          <p:sp>
            <p:nvSpPr>
              <p:cNvPr id="2037" name="Freeform 669"/>
              <p:cNvSpPr>
                <a:spLocks/>
              </p:cNvSpPr>
              <p:nvPr/>
            </p:nvSpPr>
            <p:spPr bwMode="auto">
              <a:xfrm>
                <a:off x="3017" y="1422"/>
                <a:ext cx="19" cy="21"/>
              </a:xfrm>
              <a:custGeom>
                <a:avLst/>
                <a:gdLst/>
                <a:ahLst/>
                <a:cxnLst>
                  <a:cxn ang="0">
                    <a:pos x="0" y="26"/>
                  </a:cxn>
                  <a:cxn ang="0">
                    <a:pos x="51" y="0"/>
                  </a:cxn>
                  <a:cxn ang="0">
                    <a:pos x="90" y="71"/>
                  </a:cxn>
                  <a:cxn ang="0">
                    <a:pos x="127" y="141"/>
                  </a:cxn>
                  <a:cxn ang="0">
                    <a:pos x="77" y="169"/>
                  </a:cxn>
                  <a:cxn ang="0">
                    <a:pos x="39" y="97"/>
                  </a:cxn>
                  <a:cxn ang="0">
                    <a:pos x="0" y="26"/>
                  </a:cxn>
                </a:cxnLst>
                <a:rect l="0" t="0" r="r" b="b"/>
                <a:pathLst>
                  <a:path w="127" h="169">
                    <a:moveTo>
                      <a:pt x="0" y="26"/>
                    </a:moveTo>
                    <a:lnTo>
                      <a:pt x="51" y="0"/>
                    </a:lnTo>
                    <a:lnTo>
                      <a:pt x="90" y="71"/>
                    </a:lnTo>
                    <a:lnTo>
                      <a:pt x="127" y="141"/>
                    </a:lnTo>
                    <a:lnTo>
                      <a:pt x="77" y="169"/>
                    </a:lnTo>
                    <a:lnTo>
                      <a:pt x="39" y="97"/>
                    </a:lnTo>
                    <a:lnTo>
                      <a:pt x="0" y="26"/>
                    </a:lnTo>
                    <a:close/>
                  </a:path>
                </a:pathLst>
              </a:custGeom>
              <a:solidFill>
                <a:srgbClr val="FF0000"/>
              </a:solidFill>
              <a:ln w="9525">
                <a:noFill/>
                <a:round/>
                <a:headEnd/>
                <a:tailEnd/>
              </a:ln>
            </p:spPr>
            <p:txBody>
              <a:bodyPr/>
              <a:lstStyle/>
              <a:p>
                <a:endParaRPr lang="ja-JP" altLang="en-US"/>
              </a:p>
            </p:txBody>
          </p:sp>
          <p:sp>
            <p:nvSpPr>
              <p:cNvPr id="2038" name="Freeform 670"/>
              <p:cNvSpPr>
                <a:spLocks/>
              </p:cNvSpPr>
              <p:nvPr/>
            </p:nvSpPr>
            <p:spPr bwMode="auto">
              <a:xfrm>
                <a:off x="3025" y="1421"/>
                <a:ext cx="5" cy="10"/>
              </a:xfrm>
              <a:custGeom>
                <a:avLst/>
                <a:gdLst/>
                <a:ahLst/>
                <a:cxnLst>
                  <a:cxn ang="0">
                    <a:pos x="39" y="74"/>
                  </a:cxn>
                  <a:cxn ang="0">
                    <a:pos x="0" y="3"/>
                  </a:cxn>
                  <a:cxn ang="0">
                    <a:pos x="8" y="0"/>
                  </a:cxn>
                  <a:cxn ang="0">
                    <a:pos x="39" y="74"/>
                  </a:cxn>
                </a:cxnLst>
                <a:rect l="0" t="0" r="r" b="b"/>
                <a:pathLst>
                  <a:path w="39" h="74">
                    <a:moveTo>
                      <a:pt x="39" y="74"/>
                    </a:moveTo>
                    <a:lnTo>
                      <a:pt x="0" y="3"/>
                    </a:lnTo>
                    <a:lnTo>
                      <a:pt x="8" y="0"/>
                    </a:lnTo>
                    <a:lnTo>
                      <a:pt x="39" y="74"/>
                    </a:lnTo>
                    <a:close/>
                  </a:path>
                </a:pathLst>
              </a:custGeom>
              <a:solidFill>
                <a:srgbClr val="FF0000"/>
              </a:solidFill>
              <a:ln w="9525">
                <a:noFill/>
                <a:round/>
                <a:headEnd/>
                <a:tailEnd/>
              </a:ln>
            </p:spPr>
            <p:txBody>
              <a:bodyPr/>
              <a:lstStyle/>
              <a:p>
                <a:endParaRPr lang="ja-JP" altLang="en-US"/>
              </a:p>
            </p:txBody>
          </p:sp>
          <p:sp>
            <p:nvSpPr>
              <p:cNvPr id="2039" name="Freeform 671"/>
              <p:cNvSpPr>
                <a:spLocks/>
              </p:cNvSpPr>
              <p:nvPr/>
            </p:nvSpPr>
            <p:spPr bwMode="auto">
              <a:xfrm>
                <a:off x="3026" y="1419"/>
                <a:ext cx="16" cy="21"/>
              </a:xfrm>
              <a:custGeom>
                <a:avLst/>
                <a:gdLst/>
                <a:ahLst/>
                <a:cxnLst>
                  <a:cxn ang="0">
                    <a:pos x="0" y="22"/>
                  </a:cxn>
                  <a:cxn ang="0">
                    <a:pos x="54" y="0"/>
                  </a:cxn>
                  <a:cxn ang="0">
                    <a:pos x="84" y="75"/>
                  </a:cxn>
                  <a:cxn ang="0">
                    <a:pos x="114" y="149"/>
                  </a:cxn>
                  <a:cxn ang="0">
                    <a:pos x="60" y="171"/>
                  </a:cxn>
                  <a:cxn ang="0">
                    <a:pos x="31" y="96"/>
                  </a:cxn>
                  <a:cxn ang="0">
                    <a:pos x="0" y="22"/>
                  </a:cxn>
                </a:cxnLst>
                <a:rect l="0" t="0" r="r" b="b"/>
                <a:pathLst>
                  <a:path w="114" h="171">
                    <a:moveTo>
                      <a:pt x="0" y="22"/>
                    </a:moveTo>
                    <a:lnTo>
                      <a:pt x="54" y="0"/>
                    </a:lnTo>
                    <a:lnTo>
                      <a:pt x="84" y="75"/>
                    </a:lnTo>
                    <a:lnTo>
                      <a:pt x="114" y="149"/>
                    </a:lnTo>
                    <a:lnTo>
                      <a:pt x="60" y="171"/>
                    </a:lnTo>
                    <a:lnTo>
                      <a:pt x="31" y="96"/>
                    </a:lnTo>
                    <a:lnTo>
                      <a:pt x="0" y="22"/>
                    </a:lnTo>
                    <a:close/>
                  </a:path>
                </a:pathLst>
              </a:custGeom>
              <a:solidFill>
                <a:srgbClr val="FF0000"/>
              </a:solidFill>
              <a:ln w="9525">
                <a:noFill/>
                <a:round/>
                <a:headEnd/>
                <a:tailEnd/>
              </a:ln>
            </p:spPr>
            <p:txBody>
              <a:bodyPr/>
              <a:lstStyle/>
              <a:p>
                <a:endParaRPr lang="ja-JP" altLang="en-US"/>
              </a:p>
            </p:txBody>
          </p:sp>
          <p:sp>
            <p:nvSpPr>
              <p:cNvPr id="2040" name="Freeform 672"/>
              <p:cNvSpPr>
                <a:spLocks/>
              </p:cNvSpPr>
              <p:nvPr/>
            </p:nvSpPr>
            <p:spPr bwMode="auto">
              <a:xfrm>
                <a:off x="3034" y="1418"/>
                <a:ext cx="4" cy="10"/>
              </a:xfrm>
              <a:custGeom>
                <a:avLst/>
                <a:gdLst/>
                <a:ahLst/>
                <a:cxnLst>
                  <a:cxn ang="0">
                    <a:pos x="30" y="77"/>
                  </a:cxn>
                  <a:cxn ang="0">
                    <a:pos x="0" y="2"/>
                  </a:cxn>
                  <a:cxn ang="0">
                    <a:pos x="8" y="0"/>
                  </a:cxn>
                  <a:cxn ang="0">
                    <a:pos x="30" y="77"/>
                  </a:cxn>
                </a:cxnLst>
                <a:rect l="0" t="0" r="r" b="b"/>
                <a:pathLst>
                  <a:path w="30" h="77">
                    <a:moveTo>
                      <a:pt x="30" y="77"/>
                    </a:moveTo>
                    <a:lnTo>
                      <a:pt x="0" y="2"/>
                    </a:lnTo>
                    <a:lnTo>
                      <a:pt x="8" y="0"/>
                    </a:lnTo>
                    <a:lnTo>
                      <a:pt x="30" y="77"/>
                    </a:lnTo>
                    <a:close/>
                  </a:path>
                </a:pathLst>
              </a:custGeom>
              <a:solidFill>
                <a:srgbClr val="FF0000"/>
              </a:solidFill>
              <a:ln w="9525">
                <a:noFill/>
                <a:round/>
                <a:headEnd/>
                <a:tailEnd/>
              </a:ln>
            </p:spPr>
            <p:txBody>
              <a:bodyPr/>
              <a:lstStyle/>
              <a:p>
                <a:endParaRPr lang="ja-JP" altLang="en-US"/>
              </a:p>
            </p:txBody>
          </p:sp>
          <p:sp>
            <p:nvSpPr>
              <p:cNvPr id="2041" name="Freeform 673"/>
              <p:cNvSpPr>
                <a:spLocks/>
              </p:cNvSpPr>
              <p:nvPr/>
            </p:nvSpPr>
            <p:spPr bwMode="auto">
              <a:xfrm>
                <a:off x="3035" y="1416"/>
                <a:ext cx="14" cy="22"/>
              </a:xfrm>
              <a:custGeom>
                <a:avLst/>
                <a:gdLst/>
                <a:ahLst/>
                <a:cxnLst>
                  <a:cxn ang="0">
                    <a:pos x="0" y="16"/>
                  </a:cxn>
                  <a:cxn ang="0">
                    <a:pos x="56" y="0"/>
                  </a:cxn>
                  <a:cxn ang="0">
                    <a:pos x="77" y="77"/>
                  </a:cxn>
                  <a:cxn ang="0">
                    <a:pos x="99" y="154"/>
                  </a:cxn>
                  <a:cxn ang="0">
                    <a:pos x="44" y="170"/>
                  </a:cxn>
                  <a:cxn ang="0">
                    <a:pos x="22" y="93"/>
                  </a:cxn>
                  <a:cxn ang="0">
                    <a:pos x="0" y="16"/>
                  </a:cxn>
                </a:cxnLst>
                <a:rect l="0" t="0" r="r" b="b"/>
                <a:pathLst>
                  <a:path w="99" h="170">
                    <a:moveTo>
                      <a:pt x="0" y="16"/>
                    </a:moveTo>
                    <a:lnTo>
                      <a:pt x="56" y="0"/>
                    </a:lnTo>
                    <a:lnTo>
                      <a:pt x="77" y="77"/>
                    </a:lnTo>
                    <a:lnTo>
                      <a:pt x="99" y="154"/>
                    </a:lnTo>
                    <a:lnTo>
                      <a:pt x="44" y="170"/>
                    </a:lnTo>
                    <a:lnTo>
                      <a:pt x="22" y="93"/>
                    </a:lnTo>
                    <a:lnTo>
                      <a:pt x="0" y="16"/>
                    </a:lnTo>
                    <a:close/>
                  </a:path>
                </a:pathLst>
              </a:custGeom>
              <a:solidFill>
                <a:srgbClr val="FF0000"/>
              </a:solidFill>
              <a:ln w="9525">
                <a:noFill/>
                <a:round/>
                <a:headEnd/>
                <a:tailEnd/>
              </a:ln>
            </p:spPr>
            <p:txBody>
              <a:bodyPr/>
              <a:lstStyle/>
              <a:p>
                <a:endParaRPr lang="ja-JP" altLang="en-US"/>
              </a:p>
            </p:txBody>
          </p:sp>
          <p:sp>
            <p:nvSpPr>
              <p:cNvPr id="2042" name="Freeform 674"/>
              <p:cNvSpPr>
                <a:spLocks/>
              </p:cNvSpPr>
              <p:nvPr/>
            </p:nvSpPr>
            <p:spPr bwMode="auto">
              <a:xfrm>
                <a:off x="3043" y="1416"/>
                <a:ext cx="3" cy="10"/>
              </a:xfrm>
              <a:custGeom>
                <a:avLst/>
                <a:gdLst/>
                <a:ahLst/>
                <a:cxnLst>
                  <a:cxn ang="0">
                    <a:pos x="21" y="79"/>
                  </a:cxn>
                  <a:cxn ang="0">
                    <a:pos x="0" y="2"/>
                  </a:cxn>
                  <a:cxn ang="0">
                    <a:pos x="8" y="0"/>
                  </a:cxn>
                  <a:cxn ang="0">
                    <a:pos x="21" y="79"/>
                  </a:cxn>
                </a:cxnLst>
                <a:rect l="0" t="0" r="r" b="b"/>
                <a:pathLst>
                  <a:path w="21" h="79">
                    <a:moveTo>
                      <a:pt x="21" y="79"/>
                    </a:moveTo>
                    <a:lnTo>
                      <a:pt x="0" y="2"/>
                    </a:lnTo>
                    <a:lnTo>
                      <a:pt x="8" y="0"/>
                    </a:lnTo>
                    <a:lnTo>
                      <a:pt x="21" y="79"/>
                    </a:lnTo>
                    <a:close/>
                  </a:path>
                </a:pathLst>
              </a:custGeom>
              <a:solidFill>
                <a:srgbClr val="FF0000"/>
              </a:solidFill>
              <a:ln w="9525">
                <a:noFill/>
                <a:round/>
                <a:headEnd/>
                <a:tailEnd/>
              </a:ln>
            </p:spPr>
            <p:txBody>
              <a:bodyPr/>
              <a:lstStyle/>
              <a:p>
                <a:endParaRPr lang="ja-JP" altLang="en-US"/>
              </a:p>
            </p:txBody>
          </p:sp>
          <p:sp>
            <p:nvSpPr>
              <p:cNvPr id="2043" name="Freeform 675"/>
              <p:cNvSpPr>
                <a:spLocks/>
              </p:cNvSpPr>
              <p:nvPr/>
            </p:nvSpPr>
            <p:spPr bwMode="auto">
              <a:xfrm>
                <a:off x="3044" y="1415"/>
                <a:ext cx="12" cy="21"/>
              </a:xfrm>
              <a:custGeom>
                <a:avLst/>
                <a:gdLst/>
                <a:ahLst/>
                <a:cxnLst>
                  <a:cxn ang="0">
                    <a:pos x="0" y="10"/>
                  </a:cxn>
                  <a:cxn ang="0">
                    <a:pos x="58" y="0"/>
                  </a:cxn>
                  <a:cxn ang="0">
                    <a:pos x="71" y="79"/>
                  </a:cxn>
                  <a:cxn ang="0">
                    <a:pos x="84" y="159"/>
                  </a:cxn>
                  <a:cxn ang="0">
                    <a:pos x="27" y="168"/>
                  </a:cxn>
                  <a:cxn ang="0">
                    <a:pos x="13" y="89"/>
                  </a:cxn>
                  <a:cxn ang="0">
                    <a:pos x="0" y="10"/>
                  </a:cxn>
                </a:cxnLst>
                <a:rect l="0" t="0" r="r" b="b"/>
                <a:pathLst>
                  <a:path w="84" h="168">
                    <a:moveTo>
                      <a:pt x="0" y="10"/>
                    </a:moveTo>
                    <a:lnTo>
                      <a:pt x="58" y="0"/>
                    </a:lnTo>
                    <a:lnTo>
                      <a:pt x="71" y="79"/>
                    </a:lnTo>
                    <a:lnTo>
                      <a:pt x="84" y="159"/>
                    </a:lnTo>
                    <a:lnTo>
                      <a:pt x="27" y="168"/>
                    </a:lnTo>
                    <a:lnTo>
                      <a:pt x="13" y="89"/>
                    </a:lnTo>
                    <a:lnTo>
                      <a:pt x="0" y="10"/>
                    </a:lnTo>
                    <a:close/>
                  </a:path>
                </a:pathLst>
              </a:custGeom>
              <a:solidFill>
                <a:srgbClr val="FF0000"/>
              </a:solidFill>
              <a:ln w="9525">
                <a:noFill/>
                <a:round/>
                <a:headEnd/>
                <a:tailEnd/>
              </a:ln>
            </p:spPr>
            <p:txBody>
              <a:bodyPr/>
              <a:lstStyle/>
              <a:p>
                <a:endParaRPr lang="ja-JP" altLang="en-US"/>
              </a:p>
            </p:txBody>
          </p:sp>
          <p:sp>
            <p:nvSpPr>
              <p:cNvPr id="2044" name="Freeform 676"/>
              <p:cNvSpPr>
                <a:spLocks/>
              </p:cNvSpPr>
              <p:nvPr/>
            </p:nvSpPr>
            <p:spPr bwMode="auto">
              <a:xfrm>
                <a:off x="3052" y="1415"/>
                <a:ext cx="2" cy="10"/>
              </a:xfrm>
              <a:custGeom>
                <a:avLst/>
                <a:gdLst/>
                <a:ahLst/>
                <a:cxnLst>
                  <a:cxn ang="0">
                    <a:pos x="13" y="80"/>
                  </a:cxn>
                  <a:cxn ang="0">
                    <a:pos x="0" y="1"/>
                  </a:cxn>
                  <a:cxn ang="0">
                    <a:pos x="8" y="0"/>
                  </a:cxn>
                  <a:cxn ang="0">
                    <a:pos x="13" y="80"/>
                  </a:cxn>
                </a:cxnLst>
                <a:rect l="0" t="0" r="r" b="b"/>
                <a:pathLst>
                  <a:path w="13" h="80">
                    <a:moveTo>
                      <a:pt x="13" y="80"/>
                    </a:moveTo>
                    <a:lnTo>
                      <a:pt x="0" y="1"/>
                    </a:lnTo>
                    <a:lnTo>
                      <a:pt x="8" y="0"/>
                    </a:lnTo>
                    <a:lnTo>
                      <a:pt x="13" y="80"/>
                    </a:lnTo>
                    <a:close/>
                  </a:path>
                </a:pathLst>
              </a:custGeom>
              <a:solidFill>
                <a:srgbClr val="FF0000"/>
              </a:solidFill>
              <a:ln w="9525">
                <a:noFill/>
                <a:round/>
                <a:headEnd/>
                <a:tailEnd/>
              </a:ln>
            </p:spPr>
            <p:txBody>
              <a:bodyPr/>
              <a:lstStyle/>
              <a:p>
                <a:endParaRPr lang="ja-JP" altLang="en-US"/>
              </a:p>
            </p:txBody>
          </p:sp>
          <p:sp>
            <p:nvSpPr>
              <p:cNvPr id="2045" name="Freeform 677"/>
              <p:cNvSpPr>
                <a:spLocks/>
              </p:cNvSpPr>
              <p:nvPr/>
            </p:nvSpPr>
            <p:spPr bwMode="auto">
              <a:xfrm>
                <a:off x="3053" y="1414"/>
                <a:ext cx="10" cy="21"/>
              </a:xfrm>
              <a:custGeom>
                <a:avLst/>
                <a:gdLst/>
                <a:ahLst/>
                <a:cxnLst>
                  <a:cxn ang="0">
                    <a:pos x="0" y="3"/>
                  </a:cxn>
                  <a:cxn ang="0">
                    <a:pos x="60" y="0"/>
                  </a:cxn>
                  <a:cxn ang="0">
                    <a:pos x="65" y="80"/>
                  </a:cxn>
                  <a:cxn ang="0">
                    <a:pos x="69" y="160"/>
                  </a:cxn>
                  <a:cxn ang="0">
                    <a:pos x="10" y="164"/>
                  </a:cxn>
                  <a:cxn ang="0">
                    <a:pos x="5" y="83"/>
                  </a:cxn>
                  <a:cxn ang="0">
                    <a:pos x="0" y="3"/>
                  </a:cxn>
                </a:cxnLst>
                <a:rect l="0" t="0" r="r" b="b"/>
                <a:pathLst>
                  <a:path w="69" h="164">
                    <a:moveTo>
                      <a:pt x="0" y="3"/>
                    </a:moveTo>
                    <a:lnTo>
                      <a:pt x="60" y="0"/>
                    </a:lnTo>
                    <a:lnTo>
                      <a:pt x="65" y="80"/>
                    </a:lnTo>
                    <a:lnTo>
                      <a:pt x="69" y="160"/>
                    </a:lnTo>
                    <a:lnTo>
                      <a:pt x="10" y="164"/>
                    </a:lnTo>
                    <a:lnTo>
                      <a:pt x="5" y="83"/>
                    </a:lnTo>
                    <a:lnTo>
                      <a:pt x="0" y="3"/>
                    </a:lnTo>
                    <a:close/>
                  </a:path>
                </a:pathLst>
              </a:custGeom>
              <a:solidFill>
                <a:srgbClr val="FF0000"/>
              </a:solidFill>
              <a:ln w="9525">
                <a:noFill/>
                <a:round/>
                <a:headEnd/>
                <a:tailEnd/>
              </a:ln>
            </p:spPr>
            <p:txBody>
              <a:bodyPr/>
              <a:lstStyle/>
              <a:p>
                <a:endParaRPr lang="ja-JP" altLang="en-US"/>
              </a:p>
            </p:txBody>
          </p:sp>
          <p:sp>
            <p:nvSpPr>
              <p:cNvPr id="2046" name="Freeform 678"/>
              <p:cNvSpPr>
                <a:spLocks/>
              </p:cNvSpPr>
              <p:nvPr/>
            </p:nvSpPr>
            <p:spPr bwMode="auto">
              <a:xfrm>
                <a:off x="3062" y="1414"/>
                <a:ext cx="1" cy="10"/>
              </a:xfrm>
              <a:custGeom>
                <a:avLst/>
                <a:gdLst/>
                <a:ahLst/>
                <a:cxnLst>
                  <a:cxn ang="0">
                    <a:pos x="5" y="80"/>
                  </a:cxn>
                  <a:cxn ang="0">
                    <a:pos x="0" y="0"/>
                  </a:cxn>
                  <a:cxn ang="0">
                    <a:pos x="9" y="0"/>
                  </a:cxn>
                  <a:cxn ang="0">
                    <a:pos x="5" y="80"/>
                  </a:cxn>
                </a:cxnLst>
                <a:rect l="0" t="0" r="r" b="b"/>
                <a:pathLst>
                  <a:path w="9" h="80">
                    <a:moveTo>
                      <a:pt x="5" y="80"/>
                    </a:moveTo>
                    <a:lnTo>
                      <a:pt x="0" y="0"/>
                    </a:lnTo>
                    <a:lnTo>
                      <a:pt x="9" y="0"/>
                    </a:lnTo>
                    <a:lnTo>
                      <a:pt x="5" y="80"/>
                    </a:lnTo>
                    <a:close/>
                  </a:path>
                </a:pathLst>
              </a:custGeom>
              <a:solidFill>
                <a:srgbClr val="FF0000"/>
              </a:solidFill>
              <a:ln w="9525">
                <a:noFill/>
                <a:round/>
                <a:headEnd/>
                <a:tailEnd/>
              </a:ln>
            </p:spPr>
            <p:txBody>
              <a:bodyPr/>
              <a:lstStyle/>
              <a:p>
                <a:endParaRPr lang="ja-JP" altLang="en-US"/>
              </a:p>
            </p:txBody>
          </p:sp>
          <p:sp>
            <p:nvSpPr>
              <p:cNvPr id="2047" name="Freeform 679"/>
              <p:cNvSpPr>
                <a:spLocks/>
              </p:cNvSpPr>
              <p:nvPr/>
            </p:nvSpPr>
            <p:spPr bwMode="auto">
              <a:xfrm>
                <a:off x="3062" y="1414"/>
                <a:ext cx="10" cy="21"/>
              </a:xfrm>
              <a:custGeom>
                <a:avLst/>
                <a:gdLst/>
                <a:ahLst/>
                <a:cxnLst>
                  <a:cxn ang="0">
                    <a:pos x="9" y="0"/>
                  </a:cxn>
                  <a:cxn ang="0">
                    <a:pos x="69" y="3"/>
                  </a:cxn>
                  <a:cxn ang="0">
                    <a:pos x="63" y="83"/>
                  </a:cxn>
                  <a:cxn ang="0">
                    <a:pos x="59" y="164"/>
                  </a:cxn>
                  <a:cxn ang="0">
                    <a:pos x="0" y="160"/>
                  </a:cxn>
                  <a:cxn ang="0">
                    <a:pos x="5" y="80"/>
                  </a:cxn>
                  <a:cxn ang="0">
                    <a:pos x="9" y="0"/>
                  </a:cxn>
                </a:cxnLst>
                <a:rect l="0" t="0" r="r" b="b"/>
                <a:pathLst>
                  <a:path w="69" h="164">
                    <a:moveTo>
                      <a:pt x="9" y="0"/>
                    </a:moveTo>
                    <a:lnTo>
                      <a:pt x="69" y="3"/>
                    </a:lnTo>
                    <a:lnTo>
                      <a:pt x="63" y="83"/>
                    </a:lnTo>
                    <a:lnTo>
                      <a:pt x="59" y="164"/>
                    </a:lnTo>
                    <a:lnTo>
                      <a:pt x="0" y="160"/>
                    </a:lnTo>
                    <a:lnTo>
                      <a:pt x="5" y="80"/>
                    </a:lnTo>
                    <a:lnTo>
                      <a:pt x="9" y="0"/>
                    </a:lnTo>
                    <a:close/>
                  </a:path>
                </a:pathLst>
              </a:custGeom>
              <a:solidFill>
                <a:srgbClr val="FF0000"/>
              </a:solidFill>
              <a:ln w="9525">
                <a:noFill/>
                <a:round/>
                <a:headEnd/>
                <a:tailEnd/>
              </a:ln>
            </p:spPr>
            <p:txBody>
              <a:bodyPr/>
              <a:lstStyle/>
              <a:p>
                <a:endParaRPr lang="ja-JP" altLang="en-US"/>
              </a:p>
            </p:txBody>
          </p:sp>
          <p:sp>
            <p:nvSpPr>
              <p:cNvPr id="2048" name="Freeform 680"/>
              <p:cNvSpPr>
                <a:spLocks/>
              </p:cNvSpPr>
              <p:nvPr/>
            </p:nvSpPr>
            <p:spPr bwMode="auto">
              <a:xfrm>
                <a:off x="3071" y="1415"/>
                <a:ext cx="2" cy="10"/>
              </a:xfrm>
              <a:custGeom>
                <a:avLst/>
                <a:gdLst/>
                <a:ahLst/>
                <a:cxnLst>
                  <a:cxn ang="0">
                    <a:pos x="0" y="80"/>
                  </a:cxn>
                  <a:cxn ang="0">
                    <a:pos x="6" y="0"/>
                  </a:cxn>
                  <a:cxn ang="0">
                    <a:pos x="14" y="1"/>
                  </a:cxn>
                  <a:cxn ang="0">
                    <a:pos x="0" y="80"/>
                  </a:cxn>
                </a:cxnLst>
                <a:rect l="0" t="0" r="r" b="b"/>
                <a:pathLst>
                  <a:path w="14" h="80">
                    <a:moveTo>
                      <a:pt x="0" y="80"/>
                    </a:moveTo>
                    <a:lnTo>
                      <a:pt x="6" y="0"/>
                    </a:lnTo>
                    <a:lnTo>
                      <a:pt x="14" y="1"/>
                    </a:lnTo>
                    <a:lnTo>
                      <a:pt x="0" y="80"/>
                    </a:lnTo>
                    <a:close/>
                  </a:path>
                </a:pathLst>
              </a:custGeom>
              <a:solidFill>
                <a:srgbClr val="FF0000"/>
              </a:solidFill>
              <a:ln w="9525">
                <a:noFill/>
                <a:round/>
                <a:headEnd/>
                <a:tailEnd/>
              </a:ln>
            </p:spPr>
            <p:txBody>
              <a:bodyPr/>
              <a:lstStyle/>
              <a:p>
                <a:endParaRPr lang="ja-JP" altLang="en-US"/>
              </a:p>
            </p:txBody>
          </p:sp>
          <p:sp>
            <p:nvSpPr>
              <p:cNvPr id="2049" name="Freeform 681"/>
              <p:cNvSpPr>
                <a:spLocks/>
              </p:cNvSpPr>
              <p:nvPr/>
            </p:nvSpPr>
            <p:spPr bwMode="auto">
              <a:xfrm>
                <a:off x="3069" y="1415"/>
                <a:ext cx="12" cy="21"/>
              </a:xfrm>
              <a:custGeom>
                <a:avLst/>
                <a:gdLst/>
                <a:ahLst/>
                <a:cxnLst>
                  <a:cxn ang="0">
                    <a:pos x="26" y="0"/>
                  </a:cxn>
                  <a:cxn ang="0">
                    <a:pos x="84" y="10"/>
                  </a:cxn>
                  <a:cxn ang="0">
                    <a:pos x="71" y="89"/>
                  </a:cxn>
                  <a:cxn ang="0">
                    <a:pos x="57" y="168"/>
                  </a:cxn>
                  <a:cxn ang="0">
                    <a:pos x="0" y="159"/>
                  </a:cxn>
                  <a:cxn ang="0">
                    <a:pos x="12" y="79"/>
                  </a:cxn>
                  <a:cxn ang="0">
                    <a:pos x="26" y="0"/>
                  </a:cxn>
                </a:cxnLst>
                <a:rect l="0" t="0" r="r" b="b"/>
                <a:pathLst>
                  <a:path w="84" h="168">
                    <a:moveTo>
                      <a:pt x="26" y="0"/>
                    </a:moveTo>
                    <a:lnTo>
                      <a:pt x="84" y="10"/>
                    </a:lnTo>
                    <a:lnTo>
                      <a:pt x="71" y="89"/>
                    </a:lnTo>
                    <a:lnTo>
                      <a:pt x="57" y="168"/>
                    </a:lnTo>
                    <a:lnTo>
                      <a:pt x="0" y="159"/>
                    </a:lnTo>
                    <a:lnTo>
                      <a:pt x="12" y="79"/>
                    </a:lnTo>
                    <a:lnTo>
                      <a:pt x="26" y="0"/>
                    </a:lnTo>
                    <a:close/>
                  </a:path>
                </a:pathLst>
              </a:custGeom>
              <a:solidFill>
                <a:srgbClr val="FF0000"/>
              </a:solidFill>
              <a:ln w="9525">
                <a:noFill/>
                <a:round/>
                <a:headEnd/>
                <a:tailEnd/>
              </a:ln>
            </p:spPr>
            <p:txBody>
              <a:bodyPr/>
              <a:lstStyle/>
              <a:p>
                <a:endParaRPr lang="ja-JP" altLang="en-US"/>
              </a:p>
            </p:txBody>
          </p:sp>
          <p:sp>
            <p:nvSpPr>
              <p:cNvPr id="2050" name="Freeform 682"/>
              <p:cNvSpPr>
                <a:spLocks/>
              </p:cNvSpPr>
              <p:nvPr/>
            </p:nvSpPr>
            <p:spPr bwMode="auto">
              <a:xfrm>
                <a:off x="3079" y="1416"/>
                <a:ext cx="3" cy="10"/>
              </a:xfrm>
              <a:custGeom>
                <a:avLst/>
                <a:gdLst/>
                <a:ahLst/>
                <a:cxnLst>
                  <a:cxn ang="0">
                    <a:pos x="0" y="79"/>
                  </a:cxn>
                  <a:cxn ang="0">
                    <a:pos x="13" y="0"/>
                  </a:cxn>
                  <a:cxn ang="0">
                    <a:pos x="21" y="2"/>
                  </a:cxn>
                  <a:cxn ang="0">
                    <a:pos x="0" y="79"/>
                  </a:cxn>
                </a:cxnLst>
                <a:rect l="0" t="0" r="r" b="b"/>
                <a:pathLst>
                  <a:path w="21" h="79">
                    <a:moveTo>
                      <a:pt x="0" y="79"/>
                    </a:moveTo>
                    <a:lnTo>
                      <a:pt x="13" y="0"/>
                    </a:lnTo>
                    <a:lnTo>
                      <a:pt x="21" y="2"/>
                    </a:lnTo>
                    <a:lnTo>
                      <a:pt x="0" y="79"/>
                    </a:lnTo>
                    <a:close/>
                  </a:path>
                </a:pathLst>
              </a:custGeom>
              <a:solidFill>
                <a:srgbClr val="FF0000"/>
              </a:solidFill>
              <a:ln w="9525">
                <a:noFill/>
                <a:round/>
                <a:headEnd/>
                <a:tailEnd/>
              </a:ln>
            </p:spPr>
            <p:txBody>
              <a:bodyPr/>
              <a:lstStyle/>
              <a:p>
                <a:endParaRPr lang="ja-JP" altLang="en-US"/>
              </a:p>
            </p:txBody>
          </p:sp>
          <p:sp>
            <p:nvSpPr>
              <p:cNvPr id="2051" name="Freeform 683"/>
              <p:cNvSpPr>
                <a:spLocks/>
              </p:cNvSpPr>
              <p:nvPr/>
            </p:nvSpPr>
            <p:spPr bwMode="auto">
              <a:xfrm>
                <a:off x="3076" y="1416"/>
                <a:ext cx="14" cy="22"/>
              </a:xfrm>
              <a:custGeom>
                <a:avLst/>
                <a:gdLst/>
                <a:ahLst/>
                <a:cxnLst>
                  <a:cxn ang="0">
                    <a:pos x="43" y="0"/>
                  </a:cxn>
                  <a:cxn ang="0">
                    <a:pos x="99" y="16"/>
                  </a:cxn>
                  <a:cxn ang="0">
                    <a:pos x="77" y="93"/>
                  </a:cxn>
                  <a:cxn ang="0">
                    <a:pos x="55" y="170"/>
                  </a:cxn>
                  <a:cxn ang="0">
                    <a:pos x="0" y="154"/>
                  </a:cxn>
                  <a:cxn ang="0">
                    <a:pos x="22" y="77"/>
                  </a:cxn>
                  <a:cxn ang="0">
                    <a:pos x="43" y="0"/>
                  </a:cxn>
                </a:cxnLst>
                <a:rect l="0" t="0" r="r" b="b"/>
                <a:pathLst>
                  <a:path w="99" h="170">
                    <a:moveTo>
                      <a:pt x="43" y="0"/>
                    </a:moveTo>
                    <a:lnTo>
                      <a:pt x="99" y="16"/>
                    </a:lnTo>
                    <a:lnTo>
                      <a:pt x="77" y="93"/>
                    </a:lnTo>
                    <a:lnTo>
                      <a:pt x="55" y="170"/>
                    </a:lnTo>
                    <a:lnTo>
                      <a:pt x="0" y="154"/>
                    </a:lnTo>
                    <a:lnTo>
                      <a:pt x="22" y="77"/>
                    </a:lnTo>
                    <a:lnTo>
                      <a:pt x="43" y="0"/>
                    </a:lnTo>
                    <a:close/>
                  </a:path>
                </a:pathLst>
              </a:custGeom>
              <a:solidFill>
                <a:srgbClr val="FF0000"/>
              </a:solidFill>
              <a:ln w="9525">
                <a:noFill/>
                <a:round/>
                <a:headEnd/>
                <a:tailEnd/>
              </a:ln>
            </p:spPr>
            <p:txBody>
              <a:bodyPr/>
              <a:lstStyle/>
              <a:p>
                <a:endParaRPr lang="ja-JP" altLang="en-US"/>
              </a:p>
            </p:txBody>
          </p:sp>
          <p:sp>
            <p:nvSpPr>
              <p:cNvPr id="2052" name="Freeform 684"/>
              <p:cNvSpPr>
                <a:spLocks/>
              </p:cNvSpPr>
              <p:nvPr/>
            </p:nvSpPr>
            <p:spPr bwMode="auto">
              <a:xfrm>
                <a:off x="3087" y="1418"/>
                <a:ext cx="4" cy="10"/>
              </a:xfrm>
              <a:custGeom>
                <a:avLst/>
                <a:gdLst/>
                <a:ahLst/>
                <a:cxnLst>
                  <a:cxn ang="0">
                    <a:pos x="0" y="77"/>
                  </a:cxn>
                  <a:cxn ang="0">
                    <a:pos x="22" y="0"/>
                  </a:cxn>
                  <a:cxn ang="0">
                    <a:pos x="30" y="2"/>
                  </a:cxn>
                  <a:cxn ang="0">
                    <a:pos x="0" y="77"/>
                  </a:cxn>
                </a:cxnLst>
                <a:rect l="0" t="0" r="r" b="b"/>
                <a:pathLst>
                  <a:path w="30" h="77">
                    <a:moveTo>
                      <a:pt x="0" y="77"/>
                    </a:moveTo>
                    <a:lnTo>
                      <a:pt x="22" y="0"/>
                    </a:lnTo>
                    <a:lnTo>
                      <a:pt x="30" y="2"/>
                    </a:lnTo>
                    <a:lnTo>
                      <a:pt x="0" y="77"/>
                    </a:lnTo>
                    <a:close/>
                  </a:path>
                </a:pathLst>
              </a:custGeom>
              <a:solidFill>
                <a:srgbClr val="FF0000"/>
              </a:solidFill>
              <a:ln w="9525">
                <a:noFill/>
                <a:round/>
                <a:headEnd/>
                <a:tailEnd/>
              </a:ln>
            </p:spPr>
            <p:txBody>
              <a:bodyPr/>
              <a:lstStyle/>
              <a:p>
                <a:endParaRPr lang="ja-JP" altLang="en-US"/>
              </a:p>
            </p:txBody>
          </p:sp>
          <p:sp>
            <p:nvSpPr>
              <p:cNvPr id="2053" name="Freeform 685"/>
              <p:cNvSpPr>
                <a:spLocks/>
              </p:cNvSpPr>
              <p:nvPr/>
            </p:nvSpPr>
            <p:spPr bwMode="auto">
              <a:xfrm>
                <a:off x="3083" y="1419"/>
                <a:ext cx="16" cy="21"/>
              </a:xfrm>
              <a:custGeom>
                <a:avLst/>
                <a:gdLst/>
                <a:ahLst/>
                <a:cxnLst>
                  <a:cxn ang="0">
                    <a:pos x="60" y="0"/>
                  </a:cxn>
                  <a:cxn ang="0">
                    <a:pos x="114" y="22"/>
                  </a:cxn>
                  <a:cxn ang="0">
                    <a:pos x="83" y="96"/>
                  </a:cxn>
                  <a:cxn ang="0">
                    <a:pos x="53" y="171"/>
                  </a:cxn>
                  <a:cxn ang="0">
                    <a:pos x="0" y="149"/>
                  </a:cxn>
                  <a:cxn ang="0">
                    <a:pos x="30" y="75"/>
                  </a:cxn>
                  <a:cxn ang="0">
                    <a:pos x="60" y="0"/>
                  </a:cxn>
                </a:cxnLst>
                <a:rect l="0" t="0" r="r" b="b"/>
                <a:pathLst>
                  <a:path w="114" h="171">
                    <a:moveTo>
                      <a:pt x="60" y="0"/>
                    </a:moveTo>
                    <a:lnTo>
                      <a:pt x="114" y="22"/>
                    </a:lnTo>
                    <a:lnTo>
                      <a:pt x="83" y="96"/>
                    </a:lnTo>
                    <a:lnTo>
                      <a:pt x="53" y="171"/>
                    </a:lnTo>
                    <a:lnTo>
                      <a:pt x="0" y="149"/>
                    </a:lnTo>
                    <a:lnTo>
                      <a:pt x="30" y="75"/>
                    </a:lnTo>
                    <a:lnTo>
                      <a:pt x="60" y="0"/>
                    </a:lnTo>
                    <a:close/>
                  </a:path>
                </a:pathLst>
              </a:custGeom>
              <a:solidFill>
                <a:srgbClr val="FF0000"/>
              </a:solidFill>
              <a:ln w="9525">
                <a:noFill/>
                <a:round/>
                <a:headEnd/>
                <a:tailEnd/>
              </a:ln>
            </p:spPr>
            <p:txBody>
              <a:bodyPr/>
              <a:lstStyle/>
              <a:p>
                <a:endParaRPr lang="ja-JP" altLang="en-US"/>
              </a:p>
            </p:txBody>
          </p:sp>
          <p:sp>
            <p:nvSpPr>
              <p:cNvPr id="2054" name="Freeform 686"/>
              <p:cNvSpPr>
                <a:spLocks/>
              </p:cNvSpPr>
              <p:nvPr/>
            </p:nvSpPr>
            <p:spPr bwMode="auto">
              <a:xfrm>
                <a:off x="3095" y="1421"/>
                <a:ext cx="5" cy="10"/>
              </a:xfrm>
              <a:custGeom>
                <a:avLst/>
                <a:gdLst/>
                <a:ahLst/>
                <a:cxnLst>
                  <a:cxn ang="0">
                    <a:pos x="0" y="74"/>
                  </a:cxn>
                  <a:cxn ang="0">
                    <a:pos x="31" y="0"/>
                  </a:cxn>
                  <a:cxn ang="0">
                    <a:pos x="38" y="3"/>
                  </a:cxn>
                  <a:cxn ang="0">
                    <a:pos x="0" y="74"/>
                  </a:cxn>
                </a:cxnLst>
                <a:rect l="0" t="0" r="r" b="b"/>
                <a:pathLst>
                  <a:path w="38" h="74">
                    <a:moveTo>
                      <a:pt x="0" y="74"/>
                    </a:moveTo>
                    <a:lnTo>
                      <a:pt x="31" y="0"/>
                    </a:lnTo>
                    <a:lnTo>
                      <a:pt x="38" y="3"/>
                    </a:lnTo>
                    <a:lnTo>
                      <a:pt x="0" y="74"/>
                    </a:lnTo>
                    <a:close/>
                  </a:path>
                </a:pathLst>
              </a:custGeom>
              <a:solidFill>
                <a:srgbClr val="FF0000"/>
              </a:solidFill>
              <a:ln w="9525">
                <a:noFill/>
                <a:round/>
                <a:headEnd/>
                <a:tailEnd/>
              </a:ln>
            </p:spPr>
            <p:txBody>
              <a:bodyPr/>
              <a:lstStyle/>
              <a:p>
                <a:endParaRPr lang="ja-JP" altLang="en-US"/>
              </a:p>
            </p:txBody>
          </p:sp>
          <p:sp>
            <p:nvSpPr>
              <p:cNvPr id="2055" name="Freeform 687"/>
              <p:cNvSpPr>
                <a:spLocks/>
              </p:cNvSpPr>
              <p:nvPr/>
            </p:nvSpPr>
            <p:spPr bwMode="auto">
              <a:xfrm>
                <a:off x="3089" y="1422"/>
                <a:ext cx="18" cy="21"/>
              </a:xfrm>
              <a:custGeom>
                <a:avLst/>
                <a:gdLst/>
                <a:ahLst/>
                <a:cxnLst>
                  <a:cxn ang="0">
                    <a:pos x="75" y="0"/>
                  </a:cxn>
                  <a:cxn ang="0">
                    <a:pos x="126" y="26"/>
                  </a:cxn>
                  <a:cxn ang="0">
                    <a:pos x="88" y="97"/>
                  </a:cxn>
                  <a:cxn ang="0">
                    <a:pos x="50" y="169"/>
                  </a:cxn>
                  <a:cxn ang="0">
                    <a:pos x="0" y="141"/>
                  </a:cxn>
                  <a:cxn ang="0">
                    <a:pos x="37" y="71"/>
                  </a:cxn>
                  <a:cxn ang="0">
                    <a:pos x="75" y="0"/>
                  </a:cxn>
                </a:cxnLst>
                <a:rect l="0" t="0" r="r" b="b"/>
                <a:pathLst>
                  <a:path w="126" h="169">
                    <a:moveTo>
                      <a:pt x="75" y="0"/>
                    </a:moveTo>
                    <a:lnTo>
                      <a:pt x="126" y="26"/>
                    </a:lnTo>
                    <a:lnTo>
                      <a:pt x="88" y="97"/>
                    </a:lnTo>
                    <a:lnTo>
                      <a:pt x="50" y="169"/>
                    </a:lnTo>
                    <a:lnTo>
                      <a:pt x="0" y="141"/>
                    </a:lnTo>
                    <a:lnTo>
                      <a:pt x="37" y="71"/>
                    </a:lnTo>
                    <a:lnTo>
                      <a:pt x="75" y="0"/>
                    </a:lnTo>
                    <a:close/>
                  </a:path>
                </a:pathLst>
              </a:custGeom>
              <a:solidFill>
                <a:srgbClr val="FF0000"/>
              </a:solidFill>
              <a:ln w="9525">
                <a:noFill/>
                <a:round/>
                <a:headEnd/>
                <a:tailEnd/>
              </a:ln>
            </p:spPr>
            <p:txBody>
              <a:bodyPr/>
              <a:lstStyle/>
              <a:p>
                <a:endParaRPr lang="ja-JP" altLang="en-US"/>
              </a:p>
            </p:txBody>
          </p:sp>
          <p:sp>
            <p:nvSpPr>
              <p:cNvPr id="2056" name="Freeform 688"/>
              <p:cNvSpPr>
                <a:spLocks/>
              </p:cNvSpPr>
              <p:nvPr/>
            </p:nvSpPr>
            <p:spPr bwMode="auto">
              <a:xfrm>
                <a:off x="3102" y="1425"/>
                <a:ext cx="6" cy="9"/>
              </a:xfrm>
              <a:custGeom>
                <a:avLst/>
                <a:gdLst/>
                <a:ahLst/>
                <a:cxnLst>
                  <a:cxn ang="0">
                    <a:pos x="0" y="71"/>
                  </a:cxn>
                  <a:cxn ang="0">
                    <a:pos x="38" y="0"/>
                  </a:cxn>
                  <a:cxn ang="0">
                    <a:pos x="45" y="5"/>
                  </a:cxn>
                  <a:cxn ang="0">
                    <a:pos x="0" y="71"/>
                  </a:cxn>
                </a:cxnLst>
                <a:rect l="0" t="0" r="r" b="b"/>
                <a:pathLst>
                  <a:path w="45" h="71">
                    <a:moveTo>
                      <a:pt x="0" y="71"/>
                    </a:moveTo>
                    <a:lnTo>
                      <a:pt x="38" y="0"/>
                    </a:lnTo>
                    <a:lnTo>
                      <a:pt x="45" y="5"/>
                    </a:lnTo>
                    <a:lnTo>
                      <a:pt x="0" y="71"/>
                    </a:lnTo>
                    <a:close/>
                  </a:path>
                </a:pathLst>
              </a:custGeom>
              <a:solidFill>
                <a:srgbClr val="FF0000"/>
              </a:solidFill>
              <a:ln w="9525">
                <a:noFill/>
                <a:round/>
                <a:headEnd/>
                <a:tailEnd/>
              </a:ln>
            </p:spPr>
            <p:txBody>
              <a:bodyPr/>
              <a:lstStyle/>
              <a:p>
                <a:endParaRPr lang="ja-JP" altLang="en-US"/>
              </a:p>
            </p:txBody>
          </p:sp>
          <p:sp>
            <p:nvSpPr>
              <p:cNvPr id="2057" name="Freeform 689"/>
              <p:cNvSpPr>
                <a:spLocks/>
              </p:cNvSpPr>
              <p:nvPr/>
            </p:nvSpPr>
            <p:spPr bwMode="auto">
              <a:xfrm>
                <a:off x="3096" y="1426"/>
                <a:ext cx="19" cy="20"/>
              </a:xfrm>
              <a:custGeom>
                <a:avLst/>
                <a:gdLst/>
                <a:ahLst/>
                <a:cxnLst>
                  <a:cxn ang="0">
                    <a:pos x="89" y="0"/>
                  </a:cxn>
                  <a:cxn ang="0">
                    <a:pos x="137" y="31"/>
                  </a:cxn>
                  <a:cxn ang="0">
                    <a:pos x="92" y="98"/>
                  </a:cxn>
                  <a:cxn ang="0">
                    <a:pos x="47" y="165"/>
                  </a:cxn>
                  <a:cxn ang="0">
                    <a:pos x="0" y="134"/>
                  </a:cxn>
                  <a:cxn ang="0">
                    <a:pos x="44" y="66"/>
                  </a:cxn>
                  <a:cxn ang="0">
                    <a:pos x="89" y="0"/>
                  </a:cxn>
                </a:cxnLst>
                <a:rect l="0" t="0" r="r" b="b"/>
                <a:pathLst>
                  <a:path w="137" h="165">
                    <a:moveTo>
                      <a:pt x="89" y="0"/>
                    </a:moveTo>
                    <a:lnTo>
                      <a:pt x="137" y="31"/>
                    </a:lnTo>
                    <a:lnTo>
                      <a:pt x="92" y="98"/>
                    </a:lnTo>
                    <a:lnTo>
                      <a:pt x="47" y="165"/>
                    </a:lnTo>
                    <a:lnTo>
                      <a:pt x="0" y="134"/>
                    </a:lnTo>
                    <a:lnTo>
                      <a:pt x="44" y="66"/>
                    </a:lnTo>
                    <a:lnTo>
                      <a:pt x="89" y="0"/>
                    </a:lnTo>
                    <a:close/>
                  </a:path>
                </a:pathLst>
              </a:custGeom>
              <a:solidFill>
                <a:srgbClr val="FF0000"/>
              </a:solidFill>
              <a:ln w="9525">
                <a:noFill/>
                <a:round/>
                <a:headEnd/>
                <a:tailEnd/>
              </a:ln>
            </p:spPr>
            <p:txBody>
              <a:bodyPr/>
              <a:lstStyle/>
              <a:p>
                <a:endParaRPr lang="ja-JP" altLang="en-US"/>
              </a:p>
            </p:txBody>
          </p:sp>
          <p:sp>
            <p:nvSpPr>
              <p:cNvPr id="2058" name="Freeform 690"/>
              <p:cNvSpPr>
                <a:spLocks/>
              </p:cNvSpPr>
              <p:nvPr/>
            </p:nvSpPr>
            <p:spPr bwMode="auto">
              <a:xfrm>
                <a:off x="3109" y="1430"/>
                <a:ext cx="7" cy="8"/>
              </a:xfrm>
              <a:custGeom>
                <a:avLst/>
                <a:gdLst/>
                <a:ahLst/>
                <a:cxnLst>
                  <a:cxn ang="0">
                    <a:pos x="0" y="67"/>
                  </a:cxn>
                  <a:cxn ang="0">
                    <a:pos x="45" y="0"/>
                  </a:cxn>
                  <a:cxn ang="0">
                    <a:pos x="51" y="6"/>
                  </a:cxn>
                  <a:cxn ang="0">
                    <a:pos x="0" y="67"/>
                  </a:cxn>
                </a:cxnLst>
                <a:rect l="0" t="0" r="r" b="b"/>
                <a:pathLst>
                  <a:path w="51" h="67">
                    <a:moveTo>
                      <a:pt x="0" y="67"/>
                    </a:moveTo>
                    <a:lnTo>
                      <a:pt x="45" y="0"/>
                    </a:lnTo>
                    <a:lnTo>
                      <a:pt x="51" y="6"/>
                    </a:lnTo>
                    <a:lnTo>
                      <a:pt x="0" y="67"/>
                    </a:lnTo>
                    <a:close/>
                  </a:path>
                </a:pathLst>
              </a:custGeom>
              <a:solidFill>
                <a:srgbClr val="FF0000"/>
              </a:solidFill>
              <a:ln w="9525">
                <a:noFill/>
                <a:round/>
                <a:headEnd/>
                <a:tailEnd/>
              </a:ln>
            </p:spPr>
            <p:txBody>
              <a:bodyPr/>
              <a:lstStyle/>
              <a:p>
                <a:endParaRPr lang="ja-JP" altLang="en-US"/>
              </a:p>
            </p:txBody>
          </p:sp>
          <p:sp>
            <p:nvSpPr>
              <p:cNvPr id="2059" name="Freeform 691"/>
              <p:cNvSpPr>
                <a:spLocks/>
              </p:cNvSpPr>
              <p:nvPr/>
            </p:nvSpPr>
            <p:spPr bwMode="auto">
              <a:xfrm>
                <a:off x="3102" y="1430"/>
                <a:ext cx="21" cy="20"/>
              </a:xfrm>
              <a:custGeom>
                <a:avLst/>
                <a:gdLst/>
                <a:ahLst/>
                <a:cxnLst>
                  <a:cxn ang="0">
                    <a:pos x="102" y="0"/>
                  </a:cxn>
                  <a:cxn ang="0">
                    <a:pos x="147" y="36"/>
                  </a:cxn>
                  <a:cxn ang="0">
                    <a:pos x="96" y="98"/>
                  </a:cxn>
                  <a:cxn ang="0">
                    <a:pos x="45" y="160"/>
                  </a:cxn>
                  <a:cxn ang="0">
                    <a:pos x="0" y="123"/>
                  </a:cxn>
                  <a:cxn ang="0">
                    <a:pos x="51" y="61"/>
                  </a:cxn>
                  <a:cxn ang="0">
                    <a:pos x="102" y="0"/>
                  </a:cxn>
                </a:cxnLst>
                <a:rect l="0" t="0" r="r" b="b"/>
                <a:pathLst>
                  <a:path w="147" h="160">
                    <a:moveTo>
                      <a:pt x="102" y="0"/>
                    </a:moveTo>
                    <a:lnTo>
                      <a:pt x="147" y="36"/>
                    </a:lnTo>
                    <a:lnTo>
                      <a:pt x="96" y="98"/>
                    </a:lnTo>
                    <a:lnTo>
                      <a:pt x="45" y="160"/>
                    </a:lnTo>
                    <a:lnTo>
                      <a:pt x="0" y="123"/>
                    </a:lnTo>
                    <a:lnTo>
                      <a:pt x="51" y="61"/>
                    </a:lnTo>
                    <a:lnTo>
                      <a:pt x="102" y="0"/>
                    </a:lnTo>
                    <a:close/>
                  </a:path>
                </a:pathLst>
              </a:custGeom>
              <a:solidFill>
                <a:srgbClr val="FF0000"/>
              </a:solidFill>
              <a:ln w="9525">
                <a:noFill/>
                <a:round/>
                <a:headEnd/>
                <a:tailEnd/>
              </a:ln>
            </p:spPr>
            <p:txBody>
              <a:bodyPr/>
              <a:lstStyle/>
              <a:p>
                <a:endParaRPr lang="ja-JP" altLang="en-US"/>
              </a:p>
            </p:txBody>
          </p:sp>
          <p:sp>
            <p:nvSpPr>
              <p:cNvPr id="2060" name="Freeform 692"/>
              <p:cNvSpPr>
                <a:spLocks/>
              </p:cNvSpPr>
              <p:nvPr/>
            </p:nvSpPr>
            <p:spPr bwMode="auto">
              <a:xfrm>
                <a:off x="3115" y="1435"/>
                <a:ext cx="8" cy="7"/>
              </a:xfrm>
              <a:custGeom>
                <a:avLst/>
                <a:gdLst/>
                <a:ahLst/>
                <a:cxnLst>
                  <a:cxn ang="0">
                    <a:pos x="0" y="62"/>
                  </a:cxn>
                  <a:cxn ang="0">
                    <a:pos x="51" y="0"/>
                  </a:cxn>
                  <a:cxn ang="0">
                    <a:pos x="57" y="5"/>
                  </a:cxn>
                  <a:cxn ang="0">
                    <a:pos x="0" y="62"/>
                  </a:cxn>
                </a:cxnLst>
                <a:rect l="0" t="0" r="r" b="b"/>
                <a:pathLst>
                  <a:path w="57" h="62">
                    <a:moveTo>
                      <a:pt x="0" y="62"/>
                    </a:moveTo>
                    <a:lnTo>
                      <a:pt x="51" y="0"/>
                    </a:lnTo>
                    <a:lnTo>
                      <a:pt x="57" y="5"/>
                    </a:lnTo>
                    <a:lnTo>
                      <a:pt x="0" y="62"/>
                    </a:lnTo>
                    <a:close/>
                  </a:path>
                </a:pathLst>
              </a:custGeom>
              <a:solidFill>
                <a:srgbClr val="FF0000"/>
              </a:solidFill>
              <a:ln w="9525">
                <a:noFill/>
                <a:round/>
                <a:headEnd/>
                <a:tailEnd/>
              </a:ln>
            </p:spPr>
            <p:txBody>
              <a:bodyPr/>
              <a:lstStyle/>
              <a:p>
                <a:endParaRPr lang="ja-JP" altLang="en-US"/>
              </a:p>
            </p:txBody>
          </p:sp>
          <p:sp>
            <p:nvSpPr>
              <p:cNvPr id="2061" name="Freeform 693"/>
              <p:cNvSpPr>
                <a:spLocks/>
              </p:cNvSpPr>
              <p:nvPr/>
            </p:nvSpPr>
            <p:spPr bwMode="auto">
              <a:xfrm>
                <a:off x="3107" y="1435"/>
                <a:ext cx="22" cy="20"/>
              </a:xfrm>
              <a:custGeom>
                <a:avLst/>
                <a:gdLst/>
                <a:ahLst/>
                <a:cxnLst>
                  <a:cxn ang="0">
                    <a:pos x="115" y="0"/>
                  </a:cxn>
                  <a:cxn ang="0">
                    <a:pos x="156" y="41"/>
                  </a:cxn>
                  <a:cxn ang="0">
                    <a:pos x="99" y="98"/>
                  </a:cxn>
                  <a:cxn ang="0">
                    <a:pos x="42" y="155"/>
                  </a:cxn>
                  <a:cxn ang="0">
                    <a:pos x="0" y="114"/>
                  </a:cxn>
                  <a:cxn ang="0">
                    <a:pos x="58" y="57"/>
                  </a:cxn>
                  <a:cxn ang="0">
                    <a:pos x="115" y="0"/>
                  </a:cxn>
                </a:cxnLst>
                <a:rect l="0" t="0" r="r" b="b"/>
                <a:pathLst>
                  <a:path w="156" h="155">
                    <a:moveTo>
                      <a:pt x="115" y="0"/>
                    </a:moveTo>
                    <a:lnTo>
                      <a:pt x="156" y="41"/>
                    </a:lnTo>
                    <a:lnTo>
                      <a:pt x="99" y="98"/>
                    </a:lnTo>
                    <a:lnTo>
                      <a:pt x="42" y="155"/>
                    </a:lnTo>
                    <a:lnTo>
                      <a:pt x="0" y="114"/>
                    </a:lnTo>
                    <a:lnTo>
                      <a:pt x="58" y="57"/>
                    </a:lnTo>
                    <a:lnTo>
                      <a:pt x="115" y="0"/>
                    </a:lnTo>
                    <a:close/>
                  </a:path>
                </a:pathLst>
              </a:custGeom>
              <a:solidFill>
                <a:srgbClr val="FF0000"/>
              </a:solidFill>
              <a:ln w="9525">
                <a:noFill/>
                <a:round/>
                <a:headEnd/>
                <a:tailEnd/>
              </a:ln>
            </p:spPr>
            <p:txBody>
              <a:bodyPr/>
              <a:lstStyle/>
              <a:p>
                <a:endParaRPr lang="ja-JP" altLang="en-US"/>
              </a:p>
            </p:txBody>
          </p:sp>
          <p:sp>
            <p:nvSpPr>
              <p:cNvPr id="2062" name="Freeform 694"/>
              <p:cNvSpPr>
                <a:spLocks/>
              </p:cNvSpPr>
              <p:nvPr/>
            </p:nvSpPr>
            <p:spPr bwMode="auto">
              <a:xfrm>
                <a:off x="3121" y="1440"/>
                <a:ext cx="9" cy="8"/>
              </a:xfrm>
              <a:custGeom>
                <a:avLst/>
                <a:gdLst/>
                <a:ahLst/>
                <a:cxnLst>
                  <a:cxn ang="0">
                    <a:pos x="0" y="57"/>
                  </a:cxn>
                  <a:cxn ang="0">
                    <a:pos x="57" y="0"/>
                  </a:cxn>
                  <a:cxn ang="0">
                    <a:pos x="62" y="5"/>
                  </a:cxn>
                  <a:cxn ang="0">
                    <a:pos x="0" y="57"/>
                  </a:cxn>
                </a:cxnLst>
                <a:rect l="0" t="0" r="r" b="b"/>
                <a:pathLst>
                  <a:path w="62" h="57">
                    <a:moveTo>
                      <a:pt x="0" y="57"/>
                    </a:moveTo>
                    <a:lnTo>
                      <a:pt x="57" y="0"/>
                    </a:lnTo>
                    <a:lnTo>
                      <a:pt x="62" y="5"/>
                    </a:lnTo>
                    <a:lnTo>
                      <a:pt x="0" y="57"/>
                    </a:lnTo>
                    <a:close/>
                  </a:path>
                </a:pathLst>
              </a:custGeom>
              <a:solidFill>
                <a:srgbClr val="FF0000"/>
              </a:solidFill>
              <a:ln w="9525">
                <a:noFill/>
                <a:round/>
                <a:headEnd/>
                <a:tailEnd/>
              </a:ln>
            </p:spPr>
            <p:txBody>
              <a:bodyPr/>
              <a:lstStyle/>
              <a:p>
                <a:endParaRPr lang="ja-JP" altLang="en-US"/>
              </a:p>
            </p:txBody>
          </p:sp>
          <p:sp>
            <p:nvSpPr>
              <p:cNvPr id="2063" name="Freeform 695"/>
              <p:cNvSpPr>
                <a:spLocks/>
              </p:cNvSpPr>
              <p:nvPr/>
            </p:nvSpPr>
            <p:spPr bwMode="auto">
              <a:xfrm>
                <a:off x="3112" y="1441"/>
                <a:ext cx="23" cy="19"/>
              </a:xfrm>
              <a:custGeom>
                <a:avLst/>
                <a:gdLst/>
                <a:ahLst/>
                <a:cxnLst>
                  <a:cxn ang="0">
                    <a:pos x="125" y="0"/>
                  </a:cxn>
                  <a:cxn ang="0">
                    <a:pos x="163" y="46"/>
                  </a:cxn>
                  <a:cxn ang="0">
                    <a:pos x="100" y="96"/>
                  </a:cxn>
                  <a:cxn ang="0">
                    <a:pos x="39" y="148"/>
                  </a:cxn>
                  <a:cxn ang="0">
                    <a:pos x="0" y="103"/>
                  </a:cxn>
                  <a:cxn ang="0">
                    <a:pos x="63" y="52"/>
                  </a:cxn>
                  <a:cxn ang="0">
                    <a:pos x="125" y="0"/>
                  </a:cxn>
                </a:cxnLst>
                <a:rect l="0" t="0" r="r" b="b"/>
                <a:pathLst>
                  <a:path w="163" h="148">
                    <a:moveTo>
                      <a:pt x="125" y="0"/>
                    </a:moveTo>
                    <a:lnTo>
                      <a:pt x="163" y="46"/>
                    </a:lnTo>
                    <a:lnTo>
                      <a:pt x="100" y="96"/>
                    </a:lnTo>
                    <a:lnTo>
                      <a:pt x="39" y="148"/>
                    </a:lnTo>
                    <a:lnTo>
                      <a:pt x="0" y="103"/>
                    </a:lnTo>
                    <a:lnTo>
                      <a:pt x="63" y="52"/>
                    </a:lnTo>
                    <a:lnTo>
                      <a:pt x="125" y="0"/>
                    </a:lnTo>
                    <a:close/>
                  </a:path>
                </a:pathLst>
              </a:custGeom>
              <a:solidFill>
                <a:srgbClr val="FF0000"/>
              </a:solidFill>
              <a:ln w="9525">
                <a:noFill/>
                <a:round/>
                <a:headEnd/>
                <a:tailEnd/>
              </a:ln>
            </p:spPr>
            <p:txBody>
              <a:bodyPr/>
              <a:lstStyle/>
              <a:p>
                <a:endParaRPr lang="ja-JP" altLang="en-US"/>
              </a:p>
            </p:txBody>
          </p:sp>
          <p:sp>
            <p:nvSpPr>
              <p:cNvPr id="2064" name="Freeform 696"/>
              <p:cNvSpPr>
                <a:spLocks/>
              </p:cNvSpPr>
              <p:nvPr/>
            </p:nvSpPr>
            <p:spPr bwMode="auto">
              <a:xfrm>
                <a:off x="3126" y="1447"/>
                <a:ext cx="10" cy="6"/>
              </a:xfrm>
              <a:custGeom>
                <a:avLst/>
                <a:gdLst/>
                <a:ahLst/>
                <a:cxnLst>
                  <a:cxn ang="0">
                    <a:pos x="0" y="50"/>
                  </a:cxn>
                  <a:cxn ang="0">
                    <a:pos x="63" y="0"/>
                  </a:cxn>
                  <a:cxn ang="0">
                    <a:pos x="67" y="6"/>
                  </a:cxn>
                  <a:cxn ang="0">
                    <a:pos x="0" y="50"/>
                  </a:cxn>
                </a:cxnLst>
                <a:rect l="0" t="0" r="r" b="b"/>
                <a:pathLst>
                  <a:path w="67" h="50">
                    <a:moveTo>
                      <a:pt x="0" y="50"/>
                    </a:moveTo>
                    <a:lnTo>
                      <a:pt x="63" y="0"/>
                    </a:lnTo>
                    <a:lnTo>
                      <a:pt x="67" y="6"/>
                    </a:lnTo>
                    <a:lnTo>
                      <a:pt x="0" y="50"/>
                    </a:lnTo>
                    <a:close/>
                  </a:path>
                </a:pathLst>
              </a:custGeom>
              <a:solidFill>
                <a:srgbClr val="FF0000"/>
              </a:solidFill>
              <a:ln w="9525">
                <a:noFill/>
                <a:round/>
                <a:headEnd/>
                <a:tailEnd/>
              </a:ln>
            </p:spPr>
            <p:txBody>
              <a:bodyPr/>
              <a:lstStyle/>
              <a:p>
                <a:endParaRPr lang="ja-JP" altLang="en-US"/>
              </a:p>
            </p:txBody>
          </p:sp>
          <p:sp>
            <p:nvSpPr>
              <p:cNvPr id="2065" name="Freeform 697"/>
              <p:cNvSpPr>
                <a:spLocks/>
              </p:cNvSpPr>
              <p:nvPr/>
            </p:nvSpPr>
            <p:spPr bwMode="auto">
              <a:xfrm>
                <a:off x="3117" y="1448"/>
                <a:ext cx="24" cy="17"/>
              </a:xfrm>
              <a:custGeom>
                <a:avLst/>
                <a:gdLst/>
                <a:ahLst/>
                <a:cxnLst>
                  <a:cxn ang="0">
                    <a:pos x="134" y="0"/>
                  </a:cxn>
                  <a:cxn ang="0">
                    <a:pos x="167" y="48"/>
                  </a:cxn>
                  <a:cxn ang="0">
                    <a:pos x="101" y="94"/>
                  </a:cxn>
                  <a:cxn ang="0">
                    <a:pos x="34" y="138"/>
                  </a:cxn>
                  <a:cxn ang="0">
                    <a:pos x="0" y="90"/>
                  </a:cxn>
                  <a:cxn ang="0">
                    <a:pos x="67" y="44"/>
                  </a:cxn>
                  <a:cxn ang="0">
                    <a:pos x="134" y="0"/>
                  </a:cxn>
                </a:cxnLst>
                <a:rect l="0" t="0" r="r" b="b"/>
                <a:pathLst>
                  <a:path w="167" h="138">
                    <a:moveTo>
                      <a:pt x="134" y="0"/>
                    </a:moveTo>
                    <a:lnTo>
                      <a:pt x="167" y="48"/>
                    </a:lnTo>
                    <a:lnTo>
                      <a:pt x="101" y="94"/>
                    </a:lnTo>
                    <a:lnTo>
                      <a:pt x="34" y="138"/>
                    </a:lnTo>
                    <a:lnTo>
                      <a:pt x="0" y="90"/>
                    </a:lnTo>
                    <a:lnTo>
                      <a:pt x="67" y="44"/>
                    </a:lnTo>
                    <a:lnTo>
                      <a:pt x="134" y="0"/>
                    </a:lnTo>
                    <a:close/>
                  </a:path>
                </a:pathLst>
              </a:custGeom>
              <a:solidFill>
                <a:srgbClr val="FF0000"/>
              </a:solidFill>
              <a:ln w="9525">
                <a:noFill/>
                <a:round/>
                <a:headEnd/>
                <a:tailEnd/>
              </a:ln>
            </p:spPr>
            <p:txBody>
              <a:bodyPr/>
              <a:lstStyle/>
              <a:p>
                <a:endParaRPr lang="ja-JP" altLang="en-US"/>
              </a:p>
            </p:txBody>
          </p:sp>
          <p:sp>
            <p:nvSpPr>
              <p:cNvPr id="2066" name="Freeform 698"/>
              <p:cNvSpPr>
                <a:spLocks/>
              </p:cNvSpPr>
              <p:nvPr/>
            </p:nvSpPr>
            <p:spPr bwMode="auto">
              <a:xfrm>
                <a:off x="3131" y="1454"/>
                <a:ext cx="10" cy="5"/>
              </a:xfrm>
              <a:custGeom>
                <a:avLst/>
                <a:gdLst/>
                <a:ahLst/>
                <a:cxnLst>
                  <a:cxn ang="0">
                    <a:pos x="0" y="46"/>
                  </a:cxn>
                  <a:cxn ang="0">
                    <a:pos x="66" y="0"/>
                  </a:cxn>
                  <a:cxn ang="0">
                    <a:pos x="70" y="7"/>
                  </a:cxn>
                  <a:cxn ang="0">
                    <a:pos x="0" y="46"/>
                  </a:cxn>
                </a:cxnLst>
                <a:rect l="0" t="0" r="r" b="b"/>
                <a:pathLst>
                  <a:path w="70" h="46">
                    <a:moveTo>
                      <a:pt x="0" y="46"/>
                    </a:moveTo>
                    <a:lnTo>
                      <a:pt x="66" y="0"/>
                    </a:lnTo>
                    <a:lnTo>
                      <a:pt x="70" y="7"/>
                    </a:lnTo>
                    <a:lnTo>
                      <a:pt x="0" y="46"/>
                    </a:lnTo>
                    <a:close/>
                  </a:path>
                </a:pathLst>
              </a:custGeom>
              <a:solidFill>
                <a:srgbClr val="FF0000"/>
              </a:solidFill>
              <a:ln w="9525">
                <a:noFill/>
                <a:round/>
                <a:headEnd/>
                <a:tailEnd/>
              </a:ln>
            </p:spPr>
            <p:txBody>
              <a:bodyPr/>
              <a:lstStyle/>
              <a:p>
                <a:endParaRPr lang="ja-JP" altLang="en-US"/>
              </a:p>
            </p:txBody>
          </p:sp>
          <p:sp>
            <p:nvSpPr>
              <p:cNvPr id="2067" name="Freeform 699"/>
              <p:cNvSpPr>
                <a:spLocks/>
              </p:cNvSpPr>
              <p:nvPr/>
            </p:nvSpPr>
            <p:spPr bwMode="auto">
              <a:xfrm>
                <a:off x="3121" y="1454"/>
                <a:ext cx="25" cy="17"/>
              </a:xfrm>
              <a:custGeom>
                <a:avLst/>
                <a:gdLst/>
                <a:ahLst/>
                <a:cxnLst>
                  <a:cxn ang="0">
                    <a:pos x="141" y="0"/>
                  </a:cxn>
                  <a:cxn ang="0">
                    <a:pos x="171" y="51"/>
                  </a:cxn>
                  <a:cxn ang="0">
                    <a:pos x="100" y="91"/>
                  </a:cxn>
                  <a:cxn ang="0">
                    <a:pos x="30" y="130"/>
                  </a:cxn>
                  <a:cxn ang="0">
                    <a:pos x="0" y="77"/>
                  </a:cxn>
                  <a:cxn ang="0">
                    <a:pos x="71" y="39"/>
                  </a:cxn>
                  <a:cxn ang="0">
                    <a:pos x="141" y="0"/>
                  </a:cxn>
                </a:cxnLst>
                <a:rect l="0" t="0" r="r" b="b"/>
                <a:pathLst>
                  <a:path w="171" h="130">
                    <a:moveTo>
                      <a:pt x="141" y="0"/>
                    </a:moveTo>
                    <a:lnTo>
                      <a:pt x="171" y="51"/>
                    </a:lnTo>
                    <a:lnTo>
                      <a:pt x="100" y="91"/>
                    </a:lnTo>
                    <a:lnTo>
                      <a:pt x="30" y="130"/>
                    </a:lnTo>
                    <a:lnTo>
                      <a:pt x="0" y="77"/>
                    </a:lnTo>
                    <a:lnTo>
                      <a:pt x="71" y="39"/>
                    </a:lnTo>
                    <a:lnTo>
                      <a:pt x="141" y="0"/>
                    </a:lnTo>
                    <a:close/>
                  </a:path>
                </a:pathLst>
              </a:custGeom>
              <a:solidFill>
                <a:srgbClr val="FF0000"/>
              </a:solidFill>
              <a:ln w="9525">
                <a:noFill/>
                <a:round/>
                <a:headEnd/>
                <a:tailEnd/>
              </a:ln>
            </p:spPr>
            <p:txBody>
              <a:bodyPr/>
              <a:lstStyle/>
              <a:p>
                <a:endParaRPr lang="ja-JP" altLang="en-US"/>
              </a:p>
            </p:txBody>
          </p:sp>
          <p:sp>
            <p:nvSpPr>
              <p:cNvPr id="2068" name="Freeform 700"/>
              <p:cNvSpPr>
                <a:spLocks/>
              </p:cNvSpPr>
              <p:nvPr/>
            </p:nvSpPr>
            <p:spPr bwMode="auto">
              <a:xfrm>
                <a:off x="3135" y="1461"/>
                <a:ext cx="11" cy="5"/>
              </a:xfrm>
              <a:custGeom>
                <a:avLst/>
                <a:gdLst/>
                <a:ahLst/>
                <a:cxnLst>
                  <a:cxn ang="0">
                    <a:pos x="0" y="40"/>
                  </a:cxn>
                  <a:cxn ang="0">
                    <a:pos x="71" y="0"/>
                  </a:cxn>
                  <a:cxn ang="0">
                    <a:pos x="74" y="7"/>
                  </a:cxn>
                  <a:cxn ang="0">
                    <a:pos x="0" y="40"/>
                  </a:cxn>
                </a:cxnLst>
                <a:rect l="0" t="0" r="r" b="b"/>
                <a:pathLst>
                  <a:path w="74" h="40">
                    <a:moveTo>
                      <a:pt x="0" y="40"/>
                    </a:moveTo>
                    <a:lnTo>
                      <a:pt x="71" y="0"/>
                    </a:lnTo>
                    <a:lnTo>
                      <a:pt x="74" y="7"/>
                    </a:lnTo>
                    <a:lnTo>
                      <a:pt x="0" y="40"/>
                    </a:lnTo>
                    <a:close/>
                  </a:path>
                </a:pathLst>
              </a:custGeom>
              <a:solidFill>
                <a:srgbClr val="FF0000"/>
              </a:solidFill>
              <a:ln w="9525">
                <a:noFill/>
                <a:round/>
                <a:headEnd/>
                <a:tailEnd/>
              </a:ln>
            </p:spPr>
            <p:txBody>
              <a:bodyPr/>
              <a:lstStyle/>
              <a:p>
                <a:endParaRPr lang="ja-JP" altLang="en-US"/>
              </a:p>
            </p:txBody>
          </p:sp>
          <p:sp>
            <p:nvSpPr>
              <p:cNvPr id="2069" name="Freeform 701"/>
              <p:cNvSpPr>
                <a:spLocks/>
              </p:cNvSpPr>
              <p:nvPr/>
            </p:nvSpPr>
            <p:spPr bwMode="auto">
              <a:xfrm>
                <a:off x="3125" y="1462"/>
                <a:ext cx="25" cy="15"/>
              </a:xfrm>
              <a:custGeom>
                <a:avLst/>
                <a:gdLst/>
                <a:ahLst/>
                <a:cxnLst>
                  <a:cxn ang="0">
                    <a:pos x="148" y="0"/>
                  </a:cxn>
                  <a:cxn ang="0">
                    <a:pos x="173" y="56"/>
                  </a:cxn>
                  <a:cxn ang="0">
                    <a:pos x="98" y="87"/>
                  </a:cxn>
                  <a:cxn ang="0">
                    <a:pos x="24" y="120"/>
                  </a:cxn>
                  <a:cxn ang="0">
                    <a:pos x="0" y="65"/>
                  </a:cxn>
                  <a:cxn ang="0">
                    <a:pos x="74" y="33"/>
                  </a:cxn>
                  <a:cxn ang="0">
                    <a:pos x="148" y="0"/>
                  </a:cxn>
                </a:cxnLst>
                <a:rect l="0" t="0" r="r" b="b"/>
                <a:pathLst>
                  <a:path w="173" h="120">
                    <a:moveTo>
                      <a:pt x="148" y="0"/>
                    </a:moveTo>
                    <a:lnTo>
                      <a:pt x="173" y="56"/>
                    </a:lnTo>
                    <a:lnTo>
                      <a:pt x="98" y="87"/>
                    </a:lnTo>
                    <a:lnTo>
                      <a:pt x="24" y="120"/>
                    </a:lnTo>
                    <a:lnTo>
                      <a:pt x="0" y="65"/>
                    </a:lnTo>
                    <a:lnTo>
                      <a:pt x="74" y="33"/>
                    </a:lnTo>
                    <a:lnTo>
                      <a:pt x="148" y="0"/>
                    </a:lnTo>
                    <a:close/>
                  </a:path>
                </a:pathLst>
              </a:custGeom>
              <a:solidFill>
                <a:srgbClr val="FF0000"/>
              </a:solidFill>
              <a:ln w="9525">
                <a:noFill/>
                <a:round/>
                <a:headEnd/>
                <a:tailEnd/>
              </a:ln>
            </p:spPr>
            <p:txBody>
              <a:bodyPr/>
              <a:lstStyle/>
              <a:p>
                <a:endParaRPr lang="ja-JP" altLang="en-US"/>
              </a:p>
            </p:txBody>
          </p:sp>
          <p:sp>
            <p:nvSpPr>
              <p:cNvPr id="2070" name="Freeform 702"/>
              <p:cNvSpPr>
                <a:spLocks/>
              </p:cNvSpPr>
              <p:nvPr/>
            </p:nvSpPr>
            <p:spPr bwMode="auto">
              <a:xfrm>
                <a:off x="3139" y="1469"/>
                <a:ext cx="11" cy="4"/>
              </a:xfrm>
              <a:custGeom>
                <a:avLst/>
                <a:gdLst/>
                <a:ahLst/>
                <a:cxnLst>
                  <a:cxn ang="0">
                    <a:pos x="0" y="31"/>
                  </a:cxn>
                  <a:cxn ang="0">
                    <a:pos x="75" y="0"/>
                  </a:cxn>
                  <a:cxn ang="0">
                    <a:pos x="77" y="6"/>
                  </a:cxn>
                  <a:cxn ang="0">
                    <a:pos x="0" y="31"/>
                  </a:cxn>
                </a:cxnLst>
                <a:rect l="0" t="0" r="r" b="b"/>
                <a:pathLst>
                  <a:path w="77" h="31">
                    <a:moveTo>
                      <a:pt x="0" y="31"/>
                    </a:moveTo>
                    <a:lnTo>
                      <a:pt x="75" y="0"/>
                    </a:lnTo>
                    <a:lnTo>
                      <a:pt x="77" y="6"/>
                    </a:lnTo>
                    <a:lnTo>
                      <a:pt x="0" y="31"/>
                    </a:lnTo>
                    <a:close/>
                  </a:path>
                </a:pathLst>
              </a:custGeom>
              <a:solidFill>
                <a:srgbClr val="FF0000"/>
              </a:solidFill>
              <a:ln w="9525">
                <a:noFill/>
                <a:round/>
                <a:headEnd/>
                <a:tailEnd/>
              </a:ln>
            </p:spPr>
            <p:txBody>
              <a:bodyPr/>
              <a:lstStyle/>
              <a:p>
                <a:endParaRPr lang="ja-JP" altLang="en-US"/>
              </a:p>
            </p:txBody>
          </p:sp>
          <p:sp>
            <p:nvSpPr>
              <p:cNvPr id="2071" name="Freeform 703"/>
              <p:cNvSpPr>
                <a:spLocks/>
              </p:cNvSpPr>
              <p:nvPr/>
            </p:nvSpPr>
            <p:spPr bwMode="auto">
              <a:xfrm>
                <a:off x="3128" y="1470"/>
                <a:ext cx="25" cy="13"/>
              </a:xfrm>
              <a:custGeom>
                <a:avLst/>
                <a:gdLst/>
                <a:ahLst/>
                <a:cxnLst>
                  <a:cxn ang="0">
                    <a:pos x="153" y="0"/>
                  </a:cxn>
                  <a:cxn ang="0">
                    <a:pos x="173" y="59"/>
                  </a:cxn>
                  <a:cxn ang="0">
                    <a:pos x="95" y="84"/>
                  </a:cxn>
                  <a:cxn ang="0">
                    <a:pos x="19" y="110"/>
                  </a:cxn>
                  <a:cxn ang="0">
                    <a:pos x="0" y="51"/>
                  </a:cxn>
                  <a:cxn ang="0">
                    <a:pos x="76" y="25"/>
                  </a:cxn>
                  <a:cxn ang="0">
                    <a:pos x="153" y="0"/>
                  </a:cxn>
                </a:cxnLst>
                <a:rect l="0" t="0" r="r" b="b"/>
                <a:pathLst>
                  <a:path w="173" h="110">
                    <a:moveTo>
                      <a:pt x="153" y="0"/>
                    </a:moveTo>
                    <a:lnTo>
                      <a:pt x="173" y="59"/>
                    </a:lnTo>
                    <a:lnTo>
                      <a:pt x="95" y="84"/>
                    </a:lnTo>
                    <a:lnTo>
                      <a:pt x="19" y="110"/>
                    </a:lnTo>
                    <a:lnTo>
                      <a:pt x="0" y="51"/>
                    </a:lnTo>
                    <a:lnTo>
                      <a:pt x="76" y="25"/>
                    </a:lnTo>
                    <a:lnTo>
                      <a:pt x="153" y="0"/>
                    </a:lnTo>
                    <a:close/>
                  </a:path>
                </a:pathLst>
              </a:custGeom>
              <a:solidFill>
                <a:srgbClr val="FF0000"/>
              </a:solidFill>
              <a:ln w="9525">
                <a:noFill/>
                <a:round/>
                <a:headEnd/>
                <a:tailEnd/>
              </a:ln>
            </p:spPr>
            <p:txBody>
              <a:bodyPr/>
              <a:lstStyle/>
              <a:p>
                <a:endParaRPr lang="ja-JP" altLang="en-US"/>
              </a:p>
            </p:txBody>
          </p:sp>
          <p:sp>
            <p:nvSpPr>
              <p:cNvPr id="2072" name="Freeform 704"/>
              <p:cNvSpPr>
                <a:spLocks/>
              </p:cNvSpPr>
              <p:nvPr/>
            </p:nvSpPr>
            <p:spPr bwMode="auto">
              <a:xfrm>
                <a:off x="3142" y="1477"/>
                <a:ext cx="11" cy="3"/>
              </a:xfrm>
              <a:custGeom>
                <a:avLst/>
                <a:gdLst/>
                <a:ahLst/>
                <a:cxnLst>
                  <a:cxn ang="0">
                    <a:pos x="0" y="25"/>
                  </a:cxn>
                  <a:cxn ang="0">
                    <a:pos x="78" y="0"/>
                  </a:cxn>
                  <a:cxn ang="0">
                    <a:pos x="79" y="6"/>
                  </a:cxn>
                  <a:cxn ang="0">
                    <a:pos x="0" y="25"/>
                  </a:cxn>
                </a:cxnLst>
                <a:rect l="0" t="0" r="r" b="b"/>
                <a:pathLst>
                  <a:path w="79" h="25">
                    <a:moveTo>
                      <a:pt x="0" y="25"/>
                    </a:moveTo>
                    <a:lnTo>
                      <a:pt x="78" y="0"/>
                    </a:lnTo>
                    <a:lnTo>
                      <a:pt x="79" y="6"/>
                    </a:lnTo>
                    <a:lnTo>
                      <a:pt x="0" y="25"/>
                    </a:lnTo>
                    <a:close/>
                  </a:path>
                </a:pathLst>
              </a:custGeom>
              <a:solidFill>
                <a:srgbClr val="FF0000"/>
              </a:solidFill>
              <a:ln w="9525">
                <a:noFill/>
                <a:round/>
                <a:headEnd/>
                <a:tailEnd/>
              </a:ln>
            </p:spPr>
            <p:txBody>
              <a:bodyPr/>
              <a:lstStyle/>
              <a:p>
                <a:endParaRPr lang="ja-JP" altLang="en-US"/>
              </a:p>
            </p:txBody>
          </p:sp>
          <p:sp>
            <p:nvSpPr>
              <p:cNvPr id="2073" name="Freeform 705"/>
              <p:cNvSpPr>
                <a:spLocks/>
              </p:cNvSpPr>
              <p:nvPr/>
            </p:nvSpPr>
            <p:spPr bwMode="auto">
              <a:xfrm>
                <a:off x="3130" y="1478"/>
                <a:ext cx="25" cy="12"/>
              </a:xfrm>
              <a:custGeom>
                <a:avLst/>
                <a:gdLst/>
                <a:ahLst/>
                <a:cxnLst>
                  <a:cxn ang="0">
                    <a:pos x="157" y="0"/>
                  </a:cxn>
                  <a:cxn ang="0">
                    <a:pos x="172" y="62"/>
                  </a:cxn>
                  <a:cxn ang="0">
                    <a:pos x="93" y="80"/>
                  </a:cxn>
                  <a:cxn ang="0">
                    <a:pos x="15" y="98"/>
                  </a:cxn>
                  <a:cxn ang="0">
                    <a:pos x="0" y="37"/>
                  </a:cxn>
                  <a:cxn ang="0">
                    <a:pos x="78" y="19"/>
                  </a:cxn>
                  <a:cxn ang="0">
                    <a:pos x="157" y="0"/>
                  </a:cxn>
                </a:cxnLst>
                <a:rect l="0" t="0" r="r" b="b"/>
                <a:pathLst>
                  <a:path w="172" h="98">
                    <a:moveTo>
                      <a:pt x="157" y="0"/>
                    </a:moveTo>
                    <a:lnTo>
                      <a:pt x="172" y="62"/>
                    </a:lnTo>
                    <a:lnTo>
                      <a:pt x="93" y="80"/>
                    </a:lnTo>
                    <a:lnTo>
                      <a:pt x="15" y="98"/>
                    </a:lnTo>
                    <a:lnTo>
                      <a:pt x="0" y="37"/>
                    </a:lnTo>
                    <a:lnTo>
                      <a:pt x="78" y="19"/>
                    </a:lnTo>
                    <a:lnTo>
                      <a:pt x="157" y="0"/>
                    </a:lnTo>
                    <a:close/>
                  </a:path>
                </a:pathLst>
              </a:custGeom>
              <a:solidFill>
                <a:srgbClr val="FF0000"/>
              </a:solidFill>
              <a:ln w="9525">
                <a:noFill/>
                <a:round/>
                <a:headEnd/>
                <a:tailEnd/>
              </a:ln>
            </p:spPr>
            <p:txBody>
              <a:bodyPr/>
              <a:lstStyle/>
              <a:p>
                <a:endParaRPr lang="ja-JP" altLang="en-US"/>
              </a:p>
            </p:txBody>
          </p:sp>
          <p:sp>
            <p:nvSpPr>
              <p:cNvPr id="2074" name="Freeform 706"/>
              <p:cNvSpPr>
                <a:spLocks/>
              </p:cNvSpPr>
              <p:nvPr/>
            </p:nvSpPr>
            <p:spPr bwMode="auto">
              <a:xfrm>
                <a:off x="3144" y="1485"/>
                <a:ext cx="11" cy="3"/>
              </a:xfrm>
              <a:custGeom>
                <a:avLst/>
                <a:gdLst/>
                <a:ahLst/>
                <a:cxnLst>
                  <a:cxn ang="0">
                    <a:pos x="0" y="18"/>
                  </a:cxn>
                  <a:cxn ang="0">
                    <a:pos x="79" y="0"/>
                  </a:cxn>
                  <a:cxn ang="0">
                    <a:pos x="80" y="7"/>
                  </a:cxn>
                  <a:cxn ang="0">
                    <a:pos x="0" y="18"/>
                  </a:cxn>
                </a:cxnLst>
                <a:rect l="0" t="0" r="r" b="b"/>
                <a:pathLst>
                  <a:path w="80" h="18">
                    <a:moveTo>
                      <a:pt x="0" y="18"/>
                    </a:moveTo>
                    <a:lnTo>
                      <a:pt x="79" y="0"/>
                    </a:lnTo>
                    <a:lnTo>
                      <a:pt x="80" y="7"/>
                    </a:lnTo>
                    <a:lnTo>
                      <a:pt x="0" y="18"/>
                    </a:lnTo>
                    <a:close/>
                  </a:path>
                </a:pathLst>
              </a:custGeom>
              <a:solidFill>
                <a:srgbClr val="FF0000"/>
              </a:solidFill>
              <a:ln w="9525">
                <a:noFill/>
                <a:round/>
                <a:headEnd/>
                <a:tailEnd/>
              </a:ln>
            </p:spPr>
            <p:txBody>
              <a:bodyPr/>
              <a:lstStyle/>
              <a:p>
                <a:endParaRPr lang="ja-JP" altLang="en-US"/>
              </a:p>
            </p:txBody>
          </p:sp>
          <p:sp>
            <p:nvSpPr>
              <p:cNvPr id="2075" name="Freeform 707"/>
              <p:cNvSpPr>
                <a:spLocks/>
              </p:cNvSpPr>
              <p:nvPr/>
            </p:nvSpPr>
            <p:spPr bwMode="auto">
              <a:xfrm>
                <a:off x="3132" y="1486"/>
                <a:ext cx="24" cy="11"/>
              </a:xfrm>
              <a:custGeom>
                <a:avLst/>
                <a:gdLst/>
                <a:ahLst/>
                <a:cxnLst>
                  <a:cxn ang="0">
                    <a:pos x="159" y="0"/>
                  </a:cxn>
                  <a:cxn ang="0">
                    <a:pos x="167" y="62"/>
                  </a:cxn>
                  <a:cxn ang="0">
                    <a:pos x="88" y="74"/>
                  </a:cxn>
                  <a:cxn ang="0">
                    <a:pos x="8" y="84"/>
                  </a:cxn>
                  <a:cxn ang="0">
                    <a:pos x="0" y="22"/>
                  </a:cxn>
                  <a:cxn ang="0">
                    <a:pos x="79" y="11"/>
                  </a:cxn>
                  <a:cxn ang="0">
                    <a:pos x="159" y="0"/>
                  </a:cxn>
                </a:cxnLst>
                <a:rect l="0" t="0" r="r" b="b"/>
                <a:pathLst>
                  <a:path w="167" h="84">
                    <a:moveTo>
                      <a:pt x="159" y="0"/>
                    </a:moveTo>
                    <a:lnTo>
                      <a:pt x="167" y="62"/>
                    </a:lnTo>
                    <a:lnTo>
                      <a:pt x="88" y="74"/>
                    </a:lnTo>
                    <a:lnTo>
                      <a:pt x="8" y="84"/>
                    </a:lnTo>
                    <a:lnTo>
                      <a:pt x="0" y="22"/>
                    </a:lnTo>
                    <a:lnTo>
                      <a:pt x="79" y="11"/>
                    </a:lnTo>
                    <a:lnTo>
                      <a:pt x="159" y="0"/>
                    </a:lnTo>
                    <a:close/>
                  </a:path>
                </a:pathLst>
              </a:custGeom>
              <a:solidFill>
                <a:srgbClr val="FF0000"/>
              </a:solidFill>
              <a:ln w="9525">
                <a:noFill/>
                <a:round/>
                <a:headEnd/>
                <a:tailEnd/>
              </a:ln>
            </p:spPr>
            <p:txBody>
              <a:bodyPr/>
              <a:lstStyle/>
              <a:p>
                <a:endParaRPr lang="ja-JP" altLang="en-US"/>
              </a:p>
            </p:txBody>
          </p:sp>
          <p:sp>
            <p:nvSpPr>
              <p:cNvPr id="2076" name="Freeform 708"/>
              <p:cNvSpPr>
                <a:spLocks/>
              </p:cNvSpPr>
              <p:nvPr/>
            </p:nvSpPr>
            <p:spPr bwMode="auto">
              <a:xfrm>
                <a:off x="3145" y="1494"/>
                <a:ext cx="12" cy="1"/>
              </a:xfrm>
              <a:custGeom>
                <a:avLst/>
                <a:gdLst/>
                <a:ahLst/>
                <a:cxnLst>
                  <a:cxn ang="0">
                    <a:pos x="0" y="12"/>
                  </a:cxn>
                  <a:cxn ang="0">
                    <a:pos x="79" y="0"/>
                  </a:cxn>
                  <a:cxn ang="0">
                    <a:pos x="81" y="8"/>
                  </a:cxn>
                  <a:cxn ang="0">
                    <a:pos x="0" y="12"/>
                  </a:cxn>
                </a:cxnLst>
                <a:rect l="0" t="0" r="r" b="b"/>
                <a:pathLst>
                  <a:path w="81" h="12">
                    <a:moveTo>
                      <a:pt x="0" y="12"/>
                    </a:moveTo>
                    <a:lnTo>
                      <a:pt x="79" y="0"/>
                    </a:lnTo>
                    <a:lnTo>
                      <a:pt x="81" y="8"/>
                    </a:lnTo>
                    <a:lnTo>
                      <a:pt x="0" y="12"/>
                    </a:lnTo>
                    <a:close/>
                  </a:path>
                </a:pathLst>
              </a:custGeom>
              <a:solidFill>
                <a:srgbClr val="FF0000"/>
              </a:solidFill>
              <a:ln w="9525">
                <a:noFill/>
                <a:round/>
                <a:headEnd/>
                <a:tailEnd/>
              </a:ln>
            </p:spPr>
            <p:txBody>
              <a:bodyPr/>
              <a:lstStyle/>
              <a:p>
                <a:endParaRPr lang="ja-JP" altLang="en-US"/>
              </a:p>
            </p:txBody>
          </p:sp>
          <p:sp>
            <p:nvSpPr>
              <p:cNvPr id="2077" name="Freeform 709"/>
              <p:cNvSpPr>
                <a:spLocks/>
              </p:cNvSpPr>
              <p:nvPr/>
            </p:nvSpPr>
            <p:spPr bwMode="auto">
              <a:xfrm>
                <a:off x="3133" y="1495"/>
                <a:ext cx="24" cy="9"/>
              </a:xfrm>
              <a:custGeom>
                <a:avLst/>
                <a:gdLst/>
                <a:ahLst/>
                <a:cxnLst>
                  <a:cxn ang="0">
                    <a:pos x="162" y="0"/>
                  </a:cxn>
                  <a:cxn ang="0">
                    <a:pos x="165" y="65"/>
                  </a:cxn>
                  <a:cxn ang="0">
                    <a:pos x="84" y="68"/>
                  </a:cxn>
                  <a:cxn ang="0">
                    <a:pos x="3" y="71"/>
                  </a:cxn>
                  <a:cxn ang="0">
                    <a:pos x="0" y="7"/>
                  </a:cxn>
                  <a:cxn ang="0">
                    <a:pos x="81" y="4"/>
                  </a:cxn>
                  <a:cxn ang="0">
                    <a:pos x="162" y="0"/>
                  </a:cxn>
                </a:cxnLst>
                <a:rect l="0" t="0" r="r" b="b"/>
                <a:pathLst>
                  <a:path w="165" h="71">
                    <a:moveTo>
                      <a:pt x="162" y="0"/>
                    </a:moveTo>
                    <a:lnTo>
                      <a:pt x="165" y="65"/>
                    </a:lnTo>
                    <a:lnTo>
                      <a:pt x="84" y="68"/>
                    </a:lnTo>
                    <a:lnTo>
                      <a:pt x="3" y="71"/>
                    </a:lnTo>
                    <a:lnTo>
                      <a:pt x="0" y="7"/>
                    </a:lnTo>
                    <a:lnTo>
                      <a:pt x="81" y="4"/>
                    </a:lnTo>
                    <a:lnTo>
                      <a:pt x="162" y="0"/>
                    </a:lnTo>
                    <a:close/>
                  </a:path>
                </a:pathLst>
              </a:custGeom>
              <a:solidFill>
                <a:srgbClr val="FF0000"/>
              </a:solidFill>
              <a:ln w="9525">
                <a:noFill/>
                <a:round/>
                <a:headEnd/>
                <a:tailEnd/>
              </a:ln>
            </p:spPr>
            <p:txBody>
              <a:bodyPr/>
              <a:lstStyle/>
              <a:p>
                <a:endParaRPr lang="ja-JP" altLang="en-US"/>
              </a:p>
            </p:txBody>
          </p:sp>
          <p:sp>
            <p:nvSpPr>
              <p:cNvPr id="2078" name="Freeform 710"/>
              <p:cNvSpPr>
                <a:spLocks/>
              </p:cNvSpPr>
              <p:nvPr/>
            </p:nvSpPr>
            <p:spPr bwMode="auto">
              <a:xfrm>
                <a:off x="3145" y="1503"/>
                <a:ext cx="12" cy="1"/>
              </a:xfrm>
              <a:custGeom>
                <a:avLst/>
                <a:gdLst/>
                <a:ahLst/>
                <a:cxnLst>
                  <a:cxn ang="0">
                    <a:pos x="0" y="3"/>
                  </a:cxn>
                  <a:cxn ang="0">
                    <a:pos x="81" y="0"/>
                  </a:cxn>
                  <a:cxn ang="0">
                    <a:pos x="81" y="6"/>
                  </a:cxn>
                  <a:cxn ang="0">
                    <a:pos x="0" y="3"/>
                  </a:cxn>
                </a:cxnLst>
                <a:rect l="0" t="0" r="r" b="b"/>
                <a:pathLst>
                  <a:path w="81" h="6">
                    <a:moveTo>
                      <a:pt x="0" y="3"/>
                    </a:moveTo>
                    <a:lnTo>
                      <a:pt x="81" y="0"/>
                    </a:lnTo>
                    <a:lnTo>
                      <a:pt x="81" y="6"/>
                    </a:lnTo>
                    <a:lnTo>
                      <a:pt x="0" y="3"/>
                    </a:lnTo>
                    <a:close/>
                  </a:path>
                </a:pathLst>
              </a:custGeom>
              <a:solidFill>
                <a:srgbClr val="FF0000"/>
              </a:solidFill>
              <a:ln w="9525">
                <a:noFill/>
                <a:round/>
                <a:headEnd/>
                <a:tailEnd/>
              </a:ln>
            </p:spPr>
            <p:txBody>
              <a:bodyPr/>
              <a:lstStyle/>
              <a:p>
                <a:endParaRPr lang="ja-JP" altLang="en-US"/>
              </a:p>
            </p:txBody>
          </p:sp>
          <p:sp>
            <p:nvSpPr>
              <p:cNvPr id="2079" name="Freeform 711"/>
              <p:cNvSpPr>
                <a:spLocks/>
              </p:cNvSpPr>
              <p:nvPr/>
            </p:nvSpPr>
            <p:spPr bwMode="auto">
              <a:xfrm>
                <a:off x="3133" y="1503"/>
                <a:ext cx="24" cy="9"/>
              </a:xfrm>
              <a:custGeom>
                <a:avLst/>
                <a:gdLst/>
                <a:ahLst/>
                <a:cxnLst>
                  <a:cxn ang="0">
                    <a:pos x="165" y="6"/>
                  </a:cxn>
                  <a:cxn ang="0">
                    <a:pos x="162" y="72"/>
                  </a:cxn>
                  <a:cxn ang="0">
                    <a:pos x="81" y="68"/>
                  </a:cxn>
                  <a:cxn ang="0">
                    <a:pos x="0" y="64"/>
                  </a:cxn>
                  <a:cxn ang="0">
                    <a:pos x="3" y="0"/>
                  </a:cxn>
                  <a:cxn ang="0">
                    <a:pos x="84" y="3"/>
                  </a:cxn>
                  <a:cxn ang="0">
                    <a:pos x="165" y="6"/>
                  </a:cxn>
                </a:cxnLst>
                <a:rect l="0" t="0" r="r" b="b"/>
                <a:pathLst>
                  <a:path w="165" h="72">
                    <a:moveTo>
                      <a:pt x="165" y="6"/>
                    </a:moveTo>
                    <a:lnTo>
                      <a:pt x="162" y="72"/>
                    </a:lnTo>
                    <a:lnTo>
                      <a:pt x="81" y="68"/>
                    </a:lnTo>
                    <a:lnTo>
                      <a:pt x="0" y="64"/>
                    </a:lnTo>
                    <a:lnTo>
                      <a:pt x="3" y="0"/>
                    </a:lnTo>
                    <a:lnTo>
                      <a:pt x="84" y="3"/>
                    </a:lnTo>
                    <a:lnTo>
                      <a:pt x="165" y="6"/>
                    </a:lnTo>
                    <a:close/>
                  </a:path>
                </a:pathLst>
              </a:custGeom>
              <a:solidFill>
                <a:srgbClr val="FF0000"/>
              </a:solidFill>
              <a:ln w="9525">
                <a:noFill/>
                <a:round/>
                <a:headEnd/>
                <a:tailEnd/>
              </a:ln>
            </p:spPr>
            <p:txBody>
              <a:bodyPr/>
              <a:lstStyle/>
              <a:p>
                <a:endParaRPr lang="ja-JP" altLang="en-US"/>
              </a:p>
            </p:txBody>
          </p:sp>
          <p:sp>
            <p:nvSpPr>
              <p:cNvPr id="2080" name="Freeform 712"/>
              <p:cNvSpPr>
                <a:spLocks/>
              </p:cNvSpPr>
              <p:nvPr/>
            </p:nvSpPr>
            <p:spPr bwMode="auto">
              <a:xfrm>
                <a:off x="3145" y="1512"/>
                <a:ext cx="12" cy="1"/>
              </a:xfrm>
              <a:custGeom>
                <a:avLst/>
                <a:gdLst/>
                <a:ahLst/>
                <a:cxnLst>
                  <a:cxn ang="0">
                    <a:pos x="0" y="0"/>
                  </a:cxn>
                  <a:cxn ang="0">
                    <a:pos x="81" y="4"/>
                  </a:cxn>
                  <a:cxn ang="0">
                    <a:pos x="79" y="11"/>
                  </a:cxn>
                  <a:cxn ang="0">
                    <a:pos x="0" y="0"/>
                  </a:cxn>
                </a:cxnLst>
                <a:rect l="0" t="0" r="r" b="b"/>
                <a:pathLst>
                  <a:path w="81" h="11">
                    <a:moveTo>
                      <a:pt x="0" y="0"/>
                    </a:moveTo>
                    <a:lnTo>
                      <a:pt x="81" y="4"/>
                    </a:lnTo>
                    <a:lnTo>
                      <a:pt x="79" y="11"/>
                    </a:lnTo>
                    <a:lnTo>
                      <a:pt x="0" y="0"/>
                    </a:lnTo>
                    <a:close/>
                  </a:path>
                </a:pathLst>
              </a:custGeom>
              <a:solidFill>
                <a:srgbClr val="FF0000"/>
              </a:solidFill>
              <a:ln w="9525">
                <a:noFill/>
                <a:round/>
                <a:headEnd/>
                <a:tailEnd/>
              </a:ln>
            </p:spPr>
            <p:txBody>
              <a:bodyPr/>
              <a:lstStyle/>
              <a:p>
                <a:endParaRPr lang="ja-JP" altLang="en-US"/>
              </a:p>
            </p:txBody>
          </p:sp>
          <p:sp>
            <p:nvSpPr>
              <p:cNvPr id="2081" name="Freeform 713"/>
              <p:cNvSpPr>
                <a:spLocks/>
              </p:cNvSpPr>
              <p:nvPr/>
            </p:nvSpPr>
            <p:spPr bwMode="auto">
              <a:xfrm>
                <a:off x="3132" y="1510"/>
                <a:ext cx="24" cy="11"/>
              </a:xfrm>
              <a:custGeom>
                <a:avLst/>
                <a:gdLst/>
                <a:ahLst/>
                <a:cxnLst>
                  <a:cxn ang="0">
                    <a:pos x="167" y="22"/>
                  </a:cxn>
                  <a:cxn ang="0">
                    <a:pos x="159" y="84"/>
                  </a:cxn>
                  <a:cxn ang="0">
                    <a:pos x="79" y="74"/>
                  </a:cxn>
                  <a:cxn ang="0">
                    <a:pos x="0" y="62"/>
                  </a:cxn>
                  <a:cxn ang="0">
                    <a:pos x="8" y="0"/>
                  </a:cxn>
                  <a:cxn ang="0">
                    <a:pos x="88" y="11"/>
                  </a:cxn>
                  <a:cxn ang="0">
                    <a:pos x="167" y="22"/>
                  </a:cxn>
                </a:cxnLst>
                <a:rect l="0" t="0" r="r" b="b"/>
                <a:pathLst>
                  <a:path w="167" h="84">
                    <a:moveTo>
                      <a:pt x="167" y="22"/>
                    </a:moveTo>
                    <a:lnTo>
                      <a:pt x="159" y="84"/>
                    </a:lnTo>
                    <a:lnTo>
                      <a:pt x="79" y="74"/>
                    </a:lnTo>
                    <a:lnTo>
                      <a:pt x="0" y="62"/>
                    </a:lnTo>
                    <a:lnTo>
                      <a:pt x="8" y="0"/>
                    </a:lnTo>
                    <a:lnTo>
                      <a:pt x="88" y="11"/>
                    </a:lnTo>
                    <a:lnTo>
                      <a:pt x="167" y="22"/>
                    </a:lnTo>
                    <a:close/>
                  </a:path>
                </a:pathLst>
              </a:custGeom>
              <a:solidFill>
                <a:srgbClr val="FF0000"/>
              </a:solidFill>
              <a:ln w="9525">
                <a:noFill/>
                <a:round/>
                <a:headEnd/>
                <a:tailEnd/>
              </a:ln>
            </p:spPr>
            <p:txBody>
              <a:bodyPr/>
              <a:lstStyle/>
              <a:p>
                <a:endParaRPr lang="ja-JP" altLang="en-US"/>
              </a:p>
            </p:txBody>
          </p:sp>
          <p:sp>
            <p:nvSpPr>
              <p:cNvPr id="2082" name="Freeform 714"/>
              <p:cNvSpPr>
                <a:spLocks/>
              </p:cNvSpPr>
              <p:nvPr/>
            </p:nvSpPr>
            <p:spPr bwMode="auto">
              <a:xfrm>
                <a:off x="3144" y="1519"/>
                <a:ext cx="11" cy="3"/>
              </a:xfrm>
              <a:custGeom>
                <a:avLst/>
                <a:gdLst/>
                <a:ahLst/>
                <a:cxnLst>
                  <a:cxn ang="0">
                    <a:pos x="0" y="0"/>
                  </a:cxn>
                  <a:cxn ang="0">
                    <a:pos x="80" y="10"/>
                  </a:cxn>
                  <a:cxn ang="0">
                    <a:pos x="79" y="18"/>
                  </a:cxn>
                  <a:cxn ang="0">
                    <a:pos x="0" y="0"/>
                  </a:cxn>
                </a:cxnLst>
                <a:rect l="0" t="0" r="r" b="b"/>
                <a:pathLst>
                  <a:path w="80" h="18">
                    <a:moveTo>
                      <a:pt x="0" y="0"/>
                    </a:moveTo>
                    <a:lnTo>
                      <a:pt x="80" y="10"/>
                    </a:lnTo>
                    <a:lnTo>
                      <a:pt x="79" y="18"/>
                    </a:lnTo>
                    <a:lnTo>
                      <a:pt x="0" y="0"/>
                    </a:lnTo>
                    <a:close/>
                  </a:path>
                </a:pathLst>
              </a:custGeom>
              <a:solidFill>
                <a:srgbClr val="FF0000"/>
              </a:solidFill>
              <a:ln w="9525">
                <a:noFill/>
                <a:round/>
                <a:headEnd/>
                <a:tailEnd/>
              </a:ln>
            </p:spPr>
            <p:txBody>
              <a:bodyPr/>
              <a:lstStyle/>
              <a:p>
                <a:endParaRPr lang="ja-JP" altLang="en-US"/>
              </a:p>
            </p:txBody>
          </p:sp>
          <p:sp>
            <p:nvSpPr>
              <p:cNvPr id="2083" name="Freeform 715"/>
              <p:cNvSpPr>
                <a:spLocks/>
              </p:cNvSpPr>
              <p:nvPr/>
            </p:nvSpPr>
            <p:spPr bwMode="auto">
              <a:xfrm>
                <a:off x="3130" y="1517"/>
                <a:ext cx="25" cy="12"/>
              </a:xfrm>
              <a:custGeom>
                <a:avLst/>
                <a:gdLst/>
                <a:ahLst/>
                <a:cxnLst>
                  <a:cxn ang="0">
                    <a:pos x="172" y="36"/>
                  </a:cxn>
                  <a:cxn ang="0">
                    <a:pos x="157" y="97"/>
                  </a:cxn>
                  <a:cxn ang="0">
                    <a:pos x="78" y="78"/>
                  </a:cxn>
                  <a:cxn ang="0">
                    <a:pos x="0" y="60"/>
                  </a:cxn>
                  <a:cxn ang="0">
                    <a:pos x="15" y="0"/>
                  </a:cxn>
                  <a:cxn ang="0">
                    <a:pos x="93" y="18"/>
                  </a:cxn>
                  <a:cxn ang="0">
                    <a:pos x="172" y="36"/>
                  </a:cxn>
                </a:cxnLst>
                <a:rect l="0" t="0" r="r" b="b"/>
                <a:pathLst>
                  <a:path w="172" h="97">
                    <a:moveTo>
                      <a:pt x="172" y="36"/>
                    </a:moveTo>
                    <a:lnTo>
                      <a:pt x="157" y="97"/>
                    </a:lnTo>
                    <a:lnTo>
                      <a:pt x="78" y="78"/>
                    </a:lnTo>
                    <a:lnTo>
                      <a:pt x="0" y="60"/>
                    </a:lnTo>
                    <a:lnTo>
                      <a:pt x="15" y="0"/>
                    </a:lnTo>
                    <a:lnTo>
                      <a:pt x="93" y="18"/>
                    </a:lnTo>
                    <a:lnTo>
                      <a:pt x="172" y="36"/>
                    </a:lnTo>
                    <a:close/>
                  </a:path>
                </a:pathLst>
              </a:custGeom>
              <a:solidFill>
                <a:srgbClr val="FF0000"/>
              </a:solidFill>
              <a:ln w="9525">
                <a:noFill/>
                <a:round/>
                <a:headEnd/>
                <a:tailEnd/>
              </a:ln>
            </p:spPr>
            <p:txBody>
              <a:bodyPr/>
              <a:lstStyle/>
              <a:p>
                <a:endParaRPr lang="ja-JP" altLang="en-US"/>
              </a:p>
            </p:txBody>
          </p:sp>
          <p:sp>
            <p:nvSpPr>
              <p:cNvPr id="2084" name="Freeform 716"/>
              <p:cNvSpPr>
                <a:spLocks/>
              </p:cNvSpPr>
              <p:nvPr/>
            </p:nvSpPr>
            <p:spPr bwMode="auto">
              <a:xfrm>
                <a:off x="3142" y="1527"/>
                <a:ext cx="11" cy="3"/>
              </a:xfrm>
              <a:custGeom>
                <a:avLst/>
                <a:gdLst/>
                <a:ahLst/>
                <a:cxnLst>
                  <a:cxn ang="0">
                    <a:pos x="0" y="0"/>
                  </a:cxn>
                  <a:cxn ang="0">
                    <a:pos x="79" y="19"/>
                  </a:cxn>
                  <a:cxn ang="0">
                    <a:pos x="78" y="25"/>
                  </a:cxn>
                  <a:cxn ang="0">
                    <a:pos x="0" y="0"/>
                  </a:cxn>
                </a:cxnLst>
                <a:rect l="0" t="0" r="r" b="b"/>
                <a:pathLst>
                  <a:path w="79" h="25">
                    <a:moveTo>
                      <a:pt x="0" y="0"/>
                    </a:moveTo>
                    <a:lnTo>
                      <a:pt x="79" y="19"/>
                    </a:lnTo>
                    <a:lnTo>
                      <a:pt x="78" y="25"/>
                    </a:lnTo>
                    <a:lnTo>
                      <a:pt x="0" y="0"/>
                    </a:lnTo>
                    <a:close/>
                  </a:path>
                </a:pathLst>
              </a:custGeom>
              <a:solidFill>
                <a:srgbClr val="FF0000"/>
              </a:solidFill>
              <a:ln w="9525">
                <a:noFill/>
                <a:round/>
                <a:headEnd/>
                <a:tailEnd/>
              </a:ln>
            </p:spPr>
            <p:txBody>
              <a:bodyPr/>
              <a:lstStyle/>
              <a:p>
                <a:endParaRPr lang="ja-JP" altLang="en-US"/>
              </a:p>
            </p:txBody>
          </p:sp>
          <p:sp>
            <p:nvSpPr>
              <p:cNvPr id="2085" name="Freeform 717"/>
              <p:cNvSpPr>
                <a:spLocks/>
              </p:cNvSpPr>
              <p:nvPr/>
            </p:nvSpPr>
            <p:spPr bwMode="auto">
              <a:xfrm>
                <a:off x="3128" y="1524"/>
                <a:ext cx="25" cy="14"/>
              </a:xfrm>
              <a:custGeom>
                <a:avLst/>
                <a:gdLst/>
                <a:ahLst/>
                <a:cxnLst>
                  <a:cxn ang="0">
                    <a:pos x="173" y="50"/>
                  </a:cxn>
                  <a:cxn ang="0">
                    <a:pos x="153" y="109"/>
                  </a:cxn>
                  <a:cxn ang="0">
                    <a:pos x="76" y="84"/>
                  </a:cxn>
                  <a:cxn ang="0">
                    <a:pos x="0" y="59"/>
                  </a:cxn>
                  <a:cxn ang="0">
                    <a:pos x="19" y="0"/>
                  </a:cxn>
                  <a:cxn ang="0">
                    <a:pos x="95" y="25"/>
                  </a:cxn>
                  <a:cxn ang="0">
                    <a:pos x="173" y="50"/>
                  </a:cxn>
                </a:cxnLst>
                <a:rect l="0" t="0" r="r" b="b"/>
                <a:pathLst>
                  <a:path w="173" h="109">
                    <a:moveTo>
                      <a:pt x="173" y="50"/>
                    </a:moveTo>
                    <a:lnTo>
                      <a:pt x="153" y="109"/>
                    </a:lnTo>
                    <a:lnTo>
                      <a:pt x="76" y="84"/>
                    </a:lnTo>
                    <a:lnTo>
                      <a:pt x="0" y="59"/>
                    </a:lnTo>
                    <a:lnTo>
                      <a:pt x="19" y="0"/>
                    </a:lnTo>
                    <a:lnTo>
                      <a:pt x="95" y="25"/>
                    </a:lnTo>
                    <a:lnTo>
                      <a:pt x="173" y="50"/>
                    </a:lnTo>
                    <a:close/>
                  </a:path>
                </a:pathLst>
              </a:custGeom>
              <a:solidFill>
                <a:srgbClr val="FF0000"/>
              </a:solidFill>
              <a:ln w="9525">
                <a:noFill/>
                <a:round/>
                <a:headEnd/>
                <a:tailEnd/>
              </a:ln>
            </p:spPr>
            <p:txBody>
              <a:bodyPr/>
              <a:lstStyle/>
              <a:p>
                <a:endParaRPr lang="ja-JP" altLang="en-US"/>
              </a:p>
            </p:txBody>
          </p:sp>
          <p:sp>
            <p:nvSpPr>
              <p:cNvPr id="2086" name="Freeform 718"/>
              <p:cNvSpPr>
                <a:spLocks/>
              </p:cNvSpPr>
              <p:nvPr/>
            </p:nvSpPr>
            <p:spPr bwMode="auto">
              <a:xfrm>
                <a:off x="3139" y="1534"/>
                <a:ext cx="11" cy="4"/>
              </a:xfrm>
              <a:custGeom>
                <a:avLst/>
                <a:gdLst/>
                <a:ahLst/>
                <a:cxnLst>
                  <a:cxn ang="0">
                    <a:pos x="0" y="0"/>
                  </a:cxn>
                  <a:cxn ang="0">
                    <a:pos x="77" y="25"/>
                  </a:cxn>
                  <a:cxn ang="0">
                    <a:pos x="75" y="32"/>
                  </a:cxn>
                  <a:cxn ang="0">
                    <a:pos x="0" y="0"/>
                  </a:cxn>
                </a:cxnLst>
                <a:rect l="0" t="0" r="r" b="b"/>
                <a:pathLst>
                  <a:path w="77" h="32">
                    <a:moveTo>
                      <a:pt x="0" y="0"/>
                    </a:moveTo>
                    <a:lnTo>
                      <a:pt x="77" y="25"/>
                    </a:lnTo>
                    <a:lnTo>
                      <a:pt x="75" y="32"/>
                    </a:lnTo>
                    <a:lnTo>
                      <a:pt x="0" y="0"/>
                    </a:lnTo>
                    <a:close/>
                  </a:path>
                </a:pathLst>
              </a:custGeom>
              <a:solidFill>
                <a:srgbClr val="FF0000"/>
              </a:solidFill>
              <a:ln w="9525">
                <a:noFill/>
                <a:round/>
                <a:headEnd/>
                <a:tailEnd/>
              </a:ln>
            </p:spPr>
            <p:txBody>
              <a:bodyPr/>
              <a:lstStyle/>
              <a:p>
                <a:endParaRPr lang="ja-JP" altLang="en-US"/>
              </a:p>
            </p:txBody>
          </p:sp>
          <p:sp>
            <p:nvSpPr>
              <p:cNvPr id="2087" name="Freeform 719"/>
              <p:cNvSpPr>
                <a:spLocks/>
              </p:cNvSpPr>
              <p:nvPr/>
            </p:nvSpPr>
            <p:spPr bwMode="auto">
              <a:xfrm>
                <a:off x="3125" y="1530"/>
                <a:ext cx="25" cy="15"/>
              </a:xfrm>
              <a:custGeom>
                <a:avLst/>
                <a:gdLst/>
                <a:ahLst/>
                <a:cxnLst>
                  <a:cxn ang="0">
                    <a:pos x="173" y="65"/>
                  </a:cxn>
                  <a:cxn ang="0">
                    <a:pos x="148" y="121"/>
                  </a:cxn>
                  <a:cxn ang="0">
                    <a:pos x="74" y="88"/>
                  </a:cxn>
                  <a:cxn ang="0">
                    <a:pos x="0" y="55"/>
                  </a:cxn>
                  <a:cxn ang="0">
                    <a:pos x="24" y="0"/>
                  </a:cxn>
                  <a:cxn ang="0">
                    <a:pos x="98" y="33"/>
                  </a:cxn>
                  <a:cxn ang="0">
                    <a:pos x="173" y="65"/>
                  </a:cxn>
                </a:cxnLst>
                <a:rect l="0" t="0" r="r" b="b"/>
                <a:pathLst>
                  <a:path w="173" h="121">
                    <a:moveTo>
                      <a:pt x="173" y="65"/>
                    </a:moveTo>
                    <a:lnTo>
                      <a:pt x="148" y="121"/>
                    </a:lnTo>
                    <a:lnTo>
                      <a:pt x="74" y="88"/>
                    </a:lnTo>
                    <a:lnTo>
                      <a:pt x="0" y="55"/>
                    </a:lnTo>
                    <a:lnTo>
                      <a:pt x="24" y="0"/>
                    </a:lnTo>
                    <a:lnTo>
                      <a:pt x="98" y="33"/>
                    </a:lnTo>
                    <a:lnTo>
                      <a:pt x="173" y="65"/>
                    </a:lnTo>
                    <a:close/>
                  </a:path>
                </a:pathLst>
              </a:custGeom>
              <a:solidFill>
                <a:srgbClr val="FF0000"/>
              </a:solidFill>
              <a:ln w="9525">
                <a:noFill/>
                <a:round/>
                <a:headEnd/>
                <a:tailEnd/>
              </a:ln>
            </p:spPr>
            <p:txBody>
              <a:bodyPr/>
              <a:lstStyle/>
              <a:p>
                <a:endParaRPr lang="ja-JP" altLang="en-US"/>
              </a:p>
            </p:txBody>
          </p:sp>
          <p:sp>
            <p:nvSpPr>
              <p:cNvPr id="2088" name="Freeform 720"/>
              <p:cNvSpPr>
                <a:spLocks/>
              </p:cNvSpPr>
              <p:nvPr/>
            </p:nvSpPr>
            <p:spPr bwMode="auto">
              <a:xfrm>
                <a:off x="3135" y="1541"/>
                <a:ext cx="11" cy="5"/>
              </a:xfrm>
              <a:custGeom>
                <a:avLst/>
                <a:gdLst/>
                <a:ahLst/>
                <a:cxnLst>
                  <a:cxn ang="0">
                    <a:pos x="0" y="0"/>
                  </a:cxn>
                  <a:cxn ang="0">
                    <a:pos x="74" y="33"/>
                  </a:cxn>
                  <a:cxn ang="0">
                    <a:pos x="71" y="39"/>
                  </a:cxn>
                  <a:cxn ang="0">
                    <a:pos x="0" y="0"/>
                  </a:cxn>
                </a:cxnLst>
                <a:rect l="0" t="0" r="r" b="b"/>
                <a:pathLst>
                  <a:path w="74" h="39">
                    <a:moveTo>
                      <a:pt x="0" y="0"/>
                    </a:moveTo>
                    <a:lnTo>
                      <a:pt x="74" y="33"/>
                    </a:lnTo>
                    <a:lnTo>
                      <a:pt x="71" y="39"/>
                    </a:lnTo>
                    <a:lnTo>
                      <a:pt x="0" y="0"/>
                    </a:lnTo>
                    <a:close/>
                  </a:path>
                </a:pathLst>
              </a:custGeom>
              <a:solidFill>
                <a:srgbClr val="FF0000"/>
              </a:solidFill>
              <a:ln w="9525">
                <a:noFill/>
                <a:round/>
                <a:headEnd/>
                <a:tailEnd/>
              </a:ln>
            </p:spPr>
            <p:txBody>
              <a:bodyPr/>
              <a:lstStyle/>
              <a:p>
                <a:endParaRPr lang="ja-JP" altLang="en-US"/>
              </a:p>
            </p:txBody>
          </p:sp>
          <p:sp>
            <p:nvSpPr>
              <p:cNvPr id="2089" name="Freeform 721"/>
              <p:cNvSpPr>
                <a:spLocks/>
              </p:cNvSpPr>
              <p:nvPr/>
            </p:nvSpPr>
            <p:spPr bwMode="auto">
              <a:xfrm>
                <a:off x="3121" y="1536"/>
                <a:ext cx="25" cy="17"/>
              </a:xfrm>
              <a:custGeom>
                <a:avLst/>
                <a:gdLst/>
                <a:ahLst/>
                <a:cxnLst>
                  <a:cxn ang="0">
                    <a:pos x="171" y="78"/>
                  </a:cxn>
                  <a:cxn ang="0">
                    <a:pos x="141" y="130"/>
                  </a:cxn>
                  <a:cxn ang="0">
                    <a:pos x="71" y="91"/>
                  </a:cxn>
                  <a:cxn ang="0">
                    <a:pos x="0" y="53"/>
                  </a:cxn>
                  <a:cxn ang="0">
                    <a:pos x="30" y="0"/>
                  </a:cxn>
                  <a:cxn ang="0">
                    <a:pos x="100" y="39"/>
                  </a:cxn>
                  <a:cxn ang="0">
                    <a:pos x="171" y="78"/>
                  </a:cxn>
                </a:cxnLst>
                <a:rect l="0" t="0" r="r" b="b"/>
                <a:pathLst>
                  <a:path w="171" h="130">
                    <a:moveTo>
                      <a:pt x="171" y="78"/>
                    </a:moveTo>
                    <a:lnTo>
                      <a:pt x="141" y="130"/>
                    </a:lnTo>
                    <a:lnTo>
                      <a:pt x="71" y="91"/>
                    </a:lnTo>
                    <a:lnTo>
                      <a:pt x="0" y="53"/>
                    </a:lnTo>
                    <a:lnTo>
                      <a:pt x="30" y="0"/>
                    </a:lnTo>
                    <a:lnTo>
                      <a:pt x="100" y="39"/>
                    </a:lnTo>
                    <a:lnTo>
                      <a:pt x="171" y="78"/>
                    </a:lnTo>
                    <a:close/>
                  </a:path>
                </a:pathLst>
              </a:custGeom>
              <a:solidFill>
                <a:srgbClr val="FF0000"/>
              </a:solidFill>
              <a:ln w="9525">
                <a:noFill/>
                <a:round/>
                <a:headEnd/>
                <a:tailEnd/>
              </a:ln>
            </p:spPr>
            <p:txBody>
              <a:bodyPr/>
              <a:lstStyle/>
              <a:p>
                <a:endParaRPr lang="ja-JP" altLang="en-US"/>
              </a:p>
            </p:txBody>
          </p:sp>
          <p:sp>
            <p:nvSpPr>
              <p:cNvPr id="2090" name="Freeform 722"/>
              <p:cNvSpPr>
                <a:spLocks/>
              </p:cNvSpPr>
              <p:nvPr/>
            </p:nvSpPr>
            <p:spPr bwMode="auto">
              <a:xfrm>
                <a:off x="3131" y="1548"/>
                <a:ext cx="10" cy="5"/>
              </a:xfrm>
              <a:custGeom>
                <a:avLst/>
                <a:gdLst/>
                <a:ahLst/>
                <a:cxnLst>
                  <a:cxn ang="0">
                    <a:pos x="0" y="0"/>
                  </a:cxn>
                  <a:cxn ang="0">
                    <a:pos x="70" y="39"/>
                  </a:cxn>
                  <a:cxn ang="0">
                    <a:pos x="66" y="45"/>
                  </a:cxn>
                  <a:cxn ang="0">
                    <a:pos x="0" y="0"/>
                  </a:cxn>
                </a:cxnLst>
                <a:rect l="0" t="0" r="r" b="b"/>
                <a:pathLst>
                  <a:path w="70" h="45">
                    <a:moveTo>
                      <a:pt x="0" y="0"/>
                    </a:moveTo>
                    <a:lnTo>
                      <a:pt x="70" y="39"/>
                    </a:lnTo>
                    <a:lnTo>
                      <a:pt x="66" y="45"/>
                    </a:lnTo>
                    <a:lnTo>
                      <a:pt x="0" y="0"/>
                    </a:lnTo>
                    <a:close/>
                  </a:path>
                </a:pathLst>
              </a:custGeom>
              <a:solidFill>
                <a:srgbClr val="FF0000"/>
              </a:solidFill>
              <a:ln w="9525">
                <a:noFill/>
                <a:round/>
                <a:headEnd/>
                <a:tailEnd/>
              </a:ln>
            </p:spPr>
            <p:txBody>
              <a:bodyPr/>
              <a:lstStyle/>
              <a:p>
                <a:endParaRPr lang="ja-JP" altLang="en-US"/>
              </a:p>
            </p:txBody>
          </p:sp>
          <p:sp>
            <p:nvSpPr>
              <p:cNvPr id="2091" name="Freeform 723"/>
              <p:cNvSpPr>
                <a:spLocks/>
              </p:cNvSpPr>
              <p:nvPr/>
            </p:nvSpPr>
            <p:spPr bwMode="auto">
              <a:xfrm>
                <a:off x="3117" y="1542"/>
                <a:ext cx="24" cy="17"/>
              </a:xfrm>
              <a:custGeom>
                <a:avLst/>
                <a:gdLst/>
                <a:ahLst/>
                <a:cxnLst>
                  <a:cxn ang="0">
                    <a:pos x="167" y="90"/>
                  </a:cxn>
                  <a:cxn ang="0">
                    <a:pos x="134" y="139"/>
                  </a:cxn>
                  <a:cxn ang="0">
                    <a:pos x="67" y="94"/>
                  </a:cxn>
                  <a:cxn ang="0">
                    <a:pos x="0" y="49"/>
                  </a:cxn>
                  <a:cxn ang="0">
                    <a:pos x="34" y="0"/>
                  </a:cxn>
                  <a:cxn ang="0">
                    <a:pos x="101" y="45"/>
                  </a:cxn>
                  <a:cxn ang="0">
                    <a:pos x="167" y="90"/>
                  </a:cxn>
                </a:cxnLst>
                <a:rect l="0" t="0" r="r" b="b"/>
                <a:pathLst>
                  <a:path w="167" h="139">
                    <a:moveTo>
                      <a:pt x="167" y="90"/>
                    </a:moveTo>
                    <a:lnTo>
                      <a:pt x="134" y="139"/>
                    </a:lnTo>
                    <a:lnTo>
                      <a:pt x="67" y="94"/>
                    </a:lnTo>
                    <a:lnTo>
                      <a:pt x="0" y="49"/>
                    </a:lnTo>
                    <a:lnTo>
                      <a:pt x="34" y="0"/>
                    </a:lnTo>
                    <a:lnTo>
                      <a:pt x="101" y="45"/>
                    </a:lnTo>
                    <a:lnTo>
                      <a:pt x="167" y="90"/>
                    </a:lnTo>
                    <a:close/>
                  </a:path>
                </a:pathLst>
              </a:custGeom>
              <a:solidFill>
                <a:srgbClr val="FF0000"/>
              </a:solidFill>
              <a:ln w="9525">
                <a:noFill/>
                <a:round/>
                <a:headEnd/>
                <a:tailEnd/>
              </a:ln>
            </p:spPr>
            <p:txBody>
              <a:bodyPr/>
              <a:lstStyle/>
              <a:p>
                <a:endParaRPr lang="ja-JP" altLang="en-US"/>
              </a:p>
            </p:txBody>
          </p:sp>
          <p:sp>
            <p:nvSpPr>
              <p:cNvPr id="2092" name="Freeform 724"/>
              <p:cNvSpPr>
                <a:spLocks/>
              </p:cNvSpPr>
              <p:nvPr/>
            </p:nvSpPr>
            <p:spPr bwMode="auto">
              <a:xfrm>
                <a:off x="3126" y="1554"/>
                <a:ext cx="10" cy="6"/>
              </a:xfrm>
              <a:custGeom>
                <a:avLst/>
                <a:gdLst/>
                <a:ahLst/>
                <a:cxnLst>
                  <a:cxn ang="0">
                    <a:pos x="0" y="0"/>
                  </a:cxn>
                  <a:cxn ang="0">
                    <a:pos x="67" y="45"/>
                  </a:cxn>
                  <a:cxn ang="0">
                    <a:pos x="63" y="51"/>
                  </a:cxn>
                  <a:cxn ang="0">
                    <a:pos x="0" y="0"/>
                  </a:cxn>
                </a:cxnLst>
                <a:rect l="0" t="0" r="r" b="b"/>
                <a:pathLst>
                  <a:path w="67" h="51">
                    <a:moveTo>
                      <a:pt x="0" y="0"/>
                    </a:moveTo>
                    <a:lnTo>
                      <a:pt x="67" y="45"/>
                    </a:lnTo>
                    <a:lnTo>
                      <a:pt x="63" y="51"/>
                    </a:lnTo>
                    <a:lnTo>
                      <a:pt x="0" y="0"/>
                    </a:lnTo>
                    <a:close/>
                  </a:path>
                </a:pathLst>
              </a:custGeom>
              <a:solidFill>
                <a:srgbClr val="FF0000"/>
              </a:solidFill>
              <a:ln w="9525">
                <a:noFill/>
                <a:round/>
                <a:headEnd/>
                <a:tailEnd/>
              </a:ln>
            </p:spPr>
            <p:txBody>
              <a:bodyPr/>
              <a:lstStyle/>
              <a:p>
                <a:endParaRPr lang="ja-JP" altLang="en-US"/>
              </a:p>
            </p:txBody>
          </p:sp>
          <p:sp>
            <p:nvSpPr>
              <p:cNvPr id="2093" name="Freeform 725"/>
              <p:cNvSpPr>
                <a:spLocks/>
              </p:cNvSpPr>
              <p:nvPr/>
            </p:nvSpPr>
            <p:spPr bwMode="auto">
              <a:xfrm>
                <a:off x="3112" y="1547"/>
                <a:ext cx="23" cy="19"/>
              </a:xfrm>
              <a:custGeom>
                <a:avLst/>
                <a:gdLst/>
                <a:ahLst/>
                <a:cxnLst>
                  <a:cxn ang="0">
                    <a:pos x="163" y="102"/>
                  </a:cxn>
                  <a:cxn ang="0">
                    <a:pos x="125" y="147"/>
                  </a:cxn>
                  <a:cxn ang="0">
                    <a:pos x="63" y="96"/>
                  </a:cxn>
                  <a:cxn ang="0">
                    <a:pos x="0" y="45"/>
                  </a:cxn>
                  <a:cxn ang="0">
                    <a:pos x="39" y="0"/>
                  </a:cxn>
                  <a:cxn ang="0">
                    <a:pos x="100" y="51"/>
                  </a:cxn>
                  <a:cxn ang="0">
                    <a:pos x="163" y="102"/>
                  </a:cxn>
                </a:cxnLst>
                <a:rect l="0" t="0" r="r" b="b"/>
                <a:pathLst>
                  <a:path w="163" h="147">
                    <a:moveTo>
                      <a:pt x="163" y="102"/>
                    </a:moveTo>
                    <a:lnTo>
                      <a:pt x="125" y="147"/>
                    </a:lnTo>
                    <a:lnTo>
                      <a:pt x="63" y="96"/>
                    </a:lnTo>
                    <a:lnTo>
                      <a:pt x="0" y="45"/>
                    </a:lnTo>
                    <a:lnTo>
                      <a:pt x="39" y="0"/>
                    </a:lnTo>
                    <a:lnTo>
                      <a:pt x="100" y="51"/>
                    </a:lnTo>
                    <a:lnTo>
                      <a:pt x="163" y="102"/>
                    </a:lnTo>
                    <a:close/>
                  </a:path>
                </a:pathLst>
              </a:custGeom>
              <a:solidFill>
                <a:srgbClr val="FF0000"/>
              </a:solidFill>
              <a:ln w="9525">
                <a:noFill/>
                <a:round/>
                <a:headEnd/>
                <a:tailEnd/>
              </a:ln>
            </p:spPr>
            <p:txBody>
              <a:bodyPr/>
              <a:lstStyle/>
              <a:p>
                <a:endParaRPr lang="ja-JP" altLang="en-US"/>
              </a:p>
            </p:txBody>
          </p:sp>
          <p:sp>
            <p:nvSpPr>
              <p:cNvPr id="2094" name="Freeform 726"/>
              <p:cNvSpPr>
                <a:spLocks/>
              </p:cNvSpPr>
              <p:nvPr/>
            </p:nvSpPr>
            <p:spPr bwMode="auto">
              <a:xfrm>
                <a:off x="3121" y="1559"/>
                <a:ext cx="9" cy="8"/>
              </a:xfrm>
              <a:custGeom>
                <a:avLst/>
                <a:gdLst/>
                <a:ahLst/>
                <a:cxnLst>
                  <a:cxn ang="0">
                    <a:pos x="0" y="0"/>
                  </a:cxn>
                  <a:cxn ang="0">
                    <a:pos x="62" y="51"/>
                  </a:cxn>
                  <a:cxn ang="0">
                    <a:pos x="57" y="57"/>
                  </a:cxn>
                  <a:cxn ang="0">
                    <a:pos x="0" y="0"/>
                  </a:cxn>
                </a:cxnLst>
                <a:rect l="0" t="0" r="r" b="b"/>
                <a:pathLst>
                  <a:path w="62" h="57">
                    <a:moveTo>
                      <a:pt x="0" y="0"/>
                    </a:moveTo>
                    <a:lnTo>
                      <a:pt x="62" y="51"/>
                    </a:lnTo>
                    <a:lnTo>
                      <a:pt x="57" y="57"/>
                    </a:lnTo>
                    <a:lnTo>
                      <a:pt x="0" y="0"/>
                    </a:lnTo>
                    <a:close/>
                  </a:path>
                </a:pathLst>
              </a:custGeom>
              <a:solidFill>
                <a:srgbClr val="FF0000"/>
              </a:solidFill>
              <a:ln w="9525">
                <a:noFill/>
                <a:round/>
                <a:headEnd/>
                <a:tailEnd/>
              </a:ln>
            </p:spPr>
            <p:txBody>
              <a:bodyPr/>
              <a:lstStyle/>
              <a:p>
                <a:endParaRPr lang="ja-JP" altLang="en-US"/>
              </a:p>
            </p:txBody>
          </p:sp>
          <p:sp>
            <p:nvSpPr>
              <p:cNvPr id="2095" name="Freeform 727"/>
              <p:cNvSpPr>
                <a:spLocks/>
              </p:cNvSpPr>
              <p:nvPr/>
            </p:nvSpPr>
            <p:spPr bwMode="auto">
              <a:xfrm>
                <a:off x="3107" y="1552"/>
                <a:ext cx="22" cy="20"/>
              </a:xfrm>
              <a:custGeom>
                <a:avLst/>
                <a:gdLst/>
                <a:ahLst/>
                <a:cxnLst>
                  <a:cxn ang="0">
                    <a:pos x="156" y="114"/>
                  </a:cxn>
                  <a:cxn ang="0">
                    <a:pos x="115" y="155"/>
                  </a:cxn>
                  <a:cxn ang="0">
                    <a:pos x="58" y="98"/>
                  </a:cxn>
                  <a:cxn ang="0">
                    <a:pos x="0" y="41"/>
                  </a:cxn>
                  <a:cxn ang="0">
                    <a:pos x="42" y="0"/>
                  </a:cxn>
                  <a:cxn ang="0">
                    <a:pos x="99" y="57"/>
                  </a:cxn>
                  <a:cxn ang="0">
                    <a:pos x="156" y="114"/>
                  </a:cxn>
                </a:cxnLst>
                <a:rect l="0" t="0" r="r" b="b"/>
                <a:pathLst>
                  <a:path w="156" h="155">
                    <a:moveTo>
                      <a:pt x="156" y="114"/>
                    </a:moveTo>
                    <a:lnTo>
                      <a:pt x="115" y="155"/>
                    </a:lnTo>
                    <a:lnTo>
                      <a:pt x="58" y="98"/>
                    </a:lnTo>
                    <a:lnTo>
                      <a:pt x="0" y="41"/>
                    </a:lnTo>
                    <a:lnTo>
                      <a:pt x="42" y="0"/>
                    </a:lnTo>
                    <a:lnTo>
                      <a:pt x="99" y="57"/>
                    </a:lnTo>
                    <a:lnTo>
                      <a:pt x="156" y="114"/>
                    </a:lnTo>
                    <a:close/>
                  </a:path>
                </a:pathLst>
              </a:custGeom>
              <a:solidFill>
                <a:srgbClr val="FF0000"/>
              </a:solidFill>
              <a:ln w="9525">
                <a:noFill/>
                <a:round/>
                <a:headEnd/>
                <a:tailEnd/>
              </a:ln>
            </p:spPr>
            <p:txBody>
              <a:bodyPr/>
              <a:lstStyle/>
              <a:p>
                <a:endParaRPr lang="ja-JP" altLang="en-US"/>
              </a:p>
            </p:txBody>
          </p:sp>
          <p:sp>
            <p:nvSpPr>
              <p:cNvPr id="2096" name="Freeform 728"/>
              <p:cNvSpPr>
                <a:spLocks/>
              </p:cNvSpPr>
              <p:nvPr/>
            </p:nvSpPr>
            <p:spPr bwMode="auto">
              <a:xfrm>
                <a:off x="3115" y="1565"/>
                <a:ext cx="8" cy="7"/>
              </a:xfrm>
              <a:custGeom>
                <a:avLst/>
                <a:gdLst/>
                <a:ahLst/>
                <a:cxnLst>
                  <a:cxn ang="0">
                    <a:pos x="0" y="0"/>
                  </a:cxn>
                  <a:cxn ang="0">
                    <a:pos x="57" y="57"/>
                  </a:cxn>
                  <a:cxn ang="0">
                    <a:pos x="51" y="62"/>
                  </a:cxn>
                  <a:cxn ang="0">
                    <a:pos x="0" y="0"/>
                  </a:cxn>
                </a:cxnLst>
                <a:rect l="0" t="0" r="r" b="b"/>
                <a:pathLst>
                  <a:path w="57" h="62">
                    <a:moveTo>
                      <a:pt x="0" y="0"/>
                    </a:moveTo>
                    <a:lnTo>
                      <a:pt x="57" y="57"/>
                    </a:lnTo>
                    <a:lnTo>
                      <a:pt x="51" y="62"/>
                    </a:lnTo>
                    <a:lnTo>
                      <a:pt x="0" y="0"/>
                    </a:lnTo>
                    <a:close/>
                  </a:path>
                </a:pathLst>
              </a:custGeom>
              <a:solidFill>
                <a:srgbClr val="FF0000"/>
              </a:solidFill>
              <a:ln w="9525">
                <a:noFill/>
                <a:round/>
                <a:headEnd/>
                <a:tailEnd/>
              </a:ln>
            </p:spPr>
            <p:txBody>
              <a:bodyPr/>
              <a:lstStyle/>
              <a:p>
                <a:endParaRPr lang="ja-JP" altLang="en-US"/>
              </a:p>
            </p:txBody>
          </p:sp>
          <p:sp>
            <p:nvSpPr>
              <p:cNvPr id="2097" name="Freeform 729"/>
              <p:cNvSpPr>
                <a:spLocks/>
              </p:cNvSpPr>
              <p:nvPr/>
            </p:nvSpPr>
            <p:spPr bwMode="auto">
              <a:xfrm>
                <a:off x="3102" y="1557"/>
                <a:ext cx="21" cy="20"/>
              </a:xfrm>
              <a:custGeom>
                <a:avLst/>
                <a:gdLst/>
                <a:ahLst/>
                <a:cxnLst>
                  <a:cxn ang="0">
                    <a:pos x="147" y="124"/>
                  </a:cxn>
                  <a:cxn ang="0">
                    <a:pos x="102" y="160"/>
                  </a:cxn>
                  <a:cxn ang="0">
                    <a:pos x="51" y="99"/>
                  </a:cxn>
                  <a:cxn ang="0">
                    <a:pos x="0" y="36"/>
                  </a:cxn>
                  <a:cxn ang="0">
                    <a:pos x="45" y="0"/>
                  </a:cxn>
                  <a:cxn ang="0">
                    <a:pos x="96" y="62"/>
                  </a:cxn>
                  <a:cxn ang="0">
                    <a:pos x="147" y="124"/>
                  </a:cxn>
                </a:cxnLst>
                <a:rect l="0" t="0" r="r" b="b"/>
                <a:pathLst>
                  <a:path w="147" h="160">
                    <a:moveTo>
                      <a:pt x="147" y="124"/>
                    </a:moveTo>
                    <a:lnTo>
                      <a:pt x="102" y="160"/>
                    </a:lnTo>
                    <a:lnTo>
                      <a:pt x="51" y="99"/>
                    </a:lnTo>
                    <a:lnTo>
                      <a:pt x="0" y="36"/>
                    </a:lnTo>
                    <a:lnTo>
                      <a:pt x="45" y="0"/>
                    </a:lnTo>
                    <a:lnTo>
                      <a:pt x="96" y="62"/>
                    </a:lnTo>
                    <a:lnTo>
                      <a:pt x="147" y="124"/>
                    </a:lnTo>
                    <a:close/>
                  </a:path>
                </a:pathLst>
              </a:custGeom>
              <a:solidFill>
                <a:srgbClr val="FF0000"/>
              </a:solidFill>
              <a:ln w="9525">
                <a:noFill/>
                <a:round/>
                <a:headEnd/>
                <a:tailEnd/>
              </a:ln>
            </p:spPr>
            <p:txBody>
              <a:bodyPr/>
              <a:lstStyle/>
              <a:p>
                <a:endParaRPr lang="ja-JP" altLang="en-US"/>
              </a:p>
            </p:txBody>
          </p:sp>
          <p:sp>
            <p:nvSpPr>
              <p:cNvPr id="2098" name="Freeform 730"/>
              <p:cNvSpPr>
                <a:spLocks/>
              </p:cNvSpPr>
              <p:nvPr/>
            </p:nvSpPr>
            <p:spPr bwMode="auto">
              <a:xfrm>
                <a:off x="3109" y="1569"/>
                <a:ext cx="7" cy="9"/>
              </a:xfrm>
              <a:custGeom>
                <a:avLst/>
                <a:gdLst/>
                <a:ahLst/>
                <a:cxnLst>
                  <a:cxn ang="0">
                    <a:pos x="0" y="0"/>
                  </a:cxn>
                  <a:cxn ang="0">
                    <a:pos x="51" y="61"/>
                  </a:cxn>
                  <a:cxn ang="0">
                    <a:pos x="45" y="66"/>
                  </a:cxn>
                  <a:cxn ang="0">
                    <a:pos x="0" y="0"/>
                  </a:cxn>
                </a:cxnLst>
                <a:rect l="0" t="0" r="r" b="b"/>
                <a:pathLst>
                  <a:path w="51" h="66">
                    <a:moveTo>
                      <a:pt x="0" y="0"/>
                    </a:moveTo>
                    <a:lnTo>
                      <a:pt x="51" y="61"/>
                    </a:lnTo>
                    <a:lnTo>
                      <a:pt x="45" y="66"/>
                    </a:lnTo>
                    <a:lnTo>
                      <a:pt x="0" y="0"/>
                    </a:lnTo>
                    <a:close/>
                  </a:path>
                </a:pathLst>
              </a:custGeom>
              <a:solidFill>
                <a:srgbClr val="FF0000"/>
              </a:solidFill>
              <a:ln w="9525">
                <a:noFill/>
                <a:round/>
                <a:headEnd/>
                <a:tailEnd/>
              </a:ln>
            </p:spPr>
            <p:txBody>
              <a:bodyPr/>
              <a:lstStyle/>
              <a:p>
                <a:endParaRPr lang="ja-JP" altLang="en-US"/>
              </a:p>
            </p:txBody>
          </p:sp>
          <p:sp>
            <p:nvSpPr>
              <p:cNvPr id="2099" name="Freeform 731"/>
              <p:cNvSpPr>
                <a:spLocks/>
              </p:cNvSpPr>
              <p:nvPr/>
            </p:nvSpPr>
            <p:spPr bwMode="auto">
              <a:xfrm>
                <a:off x="3096" y="1561"/>
                <a:ext cx="19" cy="20"/>
              </a:xfrm>
              <a:custGeom>
                <a:avLst/>
                <a:gdLst/>
                <a:ahLst/>
                <a:cxnLst>
                  <a:cxn ang="0">
                    <a:pos x="137" y="134"/>
                  </a:cxn>
                  <a:cxn ang="0">
                    <a:pos x="89" y="166"/>
                  </a:cxn>
                  <a:cxn ang="0">
                    <a:pos x="44" y="99"/>
                  </a:cxn>
                  <a:cxn ang="0">
                    <a:pos x="0" y="32"/>
                  </a:cxn>
                  <a:cxn ang="0">
                    <a:pos x="47" y="0"/>
                  </a:cxn>
                  <a:cxn ang="0">
                    <a:pos x="92" y="68"/>
                  </a:cxn>
                  <a:cxn ang="0">
                    <a:pos x="137" y="134"/>
                  </a:cxn>
                </a:cxnLst>
                <a:rect l="0" t="0" r="r" b="b"/>
                <a:pathLst>
                  <a:path w="137" h="166">
                    <a:moveTo>
                      <a:pt x="137" y="134"/>
                    </a:moveTo>
                    <a:lnTo>
                      <a:pt x="89" y="166"/>
                    </a:lnTo>
                    <a:lnTo>
                      <a:pt x="44" y="99"/>
                    </a:lnTo>
                    <a:lnTo>
                      <a:pt x="0" y="32"/>
                    </a:lnTo>
                    <a:lnTo>
                      <a:pt x="47" y="0"/>
                    </a:lnTo>
                    <a:lnTo>
                      <a:pt x="92" y="68"/>
                    </a:lnTo>
                    <a:lnTo>
                      <a:pt x="137" y="134"/>
                    </a:lnTo>
                    <a:close/>
                  </a:path>
                </a:pathLst>
              </a:custGeom>
              <a:solidFill>
                <a:srgbClr val="FF0000"/>
              </a:solidFill>
              <a:ln w="9525">
                <a:noFill/>
                <a:round/>
                <a:headEnd/>
                <a:tailEnd/>
              </a:ln>
            </p:spPr>
            <p:txBody>
              <a:bodyPr/>
              <a:lstStyle/>
              <a:p>
                <a:endParaRPr lang="ja-JP" altLang="en-US"/>
              </a:p>
            </p:txBody>
          </p:sp>
          <p:sp>
            <p:nvSpPr>
              <p:cNvPr id="2100" name="Freeform 732"/>
              <p:cNvSpPr>
                <a:spLocks/>
              </p:cNvSpPr>
              <p:nvPr/>
            </p:nvSpPr>
            <p:spPr bwMode="auto">
              <a:xfrm>
                <a:off x="3102" y="1573"/>
                <a:ext cx="6" cy="9"/>
              </a:xfrm>
              <a:custGeom>
                <a:avLst/>
                <a:gdLst/>
                <a:ahLst/>
                <a:cxnLst>
                  <a:cxn ang="0">
                    <a:pos x="0" y="0"/>
                  </a:cxn>
                  <a:cxn ang="0">
                    <a:pos x="45" y="67"/>
                  </a:cxn>
                  <a:cxn ang="0">
                    <a:pos x="38" y="71"/>
                  </a:cxn>
                  <a:cxn ang="0">
                    <a:pos x="0" y="0"/>
                  </a:cxn>
                </a:cxnLst>
                <a:rect l="0" t="0" r="r" b="b"/>
                <a:pathLst>
                  <a:path w="45" h="71">
                    <a:moveTo>
                      <a:pt x="0" y="0"/>
                    </a:moveTo>
                    <a:lnTo>
                      <a:pt x="45" y="67"/>
                    </a:lnTo>
                    <a:lnTo>
                      <a:pt x="38" y="71"/>
                    </a:lnTo>
                    <a:lnTo>
                      <a:pt x="0" y="0"/>
                    </a:lnTo>
                    <a:close/>
                  </a:path>
                </a:pathLst>
              </a:custGeom>
              <a:solidFill>
                <a:srgbClr val="FF0000"/>
              </a:solidFill>
              <a:ln w="9525">
                <a:noFill/>
                <a:round/>
                <a:headEnd/>
                <a:tailEnd/>
              </a:ln>
            </p:spPr>
            <p:txBody>
              <a:bodyPr/>
              <a:lstStyle/>
              <a:p>
                <a:endParaRPr lang="ja-JP" altLang="en-US"/>
              </a:p>
            </p:txBody>
          </p:sp>
          <p:sp>
            <p:nvSpPr>
              <p:cNvPr id="2101" name="Freeform 733"/>
              <p:cNvSpPr>
                <a:spLocks/>
              </p:cNvSpPr>
              <p:nvPr/>
            </p:nvSpPr>
            <p:spPr bwMode="auto">
              <a:xfrm>
                <a:off x="3089" y="1564"/>
                <a:ext cx="18" cy="21"/>
              </a:xfrm>
              <a:custGeom>
                <a:avLst/>
                <a:gdLst/>
                <a:ahLst/>
                <a:cxnLst>
                  <a:cxn ang="0">
                    <a:pos x="126" y="142"/>
                  </a:cxn>
                  <a:cxn ang="0">
                    <a:pos x="75" y="168"/>
                  </a:cxn>
                  <a:cxn ang="0">
                    <a:pos x="37" y="98"/>
                  </a:cxn>
                  <a:cxn ang="0">
                    <a:pos x="0" y="27"/>
                  </a:cxn>
                  <a:cxn ang="0">
                    <a:pos x="50" y="0"/>
                  </a:cxn>
                  <a:cxn ang="0">
                    <a:pos x="88" y="71"/>
                  </a:cxn>
                  <a:cxn ang="0">
                    <a:pos x="126" y="142"/>
                  </a:cxn>
                </a:cxnLst>
                <a:rect l="0" t="0" r="r" b="b"/>
                <a:pathLst>
                  <a:path w="126" h="168">
                    <a:moveTo>
                      <a:pt x="126" y="142"/>
                    </a:moveTo>
                    <a:lnTo>
                      <a:pt x="75" y="168"/>
                    </a:lnTo>
                    <a:lnTo>
                      <a:pt x="37" y="98"/>
                    </a:lnTo>
                    <a:lnTo>
                      <a:pt x="0" y="27"/>
                    </a:lnTo>
                    <a:lnTo>
                      <a:pt x="50" y="0"/>
                    </a:lnTo>
                    <a:lnTo>
                      <a:pt x="88" y="71"/>
                    </a:lnTo>
                    <a:lnTo>
                      <a:pt x="126" y="142"/>
                    </a:lnTo>
                    <a:close/>
                  </a:path>
                </a:pathLst>
              </a:custGeom>
              <a:solidFill>
                <a:srgbClr val="FF0000"/>
              </a:solidFill>
              <a:ln w="9525">
                <a:noFill/>
                <a:round/>
                <a:headEnd/>
                <a:tailEnd/>
              </a:ln>
            </p:spPr>
            <p:txBody>
              <a:bodyPr/>
              <a:lstStyle/>
              <a:p>
                <a:endParaRPr lang="ja-JP" altLang="en-US"/>
              </a:p>
            </p:txBody>
          </p:sp>
          <p:sp>
            <p:nvSpPr>
              <p:cNvPr id="2102" name="Freeform 734"/>
              <p:cNvSpPr>
                <a:spLocks/>
              </p:cNvSpPr>
              <p:nvPr/>
            </p:nvSpPr>
            <p:spPr bwMode="auto">
              <a:xfrm>
                <a:off x="3095" y="1576"/>
                <a:ext cx="5" cy="10"/>
              </a:xfrm>
              <a:custGeom>
                <a:avLst/>
                <a:gdLst/>
                <a:ahLst/>
                <a:cxnLst>
                  <a:cxn ang="0">
                    <a:pos x="0" y="0"/>
                  </a:cxn>
                  <a:cxn ang="0">
                    <a:pos x="38" y="70"/>
                  </a:cxn>
                  <a:cxn ang="0">
                    <a:pos x="31" y="74"/>
                  </a:cxn>
                  <a:cxn ang="0">
                    <a:pos x="0" y="0"/>
                  </a:cxn>
                </a:cxnLst>
                <a:rect l="0" t="0" r="r" b="b"/>
                <a:pathLst>
                  <a:path w="38" h="74">
                    <a:moveTo>
                      <a:pt x="0" y="0"/>
                    </a:moveTo>
                    <a:lnTo>
                      <a:pt x="38" y="70"/>
                    </a:lnTo>
                    <a:lnTo>
                      <a:pt x="31" y="74"/>
                    </a:lnTo>
                    <a:lnTo>
                      <a:pt x="0" y="0"/>
                    </a:lnTo>
                    <a:close/>
                  </a:path>
                </a:pathLst>
              </a:custGeom>
              <a:solidFill>
                <a:srgbClr val="FF0000"/>
              </a:solidFill>
              <a:ln w="9525">
                <a:noFill/>
                <a:round/>
                <a:headEnd/>
                <a:tailEnd/>
              </a:ln>
            </p:spPr>
            <p:txBody>
              <a:bodyPr/>
              <a:lstStyle/>
              <a:p>
                <a:endParaRPr lang="ja-JP" altLang="en-US"/>
              </a:p>
            </p:txBody>
          </p:sp>
          <p:sp>
            <p:nvSpPr>
              <p:cNvPr id="2103" name="Freeform 735"/>
              <p:cNvSpPr>
                <a:spLocks/>
              </p:cNvSpPr>
              <p:nvPr/>
            </p:nvSpPr>
            <p:spPr bwMode="auto">
              <a:xfrm>
                <a:off x="3083" y="1567"/>
                <a:ext cx="16" cy="21"/>
              </a:xfrm>
              <a:custGeom>
                <a:avLst/>
                <a:gdLst/>
                <a:ahLst/>
                <a:cxnLst>
                  <a:cxn ang="0">
                    <a:pos x="114" y="149"/>
                  </a:cxn>
                  <a:cxn ang="0">
                    <a:pos x="60" y="171"/>
                  </a:cxn>
                  <a:cxn ang="0">
                    <a:pos x="30" y="96"/>
                  </a:cxn>
                  <a:cxn ang="0">
                    <a:pos x="0" y="22"/>
                  </a:cxn>
                  <a:cxn ang="0">
                    <a:pos x="53" y="0"/>
                  </a:cxn>
                  <a:cxn ang="0">
                    <a:pos x="83" y="75"/>
                  </a:cxn>
                  <a:cxn ang="0">
                    <a:pos x="114" y="149"/>
                  </a:cxn>
                </a:cxnLst>
                <a:rect l="0" t="0" r="r" b="b"/>
                <a:pathLst>
                  <a:path w="114" h="171">
                    <a:moveTo>
                      <a:pt x="114" y="149"/>
                    </a:moveTo>
                    <a:lnTo>
                      <a:pt x="60" y="171"/>
                    </a:lnTo>
                    <a:lnTo>
                      <a:pt x="30" y="96"/>
                    </a:lnTo>
                    <a:lnTo>
                      <a:pt x="0" y="22"/>
                    </a:lnTo>
                    <a:lnTo>
                      <a:pt x="53" y="0"/>
                    </a:lnTo>
                    <a:lnTo>
                      <a:pt x="83" y="75"/>
                    </a:lnTo>
                    <a:lnTo>
                      <a:pt x="114" y="149"/>
                    </a:lnTo>
                    <a:close/>
                  </a:path>
                </a:pathLst>
              </a:custGeom>
              <a:solidFill>
                <a:srgbClr val="FF0000"/>
              </a:solidFill>
              <a:ln w="9525">
                <a:noFill/>
                <a:round/>
                <a:headEnd/>
                <a:tailEnd/>
              </a:ln>
            </p:spPr>
            <p:txBody>
              <a:bodyPr/>
              <a:lstStyle/>
              <a:p>
                <a:endParaRPr lang="ja-JP" altLang="en-US"/>
              </a:p>
            </p:txBody>
          </p:sp>
          <p:sp>
            <p:nvSpPr>
              <p:cNvPr id="2104" name="Freeform 736"/>
              <p:cNvSpPr>
                <a:spLocks/>
              </p:cNvSpPr>
              <p:nvPr/>
            </p:nvSpPr>
            <p:spPr bwMode="auto">
              <a:xfrm>
                <a:off x="3087" y="1579"/>
                <a:ext cx="4" cy="10"/>
              </a:xfrm>
              <a:custGeom>
                <a:avLst/>
                <a:gdLst/>
                <a:ahLst/>
                <a:cxnLst>
                  <a:cxn ang="0">
                    <a:pos x="0" y="0"/>
                  </a:cxn>
                  <a:cxn ang="0">
                    <a:pos x="30" y="75"/>
                  </a:cxn>
                  <a:cxn ang="0">
                    <a:pos x="22" y="77"/>
                  </a:cxn>
                  <a:cxn ang="0">
                    <a:pos x="0" y="0"/>
                  </a:cxn>
                </a:cxnLst>
                <a:rect l="0" t="0" r="r" b="b"/>
                <a:pathLst>
                  <a:path w="30" h="77">
                    <a:moveTo>
                      <a:pt x="0" y="0"/>
                    </a:moveTo>
                    <a:lnTo>
                      <a:pt x="30" y="75"/>
                    </a:lnTo>
                    <a:lnTo>
                      <a:pt x="22" y="77"/>
                    </a:lnTo>
                    <a:lnTo>
                      <a:pt x="0" y="0"/>
                    </a:lnTo>
                    <a:close/>
                  </a:path>
                </a:pathLst>
              </a:custGeom>
              <a:solidFill>
                <a:srgbClr val="FF0000"/>
              </a:solidFill>
              <a:ln w="9525">
                <a:noFill/>
                <a:round/>
                <a:headEnd/>
                <a:tailEnd/>
              </a:ln>
            </p:spPr>
            <p:txBody>
              <a:bodyPr/>
              <a:lstStyle/>
              <a:p>
                <a:endParaRPr lang="ja-JP" altLang="en-US"/>
              </a:p>
            </p:txBody>
          </p:sp>
          <p:sp>
            <p:nvSpPr>
              <p:cNvPr id="2105" name="Freeform 737"/>
              <p:cNvSpPr>
                <a:spLocks/>
              </p:cNvSpPr>
              <p:nvPr/>
            </p:nvSpPr>
            <p:spPr bwMode="auto">
              <a:xfrm>
                <a:off x="3076" y="1569"/>
                <a:ext cx="14" cy="22"/>
              </a:xfrm>
              <a:custGeom>
                <a:avLst/>
                <a:gdLst/>
                <a:ahLst/>
                <a:cxnLst>
                  <a:cxn ang="0">
                    <a:pos x="99" y="154"/>
                  </a:cxn>
                  <a:cxn ang="0">
                    <a:pos x="43" y="170"/>
                  </a:cxn>
                  <a:cxn ang="0">
                    <a:pos x="22" y="93"/>
                  </a:cxn>
                  <a:cxn ang="0">
                    <a:pos x="0" y="16"/>
                  </a:cxn>
                  <a:cxn ang="0">
                    <a:pos x="55" y="0"/>
                  </a:cxn>
                  <a:cxn ang="0">
                    <a:pos x="77" y="77"/>
                  </a:cxn>
                  <a:cxn ang="0">
                    <a:pos x="99" y="154"/>
                  </a:cxn>
                </a:cxnLst>
                <a:rect l="0" t="0" r="r" b="b"/>
                <a:pathLst>
                  <a:path w="99" h="170">
                    <a:moveTo>
                      <a:pt x="99" y="154"/>
                    </a:moveTo>
                    <a:lnTo>
                      <a:pt x="43" y="170"/>
                    </a:lnTo>
                    <a:lnTo>
                      <a:pt x="22" y="93"/>
                    </a:lnTo>
                    <a:lnTo>
                      <a:pt x="0" y="16"/>
                    </a:lnTo>
                    <a:lnTo>
                      <a:pt x="55" y="0"/>
                    </a:lnTo>
                    <a:lnTo>
                      <a:pt x="77" y="77"/>
                    </a:lnTo>
                    <a:lnTo>
                      <a:pt x="99" y="154"/>
                    </a:lnTo>
                    <a:close/>
                  </a:path>
                </a:pathLst>
              </a:custGeom>
              <a:solidFill>
                <a:srgbClr val="FF0000"/>
              </a:solidFill>
              <a:ln w="9525">
                <a:noFill/>
                <a:round/>
                <a:headEnd/>
                <a:tailEnd/>
              </a:ln>
            </p:spPr>
            <p:txBody>
              <a:bodyPr/>
              <a:lstStyle/>
              <a:p>
                <a:endParaRPr lang="ja-JP" altLang="en-US"/>
              </a:p>
            </p:txBody>
          </p:sp>
          <p:sp>
            <p:nvSpPr>
              <p:cNvPr id="2106" name="Freeform 738"/>
              <p:cNvSpPr>
                <a:spLocks/>
              </p:cNvSpPr>
              <p:nvPr/>
            </p:nvSpPr>
            <p:spPr bwMode="auto">
              <a:xfrm>
                <a:off x="3079" y="1581"/>
                <a:ext cx="3" cy="10"/>
              </a:xfrm>
              <a:custGeom>
                <a:avLst/>
                <a:gdLst/>
                <a:ahLst/>
                <a:cxnLst>
                  <a:cxn ang="0">
                    <a:pos x="0" y="0"/>
                  </a:cxn>
                  <a:cxn ang="0">
                    <a:pos x="21" y="77"/>
                  </a:cxn>
                  <a:cxn ang="0">
                    <a:pos x="13" y="79"/>
                  </a:cxn>
                  <a:cxn ang="0">
                    <a:pos x="0" y="0"/>
                  </a:cxn>
                </a:cxnLst>
                <a:rect l="0" t="0" r="r" b="b"/>
                <a:pathLst>
                  <a:path w="21" h="79">
                    <a:moveTo>
                      <a:pt x="0" y="0"/>
                    </a:moveTo>
                    <a:lnTo>
                      <a:pt x="21" y="77"/>
                    </a:lnTo>
                    <a:lnTo>
                      <a:pt x="13" y="79"/>
                    </a:lnTo>
                    <a:lnTo>
                      <a:pt x="0" y="0"/>
                    </a:lnTo>
                    <a:close/>
                  </a:path>
                </a:pathLst>
              </a:custGeom>
              <a:solidFill>
                <a:srgbClr val="FF0000"/>
              </a:solidFill>
              <a:ln w="9525">
                <a:noFill/>
                <a:round/>
                <a:headEnd/>
                <a:tailEnd/>
              </a:ln>
            </p:spPr>
            <p:txBody>
              <a:bodyPr/>
              <a:lstStyle/>
              <a:p>
                <a:endParaRPr lang="ja-JP" altLang="en-US"/>
              </a:p>
            </p:txBody>
          </p:sp>
          <p:sp>
            <p:nvSpPr>
              <p:cNvPr id="2107" name="Freeform 739"/>
              <p:cNvSpPr>
                <a:spLocks/>
              </p:cNvSpPr>
              <p:nvPr/>
            </p:nvSpPr>
            <p:spPr bwMode="auto">
              <a:xfrm>
                <a:off x="3069" y="1571"/>
                <a:ext cx="12" cy="21"/>
              </a:xfrm>
              <a:custGeom>
                <a:avLst/>
                <a:gdLst/>
                <a:ahLst/>
                <a:cxnLst>
                  <a:cxn ang="0">
                    <a:pos x="84" y="158"/>
                  </a:cxn>
                  <a:cxn ang="0">
                    <a:pos x="26" y="167"/>
                  </a:cxn>
                  <a:cxn ang="0">
                    <a:pos x="12" y="88"/>
                  </a:cxn>
                  <a:cxn ang="0">
                    <a:pos x="0" y="9"/>
                  </a:cxn>
                  <a:cxn ang="0">
                    <a:pos x="57" y="0"/>
                  </a:cxn>
                  <a:cxn ang="0">
                    <a:pos x="71" y="79"/>
                  </a:cxn>
                  <a:cxn ang="0">
                    <a:pos x="84" y="158"/>
                  </a:cxn>
                </a:cxnLst>
                <a:rect l="0" t="0" r="r" b="b"/>
                <a:pathLst>
                  <a:path w="84" h="167">
                    <a:moveTo>
                      <a:pt x="84" y="158"/>
                    </a:moveTo>
                    <a:lnTo>
                      <a:pt x="26" y="167"/>
                    </a:lnTo>
                    <a:lnTo>
                      <a:pt x="12" y="88"/>
                    </a:lnTo>
                    <a:lnTo>
                      <a:pt x="0" y="9"/>
                    </a:lnTo>
                    <a:lnTo>
                      <a:pt x="57" y="0"/>
                    </a:lnTo>
                    <a:lnTo>
                      <a:pt x="71" y="79"/>
                    </a:lnTo>
                    <a:lnTo>
                      <a:pt x="84" y="158"/>
                    </a:lnTo>
                    <a:close/>
                  </a:path>
                </a:pathLst>
              </a:custGeom>
              <a:solidFill>
                <a:srgbClr val="FF0000"/>
              </a:solidFill>
              <a:ln w="9525">
                <a:noFill/>
                <a:round/>
                <a:headEnd/>
                <a:tailEnd/>
              </a:ln>
            </p:spPr>
            <p:txBody>
              <a:bodyPr/>
              <a:lstStyle/>
              <a:p>
                <a:endParaRPr lang="ja-JP" altLang="en-US"/>
              </a:p>
            </p:txBody>
          </p:sp>
          <p:sp>
            <p:nvSpPr>
              <p:cNvPr id="2108" name="Freeform 740"/>
              <p:cNvSpPr>
                <a:spLocks/>
              </p:cNvSpPr>
              <p:nvPr/>
            </p:nvSpPr>
            <p:spPr bwMode="auto">
              <a:xfrm>
                <a:off x="3071" y="1582"/>
                <a:ext cx="2" cy="10"/>
              </a:xfrm>
              <a:custGeom>
                <a:avLst/>
                <a:gdLst/>
                <a:ahLst/>
                <a:cxnLst>
                  <a:cxn ang="0">
                    <a:pos x="0" y="0"/>
                  </a:cxn>
                  <a:cxn ang="0">
                    <a:pos x="14" y="79"/>
                  </a:cxn>
                  <a:cxn ang="0">
                    <a:pos x="6" y="80"/>
                  </a:cxn>
                  <a:cxn ang="0">
                    <a:pos x="0" y="0"/>
                  </a:cxn>
                </a:cxnLst>
                <a:rect l="0" t="0" r="r" b="b"/>
                <a:pathLst>
                  <a:path w="14" h="80">
                    <a:moveTo>
                      <a:pt x="0" y="0"/>
                    </a:moveTo>
                    <a:lnTo>
                      <a:pt x="14" y="79"/>
                    </a:lnTo>
                    <a:lnTo>
                      <a:pt x="6" y="80"/>
                    </a:lnTo>
                    <a:lnTo>
                      <a:pt x="0" y="0"/>
                    </a:lnTo>
                    <a:close/>
                  </a:path>
                </a:pathLst>
              </a:custGeom>
              <a:solidFill>
                <a:srgbClr val="FF0000"/>
              </a:solidFill>
              <a:ln w="9525">
                <a:noFill/>
                <a:round/>
                <a:headEnd/>
                <a:tailEnd/>
              </a:ln>
            </p:spPr>
            <p:txBody>
              <a:bodyPr/>
              <a:lstStyle/>
              <a:p>
                <a:endParaRPr lang="ja-JP" altLang="en-US"/>
              </a:p>
            </p:txBody>
          </p:sp>
          <p:sp>
            <p:nvSpPr>
              <p:cNvPr id="2109" name="Freeform 741"/>
              <p:cNvSpPr>
                <a:spLocks/>
              </p:cNvSpPr>
              <p:nvPr/>
            </p:nvSpPr>
            <p:spPr bwMode="auto">
              <a:xfrm>
                <a:off x="3062" y="1572"/>
                <a:ext cx="10" cy="21"/>
              </a:xfrm>
              <a:custGeom>
                <a:avLst/>
                <a:gdLst/>
                <a:ahLst/>
                <a:cxnLst>
                  <a:cxn ang="0">
                    <a:pos x="69" y="160"/>
                  </a:cxn>
                  <a:cxn ang="0">
                    <a:pos x="9" y="163"/>
                  </a:cxn>
                  <a:cxn ang="0">
                    <a:pos x="5" y="83"/>
                  </a:cxn>
                  <a:cxn ang="0">
                    <a:pos x="0" y="3"/>
                  </a:cxn>
                  <a:cxn ang="0">
                    <a:pos x="59" y="0"/>
                  </a:cxn>
                  <a:cxn ang="0">
                    <a:pos x="63" y="80"/>
                  </a:cxn>
                  <a:cxn ang="0">
                    <a:pos x="69" y="160"/>
                  </a:cxn>
                </a:cxnLst>
                <a:rect l="0" t="0" r="r" b="b"/>
                <a:pathLst>
                  <a:path w="69" h="163">
                    <a:moveTo>
                      <a:pt x="69" y="160"/>
                    </a:moveTo>
                    <a:lnTo>
                      <a:pt x="9" y="163"/>
                    </a:lnTo>
                    <a:lnTo>
                      <a:pt x="5" y="83"/>
                    </a:lnTo>
                    <a:lnTo>
                      <a:pt x="0" y="3"/>
                    </a:lnTo>
                    <a:lnTo>
                      <a:pt x="59" y="0"/>
                    </a:lnTo>
                    <a:lnTo>
                      <a:pt x="63" y="80"/>
                    </a:lnTo>
                    <a:lnTo>
                      <a:pt x="69" y="160"/>
                    </a:lnTo>
                    <a:close/>
                  </a:path>
                </a:pathLst>
              </a:custGeom>
              <a:solidFill>
                <a:srgbClr val="FF0000"/>
              </a:solidFill>
              <a:ln w="9525">
                <a:noFill/>
                <a:round/>
                <a:headEnd/>
                <a:tailEnd/>
              </a:ln>
            </p:spPr>
            <p:txBody>
              <a:bodyPr/>
              <a:lstStyle/>
              <a:p>
                <a:endParaRPr lang="ja-JP" altLang="en-US"/>
              </a:p>
            </p:txBody>
          </p:sp>
          <p:sp>
            <p:nvSpPr>
              <p:cNvPr id="2110" name="Freeform 742"/>
              <p:cNvSpPr>
                <a:spLocks/>
              </p:cNvSpPr>
              <p:nvPr/>
            </p:nvSpPr>
            <p:spPr bwMode="auto">
              <a:xfrm>
                <a:off x="3062" y="1583"/>
                <a:ext cx="1" cy="10"/>
              </a:xfrm>
              <a:custGeom>
                <a:avLst/>
                <a:gdLst/>
                <a:ahLst/>
                <a:cxnLst>
                  <a:cxn ang="0">
                    <a:pos x="5" y="0"/>
                  </a:cxn>
                  <a:cxn ang="0">
                    <a:pos x="9" y="80"/>
                  </a:cxn>
                  <a:cxn ang="0">
                    <a:pos x="0" y="80"/>
                  </a:cxn>
                  <a:cxn ang="0">
                    <a:pos x="5" y="0"/>
                  </a:cxn>
                </a:cxnLst>
                <a:rect l="0" t="0" r="r" b="b"/>
                <a:pathLst>
                  <a:path w="9" h="80">
                    <a:moveTo>
                      <a:pt x="5" y="0"/>
                    </a:moveTo>
                    <a:lnTo>
                      <a:pt x="9" y="80"/>
                    </a:lnTo>
                    <a:lnTo>
                      <a:pt x="0" y="80"/>
                    </a:lnTo>
                    <a:lnTo>
                      <a:pt x="5" y="0"/>
                    </a:lnTo>
                    <a:close/>
                  </a:path>
                </a:pathLst>
              </a:custGeom>
              <a:solidFill>
                <a:srgbClr val="FF0000"/>
              </a:solidFill>
              <a:ln w="9525">
                <a:noFill/>
                <a:round/>
                <a:headEnd/>
                <a:tailEnd/>
              </a:ln>
            </p:spPr>
            <p:txBody>
              <a:bodyPr/>
              <a:lstStyle/>
              <a:p>
                <a:endParaRPr lang="ja-JP" altLang="en-US"/>
              </a:p>
            </p:txBody>
          </p:sp>
          <p:sp>
            <p:nvSpPr>
              <p:cNvPr id="2111" name="Line 743"/>
              <p:cNvSpPr>
                <a:spLocks noChangeShapeType="1"/>
              </p:cNvSpPr>
              <p:nvPr/>
            </p:nvSpPr>
            <p:spPr bwMode="auto">
              <a:xfrm>
                <a:off x="3148" y="811"/>
                <a:ext cx="1" cy="2931"/>
              </a:xfrm>
              <a:prstGeom prst="line">
                <a:avLst/>
              </a:prstGeom>
              <a:noFill/>
              <a:ln w="0">
                <a:solidFill>
                  <a:srgbClr val="000000"/>
                </a:solidFill>
                <a:round/>
                <a:headEnd/>
                <a:tailEnd/>
              </a:ln>
            </p:spPr>
            <p:txBody>
              <a:bodyPr/>
              <a:lstStyle/>
              <a:p>
                <a:endParaRPr lang="ja-JP" altLang="en-US"/>
              </a:p>
            </p:txBody>
          </p:sp>
          <p:sp>
            <p:nvSpPr>
              <p:cNvPr id="2112" name="Freeform 744"/>
              <p:cNvSpPr>
                <a:spLocks/>
              </p:cNvSpPr>
              <p:nvPr/>
            </p:nvSpPr>
            <p:spPr bwMode="auto">
              <a:xfrm>
                <a:off x="3372" y="1058"/>
                <a:ext cx="10" cy="20"/>
              </a:xfrm>
              <a:custGeom>
                <a:avLst/>
                <a:gdLst/>
                <a:ahLst/>
                <a:cxnLst>
                  <a:cxn ang="0">
                    <a:pos x="59" y="164"/>
                  </a:cxn>
                  <a:cxn ang="0">
                    <a:pos x="0" y="161"/>
                  </a:cxn>
                  <a:cxn ang="0">
                    <a:pos x="5" y="80"/>
                  </a:cxn>
                  <a:cxn ang="0">
                    <a:pos x="9" y="0"/>
                  </a:cxn>
                  <a:cxn ang="0">
                    <a:pos x="69" y="3"/>
                  </a:cxn>
                  <a:cxn ang="0">
                    <a:pos x="65" y="83"/>
                  </a:cxn>
                  <a:cxn ang="0">
                    <a:pos x="59" y="164"/>
                  </a:cxn>
                </a:cxnLst>
                <a:rect l="0" t="0" r="r" b="b"/>
                <a:pathLst>
                  <a:path w="69" h="164">
                    <a:moveTo>
                      <a:pt x="59" y="164"/>
                    </a:moveTo>
                    <a:lnTo>
                      <a:pt x="0" y="161"/>
                    </a:lnTo>
                    <a:lnTo>
                      <a:pt x="5" y="80"/>
                    </a:lnTo>
                    <a:lnTo>
                      <a:pt x="9" y="0"/>
                    </a:lnTo>
                    <a:lnTo>
                      <a:pt x="69" y="3"/>
                    </a:lnTo>
                    <a:lnTo>
                      <a:pt x="65" y="83"/>
                    </a:lnTo>
                    <a:lnTo>
                      <a:pt x="59" y="164"/>
                    </a:lnTo>
                    <a:close/>
                  </a:path>
                </a:pathLst>
              </a:custGeom>
              <a:solidFill>
                <a:srgbClr val="FF0000"/>
              </a:solidFill>
              <a:ln w="9525">
                <a:noFill/>
                <a:round/>
                <a:headEnd/>
                <a:tailEnd/>
              </a:ln>
            </p:spPr>
            <p:txBody>
              <a:bodyPr/>
              <a:lstStyle/>
              <a:p>
                <a:endParaRPr lang="ja-JP" altLang="en-US"/>
              </a:p>
            </p:txBody>
          </p:sp>
          <p:sp>
            <p:nvSpPr>
              <p:cNvPr id="2113" name="Freeform 745"/>
              <p:cNvSpPr>
                <a:spLocks/>
              </p:cNvSpPr>
              <p:nvPr/>
            </p:nvSpPr>
            <p:spPr bwMode="auto">
              <a:xfrm>
                <a:off x="3371" y="1068"/>
                <a:ext cx="2" cy="10"/>
              </a:xfrm>
              <a:custGeom>
                <a:avLst/>
                <a:gdLst/>
                <a:ahLst/>
                <a:cxnLst>
                  <a:cxn ang="0">
                    <a:pos x="14" y="0"/>
                  </a:cxn>
                  <a:cxn ang="0">
                    <a:pos x="9" y="81"/>
                  </a:cxn>
                  <a:cxn ang="0">
                    <a:pos x="0" y="79"/>
                  </a:cxn>
                  <a:cxn ang="0">
                    <a:pos x="14" y="0"/>
                  </a:cxn>
                </a:cxnLst>
                <a:rect l="0" t="0" r="r" b="b"/>
                <a:pathLst>
                  <a:path w="14" h="81">
                    <a:moveTo>
                      <a:pt x="14" y="0"/>
                    </a:moveTo>
                    <a:lnTo>
                      <a:pt x="9" y="81"/>
                    </a:lnTo>
                    <a:lnTo>
                      <a:pt x="0" y="79"/>
                    </a:lnTo>
                    <a:lnTo>
                      <a:pt x="14" y="0"/>
                    </a:lnTo>
                    <a:close/>
                  </a:path>
                </a:pathLst>
              </a:custGeom>
              <a:solidFill>
                <a:srgbClr val="FF0000"/>
              </a:solidFill>
              <a:ln w="9525">
                <a:noFill/>
                <a:round/>
                <a:headEnd/>
                <a:tailEnd/>
              </a:ln>
            </p:spPr>
            <p:txBody>
              <a:bodyPr/>
              <a:lstStyle/>
              <a:p>
                <a:endParaRPr lang="ja-JP" altLang="en-US"/>
              </a:p>
            </p:txBody>
          </p:sp>
          <p:sp>
            <p:nvSpPr>
              <p:cNvPr id="2114" name="Freeform 746"/>
              <p:cNvSpPr>
                <a:spLocks/>
              </p:cNvSpPr>
              <p:nvPr/>
            </p:nvSpPr>
            <p:spPr bwMode="auto">
              <a:xfrm>
                <a:off x="3363" y="1057"/>
                <a:ext cx="12" cy="21"/>
              </a:xfrm>
              <a:custGeom>
                <a:avLst/>
                <a:gdLst/>
                <a:ahLst/>
                <a:cxnLst>
                  <a:cxn ang="0">
                    <a:pos x="57" y="167"/>
                  </a:cxn>
                  <a:cxn ang="0">
                    <a:pos x="0" y="158"/>
                  </a:cxn>
                  <a:cxn ang="0">
                    <a:pos x="13" y="79"/>
                  </a:cxn>
                  <a:cxn ang="0">
                    <a:pos x="27" y="0"/>
                  </a:cxn>
                  <a:cxn ang="0">
                    <a:pos x="84" y="9"/>
                  </a:cxn>
                  <a:cxn ang="0">
                    <a:pos x="71" y="88"/>
                  </a:cxn>
                  <a:cxn ang="0">
                    <a:pos x="57" y="167"/>
                  </a:cxn>
                </a:cxnLst>
                <a:rect l="0" t="0" r="r" b="b"/>
                <a:pathLst>
                  <a:path w="84" h="167">
                    <a:moveTo>
                      <a:pt x="57" y="167"/>
                    </a:moveTo>
                    <a:lnTo>
                      <a:pt x="0" y="158"/>
                    </a:lnTo>
                    <a:lnTo>
                      <a:pt x="13" y="79"/>
                    </a:lnTo>
                    <a:lnTo>
                      <a:pt x="27" y="0"/>
                    </a:lnTo>
                    <a:lnTo>
                      <a:pt x="84" y="9"/>
                    </a:lnTo>
                    <a:lnTo>
                      <a:pt x="71" y="88"/>
                    </a:lnTo>
                    <a:lnTo>
                      <a:pt x="57" y="167"/>
                    </a:lnTo>
                    <a:close/>
                  </a:path>
                </a:pathLst>
              </a:custGeom>
              <a:solidFill>
                <a:srgbClr val="FF0000"/>
              </a:solidFill>
              <a:ln w="9525">
                <a:noFill/>
                <a:round/>
                <a:headEnd/>
                <a:tailEnd/>
              </a:ln>
            </p:spPr>
            <p:txBody>
              <a:bodyPr/>
              <a:lstStyle/>
              <a:p>
                <a:endParaRPr lang="ja-JP" altLang="en-US"/>
              </a:p>
            </p:txBody>
          </p:sp>
          <p:sp>
            <p:nvSpPr>
              <p:cNvPr id="2115" name="Freeform 747"/>
              <p:cNvSpPr>
                <a:spLocks/>
              </p:cNvSpPr>
              <p:nvPr/>
            </p:nvSpPr>
            <p:spPr bwMode="auto">
              <a:xfrm>
                <a:off x="3361" y="1067"/>
                <a:ext cx="3" cy="10"/>
              </a:xfrm>
              <a:custGeom>
                <a:avLst/>
                <a:gdLst/>
                <a:ahLst/>
                <a:cxnLst>
                  <a:cxn ang="0">
                    <a:pos x="21" y="0"/>
                  </a:cxn>
                  <a:cxn ang="0">
                    <a:pos x="8" y="79"/>
                  </a:cxn>
                  <a:cxn ang="0">
                    <a:pos x="0" y="77"/>
                  </a:cxn>
                  <a:cxn ang="0">
                    <a:pos x="21" y="0"/>
                  </a:cxn>
                </a:cxnLst>
                <a:rect l="0" t="0" r="r" b="b"/>
                <a:pathLst>
                  <a:path w="21" h="79">
                    <a:moveTo>
                      <a:pt x="21" y="0"/>
                    </a:moveTo>
                    <a:lnTo>
                      <a:pt x="8" y="79"/>
                    </a:lnTo>
                    <a:lnTo>
                      <a:pt x="0" y="77"/>
                    </a:lnTo>
                    <a:lnTo>
                      <a:pt x="21" y="0"/>
                    </a:lnTo>
                    <a:close/>
                  </a:path>
                </a:pathLst>
              </a:custGeom>
              <a:solidFill>
                <a:srgbClr val="FF0000"/>
              </a:solidFill>
              <a:ln w="9525">
                <a:noFill/>
                <a:round/>
                <a:headEnd/>
                <a:tailEnd/>
              </a:ln>
            </p:spPr>
            <p:txBody>
              <a:bodyPr/>
              <a:lstStyle/>
              <a:p>
                <a:endParaRPr lang="ja-JP" altLang="en-US"/>
              </a:p>
            </p:txBody>
          </p:sp>
          <p:sp>
            <p:nvSpPr>
              <p:cNvPr id="2116" name="Freeform 748"/>
              <p:cNvSpPr>
                <a:spLocks/>
              </p:cNvSpPr>
              <p:nvPr/>
            </p:nvSpPr>
            <p:spPr bwMode="auto">
              <a:xfrm>
                <a:off x="3353" y="1055"/>
                <a:ext cx="15" cy="21"/>
              </a:xfrm>
              <a:custGeom>
                <a:avLst/>
                <a:gdLst/>
                <a:ahLst/>
                <a:cxnLst>
                  <a:cxn ang="0">
                    <a:pos x="57" y="170"/>
                  </a:cxn>
                  <a:cxn ang="0">
                    <a:pos x="0" y="154"/>
                  </a:cxn>
                  <a:cxn ang="0">
                    <a:pos x="23" y="77"/>
                  </a:cxn>
                  <a:cxn ang="0">
                    <a:pos x="45" y="0"/>
                  </a:cxn>
                  <a:cxn ang="0">
                    <a:pos x="100" y="16"/>
                  </a:cxn>
                  <a:cxn ang="0">
                    <a:pos x="78" y="93"/>
                  </a:cxn>
                  <a:cxn ang="0">
                    <a:pos x="57" y="170"/>
                  </a:cxn>
                </a:cxnLst>
                <a:rect l="0" t="0" r="r" b="b"/>
                <a:pathLst>
                  <a:path w="100" h="170">
                    <a:moveTo>
                      <a:pt x="57" y="170"/>
                    </a:moveTo>
                    <a:lnTo>
                      <a:pt x="0" y="154"/>
                    </a:lnTo>
                    <a:lnTo>
                      <a:pt x="23" y="77"/>
                    </a:lnTo>
                    <a:lnTo>
                      <a:pt x="45" y="0"/>
                    </a:lnTo>
                    <a:lnTo>
                      <a:pt x="100" y="16"/>
                    </a:lnTo>
                    <a:lnTo>
                      <a:pt x="78" y="93"/>
                    </a:lnTo>
                    <a:lnTo>
                      <a:pt x="57" y="170"/>
                    </a:lnTo>
                    <a:close/>
                  </a:path>
                </a:pathLst>
              </a:custGeom>
              <a:solidFill>
                <a:srgbClr val="FF0000"/>
              </a:solidFill>
              <a:ln w="9525">
                <a:noFill/>
                <a:round/>
                <a:headEnd/>
                <a:tailEnd/>
              </a:ln>
            </p:spPr>
            <p:txBody>
              <a:bodyPr/>
              <a:lstStyle/>
              <a:p>
                <a:endParaRPr lang="ja-JP" altLang="en-US"/>
              </a:p>
            </p:txBody>
          </p:sp>
          <p:sp>
            <p:nvSpPr>
              <p:cNvPr id="2117" name="Freeform 749"/>
              <p:cNvSpPr>
                <a:spLocks/>
              </p:cNvSpPr>
              <p:nvPr/>
            </p:nvSpPr>
            <p:spPr bwMode="auto">
              <a:xfrm>
                <a:off x="3352" y="1065"/>
                <a:ext cx="5" cy="9"/>
              </a:xfrm>
              <a:custGeom>
                <a:avLst/>
                <a:gdLst/>
                <a:ahLst/>
                <a:cxnLst>
                  <a:cxn ang="0">
                    <a:pos x="30" y="0"/>
                  </a:cxn>
                  <a:cxn ang="0">
                    <a:pos x="7" y="77"/>
                  </a:cxn>
                  <a:cxn ang="0">
                    <a:pos x="0" y="75"/>
                  </a:cxn>
                  <a:cxn ang="0">
                    <a:pos x="30" y="0"/>
                  </a:cxn>
                </a:cxnLst>
                <a:rect l="0" t="0" r="r" b="b"/>
                <a:pathLst>
                  <a:path w="30" h="77">
                    <a:moveTo>
                      <a:pt x="30" y="0"/>
                    </a:moveTo>
                    <a:lnTo>
                      <a:pt x="7" y="77"/>
                    </a:lnTo>
                    <a:lnTo>
                      <a:pt x="0" y="75"/>
                    </a:lnTo>
                    <a:lnTo>
                      <a:pt x="30" y="0"/>
                    </a:lnTo>
                    <a:close/>
                  </a:path>
                </a:pathLst>
              </a:custGeom>
              <a:solidFill>
                <a:srgbClr val="FF0000"/>
              </a:solidFill>
              <a:ln w="9525">
                <a:noFill/>
                <a:round/>
                <a:headEnd/>
                <a:tailEnd/>
              </a:ln>
            </p:spPr>
            <p:txBody>
              <a:bodyPr/>
              <a:lstStyle/>
              <a:p>
                <a:endParaRPr lang="ja-JP" altLang="en-US"/>
              </a:p>
            </p:txBody>
          </p:sp>
          <p:sp>
            <p:nvSpPr>
              <p:cNvPr id="2118" name="Freeform 750"/>
              <p:cNvSpPr>
                <a:spLocks/>
              </p:cNvSpPr>
              <p:nvPr/>
            </p:nvSpPr>
            <p:spPr bwMode="auto">
              <a:xfrm>
                <a:off x="3345" y="1053"/>
                <a:ext cx="16" cy="21"/>
              </a:xfrm>
              <a:custGeom>
                <a:avLst/>
                <a:gdLst/>
                <a:ahLst/>
                <a:cxnLst>
                  <a:cxn ang="0">
                    <a:pos x="54" y="171"/>
                  </a:cxn>
                  <a:cxn ang="0">
                    <a:pos x="0" y="149"/>
                  </a:cxn>
                  <a:cxn ang="0">
                    <a:pos x="30" y="75"/>
                  </a:cxn>
                  <a:cxn ang="0">
                    <a:pos x="60" y="0"/>
                  </a:cxn>
                  <a:cxn ang="0">
                    <a:pos x="113" y="22"/>
                  </a:cxn>
                  <a:cxn ang="0">
                    <a:pos x="84" y="96"/>
                  </a:cxn>
                  <a:cxn ang="0">
                    <a:pos x="54" y="171"/>
                  </a:cxn>
                </a:cxnLst>
                <a:rect l="0" t="0" r="r" b="b"/>
                <a:pathLst>
                  <a:path w="113" h="171">
                    <a:moveTo>
                      <a:pt x="54" y="171"/>
                    </a:moveTo>
                    <a:lnTo>
                      <a:pt x="0" y="149"/>
                    </a:lnTo>
                    <a:lnTo>
                      <a:pt x="30" y="75"/>
                    </a:lnTo>
                    <a:lnTo>
                      <a:pt x="60" y="0"/>
                    </a:lnTo>
                    <a:lnTo>
                      <a:pt x="113" y="22"/>
                    </a:lnTo>
                    <a:lnTo>
                      <a:pt x="84" y="96"/>
                    </a:lnTo>
                    <a:lnTo>
                      <a:pt x="54" y="171"/>
                    </a:lnTo>
                    <a:close/>
                  </a:path>
                </a:pathLst>
              </a:custGeom>
              <a:solidFill>
                <a:srgbClr val="FF0000"/>
              </a:solidFill>
              <a:ln w="9525">
                <a:noFill/>
                <a:round/>
                <a:headEnd/>
                <a:tailEnd/>
              </a:ln>
            </p:spPr>
            <p:txBody>
              <a:bodyPr/>
              <a:lstStyle/>
              <a:p>
                <a:endParaRPr lang="ja-JP" altLang="en-US"/>
              </a:p>
            </p:txBody>
          </p:sp>
          <p:sp>
            <p:nvSpPr>
              <p:cNvPr id="2119" name="Freeform 751"/>
              <p:cNvSpPr>
                <a:spLocks/>
              </p:cNvSpPr>
              <p:nvPr/>
            </p:nvSpPr>
            <p:spPr bwMode="auto">
              <a:xfrm>
                <a:off x="3343" y="1062"/>
                <a:ext cx="6" cy="9"/>
              </a:xfrm>
              <a:custGeom>
                <a:avLst/>
                <a:gdLst/>
                <a:ahLst/>
                <a:cxnLst>
                  <a:cxn ang="0">
                    <a:pos x="38" y="0"/>
                  </a:cxn>
                  <a:cxn ang="0">
                    <a:pos x="8" y="74"/>
                  </a:cxn>
                  <a:cxn ang="0">
                    <a:pos x="0" y="71"/>
                  </a:cxn>
                  <a:cxn ang="0">
                    <a:pos x="38" y="0"/>
                  </a:cxn>
                </a:cxnLst>
                <a:rect l="0" t="0" r="r" b="b"/>
                <a:pathLst>
                  <a:path w="38" h="74">
                    <a:moveTo>
                      <a:pt x="38" y="0"/>
                    </a:moveTo>
                    <a:lnTo>
                      <a:pt x="8" y="74"/>
                    </a:lnTo>
                    <a:lnTo>
                      <a:pt x="0" y="71"/>
                    </a:lnTo>
                    <a:lnTo>
                      <a:pt x="38" y="0"/>
                    </a:lnTo>
                    <a:close/>
                  </a:path>
                </a:pathLst>
              </a:custGeom>
              <a:solidFill>
                <a:srgbClr val="FF0000"/>
              </a:solidFill>
              <a:ln w="9525">
                <a:noFill/>
                <a:round/>
                <a:headEnd/>
                <a:tailEnd/>
              </a:ln>
            </p:spPr>
            <p:txBody>
              <a:bodyPr/>
              <a:lstStyle/>
              <a:p>
                <a:endParaRPr lang="ja-JP" altLang="en-US"/>
              </a:p>
            </p:txBody>
          </p:sp>
          <p:sp>
            <p:nvSpPr>
              <p:cNvPr id="2120" name="Freeform 752"/>
              <p:cNvSpPr>
                <a:spLocks/>
              </p:cNvSpPr>
              <p:nvPr/>
            </p:nvSpPr>
            <p:spPr bwMode="auto">
              <a:xfrm>
                <a:off x="3336" y="1050"/>
                <a:ext cx="18" cy="21"/>
              </a:xfrm>
              <a:custGeom>
                <a:avLst/>
                <a:gdLst/>
                <a:ahLst/>
                <a:cxnLst>
                  <a:cxn ang="0">
                    <a:pos x="51" y="169"/>
                  </a:cxn>
                  <a:cxn ang="0">
                    <a:pos x="0" y="142"/>
                  </a:cxn>
                  <a:cxn ang="0">
                    <a:pos x="38" y="72"/>
                  </a:cxn>
                  <a:cxn ang="0">
                    <a:pos x="77" y="0"/>
                  </a:cxn>
                  <a:cxn ang="0">
                    <a:pos x="127" y="27"/>
                  </a:cxn>
                  <a:cxn ang="0">
                    <a:pos x="89" y="98"/>
                  </a:cxn>
                  <a:cxn ang="0">
                    <a:pos x="51" y="169"/>
                  </a:cxn>
                </a:cxnLst>
                <a:rect l="0" t="0" r="r" b="b"/>
                <a:pathLst>
                  <a:path w="127" h="169">
                    <a:moveTo>
                      <a:pt x="51" y="169"/>
                    </a:moveTo>
                    <a:lnTo>
                      <a:pt x="0" y="142"/>
                    </a:lnTo>
                    <a:lnTo>
                      <a:pt x="38" y="72"/>
                    </a:lnTo>
                    <a:lnTo>
                      <a:pt x="77" y="0"/>
                    </a:lnTo>
                    <a:lnTo>
                      <a:pt x="127" y="27"/>
                    </a:lnTo>
                    <a:lnTo>
                      <a:pt x="89" y="98"/>
                    </a:lnTo>
                    <a:lnTo>
                      <a:pt x="51" y="169"/>
                    </a:lnTo>
                    <a:close/>
                  </a:path>
                </a:pathLst>
              </a:custGeom>
              <a:solidFill>
                <a:srgbClr val="FF0000"/>
              </a:solidFill>
              <a:ln w="9525">
                <a:noFill/>
                <a:round/>
                <a:headEnd/>
                <a:tailEnd/>
              </a:ln>
            </p:spPr>
            <p:txBody>
              <a:bodyPr/>
              <a:lstStyle/>
              <a:p>
                <a:endParaRPr lang="ja-JP" altLang="en-US"/>
              </a:p>
            </p:txBody>
          </p:sp>
          <p:sp>
            <p:nvSpPr>
              <p:cNvPr id="2121" name="Freeform 753"/>
              <p:cNvSpPr>
                <a:spLocks/>
              </p:cNvSpPr>
              <p:nvPr/>
            </p:nvSpPr>
            <p:spPr bwMode="auto">
              <a:xfrm>
                <a:off x="3335" y="1059"/>
                <a:ext cx="7" cy="9"/>
              </a:xfrm>
              <a:custGeom>
                <a:avLst/>
                <a:gdLst/>
                <a:ahLst/>
                <a:cxnLst>
                  <a:cxn ang="0">
                    <a:pos x="44" y="0"/>
                  </a:cxn>
                  <a:cxn ang="0">
                    <a:pos x="6" y="70"/>
                  </a:cxn>
                  <a:cxn ang="0">
                    <a:pos x="0" y="66"/>
                  </a:cxn>
                  <a:cxn ang="0">
                    <a:pos x="44" y="0"/>
                  </a:cxn>
                </a:cxnLst>
                <a:rect l="0" t="0" r="r" b="b"/>
                <a:pathLst>
                  <a:path w="44" h="70">
                    <a:moveTo>
                      <a:pt x="44" y="0"/>
                    </a:moveTo>
                    <a:lnTo>
                      <a:pt x="6" y="70"/>
                    </a:lnTo>
                    <a:lnTo>
                      <a:pt x="0" y="66"/>
                    </a:lnTo>
                    <a:lnTo>
                      <a:pt x="44" y="0"/>
                    </a:lnTo>
                    <a:close/>
                  </a:path>
                </a:pathLst>
              </a:custGeom>
              <a:solidFill>
                <a:srgbClr val="FF0000"/>
              </a:solidFill>
              <a:ln w="9525">
                <a:noFill/>
                <a:round/>
                <a:headEnd/>
                <a:tailEnd/>
              </a:ln>
            </p:spPr>
            <p:txBody>
              <a:bodyPr/>
              <a:lstStyle/>
              <a:p>
                <a:endParaRPr lang="ja-JP" altLang="en-US"/>
              </a:p>
            </p:txBody>
          </p:sp>
          <p:sp>
            <p:nvSpPr>
              <p:cNvPr id="2122" name="Freeform 754"/>
              <p:cNvSpPr>
                <a:spLocks/>
              </p:cNvSpPr>
              <p:nvPr/>
            </p:nvSpPr>
            <p:spPr bwMode="auto">
              <a:xfrm>
                <a:off x="3328" y="1046"/>
                <a:ext cx="20" cy="21"/>
              </a:xfrm>
              <a:custGeom>
                <a:avLst/>
                <a:gdLst/>
                <a:ahLst/>
                <a:cxnLst>
                  <a:cxn ang="0">
                    <a:pos x="48" y="166"/>
                  </a:cxn>
                  <a:cxn ang="0">
                    <a:pos x="0" y="134"/>
                  </a:cxn>
                  <a:cxn ang="0">
                    <a:pos x="45" y="68"/>
                  </a:cxn>
                  <a:cxn ang="0">
                    <a:pos x="89" y="0"/>
                  </a:cxn>
                  <a:cxn ang="0">
                    <a:pos x="137" y="32"/>
                  </a:cxn>
                  <a:cxn ang="0">
                    <a:pos x="92" y="100"/>
                  </a:cxn>
                  <a:cxn ang="0">
                    <a:pos x="48" y="166"/>
                  </a:cxn>
                </a:cxnLst>
                <a:rect l="0" t="0" r="r" b="b"/>
                <a:pathLst>
                  <a:path w="137" h="166">
                    <a:moveTo>
                      <a:pt x="48" y="166"/>
                    </a:moveTo>
                    <a:lnTo>
                      <a:pt x="0" y="134"/>
                    </a:lnTo>
                    <a:lnTo>
                      <a:pt x="45" y="68"/>
                    </a:lnTo>
                    <a:lnTo>
                      <a:pt x="89" y="0"/>
                    </a:lnTo>
                    <a:lnTo>
                      <a:pt x="137" y="32"/>
                    </a:lnTo>
                    <a:lnTo>
                      <a:pt x="92" y="100"/>
                    </a:lnTo>
                    <a:lnTo>
                      <a:pt x="48" y="166"/>
                    </a:lnTo>
                    <a:close/>
                  </a:path>
                </a:pathLst>
              </a:custGeom>
              <a:solidFill>
                <a:srgbClr val="FF0000"/>
              </a:solidFill>
              <a:ln w="9525">
                <a:noFill/>
                <a:round/>
                <a:headEnd/>
                <a:tailEnd/>
              </a:ln>
            </p:spPr>
            <p:txBody>
              <a:bodyPr/>
              <a:lstStyle/>
              <a:p>
                <a:endParaRPr lang="ja-JP" altLang="en-US"/>
              </a:p>
            </p:txBody>
          </p:sp>
          <p:sp>
            <p:nvSpPr>
              <p:cNvPr id="2123" name="Freeform 755"/>
              <p:cNvSpPr>
                <a:spLocks/>
              </p:cNvSpPr>
              <p:nvPr/>
            </p:nvSpPr>
            <p:spPr bwMode="auto">
              <a:xfrm>
                <a:off x="3328" y="1055"/>
                <a:ext cx="7" cy="8"/>
              </a:xfrm>
              <a:custGeom>
                <a:avLst/>
                <a:gdLst/>
                <a:ahLst/>
                <a:cxnLst>
                  <a:cxn ang="0">
                    <a:pos x="51" y="0"/>
                  </a:cxn>
                  <a:cxn ang="0">
                    <a:pos x="6" y="66"/>
                  </a:cxn>
                  <a:cxn ang="0">
                    <a:pos x="0" y="61"/>
                  </a:cxn>
                  <a:cxn ang="0">
                    <a:pos x="51" y="0"/>
                  </a:cxn>
                </a:cxnLst>
                <a:rect l="0" t="0" r="r" b="b"/>
                <a:pathLst>
                  <a:path w="51" h="66">
                    <a:moveTo>
                      <a:pt x="51" y="0"/>
                    </a:moveTo>
                    <a:lnTo>
                      <a:pt x="6" y="66"/>
                    </a:lnTo>
                    <a:lnTo>
                      <a:pt x="0" y="61"/>
                    </a:lnTo>
                    <a:lnTo>
                      <a:pt x="51" y="0"/>
                    </a:lnTo>
                    <a:close/>
                  </a:path>
                </a:pathLst>
              </a:custGeom>
              <a:solidFill>
                <a:srgbClr val="FF0000"/>
              </a:solidFill>
              <a:ln w="9525">
                <a:noFill/>
                <a:round/>
                <a:headEnd/>
                <a:tailEnd/>
              </a:ln>
            </p:spPr>
            <p:txBody>
              <a:bodyPr/>
              <a:lstStyle/>
              <a:p>
                <a:endParaRPr lang="ja-JP" altLang="en-US"/>
              </a:p>
            </p:txBody>
          </p:sp>
          <p:sp>
            <p:nvSpPr>
              <p:cNvPr id="2124" name="Freeform 756"/>
              <p:cNvSpPr>
                <a:spLocks/>
              </p:cNvSpPr>
              <p:nvPr/>
            </p:nvSpPr>
            <p:spPr bwMode="auto">
              <a:xfrm>
                <a:off x="3321" y="1042"/>
                <a:ext cx="21" cy="21"/>
              </a:xfrm>
              <a:custGeom>
                <a:avLst/>
                <a:gdLst/>
                <a:ahLst/>
                <a:cxnLst>
                  <a:cxn ang="0">
                    <a:pos x="45" y="160"/>
                  </a:cxn>
                  <a:cxn ang="0">
                    <a:pos x="0" y="124"/>
                  </a:cxn>
                  <a:cxn ang="0">
                    <a:pos x="51" y="62"/>
                  </a:cxn>
                  <a:cxn ang="0">
                    <a:pos x="102" y="0"/>
                  </a:cxn>
                  <a:cxn ang="0">
                    <a:pos x="147" y="37"/>
                  </a:cxn>
                  <a:cxn ang="0">
                    <a:pos x="96" y="99"/>
                  </a:cxn>
                  <a:cxn ang="0">
                    <a:pos x="45" y="160"/>
                  </a:cxn>
                </a:cxnLst>
                <a:rect l="0" t="0" r="r" b="b"/>
                <a:pathLst>
                  <a:path w="147" h="160">
                    <a:moveTo>
                      <a:pt x="45" y="160"/>
                    </a:moveTo>
                    <a:lnTo>
                      <a:pt x="0" y="124"/>
                    </a:lnTo>
                    <a:lnTo>
                      <a:pt x="51" y="62"/>
                    </a:lnTo>
                    <a:lnTo>
                      <a:pt x="102" y="0"/>
                    </a:lnTo>
                    <a:lnTo>
                      <a:pt x="147" y="37"/>
                    </a:lnTo>
                    <a:lnTo>
                      <a:pt x="96" y="99"/>
                    </a:lnTo>
                    <a:lnTo>
                      <a:pt x="45" y="160"/>
                    </a:lnTo>
                    <a:close/>
                  </a:path>
                </a:pathLst>
              </a:custGeom>
              <a:solidFill>
                <a:srgbClr val="FF0000"/>
              </a:solidFill>
              <a:ln w="9525">
                <a:noFill/>
                <a:round/>
                <a:headEnd/>
                <a:tailEnd/>
              </a:ln>
            </p:spPr>
            <p:txBody>
              <a:bodyPr/>
              <a:lstStyle/>
              <a:p>
                <a:endParaRPr lang="ja-JP" altLang="en-US"/>
              </a:p>
            </p:txBody>
          </p:sp>
          <p:sp>
            <p:nvSpPr>
              <p:cNvPr id="2125" name="Freeform 757"/>
              <p:cNvSpPr>
                <a:spLocks/>
              </p:cNvSpPr>
              <p:nvPr/>
            </p:nvSpPr>
            <p:spPr bwMode="auto">
              <a:xfrm>
                <a:off x="3320" y="1050"/>
                <a:ext cx="8" cy="8"/>
              </a:xfrm>
              <a:custGeom>
                <a:avLst/>
                <a:gdLst/>
                <a:ahLst/>
                <a:cxnLst>
                  <a:cxn ang="0">
                    <a:pos x="57" y="0"/>
                  </a:cxn>
                  <a:cxn ang="0">
                    <a:pos x="6" y="62"/>
                  </a:cxn>
                  <a:cxn ang="0">
                    <a:pos x="0" y="57"/>
                  </a:cxn>
                  <a:cxn ang="0">
                    <a:pos x="57" y="0"/>
                  </a:cxn>
                </a:cxnLst>
                <a:rect l="0" t="0" r="r" b="b"/>
                <a:pathLst>
                  <a:path w="57" h="62">
                    <a:moveTo>
                      <a:pt x="57" y="0"/>
                    </a:moveTo>
                    <a:lnTo>
                      <a:pt x="6" y="62"/>
                    </a:lnTo>
                    <a:lnTo>
                      <a:pt x="0" y="57"/>
                    </a:lnTo>
                    <a:lnTo>
                      <a:pt x="57" y="0"/>
                    </a:lnTo>
                    <a:close/>
                  </a:path>
                </a:pathLst>
              </a:custGeom>
              <a:solidFill>
                <a:srgbClr val="FF0000"/>
              </a:solidFill>
              <a:ln w="9525">
                <a:noFill/>
                <a:round/>
                <a:headEnd/>
                <a:tailEnd/>
              </a:ln>
            </p:spPr>
            <p:txBody>
              <a:bodyPr/>
              <a:lstStyle/>
              <a:p>
                <a:endParaRPr lang="ja-JP" altLang="en-US"/>
              </a:p>
            </p:txBody>
          </p:sp>
          <p:sp>
            <p:nvSpPr>
              <p:cNvPr id="2126" name="Freeform 758"/>
              <p:cNvSpPr>
                <a:spLocks/>
              </p:cNvSpPr>
              <p:nvPr/>
            </p:nvSpPr>
            <p:spPr bwMode="auto">
              <a:xfrm>
                <a:off x="3314" y="1038"/>
                <a:ext cx="23" cy="19"/>
              </a:xfrm>
              <a:custGeom>
                <a:avLst/>
                <a:gdLst/>
                <a:ahLst/>
                <a:cxnLst>
                  <a:cxn ang="0">
                    <a:pos x="42" y="155"/>
                  </a:cxn>
                  <a:cxn ang="0">
                    <a:pos x="0" y="114"/>
                  </a:cxn>
                  <a:cxn ang="0">
                    <a:pos x="58" y="57"/>
                  </a:cxn>
                  <a:cxn ang="0">
                    <a:pos x="115" y="0"/>
                  </a:cxn>
                  <a:cxn ang="0">
                    <a:pos x="156" y="41"/>
                  </a:cxn>
                  <a:cxn ang="0">
                    <a:pos x="99" y="98"/>
                  </a:cxn>
                  <a:cxn ang="0">
                    <a:pos x="42" y="155"/>
                  </a:cxn>
                </a:cxnLst>
                <a:rect l="0" t="0" r="r" b="b"/>
                <a:pathLst>
                  <a:path w="156" h="155">
                    <a:moveTo>
                      <a:pt x="42" y="155"/>
                    </a:moveTo>
                    <a:lnTo>
                      <a:pt x="0" y="114"/>
                    </a:lnTo>
                    <a:lnTo>
                      <a:pt x="58" y="57"/>
                    </a:lnTo>
                    <a:lnTo>
                      <a:pt x="115" y="0"/>
                    </a:lnTo>
                    <a:lnTo>
                      <a:pt x="156" y="41"/>
                    </a:lnTo>
                    <a:lnTo>
                      <a:pt x="99" y="98"/>
                    </a:lnTo>
                    <a:lnTo>
                      <a:pt x="42" y="155"/>
                    </a:lnTo>
                    <a:close/>
                  </a:path>
                </a:pathLst>
              </a:custGeom>
              <a:solidFill>
                <a:srgbClr val="FF0000"/>
              </a:solidFill>
              <a:ln w="9525">
                <a:noFill/>
                <a:round/>
                <a:headEnd/>
                <a:tailEnd/>
              </a:ln>
            </p:spPr>
            <p:txBody>
              <a:bodyPr/>
              <a:lstStyle/>
              <a:p>
                <a:endParaRPr lang="ja-JP" altLang="en-US"/>
              </a:p>
            </p:txBody>
          </p:sp>
          <p:sp>
            <p:nvSpPr>
              <p:cNvPr id="2127" name="Freeform 759"/>
              <p:cNvSpPr>
                <a:spLocks/>
              </p:cNvSpPr>
              <p:nvPr/>
            </p:nvSpPr>
            <p:spPr bwMode="auto">
              <a:xfrm>
                <a:off x="3314" y="1045"/>
                <a:ext cx="9" cy="7"/>
              </a:xfrm>
              <a:custGeom>
                <a:avLst/>
                <a:gdLst/>
                <a:ahLst/>
                <a:cxnLst>
                  <a:cxn ang="0">
                    <a:pos x="62" y="0"/>
                  </a:cxn>
                  <a:cxn ang="0">
                    <a:pos x="4" y="57"/>
                  </a:cxn>
                  <a:cxn ang="0">
                    <a:pos x="0" y="51"/>
                  </a:cxn>
                  <a:cxn ang="0">
                    <a:pos x="62" y="0"/>
                  </a:cxn>
                </a:cxnLst>
                <a:rect l="0" t="0" r="r" b="b"/>
                <a:pathLst>
                  <a:path w="62" h="57">
                    <a:moveTo>
                      <a:pt x="62" y="0"/>
                    </a:moveTo>
                    <a:lnTo>
                      <a:pt x="4" y="57"/>
                    </a:lnTo>
                    <a:lnTo>
                      <a:pt x="0" y="51"/>
                    </a:lnTo>
                    <a:lnTo>
                      <a:pt x="62" y="0"/>
                    </a:lnTo>
                    <a:close/>
                  </a:path>
                </a:pathLst>
              </a:custGeom>
              <a:solidFill>
                <a:srgbClr val="FF0000"/>
              </a:solidFill>
              <a:ln w="9525">
                <a:noFill/>
                <a:round/>
                <a:headEnd/>
                <a:tailEnd/>
              </a:ln>
            </p:spPr>
            <p:txBody>
              <a:bodyPr/>
              <a:lstStyle/>
              <a:p>
                <a:endParaRPr lang="ja-JP" altLang="en-US"/>
              </a:p>
            </p:txBody>
          </p:sp>
          <p:sp>
            <p:nvSpPr>
              <p:cNvPr id="2128" name="Freeform 760"/>
              <p:cNvSpPr>
                <a:spLocks/>
              </p:cNvSpPr>
              <p:nvPr/>
            </p:nvSpPr>
            <p:spPr bwMode="auto">
              <a:xfrm>
                <a:off x="3308" y="1033"/>
                <a:ext cx="23" cy="19"/>
              </a:xfrm>
              <a:custGeom>
                <a:avLst/>
                <a:gdLst/>
                <a:ahLst/>
                <a:cxnLst>
                  <a:cxn ang="0">
                    <a:pos x="38" y="147"/>
                  </a:cxn>
                  <a:cxn ang="0">
                    <a:pos x="0" y="102"/>
                  </a:cxn>
                  <a:cxn ang="0">
                    <a:pos x="62" y="51"/>
                  </a:cxn>
                  <a:cxn ang="0">
                    <a:pos x="124" y="0"/>
                  </a:cxn>
                  <a:cxn ang="0">
                    <a:pos x="162" y="45"/>
                  </a:cxn>
                  <a:cxn ang="0">
                    <a:pos x="100" y="96"/>
                  </a:cxn>
                  <a:cxn ang="0">
                    <a:pos x="38" y="147"/>
                  </a:cxn>
                </a:cxnLst>
                <a:rect l="0" t="0" r="r" b="b"/>
                <a:pathLst>
                  <a:path w="162" h="147">
                    <a:moveTo>
                      <a:pt x="38" y="147"/>
                    </a:moveTo>
                    <a:lnTo>
                      <a:pt x="0" y="102"/>
                    </a:lnTo>
                    <a:lnTo>
                      <a:pt x="62" y="51"/>
                    </a:lnTo>
                    <a:lnTo>
                      <a:pt x="124" y="0"/>
                    </a:lnTo>
                    <a:lnTo>
                      <a:pt x="162" y="45"/>
                    </a:lnTo>
                    <a:lnTo>
                      <a:pt x="100" y="96"/>
                    </a:lnTo>
                    <a:lnTo>
                      <a:pt x="38" y="147"/>
                    </a:lnTo>
                    <a:close/>
                  </a:path>
                </a:pathLst>
              </a:custGeom>
              <a:solidFill>
                <a:srgbClr val="FF0000"/>
              </a:solidFill>
              <a:ln w="9525">
                <a:noFill/>
                <a:round/>
                <a:headEnd/>
                <a:tailEnd/>
              </a:ln>
            </p:spPr>
            <p:txBody>
              <a:bodyPr/>
              <a:lstStyle/>
              <a:p>
                <a:endParaRPr lang="ja-JP" altLang="en-US"/>
              </a:p>
            </p:txBody>
          </p:sp>
          <p:sp>
            <p:nvSpPr>
              <p:cNvPr id="2129" name="Freeform 761"/>
              <p:cNvSpPr>
                <a:spLocks/>
              </p:cNvSpPr>
              <p:nvPr/>
            </p:nvSpPr>
            <p:spPr bwMode="auto">
              <a:xfrm>
                <a:off x="3308" y="1040"/>
                <a:ext cx="9" cy="6"/>
              </a:xfrm>
              <a:custGeom>
                <a:avLst/>
                <a:gdLst/>
                <a:ahLst/>
                <a:cxnLst>
                  <a:cxn ang="0">
                    <a:pos x="66" y="0"/>
                  </a:cxn>
                  <a:cxn ang="0">
                    <a:pos x="4" y="51"/>
                  </a:cxn>
                  <a:cxn ang="0">
                    <a:pos x="0" y="45"/>
                  </a:cxn>
                  <a:cxn ang="0">
                    <a:pos x="66" y="0"/>
                  </a:cxn>
                </a:cxnLst>
                <a:rect l="0" t="0" r="r" b="b"/>
                <a:pathLst>
                  <a:path w="66" h="51">
                    <a:moveTo>
                      <a:pt x="66" y="0"/>
                    </a:moveTo>
                    <a:lnTo>
                      <a:pt x="4" y="51"/>
                    </a:lnTo>
                    <a:lnTo>
                      <a:pt x="0" y="45"/>
                    </a:lnTo>
                    <a:lnTo>
                      <a:pt x="66" y="0"/>
                    </a:lnTo>
                    <a:close/>
                  </a:path>
                </a:pathLst>
              </a:custGeom>
              <a:solidFill>
                <a:srgbClr val="FF0000"/>
              </a:solidFill>
              <a:ln w="9525">
                <a:noFill/>
                <a:round/>
                <a:headEnd/>
                <a:tailEnd/>
              </a:ln>
            </p:spPr>
            <p:txBody>
              <a:bodyPr/>
              <a:lstStyle/>
              <a:p>
                <a:endParaRPr lang="ja-JP" altLang="en-US"/>
              </a:p>
            </p:txBody>
          </p:sp>
          <p:sp>
            <p:nvSpPr>
              <p:cNvPr id="2130" name="Freeform 762"/>
              <p:cNvSpPr>
                <a:spLocks/>
              </p:cNvSpPr>
              <p:nvPr/>
            </p:nvSpPr>
            <p:spPr bwMode="auto">
              <a:xfrm>
                <a:off x="3303" y="1028"/>
                <a:ext cx="24" cy="17"/>
              </a:xfrm>
              <a:custGeom>
                <a:avLst/>
                <a:gdLst/>
                <a:ahLst/>
                <a:cxnLst>
                  <a:cxn ang="0">
                    <a:pos x="33" y="138"/>
                  </a:cxn>
                  <a:cxn ang="0">
                    <a:pos x="0" y="89"/>
                  </a:cxn>
                  <a:cxn ang="0">
                    <a:pos x="65" y="44"/>
                  </a:cxn>
                  <a:cxn ang="0">
                    <a:pos x="132" y="0"/>
                  </a:cxn>
                  <a:cxn ang="0">
                    <a:pos x="166" y="48"/>
                  </a:cxn>
                  <a:cxn ang="0">
                    <a:pos x="99" y="93"/>
                  </a:cxn>
                  <a:cxn ang="0">
                    <a:pos x="33" y="138"/>
                  </a:cxn>
                </a:cxnLst>
                <a:rect l="0" t="0" r="r" b="b"/>
                <a:pathLst>
                  <a:path w="166" h="138">
                    <a:moveTo>
                      <a:pt x="33" y="138"/>
                    </a:moveTo>
                    <a:lnTo>
                      <a:pt x="0" y="89"/>
                    </a:lnTo>
                    <a:lnTo>
                      <a:pt x="65" y="44"/>
                    </a:lnTo>
                    <a:lnTo>
                      <a:pt x="132" y="0"/>
                    </a:lnTo>
                    <a:lnTo>
                      <a:pt x="166" y="48"/>
                    </a:lnTo>
                    <a:lnTo>
                      <a:pt x="99" y="93"/>
                    </a:lnTo>
                    <a:lnTo>
                      <a:pt x="33" y="138"/>
                    </a:lnTo>
                    <a:close/>
                  </a:path>
                </a:pathLst>
              </a:custGeom>
              <a:solidFill>
                <a:srgbClr val="FF0000"/>
              </a:solidFill>
              <a:ln w="9525">
                <a:noFill/>
                <a:round/>
                <a:headEnd/>
                <a:tailEnd/>
              </a:ln>
            </p:spPr>
            <p:txBody>
              <a:bodyPr/>
              <a:lstStyle/>
              <a:p>
                <a:endParaRPr lang="ja-JP" altLang="en-US"/>
              </a:p>
            </p:txBody>
          </p:sp>
          <p:sp>
            <p:nvSpPr>
              <p:cNvPr id="2131" name="Freeform 763"/>
              <p:cNvSpPr>
                <a:spLocks/>
              </p:cNvSpPr>
              <p:nvPr/>
            </p:nvSpPr>
            <p:spPr bwMode="auto">
              <a:xfrm>
                <a:off x="3302" y="1033"/>
                <a:ext cx="10" cy="6"/>
              </a:xfrm>
              <a:custGeom>
                <a:avLst/>
                <a:gdLst/>
                <a:ahLst/>
                <a:cxnLst>
                  <a:cxn ang="0">
                    <a:pos x="70" y="0"/>
                  </a:cxn>
                  <a:cxn ang="0">
                    <a:pos x="5" y="45"/>
                  </a:cxn>
                  <a:cxn ang="0">
                    <a:pos x="0" y="39"/>
                  </a:cxn>
                  <a:cxn ang="0">
                    <a:pos x="70" y="0"/>
                  </a:cxn>
                </a:cxnLst>
                <a:rect l="0" t="0" r="r" b="b"/>
                <a:pathLst>
                  <a:path w="70" h="45">
                    <a:moveTo>
                      <a:pt x="70" y="0"/>
                    </a:moveTo>
                    <a:lnTo>
                      <a:pt x="5" y="45"/>
                    </a:lnTo>
                    <a:lnTo>
                      <a:pt x="0" y="39"/>
                    </a:lnTo>
                    <a:lnTo>
                      <a:pt x="70" y="0"/>
                    </a:lnTo>
                    <a:close/>
                  </a:path>
                </a:pathLst>
              </a:custGeom>
              <a:solidFill>
                <a:srgbClr val="FF0000"/>
              </a:solidFill>
              <a:ln w="9525">
                <a:noFill/>
                <a:round/>
                <a:headEnd/>
                <a:tailEnd/>
              </a:ln>
            </p:spPr>
            <p:txBody>
              <a:bodyPr/>
              <a:lstStyle/>
              <a:p>
                <a:endParaRPr lang="ja-JP" altLang="en-US"/>
              </a:p>
            </p:txBody>
          </p:sp>
          <p:sp>
            <p:nvSpPr>
              <p:cNvPr id="2132" name="Freeform 764"/>
              <p:cNvSpPr>
                <a:spLocks/>
              </p:cNvSpPr>
              <p:nvPr/>
            </p:nvSpPr>
            <p:spPr bwMode="auto">
              <a:xfrm>
                <a:off x="3298" y="1022"/>
                <a:ext cx="25" cy="16"/>
              </a:xfrm>
              <a:custGeom>
                <a:avLst/>
                <a:gdLst/>
                <a:ahLst/>
                <a:cxnLst>
                  <a:cxn ang="0">
                    <a:pos x="29" y="130"/>
                  </a:cxn>
                  <a:cxn ang="0">
                    <a:pos x="0" y="78"/>
                  </a:cxn>
                  <a:cxn ang="0">
                    <a:pos x="71" y="39"/>
                  </a:cxn>
                  <a:cxn ang="0">
                    <a:pos x="141" y="0"/>
                  </a:cxn>
                  <a:cxn ang="0">
                    <a:pos x="171" y="53"/>
                  </a:cxn>
                  <a:cxn ang="0">
                    <a:pos x="99" y="91"/>
                  </a:cxn>
                  <a:cxn ang="0">
                    <a:pos x="29" y="130"/>
                  </a:cxn>
                </a:cxnLst>
                <a:rect l="0" t="0" r="r" b="b"/>
                <a:pathLst>
                  <a:path w="171" h="130">
                    <a:moveTo>
                      <a:pt x="29" y="130"/>
                    </a:moveTo>
                    <a:lnTo>
                      <a:pt x="0" y="78"/>
                    </a:lnTo>
                    <a:lnTo>
                      <a:pt x="71" y="39"/>
                    </a:lnTo>
                    <a:lnTo>
                      <a:pt x="141" y="0"/>
                    </a:lnTo>
                    <a:lnTo>
                      <a:pt x="171" y="53"/>
                    </a:lnTo>
                    <a:lnTo>
                      <a:pt x="99" y="91"/>
                    </a:lnTo>
                    <a:lnTo>
                      <a:pt x="29" y="130"/>
                    </a:lnTo>
                    <a:close/>
                  </a:path>
                </a:pathLst>
              </a:custGeom>
              <a:solidFill>
                <a:srgbClr val="FF0000"/>
              </a:solidFill>
              <a:ln w="9525">
                <a:noFill/>
                <a:round/>
                <a:headEnd/>
                <a:tailEnd/>
              </a:ln>
            </p:spPr>
            <p:txBody>
              <a:bodyPr/>
              <a:lstStyle/>
              <a:p>
                <a:endParaRPr lang="ja-JP" altLang="en-US"/>
              </a:p>
            </p:txBody>
          </p:sp>
          <p:sp>
            <p:nvSpPr>
              <p:cNvPr id="2133" name="Freeform 765"/>
              <p:cNvSpPr>
                <a:spLocks/>
              </p:cNvSpPr>
              <p:nvPr/>
            </p:nvSpPr>
            <p:spPr bwMode="auto">
              <a:xfrm>
                <a:off x="3298" y="1027"/>
                <a:ext cx="10" cy="5"/>
              </a:xfrm>
              <a:custGeom>
                <a:avLst/>
                <a:gdLst/>
                <a:ahLst/>
                <a:cxnLst>
                  <a:cxn ang="0">
                    <a:pos x="75" y="0"/>
                  </a:cxn>
                  <a:cxn ang="0">
                    <a:pos x="4" y="39"/>
                  </a:cxn>
                  <a:cxn ang="0">
                    <a:pos x="0" y="33"/>
                  </a:cxn>
                  <a:cxn ang="0">
                    <a:pos x="75" y="0"/>
                  </a:cxn>
                </a:cxnLst>
                <a:rect l="0" t="0" r="r" b="b"/>
                <a:pathLst>
                  <a:path w="75" h="39">
                    <a:moveTo>
                      <a:pt x="75" y="0"/>
                    </a:moveTo>
                    <a:lnTo>
                      <a:pt x="4" y="39"/>
                    </a:lnTo>
                    <a:lnTo>
                      <a:pt x="0" y="33"/>
                    </a:lnTo>
                    <a:lnTo>
                      <a:pt x="75" y="0"/>
                    </a:lnTo>
                    <a:close/>
                  </a:path>
                </a:pathLst>
              </a:custGeom>
              <a:solidFill>
                <a:srgbClr val="FF0000"/>
              </a:solidFill>
              <a:ln w="9525">
                <a:noFill/>
                <a:round/>
                <a:headEnd/>
                <a:tailEnd/>
              </a:ln>
            </p:spPr>
            <p:txBody>
              <a:bodyPr/>
              <a:lstStyle/>
              <a:p>
                <a:endParaRPr lang="ja-JP" altLang="en-US"/>
              </a:p>
            </p:txBody>
          </p:sp>
          <p:sp>
            <p:nvSpPr>
              <p:cNvPr id="2134" name="Freeform 766"/>
              <p:cNvSpPr>
                <a:spLocks/>
              </p:cNvSpPr>
              <p:nvPr/>
            </p:nvSpPr>
            <p:spPr bwMode="auto">
              <a:xfrm>
                <a:off x="3294" y="1016"/>
                <a:ext cx="25" cy="15"/>
              </a:xfrm>
              <a:custGeom>
                <a:avLst/>
                <a:gdLst/>
                <a:ahLst/>
                <a:cxnLst>
                  <a:cxn ang="0">
                    <a:pos x="24" y="120"/>
                  </a:cxn>
                  <a:cxn ang="0">
                    <a:pos x="0" y="64"/>
                  </a:cxn>
                  <a:cxn ang="0">
                    <a:pos x="74" y="32"/>
                  </a:cxn>
                  <a:cxn ang="0">
                    <a:pos x="149" y="0"/>
                  </a:cxn>
                  <a:cxn ang="0">
                    <a:pos x="173" y="54"/>
                  </a:cxn>
                  <a:cxn ang="0">
                    <a:pos x="99" y="87"/>
                  </a:cxn>
                  <a:cxn ang="0">
                    <a:pos x="24" y="120"/>
                  </a:cxn>
                </a:cxnLst>
                <a:rect l="0" t="0" r="r" b="b"/>
                <a:pathLst>
                  <a:path w="173" h="120">
                    <a:moveTo>
                      <a:pt x="24" y="120"/>
                    </a:moveTo>
                    <a:lnTo>
                      <a:pt x="0" y="64"/>
                    </a:lnTo>
                    <a:lnTo>
                      <a:pt x="74" y="32"/>
                    </a:lnTo>
                    <a:lnTo>
                      <a:pt x="149" y="0"/>
                    </a:lnTo>
                    <a:lnTo>
                      <a:pt x="173" y="54"/>
                    </a:lnTo>
                    <a:lnTo>
                      <a:pt x="99" y="87"/>
                    </a:lnTo>
                    <a:lnTo>
                      <a:pt x="24" y="120"/>
                    </a:lnTo>
                    <a:close/>
                  </a:path>
                </a:pathLst>
              </a:custGeom>
              <a:solidFill>
                <a:srgbClr val="FF0000"/>
              </a:solidFill>
              <a:ln w="9525">
                <a:noFill/>
                <a:round/>
                <a:headEnd/>
                <a:tailEnd/>
              </a:ln>
            </p:spPr>
            <p:txBody>
              <a:bodyPr/>
              <a:lstStyle/>
              <a:p>
                <a:endParaRPr lang="ja-JP" altLang="en-US"/>
              </a:p>
            </p:txBody>
          </p:sp>
          <p:sp>
            <p:nvSpPr>
              <p:cNvPr id="2135" name="Freeform 767"/>
              <p:cNvSpPr>
                <a:spLocks/>
              </p:cNvSpPr>
              <p:nvPr/>
            </p:nvSpPr>
            <p:spPr bwMode="auto">
              <a:xfrm>
                <a:off x="3294" y="1020"/>
                <a:ext cx="11" cy="4"/>
              </a:xfrm>
              <a:custGeom>
                <a:avLst/>
                <a:gdLst/>
                <a:ahLst/>
                <a:cxnLst>
                  <a:cxn ang="0">
                    <a:pos x="76" y="0"/>
                  </a:cxn>
                  <a:cxn ang="0">
                    <a:pos x="2" y="32"/>
                  </a:cxn>
                  <a:cxn ang="0">
                    <a:pos x="0" y="26"/>
                  </a:cxn>
                  <a:cxn ang="0">
                    <a:pos x="76" y="0"/>
                  </a:cxn>
                </a:cxnLst>
                <a:rect l="0" t="0" r="r" b="b"/>
                <a:pathLst>
                  <a:path w="76" h="32">
                    <a:moveTo>
                      <a:pt x="76" y="0"/>
                    </a:moveTo>
                    <a:lnTo>
                      <a:pt x="2" y="32"/>
                    </a:lnTo>
                    <a:lnTo>
                      <a:pt x="0" y="26"/>
                    </a:lnTo>
                    <a:lnTo>
                      <a:pt x="76" y="0"/>
                    </a:lnTo>
                    <a:close/>
                  </a:path>
                </a:pathLst>
              </a:custGeom>
              <a:solidFill>
                <a:srgbClr val="FF0000"/>
              </a:solidFill>
              <a:ln w="9525">
                <a:noFill/>
                <a:round/>
                <a:headEnd/>
                <a:tailEnd/>
              </a:ln>
            </p:spPr>
            <p:txBody>
              <a:bodyPr/>
              <a:lstStyle/>
              <a:p>
                <a:endParaRPr lang="ja-JP" altLang="en-US"/>
              </a:p>
            </p:txBody>
          </p:sp>
          <p:sp>
            <p:nvSpPr>
              <p:cNvPr id="2136" name="Freeform 768"/>
              <p:cNvSpPr>
                <a:spLocks/>
              </p:cNvSpPr>
              <p:nvPr/>
            </p:nvSpPr>
            <p:spPr bwMode="auto">
              <a:xfrm>
                <a:off x="3291" y="1009"/>
                <a:ext cx="25" cy="14"/>
              </a:xfrm>
              <a:custGeom>
                <a:avLst/>
                <a:gdLst/>
                <a:ahLst/>
                <a:cxnLst>
                  <a:cxn ang="0">
                    <a:pos x="20" y="110"/>
                  </a:cxn>
                  <a:cxn ang="0">
                    <a:pos x="0" y="51"/>
                  </a:cxn>
                  <a:cxn ang="0">
                    <a:pos x="77" y="25"/>
                  </a:cxn>
                  <a:cxn ang="0">
                    <a:pos x="154" y="0"/>
                  </a:cxn>
                  <a:cxn ang="0">
                    <a:pos x="173" y="59"/>
                  </a:cxn>
                  <a:cxn ang="0">
                    <a:pos x="96" y="84"/>
                  </a:cxn>
                  <a:cxn ang="0">
                    <a:pos x="20" y="110"/>
                  </a:cxn>
                </a:cxnLst>
                <a:rect l="0" t="0" r="r" b="b"/>
                <a:pathLst>
                  <a:path w="173" h="110">
                    <a:moveTo>
                      <a:pt x="20" y="110"/>
                    </a:moveTo>
                    <a:lnTo>
                      <a:pt x="0" y="51"/>
                    </a:lnTo>
                    <a:lnTo>
                      <a:pt x="77" y="25"/>
                    </a:lnTo>
                    <a:lnTo>
                      <a:pt x="154" y="0"/>
                    </a:lnTo>
                    <a:lnTo>
                      <a:pt x="173" y="59"/>
                    </a:lnTo>
                    <a:lnTo>
                      <a:pt x="96" y="84"/>
                    </a:lnTo>
                    <a:lnTo>
                      <a:pt x="20" y="110"/>
                    </a:lnTo>
                    <a:close/>
                  </a:path>
                </a:pathLst>
              </a:custGeom>
              <a:solidFill>
                <a:srgbClr val="FF0000"/>
              </a:solidFill>
              <a:ln w="9525">
                <a:noFill/>
                <a:round/>
                <a:headEnd/>
                <a:tailEnd/>
              </a:ln>
            </p:spPr>
            <p:txBody>
              <a:bodyPr/>
              <a:lstStyle/>
              <a:p>
                <a:endParaRPr lang="ja-JP" altLang="en-US"/>
              </a:p>
            </p:txBody>
          </p:sp>
          <p:sp>
            <p:nvSpPr>
              <p:cNvPr id="2137" name="Freeform 769"/>
              <p:cNvSpPr>
                <a:spLocks/>
              </p:cNvSpPr>
              <p:nvPr/>
            </p:nvSpPr>
            <p:spPr bwMode="auto">
              <a:xfrm>
                <a:off x="3291" y="1013"/>
                <a:ext cx="11" cy="3"/>
              </a:xfrm>
              <a:custGeom>
                <a:avLst/>
                <a:gdLst/>
                <a:ahLst/>
                <a:cxnLst>
                  <a:cxn ang="0">
                    <a:pos x="78" y="0"/>
                  </a:cxn>
                  <a:cxn ang="0">
                    <a:pos x="1" y="26"/>
                  </a:cxn>
                  <a:cxn ang="0">
                    <a:pos x="0" y="19"/>
                  </a:cxn>
                  <a:cxn ang="0">
                    <a:pos x="78" y="0"/>
                  </a:cxn>
                </a:cxnLst>
                <a:rect l="0" t="0" r="r" b="b"/>
                <a:pathLst>
                  <a:path w="78" h="26">
                    <a:moveTo>
                      <a:pt x="78" y="0"/>
                    </a:moveTo>
                    <a:lnTo>
                      <a:pt x="1" y="26"/>
                    </a:lnTo>
                    <a:lnTo>
                      <a:pt x="0" y="19"/>
                    </a:lnTo>
                    <a:lnTo>
                      <a:pt x="78" y="0"/>
                    </a:lnTo>
                    <a:close/>
                  </a:path>
                </a:pathLst>
              </a:custGeom>
              <a:solidFill>
                <a:srgbClr val="FF0000"/>
              </a:solidFill>
              <a:ln w="9525">
                <a:noFill/>
                <a:round/>
                <a:headEnd/>
                <a:tailEnd/>
              </a:ln>
            </p:spPr>
            <p:txBody>
              <a:bodyPr/>
              <a:lstStyle/>
              <a:p>
                <a:endParaRPr lang="ja-JP" altLang="en-US"/>
              </a:p>
            </p:txBody>
          </p:sp>
          <p:sp>
            <p:nvSpPr>
              <p:cNvPr id="2138" name="Freeform 770"/>
              <p:cNvSpPr>
                <a:spLocks/>
              </p:cNvSpPr>
              <p:nvPr/>
            </p:nvSpPr>
            <p:spPr bwMode="auto">
              <a:xfrm>
                <a:off x="3289" y="1003"/>
                <a:ext cx="24" cy="12"/>
              </a:xfrm>
              <a:custGeom>
                <a:avLst/>
                <a:gdLst/>
                <a:ahLst/>
                <a:cxnLst>
                  <a:cxn ang="0">
                    <a:pos x="15" y="97"/>
                  </a:cxn>
                  <a:cxn ang="0">
                    <a:pos x="0" y="36"/>
                  </a:cxn>
                  <a:cxn ang="0">
                    <a:pos x="78" y="18"/>
                  </a:cxn>
                  <a:cxn ang="0">
                    <a:pos x="157" y="0"/>
                  </a:cxn>
                  <a:cxn ang="0">
                    <a:pos x="172" y="60"/>
                  </a:cxn>
                  <a:cxn ang="0">
                    <a:pos x="93" y="78"/>
                  </a:cxn>
                  <a:cxn ang="0">
                    <a:pos x="15" y="97"/>
                  </a:cxn>
                </a:cxnLst>
                <a:rect l="0" t="0" r="r" b="b"/>
                <a:pathLst>
                  <a:path w="172" h="97">
                    <a:moveTo>
                      <a:pt x="15" y="97"/>
                    </a:moveTo>
                    <a:lnTo>
                      <a:pt x="0" y="36"/>
                    </a:lnTo>
                    <a:lnTo>
                      <a:pt x="78" y="18"/>
                    </a:lnTo>
                    <a:lnTo>
                      <a:pt x="157" y="0"/>
                    </a:lnTo>
                    <a:lnTo>
                      <a:pt x="172" y="60"/>
                    </a:lnTo>
                    <a:lnTo>
                      <a:pt x="93" y="78"/>
                    </a:lnTo>
                    <a:lnTo>
                      <a:pt x="15" y="97"/>
                    </a:lnTo>
                    <a:close/>
                  </a:path>
                </a:pathLst>
              </a:custGeom>
              <a:solidFill>
                <a:srgbClr val="FF0000"/>
              </a:solidFill>
              <a:ln w="9525">
                <a:noFill/>
                <a:round/>
                <a:headEnd/>
                <a:tailEnd/>
              </a:ln>
            </p:spPr>
            <p:txBody>
              <a:bodyPr/>
              <a:lstStyle/>
              <a:p>
                <a:endParaRPr lang="ja-JP" altLang="en-US"/>
              </a:p>
            </p:txBody>
          </p:sp>
          <p:sp>
            <p:nvSpPr>
              <p:cNvPr id="2139" name="Freeform 771"/>
              <p:cNvSpPr>
                <a:spLocks/>
              </p:cNvSpPr>
              <p:nvPr/>
            </p:nvSpPr>
            <p:spPr bwMode="auto">
              <a:xfrm>
                <a:off x="3289" y="1005"/>
                <a:ext cx="11" cy="2"/>
              </a:xfrm>
              <a:custGeom>
                <a:avLst/>
                <a:gdLst/>
                <a:ahLst/>
                <a:cxnLst>
                  <a:cxn ang="0">
                    <a:pos x="79" y="0"/>
                  </a:cxn>
                  <a:cxn ang="0">
                    <a:pos x="1" y="18"/>
                  </a:cxn>
                  <a:cxn ang="0">
                    <a:pos x="0" y="11"/>
                  </a:cxn>
                  <a:cxn ang="0">
                    <a:pos x="79" y="0"/>
                  </a:cxn>
                </a:cxnLst>
                <a:rect l="0" t="0" r="r" b="b"/>
                <a:pathLst>
                  <a:path w="79" h="18">
                    <a:moveTo>
                      <a:pt x="79" y="0"/>
                    </a:moveTo>
                    <a:lnTo>
                      <a:pt x="1" y="18"/>
                    </a:lnTo>
                    <a:lnTo>
                      <a:pt x="0" y="11"/>
                    </a:lnTo>
                    <a:lnTo>
                      <a:pt x="79" y="0"/>
                    </a:lnTo>
                    <a:close/>
                  </a:path>
                </a:pathLst>
              </a:custGeom>
              <a:solidFill>
                <a:srgbClr val="FF0000"/>
              </a:solidFill>
              <a:ln w="9525">
                <a:noFill/>
                <a:round/>
                <a:headEnd/>
                <a:tailEnd/>
              </a:ln>
            </p:spPr>
            <p:txBody>
              <a:bodyPr/>
              <a:lstStyle/>
              <a:p>
                <a:endParaRPr lang="ja-JP" altLang="en-US"/>
              </a:p>
            </p:txBody>
          </p:sp>
          <p:sp>
            <p:nvSpPr>
              <p:cNvPr id="2140" name="Freeform 772"/>
              <p:cNvSpPr>
                <a:spLocks/>
              </p:cNvSpPr>
              <p:nvPr/>
            </p:nvSpPr>
            <p:spPr bwMode="auto">
              <a:xfrm>
                <a:off x="3287" y="996"/>
                <a:ext cx="24" cy="10"/>
              </a:xfrm>
              <a:custGeom>
                <a:avLst/>
                <a:gdLst/>
                <a:ahLst/>
                <a:cxnLst>
                  <a:cxn ang="0">
                    <a:pos x="9" y="85"/>
                  </a:cxn>
                  <a:cxn ang="0">
                    <a:pos x="0" y="22"/>
                  </a:cxn>
                  <a:cxn ang="0">
                    <a:pos x="80" y="11"/>
                  </a:cxn>
                  <a:cxn ang="0">
                    <a:pos x="160" y="0"/>
                  </a:cxn>
                  <a:cxn ang="0">
                    <a:pos x="168" y="62"/>
                  </a:cxn>
                  <a:cxn ang="0">
                    <a:pos x="88" y="74"/>
                  </a:cxn>
                  <a:cxn ang="0">
                    <a:pos x="9" y="85"/>
                  </a:cxn>
                </a:cxnLst>
                <a:rect l="0" t="0" r="r" b="b"/>
                <a:pathLst>
                  <a:path w="168" h="85">
                    <a:moveTo>
                      <a:pt x="9" y="85"/>
                    </a:moveTo>
                    <a:lnTo>
                      <a:pt x="0" y="22"/>
                    </a:lnTo>
                    <a:lnTo>
                      <a:pt x="80" y="11"/>
                    </a:lnTo>
                    <a:lnTo>
                      <a:pt x="160" y="0"/>
                    </a:lnTo>
                    <a:lnTo>
                      <a:pt x="168" y="62"/>
                    </a:lnTo>
                    <a:lnTo>
                      <a:pt x="88" y="74"/>
                    </a:lnTo>
                    <a:lnTo>
                      <a:pt x="9" y="85"/>
                    </a:lnTo>
                    <a:close/>
                  </a:path>
                </a:pathLst>
              </a:custGeom>
              <a:solidFill>
                <a:srgbClr val="FF0000"/>
              </a:solidFill>
              <a:ln w="9525">
                <a:noFill/>
                <a:round/>
                <a:headEnd/>
                <a:tailEnd/>
              </a:ln>
            </p:spPr>
            <p:txBody>
              <a:bodyPr/>
              <a:lstStyle/>
              <a:p>
                <a:endParaRPr lang="ja-JP" altLang="en-US"/>
              </a:p>
            </p:txBody>
          </p:sp>
          <p:sp>
            <p:nvSpPr>
              <p:cNvPr id="2141" name="Freeform 773"/>
              <p:cNvSpPr>
                <a:spLocks/>
              </p:cNvSpPr>
              <p:nvPr/>
            </p:nvSpPr>
            <p:spPr bwMode="auto">
              <a:xfrm>
                <a:off x="3287" y="997"/>
                <a:ext cx="12" cy="2"/>
              </a:xfrm>
              <a:custGeom>
                <a:avLst/>
                <a:gdLst/>
                <a:ahLst/>
                <a:cxnLst>
                  <a:cxn ang="0">
                    <a:pos x="81" y="0"/>
                  </a:cxn>
                  <a:cxn ang="0">
                    <a:pos x="1" y="11"/>
                  </a:cxn>
                  <a:cxn ang="0">
                    <a:pos x="0" y="4"/>
                  </a:cxn>
                  <a:cxn ang="0">
                    <a:pos x="81" y="0"/>
                  </a:cxn>
                </a:cxnLst>
                <a:rect l="0" t="0" r="r" b="b"/>
                <a:pathLst>
                  <a:path w="81" h="11">
                    <a:moveTo>
                      <a:pt x="81" y="0"/>
                    </a:moveTo>
                    <a:lnTo>
                      <a:pt x="1" y="11"/>
                    </a:lnTo>
                    <a:lnTo>
                      <a:pt x="0" y="4"/>
                    </a:lnTo>
                    <a:lnTo>
                      <a:pt x="81" y="0"/>
                    </a:lnTo>
                    <a:close/>
                  </a:path>
                </a:pathLst>
              </a:custGeom>
              <a:solidFill>
                <a:srgbClr val="FF0000"/>
              </a:solidFill>
              <a:ln w="9525">
                <a:noFill/>
                <a:round/>
                <a:headEnd/>
                <a:tailEnd/>
              </a:ln>
            </p:spPr>
            <p:txBody>
              <a:bodyPr/>
              <a:lstStyle/>
              <a:p>
                <a:endParaRPr lang="ja-JP" altLang="en-US"/>
              </a:p>
            </p:txBody>
          </p:sp>
          <p:sp>
            <p:nvSpPr>
              <p:cNvPr id="2142" name="Freeform 774"/>
              <p:cNvSpPr>
                <a:spLocks/>
              </p:cNvSpPr>
              <p:nvPr/>
            </p:nvSpPr>
            <p:spPr bwMode="auto">
              <a:xfrm>
                <a:off x="3287" y="989"/>
                <a:ext cx="23" cy="9"/>
              </a:xfrm>
              <a:custGeom>
                <a:avLst/>
                <a:gdLst/>
                <a:ahLst/>
                <a:cxnLst>
                  <a:cxn ang="0">
                    <a:pos x="3" y="72"/>
                  </a:cxn>
                  <a:cxn ang="0">
                    <a:pos x="0" y="7"/>
                  </a:cxn>
                  <a:cxn ang="0">
                    <a:pos x="81" y="3"/>
                  </a:cxn>
                  <a:cxn ang="0">
                    <a:pos x="161" y="0"/>
                  </a:cxn>
                  <a:cxn ang="0">
                    <a:pos x="165" y="65"/>
                  </a:cxn>
                  <a:cxn ang="0">
                    <a:pos x="84" y="68"/>
                  </a:cxn>
                  <a:cxn ang="0">
                    <a:pos x="3" y="72"/>
                  </a:cxn>
                </a:cxnLst>
                <a:rect l="0" t="0" r="r" b="b"/>
                <a:pathLst>
                  <a:path w="165" h="72">
                    <a:moveTo>
                      <a:pt x="3" y="72"/>
                    </a:moveTo>
                    <a:lnTo>
                      <a:pt x="0" y="7"/>
                    </a:lnTo>
                    <a:lnTo>
                      <a:pt x="81" y="3"/>
                    </a:lnTo>
                    <a:lnTo>
                      <a:pt x="161" y="0"/>
                    </a:lnTo>
                    <a:lnTo>
                      <a:pt x="165" y="65"/>
                    </a:lnTo>
                    <a:lnTo>
                      <a:pt x="84" y="68"/>
                    </a:lnTo>
                    <a:lnTo>
                      <a:pt x="3" y="72"/>
                    </a:lnTo>
                    <a:close/>
                  </a:path>
                </a:pathLst>
              </a:custGeom>
              <a:solidFill>
                <a:srgbClr val="FF0000"/>
              </a:solidFill>
              <a:ln w="9525">
                <a:noFill/>
                <a:round/>
                <a:headEnd/>
                <a:tailEnd/>
              </a:ln>
            </p:spPr>
            <p:txBody>
              <a:bodyPr/>
              <a:lstStyle/>
              <a:p>
                <a:endParaRPr lang="ja-JP" altLang="en-US"/>
              </a:p>
            </p:txBody>
          </p:sp>
          <p:sp>
            <p:nvSpPr>
              <p:cNvPr id="2143" name="Freeform 775"/>
              <p:cNvSpPr>
                <a:spLocks/>
              </p:cNvSpPr>
              <p:nvPr/>
            </p:nvSpPr>
            <p:spPr bwMode="auto">
              <a:xfrm>
                <a:off x="3287" y="989"/>
                <a:ext cx="11" cy="1"/>
              </a:xfrm>
              <a:custGeom>
                <a:avLst/>
                <a:gdLst/>
                <a:ahLst/>
                <a:cxnLst>
                  <a:cxn ang="0">
                    <a:pos x="81" y="3"/>
                  </a:cxn>
                  <a:cxn ang="0">
                    <a:pos x="0" y="7"/>
                  </a:cxn>
                  <a:cxn ang="0">
                    <a:pos x="0" y="0"/>
                  </a:cxn>
                  <a:cxn ang="0">
                    <a:pos x="81" y="3"/>
                  </a:cxn>
                </a:cxnLst>
                <a:rect l="0" t="0" r="r" b="b"/>
                <a:pathLst>
                  <a:path w="81" h="7">
                    <a:moveTo>
                      <a:pt x="81" y="3"/>
                    </a:moveTo>
                    <a:lnTo>
                      <a:pt x="0" y="7"/>
                    </a:lnTo>
                    <a:lnTo>
                      <a:pt x="0" y="0"/>
                    </a:lnTo>
                    <a:lnTo>
                      <a:pt x="81" y="3"/>
                    </a:lnTo>
                    <a:close/>
                  </a:path>
                </a:pathLst>
              </a:custGeom>
              <a:solidFill>
                <a:srgbClr val="FF0000"/>
              </a:solidFill>
              <a:ln w="9525">
                <a:noFill/>
                <a:round/>
                <a:headEnd/>
                <a:tailEnd/>
              </a:ln>
            </p:spPr>
            <p:txBody>
              <a:bodyPr/>
              <a:lstStyle/>
              <a:p>
                <a:endParaRPr lang="ja-JP" altLang="en-US"/>
              </a:p>
            </p:txBody>
          </p:sp>
          <p:sp>
            <p:nvSpPr>
              <p:cNvPr id="2144" name="Freeform 776"/>
              <p:cNvSpPr>
                <a:spLocks/>
              </p:cNvSpPr>
              <p:nvPr/>
            </p:nvSpPr>
            <p:spPr bwMode="auto">
              <a:xfrm>
                <a:off x="3287" y="981"/>
                <a:ext cx="23" cy="9"/>
              </a:xfrm>
              <a:custGeom>
                <a:avLst/>
                <a:gdLst/>
                <a:ahLst/>
                <a:cxnLst>
                  <a:cxn ang="0">
                    <a:pos x="0" y="65"/>
                  </a:cxn>
                  <a:cxn ang="0">
                    <a:pos x="3" y="0"/>
                  </a:cxn>
                  <a:cxn ang="0">
                    <a:pos x="84" y="4"/>
                  </a:cxn>
                  <a:cxn ang="0">
                    <a:pos x="165" y="7"/>
                  </a:cxn>
                  <a:cxn ang="0">
                    <a:pos x="161" y="72"/>
                  </a:cxn>
                  <a:cxn ang="0">
                    <a:pos x="81" y="68"/>
                  </a:cxn>
                  <a:cxn ang="0">
                    <a:pos x="0" y="65"/>
                  </a:cxn>
                </a:cxnLst>
                <a:rect l="0" t="0" r="r" b="b"/>
                <a:pathLst>
                  <a:path w="165" h="72">
                    <a:moveTo>
                      <a:pt x="0" y="65"/>
                    </a:moveTo>
                    <a:lnTo>
                      <a:pt x="3" y="0"/>
                    </a:lnTo>
                    <a:lnTo>
                      <a:pt x="84" y="4"/>
                    </a:lnTo>
                    <a:lnTo>
                      <a:pt x="165" y="7"/>
                    </a:lnTo>
                    <a:lnTo>
                      <a:pt x="161" y="72"/>
                    </a:lnTo>
                    <a:lnTo>
                      <a:pt x="81" y="68"/>
                    </a:lnTo>
                    <a:lnTo>
                      <a:pt x="0" y="65"/>
                    </a:lnTo>
                    <a:close/>
                  </a:path>
                </a:pathLst>
              </a:custGeom>
              <a:solidFill>
                <a:srgbClr val="FF0000"/>
              </a:solidFill>
              <a:ln w="9525">
                <a:noFill/>
                <a:round/>
                <a:headEnd/>
                <a:tailEnd/>
              </a:ln>
            </p:spPr>
            <p:txBody>
              <a:bodyPr/>
              <a:lstStyle/>
              <a:p>
                <a:endParaRPr lang="ja-JP" altLang="en-US"/>
              </a:p>
            </p:txBody>
          </p:sp>
          <p:sp>
            <p:nvSpPr>
              <p:cNvPr id="2145" name="Freeform 777"/>
              <p:cNvSpPr>
                <a:spLocks/>
              </p:cNvSpPr>
              <p:nvPr/>
            </p:nvSpPr>
            <p:spPr bwMode="auto">
              <a:xfrm>
                <a:off x="3287" y="980"/>
                <a:ext cx="12" cy="1"/>
              </a:xfrm>
              <a:custGeom>
                <a:avLst/>
                <a:gdLst/>
                <a:ahLst/>
                <a:cxnLst>
                  <a:cxn ang="0">
                    <a:pos x="81" y="12"/>
                  </a:cxn>
                  <a:cxn ang="0">
                    <a:pos x="0" y="8"/>
                  </a:cxn>
                  <a:cxn ang="0">
                    <a:pos x="1" y="0"/>
                  </a:cxn>
                  <a:cxn ang="0">
                    <a:pos x="81" y="12"/>
                  </a:cxn>
                </a:cxnLst>
                <a:rect l="0" t="0" r="r" b="b"/>
                <a:pathLst>
                  <a:path w="81" h="12">
                    <a:moveTo>
                      <a:pt x="81" y="12"/>
                    </a:moveTo>
                    <a:lnTo>
                      <a:pt x="0" y="8"/>
                    </a:lnTo>
                    <a:lnTo>
                      <a:pt x="1" y="0"/>
                    </a:lnTo>
                    <a:lnTo>
                      <a:pt x="81" y="12"/>
                    </a:lnTo>
                    <a:close/>
                  </a:path>
                </a:pathLst>
              </a:custGeom>
              <a:solidFill>
                <a:srgbClr val="FF0000"/>
              </a:solidFill>
              <a:ln w="9525">
                <a:noFill/>
                <a:round/>
                <a:headEnd/>
                <a:tailEnd/>
              </a:ln>
            </p:spPr>
            <p:txBody>
              <a:bodyPr/>
              <a:lstStyle/>
              <a:p>
                <a:endParaRPr lang="ja-JP" altLang="en-US"/>
              </a:p>
            </p:txBody>
          </p:sp>
          <p:sp>
            <p:nvSpPr>
              <p:cNvPr id="2146" name="Freeform 778"/>
              <p:cNvSpPr>
                <a:spLocks/>
              </p:cNvSpPr>
              <p:nvPr/>
            </p:nvSpPr>
            <p:spPr bwMode="auto">
              <a:xfrm>
                <a:off x="3287" y="972"/>
                <a:ext cx="24" cy="10"/>
              </a:xfrm>
              <a:custGeom>
                <a:avLst/>
                <a:gdLst/>
                <a:ahLst/>
                <a:cxnLst>
                  <a:cxn ang="0">
                    <a:pos x="0" y="62"/>
                  </a:cxn>
                  <a:cxn ang="0">
                    <a:pos x="9" y="0"/>
                  </a:cxn>
                  <a:cxn ang="0">
                    <a:pos x="88" y="11"/>
                  </a:cxn>
                  <a:cxn ang="0">
                    <a:pos x="168" y="22"/>
                  </a:cxn>
                  <a:cxn ang="0">
                    <a:pos x="160" y="85"/>
                  </a:cxn>
                  <a:cxn ang="0">
                    <a:pos x="80" y="74"/>
                  </a:cxn>
                  <a:cxn ang="0">
                    <a:pos x="0" y="62"/>
                  </a:cxn>
                </a:cxnLst>
                <a:rect l="0" t="0" r="r" b="b"/>
                <a:pathLst>
                  <a:path w="168" h="85">
                    <a:moveTo>
                      <a:pt x="0" y="62"/>
                    </a:moveTo>
                    <a:lnTo>
                      <a:pt x="9" y="0"/>
                    </a:lnTo>
                    <a:lnTo>
                      <a:pt x="88" y="11"/>
                    </a:lnTo>
                    <a:lnTo>
                      <a:pt x="168" y="22"/>
                    </a:lnTo>
                    <a:lnTo>
                      <a:pt x="160" y="85"/>
                    </a:lnTo>
                    <a:lnTo>
                      <a:pt x="80" y="74"/>
                    </a:lnTo>
                    <a:lnTo>
                      <a:pt x="0" y="62"/>
                    </a:lnTo>
                    <a:close/>
                  </a:path>
                </a:pathLst>
              </a:custGeom>
              <a:solidFill>
                <a:srgbClr val="FF0000"/>
              </a:solidFill>
              <a:ln w="9525">
                <a:noFill/>
                <a:round/>
                <a:headEnd/>
                <a:tailEnd/>
              </a:ln>
            </p:spPr>
            <p:txBody>
              <a:bodyPr/>
              <a:lstStyle/>
              <a:p>
                <a:endParaRPr lang="ja-JP" altLang="en-US"/>
              </a:p>
            </p:txBody>
          </p:sp>
          <p:sp>
            <p:nvSpPr>
              <p:cNvPr id="2147" name="Freeform 779"/>
              <p:cNvSpPr>
                <a:spLocks/>
              </p:cNvSpPr>
              <p:nvPr/>
            </p:nvSpPr>
            <p:spPr bwMode="auto">
              <a:xfrm>
                <a:off x="3289" y="971"/>
                <a:ext cx="11" cy="2"/>
              </a:xfrm>
              <a:custGeom>
                <a:avLst/>
                <a:gdLst/>
                <a:ahLst/>
                <a:cxnLst>
                  <a:cxn ang="0">
                    <a:pos x="79" y="18"/>
                  </a:cxn>
                  <a:cxn ang="0">
                    <a:pos x="0" y="7"/>
                  </a:cxn>
                  <a:cxn ang="0">
                    <a:pos x="1" y="0"/>
                  </a:cxn>
                  <a:cxn ang="0">
                    <a:pos x="79" y="18"/>
                  </a:cxn>
                </a:cxnLst>
                <a:rect l="0" t="0" r="r" b="b"/>
                <a:pathLst>
                  <a:path w="79" h="18">
                    <a:moveTo>
                      <a:pt x="79" y="18"/>
                    </a:moveTo>
                    <a:lnTo>
                      <a:pt x="0" y="7"/>
                    </a:lnTo>
                    <a:lnTo>
                      <a:pt x="1" y="0"/>
                    </a:lnTo>
                    <a:lnTo>
                      <a:pt x="79" y="18"/>
                    </a:lnTo>
                    <a:close/>
                  </a:path>
                </a:pathLst>
              </a:custGeom>
              <a:solidFill>
                <a:srgbClr val="FF0000"/>
              </a:solidFill>
              <a:ln w="9525">
                <a:noFill/>
                <a:round/>
                <a:headEnd/>
                <a:tailEnd/>
              </a:ln>
            </p:spPr>
            <p:txBody>
              <a:bodyPr/>
              <a:lstStyle/>
              <a:p>
                <a:endParaRPr lang="ja-JP" altLang="en-US"/>
              </a:p>
            </p:txBody>
          </p:sp>
          <p:sp>
            <p:nvSpPr>
              <p:cNvPr id="2148" name="Freeform 780"/>
              <p:cNvSpPr>
                <a:spLocks/>
              </p:cNvSpPr>
              <p:nvPr/>
            </p:nvSpPr>
            <p:spPr bwMode="auto">
              <a:xfrm>
                <a:off x="3289" y="963"/>
                <a:ext cx="24" cy="12"/>
              </a:xfrm>
              <a:custGeom>
                <a:avLst/>
                <a:gdLst/>
                <a:ahLst/>
                <a:cxnLst>
                  <a:cxn ang="0">
                    <a:pos x="0" y="61"/>
                  </a:cxn>
                  <a:cxn ang="0">
                    <a:pos x="15" y="0"/>
                  </a:cxn>
                  <a:cxn ang="0">
                    <a:pos x="93" y="19"/>
                  </a:cxn>
                  <a:cxn ang="0">
                    <a:pos x="172" y="37"/>
                  </a:cxn>
                  <a:cxn ang="0">
                    <a:pos x="157" y="97"/>
                  </a:cxn>
                  <a:cxn ang="0">
                    <a:pos x="78" y="79"/>
                  </a:cxn>
                  <a:cxn ang="0">
                    <a:pos x="0" y="61"/>
                  </a:cxn>
                </a:cxnLst>
                <a:rect l="0" t="0" r="r" b="b"/>
                <a:pathLst>
                  <a:path w="172" h="97">
                    <a:moveTo>
                      <a:pt x="0" y="61"/>
                    </a:moveTo>
                    <a:lnTo>
                      <a:pt x="15" y="0"/>
                    </a:lnTo>
                    <a:lnTo>
                      <a:pt x="93" y="19"/>
                    </a:lnTo>
                    <a:lnTo>
                      <a:pt x="172" y="37"/>
                    </a:lnTo>
                    <a:lnTo>
                      <a:pt x="157" y="97"/>
                    </a:lnTo>
                    <a:lnTo>
                      <a:pt x="78" y="79"/>
                    </a:lnTo>
                    <a:lnTo>
                      <a:pt x="0" y="61"/>
                    </a:lnTo>
                    <a:close/>
                  </a:path>
                </a:pathLst>
              </a:custGeom>
              <a:solidFill>
                <a:srgbClr val="FF0000"/>
              </a:solidFill>
              <a:ln w="9525">
                <a:noFill/>
                <a:round/>
                <a:headEnd/>
                <a:tailEnd/>
              </a:ln>
            </p:spPr>
            <p:txBody>
              <a:bodyPr/>
              <a:lstStyle/>
              <a:p>
                <a:endParaRPr lang="ja-JP" altLang="en-US"/>
              </a:p>
            </p:txBody>
          </p:sp>
          <p:sp>
            <p:nvSpPr>
              <p:cNvPr id="2149" name="Freeform 781"/>
              <p:cNvSpPr>
                <a:spLocks/>
              </p:cNvSpPr>
              <p:nvPr/>
            </p:nvSpPr>
            <p:spPr bwMode="auto">
              <a:xfrm>
                <a:off x="3291" y="963"/>
                <a:ext cx="11" cy="3"/>
              </a:xfrm>
              <a:custGeom>
                <a:avLst/>
                <a:gdLst/>
                <a:ahLst/>
                <a:cxnLst>
                  <a:cxn ang="0">
                    <a:pos x="78" y="26"/>
                  </a:cxn>
                  <a:cxn ang="0">
                    <a:pos x="0" y="7"/>
                  </a:cxn>
                  <a:cxn ang="0">
                    <a:pos x="1" y="0"/>
                  </a:cxn>
                  <a:cxn ang="0">
                    <a:pos x="78" y="26"/>
                  </a:cxn>
                </a:cxnLst>
                <a:rect l="0" t="0" r="r" b="b"/>
                <a:pathLst>
                  <a:path w="78" h="26">
                    <a:moveTo>
                      <a:pt x="78" y="26"/>
                    </a:moveTo>
                    <a:lnTo>
                      <a:pt x="0" y="7"/>
                    </a:lnTo>
                    <a:lnTo>
                      <a:pt x="1" y="0"/>
                    </a:lnTo>
                    <a:lnTo>
                      <a:pt x="78" y="26"/>
                    </a:lnTo>
                    <a:close/>
                  </a:path>
                </a:pathLst>
              </a:custGeom>
              <a:solidFill>
                <a:srgbClr val="FF0000"/>
              </a:solidFill>
              <a:ln w="9525">
                <a:noFill/>
                <a:round/>
                <a:headEnd/>
                <a:tailEnd/>
              </a:ln>
            </p:spPr>
            <p:txBody>
              <a:bodyPr/>
              <a:lstStyle/>
              <a:p>
                <a:endParaRPr lang="ja-JP" altLang="en-US"/>
              </a:p>
            </p:txBody>
          </p:sp>
          <p:sp>
            <p:nvSpPr>
              <p:cNvPr id="2150" name="Freeform 782"/>
              <p:cNvSpPr>
                <a:spLocks/>
              </p:cNvSpPr>
              <p:nvPr/>
            </p:nvSpPr>
            <p:spPr bwMode="auto">
              <a:xfrm>
                <a:off x="3291" y="955"/>
                <a:ext cx="25" cy="14"/>
              </a:xfrm>
              <a:custGeom>
                <a:avLst/>
                <a:gdLst/>
                <a:ahLst/>
                <a:cxnLst>
                  <a:cxn ang="0">
                    <a:pos x="0" y="59"/>
                  </a:cxn>
                  <a:cxn ang="0">
                    <a:pos x="20" y="0"/>
                  </a:cxn>
                  <a:cxn ang="0">
                    <a:pos x="96" y="26"/>
                  </a:cxn>
                  <a:cxn ang="0">
                    <a:pos x="173" y="51"/>
                  </a:cxn>
                  <a:cxn ang="0">
                    <a:pos x="154" y="110"/>
                  </a:cxn>
                  <a:cxn ang="0">
                    <a:pos x="77" y="85"/>
                  </a:cxn>
                  <a:cxn ang="0">
                    <a:pos x="0" y="59"/>
                  </a:cxn>
                </a:cxnLst>
                <a:rect l="0" t="0" r="r" b="b"/>
                <a:pathLst>
                  <a:path w="173" h="110">
                    <a:moveTo>
                      <a:pt x="0" y="59"/>
                    </a:moveTo>
                    <a:lnTo>
                      <a:pt x="20" y="0"/>
                    </a:lnTo>
                    <a:lnTo>
                      <a:pt x="96" y="26"/>
                    </a:lnTo>
                    <a:lnTo>
                      <a:pt x="173" y="51"/>
                    </a:lnTo>
                    <a:lnTo>
                      <a:pt x="154" y="110"/>
                    </a:lnTo>
                    <a:lnTo>
                      <a:pt x="77" y="85"/>
                    </a:lnTo>
                    <a:lnTo>
                      <a:pt x="0" y="59"/>
                    </a:lnTo>
                    <a:close/>
                  </a:path>
                </a:pathLst>
              </a:custGeom>
              <a:solidFill>
                <a:srgbClr val="FF0000"/>
              </a:solidFill>
              <a:ln w="9525">
                <a:noFill/>
                <a:round/>
                <a:headEnd/>
                <a:tailEnd/>
              </a:ln>
            </p:spPr>
            <p:txBody>
              <a:bodyPr/>
              <a:lstStyle/>
              <a:p>
                <a:endParaRPr lang="ja-JP" altLang="en-US"/>
              </a:p>
            </p:txBody>
          </p:sp>
          <p:sp>
            <p:nvSpPr>
              <p:cNvPr id="2151" name="Freeform 783"/>
              <p:cNvSpPr>
                <a:spLocks/>
              </p:cNvSpPr>
              <p:nvPr/>
            </p:nvSpPr>
            <p:spPr bwMode="auto">
              <a:xfrm>
                <a:off x="3294" y="954"/>
                <a:ext cx="11" cy="4"/>
              </a:xfrm>
              <a:custGeom>
                <a:avLst/>
                <a:gdLst/>
                <a:ahLst/>
                <a:cxnLst>
                  <a:cxn ang="0">
                    <a:pos x="76" y="32"/>
                  </a:cxn>
                  <a:cxn ang="0">
                    <a:pos x="0" y="6"/>
                  </a:cxn>
                  <a:cxn ang="0">
                    <a:pos x="2" y="0"/>
                  </a:cxn>
                  <a:cxn ang="0">
                    <a:pos x="76" y="32"/>
                  </a:cxn>
                </a:cxnLst>
                <a:rect l="0" t="0" r="r" b="b"/>
                <a:pathLst>
                  <a:path w="76" h="32">
                    <a:moveTo>
                      <a:pt x="76" y="32"/>
                    </a:moveTo>
                    <a:lnTo>
                      <a:pt x="0" y="6"/>
                    </a:lnTo>
                    <a:lnTo>
                      <a:pt x="2" y="0"/>
                    </a:lnTo>
                    <a:lnTo>
                      <a:pt x="76" y="32"/>
                    </a:lnTo>
                    <a:close/>
                  </a:path>
                </a:pathLst>
              </a:custGeom>
              <a:solidFill>
                <a:srgbClr val="FF0000"/>
              </a:solidFill>
              <a:ln w="9525">
                <a:noFill/>
                <a:round/>
                <a:headEnd/>
                <a:tailEnd/>
              </a:ln>
            </p:spPr>
            <p:txBody>
              <a:bodyPr/>
              <a:lstStyle/>
              <a:p>
                <a:endParaRPr lang="ja-JP" altLang="en-US"/>
              </a:p>
            </p:txBody>
          </p:sp>
          <p:sp>
            <p:nvSpPr>
              <p:cNvPr id="2152" name="Freeform 784"/>
              <p:cNvSpPr>
                <a:spLocks/>
              </p:cNvSpPr>
              <p:nvPr/>
            </p:nvSpPr>
            <p:spPr bwMode="auto">
              <a:xfrm>
                <a:off x="3294" y="947"/>
                <a:ext cx="25" cy="15"/>
              </a:xfrm>
              <a:custGeom>
                <a:avLst/>
                <a:gdLst/>
                <a:ahLst/>
                <a:cxnLst>
                  <a:cxn ang="0">
                    <a:pos x="0" y="56"/>
                  </a:cxn>
                  <a:cxn ang="0">
                    <a:pos x="24" y="0"/>
                  </a:cxn>
                  <a:cxn ang="0">
                    <a:pos x="99" y="33"/>
                  </a:cxn>
                  <a:cxn ang="0">
                    <a:pos x="173" y="65"/>
                  </a:cxn>
                  <a:cxn ang="0">
                    <a:pos x="149" y="120"/>
                  </a:cxn>
                  <a:cxn ang="0">
                    <a:pos x="74" y="88"/>
                  </a:cxn>
                  <a:cxn ang="0">
                    <a:pos x="0" y="56"/>
                  </a:cxn>
                </a:cxnLst>
                <a:rect l="0" t="0" r="r" b="b"/>
                <a:pathLst>
                  <a:path w="173" h="120">
                    <a:moveTo>
                      <a:pt x="0" y="56"/>
                    </a:moveTo>
                    <a:lnTo>
                      <a:pt x="24" y="0"/>
                    </a:lnTo>
                    <a:lnTo>
                      <a:pt x="99" y="33"/>
                    </a:lnTo>
                    <a:lnTo>
                      <a:pt x="173" y="65"/>
                    </a:lnTo>
                    <a:lnTo>
                      <a:pt x="149" y="120"/>
                    </a:lnTo>
                    <a:lnTo>
                      <a:pt x="74" y="88"/>
                    </a:lnTo>
                    <a:lnTo>
                      <a:pt x="0" y="56"/>
                    </a:lnTo>
                    <a:close/>
                  </a:path>
                </a:pathLst>
              </a:custGeom>
              <a:solidFill>
                <a:srgbClr val="FF0000"/>
              </a:solidFill>
              <a:ln w="9525">
                <a:noFill/>
                <a:round/>
                <a:headEnd/>
                <a:tailEnd/>
              </a:ln>
            </p:spPr>
            <p:txBody>
              <a:bodyPr/>
              <a:lstStyle/>
              <a:p>
                <a:endParaRPr lang="ja-JP" altLang="en-US"/>
              </a:p>
            </p:txBody>
          </p:sp>
          <p:sp>
            <p:nvSpPr>
              <p:cNvPr id="2153" name="Freeform 785"/>
              <p:cNvSpPr>
                <a:spLocks/>
              </p:cNvSpPr>
              <p:nvPr/>
            </p:nvSpPr>
            <p:spPr bwMode="auto">
              <a:xfrm>
                <a:off x="3298" y="947"/>
                <a:ext cx="10" cy="4"/>
              </a:xfrm>
              <a:custGeom>
                <a:avLst/>
                <a:gdLst/>
                <a:ahLst/>
                <a:cxnLst>
                  <a:cxn ang="0">
                    <a:pos x="75" y="39"/>
                  </a:cxn>
                  <a:cxn ang="0">
                    <a:pos x="0" y="6"/>
                  </a:cxn>
                  <a:cxn ang="0">
                    <a:pos x="4" y="0"/>
                  </a:cxn>
                  <a:cxn ang="0">
                    <a:pos x="75" y="39"/>
                  </a:cxn>
                </a:cxnLst>
                <a:rect l="0" t="0" r="r" b="b"/>
                <a:pathLst>
                  <a:path w="75" h="39">
                    <a:moveTo>
                      <a:pt x="75" y="39"/>
                    </a:moveTo>
                    <a:lnTo>
                      <a:pt x="0" y="6"/>
                    </a:lnTo>
                    <a:lnTo>
                      <a:pt x="4" y="0"/>
                    </a:lnTo>
                    <a:lnTo>
                      <a:pt x="75" y="39"/>
                    </a:lnTo>
                    <a:close/>
                  </a:path>
                </a:pathLst>
              </a:custGeom>
              <a:solidFill>
                <a:srgbClr val="FF0000"/>
              </a:solidFill>
              <a:ln w="9525">
                <a:noFill/>
                <a:round/>
                <a:headEnd/>
                <a:tailEnd/>
              </a:ln>
            </p:spPr>
            <p:txBody>
              <a:bodyPr/>
              <a:lstStyle/>
              <a:p>
                <a:endParaRPr lang="ja-JP" altLang="en-US"/>
              </a:p>
            </p:txBody>
          </p:sp>
          <p:sp>
            <p:nvSpPr>
              <p:cNvPr id="2154" name="Freeform 786"/>
              <p:cNvSpPr>
                <a:spLocks/>
              </p:cNvSpPr>
              <p:nvPr/>
            </p:nvSpPr>
            <p:spPr bwMode="auto">
              <a:xfrm>
                <a:off x="3298" y="940"/>
                <a:ext cx="25" cy="16"/>
              </a:xfrm>
              <a:custGeom>
                <a:avLst/>
                <a:gdLst/>
                <a:ahLst/>
                <a:cxnLst>
                  <a:cxn ang="0">
                    <a:pos x="0" y="52"/>
                  </a:cxn>
                  <a:cxn ang="0">
                    <a:pos x="29" y="0"/>
                  </a:cxn>
                  <a:cxn ang="0">
                    <a:pos x="99" y="39"/>
                  </a:cxn>
                  <a:cxn ang="0">
                    <a:pos x="171" y="77"/>
                  </a:cxn>
                  <a:cxn ang="0">
                    <a:pos x="141" y="130"/>
                  </a:cxn>
                  <a:cxn ang="0">
                    <a:pos x="71" y="91"/>
                  </a:cxn>
                  <a:cxn ang="0">
                    <a:pos x="0" y="52"/>
                  </a:cxn>
                </a:cxnLst>
                <a:rect l="0" t="0" r="r" b="b"/>
                <a:pathLst>
                  <a:path w="171" h="130">
                    <a:moveTo>
                      <a:pt x="0" y="52"/>
                    </a:moveTo>
                    <a:lnTo>
                      <a:pt x="29" y="0"/>
                    </a:lnTo>
                    <a:lnTo>
                      <a:pt x="99" y="39"/>
                    </a:lnTo>
                    <a:lnTo>
                      <a:pt x="171" y="77"/>
                    </a:lnTo>
                    <a:lnTo>
                      <a:pt x="141" y="130"/>
                    </a:lnTo>
                    <a:lnTo>
                      <a:pt x="71" y="91"/>
                    </a:lnTo>
                    <a:lnTo>
                      <a:pt x="0" y="52"/>
                    </a:lnTo>
                    <a:close/>
                  </a:path>
                </a:pathLst>
              </a:custGeom>
              <a:solidFill>
                <a:srgbClr val="FF0000"/>
              </a:solidFill>
              <a:ln w="9525">
                <a:noFill/>
                <a:round/>
                <a:headEnd/>
                <a:tailEnd/>
              </a:ln>
            </p:spPr>
            <p:txBody>
              <a:bodyPr/>
              <a:lstStyle/>
              <a:p>
                <a:endParaRPr lang="ja-JP" altLang="en-US"/>
              </a:p>
            </p:txBody>
          </p:sp>
          <p:sp>
            <p:nvSpPr>
              <p:cNvPr id="2155" name="Freeform 787"/>
              <p:cNvSpPr>
                <a:spLocks/>
              </p:cNvSpPr>
              <p:nvPr/>
            </p:nvSpPr>
            <p:spPr bwMode="auto">
              <a:xfrm>
                <a:off x="3302" y="939"/>
                <a:ext cx="10" cy="6"/>
              </a:xfrm>
              <a:custGeom>
                <a:avLst/>
                <a:gdLst/>
                <a:ahLst/>
                <a:cxnLst>
                  <a:cxn ang="0">
                    <a:pos x="70" y="45"/>
                  </a:cxn>
                  <a:cxn ang="0">
                    <a:pos x="0" y="6"/>
                  </a:cxn>
                  <a:cxn ang="0">
                    <a:pos x="5" y="0"/>
                  </a:cxn>
                  <a:cxn ang="0">
                    <a:pos x="70" y="45"/>
                  </a:cxn>
                </a:cxnLst>
                <a:rect l="0" t="0" r="r" b="b"/>
                <a:pathLst>
                  <a:path w="70" h="45">
                    <a:moveTo>
                      <a:pt x="70" y="45"/>
                    </a:moveTo>
                    <a:lnTo>
                      <a:pt x="0" y="6"/>
                    </a:lnTo>
                    <a:lnTo>
                      <a:pt x="5" y="0"/>
                    </a:lnTo>
                    <a:lnTo>
                      <a:pt x="70" y="45"/>
                    </a:lnTo>
                    <a:close/>
                  </a:path>
                </a:pathLst>
              </a:custGeom>
              <a:solidFill>
                <a:srgbClr val="FF0000"/>
              </a:solidFill>
              <a:ln w="9525">
                <a:noFill/>
                <a:round/>
                <a:headEnd/>
                <a:tailEnd/>
              </a:ln>
            </p:spPr>
            <p:txBody>
              <a:bodyPr/>
              <a:lstStyle/>
              <a:p>
                <a:endParaRPr lang="ja-JP" altLang="en-US"/>
              </a:p>
            </p:txBody>
          </p:sp>
          <p:sp>
            <p:nvSpPr>
              <p:cNvPr id="2156" name="Freeform 788"/>
              <p:cNvSpPr>
                <a:spLocks/>
              </p:cNvSpPr>
              <p:nvPr/>
            </p:nvSpPr>
            <p:spPr bwMode="auto">
              <a:xfrm>
                <a:off x="3303" y="933"/>
                <a:ext cx="24" cy="18"/>
              </a:xfrm>
              <a:custGeom>
                <a:avLst/>
                <a:gdLst/>
                <a:ahLst/>
                <a:cxnLst>
                  <a:cxn ang="0">
                    <a:pos x="0" y="49"/>
                  </a:cxn>
                  <a:cxn ang="0">
                    <a:pos x="33" y="0"/>
                  </a:cxn>
                  <a:cxn ang="0">
                    <a:pos x="99" y="44"/>
                  </a:cxn>
                  <a:cxn ang="0">
                    <a:pos x="166" y="90"/>
                  </a:cxn>
                  <a:cxn ang="0">
                    <a:pos x="132" y="138"/>
                  </a:cxn>
                  <a:cxn ang="0">
                    <a:pos x="65" y="94"/>
                  </a:cxn>
                  <a:cxn ang="0">
                    <a:pos x="0" y="49"/>
                  </a:cxn>
                </a:cxnLst>
                <a:rect l="0" t="0" r="r" b="b"/>
                <a:pathLst>
                  <a:path w="166" h="138">
                    <a:moveTo>
                      <a:pt x="0" y="49"/>
                    </a:moveTo>
                    <a:lnTo>
                      <a:pt x="33" y="0"/>
                    </a:lnTo>
                    <a:lnTo>
                      <a:pt x="99" y="44"/>
                    </a:lnTo>
                    <a:lnTo>
                      <a:pt x="166" y="90"/>
                    </a:lnTo>
                    <a:lnTo>
                      <a:pt x="132" y="138"/>
                    </a:lnTo>
                    <a:lnTo>
                      <a:pt x="65" y="94"/>
                    </a:lnTo>
                    <a:lnTo>
                      <a:pt x="0" y="49"/>
                    </a:lnTo>
                    <a:close/>
                  </a:path>
                </a:pathLst>
              </a:custGeom>
              <a:solidFill>
                <a:srgbClr val="FF0000"/>
              </a:solidFill>
              <a:ln w="9525">
                <a:noFill/>
                <a:round/>
                <a:headEnd/>
                <a:tailEnd/>
              </a:ln>
            </p:spPr>
            <p:txBody>
              <a:bodyPr/>
              <a:lstStyle/>
              <a:p>
                <a:endParaRPr lang="ja-JP" altLang="en-US"/>
              </a:p>
            </p:txBody>
          </p:sp>
          <p:sp>
            <p:nvSpPr>
              <p:cNvPr id="2157" name="Freeform 789"/>
              <p:cNvSpPr>
                <a:spLocks/>
              </p:cNvSpPr>
              <p:nvPr/>
            </p:nvSpPr>
            <p:spPr bwMode="auto">
              <a:xfrm>
                <a:off x="3308" y="932"/>
                <a:ext cx="9" cy="7"/>
              </a:xfrm>
              <a:custGeom>
                <a:avLst/>
                <a:gdLst/>
                <a:ahLst/>
                <a:cxnLst>
                  <a:cxn ang="0">
                    <a:pos x="66" y="50"/>
                  </a:cxn>
                  <a:cxn ang="0">
                    <a:pos x="0" y="6"/>
                  </a:cxn>
                  <a:cxn ang="0">
                    <a:pos x="4" y="0"/>
                  </a:cxn>
                  <a:cxn ang="0">
                    <a:pos x="66" y="50"/>
                  </a:cxn>
                </a:cxnLst>
                <a:rect l="0" t="0" r="r" b="b"/>
                <a:pathLst>
                  <a:path w="66" h="50">
                    <a:moveTo>
                      <a:pt x="66" y="50"/>
                    </a:moveTo>
                    <a:lnTo>
                      <a:pt x="0" y="6"/>
                    </a:lnTo>
                    <a:lnTo>
                      <a:pt x="4" y="0"/>
                    </a:lnTo>
                    <a:lnTo>
                      <a:pt x="66" y="50"/>
                    </a:lnTo>
                    <a:close/>
                  </a:path>
                </a:pathLst>
              </a:custGeom>
              <a:solidFill>
                <a:srgbClr val="FF0000"/>
              </a:solidFill>
              <a:ln w="9525">
                <a:noFill/>
                <a:round/>
                <a:headEnd/>
                <a:tailEnd/>
              </a:ln>
            </p:spPr>
            <p:txBody>
              <a:bodyPr/>
              <a:lstStyle/>
              <a:p>
                <a:endParaRPr lang="ja-JP" altLang="en-US"/>
              </a:p>
            </p:txBody>
          </p:sp>
          <p:sp>
            <p:nvSpPr>
              <p:cNvPr id="2158" name="Freeform 790"/>
              <p:cNvSpPr>
                <a:spLocks/>
              </p:cNvSpPr>
              <p:nvPr/>
            </p:nvSpPr>
            <p:spPr bwMode="auto">
              <a:xfrm>
                <a:off x="3308" y="927"/>
                <a:ext cx="23" cy="18"/>
              </a:xfrm>
              <a:custGeom>
                <a:avLst/>
                <a:gdLst/>
                <a:ahLst/>
                <a:cxnLst>
                  <a:cxn ang="0">
                    <a:pos x="0" y="46"/>
                  </a:cxn>
                  <a:cxn ang="0">
                    <a:pos x="38" y="0"/>
                  </a:cxn>
                  <a:cxn ang="0">
                    <a:pos x="100" y="52"/>
                  </a:cxn>
                  <a:cxn ang="0">
                    <a:pos x="162" y="103"/>
                  </a:cxn>
                  <a:cxn ang="0">
                    <a:pos x="124" y="148"/>
                  </a:cxn>
                  <a:cxn ang="0">
                    <a:pos x="62" y="96"/>
                  </a:cxn>
                  <a:cxn ang="0">
                    <a:pos x="0" y="46"/>
                  </a:cxn>
                </a:cxnLst>
                <a:rect l="0" t="0" r="r" b="b"/>
                <a:pathLst>
                  <a:path w="162" h="148">
                    <a:moveTo>
                      <a:pt x="0" y="46"/>
                    </a:moveTo>
                    <a:lnTo>
                      <a:pt x="38" y="0"/>
                    </a:lnTo>
                    <a:lnTo>
                      <a:pt x="100" y="52"/>
                    </a:lnTo>
                    <a:lnTo>
                      <a:pt x="162" y="103"/>
                    </a:lnTo>
                    <a:lnTo>
                      <a:pt x="124" y="148"/>
                    </a:lnTo>
                    <a:lnTo>
                      <a:pt x="62" y="96"/>
                    </a:lnTo>
                    <a:lnTo>
                      <a:pt x="0" y="46"/>
                    </a:lnTo>
                    <a:close/>
                  </a:path>
                </a:pathLst>
              </a:custGeom>
              <a:solidFill>
                <a:srgbClr val="FF0000"/>
              </a:solidFill>
              <a:ln w="9525">
                <a:noFill/>
                <a:round/>
                <a:headEnd/>
                <a:tailEnd/>
              </a:ln>
            </p:spPr>
            <p:txBody>
              <a:bodyPr/>
              <a:lstStyle/>
              <a:p>
                <a:endParaRPr lang="ja-JP" altLang="en-US"/>
              </a:p>
            </p:txBody>
          </p:sp>
          <p:sp>
            <p:nvSpPr>
              <p:cNvPr id="2159" name="Freeform 791"/>
              <p:cNvSpPr>
                <a:spLocks/>
              </p:cNvSpPr>
              <p:nvPr/>
            </p:nvSpPr>
            <p:spPr bwMode="auto">
              <a:xfrm>
                <a:off x="3314" y="926"/>
                <a:ext cx="9" cy="7"/>
              </a:xfrm>
              <a:custGeom>
                <a:avLst/>
                <a:gdLst/>
                <a:ahLst/>
                <a:cxnLst>
                  <a:cxn ang="0">
                    <a:pos x="62" y="57"/>
                  </a:cxn>
                  <a:cxn ang="0">
                    <a:pos x="0" y="5"/>
                  </a:cxn>
                  <a:cxn ang="0">
                    <a:pos x="4" y="0"/>
                  </a:cxn>
                  <a:cxn ang="0">
                    <a:pos x="62" y="57"/>
                  </a:cxn>
                </a:cxnLst>
                <a:rect l="0" t="0" r="r" b="b"/>
                <a:pathLst>
                  <a:path w="62" h="57">
                    <a:moveTo>
                      <a:pt x="62" y="57"/>
                    </a:moveTo>
                    <a:lnTo>
                      <a:pt x="0" y="5"/>
                    </a:lnTo>
                    <a:lnTo>
                      <a:pt x="4" y="0"/>
                    </a:lnTo>
                    <a:lnTo>
                      <a:pt x="62" y="57"/>
                    </a:lnTo>
                    <a:close/>
                  </a:path>
                </a:pathLst>
              </a:custGeom>
              <a:solidFill>
                <a:srgbClr val="FF0000"/>
              </a:solidFill>
              <a:ln w="9525">
                <a:noFill/>
                <a:round/>
                <a:headEnd/>
                <a:tailEnd/>
              </a:ln>
            </p:spPr>
            <p:txBody>
              <a:bodyPr/>
              <a:lstStyle/>
              <a:p>
                <a:endParaRPr lang="ja-JP" altLang="en-US"/>
              </a:p>
            </p:txBody>
          </p:sp>
          <p:sp>
            <p:nvSpPr>
              <p:cNvPr id="2160" name="Freeform 792"/>
              <p:cNvSpPr>
                <a:spLocks/>
              </p:cNvSpPr>
              <p:nvPr/>
            </p:nvSpPr>
            <p:spPr bwMode="auto">
              <a:xfrm>
                <a:off x="3314" y="921"/>
                <a:ext cx="23" cy="19"/>
              </a:xfrm>
              <a:custGeom>
                <a:avLst/>
                <a:gdLst/>
                <a:ahLst/>
                <a:cxnLst>
                  <a:cxn ang="0">
                    <a:pos x="0" y="41"/>
                  </a:cxn>
                  <a:cxn ang="0">
                    <a:pos x="42" y="0"/>
                  </a:cxn>
                  <a:cxn ang="0">
                    <a:pos x="99" y="57"/>
                  </a:cxn>
                  <a:cxn ang="0">
                    <a:pos x="156" y="114"/>
                  </a:cxn>
                  <a:cxn ang="0">
                    <a:pos x="115" y="155"/>
                  </a:cxn>
                  <a:cxn ang="0">
                    <a:pos x="58" y="98"/>
                  </a:cxn>
                  <a:cxn ang="0">
                    <a:pos x="0" y="41"/>
                  </a:cxn>
                </a:cxnLst>
                <a:rect l="0" t="0" r="r" b="b"/>
                <a:pathLst>
                  <a:path w="156" h="155">
                    <a:moveTo>
                      <a:pt x="0" y="41"/>
                    </a:moveTo>
                    <a:lnTo>
                      <a:pt x="42" y="0"/>
                    </a:lnTo>
                    <a:lnTo>
                      <a:pt x="99" y="57"/>
                    </a:lnTo>
                    <a:lnTo>
                      <a:pt x="156" y="114"/>
                    </a:lnTo>
                    <a:lnTo>
                      <a:pt x="115" y="155"/>
                    </a:lnTo>
                    <a:lnTo>
                      <a:pt x="58" y="98"/>
                    </a:lnTo>
                    <a:lnTo>
                      <a:pt x="0" y="41"/>
                    </a:lnTo>
                    <a:close/>
                  </a:path>
                </a:pathLst>
              </a:custGeom>
              <a:solidFill>
                <a:srgbClr val="FF0000"/>
              </a:solidFill>
              <a:ln w="9525">
                <a:noFill/>
                <a:round/>
                <a:headEnd/>
                <a:tailEnd/>
              </a:ln>
            </p:spPr>
            <p:txBody>
              <a:bodyPr/>
              <a:lstStyle/>
              <a:p>
                <a:endParaRPr lang="ja-JP" altLang="en-US"/>
              </a:p>
            </p:txBody>
          </p:sp>
          <p:sp>
            <p:nvSpPr>
              <p:cNvPr id="2161" name="Freeform 793"/>
              <p:cNvSpPr>
                <a:spLocks/>
              </p:cNvSpPr>
              <p:nvPr/>
            </p:nvSpPr>
            <p:spPr bwMode="auto">
              <a:xfrm>
                <a:off x="3320" y="920"/>
                <a:ext cx="8" cy="8"/>
              </a:xfrm>
              <a:custGeom>
                <a:avLst/>
                <a:gdLst/>
                <a:ahLst/>
                <a:cxnLst>
                  <a:cxn ang="0">
                    <a:pos x="57" y="62"/>
                  </a:cxn>
                  <a:cxn ang="0">
                    <a:pos x="0" y="5"/>
                  </a:cxn>
                  <a:cxn ang="0">
                    <a:pos x="6" y="0"/>
                  </a:cxn>
                  <a:cxn ang="0">
                    <a:pos x="57" y="62"/>
                  </a:cxn>
                </a:cxnLst>
                <a:rect l="0" t="0" r="r" b="b"/>
                <a:pathLst>
                  <a:path w="57" h="62">
                    <a:moveTo>
                      <a:pt x="57" y="62"/>
                    </a:moveTo>
                    <a:lnTo>
                      <a:pt x="0" y="5"/>
                    </a:lnTo>
                    <a:lnTo>
                      <a:pt x="6" y="0"/>
                    </a:lnTo>
                    <a:lnTo>
                      <a:pt x="57" y="62"/>
                    </a:lnTo>
                    <a:close/>
                  </a:path>
                </a:pathLst>
              </a:custGeom>
              <a:solidFill>
                <a:srgbClr val="FF0000"/>
              </a:solidFill>
              <a:ln w="9525">
                <a:noFill/>
                <a:round/>
                <a:headEnd/>
                <a:tailEnd/>
              </a:ln>
            </p:spPr>
            <p:txBody>
              <a:bodyPr/>
              <a:lstStyle/>
              <a:p>
                <a:endParaRPr lang="ja-JP" altLang="en-US"/>
              </a:p>
            </p:txBody>
          </p:sp>
          <p:sp>
            <p:nvSpPr>
              <p:cNvPr id="2162" name="Freeform 794"/>
              <p:cNvSpPr>
                <a:spLocks/>
              </p:cNvSpPr>
              <p:nvPr/>
            </p:nvSpPr>
            <p:spPr bwMode="auto">
              <a:xfrm>
                <a:off x="3321" y="916"/>
                <a:ext cx="21" cy="20"/>
              </a:xfrm>
              <a:custGeom>
                <a:avLst/>
                <a:gdLst/>
                <a:ahLst/>
                <a:cxnLst>
                  <a:cxn ang="0">
                    <a:pos x="0" y="36"/>
                  </a:cxn>
                  <a:cxn ang="0">
                    <a:pos x="45" y="0"/>
                  </a:cxn>
                  <a:cxn ang="0">
                    <a:pos x="96" y="61"/>
                  </a:cxn>
                  <a:cxn ang="0">
                    <a:pos x="147" y="123"/>
                  </a:cxn>
                  <a:cxn ang="0">
                    <a:pos x="102" y="160"/>
                  </a:cxn>
                  <a:cxn ang="0">
                    <a:pos x="51" y="98"/>
                  </a:cxn>
                  <a:cxn ang="0">
                    <a:pos x="0" y="36"/>
                  </a:cxn>
                </a:cxnLst>
                <a:rect l="0" t="0" r="r" b="b"/>
                <a:pathLst>
                  <a:path w="147" h="160">
                    <a:moveTo>
                      <a:pt x="0" y="36"/>
                    </a:moveTo>
                    <a:lnTo>
                      <a:pt x="45" y="0"/>
                    </a:lnTo>
                    <a:lnTo>
                      <a:pt x="96" y="61"/>
                    </a:lnTo>
                    <a:lnTo>
                      <a:pt x="147" y="123"/>
                    </a:lnTo>
                    <a:lnTo>
                      <a:pt x="102" y="160"/>
                    </a:lnTo>
                    <a:lnTo>
                      <a:pt x="51" y="98"/>
                    </a:lnTo>
                    <a:lnTo>
                      <a:pt x="0" y="36"/>
                    </a:lnTo>
                    <a:close/>
                  </a:path>
                </a:pathLst>
              </a:custGeom>
              <a:solidFill>
                <a:srgbClr val="FF0000"/>
              </a:solidFill>
              <a:ln w="9525">
                <a:noFill/>
                <a:round/>
                <a:headEnd/>
                <a:tailEnd/>
              </a:ln>
            </p:spPr>
            <p:txBody>
              <a:bodyPr/>
              <a:lstStyle/>
              <a:p>
                <a:endParaRPr lang="ja-JP" altLang="en-US"/>
              </a:p>
            </p:txBody>
          </p:sp>
          <p:sp>
            <p:nvSpPr>
              <p:cNvPr id="2163" name="Freeform 795"/>
              <p:cNvSpPr>
                <a:spLocks/>
              </p:cNvSpPr>
              <p:nvPr/>
            </p:nvSpPr>
            <p:spPr bwMode="auto">
              <a:xfrm>
                <a:off x="3328" y="915"/>
                <a:ext cx="7" cy="8"/>
              </a:xfrm>
              <a:custGeom>
                <a:avLst/>
                <a:gdLst/>
                <a:ahLst/>
                <a:cxnLst>
                  <a:cxn ang="0">
                    <a:pos x="51" y="66"/>
                  </a:cxn>
                  <a:cxn ang="0">
                    <a:pos x="0" y="5"/>
                  </a:cxn>
                  <a:cxn ang="0">
                    <a:pos x="6" y="0"/>
                  </a:cxn>
                  <a:cxn ang="0">
                    <a:pos x="51" y="66"/>
                  </a:cxn>
                </a:cxnLst>
                <a:rect l="0" t="0" r="r" b="b"/>
                <a:pathLst>
                  <a:path w="51" h="66">
                    <a:moveTo>
                      <a:pt x="51" y="66"/>
                    </a:moveTo>
                    <a:lnTo>
                      <a:pt x="0" y="5"/>
                    </a:lnTo>
                    <a:lnTo>
                      <a:pt x="6" y="0"/>
                    </a:lnTo>
                    <a:lnTo>
                      <a:pt x="51" y="66"/>
                    </a:lnTo>
                    <a:close/>
                  </a:path>
                </a:pathLst>
              </a:custGeom>
              <a:solidFill>
                <a:srgbClr val="FF0000"/>
              </a:solidFill>
              <a:ln w="9525">
                <a:noFill/>
                <a:round/>
                <a:headEnd/>
                <a:tailEnd/>
              </a:ln>
            </p:spPr>
            <p:txBody>
              <a:bodyPr/>
              <a:lstStyle/>
              <a:p>
                <a:endParaRPr lang="ja-JP" altLang="en-US"/>
              </a:p>
            </p:txBody>
          </p:sp>
          <p:sp>
            <p:nvSpPr>
              <p:cNvPr id="2164" name="Freeform 796"/>
              <p:cNvSpPr>
                <a:spLocks/>
              </p:cNvSpPr>
              <p:nvPr/>
            </p:nvSpPr>
            <p:spPr bwMode="auto">
              <a:xfrm>
                <a:off x="3328" y="911"/>
                <a:ext cx="20" cy="21"/>
              </a:xfrm>
              <a:custGeom>
                <a:avLst/>
                <a:gdLst/>
                <a:ahLst/>
                <a:cxnLst>
                  <a:cxn ang="0">
                    <a:pos x="0" y="32"/>
                  </a:cxn>
                  <a:cxn ang="0">
                    <a:pos x="48" y="0"/>
                  </a:cxn>
                  <a:cxn ang="0">
                    <a:pos x="92" y="66"/>
                  </a:cxn>
                  <a:cxn ang="0">
                    <a:pos x="137" y="134"/>
                  </a:cxn>
                  <a:cxn ang="0">
                    <a:pos x="89" y="166"/>
                  </a:cxn>
                  <a:cxn ang="0">
                    <a:pos x="45" y="98"/>
                  </a:cxn>
                  <a:cxn ang="0">
                    <a:pos x="0" y="32"/>
                  </a:cxn>
                </a:cxnLst>
                <a:rect l="0" t="0" r="r" b="b"/>
                <a:pathLst>
                  <a:path w="137" h="166">
                    <a:moveTo>
                      <a:pt x="0" y="32"/>
                    </a:moveTo>
                    <a:lnTo>
                      <a:pt x="48" y="0"/>
                    </a:lnTo>
                    <a:lnTo>
                      <a:pt x="92" y="66"/>
                    </a:lnTo>
                    <a:lnTo>
                      <a:pt x="137" y="134"/>
                    </a:lnTo>
                    <a:lnTo>
                      <a:pt x="89" y="166"/>
                    </a:lnTo>
                    <a:lnTo>
                      <a:pt x="45" y="98"/>
                    </a:lnTo>
                    <a:lnTo>
                      <a:pt x="0" y="32"/>
                    </a:lnTo>
                    <a:close/>
                  </a:path>
                </a:pathLst>
              </a:custGeom>
              <a:solidFill>
                <a:srgbClr val="FF0000"/>
              </a:solidFill>
              <a:ln w="9525">
                <a:noFill/>
                <a:round/>
                <a:headEnd/>
                <a:tailEnd/>
              </a:ln>
            </p:spPr>
            <p:txBody>
              <a:bodyPr/>
              <a:lstStyle/>
              <a:p>
                <a:endParaRPr lang="ja-JP" altLang="en-US"/>
              </a:p>
            </p:txBody>
          </p:sp>
          <p:sp>
            <p:nvSpPr>
              <p:cNvPr id="2165" name="Freeform 797"/>
              <p:cNvSpPr>
                <a:spLocks/>
              </p:cNvSpPr>
              <p:nvPr/>
            </p:nvSpPr>
            <p:spPr bwMode="auto">
              <a:xfrm>
                <a:off x="3335" y="911"/>
                <a:ext cx="7" cy="9"/>
              </a:xfrm>
              <a:custGeom>
                <a:avLst/>
                <a:gdLst/>
                <a:ahLst/>
                <a:cxnLst>
                  <a:cxn ang="0">
                    <a:pos x="44" y="70"/>
                  </a:cxn>
                  <a:cxn ang="0">
                    <a:pos x="0" y="4"/>
                  </a:cxn>
                  <a:cxn ang="0">
                    <a:pos x="6" y="0"/>
                  </a:cxn>
                  <a:cxn ang="0">
                    <a:pos x="44" y="70"/>
                  </a:cxn>
                </a:cxnLst>
                <a:rect l="0" t="0" r="r" b="b"/>
                <a:pathLst>
                  <a:path w="44" h="70">
                    <a:moveTo>
                      <a:pt x="44" y="70"/>
                    </a:moveTo>
                    <a:lnTo>
                      <a:pt x="0" y="4"/>
                    </a:lnTo>
                    <a:lnTo>
                      <a:pt x="6" y="0"/>
                    </a:lnTo>
                    <a:lnTo>
                      <a:pt x="44" y="70"/>
                    </a:lnTo>
                    <a:close/>
                  </a:path>
                </a:pathLst>
              </a:custGeom>
              <a:solidFill>
                <a:srgbClr val="FF0000"/>
              </a:solidFill>
              <a:ln w="9525">
                <a:noFill/>
                <a:round/>
                <a:headEnd/>
                <a:tailEnd/>
              </a:ln>
            </p:spPr>
            <p:txBody>
              <a:bodyPr/>
              <a:lstStyle/>
              <a:p>
                <a:endParaRPr lang="ja-JP" altLang="en-US"/>
              </a:p>
            </p:txBody>
          </p:sp>
          <p:sp>
            <p:nvSpPr>
              <p:cNvPr id="2166" name="Freeform 798"/>
              <p:cNvSpPr>
                <a:spLocks/>
              </p:cNvSpPr>
              <p:nvPr/>
            </p:nvSpPr>
            <p:spPr bwMode="auto">
              <a:xfrm>
                <a:off x="3336" y="907"/>
                <a:ext cx="18" cy="22"/>
              </a:xfrm>
              <a:custGeom>
                <a:avLst/>
                <a:gdLst/>
                <a:ahLst/>
                <a:cxnLst>
                  <a:cxn ang="0">
                    <a:pos x="0" y="27"/>
                  </a:cxn>
                  <a:cxn ang="0">
                    <a:pos x="51" y="0"/>
                  </a:cxn>
                  <a:cxn ang="0">
                    <a:pos x="89" y="71"/>
                  </a:cxn>
                  <a:cxn ang="0">
                    <a:pos x="127" y="142"/>
                  </a:cxn>
                  <a:cxn ang="0">
                    <a:pos x="77" y="169"/>
                  </a:cxn>
                  <a:cxn ang="0">
                    <a:pos x="38" y="97"/>
                  </a:cxn>
                  <a:cxn ang="0">
                    <a:pos x="0" y="27"/>
                  </a:cxn>
                </a:cxnLst>
                <a:rect l="0" t="0" r="r" b="b"/>
                <a:pathLst>
                  <a:path w="127" h="169">
                    <a:moveTo>
                      <a:pt x="0" y="27"/>
                    </a:moveTo>
                    <a:lnTo>
                      <a:pt x="51" y="0"/>
                    </a:lnTo>
                    <a:lnTo>
                      <a:pt x="89" y="71"/>
                    </a:lnTo>
                    <a:lnTo>
                      <a:pt x="127" y="142"/>
                    </a:lnTo>
                    <a:lnTo>
                      <a:pt x="77" y="169"/>
                    </a:lnTo>
                    <a:lnTo>
                      <a:pt x="38" y="97"/>
                    </a:lnTo>
                    <a:lnTo>
                      <a:pt x="0" y="27"/>
                    </a:lnTo>
                    <a:close/>
                  </a:path>
                </a:pathLst>
              </a:custGeom>
              <a:solidFill>
                <a:srgbClr val="FF0000"/>
              </a:solidFill>
              <a:ln w="9525">
                <a:noFill/>
                <a:round/>
                <a:headEnd/>
                <a:tailEnd/>
              </a:ln>
            </p:spPr>
            <p:txBody>
              <a:bodyPr/>
              <a:lstStyle/>
              <a:p>
                <a:endParaRPr lang="ja-JP" altLang="en-US"/>
              </a:p>
            </p:txBody>
          </p:sp>
          <p:sp>
            <p:nvSpPr>
              <p:cNvPr id="2167" name="Freeform 799"/>
              <p:cNvSpPr>
                <a:spLocks/>
              </p:cNvSpPr>
              <p:nvPr/>
            </p:nvSpPr>
            <p:spPr bwMode="auto">
              <a:xfrm>
                <a:off x="3343" y="907"/>
                <a:ext cx="6" cy="9"/>
              </a:xfrm>
              <a:custGeom>
                <a:avLst/>
                <a:gdLst/>
                <a:ahLst/>
                <a:cxnLst>
                  <a:cxn ang="0">
                    <a:pos x="38" y="74"/>
                  </a:cxn>
                  <a:cxn ang="0">
                    <a:pos x="0" y="3"/>
                  </a:cxn>
                  <a:cxn ang="0">
                    <a:pos x="8" y="0"/>
                  </a:cxn>
                  <a:cxn ang="0">
                    <a:pos x="38" y="74"/>
                  </a:cxn>
                </a:cxnLst>
                <a:rect l="0" t="0" r="r" b="b"/>
                <a:pathLst>
                  <a:path w="38" h="74">
                    <a:moveTo>
                      <a:pt x="38" y="74"/>
                    </a:moveTo>
                    <a:lnTo>
                      <a:pt x="0" y="3"/>
                    </a:lnTo>
                    <a:lnTo>
                      <a:pt x="8" y="0"/>
                    </a:lnTo>
                    <a:lnTo>
                      <a:pt x="38" y="74"/>
                    </a:lnTo>
                    <a:close/>
                  </a:path>
                </a:pathLst>
              </a:custGeom>
              <a:solidFill>
                <a:srgbClr val="FF0000"/>
              </a:solidFill>
              <a:ln w="9525">
                <a:noFill/>
                <a:round/>
                <a:headEnd/>
                <a:tailEnd/>
              </a:ln>
            </p:spPr>
            <p:txBody>
              <a:bodyPr/>
              <a:lstStyle/>
              <a:p>
                <a:endParaRPr lang="ja-JP" altLang="en-US"/>
              </a:p>
            </p:txBody>
          </p:sp>
          <p:sp>
            <p:nvSpPr>
              <p:cNvPr id="2168" name="Freeform 800"/>
              <p:cNvSpPr>
                <a:spLocks/>
              </p:cNvSpPr>
              <p:nvPr/>
            </p:nvSpPr>
            <p:spPr bwMode="auto">
              <a:xfrm>
                <a:off x="3345" y="904"/>
                <a:ext cx="16" cy="22"/>
              </a:xfrm>
              <a:custGeom>
                <a:avLst/>
                <a:gdLst/>
                <a:ahLst/>
                <a:cxnLst>
                  <a:cxn ang="0">
                    <a:pos x="0" y="22"/>
                  </a:cxn>
                  <a:cxn ang="0">
                    <a:pos x="54" y="0"/>
                  </a:cxn>
                  <a:cxn ang="0">
                    <a:pos x="84" y="75"/>
                  </a:cxn>
                  <a:cxn ang="0">
                    <a:pos x="113" y="149"/>
                  </a:cxn>
                  <a:cxn ang="0">
                    <a:pos x="60" y="171"/>
                  </a:cxn>
                  <a:cxn ang="0">
                    <a:pos x="30" y="96"/>
                  </a:cxn>
                  <a:cxn ang="0">
                    <a:pos x="0" y="22"/>
                  </a:cxn>
                </a:cxnLst>
                <a:rect l="0" t="0" r="r" b="b"/>
                <a:pathLst>
                  <a:path w="113" h="171">
                    <a:moveTo>
                      <a:pt x="0" y="22"/>
                    </a:moveTo>
                    <a:lnTo>
                      <a:pt x="54" y="0"/>
                    </a:lnTo>
                    <a:lnTo>
                      <a:pt x="84" y="75"/>
                    </a:lnTo>
                    <a:lnTo>
                      <a:pt x="113" y="149"/>
                    </a:lnTo>
                    <a:lnTo>
                      <a:pt x="60" y="171"/>
                    </a:lnTo>
                    <a:lnTo>
                      <a:pt x="30" y="96"/>
                    </a:lnTo>
                    <a:lnTo>
                      <a:pt x="0" y="22"/>
                    </a:lnTo>
                    <a:close/>
                  </a:path>
                </a:pathLst>
              </a:custGeom>
              <a:solidFill>
                <a:srgbClr val="FF0000"/>
              </a:solidFill>
              <a:ln w="9525">
                <a:noFill/>
                <a:round/>
                <a:headEnd/>
                <a:tailEnd/>
              </a:ln>
            </p:spPr>
            <p:txBody>
              <a:bodyPr/>
              <a:lstStyle/>
              <a:p>
                <a:endParaRPr lang="ja-JP" altLang="en-US"/>
              </a:p>
            </p:txBody>
          </p:sp>
          <p:sp>
            <p:nvSpPr>
              <p:cNvPr id="2169" name="Freeform 801"/>
              <p:cNvSpPr>
                <a:spLocks/>
              </p:cNvSpPr>
              <p:nvPr/>
            </p:nvSpPr>
            <p:spPr bwMode="auto">
              <a:xfrm>
                <a:off x="3352" y="904"/>
                <a:ext cx="5" cy="10"/>
              </a:xfrm>
              <a:custGeom>
                <a:avLst/>
                <a:gdLst/>
                <a:ahLst/>
                <a:cxnLst>
                  <a:cxn ang="0">
                    <a:pos x="30" y="77"/>
                  </a:cxn>
                  <a:cxn ang="0">
                    <a:pos x="0" y="2"/>
                  </a:cxn>
                  <a:cxn ang="0">
                    <a:pos x="7" y="0"/>
                  </a:cxn>
                  <a:cxn ang="0">
                    <a:pos x="30" y="77"/>
                  </a:cxn>
                </a:cxnLst>
                <a:rect l="0" t="0" r="r" b="b"/>
                <a:pathLst>
                  <a:path w="30" h="77">
                    <a:moveTo>
                      <a:pt x="30" y="77"/>
                    </a:moveTo>
                    <a:lnTo>
                      <a:pt x="0" y="2"/>
                    </a:lnTo>
                    <a:lnTo>
                      <a:pt x="7" y="0"/>
                    </a:lnTo>
                    <a:lnTo>
                      <a:pt x="30" y="77"/>
                    </a:lnTo>
                    <a:close/>
                  </a:path>
                </a:pathLst>
              </a:custGeom>
              <a:solidFill>
                <a:srgbClr val="FF0000"/>
              </a:solidFill>
              <a:ln w="9525">
                <a:noFill/>
                <a:round/>
                <a:headEnd/>
                <a:tailEnd/>
              </a:ln>
            </p:spPr>
            <p:txBody>
              <a:bodyPr/>
              <a:lstStyle/>
              <a:p>
                <a:endParaRPr lang="ja-JP" altLang="en-US"/>
              </a:p>
            </p:txBody>
          </p:sp>
          <p:sp>
            <p:nvSpPr>
              <p:cNvPr id="2170" name="Freeform 802"/>
              <p:cNvSpPr>
                <a:spLocks/>
              </p:cNvSpPr>
              <p:nvPr/>
            </p:nvSpPr>
            <p:spPr bwMode="auto">
              <a:xfrm>
                <a:off x="3353" y="902"/>
                <a:ext cx="15" cy="21"/>
              </a:xfrm>
              <a:custGeom>
                <a:avLst/>
                <a:gdLst/>
                <a:ahLst/>
                <a:cxnLst>
                  <a:cxn ang="0">
                    <a:pos x="0" y="16"/>
                  </a:cxn>
                  <a:cxn ang="0">
                    <a:pos x="57" y="0"/>
                  </a:cxn>
                  <a:cxn ang="0">
                    <a:pos x="78" y="77"/>
                  </a:cxn>
                  <a:cxn ang="0">
                    <a:pos x="100" y="154"/>
                  </a:cxn>
                  <a:cxn ang="0">
                    <a:pos x="45" y="170"/>
                  </a:cxn>
                  <a:cxn ang="0">
                    <a:pos x="23" y="93"/>
                  </a:cxn>
                  <a:cxn ang="0">
                    <a:pos x="0" y="16"/>
                  </a:cxn>
                </a:cxnLst>
                <a:rect l="0" t="0" r="r" b="b"/>
                <a:pathLst>
                  <a:path w="100" h="170">
                    <a:moveTo>
                      <a:pt x="0" y="16"/>
                    </a:moveTo>
                    <a:lnTo>
                      <a:pt x="57" y="0"/>
                    </a:lnTo>
                    <a:lnTo>
                      <a:pt x="78" y="77"/>
                    </a:lnTo>
                    <a:lnTo>
                      <a:pt x="100" y="154"/>
                    </a:lnTo>
                    <a:lnTo>
                      <a:pt x="45" y="170"/>
                    </a:lnTo>
                    <a:lnTo>
                      <a:pt x="23" y="93"/>
                    </a:lnTo>
                    <a:lnTo>
                      <a:pt x="0" y="16"/>
                    </a:lnTo>
                    <a:close/>
                  </a:path>
                </a:pathLst>
              </a:custGeom>
              <a:solidFill>
                <a:srgbClr val="FF0000"/>
              </a:solidFill>
              <a:ln w="9525">
                <a:noFill/>
                <a:round/>
                <a:headEnd/>
                <a:tailEnd/>
              </a:ln>
            </p:spPr>
            <p:txBody>
              <a:bodyPr/>
              <a:lstStyle/>
              <a:p>
                <a:endParaRPr lang="ja-JP" altLang="en-US"/>
              </a:p>
            </p:txBody>
          </p:sp>
          <p:sp>
            <p:nvSpPr>
              <p:cNvPr id="2171" name="Freeform 803"/>
              <p:cNvSpPr>
                <a:spLocks/>
              </p:cNvSpPr>
              <p:nvPr/>
            </p:nvSpPr>
            <p:spPr bwMode="auto">
              <a:xfrm>
                <a:off x="3361" y="902"/>
                <a:ext cx="3" cy="10"/>
              </a:xfrm>
              <a:custGeom>
                <a:avLst/>
                <a:gdLst/>
                <a:ahLst/>
                <a:cxnLst>
                  <a:cxn ang="0">
                    <a:pos x="21" y="79"/>
                  </a:cxn>
                  <a:cxn ang="0">
                    <a:pos x="0" y="2"/>
                  </a:cxn>
                  <a:cxn ang="0">
                    <a:pos x="8" y="0"/>
                  </a:cxn>
                  <a:cxn ang="0">
                    <a:pos x="21" y="79"/>
                  </a:cxn>
                </a:cxnLst>
                <a:rect l="0" t="0" r="r" b="b"/>
                <a:pathLst>
                  <a:path w="21" h="79">
                    <a:moveTo>
                      <a:pt x="21" y="79"/>
                    </a:moveTo>
                    <a:lnTo>
                      <a:pt x="0" y="2"/>
                    </a:lnTo>
                    <a:lnTo>
                      <a:pt x="8" y="0"/>
                    </a:lnTo>
                    <a:lnTo>
                      <a:pt x="21" y="79"/>
                    </a:lnTo>
                    <a:close/>
                  </a:path>
                </a:pathLst>
              </a:custGeom>
              <a:solidFill>
                <a:srgbClr val="FF0000"/>
              </a:solidFill>
              <a:ln w="9525">
                <a:noFill/>
                <a:round/>
                <a:headEnd/>
                <a:tailEnd/>
              </a:ln>
            </p:spPr>
            <p:txBody>
              <a:bodyPr/>
              <a:lstStyle/>
              <a:p>
                <a:endParaRPr lang="ja-JP" altLang="en-US"/>
              </a:p>
            </p:txBody>
          </p:sp>
          <p:sp>
            <p:nvSpPr>
              <p:cNvPr id="2172" name="Freeform 804"/>
              <p:cNvSpPr>
                <a:spLocks/>
              </p:cNvSpPr>
              <p:nvPr/>
            </p:nvSpPr>
            <p:spPr bwMode="auto">
              <a:xfrm>
                <a:off x="3363" y="901"/>
                <a:ext cx="12" cy="21"/>
              </a:xfrm>
              <a:custGeom>
                <a:avLst/>
                <a:gdLst/>
                <a:ahLst/>
                <a:cxnLst>
                  <a:cxn ang="0">
                    <a:pos x="0" y="10"/>
                  </a:cxn>
                  <a:cxn ang="0">
                    <a:pos x="57" y="0"/>
                  </a:cxn>
                  <a:cxn ang="0">
                    <a:pos x="71" y="80"/>
                  </a:cxn>
                  <a:cxn ang="0">
                    <a:pos x="84" y="159"/>
                  </a:cxn>
                  <a:cxn ang="0">
                    <a:pos x="27" y="168"/>
                  </a:cxn>
                  <a:cxn ang="0">
                    <a:pos x="13" y="89"/>
                  </a:cxn>
                  <a:cxn ang="0">
                    <a:pos x="0" y="10"/>
                  </a:cxn>
                </a:cxnLst>
                <a:rect l="0" t="0" r="r" b="b"/>
                <a:pathLst>
                  <a:path w="84" h="168">
                    <a:moveTo>
                      <a:pt x="0" y="10"/>
                    </a:moveTo>
                    <a:lnTo>
                      <a:pt x="57" y="0"/>
                    </a:lnTo>
                    <a:lnTo>
                      <a:pt x="71" y="80"/>
                    </a:lnTo>
                    <a:lnTo>
                      <a:pt x="84" y="159"/>
                    </a:lnTo>
                    <a:lnTo>
                      <a:pt x="27" y="168"/>
                    </a:lnTo>
                    <a:lnTo>
                      <a:pt x="13" y="89"/>
                    </a:lnTo>
                    <a:lnTo>
                      <a:pt x="0" y="10"/>
                    </a:lnTo>
                    <a:close/>
                  </a:path>
                </a:pathLst>
              </a:custGeom>
              <a:solidFill>
                <a:srgbClr val="FF0000"/>
              </a:solidFill>
              <a:ln w="9525">
                <a:noFill/>
                <a:round/>
                <a:headEnd/>
                <a:tailEnd/>
              </a:ln>
            </p:spPr>
            <p:txBody>
              <a:bodyPr/>
              <a:lstStyle/>
              <a:p>
                <a:endParaRPr lang="ja-JP" altLang="en-US"/>
              </a:p>
            </p:txBody>
          </p:sp>
          <p:sp>
            <p:nvSpPr>
              <p:cNvPr id="2173" name="Freeform 805"/>
              <p:cNvSpPr>
                <a:spLocks/>
              </p:cNvSpPr>
              <p:nvPr/>
            </p:nvSpPr>
            <p:spPr bwMode="auto">
              <a:xfrm>
                <a:off x="3371" y="900"/>
                <a:ext cx="2" cy="10"/>
              </a:xfrm>
              <a:custGeom>
                <a:avLst/>
                <a:gdLst/>
                <a:ahLst/>
                <a:cxnLst>
                  <a:cxn ang="0">
                    <a:pos x="14" y="81"/>
                  </a:cxn>
                  <a:cxn ang="0">
                    <a:pos x="0" y="1"/>
                  </a:cxn>
                  <a:cxn ang="0">
                    <a:pos x="9" y="0"/>
                  </a:cxn>
                  <a:cxn ang="0">
                    <a:pos x="14" y="81"/>
                  </a:cxn>
                </a:cxnLst>
                <a:rect l="0" t="0" r="r" b="b"/>
                <a:pathLst>
                  <a:path w="14" h="81">
                    <a:moveTo>
                      <a:pt x="14" y="81"/>
                    </a:moveTo>
                    <a:lnTo>
                      <a:pt x="0" y="1"/>
                    </a:lnTo>
                    <a:lnTo>
                      <a:pt x="9" y="0"/>
                    </a:lnTo>
                    <a:lnTo>
                      <a:pt x="14" y="81"/>
                    </a:lnTo>
                    <a:close/>
                  </a:path>
                </a:pathLst>
              </a:custGeom>
              <a:solidFill>
                <a:srgbClr val="FF0000"/>
              </a:solidFill>
              <a:ln w="9525">
                <a:noFill/>
                <a:round/>
                <a:headEnd/>
                <a:tailEnd/>
              </a:ln>
            </p:spPr>
            <p:txBody>
              <a:bodyPr/>
              <a:lstStyle/>
              <a:p>
                <a:endParaRPr lang="ja-JP" altLang="en-US"/>
              </a:p>
            </p:txBody>
          </p:sp>
          <p:sp>
            <p:nvSpPr>
              <p:cNvPr id="2174" name="Freeform 806"/>
              <p:cNvSpPr>
                <a:spLocks/>
              </p:cNvSpPr>
              <p:nvPr/>
            </p:nvSpPr>
            <p:spPr bwMode="auto">
              <a:xfrm>
                <a:off x="3372" y="900"/>
                <a:ext cx="10" cy="20"/>
              </a:xfrm>
              <a:custGeom>
                <a:avLst/>
                <a:gdLst/>
                <a:ahLst/>
                <a:cxnLst>
                  <a:cxn ang="0">
                    <a:pos x="0" y="3"/>
                  </a:cxn>
                  <a:cxn ang="0">
                    <a:pos x="59" y="0"/>
                  </a:cxn>
                  <a:cxn ang="0">
                    <a:pos x="65" y="80"/>
                  </a:cxn>
                  <a:cxn ang="0">
                    <a:pos x="69" y="161"/>
                  </a:cxn>
                  <a:cxn ang="0">
                    <a:pos x="9" y="164"/>
                  </a:cxn>
                  <a:cxn ang="0">
                    <a:pos x="5" y="84"/>
                  </a:cxn>
                  <a:cxn ang="0">
                    <a:pos x="0" y="3"/>
                  </a:cxn>
                </a:cxnLst>
                <a:rect l="0" t="0" r="r" b="b"/>
                <a:pathLst>
                  <a:path w="69" h="164">
                    <a:moveTo>
                      <a:pt x="0" y="3"/>
                    </a:moveTo>
                    <a:lnTo>
                      <a:pt x="59" y="0"/>
                    </a:lnTo>
                    <a:lnTo>
                      <a:pt x="65" y="80"/>
                    </a:lnTo>
                    <a:lnTo>
                      <a:pt x="69" y="161"/>
                    </a:lnTo>
                    <a:lnTo>
                      <a:pt x="9" y="164"/>
                    </a:lnTo>
                    <a:lnTo>
                      <a:pt x="5" y="84"/>
                    </a:lnTo>
                    <a:lnTo>
                      <a:pt x="0" y="3"/>
                    </a:lnTo>
                    <a:close/>
                  </a:path>
                </a:pathLst>
              </a:custGeom>
              <a:solidFill>
                <a:srgbClr val="FF0000"/>
              </a:solidFill>
              <a:ln w="9525">
                <a:noFill/>
                <a:round/>
                <a:headEnd/>
                <a:tailEnd/>
              </a:ln>
            </p:spPr>
            <p:txBody>
              <a:bodyPr/>
              <a:lstStyle/>
              <a:p>
                <a:endParaRPr lang="ja-JP" altLang="en-US"/>
              </a:p>
            </p:txBody>
          </p:sp>
          <p:sp>
            <p:nvSpPr>
              <p:cNvPr id="2175" name="Freeform 807"/>
              <p:cNvSpPr>
                <a:spLocks/>
              </p:cNvSpPr>
              <p:nvPr/>
            </p:nvSpPr>
            <p:spPr bwMode="auto">
              <a:xfrm>
                <a:off x="3380" y="900"/>
                <a:ext cx="2" cy="10"/>
              </a:xfrm>
              <a:custGeom>
                <a:avLst/>
                <a:gdLst/>
                <a:ahLst/>
                <a:cxnLst>
                  <a:cxn ang="0">
                    <a:pos x="6" y="80"/>
                  </a:cxn>
                  <a:cxn ang="0">
                    <a:pos x="0" y="0"/>
                  </a:cxn>
                  <a:cxn ang="0">
                    <a:pos x="10" y="0"/>
                  </a:cxn>
                  <a:cxn ang="0">
                    <a:pos x="6" y="80"/>
                  </a:cxn>
                </a:cxnLst>
                <a:rect l="0" t="0" r="r" b="b"/>
                <a:pathLst>
                  <a:path w="10" h="80">
                    <a:moveTo>
                      <a:pt x="6" y="80"/>
                    </a:moveTo>
                    <a:lnTo>
                      <a:pt x="0" y="0"/>
                    </a:lnTo>
                    <a:lnTo>
                      <a:pt x="10" y="0"/>
                    </a:lnTo>
                    <a:lnTo>
                      <a:pt x="6" y="80"/>
                    </a:lnTo>
                    <a:close/>
                  </a:path>
                </a:pathLst>
              </a:custGeom>
              <a:solidFill>
                <a:srgbClr val="FF0000"/>
              </a:solidFill>
              <a:ln w="9525">
                <a:noFill/>
                <a:round/>
                <a:headEnd/>
                <a:tailEnd/>
              </a:ln>
            </p:spPr>
            <p:txBody>
              <a:bodyPr/>
              <a:lstStyle/>
              <a:p>
                <a:endParaRPr lang="ja-JP" altLang="en-US"/>
              </a:p>
            </p:txBody>
          </p:sp>
          <p:sp>
            <p:nvSpPr>
              <p:cNvPr id="2176" name="Freeform 808"/>
              <p:cNvSpPr>
                <a:spLocks/>
              </p:cNvSpPr>
              <p:nvPr/>
            </p:nvSpPr>
            <p:spPr bwMode="auto">
              <a:xfrm>
                <a:off x="3380" y="900"/>
                <a:ext cx="10" cy="20"/>
              </a:xfrm>
              <a:custGeom>
                <a:avLst/>
                <a:gdLst/>
                <a:ahLst/>
                <a:cxnLst>
                  <a:cxn ang="0">
                    <a:pos x="10" y="0"/>
                  </a:cxn>
                  <a:cxn ang="0">
                    <a:pos x="69" y="3"/>
                  </a:cxn>
                  <a:cxn ang="0">
                    <a:pos x="64" y="84"/>
                  </a:cxn>
                  <a:cxn ang="0">
                    <a:pos x="60" y="164"/>
                  </a:cxn>
                  <a:cxn ang="0">
                    <a:pos x="0" y="161"/>
                  </a:cxn>
                  <a:cxn ang="0">
                    <a:pos x="6" y="80"/>
                  </a:cxn>
                  <a:cxn ang="0">
                    <a:pos x="10" y="0"/>
                  </a:cxn>
                </a:cxnLst>
                <a:rect l="0" t="0" r="r" b="b"/>
                <a:pathLst>
                  <a:path w="69" h="164">
                    <a:moveTo>
                      <a:pt x="10" y="0"/>
                    </a:moveTo>
                    <a:lnTo>
                      <a:pt x="69" y="3"/>
                    </a:lnTo>
                    <a:lnTo>
                      <a:pt x="64" y="84"/>
                    </a:lnTo>
                    <a:lnTo>
                      <a:pt x="60" y="164"/>
                    </a:lnTo>
                    <a:lnTo>
                      <a:pt x="0" y="161"/>
                    </a:lnTo>
                    <a:lnTo>
                      <a:pt x="6" y="80"/>
                    </a:lnTo>
                    <a:lnTo>
                      <a:pt x="10" y="0"/>
                    </a:lnTo>
                    <a:close/>
                  </a:path>
                </a:pathLst>
              </a:custGeom>
              <a:solidFill>
                <a:srgbClr val="FF0000"/>
              </a:solidFill>
              <a:ln w="9525">
                <a:noFill/>
                <a:round/>
                <a:headEnd/>
                <a:tailEnd/>
              </a:ln>
            </p:spPr>
            <p:txBody>
              <a:bodyPr/>
              <a:lstStyle/>
              <a:p>
                <a:endParaRPr lang="ja-JP" altLang="en-US"/>
              </a:p>
            </p:txBody>
          </p:sp>
          <p:sp>
            <p:nvSpPr>
              <p:cNvPr id="2177" name="Freeform 809"/>
              <p:cNvSpPr>
                <a:spLocks/>
              </p:cNvSpPr>
              <p:nvPr/>
            </p:nvSpPr>
            <p:spPr bwMode="auto">
              <a:xfrm>
                <a:off x="3390" y="900"/>
                <a:ext cx="2" cy="10"/>
              </a:xfrm>
              <a:custGeom>
                <a:avLst/>
                <a:gdLst/>
                <a:ahLst/>
                <a:cxnLst>
                  <a:cxn ang="0">
                    <a:pos x="0" y="81"/>
                  </a:cxn>
                  <a:cxn ang="0">
                    <a:pos x="5" y="0"/>
                  </a:cxn>
                  <a:cxn ang="0">
                    <a:pos x="14" y="1"/>
                  </a:cxn>
                  <a:cxn ang="0">
                    <a:pos x="0" y="81"/>
                  </a:cxn>
                </a:cxnLst>
                <a:rect l="0" t="0" r="r" b="b"/>
                <a:pathLst>
                  <a:path w="14" h="81">
                    <a:moveTo>
                      <a:pt x="0" y="81"/>
                    </a:moveTo>
                    <a:lnTo>
                      <a:pt x="5" y="0"/>
                    </a:lnTo>
                    <a:lnTo>
                      <a:pt x="14" y="1"/>
                    </a:lnTo>
                    <a:lnTo>
                      <a:pt x="0" y="81"/>
                    </a:lnTo>
                    <a:close/>
                  </a:path>
                </a:pathLst>
              </a:custGeom>
              <a:solidFill>
                <a:srgbClr val="FF0000"/>
              </a:solidFill>
              <a:ln w="9525">
                <a:noFill/>
                <a:round/>
                <a:headEnd/>
                <a:tailEnd/>
              </a:ln>
            </p:spPr>
            <p:txBody>
              <a:bodyPr/>
              <a:lstStyle/>
              <a:p>
                <a:endParaRPr lang="ja-JP" altLang="en-US"/>
              </a:p>
            </p:txBody>
          </p:sp>
        </p:grpSp>
        <p:grpSp>
          <p:nvGrpSpPr>
            <p:cNvPr id="209" name="Group 1011"/>
            <p:cNvGrpSpPr>
              <a:grpSpLocks/>
            </p:cNvGrpSpPr>
            <p:nvPr/>
          </p:nvGrpSpPr>
          <p:grpSpPr bwMode="auto">
            <a:xfrm>
              <a:off x="3380" y="981"/>
              <a:ext cx="305" cy="560"/>
              <a:chOff x="3380" y="901"/>
              <a:chExt cx="305" cy="560"/>
            </a:xfrm>
          </p:grpSpPr>
          <p:sp>
            <p:nvSpPr>
              <p:cNvPr id="1778" name="Freeform 811"/>
              <p:cNvSpPr>
                <a:spLocks/>
              </p:cNvSpPr>
              <p:nvPr/>
            </p:nvSpPr>
            <p:spPr bwMode="auto">
              <a:xfrm>
                <a:off x="3388" y="901"/>
                <a:ext cx="12" cy="21"/>
              </a:xfrm>
              <a:custGeom>
                <a:avLst/>
                <a:gdLst/>
                <a:ahLst/>
                <a:cxnLst>
                  <a:cxn ang="0">
                    <a:pos x="27" y="0"/>
                  </a:cxn>
                  <a:cxn ang="0">
                    <a:pos x="84" y="10"/>
                  </a:cxn>
                  <a:cxn ang="0">
                    <a:pos x="72" y="89"/>
                  </a:cxn>
                  <a:cxn ang="0">
                    <a:pos x="58" y="168"/>
                  </a:cxn>
                  <a:cxn ang="0">
                    <a:pos x="0" y="159"/>
                  </a:cxn>
                  <a:cxn ang="0">
                    <a:pos x="13" y="80"/>
                  </a:cxn>
                  <a:cxn ang="0">
                    <a:pos x="27" y="0"/>
                  </a:cxn>
                </a:cxnLst>
                <a:rect l="0" t="0" r="r" b="b"/>
                <a:pathLst>
                  <a:path w="84" h="168">
                    <a:moveTo>
                      <a:pt x="27" y="0"/>
                    </a:moveTo>
                    <a:lnTo>
                      <a:pt x="84" y="10"/>
                    </a:lnTo>
                    <a:lnTo>
                      <a:pt x="72" y="89"/>
                    </a:lnTo>
                    <a:lnTo>
                      <a:pt x="58" y="168"/>
                    </a:lnTo>
                    <a:lnTo>
                      <a:pt x="0" y="159"/>
                    </a:lnTo>
                    <a:lnTo>
                      <a:pt x="13" y="80"/>
                    </a:lnTo>
                    <a:lnTo>
                      <a:pt x="27" y="0"/>
                    </a:lnTo>
                    <a:close/>
                  </a:path>
                </a:pathLst>
              </a:custGeom>
              <a:solidFill>
                <a:srgbClr val="FF0000"/>
              </a:solidFill>
              <a:ln w="9525">
                <a:noFill/>
                <a:round/>
                <a:headEnd/>
                <a:tailEnd/>
              </a:ln>
            </p:spPr>
            <p:txBody>
              <a:bodyPr/>
              <a:lstStyle/>
              <a:p>
                <a:endParaRPr lang="ja-JP" altLang="en-US"/>
              </a:p>
            </p:txBody>
          </p:sp>
          <p:sp>
            <p:nvSpPr>
              <p:cNvPr id="1779" name="Freeform 812"/>
              <p:cNvSpPr>
                <a:spLocks/>
              </p:cNvSpPr>
              <p:nvPr/>
            </p:nvSpPr>
            <p:spPr bwMode="auto">
              <a:xfrm>
                <a:off x="3398" y="902"/>
                <a:ext cx="3" cy="10"/>
              </a:xfrm>
              <a:custGeom>
                <a:avLst/>
                <a:gdLst/>
                <a:ahLst/>
                <a:cxnLst>
                  <a:cxn ang="0">
                    <a:pos x="0" y="79"/>
                  </a:cxn>
                  <a:cxn ang="0">
                    <a:pos x="12" y="0"/>
                  </a:cxn>
                  <a:cxn ang="0">
                    <a:pos x="21" y="2"/>
                  </a:cxn>
                  <a:cxn ang="0">
                    <a:pos x="0" y="79"/>
                  </a:cxn>
                </a:cxnLst>
                <a:rect l="0" t="0" r="r" b="b"/>
                <a:pathLst>
                  <a:path w="21" h="79">
                    <a:moveTo>
                      <a:pt x="0" y="79"/>
                    </a:moveTo>
                    <a:lnTo>
                      <a:pt x="12" y="0"/>
                    </a:lnTo>
                    <a:lnTo>
                      <a:pt x="21" y="2"/>
                    </a:lnTo>
                    <a:lnTo>
                      <a:pt x="0" y="79"/>
                    </a:lnTo>
                    <a:close/>
                  </a:path>
                </a:pathLst>
              </a:custGeom>
              <a:solidFill>
                <a:srgbClr val="FF0000"/>
              </a:solidFill>
              <a:ln w="9525">
                <a:noFill/>
                <a:round/>
                <a:headEnd/>
                <a:tailEnd/>
              </a:ln>
            </p:spPr>
            <p:txBody>
              <a:bodyPr/>
              <a:lstStyle/>
              <a:p>
                <a:endParaRPr lang="ja-JP" altLang="en-US"/>
              </a:p>
            </p:txBody>
          </p:sp>
          <p:sp>
            <p:nvSpPr>
              <p:cNvPr id="1780" name="Freeform 813"/>
              <p:cNvSpPr>
                <a:spLocks/>
              </p:cNvSpPr>
              <p:nvPr/>
            </p:nvSpPr>
            <p:spPr bwMode="auto">
              <a:xfrm>
                <a:off x="3395" y="902"/>
                <a:ext cx="14" cy="21"/>
              </a:xfrm>
              <a:custGeom>
                <a:avLst/>
                <a:gdLst/>
                <a:ahLst/>
                <a:cxnLst>
                  <a:cxn ang="0">
                    <a:pos x="44" y="0"/>
                  </a:cxn>
                  <a:cxn ang="0">
                    <a:pos x="100" y="16"/>
                  </a:cxn>
                  <a:cxn ang="0">
                    <a:pos x="78" y="93"/>
                  </a:cxn>
                  <a:cxn ang="0">
                    <a:pos x="55" y="170"/>
                  </a:cxn>
                  <a:cxn ang="0">
                    <a:pos x="0" y="154"/>
                  </a:cxn>
                  <a:cxn ang="0">
                    <a:pos x="23" y="77"/>
                  </a:cxn>
                  <a:cxn ang="0">
                    <a:pos x="44" y="0"/>
                  </a:cxn>
                </a:cxnLst>
                <a:rect l="0" t="0" r="r" b="b"/>
                <a:pathLst>
                  <a:path w="100" h="170">
                    <a:moveTo>
                      <a:pt x="44" y="0"/>
                    </a:moveTo>
                    <a:lnTo>
                      <a:pt x="100" y="16"/>
                    </a:lnTo>
                    <a:lnTo>
                      <a:pt x="78" y="93"/>
                    </a:lnTo>
                    <a:lnTo>
                      <a:pt x="55" y="170"/>
                    </a:lnTo>
                    <a:lnTo>
                      <a:pt x="0" y="154"/>
                    </a:lnTo>
                    <a:lnTo>
                      <a:pt x="23" y="77"/>
                    </a:lnTo>
                    <a:lnTo>
                      <a:pt x="44" y="0"/>
                    </a:lnTo>
                    <a:close/>
                  </a:path>
                </a:pathLst>
              </a:custGeom>
              <a:solidFill>
                <a:srgbClr val="FF0000"/>
              </a:solidFill>
              <a:ln w="9525">
                <a:noFill/>
                <a:round/>
                <a:headEnd/>
                <a:tailEnd/>
              </a:ln>
            </p:spPr>
            <p:txBody>
              <a:bodyPr/>
              <a:lstStyle/>
              <a:p>
                <a:endParaRPr lang="ja-JP" altLang="en-US"/>
              </a:p>
            </p:txBody>
          </p:sp>
          <p:sp>
            <p:nvSpPr>
              <p:cNvPr id="1781" name="Freeform 814"/>
              <p:cNvSpPr>
                <a:spLocks/>
              </p:cNvSpPr>
              <p:nvPr/>
            </p:nvSpPr>
            <p:spPr bwMode="auto">
              <a:xfrm>
                <a:off x="3406" y="904"/>
                <a:ext cx="4" cy="10"/>
              </a:xfrm>
              <a:custGeom>
                <a:avLst/>
                <a:gdLst/>
                <a:ahLst/>
                <a:cxnLst>
                  <a:cxn ang="0">
                    <a:pos x="0" y="77"/>
                  </a:cxn>
                  <a:cxn ang="0">
                    <a:pos x="22" y="0"/>
                  </a:cxn>
                  <a:cxn ang="0">
                    <a:pos x="30" y="2"/>
                  </a:cxn>
                  <a:cxn ang="0">
                    <a:pos x="0" y="77"/>
                  </a:cxn>
                </a:cxnLst>
                <a:rect l="0" t="0" r="r" b="b"/>
                <a:pathLst>
                  <a:path w="30" h="77">
                    <a:moveTo>
                      <a:pt x="0" y="77"/>
                    </a:moveTo>
                    <a:lnTo>
                      <a:pt x="22" y="0"/>
                    </a:lnTo>
                    <a:lnTo>
                      <a:pt x="30" y="2"/>
                    </a:lnTo>
                    <a:lnTo>
                      <a:pt x="0" y="77"/>
                    </a:lnTo>
                    <a:close/>
                  </a:path>
                </a:pathLst>
              </a:custGeom>
              <a:solidFill>
                <a:srgbClr val="FF0000"/>
              </a:solidFill>
              <a:ln w="9525">
                <a:noFill/>
                <a:round/>
                <a:headEnd/>
                <a:tailEnd/>
              </a:ln>
            </p:spPr>
            <p:txBody>
              <a:bodyPr/>
              <a:lstStyle/>
              <a:p>
                <a:endParaRPr lang="ja-JP" altLang="en-US"/>
              </a:p>
            </p:txBody>
          </p:sp>
          <p:sp>
            <p:nvSpPr>
              <p:cNvPr id="1782" name="Freeform 815"/>
              <p:cNvSpPr>
                <a:spLocks/>
              </p:cNvSpPr>
              <p:nvPr/>
            </p:nvSpPr>
            <p:spPr bwMode="auto">
              <a:xfrm>
                <a:off x="3402" y="904"/>
                <a:ext cx="16" cy="22"/>
              </a:xfrm>
              <a:custGeom>
                <a:avLst/>
                <a:gdLst/>
                <a:ahLst/>
                <a:cxnLst>
                  <a:cxn ang="0">
                    <a:pos x="60" y="0"/>
                  </a:cxn>
                  <a:cxn ang="0">
                    <a:pos x="114" y="22"/>
                  </a:cxn>
                  <a:cxn ang="0">
                    <a:pos x="83" y="96"/>
                  </a:cxn>
                  <a:cxn ang="0">
                    <a:pos x="53" y="171"/>
                  </a:cxn>
                  <a:cxn ang="0">
                    <a:pos x="0" y="149"/>
                  </a:cxn>
                  <a:cxn ang="0">
                    <a:pos x="30" y="75"/>
                  </a:cxn>
                  <a:cxn ang="0">
                    <a:pos x="60" y="0"/>
                  </a:cxn>
                </a:cxnLst>
                <a:rect l="0" t="0" r="r" b="b"/>
                <a:pathLst>
                  <a:path w="114" h="171">
                    <a:moveTo>
                      <a:pt x="60" y="0"/>
                    </a:moveTo>
                    <a:lnTo>
                      <a:pt x="114" y="22"/>
                    </a:lnTo>
                    <a:lnTo>
                      <a:pt x="83" y="96"/>
                    </a:lnTo>
                    <a:lnTo>
                      <a:pt x="53" y="171"/>
                    </a:lnTo>
                    <a:lnTo>
                      <a:pt x="0" y="149"/>
                    </a:lnTo>
                    <a:lnTo>
                      <a:pt x="30" y="75"/>
                    </a:lnTo>
                    <a:lnTo>
                      <a:pt x="60" y="0"/>
                    </a:lnTo>
                    <a:close/>
                  </a:path>
                </a:pathLst>
              </a:custGeom>
              <a:solidFill>
                <a:srgbClr val="FF0000"/>
              </a:solidFill>
              <a:ln w="9525">
                <a:noFill/>
                <a:round/>
                <a:headEnd/>
                <a:tailEnd/>
              </a:ln>
            </p:spPr>
            <p:txBody>
              <a:bodyPr/>
              <a:lstStyle/>
              <a:p>
                <a:endParaRPr lang="ja-JP" altLang="en-US"/>
              </a:p>
            </p:txBody>
          </p:sp>
          <p:sp>
            <p:nvSpPr>
              <p:cNvPr id="1783" name="Freeform 816"/>
              <p:cNvSpPr>
                <a:spLocks/>
              </p:cNvSpPr>
              <p:nvPr/>
            </p:nvSpPr>
            <p:spPr bwMode="auto">
              <a:xfrm>
                <a:off x="3413" y="907"/>
                <a:ext cx="6" cy="9"/>
              </a:xfrm>
              <a:custGeom>
                <a:avLst/>
                <a:gdLst/>
                <a:ahLst/>
                <a:cxnLst>
                  <a:cxn ang="0">
                    <a:pos x="0" y="74"/>
                  </a:cxn>
                  <a:cxn ang="0">
                    <a:pos x="31" y="0"/>
                  </a:cxn>
                  <a:cxn ang="0">
                    <a:pos x="38" y="3"/>
                  </a:cxn>
                  <a:cxn ang="0">
                    <a:pos x="0" y="74"/>
                  </a:cxn>
                </a:cxnLst>
                <a:rect l="0" t="0" r="r" b="b"/>
                <a:pathLst>
                  <a:path w="38" h="74">
                    <a:moveTo>
                      <a:pt x="0" y="74"/>
                    </a:moveTo>
                    <a:lnTo>
                      <a:pt x="31" y="0"/>
                    </a:lnTo>
                    <a:lnTo>
                      <a:pt x="38" y="3"/>
                    </a:lnTo>
                    <a:lnTo>
                      <a:pt x="0" y="74"/>
                    </a:lnTo>
                    <a:close/>
                  </a:path>
                </a:pathLst>
              </a:custGeom>
              <a:solidFill>
                <a:srgbClr val="FF0000"/>
              </a:solidFill>
              <a:ln w="9525">
                <a:noFill/>
                <a:round/>
                <a:headEnd/>
                <a:tailEnd/>
              </a:ln>
            </p:spPr>
            <p:txBody>
              <a:bodyPr/>
              <a:lstStyle/>
              <a:p>
                <a:endParaRPr lang="ja-JP" altLang="en-US"/>
              </a:p>
            </p:txBody>
          </p:sp>
          <p:sp>
            <p:nvSpPr>
              <p:cNvPr id="1784" name="Freeform 817"/>
              <p:cNvSpPr>
                <a:spLocks/>
              </p:cNvSpPr>
              <p:nvPr/>
            </p:nvSpPr>
            <p:spPr bwMode="auto">
              <a:xfrm>
                <a:off x="3408" y="907"/>
                <a:ext cx="18" cy="22"/>
              </a:xfrm>
              <a:custGeom>
                <a:avLst/>
                <a:gdLst/>
                <a:ahLst/>
                <a:cxnLst>
                  <a:cxn ang="0">
                    <a:pos x="75" y="0"/>
                  </a:cxn>
                  <a:cxn ang="0">
                    <a:pos x="126" y="27"/>
                  </a:cxn>
                  <a:cxn ang="0">
                    <a:pos x="88" y="97"/>
                  </a:cxn>
                  <a:cxn ang="0">
                    <a:pos x="50" y="169"/>
                  </a:cxn>
                  <a:cxn ang="0">
                    <a:pos x="0" y="142"/>
                  </a:cxn>
                  <a:cxn ang="0">
                    <a:pos x="37" y="71"/>
                  </a:cxn>
                  <a:cxn ang="0">
                    <a:pos x="75" y="0"/>
                  </a:cxn>
                </a:cxnLst>
                <a:rect l="0" t="0" r="r" b="b"/>
                <a:pathLst>
                  <a:path w="126" h="169">
                    <a:moveTo>
                      <a:pt x="75" y="0"/>
                    </a:moveTo>
                    <a:lnTo>
                      <a:pt x="126" y="27"/>
                    </a:lnTo>
                    <a:lnTo>
                      <a:pt x="88" y="97"/>
                    </a:lnTo>
                    <a:lnTo>
                      <a:pt x="50" y="169"/>
                    </a:lnTo>
                    <a:lnTo>
                      <a:pt x="0" y="142"/>
                    </a:lnTo>
                    <a:lnTo>
                      <a:pt x="37" y="71"/>
                    </a:lnTo>
                    <a:lnTo>
                      <a:pt x="75" y="0"/>
                    </a:lnTo>
                    <a:close/>
                  </a:path>
                </a:pathLst>
              </a:custGeom>
              <a:solidFill>
                <a:srgbClr val="FF0000"/>
              </a:solidFill>
              <a:ln w="9525">
                <a:noFill/>
                <a:round/>
                <a:headEnd/>
                <a:tailEnd/>
              </a:ln>
            </p:spPr>
            <p:txBody>
              <a:bodyPr/>
              <a:lstStyle/>
              <a:p>
                <a:endParaRPr lang="ja-JP" altLang="en-US"/>
              </a:p>
            </p:txBody>
          </p:sp>
          <p:sp>
            <p:nvSpPr>
              <p:cNvPr id="1785" name="Freeform 818"/>
              <p:cNvSpPr>
                <a:spLocks/>
              </p:cNvSpPr>
              <p:nvPr/>
            </p:nvSpPr>
            <p:spPr bwMode="auto">
              <a:xfrm>
                <a:off x="3421" y="911"/>
                <a:ext cx="6" cy="9"/>
              </a:xfrm>
              <a:custGeom>
                <a:avLst/>
                <a:gdLst/>
                <a:ahLst/>
                <a:cxnLst>
                  <a:cxn ang="0">
                    <a:pos x="0" y="70"/>
                  </a:cxn>
                  <a:cxn ang="0">
                    <a:pos x="38" y="0"/>
                  </a:cxn>
                  <a:cxn ang="0">
                    <a:pos x="45" y="4"/>
                  </a:cxn>
                  <a:cxn ang="0">
                    <a:pos x="0" y="70"/>
                  </a:cxn>
                </a:cxnLst>
                <a:rect l="0" t="0" r="r" b="b"/>
                <a:pathLst>
                  <a:path w="45" h="70">
                    <a:moveTo>
                      <a:pt x="0" y="70"/>
                    </a:moveTo>
                    <a:lnTo>
                      <a:pt x="38" y="0"/>
                    </a:lnTo>
                    <a:lnTo>
                      <a:pt x="45" y="4"/>
                    </a:lnTo>
                    <a:lnTo>
                      <a:pt x="0" y="70"/>
                    </a:lnTo>
                    <a:close/>
                  </a:path>
                </a:pathLst>
              </a:custGeom>
              <a:solidFill>
                <a:srgbClr val="FF0000"/>
              </a:solidFill>
              <a:ln w="9525">
                <a:noFill/>
                <a:round/>
                <a:headEnd/>
                <a:tailEnd/>
              </a:ln>
            </p:spPr>
            <p:txBody>
              <a:bodyPr/>
              <a:lstStyle/>
              <a:p>
                <a:endParaRPr lang="ja-JP" altLang="en-US"/>
              </a:p>
            </p:txBody>
          </p:sp>
          <p:sp>
            <p:nvSpPr>
              <p:cNvPr id="1786" name="Freeform 819"/>
              <p:cNvSpPr>
                <a:spLocks/>
              </p:cNvSpPr>
              <p:nvPr/>
            </p:nvSpPr>
            <p:spPr bwMode="auto">
              <a:xfrm>
                <a:off x="3414" y="911"/>
                <a:ext cx="20" cy="21"/>
              </a:xfrm>
              <a:custGeom>
                <a:avLst/>
                <a:gdLst/>
                <a:ahLst/>
                <a:cxnLst>
                  <a:cxn ang="0">
                    <a:pos x="90" y="0"/>
                  </a:cxn>
                  <a:cxn ang="0">
                    <a:pos x="137" y="32"/>
                  </a:cxn>
                  <a:cxn ang="0">
                    <a:pos x="93" y="98"/>
                  </a:cxn>
                  <a:cxn ang="0">
                    <a:pos x="48" y="166"/>
                  </a:cxn>
                  <a:cxn ang="0">
                    <a:pos x="0" y="134"/>
                  </a:cxn>
                  <a:cxn ang="0">
                    <a:pos x="45" y="66"/>
                  </a:cxn>
                  <a:cxn ang="0">
                    <a:pos x="90" y="0"/>
                  </a:cxn>
                </a:cxnLst>
                <a:rect l="0" t="0" r="r" b="b"/>
                <a:pathLst>
                  <a:path w="137" h="166">
                    <a:moveTo>
                      <a:pt x="90" y="0"/>
                    </a:moveTo>
                    <a:lnTo>
                      <a:pt x="137" y="32"/>
                    </a:lnTo>
                    <a:lnTo>
                      <a:pt x="93" y="98"/>
                    </a:lnTo>
                    <a:lnTo>
                      <a:pt x="48" y="166"/>
                    </a:lnTo>
                    <a:lnTo>
                      <a:pt x="0" y="134"/>
                    </a:lnTo>
                    <a:lnTo>
                      <a:pt x="45" y="66"/>
                    </a:lnTo>
                    <a:lnTo>
                      <a:pt x="90" y="0"/>
                    </a:lnTo>
                    <a:close/>
                  </a:path>
                </a:pathLst>
              </a:custGeom>
              <a:solidFill>
                <a:srgbClr val="FF0000"/>
              </a:solidFill>
              <a:ln w="9525">
                <a:noFill/>
                <a:round/>
                <a:headEnd/>
                <a:tailEnd/>
              </a:ln>
            </p:spPr>
            <p:txBody>
              <a:bodyPr/>
              <a:lstStyle/>
              <a:p>
                <a:endParaRPr lang="ja-JP" altLang="en-US"/>
              </a:p>
            </p:txBody>
          </p:sp>
          <p:sp>
            <p:nvSpPr>
              <p:cNvPr id="1787" name="Freeform 820"/>
              <p:cNvSpPr>
                <a:spLocks/>
              </p:cNvSpPr>
              <p:nvPr/>
            </p:nvSpPr>
            <p:spPr bwMode="auto">
              <a:xfrm>
                <a:off x="3428" y="915"/>
                <a:ext cx="7" cy="8"/>
              </a:xfrm>
              <a:custGeom>
                <a:avLst/>
                <a:gdLst/>
                <a:ahLst/>
                <a:cxnLst>
                  <a:cxn ang="0">
                    <a:pos x="0" y="66"/>
                  </a:cxn>
                  <a:cxn ang="0">
                    <a:pos x="44" y="0"/>
                  </a:cxn>
                  <a:cxn ang="0">
                    <a:pos x="51" y="5"/>
                  </a:cxn>
                  <a:cxn ang="0">
                    <a:pos x="0" y="66"/>
                  </a:cxn>
                </a:cxnLst>
                <a:rect l="0" t="0" r="r" b="b"/>
                <a:pathLst>
                  <a:path w="51" h="66">
                    <a:moveTo>
                      <a:pt x="0" y="66"/>
                    </a:moveTo>
                    <a:lnTo>
                      <a:pt x="44" y="0"/>
                    </a:lnTo>
                    <a:lnTo>
                      <a:pt x="51" y="5"/>
                    </a:lnTo>
                    <a:lnTo>
                      <a:pt x="0" y="66"/>
                    </a:lnTo>
                    <a:close/>
                  </a:path>
                </a:pathLst>
              </a:custGeom>
              <a:solidFill>
                <a:srgbClr val="FF0000"/>
              </a:solidFill>
              <a:ln w="9525">
                <a:noFill/>
                <a:round/>
                <a:headEnd/>
                <a:tailEnd/>
              </a:ln>
            </p:spPr>
            <p:txBody>
              <a:bodyPr/>
              <a:lstStyle/>
              <a:p>
                <a:endParaRPr lang="ja-JP" altLang="en-US"/>
              </a:p>
            </p:txBody>
          </p:sp>
          <p:sp>
            <p:nvSpPr>
              <p:cNvPr id="1788" name="Freeform 821"/>
              <p:cNvSpPr>
                <a:spLocks/>
              </p:cNvSpPr>
              <p:nvPr/>
            </p:nvSpPr>
            <p:spPr bwMode="auto">
              <a:xfrm>
                <a:off x="3420" y="916"/>
                <a:ext cx="21" cy="20"/>
              </a:xfrm>
              <a:custGeom>
                <a:avLst/>
                <a:gdLst/>
                <a:ahLst/>
                <a:cxnLst>
                  <a:cxn ang="0">
                    <a:pos x="102" y="0"/>
                  </a:cxn>
                  <a:cxn ang="0">
                    <a:pos x="146" y="36"/>
                  </a:cxn>
                  <a:cxn ang="0">
                    <a:pos x="95" y="98"/>
                  </a:cxn>
                  <a:cxn ang="0">
                    <a:pos x="44" y="160"/>
                  </a:cxn>
                  <a:cxn ang="0">
                    <a:pos x="0" y="123"/>
                  </a:cxn>
                  <a:cxn ang="0">
                    <a:pos x="51" y="61"/>
                  </a:cxn>
                  <a:cxn ang="0">
                    <a:pos x="102" y="0"/>
                  </a:cxn>
                </a:cxnLst>
                <a:rect l="0" t="0" r="r" b="b"/>
                <a:pathLst>
                  <a:path w="146" h="160">
                    <a:moveTo>
                      <a:pt x="102" y="0"/>
                    </a:moveTo>
                    <a:lnTo>
                      <a:pt x="146" y="36"/>
                    </a:lnTo>
                    <a:lnTo>
                      <a:pt x="95" y="98"/>
                    </a:lnTo>
                    <a:lnTo>
                      <a:pt x="44" y="160"/>
                    </a:lnTo>
                    <a:lnTo>
                      <a:pt x="0" y="123"/>
                    </a:lnTo>
                    <a:lnTo>
                      <a:pt x="51" y="61"/>
                    </a:lnTo>
                    <a:lnTo>
                      <a:pt x="102" y="0"/>
                    </a:lnTo>
                    <a:close/>
                  </a:path>
                </a:pathLst>
              </a:custGeom>
              <a:solidFill>
                <a:srgbClr val="FF0000"/>
              </a:solidFill>
              <a:ln w="9525">
                <a:noFill/>
                <a:round/>
                <a:headEnd/>
                <a:tailEnd/>
              </a:ln>
            </p:spPr>
            <p:txBody>
              <a:bodyPr/>
              <a:lstStyle/>
              <a:p>
                <a:endParaRPr lang="ja-JP" altLang="en-US"/>
              </a:p>
            </p:txBody>
          </p:sp>
          <p:sp>
            <p:nvSpPr>
              <p:cNvPr id="1789" name="Freeform 822"/>
              <p:cNvSpPr>
                <a:spLocks/>
              </p:cNvSpPr>
              <p:nvPr/>
            </p:nvSpPr>
            <p:spPr bwMode="auto">
              <a:xfrm>
                <a:off x="3434" y="920"/>
                <a:ext cx="8" cy="8"/>
              </a:xfrm>
              <a:custGeom>
                <a:avLst/>
                <a:gdLst/>
                <a:ahLst/>
                <a:cxnLst>
                  <a:cxn ang="0">
                    <a:pos x="0" y="62"/>
                  </a:cxn>
                  <a:cxn ang="0">
                    <a:pos x="51" y="0"/>
                  </a:cxn>
                  <a:cxn ang="0">
                    <a:pos x="58" y="5"/>
                  </a:cxn>
                  <a:cxn ang="0">
                    <a:pos x="0" y="62"/>
                  </a:cxn>
                </a:cxnLst>
                <a:rect l="0" t="0" r="r" b="b"/>
                <a:pathLst>
                  <a:path w="58" h="62">
                    <a:moveTo>
                      <a:pt x="0" y="62"/>
                    </a:moveTo>
                    <a:lnTo>
                      <a:pt x="51" y="0"/>
                    </a:lnTo>
                    <a:lnTo>
                      <a:pt x="58" y="5"/>
                    </a:lnTo>
                    <a:lnTo>
                      <a:pt x="0" y="62"/>
                    </a:lnTo>
                    <a:close/>
                  </a:path>
                </a:pathLst>
              </a:custGeom>
              <a:solidFill>
                <a:srgbClr val="FF0000"/>
              </a:solidFill>
              <a:ln w="9525">
                <a:noFill/>
                <a:round/>
                <a:headEnd/>
                <a:tailEnd/>
              </a:ln>
            </p:spPr>
            <p:txBody>
              <a:bodyPr/>
              <a:lstStyle/>
              <a:p>
                <a:endParaRPr lang="ja-JP" altLang="en-US"/>
              </a:p>
            </p:txBody>
          </p:sp>
          <p:sp>
            <p:nvSpPr>
              <p:cNvPr id="1790" name="Freeform 823"/>
              <p:cNvSpPr>
                <a:spLocks/>
              </p:cNvSpPr>
              <p:nvPr/>
            </p:nvSpPr>
            <p:spPr bwMode="auto">
              <a:xfrm>
                <a:off x="3426" y="921"/>
                <a:ext cx="22" cy="19"/>
              </a:xfrm>
              <a:custGeom>
                <a:avLst/>
                <a:gdLst/>
                <a:ahLst/>
                <a:cxnLst>
                  <a:cxn ang="0">
                    <a:pos x="115" y="0"/>
                  </a:cxn>
                  <a:cxn ang="0">
                    <a:pos x="156" y="41"/>
                  </a:cxn>
                  <a:cxn ang="0">
                    <a:pos x="99" y="98"/>
                  </a:cxn>
                  <a:cxn ang="0">
                    <a:pos x="41" y="155"/>
                  </a:cxn>
                  <a:cxn ang="0">
                    <a:pos x="0" y="114"/>
                  </a:cxn>
                  <a:cxn ang="0">
                    <a:pos x="57" y="57"/>
                  </a:cxn>
                  <a:cxn ang="0">
                    <a:pos x="115" y="0"/>
                  </a:cxn>
                </a:cxnLst>
                <a:rect l="0" t="0" r="r" b="b"/>
                <a:pathLst>
                  <a:path w="156" h="155">
                    <a:moveTo>
                      <a:pt x="115" y="0"/>
                    </a:moveTo>
                    <a:lnTo>
                      <a:pt x="156" y="41"/>
                    </a:lnTo>
                    <a:lnTo>
                      <a:pt x="99" y="98"/>
                    </a:lnTo>
                    <a:lnTo>
                      <a:pt x="41" y="155"/>
                    </a:lnTo>
                    <a:lnTo>
                      <a:pt x="0" y="114"/>
                    </a:lnTo>
                    <a:lnTo>
                      <a:pt x="57" y="57"/>
                    </a:lnTo>
                    <a:lnTo>
                      <a:pt x="115" y="0"/>
                    </a:lnTo>
                    <a:close/>
                  </a:path>
                </a:pathLst>
              </a:custGeom>
              <a:solidFill>
                <a:srgbClr val="FF0000"/>
              </a:solidFill>
              <a:ln w="9525">
                <a:noFill/>
                <a:round/>
                <a:headEnd/>
                <a:tailEnd/>
              </a:ln>
            </p:spPr>
            <p:txBody>
              <a:bodyPr/>
              <a:lstStyle/>
              <a:p>
                <a:endParaRPr lang="ja-JP" altLang="en-US"/>
              </a:p>
            </p:txBody>
          </p:sp>
          <p:sp>
            <p:nvSpPr>
              <p:cNvPr id="1791" name="Freeform 824"/>
              <p:cNvSpPr>
                <a:spLocks/>
              </p:cNvSpPr>
              <p:nvPr/>
            </p:nvSpPr>
            <p:spPr bwMode="auto">
              <a:xfrm>
                <a:off x="3440" y="926"/>
                <a:ext cx="9" cy="7"/>
              </a:xfrm>
              <a:custGeom>
                <a:avLst/>
                <a:gdLst/>
                <a:ahLst/>
                <a:cxnLst>
                  <a:cxn ang="0">
                    <a:pos x="0" y="57"/>
                  </a:cxn>
                  <a:cxn ang="0">
                    <a:pos x="57" y="0"/>
                  </a:cxn>
                  <a:cxn ang="0">
                    <a:pos x="61" y="5"/>
                  </a:cxn>
                  <a:cxn ang="0">
                    <a:pos x="0" y="57"/>
                  </a:cxn>
                </a:cxnLst>
                <a:rect l="0" t="0" r="r" b="b"/>
                <a:pathLst>
                  <a:path w="61" h="57">
                    <a:moveTo>
                      <a:pt x="0" y="57"/>
                    </a:moveTo>
                    <a:lnTo>
                      <a:pt x="57" y="0"/>
                    </a:lnTo>
                    <a:lnTo>
                      <a:pt x="61" y="5"/>
                    </a:lnTo>
                    <a:lnTo>
                      <a:pt x="0" y="57"/>
                    </a:lnTo>
                    <a:close/>
                  </a:path>
                </a:pathLst>
              </a:custGeom>
              <a:solidFill>
                <a:srgbClr val="FF0000"/>
              </a:solidFill>
              <a:ln w="9525">
                <a:noFill/>
                <a:round/>
                <a:headEnd/>
                <a:tailEnd/>
              </a:ln>
            </p:spPr>
            <p:txBody>
              <a:bodyPr/>
              <a:lstStyle/>
              <a:p>
                <a:endParaRPr lang="ja-JP" altLang="en-US"/>
              </a:p>
            </p:txBody>
          </p:sp>
          <p:sp>
            <p:nvSpPr>
              <p:cNvPr id="1792" name="Freeform 825"/>
              <p:cNvSpPr>
                <a:spLocks/>
              </p:cNvSpPr>
              <p:nvPr/>
            </p:nvSpPr>
            <p:spPr bwMode="auto">
              <a:xfrm>
                <a:off x="3431" y="927"/>
                <a:ext cx="23" cy="18"/>
              </a:xfrm>
              <a:custGeom>
                <a:avLst/>
                <a:gdLst/>
                <a:ahLst/>
                <a:cxnLst>
                  <a:cxn ang="0">
                    <a:pos x="124" y="0"/>
                  </a:cxn>
                  <a:cxn ang="0">
                    <a:pos x="163" y="46"/>
                  </a:cxn>
                  <a:cxn ang="0">
                    <a:pos x="100" y="96"/>
                  </a:cxn>
                  <a:cxn ang="0">
                    <a:pos x="38" y="148"/>
                  </a:cxn>
                  <a:cxn ang="0">
                    <a:pos x="0" y="103"/>
                  </a:cxn>
                  <a:cxn ang="0">
                    <a:pos x="63" y="52"/>
                  </a:cxn>
                  <a:cxn ang="0">
                    <a:pos x="124" y="0"/>
                  </a:cxn>
                </a:cxnLst>
                <a:rect l="0" t="0" r="r" b="b"/>
                <a:pathLst>
                  <a:path w="163" h="148">
                    <a:moveTo>
                      <a:pt x="124" y="0"/>
                    </a:moveTo>
                    <a:lnTo>
                      <a:pt x="163" y="46"/>
                    </a:lnTo>
                    <a:lnTo>
                      <a:pt x="100" y="96"/>
                    </a:lnTo>
                    <a:lnTo>
                      <a:pt x="38" y="148"/>
                    </a:lnTo>
                    <a:lnTo>
                      <a:pt x="0" y="103"/>
                    </a:lnTo>
                    <a:lnTo>
                      <a:pt x="63" y="52"/>
                    </a:lnTo>
                    <a:lnTo>
                      <a:pt x="124" y="0"/>
                    </a:lnTo>
                    <a:close/>
                  </a:path>
                </a:pathLst>
              </a:custGeom>
              <a:solidFill>
                <a:srgbClr val="FF0000"/>
              </a:solidFill>
              <a:ln w="9525">
                <a:noFill/>
                <a:round/>
                <a:headEnd/>
                <a:tailEnd/>
              </a:ln>
            </p:spPr>
            <p:txBody>
              <a:bodyPr/>
              <a:lstStyle/>
              <a:p>
                <a:endParaRPr lang="ja-JP" altLang="en-US"/>
              </a:p>
            </p:txBody>
          </p:sp>
          <p:sp>
            <p:nvSpPr>
              <p:cNvPr id="1793" name="Freeform 826"/>
              <p:cNvSpPr>
                <a:spLocks/>
              </p:cNvSpPr>
              <p:nvPr/>
            </p:nvSpPr>
            <p:spPr bwMode="auto">
              <a:xfrm>
                <a:off x="3445" y="932"/>
                <a:ext cx="10" cy="7"/>
              </a:xfrm>
              <a:custGeom>
                <a:avLst/>
                <a:gdLst/>
                <a:ahLst/>
                <a:cxnLst>
                  <a:cxn ang="0">
                    <a:pos x="0" y="50"/>
                  </a:cxn>
                  <a:cxn ang="0">
                    <a:pos x="63" y="0"/>
                  </a:cxn>
                  <a:cxn ang="0">
                    <a:pos x="67" y="6"/>
                  </a:cxn>
                  <a:cxn ang="0">
                    <a:pos x="0" y="50"/>
                  </a:cxn>
                </a:cxnLst>
                <a:rect l="0" t="0" r="r" b="b"/>
                <a:pathLst>
                  <a:path w="67" h="50">
                    <a:moveTo>
                      <a:pt x="0" y="50"/>
                    </a:moveTo>
                    <a:lnTo>
                      <a:pt x="63" y="0"/>
                    </a:lnTo>
                    <a:lnTo>
                      <a:pt x="67" y="6"/>
                    </a:lnTo>
                    <a:lnTo>
                      <a:pt x="0" y="50"/>
                    </a:lnTo>
                    <a:close/>
                  </a:path>
                </a:pathLst>
              </a:custGeom>
              <a:solidFill>
                <a:srgbClr val="FF0000"/>
              </a:solidFill>
              <a:ln w="9525">
                <a:noFill/>
                <a:round/>
                <a:headEnd/>
                <a:tailEnd/>
              </a:ln>
            </p:spPr>
            <p:txBody>
              <a:bodyPr/>
              <a:lstStyle/>
              <a:p>
                <a:endParaRPr lang="ja-JP" altLang="en-US"/>
              </a:p>
            </p:txBody>
          </p:sp>
          <p:sp>
            <p:nvSpPr>
              <p:cNvPr id="1794" name="Freeform 827"/>
              <p:cNvSpPr>
                <a:spLocks/>
              </p:cNvSpPr>
              <p:nvPr/>
            </p:nvSpPr>
            <p:spPr bwMode="auto">
              <a:xfrm>
                <a:off x="3436" y="933"/>
                <a:ext cx="23" cy="18"/>
              </a:xfrm>
              <a:custGeom>
                <a:avLst/>
                <a:gdLst/>
                <a:ahLst/>
                <a:cxnLst>
                  <a:cxn ang="0">
                    <a:pos x="134" y="0"/>
                  </a:cxn>
                  <a:cxn ang="0">
                    <a:pos x="167" y="49"/>
                  </a:cxn>
                  <a:cxn ang="0">
                    <a:pos x="101" y="94"/>
                  </a:cxn>
                  <a:cxn ang="0">
                    <a:pos x="34" y="138"/>
                  </a:cxn>
                  <a:cxn ang="0">
                    <a:pos x="0" y="90"/>
                  </a:cxn>
                  <a:cxn ang="0">
                    <a:pos x="67" y="44"/>
                  </a:cxn>
                  <a:cxn ang="0">
                    <a:pos x="134" y="0"/>
                  </a:cxn>
                </a:cxnLst>
                <a:rect l="0" t="0" r="r" b="b"/>
                <a:pathLst>
                  <a:path w="167" h="138">
                    <a:moveTo>
                      <a:pt x="134" y="0"/>
                    </a:moveTo>
                    <a:lnTo>
                      <a:pt x="167" y="49"/>
                    </a:lnTo>
                    <a:lnTo>
                      <a:pt x="101" y="94"/>
                    </a:lnTo>
                    <a:lnTo>
                      <a:pt x="34" y="138"/>
                    </a:lnTo>
                    <a:lnTo>
                      <a:pt x="0" y="90"/>
                    </a:lnTo>
                    <a:lnTo>
                      <a:pt x="67" y="44"/>
                    </a:lnTo>
                    <a:lnTo>
                      <a:pt x="134" y="0"/>
                    </a:lnTo>
                    <a:close/>
                  </a:path>
                </a:pathLst>
              </a:custGeom>
              <a:solidFill>
                <a:srgbClr val="FF0000"/>
              </a:solidFill>
              <a:ln w="9525">
                <a:noFill/>
                <a:round/>
                <a:headEnd/>
                <a:tailEnd/>
              </a:ln>
            </p:spPr>
            <p:txBody>
              <a:bodyPr/>
              <a:lstStyle/>
              <a:p>
                <a:endParaRPr lang="ja-JP" altLang="en-US"/>
              </a:p>
            </p:txBody>
          </p:sp>
          <p:sp>
            <p:nvSpPr>
              <p:cNvPr id="1795" name="Freeform 828"/>
              <p:cNvSpPr>
                <a:spLocks/>
              </p:cNvSpPr>
              <p:nvPr/>
            </p:nvSpPr>
            <p:spPr bwMode="auto">
              <a:xfrm>
                <a:off x="3450" y="939"/>
                <a:ext cx="10" cy="6"/>
              </a:xfrm>
              <a:custGeom>
                <a:avLst/>
                <a:gdLst/>
                <a:ahLst/>
                <a:cxnLst>
                  <a:cxn ang="0">
                    <a:pos x="0" y="45"/>
                  </a:cxn>
                  <a:cxn ang="0">
                    <a:pos x="66" y="0"/>
                  </a:cxn>
                  <a:cxn ang="0">
                    <a:pos x="70" y="6"/>
                  </a:cxn>
                  <a:cxn ang="0">
                    <a:pos x="0" y="45"/>
                  </a:cxn>
                </a:cxnLst>
                <a:rect l="0" t="0" r="r" b="b"/>
                <a:pathLst>
                  <a:path w="70" h="45">
                    <a:moveTo>
                      <a:pt x="0" y="45"/>
                    </a:moveTo>
                    <a:lnTo>
                      <a:pt x="66" y="0"/>
                    </a:lnTo>
                    <a:lnTo>
                      <a:pt x="70" y="6"/>
                    </a:lnTo>
                    <a:lnTo>
                      <a:pt x="0" y="45"/>
                    </a:lnTo>
                    <a:close/>
                  </a:path>
                </a:pathLst>
              </a:custGeom>
              <a:solidFill>
                <a:srgbClr val="FF0000"/>
              </a:solidFill>
              <a:ln w="9525">
                <a:noFill/>
                <a:round/>
                <a:headEnd/>
                <a:tailEnd/>
              </a:ln>
            </p:spPr>
            <p:txBody>
              <a:bodyPr/>
              <a:lstStyle/>
              <a:p>
                <a:endParaRPr lang="ja-JP" altLang="en-US"/>
              </a:p>
            </p:txBody>
          </p:sp>
          <p:sp>
            <p:nvSpPr>
              <p:cNvPr id="1796" name="Freeform 829"/>
              <p:cNvSpPr>
                <a:spLocks/>
              </p:cNvSpPr>
              <p:nvPr/>
            </p:nvSpPr>
            <p:spPr bwMode="auto">
              <a:xfrm>
                <a:off x="3440" y="940"/>
                <a:ext cx="24" cy="16"/>
              </a:xfrm>
              <a:custGeom>
                <a:avLst/>
                <a:gdLst/>
                <a:ahLst/>
                <a:cxnLst>
                  <a:cxn ang="0">
                    <a:pos x="141" y="0"/>
                  </a:cxn>
                  <a:cxn ang="0">
                    <a:pos x="171" y="52"/>
                  </a:cxn>
                  <a:cxn ang="0">
                    <a:pos x="100" y="91"/>
                  </a:cxn>
                  <a:cxn ang="0">
                    <a:pos x="29" y="130"/>
                  </a:cxn>
                  <a:cxn ang="0">
                    <a:pos x="0" y="77"/>
                  </a:cxn>
                  <a:cxn ang="0">
                    <a:pos x="71" y="39"/>
                  </a:cxn>
                  <a:cxn ang="0">
                    <a:pos x="141" y="0"/>
                  </a:cxn>
                </a:cxnLst>
                <a:rect l="0" t="0" r="r" b="b"/>
                <a:pathLst>
                  <a:path w="171" h="130">
                    <a:moveTo>
                      <a:pt x="141" y="0"/>
                    </a:moveTo>
                    <a:lnTo>
                      <a:pt x="171" y="52"/>
                    </a:lnTo>
                    <a:lnTo>
                      <a:pt x="100" y="91"/>
                    </a:lnTo>
                    <a:lnTo>
                      <a:pt x="29" y="130"/>
                    </a:lnTo>
                    <a:lnTo>
                      <a:pt x="0" y="77"/>
                    </a:lnTo>
                    <a:lnTo>
                      <a:pt x="71" y="39"/>
                    </a:lnTo>
                    <a:lnTo>
                      <a:pt x="141" y="0"/>
                    </a:lnTo>
                    <a:close/>
                  </a:path>
                </a:pathLst>
              </a:custGeom>
              <a:solidFill>
                <a:srgbClr val="FF0000"/>
              </a:solidFill>
              <a:ln w="9525">
                <a:noFill/>
                <a:round/>
                <a:headEnd/>
                <a:tailEnd/>
              </a:ln>
            </p:spPr>
            <p:txBody>
              <a:bodyPr/>
              <a:lstStyle/>
              <a:p>
                <a:endParaRPr lang="ja-JP" altLang="en-US"/>
              </a:p>
            </p:txBody>
          </p:sp>
          <p:sp>
            <p:nvSpPr>
              <p:cNvPr id="1797" name="Freeform 830"/>
              <p:cNvSpPr>
                <a:spLocks/>
              </p:cNvSpPr>
              <p:nvPr/>
            </p:nvSpPr>
            <p:spPr bwMode="auto">
              <a:xfrm>
                <a:off x="3454" y="947"/>
                <a:ext cx="11" cy="4"/>
              </a:xfrm>
              <a:custGeom>
                <a:avLst/>
                <a:gdLst/>
                <a:ahLst/>
                <a:cxnLst>
                  <a:cxn ang="0">
                    <a:pos x="0" y="39"/>
                  </a:cxn>
                  <a:cxn ang="0">
                    <a:pos x="71" y="0"/>
                  </a:cxn>
                  <a:cxn ang="0">
                    <a:pos x="74" y="6"/>
                  </a:cxn>
                  <a:cxn ang="0">
                    <a:pos x="0" y="39"/>
                  </a:cxn>
                </a:cxnLst>
                <a:rect l="0" t="0" r="r" b="b"/>
                <a:pathLst>
                  <a:path w="74" h="39">
                    <a:moveTo>
                      <a:pt x="0" y="39"/>
                    </a:moveTo>
                    <a:lnTo>
                      <a:pt x="71" y="0"/>
                    </a:lnTo>
                    <a:lnTo>
                      <a:pt x="74" y="6"/>
                    </a:lnTo>
                    <a:lnTo>
                      <a:pt x="0" y="39"/>
                    </a:lnTo>
                    <a:close/>
                  </a:path>
                </a:pathLst>
              </a:custGeom>
              <a:solidFill>
                <a:srgbClr val="FF0000"/>
              </a:solidFill>
              <a:ln w="9525">
                <a:noFill/>
                <a:round/>
                <a:headEnd/>
                <a:tailEnd/>
              </a:ln>
            </p:spPr>
            <p:txBody>
              <a:bodyPr/>
              <a:lstStyle/>
              <a:p>
                <a:endParaRPr lang="ja-JP" altLang="en-US"/>
              </a:p>
            </p:txBody>
          </p:sp>
          <p:sp>
            <p:nvSpPr>
              <p:cNvPr id="1798" name="Freeform 831"/>
              <p:cNvSpPr>
                <a:spLocks/>
              </p:cNvSpPr>
              <p:nvPr/>
            </p:nvSpPr>
            <p:spPr bwMode="auto">
              <a:xfrm>
                <a:off x="3443" y="947"/>
                <a:ext cx="25" cy="15"/>
              </a:xfrm>
              <a:custGeom>
                <a:avLst/>
                <a:gdLst/>
                <a:ahLst/>
                <a:cxnLst>
                  <a:cxn ang="0">
                    <a:pos x="149" y="0"/>
                  </a:cxn>
                  <a:cxn ang="0">
                    <a:pos x="173" y="56"/>
                  </a:cxn>
                  <a:cxn ang="0">
                    <a:pos x="99" y="88"/>
                  </a:cxn>
                  <a:cxn ang="0">
                    <a:pos x="25" y="120"/>
                  </a:cxn>
                  <a:cxn ang="0">
                    <a:pos x="0" y="65"/>
                  </a:cxn>
                  <a:cxn ang="0">
                    <a:pos x="75" y="33"/>
                  </a:cxn>
                  <a:cxn ang="0">
                    <a:pos x="149" y="0"/>
                  </a:cxn>
                </a:cxnLst>
                <a:rect l="0" t="0" r="r" b="b"/>
                <a:pathLst>
                  <a:path w="173" h="120">
                    <a:moveTo>
                      <a:pt x="149" y="0"/>
                    </a:moveTo>
                    <a:lnTo>
                      <a:pt x="173" y="56"/>
                    </a:lnTo>
                    <a:lnTo>
                      <a:pt x="99" y="88"/>
                    </a:lnTo>
                    <a:lnTo>
                      <a:pt x="25" y="120"/>
                    </a:lnTo>
                    <a:lnTo>
                      <a:pt x="0" y="65"/>
                    </a:lnTo>
                    <a:lnTo>
                      <a:pt x="75" y="33"/>
                    </a:lnTo>
                    <a:lnTo>
                      <a:pt x="149" y="0"/>
                    </a:lnTo>
                    <a:close/>
                  </a:path>
                </a:pathLst>
              </a:custGeom>
              <a:solidFill>
                <a:srgbClr val="FF0000"/>
              </a:solidFill>
              <a:ln w="9525">
                <a:noFill/>
                <a:round/>
                <a:headEnd/>
                <a:tailEnd/>
              </a:ln>
            </p:spPr>
            <p:txBody>
              <a:bodyPr/>
              <a:lstStyle/>
              <a:p>
                <a:endParaRPr lang="ja-JP" altLang="en-US"/>
              </a:p>
            </p:txBody>
          </p:sp>
          <p:sp>
            <p:nvSpPr>
              <p:cNvPr id="1799" name="Freeform 832"/>
              <p:cNvSpPr>
                <a:spLocks/>
              </p:cNvSpPr>
              <p:nvPr/>
            </p:nvSpPr>
            <p:spPr bwMode="auto">
              <a:xfrm>
                <a:off x="3458" y="954"/>
                <a:ext cx="11" cy="4"/>
              </a:xfrm>
              <a:custGeom>
                <a:avLst/>
                <a:gdLst/>
                <a:ahLst/>
                <a:cxnLst>
                  <a:cxn ang="0">
                    <a:pos x="0" y="32"/>
                  </a:cxn>
                  <a:cxn ang="0">
                    <a:pos x="74" y="0"/>
                  </a:cxn>
                  <a:cxn ang="0">
                    <a:pos x="77" y="6"/>
                  </a:cxn>
                  <a:cxn ang="0">
                    <a:pos x="0" y="32"/>
                  </a:cxn>
                </a:cxnLst>
                <a:rect l="0" t="0" r="r" b="b"/>
                <a:pathLst>
                  <a:path w="77" h="32">
                    <a:moveTo>
                      <a:pt x="0" y="32"/>
                    </a:moveTo>
                    <a:lnTo>
                      <a:pt x="74" y="0"/>
                    </a:lnTo>
                    <a:lnTo>
                      <a:pt x="77" y="6"/>
                    </a:lnTo>
                    <a:lnTo>
                      <a:pt x="0" y="32"/>
                    </a:lnTo>
                    <a:close/>
                  </a:path>
                </a:pathLst>
              </a:custGeom>
              <a:solidFill>
                <a:srgbClr val="FF0000"/>
              </a:solidFill>
              <a:ln w="9525">
                <a:noFill/>
                <a:round/>
                <a:headEnd/>
                <a:tailEnd/>
              </a:ln>
            </p:spPr>
            <p:txBody>
              <a:bodyPr/>
              <a:lstStyle/>
              <a:p>
                <a:endParaRPr lang="ja-JP" altLang="en-US"/>
              </a:p>
            </p:txBody>
          </p:sp>
          <p:sp>
            <p:nvSpPr>
              <p:cNvPr id="1800" name="Freeform 833"/>
              <p:cNvSpPr>
                <a:spLocks/>
              </p:cNvSpPr>
              <p:nvPr/>
            </p:nvSpPr>
            <p:spPr bwMode="auto">
              <a:xfrm>
                <a:off x="3447" y="955"/>
                <a:ext cx="24" cy="14"/>
              </a:xfrm>
              <a:custGeom>
                <a:avLst/>
                <a:gdLst/>
                <a:ahLst/>
                <a:cxnLst>
                  <a:cxn ang="0">
                    <a:pos x="153" y="0"/>
                  </a:cxn>
                  <a:cxn ang="0">
                    <a:pos x="173" y="59"/>
                  </a:cxn>
                  <a:cxn ang="0">
                    <a:pos x="95" y="85"/>
                  </a:cxn>
                  <a:cxn ang="0">
                    <a:pos x="19" y="110"/>
                  </a:cxn>
                  <a:cxn ang="0">
                    <a:pos x="0" y="51"/>
                  </a:cxn>
                  <a:cxn ang="0">
                    <a:pos x="76" y="26"/>
                  </a:cxn>
                  <a:cxn ang="0">
                    <a:pos x="153" y="0"/>
                  </a:cxn>
                </a:cxnLst>
                <a:rect l="0" t="0" r="r" b="b"/>
                <a:pathLst>
                  <a:path w="173" h="110">
                    <a:moveTo>
                      <a:pt x="153" y="0"/>
                    </a:moveTo>
                    <a:lnTo>
                      <a:pt x="173" y="59"/>
                    </a:lnTo>
                    <a:lnTo>
                      <a:pt x="95" y="85"/>
                    </a:lnTo>
                    <a:lnTo>
                      <a:pt x="19" y="110"/>
                    </a:lnTo>
                    <a:lnTo>
                      <a:pt x="0" y="51"/>
                    </a:lnTo>
                    <a:lnTo>
                      <a:pt x="76" y="26"/>
                    </a:lnTo>
                    <a:lnTo>
                      <a:pt x="153" y="0"/>
                    </a:lnTo>
                    <a:close/>
                  </a:path>
                </a:pathLst>
              </a:custGeom>
              <a:solidFill>
                <a:srgbClr val="FF0000"/>
              </a:solidFill>
              <a:ln w="9525">
                <a:noFill/>
                <a:round/>
                <a:headEnd/>
                <a:tailEnd/>
              </a:ln>
            </p:spPr>
            <p:txBody>
              <a:bodyPr/>
              <a:lstStyle/>
              <a:p>
                <a:endParaRPr lang="ja-JP" altLang="en-US"/>
              </a:p>
            </p:txBody>
          </p:sp>
          <p:sp>
            <p:nvSpPr>
              <p:cNvPr id="1801" name="Freeform 834"/>
              <p:cNvSpPr>
                <a:spLocks/>
              </p:cNvSpPr>
              <p:nvPr/>
            </p:nvSpPr>
            <p:spPr bwMode="auto">
              <a:xfrm>
                <a:off x="3460" y="963"/>
                <a:ext cx="12" cy="3"/>
              </a:xfrm>
              <a:custGeom>
                <a:avLst/>
                <a:gdLst/>
                <a:ahLst/>
                <a:cxnLst>
                  <a:cxn ang="0">
                    <a:pos x="0" y="26"/>
                  </a:cxn>
                  <a:cxn ang="0">
                    <a:pos x="78" y="0"/>
                  </a:cxn>
                  <a:cxn ang="0">
                    <a:pos x="79" y="7"/>
                  </a:cxn>
                  <a:cxn ang="0">
                    <a:pos x="0" y="26"/>
                  </a:cxn>
                </a:cxnLst>
                <a:rect l="0" t="0" r="r" b="b"/>
                <a:pathLst>
                  <a:path w="79" h="26">
                    <a:moveTo>
                      <a:pt x="0" y="26"/>
                    </a:moveTo>
                    <a:lnTo>
                      <a:pt x="78" y="0"/>
                    </a:lnTo>
                    <a:lnTo>
                      <a:pt x="79" y="7"/>
                    </a:lnTo>
                    <a:lnTo>
                      <a:pt x="0" y="26"/>
                    </a:lnTo>
                    <a:close/>
                  </a:path>
                </a:pathLst>
              </a:custGeom>
              <a:solidFill>
                <a:srgbClr val="FF0000"/>
              </a:solidFill>
              <a:ln w="9525">
                <a:noFill/>
                <a:round/>
                <a:headEnd/>
                <a:tailEnd/>
              </a:ln>
            </p:spPr>
            <p:txBody>
              <a:bodyPr/>
              <a:lstStyle/>
              <a:p>
                <a:endParaRPr lang="ja-JP" altLang="en-US"/>
              </a:p>
            </p:txBody>
          </p:sp>
          <p:sp>
            <p:nvSpPr>
              <p:cNvPr id="1802" name="Freeform 835"/>
              <p:cNvSpPr>
                <a:spLocks/>
              </p:cNvSpPr>
              <p:nvPr/>
            </p:nvSpPr>
            <p:spPr bwMode="auto">
              <a:xfrm>
                <a:off x="3449" y="963"/>
                <a:ext cx="25" cy="12"/>
              </a:xfrm>
              <a:custGeom>
                <a:avLst/>
                <a:gdLst/>
                <a:ahLst/>
                <a:cxnLst>
                  <a:cxn ang="0">
                    <a:pos x="157" y="0"/>
                  </a:cxn>
                  <a:cxn ang="0">
                    <a:pos x="172" y="61"/>
                  </a:cxn>
                  <a:cxn ang="0">
                    <a:pos x="93" y="79"/>
                  </a:cxn>
                  <a:cxn ang="0">
                    <a:pos x="14" y="97"/>
                  </a:cxn>
                  <a:cxn ang="0">
                    <a:pos x="0" y="37"/>
                  </a:cxn>
                  <a:cxn ang="0">
                    <a:pos x="78" y="19"/>
                  </a:cxn>
                  <a:cxn ang="0">
                    <a:pos x="157" y="0"/>
                  </a:cxn>
                </a:cxnLst>
                <a:rect l="0" t="0" r="r" b="b"/>
                <a:pathLst>
                  <a:path w="172" h="97">
                    <a:moveTo>
                      <a:pt x="157" y="0"/>
                    </a:moveTo>
                    <a:lnTo>
                      <a:pt x="172" y="61"/>
                    </a:lnTo>
                    <a:lnTo>
                      <a:pt x="93" y="79"/>
                    </a:lnTo>
                    <a:lnTo>
                      <a:pt x="14" y="97"/>
                    </a:lnTo>
                    <a:lnTo>
                      <a:pt x="0" y="37"/>
                    </a:lnTo>
                    <a:lnTo>
                      <a:pt x="78" y="19"/>
                    </a:lnTo>
                    <a:lnTo>
                      <a:pt x="157" y="0"/>
                    </a:lnTo>
                    <a:close/>
                  </a:path>
                </a:pathLst>
              </a:custGeom>
              <a:solidFill>
                <a:srgbClr val="FF0000"/>
              </a:solidFill>
              <a:ln w="9525">
                <a:noFill/>
                <a:round/>
                <a:headEnd/>
                <a:tailEnd/>
              </a:ln>
            </p:spPr>
            <p:txBody>
              <a:bodyPr/>
              <a:lstStyle/>
              <a:p>
                <a:endParaRPr lang="ja-JP" altLang="en-US"/>
              </a:p>
            </p:txBody>
          </p:sp>
          <p:sp>
            <p:nvSpPr>
              <p:cNvPr id="1803" name="Freeform 836"/>
              <p:cNvSpPr>
                <a:spLocks/>
              </p:cNvSpPr>
              <p:nvPr/>
            </p:nvSpPr>
            <p:spPr bwMode="auto">
              <a:xfrm>
                <a:off x="3462" y="971"/>
                <a:ext cx="12" cy="2"/>
              </a:xfrm>
              <a:custGeom>
                <a:avLst/>
                <a:gdLst/>
                <a:ahLst/>
                <a:cxnLst>
                  <a:cxn ang="0">
                    <a:pos x="0" y="18"/>
                  </a:cxn>
                  <a:cxn ang="0">
                    <a:pos x="79" y="0"/>
                  </a:cxn>
                  <a:cxn ang="0">
                    <a:pos x="80" y="7"/>
                  </a:cxn>
                  <a:cxn ang="0">
                    <a:pos x="0" y="18"/>
                  </a:cxn>
                </a:cxnLst>
                <a:rect l="0" t="0" r="r" b="b"/>
                <a:pathLst>
                  <a:path w="80" h="18">
                    <a:moveTo>
                      <a:pt x="0" y="18"/>
                    </a:moveTo>
                    <a:lnTo>
                      <a:pt x="79" y="0"/>
                    </a:lnTo>
                    <a:lnTo>
                      <a:pt x="80" y="7"/>
                    </a:lnTo>
                    <a:lnTo>
                      <a:pt x="0" y="18"/>
                    </a:lnTo>
                    <a:close/>
                  </a:path>
                </a:pathLst>
              </a:custGeom>
              <a:solidFill>
                <a:srgbClr val="FF0000"/>
              </a:solidFill>
              <a:ln w="9525">
                <a:noFill/>
                <a:round/>
                <a:headEnd/>
                <a:tailEnd/>
              </a:ln>
            </p:spPr>
            <p:txBody>
              <a:bodyPr/>
              <a:lstStyle/>
              <a:p>
                <a:endParaRPr lang="ja-JP" altLang="en-US"/>
              </a:p>
            </p:txBody>
          </p:sp>
          <p:sp>
            <p:nvSpPr>
              <p:cNvPr id="1804" name="Freeform 837"/>
              <p:cNvSpPr>
                <a:spLocks/>
              </p:cNvSpPr>
              <p:nvPr/>
            </p:nvSpPr>
            <p:spPr bwMode="auto">
              <a:xfrm>
                <a:off x="3451" y="972"/>
                <a:ext cx="24" cy="10"/>
              </a:xfrm>
              <a:custGeom>
                <a:avLst/>
                <a:gdLst/>
                <a:ahLst/>
                <a:cxnLst>
                  <a:cxn ang="0">
                    <a:pos x="160" y="0"/>
                  </a:cxn>
                  <a:cxn ang="0">
                    <a:pos x="168" y="62"/>
                  </a:cxn>
                  <a:cxn ang="0">
                    <a:pos x="89" y="74"/>
                  </a:cxn>
                  <a:cxn ang="0">
                    <a:pos x="9" y="85"/>
                  </a:cxn>
                  <a:cxn ang="0">
                    <a:pos x="0" y="22"/>
                  </a:cxn>
                  <a:cxn ang="0">
                    <a:pos x="80" y="11"/>
                  </a:cxn>
                  <a:cxn ang="0">
                    <a:pos x="160" y="0"/>
                  </a:cxn>
                </a:cxnLst>
                <a:rect l="0" t="0" r="r" b="b"/>
                <a:pathLst>
                  <a:path w="168" h="85">
                    <a:moveTo>
                      <a:pt x="160" y="0"/>
                    </a:moveTo>
                    <a:lnTo>
                      <a:pt x="168" y="62"/>
                    </a:lnTo>
                    <a:lnTo>
                      <a:pt x="89" y="74"/>
                    </a:lnTo>
                    <a:lnTo>
                      <a:pt x="9" y="85"/>
                    </a:lnTo>
                    <a:lnTo>
                      <a:pt x="0" y="22"/>
                    </a:lnTo>
                    <a:lnTo>
                      <a:pt x="80" y="11"/>
                    </a:lnTo>
                    <a:lnTo>
                      <a:pt x="160" y="0"/>
                    </a:lnTo>
                    <a:close/>
                  </a:path>
                </a:pathLst>
              </a:custGeom>
              <a:solidFill>
                <a:srgbClr val="FF0000"/>
              </a:solidFill>
              <a:ln w="9525">
                <a:noFill/>
                <a:round/>
                <a:headEnd/>
                <a:tailEnd/>
              </a:ln>
            </p:spPr>
            <p:txBody>
              <a:bodyPr/>
              <a:lstStyle/>
              <a:p>
                <a:endParaRPr lang="ja-JP" altLang="en-US"/>
              </a:p>
            </p:txBody>
          </p:sp>
          <p:sp>
            <p:nvSpPr>
              <p:cNvPr id="1805" name="Freeform 838"/>
              <p:cNvSpPr>
                <a:spLocks/>
              </p:cNvSpPr>
              <p:nvPr/>
            </p:nvSpPr>
            <p:spPr bwMode="auto">
              <a:xfrm>
                <a:off x="3464" y="980"/>
                <a:ext cx="11" cy="1"/>
              </a:xfrm>
              <a:custGeom>
                <a:avLst/>
                <a:gdLst/>
                <a:ahLst/>
                <a:cxnLst>
                  <a:cxn ang="0">
                    <a:pos x="0" y="12"/>
                  </a:cxn>
                  <a:cxn ang="0">
                    <a:pos x="79" y="0"/>
                  </a:cxn>
                  <a:cxn ang="0">
                    <a:pos x="80" y="8"/>
                  </a:cxn>
                  <a:cxn ang="0">
                    <a:pos x="0" y="12"/>
                  </a:cxn>
                </a:cxnLst>
                <a:rect l="0" t="0" r="r" b="b"/>
                <a:pathLst>
                  <a:path w="80" h="12">
                    <a:moveTo>
                      <a:pt x="0" y="12"/>
                    </a:moveTo>
                    <a:lnTo>
                      <a:pt x="79" y="0"/>
                    </a:lnTo>
                    <a:lnTo>
                      <a:pt x="80" y="8"/>
                    </a:lnTo>
                    <a:lnTo>
                      <a:pt x="0" y="12"/>
                    </a:lnTo>
                    <a:close/>
                  </a:path>
                </a:pathLst>
              </a:custGeom>
              <a:solidFill>
                <a:srgbClr val="FF0000"/>
              </a:solidFill>
              <a:ln w="9525">
                <a:noFill/>
                <a:round/>
                <a:headEnd/>
                <a:tailEnd/>
              </a:ln>
            </p:spPr>
            <p:txBody>
              <a:bodyPr/>
              <a:lstStyle/>
              <a:p>
                <a:endParaRPr lang="ja-JP" altLang="en-US"/>
              </a:p>
            </p:txBody>
          </p:sp>
          <p:sp>
            <p:nvSpPr>
              <p:cNvPr id="1806" name="Freeform 839"/>
              <p:cNvSpPr>
                <a:spLocks/>
              </p:cNvSpPr>
              <p:nvPr/>
            </p:nvSpPr>
            <p:spPr bwMode="auto">
              <a:xfrm>
                <a:off x="3452" y="981"/>
                <a:ext cx="24" cy="9"/>
              </a:xfrm>
              <a:custGeom>
                <a:avLst/>
                <a:gdLst/>
                <a:ahLst/>
                <a:cxnLst>
                  <a:cxn ang="0">
                    <a:pos x="161" y="0"/>
                  </a:cxn>
                  <a:cxn ang="0">
                    <a:pos x="164" y="65"/>
                  </a:cxn>
                  <a:cxn ang="0">
                    <a:pos x="84" y="68"/>
                  </a:cxn>
                  <a:cxn ang="0">
                    <a:pos x="3" y="72"/>
                  </a:cxn>
                  <a:cxn ang="0">
                    <a:pos x="0" y="7"/>
                  </a:cxn>
                  <a:cxn ang="0">
                    <a:pos x="81" y="4"/>
                  </a:cxn>
                  <a:cxn ang="0">
                    <a:pos x="161" y="0"/>
                  </a:cxn>
                </a:cxnLst>
                <a:rect l="0" t="0" r="r" b="b"/>
                <a:pathLst>
                  <a:path w="164" h="72">
                    <a:moveTo>
                      <a:pt x="161" y="0"/>
                    </a:moveTo>
                    <a:lnTo>
                      <a:pt x="164" y="65"/>
                    </a:lnTo>
                    <a:lnTo>
                      <a:pt x="84" y="68"/>
                    </a:lnTo>
                    <a:lnTo>
                      <a:pt x="3" y="72"/>
                    </a:lnTo>
                    <a:lnTo>
                      <a:pt x="0" y="7"/>
                    </a:lnTo>
                    <a:lnTo>
                      <a:pt x="81" y="4"/>
                    </a:lnTo>
                    <a:lnTo>
                      <a:pt x="161" y="0"/>
                    </a:lnTo>
                    <a:close/>
                  </a:path>
                </a:pathLst>
              </a:custGeom>
              <a:solidFill>
                <a:srgbClr val="FF0000"/>
              </a:solidFill>
              <a:ln w="9525">
                <a:noFill/>
                <a:round/>
                <a:headEnd/>
                <a:tailEnd/>
              </a:ln>
            </p:spPr>
            <p:txBody>
              <a:bodyPr/>
              <a:lstStyle/>
              <a:p>
                <a:endParaRPr lang="ja-JP" altLang="en-US"/>
              </a:p>
            </p:txBody>
          </p:sp>
          <p:sp>
            <p:nvSpPr>
              <p:cNvPr id="1807" name="Freeform 840"/>
              <p:cNvSpPr>
                <a:spLocks/>
              </p:cNvSpPr>
              <p:nvPr/>
            </p:nvSpPr>
            <p:spPr bwMode="auto">
              <a:xfrm>
                <a:off x="3464" y="989"/>
                <a:ext cx="12" cy="1"/>
              </a:xfrm>
              <a:custGeom>
                <a:avLst/>
                <a:gdLst/>
                <a:ahLst/>
                <a:cxnLst>
                  <a:cxn ang="0">
                    <a:pos x="0" y="3"/>
                  </a:cxn>
                  <a:cxn ang="0">
                    <a:pos x="80" y="0"/>
                  </a:cxn>
                  <a:cxn ang="0">
                    <a:pos x="80" y="7"/>
                  </a:cxn>
                  <a:cxn ang="0">
                    <a:pos x="0" y="3"/>
                  </a:cxn>
                </a:cxnLst>
                <a:rect l="0" t="0" r="r" b="b"/>
                <a:pathLst>
                  <a:path w="80" h="7">
                    <a:moveTo>
                      <a:pt x="0" y="3"/>
                    </a:moveTo>
                    <a:lnTo>
                      <a:pt x="80" y="0"/>
                    </a:lnTo>
                    <a:lnTo>
                      <a:pt x="80" y="7"/>
                    </a:lnTo>
                    <a:lnTo>
                      <a:pt x="0" y="3"/>
                    </a:lnTo>
                    <a:close/>
                  </a:path>
                </a:pathLst>
              </a:custGeom>
              <a:solidFill>
                <a:srgbClr val="FF0000"/>
              </a:solidFill>
              <a:ln w="9525">
                <a:noFill/>
                <a:round/>
                <a:headEnd/>
                <a:tailEnd/>
              </a:ln>
            </p:spPr>
            <p:txBody>
              <a:bodyPr/>
              <a:lstStyle/>
              <a:p>
                <a:endParaRPr lang="ja-JP" altLang="en-US"/>
              </a:p>
            </p:txBody>
          </p:sp>
          <p:sp>
            <p:nvSpPr>
              <p:cNvPr id="1808" name="Freeform 841"/>
              <p:cNvSpPr>
                <a:spLocks/>
              </p:cNvSpPr>
              <p:nvPr/>
            </p:nvSpPr>
            <p:spPr bwMode="auto">
              <a:xfrm>
                <a:off x="3452" y="989"/>
                <a:ext cx="24" cy="9"/>
              </a:xfrm>
              <a:custGeom>
                <a:avLst/>
                <a:gdLst/>
                <a:ahLst/>
                <a:cxnLst>
                  <a:cxn ang="0">
                    <a:pos x="164" y="7"/>
                  </a:cxn>
                  <a:cxn ang="0">
                    <a:pos x="161" y="72"/>
                  </a:cxn>
                  <a:cxn ang="0">
                    <a:pos x="81" y="68"/>
                  </a:cxn>
                  <a:cxn ang="0">
                    <a:pos x="0" y="65"/>
                  </a:cxn>
                  <a:cxn ang="0">
                    <a:pos x="3" y="0"/>
                  </a:cxn>
                  <a:cxn ang="0">
                    <a:pos x="84" y="3"/>
                  </a:cxn>
                  <a:cxn ang="0">
                    <a:pos x="164" y="7"/>
                  </a:cxn>
                </a:cxnLst>
                <a:rect l="0" t="0" r="r" b="b"/>
                <a:pathLst>
                  <a:path w="164" h="72">
                    <a:moveTo>
                      <a:pt x="164" y="7"/>
                    </a:moveTo>
                    <a:lnTo>
                      <a:pt x="161" y="72"/>
                    </a:lnTo>
                    <a:lnTo>
                      <a:pt x="81" y="68"/>
                    </a:lnTo>
                    <a:lnTo>
                      <a:pt x="0" y="65"/>
                    </a:lnTo>
                    <a:lnTo>
                      <a:pt x="3" y="0"/>
                    </a:lnTo>
                    <a:lnTo>
                      <a:pt x="84" y="3"/>
                    </a:lnTo>
                    <a:lnTo>
                      <a:pt x="164" y="7"/>
                    </a:lnTo>
                    <a:close/>
                  </a:path>
                </a:pathLst>
              </a:custGeom>
              <a:solidFill>
                <a:srgbClr val="FF0000"/>
              </a:solidFill>
              <a:ln w="9525">
                <a:noFill/>
                <a:round/>
                <a:headEnd/>
                <a:tailEnd/>
              </a:ln>
            </p:spPr>
            <p:txBody>
              <a:bodyPr/>
              <a:lstStyle/>
              <a:p>
                <a:endParaRPr lang="ja-JP" altLang="en-US"/>
              </a:p>
            </p:txBody>
          </p:sp>
          <p:sp>
            <p:nvSpPr>
              <p:cNvPr id="1809" name="Freeform 842"/>
              <p:cNvSpPr>
                <a:spLocks/>
              </p:cNvSpPr>
              <p:nvPr/>
            </p:nvSpPr>
            <p:spPr bwMode="auto">
              <a:xfrm>
                <a:off x="3464" y="997"/>
                <a:ext cx="11" cy="2"/>
              </a:xfrm>
              <a:custGeom>
                <a:avLst/>
                <a:gdLst/>
                <a:ahLst/>
                <a:cxnLst>
                  <a:cxn ang="0">
                    <a:pos x="0" y="0"/>
                  </a:cxn>
                  <a:cxn ang="0">
                    <a:pos x="80" y="4"/>
                  </a:cxn>
                  <a:cxn ang="0">
                    <a:pos x="79" y="11"/>
                  </a:cxn>
                  <a:cxn ang="0">
                    <a:pos x="0" y="0"/>
                  </a:cxn>
                </a:cxnLst>
                <a:rect l="0" t="0" r="r" b="b"/>
                <a:pathLst>
                  <a:path w="80" h="11">
                    <a:moveTo>
                      <a:pt x="0" y="0"/>
                    </a:moveTo>
                    <a:lnTo>
                      <a:pt x="80" y="4"/>
                    </a:lnTo>
                    <a:lnTo>
                      <a:pt x="79" y="11"/>
                    </a:lnTo>
                    <a:lnTo>
                      <a:pt x="0" y="0"/>
                    </a:lnTo>
                    <a:close/>
                  </a:path>
                </a:pathLst>
              </a:custGeom>
              <a:solidFill>
                <a:srgbClr val="FF0000"/>
              </a:solidFill>
              <a:ln w="9525">
                <a:noFill/>
                <a:round/>
                <a:headEnd/>
                <a:tailEnd/>
              </a:ln>
            </p:spPr>
            <p:txBody>
              <a:bodyPr/>
              <a:lstStyle/>
              <a:p>
                <a:endParaRPr lang="ja-JP" altLang="en-US"/>
              </a:p>
            </p:txBody>
          </p:sp>
          <p:sp>
            <p:nvSpPr>
              <p:cNvPr id="1810" name="Freeform 843"/>
              <p:cNvSpPr>
                <a:spLocks/>
              </p:cNvSpPr>
              <p:nvPr/>
            </p:nvSpPr>
            <p:spPr bwMode="auto">
              <a:xfrm>
                <a:off x="3451" y="996"/>
                <a:ext cx="24" cy="10"/>
              </a:xfrm>
              <a:custGeom>
                <a:avLst/>
                <a:gdLst/>
                <a:ahLst/>
                <a:cxnLst>
                  <a:cxn ang="0">
                    <a:pos x="168" y="22"/>
                  </a:cxn>
                  <a:cxn ang="0">
                    <a:pos x="160" y="85"/>
                  </a:cxn>
                  <a:cxn ang="0">
                    <a:pos x="80" y="74"/>
                  </a:cxn>
                  <a:cxn ang="0">
                    <a:pos x="0" y="62"/>
                  </a:cxn>
                  <a:cxn ang="0">
                    <a:pos x="9" y="0"/>
                  </a:cxn>
                  <a:cxn ang="0">
                    <a:pos x="89" y="11"/>
                  </a:cxn>
                  <a:cxn ang="0">
                    <a:pos x="168" y="22"/>
                  </a:cxn>
                </a:cxnLst>
                <a:rect l="0" t="0" r="r" b="b"/>
                <a:pathLst>
                  <a:path w="168" h="85">
                    <a:moveTo>
                      <a:pt x="168" y="22"/>
                    </a:moveTo>
                    <a:lnTo>
                      <a:pt x="160" y="85"/>
                    </a:lnTo>
                    <a:lnTo>
                      <a:pt x="80" y="74"/>
                    </a:lnTo>
                    <a:lnTo>
                      <a:pt x="0" y="62"/>
                    </a:lnTo>
                    <a:lnTo>
                      <a:pt x="9" y="0"/>
                    </a:lnTo>
                    <a:lnTo>
                      <a:pt x="89" y="11"/>
                    </a:lnTo>
                    <a:lnTo>
                      <a:pt x="168" y="22"/>
                    </a:lnTo>
                    <a:close/>
                  </a:path>
                </a:pathLst>
              </a:custGeom>
              <a:solidFill>
                <a:srgbClr val="FF0000"/>
              </a:solidFill>
              <a:ln w="9525">
                <a:noFill/>
                <a:round/>
                <a:headEnd/>
                <a:tailEnd/>
              </a:ln>
            </p:spPr>
            <p:txBody>
              <a:bodyPr/>
              <a:lstStyle/>
              <a:p>
                <a:endParaRPr lang="ja-JP" altLang="en-US"/>
              </a:p>
            </p:txBody>
          </p:sp>
          <p:sp>
            <p:nvSpPr>
              <p:cNvPr id="1811" name="Freeform 844"/>
              <p:cNvSpPr>
                <a:spLocks/>
              </p:cNvSpPr>
              <p:nvPr/>
            </p:nvSpPr>
            <p:spPr bwMode="auto">
              <a:xfrm>
                <a:off x="3462" y="1005"/>
                <a:ext cx="12" cy="2"/>
              </a:xfrm>
              <a:custGeom>
                <a:avLst/>
                <a:gdLst/>
                <a:ahLst/>
                <a:cxnLst>
                  <a:cxn ang="0">
                    <a:pos x="0" y="0"/>
                  </a:cxn>
                  <a:cxn ang="0">
                    <a:pos x="80" y="11"/>
                  </a:cxn>
                  <a:cxn ang="0">
                    <a:pos x="79" y="18"/>
                  </a:cxn>
                  <a:cxn ang="0">
                    <a:pos x="0" y="0"/>
                  </a:cxn>
                </a:cxnLst>
                <a:rect l="0" t="0" r="r" b="b"/>
                <a:pathLst>
                  <a:path w="80" h="18">
                    <a:moveTo>
                      <a:pt x="0" y="0"/>
                    </a:moveTo>
                    <a:lnTo>
                      <a:pt x="80" y="11"/>
                    </a:lnTo>
                    <a:lnTo>
                      <a:pt x="79" y="18"/>
                    </a:lnTo>
                    <a:lnTo>
                      <a:pt x="0" y="0"/>
                    </a:lnTo>
                    <a:close/>
                  </a:path>
                </a:pathLst>
              </a:custGeom>
              <a:solidFill>
                <a:srgbClr val="FF0000"/>
              </a:solidFill>
              <a:ln w="9525">
                <a:noFill/>
                <a:round/>
                <a:headEnd/>
                <a:tailEnd/>
              </a:ln>
            </p:spPr>
            <p:txBody>
              <a:bodyPr/>
              <a:lstStyle/>
              <a:p>
                <a:endParaRPr lang="ja-JP" altLang="en-US"/>
              </a:p>
            </p:txBody>
          </p:sp>
          <p:sp>
            <p:nvSpPr>
              <p:cNvPr id="1812" name="Freeform 845"/>
              <p:cNvSpPr>
                <a:spLocks/>
              </p:cNvSpPr>
              <p:nvPr/>
            </p:nvSpPr>
            <p:spPr bwMode="auto">
              <a:xfrm>
                <a:off x="3449" y="1003"/>
                <a:ext cx="25" cy="12"/>
              </a:xfrm>
              <a:custGeom>
                <a:avLst/>
                <a:gdLst/>
                <a:ahLst/>
                <a:cxnLst>
                  <a:cxn ang="0">
                    <a:pos x="172" y="36"/>
                  </a:cxn>
                  <a:cxn ang="0">
                    <a:pos x="157" y="97"/>
                  </a:cxn>
                  <a:cxn ang="0">
                    <a:pos x="78" y="78"/>
                  </a:cxn>
                  <a:cxn ang="0">
                    <a:pos x="0" y="60"/>
                  </a:cxn>
                  <a:cxn ang="0">
                    <a:pos x="14" y="0"/>
                  </a:cxn>
                  <a:cxn ang="0">
                    <a:pos x="93" y="18"/>
                  </a:cxn>
                  <a:cxn ang="0">
                    <a:pos x="172" y="36"/>
                  </a:cxn>
                </a:cxnLst>
                <a:rect l="0" t="0" r="r" b="b"/>
                <a:pathLst>
                  <a:path w="172" h="97">
                    <a:moveTo>
                      <a:pt x="172" y="36"/>
                    </a:moveTo>
                    <a:lnTo>
                      <a:pt x="157" y="97"/>
                    </a:lnTo>
                    <a:lnTo>
                      <a:pt x="78" y="78"/>
                    </a:lnTo>
                    <a:lnTo>
                      <a:pt x="0" y="60"/>
                    </a:lnTo>
                    <a:lnTo>
                      <a:pt x="14" y="0"/>
                    </a:lnTo>
                    <a:lnTo>
                      <a:pt x="93" y="18"/>
                    </a:lnTo>
                    <a:lnTo>
                      <a:pt x="172" y="36"/>
                    </a:lnTo>
                    <a:close/>
                  </a:path>
                </a:pathLst>
              </a:custGeom>
              <a:solidFill>
                <a:srgbClr val="FF0000"/>
              </a:solidFill>
              <a:ln w="9525">
                <a:noFill/>
                <a:round/>
                <a:headEnd/>
                <a:tailEnd/>
              </a:ln>
            </p:spPr>
            <p:txBody>
              <a:bodyPr/>
              <a:lstStyle/>
              <a:p>
                <a:endParaRPr lang="ja-JP" altLang="en-US"/>
              </a:p>
            </p:txBody>
          </p:sp>
          <p:sp>
            <p:nvSpPr>
              <p:cNvPr id="1813" name="Freeform 846"/>
              <p:cNvSpPr>
                <a:spLocks/>
              </p:cNvSpPr>
              <p:nvPr/>
            </p:nvSpPr>
            <p:spPr bwMode="auto">
              <a:xfrm>
                <a:off x="3460" y="1013"/>
                <a:ext cx="12" cy="3"/>
              </a:xfrm>
              <a:custGeom>
                <a:avLst/>
                <a:gdLst/>
                <a:ahLst/>
                <a:cxnLst>
                  <a:cxn ang="0">
                    <a:pos x="0" y="0"/>
                  </a:cxn>
                  <a:cxn ang="0">
                    <a:pos x="79" y="19"/>
                  </a:cxn>
                  <a:cxn ang="0">
                    <a:pos x="78" y="26"/>
                  </a:cxn>
                  <a:cxn ang="0">
                    <a:pos x="0" y="0"/>
                  </a:cxn>
                </a:cxnLst>
                <a:rect l="0" t="0" r="r" b="b"/>
                <a:pathLst>
                  <a:path w="79" h="26">
                    <a:moveTo>
                      <a:pt x="0" y="0"/>
                    </a:moveTo>
                    <a:lnTo>
                      <a:pt x="79" y="19"/>
                    </a:lnTo>
                    <a:lnTo>
                      <a:pt x="78" y="26"/>
                    </a:lnTo>
                    <a:lnTo>
                      <a:pt x="0" y="0"/>
                    </a:lnTo>
                    <a:close/>
                  </a:path>
                </a:pathLst>
              </a:custGeom>
              <a:solidFill>
                <a:srgbClr val="FF0000"/>
              </a:solidFill>
              <a:ln w="9525">
                <a:noFill/>
                <a:round/>
                <a:headEnd/>
                <a:tailEnd/>
              </a:ln>
            </p:spPr>
            <p:txBody>
              <a:bodyPr/>
              <a:lstStyle/>
              <a:p>
                <a:endParaRPr lang="ja-JP" altLang="en-US"/>
              </a:p>
            </p:txBody>
          </p:sp>
          <p:sp>
            <p:nvSpPr>
              <p:cNvPr id="1814" name="Freeform 847"/>
              <p:cNvSpPr>
                <a:spLocks/>
              </p:cNvSpPr>
              <p:nvPr/>
            </p:nvSpPr>
            <p:spPr bwMode="auto">
              <a:xfrm>
                <a:off x="3447" y="1009"/>
                <a:ext cx="24" cy="14"/>
              </a:xfrm>
              <a:custGeom>
                <a:avLst/>
                <a:gdLst/>
                <a:ahLst/>
                <a:cxnLst>
                  <a:cxn ang="0">
                    <a:pos x="173" y="51"/>
                  </a:cxn>
                  <a:cxn ang="0">
                    <a:pos x="153" y="110"/>
                  </a:cxn>
                  <a:cxn ang="0">
                    <a:pos x="76" y="84"/>
                  </a:cxn>
                  <a:cxn ang="0">
                    <a:pos x="0" y="59"/>
                  </a:cxn>
                  <a:cxn ang="0">
                    <a:pos x="19" y="0"/>
                  </a:cxn>
                  <a:cxn ang="0">
                    <a:pos x="95" y="25"/>
                  </a:cxn>
                  <a:cxn ang="0">
                    <a:pos x="173" y="51"/>
                  </a:cxn>
                </a:cxnLst>
                <a:rect l="0" t="0" r="r" b="b"/>
                <a:pathLst>
                  <a:path w="173" h="110">
                    <a:moveTo>
                      <a:pt x="173" y="51"/>
                    </a:moveTo>
                    <a:lnTo>
                      <a:pt x="153" y="110"/>
                    </a:lnTo>
                    <a:lnTo>
                      <a:pt x="76" y="84"/>
                    </a:lnTo>
                    <a:lnTo>
                      <a:pt x="0" y="59"/>
                    </a:lnTo>
                    <a:lnTo>
                      <a:pt x="19" y="0"/>
                    </a:lnTo>
                    <a:lnTo>
                      <a:pt x="95" y="25"/>
                    </a:lnTo>
                    <a:lnTo>
                      <a:pt x="173" y="51"/>
                    </a:lnTo>
                    <a:close/>
                  </a:path>
                </a:pathLst>
              </a:custGeom>
              <a:solidFill>
                <a:srgbClr val="FF0000"/>
              </a:solidFill>
              <a:ln w="9525">
                <a:noFill/>
                <a:round/>
                <a:headEnd/>
                <a:tailEnd/>
              </a:ln>
            </p:spPr>
            <p:txBody>
              <a:bodyPr/>
              <a:lstStyle/>
              <a:p>
                <a:endParaRPr lang="ja-JP" altLang="en-US"/>
              </a:p>
            </p:txBody>
          </p:sp>
          <p:sp>
            <p:nvSpPr>
              <p:cNvPr id="1815" name="Freeform 848"/>
              <p:cNvSpPr>
                <a:spLocks/>
              </p:cNvSpPr>
              <p:nvPr/>
            </p:nvSpPr>
            <p:spPr bwMode="auto">
              <a:xfrm>
                <a:off x="3458" y="1020"/>
                <a:ext cx="11" cy="4"/>
              </a:xfrm>
              <a:custGeom>
                <a:avLst/>
                <a:gdLst/>
                <a:ahLst/>
                <a:cxnLst>
                  <a:cxn ang="0">
                    <a:pos x="0" y="0"/>
                  </a:cxn>
                  <a:cxn ang="0">
                    <a:pos x="77" y="26"/>
                  </a:cxn>
                  <a:cxn ang="0">
                    <a:pos x="74" y="32"/>
                  </a:cxn>
                  <a:cxn ang="0">
                    <a:pos x="0" y="0"/>
                  </a:cxn>
                </a:cxnLst>
                <a:rect l="0" t="0" r="r" b="b"/>
                <a:pathLst>
                  <a:path w="77" h="32">
                    <a:moveTo>
                      <a:pt x="0" y="0"/>
                    </a:moveTo>
                    <a:lnTo>
                      <a:pt x="77" y="26"/>
                    </a:lnTo>
                    <a:lnTo>
                      <a:pt x="74" y="32"/>
                    </a:lnTo>
                    <a:lnTo>
                      <a:pt x="0" y="0"/>
                    </a:lnTo>
                    <a:close/>
                  </a:path>
                </a:pathLst>
              </a:custGeom>
              <a:solidFill>
                <a:srgbClr val="FF0000"/>
              </a:solidFill>
              <a:ln w="9525">
                <a:noFill/>
                <a:round/>
                <a:headEnd/>
                <a:tailEnd/>
              </a:ln>
            </p:spPr>
            <p:txBody>
              <a:bodyPr/>
              <a:lstStyle/>
              <a:p>
                <a:endParaRPr lang="ja-JP" altLang="en-US"/>
              </a:p>
            </p:txBody>
          </p:sp>
          <p:sp>
            <p:nvSpPr>
              <p:cNvPr id="1816" name="Freeform 849"/>
              <p:cNvSpPr>
                <a:spLocks/>
              </p:cNvSpPr>
              <p:nvPr/>
            </p:nvSpPr>
            <p:spPr bwMode="auto">
              <a:xfrm>
                <a:off x="3443" y="1016"/>
                <a:ext cx="25" cy="15"/>
              </a:xfrm>
              <a:custGeom>
                <a:avLst/>
                <a:gdLst/>
                <a:ahLst/>
                <a:cxnLst>
                  <a:cxn ang="0">
                    <a:pos x="173" y="64"/>
                  </a:cxn>
                  <a:cxn ang="0">
                    <a:pos x="149" y="120"/>
                  </a:cxn>
                  <a:cxn ang="0">
                    <a:pos x="75" y="87"/>
                  </a:cxn>
                  <a:cxn ang="0">
                    <a:pos x="0" y="54"/>
                  </a:cxn>
                  <a:cxn ang="0">
                    <a:pos x="25" y="0"/>
                  </a:cxn>
                  <a:cxn ang="0">
                    <a:pos x="99" y="32"/>
                  </a:cxn>
                  <a:cxn ang="0">
                    <a:pos x="173" y="64"/>
                  </a:cxn>
                </a:cxnLst>
                <a:rect l="0" t="0" r="r" b="b"/>
                <a:pathLst>
                  <a:path w="173" h="120">
                    <a:moveTo>
                      <a:pt x="173" y="64"/>
                    </a:moveTo>
                    <a:lnTo>
                      <a:pt x="149" y="120"/>
                    </a:lnTo>
                    <a:lnTo>
                      <a:pt x="75" y="87"/>
                    </a:lnTo>
                    <a:lnTo>
                      <a:pt x="0" y="54"/>
                    </a:lnTo>
                    <a:lnTo>
                      <a:pt x="25" y="0"/>
                    </a:lnTo>
                    <a:lnTo>
                      <a:pt x="99" y="32"/>
                    </a:lnTo>
                    <a:lnTo>
                      <a:pt x="173" y="64"/>
                    </a:lnTo>
                    <a:close/>
                  </a:path>
                </a:pathLst>
              </a:custGeom>
              <a:solidFill>
                <a:srgbClr val="FF0000"/>
              </a:solidFill>
              <a:ln w="9525">
                <a:noFill/>
                <a:round/>
                <a:headEnd/>
                <a:tailEnd/>
              </a:ln>
            </p:spPr>
            <p:txBody>
              <a:bodyPr/>
              <a:lstStyle/>
              <a:p>
                <a:endParaRPr lang="ja-JP" altLang="en-US"/>
              </a:p>
            </p:txBody>
          </p:sp>
          <p:sp>
            <p:nvSpPr>
              <p:cNvPr id="1817" name="Freeform 850"/>
              <p:cNvSpPr>
                <a:spLocks/>
              </p:cNvSpPr>
              <p:nvPr/>
            </p:nvSpPr>
            <p:spPr bwMode="auto">
              <a:xfrm>
                <a:off x="3454" y="1027"/>
                <a:ext cx="11" cy="5"/>
              </a:xfrm>
              <a:custGeom>
                <a:avLst/>
                <a:gdLst/>
                <a:ahLst/>
                <a:cxnLst>
                  <a:cxn ang="0">
                    <a:pos x="0" y="0"/>
                  </a:cxn>
                  <a:cxn ang="0">
                    <a:pos x="74" y="33"/>
                  </a:cxn>
                  <a:cxn ang="0">
                    <a:pos x="71" y="39"/>
                  </a:cxn>
                  <a:cxn ang="0">
                    <a:pos x="0" y="0"/>
                  </a:cxn>
                </a:cxnLst>
                <a:rect l="0" t="0" r="r" b="b"/>
                <a:pathLst>
                  <a:path w="74" h="39">
                    <a:moveTo>
                      <a:pt x="0" y="0"/>
                    </a:moveTo>
                    <a:lnTo>
                      <a:pt x="74" y="33"/>
                    </a:lnTo>
                    <a:lnTo>
                      <a:pt x="71" y="39"/>
                    </a:lnTo>
                    <a:lnTo>
                      <a:pt x="0" y="0"/>
                    </a:lnTo>
                    <a:close/>
                  </a:path>
                </a:pathLst>
              </a:custGeom>
              <a:solidFill>
                <a:srgbClr val="FF0000"/>
              </a:solidFill>
              <a:ln w="9525">
                <a:noFill/>
                <a:round/>
                <a:headEnd/>
                <a:tailEnd/>
              </a:ln>
            </p:spPr>
            <p:txBody>
              <a:bodyPr/>
              <a:lstStyle/>
              <a:p>
                <a:endParaRPr lang="ja-JP" altLang="en-US"/>
              </a:p>
            </p:txBody>
          </p:sp>
          <p:sp>
            <p:nvSpPr>
              <p:cNvPr id="1818" name="Freeform 851"/>
              <p:cNvSpPr>
                <a:spLocks/>
              </p:cNvSpPr>
              <p:nvPr/>
            </p:nvSpPr>
            <p:spPr bwMode="auto">
              <a:xfrm>
                <a:off x="3440" y="1022"/>
                <a:ext cx="24" cy="16"/>
              </a:xfrm>
              <a:custGeom>
                <a:avLst/>
                <a:gdLst/>
                <a:ahLst/>
                <a:cxnLst>
                  <a:cxn ang="0">
                    <a:pos x="171" y="78"/>
                  </a:cxn>
                  <a:cxn ang="0">
                    <a:pos x="141" y="130"/>
                  </a:cxn>
                  <a:cxn ang="0">
                    <a:pos x="71" y="91"/>
                  </a:cxn>
                  <a:cxn ang="0">
                    <a:pos x="0" y="53"/>
                  </a:cxn>
                  <a:cxn ang="0">
                    <a:pos x="29" y="0"/>
                  </a:cxn>
                  <a:cxn ang="0">
                    <a:pos x="100" y="39"/>
                  </a:cxn>
                  <a:cxn ang="0">
                    <a:pos x="171" y="78"/>
                  </a:cxn>
                </a:cxnLst>
                <a:rect l="0" t="0" r="r" b="b"/>
                <a:pathLst>
                  <a:path w="171" h="130">
                    <a:moveTo>
                      <a:pt x="171" y="78"/>
                    </a:moveTo>
                    <a:lnTo>
                      <a:pt x="141" y="130"/>
                    </a:lnTo>
                    <a:lnTo>
                      <a:pt x="71" y="91"/>
                    </a:lnTo>
                    <a:lnTo>
                      <a:pt x="0" y="53"/>
                    </a:lnTo>
                    <a:lnTo>
                      <a:pt x="29" y="0"/>
                    </a:lnTo>
                    <a:lnTo>
                      <a:pt x="100" y="39"/>
                    </a:lnTo>
                    <a:lnTo>
                      <a:pt x="171" y="78"/>
                    </a:lnTo>
                    <a:close/>
                  </a:path>
                </a:pathLst>
              </a:custGeom>
              <a:solidFill>
                <a:srgbClr val="FF0000"/>
              </a:solidFill>
              <a:ln w="9525">
                <a:noFill/>
                <a:round/>
                <a:headEnd/>
                <a:tailEnd/>
              </a:ln>
            </p:spPr>
            <p:txBody>
              <a:bodyPr/>
              <a:lstStyle/>
              <a:p>
                <a:endParaRPr lang="ja-JP" altLang="en-US"/>
              </a:p>
            </p:txBody>
          </p:sp>
          <p:sp>
            <p:nvSpPr>
              <p:cNvPr id="1819" name="Freeform 852"/>
              <p:cNvSpPr>
                <a:spLocks/>
              </p:cNvSpPr>
              <p:nvPr/>
            </p:nvSpPr>
            <p:spPr bwMode="auto">
              <a:xfrm>
                <a:off x="3450" y="1033"/>
                <a:ext cx="10" cy="6"/>
              </a:xfrm>
              <a:custGeom>
                <a:avLst/>
                <a:gdLst/>
                <a:ahLst/>
                <a:cxnLst>
                  <a:cxn ang="0">
                    <a:pos x="0" y="0"/>
                  </a:cxn>
                  <a:cxn ang="0">
                    <a:pos x="70" y="39"/>
                  </a:cxn>
                  <a:cxn ang="0">
                    <a:pos x="66" y="45"/>
                  </a:cxn>
                  <a:cxn ang="0">
                    <a:pos x="0" y="0"/>
                  </a:cxn>
                </a:cxnLst>
                <a:rect l="0" t="0" r="r" b="b"/>
                <a:pathLst>
                  <a:path w="70" h="45">
                    <a:moveTo>
                      <a:pt x="0" y="0"/>
                    </a:moveTo>
                    <a:lnTo>
                      <a:pt x="70" y="39"/>
                    </a:lnTo>
                    <a:lnTo>
                      <a:pt x="66" y="45"/>
                    </a:lnTo>
                    <a:lnTo>
                      <a:pt x="0" y="0"/>
                    </a:lnTo>
                    <a:close/>
                  </a:path>
                </a:pathLst>
              </a:custGeom>
              <a:solidFill>
                <a:srgbClr val="FF0000"/>
              </a:solidFill>
              <a:ln w="9525">
                <a:noFill/>
                <a:round/>
                <a:headEnd/>
                <a:tailEnd/>
              </a:ln>
            </p:spPr>
            <p:txBody>
              <a:bodyPr/>
              <a:lstStyle/>
              <a:p>
                <a:endParaRPr lang="ja-JP" altLang="en-US"/>
              </a:p>
            </p:txBody>
          </p:sp>
          <p:sp>
            <p:nvSpPr>
              <p:cNvPr id="1820" name="Freeform 853"/>
              <p:cNvSpPr>
                <a:spLocks/>
              </p:cNvSpPr>
              <p:nvPr/>
            </p:nvSpPr>
            <p:spPr bwMode="auto">
              <a:xfrm>
                <a:off x="3436" y="1028"/>
                <a:ext cx="23" cy="17"/>
              </a:xfrm>
              <a:custGeom>
                <a:avLst/>
                <a:gdLst/>
                <a:ahLst/>
                <a:cxnLst>
                  <a:cxn ang="0">
                    <a:pos x="167" y="89"/>
                  </a:cxn>
                  <a:cxn ang="0">
                    <a:pos x="134" y="138"/>
                  </a:cxn>
                  <a:cxn ang="0">
                    <a:pos x="67" y="93"/>
                  </a:cxn>
                  <a:cxn ang="0">
                    <a:pos x="0" y="48"/>
                  </a:cxn>
                  <a:cxn ang="0">
                    <a:pos x="34" y="0"/>
                  </a:cxn>
                  <a:cxn ang="0">
                    <a:pos x="101" y="44"/>
                  </a:cxn>
                  <a:cxn ang="0">
                    <a:pos x="167" y="89"/>
                  </a:cxn>
                </a:cxnLst>
                <a:rect l="0" t="0" r="r" b="b"/>
                <a:pathLst>
                  <a:path w="167" h="138">
                    <a:moveTo>
                      <a:pt x="167" y="89"/>
                    </a:moveTo>
                    <a:lnTo>
                      <a:pt x="134" y="138"/>
                    </a:lnTo>
                    <a:lnTo>
                      <a:pt x="67" y="93"/>
                    </a:lnTo>
                    <a:lnTo>
                      <a:pt x="0" y="48"/>
                    </a:lnTo>
                    <a:lnTo>
                      <a:pt x="34" y="0"/>
                    </a:lnTo>
                    <a:lnTo>
                      <a:pt x="101" y="44"/>
                    </a:lnTo>
                    <a:lnTo>
                      <a:pt x="167" y="89"/>
                    </a:lnTo>
                    <a:close/>
                  </a:path>
                </a:pathLst>
              </a:custGeom>
              <a:solidFill>
                <a:srgbClr val="FF0000"/>
              </a:solidFill>
              <a:ln w="9525">
                <a:noFill/>
                <a:round/>
                <a:headEnd/>
                <a:tailEnd/>
              </a:ln>
            </p:spPr>
            <p:txBody>
              <a:bodyPr/>
              <a:lstStyle/>
              <a:p>
                <a:endParaRPr lang="ja-JP" altLang="en-US"/>
              </a:p>
            </p:txBody>
          </p:sp>
          <p:sp>
            <p:nvSpPr>
              <p:cNvPr id="1821" name="Freeform 854"/>
              <p:cNvSpPr>
                <a:spLocks/>
              </p:cNvSpPr>
              <p:nvPr/>
            </p:nvSpPr>
            <p:spPr bwMode="auto">
              <a:xfrm>
                <a:off x="3445" y="1040"/>
                <a:ext cx="10" cy="6"/>
              </a:xfrm>
              <a:custGeom>
                <a:avLst/>
                <a:gdLst/>
                <a:ahLst/>
                <a:cxnLst>
                  <a:cxn ang="0">
                    <a:pos x="0" y="0"/>
                  </a:cxn>
                  <a:cxn ang="0">
                    <a:pos x="67" y="45"/>
                  </a:cxn>
                  <a:cxn ang="0">
                    <a:pos x="63" y="51"/>
                  </a:cxn>
                  <a:cxn ang="0">
                    <a:pos x="0" y="0"/>
                  </a:cxn>
                </a:cxnLst>
                <a:rect l="0" t="0" r="r" b="b"/>
                <a:pathLst>
                  <a:path w="67" h="51">
                    <a:moveTo>
                      <a:pt x="0" y="0"/>
                    </a:moveTo>
                    <a:lnTo>
                      <a:pt x="67" y="45"/>
                    </a:lnTo>
                    <a:lnTo>
                      <a:pt x="63" y="51"/>
                    </a:lnTo>
                    <a:lnTo>
                      <a:pt x="0" y="0"/>
                    </a:lnTo>
                    <a:close/>
                  </a:path>
                </a:pathLst>
              </a:custGeom>
              <a:solidFill>
                <a:srgbClr val="FF0000"/>
              </a:solidFill>
              <a:ln w="9525">
                <a:noFill/>
                <a:round/>
                <a:headEnd/>
                <a:tailEnd/>
              </a:ln>
            </p:spPr>
            <p:txBody>
              <a:bodyPr/>
              <a:lstStyle/>
              <a:p>
                <a:endParaRPr lang="ja-JP" altLang="en-US"/>
              </a:p>
            </p:txBody>
          </p:sp>
          <p:sp>
            <p:nvSpPr>
              <p:cNvPr id="1822" name="Freeform 855"/>
              <p:cNvSpPr>
                <a:spLocks/>
              </p:cNvSpPr>
              <p:nvPr/>
            </p:nvSpPr>
            <p:spPr bwMode="auto">
              <a:xfrm>
                <a:off x="3431" y="1033"/>
                <a:ext cx="23" cy="19"/>
              </a:xfrm>
              <a:custGeom>
                <a:avLst/>
                <a:gdLst/>
                <a:ahLst/>
                <a:cxnLst>
                  <a:cxn ang="0">
                    <a:pos x="163" y="102"/>
                  </a:cxn>
                  <a:cxn ang="0">
                    <a:pos x="124" y="147"/>
                  </a:cxn>
                  <a:cxn ang="0">
                    <a:pos x="63" y="96"/>
                  </a:cxn>
                  <a:cxn ang="0">
                    <a:pos x="0" y="45"/>
                  </a:cxn>
                  <a:cxn ang="0">
                    <a:pos x="38" y="0"/>
                  </a:cxn>
                  <a:cxn ang="0">
                    <a:pos x="100" y="51"/>
                  </a:cxn>
                  <a:cxn ang="0">
                    <a:pos x="163" y="102"/>
                  </a:cxn>
                </a:cxnLst>
                <a:rect l="0" t="0" r="r" b="b"/>
                <a:pathLst>
                  <a:path w="163" h="147">
                    <a:moveTo>
                      <a:pt x="163" y="102"/>
                    </a:moveTo>
                    <a:lnTo>
                      <a:pt x="124" y="147"/>
                    </a:lnTo>
                    <a:lnTo>
                      <a:pt x="63" y="96"/>
                    </a:lnTo>
                    <a:lnTo>
                      <a:pt x="0" y="45"/>
                    </a:lnTo>
                    <a:lnTo>
                      <a:pt x="38" y="0"/>
                    </a:lnTo>
                    <a:lnTo>
                      <a:pt x="100" y="51"/>
                    </a:lnTo>
                    <a:lnTo>
                      <a:pt x="163" y="102"/>
                    </a:lnTo>
                    <a:close/>
                  </a:path>
                </a:pathLst>
              </a:custGeom>
              <a:solidFill>
                <a:srgbClr val="FF0000"/>
              </a:solidFill>
              <a:ln w="9525">
                <a:noFill/>
                <a:round/>
                <a:headEnd/>
                <a:tailEnd/>
              </a:ln>
            </p:spPr>
            <p:txBody>
              <a:bodyPr/>
              <a:lstStyle/>
              <a:p>
                <a:endParaRPr lang="ja-JP" altLang="en-US"/>
              </a:p>
            </p:txBody>
          </p:sp>
          <p:sp>
            <p:nvSpPr>
              <p:cNvPr id="1823" name="Freeform 856"/>
              <p:cNvSpPr>
                <a:spLocks/>
              </p:cNvSpPr>
              <p:nvPr/>
            </p:nvSpPr>
            <p:spPr bwMode="auto">
              <a:xfrm>
                <a:off x="3440" y="1045"/>
                <a:ext cx="9" cy="7"/>
              </a:xfrm>
              <a:custGeom>
                <a:avLst/>
                <a:gdLst/>
                <a:ahLst/>
                <a:cxnLst>
                  <a:cxn ang="0">
                    <a:pos x="0" y="0"/>
                  </a:cxn>
                  <a:cxn ang="0">
                    <a:pos x="61" y="51"/>
                  </a:cxn>
                  <a:cxn ang="0">
                    <a:pos x="57" y="57"/>
                  </a:cxn>
                  <a:cxn ang="0">
                    <a:pos x="0" y="0"/>
                  </a:cxn>
                </a:cxnLst>
                <a:rect l="0" t="0" r="r" b="b"/>
                <a:pathLst>
                  <a:path w="61" h="57">
                    <a:moveTo>
                      <a:pt x="0" y="0"/>
                    </a:moveTo>
                    <a:lnTo>
                      <a:pt x="61" y="51"/>
                    </a:lnTo>
                    <a:lnTo>
                      <a:pt x="57" y="57"/>
                    </a:lnTo>
                    <a:lnTo>
                      <a:pt x="0" y="0"/>
                    </a:lnTo>
                    <a:close/>
                  </a:path>
                </a:pathLst>
              </a:custGeom>
              <a:solidFill>
                <a:srgbClr val="FF0000"/>
              </a:solidFill>
              <a:ln w="9525">
                <a:noFill/>
                <a:round/>
                <a:headEnd/>
                <a:tailEnd/>
              </a:ln>
            </p:spPr>
            <p:txBody>
              <a:bodyPr/>
              <a:lstStyle/>
              <a:p>
                <a:endParaRPr lang="ja-JP" altLang="en-US"/>
              </a:p>
            </p:txBody>
          </p:sp>
          <p:sp>
            <p:nvSpPr>
              <p:cNvPr id="1824" name="Freeform 857"/>
              <p:cNvSpPr>
                <a:spLocks/>
              </p:cNvSpPr>
              <p:nvPr/>
            </p:nvSpPr>
            <p:spPr bwMode="auto">
              <a:xfrm>
                <a:off x="3426" y="1038"/>
                <a:ext cx="22" cy="19"/>
              </a:xfrm>
              <a:custGeom>
                <a:avLst/>
                <a:gdLst/>
                <a:ahLst/>
                <a:cxnLst>
                  <a:cxn ang="0">
                    <a:pos x="156" y="114"/>
                  </a:cxn>
                  <a:cxn ang="0">
                    <a:pos x="115" y="155"/>
                  </a:cxn>
                  <a:cxn ang="0">
                    <a:pos x="57" y="98"/>
                  </a:cxn>
                  <a:cxn ang="0">
                    <a:pos x="0" y="41"/>
                  </a:cxn>
                  <a:cxn ang="0">
                    <a:pos x="41" y="0"/>
                  </a:cxn>
                  <a:cxn ang="0">
                    <a:pos x="99" y="57"/>
                  </a:cxn>
                  <a:cxn ang="0">
                    <a:pos x="156" y="114"/>
                  </a:cxn>
                </a:cxnLst>
                <a:rect l="0" t="0" r="r" b="b"/>
                <a:pathLst>
                  <a:path w="156" h="155">
                    <a:moveTo>
                      <a:pt x="156" y="114"/>
                    </a:moveTo>
                    <a:lnTo>
                      <a:pt x="115" y="155"/>
                    </a:lnTo>
                    <a:lnTo>
                      <a:pt x="57" y="98"/>
                    </a:lnTo>
                    <a:lnTo>
                      <a:pt x="0" y="41"/>
                    </a:lnTo>
                    <a:lnTo>
                      <a:pt x="41" y="0"/>
                    </a:lnTo>
                    <a:lnTo>
                      <a:pt x="99" y="57"/>
                    </a:lnTo>
                    <a:lnTo>
                      <a:pt x="156" y="114"/>
                    </a:lnTo>
                    <a:close/>
                  </a:path>
                </a:pathLst>
              </a:custGeom>
              <a:solidFill>
                <a:srgbClr val="FF0000"/>
              </a:solidFill>
              <a:ln w="9525">
                <a:noFill/>
                <a:round/>
                <a:headEnd/>
                <a:tailEnd/>
              </a:ln>
            </p:spPr>
            <p:txBody>
              <a:bodyPr/>
              <a:lstStyle/>
              <a:p>
                <a:endParaRPr lang="ja-JP" altLang="en-US"/>
              </a:p>
            </p:txBody>
          </p:sp>
          <p:sp>
            <p:nvSpPr>
              <p:cNvPr id="1825" name="Freeform 858"/>
              <p:cNvSpPr>
                <a:spLocks/>
              </p:cNvSpPr>
              <p:nvPr/>
            </p:nvSpPr>
            <p:spPr bwMode="auto">
              <a:xfrm>
                <a:off x="3434" y="1050"/>
                <a:ext cx="8" cy="8"/>
              </a:xfrm>
              <a:custGeom>
                <a:avLst/>
                <a:gdLst/>
                <a:ahLst/>
                <a:cxnLst>
                  <a:cxn ang="0">
                    <a:pos x="0" y="0"/>
                  </a:cxn>
                  <a:cxn ang="0">
                    <a:pos x="58" y="57"/>
                  </a:cxn>
                  <a:cxn ang="0">
                    <a:pos x="51" y="62"/>
                  </a:cxn>
                  <a:cxn ang="0">
                    <a:pos x="0" y="0"/>
                  </a:cxn>
                </a:cxnLst>
                <a:rect l="0" t="0" r="r" b="b"/>
                <a:pathLst>
                  <a:path w="58" h="62">
                    <a:moveTo>
                      <a:pt x="0" y="0"/>
                    </a:moveTo>
                    <a:lnTo>
                      <a:pt x="58" y="57"/>
                    </a:lnTo>
                    <a:lnTo>
                      <a:pt x="51" y="62"/>
                    </a:lnTo>
                    <a:lnTo>
                      <a:pt x="0" y="0"/>
                    </a:lnTo>
                    <a:close/>
                  </a:path>
                </a:pathLst>
              </a:custGeom>
              <a:solidFill>
                <a:srgbClr val="FF0000"/>
              </a:solidFill>
              <a:ln w="9525">
                <a:noFill/>
                <a:round/>
                <a:headEnd/>
                <a:tailEnd/>
              </a:ln>
            </p:spPr>
            <p:txBody>
              <a:bodyPr/>
              <a:lstStyle/>
              <a:p>
                <a:endParaRPr lang="ja-JP" altLang="en-US"/>
              </a:p>
            </p:txBody>
          </p:sp>
          <p:sp>
            <p:nvSpPr>
              <p:cNvPr id="1826" name="Freeform 859"/>
              <p:cNvSpPr>
                <a:spLocks/>
              </p:cNvSpPr>
              <p:nvPr/>
            </p:nvSpPr>
            <p:spPr bwMode="auto">
              <a:xfrm>
                <a:off x="3420" y="1042"/>
                <a:ext cx="21" cy="21"/>
              </a:xfrm>
              <a:custGeom>
                <a:avLst/>
                <a:gdLst/>
                <a:ahLst/>
                <a:cxnLst>
                  <a:cxn ang="0">
                    <a:pos x="146" y="124"/>
                  </a:cxn>
                  <a:cxn ang="0">
                    <a:pos x="102" y="160"/>
                  </a:cxn>
                  <a:cxn ang="0">
                    <a:pos x="51" y="99"/>
                  </a:cxn>
                  <a:cxn ang="0">
                    <a:pos x="0" y="37"/>
                  </a:cxn>
                  <a:cxn ang="0">
                    <a:pos x="44" y="0"/>
                  </a:cxn>
                  <a:cxn ang="0">
                    <a:pos x="95" y="62"/>
                  </a:cxn>
                  <a:cxn ang="0">
                    <a:pos x="146" y="124"/>
                  </a:cxn>
                </a:cxnLst>
                <a:rect l="0" t="0" r="r" b="b"/>
                <a:pathLst>
                  <a:path w="146" h="160">
                    <a:moveTo>
                      <a:pt x="146" y="124"/>
                    </a:moveTo>
                    <a:lnTo>
                      <a:pt x="102" y="160"/>
                    </a:lnTo>
                    <a:lnTo>
                      <a:pt x="51" y="99"/>
                    </a:lnTo>
                    <a:lnTo>
                      <a:pt x="0" y="37"/>
                    </a:lnTo>
                    <a:lnTo>
                      <a:pt x="44" y="0"/>
                    </a:lnTo>
                    <a:lnTo>
                      <a:pt x="95" y="62"/>
                    </a:lnTo>
                    <a:lnTo>
                      <a:pt x="146" y="124"/>
                    </a:lnTo>
                    <a:close/>
                  </a:path>
                </a:pathLst>
              </a:custGeom>
              <a:solidFill>
                <a:srgbClr val="FF0000"/>
              </a:solidFill>
              <a:ln w="9525">
                <a:noFill/>
                <a:round/>
                <a:headEnd/>
                <a:tailEnd/>
              </a:ln>
            </p:spPr>
            <p:txBody>
              <a:bodyPr/>
              <a:lstStyle/>
              <a:p>
                <a:endParaRPr lang="ja-JP" altLang="en-US"/>
              </a:p>
            </p:txBody>
          </p:sp>
          <p:sp>
            <p:nvSpPr>
              <p:cNvPr id="1827" name="Freeform 860"/>
              <p:cNvSpPr>
                <a:spLocks/>
              </p:cNvSpPr>
              <p:nvPr/>
            </p:nvSpPr>
            <p:spPr bwMode="auto">
              <a:xfrm>
                <a:off x="3428" y="1055"/>
                <a:ext cx="7" cy="8"/>
              </a:xfrm>
              <a:custGeom>
                <a:avLst/>
                <a:gdLst/>
                <a:ahLst/>
                <a:cxnLst>
                  <a:cxn ang="0">
                    <a:pos x="0" y="0"/>
                  </a:cxn>
                  <a:cxn ang="0">
                    <a:pos x="51" y="61"/>
                  </a:cxn>
                  <a:cxn ang="0">
                    <a:pos x="44" y="66"/>
                  </a:cxn>
                  <a:cxn ang="0">
                    <a:pos x="0" y="0"/>
                  </a:cxn>
                </a:cxnLst>
                <a:rect l="0" t="0" r="r" b="b"/>
                <a:pathLst>
                  <a:path w="51" h="66">
                    <a:moveTo>
                      <a:pt x="0" y="0"/>
                    </a:moveTo>
                    <a:lnTo>
                      <a:pt x="51" y="61"/>
                    </a:lnTo>
                    <a:lnTo>
                      <a:pt x="44" y="66"/>
                    </a:lnTo>
                    <a:lnTo>
                      <a:pt x="0" y="0"/>
                    </a:lnTo>
                    <a:close/>
                  </a:path>
                </a:pathLst>
              </a:custGeom>
              <a:solidFill>
                <a:srgbClr val="FF0000"/>
              </a:solidFill>
              <a:ln w="9525">
                <a:noFill/>
                <a:round/>
                <a:headEnd/>
                <a:tailEnd/>
              </a:ln>
            </p:spPr>
            <p:txBody>
              <a:bodyPr/>
              <a:lstStyle/>
              <a:p>
                <a:endParaRPr lang="ja-JP" altLang="en-US"/>
              </a:p>
            </p:txBody>
          </p:sp>
          <p:sp>
            <p:nvSpPr>
              <p:cNvPr id="1828" name="Freeform 861"/>
              <p:cNvSpPr>
                <a:spLocks/>
              </p:cNvSpPr>
              <p:nvPr/>
            </p:nvSpPr>
            <p:spPr bwMode="auto">
              <a:xfrm>
                <a:off x="3414" y="1046"/>
                <a:ext cx="20" cy="21"/>
              </a:xfrm>
              <a:custGeom>
                <a:avLst/>
                <a:gdLst/>
                <a:ahLst/>
                <a:cxnLst>
                  <a:cxn ang="0">
                    <a:pos x="137" y="134"/>
                  </a:cxn>
                  <a:cxn ang="0">
                    <a:pos x="90" y="166"/>
                  </a:cxn>
                  <a:cxn ang="0">
                    <a:pos x="45" y="100"/>
                  </a:cxn>
                  <a:cxn ang="0">
                    <a:pos x="0" y="32"/>
                  </a:cxn>
                  <a:cxn ang="0">
                    <a:pos x="48" y="0"/>
                  </a:cxn>
                  <a:cxn ang="0">
                    <a:pos x="93" y="68"/>
                  </a:cxn>
                  <a:cxn ang="0">
                    <a:pos x="137" y="134"/>
                  </a:cxn>
                </a:cxnLst>
                <a:rect l="0" t="0" r="r" b="b"/>
                <a:pathLst>
                  <a:path w="137" h="166">
                    <a:moveTo>
                      <a:pt x="137" y="134"/>
                    </a:moveTo>
                    <a:lnTo>
                      <a:pt x="90" y="166"/>
                    </a:lnTo>
                    <a:lnTo>
                      <a:pt x="45" y="100"/>
                    </a:lnTo>
                    <a:lnTo>
                      <a:pt x="0" y="32"/>
                    </a:lnTo>
                    <a:lnTo>
                      <a:pt x="48" y="0"/>
                    </a:lnTo>
                    <a:lnTo>
                      <a:pt x="93" y="68"/>
                    </a:lnTo>
                    <a:lnTo>
                      <a:pt x="137" y="134"/>
                    </a:lnTo>
                    <a:close/>
                  </a:path>
                </a:pathLst>
              </a:custGeom>
              <a:solidFill>
                <a:srgbClr val="FF0000"/>
              </a:solidFill>
              <a:ln w="9525">
                <a:noFill/>
                <a:round/>
                <a:headEnd/>
                <a:tailEnd/>
              </a:ln>
            </p:spPr>
            <p:txBody>
              <a:bodyPr/>
              <a:lstStyle/>
              <a:p>
                <a:endParaRPr lang="ja-JP" altLang="en-US"/>
              </a:p>
            </p:txBody>
          </p:sp>
          <p:sp>
            <p:nvSpPr>
              <p:cNvPr id="1829" name="Freeform 862"/>
              <p:cNvSpPr>
                <a:spLocks/>
              </p:cNvSpPr>
              <p:nvPr/>
            </p:nvSpPr>
            <p:spPr bwMode="auto">
              <a:xfrm>
                <a:off x="3421" y="1059"/>
                <a:ext cx="6" cy="9"/>
              </a:xfrm>
              <a:custGeom>
                <a:avLst/>
                <a:gdLst/>
                <a:ahLst/>
                <a:cxnLst>
                  <a:cxn ang="0">
                    <a:pos x="0" y="0"/>
                  </a:cxn>
                  <a:cxn ang="0">
                    <a:pos x="45" y="66"/>
                  </a:cxn>
                  <a:cxn ang="0">
                    <a:pos x="38" y="70"/>
                  </a:cxn>
                  <a:cxn ang="0">
                    <a:pos x="0" y="0"/>
                  </a:cxn>
                </a:cxnLst>
                <a:rect l="0" t="0" r="r" b="b"/>
                <a:pathLst>
                  <a:path w="45" h="70">
                    <a:moveTo>
                      <a:pt x="0" y="0"/>
                    </a:moveTo>
                    <a:lnTo>
                      <a:pt x="45" y="66"/>
                    </a:lnTo>
                    <a:lnTo>
                      <a:pt x="38" y="70"/>
                    </a:lnTo>
                    <a:lnTo>
                      <a:pt x="0" y="0"/>
                    </a:lnTo>
                    <a:close/>
                  </a:path>
                </a:pathLst>
              </a:custGeom>
              <a:solidFill>
                <a:srgbClr val="FF0000"/>
              </a:solidFill>
              <a:ln w="9525">
                <a:noFill/>
                <a:round/>
                <a:headEnd/>
                <a:tailEnd/>
              </a:ln>
            </p:spPr>
            <p:txBody>
              <a:bodyPr/>
              <a:lstStyle/>
              <a:p>
                <a:endParaRPr lang="ja-JP" altLang="en-US"/>
              </a:p>
            </p:txBody>
          </p:sp>
          <p:sp>
            <p:nvSpPr>
              <p:cNvPr id="1830" name="Freeform 863"/>
              <p:cNvSpPr>
                <a:spLocks/>
              </p:cNvSpPr>
              <p:nvPr/>
            </p:nvSpPr>
            <p:spPr bwMode="auto">
              <a:xfrm>
                <a:off x="3408" y="1050"/>
                <a:ext cx="18" cy="21"/>
              </a:xfrm>
              <a:custGeom>
                <a:avLst/>
                <a:gdLst/>
                <a:ahLst/>
                <a:cxnLst>
                  <a:cxn ang="0">
                    <a:pos x="126" y="142"/>
                  </a:cxn>
                  <a:cxn ang="0">
                    <a:pos x="75" y="169"/>
                  </a:cxn>
                  <a:cxn ang="0">
                    <a:pos x="37" y="98"/>
                  </a:cxn>
                  <a:cxn ang="0">
                    <a:pos x="0" y="27"/>
                  </a:cxn>
                  <a:cxn ang="0">
                    <a:pos x="50" y="0"/>
                  </a:cxn>
                  <a:cxn ang="0">
                    <a:pos x="88" y="72"/>
                  </a:cxn>
                  <a:cxn ang="0">
                    <a:pos x="126" y="142"/>
                  </a:cxn>
                </a:cxnLst>
                <a:rect l="0" t="0" r="r" b="b"/>
                <a:pathLst>
                  <a:path w="126" h="169">
                    <a:moveTo>
                      <a:pt x="126" y="142"/>
                    </a:moveTo>
                    <a:lnTo>
                      <a:pt x="75" y="169"/>
                    </a:lnTo>
                    <a:lnTo>
                      <a:pt x="37" y="98"/>
                    </a:lnTo>
                    <a:lnTo>
                      <a:pt x="0" y="27"/>
                    </a:lnTo>
                    <a:lnTo>
                      <a:pt x="50" y="0"/>
                    </a:lnTo>
                    <a:lnTo>
                      <a:pt x="88" y="72"/>
                    </a:lnTo>
                    <a:lnTo>
                      <a:pt x="126" y="142"/>
                    </a:lnTo>
                    <a:close/>
                  </a:path>
                </a:pathLst>
              </a:custGeom>
              <a:solidFill>
                <a:srgbClr val="FF0000"/>
              </a:solidFill>
              <a:ln w="9525">
                <a:noFill/>
                <a:round/>
                <a:headEnd/>
                <a:tailEnd/>
              </a:ln>
            </p:spPr>
            <p:txBody>
              <a:bodyPr/>
              <a:lstStyle/>
              <a:p>
                <a:endParaRPr lang="ja-JP" altLang="en-US"/>
              </a:p>
            </p:txBody>
          </p:sp>
          <p:sp>
            <p:nvSpPr>
              <p:cNvPr id="1831" name="Freeform 864"/>
              <p:cNvSpPr>
                <a:spLocks/>
              </p:cNvSpPr>
              <p:nvPr/>
            </p:nvSpPr>
            <p:spPr bwMode="auto">
              <a:xfrm>
                <a:off x="3413" y="1062"/>
                <a:ext cx="6" cy="9"/>
              </a:xfrm>
              <a:custGeom>
                <a:avLst/>
                <a:gdLst/>
                <a:ahLst/>
                <a:cxnLst>
                  <a:cxn ang="0">
                    <a:pos x="0" y="0"/>
                  </a:cxn>
                  <a:cxn ang="0">
                    <a:pos x="38" y="71"/>
                  </a:cxn>
                  <a:cxn ang="0">
                    <a:pos x="31" y="74"/>
                  </a:cxn>
                  <a:cxn ang="0">
                    <a:pos x="0" y="0"/>
                  </a:cxn>
                </a:cxnLst>
                <a:rect l="0" t="0" r="r" b="b"/>
                <a:pathLst>
                  <a:path w="38" h="74">
                    <a:moveTo>
                      <a:pt x="0" y="0"/>
                    </a:moveTo>
                    <a:lnTo>
                      <a:pt x="38" y="71"/>
                    </a:lnTo>
                    <a:lnTo>
                      <a:pt x="31" y="74"/>
                    </a:lnTo>
                    <a:lnTo>
                      <a:pt x="0" y="0"/>
                    </a:lnTo>
                    <a:close/>
                  </a:path>
                </a:pathLst>
              </a:custGeom>
              <a:solidFill>
                <a:srgbClr val="FF0000"/>
              </a:solidFill>
              <a:ln w="9525">
                <a:noFill/>
                <a:round/>
                <a:headEnd/>
                <a:tailEnd/>
              </a:ln>
            </p:spPr>
            <p:txBody>
              <a:bodyPr/>
              <a:lstStyle/>
              <a:p>
                <a:endParaRPr lang="ja-JP" altLang="en-US"/>
              </a:p>
            </p:txBody>
          </p:sp>
          <p:sp>
            <p:nvSpPr>
              <p:cNvPr id="1832" name="Freeform 865"/>
              <p:cNvSpPr>
                <a:spLocks/>
              </p:cNvSpPr>
              <p:nvPr/>
            </p:nvSpPr>
            <p:spPr bwMode="auto">
              <a:xfrm>
                <a:off x="3402" y="1053"/>
                <a:ext cx="16" cy="21"/>
              </a:xfrm>
              <a:custGeom>
                <a:avLst/>
                <a:gdLst/>
                <a:ahLst/>
                <a:cxnLst>
                  <a:cxn ang="0">
                    <a:pos x="114" y="149"/>
                  </a:cxn>
                  <a:cxn ang="0">
                    <a:pos x="60" y="171"/>
                  </a:cxn>
                  <a:cxn ang="0">
                    <a:pos x="30" y="96"/>
                  </a:cxn>
                  <a:cxn ang="0">
                    <a:pos x="0" y="22"/>
                  </a:cxn>
                  <a:cxn ang="0">
                    <a:pos x="53" y="0"/>
                  </a:cxn>
                  <a:cxn ang="0">
                    <a:pos x="83" y="75"/>
                  </a:cxn>
                  <a:cxn ang="0">
                    <a:pos x="114" y="149"/>
                  </a:cxn>
                </a:cxnLst>
                <a:rect l="0" t="0" r="r" b="b"/>
                <a:pathLst>
                  <a:path w="114" h="171">
                    <a:moveTo>
                      <a:pt x="114" y="149"/>
                    </a:moveTo>
                    <a:lnTo>
                      <a:pt x="60" y="171"/>
                    </a:lnTo>
                    <a:lnTo>
                      <a:pt x="30" y="96"/>
                    </a:lnTo>
                    <a:lnTo>
                      <a:pt x="0" y="22"/>
                    </a:lnTo>
                    <a:lnTo>
                      <a:pt x="53" y="0"/>
                    </a:lnTo>
                    <a:lnTo>
                      <a:pt x="83" y="75"/>
                    </a:lnTo>
                    <a:lnTo>
                      <a:pt x="114" y="149"/>
                    </a:lnTo>
                    <a:close/>
                  </a:path>
                </a:pathLst>
              </a:custGeom>
              <a:solidFill>
                <a:srgbClr val="FF0000"/>
              </a:solidFill>
              <a:ln w="9525">
                <a:noFill/>
                <a:round/>
                <a:headEnd/>
                <a:tailEnd/>
              </a:ln>
            </p:spPr>
            <p:txBody>
              <a:bodyPr/>
              <a:lstStyle/>
              <a:p>
                <a:endParaRPr lang="ja-JP" altLang="en-US"/>
              </a:p>
            </p:txBody>
          </p:sp>
          <p:sp>
            <p:nvSpPr>
              <p:cNvPr id="1833" name="Freeform 866"/>
              <p:cNvSpPr>
                <a:spLocks/>
              </p:cNvSpPr>
              <p:nvPr/>
            </p:nvSpPr>
            <p:spPr bwMode="auto">
              <a:xfrm>
                <a:off x="3406" y="1065"/>
                <a:ext cx="4" cy="9"/>
              </a:xfrm>
              <a:custGeom>
                <a:avLst/>
                <a:gdLst/>
                <a:ahLst/>
                <a:cxnLst>
                  <a:cxn ang="0">
                    <a:pos x="0" y="0"/>
                  </a:cxn>
                  <a:cxn ang="0">
                    <a:pos x="30" y="75"/>
                  </a:cxn>
                  <a:cxn ang="0">
                    <a:pos x="22" y="77"/>
                  </a:cxn>
                  <a:cxn ang="0">
                    <a:pos x="0" y="0"/>
                  </a:cxn>
                </a:cxnLst>
                <a:rect l="0" t="0" r="r" b="b"/>
                <a:pathLst>
                  <a:path w="30" h="77">
                    <a:moveTo>
                      <a:pt x="0" y="0"/>
                    </a:moveTo>
                    <a:lnTo>
                      <a:pt x="30" y="75"/>
                    </a:lnTo>
                    <a:lnTo>
                      <a:pt x="22" y="77"/>
                    </a:lnTo>
                    <a:lnTo>
                      <a:pt x="0" y="0"/>
                    </a:lnTo>
                    <a:close/>
                  </a:path>
                </a:pathLst>
              </a:custGeom>
              <a:solidFill>
                <a:srgbClr val="FF0000"/>
              </a:solidFill>
              <a:ln w="9525">
                <a:noFill/>
                <a:round/>
                <a:headEnd/>
                <a:tailEnd/>
              </a:ln>
            </p:spPr>
            <p:txBody>
              <a:bodyPr/>
              <a:lstStyle/>
              <a:p>
                <a:endParaRPr lang="ja-JP" altLang="en-US"/>
              </a:p>
            </p:txBody>
          </p:sp>
          <p:sp>
            <p:nvSpPr>
              <p:cNvPr id="1834" name="Freeform 867"/>
              <p:cNvSpPr>
                <a:spLocks/>
              </p:cNvSpPr>
              <p:nvPr/>
            </p:nvSpPr>
            <p:spPr bwMode="auto">
              <a:xfrm>
                <a:off x="3395" y="1055"/>
                <a:ext cx="14" cy="21"/>
              </a:xfrm>
              <a:custGeom>
                <a:avLst/>
                <a:gdLst/>
                <a:ahLst/>
                <a:cxnLst>
                  <a:cxn ang="0">
                    <a:pos x="100" y="154"/>
                  </a:cxn>
                  <a:cxn ang="0">
                    <a:pos x="44" y="170"/>
                  </a:cxn>
                  <a:cxn ang="0">
                    <a:pos x="23" y="93"/>
                  </a:cxn>
                  <a:cxn ang="0">
                    <a:pos x="0" y="16"/>
                  </a:cxn>
                  <a:cxn ang="0">
                    <a:pos x="55" y="0"/>
                  </a:cxn>
                  <a:cxn ang="0">
                    <a:pos x="78" y="77"/>
                  </a:cxn>
                  <a:cxn ang="0">
                    <a:pos x="100" y="154"/>
                  </a:cxn>
                </a:cxnLst>
                <a:rect l="0" t="0" r="r" b="b"/>
                <a:pathLst>
                  <a:path w="100" h="170">
                    <a:moveTo>
                      <a:pt x="100" y="154"/>
                    </a:moveTo>
                    <a:lnTo>
                      <a:pt x="44" y="170"/>
                    </a:lnTo>
                    <a:lnTo>
                      <a:pt x="23" y="93"/>
                    </a:lnTo>
                    <a:lnTo>
                      <a:pt x="0" y="16"/>
                    </a:lnTo>
                    <a:lnTo>
                      <a:pt x="55" y="0"/>
                    </a:lnTo>
                    <a:lnTo>
                      <a:pt x="78" y="77"/>
                    </a:lnTo>
                    <a:lnTo>
                      <a:pt x="100" y="154"/>
                    </a:lnTo>
                    <a:close/>
                  </a:path>
                </a:pathLst>
              </a:custGeom>
              <a:solidFill>
                <a:srgbClr val="FF0000"/>
              </a:solidFill>
              <a:ln w="9525">
                <a:noFill/>
                <a:round/>
                <a:headEnd/>
                <a:tailEnd/>
              </a:ln>
            </p:spPr>
            <p:txBody>
              <a:bodyPr/>
              <a:lstStyle/>
              <a:p>
                <a:endParaRPr lang="ja-JP" altLang="en-US"/>
              </a:p>
            </p:txBody>
          </p:sp>
          <p:sp>
            <p:nvSpPr>
              <p:cNvPr id="1835" name="Freeform 868"/>
              <p:cNvSpPr>
                <a:spLocks/>
              </p:cNvSpPr>
              <p:nvPr/>
            </p:nvSpPr>
            <p:spPr bwMode="auto">
              <a:xfrm>
                <a:off x="3398" y="1067"/>
                <a:ext cx="3" cy="10"/>
              </a:xfrm>
              <a:custGeom>
                <a:avLst/>
                <a:gdLst/>
                <a:ahLst/>
                <a:cxnLst>
                  <a:cxn ang="0">
                    <a:pos x="0" y="0"/>
                  </a:cxn>
                  <a:cxn ang="0">
                    <a:pos x="21" y="77"/>
                  </a:cxn>
                  <a:cxn ang="0">
                    <a:pos x="12" y="79"/>
                  </a:cxn>
                  <a:cxn ang="0">
                    <a:pos x="0" y="0"/>
                  </a:cxn>
                </a:cxnLst>
                <a:rect l="0" t="0" r="r" b="b"/>
                <a:pathLst>
                  <a:path w="21" h="79">
                    <a:moveTo>
                      <a:pt x="0" y="0"/>
                    </a:moveTo>
                    <a:lnTo>
                      <a:pt x="21" y="77"/>
                    </a:lnTo>
                    <a:lnTo>
                      <a:pt x="12" y="79"/>
                    </a:lnTo>
                    <a:lnTo>
                      <a:pt x="0" y="0"/>
                    </a:lnTo>
                    <a:close/>
                  </a:path>
                </a:pathLst>
              </a:custGeom>
              <a:solidFill>
                <a:srgbClr val="FF0000"/>
              </a:solidFill>
              <a:ln w="9525">
                <a:noFill/>
                <a:round/>
                <a:headEnd/>
                <a:tailEnd/>
              </a:ln>
            </p:spPr>
            <p:txBody>
              <a:bodyPr/>
              <a:lstStyle/>
              <a:p>
                <a:endParaRPr lang="ja-JP" altLang="en-US"/>
              </a:p>
            </p:txBody>
          </p:sp>
          <p:sp>
            <p:nvSpPr>
              <p:cNvPr id="1836" name="Freeform 869"/>
              <p:cNvSpPr>
                <a:spLocks/>
              </p:cNvSpPr>
              <p:nvPr/>
            </p:nvSpPr>
            <p:spPr bwMode="auto">
              <a:xfrm>
                <a:off x="3388" y="1057"/>
                <a:ext cx="12" cy="21"/>
              </a:xfrm>
              <a:custGeom>
                <a:avLst/>
                <a:gdLst/>
                <a:ahLst/>
                <a:cxnLst>
                  <a:cxn ang="0">
                    <a:pos x="84" y="158"/>
                  </a:cxn>
                  <a:cxn ang="0">
                    <a:pos x="27" y="167"/>
                  </a:cxn>
                  <a:cxn ang="0">
                    <a:pos x="13" y="88"/>
                  </a:cxn>
                  <a:cxn ang="0">
                    <a:pos x="0" y="9"/>
                  </a:cxn>
                  <a:cxn ang="0">
                    <a:pos x="58" y="0"/>
                  </a:cxn>
                  <a:cxn ang="0">
                    <a:pos x="72" y="79"/>
                  </a:cxn>
                  <a:cxn ang="0">
                    <a:pos x="84" y="158"/>
                  </a:cxn>
                </a:cxnLst>
                <a:rect l="0" t="0" r="r" b="b"/>
                <a:pathLst>
                  <a:path w="84" h="167">
                    <a:moveTo>
                      <a:pt x="84" y="158"/>
                    </a:moveTo>
                    <a:lnTo>
                      <a:pt x="27" y="167"/>
                    </a:lnTo>
                    <a:lnTo>
                      <a:pt x="13" y="88"/>
                    </a:lnTo>
                    <a:lnTo>
                      <a:pt x="0" y="9"/>
                    </a:lnTo>
                    <a:lnTo>
                      <a:pt x="58" y="0"/>
                    </a:lnTo>
                    <a:lnTo>
                      <a:pt x="72" y="79"/>
                    </a:lnTo>
                    <a:lnTo>
                      <a:pt x="84" y="158"/>
                    </a:lnTo>
                    <a:close/>
                  </a:path>
                </a:pathLst>
              </a:custGeom>
              <a:solidFill>
                <a:srgbClr val="FF0000"/>
              </a:solidFill>
              <a:ln w="9525">
                <a:noFill/>
                <a:round/>
                <a:headEnd/>
                <a:tailEnd/>
              </a:ln>
            </p:spPr>
            <p:txBody>
              <a:bodyPr/>
              <a:lstStyle/>
              <a:p>
                <a:endParaRPr lang="ja-JP" altLang="en-US"/>
              </a:p>
            </p:txBody>
          </p:sp>
          <p:sp>
            <p:nvSpPr>
              <p:cNvPr id="1837" name="Freeform 870"/>
              <p:cNvSpPr>
                <a:spLocks/>
              </p:cNvSpPr>
              <p:nvPr/>
            </p:nvSpPr>
            <p:spPr bwMode="auto">
              <a:xfrm>
                <a:off x="3390" y="1068"/>
                <a:ext cx="2" cy="10"/>
              </a:xfrm>
              <a:custGeom>
                <a:avLst/>
                <a:gdLst/>
                <a:ahLst/>
                <a:cxnLst>
                  <a:cxn ang="0">
                    <a:pos x="0" y="0"/>
                  </a:cxn>
                  <a:cxn ang="0">
                    <a:pos x="14" y="79"/>
                  </a:cxn>
                  <a:cxn ang="0">
                    <a:pos x="5" y="81"/>
                  </a:cxn>
                  <a:cxn ang="0">
                    <a:pos x="0" y="0"/>
                  </a:cxn>
                </a:cxnLst>
                <a:rect l="0" t="0" r="r" b="b"/>
                <a:pathLst>
                  <a:path w="14" h="81">
                    <a:moveTo>
                      <a:pt x="0" y="0"/>
                    </a:moveTo>
                    <a:lnTo>
                      <a:pt x="14" y="79"/>
                    </a:lnTo>
                    <a:lnTo>
                      <a:pt x="5" y="81"/>
                    </a:lnTo>
                    <a:lnTo>
                      <a:pt x="0" y="0"/>
                    </a:lnTo>
                    <a:close/>
                  </a:path>
                </a:pathLst>
              </a:custGeom>
              <a:solidFill>
                <a:srgbClr val="FF0000"/>
              </a:solidFill>
              <a:ln w="9525">
                <a:noFill/>
                <a:round/>
                <a:headEnd/>
                <a:tailEnd/>
              </a:ln>
            </p:spPr>
            <p:txBody>
              <a:bodyPr/>
              <a:lstStyle/>
              <a:p>
                <a:endParaRPr lang="ja-JP" altLang="en-US"/>
              </a:p>
            </p:txBody>
          </p:sp>
          <p:sp>
            <p:nvSpPr>
              <p:cNvPr id="1838" name="Freeform 871"/>
              <p:cNvSpPr>
                <a:spLocks/>
              </p:cNvSpPr>
              <p:nvPr/>
            </p:nvSpPr>
            <p:spPr bwMode="auto">
              <a:xfrm>
                <a:off x="3380" y="1058"/>
                <a:ext cx="10" cy="20"/>
              </a:xfrm>
              <a:custGeom>
                <a:avLst/>
                <a:gdLst/>
                <a:ahLst/>
                <a:cxnLst>
                  <a:cxn ang="0">
                    <a:pos x="69" y="161"/>
                  </a:cxn>
                  <a:cxn ang="0">
                    <a:pos x="10" y="164"/>
                  </a:cxn>
                  <a:cxn ang="0">
                    <a:pos x="6" y="83"/>
                  </a:cxn>
                  <a:cxn ang="0">
                    <a:pos x="0" y="3"/>
                  </a:cxn>
                  <a:cxn ang="0">
                    <a:pos x="60" y="0"/>
                  </a:cxn>
                  <a:cxn ang="0">
                    <a:pos x="64" y="80"/>
                  </a:cxn>
                  <a:cxn ang="0">
                    <a:pos x="69" y="161"/>
                  </a:cxn>
                </a:cxnLst>
                <a:rect l="0" t="0" r="r" b="b"/>
                <a:pathLst>
                  <a:path w="69" h="164">
                    <a:moveTo>
                      <a:pt x="69" y="161"/>
                    </a:moveTo>
                    <a:lnTo>
                      <a:pt x="10" y="164"/>
                    </a:lnTo>
                    <a:lnTo>
                      <a:pt x="6" y="83"/>
                    </a:lnTo>
                    <a:lnTo>
                      <a:pt x="0" y="3"/>
                    </a:lnTo>
                    <a:lnTo>
                      <a:pt x="60" y="0"/>
                    </a:lnTo>
                    <a:lnTo>
                      <a:pt x="64" y="80"/>
                    </a:lnTo>
                    <a:lnTo>
                      <a:pt x="69" y="161"/>
                    </a:lnTo>
                    <a:close/>
                  </a:path>
                </a:pathLst>
              </a:custGeom>
              <a:solidFill>
                <a:srgbClr val="FF0000"/>
              </a:solidFill>
              <a:ln w="9525">
                <a:noFill/>
                <a:round/>
                <a:headEnd/>
                <a:tailEnd/>
              </a:ln>
            </p:spPr>
            <p:txBody>
              <a:bodyPr/>
              <a:lstStyle/>
              <a:p>
                <a:endParaRPr lang="ja-JP" altLang="en-US"/>
              </a:p>
            </p:txBody>
          </p:sp>
          <p:sp>
            <p:nvSpPr>
              <p:cNvPr id="1839" name="Freeform 872"/>
              <p:cNvSpPr>
                <a:spLocks/>
              </p:cNvSpPr>
              <p:nvPr/>
            </p:nvSpPr>
            <p:spPr bwMode="auto">
              <a:xfrm>
                <a:off x="3380" y="1068"/>
                <a:ext cx="2" cy="10"/>
              </a:xfrm>
              <a:custGeom>
                <a:avLst/>
                <a:gdLst/>
                <a:ahLst/>
                <a:cxnLst>
                  <a:cxn ang="0">
                    <a:pos x="6" y="0"/>
                  </a:cxn>
                  <a:cxn ang="0">
                    <a:pos x="10" y="81"/>
                  </a:cxn>
                  <a:cxn ang="0">
                    <a:pos x="0" y="81"/>
                  </a:cxn>
                  <a:cxn ang="0">
                    <a:pos x="6" y="0"/>
                  </a:cxn>
                </a:cxnLst>
                <a:rect l="0" t="0" r="r" b="b"/>
                <a:pathLst>
                  <a:path w="10" h="81">
                    <a:moveTo>
                      <a:pt x="6" y="0"/>
                    </a:moveTo>
                    <a:lnTo>
                      <a:pt x="10" y="81"/>
                    </a:lnTo>
                    <a:lnTo>
                      <a:pt x="0" y="81"/>
                    </a:lnTo>
                    <a:lnTo>
                      <a:pt x="6" y="0"/>
                    </a:lnTo>
                    <a:close/>
                  </a:path>
                </a:pathLst>
              </a:custGeom>
              <a:solidFill>
                <a:srgbClr val="FF0000"/>
              </a:solidFill>
              <a:ln w="9525">
                <a:noFill/>
                <a:round/>
                <a:headEnd/>
                <a:tailEnd/>
              </a:ln>
            </p:spPr>
            <p:txBody>
              <a:bodyPr/>
              <a:lstStyle/>
              <a:p>
                <a:endParaRPr lang="ja-JP" altLang="en-US"/>
              </a:p>
            </p:txBody>
          </p:sp>
          <p:sp>
            <p:nvSpPr>
              <p:cNvPr id="1840" name="Freeform 873"/>
              <p:cNvSpPr>
                <a:spLocks/>
              </p:cNvSpPr>
              <p:nvPr/>
            </p:nvSpPr>
            <p:spPr bwMode="auto">
              <a:xfrm>
                <a:off x="3524" y="1308"/>
                <a:ext cx="10" cy="21"/>
              </a:xfrm>
              <a:custGeom>
                <a:avLst/>
                <a:gdLst/>
                <a:ahLst/>
                <a:cxnLst>
                  <a:cxn ang="0">
                    <a:pos x="60" y="163"/>
                  </a:cxn>
                  <a:cxn ang="0">
                    <a:pos x="0" y="160"/>
                  </a:cxn>
                  <a:cxn ang="0">
                    <a:pos x="5" y="80"/>
                  </a:cxn>
                  <a:cxn ang="0">
                    <a:pos x="10" y="0"/>
                  </a:cxn>
                  <a:cxn ang="0">
                    <a:pos x="69" y="3"/>
                  </a:cxn>
                  <a:cxn ang="0">
                    <a:pos x="65" y="83"/>
                  </a:cxn>
                  <a:cxn ang="0">
                    <a:pos x="60" y="163"/>
                  </a:cxn>
                </a:cxnLst>
                <a:rect l="0" t="0" r="r" b="b"/>
                <a:pathLst>
                  <a:path w="69" h="163">
                    <a:moveTo>
                      <a:pt x="60" y="163"/>
                    </a:moveTo>
                    <a:lnTo>
                      <a:pt x="0" y="160"/>
                    </a:lnTo>
                    <a:lnTo>
                      <a:pt x="5" y="80"/>
                    </a:lnTo>
                    <a:lnTo>
                      <a:pt x="10" y="0"/>
                    </a:lnTo>
                    <a:lnTo>
                      <a:pt x="69" y="3"/>
                    </a:lnTo>
                    <a:lnTo>
                      <a:pt x="65" y="83"/>
                    </a:lnTo>
                    <a:lnTo>
                      <a:pt x="60" y="163"/>
                    </a:lnTo>
                    <a:close/>
                  </a:path>
                </a:pathLst>
              </a:custGeom>
              <a:solidFill>
                <a:srgbClr val="FF0000"/>
              </a:solidFill>
              <a:ln w="9525">
                <a:noFill/>
                <a:round/>
                <a:headEnd/>
                <a:tailEnd/>
              </a:ln>
            </p:spPr>
            <p:txBody>
              <a:bodyPr/>
              <a:lstStyle/>
              <a:p>
                <a:endParaRPr lang="ja-JP" altLang="en-US"/>
              </a:p>
            </p:txBody>
          </p:sp>
          <p:sp>
            <p:nvSpPr>
              <p:cNvPr id="1841" name="Freeform 874"/>
              <p:cNvSpPr>
                <a:spLocks/>
              </p:cNvSpPr>
              <p:nvPr/>
            </p:nvSpPr>
            <p:spPr bwMode="auto">
              <a:xfrm>
                <a:off x="3523" y="1318"/>
                <a:ext cx="1" cy="11"/>
              </a:xfrm>
              <a:custGeom>
                <a:avLst/>
                <a:gdLst/>
                <a:ahLst/>
                <a:cxnLst>
                  <a:cxn ang="0">
                    <a:pos x="13" y="0"/>
                  </a:cxn>
                  <a:cxn ang="0">
                    <a:pos x="8" y="80"/>
                  </a:cxn>
                  <a:cxn ang="0">
                    <a:pos x="0" y="79"/>
                  </a:cxn>
                  <a:cxn ang="0">
                    <a:pos x="13" y="0"/>
                  </a:cxn>
                </a:cxnLst>
                <a:rect l="0" t="0" r="r" b="b"/>
                <a:pathLst>
                  <a:path w="13" h="80">
                    <a:moveTo>
                      <a:pt x="13" y="0"/>
                    </a:moveTo>
                    <a:lnTo>
                      <a:pt x="8" y="80"/>
                    </a:lnTo>
                    <a:lnTo>
                      <a:pt x="0" y="79"/>
                    </a:lnTo>
                    <a:lnTo>
                      <a:pt x="13" y="0"/>
                    </a:lnTo>
                    <a:close/>
                  </a:path>
                </a:pathLst>
              </a:custGeom>
              <a:solidFill>
                <a:srgbClr val="FF0000"/>
              </a:solidFill>
              <a:ln w="9525">
                <a:noFill/>
                <a:round/>
                <a:headEnd/>
                <a:tailEnd/>
              </a:ln>
            </p:spPr>
            <p:txBody>
              <a:bodyPr/>
              <a:lstStyle/>
              <a:p>
                <a:endParaRPr lang="ja-JP" altLang="en-US"/>
              </a:p>
            </p:txBody>
          </p:sp>
          <p:sp>
            <p:nvSpPr>
              <p:cNvPr id="1842" name="Freeform 875"/>
              <p:cNvSpPr>
                <a:spLocks/>
              </p:cNvSpPr>
              <p:nvPr/>
            </p:nvSpPr>
            <p:spPr bwMode="auto">
              <a:xfrm>
                <a:off x="3514" y="1307"/>
                <a:ext cx="12" cy="21"/>
              </a:xfrm>
              <a:custGeom>
                <a:avLst/>
                <a:gdLst/>
                <a:ahLst/>
                <a:cxnLst>
                  <a:cxn ang="0">
                    <a:pos x="58" y="168"/>
                  </a:cxn>
                  <a:cxn ang="0">
                    <a:pos x="0" y="159"/>
                  </a:cxn>
                  <a:cxn ang="0">
                    <a:pos x="13" y="79"/>
                  </a:cxn>
                  <a:cxn ang="0">
                    <a:pos x="27" y="0"/>
                  </a:cxn>
                  <a:cxn ang="0">
                    <a:pos x="84" y="10"/>
                  </a:cxn>
                  <a:cxn ang="0">
                    <a:pos x="71" y="89"/>
                  </a:cxn>
                  <a:cxn ang="0">
                    <a:pos x="58" y="168"/>
                  </a:cxn>
                </a:cxnLst>
                <a:rect l="0" t="0" r="r" b="b"/>
                <a:pathLst>
                  <a:path w="84" h="168">
                    <a:moveTo>
                      <a:pt x="58" y="168"/>
                    </a:moveTo>
                    <a:lnTo>
                      <a:pt x="0" y="159"/>
                    </a:lnTo>
                    <a:lnTo>
                      <a:pt x="13" y="79"/>
                    </a:lnTo>
                    <a:lnTo>
                      <a:pt x="27" y="0"/>
                    </a:lnTo>
                    <a:lnTo>
                      <a:pt x="84" y="10"/>
                    </a:lnTo>
                    <a:lnTo>
                      <a:pt x="71" y="89"/>
                    </a:lnTo>
                    <a:lnTo>
                      <a:pt x="58" y="168"/>
                    </a:lnTo>
                    <a:close/>
                  </a:path>
                </a:pathLst>
              </a:custGeom>
              <a:solidFill>
                <a:srgbClr val="FF0000"/>
              </a:solidFill>
              <a:ln w="9525">
                <a:noFill/>
                <a:round/>
                <a:headEnd/>
                <a:tailEnd/>
              </a:ln>
            </p:spPr>
            <p:txBody>
              <a:bodyPr/>
              <a:lstStyle/>
              <a:p>
                <a:endParaRPr lang="ja-JP" altLang="en-US"/>
              </a:p>
            </p:txBody>
          </p:sp>
          <p:sp>
            <p:nvSpPr>
              <p:cNvPr id="1843" name="Freeform 876"/>
              <p:cNvSpPr>
                <a:spLocks/>
              </p:cNvSpPr>
              <p:nvPr/>
            </p:nvSpPr>
            <p:spPr bwMode="auto">
              <a:xfrm>
                <a:off x="3513" y="1317"/>
                <a:ext cx="3" cy="10"/>
              </a:xfrm>
              <a:custGeom>
                <a:avLst/>
                <a:gdLst/>
                <a:ahLst/>
                <a:cxnLst>
                  <a:cxn ang="0">
                    <a:pos x="21" y="0"/>
                  </a:cxn>
                  <a:cxn ang="0">
                    <a:pos x="8" y="80"/>
                  </a:cxn>
                  <a:cxn ang="0">
                    <a:pos x="0" y="78"/>
                  </a:cxn>
                  <a:cxn ang="0">
                    <a:pos x="21" y="0"/>
                  </a:cxn>
                </a:cxnLst>
                <a:rect l="0" t="0" r="r" b="b"/>
                <a:pathLst>
                  <a:path w="21" h="80">
                    <a:moveTo>
                      <a:pt x="21" y="0"/>
                    </a:moveTo>
                    <a:lnTo>
                      <a:pt x="8" y="80"/>
                    </a:lnTo>
                    <a:lnTo>
                      <a:pt x="0" y="78"/>
                    </a:lnTo>
                    <a:lnTo>
                      <a:pt x="21" y="0"/>
                    </a:lnTo>
                    <a:close/>
                  </a:path>
                </a:pathLst>
              </a:custGeom>
              <a:solidFill>
                <a:srgbClr val="FF0000"/>
              </a:solidFill>
              <a:ln w="9525">
                <a:noFill/>
                <a:round/>
                <a:headEnd/>
                <a:tailEnd/>
              </a:ln>
            </p:spPr>
            <p:txBody>
              <a:bodyPr/>
              <a:lstStyle/>
              <a:p>
                <a:endParaRPr lang="ja-JP" altLang="en-US"/>
              </a:p>
            </p:txBody>
          </p:sp>
          <p:sp>
            <p:nvSpPr>
              <p:cNvPr id="1844" name="Freeform 877"/>
              <p:cNvSpPr>
                <a:spLocks/>
              </p:cNvSpPr>
              <p:nvPr/>
            </p:nvSpPr>
            <p:spPr bwMode="auto">
              <a:xfrm>
                <a:off x="3505" y="1306"/>
                <a:ext cx="14" cy="21"/>
              </a:xfrm>
              <a:custGeom>
                <a:avLst/>
                <a:gdLst/>
                <a:ahLst/>
                <a:cxnLst>
                  <a:cxn ang="0">
                    <a:pos x="56" y="170"/>
                  </a:cxn>
                  <a:cxn ang="0">
                    <a:pos x="0" y="154"/>
                  </a:cxn>
                  <a:cxn ang="0">
                    <a:pos x="22" y="77"/>
                  </a:cxn>
                  <a:cxn ang="0">
                    <a:pos x="44" y="0"/>
                  </a:cxn>
                  <a:cxn ang="0">
                    <a:pos x="99" y="15"/>
                  </a:cxn>
                  <a:cxn ang="0">
                    <a:pos x="77" y="92"/>
                  </a:cxn>
                  <a:cxn ang="0">
                    <a:pos x="56" y="170"/>
                  </a:cxn>
                </a:cxnLst>
                <a:rect l="0" t="0" r="r" b="b"/>
                <a:pathLst>
                  <a:path w="99" h="170">
                    <a:moveTo>
                      <a:pt x="56" y="170"/>
                    </a:moveTo>
                    <a:lnTo>
                      <a:pt x="0" y="154"/>
                    </a:lnTo>
                    <a:lnTo>
                      <a:pt x="22" y="77"/>
                    </a:lnTo>
                    <a:lnTo>
                      <a:pt x="44" y="0"/>
                    </a:lnTo>
                    <a:lnTo>
                      <a:pt x="99" y="15"/>
                    </a:lnTo>
                    <a:lnTo>
                      <a:pt x="77" y="92"/>
                    </a:lnTo>
                    <a:lnTo>
                      <a:pt x="56" y="170"/>
                    </a:lnTo>
                    <a:close/>
                  </a:path>
                </a:pathLst>
              </a:custGeom>
              <a:solidFill>
                <a:srgbClr val="FF0000"/>
              </a:solidFill>
              <a:ln w="9525">
                <a:noFill/>
                <a:round/>
                <a:headEnd/>
                <a:tailEnd/>
              </a:ln>
            </p:spPr>
            <p:txBody>
              <a:bodyPr/>
              <a:lstStyle/>
              <a:p>
                <a:endParaRPr lang="ja-JP" altLang="en-US"/>
              </a:p>
            </p:txBody>
          </p:sp>
          <p:sp>
            <p:nvSpPr>
              <p:cNvPr id="1845" name="Freeform 878"/>
              <p:cNvSpPr>
                <a:spLocks/>
              </p:cNvSpPr>
              <p:nvPr/>
            </p:nvSpPr>
            <p:spPr bwMode="auto">
              <a:xfrm>
                <a:off x="3504" y="1315"/>
                <a:ext cx="4" cy="10"/>
              </a:xfrm>
              <a:custGeom>
                <a:avLst/>
                <a:gdLst/>
                <a:ahLst/>
                <a:cxnLst>
                  <a:cxn ang="0">
                    <a:pos x="30" y="0"/>
                  </a:cxn>
                  <a:cxn ang="0">
                    <a:pos x="8" y="77"/>
                  </a:cxn>
                  <a:cxn ang="0">
                    <a:pos x="0" y="75"/>
                  </a:cxn>
                  <a:cxn ang="0">
                    <a:pos x="30" y="0"/>
                  </a:cxn>
                </a:cxnLst>
                <a:rect l="0" t="0" r="r" b="b"/>
                <a:pathLst>
                  <a:path w="30" h="77">
                    <a:moveTo>
                      <a:pt x="30" y="0"/>
                    </a:moveTo>
                    <a:lnTo>
                      <a:pt x="8" y="77"/>
                    </a:lnTo>
                    <a:lnTo>
                      <a:pt x="0" y="75"/>
                    </a:lnTo>
                    <a:lnTo>
                      <a:pt x="30" y="0"/>
                    </a:lnTo>
                    <a:close/>
                  </a:path>
                </a:pathLst>
              </a:custGeom>
              <a:solidFill>
                <a:srgbClr val="FF0000"/>
              </a:solidFill>
              <a:ln w="9525">
                <a:noFill/>
                <a:round/>
                <a:headEnd/>
                <a:tailEnd/>
              </a:ln>
            </p:spPr>
            <p:txBody>
              <a:bodyPr/>
              <a:lstStyle/>
              <a:p>
                <a:endParaRPr lang="ja-JP" altLang="en-US"/>
              </a:p>
            </p:txBody>
          </p:sp>
          <p:sp>
            <p:nvSpPr>
              <p:cNvPr id="1846" name="Freeform 879"/>
              <p:cNvSpPr>
                <a:spLocks/>
              </p:cNvSpPr>
              <p:nvPr/>
            </p:nvSpPr>
            <p:spPr bwMode="auto">
              <a:xfrm>
                <a:off x="3496" y="1303"/>
                <a:ext cx="17" cy="22"/>
              </a:xfrm>
              <a:custGeom>
                <a:avLst/>
                <a:gdLst/>
                <a:ahLst/>
                <a:cxnLst>
                  <a:cxn ang="0">
                    <a:pos x="54" y="171"/>
                  </a:cxn>
                  <a:cxn ang="0">
                    <a:pos x="0" y="148"/>
                  </a:cxn>
                  <a:cxn ang="0">
                    <a:pos x="31" y="75"/>
                  </a:cxn>
                  <a:cxn ang="0">
                    <a:pos x="60" y="0"/>
                  </a:cxn>
                  <a:cxn ang="0">
                    <a:pos x="114" y="22"/>
                  </a:cxn>
                  <a:cxn ang="0">
                    <a:pos x="84" y="96"/>
                  </a:cxn>
                  <a:cxn ang="0">
                    <a:pos x="54" y="171"/>
                  </a:cxn>
                </a:cxnLst>
                <a:rect l="0" t="0" r="r" b="b"/>
                <a:pathLst>
                  <a:path w="114" h="171">
                    <a:moveTo>
                      <a:pt x="54" y="171"/>
                    </a:moveTo>
                    <a:lnTo>
                      <a:pt x="0" y="148"/>
                    </a:lnTo>
                    <a:lnTo>
                      <a:pt x="31" y="75"/>
                    </a:lnTo>
                    <a:lnTo>
                      <a:pt x="60" y="0"/>
                    </a:lnTo>
                    <a:lnTo>
                      <a:pt x="114" y="22"/>
                    </a:lnTo>
                    <a:lnTo>
                      <a:pt x="84" y="96"/>
                    </a:lnTo>
                    <a:lnTo>
                      <a:pt x="54" y="171"/>
                    </a:lnTo>
                    <a:close/>
                  </a:path>
                </a:pathLst>
              </a:custGeom>
              <a:solidFill>
                <a:srgbClr val="FF0000"/>
              </a:solidFill>
              <a:ln w="9525">
                <a:noFill/>
                <a:round/>
                <a:headEnd/>
                <a:tailEnd/>
              </a:ln>
            </p:spPr>
            <p:txBody>
              <a:bodyPr/>
              <a:lstStyle/>
              <a:p>
                <a:endParaRPr lang="ja-JP" altLang="en-US"/>
              </a:p>
            </p:txBody>
          </p:sp>
          <p:sp>
            <p:nvSpPr>
              <p:cNvPr id="1847" name="Freeform 880"/>
              <p:cNvSpPr>
                <a:spLocks/>
              </p:cNvSpPr>
              <p:nvPr/>
            </p:nvSpPr>
            <p:spPr bwMode="auto">
              <a:xfrm>
                <a:off x="3495" y="1313"/>
                <a:ext cx="6" cy="9"/>
              </a:xfrm>
              <a:custGeom>
                <a:avLst/>
                <a:gdLst/>
                <a:ahLst/>
                <a:cxnLst>
                  <a:cxn ang="0">
                    <a:pos x="39" y="0"/>
                  </a:cxn>
                  <a:cxn ang="0">
                    <a:pos x="8" y="73"/>
                  </a:cxn>
                  <a:cxn ang="0">
                    <a:pos x="0" y="70"/>
                  </a:cxn>
                  <a:cxn ang="0">
                    <a:pos x="39" y="0"/>
                  </a:cxn>
                </a:cxnLst>
                <a:rect l="0" t="0" r="r" b="b"/>
                <a:pathLst>
                  <a:path w="39" h="73">
                    <a:moveTo>
                      <a:pt x="39" y="0"/>
                    </a:moveTo>
                    <a:lnTo>
                      <a:pt x="8" y="73"/>
                    </a:lnTo>
                    <a:lnTo>
                      <a:pt x="0" y="70"/>
                    </a:lnTo>
                    <a:lnTo>
                      <a:pt x="39" y="0"/>
                    </a:lnTo>
                    <a:close/>
                  </a:path>
                </a:pathLst>
              </a:custGeom>
              <a:solidFill>
                <a:srgbClr val="FF0000"/>
              </a:solidFill>
              <a:ln w="9525">
                <a:noFill/>
                <a:round/>
                <a:headEnd/>
                <a:tailEnd/>
              </a:ln>
            </p:spPr>
            <p:txBody>
              <a:bodyPr/>
              <a:lstStyle/>
              <a:p>
                <a:endParaRPr lang="ja-JP" altLang="en-US"/>
              </a:p>
            </p:txBody>
          </p:sp>
          <p:sp>
            <p:nvSpPr>
              <p:cNvPr id="1848" name="Freeform 881"/>
              <p:cNvSpPr>
                <a:spLocks/>
              </p:cNvSpPr>
              <p:nvPr/>
            </p:nvSpPr>
            <p:spPr bwMode="auto">
              <a:xfrm>
                <a:off x="3488" y="1300"/>
                <a:ext cx="18" cy="22"/>
              </a:xfrm>
              <a:custGeom>
                <a:avLst/>
                <a:gdLst/>
                <a:ahLst/>
                <a:cxnLst>
                  <a:cxn ang="0">
                    <a:pos x="51" y="169"/>
                  </a:cxn>
                  <a:cxn ang="0">
                    <a:pos x="0" y="143"/>
                  </a:cxn>
                  <a:cxn ang="0">
                    <a:pos x="39" y="72"/>
                  </a:cxn>
                  <a:cxn ang="0">
                    <a:pos x="77" y="0"/>
                  </a:cxn>
                  <a:cxn ang="0">
                    <a:pos x="127" y="28"/>
                  </a:cxn>
                  <a:cxn ang="0">
                    <a:pos x="90" y="99"/>
                  </a:cxn>
                  <a:cxn ang="0">
                    <a:pos x="51" y="169"/>
                  </a:cxn>
                </a:cxnLst>
                <a:rect l="0" t="0" r="r" b="b"/>
                <a:pathLst>
                  <a:path w="127" h="169">
                    <a:moveTo>
                      <a:pt x="51" y="169"/>
                    </a:moveTo>
                    <a:lnTo>
                      <a:pt x="0" y="143"/>
                    </a:lnTo>
                    <a:lnTo>
                      <a:pt x="39" y="72"/>
                    </a:lnTo>
                    <a:lnTo>
                      <a:pt x="77" y="0"/>
                    </a:lnTo>
                    <a:lnTo>
                      <a:pt x="127" y="28"/>
                    </a:lnTo>
                    <a:lnTo>
                      <a:pt x="90" y="99"/>
                    </a:lnTo>
                    <a:lnTo>
                      <a:pt x="51" y="169"/>
                    </a:lnTo>
                    <a:close/>
                  </a:path>
                </a:pathLst>
              </a:custGeom>
              <a:solidFill>
                <a:srgbClr val="FF0000"/>
              </a:solidFill>
              <a:ln w="9525">
                <a:noFill/>
                <a:round/>
                <a:headEnd/>
                <a:tailEnd/>
              </a:ln>
            </p:spPr>
            <p:txBody>
              <a:bodyPr/>
              <a:lstStyle/>
              <a:p>
                <a:endParaRPr lang="ja-JP" altLang="en-US"/>
              </a:p>
            </p:txBody>
          </p:sp>
          <p:sp>
            <p:nvSpPr>
              <p:cNvPr id="1849" name="Freeform 882"/>
              <p:cNvSpPr>
                <a:spLocks/>
              </p:cNvSpPr>
              <p:nvPr/>
            </p:nvSpPr>
            <p:spPr bwMode="auto">
              <a:xfrm>
                <a:off x="3487" y="1309"/>
                <a:ext cx="6" cy="9"/>
              </a:xfrm>
              <a:custGeom>
                <a:avLst/>
                <a:gdLst/>
                <a:ahLst/>
                <a:cxnLst>
                  <a:cxn ang="0">
                    <a:pos x="45" y="0"/>
                  </a:cxn>
                  <a:cxn ang="0">
                    <a:pos x="6" y="71"/>
                  </a:cxn>
                  <a:cxn ang="0">
                    <a:pos x="0" y="67"/>
                  </a:cxn>
                  <a:cxn ang="0">
                    <a:pos x="45" y="0"/>
                  </a:cxn>
                </a:cxnLst>
                <a:rect l="0" t="0" r="r" b="b"/>
                <a:pathLst>
                  <a:path w="45" h="71">
                    <a:moveTo>
                      <a:pt x="45" y="0"/>
                    </a:moveTo>
                    <a:lnTo>
                      <a:pt x="6" y="71"/>
                    </a:lnTo>
                    <a:lnTo>
                      <a:pt x="0" y="67"/>
                    </a:lnTo>
                    <a:lnTo>
                      <a:pt x="45" y="0"/>
                    </a:lnTo>
                    <a:close/>
                  </a:path>
                </a:pathLst>
              </a:custGeom>
              <a:solidFill>
                <a:srgbClr val="FF0000"/>
              </a:solidFill>
              <a:ln w="9525">
                <a:noFill/>
                <a:round/>
                <a:headEnd/>
                <a:tailEnd/>
              </a:ln>
            </p:spPr>
            <p:txBody>
              <a:bodyPr/>
              <a:lstStyle/>
              <a:p>
                <a:endParaRPr lang="ja-JP" altLang="en-US"/>
              </a:p>
            </p:txBody>
          </p:sp>
          <p:sp>
            <p:nvSpPr>
              <p:cNvPr id="1850" name="Freeform 883"/>
              <p:cNvSpPr>
                <a:spLocks/>
              </p:cNvSpPr>
              <p:nvPr/>
            </p:nvSpPr>
            <p:spPr bwMode="auto">
              <a:xfrm>
                <a:off x="3480" y="1297"/>
                <a:ext cx="20" cy="21"/>
              </a:xfrm>
              <a:custGeom>
                <a:avLst/>
                <a:gdLst/>
                <a:ahLst/>
                <a:cxnLst>
                  <a:cxn ang="0">
                    <a:pos x="48" y="166"/>
                  </a:cxn>
                  <a:cxn ang="0">
                    <a:pos x="0" y="134"/>
                  </a:cxn>
                  <a:cxn ang="0">
                    <a:pos x="45" y="68"/>
                  </a:cxn>
                  <a:cxn ang="0">
                    <a:pos x="90" y="0"/>
                  </a:cxn>
                  <a:cxn ang="0">
                    <a:pos x="137" y="32"/>
                  </a:cxn>
                  <a:cxn ang="0">
                    <a:pos x="93" y="99"/>
                  </a:cxn>
                  <a:cxn ang="0">
                    <a:pos x="48" y="166"/>
                  </a:cxn>
                </a:cxnLst>
                <a:rect l="0" t="0" r="r" b="b"/>
                <a:pathLst>
                  <a:path w="137" h="166">
                    <a:moveTo>
                      <a:pt x="48" y="166"/>
                    </a:moveTo>
                    <a:lnTo>
                      <a:pt x="0" y="134"/>
                    </a:lnTo>
                    <a:lnTo>
                      <a:pt x="45" y="68"/>
                    </a:lnTo>
                    <a:lnTo>
                      <a:pt x="90" y="0"/>
                    </a:lnTo>
                    <a:lnTo>
                      <a:pt x="137" y="32"/>
                    </a:lnTo>
                    <a:lnTo>
                      <a:pt x="93" y="99"/>
                    </a:lnTo>
                    <a:lnTo>
                      <a:pt x="48" y="166"/>
                    </a:lnTo>
                    <a:close/>
                  </a:path>
                </a:pathLst>
              </a:custGeom>
              <a:solidFill>
                <a:srgbClr val="FF0000"/>
              </a:solidFill>
              <a:ln w="9525">
                <a:noFill/>
                <a:round/>
                <a:headEnd/>
                <a:tailEnd/>
              </a:ln>
            </p:spPr>
            <p:txBody>
              <a:bodyPr/>
              <a:lstStyle/>
              <a:p>
                <a:endParaRPr lang="ja-JP" altLang="en-US"/>
              </a:p>
            </p:txBody>
          </p:sp>
          <p:sp>
            <p:nvSpPr>
              <p:cNvPr id="1851" name="Freeform 884"/>
              <p:cNvSpPr>
                <a:spLocks/>
              </p:cNvSpPr>
              <p:nvPr/>
            </p:nvSpPr>
            <p:spPr bwMode="auto">
              <a:xfrm>
                <a:off x="3479" y="1305"/>
                <a:ext cx="8" cy="9"/>
              </a:xfrm>
              <a:custGeom>
                <a:avLst/>
                <a:gdLst/>
                <a:ahLst/>
                <a:cxnLst>
                  <a:cxn ang="0">
                    <a:pos x="51" y="0"/>
                  </a:cxn>
                  <a:cxn ang="0">
                    <a:pos x="6" y="66"/>
                  </a:cxn>
                  <a:cxn ang="0">
                    <a:pos x="0" y="61"/>
                  </a:cxn>
                  <a:cxn ang="0">
                    <a:pos x="51" y="0"/>
                  </a:cxn>
                </a:cxnLst>
                <a:rect l="0" t="0" r="r" b="b"/>
                <a:pathLst>
                  <a:path w="51" h="66">
                    <a:moveTo>
                      <a:pt x="51" y="0"/>
                    </a:moveTo>
                    <a:lnTo>
                      <a:pt x="6" y="66"/>
                    </a:lnTo>
                    <a:lnTo>
                      <a:pt x="0" y="61"/>
                    </a:lnTo>
                    <a:lnTo>
                      <a:pt x="51" y="0"/>
                    </a:lnTo>
                    <a:close/>
                  </a:path>
                </a:pathLst>
              </a:custGeom>
              <a:solidFill>
                <a:srgbClr val="FF0000"/>
              </a:solidFill>
              <a:ln w="9525">
                <a:noFill/>
                <a:round/>
                <a:headEnd/>
                <a:tailEnd/>
              </a:ln>
            </p:spPr>
            <p:txBody>
              <a:bodyPr/>
              <a:lstStyle/>
              <a:p>
                <a:endParaRPr lang="ja-JP" altLang="en-US"/>
              </a:p>
            </p:txBody>
          </p:sp>
          <p:sp>
            <p:nvSpPr>
              <p:cNvPr id="1852" name="Freeform 885"/>
              <p:cNvSpPr>
                <a:spLocks/>
              </p:cNvSpPr>
              <p:nvPr/>
            </p:nvSpPr>
            <p:spPr bwMode="auto">
              <a:xfrm>
                <a:off x="3473" y="1293"/>
                <a:ext cx="21" cy="20"/>
              </a:xfrm>
              <a:custGeom>
                <a:avLst/>
                <a:gdLst/>
                <a:ahLst/>
                <a:cxnLst>
                  <a:cxn ang="0">
                    <a:pos x="45" y="161"/>
                  </a:cxn>
                  <a:cxn ang="0">
                    <a:pos x="0" y="125"/>
                  </a:cxn>
                  <a:cxn ang="0">
                    <a:pos x="51" y="63"/>
                  </a:cxn>
                  <a:cxn ang="0">
                    <a:pos x="102" y="0"/>
                  </a:cxn>
                  <a:cxn ang="0">
                    <a:pos x="147" y="37"/>
                  </a:cxn>
                  <a:cxn ang="0">
                    <a:pos x="96" y="100"/>
                  </a:cxn>
                  <a:cxn ang="0">
                    <a:pos x="45" y="161"/>
                  </a:cxn>
                </a:cxnLst>
                <a:rect l="0" t="0" r="r" b="b"/>
                <a:pathLst>
                  <a:path w="147" h="161">
                    <a:moveTo>
                      <a:pt x="45" y="161"/>
                    </a:moveTo>
                    <a:lnTo>
                      <a:pt x="0" y="125"/>
                    </a:lnTo>
                    <a:lnTo>
                      <a:pt x="51" y="63"/>
                    </a:lnTo>
                    <a:lnTo>
                      <a:pt x="102" y="0"/>
                    </a:lnTo>
                    <a:lnTo>
                      <a:pt x="147" y="37"/>
                    </a:lnTo>
                    <a:lnTo>
                      <a:pt x="96" y="100"/>
                    </a:lnTo>
                    <a:lnTo>
                      <a:pt x="45" y="161"/>
                    </a:lnTo>
                    <a:close/>
                  </a:path>
                </a:pathLst>
              </a:custGeom>
              <a:solidFill>
                <a:srgbClr val="FF0000"/>
              </a:solidFill>
              <a:ln w="9525">
                <a:noFill/>
                <a:round/>
                <a:headEnd/>
                <a:tailEnd/>
              </a:ln>
            </p:spPr>
            <p:txBody>
              <a:bodyPr/>
              <a:lstStyle/>
              <a:p>
                <a:endParaRPr lang="ja-JP" altLang="en-US"/>
              </a:p>
            </p:txBody>
          </p:sp>
          <p:sp>
            <p:nvSpPr>
              <p:cNvPr id="1853" name="Freeform 886"/>
              <p:cNvSpPr>
                <a:spLocks/>
              </p:cNvSpPr>
              <p:nvPr/>
            </p:nvSpPr>
            <p:spPr bwMode="auto">
              <a:xfrm>
                <a:off x="3472" y="1301"/>
                <a:ext cx="8" cy="8"/>
              </a:xfrm>
              <a:custGeom>
                <a:avLst/>
                <a:gdLst/>
                <a:ahLst/>
                <a:cxnLst>
                  <a:cxn ang="0">
                    <a:pos x="57" y="0"/>
                  </a:cxn>
                  <a:cxn ang="0">
                    <a:pos x="6" y="62"/>
                  </a:cxn>
                  <a:cxn ang="0">
                    <a:pos x="0" y="57"/>
                  </a:cxn>
                  <a:cxn ang="0">
                    <a:pos x="57" y="0"/>
                  </a:cxn>
                </a:cxnLst>
                <a:rect l="0" t="0" r="r" b="b"/>
                <a:pathLst>
                  <a:path w="57" h="62">
                    <a:moveTo>
                      <a:pt x="57" y="0"/>
                    </a:moveTo>
                    <a:lnTo>
                      <a:pt x="6" y="62"/>
                    </a:lnTo>
                    <a:lnTo>
                      <a:pt x="0" y="57"/>
                    </a:lnTo>
                    <a:lnTo>
                      <a:pt x="57" y="0"/>
                    </a:lnTo>
                    <a:close/>
                  </a:path>
                </a:pathLst>
              </a:custGeom>
              <a:solidFill>
                <a:srgbClr val="FF0000"/>
              </a:solidFill>
              <a:ln w="9525">
                <a:noFill/>
                <a:round/>
                <a:headEnd/>
                <a:tailEnd/>
              </a:ln>
            </p:spPr>
            <p:txBody>
              <a:bodyPr/>
              <a:lstStyle/>
              <a:p>
                <a:endParaRPr lang="ja-JP" altLang="en-US"/>
              </a:p>
            </p:txBody>
          </p:sp>
          <p:sp>
            <p:nvSpPr>
              <p:cNvPr id="1854" name="Freeform 887"/>
              <p:cNvSpPr>
                <a:spLocks/>
              </p:cNvSpPr>
              <p:nvPr/>
            </p:nvSpPr>
            <p:spPr bwMode="auto">
              <a:xfrm>
                <a:off x="3466" y="1289"/>
                <a:ext cx="22" cy="19"/>
              </a:xfrm>
              <a:custGeom>
                <a:avLst/>
                <a:gdLst/>
                <a:ahLst/>
                <a:cxnLst>
                  <a:cxn ang="0">
                    <a:pos x="41" y="156"/>
                  </a:cxn>
                  <a:cxn ang="0">
                    <a:pos x="0" y="114"/>
                  </a:cxn>
                  <a:cxn ang="0">
                    <a:pos x="57" y="57"/>
                  </a:cxn>
                  <a:cxn ang="0">
                    <a:pos x="114" y="0"/>
                  </a:cxn>
                  <a:cxn ang="0">
                    <a:pos x="156" y="42"/>
                  </a:cxn>
                  <a:cxn ang="0">
                    <a:pos x="98" y="99"/>
                  </a:cxn>
                  <a:cxn ang="0">
                    <a:pos x="41" y="156"/>
                  </a:cxn>
                </a:cxnLst>
                <a:rect l="0" t="0" r="r" b="b"/>
                <a:pathLst>
                  <a:path w="156" h="156">
                    <a:moveTo>
                      <a:pt x="41" y="156"/>
                    </a:moveTo>
                    <a:lnTo>
                      <a:pt x="0" y="114"/>
                    </a:lnTo>
                    <a:lnTo>
                      <a:pt x="57" y="57"/>
                    </a:lnTo>
                    <a:lnTo>
                      <a:pt x="114" y="0"/>
                    </a:lnTo>
                    <a:lnTo>
                      <a:pt x="156" y="42"/>
                    </a:lnTo>
                    <a:lnTo>
                      <a:pt x="98" y="99"/>
                    </a:lnTo>
                    <a:lnTo>
                      <a:pt x="41" y="156"/>
                    </a:lnTo>
                    <a:close/>
                  </a:path>
                </a:pathLst>
              </a:custGeom>
              <a:solidFill>
                <a:srgbClr val="FF0000"/>
              </a:solidFill>
              <a:ln w="9525">
                <a:noFill/>
                <a:round/>
                <a:headEnd/>
                <a:tailEnd/>
              </a:ln>
            </p:spPr>
            <p:txBody>
              <a:bodyPr/>
              <a:lstStyle/>
              <a:p>
                <a:endParaRPr lang="ja-JP" altLang="en-US"/>
              </a:p>
            </p:txBody>
          </p:sp>
          <p:sp>
            <p:nvSpPr>
              <p:cNvPr id="1855" name="Freeform 888"/>
              <p:cNvSpPr>
                <a:spLocks/>
              </p:cNvSpPr>
              <p:nvPr/>
            </p:nvSpPr>
            <p:spPr bwMode="auto">
              <a:xfrm>
                <a:off x="3465" y="1296"/>
                <a:ext cx="9" cy="7"/>
              </a:xfrm>
              <a:custGeom>
                <a:avLst/>
                <a:gdLst/>
                <a:ahLst/>
                <a:cxnLst>
                  <a:cxn ang="0">
                    <a:pos x="62" y="0"/>
                  </a:cxn>
                  <a:cxn ang="0">
                    <a:pos x="5" y="57"/>
                  </a:cxn>
                  <a:cxn ang="0">
                    <a:pos x="0" y="52"/>
                  </a:cxn>
                  <a:cxn ang="0">
                    <a:pos x="62" y="0"/>
                  </a:cxn>
                </a:cxnLst>
                <a:rect l="0" t="0" r="r" b="b"/>
                <a:pathLst>
                  <a:path w="62" h="57">
                    <a:moveTo>
                      <a:pt x="62" y="0"/>
                    </a:moveTo>
                    <a:lnTo>
                      <a:pt x="5" y="57"/>
                    </a:lnTo>
                    <a:lnTo>
                      <a:pt x="0" y="52"/>
                    </a:lnTo>
                    <a:lnTo>
                      <a:pt x="62" y="0"/>
                    </a:lnTo>
                    <a:close/>
                  </a:path>
                </a:pathLst>
              </a:custGeom>
              <a:solidFill>
                <a:srgbClr val="FF0000"/>
              </a:solidFill>
              <a:ln w="9525">
                <a:noFill/>
                <a:round/>
                <a:headEnd/>
                <a:tailEnd/>
              </a:ln>
            </p:spPr>
            <p:txBody>
              <a:bodyPr/>
              <a:lstStyle/>
              <a:p>
                <a:endParaRPr lang="ja-JP" altLang="en-US"/>
              </a:p>
            </p:txBody>
          </p:sp>
          <p:sp>
            <p:nvSpPr>
              <p:cNvPr id="1856" name="Freeform 889"/>
              <p:cNvSpPr>
                <a:spLocks/>
              </p:cNvSpPr>
              <p:nvPr/>
            </p:nvSpPr>
            <p:spPr bwMode="auto">
              <a:xfrm>
                <a:off x="3460" y="1284"/>
                <a:ext cx="23" cy="18"/>
              </a:xfrm>
              <a:custGeom>
                <a:avLst/>
                <a:gdLst/>
                <a:ahLst/>
                <a:cxnLst>
                  <a:cxn ang="0">
                    <a:pos x="38" y="148"/>
                  </a:cxn>
                  <a:cxn ang="0">
                    <a:pos x="0" y="103"/>
                  </a:cxn>
                  <a:cxn ang="0">
                    <a:pos x="63" y="52"/>
                  </a:cxn>
                  <a:cxn ang="0">
                    <a:pos x="124" y="0"/>
                  </a:cxn>
                  <a:cxn ang="0">
                    <a:pos x="163" y="46"/>
                  </a:cxn>
                  <a:cxn ang="0">
                    <a:pos x="100" y="96"/>
                  </a:cxn>
                  <a:cxn ang="0">
                    <a:pos x="38" y="148"/>
                  </a:cxn>
                </a:cxnLst>
                <a:rect l="0" t="0" r="r" b="b"/>
                <a:pathLst>
                  <a:path w="163" h="148">
                    <a:moveTo>
                      <a:pt x="38" y="148"/>
                    </a:moveTo>
                    <a:lnTo>
                      <a:pt x="0" y="103"/>
                    </a:lnTo>
                    <a:lnTo>
                      <a:pt x="63" y="52"/>
                    </a:lnTo>
                    <a:lnTo>
                      <a:pt x="124" y="0"/>
                    </a:lnTo>
                    <a:lnTo>
                      <a:pt x="163" y="46"/>
                    </a:lnTo>
                    <a:lnTo>
                      <a:pt x="100" y="96"/>
                    </a:lnTo>
                    <a:lnTo>
                      <a:pt x="38" y="148"/>
                    </a:lnTo>
                    <a:close/>
                  </a:path>
                </a:pathLst>
              </a:custGeom>
              <a:solidFill>
                <a:srgbClr val="FF0000"/>
              </a:solidFill>
              <a:ln w="9525">
                <a:noFill/>
                <a:round/>
                <a:headEnd/>
                <a:tailEnd/>
              </a:ln>
            </p:spPr>
            <p:txBody>
              <a:bodyPr/>
              <a:lstStyle/>
              <a:p>
                <a:endParaRPr lang="ja-JP" altLang="en-US"/>
              </a:p>
            </p:txBody>
          </p:sp>
          <p:sp>
            <p:nvSpPr>
              <p:cNvPr id="1857" name="Freeform 890"/>
              <p:cNvSpPr>
                <a:spLocks/>
              </p:cNvSpPr>
              <p:nvPr/>
            </p:nvSpPr>
            <p:spPr bwMode="auto">
              <a:xfrm>
                <a:off x="3459" y="1290"/>
                <a:ext cx="10" cy="6"/>
              </a:xfrm>
              <a:custGeom>
                <a:avLst/>
                <a:gdLst/>
                <a:ahLst/>
                <a:cxnLst>
                  <a:cxn ang="0">
                    <a:pos x="67" y="0"/>
                  </a:cxn>
                  <a:cxn ang="0">
                    <a:pos x="4" y="51"/>
                  </a:cxn>
                  <a:cxn ang="0">
                    <a:pos x="0" y="44"/>
                  </a:cxn>
                  <a:cxn ang="0">
                    <a:pos x="67" y="0"/>
                  </a:cxn>
                </a:cxnLst>
                <a:rect l="0" t="0" r="r" b="b"/>
                <a:pathLst>
                  <a:path w="67" h="51">
                    <a:moveTo>
                      <a:pt x="67" y="0"/>
                    </a:moveTo>
                    <a:lnTo>
                      <a:pt x="4" y="51"/>
                    </a:lnTo>
                    <a:lnTo>
                      <a:pt x="0" y="44"/>
                    </a:lnTo>
                    <a:lnTo>
                      <a:pt x="67" y="0"/>
                    </a:lnTo>
                    <a:close/>
                  </a:path>
                </a:pathLst>
              </a:custGeom>
              <a:solidFill>
                <a:srgbClr val="FF0000"/>
              </a:solidFill>
              <a:ln w="9525">
                <a:noFill/>
                <a:round/>
                <a:headEnd/>
                <a:tailEnd/>
              </a:ln>
            </p:spPr>
            <p:txBody>
              <a:bodyPr/>
              <a:lstStyle/>
              <a:p>
                <a:endParaRPr lang="ja-JP" altLang="en-US"/>
              </a:p>
            </p:txBody>
          </p:sp>
          <p:sp>
            <p:nvSpPr>
              <p:cNvPr id="1858" name="Freeform 891"/>
              <p:cNvSpPr>
                <a:spLocks/>
              </p:cNvSpPr>
              <p:nvPr/>
            </p:nvSpPr>
            <p:spPr bwMode="auto">
              <a:xfrm>
                <a:off x="3455" y="1278"/>
                <a:ext cx="24" cy="18"/>
              </a:xfrm>
              <a:custGeom>
                <a:avLst/>
                <a:gdLst/>
                <a:ahLst/>
                <a:cxnLst>
                  <a:cxn ang="0">
                    <a:pos x="33" y="138"/>
                  </a:cxn>
                  <a:cxn ang="0">
                    <a:pos x="0" y="90"/>
                  </a:cxn>
                  <a:cxn ang="0">
                    <a:pos x="66" y="45"/>
                  </a:cxn>
                  <a:cxn ang="0">
                    <a:pos x="133" y="0"/>
                  </a:cxn>
                  <a:cxn ang="0">
                    <a:pos x="167" y="49"/>
                  </a:cxn>
                  <a:cxn ang="0">
                    <a:pos x="100" y="94"/>
                  </a:cxn>
                  <a:cxn ang="0">
                    <a:pos x="33" y="138"/>
                  </a:cxn>
                </a:cxnLst>
                <a:rect l="0" t="0" r="r" b="b"/>
                <a:pathLst>
                  <a:path w="167" h="138">
                    <a:moveTo>
                      <a:pt x="33" y="138"/>
                    </a:moveTo>
                    <a:lnTo>
                      <a:pt x="0" y="90"/>
                    </a:lnTo>
                    <a:lnTo>
                      <a:pt x="66" y="45"/>
                    </a:lnTo>
                    <a:lnTo>
                      <a:pt x="133" y="0"/>
                    </a:lnTo>
                    <a:lnTo>
                      <a:pt x="167" y="49"/>
                    </a:lnTo>
                    <a:lnTo>
                      <a:pt x="100" y="94"/>
                    </a:lnTo>
                    <a:lnTo>
                      <a:pt x="33" y="138"/>
                    </a:lnTo>
                    <a:close/>
                  </a:path>
                </a:pathLst>
              </a:custGeom>
              <a:solidFill>
                <a:srgbClr val="FF0000"/>
              </a:solidFill>
              <a:ln w="9525">
                <a:noFill/>
                <a:round/>
                <a:headEnd/>
                <a:tailEnd/>
              </a:ln>
            </p:spPr>
            <p:txBody>
              <a:bodyPr/>
              <a:lstStyle/>
              <a:p>
                <a:endParaRPr lang="ja-JP" altLang="en-US"/>
              </a:p>
            </p:txBody>
          </p:sp>
          <p:sp>
            <p:nvSpPr>
              <p:cNvPr id="1859" name="Freeform 892"/>
              <p:cNvSpPr>
                <a:spLocks/>
              </p:cNvSpPr>
              <p:nvPr/>
            </p:nvSpPr>
            <p:spPr bwMode="auto">
              <a:xfrm>
                <a:off x="3454" y="1284"/>
                <a:ext cx="10" cy="6"/>
              </a:xfrm>
              <a:custGeom>
                <a:avLst/>
                <a:gdLst/>
                <a:ahLst/>
                <a:cxnLst>
                  <a:cxn ang="0">
                    <a:pos x="70" y="0"/>
                  </a:cxn>
                  <a:cxn ang="0">
                    <a:pos x="4" y="45"/>
                  </a:cxn>
                  <a:cxn ang="0">
                    <a:pos x="0" y="39"/>
                  </a:cxn>
                  <a:cxn ang="0">
                    <a:pos x="70" y="0"/>
                  </a:cxn>
                </a:cxnLst>
                <a:rect l="0" t="0" r="r" b="b"/>
                <a:pathLst>
                  <a:path w="70" h="45">
                    <a:moveTo>
                      <a:pt x="70" y="0"/>
                    </a:moveTo>
                    <a:lnTo>
                      <a:pt x="4" y="45"/>
                    </a:lnTo>
                    <a:lnTo>
                      <a:pt x="0" y="39"/>
                    </a:lnTo>
                    <a:lnTo>
                      <a:pt x="70" y="0"/>
                    </a:lnTo>
                    <a:close/>
                  </a:path>
                </a:pathLst>
              </a:custGeom>
              <a:solidFill>
                <a:srgbClr val="FF0000"/>
              </a:solidFill>
              <a:ln w="9525">
                <a:noFill/>
                <a:round/>
                <a:headEnd/>
                <a:tailEnd/>
              </a:ln>
            </p:spPr>
            <p:txBody>
              <a:bodyPr/>
              <a:lstStyle/>
              <a:p>
                <a:endParaRPr lang="ja-JP" altLang="en-US"/>
              </a:p>
            </p:txBody>
          </p:sp>
          <p:sp>
            <p:nvSpPr>
              <p:cNvPr id="1860" name="Freeform 893"/>
              <p:cNvSpPr>
                <a:spLocks/>
              </p:cNvSpPr>
              <p:nvPr/>
            </p:nvSpPr>
            <p:spPr bwMode="auto">
              <a:xfrm>
                <a:off x="3450" y="1273"/>
                <a:ext cx="24" cy="16"/>
              </a:xfrm>
              <a:custGeom>
                <a:avLst/>
                <a:gdLst/>
                <a:ahLst/>
                <a:cxnLst>
                  <a:cxn ang="0">
                    <a:pos x="30" y="130"/>
                  </a:cxn>
                  <a:cxn ang="0">
                    <a:pos x="0" y="78"/>
                  </a:cxn>
                  <a:cxn ang="0">
                    <a:pos x="71" y="39"/>
                  </a:cxn>
                  <a:cxn ang="0">
                    <a:pos x="141" y="0"/>
                  </a:cxn>
                  <a:cxn ang="0">
                    <a:pos x="171" y="53"/>
                  </a:cxn>
                  <a:cxn ang="0">
                    <a:pos x="100" y="91"/>
                  </a:cxn>
                  <a:cxn ang="0">
                    <a:pos x="30" y="130"/>
                  </a:cxn>
                </a:cxnLst>
                <a:rect l="0" t="0" r="r" b="b"/>
                <a:pathLst>
                  <a:path w="171" h="130">
                    <a:moveTo>
                      <a:pt x="30" y="130"/>
                    </a:moveTo>
                    <a:lnTo>
                      <a:pt x="0" y="78"/>
                    </a:lnTo>
                    <a:lnTo>
                      <a:pt x="71" y="39"/>
                    </a:lnTo>
                    <a:lnTo>
                      <a:pt x="141" y="0"/>
                    </a:lnTo>
                    <a:lnTo>
                      <a:pt x="171" y="53"/>
                    </a:lnTo>
                    <a:lnTo>
                      <a:pt x="100" y="91"/>
                    </a:lnTo>
                    <a:lnTo>
                      <a:pt x="30" y="130"/>
                    </a:lnTo>
                    <a:close/>
                  </a:path>
                </a:pathLst>
              </a:custGeom>
              <a:solidFill>
                <a:srgbClr val="FF0000"/>
              </a:solidFill>
              <a:ln w="9525">
                <a:noFill/>
                <a:round/>
                <a:headEnd/>
                <a:tailEnd/>
              </a:ln>
            </p:spPr>
            <p:txBody>
              <a:bodyPr/>
              <a:lstStyle/>
              <a:p>
                <a:endParaRPr lang="ja-JP" altLang="en-US"/>
              </a:p>
            </p:txBody>
          </p:sp>
          <p:sp>
            <p:nvSpPr>
              <p:cNvPr id="1861" name="Freeform 894"/>
              <p:cNvSpPr>
                <a:spLocks/>
              </p:cNvSpPr>
              <p:nvPr/>
            </p:nvSpPr>
            <p:spPr bwMode="auto">
              <a:xfrm>
                <a:off x="3449" y="1277"/>
                <a:ext cx="11" cy="5"/>
              </a:xfrm>
              <a:custGeom>
                <a:avLst/>
                <a:gdLst/>
                <a:ahLst/>
                <a:cxnLst>
                  <a:cxn ang="0">
                    <a:pos x="74" y="0"/>
                  </a:cxn>
                  <a:cxn ang="0">
                    <a:pos x="3" y="39"/>
                  </a:cxn>
                  <a:cxn ang="0">
                    <a:pos x="0" y="33"/>
                  </a:cxn>
                  <a:cxn ang="0">
                    <a:pos x="74" y="0"/>
                  </a:cxn>
                </a:cxnLst>
                <a:rect l="0" t="0" r="r" b="b"/>
                <a:pathLst>
                  <a:path w="74" h="39">
                    <a:moveTo>
                      <a:pt x="74" y="0"/>
                    </a:moveTo>
                    <a:lnTo>
                      <a:pt x="3" y="39"/>
                    </a:lnTo>
                    <a:lnTo>
                      <a:pt x="0" y="33"/>
                    </a:lnTo>
                    <a:lnTo>
                      <a:pt x="74" y="0"/>
                    </a:lnTo>
                    <a:close/>
                  </a:path>
                </a:pathLst>
              </a:custGeom>
              <a:solidFill>
                <a:srgbClr val="FF0000"/>
              </a:solidFill>
              <a:ln w="9525">
                <a:noFill/>
                <a:round/>
                <a:headEnd/>
                <a:tailEnd/>
              </a:ln>
            </p:spPr>
            <p:txBody>
              <a:bodyPr/>
              <a:lstStyle/>
              <a:p>
                <a:endParaRPr lang="ja-JP" altLang="en-US"/>
              </a:p>
            </p:txBody>
          </p:sp>
          <p:sp>
            <p:nvSpPr>
              <p:cNvPr id="1862" name="Freeform 895"/>
              <p:cNvSpPr>
                <a:spLocks/>
              </p:cNvSpPr>
              <p:nvPr/>
            </p:nvSpPr>
            <p:spPr bwMode="auto">
              <a:xfrm>
                <a:off x="3446" y="1267"/>
                <a:ext cx="25" cy="15"/>
              </a:xfrm>
              <a:custGeom>
                <a:avLst/>
                <a:gdLst/>
                <a:ahLst/>
                <a:cxnLst>
                  <a:cxn ang="0">
                    <a:pos x="25" y="121"/>
                  </a:cxn>
                  <a:cxn ang="0">
                    <a:pos x="0" y="65"/>
                  </a:cxn>
                  <a:cxn ang="0">
                    <a:pos x="75" y="33"/>
                  </a:cxn>
                  <a:cxn ang="0">
                    <a:pos x="149" y="0"/>
                  </a:cxn>
                  <a:cxn ang="0">
                    <a:pos x="173" y="55"/>
                  </a:cxn>
                  <a:cxn ang="0">
                    <a:pos x="99" y="88"/>
                  </a:cxn>
                  <a:cxn ang="0">
                    <a:pos x="25" y="121"/>
                  </a:cxn>
                </a:cxnLst>
                <a:rect l="0" t="0" r="r" b="b"/>
                <a:pathLst>
                  <a:path w="173" h="121">
                    <a:moveTo>
                      <a:pt x="25" y="121"/>
                    </a:moveTo>
                    <a:lnTo>
                      <a:pt x="0" y="65"/>
                    </a:lnTo>
                    <a:lnTo>
                      <a:pt x="75" y="33"/>
                    </a:lnTo>
                    <a:lnTo>
                      <a:pt x="149" y="0"/>
                    </a:lnTo>
                    <a:lnTo>
                      <a:pt x="173" y="55"/>
                    </a:lnTo>
                    <a:lnTo>
                      <a:pt x="99" y="88"/>
                    </a:lnTo>
                    <a:lnTo>
                      <a:pt x="25" y="121"/>
                    </a:lnTo>
                    <a:close/>
                  </a:path>
                </a:pathLst>
              </a:custGeom>
              <a:solidFill>
                <a:srgbClr val="FF0000"/>
              </a:solidFill>
              <a:ln w="9525">
                <a:noFill/>
                <a:round/>
                <a:headEnd/>
                <a:tailEnd/>
              </a:ln>
            </p:spPr>
            <p:txBody>
              <a:bodyPr/>
              <a:lstStyle/>
              <a:p>
                <a:endParaRPr lang="ja-JP" altLang="en-US"/>
              </a:p>
            </p:txBody>
          </p:sp>
          <p:sp>
            <p:nvSpPr>
              <p:cNvPr id="1863" name="Freeform 896"/>
              <p:cNvSpPr>
                <a:spLocks/>
              </p:cNvSpPr>
              <p:nvPr/>
            </p:nvSpPr>
            <p:spPr bwMode="auto">
              <a:xfrm>
                <a:off x="3446" y="1271"/>
                <a:ext cx="11" cy="4"/>
              </a:xfrm>
              <a:custGeom>
                <a:avLst/>
                <a:gdLst/>
                <a:ahLst/>
                <a:cxnLst>
                  <a:cxn ang="0">
                    <a:pos x="77" y="0"/>
                  </a:cxn>
                  <a:cxn ang="0">
                    <a:pos x="2" y="32"/>
                  </a:cxn>
                  <a:cxn ang="0">
                    <a:pos x="0" y="25"/>
                  </a:cxn>
                  <a:cxn ang="0">
                    <a:pos x="77" y="0"/>
                  </a:cxn>
                </a:cxnLst>
                <a:rect l="0" t="0" r="r" b="b"/>
                <a:pathLst>
                  <a:path w="77" h="32">
                    <a:moveTo>
                      <a:pt x="77" y="0"/>
                    </a:moveTo>
                    <a:lnTo>
                      <a:pt x="2" y="32"/>
                    </a:lnTo>
                    <a:lnTo>
                      <a:pt x="0" y="25"/>
                    </a:lnTo>
                    <a:lnTo>
                      <a:pt x="77" y="0"/>
                    </a:lnTo>
                    <a:close/>
                  </a:path>
                </a:pathLst>
              </a:custGeom>
              <a:solidFill>
                <a:srgbClr val="FF0000"/>
              </a:solidFill>
              <a:ln w="9525">
                <a:noFill/>
                <a:round/>
                <a:headEnd/>
                <a:tailEnd/>
              </a:ln>
            </p:spPr>
            <p:txBody>
              <a:bodyPr/>
              <a:lstStyle/>
              <a:p>
                <a:endParaRPr lang="ja-JP" altLang="en-US"/>
              </a:p>
            </p:txBody>
          </p:sp>
          <p:sp>
            <p:nvSpPr>
              <p:cNvPr id="1864" name="Freeform 897"/>
              <p:cNvSpPr>
                <a:spLocks/>
              </p:cNvSpPr>
              <p:nvPr/>
            </p:nvSpPr>
            <p:spPr bwMode="auto">
              <a:xfrm>
                <a:off x="3443" y="1260"/>
                <a:ext cx="24" cy="14"/>
              </a:xfrm>
              <a:custGeom>
                <a:avLst/>
                <a:gdLst/>
                <a:ahLst/>
                <a:cxnLst>
                  <a:cxn ang="0">
                    <a:pos x="20" y="109"/>
                  </a:cxn>
                  <a:cxn ang="0">
                    <a:pos x="0" y="50"/>
                  </a:cxn>
                  <a:cxn ang="0">
                    <a:pos x="77" y="25"/>
                  </a:cxn>
                  <a:cxn ang="0">
                    <a:pos x="154" y="0"/>
                  </a:cxn>
                  <a:cxn ang="0">
                    <a:pos x="173" y="59"/>
                  </a:cxn>
                  <a:cxn ang="0">
                    <a:pos x="97" y="84"/>
                  </a:cxn>
                  <a:cxn ang="0">
                    <a:pos x="20" y="109"/>
                  </a:cxn>
                </a:cxnLst>
                <a:rect l="0" t="0" r="r" b="b"/>
                <a:pathLst>
                  <a:path w="173" h="109">
                    <a:moveTo>
                      <a:pt x="20" y="109"/>
                    </a:moveTo>
                    <a:lnTo>
                      <a:pt x="0" y="50"/>
                    </a:lnTo>
                    <a:lnTo>
                      <a:pt x="77" y="25"/>
                    </a:lnTo>
                    <a:lnTo>
                      <a:pt x="154" y="0"/>
                    </a:lnTo>
                    <a:lnTo>
                      <a:pt x="173" y="59"/>
                    </a:lnTo>
                    <a:lnTo>
                      <a:pt x="97" y="84"/>
                    </a:lnTo>
                    <a:lnTo>
                      <a:pt x="20" y="109"/>
                    </a:lnTo>
                    <a:close/>
                  </a:path>
                </a:pathLst>
              </a:custGeom>
              <a:solidFill>
                <a:srgbClr val="FF0000"/>
              </a:solidFill>
              <a:ln w="9525">
                <a:noFill/>
                <a:round/>
                <a:headEnd/>
                <a:tailEnd/>
              </a:ln>
            </p:spPr>
            <p:txBody>
              <a:bodyPr/>
              <a:lstStyle/>
              <a:p>
                <a:endParaRPr lang="ja-JP" altLang="en-US"/>
              </a:p>
            </p:txBody>
          </p:sp>
          <p:sp>
            <p:nvSpPr>
              <p:cNvPr id="1865" name="Freeform 898"/>
              <p:cNvSpPr>
                <a:spLocks/>
              </p:cNvSpPr>
              <p:nvPr/>
            </p:nvSpPr>
            <p:spPr bwMode="auto">
              <a:xfrm>
                <a:off x="3443" y="1263"/>
                <a:ext cx="11" cy="3"/>
              </a:xfrm>
              <a:custGeom>
                <a:avLst/>
                <a:gdLst/>
                <a:ahLst/>
                <a:cxnLst>
                  <a:cxn ang="0">
                    <a:pos x="78" y="0"/>
                  </a:cxn>
                  <a:cxn ang="0">
                    <a:pos x="1" y="25"/>
                  </a:cxn>
                  <a:cxn ang="0">
                    <a:pos x="0" y="19"/>
                  </a:cxn>
                  <a:cxn ang="0">
                    <a:pos x="78" y="0"/>
                  </a:cxn>
                </a:cxnLst>
                <a:rect l="0" t="0" r="r" b="b"/>
                <a:pathLst>
                  <a:path w="78" h="25">
                    <a:moveTo>
                      <a:pt x="78" y="0"/>
                    </a:moveTo>
                    <a:lnTo>
                      <a:pt x="1" y="25"/>
                    </a:lnTo>
                    <a:lnTo>
                      <a:pt x="0" y="19"/>
                    </a:lnTo>
                    <a:lnTo>
                      <a:pt x="78" y="0"/>
                    </a:lnTo>
                    <a:close/>
                  </a:path>
                </a:pathLst>
              </a:custGeom>
              <a:solidFill>
                <a:srgbClr val="FF0000"/>
              </a:solidFill>
              <a:ln w="9525">
                <a:noFill/>
                <a:round/>
                <a:headEnd/>
                <a:tailEnd/>
              </a:ln>
            </p:spPr>
            <p:txBody>
              <a:bodyPr/>
              <a:lstStyle/>
              <a:p>
                <a:endParaRPr lang="ja-JP" altLang="en-US"/>
              </a:p>
            </p:txBody>
          </p:sp>
          <p:sp>
            <p:nvSpPr>
              <p:cNvPr id="1866" name="Freeform 899"/>
              <p:cNvSpPr>
                <a:spLocks/>
              </p:cNvSpPr>
              <p:nvPr/>
            </p:nvSpPr>
            <p:spPr bwMode="auto">
              <a:xfrm>
                <a:off x="3440" y="1253"/>
                <a:ext cx="25" cy="13"/>
              </a:xfrm>
              <a:custGeom>
                <a:avLst/>
                <a:gdLst/>
                <a:ahLst/>
                <a:cxnLst>
                  <a:cxn ang="0">
                    <a:pos x="15" y="97"/>
                  </a:cxn>
                  <a:cxn ang="0">
                    <a:pos x="0" y="36"/>
                  </a:cxn>
                  <a:cxn ang="0">
                    <a:pos x="79" y="18"/>
                  </a:cxn>
                  <a:cxn ang="0">
                    <a:pos x="157" y="0"/>
                  </a:cxn>
                  <a:cxn ang="0">
                    <a:pos x="172" y="60"/>
                  </a:cxn>
                  <a:cxn ang="0">
                    <a:pos x="93" y="78"/>
                  </a:cxn>
                  <a:cxn ang="0">
                    <a:pos x="15" y="97"/>
                  </a:cxn>
                </a:cxnLst>
                <a:rect l="0" t="0" r="r" b="b"/>
                <a:pathLst>
                  <a:path w="172" h="97">
                    <a:moveTo>
                      <a:pt x="15" y="97"/>
                    </a:moveTo>
                    <a:lnTo>
                      <a:pt x="0" y="36"/>
                    </a:lnTo>
                    <a:lnTo>
                      <a:pt x="79" y="18"/>
                    </a:lnTo>
                    <a:lnTo>
                      <a:pt x="157" y="0"/>
                    </a:lnTo>
                    <a:lnTo>
                      <a:pt x="172" y="60"/>
                    </a:lnTo>
                    <a:lnTo>
                      <a:pt x="93" y="78"/>
                    </a:lnTo>
                    <a:lnTo>
                      <a:pt x="15" y="97"/>
                    </a:lnTo>
                    <a:close/>
                  </a:path>
                </a:pathLst>
              </a:custGeom>
              <a:solidFill>
                <a:srgbClr val="FF0000"/>
              </a:solidFill>
              <a:ln w="9525">
                <a:noFill/>
                <a:round/>
                <a:headEnd/>
                <a:tailEnd/>
              </a:ln>
            </p:spPr>
            <p:txBody>
              <a:bodyPr/>
              <a:lstStyle/>
              <a:p>
                <a:endParaRPr lang="ja-JP" altLang="en-US"/>
              </a:p>
            </p:txBody>
          </p:sp>
          <p:sp>
            <p:nvSpPr>
              <p:cNvPr id="1867" name="Freeform 900"/>
              <p:cNvSpPr>
                <a:spLocks/>
              </p:cNvSpPr>
              <p:nvPr/>
            </p:nvSpPr>
            <p:spPr bwMode="auto">
              <a:xfrm>
                <a:off x="3440" y="1256"/>
                <a:ext cx="12" cy="2"/>
              </a:xfrm>
              <a:custGeom>
                <a:avLst/>
                <a:gdLst/>
                <a:ahLst/>
                <a:cxnLst>
                  <a:cxn ang="0">
                    <a:pos x="80" y="0"/>
                  </a:cxn>
                  <a:cxn ang="0">
                    <a:pos x="1" y="18"/>
                  </a:cxn>
                  <a:cxn ang="0">
                    <a:pos x="0" y="10"/>
                  </a:cxn>
                  <a:cxn ang="0">
                    <a:pos x="80" y="0"/>
                  </a:cxn>
                </a:cxnLst>
                <a:rect l="0" t="0" r="r" b="b"/>
                <a:pathLst>
                  <a:path w="80" h="18">
                    <a:moveTo>
                      <a:pt x="80" y="0"/>
                    </a:moveTo>
                    <a:lnTo>
                      <a:pt x="1" y="18"/>
                    </a:lnTo>
                    <a:lnTo>
                      <a:pt x="0" y="10"/>
                    </a:lnTo>
                    <a:lnTo>
                      <a:pt x="80" y="0"/>
                    </a:lnTo>
                    <a:close/>
                  </a:path>
                </a:pathLst>
              </a:custGeom>
              <a:solidFill>
                <a:srgbClr val="FF0000"/>
              </a:solidFill>
              <a:ln w="9525">
                <a:noFill/>
                <a:round/>
                <a:headEnd/>
                <a:tailEnd/>
              </a:ln>
            </p:spPr>
            <p:txBody>
              <a:bodyPr/>
              <a:lstStyle/>
              <a:p>
                <a:endParaRPr lang="ja-JP" altLang="en-US"/>
              </a:p>
            </p:txBody>
          </p:sp>
          <p:sp>
            <p:nvSpPr>
              <p:cNvPr id="1868" name="Freeform 901"/>
              <p:cNvSpPr>
                <a:spLocks/>
              </p:cNvSpPr>
              <p:nvPr/>
            </p:nvSpPr>
            <p:spPr bwMode="auto">
              <a:xfrm>
                <a:off x="3439" y="1246"/>
                <a:ext cx="24" cy="11"/>
              </a:xfrm>
              <a:custGeom>
                <a:avLst/>
                <a:gdLst/>
                <a:ahLst/>
                <a:cxnLst>
                  <a:cxn ang="0">
                    <a:pos x="9" y="84"/>
                  </a:cxn>
                  <a:cxn ang="0">
                    <a:pos x="0" y="22"/>
                  </a:cxn>
                  <a:cxn ang="0">
                    <a:pos x="80" y="10"/>
                  </a:cxn>
                  <a:cxn ang="0">
                    <a:pos x="160" y="0"/>
                  </a:cxn>
                  <a:cxn ang="0">
                    <a:pos x="168" y="62"/>
                  </a:cxn>
                  <a:cxn ang="0">
                    <a:pos x="89" y="74"/>
                  </a:cxn>
                  <a:cxn ang="0">
                    <a:pos x="9" y="84"/>
                  </a:cxn>
                </a:cxnLst>
                <a:rect l="0" t="0" r="r" b="b"/>
                <a:pathLst>
                  <a:path w="168" h="84">
                    <a:moveTo>
                      <a:pt x="9" y="84"/>
                    </a:moveTo>
                    <a:lnTo>
                      <a:pt x="0" y="22"/>
                    </a:lnTo>
                    <a:lnTo>
                      <a:pt x="80" y="10"/>
                    </a:lnTo>
                    <a:lnTo>
                      <a:pt x="160" y="0"/>
                    </a:lnTo>
                    <a:lnTo>
                      <a:pt x="168" y="62"/>
                    </a:lnTo>
                    <a:lnTo>
                      <a:pt x="89" y="74"/>
                    </a:lnTo>
                    <a:lnTo>
                      <a:pt x="9" y="84"/>
                    </a:lnTo>
                    <a:close/>
                  </a:path>
                </a:pathLst>
              </a:custGeom>
              <a:solidFill>
                <a:srgbClr val="FF0000"/>
              </a:solidFill>
              <a:ln w="9525">
                <a:noFill/>
                <a:round/>
                <a:headEnd/>
                <a:tailEnd/>
              </a:ln>
            </p:spPr>
            <p:txBody>
              <a:bodyPr/>
              <a:lstStyle/>
              <a:p>
                <a:endParaRPr lang="ja-JP" altLang="en-US"/>
              </a:p>
            </p:txBody>
          </p:sp>
          <p:sp>
            <p:nvSpPr>
              <p:cNvPr id="1869" name="Freeform 902"/>
              <p:cNvSpPr>
                <a:spLocks/>
              </p:cNvSpPr>
              <p:nvPr/>
            </p:nvSpPr>
            <p:spPr bwMode="auto">
              <a:xfrm>
                <a:off x="3439" y="1248"/>
                <a:ext cx="11" cy="1"/>
              </a:xfrm>
              <a:custGeom>
                <a:avLst/>
                <a:gdLst/>
                <a:ahLst/>
                <a:cxnLst>
                  <a:cxn ang="0">
                    <a:pos x="81" y="0"/>
                  </a:cxn>
                  <a:cxn ang="0">
                    <a:pos x="1" y="12"/>
                  </a:cxn>
                  <a:cxn ang="0">
                    <a:pos x="0" y="5"/>
                  </a:cxn>
                  <a:cxn ang="0">
                    <a:pos x="81" y="0"/>
                  </a:cxn>
                </a:cxnLst>
                <a:rect l="0" t="0" r="r" b="b"/>
                <a:pathLst>
                  <a:path w="81" h="12">
                    <a:moveTo>
                      <a:pt x="81" y="0"/>
                    </a:moveTo>
                    <a:lnTo>
                      <a:pt x="1" y="12"/>
                    </a:lnTo>
                    <a:lnTo>
                      <a:pt x="0" y="5"/>
                    </a:lnTo>
                    <a:lnTo>
                      <a:pt x="81" y="0"/>
                    </a:lnTo>
                    <a:close/>
                  </a:path>
                </a:pathLst>
              </a:custGeom>
              <a:solidFill>
                <a:srgbClr val="FF0000"/>
              </a:solidFill>
              <a:ln w="9525">
                <a:noFill/>
                <a:round/>
                <a:headEnd/>
                <a:tailEnd/>
              </a:ln>
            </p:spPr>
            <p:txBody>
              <a:bodyPr/>
              <a:lstStyle/>
              <a:p>
                <a:endParaRPr lang="ja-JP" altLang="en-US"/>
              </a:p>
            </p:txBody>
          </p:sp>
          <p:sp>
            <p:nvSpPr>
              <p:cNvPr id="1870" name="Freeform 903"/>
              <p:cNvSpPr>
                <a:spLocks/>
              </p:cNvSpPr>
              <p:nvPr/>
            </p:nvSpPr>
            <p:spPr bwMode="auto">
              <a:xfrm>
                <a:off x="3438" y="1239"/>
                <a:ext cx="24" cy="9"/>
              </a:xfrm>
              <a:custGeom>
                <a:avLst/>
                <a:gdLst/>
                <a:ahLst/>
                <a:cxnLst>
                  <a:cxn ang="0">
                    <a:pos x="3" y="72"/>
                  </a:cxn>
                  <a:cxn ang="0">
                    <a:pos x="0" y="6"/>
                  </a:cxn>
                  <a:cxn ang="0">
                    <a:pos x="81" y="3"/>
                  </a:cxn>
                  <a:cxn ang="0">
                    <a:pos x="162" y="0"/>
                  </a:cxn>
                  <a:cxn ang="0">
                    <a:pos x="165" y="64"/>
                  </a:cxn>
                  <a:cxn ang="0">
                    <a:pos x="84" y="67"/>
                  </a:cxn>
                  <a:cxn ang="0">
                    <a:pos x="3" y="72"/>
                  </a:cxn>
                </a:cxnLst>
                <a:rect l="0" t="0" r="r" b="b"/>
                <a:pathLst>
                  <a:path w="165" h="72">
                    <a:moveTo>
                      <a:pt x="3" y="72"/>
                    </a:moveTo>
                    <a:lnTo>
                      <a:pt x="0" y="6"/>
                    </a:lnTo>
                    <a:lnTo>
                      <a:pt x="81" y="3"/>
                    </a:lnTo>
                    <a:lnTo>
                      <a:pt x="162" y="0"/>
                    </a:lnTo>
                    <a:lnTo>
                      <a:pt x="165" y="64"/>
                    </a:lnTo>
                    <a:lnTo>
                      <a:pt x="84" y="67"/>
                    </a:lnTo>
                    <a:lnTo>
                      <a:pt x="3" y="72"/>
                    </a:lnTo>
                    <a:close/>
                  </a:path>
                </a:pathLst>
              </a:custGeom>
              <a:solidFill>
                <a:srgbClr val="FF0000"/>
              </a:solidFill>
              <a:ln w="9525">
                <a:noFill/>
                <a:round/>
                <a:headEnd/>
                <a:tailEnd/>
              </a:ln>
            </p:spPr>
            <p:txBody>
              <a:bodyPr/>
              <a:lstStyle/>
              <a:p>
                <a:endParaRPr lang="ja-JP" altLang="en-US"/>
              </a:p>
            </p:txBody>
          </p:sp>
          <p:sp>
            <p:nvSpPr>
              <p:cNvPr id="1871" name="Freeform 904"/>
              <p:cNvSpPr>
                <a:spLocks/>
              </p:cNvSpPr>
              <p:nvPr/>
            </p:nvSpPr>
            <p:spPr bwMode="auto">
              <a:xfrm>
                <a:off x="3438" y="1239"/>
                <a:ext cx="12" cy="1"/>
              </a:xfrm>
              <a:custGeom>
                <a:avLst/>
                <a:gdLst/>
                <a:ahLst/>
                <a:cxnLst>
                  <a:cxn ang="0">
                    <a:pos x="81" y="3"/>
                  </a:cxn>
                  <a:cxn ang="0">
                    <a:pos x="0" y="6"/>
                  </a:cxn>
                  <a:cxn ang="0">
                    <a:pos x="0" y="0"/>
                  </a:cxn>
                  <a:cxn ang="0">
                    <a:pos x="81" y="3"/>
                  </a:cxn>
                </a:cxnLst>
                <a:rect l="0" t="0" r="r" b="b"/>
                <a:pathLst>
                  <a:path w="81" h="6">
                    <a:moveTo>
                      <a:pt x="81" y="3"/>
                    </a:moveTo>
                    <a:lnTo>
                      <a:pt x="0" y="6"/>
                    </a:lnTo>
                    <a:lnTo>
                      <a:pt x="0" y="0"/>
                    </a:lnTo>
                    <a:lnTo>
                      <a:pt x="81" y="3"/>
                    </a:lnTo>
                    <a:close/>
                  </a:path>
                </a:pathLst>
              </a:custGeom>
              <a:solidFill>
                <a:srgbClr val="FF0000"/>
              </a:solidFill>
              <a:ln w="9525">
                <a:noFill/>
                <a:round/>
                <a:headEnd/>
                <a:tailEnd/>
              </a:ln>
            </p:spPr>
            <p:txBody>
              <a:bodyPr/>
              <a:lstStyle/>
              <a:p>
                <a:endParaRPr lang="ja-JP" altLang="en-US"/>
              </a:p>
            </p:txBody>
          </p:sp>
          <p:sp>
            <p:nvSpPr>
              <p:cNvPr id="1872" name="Freeform 905"/>
              <p:cNvSpPr>
                <a:spLocks/>
              </p:cNvSpPr>
              <p:nvPr/>
            </p:nvSpPr>
            <p:spPr bwMode="auto">
              <a:xfrm>
                <a:off x="3438" y="1231"/>
                <a:ext cx="24" cy="9"/>
              </a:xfrm>
              <a:custGeom>
                <a:avLst/>
                <a:gdLst/>
                <a:ahLst/>
                <a:cxnLst>
                  <a:cxn ang="0">
                    <a:pos x="0" y="65"/>
                  </a:cxn>
                  <a:cxn ang="0">
                    <a:pos x="3" y="0"/>
                  </a:cxn>
                  <a:cxn ang="0">
                    <a:pos x="84" y="4"/>
                  </a:cxn>
                  <a:cxn ang="0">
                    <a:pos x="165" y="7"/>
                  </a:cxn>
                  <a:cxn ang="0">
                    <a:pos x="162" y="71"/>
                  </a:cxn>
                  <a:cxn ang="0">
                    <a:pos x="81" y="68"/>
                  </a:cxn>
                  <a:cxn ang="0">
                    <a:pos x="0" y="65"/>
                  </a:cxn>
                </a:cxnLst>
                <a:rect l="0" t="0" r="r" b="b"/>
                <a:pathLst>
                  <a:path w="165" h="71">
                    <a:moveTo>
                      <a:pt x="0" y="65"/>
                    </a:moveTo>
                    <a:lnTo>
                      <a:pt x="3" y="0"/>
                    </a:lnTo>
                    <a:lnTo>
                      <a:pt x="84" y="4"/>
                    </a:lnTo>
                    <a:lnTo>
                      <a:pt x="165" y="7"/>
                    </a:lnTo>
                    <a:lnTo>
                      <a:pt x="162" y="71"/>
                    </a:lnTo>
                    <a:lnTo>
                      <a:pt x="81" y="68"/>
                    </a:lnTo>
                    <a:lnTo>
                      <a:pt x="0" y="65"/>
                    </a:lnTo>
                    <a:close/>
                  </a:path>
                </a:pathLst>
              </a:custGeom>
              <a:solidFill>
                <a:srgbClr val="FF0000"/>
              </a:solidFill>
              <a:ln w="9525">
                <a:noFill/>
                <a:round/>
                <a:headEnd/>
                <a:tailEnd/>
              </a:ln>
            </p:spPr>
            <p:txBody>
              <a:bodyPr/>
              <a:lstStyle/>
              <a:p>
                <a:endParaRPr lang="ja-JP" altLang="en-US"/>
              </a:p>
            </p:txBody>
          </p:sp>
          <p:sp>
            <p:nvSpPr>
              <p:cNvPr id="1873" name="Freeform 906"/>
              <p:cNvSpPr>
                <a:spLocks/>
              </p:cNvSpPr>
              <p:nvPr/>
            </p:nvSpPr>
            <p:spPr bwMode="auto">
              <a:xfrm>
                <a:off x="3439" y="1230"/>
                <a:ext cx="11" cy="2"/>
              </a:xfrm>
              <a:custGeom>
                <a:avLst/>
                <a:gdLst/>
                <a:ahLst/>
                <a:cxnLst>
                  <a:cxn ang="0">
                    <a:pos x="81" y="12"/>
                  </a:cxn>
                  <a:cxn ang="0">
                    <a:pos x="0" y="8"/>
                  </a:cxn>
                  <a:cxn ang="0">
                    <a:pos x="1" y="0"/>
                  </a:cxn>
                  <a:cxn ang="0">
                    <a:pos x="81" y="12"/>
                  </a:cxn>
                </a:cxnLst>
                <a:rect l="0" t="0" r="r" b="b"/>
                <a:pathLst>
                  <a:path w="81" h="12">
                    <a:moveTo>
                      <a:pt x="81" y="12"/>
                    </a:moveTo>
                    <a:lnTo>
                      <a:pt x="0" y="8"/>
                    </a:lnTo>
                    <a:lnTo>
                      <a:pt x="1" y="0"/>
                    </a:lnTo>
                    <a:lnTo>
                      <a:pt x="81" y="12"/>
                    </a:lnTo>
                    <a:close/>
                  </a:path>
                </a:pathLst>
              </a:custGeom>
              <a:solidFill>
                <a:srgbClr val="FF0000"/>
              </a:solidFill>
              <a:ln w="9525">
                <a:noFill/>
                <a:round/>
                <a:headEnd/>
                <a:tailEnd/>
              </a:ln>
            </p:spPr>
            <p:txBody>
              <a:bodyPr/>
              <a:lstStyle/>
              <a:p>
                <a:endParaRPr lang="ja-JP" altLang="en-US"/>
              </a:p>
            </p:txBody>
          </p:sp>
          <p:sp>
            <p:nvSpPr>
              <p:cNvPr id="1874" name="Freeform 907"/>
              <p:cNvSpPr>
                <a:spLocks/>
              </p:cNvSpPr>
              <p:nvPr/>
            </p:nvSpPr>
            <p:spPr bwMode="auto">
              <a:xfrm>
                <a:off x="3439" y="1222"/>
                <a:ext cx="24" cy="11"/>
              </a:xfrm>
              <a:custGeom>
                <a:avLst/>
                <a:gdLst/>
                <a:ahLst/>
                <a:cxnLst>
                  <a:cxn ang="0">
                    <a:pos x="0" y="62"/>
                  </a:cxn>
                  <a:cxn ang="0">
                    <a:pos x="9" y="0"/>
                  </a:cxn>
                  <a:cxn ang="0">
                    <a:pos x="89" y="10"/>
                  </a:cxn>
                  <a:cxn ang="0">
                    <a:pos x="168" y="22"/>
                  </a:cxn>
                  <a:cxn ang="0">
                    <a:pos x="160" y="84"/>
                  </a:cxn>
                  <a:cxn ang="0">
                    <a:pos x="80" y="74"/>
                  </a:cxn>
                  <a:cxn ang="0">
                    <a:pos x="0" y="62"/>
                  </a:cxn>
                </a:cxnLst>
                <a:rect l="0" t="0" r="r" b="b"/>
                <a:pathLst>
                  <a:path w="168" h="84">
                    <a:moveTo>
                      <a:pt x="0" y="62"/>
                    </a:moveTo>
                    <a:lnTo>
                      <a:pt x="9" y="0"/>
                    </a:lnTo>
                    <a:lnTo>
                      <a:pt x="89" y="10"/>
                    </a:lnTo>
                    <a:lnTo>
                      <a:pt x="168" y="22"/>
                    </a:lnTo>
                    <a:lnTo>
                      <a:pt x="160" y="84"/>
                    </a:lnTo>
                    <a:lnTo>
                      <a:pt x="80" y="74"/>
                    </a:lnTo>
                    <a:lnTo>
                      <a:pt x="0" y="62"/>
                    </a:lnTo>
                    <a:close/>
                  </a:path>
                </a:pathLst>
              </a:custGeom>
              <a:solidFill>
                <a:srgbClr val="FF0000"/>
              </a:solidFill>
              <a:ln w="9525">
                <a:noFill/>
                <a:round/>
                <a:headEnd/>
                <a:tailEnd/>
              </a:ln>
            </p:spPr>
            <p:txBody>
              <a:bodyPr/>
              <a:lstStyle/>
              <a:p>
                <a:endParaRPr lang="ja-JP" altLang="en-US"/>
              </a:p>
            </p:txBody>
          </p:sp>
          <p:sp>
            <p:nvSpPr>
              <p:cNvPr id="1875" name="Freeform 908"/>
              <p:cNvSpPr>
                <a:spLocks/>
              </p:cNvSpPr>
              <p:nvPr/>
            </p:nvSpPr>
            <p:spPr bwMode="auto">
              <a:xfrm>
                <a:off x="3440" y="1222"/>
                <a:ext cx="12" cy="2"/>
              </a:xfrm>
              <a:custGeom>
                <a:avLst/>
                <a:gdLst/>
                <a:ahLst/>
                <a:cxnLst>
                  <a:cxn ang="0">
                    <a:pos x="80" y="18"/>
                  </a:cxn>
                  <a:cxn ang="0">
                    <a:pos x="0" y="8"/>
                  </a:cxn>
                  <a:cxn ang="0">
                    <a:pos x="1" y="0"/>
                  </a:cxn>
                  <a:cxn ang="0">
                    <a:pos x="80" y="18"/>
                  </a:cxn>
                </a:cxnLst>
                <a:rect l="0" t="0" r="r" b="b"/>
                <a:pathLst>
                  <a:path w="80" h="18">
                    <a:moveTo>
                      <a:pt x="80" y="18"/>
                    </a:moveTo>
                    <a:lnTo>
                      <a:pt x="0" y="8"/>
                    </a:lnTo>
                    <a:lnTo>
                      <a:pt x="1" y="0"/>
                    </a:lnTo>
                    <a:lnTo>
                      <a:pt x="80" y="18"/>
                    </a:lnTo>
                    <a:close/>
                  </a:path>
                </a:pathLst>
              </a:custGeom>
              <a:solidFill>
                <a:srgbClr val="FF0000"/>
              </a:solidFill>
              <a:ln w="9525">
                <a:noFill/>
                <a:round/>
                <a:headEnd/>
                <a:tailEnd/>
              </a:ln>
            </p:spPr>
            <p:txBody>
              <a:bodyPr/>
              <a:lstStyle/>
              <a:p>
                <a:endParaRPr lang="ja-JP" altLang="en-US"/>
              </a:p>
            </p:txBody>
          </p:sp>
          <p:sp>
            <p:nvSpPr>
              <p:cNvPr id="1876" name="Freeform 909"/>
              <p:cNvSpPr>
                <a:spLocks/>
              </p:cNvSpPr>
              <p:nvPr/>
            </p:nvSpPr>
            <p:spPr bwMode="auto">
              <a:xfrm>
                <a:off x="3440" y="1214"/>
                <a:ext cx="25" cy="12"/>
              </a:xfrm>
              <a:custGeom>
                <a:avLst/>
                <a:gdLst/>
                <a:ahLst/>
                <a:cxnLst>
                  <a:cxn ang="0">
                    <a:pos x="0" y="61"/>
                  </a:cxn>
                  <a:cxn ang="0">
                    <a:pos x="15" y="0"/>
                  </a:cxn>
                  <a:cxn ang="0">
                    <a:pos x="93" y="19"/>
                  </a:cxn>
                  <a:cxn ang="0">
                    <a:pos x="172" y="37"/>
                  </a:cxn>
                  <a:cxn ang="0">
                    <a:pos x="157" y="97"/>
                  </a:cxn>
                  <a:cxn ang="0">
                    <a:pos x="79" y="79"/>
                  </a:cxn>
                  <a:cxn ang="0">
                    <a:pos x="0" y="61"/>
                  </a:cxn>
                </a:cxnLst>
                <a:rect l="0" t="0" r="r" b="b"/>
                <a:pathLst>
                  <a:path w="172" h="97">
                    <a:moveTo>
                      <a:pt x="0" y="61"/>
                    </a:moveTo>
                    <a:lnTo>
                      <a:pt x="15" y="0"/>
                    </a:lnTo>
                    <a:lnTo>
                      <a:pt x="93" y="19"/>
                    </a:lnTo>
                    <a:lnTo>
                      <a:pt x="172" y="37"/>
                    </a:lnTo>
                    <a:lnTo>
                      <a:pt x="157" y="97"/>
                    </a:lnTo>
                    <a:lnTo>
                      <a:pt x="79" y="79"/>
                    </a:lnTo>
                    <a:lnTo>
                      <a:pt x="0" y="61"/>
                    </a:lnTo>
                    <a:close/>
                  </a:path>
                </a:pathLst>
              </a:custGeom>
              <a:solidFill>
                <a:srgbClr val="FF0000"/>
              </a:solidFill>
              <a:ln w="9525">
                <a:noFill/>
                <a:round/>
                <a:headEnd/>
                <a:tailEnd/>
              </a:ln>
            </p:spPr>
            <p:txBody>
              <a:bodyPr/>
              <a:lstStyle/>
              <a:p>
                <a:endParaRPr lang="ja-JP" altLang="en-US"/>
              </a:p>
            </p:txBody>
          </p:sp>
          <p:sp>
            <p:nvSpPr>
              <p:cNvPr id="1877" name="Freeform 910"/>
              <p:cNvSpPr>
                <a:spLocks/>
              </p:cNvSpPr>
              <p:nvPr/>
            </p:nvSpPr>
            <p:spPr bwMode="auto">
              <a:xfrm>
                <a:off x="3443" y="1213"/>
                <a:ext cx="11" cy="3"/>
              </a:xfrm>
              <a:custGeom>
                <a:avLst/>
                <a:gdLst/>
                <a:ahLst/>
                <a:cxnLst>
                  <a:cxn ang="0">
                    <a:pos x="78" y="25"/>
                  </a:cxn>
                  <a:cxn ang="0">
                    <a:pos x="0" y="6"/>
                  </a:cxn>
                  <a:cxn ang="0">
                    <a:pos x="1" y="0"/>
                  </a:cxn>
                  <a:cxn ang="0">
                    <a:pos x="78" y="25"/>
                  </a:cxn>
                </a:cxnLst>
                <a:rect l="0" t="0" r="r" b="b"/>
                <a:pathLst>
                  <a:path w="78" h="25">
                    <a:moveTo>
                      <a:pt x="78" y="25"/>
                    </a:moveTo>
                    <a:lnTo>
                      <a:pt x="0" y="6"/>
                    </a:lnTo>
                    <a:lnTo>
                      <a:pt x="1" y="0"/>
                    </a:lnTo>
                    <a:lnTo>
                      <a:pt x="78" y="25"/>
                    </a:lnTo>
                    <a:close/>
                  </a:path>
                </a:pathLst>
              </a:custGeom>
              <a:solidFill>
                <a:srgbClr val="FF0000"/>
              </a:solidFill>
              <a:ln w="9525">
                <a:noFill/>
                <a:round/>
                <a:headEnd/>
                <a:tailEnd/>
              </a:ln>
            </p:spPr>
            <p:txBody>
              <a:bodyPr/>
              <a:lstStyle/>
              <a:p>
                <a:endParaRPr lang="ja-JP" altLang="en-US"/>
              </a:p>
            </p:txBody>
          </p:sp>
          <p:sp>
            <p:nvSpPr>
              <p:cNvPr id="1878" name="Freeform 911"/>
              <p:cNvSpPr>
                <a:spLocks/>
              </p:cNvSpPr>
              <p:nvPr/>
            </p:nvSpPr>
            <p:spPr bwMode="auto">
              <a:xfrm>
                <a:off x="3443" y="1206"/>
                <a:ext cx="24" cy="13"/>
              </a:xfrm>
              <a:custGeom>
                <a:avLst/>
                <a:gdLst/>
                <a:ahLst/>
                <a:cxnLst>
                  <a:cxn ang="0">
                    <a:pos x="0" y="59"/>
                  </a:cxn>
                  <a:cxn ang="0">
                    <a:pos x="20" y="0"/>
                  </a:cxn>
                  <a:cxn ang="0">
                    <a:pos x="97" y="25"/>
                  </a:cxn>
                  <a:cxn ang="0">
                    <a:pos x="173" y="51"/>
                  </a:cxn>
                  <a:cxn ang="0">
                    <a:pos x="154" y="110"/>
                  </a:cxn>
                  <a:cxn ang="0">
                    <a:pos x="77" y="84"/>
                  </a:cxn>
                  <a:cxn ang="0">
                    <a:pos x="0" y="59"/>
                  </a:cxn>
                </a:cxnLst>
                <a:rect l="0" t="0" r="r" b="b"/>
                <a:pathLst>
                  <a:path w="173" h="110">
                    <a:moveTo>
                      <a:pt x="0" y="59"/>
                    </a:moveTo>
                    <a:lnTo>
                      <a:pt x="20" y="0"/>
                    </a:lnTo>
                    <a:lnTo>
                      <a:pt x="97" y="25"/>
                    </a:lnTo>
                    <a:lnTo>
                      <a:pt x="173" y="51"/>
                    </a:lnTo>
                    <a:lnTo>
                      <a:pt x="154" y="110"/>
                    </a:lnTo>
                    <a:lnTo>
                      <a:pt x="77" y="84"/>
                    </a:lnTo>
                    <a:lnTo>
                      <a:pt x="0" y="59"/>
                    </a:lnTo>
                    <a:close/>
                  </a:path>
                </a:pathLst>
              </a:custGeom>
              <a:solidFill>
                <a:srgbClr val="FF0000"/>
              </a:solidFill>
              <a:ln w="9525">
                <a:noFill/>
                <a:round/>
                <a:headEnd/>
                <a:tailEnd/>
              </a:ln>
            </p:spPr>
            <p:txBody>
              <a:bodyPr/>
              <a:lstStyle/>
              <a:p>
                <a:endParaRPr lang="ja-JP" altLang="en-US"/>
              </a:p>
            </p:txBody>
          </p:sp>
          <p:sp>
            <p:nvSpPr>
              <p:cNvPr id="1879" name="Freeform 912"/>
              <p:cNvSpPr>
                <a:spLocks/>
              </p:cNvSpPr>
              <p:nvPr/>
            </p:nvSpPr>
            <p:spPr bwMode="auto">
              <a:xfrm>
                <a:off x="3446" y="1205"/>
                <a:ext cx="11" cy="4"/>
              </a:xfrm>
              <a:custGeom>
                <a:avLst/>
                <a:gdLst/>
                <a:ahLst/>
                <a:cxnLst>
                  <a:cxn ang="0">
                    <a:pos x="77" y="31"/>
                  </a:cxn>
                  <a:cxn ang="0">
                    <a:pos x="0" y="6"/>
                  </a:cxn>
                  <a:cxn ang="0">
                    <a:pos x="2" y="0"/>
                  </a:cxn>
                  <a:cxn ang="0">
                    <a:pos x="77" y="31"/>
                  </a:cxn>
                </a:cxnLst>
                <a:rect l="0" t="0" r="r" b="b"/>
                <a:pathLst>
                  <a:path w="77" h="31">
                    <a:moveTo>
                      <a:pt x="77" y="31"/>
                    </a:moveTo>
                    <a:lnTo>
                      <a:pt x="0" y="6"/>
                    </a:lnTo>
                    <a:lnTo>
                      <a:pt x="2" y="0"/>
                    </a:lnTo>
                    <a:lnTo>
                      <a:pt x="77" y="31"/>
                    </a:lnTo>
                    <a:close/>
                  </a:path>
                </a:pathLst>
              </a:custGeom>
              <a:solidFill>
                <a:srgbClr val="FF0000"/>
              </a:solidFill>
              <a:ln w="9525">
                <a:noFill/>
                <a:round/>
                <a:headEnd/>
                <a:tailEnd/>
              </a:ln>
            </p:spPr>
            <p:txBody>
              <a:bodyPr/>
              <a:lstStyle/>
              <a:p>
                <a:endParaRPr lang="ja-JP" altLang="en-US"/>
              </a:p>
            </p:txBody>
          </p:sp>
          <p:sp>
            <p:nvSpPr>
              <p:cNvPr id="1880" name="Freeform 913"/>
              <p:cNvSpPr>
                <a:spLocks/>
              </p:cNvSpPr>
              <p:nvPr/>
            </p:nvSpPr>
            <p:spPr bwMode="auto">
              <a:xfrm>
                <a:off x="3446" y="1198"/>
                <a:ext cx="25" cy="15"/>
              </a:xfrm>
              <a:custGeom>
                <a:avLst/>
                <a:gdLst/>
                <a:ahLst/>
                <a:cxnLst>
                  <a:cxn ang="0">
                    <a:pos x="0" y="56"/>
                  </a:cxn>
                  <a:cxn ang="0">
                    <a:pos x="25" y="0"/>
                  </a:cxn>
                  <a:cxn ang="0">
                    <a:pos x="99" y="32"/>
                  </a:cxn>
                  <a:cxn ang="0">
                    <a:pos x="173" y="65"/>
                  </a:cxn>
                  <a:cxn ang="0">
                    <a:pos x="149" y="120"/>
                  </a:cxn>
                  <a:cxn ang="0">
                    <a:pos x="75" y="87"/>
                  </a:cxn>
                  <a:cxn ang="0">
                    <a:pos x="0" y="56"/>
                  </a:cxn>
                </a:cxnLst>
                <a:rect l="0" t="0" r="r" b="b"/>
                <a:pathLst>
                  <a:path w="173" h="120">
                    <a:moveTo>
                      <a:pt x="0" y="56"/>
                    </a:moveTo>
                    <a:lnTo>
                      <a:pt x="25" y="0"/>
                    </a:lnTo>
                    <a:lnTo>
                      <a:pt x="99" y="32"/>
                    </a:lnTo>
                    <a:lnTo>
                      <a:pt x="173" y="65"/>
                    </a:lnTo>
                    <a:lnTo>
                      <a:pt x="149" y="120"/>
                    </a:lnTo>
                    <a:lnTo>
                      <a:pt x="75" y="87"/>
                    </a:lnTo>
                    <a:lnTo>
                      <a:pt x="0" y="56"/>
                    </a:lnTo>
                    <a:close/>
                  </a:path>
                </a:pathLst>
              </a:custGeom>
              <a:solidFill>
                <a:srgbClr val="FF0000"/>
              </a:solidFill>
              <a:ln w="9525">
                <a:noFill/>
                <a:round/>
                <a:headEnd/>
                <a:tailEnd/>
              </a:ln>
            </p:spPr>
            <p:txBody>
              <a:bodyPr/>
              <a:lstStyle/>
              <a:p>
                <a:endParaRPr lang="ja-JP" altLang="en-US"/>
              </a:p>
            </p:txBody>
          </p:sp>
          <p:sp>
            <p:nvSpPr>
              <p:cNvPr id="1881" name="Freeform 914"/>
              <p:cNvSpPr>
                <a:spLocks/>
              </p:cNvSpPr>
              <p:nvPr/>
            </p:nvSpPr>
            <p:spPr bwMode="auto">
              <a:xfrm>
                <a:off x="3449" y="1197"/>
                <a:ext cx="11" cy="5"/>
              </a:xfrm>
              <a:custGeom>
                <a:avLst/>
                <a:gdLst/>
                <a:ahLst/>
                <a:cxnLst>
                  <a:cxn ang="0">
                    <a:pos x="74" y="39"/>
                  </a:cxn>
                  <a:cxn ang="0">
                    <a:pos x="0" y="7"/>
                  </a:cxn>
                  <a:cxn ang="0">
                    <a:pos x="3" y="0"/>
                  </a:cxn>
                  <a:cxn ang="0">
                    <a:pos x="74" y="39"/>
                  </a:cxn>
                </a:cxnLst>
                <a:rect l="0" t="0" r="r" b="b"/>
                <a:pathLst>
                  <a:path w="74" h="39">
                    <a:moveTo>
                      <a:pt x="74" y="39"/>
                    </a:moveTo>
                    <a:lnTo>
                      <a:pt x="0" y="7"/>
                    </a:lnTo>
                    <a:lnTo>
                      <a:pt x="3" y="0"/>
                    </a:lnTo>
                    <a:lnTo>
                      <a:pt x="74" y="39"/>
                    </a:lnTo>
                    <a:close/>
                  </a:path>
                </a:pathLst>
              </a:custGeom>
              <a:solidFill>
                <a:srgbClr val="FF0000"/>
              </a:solidFill>
              <a:ln w="9525">
                <a:noFill/>
                <a:round/>
                <a:headEnd/>
                <a:tailEnd/>
              </a:ln>
            </p:spPr>
            <p:txBody>
              <a:bodyPr/>
              <a:lstStyle/>
              <a:p>
                <a:endParaRPr lang="ja-JP" altLang="en-US"/>
              </a:p>
            </p:txBody>
          </p:sp>
          <p:sp>
            <p:nvSpPr>
              <p:cNvPr id="1882" name="Freeform 915"/>
              <p:cNvSpPr>
                <a:spLocks/>
              </p:cNvSpPr>
              <p:nvPr/>
            </p:nvSpPr>
            <p:spPr bwMode="auto">
              <a:xfrm>
                <a:off x="3450" y="1191"/>
                <a:ext cx="24" cy="16"/>
              </a:xfrm>
              <a:custGeom>
                <a:avLst/>
                <a:gdLst/>
                <a:ahLst/>
                <a:cxnLst>
                  <a:cxn ang="0">
                    <a:pos x="0" y="51"/>
                  </a:cxn>
                  <a:cxn ang="0">
                    <a:pos x="30" y="0"/>
                  </a:cxn>
                  <a:cxn ang="0">
                    <a:pos x="100" y="39"/>
                  </a:cxn>
                  <a:cxn ang="0">
                    <a:pos x="171" y="77"/>
                  </a:cxn>
                  <a:cxn ang="0">
                    <a:pos x="141" y="129"/>
                  </a:cxn>
                  <a:cxn ang="0">
                    <a:pos x="71" y="90"/>
                  </a:cxn>
                  <a:cxn ang="0">
                    <a:pos x="0" y="51"/>
                  </a:cxn>
                </a:cxnLst>
                <a:rect l="0" t="0" r="r" b="b"/>
                <a:pathLst>
                  <a:path w="171" h="129">
                    <a:moveTo>
                      <a:pt x="0" y="51"/>
                    </a:moveTo>
                    <a:lnTo>
                      <a:pt x="30" y="0"/>
                    </a:lnTo>
                    <a:lnTo>
                      <a:pt x="100" y="39"/>
                    </a:lnTo>
                    <a:lnTo>
                      <a:pt x="171" y="77"/>
                    </a:lnTo>
                    <a:lnTo>
                      <a:pt x="141" y="129"/>
                    </a:lnTo>
                    <a:lnTo>
                      <a:pt x="71" y="90"/>
                    </a:lnTo>
                    <a:lnTo>
                      <a:pt x="0" y="51"/>
                    </a:lnTo>
                    <a:close/>
                  </a:path>
                </a:pathLst>
              </a:custGeom>
              <a:solidFill>
                <a:srgbClr val="FF0000"/>
              </a:solidFill>
              <a:ln w="9525">
                <a:noFill/>
                <a:round/>
                <a:headEnd/>
                <a:tailEnd/>
              </a:ln>
            </p:spPr>
            <p:txBody>
              <a:bodyPr/>
              <a:lstStyle/>
              <a:p>
                <a:endParaRPr lang="ja-JP" altLang="en-US"/>
              </a:p>
            </p:txBody>
          </p:sp>
          <p:sp>
            <p:nvSpPr>
              <p:cNvPr id="1883" name="Freeform 916"/>
              <p:cNvSpPr>
                <a:spLocks/>
              </p:cNvSpPr>
              <p:nvPr/>
            </p:nvSpPr>
            <p:spPr bwMode="auto">
              <a:xfrm>
                <a:off x="3454" y="1190"/>
                <a:ext cx="10" cy="6"/>
              </a:xfrm>
              <a:custGeom>
                <a:avLst/>
                <a:gdLst/>
                <a:ahLst/>
                <a:cxnLst>
                  <a:cxn ang="0">
                    <a:pos x="70" y="46"/>
                  </a:cxn>
                  <a:cxn ang="0">
                    <a:pos x="0" y="7"/>
                  </a:cxn>
                  <a:cxn ang="0">
                    <a:pos x="4" y="0"/>
                  </a:cxn>
                  <a:cxn ang="0">
                    <a:pos x="70" y="46"/>
                  </a:cxn>
                </a:cxnLst>
                <a:rect l="0" t="0" r="r" b="b"/>
                <a:pathLst>
                  <a:path w="70" h="46">
                    <a:moveTo>
                      <a:pt x="70" y="46"/>
                    </a:moveTo>
                    <a:lnTo>
                      <a:pt x="0" y="7"/>
                    </a:lnTo>
                    <a:lnTo>
                      <a:pt x="4" y="0"/>
                    </a:lnTo>
                    <a:lnTo>
                      <a:pt x="70" y="46"/>
                    </a:lnTo>
                    <a:close/>
                  </a:path>
                </a:pathLst>
              </a:custGeom>
              <a:solidFill>
                <a:srgbClr val="FF0000"/>
              </a:solidFill>
              <a:ln w="9525">
                <a:noFill/>
                <a:round/>
                <a:headEnd/>
                <a:tailEnd/>
              </a:ln>
            </p:spPr>
            <p:txBody>
              <a:bodyPr/>
              <a:lstStyle/>
              <a:p>
                <a:endParaRPr lang="ja-JP" altLang="en-US"/>
              </a:p>
            </p:txBody>
          </p:sp>
          <p:sp>
            <p:nvSpPr>
              <p:cNvPr id="1884" name="Freeform 917"/>
              <p:cNvSpPr>
                <a:spLocks/>
              </p:cNvSpPr>
              <p:nvPr/>
            </p:nvSpPr>
            <p:spPr bwMode="auto">
              <a:xfrm>
                <a:off x="3455" y="1184"/>
                <a:ext cx="24" cy="17"/>
              </a:xfrm>
              <a:custGeom>
                <a:avLst/>
                <a:gdLst/>
                <a:ahLst/>
                <a:cxnLst>
                  <a:cxn ang="0">
                    <a:pos x="0" y="48"/>
                  </a:cxn>
                  <a:cxn ang="0">
                    <a:pos x="33" y="0"/>
                  </a:cxn>
                  <a:cxn ang="0">
                    <a:pos x="100" y="44"/>
                  </a:cxn>
                  <a:cxn ang="0">
                    <a:pos x="167" y="89"/>
                  </a:cxn>
                  <a:cxn ang="0">
                    <a:pos x="133" y="138"/>
                  </a:cxn>
                  <a:cxn ang="0">
                    <a:pos x="66" y="94"/>
                  </a:cxn>
                  <a:cxn ang="0">
                    <a:pos x="0" y="48"/>
                  </a:cxn>
                </a:cxnLst>
                <a:rect l="0" t="0" r="r" b="b"/>
                <a:pathLst>
                  <a:path w="167" h="138">
                    <a:moveTo>
                      <a:pt x="0" y="48"/>
                    </a:moveTo>
                    <a:lnTo>
                      <a:pt x="33" y="0"/>
                    </a:lnTo>
                    <a:lnTo>
                      <a:pt x="100" y="44"/>
                    </a:lnTo>
                    <a:lnTo>
                      <a:pt x="167" y="89"/>
                    </a:lnTo>
                    <a:lnTo>
                      <a:pt x="133" y="138"/>
                    </a:lnTo>
                    <a:lnTo>
                      <a:pt x="66" y="94"/>
                    </a:lnTo>
                    <a:lnTo>
                      <a:pt x="0" y="48"/>
                    </a:lnTo>
                    <a:close/>
                  </a:path>
                </a:pathLst>
              </a:custGeom>
              <a:solidFill>
                <a:srgbClr val="FF0000"/>
              </a:solidFill>
              <a:ln w="9525">
                <a:noFill/>
                <a:round/>
                <a:headEnd/>
                <a:tailEnd/>
              </a:ln>
            </p:spPr>
            <p:txBody>
              <a:bodyPr/>
              <a:lstStyle/>
              <a:p>
                <a:endParaRPr lang="ja-JP" altLang="en-US"/>
              </a:p>
            </p:txBody>
          </p:sp>
          <p:sp>
            <p:nvSpPr>
              <p:cNvPr id="1885" name="Freeform 918"/>
              <p:cNvSpPr>
                <a:spLocks/>
              </p:cNvSpPr>
              <p:nvPr/>
            </p:nvSpPr>
            <p:spPr bwMode="auto">
              <a:xfrm>
                <a:off x="3459" y="1183"/>
                <a:ext cx="10" cy="6"/>
              </a:xfrm>
              <a:custGeom>
                <a:avLst/>
                <a:gdLst/>
                <a:ahLst/>
                <a:cxnLst>
                  <a:cxn ang="0">
                    <a:pos x="67" y="51"/>
                  </a:cxn>
                  <a:cxn ang="0">
                    <a:pos x="0" y="7"/>
                  </a:cxn>
                  <a:cxn ang="0">
                    <a:pos x="4" y="0"/>
                  </a:cxn>
                  <a:cxn ang="0">
                    <a:pos x="67" y="51"/>
                  </a:cxn>
                </a:cxnLst>
                <a:rect l="0" t="0" r="r" b="b"/>
                <a:pathLst>
                  <a:path w="67" h="51">
                    <a:moveTo>
                      <a:pt x="67" y="51"/>
                    </a:moveTo>
                    <a:lnTo>
                      <a:pt x="0" y="7"/>
                    </a:lnTo>
                    <a:lnTo>
                      <a:pt x="4" y="0"/>
                    </a:lnTo>
                    <a:lnTo>
                      <a:pt x="67" y="51"/>
                    </a:lnTo>
                    <a:close/>
                  </a:path>
                </a:pathLst>
              </a:custGeom>
              <a:solidFill>
                <a:srgbClr val="FF0000"/>
              </a:solidFill>
              <a:ln w="9525">
                <a:noFill/>
                <a:round/>
                <a:headEnd/>
                <a:tailEnd/>
              </a:ln>
            </p:spPr>
            <p:txBody>
              <a:bodyPr/>
              <a:lstStyle/>
              <a:p>
                <a:endParaRPr lang="ja-JP" altLang="en-US"/>
              </a:p>
            </p:txBody>
          </p:sp>
          <p:sp>
            <p:nvSpPr>
              <p:cNvPr id="1886" name="Freeform 919"/>
              <p:cNvSpPr>
                <a:spLocks/>
              </p:cNvSpPr>
              <p:nvPr/>
            </p:nvSpPr>
            <p:spPr bwMode="auto">
              <a:xfrm>
                <a:off x="3460" y="1177"/>
                <a:ext cx="23" cy="19"/>
              </a:xfrm>
              <a:custGeom>
                <a:avLst/>
                <a:gdLst/>
                <a:ahLst/>
                <a:cxnLst>
                  <a:cxn ang="0">
                    <a:pos x="0" y="45"/>
                  </a:cxn>
                  <a:cxn ang="0">
                    <a:pos x="38" y="0"/>
                  </a:cxn>
                  <a:cxn ang="0">
                    <a:pos x="100" y="52"/>
                  </a:cxn>
                  <a:cxn ang="0">
                    <a:pos x="163" y="102"/>
                  </a:cxn>
                  <a:cxn ang="0">
                    <a:pos x="124" y="148"/>
                  </a:cxn>
                  <a:cxn ang="0">
                    <a:pos x="63" y="96"/>
                  </a:cxn>
                  <a:cxn ang="0">
                    <a:pos x="0" y="45"/>
                  </a:cxn>
                </a:cxnLst>
                <a:rect l="0" t="0" r="r" b="b"/>
                <a:pathLst>
                  <a:path w="163" h="148">
                    <a:moveTo>
                      <a:pt x="0" y="45"/>
                    </a:moveTo>
                    <a:lnTo>
                      <a:pt x="38" y="0"/>
                    </a:lnTo>
                    <a:lnTo>
                      <a:pt x="100" y="52"/>
                    </a:lnTo>
                    <a:lnTo>
                      <a:pt x="163" y="102"/>
                    </a:lnTo>
                    <a:lnTo>
                      <a:pt x="124" y="148"/>
                    </a:lnTo>
                    <a:lnTo>
                      <a:pt x="63" y="96"/>
                    </a:lnTo>
                    <a:lnTo>
                      <a:pt x="0" y="45"/>
                    </a:lnTo>
                    <a:close/>
                  </a:path>
                </a:pathLst>
              </a:custGeom>
              <a:solidFill>
                <a:srgbClr val="FF0000"/>
              </a:solidFill>
              <a:ln w="9525">
                <a:noFill/>
                <a:round/>
                <a:headEnd/>
                <a:tailEnd/>
              </a:ln>
            </p:spPr>
            <p:txBody>
              <a:bodyPr/>
              <a:lstStyle/>
              <a:p>
                <a:endParaRPr lang="ja-JP" altLang="en-US"/>
              </a:p>
            </p:txBody>
          </p:sp>
          <p:sp>
            <p:nvSpPr>
              <p:cNvPr id="1887" name="Freeform 920"/>
              <p:cNvSpPr>
                <a:spLocks/>
              </p:cNvSpPr>
              <p:nvPr/>
            </p:nvSpPr>
            <p:spPr bwMode="auto">
              <a:xfrm>
                <a:off x="3465" y="1177"/>
                <a:ext cx="9" cy="7"/>
              </a:xfrm>
              <a:custGeom>
                <a:avLst/>
                <a:gdLst/>
                <a:ahLst/>
                <a:cxnLst>
                  <a:cxn ang="0">
                    <a:pos x="62" y="57"/>
                  </a:cxn>
                  <a:cxn ang="0">
                    <a:pos x="0" y="5"/>
                  </a:cxn>
                  <a:cxn ang="0">
                    <a:pos x="5" y="0"/>
                  </a:cxn>
                  <a:cxn ang="0">
                    <a:pos x="62" y="57"/>
                  </a:cxn>
                </a:cxnLst>
                <a:rect l="0" t="0" r="r" b="b"/>
                <a:pathLst>
                  <a:path w="62" h="57">
                    <a:moveTo>
                      <a:pt x="62" y="57"/>
                    </a:moveTo>
                    <a:lnTo>
                      <a:pt x="0" y="5"/>
                    </a:lnTo>
                    <a:lnTo>
                      <a:pt x="5" y="0"/>
                    </a:lnTo>
                    <a:lnTo>
                      <a:pt x="62" y="57"/>
                    </a:lnTo>
                    <a:close/>
                  </a:path>
                </a:pathLst>
              </a:custGeom>
              <a:solidFill>
                <a:srgbClr val="FF0000"/>
              </a:solidFill>
              <a:ln w="9525">
                <a:noFill/>
                <a:round/>
                <a:headEnd/>
                <a:tailEnd/>
              </a:ln>
            </p:spPr>
            <p:txBody>
              <a:bodyPr/>
              <a:lstStyle/>
              <a:p>
                <a:endParaRPr lang="ja-JP" altLang="en-US"/>
              </a:p>
            </p:txBody>
          </p:sp>
          <p:sp>
            <p:nvSpPr>
              <p:cNvPr id="1888" name="Freeform 921"/>
              <p:cNvSpPr>
                <a:spLocks/>
              </p:cNvSpPr>
              <p:nvPr/>
            </p:nvSpPr>
            <p:spPr bwMode="auto">
              <a:xfrm>
                <a:off x="3466" y="1172"/>
                <a:ext cx="22" cy="19"/>
              </a:xfrm>
              <a:custGeom>
                <a:avLst/>
                <a:gdLst/>
                <a:ahLst/>
                <a:cxnLst>
                  <a:cxn ang="0">
                    <a:pos x="0" y="41"/>
                  </a:cxn>
                  <a:cxn ang="0">
                    <a:pos x="41" y="0"/>
                  </a:cxn>
                  <a:cxn ang="0">
                    <a:pos x="98" y="57"/>
                  </a:cxn>
                  <a:cxn ang="0">
                    <a:pos x="156" y="114"/>
                  </a:cxn>
                  <a:cxn ang="0">
                    <a:pos x="114" y="155"/>
                  </a:cxn>
                  <a:cxn ang="0">
                    <a:pos x="57" y="98"/>
                  </a:cxn>
                  <a:cxn ang="0">
                    <a:pos x="0" y="41"/>
                  </a:cxn>
                </a:cxnLst>
                <a:rect l="0" t="0" r="r" b="b"/>
                <a:pathLst>
                  <a:path w="156" h="155">
                    <a:moveTo>
                      <a:pt x="0" y="41"/>
                    </a:moveTo>
                    <a:lnTo>
                      <a:pt x="41" y="0"/>
                    </a:lnTo>
                    <a:lnTo>
                      <a:pt x="98" y="57"/>
                    </a:lnTo>
                    <a:lnTo>
                      <a:pt x="156" y="114"/>
                    </a:lnTo>
                    <a:lnTo>
                      <a:pt x="114" y="155"/>
                    </a:lnTo>
                    <a:lnTo>
                      <a:pt x="57" y="98"/>
                    </a:lnTo>
                    <a:lnTo>
                      <a:pt x="0" y="41"/>
                    </a:lnTo>
                    <a:close/>
                  </a:path>
                </a:pathLst>
              </a:custGeom>
              <a:solidFill>
                <a:srgbClr val="FF0000"/>
              </a:solidFill>
              <a:ln w="9525">
                <a:noFill/>
                <a:round/>
                <a:headEnd/>
                <a:tailEnd/>
              </a:ln>
            </p:spPr>
            <p:txBody>
              <a:bodyPr/>
              <a:lstStyle/>
              <a:p>
                <a:endParaRPr lang="ja-JP" altLang="en-US"/>
              </a:p>
            </p:txBody>
          </p:sp>
          <p:sp>
            <p:nvSpPr>
              <p:cNvPr id="1889" name="Freeform 922"/>
              <p:cNvSpPr>
                <a:spLocks/>
              </p:cNvSpPr>
              <p:nvPr/>
            </p:nvSpPr>
            <p:spPr bwMode="auto">
              <a:xfrm>
                <a:off x="3472" y="1171"/>
                <a:ext cx="8" cy="8"/>
              </a:xfrm>
              <a:custGeom>
                <a:avLst/>
                <a:gdLst/>
                <a:ahLst/>
                <a:cxnLst>
                  <a:cxn ang="0">
                    <a:pos x="57" y="63"/>
                  </a:cxn>
                  <a:cxn ang="0">
                    <a:pos x="0" y="6"/>
                  </a:cxn>
                  <a:cxn ang="0">
                    <a:pos x="6" y="0"/>
                  </a:cxn>
                  <a:cxn ang="0">
                    <a:pos x="57" y="63"/>
                  </a:cxn>
                </a:cxnLst>
                <a:rect l="0" t="0" r="r" b="b"/>
                <a:pathLst>
                  <a:path w="57" h="63">
                    <a:moveTo>
                      <a:pt x="57" y="63"/>
                    </a:moveTo>
                    <a:lnTo>
                      <a:pt x="0" y="6"/>
                    </a:lnTo>
                    <a:lnTo>
                      <a:pt x="6" y="0"/>
                    </a:lnTo>
                    <a:lnTo>
                      <a:pt x="57" y="63"/>
                    </a:lnTo>
                    <a:close/>
                  </a:path>
                </a:pathLst>
              </a:custGeom>
              <a:solidFill>
                <a:srgbClr val="FF0000"/>
              </a:solidFill>
              <a:ln w="9525">
                <a:noFill/>
                <a:round/>
                <a:headEnd/>
                <a:tailEnd/>
              </a:ln>
            </p:spPr>
            <p:txBody>
              <a:bodyPr/>
              <a:lstStyle/>
              <a:p>
                <a:endParaRPr lang="ja-JP" altLang="en-US"/>
              </a:p>
            </p:txBody>
          </p:sp>
          <p:sp>
            <p:nvSpPr>
              <p:cNvPr id="1890" name="Freeform 923"/>
              <p:cNvSpPr>
                <a:spLocks/>
              </p:cNvSpPr>
              <p:nvPr/>
            </p:nvSpPr>
            <p:spPr bwMode="auto">
              <a:xfrm>
                <a:off x="3473" y="1166"/>
                <a:ext cx="21" cy="20"/>
              </a:xfrm>
              <a:custGeom>
                <a:avLst/>
                <a:gdLst/>
                <a:ahLst/>
                <a:cxnLst>
                  <a:cxn ang="0">
                    <a:pos x="0" y="36"/>
                  </a:cxn>
                  <a:cxn ang="0">
                    <a:pos x="45" y="0"/>
                  </a:cxn>
                  <a:cxn ang="0">
                    <a:pos x="96" y="62"/>
                  </a:cxn>
                  <a:cxn ang="0">
                    <a:pos x="147" y="124"/>
                  </a:cxn>
                  <a:cxn ang="0">
                    <a:pos x="102" y="161"/>
                  </a:cxn>
                  <a:cxn ang="0">
                    <a:pos x="51" y="99"/>
                  </a:cxn>
                  <a:cxn ang="0">
                    <a:pos x="0" y="36"/>
                  </a:cxn>
                </a:cxnLst>
                <a:rect l="0" t="0" r="r" b="b"/>
                <a:pathLst>
                  <a:path w="147" h="161">
                    <a:moveTo>
                      <a:pt x="0" y="36"/>
                    </a:moveTo>
                    <a:lnTo>
                      <a:pt x="45" y="0"/>
                    </a:lnTo>
                    <a:lnTo>
                      <a:pt x="96" y="62"/>
                    </a:lnTo>
                    <a:lnTo>
                      <a:pt x="147" y="124"/>
                    </a:lnTo>
                    <a:lnTo>
                      <a:pt x="102" y="161"/>
                    </a:lnTo>
                    <a:lnTo>
                      <a:pt x="51" y="99"/>
                    </a:lnTo>
                    <a:lnTo>
                      <a:pt x="0" y="36"/>
                    </a:lnTo>
                    <a:close/>
                  </a:path>
                </a:pathLst>
              </a:custGeom>
              <a:solidFill>
                <a:srgbClr val="FF0000"/>
              </a:solidFill>
              <a:ln w="9525">
                <a:noFill/>
                <a:round/>
                <a:headEnd/>
                <a:tailEnd/>
              </a:ln>
            </p:spPr>
            <p:txBody>
              <a:bodyPr/>
              <a:lstStyle/>
              <a:p>
                <a:endParaRPr lang="ja-JP" altLang="en-US"/>
              </a:p>
            </p:txBody>
          </p:sp>
          <p:sp>
            <p:nvSpPr>
              <p:cNvPr id="1891" name="Freeform 924"/>
              <p:cNvSpPr>
                <a:spLocks/>
              </p:cNvSpPr>
              <p:nvPr/>
            </p:nvSpPr>
            <p:spPr bwMode="auto">
              <a:xfrm>
                <a:off x="3479" y="1166"/>
                <a:ext cx="8" cy="8"/>
              </a:xfrm>
              <a:custGeom>
                <a:avLst/>
                <a:gdLst/>
                <a:ahLst/>
                <a:cxnLst>
                  <a:cxn ang="0">
                    <a:pos x="51" y="67"/>
                  </a:cxn>
                  <a:cxn ang="0">
                    <a:pos x="0" y="5"/>
                  </a:cxn>
                  <a:cxn ang="0">
                    <a:pos x="6" y="0"/>
                  </a:cxn>
                  <a:cxn ang="0">
                    <a:pos x="51" y="67"/>
                  </a:cxn>
                </a:cxnLst>
                <a:rect l="0" t="0" r="r" b="b"/>
                <a:pathLst>
                  <a:path w="51" h="67">
                    <a:moveTo>
                      <a:pt x="51" y="67"/>
                    </a:moveTo>
                    <a:lnTo>
                      <a:pt x="0" y="5"/>
                    </a:lnTo>
                    <a:lnTo>
                      <a:pt x="6" y="0"/>
                    </a:lnTo>
                    <a:lnTo>
                      <a:pt x="51" y="67"/>
                    </a:lnTo>
                    <a:close/>
                  </a:path>
                </a:pathLst>
              </a:custGeom>
              <a:solidFill>
                <a:srgbClr val="FF0000"/>
              </a:solidFill>
              <a:ln w="9525">
                <a:noFill/>
                <a:round/>
                <a:headEnd/>
                <a:tailEnd/>
              </a:ln>
            </p:spPr>
            <p:txBody>
              <a:bodyPr/>
              <a:lstStyle/>
              <a:p>
                <a:endParaRPr lang="ja-JP" altLang="en-US"/>
              </a:p>
            </p:txBody>
          </p:sp>
          <p:sp>
            <p:nvSpPr>
              <p:cNvPr id="1892" name="Freeform 925"/>
              <p:cNvSpPr>
                <a:spLocks/>
              </p:cNvSpPr>
              <p:nvPr/>
            </p:nvSpPr>
            <p:spPr bwMode="auto">
              <a:xfrm>
                <a:off x="3480" y="1162"/>
                <a:ext cx="20" cy="21"/>
              </a:xfrm>
              <a:custGeom>
                <a:avLst/>
                <a:gdLst/>
                <a:ahLst/>
                <a:cxnLst>
                  <a:cxn ang="0">
                    <a:pos x="0" y="31"/>
                  </a:cxn>
                  <a:cxn ang="0">
                    <a:pos x="48" y="0"/>
                  </a:cxn>
                  <a:cxn ang="0">
                    <a:pos x="93" y="66"/>
                  </a:cxn>
                  <a:cxn ang="0">
                    <a:pos x="137" y="134"/>
                  </a:cxn>
                  <a:cxn ang="0">
                    <a:pos x="90" y="165"/>
                  </a:cxn>
                  <a:cxn ang="0">
                    <a:pos x="45" y="98"/>
                  </a:cxn>
                  <a:cxn ang="0">
                    <a:pos x="0" y="31"/>
                  </a:cxn>
                </a:cxnLst>
                <a:rect l="0" t="0" r="r" b="b"/>
                <a:pathLst>
                  <a:path w="137" h="165">
                    <a:moveTo>
                      <a:pt x="0" y="31"/>
                    </a:moveTo>
                    <a:lnTo>
                      <a:pt x="48" y="0"/>
                    </a:lnTo>
                    <a:lnTo>
                      <a:pt x="93" y="66"/>
                    </a:lnTo>
                    <a:lnTo>
                      <a:pt x="137" y="134"/>
                    </a:lnTo>
                    <a:lnTo>
                      <a:pt x="90" y="165"/>
                    </a:lnTo>
                    <a:lnTo>
                      <a:pt x="45" y="98"/>
                    </a:lnTo>
                    <a:lnTo>
                      <a:pt x="0" y="31"/>
                    </a:lnTo>
                    <a:close/>
                  </a:path>
                </a:pathLst>
              </a:custGeom>
              <a:solidFill>
                <a:srgbClr val="FF0000"/>
              </a:solidFill>
              <a:ln w="9525">
                <a:noFill/>
                <a:round/>
                <a:headEnd/>
                <a:tailEnd/>
              </a:ln>
            </p:spPr>
            <p:txBody>
              <a:bodyPr/>
              <a:lstStyle/>
              <a:p>
                <a:endParaRPr lang="ja-JP" altLang="en-US"/>
              </a:p>
            </p:txBody>
          </p:sp>
          <p:sp>
            <p:nvSpPr>
              <p:cNvPr id="1893" name="Freeform 926"/>
              <p:cNvSpPr>
                <a:spLocks/>
              </p:cNvSpPr>
              <p:nvPr/>
            </p:nvSpPr>
            <p:spPr bwMode="auto">
              <a:xfrm>
                <a:off x="3487" y="1161"/>
                <a:ext cx="6" cy="9"/>
              </a:xfrm>
              <a:custGeom>
                <a:avLst/>
                <a:gdLst/>
                <a:ahLst/>
                <a:cxnLst>
                  <a:cxn ang="0">
                    <a:pos x="45" y="71"/>
                  </a:cxn>
                  <a:cxn ang="0">
                    <a:pos x="0" y="5"/>
                  </a:cxn>
                  <a:cxn ang="0">
                    <a:pos x="6" y="0"/>
                  </a:cxn>
                  <a:cxn ang="0">
                    <a:pos x="45" y="71"/>
                  </a:cxn>
                </a:cxnLst>
                <a:rect l="0" t="0" r="r" b="b"/>
                <a:pathLst>
                  <a:path w="45" h="71">
                    <a:moveTo>
                      <a:pt x="45" y="71"/>
                    </a:moveTo>
                    <a:lnTo>
                      <a:pt x="0" y="5"/>
                    </a:lnTo>
                    <a:lnTo>
                      <a:pt x="6" y="0"/>
                    </a:lnTo>
                    <a:lnTo>
                      <a:pt x="45" y="71"/>
                    </a:lnTo>
                    <a:close/>
                  </a:path>
                </a:pathLst>
              </a:custGeom>
              <a:solidFill>
                <a:srgbClr val="FF0000"/>
              </a:solidFill>
              <a:ln w="9525">
                <a:noFill/>
                <a:round/>
                <a:headEnd/>
                <a:tailEnd/>
              </a:ln>
            </p:spPr>
            <p:txBody>
              <a:bodyPr/>
              <a:lstStyle/>
              <a:p>
                <a:endParaRPr lang="ja-JP" altLang="en-US"/>
              </a:p>
            </p:txBody>
          </p:sp>
          <p:sp>
            <p:nvSpPr>
              <p:cNvPr id="1894" name="Freeform 927"/>
              <p:cNvSpPr>
                <a:spLocks/>
              </p:cNvSpPr>
              <p:nvPr/>
            </p:nvSpPr>
            <p:spPr bwMode="auto">
              <a:xfrm>
                <a:off x="3488" y="1158"/>
                <a:ext cx="18" cy="21"/>
              </a:xfrm>
              <a:custGeom>
                <a:avLst/>
                <a:gdLst/>
                <a:ahLst/>
                <a:cxnLst>
                  <a:cxn ang="0">
                    <a:pos x="0" y="26"/>
                  </a:cxn>
                  <a:cxn ang="0">
                    <a:pos x="51" y="0"/>
                  </a:cxn>
                  <a:cxn ang="0">
                    <a:pos x="90" y="71"/>
                  </a:cxn>
                  <a:cxn ang="0">
                    <a:pos x="127" y="141"/>
                  </a:cxn>
                  <a:cxn ang="0">
                    <a:pos x="77" y="169"/>
                  </a:cxn>
                  <a:cxn ang="0">
                    <a:pos x="39" y="97"/>
                  </a:cxn>
                  <a:cxn ang="0">
                    <a:pos x="0" y="26"/>
                  </a:cxn>
                </a:cxnLst>
                <a:rect l="0" t="0" r="r" b="b"/>
                <a:pathLst>
                  <a:path w="127" h="169">
                    <a:moveTo>
                      <a:pt x="0" y="26"/>
                    </a:moveTo>
                    <a:lnTo>
                      <a:pt x="51" y="0"/>
                    </a:lnTo>
                    <a:lnTo>
                      <a:pt x="90" y="71"/>
                    </a:lnTo>
                    <a:lnTo>
                      <a:pt x="127" y="141"/>
                    </a:lnTo>
                    <a:lnTo>
                      <a:pt x="77" y="169"/>
                    </a:lnTo>
                    <a:lnTo>
                      <a:pt x="39" y="97"/>
                    </a:lnTo>
                    <a:lnTo>
                      <a:pt x="0" y="26"/>
                    </a:lnTo>
                    <a:close/>
                  </a:path>
                </a:pathLst>
              </a:custGeom>
              <a:solidFill>
                <a:srgbClr val="FF0000"/>
              </a:solidFill>
              <a:ln w="9525">
                <a:noFill/>
                <a:round/>
                <a:headEnd/>
                <a:tailEnd/>
              </a:ln>
            </p:spPr>
            <p:txBody>
              <a:bodyPr/>
              <a:lstStyle/>
              <a:p>
                <a:endParaRPr lang="ja-JP" altLang="en-US"/>
              </a:p>
            </p:txBody>
          </p:sp>
          <p:sp>
            <p:nvSpPr>
              <p:cNvPr id="1895" name="Freeform 928"/>
              <p:cNvSpPr>
                <a:spLocks/>
              </p:cNvSpPr>
              <p:nvPr/>
            </p:nvSpPr>
            <p:spPr bwMode="auto">
              <a:xfrm>
                <a:off x="3495" y="1158"/>
                <a:ext cx="6" cy="9"/>
              </a:xfrm>
              <a:custGeom>
                <a:avLst/>
                <a:gdLst/>
                <a:ahLst/>
                <a:cxnLst>
                  <a:cxn ang="0">
                    <a:pos x="39" y="74"/>
                  </a:cxn>
                  <a:cxn ang="0">
                    <a:pos x="0" y="3"/>
                  </a:cxn>
                  <a:cxn ang="0">
                    <a:pos x="8" y="0"/>
                  </a:cxn>
                  <a:cxn ang="0">
                    <a:pos x="39" y="74"/>
                  </a:cxn>
                </a:cxnLst>
                <a:rect l="0" t="0" r="r" b="b"/>
                <a:pathLst>
                  <a:path w="39" h="74">
                    <a:moveTo>
                      <a:pt x="39" y="74"/>
                    </a:moveTo>
                    <a:lnTo>
                      <a:pt x="0" y="3"/>
                    </a:lnTo>
                    <a:lnTo>
                      <a:pt x="8" y="0"/>
                    </a:lnTo>
                    <a:lnTo>
                      <a:pt x="39" y="74"/>
                    </a:lnTo>
                    <a:close/>
                  </a:path>
                </a:pathLst>
              </a:custGeom>
              <a:solidFill>
                <a:srgbClr val="FF0000"/>
              </a:solidFill>
              <a:ln w="9525">
                <a:noFill/>
                <a:round/>
                <a:headEnd/>
                <a:tailEnd/>
              </a:ln>
            </p:spPr>
            <p:txBody>
              <a:bodyPr/>
              <a:lstStyle/>
              <a:p>
                <a:endParaRPr lang="ja-JP" altLang="en-US"/>
              </a:p>
            </p:txBody>
          </p:sp>
          <p:sp>
            <p:nvSpPr>
              <p:cNvPr id="1896" name="Freeform 929"/>
              <p:cNvSpPr>
                <a:spLocks/>
              </p:cNvSpPr>
              <p:nvPr/>
            </p:nvSpPr>
            <p:spPr bwMode="auto">
              <a:xfrm>
                <a:off x="3496" y="1155"/>
                <a:ext cx="17" cy="21"/>
              </a:xfrm>
              <a:custGeom>
                <a:avLst/>
                <a:gdLst/>
                <a:ahLst/>
                <a:cxnLst>
                  <a:cxn ang="0">
                    <a:pos x="0" y="22"/>
                  </a:cxn>
                  <a:cxn ang="0">
                    <a:pos x="54" y="0"/>
                  </a:cxn>
                  <a:cxn ang="0">
                    <a:pos x="84" y="75"/>
                  </a:cxn>
                  <a:cxn ang="0">
                    <a:pos x="114" y="148"/>
                  </a:cxn>
                  <a:cxn ang="0">
                    <a:pos x="60" y="171"/>
                  </a:cxn>
                  <a:cxn ang="0">
                    <a:pos x="31" y="96"/>
                  </a:cxn>
                  <a:cxn ang="0">
                    <a:pos x="0" y="22"/>
                  </a:cxn>
                </a:cxnLst>
                <a:rect l="0" t="0" r="r" b="b"/>
                <a:pathLst>
                  <a:path w="114" h="171">
                    <a:moveTo>
                      <a:pt x="0" y="22"/>
                    </a:moveTo>
                    <a:lnTo>
                      <a:pt x="54" y="0"/>
                    </a:lnTo>
                    <a:lnTo>
                      <a:pt x="84" y="75"/>
                    </a:lnTo>
                    <a:lnTo>
                      <a:pt x="114" y="148"/>
                    </a:lnTo>
                    <a:lnTo>
                      <a:pt x="60" y="171"/>
                    </a:lnTo>
                    <a:lnTo>
                      <a:pt x="31" y="96"/>
                    </a:lnTo>
                    <a:lnTo>
                      <a:pt x="0" y="22"/>
                    </a:lnTo>
                    <a:close/>
                  </a:path>
                </a:pathLst>
              </a:custGeom>
              <a:solidFill>
                <a:srgbClr val="FF0000"/>
              </a:solidFill>
              <a:ln w="9525">
                <a:noFill/>
                <a:round/>
                <a:headEnd/>
                <a:tailEnd/>
              </a:ln>
            </p:spPr>
            <p:txBody>
              <a:bodyPr/>
              <a:lstStyle/>
              <a:p>
                <a:endParaRPr lang="ja-JP" altLang="en-US"/>
              </a:p>
            </p:txBody>
          </p:sp>
          <p:sp>
            <p:nvSpPr>
              <p:cNvPr id="1897" name="Freeform 930"/>
              <p:cNvSpPr>
                <a:spLocks/>
              </p:cNvSpPr>
              <p:nvPr/>
            </p:nvSpPr>
            <p:spPr bwMode="auto">
              <a:xfrm>
                <a:off x="3504" y="1155"/>
                <a:ext cx="4" cy="9"/>
              </a:xfrm>
              <a:custGeom>
                <a:avLst/>
                <a:gdLst/>
                <a:ahLst/>
                <a:cxnLst>
                  <a:cxn ang="0">
                    <a:pos x="30" y="77"/>
                  </a:cxn>
                  <a:cxn ang="0">
                    <a:pos x="0" y="2"/>
                  </a:cxn>
                  <a:cxn ang="0">
                    <a:pos x="8" y="0"/>
                  </a:cxn>
                  <a:cxn ang="0">
                    <a:pos x="30" y="77"/>
                  </a:cxn>
                </a:cxnLst>
                <a:rect l="0" t="0" r="r" b="b"/>
                <a:pathLst>
                  <a:path w="30" h="77">
                    <a:moveTo>
                      <a:pt x="30" y="77"/>
                    </a:moveTo>
                    <a:lnTo>
                      <a:pt x="0" y="2"/>
                    </a:lnTo>
                    <a:lnTo>
                      <a:pt x="8" y="0"/>
                    </a:lnTo>
                    <a:lnTo>
                      <a:pt x="30" y="77"/>
                    </a:lnTo>
                    <a:close/>
                  </a:path>
                </a:pathLst>
              </a:custGeom>
              <a:solidFill>
                <a:srgbClr val="FF0000"/>
              </a:solidFill>
              <a:ln w="9525">
                <a:noFill/>
                <a:round/>
                <a:headEnd/>
                <a:tailEnd/>
              </a:ln>
            </p:spPr>
            <p:txBody>
              <a:bodyPr/>
              <a:lstStyle/>
              <a:p>
                <a:endParaRPr lang="ja-JP" altLang="en-US"/>
              </a:p>
            </p:txBody>
          </p:sp>
          <p:sp>
            <p:nvSpPr>
              <p:cNvPr id="1898" name="Freeform 931"/>
              <p:cNvSpPr>
                <a:spLocks/>
              </p:cNvSpPr>
              <p:nvPr/>
            </p:nvSpPr>
            <p:spPr bwMode="auto">
              <a:xfrm>
                <a:off x="3505" y="1153"/>
                <a:ext cx="14" cy="21"/>
              </a:xfrm>
              <a:custGeom>
                <a:avLst/>
                <a:gdLst/>
                <a:ahLst/>
                <a:cxnLst>
                  <a:cxn ang="0">
                    <a:pos x="0" y="16"/>
                  </a:cxn>
                  <a:cxn ang="0">
                    <a:pos x="56" y="0"/>
                  </a:cxn>
                  <a:cxn ang="0">
                    <a:pos x="77" y="77"/>
                  </a:cxn>
                  <a:cxn ang="0">
                    <a:pos x="99" y="154"/>
                  </a:cxn>
                  <a:cxn ang="0">
                    <a:pos x="44" y="170"/>
                  </a:cxn>
                  <a:cxn ang="0">
                    <a:pos x="22" y="93"/>
                  </a:cxn>
                  <a:cxn ang="0">
                    <a:pos x="0" y="16"/>
                  </a:cxn>
                </a:cxnLst>
                <a:rect l="0" t="0" r="r" b="b"/>
                <a:pathLst>
                  <a:path w="99" h="170">
                    <a:moveTo>
                      <a:pt x="0" y="16"/>
                    </a:moveTo>
                    <a:lnTo>
                      <a:pt x="56" y="0"/>
                    </a:lnTo>
                    <a:lnTo>
                      <a:pt x="77" y="77"/>
                    </a:lnTo>
                    <a:lnTo>
                      <a:pt x="99" y="154"/>
                    </a:lnTo>
                    <a:lnTo>
                      <a:pt x="44" y="170"/>
                    </a:lnTo>
                    <a:lnTo>
                      <a:pt x="22" y="93"/>
                    </a:lnTo>
                    <a:lnTo>
                      <a:pt x="0" y="16"/>
                    </a:lnTo>
                    <a:close/>
                  </a:path>
                </a:pathLst>
              </a:custGeom>
              <a:solidFill>
                <a:srgbClr val="FF0000"/>
              </a:solidFill>
              <a:ln w="9525">
                <a:noFill/>
                <a:round/>
                <a:headEnd/>
                <a:tailEnd/>
              </a:ln>
            </p:spPr>
            <p:txBody>
              <a:bodyPr/>
              <a:lstStyle/>
              <a:p>
                <a:endParaRPr lang="ja-JP" altLang="en-US"/>
              </a:p>
            </p:txBody>
          </p:sp>
          <p:sp>
            <p:nvSpPr>
              <p:cNvPr id="1899" name="Freeform 932"/>
              <p:cNvSpPr>
                <a:spLocks/>
              </p:cNvSpPr>
              <p:nvPr/>
            </p:nvSpPr>
            <p:spPr bwMode="auto">
              <a:xfrm>
                <a:off x="3513" y="1152"/>
                <a:ext cx="3" cy="10"/>
              </a:xfrm>
              <a:custGeom>
                <a:avLst/>
                <a:gdLst/>
                <a:ahLst/>
                <a:cxnLst>
                  <a:cxn ang="0">
                    <a:pos x="21" y="79"/>
                  </a:cxn>
                  <a:cxn ang="0">
                    <a:pos x="0" y="2"/>
                  </a:cxn>
                  <a:cxn ang="0">
                    <a:pos x="8" y="0"/>
                  </a:cxn>
                  <a:cxn ang="0">
                    <a:pos x="21" y="79"/>
                  </a:cxn>
                </a:cxnLst>
                <a:rect l="0" t="0" r="r" b="b"/>
                <a:pathLst>
                  <a:path w="21" h="79">
                    <a:moveTo>
                      <a:pt x="21" y="79"/>
                    </a:moveTo>
                    <a:lnTo>
                      <a:pt x="0" y="2"/>
                    </a:lnTo>
                    <a:lnTo>
                      <a:pt x="8" y="0"/>
                    </a:lnTo>
                    <a:lnTo>
                      <a:pt x="21" y="79"/>
                    </a:lnTo>
                    <a:close/>
                  </a:path>
                </a:pathLst>
              </a:custGeom>
              <a:solidFill>
                <a:srgbClr val="FF0000"/>
              </a:solidFill>
              <a:ln w="9525">
                <a:noFill/>
                <a:round/>
                <a:headEnd/>
                <a:tailEnd/>
              </a:ln>
            </p:spPr>
            <p:txBody>
              <a:bodyPr/>
              <a:lstStyle/>
              <a:p>
                <a:endParaRPr lang="ja-JP" altLang="en-US"/>
              </a:p>
            </p:txBody>
          </p:sp>
          <p:sp>
            <p:nvSpPr>
              <p:cNvPr id="1900" name="Freeform 933"/>
              <p:cNvSpPr>
                <a:spLocks/>
              </p:cNvSpPr>
              <p:nvPr/>
            </p:nvSpPr>
            <p:spPr bwMode="auto">
              <a:xfrm>
                <a:off x="3514" y="1151"/>
                <a:ext cx="12" cy="21"/>
              </a:xfrm>
              <a:custGeom>
                <a:avLst/>
                <a:gdLst/>
                <a:ahLst/>
                <a:cxnLst>
                  <a:cxn ang="0">
                    <a:pos x="0" y="10"/>
                  </a:cxn>
                  <a:cxn ang="0">
                    <a:pos x="58" y="0"/>
                  </a:cxn>
                  <a:cxn ang="0">
                    <a:pos x="71" y="79"/>
                  </a:cxn>
                  <a:cxn ang="0">
                    <a:pos x="84" y="158"/>
                  </a:cxn>
                  <a:cxn ang="0">
                    <a:pos x="27" y="168"/>
                  </a:cxn>
                  <a:cxn ang="0">
                    <a:pos x="13" y="89"/>
                  </a:cxn>
                  <a:cxn ang="0">
                    <a:pos x="0" y="10"/>
                  </a:cxn>
                </a:cxnLst>
                <a:rect l="0" t="0" r="r" b="b"/>
                <a:pathLst>
                  <a:path w="84" h="168">
                    <a:moveTo>
                      <a:pt x="0" y="10"/>
                    </a:moveTo>
                    <a:lnTo>
                      <a:pt x="58" y="0"/>
                    </a:lnTo>
                    <a:lnTo>
                      <a:pt x="71" y="79"/>
                    </a:lnTo>
                    <a:lnTo>
                      <a:pt x="84" y="158"/>
                    </a:lnTo>
                    <a:lnTo>
                      <a:pt x="27" y="168"/>
                    </a:lnTo>
                    <a:lnTo>
                      <a:pt x="13" y="89"/>
                    </a:lnTo>
                    <a:lnTo>
                      <a:pt x="0" y="10"/>
                    </a:lnTo>
                    <a:close/>
                  </a:path>
                </a:pathLst>
              </a:custGeom>
              <a:solidFill>
                <a:srgbClr val="FF0000"/>
              </a:solidFill>
              <a:ln w="9525">
                <a:noFill/>
                <a:round/>
                <a:headEnd/>
                <a:tailEnd/>
              </a:ln>
            </p:spPr>
            <p:txBody>
              <a:bodyPr/>
              <a:lstStyle/>
              <a:p>
                <a:endParaRPr lang="ja-JP" altLang="en-US"/>
              </a:p>
            </p:txBody>
          </p:sp>
          <p:sp>
            <p:nvSpPr>
              <p:cNvPr id="1901" name="Freeform 934"/>
              <p:cNvSpPr>
                <a:spLocks/>
              </p:cNvSpPr>
              <p:nvPr/>
            </p:nvSpPr>
            <p:spPr bwMode="auto">
              <a:xfrm>
                <a:off x="3523" y="1151"/>
                <a:ext cx="1" cy="10"/>
              </a:xfrm>
              <a:custGeom>
                <a:avLst/>
                <a:gdLst/>
                <a:ahLst/>
                <a:cxnLst>
                  <a:cxn ang="0">
                    <a:pos x="13" y="80"/>
                  </a:cxn>
                  <a:cxn ang="0">
                    <a:pos x="0" y="1"/>
                  </a:cxn>
                  <a:cxn ang="0">
                    <a:pos x="8" y="0"/>
                  </a:cxn>
                  <a:cxn ang="0">
                    <a:pos x="13" y="80"/>
                  </a:cxn>
                </a:cxnLst>
                <a:rect l="0" t="0" r="r" b="b"/>
                <a:pathLst>
                  <a:path w="13" h="80">
                    <a:moveTo>
                      <a:pt x="13" y="80"/>
                    </a:moveTo>
                    <a:lnTo>
                      <a:pt x="0" y="1"/>
                    </a:lnTo>
                    <a:lnTo>
                      <a:pt x="8" y="0"/>
                    </a:lnTo>
                    <a:lnTo>
                      <a:pt x="13" y="80"/>
                    </a:lnTo>
                    <a:close/>
                  </a:path>
                </a:pathLst>
              </a:custGeom>
              <a:solidFill>
                <a:srgbClr val="FF0000"/>
              </a:solidFill>
              <a:ln w="9525">
                <a:noFill/>
                <a:round/>
                <a:headEnd/>
                <a:tailEnd/>
              </a:ln>
            </p:spPr>
            <p:txBody>
              <a:bodyPr/>
              <a:lstStyle/>
              <a:p>
                <a:endParaRPr lang="ja-JP" altLang="en-US"/>
              </a:p>
            </p:txBody>
          </p:sp>
          <p:sp>
            <p:nvSpPr>
              <p:cNvPr id="1902" name="Freeform 935"/>
              <p:cNvSpPr>
                <a:spLocks/>
              </p:cNvSpPr>
              <p:nvPr/>
            </p:nvSpPr>
            <p:spPr bwMode="auto">
              <a:xfrm>
                <a:off x="3524" y="1151"/>
                <a:ext cx="10" cy="20"/>
              </a:xfrm>
              <a:custGeom>
                <a:avLst/>
                <a:gdLst/>
                <a:ahLst/>
                <a:cxnLst>
                  <a:cxn ang="0">
                    <a:pos x="0" y="3"/>
                  </a:cxn>
                  <a:cxn ang="0">
                    <a:pos x="60" y="0"/>
                  </a:cxn>
                  <a:cxn ang="0">
                    <a:pos x="65" y="80"/>
                  </a:cxn>
                  <a:cxn ang="0">
                    <a:pos x="69" y="160"/>
                  </a:cxn>
                  <a:cxn ang="0">
                    <a:pos x="10" y="163"/>
                  </a:cxn>
                  <a:cxn ang="0">
                    <a:pos x="5" y="83"/>
                  </a:cxn>
                  <a:cxn ang="0">
                    <a:pos x="0" y="3"/>
                  </a:cxn>
                </a:cxnLst>
                <a:rect l="0" t="0" r="r" b="b"/>
                <a:pathLst>
                  <a:path w="69" h="163">
                    <a:moveTo>
                      <a:pt x="0" y="3"/>
                    </a:moveTo>
                    <a:lnTo>
                      <a:pt x="60" y="0"/>
                    </a:lnTo>
                    <a:lnTo>
                      <a:pt x="65" y="80"/>
                    </a:lnTo>
                    <a:lnTo>
                      <a:pt x="69" y="160"/>
                    </a:lnTo>
                    <a:lnTo>
                      <a:pt x="10" y="163"/>
                    </a:lnTo>
                    <a:lnTo>
                      <a:pt x="5" y="83"/>
                    </a:lnTo>
                    <a:lnTo>
                      <a:pt x="0" y="3"/>
                    </a:lnTo>
                    <a:close/>
                  </a:path>
                </a:pathLst>
              </a:custGeom>
              <a:solidFill>
                <a:srgbClr val="FF0000"/>
              </a:solidFill>
              <a:ln w="9525">
                <a:noFill/>
                <a:round/>
                <a:headEnd/>
                <a:tailEnd/>
              </a:ln>
            </p:spPr>
            <p:txBody>
              <a:bodyPr/>
              <a:lstStyle/>
              <a:p>
                <a:endParaRPr lang="ja-JP" altLang="en-US"/>
              </a:p>
            </p:txBody>
          </p:sp>
          <p:sp>
            <p:nvSpPr>
              <p:cNvPr id="1903" name="Freeform 936"/>
              <p:cNvSpPr>
                <a:spLocks/>
              </p:cNvSpPr>
              <p:nvPr/>
            </p:nvSpPr>
            <p:spPr bwMode="auto">
              <a:xfrm>
                <a:off x="3532" y="1151"/>
                <a:ext cx="2" cy="10"/>
              </a:xfrm>
              <a:custGeom>
                <a:avLst/>
                <a:gdLst/>
                <a:ahLst/>
                <a:cxnLst>
                  <a:cxn ang="0">
                    <a:pos x="5" y="80"/>
                  </a:cxn>
                  <a:cxn ang="0">
                    <a:pos x="0" y="0"/>
                  </a:cxn>
                  <a:cxn ang="0">
                    <a:pos x="9" y="0"/>
                  </a:cxn>
                  <a:cxn ang="0">
                    <a:pos x="5" y="80"/>
                  </a:cxn>
                </a:cxnLst>
                <a:rect l="0" t="0" r="r" b="b"/>
                <a:pathLst>
                  <a:path w="9" h="80">
                    <a:moveTo>
                      <a:pt x="5" y="80"/>
                    </a:moveTo>
                    <a:lnTo>
                      <a:pt x="0" y="0"/>
                    </a:lnTo>
                    <a:lnTo>
                      <a:pt x="9" y="0"/>
                    </a:lnTo>
                    <a:lnTo>
                      <a:pt x="5" y="80"/>
                    </a:lnTo>
                    <a:close/>
                  </a:path>
                </a:pathLst>
              </a:custGeom>
              <a:solidFill>
                <a:srgbClr val="FF0000"/>
              </a:solidFill>
              <a:ln w="9525">
                <a:noFill/>
                <a:round/>
                <a:headEnd/>
                <a:tailEnd/>
              </a:ln>
            </p:spPr>
            <p:txBody>
              <a:bodyPr/>
              <a:lstStyle/>
              <a:p>
                <a:endParaRPr lang="ja-JP" altLang="en-US"/>
              </a:p>
            </p:txBody>
          </p:sp>
          <p:sp>
            <p:nvSpPr>
              <p:cNvPr id="1904" name="Freeform 937"/>
              <p:cNvSpPr>
                <a:spLocks/>
              </p:cNvSpPr>
              <p:nvPr/>
            </p:nvSpPr>
            <p:spPr bwMode="auto">
              <a:xfrm>
                <a:off x="3532" y="1151"/>
                <a:ext cx="10" cy="20"/>
              </a:xfrm>
              <a:custGeom>
                <a:avLst/>
                <a:gdLst/>
                <a:ahLst/>
                <a:cxnLst>
                  <a:cxn ang="0">
                    <a:pos x="9" y="0"/>
                  </a:cxn>
                  <a:cxn ang="0">
                    <a:pos x="69" y="3"/>
                  </a:cxn>
                  <a:cxn ang="0">
                    <a:pos x="63" y="83"/>
                  </a:cxn>
                  <a:cxn ang="0">
                    <a:pos x="59" y="163"/>
                  </a:cxn>
                  <a:cxn ang="0">
                    <a:pos x="0" y="160"/>
                  </a:cxn>
                  <a:cxn ang="0">
                    <a:pos x="5" y="80"/>
                  </a:cxn>
                  <a:cxn ang="0">
                    <a:pos x="9" y="0"/>
                  </a:cxn>
                </a:cxnLst>
                <a:rect l="0" t="0" r="r" b="b"/>
                <a:pathLst>
                  <a:path w="69" h="163">
                    <a:moveTo>
                      <a:pt x="9" y="0"/>
                    </a:moveTo>
                    <a:lnTo>
                      <a:pt x="69" y="3"/>
                    </a:lnTo>
                    <a:lnTo>
                      <a:pt x="63" y="83"/>
                    </a:lnTo>
                    <a:lnTo>
                      <a:pt x="59" y="163"/>
                    </a:lnTo>
                    <a:lnTo>
                      <a:pt x="0" y="160"/>
                    </a:lnTo>
                    <a:lnTo>
                      <a:pt x="5" y="80"/>
                    </a:lnTo>
                    <a:lnTo>
                      <a:pt x="9" y="0"/>
                    </a:lnTo>
                    <a:close/>
                  </a:path>
                </a:pathLst>
              </a:custGeom>
              <a:solidFill>
                <a:srgbClr val="FF0000"/>
              </a:solidFill>
              <a:ln w="9525">
                <a:noFill/>
                <a:round/>
                <a:headEnd/>
                <a:tailEnd/>
              </a:ln>
            </p:spPr>
            <p:txBody>
              <a:bodyPr/>
              <a:lstStyle/>
              <a:p>
                <a:endParaRPr lang="ja-JP" altLang="en-US"/>
              </a:p>
            </p:txBody>
          </p:sp>
          <p:sp>
            <p:nvSpPr>
              <p:cNvPr id="1905" name="Freeform 938"/>
              <p:cNvSpPr>
                <a:spLocks/>
              </p:cNvSpPr>
              <p:nvPr/>
            </p:nvSpPr>
            <p:spPr bwMode="auto">
              <a:xfrm>
                <a:off x="3541" y="1151"/>
                <a:ext cx="2" cy="10"/>
              </a:xfrm>
              <a:custGeom>
                <a:avLst/>
                <a:gdLst/>
                <a:ahLst/>
                <a:cxnLst>
                  <a:cxn ang="0">
                    <a:pos x="0" y="80"/>
                  </a:cxn>
                  <a:cxn ang="0">
                    <a:pos x="6" y="0"/>
                  </a:cxn>
                  <a:cxn ang="0">
                    <a:pos x="14" y="1"/>
                  </a:cxn>
                  <a:cxn ang="0">
                    <a:pos x="0" y="80"/>
                  </a:cxn>
                </a:cxnLst>
                <a:rect l="0" t="0" r="r" b="b"/>
                <a:pathLst>
                  <a:path w="14" h="80">
                    <a:moveTo>
                      <a:pt x="0" y="80"/>
                    </a:moveTo>
                    <a:lnTo>
                      <a:pt x="6" y="0"/>
                    </a:lnTo>
                    <a:lnTo>
                      <a:pt x="14" y="1"/>
                    </a:lnTo>
                    <a:lnTo>
                      <a:pt x="0" y="80"/>
                    </a:lnTo>
                    <a:close/>
                  </a:path>
                </a:pathLst>
              </a:custGeom>
              <a:solidFill>
                <a:srgbClr val="FF0000"/>
              </a:solidFill>
              <a:ln w="9525">
                <a:noFill/>
                <a:round/>
                <a:headEnd/>
                <a:tailEnd/>
              </a:ln>
            </p:spPr>
            <p:txBody>
              <a:bodyPr/>
              <a:lstStyle/>
              <a:p>
                <a:endParaRPr lang="ja-JP" altLang="en-US"/>
              </a:p>
            </p:txBody>
          </p:sp>
          <p:sp>
            <p:nvSpPr>
              <p:cNvPr id="1906" name="Freeform 939"/>
              <p:cNvSpPr>
                <a:spLocks/>
              </p:cNvSpPr>
              <p:nvPr/>
            </p:nvSpPr>
            <p:spPr bwMode="auto">
              <a:xfrm>
                <a:off x="3540" y="1151"/>
                <a:ext cx="12" cy="21"/>
              </a:xfrm>
              <a:custGeom>
                <a:avLst/>
                <a:gdLst/>
                <a:ahLst/>
                <a:cxnLst>
                  <a:cxn ang="0">
                    <a:pos x="26" y="0"/>
                  </a:cxn>
                  <a:cxn ang="0">
                    <a:pos x="84" y="10"/>
                  </a:cxn>
                  <a:cxn ang="0">
                    <a:pos x="71" y="89"/>
                  </a:cxn>
                  <a:cxn ang="0">
                    <a:pos x="57" y="168"/>
                  </a:cxn>
                  <a:cxn ang="0">
                    <a:pos x="0" y="158"/>
                  </a:cxn>
                  <a:cxn ang="0">
                    <a:pos x="12" y="79"/>
                  </a:cxn>
                  <a:cxn ang="0">
                    <a:pos x="26" y="0"/>
                  </a:cxn>
                </a:cxnLst>
                <a:rect l="0" t="0" r="r" b="b"/>
                <a:pathLst>
                  <a:path w="84" h="168">
                    <a:moveTo>
                      <a:pt x="26" y="0"/>
                    </a:moveTo>
                    <a:lnTo>
                      <a:pt x="84" y="10"/>
                    </a:lnTo>
                    <a:lnTo>
                      <a:pt x="71" y="89"/>
                    </a:lnTo>
                    <a:lnTo>
                      <a:pt x="57" y="168"/>
                    </a:lnTo>
                    <a:lnTo>
                      <a:pt x="0" y="158"/>
                    </a:lnTo>
                    <a:lnTo>
                      <a:pt x="12" y="79"/>
                    </a:lnTo>
                    <a:lnTo>
                      <a:pt x="26" y="0"/>
                    </a:lnTo>
                    <a:close/>
                  </a:path>
                </a:pathLst>
              </a:custGeom>
              <a:solidFill>
                <a:srgbClr val="FF0000"/>
              </a:solidFill>
              <a:ln w="9525">
                <a:noFill/>
                <a:round/>
                <a:headEnd/>
                <a:tailEnd/>
              </a:ln>
            </p:spPr>
            <p:txBody>
              <a:bodyPr/>
              <a:lstStyle/>
              <a:p>
                <a:endParaRPr lang="ja-JP" altLang="en-US"/>
              </a:p>
            </p:txBody>
          </p:sp>
          <p:sp>
            <p:nvSpPr>
              <p:cNvPr id="1907" name="Freeform 940"/>
              <p:cNvSpPr>
                <a:spLocks/>
              </p:cNvSpPr>
              <p:nvPr/>
            </p:nvSpPr>
            <p:spPr bwMode="auto">
              <a:xfrm>
                <a:off x="3550" y="1152"/>
                <a:ext cx="3" cy="10"/>
              </a:xfrm>
              <a:custGeom>
                <a:avLst/>
                <a:gdLst/>
                <a:ahLst/>
                <a:cxnLst>
                  <a:cxn ang="0">
                    <a:pos x="0" y="79"/>
                  </a:cxn>
                  <a:cxn ang="0">
                    <a:pos x="13" y="0"/>
                  </a:cxn>
                  <a:cxn ang="0">
                    <a:pos x="21" y="2"/>
                  </a:cxn>
                  <a:cxn ang="0">
                    <a:pos x="0" y="79"/>
                  </a:cxn>
                </a:cxnLst>
                <a:rect l="0" t="0" r="r" b="b"/>
                <a:pathLst>
                  <a:path w="21" h="79">
                    <a:moveTo>
                      <a:pt x="0" y="79"/>
                    </a:moveTo>
                    <a:lnTo>
                      <a:pt x="13" y="0"/>
                    </a:lnTo>
                    <a:lnTo>
                      <a:pt x="21" y="2"/>
                    </a:lnTo>
                    <a:lnTo>
                      <a:pt x="0" y="79"/>
                    </a:lnTo>
                    <a:close/>
                  </a:path>
                </a:pathLst>
              </a:custGeom>
              <a:solidFill>
                <a:srgbClr val="FF0000"/>
              </a:solidFill>
              <a:ln w="9525">
                <a:noFill/>
                <a:round/>
                <a:headEnd/>
                <a:tailEnd/>
              </a:ln>
            </p:spPr>
            <p:txBody>
              <a:bodyPr/>
              <a:lstStyle/>
              <a:p>
                <a:endParaRPr lang="ja-JP" altLang="en-US"/>
              </a:p>
            </p:txBody>
          </p:sp>
          <p:sp>
            <p:nvSpPr>
              <p:cNvPr id="1908" name="Freeform 941"/>
              <p:cNvSpPr>
                <a:spLocks/>
              </p:cNvSpPr>
              <p:nvPr/>
            </p:nvSpPr>
            <p:spPr bwMode="auto">
              <a:xfrm>
                <a:off x="3547" y="1153"/>
                <a:ext cx="14" cy="21"/>
              </a:xfrm>
              <a:custGeom>
                <a:avLst/>
                <a:gdLst/>
                <a:ahLst/>
                <a:cxnLst>
                  <a:cxn ang="0">
                    <a:pos x="43" y="0"/>
                  </a:cxn>
                  <a:cxn ang="0">
                    <a:pos x="99" y="16"/>
                  </a:cxn>
                  <a:cxn ang="0">
                    <a:pos x="77" y="93"/>
                  </a:cxn>
                  <a:cxn ang="0">
                    <a:pos x="55" y="170"/>
                  </a:cxn>
                  <a:cxn ang="0">
                    <a:pos x="0" y="154"/>
                  </a:cxn>
                  <a:cxn ang="0">
                    <a:pos x="22" y="77"/>
                  </a:cxn>
                  <a:cxn ang="0">
                    <a:pos x="43" y="0"/>
                  </a:cxn>
                </a:cxnLst>
                <a:rect l="0" t="0" r="r" b="b"/>
                <a:pathLst>
                  <a:path w="99" h="170">
                    <a:moveTo>
                      <a:pt x="43" y="0"/>
                    </a:moveTo>
                    <a:lnTo>
                      <a:pt x="99" y="16"/>
                    </a:lnTo>
                    <a:lnTo>
                      <a:pt x="77" y="93"/>
                    </a:lnTo>
                    <a:lnTo>
                      <a:pt x="55" y="170"/>
                    </a:lnTo>
                    <a:lnTo>
                      <a:pt x="0" y="154"/>
                    </a:lnTo>
                    <a:lnTo>
                      <a:pt x="22" y="77"/>
                    </a:lnTo>
                    <a:lnTo>
                      <a:pt x="43" y="0"/>
                    </a:lnTo>
                    <a:close/>
                  </a:path>
                </a:pathLst>
              </a:custGeom>
              <a:solidFill>
                <a:srgbClr val="FF0000"/>
              </a:solidFill>
              <a:ln w="9525">
                <a:noFill/>
                <a:round/>
                <a:headEnd/>
                <a:tailEnd/>
              </a:ln>
            </p:spPr>
            <p:txBody>
              <a:bodyPr/>
              <a:lstStyle/>
              <a:p>
                <a:endParaRPr lang="ja-JP" altLang="en-US"/>
              </a:p>
            </p:txBody>
          </p:sp>
          <p:sp>
            <p:nvSpPr>
              <p:cNvPr id="1909" name="Freeform 942"/>
              <p:cNvSpPr>
                <a:spLocks/>
              </p:cNvSpPr>
              <p:nvPr/>
            </p:nvSpPr>
            <p:spPr bwMode="auto">
              <a:xfrm>
                <a:off x="3558" y="1155"/>
                <a:ext cx="4" cy="9"/>
              </a:xfrm>
              <a:custGeom>
                <a:avLst/>
                <a:gdLst/>
                <a:ahLst/>
                <a:cxnLst>
                  <a:cxn ang="0">
                    <a:pos x="0" y="77"/>
                  </a:cxn>
                  <a:cxn ang="0">
                    <a:pos x="22" y="0"/>
                  </a:cxn>
                  <a:cxn ang="0">
                    <a:pos x="30" y="2"/>
                  </a:cxn>
                  <a:cxn ang="0">
                    <a:pos x="0" y="77"/>
                  </a:cxn>
                </a:cxnLst>
                <a:rect l="0" t="0" r="r" b="b"/>
                <a:pathLst>
                  <a:path w="30" h="77">
                    <a:moveTo>
                      <a:pt x="0" y="77"/>
                    </a:moveTo>
                    <a:lnTo>
                      <a:pt x="22" y="0"/>
                    </a:lnTo>
                    <a:lnTo>
                      <a:pt x="30" y="2"/>
                    </a:lnTo>
                    <a:lnTo>
                      <a:pt x="0" y="77"/>
                    </a:lnTo>
                    <a:close/>
                  </a:path>
                </a:pathLst>
              </a:custGeom>
              <a:solidFill>
                <a:srgbClr val="FF0000"/>
              </a:solidFill>
              <a:ln w="9525">
                <a:noFill/>
                <a:round/>
                <a:headEnd/>
                <a:tailEnd/>
              </a:ln>
            </p:spPr>
            <p:txBody>
              <a:bodyPr/>
              <a:lstStyle/>
              <a:p>
                <a:endParaRPr lang="ja-JP" altLang="en-US"/>
              </a:p>
            </p:txBody>
          </p:sp>
          <p:sp>
            <p:nvSpPr>
              <p:cNvPr id="1910" name="Freeform 943"/>
              <p:cNvSpPr>
                <a:spLocks/>
              </p:cNvSpPr>
              <p:nvPr/>
            </p:nvSpPr>
            <p:spPr bwMode="auto">
              <a:xfrm>
                <a:off x="3553" y="1155"/>
                <a:ext cx="17" cy="21"/>
              </a:xfrm>
              <a:custGeom>
                <a:avLst/>
                <a:gdLst/>
                <a:ahLst/>
                <a:cxnLst>
                  <a:cxn ang="0">
                    <a:pos x="60" y="0"/>
                  </a:cxn>
                  <a:cxn ang="0">
                    <a:pos x="114" y="22"/>
                  </a:cxn>
                  <a:cxn ang="0">
                    <a:pos x="83" y="96"/>
                  </a:cxn>
                  <a:cxn ang="0">
                    <a:pos x="53" y="171"/>
                  </a:cxn>
                  <a:cxn ang="0">
                    <a:pos x="0" y="148"/>
                  </a:cxn>
                  <a:cxn ang="0">
                    <a:pos x="30" y="75"/>
                  </a:cxn>
                  <a:cxn ang="0">
                    <a:pos x="60" y="0"/>
                  </a:cxn>
                </a:cxnLst>
                <a:rect l="0" t="0" r="r" b="b"/>
                <a:pathLst>
                  <a:path w="114" h="171">
                    <a:moveTo>
                      <a:pt x="60" y="0"/>
                    </a:moveTo>
                    <a:lnTo>
                      <a:pt x="114" y="22"/>
                    </a:lnTo>
                    <a:lnTo>
                      <a:pt x="83" y="96"/>
                    </a:lnTo>
                    <a:lnTo>
                      <a:pt x="53" y="171"/>
                    </a:lnTo>
                    <a:lnTo>
                      <a:pt x="0" y="148"/>
                    </a:lnTo>
                    <a:lnTo>
                      <a:pt x="30" y="75"/>
                    </a:lnTo>
                    <a:lnTo>
                      <a:pt x="60" y="0"/>
                    </a:lnTo>
                    <a:close/>
                  </a:path>
                </a:pathLst>
              </a:custGeom>
              <a:solidFill>
                <a:srgbClr val="FF0000"/>
              </a:solidFill>
              <a:ln w="9525">
                <a:noFill/>
                <a:round/>
                <a:headEnd/>
                <a:tailEnd/>
              </a:ln>
            </p:spPr>
            <p:txBody>
              <a:bodyPr/>
              <a:lstStyle/>
              <a:p>
                <a:endParaRPr lang="ja-JP" altLang="en-US"/>
              </a:p>
            </p:txBody>
          </p:sp>
          <p:sp>
            <p:nvSpPr>
              <p:cNvPr id="1911" name="Freeform 944"/>
              <p:cNvSpPr>
                <a:spLocks/>
              </p:cNvSpPr>
              <p:nvPr/>
            </p:nvSpPr>
            <p:spPr bwMode="auto">
              <a:xfrm>
                <a:off x="3565" y="1158"/>
                <a:ext cx="6" cy="9"/>
              </a:xfrm>
              <a:custGeom>
                <a:avLst/>
                <a:gdLst/>
                <a:ahLst/>
                <a:cxnLst>
                  <a:cxn ang="0">
                    <a:pos x="0" y="74"/>
                  </a:cxn>
                  <a:cxn ang="0">
                    <a:pos x="31" y="0"/>
                  </a:cxn>
                  <a:cxn ang="0">
                    <a:pos x="38" y="3"/>
                  </a:cxn>
                  <a:cxn ang="0">
                    <a:pos x="0" y="74"/>
                  </a:cxn>
                </a:cxnLst>
                <a:rect l="0" t="0" r="r" b="b"/>
                <a:pathLst>
                  <a:path w="38" h="74">
                    <a:moveTo>
                      <a:pt x="0" y="74"/>
                    </a:moveTo>
                    <a:lnTo>
                      <a:pt x="31" y="0"/>
                    </a:lnTo>
                    <a:lnTo>
                      <a:pt x="38" y="3"/>
                    </a:lnTo>
                    <a:lnTo>
                      <a:pt x="0" y="74"/>
                    </a:lnTo>
                    <a:close/>
                  </a:path>
                </a:pathLst>
              </a:custGeom>
              <a:solidFill>
                <a:srgbClr val="FF0000"/>
              </a:solidFill>
              <a:ln w="9525">
                <a:noFill/>
                <a:round/>
                <a:headEnd/>
                <a:tailEnd/>
              </a:ln>
            </p:spPr>
            <p:txBody>
              <a:bodyPr/>
              <a:lstStyle/>
              <a:p>
                <a:endParaRPr lang="ja-JP" altLang="en-US"/>
              </a:p>
            </p:txBody>
          </p:sp>
          <p:sp>
            <p:nvSpPr>
              <p:cNvPr id="1912" name="Freeform 945"/>
              <p:cNvSpPr>
                <a:spLocks/>
              </p:cNvSpPr>
              <p:nvPr/>
            </p:nvSpPr>
            <p:spPr bwMode="auto">
              <a:xfrm>
                <a:off x="3560" y="1158"/>
                <a:ext cx="18" cy="21"/>
              </a:xfrm>
              <a:custGeom>
                <a:avLst/>
                <a:gdLst/>
                <a:ahLst/>
                <a:cxnLst>
                  <a:cxn ang="0">
                    <a:pos x="75" y="0"/>
                  </a:cxn>
                  <a:cxn ang="0">
                    <a:pos x="126" y="26"/>
                  </a:cxn>
                  <a:cxn ang="0">
                    <a:pos x="88" y="97"/>
                  </a:cxn>
                  <a:cxn ang="0">
                    <a:pos x="50" y="169"/>
                  </a:cxn>
                  <a:cxn ang="0">
                    <a:pos x="0" y="141"/>
                  </a:cxn>
                  <a:cxn ang="0">
                    <a:pos x="37" y="71"/>
                  </a:cxn>
                  <a:cxn ang="0">
                    <a:pos x="75" y="0"/>
                  </a:cxn>
                </a:cxnLst>
                <a:rect l="0" t="0" r="r" b="b"/>
                <a:pathLst>
                  <a:path w="126" h="169">
                    <a:moveTo>
                      <a:pt x="75" y="0"/>
                    </a:moveTo>
                    <a:lnTo>
                      <a:pt x="126" y="26"/>
                    </a:lnTo>
                    <a:lnTo>
                      <a:pt x="88" y="97"/>
                    </a:lnTo>
                    <a:lnTo>
                      <a:pt x="50" y="169"/>
                    </a:lnTo>
                    <a:lnTo>
                      <a:pt x="0" y="141"/>
                    </a:lnTo>
                    <a:lnTo>
                      <a:pt x="37" y="71"/>
                    </a:lnTo>
                    <a:lnTo>
                      <a:pt x="75" y="0"/>
                    </a:lnTo>
                    <a:close/>
                  </a:path>
                </a:pathLst>
              </a:custGeom>
              <a:solidFill>
                <a:srgbClr val="FF0000"/>
              </a:solidFill>
              <a:ln w="9525">
                <a:noFill/>
                <a:round/>
                <a:headEnd/>
                <a:tailEnd/>
              </a:ln>
            </p:spPr>
            <p:txBody>
              <a:bodyPr/>
              <a:lstStyle/>
              <a:p>
                <a:endParaRPr lang="ja-JP" altLang="en-US"/>
              </a:p>
            </p:txBody>
          </p:sp>
          <p:sp>
            <p:nvSpPr>
              <p:cNvPr id="1913" name="Freeform 946"/>
              <p:cNvSpPr>
                <a:spLocks/>
              </p:cNvSpPr>
              <p:nvPr/>
            </p:nvSpPr>
            <p:spPr bwMode="auto">
              <a:xfrm>
                <a:off x="3572" y="1161"/>
                <a:ext cx="7" cy="9"/>
              </a:xfrm>
              <a:custGeom>
                <a:avLst/>
                <a:gdLst/>
                <a:ahLst/>
                <a:cxnLst>
                  <a:cxn ang="0">
                    <a:pos x="0" y="71"/>
                  </a:cxn>
                  <a:cxn ang="0">
                    <a:pos x="38" y="0"/>
                  </a:cxn>
                  <a:cxn ang="0">
                    <a:pos x="45" y="5"/>
                  </a:cxn>
                  <a:cxn ang="0">
                    <a:pos x="0" y="71"/>
                  </a:cxn>
                </a:cxnLst>
                <a:rect l="0" t="0" r="r" b="b"/>
                <a:pathLst>
                  <a:path w="45" h="71">
                    <a:moveTo>
                      <a:pt x="0" y="71"/>
                    </a:moveTo>
                    <a:lnTo>
                      <a:pt x="38" y="0"/>
                    </a:lnTo>
                    <a:lnTo>
                      <a:pt x="45" y="5"/>
                    </a:lnTo>
                    <a:lnTo>
                      <a:pt x="0" y="71"/>
                    </a:lnTo>
                    <a:close/>
                  </a:path>
                </a:pathLst>
              </a:custGeom>
              <a:solidFill>
                <a:srgbClr val="FF0000"/>
              </a:solidFill>
              <a:ln w="9525">
                <a:noFill/>
                <a:round/>
                <a:headEnd/>
                <a:tailEnd/>
              </a:ln>
            </p:spPr>
            <p:txBody>
              <a:bodyPr/>
              <a:lstStyle/>
              <a:p>
                <a:endParaRPr lang="ja-JP" altLang="en-US"/>
              </a:p>
            </p:txBody>
          </p:sp>
          <p:sp>
            <p:nvSpPr>
              <p:cNvPr id="1914" name="Freeform 947"/>
              <p:cNvSpPr>
                <a:spLocks/>
              </p:cNvSpPr>
              <p:nvPr/>
            </p:nvSpPr>
            <p:spPr bwMode="auto">
              <a:xfrm>
                <a:off x="3566" y="1162"/>
                <a:ext cx="20" cy="21"/>
              </a:xfrm>
              <a:custGeom>
                <a:avLst/>
                <a:gdLst/>
                <a:ahLst/>
                <a:cxnLst>
                  <a:cxn ang="0">
                    <a:pos x="89" y="0"/>
                  </a:cxn>
                  <a:cxn ang="0">
                    <a:pos x="137" y="31"/>
                  </a:cxn>
                  <a:cxn ang="0">
                    <a:pos x="92" y="98"/>
                  </a:cxn>
                  <a:cxn ang="0">
                    <a:pos x="47" y="165"/>
                  </a:cxn>
                  <a:cxn ang="0">
                    <a:pos x="0" y="134"/>
                  </a:cxn>
                  <a:cxn ang="0">
                    <a:pos x="44" y="66"/>
                  </a:cxn>
                  <a:cxn ang="0">
                    <a:pos x="89" y="0"/>
                  </a:cxn>
                </a:cxnLst>
                <a:rect l="0" t="0" r="r" b="b"/>
                <a:pathLst>
                  <a:path w="137" h="165">
                    <a:moveTo>
                      <a:pt x="89" y="0"/>
                    </a:moveTo>
                    <a:lnTo>
                      <a:pt x="137" y="31"/>
                    </a:lnTo>
                    <a:lnTo>
                      <a:pt x="92" y="98"/>
                    </a:lnTo>
                    <a:lnTo>
                      <a:pt x="47" y="165"/>
                    </a:lnTo>
                    <a:lnTo>
                      <a:pt x="0" y="134"/>
                    </a:lnTo>
                    <a:lnTo>
                      <a:pt x="44" y="66"/>
                    </a:lnTo>
                    <a:lnTo>
                      <a:pt x="89" y="0"/>
                    </a:lnTo>
                    <a:close/>
                  </a:path>
                </a:pathLst>
              </a:custGeom>
              <a:solidFill>
                <a:srgbClr val="FF0000"/>
              </a:solidFill>
              <a:ln w="9525">
                <a:noFill/>
                <a:round/>
                <a:headEnd/>
                <a:tailEnd/>
              </a:ln>
            </p:spPr>
            <p:txBody>
              <a:bodyPr/>
              <a:lstStyle/>
              <a:p>
                <a:endParaRPr lang="ja-JP" altLang="en-US"/>
              </a:p>
            </p:txBody>
          </p:sp>
          <p:sp>
            <p:nvSpPr>
              <p:cNvPr id="1915" name="Freeform 948"/>
              <p:cNvSpPr>
                <a:spLocks/>
              </p:cNvSpPr>
              <p:nvPr/>
            </p:nvSpPr>
            <p:spPr bwMode="auto">
              <a:xfrm>
                <a:off x="3579" y="1166"/>
                <a:ext cx="8" cy="8"/>
              </a:xfrm>
              <a:custGeom>
                <a:avLst/>
                <a:gdLst/>
                <a:ahLst/>
                <a:cxnLst>
                  <a:cxn ang="0">
                    <a:pos x="0" y="67"/>
                  </a:cxn>
                  <a:cxn ang="0">
                    <a:pos x="45" y="0"/>
                  </a:cxn>
                  <a:cxn ang="0">
                    <a:pos x="51" y="5"/>
                  </a:cxn>
                  <a:cxn ang="0">
                    <a:pos x="0" y="67"/>
                  </a:cxn>
                </a:cxnLst>
                <a:rect l="0" t="0" r="r" b="b"/>
                <a:pathLst>
                  <a:path w="51" h="67">
                    <a:moveTo>
                      <a:pt x="0" y="67"/>
                    </a:moveTo>
                    <a:lnTo>
                      <a:pt x="45" y="0"/>
                    </a:lnTo>
                    <a:lnTo>
                      <a:pt x="51" y="5"/>
                    </a:lnTo>
                    <a:lnTo>
                      <a:pt x="0" y="67"/>
                    </a:lnTo>
                    <a:close/>
                  </a:path>
                </a:pathLst>
              </a:custGeom>
              <a:solidFill>
                <a:srgbClr val="FF0000"/>
              </a:solidFill>
              <a:ln w="9525">
                <a:noFill/>
                <a:round/>
                <a:headEnd/>
                <a:tailEnd/>
              </a:ln>
            </p:spPr>
            <p:txBody>
              <a:bodyPr/>
              <a:lstStyle/>
              <a:p>
                <a:endParaRPr lang="ja-JP" altLang="en-US"/>
              </a:p>
            </p:txBody>
          </p:sp>
          <p:sp>
            <p:nvSpPr>
              <p:cNvPr id="1916" name="Freeform 949"/>
              <p:cNvSpPr>
                <a:spLocks/>
              </p:cNvSpPr>
              <p:nvPr/>
            </p:nvSpPr>
            <p:spPr bwMode="auto">
              <a:xfrm>
                <a:off x="3572" y="1166"/>
                <a:ext cx="21" cy="20"/>
              </a:xfrm>
              <a:custGeom>
                <a:avLst/>
                <a:gdLst/>
                <a:ahLst/>
                <a:cxnLst>
                  <a:cxn ang="0">
                    <a:pos x="102" y="0"/>
                  </a:cxn>
                  <a:cxn ang="0">
                    <a:pos x="147" y="36"/>
                  </a:cxn>
                  <a:cxn ang="0">
                    <a:pos x="96" y="99"/>
                  </a:cxn>
                  <a:cxn ang="0">
                    <a:pos x="45" y="161"/>
                  </a:cxn>
                  <a:cxn ang="0">
                    <a:pos x="0" y="124"/>
                  </a:cxn>
                  <a:cxn ang="0">
                    <a:pos x="51" y="62"/>
                  </a:cxn>
                  <a:cxn ang="0">
                    <a:pos x="102" y="0"/>
                  </a:cxn>
                </a:cxnLst>
                <a:rect l="0" t="0" r="r" b="b"/>
                <a:pathLst>
                  <a:path w="147" h="161">
                    <a:moveTo>
                      <a:pt x="102" y="0"/>
                    </a:moveTo>
                    <a:lnTo>
                      <a:pt x="147" y="36"/>
                    </a:lnTo>
                    <a:lnTo>
                      <a:pt x="96" y="99"/>
                    </a:lnTo>
                    <a:lnTo>
                      <a:pt x="45" y="161"/>
                    </a:lnTo>
                    <a:lnTo>
                      <a:pt x="0" y="124"/>
                    </a:lnTo>
                    <a:lnTo>
                      <a:pt x="51" y="62"/>
                    </a:lnTo>
                    <a:lnTo>
                      <a:pt x="102" y="0"/>
                    </a:lnTo>
                    <a:close/>
                  </a:path>
                </a:pathLst>
              </a:custGeom>
              <a:solidFill>
                <a:srgbClr val="FF0000"/>
              </a:solidFill>
              <a:ln w="9525">
                <a:noFill/>
                <a:round/>
                <a:headEnd/>
                <a:tailEnd/>
              </a:ln>
            </p:spPr>
            <p:txBody>
              <a:bodyPr/>
              <a:lstStyle/>
              <a:p>
                <a:endParaRPr lang="ja-JP" altLang="en-US"/>
              </a:p>
            </p:txBody>
          </p:sp>
          <p:sp>
            <p:nvSpPr>
              <p:cNvPr id="1917" name="Freeform 950"/>
              <p:cNvSpPr>
                <a:spLocks/>
              </p:cNvSpPr>
              <p:nvPr/>
            </p:nvSpPr>
            <p:spPr bwMode="auto">
              <a:xfrm>
                <a:off x="3586" y="1171"/>
                <a:ext cx="8" cy="8"/>
              </a:xfrm>
              <a:custGeom>
                <a:avLst/>
                <a:gdLst/>
                <a:ahLst/>
                <a:cxnLst>
                  <a:cxn ang="0">
                    <a:pos x="0" y="63"/>
                  </a:cxn>
                  <a:cxn ang="0">
                    <a:pos x="51" y="0"/>
                  </a:cxn>
                  <a:cxn ang="0">
                    <a:pos x="57" y="6"/>
                  </a:cxn>
                  <a:cxn ang="0">
                    <a:pos x="0" y="63"/>
                  </a:cxn>
                </a:cxnLst>
                <a:rect l="0" t="0" r="r" b="b"/>
                <a:pathLst>
                  <a:path w="57" h="63">
                    <a:moveTo>
                      <a:pt x="0" y="63"/>
                    </a:moveTo>
                    <a:lnTo>
                      <a:pt x="51" y="0"/>
                    </a:lnTo>
                    <a:lnTo>
                      <a:pt x="57" y="6"/>
                    </a:lnTo>
                    <a:lnTo>
                      <a:pt x="0" y="63"/>
                    </a:lnTo>
                    <a:close/>
                  </a:path>
                </a:pathLst>
              </a:custGeom>
              <a:solidFill>
                <a:srgbClr val="FF0000"/>
              </a:solidFill>
              <a:ln w="9525">
                <a:noFill/>
                <a:round/>
                <a:headEnd/>
                <a:tailEnd/>
              </a:ln>
            </p:spPr>
            <p:txBody>
              <a:bodyPr/>
              <a:lstStyle/>
              <a:p>
                <a:endParaRPr lang="ja-JP" altLang="en-US"/>
              </a:p>
            </p:txBody>
          </p:sp>
          <p:sp>
            <p:nvSpPr>
              <p:cNvPr id="1918" name="Freeform 951"/>
              <p:cNvSpPr>
                <a:spLocks/>
              </p:cNvSpPr>
              <p:nvPr/>
            </p:nvSpPr>
            <p:spPr bwMode="auto">
              <a:xfrm>
                <a:off x="3577" y="1172"/>
                <a:ext cx="23" cy="19"/>
              </a:xfrm>
              <a:custGeom>
                <a:avLst/>
                <a:gdLst/>
                <a:ahLst/>
                <a:cxnLst>
                  <a:cxn ang="0">
                    <a:pos x="115" y="0"/>
                  </a:cxn>
                  <a:cxn ang="0">
                    <a:pos x="156" y="41"/>
                  </a:cxn>
                  <a:cxn ang="0">
                    <a:pos x="99" y="98"/>
                  </a:cxn>
                  <a:cxn ang="0">
                    <a:pos x="42" y="155"/>
                  </a:cxn>
                  <a:cxn ang="0">
                    <a:pos x="0" y="114"/>
                  </a:cxn>
                  <a:cxn ang="0">
                    <a:pos x="58" y="57"/>
                  </a:cxn>
                  <a:cxn ang="0">
                    <a:pos x="115" y="0"/>
                  </a:cxn>
                </a:cxnLst>
                <a:rect l="0" t="0" r="r" b="b"/>
                <a:pathLst>
                  <a:path w="156" h="155">
                    <a:moveTo>
                      <a:pt x="115" y="0"/>
                    </a:moveTo>
                    <a:lnTo>
                      <a:pt x="156" y="41"/>
                    </a:lnTo>
                    <a:lnTo>
                      <a:pt x="99" y="98"/>
                    </a:lnTo>
                    <a:lnTo>
                      <a:pt x="42" y="155"/>
                    </a:lnTo>
                    <a:lnTo>
                      <a:pt x="0" y="114"/>
                    </a:lnTo>
                    <a:lnTo>
                      <a:pt x="58" y="57"/>
                    </a:lnTo>
                    <a:lnTo>
                      <a:pt x="115" y="0"/>
                    </a:lnTo>
                    <a:close/>
                  </a:path>
                </a:pathLst>
              </a:custGeom>
              <a:solidFill>
                <a:srgbClr val="FF0000"/>
              </a:solidFill>
              <a:ln w="9525">
                <a:noFill/>
                <a:round/>
                <a:headEnd/>
                <a:tailEnd/>
              </a:ln>
            </p:spPr>
            <p:txBody>
              <a:bodyPr/>
              <a:lstStyle/>
              <a:p>
                <a:endParaRPr lang="ja-JP" altLang="en-US"/>
              </a:p>
            </p:txBody>
          </p:sp>
          <p:sp>
            <p:nvSpPr>
              <p:cNvPr id="1919" name="Freeform 952"/>
              <p:cNvSpPr>
                <a:spLocks/>
              </p:cNvSpPr>
              <p:nvPr/>
            </p:nvSpPr>
            <p:spPr bwMode="auto">
              <a:xfrm>
                <a:off x="3592" y="1177"/>
                <a:ext cx="8" cy="7"/>
              </a:xfrm>
              <a:custGeom>
                <a:avLst/>
                <a:gdLst/>
                <a:ahLst/>
                <a:cxnLst>
                  <a:cxn ang="0">
                    <a:pos x="0" y="57"/>
                  </a:cxn>
                  <a:cxn ang="0">
                    <a:pos x="57" y="0"/>
                  </a:cxn>
                  <a:cxn ang="0">
                    <a:pos x="62" y="5"/>
                  </a:cxn>
                  <a:cxn ang="0">
                    <a:pos x="0" y="57"/>
                  </a:cxn>
                </a:cxnLst>
                <a:rect l="0" t="0" r="r" b="b"/>
                <a:pathLst>
                  <a:path w="62" h="57">
                    <a:moveTo>
                      <a:pt x="0" y="57"/>
                    </a:moveTo>
                    <a:lnTo>
                      <a:pt x="57" y="0"/>
                    </a:lnTo>
                    <a:lnTo>
                      <a:pt x="62" y="5"/>
                    </a:lnTo>
                    <a:lnTo>
                      <a:pt x="0" y="57"/>
                    </a:lnTo>
                    <a:close/>
                  </a:path>
                </a:pathLst>
              </a:custGeom>
              <a:solidFill>
                <a:srgbClr val="FF0000"/>
              </a:solidFill>
              <a:ln w="9525">
                <a:noFill/>
                <a:round/>
                <a:headEnd/>
                <a:tailEnd/>
              </a:ln>
            </p:spPr>
            <p:txBody>
              <a:bodyPr/>
              <a:lstStyle/>
              <a:p>
                <a:endParaRPr lang="ja-JP" altLang="en-US"/>
              </a:p>
            </p:txBody>
          </p:sp>
          <p:sp>
            <p:nvSpPr>
              <p:cNvPr id="1920" name="Freeform 953"/>
              <p:cNvSpPr>
                <a:spLocks/>
              </p:cNvSpPr>
              <p:nvPr/>
            </p:nvSpPr>
            <p:spPr bwMode="auto">
              <a:xfrm>
                <a:off x="3583" y="1177"/>
                <a:ext cx="23" cy="19"/>
              </a:xfrm>
              <a:custGeom>
                <a:avLst/>
                <a:gdLst/>
                <a:ahLst/>
                <a:cxnLst>
                  <a:cxn ang="0">
                    <a:pos x="125" y="0"/>
                  </a:cxn>
                  <a:cxn ang="0">
                    <a:pos x="163" y="45"/>
                  </a:cxn>
                  <a:cxn ang="0">
                    <a:pos x="100" y="96"/>
                  </a:cxn>
                  <a:cxn ang="0">
                    <a:pos x="39" y="148"/>
                  </a:cxn>
                  <a:cxn ang="0">
                    <a:pos x="0" y="102"/>
                  </a:cxn>
                  <a:cxn ang="0">
                    <a:pos x="63" y="52"/>
                  </a:cxn>
                  <a:cxn ang="0">
                    <a:pos x="125" y="0"/>
                  </a:cxn>
                </a:cxnLst>
                <a:rect l="0" t="0" r="r" b="b"/>
                <a:pathLst>
                  <a:path w="163" h="148">
                    <a:moveTo>
                      <a:pt x="125" y="0"/>
                    </a:moveTo>
                    <a:lnTo>
                      <a:pt x="163" y="45"/>
                    </a:lnTo>
                    <a:lnTo>
                      <a:pt x="100" y="96"/>
                    </a:lnTo>
                    <a:lnTo>
                      <a:pt x="39" y="148"/>
                    </a:lnTo>
                    <a:lnTo>
                      <a:pt x="0" y="102"/>
                    </a:lnTo>
                    <a:lnTo>
                      <a:pt x="63" y="52"/>
                    </a:lnTo>
                    <a:lnTo>
                      <a:pt x="125" y="0"/>
                    </a:lnTo>
                    <a:close/>
                  </a:path>
                </a:pathLst>
              </a:custGeom>
              <a:solidFill>
                <a:srgbClr val="FF0000"/>
              </a:solidFill>
              <a:ln w="9525">
                <a:noFill/>
                <a:round/>
                <a:headEnd/>
                <a:tailEnd/>
              </a:ln>
            </p:spPr>
            <p:txBody>
              <a:bodyPr/>
              <a:lstStyle/>
              <a:p>
                <a:endParaRPr lang="ja-JP" altLang="en-US"/>
              </a:p>
            </p:txBody>
          </p:sp>
          <p:sp>
            <p:nvSpPr>
              <p:cNvPr id="1921" name="Freeform 954"/>
              <p:cNvSpPr>
                <a:spLocks/>
              </p:cNvSpPr>
              <p:nvPr/>
            </p:nvSpPr>
            <p:spPr bwMode="auto">
              <a:xfrm>
                <a:off x="3597" y="1183"/>
                <a:ext cx="9" cy="6"/>
              </a:xfrm>
              <a:custGeom>
                <a:avLst/>
                <a:gdLst/>
                <a:ahLst/>
                <a:cxnLst>
                  <a:cxn ang="0">
                    <a:pos x="0" y="51"/>
                  </a:cxn>
                  <a:cxn ang="0">
                    <a:pos x="63" y="0"/>
                  </a:cxn>
                  <a:cxn ang="0">
                    <a:pos x="67" y="7"/>
                  </a:cxn>
                  <a:cxn ang="0">
                    <a:pos x="0" y="51"/>
                  </a:cxn>
                </a:cxnLst>
                <a:rect l="0" t="0" r="r" b="b"/>
                <a:pathLst>
                  <a:path w="67" h="51">
                    <a:moveTo>
                      <a:pt x="0" y="51"/>
                    </a:moveTo>
                    <a:lnTo>
                      <a:pt x="63" y="0"/>
                    </a:lnTo>
                    <a:lnTo>
                      <a:pt x="67" y="7"/>
                    </a:lnTo>
                    <a:lnTo>
                      <a:pt x="0" y="51"/>
                    </a:lnTo>
                    <a:close/>
                  </a:path>
                </a:pathLst>
              </a:custGeom>
              <a:solidFill>
                <a:srgbClr val="FF0000"/>
              </a:solidFill>
              <a:ln w="9525">
                <a:noFill/>
                <a:round/>
                <a:headEnd/>
                <a:tailEnd/>
              </a:ln>
            </p:spPr>
            <p:txBody>
              <a:bodyPr/>
              <a:lstStyle/>
              <a:p>
                <a:endParaRPr lang="ja-JP" altLang="en-US"/>
              </a:p>
            </p:txBody>
          </p:sp>
          <p:sp>
            <p:nvSpPr>
              <p:cNvPr id="1922" name="Freeform 955"/>
              <p:cNvSpPr>
                <a:spLocks/>
              </p:cNvSpPr>
              <p:nvPr/>
            </p:nvSpPr>
            <p:spPr bwMode="auto">
              <a:xfrm>
                <a:off x="3587" y="1184"/>
                <a:ext cx="24" cy="17"/>
              </a:xfrm>
              <a:custGeom>
                <a:avLst/>
                <a:gdLst/>
                <a:ahLst/>
                <a:cxnLst>
                  <a:cxn ang="0">
                    <a:pos x="134" y="0"/>
                  </a:cxn>
                  <a:cxn ang="0">
                    <a:pos x="167" y="48"/>
                  </a:cxn>
                  <a:cxn ang="0">
                    <a:pos x="101" y="94"/>
                  </a:cxn>
                  <a:cxn ang="0">
                    <a:pos x="34" y="138"/>
                  </a:cxn>
                  <a:cxn ang="0">
                    <a:pos x="0" y="89"/>
                  </a:cxn>
                  <a:cxn ang="0">
                    <a:pos x="67" y="44"/>
                  </a:cxn>
                  <a:cxn ang="0">
                    <a:pos x="134" y="0"/>
                  </a:cxn>
                </a:cxnLst>
                <a:rect l="0" t="0" r="r" b="b"/>
                <a:pathLst>
                  <a:path w="167" h="138">
                    <a:moveTo>
                      <a:pt x="134" y="0"/>
                    </a:moveTo>
                    <a:lnTo>
                      <a:pt x="167" y="48"/>
                    </a:lnTo>
                    <a:lnTo>
                      <a:pt x="101" y="94"/>
                    </a:lnTo>
                    <a:lnTo>
                      <a:pt x="34" y="138"/>
                    </a:lnTo>
                    <a:lnTo>
                      <a:pt x="0" y="89"/>
                    </a:lnTo>
                    <a:lnTo>
                      <a:pt x="67" y="44"/>
                    </a:lnTo>
                    <a:lnTo>
                      <a:pt x="134" y="0"/>
                    </a:lnTo>
                    <a:close/>
                  </a:path>
                </a:pathLst>
              </a:custGeom>
              <a:solidFill>
                <a:srgbClr val="FF0000"/>
              </a:solidFill>
              <a:ln w="9525">
                <a:noFill/>
                <a:round/>
                <a:headEnd/>
                <a:tailEnd/>
              </a:ln>
            </p:spPr>
            <p:txBody>
              <a:bodyPr/>
              <a:lstStyle/>
              <a:p>
                <a:endParaRPr lang="ja-JP" altLang="en-US"/>
              </a:p>
            </p:txBody>
          </p:sp>
          <p:sp>
            <p:nvSpPr>
              <p:cNvPr id="1923" name="Freeform 956"/>
              <p:cNvSpPr>
                <a:spLocks/>
              </p:cNvSpPr>
              <p:nvPr/>
            </p:nvSpPr>
            <p:spPr bwMode="auto">
              <a:xfrm>
                <a:off x="3602" y="1190"/>
                <a:ext cx="10" cy="6"/>
              </a:xfrm>
              <a:custGeom>
                <a:avLst/>
                <a:gdLst/>
                <a:ahLst/>
                <a:cxnLst>
                  <a:cxn ang="0">
                    <a:pos x="0" y="46"/>
                  </a:cxn>
                  <a:cxn ang="0">
                    <a:pos x="66" y="0"/>
                  </a:cxn>
                  <a:cxn ang="0">
                    <a:pos x="70" y="7"/>
                  </a:cxn>
                  <a:cxn ang="0">
                    <a:pos x="0" y="46"/>
                  </a:cxn>
                </a:cxnLst>
                <a:rect l="0" t="0" r="r" b="b"/>
                <a:pathLst>
                  <a:path w="70" h="46">
                    <a:moveTo>
                      <a:pt x="0" y="46"/>
                    </a:moveTo>
                    <a:lnTo>
                      <a:pt x="66" y="0"/>
                    </a:lnTo>
                    <a:lnTo>
                      <a:pt x="70" y="7"/>
                    </a:lnTo>
                    <a:lnTo>
                      <a:pt x="0" y="46"/>
                    </a:lnTo>
                    <a:close/>
                  </a:path>
                </a:pathLst>
              </a:custGeom>
              <a:solidFill>
                <a:srgbClr val="FF0000"/>
              </a:solidFill>
              <a:ln w="9525">
                <a:noFill/>
                <a:round/>
                <a:headEnd/>
                <a:tailEnd/>
              </a:ln>
            </p:spPr>
            <p:txBody>
              <a:bodyPr/>
              <a:lstStyle/>
              <a:p>
                <a:endParaRPr lang="ja-JP" altLang="en-US"/>
              </a:p>
            </p:txBody>
          </p:sp>
          <p:sp>
            <p:nvSpPr>
              <p:cNvPr id="1924" name="Freeform 957"/>
              <p:cNvSpPr>
                <a:spLocks/>
              </p:cNvSpPr>
              <p:nvPr/>
            </p:nvSpPr>
            <p:spPr bwMode="auto">
              <a:xfrm>
                <a:off x="3592" y="1191"/>
                <a:ext cx="24" cy="16"/>
              </a:xfrm>
              <a:custGeom>
                <a:avLst/>
                <a:gdLst/>
                <a:ahLst/>
                <a:cxnLst>
                  <a:cxn ang="0">
                    <a:pos x="141" y="0"/>
                  </a:cxn>
                  <a:cxn ang="0">
                    <a:pos x="171" y="51"/>
                  </a:cxn>
                  <a:cxn ang="0">
                    <a:pos x="100" y="90"/>
                  </a:cxn>
                  <a:cxn ang="0">
                    <a:pos x="30" y="129"/>
                  </a:cxn>
                  <a:cxn ang="0">
                    <a:pos x="0" y="77"/>
                  </a:cxn>
                  <a:cxn ang="0">
                    <a:pos x="71" y="39"/>
                  </a:cxn>
                  <a:cxn ang="0">
                    <a:pos x="141" y="0"/>
                  </a:cxn>
                </a:cxnLst>
                <a:rect l="0" t="0" r="r" b="b"/>
                <a:pathLst>
                  <a:path w="171" h="129">
                    <a:moveTo>
                      <a:pt x="141" y="0"/>
                    </a:moveTo>
                    <a:lnTo>
                      <a:pt x="171" y="51"/>
                    </a:lnTo>
                    <a:lnTo>
                      <a:pt x="100" y="90"/>
                    </a:lnTo>
                    <a:lnTo>
                      <a:pt x="30" y="129"/>
                    </a:lnTo>
                    <a:lnTo>
                      <a:pt x="0" y="77"/>
                    </a:lnTo>
                    <a:lnTo>
                      <a:pt x="71" y="39"/>
                    </a:lnTo>
                    <a:lnTo>
                      <a:pt x="141" y="0"/>
                    </a:lnTo>
                    <a:close/>
                  </a:path>
                </a:pathLst>
              </a:custGeom>
              <a:solidFill>
                <a:srgbClr val="FF0000"/>
              </a:solidFill>
              <a:ln w="9525">
                <a:noFill/>
                <a:round/>
                <a:headEnd/>
                <a:tailEnd/>
              </a:ln>
            </p:spPr>
            <p:txBody>
              <a:bodyPr/>
              <a:lstStyle/>
              <a:p>
                <a:endParaRPr lang="ja-JP" altLang="en-US"/>
              </a:p>
            </p:txBody>
          </p:sp>
          <p:sp>
            <p:nvSpPr>
              <p:cNvPr id="1925" name="Freeform 958"/>
              <p:cNvSpPr>
                <a:spLocks/>
              </p:cNvSpPr>
              <p:nvPr/>
            </p:nvSpPr>
            <p:spPr bwMode="auto">
              <a:xfrm>
                <a:off x="3606" y="1197"/>
                <a:ext cx="10" cy="5"/>
              </a:xfrm>
              <a:custGeom>
                <a:avLst/>
                <a:gdLst/>
                <a:ahLst/>
                <a:cxnLst>
                  <a:cxn ang="0">
                    <a:pos x="0" y="39"/>
                  </a:cxn>
                  <a:cxn ang="0">
                    <a:pos x="71" y="0"/>
                  </a:cxn>
                  <a:cxn ang="0">
                    <a:pos x="74" y="7"/>
                  </a:cxn>
                  <a:cxn ang="0">
                    <a:pos x="0" y="39"/>
                  </a:cxn>
                </a:cxnLst>
                <a:rect l="0" t="0" r="r" b="b"/>
                <a:pathLst>
                  <a:path w="74" h="39">
                    <a:moveTo>
                      <a:pt x="0" y="39"/>
                    </a:moveTo>
                    <a:lnTo>
                      <a:pt x="71" y="0"/>
                    </a:lnTo>
                    <a:lnTo>
                      <a:pt x="74" y="7"/>
                    </a:lnTo>
                    <a:lnTo>
                      <a:pt x="0" y="39"/>
                    </a:lnTo>
                    <a:close/>
                  </a:path>
                </a:pathLst>
              </a:custGeom>
              <a:solidFill>
                <a:srgbClr val="FF0000"/>
              </a:solidFill>
              <a:ln w="9525">
                <a:noFill/>
                <a:round/>
                <a:headEnd/>
                <a:tailEnd/>
              </a:ln>
            </p:spPr>
            <p:txBody>
              <a:bodyPr/>
              <a:lstStyle/>
              <a:p>
                <a:endParaRPr lang="ja-JP" altLang="en-US"/>
              </a:p>
            </p:txBody>
          </p:sp>
          <p:sp>
            <p:nvSpPr>
              <p:cNvPr id="1926" name="Freeform 959"/>
              <p:cNvSpPr>
                <a:spLocks/>
              </p:cNvSpPr>
              <p:nvPr/>
            </p:nvSpPr>
            <p:spPr bwMode="auto">
              <a:xfrm>
                <a:off x="3595" y="1198"/>
                <a:ext cx="25" cy="15"/>
              </a:xfrm>
              <a:custGeom>
                <a:avLst/>
                <a:gdLst/>
                <a:ahLst/>
                <a:cxnLst>
                  <a:cxn ang="0">
                    <a:pos x="149" y="0"/>
                  </a:cxn>
                  <a:cxn ang="0">
                    <a:pos x="174" y="56"/>
                  </a:cxn>
                  <a:cxn ang="0">
                    <a:pos x="99" y="87"/>
                  </a:cxn>
                  <a:cxn ang="0">
                    <a:pos x="25" y="120"/>
                  </a:cxn>
                  <a:cxn ang="0">
                    <a:pos x="0" y="65"/>
                  </a:cxn>
                  <a:cxn ang="0">
                    <a:pos x="75" y="32"/>
                  </a:cxn>
                  <a:cxn ang="0">
                    <a:pos x="149" y="0"/>
                  </a:cxn>
                </a:cxnLst>
                <a:rect l="0" t="0" r="r" b="b"/>
                <a:pathLst>
                  <a:path w="174" h="120">
                    <a:moveTo>
                      <a:pt x="149" y="0"/>
                    </a:moveTo>
                    <a:lnTo>
                      <a:pt x="174" y="56"/>
                    </a:lnTo>
                    <a:lnTo>
                      <a:pt x="99" y="87"/>
                    </a:lnTo>
                    <a:lnTo>
                      <a:pt x="25" y="120"/>
                    </a:lnTo>
                    <a:lnTo>
                      <a:pt x="0" y="65"/>
                    </a:lnTo>
                    <a:lnTo>
                      <a:pt x="75" y="32"/>
                    </a:lnTo>
                    <a:lnTo>
                      <a:pt x="149" y="0"/>
                    </a:lnTo>
                    <a:close/>
                  </a:path>
                </a:pathLst>
              </a:custGeom>
              <a:solidFill>
                <a:srgbClr val="FF0000"/>
              </a:solidFill>
              <a:ln w="9525">
                <a:noFill/>
                <a:round/>
                <a:headEnd/>
                <a:tailEnd/>
              </a:ln>
            </p:spPr>
            <p:txBody>
              <a:bodyPr/>
              <a:lstStyle/>
              <a:p>
                <a:endParaRPr lang="ja-JP" altLang="en-US"/>
              </a:p>
            </p:txBody>
          </p:sp>
          <p:sp>
            <p:nvSpPr>
              <p:cNvPr id="1927" name="Freeform 960"/>
              <p:cNvSpPr>
                <a:spLocks/>
              </p:cNvSpPr>
              <p:nvPr/>
            </p:nvSpPr>
            <p:spPr bwMode="auto">
              <a:xfrm>
                <a:off x="3609" y="1205"/>
                <a:ext cx="11" cy="4"/>
              </a:xfrm>
              <a:custGeom>
                <a:avLst/>
                <a:gdLst/>
                <a:ahLst/>
                <a:cxnLst>
                  <a:cxn ang="0">
                    <a:pos x="0" y="31"/>
                  </a:cxn>
                  <a:cxn ang="0">
                    <a:pos x="75" y="0"/>
                  </a:cxn>
                  <a:cxn ang="0">
                    <a:pos x="77" y="6"/>
                  </a:cxn>
                  <a:cxn ang="0">
                    <a:pos x="0" y="31"/>
                  </a:cxn>
                </a:cxnLst>
                <a:rect l="0" t="0" r="r" b="b"/>
                <a:pathLst>
                  <a:path w="77" h="31">
                    <a:moveTo>
                      <a:pt x="0" y="31"/>
                    </a:moveTo>
                    <a:lnTo>
                      <a:pt x="75" y="0"/>
                    </a:lnTo>
                    <a:lnTo>
                      <a:pt x="77" y="6"/>
                    </a:lnTo>
                    <a:lnTo>
                      <a:pt x="0" y="31"/>
                    </a:lnTo>
                    <a:close/>
                  </a:path>
                </a:pathLst>
              </a:custGeom>
              <a:solidFill>
                <a:srgbClr val="FF0000"/>
              </a:solidFill>
              <a:ln w="9525">
                <a:noFill/>
                <a:round/>
                <a:headEnd/>
                <a:tailEnd/>
              </a:ln>
            </p:spPr>
            <p:txBody>
              <a:bodyPr/>
              <a:lstStyle/>
              <a:p>
                <a:endParaRPr lang="ja-JP" altLang="en-US"/>
              </a:p>
            </p:txBody>
          </p:sp>
          <p:sp>
            <p:nvSpPr>
              <p:cNvPr id="1928" name="Freeform 961"/>
              <p:cNvSpPr>
                <a:spLocks/>
              </p:cNvSpPr>
              <p:nvPr/>
            </p:nvSpPr>
            <p:spPr bwMode="auto">
              <a:xfrm>
                <a:off x="3598" y="1206"/>
                <a:ext cx="25" cy="13"/>
              </a:xfrm>
              <a:custGeom>
                <a:avLst/>
                <a:gdLst/>
                <a:ahLst/>
                <a:cxnLst>
                  <a:cxn ang="0">
                    <a:pos x="153" y="0"/>
                  </a:cxn>
                  <a:cxn ang="0">
                    <a:pos x="173" y="59"/>
                  </a:cxn>
                  <a:cxn ang="0">
                    <a:pos x="95" y="84"/>
                  </a:cxn>
                  <a:cxn ang="0">
                    <a:pos x="19" y="110"/>
                  </a:cxn>
                  <a:cxn ang="0">
                    <a:pos x="0" y="51"/>
                  </a:cxn>
                  <a:cxn ang="0">
                    <a:pos x="76" y="25"/>
                  </a:cxn>
                  <a:cxn ang="0">
                    <a:pos x="153" y="0"/>
                  </a:cxn>
                </a:cxnLst>
                <a:rect l="0" t="0" r="r" b="b"/>
                <a:pathLst>
                  <a:path w="173" h="110">
                    <a:moveTo>
                      <a:pt x="153" y="0"/>
                    </a:moveTo>
                    <a:lnTo>
                      <a:pt x="173" y="59"/>
                    </a:lnTo>
                    <a:lnTo>
                      <a:pt x="95" y="84"/>
                    </a:lnTo>
                    <a:lnTo>
                      <a:pt x="19" y="110"/>
                    </a:lnTo>
                    <a:lnTo>
                      <a:pt x="0" y="51"/>
                    </a:lnTo>
                    <a:lnTo>
                      <a:pt x="76" y="25"/>
                    </a:lnTo>
                    <a:lnTo>
                      <a:pt x="153" y="0"/>
                    </a:lnTo>
                    <a:close/>
                  </a:path>
                </a:pathLst>
              </a:custGeom>
              <a:solidFill>
                <a:srgbClr val="FF0000"/>
              </a:solidFill>
              <a:ln w="9525">
                <a:noFill/>
                <a:round/>
                <a:headEnd/>
                <a:tailEnd/>
              </a:ln>
            </p:spPr>
            <p:txBody>
              <a:bodyPr/>
              <a:lstStyle/>
              <a:p>
                <a:endParaRPr lang="ja-JP" altLang="en-US"/>
              </a:p>
            </p:txBody>
          </p:sp>
          <p:sp>
            <p:nvSpPr>
              <p:cNvPr id="1929" name="Freeform 962"/>
              <p:cNvSpPr>
                <a:spLocks/>
              </p:cNvSpPr>
              <p:nvPr/>
            </p:nvSpPr>
            <p:spPr bwMode="auto">
              <a:xfrm>
                <a:off x="3612" y="1213"/>
                <a:ext cx="11" cy="3"/>
              </a:xfrm>
              <a:custGeom>
                <a:avLst/>
                <a:gdLst/>
                <a:ahLst/>
                <a:cxnLst>
                  <a:cxn ang="0">
                    <a:pos x="0" y="25"/>
                  </a:cxn>
                  <a:cxn ang="0">
                    <a:pos x="78" y="0"/>
                  </a:cxn>
                  <a:cxn ang="0">
                    <a:pos x="79" y="6"/>
                  </a:cxn>
                  <a:cxn ang="0">
                    <a:pos x="0" y="25"/>
                  </a:cxn>
                </a:cxnLst>
                <a:rect l="0" t="0" r="r" b="b"/>
                <a:pathLst>
                  <a:path w="79" h="25">
                    <a:moveTo>
                      <a:pt x="0" y="25"/>
                    </a:moveTo>
                    <a:lnTo>
                      <a:pt x="78" y="0"/>
                    </a:lnTo>
                    <a:lnTo>
                      <a:pt x="79" y="6"/>
                    </a:lnTo>
                    <a:lnTo>
                      <a:pt x="0" y="25"/>
                    </a:lnTo>
                    <a:close/>
                  </a:path>
                </a:pathLst>
              </a:custGeom>
              <a:solidFill>
                <a:srgbClr val="FF0000"/>
              </a:solidFill>
              <a:ln w="9525">
                <a:noFill/>
                <a:round/>
                <a:headEnd/>
                <a:tailEnd/>
              </a:ln>
            </p:spPr>
            <p:txBody>
              <a:bodyPr/>
              <a:lstStyle/>
              <a:p>
                <a:endParaRPr lang="ja-JP" altLang="en-US"/>
              </a:p>
            </p:txBody>
          </p:sp>
          <p:sp>
            <p:nvSpPr>
              <p:cNvPr id="1930" name="Freeform 963"/>
              <p:cNvSpPr>
                <a:spLocks/>
              </p:cNvSpPr>
              <p:nvPr/>
            </p:nvSpPr>
            <p:spPr bwMode="auto">
              <a:xfrm>
                <a:off x="3601" y="1214"/>
                <a:ext cx="24" cy="12"/>
              </a:xfrm>
              <a:custGeom>
                <a:avLst/>
                <a:gdLst/>
                <a:ahLst/>
                <a:cxnLst>
                  <a:cxn ang="0">
                    <a:pos x="157" y="0"/>
                  </a:cxn>
                  <a:cxn ang="0">
                    <a:pos x="172" y="61"/>
                  </a:cxn>
                  <a:cxn ang="0">
                    <a:pos x="93" y="79"/>
                  </a:cxn>
                  <a:cxn ang="0">
                    <a:pos x="15" y="97"/>
                  </a:cxn>
                  <a:cxn ang="0">
                    <a:pos x="0" y="37"/>
                  </a:cxn>
                  <a:cxn ang="0">
                    <a:pos x="78" y="19"/>
                  </a:cxn>
                  <a:cxn ang="0">
                    <a:pos x="157" y="0"/>
                  </a:cxn>
                </a:cxnLst>
                <a:rect l="0" t="0" r="r" b="b"/>
                <a:pathLst>
                  <a:path w="172" h="97">
                    <a:moveTo>
                      <a:pt x="157" y="0"/>
                    </a:moveTo>
                    <a:lnTo>
                      <a:pt x="172" y="61"/>
                    </a:lnTo>
                    <a:lnTo>
                      <a:pt x="93" y="79"/>
                    </a:lnTo>
                    <a:lnTo>
                      <a:pt x="15" y="97"/>
                    </a:lnTo>
                    <a:lnTo>
                      <a:pt x="0" y="37"/>
                    </a:lnTo>
                    <a:lnTo>
                      <a:pt x="78" y="19"/>
                    </a:lnTo>
                    <a:lnTo>
                      <a:pt x="157" y="0"/>
                    </a:lnTo>
                    <a:close/>
                  </a:path>
                </a:pathLst>
              </a:custGeom>
              <a:solidFill>
                <a:srgbClr val="FF0000"/>
              </a:solidFill>
              <a:ln w="9525">
                <a:noFill/>
                <a:round/>
                <a:headEnd/>
                <a:tailEnd/>
              </a:ln>
            </p:spPr>
            <p:txBody>
              <a:bodyPr/>
              <a:lstStyle/>
              <a:p>
                <a:endParaRPr lang="ja-JP" altLang="en-US"/>
              </a:p>
            </p:txBody>
          </p:sp>
          <p:sp>
            <p:nvSpPr>
              <p:cNvPr id="1931" name="Freeform 964"/>
              <p:cNvSpPr>
                <a:spLocks/>
              </p:cNvSpPr>
              <p:nvPr/>
            </p:nvSpPr>
            <p:spPr bwMode="auto">
              <a:xfrm>
                <a:off x="3614" y="1222"/>
                <a:ext cx="12" cy="2"/>
              </a:xfrm>
              <a:custGeom>
                <a:avLst/>
                <a:gdLst/>
                <a:ahLst/>
                <a:cxnLst>
                  <a:cxn ang="0">
                    <a:pos x="0" y="18"/>
                  </a:cxn>
                  <a:cxn ang="0">
                    <a:pos x="79" y="0"/>
                  </a:cxn>
                  <a:cxn ang="0">
                    <a:pos x="80" y="8"/>
                  </a:cxn>
                  <a:cxn ang="0">
                    <a:pos x="0" y="18"/>
                  </a:cxn>
                </a:cxnLst>
                <a:rect l="0" t="0" r="r" b="b"/>
                <a:pathLst>
                  <a:path w="80" h="18">
                    <a:moveTo>
                      <a:pt x="0" y="18"/>
                    </a:moveTo>
                    <a:lnTo>
                      <a:pt x="79" y="0"/>
                    </a:lnTo>
                    <a:lnTo>
                      <a:pt x="80" y="8"/>
                    </a:lnTo>
                    <a:lnTo>
                      <a:pt x="0" y="18"/>
                    </a:lnTo>
                    <a:close/>
                  </a:path>
                </a:pathLst>
              </a:custGeom>
              <a:solidFill>
                <a:srgbClr val="FF0000"/>
              </a:solidFill>
              <a:ln w="9525">
                <a:noFill/>
                <a:round/>
                <a:headEnd/>
                <a:tailEnd/>
              </a:ln>
            </p:spPr>
            <p:txBody>
              <a:bodyPr/>
              <a:lstStyle/>
              <a:p>
                <a:endParaRPr lang="ja-JP" altLang="en-US"/>
              </a:p>
            </p:txBody>
          </p:sp>
          <p:sp>
            <p:nvSpPr>
              <p:cNvPr id="1932" name="Freeform 965"/>
              <p:cNvSpPr>
                <a:spLocks/>
              </p:cNvSpPr>
              <p:nvPr/>
            </p:nvSpPr>
            <p:spPr bwMode="auto">
              <a:xfrm>
                <a:off x="3603" y="1222"/>
                <a:ext cx="24" cy="11"/>
              </a:xfrm>
              <a:custGeom>
                <a:avLst/>
                <a:gdLst/>
                <a:ahLst/>
                <a:cxnLst>
                  <a:cxn ang="0">
                    <a:pos x="159" y="0"/>
                  </a:cxn>
                  <a:cxn ang="0">
                    <a:pos x="167" y="62"/>
                  </a:cxn>
                  <a:cxn ang="0">
                    <a:pos x="88" y="74"/>
                  </a:cxn>
                  <a:cxn ang="0">
                    <a:pos x="8" y="84"/>
                  </a:cxn>
                  <a:cxn ang="0">
                    <a:pos x="0" y="22"/>
                  </a:cxn>
                  <a:cxn ang="0">
                    <a:pos x="79" y="10"/>
                  </a:cxn>
                  <a:cxn ang="0">
                    <a:pos x="159" y="0"/>
                  </a:cxn>
                </a:cxnLst>
                <a:rect l="0" t="0" r="r" b="b"/>
                <a:pathLst>
                  <a:path w="167" h="84">
                    <a:moveTo>
                      <a:pt x="159" y="0"/>
                    </a:moveTo>
                    <a:lnTo>
                      <a:pt x="167" y="62"/>
                    </a:lnTo>
                    <a:lnTo>
                      <a:pt x="88" y="74"/>
                    </a:lnTo>
                    <a:lnTo>
                      <a:pt x="8" y="84"/>
                    </a:lnTo>
                    <a:lnTo>
                      <a:pt x="0" y="22"/>
                    </a:lnTo>
                    <a:lnTo>
                      <a:pt x="79" y="10"/>
                    </a:lnTo>
                    <a:lnTo>
                      <a:pt x="159" y="0"/>
                    </a:lnTo>
                    <a:close/>
                  </a:path>
                </a:pathLst>
              </a:custGeom>
              <a:solidFill>
                <a:srgbClr val="FF0000"/>
              </a:solidFill>
              <a:ln w="9525">
                <a:noFill/>
                <a:round/>
                <a:headEnd/>
                <a:tailEnd/>
              </a:ln>
            </p:spPr>
            <p:txBody>
              <a:bodyPr/>
              <a:lstStyle/>
              <a:p>
                <a:endParaRPr lang="ja-JP" altLang="en-US"/>
              </a:p>
            </p:txBody>
          </p:sp>
          <p:sp>
            <p:nvSpPr>
              <p:cNvPr id="1933" name="Freeform 966"/>
              <p:cNvSpPr>
                <a:spLocks/>
              </p:cNvSpPr>
              <p:nvPr/>
            </p:nvSpPr>
            <p:spPr bwMode="auto">
              <a:xfrm>
                <a:off x="3615" y="1230"/>
                <a:ext cx="12" cy="2"/>
              </a:xfrm>
              <a:custGeom>
                <a:avLst/>
                <a:gdLst/>
                <a:ahLst/>
                <a:cxnLst>
                  <a:cxn ang="0">
                    <a:pos x="0" y="12"/>
                  </a:cxn>
                  <a:cxn ang="0">
                    <a:pos x="79" y="0"/>
                  </a:cxn>
                  <a:cxn ang="0">
                    <a:pos x="81" y="8"/>
                  </a:cxn>
                  <a:cxn ang="0">
                    <a:pos x="0" y="12"/>
                  </a:cxn>
                </a:cxnLst>
                <a:rect l="0" t="0" r="r" b="b"/>
                <a:pathLst>
                  <a:path w="81" h="12">
                    <a:moveTo>
                      <a:pt x="0" y="12"/>
                    </a:moveTo>
                    <a:lnTo>
                      <a:pt x="79" y="0"/>
                    </a:lnTo>
                    <a:lnTo>
                      <a:pt x="81" y="8"/>
                    </a:lnTo>
                    <a:lnTo>
                      <a:pt x="0" y="12"/>
                    </a:lnTo>
                    <a:close/>
                  </a:path>
                </a:pathLst>
              </a:custGeom>
              <a:solidFill>
                <a:srgbClr val="FF0000"/>
              </a:solidFill>
              <a:ln w="9525">
                <a:noFill/>
                <a:round/>
                <a:headEnd/>
                <a:tailEnd/>
              </a:ln>
            </p:spPr>
            <p:txBody>
              <a:bodyPr/>
              <a:lstStyle/>
              <a:p>
                <a:endParaRPr lang="ja-JP" altLang="en-US"/>
              </a:p>
            </p:txBody>
          </p:sp>
          <p:sp>
            <p:nvSpPr>
              <p:cNvPr id="1934" name="Freeform 967"/>
              <p:cNvSpPr>
                <a:spLocks/>
              </p:cNvSpPr>
              <p:nvPr/>
            </p:nvSpPr>
            <p:spPr bwMode="auto">
              <a:xfrm>
                <a:off x="3604" y="1231"/>
                <a:ext cx="23" cy="9"/>
              </a:xfrm>
              <a:custGeom>
                <a:avLst/>
                <a:gdLst/>
                <a:ahLst/>
                <a:cxnLst>
                  <a:cxn ang="0">
                    <a:pos x="162" y="0"/>
                  </a:cxn>
                  <a:cxn ang="0">
                    <a:pos x="165" y="65"/>
                  </a:cxn>
                  <a:cxn ang="0">
                    <a:pos x="84" y="68"/>
                  </a:cxn>
                  <a:cxn ang="0">
                    <a:pos x="3" y="71"/>
                  </a:cxn>
                  <a:cxn ang="0">
                    <a:pos x="0" y="7"/>
                  </a:cxn>
                  <a:cxn ang="0">
                    <a:pos x="81" y="4"/>
                  </a:cxn>
                  <a:cxn ang="0">
                    <a:pos x="162" y="0"/>
                  </a:cxn>
                </a:cxnLst>
                <a:rect l="0" t="0" r="r" b="b"/>
                <a:pathLst>
                  <a:path w="165" h="71">
                    <a:moveTo>
                      <a:pt x="162" y="0"/>
                    </a:moveTo>
                    <a:lnTo>
                      <a:pt x="165" y="65"/>
                    </a:lnTo>
                    <a:lnTo>
                      <a:pt x="84" y="68"/>
                    </a:lnTo>
                    <a:lnTo>
                      <a:pt x="3" y="71"/>
                    </a:lnTo>
                    <a:lnTo>
                      <a:pt x="0" y="7"/>
                    </a:lnTo>
                    <a:lnTo>
                      <a:pt x="81" y="4"/>
                    </a:lnTo>
                    <a:lnTo>
                      <a:pt x="162" y="0"/>
                    </a:lnTo>
                    <a:close/>
                  </a:path>
                </a:pathLst>
              </a:custGeom>
              <a:solidFill>
                <a:srgbClr val="FF0000"/>
              </a:solidFill>
              <a:ln w="9525">
                <a:noFill/>
                <a:round/>
                <a:headEnd/>
                <a:tailEnd/>
              </a:ln>
            </p:spPr>
            <p:txBody>
              <a:bodyPr/>
              <a:lstStyle/>
              <a:p>
                <a:endParaRPr lang="ja-JP" altLang="en-US"/>
              </a:p>
            </p:txBody>
          </p:sp>
          <p:sp>
            <p:nvSpPr>
              <p:cNvPr id="1935" name="Freeform 968"/>
              <p:cNvSpPr>
                <a:spLocks/>
              </p:cNvSpPr>
              <p:nvPr/>
            </p:nvSpPr>
            <p:spPr bwMode="auto">
              <a:xfrm>
                <a:off x="3616" y="1239"/>
                <a:ext cx="11" cy="1"/>
              </a:xfrm>
              <a:custGeom>
                <a:avLst/>
                <a:gdLst/>
                <a:ahLst/>
                <a:cxnLst>
                  <a:cxn ang="0">
                    <a:pos x="0" y="3"/>
                  </a:cxn>
                  <a:cxn ang="0">
                    <a:pos x="81" y="0"/>
                  </a:cxn>
                  <a:cxn ang="0">
                    <a:pos x="81" y="6"/>
                  </a:cxn>
                  <a:cxn ang="0">
                    <a:pos x="0" y="3"/>
                  </a:cxn>
                </a:cxnLst>
                <a:rect l="0" t="0" r="r" b="b"/>
                <a:pathLst>
                  <a:path w="81" h="6">
                    <a:moveTo>
                      <a:pt x="0" y="3"/>
                    </a:moveTo>
                    <a:lnTo>
                      <a:pt x="81" y="0"/>
                    </a:lnTo>
                    <a:lnTo>
                      <a:pt x="81" y="6"/>
                    </a:lnTo>
                    <a:lnTo>
                      <a:pt x="0" y="3"/>
                    </a:lnTo>
                    <a:close/>
                  </a:path>
                </a:pathLst>
              </a:custGeom>
              <a:solidFill>
                <a:srgbClr val="FF0000"/>
              </a:solidFill>
              <a:ln w="9525">
                <a:noFill/>
                <a:round/>
                <a:headEnd/>
                <a:tailEnd/>
              </a:ln>
            </p:spPr>
            <p:txBody>
              <a:bodyPr/>
              <a:lstStyle/>
              <a:p>
                <a:endParaRPr lang="ja-JP" altLang="en-US"/>
              </a:p>
            </p:txBody>
          </p:sp>
          <p:sp>
            <p:nvSpPr>
              <p:cNvPr id="1936" name="Freeform 969"/>
              <p:cNvSpPr>
                <a:spLocks/>
              </p:cNvSpPr>
              <p:nvPr/>
            </p:nvSpPr>
            <p:spPr bwMode="auto">
              <a:xfrm>
                <a:off x="3604" y="1239"/>
                <a:ext cx="23" cy="9"/>
              </a:xfrm>
              <a:custGeom>
                <a:avLst/>
                <a:gdLst/>
                <a:ahLst/>
                <a:cxnLst>
                  <a:cxn ang="0">
                    <a:pos x="165" y="6"/>
                  </a:cxn>
                  <a:cxn ang="0">
                    <a:pos x="162" y="72"/>
                  </a:cxn>
                  <a:cxn ang="0">
                    <a:pos x="81" y="67"/>
                  </a:cxn>
                  <a:cxn ang="0">
                    <a:pos x="0" y="64"/>
                  </a:cxn>
                  <a:cxn ang="0">
                    <a:pos x="3" y="0"/>
                  </a:cxn>
                  <a:cxn ang="0">
                    <a:pos x="84" y="3"/>
                  </a:cxn>
                  <a:cxn ang="0">
                    <a:pos x="165" y="6"/>
                  </a:cxn>
                </a:cxnLst>
                <a:rect l="0" t="0" r="r" b="b"/>
                <a:pathLst>
                  <a:path w="165" h="72">
                    <a:moveTo>
                      <a:pt x="165" y="6"/>
                    </a:moveTo>
                    <a:lnTo>
                      <a:pt x="162" y="72"/>
                    </a:lnTo>
                    <a:lnTo>
                      <a:pt x="81" y="67"/>
                    </a:lnTo>
                    <a:lnTo>
                      <a:pt x="0" y="64"/>
                    </a:lnTo>
                    <a:lnTo>
                      <a:pt x="3" y="0"/>
                    </a:lnTo>
                    <a:lnTo>
                      <a:pt x="84" y="3"/>
                    </a:lnTo>
                    <a:lnTo>
                      <a:pt x="165" y="6"/>
                    </a:lnTo>
                    <a:close/>
                  </a:path>
                </a:pathLst>
              </a:custGeom>
              <a:solidFill>
                <a:srgbClr val="FF0000"/>
              </a:solidFill>
              <a:ln w="9525">
                <a:noFill/>
                <a:round/>
                <a:headEnd/>
                <a:tailEnd/>
              </a:ln>
            </p:spPr>
            <p:txBody>
              <a:bodyPr/>
              <a:lstStyle/>
              <a:p>
                <a:endParaRPr lang="ja-JP" altLang="en-US"/>
              </a:p>
            </p:txBody>
          </p:sp>
          <p:sp>
            <p:nvSpPr>
              <p:cNvPr id="1937" name="Freeform 970"/>
              <p:cNvSpPr>
                <a:spLocks/>
              </p:cNvSpPr>
              <p:nvPr/>
            </p:nvSpPr>
            <p:spPr bwMode="auto">
              <a:xfrm>
                <a:off x="3615" y="1248"/>
                <a:ext cx="12" cy="1"/>
              </a:xfrm>
              <a:custGeom>
                <a:avLst/>
                <a:gdLst/>
                <a:ahLst/>
                <a:cxnLst>
                  <a:cxn ang="0">
                    <a:pos x="0" y="0"/>
                  </a:cxn>
                  <a:cxn ang="0">
                    <a:pos x="81" y="5"/>
                  </a:cxn>
                  <a:cxn ang="0">
                    <a:pos x="79" y="12"/>
                  </a:cxn>
                  <a:cxn ang="0">
                    <a:pos x="0" y="0"/>
                  </a:cxn>
                </a:cxnLst>
                <a:rect l="0" t="0" r="r" b="b"/>
                <a:pathLst>
                  <a:path w="81" h="12">
                    <a:moveTo>
                      <a:pt x="0" y="0"/>
                    </a:moveTo>
                    <a:lnTo>
                      <a:pt x="81" y="5"/>
                    </a:lnTo>
                    <a:lnTo>
                      <a:pt x="79" y="12"/>
                    </a:lnTo>
                    <a:lnTo>
                      <a:pt x="0" y="0"/>
                    </a:lnTo>
                    <a:close/>
                  </a:path>
                </a:pathLst>
              </a:custGeom>
              <a:solidFill>
                <a:srgbClr val="FF0000"/>
              </a:solidFill>
              <a:ln w="9525">
                <a:noFill/>
                <a:round/>
                <a:headEnd/>
                <a:tailEnd/>
              </a:ln>
            </p:spPr>
            <p:txBody>
              <a:bodyPr/>
              <a:lstStyle/>
              <a:p>
                <a:endParaRPr lang="ja-JP" altLang="en-US"/>
              </a:p>
            </p:txBody>
          </p:sp>
          <p:sp>
            <p:nvSpPr>
              <p:cNvPr id="1938" name="Freeform 971"/>
              <p:cNvSpPr>
                <a:spLocks/>
              </p:cNvSpPr>
              <p:nvPr/>
            </p:nvSpPr>
            <p:spPr bwMode="auto">
              <a:xfrm>
                <a:off x="3603" y="1246"/>
                <a:ext cx="24" cy="11"/>
              </a:xfrm>
              <a:custGeom>
                <a:avLst/>
                <a:gdLst/>
                <a:ahLst/>
                <a:cxnLst>
                  <a:cxn ang="0">
                    <a:pos x="167" y="22"/>
                  </a:cxn>
                  <a:cxn ang="0">
                    <a:pos x="159" y="84"/>
                  </a:cxn>
                  <a:cxn ang="0">
                    <a:pos x="79" y="74"/>
                  </a:cxn>
                  <a:cxn ang="0">
                    <a:pos x="0" y="62"/>
                  </a:cxn>
                  <a:cxn ang="0">
                    <a:pos x="8" y="0"/>
                  </a:cxn>
                  <a:cxn ang="0">
                    <a:pos x="88" y="10"/>
                  </a:cxn>
                  <a:cxn ang="0">
                    <a:pos x="167" y="22"/>
                  </a:cxn>
                </a:cxnLst>
                <a:rect l="0" t="0" r="r" b="b"/>
                <a:pathLst>
                  <a:path w="167" h="84">
                    <a:moveTo>
                      <a:pt x="167" y="22"/>
                    </a:moveTo>
                    <a:lnTo>
                      <a:pt x="159" y="84"/>
                    </a:lnTo>
                    <a:lnTo>
                      <a:pt x="79" y="74"/>
                    </a:lnTo>
                    <a:lnTo>
                      <a:pt x="0" y="62"/>
                    </a:lnTo>
                    <a:lnTo>
                      <a:pt x="8" y="0"/>
                    </a:lnTo>
                    <a:lnTo>
                      <a:pt x="88" y="10"/>
                    </a:lnTo>
                    <a:lnTo>
                      <a:pt x="167" y="22"/>
                    </a:lnTo>
                    <a:close/>
                  </a:path>
                </a:pathLst>
              </a:custGeom>
              <a:solidFill>
                <a:srgbClr val="FF0000"/>
              </a:solidFill>
              <a:ln w="9525">
                <a:noFill/>
                <a:round/>
                <a:headEnd/>
                <a:tailEnd/>
              </a:ln>
            </p:spPr>
            <p:txBody>
              <a:bodyPr/>
              <a:lstStyle/>
              <a:p>
                <a:endParaRPr lang="ja-JP" altLang="en-US"/>
              </a:p>
            </p:txBody>
          </p:sp>
          <p:sp>
            <p:nvSpPr>
              <p:cNvPr id="1939" name="Freeform 972"/>
              <p:cNvSpPr>
                <a:spLocks/>
              </p:cNvSpPr>
              <p:nvPr/>
            </p:nvSpPr>
            <p:spPr bwMode="auto">
              <a:xfrm>
                <a:off x="3614" y="1256"/>
                <a:ext cx="12" cy="2"/>
              </a:xfrm>
              <a:custGeom>
                <a:avLst/>
                <a:gdLst/>
                <a:ahLst/>
                <a:cxnLst>
                  <a:cxn ang="0">
                    <a:pos x="0" y="0"/>
                  </a:cxn>
                  <a:cxn ang="0">
                    <a:pos x="80" y="10"/>
                  </a:cxn>
                  <a:cxn ang="0">
                    <a:pos x="79" y="18"/>
                  </a:cxn>
                  <a:cxn ang="0">
                    <a:pos x="0" y="0"/>
                  </a:cxn>
                </a:cxnLst>
                <a:rect l="0" t="0" r="r" b="b"/>
                <a:pathLst>
                  <a:path w="80" h="18">
                    <a:moveTo>
                      <a:pt x="0" y="0"/>
                    </a:moveTo>
                    <a:lnTo>
                      <a:pt x="80" y="10"/>
                    </a:lnTo>
                    <a:lnTo>
                      <a:pt x="79" y="18"/>
                    </a:lnTo>
                    <a:lnTo>
                      <a:pt x="0" y="0"/>
                    </a:lnTo>
                    <a:close/>
                  </a:path>
                </a:pathLst>
              </a:custGeom>
              <a:solidFill>
                <a:srgbClr val="FF0000"/>
              </a:solidFill>
              <a:ln w="9525">
                <a:noFill/>
                <a:round/>
                <a:headEnd/>
                <a:tailEnd/>
              </a:ln>
            </p:spPr>
            <p:txBody>
              <a:bodyPr/>
              <a:lstStyle/>
              <a:p>
                <a:endParaRPr lang="ja-JP" altLang="en-US"/>
              </a:p>
            </p:txBody>
          </p:sp>
          <p:sp>
            <p:nvSpPr>
              <p:cNvPr id="1940" name="Freeform 973"/>
              <p:cNvSpPr>
                <a:spLocks/>
              </p:cNvSpPr>
              <p:nvPr/>
            </p:nvSpPr>
            <p:spPr bwMode="auto">
              <a:xfrm>
                <a:off x="3601" y="1253"/>
                <a:ext cx="24" cy="13"/>
              </a:xfrm>
              <a:custGeom>
                <a:avLst/>
                <a:gdLst/>
                <a:ahLst/>
                <a:cxnLst>
                  <a:cxn ang="0">
                    <a:pos x="172" y="36"/>
                  </a:cxn>
                  <a:cxn ang="0">
                    <a:pos x="157" y="97"/>
                  </a:cxn>
                  <a:cxn ang="0">
                    <a:pos x="78" y="78"/>
                  </a:cxn>
                  <a:cxn ang="0">
                    <a:pos x="0" y="60"/>
                  </a:cxn>
                  <a:cxn ang="0">
                    <a:pos x="15" y="0"/>
                  </a:cxn>
                  <a:cxn ang="0">
                    <a:pos x="93" y="18"/>
                  </a:cxn>
                  <a:cxn ang="0">
                    <a:pos x="172" y="36"/>
                  </a:cxn>
                </a:cxnLst>
                <a:rect l="0" t="0" r="r" b="b"/>
                <a:pathLst>
                  <a:path w="172" h="97">
                    <a:moveTo>
                      <a:pt x="172" y="36"/>
                    </a:moveTo>
                    <a:lnTo>
                      <a:pt x="157" y="97"/>
                    </a:lnTo>
                    <a:lnTo>
                      <a:pt x="78" y="78"/>
                    </a:lnTo>
                    <a:lnTo>
                      <a:pt x="0" y="60"/>
                    </a:lnTo>
                    <a:lnTo>
                      <a:pt x="15" y="0"/>
                    </a:lnTo>
                    <a:lnTo>
                      <a:pt x="93" y="18"/>
                    </a:lnTo>
                    <a:lnTo>
                      <a:pt x="172" y="36"/>
                    </a:lnTo>
                    <a:close/>
                  </a:path>
                </a:pathLst>
              </a:custGeom>
              <a:solidFill>
                <a:srgbClr val="FF0000"/>
              </a:solidFill>
              <a:ln w="9525">
                <a:noFill/>
                <a:round/>
                <a:headEnd/>
                <a:tailEnd/>
              </a:ln>
            </p:spPr>
            <p:txBody>
              <a:bodyPr/>
              <a:lstStyle/>
              <a:p>
                <a:endParaRPr lang="ja-JP" altLang="en-US"/>
              </a:p>
            </p:txBody>
          </p:sp>
          <p:sp>
            <p:nvSpPr>
              <p:cNvPr id="1941" name="Freeform 974"/>
              <p:cNvSpPr>
                <a:spLocks/>
              </p:cNvSpPr>
              <p:nvPr/>
            </p:nvSpPr>
            <p:spPr bwMode="auto">
              <a:xfrm>
                <a:off x="3612" y="1263"/>
                <a:ext cx="11" cy="3"/>
              </a:xfrm>
              <a:custGeom>
                <a:avLst/>
                <a:gdLst/>
                <a:ahLst/>
                <a:cxnLst>
                  <a:cxn ang="0">
                    <a:pos x="0" y="0"/>
                  </a:cxn>
                  <a:cxn ang="0">
                    <a:pos x="79" y="19"/>
                  </a:cxn>
                  <a:cxn ang="0">
                    <a:pos x="78" y="25"/>
                  </a:cxn>
                  <a:cxn ang="0">
                    <a:pos x="0" y="0"/>
                  </a:cxn>
                </a:cxnLst>
                <a:rect l="0" t="0" r="r" b="b"/>
                <a:pathLst>
                  <a:path w="79" h="25">
                    <a:moveTo>
                      <a:pt x="0" y="0"/>
                    </a:moveTo>
                    <a:lnTo>
                      <a:pt x="79" y="19"/>
                    </a:lnTo>
                    <a:lnTo>
                      <a:pt x="78" y="25"/>
                    </a:lnTo>
                    <a:lnTo>
                      <a:pt x="0" y="0"/>
                    </a:lnTo>
                    <a:close/>
                  </a:path>
                </a:pathLst>
              </a:custGeom>
              <a:solidFill>
                <a:srgbClr val="FF0000"/>
              </a:solidFill>
              <a:ln w="9525">
                <a:noFill/>
                <a:round/>
                <a:headEnd/>
                <a:tailEnd/>
              </a:ln>
            </p:spPr>
            <p:txBody>
              <a:bodyPr/>
              <a:lstStyle/>
              <a:p>
                <a:endParaRPr lang="ja-JP" altLang="en-US"/>
              </a:p>
            </p:txBody>
          </p:sp>
          <p:sp>
            <p:nvSpPr>
              <p:cNvPr id="1942" name="Freeform 975"/>
              <p:cNvSpPr>
                <a:spLocks/>
              </p:cNvSpPr>
              <p:nvPr/>
            </p:nvSpPr>
            <p:spPr bwMode="auto">
              <a:xfrm>
                <a:off x="3598" y="1260"/>
                <a:ext cx="25" cy="14"/>
              </a:xfrm>
              <a:custGeom>
                <a:avLst/>
                <a:gdLst/>
                <a:ahLst/>
                <a:cxnLst>
                  <a:cxn ang="0">
                    <a:pos x="173" y="50"/>
                  </a:cxn>
                  <a:cxn ang="0">
                    <a:pos x="153" y="109"/>
                  </a:cxn>
                  <a:cxn ang="0">
                    <a:pos x="76" y="84"/>
                  </a:cxn>
                  <a:cxn ang="0">
                    <a:pos x="0" y="59"/>
                  </a:cxn>
                  <a:cxn ang="0">
                    <a:pos x="19" y="0"/>
                  </a:cxn>
                  <a:cxn ang="0">
                    <a:pos x="95" y="25"/>
                  </a:cxn>
                  <a:cxn ang="0">
                    <a:pos x="173" y="50"/>
                  </a:cxn>
                </a:cxnLst>
                <a:rect l="0" t="0" r="r" b="b"/>
                <a:pathLst>
                  <a:path w="173" h="109">
                    <a:moveTo>
                      <a:pt x="173" y="50"/>
                    </a:moveTo>
                    <a:lnTo>
                      <a:pt x="153" y="109"/>
                    </a:lnTo>
                    <a:lnTo>
                      <a:pt x="76" y="84"/>
                    </a:lnTo>
                    <a:lnTo>
                      <a:pt x="0" y="59"/>
                    </a:lnTo>
                    <a:lnTo>
                      <a:pt x="19" y="0"/>
                    </a:lnTo>
                    <a:lnTo>
                      <a:pt x="95" y="25"/>
                    </a:lnTo>
                    <a:lnTo>
                      <a:pt x="173" y="50"/>
                    </a:lnTo>
                    <a:close/>
                  </a:path>
                </a:pathLst>
              </a:custGeom>
              <a:solidFill>
                <a:srgbClr val="FF0000"/>
              </a:solidFill>
              <a:ln w="9525">
                <a:noFill/>
                <a:round/>
                <a:headEnd/>
                <a:tailEnd/>
              </a:ln>
            </p:spPr>
            <p:txBody>
              <a:bodyPr/>
              <a:lstStyle/>
              <a:p>
                <a:endParaRPr lang="ja-JP" altLang="en-US"/>
              </a:p>
            </p:txBody>
          </p:sp>
          <p:sp>
            <p:nvSpPr>
              <p:cNvPr id="1943" name="Freeform 976"/>
              <p:cNvSpPr>
                <a:spLocks/>
              </p:cNvSpPr>
              <p:nvPr/>
            </p:nvSpPr>
            <p:spPr bwMode="auto">
              <a:xfrm>
                <a:off x="3609" y="1271"/>
                <a:ext cx="11" cy="4"/>
              </a:xfrm>
              <a:custGeom>
                <a:avLst/>
                <a:gdLst/>
                <a:ahLst/>
                <a:cxnLst>
                  <a:cxn ang="0">
                    <a:pos x="0" y="0"/>
                  </a:cxn>
                  <a:cxn ang="0">
                    <a:pos x="77" y="25"/>
                  </a:cxn>
                  <a:cxn ang="0">
                    <a:pos x="75" y="32"/>
                  </a:cxn>
                  <a:cxn ang="0">
                    <a:pos x="0" y="0"/>
                  </a:cxn>
                </a:cxnLst>
                <a:rect l="0" t="0" r="r" b="b"/>
                <a:pathLst>
                  <a:path w="77" h="32">
                    <a:moveTo>
                      <a:pt x="0" y="0"/>
                    </a:moveTo>
                    <a:lnTo>
                      <a:pt x="77" y="25"/>
                    </a:lnTo>
                    <a:lnTo>
                      <a:pt x="75" y="32"/>
                    </a:lnTo>
                    <a:lnTo>
                      <a:pt x="0" y="0"/>
                    </a:lnTo>
                    <a:close/>
                  </a:path>
                </a:pathLst>
              </a:custGeom>
              <a:solidFill>
                <a:srgbClr val="FF0000"/>
              </a:solidFill>
              <a:ln w="9525">
                <a:noFill/>
                <a:round/>
                <a:headEnd/>
                <a:tailEnd/>
              </a:ln>
            </p:spPr>
            <p:txBody>
              <a:bodyPr/>
              <a:lstStyle/>
              <a:p>
                <a:endParaRPr lang="ja-JP" altLang="en-US"/>
              </a:p>
            </p:txBody>
          </p:sp>
          <p:sp>
            <p:nvSpPr>
              <p:cNvPr id="1944" name="Freeform 977"/>
              <p:cNvSpPr>
                <a:spLocks/>
              </p:cNvSpPr>
              <p:nvPr/>
            </p:nvSpPr>
            <p:spPr bwMode="auto">
              <a:xfrm>
                <a:off x="3595" y="1267"/>
                <a:ext cx="25" cy="15"/>
              </a:xfrm>
              <a:custGeom>
                <a:avLst/>
                <a:gdLst/>
                <a:ahLst/>
                <a:cxnLst>
                  <a:cxn ang="0">
                    <a:pos x="174" y="65"/>
                  </a:cxn>
                  <a:cxn ang="0">
                    <a:pos x="149" y="121"/>
                  </a:cxn>
                  <a:cxn ang="0">
                    <a:pos x="75" y="88"/>
                  </a:cxn>
                  <a:cxn ang="0">
                    <a:pos x="0" y="55"/>
                  </a:cxn>
                  <a:cxn ang="0">
                    <a:pos x="25" y="0"/>
                  </a:cxn>
                  <a:cxn ang="0">
                    <a:pos x="99" y="33"/>
                  </a:cxn>
                  <a:cxn ang="0">
                    <a:pos x="174" y="65"/>
                  </a:cxn>
                </a:cxnLst>
                <a:rect l="0" t="0" r="r" b="b"/>
                <a:pathLst>
                  <a:path w="174" h="121">
                    <a:moveTo>
                      <a:pt x="174" y="65"/>
                    </a:moveTo>
                    <a:lnTo>
                      <a:pt x="149" y="121"/>
                    </a:lnTo>
                    <a:lnTo>
                      <a:pt x="75" y="88"/>
                    </a:lnTo>
                    <a:lnTo>
                      <a:pt x="0" y="55"/>
                    </a:lnTo>
                    <a:lnTo>
                      <a:pt x="25" y="0"/>
                    </a:lnTo>
                    <a:lnTo>
                      <a:pt x="99" y="33"/>
                    </a:lnTo>
                    <a:lnTo>
                      <a:pt x="174" y="65"/>
                    </a:lnTo>
                    <a:close/>
                  </a:path>
                </a:pathLst>
              </a:custGeom>
              <a:solidFill>
                <a:srgbClr val="FF0000"/>
              </a:solidFill>
              <a:ln w="9525">
                <a:noFill/>
                <a:round/>
                <a:headEnd/>
                <a:tailEnd/>
              </a:ln>
            </p:spPr>
            <p:txBody>
              <a:bodyPr/>
              <a:lstStyle/>
              <a:p>
                <a:endParaRPr lang="ja-JP" altLang="en-US"/>
              </a:p>
            </p:txBody>
          </p:sp>
          <p:sp>
            <p:nvSpPr>
              <p:cNvPr id="1945" name="Freeform 978"/>
              <p:cNvSpPr>
                <a:spLocks/>
              </p:cNvSpPr>
              <p:nvPr/>
            </p:nvSpPr>
            <p:spPr bwMode="auto">
              <a:xfrm>
                <a:off x="3606" y="1277"/>
                <a:ext cx="10" cy="5"/>
              </a:xfrm>
              <a:custGeom>
                <a:avLst/>
                <a:gdLst/>
                <a:ahLst/>
                <a:cxnLst>
                  <a:cxn ang="0">
                    <a:pos x="0" y="0"/>
                  </a:cxn>
                  <a:cxn ang="0">
                    <a:pos x="74" y="33"/>
                  </a:cxn>
                  <a:cxn ang="0">
                    <a:pos x="71" y="39"/>
                  </a:cxn>
                  <a:cxn ang="0">
                    <a:pos x="0" y="0"/>
                  </a:cxn>
                </a:cxnLst>
                <a:rect l="0" t="0" r="r" b="b"/>
                <a:pathLst>
                  <a:path w="74" h="39">
                    <a:moveTo>
                      <a:pt x="0" y="0"/>
                    </a:moveTo>
                    <a:lnTo>
                      <a:pt x="74" y="33"/>
                    </a:lnTo>
                    <a:lnTo>
                      <a:pt x="71" y="39"/>
                    </a:lnTo>
                    <a:lnTo>
                      <a:pt x="0" y="0"/>
                    </a:lnTo>
                    <a:close/>
                  </a:path>
                </a:pathLst>
              </a:custGeom>
              <a:solidFill>
                <a:srgbClr val="FF0000"/>
              </a:solidFill>
              <a:ln w="9525">
                <a:noFill/>
                <a:round/>
                <a:headEnd/>
                <a:tailEnd/>
              </a:ln>
            </p:spPr>
            <p:txBody>
              <a:bodyPr/>
              <a:lstStyle/>
              <a:p>
                <a:endParaRPr lang="ja-JP" altLang="en-US"/>
              </a:p>
            </p:txBody>
          </p:sp>
          <p:sp>
            <p:nvSpPr>
              <p:cNvPr id="1946" name="Freeform 979"/>
              <p:cNvSpPr>
                <a:spLocks/>
              </p:cNvSpPr>
              <p:nvPr/>
            </p:nvSpPr>
            <p:spPr bwMode="auto">
              <a:xfrm>
                <a:off x="3592" y="1273"/>
                <a:ext cx="24" cy="16"/>
              </a:xfrm>
              <a:custGeom>
                <a:avLst/>
                <a:gdLst/>
                <a:ahLst/>
                <a:cxnLst>
                  <a:cxn ang="0">
                    <a:pos x="171" y="78"/>
                  </a:cxn>
                  <a:cxn ang="0">
                    <a:pos x="141" y="130"/>
                  </a:cxn>
                  <a:cxn ang="0">
                    <a:pos x="71" y="91"/>
                  </a:cxn>
                  <a:cxn ang="0">
                    <a:pos x="0" y="53"/>
                  </a:cxn>
                  <a:cxn ang="0">
                    <a:pos x="30" y="0"/>
                  </a:cxn>
                  <a:cxn ang="0">
                    <a:pos x="100" y="39"/>
                  </a:cxn>
                  <a:cxn ang="0">
                    <a:pos x="171" y="78"/>
                  </a:cxn>
                </a:cxnLst>
                <a:rect l="0" t="0" r="r" b="b"/>
                <a:pathLst>
                  <a:path w="171" h="130">
                    <a:moveTo>
                      <a:pt x="171" y="78"/>
                    </a:moveTo>
                    <a:lnTo>
                      <a:pt x="141" y="130"/>
                    </a:lnTo>
                    <a:lnTo>
                      <a:pt x="71" y="91"/>
                    </a:lnTo>
                    <a:lnTo>
                      <a:pt x="0" y="53"/>
                    </a:lnTo>
                    <a:lnTo>
                      <a:pt x="30" y="0"/>
                    </a:lnTo>
                    <a:lnTo>
                      <a:pt x="100" y="39"/>
                    </a:lnTo>
                    <a:lnTo>
                      <a:pt x="171" y="78"/>
                    </a:lnTo>
                    <a:close/>
                  </a:path>
                </a:pathLst>
              </a:custGeom>
              <a:solidFill>
                <a:srgbClr val="FF0000"/>
              </a:solidFill>
              <a:ln w="9525">
                <a:noFill/>
                <a:round/>
                <a:headEnd/>
                <a:tailEnd/>
              </a:ln>
            </p:spPr>
            <p:txBody>
              <a:bodyPr/>
              <a:lstStyle/>
              <a:p>
                <a:endParaRPr lang="ja-JP" altLang="en-US"/>
              </a:p>
            </p:txBody>
          </p:sp>
          <p:sp>
            <p:nvSpPr>
              <p:cNvPr id="1947" name="Freeform 980"/>
              <p:cNvSpPr>
                <a:spLocks/>
              </p:cNvSpPr>
              <p:nvPr/>
            </p:nvSpPr>
            <p:spPr bwMode="auto">
              <a:xfrm>
                <a:off x="3602" y="1284"/>
                <a:ext cx="10" cy="6"/>
              </a:xfrm>
              <a:custGeom>
                <a:avLst/>
                <a:gdLst/>
                <a:ahLst/>
                <a:cxnLst>
                  <a:cxn ang="0">
                    <a:pos x="0" y="0"/>
                  </a:cxn>
                  <a:cxn ang="0">
                    <a:pos x="70" y="39"/>
                  </a:cxn>
                  <a:cxn ang="0">
                    <a:pos x="66" y="45"/>
                  </a:cxn>
                  <a:cxn ang="0">
                    <a:pos x="0" y="0"/>
                  </a:cxn>
                </a:cxnLst>
                <a:rect l="0" t="0" r="r" b="b"/>
                <a:pathLst>
                  <a:path w="70" h="45">
                    <a:moveTo>
                      <a:pt x="0" y="0"/>
                    </a:moveTo>
                    <a:lnTo>
                      <a:pt x="70" y="39"/>
                    </a:lnTo>
                    <a:lnTo>
                      <a:pt x="66" y="45"/>
                    </a:lnTo>
                    <a:lnTo>
                      <a:pt x="0" y="0"/>
                    </a:lnTo>
                    <a:close/>
                  </a:path>
                </a:pathLst>
              </a:custGeom>
              <a:solidFill>
                <a:srgbClr val="FF0000"/>
              </a:solidFill>
              <a:ln w="9525">
                <a:noFill/>
                <a:round/>
                <a:headEnd/>
                <a:tailEnd/>
              </a:ln>
            </p:spPr>
            <p:txBody>
              <a:bodyPr/>
              <a:lstStyle/>
              <a:p>
                <a:endParaRPr lang="ja-JP" altLang="en-US"/>
              </a:p>
            </p:txBody>
          </p:sp>
          <p:sp>
            <p:nvSpPr>
              <p:cNvPr id="1948" name="Freeform 981"/>
              <p:cNvSpPr>
                <a:spLocks/>
              </p:cNvSpPr>
              <p:nvPr/>
            </p:nvSpPr>
            <p:spPr bwMode="auto">
              <a:xfrm>
                <a:off x="3587" y="1278"/>
                <a:ext cx="24" cy="18"/>
              </a:xfrm>
              <a:custGeom>
                <a:avLst/>
                <a:gdLst/>
                <a:ahLst/>
                <a:cxnLst>
                  <a:cxn ang="0">
                    <a:pos x="167" y="90"/>
                  </a:cxn>
                  <a:cxn ang="0">
                    <a:pos x="134" y="138"/>
                  </a:cxn>
                  <a:cxn ang="0">
                    <a:pos x="67" y="94"/>
                  </a:cxn>
                  <a:cxn ang="0">
                    <a:pos x="0" y="49"/>
                  </a:cxn>
                  <a:cxn ang="0">
                    <a:pos x="34" y="0"/>
                  </a:cxn>
                  <a:cxn ang="0">
                    <a:pos x="101" y="45"/>
                  </a:cxn>
                  <a:cxn ang="0">
                    <a:pos x="167" y="90"/>
                  </a:cxn>
                </a:cxnLst>
                <a:rect l="0" t="0" r="r" b="b"/>
                <a:pathLst>
                  <a:path w="167" h="138">
                    <a:moveTo>
                      <a:pt x="167" y="90"/>
                    </a:moveTo>
                    <a:lnTo>
                      <a:pt x="134" y="138"/>
                    </a:lnTo>
                    <a:lnTo>
                      <a:pt x="67" y="94"/>
                    </a:lnTo>
                    <a:lnTo>
                      <a:pt x="0" y="49"/>
                    </a:lnTo>
                    <a:lnTo>
                      <a:pt x="34" y="0"/>
                    </a:lnTo>
                    <a:lnTo>
                      <a:pt x="101" y="45"/>
                    </a:lnTo>
                    <a:lnTo>
                      <a:pt x="167" y="90"/>
                    </a:lnTo>
                    <a:close/>
                  </a:path>
                </a:pathLst>
              </a:custGeom>
              <a:solidFill>
                <a:srgbClr val="FF0000"/>
              </a:solidFill>
              <a:ln w="9525">
                <a:noFill/>
                <a:round/>
                <a:headEnd/>
                <a:tailEnd/>
              </a:ln>
            </p:spPr>
            <p:txBody>
              <a:bodyPr/>
              <a:lstStyle/>
              <a:p>
                <a:endParaRPr lang="ja-JP" altLang="en-US"/>
              </a:p>
            </p:txBody>
          </p:sp>
          <p:sp>
            <p:nvSpPr>
              <p:cNvPr id="1949" name="Freeform 982"/>
              <p:cNvSpPr>
                <a:spLocks/>
              </p:cNvSpPr>
              <p:nvPr/>
            </p:nvSpPr>
            <p:spPr bwMode="auto">
              <a:xfrm>
                <a:off x="3597" y="1290"/>
                <a:ext cx="9" cy="6"/>
              </a:xfrm>
              <a:custGeom>
                <a:avLst/>
                <a:gdLst/>
                <a:ahLst/>
                <a:cxnLst>
                  <a:cxn ang="0">
                    <a:pos x="0" y="0"/>
                  </a:cxn>
                  <a:cxn ang="0">
                    <a:pos x="67" y="44"/>
                  </a:cxn>
                  <a:cxn ang="0">
                    <a:pos x="63" y="51"/>
                  </a:cxn>
                  <a:cxn ang="0">
                    <a:pos x="0" y="0"/>
                  </a:cxn>
                </a:cxnLst>
                <a:rect l="0" t="0" r="r" b="b"/>
                <a:pathLst>
                  <a:path w="67" h="51">
                    <a:moveTo>
                      <a:pt x="0" y="0"/>
                    </a:moveTo>
                    <a:lnTo>
                      <a:pt x="67" y="44"/>
                    </a:lnTo>
                    <a:lnTo>
                      <a:pt x="63" y="51"/>
                    </a:lnTo>
                    <a:lnTo>
                      <a:pt x="0" y="0"/>
                    </a:lnTo>
                    <a:close/>
                  </a:path>
                </a:pathLst>
              </a:custGeom>
              <a:solidFill>
                <a:srgbClr val="FF0000"/>
              </a:solidFill>
              <a:ln w="9525">
                <a:noFill/>
                <a:round/>
                <a:headEnd/>
                <a:tailEnd/>
              </a:ln>
            </p:spPr>
            <p:txBody>
              <a:bodyPr/>
              <a:lstStyle/>
              <a:p>
                <a:endParaRPr lang="ja-JP" altLang="en-US"/>
              </a:p>
            </p:txBody>
          </p:sp>
          <p:sp>
            <p:nvSpPr>
              <p:cNvPr id="1950" name="Freeform 983"/>
              <p:cNvSpPr>
                <a:spLocks/>
              </p:cNvSpPr>
              <p:nvPr/>
            </p:nvSpPr>
            <p:spPr bwMode="auto">
              <a:xfrm>
                <a:off x="3583" y="1284"/>
                <a:ext cx="23" cy="18"/>
              </a:xfrm>
              <a:custGeom>
                <a:avLst/>
                <a:gdLst/>
                <a:ahLst/>
                <a:cxnLst>
                  <a:cxn ang="0">
                    <a:pos x="163" y="103"/>
                  </a:cxn>
                  <a:cxn ang="0">
                    <a:pos x="125" y="148"/>
                  </a:cxn>
                  <a:cxn ang="0">
                    <a:pos x="63" y="96"/>
                  </a:cxn>
                  <a:cxn ang="0">
                    <a:pos x="0" y="46"/>
                  </a:cxn>
                  <a:cxn ang="0">
                    <a:pos x="39" y="0"/>
                  </a:cxn>
                  <a:cxn ang="0">
                    <a:pos x="100" y="52"/>
                  </a:cxn>
                  <a:cxn ang="0">
                    <a:pos x="163" y="103"/>
                  </a:cxn>
                </a:cxnLst>
                <a:rect l="0" t="0" r="r" b="b"/>
                <a:pathLst>
                  <a:path w="163" h="148">
                    <a:moveTo>
                      <a:pt x="163" y="103"/>
                    </a:moveTo>
                    <a:lnTo>
                      <a:pt x="125" y="148"/>
                    </a:lnTo>
                    <a:lnTo>
                      <a:pt x="63" y="96"/>
                    </a:lnTo>
                    <a:lnTo>
                      <a:pt x="0" y="46"/>
                    </a:lnTo>
                    <a:lnTo>
                      <a:pt x="39" y="0"/>
                    </a:lnTo>
                    <a:lnTo>
                      <a:pt x="100" y="52"/>
                    </a:lnTo>
                    <a:lnTo>
                      <a:pt x="163" y="103"/>
                    </a:lnTo>
                    <a:close/>
                  </a:path>
                </a:pathLst>
              </a:custGeom>
              <a:solidFill>
                <a:srgbClr val="FF0000"/>
              </a:solidFill>
              <a:ln w="9525">
                <a:noFill/>
                <a:round/>
                <a:headEnd/>
                <a:tailEnd/>
              </a:ln>
            </p:spPr>
            <p:txBody>
              <a:bodyPr/>
              <a:lstStyle/>
              <a:p>
                <a:endParaRPr lang="ja-JP" altLang="en-US"/>
              </a:p>
            </p:txBody>
          </p:sp>
          <p:sp>
            <p:nvSpPr>
              <p:cNvPr id="1951" name="Freeform 984"/>
              <p:cNvSpPr>
                <a:spLocks/>
              </p:cNvSpPr>
              <p:nvPr/>
            </p:nvSpPr>
            <p:spPr bwMode="auto">
              <a:xfrm>
                <a:off x="3592" y="1296"/>
                <a:ext cx="8" cy="7"/>
              </a:xfrm>
              <a:custGeom>
                <a:avLst/>
                <a:gdLst/>
                <a:ahLst/>
                <a:cxnLst>
                  <a:cxn ang="0">
                    <a:pos x="0" y="0"/>
                  </a:cxn>
                  <a:cxn ang="0">
                    <a:pos x="62" y="52"/>
                  </a:cxn>
                  <a:cxn ang="0">
                    <a:pos x="57" y="57"/>
                  </a:cxn>
                  <a:cxn ang="0">
                    <a:pos x="0" y="0"/>
                  </a:cxn>
                </a:cxnLst>
                <a:rect l="0" t="0" r="r" b="b"/>
                <a:pathLst>
                  <a:path w="62" h="57">
                    <a:moveTo>
                      <a:pt x="0" y="0"/>
                    </a:moveTo>
                    <a:lnTo>
                      <a:pt x="62" y="52"/>
                    </a:lnTo>
                    <a:lnTo>
                      <a:pt x="57" y="57"/>
                    </a:lnTo>
                    <a:lnTo>
                      <a:pt x="0" y="0"/>
                    </a:lnTo>
                    <a:close/>
                  </a:path>
                </a:pathLst>
              </a:custGeom>
              <a:solidFill>
                <a:srgbClr val="FF0000"/>
              </a:solidFill>
              <a:ln w="9525">
                <a:noFill/>
                <a:round/>
                <a:headEnd/>
                <a:tailEnd/>
              </a:ln>
            </p:spPr>
            <p:txBody>
              <a:bodyPr/>
              <a:lstStyle/>
              <a:p>
                <a:endParaRPr lang="ja-JP" altLang="en-US"/>
              </a:p>
            </p:txBody>
          </p:sp>
          <p:sp>
            <p:nvSpPr>
              <p:cNvPr id="1952" name="Freeform 985"/>
              <p:cNvSpPr>
                <a:spLocks/>
              </p:cNvSpPr>
              <p:nvPr/>
            </p:nvSpPr>
            <p:spPr bwMode="auto">
              <a:xfrm>
                <a:off x="3577" y="1289"/>
                <a:ext cx="23" cy="19"/>
              </a:xfrm>
              <a:custGeom>
                <a:avLst/>
                <a:gdLst/>
                <a:ahLst/>
                <a:cxnLst>
                  <a:cxn ang="0">
                    <a:pos x="156" y="114"/>
                  </a:cxn>
                  <a:cxn ang="0">
                    <a:pos x="115" y="156"/>
                  </a:cxn>
                  <a:cxn ang="0">
                    <a:pos x="58" y="99"/>
                  </a:cxn>
                  <a:cxn ang="0">
                    <a:pos x="0" y="42"/>
                  </a:cxn>
                  <a:cxn ang="0">
                    <a:pos x="42" y="0"/>
                  </a:cxn>
                  <a:cxn ang="0">
                    <a:pos x="99" y="57"/>
                  </a:cxn>
                  <a:cxn ang="0">
                    <a:pos x="156" y="114"/>
                  </a:cxn>
                </a:cxnLst>
                <a:rect l="0" t="0" r="r" b="b"/>
                <a:pathLst>
                  <a:path w="156" h="156">
                    <a:moveTo>
                      <a:pt x="156" y="114"/>
                    </a:moveTo>
                    <a:lnTo>
                      <a:pt x="115" y="156"/>
                    </a:lnTo>
                    <a:lnTo>
                      <a:pt x="58" y="99"/>
                    </a:lnTo>
                    <a:lnTo>
                      <a:pt x="0" y="42"/>
                    </a:lnTo>
                    <a:lnTo>
                      <a:pt x="42" y="0"/>
                    </a:lnTo>
                    <a:lnTo>
                      <a:pt x="99" y="57"/>
                    </a:lnTo>
                    <a:lnTo>
                      <a:pt x="156" y="114"/>
                    </a:lnTo>
                    <a:close/>
                  </a:path>
                </a:pathLst>
              </a:custGeom>
              <a:solidFill>
                <a:srgbClr val="FF0000"/>
              </a:solidFill>
              <a:ln w="9525">
                <a:noFill/>
                <a:round/>
                <a:headEnd/>
                <a:tailEnd/>
              </a:ln>
            </p:spPr>
            <p:txBody>
              <a:bodyPr/>
              <a:lstStyle/>
              <a:p>
                <a:endParaRPr lang="ja-JP" altLang="en-US"/>
              </a:p>
            </p:txBody>
          </p:sp>
          <p:sp>
            <p:nvSpPr>
              <p:cNvPr id="1953" name="Freeform 986"/>
              <p:cNvSpPr>
                <a:spLocks/>
              </p:cNvSpPr>
              <p:nvPr/>
            </p:nvSpPr>
            <p:spPr bwMode="auto">
              <a:xfrm>
                <a:off x="3586" y="1301"/>
                <a:ext cx="8" cy="8"/>
              </a:xfrm>
              <a:custGeom>
                <a:avLst/>
                <a:gdLst/>
                <a:ahLst/>
                <a:cxnLst>
                  <a:cxn ang="0">
                    <a:pos x="0" y="0"/>
                  </a:cxn>
                  <a:cxn ang="0">
                    <a:pos x="57" y="57"/>
                  </a:cxn>
                  <a:cxn ang="0">
                    <a:pos x="51" y="62"/>
                  </a:cxn>
                  <a:cxn ang="0">
                    <a:pos x="0" y="0"/>
                  </a:cxn>
                </a:cxnLst>
                <a:rect l="0" t="0" r="r" b="b"/>
                <a:pathLst>
                  <a:path w="57" h="62">
                    <a:moveTo>
                      <a:pt x="0" y="0"/>
                    </a:moveTo>
                    <a:lnTo>
                      <a:pt x="57" y="57"/>
                    </a:lnTo>
                    <a:lnTo>
                      <a:pt x="51" y="62"/>
                    </a:lnTo>
                    <a:lnTo>
                      <a:pt x="0" y="0"/>
                    </a:lnTo>
                    <a:close/>
                  </a:path>
                </a:pathLst>
              </a:custGeom>
              <a:solidFill>
                <a:srgbClr val="FF0000"/>
              </a:solidFill>
              <a:ln w="9525">
                <a:noFill/>
                <a:round/>
                <a:headEnd/>
                <a:tailEnd/>
              </a:ln>
            </p:spPr>
            <p:txBody>
              <a:bodyPr/>
              <a:lstStyle/>
              <a:p>
                <a:endParaRPr lang="ja-JP" altLang="en-US"/>
              </a:p>
            </p:txBody>
          </p:sp>
          <p:sp>
            <p:nvSpPr>
              <p:cNvPr id="1954" name="Freeform 987"/>
              <p:cNvSpPr>
                <a:spLocks/>
              </p:cNvSpPr>
              <p:nvPr/>
            </p:nvSpPr>
            <p:spPr bwMode="auto">
              <a:xfrm>
                <a:off x="3572" y="1293"/>
                <a:ext cx="21" cy="20"/>
              </a:xfrm>
              <a:custGeom>
                <a:avLst/>
                <a:gdLst/>
                <a:ahLst/>
                <a:cxnLst>
                  <a:cxn ang="0">
                    <a:pos x="147" y="125"/>
                  </a:cxn>
                  <a:cxn ang="0">
                    <a:pos x="102" y="161"/>
                  </a:cxn>
                  <a:cxn ang="0">
                    <a:pos x="51" y="100"/>
                  </a:cxn>
                  <a:cxn ang="0">
                    <a:pos x="0" y="37"/>
                  </a:cxn>
                  <a:cxn ang="0">
                    <a:pos x="45" y="0"/>
                  </a:cxn>
                  <a:cxn ang="0">
                    <a:pos x="96" y="63"/>
                  </a:cxn>
                  <a:cxn ang="0">
                    <a:pos x="147" y="125"/>
                  </a:cxn>
                </a:cxnLst>
                <a:rect l="0" t="0" r="r" b="b"/>
                <a:pathLst>
                  <a:path w="147" h="161">
                    <a:moveTo>
                      <a:pt x="147" y="125"/>
                    </a:moveTo>
                    <a:lnTo>
                      <a:pt x="102" y="161"/>
                    </a:lnTo>
                    <a:lnTo>
                      <a:pt x="51" y="100"/>
                    </a:lnTo>
                    <a:lnTo>
                      <a:pt x="0" y="37"/>
                    </a:lnTo>
                    <a:lnTo>
                      <a:pt x="45" y="0"/>
                    </a:lnTo>
                    <a:lnTo>
                      <a:pt x="96" y="63"/>
                    </a:lnTo>
                    <a:lnTo>
                      <a:pt x="147" y="125"/>
                    </a:lnTo>
                    <a:close/>
                  </a:path>
                </a:pathLst>
              </a:custGeom>
              <a:solidFill>
                <a:srgbClr val="FF0000"/>
              </a:solidFill>
              <a:ln w="9525">
                <a:noFill/>
                <a:round/>
                <a:headEnd/>
                <a:tailEnd/>
              </a:ln>
            </p:spPr>
            <p:txBody>
              <a:bodyPr/>
              <a:lstStyle/>
              <a:p>
                <a:endParaRPr lang="ja-JP" altLang="en-US"/>
              </a:p>
            </p:txBody>
          </p:sp>
          <p:sp>
            <p:nvSpPr>
              <p:cNvPr id="1955" name="Freeform 988"/>
              <p:cNvSpPr>
                <a:spLocks/>
              </p:cNvSpPr>
              <p:nvPr/>
            </p:nvSpPr>
            <p:spPr bwMode="auto">
              <a:xfrm>
                <a:off x="3579" y="1305"/>
                <a:ext cx="8" cy="9"/>
              </a:xfrm>
              <a:custGeom>
                <a:avLst/>
                <a:gdLst/>
                <a:ahLst/>
                <a:cxnLst>
                  <a:cxn ang="0">
                    <a:pos x="0" y="0"/>
                  </a:cxn>
                  <a:cxn ang="0">
                    <a:pos x="51" y="61"/>
                  </a:cxn>
                  <a:cxn ang="0">
                    <a:pos x="45" y="66"/>
                  </a:cxn>
                  <a:cxn ang="0">
                    <a:pos x="0" y="0"/>
                  </a:cxn>
                </a:cxnLst>
                <a:rect l="0" t="0" r="r" b="b"/>
                <a:pathLst>
                  <a:path w="51" h="66">
                    <a:moveTo>
                      <a:pt x="0" y="0"/>
                    </a:moveTo>
                    <a:lnTo>
                      <a:pt x="51" y="61"/>
                    </a:lnTo>
                    <a:lnTo>
                      <a:pt x="45" y="66"/>
                    </a:lnTo>
                    <a:lnTo>
                      <a:pt x="0" y="0"/>
                    </a:lnTo>
                    <a:close/>
                  </a:path>
                </a:pathLst>
              </a:custGeom>
              <a:solidFill>
                <a:srgbClr val="FF0000"/>
              </a:solidFill>
              <a:ln w="9525">
                <a:noFill/>
                <a:round/>
                <a:headEnd/>
                <a:tailEnd/>
              </a:ln>
            </p:spPr>
            <p:txBody>
              <a:bodyPr/>
              <a:lstStyle/>
              <a:p>
                <a:endParaRPr lang="ja-JP" altLang="en-US"/>
              </a:p>
            </p:txBody>
          </p:sp>
          <p:sp>
            <p:nvSpPr>
              <p:cNvPr id="1956" name="Freeform 989"/>
              <p:cNvSpPr>
                <a:spLocks/>
              </p:cNvSpPr>
              <p:nvPr/>
            </p:nvSpPr>
            <p:spPr bwMode="auto">
              <a:xfrm>
                <a:off x="3566" y="1297"/>
                <a:ext cx="20" cy="21"/>
              </a:xfrm>
              <a:custGeom>
                <a:avLst/>
                <a:gdLst/>
                <a:ahLst/>
                <a:cxnLst>
                  <a:cxn ang="0">
                    <a:pos x="137" y="134"/>
                  </a:cxn>
                  <a:cxn ang="0">
                    <a:pos x="89" y="166"/>
                  </a:cxn>
                  <a:cxn ang="0">
                    <a:pos x="44" y="99"/>
                  </a:cxn>
                  <a:cxn ang="0">
                    <a:pos x="0" y="32"/>
                  </a:cxn>
                  <a:cxn ang="0">
                    <a:pos x="47" y="0"/>
                  </a:cxn>
                  <a:cxn ang="0">
                    <a:pos x="92" y="68"/>
                  </a:cxn>
                  <a:cxn ang="0">
                    <a:pos x="137" y="134"/>
                  </a:cxn>
                </a:cxnLst>
                <a:rect l="0" t="0" r="r" b="b"/>
                <a:pathLst>
                  <a:path w="137" h="166">
                    <a:moveTo>
                      <a:pt x="137" y="134"/>
                    </a:moveTo>
                    <a:lnTo>
                      <a:pt x="89" y="166"/>
                    </a:lnTo>
                    <a:lnTo>
                      <a:pt x="44" y="99"/>
                    </a:lnTo>
                    <a:lnTo>
                      <a:pt x="0" y="32"/>
                    </a:lnTo>
                    <a:lnTo>
                      <a:pt x="47" y="0"/>
                    </a:lnTo>
                    <a:lnTo>
                      <a:pt x="92" y="68"/>
                    </a:lnTo>
                    <a:lnTo>
                      <a:pt x="137" y="134"/>
                    </a:lnTo>
                    <a:close/>
                  </a:path>
                </a:pathLst>
              </a:custGeom>
              <a:solidFill>
                <a:srgbClr val="FF0000"/>
              </a:solidFill>
              <a:ln w="9525">
                <a:noFill/>
                <a:round/>
                <a:headEnd/>
                <a:tailEnd/>
              </a:ln>
            </p:spPr>
            <p:txBody>
              <a:bodyPr/>
              <a:lstStyle/>
              <a:p>
                <a:endParaRPr lang="ja-JP" altLang="en-US"/>
              </a:p>
            </p:txBody>
          </p:sp>
          <p:sp>
            <p:nvSpPr>
              <p:cNvPr id="1957" name="Freeform 990"/>
              <p:cNvSpPr>
                <a:spLocks/>
              </p:cNvSpPr>
              <p:nvPr/>
            </p:nvSpPr>
            <p:spPr bwMode="auto">
              <a:xfrm>
                <a:off x="3572" y="1309"/>
                <a:ext cx="7" cy="9"/>
              </a:xfrm>
              <a:custGeom>
                <a:avLst/>
                <a:gdLst/>
                <a:ahLst/>
                <a:cxnLst>
                  <a:cxn ang="0">
                    <a:pos x="0" y="0"/>
                  </a:cxn>
                  <a:cxn ang="0">
                    <a:pos x="45" y="67"/>
                  </a:cxn>
                  <a:cxn ang="0">
                    <a:pos x="38" y="71"/>
                  </a:cxn>
                  <a:cxn ang="0">
                    <a:pos x="0" y="0"/>
                  </a:cxn>
                </a:cxnLst>
                <a:rect l="0" t="0" r="r" b="b"/>
                <a:pathLst>
                  <a:path w="45" h="71">
                    <a:moveTo>
                      <a:pt x="0" y="0"/>
                    </a:moveTo>
                    <a:lnTo>
                      <a:pt x="45" y="67"/>
                    </a:lnTo>
                    <a:lnTo>
                      <a:pt x="38" y="71"/>
                    </a:lnTo>
                    <a:lnTo>
                      <a:pt x="0" y="0"/>
                    </a:lnTo>
                    <a:close/>
                  </a:path>
                </a:pathLst>
              </a:custGeom>
              <a:solidFill>
                <a:srgbClr val="FF0000"/>
              </a:solidFill>
              <a:ln w="9525">
                <a:noFill/>
                <a:round/>
                <a:headEnd/>
                <a:tailEnd/>
              </a:ln>
            </p:spPr>
            <p:txBody>
              <a:bodyPr/>
              <a:lstStyle/>
              <a:p>
                <a:endParaRPr lang="ja-JP" altLang="en-US"/>
              </a:p>
            </p:txBody>
          </p:sp>
          <p:sp>
            <p:nvSpPr>
              <p:cNvPr id="1958" name="Freeform 991"/>
              <p:cNvSpPr>
                <a:spLocks/>
              </p:cNvSpPr>
              <p:nvPr/>
            </p:nvSpPr>
            <p:spPr bwMode="auto">
              <a:xfrm>
                <a:off x="3560" y="1300"/>
                <a:ext cx="18" cy="22"/>
              </a:xfrm>
              <a:custGeom>
                <a:avLst/>
                <a:gdLst/>
                <a:ahLst/>
                <a:cxnLst>
                  <a:cxn ang="0">
                    <a:pos x="126" y="143"/>
                  </a:cxn>
                  <a:cxn ang="0">
                    <a:pos x="75" y="169"/>
                  </a:cxn>
                  <a:cxn ang="0">
                    <a:pos x="37" y="99"/>
                  </a:cxn>
                  <a:cxn ang="0">
                    <a:pos x="0" y="28"/>
                  </a:cxn>
                  <a:cxn ang="0">
                    <a:pos x="50" y="0"/>
                  </a:cxn>
                  <a:cxn ang="0">
                    <a:pos x="88" y="72"/>
                  </a:cxn>
                  <a:cxn ang="0">
                    <a:pos x="126" y="143"/>
                  </a:cxn>
                </a:cxnLst>
                <a:rect l="0" t="0" r="r" b="b"/>
                <a:pathLst>
                  <a:path w="126" h="169">
                    <a:moveTo>
                      <a:pt x="126" y="143"/>
                    </a:moveTo>
                    <a:lnTo>
                      <a:pt x="75" y="169"/>
                    </a:lnTo>
                    <a:lnTo>
                      <a:pt x="37" y="99"/>
                    </a:lnTo>
                    <a:lnTo>
                      <a:pt x="0" y="28"/>
                    </a:lnTo>
                    <a:lnTo>
                      <a:pt x="50" y="0"/>
                    </a:lnTo>
                    <a:lnTo>
                      <a:pt x="88" y="72"/>
                    </a:lnTo>
                    <a:lnTo>
                      <a:pt x="126" y="143"/>
                    </a:lnTo>
                    <a:close/>
                  </a:path>
                </a:pathLst>
              </a:custGeom>
              <a:solidFill>
                <a:srgbClr val="FF0000"/>
              </a:solidFill>
              <a:ln w="9525">
                <a:noFill/>
                <a:round/>
                <a:headEnd/>
                <a:tailEnd/>
              </a:ln>
            </p:spPr>
            <p:txBody>
              <a:bodyPr/>
              <a:lstStyle/>
              <a:p>
                <a:endParaRPr lang="ja-JP" altLang="en-US"/>
              </a:p>
            </p:txBody>
          </p:sp>
          <p:sp>
            <p:nvSpPr>
              <p:cNvPr id="1959" name="Freeform 992"/>
              <p:cNvSpPr>
                <a:spLocks/>
              </p:cNvSpPr>
              <p:nvPr/>
            </p:nvSpPr>
            <p:spPr bwMode="auto">
              <a:xfrm>
                <a:off x="3565" y="1313"/>
                <a:ext cx="6" cy="9"/>
              </a:xfrm>
              <a:custGeom>
                <a:avLst/>
                <a:gdLst/>
                <a:ahLst/>
                <a:cxnLst>
                  <a:cxn ang="0">
                    <a:pos x="0" y="0"/>
                  </a:cxn>
                  <a:cxn ang="0">
                    <a:pos x="38" y="70"/>
                  </a:cxn>
                  <a:cxn ang="0">
                    <a:pos x="31" y="73"/>
                  </a:cxn>
                  <a:cxn ang="0">
                    <a:pos x="0" y="0"/>
                  </a:cxn>
                </a:cxnLst>
                <a:rect l="0" t="0" r="r" b="b"/>
                <a:pathLst>
                  <a:path w="38" h="73">
                    <a:moveTo>
                      <a:pt x="0" y="0"/>
                    </a:moveTo>
                    <a:lnTo>
                      <a:pt x="38" y="70"/>
                    </a:lnTo>
                    <a:lnTo>
                      <a:pt x="31" y="73"/>
                    </a:lnTo>
                    <a:lnTo>
                      <a:pt x="0" y="0"/>
                    </a:lnTo>
                    <a:close/>
                  </a:path>
                </a:pathLst>
              </a:custGeom>
              <a:solidFill>
                <a:srgbClr val="FF0000"/>
              </a:solidFill>
              <a:ln w="9525">
                <a:noFill/>
                <a:round/>
                <a:headEnd/>
                <a:tailEnd/>
              </a:ln>
            </p:spPr>
            <p:txBody>
              <a:bodyPr/>
              <a:lstStyle/>
              <a:p>
                <a:endParaRPr lang="ja-JP" altLang="en-US"/>
              </a:p>
            </p:txBody>
          </p:sp>
          <p:sp>
            <p:nvSpPr>
              <p:cNvPr id="1960" name="Freeform 993"/>
              <p:cNvSpPr>
                <a:spLocks/>
              </p:cNvSpPr>
              <p:nvPr/>
            </p:nvSpPr>
            <p:spPr bwMode="auto">
              <a:xfrm>
                <a:off x="3553" y="1303"/>
                <a:ext cx="17" cy="22"/>
              </a:xfrm>
              <a:custGeom>
                <a:avLst/>
                <a:gdLst/>
                <a:ahLst/>
                <a:cxnLst>
                  <a:cxn ang="0">
                    <a:pos x="114" y="148"/>
                  </a:cxn>
                  <a:cxn ang="0">
                    <a:pos x="60" y="171"/>
                  </a:cxn>
                  <a:cxn ang="0">
                    <a:pos x="30" y="96"/>
                  </a:cxn>
                  <a:cxn ang="0">
                    <a:pos x="0" y="22"/>
                  </a:cxn>
                  <a:cxn ang="0">
                    <a:pos x="53" y="0"/>
                  </a:cxn>
                  <a:cxn ang="0">
                    <a:pos x="83" y="75"/>
                  </a:cxn>
                  <a:cxn ang="0">
                    <a:pos x="114" y="148"/>
                  </a:cxn>
                </a:cxnLst>
                <a:rect l="0" t="0" r="r" b="b"/>
                <a:pathLst>
                  <a:path w="114" h="171">
                    <a:moveTo>
                      <a:pt x="114" y="148"/>
                    </a:moveTo>
                    <a:lnTo>
                      <a:pt x="60" y="171"/>
                    </a:lnTo>
                    <a:lnTo>
                      <a:pt x="30" y="96"/>
                    </a:lnTo>
                    <a:lnTo>
                      <a:pt x="0" y="22"/>
                    </a:lnTo>
                    <a:lnTo>
                      <a:pt x="53" y="0"/>
                    </a:lnTo>
                    <a:lnTo>
                      <a:pt x="83" y="75"/>
                    </a:lnTo>
                    <a:lnTo>
                      <a:pt x="114" y="148"/>
                    </a:lnTo>
                    <a:close/>
                  </a:path>
                </a:pathLst>
              </a:custGeom>
              <a:solidFill>
                <a:srgbClr val="FF0000"/>
              </a:solidFill>
              <a:ln w="9525">
                <a:noFill/>
                <a:round/>
                <a:headEnd/>
                <a:tailEnd/>
              </a:ln>
            </p:spPr>
            <p:txBody>
              <a:bodyPr/>
              <a:lstStyle/>
              <a:p>
                <a:endParaRPr lang="ja-JP" altLang="en-US"/>
              </a:p>
            </p:txBody>
          </p:sp>
          <p:sp>
            <p:nvSpPr>
              <p:cNvPr id="1961" name="Freeform 994"/>
              <p:cNvSpPr>
                <a:spLocks/>
              </p:cNvSpPr>
              <p:nvPr/>
            </p:nvSpPr>
            <p:spPr bwMode="auto">
              <a:xfrm>
                <a:off x="3558" y="1315"/>
                <a:ext cx="4" cy="10"/>
              </a:xfrm>
              <a:custGeom>
                <a:avLst/>
                <a:gdLst/>
                <a:ahLst/>
                <a:cxnLst>
                  <a:cxn ang="0">
                    <a:pos x="0" y="0"/>
                  </a:cxn>
                  <a:cxn ang="0">
                    <a:pos x="30" y="75"/>
                  </a:cxn>
                  <a:cxn ang="0">
                    <a:pos x="22" y="77"/>
                  </a:cxn>
                  <a:cxn ang="0">
                    <a:pos x="0" y="0"/>
                  </a:cxn>
                </a:cxnLst>
                <a:rect l="0" t="0" r="r" b="b"/>
                <a:pathLst>
                  <a:path w="30" h="77">
                    <a:moveTo>
                      <a:pt x="0" y="0"/>
                    </a:moveTo>
                    <a:lnTo>
                      <a:pt x="30" y="75"/>
                    </a:lnTo>
                    <a:lnTo>
                      <a:pt x="22" y="77"/>
                    </a:lnTo>
                    <a:lnTo>
                      <a:pt x="0" y="0"/>
                    </a:lnTo>
                    <a:close/>
                  </a:path>
                </a:pathLst>
              </a:custGeom>
              <a:solidFill>
                <a:srgbClr val="FF0000"/>
              </a:solidFill>
              <a:ln w="9525">
                <a:noFill/>
                <a:round/>
                <a:headEnd/>
                <a:tailEnd/>
              </a:ln>
            </p:spPr>
            <p:txBody>
              <a:bodyPr/>
              <a:lstStyle/>
              <a:p>
                <a:endParaRPr lang="ja-JP" altLang="en-US"/>
              </a:p>
            </p:txBody>
          </p:sp>
          <p:sp>
            <p:nvSpPr>
              <p:cNvPr id="1962" name="Freeform 995"/>
              <p:cNvSpPr>
                <a:spLocks/>
              </p:cNvSpPr>
              <p:nvPr/>
            </p:nvSpPr>
            <p:spPr bwMode="auto">
              <a:xfrm>
                <a:off x="3547" y="1306"/>
                <a:ext cx="14" cy="21"/>
              </a:xfrm>
              <a:custGeom>
                <a:avLst/>
                <a:gdLst/>
                <a:ahLst/>
                <a:cxnLst>
                  <a:cxn ang="0">
                    <a:pos x="99" y="154"/>
                  </a:cxn>
                  <a:cxn ang="0">
                    <a:pos x="43" y="170"/>
                  </a:cxn>
                  <a:cxn ang="0">
                    <a:pos x="22" y="92"/>
                  </a:cxn>
                  <a:cxn ang="0">
                    <a:pos x="0" y="15"/>
                  </a:cxn>
                  <a:cxn ang="0">
                    <a:pos x="55" y="0"/>
                  </a:cxn>
                  <a:cxn ang="0">
                    <a:pos x="77" y="77"/>
                  </a:cxn>
                  <a:cxn ang="0">
                    <a:pos x="99" y="154"/>
                  </a:cxn>
                </a:cxnLst>
                <a:rect l="0" t="0" r="r" b="b"/>
                <a:pathLst>
                  <a:path w="99" h="170">
                    <a:moveTo>
                      <a:pt x="99" y="154"/>
                    </a:moveTo>
                    <a:lnTo>
                      <a:pt x="43" y="170"/>
                    </a:lnTo>
                    <a:lnTo>
                      <a:pt x="22" y="92"/>
                    </a:lnTo>
                    <a:lnTo>
                      <a:pt x="0" y="15"/>
                    </a:lnTo>
                    <a:lnTo>
                      <a:pt x="55" y="0"/>
                    </a:lnTo>
                    <a:lnTo>
                      <a:pt x="77" y="77"/>
                    </a:lnTo>
                    <a:lnTo>
                      <a:pt x="99" y="154"/>
                    </a:lnTo>
                    <a:close/>
                  </a:path>
                </a:pathLst>
              </a:custGeom>
              <a:solidFill>
                <a:srgbClr val="FF0000"/>
              </a:solidFill>
              <a:ln w="9525">
                <a:noFill/>
                <a:round/>
                <a:headEnd/>
                <a:tailEnd/>
              </a:ln>
            </p:spPr>
            <p:txBody>
              <a:bodyPr/>
              <a:lstStyle/>
              <a:p>
                <a:endParaRPr lang="ja-JP" altLang="en-US"/>
              </a:p>
            </p:txBody>
          </p:sp>
          <p:sp>
            <p:nvSpPr>
              <p:cNvPr id="1963" name="Freeform 996"/>
              <p:cNvSpPr>
                <a:spLocks/>
              </p:cNvSpPr>
              <p:nvPr/>
            </p:nvSpPr>
            <p:spPr bwMode="auto">
              <a:xfrm>
                <a:off x="3550" y="1317"/>
                <a:ext cx="3" cy="10"/>
              </a:xfrm>
              <a:custGeom>
                <a:avLst/>
                <a:gdLst/>
                <a:ahLst/>
                <a:cxnLst>
                  <a:cxn ang="0">
                    <a:pos x="0" y="0"/>
                  </a:cxn>
                  <a:cxn ang="0">
                    <a:pos x="21" y="78"/>
                  </a:cxn>
                  <a:cxn ang="0">
                    <a:pos x="13" y="80"/>
                  </a:cxn>
                  <a:cxn ang="0">
                    <a:pos x="0" y="0"/>
                  </a:cxn>
                </a:cxnLst>
                <a:rect l="0" t="0" r="r" b="b"/>
                <a:pathLst>
                  <a:path w="21" h="80">
                    <a:moveTo>
                      <a:pt x="0" y="0"/>
                    </a:moveTo>
                    <a:lnTo>
                      <a:pt x="21" y="78"/>
                    </a:lnTo>
                    <a:lnTo>
                      <a:pt x="13" y="80"/>
                    </a:lnTo>
                    <a:lnTo>
                      <a:pt x="0" y="0"/>
                    </a:lnTo>
                    <a:close/>
                  </a:path>
                </a:pathLst>
              </a:custGeom>
              <a:solidFill>
                <a:srgbClr val="FF0000"/>
              </a:solidFill>
              <a:ln w="9525">
                <a:noFill/>
                <a:round/>
                <a:headEnd/>
                <a:tailEnd/>
              </a:ln>
            </p:spPr>
            <p:txBody>
              <a:bodyPr/>
              <a:lstStyle/>
              <a:p>
                <a:endParaRPr lang="ja-JP" altLang="en-US"/>
              </a:p>
            </p:txBody>
          </p:sp>
          <p:sp>
            <p:nvSpPr>
              <p:cNvPr id="1964" name="Freeform 997"/>
              <p:cNvSpPr>
                <a:spLocks/>
              </p:cNvSpPr>
              <p:nvPr/>
            </p:nvSpPr>
            <p:spPr bwMode="auto">
              <a:xfrm>
                <a:off x="3540" y="1307"/>
                <a:ext cx="12" cy="21"/>
              </a:xfrm>
              <a:custGeom>
                <a:avLst/>
                <a:gdLst/>
                <a:ahLst/>
                <a:cxnLst>
                  <a:cxn ang="0">
                    <a:pos x="84" y="159"/>
                  </a:cxn>
                  <a:cxn ang="0">
                    <a:pos x="26" y="168"/>
                  </a:cxn>
                  <a:cxn ang="0">
                    <a:pos x="12" y="89"/>
                  </a:cxn>
                  <a:cxn ang="0">
                    <a:pos x="0" y="10"/>
                  </a:cxn>
                  <a:cxn ang="0">
                    <a:pos x="57" y="0"/>
                  </a:cxn>
                  <a:cxn ang="0">
                    <a:pos x="71" y="79"/>
                  </a:cxn>
                  <a:cxn ang="0">
                    <a:pos x="84" y="159"/>
                  </a:cxn>
                </a:cxnLst>
                <a:rect l="0" t="0" r="r" b="b"/>
                <a:pathLst>
                  <a:path w="84" h="168">
                    <a:moveTo>
                      <a:pt x="84" y="159"/>
                    </a:moveTo>
                    <a:lnTo>
                      <a:pt x="26" y="168"/>
                    </a:lnTo>
                    <a:lnTo>
                      <a:pt x="12" y="89"/>
                    </a:lnTo>
                    <a:lnTo>
                      <a:pt x="0" y="10"/>
                    </a:lnTo>
                    <a:lnTo>
                      <a:pt x="57" y="0"/>
                    </a:lnTo>
                    <a:lnTo>
                      <a:pt x="71" y="79"/>
                    </a:lnTo>
                    <a:lnTo>
                      <a:pt x="84" y="159"/>
                    </a:lnTo>
                    <a:close/>
                  </a:path>
                </a:pathLst>
              </a:custGeom>
              <a:solidFill>
                <a:srgbClr val="FF0000"/>
              </a:solidFill>
              <a:ln w="9525">
                <a:noFill/>
                <a:round/>
                <a:headEnd/>
                <a:tailEnd/>
              </a:ln>
            </p:spPr>
            <p:txBody>
              <a:bodyPr/>
              <a:lstStyle/>
              <a:p>
                <a:endParaRPr lang="ja-JP" altLang="en-US"/>
              </a:p>
            </p:txBody>
          </p:sp>
          <p:sp>
            <p:nvSpPr>
              <p:cNvPr id="1965" name="Freeform 998"/>
              <p:cNvSpPr>
                <a:spLocks/>
              </p:cNvSpPr>
              <p:nvPr/>
            </p:nvSpPr>
            <p:spPr bwMode="auto">
              <a:xfrm>
                <a:off x="3541" y="1318"/>
                <a:ext cx="2" cy="11"/>
              </a:xfrm>
              <a:custGeom>
                <a:avLst/>
                <a:gdLst/>
                <a:ahLst/>
                <a:cxnLst>
                  <a:cxn ang="0">
                    <a:pos x="0" y="0"/>
                  </a:cxn>
                  <a:cxn ang="0">
                    <a:pos x="14" y="79"/>
                  </a:cxn>
                  <a:cxn ang="0">
                    <a:pos x="6" y="80"/>
                  </a:cxn>
                  <a:cxn ang="0">
                    <a:pos x="0" y="0"/>
                  </a:cxn>
                </a:cxnLst>
                <a:rect l="0" t="0" r="r" b="b"/>
                <a:pathLst>
                  <a:path w="14" h="80">
                    <a:moveTo>
                      <a:pt x="0" y="0"/>
                    </a:moveTo>
                    <a:lnTo>
                      <a:pt x="14" y="79"/>
                    </a:lnTo>
                    <a:lnTo>
                      <a:pt x="6" y="80"/>
                    </a:lnTo>
                    <a:lnTo>
                      <a:pt x="0" y="0"/>
                    </a:lnTo>
                    <a:close/>
                  </a:path>
                </a:pathLst>
              </a:custGeom>
              <a:solidFill>
                <a:srgbClr val="FF0000"/>
              </a:solidFill>
              <a:ln w="9525">
                <a:noFill/>
                <a:round/>
                <a:headEnd/>
                <a:tailEnd/>
              </a:ln>
            </p:spPr>
            <p:txBody>
              <a:bodyPr/>
              <a:lstStyle/>
              <a:p>
                <a:endParaRPr lang="ja-JP" altLang="en-US"/>
              </a:p>
            </p:txBody>
          </p:sp>
          <p:sp>
            <p:nvSpPr>
              <p:cNvPr id="1966" name="Freeform 999"/>
              <p:cNvSpPr>
                <a:spLocks/>
              </p:cNvSpPr>
              <p:nvPr/>
            </p:nvSpPr>
            <p:spPr bwMode="auto">
              <a:xfrm>
                <a:off x="3532" y="1308"/>
                <a:ext cx="10" cy="21"/>
              </a:xfrm>
              <a:custGeom>
                <a:avLst/>
                <a:gdLst/>
                <a:ahLst/>
                <a:cxnLst>
                  <a:cxn ang="0">
                    <a:pos x="69" y="160"/>
                  </a:cxn>
                  <a:cxn ang="0">
                    <a:pos x="9" y="163"/>
                  </a:cxn>
                  <a:cxn ang="0">
                    <a:pos x="5" y="83"/>
                  </a:cxn>
                  <a:cxn ang="0">
                    <a:pos x="0" y="3"/>
                  </a:cxn>
                  <a:cxn ang="0">
                    <a:pos x="59" y="0"/>
                  </a:cxn>
                  <a:cxn ang="0">
                    <a:pos x="63" y="80"/>
                  </a:cxn>
                  <a:cxn ang="0">
                    <a:pos x="69" y="160"/>
                  </a:cxn>
                </a:cxnLst>
                <a:rect l="0" t="0" r="r" b="b"/>
                <a:pathLst>
                  <a:path w="69" h="163">
                    <a:moveTo>
                      <a:pt x="69" y="160"/>
                    </a:moveTo>
                    <a:lnTo>
                      <a:pt x="9" y="163"/>
                    </a:lnTo>
                    <a:lnTo>
                      <a:pt x="5" y="83"/>
                    </a:lnTo>
                    <a:lnTo>
                      <a:pt x="0" y="3"/>
                    </a:lnTo>
                    <a:lnTo>
                      <a:pt x="59" y="0"/>
                    </a:lnTo>
                    <a:lnTo>
                      <a:pt x="63" y="80"/>
                    </a:lnTo>
                    <a:lnTo>
                      <a:pt x="69" y="160"/>
                    </a:lnTo>
                    <a:close/>
                  </a:path>
                </a:pathLst>
              </a:custGeom>
              <a:solidFill>
                <a:srgbClr val="FF0000"/>
              </a:solidFill>
              <a:ln w="9525">
                <a:noFill/>
                <a:round/>
                <a:headEnd/>
                <a:tailEnd/>
              </a:ln>
            </p:spPr>
            <p:txBody>
              <a:bodyPr/>
              <a:lstStyle/>
              <a:p>
                <a:endParaRPr lang="ja-JP" altLang="en-US"/>
              </a:p>
            </p:txBody>
          </p:sp>
          <p:sp>
            <p:nvSpPr>
              <p:cNvPr id="1967" name="Freeform 1000"/>
              <p:cNvSpPr>
                <a:spLocks/>
              </p:cNvSpPr>
              <p:nvPr/>
            </p:nvSpPr>
            <p:spPr bwMode="auto">
              <a:xfrm>
                <a:off x="3532" y="1319"/>
                <a:ext cx="2" cy="10"/>
              </a:xfrm>
              <a:custGeom>
                <a:avLst/>
                <a:gdLst/>
                <a:ahLst/>
                <a:cxnLst>
                  <a:cxn ang="0">
                    <a:pos x="5" y="0"/>
                  </a:cxn>
                  <a:cxn ang="0">
                    <a:pos x="9" y="80"/>
                  </a:cxn>
                  <a:cxn ang="0">
                    <a:pos x="0" y="80"/>
                  </a:cxn>
                  <a:cxn ang="0">
                    <a:pos x="5" y="0"/>
                  </a:cxn>
                </a:cxnLst>
                <a:rect l="0" t="0" r="r" b="b"/>
                <a:pathLst>
                  <a:path w="9" h="80">
                    <a:moveTo>
                      <a:pt x="5" y="0"/>
                    </a:moveTo>
                    <a:lnTo>
                      <a:pt x="9" y="80"/>
                    </a:lnTo>
                    <a:lnTo>
                      <a:pt x="0" y="80"/>
                    </a:lnTo>
                    <a:lnTo>
                      <a:pt x="5" y="0"/>
                    </a:lnTo>
                    <a:close/>
                  </a:path>
                </a:pathLst>
              </a:custGeom>
              <a:solidFill>
                <a:srgbClr val="FF0000"/>
              </a:solidFill>
              <a:ln w="9525">
                <a:noFill/>
                <a:round/>
                <a:headEnd/>
                <a:tailEnd/>
              </a:ln>
            </p:spPr>
            <p:txBody>
              <a:bodyPr/>
              <a:lstStyle/>
              <a:p>
                <a:endParaRPr lang="ja-JP" altLang="en-US"/>
              </a:p>
            </p:txBody>
          </p:sp>
          <p:sp>
            <p:nvSpPr>
              <p:cNvPr id="1968" name="Freeform 1001"/>
              <p:cNvSpPr>
                <a:spLocks/>
              </p:cNvSpPr>
              <p:nvPr/>
            </p:nvSpPr>
            <p:spPr bwMode="auto">
              <a:xfrm>
                <a:off x="3675" y="1440"/>
                <a:ext cx="10" cy="21"/>
              </a:xfrm>
              <a:custGeom>
                <a:avLst/>
                <a:gdLst/>
                <a:ahLst/>
                <a:cxnLst>
                  <a:cxn ang="0">
                    <a:pos x="60" y="163"/>
                  </a:cxn>
                  <a:cxn ang="0">
                    <a:pos x="0" y="160"/>
                  </a:cxn>
                  <a:cxn ang="0">
                    <a:pos x="6" y="80"/>
                  </a:cxn>
                  <a:cxn ang="0">
                    <a:pos x="10" y="0"/>
                  </a:cxn>
                  <a:cxn ang="0">
                    <a:pos x="69" y="3"/>
                  </a:cxn>
                  <a:cxn ang="0">
                    <a:pos x="65" y="83"/>
                  </a:cxn>
                  <a:cxn ang="0">
                    <a:pos x="60" y="163"/>
                  </a:cxn>
                </a:cxnLst>
                <a:rect l="0" t="0" r="r" b="b"/>
                <a:pathLst>
                  <a:path w="69" h="163">
                    <a:moveTo>
                      <a:pt x="60" y="163"/>
                    </a:moveTo>
                    <a:lnTo>
                      <a:pt x="0" y="160"/>
                    </a:lnTo>
                    <a:lnTo>
                      <a:pt x="6" y="80"/>
                    </a:lnTo>
                    <a:lnTo>
                      <a:pt x="10" y="0"/>
                    </a:lnTo>
                    <a:lnTo>
                      <a:pt x="69" y="3"/>
                    </a:lnTo>
                    <a:lnTo>
                      <a:pt x="65" y="83"/>
                    </a:lnTo>
                    <a:lnTo>
                      <a:pt x="60" y="163"/>
                    </a:lnTo>
                    <a:close/>
                  </a:path>
                </a:pathLst>
              </a:custGeom>
              <a:solidFill>
                <a:srgbClr val="FF0000"/>
              </a:solidFill>
              <a:ln w="9525">
                <a:noFill/>
                <a:round/>
                <a:headEnd/>
                <a:tailEnd/>
              </a:ln>
            </p:spPr>
            <p:txBody>
              <a:bodyPr/>
              <a:lstStyle/>
              <a:p>
                <a:endParaRPr lang="ja-JP" altLang="en-US"/>
              </a:p>
            </p:txBody>
          </p:sp>
          <p:sp>
            <p:nvSpPr>
              <p:cNvPr id="1969" name="Freeform 1002"/>
              <p:cNvSpPr>
                <a:spLocks/>
              </p:cNvSpPr>
              <p:nvPr/>
            </p:nvSpPr>
            <p:spPr bwMode="auto">
              <a:xfrm>
                <a:off x="3674" y="1450"/>
                <a:ext cx="2" cy="10"/>
              </a:xfrm>
              <a:custGeom>
                <a:avLst/>
                <a:gdLst/>
                <a:ahLst/>
                <a:cxnLst>
                  <a:cxn ang="0">
                    <a:pos x="14" y="0"/>
                  </a:cxn>
                  <a:cxn ang="0">
                    <a:pos x="8" y="80"/>
                  </a:cxn>
                  <a:cxn ang="0">
                    <a:pos x="0" y="79"/>
                  </a:cxn>
                  <a:cxn ang="0">
                    <a:pos x="14" y="0"/>
                  </a:cxn>
                </a:cxnLst>
                <a:rect l="0" t="0" r="r" b="b"/>
                <a:pathLst>
                  <a:path w="14" h="80">
                    <a:moveTo>
                      <a:pt x="14" y="0"/>
                    </a:moveTo>
                    <a:lnTo>
                      <a:pt x="8" y="80"/>
                    </a:lnTo>
                    <a:lnTo>
                      <a:pt x="0" y="79"/>
                    </a:lnTo>
                    <a:lnTo>
                      <a:pt x="14" y="0"/>
                    </a:lnTo>
                    <a:close/>
                  </a:path>
                </a:pathLst>
              </a:custGeom>
              <a:solidFill>
                <a:srgbClr val="FF0000"/>
              </a:solidFill>
              <a:ln w="9525">
                <a:noFill/>
                <a:round/>
                <a:headEnd/>
                <a:tailEnd/>
              </a:ln>
            </p:spPr>
            <p:txBody>
              <a:bodyPr/>
              <a:lstStyle/>
              <a:p>
                <a:endParaRPr lang="ja-JP" altLang="en-US"/>
              </a:p>
            </p:txBody>
          </p:sp>
          <p:sp>
            <p:nvSpPr>
              <p:cNvPr id="1970" name="Freeform 1003"/>
              <p:cNvSpPr>
                <a:spLocks/>
              </p:cNvSpPr>
              <p:nvPr/>
            </p:nvSpPr>
            <p:spPr bwMode="auto">
              <a:xfrm>
                <a:off x="3666" y="1439"/>
                <a:ext cx="12" cy="21"/>
              </a:xfrm>
              <a:custGeom>
                <a:avLst/>
                <a:gdLst/>
                <a:ahLst/>
                <a:cxnLst>
                  <a:cxn ang="0">
                    <a:pos x="57" y="168"/>
                  </a:cxn>
                  <a:cxn ang="0">
                    <a:pos x="0" y="159"/>
                  </a:cxn>
                  <a:cxn ang="0">
                    <a:pos x="12" y="80"/>
                  </a:cxn>
                  <a:cxn ang="0">
                    <a:pos x="26" y="0"/>
                  </a:cxn>
                  <a:cxn ang="0">
                    <a:pos x="83" y="10"/>
                  </a:cxn>
                  <a:cxn ang="0">
                    <a:pos x="71" y="89"/>
                  </a:cxn>
                  <a:cxn ang="0">
                    <a:pos x="57" y="168"/>
                  </a:cxn>
                </a:cxnLst>
                <a:rect l="0" t="0" r="r" b="b"/>
                <a:pathLst>
                  <a:path w="83" h="168">
                    <a:moveTo>
                      <a:pt x="57" y="168"/>
                    </a:moveTo>
                    <a:lnTo>
                      <a:pt x="0" y="159"/>
                    </a:lnTo>
                    <a:lnTo>
                      <a:pt x="12" y="80"/>
                    </a:lnTo>
                    <a:lnTo>
                      <a:pt x="26" y="0"/>
                    </a:lnTo>
                    <a:lnTo>
                      <a:pt x="83" y="10"/>
                    </a:lnTo>
                    <a:lnTo>
                      <a:pt x="71" y="89"/>
                    </a:lnTo>
                    <a:lnTo>
                      <a:pt x="57" y="168"/>
                    </a:lnTo>
                    <a:close/>
                  </a:path>
                </a:pathLst>
              </a:custGeom>
              <a:solidFill>
                <a:srgbClr val="FF0000"/>
              </a:solidFill>
              <a:ln w="9525">
                <a:noFill/>
                <a:round/>
                <a:headEnd/>
                <a:tailEnd/>
              </a:ln>
            </p:spPr>
            <p:txBody>
              <a:bodyPr/>
              <a:lstStyle/>
              <a:p>
                <a:endParaRPr lang="ja-JP" altLang="en-US"/>
              </a:p>
            </p:txBody>
          </p:sp>
          <p:sp>
            <p:nvSpPr>
              <p:cNvPr id="1971" name="Freeform 1004"/>
              <p:cNvSpPr>
                <a:spLocks/>
              </p:cNvSpPr>
              <p:nvPr/>
            </p:nvSpPr>
            <p:spPr bwMode="auto">
              <a:xfrm>
                <a:off x="3665" y="1449"/>
                <a:ext cx="3" cy="10"/>
              </a:xfrm>
              <a:custGeom>
                <a:avLst/>
                <a:gdLst/>
                <a:ahLst/>
                <a:cxnLst>
                  <a:cxn ang="0">
                    <a:pos x="21" y="0"/>
                  </a:cxn>
                  <a:cxn ang="0">
                    <a:pos x="9" y="79"/>
                  </a:cxn>
                  <a:cxn ang="0">
                    <a:pos x="0" y="77"/>
                  </a:cxn>
                  <a:cxn ang="0">
                    <a:pos x="21" y="0"/>
                  </a:cxn>
                </a:cxnLst>
                <a:rect l="0" t="0" r="r" b="b"/>
                <a:pathLst>
                  <a:path w="21" h="79">
                    <a:moveTo>
                      <a:pt x="21" y="0"/>
                    </a:moveTo>
                    <a:lnTo>
                      <a:pt x="9" y="79"/>
                    </a:lnTo>
                    <a:lnTo>
                      <a:pt x="0" y="77"/>
                    </a:lnTo>
                    <a:lnTo>
                      <a:pt x="21" y="0"/>
                    </a:lnTo>
                    <a:close/>
                  </a:path>
                </a:pathLst>
              </a:custGeom>
              <a:solidFill>
                <a:srgbClr val="FF0000"/>
              </a:solidFill>
              <a:ln w="9525">
                <a:noFill/>
                <a:round/>
                <a:headEnd/>
                <a:tailEnd/>
              </a:ln>
            </p:spPr>
            <p:txBody>
              <a:bodyPr/>
              <a:lstStyle/>
              <a:p>
                <a:endParaRPr lang="ja-JP" altLang="en-US"/>
              </a:p>
            </p:txBody>
          </p:sp>
          <p:sp>
            <p:nvSpPr>
              <p:cNvPr id="1972" name="Freeform 1005"/>
              <p:cNvSpPr>
                <a:spLocks/>
              </p:cNvSpPr>
              <p:nvPr/>
            </p:nvSpPr>
            <p:spPr bwMode="auto">
              <a:xfrm>
                <a:off x="3657" y="1438"/>
                <a:ext cx="14" cy="21"/>
              </a:xfrm>
              <a:custGeom>
                <a:avLst/>
                <a:gdLst/>
                <a:ahLst/>
                <a:cxnLst>
                  <a:cxn ang="0">
                    <a:pos x="56" y="170"/>
                  </a:cxn>
                  <a:cxn ang="0">
                    <a:pos x="0" y="154"/>
                  </a:cxn>
                  <a:cxn ang="0">
                    <a:pos x="22" y="77"/>
                  </a:cxn>
                  <a:cxn ang="0">
                    <a:pos x="44" y="0"/>
                  </a:cxn>
                  <a:cxn ang="0">
                    <a:pos x="100" y="16"/>
                  </a:cxn>
                  <a:cxn ang="0">
                    <a:pos x="77" y="93"/>
                  </a:cxn>
                  <a:cxn ang="0">
                    <a:pos x="56" y="170"/>
                  </a:cxn>
                </a:cxnLst>
                <a:rect l="0" t="0" r="r" b="b"/>
                <a:pathLst>
                  <a:path w="100" h="170">
                    <a:moveTo>
                      <a:pt x="56" y="170"/>
                    </a:moveTo>
                    <a:lnTo>
                      <a:pt x="0" y="154"/>
                    </a:lnTo>
                    <a:lnTo>
                      <a:pt x="22" y="77"/>
                    </a:lnTo>
                    <a:lnTo>
                      <a:pt x="44" y="0"/>
                    </a:lnTo>
                    <a:lnTo>
                      <a:pt x="100" y="16"/>
                    </a:lnTo>
                    <a:lnTo>
                      <a:pt x="77" y="93"/>
                    </a:lnTo>
                    <a:lnTo>
                      <a:pt x="56" y="170"/>
                    </a:lnTo>
                    <a:close/>
                  </a:path>
                </a:pathLst>
              </a:custGeom>
              <a:solidFill>
                <a:srgbClr val="FF0000"/>
              </a:solidFill>
              <a:ln w="9525">
                <a:noFill/>
                <a:round/>
                <a:headEnd/>
                <a:tailEnd/>
              </a:ln>
            </p:spPr>
            <p:txBody>
              <a:bodyPr/>
              <a:lstStyle/>
              <a:p>
                <a:endParaRPr lang="ja-JP" altLang="en-US"/>
              </a:p>
            </p:txBody>
          </p:sp>
          <p:sp>
            <p:nvSpPr>
              <p:cNvPr id="1973" name="Freeform 1006"/>
              <p:cNvSpPr>
                <a:spLocks/>
              </p:cNvSpPr>
              <p:nvPr/>
            </p:nvSpPr>
            <p:spPr bwMode="auto">
              <a:xfrm>
                <a:off x="3656" y="1447"/>
                <a:ext cx="4" cy="10"/>
              </a:xfrm>
              <a:custGeom>
                <a:avLst/>
                <a:gdLst/>
                <a:ahLst/>
                <a:cxnLst>
                  <a:cxn ang="0">
                    <a:pos x="30" y="0"/>
                  </a:cxn>
                  <a:cxn ang="0">
                    <a:pos x="8" y="77"/>
                  </a:cxn>
                  <a:cxn ang="0">
                    <a:pos x="0" y="75"/>
                  </a:cxn>
                  <a:cxn ang="0">
                    <a:pos x="30" y="0"/>
                  </a:cxn>
                </a:cxnLst>
                <a:rect l="0" t="0" r="r" b="b"/>
                <a:pathLst>
                  <a:path w="30" h="77">
                    <a:moveTo>
                      <a:pt x="30" y="0"/>
                    </a:moveTo>
                    <a:lnTo>
                      <a:pt x="8" y="77"/>
                    </a:lnTo>
                    <a:lnTo>
                      <a:pt x="0" y="75"/>
                    </a:lnTo>
                    <a:lnTo>
                      <a:pt x="30" y="0"/>
                    </a:lnTo>
                    <a:close/>
                  </a:path>
                </a:pathLst>
              </a:custGeom>
              <a:solidFill>
                <a:srgbClr val="FF0000"/>
              </a:solidFill>
              <a:ln w="9525">
                <a:noFill/>
                <a:round/>
                <a:headEnd/>
                <a:tailEnd/>
              </a:ln>
            </p:spPr>
            <p:txBody>
              <a:bodyPr/>
              <a:lstStyle/>
              <a:p>
                <a:endParaRPr lang="ja-JP" altLang="en-US"/>
              </a:p>
            </p:txBody>
          </p:sp>
          <p:sp>
            <p:nvSpPr>
              <p:cNvPr id="1974" name="Freeform 1007"/>
              <p:cNvSpPr>
                <a:spLocks/>
              </p:cNvSpPr>
              <p:nvPr/>
            </p:nvSpPr>
            <p:spPr bwMode="auto">
              <a:xfrm>
                <a:off x="3648" y="1435"/>
                <a:ext cx="16" cy="22"/>
              </a:xfrm>
              <a:custGeom>
                <a:avLst/>
                <a:gdLst/>
                <a:ahLst/>
                <a:cxnLst>
                  <a:cxn ang="0">
                    <a:pos x="54" y="171"/>
                  </a:cxn>
                  <a:cxn ang="0">
                    <a:pos x="0" y="148"/>
                  </a:cxn>
                  <a:cxn ang="0">
                    <a:pos x="31" y="75"/>
                  </a:cxn>
                  <a:cxn ang="0">
                    <a:pos x="61" y="0"/>
                  </a:cxn>
                  <a:cxn ang="0">
                    <a:pos x="114" y="22"/>
                  </a:cxn>
                  <a:cxn ang="0">
                    <a:pos x="84" y="96"/>
                  </a:cxn>
                  <a:cxn ang="0">
                    <a:pos x="54" y="171"/>
                  </a:cxn>
                </a:cxnLst>
                <a:rect l="0" t="0" r="r" b="b"/>
                <a:pathLst>
                  <a:path w="114" h="171">
                    <a:moveTo>
                      <a:pt x="54" y="171"/>
                    </a:moveTo>
                    <a:lnTo>
                      <a:pt x="0" y="148"/>
                    </a:lnTo>
                    <a:lnTo>
                      <a:pt x="31" y="75"/>
                    </a:lnTo>
                    <a:lnTo>
                      <a:pt x="61" y="0"/>
                    </a:lnTo>
                    <a:lnTo>
                      <a:pt x="114" y="22"/>
                    </a:lnTo>
                    <a:lnTo>
                      <a:pt x="84" y="96"/>
                    </a:lnTo>
                    <a:lnTo>
                      <a:pt x="54" y="171"/>
                    </a:lnTo>
                    <a:close/>
                  </a:path>
                </a:pathLst>
              </a:custGeom>
              <a:solidFill>
                <a:srgbClr val="FF0000"/>
              </a:solidFill>
              <a:ln w="9525">
                <a:noFill/>
                <a:round/>
                <a:headEnd/>
                <a:tailEnd/>
              </a:ln>
            </p:spPr>
            <p:txBody>
              <a:bodyPr/>
              <a:lstStyle/>
              <a:p>
                <a:endParaRPr lang="ja-JP" altLang="en-US"/>
              </a:p>
            </p:txBody>
          </p:sp>
          <p:sp>
            <p:nvSpPr>
              <p:cNvPr id="1975" name="Freeform 1008"/>
              <p:cNvSpPr>
                <a:spLocks/>
              </p:cNvSpPr>
              <p:nvPr/>
            </p:nvSpPr>
            <p:spPr bwMode="auto">
              <a:xfrm>
                <a:off x="3647" y="1445"/>
                <a:ext cx="5" cy="9"/>
              </a:xfrm>
              <a:custGeom>
                <a:avLst/>
                <a:gdLst/>
                <a:ahLst/>
                <a:cxnLst>
                  <a:cxn ang="0">
                    <a:pos x="38" y="0"/>
                  </a:cxn>
                  <a:cxn ang="0">
                    <a:pos x="7" y="73"/>
                  </a:cxn>
                  <a:cxn ang="0">
                    <a:pos x="0" y="70"/>
                  </a:cxn>
                  <a:cxn ang="0">
                    <a:pos x="38" y="0"/>
                  </a:cxn>
                </a:cxnLst>
                <a:rect l="0" t="0" r="r" b="b"/>
                <a:pathLst>
                  <a:path w="38" h="73">
                    <a:moveTo>
                      <a:pt x="38" y="0"/>
                    </a:moveTo>
                    <a:lnTo>
                      <a:pt x="7" y="73"/>
                    </a:lnTo>
                    <a:lnTo>
                      <a:pt x="0" y="70"/>
                    </a:lnTo>
                    <a:lnTo>
                      <a:pt x="38" y="0"/>
                    </a:lnTo>
                    <a:close/>
                  </a:path>
                </a:pathLst>
              </a:custGeom>
              <a:solidFill>
                <a:srgbClr val="FF0000"/>
              </a:solidFill>
              <a:ln w="9525">
                <a:noFill/>
                <a:round/>
                <a:headEnd/>
                <a:tailEnd/>
              </a:ln>
            </p:spPr>
            <p:txBody>
              <a:bodyPr/>
              <a:lstStyle/>
              <a:p>
                <a:endParaRPr lang="ja-JP" altLang="en-US"/>
              </a:p>
            </p:txBody>
          </p:sp>
          <p:sp>
            <p:nvSpPr>
              <p:cNvPr id="1976" name="Freeform 1009"/>
              <p:cNvSpPr>
                <a:spLocks/>
              </p:cNvSpPr>
              <p:nvPr/>
            </p:nvSpPr>
            <p:spPr bwMode="auto">
              <a:xfrm>
                <a:off x="3640" y="1432"/>
                <a:ext cx="18" cy="21"/>
              </a:xfrm>
              <a:custGeom>
                <a:avLst/>
                <a:gdLst/>
                <a:ahLst/>
                <a:cxnLst>
                  <a:cxn ang="0">
                    <a:pos x="51" y="168"/>
                  </a:cxn>
                  <a:cxn ang="0">
                    <a:pos x="0" y="142"/>
                  </a:cxn>
                  <a:cxn ang="0">
                    <a:pos x="38" y="71"/>
                  </a:cxn>
                  <a:cxn ang="0">
                    <a:pos x="76" y="0"/>
                  </a:cxn>
                  <a:cxn ang="0">
                    <a:pos x="126" y="27"/>
                  </a:cxn>
                  <a:cxn ang="0">
                    <a:pos x="89" y="98"/>
                  </a:cxn>
                  <a:cxn ang="0">
                    <a:pos x="51" y="168"/>
                  </a:cxn>
                </a:cxnLst>
                <a:rect l="0" t="0" r="r" b="b"/>
                <a:pathLst>
                  <a:path w="126" h="168">
                    <a:moveTo>
                      <a:pt x="51" y="168"/>
                    </a:moveTo>
                    <a:lnTo>
                      <a:pt x="0" y="142"/>
                    </a:lnTo>
                    <a:lnTo>
                      <a:pt x="38" y="71"/>
                    </a:lnTo>
                    <a:lnTo>
                      <a:pt x="76" y="0"/>
                    </a:lnTo>
                    <a:lnTo>
                      <a:pt x="126" y="27"/>
                    </a:lnTo>
                    <a:lnTo>
                      <a:pt x="89" y="98"/>
                    </a:lnTo>
                    <a:lnTo>
                      <a:pt x="51" y="168"/>
                    </a:lnTo>
                    <a:close/>
                  </a:path>
                </a:pathLst>
              </a:custGeom>
              <a:solidFill>
                <a:srgbClr val="FF0000"/>
              </a:solidFill>
              <a:ln w="9525">
                <a:noFill/>
                <a:round/>
                <a:headEnd/>
                <a:tailEnd/>
              </a:ln>
            </p:spPr>
            <p:txBody>
              <a:bodyPr/>
              <a:lstStyle/>
              <a:p>
                <a:endParaRPr lang="ja-JP" altLang="en-US"/>
              </a:p>
            </p:txBody>
          </p:sp>
          <p:sp>
            <p:nvSpPr>
              <p:cNvPr id="1977" name="Freeform 1010"/>
              <p:cNvSpPr>
                <a:spLocks/>
              </p:cNvSpPr>
              <p:nvPr/>
            </p:nvSpPr>
            <p:spPr bwMode="auto">
              <a:xfrm>
                <a:off x="3639" y="1441"/>
                <a:ext cx="6" cy="9"/>
              </a:xfrm>
              <a:custGeom>
                <a:avLst/>
                <a:gdLst/>
                <a:ahLst/>
                <a:cxnLst>
                  <a:cxn ang="0">
                    <a:pos x="45" y="0"/>
                  </a:cxn>
                  <a:cxn ang="0">
                    <a:pos x="7" y="71"/>
                  </a:cxn>
                  <a:cxn ang="0">
                    <a:pos x="0" y="67"/>
                  </a:cxn>
                  <a:cxn ang="0">
                    <a:pos x="45" y="0"/>
                  </a:cxn>
                </a:cxnLst>
                <a:rect l="0" t="0" r="r" b="b"/>
                <a:pathLst>
                  <a:path w="45" h="71">
                    <a:moveTo>
                      <a:pt x="45" y="0"/>
                    </a:moveTo>
                    <a:lnTo>
                      <a:pt x="7" y="71"/>
                    </a:lnTo>
                    <a:lnTo>
                      <a:pt x="0" y="67"/>
                    </a:lnTo>
                    <a:lnTo>
                      <a:pt x="45" y="0"/>
                    </a:lnTo>
                    <a:close/>
                  </a:path>
                </a:pathLst>
              </a:custGeom>
              <a:solidFill>
                <a:srgbClr val="FF0000"/>
              </a:solidFill>
              <a:ln w="9525">
                <a:noFill/>
                <a:round/>
                <a:headEnd/>
                <a:tailEnd/>
              </a:ln>
            </p:spPr>
            <p:txBody>
              <a:bodyPr/>
              <a:lstStyle/>
              <a:p>
                <a:endParaRPr lang="ja-JP" altLang="en-US"/>
              </a:p>
            </p:txBody>
          </p:sp>
        </p:grpSp>
        <p:grpSp>
          <p:nvGrpSpPr>
            <p:cNvPr id="210" name="Group 1212"/>
            <p:cNvGrpSpPr>
              <a:grpSpLocks/>
            </p:cNvGrpSpPr>
            <p:nvPr/>
          </p:nvGrpSpPr>
          <p:grpSpPr bwMode="auto">
            <a:xfrm>
              <a:off x="2513" y="1362"/>
              <a:ext cx="1266" cy="574"/>
              <a:chOff x="2513" y="1282"/>
              <a:chExt cx="1266" cy="574"/>
            </a:xfrm>
          </p:grpSpPr>
          <p:sp>
            <p:nvSpPr>
              <p:cNvPr id="1578" name="Freeform 1012"/>
              <p:cNvSpPr>
                <a:spLocks/>
              </p:cNvSpPr>
              <p:nvPr/>
            </p:nvSpPr>
            <p:spPr bwMode="auto">
              <a:xfrm>
                <a:off x="3632" y="1429"/>
                <a:ext cx="20" cy="21"/>
              </a:xfrm>
              <a:custGeom>
                <a:avLst/>
                <a:gdLst/>
                <a:ahLst/>
                <a:cxnLst>
                  <a:cxn ang="0">
                    <a:pos x="47" y="166"/>
                  </a:cxn>
                  <a:cxn ang="0">
                    <a:pos x="0" y="134"/>
                  </a:cxn>
                  <a:cxn ang="0">
                    <a:pos x="44" y="68"/>
                  </a:cxn>
                  <a:cxn ang="0">
                    <a:pos x="89" y="0"/>
                  </a:cxn>
                  <a:cxn ang="0">
                    <a:pos x="137" y="32"/>
                  </a:cxn>
                  <a:cxn ang="0">
                    <a:pos x="92" y="99"/>
                  </a:cxn>
                  <a:cxn ang="0">
                    <a:pos x="47" y="166"/>
                  </a:cxn>
                </a:cxnLst>
                <a:rect l="0" t="0" r="r" b="b"/>
                <a:pathLst>
                  <a:path w="137" h="166">
                    <a:moveTo>
                      <a:pt x="47" y="166"/>
                    </a:moveTo>
                    <a:lnTo>
                      <a:pt x="0" y="134"/>
                    </a:lnTo>
                    <a:lnTo>
                      <a:pt x="44" y="68"/>
                    </a:lnTo>
                    <a:lnTo>
                      <a:pt x="89" y="0"/>
                    </a:lnTo>
                    <a:lnTo>
                      <a:pt x="137" y="32"/>
                    </a:lnTo>
                    <a:lnTo>
                      <a:pt x="92" y="99"/>
                    </a:lnTo>
                    <a:lnTo>
                      <a:pt x="47" y="166"/>
                    </a:lnTo>
                    <a:close/>
                  </a:path>
                </a:pathLst>
              </a:custGeom>
              <a:solidFill>
                <a:srgbClr val="FF0000"/>
              </a:solidFill>
              <a:ln w="9525">
                <a:noFill/>
                <a:round/>
                <a:headEnd/>
                <a:tailEnd/>
              </a:ln>
            </p:spPr>
            <p:txBody>
              <a:bodyPr/>
              <a:lstStyle/>
              <a:p>
                <a:endParaRPr lang="ja-JP" altLang="en-US"/>
              </a:p>
            </p:txBody>
          </p:sp>
          <p:sp>
            <p:nvSpPr>
              <p:cNvPr id="1579" name="Freeform 1013"/>
              <p:cNvSpPr>
                <a:spLocks/>
              </p:cNvSpPr>
              <p:nvPr/>
            </p:nvSpPr>
            <p:spPr bwMode="auto">
              <a:xfrm>
                <a:off x="3631" y="1437"/>
                <a:ext cx="7" cy="9"/>
              </a:xfrm>
              <a:custGeom>
                <a:avLst/>
                <a:gdLst/>
                <a:ahLst/>
                <a:cxnLst>
                  <a:cxn ang="0">
                    <a:pos x="51" y="0"/>
                  </a:cxn>
                  <a:cxn ang="0">
                    <a:pos x="7" y="66"/>
                  </a:cxn>
                  <a:cxn ang="0">
                    <a:pos x="0" y="61"/>
                  </a:cxn>
                  <a:cxn ang="0">
                    <a:pos x="51" y="0"/>
                  </a:cxn>
                </a:cxnLst>
                <a:rect l="0" t="0" r="r" b="b"/>
                <a:pathLst>
                  <a:path w="51" h="66">
                    <a:moveTo>
                      <a:pt x="51" y="0"/>
                    </a:moveTo>
                    <a:lnTo>
                      <a:pt x="7" y="66"/>
                    </a:lnTo>
                    <a:lnTo>
                      <a:pt x="0" y="61"/>
                    </a:lnTo>
                    <a:lnTo>
                      <a:pt x="51" y="0"/>
                    </a:lnTo>
                    <a:close/>
                  </a:path>
                </a:pathLst>
              </a:custGeom>
              <a:solidFill>
                <a:srgbClr val="FF0000"/>
              </a:solidFill>
              <a:ln w="9525">
                <a:noFill/>
                <a:round/>
                <a:headEnd/>
                <a:tailEnd/>
              </a:ln>
            </p:spPr>
            <p:txBody>
              <a:bodyPr/>
              <a:lstStyle/>
              <a:p>
                <a:endParaRPr lang="ja-JP" altLang="en-US"/>
              </a:p>
            </p:txBody>
          </p:sp>
          <p:sp>
            <p:nvSpPr>
              <p:cNvPr id="1580" name="Freeform 1014"/>
              <p:cNvSpPr>
                <a:spLocks/>
              </p:cNvSpPr>
              <p:nvPr/>
            </p:nvSpPr>
            <p:spPr bwMode="auto">
              <a:xfrm>
                <a:off x="3625" y="1425"/>
                <a:ext cx="21" cy="20"/>
              </a:xfrm>
              <a:custGeom>
                <a:avLst/>
                <a:gdLst/>
                <a:ahLst/>
                <a:cxnLst>
                  <a:cxn ang="0">
                    <a:pos x="44" y="161"/>
                  </a:cxn>
                  <a:cxn ang="0">
                    <a:pos x="0" y="125"/>
                  </a:cxn>
                  <a:cxn ang="0">
                    <a:pos x="51" y="63"/>
                  </a:cxn>
                  <a:cxn ang="0">
                    <a:pos x="102" y="0"/>
                  </a:cxn>
                  <a:cxn ang="0">
                    <a:pos x="146" y="37"/>
                  </a:cxn>
                  <a:cxn ang="0">
                    <a:pos x="95" y="100"/>
                  </a:cxn>
                  <a:cxn ang="0">
                    <a:pos x="44" y="161"/>
                  </a:cxn>
                </a:cxnLst>
                <a:rect l="0" t="0" r="r" b="b"/>
                <a:pathLst>
                  <a:path w="146" h="161">
                    <a:moveTo>
                      <a:pt x="44" y="161"/>
                    </a:moveTo>
                    <a:lnTo>
                      <a:pt x="0" y="125"/>
                    </a:lnTo>
                    <a:lnTo>
                      <a:pt x="51" y="63"/>
                    </a:lnTo>
                    <a:lnTo>
                      <a:pt x="102" y="0"/>
                    </a:lnTo>
                    <a:lnTo>
                      <a:pt x="146" y="37"/>
                    </a:lnTo>
                    <a:lnTo>
                      <a:pt x="95" y="100"/>
                    </a:lnTo>
                    <a:lnTo>
                      <a:pt x="44" y="161"/>
                    </a:lnTo>
                    <a:close/>
                  </a:path>
                </a:pathLst>
              </a:custGeom>
              <a:solidFill>
                <a:srgbClr val="FF0000"/>
              </a:solidFill>
              <a:ln w="9525">
                <a:noFill/>
                <a:round/>
                <a:headEnd/>
                <a:tailEnd/>
              </a:ln>
            </p:spPr>
            <p:txBody>
              <a:bodyPr/>
              <a:lstStyle/>
              <a:p>
                <a:endParaRPr lang="ja-JP" altLang="en-US"/>
              </a:p>
            </p:txBody>
          </p:sp>
          <p:sp>
            <p:nvSpPr>
              <p:cNvPr id="1581" name="Freeform 1015"/>
              <p:cNvSpPr>
                <a:spLocks/>
              </p:cNvSpPr>
              <p:nvPr/>
            </p:nvSpPr>
            <p:spPr bwMode="auto">
              <a:xfrm>
                <a:off x="3624" y="1433"/>
                <a:ext cx="8" cy="7"/>
              </a:xfrm>
              <a:custGeom>
                <a:avLst/>
                <a:gdLst/>
                <a:ahLst/>
                <a:cxnLst>
                  <a:cxn ang="0">
                    <a:pos x="58" y="0"/>
                  </a:cxn>
                  <a:cxn ang="0">
                    <a:pos x="7" y="62"/>
                  </a:cxn>
                  <a:cxn ang="0">
                    <a:pos x="0" y="57"/>
                  </a:cxn>
                  <a:cxn ang="0">
                    <a:pos x="58" y="0"/>
                  </a:cxn>
                </a:cxnLst>
                <a:rect l="0" t="0" r="r" b="b"/>
                <a:pathLst>
                  <a:path w="58" h="62">
                    <a:moveTo>
                      <a:pt x="58" y="0"/>
                    </a:moveTo>
                    <a:lnTo>
                      <a:pt x="7" y="62"/>
                    </a:lnTo>
                    <a:lnTo>
                      <a:pt x="0" y="57"/>
                    </a:lnTo>
                    <a:lnTo>
                      <a:pt x="58" y="0"/>
                    </a:lnTo>
                    <a:close/>
                  </a:path>
                </a:pathLst>
              </a:custGeom>
              <a:solidFill>
                <a:srgbClr val="FF0000"/>
              </a:solidFill>
              <a:ln w="9525">
                <a:noFill/>
                <a:round/>
                <a:headEnd/>
                <a:tailEnd/>
              </a:ln>
            </p:spPr>
            <p:txBody>
              <a:bodyPr/>
              <a:lstStyle/>
              <a:p>
                <a:endParaRPr lang="ja-JP" altLang="en-US"/>
              </a:p>
            </p:txBody>
          </p:sp>
          <p:sp>
            <p:nvSpPr>
              <p:cNvPr id="1582" name="Freeform 1016"/>
              <p:cNvSpPr>
                <a:spLocks/>
              </p:cNvSpPr>
              <p:nvPr/>
            </p:nvSpPr>
            <p:spPr bwMode="auto">
              <a:xfrm>
                <a:off x="3618" y="1420"/>
                <a:ext cx="22" cy="20"/>
              </a:xfrm>
              <a:custGeom>
                <a:avLst/>
                <a:gdLst/>
                <a:ahLst/>
                <a:cxnLst>
                  <a:cxn ang="0">
                    <a:pos x="41" y="155"/>
                  </a:cxn>
                  <a:cxn ang="0">
                    <a:pos x="0" y="114"/>
                  </a:cxn>
                  <a:cxn ang="0">
                    <a:pos x="57" y="57"/>
                  </a:cxn>
                  <a:cxn ang="0">
                    <a:pos x="114" y="0"/>
                  </a:cxn>
                  <a:cxn ang="0">
                    <a:pos x="156" y="41"/>
                  </a:cxn>
                  <a:cxn ang="0">
                    <a:pos x="99" y="98"/>
                  </a:cxn>
                  <a:cxn ang="0">
                    <a:pos x="41" y="155"/>
                  </a:cxn>
                </a:cxnLst>
                <a:rect l="0" t="0" r="r" b="b"/>
                <a:pathLst>
                  <a:path w="156" h="155">
                    <a:moveTo>
                      <a:pt x="41" y="155"/>
                    </a:moveTo>
                    <a:lnTo>
                      <a:pt x="0" y="114"/>
                    </a:lnTo>
                    <a:lnTo>
                      <a:pt x="57" y="57"/>
                    </a:lnTo>
                    <a:lnTo>
                      <a:pt x="114" y="0"/>
                    </a:lnTo>
                    <a:lnTo>
                      <a:pt x="156" y="41"/>
                    </a:lnTo>
                    <a:lnTo>
                      <a:pt x="99" y="98"/>
                    </a:lnTo>
                    <a:lnTo>
                      <a:pt x="41" y="155"/>
                    </a:lnTo>
                    <a:close/>
                  </a:path>
                </a:pathLst>
              </a:custGeom>
              <a:solidFill>
                <a:srgbClr val="FF0000"/>
              </a:solidFill>
              <a:ln w="9525">
                <a:noFill/>
                <a:round/>
                <a:headEnd/>
                <a:tailEnd/>
              </a:ln>
            </p:spPr>
            <p:txBody>
              <a:bodyPr/>
              <a:lstStyle/>
              <a:p>
                <a:endParaRPr lang="ja-JP" altLang="en-US"/>
              </a:p>
            </p:txBody>
          </p:sp>
          <p:sp>
            <p:nvSpPr>
              <p:cNvPr id="1583" name="Freeform 1017"/>
              <p:cNvSpPr>
                <a:spLocks/>
              </p:cNvSpPr>
              <p:nvPr/>
            </p:nvSpPr>
            <p:spPr bwMode="auto">
              <a:xfrm>
                <a:off x="3617" y="1428"/>
                <a:ext cx="9" cy="7"/>
              </a:xfrm>
              <a:custGeom>
                <a:avLst/>
                <a:gdLst/>
                <a:ahLst/>
                <a:cxnLst>
                  <a:cxn ang="0">
                    <a:pos x="61" y="0"/>
                  </a:cxn>
                  <a:cxn ang="0">
                    <a:pos x="4" y="57"/>
                  </a:cxn>
                  <a:cxn ang="0">
                    <a:pos x="0" y="51"/>
                  </a:cxn>
                  <a:cxn ang="0">
                    <a:pos x="61" y="0"/>
                  </a:cxn>
                </a:cxnLst>
                <a:rect l="0" t="0" r="r" b="b"/>
                <a:pathLst>
                  <a:path w="61" h="57">
                    <a:moveTo>
                      <a:pt x="61" y="0"/>
                    </a:moveTo>
                    <a:lnTo>
                      <a:pt x="4" y="57"/>
                    </a:lnTo>
                    <a:lnTo>
                      <a:pt x="0" y="51"/>
                    </a:lnTo>
                    <a:lnTo>
                      <a:pt x="61" y="0"/>
                    </a:lnTo>
                    <a:close/>
                  </a:path>
                </a:pathLst>
              </a:custGeom>
              <a:solidFill>
                <a:srgbClr val="FF0000"/>
              </a:solidFill>
              <a:ln w="9525">
                <a:noFill/>
                <a:round/>
                <a:headEnd/>
                <a:tailEnd/>
              </a:ln>
            </p:spPr>
            <p:txBody>
              <a:bodyPr/>
              <a:lstStyle/>
              <a:p>
                <a:endParaRPr lang="ja-JP" altLang="en-US"/>
              </a:p>
            </p:txBody>
          </p:sp>
          <p:sp>
            <p:nvSpPr>
              <p:cNvPr id="1584" name="Freeform 1018"/>
              <p:cNvSpPr>
                <a:spLocks/>
              </p:cNvSpPr>
              <p:nvPr/>
            </p:nvSpPr>
            <p:spPr bwMode="auto">
              <a:xfrm>
                <a:off x="3612" y="1416"/>
                <a:ext cx="23" cy="18"/>
              </a:xfrm>
              <a:custGeom>
                <a:avLst/>
                <a:gdLst/>
                <a:ahLst/>
                <a:cxnLst>
                  <a:cxn ang="0">
                    <a:pos x="39" y="147"/>
                  </a:cxn>
                  <a:cxn ang="0">
                    <a:pos x="0" y="102"/>
                  </a:cxn>
                  <a:cxn ang="0">
                    <a:pos x="63" y="51"/>
                  </a:cxn>
                  <a:cxn ang="0">
                    <a:pos x="125" y="0"/>
                  </a:cxn>
                  <a:cxn ang="0">
                    <a:pos x="163" y="45"/>
                  </a:cxn>
                  <a:cxn ang="0">
                    <a:pos x="100" y="96"/>
                  </a:cxn>
                  <a:cxn ang="0">
                    <a:pos x="39" y="147"/>
                  </a:cxn>
                </a:cxnLst>
                <a:rect l="0" t="0" r="r" b="b"/>
                <a:pathLst>
                  <a:path w="163" h="147">
                    <a:moveTo>
                      <a:pt x="39" y="147"/>
                    </a:moveTo>
                    <a:lnTo>
                      <a:pt x="0" y="102"/>
                    </a:lnTo>
                    <a:lnTo>
                      <a:pt x="63" y="51"/>
                    </a:lnTo>
                    <a:lnTo>
                      <a:pt x="125" y="0"/>
                    </a:lnTo>
                    <a:lnTo>
                      <a:pt x="163" y="45"/>
                    </a:lnTo>
                    <a:lnTo>
                      <a:pt x="100" y="96"/>
                    </a:lnTo>
                    <a:lnTo>
                      <a:pt x="39" y="147"/>
                    </a:lnTo>
                    <a:close/>
                  </a:path>
                </a:pathLst>
              </a:custGeom>
              <a:solidFill>
                <a:srgbClr val="FF0000"/>
              </a:solidFill>
              <a:ln w="9525">
                <a:noFill/>
                <a:round/>
                <a:headEnd/>
                <a:tailEnd/>
              </a:ln>
            </p:spPr>
            <p:txBody>
              <a:bodyPr/>
              <a:lstStyle/>
              <a:p>
                <a:endParaRPr lang="ja-JP" altLang="en-US"/>
              </a:p>
            </p:txBody>
          </p:sp>
          <p:sp>
            <p:nvSpPr>
              <p:cNvPr id="1585" name="Freeform 1019"/>
              <p:cNvSpPr>
                <a:spLocks/>
              </p:cNvSpPr>
              <p:nvPr/>
            </p:nvSpPr>
            <p:spPr bwMode="auto">
              <a:xfrm>
                <a:off x="3611" y="1422"/>
                <a:ext cx="10" cy="6"/>
              </a:xfrm>
              <a:custGeom>
                <a:avLst/>
                <a:gdLst/>
                <a:ahLst/>
                <a:cxnLst>
                  <a:cxn ang="0">
                    <a:pos x="67" y="0"/>
                  </a:cxn>
                  <a:cxn ang="0">
                    <a:pos x="4" y="51"/>
                  </a:cxn>
                  <a:cxn ang="0">
                    <a:pos x="0" y="45"/>
                  </a:cxn>
                  <a:cxn ang="0">
                    <a:pos x="67" y="0"/>
                  </a:cxn>
                </a:cxnLst>
                <a:rect l="0" t="0" r="r" b="b"/>
                <a:pathLst>
                  <a:path w="67" h="51">
                    <a:moveTo>
                      <a:pt x="67" y="0"/>
                    </a:moveTo>
                    <a:lnTo>
                      <a:pt x="4" y="51"/>
                    </a:lnTo>
                    <a:lnTo>
                      <a:pt x="0" y="45"/>
                    </a:lnTo>
                    <a:lnTo>
                      <a:pt x="67" y="0"/>
                    </a:lnTo>
                    <a:close/>
                  </a:path>
                </a:pathLst>
              </a:custGeom>
              <a:solidFill>
                <a:srgbClr val="FF0000"/>
              </a:solidFill>
              <a:ln w="9525">
                <a:noFill/>
                <a:round/>
                <a:headEnd/>
                <a:tailEnd/>
              </a:ln>
            </p:spPr>
            <p:txBody>
              <a:bodyPr/>
              <a:lstStyle/>
              <a:p>
                <a:endParaRPr lang="ja-JP" altLang="en-US"/>
              </a:p>
            </p:txBody>
          </p:sp>
          <p:sp>
            <p:nvSpPr>
              <p:cNvPr id="1586" name="Freeform 1020"/>
              <p:cNvSpPr>
                <a:spLocks/>
              </p:cNvSpPr>
              <p:nvPr/>
            </p:nvSpPr>
            <p:spPr bwMode="auto">
              <a:xfrm>
                <a:off x="3606" y="1410"/>
                <a:ext cx="24" cy="18"/>
              </a:xfrm>
              <a:custGeom>
                <a:avLst/>
                <a:gdLst/>
                <a:ahLst/>
                <a:cxnLst>
                  <a:cxn ang="0">
                    <a:pos x="33" y="139"/>
                  </a:cxn>
                  <a:cxn ang="0">
                    <a:pos x="0" y="90"/>
                  </a:cxn>
                  <a:cxn ang="0">
                    <a:pos x="66" y="45"/>
                  </a:cxn>
                  <a:cxn ang="0">
                    <a:pos x="133" y="0"/>
                  </a:cxn>
                  <a:cxn ang="0">
                    <a:pos x="167" y="49"/>
                  </a:cxn>
                  <a:cxn ang="0">
                    <a:pos x="100" y="94"/>
                  </a:cxn>
                  <a:cxn ang="0">
                    <a:pos x="33" y="139"/>
                  </a:cxn>
                </a:cxnLst>
                <a:rect l="0" t="0" r="r" b="b"/>
                <a:pathLst>
                  <a:path w="167" h="139">
                    <a:moveTo>
                      <a:pt x="33" y="139"/>
                    </a:moveTo>
                    <a:lnTo>
                      <a:pt x="0" y="90"/>
                    </a:lnTo>
                    <a:lnTo>
                      <a:pt x="66" y="45"/>
                    </a:lnTo>
                    <a:lnTo>
                      <a:pt x="133" y="0"/>
                    </a:lnTo>
                    <a:lnTo>
                      <a:pt x="167" y="49"/>
                    </a:lnTo>
                    <a:lnTo>
                      <a:pt x="100" y="94"/>
                    </a:lnTo>
                    <a:lnTo>
                      <a:pt x="33" y="139"/>
                    </a:lnTo>
                    <a:close/>
                  </a:path>
                </a:pathLst>
              </a:custGeom>
              <a:solidFill>
                <a:srgbClr val="FF0000"/>
              </a:solidFill>
              <a:ln w="9525">
                <a:noFill/>
                <a:round/>
                <a:headEnd/>
                <a:tailEnd/>
              </a:ln>
            </p:spPr>
            <p:txBody>
              <a:bodyPr/>
              <a:lstStyle/>
              <a:p>
                <a:endParaRPr lang="ja-JP" altLang="en-US"/>
              </a:p>
            </p:txBody>
          </p:sp>
          <p:sp>
            <p:nvSpPr>
              <p:cNvPr id="1587" name="Freeform 1021"/>
              <p:cNvSpPr>
                <a:spLocks/>
              </p:cNvSpPr>
              <p:nvPr/>
            </p:nvSpPr>
            <p:spPr bwMode="auto">
              <a:xfrm>
                <a:off x="3606" y="1416"/>
                <a:ext cx="10" cy="5"/>
              </a:xfrm>
              <a:custGeom>
                <a:avLst/>
                <a:gdLst/>
                <a:ahLst/>
                <a:cxnLst>
                  <a:cxn ang="0">
                    <a:pos x="70" y="0"/>
                  </a:cxn>
                  <a:cxn ang="0">
                    <a:pos x="4" y="45"/>
                  </a:cxn>
                  <a:cxn ang="0">
                    <a:pos x="0" y="39"/>
                  </a:cxn>
                  <a:cxn ang="0">
                    <a:pos x="70" y="0"/>
                  </a:cxn>
                </a:cxnLst>
                <a:rect l="0" t="0" r="r" b="b"/>
                <a:pathLst>
                  <a:path w="70" h="45">
                    <a:moveTo>
                      <a:pt x="70" y="0"/>
                    </a:moveTo>
                    <a:lnTo>
                      <a:pt x="4" y="45"/>
                    </a:lnTo>
                    <a:lnTo>
                      <a:pt x="0" y="39"/>
                    </a:lnTo>
                    <a:lnTo>
                      <a:pt x="70" y="0"/>
                    </a:lnTo>
                    <a:close/>
                  </a:path>
                </a:pathLst>
              </a:custGeom>
              <a:solidFill>
                <a:srgbClr val="FF0000"/>
              </a:solidFill>
              <a:ln w="9525">
                <a:noFill/>
                <a:round/>
                <a:headEnd/>
                <a:tailEnd/>
              </a:ln>
            </p:spPr>
            <p:txBody>
              <a:bodyPr/>
              <a:lstStyle/>
              <a:p>
                <a:endParaRPr lang="ja-JP" altLang="en-US"/>
              </a:p>
            </p:txBody>
          </p:sp>
          <p:sp>
            <p:nvSpPr>
              <p:cNvPr id="1588" name="Freeform 1022"/>
              <p:cNvSpPr>
                <a:spLocks/>
              </p:cNvSpPr>
              <p:nvPr/>
            </p:nvSpPr>
            <p:spPr bwMode="auto">
              <a:xfrm>
                <a:off x="3602" y="1404"/>
                <a:ext cx="24" cy="17"/>
              </a:xfrm>
              <a:custGeom>
                <a:avLst/>
                <a:gdLst/>
                <a:ahLst/>
                <a:cxnLst>
                  <a:cxn ang="0">
                    <a:pos x="30" y="130"/>
                  </a:cxn>
                  <a:cxn ang="0">
                    <a:pos x="0" y="78"/>
                  </a:cxn>
                  <a:cxn ang="0">
                    <a:pos x="71" y="39"/>
                  </a:cxn>
                  <a:cxn ang="0">
                    <a:pos x="141" y="0"/>
                  </a:cxn>
                  <a:cxn ang="0">
                    <a:pos x="171" y="53"/>
                  </a:cxn>
                  <a:cxn ang="0">
                    <a:pos x="100" y="91"/>
                  </a:cxn>
                  <a:cxn ang="0">
                    <a:pos x="30" y="130"/>
                  </a:cxn>
                </a:cxnLst>
                <a:rect l="0" t="0" r="r" b="b"/>
                <a:pathLst>
                  <a:path w="171" h="130">
                    <a:moveTo>
                      <a:pt x="30" y="130"/>
                    </a:moveTo>
                    <a:lnTo>
                      <a:pt x="0" y="78"/>
                    </a:lnTo>
                    <a:lnTo>
                      <a:pt x="71" y="39"/>
                    </a:lnTo>
                    <a:lnTo>
                      <a:pt x="141" y="0"/>
                    </a:lnTo>
                    <a:lnTo>
                      <a:pt x="171" y="53"/>
                    </a:lnTo>
                    <a:lnTo>
                      <a:pt x="100" y="91"/>
                    </a:lnTo>
                    <a:lnTo>
                      <a:pt x="30" y="130"/>
                    </a:lnTo>
                    <a:close/>
                  </a:path>
                </a:pathLst>
              </a:custGeom>
              <a:solidFill>
                <a:srgbClr val="FF0000"/>
              </a:solidFill>
              <a:ln w="9525">
                <a:noFill/>
                <a:round/>
                <a:headEnd/>
                <a:tailEnd/>
              </a:ln>
            </p:spPr>
            <p:txBody>
              <a:bodyPr/>
              <a:lstStyle/>
              <a:p>
                <a:endParaRPr lang="ja-JP" altLang="en-US"/>
              </a:p>
            </p:txBody>
          </p:sp>
          <p:sp>
            <p:nvSpPr>
              <p:cNvPr id="1589" name="Freeform 1023"/>
              <p:cNvSpPr>
                <a:spLocks/>
              </p:cNvSpPr>
              <p:nvPr/>
            </p:nvSpPr>
            <p:spPr bwMode="auto">
              <a:xfrm>
                <a:off x="3601" y="1409"/>
                <a:ext cx="11" cy="5"/>
              </a:xfrm>
              <a:custGeom>
                <a:avLst/>
                <a:gdLst/>
                <a:ahLst/>
                <a:cxnLst>
                  <a:cxn ang="0">
                    <a:pos x="74" y="0"/>
                  </a:cxn>
                  <a:cxn ang="0">
                    <a:pos x="3" y="39"/>
                  </a:cxn>
                  <a:cxn ang="0">
                    <a:pos x="0" y="33"/>
                  </a:cxn>
                  <a:cxn ang="0">
                    <a:pos x="74" y="0"/>
                  </a:cxn>
                </a:cxnLst>
                <a:rect l="0" t="0" r="r" b="b"/>
                <a:pathLst>
                  <a:path w="74" h="39">
                    <a:moveTo>
                      <a:pt x="74" y="0"/>
                    </a:moveTo>
                    <a:lnTo>
                      <a:pt x="3" y="39"/>
                    </a:lnTo>
                    <a:lnTo>
                      <a:pt x="0" y="33"/>
                    </a:lnTo>
                    <a:lnTo>
                      <a:pt x="74" y="0"/>
                    </a:lnTo>
                    <a:close/>
                  </a:path>
                </a:pathLst>
              </a:custGeom>
              <a:solidFill>
                <a:srgbClr val="FF0000"/>
              </a:solidFill>
              <a:ln w="9525">
                <a:noFill/>
                <a:round/>
                <a:headEnd/>
                <a:tailEnd/>
              </a:ln>
            </p:spPr>
            <p:txBody>
              <a:bodyPr/>
              <a:lstStyle/>
              <a:p>
                <a:endParaRPr lang="ja-JP" altLang="en-US"/>
              </a:p>
            </p:txBody>
          </p:sp>
          <p:sp>
            <p:nvSpPr>
              <p:cNvPr id="1590" name="Freeform 1024"/>
              <p:cNvSpPr>
                <a:spLocks/>
              </p:cNvSpPr>
              <p:nvPr/>
            </p:nvSpPr>
            <p:spPr bwMode="auto">
              <a:xfrm>
                <a:off x="3598" y="1398"/>
                <a:ext cx="24" cy="15"/>
              </a:xfrm>
              <a:custGeom>
                <a:avLst/>
                <a:gdLst/>
                <a:ahLst/>
                <a:cxnLst>
                  <a:cxn ang="0">
                    <a:pos x="25" y="121"/>
                  </a:cxn>
                  <a:cxn ang="0">
                    <a:pos x="0" y="65"/>
                  </a:cxn>
                  <a:cxn ang="0">
                    <a:pos x="75" y="33"/>
                  </a:cxn>
                  <a:cxn ang="0">
                    <a:pos x="149" y="0"/>
                  </a:cxn>
                  <a:cxn ang="0">
                    <a:pos x="174" y="55"/>
                  </a:cxn>
                  <a:cxn ang="0">
                    <a:pos x="99" y="88"/>
                  </a:cxn>
                  <a:cxn ang="0">
                    <a:pos x="25" y="121"/>
                  </a:cxn>
                </a:cxnLst>
                <a:rect l="0" t="0" r="r" b="b"/>
                <a:pathLst>
                  <a:path w="174" h="121">
                    <a:moveTo>
                      <a:pt x="25" y="121"/>
                    </a:moveTo>
                    <a:lnTo>
                      <a:pt x="0" y="65"/>
                    </a:lnTo>
                    <a:lnTo>
                      <a:pt x="75" y="33"/>
                    </a:lnTo>
                    <a:lnTo>
                      <a:pt x="149" y="0"/>
                    </a:lnTo>
                    <a:lnTo>
                      <a:pt x="174" y="55"/>
                    </a:lnTo>
                    <a:lnTo>
                      <a:pt x="99" y="88"/>
                    </a:lnTo>
                    <a:lnTo>
                      <a:pt x="25" y="121"/>
                    </a:lnTo>
                    <a:close/>
                  </a:path>
                </a:pathLst>
              </a:custGeom>
              <a:solidFill>
                <a:srgbClr val="FF0000"/>
              </a:solidFill>
              <a:ln w="9525">
                <a:noFill/>
                <a:round/>
                <a:headEnd/>
                <a:tailEnd/>
              </a:ln>
            </p:spPr>
            <p:txBody>
              <a:bodyPr/>
              <a:lstStyle/>
              <a:p>
                <a:endParaRPr lang="ja-JP" altLang="en-US"/>
              </a:p>
            </p:txBody>
          </p:sp>
          <p:sp>
            <p:nvSpPr>
              <p:cNvPr id="1591" name="Freeform 1025"/>
              <p:cNvSpPr>
                <a:spLocks/>
              </p:cNvSpPr>
              <p:nvPr/>
            </p:nvSpPr>
            <p:spPr bwMode="auto">
              <a:xfrm>
                <a:off x="3597" y="1403"/>
                <a:ext cx="11" cy="3"/>
              </a:xfrm>
              <a:custGeom>
                <a:avLst/>
                <a:gdLst/>
                <a:ahLst/>
                <a:cxnLst>
                  <a:cxn ang="0">
                    <a:pos x="77" y="0"/>
                  </a:cxn>
                  <a:cxn ang="0">
                    <a:pos x="2" y="32"/>
                  </a:cxn>
                  <a:cxn ang="0">
                    <a:pos x="0" y="25"/>
                  </a:cxn>
                  <a:cxn ang="0">
                    <a:pos x="77" y="0"/>
                  </a:cxn>
                </a:cxnLst>
                <a:rect l="0" t="0" r="r" b="b"/>
                <a:pathLst>
                  <a:path w="77" h="32">
                    <a:moveTo>
                      <a:pt x="77" y="0"/>
                    </a:moveTo>
                    <a:lnTo>
                      <a:pt x="2" y="32"/>
                    </a:lnTo>
                    <a:lnTo>
                      <a:pt x="0" y="25"/>
                    </a:lnTo>
                    <a:lnTo>
                      <a:pt x="77" y="0"/>
                    </a:lnTo>
                    <a:close/>
                  </a:path>
                </a:pathLst>
              </a:custGeom>
              <a:solidFill>
                <a:srgbClr val="FF0000"/>
              </a:solidFill>
              <a:ln w="9525">
                <a:noFill/>
                <a:round/>
                <a:headEnd/>
                <a:tailEnd/>
              </a:ln>
            </p:spPr>
            <p:txBody>
              <a:bodyPr/>
              <a:lstStyle/>
              <a:p>
                <a:endParaRPr lang="ja-JP" altLang="en-US"/>
              </a:p>
            </p:txBody>
          </p:sp>
          <p:sp>
            <p:nvSpPr>
              <p:cNvPr id="1592" name="Freeform 1026"/>
              <p:cNvSpPr>
                <a:spLocks/>
              </p:cNvSpPr>
              <p:nvPr/>
            </p:nvSpPr>
            <p:spPr bwMode="auto">
              <a:xfrm>
                <a:off x="3594" y="1392"/>
                <a:ext cx="25" cy="14"/>
              </a:xfrm>
              <a:custGeom>
                <a:avLst/>
                <a:gdLst/>
                <a:ahLst/>
                <a:cxnLst>
                  <a:cxn ang="0">
                    <a:pos x="20" y="109"/>
                  </a:cxn>
                  <a:cxn ang="0">
                    <a:pos x="0" y="50"/>
                  </a:cxn>
                  <a:cxn ang="0">
                    <a:pos x="78" y="25"/>
                  </a:cxn>
                  <a:cxn ang="0">
                    <a:pos x="154" y="0"/>
                  </a:cxn>
                  <a:cxn ang="0">
                    <a:pos x="173" y="59"/>
                  </a:cxn>
                  <a:cxn ang="0">
                    <a:pos x="97" y="84"/>
                  </a:cxn>
                  <a:cxn ang="0">
                    <a:pos x="20" y="109"/>
                  </a:cxn>
                </a:cxnLst>
                <a:rect l="0" t="0" r="r" b="b"/>
                <a:pathLst>
                  <a:path w="173" h="109">
                    <a:moveTo>
                      <a:pt x="20" y="109"/>
                    </a:moveTo>
                    <a:lnTo>
                      <a:pt x="0" y="50"/>
                    </a:lnTo>
                    <a:lnTo>
                      <a:pt x="78" y="25"/>
                    </a:lnTo>
                    <a:lnTo>
                      <a:pt x="154" y="0"/>
                    </a:lnTo>
                    <a:lnTo>
                      <a:pt x="173" y="59"/>
                    </a:lnTo>
                    <a:lnTo>
                      <a:pt x="97" y="84"/>
                    </a:lnTo>
                    <a:lnTo>
                      <a:pt x="20" y="109"/>
                    </a:lnTo>
                    <a:close/>
                  </a:path>
                </a:pathLst>
              </a:custGeom>
              <a:solidFill>
                <a:srgbClr val="FF0000"/>
              </a:solidFill>
              <a:ln w="9525">
                <a:noFill/>
                <a:round/>
                <a:headEnd/>
                <a:tailEnd/>
              </a:ln>
            </p:spPr>
            <p:txBody>
              <a:bodyPr/>
              <a:lstStyle/>
              <a:p>
                <a:endParaRPr lang="ja-JP" altLang="en-US"/>
              </a:p>
            </p:txBody>
          </p:sp>
          <p:sp>
            <p:nvSpPr>
              <p:cNvPr id="1593" name="Freeform 1027"/>
              <p:cNvSpPr>
                <a:spLocks/>
              </p:cNvSpPr>
              <p:nvPr/>
            </p:nvSpPr>
            <p:spPr bwMode="auto">
              <a:xfrm>
                <a:off x="3594" y="1395"/>
                <a:ext cx="12" cy="3"/>
              </a:xfrm>
              <a:custGeom>
                <a:avLst/>
                <a:gdLst/>
                <a:ahLst/>
                <a:cxnLst>
                  <a:cxn ang="0">
                    <a:pos x="79" y="0"/>
                  </a:cxn>
                  <a:cxn ang="0">
                    <a:pos x="1" y="25"/>
                  </a:cxn>
                  <a:cxn ang="0">
                    <a:pos x="0" y="19"/>
                  </a:cxn>
                  <a:cxn ang="0">
                    <a:pos x="79" y="0"/>
                  </a:cxn>
                </a:cxnLst>
                <a:rect l="0" t="0" r="r" b="b"/>
                <a:pathLst>
                  <a:path w="79" h="25">
                    <a:moveTo>
                      <a:pt x="79" y="0"/>
                    </a:moveTo>
                    <a:lnTo>
                      <a:pt x="1" y="25"/>
                    </a:lnTo>
                    <a:lnTo>
                      <a:pt x="0" y="19"/>
                    </a:lnTo>
                    <a:lnTo>
                      <a:pt x="79" y="0"/>
                    </a:lnTo>
                    <a:close/>
                  </a:path>
                </a:pathLst>
              </a:custGeom>
              <a:solidFill>
                <a:srgbClr val="FF0000"/>
              </a:solidFill>
              <a:ln w="9525">
                <a:noFill/>
                <a:round/>
                <a:headEnd/>
                <a:tailEnd/>
              </a:ln>
            </p:spPr>
            <p:txBody>
              <a:bodyPr/>
              <a:lstStyle/>
              <a:p>
                <a:endParaRPr lang="ja-JP" altLang="en-US"/>
              </a:p>
            </p:txBody>
          </p:sp>
          <p:sp>
            <p:nvSpPr>
              <p:cNvPr id="1594" name="Freeform 1028"/>
              <p:cNvSpPr>
                <a:spLocks/>
              </p:cNvSpPr>
              <p:nvPr/>
            </p:nvSpPr>
            <p:spPr bwMode="auto">
              <a:xfrm>
                <a:off x="3592" y="1385"/>
                <a:ext cx="25" cy="12"/>
              </a:xfrm>
              <a:custGeom>
                <a:avLst/>
                <a:gdLst/>
                <a:ahLst/>
                <a:cxnLst>
                  <a:cxn ang="0">
                    <a:pos x="15" y="97"/>
                  </a:cxn>
                  <a:cxn ang="0">
                    <a:pos x="0" y="36"/>
                  </a:cxn>
                  <a:cxn ang="0">
                    <a:pos x="79" y="18"/>
                  </a:cxn>
                  <a:cxn ang="0">
                    <a:pos x="157" y="0"/>
                  </a:cxn>
                  <a:cxn ang="0">
                    <a:pos x="172" y="60"/>
                  </a:cxn>
                  <a:cxn ang="0">
                    <a:pos x="94" y="78"/>
                  </a:cxn>
                  <a:cxn ang="0">
                    <a:pos x="15" y="97"/>
                  </a:cxn>
                </a:cxnLst>
                <a:rect l="0" t="0" r="r" b="b"/>
                <a:pathLst>
                  <a:path w="172" h="97">
                    <a:moveTo>
                      <a:pt x="15" y="97"/>
                    </a:moveTo>
                    <a:lnTo>
                      <a:pt x="0" y="36"/>
                    </a:lnTo>
                    <a:lnTo>
                      <a:pt x="79" y="18"/>
                    </a:lnTo>
                    <a:lnTo>
                      <a:pt x="157" y="0"/>
                    </a:lnTo>
                    <a:lnTo>
                      <a:pt x="172" y="60"/>
                    </a:lnTo>
                    <a:lnTo>
                      <a:pt x="94" y="78"/>
                    </a:lnTo>
                    <a:lnTo>
                      <a:pt x="15" y="97"/>
                    </a:lnTo>
                    <a:close/>
                  </a:path>
                </a:pathLst>
              </a:custGeom>
              <a:solidFill>
                <a:srgbClr val="FF0000"/>
              </a:solidFill>
              <a:ln w="9525">
                <a:noFill/>
                <a:round/>
                <a:headEnd/>
                <a:tailEnd/>
              </a:ln>
            </p:spPr>
            <p:txBody>
              <a:bodyPr/>
              <a:lstStyle/>
              <a:p>
                <a:endParaRPr lang="ja-JP" altLang="en-US"/>
              </a:p>
            </p:txBody>
          </p:sp>
          <p:sp>
            <p:nvSpPr>
              <p:cNvPr id="1595" name="Freeform 1029"/>
              <p:cNvSpPr>
                <a:spLocks/>
              </p:cNvSpPr>
              <p:nvPr/>
            </p:nvSpPr>
            <p:spPr bwMode="auto">
              <a:xfrm>
                <a:off x="3592" y="1388"/>
                <a:ext cx="11" cy="2"/>
              </a:xfrm>
              <a:custGeom>
                <a:avLst/>
                <a:gdLst/>
                <a:ahLst/>
                <a:cxnLst>
                  <a:cxn ang="0">
                    <a:pos x="80" y="0"/>
                  </a:cxn>
                  <a:cxn ang="0">
                    <a:pos x="1" y="18"/>
                  </a:cxn>
                  <a:cxn ang="0">
                    <a:pos x="0" y="10"/>
                  </a:cxn>
                  <a:cxn ang="0">
                    <a:pos x="80" y="0"/>
                  </a:cxn>
                </a:cxnLst>
                <a:rect l="0" t="0" r="r" b="b"/>
                <a:pathLst>
                  <a:path w="80" h="18">
                    <a:moveTo>
                      <a:pt x="80" y="0"/>
                    </a:moveTo>
                    <a:lnTo>
                      <a:pt x="1" y="18"/>
                    </a:lnTo>
                    <a:lnTo>
                      <a:pt x="0" y="10"/>
                    </a:lnTo>
                    <a:lnTo>
                      <a:pt x="80" y="0"/>
                    </a:lnTo>
                    <a:close/>
                  </a:path>
                </a:pathLst>
              </a:custGeom>
              <a:solidFill>
                <a:srgbClr val="FF0000"/>
              </a:solidFill>
              <a:ln w="9525">
                <a:noFill/>
                <a:round/>
                <a:headEnd/>
                <a:tailEnd/>
              </a:ln>
            </p:spPr>
            <p:txBody>
              <a:bodyPr/>
              <a:lstStyle/>
              <a:p>
                <a:endParaRPr lang="ja-JP" altLang="en-US"/>
              </a:p>
            </p:txBody>
          </p:sp>
          <p:sp>
            <p:nvSpPr>
              <p:cNvPr id="1596" name="Freeform 1030"/>
              <p:cNvSpPr>
                <a:spLocks/>
              </p:cNvSpPr>
              <p:nvPr/>
            </p:nvSpPr>
            <p:spPr bwMode="auto">
              <a:xfrm>
                <a:off x="3591" y="1378"/>
                <a:ext cx="24" cy="11"/>
              </a:xfrm>
              <a:custGeom>
                <a:avLst/>
                <a:gdLst/>
                <a:ahLst/>
                <a:cxnLst>
                  <a:cxn ang="0">
                    <a:pos x="8" y="84"/>
                  </a:cxn>
                  <a:cxn ang="0">
                    <a:pos x="0" y="22"/>
                  </a:cxn>
                  <a:cxn ang="0">
                    <a:pos x="79" y="11"/>
                  </a:cxn>
                  <a:cxn ang="0">
                    <a:pos x="159" y="0"/>
                  </a:cxn>
                  <a:cxn ang="0">
                    <a:pos x="168" y="62"/>
                  </a:cxn>
                  <a:cxn ang="0">
                    <a:pos x="88" y="74"/>
                  </a:cxn>
                  <a:cxn ang="0">
                    <a:pos x="8" y="84"/>
                  </a:cxn>
                </a:cxnLst>
                <a:rect l="0" t="0" r="r" b="b"/>
                <a:pathLst>
                  <a:path w="168" h="84">
                    <a:moveTo>
                      <a:pt x="8" y="84"/>
                    </a:moveTo>
                    <a:lnTo>
                      <a:pt x="0" y="22"/>
                    </a:lnTo>
                    <a:lnTo>
                      <a:pt x="79" y="11"/>
                    </a:lnTo>
                    <a:lnTo>
                      <a:pt x="159" y="0"/>
                    </a:lnTo>
                    <a:lnTo>
                      <a:pt x="168" y="62"/>
                    </a:lnTo>
                    <a:lnTo>
                      <a:pt x="88" y="74"/>
                    </a:lnTo>
                    <a:lnTo>
                      <a:pt x="8" y="84"/>
                    </a:lnTo>
                    <a:close/>
                  </a:path>
                </a:pathLst>
              </a:custGeom>
              <a:solidFill>
                <a:srgbClr val="FF0000"/>
              </a:solidFill>
              <a:ln w="9525">
                <a:noFill/>
                <a:round/>
                <a:headEnd/>
                <a:tailEnd/>
              </a:ln>
            </p:spPr>
            <p:txBody>
              <a:bodyPr/>
              <a:lstStyle/>
              <a:p>
                <a:endParaRPr lang="ja-JP" altLang="en-US"/>
              </a:p>
            </p:txBody>
          </p:sp>
          <p:sp>
            <p:nvSpPr>
              <p:cNvPr id="1597" name="Freeform 1031"/>
              <p:cNvSpPr>
                <a:spLocks/>
              </p:cNvSpPr>
              <p:nvPr/>
            </p:nvSpPr>
            <p:spPr bwMode="auto">
              <a:xfrm>
                <a:off x="3591" y="1380"/>
                <a:ext cx="11" cy="1"/>
              </a:xfrm>
              <a:custGeom>
                <a:avLst/>
                <a:gdLst/>
                <a:ahLst/>
                <a:cxnLst>
                  <a:cxn ang="0">
                    <a:pos x="80" y="0"/>
                  </a:cxn>
                  <a:cxn ang="0">
                    <a:pos x="1" y="11"/>
                  </a:cxn>
                  <a:cxn ang="0">
                    <a:pos x="0" y="4"/>
                  </a:cxn>
                  <a:cxn ang="0">
                    <a:pos x="80" y="0"/>
                  </a:cxn>
                </a:cxnLst>
                <a:rect l="0" t="0" r="r" b="b"/>
                <a:pathLst>
                  <a:path w="80" h="11">
                    <a:moveTo>
                      <a:pt x="80" y="0"/>
                    </a:moveTo>
                    <a:lnTo>
                      <a:pt x="1" y="11"/>
                    </a:lnTo>
                    <a:lnTo>
                      <a:pt x="0" y="4"/>
                    </a:lnTo>
                    <a:lnTo>
                      <a:pt x="80" y="0"/>
                    </a:lnTo>
                    <a:close/>
                  </a:path>
                </a:pathLst>
              </a:custGeom>
              <a:solidFill>
                <a:srgbClr val="FF0000"/>
              </a:solidFill>
              <a:ln w="9525">
                <a:noFill/>
                <a:round/>
                <a:headEnd/>
                <a:tailEnd/>
              </a:ln>
            </p:spPr>
            <p:txBody>
              <a:bodyPr/>
              <a:lstStyle/>
              <a:p>
                <a:endParaRPr lang="ja-JP" altLang="en-US"/>
              </a:p>
            </p:txBody>
          </p:sp>
          <p:sp>
            <p:nvSpPr>
              <p:cNvPr id="1598" name="Freeform 1032"/>
              <p:cNvSpPr>
                <a:spLocks/>
              </p:cNvSpPr>
              <p:nvPr/>
            </p:nvSpPr>
            <p:spPr bwMode="auto">
              <a:xfrm>
                <a:off x="3590" y="1371"/>
                <a:ext cx="24" cy="9"/>
              </a:xfrm>
              <a:custGeom>
                <a:avLst/>
                <a:gdLst/>
                <a:ahLst/>
                <a:cxnLst>
                  <a:cxn ang="0">
                    <a:pos x="4" y="72"/>
                  </a:cxn>
                  <a:cxn ang="0">
                    <a:pos x="0" y="6"/>
                  </a:cxn>
                  <a:cxn ang="0">
                    <a:pos x="81" y="3"/>
                  </a:cxn>
                  <a:cxn ang="0">
                    <a:pos x="162" y="0"/>
                  </a:cxn>
                  <a:cxn ang="0">
                    <a:pos x="165" y="64"/>
                  </a:cxn>
                  <a:cxn ang="0">
                    <a:pos x="84" y="68"/>
                  </a:cxn>
                  <a:cxn ang="0">
                    <a:pos x="4" y="72"/>
                  </a:cxn>
                </a:cxnLst>
                <a:rect l="0" t="0" r="r" b="b"/>
                <a:pathLst>
                  <a:path w="165" h="72">
                    <a:moveTo>
                      <a:pt x="4" y="72"/>
                    </a:moveTo>
                    <a:lnTo>
                      <a:pt x="0" y="6"/>
                    </a:lnTo>
                    <a:lnTo>
                      <a:pt x="81" y="3"/>
                    </a:lnTo>
                    <a:lnTo>
                      <a:pt x="162" y="0"/>
                    </a:lnTo>
                    <a:lnTo>
                      <a:pt x="165" y="64"/>
                    </a:lnTo>
                    <a:lnTo>
                      <a:pt x="84" y="68"/>
                    </a:lnTo>
                    <a:lnTo>
                      <a:pt x="4" y="72"/>
                    </a:lnTo>
                    <a:close/>
                  </a:path>
                </a:pathLst>
              </a:custGeom>
              <a:solidFill>
                <a:srgbClr val="FF0000"/>
              </a:solidFill>
              <a:ln w="9525">
                <a:noFill/>
                <a:round/>
                <a:headEnd/>
                <a:tailEnd/>
              </a:ln>
            </p:spPr>
            <p:txBody>
              <a:bodyPr/>
              <a:lstStyle/>
              <a:p>
                <a:endParaRPr lang="ja-JP" altLang="en-US"/>
              </a:p>
            </p:txBody>
          </p:sp>
          <p:sp>
            <p:nvSpPr>
              <p:cNvPr id="1599" name="Freeform 1033"/>
              <p:cNvSpPr>
                <a:spLocks/>
              </p:cNvSpPr>
              <p:nvPr/>
            </p:nvSpPr>
            <p:spPr bwMode="auto">
              <a:xfrm>
                <a:off x="3590" y="1371"/>
                <a:ext cx="12" cy="1"/>
              </a:xfrm>
              <a:custGeom>
                <a:avLst/>
                <a:gdLst/>
                <a:ahLst/>
                <a:cxnLst>
                  <a:cxn ang="0">
                    <a:pos x="81" y="3"/>
                  </a:cxn>
                  <a:cxn ang="0">
                    <a:pos x="0" y="6"/>
                  </a:cxn>
                  <a:cxn ang="0">
                    <a:pos x="0" y="0"/>
                  </a:cxn>
                  <a:cxn ang="0">
                    <a:pos x="81" y="3"/>
                  </a:cxn>
                </a:cxnLst>
                <a:rect l="0" t="0" r="r" b="b"/>
                <a:pathLst>
                  <a:path w="81" h="6">
                    <a:moveTo>
                      <a:pt x="81" y="3"/>
                    </a:moveTo>
                    <a:lnTo>
                      <a:pt x="0" y="6"/>
                    </a:lnTo>
                    <a:lnTo>
                      <a:pt x="0" y="0"/>
                    </a:lnTo>
                    <a:lnTo>
                      <a:pt x="81" y="3"/>
                    </a:lnTo>
                    <a:close/>
                  </a:path>
                </a:pathLst>
              </a:custGeom>
              <a:solidFill>
                <a:srgbClr val="FF0000"/>
              </a:solidFill>
              <a:ln w="9525">
                <a:noFill/>
                <a:round/>
                <a:headEnd/>
                <a:tailEnd/>
              </a:ln>
            </p:spPr>
            <p:txBody>
              <a:bodyPr/>
              <a:lstStyle/>
              <a:p>
                <a:endParaRPr lang="ja-JP" altLang="en-US"/>
              </a:p>
            </p:txBody>
          </p:sp>
          <p:sp>
            <p:nvSpPr>
              <p:cNvPr id="1600" name="Freeform 1034"/>
              <p:cNvSpPr>
                <a:spLocks/>
              </p:cNvSpPr>
              <p:nvPr/>
            </p:nvSpPr>
            <p:spPr bwMode="auto">
              <a:xfrm>
                <a:off x="3590" y="1363"/>
                <a:ext cx="24" cy="9"/>
              </a:xfrm>
              <a:custGeom>
                <a:avLst/>
                <a:gdLst/>
                <a:ahLst/>
                <a:cxnLst>
                  <a:cxn ang="0">
                    <a:pos x="0" y="65"/>
                  </a:cxn>
                  <a:cxn ang="0">
                    <a:pos x="4" y="0"/>
                  </a:cxn>
                  <a:cxn ang="0">
                    <a:pos x="84" y="4"/>
                  </a:cxn>
                  <a:cxn ang="0">
                    <a:pos x="165" y="7"/>
                  </a:cxn>
                  <a:cxn ang="0">
                    <a:pos x="162" y="71"/>
                  </a:cxn>
                  <a:cxn ang="0">
                    <a:pos x="81" y="68"/>
                  </a:cxn>
                  <a:cxn ang="0">
                    <a:pos x="0" y="65"/>
                  </a:cxn>
                </a:cxnLst>
                <a:rect l="0" t="0" r="r" b="b"/>
                <a:pathLst>
                  <a:path w="165" h="71">
                    <a:moveTo>
                      <a:pt x="0" y="65"/>
                    </a:moveTo>
                    <a:lnTo>
                      <a:pt x="4" y="0"/>
                    </a:lnTo>
                    <a:lnTo>
                      <a:pt x="84" y="4"/>
                    </a:lnTo>
                    <a:lnTo>
                      <a:pt x="165" y="7"/>
                    </a:lnTo>
                    <a:lnTo>
                      <a:pt x="162" y="71"/>
                    </a:lnTo>
                    <a:lnTo>
                      <a:pt x="81" y="68"/>
                    </a:lnTo>
                    <a:lnTo>
                      <a:pt x="0" y="65"/>
                    </a:lnTo>
                    <a:close/>
                  </a:path>
                </a:pathLst>
              </a:custGeom>
              <a:solidFill>
                <a:srgbClr val="FF0000"/>
              </a:solidFill>
              <a:ln w="9525">
                <a:noFill/>
                <a:round/>
                <a:headEnd/>
                <a:tailEnd/>
              </a:ln>
            </p:spPr>
            <p:txBody>
              <a:bodyPr/>
              <a:lstStyle/>
              <a:p>
                <a:endParaRPr lang="ja-JP" altLang="en-US"/>
              </a:p>
            </p:txBody>
          </p:sp>
          <p:sp>
            <p:nvSpPr>
              <p:cNvPr id="1601" name="Freeform 1035"/>
              <p:cNvSpPr>
                <a:spLocks/>
              </p:cNvSpPr>
              <p:nvPr/>
            </p:nvSpPr>
            <p:spPr bwMode="auto">
              <a:xfrm>
                <a:off x="3591" y="1362"/>
                <a:ext cx="11" cy="2"/>
              </a:xfrm>
              <a:custGeom>
                <a:avLst/>
                <a:gdLst/>
                <a:ahLst/>
                <a:cxnLst>
                  <a:cxn ang="0">
                    <a:pos x="80" y="12"/>
                  </a:cxn>
                  <a:cxn ang="0">
                    <a:pos x="0" y="8"/>
                  </a:cxn>
                  <a:cxn ang="0">
                    <a:pos x="1" y="0"/>
                  </a:cxn>
                  <a:cxn ang="0">
                    <a:pos x="80" y="12"/>
                  </a:cxn>
                </a:cxnLst>
                <a:rect l="0" t="0" r="r" b="b"/>
                <a:pathLst>
                  <a:path w="80" h="12">
                    <a:moveTo>
                      <a:pt x="80" y="12"/>
                    </a:moveTo>
                    <a:lnTo>
                      <a:pt x="0" y="8"/>
                    </a:lnTo>
                    <a:lnTo>
                      <a:pt x="1" y="0"/>
                    </a:lnTo>
                    <a:lnTo>
                      <a:pt x="80" y="12"/>
                    </a:lnTo>
                    <a:close/>
                  </a:path>
                </a:pathLst>
              </a:custGeom>
              <a:solidFill>
                <a:srgbClr val="FF0000"/>
              </a:solidFill>
              <a:ln w="9525">
                <a:noFill/>
                <a:round/>
                <a:headEnd/>
                <a:tailEnd/>
              </a:ln>
            </p:spPr>
            <p:txBody>
              <a:bodyPr/>
              <a:lstStyle/>
              <a:p>
                <a:endParaRPr lang="ja-JP" altLang="en-US"/>
              </a:p>
            </p:txBody>
          </p:sp>
          <p:sp>
            <p:nvSpPr>
              <p:cNvPr id="1602" name="Freeform 1036"/>
              <p:cNvSpPr>
                <a:spLocks/>
              </p:cNvSpPr>
              <p:nvPr/>
            </p:nvSpPr>
            <p:spPr bwMode="auto">
              <a:xfrm>
                <a:off x="3591" y="1354"/>
                <a:ext cx="24" cy="11"/>
              </a:xfrm>
              <a:custGeom>
                <a:avLst/>
                <a:gdLst/>
                <a:ahLst/>
                <a:cxnLst>
                  <a:cxn ang="0">
                    <a:pos x="0" y="62"/>
                  </a:cxn>
                  <a:cxn ang="0">
                    <a:pos x="8" y="0"/>
                  </a:cxn>
                  <a:cxn ang="0">
                    <a:pos x="88" y="11"/>
                  </a:cxn>
                  <a:cxn ang="0">
                    <a:pos x="168" y="22"/>
                  </a:cxn>
                  <a:cxn ang="0">
                    <a:pos x="159" y="84"/>
                  </a:cxn>
                  <a:cxn ang="0">
                    <a:pos x="79" y="74"/>
                  </a:cxn>
                  <a:cxn ang="0">
                    <a:pos x="0" y="62"/>
                  </a:cxn>
                </a:cxnLst>
                <a:rect l="0" t="0" r="r" b="b"/>
                <a:pathLst>
                  <a:path w="168" h="84">
                    <a:moveTo>
                      <a:pt x="0" y="62"/>
                    </a:moveTo>
                    <a:lnTo>
                      <a:pt x="8" y="0"/>
                    </a:lnTo>
                    <a:lnTo>
                      <a:pt x="88" y="11"/>
                    </a:lnTo>
                    <a:lnTo>
                      <a:pt x="168" y="22"/>
                    </a:lnTo>
                    <a:lnTo>
                      <a:pt x="159" y="84"/>
                    </a:lnTo>
                    <a:lnTo>
                      <a:pt x="79" y="74"/>
                    </a:lnTo>
                    <a:lnTo>
                      <a:pt x="0" y="62"/>
                    </a:lnTo>
                    <a:close/>
                  </a:path>
                </a:pathLst>
              </a:custGeom>
              <a:solidFill>
                <a:srgbClr val="FF0000"/>
              </a:solidFill>
              <a:ln w="9525">
                <a:noFill/>
                <a:round/>
                <a:headEnd/>
                <a:tailEnd/>
              </a:ln>
            </p:spPr>
            <p:txBody>
              <a:bodyPr/>
              <a:lstStyle/>
              <a:p>
                <a:endParaRPr lang="ja-JP" altLang="en-US"/>
              </a:p>
            </p:txBody>
          </p:sp>
          <p:sp>
            <p:nvSpPr>
              <p:cNvPr id="1603" name="Freeform 1037"/>
              <p:cNvSpPr>
                <a:spLocks/>
              </p:cNvSpPr>
              <p:nvPr/>
            </p:nvSpPr>
            <p:spPr bwMode="auto">
              <a:xfrm>
                <a:off x="3592" y="1353"/>
                <a:ext cx="11" cy="3"/>
              </a:xfrm>
              <a:custGeom>
                <a:avLst/>
                <a:gdLst/>
                <a:ahLst/>
                <a:cxnLst>
                  <a:cxn ang="0">
                    <a:pos x="80" y="18"/>
                  </a:cxn>
                  <a:cxn ang="0">
                    <a:pos x="0" y="7"/>
                  </a:cxn>
                  <a:cxn ang="0">
                    <a:pos x="1" y="0"/>
                  </a:cxn>
                  <a:cxn ang="0">
                    <a:pos x="80" y="18"/>
                  </a:cxn>
                </a:cxnLst>
                <a:rect l="0" t="0" r="r" b="b"/>
                <a:pathLst>
                  <a:path w="80" h="18">
                    <a:moveTo>
                      <a:pt x="80" y="18"/>
                    </a:moveTo>
                    <a:lnTo>
                      <a:pt x="0" y="7"/>
                    </a:lnTo>
                    <a:lnTo>
                      <a:pt x="1" y="0"/>
                    </a:lnTo>
                    <a:lnTo>
                      <a:pt x="80" y="18"/>
                    </a:lnTo>
                    <a:close/>
                  </a:path>
                </a:pathLst>
              </a:custGeom>
              <a:solidFill>
                <a:srgbClr val="FF0000"/>
              </a:solidFill>
              <a:ln w="9525">
                <a:noFill/>
                <a:round/>
                <a:headEnd/>
                <a:tailEnd/>
              </a:ln>
            </p:spPr>
            <p:txBody>
              <a:bodyPr/>
              <a:lstStyle/>
              <a:p>
                <a:endParaRPr lang="ja-JP" altLang="en-US"/>
              </a:p>
            </p:txBody>
          </p:sp>
          <p:sp>
            <p:nvSpPr>
              <p:cNvPr id="1604" name="Freeform 1038"/>
              <p:cNvSpPr>
                <a:spLocks/>
              </p:cNvSpPr>
              <p:nvPr/>
            </p:nvSpPr>
            <p:spPr bwMode="auto">
              <a:xfrm>
                <a:off x="3592" y="1346"/>
                <a:ext cx="25" cy="12"/>
              </a:xfrm>
              <a:custGeom>
                <a:avLst/>
                <a:gdLst/>
                <a:ahLst/>
                <a:cxnLst>
                  <a:cxn ang="0">
                    <a:pos x="0" y="62"/>
                  </a:cxn>
                  <a:cxn ang="0">
                    <a:pos x="15" y="0"/>
                  </a:cxn>
                  <a:cxn ang="0">
                    <a:pos x="94" y="19"/>
                  </a:cxn>
                  <a:cxn ang="0">
                    <a:pos x="172" y="37"/>
                  </a:cxn>
                  <a:cxn ang="0">
                    <a:pos x="157" y="97"/>
                  </a:cxn>
                  <a:cxn ang="0">
                    <a:pos x="79" y="80"/>
                  </a:cxn>
                  <a:cxn ang="0">
                    <a:pos x="0" y="62"/>
                  </a:cxn>
                </a:cxnLst>
                <a:rect l="0" t="0" r="r" b="b"/>
                <a:pathLst>
                  <a:path w="172" h="97">
                    <a:moveTo>
                      <a:pt x="0" y="62"/>
                    </a:moveTo>
                    <a:lnTo>
                      <a:pt x="15" y="0"/>
                    </a:lnTo>
                    <a:lnTo>
                      <a:pt x="94" y="19"/>
                    </a:lnTo>
                    <a:lnTo>
                      <a:pt x="172" y="37"/>
                    </a:lnTo>
                    <a:lnTo>
                      <a:pt x="157" y="97"/>
                    </a:lnTo>
                    <a:lnTo>
                      <a:pt x="79" y="80"/>
                    </a:lnTo>
                    <a:lnTo>
                      <a:pt x="0" y="62"/>
                    </a:lnTo>
                    <a:close/>
                  </a:path>
                </a:pathLst>
              </a:custGeom>
              <a:solidFill>
                <a:srgbClr val="FF0000"/>
              </a:solidFill>
              <a:ln w="9525">
                <a:noFill/>
                <a:round/>
                <a:headEnd/>
                <a:tailEnd/>
              </a:ln>
            </p:spPr>
            <p:txBody>
              <a:bodyPr/>
              <a:lstStyle/>
              <a:p>
                <a:endParaRPr lang="ja-JP" altLang="en-US"/>
              </a:p>
            </p:txBody>
          </p:sp>
          <p:sp>
            <p:nvSpPr>
              <p:cNvPr id="1605" name="Freeform 1039"/>
              <p:cNvSpPr>
                <a:spLocks/>
              </p:cNvSpPr>
              <p:nvPr/>
            </p:nvSpPr>
            <p:spPr bwMode="auto">
              <a:xfrm>
                <a:off x="3594" y="1345"/>
                <a:ext cx="12" cy="3"/>
              </a:xfrm>
              <a:custGeom>
                <a:avLst/>
                <a:gdLst/>
                <a:ahLst/>
                <a:cxnLst>
                  <a:cxn ang="0">
                    <a:pos x="79" y="25"/>
                  </a:cxn>
                  <a:cxn ang="0">
                    <a:pos x="0" y="6"/>
                  </a:cxn>
                  <a:cxn ang="0">
                    <a:pos x="1" y="0"/>
                  </a:cxn>
                  <a:cxn ang="0">
                    <a:pos x="79" y="25"/>
                  </a:cxn>
                </a:cxnLst>
                <a:rect l="0" t="0" r="r" b="b"/>
                <a:pathLst>
                  <a:path w="79" h="25">
                    <a:moveTo>
                      <a:pt x="79" y="25"/>
                    </a:moveTo>
                    <a:lnTo>
                      <a:pt x="0" y="6"/>
                    </a:lnTo>
                    <a:lnTo>
                      <a:pt x="1" y="0"/>
                    </a:lnTo>
                    <a:lnTo>
                      <a:pt x="79" y="25"/>
                    </a:lnTo>
                    <a:close/>
                  </a:path>
                </a:pathLst>
              </a:custGeom>
              <a:solidFill>
                <a:srgbClr val="FF0000"/>
              </a:solidFill>
              <a:ln w="9525">
                <a:noFill/>
                <a:round/>
                <a:headEnd/>
                <a:tailEnd/>
              </a:ln>
            </p:spPr>
            <p:txBody>
              <a:bodyPr/>
              <a:lstStyle/>
              <a:p>
                <a:endParaRPr lang="ja-JP" altLang="en-US"/>
              </a:p>
            </p:txBody>
          </p:sp>
          <p:sp>
            <p:nvSpPr>
              <p:cNvPr id="1606" name="Freeform 1040"/>
              <p:cNvSpPr>
                <a:spLocks/>
              </p:cNvSpPr>
              <p:nvPr/>
            </p:nvSpPr>
            <p:spPr bwMode="auto">
              <a:xfrm>
                <a:off x="3594" y="1338"/>
                <a:ext cx="25" cy="13"/>
              </a:xfrm>
              <a:custGeom>
                <a:avLst/>
                <a:gdLst/>
                <a:ahLst/>
                <a:cxnLst>
                  <a:cxn ang="0">
                    <a:pos x="0" y="59"/>
                  </a:cxn>
                  <a:cxn ang="0">
                    <a:pos x="20" y="0"/>
                  </a:cxn>
                  <a:cxn ang="0">
                    <a:pos x="97" y="25"/>
                  </a:cxn>
                  <a:cxn ang="0">
                    <a:pos x="173" y="51"/>
                  </a:cxn>
                  <a:cxn ang="0">
                    <a:pos x="154" y="110"/>
                  </a:cxn>
                  <a:cxn ang="0">
                    <a:pos x="78" y="84"/>
                  </a:cxn>
                  <a:cxn ang="0">
                    <a:pos x="0" y="59"/>
                  </a:cxn>
                </a:cxnLst>
                <a:rect l="0" t="0" r="r" b="b"/>
                <a:pathLst>
                  <a:path w="173" h="110">
                    <a:moveTo>
                      <a:pt x="0" y="59"/>
                    </a:moveTo>
                    <a:lnTo>
                      <a:pt x="20" y="0"/>
                    </a:lnTo>
                    <a:lnTo>
                      <a:pt x="97" y="25"/>
                    </a:lnTo>
                    <a:lnTo>
                      <a:pt x="173" y="51"/>
                    </a:lnTo>
                    <a:lnTo>
                      <a:pt x="154" y="110"/>
                    </a:lnTo>
                    <a:lnTo>
                      <a:pt x="78" y="84"/>
                    </a:lnTo>
                    <a:lnTo>
                      <a:pt x="0" y="59"/>
                    </a:lnTo>
                    <a:close/>
                  </a:path>
                </a:pathLst>
              </a:custGeom>
              <a:solidFill>
                <a:srgbClr val="FF0000"/>
              </a:solidFill>
              <a:ln w="9525">
                <a:noFill/>
                <a:round/>
                <a:headEnd/>
                <a:tailEnd/>
              </a:ln>
            </p:spPr>
            <p:txBody>
              <a:bodyPr/>
              <a:lstStyle/>
              <a:p>
                <a:endParaRPr lang="ja-JP" altLang="en-US"/>
              </a:p>
            </p:txBody>
          </p:sp>
          <p:sp>
            <p:nvSpPr>
              <p:cNvPr id="1607" name="Freeform 1041"/>
              <p:cNvSpPr>
                <a:spLocks/>
              </p:cNvSpPr>
              <p:nvPr/>
            </p:nvSpPr>
            <p:spPr bwMode="auto">
              <a:xfrm>
                <a:off x="3597" y="1337"/>
                <a:ext cx="11" cy="4"/>
              </a:xfrm>
              <a:custGeom>
                <a:avLst/>
                <a:gdLst/>
                <a:ahLst/>
                <a:cxnLst>
                  <a:cxn ang="0">
                    <a:pos x="77" y="31"/>
                  </a:cxn>
                  <a:cxn ang="0">
                    <a:pos x="0" y="6"/>
                  </a:cxn>
                  <a:cxn ang="0">
                    <a:pos x="2" y="0"/>
                  </a:cxn>
                  <a:cxn ang="0">
                    <a:pos x="77" y="31"/>
                  </a:cxn>
                </a:cxnLst>
                <a:rect l="0" t="0" r="r" b="b"/>
                <a:pathLst>
                  <a:path w="77" h="31">
                    <a:moveTo>
                      <a:pt x="77" y="31"/>
                    </a:moveTo>
                    <a:lnTo>
                      <a:pt x="0" y="6"/>
                    </a:lnTo>
                    <a:lnTo>
                      <a:pt x="2" y="0"/>
                    </a:lnTo>
                    <a:lnTo>
                      <a:pt x="77" y="31"/>
                    </a:lnTo>
                    <a:close/>
                  </a:path>
                </a:pathLst>
              </a:custGeom>
              <a:solidFill>
                <a:srgbClr val="FF0000"/>
              </a:solidFill>
              <a:ln w="9525">
                <a:noFill/>
                <a:round/>
                <a:headEnd/>
                <a:tailEnd/>
              </a:ln>
            </p:spPr>
            <p:txBody>
              <a:bodyPr/>
              <a:lstStyle/>
              <a:p>
                <a:endParaRPr lang="ja-JP" altLang="en-US"/>
              </a:p>
            </p:txBody>
          </p:sp>
          <p:sp>
            <p:nvSpPr>
              <p:cNvPr id="1608" name="Freeform 1042"/>
              <p:cNvSpPr>
                <a:spLocks/>
              </p:cNvSpPr>
              <p:nvPr/>
            </p:nvSpPr>
            <p:spPr bwMode="auto">
              <a:xfrm>
                <a:off x="3598" y="1330"/>
                <a:ext cx="24" cy="15"/>
              </a:xfrm>
              <a:custGeom>
                <a:avLst/>
                <a:gdLst/>
                <a:ahLst/>
                <a:cxnLst>
                  <a:cxn ang="0">
                    <a:pos x="0" y="56"/>
                  </a:cxn>
                  <a:cxn ang="0">
                    <a:pos x="25" y="0"/>
                  </a:cxn>
                  <a:cxn ang="0">
                    <a:pos x="99" y="32"/>
                  </a:cxn>
                  <a:cxn ang="0">
                    <a:pos x="174" y="65"/>
                  </a:cxn>
                  <a:cxn ang="0">
                    <a:pos x="149" y="120"/>
                  </a:cxn>
                  <a:cxn ang="0">
                    <a:pos x="75" y="87"/>
                  </a:cxn>
                  <a:cxn ang="0">
                    <a:pos x="0" y="56"/>
                  </a:cxn>
                </a:cxnLst>
                <a:rect l="0" t="0" r="r" b="b"/>
                <a:pathLst>
                  <a:path w="174" h="120">
                    <a:moveTo>
                      <a:pt x="0" y="56"/>
                    </a:moveTo>
                    <a:lnTo>
                      <a:pt x="25" y="0"/>
                    </a:lnTo>
                    <a:lnTo>
                      <a:pt x="99" y="32"/>
                    </a:lnTo>
                    <a:lnTo>
                      <a:pt x="174" y="65"/>
                    </a:lnTo>
                    <a:lnTo>
                      <a:pt x="149" y="120"/>
                    </a:lnTo>
                    <a:lnTo>
                      <a:pt x="75" y="87"/>
                    </a:lnTo>
                    <a:lnTo>
                      <a:pt x="0" y="56"/>
                    </a:lnTo>
                    <a:close/>
                  </a:path>
                </a:pathLst>
              </a:custGeom>
              <a:solidFill>
                <a:srgbClr val="FF0000"/>
              </a:solidFill>
              <a:ln w="9525">
                <a:noFill/>
                <a:round/>
                <a:headEnd/>
                <a:tailEnd/>
              </a:ln>
            </p:spPr>
            <p:txBody>
              <a:bodyPr/>
              <a:lstStyle/>
              <a:p>
                <a:endParaRPr lang="ja-JP" altLang="en-US"/>
              </a:p>
            </p:txBody>
          </p:sp>
          <p:sp>
            <p:nvSpPr>
              <p:cNvPr id="1609" name="Freeform 1043"/>
              <p:cNvSpPr>
                <a:spLocks/>
              </p:cNvSpPr>
              <p:nvPr/>
            </p:nvSpPr>
            <p:spPr bwMode="auto">
              <a:xfrm>
                <a:off x="3601" y="1329"/>
                <a:ext cx="11" cy="5"/>
              </a:xfrm>
              <a:custGeom>
                <a:avLst/>
                <a:gdLst/>
                <a:ahLst/>
                <a:cxnLst>
                  <a:cxn ang="0">
                    <a:pos x="74" y="39"/>
                  </a:cxn>
                  <a:cxn ang="0">
                    <a:pos x="0" y="7"/>
                  </a:cxn>
                  <a:cxn ang="0">
                    <a:pos x="3" y="0"/>
                  </a:cxn>
                  <a:cxn ang="0">
                    <a:pos x="74" y="39"/>
                  </a:cxn>
                </a:cxnLst>
                <a:rect l="0" t="0" r="r" b="b"/>
                <a:pathLst>
                  <a:path w="74" h="39">
                    <a:moveTo>
                      <a:pt x="74" y="39"/>
                    </a:moveTo>
                    <a:lnTo>
                      <a:pt x="0" y="7"/>
                    </a:lnTo>
                    <a:lnTo>
                      <a:pt x="3" y="0"/>
                    </a:lnTo>
                    <a:lnTo>
                      <a:pt x="74" y="39"/>
                    </a:lnTo>
                    <a:close/>
                  </a:path>
                </a:pathLst>
              </a:custGeom>
              <a:solidFill>
                <a:srgbClr val="FF0000"/>
              </a:solidFill>
              <a:ln w="9525">
                <a:noFill/>
                <a:round/>
                <a:headEnd/>
                <a:tailEnd/>
              </a:ln>
            </p:spPr>
            <p:txBody>
              <a:bodyPr/>
              <a:lstStyle/>
              <a:p>
                <a:endParaRPr lang="ja-JP" altLang="en-US"/>
              </a:p>
            </p:txBody>
          </p:sp>
          <p:sp>
            <p:nvSpPr>
              <p:cNvPr id="1610" name="Freeform 1044"/>
              <p:cNvSpPr>
                <a:spLocks/>
              </p:cNvSpPr>
              <p:nvPr/>
            </p:nvSpPr>
            <p:spPr bwMode="auto">
              <a:xfrm>
                <a:off x="3602" y="1323"/>
                <a:ext cx="24" cy="16"/>
              </a:xfrm>
              <a:custGeom>
                <a:avLst/>
                <a:gdLst/>
                <a:ahLst/>
                <a:cxnLst>
                  <a:cxn ang="0">
                    <a:pos x="0" y="51"/>
                  </a:cxn>
                  <a:cxn ang="0">
                    <a:pos x="30" y="0"/>
                  </a:cxn>
                  <a:cxn ang="0">
                    <a:pos x="100" y="39"/>
                  </a:cxn>
                  <a:cxn ang="0">
                    <a:pos x="171" y="77"/>
                  </a:cxn>
                  <a:cxn ang="0">
                    <a:pos x="141" y="129"/>
                  </a:cxn>
                  <a:cxn ang="0">
                    <a:pos x="71" y="90"/>
                  </a:cxn>
                  <a:cxn ang="0">
                    <a:pos x="0" y="51"/>
                  </a:cxn>
                </a:cxnLst>
                <a:rect l="0" t="0" r="r" b="b"/>
                <a:pathLst>
                  <a:path w="171" h="129">
                    <a:moveTo>
                      <a:pt x="0" y="51"/>
                    </a:moveTo>
                    <a:lnTo>
                      <a:pt x="30" y="0"/>
                    </a:lnTo>
                    <a:lnTo>
                      <a:pt x="100" y="39"/>
                    </a:lnTo>
                    <a:lnTo>
                      <a:pt x="171" y="77"/>
                    </a:lnTo>
                    <a:lnTo>
                      <a:pt x="141" y="129"/>
                    </a:lnTo>
                    <a:lnTo>
                      <a:pt x="71" y="90"/>
                    </a:lnTo>
                    <a:lnTo>
                      <a:pt x="0" y="51"/>
                    </a:lnTo>
                    <a:close/>
                  </a:path>
                </a:pathLst>
              </a:custGeom>
              <a:solidFill>
                <a:srgbClr val="FF0000"/>
              </a:solidFill>
              <a:ln w="9525">
                <a:noFill/>
                <a:round/>
                <a:headEnd/>
                <a:tailEnd/>
              </a:ln>
            </p:spPr>
            <p:txBody>
              <a:bodyPr/>
              <a:lstStyle/>
              <a:p>
                <a:endParaRPr lang="ja-JP" altLang="en-US"/>
              </a:p>
            </p:txBody>
          </p:sp>
          <p:sp>
            <p:nvSpPr>
              <p:cNvPr id="1611" name="Freeform 1045"/>
              <p:cNvSpPr>
                <a:spLocks/>
              </p:cNvSpPr>
              <p:nvPr/>
            </p:nvSpPr>
            <p:spPr bwMode="auto">
              <a:xfrm>
                <a:off x="3606" y="1322"/>
                <a:ext cx="10" cy="5"/>
              </a:xfrm>
              <a:custGeom>
                <a:avLst/>
                <a:gdLst/>
                <a:ahLst/>
                <a:cxnLst>
                  <a:cxn ang="0">
                    <a:pos x="70" y="46"/>
                  </a:cxn>
                  <a:cxn ang="0">
                    <a:pos x="0" y="7"/>
                  </a:cxn>
                  <a:cxn ang="0">
                    <a:pos x="4" y="0"/>
                  </a:cxn>
                  <a:cxn ang="0">
                    <a:pos x="70" y="46"/>
                  </a:cxn>
                </a:cxnLst>
                <a:rect l="0" t="0" r="r" b="b"/>
                <a:pathLst>
                  <a:path w="70" h="46">
                    <a:moveTo>
                      <a:pt x="70" y="46"/>
                    </a:moveTo>
                    <a:lnTo>
                      <a:pt x="0" y="7"/>
                    </a:lnTo>
                    <a:lnTo>
                      <a:pt x="4" y="0"/>
                    </a:lnTo>
                    <a:lnTo>
                      <a:pt x="70" y="46"/>
                    </a:lnTo>
                    <a:close/>
                  </a:path>
                </a:pathLst>
              </a:custGeom>
              <a:solidFill>
                <a:srgbClr val="FF0000"/>
              </a:solidFill>
              <a:ln w="9525">
                <a:noFill/>
                <a:round/>
                <a:headEnd/>
                <a:tailEnd/>
              </a:ln>
            </p:spPr>
            <p:txBody>
              <a:bodyPr/>
              <a:lstStyle/>
              <a:p>
                <a:endParaRPr lang="ja-JP" altLang="en-US"/>
              </a:p>
            </p:txBody>
          </p:sp>
          <p:sp>
            <p:nvSpPr>
              <p:cNvPr id="1612" name="Freeform 1046"/>
              <p:cNvSpPr>
                <a:spLocks/>
              </p:cNvSpPr>
              <p:nvPr/>
            </p:nvSpPr>
            <p:spPr bwMode="auto">
              <a:xfrm>
                <a:off x="3606" y="1316"/>
                <a:ext cx="24" cy="17"/>
              </a:xfrm>
              <a:custGeom>
                <a:avLst/>
                <a:gdLst/>
                <a:ahLst/>
                <a:cxnLst>
                  <a:cxn ang="0">
                    <a:pos x="0" y="48"/>
                  </a:cxn>
                  <a:cxn ang="0">
                    <a:pos x="33" y="0"/>
                  </a:cxn>
                  <a:cxn ang="0">
                    <a:pos x="100" y="44"/>
                  </a:cxn>
                  <a:cxn ang="0">
                    <a:pos x="167" y="90"/>
                  </a:cxn>
                  <a:cxn ang="0">
                    <a:pos x="133" y="138"/>
                  </a:cxn>
                  <a:cxn ang="0">
                    <a:pos x="66" y="94"/>
                  </a:cxn>
                  <a:cxn ang="0">
                    <a:pos x="0" y="48"/>
                  </a:cxn>
                </a:cxnLst>
                <a:rect l="0" t="0" r="r" b="b"/>
                <a:pathLst>
                  <a:path w="167" h="138">
                    <a:moveTo>
                      <a:pt x="0" y="48"/>
                    </a:moveTo>
                    <a:lnTo>
                      <a:pt x="33" y="0"/>
                    </a:lnTo>
                    <a:lnTo>
                      <a:pt x="100" y="44"/>
                    </a:lnTo>
                    <a:lnTo>
                      <a:pt x="167" y="90"/>
                    </a:lnTo>
                    <a:lnTo>
                      <a:pt x="133" y="138"/>
                    </a:lnTo>
                    <a:lnTo>
                      <a:pt x="66" y="94"/>
                    </a:lnTo>
                    <a:lnTo>
                      <a:pt x="0" y="48"/>
                    </a:lnTo>
                    <a:close/>
                  </a:path>
                </a:pathLst>
              </a:custGeom>
              <a:solidFill>
                <a:srgbClr val="FF0000"/>
              </a:solidFill>
              <a:ln w="9525">
                <a:noFill/>
                <a:round/>
                <a:headEnd/>
                <a:tailEnd/>
              </a:ln>
            </p:spPr>
            <p:txBody>
              <a:bodyPr/>
              <a:lstStyle/>
              <a:p>
                <a:endParaRPr lang="ja-JP" altLang="en-US"/>
              </a:p>
            </p:txBody>
          </p:sp>
          <p:sp>
            <p:nvSpPr>
              <p:cNvPr id="1613" name="Freeform 1047"/>
              <p:cNvSpPr>
                <a:spLocks/>
              </p:cNvSpPr>
              <p:nvPr/>
            </p:nvSpPr>
            <p:spPr bwMode="auto">
              <a:xfrm>
                <a:off x="3611" y="1315"/>
                <a:ext cx="10" cy="6"/>
              </a:xfrm>
              <a:custGeom>
                <a:avLst/>
                <a:gdLst/>
                <a:ahLst/>
                <a:cxnLst>
                  <a:cxn ang="0">
                    <a:pos x="67" y="51"/>
                  </a:cxn>
                  <a:cxn ang="0">
                    <a:pos x="0" y="7"/>
                  </a:cxn>
                  <a:cxn ang="0">
                    <a:pos x="4" y="0"/>
                  </a:cxn>
                  <a:cxn ang="0">
                    <a:pos x="67" y="51"/>
                  </a:cxn>
                </a:cxnLst>
                <a:rect l="0" t="0" r="r" b="b"/>
                <a:pathLst>
                  <a:path w="67" h="51">
                    <a:moveTo>
                      <a:pt x="67" y="51"/>
                    </a:moveTo>
                    <a:lnTo>
                      <a:pt x="0" y="7"/>
                    </a:lnTo>
                    <a:lnTo>
                      <a:pt x="4" y="0"/>
                    </a:lnTo>
                    <a:lnTo>
                      <a:pt x="67" y="51"/>
                    </a:lnTo>
                    <a:close/>
                  </a:path>
                </a:pathLst>
              </a:custGeom>
              <a:solidFill>
                <a:srgbClr val="FF0000"/>
              </a:solidFill>
              <a:ln w="9525">
                <a:noFill/>
                <a:round/>
                <a:headEnd/>
                <a:tailEnd/>
              </a:ln>
            </p:spPr>
            <p:txBody>
              <a:bodyPr/>
              <a:lstStyle/>
              <a:p>
                <a:endParaRPr lang="ja-JP" altLang="en-US"/>
              </a:p>
            </p:txBody>
          </p:sp>
          <p:sp>
            <p:nvSpPr>
              <p:cNvPr id="1614" name="Freeform 1048"/>
              <p:cNvSpPr>
                <a:spLocks/>
              </p:cNvSpPr>
              <p:nvPr/>
            </p:nvSpPr>
            <p:spPr bwMode="auto">
              <a:xfrm>
                <a:off x="3612" y="1309"/>
                <a:ext cx="23" cy="19"/>
              </a:xfrm>
              <a:custGeom>
                <a:avLst/>
                <a:gdLst/>
                <a:ahLst/>
                <a:cxnLst>
                  <a:cxn ang="0">
                    <a:pos x="0" y="45"/>
                  </a:cxn>
                  <a:cxn ang="0">
                    <a:pos x="39" y="0"/>
                  </a:cxn>
                  <a:cxn ang="0">
                    <a:pos x="100" y="52"/>
                  </a:cxn>
                  <a:cxn ang="0">
                    <a:pos x="163" y="102"/>
                  </a:cxn>
                  <a:cxn ang="0">
                    <a:pos x="125" y="148"/>
                  </a:cxn>
                  <a:cxn ang="0">
                    <a:pos x="63" y="96"/>
                  </a:cxn>
                  <a:cxn ang="0">
                    <a:pos x="0" y="45"/>
                  </a:cxn>
                </a:cxnLst>
                <a:rect l="0" t="0" r="r" b="b"/>
                <a:pathLst>
                  <a:path w="163" h="148">
                    <a:moveTo>
                      <a:pt x="0" y="45"/>
                    </a:moveTo>
                    <a:lnTo>
                      <a:pt x="39" y="0"/>
                    </a:lnTo>
                    <a:lnTo>
                      <a:pt x="100" y="52"/>
                    </a:lnTo>
                    <a:lnTo>
                      <a:pt x="163" y="102"/>
                    </a:lnTo>
                    <a:lnTo>
                      <a:pt x="125" y="148"/>
                    </a:lnTo>
                    <a:lnTo>
                      <a:pt x="63" y="96"/>
                    </a:lnTo>
                    <a:lnTo>
                      <a:pt x="0" y="45"/>
                    </a:lnTo>
                    <a:close/>
                  </a:path>
                </a:pathLst>
              </a:custGeom>
              <a:solidFill>
                <a:srgbClr val="FF0000"/>
              </a:solidFill>
              <a:ln w="9525">
                <a:noFill/>
                <a:round/>
                <a:headEnd/>
                <a:tailEnd/>
              </a:ln>
            </p:spPr>
            <p:txBody>
              <a:bodyPr/>
              <a:lstStyle/>
              <a:p>
                <a:endParaRPr lang="ja-JP" altLang="en-US"/>
              </a:p>
            </p:txBody>
          </p:sp>
          <p:sp>
            <p:nvSpPr>
              <p:cNvPr id="1615" name="Freeform 1049"/>
              <p:cNvSpPr>
                <a:spLocks/>
              </p:cNvSpPr>
              <p:nvPr/>
            </p:nvSpPr>
            <p:spPr bwMode="auto">
              <a:xfrm>
                <a:off x="3617" y="1309"/>
                <a:ext cx="9" cy="7"/>
              </a:xfrm>
              <a:custGeom>
                <a:avLst/>
                <a:gdLst/>
                <a:ahLst/>
                <a:cxnLst>
                  <a:cxn ang="0">
                    <a:pos x="61" y="57"/>
                  </a:cxn>
                  <a:cxn ang="0">
                    <a:pos x="0" y="5"/>
                  </a:cxn>
                  <a:cxn ang="0">
                    <a:pos x="4" y="0"/>
                  </a:cxn>
                  <a:cxn ang="0">
                    <a:pos x="61" y="57"/>
                  </a:cxn>
                </a:cxnLst>
                <a:rect l="0" t="0" r="r" b="b"/>
                <a:pathLst>
                  <a:path w="61" h="57">
                    <a:moveTo>
                      <a:pt x="61" y="57"/>
                    </a:moveTo>
                    <a:lnTo>
                      <a:pt x="0" y="5"/>
                    </a:lnTo>
                    <a:lnTo>
                      <a:pt x="4" y="0"/>
                    </a:lnTo>
                    <a:lnTo>
                      <a:pt x="61" y="57"/>
                    </a:lnTo>
                    <a:close/>
                  </a:path>
                </a:pathLst>
              </a:custGeom>
              <a:solidFill>
                <a:srgbClr val="FF0000"/>
              </a:solidFill>
              <a:ln w="9525">
                <a:noFill/>
                <a:round/>
                <a:headEnd/>
                <a:tailEnd/>
              </a:ln>
            </p:spPr>
            <p:txBody>
              <a:bodyPr/>
              <a:lstStyle/>
              <a:p>
                <a:endParaRPr lang="ja-JP" altLang="en-US"/>
              </a:p>
            </p:txBody>
          </p:sp>
          <p:sp>
            <p:nvSpPr>
              <p:cNvPr id="1616" name="Freeform 1050"/>
              <p:cNvSpPr>
                <a:spLocks/>
              </p:cNvSpPr>
              <p:nvPr/>
            </p:nvSpPr>
            <p:spPr bwMode="auto">
              <a:xfrm>
                <a:off x="3618" y="1303"/>
                <a:ext cx="22" cy="20"/>
              </a:xfrm>
              <a:custGeom>
                <a:avLst/>
                <a:gdLst/>
                <a:ahLst/>
                <a:cxnLst>
                  <a:cxn ang="0">
                    <a:pos x="0" y="41"/>
                  </a:cxn>
                  <a:cxn ang="0">
                    <a:pos x="41" y="0"/>
                  </a:cxn>
                  <a:cxn ang="0">
                    <a:pos x="99" y="57"/>
                  </a:cxn>
                  <a:cxn ang="0">
                    <a:pos x="156" y="114"/>
                  </a:cxn>
                  <a:cxn ang="0">
                    <a:pos x="114" y="155"/>
                  </a:cxn>
                  <a:cxn ang="0">
                    <a:pos x="57" y="98"/>
                  </a:cxn>
                  <a:cxn ang="0">
                    <a:pos x="0" y="41"/>
                  </a:cxn>
                </a:cxnLst>
                <a:rect l="0" t="0" r="r" b="b"/>
                <a:pathLst>
                  <a:path w="156" h="155">
                    <a:moveTo>
                      <a:pt x="0" y="41"/>
                    </a:moveTo>
                    <a:lnTo>
                      <a:pt x="41" y="0"/>
                    </a:lnTo>
                    <a:lnTo>
                      <a:pt x="99" y="57"/>
                    </a:lnTo>
                    <a:lnTo>
                      <a:pt x="156" y="114"/>
                    </a:lnTo>
                    <a:lnTo>
                      <a:pt x="114" y="155"/>
                    </a:lnTo>
                    <a:lnTo>
                      <a:pt x="57" y="98"/>
                    </a:lnTo>
                    <a:lnTo>
                      <a:pt x="0" y="41"/>
                    </a:lnTo>
                    <a:close/>
                  </a:path>
                </a:pathLst>
              </a:custGeom>
              <a:solidFill>
                <a:srgbClr val="FF0000"/>
              </a:solidFill>
              <a:ln w="9525">
                <a:noFill/>
                <a:round/>
                <a:headEnd/>
                <a:tailEnd/>
              </a:ln>
            </p:spPr>
            <p:txBody>
              <a:bodyPr/>
              <a:lstStyle/>
              <a:p>
                <a:endParaRPr lang="ja-JP" altLang="en-US"/>
              </a:p>
            </p:txBody>
          </p:sp>
          <p:sp>
            <p:nvSpPr>
              <p:cNvPr id="1617" name="Freeform 1051"/>
              <p:cNvSpPr>
                <a:spLocks/>
              </p:cNvSpPr>
              <p:nvPr/>
            </p:nvSpPr>
            <p:spPr bwMode="auto">
              <a:xfrm>
                <a:off x="3624" y="1303"/>
                <a:ext cx="8" cy="8"/>
              </a:xfrm>
              <a:custGeom>
                <a:avLst/>
                <a:gdLst/>
                <a:ahLst/>
                <a:cxnLst>
                  <a:cxn ang="0">
                    <a:pos x="58" y="63"/>
                  </a:cxn>
                  <a:cxn ang="0">
                    <a:pos x="0" y="6"/>
                  </a:cxn>
                  <a:cxn ang="0">
                    <a:pos x="7" y="0"/>
                  </a:cxn>
                  <a:cxn ang="0">
                    <a:pos x="58" y="63"/>
                  </a:cxn>
                </a:cxnLst>
                <a:rect l="0" t="0" r="r" b="b"/>
                <a:pathLst>
                  <a:path w="58" h="63">
                    <a:moveTo>
                      <a:pt x="58" y="63"/>
                    </a:moveTo>
                    <a:lnTo>
                      <a:pt x="0" y="6"/>
                    </a:lnTo>
                    <a:lnTo>
                      <a:pt x="7" y="0"/>
                    </a:lnTo>
                    <a:lnTo>
                      <a:pt x="58" y="63"/>
                    </a:lnTo>
                    <a:close/>
                  </a:path>
                </a:pathLst>
              </a:custGeom>
              <a:solidFill>
                <a:srgbClr val="FF0000"/>
              </a:solidFill>
              <a:ln w="9525">
                <a:noFill/>
                <a:round/>
                <a:headEnd/>
                <a:tailEnd/>
              </a:ln>
            </p:spPr>
            <p:txBody>
              <a:bodyPr/>
              <a:lstStyle/>
              <a:p>
                <a:endParaRPr lang="ja-JP" altLang="en-US"/>
              </a:p>
            </p:txBody>
          </p:sp>
          <p:sp>
            <p:nvSpPr>
              <p:cNvPr id="1618" name="Freeform 1052"/>
              <p:cNvSpPr>
                <a:spLocks/>
              </p:cNvSpPr>
              <p:nvPr/>
            </p:nvSpPr>
            <p:spPr bwMode="auto">
              <a:xfrm>
                <a:off x="3625" y="1298"/>
                <a:ext cx="21" cy="20"/>
              </a:xfrm>
              <a:custGeom>
                <a:avLst/>
                <a:gdLst/>
                <a:ahLst/>
                <a:cxnLst>
                  <a:cxn ang="0">
                    <a:pos x="0" y="35"/>
                  </a:cxn>
                  <a:cxn ang="0">
                    <a:pos x="44" y="0"/>
                  </a:cxn>
                  <a:cxn ang="0">
                    <a:pos x="95" y="61"/>
                  </a:cxn>
                  <a:cxn ang="0">
                    <a:pos x="146" y="123"/>
                  </a:cxn>
                  <a:cxn ang="0">
                    <a:pos x="102" y="160"/>
                  </a:cxn>
                  <a:cxn ang="0">
                    <a:pos x="51" y="98"/>
                  </a:cxn>
                  <a:cxn ang="0">
                    <a:pos x="0" y="35"/>
                  </a:cxn>
                </a:cxnLst>
                <a:rect l="0" t="0" r="r" b="b"/>
                <a:pathLst>
                  <a:path w="146" h="160">
                    <a:moveTo>
                      <a:pt x="0" y="35"/>
                    </a:moveTo>
                    <a:lnTo>
                      <a:pt x="44" y="0"/>
                    </a:lnTo>
                    <a:lnTo>
                      <a:pt x="95" y="61"/>
                    </a:lnTo>
                    <a:lnTo>
                      <a:pt x="146" y="123"/>
                    </a:lnTo>
                    <a:lnTo>
                      <a:pt x="102" y="160"/>
                    </a:lnTo>
                    <a:lnTo>
                      <a:pt x="51" y="98"/>
                    </a:lnTo>
                    <a:lnTo>
                      <a:pt x="0" y="35"/>
                    </a:lnTo>
                    <a:close/>
                  </a:path>
                </a:pathLst>
              </a:custGeom>
              <a:solidFill>
                <a:srgbClr val="FF0000"/>
              </a:solidFill>
              <a:ln w="9525">
                <a:noFill/>
                <a:round/>
                <a:headEnd/>
                <a:tailEnd/>
              </a:ln>
            </p:spPr>
            <p:txBody>
              <a:bodyPr/>
              <a:lstStyle/>
              <a:p>
                <a:endParaRPr lang="ja-JP" altLang="en-US"/>
              </a:p>
            </p:txBody>
          </p:sp>
          <p:sp>
            <p:nvSpPr>
              <p:cNvPr id="1619" name="Freeform 1053"/>
              <p:cNvSpPr>
                <a:spLocks/>
              </p:cNvSpPr>
              <p:nvPr/>
            </p:nvSpPr>
            <p:spPr bwMode="auto">
              <a:xfrm>
                <a:off x="3631" y="1298"/>
                <a:ext cx="7" cy="8"/>
              </a:xfrm>
              <a:custGeom>
                <a:avLst/>
                <a:gdLst/>
                <a:ahLst/>
                <a:cxnLst>
                  <a:cxn ang="0">
                    <a:pos x="51" y="67"/>
                  </a:cxn>
                  <a:cxn ang="0">
                    <a:pos x="0" y="6"/>
                  </a:cxn>
                  <a:cxn ang="0">
                    <a:pos x="7" y="0"/>
                  </a:cxn>
                  <a:cxn ang="0">
                    <a:pos x="51" y="67"/>
                  </a:cxn>
                </a:cxnLst>
                <a:rect l="0" t="0" r="r" b="b"/>
                <a:pathLst>
                  <a:path w="51" h="67">
                    <a:moveTo>
                      <a:pt x="51" y="67"/>
                    </a:moveTo>
                    <a:lnTo>
                      <a:pt x="0" y="6"/>
                    </a:lnTo>
                    <a:lnTo>
                      <a:pt x="7" y="0"/>
                    </a:lnTo>
                    <a:lnTo>
                      <a:pt x="51" y="67"/>
                    </a:lnTo>
                    <a:close/>
                  </a:path>
                </a:pathLst>
              </a:custGeom>
              <a:solidFill>
                <a:srgbClr val="FF0000"/>
              </a:solidFill>
              <a:ln w="9525">
                <a:noFill/>
                <a:round/>
                <a:headEnd/>
                <a:tailEnd/>
              </a:ln>
            </p:spPr>
            <p:txBody>
              <a:bodyPr/>
              <a:lstStyle/>
              <a:p>
                <a:endParaRPr lang="ja-JP" altLang="en-US"/>
              </a:p>
            </p:txBody>
          </p:sp>
          <p:sp>
            <p:nvSpPr>
              <p:cNvPr id="1620" name="Freeform 1054"/>
              <p:cNvSpPr>
                <a:spLocks/>
              </p:cNvSpPr>
              <p:nvPr/>
            </p:nvSpPr>
            <p:spPr bwMode="auto">
              <a:xfrm>
                <a:off x="3632" y="1294"/>
                <a:ext cx="20" cy="20"/>
              </a:xfrm>
              <a:custGeom>
                <a:avLst/>
                <a:gdLst/>
                <a:ahLst/>
                <a:cxnLst>
                  <a:cxn ang="0">
                    <a:pos x="0" y="31"/>
                  </a:cxn>
                  <a:cxn ang="0">
                    <a:pos x="47" y="0"/>
                  </a:cxn>
                  <a:cxn ang="0">
                    <a:pos x="92" y="66"/>
                  </a:cxn>
                  <a:cxn ang="0">
                    <a:pos x="137" y="134"/>
                  </a:cxn>
                  <a:cxn ang="0">
                    <a:pos x="89" y="165"/>
                  </a:cxn>
                  <a:cxn ang="0">
                    <a:pos x="44" y="98"/>
                  </a:cxn>
                  <a:cxn ang="0">
                    <a:pos x="0" y="31"/>
                  </a:cxn>
                </a:cxnLst>
                <a:rect l="0" t="0" r="r" b="b"/>
                <a:pathLst>
                  <a:path w="137" h="165">
                    <a:moveTo>
                      <a:pt x="0" y="31"/>
                    </a:moveTo>
                    <a:lnTo>
                      <a:pt x="47" y="0"/>
                    </a:lnTo>
                    <a:lnTo>
                      <a:pt x="92" y="66"/>
                    </a:lnTo>
                    <a:lnTo>
                      <a:pt x="137" y="134"/>
                    </a:lnTo>
                    <a:lnTo>
                      <a:pt x="89" y="165"/>
                    </a:lnTo>
                    <a:lnTo>
                      <a:pt x="44" y="98"/>
                    </a:lnTo>
                    <a:lnTo>
                      <a:pt x="0" y="31"/>
                    </a:lnTo>
                    <a:close/>
                  </a:path>
                </a:pathLst>
              </a:custGeom>
              <a:solidFill>
                <a:srgbClr val="FF0000"/>
              </a:solidFill>
              <a:ln w="9525">
                <a:noFill/>
                <a:round/>
                <a:headEnd/>
                <a:tailEnd/>
              </a:ln>
            </p:spPr>
            <p:txBody>
              <a:bodyPr/>
              <a:lstStyle/>
              <a:p>
                <a:endParaRPr lang="ja-JP" altLang="en-US"/>
              </a:p>
            </p:txBody>
          </p:sp>
          <p:sp>
            <p:nvSpPr>
              <p:cNvPr id="1621" name="Freeform 1055"/>
              <p:cNvSpPr>
                <a:spLocks/>
              </p:cNvSpPr>
              <p:nvPr/>
            </p:nvSpPr>
            <p:spPr bwMode="auto">
              <a:xfrm>
                <a:off x="3639" y="1293"/>
                <a:ext cx="6" cy="9"/>
              </a:xfrm>
              <a:custGeom>
                <a:avLst/>
                <a:gdLst/>
                <a:ahLst/>
                <a:cxnLst>
                  <a:cxn ang="0">
                    <a:pos x="45" y="71"/>
                  </a:cxn>
                  <a:cxn ang="0">
                    <a:pos x="0" y="5"/>
                  </a:cxn>
                  <a:cxn ang="0">
                    <a:pos x="7" y="0"/>
                  </a:cxn>
                  <a:cxn ang="0">
                    <a:pos x="45" y="71"/>
                  </a:cxn>
                </a:cxnLst>
                <a:rect l="0" t="0" r="r" b="b"/>
                <a:pathLst>
                  <a:path w="45" h="71">
                    <a:moveTo>
                      <a:pt x="45" y="71"/>
                    </a:moveTo>
                    <a:lnTo>
                      <a:pt x="0" y="5"/>
                    </a:lnTo>
                    <a:lnTo>
                      <a:pt x="7" y="0"/>
                    </a:lnTo>
                    <a:lnTo>
                      <a:pt x="45" y="71"/>
                    </a:lnTo>
                    <a:close/>
                  </a:path>
                </a:pathLst>
              </a:custGeom>
              <a:solidFill>
                <a:srgbClr val="FF0000"/>
              </a:solidFill>
              <a:ln w="9525">
                <a:noFill/>
                <a:round/>
                <a:headEnd/>
                <a:tailEnd/>
              </a:ln>
            </p:spPr>
            <p:txBody>
              <a:bodyPr/>
              <a:lstStyle/>
              <a:p>
                <a:endParaRPr lang="ja-JP" altLang="en-US"/>
              </a:p>
            </p:txBody>
          </p:sp>
          <p:sp>
            <p:nvSpPr>
              <p:cNvPr id="1622" name="Freeform 1056"/>
              <p:cNvSpPr>
                <a:spLocks/>
              </p:cNvSpPr>
              <p:nvPr/>
            </p:nvSpPr>
            <p:spPr bwMode="auto">
              <a:xfrm>
                <a:off x="3640" y="1290"/>
                <a:ext cx="18" cy="21"/>
              </a:xfrm>
              <a:custGeom>
                <a:avLst/>
                <a:gdLst/>
                <a:ahLst/>
                <a:cxnLst>
                  <a:cxn ang="0">
                    <a:pos x="0" y="26"/>
                  </a:cxn>
                  <a:cxn ang="0">
                    <a:pos x="51" y="0"/>
                  </a:cxn>
                  <a:cxn ang="0">
                    <a:pos x="89" y="71"/>
                  </a:cxn>
                  <a:cxn ang="0">
                    <a:pos x="126" y="141"/>
                  </a:cxn>
                  <a:cxn ang="0">
                    <a:pos x="76" y="169"/>
                  </a:cxn>
                  <a:cxn ang="0">
                    <a:pos x="38" y="97"/>
                  </a:cxn>
                  <a:cxn ang="0">
                    <a:pos x="0" y="26"/>
                  </a:cxn>
                </a:cxnLst>
                <a:rect l="0" t="0" r="r" b="b"/>
                <a:pathLst>
                  <a:path w="126" h="169">
                    <a:moveTo>
                      <a:pt x="0" y="26"/>
                    </a:moveTo>
                    <a:lnTo>
                      <a:pt x="51" y="0"/>
                    </a:lnTo>
                    <a:lnTo>
                      <a:pt x="89" y="71"/>
                    </a:lnTo>
                    <a:lnTo>
                      <a:pt x="126" y="141"/>
                    </a:lnTo>
                    <a:lnTo>
                      <a:pt x="76" y="169"/>
                    </a:lnTo>
                    <a:lnTo>
                      <a:pt x="38" y="97"/>
                    </a:lnTo>
                    <a:lnTo>
                      <a:pt x="0" y="26"/>
                    </a:lnTo>
                    <a:close/>
                  </a:path>
                </a:pathLst>
              </a:custGeom>
              <a:solidFill>
                <a:srgbClr val="FF0000"/>
              </a:solidFill>
              <a:ln w="9525">
                <a:noFill/>
                <a:round/>
                <a:headEnd/>
                <a:tailEnd/>
              </a:ln>
            </p:spPr>
            <p:txBody>
              <a:bodyPr/>
              <a:lstStyle/>
              <a:p>
                <a:endParaRPr lang="ja-JP" altLang="en-US"/>
              </a:p>
            </p:txBody>
          </p:sp>
          <p:sp>
            <p:nvSpPr>
              <p:cNvPr id="1623" name="Freeform 1057"/>
              <p:cNvSpPr>
                <a:spLocks/>
              </p:cNvSpPr>
              <p:nvPr/>
            </p:nvSpPr>
            <p:spPr bwMode="auto">
              <a:xfrm>
                <a:off x="3647" y="1289"/>
                <a:ext cx="5" cy="10"/>
              </a:xfrm>
              <a:custGeom>
                <a:avLst/>
                <a:gdLst/>
                <a:ahLst/>
                <a:cxnLst>
                  <a:cxn ang="0">
                    <a:pos x="38" y="74"/>
                  </a:cxn>
                  <a:cxn ang="0">
                    <a:pos x="0" y="3"/>
                  </a:cxn>
                  <a:cxn ang="0">
                    <a:pos x="7" y="0"/>
                  </a:cxn>
                  <a:cxn ang="0">
                    <a:pos x="38" y="74"/>
                  </a:cxn>
                </a:cxnLst>
                <a:rect l="0" t="0" r="r" b="b"/>
                <a:pathLst>
                  <a:path w="38" h="74">
                    <a:moveTo>
                      <a:pt x="38" y="74"/>
                    </a:moveTo>
                    <a:lnTo>
                      <a:pt x="0" y="3"/>
                    </a:lnTo>
                    <a:lnTo>
                      <a:pt x="7" y="0"/>
                    </a:lnTo>
                    <a:lnTo>
                      <a:pt x="38" y="74"/>
                    </a:lnTo>
                    <a:close/>
                  </a:path>
                </a:pathLst>
              </a:custGeom>
              <a:solidFill>
                <a:srgbClr val="FF0000"/>
              </a:solidFill>
              <a:ln w="9525">
                <a:noFill/>
                <a:round/>
                <a:headEnd/>
                <a:tailEnd/>
              </a:ln>
            </p:spPr>
            <p:txBody>
              <a:bodyPr/>
              <a:lstStyle/>
              <a:p>
                <a:endParaRPr lang="ja-JP" altLang="en-US"/>
              </a:p>
            </p:txBody>
          </p:sp>
          <p:sp>
            <p:nvSpPr>
              <p:cNvPr id="1624" name="Freeform 1058"/>
              <p:cNvSpPr>
                <a:spLocks/>
              </p:cNvSpPr>
              <p:nvPr/>
            </p:nvSpPr>
            <p:spPr bwMode="auto">
              <a:xfrm>
                <a:off x="3648" y="1287"/>
                <a:ext cx="16" cy="21"/>
              </a:xfrm>
              <a:custGeom>
                <a:avLst/>
                <a:gdLst/>
                <a:ahLst/>
                <a:cxnLst>
                  <a:cxn ang="0">
                    <a:pos x="0" y="22"/>
                  </a:cxn>
                  <a:cxn ang="0">
                    <a:pos x="54" y="0"/>
                  </a:cxn>
                  <a:cxn ang="0">
                    <a:pos x="84" y="75"/>
                  </a:cxn>
                  <a:cxn ang="0">
                    <a:pos x="114" y="148"/>
                  </a:cxn>
                  <a:cxn ang="0">
                    <a:pos x="61" y="171"/>
                  </a:cxn>
                  <a:cxn ang="0">
                    <a:pos x="31" y="96"/>
                  </a:cxn>
                  <a:cxn ang="0">
                    <a:pos x="0" y="22"/>
                  </a:cxn>
                </a:cxnLst>
                <a:rect l="0" t="0" r="r" b="b"/>
                <a:pathLst>
                  <a:path w="114" h="171">
                    <a:moveTo>
                      <a:pt x="0" y="22"/>
                    </a:moveTo>
                    <a:lnTo>
                      <a:pt x="54" y="0"/>
                    </a:lnTo>
                    <a:lnTo>
                      <a:pt x="84" y="75"/>
                    </a:lnTo>
                    <a:lnTo>
                      <a:pt x="114" y="148"/>
                    </a:lnTo>
                    <a:lnTo>
                      <a:pt x="61" y="171"/>
                    </a:lnTo>
                    <a:lnTo>
                      <a:pt x="31" y="96"/>
                    </a:lnTo>
                    <a:lnTo>
                      <a:pt x="0" y="22"/>
                    </a:lnTo>
                    <a:close/>
                  </a:path>
                </a:pathLst>
              </a:custGeom>
              <a:solidFill>
                <a:srgbClr val="FF0000"/>
              </a:solidFill>
              <a:ln w="9525">
                <a:noFill/>
                <a:round/>
                <a:headEnd/>
                <a:tailEnd/>
              </a:ln>
            </p:spPr>
            <p:txBody>
              <a:bodyPr/>
              <a:lstStyle/>
              <a:p>
                <a:endParaRPr lang="ja-JP" altLang="en-US"/>
              </a:p>
            </p:txBody>
          </p:sp>
          <p:sp>
            <p:nvSpPr>
              <p:cNvPr id="1625" name="Freeform 1059"/>
              <p:cNvSpPr>
                <a:spLocks/>
              </p:cNvSpPr>
              <p:nvPr/>
            </p:nvSpPr>
            <p:spPr bwMode="auto">
              <a:xfrm>
                <a:off x="3656" y="1286"/>
                <a:ext cx="4" cy="10"/>
              </a:xfrm>
              <a:custGeom>
                <a:avLst/>
                <a:gdLst/>
                <a:ahLst/>
                <a:cxnLst>
                  <a:cxn ang="0">
                    <a:pos x="30" y="77"/>
                  </a:cxn>
                  <a:cxn ang="0">
                    <a:pos x="0" y="2"/>
                  </a:cxn>
                  <a:cxn ang="0">
                    <a:pos x="8" y="0"/>
                  </a:cxn>
                  <a:cxn ang="0">
                    <a:pos x="30" y="77"/>
                  </a:cxn>
                </a:cxnLst>
                <a:rect l="0" t="0" r="r" b="b"/>
                <a:pathLst>
                  <a:path w="30" h="77">
                    <a:moveTo>
                      <a:pt x="30" y="77"/>
                    </a:moveTo>
                    <a:lnTo>
                      <a:pt x="0" y="2"/>
                    </a:lnTo>
                    <a:lnTo>
                      <a:pt x="8" y="0"/>
                    </a:lnTo>
                    <a:lnTo>
                      <a:pt x="30" y="77"/>
                    </a:lnTo>
                    <a:close/>
                  </a:path>
                </a:pathLst>
              </a:custGeom>
              <a:solidFill>
                <a:srgbClr val="FF0000"/>
              </a:solidFill>
              <a:ln w="9525">
                <a:noFill/>
                <a:round/>
                <a:headEnd/>
                <a:tailEnd/>
              </a:ln>
            </p:spPr>
            <p:txBody>
              <a:bodyPr/>
              <a:lstStyle/>
              <a:p>
                <a:endParaRPr lang="ja-JP" altLang="en-US"/>
              </a:p>
            </p:txBody>
          </p:sp>
          <p:sp>
            <p:nvSpPr>
              <p:cNvPr id="1626" name="Freeform 1060"/>
              <p:cNvSpPr>
                <a:spLocks/>
              </p:cNvSpPr>
              <p:nvPr/>
            </p:nvSpPr>
            <p:spPr bwMode="auto">
              <a:xfrm>
                <a:off x="3657" y="1284"/>
                <a:ext cx="14" cy="22"/>
              </a:xfrm>
              <a:custGeom>
                <a:avLst/>
                <a:gdLst/>
                <a:ahLst/>
                <a:cxnLst>
                  <a:cxn ang="0">
                    <a:pos x="0" y="16"/>
                  </a:cxn>
                  <a:cxn ang="0">
                    <a:pos x="56" y="0"/>
                  </a:cxn>
                  <a:cxn ang="0">
                    <a:pos x="77" y="77"/>
                  </a:cxn>
                  <a:cxn ang="0">
                    <a:pos x="100" y="154"/>
                  </a:cxn>
                  <a:cxn ang="0">
                    <a:pos x="44" y="170"/>
                  </a:cxn>
                  <a:cxn ang="0">
                    <a:pos x="22" y="93"/>
                  </a:cxn>
                  <a:cxn ang="0">
                    <a:pos x="0" y="16"/>
                  </a:cxn>
                </a:cxnLst>
                <a:rect l="0" t="0" r="r" b="b"/>
                <a:pathLst>
                  <a:path w="100" h="170">
                    <a:moveTo>
                      <a:pt x="0" y="16"/>
                    </a:moveTo>
                    <a:lnTo>
                      <a:pt x="56" y="0"/>
                    </a:lnTo>
                    <a:lnTo>
                      <a:pt x="77" y="77"/>
                    </a:lnTo>
                    <a:lnTo>
                      <a:pt x="100" y="154"/>
                    </a:lnTo>
                    <a:lnTo>
                      <a:pt x="44" y="170"/>
                    </a:lnTo>
                    <a:lnTo>
                      <a:pt x="22" y="93"/>
                    </a:lnTo>
                    <a:lnTo>
                      <a:pt x="0" y="16"/>
                    </a:lnTo>
                    <a:close/>
                  </a:path>
                </a:pathLst>
              </a:custGeom>
              <a:solidFill>
                <a:srgbClr val="FF0000"/>
              </a:solidFill>
              <a:ln w="9525">
                <a:noFill/>
                <a:round/>
                <a:headEnd/>
                <a:tailEnd/>
              </a:ln>
            </p:spPr>
            <p:txBody>
              <a:bodyPr/>
              <a:lstStyle/>
              <a:p>
                <a:endParaRPr lang="ja-JP" altLang="en-US"/>
              </a:p>
            </p:txBody>
          </p:sp>
          <p:sp>
            <p:nvSpPr>
              <p:cNvPr id="1627" name="Freeform 1061"/>
              <p:cNvSpPr>
                <a:spLocks/>
              </p:cNvSpPr>
              <p:nvPr/>
            </p:nvSpPr>
            <p:spPr bwMode="auto">
              <a:xfrm>
                <a:off x="3665" y="1284"/>
                <a:ext cx="3" cy="10"/>
              </a:xfrm>
              <a:custGeom>
                <a:avLst/>
                <a:gdLst/>
                <a:ahLst/>
                <a:cxnLst>
                  <a:cxn ang="0">
                    <a:pos x="21" y="79"/>
                  </a:cxn>
                  <a:cxn ang="0">
                    <a:pos x="0" y="2"/>
                  </a:cxn>
                  <a:cxn ang="0">
                    <a:pos x="9" y="0"/>
                  </a:cxn>
                  <a:cxn ang="0">
                    <a:pos x="21" y="79"/>
                  </a:cxn>
                </a:cxnLst>
                <a:rect l="0" t="0" r="r" b="b"/>
                <a:pathLst>
                  <a:path w="21" h="79">
                    <a:moveTo>
                      <a:pt x="21" y="79"/>
                    </a:moveTo>
                    <a:lnTo>
                      <a:pt x="0" y="2"/>
                    </a:lnTo>
                    <a:lnTo>
                      <a:pt x="9" y="0"/>
                    </a:lnTo>
                    <a:lnTo>
                      <a:pt x="21" y="79"/>
                    </a:lnTo>
                    <a:close/>
                  </a:path>
                </a:pathLst>
              </a:custGeom>
              <a:solidFill>
                <a:srgbClr val="FF0000"/>
              </a:solidFill>
              <a:ln w="9525">
                <a:noFill/>
                <a:round/>
                <a:headEnd/>
                <a:tailEnd/>
              </a:ln>
            </p:spPr>
            <p:txBody>
              <a:bodyPr/>
              <a:lstStyle/>
              <a:p>
                <a:endParaRPr lang="ja-JP" altLang="en-US"/>
              </a:p>
            </p:txBody>
          </p:sp>
          <p:sp>
            <p:nvSpPr>
              <p:cNvPr id="1628" name="Freeform 1062"/>
              <p:cNvSpPr>
                <a:spLocks/>
              </p:cNvSpPr>
              <p:nvPr/>
            </p:nvSpPr>
            <p:spPr bwMode="auto">
              <a:xfrm>
                <a:off x="3666" y="1283"/>
                <a:ext cx="12" cy="21"/>
              </a:xfrm>
              <a:custGeom>
                <a:avLst/>
                <a:gdLst/>
                <a:ahLst/>
                <a:cxnLst>
                  <a:cxn ang="0">
                    <a:pos x="0" y="10"/>
                  </a:cxn>
                  <a:cxn ang="0">
                    <a:pos x="57" y="0"/>
                  </a:cxn>
                  <a:cxn ang="0">
                    <a:pos x="71" y="79"/>
                  </a:cxn>
                  <a:cxn ang="0">
                    <a:pos x="83" y="158"/>
                  </a:cxn>
                  <a:cxn ang="0">
                    <a:pos x="26" y="168"/>
                  </a:cxn>
                  <a:cxn ang="0">
                    <a:pos x="12" y="89"/>
                  </a:cxn>
                  <a:cxn ang="0">
                    <a:pos x="0" y="10"/>
                  </a:cxn>
                </a:cxnLst>
                <a:rect l="0" t="0" r="r" b="b"/>
                <a:pathLst>
                  <a:path w="83" h="168">
                    <a:moveTo>
                      <a:pt x="0" y="10"/>
                    </a:moveTo>
                    <a:lnTo>
                      <a:pt x="57" y="0"/>
                    </a:lnTo>
                    <a:lnTo>
                      <a:pt x="71" y="79"/>
                    </a:lnTo>
                    <a:lnTo>
                      <a:pt x="83" y="158"/>
                    </a:lnTo>
                    <a:lnTo>
                      <a:pt x="26" y="168"/>
                    </a:lnTo>
                    <a:lnTo>
                      <a:pt x="12" y="89"/>
                    </a:lnTo>
                    <a:lnTo>
                      <a:pt x="0" y="10"/>
                    </a:lnTo>
                    <a:close/>
                  </a:path>
                </a:pathLst>
              </a:custGeom>
              <a:solidFill>
                <a:srgbClr val="FF0000"/>
              </a:solidFill>
              <a:ln w="9525">
                <a:noFill/>
                <a:round/>
                <a:headEnd/>
                <a:tailEnd/>
              </a:ln>
            </p:spPr>
            <p:txBody>
              <a:bodyPr/>
              <a:lstStyle/>
              <a:p>
                <a:endParaRPr lang="ja-JP" altLang="en-US"/>
              </a:p>
            </p:txBody>
          </p:sp>
          <p:sp>
            <p:nvSpPr>
              <p:cNvPr id="1629" name="Freeform 1063"/>
              <p:cNvSpPr>
                <a:spLocks/>
              </p:cNvSpPr>
              <p:nvPr/>
            </p:nvSpPr>
            <p:spPr bwMode="auto">
              <a:xfrm>
                <a:off x="3674" y="1283"/>
                <a:ext cx="2" cy="10"/>
              </a:xfrm>
              <a:custGeom>
                <a:avLst/>
                <a:gdLst/>
                <a:ahLst/>
                <a:cxnLst>
                  <a:cxn ang="0">
                    <a:pos x="14" y="80"/>
                  </a:cxn>
                  <a:cxn ang="0">
                    <a:pos x="0" y="1"/>
                  </a:cxn>
                  <a:cxn ang="0">
                    <a:pos x="8" y="0"/>
                  </a:cxn>
                  <a:cxn ang="0">
                    <a:pos x="14" y="80"/>
                  </a:cxn>
                </a:cxnLst>
                <a:rect l="0" t="0" r="r" b="b"/>
                <a:pathLst>
                  <a:path w="14" h="80">
                    <a:moveTo>
                      <a:pt x="14" y="80"/>
                    </a:moveTo>
                    <a:lnTo>
                      <a:pt x="0" y="1"/>
                    </a:lnTo>
                    <a:lnTo>
                      <a:pt x="8" y="0"/>
                    </a:lnTo>
                    <a:lnTo>
                      <a:pt x="14" y="80"/>
                    </a:lnTo>
                    <a:close/>
                  </a:path>
                </a:pathLst>
              </a:custGeom>
              <a:solidFill>
                <a:srgbClr val="FF0000"/>
              </a:solidFill>
              <a:ln w="9525">
                <a:noFill/>
                <a:round/>
                <a:headEnd/>
                <a:tailEnd/>
              </a:ln>
            </p:spPr>
            <p:txBody>
              <a:bodyPr/>
              <a:lstStyle/>
              <a:p>
                <a:endParaRPr lang="ja-JP" altLang="en-US"/>
              </a:p>
            </p:txBody>
          </p:sp>
          <p:sp>
            <p:nvSpPr>
              <p:cNvPr id="1630" name="Freeform 1064"/>
              <p:cNvSpPr>
                <a:spLocks/>
              </p:cNvSpPr>
              <p:nvPr/>
            </p:nvSpPr>
            <p:spPr bwMode="auto">
              <a:xfrm>
                <a:off x="3675" y="1282"/>
                <a:ext cx="10" cy="21"/>
              </a:xfrm>
              <a:custGeom>
                <a:avLst/>
                <a:gdLst/>
                <a:ahLst/>
                <a:cxnLst>
                  <a:cxn ang="0">
                    <a:pos x="0" y="3"/>
                  </a:cxn>
                  <a:cxn ang="0">
                    <a:pos x="60" y="0"/>
                  </a:cxn>
                  <a:cxn ang="0">
                    <a:pos x="65" y="80"/>
                  </a:cxn>
                  <a:cxn ang="0">
                    <a:pos x="69" y="160"/>
                  </a:cxn>
                  <a:cxn ang="0">
                    <a:pos x="10" y="163"/>
                  </a:cxn>
                  <a:cxn ang="0">
                    <a:pos x="6" y="83"/>
                  </a:cxn>
                  <a:cxn ang="0">
                    <a:pos x="0" y="3"/>
                  </a:cxn>
                </a:cxnLst>
                <a:rect l="0" t="0" r="r" b="b"/>
                <a:pathLst>
                  <a:path w="69" h="163">
                    <a:moveTo>
                      <a:pt x="0" y="3"/>
                    </a:moveTo>
                    <a:lnTo>
                      <a:pt x="60" y="0"/>
                    </a:lnTo>
                    <a:lnTo>
                      <a:pt x="65" y="80"/>
                    </a:lnTo>
                    <a:lnTo>
                      <a:pt x="69" y="160"/>
                    </a:lnTo>
                    <a:lnTo>
                      <a:pt x="10" y="163"/>
                    </a:lnTo>
                    <a:lnTo>
                      <a:pt x="6" y="83"/>
                    </a:lnTo>
                    <a:lnTo>
                      <a:pt x="0" y="3"/>
                    </a:lnTo>
                    <a:close/>
                  </a:path>
                </a:pathLst>
              </a:custGeom>
              <a:solidFill>
                <a:srgbClr val="FF0000"/>
              </a:solidFill>
              <a:ln w="9525">
                <a:noFill/>
                <a:round/>
                <a:headEnd/>
                <a:tailEnd/>
              </a:ln>
            </p:spPr>
            <p:txBody>
              <a:bodyPr/>
              <a:lstStyle/>
              <a:p>
                <a:endParaRPr lang="ja-JP" altLang="en-US"/>
              </a:p>
            </p:txBody>
          </p:sp>
          <p:sp>
            <p:nvSpPr>
              <p:cNvPr id="1631" name="Freeform 1065"/>
              <p:cNvSpPr>
                <a:spLocks/>
              </p:cNvSpPr>
              <p:nvPr/>
            </p:nvSpPr>
            <p:spPr bwMode="auto">
              <a:xfrm>
                <a:off x="3684" y="1282"/>
                <a:ext cx="1" cy="11"/>
              </a:xfrm>
              <a:custGeom>
                <a:avLst/>
                <a:gdLst/>
                <a:ahLst/>
                <a:cxnLst>
                  <a:cxn ang="0">
                    <a:pos x="5" y="80"/>
                  </a:cxn>
                  <a:cxn ang="0">
                    <a:pos x="0" y="0"/>
                  </a:cxn>
                  <a:cxn ang="0">
                    <a:pos x="9" y="0"/>
                  </a:cxn>
                  <a:cxn ang="0">
                    <a:pos x="5" y="80"/>
                  </a:cxn>
                </a:cxnLst>
                <a:rect l="0" t="0" r="r" b="b"/>
                <a:pathLst>
                  <a:path w="9" h="80">
                    <a:moveTo>
                      <a:pt x="5" y="80"/>
                    </a:moveTo>
                    <a:lnTo>
                      <a:pt x="0" y="0"/>
                    </a:lnTo>
                    <a:lnTo>
                      <a:pt x="9" y="0"/>
                    </a:lnTo>
                    <a:lnTo>
                      <a:pt x="5" y="80"/>
                    </a:lnTo>
                    <a:close/>
                  </a:path>
                </a:pathLst>
              </a:custGeom>
              <a:solidFill>
                <a:srgbClr val="FF0000"/>
              </a:solidFill>
              <a:ln w="9525">
                <a:noFill/>
                <a:round/>
                <a:headEnd/>
                <a:tailEnd/>
              </a:ln>
            </p:spPr>
            <p:txBody>
              <a:bodyPr/>
              <a:lstStyle/>
              <a:p>
                <a:endParaRPr lang="ja-JP" altLang="en-US"/>
              </a:p>
            </p:txBody>
          </p:sp>
          <p:sp>
            <p:nvSpPr>
              <p:cNvPr id="1632" name="Freeform 1066"/>
              <p:cNvSpPr>
                <a:spLocks/>
              </p:cNvSpPr>
              <p:nvPr/>
            </p:nvSpPr>
            <p:spPr bwMode="auto">
              <a:xfrm>
                <a:off x="3684" y="1282"/>
                <a:ext cx="10" cy="21"/>
              </a:xfrm>
              <a:custGeom>
                <a:avLst/>
                <a:gdLst/>
                <a:ahLst/>
                <a:cxnLst>
                  <a:cxn ang="0">
                    <a:pos x="9" y="0"/>
                  </a:cxn>
                  <a:cxn ang="0">
                    <a:pos x="69" y="3"/>
                  </a:cxn>
                  <a:cxn ang="0">
                    <a:pos x="64" y="83"/>
                  </a:cxn>
                  <a:cxn ang="0">
                    <a:pos x="59" y="163"/>
                  </a:cxn>
                  <a:cxn ang="0">
                    <a:pos x="0" y="160"/>
                  </a:cxn>
                  <a:cxn ang="0">
                    <a:pos x="5" y="80"/>
                  </a:cxn>
                  <a:cxn ang="0">
                    <a:pos x="9" y="0"/>
                  </a:cxn>
                </a:cxnLst>
                <a:rect l="0" t="0" r="r" b="b"/>
                <a:pathLst>
                  <a:path w="69" h="163">
                    <a:moveTo>
                      <a:pt x="9" y="0"/>
                    </a:moveTo>
                    <a:lnTo>
                      <a:pt x="69" y="3"/>
                    </a:lnTo>
                    <a:lnTo>
                      <a:pt x="64" y="83"/>
                    </a:lnTo>
                    <a:lnTo>
                      <a:pt x="59" y="163"/>
                    </a:lnTo>
                    <a:lnTo>
                      <a:pt x="0" y="160"/>
                    </a:lnTo>
                    <a:lnTo>
                      <a:pt x="5" y="80"/>
                    </a:lnTo>
                    <a:lnTo>
                      <a:pt x="9" y="0"/>
                    </a:lnTo>
                    <a:close/>
                  </a:path>
                </a:pathLst>
              </a:custGeom>
              <a:solidFill>
                <a:srgbClr val="FF0000"/>
              </a:solidFill>
              <a:ln w="9525">
                <a:noFill/>
                <a:round/>
                <a:headEnd/>
                <a:tailEnd/>
              </a:ln>
            </p:spPr>
            <p:txBody>
              <a:bodyPr/>
              <a:lstStyle/>
              <a:p>
                <a:endParaRPr lang="ja-JP" altLang="en-US"/>
              </a:p>
            </p:txBody>
          </p:sp>
          <p:sp>
            <p:nvSpPr>
              <p:cNvPr id="1633" name="Freeform 1067"/>
              <p:cNvSpPr>
                <a:spLocks/>
              </p:cNvSpPr>
              <p:nvPr/>
            </p:nvSpPr>
            <p:spPr bwMode="auto">
              <a:xfrm>
                <a:off x="3693" y="1283"/>
                <a:ext cx="2" cy="10"/>
              </a:xfrm>
              <a:custGeom>
                <a:avLst/>
                <a:gdLst/>
                <a:ahLst/>
                <a:cxnLst>
                  <a:cxn ang="0">
                    <a:pos x="0" y="80"/>
                  </a:cxn>
                  <a:cxn ang="0">
                    <a:pos x="5" y="0"/>
                  </a:cxn>
                  <a:cxn ang="0">
                    <a:pos x="13" y="1"/>
                  </a:cxn>
                  <a:cxn ang="0">
                    <a:pos x="0" y="80"/>
                  </a:cxn>
                </a:cxnLst>
                <a:rect l="0" t="0" r="r" b="b"/>
                <a:pathLst>
                  <a:path w="13" h="80">
                    <a:moveTo>
                      <a:pt x="0" y="80"/>
                    </a:moveTo>
                    <a:lnTo>
                      <a:pt x="5" y="0"/>
                    </a:lnTo>
                    <a:lnTo>
                      <a:pt x="13" y="1"/>
                    </a:lnTo>
                    <a:lnTo>
                      <a:pt x="0" y="80"/>
                    </a:lnTo>
                    <a:close/>
                  </a:path>
                </a:pathLst>
              </a:custGeom>
              <a:solidFill>
                <a:srgbClr val="FF0000"/>
              </a:solidFill>
              <a:ln w="9525">
                <a:noFill/>
                <a:round/>
                <a:headEnd/>
                <a:tailEnd/>
              </a:ln>
            </p:spPr>
            <p:txBody>
              <a:bodyPr/>
              <a:lstStyle/>
              <a:p>
                <a:endParaRPr lang="ja-JP" altLang="en-US"/>
              </a:p>
            </p:txBody>
          </p:sp>
          <p:sp>
            <p:nvSpPr>
              <p:cNvPr id="1634" name="Freeform 1068"/>
              <p:cNvSpPr>
                <a:spLocks/>
              </p:cNvSpPr>
              <p:nvPr/>
            </p:nvSpPr>
            <p:spPr bwMode="auto">
              <a:xfrm>
                <a:off x="3691" y="1283"/>
                <a:ext cx="12" cy="21"/>
              </a:xfrm>
              <a:custGeom>
                <a:avLst/>
                <a:gdLst/>
                <a:ahLst/>
                <a:cxnLst>
                  <a:cxn ang="0">
                    <a:pos x="26" y="0"/>
                  </a:cxn>
                  <a:cxn ang="0">
                    <a:pos x="84" y="10"/>
                  </a:cxn>
                  <a:cxn ang="0">
                    <a:pos x="71" y="89"/>
                  </a:cxn>
                  <a:cxn ang="0">
                    <a:pos x="57" y="168"/>
                  </a:cxn>
                  <a:cxn ang="0">
                    <a:pos x="0" y="158"/>
                  </a:cxn>
                  <a:cxn ang="0">
                    <a:pos x="13" y="79"/>
                  </a:cxn>
                  <a:cxn ang="0">
                    <a:pos x="26" y="0"/>
                  </a:cxn>
                </a:cxnLst>
                <a:rect l="0" t="0" r="r" b="b"/>
                <a:pathLst>
                  <a:path w="84" h="168">
                    <a:moveTo>
                      <a:pt x="26" y="0"/>
                    </a:moveTo>
                    <a:lnTo>
                      <a:pt x="84" y="10"/>
                    </a:lnTo>
                    <a:lnTo>
                      <a:pt x="71" y="89"/>
                    </a:lnTo>
                    <a:lnTo>
                      <a:pt x="57" y="168"/>
                    </a:lnTo>
                    <a:lnTo>
                      <a:pt x="0" y="158"/>
                    </a:lnTo>
                    <a:lnTo>
                      <a:pt x="13" y="79"/>
                    </a:lnTo>
                    <a:lnTo>
                      <a:pt x="26" y="0"/>
                    </a:lnTo>
                    <a:close/>
                  </a:path>
                </a:pathLst>
              </a:custGeom>
              <a:solidFill>
                <a:srgbClr val="FF0000"/>
              </a:solidFill>
              <a:ln w="9525">
                <a:noFill/>
                <a:round/>
                <a:headEnd/>
                <a:tailEnd/>
              </a:ln>
            </p:spPr>
            <p:txBody>
              <a:bodyPr/>
              <a:lstStyle/>
              <a:p>
                <a:endParaRPr lang="ja-JP" altLang="en-US"/>
              </a:p>
            </p:txBody>
          </p:sp>
          <p:sp>
            <p:nvSpPr>
              <p:cNvPr id="1635" name="Freeform 1069"/>
              <p:cNvSpPr>
                <a:spLocks/>
              </p:cNvSpPr>
              <p:nvPr/>
            </p:nvSpPr>
            <p:spPr bwMode="auto">
              <a:xfrm>
                <a:off x="3701" y="1284"/>
                <a:ext cx="3" cy="10"/>
              </a:xfrm>
              <a:custGeom>
                <a:avLst/>
                <a:gdLst/>
                <a:ahLst/>
                <a:cxnLst>
                  <a:cxn ang="0">
                    <a:pos x="0" y="79"/>
                  </a:cxn>
                  <a:cxn ang="0">
                    <a:pos x="13" y="0"/>
                  </a:cxn>
                  <a:cxn ang="0">
                    <a:pos x="21" y="2"/>
                  </a:cxn>
                  <a:cxn ang="0">
                    <a:pos x="0" y="79"/>
                  </a:cxn>
                </a:cxnLst>
                <a:rect l="0" t="0" r="r" b="b"/>
                <a:pathLst>
                  <a:path w="21" h="79">
                    <a:moveTo>
                      <a:pt x="0" y="79"/>
                    </a:moveTo>
                    <a:lnTo>
                      <a:pt x="13" y="0"/>
                    </a:lnTo>
                    <a:lnTo>
                      <a:pt x="21" y="2"/>
                    </a:lnTo>
                    <a:lnTo>
                      <a:pt x="0" y="79"/>
                    </a:lnTo>
                    <a:close/>
                  </a:path>
                </a:pathLst>
              </a:custGeom>
              <a:solidFill>
                <a:srgbClr val="FF0000"/>
              </a:solidFill>
              <a:ln w="9525">
                <a:noFill/>
                <a:round/>
                <a:headEnd/>
                <a:tailEnd/>
              </a:ln>
            </p:spPr>
            <p:txBody>
              <a:bodyPr/>
              <a:lstStyle/>
              <a:p>
                <a:endParaRPr lang="ja-JP" altLang="en-US"/>
              </a:p>
            </p:txBody>
          </p:sp>
          <p:sp>
            <p:nvSpPr>
              <p:cNvPr id="1636" name="Freeform 1070"/>
              <p:cNvSpPr>
                <a:spLocks/>
              </p:cNvSpPr>
              <p:nvPr/>
            </p:nvSpPr>
            <p:spPr bwMode="auto">
              <a:xfrm>
                <a:off x="3698" y="1284"/>
                <a:ext cx="15" cy="22"/>
              </a:xfrm>
              <a:custGeom>
                <a:avLst/>
                <a:gdLst/>
                <a:ahLst/>
                <a:cxnLst>
                  <a:cxn ang="0">
                    <a:pos x="43" y="0"/>
                  </a:cxn>
                  <a:cxn ang="0">
                    <a:pos x="100" y="16"/>
                  </a:cxn>
                  <a:cxn ang="0">
                    <a:pos x="77" y="93"/>
                  </a:cxn>
                  <a:cxn ang="0">
                    <a:pos x="55" y="170"/>
                  </a:cxn>
                  <a:cxn ang="0">
                    <a:pos x="0" y="154"/>
                  </a:cxn>
                  <a:cxn ang="0">
                    <a:pos x="22" y="77"/>
                  </a:cxn>
                  <a:cxn ang="0">
                    <a:pos x="43" y="0"/>
                  </a:cxn>
                </a:cxnLst>
                <a:rect l="0" t="0" r="r" b="b"/>
                <a:pathLst>
                  <a:path w="100" h="170">
                    <a:moveTo>
                      <a:pt x="43" y="0"/>
                    </a:moveTo>
                    <a:lnTo>
                      <a:pt x="100" y="16"/>
                    </a:lnTo>
                    <a:lnTo>
                      <a:pt x="77" y="93"/>
                    </a:lnTo>
                    <a:lnTo>
                      <a:pt x="55" y="170"/>
                    </a:lnTo>
                    <a:lnTo>
                      <a:pt x="0" y="154"/>
                    </a:lnTo>
                    <a:lnTo>
                      <a:pt x="22" y="77"/>
                    </a:lnTo>
                    <a:lnTo>
                      <a:pt x="43" y="0"/>
                    </a:lnTo>
                    <a:close/>
                  </a:path>
                </a:pathLst>
              </a:custGeom>
              <a:solidFill>
                <a:srgbClr val="FF0000"/>
              </a:solidFill>
              <a:ln w="9525">
                <a:noFill/>
                <a:round/>
                <a:headEnd/>
                <a:tailEnd/>
              </a:ln>
            </p:spPr>
            <p:txBody>
              <a:bodyPr/>
              <a:lstStyle/>
              <a:p>
                <a:endParaRPr lang="ja-JP" altLang="en-US"/>
              </a:p>
            </p:txBody>
          </p:sp>
          <p:sp>
            <p:nvSpPr>
              <p:cNvPr id="1637" name="Freeform 1071"/>
              <p:cNvSpPr>
                <a:spLocks/>
              </p:cNvSpPr>
              <p:nvPr/>
            </p:nvSpPr>
            <p:spPr bwMode="auto">
              <a:xfrm>
                <a:off x="3709" y="1286"/>
                <a:ext cx="5" cy="10"/>
              </a:xfrm>
              <a:custGeom>
                <a:avLst/>
                <a:gdLst/>
                <a:ahLst/>
                <a:cxnLst>
                  <a:cxn ang="0">
                    <a:pos x="0" y="77"/>
                  </a:cxn>
                  <a:cxn ang="0">
                    <a:pos x="23" y="0"/>
                  </a:cxn>
                  <a:cxn ang="0">
                    <a:pos x="30" y="2"/>
                  </a:cxn>
                  <a:cxn ang="0">
                    <a:pos x="0" y="77"/>
                  </a:cxn>
                </a:cxnLst>
                <a:rect l="0" t="0" r="r" b="b"/>
                <a:pathLst>
                  <a:path w="30" h="77">
                    <a:moveTo>
                      <a:pt x="0" y="77"/>
                    </a:moveTo>
                    <a:lnTo>
                      <a:pt x="23" y="0"/>
                    </a:lnTo>
                    <a:lnTo>
                      <a:pt x="30" y="2"/>
                    </a:lnTo>
                    <a:lnTo>
                      <a:pt x="0" y="77"/>
                    </a:lnTo>
                    <a:close/>
                  </a:path>
                </a:pathLst>
              </a:custGeom>
              <a:solidFill>
                <a:srgbClr val="FF0000"/>
              </a:solidFill>
              <a:ln w="9525">
                <a:noFill/>
                <a:round/>
                <a:headEnd/>
                <a:tailEnd/>
              </a:ln>
            </p:spPr>
            <p:txBody>
              <a:bodyPr/>
              <a:lstStyle/>
              <a:p>
                <a:endParaRPr lang="ja-JP" altLang="en-US"/>
              </a:p>
            </p:txBody>
          </p:sp>
          <p:sp>
            <p:nvSpPr>
              <p:cNvPr id="1638" name="Freeform 1072"/>
              <p:cNvSpPr>
                <a:spLocks/>
              </p:cNvSpPr>
              <p:nvPr/>
            </p:nvSpPr>
            <p:spPr bwMode="auto">
              <a:xfrm>
                <a:off x="3705" y="1287"/>
                <a:ext cx="16" cy="21"/>
              </a:xfrm>
              <a:custGeom>
                <a:avLst/>
                <a:gdLst/>
                <a:ahLst/>
                <a:cxnLst>
                  <a:cxn ang="0">
                    <a:pos x="59" y="0"/>
                  </a:cxn>
                  <a:cxn ang="0">
                    <a:pos x="113" y="22"/>
                  </a:cxn>
                  <a:cxn ang="0">
                    <a:pos x="82" y="96"/>
                  </a:cxn>
                  <a:cxn ang="0">
                    <a:pos x="53" y="171"/>
                  </a:cxn>
                  <a:cxn ang="0">
                    <a:pos x="0" y="148"/>
                  </a:cxn>
                  <a:cxn ang="0">
                    <a:pos x="29" y="75"/>
                  </a:cxn>
                  <a:cxn ang="0">
                    <a:pos x="59" y="0"/>
                  </a:cxn>
                </a:cxnLst>
                <a:rect l="0" t="0" r="r" b="b"/>
                <a:pathLst>
                  <a:path w="113" h="171">
                    <a:moveTo>
                      <a:pt x="59" y="0"/>
                    </a:moveTo>
                    <a:lnTo>
                      <a:pt x="113" y="22"/>
                    </a:lnTo>
                    <a:lnTo>
                      <a:pt x="82" y="96"/>
                    </a:lnTo>
                    <a:lnTo>
                      <a:pt x="53" y="171"/>
                    </a:lnTo>
                    <a:lnTo>
                      <a:pt x="0" y="148"/>
                    </a:lnTo>
                    <a:lnTo>
                      <a:pt x="29" y="75"/>
                    </a:lnTo>
                    <a:lnTo>
                      <a:pt x="59" y="0"/>
                    </a:lnTo>
                    <a:close/>
                  </a:path>
                </a:pathLst>
              </a:custGeom>
              <a:solidFill>
                <a:srgbClr val="FF0000"/>
              </a:solidFill>
              <a:ln w="9525">
                <a:noFill/>
                <a:round/>
                <a:headEnd/>
                <a:tailEnd/>
              </a:ln>
            </p:spPr>
            <p:txBody>
              <a:bodyPr/>
              <a:lstStyle/>
              <a:p>
                <a:endParaRPr lang="ja-JP" altLang="en-US"/>
              </a:p>
            </p:txBody>
          </p:sp>
          <p:sp>
            <p:nvSpPr>
              <p:cNvPr id="1639" name="Freeform 1073"/>
              <p:cNvSpPr>
                <a:spLocks/>
              </p:cNvSpPr>
              <p:nvPr/>
            </p:nvSpPr>
            <p:spPr bwMode="auto">
              <a:xfrm>
                <a:off x="3717" y="1289"/>
                <a:ext cx="5" cy="10"/>
              </a:xfrm>
              <a:custGeom>
                <a:avLst/>
                <a:gdLst/>
                <a:ahLst/>
                <a:cxnLst>
                  <a:cxn ang="0">
                    <a:pos x="0" y="74"/>
                  </a:cxn>
                  <a:cxn ang="0">
                    <a:pos x="31" y="0"/>
                  </a:cxn>
                  <a:cxn ang="0">
                    <a:pos x="39" y="3"/>
                  </a:cxn>
                  <a:cxn ang="0">
                    <a:pos x="0" y="74"/>
                  </a:cxn>
                </a:cxnLst>
                <a:rect l="0" t="0" r="r" b="b"/>
                <a:pathLst>
                  <a:path w="39" h="74">
                    <a:moveTo>
                      <a:pt x="0" y="74"/>
                    </a:moveTo>
                    <a:lnTo>
                      <a:pt x="31" y="0"/>
                    </a:lnTo>
                    <a:lnTo>
                      <a:pt x="39" y="3"/>
                    </a:lnTo>
                    <a:lnTo>
                      <a:pt x="0" y="74"/>
                    </a:lnTo>
                    <a:close/>
                  </a:path>
                </a:pathLst>
              </a:custGeom>
              <a:solidFill>
                <a:srgbClr val="FF0000"/>
              </a:solidFill>
              <a:ln w="9525">
                <a:noFill/>
                <a:round/>
                <a:headEnd/>
                <a:tailEnd/>
              </a:ln>
            </p:spPr>
            <p:txBody>
              <a:bodyPr/>
              <a:lstStyle/>
              <a:p>
                <a:endParaRPr lang="ja-JP" altLang="en-US"/>
              </a:p>
            </p:txBody>
          </p:sp>
          <p:sp>
            <p:nvSpPr>
              <p:cNvPr id="1640" name="Freeform 1074"/>
              <p:cNvSpPr>
                <a:spLocks/>
              </p:cNvSpPr>
              <p:nvPr/>
            </p:nvSpPr>
            <p:spPr bwMode="auto">
              <a:xfrm>
                <a:off x="3712" y="1290"/>
                <a:ext cx="18" cy="21"/>
              </a:xfrm>
              <a:custGeom>
                <a:avLst/>
                <a:gdLst/>
                <a:ahLst/>
                <a:cxnLst>
                  <a:cxn ang="0">
                    <a:pos x="76" y="0"/>
                  </a:cxn>
                  <a:cxn ang="0">
                    <a:pos x="127" y="26"/>
                  </a:cxn>
                  <a:cxn ang="0">
                    <a:pos x="88" y="97"/>
                  </a:cxn>
                  <a:cxn ang="0">
                    <a:pos x="50" y="169"/>
                  </a:cxn>
                  <a:cxn ang="0">
                    <a:pos x="0" y="141"/>
                  </a:cxn>
                  <a:cxn ang="0">
                    <a:pos x="37" y="71"/>
                  </a:cxn>
                  <a:cxn ang="0">
                    <a:pos x="76" y="0"/>
                  </a:cxn>
                </a:cxnLst>
                <a:rect l="0" t="0" r="r" b="b"/>
                <a:pathLst>
                  <a:path w="127" h="169">
                    <a:moveTo>
                      <a:pt x="76" y="0"/>
                    </a:moveTo>
                    <a:lnTo>
                      <a:pt x="127" y="26"/>
                    </a:lnTo>
                    <a:lnTo>
                      <a:pt x="88" y="97"/>
                    </a:lnTo>
                    <a:lnTo>
                      <a:pt x="50" y="169"/>
                    </a:lnTo>
                    <a:lnTo>
                      <a:pt x="0" y="141"/>
                    </a:lnTo>
                    <a:lnTo>
                      <a:pt x="37" y="71"/>
                    </a:lnTo>
                    <a:lnTo>
                      <a:pt x="76" y="0"/>
                    </a:lnTo>
                    <a:close/>
                  </a:path>
                </a:pathLst>
              </a:custGeom>
              <a:solidFill>
                <a:srgbClr val="FF0000"/>
              </a:solidFill>
              <a:ln w="9525">
                <a:noFill/>
                <a:round/>
                <a:headEnd/>
                <a:tailEnd/>
              </a:ln>
            </p:spPr>
            <p:txBody>
              <a:bodyPr/>
              <a:lstStyle/>
              <a:p>
                <a:endParaRPr lang="ja-JP" altLang="en-US"/>
              </a:p>
            </p:txBody>
          </p:sp>
          <p:sp>
            <p:nvSpPr>
              <p:cNvPr id="1641" name="Freeform 1075"/>
              <p:cNvSpPr>
                <a:spLocks/>
              </p:cNvSpPr>
              <p:nvPr/>
            </p:nvSpPr>
            <p:spPr bwMode="auto">
              <a:xfrm>
                <a:off x="3724" y="1293"/>
                <a:ext cx="7" cy="9"/>
              </a:xfrm>
              <a:custGeom>
                <a:avLst/>
                <a:gdLst/>
                <a:ahLst/>
                <a:cxnLst>
                  <a:cxn ang="0">
                    <a:pos x="0" y="71"/>
                  </a:cxn>
                  <a:cxn ang="0">
                    <a:pos x="39" y="0"/>
                  </a:cxn>
                  <a:cxn ang="0">
                    <a:pos x="45" y="5"/>
                  </a:cxn>
                  <a:cxn ang="0">
                    <a:pos x="0" y="71"/>
                  </a:cxn>
                </a:cxnLst>
                <a:rect l="0" t="0" r="r" b="b"/>
                <a:pathLst>
                  <a:path w="45" h="71">
                    <a:moveTo>
                      <a:pt x="0" y="71"/>
                    </a:moveTo>
                    <a:lnTo>
                      <a:pt x="39" y="0"/>
                    </a:lnTo>
                    <a:lnTo>
                      <a:pt x="45" y="5"/>
                    </a:lnTo>
                    <a:lnTo>
                      <a:pt x="0" y="71"/>
                    </a:lnTo>
                    <a:close/>
                  </a:path>
                </a:pathLst>
              </a:custGeom>
              <a:solidFill>
                <a:srgbClr val="FF0000"/>
              </a:solidFill>
              <a:ln w="9525">
                <a:noFill/>
                <a:round/>
                <a:headEnd/>
                <a:tailEnd/>
              </a:ln>
            </p:spPr>
            <p:txBody>
              <a:bodyPr/>
              <a:lstStyle/>
              <a:p>
                <a:endParaRPr lang="ja-JP" altLang="en-US"/>
              </a:p>
            </p:txBody>
          </p:sp>
          <p:sp>
            <p:nvSpPr>
              <p:cNvPr id="1642" name="Freeform 1076"/>
              <p:cNvSpPr>
                <a:spLocks/>
              </p:cNvSpPr>
              <p:nvPr/>
            </p:nvSpPr>
            <p:spPr bwMode="auto">
              <a:xfrm>
                <a:off x="3718" y="1294"/>
                <a:ext cx="19" cy="20"/>
              </a:xfrm>
              <a:custGeom>
                <a:avLst/>
                <a:gdLst/>
                <a:ahLst/>
                <a:cxnLst>
                  <a:cxn ang="0">
                    <a:pos x="89" y="0"/>
                  </a:cxn>
                  <a:cxn ang="0">
                    <a:pos x="137" y="31"/>
                  </a:cxn>
                  <a:cxn ang="0">
                    <a:pos x="92" y="98"/>
                  </a:cxn>
                  <a:cxn ang="0">
                    <a:pos x="48" y="165"/>
                  </a:cxn>
                  <a:cxn ang="0">
                    <a:pos x="0" y="134"/>
                  </a:cxn>
                  <a:cxn ang="0">
                    <a:pos x="44" y="66"/>
                  </a:cxn>
                  <a:cxn ang="0">
                    <a:pos x="89" y="0"/>
                  </a:cxn>
                </a:cxnLst>
                <a:rect l="0" t="0" r="r" b="b"/>
                <a:pathLst>
                  <a:path w="137" h="165">
                    <a:moveTo>
                      <a:pt x="89" y="0"/>
                    </a:moveTo>
                    <a:lnTo>
                      <a:pt x="137" y="31"/>
                    </a:lnTo>
                    <a:lnTo>
                      <a:pt x="92" y="98"/>
                    </a:lnTo>
                    <a:lnTo>
                      <a:pt x="48" y="165"/>
                    </a:lnTo>
                    <a:lnTo>
                      <a:pt x="0" y="134"/>
                    </a:lnTo>
                    <a:lnTo>
                      <a:pt x="44" y="66"/>
                    </a:lnTo>
                    <a:lnTo>
                      <a:pt x="89" y="0"/>
                    </a:lnTo>
                    <a:close/>
                  </a:path>
                </a:pathLst>
              </a:custGeom>
              <a:solidFill>
                <a:srgbClr val="FF0000"/>
              </a:solidFill>
              <a:ln w="9525">
                <a:noFill/>
                <a:round/>
                <a:headEnd/>
                <a:tailEnd/>
              </a:ln>
            </p:spPr>
            <p:txBody>
              <a:bodyPr/>
              <a:lstStyle/>
              <a:p>
                <a:endParaRPr lang="ja-JP" altLang="en-US"/>
              </a:p>
            </p:txBody>
          </p:sp>
          <p:sp>
            <p:nvSpPr>
              <p:cNvPr id="1643" name="Freeform 1077"/>
              <p:cNvSpPr>
                <a:spLocks/>
              </p:cNvSpPr>
              <p:nvPr/>
            </p:nvSpPr>
            <p:spPr bwMode="auto">
              <a:xfrm>
                <a:off x="3731" y="1298"/>
                <a:ext cx="7" cy="8"/>
              </a:xfrm>
              <a:custGeom>
                <a:avLst/>
                <a:gdLst/>
                <a:ahLst/>
                <a:cxnLst>
                  <a:cxn ang="0">
                    <a:pos x="0" y="67"/>
                  </a:cxn>
                  <a:cxn ang="0">
                    <a:pos x="45" y="0"/>
                  </a:cxn>
                  <a:cxn ang="0">
                    <a:pos x="51" y="6"/>
                  </a:cxn>
                  <a:cxn ang="0">
                    <a:pos x="0" y="67"/>
                  </a:cxn>
                </a:cxnLst>
                <a:rect l="0" t="0" r="r" b="b"/>
                <a:pathLst>
                  <a:path w="51" h="67">
                    <a:moveTo>
                      <a:pt x="0" y="67"/>
                    </a:moveTo>
                    <a:lnTo>
                      <a:pt x="45" y="0"/>
                    </a:lnTo>
                    <a:lnTo>
                      <a:pt x="51" y="6"/>
                    </a:lnTo>
                    <a:lnTo>
                      <a:pt x="0" y="67"/>
                    </a:lnTo>
                    <a:close/>
                  </a:path>
                </a:pathLst>
              </a:custGeom>
              <a:solidFill>
                <a:srgbClr val="FF0000"/>
              </a:solidFill>
              <a:ln w="9525">
                <a:noFill/>
                <a:round/>
                <a:headEnd/>
                <a:tailEnd/>
              </a:ln>
            </p:spPr>
            <p:txBody>
              <a:bodyPr/>
              <a:lstStyle/>
              <a:p>
                <a:endParaRPr lang="ja-JP" altLang="en-US"/>
              </a:p>
            </p:txBody>
          </p:sp>
          <p:sp>
            <p:nvSpPr>
              <p:cNvPr id="1644" name="Freeform 1078"/>
              <p:cNvSpPr>
                <a:spLocks/>
              </p:cNvSpPr>
              <p:nvPr/>
            </p:nvSpPr>
            <p:spPr bwMode="auto">
              <a:xfrm>
                <a:off x="3724" y="1298"/>
                <a:ext cx="21" cy="20"/>
              </a:xfrm>
              <a:custGeom>
                <a:avLst/>
                <a:gdLst/>
                <a:ahLst/>
                <a:cxnLst>
                  <a:cxn ang="0">
                    <a:pos x="102" y="0"/>
                  </a:cxn>
                  <a:cxn ang="0">
                    <a:pos x="147" y="35"/>
                  </a:cxn>
                  <a:cxn ang="0">
                    <a:pos x="96" y="98"/>
                  </a:cxn>
                  <a:cxn ang="0">
                    <a:pos x="45" y="160"/>
                  </a:cxn>
                  <a:cxn ang="0">
                    <a:pos x="0" y="123"/>
                  </a:cxn>
                  <a:cxn ang="0">
                    <a:pos x="51" y="61"/>
                  </a:cxn>
                  <a:cxn ang="0">
                    <a:pos x="102" y="0"/>
                  </a:cxn>
                </a:cxnLst>
                <a:rect l="0" t="0" r="r" b="b"/>
                <a:pathLst>
                  <a:path w="147" h="160">
                    <a:moveTo>
                      <a:pt x="102" y="0"/>
                    </a:moveTo>
                    <a:lnTo>
                      <a:pt x="147" y="35"/>
                    </a:lnTo>
                    <a:lnTo>
                      <a:pt x="96" y="98"/>
                    </a:lnTo>
                    <a:lnTo>
                      <a:pt x="45" y="160"/>
                    </a:lnTo>
                    <a:lnTo>
                      <a:pt x="0" y="123"/>
                    </a:lnTo>
                    <a:lnTo>
                      <a:pt x="51" y="61"/>
                    </a:lnTo>
                    <a:lnTo>
                      <a:pt x="102" y="0"/>
                    </a:lnTo>
                    <a:close/>
                  </a:path>
                </a:pathLst>
              </a:custGeom>
              <a:solidFill>
                <a:srgbClr val="FF0000"/>
              </a:solidFill>
              <a:ln w="9525">
                <a:noFill/>
                <a:round/>
                <a:headEnd/>
                <a:tailEnd/>
              </a:ln>
            </p:spPr>
            <p:txBody>
              <a:bodyPr/>
              <a:lstStyle/>
              <a:p>
                <a:endParaRPr lang="ja-JP" altLang="en-US"/>
              </a:p>
            </p:txBody>
          </p:sp>
          <p:sp>
            <p:nvSpPr>
              <p:cNvPr id="1645" name="Freeform 1079"/>
              <p:cNvSpPr>
                <a:spLocks/>
              </p:cNvSpPr>
              <p:nvPr/>
            </p:nvSpPr>
            <p:spPr bwMode="auto">
              <a:xfrm>
                <a:off x="3737" y="1303"/>
                <a:ext cx="9" cy="8"/>
              </a:xfrm>
              <a:custGeom>
                <a:avLst/>
                <a:gdLst/>
                <a:ahLst/>
                <a:cxnLst>
                  <a:cxn ang="0">
                    <a:pos x="0" y="63"/>
                  </a:cxn>
                  <a:cxn ang="0">
                    <a:pos x="51" y="0"/>
                  </a:cxn>
                  <a:cxn ang="0">
                    <a:pos x="57" y="6"/>
                  </a:cxn>
                  <a:cxn ang="0">
                    <a:pos x="0" y="63"/>
                  </a:cxn>
                </a:cxnLst>
                <a:rect l="0" t="0" r="r" b="b"/>
                <a:pathLst>
                  <a:path w="57" h="63">
                    <a:moveTo>
                      <a:pt x="0" y="63"/>
                    </a:moveTo>
                    <a:lnTo>
                      <a:pt x="51" y="0"/>
                    </a:lnTo>
                    <a:lnTo>
                      <a:pt x="57" y="6"/>
                    </a:lnTo>
                    <a:lnTo>
                      <a:pt x="0" y="63"/>
                    </a:lnTo>
                    <a:close/>
                  </a:path>
                </a:pathLst>
              </a:custGeom>
              <a:solidFill>
                <a:srgbClr val="FF0000"/>
              </a:solidFill>
              <a:ln w="9525">
                <a:noFill/>
                <a:round/>
                <a:headEnd/>
                <a:tailEnd/>
              </a:ln>
            </p:spPr>
            <p:txBody>
              <a:bodyPr/>
              <a:lstStyle/>
              <a:p>
                <a:endParaRPr lang="ja-JP" altLang="en-US"/>
              </a:p>
            </p:txBody>
          </p:sp>
          <p:sp>
            <p:nvSpPr>
              <p:cNvPr id="1646" name="Freeform 1080"/>
              <p:cNvSpPr>
                <a:spLocks/>
              </p:cNvSpPr>
              <p:nvPr/>
            </p:nvSpPr>
            <p:spPr bwMode="auto">
              <a:xfrm>
                <a:off x="3729" y="1303"/>
                <a:ext cx="23" cy="20"/>
              </a:xfrm>
              <a:custGeom>
                <a:avLst/>
                <a:gdLst/>
                <a:ahLst/>
                <a:cxnLst>
                  <a:cxn ang="0">
                    <a:pos x="115" y="0"/>
                  </a:cxn>
                  <a:cxn ang="0">
                    <a:pos x="157" y="41"/>
                  </a:cxn>
                  <a:cxn ang="0">
                    <a:pos x="99" y="98"/>
                  </a:cxn>
                  <a:cxn ang="0">
                    <a:pos x="42" y="155"/>
                  </a:cxn>
                  <a:cxn ang="0">
                    <a:pos x="0" y="114"/>
                  </a:cxn>
                  <a:cxn ang="0">
                    <a:pos x="58" y="57"/>
                  </a:cxn>
                  <a:cxn ang="0">
                    <a:pos x="115" y="0"/>
                  </a:cxn>
                </a:cxnLst>
                <a:rect l="0" t="0" r="r" b="b"/>
                <a:pathLst>
                  <a:path w="157" h="155">
                    <a:moveTo>
                      <a:pt x="115" y="0"/>
                    </a:moveTo>
                    <a:lnTo>
                      <a:pt x="157" y="41"/>
                    </a:lnTo>
                    <a:lnTo>
                      <a:pt x="99" y="98"/>
                    </a:lnTo>
                    <a:lnTo>
                      <a:pt x="42" y="155"/>
                    </a:lnTo>
                    <a:lnTo>
                      <a:pt x="0" y="114"/>
                    </a:lnTo>
                    <a:lnTo>
                      <a:pt x="58" y="57"/>
                    </a:lnTo>
                    <a:lnTo>
                      <a:pt x="115" y="0"/>
                    </a:lnTo>
                    <a:close/>
                  </a:path>
                </a:pathLst>
              </a:custGeom>
              <a:solidFill>
                <a:srgbClr val="FF0000"/>
              </a:solidFill>
              <a:ln w="9525">
                <a:noFill/>
                <a:round/>
                <a:headEnd/>
                <a:tailEnd/>
              </a:ln>
            </p:spPr>
            <p:txBody>
              <a:bodyPr/>
              <a:lstStyle/>
              <a:p>
                <a:endParaRPr lang="ja-JP" altLang="en-US"/>
              </a:p>
            </p:txBody>
          </p:sp>
          <p:sp>
            <p:nvSpPr>
              <p:cNvPr id="1647" name="Freeform 1081"/>
              <p:cNvSpPr>
                <a:spLocks/>
              </p:cNvSpPr>
              <p:nvPr/>
            </p:nvSpPr>
            <p:spPr bwMode="auto">
              <a:xfrm>
                <a:off x="3743" y="1309"/>
                <a:ext cx="9" cy="7"/>
              </a:xfrm>
              <a:custGeom>
                <a:avLst/>
                <a:gdLst/>
                <a:ahLst/>
                <a:cxnLst>
                  <a:cxn ang="0">
                    <a:pos x="0" y="57"/>
                  </a:cxn>
                  <a:cxn ang="0">
                    <a:pos x="58" y="0"/>
                  </a:cxn>
                  <a:cxn ang="0">
                    <a:pos x="62" y="5"/>
                  </a:cxn>
                  <a:cxn ang="0">
                    <a:pos x="0" y="57"/>
                  </a:cxn>
                </a:cxnLst>
                <a:rect l="0" t="0" r="r" b="b"/>
                <a:pathLst>
                  <a:path w="62" h="57">
                    <a:moveTo>
                      <a:pt x="0" y="57"/>
                    </a:moveTo>
                    <a:lnTo>
                      <a:pt x="58" y="0"/>
                    </a:lnTo>
                    <a:lnTo>
                      <a:pt x="62" y="5"/>
                    </a:lnTo>
                    <a:lnTo>
                      <a:pt x="0" y="57"/>
                    </a:lnTo>
                    <a:close/>
                  </a:path>
                </a:pathLst>
              </a:custGeom>
              <a:solidFill>
                <a:srgbClr val="FF0000"/>
              </a:solidFill>
              <a:ln w="9525">
                <a:noFill/>
                <a:round/>
                <a:headEnd/>
                <a:tailEnd/>
              </a:ln>
            </p:spPr>
            <p:txBody>
              <a:bodyPr/>
              <a:lstStyle/>
              <a:p>
                <a:endParaRPr lang="ja-JP" altLang="en-US"/>
              </a:p>
            </p:txBody>
          </p:sp>
          <p:sp>
            <p:nvSpPr>
              <p:cNvPr id="1648" name="Freeform 1082"/>
              <p:cNvSpPr>
                <a:spLocks/>
              </p:cNvSpPr>
              <p:nvPr/>
            </p:nvSpPr>
            <p:spPr bwMode="auto">
              <a:xfrm>
                <a:off x="3734" y="1309"/>
                <a:ext cx="24" cy="19"/>
              </a:xfrm>
              <a:custGeom>
                <a:avLst/>
                <a:gdLst/>
                <a:ahLst/>
                <a:cxnLst>
                  <a:cxn ang="0">
                    <a:pos x="124" y="0"/>
                  </a:cxn>
                  <a:cxn ang="0">
                    <a:pos x="162" y="45"/>
                  </a:cxn>
                  <a:cxn ang="0">
                    <a:pos x="99" y="96"/>
                  </a:cxn>
                  <a:cxn ang="0">
                    <a:pos x="38" y="148"/>
                  </a:cxn>
                  <a:cxn ang="0">
                    <a:pos x="0" y="102"/>
                  </a:cxn>
                  <a:cxn ang="0">
                    <a:pos x="62" y="52"/>
                  </a:cxn>
                  <a:cxn ang="0">
                    <a:pos x="124" y="0"/>
                  </a:cxn>
                </a:cxnLst>
                <a:rect l="0" t="0" r="r" b="b"/>
                <a:pathLst>
                  <a:path w="162" h="148">
                    <a:moveTo>
                      <a:pt x="124" y="0"/>
                    </a:moveTo>
                    <a:lnTo>
                      <a:pt x="162" y="45"/>
                    </a:lnTo>
                    <a:lnTo>
                      <a:pt x="99" y="96"/>
                    </a:lnTo>
                    <a:lnTo>
                      <a:pt x="38" y="148"/>
                    </a:lnTo>
                    <a:lnTo>
                      <a:pt x="0" y="102"/>
                    </a:lnTo>
                    <a:lnTo>
                      <a:pt x="62" y="52"/>
                    </a:lnTo>
                    <a:lnTo>
                      <a:pt x="124" y="0"/>
                    </a:lnTo>
                    <a:close/>
                  </a:path>
                </a:pathLst>
              </a:custGeom>
              <a:solidFill>
                <a:srgbClr val="FF0000"/>
              </a:solidFill>
              <a:ln w="9525">
                <a:noFill/>
                <a:round/>
                <a:headEnd/>
                <a:tailEnd/>
              </a:ln>
            </p:spPr>
            <p:txBody>
              <a:bodyPr/>
              <a:lstStyle/>
              <a:p>
                <a:endParaRPr lang="ja-JP" altLang="en-US"/>
              </a:p>
            </p:txBody>
          </p:sp>
          <p:sp>
            <p:nvSpPr>
              <p:cNvPr id="1649" name="Freeform 1083"/>
              <p:cNvSpPr>
                <a:spLocks/>
              </p:cNvSpPr>
              <p:nvPr/>
            </p:nvSpPr>
            <p:spPr bwMode="auto">
              <a:xfrm>
                <a:off x="3749" y="1315"/>
                <a:ext cx="9" cy="6"/>
              </a:xfrm>
              <a:custGeom>
                <a:avLst/>
                <a:gdLst/>
                <a:ahLst/>
                <a:cxnLst>
                  <a:cxn ang="0">
                    <a:pos x="0" y="51"/>
                  </a:cxn>
                  <a:cxn ang="0">
                    <a:pos x="63" y="0"/>
                  </a:cxn>
                  <a:cxn ang="0">
                    <a:pos x="67" y="7"/>
                  </a:cxn>
                  <a:cxn ang="0">
                    <a:pos x="0" y="51"/>
                  </a:cxn>
                </a:cxnLst>
                <a:rect l="0" t="0" r="r" b="b"/>
                <a:pathLst>
                  <a:path w="67" h="51">
                    <a:moveTo>
                      <a:pt x="0" y="51"/>
                    </a:moveTo>
                    <a:lnTo>
                      <a:pt x="63" y="0"/>
                    </a:lnTo>
                    <a:lnTo>
                      <a:pt x="67" y="7"/>
                    </a:lnTo>
                    <a:lnTo>
                      <a:pt x="0" y="51"/>
                    </a:lnTo>
                    <a:close/>
                  </a:path>
                </a:pathLst>
              </a:custGeom>
              <a:solidFill>
                <a:srgbClr val="FF0000"/>
              </a:solidFill>
              <a:ln w="9525">
                <a:noFill/>
                <a:round/>
                <a:headEnd/>
                <a:tailEnd/>
              </a:ln>
            </p:spPr>
            <p:txBody>
              <a:bodyPr/>
              <a:lstStyle/>
              <a:p>
                <a:endParaRPr lang="ja-JP" altLang="en-US"/>
              </a:p>
            </p:txBody>
          </p:sp>
          <p:sp>
            <p:nvSpPr>
              <p:cNvPr id="1650" name="Freeform 1084"/>
              <p:cNvSpPr>
                <a:spLocks/>
              </p:cNvSpPr>
              <p:nvPr/>
            </p:nvSpPr>
            <p:spPr bwMode="auto">
              <a:xfrm>
                <a:off x="3739" y="1316"/>
                <a:ext cx="24" cy="17"/>
              </a:xfrm>
              <a:custGeom>
                <a:avLst/>
                <a:gdLst/>
                <a:ahLst/>
                <a:cxnLst>
                  <a:cxn ang="0">
                    <a:pos x="133" y="0"/>
                  </a:cxn>
                  <a:cxn ang="0">
                    <a:pos x="166" y="48"/>
                  </a:cxn>
                  <a:cxn ang="0">
                    <a:pos x="100" y="94"/>
                  </a:cxn>
                  <a:cxn ang="0">
                    <a:pos x="34" y="138"/>
                  </a:cxn>
                  <a:cxn ang="0">
                    <a:pos x="0" y="90"/>
                  </a:cxn>
                  <a:cxn ang="0">
                    <a:pos x="66" y="44"/>
                  </a:cxn>
                  <a:cxn ang="0">
                    <a:pos x="133" y="0"/>
                  </a:cxn>
                </a:cxnLst>
                <a:rect l="0" t="0" r="r" b="b"/>
                <a:pathLst>
                  <a:path w="166" h="138">
                    <a:moveTo>
                      <a:pt x="133" y="0"/>
                    </a:moveTo>
                    <a:lnTo>
                      <a:pt x="166" y="48"/>
                    </a:lnTo>
                    <a:lnTo>
                      <a:pt x="100" y="94"/>
                    </a:lnTo>
                    <a:lnTo>
                      <a:pt x="34" y="138"/>
                    </a:lnTo>
                    <a:lnTo>
                      <a:pt x="0" y="90"/>
                    </a:lnTo>
                    <a:lnTo>
                      <a:pt x="66" y="44"/>
                    </a:lnTo>
                    <a:lnTo>
                      <a:pt x="133" y="0"/>
                    </a:lnTo>
                    <a:close/>
                  </a:path>
                </a:pathLst>
              </a:custGeom>
              <a:solidFill>
                <a:srgbClr val="FF0000"/>
              </a:solidFill>
              <a:ln w="9525">
                <a:noFill/>
                <a:round/>
                <a:headEnd/>
                <a:tailEnd/>
              </a:ln>
            </p:spPr>
            <p:txBody>
              <a:bodyPr/>
              <a:lstStyle/>
              <a:p>
                <a:endParaRPr lang="ja-JP" altLang="en-US"/>
              </a:p>
            </p:txBody>
          </p:sp>
          <p:sp>
            <p:nvSpPr>
              <p:cNvPr id="1651" name="Freeform 1085"/>
              <p:cNvSpPr>
                <a:spLocks/>
              </p:cNvSpPr>
              <p:nvPr/>
            </p:nvSpPr>
            <p:spPr bwMode="auto">
              <a:xfrm>
                <a:off x="3753" y="1322"/>
                <a:ext cx="11" cy="5"/>
              </a:xfrm>
              <a:custGeom>
                <a:avLst/>
                <a:gdLst/>
                <a:ahLst/>
                <a:cxnLst>
                  <a:cxn ang="0">
                    <a:pos x="0" y="46"/>
                  </a:cxn>
                  <a:cxn ang="0">
                    <a:pos x="66" y="0"/>
                  </a:cxn>
                  <a:cxn ang="0">
                    <a:pos x="71" y="7"/>
                  </a:cxn>
                  <a:cxn ang="0">
                    <a:pos x="0" y="46"/>
                  </a:cxn>
                </a:cxnLst>
                <a:rect l="0" t="0" r="r" b="b"/>
                <a:pathLst>
                  <a:path w="71" h="46">
                    <a:moveTo>
                      <a:pt x="0" y="46"/>
                    </a:moveTo>
                    <a:lnTo>
                      <a:pt x="66" y="0"/>
                    </a:lnTo>
                    <a:lnTo>
                      <a:pt x="71" y="7"/>
                    </a:lnTo>
                    <a:lnTo>
                      <a:pt x="0" y="46"/>
                    </a:lnTo>
                    <a:close/>
                  </a:path>
                </a:pathLst>
              </a:custGeom>
              <a:solidFill>
                <a:srgbClr val="FF0000"/>
              </a:solidFill>
              <a:ln w="9525">
                <a:noFill/>
                <a:round/>
                <a:headEnd/>
                <a:tailEnd/>
              </a:ln>
            </p:spPr>
            <p:txBody>
              <a:bodyPr/>
              <a:lstStyle/>
              <a:p>
                <a:endParaRPr lang="ja-JP" altLang="en-US"/>
              </a:p>
            </p:txBody>
          </p:sp>
          <p:sp>
            <p:nvSpPr>
              <p:cNvPr id="1652" name="Freeform 1086"/>
              <p:cNvSpPr>
                <a:spLocks/>
              </p:cNvSpPr>
              <p:nvPr/>
            </p:nvSpPr>
            <p:spPr bwMode="auto">
              <a:xfrm>
                <a:off x="3743" y="1323"/>
                <a:ext cx="25" cy="16"/>
              </a:xfrm>
              <a:custGeom>
                <a:avLst/>
                <a:gdLst/>
                <a:ahLst/>
                <a:cxnLst>
                  <a:cxn ang="0">
                    <a:pos x="142" y="0"/>
                  </a:cxn>
                  <a:cxn ang="0">
                    <a:pos x="171" y="51"/>
                  </a:cxn>
                  <a:cxn ang="0">
                    <a:pos x="100" y="90"/>
                  </a:cxn>
                  <a:cxn ang="0">
                    <a:pos x="30" y="129"/>
                  </a:cxn>
                  <a:cxn ang="0">
                    <a:pos x="0" y="77"/>
                  </a:cxn>
                  <a:cxn ang="0">
                    <a:pos x="71" y="39"/>
                  </a:cxn>
                  <a:cxn ang="0">
                    <a:pos x="142" y="0"/>
                  </a:cxn>
                </a:cxnLst>
                <a:rect l="0" t="0" r="r" b="b"/>
                <a:pathLst>
                  <a:path w="171" h="129">
                    <a:moveTo>
                      <a:pt x="142" y="0"/>
                    </a:moveTo>
                    <a:lnTo>
                      <a:pt x="171" y="51"/>
                    </a:lnTo>
                    <a:lnTo>
                      <a:pt x="100" y="90"/>
                    </a:lnTo>
                    <a:lnTo>
                      <a:pt x="30" y="129"/>
                    </a:lnTo>
                    <a:lnTo>
                      <a:pt x="0" y="77"/>
                    </a:lnTo>
                    <a:lnTo>
                      <a:pt x="71" y="39"/>
                    </a:lnTo>
                    <a:lnTo>
                      <a:pt x="142" y="0"/>
                    </a:lnTo>
                    <a:close/>
                  </a:path>
                </a:pathLst>
              </a:custGeom>
              <a:solidFill>
                <a:srgbClr val="FF0000"/>
              </a:solidFill>
              <a:ln w="9525">
                <a:noFill/>
                <a:round/>
                <a:headEnd/>
                <a:tailEnd/>
              </a:ln>
            </p:spPr>
            <p:txBody>
              <a:bodyPr/>
              <a:lstStyle/>
              <a:p>
                <a:endParaRPr lang="ja-JP" altLang="en-US"/>
              </a:p>
            </p:txBody>
          </p:sp>
          <p:sp>
            <p:nvSpPr>
              <p:cNvPr id="1653" name="Freeform 1087"/>
              <p:cNvSpPr>
                <a:spLocks/>
              </p:cNvSpPr>
              <p:nvPr/>
            </p:nvSpPr>
            <p:spPr bwMode="auto">
              <a:xfrm>
                <a:off x="3758" y="1329"/>
                <a:ext cx="10" cy="5"/>
              </a:xfrm>
              <a:custGeom>
                <a:avLst/>
                <a:gdLst/>
                <a:ahLst/>
                <a:cxnLst>
                  <a:cxn ang="0">
                    <a:pos x="0" y="39"/>
                  </a:cxn>
                  <a:cxn ang="0">
                    <a:pos x="71" y="0"/>
                  </a:cxn>
                  <a:cxn ang="0">
                    <a:pos x="74" y="7"/>
                  </a:cxn>
                  <a:cxn ang="0">
                    <a:pos x="0" y="39"/>
                  </a:cxn>
                </a:cxnLst>
                <a:rect l="0" t="0" r="r" b="b"/>
                <a:pathLst>
                  <a:path w="74" h="39">
                    <a:moveTo>
                      <a:pt x="0" y="39"/>
                    </a:moveTo>
                    <a:lnTo>
                      <a:pt x="71" y="0"/>
                    </a:lnTo>
                    <a:lnTo>
                      <a:pt x="74" y="7"/>
                    </a:lnTo>
                    <a:lnTo>
                      <a:pt x="0" y="39"/>
                    </a:lnTo>
                    <a:close/>
                  </a:path>
                </a:pathLst>
              </a:custGeom>
              <a:solidFill>
                <a:srgbClr val="FF0000"/>
              </a:solidFill>
              <a:ln w="9525">
                <a:noFill/>
                <a:round/>
                <a:headEnd/>
                <a:tailEnd/>
              </a:ln>
            </p:spPr>
            <p:txBody>
              <a:bodyPr/>
              <a:lstStyle/>
              <a:p>
                <a:endParaRPr lang="ja-JP" altLang="en-US"/>
              </a:p>
            </p:txBody>
          </p:sp>
          <p:sp>
            <p:nvSpPr>
              <p:cNvPr id="1654" name="Freeform 1088"/>
              <p:cNvSpPr>
                <a:spLocks/>
              </p:cNvSpPr>
              <p:nvPr/>
            </p:nvSpPr>
            <p:spPr bwMode="auto">
              <a:xfrm>
                <a:off x="3747" y="1330"/>
                <a:ext cx="25" cy="15"/>
              </a:xfrm>
              <a:custGeom>
                <a:avLst/>
                <a:gdLst/>
                <a:ahLst/>
                <a:cxnLst>
                  <a:cxn ang="0">
                    <a:pos x="148" y="0"/>
                  </a:cxn>
                  <a:cxn ang="0">
                    <a:pos x="173" y="56"/>
                  </a:cxn>
                  <a:cxn ang="0">
                    <a:pos x="99" y="87"/>
                  </a:cxn>
                  <a:cxn ang="0">
                    <a:pos x="24" y="120"/>
                  </a:cxn>
                  <a:cxn ang="0">
                    <a:pos x="0" y="65"/>
                  </a:cxn>
                  <a:cxn ang="0">
                    <a:pos x="74" y="32"/>
                  </a:cxn>
                  <a:cxn ang="0">
                    <a:pos x="148" y="0"/>
                  </a:cxn>
                </a:cxnLst>
                <a:rect l="0" t="0" r="r" b="b"/>
                <a:pathLst>
                  <a:path w="173" h="120">
                    <a:moveTo>
                      <a:pt x="148" y="0"/>
                    </a:moveTo>
                    <a:lnTo>
                      <a:pt x="173" y="56"/>
                    </a:lnTo>
                    <a:lnTo>
                      <a:pt x="99" y="87"/>
                    </a:lnTo>
                    <a:lnTo>
                      <a:pt x="24" y="120"/>
                    </a:lnTo>
                    <a:lnTo>
                      <a:pt x="0" y="65"/>
                    </a:lnTo>
                    <a:lnTo>
                      <a:pt x="74" y="32"/>
                    </a:lnTo>
                    <a:lnTo>
                      <a:pt x="148" y="0"/>
                    </a:lnTo>
                    <a:close/>
                  </a:path>
                </a:pathLst>
              </a:custGeom>
              <a:solidFill>
                <a:srgbClr val="FF0000"/>
              </a:solidFill>
              <a:ln w="9525">
                <a:noFill/>
                <a:round/>
                <a:headEnd/>
                <a:tailEnd/>
              </a:ln>
            </p:spPr>
            <p:txBody>
              <a:bodyPr/>
              <a:lstStyle/>
              <a:p>
                <a:endParaRPr lang="ja-JP" altLang="en-US"/>
              </a:p>
            </p:txBody>
          </p:sp>
          <p:sp>
            <p:nvSpPr>
              <p:cNvPr id="1655" name="Freeform 1089"/>
              <p:cNvSpPr>
                <a:spLocks/>
              </p:cNvSpPr>
              <p:nvPr/>
            </p:nvSpPr>
            <p:spPr bwMode="auto">
              <a:xfrm>
                <a:off x="3761" y="1337"/>
                <a:ext cx="11" cy="4"/>
              </a:xfrm>
              <a:custGeom>
                <a:avLst/>
                <a:gdLst/>
                <a:ahLst/>
                <a:cxnLst>
                  <a:cxn ang="0">
                    <a:pos x="0" y="31"/>
                  </a:cxn>
                  <a:cxn ang="0">
                    <a:pos x="74" y="0"/>
                  </a:cxn>
                  <a:cxn ang="0">
                    <a:pos x="76" y="6"/>
                  </a:cxn>
                  <a:cxn ang="0">
                    <a:pos x="0" y="31"/>
                  </a:cxn>
                </a:cxnLst>
                <a:rect l="0" t="0" r="r" b="b"/>
                <a:pathLst>
                  <a:path w="76" h="31">
                    <a:moveTo>
                      <a:pt x="0" y="31"/>
                    </a:moveTo>
                    <a:lnTo>
                      <a:pt x="74" y="0"/>
                    </a:lnTo>
                    <a:lnTo>
                      <a:pt x="76" y="6"/>
                    </a:lnTo>
                    <a:lnTo>
                      <a:pt x="0" y="31"/>
                    </a:lnTo>
                    <a:close/>
                  </a:path>
                </a:pathLst>
              </a:custGeom>
              <a:solidFill>
                <a:srgbClr val="FF0000"/>
              </a:solidFill>
              <a:ln w="9525">
                <a:noFill/>
                <a:round/>
                <a:headEnd/>
                <a:tailEnd/>
              </a:ln>
            </p:spPr>
            <p:txBody>
              <a:bodyPr/>
              <a:lstStyle/>
              <a:p>
                <a:endParaRPr lang="ja-JP" altLang="en-US"/>
              </a:p>
            </p:txBody>
          </p:sp>
          <p:sp>
            <p:nvSpPr>
              <p:cNvPr id="1656" name="Freeform 1090"/>
              <p:cNvSpPr>
                <a:spLocks/>
              </p:cNvSpPr>
              <p:nvPr/>
            </p:nvSpPr>
            <p:spPr bwMode="auto">
              <a:xfrm>
                <a:off x="3750" y="1338"/>
                <a:ext cx="25" cy="13"/>
              </a:xfrm>
              <a:custGeom>
                <a:avLst/>
                <a:gdLst/>
                <a:ahLst/>
                <a:cxnLst>
                  <a:cxn ang="0">
                    <a:pos x="153" y="0"/>
                  </a:cxn>
                  <a:cxn ang="0">
                    <a:pos x="173" y="59"/>
                  </a:cxn>
                  <a:cxn ang="0">
                    <a:pos x="96" y="84"/>
                  </a:cxn>
                  <a:cxn ang="0">
                    <a:pos x="19" y="110"/>
                  </a:cxn>
                  <a:cxn ang="0">
                    <a:pos x="0" y="51"/>
                  </a:cxn>
                  <a:cxn ang="0">
                    <a:pos x="77" y="25"/>
                  </a:cxn>
                  <a:cxn ang="0">
                    <a:pos x="153" y="0"/>
                  </a:cxn>
                </a:cxnLst>
                <a:rect l="0" t="0" r="r" b="b"/>
                <a:pathLst>
                  <a:path w="173" h="110">
                    <a:moveTo>
                      <a:pt x="153" y="0"/>
                    </a:moveTo>
                    <a:lnTo>
                      <a:pt x="173" y="59"/>
                    </a:lnTo>
                    <a:lnTo>
                      <a:pt x="96" y="84"/>
                    </a:lnTo>
                    <a:lnTo>
                      <a:pt x="19" y="110"/>
                    </a:lnTo>
                    <a:lnTo>
                      <a:pt x="0" y="51"/>
                    </a:lnTo>
                    <a:lnTo>
                      <a:pt x="77" y="25"/>
                    </a:lnTo>
                    <a:lnTo>
                      <a:pt x="153" y="0"/>
                    </a:lnTo>
                    <a:close/>
                  </a:path>
                </a:pathLst>
              </a:custGeom>
              <a:solidFill>
                <a:srgbClr val="FF0000"/>
              </a:solidFill>
              <a:ln w="9525">
                <a:noFill/>
                <a:round/>
                <a:headEnd/>
                <a:tailEnd/>
              </a:ln>
            </p:spPr>
            <p:txBody>
              <a:bodyPr/>
              <a:lstStyle/>
              <a:p>
                <a:endParaRPr lang="ja-JP" altLang="en-US"/>
              </a:p>
            </p:txBody>
          </p:sp>
          <p:sp>
            <p:nvSpPr>
              <p:cNvPr id="1657" name="Freeform 1091"/>
              <p:cNvSpPr>
                <a:spLocks/>
              </p:cNvSpPr>
              <p:nvPr/>
            </p:nvSpPr>
            <p:spPr bwMode="auto">
              <a:xfrm>
                <a:off x="3764" y="1345"/>
                <a:ext cx="11" cy="3"/>
              </a:xfrm>
              <a:custGeom>
                <a:avLst/>
                <a:gdLst/>
                <a:ahLst/>
                <a:cxnLst>
                  <a:cxn ang="0">
                    <a:pos x="0" y="25"/>
                  </a:cxn>
                  <a:cxn ang="0">
                    <a:pos x="77" y="0"/>
                  </a:cxn>
                  <a:cxn ang="0">
                    <a:pos x="78" y="6"/>
                  </a:cxn>
                  <a:cxn ang="0">
                    <a:pos x="0" y="25"/>
                  </a:cxn>
                </a:cxnLst>
                <a:rect l="0" t="0" r="r" b="b"/>
                <a:pathLst>
                  <a:path w="78" h="25">
                    <a:moveTo>
                      <a:pt x="0" y="25"/>
                    </a:moveTo>
                    <a:lnTo>
                      <a:pt x="77" y="0"/>
                    </a:lnTo>
                    <a:lnTo>
                      <a:pt x="78" y="6"/>
                    </a:lnTo>
                    <a:lnTo>
                      <a:pt x="0" y="25"/>
                    </a:lnTo>
                    <a:close/>
                  </a:path>
                </a:pathLst>
              </a:custGeom>
              <a:solidFill>
                <a:srgbClr val="FF0000"/>
              </a:solidFill>
              <a:ln w="9525">
                <a:noFill/>
                <a:round/>
                <a:headEnd/>
                <a:tailEnd/>
              </a:ln>
            </p:spPr>
            <p:txBody>
              <a:bodyPr/>
              <a:lstStyle/>
              <a:p>
                <a:endParaRPr lang="ja-JP" altLang="en-US"/>
              </a:p>
            </p:txBody>
          </p:sp>
          <p:sp>
            <p:nvSpPr>
              <p:cNvPr id="1658" name="Freeform 1092"/>
              <p:cNvSpPr>
                <a:spLocks/>
              </p:cNvSpPr>
              <p:nvPr/>
            </p:nvSpPr>
            <p:spPr bwMode="auto">
              <a:xfrm>
                <a:off x="3753" y="1346"/>
                <a:ext cx="24" cy="12"/>
              </a:xfrm>
              <a:custGeom>
                <a:avLst/>
                <a:gdLst/>
                <a:ahLst/>
                <a:cxnLst>
                  <a:cxn ang="0">
                    <a:pos x="157" y="0"/>
                  </a:cxn>
                  <a:cxn ang="0">
                    <a:pos x="172" y="62"/>
                  </a:cxn>
                  <a:cxn ang="0">
                    <a:pos x="94" y="80"/>
                  </a:cxn>
                  <a:cxn ang="0">
                    <a:pos x="15" y="97"/>
                  </a:cxn>
                  <a:cxn ang="0">
                    <a:pos x="0" y="37"/>
                  </a:cxn>
                  <a:cxn ang="0">
                    <a:pos x="79" y="19"/>
                  </a:cxn>
                  <a:cxn ang="0">
                    <a:pos x="157" y="0"/>
                  </a:cxn>
                </a:cxnLst>
                <a:rect l="0" t="0" r="r" b="b"/>
                <a:pathLst>
                  <a:path w="172" h="97">
                    <a:moveTo>
                      <a:pt x="157" y="0"/>
                    </a:moveTo>
                    <a:lnTo>
                      <a:pt x="172" y="62"/>
                    </a:lnTo>
                    <a:lnTo>
                      <a:pt x="94" y="80"/>
                    </a:lnTo>
                    <a:lnTo>
                      <a:pt x="15" y="97"/>
                    </a:lnTo>
                    <a:lnTo>
                      <a:pt x="0" y="37"/>
                    </a:lnTo>
                    <a:lnTo>
                      <a:pt x="79" y="19"/>
                    </a:lnTo>
                    <a:lnTo>
                      <a:pt x="157" y="0"/>
                    </a:lnTo>
                    <a:close/>
                  </a:path>
                </a:pathLst>
              </a:custGeom>
              <a:solidFill>
                <a:srgbClr val="FF0000"/>
              </a:solidFill>
              <a:ln w="9525">
                <a:noFill/>
                <a:round/>
                <a:headEnd/>
                <a:tailEnd/>
              </a:ln>
            </p:spPr>
            <p:txBody>
              <a:bodyPr/>
              <a:lstStyle/>
              <a:p>
                <a:endParaRPr lang="ja-JP" altLang="en-US"/>
              </a:p>
            </p:txBody>
          </p:sp>
          <p:sp>
            <p:nvSpPr>
              <p:cNvPr id="1659" name="Freeform 1093"/>
              <p:cNvSpPr>
                <a:spLocks/>
              </p:cNvSpPr>
              <p:nvPr/>
            </p:nvSpPr>
            <p:spPr bwMode="auto">
              <a:xfrm>
                <a:off x="3766" y="1353"/>
                <a:ext cx="11" cy="3"/>
              </a:xfrm>
              <a:custGeom>
                <a:avLst/>
                <a:gdLst/>
                <a:ahLst/>
                <a:cxnLst>
                  <a:cxn ang="0">
                    <a:pos x="0" y="18"/>
                  </a:cxn>
                  <a:cxn ang="0">
                    <a:pos x="78" y="0"/>
                  </a:cxn>
                  <a:cxn ang="0">
                    <a:pos x="79" y="7"/>
                  </a:cxn>
                  <a:cxn ang="0">
                    <a:pos x="0" y="18"/>
                  </a:cxn>
                </a:cxnLst>
                <a:rect l="0" t="0" r="r" b="b"/>
                <a:pathLst>
                  <a:path w="79" h="18">
                    <a:moveTo>
                      <a:pt x="0" y="18"/>
                    </a:moveTo>
                    <a:lnTo>
                      <a:pt x="78" y="0"/>
                    </a:lnTo>
                    <a:lnTo>
                      <a:pt x="79" y="7"/>
                    </a:lnTo>
                    <a:lnTo>
                      <a:pt x="0" y="18"/>
                    </a:lnTo>
                    <a:close/>
                  </a:path>
                </a:pathLst>
              </a:custGeom>
              <a:solidFill>
                <a:srgbClr val="FF0000"/>
              </a:solidFill>
              <a:ln w="9525">
                <a:noFill/>
                <a:round/>
                <a:headEnd/>
                <a:tailEnd/>
              </a:ln>
            </p:spPr>
            <p:txBody>
              <a:bodyPr/>
              <a:lstStyle/>
              <a:p>
                <a:endParaRPr lang="ja-JP" altLang="en-US"/>
              </a:p>
            </p:txBody>
          </p:sp>
          <p:sp>
            <p:nvSpPr>
              <p:cNvPr id="1660" name="Freeform 1094"/>
              <p:cNvSpPr>
                <a:spLocks/>
              </p:cNvSpPr>
              <p:nvPr/>
            </p:nvSpPr>
            <p:spPr bwMode="auto">
              <a:xfrm>
                <a:off x="3755" y="1354"/>
                <a:ext cx="24" cy="11"/>
              </a:xfrm>
              <a:custGeom>
                <a:avLst/>
                <a:gdLst/>
                <a:ahLst/>
                <a:cxnLst>
                  <a:cxn ang="0">
                    <a:pos x="159" y="0"/>
                  </a:cxn>
                  <a:cxn ang="0">
                    <a:pos x="168" y="62"/>
                  </a:cxn>
                  <a:cxn ang="0">
                    <a:pos x="88" y="74"/>
                  </a:cxn>
                  <a:cxn ang="0">
                    <a:pos x="8" y="84"/>
                  </a:cxn>
                  <a:cxn ang="0">
                    <a:pos x="0" y="22"/>
                  </a:cxn>
                  <a:cxn ang="0">
                    <a:pos x="80" y="11"/>
                  </a:cxn>
                  <a:cxn ang="0">
                    <a:pos x="159" y="0"/>
                  </a:cxn>
                </a:cxnLst>
                <a:rect l="0" t="0" r="r" b="b"/>
                <a:pathLst>
                  <a:path w="168" h="84">
                    <a:moveTo>
                      <a:pt x="159" y="0"/>
                    </a:moveTo>
                    <a:lnTo>
                      <a:pt x="168" y="62"/>
                    </a:lnTo>
                    <a:lnTo>
                      <a:pt x="88" y="74"/>
                    </a:lnTo>
                    <a:lnTo>
                      <a:pt x="8" y="84"/>
                    </a:lnTo>
                    <a:lnTo>
                      <a:pt x="0" y="22"/>
                    </a:lnTo>
                    <a:lnTo>
                      <a:pt x="80" y="11"/>
                    </a:lnTo>
                    <a:lnTo>
                      <a:pt x="159" y="0"/>
                    </a:lnTo>
                    <a:close/>
                  </a:path>
                </a:pathLst>
              </a:custGeom>
              <a:solidFill>
                <a:srgbClr val="FF0000"/>
              </a:solidFill>
              <a:ln w="9525">
                <a:noFill/>
                <a:round/>
                <a:headEnd/>
                <a:tailEnd/>
              </a:ln>
            </p:spPr>
            <p:txBody>
              <a:bodyPr/>
              <a:lstStyle/>
              <a:p>
                <a:endParaRPr lang="ja-JP" altLang="en-US"/>
              </a:p>
            </p:txBody>
          </p:sp>
          <p:sp>
            <p:nvSpPr>
              <p:cNvPr id="1661" name="Freeform 1095"/>
              <p:cNvSpPr>
                <a:spLocks/>
              </p:cNvSpPr>
              <p:nvPr/>
            </p:nvSpPr>
            <p:spPr bwMode="auto">
              <a:xfrm>
                <a:off x="3767" y="1362"/>
                <a:ext cx="12" cy="2"/>
              </a:xfrm>
              <a:custGeom>
                <a:avLst/>
                <a:gdLst/>
                <a:ahLst/>
                <a:cxnLst>
                  <a:cxn ang="0">
                    <a:pos x="0" y="12"/>
                  </a:cxn>
                  <a:cxn ang="0">
                    <a:pos x="80" y="0"/>
                  </a:cxn>
                  <a:cxn ang="0">
                    <a:pos x="81" y="8"/>
                  </a:cxn>
                  <a:cxn ang="0">
                    <a:pos x="0" y="12"/>
                  </a:cxn>
                </a:cxnLst>
                <a:rect l="0" t="0" r="r" b="b"/>
                <a:pathLst>
                  <a:path w="81" h="12">
                    <a:moveTo>
                      <a:pt x="0" y="12"/>
                    </a:moveTo>
                    <a:lnTo>
                      <a:pt x="80" y="0"/>
                    </a:lnTo>
                    <a:lnTo>
                      <a:pt x="81" y="8"/>
                    </a:lnTo>
                    <a:lnTo>
                      <a:pt x="0" y="12"/>
                    </a:lnTo>
                    <a:close/>
                  </a:path>
                </a:pathLst>
              </a:custGeom>
              <a:solidFill>
                <a:srgbClr val="FF0000"/>
              </a:solidFill>
              <a:ln w="9525">
                <a:noFill/>
                <a:round/>
                <a:headEnd/>
                <a:tailEnd/>
              </a:ln>
            </p:spPr>
            <p:txBody>
              <a:bodyPr/>
              <a:lstStyle/>
              <a:p>
                <a:endParaRPr lang="ja-JP" altLang="en-US"/>
              </a:p>
            </p:txBody>
          </p:sp>
          <p:sp>
            <p:nvSpPr>
              <p:cNvPr id="1662" name="Freeform 1096"/>
              <p:cNvSpPr>
                <a:spLocks/>
              </p:cNvSpPr>
              <p:nvPr/>
            </p:nvSpPr>
            <p:spPr bwMode="auto">
              <a:xfrm>
                <a:off x="3756" y="1363"/>
                <a:ext cx="23" cy="9"/>
              </a:xfrm>
              <a:custGeom>
                <a:avLst/>
                <a:gdLst/>
                <a:ahLst/>
                <a:cxnLst>
                  <a:cxn ang="0">
                    <a:pos x="162" y="0"/>
                  </a:cxn>
                  <a:cxn ang="0">
                    <a:pos x="165" y="65"/>
                  </a:cxn>
                  <a:cxn ang="0">
                    <a:pos x="84" y="68"/>
                  </a:cxn>
                  <a:cxn ang="0">
                    <a:pos x="3" y="71"/>
                  </a:cxn>
                  <a:cxn ang="0">
                    <a:pos x="0" y="7"/>
                  </a:cxn>
                  <a:cxn ang="0">
                    <a:pos x="81" y="4"/>
                  </a:cxn>
                  <a:cxn ang="0">
                    <a:pos x="162" y="0"/>
                  </a:cxn>
                </a:cxnLst>
                <a:rect l="0" t="0" r="r" b="b"/>
                <a:pathLst>
                  <a:path w="165" h="71">
                    <a:moveTo>
                      <a:pt x="162" y="0"/>
                    </a:moveTo>
                    <a:lnTo>
                      <a:pt x="165" y="65"/>
                    </a:lnTo>
                    <a:lnTo>
                      <a:pt x="84" y="68"/>
                    </a:lnTo>
                    <a:lnTo>
                      <a:pt x="3" y="71"/>
                    </a:lnTo>
                    <a:lnTo>
                      <a:pt x="0" y="7"/>
                    </a:lnTo>
                    <a:lnTo>
                      <a:pt x="81" y="4"/>
                    </a:lnTo>
                    <a:lnTo>
                      <a:pt x="162" y="0"/>
                    </a:lnTo>
                    <a:close/>
                  </a:path>
                </a:pathLst>
              </a:custGeom>
              <a:solidFill>
                <a:srgbClr val="FF0000"/>
              </a:solidFill>
              <a:ln w="9525">
                <a:noFill/>
                <a:round/>
                <a:headEnd/>
                <a:tailEnd/>
              </a:ln>
            </p:spPr>
            <p:txBody>
              <a:bodyPr/>
              <a:lstStyle/>
              <a:p>
                <a:endParaRPr lang="ja-JP" altLang="en-US"/>
              </a:p>
            </p:txBody>
          </p:sp>
          <p:sp>
            <p:nvSpPr>
              <p:cNvPr id="1663" name="Freeform 1097"/>
              <p:cNvSpPr>
                <a:spLocks/>
              </p:cNvSpPr>
              <p:nvPr/>
            </p:nvSpPr>
            <p:spPr bwMode="auto">
              <a:xfrm>
                <a:off x="3768" y="1371"/>
                <a:ext cx="11" cy="1"/>
              </a:xfrm>
              <a:custGeom>
                <a:avLst/>
                <a:gdLst/>
                <a:ahLst/>
                <a:cxnLst>
                  <a:cxn ang="0">
                    <a:pos x="0" y="3"/>
                  </a:cxn>
                  <a:cxn ang="0">
                    <a:pos x="81" y="0"/>
                  </a:cxn>
                  <a:cxn ang="0">
                    <a:pos x="81" y="6"/>
                  </a:cxn>
                  <a:cxn ang="0">
                    <a:pos x="0" y="3"/>
                  </a:cxn>
                </a:cxnLst>
                <a:rect l="0" t="0" r="r" b="b"/>
                <a:pathLst>
                  <a:path w="81" h="6">
                    <a:moveTo>
                      <a:pt x="0" y="3"/>
                    </a:moveTo>
                    <a:lnTo>
                      <a:pt x="81" y="0"/>
                    </a:lnTo>
                    <a:lnTo>
                      <a:pt x="81" y="6"/>
                    </a:lnTo>
                    <a:lnTo>
                      <a:pt x="0" y="3"/>
                    </a:lnTo>
                    <a:close/>
                  </a:path>
                </a:pathLst>
              </a:custGeom>
              <a:solidFill>
                <a:srgbClr val="FF0000"/>
              </a:solidFill>
              <a:ln w="9525">
                <a:noFill/>
                <a:round/>
                <a:headEnd/>
                <a:tailEnd/>
              </a:ln>
            </p:spPr>
            <p:txBody>
              <a:bodyPr/>
              <a:lstStyle/>
              <a:p>
                <a:endParaRPr lang="ja-JP" altLang="en-US"/>
              </a:p>
            </p:txBody>
          </p:sp>
          <p:sp>
            <p:nvSpPr>
              <p:cNvPr id="1664" name="Freeform 1098"/>
              <p:cNvSpPr>
                <a:spLocks/>
              </p:cNvSpPr>
              <p:nvPr/>
            </p:nvSpPr>
            <p:spPr bwMode="auto">
              <a:xfrm>
                <a:off x="3756" y="1371"/>
                <a:ext cx="23" cy="9"/>
              </a:xfrm>
              <a:custGeom>
                <a:avLst/>
                <a:gdLst/>
                <a:ahLst/>
                <a:cxnLst>
                  <a:cxn ang="0">
                    <a:pos x="165" y="6"/>
                  </a:cxn>
                  <a:cxn ang="0">
                    <a:pos x="162" y="72"/>
                  </a:cxn>
                  <a:cxn ang="0">
                    <a:pos x="81" y="68"/>
                  </a:cxn>
                  <a:cxn ang="0">
                    <a:pos x="0" y="64"/>
                  </a:cxn>
                  <a:cxn ang="0">
                    <a:pos x="3" y="0"/>
                  </a:cxn>
                  <a:cxn ang="0">
                    <a:pos x="84" y="3"/>
                  </a:cxn>
                  <a:cxn ang="0">
                    <a:pos x="165" y="6"/>
                  </a:cxn>
                </a:cxnLst>
                <a:rect l="0" t="0" r="r" b="b"/>
                <a:pathLst>
                  <a:path w="165" h="72">
                    <a:moveTo>
                      <a:pt x="165" y="6"/>
                    </a:moveTo>
                    <a:lnTo>
                      <a:pt x="162" y="72"/>
                    </a:lnTo>
                    <a:lnTo>
                      <a:pt x="81" y="68"/>
                    </a:lnTo>
                    <a:lnTo>
                      <a:pt x="0" y="64"/>
                    </a:lnTo>
                    <a:lnTo>
                      <a:pt x="3" y="0"/>
                    </a:lnTo>
                    <a:lnTo>
                      <a:pt x="84" y="3"/>
                    </a:lnTo>
                    <a:lnTo>
                      <a:pt x="165" y="6"/>
                    </a:lnTo>
                    <a:close/>
                  </a:path>
                </a:pathLst>
              </a:custGeom>
              <a:solidFill>
                <a:srgbClr val="FF0000"/>
              </a:solidFill>
              <a:ln w="9525">
                <a:noFill/>
                <a:round/>
                <a:headEnd/>
                <a:tailEnd/>
              </a:ln>
            </p:spPr>
            <p:txBody>
              <a:bodyPr/>
              <a:lstStyle/>
              <a:p>
                <a:endParaRPr lang="ja-JP" altLang="en-US"/>
              </a:p>
            </p:txBody>
          </p:sp>
          <p:sp>
            <p:nvSpPr>
              <p:cNvPr id="1665" name="Freeform 1099"/>
              <p:cNvSpPr>
                <a:spLocks/>
              </p:cNvSpPr>
              <p:nvPr/>
            </p:nvSpPr>
            <p:spPr bwMode="auto">
              <a:xfrm>
                <a:off x="3767" y="1380"/>
                <a:ext cx="12" cy="1"/>
              </a:xfrm>
              <a:custGeom>
                <a:avLst/>
                <a:gdLst/>
                <a:ahLst/>
                <a:cxnLst>
                  <a:cxn ang="0">
                    <a:pos x="0" y="0"/>
                  </a:cxn>
                  <a:cxn ang="0">
                    <a:pos x="81" y="4"/>
                  </a:cxn>
                  <a:cxn ang="0">
                    <a:pos x="80" y="11"/>
                  </a:cxn>
                  <a:cxn ang="0">
                    <a:pos x="0" y="0"/>
                  </a:cxn>
                </a:cxnLst>
                <a:rect l="0" t="0" r="r" b="b"/>
                <a:pathLst>
                  <a:path w="81" h="11">
                    <a:moveTo>
                      <a:pt x="0" y="0"/>
                    </a:moveTo>
                    <a:lnTo>
                      <a:pt x="81" y="4"/>
                    </a:lnTo>
                    <a:lnTo>
                      <a:pt x="80" y="11"/>
                    </a:lnTo>
                    <a:lnTo>
                      <a:pt x="0" y="0"/>
                    </a:lnTo>
                    <a:close/>
                  </a:path>
                </a:pathLst>
              </a:custGeom>
              <a:solidFill>
                <a:srgbClr val="FF0000"/>
              </a:solidFill>
              <a:ln w="9525">
                <a:noFill/>
                <a:round/>
                <a:headEnd/>
                <a:tailEnd/>
              </a:ln>
            </p:spPr>
            <p:txBody>
              <a:bodyPr/>
              <a:lstStyle/>
              <a:p>
                <a:endParaRPr lang="ja-JP" altLang="en-US"/>
              </a:p>
            </p:txBody>
          </p:sp>
          <p:sp>
            <p:nvSpPr>
              <p:cNvPr id="1666" name="Freeform 1100"/>
              <p:cNvSpPr>
                <a:spLocks/>
              </p:cNvSpPr>
              <p:nvPr/>
            </p:nvSpPr>
            <p:spPr bwMode="auto">
              <a:xfrm>
                <a:off x="3755" y="1378"/>
                <a:ext cx="24" cy="11"/>
              </a:xfrm>
              <a:custGeom>
                <a:avLst/>
                <a:gdLst/>
                <a:ahLst/>
                <a:cxnLst>
                  <a:cxn ang="0">
                    <a:pos x="168" y="22"/>
                  </a:cxn>
                  <a:cxn ang="0">
                    <a:pos x="159" y="84"/>
                  </a:cxn>
                  <a:cxn ang="0">
                    <a:pos x="80" y="74"/>
                  </a:cxn>
                  <a:cxn ang="0">
                    <a:pos x="0" y="62"/>
                  </a:cxn>
                  <a:cxn ang="0">
                    <a:pos x="8" y="0"/>
                  </a:cxn>
                  <a:cxn ang="0">
                    <a:pos x="88" y="11"/>
                  </a:cxn>
                  <a:cxn ang="0">
                    <a:pos x="168" y="22"/>
                  </a:cxn>
                </a:cxnLst>
                <a:rect l="0" t="0" r="r" b="b"/>
                <a:pathLst>
                  <a:path w="168" h="84">
                    <a:moveTo>
                      <a:pt x="168" y="22"/>
                    </a:moveTo>
                    <a:lnTo>
                      <a:pt x="159" y="84"/>
                    </a:lnTo>
                    <a:lnTo>
                      <a:pt x="80" y="74"/>
                    </a:lnTo>
                    <a:lnTo>
                      <a:pt x="0" y="62"/>
                    </a:lnTo>
                    <a:lnTo>
                      <a:pt x="8" y="0"/>
                    </a:lnTo>
                    <a:lnTo>
                      <a:pt x="88" y="11"/>
                    </a:lnTo>
                    <a:lnTo>
                      <a:pt x="168" y="22"/>
                    </a:lnTo>
                    <a:close/>
                  </a:path>
                </a:pathLst>
              </a:custGeom>
              <a:solidFill>
                <a:srgbClr val="FF0000"/>
              </a:solidFill>
              <a:ln w="9525">
                <a:noFill/>
                <a:round/>
                <a:headEnd/>
                <a:tailEnd/>
              </a:ln>
            </p:spPr>
            <p:txBody>
              <a:bodyPr/>
              <a:lstStyle/>
              <a:p>
                <a:endParaRPr lang="ja-JP" altLang="en-US"/>
              </a:p>
            </p:txBody>
          </p:sp>
          <p:sp>
            <p:nvSpPr>
              <p:cNvPr id="1667" name="Freeform 1101"/>
              <p:cNvSpPr>
                <a:spLocks/>
              </p:cNvSpPr>
              <p:nvPr/>
            </p:nvSpPr>
            <p:spPr bwMode="auto">
              <a:xfrm>
                <a:off x="3766" y="1388"/>
                <a:ext cx="11" cy="2"/>
              </a:xfrm>
              <a:custGeom>
                <a:avLst/>
                <a:gdLst/>
                <a:ahLst/>
                <a:cxnLst>
                  <a:cxn ang="0">
                    <a:pos x="0" y="0"/>
                  </a:cxn>
                  <a:cxn ang="0">
                    <a:pos x="79" y="10"/>
                  </a:cxn>
                  <a:cxn ang="0">
                    <a:pos x="78" y="18"/>
                  </a:cxn>
                  <a:cxn ang="0">
                    <a:pos x="0" y="0"/>
                  </a:cxn>
                </a:cxnLst>
                <a:rect l="0" t="0" r="r" b="b"/>
                <a:pathLst>
                  <a:path w="79" h="18">
                    <a:moveTo>
                      <a:pt x="0" y="0"/>
                    </a:moveTo>
                    <a:lnTo>
                      <a:pt x="79" y="10"/>
                    </a:lnTo>
                    <a:lnTo>
                      <a:pt x="78" y="18"/>
                    </a:lnTo>
                    <a:lnTo>
                      <a:pt x="0" y="0"/>
                    </a:lnTo>
                    <a:close/>
                  </a:path>
                </a:pathLst>
              </a:custGeom>
              <a:solidFill>
                <a:srgbClr val="FF0000"/>
              </a:solidFill>
              <a:ln w="9525">
                <a:noFill/>
                <a:round/>
                <a:headEnd/>
                <a:tailEnd/>
              </a:ln>
            </p:spPr>
            <p:txBody>
              <a:bodyPr/>
              <a:lstStyle/>
              <a:p>
                <a:endParaRPr lang="ja-JP" altLang="en-US"/>
              </a:p>
            </p:txBody>
          </p:sp>
          <p:sp>
            <p:nvSpPr>
              <p:cNvPr id="1668" name="Freeform 1102"/>
              <p:cNvSpPr>
                <a:spLocks/>
              </p:cNvSpPr>
              <p:nvPr/>
            </p:nvSpPr>
            <p:spPr bwMode="auto">
              <a:xfrm>
                <a:off x="3753" y="1385"/>
                <a:ext cx="24" cy="12"/>
              </a:xfrm>
              <a:custGeom>
                <a:avLst/>
                <a:gdLst/>
                <a:ahLst/>
                <a:cxnLst>
                  <a:cxn ang="0">
                    <a:pos x="172" y="36"/>
                  </a:cxn>
                  <a:cxn ang="0">
                    <a:pos x="157" y="97"/>
                  </a:cxn>
                  <a:cxn ang="0">
                    <a:pos x="79" y="78"/>
                  </a:cxn>
                  <a:cxn ang="0">
                    <a:pos x="0" y="60"/>
                  </a:cxn>
                  <a:cxn ang="0">
                    <a:pos x="15" y="0"/>
                  </a:cxn>
                  <a:cxn ang="0">
                    <a:pos x="94" y="18"/>
                  </a:cxn>
                  <a:cxn ang="0">
                    <a:pos x="172" y="36"/>
                  </a:cxn>
                </a:cxnLst>
                <a:rect l="0" t="0" r="r" b="b"/>
                <a:pathLst>
                  <a:path w="172" h="97">
                    <a:moveTo>
                      <a:pt x="172" y="36"/>
                    </a:moveTo>
                    <a:lnTo>
                      <a:pt x="157" y="97"/>
                    </a:lnTo>
                    <a:lnTo>
                      <a:pt x="79" y="78"/>
                    </a:lnTo>
                    <a:lnTo>
                      <a:pt x="0" y="60"/>
                    </a:lnTo>
                    <a:lnTo>
                      <a:pt x="15" y="0"/>
                    </a:lnTo>
                    <a:lnTo>
                      <a:pt x="94" y="18"/>
                    </a:lnTo>
                    <a:lnTo>
                      <a:pt x="172" y="36"/>
                    </a:lnTo>
                    <a:close/>
                  </a:path>
                </a:pathLst>
              </a:custGeom>
              <a:solidFill>
                <a:srgbClr val="FF0000"/>
              </a:solidFill>
              <a:ln w="9525">
                <a:noFill/>
                <a:round/>
                <a:headEnd/>
                <a:tailEnd/>
              </a:ln>
            </p:spPr>
            <p:txBody>
              <a:bodyPr/>
              <a:lstStyle/>
              <a:p>
                <a:endParaRPr lang="ja-JP" altLang="en-US"/>
              </a:p>
            </p:txBody>
          </p:sp>
          <p:sp>
            <p:nvSpPr>
              <p:cNvPr id="1669" name="Freeform 1103"/>
              <p:cNvSpPr>
                <a:spLocks/>
              </p:cNvSpPr>
              <p:nvPr/>
            </p:nvSpPr>
            <p:spPr bwMode="auto">
              <a:xfrm>
                <a:off x="3764" y="1395"/>
                <a:ext cx="11" cy="3"/>
              </a:xfrm>
              <a:custGeom>
                <a:avLst/>
                <a:gdLst/>
                <a:ahLst/>
                <a:cxnLst>
                  <a:cxn ang="0">
                    <a:pos x="0" y="0"/>
                  </a:cxn>
                  <a:cxn ang="0">
                    <a:pos x="78" y="19"/>
                  </a:cxn>
                  <a:cxn ang="0">
                    <a:pos x="77" y="25"/>
                  </a:cxn>
                  <a:cxn ang="0">
                    <a:pos x="0" y="0"/>
                  </a:cxn>
                </a:cxnLst>
                <a:rect l="0" t="0" r="r" b="b"/>
                <a:pathLst>
                  <a:path w="78" h="25">
                    <a:moveTo>
                      <a:pt x="0" y="0"/>
                    </a:moveTo>
                    <a:lnTo>
                      <a:pt x="78" y="19"/>
                    </a:lnTo>
                    <a:lnTo>
                      <a:pt x="77" y="25"/>
                    </a:lnTo>
                    <a:lnTo>
                      <a:pt x="0" y="0"/>
                    </a:lnTo>
                    <a:close/>
                  </a:path>
                </a:pathLst>
              </a:custGeom>
              <a:solidFill>
                <a:srgbClr val="FF0000"/>
              </a:solidFill>
              <a:ln w="9525">
                <a:noFill/>
                <a:round/>
                <a:headEnd/>
                <a:tailEnd/>
              </a:ln>
            </p:spPr>
            <p:txBody>
              <a:bodyPr/>
              <a:lstStyle/>
              <a:p>
                <a:endParaRPr lang="ja-JP" altLang="en-US"/>
              </a:p>
            </p:txBody>
          </p:sp>
          <p:sp>
            <p:nvSpPr>
              <p:cNvPr id="1670" name="Freeform 1104"/>
              <p:cNvSpPr>
                <a:spLocks/>
              </p:cNvSpPr>
              <p:nvPr/>
            </p:nvSpPr>
            <p:spPr bwMode="auto">
              <a:xfrm>
                <a:off x="3750" y="1392"/>
                <a:ext cx="25" cy="14"/>
              </a:xfrm>
              <a:custGeom>
                <a:avLst/>
                <a:gdLst/>
                <a:ahLst/>
                <a:cxnLst>
                  <a:cxn ang="0">
                    <a:pos x="173" y="50"/>
                  </a:cxn>
                  <a:cxn ang="0">
                    <a:pos x="153" y="109"/>
                  </a:cxn>
                  <a:cxn ang="0">
                    <a:pos x="77" y="84"/>
                  </a:cxn>
                  <a:cxn ang="0">
                    <a:pos x="0" y="59"/>
                  </a:cxn>
                  <a:cxn ang="0">
                    <a:pos x="19" y="0"/>
                  </a:cxn>
                  <a:cxn ang="0">
                    <a:pos x="96" y="25"/>
                  </a:cxn>
                  <a:cxn ang="0">
                    <a:pos x="173" y="50"/>
                  </a:cxn>
                </a:cxnLst>
                <a:rect l="0" t="0" r="r" b="b"/>
                <a:pathLst>
                  <a:path w="173" h="109">
                    <a:moveTo>
                      <a:pt x="173" y="50"/>
                    </a:moveTo>
                    <a:lnTo>
                      <a:pt x="153" y="109"/>
                    </a:lnTo>
                    <a:lnTo>
                      <a:pt x="77" y="84"/>
                    </a:lnTo>
                    <a:lnTo>
                      <a:pt x="0" y="59"/>
                    </a:lnTo>
                    <a:lnTo>
                      <a:pt x="19" y="0"/>
                    </a:lnTo>
                    <a:lnTo>
                      <a:pt x="96" y="25"/>
                    </a:lnTo>
                    <a:lnTo>
                      <a:pt x="173" y="50"/>
                    </a:lnTo>
                    <a:close/>
                  </a:path>
                </a:pathLst>
              </a:custGeom>
              <a:solidFill>
                <a:srgbClr val="FF0000"/>
              </a:solidFill>
              <a:ln w="9525">
                <a:noFill/>
                <a:round/>
                <a:headEnd/>
                <a:tailEnd/>
              </a:ln>
            </p:spPr>
            <p:txBody>
              <a:bodyPr/>
              <a:lstStyle/>
              <a:p>
                <a:endParaRPr lang="ja-JP" altLang="en-US"/>
              </a:p>
            </p:txBody>
          </p:sp>
          <p:sp>
            <p:nvSpPr>
              <p:cNvPr id="1671" name="Freeform 1105"/>
              <p:cNvSpPr>
                <a:spLocks/>
              </p:cNvSpPr>
              <p:nvPr/>
            </p:nvSpPr>
            <p:spPr bwMode="auto">
              <a:xfrm>
                <a:off x="3761" y="1403"/>
                <a:ext cx="11" cy="3"/>
              </a:xfrm>
              <a:custGeom>
                <a:avLst/>
                <a:gdLst/>
                <a:ahLst/>
                <a:cxnLst>
                  <a:cxn ang="0">
                    <a:pos x="0" y="0"/>
                  </a:cxn>
                  <a:cxn ang="0">
                    <a:pos x="76" y="25"/>
                  </a:cxn>
                  <a:cxn ang="0">
                    <a:pos x="74" y="32"/>
                  </a:cxn>
                  <a:cxn ang="0">
                    <a:pos x="0" y="0"/>
                  </a:cxn>
                </a:cxnLst>
                <a:rect l="0" t="0" r="r" b="b"/>
                <a:pathLst>
                  <a:path w="76" h="32">
                    <a:moveTo>
                      <a:pt x="0" y="0"/>
                    </a:moveTo>
                    <a:lnTo>
                      <a:pt x="76" y="25"/>
                    </a:lnTo>
                    <a:lnTo>
                      <a:pt x="74" y="32"/>
                    </a:lnTo>
                    <a:lnTo>
                      <a:pt x="0" y="0"/>
                    </a:lnTo>
                    <a:close/>
                  </a:path>
                </a:pathLst>
              </a:custGeom>
              <a:solidFill>
                <a:srgbClr val="FF0000"/>
              </a:solidFill>
              <a:ln w="9525">
                <a:noFill/>
                <a:round/>
                <a:headEnd/>
                <a:tailEnd/>
              </a:ln>
            </p:spPr>
            <p:txBody>
              <a:bodyPr/>
              <a:lstStyle/>
              <a:p>
                <a:endParaRPr lang="ja-JP" altLang="en-US"/>
              </a:p>
            </p:txBody>
          </p:sp>
          <p:sp>
            <p:nvSpPr>
              <p:cNvPr id="1672" name="Freeform 1106"/>
              <p:cNvSpPr>
                <a:spLocks/>
              </p:cNvSpPr>
              <p:nvPr/>
            </p:nvSpPr>
            <p:spPr bwMode="auto">
              <a:xfrm>
                <a:off x="3747" y="1398"/>
                <a:ext cx="25" cy="15"/>
              </a:xfrm>
              <a:custGeom>
                <a:avLst/>
                <a:gdLst/>
                <a:ahLst/>
                <a:cxnLst>
                  <a:cxn ang="0">
                    <a:pos x="173" y="65"/>
                  </a:cxn>
                  <a:cxn ang="0">
                    <a:pos x="148" y="121"/>
                  </a:cxn>
                  <a:cxn ang="0">
                    <a:pos x="74" y="88"/>
                  </a:cxn>
                  <a:cxn ang="0">
                    <a:pos x="0" y="55"/>
                  </a:cxn>
                  <a:cxn ang="0">
                    <a:pos x="24" y="0"/>
                  </a:cxn>
                  <a:cxn ang="0">
                    <a:pos x="99" y="33"/>
                  </a:cxn>
                  <a:cxn ang="0">
                    <a:pos x="173" y="65"/>
                  </a:cxn>
                </a:cxnLst>
                <a:rect l="0" t="0" r="r" b="b"/>
                <a:pathLst>
                  <a:path w="173" h="121">
                    <a:moveTo>
                      <a:pt x="173" y="65"/>
                    </a:moveTo>
                    <a:lnTo>
                      <a:pt x="148" y="121"/>
                    </a:lnTo>
                    <a:lnTo>
                      <a:pt x="74" y="88"/>
                    </a:lnTo>
                    <a:lnTo>
                      <a:pt x="0" y="55"/>
                    </a:lnTo>
                    <a:lnTo>
                      <a:pt x="24" y="0"/>
                    </a:lnTo>
                    <a:lnTo>
                      <a:pt x="99" y="33"/>
                    </a:lnTo>
                    <a:lnTo>
                      <a:pt x="173" y="65"/>
                    </a:lnTo>
                    <a:close/>
                  </a:path>
                </a:pathLst>
              </a:custGeom>
              <a:solidFill>
                <a:srgbClr val="FF0000"/>
              </a:solidFill>
              <a:ln w="9525">
                <a:noFill/>
                <a:round/>
                <a:headEnd/>
                <a:tailEnd/>
              </a:ln>
            </p:spPr>
            <p:txBody>
              <a:bodyPr/>
              <a:lstStyle/>
              <a:p>
                <a:endParaRPr lang="ja-JP" altLang="en-US"/>
              </a:p>
            </p:txBody>
          </p:sp>
          <p:sp>
            <p:nvSpPr>
              <p:cNvPr id="1673" name="Freeform 1107"/>
              <p:cNvSpPr>
                <a:spLocks/>
              </p:cNvSpPr>
              <p:nvPr/>
            </p:nvSpPr>
            <p:spPr bwMode="auto">
              <a:xfrm>
                <a:off x="3758" y="1409"/>
                <a:ext cx="10" cy="5"/>
              </a:xfrm>
              <a:custGeom>
                <a:avLst/>
                <a:gdLst/>
                <a:ahLst/>
                <a:cxnLst>
                  <a:cxn ang="0">
                    <a:pos x="0" y="0"/>
                  </a:cxn>
                  <a:cxn ang="0">
                    <a:pos x="74" y="33"/>
                  </a:cxn>
                  <a:cxn ang="0">
                    <a:pos x="71" y="39"/>
                  </a:cxn>
                  <a:cxn ang="0">
                    <a:pos x="0" y="0"/>
                  </a:cxn>
                </a:cxnLst>
                <a:rect l="0" t="0" r="r" b="b"/>
                <a:pathLst>
                  <a:path w="74" h="39">
                    <a:moveTo>
                      <a:pt x="0" y="0"/>
                    </a:moveTo>
                    <a:lnTo>
                      <a:pt x="74" y="33"/>
                    </a:lnTo>
                    <a:lnTo>
                      <a:pt x="71" y="39"/>
                    </a:lnTo>
                    <a:lnTo>
                      <a:pt x="0" y="0"/>
                    </a:lnTo>
                    <a:close/>
                  </a:path>
                </a:pathLst>
              </a:custGeom>
              <a:solidFill>
                <a:srgbClr val="FF0000"/>
              </a:solidFill>
              <a:ln w="9525">
                <a:noFill/>
                <a:round/>
                <a:headEnd/>
                <a:tailEnd/>
              </a:ln>
            </p:spPr>
            <p:txBody>
              <a:bodyPr/>
              <a:lstStyle/>
              <a:p>
                <a:endParaRPr lang="ja-JP" altLang="en-US"/>
              </a:p>
            </p:txBody>
          </p:sp>
          <p:sp>
            <p:nvSpPr>
              <p:cNvPr id="1674" name="Freeform 1108"/>
              <p:cNvSpPr>
                <a:spLocks/>
              </p:cNvSpPr>
              <p:nvPr/>
            </p:nvSpPr>
            <p:spPr bwMode="auto">
              <a:xfrm>
                <a:off x="3743" y="1404"/>
                <a:ext cx="25" cy="17"/>
              </a:xfrm>
              <a:custGeom>
                <a:avLst/>
                <a:gdLst/>
                <a:ahLst/>
                <a:cxnLst>
                  <a:cxn ang="0">
                    <a:pos x="171" y="78"/>
                  </a:cxn>
                  <a:cxn ang="0">
                    <a:pos x="142" y="130"/>
                  </a:cxn>
                  <a:cxn ang="0">
                    <a:pos x="71" y="91"/>
                  </a:cxn>
                  <a:cxn ang="0">
                    <a:pos x="0" y="53"/>
                  </a:cxn>
                  <a:cxn ang="0">
                    <a:pos x="30" y="0"/>
                  </a:cxn>
                  <a:cxn ang="0">
                    <a:pos x="100" y="39"/>
                  </a:cxn>
                  <a:cxn ang="0">
                    <a:pos x="171" y="78"/>
                  </a:cxn>
                </a:cxnLst>
                <a:rect l="0" t="0" r="r" b="b"/>
                <a:pathLst>
                  <a:path w="171" h="130">
                    <a:moveTo>
                      <a:pt x="171" y="78"/>
                    </a:moveTo>
                    <a:lnTo>
                      <a:pt x="142" y="130"/>
                    </a:lnTo>
                    <a:lnTo>
                      <a:pt x="71" y="91"/>
                    </a:lnTo>
                    <a:lnTo>
                      <a:pt x="0" y="53"/>
                    </a:lnTo>
                    <a:lnTo>
                      <a:pt x="30" y="0"/>
                    </a:lnTo>
                    <a:lnTo>
                      <a:pt x="100" y="39"/>
                    </a:lnTo>
                    <a:lnTo>
                      <a:pt x="171" y="78"/>
                    </a:lnTo>
                    <a:close/>
                  </a:path>
                </a:pathLst>
              </a:custGeom>
              <a:solidFill>
                <a:srgbClr val="FF0000"/>
              </a:solidFill>
              <a:ln w="9525">
                <a:noFill/>
                <a:round/>
                <a:headEnd/>
                <a:tailEnd/>
              </a:ln>
            </p:spPr>
            <p:txBody>
              <a:bodyPr/>
              <a:lstStyle/>
              <a:p>
                <a:endParaRPr lang="ja-JP" altLang="en-US"/>
              </a:p>
            </p:txBody>
          </p:sp>
          <p:sp>
            <p:nvSpPr>
              <p:cNvPr id="1675" name="Freeform 1109"/>
              <p:cNvSpPr>
                <a:spLocks/>
              </p:cNvSpPr>
              <p:nvPr/>
            </p:nvSpPr>
            <p:spPr bwMode="auto">
              <a:xfrm>
                <a:off x="3753" y="1416"/>
                <a:ext cx="11" cy="5"/>
              </a:xfrm>
              <a:custGeom>
                <a:avLst/>
                <a:gdLst/>
                <a:ahLst/>
                <a:cxnLst>
                  <a:cxn ang="0">
                    <a:pos x="0" y="0"/>
                  </a:cxn>
                  <a:cxn ang="0">
                    <a:pos x="71" y="39"/>
                  </a:cxn>
                  <a:cxn ang="0">
                    <a:pos x="66" y="45"/>
                  </a:cxn>
                  <a:cxn ang="0">
                    <a:pos x="0" y="0"/>
                  </a:cxn>
                </a:cxnLst>
                <a:rect l="0" t="0" r="r" b="b"/>
                <a:pathLst>
                  <a:path w="71" h="45">
                    <a:moveTo>
                      <a:pt x="0" y="0"/>
                    </a:moveTo>
                    <a:lnTo>
                      <a:pt x="71" y="39"/>
                    </a:lnTo>
                    <a:lnTo>
                      <a:pt x="66" y="45"/>
                    </a:lnTo>
                    <a:lnTo>
                      <a:pt x="0" y="0"/>
                    </a:lnTo>
                    <a:close/>
                  </a:path>
                </a:pathLst>
              </a:custGeom>
              <a:solidFill>
                <a:srgbClr val="FF0000"/>
              </a:solidFill>
              <a:ln w="9525">
                <a:noFill/>
                <a:round/>
                <a:headEnd/>
                <a:tailEnd/>
              </a:ln>
            </p:spPr>
            <p:txBody>
              <a:bodyPr/>
              <a:lstStyle/>
              <a:p>
                <a:endParaRPr lang="ja-JP" altLang="en-US"/>
              </a:p>
            </p:txBody>
          </p:sp>
          <p:sp>
            <p:nvSpPr>
              <p:cNvPr id="1676" name="Freeform 1110"/>
              <p:cNvSpPr>
                <a:spLocks/>
              </p:cNvSpPr>
              <p:nvPr/>
            </p:nvSpPr>
            <p:spPr bwMode="auto">
              <a:xfrm>
                <a:off x="3739" y="1410"/>
                <a:ext cx="24" cy="18"/>
              </a:xfrm>
              <a:custGeom>
                <a:avLst/>
                <a:gdLst/>
                <a:ahLst/>
                <a:cxnLst>
                  <a:cxn ang="0">
                    <a:pos x="166" y="90"/>
                  </a:cxn>
                  <a:cxn ang="0">
                    <a:pos x="133" y="139"/>
                  </a:cxn>
                  <a:cxn ang="0">
                    <a:pos x="66" y="94"/>
                  </a:cxn>
                  <a:cxn ang="0">
                    <a:pos x="0" y="49"/>
                  </a:cxn>
                  <a:cxn ang="0">
                    <a:pos x="34" y="0"/>
                  </a:cxn>
                  <a:cxn ang="0">
                    <a:pos x="100" y="45"/>
                  </a:cxn>
                  <a:cxn ang="0">
                    <a:pos x="166" y="90"/>
                  </a:cxn>
                </a:cxnLst>
                <a:rect l="0" t="0" r="r" b="b"/>
                <a:pathLst>
                  <a:path w="166" h="139">
                    <a:moveTo>
                      <a:pt x="166" y="90"/>
                    </a:moveTo>
                    <a:lnTo>
                      <a:pt x="133" y="139"/>
                    </a:lnTo>
                    <a:lnTo>
                      <a:pt x="66" y="94"/>
                    </a:lnTo>
                    <a:lnTo>
                      <a:pt x="0" y="49"/>
                    </a:lnTo>
                    <a:lnTo>
                      <a:pt x="34" y="0"/>
                    </a:lnTo>
                    <a:lnTo>
                      <a:pt x="100" y="45"/>
                    </a:lnTo>
                    <a:lnTo>
                      <a:pt x="166" y="90"/>
                    </a:lnTo>
                    <a:close/>
                  </a:path>
                </a:pathLst>
              </a:custGeom>
              <a:solidFill>
                <a:srgbClr val="FF0000"/>
              </a:solidFill>
              <a:ln w="9525">
                <a:noFill/>
                <a:round/>
                <a:headEnd/>
                <a:tailEnd/>
              </a:ln>
            </p:spPr>
            <p:txBody>
              <a:bodyPr/>
              <a:lstStyle/>
              <a:p>
                <a:endParaRPr lang="ja-JP" altLang="en-US"/>
              </a:p>
            </p:txBody>
          </p:sp>
          <p:sp>
            <p:nvSpPr>
              <p:cNvPr id="1677" name="Freeform 1111"/>
              <p:cNvSpPr>
                <a:spLocks/>
              </p:cNvSpPr>
              <p:nvPr/>
            </p:nvSpPr>
            <p:spPr bwMode="auto">
              <a:xfrm>
                <a:off x="3749" y="1422"/>
                <a:ext cx="9" cy="6"/>
              </a:xfrm>
              <a:custGeom>
                <a:avLst/>
                <a:gdLst/>
                <a:ahLst/>
                <a:cxnLst>
                  <a:cxn ang="0">
                    <a:pos x="0" y="0"/>
                  </a:cxn>
                  <a:cxn ang="0">
                    <a:pos x="67" y="45"/>
                  </a:cxn>
                  <a:cxn ang="0">
                    <a:pos x="63" y="51"/>
                  </a:cxn>
                  <a:cxn ang="0">
                    <a:pos x="0" y="0"/>
                  </a:cxn>
                </a:cxnLst>
                <a:rect l="0" t="0" r="r" b="b"/>
                <a:pathLst>
                  <a:path w="67" h="51">
                    <a:moveTo>
                      <a:pt x="0" y="0"/>
                    </a:moveTo>
                    <a:lnTo>
                      <a:pt x="67" y="45"/>
                    </a:lnTo>
                    <a:lnTo>
                      <a:pt x="63" y="51"/>
                    </a:lnTo>
                    <a:lnTo>
                      <a:pt x="0" y="0"/>
                    </a:lnTo>
                    <a:close/>
                  </a:path>
                </a:pathLst>
              </a:custGeom>
              <a:solidFill>
                <a:srgbClr val="FF0000"/>
              </a:solidFill>
              <a:ln w="9525">
                <a:noFill/>
                <a:round/>
                <a:headEnd/>
                <a:tailEnd/>
              </a:ln>
            </p:spPr>
            <p:txBody>
              <a:bodyPr/>
              <a:lstStyle/>
              <a:p>
                <a:endParaRPr lang="ja-JP" altLang="en-US"/>
              </a:p>
            </p:txBody>
          </p:sp>
          <p:sp>
            <p:nvSpPr>
              <p:cNvPr id="1678" name="Freeform 1112"/>
              <p:cNvSpPr>
                <a:spLocks/>
              </p:cNvSpPr>
              <p:nvPr/>
            </p:nvSpPr>
            <p:spPr bwMode="auto">
              <a:xfrm>
                <a:off x="3734" y="1416"/>
                <a:ext cx="24" cy="18"/>
              </a:xfrm>
              <a:custGeom>
                <a:avLst/>
                <a:gdLst/>
                <a:ahLst/>
                <a:cxnLst>
                  <a:cxn ang="0">
                    <a:pos x="162" y="102"/>
                  </a:cxn>
                  <a:cxn ang="0">
                    <a:pos x="124" y="147"/>
                  </a:cxn>
                  <a:cxn ang="0">
                    <a:pos x="62" y="96"/>
                  </a:cxn>
                  <a:cxn ang="0">
                    <a:pos x="0" y="45"/>
                  </a:cxn>
                  <a:cxn ang="0">
                    <a:pos x="38" y="0"/>
                  </a:cxn>
                  <a:cxn ang="0">
                    <a:pos x="99" y="51"/>
                  </a:cxn>
                  <a:cxn ang="0">
                    <a:pos x="162" y="102"/>
                  </a:cxn>
                </a:cxnLst>
                <a:rect l="0" t="0" r="r" b="b"/>
                <a:pathLst>
                  <a:path w="162" h="147">
                    <a:moveTo>
                      <a:pt x="162" y="102"/>
                    </a:moveTo>
                    <a:lnTo>
                      <a:pt x="124" y="147"/>
                    </a:lnTo>
                    <a:lnTo>
                      <a:pt x="62" y="96"/>
                    </a:lnTo>
                    <a:lnTo>
                      <a:pt x="0" y="45"/>
                    </a:lnTo>
                    <a:lnTo>
                      <a:pt x="38" y="0"/>
                    </a:lnTo>
                    <a:lnTo>
                      <a:pt x="99" y="51"/>
                    </a:lnTo>
                    <a:lnTo>
                      <a:pt x="162" y="102"/>
                    </a:lnTo>
                    <a:close/>
                  </a:path>
                </a:pathLst>
              </a:custGeom>
              <a:solidFill>
                <a:srgbClr val="FF0000"/>
              </a:solidFill>
              <a:ln w="9525">
                <a:noFill/>
                <a:round/>
                <a:headEnd/>
                <a:tailEnd/>
              </a:ln>
            </p:spPr>
            <p:txBody>
              <a:bodyPr/>
              <a:lstStyle/>
              <a:p>
                <a:endParaRPr lang="ja-JP" altLang="en-US"/>
              </a:p>
            </p:txBody>
          </p:sp>
          <p:sp>
            <p:nvSpPr>
              <p:cNvPr id="1679" name="Freeform 1113"/>
              <p:cNvSpPr>
                <a:spLocks/>
              </p:cNvSpPr>
              <p:nvPr/>
            </p:nvSpPr>
            <p:spPr bwMode="auto">
              <a:xfrm>
                <a:off x="3743" y="1428"/>
                <a:ext cx="9" cy="7"/>
              </a:xfrm>
              <a:custGeom>
                <a:avLst/>
                <a:gdLst/>
                <a:ahLst/>
                <a:cxnLst>
                  <a:cxn ang="0">
                    <a:pos x="0" y="0"/>
                  </a:cxn>
                  <a:cxn ang="0">
                    <a:pos x="62" y="51"/>
                  </a:cxn>
                  <a:cxn ang="0">
                    <a:pos x="58" y="57"/>
                  </a:cxn>
                  <a:cxn ang="0">
                    <a:pos x="0" y="0"/>
                  </a:cxn>
                </a:cxnLst>
                <a:rect l="0" t="0" r="r" b="b"/>
                <a:pathLst>
                  <a:path w="62" h="57">
                    <a:moveTo>
                      <a:pt x="0" y="0"/>
                    </a:moveTo>
                    <a:lnTo>
                      <a:pt x="62" y="51"/>
                    </a:lnTo>
                    <a:lnTo>
                      <a:pt x="58" y="57"/>
                    </a:lnTo>
                    <a:lnTo>
                      <a:pt x="0" y="0"/>
                    </a:lnTo>
                    <a:close/>
                  </a:path>
                </a:pathLst>
              </a:custGeom>
              <a:solidFill>
                <a:srgbClr val="FF0000"/>
              </a:solidFill>
              <a:ln w="9525">
                <a:noFill/>
                <a:round/>
                <a:headEnd/>
                <a:tailEnd/>
              </a:ln>
            </p:spPr>
            <p:txBody>
              <a:bodyPr/>
              <a:lstStyle/>
              <a:p>
                <a:endParaRPr lang="ja-JP" altLang="en-US"/>
              </a:p>
            </p:txBody>
          </p:sp>
          <p:sp>
            <p:nvSpPr>
              <p:cNvPr id="1680" name="Freeform 1114"/>
              <p:cNvSpPr>
                <a:spLocks/>
              </p:cNvSpPr>
              <p:nvPr/>
            </p:nvSpPr>
            <p:spPr bwMode="auto">
              <a:xfrm>
                <a:off x="3729" y="1420"/>
                <a:ext cx="23" cy="20"/>
              </a:xfrm>
              <a:custGeom>
                <a:avLst/>
                <a:gdLst/>
                <a:ahLst/>
                <a:cxnLst>
                  <a:cxn ang="0">
                    <a:pos x="157" y="114"/>
                  </a:cxn>
                  <a:cxn ang="0">
                    <a:pos x="115" y="155"/>
                  </a:cxn>
                  <a:cxn ang="0">
                    <a:pos x="58" y="98"/>
                  </a:cxn>
                  <a:cxn ang="0">
                    <a:pos x="0" y="41"/>
                  </a:cxn>
                  <a:cxn ang="0">
                    <a:pos x="42" y="0"/>
                  </a:cxn>
                  <a:cxn ang="0">
                    <a:pos x="99" y="57"/>
                  </a:cxn>
                  <a:cxn ang="0">
                    <a:pos x="157" y="114"/>
                  </a:cxn>
                </a:cxnLst>
                <a:rect l="0" t="0" r="r" b="b"/>
                <a:pathLst>
                  <a:path w="157" h="155">
                    <a:moveTo>
                      <a:pt x="157" y="114"/>
                    </a:moveTo>
                    <a:lnTo>
                      <a:pt x="115" y="155"/>
                    </a:lnTo>
                    <a:lnTo>
                      <a:pt x="58" y="98"/>
                    </a:lnTo>
                    <a:lnTo>
                      <a:pt x="0" y="41"/>
                    </a:lnTo>
                    <a:lnTo>
                      <a:pt x="42" y="0"/>
                    </a:lnTo>
                    <a:lnTo>
                      <a:pt x="99" y="57"/>
                    </a:lnTo>
                    <a:lnTo>
                      <a:pt x="157" y="114"/>
                    </a:lnTo>
                    <a:close/>
                  </a:path>
                </a:pathLst>
              </a:custGeom>
              <a:solidFill>
                <a:srgbClr val="FF0000"/>
              </a:solidFill>
              <a:ln w="9525">
                <a:noFill/>
                <a:round/>
                <a:headEnd/>
                <a:tailEnd/>
              </a:ln>
            </p:spPr>
            <p:txBody>
              <a:bodyPr/>
              <a:lstStyle/>
              <a:p>
                <a:endParaRPr lang="ja-JP" altLang="en-US"/>
              </a:p>
            </p:txBody>
          </p:sp>
          <p:sp>
            <p:nvSpPr>
              <p:cNvPr id="1681" name="Freeform 1115"/>
              <p:cNvSpPr>
                <a:spLocks/>
              </p:cNvSpPr>
              <p:nvPr/>
            </p:nvSpPr>
            <p:spPr bwMode="auto">
              <a:xfrm>
                <a:off x="3737" y="1433"/>
                <a:ext cx="9" cy="7"/>
              </a:xfrm>
              <a:custGeom>
                <a:avLst/>
                <a:gdLst/>
                <a:ahLst/>
                <a:cxnLst>
                  <a:cxn ang="0">
                    <a:pos x="0" y="0"/>
                  </a:cxn>
                  <a:cxn ang="0">
                    <a:pos x="57" y="57"/>
                  </a:cxn>
                  <a:cxn ang="0">
                    <a:pos x="51" y="62"/>
                  </a:cxn>
                  <a:cxn ang="0">
                    <a:pos x="0" y="0"/>
                  </a:cxn>
                </a:cxnLst>
                <a:rect l="0" t="0" r="r" b="b"/>
                <a:pathLst>
                  <a:path w="57" h="62">
                    <a:moveTo>
                      <a:pt x="0" y="0"/>
                    </a:moveTo>
                    <a:lnTo>
                      <a:pt x="57" y="57"/>
                    </a:lnTo>
                    <a:lnTo>
                      <a:pt x="51" y="62"/>
                    </a:lnTo>
                    <a:lnTo>
                      <a:pt x="0" y="0"/>
                    </a:lnTo>
                    <a:close/>
                  </a:path>
                </a:pathLst>
              </a:custGeom>
              <a:solidFill>
                <a:srgbClr val="FF0000"/>
              </a:solidFill>
              <a:ln w="9525">
                <a:noFill/>
                <a:round/>
                <a:headEnd/>
                <a:tailEnd/>
              </a:ln>
            </p:spPr>
            <p:txBody>
              <a:bodyPr/>
              <a:lstStyle/>
              <a:p>
                <a:endParaRPr lang="ja-JP" altLang="en-US"/>
              </a:p>
            </p:txBody>
          </p:sp>
          <p:sp>
            <p:nvSpPr>
              <p:cNvPr id="1682" name="Freeform 1116"/>
              <p:cNvSpPr>
                <a:spLocks/>
              </p:cNvSpPr>
              <p:nvPr/>
            </p:nvSpPr>
            <p:spPr bwMode="auto">
              <a:xfrm>
                <a:off x="3724" y="1425"/>
                <a:ext cx="21" cy="20"/>
              </a:xfrm>
              <a:custGeom>
                <a:avLst/>
                <a:gdLst/>
                <a:ahLst/>
                <a:cxnLst>
                  <a:cxn ang="0">
                    <a:pos x="147" y="125"/>
                  </a:cxn>
                  <a:cxn ang="0">
                    <a:pos x="102" y="161"/>
                  </a:cxn>
                  <a:cxn ang="0">
                    <a:pos x="51" y="100"/>
                  </a:cxn>
                  <a:cxn ang="0">
                    <a:pos x="0" y="37"/>
                  </a:cxn>
                  <a:cxn ang="0">
                    <a:pos x="45" y="0"/>
                  </a:cxn>
                  <a:cxn ang="0">
                    <a:pos x="96" y="63"/>
                  </a:cxn>
                  <a:cxn ang="0">
                    <a:pos x="147" y="125"/>
                  </a:cxn>
                </a:cxnLst>
                <a:rect l="0" t="0" r="r" b="b"/>
                <a:pathLst>
                  <a:path w="147" h="161">
                    <a:moveTo>
                      <a:pt x="147" y="125"/>
                    </a:moveTo>
                    <a:lnTo>
                      <a:pt x="102" y="161"/>
                    </a:lnTo>
                    <a:lnTo>
                      <a:pt x="51" y="100"/>
                    </a:lnTo>
                    <a:lnTo>
                      <a:pt x="0" y="37"/>
                    </a:lnTo>
                    <a:lnTo>
                      <a:pt x="45" y="0"/>
                    </a:lnTo>
                    <a:lnTo>
                      <a:pt x="96" y="63"/>
                    </a:lnTo>
                    <a:lnTo>
                      <a:pt x="147" y="125"/>
                    </a:lnTo>
                    <a:close/>
                  </a:path>
                </a:pathLst>
              </a:custGeom>
              <a:solidFill>
                <a:srgbClr val="FF0000"/>
              </a:solidFill>
              <a:ln w="9525">
                <a:noFill/>
                <a:round/>
                <a:headEnd/>
                <a:tailEnd/>
              </a:ln>
            </p:spPr>
            <p:txBody>
              <a:bodyPr/>
              <a:lstStyle/>
              <a:p>
                <a:endParaRPr lang="ja-JP" altLang="en-US"/>
              </a:p>
            </p:txBody>
          </p:sp>
          <p:sp>
            <p:nvSpPr>
              <p:cNvPr id="1683" name="Freeform 1117"/>
              <p:cNvSpPr>
                <a:spLocks/>
              </p:cNvSpPr>
              <p:nvPr/>
            </p:nvSpPr>
            <p:spPr bwMode="auto">
              <a:xfrm>
                <a:off x="3731" y="1437"/>
                <a:ext cx="7" cy="9"/>
              </a:xfrm>
              <a:custGeom>
                <a:avLst/>
                <a:gdLst/>
                <a:ahLst/>
                <a:cxnLst>
                  <a:cxn ang="0">
                    <a:pos x="0" y="0"/>
                  </a:cxn>
                  <a:cxn ang="0">
                    <a:pos x="51" y="61"/>
                  </a:cxn>
                  <a:cxn ang="0">
                    <a:pos x="45" y="66"/>
                  </a:cxn>
                  <a:cxn ang="0">
                    <a:pos x="0" y="0"/>
                  </a:cxn>
                </a:cxnLst>
                <a:rect l="0" t="0" r="r" b="b"/>
                <a:pathLst>
                  <a:path w="51" h="66">
                    <a:moveTo>
                      <a:pt x="0" y="0"/>
                    </a:moveTo>
                    <a:lnTo>
                      <a:pt x="51" y="61"/>
                    </a:lnTo>
                    <a:lnTo>
                      <a:pt x="45" y="66"/>
                    </a:lnTo>
                    <a:lnTo>
                      <a:pt x="0" y="0"/>
                    </a:lnTo>
                    <a:close/>
                  </a:path>
                </a:pathLst>
              </a:custGeom>
              <a:solidFill>
                <a:srgbClr val="FF0000"/>
              </a:solidFill>
              <a:ln w="9525">
                <a:noFill/>
                <a:round/>
                <a:headEnd/>
                <a:tailEnd/>
              </a:ln>
            </p:spPr>
            <p:txBody>
              <a:bodyPr/>
              <a:lstStyle/>
              <a:p>
                <a:endParaRPr lang="ja-JP" altLang="en-US"/>
              </a:p>
            </p:txBody>
          </p:sp>
          <p:sp>
            <p:nvSpPr>
              <p:cNvPr id="1684" name="Freeform 1118"/>
              <p:cNvSpPr>
                <a:spLocks/>
              </p:cNvSpPr>
              <p:nvPr/>
            </p:nvSpPr>
            <p:spPr bwMode="auto">
              <a:xfrm>
                <a:off x="3718" y="1429"/>
                <a:ext cx="19" cy="21"/>
              </a:xfrm>
              <a:custGeom>
                <a:avLst/>
                <a:gdLst/>
                <a:ahLst/>
                <a:cxnLst>
                  <a:cxn ang="0">
                    <a:pos x="137" y="134"/>
                  </a:cxn>
                  <a:cxn ang="0">
                    <a:pos x="89" y="166"/>
                  </a:cxn>
                  <a:cxn ang="0">
                    <a:pos x="44" y="99"/>
                  </a:cxn>
                  <a:cxn ang="0">
                    <a:pos x="0" y="32"/>
                  </a:cxn>
                  <a:cxn ang="0">
                    <a:pos x="48" y="0"/>
                  </a:cxn>
                  <a:cxn ang="0">
                    <a:pos x="92" y="68"/>
                  </a:cxn>
                  <a:cxn ang="0">
                    <a:pos x="137" y="134"/>
                  </a:cxn>
                </a:cxnLst>
                <a:rect l="0" t="0" r="r" b="b"/>
                <a:pathLst>
                  <a:path w="137" h="166">
                    <a:moveTo>
                      <a:pt x="137" y="134"/>
                    </a:moveTo>
                    <a:lnTo>
                      <a:pt x="89" y="166"/>
                    </a:lnTo>
                    <a:lnTo>
                      <a:pt x="44" y="99"/>
                    </a:lnTo>
                    <a:lnTo>
                      <a:pt x="0" y="32"/>
                    </a:lnTo>
                    <a:lnTo>
                      <a:pt x="48" y="0"/>
                    </a:lnTo>
                    <a:lnTo>
                      <a:pt x="92" y="68"/>
                    </a:lnTo>
                    <a:lnTo>
                      <a:pt x="137" y="134"/>
                    </a:lnTo>
                    <a:close/>
                  </a:path>
                </a:pathLst>
              </a:custGeom>
              <a:solidFill>
                <a:srgbClr val="FF0000"/>
              </a:solidFill>
              <a:ln w="9525">
                <a:noFill/>
                <a:round/>
                <a:headEnd/>
                <a:tailEnd/>
              </a:ln>
            </p:spPr>
            <p:txBody>
              <a:bodyPr/>
              <a:lstStyle/>
              <a:p>
                <a:endParaRPr lang="ja-JP" altLang="en-US"/>
              </a:p>
            </p:txBody>
          </p:sp>
          <p:sp>
            <p:nvSpPr>
              <p:cNvPr id="1685" name="Freeform 1119"/>
              <p:cNvSpPr>
                <a:spLocks/>
              </p:cNvSpPr>
              <p:nvPr/>
            </p:nvSpPr>
            <p:spPr bwMode="auto">
              <a:xfrm>
                <a:off x="3724" y="1441"/>
                <a:ext cx="7" cy="9"/>
              </a:xfrm>
              <a:custGeom>
                <a:avLst/>
                <a:gdLst/>
                <a:ahLst/>
                <a:cxnLst>
                  <a:cxn ang="0">
                    <a:pos x="0" y="0"/>
                  </a:cxn>
                  <a:cxn ang="0">
                    <a:pos x="45" y="67"/>
                  </a:cxn>
                  <a:cxn ang="0">
                    <a:pos x="39" y="71"/>
                  </a:cxn>
                  <a:cxn ang="0">
                    <a:pos x="0" y="0"/>
                  </a:cxn>
                </a:cxnLst>
                <a:rect l="0" t="0" r="r" b="b"/>
                <a:pathLst>
                  <a:path w="45" h="71">
                    <a:moveTo>
                      <a:pt x="0" y="0"/>
                    </a:moveTo>
                    <a:lnTo>
                      <a:pt x="45" y="67"/>
                    </a:lnTo>
                    <a:lnTo>
                      <a:pt x="39" y="71"/>
                    </a:lnTo>
                    <a:lnTo>
                      <a:pt x="0" y="0"/>
                    </a:lnTo>
                    <a:close/>
                  </a:path>
                </a:pathLst>
              </a:custGeom>
              <a:solidFill>
                <a:srgbClr val="FF0000"/>
              </a:solidFill>
              <a:ln w="9525">
                <a:noFill/>
                <a:round/>
                <a:headEnd/>
                <a:tailEnd/>
              </a:ln>
            </p:spPr>
            <p:txBody>
              <a:bodyPr/>
              <a:lstStyle/>
              <a:p>
                <a:endParaRPr lang="ja-JP" altLang="en-US"/>
              </a:p>
            </p:txBody>
          </p:sp>
          <p:sp>
            <p:nvSpPr>
              <p:cNvPr id="1686" name="Freeform 1120"/>
              <p:cNvSpPr>
                <a:spLocks/>
              </p:cNvSpPr>
              <p:nvPr/>
            </p:nvSpPr>
            <p:spPr bwMode="auto">
              <a:xfrm>
                <a:off x="3712" y="1432"/>
                <a:ext cx="18" cy="21"/>
              </a:xfrm>
              <a:custGeom>
                <a:avLst/>
                <a:gdLst/>
                <a:ahLst/>
                <a:cxnLst>
                  <a:cxn ang="0">
                    <a:pos x="127" y="142"/>
                  </a:cxn>
                  <a:cxn ang="0">
                    <a:pos x="76" y="168"/>
                  </a:cxn>
                  <a:cxn ang="0">
                    <a:pos x="37" y="98"/>
                  </a:cxn>
                  <a:cxn ang="0">
                    <a:pos x="0" y="27"/>
                  </a:cxn>
                  <a:cxn ang="0">
                    <a:pos x="50" y="0"/>
                  </a:cxn>
                  <a:cxn ang="0">
                    <a:pos x="88" y="71"/>
                  </a:cxn>
                  <a:cxn ang="0">
                    <a:pos x="127" y="142"/>
                  </a:cxn>
                </a:cxnLst>
                <a:rect l="0" t="0" r="r" b="b"/>
                <a:pathLst>
                  <a:path w="127" h="168">
                    <a:moveTo>
                      <a:pt x="127" y="142"/>
                    </a:moveTo>
                    <a:lnTo>
                      <a:pt x="76" y="168"/>
                    </a:lnTo>
                    <a:lnTo>
                      <a:pt x="37" y="98"/>
                    </a:lnTo>
                    <a:lnTo>
                      <a:pt x="0" y="27"/>
                    </a:lnTo>
                    <a:lnTo>
                      <a:pt x="50" y="0"/>
                    </a:lnTo>
                    <a:lnTo>
                      <a:pt x="88" y="71"/>
                    </a:lnTo>
                    <a:lnTo>
                      <a:pt x="127" y="142"/>
                    </a:lnTo>
                    <a:close/>
                  </a:path>
                </a:pathLst>
              </a:custGeom>
              <a:solidFill>
                <a:srgbClr val="FF0000"/>
              </a:solidFill>
              <a:ln w="9525">
                <a:noFill/>
                <a:round/>
                <a:headEnd/>
                <a:tailEnd/>
              </a:ln>
            </p:spPr>
            <p:txBody>
              <a:bodyPr/>
              <a:lstStyle/>
              <a:p>
                <a:endParaRPr lang="ja-JP" altLang="en-US"/>
              </a:p>
            </p:txBody>
          </p:sp>
          <p:sp>
            <p:nvSpPr>
              <p:cNvPr id="1687" name="Freeform 1121"/>
              <p:cNvSpPr>
                <a:spLocks/>
              </p:cNvSpPr>
              <p:nvPr/>
            </p:nvSpPr>
            <p:spPr bwMode="auto">
              <a:xfrm>
                <a:off x="3717" y="1445"/>
                <a:ext cx="5" cy="9"/>
              </a:xfrm>
              <a:custGeom>
                <a:avLst/>
                <a:gdLst/>
                <a:ahLst/>
                <a:cxnLst>
                  <a:cxn ang="0">
                    <a:pos x="0" y="0"/>
                  </a:cxn>
                  <a:cxn ang="0">
                    <a:pos x="39" y="70"/>
                  </a:cxn>
                  <a:cxn ang="0">
                    <a:pos x="31" y="73"/>
                  </a:cxn>
                  <a:cxn ang="0">
                    <a:pos x="0" y="0"/>
                  </a:cxn>
                </a:cxnLst>
                <a:rect l="0" t="0" r="r" b="b"/>
                <a:pathLst>
                  <a:path w="39" h="73">
                    <a:moveTo>
                      <a:pt x="0" y="0"/>
                    </a:moveTo>
                    <a:lnTo>
                      <a:pt x="39" y="70"/>
                    </a:lnTo>
                    <a:lnTo>
                      <a:pt x="31" y="73"/>
                    </a:lnTo>
                    <a:lnTo>
                      <a:pt x="0" y="0"/>
                    </a:lnTo>
                    <a:close/>
                  </a:path>
                </a:pathLst>
              </a:custGeom>
              <a:solidFill>
                <a:srgbClr val="FF0000"/>
              </a:solidFill>
              <a:ln w="9525">
                <a:noFill/>
                <a:round/>
                <a:headEnd/>
                <a:tailEnd/>
              </a:ln>
            </p:spPr>
            <p:txBody>
              <a:bodyPr/>
              <a:lstStyle/>
              <a:p>
                <a:endParaRPr lang="ja-JP" altLang="en-US"/>
              </a:p>
            </p:txBody>
          </p:sp>
          <p:sp>
            <p:nvSpPr>
              <p:cNvPr id="1688" name="Freeform 1122"/>
              <p:cNvSpPr>
                <a:spLocks/>
              </p:cNvSpPr>
              <p:nvPr/>
            </p:nvSpPr>
            <p:spPr bwMode="auto">
              <a:xfrm>
                <a:off x="3705" y="1435"/>
                <a:ext cx="16" cy="22"/>
              </a:xfrm>
              <a:custGeom>
                <a:avLst/>
                <a:gdLst/>
                <a:ahLst/>
                <a:cxnLst>
                  <a:cxn ang="0">
                    <a:pos x="113" y="148"/>
                  </a:cxn>
                  <a:cxn ang="0">
                    <a:pos x="59" y="171"/>
                  </a:cxn>
                  <a:cxn ang="0">
                    <a:pos x="29" y="96"/>
                  </a:cxn>
                  <a:cxn ang="0">
                    <a:pos x="0" y="22"/>
                  </a:cxn>
                  <a:cxn ang="0">
                    <a:pos x="53" y="0"/>
                  </a:cxn>
                  <a:cxn ang="0">
                    <a:pos x="82" y="75"/>
                  </a:cxn>
                  <a:cxn ang="0">
                    <a:pos x="113" y="148"/>
                  </a:cxn>
                </a:cxnLst>
                <a:rect l="0" t="0" r="r" b="b"/>
                <a:pathLst>
                  <a:path w="113" h="171">
                    <a:moveTo>
                      <a:pt x="113" y="148"/>
                    </a:moveTo>
                    <a:lnTo>
                      <a:pt x="59" y="171"/>
                    </a:lnTo>
                    <a:lnTo>
                      <a:pt x="29" y="96"/>
                    </a:lnTo>
                    <a:lnTo>
                      <a:pt x="0" y="22"/>
                    </a:lnTo>
                    <a:lnTo>
                      <a:pt x="53" y="0"/>
                    </a:lnTo>
                    <a:lnTo>
                      <a:pt x="82" y="75"/>
                    </a:lnTo>
                    <a:lnTo>
                      <a:pt x="113" y="148"/>
                    </a:lnTo>
                    <a:close/>
                  </a:path>
                </a:pathLst>
              </a:custGeom>
              <a:solidFill>
                <a:srgbClr val="FF0000"/>
              </a:solidFill>
              <a:ln w="9525">
                <a:noFill/>
                <a:round/>
                <a:headEnd/>
                <a:tailEnd/>
              </a:ln>
            </p:spPr>
            <p:txBody>
              <a:bodyPr/>
              <a:lstStyle/>
              <a:p>
                <a:endParaRPr lang="ja-JP" altLang="en-US"/>
              </a:p>
            </p:txBody>
          </p:sp>
          <p:sp>
            <p:nvSpPr>
              <p:cNvPr id="1689" name="Freeform 1123"/>
              <p:cNvSpPr>
                <a:spLocks/>
              </p:cNvSpPr>
              <p:nvPr/>
            </p:nvSpPr>
            <p:spPr bwMode="auto">
              <a:xfrm>
                <a:off x="3709" y="1447"/>
                <a:ext cx="5" cy="10"/>
              </a:xfrm>
              <a:custGeom>
                <a:avLst/>
                <a:gdLst/>
                <a:ahLst/>
                <a:cxnLst>
                  <a:cxn ang="0">
                    <a:pos x="0" y="0"/>
                  </a:cxn>
                  <a:cxn ang="0">
                    <a:pos x="30" y="75"/>
                  </a:cxn>
                  <a:cxn ang="0">
                    <a:pos x="23" y="77"/>
                  </a:cxn>
                  <a:cxn ang="0">
                    <a:pos x="0" y="0"/>
                  </a:cxn>
                </a:cxnLst>
                <a:rect l="0" t="0" r="r" b="b"/>
                <a:pathLst>
                  <a:path w="30" h="77">
                    <a:moveTo>
                      <a:pt x="0" y="0"/>
                    </a:moveTo>
                    <a:lnTo>
                      <a:pt x="30" y="75"/>
                    </a:lnTo>
                    <a:lnTo>
                      <a:pt x="23" y="77"/>
                    </a:lnTo>
                    <a:lnTo>
                      <a:pt x="0" y="0"/>
                    </a:lnTo>
                    <a:close/>
                  </a:path>
                </a:pathLst>
              </a:custGeom>
              <a:solidFill>
                <a:srgbClr val="FF0000"/>
              </a:solidFill>
              <a:ln w="9525">
                <a:noFill/>
                <a:round/>
                <a:headEnd/>
                <a:tailEnd/>
              </a:ln>
            </p:spPr>
            <p:txBody>
              <a:bodyPr/>
              <a:lstStyle/>
              <a:p>
                <a:endParaRPr lang="ja-JP" altLang="en-US"/>
              </a:p>
            </p:txBody>
          </p:sp>
          <p:sp>
            <p:nvSpPr>
              <p:cNvPr id="1690" name="Freeform 1124"/>
              <p:cNvSpPr>
                <a:spLocks/>
              </p:cNvSpPr>
              <p:nvPr/>
            </p:nvSpPr>
            <p:spPr bwMode="auto">
              <a:xfrm>
                <a:off x="3698" y="1438"/>
                <a:ext cx="15" cy="21"/>
              </a:xfrm>
              <a:custGeom>
                <a:avLst/>
                <a:gdLst/>
                <a:ahLst/>
                <a:cxnLst>
                  <a:cxn ang="0">
                    <a:pos x="100" y="154"/>
                  </a:cxn>
                  <a:cxn ang="0">
                    <a:pos x="43" y="170"/>
                  </a:cxn>
                  <a:cxn ang="0">
                    <a:pos x="22" y="93"/>
                  </a:cxn>
                  <a:cxn ang="0">
                    <a:pos x="0" y="16"/>
                  </a:cxn>
                  <a:cxn ang="0">
                    <a:pos x="55" y="0"/>
                  </a:cxn>
                  <a:cxn ang="0">
                    <a:pos x="77" y="77"/>
                  </a:cxn>
                  <a:cxn ang="0">
                    <a:pos x="100" y="154"/>
                  </a:cxn>
                </a:cxnLst>
                <a:rect l="0" t="0" r="r" b="b"/>
                <a:pathLst>
                  <a:path w="100" h="170">
                    <a:moveTo>
                      <a:pt x="100" y="154"/>
                    </a:moveTo>
                    <a:lnTo>
                      <a:pt x="43" y="170"/>
                    </a:lnTo>
                    <a:lnTo>
                      <a:pt x="22" y="93"/>
                    </a:lnTo>
                    <a:lnTo>
                      <a:pt x="0" y="16"/>
                    </a:lnTo>
                    <a:lnTo>
                      <a:pt x="55" y="0"/>
                    </a:lnTo>
                    <a:lnTo>
                      <a:pt x="77" y="77"/>
                    </a:lnTo>
                    <a:lnTo>
                      <a:pt x="100" y="154"/>
                    </a:lnTo>
                    <a:close/>
                  </a:path>
                </a:pathLst>
              </a:custGeom>
              <a:solidFill>
                <a:srgbClr val="FF0000"/>
              </a:solidFill>
              <a:ln w="9525">
                <a:noFill/>
                <a:round/>
                <a:headEnd/>
                <a:tailEnd/>
              </a:ln>
            </p:spPr>
            <p:txBody>
              <a:bodyPr/>
              <a:lstStyle/>
              <a:p>
                <a:endParaRPr lang="ja-JP" altLang="en-US"/>
              </a:p>
            </p:txBody>
          </p:sp>
          <p:sp>
            <p:nvSpPr>
              <p:cNvPr id="1691" name="Freeform 1125"/>
              <p:cNvSpPr>
                <a:spLocks/>
              </p:cNvSpPr>
              <p:nvPr/>
            </p:nvSpPr>
            <p:spPr bwMode="auto">
              <a:xfrm>
                <a:off x="3701" y="1449"/>
                <a:ext cx="3" cy="10"/>
              </a:xfrm>
              <a:custGeom>
                <a:avLst/>
                <a:gdLst/>
                <a:ahLst/>
                <a:cxnLst>
                  <a:cxn ang="0">
                    <a:pos x="0" y="0"/>
                  </a:cxn>
                  <a:cxn ang="0">
                    <a:pos x="21" y="77"/>
                  </a:cxn>
                  <a:cxn ang="0">
                    <a:pos x="13" y="79"/>
                  </a:cxn>
                  <a:cxn ang="0">
                    <a:pos x="0" y="0"/>
                  </a:cxn>
                </a:cxnLst>
                <a:rect l="0" t="0" r="r" b="b"/>
                <a:pathLst>
                  <a:path w="21" h="79">
                    <a:moveTo>
                      <a:pt x="0" y="0"/>
                    </a:moveTo>
                    <a:lnTo>
                      <a:pt x="21" y="77"/>
                    </a:lnTo>
                    <a:lnTo>
                      <a:pt x="13" y="79"/>
                    </a:lnTo>
                    <a:lnTo>
                      <a:pt x="0" y="0"/>
                    </a:lnTo>
                    <a:close/>
                  </a:path>
                </a:pathLst>
              </a:custGeom>
              <a:solidFill>
                <a:srgbClr val="FF0000"/>
              </a:solidFill>
              <a:ln w="9525">
                <a:noFill/>
                <a:round/>
                <a:headEnd/>
                <a:tailEnd/>
              </a:ln>
            </p:spPr>
            <p:txBody>
              <a:bodyPr/>
              <a:lstStyle/>
              <a:p>
                <a:endParaRPr lang="ja-JP" altLang="en-US"/>
              </a:p>
            </p:txBody>
          </p:sp>
          <p:sp>
            <p:nvSpPr>
              <p:cNvPr id="1692" name="Freeform 1126"/>
              <p:cNvSpPr>
                <a:spLocks/>
              </p:cNvSpPr>
              <p:nvPr/>
            </p:nvSpPr>
            <p:spPr bwMode="auto">
              <a:xfrm>
                <a:off x="3691" y="1439"/>
                <a:ext cx="12" cy="21"/>
              </a:xfrm>
              <a:custGeom>
                <a:avLst/>
                <a:gdLst/>
                <a:ahLst/>
                <a:cxnLst>
                  <a:cxn ang="0">
                    <a:pos x="84" y="159"/>
                  </a:cxn>
                  <a:cxn ang="0">
                    <a:pos x="26" y="168"/>
                  </a:cxn>
                  <a:cxn ang="0">
                    <a:pos x="13" y="89"/>
                  </a:cxn>
                  <a:cxn ang="0">
                    <a:pos x="0" y="10"/>
                  </a:cxn>
                  <a:cxn ang="0">
                    <a:pos x="57" y="0"/>
                  </a:cxn>
                  <a:cxn ang="0">
                    <a:pos x="71" y="80"/>
                  </a:cxn>
                  <a:cxn ang="0">
                    <a:pos x="84" y="159"/>
                  </a:cxn>
                </a:cxnLst>
                <a:rect l="0" t="0" r="r" b="b"/>
                <a:pathLst>
                  <a:path w="84" h="168">
                    <a:moveTo>
                      <a:pt x="84" y="159"/>
                    </a:moveTo>
                    <a:lnTo>
                      <a:pt x="26" y="168"/>
                    </a:lnTo>
                    <a:lnTo>
                      <a:pt x="13" y="89"/>
                    </a:lnTo>
                    <a:lnTo>
                      <a:pt x="0" y="10"/>
                    </a:lnTo>
                    <a:lnTo>
                      <a:pt x="57" y="0"/>
                    </a:lnTo>
                    <a:lnTo>
                      <a:pt x="71" y="80"/>
                    </a:lnTo>
                    <a:lnTo>
                      <a:pt x="84" y="159"/>
                    </a:lnTo>
                    <a:close/>
                  </a:path>
                </a:pathLst>
              </a:custGeom>
              <a:solidFill>
                <a:srgbClr val="FF0000"/>
              </a:solidFill>
              <a:ln w="9525">
                <a:noFill/>
                <a:round/>
                <a:headEnd/>
                <a:tailEnd/>
              </a:ln>
            </p:spPr>
            <p:txBody>
              <a:bodyPr/>
              <a:lstStyle/>
              <a:p>
                <a:endParaRPr lang="ja-JP" altLang="en-US"/>
              </a:p>
            </p:txBody>
          </p:sp>
          <p:sp>
            <p:nvSpPr>
              <p:cNvPr id="1693" name="Freeform 1127"/>
              <p:cNvSpPr>
                <a:spLocks/>
              </p:cNvSpPr>
              <p:nvPr/>
            </p:nvSpPr>
            <p:spPr bwMode="auto">
              <a:xfrm>
                <a:off x="3693" y="1450"/>
                <a:ext cx="2" cy="10"/>
              </a:xfrm>
              <a:custGeom>
                <a:avLst/>
                <a:gdLst/>
                <a:ahLst/>
                <a:cxnLst>
                  <a:cxn ang="0">
                    <a:pos x="0" y="0"/>
                  </a:cxn>
                  <a:cxn ang="0">
                    <a:pos x="13" y="79"/>
                  </a:cxn>
                  <a:cxn ang="0">
                    <a:pos x="5" y="80"/>
                  </a:cxn>
                  <a:cxn ang="0">
                    <a:pos x="0" y="0"/>
                  </a:cxn>
                </a:cxnLst>
                <a:rect l="0" t="0" r="r" b="b"/>
                <a:pathLst>
                  <a:path w="13" h="80">
                    <a:moveTo>
                      <a:pt x="0" y="0"/>
                    </a:moveTo>
                    <a:lnTo>
                      <a:pt x="13" y="79"/>
                    </a:lnTo>
                    <a:lnTo>
                      <a:pt x="5" y="80"/>
                    </a:lnTo>
                    <a:lnTo>
                      <a:pt x="0" y="0"/>
                    </a:lnTo>
                    <a:close/>
                  </a:path>
                </a:pathLst>
              </a:custGeom>
              <a:solidFill>
                <a:srgbClr val="FF0000"/>
              </a:solidFill>
              <a:ln w="9525">
                <a:noFill/>
                <a:round/>
                <a:headEnd/>
                <a:tailEnd/>
              </a:ln>
            </p:spPr>
            <p:txBody>
              <a:bodyPr/>
              <a:lstStyle/>
              <a:p>
                <a:endParaRPr lang="ja-JP" altLang="en-US"/>
              </a:p>
            </p:txBody>
          </p:sp>
          <p:sp>
            <p:nvSpPr>
              <p:cNvPr id="1694" name="Freeform 1128"/>
              <p:cNvSpPr>
                <a:spLocks/>
              </p:cNvSpPr>
              <p:nvPr/>
            </p:nvSpPr>
            <p:spPr bwMode="auto">
              <a:xfrm>
                <a:off x="3684" y="1440"/>
                <a:ext cx="10" cy="21"/>
              </a:xfrm>
              <a:custGeom>
                <a:avLst/>
                <a:gdLst/>
                <a:ahLst/>
                <a:cxnLst>
                  <a:cxn ang="0">
                    <a:pos x="69" y="160"/>
                  </a:cxn>
                  <a:cxn ang="0">
                    <a:pos x="9" y="163"/>
                  </a:cxn>
                  <a:cxn ang="0">
                    <a:pos x="5" y="83"/>
                  </a:cxn>
                  <a:cxn ang="0">
                    <a:pos x="0" y="3"/>
                  </a:cxn>
                  <a:cxn ang="0">
                    <a:pos x="59" y="0"/>
                  </a:cxn>
                  <a:cxn ang="0">
                    <a:pos x="64" y="80"/>
                  </a:cxn>
                  <a:cxn ang="0">
                    <a:pos x="69" y="160"/>
                  </a:cxn>
                </a:cxnLst>
                <a:rect l="0" t="0" r="r" b="b"/>
                <a:pathLst>
                  <a:path w="69" h="163">
                    <a:moveTo>
                      <a:pt x="69" y="160"/>
                    </a:moveTo>
                    <a:lnTo>
                      <a:pt x="9" y="163"/>
                    </a:lnTo>
                    <a:lnTo>
                      <a:pt x="5" y="83"/>
                    </a:lnTo>
                    <a:lnTo>
                      <a:pt x="0" y="3"/>
                    </a:lnTo>
                    <a:lnTo>
                      <a:pt x="59" y="0"/>
                    </a:lnTo>
                    <a:lnTo>
                      <a:pt x="64" y="80"/>
                    </a:lnTo>
                    <a:lnTo>
                      <a:pt x="69" y="160"/>
                    </a:lnTo>
                    <a:close/>
                  </a:path>
                </a:pathLst>
              </a:custGeom>
              <a:solidFill>
                <a:srgbClr val="FF0000"/>
              </a:solidFill>
              <a:ln w="9525">
                <a:noFill/>
                <a:round/>
                <a:headEnd/>
                <a:tailEnd/>
              </a:ln>
            </p:spPr>
            <p:txBody>
              <a:bodyPr/>
              <a:lstStyle/>
              <a:p>
                <a:endParaRPr lang="ja-JP" altLang="en-US"/>
              </a:p>
            </p:txBody>
          </p:sp>
          <p:sp>
            <p:nvSpPr>
              <p:cNvPr id="1695" name="Freeform 1129"/>
              <p:cNvSpPr>
                <a:spLocks/>
              </p:cNvSpPr>
              <p:nvPr/>
            </p:nvSpPr>
            <p:spPr bwMode="auto">
              <a:xfrm>
                <a:off x="3684" y="1451"/>
                <a:ext cx="1" cy="10"/>
              </a:xfrm>
              <a:custGeom>
                <a:avLst/>
                <a:gdLst/>
                <a:ahLst/>
                <a:cxnLst>
                  <a:cxn ang="0">
                    <a:pos x="5" y="0"/>
                  </a:cxn>
                  <a:cxn ang="0">
                    <a:pos x="9" y="80"/>
                  </a:cxn>
                  <a:cxn ang="0">
                    <a:pos x="0" y="80"/>
                  </a:cxn>
                  <a:cxn ang="0">
                    <a:pos x="5" y="0"/>
                  </a:cxn>
                </a:cxnLst>
                <a:rect l="0" t="0" r="r" b="b"/>
                <a:pathLst>
                  <a:path w="9" h="80">
                    <a:moveTo>
                      <a:pt x="5" y="0"/>
                    </a:moveTo>
                    <a:lnTo>
                      <a:pt x="9" y="80"/>
                    </a:lnTo>
                    <a:lnTo>
                      <a:pt x="0" y="80"/>
                    </a:lnTo>
                    <a:lnTo>
                      <a:pt x="5" y="0"/>
                    </a:lnTo>
                    <a:close/>
                  </a:path>
                </a:pathLst>
              </a:custGeom>
              <a:solidFill>
                <a:srgbClr val="FF0000"/>
              </a:solidFill>
              <a:ln w="9525">
                <a:noFill/>
                <a:round/>
                <a:headEnd/>
                <a:tailEnd/>
              </a:ln>
            </p:spPr>
            <p:txBody>
              <a:bodyPr/>
              <a:lstStyle/>
              <a:p>
                <a:endParaRPr lang="ja-JP" altLang="en-US"/>
              </a:p>
            </p:txBody>
          </p:sp>
          <p:sp>
            <p:nvSpPr>
              <p:cNvPr id="1696" name="Freeform 1130"/>
              <p:cNvSpPr>
                <a:spLocks/>
              </p:cNvSpPr>
              <p:nvPr/>
            </p:nvSpPr>
            <p:spPr bwMode="auto">
              <a:xfrm>
                <a:off x="2598" y="1836"/>
                <a:ext cx="10" cy="20"/>
              </a:xfrm>
              <a:custGeom>
                <a:avLst/>
                <a:gdLst/>
                <a:ahLst/>
                <a:cxnLst>
                  <a:cxn ang="0">
                    <a:pos x="60" y="164"/>
                  </a:cxn>
                  <a:cxn ang="0">
                    <a:pos x="0" y="161"/>
                  </a:cxn>
                  <a:cxn ang="0">
                    <a:pos x="6" y="80"/>
                  </a:cxn>
                  <a:cxn ang="0">
                    <a:pos x="10" y="0"/>
                  </a:cxn>
                  <a:cxn ang="0">
                    <a:pos x="69" y="3"/>
                  </a:cxn>
                  <a:cxn ang="0">
                    <a:pos x="65" y="83"/>
                  </a:cxn>
                  <a:cxn ang="0">
                    <a:pos x="60" y="164"/>
                  </a:cxn>
                </a:cxnLst>
                <a:rect l="0" t="0" r="r" b="b"/>
                <a:pathLst>
                  <a:path w="69" h="164">
                    <a:moveTo>
                      <a:pt x="60" y="164"/>
                    </a:moveTo>
                    <a:lnTo>
                      <a:pt x="0" y="161"/>
                    </a:lnTo>
                    <a:lnTo>
                      <a:pt x="6" y="80"/>
                    </a:lnTo>
                    <a:lnTo>
                      <a:pt x="10" y="0"/>
                    </a:lnTo>
                    <a:lnTo>
                      <a:pt x="69" y="3"/>
                    </a:lnTo>
                    <a:lnTo>
                      <a:pt x="65" y="83"/>
                    </a:lnTo>
                    <a:lnTo>
                      <a:pt x="60" y="164"/>
                    </a:lnTo>
                    <a:close/>
                  </a:path>
                </a:pathLst>
              </a:custGeom>
              <a:solidFill>
                <a:srgbClr val="FF0000"/>
              </a:solidFill>
              <a:ln w="9525">
                <a:noFill/>
                <a:round/>
                <a:headEnd/>
                <a:tailEnd/>
              </a:ln>
            </p:spPr>
            <p:txBody>
              <a:bodyPr/>
              <a:lstStyle/>
              <a:p>
                <a:endParaRPr lang="ja-JP" altLang="en-US"/>
              </a:p>
            </p:txBody>
          </p:sp>
          <p:sp>
            <p:nvSpPr>
              <p:cNvPr id="1697" name="Freeform 1131"/>
              <p:cNvSpPr>
                <a:spLocks/>
              </p:cNvSpPr>
              <p:nvPr/>
            </p:nvSpPr>
            <p:spPr bwMode="auto">
              <a:xfrm>
                <a:off x="2597" y="1846"/>
                <a:ext cx="2" cy="10"/>
              </a:xfrm>
              <a:custGeom>
                <a:avLst/>
                <a:gdLst/>
                <a:ahLst/>
                <a:cxnLst>
                  <a:cxn ang="0">
                    <a:pos x="14" y="0"/>
                  </a:cxn>
                  <a:cxn ang="0">
                    <a:pos x="8" y="81"/>
                  </a:cxn>
                  <a:cxn ang="0">
                    <a:pos x="0" y="79"/>
                  </a:cxn>
                  <a:cxn ang="0">
                    <a:pos x="14" y="0"/>
                  </a:cxn>
                </a:cxnLst>
                <a:rect l="0" t="0" r="r" b="b"/>
                <a:pathLst>
                  <a:path w="14" h="81">
                    <a:moveTo>
                      <a:pt x="14" y="0"/>
                    </a:moveTo>
                    <a:lnTo>
                      <a:pt x="8" y="81"/>
                    </a:lnTo>
                    <a:lnTo>
                      <a:pt x="0" y="79"/>
                    </a:lnTo>
                    <a:lnTo>
                      <a:pt x="14" y="0"/>
                    </a:lnTo>
                    <a:close/>
                  </a:path>
                </a:pathLst>
              </a:custGeom>
              <a:solidFill>
                <a:srgbClr val="FF0000"/>
              </a:solidFill>
              <a:ln w="9525">
                <a:noFill/>
                <a:round/>
                <a:headEnd/>
                <a:tailEnd/>
              </a:ln>
            </p:spPr>
            <p:txBody>
              <a:bodyPr/>
              <a:lstStyle/>
              <a:p>
                <a:endParaRPr lang="ja-JP" altLang="en-US"/>
              </a:p>
            </p:txBody>
          </p:sp>
          <p:sp>
            <p:nvSpPr>
              <p:cNvPr id="1698" name="Freeform 1132"/>
              <p:cNvSpPr>
                <a:spLocks/>
              </p:cNvSpPr>
              <p:nvPr/>
            </p:nvSpPr>
            <p:spPr bwMode="auto">
              <a:xfrm>
                <a:off x="2589" y="1835"/>
                <a:ext cx="12" cy="21"/>
              </a:xfrm>
              <a:custGeom>
                <a:avLst/>
                <a:gdLst/>
                <a:ahLst/>
                <a:cxnLst>
                  <a:cxn ang="0">
                    <a:pos x="57" y="167"/>
                  </a:cxn>
                  <a:cxn ang="0">
                    <a:pos x="0" y="158"/>
                  </a:cxn>
                  <a:cxn ang="0">
                    <a:pos x="12" y="79"/>
                  </a:cxn>
                  <a:cxn ang="0">
                    <a:pos x="26" y="0"/>
                  </a:cxn>
                  <a:cxn ang="0">
                    <a:pos x="83" y="9"/>
                  </a:cxn>
                  <a:cxn ang="0">
                    <a:pos x="71" y="88"/>
                  </a:cxn>
                  <a:cxn ang="0">
                    <a:pos x="57" y="167"/>
                  </a:cxn>
                </a:cxnLst>
                <a:rect l="0" t="0" r="r" b="b"/>
                <a:pathLst>
                  <a:path w="83" h="167">
                    <a:moveTo>
                      <a:pt x="57" y="167"/>
                    </a:moveTo>
                    <a:lnTo>
                      <a:pt x="0" y="158"/>
                    </a:lnTo>
                    <a:lnTo>
                      <a:pt x="12" y="79"/>
                    </a:lnTo>
                    <a:lnTo>
                      <a:pt x="26" y="0"/>
                    </a:lnTo>
                    <a:lnTo>
                      <a:pt x="83" y="9"/>
                    </a:lnTo>
                    <a:lnTo>
                      <a:pt x="71" y="88"/>
                    </a:lnTo>
                    <a:lnTo>
                      <a:pt x="57" y="167"/>
                    </a:lnTo>
                    <a:close/>
                  </a:path>
                </a:pathLst>
              </a:custGeom>
              <a:solidFill>
                <a:srgbClr val="FF0000"/>
              </a:solidFill>
              <a:ln w="9525">
                <a:noFill/>
                <a:round/>
                <a:headEnd/>
                <a:tailEnd/>
              </a:ln>
            </p:spPr>
            <p:txBody>
              <a:bodyPr/>
              <a:lstStyle/>
              <a:p>
                <a:endParaRPr lang="ja-JP" altLang="en-US"/>
              </a:p>
            </p:txBody>
          </p:sp>
          <p:sp>
            <p:nvSpPr>
              <p:cNvPr id="1699" name="Freeform 1133"/>
              <p:cNvSpPr>
                <a:spLocks/>
              </p:cNvSpPr>
              <p:nvPr/>
            </p:nvSpPr>
            <p:spPr bwMode="auto">
              <a:xfrm>
                <a:off x="2587" y="1845"/>
                <a:ext cx="3" cy="10"/>
              </a:xfrm>
              <a:custGeom>
                <a:avLst/>
                <a:gdLst/>
                <a:ahLst/>
                <a:cxnLst>
                  <a:cxn ang="0">
                    <a:pos x="21" y="0"/>
                  </a:cxn>
                  <a:cxn ang="0">
                    <a:pos x="9" y="79"/>
                  </a:cxn>
                  <a:cxn ang="0">
                    <a:pos x="0" y="77"/>
                  </a:cxn>
                  <a:cxn ang="0">
                    <a:pos x="21" y="0"/>
                  </a:cxn>
                </a:cxnLst>
                <a:rect l="0" t="0" r="r" b="b"/>
                <a:pathLst>
                  <a:path w="21" h="79">
                    <a:moveTo>
                      <a:pt x="21" y="0"/>
                    </a:moveTo>
                    <a:lnTo>
                      <a:pt x="9" y="79"/>
                    </a:lnTo>
                    <a:lnTo>
                      <a:pt x="0" y="77"/>
                    </a:lnTo>
                    <a:lnTo>
                      <a:pt x="21" y="0"/>
                    </a:lnTo>
                    <a:close/>
                  </a:path>
                </a:pathLst>
              </a:custGeom>
              <a:solidFill>
                <a:srgbClr val="FF0000"/>
              </a:solidFill>
              <a:ln w="9525">
                <a:noFill/>
                <a:round/>
                <a:headEnd/>
                <a:tailEnd/>
              </a:ln>
            </p:spPr>
            <p:txBody>
              <a:bodyPr/>
              <a:lstStyle/>
              <a:p>
                <a:endParaRPr lang="ja-JP" altLang="en-US"/>
              </a:p>
            </p:txBody>
          </p:sp>
          <p:sp>
            <p:nvSpPr>
              <p:cNvPr id="1700" name="Freeform 1134"/>
              <p:cNvSpPr>
                <a:spLocks/>
              </p:cNvSpPr>
              <p:nvPr/>
            </p:nvSpPr>
            <p:spPr bwMode="auto">
              <a:xfrm>
                <a:off x="2579" y="1833"/>
                <a:ext cx="15" cy="21"/>
              </a:xfrm>
              <a:custGeom>
                <a:avLst/>
                <a:gdLst/>
                <a:ahLst/>
                <a:cxnLst>
                  <a:cxn ang="0">
                    <a:pos x="56" y="170"/>
                  </a:cxn>
                  <a:cxn ang="0">
                    <a:pos x="0" y="154"/>
                  </a:cxn>
                  <a:cxn ang="0">
                    <a:pos x="22" y="77"/>
                  </a:cxn>
                  <a:cxn ang="0">
                    <a:pos x="44" y="0"/>
                  </a:cxn>
                  <a:cxn ang="0">
                    <a:pos x="100" y="16"/>
                  </a:cxn>
                  <a:cxn ang="0">
                    <a:pos x="77" y="93"/>
                  </a:cxn>
                  <a:cxn ang="0">
                    <a:pos x="56" y="170"/>
                  </a:cxn>
                </a:cxnLst>
                <a:rect l="0" t="0" r="r" b="b"/>
                <a:pathLst>
                  <a:path w="100" h="170">
                    <a:moveTo>
                      <a:pt x="56" y="170"/>
                    </a:moveTo>
                    <a:lnTo>
                      <a:pt x="0" y="154"/>
                    </a:lnTo>
                    <a:lnTo>
                      <a:pt x="22" y="77"/>
                    </a:lnTo>
                    <a:lnTo>
                      <a:pt x="44" y="0"/>
                    </a:lnTo>
                    <a:lnTo>
                      <a:pt x="100" y="16"/>
                    </a:lnTo>
                    <a:lnTo>
                      <a:pt x="77" y="93"/>
                    </a:lnTo>
                    <a:lnTo>
                      <a:pt x="56" y="170"/>
                    </a:lnTo>
                    <a:close/>
                  </a:path>
                </a:pathLst>
              </a:custGeom>
              <a:solidFill>
                <a:srgbClr val="FF0000"/>
              </a:solidFill>
              <a:ln w="9525">
                <a:noFill/>
                <a:round/>
                <a:headEnd/>
                <a:tailEnd/>
              </a:ln>
            </p:spPr>
            <p:txBody>
              <a:bodyPr/>
              <a:lstStyle/>
              <a:p>
                <a:endParaRPr lang="ja-JP" altLang="en-US"/>
              </a:p>
            </p:txBody>
          </p:sp>
          <p:sp>
            <p:nvSpPr>
              <p:cNvPr id="1701" name="Freeform 1135"/>
              <p:cNvSpPr>
                <a:spLocks/>
              </p:cNvSpPr>
              <p:nvPr/>
            </p:nvSpPr>
            <p:spPr bwMode="auto">
              <a:xfrm>
                <a:off x="2578" y="1843"/>
                <a:ext cx="5" cy="10"/>
              </a:xfrm>
              <a:custGeom>
                <a:avLst/>
                <a:gdLst/>
                <a:ahLst/>
                <a:cxnLst>
                  <a:cxn ang="0">
                    <a:pos x="30" y="0"/>
                  </a:cxn>
                  <a:cxn ang="0">
                    <a:pos x="8" y="77"/>
                  </a:cxn>
                  <a:cxn ang="0">
                    <a:pos x="0" y="75"/>
                  </a:cxn>
                  <a:cxn ang="0">
                    <a:pos x="30" y="0"/>
                  </a:cxn>
                </a:cxnLst>
                <a:rect l="0" t="0" r="r" b="b"/>
                <a:pathLst>
                  <a:path w="30" h="77">
                    <a:moveTo>
                      <a:pt x="30" y="0"/>
                    </a:moveTo>
                    <a:lnTo>
                      <a:pt x="8" y="77"/>
                    </a:lnTo>
                    <a:lnTo>
                      <a:pt x="0" y="75"/>
                    </a:lnTo>
                    <a:lnTo>
                      <a:pt x="30" y="0"/>
                    </a:lnTo>
                    <a:close/>
                  </a:path>
                </a:pathLst>
              </a:custGeom>
              <a:solidFill>
                <a:srgbClr val="FF0000"/>
              </a:solidFill>
              <a:ln w="9525">
                <a:noFill/>
                <a:round/>
                <a:headEnd/>
                <a:tailEnd/>
              </a:ln>
            </p:spPr>
            <p:txBody>
              <a:bodyPr/>
              <a:lstStyle/>
              <a:p>
                <a:endParaRPr lang="ja-JP" altLang="en-US"/>
              </a:p>
            </p:txBody>
          </p:sp>
          <p:sp>
            <p:nvSpPr>
              <p:cNvPr id="1702" name="Freeform 1136"/>
              <p:cNvSpPr>
                <a:spLocks/>
              </p:cNvSpPr>
              <p:nvPr/>
            </p:nvSpPr>
            <p:spPr bwMode="auto">
              <a:xfrm>
                <a:off x="2571" y="1831"/>
                <a:ext cx="16" cy="21"/>
              </a:xfrm>
              <a:custGeom>
                <a:avLst/>
                <a:gdLst/>
                <a:ahLst/>
                <a:cxnLst>
                  <a:cxn ang="0">
                    <a:pos x="54" y="171"/>
                  </a:cxn>
                  <a:cxn ang="0">
                    <a:pos x="0" y="149"/>
                  </a:cxn>
                  <a:cxn ang="0">
                    <a:pos x="31" y="75"/>
                  </a:cxn>
                  <a:cxn ang="0">
                    <a:pos x="61" y="0"/>
                  </a:cxn>
                  <a:cxn ang="0">
                    <a:pos x="114" y="22"/>
                  </a:cxn>
                  <a:cxn ang="0">
                    <a:pos x="84" y="96"/>
                  </a:cxn>
                  <a:cxn ang="0">
                    <a:pos x="54" y="171"/>
                  </a:cxn>
                </a:cxnLst>
                <a:rect l="0" t="0" r="r" b="b"/>
                <a:pathLst>
                  <a:path w="114" h="171">
                    <a:moveTo>
                      <a:pt x="54" y="171"/>
                    </a:moveTo>
                    <a:lnTo>
                      <a:pt x="0" y="149"/>
                    </a:lnTo>
                    <a:lnTo>
                      <a:pt x="31" y="75"/>
                    </a:lnTo>
                    <a:lnTo>
                      <a:pt x="61" y="0"/>
                    </a:lnTo>
                    <a:lnTo>
                      <a:pt x="114" y="22"/>
                    </a:lnTo>
                    <a:lnTo>
                      <a:pt x="84" y="96"/>
                    </a:lnTo>
                    <a:lnTo>
                      <a:pt x="54" y="171"/>
                    </a:lnTo>
                    <a:close/>
                  </a:path>
                </a:pathLst>
              </a:custGeom>
              <a:solidFill>
                <a:srgbClr val="FF0000"/>
              </a:solidFill>
              <a:ln w="9525">
                <a:noFill/>
                <a:round/>
                <a:headEnd/>
                <a:tailEnd/>
              </a:ln>
            </p:spPr>
            <p:txBody>
              <a:bodyPr/>
              <a:lstStyle/>
              <a:p>
                <a:endParaRPr lang="ja-JP" altLang="en-US"/>
              </a:p>
            </p:txBody>
          </p:sp>
          <p:sp>
            <p:nvSpPr>
              <p:cNvPr id="1703" name="Freeform 1137"/>
              <p:cNvSpPr>
                <a:spLocks/>
              </p:cNvSpPr>
              <p:nvPr/>
            </p:nvSpPr>
            <p:spPr bwMode="auto">
              <a:xfrm>
                <a:off x="2570" y="1840"/>
                <a:ext cx="5" cy="9"/>
              </a:xfrm>
              <a:custGeom>
                <a:avLst/>
                <a:gdLst/>
                <a:ahLst/>
                <a:cxnLst>
                  <a:cxn ang="0">
                    <a:pos x="38" y="0"/>
                  </a:cxn>
                  <a:cxn ang="0">
                    <a:pos x="7" y="74"/>
                  </a:cxn>
                  <a:cxn ang="0">
                    <a:pos x="0" y="71"/>
                  </a:cxn>
                  <a:cxn ang="0">
                    <a:pos x="38" y="0"/>
                  </a:cxn>
                </a:cxnLst>
                <a:rect l="0" t="0" r="r" b="b"/>
                <a:pathLst>
                  <a:path w="38" h="74">
                    <a:moveTo>
                      <a:pt x="38" y="0"/>
                    </a:moveTo>
                    <a:lnTo>
                      <a:pt x="7" y="74"/>
                    </a:lnTo>
                    <a:lnTo>
                      <a:pt x="0" y="71"/>
                    </a:lnTo>
                    <a:lnTo>
                      <a:pt x="38" y="0"/>
                    </a:lnTo>
                    <a:close/>
                  </a:path>
                </a:pathLst>
              </a:custGeom>
              <a:solidFill>
                <a:srgbClr val="FF0000"/>
              </a:solidFill>
              <a:ln w="9525">
                <a:noFill/>
                <a:round/>
                <a:headEnd/>
                <a:tailEnd/>
              </a:ln>
            </p:spPr>
            <p:txBody>
              <a:bodyPr/>
              <a:lstStyle/>
              <a:p>
                <a:endParaRPr lang="ja-JP" altLang="en-US"/>
              </a:p>
            </p:txBody>
          </p:sp>
          <p:sp>
            <p:nvSpPr>
              <p:cNvPr id="1704" name="Freeform 1138"/>
              <p:cNvSpPr>
                <a:spLocks/>
              </p:cNvSpPr>
              <p:nvPr/>
            </p:nvSpPr>
            <p:spPr bwMode="auto">
              <a:xfrm>
                <a:off x="2562" y="1828"/>
                <a:ext cx="18" cy="21"/>
              </a:xfrm>
              <a:custGeom>
                <a:avLst/>
                <a:gdLst/>
                <a:ahLst/>
                <a:cxnLst>
                  <a:cxn ang="0">
                    <a:pos x="51" y="169"/>
                  </a:cxn>
                  <a:cxn ang="0">
                    <a:pos x="0" y="142"/>
                  </a:cxn>
                  <a:cxn ang="0">
                    <a:pos x="38" y="72"/>
                  </a:cxn>
                  <a:cxn ang="0">
                    <a:pos x="76" y="0"/>
                  </a:cxn>
                  <a:cxn ang="0">
                    <a:pos x="126" y="27"/>
                  </a:cxn>
                  <a:cxn ang="0">
                    <a:pos x="89" y="98"/>
                  </a:cxn>
                  <a:cxn ang="0">
                    <a:pos x="51" y="169"/>
                  </a:cxn>
                </a:cxnLst>
                <a:rect l="0" t="0" r="r" b="b"/>
                <a:pathLst>
                  <a:path w="126" h="169">
                    <a:moveTo>
                      <a:pt x="51" y="169"/>
                    </a:moveTo>
                    <a:lnTo>
                      <a:pt x="0" y="142"/>
                    </a:lnTo>
                    <a:lnTo>
                      <a:pt x="38" y="72"/>
                    </a:lnTo>
                    <a:lnTo>
                      <a:pt x="76" y="0"/>
                    </a:lnTo>
                    <a:lnTo>
                      <a:pt x="126" y="27"/>
                    </a:lnTo>
                    <a:lnTo>
                      <a:pt x="89" y="98"/>
                    </a:lnTo>
                    <a:lnTo>
                      <a:pt x="51" y="169"/>
                    </a:lnTo>
                    <a:close/>
                  </a:path>
                </a:pathLst>
              </a:custGeom>
              <a:solidFill>
                <a:srgbClr val="FF0000"/>
              </a:solidFill>
              <a:ln w="9525">
                <a:noFill/>
                <a:round/>
                <a:headEnd/>
                <a:tailEnd/>
              </a:ln>
            </p:spPr>
            <p:txBody>
              <a:bodyPr/>
              <a:lstStyle/>
              <a:p>
                <a:endParaRPr lang="ja-JP" altLang="en-US"/>
              </a:p>
            </p:txBody>
          </p:sp>
          <p:sp>
            <p:nvSpPr>
              <p:cNvPr id="1705" name="Freeform 1139"/>
              <p:cNvSpPr>
                <a:spLocks/>
              </p:cNvSpPr>
              <p:nvPr/>
            </p:nvSpPr>
            <p:spPr bwMode="auto">
              <a:xfrm>
                <a:off x="2561" y="1837"/>
                <a:ext cx="7" cy="9"/>
              </a:xfrm>
              <a:custGeom>
                <a:avLst/>
                <a:gdLst/>
                <a:ahLst/>
                <a:cxnLst>
                  <a:cxn ang="0">
                    <a:pos x="45" y="0"/>
                  </a:cxn>
                  <a:cxn ang="0">
                    <a:pos x="7" y="70"/>
                  </a:cxn>
                  <a:cxn ang="0">
                    <a:pos x="0" y="66"/>
                  </a:cxn>
                  <a:cxn ang="0">
                    <a:pos x="45" y="0"/>
                  </a:cxn>
                </a:cxnLst>
                <a:rect l="0" t="0" r="r" b="b"/>
                <a:pathLst>
                  <a:path w="45" h="70">
                    <a:moveTo>
                      <a:pt x="45" y="0"/>
                    </a:moveTo>
                    <a:lnTo>
                      <a:pt x="7" y="70"/>
                    </a:lnTo>
                    <a:lnTo>
                      <a:pt x="0" y="66"/>
                    </a:lnTo>
                    <a:lnTo>
                      <a:pt x="45" y="0"/>
                    </a:lnTo>
                    <a:close/>
                  </a:path>
                </a:pathLst>
              </a:custGeom>
              <a:solidFill>
                <a:srgbClr val="FF0000"/>
              </a:solidFill>
              <a:ln w="9525">
                <a:noFill/>
                <a:round/>
                <a:headEnd/>
                <a:tailEnd/>
              </a:ln>
            </p:spPr>
            <p:txBody>
              <a:bodyPr/>
              <a:lstStyle/>
              <a:p>
                <a:endParaRPr lang="ja-JP" altLang="en-US"/>
              </a:p>
            </p:txBody>
          </p:sp>
          <p:sp>
            <p:nvSpPr>
              <p:cNvPr id="1706" name="Freeform 1140"/>
              <p:cNvSpPr>
                <a:spLocks/>
              </p:cNvSpPr>
              <p:nvPr/>
            </p:nvSpPr>
            <p:spPr bwMode="auto">
              <a:xfrm>
                <a:off x="2555" y="1825"/>
                <a:ext cx="19" cy="20"/>
              </a:xfrm>
              <a:custGeom>
                <a:avLst/>
                <a:gdLst/>
                <a:ahLst/>
                <a:cxnLst>
                  <a:cxn ang="0">
                    <a:pos x="47" y="166"/>
                  </a:cxn>
                  <a:cxn ang="0">
                    <a:pos x="0" y="134"/>
                  </a:cxn>
                  <a:cxn ang="0">
                    <a:pos x="44" y="68"/>
                  </a:cxn>
                  <a:cxn ang="0">
                    <a:pos x="89" y="0"/>
                  </a:cxn>
                  <a:cxn ang="0">
                    <a:pos x="137" y="32"/>
                  </a:cxn>
                  <a:cxn ang="0">
                    <a:pos x="92" y="100"/>
                  </a:cxn>
                  <a:cxn ang="0">
                    <a:pos x="47" y="166"/>
                  </a:cxn>
                </a:cxnLst>
                <a:rect l="0" t="0" r="r" b="b"/>
                <a:pathLst>
                  <a:path w="137" h="166">
                    <a:moveTo>
                      <a:pt x="47" y="166"/>
                    </a:moveTo>
                    <a:lnTo>
                      <a:pt x="0" y="134"/>
                    </a:lnTo>
                    <a:lnTo>
                      <a:pt x="44" y="68"/>
                    </a:lnTo>
                    <a:lnTo>
                      <a:pt x="89" y="0"/>
                    </a:lnTo>
                    <a:lnTo>
                      <a:pt x="137" y="32"/>
                    </a:lnTo>
                    <a:lnTo>
                      <a:pt x="92" y="100"/>
                    </a:lnTo>
                    <a:lnTo>
                      <a:pt x="47" y="166"/>
                    </a:lnTo>
                    <a:close/>
                  </a:path>
                </a:pathLst>
              </a:custGeom>
              <a:solidFill>
                <a:srgbClr val="FF0000"/>
              </a:solidFill>
              <a:ln w="9525">
                <a:noFill/>
                <a:round/>
                <a:headEnd/>
                <a:tailEnd/>
              </a:ln>
            </p:spPr>
            <p:txBody>
              <a:bodyPr/>
              <a:lstStyle/>
              <a:p>
                <a:endParaRPr lang="ja-JP" altLang="en-US"/>
              </a:p>
            </p:txBody>
          </p:sp>
          <p:sp>
            <p:nvSpPr>
              <p:cNvPr id="1707" name="Freeform 1141"/>
              <p:cNvSpPr>
                <a:spLocks/>
              </p:cNvSpPr>
              <p:nvPr/>
            </p:nvSpPr>
            <p:spPr bwMode="auto">
              <a:xfrm>
                <a:off x="2554" y="1833"/>
                <a:ext cx="7" cy="8"/>
              </a:xfrm>
              <a:custGeom>
                <a:avLst/>
                <a:gdLst/>
                <a:ahLst/>
                <a:cxnLst>
                  <a:cxn ang="0">
                    <a:pos x="51" y="0"/>
                  </a:cxn>
                  <a:cxn ang="0">
                    <a:pos x="7" y="66"/>
                  </a:cxn>
                  <a:cxn ang="0">
                    <a:pos x="0" y="61"/>
                  </a:cxn>
                  <a:cxn ang="0">
                    <a:pos x="51" y="0"/>
                  </a:cxn>
                </a:cxnLst>
                <a:rect l="0" t="0" r="r" b="b"/>
                <a:pathLst>
                  <a:path w="51" h="66">
                    <a:moveTo>
                      <a:pt x="51" y="0"/>
                    </a:moveTo>
                    <a:lnTo>
                      <a:pt x="7" y="66"/>
                    </a:lnTo>
                    <a:lnTo>
                      <a:pt x="0" y="61"/>
                    </a:lnTo>
                    <a:lnTo>
                      <a:pt x="51" y="0"/>
                    </a:lnTo>
                    <a:close/>
                  </a:path>
                </a:pathLst>
              </a:custGeom>
              <a:solidFill>
                <a:srgbClr val="FF0000"/>
              </a:solidFill>
              <a:ln w="9525">
                <a:noFill/>
                <a:round/>
                <a:headEnd/>
                <a:tailEnd/>
              </a:ln>
            </p:spPr>
            <p:txBody>
              <a:bodyPr/>
              <a:lstStyle/>
              <a:p>
                <a:endParaRPr lang="ja-JP" altLang="en-US"/>
              </a:p>
            </p:txBody>
          </p:sp>
          <p:sp>
            <p:nvSpPr>
              <p:cNvPr id="1708" name="Freeform 1142"/>
              <p:cNvSpPr>
                <a:spLocks/>
              </p:cNvSpPr>
              <p:nvPr/>
            </p:nvSpPr>
            <p:spPr bwMode="auto">
              <a:xfrm>
                <a:off x="2547" y="1821"/>
                <a:ext cx="21" cy="20"/>
              </a:xfrm>
              <a:custGeom>
                <a:avLst/>
                <a:gdLst/>
                <a:ahLst/>
                <a:cxnLst>
                  <a:cxn ang="0">
                    <a:pos x="44" y="160"/>
                  </a:cxn>
                  <a:cxn ang="0">
                    <a:pos x="0" y="124"/>
                  </a:cxn>
                  <a:cxn ang="0">
                    <a:pos x="51" y="62"/>
                  </a:cxn>
                  <a:cxn ang="0">
                    <a:pos x="102" y="0"/>
                  </a:cxn>
                  <a:cxn ang="0">
                    <a:pos x="146" y="37"/>
                  </a:cxn>
                  <a:cxn ang="0">
                    <a:pos x="95" y="99"/>
                  </a:cxn>
                  <a:cxn ang="0">
                    <a:pos x="44" y="160"/>
                  </a:cxn>
                </a:cxnLst>
                <a:rect l="0" t="0" r="r" b="b"/>
                <a:pathLst>
                  <a:path w="146" h="160">
                    <a:moveTo>
                      <a:pt x="44" y="160"/>
                    </a:moveTo>
                    <a:lnTo>
                      <a:pt x="0" y="124"/>
                    </a:lnTo>
                    <a:lnTo>
                      <a:pt x="51" y="62"/>
                    </a:lnTo>
                    <a:lnTo>
                      <a:pt x="102" y="0"/>
                    </a:lnTo>
                    <a:lnTo>
                      <a:pt x="146" y="37"/>
                    </a:lnTo>
                    <a:lnTo>
                      <a:pt x="95" y="99"/>
                    </a:lnTo>
                    <a:lnTo>
                      <a:pt x="44" y="160"/>
                    </a:lnTo>
                    <a:close/>
                  </a:path>
                </a:pathLst>
              </a:custGeom>
              <a:solidFill>
                <a:srgbClr val="FF0000"/>
              </a:solidFill>
              <a:ln w="9525">
                <a:noFill/>
                <a:round/>
                <a:headEnd/>
                <a:tailEnd/>
              </a:ln>
            </p:spPr>
            <p:txBody>
              <a:bodyPr/>
              <a:lstStyle/>
              <a:p>
                <a:endParaRPr lang="ja-JP" altLang="en-US"/>
              </a:p>
            </p:txBody>
          </p:sp>
          <p:sp>
            <p:nvSpPr>
              <p:cNvPr id="1709" name="Freeform 1143"/>
              <p:cNvSpPr>
                <a:spLocks/>
              </p:cNvSpPr>
              <p:nvPr/>
            </p:nvSpPr>
            <p:spPr bwMode="auto">
              <a:xfrm>
                <a:off x="2546" y="1828"/>
                <a:ext cx="9" cy="8"/>
              </a:xfrm>
              <a:custGeom>
                <a:avLst/>
                <a:gdLst/>
                <a:ahLst/>
                <a:cxnLst>
                  <a:cxn ang="0">
                    <a:pos x="58" y="0"/>
                  </a:cxn>
                  <a:cxn ang="0">
                    <a:pos x="7" y="62"/>
                  </a:cxn>
                  <a:cxn ang="0">
                    <a:pos x="0" y="57"/>
                  </a:cxn>
                  <a:cxn ang="0">
                    <a:pos x="58" y="0"/>
                  </a:cxn>
                </a:cxnLst>
                <a:rect l="0" t="0" r="r" b="b"/>
                <a:pathLst>
                  <a:path w="58" h="62">
                    <a:moveTo>
                      <a:pt x="58" y="0"/>
                    </a:moveTo>
                    <a:lnTo>
                      <a:pt x="7" y="62"/>
                    </a:lnTo>
                    <a:lnTo>
                      <a:pt x="0" y="57"/>
                    </a:lnTo>
                    <a:lnTo>
                      <a:pt x="58" y="0"/>
                    </a:lnTo>
                    <a:close/>
                  </a:path>
                </a:pathLst>
              </a:custGeom>
              <a:solidFill>
                <a:srgbClr val="FF0000"/>
              </a:solidFill>
              <a:ln w="9525">
                <a:noFill/>
                <a:round/>
                <a:headEnd/>
                <a:tailEnd/>
              </a:ln>
            </p:spPr>
            <p:txBody>
              <a:bodyPr/>
              <a:lstStyle/>
              <a:p>
                <a:endParaRPr lang="ja-JP" altLang="en-US"/>
              </a:p>
            </p:txBody>
          </p:sp>
          <p:sp>
            <p:nvSpPr>
              <p:cNvPr id="1710" name="Freeform 1144"/>
              <p:cNvSpPr>
                <a:spLocks/>
              </p:cNvSpPr>
              <p:nvPr/>
            </p:nvSpPr>
            <p:spPr bwMode="auto">
              <a:xfrm>
                <a:off x="2540" y="1816"/>
                <a:ext cx="23" cy="19"/>
              </a:xfrm>
              <a:custGeom>
                <a:avLst/>
                <a:gdLst/>
                <a:ahLst/>
                <a:cxnLst>
                  <a:cxn ang="0">
                    <a:pos x="41" y="155"/>
                  </a:cxn>
                  <a:cxn ang="0">
                    <a:pos x="0" y="114"/>
                  </a:cxn>
                  <a:cxn ang="0">
                    <a:pos x="57" y="57"/>
                  </a:cxn>
                  <a:cxn ang="0">
                    <a:pos x="114" y="0"/>
                  </a:cxn>
                  <a:cxn ang="0">
                    <a:pos x="156" y="41"/>
                  </a:cxn>
                  <a:cxn ang="0">
                    <a:pos x="99" y="98"/>
                  </a:cxn>
                  <a:cxn ang="0">
                    <a:pos x="41" y="155"/>
                  </a:cxn>
                </a:cxnLst>
                <a:rect l="0" t="0" r="r" b="b"/>
                <a:pathLst>
                  <a:path w="156" h="155">
                    <a:moveTo>
                      <a:pt x="41" y="155"/>
                    </a:moveTo>
                    <a:lnTo>
                      <a:pt x="0" y="114"/>
                    </a:lnTo>
                    <a:lnTo>
                      <a:pt x="57" y="57"/>
                    </a:lnTo>
                    <a:lnTo>
                      <a:pt x="114" y="0"/>
                    </a:lnTo>
                    <a:lnTo>
                      <a:pt x="156" y="41"/>
                    </a:lnTo>
                    <a:lnTo>
                      <a:pt x="99" y="98"/>
                    </a:lnTo>
                    <a:lnTo>
                      <a:pt x="41" y="155"/>
                    </a:lnTo>
                    <a:close/>
                  </a:path>
                </a:pathLst>
              </a:custGeom>
              <a:solidFill>
                <a:srgbClr val="FF0000"/>
              </a:solidFill>
              <a:ln w="9525">
                <a:noFill/>
                <a:round/>
                <a:headEnd/>
                <a:tailEnd/>
              </a:ln>
            </p:spPr>
            <p:txBody>
              <a:bodyPr/>
              <a:lstStyle/>
              <a:p>
                <a:endParaRPr lang="ja-JP" altLang="en-US"/>
              </a:p>
            </p:txBody>
          </p:sp>
          <p:sp>
            <p:nvSpPr>
              <p:cNvPr id="1711" name="Freeform 1145"/>
              <p:cNvSpPr>
                <a:spLocks/>
              </p:cNvSpPr>
              <p:nvPr/>
            </p:nvSpPr>
            <p:spPr bwMode="auto">
              <a:xfrm>
                <a:off x="2540" y="1823"/>
                <a:ext cx="9" cy="7"/>
              </a:xfrm>
              <a:custGeom>
                <a:avLst/>
                <a:gdLst/>
                <a:ahLst/>
                <a:cxnLst>
                  <a:cxn ang="0">
                    <a:pos x="61" y="0"/>
                  </a:cxn>
                  <a:cxn ang="0">
                    <a:pos x="4" y="57"/>
                  </a:cxn>
                  <a:cxn ang="0">
                    <a:pos x="0" y="51"/>
                  </a:cxn>
                  <a:cxn ang="0">
                    <a:pos x="61" y="0"/>
                  </a:cxn>
                </a:cxnLst>
                <a:rect l="0" t="0" r="r" b="b"/>
                <a:pathLst>
                  <a:path w="61" h="57">
                    <a:moveTo>
                      <a:pt x="61" y="0"/>
                    </a:moveTo>
                    <a:lnTo>
                      <a:pt x="4" y="57"/>
                    </a:lnTo>
                    <a:lnTo>
                      <a:pt x="0" y="51"/>
                    </a:lnTo>
                    <a:lnTo>
                      <a:pt x="61" y="0"/>
                    </a:lnTo>
                    <a:close/>
                  </a:path>
                </a:pathLst>
              </a:custGeom>
              <a:solidFill>
                <a:srgbClr val="FF0000"/>
              </a:solidFill>
              <a:ln w="9525">
                <a:noFill/>
                <a:round/>
                <a:headEnd/>
                <a:tailEnd/>
              </a:ln>
            </p:spPr>
            <p:txBody>
              <a:bodyPr/>
              <a:lstStyle/>
              <a:p>
                <a:endParaRPr lang="ja-JP" altLang="en-US"/>
              </a:p>
            </p:txBody>
          </p:sp>
          <p:sp>
            <p:nvSpPr>
              <p:cNvPr id="1712" name="Freeform 1146"/>
              <p:cNvSpPr>
                <a:spLocks/>
              </p:cNvSpPr>
              <p:nvPr/>
            </p:nvSpPr>
            <p:spPr bwMode="auto">
              <a:xfrm>
                <a:off x="2534" y="1811"/>
                <a:ext cx="24" cy="19"/>
              </a:xfrm>
              <a:custGeom>
                <a:avLst/>
                <a:gdLst/>
                <a:ahLst/>
                <a:cxnLst>
                  <a:cxn ang="0">
                    <a:pos x="39" y="147"/>
                  </a:cxn>
                  <a:cxn ang="0">
                    <a:pos x="0" y="102"/>
                  </a:cxn>
                  <a:cxn ang="0">
                    <a:pos x="63" y="51"/>
                  </a:cxn>
                  <a:cxn ang="0">
                    <a:pos x="125" y="0"/>
                  </a:cxn>
                  <a:cxn ang="0">
                    <a:pos x="163" y="45"/>
                  </a:cxn>
                  <a:cxn ang="0">
                    <a:pos x="100" y="96"/>
                  </a:cxn>
                  <a:cxn ang="0">
                    <a:pos x="39" y="147"/>
                  </a:cxn>
                </a:cxnLst>
                <a:rect l="0" t="0" r="r" b="b"/>
                <a:pathLst>
                  <a:path w="163" h="147">
                    <a:moveTo>
                      <a:pt x="39" y="147"/>
                    </a:moveTo>
                    <a:lnTo>
                      <a:pt x="0" y="102"/>
                    </a:lnTo>
                    <a:lnTo>
                      <a:pt x="63" y="51"/>
                    </a:lnTo>
                    <a:lnTo>
                      <a:pt x="125" y="0"/>
                    </a:lnTo>
                    <a:lnTo>
                      <a:pt x="163" y="45"/>
                    </a:lnTo>
                    <a:lnTo>
                      <a:pt x="100" y="96"/>
                    </a:lnTo>
                    <a:lnTo>
                      <a:pt x="39" y="147"/>
                    </a:lnTo>
                    <a:close/>
                  </a:path>
                </a:pathLst>
              </a:custGeom>
              <a:solidFill>
                <a:srgbClr val="FF0000"/>
              </a:solidFill>
              <a:ln w="9525">
                <a:noFill/>
                <a:round/>
                <a:headEnd/>
                <a:tailEnd/>
              </a:ln>
            </p:spPr>
            <p:txBody>
              <a:bodyPr/>
              <a:lstStyle/>
              <a:p>
                <a:endParaRPr lang="ja-JP" altLang="en-US"/>
              </a:p>
            </p:txBody>
          </p:sp>
          <p:sp>
            <p:nvSpPr>
              <p:cNvPr id="1713" name="Freeform 1147"/>
              <p:cNvSpPr>
                <a:spLocks/>
              </p:cNvSpPr>
              <p:nvPr/>
            </p:nvSpPr>
            <p:spPr bwMode="auto">
              <a:xfrm>
                <a:off x="2534" y="1818"/>
                <a:ext cx="9" cy="6"/>
              </a:xfrm>
              <a:custGeom>
                <a:avLst/>
                <a:gdLst/>
                <a:ahLst/>
                <a:cxnLst>
                  <a:cxn ang="0">
                    <a:pos x="67" y="0"/>
                  </a:cxn>
                  <a:cxn ang="0">
                    <a:pos x="4" y="51"/>
                  </a:cxn>
                  <a:cxn ang="0">
                    <a:pos x="0" y="45"/>
                  </a:cxn>
                  <a:cxn ang="0">
                    <a:pos x="67" y="0"/>
                  </a:cxn>
                </a:cxnLst>
                <a:rect l="0" t="0" r="r" b="b"/>
                <a:pathLst>
                  <a:path w="67" h="51">
                    <a:moveTo>
                      <a:pt x="67" y="0"/>
                    </a:moveTo>
                    <a:lnTo>
                      <a:pt x="4" y="51"/>
                    </a:lnTo>
                    <a:lnTo>
                      <a:pt x="0" y="45"/>
                    </a:lnTo>
                    <a:lnTo>
                      <a:pt x="67" y="0"/>
                    </a:lnTo>
                    <a:close/>
                  </a:path>
                </a:pathLst>
              </a:custGeom>
              <a:solidFill>
                <a:srgbClr val="FF0000"/>
              </a:solidFill>
              <a:ln w="9525">
                <a:noFill/>
                <a:round/>
                <a:headEnd/>
                <a:tailEnd/>
              </a:ln>
            </p:spPr>
            <p:txBody>
              <a:bodyPr/>
              <a:lstStyle/>
              <a:p>
                <a:endParaRPr lang="ja-JP" altLang="en-US"/>
              </a:p>
            </p:txBody>
          </p:sp>
          <p:sp>
            <p:nvSpPr>
              <p:cNvPr id="1714" name="Freeform 1148"/>
              <p:cNvSpPr>
                <a:spLocks/>
              </p:cNvSpPr>
              <p:nvPr/>
            </p:nvSpPr>
            <p:spPr bwMode="auto">
              <a:xfrm>
                <a:off x="2529" y="1806"/>
                <a:ext cx="24" cy="17"/>
              </a:xfrm>
              <a:custGeom>
                <a:avLst/>
                <a:gdLst/>
                <a:ahLst/>
                <a:cxnLst>
                  <a:cxn ang="0">
                    <a:pos x="33" y="138"/>
                  </a:cxn>
                  <a:cxn ang="0">
                    <a:pos x="0" y="89"/>
                  </a:cxn>
                  <a:cxn ang="0">
                    <a:pos x="66" y="44"/>
                  </a:cxn>
                  <a:cxn ang="0">
                    <a:pos x="133" y="0"/>
                  </a:cxn>
                  <a:cxn ang="0">
                    <a:pos x="167" y="48"/>
                  </a:cxn>
                  <a:cxn ang="0">
                    <a:pos x="100" y="93"/>
                  </a:cxn>
                  <a:cxn ang="0">
                    <a:pos x="33" y="138"/>
                  </a:cxn>
                </a:cxnLst>
                <a:rect l="0" t="0" r="r" b="b"/>
                <a:pathLst>
                  <a:path w="167" h="138">
                    <a:moveTo>
                      <a:pt x="33" y="138"/>
                    </a:moveTo>
                    <a:lnTo>
                      <a:pt x="0" y="89"/>
                    </a:lnTo>
                    <a:lnTo>
                      <a:pt x="66" y="44"/>
                    </a:lnTo>
                    <a:lnTo>
                      <a:pt x="133" y="0"/>
                    </a:lnTo>
                    <a:lnTo>
                      <a:pt x="167" y="48"/>
                    </a:lnTo>
                    <a:lnTo>
                      <a:pt x="100" y="93"/>
                    </a:lnTo>
                    <a:lnTo>
                      <a:pt x="33" y="138"/>
                    </a:lnTo>
                    <a:close/>
                  </a:path>
                </a:pathLst>
              </a:custGeom>
              <a:solidFill>
                <a:srgbClr val="FF0000"/>
              </a:solidFill>
              <a:ln w="9525">
                <a:noFill/>
                <a:round/>
                <a:headEnd/>
                <a:tailEnd/>
              </a:ln>
            </p:spPr>
            <p:txBody>
              <a:bodyPr/>
              <a:lstStyle/>
              <a:p>
                <a:endParaRPr lang="ja-JP" altLang="en-US"/>
              </a:p>
            </p:txBody>
          </p:sp>
          <p:sp>
            <p:nvSpPr>
              <p:cNvPr id="1715" name="Freeform 1149"/>
              <p:cNvSpPr>
                <a:spLocks/>
              </p:cNvSpPr>
              <p:nvPr/>
            </p:nvSpPr>
            <p:spPr bwMode="auto">
              <a:xfrm>
                <a:off x="2528" y="1811"/>
                <a:ext cx="10" cy="6"/>
              </a:xfrm>
              <a:custGeom>
                <a:avLst/>
                <a:gdLst/>
                <a:ahLst/>
                <a:cxnLst>
                  <a:cxn ang="0">
                    <a:pos x="70" y="0"/>
                  </a:cxn>
                  <a:cxn ang="0">
                    <a:pos x="4" y="45"/>
                  </a:cxn>
                  <a:cxn ang="0">
                    <a:pos x="0" y="39"/>
                  </a:cxn>
                  <a:cxn ang="0">
                    <a:pos x="70" y="0"/>
                  </a:cxn>
                </a:cxnLst>
                <a:rect l="0" t="0" r="r" b="b"/>
                <a:pathLst>
                  <a:path w="70" h="45">
                    <a:moveTo>
                      <a:pt x="70" y="0"/>
                    </a:moveTo>
                    <a:lnTo>
                      <a:pt x="4" y="45"/>
                    </a:lnTo>
                    <a:lnTo>
                      <a:pt x="0" y="39"/>
                    </a:lnTo>
                    <a:lnTo>
                      <a:pt x="70" y="0"/>
                    </a:lnTo>
                    <a:close/>
                  </a:path>
                </a:pathLst>
              </a:custGeom>
              <a:solidFill>
                <a:srgbClr val="FF0000"/>
              </a:solidFill>
              <a:ln w="9525">
                <a:noFill/>
                <a:round/>
                <a:headEnd/>
                <a:tailEnd/>
              </a:ln>
            </p:spPr>
            <p:txBody>
              <a:bodyPr/>
              <a:lstStyle/>
              <a:p>
                <a:endParaRPr lang="ja-JP" altLang="en-US"/>
              </a:p>
            </p:txBody>
          </p:sp>
          <p:sp>
            <p:nvSpPr>
              <p:cNvPr id="1716" name="Freeform 1150"/>
              <p:cNvSpPr>
                <a:spLocks/>
              </p:cNvSpPr>
              <p:nvPr/>
            </p:nvSpPr>
            <p:spPr bwMode="auto">
              <a:xfrm>
                <a:off x="2524" y="1800"/>
                <a:ext cx="25" cy="16"/>
              </a:xfrm>
              <a:custGeom>
                <a:avLst/>
                <a:gdLst/>
                <a:ahLst/>
                <a:cxnLst>
                  <a:cxn ang="0">
                    <a:pos x="30" y="130"/>
                  </a:cxn>
                  <a:cxn ang="0">
                    <a:pos x="0" y="78"/>
                  </a:cxn>
                  <a:cxn ang="0">
                    <a:pos x="71" y="39"/>
                  </a:cxn>
                  <a:cxn ang="0">
                    <a:pos x="141" y="0"/>
                  </a:cxn>
                  <a:cxn ang="0">
                    <a:pos x="171" y="53"/>
                  </a:cxn>
                  <a:cxn ang="0">
                    <a:pos x="100" y="91"/>
                  </a:cxn>
                  <a:cxn ang="0">
                    <a:pos x="30" y="130"/>
                  </a:cxn>
                </a:cxnLst>
                <a:rect l="0" t="0" r="r" b="b"/>
                <a:pathLst>
                  <a:path w="171" h="130">
                    <a:moveTo>
                      <a:pt x="30" y="130"/>
                    </a:moveTo>
                    <a:lnTo>
                      <a:pt x="0" y="78"/>
                    </a:lnTo>
                    <a:lnTo>
                      <a:pt x="71" y="39"/>
                    </a:lnTo>
                    <a:lnTo>
                      <a:pt x="141" y="0"/>
                    </a:lnTo>
                    <a:lnTo>
                      <a:pt x="171" y="53"/>
                    </a:lnTo>
                    <a:lnTo>
                      <a:pt x="100" y="91"/>
                    </a:lnTo>
                    <a:lnTo>
                      <a:pt x="30" y="130"/>
                    </a:lnTo>
                    <a:close/>
                  </a:path>
                </a:pathLst>
              </a:custGeom>
              <a:solidFill>
                <a:srgbClr val="FF0000"/>
              </a:solidFill>
              <a:ln w="9525">
                <a:noFill/>
                <a:round/>
                <a:headEnd/>
                <a:tailEnd/>
              </a:ln>
            </p:spPr>
            <p:txBody>
              <a:bodyPr/>
              <a:lstStyle/>
              <a:p>
                <a:endParaRPr lang="ja-JP" altLang="en-US"/>
              </a:p>
            </p:txBody>
          </p:sp>
          <p:sp>
            <p:nvSpPr>
              <p:cNvPr id="1717" name="Freeform 1151"/>
              <p:cNvSpPr>
                <a:spLocks/>
              </p:cNvSpPr>
              <p:nvPr/>
            </p:nvSpPr>
            <p:spPr bwMode="auto">
              <a:xfrm>
                <a:off x="2524" y="1805"/>
                <a:ext cx="10" cy="5"/>
              </a:xfrm>
              <a:custGeom>
                <a:avLst/>
                <a:gdLst/>
                <a:ahLst/>
                <a:cxnLst>
                  <a:cxn ang="0">
                    <a:pos x="74" y="0"/>
                  </a:cxn>
                  <a:cxn ang="0">
                    <a:pos x="3" y="39"/>
                  </a:cxn>
                  <a:cxn ang="0">
                    <a:pos x="0" y="33"/>
                  </a:cxn>
                  <a:cxn ang="0">
                    <a:pos x="74" y="0"/>
                  </a:cxn>
                </a:cxnLst>
                <a:rect l="0" t="0" r="r" b="b"/>
                <a:pathLst>
                  <a:path w="74" h="39">
                    <a:moveTo>
                      <a:pt x="74" y="0"/>
                    </a:moveTo>
                    <a:lnTo>
                      <a:pt x="3" y="39"/>
                    </a:lnTo>
                    <a:lnTo>
                      <a:pt x="0" y="33"/>
                    </a:lnTo>
                    <a:lnTo>
                      <a:pt x="74" y="0"/>
                    </a:lnTo>
                    <a:close/>
                  </a:path>
                </a:pathLst>
              </a:custGeom>
              <a:solidFill>
                <a:srgbClr val="FF0000"/>
              </a:solidFill>
              <a:ln w="9525">
                <a:noFill/>
                <a:round/>
                <a:headEnd/>
                <a:tailEnd/>
              </a:ln>
            </p:spPr>
            <p:txBody>
              <a:bodyPr/>
              <a:lstStyle/>
              <a:p>
                <a:endParaRPr lang="ja-JP" altLang="en-US"/>
              </a:p>
            </p:txBody>
          </p:sp>
          <p:sp>
            <p:nvSpPr>
              <p:cNvPr id="1718" name="Freeform 1152"/>
              <p:cNvSpPr>
                <a:spLocks/>
              </p:cNvSpPr>
              <p:nvPr/>
            </p:nvSpPr>
            <p:spPr bwMode="auto">
              <a:xfrm>
                <a:off x="2520" y="1794"/>
                <a:ext cx="25" cy="15"/>
              </a:xfrm>
              <a:custGeom>
                <a:avLst/>
                <a:gdLst/>
                <a:ahLst/>
                <a:cxnLst>
                  <a:cxn ang="0">
                    <a:pos x="25" y="120"/>
                  </a:cxn>
                  <a:cxn ang="0">
                    <a:pos x="0" y="64"/>
                  </a:cxn>
                  <a:cxn ang="0">
                    <a:pos x="75" y="32"/>
                  </a:cxn>
                  <a:cxn ang="0">
                    <a:pos x="149" y="0"/>
                  </a:cxn>
                  <a:cxn ang="0">
                    <a:pos x="174" y="54"/>
                  </a:cxn>
                  <a:cxn ang="0">
                    <a:pos x="99" y="87"/>
                  </a:cxn>
                  <a:cxn ang="0">
                    <a:pos x="25" y="120"/>
                  </a:cxn>
                </a:cxnLst>
                <a:rect l="0" t="0" r="r" b="b"/>
                <a:pathLst>
                  <a:path w="174" h="120">
                    <a:moveTo>
                      <a:pt x="25" y="120"/>
                    </a:moveTo>
                    <a:lnTo>
                      <a:pt x="0" y="64"/>
                    </a:lnTo>
                    <a:lnTo>
                      <a:pt x="75" y="32"/>
                    </a:lnTo>
                    <a:lnTo>
                      <a:pt x="149" y="0"/>
                    </a:lnTo>
                    <a:lnTo>
                      <a:pt x="174" y="54"/>
                    </a:lnTo>
                    <a:lnTo>
                      <a:pt x="99" y="87"/>
                    </a:lnTo>
                    <a:lnTo>
                      <a:pt x="25" y="120"/>
                    </a:lnTo>
                    <a:close/>
                  </a:path>
                </a:pathLst>
              </a:custGeom>
              <a:solidFill>
                <a:srgbClr val="FF0000"/>
              </a:solidFill>
              <a:ln w="9525">
                <a:noFill/>
                <a:round/>
                <a:headEnd/>
                <a:tailEnd/>
              </a:ln>
            </p:spPr>
            <p:txBody>
              <a:bodyPr/>
              <a:lstStyle/>
              <a:p>
                <a:endParaRPr lang="ja-JP" altLang="en-US"/>
              </a:p>
            </p:txBody>
          </p:sp>
          <p:sp>
            <p:nvSpPr>
              <p:cNvPr id="1719" name="Freeform 1153"/>
              <p:cNvSpPr>
                <a:spLocks/>
              </p:cNvSpPr>
              <p:nvPr/>
            </p:nvSpPr>
            <p:spPr bwMode="auto">
              <a:xfrm>
                <a:off x="2520" y="1798"/>
                <a:ext cx="11" cy="4"/>
              </a:xfrm>
              <a:custGeom>
                <a:avLst/>
                <a:gdLst/>
                <a:ahLst/>
                <a:cxnLst>
                  <a:cxn ang="0">
                    <a:pos x="77" y="0"/>
                  </a:cxn>
                  <a:cxn ang="0">
                    <a:pos x="2" y="32"/>
                  </a:cxn>
                  <a:cxn ang="0">
                    <a:pos x="0" y="26"/>
                  </a:cxn>
                  <a:cxn ang="0">
                    <a:pos x="77" y="0"/>
                  </a:cxn>
                </a:cxnLst>
                <a:rect l="0" t="0" r="r" b="b"/>
                <a:pathLst>
                  <a:path w="77" h="32">
                    <a:moveTo>
                      <a:pt x="77" y="0"/>
                    </a:moveTo>
                    <a:lnTo>
                      <a:pt x="2" y="32"/>
                    </a:lnTo>
                    <a:lnTo>
                      <a:pt x="0" y="26"/>
                    </a:lnTo>
                    <a:lnTo>
                      <a:pt x="77" y="0"/>
                    </a:lnTo>
                    <a:close/>
                  </a:path>
                </a:pathLst>
              </a:custGeom>
              <a:solidFill>
                <a:srgbClr val="FF0000"/>
              </a:solidFill>
              <a:ln w="9525">
                <a:noFill/>
                <a:round/>
                <a:headEnd/>
                <a:tailEnd/>
              </a:ln>
            </p:spPr>
            <p:txBody>
              <a:bodyPr/>
              <a:lstStyle/>
              <a:p>
                <a:endParaRPr lang="ja-JP" altLang="en-US"/>
              </a:p>
            </p:txBody>
          </p:sp>
          <p:sp>
            <p:nvSpPr>
              <p:cNvPr id="1720" name="Freeform 1154"/>
              <p:cNvSpPr>
                <a:spLocks/>
              </p:cNvSpPr>
              <p:nvPr/>
            </p:nvSpPr>
            <p:spPr bwMode="auto">
              <a:xfrm>
                <a:off x="2517" y="1788"/>
                <a:ext cx="25" cy="13"/>
              </a:xfrm>
              <a:custGeom>
                <a:avLst/>
                <a:gdLst/>
                <a:ahLst/>
                <a:cxnLst>
                  <a:cxn ang="0">
                    <a:pos x="20" y="110"/>
                  </a:cxn>
                  <a:cxn ang="0">
                    <a:pos x="0" y="51"/>
                  </a:cxn>
                  <a:cxn ang="0">
                    <a:pos x="78" y="25"/>
                  </a:cxn>
                  <a:cxn ang="0">
                    <a:pos x="154" y="0"/>
                  </a:cxn>
                  <a:cxn ang="0">
                    <a:pos x="173" y="59"/>
                  </a:cxn>
                  <a:cxn ang="0">
                    <a:pos x="97" y="84"/>
                  </a:cxn>
                  <a:cxn ang="0">
                    <a:pos x="20" y="110"/>
                  </a:cxn>
                </a:cxnLst>
                <a:rect l="0" t="0" r="r" b="b"/>
                <a:pathLst>
                  <a:path w="173" h="110">
                    <a:moveTo>
                      <a:pt x="20" y="110"/>
                    </a:moveTo>
                    <a:lnTo>
                      <a:pt x="0" y="51"/>
                    </a:lnTo>
                    <a:lnTo>
                      <a:pt x="78" y="25"/>
                    </a:lnTo>
                    <a:lnTo>
                      <a:pt x="154" y="0"/>
                    </a:lnTo>
                    <a:lnTo>
                      <a:pt x="173" y="59"/>
                    </a:lnTo>
                    <a:lnTo>
                      <a:pt x="97" y="84"/>
                    </a:lnTo>
                    <a:lnTo>
                      <a:pt x="20" y="110"/>
                    </a:lnTo>
                    <a:close/>
                  </a:path>
                </a:pathLst>
              </a:custGeom>
              <a:solidFill>
                <a:srgbClr val="FF0000"/>
              </a:solidFill>
              <a:ln w="9525">
                <a:noFill/>
                <a:round/>
                <a:headEnd/>
                <a:tailEnd/>
              </a:ln>
            </p:spPr>
            <p:txBody>
              <a:bodyPr/>
              <a:lstStyle/>
              <a:p>
                <a:endParaRPr lang="ja-JP" altLang="en-US"/>
              </a:p>
            </p:txBody>
          </p:sp>
          <p:sp>
            <p:nvSpPr>
              <p:cNvPr id="1721" name="Freeform 1155"/>
              <p:cNvSpPr>
                <a:spLocks/>
              </p:cNvSpPr>
              <p:nvPr/>
            </p:nvSpPr>
            <p:spPr bwMode="auto">
              <a:xfrm>
                <a:off x="2517" y="1791"/>
                <a:ext cx="11" cy="3"/>
              </a:xfrm>
              <a:custGeom>
                <a:avLst/>
                <a:gdLst/>
                <a:ahLst/>
                <a:cxnLst>
                  <a:cxn ang="0">
                    <a:pos x="79" y="0"/>
                  </a:cxn>
                  <a:cxn ang="0">
                    <a:pos x="1" y="26"/>
                  </a:cxn>
                  <a:cxn ang="0">
                    <a:pos x="0" y="19"/>
                  </a:cxn>
                  <a:cxn ang="0">
                    <a:pos x="79" y="0"/>
                  </a:cxn>
                </a:cxnLst>
                <a:rect l="0" t="0" r="r" b="b"/>
                <a:pathLst>
                  <a:path w="79" h="26">
                    <a:moveTo>
                      <a:pt x="79" y="0"/>
                    </a:moveTo>
                    <a:lnTo>
                      <a:pt x="1" y="26"/>
                    </a:lnTo>
                    <a:lnTo>
                      <a:pt x="0" y="19"/>
                    </a:lnTo>
                    <a:lnTo>
                      <a:pt x="79" y="0"/>
                    </a:lnTo>
                    <a:close/>
                  </a:path>
                </a:pathLst>
              </a:custGeom>
              <a:solidFill>
                <a:srgbClr val="FF0000"/>
              </a:solidFill>
              <a:ln w="9525">
                <a:noFill/>
                <a:round/>
                <a:headEnd/>
                <a:tailEnd/>
              </a:ln>
            </p:spPr>
            <p:txBody>
              <a:bodyPr/>
              <a:lstStyle/>
              <a:p>
                <a:endParaRPr lang="ja-JP" altLang="en-US"/>
              </a:p>
            </p:txBody>
          </p:sp>
          <p:sp>
            <p:nvSpPr>
              <p:cNvPr id="1722" name="Freeform 1156"/>
              <p:cNvSpPr>
                <a:spLocks/>
              </p:cNvSpPr>
              <p:nvPr/>
            </p:nvSpPr>
            <p:spPr bwMode="auto">
              <a:xfrm>
                <a:off x="2515" y="1781"/>
                <a:ext cx="24" cy="12"/>
              </a:xfrm>
              <a:custGeom>
                <a:avLst/>
                <a:gdLst/>
                <a:ahLst/>
                <a:cxnLst>
                  <a:cxn ang="0">
                    <a:pos x="15" y="97"/>
                  </a:cxn>
                  <a:cxn ang="0">
                    <a:pos x="0" y="36"/>
                  </a:cxn>
                  <a:cxn ang="0">
                    <a:pos x="79" y="18"/>
                  </a:cxn>
                  <a:cxn ang="0">
                    <a:pos x="157" y="0"/>
                  </a:cxn>
                  <a:cxn ang="0">
                    <a:pos x="172" y="60"/>
                  </a:cxn>
                  <a:cxn ang="0">
                    <a:pos x="94" y="78"/>
                  </a:cxn>
                  <a:cxn ang="0">
                    <a:pos x="15" y="97"/>
                  </a:cxn>
                </a:cxnLst>
                <a:rect l="0" t="0" r="r" b="b"/>
                <a:pathLst>
                  <a:path w="172" h="97">
                    <a:moveTo>
                      <a:pt x="15" y="97"/>
                    </a:moveTo>
                    <a:lnTo>
                      <a:pt x="0" y="36"/>
                    </a:lnTo>
                    <a:lnTo>
                      <a:pt x="79" y="18"/>
                    </a:lnTo>
                    <a:lnTo>
                      <a:pt x="157" y="0"/>
                    </a:lnTo>
                    <a:lnTo>
                      <a:pt x="172" y="60"/>
                    </a:lnTo>
                    <a:lnTo>
                      <a:pt x="94" y="78"/>
                    </a:lnTo>
                    <a:lnTo>
                      <a:pt x="15" y="97"/>
                    </a:lnTo>
                    <a:close/>
                  </a:path>
                </a:pathLst>
              </a:custGeom>
              <a:solidFill>
                <a:srgbClr val="FF0000"/>
              </a:solidFill>
              <a:ln w="9525">
                <a:noFill/>
                <a:round/>
                <a:headEnd/>
                <a:tailEnd/>
              </a:ln>
            </p:spPr>
            <p:txBody>
              <a:bodyPr/>
              <a:lstStyle/>
              <a:p>
                <a:endParaRPr lang="ja-JP" altLang="en-US"/>
              </a:p>
            </p:txBody>
          </p:sp>
          <p:sp>
            <p:nvSpPr>
              <p:cNvPr id="1723" name="Freeform 1157"/>
              <p:cNvSpPr>
                <a:spLocks/>
              </p:cNvSpPr>
              <p:nvPr/>
            </p:nvSpPr>
            <p:spPr bwMode="auto">
              <a:xfrm>
                <a:off x="2515" y="1783"/>
                <a:ext cx="11" cy="3"/>
              </a:xfrm>
              <a:custGeom>
                <a:avLst/>
                <a:gdLst/>
                <a:ahLst/>
                <a:cxnLst>
                  <a:cxn ang="0">
                    <a:pos x="80" y="0"/>
                  </a:cxn>
                  <a:cxn ang="0">
                    <a:pos x="1" y="18"/>
                  </a:cxn>
                  <a:cxn ang="0">
                    <a:pos x="0" y="11"/>
                  </a:cxn>
                  <a:cxn ang="0">
                    <a:pos x="80" y="0"/>
                  </a:cxn>
                </a:cxnLst>
                <a:rect l="0" t="0" r="r" b="b"/>
                <a:pathLst>
                  <a:path w="80" h="18">
                    <a:moveTo>
                      <a:pt x="80" y="0"/>
                    </a:moveTo>
                    <a:lnTo>
                      <a:pt x="1" y="18"/>
                    </a:lnTo>
                    <a:lnTo>
                      <a:pt x="0" y="11"/>
                    </a:lnTo>
                    <a:lnTo>
                      <a:pt x="80" y="0"/>
                    </a:lnTo>
                    <a:close/>
                  </a:path>
                </a:pathLst>
              </a:custGeom>
              <a:solidFill>
                <a:srgbClr val="FF0000"/>
              </a:solidFill>
              <a:ln w="9525">
                <a:noFill/>
                <a:round/>
                <a:headEnd/>
                <a:tailEnd/>
              </a:ln>
            </p:spPr>
            <p:txBody>
              <a:bodyPr/>
              <a:lstStyle/>
              <a:p>
                <a:endParaRPr lang="ja-JP" altLang="en-US"/>
              </a:p>
            </p:txBody>
          </p:sp>
          <p:sp>
            <p:nvSpPr>
              <p:cNvPr id="1724" name="Freeform 1158"/>
              <p:cNvSpPr>
                <a:spLocks/>
              </p:cNvSpPr>
              <p:nvPr/>
            </p:nvSpPr>
            <p:spPr bwMode="auto">
              <a:xfrm>
                <a:off x="2513" y="1774"/>
                <a:ext cx="24" cy="11"/>
              </a:xfrm>
              <a:custGeom>
                <a:avLst/>
                <a:gdLst/>
                <a:ahLst/>
                <a:cxnLst>
                  <a:cxn ang="0">
                    <a:pos x="8" y="85"/>
                  </a:cxn>
                  <a:cxn ang="0">
                    <a:pos x="0" y="22"/>
                  </a:cxn>
                  <a:cxn ang="0">
                    <a:pos x="79" y="11"/>
                  </a:cxn>
                  <a:cxn ang="0">
                    <a:pos x="159" y="0"/>
                  </a:cxn>
                  <a:cxn ang="0">
                    <a:pos x="168" y="62"/>
                  </a:cxn>
                  <a:cxn ang="0">
                    <a:pos x="88" y="74"/>
                  </a:cxn>
                  <a:cxn ang="0">
                    <a:pos x="8" y="85"/>
                  </a:cxn>
                </a:cxnLst>
                <a:rect l="0" t="0" r="r" b="b"/>
                <a:pathLst>
                  <a:path w="168" h="85">
                    <a:moveTo>
                      <a:pt x="8" y="85"/>
                    </a:moveTo>
                    <a:lnTo>
                      <a:pt x="0" y="22"/>
                    </a:lnTo>
                    <a:lnTo>
                      <a:pt x="79" y="11"/>
                    </a:lnTo>
                    <a:lnTo>
                      <a:pt x="159" y="0"/>
                    </a:lnTo>
                    <a:lnTo>
                      <a:pt x="168" y="62"/>
                    </a:lnTo>
                    <a:lnTo>
                      <a:pt x="88" y="74"/>
                    </a:lnTo>
                    <a:lnTo>
                      <a:pt x="8" y="85"/>
                    </a:lnTo>
                    <a:close/>
                  </a:path>
                </a:pathLst>
              </a:custGeom>
              <a:solidFill>
                <a:srgbClr val="FF0000"/>
              </a:solidFill>
              <a:ln w="9525">
                <a:noFill/>
                <a:round/>
                <a:headEnd/>
                <a:tailEnd/>
              </a:ln>
            </p:spPr>
            <p:txBody>
              <a:bodyPr/>
              <a:lstStyle/>
              <a:p>
                <a:endParaRPr lang="ja-JP" altLang="en-US"/>
              </a:p>
            </p:txBody>
          </p:sp>
          <p:sp>
            <p:nvSpPr>
              <p:cNvPr id="1725" name="Freeform 1159"/>
              <p:cNvSpPr>
                <a:spLocks/>
              </p:cNvSpPr>
              <p:nvPr/>
            </p:nvSpPr>
            <p:spPr bwMode="auto">
              <a:xfrm>
                <a:off x="2513" y="1775"/>
                <a:ext cx="12" cy="2"/>
              </a:xfrm>
              <a:custGeom>
                <a:avLst/>
                <a:gdLst/>
                <a:ahLst/>
                <a:cxnLst>
                  <a:cxn ang="0">
                    <a:pos x="80" y="0"/>
                  </a:cxn>
                  <a:cxn ang="0">
                    <a:pos x="1" y="11"/>
                  </a:cxn>
                  <a:cxn ang="0">
                    <a:pos x="0" y="4"/>
                  </a:cxn>
                  <a:cxn ang="0">
                    <a:pos x="80" y="0"/>
                  </a:cxn>
                </a:cxnLst>
                <a:rect l="0" t="0" r="r" b="b"/>
                <a:pathLst>
                  <a:path w="80" h="11">
                    <a:moveTo>
                      <a:pt x="80" y="0"/>
                    </a:moveTo>
                    <a:lnTo>
                      <a:pt x="1" y="11"/>
                    </a:lnTo>
                    <a:lnTo>
                      <a:pt x="0" y="4"/>
                    </a:lnTo>
                    <a:lnTo>
                      <a:pt x="80" y="0"/>
                    </a:lnTo>
                    <a:close/>
                  </a:path>
                </a:pathLst>
              </a:custGeom>
              <a:solidFill>
                <a:srgbClr val="FF0000"/>
              </a:solidFill>
              <a:ln w="9525">
                <a:noFill/>
                <a:round/>
                <a:headEnd/>
                <a:tailEnd/>
              </a:ln>
            </p:spPr>
            <p:txBody>
              <a:bodyPr/>
              <a:lstStyle/>
              <a:p>
                <a:endParaRPr lang="ja-JP" altLang="en-US"/>
              </a:p>
            </p:txBody>
          </p:sp>
          <p:sp>
            <p:nvSpPr>
              <p:cNvPr id="1726" name="Freeform 1160"/>
              <p:cNvSpPr>
                <a:spLocks/>
              </p:cNvSpPr>
              <p:nvPr/>
            </p:nvSpPr>
            <p:spPr bwMode="auto">
              <a:xfrm>
                <a:off x="2513" y="1767"/>
                <a:ext cx="23" cy="9"/>
              </a:xfrm>
              <a:custGeom>
                <a:avLst/>
                <a:gdLst/>
                <a:ahLst/>
                <a:cxnLst>
                  <a:cxn ang="0">
                    <a:pos x="4" y="72"/>
                  </a:cxn>
                  <a:cxn ang="0">
                    <a:pos x="0" y="7"/>
                  </a:cxn>
                  <a:cxn ang="0">
                    <a:pos x="81" y="3"/>
                  </a:cxn>
                  <a:cxn ang="0">
                    <a:pos x="162" y="0"/>
                  </a:cxn>
                  <a:cxn ang="0">
                    <a:pos x="165" y="65"/>
                  </a:cxn>
                  <a:cxn ang="0">
                    <a:pos x="84" y="68"/>
                  </a:cxn>
                  <a:cxn ang="0">
                    <a:pos x="4" y="72"/>
                  </a:cxn>
                </a:cxnLst>
                <a:rect l="0" t="0" r="r" b="b"/>
                <a:pathLst>
                  <a:path w="165" h="72">
                    <a:moveTo>
                      <a:pt x="4" y="72"/>
                    </a:moveTo>
                    <a:lnTo>
                      <a:pt x="0" y="7"/>
                    </a:lnTo>
                    <a:lnTo>
                      <a:pt x="81" y="3"/>
                    </a:lnTo>
                    <a:lnTo>
                      <a:pt x="162" y="0"/>
                    </a:lnTo>
                    <a:lnTo>
                      <a:pt x="165" y="65"/>
                    </a:lnTo>
                    <a:lnTo>
                      <a:pt x="84" y="68"/>
                    </a:lnTo>
                    <a:lnTo>
                      <a:pt x="4" y="72"/>
                    </a:lnTo>
                    <a:close/>
                  </a:path>
                </a:pathLst>
              </a:custGeom>
              <a:solidFill>
                <a:srgbClr val="FF0000"/>
              </a:solidFill>
              <a:ln w="9525">
                <a:noFill/>
                <a:round/>
                <a:headEnd/>
                <a:tailEnd/>
              </a:ln>
            </p:spPr>
            <p:txBody>
              <a:bodyPr/>
              <a:lstStyle/>
              <a:p>
                <a:endParaRPr lang="ja-JP" altLang="en-US"/>
              </a:p>
            </p:txBody>
          </p:sp>
          <p:sp>
            <p:nvSpPr>
              <p:cNvPr id="1727" name="Freeform 1161"/>
              <p:cNvSpPr>
                <a:spLocks/>
              </p:cNvSpPr>
              <p:nvPr/>
            </p:nvSpPr>
            <p:spPr bwMode="auto">
              <a:xfrm>
                <a:off x="2513" y="1767"/>
                <a:ext cx="11" cy="1"/>
              </a:xfrm>
              <a:custGeom>
                <a:avLst/>
                <a:gdLst/>
                <a:ahLst/>
                <a:cxnLst>
                  <a:cxn ang="0">
                    <a:pos x="81" y="3"/>
                  </a:cxn>
                  <a:cxn ang="0">
                    <a:pos x="0" y="7"/>
                  </a:cxn>
                  <a:cxn ang="0">
                    <a:pos x="0" y="0"/>
                  </a:cxn>
                  <a:cxn ang="0">
                    <a:pos x="81" y="3"/>
                  </a:cxn>
                </a:cxnLst>
                <a:rect l="0" t="0" r="r" b="b"/>
                <a:pathLst>
                  <a:path w="81" h="7">
                    <a:moveTo>
                      <a:pt x="81" y="3"/>
                    </a:moveTo>
                    <a:lnTo>
                      <a:pt x="0" y="7"/>
                    </a:lnTo>
                    <a:lnTo>
                      <a:pt x="0" y="0"/>
                    </a:lnTo>
                    <a:lnTo>
                      <a:pt x="81" y="3"/>
                    </a:lnTo>
                    <a:close/>
                  </a:path>
                </a:pathLst>
              </a:custGeom>
              <a:solidFill>
                <a:srgbClr val="FF0000"/>
              </a:solidFill>
              <a:ln w="9525">
                <a:noFill/>
                <a:round/>
                <a:headEnd/>
                <a:tailEnd/>
              </a:ln>
            </p:spPr>
            <p:txBody>
              <a:bodyPr/>
              <a:lstStyle/>
              <a:p>
                <a:endParaRPr lang="ja-JP" altLang="en-US"/>
              </a:p>
            </p:txBody>
          </p:sp>
          <p:sp>
            <p:nvSpPr>
              <p:cNvPr id="1728" name="Freeform 1162"/>
              <p:cNvSpPr>
                <a:spLocks/>
              </p:cNvSpPr>
              <p:nvPr/>
            </p:nvSpPr>
            <p:spPr bwMode="auto">
              <a:xfrm>
                <a:off x="2513" y="1759"/>
                <a:ext cx="23" cy="9"/>
              </a:xfrm>
              <a:custGeom>
                <a:avLst/>
                <a:gdLst/>
                <a:ahLst/>
                <a:cxnLst>
                  <a:cxn ang="0">
                    <a:pos x="0" y="65"/>
                  </a:cxn>
                  <a:cxn ang="0">
                    <a:pos x="4" y="0"/>
                  </a:cxn>
                  <a:cxn ang="0">
                    <a:pos x="84" y="4"/>
                  </a:cxn>
                  <a:cxn ang="0">
                    <a:pos x="165" y="7"/>
                  </a:cxn>
                  <a:cxn ang="0">
                    <a:pos x="162" y="72"/>
                  </a:cxn>
                  <a:cxn ang="0">
                    <a:pos x="81" y="68"/>
                  </a:cxn>
                  <a:cxn ang="0">
                    <a:pos x="0" y="65"/>
                  </a:cxn>
                </a:cxnLst>
                <a:rect l="0" t="0" r="r" b="b"/>
                <a:pathLst>
                  <a:path w="165" h="72">
                    <a:moveTo>
                      <a:pt x="0" y="65"/>
                    </a:moveTo>
                    <a:lnTo>
                      <a:pt x="4" y="0"/>
                    </a:lnTo>
                    <a:lnTo>
                      <a:pt x="84" y="4"/>
                    </a:lnTo>
                    <a:lnTo>
                      <a:pt x="165" y="7"/>
                    </a:lnTo>
                    <a:lnTo>
                      <a:pt x="162" y="72"/>
                    </a:lnTo>
                    <a:lnTo>
                      <a:pt x="81" y="68"/>
                    </a:lnTo>
                    <a:lnTo>
                      <a:pt x="0" y="65"/>
                    </a:lnTo>
                    <a:close/>
                  </a:path>
                </a:pathLst>
              </a:custGeom>
              <a:solidFill>
                <a:srgbClr val="FF0000"/>
              </a:solidFill>
              <a:ln w="9525">
                <a:noFill/>
                <a:round/>
                <a:headEnd/>
                <a:tailEnd/>
              </a:ln>
            </p:spPr>
            <p:txBody>
              <a:bodyPr/>
              <a:lstStyle/>
              <a:p>
                <a:endParaRPr lang="ja-JP" altLang="en-US"/>
              </a:p>
            </p:txBody>
          </p:sp>
          <p:sp>
            <p:nvSpPr>
              <p:cNvPr id="1729" name="Freeform 1163"/>
              <p:cNvSpPr>
                <a:spLocks/>
              </p:cNvSpPr>
              <p:nvPr/>
            </p:nvSpPr>
            <p:spPr bwMode="auto">
              <a:xfrm>
                <a:off x="2513" y="1758"/>
                <a:ext cx="12" cy="1"/>
              </a:xfrm>
              <a:custGeom>
                <a:avLst/>
                <a:gdLst/>
                <a:ahLst/>
                <a:cxnLst>
                  <a:cxn ang="0">
                    <a:pos x="80" y="12"/>
                  </a:cxn>
                  <a:cxn ang="0">
                    <a:pos x="0" y="8"/>
                  </a:cxn>
                  <a:cxn ang="0">
                    <a:pos x="1" y="0"/>
                  </a:cxn>
                  <a:cxn ang="0">
                    <a:pos x="80" y="12"/>
                  </a:cxn>
                </a:cxnLst>
                <a:rect l="0" t="0" r="r" b="b"/>
                <a:pathLst>
                  <a:path w="80" h="12">
                    <a:moveTo>
                      <a:pt x="80" y="12"/>
                    </a:moveTo>
                    <a:lnTo>
                      <a:pt x="0" y="8"/>
                    </a:lnTo>
                    <a:lnTo>
                      <a:pt x="1" y="0"/>
                    </a:lnTo>
                    <a:lnTo>
                      <a:pt x="80" y="12"/>
                    </a:lnTo>
                    <a:close/>
                  </a:path>
                </a:pathLst>
              </a:custGeom>
              <a:solidFill>
                <a:srgbClr val="FF0000"/>
              </a:solidFill>
              <a:ln w="9525">
                <a:noFill/>
                <a:round/>
                <a:headEnd/>
                <a:tailEnd/>
              </a:ln>
            </p:spPr>
            <p:txBody>
              <a:bodyPr/>
              <a:lstStyle/>
              <a:p>
                <a:endParaRPr lang="ja-JP" altLang="en-US"/>
              </a:p>
            </p:txBody>
          </p:sp>
          <p:sp>
            <p:nvSpPr>
              <p:cNvPr id="1730" name="Freeform 1164"/>
              <p:cNvSpPr>
                <a:spLocks/>
              </p:cNvSpPr>
              <p:nvPr/>
            </p:nvSpPr>
            <p:spPr bwMode="auto">
              <a:xfrm>
                <a:off x="2513" y="1750"/>
                <a:ext cx="24" cy="11"/>
              </a:xfrm>
              <a:custGeom>
                <a:avLst/>
                <a:gdLst/>
                <a:ahLst/>
                <a:cxnLst>
                  <a:cxn ang="0">
                    <a:pos x="0" y="62"/>
                  </a:cxn>
                  <a:cxn ang="0">
                    <a:pos x="8" y="0"/>
                  </a:cxn>
                  <a:cxn ang="0">
                    <a:pos x="88" y="11"/>
                  </a:cxn>
                  <a:cxn ang="0">
                    <a:pos x="168" y="22"/>
                  </a:cxn>
                  <a:cxn ang="0">
                    <a:pos x="159" y="85"/>
                  </a:cxn>
                  <a:cxn ang="0">
                    <a:pos x="79" y="74"/>
                  </a:cxn>
                  <a:cxn ang="0">
                    <a:pos x="0" y="62"/>
                  </a:cxn>
                </a:cxnLst>
                <a:rect l="0" t="0" r="r" b="b"/>
                <a:pathLst>
                  <a:path w="168" h="85">
                    <a:moveTo>
                      <a:pt x="0" y="62"/>
                    </a:moveTo>
                    <a:lnTo>
                      <a:pt x="8" y="0"/>
                    </a:lnTo>
                    <a:lnTo>
                      <a:pt x="88" y="11"/>
                    </a:lnTo>
                    <a:lnTo>
                      <a:pt x="168" y="22"/>
                    </a:lnTo>
                    <a:lnTo>
                      <a:pt x="159" y="85"/>
                    </a:lnTo>
                    <a:lnTo>
                      <a:pt x="79" y="74"/>
                    </a:lnTo>
                    <a:lnTo>
                      <a:pt x="0" y="62"/>
                    </a:lnTo>
                    <a:close/>
                  </a:path>
                </a:pathLst>
              </a:custGeom>
              <a:solidFill>
                <a:srgbClr val="FF0000"/>
              </a:solidFill>
              <a:ln w="9525">
                <a:noFill/>
                <a:round/>
                <a:headEnd/>
                <a:tailEnd/>
              </a:ln>
            </p:spPr>
            <p:txBody>
              <a:bodyPr/>
              <a:lstStyle/>
              <a:p>
                <a:endParaRPr lang="ja-JP" altLang="en-US"/>
              </a:p>
            </p:txBody>
          </p:sp>
          <p:sp>
            <p:nvSpPr>
              <p:cNvPr id="1731" name="Freeform 1165"/>
              <p:cNvSpPr>
                <a:spLocks/>
              </p:cNvSpPr>
              <p:nvPr/>
            </p:nvSpPr>
            <p:spPr bwMode="auto">
              <a:xfrm>
                <a:off x="2515" y="1749"/>
                <a:ext cx="11" cy="2"/>
              </a:xfrm>
              <a:custGeom>
                <a:avLst/>
                <a:gdLst/>
                <a:ahLst/>
                <a:cxnLst>
                  <a:cxn ang="0">
                    <a:pos x="80" y="18"/>
                  </a:cxn>
                  <a:cxn ang="0">
                    <a:pos x="0" y="7"/>
                  </a:cxn>
                  <a:cxn ang="0">
                    <a:pos x="1" y="0"/>
                  </a:cxn>
                  <a:cxn ang="0">
                    <a:pos x="80" y="18"/>
                  </a:cxn>
                </a:cxnLst>
                <a:rect l="0" t="0" r="r" b="b"/>
                <a:pathLst>
                  <a:path w="80" h="18">
                    <a:moveTo>
                      <a:pt x="80" y="18"/>
                    </a:moveTo>
                    <a:lnTo>
                      <a:pt x="0" y="7"/>
                    </a:lnTo>
                    <a:lnTo>
                      <a:pt x="1" y="0"/>
                    </a:lnTo>
                    <a:lnTo>
                      <a:pt x="80" y="18"/>
                    </a:lnTo>
                    <a:close/>
                  </a:path>
                </a:pathLst>
              </a:custGeom>
              <a:solidFill>
                <a:srgbClr val="FF0000"/>
              </a:solidFill>
              <a:ln w="9525">
                <a:noFill/>
                <a:round/>
                <a:headEnd/>
                <a:tailEnd/>
              </a:ln>
            </p:spPr>
            <p:txBody>
              <a:bodyPr/>
              <a:lstStyle/>
              <a:p>
                <a:endParaRPr lang="ja-JP" altLang="en-US"/>
              </a:p>
            </p:txBody>
          </p:sp>
          <p:sp>
            <p:nvSpPr>
              <p:cNvPr id="1732" name="Freeform 1166"/>
              <p:cNvSpPr>
                <a:spLocks/>
              </p:cNvSpPr>
              <p:nvPr/>
            </p:nvSpPr>
            <p:spPr bwMode="auto">
              <a:xfrm>
                <a:off x="2515" y="1741"/>
                <a:ext cx="24" cy="13"/>
              </a:xfrm>
              <a:custGeom>
                <a:avLst/>
                <a:gdLst/>
                <a:ahLst/>
                <a:cxnLst>
                  <a:cxn ang="0">
                    <a:pos x="0" y="61"/>
                  </a:cxn>
                  <a:cxn ang="0">
                    <a:pos x="15" y="0"/>
                  </a:cxn>
                  <a:cxn ang="0">
                    <a:pos x="94" y="19"/>
                  </a:cxn>
                  <a:cxn ang="0">
                    <a:pos x="172" y="37"/>
                  </a:cxn>
                  <a:cxn ang="0">
                    <a:pos x="157" y="97"/>
                  </a:cxn>
                  <a:cxn ang="0">
                    <a:pos x="79" y="79"/>
                  </a:cxn>
                  <a:cxn ang="0">
                    <a:pos x="0" y="61"/>
                  </a:cxn>
                </a:cxnLst>
                <a:rect l="0" t="0" r="r" b="b"/>
                <a:pathLst>
                  <a:path w="172" h="97">
                    <a:moveTo>
                      <a:pt x="0" y="61"/>
                    </a:moveTo>
                    <a:lnTo>
                      <a:pt x="15" y="0"/>
                    </a:lnTo>
                    <a:lnTo>
                      <a:pt x="94" y="19"/>
                    </a:lnTo>
                    <a:lnTo>
                      <a:pt x="172" y="37"/>
                    </a:lnTo>
                    <a:lnTo>
                      <a:pt x="157" y="97"/>
                    </a:lnTo>
                    <a:lnTo>
                      <a:pt x="79" y="79"/>
                    </a:lnTo>
                    <a:lnTo>
                      <a:pt x="0" y="61"/>
                    </a:lnTo>
                    <a:close/>
                  </a:path>
                </a:pathLst>
              </a:custGeom>
              <a:solidFill>
                <a:srgbClr val="FF0000"/>
              </a:solidFill>
              <a:ln w="9525">
                <a:noFill/>
                <a:round/>
                <a:headEnd/>
                <a:tailEnd/>
              </a:ln>
            </p:spPr>
            <p:txBody>
              <a:bodyPr/>
              <a:lstStyle/>
              <a:p>
                <a:endParaRPr lang="ja-JP" altLang="en-US"/>
              </a:p>
            </p:txBody>
          </p:sp>
          <p:sp>
            <p:nvSpPr>
              <p:cNvPr id="1733" name="Freeform 1167"/>
              <p:cNvSpPr>
                <a:spLocks/>
              </p:cNvSpPr>
              <p:nvPr/>
            </p:nvSpPr>
            <p:spPr bwMode="auto">
              <a:xfrm>
                <a:off x="2517" y="1741"/>
                <a:ext cx="11" cy="3"/>
              </a:xfrm>
              <a:custGeom>
                <a:avLst/>
                <a:gdLst/>
                <a:ahLst/>
                <a:cxnLst>
                  <a:cxn ang="0">
                    <a:pos x="79" y="26"/>
                  </a:cxn>
                  <a:cxn ang="0">
                    <a:pos x="0" y="7"/>
                  </a:cxn>
                  <a:cxn ang="0">
                    <a:pos x="1" y="0"/>
                  </a:cxn>
                  <a:cxn ang="0">
                    <a:pos x="79" y="26"/>
                  </a:cxn>
                </a:cxnLst>
                <a:rect l="0" t="0" r="r" b="b"/>
                <a:pathLst>
                  <a:path w="79" h="26">
                    <a:moveTo>
                      <a:pt x="79" y="26"/>
                    </a:moveTo>
                    <a:lnTo>
                      <a:pt x="0" y="7"/>
                    </a:lnTo>
                    <a:lnTo>
                      <a:pt x="1" y="0"/>
                    </a:lnTo>
                    <a:lnTo>
                      <a:pt x="79" y="26"/>
                    </a:lnTo>
                    <a:close/>
                  </a:path>
                </a:pathLst>
              </a:custGeom>
              <a:solidFill>
                <a:srgbClr val="FF0000"/>
              </a:solidFill>
              <a:ln w="9525">
                <a:noFill/>
                <a:round/>
                <a:headEnd/>
                <a:tailEnd/>
              </a:ln>
            </p:spPr>
            <p:txBody>
              <a:bodyPr/>
              <a:lstStyle/>
              <a:p>
                <a:endParaRPr lang="ja-JP" altLang="en-US"/>
              </a:p>
            </p:txBody>
          </p:sp>
          <p:sp>
            <p:nvSpPr>
              <p:cNvPr id="1734" name="Freeform 1168"/>
              <p:cNvSpPr>
                <a:spLocks/>
              </p:cNvSpPr>
              <p:nvPr/>
            </p:nvSpPr>
            <p:spPr bwMode="auto">
              <a:xfrm>
                <a:off x="2517" y="1733"/>
                <a:ext cx="25" cy="14"/>
              </a:xfrm>
              <a:custGeom>
                <a:avLst/>
                <a:gdLst/>
                <a:ahLst/>
                <a:cxnLst>
                  <a:cxn ang="0">
                    <a:pos x="0" y="59"/>
                  </a:cxn>
                  <a:cxn ang="0">
                    <a:pos x="20" y="0"/>
                  </a:cxn>
                  <a:cxn ang="0">
                    <a:pos x="97" y="26"/>
                  </a:cxn>
                  <a:cxn ang="0">
                    <a:pos x="173" y="51"/>
                  </a:cxn>
                  <a:cxn ang="0">
                    <a:pos x="154" y="110"/>
                  </a:cxn>
                  <a:cxn ang="0">
                    <a:pos x="78" y="85"/>
                  </a:cxn>
                  <a:cxn ang="0">
                    <a:pos x="0" y="59"/>
                  </a:cxn>
                </a:cxnLst>
                <a:rect l="0" t="0" r="r" b="b"/>
                <a:pathLst>
                  <a:path w="173" h="110">
                    <a:moveTo>
                      <a:pt x="0" y="59"/>
                    </a:moveTo>
                    <a:lnTo>
                      <a:pt x="20" y="0"/>
                    </a:lnTo>
                    <a:lnTo>
                      <a:pt x="97" y="26"/>
                    </a:lnTo>
                    <a:lnTo>
                      <a:pt x="173" y="51"/>
                    </a:lnTo>
                    <a:lnTo>
                      <a:pt x="154" y="110"/>
                    </a:lnTo>
                    <a:lnTo>
                      <a:pt x="78" y="85"/>
                    </a:lnTo>
                    <a:lnTo>
                      <a:pt x="0" y="59"/>
                    </a:lnTo>
                    <a:close/>
                  </a:path>
                </a:pathLst>
              </a:custGeom>
              <a:solidFill>
                <a:srgbClr val="FF0000"/>
              </a:solidFill>
              <a:ln w="9525">
                <a:noFill/>
                <a:round/>
                <a:headEnd/>
                <a:tailEnd/>
              </a:ln>
            </p:spPr>
            <p:txBody>
              <a:bodyPr/>
              <a:lstStyle/>
              <a:p>
                <a:endParaRPr lang="ja-JP" altLang="en-US"/>
              </a:p>
            </p:txBody>
          </p:sp>
          <p:sp>
            <p:nvSpPr>
              <p:cNvPr id="1735" name="Freeform 1169"/>
              <p:cNvSpPr>
                <a:spLocks/>
              </p:cNvSpPr>
              <p:nvPr/>
            </p:nvSpPr>
            <p:spPr bwMode="auto">
              <a:xfrm>
                <a:off x="2520" y="1732"/>
                <a:ext cx="11" cy="4"/>
              </a:xfrm>
              <a:custGeom>
                <a:avLst/>
                <a:gdLst/>
                <a:ahLst/>
                <a:cxnLst>
                  <a:cxn ang="0">
                    <a:pos x="77" y="32"/>
                  </a:cxn>
                  <a:cxn ang="0">
                    <a:pos x="0" y="6"/>
                  </a:cxn>
                  <a:cxn ang="0">
                    <a:pos x="2" y="0"/>
                  </a:cxn>
                  <a:cxn ang="0">
                    <a:pos x="77" y="32"/>
                  </a:cxn>
                </a:cxnLst>
                <a:rect l="0" t="0" r="r" b="b"/>
                <a:pathLst>
                  <a:path w="77" h="32">
                    <a:moveTo>
                      <a:pt x="77" y="32"/>
                    </a:moveTo>
                    <a:lnTo>
                      <a:pt x="0" y="6"/>
                    </a:lnTo>
                    <a:lnTo>
                      <a:pt x="2" y="0"/>
                    </a:lnTo>
                    <a:lnTo>
                      <a:pt x="77" y="32"/>
                    </a:lnTo>
                    <a:close/>
                  </a:path>
                </a:pathLst>
              </a:custGeom>
              <a:solidFill>
                <a:srgbClr val="FF0000"/>
              </a:solidFill>
              <a:ln w="9525">
                <a:noFill/>
                <a:round/>
                <a:headEnd/>
                <a:tailEnd/>
              </a:ln>
            </p:spPr>
            <p:txBody>
              <a:bodyPr/>
              <a:lstStyle/>
              <a:p>
                <a:endParaRPr lang="ja-JP" altLang="en-US"/>
              </a:p>
            </p:txBody>
          </p:sp>
          <p:sp>
            <p:nvSpPr>
              <p:cNvPr id="1736" name="Freeform 1170"/>
              <p:cNvSpPr>
                <a:spLocks/>
              </p:cNvSpPr>
              <p:nvPr/>
            </p:nvSpPr>
            <p:spPr bwMode="auto">
              <a:xfrm>
                <a:off x="2520" y="1725"/>
                <a:ext cx="25" cy="16"/>
              </a:xfrm>
              <a:custGeom>
                <a:avLst/>
                <a:gdLst/>
                <a:ahLst/>
                <a:cxnLst>
                  <a:cxn ang="0">
                    <a:pos x="0" y="56"/>
                  </a:cxn>
                  <a:cxn ang="0">
                    <a:pos x="25" y="0"/>
                  </a:cxn>
                  <a:cxn ang="0">
                    <a:pos x="99" y="33"/>
                  </a:cxn>
                  <a:cxn ang="0">
                    <a:pos x="174" y="65"/>
                  </a:cxn>
                  <a:cxn ang="0">
                    <a:pos x="149" y="120"/>
                  </a:cxn>
                  <a:cxn ang="0">
                    <a:pos x="75" y="88"/>
                  </a:cxn>
                  <a:cxn ang="0">
                    <a:pos x="0" y="56"/>
                  </a:cxn>
                </a:cxnLst>
                <a:rect l="0" t="0" r="r" b="b"/>
                <a:pathLst>
                  <a:path w="174" h="120">
                    <a:moveTo>
                      <a:pt x="0" y="56"/>
                    </a:moveTo>
                    <a:lnTo>
                      <a:pt x="25" y="0"/>
                    </a:lnTo>
                    <a:lnTo>
                      <a:pt x="99" y="33"/>
                    </a:lnTo>
                    <a:lnTo>
                      <a:pt x="174" y="65"/>
                    </a:lnTo>
                    <a:lnTo>
                      <a:pt x="149" y="120"/>
                    </a:lnTo>
                    <a:lnTo>
                      <a:pt x="75" y="88"/>
                    </a:lnTo>
                    <a:lnTo>
                      <a:pt x="0" y="56"/>
                    </a:lnTo>
                    <a:close/>
                  </a:path>
                </a:pathLst>
              </a:custGeom>
              <a:solidFill>
                <a:srgbClr val="FF0000"/>
              </a:solidFill>
              <a:ln w="9525">
                <a:noFill/>
                <a:round/>
                <a:headEnd/>
                <a:tailEnd/>
              </a:ln>
            </p:spPr>
            <p:txBody>
              <a:bodyPr/>
              <a:lstStyle/>
              <a:p>
                <a:endParaRPr lang="ja-JP" altLang="en-US"/>
              </a:p>
            </p:txBody>
          </p:sp>
          <p:sp>
            <p:nvSpPr>
              <p:cNvPr id="1737" name="Freeform 1171"/>
              <p:cNvSpPr>
                <a:spLocks/>
              </p:cNvSpPr>
              <p:nvPr/>
            </p:nvSpPr>
            <p:spPr bwMode="auto">
              <a:xfrm>
                <a:off x="2524" y="1725"/>
                <a:ext cx="10" cy="5"/>
              </a:xfrm>
              <a:custGeom>
                <a:avLst/>
                <a:gdLst/>
                <a:ahLst/>
                <a:cxnLst>
                  <a:cxn ang="0">
                    <a:pos x="74" y="39"/>
                  </a:cxn>
                  <a:cxn ang="0">
                    <a:pos x="0" y="6"/>
                  </a:cxn>
                  <a:cxn ang="0">
                    <a:pos x="3" y="0"/>
                  </a:cxn>
                  <a:cxn ang="0">
                    <a:pos x="74" y="39"/>
                  </a:cxn>
                </a:cxnLst>
                <a:rect l="0" t="0" r="r" b="b"/>
                <a:pathLst>
                  <a:path w="74" h="39">
                    <a:moveTo>
                      <a:pt x="74" y="39"/>
                    </a:moveTo>
                    <a:lnTo>
                      <a:pt x="0" y="6"/>
                    </a:lnTo>
                    <a:lnTo>
                      <a:pt x="3" y="0"/>
                    </a:lnTo>
                    <a:lnTo>
                      <a:pt x="74" y="39"/>
                    </a:lnTo>
                    <a:close/>
                  </a:path>
                </a:pathLst>
              </a:custGeom>
              <a:solidFill>
                <a:srgbClr val="FF0000"/>
              </a:solidFill>
              <a:ln w="9525">
                <a:noFill/>
                <a:round/>
                <a:headEnd/>
                <a:tailEnd/>
              </a:ln>
            </p:spPr>
            <p:txBody>
              <a:bodyPr/>
              <a:lstStyle/>
              <a:p>
                <a:endParaRPr lang="ja-JP" altLang="en-US"/>
              </a:p>
            </p:txBody>
          </p:sp>
          <p:sp>
            <p:nvSpPr>
              <p:cNvPr id="1738" name="Freeform 1172"/>
              <p:cNvSpPr>
                <a:spLocks/>
              </p:cNvSpPr>
              <p:nvPr/>
            </p:nvSpPr>
            <p:spPr bwMode="auto">
              <a:xfrm>
                <a:off x="2524" y="1718"/>
                <a:ext cx="25" cy="16"/>
              </a:xfrm>
              <a:custGeom>
                <a:avLst/>
                <a:gdLst/>
                <a:ahLst/>
                <a:cxnLst>
                  <a:cxn ang="0">
                    <a:pos x="0" y="52"/>
                  </a:cxn>
                  <a:cxn ang="0">
                    <a:pos x="30" y="0"/>
                  </a:cxn>
                  <a:cxn ang="0">
                    <a:pos x="100" y="39"/>
                  </a:cxn>
                  <a:cxn ang="0">
                    <a:pos x="171" y="77"/>
                  </a:cxn>
                  <a:cxn ang="0">
                    <a:pos x="141" y="130"/>
                  </a:cxn>
                  <a:cxn ang="0">
                    <a:pos x="71" y="91"/>
                  </a:cxn>
                  <a:cxn ang="0">
                    <a:pos x="0" y="52"/>
                  </a:cxn>
                </a:cxnLst>
                <a:rect l="0" t="0" r="r" b="b"/>
                <a:pathLst>
                  <a:path w="171" h="130">
                    <a:moveTo>
                      <a:pt x="0" y="52"/>
                    </a:moveTo>
                    <a:lnTo>
                      <a:pt x="30" y="0"/>
                    </a:lnTo>
                    <a:lnTo>
                      <a:pt x="100" y="39"/>
                    </a:lnTo>
                    <a:lnTo>
                      <a:pt x="171" y="77"/>
                    </a:lnTo>
                    <a:lnTo>
                      <a:pt x="141" y="130"/>
                    </a:lnTo>
                    <a:lnTo>
                      <a:pt x="71" y="91"/>
                    </a:lnTo>
                    <a:lnTo>
                      <a:pt x="0" y="52"/>
                    </a:lnTo>
                    <a:close/>
                  </a:path>
                </a:pathLst>
              </a:custGeom>
              <a:solidFill>
                <a:srgbClr val="FF0000"/>
              </a:solidFill>
              <a:ln w="9525">
                <a:noFill/>
                <a:round/>
                <a:headEnd/>
                <a:tailEnd/>
              </a:ln>
            </p:spPr>
            <p:txBody>
              <a:bodyPr/>
              <a:lstStyle/>
              <a:p>
                <a:endParaRPr lang="ja-JP" altLang="en-US"/>
              </a:p>
            </p:txBody>
          </p:sp>
          <p:sp>
            <p:nvSpPr>
              <p:cNvPr id="1739" name="Freeform 1173"/>
              <p:cNvSpPr>
                <a:spLocks/>
              </p:cNvSpPr>
              <p:nvPr/>
            </p:nvSpPr>
            <p:spPr bwMode="auto">
              <a:xfrm>
                <a:off x="2528" y="1717"/>
                <a:ext cx="10" cy="6"/>
              </a:xfrm>
              <a:custGeom>
                <a:avLst/>
                <a:gdLst/>
                <a:ahLst/>
                <a:cxnLst>
                  <a:cxn ang="0">
                    <a:pos x="70" y="45"/>
                  </a:cxn>
                  <a:cxn ang="0">
                    <a:pos x="0" y="6"/>
                  </a:cxn>
                  <a:cxn ang="0">
                    <a:pos x="4" y="0"/>
                  </a:cxn>
                  <a:cxn ang="0">
                    <a:pos x="70" y="45"/>
                  </a:cxn>
                </a:cxnLst>
                <a:rect l="0" t="0" r="r" b="b"/>
                <a:pathLst>
                  <a:path w="70" h="45">
                    <a:moveTo>
                      <a:pt x="70" y="45"/>
                    </a:moveTo>
                    <a:lnTo>
                      <a:pt x="0" y="6"/>
                    </a:lnTo>
                    <a:lnTo>
                      <a:pt x="4" y="0"/>
                    </a:lnTo>
                    <a:lnTo>
                      <a:pt x="70" y="45"/>
                    </a:lnTo>
                    <a:close/>
                  </a:path>
                </a:pathLst>
              </a:custGeom>
              <a:solidFill>
                <a:srgbClr val="FF0000"/>
              </a:solidFill>
              <a:ln w="9525">
                <a:noFill/>
                <a:round/>
                <a:headEnd/>
                <a:tailEnd/>
              </a:ln>
            </p:spPr>
            <p:txBody>
              <a:bodyPr/>
              <a:lstStyle/>
              <a:p>
                <a:endParaRPr lang="ja-JP" altLang="en-US"/>
              </a:p>
            </p:txBody>
          </p:sp>
          <p:sp>
            <p:nvSpPr>
              <p:cNvPr id="1740" name="Freeform 1174"/>
              <p:cNvSpPr>
                <a:spLocks/>
              </p:cNvSpPr>
              <p:nvPr/>
            </p:nvSpPr>
            <p:spPr bwMode="auto">
              <a:xfrm>
                <a:off x="2529" y="1711"/>
                <a:ext cx="24" cy="18"/>
              </a:xfrm>
              <a:custGeom>
                <a:avLst/>
                <a:gdLst/>
                <a:ahLst/>
                <a:cxnLst>
                  <a:cxn ang="0">
                    <a:pos x="0" y="49"/>
                  </a:cxn>
                  <a:cxn ang="0">
                    <a:pos x="33" y="0"/>
                  </a:cxn>
                  <a:cxn ang="0">
                    <a:pos x="100" y="44"/>
                  </a:cxn>
                  <a:cxn ang="0">
                    <a:pos x="167" y="90"/>
                  </a:cxn>
                  <a:cxn ang="0">
                    <a:pos x="133" y="138"/>
                  </a:cxn>
                  <a:cxn ang="0">
                    <a:pos x="66" y="94"/>
                  </a:cxn>
                  <a:cxn ang="0">
                    <a:pos x="0" y="49"/>
                  </a:cxn>
                </a:cxnLst>
                <a:rect l="0" t="0" r="r" b="b"/>
                <a:pathLst>
                  <a:path w="167" h="138">
                    <a:moveTo>
                      <a:pt x="0" y="49"/>
                    </a:moveTo>
                    <a:lnTo>
                      <a:pt x="33" y="0"/>
                    </a:lnTo>
                    <a:lnTo>
                      <a:pt x="100" y="44"/>
                    </a:lnTo>
                    <a:lnTo>
                      <a:pt x="167" y="90"/>
                    </a:lnTo>
                    <a:lnTo>
                      <a:pt x="133" y="138"/>
                    </a:lnTo>
                    <a:lnTo>
                      <a:pt x="66" y="94"/>
                    </a:lnTo>
                    <a:lnTo>
                      <a:pt x="0" y="49"/>
                    </a:lnTo>
                    <a:close/>
                  </a:path>
                </a:pathLst>
              </a:custGeom>
              <a:solidFill>
                <a:srgbClr val="FF0000"/>
              </a:solidFill>
              <a:ln w="9525">
                <a:noFill/>
                <a:round/>
                <a:headEnd/>
                <a:tailEnd/>
              </a:ln>
            </p:spPr>
            <p:txBody>
              <a:bodyPr/>
              <a:lstStyle/>
              <a:p>
                <a:endParaRPr lang="ja-JP" altLang="en-US"/>
              </a:p>
            </p:txBody>
          </p:sp>
          <p:sp>
            <p:nvSpPr>
              <p:cNvPr id="1741" name="Freeform 1175"/>
              <p:cNvSpPr>
                <a:spLocks/>
              </p:cNvSpPr>
              <p:nvPr/>
            </p:nvSpPr>
            <p:spPr bwMode="auto">
              <a:xfrm>
                <a:off x="2534" y="1711"/>
                <a:ext cx="9" cy="6"/>
              </a:xfrm>
              <a:custGeom>
                <a:avLst/>
                <a:gdLst/>
                <a:ahLst/>
                <a:cxnLst>
                  <a:cxn ang="0">
                    <a:pos x="67" y="50"/>
                  </a:cxn>
                  <a:cxn ang="0">
                    <a:pos x="0" y="6"/>
                  </a:cxn>
                  <a:cxn ang="0">
                    <a:pos x="4" y="0"/>
                  </a:cxn>
                  <a:cxn ang="0">
                    <a:pos x="67" y="50"/>
                  </a:cxn>
                </a:cxnLst>
                <a:rect l="0" t="0" r="r" b="b"/>
                <a:pathLst>
                  <a:path w="67" h="50">
                    <a:moveTo>
                      <a:pt x="67" y="50"/>
                    </a:moveTo>
                    <a:lnTo>
                      <a:pt x="0" y="6"/>
                    </a:lnTo>
                    <a:lnTo>
                      <a:pt x="4" y="0"/>
                    </a:lnTo>
                    <a:lnTo>
                      <a:pt x="67" y="50"/>
                    </a:lnTo>
                    <a:close/>
                  </a:path>
                </a:pathLst>
              </a:custGeom>
              <a:solidFill>
                <a:srgbClr val="FF0000"/>
              </a:solidFill>
              <a:ln w="9525">
                <a:noFill/>
                <a:round/>
                <a:headEnd/>
                <a:tailEnd/>
              </a:ln>
            </p:spPr>
            <p:txBody>
              <a:bodyPr/>
              <a:lstStyle/>
              <a:p>
                <a:endParaRPr lang="ja-JP" altLang="en-US"/>
              </a:p>
            </p:txBody>
          </p:sp>
          <p:sp>
            <p:nvSpPr>
              <p:cNvPr id="1742" name="Freeform 1176"/>
              <p:cNvSpPr>
                <a:spLocks/>
              </p:cNvSpPr>
              <p:nvPr/>
            </p:nvSpPr>
            <p:spPr bwMode="auto">
              <a:xfrm>
                <a:off x="2534" y="1705"/>
                <a:ext cx="24" cy="18"/>
              </a:xfrm>
              <a:custGeom>
                <a:avLst/>
                <a:gdLst/>
                <a:ahLst/>
                <a:cxnLst>
                  <a:cxn ang="0">
                    <a:pos x="0" y="46"/>
                  </a:cxn>
                  <a:cxn ang="0">
                    <a:pos x="39" y="0"/>
                  </a:cxn>
                  <a:cxn ang="0">
                    <a:pos x="100" y="52"/>
                  </a:cxn>
                  <a:cxn ang="0">
                    <a:pos x="163" y="103"/>
                  </a:cxn>
                  <a:cxn ang="0">
                    <a:pos x="125" y="148"/>
                  </a:cxn>
                  <a:cxn ang="0">
                    <a:pos x="63" y="96"/>
                  </a:cxn>
                  <a:cxn ang="0">
                    <a:pos x="0" y="46"/>
                  </a:cxn>
                </a:cxnLst>
                <a:rect l="0" t="0" r="r" b="b"/>
                <a:pathLst>
                  <a:path w="163" h="148">
                    <a:moveTo>
                      <a:pt x="0" y="46"/>
                    </a:moveTo>
                    <a:lnTo>
                      <a:pt x="39" y="0"/>
                    </a:lnTo>
                    <a:lnTo>
                      <a:pt x="100" y="52"/>
                    </a:lnTo>
                    <a:lnTo>
                      <a:pt x="163" y="103"/>
                    </a:lnTo>
                    <a:lnTo>
                      <a:pt x="125" y="148"/>
                    </a:lnTo>
                    <a:lnTo>
                      <a:pt x="63" y="96"/>
                    </a:lnTo>
                    <a:lnTo>
                      <a:pt x="0" y="46"/>
                    </a:lnTo>
                    <a:close/>
                  </a:path>
                </a:pathLst>
              </a:custGeom>
              <a:solidFill>
                <a:srgbClr val="FF0000"/>
              </a:solidFill>
              <a:ln w="9525">
                <a:noFill/>
                <a:round/>
                <a:headEnd/>
                <a:tailEnd/>
              </a:ln>
            </p:spPr>
            <p:txBody>
              <a:bodyPr/>
              <a:lstStyle/>
              <a:p>
                <a:endParaRPr lang="ja-JP" altLang="en-US"/>
              </a:p>
            </p:txBody>
          </p:sp>
          <p:sp>
            <p:nvSpPr>
              <p:cNvPr id="1743" name="Freeform 1177"/>
              <p:cNvSpPr>
                <a:spLocks/>
              </p:cNvSpPr>
              <p:nvPr/>
            </p:nvSpPr>
            <p:spPr bwMode="auto">
              <a:xfrm>
                <a:off x="2540" y="1704"/>
                <a:ext cx="9" cy="7"/>
              </a:xfrm>
              <a:custGeom>
                <a:avLst/>
                <a:gdLst/>
                <a:ahLst/>
                <a:cxnLst>
                  <a:cxn ang="0">
                    <a:pos x="61" y="57"/>
                  </a:cxn>
                  <a:cxn ang="0">
                    <a:pos x="0" y="5"/>
                  </a:cxn>
                  <a:cxn ang="0">
                    <a:pos x="4" y="0"/>
                  </a:cxn>
                  <a:cxn ang="0">
                    <a:pos x="61" y="57"/>
                  </a:cxn>
                </a:cxnLst>
                <a:rect l="0" t="0" r="r" b="b"/>
                <a:pathLst>
                  <a:path w="61" h="57">
                    <a:moveTo>
                      <a:pt x="61" y="57"/>
                    </a:moveTo>
                    <a:lnTo>
                      <a:pt x="0" y="5"/>
                    </a:lnTo>
                    <a:lnTo>
                      <a:pt x="4" y="0"/>
                    </a:lnTo>
                    <a:lnTo>
                      <a:pt x="61" y="57"/>
                    </a:lnTo>
                    <a:close/>
                  </a:path>
                </a:pathLst>
              </a:custGeom>
              <a:solidFill>
                <a:srgbClr val="FF0000"/>
              </a:solidFill>
              <a:ln w="9525">
                <a:noFill/>
                <a:round/>
                <a:headEnd/>
                <a:tailEnd/>
              </a:ln>
            </p:spPr>
            <p:txBody>
              <a:bodyPr/>
              <a:lstStyle/>
              <a:p>
                <a:endParaRPr lang="ja-JP" altLang="en-US"/>
              </a:p>
            </p:txBody>
          </p:sp>
          <p:sp>
            <p:nvSpPr>
              <p:cNvPr id="1744" name="Freeform 1178"/>
              <p:cNvSpPr>
                <a:spLocks/>
              </p:cNvSpPr>
              <p:nvPr/>
            </p:nvSpPr>
            <p:spPr bwMode="auto">
              <a:xfrm>
                <a:off x="2540" y="1699"/>
                <a:ext cx="23" cy="20"/>
              </a:xfrm>
              <a:custGeom>
                <a:avLst/>
                <a:gdLst/>
                <a:ahLst/>
                <a:cxnLst>
                  <a:cxn ang="0">
                    <a:pos x="0" y="41"/>
                  </a:cxn>
                  <a:cxn ang="0">
                    <a:pos x="41" y="0"/>
                  </a:cxn>
                  <a:cxn ang="0">
                    <a:pos x="99" y="57"/>
                  </a:cxn>
                  <a:cxn ang="0">
                    <a:pos x="156" y="114"/>
                  </a:cxn>
                  <a:cxn ang="0">
                    <a:pos x="114" y="155"/>
                  </a:cxn>
                  <a:cxn ang="0">
                    <a:pos x="57" y="98"/>
                  </a:cxn>
                  <a:cxn ang="0">
                    <a:pos x="0" y="41"/>
                  </a:cxn>
                </a:cxnLst>
                <a:rect l="0" t="0" r="r" b="b"/>
                <a:pathLst>
                  <a:path w="156" h="155">
                    <a:moveTo>
                      <a:pt x="0" y="41"/>
                    </a:moveTo>
                    <a:lnTo>
                      <a:pt x="41" y="0"/>
                    </a:lnTo>
                    <a:lnTo>
                      <a:pt x="99" y="57"/>
                    </a:lnTo>
                    <a:lnTo>
                      <a:pt x="156" y="114"/>
                    </a:lnTo>
                    <a:lnTo>
                      <a:pt x="114" y="155"/>
                    </a:lnTo>
                    <a:lnTo>
                      <a:pt x="57" y="98"/>
                    </a:lnTo>
                    <a:lnTo>
                      <a:pt x="0" y="41"/>
                    </a:lnTo>
                    <a:close/>
                  </a:path>
                </a:pathLst>
              </a:custGeom>
              <a:solidFill>
                <a:srgbClr val="FF0000"/>
              </a:solidFill>
              <a:ln w="9525">
                <a:noFill/>
                <a:round/>
                <a:headEnd/>
                <a:tailEnd/>
              </a:ln>
            </p:spPr>
            <p:txBody>
              <a:bodyPr/>
              <a:lstStyle/>
              <a:p>
                <a:endParaRPr lang="ja-JP" altLang="en-US"/>
              </a:p>
            </p:txBody>
          </p:sp>
          <p:sp>
            <p:nvSpPr>
              <p:cNvPr id="1745" name="Freeform 1179"/>
              <p:cNvSpPr>
                <a:spLocks/>
              </p:cNvSpPr>
              <p:nvPr/>
            </p:nvSpPr>
            <p:spPr bwMode="auto">
              <a:xfrm>
                <a:off x="2546" y="1698"/>
                <a:ext cx="9" cy="8"/>
              </a:xfrm>
              <a:custGeom>
                <a:avLst/>
                <a:gdLst/>
                <a:ahLst/>
                <a:cxnLst>
                  <a:cxn ang="0">
                    <a:pos x="58" y="62"/>
                  </a:cxn>
                  <a:cxn ang="0">
                    <a:pos x="0" y="5"/>
                  </a:cxn>
                  <a:cxn ang="0">
                    <a:pos x="7" y="0"/>
                  </a:cxn>
                  <a:cxn ang="0">
                    <a:pos x="58" y="62"/>
                  </a:cxn>
                </a:cxnLst>
                <a:rect l="0" t="0" r="r" b="b"/>
                <a:pathLst>
                  <a:path w="58" h="62">
                    <a:moveTo>
                      <a:pt x="58" y="62"/>
                    </a:moveTo>
                    <a:lnTo>
                      <a:pt x="0" y="5"/>
                    </a:lnTo>
                    <a:lnTo>
                      <a:pt x="7" y="0"/>
                    </a:lnTo>
                    <a:lnTo>
                      <a:pt x="58" y="62"/>
                    </a:lnTo>
                    <a:close/>
                  </a:path>
                </a:pathLst>
              </a:custGeom>
              <a:solidFill>
                <a:srgbClr val="FF0000"/>
              </a:solidFill>
              <a:ln w="9525">
                <a:noFill/>
                <a:round/>
                <a:headEnd/>
                <a:tailEnd/>
              </a:ln>
            </p:spPr>
            <p:txBody>
              <a:bodyPr/>
              <a:lstStyle/>
              <a:p>
                <a:endParaRPr lang="ja-JP" altLang="en-US"/>
              </a:p>
            </p:txBody>
          </p:sp>
          <p:sp>
            <p:nvSpPr>
              <p:cNvPr id="1746" name="Freeform 1180"/>
              <p:cNvSpPr>
                <a:spLocks/>
              </p:cNvSpPr>
              <p:nvPr/>
            </p:nvSpPr>
            <p:spPr bwMode="auto">
              <a:xfrm>
                <a:off x="2547" y="1694"/>
                <a:ext cx="21" cy="20"/>
              </a:xfrm>
              <a:custGeom>
                <a:avLst/>
                <a:gdLst/>
                <a:ahLst/>
                <a:cxnLst>
                  <a:cxn ang="0">
                    <a:pos x="0" y="36"/>
                  </a:cxn>
                  <a:cxn ang="0">
                    <a:pos x="44" y="0"/>
                  </a:cxn>
                  <a:cxn ang="0">
                    <a:pos x="95" y="61"/>
                  </a:cxn>
                  <a:cxn ang="0">
                    <a:pos x="146" y="123"/>
                  </a:cxn>
                  <a:cxn ang="0">
                    <a:pos x="102" y="160"/>
                  </a:cxn>
                  <a:cxn ang="0">
                    <a:pos x="51" y="98"/>
                  </a:cxn>
                  <a:cxn ang="0">
                    <a:pos x="0" y="36"/>
                  </a:cxn>
                </a:cxnLst>
                <a:rect l="0" t="0" r="r" b="b"/>
                <a:pathLst>
                  <a:path w="146" h="160">
                    <a:moveTo>
                      <a:pt x="0" y="36"/>
                    </a:moveTo>
                    <a:lnTo>
                      <a:pt x="44" y="0"/>
                    </a:lnTo>
                    <a:lnTo>
                      <a:pt x="95" y="61"/>
                    </a:lnTo>
                    <a:lnTo>
                      <a:pt x="146" y="123"/>
                    </a:lnTo>
                    <a:lnTo>
                      <a:pt x="102" y="160"/>
                    </a:lnTo>
                    <a:lnTo>
                      <a:pt x="51" y="98"/>
                    </a:lnTo>
                    <a:lnTo>
                      <a:pt x="0" y="36"/>
                    </a:lnTo>
                    <a:close/>
                  </a:path>
                </a:pathLst>
              </a:custGeom>
              <a:solidFill>
                <a:srgbClr val="FF0000"/>
              </a:solidFill>
              <a:ln w="9525">
                <a:noFill/>
                <a:round/>
                <a:headEnd/>
                <a:tailEnd/>
              </a:ln>
            </p:spPr>
            <p:txBody>
              <a:bodyPr/>
              <a:lstStyle/>
              <a:p>
                <a:endParaRPr lang="ja-JP" altLang="en-US"/>
              </a:p>
            </p:txBody>
          </p:sp>
          <p:sp>
            <p:nvSpPr>
              <p:cNvPr id="1747" name="Freeform 1181"/>
              <p:cNvSpPr>
                <a:spLocks/>
              </p:cNvSpPr>
              <p:nvPr/>
            </p:nvSpPr>
            <p:spPr bwMode="auto">
              <a:xfrm>
                <a:off x="2554" y="1693"/>
                <a:ext cx="7" cy="9"/>
              </a:xfrm>
              <a:custGeom>
                <a:avLst/>
                <a:gdLst/>
                <a:ahLst/>
                <a:cxnLst>
                  <a:cxn ang="0">
                    <a:pos x="51" y="66"/>
                  </a:cxn>
                  <a:cxn ang="0">
                    <a:pos x="0" y="5"/>
                  </a:cxn>
                  <a:cxn ang="0">
                    <a:pos x="7" y="0"/>
                  </a:cxn>
                  <a:cxn ang="0">
                    <a:pos x="51" y="66"/>
                  </a:cxn>
                </a:cxnLst>
                <a:rect l="0" t="0" r="r" b="b"/>
                <a:pathLst>
                  <a:path w="51" h="66">
                    <a:moveTo>
                      <a:pt x="51" y="66"/>
                    </a:moveTo>
                    <a:lnTo>
                      <a:pt x="0" y="5"/>
                    </a:lnTo>
                    <a:lnTo>
                      <a:pt x="7" y="0"/>
                    </a:lnTo>
                    <a:lnTo>
                      <a:pt x="51" y="66"/>
                    </a:lnTo>
                    <a:close/>
                  </a:path>
                </a:pathLst>
              </a:custGeom>
              <a:solidFill>
                <a:srgbClr val="FF0000"/>
              </a:solidFill>
              <a:ln w="9525">
                <a:noFill/>
                <a:round/>
                <a:headEnd/>
                <a:tailEnd/>
              </a:ln>
            </p:spPr>
            <p:txBody>
              <a:bodyPr/>
              <a:lstStyle/>
              <a:p>
                <a:endParaRPr lang="ja-JP" altLang="en-US"/>
              </a:p>
            </p:txBody>
          </p:sp>
          <p:sp>
            <p:nvSpPr>
              <p:cNvPr id="1748" name="Freeform 1182"/>
              <p:cNvSpPr>
                <a:spLocks/>
              </p:cNvSpPr>
              <p:nvPr/>
            </p:nvSpPr>
            <p:spPr bwMode="auto">
              <a:xfrm>
                <a:off x="2555" y="1689"/>
                <a:ext cx="19" cy="21"/>
              </a:xfrm>
              <a:custGeom>
                <a:avLst/>
                <a:gdLst/>
                <a:ahLst/>
                <a:cxnLst>
                  <a:cxn ang="0">
                    <a:pos x="0" y="32"/>
                  </a:cxn>
                  <a:cxn ang="0">
                    <a:pos x="47" y="0"/>
                  </a:cxn>
                  <a:cxn ang="0">
                    <a:pos x="92" y="66"/>
                  </a:cxn>
                  <a:cxn ang="0">
                    <a:pos x="137" y="134"/>
                  </a:cxn>
                  <a:cxn ang="0">
                    <a:pos x="89" y="166"/>
                  </a:cxn>
                  <a:cxn ang="0">
                    <a:pos x="44" y="98"/>
                  </a:cxn>
                  <a:cxn ang="0">
                    <a:pos x="0" y="32"/>
                  </a:cxn>
                </a:cxnLst>
                <a:rect l="0" t="0" r="r" b="b"/>
                <a:pathLst>
                  <a:path w="137" h="166">
                    <a:moveTo>
                      <a:pt x="0" y="32"/>
                    </a:moveTo>
                    <a:lnTo>
                      <a:pt x="47" y="0"/>
                    </a:lnTo>
                    <a:lnTo>
                      <a:pt x="92" y="66"/>
                    </a:lnTo>
                    <a:lnTo>
                      <a:pt x="137" y="134"/>
                    </a:lnTo>
                    <a:lnTo>
                      <a:pt x="89" y="166"/>
                    </a:lnTo>
                    <a:lnTo>
                      <a:pt x="44" y="98"/>
                    </a:lnTo>
                    <a:lnTo>
                      <a:pt x="0" y="32"/>
                    </a:lnTo>
                    <a:close/>
                  </a:path>
                </a:pathLst>
              </a:custGeom>
              <a:solidFill>
                <a:srgbClr val="FF0000"/>
              </a:solidFill>
              <a:ln w="9525">
                <a:noFill/>
                <a:round/>
                <a:headEnd/>
                <a:tailEnd/>
              </a:ln>
            </p:spPr>
            <p:txBody>
              <a:bodyPr/>
              <a:lstStyle/>
              <a:p>
                <a:endParaRPr lang="ja-JP" altLang="en-US"/>
              </a:p>
            </p:txBody>
          </p:sp>
          <p:sp>
            <p:nvSpPr>
              <p:cNvPr id="1749" name="Freeform 1183"/>
              <p:cNvSpPr>
                <a:spLocks/>
              </p:cNvSpPr>
              <p:nvPr/>
            </p:nvSpPr>
            <p:spPr bwMode="auto">
              <a:xfrm>
                <a:off x="2561" y="1689"/>
                <a:ext cx="7" cy="9"/>
              </a:xfrm>
              <a:custGeom>
                <a:avLst/>
                <a:gdLst/>
                <a:ahLst/>
                <a:cxnLst>
                  <a:cxn ang="0">
                    <a:pos x="45" y="70"/>
                  </a:cxn>
                  <a:cxn ang="0">
                    <a:pos x="0" y="4"/>
                  </a:cxn>
                  <a:cxn ang="0">
                    <a:pos x="7" y="0"/>
                  </a:cxn>
                  <a:cxn ang="0">
                    <a:pos x="45" y="70"/>
                  </a:cxn>
                </a:cxnLst>
                <a:rect l="0" t="0" r="r" b="b"/>
                <a:pathLst>
                  <a:path w="45" h="70">
                    <a:moveTo>
                      <a:pt x="45" y="70"/>
                    </a:moveTo>
                    <a:lnTo>
                      <a:pt x="0" y="4"/>
                    </a:lnTo>
                    <a:lnTo>
                      <a:pt x="7" y="0"/>
                    </a:lnTo>
                    <a:lnTo>
                      <a:pt x="45" y="70"/>
                    </a:lnTo>
                    <a:close/>
                  </a:path>
                </a:pathLst>
              </a:custGeom>
              <a:solidFill>
                <a:srgbClr val="FF0000"/>
              </a:solidFill>
              <a:ln w="9525">
                <a:noFill/>
                <a:round/>
                <a:headEnd/>
                <a:tailEnd/>
              </a:ln>
            </p:spPr>
            <p:txBody>
              <a:bodyPr/>
              <a:lstStyle/>
              <a:p>
                <a:endParaRPr lang="ja-JP" altLang="en-US"/>
              </a:p>
            </p:txBody>
          </p:sp>
          <p:sp>
            <p:nvSpPr>
              <p:cNvPr id="1750" name="Freeform 1184"/>
              <p:cNvSpPr>
                <a:spLocks/>
              </p:cNvSpPr>
              <p:nvPr/>
            </p:nvSpPr>
            <p:spPr bwMode="auto">
              <a:xfrm>
                <a:off x="2562" y="1686"/>
                <a:ext cx="18" cy="21"/>
              </a:xfrm>
              <a:custGeom>
                <a:avLst/>
                <a:gdLst/>
                <a:ahLst/>
                <a:cxnLst>
                  <a:cxn ang="0">
                    <a:pos x="0" y="27"/>
                  </a:cxn>
                  <a:cxn ang="0">
                    <a:pos x="51" y="0"/>
                  </a:cxn>
                  <a:cxn ang="0">
                    <a:pos x="89" y="71"/>
                  </a:cxn>
                  <a:cxn ang="0">
                    <a:pos x="126" y="142"/>
                  </a:cxn>
                  <a:cxn ang="0">
                    <a:pos x="76" y="169"/>
                  </a:cxn>
                  <a:cxn ang="0">
                    <a:pos x="38" y="97"/>
                  </a:cxn>
                  <a:cxn ang="0">
                    <a:pos x="0" y="27"/>
                  </a:cxn>
                </a:cxnLst>
                <a:rect l="0" t="0" r="r" b="b"/>
                <a:pathLst>
                  <a:path w="126" h="169">
                    <a:moveTo>
                      <a:pt x="0" y="27"/>
                    </a:moveTo>
                    <a:lnTo>
                      <a:pt x="51" y="0"/>
                    </a:lnTo>
                    <a:lnTo>
                      <a:pt x="89" y="71"/>
                    </a:lnTo>
                    <a:lnTo>
                      <a:pt x="126" y="142"/>
                    </a:lnTo>
                    <a:lnTo>
                      <a:pt x="76" y="169"/>
                    </a:lnTo>
                    <a:lnTo>
                      <a:pt x="38" y="97"/>
                    </a:lnTo>
                    <a:lnTo>
                      <a:pt x="0" y="27"/>
                    </a:lnTo>
                    <a:close/>
                  </a:path>
                </a:pathLst>
              </a:custGeom>
              <a:solidFill>
                <a:srgbClr val="FF0000"/>
              </a:solidFill>
              <a:ln w="9525">
                <a:noFill/>
                <a:round/>
                <a:headEnd/>
                <a:tailEnd/>
              </a:ln>
            </p:spPr>
            <p:txBody>
              <a:bodyPr/>
              <a:lstStyle/>
              <a:p>
                <a:endParaRPr lang="ja-JP" altLang="en-US"/>
              </a:p>
            </p:txBody>
          </p:sp>
          <p:sp>
            <p:nvSpPr>
              <p:cNvPr id="1751" name="Freeform 1185"/>
              <p:cNvSpPr>
                <a:spLocks/>
              </p:cNvSpPr>
              <p:nvPr/>
            </p:nvSpPr>
            <p:spPr bwMode="auto">
              <a:xfrm>
                <a:off x="2570" y="1685"/>
                <a:ext cx="5" cy="9"/>
              </a:xfrm>
              <a:custGeom>
                <a:avLst/>
                <a:gdLst/>
                <a:ahLst/>
                <a:cxnLst>
                  <a:cxn ang="0">
                    <a:pos x="38" y="74"/>
                  </a:cxn>
                  <a:cxn ang="0">
                    <a:pos x="0" y="3"/>
                  </a:cxn>
                  <a:cxn ang="0">
                    <a:pos x="7" y="0"/>
                  </a:cxn>
                  <a:cxn ang="0">
                    <a:pos x="38" y="74"/>
                  </a:cxn>
                </a:cxnLst>
                <a:rect l="0" t="0" r="r" b="b"/>
                <a:pathLst>
                  <a:path w="38" h="74">
                    <a:moveTo>
                      <a:pt x="38" y="74"/>
                    </a:moveTo>
                    <a:lnTo>
                      <a:pt x="0" y="3"/>
                    </a:lnTo>
                    <a:lnTo>
                      <a:pt x="7" y="0"/>
                    </a:lnTo>
                    <a:lnTo>
                      <a:pt x="38" y="74"/>
                    </a:lnTo>
                    <a:close/>
                  </a:path>
                </a:pathLst>
              </a:custGeom>
              <a:solidFill>
                <a:srgbClr val="FF0000"/>
              </a:solidFill>
              <a:ln w="9525">
                <a:noFill/>
                <a:round/>
                <a:headEnd/>
                <a:tailEnd/>
              </a:ln>
            </p:spPr>
            <p:txBody>
              <a:bodyPr/>
              <a:lstStyle/>
              <a:p>
                <a:endParaRPr lang="ja-JP" altLang="en-US"/>
              </a:p>
            </p:txBody>
          </p:sp>
          <p:sp>
            <p:nvSpPr>
              <p:cNvPr id="1752" name="Freeform 1186"/>
              <p:cNvSpPr>
                <a:spLocks/>
              </p:cNvSpPr>
              <p:nvPr/>
            </p:nvSpPr>
            <p:spPr bwMode="auto">
              <a:xfrm>
                <a:off x="2571" y="1682"/>
                <a:ext cx="16" cy="22"/>
              </a:xfrm>
              <a:custGeom>
                <a:avLst/>
                <a:gdLst/>
                <a:ahLst/>
                <a:cxnLst>
                  <a:cxn ang="0">
                    <a:pos x="0" y="22"/>
                  </a:cxn>
                  <a:cxn ang="0">
                    <a:pos x="54" y="0"/>
                  </a:cxn>
                  <a:cxn ang="0">
                    <a:pos x="84" y="75"/>
                  </a:cxn>
                  <a:cxn ang="0">
                    <a:pos x="114" y="149"/>
                  </a:cxn>
                  <a:cxn ang="0">
                    <a:pos x="61" y="171"/>
                  </a:cxn>
                  <a:cxn ang="0">
                    <a:pos x="31" y="96"/>
                  </a:cxn>
                  <a:cxn ang="0">
                    <a:pos x="0" y="22"/>
                  </a:cxn>
                </a:cxnLst>
                <a:rect l="0" t="0" r="r" b="b"/>
                <a:pathLst>
                  <a:path w="114" h="171">
                    <a:moveTo>
                      <a:pt x="0" y="22"/>
                    </a:moveTo>
                    <a:lnTo>
                      <a:pt x="54" y="0"/>
                    </a:lnTo>
                    <a:lnTo>
                      <a:pt x="84" y="75"/>
                    </a:lnTo>
                    <a:lnTo>
                      <a:pt x="114" y="149"/>
                    </a:lnTo>
                    <a:lnTo>
                      <a:pt x="61" y="171"/>
                    </a:lnTo>
                    <a:lnTo>
                      <a:pt x="31" y="96"/>
                    </a:lnTo>
                    <a:lnTo>
                      <a:pt x="0" y="22"/>
                    </a:lnTo>
                    <a:close/>
                  </a:path>
                </a:pathLst>
              </a:custGeom>
              <a:solidFill>
                <a:srgbClr val="FF0000"/>
              </a:solidFill>
              <a:ln w="9525">
                <a:noFill/>
                <a:round/>
                <a:headEnd/>
                <a:tailEnd/>
              </a:ln>
            </p:spPr>
            <p:txBody>
              <a:bodyPr/>
              <a:lstStyle/>
              <a:p>
                <a:endParaRPr lang="ja-JP" altLang="en-US"/>
              </a:p>
            </p:txBody>
          </p:sp>
          <p:sp>
            <p:nvSpPr>
              <p:cNvPr id="1753" name="Freeform 1187"/>
              <p:cNvSpPr>
                <a:spLocks/>
              </p:cNvSpPr>
              <p:nvPr/>
            </p:nvSpPr>
            <p:spPr bwMode="auto">
              <a:xfrm>
                <a:off x="2578" y="1682"/>
                <a:ext cx="5" cy="10"/>
              </a:xfrm>
              <a:custGeom>
                <a:avLst/>
                <a:gdLst/>
                <a:ahLst/>
                <a:cxnLst>
                  <a:cxn ang="0">
                    <a:pos x="30" y="77"/>
                  </a:cxn>
                  <a:cxn ang="0">
                    <a:pos x="0" y="2"/>
                  </a:cxn>
                  <a:cxn ang="0">
                    <a:pos x="8" y="0"/>
                  </a:cxn>
                  <a:cxn ang="0">
                    <a:pos x="30" y="77"/>
                  </a:cxn>
                </a:cxnLst>
                <a:rect l="0" t="0" r="r" b="b"/>
                <a:pathLst>
                  <a:path w="30" h="77">
                    <a:moveTo>
                      <a:pt x="30" y="77"/>
                    </a:moveTo>
                    <a:lnTo>
                      <a:pt x="0" y="2"/>
                    </a:lnTo>
                    <a:lnTo>
                      <a:pt x="8" y="0"/>
                    </a:lnTo>
                    <a:lnTo>
                      <a:pt x="30" y="77"/>
                    </a:lnTo>
                    <a:close/>
                  </a:path>
                </a:pathLst>
              </a:custGeom>
              <a:solidFill>
                <a:srgbClr val="FF0000"/>
              </a:solidFill>
              <a:ln w="9525">
                <a:noFill/>
                <a:round/>
                <a:headEnd/>
                <a:tailEnd/>
              </a:ln>
            </p:spPr>
            <p:txBody>
              <a:bodyPr/>
              <a:lstStyle/>
              <a:p>
                <a:endParaRPr lang="ja-JP" altLang="en-US"/>
              </a:p>
            </p:txBody>
          </p:sp>
          <p:sp>
            <p:nvSpPr>
              <p:cNvPr id="1754" name="Freeform 1188"/>
              <p:cNvSpPr>
                <a:spLocks/>
              </p:cNvSpPr>
              <p:nvPr/>
            </p:nvSpPr>
            <p:spPr bwMode="auto">
              <a:xfrm>
                <a:off x="2579" y="1680"/>
                <a:ext cx="15" cy="21"/>
              </a:xfrm>
              <a:custGeom>
                <a:avLst/>
                <a:gdLst/>
                <a:ahLst/>
                <a:cxnLst>
                  <a:cxn ang="0">
                    <a:pos x="0" y="16"/>
                  </a:cxn>
                  <a:cxn ang="0">
                    <a:pos x="56" y="0"/>
                  </a:cxn>
                  <a:cxn ang="0">
                    <a:pos x="77" y="77"/>
                  </a:cxn>
                  <a:cxn ang="0">
                    <a:pos x="100" y="154"/>
                  </a:cxn>
                  <a:cxn ang="0">
                    <a:pos x="44" y="170"/>
                  </a:cxn>
                  <a:cxn ang="0">
                    <a:pos x="22" y="93"/>
                  </a:cxn>
                  <a:cxn ang="0">
                    <a:pos x="0" y="16"/>
                  </a:cxn>
                </a:cxnLst>
                <a:rect l="0" t="0" r="r" b="b"/>
                <a:pathLst>
                  <a:path w="100" h="170">
                    <a:moveTo>
                      <a:pt x="0" y="16"/>
                    </a:moveTo>
                    <a:lnTo>
                      <a:pt x="56" y="0"/>
                    </a:lnTo>
                    <a:lnTo>
                      <a:pt x="77" y="77"/>
                    </a:lnTo>
                    <a:lnTo>
                      <a:pt x="100" y="154"/>
                    </a:lnTo>
                    <a:lnTo>
                      <a:pt x="44" y="170"/>
                    </a:lnTo>
                    <a:lnTo>
                      <a:pt x="22" y="93"/>
                    </a:lnTo>
                    <a:lnTo>
                      <a:pt x="0" y="16"/>
                    </a:lnTo>
                    <a:close/>
                  </a:path>
                </a:pathLst>
              </a:custGeom>
              <a:solidFill>
                <a:srgbClr val="FF0000"/>
              </a:solidFill>
              <a:ln w="9525">
                <a:noFill/>
                <a:round/>
                <a:headEnd/>
                <a:tailEnd/>
              </a:ln>
            </p:spPr>
            <p:txBody>
              <a:bodyPr/>
              <a:lstStyle/>
              <a:p>
                <a:endParaRPr lang="ja-JP" altLang="en-US"/>
              </a:p>
            </p:txBody>
          </p:sp>
          <p:sp>
            <p:nvSpPr>
              <p:cNvPr id="1755" name="Freeform 1189"/>
              <p:cNvSpPr>
                <a:spLocks/>
              </p:cNvSpPr>
              <p:nvPr/>
            </p:nvSpPr>
            <p:spPr bwMode="auto">
              <a:xfrm>
                <a:off x="2587" y="1680"/>
                <a:ext cx="3" cy="10"/>
              </a:xfrm>
              <a:custGeom>
                <a:avLst/>
                <a:gdLst/>
                <a:ahLst/>
                <a:cxnLst>
                  <a:cxn ang="0">
                    <a:pos x="21" y="79"/>
                  </a:cxn>
                  <a:cxn ang="0">
                    <a:pos x="0" y="2"/>
                  </a:cxn>
                  <a:cxn ang="0">
                    <a:pos x="9" y="0"/>
                  </a:cxn>
                  <a:cxn ang="0">
                    <a:pos x="21" y="79"/>
                  </a:cxn>
                </a:cxnLst>
                <a:rect l="0" t="0" r="r" b="b"/>
                <a:pathLst>
                  <a:path w="21" h="79">
                    <a:moveTo>
                      <a:pt x="21" y="79"/>
                    </a:moveTo>
                    <a:lnTo>
                      <a:pt x="0" y="2"/>
                    </a:lnTo>
                    <a:lnTo>
                      <a:pt x="9" y="0"/>
                    </a:lnTo>
                    <a:lnTo>
                      <a:pt x="21" y="79"/>
                    </a:lnTo>
                    <a:close/>
                  </a:path>
                </a:pathLst>
              </a:custGeom>
              <a:solidFill>
                <a:srgbClr val="FF0000"/>
              </a:solidFill>
              <a:ln w="9525">
                <a:noFill/>
                <a:round/>
                <a:headEnd/>
                <a:tailEnd/>
              </a:ln>
            </p:spPr>
            <p:txBody>
              <a:bodyPr/>
              <a:lstStyle/>
              <a:p>
                <a:endParaRPr lang="ja-JP" altLang="en-US"/>
              </a:p>
            </p:txBody>
          </p:sp>
          <p:sp>
            <p:nvSpPr>
              <p:cNvPr id="1756" name="Freeform 1190"/>
              <p:cNvSpPr>
                <a:spLocks/>
              </p:cNvSpPr>
              <p:nvPr/>
            </p:nvSpPr>
            <p:spPr bwMode="auto">
              <a:xfrm>
                <a:off x="2589" y="1679"/>
                <a:ext cx="12" cy="21"/>
              </a:xfrm>
              <a:custGeom>
                <a:avLst/>
                <a:gdLst/>
                <a:ahLst/>
                <a:cxnLst>
                  <a:cxn ang="0">
                    <a:pos x="0" y="10"/>
                  </a:cxn>
                  <a:cxn ang="0">
                    <a:pos x="57" y="0"/>
                  </a:cxn>
                  <a:cxn ang="0">
                    <a:pos x="71" y="80"/>
                  </a:cxn>
                  <a:cxn ang="0">
                    <a:pos x="83" y="159"/>
                  </a:cxn>
                  <a:cxn ang="0">
                    <a:pos x="26" y="168"/>
                  </a:cxn>
                  <a:cxn ang="0">
                    <a:pos x="12" y="89"/>
                  </a:cxn>
                  <a:cxn ang="0">
                    <a:pos x="0" y="10"/>
                  </a:cxn>
                </a:cxnLst>
                <a:rect l="0" t="0" r="r" b="b"/>
                <a:pathLst>
                  <a:path w="83" h="168">
                    <a:moveTo>
                      <a:pt x="0" y="10"/>
                    </a:moveTo>
                    <a:lnTo>
                      <a:pt x="57" y="0"/>
                    </a:lnTo>
                    <a:lnTo>
                      <a:pt x="71" y="80"/>
                    </a:lnTo>
                    <a:lnTo>
                      <a:pt x="83" y="159"/>
                    </a:lnTo>
                    <a:lnTo>
                      <a:pt x="26" y="168"/>
                    </a:lnTo>
                    <a:lnTo>
                      <a:pt x="12" y="89"/>
                    </a:lnTo>
                    <a:lnTo>
                      <a:pt x="0" y="10"/>
                    </a:lnTo>
                    <a:close/>
                  </a:path>
                </a:pathLst>
              </a:custGeom>
              <a:solidFill>
                <a:srgbClr val="FF0000"/>
              </a:solidFill>
              <a:ln w="9525">
                <a:noFill/>
                <a:round/>
                <a:headEnd/>
                <a:tailEnd/>
              </a:ln>
            </p:spPr>
            <p:txBody>
              <a:bodyPr/>
              <a:lstStyle/>
              <a:p>
                <a:endParaRPr lang="ja-JP" altLang="en-US"/>
              </a:p>
            </p:txBody>
          </p:sp>
          <p:sp>
            <p:nvSpPr>
              <p:cNvPr id="1757" name="Freeform 1191"/>
              <p:cNvSpPr>
                <a:spLocks/>
              </p:cNvSpPr>
              <p:nvPr/>
            </p:nvSpPr>
            <p:spPr bwMode="auto">
              <a:xfrm>
                <a:off x="2597" y="1679"/>
                <a:ext cx="2" cy="10"/>
              </a:xfrm>
              <a:custGeom>
                <a:avLst/>
                <a:gdLst/>
                <a:ahLst/>
                <a:cxnLst>
                  <a:cxn ang="0">
                    <a:pos x="14" y="81"/>
                  </a:cxn>
                  <a:cxn ang="0">
                    <a:pos x="0" y="1"/>
                  </a:cxn>
                  <a:cxn ang="0">
                    <a:pos x="8" y="0"/>
                  </a:cxn>
                  <a:cxn ang="0">
                    <a:pos x="14" y="81"/>
                  </a:cxn>
                </a:cxnLst>
                <a:rect l="0" t="0" r="r" b="b"/>
                <a:pathLst>
                  <a:path w="14" h="81">
                    <a:moveTo>
                      <a:pt x="14" y="81"/>
                    </a:moveTo>
                    <a:lnTo>
                      <a:pt x="0" y="1"/>
                    </a:lnTo>
                    <a:lnTo>
                      <a:pt x="8" y="0"/>
                    </a:lnTo>
                    <a:lnTo>
                      <a:pt x="14" y="81"/>
                    </a:lnTo>
                    <a:close/>
                  </a:path>
                </a:pathLst>
              </a:custGeom>
              <a:solidFill>
                <a:srgbClr val="FF0000"/>
              </a:solidFill>
              <a:ln w="9525">
                <a:noFill/>
                <a:round/>
                <a:headEnd/>
                <a:tailEnd/>
              </a:ln>
            </p:spPr>
            <p:txBody>
              <a:bodyPr/>
              <a:lstStyle/>
              <a:p>
                <a:endParaRPr lang="ja-JP" altLang="en-US"/>
              </a:p>
            </p:txBody>
          </p:sp>
          <p:sp>
            <p:nvSpPr>
              <p:cNvPr id="1758" name="Freeform 1192"/>
              <p:cNvSpPr>
                <a:spLocks/>
              </p:cNvSpPr>
              <p:nvPr/>
            </p:nvSpPr>
            <p:spPr bwMode="auto">
              <a:xfrm>
                <a:off x="2598" y="1678"/>
                <a:ext cx="10" cy="21"/>
              </a:xfrm>
              <a:custGeom>
                <a:avLst/>
                <a:gdLst/>
                <a:ahLst/>
                <a:cxnLst>
                  <a:cxn ang="0">
                    <a:pos x="0" y="3"/>
                  </a:cxn>
                  <a:cxn ang="0">
                    <a:pos x="60" y="0"/>
                  </a:cxn>
                  <a:cxn ang="0">
                    <a:pos x="65" y="80"/>
                  </a:cxn>
                  <a:cxn ang="0">
                    <a:pos x="69" y="161"/>
                  </a:cxn>
                  <a:cxn ang="0">
                    <a:pos x="10" y="164"/>
                  </a:cxn>
                  <a:cxn ang="0">
                    <a:pos x="6" y="84"/>
                  </a:cxn>
                  <a:cxn ang="0">
                    <a:pos x="0" y="3"/>
                  </a:cxn>
                </a:cxnLst>
                <a:rect l="0" t="0" r="r" b="b"/>
                <a:pathLst>
                  <a:path w="69" h="164">
                    <a:moveTo>
                      <a:pt x="0" y="3"/>
                    </a:moveTo>
                    <a:lnTo>
                      <a:pt x="60" y="0"/>
                    </a:lnTo>
                    <a:lnTo>
                      <a:pt x="65" y="80"/>
                    </a:lnTo>
                    <a:lnTo>
                      <a:pt x="69" y="161"/>
                    </a:lnTo>
                    <a:lnTo>
                      <a:pt x="10" y="164"/>
                    </a:lnTo>
                    <a:lnTo>
                      <a:pt x="6" y="84"/>
                    </a:lnTo>
                    <a:lnTo>
                      <a:pt x="0" y="3"/>
                    </a:lnTo>
                    <a:close/>
                  </a:path>
                </a:pathLst>
              </a:custGeom>
              <a:solidFill>
                <a:srgbClr val="FF0000"/>
              </a:solidFill>
              <a:ln w="9525">
                <a:noFill/>
                <a:round/>
                <a:headEnd/>
                <a:tailEnd/>
              </a:ln>
            </p:spPr>
            <p:txBody>
              <a:bodyPr/>
              <a:lstStyle/>
              <a:p>
                <a:endParaRPr lang="ja-JP" altLang="en-US"/>
              </a:p>
            </p:txBody>
          </p:sp>
          <p:sp>
            <p:nvSpPr>
              <p:cNvPr id="1759" name="Freeform 1193"/>
              <p:cNvSpPr>
                <a:spLocks/>
              </p:cNvSpPr>
              <p:nvPr/>
            </p:nvSpPr>
            <p:spPr bwMode="auto">
              <a:xfrm>
                <a:off x="2607" y="1678"/>
                <a:ext cx="1" cy="10"/>
              </a:xfrm>
              <a:custGeom>
                <a:avLst/>
                <a:gdLst/>
                <a:ahLst/>
                <a:cxnLst>
                  <a:cxn ang="0">
                    <a:pos x="5" y="80"/>
                  </a:cxn>
                  <a:cxn ang="0">
                    <a:pos x="0" y="0"/>
                  </a:cxn>
                  <a:cxn ang="0">
                    <a:pos x="9" y="0"/>
                  </a:cxn>
                  <a:cxn ang="0">
                    <a:pos x="5" y="80"/>
                  </a:cxn>
                </a:cxnLst>
                <a:rect l="0" t="0" r="r" b="b"/>
                <a:pathLst>
                  <a:path w="9" h="80">
                    <a:moveTo>
                      <a:pt x="5" y="80"/>
                    </a:moveTo>
                    <a:lnTo>
                      <a:pt x="0" y="0"/>
                    </a:lnTo>
                    <a:lnTo>
                      <a:pt x="9" y="0"/>
                    </a:lnTo>
                    <a:lnTo>
                      <a:pt x="5" y="80"/>
                    </a:lnTo>
                    <a:close/>
                  </a:path>
                </a:pathLst>
              </a:custGeom>
              <a:solidFill>
                <a:srgbClr val="FF0000"/>
              </a:solidFill>
              <a:ln w="9525">
                <a:noFill/>
                <a:round/>
                <a:headEnd/>
                <a:tailEnd/>
              </a:ln>
            </p:spPr>
            <p:txBody>
              <a:bodyPr/>
              <a:lstStyle/>
              <a:p>
                <a:endParaRPr lang="ja-JP" altLang="en-US"/>
              </a:p>
            </p:txBody>
          </p:sp>
          <p:sp>
            <p:nvSpPr>
              <p:cNvPr id="1760" name="Freeform 1194"/>
              <p:cNvSpPr>
                <a:spLocks/>
              </p:cNvSpPr>
              <p:nvPr/>
            </p:nvSpPr>
            <p:spPr bwMode="auto">
              <a:xfrm>
                <a:off x="2607" y="1678"/>
                <a:ext cx="9" cy="21"/>
              </a:xfrm>
              <a:custGeom>
                <a:avLst/>
                <a:gdLst/>
                <a:ahLst/>
                <a:cxnLst>
                  <a:cxn ang="0">
                    <a:pos x="9" y="0"/>
                  </a:cxn>
                  <a:cxn ang="0">
                    <a:pos x="69" y="3"/>
                  </a:cxn>
                  <a:cxn ang="0">
                    <a:pos x="64" y="84"/>
                  </a:cxn>
                  <a:cxn ang="0">
                    <a:pos x="59" y="164"/>
                  </a:cxn>
                  <a:cxn ang="0">
                    <a:pos x="0" y="161"/>
                  </a:cxn>
                  <a:cxn ang="0">
                    <a:pos x="5" y="80"/>
                  </a:cxn>
                  <a:cxn ang="0">
                    <a:pos x="9" y="0"/>
                  </a:cxn>
                </a:cxnLst>
                <a:rect l="0" t="0" r="r" b="b"/>
                <a:pathLst>
                  <a:path w="69" h="164">
                    <a:moveTo>
                      <a:pt x="9" y="0"/>
                    </a:moveTo>
                    <a:lnTo>
                      <a:pt x="69" y="3"/>
                    </a:lnTo>
                    <a:lnTo>
                      <a:pt x="64" y="84"/>
                    </a:lnTo>
                    <a:lnTo>
                      <a:pt x="59" y="164"/>
                    </a:lnTo>
                    <a:lnTo>
                      <a:pt x="0" y="161"/>
                    </a:lnTo>
                    <a:lnTo>
                      <a:pt x="5" y="80"/>
                    </a:lnTo>
                    <a:lnTo>
                      <a:pt x="9" y="0"/>
                    </a:lnTo>
                    <a:close/>
                  </a:path>
                </a:pathLst>
              </a:custGeom>
              <a:solidFill>
                <a:srgbClr val="FF0000"/>
              </a:solidFill>
              <a:ln w="9525">
                <a:noFill/>
                <a:round/>
                <a:headEnd/>
                <a:tailEnd/>
              </a:ln>
            </p:spPr>
            <p:txBody>
              <a:bodyPr/>
              <a:lstStyle/>
              <a:p>
                <a:endParaRPr lang="ja-JP" altLang="en-US"/>
              </a:p>
            </p:txBody>
          </p:sp>
          <p:sp>
            <p:nvSpPr>
              <p:cNvPr id="1761" name="Freeform 1195"/>
              <p:cNvSpPr>
                <a:spLocks/>
              </p:cNvSpPr>
              <p:nvPr/>
            </p:nvSpPr>
            <p:spPr bwMode="auto">
              <a:xfrm>
                <a:off x="2616" y="1679"/>
                <a:ext cx="2" cy="10"/>
              </a:xfrm>
              <a:custGeom>
                <a:avLst/>
                <a:gdLst/>
                <a:ahLst/>
                <a:cxnLst>
                  <a:cxn ang="0">
                    <a:pos x="0" y="81"/>
                  </a:cxn>
                  <a:cxn ang="0">
                    <a:pos x="5" y="0"/>
                  </a:cxn>
                  <a:cxn ang="0">
                    <a:pos x="13" y="1"/>
                  </a:cxn>
                  <a:cxn ang="0">
                    <a:pos x="0" y="81"/>
                  </a:cxn>
                </a:cxnLst>
                <a:rect l="0" t="0" r="r" b="b"/>
                <a:pathLst>
                  <a:path w="13" h="81">
                    <a:moveTo>
                      <a:pt x="0" y="81"/>
                    </a:moveTo>
                    <a:lnTo>
                      <a:pt x="5" y="0"/>
                    </a:lnTo>
                    <a:lnTo>
                      <a:pt x="13" y="1"/>
                    </a:lnTo>
                    <a:lnTo>
                      <a:pt x="0" y="81"/>
                    </a:lnTo>
                    <a:close/>
                  </a:path>
                </a:pathLst>
              </a:custGeom>
              <a:solidFill>
                <a:srgbClr val="FF0000"/>
              </a:solidFill>
              <a:ln w="9525">
                <a:noFill/>
                <a:round/>
                <a:headEnd/>
                <a:tailEnd/>
              </a:ln>
            </p:spPr>
            <p:txBody>
              <a:bodyPr/>
              <a:lstStyle/>
              <a:p>
                <a:endParaRPr lang="ja-JP" altLang="en-US"/>
              </a:p>
            </p:txBody>
          </p:sp>
          <p:sp>
            <p:nvSpPr>
              <p:cNvPr id="1762" name="Freeform 1196"/>
              <p:cNvSpPr>
                <a:spLocks/>
              </p:cNvSpPr>
              <p:nvPr/>
            </p:nvSpPr>
            <p:spPr bwMode="auto">
              <a:xfrm>
                <a:off x="2614" y="1679"/>
                <a:ext cx="12" cy="21"/>
              </a:xfrm>
              <a:custGeom>
                <a:avLst/>
                <a:gdLst/>
                <a:ahLst/>
                <a:cxnLst>
                  <a:cxn ang="0">
                    <a:pos x="26" y="0"/>
                  </a:cxn>
                  <a:cxn ang="0">
                    <a:pos x="84" y="10"/>
                  </a:cxn>
                  <a:cxn ang="0">
                    <a:pos x="71" y="89"/>
                  </a:cxn>
                  <a:cxn ang="0">
                    <a:pos x="57" y="168"/>
                  </a:cxn>
                  <a:cxn ang="0">
                    <a:pos x="0" y="159"/>
                  </a:cxn>
                  <a:cxn ang="0">
                    <a:pos x="13" y="80"/>
                  </a:cxn>
                  <a:cxn ang="0">
                    <a:pos x="26" y="0"/>
                  </a:cxn>
                </a:cxnLst>
                <a:rect l="0" t="0" r="r" b="b"/>
                <a:pathLst>
                  <a:path w="84" h="168">
                    <a:moveTo>
                      <a:pt x="26" y="0"/>
                    </a:moveTo>
                    <a:lnTo>
                      <a:pt x="84" y="10"/>
                    </a:lnTo>
                    <a:lnTo>
                      <a:pt x="71" y="89"/>
                    </a:lnTo>
                    <a:lnTo>
                      <a:pt x="57" y="168"/>
                    </a:lnTo>
                    <a:lnTo>
                      <a:pt x="0" y="159"/>
                    </a:lnTo>
                    <a:lnTo>
                      <a:pt x="13" y="80"/>
                    </a:lnTo>
                    <a:lnTo>
                      <a:pt x="26" y="0"/>
                    </a:lnTo>
                    <a:close/>
                  </a:path>
                </a:pathLst>
              </a:custGeom>
              <a:solidFill>
                <a:srgbClr val="FF0000"/>
              </a:solidFill>
              <a:ln w="9525">
                <a:noFill/>
                <a:round/>
                <a:headEnd/>
                <a:tailEnd/>
              </a:ln>
            </p:spPr>
            <p:txBody>
              <a:bodyPr/>
              <a:lstStyle/>
              <a:p>
                <a:endParaRPr lang="ja-JP" altLang="en-US"/>
              </a:p>
            </p:txBody>
          </p:sp>
          <p:sp>
            <p:nvSpPr>
              <p:cNvPr id="1763" name="Freeform 1197"/>
              <p:cNvSpPr>
                <a:spLocks/>
              </p:cNvSpPr>
              <p:nvPr/>
            </p:nvSpPr>
            <p:spPr bwMode="auto">
              <a:xfrm>
                <a:off x="2624" y="1680"/>
                <a:ext cx="3" cy="10"/>
              </a:xfrm>
              <a:custGeom>
                <a:avLst/>
                <a:gdLst/>
                <a:ahLst/>
                <a:cxnLst>
                  <a:cxn ang="0">
                    <a:pos x="0" y="79"/>
                  </a:cxn>
                  <a:cxn ang="0">
                    <a:pos x="13" y="0"/>
                  </a:cxn>
                  <a:cxn ang="0">
                    <a:pos x="21" y="2"/>
                  </a:cxn>
                  <a:cxn ang="0">
                    <a:pos x="0" y="79"/>
                  </a:cxn>
                </a:cxnLst>
                <a:rect l="0" t="0" r="r" b="b"/>
                <a:pathLst>
                  <a:path w="21" h="79">
                    <a:moveTo>
                      <a:pt x="0" y="79"/>
                    </a:moveTo>
                    <a:lnTo>
                      <a:pt x="13" y="0"/>
                    </a:lnTo>
                    <a:lnTo>
                      <a:pt x="21" y="2"/>
                    </a:lnTo>
                    <a:lnTo>
                      <a:pt x="0" y="79"/>
                    </a:lnTo>
                    <a:close/>
                  </a:path>
                </a:pathLst>
              </a:custGeom>
              <a:solidFill>
                <a:srgbClr val="FF0000"/>
              </a:solidFill>
              <a:ln w="9525">
                <a:noFill/>
                <a:round/>
                <a:headEnd/>
                <a:tailEnd/>
              </a:ln>
            </p:spPr>
            <p:txBody>
              <a:bodyPr/>
              <a:lstStyle/>
              <a:p>
                <a:endParaRPr lang="ja-JP" altLang="en-US"/>
              </a:p>
            </p:txBody>
          </p:sp>
          <p:sp>
            <p:nvSpPr>
              <p:cNvPr id="1764" name="Freeform 1198"/>
              <p:cNvSpPr>
                <a:spLocks/>
              </p:cNvSpPr>
              <p:nvPr/>
            </p:nvSpPr>
            <p:spPr bwMode="auto">
              <a:xfrm>
                <a:off x="2621" y="1680"/>
                <a:ext cx="14" cy="21"/>
              </a:xfrm>
              <a:custGeom>
                <a:avLst/>
                <a:gdLst/>
                <a:ahLst/>
                <a:cxnLst>
                  <a:cxn ang="0">
                    <a:pos x="43" y="0"/>
                  </a:cxn>
                  <a:cxn ang="0">
                    <a:pos x="100" y="16"/>
                  </a:cxn>
                  <a:cxn ang="0">
                    <a:pos x="77" y="93"/>
                  </a:cxn>
                  <a:cxn ang="0">
                    <a:pos x="55" y="170"/>
                  </a:cxn>
                  <a:cxn ang="0">
                    <a:pos x="0" y="154"/>
                  </a:cxn>
                  <a:cxn ang="0">
                    <a:pos x="22" y="77"/>
                  </a:cxn>
                  <a:cxn ang="0">
                    <a:pos x="43" y="0"/>
                  </a:cxn>
                </a:cxnLst>
                <a:rect l="0" t="0" r="r" b="b"/>
                <a:pathLst>
                  <a:path w="100" h="170">
                    <a:moveTo>
                      <a:pt x="43" y="0"/>
                    </a:moveTo>
                    <a:lnTo>
                      <a:pt x="100" y="16"/>
                    </a:lnTo>
                    <a:lnTo>
                      <a:pt x="77" y="93"/>
                    </a:lnTo>
                    <a:lnTo>
                      <a:pt x="55" y="170"/>
                    </a:lnTo>
                    <a:lnTo>
                      <a:pt x="0" y="154"/>
                    </a:lnTo>
                    <a:lnTo>
                      <a:pt x="22" y="77"/>
                    </a:lnTo>
                    <a:lnTo>
                      <a:pt x="43" y="0"/>
                    </a:lnTo>
                    <a:close/>
                  </a:path>
                </a:pathLst>
              </a:custGeom>
              <a:solidFill>
                <a:srgbClr val="FF0000"/>
              </a:solidFill>
              <a:ln w="9525">
                <a:noFill/>
                <a:round/>
                <a:headEnd/>
                <a:tailEnd/>
              </a:ln>
            </p:spPr>
            <p:txBody>
              <a:bodyPr/>
              <a:lstStyle/>
              <a:p>
                <a:endParaRPr lang="ja-JP" altLang="en-US"/>
              </a:p>
            </p:txBody>
          </p:sp>
          <p:sp>
            <p:nvSpPr>
              <p:cNvPr id="1765" name="Freeform 1199"/>
              <p:cNvSpPr>
                <a:spLocks/>
              </p:cNvSpPr>
              <p:nvPr/>
            </p:nvSpPr>
            <p:spPr bwMode="auto">
              <a:xfrm>
                <a:off x="2632" y="1682"/>
                <a:ext cx="4" cy="10"/>
              </a:xfrm>
              <a:custGeom>
                <a:avLst/>
                <a:gdLst/>
                <a:ahLst/>
                <a:cxnLst>
                  <a:cxn ang="0">
                    <a:pos x="0" y="77"/>
                  </a:cxn>
                  <a:cxn ang="0">
                    <a:pos x="23" y="0"/>
                  </a:cxn>
                  <a:cxn ang="0">
                    <a:pos x="30" y="2"/>
                  </a:cxn>
                  <a:cxn ang="0">
                    <a:pos x="0" y="77"/>
                  </a:cxn>
                </a:cxnLst>
                <a:rect l="0" t="0" r="r" b="b"/>
                <a:pathLst>
                  <a:path w="30" h="77">
                    <a:moveTo>
                      <a:pt x="0" y="77"/>
                    </a:moveTo>
                    <a:lnTo>
                      <a:pt x="23" y="0"/>
                    </a:lnTo>
                    <a:lnTo>
                      <a:pt x="30" y="2"/>
                    </a:lnTo>
                    <a:lnTo>
                      <a:pt x="0" y="77"/>
                    </a:lnTo>
                    <a:close/>
                  </a:path>
                </a:pathLst>
              </a:custGeom>
              <a:solidFill>
                <a:srgbClr val="FF0000"/>
              </a:solidFill>
              <a:ln w="9525">
                <a:noFill/>
                <a:round/>
                <a:headEnd/>
                <a:tailEnd/>
              </a:ln>
            </p:spPr>
            <p:txBody>
              <a:bodyPr/>
              <a:lstStyle/>
              <a:p>
                <a:endParaRPr lang="ja-JP" altLang="en-US"/>
              </a:p>
            </p:txBody>
          </p:sp>
          <p:sp>
            <p:nvSpPr>
              <p:cNvPr id="1766" name="Freeform 1200"/>
              <p:cNvSpPr>
                <a:spLocks/>
              </p:cNvSpPr>
              <p:nvPr/>
            </p:nvSpPr>
            <p:spPr bwMode="auto">
              <a:xfrm>
                <a:off x="2628" y="1682"/>
                <a:ext cx="16" cy="22"/>
              </a:xfrm>
              <a:custGeom>
                <a:avLst/>
                <a:gdLst/>
                <a:ahLst/>
                <a:cxnLst>
                  <a:cxn ang="0">
                    <a:pos x="59" y="0"/>
                  </a:cxn>
                  <a:cxn ang="0">
                    <a:pos x="113" y="22"/>
                  </a:cxn>
                  <a:cxn ang="0">
                    <a:pos x="82" y="96"/>
                  </a:cxn>
                  <a:cxn ang="0">
                    <a:pos x="53" y="171"/>
                  </a:cxn>
                  <a:cxn ang="0">
                    <a:pos x="0" y="149"/>
                  </a:cxn>
                  <a:cxn ang="0">
                    <a:pos x="29" y="75"/>
                  </a:cxn>
                  <a:cxn ang="0">
                    <a:pos x="59" y="0"/>
                  </a:cxn>
                </a:cxnLst>
                <a:rect l="0" t="0" r="r" b="b"/>
                <a:pathLst>
                  <a:path w="113" h="171">
                    <a:moveTo>
                      <a:pt x="59" y="0"/>
                    </a:moveTo>
                    <a:lnTo>
                      <a:pt x="113" y="22"/>
                    </a:lnTo>
                    <a:lnTo>
                      <a:pt x="82" y="96"/>
                    </a:lnTo>
                    <a:lnTo>
                      <a:pt x="53" y="171"/>
                    </a:lnTo>
                    <a:lnTo>
                      <a:pt x="0" y="149"/>
                    </a:lnTo>
                    <a:lnTo>
                      <a:pt x="29" y="75"/>
                    </a:lnTo>
                    <a:lnTo>
                      <a:pt x="59" y="0"/>
                    </a:lnTo>
                    <a:close/>
                  </a:path>
                </a:pathLst>
              </a:custGeom>
              <a:solidFill>
                <a:srgbClr val="FF0000"/>
              </a:solidFill>
              <a:ln w="9525">
                <a:noFill/>
                <a:round/>
                <a:headEnd/>
                <a:tailEnd/>
              </a:ln>
            </p:spPr>
            <p:txBody>
              <a:bodyPr/>
              <a:lstStyle/>
              <a:p>
                <a:endParaRPr lang="ja-JP" altLang="en-US"/>
              </a:p>
            </p:txBody>
          </p:sp>
          <p:sp>
            <p:nvSpPr>
              <p:cNvPr id="1767" name="Freeform 1201"/>
              <p:cNvSpPr>
                <a:spLocks/>
              </p:cNvSpPr>
              <p:nvPr/>
            </p:nvSpPr>
            <p:spPr bwMode="auto">
              <a:xfrm>
                <a:off x="2639" y="1685"/>
                <a:ext cx="6" cy="9"/>
              </a:xfrm>
              <a:custGeom>
                <a:avLst/>
                <a:gdLst/>
                <a:ahLst/>
                <a:cxnLst>
                  <a:cxn ang="0">
                    <a:pos x="0" y="74"/>
                  </a:cxn>
                  <a:cxn ang="0">
                    <a:pos x="31" y="0"/>
                  </a:cxn>
                  <a:cxn ang="0">
                    <a:pos x="39" y="3"/>
                  </a:cxn>
                  <a:cxn ang="0">
                    <a:pos x="0" y="74"/>
                  </a:cxn>
                </a:cxnLst>
                <a:rect l="0" t="0" r="r" b="b"/>
                <a:pathLst>
                  <a:path w="39" h="74">
                    <a:moveTo>
                      <a:pt x="0" y="74"/>
                    </a:moveTo>
                    <a:lnTo>
                      <a:pt x="31" y="0"/>
                    </a:lnTo>
                    <a:lnTo>
                      <a:pt x="39" y="3"/>
                    </a:lnTo>
                    <a:lnTo>
                      <a:pt x="0" y="74"/>
                    </a:lnTo>
                    <a:close/>
                  </a:path>
                </a:pathLst>
              </a:custGeom>
              <a:solidFill>
                <a:srgbClr val="FF0000"/>
              </a:solidFill>
              <a:ln w="9525">
                <a:noFill/>
                <a:round/>
                <a:headEnd/>
                <a:tailEnd/>
              </a:ln>
            </p:spPr>
            <p:txBody>
              <a:bodyPr/>
              <a:lstStyle/>
              <a:p>
                <a:endParaRPr lang="ja-JP" altLang="en-US"/>
              </a:p>
            </p:txBody>
          </p:sp>
          <p:sp>
            <p:nvSpPr>
              <p:cNvPr id="1768" name="Freeform 1202"/>
              <p:cNvSpPr>
                <a:spLocks/>
              </p:cNvSpPr>
              <p:nvPr/>
            </p:nvSpPr>
            <p:spPr bwMode="auto">
              <a:xfrm>
                <a:off x="2634" y="1686"/>
                <a:ext cx="18" cy="21"/>
              </a:xfrm>
              <a:custGeom>
                <a:avLst/>
                <a:gdLst/>
                <a:ahLst/>
                <a:cxnLst>
                  <a:cxn ang="0">
                    <a:pos x="76" y="0"/>
                  </a:cxn>
                  <a:cxn ang="0">
                    <a:pos x="127" y="27"/>
                  </a:cxn>
                  <a:cxn ang="0">
                    <a:pos x="88" y="97"/>
                  </a:cxn>
                  <a:cxn ang="0">
                    <a:pos x="50" y="169"/>
                  </a:cxn>
                  <a:cxn ang="0">
                    <a:pos x="0" y="142"/>
                  </a:cxn>
                  <a:cxn ang="0">
                    <a:pos x="37" y="71"/>
                  </a:cxn>
                  <a:cxn ang="0">
                    <a:pos x="76" y="0"/>
                  </a:cxn>
                </a:cxnLst>
                <a:rect l="0" t="0" r="r" b="b"/>
                <a:pathLst>
                  <a:path w="127" h="169">
                    <a:moveTo>
                      <a:pt x="76" y="0"/>
                    </a:moveTo>
                    <a:lnTo>
                      <a:pt x="127" y="27"/>
                    </a:lnTo>
                    <a:lnTo>
                      <a:pt x="88" y="97"/>
                    </a:lnTo>
                    <a:lnTo>
                      <a:pt x="50" y="169"/>
                    </a:lnTo>
                    <a:lnTo>
                      <a:pt x="0" y="142"/>
                    </a:lnTo>
                    <a:lnTo>
                      <a:pt x="37" y="71"/>
                    </a:lnTo>
                    <a:lnTo>
                      <a:pt x="76" y="0"/>
                    </a:lnTo>
                    <a:close/>
                  </a:path>
                </a:pathLst>
              </a:custGeom>
              <a:solidFill>
                <a:srgbClr val="FF0000"/>
              </a:solidFill>
              <a:ln w="9525">
                <a:noFill/>
                <a:round/>
                <a:headEnd/>
                <a:tailEnd/>
              </a:ln>
            </p:spPr>
            <p:txBody>
              <a:bodyPr/>
              <a:lstStyle/>
              <a:p>
                <a:endParaRPr lang="ja-JP" altLang="en-US"/>
              </a:p>
            </p:txBody>
          </p:sp>
          <p:sp>
            <p:nvSpPr>
              <p:cNvPr id="1769" name="Freeform 1203"/>
              <p:cNvSpPr>
                <a:spLocks/>
              </p:cNvSpPr>
              <p:nvPr/>
            </p:nvSpPr>
            <p:spPr bwMode="auto">
              <a:xfrm>
                <a:off x="2647" y="1689"/>
                <a:ext cx="6" cy="9"/>
              </a:xfrm>
              <a:custGeom>
                <a:avLst/>
                <a:gdLst/>
                <a:ahLst/>
                <a:cxnLst>
                  <a:cxn ang="0">
                    <a:pos x="0" y="70"/>
                  </a:cxn>
                  <a:cxn ang="0">
                    <a:pos x="39" y="0"/>
                  </a:cxn>
                  <a:cxn ang="0">
                    <a:pos x="45" y="4"/>
                  </a:cxn>
                  <a:cxn ang="0">
                    <a:pos x="0" y="70"/>
                  </a:cxn>
                </a:cxnLst>
                <a:rect l="0" t="0" r="r" b="b"/>
                <a:pathLst>
                  <a:path w="45" h="70">
                    <a:moveTo>
                      <a:pt x="0" y="70"/>
                    </a:moveTo>
                    <a:lnTo>
                      <a:pt x="39" y="0"/>
                    </a:lnTo>
                    <a:lnTo>
                      <a:pt x="45" y="4"/>
                    </a:lnTo>
                    <a:lnTo>
                      <a:pt x="0" y="70"/>
                    </a:lnTo>
                    <a:close/>
                  </a:path>
                </a:pathLst>
              </a:custGeom>
              <a:solidFill>
                <a:srgbClr val="FF0000"/>
              </a:solidFill>
              <a:ln w="9525">
                <a:noFill/>
                <a:round/>
                <a:headEnd/>
                <a:tailEnd/>
              </a:ln>
            </p:spPr>
            <p:txBody>
              <a:bodyPr/>
              <a:lstStyle/>
              <a:p>
                <a:endParaRPr lang="ja-JP" altLang="en-US"/>
              </a:p>
            </p:txBody>
          </p:sp>
          <p:sp>
            <p:nvSpPr>
              <p:cNvPr id="1770" name="Freeform 1204"/>
              <p:cNvSpPr>
                <a:spLocks/>
              </p:cNvSpPr>
              <p:nvPr/>
            </p:nvSpPr>
            <p:spPr bwMode="auto">
              <a:xfrm>
                <a:off x="2640" y="1689"/>
                <a:ext cx="20" cy="21"/>
              </a:xfrm>
              <a:custGeom>
                <a:avLst/>
                <a:gdLst/>
                <a:ahLst/>
                <a:cxnLst>
                  <a:cxn ang="0">
                    <a:pos x="89" y="0"/>
                  </a:cxn>
                  <a:cxn ang="0">
                    <a:pos x="137" y="32"/>
                  </a:cxn>
                  <a:cxn ang="0">
                    <a:pos x="92" y="98"/>
                  </a:cxn>
                  <a:cxn ang="0">
                    <a:pos x="48" y="166"/>
                  </a:cxn>
                  <a:cxn ang="0">
                    <a:pos x="0" y="134"/>
                  </a:cxn>
                  <a:cxn ang="0">
                    <a:pos x="44" y="66"/>
                  </a:cxn>
                  <a:cxn ang="0">
                    <a:pos x="89" y="0"/>
                  </a:cxn>
                </a:cxnLst>
                <a:rect l="0" t="0" r="r" b="b"/>
                <a:pathLst>
                  <a:path w="137" h="166">
                    <a:moveTo>
                      <a:pt x="89" y="0"/>
                    </a:moveTo>
                    <a:lnTo>
                      <a:pt x="137" y="32"/>
                    </a:lnTo>
                    <a:lnTo>
                      <a:pt x="92" y="98"/>
                    </a:lnTo>
                    <a:lnTo>
                      <a:pt x="48" y="166"/>
                    </a:lnTo>
                    <a:lnTo>
                      <a:pt x="0" y="134"/>
                    </a:lnTo>
                    <a:lnTo>
                      <a:pt x="44" y="66"/>
                    </a:lnTo>
                    <a:lnTo>
                      <a:pt x="89" y="0"/>
                    </a:lnTo>
                    <a:close/>
                  </a:path>
                </a:pathLst>
              </a:custGeom>
              <a:solidFill>
                <a:srgbClr val="FF0000"/>
              </a:solidFill>
              <a:ln w="9525">
                <a:noFill/>
                <a:round/>
                <a:headEnd/>
                <a:tailEnd/>
              </a:ln>
            </p:spPr>
            <p:txBody>
              <a:bodyPr/>
              <a:lstStyle/>
              <a:p>
                <a:endParaRPr lang="ja-JP" altLang="en-US"/>
              </a:p>
            </p:txBody>
          </p:sp>
          <p:sp>
            <p:nvSpPr>
              <p:cNvPr id="1771" name="Freeform 1205"/>
              <p:cNvSpPr>
                <a:spLocks/>
              </p:cNvSpPr>
              <p:nvPr/>
            </p:nvSpPr>
            <p:spPr bwMode="auto">
              <a:xfrm>
                <a:off x="2654" y="1693"/>
                <a:ext cx="7" cy="9"/>
              </a:xfrm>
              <a:custGeom>
                <a:avLst/>
                <a:gdLst/>
                <a:ahLst/>
                <a:cxnLst>
                  <a:cxn ang="0">
                    <a:pos x="0" y="66"/>
                  </a:cxn>
                  <a:cxn ang="0">
                    <a:pos x="45" y="0"/>
                  </a:cxn>
                  <a:cxn ang="0">
                    <a:pos x="51" y="5"/>
                  </a:cxn>
                  <a:cxn ang="0">
                    <a:pos x="0" y="66"/>
                  </a:cxn>
                </a:cxnLst>
                <a:rect l="0" t="0" r="r" b="b"/>
                <a:pathLst>
                  <a:path w="51" h="66">
                    <a:moveTo>
                      <a:pt x="0" y="66"/>
                    </a:moveTo>
                    <a:lnTo>
                      <a:pt x="45" y="0"/>
                    </a:lnTo>
                    <a:lnTo>
                      <a:pt x="51" y="5"/>
                    </a:lnTo>
                    <a:lnTo>
                      <a:pt x="0" y="66"/>
                    </a:lnTo>
                    <a:close/>
                  </a:path>
                </a:pathLst>
              </a:custGeom>
              <a:solidFill>
                <a:srgbClr val="FF0000"/>
              </a:solidFill>
              <a:ln w="9525">
                <a:noFill/>
                <a:round/>
                <a:headEnd/>
                <a:tailEnd/>
              </a:ln>
            </p:spPr>
            <p:txBody>
              <a:bodyPr/>
              <a:lstStyle/>
              <a:p>
                <a:endParaRPr lang="ja-JP" altLang="en-US"/>
              </a:p>
            </p:txBody>
          </p:sp>
          <p:sp>
            <p:nvSpPr>
              <p:cNvPr id="1772" name="Freeform 1206"/>
              <p:cNvSpPr>
                <a:spLocks/>
              </p:cNvSpPr>
              <p:nvPr/>
            </p:nvSpPr>
            <p:spPr bwMode="auto">
              <a:xfrm>
                <a:off x="2646" y="1694"/>
                <a:ext cx="21" cy="20"/>
              </a:xfrm>
              <a:custGeom>
                <a:avLst/>
                <a:gdLst/>
                <a:ahLst/>
                <a:cxnLst>
                  <a:cxn ang="0">
                    <a:pos x="102" y="0"/>
                  </a:cxn>
                  <a:cxn ang="0">
                    <a:pos x="147" y="36"/>
                  </a:cxn>
                  <a:cxn ang="0">
                    <a:pos x="96" y="98"/>
                  </a:cxn>
                  <a:cxn ang="0">
                    <a:pos x="45" y="160"/>
                  </a:cxn>
                  <a:cxn ang="0">
                    <a:pos x="0" y="123"/>
                  </a:cxn>
                  <a:cxn ang="0">
                    <a:pos x="51" y="61"/>
                  </a:cxn>
                  <a:cxn ang="0">
                    <a:pos x="102" y="0"/>
                  </a:cxn>
                </a:cxnLst>
                <a:rect l="0" t="0" r="r" b="b"/>
                <a:pathLst>
                  <a:path w="147" h="160">
                    <a:moveTo>
                      <a:pt x="102" y="0"/>
                    </a:moveTo>
                    <a:lnTo>
                      <a:pt x="147" y="36"/>
                    </a:lnTo>
                    <a:lnTo>
                      <a:pt x="96" y="98"/>
                    </a:lnTo>
                    <a:lnTo>
                      <a:pt x="45" y="160"/>
                    </a:lnTo>
                    <a:lnTo>
                      <a:pt x="0" y="123"/>
                    </a:lnTo>
                    <a:lnTo>
                      <a:pt x="51" y="61"/>
                    </a:lnTo>
                    <a:lnTo>
                      <a:pt x="102" y="0"/>
                    </a:lnTo>
                    <a:close/>
                  </a:path>
                </a:pathLst>
              </a:custGeom>
              <a:solidFill>
                <a:srgbClr val="FF0000"/>
              </a:solidFill>
              <a:ln w="9525">
                <a:noFill/>
                <a:round/>
                <a:headEnd/>
                <a:tailEnd/>
              </a:ln>
            </p:spPr>
            <p:txBody>
              <a:bodyPr/>
              <a:lstStyle/>
              <a:p>
                <a:endParaRPr lang="ja-JP" altLang="en-US"/>
              </a:p>
            </p:txBody>
          </p:sp>
          <p:sp>
            <p:nvSpPr>
              <p:cNvPr id="1773" name="Freeform 1207"/>
              <p:cNvSpPr>
                <a:spLocks/>
              </p:cNvSpPr>
              <p:nvPr/>
            </p:nvSpPr>
            <p:spPr bwMode="auto">
              <a:xfrm>
                <a:off x="2660" y="1698"/>
                <a:ext cx="8" cy="8"/>
              </a:xfrm>
              <a:custGeom>
                <a:avLst/>
                <a:gdLst/>
                <a:ahLst/>
                <a:cxnLst>
                  <a:cxn ang="0">
                    <a:pos x="0" y="62"/>
                  </a:cxn>
                  <a:cxn ang="0">
                    <a:pos x="51" y="0"/>
                  </a:cxn>
                  <a:cxn ang="0">
                    <a:pos x="57" y="5"/>
                  </a:cxn>
                  <a:cxn ang="0">
                    <a:pos x="0" y="62"/>
                  </a:cxn>
                </a:cxnLst>
                <a:rect l="0" t="0" r="r" b="b"/>
                <a:pathLst>
                  <a:path w="57" h="62">
                    <a:moveTo>
                      <a:pt x="0" y="62"/>
                    </a:moveTo>
                    <a:lnTo>
                      <a:pt x="51" y="0"/>
                    </a:lnTo>
                    <a:lnTo>
                      <a:pt x="57" y="5"/>
                    </a:lnTo>
                    <a:lnTo>
                      <a:pt x="0" y="62"/>
                    </a:lnTo>
                    <a:close/>
                  </a:path>
                </a:pathLst>
              </a:custGeom>
              <a:solidFill>
                <a:srgbClr val="FF0000"/>
              </a:solidFill>
              <a:ln w="9525">
                <a:noFill/>
                <a:round/>
                <a:headEnd/>
                <a:tailEnd/>
              </a:ln>
            </p:spPr>
            <p:txBody>
              <a:bodyPr/>
              <a:lstStyle/>
              <a:p>
                <a:endParaRPr lang="ja-JP" altLang="en-US"/>
              </a:p>
            </p:txBody>
          </p:sp>
          <p:sp>
            <p:nvSpPr>
              <p:cNvPr id="1774" name="Freeform 1208"/>
              <p:cNvSpPr>
                <a:spLocks/>
              </p:cNvSpPr>
              <p:nvPr/>
            </p:nvSpPr>
            <p:spPr bwMode="auto">
              <a:xfrm>
                <a:off x="2652" y="1699"/>
                <a:ext cx="22" cy="20"/>
              </a:xfrm>
              <a:custGeom>
                <a:avLst/>
                <a:gdLst/>
                <a:ahLst/>
                <a:cxnLst>
                  <a:cxn ang="0">
                    <a:pos x="115" y="0"/>
                  </a:cxn>
                  <a:cxn ang="0">
                    <a:pos x="157" y="41"/>
                  </a:cxn>
                  <a:cxn ang="0">
                    <a:pos x="99" y="98"/>
                  </a:cxn>
                  <a:cxn ang="0">
                    <a:pos x="42" y="155"/>
                  </a:cxn>
                  <a:cxn ang="0">
                    <a:pos x="0" y="114"/>
                  </a:cxn>
                  <a:cxn ang="0">
                    <a:pos x="58" y="57"/>
                  </a:cxn>
                  <a:cxn ang="0">
                    <a:pos x="115" y="0"/>
                  </a:cxn>
                </a:cxnLst>
                <a:rect l="0" t="0" r="r" b="b"/>
                <a:pathLst>
                  <a:path w="157" h="155">
                    <a:moveTo>
                      <a:pt x="115" y="0"/>
                    </a:moveTo>
                    <a:lnTo>
                      <a:pt x="157" y="41"/>
                    </a:lnTo>
                    <a:lnTo>
                      <a:pt x="99" y="98"/>
                    </a:lnTo>
                    <a:lnTo>
                      <a:pt x="42" y="155"/>
                    </a:lnTo>
                    <a:lnTo>
                      <a:pt x="0" y="114"/>
                    </a:lnTo>
                    <a:lnTo>
                      <a:pt x="58" y="57"/>
                    </a:lnTo>
                    <a:lnTo>
                      <a:pt x="115" y="0"/>
                    </a:lnTo>
                    <a:close/>
                  </a:path>
                </a:pathLst>
              </a:custGeom>
              <a:solidFill>
                <a:srgbClr val="FF0000"/>
              </a:solidFill>
              <a:ln w="9525">
                <a:noFill/>
                <a:round/>
                <a:headEnd/>
                <a:tailEnd/>
              </a:ln>
            </p:spPr>
            <p:txBody>
              <a:bodyPr/>
              <a:lstStyle/>
              <a:p>
                <a:endParaRPr lang="ja-JP" altLang="en-US"/>
              </a:p>
            </p:txBody>
          </p:sp>
          <p:sp>
            <p:nvSpPr>
              <p:cNvPr id="1775" name="Freeform 1209"/>
              <p:cNvSpPr>
                <a:spLocks/>
              </p:cNvSpPr>
              <p:nvPr/>
            </p:nvSpPr>
            <p:spPr bwMode="auto">
              <a:xfrm>
                <a:off x="2666" y="1704"/>
                <a:ext cx="9" cy="7"/>
              </a:xfrm>
              <a:custGeom>
                <a:avLst/>
                <a:gdLst/>
                <a:ahLst/>
                <a:cxnLst>
                  <a:cxn ang="0">
                    <a:pos x="0" y="57"/>
                  </a:cxn>
                  <a:cxn ang="0">
                    <a:pos x="58" y="0"/>
                  </a:cxn>
                  <a:cxn ang="0">
                    <a:pos x="62" y="5"/>
                  </a:cxn>
                  <a:cxn ang="0">
                    <a:pos x="0" y="57"/>
                  </a:cxn>
                </a:cxnLst>
                <a:rect l="0" t="0" r="r" b="b"/>
                <a:pathLst>
                  <a:path w="62" h="57">
                    <a:moveTo>
                      <a:pt x="0" y="57"/>
                    </a:moveTo>
                    <a:lnTo>
                      <a:pt x="58" y="0"/>
                    </a:lnTo>
                    <a:lnTo>
                      <a:pt x="62" y="5"/>
                    </a:lnTo>
                    <a:lnTo>
                      <a:pt x="0" y="57"/>
                    </a:lnTo>
                    <a:close/>
                  </a:path>
                </a:pathLst>
              </a:custGeom>
              <a:solidFill>
                <a:srgbClr val="FF0000"/>
              </a:solidFill>
              <a:ln w="9525">
                <a:noFill/>
                <a:round/>
                <a:headEnd/>
                <a:tailEnd/>
              </a:ln>
            </p:spPr>
            <p:txBody>
              <a:bodyPr/>
              <a:lstStyle/>
              <a:p>
                <a:endParaRPr lang="ja-JP" altLang="en-US"/>
              </a:p>
            </p:txBody>
          </p:sp>
          <p:sp>
            <p:nvSpPr>
              <p:cNvPr id="1776" name="Freeform 1210"/>
              <p:cNvSpPr>
                <a:spLocks/>
              </p:cNvSpPr>
              <p:nvPr/>
            </p:nvSpPr>
            <p:spPr bwMode="auto">
              <a:xfrm>
                <a:off x="2657" y="1705"/>
                <a:ext cx="23" cy="18"/>
              </a:xfrm>
              <a:custGeom>
                <a:avLst/>
                <a:gdLst/>
                <a:ahLst/>
                <a:cxnLst>
                  <a:cxn ang="0">
                    <a:pos x="124" y="0"/>
                  </a:cxn>
                  <a:cxn ang="0">
                    <a:pos x="162" y="46"/>
                  </a:cxn>
                  <a:cxn ang="0">
                    <a:pos x="99" y="96"/>
                  </a:cxn>
                  <a:cxn ang="0">
                    <a:pos x="38" y="148"/>
                  </a:cxn>
                  <a:cxn ang="0">
                    <a:pos x="0" y="103"/>
                  </a:cxn>
                  <a:cxn ang="0">
                    <a:pos x="62" y="52"/>
                  </a:cxn>
                  <a:cxn ang="0">
                    <a:pos x="124" y="0"/>
                  </a:cxn>
                </a:cxnLst>
                <a:rect l="0" t="0" r="r" b="b"/>
                <a:pathLst>
                  <a:path w="162" h="148">
                    <a:moveTo>
                      <a:pt x="124" y="0"/>
                    </a:moveTo>
                    <a:lnTo>
                      <a:pt x="162" y="46"/>
                    </a:lnTo>
                    <a:lnTo>
                      <a:pt x="99" y="96"/>
                    </a:lnTo>
                    <a:lnTo>
                      <a:pt x="38" y="148"/>
                    </a:lnTo>
                    <a:lnTo>
                      <a:pt x="0" y="103"/>
                    </a:lnTo>
                    <a:lnTo>
                      <a:pt x="62" y="52"/>
                    </a:lnTo>
                    <a:lnTo>
                      <a:pt x="124" y="0"/>
                    </a:lnTo>
                    <a:close/>
                  </a:path>
                </a:pathLst>
              </a:custGeom>
              <a:solidFill>
                <a:srgbClr val="FF0000"/>
              </a:solidFill>
              <a:ln w="9525">
                <a:noFill/>
                <a:round/>
                <a:headEnd/>
                <a:tailEnd/>
              </a:ln>
            </p:spPr>
            <p:txBody>
              <a:bodyPr/>
              <a:lstStyle/>
              <a:p>
                <a:endParaRPr lang="ja-JP" altLang="en-US"/>
              </a:p>
            </p:txBody>
          </p:sp>
          <p:sp>
            <p:nvSpPr>
              <p:cNvPr id="1777" name="Freeform 1211"/>
              <p:cNvSpPr>
                <a:spLocks/>
              </p:cNvSpPr>
              <p:nvPr/>
            </p:nvSpPr>
            <p:spPr bwMode="auto">
              <a:xfrm>
                <a:off x="2671" y="1711"/>
                <a:ext cx="10" cy="6"/>
              </a:xfrm>
              <a:custGeom>
                <a:avLst/>
                <a:gdLst/>
                <a:ahLst/>
                <a:cxnLst>
                  <a:cxn ang="0">
                    <a:pos x="0" y="50"/>
                  </a:cxn>
                  <a:cxn ang="0">
                    <a:pos x="63" y="0"/>
                  </a:cxn>
                  <a:cxn ang="0">
                    <a:pos x="67" y="6"/>
                  </a:cxn>
                  <a:cxn ang="0">
                    <a:pos x="0" y="50"/>
                  </a:cxn>
                </a:cxnLst>
                <a:rect l="0" t="0" r="r" b="b"/>
                <a:pathLst>
                  <a:path w="67" h="50">
                    <a:moveTo>
                      <a:pt x="0" y="50"/>
                    </a:moveTo>
                    <a:lnTo>
                      <a:pt x="63" y="0"/>
                    </a:lnTo>
                    <a:lnTo>
                      <a:pt x="67" y="6"/>
                    </a:lnTo>
                    <a:lnTo>
                      <a:pt x="0" y="50"/>
                    </a:lnTo>
                    <a:close/>
                  </a:path>
                </a:pathLst>
              </a:custGeom>
              <a:solidFill>
                <a:srgbClr val="FF0000"/>
              </a:solidFill>
              <a:ln w="9525">
                <a:noFill/>
                <a:round/>
                <a:headEnd/>
                <a:tailEnd/>
              </a:ln>
            </p:spPr>
            <p:txBody>
              <a:bodyPr/>
              <a:lstStyle/>
              <a:p>
                <a:endParaRPr lang="ja-JP" altLang="en-US"/>
              </a:p>
            </p:txBody>
          </p:sp>
        </p:grpSp>
        <p:grpSp>
          <p:nvGrpSpPr>
            <p:cNvPr id="211" name="Group 1413"/>
            <p:cNvGrpSpPr>
              <a:grpSpLocks/>
            </p:cNvGrpSpPr>
            <p:nvPr/>
          </p:nvGrpSpPr>
          <p:grpSpPr bwMode="auto">
            <a:xfrm>
              <a:off x="2607" y="1758"/>
              <a:ext cx="1078" cy="429"/>
              <a:chOff x="2607" y="1678"/>
              <a:chExt cx="1078" cy="429"/>
            </a:xfrm>
          </p:grpSpPr>
          <p:sp>
            <p:nvSpPr>
              <p:cNvPr id="1378" name="Freeform 1213"/>
              <p:cNvSpPr>
                <a:spLocks/>
              </p:cNvSpPr>
              <p:nvPr/>
            </p:nvSpPr>
            <p:spPr bwMode="auto">
              <a:xfrm>
                <a:off x="2662" y="1711"/>
                <a:ext cx="23" cy="18"/>
              </a:xfrm>
              <a:custGeom>
                <a:avLst/>
                <a:gdLst/>
                <a:ahLst/>
                <a:cxnLst>
                  <a:cxn ang="0">
                    <a:pos x="134" y="0"/>
                  </a:cxn>
                  <a:cxn ang="0">
                    <a:pos x="167" y="49"/>
                  </a:cxn>
                  <a:cxn ang="0">
                    <a:pos x="101" y="94"/>
                  </a:cxn>
                  <a:cxn ang="0">
                    <a:pos x="34" y="138"/>
                  </a:cxn>
                  <a:cxn ang="0">
                    <a:pos x="0" y="90"/>
                  </a:cxn>
                  <a:cxn ang="0">
                    <a:pos x="67" y="44"/>
                  </a:cxn>
                  <a:cxn ang="0">
                    <a:pos x="134" y="0"/>
                  </a:cxn>
                </a:cxnLst>
                <a:rect l="0" t="0" r="r" b="b"/>
                <a:pathLst>
                  <a:path w="167" h="138">
                    <a:moveTo>
                      <a:pt x="134" y="0"/>
                    </a:moveTo>
                    <a:lnTo>
                      <a:pt x="167" y="49"/>
                    </a:lnTo>
                    <a:lnTo>
                      <a:pt x="101" y="94"/>
                    </a:lnTo>
                    <a:lnTo>
                      <a:pt x="34" y="138"/>
                    </a:lnTo>
                    <a:lnTo>
                      <a:pt x="0" y="90"/>
                    </a:lnTo>
                    <a:lnTo>
                      <a:pt x="67" y="44"/>
                    </a:lnTo>
                    <a:lnTo>
                      <a:pt x="134" y="0"/>
                    </a:lnTo>
                    <a:close/>
                  </a:path>
                </a:pathLst>
              </a:custGeom>
              <a:solidFill>
                <a:srgbClr val="FF0000"/>
              </a:solidFill>
              <a:ln w="9525">
                <a:noFill/>
                <a:round/>
                <a:headEnd/>
                <a:tailEnd/>
              </a:ln>
            </p:spPr>
            <p:txBody>
              <a:bodyPr/>
              <a:lstStyle/>
              <a:p>
                <a:endParaRPr lang="ja-JP" altLang="en-US"/>
              </a:p>
            </p:txBody>
          </p:sp>
          <p:sp>
            <p:nvSpPr>
              <p:cNvPr id="1379" name="Freeform 1214"/>
              <p:cNvSpPr>
                <a:spLocks/>
              </p:cNvSpPr>
              <p:nvPr/>
            </p:nvSpPr>
            <p:spPr bwMode="auto">
              <a:xfrm>
                <a:off x="2676" y="1717"/>
                <a:ext cx="10" cy="6"/>
              </a:xfrm>
              <a:custGeom>
                <a:avLst/>
                <a:gdLst/>
                <a:ahLst/>
                <a:cxnLst>
                  <a:cxn ang="0">
                    <a:pos x="0" y="45"/>
                  </a:cxn>
                  <a:cxn ang="0">
                    <a:pos x="66" y="0"/>
                  </a:cxn>
                  <a:cxn ang="0">
                    <a:pos x="71" y="6"/>
                  </a:cxn>
                  <a:cxn ang="0">
                    <a:pos x="0" y="45"/>
                  </a:cxn>
                </a:cxnLst>
                <a:rect l="0" t="0" r="r" b="b"/>
                <a:pathLst>
                  <a:path w="71" h="45">
                    <a:moveTo>
                      <a:pt x="0" y="45"/>
                    </a:moveTo>
                    <a:lnTo>
                      <a:pt x="66" y="0"/>
                    </a:lnTo>
                    <a:lnTo>
                      <a:pt x="71" y="6"/>
                    </a:lnTo>
                    <a:lnTo>
                      <a:pt x="0" y="45"/>
                    </a:lnTo>
                    <a:close/>
                  </a:path>
                </a:pathLst>
              </a:custGeom>
              <a:solidFill>
                <a:srgbClr val="FF0000"/>
              </a:solidFill>
              <a:ln w="9525">
                <a:noFill/>
                <a:round/>
                <a:headEnd/>
                <a:tailEnd/>
              </a:ln>
            </p:spPr>
            <p:txBody>
              <a:bodyPr/>
              <a:lstStyle/>
              <a:p>
                <a:endParaRPr lang="ja-JP" altLang="en-US"/>
              </a:p>
            </p:txBody>
          </p:sp>
          <p:sp>
            <p:nvSpPr>
              <p:cNvPr id="1380" name="Freeform 1215"/>
              <p:cNvSpPr>
                <a:spLocks/>
              </p:cNvSpPr>
              <p:nvPr/>
            </p:nvSpPr>
            <p:spPr bwMode="auto">
              <a:xfrm>
                <a:off x="2666" y="1718"/>
                <a:ext cx="24" cy="16"/>
              </a:xfrm>
              <a:custGeom>
                <a:avLst/>
                <a:gdLst/>
                <a:ahLst/>
                <a:cxnLst>
                  <a:cxn ang="0">
                    <a:pos x="142" y="0"/>
                  </a:cxn>
                  <a:cxn ang="0">
                    <a:pos x="171" y="52"/>
                  </a:cxn>
                  <a:cxn ang="0">
                    <a:pos x="100" y="91"/>
                  </a:cxn>
                  <a:cxn ang="0">
                    <a:pos x="30" y="130"/>
                  </a:cxn>
                  <a:cxn ang="0">
                    <a:pos x="0" y="77"/>
                  </a:cxn>
                  <a:cxn ang="0">
                    <a:pos x="71" y="39"/>
                  </a:cxn>
                  <a:cxn ang="0">
                    <a:pos x="142" y="0"/>
                  </a:cxn>
                </a:cxnLst>
                <a:rect l="0" t="0" r="r" b="b"/>
                <a:pathLst>
                  <a:path w="171" h="130">
                    <a:moveTo>
                      <a:pt x="142" y="0"/>
                    </a:moveTo>
                    <a:lnTo>
                      <a:pt x="171" y="52"/>
                    </a:lnTo>
                    <a:lnTo>
                      <a:pt x="100" y="91"/>
                    </a:lnTo>
                    <a:lnTo>
                      <a:pt x="30" y="130"/>
                    </a:lnTo>
                    <a:lnTo>
                      <a:pt x="0" y="77"/>
                    </a:lnTo>
                    <a:lnTo>
                      <a:pt x="71" y="39"/>
                    </a:lnTo>
                    <a:lnTo>
                      <a:pt x="142" y="0"/>
                    </a:lnTo>
                    <a:close/>
                  </a:path>
                </a:pathLst>
              </a:custGeom>
              <a:solidFill>
                <a:srgbClr val="FF0000"/>
              </a:solidFill>
              <a:ln w="9525">
                <a:noFill/>
                <a:round/>
                <a:headEnd/>
                <a:tailEnd/>
              </a:ln>
            </p:spPr>
            <p:txBody>
              <a:bodyPr/>
              <a:lstStyle/>
              <a:p>
                <a:endParaRPr lang="ja-JP" altLang="en-US"/>
              </a:p>
            </p:txBody>
          </p:sp>
          <p:sp>
            <p:nvSpPr>
              <p:cNvPr id="1381" name="Freeform 1216"/>
              <p:cNvSpPr>
                <a:spLocks/>
              </p:cNvSpPr>
              <p:nvPr/>
            </p:nvSpPr>
            <p:spPr bwMode="auto">
              <a:xfrm>
                <a:off x="2680" y="1725"/>
                <a:ext cx="11" cy="5"/>
              </a:xfrm>
              <a:custGeom>
                <a:avLst/>
                <a:gdLst/>
                <a:ahLst/>
                <a:cxnLst>
                  <a:cxn ang="0">
                    <a:pos x="0" y="39"/>
                  </a:cxn>
                  <a:cxn ang="0">
                    <a:pos x="71" y="0"/>
                  </a:cxn>
                  <a:cxn ang="0">
                    <a:pos x="74" y="6"/>
                  </a:cxn>
                  <a:cxn ang="0">
                    <a:pos x="0" y="39"/>
                  </a:cxn>
                </a:cxnLst>
                <a:rect l="0" t="0" r="r" b="b"/>
                <a:pathLst>
                  <a:path w="74" h="39">
                    <a:moveTo>
                      <a:pt x="0" y="39"/>
                    </a:moveTo>
                    <a:lnTo>
                      <a:pt x="71" y="0"/>
                    </a:lnTo>
                    <a:lnTo>
                      <a:pt x="74" y="6"/>
                    </a:lnTo>
                    <a:lnTo>
                      <a:pt x="0" y="39"/>
                    </a:lnTo>
                    <a:close/>
                  </a:path>
                </a:pathLst>
              </a:custGeom>
              <a:solidFill>
                <a:srgbClr val="FF0000"/>
              </a:solidFill>
              <a:ln w="9525">
                <a:noFill/>
                <a:round/>
                <a:headEnd/>
                <a:tailEnd/>
              </a:ln>
            </p:spPr>
            <p:txBody>
              <a:bodyPr/>
              <a:lstStyle/>
              <a:p>
                <a:endParaRPr lang="ja-JP" altLang="en-US"/>
              </a:p>
            </p:txBody>
          </p:sp>
          <p:sp>
            <p:nvSpPr>
              <p:cNvPr id="1382" name="Freeform 1217"/>
              <p:cNvSpPr>
                <a:spLocks/>
              </p:cNvSpPr>
              <p:nvPr/>
            </p:nvSpPr>
            <p:spPr bwMode="auto">
              <a:xfrm>
                <a:off x="2670" y="1725"/>
                <a:ext cx="24" cy="16"/>
              </a:xfrm>
              <a:custGeom>
                <a:avLst/>
                <a:gdLst/>
                <a:ahLst/>
                <a:cxnLst>
                  <a:cxn ang="0">
                    <a:pos x="148" y="0"/>
                  </a:cxn>
                  <a:cxn ang="0">
                    <a:pos x="173" y="56"/>
                  </a:cxn>
                  <a:cxn ang="0">
                    <a:pos x="99" y="88"/>
                  </a:cxn>
                  <a:cxn ang="0">
                    <a:pos x="24" y="120"/>
                  </a:cxn>
                  <a:cxn ang="0">
                    <a:pos x="0" y="65"/>
                  </a:cxn>
                  <a:cxn ang="0">
                    <a:pos x="74" y="33"/>
                  </a:cxn>
                  <a:cxn ang="0">
                    <a:pos x="148" y="0"/>
                  </a:cxn>
                </a:cxnLst>
                <a:rect l="0" t="0" r="r" b="b"/>
                <a:pathLst>
                  <a:path w="173" h="120">
                    <a:moveTo>
                      <a:pt x="148" y="0"/>
                    </a:moveTo>
                    <a:lnTo>
                      <a:pt x="173" y="56"/>
                    </a:lnTo>
                    <a:lnTo>
                      <a:pt x="99" y="88"/>
                    </a:lnTo>
                    <a:lnTo>
                      <a:pt x="24" y="120"/>
                    </a:lnTo>
                    <a:lnTo>
                      <a:pt x="0" y="65"/>
                    </a:lnTo>
                    <a:lnTo>
                      <a:pt x="74" y="33"/>
                    </a:lnTo>
                    <a:lnTo>
                      <a:pt x="148" y="0"/>
                    </a:lnTo>
                    <a:close/>
                  </a:path>
                </a:pathLst>
              </a:custGeom>
              <a:solidFill>
                <a:srgbClr val="FF0000"/>
              </a:solidFill>
              <a:ln w="9525">
                <a:noFill/>
                <a:round/>
                <a:headEnd/>
                <a:tailEnd/>
              </a:ln>
            </p:spPr>
            <p:txBody>
              <a:bodyPr/>
              <a:lstStyle/>
              <a:p>
                <a:endParaRPr lang="ja-JP" altLang="en-US"/>
              </a:p>
            </p:txBody>
          </p:sp>
          <p:sp>
            <p:nvSpPr>
              <p:cNvPr id="1383" name="Freeform 1218"/>
              <p:cNvSpPr>
                <a:spLocks/>
              </p:cNvSpPr>
              <p:nvPr/>
            </p:nvSpPr>
            <p:spPr bwMode="auto">
              <a:xfrm>
                <a:off x="2684" y="1732"/>
                <a:ext cx="11" cy="4"/>
              </a:xfrm>
              <a:custGeom>
                <a:avLst/>
                <a:gdLst/>
                <a:ahLst/>
                <a:cxnLst>
                  <a:cxn ang="0">
                    <a:pos x="0" y="32"/>
                  </a:cxn>
                  <a:cxn ang="0">
                    <a:pos x="74" y="0"/>
                  </a:cxn>
                  <a:cxn ang="0">
                    <a:pos x="76" y="6"/>
                  </a:cxn>
                  <a:cxn ang="0">
                    <a:pos x="0" y="32"/>
                  </a:cxn>
                </a:cxnLst>
                <a:rect l="0" t="0" r="r" b="b"/>
                <a:pathLst>
                  <a:path w="76" h="32">
                    <a:moveTo>
                      <a:pt x="0" y="32"/>
                    </a:moveTo>
                    <a:lnTo>
                      <a:pt x="74" y="0"/>
                    </a:lnTo>
                    <a:lnTo>
                      <a:pt x="76" y="6"/>
                    </a:lnTo>
                    <a:lnTo>
                      <a:pt x="0" y="32"/>
                    </a:lnTo>
                    <a:close/>
                  </a:path>
                </a:pathLst>
              </a:custGeom>
              <a:solidFill>
                <a:srgbClr val="FF0000"/>
              </a:solidFill>
              <a:ln w="9525">
                <a:noFill/>
                <a:round/>
                <a:headEnd/>
                <a:tailEnd/>
              </a:ln>
            </p:spPr>
            <p:txBody>
              <a:bodyPr/>
              <a:lstStyle/>
              <a:p>
                <a:endParaRPr lang="ja-JP" altLang="en-US"/>
              </a:p>
            </p:txBody>
          </p:sp>
          <p:sp>
            <p:nvSpPr>
              <p:cNvPr id="1384" name="Freeform 1219"/>
              <p:cNvSpPr>
                <a:spLocks/>
              </p:cNvSpPr>
              <p:nvPr/>
            </p:nvSpPr>
            <p:spPr bwMode="auto">
              <a:xfrm>
                <a:off x="2673" y="1733"/>
                <a:ext cx="24" cy="14"/>
              </a:xfrm>
              <a:custGeom>
                <a:avLst/>
                <a:gdLst/>
                <a:ahLst/>
                <a:cxnLst>
                  <a:cxn ang="0">
                    <a:pos x="153" y="0"/>
                  </a:cxn>
                  <a:cxn ang="0">
                    <a:pos x="173" y="59"/>
                  </a:cxn>
                  <a:cxn ang="0">
                    <a:pos x="96" y="85"/>
                  </a:cxn>
                  <a:cxn ang="0">
                    <a:pos x="19" y="110"/>
                  </a:cxn>
                  <a:cxn ang="0">
                    <a:pos x="0" y="51"/>
                  </a:cxn>
                  <a:cxn ang="0">
                    <a:pos x="77" y="26"/>
                  </a:cxn>
                  <a:cxn ang="0">
                    <a:pos x="153" y="0"/>
                  </a:cxn>
                </a:cxnLst>
                <a:rect l="0" t="0" r="r" b="b"/>
                <a:pathLst>
                  <a:path w="173" h="110">
                    <a:moveTo>
                      <a:pt x="153" y="0"/>
                    </a:moveTo>
                    <a:lnTo>
                      <a:pt x="173" y="59"/>
                    </a:lnTo>
                    <a:lnTo>
                      <a:pt x="96" y="85"/>
                    </a:lnTo>
                    <a:lnTo>
                      <a:pt x="19" y="110"/>
                    </a:lnTo>
                    <a:lnTo>
                      <a:pt x="0" y="51"/>
                    </a:lnTo>
                    <a:lnTo>
                      <a:pt x="77" y="26"/>
                    </a:lnTo>
                    <a:lnTo>
                      <a:pt x="153" y="0"/>
                    </a:lnTo>
                    <a:close/>
                  </a:path>
                </a:pathLst>
              </a:custGeom>
              <a:solidFill>
                <a:srgbClr val="FF0000"/>
              </a:solidFill>
              <a:ln w="9525">
                <a:noFill/>
                <a:round/>
                <a:headEnd/>
                <a:tailEnd/>
              </a:ln>
            </p:spPr>
            <p:txBody>
              <a:bodyPr/>
              <a:lstStyle/>
              <a:p>
                <a:endParaRPr lang="ja-JP" altLang="en-US"/>
              </a:p>
            </p:txBody>
          </p:sp>
          <p:sp>
            <p:nvSpPr>
              <p:cNvPr id="1385" name="Freeform 1220"/>
              <p:cNvSpPr>
                <a:spLocks/>
              </p:cNvSpPr>
              <p:nvPr/>
            </p:nvSpPr>
            <p:spPr bwMode="auto">
              <a:xfrm>
                <a:off x="2686" y="1741"/>
                <a:ext cx="12" cy="3"/>
              </a:xfrm>
              <a:custGeom>
                <a:avLst/>
                <a:gdLst/>
                <a:ahLst/>
                <a:cxnLst>
                  <a:cxn ang="0">
                    <a:pos x="0" y="26"/>
                  </a:cxn>
                  <a:cxn ang="0">
                    <a:pos x="77" y="0"/>
                  </a:cxn>
                  <a:cxn ang="0">
                    <a:pos x="78" y="7"/>
                  </a:cxn>
                  <a:cxn ang="0">
                    <a:pos x="0" y="26"/>
                  </a:cxn>
                </a:cxnLst>
                <a:rect l="0" t="0" r="r" b="b"/>
                <a:pathLst>
                  <a:path w="78" h="26">
                    <a:moveTo>
                      <a:pt x="0" y="26"/>
                    </a:moveTo>
                    <a:lnTo>
                      <a:pt x="77" y="0"/>
                    </a:lnTo>
                    <a:lnTo>
                      <a:pt x="78" y="7"/>
                    </a:lnTo>
                    <a:lnTo>
                      <a:pt x="0" y="26"/>
                    </a:lnTo>
                    <a:close/>
                  </a:path>
                </a:pathLst>
              </a:custGeom>
              <a:solidFill>
                <a:srgbClr val="FF0000"/>
              </a:solidFill>
              <a:ln w="9525">
                <a:noFill/>
                <a:round/>
                <a:headEnd/>
                <a:tailEnd/>
              </a:ln>
            </p:spPr>
            <p:txBody>
              <a:bodyPr/>
              <a:lstStyle/>
              <a:p>
                <a:endParaRPr lang="ja-JP" altLang="en-US"/>
              </a:p>
            </p:txBody>
          </p:sp>
          <p:sp>
            <p:nvSpPr>
              <p:cNvPr id="1386" name="Freeform 1221"/>
              <p:cNvSpPr>
                <a:spLocks/>
              </p:cNvSpPr>
              <p:nvPr/>
            </p:nvSpPr>
            <p:spPr bwMode="auto">
              <a:xfrm>
                <a:off x="2675" y="1741"/>
                <a:ext cx="25" cy="13"/>
              </a:xfrm>
              <a:custGeom>
                <a:avLst/>
                <a:gdLst/>
                <a:ahLst/>
                <a:cxnLst>
                  <a:cxn ang="0">
                    <a:pos x="157" y="0"/>
                  </a:cxn>
                  <a:cxn ang="0">
                    <a:pos x="172" y="61"/>
                  </a:cxn>
                  <a:cxn ang="0">
                    <a:pos x="94" y="79"/>
                  </a:cxn>
                  <a:cxn ang="0">
                    <a:pos x="15" y="97"/>
                  </a:cxn>
                  <a:cxn ang="0">
                    <a:pos x="0" y="37"/>
                  </a:cxn>
                  <a:cxn ang="0">
                    <a:pos x="79" y="19"/>
                  </a:cxn>
                  <a:cxn ang="0">
                    <a:pos x="157" y="0"/>
                  </a:cxn>
                </a:cxnLst>
                <a:rect l="0" t="0" r="r" b="b"/>
                <a:pathLst>
                  <a:path w="172" h="97">
                    <a:moveTo>
                      <a:pt x="157" y="0"/>
                    </a:moveTo>
                    <a:lnTo>
                      <a:pt x="172" y="61"/>
                    </a:lnTo>
                    <a:lnTo>
                      <a:pt x="94" y="79"/>
                    </a:lnTo>
                    <a:lnTo>
                      <a:pt x="15" y="97"/>
                    </a:lnTo>
                    <a:lnTo>
                      <a:pt x="0" y="37"/>
                    </a:lnTo>
                    <a:lnTo>
                      <a:pt x="79" y="19"/>
                    </a:lnTo>
                    <a:lnTo>
                      <a:pt x="157" y="0"/>
                    </a:lnTo>
                    <a:close/>
                  </a:path>
                </a:pathLst>
              </a:custGeom>
              <a:solidFill>
                <a:srgbClr val="FF0000"/>
              </a:solidFill>
              <a:ln w="9525">
                <a:noFill/>
                <a:round/>
                <a:headEnd/>
                <a:tailEnd/>
              </a:ln>
            </p:spPr>
            <p:txBody>
              <a:bodyPr/>
              <a:lstStyle/>
              <a:p>
                <a:endParaRPr lang="ja-JP" altLang="en-US"/>
              </a:p>
            </p:txBody>
          </p:sp>
          <p:sp>
            <p:nvSpPr>
              <p:cNvPr id="1387" name="Freeform 1222"/>
              <p:cNvSpPr>
                <a:spLocks/>
              </p:cNvSpPr>
              <p:nvPr/>
            </p:nvSpPr>
            <p:spPr bwMode="auto">
              <a:xfrm>
                <a:off x="2689" y="1749"/>
                <a:ext cx="11" cy="2"/>
              </a:xfrm>
              <a:custGeom>
                <a:avLst/>
                <a:gdLst/>
                <a:ahLst/>
                <a:cxnLst>
                  <a:cxn ang="0">
                    <a:pos x="0" y="18"/>
                  </a:cxn>
                  <a:cxn ang="0">
                    <a:pos x="78" y="0"/>
                  </a:cxn>
                  <a:cxn ang="0">
                    <a:pos x="79" y="7"/>
                  </a:cxn>
                  <a:cxn ang="0">
                    <a:pos x="0" y="18"/>
                  </a:cxn>
                </a:cxnLst>
                <a:rect l="0" t="0" r="r" b="b"/>
                <a:pathLst>
                  <a:path w="79" h="18">
                    <a:moveTo>
                      <a:pt x="0" y="18"/>
                    </a:moveTo>
                    <a:lnTo>
                      <a:pt x="78" y="0"/>
                    </a:lnTo>
                    <a:lnTo>
                      <a:pt x="79" y="7"/>
                    </a:lnTo>
                    <a:lnTo>
                      <a:pt x="0" y="18"/>
                    </a:lnTo>
                    <a:close/>
                  </a:path>
                </a:pathLst>
              </a:custGeom>
              <a:solidFill>
                <a:srgbClr val="FF0000"/>
              </a:solidFill>
              <a:ln w="9525">
                <a:noFill/>
                <a:round/>
                <a:headEnd/>
                <a:tailEnd/>
              </a:ln>
            </p:spPr>
            <p:txBody>
              <a:bodyPr/>
              <a:lstStyle/>
              <a:p>
                <a:endParaRPr lang="ja-JP" altLang="en-US"/>
              </a:p>
            </p:txBody>
          </p:sp>
          <p:sp>
            <p:nvSpPr>
              <p:cNvPr id="1388" name="Freeform 1223"/>
              <p:cNvSpPr>
                <a:spLocks/>
              </p:cNvSpPr>
              <p:nvPr/>
            </p:nvSpPr>
            <p:spPr bwMode="auto">
              <a:xfrm>
                <a:off x="2677" y="1750"/>
                <a:ext cx="24" cy="11"/>
              </a:xfrm>
              <a:custGeom>
                <a:avLst/>
                <a:gdLst/>
                <a:ahLst/>
                <a:cxnLst>
                  <a:cxn ang="0">
                    <a:pos x="159" y="0"/>
                  </a:cxn>
                  <a:cxn ang="0">
                    <a:pos x="168" y="62"/>
                  </a:cxn>
                  <a:cxn ang="0">
                    <a:pos x="88" y="74"/>
                  </a:cxn>
                  <a:cxn ang="0">
                    <a:pos x="8" y="85"/>
                  </a:cxn>
                  <a:cxn ang="0">
                    <a:pos x="0" y="22"/>
                  </a:cxn>
                  <a:cxn ang="0">
                    <a:pos x="80" y="11"/>
                  </a:cxn>
                  <a:cxn ang="0">
                    <a:pos x="159" y="0"/>
                  </a:cxn>
                </a:cxnLst>
                <a:rect l="0" t="0" r="r" b="b"/>
                <a:pathLst>
                  <a:path w="168" h="85">
                    <a:moveTo>
                      <a:pt x="159" y="0"/>
                    </a:moveTo>
                    <a:lnTo>
                      <a:pt x="168" y="62"/>
                    </a:lnTo>
                    <a:lnTo>
                      <a:pt x="88" y="74"/>
                    </a:lnTo>
                    <a:lnTo>
                      <a:pt x="8" y="85"/>
                    </a:lnTo>
                    <a:lnTo>
                      <a:pt x="0" y="22"/>
                    </a:lnTo>
                    <a:lnTo>
                      <a:pt x="80" y="11"/>
                    </a:lnTo>
                    <a:lnTo>
                      <a:pt x="159" y="0"/>
                    </a:lnTo>
                    <a:close/>
                  </a:path>
                </a:pathLst>
              </a:custGeom>
              <a:solidFill>
                <a:srgbClr val="FF0000"/>
              </a:solidFill>
              <a:ln w="9525">
                <a:noFill/>
                <a:round/>
                <a:headEnd/>
                <a:tailEnd/>
              </a:ln>
            </p:spPr>
            <p:txBody>
              <a:bodyPr/>
              <a:lstStyle/>
              <a:p>
                <a:endParaRPr lang="ja-JP" altLang="en-US"/>
              </a:p>
            </p:txBody>
          </p:sp>
          <p:sp>
            <p:nvSpPr>
              <p:cNvPr id="1389" name="Freeform 1224"/>
              <p:cNvSpPr>
                <a:spLocks/>
              </p:cNvSpPr>
              <p:nvPr/>
            </p:nvSpPr>
            <p:spPr bwMode="auto">
              <a:xfrm>
                <a:off x="2690" y="1758"/>
                <a:ext cx="11" cy="1"/>
              </a:xfrm>
              <a:custGeom>
                <a:avLst/>
                <a:gdLst/>
                <a:ahLst/>
                <a:cxnLst>
                  <a:cxn ang="0">
                    <a:pos x="0" y="12"/>
                  </a:cxn>
                  <a:cxn ang="0">
                    <a:pos x="80" y="0"/>
                  </a:cxn>
                  <a:cxn ang="0">
                    <a:pos x="81" y="8"/>
                  </a:cxn>
                  <a:cxn ang="0">
                    <a:pos x="0" y="12"/>
                  </a:cxn>
                </a:cxnLst>
                <a:rect l="0" t="0" r="r" b="b"/>
                <a:pathLst>
                  <a:path w="81" h="12">
                    <a:moveTo>
                      <a:pt x="0" y="12"/>
                    </a:moveTo>
                    <a:lnTo>
                      <a:pt x="80" y="0"/>
                    </a:lnTo>
                    <a:lnTo>
                      <a:pt x="81" y="8"/>
                    </a:lnTo>
                    <a:lnTo>
                      <a:pt x="0" y="12"/>
                    </a:lnTo>
                    <a:close/>
                  </a:path>
                </a:pathLst>
              </a:custGeom>
              <a:solidFill>
                <a:srgbClr val="FF0000"/>
              </a:solidFill>
              <a:ln w="9525">
                <a:noFill/>
                <a:round/>
                <a:headEnd/>
                <a:tailEnd/>
              </a:ln>
            </p:spPr>
            <p:txBody>
              <a:bodyPr/>
              <a:lstStyle/>
              <a:p>
                <a:endParaRPr lang="ja-JP" altLang="en-US"/>
              </a:p>
            </p:txBody>
          </p:sp>
          <p:sp>
            <p:nvSpPr>
              <p:cNvPr id="1390" name="Freeform 1225"/>
              <p:cNvSpPr>
                <a:spLocks/>
              </p:cNvSpPr>
              <p:nvPr/>
            </p:nvSpPr>
            <p:spPr bwMode="auto">
              <a:xfrm>
                <a:off x="2678" y="1759"/>
                <a:ext cx="24" cy="9"/>
              </a:xfrm>
              <a:custGeom>
                <a:avLst/>
                <a:gdLst/>
                <a:ahLst/>
                <a:cxnLst>
                  <a:cxn ang="0">
                    <a:pos x="162" y="0"/>
                  </a:cxn>
                  <a:cxn ang="0">
                    <a:pos x="165" y="65"/>
                  </a:cxn>
                  <a:cxn ang="0">
                    <a:pos x="84" y="68"/>
                  </a:cxn>
                  <a:cxn ang="0">
                    <a:pos x="3" y="72"/>
                  </a:cxn>
                  <a:cxn ang="0">
                    <a:pos x="0" y="7"/>
                  </a:cxn>
                  <a:cxn ang="0">
                    <a:pos x="81" y="4"/>
                  </a:cxn>
                  <a:cxn ang="0">
                    <a:pos x="162" y="0"/>
                  </a:cxn>
                </a:cxnLst>
                <a:rect l="0" t="0" r="r" b="b"/>
                <a:pathLst>
                  <a:path w="165" h="72">
                    <a:moveTo>
                      <a:pt x="162" y="0"/>
                    </a:moveTo>
                    <a:lnTo>
                      <a:pt x="165" y="65"/>
                    </a:lnTo>
                    <a:lnTo>
                      <a:pt x="84" y="68"/>
                    </a:lnTo>
                    <a:lnTo>
                      <a:pt x="3" y="72"/>
                    </a:lnTo>
                    <a:lnTo>
                      <a:pt x="0" y="7"/>
                    </a:lnTo>
                    <a:lnTo>
                      <a:pt x="81" y="4"/>
                    </a:lnTo>
                    <a:lnTo>
                      <a:pt x="162" y="0"/>
                    </a:lnTo>
                    <a:close/>
                  </a:path>
                </a:pathLst>
              </a:custGeom>
              <a:solidFill>
                <a:srgbClr val="FF0000"/>
              </a:solidFill>
              <a:ln w="9525">
                <a:noFill/>
                <a:round/>
                <a:headEnd/>
                <a:tailEnd/>
              </a:ln>
            </p:spPr>
            <p:txBody>
              <a:bodyPr/>
              <a:lstStyle/>
              <a:p>
                <a:endParaRPr lang="ja-JP" altLang="en-US"/>
              </a:p>
            </p:txBody>
          </p:sp>
          <p:sp>
            <p:nvSpPr>
              <p:cNvPr id="1391" name="Freeform 1226"/>
              <p:cNvSpPr>
                <a:spLocks/>
              </p:cNvSpPr>
              <p:nvPr/>
            </p:nvSpPr>
            <p:spPr bwMode="auto">
              <a:xfrm>
                <a:off x="2690" y="1767"/>
                <a:ext cx="12" cy="1"/>
              </a:xfrm>
              <a:custGeom>
                <a:avLst/>
                <a:gdLst/>
                <a:ahLst/>
                <a:cxnLst>
                  <a:cxn ang="0">
                    <a:pos x="0" y="3"/>
                  </a:cxn>
                  <a:cxn ang="0">
                    <a:pos x="81" y="0"/>
                  </a:cxn>
                  <a:cxn ang="0">
                    <a:pos x="81" y="7"/>
                  </a:cxn>
                  <a:cxn ang="0">
                    <a:pos x="0" y="3"/>
                  </a:cxn>
                </a:cxnLst>
                <a:rect l="0" t="0" r="r" b="b"/>
                <a:pathLst>
                  <a:path w="81" h="7">
                    <a:moveTo>
                      <a:pt x="0" y="3"/>
                    </a:moveTo>
                    <a:lnTo>
                      <a:pt x="81" y="0"/>
                    </a:lnTo>
                    <a:lnTo>
                      <a:pt x="81" y="7"/>
                    </a:lnTo>
                    <a:lnTo>
                      <a:pt x="0" y="3"/>
                    </a:lnTo>
                    <a:close/>
                  </a:path>
                </a:pathLst>
              </a:custGeom>
              <a:solidFill>
                <a:srgbClr val="FF0000"/>
              </a:solidFill>
              <a:ln w="9525">
                <a:noFill/>
                <a:round/>
                <a:headEnd/>
                <a:tailEnd/>
              </a:ln>
            </p:spPr>
            <p:txBody>
              <a:bodyPr/>
              <a:lstStyle/>
              <a:p>
                <a:endParaRPr lang="ja-JP" altLang="en-US"/>
              </a:p>
            </p:txBody>
          </p:sp>
          <p:sp>
            <p:nvSpPr>
              <p:cNvPr id="1392" name="Freeform 1227"/>
              <p:cNvSpPr>
                <a:spLocks/>
              </p:cNvSpPr>
              <p:nvPr/>
            </p:nvSpPr>
            <p:spPr bwMode="auto">
              <a:xfrm>
                <a:off x="2678" y="1767"/>
                <a:ext cx="24" cy="9"/>
              </a:xfrm>
              <a:custGeom>
                <a:avLst/>
                <a:gdLst/>
                <a:ahLst/>
                <a:cxnLst>
                  <a:cxn ang="0">
                    <a:pos x="165" y="7"/>
                  </a:cxn>
                  <a:cxn ang="0">
                    <a:pos x="162" y="72"/>
                  </a:cxn>
                  <a:cxn ang="0">
                    <a:pos x="81" y="68"/>
                  </a:cxn>
                  <a:cxn ang="0">
                    <a:pos x="0" y="65"/>
                  </a:cxn>
                  <a:cxn ang="0">
                    <a:pos x="3" y="0"/>
                  </a:cxn>
                  <a:cxn ang="0">
                    <a:pos x="84" y="3"/>
                  </a:cxn>
                  <a:cxn ang="0">
                    <a:pos x="165" y="7"/>
                  </a:cxn>
                </a:cxnLst>
                <a:rect l="0" t="0" r="r" b="b"/>
                <a:pathLst>
                  <a:path w="165" h="72">
                    <a:moveTo>
                      <a:pt x="165" y="7"/>
                    </a:moveTo>
                    <a:lnTo>
                      <a:pt x="162" y="72"/>
                    </a:lnTo>
                    <a:lnTo>
                      <a:pt x="81" y="68"/>
                    </a:lnTo>
                    <a:lnTo>
                      <a:pt x="0" y="65"/>
                    </a:lnTo>
                    <a:lnTo>
                      <a:pt x="3" y="0"/>
                    </a:lnTo>
                    <a:lnTo>
                      <a:pt x="84" y="3"/>
                    </a:lnTo>
                    <a:lnTo>
                      <a:pt x="165" y="7"/>
                    </a:lnTo>
                    <a:close/>
                  </a:path>
                </a:pathLst>
              </a:custGeom>
              <a:solidFill>
                <a:srgbClr val="FF0000"/>
              </a:solidFill>
              <a:ln w="9525">
                <a:noFill/>
                <a:round/>
                <a:headEnd/>
                <a:tailEnd/>
              </a:ln>
            </p:spPr>
            <p:txBody>
              <a:bodyPr/>
              <a:lstStyle/>
              <a:p>
                <a:endParaRPr lang="ja-JP" altLang="en-US"/>
              </a:p>
            </p:txBody>
          </p:sp>
          <p:sp>
            <p:nvSpPr>
              <p:cNvPr id="1393" name="Freeform 1228"/>
              <p:cNvSpPr>
                <a:spLocks/>
              </p:cNvSpPr>
              <p:nvPr/>
            </p:nvSpPr>
            <p:spPr bwMode="auto">
              <a:xfrm>
                <a:off x="2690" y="1775"/>
                <a:ext cx="11" cy="2"/>
              </a:xfrm>
              <a:custGeom>
                <a:avLst/>
                <a:gdLst/>
                <a:ahLst/>
                <a:cxnLst>
                  <a:cxn ang="0">
                    <a:pos x="0" y="0"/>
                  </a:cxn>
                  <a:cxn ang="0">
                    <a:pos x="81" y="4"/>
                  </a:cxn>
                  <a:cxn ang="0">
                    <a:pos x="80" y="11"/>
                  </a:cxn>
                  <a:cxn ang="0">
                    <a:pos x="0" y="0"/>
                  </a:cxn>
                </a:cxnLst>
                <a:rect l="0" t="0" r="r" b="b"/>
                <a:pathLst>
                  <a:path w="81" h="11">
                    <a:moveTo>
                      <a:pt x="0" y="0"/>
                    </a:moveTo>
                    <a:lnTo>
                      <a:pt x="81" y="4"/>
                    </a:lnTo>
                    <a:lnTo>
                      <a:pt x="80" y="11"/>
                    </a:lnTo>
                    <a:lnTo>
                      <a:pt x="0" y="0"/>
                    </a:lnTo>
                    <a:close/>
                  </a:path>
                </a:pathLst>
              </a:custGeom>
              <a:solidFill>
                <a:srgbClr val="FF0000"/>
              </a:solidFill>
              <a:ln w="9525">
                <a:noFill/>
                <a:round/>
                <a:headEnd/>
                <a:tailEnd/>
              </a:ln>
            </p:spPr>
            <p:txBody>
              <a:bodyPr/>
              <a:lstStyle/>
              <a:p>
                <a:endParaRPr lang="ja-JP" altLang="en-US"/>
              </a:p>
            </p:txBody>
          </p:sp>
          <p:sp>
            <p:nvSpPr>
              <p:cNvPr id="1394" name="Freeform 1229"/>
              <p:cNvSpPr>
                <a:spLocks/>
              </p:cNvSpPr>
              <p:nvPr/>
            </p:nvSpPr>
            <p:spPr bwMode="auto">
              <a:xfrm>
                <a:off x="2677" y="1774"/>
                <a:ext cx="24" cy="11"/>
              </a:xfrm>
              <a:custGeom>
                <a:avLst/>
                <a:gdLst/>
                <a:ahLst/>
                <a:cxnLst>
                  <a:cxn ang="0">
                    <a:pos x="168" y="22"/>
                  </a:cxn>
                  <a:cxn ang="0">
                    <a:pos x="159" y="85"/>
                  </a:cxn>
                  <a:cxn ang="0">
                    <a:pos x="80" y="74"/>
                  </a:cxn>
                  <a:cxn ang="0">
                    <a:pos x="0" y="62"/>
                  </a:cxn>
                  <a:cxn ang="0">
                    <a:pos x="8" y="0"/>
                  </a:cxn>
                  <a:cxn ang="0">
                    <a:pos x="88" y="11"/>
                  </a:cxn>
                  <a:cxn ang="0">
                    <a:pos x="168" y="22"/>
                  </a:cxn>
                </a:cxnLst>
                <a:rect l="0" t="0" r="r" b="b"/>
                <a:pathLst>
                  <a:path w="168" h="85">
                    <a:moveTo>
                      <a:pt x="168" y="22"/>
                    </a:moveTo>
                    <a:lnTo>
                      <a:pt x="159" y="85"/>
                    </a:lnTo>
                    <a:lnTo>
                      <a:pt x="80" y="74"/>
                    </a:lnTo>
                    <a:lnTo>
                      <a:pt x="0" y="62"/>
                    </a:lnTo>
                    <a:lnTo>
                      <a:pt x="8" y="0"/>
                    </a:lnTo>
                    <a:lnTo>
                      <a:pt x="88" y="11"/>
                    </a:lnTo>
                    <a:lnTo>
                      <a:pt x="168" y="22"/>
                    </a:lnTo>
                    <a:close/>
                  </a:path>
                </a:pathLst>
              </a:custGeom>
              <a:solidFill>
                <a:srgbClr val="FF0000"/>
              </a:solidFill>
              <a:ln w="9525">
                <a:noFill/>
                <a:round/>
                <a:headEnd/>
                <a:tailEnd/>
              </a:ln>
            </p:spPr>
            <p:txBody>
              <a:bodyPr/>
              <a:lstStyle/>
              <a:p>
                <a:endParaRPr lang="ja-JP" altLang="en-US"/>
              </a:p>
            </p:txBody>
          </p:sp>
          <p:sp>
            <p:nvSpPr>
              <p:cNvPr id="1395" name="Freeform 1230"/>
              <p:cNvSpPr>
                <a:spLocks/>
              </p:cNvSpPr>
              <p:nvPr/>
            </p:nvSpPr>
            <p:spPr bwMode="auto">
              <a:xfrm>
                <a:off x="2689" y="1783"/>
                <a:ext cx="11" cy="3"/>
              </a:xfrm>
              <a:custGeom>
                <a:avLst/>
                <a:gdLst/>
                <a:ahLst/>
                <a:cxnLst>
                  <a:cxn ang="0">
                    <a:pos x="0" y="0"/>
                  </a:cxn>
                  <a:cxn ang="0">
                    <a:pos x="79" y="11"/>
                  </a:cxn>
                  <a:cxn ang="0">
                    <a:pos x="78" y="18"/>
                  </a:cxn>
                  <a:cxn ang="0">
                    <a:pos x="0" y="0"/>
                  </a:cxn>
                </a:cxnLst>
                <a:rect l="0" t="0" r="r" b="b"/>
                <a:pathLst>
                  <a:path w="79" h="18">
                    <a:moveTo>
                      <a:pt x="0" y="0"/>
                    </a:moveTo>
                    <a:lnTo>
                      <a:pt x="79" y="11"/>
                    </a:lnTo>
                    <a:lnTo>
                      <a:pt x="78" y="18"/>
                    </a:lnTo>
                    <a:lnTo>
                      <a:pt x="0" y="0"/>
                    </a:lnTo>
                    <a:close/>
                  </a:path>
                </a:pathLst>
              </a:custGeom>
              <a:solidFill>
                <a:srgbClr val="FF0000"/>
              </a:solidFill>
              <a:ln w="9525">
                <a:noFill/>
                <a:round/>
                <a:headEnd/>
                <a:tailEnd/>
              </a:ln>
            </p:spPr>
            <p:txBody>
              <a:bodyPr/>
              <a:lstStyle/>
              <a:p>
                <a:endParaRPr lang="ja-JP" altLang="en-US"/>
              </a:p>
            </p:txBody>
          </p:sp>
          <p:sp>
            <p:nvSpPr>
              <p:cNvPr id="1396" name="Freeform 1231"/>
              <p:cNvSpPr>
                <a:spLocks/>
              </p:cNvSpPr>
              <p:nvPr/>
            </p:nvSpPr>
            <p:spPr bwMode="auto">
              <a:xfrm>
                <a:off x="2675" y="1781"/>
                <a:ext cx="25" cy="12"/>
              </a:xfrm>
              <a:custGeom>
                <a:avLst/>
                <a:gdLst/>
                <a:ahLst/>
                <a:cxnLst>
                  <a:cxn ang="0">
                    <a:pos x="172" y="36"/>
                  </a:cxn>
                  <a:cxn ang="0">
                    <a:pos x="157" y="97"/>
                  </a:cxn>
                  <a:cxn ang="0">
                    <a:pos x="79" y="78"/>
                  </a:cxn>
                  <a:cxn ang="0">
                    <a:pos x="0" y="60"/>
                  </a:cxn>
                  <a:cxn ang="0">
                    <a:pos x="15" y="0"/>
                  </a:cxn>
                  <a:cxn ang="0">
                    <a:pos x="94" y="18"/>
                  </a:cxn>
                  <a:cxn ang="0">
                    <a:pos x="172" y="36"/>
                  </a:cxn>
                </a:cxnLst>
                <a:rect l="0" t="0" r="r" b="b"/>
                <a:pathLst>
                  <a:path w="172" h="97">
                    <a:moveTo>
                      <a:pt x="172" y="36"/>
                    </a:moveTo>
                    <a:lnTo>
                      <a:pt x="157" y="97"/>
                    </a:lnTo>
                    <a:lnTo>
                      <a:pt x="79" y="78"/>
                    </a:lnTo>
                    <a:lnTo>
                      <a:pt x="0" y="60"/>
                    </a:lnTo>
                    <a:lnTo>
                      <a:pt x="15" y="0"/>
                    </a:lnTo>
                    <a:lnTo>
                      <a:pt x="94" y="18"/>
                    </a:lnTo>
                    <a:lnTo>
                      <a:pt x="172" y="36"/>
                    </a:lnTo>
                    <a:close/>
                  </a:path>
                </a:pathLst>
              </a:custGeom>
              <a:solidFill>
                <a:srgbClr val="FF0000"/>
              </a:solidFill>
              <a:ln w="9525">
                <a:noFill/>
                <a:round/>
                <a:headEnd/>
                <a:tailEnd/>
              </a:ln>
            </p:spPr>
            <p:txBody>
              <a:bodyPr/>
              <a:lstStyle/>
              <a:p>
                <a:endParaRPr lang="ja-JP" altLang="en-US"/>
              </a:p>
            </p:txBody>
          </p:sp>
          <p:sp>
            <p:nvSpPr>
              <p:cNvPr id="1397" name="Freeform 1232"/>
              <p:cNvSpPr>
                <a:spLocks/>
              </p:cNvSpPr>
              <p:nvPr/>
            </p:nvSpPr>
            <p:spPr bwMode="auto">
              <a:xfrm>
                <a:off x="2686" y="1791"/>
                <a:ext cx="12" cy="3"/>
              </a:xfrm>
              <a:custGeom>
                <a:avLst/>
                <a:gdLst/>
                <a:ahLst/>
                <a:cxnLst>
                  <a:cxn ang="0">
                    <a:pos x="0" y="0"/>
                  </a:cxn>
                  <a:cxn ang="0">
                    <a:pos x="78" y="19"/>
                  </a:cxn>
                  <a:cxn ang="0">
                    <a:pos x="77" y="26"/>
                  </a:cxn>
                  <a:cxn ang="0">
                    <a:pos x="0" y="0"/>
                  </a:cxn>
                </a:cxnLst>
                <a:rect l="0" t="0" r="r" b="b"/>
                <a:pathLst>
                  <a:path w="78" h="26">
                    <a:moveTo>
                      <a:pt x="0" y="0"/>
                    </a:moveTo>
                    <a:lnTo>
                      <a:pt x="78" y="19"/>
                    </a:lnTo>
                    <a:lnTo>
                      <a:pt x="77" y="26"/>
                    </a:lnTo>
                    <a:lnTo>
                      <a:pt x="0" y="0"/>
                    </a:lnTo>
                    <a:close/>
                  </a:path>
                </a:pathLst>
              </a:custGeom>
              <a:solidFill>
                <a:srgbClr val="FF0000"/>
              </a:solidFill>
              <a:ln w="9525">
                <a:noFill/>
                <a:round/>
                <a:headEnd/>
                <a:tailEnd/>
              </a:ln>
            </p:spPr>
            <p:txBody>
              <a:bodyPr/>
              <a:lstStyle/>
              <a:p>
                <a:endParaRPr lang="ja-JP" altLang="en-US"/>
              </a:p>
            </p:txBody>
          </p:sp>
          <p:sp>
            <p:nvSpPr>
              <p:cNvPr id="1398" name="Freeform 1233"/>
              <p:cNvSpPr>
                <a:spLocks/>
              </p:cNvSpPr>
              <p:nvPr/>
            </p:nvSpPr>
            <p:spPr bwMode="auto">
              <a:xfrm>
                <a:off x="2673" y="1788"/>
                <a:ext cx="24" cy="13"/>
              </a:xfrm>
              <a:custGeom>
                <a:avLst/>
                <a:gdLst/>
                <a:ahLst/>
                <a:cxnLst>
                  <a:cxn ang="0">
                    <a:pos x="173" y="51"/>
                  </a:cxn>
                  <a:cxn ang="0">
                    <a:pos x="153" y="110"/>
                  </a:cxn>
                  <a:cxn ang="0">
                    <a:pos x="77" y="84"/>
                  </a:cxn>
                  <a:cxn ang="0">
                    <a:pos x="0" y="59"/>
                  </a:cxn>
                  <a:cxn ang="0">
                    <a:pos x="19" y="0"/>
                  </a:cxn>
                  <a:cxn ang="0">
                    <a:pos x="96" y="25"/>
                  </a:cxn>
                  <a:cxn ang="0">
                    <a:pos x="173" y="51"/>
                  </a:cxn>
                </a:cxnLst>
                <a:rect l="0" t="0" r="r" b="b"/>
                <a:pathLst>
                  <a:path w="173" h="110">
                    <a:moveTo>
                      <a:pt x="173" y="51"/>
                    </a:moveTo>
                    <a:lnTo>
                      <a:pt x="153" y="110"/>
                    </a:lnTo>
                    <a:lnTo>
                      <a:pt x="77" y="84"/>
                    </a:lnTo>
                    <a:lnTo>
                      <a:pt x="0" y="59"/>
                    </a:lnTo>
                    <a:lnTo>
                      <a:pt x="19" y="0"/>
                    </a:lnTo>
                    <a:lnTo>
                      <a:pt x="96" y="25"/>
                    </a:lnTo>
                    <a:lnTo>
                      <a:pt x="173" y="51"/>
                    </a:lnTo>
                    <a:close/>
                  </a:path>
                </a:pathLst>
              </a:custGeom>
              <a:solidFill>
                <a:srgbClr val="FF0000"/>
              </a:solidFill>
              <a:ln w="9525">
                <a:noFill/>
                <a:round/>
                <a:headEnd/>
                <a:tailEnd/>
              </a:ln>
            </p:spPr>
            <p:txBody>
              <a:bodyPr/>
              <a:lstStyle/>
              <a:p>
                <a:endParaRPr lang="ja-JP" altLang="en-US"/>
              </a:p>
            </p:txBody>
          </p:sp>
          <p:sp>
            <p:nvSpPr>
              <p:cNvPr id="1399" name="Freeform 1234"/>
              <p:cNvSpPr>
                <a:spLocks/>
              </p:cNvSpPr>
              <p:nvPr/>
            </p:nvSpPr>
            <p:spPr bwMode="auto">
              <a:xfrm>
                <a:off x="2684" y="1798"/>
                <a:ext cx="11" cy="4"/>
              </a:xfrm>
              <a:custGeom>
                <a:avLst/>
                <a:gdLst/>
                <a:ahLst/>
                <a:cxnLst>
                  <a:cxn ang="0">
                    <a:pos x="0" y="0"/>
                  </a:cxn>
                  <a:cxn ang="0">
                    <a:pos x="76" y="26"/>
                  </a:cxn>
                  <a:cxn ang="0">
                    <a:pos x="74" y="32"/>
                  </a:cxn>
                  <a:cxn ang="0">
                    <a:pos x="0" y="0"/>
                  </a:cxn>
                </a:cxnLst>
                <a:rect l="0" t="0" r="r" b="b"/>
                <a:pathLst>
                  <a:path w="76" h="32">
                    <a:moveTo>
                      <a:pt x="0" y="0"/>
                    </a:moveTo>
                    <a:lnTo>
                      <a:pt x="76" y="26"/>
                    </a:lnTo>
                    <a:lnTo>
                      <a:pt x="74" y="32"/>
                    </a:lnTo>
                    <a:lnTo>
                      <a:pt x="0" y="0"/>
                    </a:lnTo>
                    <a:close/>
                  </a:path>
                </a:pathLst>
              </a:custGeom>
              <a:solidFill>
                <a:srgbClr val="FF0000"/>
              </a:solidFill>
              <a:ln w="9525">
                <a:noFill/>
                <a:round/>
                <a:headEnd/>
                <a:tailEnd/>
              </a:ln>
            </p:spPr>
            <p:txBody>
              <a:bodyPr/>
              <a:lstStyle/>
              <a:p>
                <a:endParaRPr lang="ja-JP" altLang="en-US"/>
              </a:p>
            </p:txBody>
          </p:sp>
          <p:sp>
            <p:nvSpPr>
              <p:cNvPr id="1400" name="Freeform 1235"/>
              <p:cNvSpPr>
                <a:spLocks/>
              </p:cNvSpPr>
              <p:nvPr/>
            </p:nvSpPr>
            <p:spPr bwMode="auto">
              <a:xfrm>
                <a:off x="2670" y="1794"/>
                <a:ext cx="24" cy="15"/>
              </a:xfrm>
              <a:custGeom>
                <a:avLst/>
                <a:gdLst/>
                <a:ahLst/>
                <a:cxnLst>
                  <a:cxn ang="0">
                    <a:pos x="173" y="64"/>
                  </a:cxn>
                  <a:cxn ang="0">
                    <a:pos x="148" y="120"/>
                  </a:cxn>
                  <a:cxn ang="0">
                    <a:pos x="74" y="87"/>
                  </a:cxn>
                  <a:cxn ang="0">
                    <a:pos x="0" y="54"/>
                  </a:cxn>
                  <a:cxn ang="0">
                    <a:pos x="24" y="0"/>
                  </a:cxn>
                  <a:cxn ang="0">
                    <a:pos x="99" y="32"/>
                  </a:cxn>
                  <a:cxn ang="0">
                    <a:pos x="173" y="64"/>
                  </a:cxn>
                </a:cxnLst>
                <a:rect l="0" t="0" r="r" b="b"/>
                <a:pathLst>
                  <a:path w="173" h="120">
                    <a:moveTo>
                      <a:pt x="173" y="64"/>
                    </a:moveTo>
                    <a:lnTo>
                      <a:pt x="148" y="120"/>
                    </a:lnTo>
                    <a:lnTo>
                      <a:pt x="74" y="87"/>
                    </a:lnTo>
                    <a:lnTo>
                      <a:pt x="0" y="54"/>
                    </a:lnTo>
                    <a:lnTo>
                      <a:pt x="24" y="0"/>
                    </a:lnTo>
                    <a:lnTo>
                      <a:pt x="99" y="32"/>
                    </a:lnTo>
                    <a:lnTo>
                      <a:pt x="173" y="64"/>
                    </a:lnTo>
                    <a:close/>
                  </a:path>
                </a:pathLst>
              </a:custGeom>
              <a:solidFill>
                <a:srgbClr val="FF0000"/>
              </a:solidFill>
              <a:ln w="9525">
                <a:noFill/>
                <a:round/>
                <a:headEnd/>
                <a:tailEnd/>
              </a:ln>
            </p:spPr>
            <p:txBody>
              <a:bodyPr/>
              <a:lstStyle/>
              <a:p>
                <a:endParaRPr lang="ja-JP" altLang="en-US"/>
              </a:p>
            </p:txBody>
          </p:sp>
          <p:sp>
            <p:nvSpPr>
              <p:cNvPr id="1401" name="Freeform 1236"/>
              <p:cNvSpPr>
                <a:spLocks/>
              </p:cNvSpPr>
              <p:nvPr/>
            </p:nvSpPr>
            <p:spPr bwMode="auto">
              <a:xfrm>
                <a:off x="2680" y="1805"/>
                <a:ext cx="11" cy="5"/>
              </a:xfrm>
              <a:custGeom>
                <a:avLst/>
                <a:gdLst/>
                <a:ahLst/>
                <a:cxnLst>
                  <a:cxn ang="0">
                    <a:pos x="0" y="0"/>
                  </a:cxn>
                  <a:cxn ang="0">
                    <a:pos x="74" y="33"/>
                  </a:cxn>
                  <a:cxn ang="0">
                    <a:pos x="71" y="39"/>
                  </a:cxn>
                  <a:cxn ang="0">
                    <a:pos x="0" y="0"/>
                  </a:cxn>
                </a:cxnLst>
                <a:rect l="0" t="0" r="r" b="b"/>
                <a:pathLst>
                  <a:path w="74" h="39">
                    <a:moveTo>
                      <a:pt x="0" y="0"/>
                    </a:moveTo>
                    <a:lnTo>
                      <a:pt x="74" y="33"/>
                    </a:lnTo>
                    <a:lnTo>
                      <a:pt x="71" y="39"/>
                    </a:lnTo>
                    <a:lnTo>
                      <a:pt x="0" y="0"/>
                    </a:lnTo>
                    <a:close/>
                  </a:path>
                </a:pathLst>
              </a:custGeom>
              <a:solidFill>
                <a:srgbClr val="FF0000"/>
              </a:solidFill>
              <a:ln w="9525">
                <a:noFill/>
                <a:round/>
                <a:headEnd/>
                <a:tailEnd/>
              </a:ln>
            </p:spPr>
            <p:txBody>
              <a:bodyPr/>
              <a:lstStyle/>
              <a:p>
                <a:endParaRPr lang="ja-JP" altLang="en-US"/>
              </a:p>
            </p:txBody>
          </p:sp>
          <p:sp>
            <p:nvSpPr>
              <p:cNvPr id="1402" name="Freeform 1237"/>
              <p:cNvSpPr>
                <a:spLocks/>
              </p:cNvSpPr>
              <p:nvPr/>
            </p:nvSpPr>
            <p:spPr bwMode="auto">
              <a:xfrm>
                <a:off x="2666" y="1800"/>
                <a:ext cx="24" cy="16"/>
              </a:xfrm>
              <a:custGeom>
                <a:avLst/>
                <a:gdLst/>
                <a:ahLst/>
                <a:cxnLst>
                  <a:cxn ang="0">
                    <a:pos x="171" y="78"/>
                  </a:cxn>
                  <a:cxn ang="0">
                    <a:pos x="142" y="130"/>
                  </a:cxn>
                  <a:cxn ang="0">
                    <a:pos x="71" y="91"/>
                  </a:cxn>
                  <a:cxn ang="0">
                    <a:pos x="0" y="53"/>
                  </a:cxn>
                  <a:cxn ang="0">
                    <a:pos x="30" y="0"/>
                  </a:cxn>
                  <a:cxn ang="0">
                    <a:pos x="100" y="39"/>
                  </a:cxn>
                  <a:cxn ang="0">
                    <a:pos x="171" y="78"/>
                  </a:cxn>
                </a:cxnLst>
                <a:rect l="0" t="0" r="r" b="b"/>
                <a:pathLst>
                  <a:path w="171" h="130">
                    <a:moveTo>
                      <a:pt x="171" y="78"/>
                    </a:moveTo>
                    <a:lnTo>
                      <a:pt x="142" y="130"/>
                    </a:lnTo>
                    <a:lnTo>
                      <a:pt x="71" y="91"/>
                    </a:lnTo>
                    <a:lnTo>
                      <a:pt x="0" y="53"/>
                    </a:lnTo>
                    <a:lnTo>
                      <a:pt x="30" y="0"/>
                    </a:lnTo>
                    <a:lnTo>
                      <a:pt x="100" y="39"/>
                    </a:lnTo>
                    <a:lnTo>
                      <a:pt x="171" y="78"/>
                    </a:lnTo>
                    <a:close/>
                  </a:path>
                </a:pathLst>
              </a:custGeom>
              <a:solidFill>
                <a:srgbClr val="FF0000"/>
              </a:solidFill>
              <a:ln w="9525">
                <a:noFill/>
                <a:round/>
                <a:headEnd/>
                <a:tailEnd/>
              </a:ln>
            </p:spPr>
            <p:txBody>
              <a:bodyPr/>
              <a:lstStyle/>
              <a:p>
                <a:endParaRPr lang="ja-JP" altLang="en-US"/>
              </a:p>
            </p:txBody>
          </p:sp>
          <p:sp>
            <p:nvSpPr>
              <p:cNvPr id="1403" name="Freeform 1238"/>
              <p:cNvSpPr>
                <a:spLocks/>
              </p:cNvSpPr>
              <p:nvPr/>
            </p:nvSpPr>
            <p:spPr bwMode="auto">
              <a:xfrm>
                <a:off x="2676" y="1811"/>
                <a:ext cx="10" cy="6"/>
              </a:xfrm>
              <a:custGeom>
                <a:avLst/>
                <a:gdLst/>
                <a:ahLst/>
                <a:cxnLst>
                  <a:cxn ang="0">
                    <a:pos x="0" y="0"/>
                  </a:cxn>
                  <a:cxn ang="0">
                    <a:pos x="71" y="39"/>
                  </a:cxn>
                  <a:cxn ang="0">
                    <a:pos x="66" y="45"/>
                  </a:cxn>
                  <a:cxn ang="0">
                    <a:pos x="0" y="0"/>
                  </a:cxn>
                </a:cxnLst>
                <a:rect l="0" t="0" r="r" b="b"/>
                <a:pathLst>
                  <a:path w="71" h="45">
                    <a:moveTo>
                      <a:pt x="0" y="0"/>
                    </a:moveTo>
                    <a:lnTo>
                      <a:pt x="71" y="39"/>
                    </a:lnTo>
                    <a:lnTo>
                      <a:pt x="66" y="45"/>
                    </a:lnTo>
                    <a:lnTo>
                      <a:pt x="0" y="0"/>
                    </a:lnTo>
                    <a:close/>
                  </a:path>
                </a:pathLst>
              </a:custGeom>
              <a:solidFill>
                <a:srgbClr val="FF0000"/>
              </a:solidFill>
              <a:ln w="9525">
                <a:noFill/>
                <a:round/>
                <a:headEnd/>
                <a:tailEnd/>
              </a:ln>
            </p:spPr>
            <p:txBody>
              <a:bodyPr/>
              <a:lstStyle/>
              <a:p>
                <a:endParaRPr lang="ja-JP" altLang="en-US"/>
              </a:p>
            </p:txBody>
          </p:sp>
          <p:sp>
            <p:nvSpPr>
              <p:cNvPr id="1404" name="Freeform 1239"/>
              <p:cNvSpPr>
                <a:spLocks/>
              </p:cNvSpPr>
              <p:nvPr/>
            </p:nvSpPr>
            <p:spPr bwMode="auto">
              <a:xfrm>
                <a:off x="2662" y="1806"/>
                <a:ext cx="23" cy="17"/>
              </a:xfrm>
              <a:custGeom>
                <a:avLst/>
                <a:gdLst/>
                <a:ahLst/>
                <a:cxnLst>
                  <a:cxn ang="0">
                    <a:pos x="167" y="89"/>
                  </a:cxn>
                  <a:cxn ang="0">
                    <a:pos x="134" y="138"/>
                  </a:cxn>
                  <a:cxn ang="0">
                    <a:pos x="67" y="93"/>
                  </a:cxn>
                  <a:cxn ang="0">
                    <a:pos x="0" y="48"/>
                  </a:cxn>
                  <a:cxn ang="0">
                    <a:pos x="34" y="0"/>
                  </a:cxn>
                  <a:cxn ang="0">
                    <a:pos x="101" y="44"/>
                  </a:cxn>
                  <a:cxn ang="0">
                    <a:pos x="167" y="89"/>
                  </a:cxn>
                </a:cxnLst>
                <a:rect l="0" t="0" r="r" b="b"/>
                <a:pathLst>
                  <a:path w="167" h="138">
                    <a:moveTo>
                      <a:pt x="167" y="89"/>
                    </a:moveTo>
                    <a:lnTo>
                      <a:pt x="134" y="138"/>
                    </a:lnTo>
                    <a:lnTo>
                      <a:pt x="67" y="93"/>
                    </a:lnTo>
                    <a:lnTo>
                      <a:pt x="0" y="48"/>
                    </a:lnTo>
                    <a:lnTo>
                      <a:pt x="34" y="0"/>
                    </a:lnTo>
                    <a:lnTo>
                      <a:pt x="101" y="44"/>
                    </a:lnTo>
                    <a:lnTo>
                      <a:pt x="167" y="89"/>
                    </a:lnTo>
                    <a:close/>
                  </a:path>
                </a:pathLst>
              </a:custGeom>
              <a:solidFill>
                <a:srgbClr val="FF0000"/>
              </a:solidFill>
              <a:ln w="9525">
                <a:noFill/>
                <a:round/>
                <a:headEnd/>
                <a:tailEnd/>
              </a:ln>
            </p:spPr>
            <p:txBody>
              <a:bodyPr/>
              <a:lstStyle/>
              <a:p>
                <a:endParaRPr lang="ja-JP" altLang="en-US"/>
              </a:p>
            </p:txBody>
          </p:sp>
          <p:sp>
            <p:nvSpPr>
              <p:cNvPr id="1405" name="Freeform 1240"/>
              <p:cNvSpPr>
                <a:spLocks/>
              </p:cNvSpPr>
              <p:nvPr/>
            </p:nvSpPr>
            <p:spPr bwMode="auto">
              <a:xfrm>
                <a:off x="2671" y="1818"/>
                <a:ext cx="10" cy="6"/>
              </a:xfrm>
              <a:custGeom>
                <a:avLst/>
                <a:gdLst/>
                <a:ahLst/>
                <a:cxnLst>
                  <a:cxn ang="0">
                    <a:pos x="0" y="0"/>
                  </a:cxn>
                  <a:cxn ang="0">
                    <a:pos x="67" y="45"/>
                  </a:cxn>
                  <a:cxn ang="0">
                    <a:pos x="63" y="51"/>
                  </a:cxn>
                  <a:cxn ang="0">
                    <a:pos x="0" y="0"/>
                  </a:cxn>
                </a:cxnLst>
                <a:rect l="0" t="0" r="r" b="b"/>
                <a:pathLst>
                  <a:path w="67" h="51">
                    <a:moveTo>
                      <a:pt x="0" y="0"/>
                    </a:moveTo>
                    <a:lnTo>
                      <a:pt x="67" y="45"/>
                    </a:lnTo>
                    <a:lnTo>
                      <a:pt x="63" y="51"/>
                    </a:lnTo>
                    <a:lnTo>
                      <a:pt x="0" y="0"/>
                    </a:lnTo>
                    <a:close/>
                  </a:path>
                </a:pathLst>
              </a:custGeom>
              <a:solidFill>
                <a:srgbClr val="FF0000"/>
              </a:solidFill>
              <a:ln w="9525">
                <a:noFill/>
                <a:round/>
                <a:headEnd/>
                <a:tailEnd/>
              </a:ln>
            </p:spPr>
            <p:txBody>
              <a:bodyPr/>
              <a:lstStyle/>
              <a:p>
                <a:endParaRPr lang="ja-JP" altLang="en-US"/>
              </a:p>
            </p:txBody>
          </p:sp>
          <p:sp>
            <p:nvSpPr>
              <p:cNvPr id="1406" name="Freeform 1241"/>
              <p:cNvSpPr>
                <a:spLocks/>
              </p:cNvSpPr>
              <p:nvPr/>
            </p:nvSpPr>
            <p:spPr bwMode="auto">
              <a:xfrm>
                <a:off x="2657" y="1811"/>
                <a:ext cx="23" cy="19"/>
              </a:xfrm>
              <a:custGeom>
                <a:avLst/>
                <a:gdLst/>
                <a:ahLst/>
                <a:cxnLst>
                  <a:cxn ang="0">
                    <a:pos x="162" y="102"/>
                  </a:cxn>
                  <a:cxn ang="0">
                    <a:pos x="124" y="147"/>
                  </a:cxn>
                  <a:cxn ang="0">
                    <a:pos x="62" y="96"/>
                  </a:cxn>
                  <a:cxn ang="0">
                    <a:pos x="0" y="45"/>
                  </a:cxn>
                  <a:cxn ang="0">
                    <a:pos x="38" y="0"/>
                  </a:cxn>
                  <a:cxn ang="0">
                    <a:pos x="99" y="51"/>
                  </a:cxn>
                  <a:cxn ang="0">
                    <a:pos x="162" y="102"/>
                  </a:cxn>
                </a:cxnLst>
                <a:rect l="0" t="0" r="r" b="b"/>
                <a:pathLst>
                  <a:path w="162" h="147">
                    <a:moveTo>
                      <a:pt x="162" y="102"/>
                    </a:moveTo>
                    <a:lnTo>
                      <a:pt x="124" y="147"/>
                    </a:lnTo>
                    <a:lnTo>
                      <a:pt x="62" y="96"/>
                    </a:lnTo>
                    <a:lnTo>
                      <a:pt x="0" y="45"/>
                    </a:lnTo>
                    <a:lnTo>
                      <a:pt x="38" y="0"/>
                    </a:lnTo>
                    <a:lnTo>
                      <a:pt x="99" y="51"/>
                    </a:lnTo>
                    <a:lnTo>
                      <a:pt x="162" y="102"/>
                    </a:lnTo>
                    <a:close/>
                  </a:path>
                </a:pathLst>
              </a:custGeom>
              <a:solidFill>
                <a:srgbClr val="FF0000"/>
              </a:solidFill>
              <a:ln w="9525">
                <a:noFill/>
                <a:round/>
                <a:headEnd/>
                <a:tailEnd/>
              </a:ln>
            </p:spPr>
            <p:txBody>
              <a:bodyPr/>
              <a:lstStyle/>
              <a:p>
                <a:endParaRPr lang="ja-JP" altLang="en-US"/>
              </a:p>
            </p:txBody>
          </p:sp>
          <p:sp>
            <p:nvSpPr>
              <p:cNvPr id="1407" name="Freeform 1242"/>
              <p:cNvSpPr>
                <a:spLocks/>
              </p:cNvSpPr>
              <p:nvPr/>
            </p:nvSpPr>
            <p:spPr bwMode="auto">
              <a:xfrm>
                <a:off x="2666" y="1823"/>
                <a:ext cx="9" cy="7"/>
              </a:xfrm>
              <a:custGeom>
                <a:avLst/>
                <a:gdLst/>
                <a:ahLst/>
                <a:cxnLst>
                  <a:cxn ang="0">
                    <a:pos x="0" y="0"/>
                  </a:cxn>
                  <a:cxn ang="0">
                    <a:pos x="62" y="51"/>
                  </a:cxn>
                  <a:cxn ang="0">
                    <a:pos x="58" y="57"/>
                  </a:cxn>
                  <a:cxn ang="0">
                    <a:pos x="0" y="0"/>
                  </a:cxn>
                </a:cxnLst>
                <a:rect l="0" t="0" r="r" b="b"/>
                <a:pathLst>
                  <a:path w="62" h="57">
                    <a:moveTo>
                      <a:pt x="0" y="0"/>
                    </a:moveTo>
                    <a:lnTo>
                      <a:pt x="62" y="51"/>
                    </a:lnTo>
                    <a:lnTo>
                      <a:pt x="58" y="57"/>
                    </a:lnTo>
                    <a:lnTo>
                      <a:pt x="0" y="0"/>
                    </a:lnTo>
                    <a:close/>
                  </a:path>
                </a:pathLst>
              </a:custGeom>
              <a:solidFill>
                <a:srgbClr val="FF0000"/>
              </a:solidFill>
              <a:ln w="9525">
                <a:noFill/>
                <a:round/>
                <a:headEnd/>
                <a:tailEnd/>
              </a:ln>
            </p:spPr>
            <p:txBody>
              <a:bodyPr/>
              <a:lstStyle/>
              <a:p>
                <a:endParaRPr lang="ja-JP" altLang="en-US"/>
              </a:p>
            </p:txBody>
          </p:sp>
          <p:sp>
            <p:nvSpPr>
              <p:cNvPr id="1408" name="Freeform 1243"/>
              <p:cNvSpPr>
                <a:spLocks/>
              </p:cNvSpPr>
              <p:nvPr/>
            </p:nvSpPr>
            <p:spPr bwMode="auto">
              <a:xfrm>
                <a:off x="2652" y="1816"/>
                <a:ext cx="22" cy="19"/>
              </a:xfrm>
              <a:custGeom>
                <a:avLst/>
                <a:gdLst/>
                <a:ahLst/>
                <a:cxnLst>
                  <a:cxn ang="0">
                    <a:pos x="157" y="114"/>
                  </a:cxn>
                  <a:cxn ang="0">
                    <a:pos x="115" y="155"/>
                  </a:cxn>
                  <a:cxn ang="0">
                    <a:pos x="58" y="98"/>
                  </a:cxn>
                  <a:cxn ang="0">
                    <a:pos x="0" y="41"/>
                  </a:cxn>
                  <a:cxn ang="0">
                    <a:pos x="42" y="0"/>
                  </a:cxn>
                  <a:cxn ang="0">
                    <a:pos x="99" y="57"/>
                  </a:cxn>
                  <a:cxn ang="0">
                    <a:pos x="157" y="114"/>
                  </a:cxn>
                </a:cxnLst>
                <a:rect l="0" t="0" r="r" b="b"/>
                <a:pathLst>
                  <a:path w="157" h="155">
                    <a:moveTo>
                      <a:pt x="157" y="114"/>
                    </a:moveTo>
                    <a:lnTo>
                      <a:pt x="115" y="155"/>
                    </a:lnTo>
                    <a:lnTo>
                      <a:pt x="58" y="98"/>
                    </a:lnTo>
                    <a:lnTo>
                      <a:pt x="0" y="41"/>
                    </a:lnTo>
                    <a:lnTo>
                      <a:pt x="42" y="0"/>
                    </a:lnTo>
                    <a:lnTo>
                      <a:pt x="99" y="57"/>
                    </a:lnTo>
                    <a:lnTo>
                      <a:pt x="157" y="114"/>
                    </a:lnTo>
                    <a:close/>
                  </a:path>
                </a:pathLst>
              </a:custGeom>
              <a:solidFill>
                <a:srgbClr val="FF0000"/>
              </a:solidFill>
              <a:ln w="9525">
                <a:noFill/>
                <a:round/>
                <a:headEnd/>
                <a:tailEnd/>
              </a:ln>
            </p:spPr>
            <p:txBody>
              <a:bodyPr/>
              <a:lstStyle/>
              <a:p>
                <a:endParaRPr lang="ja-JP" altLang="en-US"/>
              </a:p>
            </p:txBody>
          </p:sp>
          <p:sp>
            <p:nvSpPr>
              <p:cNvPr id="1409" name="Freeform 1244"/>
              <p:cNvSpPr>
                <a:spLocks/>
              </p:cNvSpPr>
              <p:nvPr/>
            </p:nvSpPr>
            <p:spPr bwMode="auto">
              <a:xfrm>
                <a:off x="2660" y="1828"/>
                <a:ext cx="8" cy="8"/>
              </a:xfrm>
              <a:custGeom>
                <a:avLst/>
                <a:gdLst/>
                <a:ahLst/>
                <a:cxnLst>
                  <a:cxn ang="0">
                    <a:pos x="0" y="0"/>
                  </a:cxn>
                  <a:cxn ang="0">
                    <a:pos x="57" y="57"/>
                  </a:cxn>
                  <a:cxn ang="0">
                    <a:pos x="51" y="62"/>
                  </a:cxn>
                  <a:cxn ang="0">
                    <a:pos x="0" y="0"/>
                  </a:cxn>
                </a:cxnLst>
                <a:rect l="0" t="0" r="r" b="b"/>
                <a:pathLst>
                  <a:path w="57" h="62">
                    <a:moveTo>
                      <a:pt x="0" y="0"/>
                    </a:moveTo>
                    <a:lnTo>
                      <a:pt x="57" y="57"/>
                    </a:lnTo>
                    <a:lnTo>
                      <a:pt x="51" y="62"/>
                    </a:lnTo>
                    <a:lnTo>
                      <a:pt x="0" y="0"/>
                    </a:lnTo>
                    <a:close/>
                  </a:path>
                </a:pathLst>
              </a:custGeom>
              <a:solidFill>
                <a:srgbClr val="FF0000"/>
              </a:solidFill>
              <a:ln w="9525">
                <a:noFill/>
                <a:round/>
                <a:headEnd/>
                <a:tailEnd/>
              </a:ln>
            </p:spPr>
            <p:txBody>
              <a:bodyPr/>
              <a:lstStyle/>
              <a:p>
                <a:endParaRPr lang="ja-JP" altLang="en-US"/>
              </a:p>
            </p:txBody>
          </p:sp>
          <p:sp>
            <p:nvSpPr>
              <p:cNvPr id="1410" name="Freeform 1245"/>
              <p:cNvSpPr>
                <a:spLocks/>
              </p:cNvSpPr>
              <p:nvPr/>
            </p:nvSpPr>
            <p:spPr bwMode="auto">
              <a:xfrm>
                <a:off x="2646" y="1821"/>
                <a:ext cx="21" cy="20"/>
              </a:xfrm>
              <a:custGeom>
                <a:avLst/>
                <a:gdLst/>
                <a:ahLst/>
                <a:cxnLst>
                  <a:cxn ang="0">
                    <a:pos x="147" y="124"/>
                  </a:cxn>
                  <a:cxn ang="0">
                    <a:pos x="102" y="160"/>
                  </a:cxn>
                  <a:cxn ang="0">
                    <a:pos x="51" y="99"/>
                  </a:cxn>
                  <a:cxn ang="0">
                    <a:pos x="0" y="37"/>
                  </a:cxn>
                  <a:cxn ang="0">
                    <a:pos x="45" y="0"/>
                  </a:cxn>
                  <a:cxn ang="0">
                    <a:pos x="96" y="62"/>
                  </a:cxn>
                  <a:cxn ang="0">
                    <a:pos x="147" y="124"/>
                  </a:cxn>
                </a:cxnLst>
                <a:rect l="0" t="0" r="r" b="b"/>
                <a:pathLst>
                  <a:path w="147" h="160">
                    <a:moveTo>
                      <a:pt x="147" y="124"/>
                    </a:moveTo>
                    <a:lnTo>
                      <a:pt x="102" y="160"/>
                    </a:lnTo>
                    <a:lnTo>
                      <a:pt x="51" y="99"/>
                    </a:lnTo>
                    <a:lnTo>
                      <a:pt x="0" y="37"/>
                    </a:lnTo>
                    <a:lnTo>
                      <a:pt x="45" y="0"/>
                    </a:lnTo>
                    <a:lnTo>
                      <a:pt x="96" y="62"/>
                    </a:lnTo>
                    <a:lnTo>
                      <a:pt x="147" y="124"/>
                    </a:lnTo>
                    <a:close/>
                  </a:path>
                </a:pathLst>
              </a:custGeom>
              <a:solidFill>
                <a:srgbClr val="FF0000"/>
              </a:solidFill>
              <a:ln w="9525">
                <a:noFill/>
                <a:round/>
                <a:headEnd/>
                <a:tailEnd/>
              </a:ln>
            </p:spPr>
            <p:txBody>
              <a:bodyPr/>
              <a:lstStyle/>
              <a:p>
                <a:endParaRPr lang="ja-JP" altLang="en-US"/>
              </a:p>
            </p:txBody>
          </p:sp>
          <p:sp>
            <p:nvSpPr>
              <p:cNvPr id="1411" name="Freeform 1246"/>
              <p:cNvSpPr>
                <a:spLocks/>
              </p:cNvSpPr>
              <p:nvPr/>
            </p:nvSpPr>
            <p:spPr bwMode="auto">
              <a:xfrm>
                <a:off x="2654" y="1833"/>
                <a:ext cx="7" cy="8"/>
              </a:xfrm>
              <a:custGeom>
                <a:avLst/>
                <a:gdLst/>
                <a:ahLst/>
                <a:cxnLst>
                  <a:cxn ang="0">
                    <a:pos x="0" y="0"/>
                  </a:cxn>
                  <a:cxn ang="0">
                    <a:pos x="51" y="61"/>
                  </a:cxn>
                  <a:cxn ang="0">
                    <a:pos x="45" y="66"/>
                  </a:cxn>
                  <a:cxn ang="0">
                    <a:pos x="0" y="0"/>
                  </a:cxn>
                </a:cxnLst>
                <a:rect l="0" t="0" r="r" b="b"/>
                <a:pathLst>
                  <a:path w="51" h="66">
                    <a:moveTo>
                      <a:pt x="0" y="0"/>
                    </a:moveTo>
                    <a:lnTo>
                      <a:pt x="51" y="61"/>
                    </a:lnTo>
                    <a:lnTo>
                      <a:pt x="45" y="66"/>
                    </a:lnTo>
                    <a:lnTo>
                      <a:pt x="0" y="0"/>
                    </a:lnTo>
                    <a:close/>
                  </a:path>
                </a:pathLst>
              </a:custGeom>
              <a:solidFill>
                <a:srgbClr val="FF0000"/>
              </a:solidFill>
              <a:ln w="9525">
                <a:noFill/>
                <a:round/>
                <a:headEnd/>
                <a:tailEnd/>
              </a:ln>
            </p:spPr>
            <p:txBody>
              <a:bodyPr/>
              <a:lstStyle/>
              <a:p>
                <a:endParaRPr lang="ja-JP" altLang="en-US"/>
              </a:p>
            </p:txBody>
          </p:sp>
          <p:sp>
            <p:nvSpPr>
              <p:cNvPr id="1412" name="Freeform 1247"/>
              <p:cNvSpPr>
                <a:spLocks/>
              </p:cNvSpPr>
              <p:nvPr/>
            </p:nvSpPr>
            <p:spPr bwMode="auto">
              <a:xfrm>
                <a:off x="2640" y="1825"/>
                <a:ext cx="20" cy="20"/>
              </a:xfrm>
              <a:custGeom>
                <a:avLst/>
                <a:gdLst/>
                <a:ahLst/>
                <a:cxnLst>
                  <a:cxn ang="0">
                    <a:pos x="137" y="134"/>
                  </a:cxn>
                  <a:cxn ang="0">
                    <a:pos x="89" y="166"/>
                  </a:cxn>
                  <a:cxn ang="0">
                    <a:pos x="44" y="100"/>
                  </a:cxn>
                  <a:cxn ang="0">
                    <a:pos x="0" y="32"/>
                  </a:cxn>
                  <a:cxn ang="0">
                    <a:pos x="48" y="0"/>
                  </a:cxn>
                  <a:cxn ang="0">
                    <a:pos x="92" y="68"/>
                  </a:cxn>
                  <a:cxn ang="0">
                    <a:pos x="137" y="134"/>
                  </a:cxn>
                </a:cxnLst>
                <a:rect l="0" t="0" r="r" b="b"/>
                <a:pathLst>
                  <a:path w="137" h="166">
                    <a:moveTo>
                      <a:pt x="137" y="134"/>
                    </a:moveTo>
                    <a:lnTo>
                      <a:pt x="89" y="166"/>
                    </a:lnTo>
                    <a:lnTo>
                      <a:pt x="44" y="100"/>
                    </a:lnTo>
                    <a:lnTo>
                      <a:pt x="0" y="32"/>
                    </a:lnTo>
                    <a:lnTo>
                      <a:pt x="48" y="0"/>
                    </a:lnTo>
                    <a:lnTo>
                      <a:pt x="92" y="68"/>
                    </a:lnTo>
                    <a:lnTo>
                      <a:pt x="137" y="134"/>
                    </a:lnTo>
                    <a:close/>
                  </a:path>
                </a:pathLst>
              </a:custGeom>
              <a:solidFill>
                <a:srgbClr val="FF0000"/>
              </a:solidFill>
              <a:ln w="9525">
                <a:noFill/>
                <a:round/>
                <a:headEnd/>
                <a:tailEnd/>
              </a:ln>
            </p:spPr>
            <p:txBody>
              <a:bodyPr/>
              <a:lstStyle/>
              <a:p>
                <a:endParaRPr lang="ja-JP" altLang="en-US"/>
              </a:p>
            </p:txBody>
          </p:sp>
          <p:sp>
            <p:nvSpPr>
              <p:cNvPr id="1413" name="Freeform 1248"/>
              <p:cNvSpPr>
                <a:spLocks/>
              </p:cNvSpPr>
              <p:nvPr/>
            </p:nvSpPr>
            <p:spPr bwMode="auto">
              <a:xfrm>
                <a:off x="2647" y="1837"/>
                <a:ext cx="6" cy="9"/>
              </a:xfrm>
              <a:custGeom>
                <a:avLst/>
                <a:gdLst/>
                <a:ahLst/>
                <a:cxnLst>
                  <a:cxn ang="0">
                    <a:pos x="0" y="0"/>
                  </a:cxn>
                  <a:cxn ang="0">
                    <a:pos x="45" y="66"/>
                  </a:cxn>
                  <a:cxn ang="0">
                    <a:pos x="39" y="70"/>
                  </a:cxn>
                  <a:cxn ang="0">
                    <a:pos x="0" y="0"/>
                  </a:cxn>
                </a:cxnLst>
                <a:rect l="0" t="0" r="r" b="b"/>
                <a:pathLst>
                  <a:path w="45" h="70">
                    <a:moveTo>
                      <a:pt x="0" y="0"/>
                    </a:moveTo>
                    <a:lnTo>
                      <a:pt x="45" y="66"/>
                    </a:lnTo>
                    <a:lnTo>
                      <a:pt x="39" y="70"/>
                    </a:lnTo>
                    <a:lnTo>
                      <a:pt x="0" y="0"/>
                    </a:lnTo>
                    <a:close/>
                  </a:path>
                </a:pathLst>
              </a:custGeom>
              <a:solidFill>
                <a:srgbClr val="FF0000"/>
              </a:solidFill>
              <a:ln w="9525">
                <a:noFill/>
                <a:round/>
                <a:headEnd/>
                <a:tailEnd/>
              </a:ln>
            </p:spPr>
            <p:txBody>
              <a:bodyPr/>
              <a:lstStyle/>
              <a:p>
                <a:endParaRPr lang="ja-JP" altLang="en-US"/>
              </a:p>
            </p:txBody>
          </p:sp>
          <p:sp>
            <p:nvSpPr>
              <p:cNvPr id="1414" name="Freeform 1249"/>
              <p:cNvSpPr>
                <a:spLocks/>
              </p:cNvSpPr>
              <p:nvPr/>
            </p:nvSpPr>
            <p:spPr bwMode="auto">
              <a:xfrm>
                <a:off x="2634" y="1828"/>
                <a:ext cx="18" cy="21"/>
              </a:xfrm>
              <a:custGeom>
                <a:avLst/>
                <a:gdLst/>
                <a:ahLst/>
                <a:cxnLst>
                  <a:cxn ang="0">
                    <a:pos x="127" y="142"/>
                  </a:cxn>
                  <a:cxn ang="0">
                    <a:pos x="76" y="169"/>
                  </a:cxn>
                  <a:cxn ang="0">
                    <a:pos x="37" y="98"/>
                  </a:cxn>
                  <a:cxn ang="0">
                    <a:pos x="0" y="27"/>
                  </a:cxn>
                  <a:cxn ang="0">
                    <a:pos x="50" y="0"/>
                  </a:cxn>
                  <a:cxn ang="0">
                    <a:pos x="88" y="72"/>
                  </a:cxn>
                  <a:cxn ang="0">
                    <a:pos x="127" y="142"/>
                  </a:cxn>
                </a:cxnLst>
                <a:rect l="0" t="0" r="r" b="b"/>
                <a:pathLst>
                  <a:path w="127" h="169">
                    <a:moveTo>
                      <a:pt x="127" y="142"/>
                    </a:moveTo>
                    <a:lnTo>
                      <a:pt x="76" y="169"/>
                    </a:lnTo>
                    <a:lnTo>
                      <a:pt x="37" y="98"/>
                    </a:lnTo>
                    <a:lnTo>
                      <a:pt x="0" y="27"/>
                    </a:lnTo>
                    <a:lnTo>
                      <a:pt x="50" y="0"/>
                    </a:lnTo>
                    <a:lnTo>
                      <a:pt x="88" y="72"/>
                    </a:lnTo>
                    <a:lnTo>
                      <a:pt x="127" y="142"/>
                    </a:lnTo>
                    <a:close/>
                  </a:path>
                </a:pathLst>
              </a:custGeom>
              <a:solidFill>
                <a:srgbClr val="FF0000"/>
              </a:solidFill>
              <a:ln w="9525">
                <a:noFill/>
                <a:round/>
                <a:headEnd/>
                <a:tailEnd/>
              </a:ln>
            </p:spPr>
            <p:txBody>
              <a:bodyPr/>
              <a:lstStyle/>
              <a:p>
                <a:endParaRPr lang="ja-JP" altLang="en-US"/>
              </a:p>
            </p:txBody>
          </p:sp>
          <p:sp>
            <p:nvSpPr>
              <p:cNvPr id="1415" name="Freeform 1250"/>
              <p:cNvSpPr>
                <a:spLocks/>
              </p:cNvSpPr>
              <p:nvPr/>
            </p:nvSpPr>
            <p:spPr bwMode="auto">
              <a:xfrm>
                <a:off x="2639" y="1840"/>
                <a:ext cx="6" cy="9"/>
              </a:xfrm>
              <a:custGeom>
                <a:avLst/>
                <a:gdLst/>
                <a:ahLst/>
                <a:cxnLst>
                  <a:cxn ang="0">
                    <a:pos x="0" y="0"/>
                  </a:cxn>
                  <a:cxn ang="0">
                    <a:pos x="39" y="71"/>
                  </a:cxn>
                  <a:cxn ang="0">
                    <a:pos x="31" y="74"/>
                  </a:cxn>
                  <a:cxn ang="0">
                    <a:pos x="0" y="0"/>
                  </a:cxn>
                </a:cxnLst>
                <a:rect l="0" t="0" r="r" b="b"/>
                <a:pathLst>
                  <a:path w="39" h="74">
                    <a:moveTo>
                      <a:pt x="0" y="0"/>
                    </a:moveTo>
                    <a:lnTo>
                      <a:pt x="39" y="71"/>
                    </a:lnTo>
                    <a:lnTo>
                      <a:pt x="31" y="74"/>
                    </a:lnTo>
                    <a:lnTo>
                      <a:pt x="0" y="0"/>
                    </a:lnTo>
                    <a:close/>
                  </a:path>
                </a:pathLst>
              </a:custGeom>
              <a:solidFill>
                <a:srgbClr val="FF0000"/>
              </a:solidFill>
              <a:ln w="9525">
                <a:noFill/>
                <a:round/>
                <a:headEnd/>
                <a:tailEnd/>
              </a:ln>
            </p:spPr>
            <p:txBody>
              <a:bodyPr/>
              <a:lstStyle/>
              <a:p>
                <a:endParaRPr lang="ja-JP" altLang="en-US"/>
              </a:p>
            </p:txBody>
          </p:sp>
          <p:sp>
            <p:nvSpPr>
              <p:cNvPr id="1416" name="Freeform 1251"/>
              <p:cNvSpPr>
                <a:spLocks/>
              </p:cNvSpPr>
              <p:nvPr/>
            </p:nvSpPr>
            <p:spPr bwMode="auto">
              <a:xfrm>
                <a:off x="2628" y="1831"/>
                <a:ext cx="16" cy="21"/>
              </a:xfrm>
              <a:custGeom>
                <a:avLst/>
                <a:gdLst/>
                <a:ahLst/>
                <a:cxnLst>
                  <a:cxn ang="0">
                    <a:pos x="113" y="149"/>
                  </a:cxn>
                  <a:cxn ang="0">
                    <a:pos x="59" y="171"/>
                  </a:cxn>
                  <a:cxn ang="0">
                    <a:pos x="29" y="96"/>
                  </a:cxn>
                  <a:cxn ang="0">
                    <a:pos x="0" y="22"/>
                  </a:cxn>
                  <a:cxn ang="0">
                    <a:pos x="53" y="0"/>
                  </a:cxn>
                  <a:cxn ang="0">
                    <a:pos x="82" y="75"/>
                  </a:cxn>
                  <a:cxn ang="0">
                    <a:pos x="113" y="149"/>
                  </a:cxn>
                </a:cxnLst>
                <a:rect l="0" t="0" r="r" b="b"/>
                <a:pathLst>
                  <a:path w="113" h="171">
                    <a:moveTo>
                      <a:pt x="113" y="149"/>
                    </a:moveTo>
                    <a:lnTo>
                      <a:pt x="59" y="171"/>
                    </a:lnTo>
                    <a:lnTo>
                      <a:pt x="29" y="96"/>
                    </a:lnTo>
                    <a:lnTo>
                      <a:pt x="0" y="22"/>
                    </a:lnTo>
                    <a:lnTo>
                      <a:pt x="53" y="0"/>
                    </a:lnTo>
                    <a:lnTo>
                      <a:pt x="82" y="75"/>
                    </a:lnTo>
                    <a:lnTo>
                      <a:pt x="113" y="149"/>
                    </a:lnTo>
                    <a:close/>
                  </a:path>
                </a:pathLst>
              </a:custGeom>
              <a:solidFill>
                <a:srgbClr val="FF0000"/>
              </a:solidFill>
              <a:ln w="9525">
                <a:noFill/>
                <a:round/>
                <a:headEnd/>
                <a:tailEnd/>
              </a:ln>
            </p:spPr>
            <p:txBody>
              <a:bodyPr/>
              <a:lstStyle/>
              <a:p>
                <a:endParaRPr lang="ja-JP" altLang="en-US"/>
              </a:p>
            </p:txBody>
          </p:sp>
          <p:sp>
            <p:nvSpPr>
              <p:cNvPr id="1417" name="Freeform 1252"/>
              <p:cNvSpPr>
                <a:spLocks/>
              </p:cNvSpPr>
              <p:nvPr/>
            </p:nvSpPr>
            <p:spPr bwMode="auto">
              <a:xfrm>
                <a:off x="2632" y="1843"/>
                <a:ext cx="4" cy="10"/>
              </a:xfrm>
              <a:custGeom>
                <a:avLst/>
                <a:gdLst/>
                <a:ahLst/>
                <a:cxnLst>
                  <a:cxn ang="0">
                    <a:pos x="0" y="0"/>
                  </a:cxn>
                  <a:cxn ang="0">
                    <a:pos x="30" y="75"/>
                  </a:cxn>
                  <a:cxn ang="0">
                    <a:pos x="23" y="77"/>
                  </a:cxn>
                  <a:cxn ang="0">
                    <a:pos x="0" y="0"/>
                  </a:cxn>
                </a:cxnLst>
                <a:rect l="0" t="0" r="r" b="b"/>
                <a:pathLst>
                  <a:path w="30" h="77">
                    <a:moveTo>
                      <a:pt x="0" y="0"/>
                    </a:moveTo>
                    <a:lnTo>
                      <a:pt x="30" y="75"/>
                    </a:lnTo>
                    <a:lnTo>
                      <a:pt x="23" y="77"/>
                    </a:lnTo>
                    <a:lnTo>
                      <a:pt x="0" y="0"/>
                    </a:lnTo>
                    <a:close/>
                  </a:path>
                </a:pathLst>
              </a:custGeom>
              <a:solidFill>
                <a:srgbClr val="FF0000"/>
              </a:solidFill>
              <a:ln w="9525">
                <a:noFill/>
                <a:round/>
                <a:headEnd/>
                <a:tailEnd/>
              </a:ln>
            </p:spPr>
            <p:txBody>
              <a:bodyPr/>
              <a:lstStyle/>
              <a:p>
                <a:endParaRPr lang="ja-JP" altLang="en-US"/>
              </a:p>
            </p:txBody>
          </p:sp>
          <p:sp>
            <p:nvSpPr>
              <p:cNvPr id="1418" name="Freeform 1253"/>
              <p:cNvSpPr>
                <a:spLocks/>
              </p:cNvSpPr>
              <p:nvPr/>
            </p:nvSpPr>
            <p:spPr bwMode="auto">
              <a:xfrm>
                <a:off x="2621" y="1833"/>
                <a:ext cx="14" cy="21"/>
              </a:xfrm>
              <a:custGeom>
                <a:avLst/>
                <a:gdLst/>
                <a:ahLst/>
                <a:cxnLst>
                  <a:cxn ang="0">
                    <a:pos x="100" y="154"/>
                  </a:cxn>
                  <a:cxn ang="0">
                    <a:pos x="43" y="170"/>
                  </a:cxn>
                  <a:cxn ang="0">
                    <a:pos x="22" y="93"/>
                  </a:cxn>
                  <a:cxn ang="0">
                    <a:pos x="0" y="16"/>
                  </a:cxn>
                  <a:cxn ang="0">
                    <a:pos x="55" y="0"/>
                  </a:cxn>
                  <a:cxn ang="0">
                    <a:pos x="77" y="77"/>
                  </a:cxn>
                  <a:cxn ang="0">
                    <a:pos x="100" y="154"/>
                  </a:cxn>
                </a:cxnLst>
                <a:rect l="0" t="0" r="r" b="b"/>
                <a:pathLst>
                  <a:path w="100" h="170">
                    <a:moveTo>
                      <a:pt x="100" y="154"/>
                    </a:moveTo>
                    <a:lnTo>
                      <a:pt x="43" y="170"/>
                    </a:lnTo>
                    <a:lnTo>
                      <a:pt x="22" y="93"/>
                    </a:lnTo>
                    <a:lnTo>
                      <a:pt x="0" y="16"/>
                    </a:lnTo>
                    <a:lnTo>
                      <a:pt x="55" y="0"/>
                    </a:lnTo>
                    <a:lnTo>
                      <a:pt x="77" y="77"/>
                    </a:lnTo>
                    <a:lnTo>
                      <a:pt x="100" y="154"/>
                    </a:lnTo>
                    <a:close/>
                  </a:path>
                </a:pathLst>
              </a:custGeom>
              <a:solidFill>
                <a:srgbClr val="FF0000"/>
              </a:solidFill>
              <a:ln w="9525">
                <a:noFill/>
                <a:round/>
                <a:headEnd/>
                <a:tailEnd/>
              </a:ln>
            </p:spPr>
            <p:txBody>
              <a:bodyPr/>
              <a:lstStyle/>
              <a:p>
                <a:endParaRPr lang="ja-JP" altLang="en-US"/>
              </a:p>
            </p:txBody>
          </p:sp>
          <p:sp>
            <p:nvSpPr>
              <p:cNvPr id="1419" name="Freeform 1254"/>
              <p:cNvSpPr>
                <a:spLocks/>
              </p:cNvSpPr>
              <p:nvPr/>
            </p:nvSpPr>
            <p:spPr bwMode="auto">
              <a:xfrm>
                <a:off x="2624" y="1845"/>
                <a:ext cx="3" cy="10"/>
              </a:xfrm>
              <a:custGeom>
                <a:avLst/>
                <a:gdLst/>
                <a:ahLst/>
                <a:cxnLst>
                  <a:cxn ang="0">
                    <a:pos x="0" y="0"/>
                  </a:cxn>
                  <a:cxn ang="0">
                    <a:pos x="21" y="77"/>
                  </a:cxn>
                  <a:cxn ang="0">
                    <a:pos x="13" y="79"/>
                  </a:cxn>
                  <a:cxn ang="0">
                    <a:pos x="0" y="0"/>
                  </a:cxn>
                </a:cxnLst>
                <a:rect l="0" t="0" r="r" b="b"/>
                <a:pathLst>
                  <a:path w="21" h="79">
                    <a:moveTo>
                      <a:pt x="0" y="0"/>
                    </a:moveTo>
                    <a:lnTo>
                      <a:pt x="21" y="77"/>
                    </a:lnTo>
                    <a:lnTo>
                      <a:pt x="13" y="79"/>
                    </a:lnTo>
                    <a:lnTo>
                      <a:pt x="0" y="0"/>
                    </a:lnTo>
                    <a:close/>
                  </a:path>
                </a:pathLst>
              </a:custGeom>
              <a:solidFill>
                <a:srgbClr val="FF0000"/>
              </a:solidFill>
              <a:ln w="9525">
                <a:noFill/>
                <a:round/>
                <a:headEnd/>
                <a:tailEnd/>
              </a:ln>
            </p:spPr>
            <p:txBody>
              <a:bodyPr/>
              <a:lstStyle/>
              <a:p>
                <a:endParaRPr lang="ja-JP" altLang="en-US"/>
              </a:p>
            </p:txBody>
          </p:sp>
          <p:sp>
            <p:nvSpPr>
              <p:cNvPr id="1420" name="Freeform 1255"/>
              <p:cNvSpPr>
                <a:spLocks/>
              </p:cNvSpPr>
              <p:nvPr/>
            </p:nvSpPr>
            <p:spPr bwMode="auto">
              <a:xfrm>
                <a:off x="2614" y="1835"/>
                <a:ext cx="12" cy="21"/>
              </a:xfrm>
              <a:custGeom>
                <a:avLst/>
                <a:gdLst/>
                <a:ahLst/>
                <a:cxnLst>
                  <a:cxn ang="0">
                    <a:pos x="84" y="158"/>
                  </a:cxn>
                  <a:cxn ang="0">
                    <a:pos x="26" y="167"/>
                  </a:cxn>
                  <a:cxn ang="0">
                    <a:pos x="13" y="88"/>
                  </a:cxn>
                  <a:cxn ang="0">
                    <a:pos x="0" y="9"/>
                  </a:cxn>
                  <a:cxn ang="0">
                    <a:pos x="57" y="0"/>
                  </a:cxn>
                  <a:cxn ang="0">
                    <a:pos x="71" y="79"/>
                  </a:cxn>
                  <a:cxn ang="0">
                    <a:pos x="84" y="158"/>
                  </a:cxn>
                </a:cxnLst>
                <a:rect l="0" t="0" r="r" b="b"/>
                <a:pathLst>
                  <a:path w="84" h="167">
                    <a:moveTo>
                      <a:pt x="84" y="158"/>
                    </a:moveTo>
                    <a:lnTo>
                      <a:pt x="26" y="167"/>
                    </a:lnTo>
                    <a:lnTo>
                      <a:pt x="13" y="88"/>
                    </a:lnTo>
                    <a:lnTo>
                      <a:pt x="0" y="9"/>
                    </a:lnTo>
                    <a:lnTo>
                      <a:pt x="57" y="0"/>
                    </a:lnTo>
                    <a:lnTo>
                      <a:pt x="71" y="79"/>
                    </a:lnTo>
                    <a:lnTo>
                      <a:pt x="84" y="158"/>
                    </a:lnTo>
                    <a:close/>
                  </a:path>
                </a:pathLst>
              </a:custGeom>
              <a:solidFill>
                <a:srgbClr val="FF0000"/>
              </a:solidFill>
              <a:ln w="9525">
                <a:noFill/>
                <a:round/>
                <a:headEnd/>
                <a:tailEnd/>
              </a:ln>
            </p:spPr>
            <p:txBody>
              <a:bodyPr/>
              <a:lstStyle/>
              <a:p>
                <a:endParaRPr lang="ja-JP" altLang="en-US"/>
              </a:p>
            </p:txBody>
          </p:sp>
          <p:sp>
            <p:nvSpPr>
              <p:cNvPr id="1421" name="Freeform 1256"/>
              <p:cNvSpPr>
                <a:spLocks/>
              </p:cNvSpPr>
              <p:nvPr/>
            </p:nvSpPr>
            <p:spPr bwMode="auto">
              <a:xfrm>
                <a:off x="2616" y="1846"/>
                <a:ext cx="2" cy="10"/>
              </a:xfrm>
              <a:custGeom>
                <a:avLst/>
                <a:gdLst/>
                <a:ahLst/>
                <a:cxnLst>
                  <a:cxn ang="0">
                    <a:pos x="0" y="0"/>
                  </a:cxn>
                  <a:cxn ang="0">
                    <a:pos x="13" y="79"/>
                  </a:cxn>
                  <a:cxn ang="0">
                    <a:pos x="5" y="81"/>
                  </a:cxn>
                  <a:cxn ang="0">
                    <a:pos x="0" y="0"/>
                  </a:cxn>
                </a:cxnLst>
                <a:rect l="0" t="0" r="r" b="b"/>
                <a:pathLst>
                  <a:path w="13" h="81">
                    <a:moveTo>
                      <a:pt x="0" y="0"/>
                    </a:moveTo>
                    <a:lnTo>
                      <a:pt x="13" y="79"/>
                    </a:lnTo>
                    <a:lnTo>
                      <a:pt x="5" y="81"/>
                    </a:lnTo>
                    <a:lnTo>
                      <a:pt x="0" y="0"/>
                    </a:lnTo>
                    <a:close/>
                  </a:path>
                </a:pathLst>
              </a:custGeom>
              <a:solidFill>
                <a:srgbClr val="FF0000"/>
              </a:solidFill>
              <a:ln w="9525">
                <a:noFill/>
                <a:round/>
                <a:headEnd/>
                <a:tailEnd/>
              </a:ln>
            </p:spPr>
            <p:txBody>
              <a:bodyPr/>
              <a:lstStyle/>
              <a:p>
                <a:endParaRPr lang="ja-JP" altLang="en-US"/>
              </a:p>
            </p:txBody>
          </p:sp>
          <p:sp>
            <p:nvSpPr>
              <p:cNvPr id="1422" name="Freeform 1257"/>
              <p:cNvSpPr>
                <a:spLocks/>
              </p:cNvSpPr>
              <p:nvPr/>
            </p:nvSpPr>
            <p:spPr bwMode="auto">
              <a:xfrm>
                <a:off x="2607" y="1836"/>
                <a:ext cx="9" cy="20"/>
              </a:xfrm>
              <a:custGeom>
                <a:avLst/>
                <a:gdLst/>
                <a:ahLst/>
                <a:cxnLst>
                  <a:cxn ang="0">
                    <a:pos x="69" y="161"/>
                  </a:cxn>
                  <a:cxn ang="0">
                    <a:pos x="9" y="164"/>
                  </a:cxn>
                  <a:cxn ang="0">
                    <a:pos x="5" y="83"/>
                  </a:cxn>
                  <a:cxn ang="0">
                    <a:pos x="0" y="3"/>
                  </a:cxn>
                  <a:cxn ang="0">
                    <a:pos x="59" y="0"/>
                  </a:cxn>
                  <a:cxn ang="0">
                    <a:pos x="64" y="80"/>
                  </a:cxn>
                  <a:cxn ang="0">
                    <a:pos x="69" y="161"/>
                  </a:cxn>
                </a:cxnLst>
                <a:rect l="0" t="0" r="r" b="b"/>
                <a:pathLst>
                  <a:path w="69" h="164">
                    <a:moveTo>
                      <a:pt x="69" y="161"/>
                    </a:moveTo>
                    <a:lnTo>
                      <a:pt x="9" y="164"/>
                    </a:lnTo>
                    <a:lnTo>
                      <a:pt x="5" y="83"/>
                    </a:lnTo>
                    <a:lnTo>
                      <a:pt x="0" y="3"/>
                    </a:lnTo>
                    <a:lnTo>
                      <a:pt x="59" y="0"/>
                    </a:lnTo>
                    <a:lnTo>
                      <a:pt x="64" y="80"/>
                    </a:lnTo>
                    <a:lnTo>
                      <a:pt x="69" y="161"/>
                    </a:lnTo>
                    <a:close/>
                  </a:path>
                </a:pathLst>
              </a:custGeom>
              <a:solidFill>
                <a:srgbClr val="FF0000"/>
              </a:solidFill>
              <a:ln w="9525">
                <a:noFill/>
                <a:round/>
                <a:headEnd/>
                <a:tailEnd/>
              </a:ln>
            </p:spPr>
            <p:txBody>
              <a:bodyPr/>
              <a:lstStyle/>
              <a:p>
                <a:endParaRPr lang="ja-JP" altLang="en-US"/>
              </a:p>
            </p:txBody>
          </p:sp>
          <p:sp>
            <p:nvSpPr>
              <p:cNvPr id="1423" name="Freeform 1258"/>
              <p:cNvSpPr>
                <a:spLocks/>
              </p:cNvSpPr>
              <p:nvPr/>
            </p:nvSpPr>
            <p:spPr bwMode="auto">
              <a:xfrm>
                <a:off x="2607" y="1846"/>
                <a:ext cx="1" cy="10"/>
              </a:xfrm>
              <a:custGeom>
                <a:avLst/>
                <a:gdLst/>
                <a:ahLst/>
                <a:cxnLst>
                  <a:cxn ang="0">
                    <a:pos x="5" y="0"/>
                  </a:cxn>
                  <a:cxn ang="0">
                    <a:pos x="9" y="81"/>
                  </a:cxn>
                  <a:cxn ang="0">
                    <a:pos x="0" y="81"/>
                  </a:cxn>
                  <a:cxn ang="0">
                    <a:pos x="5" y="0"/>
                  </a:cxn>
                </a:cxnLst>
                <a:rect l="0" t="0" r="r" b="b"/>
                <a:pathLst>
                  <a:path w="9" h="81">
                    <a:moveTo>
                      <a:pt x="5" y="0"/>
                    </a:moveTo>
                    <a:lnTo>
                      <a:pt x="9" y="81"/>
                    </a:lnTo>
                    <a:lnTo>
                      <a:pt x="0" y="81"/>
                    </a:lnTo>
                    <a:lnTo>
                      <a:pt x="5" y="0"/>
                    </a:lnTo>
                    <a:close/>
                  </a:path>
                </a:pathLst>
              </a:custGeom>
              <a:solidFill>
                <a:srgbClr val="FF0000"/>
              </a:solidFill>
              <a:ln w="9525">
                <a:noFill/>
                <a:round/>
                <a:headEnd/>
                <a:tailEnd/>
              </a:ln>
            </p:spPr>
            <p:txBody>
              <a:bodyPr/>
              <a:lstStyle/>
              <a:p>
                <a:endParaRPr lang="ja-JP" altLang="en-US"/>
              </a:p>
            </p:txBody>
          </p:sp>
          <p:sp>
            <p:nvSpPr>
              <p:cNvPr id="1424" name="Freeform 1259"/>
              <p:cNvSpPr>
                <a:spLocks/>
              </p:cNvSpPr>
              <p:nvPr/>
            </p:nvSpPr>
            <p:spPr bwMode="auto">
              <a:xfrm>
                <a:off x="3524" y="1836"/>
                <a:ext cx="10" cy="20"/>
              </a:xfrm>
              <a:custGeom>
                <a:avLst/>
                <a:gdLst/>
                <a:ahLst/>
                <a:cxnLst>
                  <a:cxn ang="0">
                    <a:pos x="60" y="164"/>
                  </a:cxn>
                  <a:cxn ang="0">
                    <a:pos x="0" y="161"/>
                  </a:cxn>
                  <a:cxn ang="0">
                    <a:pos x="5" y="80"/>
                  </a:cxn>
                  <a:cxn ang="0">
                    <a:pos x="10" y="0"/>
                  </a:cxn>
                  <a:cxn ang="0">
                    <a:pos x="69" y="3"/>
                  </a:cxn>
                  <a:cxn ang="0">
                    <a:pos x="65" y="83"/>
                  </a:cxn>
                  <a:cxn ang="0">
                    <a:pos x="60" y="164"/>
                  </a:cxn>
                </a:cxnLst>
                <a:rect l="0" t="0" r="r" b="b"/>
                <a:pathLst>
                  <a:path w="69" h="164">
                    <a:moveTo>
                      <a:pt x="60" y="164"/>
                    </a:moveTo>
                    <a:lnTo>
                      <a:pt x="0" y="161"/>
                    </a:lnTo>
                    <a:lnTo>
                      <a:pt x="5" y="80"/>
                    </a:lnTo>
                    <a:lnTo>
                      <a:pt x="10" y="0"/>
                    </a:lnTo>
                    <a:lnTo>
                      <a:pt x="69" y="3"/>
                    </a:lnTo>
                    <a:lnTo>
                      <a:pt x="65" y="83"/>
                    </a:lnTo>
                    <a:lnTo>
                      <a:pt x="60" y="164"/>
                    </a:lnTo>
                    <a:close/>
                  </a:path>
                </a:pathLst>
              </a:custGeom>
              <a:solidFill>
                <a:srgbClr val="FF0000"/>
              </a:solidFill>
              <a:ln w="9525">
                <a:noFill/>
                <a:round/>
                <a:headEnd/>
                <a:tailEnd/>
              </a:ln>
            </p:spPr>
            <p:txBody>
              <a:bodyPr/>
              <a:lstStyle/>
              <a:p>
                <a:endParaRPr lang="ja-JP" altLang="en-US"/>
              </a:p>
            </p:txBody>
          </p:sp>
          <p:sp>
            <p:nvSpPr>
              <p:cNvPr id="1425" name="Freeform 1260"/>
              <p:cNvSpPr>
                <a:spLocks/>
              </p:cNvSpPr>
              <p:nvPr/>
            </p:nvSpPr>
            <p:spPr bwMode="auto">
              <a:xfrm>
                <a:off x="3523" y="1846"/>
                <a:ext cx="1" cy="10"/>
              </a:xfrm>
              <a:custGeom>
                <a:avLst/>
                <a:gdLst/>
                <a:ahLst/>
                <a:cxnLst>
                  <a:cxn ang="0">
                    <a:pos x="13" y="0"/>
                  </a:cxn>
                  <a:cxn ang="0">
                    <a:pos x="8" y="81"/>
                  </a:cxn>
                  <a:cxn ang="0">
                    <a:pos x="0" y="79"/>
                  </a:cxn>
                  <a:cxn ang="0">
                    <a:pos x="13" y="0"/>
                  </a:cxn>
                </a:cxnLst>
                <a:rect l="0" t="0" r="r" b="b"/>
                <a:pathLst>
                  <a:path w="13" h="81">
                    <a:moveTo>
                      <a:pt x="13" y="0"/>
                    </a:moveTo>
                    <a:lnTo>
                      <a:pt x="8" y="81"/>
                    </a:lnTo>
                    <a:lnTo>
                      <a:pt x="0" y="79"/>
                    </a:lnTo>
                    <a:lnTo>
                      <a:pt x="13" y="0"/>
                    </a:lnTo>
                    <a:close/>
                  </a:path>
                </a:pathLst>
              </a:custGeom>
              <a:solidFill>
                <a:srgbClr val="FF0000"/>
              </a:solidFill>
              <a:ln w="9525">
                <a:noFill/>
                <a:round/>
                <a:headEnd/>
                <a:tailEnd/>
              </a:ln>
            </p:spPr>
            <p:txBody>
              <a:bodyPr/>
              <a:lstStyle/>
              <a:p>
                <a:endParaRPr lang="ja-JP" altLang="en-US"/>
              </a:p>
            </p:txBody>
          </p:sp>
          <p:sp>
            <p:nvSpPr>
              <p:cNvPr id="1426" name="Freeform 1261"/>
              <p:cNvSpPr>
                <a:spLocks/>
              </p:cNvSpPr>
              <p:nvPr/>
            </p:nvSpPr>
            <p:spPr bwMode="auto">
              <a:xfrm>
                <a:off x="3514" y="1835"/>
                <a:ext cx="12" cy="21"/>
              </a:xfrm>
              <a:custGeom>
                <a:avLst/>
                <a:gdLst/>
                <a:ahLst/>
                <a:cxnLst>
                  <a:cxn ang="0">
                    <a:pos x="58" y="167"/>
                  </a:cxn>
                  <a:cxn ang="0">
                    <a:pos x="0" y="158"/>
                  </a:cxn>
                  <a:cxn ang="0">
                    <a:pos x="13" y="79"/>
                  </a:cxn>
                  <a:cxn ang="0">
                    <a:pos x="27" y="0"/>
                  </a:cxn>
                  <a:cxn ang="0">
                    <a:pos x="84" y="9"/>
                  </a:cxn>
                  <a:cxn ang="0">
                    <a:pos x="71" y="88"/>
                  </a:cxn>
                  <a:cxn ang="0">
                    <a:pos x="58" y="167"/>
                  </a:cxn>
                </a:cxnLst>
                <a:rect l="0" t="0" r="r" b="b"/>
                <a:pathLst>
                  <a:path w="84" h="167">
                    <a:moveTo>
                      <a:pt x="58" y="167"/>
                    </a:moveTo>
                    <a:lnTo>
                      <a:pt x="0" y="158"/>
                    </a:lnTo>
                    <a:lnTo>
                      <a:pt x="13" y="79"/>
                    </a:lnTo>
                    <a:lnTo>
                      <a:pt x="27" y="0"/>
                    </a:lnTo>
                    <a:lnTo>
                      <a:pt x="84" y="9"/>
                    </a:lnTo>
                    <a:lnTo>
                      <a:pt x="71" y="88"/>
                    </a:lnTo>
                    <a:lnTo>
                      <a:pt x="58" y="167"/>
                    </a:lnTo>
                    <a:close/>
                  </a:path>
                </a:pathLst>
              </a:custGeom>
              <a:solidFill>
                <a:srgbClr val="FF0000"/>
              </a:solidFill>
              <a:ln w="9525">
                <a:noFill/>
                <a:round/>
                <a:headEnd/>
                <a:tailEnd/>
              </a:ln>
            </p:spPr>
            <p:txBody>
              <a:bodyPr/>
              <a:lstStyle/>
              <a:p>
                <a:endParaRPr lang="ja-JP" altLang="en-US"/>
              </a:p>
            </p:txBody>
          </p:sp>
          <p:sp>
            <p:nvSpPr>
              <p:cNvPr id="1427" name="Freeform 1262"/>
              <p:cNvSpPr>
                <a:spLocks/>
              </p:cNvSpPr>
              <p:nvPr/>
            </p:nvSpPr>
            <p:spPr bwMode="auto">
              <a:xfrm>
                <a:off x="3513" y="1845"/>
                <a:ext cx="3" cy="10"/>
              </a:xfrm>
              <a:custGeom>
                <a:avLst/>
                <a:gdLst/>
                <a:ahLst/>
                <a:cxnLst>
                  <a:cxn ang="0">
                    <a:pos x="21" y="0"/>
                  </a:cxn>
                  <a:cxn ang="0">
                    <a:pos x="8" y="79"/>
                  </a:cxn>
                  <a:cxn ang="0">
                    <a:pos x="0" y="77"/>
                  </a:cxn>
                  <a:cxn ang="0">
                    <a:pos x="21" y="0"/>
                  </a:cxn>
                </a:cxnLst>
                <a:rect l="0" t="0" r="r" b="b"/>
                <a:pathLst>
                  <a:path w="21" h="79">
                    <a:moveTo>
                      <a:pt x="21" y="0"/>
                    </a:moveTo>
                    <a:lnTo>
                      <a:pt x="8" y="79"/>
                    </a:lnTo>
                    <a:lnTo>
                      <a:pt x="0" y="77"/>
                    </a:lnTo>
                    <a:lnTo>
                      <a:pt x="21" y="0"/>
                    </a:lnTo>
                    <a:close/>
                  </a:path>
                </a:pathLst>
              </a:custGeom>
              <a:solidFill>
                <a:srgbClr val="FF0000"/>
              </a:solidFill>
              <a:ln w="9525">
                <a:noFill/>
                <a:round/>
                <a:headEnd/>
                <a:tailEnd/>
              </a:ln>
            </p:spPr>
            <p:txBody>
              <a:bodyPr/>
              <a:lstStyle/>
              <a:p>
                <a:endParaRPr lang="ja-JP" altLang="en-US"/>
              </a:p>
            </p:txBody>
          </p:sp>
          <p:sp>
            <p:nvSpPr>
              <p:cNvPr id="1428" name="Freeform 1263"/>
              <p:cNvSpPr>
                <a:spLocks/>
              </p:cNvSpPr>
              <p:nvPr/>
            </p:nvSpPr>
            <p:spPr bwMode="auto">
              <a:xfrm>
                <a:off x="3505" y="1833"/>
                <a:ext cx="14" cy="21"/>
              </a:xfrm>
              <a:custGeom>
                <a:avLst/>
                <a:gdLst/>
                <a:ahLst/>
                <a:cxnLst>
                  <a:cxn ang="0">
                    <a:pos x="56" y="170"/>
                  </a:cxn>
                  <a:cxn ang="0">
                    <a:pos x="0" y="154"/>
                  </a:cxn>
                  <a:cxn ang="0">
                    <a:pos x="22" y="77"/>
                  </a:cxn>
                  <a:cxn ang="0">
                    <a:pos x="44" y="0"/>
                  </a:cxn>
                  <a:cxn ang="0">
                    <a:pos x="99" y="16"/>
                  </a:cxn>
                  <a:cxn ang="0">
                    <a:pos x="77" y="93"/>
                  </a:cxn>
                  <a:cxn ang="0">
                    <a:pos x="56" y="170"/>
                  </a:cxn>
                </a:cxnLst>
                <a:rect l="0" t="0" r="r" b="b"/>
                <a:pathLst>
                  <a:path w="99" h="170">
                    <a:moveTo>
                      <a:pt x="56" y="170"/>
                    </a:moveTo>
                    <a:lnTo>
                      <a:pt x="0" y="154"/>
                    </a:lnTo>
                    <a:lnTo>
                      <a:pt x="22" y="77"/>
                    </a:lnTo>
                    <a:lnTo>
                      <a:pt x="44" y="0"/>
                    </a:lnTo>
                    <a:lnTo>
                      <a:pt x="99" y="16"/>
                    </a:lnTo>
                    <a:lnTo>
                      <a:pt x="77" y="93"/>
                    </a:lnTo>
                    <a:lnTo>
                      <a:pt x="56" y="170"/>
                    </a:lnTo>
                    <a:close/>
                  </a:path>
                </a:pathLst>
              </a:custGeom>
              <a:solidFill>
                <a:srgbClr val="FF0000"/>
              </a:solidFill>
              <a:ln w="9525">
                <a:noFill/>
                <a:round/>
                <a:headEnd/>
                <a:tailEnd/>
              </a:ln>
            </p:spPr>
            <p:txBody>
              <a:bodyPr/>
              <a:lstStyle/>
              <a:p>
                <a:endParaRPr lang="ja-JP" altLang="en-US"/>
              </a:p>
            </p:txBody>
          </p:sp>
          <p:sp>
            <p:nvSpPr>
              <p:cNvPr id="1429" name="Freeform 1264"/>
              <p:cNvSpPr>
                <a:spLocks/>
              </p:cNvSpPr>
              <p:nvPr/>
            </p:nvSpPr>
            <p:spPr bwMode="auto">
              <a:xfrm>
                <a:off x="3504" y="1843"/>
                <a:ext cx="4" cy="10"/>
              </a:xfrm>
              <a:custGeom>
                <a:avLst/>
                <a:gdLst/>
                <a:ahLst/>
                <a:cxnLst>
                  <a:cxn ang="0">
                    <a:pos x="30" y="0"/>
                  </a:cxn>
                  <a:cxn ang="0">
                    <a:pos x="8" y="77"/>
                  </a:cxn>
                  <a:cxn ang="0">
                    <a:pos x="0" y="75"/>
                  </a:cxn>
                  <a:cxn ang="0">
                    <a:pos x="30" y="0"/>
                  </a:cxn>
                </a:cxnLst>
                <a:rect l="0" t="0" r="r" b="b"/>
                <a:pathLst>
                  <a:path w="30" h="77">
                    <a:moveTo>
                      <a:pt x="30" y="0"/>
                    </a:moveTo>
                    <a:lnTo>
                      <a:pt x="8" y="77"/>
                    </a:lnTo>
                    <a:lnTo>
                      <a:pt x="0" y="75"/>
                    </a:lnTo>
                    <a:lnTo>
                      <a:pt x="30" y="0"/>
                    </a:lnTo>
                    <a:close/>
                  </a:path>
                </a:pathLst>
              </a:custGeom>
              <a:solidFill>
                <a:srgbClr val="FF0000"/>
              </a:solidFill>
              <a:ln w="9525">
                <a:noFill/>
                <a:round/>
                <a:headEnd/>
                <a:tailEnd/>
              </a:ln>
            </p:spPr>
            <p:txBody>
              <a:bodyPr/>
              <a:lstStyle/>
              <a:p>
                <a:endParaRPr lang="ja-JP" altLang="en-US"/>
              </a:p>
            </p:txBody>
          </p:sp>
          <p:sp>
            <p:nvSpPr>
              <p:cNvPr id="1430" name="Freeform 1265"/>
              <p:cNvSpPr>
                <a:spLocks/>
              </p:cNvSpPr>
              <p:nvPr/>
            </p:nvSpPr>
            <p:spPr bwMode="auto">
              <a:xfrm>
                <a:off x="3496" y="1831"/>
                <a:ext cx="17" cy="21"/>
              </a:xfrm>
              <a:custGeom>
                <a:avLst/>
                <a:gdLst/>
                <a:ahLst/>
                <a:cxnLst>
                  <a:cxn ang="0">
                    <a:pos x="54" y="171"/>
                  </a:cxn>
                  <a:cxn ang="0">
                    <a:pos x="0" y="149"/>
                  </a:cxn>
                  <a:cxn ang="0">
                    <a:pos x="31" y="75"/>
                  </a:cxn>
                  <a:cxn ang="0">
                    <a:pos x="60" y="0"/>
                  </a:cxn>
                  <a:cxn ang="0">
                    <a:pos x="114" y="22"/>
                  </a:cxn>
                  <a:cxn ang="0">
                    <a:pos x="84" y="96"/>
                  </a:cxn>
                  <a:cxn ang="0">
                    <a:pos x="54" y="171"/>
                  </a:cxn>
                </a:cxnLst>
                <a:rect l="0" t="0" r="r" b="b"/>
                <a:pathLst>
                  <a:path w="114" h="171">
                    <a:moveTo>
                      <a:pt x="54" y="171"/>
                    </a:moveTo>
                    <a:lnTo>
                      <a:pt x="0" y="149"/>
                    </a:lnTo>
                    <a:lnTo>
                      <a:pt x="31" y="75"/>
                    </a:lnTo>
                    <a:lnTo>
                      <a:pt x="60" y="0"/>
                    </a:lnTo>
                    <a:lnTo>
                      <a:pt x="114" y="22"/>
                    </a:lnTo>
                    <a:lnTo>
                      <a:pt x="84" y="96"/>
                    </a:lnTo>
                    <a:lnTo>
                      <a:pt x="54" y="171"/>
                    </a:lnTo>
                    <a:close/>
                  </a:path>
                </a:pathLst>
              </a:custGeom>
              <a:solidFill>
                <a:srgbClr val="FF0000"/>
              </a:solidFill>
              <a:ln w="9525">
                <a:noFill/>
                <a:round/>
                <a:headEnd/>
                <a:tailEnd/>
              </a:ln>
            </p:spPr>
            <p:txBody>
              <a:bodyPr/>
              <a:lstStyle/>
              <a:p>
                <a:endParaRPr lang="ja-JP" altLang="en-US"/>
              </a:p>
            </p:txBody>
          </p:sp>
          <p:sp>
            <p:nvSpPr>
              <p:cNvPr id="1431" name="Freeform 1266"/>
              <p:cNvSpPr>
                <a:spLocks/>
              </p:cNvSpPr>
              <p:nvPr/>
            </p:nvSpPr>
            <p:spPr bwMode="auto">
              <a:xfrm>
                <a:off x="3495" y="1840"/>
                <a:ext cx="6" cy="9"/>
              </a:xfrm>
              <a:custGeom>
                <a:avLst/>
                <a:gdLst/>
                <a:ahLst/>
                <a:cxnLst>
                  <a:cxn ang="0">
                    <a:pos x="39" y="0"/>
                  </a:cxn>
                  <a:cxn ang="0">
                    <a:pos x="8" y="74"/>
                  </a:cxn>
                  <a:cxn ang="0">
                    <a:pos x="0" y="71"/>
                  </a:cxn>
                  <a:cxn ang="0">
                    <a:pos x="39" y="0"/>
                  </a:cxn>
                </a:cxnLst>
                <a:rect l="0" t="0" r="r" b="b"/>
                <a:pathLst>
                  <a:path w="39" h="74">
                    <a:moveTo>
                      <a:pt x="39" y="0"/>
                    </a:moveTo>
                    <a:lnTo>
                      <a:pt x="8" y="74"/>
                    </a:lnTo>
                    <a:lnTo>
                      <a:pt x="0" y="71"/>
                    </a:lnTo>
                    <a:lnTo>
                      <a:pt x="39" y="0"/>
                    </a:lnTo>
                    <a:close/>
                  </a:path>
                </a:pathLst>
              </a:custGeom>
              <a:solidFill>
                <a:srgbClr val="FF0000"/>
              </a:solidFill>
              <a:ln w="9525">
                <a:noFill/>
                <a:round/>
                <a:headEnd/>
                <a:tailEnd/>
              </a:ln>
            </p:spPr>
            <p:txBody>
              <a:bodyPr/>
              <a:lstStyle/>
              <a:p>
                <a:endParaRPr lang="ja-JP" altLang="en-US"/>
              </a:p>
            </p:txBody>
          </p:sp>
          <p:sp>
            <p:nvSpPr>
              <p:cNvPr id="1432" name="Freeform 1267"/>
              <p:cNvSpPr>
                <a:spLocks/>
              </p:cNvSpPr>
              <p:nvPr/>
            </p:nvSpPr>
            <p:spPr bwMode="auto">
              <a:xfrm>
                <a:off x="3488" y="1828"/>
                <a:ext cx="18" cy="21"/>
              </a:xfrm>
              <a:custGeom>
                <a:avLst/>
                <a:gdLst/>
                <a:ahLst/>
                <a:cxnLst>
                  <a:cxn ang="0">
                    <a:pos x="51" y="169"/>
                  </a:cxn>
                  <a:cxn ang="0">
                    <a:pos x="0" y="142"/>
                  </a:cxn>
                  <a:cxn ang="0">
                    <a:pos x="39" y="72"/>
                  </a:cxn>
                  <a:cxn ang="0">
                    <a:pos x="77" y="0"/>
                  </a:cxn>
                  <a:cxn ang="0">
                    <a:pos x="127" y="27"/>
                  </a:cxn>
                  <a:cxn ang="0">
                    <a:pos x="90" y="98"/>
                  </a:cxn>
                  <a:cxn ang="0">
                    <a:pos x="51" y="169"/>
                  </a:cxn>
                </a:cxnLst>
                <a:rect l="0" t="0" r="r" b="b"/>
                <a:pathLst>
                  <a:path w="127" h="169">
                    <a:moveTo>
                      <a:pt x="51" y="169"/>
                    </a:moveTo>
                    <a:lnTo>
                      <a:pt x="0" y="142"/>
                    </a:lnTo>
                    <a:lnTo>
                      <a:pt x="39" y="72"/>
                    </a:lnTo>
                    <a:lnTo>
                      <a:pt x="77" y="0"/>
                    </a:lnTo>
                    <a:lnTo>
                      <a:pt x="127" y="27"/>
                    </a:lnTo>
                    <a:lnTo>
                      <a:pt x="90" y="98"/>
                    </a:lnTo>
                    <a:lnTo>
                      <a:pt x="51" y="169"/>
                    </a:lnTo>
                    <a:close/>
                  </a:path>
                </a:pathLst>
              </a:custGeom>
              <a:solidFill>
                <a:srgbClr val="FF0000"/>
              </a:solidFill>
              <a:ln w="9525">
                <a:noFill/>
                <a:round/>
                <a:headEnd/>
                <a:tailEnd/>
              </a:ln>
            </p:spPr>
            <p:txBody>
              <a:bodyPr/>
              <a:lstStyle/>
              <a:p>
                <a:endParaRPr lang="ja-JP" altLang="en-US"/>
              </a:p>
            </p:txBody>
          </p:sp>
          <p:sp>
            <p:nvSpPr>
              <p:cNvPr id="1433" name="Freeform 1268"/>
              <p:cNvSpPr>
                <a:spLocks/>
              </p:cNvSpPr>
              <p:nvPr/>
            </p:nvSpPr>
            <p:spPr bwMode="auto">
              <a:xfrm>
                <a:off x="3487" y="1837"/>
                <a:ext cx="6" cy="9"/>
              </a:xfrm>
              <a:custGeom>
                <a:avLst/>
                <a:gdLst/>
                <a:ahLst/>
                <a:cxnLst>
                  <a:cxn ang="0">
                    <a:pos x="45" y="0"/>
                  </a:cxn>
                  <a:cxn ang="0">
                    <a:pos x="6" y="70"/>
                  </a:cxn>
                  <a:cxn ang="0">
                    <a:pos x="0" y="66"/>
                  </a:cxn>
                  <a:cxn ang="0">
                    <a:pos x="45" y="0"/>
                  </a:cxn>
                </a:cxnLst>
                <a:rect l="0" t="0" r="r" b="b"/>
                <a:pathLst>
                  <a:path w="45" h="70">
                    <a:moveTo>
                      <a:pt x="45" y="0"/>
                    </a:moveTo>
                    <a:lnTo>
                      <a:pt x="6" y="70"/>
                    </a:lnTo>
                    <a:lnTo>
                      <a:pt x="0" y="66"/>
                    </a:lnTo>
                    <a:lnTo>
                      <a:pt x="45" y="0"/>
                    </a:lnTo>
                    <a:close/>
                  </a:path>
                </a:pathLst>
              </a:custGeom>
              <a:solidFill>
                <a:srgbClr val="FF0000"/>
              </a:solidFill>
              <a:ln w="9525">
                <a:noFill/>
                <a:round/>
                <a:headEnd/>
                <a:tailEnd/>
              </a:ln>
            </p:spPr>
            <p:txBody>
              <a:bodyPr/>
              <a:lstStyle/>
              <a:p>
                <a:endParaRPr lang="ja-JP" altLang="en-US"/>
              </a:p>
            </p:txBody>
          </p:sp>
          <p:sp>
            <p:nvSpPr>
              <p:cNvPr id="1434" name="Freeform 1269"/>
              <p:cNvSpPr>
                <a:spLocks/>
              </p:cNvSpPr>
              <p:nvPr/>
            </p:nvSpPr>
            <p:spPr bwMode="auto">
              <a:xfrm>
                <a:off x="3480" y="1825"/>
                <a:ext cx="20" cy="20"/>
              </a:xfrm>
              <a:custGeom>
                <a:avLst/>
                <a:gdLst/>
                <a:ahLst/>
                <a:cxnLst>
                  <a:cxn ang="0">
                    <a:pos x="48" y="166"/>
                  </a:cxn>
                  <a:cxn ang="0">
                    <a:pos x="0" y="134"/>
                  </a:cxn>
                  <a:cxn ang="0">
                    <a:pos x="45" y="68"/>
                  </a:cxn>
                  <a:cxn ang="0">
                    <a:pos x="90" y="0"/>
                  </a:cxn>
                  <a:cxn ang="0">
                    <a:pos x="137" y="32"/>
                  </a:cxn>
                  <a:cxn ang="0">
                    <a:pos x="93" y="100"/>
                  </a:cxn>
                  <a:cxn ang="0">
                    <a:pos x="48" y="166"/>
                  </a:cxn>
                </a:cxnLst>
                <a:rect l="0" t="0" r="r" b="b"/>
                <a:pathLst>
                  <a:path w="137" h="166">
                    <a:moveTo>
                      <a:pt x="48" y="166"/>
                    </a:moveTo>
                    <a:lnTo>
                      <a:pt x="0" y="134"/>
                    </a:lnTo>
                    <a:lnTo>
                      <a:pt x="45" y="68"/>
                    </a:lnTo>
                    <a:lnTo>
                      <a:pt x="90" y="0"/>
                    </a:lnTo>
                    <a:lnTo>
                      <a:pt x="137" y="32"/>
                    </a:lnTo>
                    <a:lnTo>
                      <a:pt x="93" y="100"/>
                    </a:lnTo>
                    <a:lnTo>
                      <a:pt x="48" y="166"/>
                    </a:lnTo>
                    <a:close/>
                  </a:path>
                </a:pathLst>
              </a:custGeom>
              <a:solidFill>
                <a:srgbClr val="FF0000"/>
              </a:solidFill>
              <a:ln w="9525">
                <a:noFill/>
                <a:round/>
                <a:headEnd/>
                <a:tailEnd/>
              </a:ln>
            </p:spPr>
            <p:txBody>
              <a:bodyPr/>
              <a:lstStyle/>
              <a:p>
                <a:endParaRPr lang="ja-JP" altLang="en-US"/>
              </a:p>
            </p:txBody>
          </p:sp>
          <p:sp>
            <p:nvSpPr>
              <p:cNvPr id="1435" name="Freeform 1270"/>
              <p:cNvSpPr>
                <a:spLocks/>
              </p:cNvSpPr>
              <p:nvPr/>
            </p:nvSpPr>
            <p:spPr bwMode="auto">
              <a:xfrm>
                <a:off x="3479" y="1833"/>
                <a:ext cx="8" cy="8"/>
              </a:xfrm>
              <a:custGeom>
                <a:avLst/>
                <a:gdLst/>
                <a:ahLst/>
                <a:cxnLst>
                  <a:cxn ang="0">
                    <a:pos x="51" y="0"/>
                  </a:cxn>
                  <a:cxn ang="0">
                    <a:pos x="6" y="66"/>
                  </a:cxn>
                  <a:cxn ang="0">
                    <a:pos x="0" y="61"/>
                  </a:cxn>
                  <a:cxn ang="0">
                    <a:pos x="51" y="0"/>
                  </a:cxn>
                </a:cxnLst>
                <a:rect l="0" t="0" r="r" b="b"/>
                <a:pathLst>
                  <a:path w="51" h="66">
                    <a:moveTo>
                      <a:pt x="51" y="0"/>
                    </a:moveTo>
                    <a:lnTo>
                      <a:pt x="6" y="66"/>
                    </a:lnTo>
                    <a:lnTo>
                      <a:pt x="0" y="61"/>
                    </a:lnTo>
                    <a:lnTo>
                      <a:pt x="51" y="0"/>
                    </a:lnTo>
                    <a:close/>
                  </a:path>
                </a:pathLst>
              </a:custGeom>
              <a:solidFill>
                <a:srgbClr val="FF0000"/>
              </a:solidFill>
              <a:ln w="9525">
                <a:noFill/>
                <a:round/>
                <a:headEnd/>
                <a:tailEnd/>
              </a:ln>
            </p:spPr>
            <p:txBody>
              <a:bodyPr/>
              <a:lstStyle/>
              <a:p>
                <a:endParaRPr lang="ja-JP" altLang="en-US"/>
              </a:p>
            </p:txBody>
          </p:sp>
          <p:sp>
            <p:nvSpPr>
              <p:cNvPr id="1436" name="Freeform 1271"/>
              <p:cNvSpPr>
                <a:spLocks/>
              </p:cNvSpPr>
              <p:nvPr/>
            </p:nvSpPr>
            <p:spPr bwMode="auto">
              <a:xfrm>
                <a:off x="3473" y="1821"/>
                <a:ext cx="21" cy="20"/>
              </a:xfrm>
              <a:custGeom>
                <a:avLst/>
                <a:gdLst/>
                <a:ahLst/>
                <a:cxnLst>
                  <a:cxn ang="0">
                    <a:pos x="45" y="160"/>
                  </a:cxn>
                  <a:cxn ang="0">
                    <a:pos x="0" y="124"/>
                  </a:cxn>
                  <a:cxn ang="0">
                    <a:pos x="51" y="62"/>
                  </a:cxn>
                  <a:cxn ang="0">
                    <a:pos x="102" y="0"/>
                  </a:cxn>
                  <a:cxn ang="0">
                    <a:pos x="147" y="37"/>
                  </a:cxn>
                  <a:cxn ang="0">
                    <a:pos x="96" y="99"/>
                  </a:cxn>
                  <a:cxn ang="0">
                    <a:pos x="45" y="160"/>
                  </a:cxn>
                </a:cxnLst>
                <a:rect l="0" t="0" r="r" b="b"/>
                <a:pathLst>
                  <a:path w="147" h="160">
                    <a:moveTo>
                      <a:pt x="45" y="160"/>
                    </a:moveTo>
                    <a:lnTo>
                      <a:pt x="0" y="124"/>
                    </a:lnTo>
                    <a:lnTo>
                      <a:pt x="51" y="62"/>
                    </a:lnTo>
                    <a:lnTo>
                      <a:pt x="102" y="0"/>
                    </a:lnTo>
                    <a:lnTo>
                      <a:pt x="147" y="37"/>
                    </a:lnTo>
                    <a:lnTo>
                      <a:pt x="96" y="99"/>
                    </a:lnTo>
                    <a:lnTo>
                      <a:pt x="45" y="160"/>
                    </a:lnTo>
                    <a:close/>
                  </a:path>
                </a:pathLst>
              </a:custGeom>
              <a:solidFill>
                <a:srgbClr val="FF0000"/>
              </a:solidFill>
              <a:ln w="9525">
                <a:noFill/>
                <a:round/>
                <a:headEnd/>
                <a:tailEnd/>
              </a:ln>
            </p:spPr>
            <p:txBody>
              <a:bodyPr/>
              <a:lstStyle/>
              <a:p>
                <a:endParaRPr lang="ja-JP" altLang="en-US"/>
              </a:p>
            </p:txBody>
          </p:sp>
          <p:sp>
            <p:nvSpPr>
              <p:cNvPr id="1437" name="Freeform 1272"/>
              <p:cNvSpPr>
                <a:spLocks/>
              </p:cNvSpPr>
              <p:nvPr/>
            </p:nvSpPr>
            <p:spPr bwMode="auto">
              <a:xfrm>
                <a:off x="3472" y="1828"/>
                <a:ext cx="8" cy="8"/>
              </a:xfrm>
              <a:custGeom>
                <a:avLst/>
                <a:gdLst/>
                <a:ahLst/>
                <a:cxnLst>
                  <a:cxn ang="0">
                    <a:pos x="57" y="0"/>
                  </a:cxn>
                  <a:cxn ang="0">
                    <a:pos x="6" y="62"/>
                  </a:cxn>
                  <a:cxn ang="0">
                    <a:pos x="0" y="57"/>
                  </a:cxn>
                  <a:cxn ang="0">
                    <a:pos x="57" y="0"/>
                  </a:cxn>
                </a:cxnLst>
                <a:rect l="0" t="0" r="r" b="b"/>
                <a:pathLst>
                  <a:path w="57" h="62">
                    <a:moveTo>
                      <a:pt x="57" y="0"/>
                    </a:moveTo>
                    <a:lnTo>
                      <a:pt x="6" y="62"/>
                    </a:lnTo>
                    <a:lnTo>
                      <a:pt x="0" y="57"/>
                    </a:lnTo>
                    <a:lnTo>
                      <a:pt x="57" y="0"/>
                    </a:lnTo>
                    <a:close/>
                  </a:path>
                </a:pathLst>
              </a:custGeom>
              <a:solidFill>
                <a:srgbClr val="FF0000"/>
              </a:solidFill>
              <a:ln w="9525">
                <a:noFill/>
                <a:round/>
                <a:headEnd/>
                <a:tailEnd/>
              </a:ln>
            </p:spPr>
            <p:txBody>
              <a:bodyPr/>
              <a:lstStyle/>
              <a:p>
                <a:endParaRPr lang="ja-JP" altLang="en-US"/>
              </a:p>
            </p:txBody>
          </p:sp>
          <p:sp>
            <p:nvSpPr>
              <p:cNvPr id="1438" name="Freeform 1273"/>
              <p:cNvSpPr>
                <a:spLocks/>
              </p:cNvSpPr>
              <p:nvPr/>
            </p:nvSpPr>
            <p:spPr bwMode="auto">
              <a:xfrm>
                <a:off x="3466" y="1816"/>
                <a:ext cx="22" cy="19"/>
              </a:xfrm>
              <a:custGeom>
                <a:avLst/>
                <a:gdLst/>
                <a:ahLst/>
                <a:cxnLst>
                  <a:cxn ang="0">
                    <a:pos x="41" y="155"/>
                  </a:cxn>
                  <a:cxn ang="0">
                    <a:pos x="0" y="114"/>
                  </a:cxn>
                  <a:cxn ang="0">
                    <a:pos x="57" y="57"/>
                  </a:cxn>
                  <a:cxn ang="0">
                    <a:pos x="114" y="0"/>
                  </a:cxn>
                  <a:cxn ang="0">
                    <a:pos x="156" y="41"/>
                  </a:cxn>
                  <a:cxn ang="0">
                    <a:pos x="98" y="98"/>
                  </a:cxn>
                  <a:cxn ang="0">
                    <a:pos x="41" y="155"/>
                  </a:cxn>
                </a:cxnLst>
                <a:rect l="0" t="0" r="r" b="b"/>
                <a:pathLst>
                  <a:path w="156" h="155">
                    <a:moveTo>
                      <a:pt x="41" y="155"/>
                    </a:moveTo>
                    <a:lnTo>
                      <a:pt x="0" y="114"/>
                    </a:lnTo>
                    <a:lnTo>
                      <a:pt x="57" y="57"/>
                    </a:lnTo>
                    <a:lnTo>
                      <a:pt x="114" y="0"/>
                    </a:lnTo>
                    <a:lnTo>
                      <a:pt x="156" y="41"/>
                    </a:lnTo>
                    <a:lnTo>
                      <a:pt x="98" y="98"/>
                    </a:lnTo>
                    <a:lnTo>
                      <a:pt x="41" y="155"/>
                    </a:lnTo>
                    <a:close/>
                  </a:path>
                </a:pathLst>
              </a:custGeom>
              <a:solidFill>
                <a:srgbClr val="FF0000"/>
              </a:solidFill>
              <a:ln w="9525">
                <a:noFill/>
                <a:round/>
                <a:headEnd/>
                <a:tailEnd/>
              </a:ln>
            </p:spPr>
            <p:txBody>
              <a:bodyPr/>
              <a:lstStyle/>
              <a:p>
                <a:endParaRPr lang="ja-JP" altLang="en-US"/>
              </a:p>
            </p:txBody>
          </p:sp>
          <p:sp>
            <p:nvSpPr>
              <p:cNvPr id="1439" name="Freeform 1274"/>
              <p:cNvSpPr>
                <a:spLocks/>
              </p:cNvSpPr>
              <p:nvPr/>
            </p:nvSpPr>
            <p:spPr bwMode="auto">
              <a:xfrm>
                <a:off x="3465" y="1823"/>
                <a:ext cx="9" cy="7"/>
              </a:xfrm>
              <a:custGeom>
                <a:avLst/>
                <a:gdLst/>
                <a:ahLst/>
                <a:cxnLst>
                  <a:cxn ang="0">
                    <a:pos x="62" y="0"/>
                  </a:cxn>
                  <a:cxn ang="0">
                    <a:pos x="5" y="57"/>
                  </a:cxn>
                  <a:cxn ang="0">
                    <a:pos x="0" y="51"/>
                  </a:cxn>
                  <a:cxn ang="0">
                    <a:pos x="62" y="0"/>
                  </a:cxn>
                </a:cxnLst>
                <a:rect l="0" t="0" r="r" b="b"/>
                <a:pathLst>
                  <a:path w="62" h="57">
                    <a:moveTo>
                      <a:pt x="62" y="0"/>
                    </a:moveTo>
                    <a:lnTo>
                      <a:pt x="5" y="57"/>
                    </a:lnTo>
                    <a:lnTo>
                      <a:pt x="0" y="51"/>
                    </a:lnTo>
                    <a:lnTo>
                      <a:pt x="62" y="0"/>
                    </a:lnTo>
                    <a:close/>
                  </a:path>
                </a:pathLst>
              </a:custGeom>
              <a:solidFill>
                <a:srgbClr val="FF0000"/>
              </a:solidFill>
              <a:ln w="9525">
                <a:noFill/>
                <a:round/>
                <a:headEnd/>
                <a:tailEnd/>
              </a:ln>
            </p:spPr>
            <p:txBody>
              <a:bodyPr/>
              <a:lstStyle/>
              <a:p>
                <a:endParaRPr lang="ja-JP" altLang="en-US"/>
              </a:p>
            </p:txBody>
          </p:sp>
          <p:sp>
            <p:nvSpPr>
              <p:cNvPr id="1440" name="Freeform 1275"/>
              <p:cNvSpPr>
                <a:spLocks/>
              </p:cNvSpPr>
              <p:nvPr/>
            </p:nvSpPr>
            <p:spPr bwMode="auto">
              <a:xfrm>
                <a:off x="3460" y="1811"/>
                <a:ext cx="23" cy="19"/>
              </a:xfrm>
              <a:custGeom>
                <a:avLst/>
                <a:gdLst/>
                <a:ahLst/>
                <a:cxnLst>
                  <a:cxn ang="0">
                    <a:pos x="38" y="147"/>
                  </a:cxn>
                  <a:cxn ang="0">
                    <a:pos x="0" y="102"/>
                  </a:cxn>
                  <a:cxn ang="0">
                    <a:pos x="63" y="51"/>
                  </a:cxn>
                  <a:cxn ang="0">
                    <a:pos x="124" y="0"/>
                  </a:cxn>
                  <a:cxn ang="0">
                    <a:pos x="163" y="45"/>
                  </a:cxn>
                  <a:cxn ang="0">
                    <a:pos x="100" y="96"/>
                  </a:cxn>
                  <a:cxn ang="0">
                    <a:pos x="38" y="147"/>
                  </a:cxn>
                </a:cxnLst>
                <a:rect l="0" t="0" r="r" b="b"/>
                <a:pathLst>
                  <a:path w="163" h="147">
                    <a:moveTo>
                      <a:pt x="38" y="147"/>
                    </a:moveTo>
                    <a:lnTo>
                      <a:pt x="0" y="102"/>
                    </a:lnTo>
                    <a:lnTo>
                      <a:pt x="63" y="51"/>
                    </a:lnTo>
                    <a:lnTo>
                      <a:pt x="124" y="0"/>
                    </a:lnTo>
                    <a:lnTo>
                      <a:pt x="163" y="45"/>
                    </a:lnTo>
                    <a:lnTo>
                      <a:pt x="100" y="96"/>
                    </a:lnTo>
                    <a:lnTo>
                      <a:pt x="38" y="147"/>
                    </a:lnTo>
                    <a:close/>
                  </a:path>
                </a:pathLst>
              </a:custGeom>
              <a:solidFill>
                <a:srgbClr val="FF0000"/>
              </a:solidFill>
              <a:ln w="9525">
                <a:noFill/>
                <a:round/>
                <a:headEnd/>
                <a:tailEnd/>
              </a:ln>
            </p:spPr>
            <p:txBody>
              <a:bodyPr/>
              <a:lstStyle/>
              <a:p>
                <a:endParaRPr lang="ja-JP" altLang="en-US"/>
              </a:p>
            </p:txBody>
          </p:sp>
          <p:sp>
            <p:nvSpPr>
              <p:cNvPr id="1441" name="Freeform 1276"/>
              <p:cNvSpPr>
                <a:spLocks/>
              </p:cNvSpPr>
              <p:nvPr/>
            </p:nvSpPr>
            <p:spPr bwMode="auto">
              <a:xfrm>
                <a:off x="3459" y="1818"/>
                <a:ext cx="10" cy="6"/>
              </a:xfrm>
              <a:custGeom>
                <a:avLst/>
                <a:gdLst/>
                <a:ahLst/>
                <a:cxnLst>
                  <a:cxn ang="0">
                    <a:pos x="67" y="0"/>
                  </a:cxn>
                  <a:cxn ang="0">
                    <a:pos x="4" y="51"/>
                  </a:cxn>
                  <a:cxn ang="0">
                    <a:pos x="0" y="45"/>
                  </a:cxn>
                  <a:cxn ang="0">
                    <a:pos x="67" y="0"/>
                  </a:cxn>
                </a:cxnLst>
                <a:rect l="0" t="0" r="r" b="b"/>
                <a:pathLst>
                  <a:path w="67" h="51">
                    <a:moveTo>
                      <a:pt x="67" y="0"/>
                    </a:moveTo>
                    <a:lnTo>
                      <a:pt x="4" y="51"/>
                    </a:lnTo>
                    <a:lnTo>
                      <a:pt x="0" y="45"/>
                    </a:lnTo>
                    <a:lnTo>
                      <a:pt x="67" y="0"/>
                    </a:lnTo>
                    <a:close/>
                  </a:path>
                </a:pathLst>
              </a:custGeom>
              <a:solidFill>
                <a:srgbClr val="FF0000"/>
              </a:solidFill>
              <a:ln w="9525">
                <a:noFill/>
                <a:round/>
                <a:headEnd/>
                <a:tailEnd/>
              </a:ln>
            </p:spPr>
            <p:txBody>
              <a:bodyPr/>
              <a:lstStyle/>
              <a:p>
                <a:endParaRPr lang="ja-JP" altLang="en-US"/>
              </a:p>
            </p:txBody>
          </p:sp>
          <p:sp>
            <p:nvSpPr>
              <p:cNvPr id="1442" name="Freeform 1277"/>
              <p:cNvSpPr>
                <a:spLocks/>
              </p:cNvSpPr>
              <p:nvPr/>
            </p:nvSpPr>
            <p:spPr bwMode="auto">
              <a:xfrm>
                <a:off x="3455" y="1806"/>
                <a:ext cx="24" cy="17"/>
              </a:xfrm>
              <a:custGeom>
                <a:avLst/>
                <a:gdLst/>
                <a:ahLst/>
                <a:cxnLst>
                  <a:cxn ang="0">
                    <a:pos x="33" y="138"/>
                  </a:cxn>
                  <a:cxn ang="0">
                    <a:pos x="0" y="89"/>
                  </a:cxn>
                  <a:cxn ang="0">
                    <a:pos x="66" y="44"/>
                  </a:cxn>
                  <a:cxn ang="0">
                    <a:pos x="133" y="0"/>
                  </a:cxn>
                  <a:cxn ang="0">
                    <a:pos x="167" y="48"/>
                  </a:cxn>
                  <a:cxn ang="0">
                    <a:pos x="100" y="93"/>
                  </a:cxn>
                  <a:cxn ang="0">
                    <a:pos x="33" y="138"/>
                  </a:cxn>
                </a:cxnLst>
                <a:rect l="0" t="0" r="r" b="b"/>
                <a:pathLst>
                  <a:path w="167" h="138">
                    <a:moveTo>
                      <a:pt x="33" y="138"/>
                    </a:moveTo>
                    <a:lnTo>
                      <a:pt x="0" y="89"/>
                    </a:lnTo>
                    <a:lnTo>
                      <a:pt x="66" y="44"/>
                    </a:lnTo>
                    <a:lnTo>
                      <a:pt x="133" y="0"/>
                    </a:lnTo>
                    <a:lnTo>
                      <a:pt x="167" y="48"/>
                    </a:lnTo>
                    <a:lnTo>
                      <a:pt x="100" y="93"/>
                    </a:lnTo>
                    <a:lnTo>
                      <a:pt x="33" y="138"/>
                    </a:lnTo>
                    <a:close/>
                  </a:path>
                </a:pathLst>
              </a:custGeom>
              <a:solidFill>
                <a:srgbClr val="FF0000"/>
              </a:solidFill>
              <a:ln w="9525">
                <a:noFill/>
                <a:round/>
                <a:headEnd/>
                <a:tailEnd/>
              </a:ln>
            </p:spPr>
            <p:txBody>
              <a:bodyPr/>
              <a:lstStyle/>
              <a:p>
                <a:endParaRPr lang="ja-JP" altLang="en-US"/>
              </a:p>
            </p:txBody>
          </p:sp>
          <p:sp>
            <p:nvSpPr>
              <p:cNvPr id="1443" name="Freeform 1278"/>
              <p:cNvSpPr>
                <a:spLocks/>
              </p:cNvSpPr>
              <p:nvPr/>
            </p:nvSpPr>
            <p:spPr bwMode="auto">
              <a:xfrm>
                <a:off x="3454" y="1811"/>
                <a:ext cx="10" cy="6"/>
              </a:xfrm>
              <a:custGeom>
                <a:avLst/>
                <a:gdLst/>
                <a:ahLst/>
                <a:cxnLst>
                  <a:cxn ang="0">
                    <a:pos x="70" y="0"/>
                  </a:cxn>
                  <a:cxn ang="0">
                    <a:pos x="4" y="45"/>
                  </a:cxn>
                  <a:cxn ang="0">
                    <a:pos x="0" y="39"/>
                  </a:cxn>
                  <a:cxn ang="0">
                    <a:pos x="70" y="0"/>
                  </a:cxn>
                </a:cxnLst>
                <a:rect l="0" t="0" r="r" b="b"/>
                <a:pathLst>
                  <a:path w="70" h="45">
                    <a:moveTo>
                      <a:pt x="70" y="0"/>
                    </a:moveTo>
                    <a:lnTo>
                      <a:pt x="4" y="45"/>
                    </a:lnTo>
                    <a:lnTo>
                      <a:pt x="0" y="39"/>
                    </a:lnTo>
                    <a:lnTo>
                      <a:pt x="70" y="0"/>
                    </a:lnTo>
                    <a:close/>
                  </a:path>
                </a:pathLst>
              </a:custGeom>
              <a:solidFill>
                <a:srgbClr val="FF0000"/>
              </a:solidFill>
              <a:ln w="9525">
                <a:noFill/>
                <a:round/>
                <a:headEnd/>
                <a:tailEnd/>
              </a:ln>
            </p:spPr>
            <p:txBody>
              <a:bodyPr/>
              <a:lstStyle/>
              <a:p>
                <a:endParaRPr lang="ja-JP" altLang="en-US"/>
              </a:p>
            </p:txBody>
          </p:sp>
          <p:sp>
            <p:nvSpPr>
              <p:cNvPr id="1444" name="Freeform 1279"/>
              <p:cNvSpPr>
                <a:spLocks/>
              </p:cNvSpPr>
              <p:nvPr/>
            </p:nvSpPr>
            <p:spPr bwMode="auto">
              <a:xfrm>
                <a:off x="3450" y="1800"/>
                <a:ext cx="24" cy="16"/>
              </a:xfrm>
              <a:custGeom>
                <a:avLst/>
                <a:gdLst/>
                <a:ahLst/>
                <a:cxnLst>
                  <a:cxn ang="0">
                    <a:pos x="30" y="130"/>
                  </a:cxn>
                  <a:cxn ang="0">
                    <a:pos x="0" y="78"/>
                  </a:cxn>
                  <a:cxn ang="0">
                    <a:pos x="71" y="39"/>
                  </a:cxn>
                  <a:cxn ang="0">
                    <a:pos x="141" y="0"/>
                  </a:cxn>
                  <a:cxn ang="0">
                    <a:pos x="171" y="53"/>
                  </a:cxn>
                  <a:cxn ang="0">
                    <a:pos x="100" y="91"/>
                  </a:cxn>
                  <a:cxn ang="0">
                    <a:pos x="30" y="130"/>
                  </a:cxn>
                </a:cxnLst>
                <a:rect l="0" t="0" r="r" b="b"/>
                <a:pathLst>
                  <a:path w="171" h="130">
                    <a:moveTo>
                      <a:pt x="30" y="130"/>
                    </a:moveTo>
                    <a:lnTo>
                      <a:pt x="0" y="78"/>
                    </a:lnTo>
                    <a:lnTo>
                      <a:pt x="71" y="39"/>
                    </a:lnTo>
                    <a:lnTo>
                      <a:pt x="141" y="0"/>
                    </a:lnTo>
                    <a:lnTo>
                      <a:pt x="171" y="53"/>
                    </a:lnTo>
                    <a:lnTo>
                      <a:pt x="100" y="91"/>
                    </a:lnTo>
                    <a:lnTo>
                      <a:pt x="30" y="130"/>
                    </a:lnTo>
                    <a:close/>
                  </a:path>
                </a:pathLst>
              </a:custGeom>
              <a:solidFill>
                <a:srgbClr val="FF0000"/>
              </a:solidFill>
              <a:ln w="9525">
                <a:noFill/>
                <a:round/>
                <a:headEnd/>
                <a:tailEnd/>
              </a:ln>
            </p:spPr>
            <p:txBody>
              <a:bodyPr/>
              <a:lstStyle/>
              <a:p>
                <a:endParaRPr lang="ja-JP" altLang="en-US"/>
              </a:p>
            </p:txBody>
          </p:sp>
          <p:sp>
            <p:nvSpPr>
              <p:cNvPr id="1445" name="Freeform 1280"/>
              <p:cNvSpPr>
                <a:spLocks/>
              </p:cNvSpPr>
              <p:nvPr/>
            </p:nvSpPr>
            <p:spPr bwMode="auto">
              <a:xfrm>
                <a:off x="3449" y="1805"/>
                <a:ext cx="11" cy="5"/>
              </a:xfrm>
              <a:custGeom>
                <a:avLst/>
                <a:gdLst/>
                <a:ahLst/>
                <a:cxnLst>
                  <a:cxn ang="0">
                    <a:pos x="74" y="0"/>
                  </a:cxn>
                  <a:cxn ang="0">
                    <a:pos x="3" y="39"/>
                  </a:cxn>
                  <a:cxn ang="0">
                    <a:pos x="0" y="33"/>
                  </a:cxn>
                  <a:cxn ang="0">
                    <a:pos x="74" y="0"/>
                  </a:cxn>
                </a:cxnLst>
                <a:rect l="0" t="0" r="r" b="b"/>
                <a:pathLst>
                  <a:path w="74" h="39">
                    <a:moveTo>
                      <a:pt x="74" y="0"/>
                    </a:moveTo>
                    <a:lnTo>
                      <a:pt x="3" y="39"/>
                    </a:lnTo>
                    <a:lnTo>
                      <a:pt x="0" y="33"/>
                    </a:lnTo>
                    <a:lnTo>
                      <a:pt x="74" y="0"/>
                    </a:lnTo>
                    <a:close/>
                  </a:path>
                </a:pathLst>
              </a:custGeom>
              <a:solidFill>
                <a:srgbClr val="FF0000"/>
              </a:solidFill>
              <a:ln w="9525">
                <a:noFill/>
                <a:round/>
                <a:headEnd/>
                <a:tailEnd/>
              </a:ln>
            </p:spPr>
            <p:txBody>
              <a:bodyPr/>
              <a:lstStyle/>
              <a:p>
                <a:endParaRPr lang="ja-JP" altLang="en-US"/>
              </a:p>
            </p:txBody>
          </p:sp>
          <p:sp>
            <p:nvSpPr>
              <p:cNvPr id="1446" name="Freeform 1281"/>
              <p:cNvSpPr>
                <a:spLocks/>
              </p:cNvSpPr>
              <p:nvPr/>
            </p:nvSpPr>
            <p:spPr bwMode="auto">
              <a:xfrm>
                <a:off x="3446" y="1794"/>
                <a:ext cx="25" cy="15"/>
              </a:xfrm>
              <a:custGeom>
                <a:avLst/>
                <a:gdLst/>
                <a:ahLst/>
                <a:cxnLst>
                  <a:cxn ang="0">
                    <a:pos x="25" y="120"/>
                  </a:cxn>
                  <a:cxn ang="0">
                    <a:pos x="0" y="64"/>
                  </a:cxn>
                  <a:cxn ang="0">
                    <a:pos x="75" y="32"/>
                  </a:cxn>
                  <a:cxn ang="0">
                    <a:pos x="149" y="0"/>
                  </a:cxn>
                  <a:cxn ang="0">
                    <a:pos x="173" y="54"/>
                  </a:cxn>
                  <a:cxn ang="0">
                    <a:pos x="99" y="87"/>
                  </a:cxn>
                  <a:cxn ang="0">
                    <a:pos x="25" y="120"/>
                  </a:cxn>
                </a:cxnLst>
                <a:rect l="0" t="0" r="r" b="b"/>
                <a:pathLst>
                  <a:path w="173" h="120">
                    <a:moveTo>
                      <a:pt x="25" y="120"/>
                    </a:moveTo>
                    <a:lnTo>
                      <a:pt x="0" y="64"/>
                    </a:lnTo>
                    <a:lnTo>
                      <a:pt x="75" y="32"/>
                    </a:lnTo>
                    <a:lnTo>
                      <a:pt x="149" y="0"/>
                    </a:lnTo>
                    <a:lnTo>
                      <a:pt x="173" y="54"/>
                    </a:lnTo>
                    <a:lnTo>
                      <a:pt x="99" y="87"/>
                    </a:lnTo>
                    <a:lnTo>
                      <a:pt x="25" y="120"/>
                    </a:lnTo>
                    <a:close/>
                  </a:path>
                </a:pathLst>
              </a:custGeom>
              <a:solidFill>
                <a:srgbClr val="FF0000"/>
              </a:solidFill>
              <a:ln w="9525">
                <a:noFill/>
                <a:round/>
                <a:headEnd/>
                <a:tailEnd/>
              </a:ln>
            </p:spPr>
            <p:txBody>
              <a:bodyPr/>
              <a:lstStyle/>
              <a:p>
                <a:endParaRPr lang="ja-JP" altLang="en-US"/>
              </a:p>
            </p:txBody>
          </p:sp>
          <p:sp>
            <p:nvSpPr>
              <p:cNvPr id="1447" name="Freeform 1282"/>
              <p:cNvSpPr>
                <a:spLocks/>
              </p:cNvSpPr>
              <p:nvPr/>
            </p:nvSpPr>
            <p:spPr bwMode="auto">
              <a:xfrm>
                <a:off x="3446" y="1798"/>
                <a:ext cx="11" cy="4"/>
              </a:xfrm>
              <a:custGeom>
                <a:avLst/>
                <a:gdLst/>
                <a:ahLst/>
                <a:cxnLst>
                  <a:cxn ang="0">
                    <a:pos x="77" y="0"/>
                  </a:cxn>
                  <a:cxn ang="0">
                    <a:pos x="2" y="32"/>
                  </a:cxn>
                  <a:cxn ang="0">
                    <a:pos x="0" y="26"/>
                  </a:cxn>
                  <a:cxn ang="0">
                    <a:pos x="77" y="0"/>
                  </a:cxn>
                </a:cxnLst>
                <a:rect l="0" t="0" r="r" b="b"/>
                <a:pathLst>
                  <a:path w="77" h="32">
                    <a:moveTo>
                      <a:pt x="77" y="0"/>
                    </a:moveTo>
                    <a:lnTo>
                      <a:pt x="2" y="32"/>
                    </a:lnTo>
                    <a:lnTo>
                      <a:pt x="0" y="26"/>
                    </a:lnTo>
                    <a:lnTo>
                      <a:pt x="77" y="0"/>
                    </a:lnTo>
                    <a:close/>
                  </a:path>
                </a:pathLst>
              </a:custGeom>
              <a:solidFill>
                <a:srgbClr val="FF0000"/>
              </a:solidFill>
              <a:ln w="9525">
                <a:noFill/>
                <a:round/>
                <a:headEnd/>
                <a:tailEnd/>
              </a:ln>
            </p:spPr>
            <p:txBody>
              <a:bodyPr/>
              <a:lstStyle/>
              <a:p>
                <a:endParaRPr lang="ja-JP" altLang="en-US"/>
              </a:p>
            </p:txBody>
          </p:sp>
          <p:sp>
            <p:nvSpPr>
              <p:cNvPr id="1448" name="Freeform 1283"/>
              <p:cNvSpPr>
                <a:spLocks/>
              </p:cNvSpPr>
              <p:nvPr/>
            </p:nvSpPr>
            <p:spPr bwMode="auto">
              <a:xfrm>
                <a:off x="3443" y="1788"/>
                <a:ext cx="24" cy="13"/>
              </a:xfrm>
              <a:custGeom>
                <a:avLst/>
                <a:gdLst/>
                <a:ahLst/>
                <a:cxnLst>
                  <a:cxn ang="0">
                    <a:pos x="20" y="110"/>
                  </a:cxn>
                  <a:cxn ang="0">
                    <a:pos x="0" y="51"/>
                  </a:cxn>
                  <a:cxn ang="0">
                    <a:pos x="77" y="25"/>
                  </a:cxn>
                  <a:cxn ang="0">
                    <a:pos x="154" y="0"/>
                  </a:cxn>
                  <a:cxn ang="0">
                    <a:pos x="173" y="59"/>
                  </a:cxn>
                  <a:cxn ang="0">
                    <a:pos x="97" y="84"/>
                  </a:cxn>
                  <a:cxn ang="0">
                    <a:pos x="20" y="110"/>
                  </a:cxn>
                </a:cxnLst>
                <a:rect l="0" t="0" r="r" b="b"/>
                <a:pathLst>
                  <a:path w="173" h="110">
                    <a:moveTo>
                      <a:pt x="20" y="110"/>
                    </a:moveTo>
                    <a:lnTo>
                      <a:pt x="0" y="51"/>
                    </a:lnTo>
                    <a:lnTo>
                      <a:pt x="77" y="25"/>
                    </a:lnTo>
                    <a:lnTo>
                      <a:pt x="154" y="0"/>
                    </a:lnTo>
                    <a:lnTo>
                      <a:pt x="173" y="59"/>
                    </a:lnTo>
                    <a:lnTo>
                      <a:pt x="97" y="84"/>
                    </a:lnTo>
                    <a:lnTo>
                      <a:pt x="20" y="110"/>
                    </a:lnTo>
                    <a:close/>
                  </a:path>
                </a:pathLst>
              </a:custGeom>
              <a:solidFill>
                <a:srgbClr val="FF0000"/>
              </a:solidFill>
              <a:ln w="9525">
                <a:noFill/>
                <a:round/>
                <a:headEnd/>
                <a:tailEnd/>
              </a:ln>
            </p:spPr>
            <p:txBody>
              <a:bodyPr/>
              <a:lstStyle/>
              <a:p>
                <a:endParaRPr lang="ja-JP" altLang="en-US"/>
              </a:p>
            </p:txBody>
          </p:sp>
          <p:sp>
            <p:nvSpPr>
              <p:cNvPr id="1449" name="Freeform 1284"/>
              <p:cNvSpPr>
                <a:spLocks/>
              </p:cNvSpPr>
              <p:nvPr/>
            </p:nvSpPr>
            <p:spPr bwMode="auto">
              <a:xfrm>
                <a:off x="3443" y="1791"/>
                <a:ext cx="11" cy="3"/>
              </a:xfrm>
              <a:custGeom>
                <a:avLst/>
                <a:gdLst/>
                <a:ahLst/>
                <a:cxnLst>
                  <a:cxn ang="0">
                    <a:pos x="78" y="0"/>
                  </a:cxn>
                  <a:cxn ang="0">
                    <a:pos x="1" y="26"/>
                  </a:cxn>
                  <a:cxn ang="0">
                    <a:pos x="0" y="19"/>
                  </a:cxn>
                  <a:cxn ang="0">
                    <a:pos x="78" y="0"/>
                  </a:cxn>
                </a:cxnLst>
                <a:rect l="0" t="0" r="r" b="b"/>
                <a:pathLst>
                  <a:path w="78" h="26">
                    <a:moveTo>
                      <a:pt x="78" y="0"/>
                    </a:moveTo>
                    <a:lnTo>
                      <a:pt x="1" y="26"/>
                    </a:lnTo>
                    <a:lnTo>
                      <a:pt x="0" y="19"/>
                    </a:lnTo>
                    <a:lnTo>
                      <a:pt x="78" y="0"/>
                    </a:lnTo>
                    <a:close/>
                  </a:path>
                </a:pathLst>
              </a:custGeom>
              <a:solidFill>
                <a:srgbClr val="FF0000"/>
              </a:solidFill>
              <a:ln w="9525">
                <a:noFill/>
                <a:round/>
                <a:headEnd/>
                <a:tailEnd/>
              </a:ln>
            </p:spPr>
            <p:txBody>
              <a:bodyPr/>
              <a:lstStyle/>
              <a:p>
                <a:endParaRPr lang="ja-JP" altLang="en-US"/>
              </a:p>
            </p:txBody>
          </p:sp>
          <p:sp>
            <p:nvSpPr>
              <p:cNvPr id="1450" name="Freeform 1285"/>
              <p:cNvSpPr>
                <a:spLocks/>
              </p:cNvSpPr>
              <p:nvPr/>
            </p:nvSpPr>
            <p:spPr bwMode="auto">
              <a:xfrm>
                <a:off x="3440" y="1781"/>
                <a:ext cx="25" cy="12"/>
              </a:xfrm>
              <a:custGeom>
                <a:avLst/>
                <a:gdLst/>
                <a:ahLst/>
                <a:cxnLst>
                  <a:cxn ang="0">
                    <a:pos x="15" y="97"/>
                  </a:cxn>
                  <a:cxn ang="0">
                    <a:pos x="0" y="36"/>
                  </a:cxn>
                  <a:cxn ang="0">
                    <a:pos x="79" y="18"/>
                  </a:cxn>
                  <a:cxn ang="0">
                    <a:pos x="157" y="0"/>
                  </a:cxn>
                  <a:cxn ang="0">
                    <a:pos x="172" y="60"/>
                  </a:cxn>
                  <a:cxn ang="0">
                    <a:pos x="93" y="78"/>
                  </a:cxn>
                  <a:cxn ang="0">
                    <a:pos x="15" y="97"/>
                  </a:cxn>
                </a:cxnLst>
                <a:rect l="0" t="0" r="r" b="b"/>
                <a:pathLst>
                  <a:path w="172" h="97">
                    <a:moveTo>
                      <a:pt x="15" y="97"/>
                    </a:moveTo>
                    <a:lnTo>
                      <a:pt x="0" y="36"/>
                    </a:lnTo>
                    <a:lnTo>
                      <a:pt x="79" y="18"/>
                    </a:lnTo>
                    <a:lnTo>
                      <a:pt x="157" y="0"/>
                    </a:lnTo>
                    <a:lnTo>
                      <a:pt x="172" y="60"/>
                    </a:lnTo>
                    <a:lnTo>
                      <a:pt x="93" y="78"/>
                    </a:lnTo>
                    <a:lnTo>
                      <a:pt x="15" y="97"/>
                    </a:lnTo>
                    <a:close/>
                  </a:path>
                </a:pathLst>
              </a:custGeom>
              <a:solidFill>
                <a:srgbClr val="FF0000"/>
              </a:solidFill>
              <a:ln w="9525">
                <a:noFill/>
                <a:round/>
                <a:headEnd/>
                <a:tailEnd/>
              </a:ln>
            </p:spPr>
            <p:txBody>
              <a:bodyPr/>
              <a:lstStyle/>
              <a:p>
                <a:endParaRPr lang="ja-JP" altLang="en-US"/>
              </a:p>
            </p:txBody>
          </p:sp>
          <p:sp>
            <p:nvSpPr>
              <p:cNvPr id="1451" name="Freeform 1286"/>
              <p:cNvSpPr>
                <a:spLocks/>
              </p:cNvSpPr>
              <p:nvPr/>
            </p:nvSpPr>
            <p:spPr bwMode="auto">
              <a:xfrm>
                <a:off x="3440" y="1783"/>
                <a:ext cx="12" cy="3"/>
              </a:xfrm>
              <a:custGeom>
                <a:avLst/>
                <a:gdLst/>
                <a:ahLst/>
                <a:cxnLst>
                  <a:cxn ang="0">
                    <a:pos x="80" y="0"/>
                  </a:cxn>
                  <a:cxn ang="0">
                    <a:pos x="1" y="18"/>
                  </a:cxn>
                  <a:cxn ang="0">
                    <a:pos x="0" y="11"/>
                  </a:cxn>
                  <a:cxn ang="0">
                    <a:pos x="80" y="0"/>
                  </a:cxn>
                </a:cxnLst>
                <a:rect l="0" t="0" r="r" b="b"/>
                <a:pathLst>
                  <a:path w="80" h="18">
                    <a:moveTo>
                      <a:pt x="80" y="0"/>
                    </a:moveTo>
                    <a:lnTo>
                      <a:pt x="1" y="18"/>
                    </a:lnTo>
                    <a:lnTo>
                      <a:pt x="0" y="11"/>
                    </a:lnTo>
                    <a:lnTo>
                      <a:pt x="80" y="0"/>
                    </a:lnTo>
                    <a:close/>
                  </a:path>
                </a:pathLst>
              </a:custGeom>
              <a:solidFill>
                <a:srgbClr val="FF0000"/>
              </a:solidFill>
              <a:ln w="9525">
                <a:noFill/>
                <a:round/>
                <a:headEnd/>
                <a:tailEnd/>
              </a:ln>
            </p:spPr>
            <p:txBody>
              <a:bodyPr/>
              <a:lstStyle/>
              <a:p>
                <a:endParaRPr lang="ja-JP" altLang="en-US"/>
              </a:p>
            </p:txBody>
          </p:sp>
          <p:sp>
            <p:nvSpPr>
              <p:cNvPr id="1452" name="Freeform 1287"/>
              <p:cNvSpPr>
                <a:spLocks/>
              </p:cNvSpPr>
              <p:nvPr/>
            </p:nvSpPr>
            <p:spPr bwMode="auto">
              <a:xfrm>
                <a:off x="3439" y="1774"/>
                <a:ext cx="24" cy="11"/>
              </a:xfrm>
              <a:custGeom>
                <a:avLst/>
                <a:gdLst/>
                <a:ahLst/>
                <a:cxnLst>
                  <a:cxn ang="0">
                    <a:pos x="9" y="85"/>
                  </a:cxn>
                  <a:cxn ang="0">
                    <a:pos x="0" y="22"/>
                  </a:cxn>
                  <a:cxn ang="0">
                    <a:pos x="80" y="11"/>
                  </a:cxn>
                  <a:cxn ang="0">
                    <a:pos x="160" y="0"/>
                  </a:cxn>
                  <a:cxn ang="0">
                    <a:pos x="168" y="62"/>
                  </a:cxn>
                  <a:cxn ang="0">
                    <a:pos x="89" y="74"/>
                  </a:cxn>
                  <a:cxn ang="0">
                    <a:pos x="9" y="85"/>
                  </a:cxn>
                </a:cxnLst>
                <a:rect l="0" t="0" r="r" b="b"/>
                <a:pathLst>
                  <a:path w="168" h="85">
                    <a:moveTo>
                      <a:pt x="9" y="85"/>
                    </a:moveTo>
                    <a:lnTo>
                      <a:pt x="0" y="22"/>
                    </a:lnTo>
                    <a:lnTo>
                      <a:pt x="80" y="11"/>
                    </a:lnTo>
                    <a:lnTo>
                      <a:pt x="160" y="0"/>
                    </a:lnTo>
                    <a:lnTo>
                      <a:pt x="168" y="62"/>
                    </a:lnTo>
                    <a:lnTo>
                      <a:pt x="89" y="74"/>
                    </a:lnTo>
                    <a:lnTo>
                      <a:pt x="9" y="85"/>
                    </a:lnTo>
                    <a:close/>
                  </a:path>
                </a:pathLst>
              </a:custGeom>
              <a:solidFill>
                <a:srgbClr val="FF0000"/>
              </a:solidFill>
              <a:ln w="9525">
                <a:noFill/>
                <a:round/>
                <a:headEnd/>
                <a:tailEnd/>
              </a:ln>
            </p:spPr>
            <p:txBody>
              <a:bodyPr/>
              <a:lstStyle/>
              <a:p>
                <a:endParaRPr lang="ja-JP" altLang="en-US"/>
              </a:p>
            </p:txBody>
          </p:sp>
          <p:sp>
            <p:nvSpPr>
              <p:cNvPr id="1453" name="Freeform 1288"/>
              <p:cNvSpPr>
                <a:spLocks/>
              </p:cNvSpPr>
              <p:nvPr/>
            </p:nvSpPr>
            <p:spPr bwMode="auto">
              <a:xfrm>
                <a:off x="3439" y="1775"/>
                <a:ext cx="11" cy="2"/>
              </a:xfrm>
              <a:custGeom>
                <a:avLst/>
                <a:gdLst/>
                <a:ahLst/>
                <a:cxnLst>
                  <a:cxn ang="0">
                    <a:pos x="81" y="0"/>
                  </a:cxn>
                  <a:cxn ang="0">
                    <a:pos x="1" y="11"/>
                  </a:cxn>
                  <a:cxn ang="0">
                    <a:pos x="0" y="4"/>
                  </a:cxn>
                  <a:cxn ang="0">
                    <a:pos x="81" y="0"/>
                  </a:cxn>
                </a:cxnLst>
                <a:rect l="0" t="0" r="r" b="b"/>
                <a:pathLst>
                  <a:path w="81" h="11">
                    <a:moveTo>
                      <a:pt x="81" y="0"/>
                    </a:moveTo>
                    <a:lnTo>
                      <a:pt x="1" y="11"/>
                    </a:lnTo>
                    <a:lnTo>
                      <a:pt x="0" y="4"/>
                    </a:lnTo>
                    <a:lnTo>
                      <a:pt x="81" y="0"/>
                    </a:lnTo>
                    <a:close/>
                  </a:path>
                </a:pathLst>
              </a:custGeom>
              <a:solidFill>
                <a:srgbClr val="FF0000"/>
              </a:solidFill>
              <a:ln w="9525">
                <a:noFill/>
                <a:round/>
                <a:headEnd/>
                <a:tailEnd/>
              </a:ln>
            </p:spPr>
            <p:txBody>
              <a:bodyPr/>
              <a:lstStyle/>
              <a:p>
                <a:endParaRPr lang="ja-JP" altLang="en-US"/>
              </a:p>
            </p:txBody>
          </p:sp>
          <p:sp>
            <p:nvSpPr>
              <p:cNvPr id="1454" name="Freeform 1289"/>
              <p:cNvSpPr>
                <a:spLocks/>
              </p:cNvSpPr>
              <p:nvPr/>
            </p:nvSpPr>
            <p:spPr bwMode="auto">
              <a:xfrm>
                <a:off x="3438" y="1767"/>
                <a:ext cx="24" cy="9"/>
              </a:xfrm>
              <a:custGeom>
                <a:avLst/>
                <a:gdLst/>
                <a:ahLst/>
                <a:cxnLst>
                  <a:cxn ang="0">
                    <a:pos x="3" y="72"/>
                  </a:cxn>
                  <a:cxn ang="0">
                    <a:pos x="0" y="7"/>
                  </a:cxn>
                  <a:cxn ang="0">
                    <a:pos x="81" y="3"/>
                  </a:cxn>
                  <a:cxn ang="0">
                    <a:pos x="162" y="0"/>
                  </a:cxn>
                  <a:cxn ang="0">
                    <a:pos x="165" y="65"/>
                  </a:cxn>
                  <a:cxn ang="0">
                    <a:pos x="84" y="68"/>
                  </a:cxn>
                  <a:cxn ang="0">
                    <a:pos x="3" y="72"/>
                  </a:cxn>
                </a:cxnLst>
                <a:rect l="0" t="0" r="r" b="b"/>
                <a:pathLst>
                  <a:path w="165" h="72">
                    <a:moveTo>
                      <a:pt x="3" y="72"/>
                    </a:moveTo>
                    <a:lnTo>
                      <a:pt x="0" y="7"/>
                    </a:lnTo>
                    <a:lnTo>
                      <a:pt x="81" y="3"/>
                    </a:lnTo>
                    <a:lnTo>
                      <a:pt x="162" y="0"/>
                    </a:lnTo>
                    <a:lnTo>
                      <a:pt x="165" y="65"/>
                    </a:lnTo>
                    <a:lnTo>
                      <a:pt x="84" y="68"/>
                    </a:lnTo>
                    <a:lnTo>
                      <a:pt x="3" y="72"/>
                    </a:lnTo>
                    <a:close/>
                  </a:path>
                </a:pathLst>
              </a:custGeom>
              <a:solidFill>
                <a:srgbClr val="FF0000"/>
              </a:solidFill>
              <a:ln w="9525">
                <a:noFill/>
                <a:round/>
                <a:headEnd/>
                <a:tailEnd/>
              </a:ln>
            </p:spPr>
            <p:txBody>
              <a:bodyPr/>
              <a:lstStyle/>
              <a:p>
                <a:endParaRPr lang="ja-JP" altLang="en-US"/>
              </a:p>
            </p:txBody>
          </p:sp>
          <p:sp>
            <p:nvSpPr>
              <p:cNvPr id="1455" name="Freeform 1290"/>
              <p:cNvSpPr>
                <a:spLocks/>
              </p:cNvSpPr>
              <p:nvPr/>
            </p:nvSpPr>
            <p:spPr bwMode="auto">
              <a:xfrm>
                <a:off x="3438" y="1767"/>
                <a:ext cx="12" cy="1"/>
              </a:xfrm>
              <a:custGeom>
                <a:avLst/>
                <a:gdLst/>
                <a:ahLst/>
                <a:cxnLst>
                  <a:cxn ang="0">
                    <a:pos x="81" y="3"/>
                  </a:cxn>
                  <a:cxn ang="0">
                    <a:pos x="0" y="7"/>
                  </a:cxn>
                  <a:cxn ang="0">
                    <a:pos x="0" y="0"/>
                  </a:cxn>
                  <a:cxn ang="0">
                    <a:pos x="81" y="3"/>
                  </a:cxn>
                </a:cxnLst>
                <a:rect l="0" t="0" r="r" b="b"/>
                <a:pathLst>
                  <a:path w="81" h="7">
                    <a:moveTo>
                      <a:pt x="81" y="3"/>
                    </a:moveTo>
                    <a:lnTo>
                      <a:pt x="0" y="7"/>
                    </a:lnTo>
                    <a:lnTo>
                      <a:pt x="0" y="0"/>
                    </a:lnTo>
                    <a:lnTo>
                      <a:pt x="81" y="3"/>
                    </a:lnTo>
                    <a:close/>
                  </a:path>
                </a:pathLst>
              </a:custGeom>
              <a:solidFill>
                <a:srgbClr val="FF0000"/>
              </a:solidFill>
              <a:ln w="9525">
                <a:noFill/>
                <a:round/>
                <a:headEnd/>
                <a:tailEnd/>
              </a:ln>
            </p:spPr>
            <p:txBody>
              <a:bodyPr/>
              <a:lstStyle/>
              <a:p>
                <a:endParaRPr lang="ja-JP" altLang="en-US"/>
              </a:p>
            </p:txBody>
          </p:sp>
          <p:sp>
            <p:nvSpPr>
              <p:cNvPr id="1456" name="Freeform 1291"/>
              <p:cNvSpPr>
                <a:spLocks/>
              </p:cNvSpPr>
              <p:nvPr/>
            </p:nvSpPr>
            <p:spPr bwMode="auto">
              <a:xfrm>
                <a:off x="3438" y="1759"/>
                <a:ext cx="24" cy="9"/>
              </a:xfrm>
              <a:custGeom>
                <a:avLst/>
                <a:gdLst/>
                <a:ahLst/>
                <a:cxnLst>
                  <a:cxn ang="0">
                    <a:pos x="0" y="65"/>
                  </a:cxn>
                  <a:cxn ang="0">
                    <a:pos x="3" y="0"/>
                  </a:cxn>
                  <a:cxn ang="0">
                    <a:pos x="84" y="4"/>
                  </a:cxn>
                  <a:cxn ang="0">
                    <a:pos x="165" y="7"/>
                  </a:cxn>
                  <a:cxn ang="0">
                    <a:pos x="162" y="72"/>
                  </a:cxn>
                  <a:cxn ang="0">
                    <a:pos x="81" y="68"/>
                  </a:cxn>
                  <a:cxn ang="0">
                    <a:pos x="0" y="65"/>
                  </a:cxn>
                </a:cxnLst>
                <a:rect l="0" t="0" r="r" b="b"/>
                <a:pathLst>
                  <a:path w="165" h="72">
                    <a:moveTo>
                      <a:pt x="0" y="65"/>
                    </a:moveTo>
                    <a:lnTo>
                      <a:pt x="3" y="0"/>
                    </a:lnTo>
                    <a:lnTo>
                      <a:pt x="84" y="4"/>
                    </a:lnTo>
                    <a:lnTo>
                      <a:pt x="165" y="7"/>
                    </a:lnTo>
                    <a:lnTo>
                      <a:pt x="162" y="72"/>
                    </a:lnTo>
                    <a:lnTo>
                      <a:pt x="81" y="68"/>
                    </a:lnTo>
                    <a:lnTo>
                      <a:pt x="0" y="65"/>
                    </a:lnTo>
                    <a:close/>
                  </a:path>
                </a:pathLst>
              </a:custGeom>
              <a:solidFill>
                <a:srgbClr val="FF0000"/>
              </a:solidFill>
              <a:ln w="9525">
                <a:noFill/>
                <a:round/>
                <a:headEnd/>
                <a:tailEnd/>
              </a:ln>
            </p:spPr>
            <p:txBody>
              <a:bodyPr/>
              <a:lstStyle/>
              <a:p>
                <a:endParaRPr lang="ja-JP" altLang="en-US"/>
              </a:p>
            </p:txBody>
          </p:sp>
          <p:sp>
            <p:nvSpPr>
              <p:cNvPr id="1457" name="Freeform 1292"/>
              <p:cNvSpPr>
                <a:spLocks/>
              </p:cNvSpPr>
              <p:nvPr/>
            </p:nvSpPr>
            <p:spPr bwMode="auto">
              <a:xfrm>
                <a:off x="3439" y="1758"/>
                <a:ext cx="11" cy="1"/>
              </a:xfrm>
              <a:custGeom>
                <a:avLst/>
                <a:gdLst/>
                <a:ahLst/>
                <a:cxnLst>
                  <a:cxn ang="0">
                    <a:pos x="81" y="12"/>
                  </a:cxn>
                  <a:cxn ang="0">
                    <a:pos x="0" y="8"/>
                  </a:cxn>
                  <a:cxn ang="0">
                    <a:pos x="1" y="0"/>
                  </a:cxn>
                  <a:cxn ang="0">
                    <a:pos x="81" y="12"/>
                  </a:cxn>
                </a:cxnLst>
                <a:rect l="0" t="0" r="r" b="b"/>
                <a:pathLst>
                  <a:path w="81" h="12">
                    <a:moveTo>
                      <a:pt x="81" y="12"/>
                    </a:moveTo>
                    <a:lnTo>
                      <a:pt x="0" y="8"/>
                    </a:lnTo>
                    <a:lnTo>
                      <a:pt x="1" y="0"/>
                    </a:lnTo>
                    <a:lnTo>
                      <a:pt x="81" y="12"/>
                    </a:lnTo>
                    <a:close/>
                  </a:path>
                </a:pathLst>
              </a:custGeom>
              <a:solidFill>
                <a:srgbClr val="FF0000"/>
              </a:solidFill>
              <a:ln w="9525">
                <a:noFill/>
                <a:round/>
                <a:headEnd/>
                <a:tailEnd/>
              </a:ln>
            </p:spPr>
            <p:txBody>
              <a:bodyPr/>
              <a:lstStyle/>
              <a:p>
                <a:endParaRPr lang="ja-JP" altLang="en-US"/>
              </a:p>
            </p:txBody>
          </p:sp>
          <p:sp>
            <p:nvSpPr>
              <p:cNvPr id="1458" name="Freeform 1293"/>
              <p:cNvSpPr>
                <a:spLocks/>
              </p:cNvSpPr>
              <p:nvPr/>
            </p:nvSpPr>
            <p:spPr bwMode="auto">
              <a:xfrm>
                <a:off x="3439" y="1750"/>
                <a:ext cx="24" cy="11"/>
              </a:xfrm>
              <a:custGeom>
                <a:avLst/>
                <a:gdLst/>
                <a:ahLst/>
                <a:cxnLst>
                  <a:cxn ang="0">
                    <a:pos x="0" y="62"/>
                  </a:cxn>
                  <a:cxn ang="0">
                    <a:pos x="9" y="0"/>
                  </a:cxn>
                  <a:cxn ang="0">
                    <a:pos x="89" y="11"/>
                  </a:cxn>
                  <a:cxn ang="0">
                    <a:pos x="168" y="22"/>
                  </a:cxn>
                  <a:cxn ang="0">
                    <a:pos x="160" y="85"/>
                  </a:cxn>
                  <a:cxn ang="0">
                    <a:pos x="80" y="74"/>
                  </a:cxn>
                  <a:cxn ang="0">
                    <a:pos x="0" y="62"/>
                  </a:cxn>
                </a:cxnLst>
                <a:rect l="0" t="0" r="r" b="b"/>
                <a:pathLst>
                  <a:path w="168" h="85">
                    <a:moveTo>
                      <a:pt x="0" y="62"/>
                    </a:moveTo>
                    <a:lnTo>
                      <a:pt x="9" y="0"/>
                    </a:lnTo>
                    <a:lnTo>
                      <a:pt x="89" y="11"/>
                    </a:lnTo>
                    <a:lnTo>
                      <a:pt x="168" y="22"/>
                    </a:lnTo>
                    <a:lnTo>
                      <a:pt x="160" y="85"/>
                    </a:lnTo>
                    <a:lnTo>
                      <a:pt x="80" y="74"/>
                    </a:lnTo>
                    <a:lnTo>
                      <a:pt x="0" y="62"/>
                    </a:lnTo>
                    <a:close/>
                  </a:path>
                </a:pathLst>
              </a:custGeom>
              <a:solidFill>
                <a:srgbClr val="FF0000"/>
              </a:solidFill>
              <a:ln w="9525">
                <a:noFill/>
                <a:round/>
                <a:headEnd/>
                <a:tailEnd/>
              </a:ln>
            </p:spPr>
            <p:txBody>
              <a:bodyPr/>
              <a:lstStyle/>
              <a:p>
                <a:endParaRPr lang="ja-JP" altLang="en-US"/>
              </a:p>
            </p:txBody>
          </p:sp>
          <p:sp>
            <p:nvSpPr>
              <p:cNvPr id="1459" name="Freeform 1294"/>
              <p:cNvSpPr>
                <a:spLocks/>
              </p:cNvSpPr>
              <p:nvPr/>
            </p:nvSpPr>
            <p:spPr bwMode="auto">
              <a:xfrm>
                <a:off x="3440" y="1749"/>
                <a:ext cx="12" cy="2"/>
              </a:xfrm>
              <a:custGeom>
                <a:avLst/>
                <a:gdLst/>
                <a:ahLst/>
                <a:cxnLst>
                  <a:cxn ang="0">
                    <a:pos x="80" y="18"/>
                  </a:cxn>
                  <a:cxn ang="0">
                    <a:pos x="0" y="7"/>
                  </a:cxn>
                  <a:cxn ang="0">
                    <a:pos x="1" y="0"/>
                  </a:cxn>
                  <a:cxn ang="0">
                    <a:pos x="80" y="18"/>
                  </a:cxn>
                </a:cxnLst>
                <a:rect l="0" t="0" r="r" b="b"/>
                <a:pathLst>
                  <a:path w="80" h="18">
                    <a:moveTo>
                      <a:pt x="80" y="18"/>
                    </a:moveTo>
                    <a:lnTo>
                      <a:pt x="0" y="7"/>
                    </a:lnTo>
                    <a:lnTo>
                      <a:pt x="1" y="0"/>
                    </a:lnTo>
                    <a:lnTo>
                      <a:pt x="80" y="18"/>
                    </a:lnTo>
                    <a:close/>
                  </a:path>
                </a:pathLst>
              </a:custGeom>
              <a:solidFill>
                <a:srgbClr val="FF0000"/>
              </a:solidFill>
              <a:ln w="9525">
                <a:noFill/>
                <a:round/>
                <a:headEnd/>
                <a:tailEnd/>
              </a:ln>
            </p:spPr>
            <p:txBody>
              <a:bodyPr/>
              <a:lstStyle/>
              <a:p>
                <a:endParaRPr lang="ja-JP" altLang="en-US"/>
              </a:p>
            </p:txBody>
          </p:sp>
          <p:sp>
            <p:nvSpPr>
              <p:cNvPr id="1460" name="Freeform 1295"/>
              <p:cNvSpPr>
                <a:spLocks/>
              </p:cNvSpPr>
              <p:nvPr/>
            </p:nvSpPr>
            <p:spPr bwMode="auto">
              <a:xfrm>
                <a:off x="3440" y="1741"/>
                <a:ext cx="25" cy="13"/>
              </a:xfrm>
              <a:custGeom>
                <a:avLst/>
                <a:gdLst/>
                <a:ahLst/>
                <a:cxnLst>
                  <a:cxn ang="0">
                    <a:pos x="0" y="61"/>
                  </a:cxn>
                  <a:cxn ang="0">
                    <a:pos x="15" y="0"/>
                  </a:cxn>
                  <a:cxn ang="0">
                    <a:pos x="93" y="19"/>
                  </a:cxn>
                  <a:cxn ang="0">
                    <a:pos x="172" y="37"/>
                  </a:cxn>
                  <a:cxn ang="0">
                    <a:pos x="157" y="97"/>
                  </a:cxn>
                  <a:cxn ang="0">
                    <a:pos x="79" y="79"/>
                  </a:cxn>
                  <a:cxn ang="0">
                    <a:pos x="0" y="61"/>
                  </a:cxn>
                </a:cxnLst>
                <a:rect l="0" t="0" r="r" b="b"/>
                <a:pathLst>
                  <a:path w="172" h="97">
                    <a:moveTo>
                      <a:pt x="0" y="61"/>
                    </a:moveTo>
                    <a:lnTo>
                      <a:pt x="15" y="0"/>
                    </a:lnTo>
                    <a:lnTo>
                      <a:pt x="93" y="19"/>
                    </a:lnTo>
                    <a:lnTo>
                      <a:pt x="172" y="37"/>
                    </a:lnTo>
                    <a:lnTo>
                      <a:pt x="157" y="97"/>
                    </a:lnTo>
                    <a:lnTo>
                      <a:pt x="79" y="79"/>
                    </a:lnTo>
                    <a:lnTo>
                      <a:pt x="0" y="61"/>
                    </a:lnTo>
                    <a:close/>
                  </a:path>
                </a:pathLst>
              </a:custGeom>
              <a:solidFill>
                <a:srgbClr val="FF0000"/>
              </a:solidFill>
              <a:ln w="9525">
                <a:noFill/>
                <a:round/>
                <a:headEnd/>
                <a:tailEnd/>
              </a:ln>
            </p:spPr>
            <p:txBody>
              <a:bodyPr/>
              <a:lstStyle/>
              <a:p>
                <a:endParaRPr lang="ja-JP" altLang="en-US"/>
              </a:p>
            </p:txBody>
          </p:sp>
          <p:sp>
            <p:nvSpPr>
              <p:cNvPr id="1461" name="Freeform 1296"/>
              <p:cNvSpPr>
                <a:spLocks/>
              </p:cNvSpPr>
              <p:nvPr/>
            </p:nvSpPr>
            <p:spPr bwMode="auto">
              <a:xfrm>
                <a:off x="3443" y="1741"/>
                <a:ext cx="11" cy="3"/>
              </a:xfrm>
              <a:custGeom>
                <a:avLst/>
                <a:gdLst/>
                <a:ahLst/>
                <a:cxnLst>
                  <a:cxn ang="0">
                    <a:pos x="78" y="26"/>
                  </a:cxn>
                  <a:cxn ang="0">
                    <a:pos x="0" y="7"/>
                  </a:cxn>
                  <a:cxn ang="0">
                    <a:pos x="1" y="0"/>
                  </a:cxn>
                  <a:cxn ang="0">
                    <a:pos x="78" y="26"/>
                  </a:cxn>
                </a:cxnLst>
                <a:rect l="0" t="0" r="r" b="b"/>
                <a:pathLst>
                  <a:path w="78" h="26">
                    <a:moveTo>
                      <a:pt x="78" y="26"/>
                    </a:moveTo>
                    <a:lnTo>
                      <a:pt x="0" y="7"/>
                    </a:lnTo>
                    <a:lnTo>
                      <a:pt x="1" y="0"/>
                    </a:lnTo>
                    <a:lnTo>
                      <a:pt x="78" y="26"/>
                    </a:lnTo>
                    <a:close/>
                  </a:path>
                </a:pathLst>
              </a:custGeom>
              <a:solidFill>
                <a:srgbClr val="FF0000"/>
              </a:solidFill>
              <a:ln w="9525">
                <a:noFill/>
                <a:round/>
                <a:headEnd/>
                <a:tailEnd/>
              </a:ln>
            </p:spPr>
            <p:txBody>
              <a:bodyPr/>
              <a:lstStyle/>
              <a:p>
                <a:endParaRPr lang="ja-JP" altLang="en-US"/>
              </a:p>
            </p:txBody>
          </p:sp>
          <p:sp>
            <p:nvSpPr>
              <p:cNvPr id="1462" name="Freeform 1297"/>
              <p:cNvSpPr>
                <a:spLocks/>
              </p:cNvSpPr>
              <p:nvPr/>
            </p:nvSpPr>
            <p:spPr bwMode="auto">
              <a:xfrm>
                <a:off x="3443" y="1733"/>
                <a:ext cx="24" cy="14"/>
              </a:xfrm>
              <a:custGeom>
                <a:avLst/>
                <a:gdLst/>
                <a:ahLst/>
                <a:cxnLst>
                  <a:cxn ang="0">
                    <a:pos x="0" y="59"/>
                  </a:cxn>
                  <a:cxn ang="0">
                    <a:pos x="20" y="0"/>
                  </a:cxn>
                  <a:cxn ang="0">
                    <a:pos x="97" y="26"/>
                  </a:cxn>
                  <a:cxn ang="0">
                    <a:pos x="173" y="51"/>
                  </a:cxn>
                  <a:cxn ang="0">
                    <a:pos x="154" y="110"/>
                  </a:cxn>
                  <a:cxn ang="0">
                    <a:pos x="77" y="85"/>
                  </a:cxn>
                  <a:cxn ang="0">
                    <a:pos x="0" y="59"/>
                  </a:cxn>
                </a:cxnLst>
                <a:rect l="0" t="0" r="r" b="b"/>
                <a:pathLst>
                  <a:path w="173" h="110">
                    <a:moveTo>
                      <a:pt x="0" y="59"/>
                    </a:moveTo>
                    <a:lnTo>
                      <a:pt x="20" y="0"/>
                    </a:lnTo>
                    <a:lnTo>
                      <a:pt x="97" y="26"/>
                    </a:lnTo>
                    <a:lnTo>
                      <a:pt x="173" y="51"/>
                    </a:lnTo>
                    <a:lnTo>
                      <a:pt x="154" y="110"/>
                    </a:lnTo>
                    <a:lnTo>
                      <a:pt x="77" y="85"/>
                    </a:lnTo>
                    <a:lnTo>
                      <a:pt x="0" y="59"/>
                    </a:lnTo>
                    <a:close/>
                  </a:path>
                </a:pathLst>
              </a:custGeom>
              <a:solidFill>
                <a:srgbClr val="FF0000"/>
              </a:solidFill>
              <a:ln w="9525">
                <a:noFill/>
                <a:round/>
                <a:headEnd/>
                <a:tailEnd/>
              </a:ln>
            </p:spPr>
            <p:txBody>
              <a:bodyPr/>
              <a:lstStyle/>
              <a:p>
                <a:endParaRPr lang="ja-JP" altLang="en-US"/>
              </a:p>
            </p:txBody>
          </p:sp>
          <p:sp>
            <p:nvSpPr>
              <p:cNvPr id="1463" name="Freeform 1298"/>
              <p:cNvSpPr>
                <a:spLocks/>
              </p:cNvSpPr>
              <p:nvPr/>
            </p:nvSpPr>
            <p:spPr bwMode="auto">
              <a:xfrm>
                <a:off x="3446" y="1732"/>
                <a:ext cx="11" cy="4"/>
              </a:xfrm>
              <a:custGeom>
                <a:avLst/>
                <a:gdLst/>
                <a:ahLst/>
                <a:cxnLst>
                  <a:cxn ang="0">
                    <a:pos x="77" y="32"/>
                  </a:cxn>
                  <a:cxn ang="0">
                    <a:pos x="0" y="6"/>
                  </a:cxn>
                  <a:cxn ang="0">
                    <a:pos x="2" y="0"/>
                  </a:cxn>
                  <a:cxn ang="0">
                    <a:pos x="77" y="32"/>
                  </a:cxn>
                </a:cxnLst>
                <a:rect l="0" t="0" r="r" b="b"/>
                <a:pathLst>
                  <a:path w="77" h="32">
                    <a:moveTo>
                      <a:pt x="77" y="32"/>
                    </a:moveTo>
                    <a:lnTo>
                      <a:pt x="0" y="6"/>
                    </a:lnTo>
                    <a:lnTo>
                      <a:pt x="2" y="0"/>
                    </a:lnTo>
                    <a:lnTo>
                      <a:pt x="77" y="32"/>
                    </a:lnTo>
                    <a:close/>
                  </a:path>
                </a:pathLst>
              </a:custGeom>
              <a:solidFill>
                <a:srgbClr val="FF0000"/>
              </a:solidFill>
              <a:ln w="9525">
                <a:noFill/>
                <a:round/>
                <a:headEnd/>
                <a:tailEnd/>
              </a:ln>
            </p:spPr>
            <p:txBody>
              <a:bodyPr/>
              <a:lstStyle/>
              <a:p>
                <a:endParaRPr lang="ja-JP" altLang="en-US"/>
              </a:p>
            </p:txBody>
          </p:sp>
          <p:sp>
            <p:nvSpPr>
              <p:cNvPr id="1464" name="Freeform 1299"/>
              <p:cNvSpPr>
                <a:spLocks/>
              </p:cNvSpPr>
              <p:nvPr/>
            </p:nvSpPr>
            <p:spPr bwMode="auto">
              <a:xfrm>
                <a:off x="3446" y="1725"/>
                <a:ext cx="25" cy="16"/>
              </a:xfrm>
              <a:custGeom>
                <a:avLst/>
                <a:gdLst/>
                <a:ahLst/>
                <a:cxnLst>
                  <a:cxn ang="0">
                    <a:pos x="0" y="56"/>
                  </a:cxn>
                  <a:cxn ang="0">
                    <a:pos x="25" y="0"/>
                  </a:cxn>
                  <a:cxn ang="0">
                    <a:pos x="99" y="33"/>
                  </a:cxn>
                  <a:cxn ang="0">
                    <a:pos x="173" y="65"/>
                  </a:cxn>
                  <a:cxn ang="0">
                    <a:pos x="149" y="120"/>
                  </a:cxn>
                  <a:cxn ang="0">
                    <a:pos x="75" y="88"/>
                  </a:cxn>
                  <a:cxn ang="0">
                    <a:pos x="0" y="56"/>
                  </a:cxn>
                </a:cxnLst>
                <a:rect l="0" t="0" r="r" b="b"/>
                <a:pathLst>
                  <a:path w="173" h="120">
                    <a:moveTo>
                      <a:pt x="0" y="56"/>
                    </a:moveTo>
                    <a:lnTo>
                      <a:pt x="25" y="0"/>
                    </a:lnTo>
                    <a:lnTo>
                      <a:pt x="99" y="33"/>
                    </a:lnTo>
                    <a:lnTo>
                      <a:pt x="173" y="65"/>
                    </a:lnTo>
                    <a:lnTo>
                      <a:pt x="149" y="120"/>
                    </a:lnTo>
                    <a:lnTo>
                      <a:pt x="75" y="88"/>
                    </a:lnTo>
                    <a:lnTo>
                      <a:pt x="0" y="56"/>
                    </a:lnTo>
                    <a:close/>
                  </a:path>
                </a:pathLst>
              </a:custGeom>
              <a:solidFill>
                <a:srgbClr val="FF0000"/>
              </a:solidFill>
              <a:ln w="9525">
                <a:noFill/>
                <a:round/>
                <a:headEnd/>
                <a:tailEnd/>
              </a:ln>
            </p:spPr>
            <p:txBody>
              <a:bodyPr/>
              <a:lstStyle/>
              <a:p>
                <a:endParaRPr lang="ja-JP" altLang="en-US"/>
              </a:p>
            </p:txBody>
          </p:sp>
          <p:sp>
            <p:nvSpPr>
              <p:cNvPr id="1465" name="Freeform 1300"/>
              <p:cNvSpPr>
                <a:spLocks/>
              </p:cNvSpPr>
              <p:nvPr/>
            </p:nvSpPr>
            <p:spPr bwMode="auto">
              <a:xfrm>
                <a:off x="3449" y="1725"/>
                <a:ext cx="11" cy="5"/>
              </a:xfrm>
              <a:custGeom>
                <a:avLst/>
                <a:gdLst/>
                <a:ahLst/>
                <a:cxnLst>
                  <a:cxn ang="0">
                    <a:pos x="74" y="39"/>
                  </a:cxn>
                  <a:cxn ang="0">
                    <a:pos x="0" y="6"/>
                  </a:cxn>
                  <a:cxn ang="0">
                    <a:pos x="3" y="0"/>
                  </a:cxn>
                  <a:cxn ang="0">
                    <a:pos x="74" y="39"/>
                  </a:cxn>
                </a:cxnLst>
                <a:rect l="0" t="0" r="r" b="b"/>
                <a:pathLst>
                  <a:path w="74" h="39">
                    <a:moveTo>
                      <a:pt x="74" y="39"/>
                    </a:moveTo>
                    <a:lnTo>
                      <a:pt x="0" y="6"/>
                    </a:lnTo>
                    <a:lnTo>
                      <a:pt x="3" y="0"/>
                    </a:lnTo>
                    <a:lnTo>
                      <a:pt x="74" y="39"/>
                    </a:lnTo>
                    <a:close/>
                  </a:path>
                </a:pathLst>
              </a:custGeom>
              <a:solidFill>
                <a:srgbClr val="FF0000"/>
              </a:solidFill>
              <a:ln w="9525">
                <a:noFill/>
                <a:round/>
                <a:headEnd/>
                <a:tailEnd/>
              </a:ln>
            </p:spPr>
            <p:txBody>
              <a:bodyPr/>
              <a:lstStyle/>
              <a:p>
                <a:endParaRPr lang="ja-JP" altLang="en-US"/>
              </a:p>
            </p:txBody>
          </p:sp>
          <p:sp>
            <p:nvSpPr>
              <p:cNvPr id="1466" name="Freeform 1301"/>
              <p:cNvSpPr>
                <a:spLocks/>
              </p:cNvSpPr>
              <p:nvPr/>
            </p:nvSpPr>
            <p:spPr bwMode="auto">
              <a:xfrm>
                <a:off x="3450" y="1718"/>
                <a:ext cx="24" cy="16"/>
              </a:xfrm>
              <a:custGeom>
                <a:avLst/>
                <a:gdLst/>
                <a:ahLst/>
                <a:cxnLst>
                  <a:cxn ang="0">
                    <a:pos x="0" y="52"/>
                  </a:cxn>
                  <a:cxn ang="0">
                    <a:pos x="30" y="0"/>
                  </a:cxn>
                  <a:cxn ang="0">
                    <a:pos x="100" y="39"/>
                  </a:cxn>
                  <a:cxn ang="0">
                    <a:pos x="171" y="77"/>
                  </a:cxn>
                  <a:cxn ang="0">
                    <a:pos x="141" y="130"/>
                  </a:cxn>
                  <a:cxn ang="0">
                    <a:pos x="71" y="91"/>
                  </a:cxn>
                  <a:cxn ang="0">
                    <a:pos x="0" y="52"/>
                  </a:cxn>
                </a:cxnLst>
                <a:rect l="0" t="0" r="r" b="b"/>
                <a:pathLst>
                  <a:path w="171" h="130">
                    <a:moveTo>
                      <a:pt x="0" y="52"/>
                    </a:moveTo>
                    <a:lnTo>
                      <a:pt x="30" y="0"/>
                    </a:lnTo>
                    <a:lnTo>
                      <a:pt x="100" y="39"/>
                    </a:lnTo>
                    <a:lnTo>
                      <a:pt x="171" y="77"/>
                    </a:lnTo>
                    <a:lnTo>
                      <a:pt x="141" y="130"/>
                    </a:lnTo>
                    <a:lnTo>
                      <a:pt x="71" y="91"/>
                    </a:lnTo>
                    <a:lnTo>
                      <a:pt x="0" y="52"/>
                    </a:lnTo>
                    <a:close/>
                  </a:path>
                </a:pathLst>
              </a:custGeom>
              <a:solidFill>
                <a:srgbClr val="FF0000"/>
              </a:solidFill>
              <a:ln w="9525">
                <a:noFill/>
                <a:round/>
                <a:headEnd/>
                <a:tailEnd/>
              </a:ln>
            </p:spPr>
            <p:txBody>
              <a:bodyPr/>
              <a:lstStyle/>
              <a:p>
                <a:endParaRPr lang="ja-JP" altLang="en-US"/>
              </a:p>
            </p:txBody>
          </p:sp>
          <p:sp>
            <p:nvSpPr>
              <p:cNvPr id="1467" name="Freeform 1302"/>
              <p:cNvSpPr>
                <a:spLocks/>
              </p:cNvSpPr>
              <p:nvPr/>
            </p:nvSpPr>
            <p:spPr bwMode="auto">
              <a:xfrm>
                <a:off x="3454" y="1717"/>
                <a:ext cx="10" cy="6"/>
              </a:xfrm>
              <a:custGeom>
                <a:avLst/>
                <a:gdLst/>
                <a:ahLst/>
                <a:cxnLst>
                  <a:cxn ang="0">
                    <a:pos x="70" y="45"/>
                  </a:cxn>
                  <a:cxn ang="0">
                    <a:pos x="0" y="6"/>
                  </a:cxn>
                  <a:cxn ang="0">
                    <a:pos x="4" y="0"/>
                  </a:cxn>
                  <a:cxn ang="0">
                    <a:pos x="70" y="45"/>
                  </a:cxn>
                </a:cxnLst>
                <a:rect l="0" t="0" r="r" b="b"/>
                <a:pathLst>
                  <a:path w="70" h="45">
                    <a:moveTo>
                      <a:pt x="70" y="45"/>
                    </a:moveTo>
                    <a:lnTo>
                      <a:pt x="0" y="6"/>
                    </a:lnTo>
                    <a:lnTo>
                      <a:pt x="4" y="0"/>
                    </a:lnTo>
                    <a:lnTo>
                      <a:pt x="70" y="45"/>
                    </a:lnTo>
                    <a:close/>
                  </a:path>
                </a:pathLst>
              </a:custGeom>
              <a:solidFill>
                <a:srgbClr val="FF0000"/>
              </a:solidFill>
              <a:ln w="9525">
                <a:noFill/>
                <a:round/>
                <a:headEnd/>
                <a:tailEnd/>
              </a:ln>
            </p:spPr>
            <p:txBody>
              <a:bodyPr/>
              <a:lstStyle/>
              <a:p>
                <a:endParaRPr lang="ja-JP" altLang="en-US"/>
              </a:p>
            </p:txBody>
          </p:sp>
          <p:sp>
            <p:nvSpPr>
              <p:cNvPr id="1468" name="Freeform 1303"/>
              <p:cNvSpPr>
                <a:spLocks/>
              </p:cNvSpPr>
              <p:nvPr/>
            </p:nvSpPr>
            <p:spPr bwMode="auto">
              <a:xfrm>
                <a:off x="3455" y="1711"/>
                <a:ext cx="24" cy="18"/>
              </a:xfrm>
              <a:custGeom>
                <a:avLst/>
                <a:gdLst/>
                <a:ahLst/>
                <a:cxnLst>
                  <a:cxn ang="0">
                    <a:pos x="0" y="49"/>
                  </a:cxn>
                  <a:cxn ang="0">
                    <a:pos x="33" y="0"/>
                  </a:cxn>
                  <a:cxn ang="0">
                    <a:pos x="100" y="44"/>
                  </a:cxn>
                  <a:cxn ang="0">
                    <a:pos x="167" y="90"/>
                  </a:cxn>
                  <a:cxn ang="0">
                    <a:pos x="133" y="138"/>
                  </a:cxn>
                  <a:cxn ang="0">
                    <a:pos x="66" y="94"/>
                  </a:cxn>
                  <a:cxn ang="0">
                    <a:pos x="0" y="49"/>
                  </a:cxn>
                </a:cxnLst>
                <a:rect l="0" t="0" r="r" b="b"/>
                <a:pathLst>
                  <a:path w="167" h="138">
                    <a:moveTo>
                      <a:pt x="0" y="49"/>
                    </a:moveTo>
                    <a:lnTo>
                      <a:pt x="33" y="0"/>
                    </a:lnTo>
                    <a:lnTo>
                      <a:pt x="100" y="44"/>
                    </a:lnTo>
                    <a:lnTo>
                      <a:pt x="167" y="90"/>
                    </a:lnTo>
                    <a:lnTo>
                      <a:pt x="133" y="138"/>
                    </a:lnTo>
                    <a:lnTo>
                      <a:pt x="66" y="94"/>
                    </a:lnTo>
                    <a:lnTo>
                      <a:pt x="0" y="49"/>
                    </a:lnTo>
                    <a:close/>
                  </a:path>
                </a:pathLst>
              </a:custGeom>
              <a:solidFill>
                <a:srgbClr val="FF0000"/>
              </a:solidFill>
              <a:ln w="9525">
                <a:noFill/>
                <a:round/>
                <a:headEnd/>
                <a:tailEnd/>
              </a:ln>
            </p:spPr>
            <p:txBody>
              <a:bodyPr/>
              <a:lstStyle/>
              <a:p>
                <a:endParaRPr lang="ja-JP" altLang="en-US"/>
              </a:p>
            </p:txBody>
          </p:sp>
          <p:sp>
            <p:nvSpPr>
              <p:cNvPr id="1469" name="Freeform 1304"/>
              <p:cNvSpPr>
                <a:spLocks/>
              </p:cNvSpPr>
              <p:nvPr/>
            </p:nvSpPr>
            <p:spPr bwMode="auto">
              <a:xfrm>
                <a:off x="3459" y="1711"/>
                <a:ext cx="10" cy="6"/>
              </a:xfrm>
              <a:custGeom>
                <a:avLst/>
                <a:gdLst/>
                <a:ahLst/>
                <a:cxnLst>
                  <a:cxn ang="0">
                    <a:pos x="67" y="50"/>
                  </a:cxn>
                  <a:cxn ang="0">
                    <a:pos x="0" y="6"/>
                  </a:cxn>
                  <a:cxn ang="0">
                    <a:pos x="4" y="0"/>
                  </a:cxn>
                  <a:cxn ang="0">
                    <a:pos x="67" y="50"/>
                  </a:cxn>
                </a:cxnLst>
                <a:rect l="0" t="0" r="r" b="b"/>
                <a:pathLst>
                  <a:path w="67" h="50">
                    <a:moveTo>
                      <a:pt x="67" y="50"/>
                    </a:moveTo>
                    <a:lnTo>
                      <a:pt x="0" y="6"/>
                    </a:lnTo>
                    <a:lnTo>
                      <a:pt x="4" y="0"/>
                    </a:lnTo>
                    <a:lnTo>
                      <a:pt x="67" y="50"/>
                    </a:lnTo>
                    <a:close/>
                  </a:path>
                </a:pathLst>
              </a:custGeom>
              <a:solidFill>
                <a:srgbClr val="FF0000"/>
              </a:solidFill>
              <a:ln w="9525">
                <a:noFill/>
                <a:round/>
                <a:headEnd/>
                <a:tailEnd/>
              </a:ln>
            </p:spPr>
            <p:txBody>
              <a:bodyPr/>
              <a:lstStyle/>
              <a:p>
                <a:endParaRPr lang="ja-JP" altLang="en-US"/>
              </a:p>
            </p:txBody>
          </p:sp>
          <p:sp>
            <p:nvSpPr>
              <p:cNvPr id="1470" name="Freeform 1305"/>
              <p:cNvSpPr>
                <a:spLocks/>
              </p:cNvSpPr>
              <p:nvPr/>
            </p:nvSpPr>
            <p:spPr bwMode="auto">
              <a:xfrm>
                <a:off x="3460" y="1705"/>
                <a:ext cx="23" cy="18"/>
              </a:xfrm>
              <a:custGeom>
                <a:avLst/>
                <a:gdLst/>
                <a:ahLst/>
                <a:cxnLst>
                  <a:cxn ang="0">
                    <a:pos x="0" y="46"/>
                  </a:cxn>
                  <a:cxn ang="0">
                    <a:pos x="38" y="0"/>
                  </a:cxn>
                  <a:cxn ang="0">
                    <a:pos x="100" y="52"/>
                  </a:cxn>
                  <a:cxn ang="0">
                    <a:pos x="163" y="103"/>
                  </a:cxn>
                  <a:cxn ang="0">
                    <a:pos x="124" y="148"/>
                  </a:cxn>
                  <a:cxn ang="0">
                    <a:pos x="63" y="96"/>
                  </a:cxn>
                  <a:cxn ang="0">
                    <a:pos x="0" y="46"/>
                  </a:cxn>
                </a:cxnLst>
                <a:rect l="0" t="0" r="r" b="b"/>
                <a:pathLst>
                  <a:path w="163" h="148">
                    <a:moveTo>
                      <a:pt x="0" y="46"/>
                    </a:moveTo>
                    <a:lnTo>
                      <a:pt x="38" y="0"/>
                    </a:lnTo>
                    <a:lnTo>
                      <a:pt x="100" y="52"/>
                    </a:lnTo>
                    <a:lnTo>
                      <a:pt x="163" y="103"/>
                    </a:lnTo>
                    <a:lnTo>
                      <a:pt x="124" y="148"/>
                    </a:lnTo>
                    <a:lnTo>
                      <a:pt x="63" y="96"/>
                    </a:lnTo>
                    <a:lnTo>
                      <a:pt x="0" y="46"/>
                    </a:lnTo>
                    <a:close/>
                  </a:path>
                </a:pathLst>
              </a:custGeom>
              <a:solidFill>
                <a:srgbClr val="FF0000"/>
              </a:solidFill>
              <a:ln w="9525">
                <a:noFill/>
                <a:round/>
                <a:headEnd/>
                <a:tailEnd/>
              </a:ln>
            </p:spPr>
            <p:txBody>
              <a:bodyPr/>
              <a:lstStyle/>
              <a:p>
                <a:endParaRPr lang="ja-JP" altLang="en-US"/>
              </a:p>
            </p:txBody>
          </p:sp>
          <p:sp>
            <p:nvSpPr>
              <p:cNvPr id="1471" name="Freeform 1306"/>
              <p:cNvSpPr>
                <a:spLocks/>
              </p:cNvSpPr>
              <p:nvPr/>
            </p:nvSpPr>
            <p:spPr bwMode="auto">
              <a:xfrm>
                <a:off x="3465" y="1704"/>
                <a:ext cx="9" cy="7"/>
              </a:xfrm>
              <a:custGeom>
                <a:avLst/>
                <a:gdLst/>
                <a:ahLst/>
                <a:cxnLst>
                  <a:cxn ang="0">
                    <a:pos x="62" y="57"/>
                  </a:cxn>
                  <a:cxn ang="0">
                    <a:pos x="0" y="5"/>
                  </a:cxn>
                  <a:cxn ang="0">
                    <a:pos x="5" y="0"/>
                  </a:cxn>
                  <a:cxn ang="0">
                    <a:pos x="62" y="57"/>
                  </a:cxn>
                </a:cxnLst>
                <a:rect l="0" t="0" r="r" b="b"/>
                <a:pathLst>
                  <a:path w="62" h="57">
                    <a:moveTo>
                      <a:pt x="62" y="57"/>
                    </a:moveTo>
                    <a:lnTo>
                      <a:pt x="0" y="5"/>
                    </a:lnTo>
                    <a:lnTo>
                      <a:pt x="5" y="0"/>
                    </a:lnTo>
                    <a:lnTo>
                      <a:pt x="62" y="57"/>
                    </a:lnTo>
                    <a:close/>
                  </a:path>
                </a:pathLst>
              </a:custGeom>
              <a:solidFill>
                <a:srgbClr val="FF0000"/>
              </a:solidFill>
              <a:ln w="9525">
                <a:noFill/>
                <a:round/>
                <a:headEnd/>
                <a:tailEnd/>
              </a:ln>
            </p:spPr>
            <p:txBody>
              <a:bodyPr/>
              <a:lstStyle/>
              <a:p>
                <a:endParaRPr lang="ja-JP" altLang="en-US"/>
              </a:p>
            </p:txBody>
          </p:sp>
          <p:sp>
            <p:nvSpPr>
              <p:cNvPr id="1472" name="Freeform 1307"/>
              <p:cNvSpPr>
                <a:spLocks/>
              </p:cNvSpPr>
              <p:nvPr/>
            </p:nvSpPr>
            <p:spPr bwMode="auto">
              <a:xfrm>
                <a:off x="3466" y="1699"/>
                <a:ext cx="22" cy="20"/>
              </a:xfrm>
              <a:custGeom>
                <a:avLst/>
                <a:gdLst/>
                <a:ahLst/>
                <a:cxnLst>
                  <a:cxn ang="0">
                    <a:pos x="0" y="41"/>
                  </a:cxn>
                  <a:cxn ang="0">
                    <a:pos x="41" y="0"/>
                  </a:cxn>
                  <a:cxn ang="0">
                    <a:pos x="98" y="57"/>
                  </a:cxn>
                  <a:cxn ang="0">
                    <a:pos x="156" y="114"/>
                  </a:cxn>
                  <a:cxn ang="0">
                    <a:pos x="114" y="155"/>
                  </a:cxn>
                  <a:cxn ang="0">
                    <a:pos x="57" y="98"/>
                  </a:cxn>
                  <a:cxn ang="0">
                    <a:pos x="0" y="41"/>
                  </a:cxn>
                </a:cxnLst>
                <a:rect l="0" t="0" r="r" b="b"/>
                <a:pathLst>
                  <a:path w="156" h="155">
                    <a:moveTo>
                      <a:pt x="0" y="41"/>
                    </a:moveTo>
                    <a:lnTo>
                      <a:pt x="41" y="0"/>
                    </a:lnTo>
                    <a:lnTo>
                      <a:pt x="98" y="57"/>
                    </a:lnTo>
                    <a:lnTo>
                      <a:pt x="156" y="114"/>
                    </a:lnTo>
                    <a:lnTo>
                      <a:pt x="114" y="155"/>
                    </a:lnTo>
                    <a:lnTo>
                      <a:pt x="57" y="98"/>
                    </a:lnTo>
                    <a:lnTo>
                      <a:pt x="0" y="41"/>
                    </a:lnTo>
                    <a:close/>
                  </a:path>
                </a:pathLst>
              </a:custGeom>
              <a:solidFill>
                <a:srgbClr val="FF0000"/>
              </a:solidFill>
              <a:ln w="9525">
                <a:noFill/>
                <a:round/>
                <a:headEnd/>
                <a:tailEnd/>
              </a:ln>
            </p:spPr>
            <p:txBody>
              <a:bodyPr/>
              <a:lstStyle/>
              <a:p>
                <a:endParaRPr lang="ja-JP" altLang="en-US"/>
              </a:p>
            </p:txBody>
          </p:sp>
          <p:sp>
            <p:nvSpPr>
              <p:cNvPr id="1473" name="Freeform 1308"/>
              <p:cNvSpPr>
                <a:spLocks/>
              </p:cNvSpPr>
              <p:nvPr/>
            </p:nvSpPr>
            <p:spPr bwMode="auto">
              <a:xfrm>
                <a:off x="3472" y="1698"/>
                <a:ext cx="8" cy="8"/>
              </a:xfrm>
              <a:custGeom>
                <a:avLst/>
                <a:gdLst/>
                <a:ahLst/>
                <a:cxnLst>
                  <a:cxn ang="0">
                    <a:pos x="57" y="62"/>
                  </a:cxn>
                  <a:cxn ang="0">
                    <a:pos x="0" y="5"/>
                  </a:cxn>
                  <a:cxn ang="0">
                    <a:pos x="6" y="0"/>
                  </a:cxn>
                  <a:cxn ang="0">
                    <a:pos x="57" y="62"/>
                  </a:cxn>
                </a:cxnLst>
                <a:rect l="0" t="0" r="r" b="b"/>
                <a:pathLst>
                  <a:path w="57" h="62">
                    <a:moveTo>
                      <a:pt x="57" y="62"/>
                    </a:moveTo>
                    <a:lnTo>
                      <a:pt x="0" y="5"/>
                    </a:lnTo>
                    <a:lnTo>
                      <a:pt x="6" y="0"/>
                    </a:lnTo>
                    <a:lnTo>
                      <a:pt x="57" y="62"/>
                    </a:lnTo>
                    <a:close/>
                  </a:path>
                </a:pathLst>
              </a:custGeom>
              <a:solidFill>
                <a:srgbClr val="FF0000"/>
              </a:solidFill>
              <a:ln w="9525">
                <a:noFill/>
                <a:round/>
                <a:headEnd/>
                <a:tailEnd/>
              </a:ln>
            </p:spPr>
            <p:txBody>
              <a:bodyPr/>
              <a:lstStyle/>
              <a:p>
                <a:endParaRPr lang="ja-JP" altLang="en-US"/>
              </a:p>
            </p:txBody>
          </p:sp>
          <p:sp>
            <p:nvSpPr>
              <p:cNvPr id="1474" name="Freeform 1309"/>
              <p:cNvSpPr>
                <a:spLocks/>
              </p:cNvSpPr>
              <p:nvPr/>
            </p:nvSpPr>
            <p:spPr bwMode="auto">
              <a:xfrm>
                <a:off x="3473" y="1694"/>
                <a:ext cx="21" cy="20"/>
              </a:xfrm>
              <a:custGeom>
                <a:avLst/>
                <a:gdLst/>
                <a:ahLst/>
                <a:cxnLst>
                  <a:cxn ang="0">
                    <a:pos x="0" y="36"/>
                  </a:cxn>
                  <a:cxn ang="0">
                    <a:pos x="45" y="0"/>
                  </a:cxn>
                  <a:cxn ang="0">
                    <a:pos x="96" y="61"/>
                  </a:cxn>
                  <a:cxn ang="0">
                    <a:pos x="147" y="123"/>
                  </a:cxn>
                  <a:cxn ang="0">
                    <a:pos x="102" y="160"/>
                  </a:cxn>
                  <a:cxn ang="0">
                    <a:pos x="51" y="98"/>
                  </a:cxn>
                  <a:cxn ang="0">
                    <a:pos x="0" y="36"/>
                  </a:cxn>
                </a:cxnLst>
                <a:rect l="0" t="0" r="r" b="b"/>
                <a:pathLst>
                  <a:path w="147" h="160">
                    <a:moveTo>
                      <a:pt x="0" y="36"/>
                    </a:moveTo>
                    <a:lnTo>
                      <a:pt x="45" y="0"/>
                    </a:lnTo>
                    <a:lnTo>
                      <a:pt x="96" y="61"/>
                    </a:lnTo>
                    <a:lnTo>
                      <a:pt x="147" y="123"/>
                    </a:lnTo>
                    <a:lnTo>
                      <a:pt x="102" y="160"/>
                    </a:lnTo>
                    <a:lnTo>
                      <a:pt x="51" y="98"/>
                    </a:lnTo>
                    <a:lnTo>
                      <a:pt x="0" y="36"/>
                    </a:lnTo>
                    <a:close/>
                  </a:path>
                </a:pathLst>
              </a:custGeom>
              <a:solidFill>
                <a:srgbClr val="FF0000"/>
              </a:solidFill>
              <a:ln w="9525">
                <a:noFill/>
                <a:round/>
                <a:headEnd/>
                <a:tailEnd/>
              </a:ln>
            </p:spPr>
            <p:txBody>
              <a:bodyPr/>
              <a:lstStyle/>
              <a:p>
                <a:endParaRPr lang="ja-JP" altLang="en-US"/>
              </a:p>
            </p:txBody>
          </p:sp>
          <p:sp>
            <p:nvSpPr>
              <p:cNvPr id="1475" name="Freeform 1310"/>
              <p:cNvSpPr>
                <a:spLocks/>
              </p:cNvSpPr>
              <p:nvPr/>
            </p:nvSpPr>
            <p:spPr bwMode="auto">
              <a:xfrm>
                <a:off x="3479" y="1693"/>
                <a:ext cx="8" cy="9"/>
              </a:xfrm>
              <a:custGeom>
                <a:avLst/>
                <a:gdLst/>
                <a:ahLst/>
                <a:cxnLst>
                  <a:cxn ang="0">
                    <a:pos x="51" y="66"/>
                  </a:cxn>
                  <a:cxn ang="0">
                    <a:pos x="0" y="5"/>
                  </a:cxn>
                  <a:cxn ang="0">
                    <a:pos x="6" y="0"/>
                  </a:cxn>
                  <a:cxn ang="0">
                    <a:pos x="51" y="66"/>
                  </a:cxn>
                </a:cxnLst>
                <a:rect l="0" t="0" r="r" b="b"/>
                <a:pathLst>
                  <a:path w="51" h="66">
                    <a:moveTo>
                      <a:pt x="51" y="66"/>
                    </a:moveTo>
                    <a:lnTo>
                      <a:pt x="0" y="5"/>
                    </a:lnTo>
                    <a:lnTo>
                      <a:pt x="6" y="0"/>
                    </a:lnTo>
                    <a:lnTo>
                      <a:pt x="51" y="66"/>
                    </a:lnTo>
                    <a:close/>
                  </a:path>
                </a:pathLst>
              </a:custGeom>
              <a:solidFill>
                <a:srgbClr val="FF0000"/>
              </a:solidFill>
              <a:ln w="9525">
                <a:noFill/>
                <a:round/>
                <a:headEnd/>
                <a:tailEnd/>
              </a:ln>
            </p:spPr>
            <p:txBody>
              <a:bodyPr/>
              <a:lstStyle/>
              <a:p>
                <a:endParaRPr lang="ja-JP" altLang="en-US"/>
              </a:p>
            </p:txBody>
          </p:sp>
          <p:sp>
            <p:nvSpPr>
              <p:cNvPr id="1476" name="Freeform 1311"/>
              <p:cNvSpPr>
                <a:spLocks/>
              </p:cNvSpPr>
              <p:nvPr/>
            </p:nvSpPr>
            <p:spPr bwMode="auto">
              <a:xfrm>
                <a:off x="3480" y="1689"/>
                <a:ext cx="20" cy="21"/>
              </a:xfrm>
              <a:custGeom>
                <a:avLst/>
                <a:gdLst/>
                <a:ahLst/>
                <a:cxnLst>
                  <a:cxn ang="0">
                    <a:pos x="0" y="32"/>
                  </a:cxn>
                  <a:cxn ang="0">
                    <a:pos x="48" y="0"/>
                  </a:cxn>
                  <a:cxn ang="0">
                    <a:pos x="93" y="66"/>
                  </a:cxn>
                  <a:cxn ang="0">
                    <a:pos x="137" y="134"/>
                  </a:cxn>
                  <a:cxn ang="0">
                    <a:pos x="90" y="166"/>
                  </a:cxn>
                  <a:cxn ang="0">
                    <a:pos x="45" y="98"/>
                  </a:cxn>
                  <a:cxn ang="0">
                    <a:pos x="0" y="32"/>
                  </a:cxn>
                </a:cxnLst>
                <a:rect l="0" t="0" r="r" b="b"/>
                <a:pathLst>
                  <a:path w="137" h="166">
                    <a:moveTo>
                      <a:pt x="0" y="32"/>
                    </a:moveTo>
                    <a:lnTo>
                      <a:pt x="48" y="0"/>
                    </a:lnTo>
                    <a:lnTo>
                      <a:pt x="93" y="66"/>
                    </a:lnTo>
                    <a:lnTo>
                      <a:pt x="137" y="134"/>
                    </a:lnTo>
                    <a:lnTo>
                      <a:pt x="90" y="166"/>
                    </a:lnTo>
                    <a:lnTo>
                      <a:pt x="45" y="98"/>
                    </a:lnTo>
                    <a:lnTo>
                      <a:pt x="0" y="32"/>
                    </a:lnTo>
                    <a:close/>
                  </a:path>
                </a:pathLst>
              </a:custGeom>
              <a:solidFill>
                <a:srgbClr val="FF0000"/>
              </a:solidFill>
              <a:ln w="9525">
                <a:noFill/>
                <a:round/>
                <a:headEnd/>
                <a:tailEnd/>
              </a:ln>
            </p:spPr>
            <p:txBody>
              <a:bodyPr/>
              <a:lstStyle/>
              <a:p>
                <a:endParaRPr lang="ja-JP" altLang="en-US"/>
              </a:p>
            </p:txBody>
          </p:sp>
          <p:sp>
            <p:nvSpPr>
              <p:cNvPr id="1477" name="Freeform 1312"/>
              <p:cNvSpPr>
                <a:spLocks/>
              </p:cNvSpPr>
              <p:nvPr/>
            </p:nvSpPr>
            <p:spPr bwMode="auto">
              <a:xfrm>
                <a:off x="3487" y="1689"/>
                <a:ext cx="6" cy="9"/>
              </a:xfrm>
              <a:custGeom>
                <a:avLst/>
                <a:gdLst/>
                <a:ahLst/>
                <a:cxnLst>
                  <a:cxn ang="0">
                    <a:pos x="45" y="70"/>
                  </a:cxn>
                  <a:cxn ang="0">
                    <a:pos x="0" y="4"/>
                  </a:cxn>
                  <a:cxn ang="0">
                    <a:pos x="6" y="0"/>
                  </a:cxn>
                  <a:cxn ang="0">
                    <a:pos x="45" y="70"/>
                  </a:cxn>
                </a:cxnLst>
                <a:rect l="0" t="0" r="r" b="b"/>
                <a:pathLst>
                  <a:path w="45" h="70">
                    <a:moveTo>
                      <a:pt x="45" y="70"/>
                    </a:moveTo>
                    <a:lnTo>
                      <a:pt x="0" y="4"/>
                    </a:lnTo>
                    <a:lnTo>
                      <a:pt x="6" y="0"/>
                    </a:lnTo>
                    <a:lnTo>
                      <a:pt x="45" y="70"/>
                    </a:lnTo>
                    <a:close/>
                  </a:path>
                </a:pathLst>
              </a:custGeom>
              <a:solidFill>
                <a:srgbClr val="FF0000"/>
              </a:solidFill>
              <a:ln w="9525">
                <a:noFill/>
                <a:round/>
                <a:headEnd/>
                <a:tailEnd/>
              </a:ln>
            </p:spPr>
            <p:txBody>
              <a:bodyPr/>
              <a:lstStyle/>
              <a:p>
                <a:endParaRPr lang="ja-JP" altLang="en-US"/>
              </a:p>
            </p:txBody>
          </p:sp>
          <p:sp>
            <p:nvSpPr>
              <p:cNvPr id="1478" name="Freeform 1313"/>
              <p:cNvSpPr>
                <a:spLocks/>
              </p:cNvSpPr>
              <p:nvPr/>
            </p:nvSpPr>
            <p:spPr bwMode="auto">
              <a:xfrm>
                <a:off x="3488" y="1686"/>
                <a:ext cx="18" cy="21"/>
              </a:xfrm>
              <a:custGeom>
                <a:avLst/>
                <a:gdLst/>
                <a:ahLst/>
                <a:cxnLst>
                  <a:cxn ang="0">
                    <a:pos x="0" y="27"/>
                  </a:cxn>
                  <a:cxn ang="0">
                    <a:pos x="51" y="0"/>
                  </a:cxn>
                  <a:cxn ang="0">
                    <a:pos x="90" y="71"/>
                  </a:cxn>
                  <a:cxn ang="0">
                    <a:pos x="127" y="142"/>
                  </a:cxn>
                  <a:cxn ang="0">
                    <a:pos x="77" y="169"/>
                  </a:cxn>
                  <a:cxn ang="0">
                    <a:pos x="39" y="97"/>
                  </a:cxn>
                  <a:cxn ang="0">
                    <a:pos x="0" y="27"/>
                  </a:cxn>
                </a:cxnLst>
                <a:rect l="0" t="0" r="r" b="b"/>
                <a:pathLst>
                  <a:path w="127" h="169">
                    <a:moveTo>
                      <a:pt x="0" y="27"/>
                    </a:moveTo>
                    <a:lnTo>
                      <a:pt x="51" y="0"/>
                    </a:lnTo>
                    <a:lnTo>
                      <a:pt x="90" y="71"/>
                    </a:lnTo>
                    <a:lnTo>
                      <a:pt x="127" y="142"/>
                    </a:lnTo>
                    <a:lnTo>
                      <a:pt x="77" y="169"/>
                    </a:lnTo>
                    <a:lnTo>
                      <a:pt x="39" y="97"/>
                    </a:lnTo>
                    <a:lnTo>
                      <a:pt x="0" y="27"/>
                    </a:lnTo>
                    <a:close/>
                  </a:path>
                </a:pathLst>
              </a:custGeom>
              <a:solidFill>
                <a:srgbClr val="FF0000"/>
              </a:solidFill>
              <a:ln w="9525">
                <a:noFill/>
                <a:round/>
                <a:headEnd/>
                <a:tailEnd/>
              </a:ln>
            </p:spPr>
            <p:txBody>
              <a:bodyPr/>
              <a:lstStyle/>
              <a:p>
                <a:endParaRPr lang="ja-JP" altLang="en-US"/>
              </a:p>
            </p:txBody>
          </p:sp>
          <p:sp>
            <p:nvSpPr>
              <p:cNvPr id="1479" name="Freeform 1314"/>
              <p:cNvSpPr>
                <a:spLocks/>
              </p:cNvSpPr>
              <p:nvPr/>
            </p:nvSpPr>
            <p:spPr bwMode="auto">
              <a:xfrm>
                <a:off x="3495" y="1685"/>
                <a:ext cx="6" cy="9"/>
              </a:xfrm>
              <a:custGeom>
                <a:avLst/>
                <a:gdLst/>
                <a:ahLst/>
                <a:cxnLst>
                  <a:cxn ang="0">
                    <a:pos x="39" y="74"/>
                  </a:cxn>
                  <a:cxn ang="0">
                    <a:pos x="0" y="3"/>
                  </a:cxn>
                  <a:cxn ang="0">
                    <a:pos x="8" y="0"/>
                  </a:cxn>
                  <a:cxn ang="0">
                    <a:pos x="39" y="74"/>
                  </a:cxn>
                </a:cxnLst>
                <a:rect l="0" t="0" r="r" b="b"/>
                <a:pathLst>
                  <a:path w="39" h="74">
                    <a:moveTo>
                      <a:pt x="39" y="74"/>
                    </a:moveTo>
                    <a:lnTo>
                      <a:pt x="0" y="3"/>
                    </a:lnTo>
                    <a:lnTo>
                      <a:pt x="8" y="0"/>
                    </a:lnTo>
                    <a:lnTo>
                      <a:pt x="39" y="74"/>
                    </a:lnTo>
                    <a:close/>
                  </a:path>
                </a:pathLst>
              </a:custGeom>
              <a:solidFill>
                <a:srgbClr val="FF0000"/>
              </a:solidFill>
              <a:ln w="9525">
                <a:noFill/>
                <a:round/>
                <a:headEnd/>
                <a:tailEnd/>
              </a:ln>
            </p:spPr>
            <p:txBody>
              <a:bodyPr/>
              <a:lstStyle/>
              <a:p>
                <a:endParaRPr lang="ja-JP" altLang="en-US"/>
              </a:p>
            </p:txBody>
          </p:sp>
          <p:sp>
            <p:nvSpPr>
              <p:cNvPr id="1480" name="Freeform 1315"/>
              <p:cNvSpPr>
                <a:spLocks/>
              </p:cNvSpPr>
              <p:nvPr/>
            </p:nvSpPr>
            <p:spPr bwMode="auto">
              <a:xfrm>
                <a:off x="3496" y="1682"/>
                <a:ext cx="17" cy="22"/>
              </a:xfrm>
              <a:custGeom>
                <a:avLst/>
                <a:gdLst/>
                <a:ahLst/>
                <a:cxnLst>
                  <a:cxn ang="0">
                    <a:pos x="0" y="22"/>
                  </a:cxn>
                  <a:cxn ang="0">
                    <a:pos x="54" y="0"/>
                  </a:cxn>
                  <a:cxn ang="0">
                    <a:pos x="84" y="75"/>
                  </a:cxn>
                  <a:cxn ang="0">
                    <a:pos x="114" y="149"/>
                  </a:cxn>
                  <a:cxn ang="0">
                    <a:pos x="60" y="171"/>
                  </a:cxn>
                  <a:cxn ang="0">
                    <a:pos x="31" y="96"/>
                  </a:cxn>
                  <a:cxn ang="0">
                    <a:pos x="0" y="22"/>
                  </a:cxn>
                </a:cxnLst>
                <a:rect l="0" t="0" r="r" b="b"/>
                <a:pathLst>
                  <a:path w="114" h="171">
                    <a:moveTo>
                      <a:pt x="0" y="22"/>
                    </a:moveTo>
                    <a:lnTo>
                      <a:pt x="54" y="0"/>
                    </a:lnTo>
                    <a:lnTo>
                      <a:pt x="84" y="75"/>
                    </a:lnTo>
                    <a:lnTo>
                      <a:pt x="114" y="149"/>
                    </a:lnTo>
                    <a:lnTo>
                      <a:pt x="60" y="171"/>
                    </a:lnTo>
                    <a:lnTo>
                      <a:pt x="31" y="96"/>
                    </a:lnTo>
                    <a:lnTo>
                      <a:pt x="0" y="22"/>
                    </a:lnTo>
                    <a:close/>
                  </a:path>
                </a:pathLst>
              </a:custGeom>
              <a:solidFill>
                <a:srgbClr val="FF0000"/>
              </a:solidFill>
              <a:ln w="9525">
                <a:noFill/>
                <a:round/>
                <a:headEnd/>
                <a:tailEnd/>
              </a:ln>
            </p:spPr>
            <p:txBody>
              <a:bodyPr/>
              <a:lstStyle/>
              <a:p>
                <a:endParaRPr lang="ja-JP" altLang="en-US"/>
              </a:p>
            </p:txBody>
          </p:sp>
          <p:sp>
            <p:nvSpPr>
              <p:cNvPr id="1481" name="Freeform 1316"/>
              <p:cNvSpPr>
                <a:spLocks/>
              </p:cNvSpPr>
              <p:nvPr/>
            </p:nvSpPr>
            <p:spPr bwMode="auto">
              <a:xfrm>
                <a:off x="3504" y="1682"/>
                <a:ext cx="4" cy="10"/>
              </a:xfrm>
              <a:custGeom>
                <a:avLst/>
                <a:gdLst/>
                <a:ahLst/>
                <a:cxnLst>
                  <a:cxn ang="0">
                    <a:pos x="30" y="77"/>
                  </a:cxn>
                  <a:cxn ang="0">
                    <a:pos x="0" y="2"/>
                  </a:cxn>
                  <a:cxn ang="0">
                    <a:pos x="8" y="0"/>
                  </a:cxn>
                  <a:cxn ang="0">
                    <a:pos x="30" y="77"/>
                  </a:cxn>
                </a:cxnLst>
                <a:rect l="0" t="0" r="r" b="b"/>
                <a:pathLst>
                  <a:path w="30" h="77">
                    <a:moveTo>
                      <a:pt x="30" y="77"/>
                    </a:moveTo>
                    <a:lnTo>
                      <a:pt x="0" y="2"/>
                    </a:lnTo>
                    <a:lnTo>
                      <a:pt x="8" y="0"/>
                    </a:lnTo>
                    <a:lnTo>
                      <a:pt x="30" y="77"/>
                    </a:lnTo>
                    <a:close/>
                  </a:path>
                </a:pathLst>
              </a:custGeom>
              <a:solidFill>
                <a:srgbClr val="FF0000"/>
              </a:solidFill>
              <a:ln w="9525">
                <a:noFill/>
                <a:round/>
                <a:headEnd/>
                <a:tailEnd/>
              </a:ln>
            </p:spPr>
            <p:txBody>
              <a:bodyPr/>
              <a:lstStyle/>
              <a:p>
                <a:endParaRPr lang="ja-JP" altLang="en-US"/>
              </a:p>
            </p:txBody>
          </p:sp>
          <p:sp>
            <p:nvSpPr>
              <p:cNvPr id="1482" name="Freeform 1317"/>
              <p:cNvSpPr>
                <a:spLocks/>
              </p:cNvSpPr>
              <p:nvPr/>
            </p:nvSpPr>
            <p:spPr bwMode="auto">
              <a:xfrm>
                <a:off x="3505" y="1680"/>
                <a:ext cx="14" cy="21"/>
              </a:xfrm>
              <a:custGeom>
                <a:avLst/>
                <a:gdLst/>
                <a:ahLst/>
                <a:cxnLst>
                  <a:cxn ang="0">
                    <a:pos x="0" y="16"/>
                  </a:cxn>
                  <a:cxn ang="0">
                    <a:pos x="56" y="0"/>
                  </a:cxn>
                  <a:cxn ang="0">
                    <a:pos x="77" y="77"/>
                  </a:cxn>
                  <a:cxn ang="0">
                    <a:pos x="99" y="154"/>
                  </a:cxn>
                  <a:cxn ang="0">
                    <a:pos x="44" y="170"/>
                  </a:cxn>
                  <a:cxn ang="0">
                    <a:pos x="22" y="93"/>
                  </a:cxn>
                  <a:cxn ang="0">
                    <a:pos x="0" y="16"/>
                  </a:cxn>
                </a:cxnLst>
                <a:rect l="0" t="0" r="r" b="b"/>
                <a:pathLst>
                  <a:path w="99" h="170">
                    <a:moveTo>
                      <a:pt x="0" y="16"/>
                    </a:moveTo>
                    <a:lnTo>
                      <a:pt x="56" y="0"/>
                    </a:lnTo>
                    <a:lnTo>
                      <a:pt x="77" y="77"/>
                    </a:lnTo>
                    <a:lnTo>
                      <a:pt x="99" y="154"/>
                    </a:lnTo>
                    <a:lnTo>
                      <a:pt x="44" y="170"/>
                    </a:lnTo>
                    <a:lnTo>
                      <a:pt x="22" y="93"/>
                    </a:lnTo>
                    <a:lnTo>
                      <a:pt x="0" y="16"/>
                    </a:lnTo>
                    <a:close/>
                  </a:path>
                </a:pathLst>
              </a:custGeom>
              <a:solidFill>
                <a:srgbClr val="FF0000"/>
              </a:solidFill>
              <a:ln w="9525">
                <a:noFill/>
                <a:round/>
                <a:headEnd/>
                <a:tailEnd/>
              </a:ln>
            </p:spPr>
            <p:txBody>
              <a:bodyPr/>
              <a:lstStyle/>
              <a:p>
                <a:endParaRPr lang="ja-JP" altLang="en-US"/>
              </a:p>
            </p:txBody>
          </p:sp>
          <p:sp>
            <p:nvSpPr>
              <p:cNvPr id="1483" name="Freeform 1318"/>
              <p:cNvSpPr>
                <a:spLocks/>
              </p:cNvSpPr>
              <p:nvPr/>
            </p:nvSpPr>
            <p:spPr bwMode="auto">
              <a:xfrm>
                <a:off x="3513" y="1680"/>
                <a:ext cx="3" cy="10"/>
              </a:xfrm>
              <a:custGeom>
                <a:avLst/>
                <a:gdLst/>
                <a:ahLst/>
                <a:cxnLst>
                  <a:cxn ang="0">
                    <a:pos x="21" y="79"/>
                  </a:cxn>
                  <a:cxn ang="0">
                    <a:pos x="0" y="2"/>
                  </a:cxn>
                  <a:cxn ang="0">
                    <a:pos x="8" y="0"/>
                  </a:cxn>
                  <a:cxn ang="0">
                    <a:pos x="21" y="79"/>
                  </a:cxn>
                </a:cxnLst>
                <a:rect l="0" t="0" r="r" b="b"/>
                <a:pathLst>
                  <a:path w="21" h="79">
                    <a:moveTo>
                      <a:pt x="21" y="79"/>
                    </a:moveTo>
                    <a:lnTo>
                      <a:pt x="0" y="2"/>
                    </a:lnTo>
                    <a:lnTo>
                      <a:pt x="8" y="0"/>
                    </a:lnTo>
                    <a:lnTo>
                      <a:pt x="21" y="79"/>
                    </a:lnTo>
                    <a:close/>
                  </a:path>
                </a:pathLst>
              </a:custGeom>
              <a:solidFill>
                <a:srgbClr val="FF0000"/>
              </a:solidFill>
              <a:ln w="9525">
                <a:noFill/>
                <a:round/>
                <a:headEnd/>
                <a:tailEnd/>
              </a:ln>
            </p:spPr>
            <p:txBody>
              <a:bodyPr/>
              <a:lstStyle/>
              <a:p>
                <a:endParaRPr lang="ja-JP" altLang="en-US"/>
              </a:p>
            </p:txBody>
          </p:sp>
          <p:sp>
            <p:nvSpPr>
              <p:cNvPr id="1484" name="Freeform 1319"/>
              <p:cNvSpPr>
                <a:spLocks/>
              </p:cNvSpPr>
              <p:nvPr/>
            </p:nvSpPr>
            <p:spPr bwMode="auto">
              <a:xfrm>
                <a:off x="3514" y="1679"/>
                <a:ext cx="12" cy="21"/>
              </a:xfrm>
              <a:custGeom>
                <a:avLst/>
                <a:gdLst/>
                <a:ahLst/>
                <a:cxnLst>
                  <a:cxn ang="0">
                    <a:pos x="0" y="10"/>
                  </a:cxn>
                  <a:cxn ang="0">
                    <a:pos x="58" y="0"/>
                  </a:cxn>
                  <a:cxn ang="0">
                    <a:pos x="71" y="80"/>
                  </a:cxn>
                  <a:cxn ang="0">
                    <a:pos x="84" y="159"/>
                  </a:cxn>
                  <a:cxn ang="0">
                    <a:pos x="27" y="168"/>
                  </a:cxn>
                  <a:cxn ang="0">
                    <a:pos x="13" y="89"/>
                  </a:cxn>
                  <a:cxn ang="0">
                    <a:pos x="0" y="10"/>
                  </a:cxn>
                </a:cxnLst>
                <a:rect l="0" t="0" r="r" b="b"/>
                <a:pathLst>
                  <a:path w="84" h="168">
                    <a:moveTo>
                      <a:pt x="0" y="10"/>
                    </a:moveTo>
                    <a:lnTo>
                      <a:pt x="58" y="0"/>
                    </a:lnTo>
                    <a:lnTo>
                      <a:pt x="71" y="80"/>
                    </a:lnTo>
                    <a:lnTo>
                      <a:pt x="84" y="159"/>
                    </a:lnTo>
                    <a:lnTo>
                      <a:pt x="27" y="168"/>
                    </a:lnTo>
                    <a:lnTo>
                      <a:pt x="13" y="89"/>
                    </a:lnTo>
                    <a:lnTo>
                      <a:pt x="0" y="10"/>
                    </a:lnTo>
                    <a:close/>
                  </a:path>
                </a:pathLst>
              </a:custGeom>
              <a:solidFill>
                <a:srgbClr val="FF0000"/>
              </a:solidFill>
              <a:ln w="9525">
                <a:noFill/>
                <a:round/>
                <a:headEnd/>
                <a:tailEnd/>
              </a:ln>
            </p:spPr>
            <p:txBody>
              <a:bodyPr/>
              <a:lstStyle/>
              <a:p>
                <a:endParaRPr lang="ja-JP" altLang="en-US"/>
              </a:p>
            </p:txBody>
          </p:sp>
          <p:sp>
            <p:nvSpPr>
              <p:cNvPr id="1485" name="Freeform 1320"/>
              <p:cNvSpPr>
                <a:spLocks/>
              </p:cNvSpPr>
              <p:nvPr/>
            </p:nvSpPr>
            <p:spPr bwMode="auto">
              <a:xfrm>
                <a:off x="3523" y="1679"/>
                <a:ext cx="1" cy="10"/>
              </a:xfrm>
              <a:custGeom>
                <a:avLst/>
                <a:gdLst/>
                <a:ahLst/>
                <a:cxnLst>
                  <a:cxn ang="0">
                    <a:pos x="13" y="81"/>
                  </a:cxn>
                  <a:cxn ang="0">
                    <a:pos x="0" y="1"/>
                  </a:cxn>
                  <a:cxn ang="0">
                    <a:pos x="8" y="0"/>
                  </a:cxn>
                  <a:cxn ang="0">
                    <a:pos x="13" y="81"/>
                  </a:cxn>
                </a:cxnLst>
                <a:rect l="0" t="0" r="r" b="b"/>
                <a:pathLst>
                  <a:path w="13" h="81">
                    <a:moveTo>
                      <a:pt x="13" y="81"/>
                    </a:moveTo>
                    <a:lnTo>
                      <a:pt x="0" y="1"/>
                    </a:lnTo>
                    <a:lnTo>
                      <a:pt x="8" y="0"/>
                    </a:lnTo>
                    <a:lnTo>
                      <a:pt x="13" y="81"/>
                    </a:lnTo>
                    <a:close/>
                  </a:path>
                </a:pathLst>
              </a:custGeom>
              <a:solidFill>
                <a:srgbClr val="FF0000"/>
              </a:solidFill>
              <a:ln w="9525">
                <a:noFill/>
                <a:round/>
                <a:headEnd/>
                <a:tailEnd/>
              </a:ln>
            </p:spPr>
            <p:txBody>
              <a:bodyPr/>
              <a:lstStyle/>
              <a:p>
                <a:endParaRPr lang="ja-JP" altLang="en-US"/>
              </a:p>
            </p:txBody>
          </p:sp>
          <p:sp>
            <p:nvSpPr>
              <p:cNvPr id="1486" name="Freeform 1321"/>
              <p:cNvSpPr>
                <a:spLocks/>
              </p:cNvSpPr>
              <p:nvPr/>
            </p:nvSpPr>
            <p:spPr bwMode="auto">
              <a:xfrm>
                <a:off x="3524" y="1678"/>
                <a:ext cx="10" cy="21"/>
              </a:xfrm>
              <a:custGeom>
                <a:avLst/>
                <a:gdLst/>
                <a:ahLst/>
                <a:cxnLst>
                  <a:cxn ang="0">
                    <a:pos x="0" y="3"/>
                  </a:cxn>
                  <a:cxn ang="0">
                    <a:pos x="60" y="0"/>
                  </a:cxn>
                  <a:cxn ang="0">
                    <a:pos x="65" y="80"/>
                  </a:cxn>
                  <a:cxn ang="0">
                    <a:pos x="69" y="161"/>
                  </a:cxn>
                  <a:cxn ang="0">
                    <a:pos x="10" y="164"/>
                  </a:cxn>
                  <a:cxn ang="0">
                    <a:pos x="5" y="84"/>
                  </a:cxn>
                  <a:cxn ang="0">
                    <a:pos x="0" y="3"/>
                  </a:cxn>
                </a:cxnLst>
                <a:rect l="0" t="0" r="r" b="b"/>
                <a:pathLst>
                  <a:path w="69" h="164">
                    <a:moveTo>
                      <a:pt x="0" y="3"/>
                    </a:moveTo>
                    <a:lnTo>
                      <a:pt x="60" y="0"/>
                    </a:lnTo>
                    <a:lnTo>
                      <a:pt x="65" y="80"/>
                    </a:lnTo>
                    <a:lnTo>
                      <a:pt x="69" y="161"/>
                    </a:lnTo>
                    <a:lnTo>
                      <a:pt x="10" y="164"/>
                    </a:lnTo>
                    <a:lnTo>
                      <a:pt x="5" y="84"/>
                    </a:lnTo>
                    <a:lnTo>
                      <a:pt x="0" y="3"/>
                    </a:lnTo>
                    <a:close/>
                  </a:path>
                </a:pathLst>
              </a:custGeom>
              <a:solidFill>
                <a:srgbClr val="FF0000"/>
              </a:solidFill>
              <a:ln w="9525">
                <a:noFill/>
                <a:round/>
                <a:headEnd/>
                <a:tailEnd/>
              </a:ln>
            </p:spPr>
            <p:txBody>
              <a:bodyPr/>
              <a:lstStyle/>
              <a:p>
                <a:endParaRPr lang="ja-JP" altLang="en-US"/>
              </a:p>
            </p:txBody>
          </p:sp>
          <p:sp>
            <p:nvSpPr>
              <p:cNvPr id="1487" name="Freeform 1322"/>
              <p:cNvSpPr>
                <a:spLocks/>
              </p:cNvSpPr>
              <p:nvPr/>
            </p:nvSpPr>
            <p:spPr bwMode="auto">
              <a:xfrm>
                <a:off x="3532" y="1678"/>
                <a:ext cx="2" cy="10"/>
              </a:xfrm>
              <a:custGeom>
                <a:avLst/>
                <a:gdLst/>
                <a:ahLst/>
                <a:cxnLst>
                  <a:cxn ang="0">
                    <a:pos x="5" y="80"/>
                  </a:cxn>
                  <a:cxn ang="0">
                    <a:pos x="0" y="0"/>
                  </a:cxn>
                  <a:cxn ang="0">
                    <a:pos x="9" y="0"/>
                  </a:cxn>
                  <a:cxn ang="0">
                    <a:pos x="5" y="80"/>
                  </a:cxn>
                </a:cxnLst>
                <a:rect l="0" t="0" r="r" b="b"/>
                <a:pathLst>
                  <a:path w="9" h="80">
                    <a:moveTo>
                      <a:pt x="5" y="80"/>
                    </a:moveTo>
                    <a:lnTo>
                      <a:pt x="0" y="0"/>
                    </a:lnTo>
                    <a:lnTo>
                      <a:pt x="9" y="0"/>
                    </a:lnTo>
                    <a:lnTo>
                      <a:pt x="5" y="80"/>
                    </a:lnTo>
                    <a:close/>
                  </a:path>
                </a:pathLst>
              </a:custGeom>
              <a:solidFill>
                <a:srgbClr val="FF0000"/>
              </a:solidFill>
              <a:ln w="9525">
                <a:noFill/>
                <a:round/>
                <a:headEnd/>
                <a:tailEnd/>
              </a:ln>
            </p:spPr>
            <p:txBody>
              <a:bodyPr/>
              <a:lstStyle/>
              <a:p>
                <a:endParaRPr lang="ja-JP" altLang="en-US"/>
              </a:p>
            </p:txBody>
          </p:sp>
          <p:sp>
            <p:nvSpPr>
              <p:cNvPr id="1488" name="Freeform 1323"/>
              <p:cNvSpPr>
                <a:spLocks/>
              </p:cNvSpPr>
              <p:nvPr/>
            </p:nvSpPr>
            <p:spPr bwMode="auto">
              <a:xfrm>
                <a:off x="3532" y="1678"/>
                <a:ext cx="10" cy="21"/>
              </a:xfrm>
              <a:custGeom>
                <a:avLst/>
                <a:gdLst/>
                <a:ahLst/>
                <a:cxnLst>
                  <a:cxn ang="0">
                    <a:pos x="9" y="0"/>
                  </a:cxn>
                  <a:cxn ang="0">
                    <a:pos x="69" y="3"/>
                  </a:cxn>
                  <a:cxn ang="0">
                    <a:pos x="63" y="84"/>
                  </a:cxn>
                  <a:cxn ang="0">
                    <a:pos x="59" y="164"/>
                  </a:cxn>
                  <a:cxn ang="0">
                    <a:pos x="0" y="161"/>
                  </a:cxn>
                  <a:cxn ang="0">
                    <a:pos x="5" y="80"/>
                  </a:cxn>
                  <a:cxn ang="0">
                    <a:pos x="9" y="0"/>
                  </a:cxn>
                </a:cxnLst>
                <a:rect l="0" t="0" r="r" b="b"/>
                <a:pathLst>
                  <a:path w="69" h="164">
                    <a:moveTo>
                      <a:pt x="9" y="0"/>
                    </a:moveTo>
                    <a:lnTo>
                      <a:pt x="69" y="3"/>
                    </a:lnTo>
                    <a:lnTo>
                      <a:pt x="63" y="84"/>
                    </a:lnTo>
                    <a:lnTo>
                      <a:pt x="59" y="164"/>
                    </a:lnTo>
                    <a:lnTo>
                      <a:pt x="0" y="161"/>
                    </a:lnTo>
                    <a:lnTo>
                      <a:pt x="5" y="80"/>
                    </a:lnTo>
                    <a:lnTo>
                      <a:pt x="9" y="0"/>
                    </a:lnTo>
                    <a:close/>
                  </a:path>
                </a:pathLst>
              </a:custGeom>
              <a:solidFill>
                <a:srgbClr val="FF0000"/>
              </a:solidFill>
              <a:ln w="9525">
                <a:noFill/>
                <a:round/>
                <a:headEnd/>
                <a:tailEnd/>
              </a:ln>
            </p:spPr>
            <p:txBody>
              <a:bodyPr/>
              <a:lstStyle/>
              <a:p>
                <a:endParaRPr lang="ja-JP" altLang="en-US"/>
              </a:p>
            </p:txBody>
          </p:sp>
          <p:sp>
            <p:nvSpPr>
              <p:cNvPr id="1489" name="Freeform 1324"/>
              <p:cNvSpPr>
                <a:spLocks/>
              </p:cNvSpPr>
              <p:nvPr/>
            </p:nvSpPr>
            <p:spPr bwMode="auto">
              <a:xfrm>
                <a:off x="3541" y="1679"/>
                <a:ext cx="2" cy="10"/>
              </a:xfrm>
              <a:custGeom>
                <a:avLst/>
                <a:gdLst/>
                <a:ahLst/>
                <a:cxnLst>
                  <a:cxn ang="0">
                    <a:pos x="0" y="81"/>
                  </a:cxn>
                  <a:cxn ang="0">
                    <a:pos x="6" y="0"/>
                  </a:cxn>
                  <a:cxn ang="0">
                    <a:pos x="14" y="1"/>
                  </a:cxn>
                  <a:cxn ang="0">
                    <a:pos x="0" y="81"/>
                  </a:cxn>
                </a:cxnLst>
                <a:rect l="0" t="0" r="r" b="b"/>
                <a:pathLst>
                  <a:path w="14" h="81">
                    <a:moveTo>
                      <a:pt x="0" y="81"/>
                    </a:moveTo>
                    <a:lnTo>
                      <a:pt x="6" y="0"/>
                    </a:lnTo>
                    <a:lnTo>
                      <a:pt x="14" y="1"/>
                    </a:lnTo>
                    <a:lnTo>
                      <a:pt x="0" y="81"/>
                    </a:lnTo>
                    <a:close/>
                  </a:path>
                </a:pathLst>
              </a:custGeom>
              <a:solidFill>
                <a:srgbClr val="FF0000"/>
              </a:solidFill>
              <a:ln w="9525">
                <a:noFill/>
                <a:round/>
                <a:headEnd/>
                <a:tailEnd/>
              </a:ln>
            </p:spPr>
            <p:txBody>
              <a:bodyPr/>
              <a:lstStyle/>
              <a:p>
                <a:endParaRPr lang="ja-JP" altLang="en-US"/>
              </a:p>
            </p:txBody>
          </p:sp>
          <p:sp>
            <p:nvSpPr>
              <p:cNvPr id="1490" name="Freeform 1325"/>
              <p:cNvSpPr>
                <a:spLocks/>
              </p:cNvSpPr>
              <p:nvPr/>
            </p:nvSpPr>
            <p:spPr bwMode="auto">
              <a:xfrm>
                <a:off x="3540" y="1679"/>
                <a:ext cx="12" cy="21"/>
              </a:xfrm>
              <a:custGeom>
                <a:avLst/>
                <a:gdLst/>
                <a:ahLst/>
                <a:cxnLst>
                  <a:cxn ang="0">
                    <a:pos x="26" y="0"/>
                  </a:cxn>
                  <a:cxn ang="0">
                    <a:pos x="84" y="10"/>
                  </a:cxn>
                  <a:cxn ang="0">
                    <a:pos x="71" y="89"/>
                  </a:cxn>
                  <a:cxn ang="0">
                    <a:pos x="57" y="168"/>
                  </a:cxn>
                  <a:cxn ang="0">
                    <a:pos x="0" y="159"/>
                  </a:cxn>
                  <a:cxn ang="0">
                    <a:pos x="12" y="80"/>
                  </a:cxn>
                  <a:cxn ang="0">
                    <a:pos x="26" y="0"/>
                  </a:cxn>
                </a:cxnLst>
                <a:rect l="0" t="0" r="r" b="b"/>
                <a:pathLst>
                  <a:path w="84" h="168">
                    <a:moveTo>
                      <a:pt x="26" y="0"/>
                    </a:moveTo>
                    <a:lnTo>
                      <a:pt x="84" y="10"/>
                    </a:lnTo>
                    <a:lnTo>
                      <a:pt x="71" y="89"/>
                    </a:lnTo>
                    <a:lnTo>
                      <a:pt x="57" y="168"/>
                    </a:lnTo>
                    <a:lnTo>
                      <a:pt x="0" y="159"/>
                    </a:lnTo>
                    <a:lnTo>
                      <a:pt x="12" y="80"/>
                    </a:lnTo>
                    <a:lnTo>
                      <a:pt x="26" y="0"/>
                    </a:lnTo>
                    <a:close/>
                  </a:path>
                </a:pathLst>
              </a:custGeom>
              <a:solidFill>
                <a:srgbClr val="FF0000"/>
              </a:solidFill>
              <a:ln w="9525">
                <a:noFill/>
                <a:round/>
                <a:headEnd/>
                <a:tailEnd/>
              </a:ln>
            </p:spPr>
            <p:txBody>
              <a:bodyPr/>
              <a:lstStyle/>
              <a:p>
                <a:endParaRPr lang="ja-JP" altLang="en-US"/>
              </a:p>
            </p:txBody>
          </p:sp>
          <p:sp>
            <p:nvSpPr>
              <p:cNvPr id="1491" name="Freeform 1326"/>
              <p:cNvSpPr>
                <a:spLocks/>
              </p:cNvSpPr>
              <p:nvPr/>
            </p:nvSpPr>
            <p:spPr bwMode="auto">
              <a:xfrm>
                <a:off x="3550" y="1680"/>
                <a:ext cx="3" cy="10"/>
              </a:xfrm>
              <a:custGeom>
                <a:avLst/>
                <a:gdLst/>
                <a:ahLst/>
                <a:cxnLst>
                  <a:cxn ang="0">
                    <a:pos x="0" y="79"/>
                  </a:cxn>
                  <a:cxn ang="0">
                    <a:pos x="13" y="0"/>
                  </a:cxn>
                  <a:cxn ang="0">
                    <a:pos x="21" y="2"/>
                  </a:cxn>
                  <a:cxn ang="0">
                    <a:pos x="0" y="79"/>
                  </a:cxn>
                </a:cxnLst>
                <a:rect l="0" t="0" r="r" b="b"/>
                <a:pathLst>
                  <a:path w="21" h="79">
                    <a:moveTo>
                      <a:pt x="0" y="79"/>
                    </a:moveTo>
                    <a:lnTo>
                      <a:pt x="13" y="0"/>
                    </a:lnTo>
                    <a:lnTo>
                      <a:pt x="21" y="2"/>
                    </a:lnTo>
                    <a:lnTo>
                      <a:pt x="0" y="79"/>
                    </a:lnTo>
                    <a:close/>
                  </a:path>
                </a:pathLst>
              </a:custGeom>
              <a:solidFill>
                <a:srgbClr val="FF0000"/>
              </a:solidFill>
              <a:ln w="9525">
                <a:noFill/>
                <a:round/>
                <a:headEnd/>
                <a:tailEnd/>
              </a:ln>
            </p:spPr>
            <p:txBody>
              <a:bodyPr/>
              <a:lstStyle/>
              <a:p>
                <a:endParaRPr lang="ja-JP" altLang="en-US"/>
              </a:p>
            </p:txBody>
          </p:sp>
          <p:sp>
            <p:nvSpPr>
              <p:cNvPr id="1492" name="Freeform 1327"/>
              <p:cNvSpPr>
                <a:spLocks/>
              </p:cNvSpPr>
              <p:nvPr/>
            </p:nvSpPr>
            <p:spPr bwMode="auto">
              <a:xfrm>
                <a:off x="3547" y="1680"/>
                <a:ext cx="14" cy="21"/>
              </a:xfrm>
              <a:custGeom>
                <a:avLst/>
                <a:gdLst/>
                <a:ahLst/>
                <a:cxnLst>
                  <a:cxn ang="0">
                    <a:pos x="43" y="0"/>
                  </a:cxn>
                  <a:cxn ang="0">
                    <a:pos x="99" y="16"/>
                  </a:cxn>
                  <a:cxn ang="0">
                    <a:pos x="77" y="93"/>
                  </a:cxn>
                  <a:cxn ang="0">
                    <a:pos x="55" y="170"/>
                  </a:cxn>
                  <a:cxn ang="0">
                    <a:pos x="0" y="154"/>
                  </a:cxn>
                  <a:cxn ang="0">
                    <a:pos x="22" y="77"/>
                  </a:cxn>
                  <a:cxn ang="0">
                    <a:pos x="43" y="0"/>
                  </a:cxn>
                </a:cxnLst>
                <a:rect l="0" t="0" r="r" b="b"/>
                <a:pathLst>
                  <a:path w="99" h="170">
                    <a:moveTo>
                      <a:pt x="43" y="0"/>
                    </a:moveTo>
                    <a:lnTo>
                      <a:pt x="99" y="16"/>
                    </a:lnTo>
                    <a:lnTo>
                      <a:pt x="77" y="93"/>
                    </a:lnTo>
                    <a:lnTo>
                      <a:pt x="55" y="170"/>
                    </a:lnTo>
                    <a:lnTo>
                      <a:pt x="0" y="154"/>
                    </a:lnTo>
                    <a:lnTo>
                      <a:pt x="22" y="77"/>
                    </a:lnTo>
                    <a:lnTo>
                      <a:pt x="43" y="0"/>
                    </a:lnTo>
                    <a:close/>
                  </a:path>
                </a:pathLst>
              </a:custGeom>
              <a:solidFill>
                <a:srgbClr val="FF0000"/>
              </a:solidFill>
              <a:ln w="9525">
                <a:noFill/>
                <a:round/>
                <a:headEnd/>
                <a:tailEnd/>
              </a:ln>
            </p:spPr>
            <p:txBody>
              <a:bodyPr/>
              <a:lstStyle/>
              <a:p>
                <a:endParaRPr lang="ja-JP" altLang="en-US"/>
              </a:p>
            </p:txBody>
          </p:sp>
          <p:sp>
            <p:nvSpPr>
              <p:cNvPr id="1493" name="Freeform 1328"/>
              <p:cNvSpPr>
                <a:spLocks/>
              </p:cNvSpPr>
              <p:nvPr/>
            </p:nvSpPr>
            <p:spPr bwMode="auto">
              <a:xfrm>
                <a:off x="3558" y="1682"/>
                <a:ext cx="4" cy="10"/>
              </a:xfrm>
              <a:custGeom>
                <a:avLst/>
                <a:gdLst/>
                <a:ahLst/>
                <a:cxnLst>
                  <a:cxn ang="0">
                    <a:pos x="0" y="77"/>
                  </a:cxn>
                  <a:cxn ang="0">
                    <a:pos x="22" y="0"/>
                  </a:cxn>
                  <a:cxn ang="0">
                    <a:pos x="30" y="2"/>
                  </a:cxn>
                  <a:cxn ang="0">
                    <a:pos x="0" y="77"/>
                  </a:cxn>
                </a:cxnLst>
                <a:rect l="0" t="0" r="r" b="b"/>
                <a:pathLst>
                  <a:path w="30" h="77">
                    <a:moveTo>
                      <a:pt x="0" y="77"/>
                    </a:moveTo>
                    <a:lnTo>
                      <a:pt x="22" y="0"/>
                    </a:lnTo>
                    <a:lnTo>
                      <a:pt x="30" y="2"/>
                    </a:lnTo>
                    <a:lnTo>
                      <a:pt x="0" y="77"/>
                    </a:lnTo>
                    <a:close/>
                  </a:path>
                </a:pathLst>
              </a:custGeom>
              <a:solidFill>
                <a:srgbClr val="FF0000"/>
              </a:solidFill>
              <a:ln w="9525">
                <a:noFill/>
                <a:round/>
                <a:headEnd/>
                <a:tailEnd/>
              </a:ln>
            </p:spPr>
            <p:txBody>
              <a:bodyPr/>
              <a:lstStyle/>
              <a:p>
                <a:endParaRPr lang="ja-JP" altLang="en-US"/>
              </a:p>
            </p:txBody>
          </p:sp>
          <p:sp>
            <p:nvSpPr>
              <p:cNvPr id="1494" name="Freeform 1329"/>
              <p:cNvSpPr>
                <a:spLocks/>
              </p:cNvSpPr>
              <p:nvPr/>
            </p:nvSpPr>
            <p:spPr bwMode="auto">
              <a:xfrm>
                <a:off x="3553" y="1682"/>
                <a:ext cx="17" cy="22"/>
              </a:xfrm>
              <a:custGeom>
                <a:avLst/>
                <a:gdLst/>
                <a:ahLst/>
                <a:cxnLst>
                  <a:cxn ang="0">
                    <a:pos x="60" y="0"/>
                  </a:cxn>
                  <a:cxn ang="0">
                    <a:pos x="114" y="22"/>
                  </a:cxn>
                  <a:cxn ang="0">
                    <a:pos x="83" y="96"/>
                  </a:cxn>
                  <a:cxn ang="0">
                    <a:pos x="53" y="171"/>
                  </a:cxn>
                  <a:cxn ang="0">
                    <a:pos x="0" y="149"/>
                  </a:cxn>
                  <a:cxn ang="0">
                    <a:pos x="30" y="75"/>
                  </a:cxn>
                  <a:cxn ang="0">
                    <a:pos x="60" y="0"/>
                  </a:cxn>
                </a:cxnLst>
                <a:rect l="0" t="0" r="r" b="b"/>
                <a:pathLst>
                  <a:path w="114" h="171">
                    <a:moveTo>
                      <a:pt x="60" y="0"/>
                    </a:moveTo>
                    <a:lnTo>
                      <a:pt x="114" y="22"/>
                    </a:lnTo>
                    <a:lnTo>
                      <a:pt x="83" y="96"/>
                    </a:lnTo>
                    <a:lnTo>
                      <a:pt x="53" y="171"/>
                    </a:lnTo>
                    <a:lnTo>
                      <a:pt x="0" y="149"/>
                    </a:lnTo>
                    <a:lnTo>
                      <a:pt x="30" y="75"/>
                    </a:lnTo>
                    <a:lnTo>
                      <a:pt x="60" y="0"/>
                    </a:lnTo>
                    <a:close/>
                  </a:path>
                </a:pathLst>
              </a:custGeom>
              <a:solidFill>
                <a:srgbClr val="FF0000"/>
              </a:solidFill>
              <a:ln w="9525">
                <a:noFill/>
                <a:round/>
                <a:headEnd/>
                <a:tailEnd/>
              </a:ln>
            </p:spPr>
            <p:txBody>
              <a:bodyPr/>
              <a:lstStyle/>
              <a:p>
                <a:endParaRPr lang="ja-JP" altLang="en-US"/>
              </a:p>
            </p:txBody>
          </p:sp>
          <p:sp>
            <p:nvSpPr>
              <p:cNvPr id="1495" name="Freeform 1330"/>
              <p:cNvSpPr>
                <a:spLocks/>
              </p:cNvSpPr>
              <p:nvPr/>
            </p:nvSpPr>
            <p:spPr bwMode="auto">
              <a:xfrm>
                <a:off x="3565" y="1685"/>
                <a:ext cx="6" cy="9"/>
              </a:xfrm>
              <a:custGeom>
                <a:avLst/>
                <a:gdLst/>
                <a:ahLst/>
                <a:cxnLst>
                  <a:cxn ang="0">
                    <a:pos x="0" y="74"/>
                  </a:cxn>
                  <a:cxn ang="0">
                    <a:pos x="31" y="0"/>
                  </a:cxn>
                  <a:cxn ang="0">
                    <a:pos x="38" y="3"/>
                  </a:cxn>
                  <a:cxn ang="0">
                    <a:pos x="0" y="74"/>
                  </a:cxn>
                </a:cxnLst>
                <a:rect l="0" t="0" r="r" b="b"/>
                <a:pathLst>
                  <a:path w="38" h="74">
                    <a:moveTo>
                      <a:pt x="0" y="74"/>
                    </a:moveTo>
                    <a:lnTo>
                      <a:pt x="31" y="0"/>
                    </a:lnTo>
                    <a:lnTo>
                      <a:pt x="38" y="3"/>
                    </a:lnTo>
                    <a:lnTo>
                      <a:pt x="0" y="74"/>
                    </a:lnTo>
                    <a:close/>
                  </a:path>
                </a:pathLst>
              </a:custGeom>
              <a:solidFill>
                <a:srgbClr val="FF0000"/>
              </a:solidFill>
              <a:ln w="9525">
                <a:noFill/>
                <a:round/>
                <a:headEnd/>
                <a:tailEnd/>
              </a:ln>
            </p:spPr>
            <p:txBody>
              <a:bodyPr/>
              <a:lstStyle/>
              <a:p>
                <a:endParaRPr lang="ja-JP" altLang="en-US"/>
              </a:p>
            </p:txBody>
          </p:sp>
          <p:sp>
            <p:nvSpPr>
              <p:cNvPr id="1496" name="Freeform 1331"/>
              <p:cNvSpPr>
                <a:spLocks/>
              </p:cNvSpPr>
              <p:nvPr/>
            </p:nvSpPr>
            <p:spPr bwMode="auto">
              <a:xfrm>
                <a:off x="3560" y="1686"/>
                <a:ext cx="18" cy="21"/>
              </a:xfrm>
              <a:custGeom>
                <a:avLst/>
                <a:gdLst/>
                <a:ahLst/>
                <a:cxnLst>
                  <a:cxn ang="0">
                    <a:pos x="75" y="0"/>
                  </a:cxn>
                  <a:cxn ang="0">
                    <a:pos x="126" y="27"/>
                  </a:cxn>
                  <a:cxn ang="0">
                    <a:pos x="88" y="97"/>
                  </a:cxn>
                  <a:cxn ang="0">
                    <a:pos x="50" y="169"/>
                  </a:cxn>
                  <a:cxn ang="0">
                    <a:pos x="0" y="142"/>
                  </a:cxn>
                  <a:cxn ang="0">
                    <a:pos x="37" y="71"/>
                  </a:cxn>
                  <a:cxn ang="0">
                    <a:pos x="75" y="0"/>
                  </a:cxn>
                </a:cxnLst>
                <a:rect l="0" t="0" r="r" b="b"/>
                <a:pathLst>
                  <a:path w="126" h="169">
                    <a:moveTo>
                      <a:pt x="75" y="0"/>
                    </a:moveTo>
                    <a:lnTo>
                      <a:pt x="126" y="27"/>
                    </a:lnTo>
                    <a:lnTo>
                      <a:pt x="88" y="97"/>
                    </a:lnTo>
                    <a:lnTo>
                      <a:pt x="50" y="169"/>
                    </a:lnTo>
                    <a:lnTo>
                      <a:pt x="0" y="142"/>
                    </a:lnTo>
                    <a:lnTo>
                      <a:pt x="37" y="71"/>
                    </a:lnTo>
                    <a:lnTo>
                      <a:pt x="75" y="0"/>
                    </a:lnTo>
                    <a:close/>
                  </a:path>
                </a:pathLst>
              </a:custGeom>
              <a:solidFill>
                <a:srgbClr val="FF0000"/>
              </a:solidFill>
              <a:ln w="9525">
                <a:noFill/>
                <a:round/>
                <a:headEnd/>
                <a:tailEnd/>
              </a:ln>
            </p:spPr>
            <p:txBody>
              <a:bodyPr/>
              <a:lstStyle/>
              <a:p>
                <a:endParaRPr lang="ja-JP" altLang="en-US"/>
              </a:p>
            </p:txBody>
          </p:sp>
          <p:sp>
            <p:nvSpPr>
              <p:cNvPr id="1497" name="Freeform 1332"/>
              <p:cNvSpPr>
                <a:spLocks/>
              </p:cNvSpPr>
              <p:nvPr/>
            </p:nvSpPr>
            <p:spPr bwMode="auto">
              <a:xfrm>
                <a:off x="3572" y="1689"/>
                <a:ext cx="7" cy="9"/>
              </a:xfrm>
              <a:custGeom>
                <a:avLst/>
                <a:gdLst/>
                <a:ahLst/>
                <a:cxnLst>
                  <a:cxn ang="0">
                    <a:pos x="0" y="70"/>
                  </a:cxn>
                  <a:cxn ang="0">
                    <a:pos x="38" y="0"/>
                  </a:cxn>
                  <a:cxn ang="0">
                    <a:pos x="45" y="4"/>
                  </a:cxn>
                  <a:cxn ang="0">
                    <a:pos x="0" y="70"/>
                  </a:cxn>
                </a:cxnLst>
                <a:rect l="0" t="0" r="r" b="b"/>
                <a:pathLst>
                  <a:path w="45" h="70">
                    <a:moveTo>
                      <a:pt x="0" y="70"/>
                    </a:moveTo>
                    <a:lnTo>
                      <a:pt x="38" y="0"/>
                    </a:lnTo>
                    <a:lnTo>
                      <a:pt x="45" y="4"/>
                    </a:lnTo>
                    <a:lnTo>
                      <a:pt x="0" y="70"/>
                    </a:lnTo>
                    <a:close/>
                  </a:path>
                </a:pathLst>
              </a:custGeom>
              <a:solidFill>
                <a:srgbClr val="FF0000"/>
              </a:solidFill>
              <a:ln w="9525">
                <a:noFill/>
                <a:round/>
                <a:headEnd/>
                <a:tailEnd/>
              </a:ln>
            </p:spPr>
            <p:txBody>
              <a:bodyPr/>
              <a:lstStyle/>
              <a:p>
                <a:endParaRPr lang="ja-JP" altLang="en-US"/>
              </a:p>
            </p:txBody>
          </p:sp>
          <p:sp>
            <p:nvSpPr>
              <p:cNvPr id="1498" name="Freeform 1333"/>
              <p:cNvSpPr>
                <a:spLocks/>
              </p:cNvSpPr>
              <p:nvPr/>
            </p:nvSpPr>
            <p:spPr bwMode="auto">
              <a:xfrm>
                <a:off x="3566" y="1689"/>
                <a:ext cx="20" cy="21"/>
              </a:xfrm>
              <a:custGeom>
                <a:avLst/>
                <a:gdLst/>
                <a:ahLst/>
                <a:cxnLst>
                  <a:cxn ang="0">
                    <a:pos x="89" y="0"/>
                  </a:cxn>
                  <a:cxn ang="0">
                    <a:pos x="137" y="32"/>
                  </a:cxn>
                  <a:cxn ang="0">
                    <a:pos x="92" y="98"/>
                  </a:cxn>
                  <a:cxn ang="0">
                    <a:pos x="47" y="166"/>
                  </a:cxn>
                  <a:cxn ang="0">
                    <a:pos x="0" y="134"/>
                  </a:cxn>
                  <a:cxn ang="0">
                    <a:pos x="44" y="66"/>
                  </a:cxn>
                  <a:cxn ang="0">
                    <a:pos x="89" y="0"/>
                  </a:cxn>
                </a:cxnLst>
                <a:rect l="0" t="0" r="r" b="b"/>
                <a:pathLst>
                  <a:path w="137" h="166">
                    <a:moveTo>
                      <a:pt x="89" y="0"/>
                    </a:moveTo>
                    <a:lnTo>
                      <a:pt x="137" y="32"/>
                    </a:lnTo>
                    <a:lnTo>
                      <a:pt x="92" y="98"/>
                    </a:lnTo>
                    <a:lnTo>
                      <a:pt x="47" y="166"/>
                    </a:lnTo>
                    <a:lnTo>
                      <a:pt x="0" y="134"/>
                    </a:lnTo>
                    <a:lnTo>
                      <a:pt x="44" y="66"/>
                    </a:lnTo>
                    <a:lnTo>
                      <a:pt x="89" y="0"/>
                    </a:lnTo>
                    <a:close/>
                  </a:path>
                </a:pathLst>
              </a:custGeom>
              <a:solidFill>
                <a:srgbClr val="FF0000"/>
              </a:solidFill>
              <a:ln w="9525">
                <a:noFill/>
                <a:round/>
                <a:headEnd/>
                <a:tailEnd/>
              </a:ln>
            </p:spPr>
            <p:txBody>
              <a:bodyPr/>
              <a:lstStyle/>
              <a:p>
                <a:endParaRPr lang="ja-JP" altLang="en-US"/>
              </a:p>
            </p:txBody>
          </p:sp>
          <p:sp>
            <p:nvSpPr>
              <p:cNvPr id="1499" name="Freeform 1334"/>
              <p:cNvSpPr>
                <a:spLocks/>
              </p:cNvSpPr>
              <p:nvPr/>
            </p:nvSpPr>
            <p:spPr bwMode="auto">
              <a:xfrm>
                <a:off x="3579" y="1693"/>
                <a:ext cx="8" cy="9"/>
              </a:xfrm>
              <a:custGeom>
                <a:avLst/>
                <a:gdLst/>
                <a:ahLst/>
                <a:cxnLst>
                  <a:cxn ang="0">
                    <a:pos x="0" y="66"/>
                  </a:cxn>
                  <a:cxn ang="0">
                    <a:pos x="45" y="0"/>
                  </a:cxn>
                  <a:cxn ang="0">
                    <a:pos x="51" y="5"/>
                  </a:cxn>
                  <a:cxn ang="0">
                    <a:pos x="0" y="66"/>
                  </a:cxn>
                </a:cxnLst>
                <a:rect l="0" t="0" r="r" b="b"/>
                <a:pathLst>
                  <a:path w="51" h="66">
                    <a:moveTo>
                      <a:pt x="0" y="66"/>
                    </a:moveTo>
                    <a:lnTo>
                      <a:pt x="45" y="0"/>
                    </a:lnTo>
                    <a:lnTo>
                      <a:pt x="51" y="5"/>
                    </a:lnTo>
                    <a:lnTo>
                      <a:pt x="0" y="66"/>
                    </a:lnTo>
                    <a:close/>
                  </a:path>
                </a:pathLst>
              </a:custGeom>
              <a:solidFill>
                <a:srgbClr val="FF0000"/>
              </a:solidFill>
              <a:ln w="9525">
                <a:noFill/>
                <a:round/>
                <a:headEnd/>
                <a:tailEnd/>
              </a:ln>
            </p:spPr>
            <p:txBody>
              <a:bodyPr/>
              <a:lstStyle/>
              <a:p>
                <a:endParaRPr lang="ja-JP" altLang="en-US"/>
              </a:p>
            </p:txBody>
          </p:sp>
          <p:sp>
            <p:nvSpPr>
              <p:cNvPr id="1500" name="Freeform 1335"/>
              <p:cNvSpPr>
                <a:spLocks/>
              </p:cNvSpPr>
              <p:nvPr/>
            </p:nvSpPr>
            <p:spPr bwMode="auto">
              <a:xfrm>
                <a:off x="3572" y="1694"/>
                <a:ext cx="21" cy="20"/>
              </a:xfrm>
              <a:custGeom>
                <a:avLst/>
                <a:gdLst/>
                <a:ahLst/>
                <a:cxnLst>
                  <a:cxn ang="0">
                    <a:pos x="102" y="0"/>
                  </a:cxn>
                  <a:cxn ang="0">
                    <a:pos x="147" y="36"/>
                  </a:cxn>
                  <a:cxn ang="0">
                    <a:pos x="96" y="98"/>
                  </a:cxn>
                  <a:cxn ang="0">
                    <a:pos x="45" y="160"/>
                  </a:cxn>
                  <a:cxn ang="0">
                    <a:pos x="0" y="123"/>
                  </a:cxn>
                  <a:cxn ang="0">
                    <a:pos x="51" y="61"/>
                  </a:cxn>
                  <a:cxn ang="0">
                    <a:pos x="102" y="0"/>
                  </a:cxn>
                </a:cxnLst>
                <a:rect l="0" t="0" r="r" b="b"/>
                <a:pathLst>
                  <a:path w="147" h="160">
                    <a:moveTo>
                      <a:pt x="102" y="0"/>
                    </a:moveTo>
                    <a:lnTo>
                      <a:pt x="147" y="36"/>
                    </a:lnTo>
                    <a:lnTo>
                      <a:pt x="96" y="98"/>
                    </a:lnTo>
                    <a:lnTo>
                      <a:pt x="45" y="160"/>
                    </a:lnTo>
                    <a:lnTo>
                      <a:pt x="0" y="123"/>
                    </a:lnTo>
                    <a:lnTo>
                      <a:pt x="51" y="61"/>
                    </a:lnTo>
                    <a:lnTo>
                      <a:pt x="102" y="0"/>
                    </a:lnTo>
                    <a:close/>
                  </a:path>
                </a:pathLst>
              </a:custGeom>
              <a:solidFill>
                <a:srgbClr val="FF0000"/>
              </a:solidFill>
              <a:ln w="9525">
                <a:noFill/>
                <a:round/>
                <a:headEnd/>
                <a:tailEnd/>
              </a:ln>
            </p:spPr>
            <p:txBody>
              <a:bodyPr/>
              <a:lstStyle/>
              <a:p>
                <a:endParaRPr lang="ja-JP" altLang="en-US"/>
              </a:p>
            </p:txBody>
          </p:sp>
          <p:sp>
            <p:nvSpPr>
              <p:cNvPr id="1501" name="Freeform 1336"/>
              <p:cNvSpPr>
                <a:spLocks/>
              </p:cNvSpPr>
              <p:nvPr/>
            </p:nvSpPr>
            <p:spPr bwMode="auto">
              <a:xfrm>
                <a:off x="3586" y="1698"/>
                <a:ext cx="8" cy="8"/>
              </a:xfrm>
              <a:custGeom>
                <a:avLst/>
                <a:gdLst/>
                <a:ahLst/>
                <a:cxnLst>
                  <a:cxn ang="0">
                    <a:pos x="0" y="62"/>
                  </a:cxn>
                  <a:cxn ang="0">
                    <a:pos x="51" y="0"/>
                  </a:cxn>
                  <a:cxn ang="0">
                    <a:pos x="57" y="5"/>
                  </a:cxn>
                  <a:cxn ang="0">
                    <a:pos x="0" y="62"/>
                  </a:cxn>
                </a:cxnLst>
                <a:rect l="0" t="0" r="r" b="b"/>
                <a:pathLst>
                  <a:path w="57" h="62">
                    <a:moveTo>
                      <a:pt x="0" y="62"/>
                    </a:moveTo>
                    <a:lnTo>
                      <a:pt x="51" y="0"/>
                    </a:lnTo>
                    <a:lnTo>
                      <a:pt x="57" y="5"/>
                    </a:lnTo>
                    <a:lnTo>
                      <a:pt x="0" y="62"/>
                    </a:lnTo>
                    <a:close/>
                  </a:path>
                </a:pathLst>
              </a:custGeom>
              <a:solidFill>
                <a:srgbClr val="FF0000"/>
              </a:solidFill>
              <a:ln w="9525">
                <a:noFill/>
                <a:round/>
                <a:headEnd/>
                <a:tailEnd/>
              </a:ln>
            </p:spPr>
            <p:txBody>
              <a:bodyPr/>
              <a:lstStyle/>
              <a:p>
                <a:endParaRPr lang="ja-JP" altLang="en-US"/>
              </a:p>
            </p:txBody>
          </p:sp>
          <p:sp>
            <p:nvSpPr>
              <p:cNvPr id="1502" name="Freeform 1337"/>
              <p:cNvSpPr>
                <a:spLocks/>
              </p:cNvSpPr>
              <p:nvPr/>
            </p:nvSpPr>
            <p:spPr bwMode="auto">
              <a:xfrm>
                <a:off x="3577" y="1699"/>
                <a:ext cx="23" cy="20"/>
              </a:xfrm>
              <a:custGeom>
                <a:avLst/>
                <a:gdLst/>
                <a:ahLst/>
                <a:cxnLst>
                  <a:cxn ang="0">
                    <a:pos x="115" y="0"/>
                  </a:cxn>
                  <a:cxn ang="0">
                    <a:pos x="156" y="41"/>
                  </a:cxn>
                  <a:cxn ang="0">
                    <a:pos x="99" y="98"/>
                  </a:cxn>
                  <a:cxn ang="0">
                    <a:pos x="42" y="155"/>
                  </a:cxn>
                  <a:cxn ang="0">
                    <a:pos x="0" y="114"/>
                  </a:cxn>
                  <a:cxn ang="0">
                    <a:pos x="58" y="57"/>
                  </a:cxn>
                  <a:cxn ang="0">
                    <a:pos x="115" y="0"/>
                  </a:cxn>
                </a:cxnLst>
                <a:rect l="0" t="0" r="r" b="b"/>
                <a:pathLst>
                  <a:path w="156" h="155">
                    <a:moveTo>
                      <a:pt x="115" y="0"/>
                    </a:moveTo>
                    <a:lnTo>
                      <a:pt x="156" y="41"/>
                    </a:lnTo>
                    <a:lnTo>
                      <a:pt x="99" y="98"/>
                    </a:lnTo>
                    <a:lnTo>
                      <a:pt x="42" y="155"/>
                    </a:lnTo>
                    <a:lnTo>
                      <a:pt x="0" y="114"/>
                    </a:lnTo>
                    <a:lnTo>
                      <a:pt x="58" y="57"/>
                    </a:lnTo>
                    <a:lnTo>
                      <a:pt x="115" y="0"/>
                    </a:lnTo>
                    <a:close/>
                  </a:path>
                </a:pathLst>
              </a:custGeom>
              <a:solidFill>
                <a:srgbClr val="FF0000"/>
              </a:solidFill>
              <a:ln w="9525">
                <a:noFill/>
                <a:round/>
                <a:headEnd/>
                <a:tailEnd/>
              </a:ln>
            </p:spPr>
            <p:txBody>
              <a:bodyPr/>
              <a:lstStyle/>
              <a:p>
                <a:endParaRPr lang="ja-JP" altLang="en-US"/>
              </a:p>
            </p:txBody>
          </p:sp>
          <p:sp>
            <p:nvSpPr>
              <p:cNvPr id="1503" name="Freeform 1338"/>
              <p:cNvSpPr>
                <a:spLocks/>
              </p:cNvSpPr>
              <p:nvPr/>
            </p:nvSpPr>
            <p:spPr bwMode="auto">
              <a:xfrm>
                <a:off x="3592" y="1704"/>
                <a:ext cx="8" cy="7"/>
              </a:xfrm>
              <a:custGeom>
                <a:avLst/>
                <a:gdLst/>
                <a:ahLst/>
                <a:cxnLst>
                  <a:cxn ang="0">
                    <a:pos x="0" y="57"/>
                  </a:cxn>
                  <a:cxn ang="0">
                    <a:pos x="57" y="0"/>
                  </a:cxn>
                  <a:cxn ang="0">
                    <a:pos x="62" y="5"/>
                  </a:cxn>
                  <a:cxn ang="0">
                    <a:pos x="0" y="57"/>
                  </a:cxn>
                </a:cxnLst>
                <a:rect l="0" t="0" r="r" b="b"/>
                <a:pathLst>
                  <a:path w="62" h="57">
                    <a:moveTo>
                      <a:pt x="0" y="57"/>
                    </a:moveTo>
                    <a:lnTo>
                      <a:pt x="57" y="0"/>
                    </a:lnTo>
                    <a:lnTo>
                      <a:pt x="62" y="5"/>
                    </a:lnTo>
                    <a:lnTo>
                      <a:pt x="0" y="57"/>
                    </a:lnTo>
                    <a:close/>
                  </a:path>
                </a:pathLst>
              </a:custGeom>
              <a:solidFill>
                <a:srgbClr val="FF0000"/>
              </a:solidFill>
              <a:ln w="9525">
                <a:noFill/>
                <a:round/>
                <a:headEnd/>
                <a:tailEnd/>
              </a:ln>
            </p:spPr>
            <p:txBody>
              <a:bodyPr/>
              <a:lstStyle/>
              <a:p>
                <a:endParaRPr lang="ja-JP" altLang="en-US"/>
              </a:p>
            </p:txBody>
          </p:sp>
          <p:sp>
            <p:nvSpPr>
              <p:cNvPr id="1504" name="Freeform 1339"/>
              <p:cNvSpPr>
                <a:spLocks/>
              </p:cNvSpPr>
              <p:nvPr/>
            </p:nvSpPr>
            <p:spPr bwMode="auto">
              <a:xfrm>
                <a:off x="3583" y="1705"/>
                <a:ext cx="23" cy="18"/>
              </a:xfrm>
              <a:custGeom>
                <a:avLst/>
                <a:gdLst/>
                <a:ahLst/>
                <a:cxnLst>
                  <a:cxn ang="0">
                    <a:pos x="125" y="0"/>
                  </a:cxn>
                  <a:cxn ang="0">
                    <a:pos x="163" y="46"/>
                  </a:cxn>
                  <a:cxn ang="0">
                    <a:pos x="100" y="96"/>
                  </a:cxn>
                  <a:cxn ang="0">
                    <a:pos x="39" y="148"/>
                  </a:cxn>
                  <a:cxn ang="0">
                    <a:pos x="0" y="103"/>
                  </a:cxn>
                  <a:cxn ang="0">
                    <a:pos x="63" y="52"/>
                  </a:cxn>
                  <a:cxn ang="0">
                    <a:pos x="125" y="0"/>
                  </a:cxn>
                </a:cxnLst>
                <a:rect l="0" t="0" r="r" b="b"/>
                <a:pathLst>
                  <a:path w="163" h="148">
                    <a:moveTo>
                      <a:pt x="125" y="0"/>
                    </a:moveTo>
                    <a:lnTo>
                      <a:pt x="163" y="46"/>
                    </a:lnTo>
                    <a:lnTo>
                      <a:pt x="100" y="96"/>
                    </a:lnTo>
                    <a:lnTo>
                      <a:pt x="39" y="148"/>
                    </a:lnTo>
                    <a:lnTo>
                      <a:pt x="0" y="103"/>
                    </a:lnTo>
                    <a:lnTo>
                      <a:pt x="63" y="52"/>
                    </a:lnTo>
                    <a:lnTo>
                      <a:pt x="125" y="0"/>
                    </a:lnTo>
                    <a:close/>
                  </a:path>
                </a:pathLst>
              </a:custGeom>
              <a:solidFill>
                <a:srgbClr val="FF0000"/>
              </a:solidFill>
              <a:ln w="9525">
                <a:noFill/>
                <a:round/>
                <a:headEnd/>
                <a:tailEnd/>
              </a:ln>
            </p:spPr>
            <p:txBody>
              <a:bodyPr/>
              <a:lstStyle/>
              <a:p>
                <a:endParaRPr lang="ja-JP" altLang="en-US"/>
              </a:p>
            </p:txBody>
          </p:sp>
          <p:sp>
            <p:nvSpPr>
              <p:cNvPr id="1505" name="Freeform 1340"/>
              <p:cNvSpPr>
                <a:spLocks/>
              </p:cNvSpPr>
              <p:nvPr/>
            </p:nvSpPr>
            <p:spPr bwMode="auto">
              <a:xfrm>
                <a:off x="3597" y="1711"/>
                <a:ext cx="9" cy="6"/>
              </a:xfrm>
              <a:custGeom>
                <a:avLst/>
                <a:gdLst/>
                <a:ahLst/>
                <a:cxnLst>
                  <a:cxn ang="0">
                    <a:pos x="0" y="50"/>
                  </a:cxn>
                  <a:cxn ang="0">
                    <a:pos x="63" y="0"/>
                  </a:cxn>
                  <a:cxn ang="0">
                    <a:pos x="67" y="6"/>
                  </a:cxn>
                  <a:cxn ang="0">
                    <a:pos x="0" y="50"/>
                  </a:cxn>
                </a:cxnLst>
                <a:rect l="0" t="0" r="r" b="b"/>
                <a:pathLst>
                  <a:path w="67" h="50">
                    <a:moveTo>
                      <a:pt x="0" y="50"/>
                    </a:moveTo>
                    <a:lnTo>
                      <a:pt x="63" y="0"/>
                    </a:lnTo>
                    <a:lnTo>
                      <a:pt x="67" y="6"/>
                    </a:lnTo>
                    <a:lnTo>
                      <a:pt x="0" y="50"/>
                    </a:lnTo>
                    <a:close/>
                  </a:path>
                </a:pathLst>
              </a:custGeom>
              <a:solidFill>
                <a:srgbClr val="FF0000"/>
              </a:solidFill>
              <a:ln w="9525">
                <a:noFill/>
                <a:round/>
                <a:headEnd/>
                <a:tailEnd/>
              </a:ln>
            </p:spPr>
            <p:txBody>
              <a:bodyPr/>
              <a:lstStyle/>
              <a:p>
                <a:endParaRPr lang="ja-JP" altLang="en-US"/>
              </a:p>
            </p:txBody>
          </p:sp>
          <p:sp>
            <p:nvSpPr>
              <p:cNvPr id="1506" name="Freeform 1341"/>
              <p:cNvSpPr>
                <a:spLocks/>
              </p:cNvSpPr>
              <p:nvPr/>
            </p:nvSpPr>
            <p:spPr bwMode="auto">
              <a:xfrm>
                <a:off x="3587" y="1711"/>
                <a:ext cx="24" cy="18"/>
              </a:xfrm>
              <a:custGeom>
                <a:avLst/>
                <a:gdLst/>
                <a:ahLst/>
                <a:cxnLst>
                  <a:cxn ang="0">
                    <a:pos x="134" y="0"/>
                  </a:cxn>
                  <a:cxn ang="0">
                    <a:pos x="167" y="49"/>
                  </a:cxn>
                  <a:cxn ang="0">
                    <a:pos x="101" y="94"/>
                  </a:cxn>
                  <a:cxn ang="0">
                    <a:pos x="34" y="138"/>
                  </a:cxn>
                  <a:cxn ang="0">
                    <a:pos x="0" y="90"/>
                  </a:cxn>
                  <a:cxn ang="0">
                    <a:pos x="67" y="44"/>
                  </a:cxn>
                  <a:cxn ang="0">
                    <a:pos x="134" y="0"/>
                  </a:cxn>
                </a:cxnLst>
                <a:rect l="0" t="0" r="r" b="b"/>
                <a:pathLst>
                  <a:path w="167" h="138">
                    <a:moveTo>
                      <a:pt x="134" y="0"/>
                    </a:moveTo>
                    <a:lnTo>
                      <a:pt x="167" y="49"/>
                    </a:lnTo>
                    <a:lnTo>
                      <a:pt x="101" y="94"/>
                    </a:lnTo>
                    <a:lnTo>
                      <a:pt x="34" y="138"/>
                    </a:lnTo>
                    <a:lnTo>
                      <a:pt x="0" y="90"/>
                    </a:lnTo>
                    <a:lnTo>
                      <a:pt x="67" y="44"/>
                    </a:lnTo>
                    <a:lnTo>
                      <a:pt x="134" y="0"/>
                    </a:lnTo>
                    <a:close/>
                  </a:path>
                </a:pathLst>
              </a:custGeom>
              <a:solidFill>
                <a:srgbClr val="FF0000"/>
              </a:solidFill>
              <a:ln w="9525">
                <a:noFill/>
                <a:round/>
                <a:headEnd/>
                <a:tailEnd/>
              </a:ln>
            </p:spPr>
            <p:txBody>
              <a:bodyPr/>
              <a:lstStyle/>
              <a:p>
                <a:endParaRPr lang="ja-JP" altLang="en-US"/>
              </a:p>
            </p:txBody>
          </p:sp>
          <p:sp>
            <p:nvSpPr>
              <p:cNvPr id="1507" name="Freeform 1342"/>
              <p:cNvSpPr>
                <a:spLocks/>
              </p:cNvSpPr>
              <p:nvPr/>
            </p:nvSpPr>
            <p:spPr bwMode="auto">
              <a:xfrm>
                <a:off x="3602" y="1717"/>
                <a:ext cx="10" cy="6"/>
              </a:xfrm>
              <a:custGeom>
                <a:avLst/>
                <a:gdLst/>
                <a:ahLst/>
                <a:cxnLst>
                  <a:cxn ang="0">
                    <a:pos x="0" y="45"/>
                  </a:cxn>
                  <a:cxn ang="0">
                    <a:pos x="66" y="0"/>
                  </a:cxn>
                  <a:cxn ang="0">
                    <a:pos x="70" y="6"/>
                  </a:cxn>
                  <a:cxn ang="0">
                    <a:pos x="0" y="45"/>
                  </a:cxn>
                </a:cxnLst>
                <a:rect l="0" t="0" r="r" b="b"/>
                <a:pathLst>
                  <a:path w="70" h="45">
                    <a:moveTo>
                      <a:pt x="0" y="45"/>
                    </a:moveTo>
                    <a:lnTo>
                      <a:pt x="66" y="0"/>
                    </a:lnTo>
                    <a:lnTo>
                      <a:pt x="70" y="6"/>
                    </a:lnTo>
                    <a:lnTo>
                      <a:pt x="0" y="45"/>
                    </a:lnTo>
                    <a:close/>
                  </a:path>
                </a:pathLst>
              </a:custGeom>
              <a:solidFill>
                <a:srgbClr val="FF0000"/>
              </a:solidFill>
              <a:ln w="9525">
                <a:noFill/>
                <a:round/>
                <a:headEnd/>
                <a:tailEnd/>
              </a:ln>
            </p:spPr>
            <p:txBody>
              <a:bodyPr/>
              <a:lstStyle/>
              <a:p>
                <a:endParaRPr lang="ja-JP" altLang="en-US"/>
              </a:p>
            </p:txBody>
          </p:sp>
          <p:sp>
            <p:nvSpPr>
              <p:cNvPr id="1508" name="Freeform 1343"/>
              <p:cNvSpPr>
                <a:spLocks/>
              </p:cNvSpPr>
              <p:nvPr/>
            </p:nvSpPr>
            <p:spPr bwMode="auto">
              <a:xfrm>
                <a:off x="3592" y="1718"/>
                <a:ext cx="24" cy="16"/>
              </a:xfrm>
              <a:custGeom>
                <a:avLst/>
                <a:gdLst/>
                <a:ahLst/>
                <a:cxnLst>
                  <a:cxn ang="0">
                    <a:pos x="141" y="0"/>
                  </a:cxn>
                  <a:cxn ang="0">
                    <a:pos x="171" y="52"/>
                  </a:cxn>
                  <a:cxn ang="0">
                    <a:pos x="100" y="91"/>
                  </a:cxn>
                  <a:cxn ang="0">
                    <a:pos x="30" y="130"/>
                  </a:cxn>
                  <a:cxn ang="0">
                    <a:pos x="0" y="77"/>
                  </a:cxn>
                  <a:cxn ang="0">
                    <a:pos x="71" y="39"/>
                  </a:cxn>
                  <a:cxn ang="0">
                    <a:pos x="141" y="0"/>
                  </a:cxn>
                </a:cxnLst>
                <a:rect l="0" t="0" r="r" b="b"/>
                <a:pathLst>
                  <a:path w="171" h="130">
                    <a:moveTo>
                      <a:pt x="141" y="0"/>
                    </a:moveTo>
                    <a:lnTo>
                      <a:pt x="171" y="52"/>
                    </a:lnTo>
                    <a:lnTo>
                      <a:pt x="100" y="91"/>
                    </a:lnTo>
                    <a:lnTo>
                      <a:pt x="30" y="130"/>
                    </a:lnTo>
                    <a:lnTo>
                      <a:pt x="0" y="77"/>
                    </a:lnTo>
                    <a:lnTo>
                      <a:pt x="71" y="39"/>
                    </a:lnTo>
                    <a:lnTo>
                      <a:pt x="141" y="0"/>
                    </a:lnTo>
                    <a:close/>
                  </a:path>
                </a:pathLst>
              </a:custGeom>
              <a:solidFill>
                <a:srgbClr val="FF0000"/>
              </a:solidFill>
              <a:ln w="9525">
                <a:noFill/>
                <a:round/>
                <a:headEnd/>
                <a:tailEnd/>
              </a:ln>
            </p:spPr>
            <p:txBody>
              <a:bodyPr/>
              <a:lstStyle/>
              <a:p>
                <a:endParaRPr lang="ja-JP" altLang="en-US"/>
              </a:p>
            </p:txBody>
          </p:sp>
          <p:sp>
            <p:nvSpPr>
              <p:cNvPr id="1509" name="Freeform 1344"/>
              <p:cNvSpPr>
                <a:spLocks/>
              </p:cNvSpPr>
              <p:nvPr/>
            </p:nvSpPr>
            <p:spPr bwMode="auto">
              <a:xfrm>
                <a:off x="3606" y="1725"/>
                <a:ext cx="10" cy="5"/>
              </a:xfrm>
              <a:custGeom>
                <a:avLst/>
                <a:gdLst/>
                <a:ahLst/>
                <a:cxnLst>
                  <a:cxn ang="0">
                    <a:pos x="0" y="39"/>
                  </a:cxn>
                  <a:cxn ang="0">
                    <a:pos x="71" y="0"/>
                  </a:cxn>
                  <a:cxn ang="0">
                    <a:pos x="74" y="6"/>
                  </a:cxn>
                  <a:cxn ang="0">
                    <a:pos x="0" y="39"/>
                  </a:cxn>
                </a:cxnLst>
                <a:rect l="0" t="0" r="r" b="b"/>
                <a:pathLst>
                  <a:path w="74" h="39">
                    <a:moveTo>
                      <a:pt x="0" y="39"/>
                    </a:moveTo>
                    <a:lnTo>
                      <a:pt x="71" y="0"/>
                    </a:lnTo>
                    <a:lnTo>
                      <a:pt x="74" y="6"/>
                    </a:lnTo>
                    <a:lnTo>
                      <a:pt x="0" y="39"/>
                    </a:lnTo>
                    <a:close/>
                  </a:path>
                </a:pathLst>
              </a:custGeom>
              <a:solidFill>
                <a:srgbClr val="FF0000"/>
              </a:solidFill>
              <a:ln w="9525">
                <a:noFill/>
                <a:round/>
                <a:headEnd/>
                <a:tailEnd/>
              </a:ln>
            </p:spPr>
            <p:txBody>
              <a:bodyPr/>
              <a:lstStyle/>
              <a:p>
                <a:endParaRPr lang="ja-JP" altLang="en-US"/>
              </a:p>
            </p:txBody>
          </p:sp>
          <p:sp>
            <p:nvSpPr>
              <p:cNvPr id="1510" name="Freeform 1345"/>
              <p:cNvSpPr>
                <a:spLocks/>
              </p:cNvSpPr>
              <p:nvPr/>
            </p:nvSpPr>
            <p:spPr bwMode="auto">
              <a:xfrm>
                <a:off x="3595" y="1725"/>
                <a:ext cx="25" cy="16"/>
              </a:xfrm>
              <a:custGeom>
                <a:avLst/>
                <a:gdLst/>
                <a:ahLst/>
                <a:cxnLst>
                  <a:cxn ang="0">
                    <a:pos x="149" y="0"/>
                  </a:cxn>
                  <a:cxn ang="0">
                    <a:pos x="174" y="56"/>
                  </a:cxn>
                  <a:cxn ang="0">
                    <a:pos x="99" y="88"/>
                  </a:cxn>
                  <a:cxn ang="0">
                    <a:pos x="25" y="120"/>
                  </a:cxn>
                  <a:cxn ang="0">
                    <a:pos x="0" y="65"/>
                  </a:cxn>
                  <a:cxn ang="0">
                    <a:pos x="75" y="33"/>
                  </a:cxn>
                  <a:cxn ang="0">
                    <a:pos x="149" y="0"/>
                  </a:cxn>
                </a:cxnLst>
                <a:rect l="0" t="0" r="r" b="b"/>
                <a:pathLst>
                  <a:path w="174" h="120">
                    <a:moveTo>
                      <a:pt x="149" y="0"/>
                    </a:moveTo>
                    <a:lnTo>
                      <a:pt x="174" y="56"/>
                    </a:lnTo>
                    <a:lnTo>
                      <a:pt x="99" y="88"/>
                    </a:lnTo>
                    <a:lnTo>
                      <a:pt x="25" y="120"/>
                    </a:lnTo>
                    <a:lnTo>
                      <a:pt x="0" y="65"/>
                    </a:lnTo>
                    <a:lnTo>
                      <a:pt x="75" y="33"/>
                    </a:lnTo>
                    <a:lnTo>
                      <a:pt x="149" y="0"/>
                    </a:lnTo>
                    <a:close/>
                  </a:path>
                </a:pathLst>
              </a:custGeom>
              <a:solidFill>
                <a:srgbClr val="FF0000"/>
              </a:solidFill>
              <a:ln w="9525">
                <a:noFill/>
                <a:round/>
                <a:headEnd/>
                <a:tailEnd/>
              </a:ln>
            </p:spPr>
            <p:txBody>
              <a:bodyPr/>
              <a:lstStyle/>
              <a:p>
                <a:endParaRPr lang="ja-JP" altLang="en-US"/>
              </a:p>
            </p:txBody>
          </p:sp>
          <p:sp>
            <p:nvSpPr>
              <p:cNvPr id="1511" name="Freeform 1346"/>
              <p:cNvSpPr>
                <a:spLocks/>
              </p:cNvSpPr>
              <p:nvPr/>
            </p:nvSpPr>
            <p:spPr bwMode="auto">
              <a:xfrm>
                <a:off x="3609" y="1732"/>
                <a:ext cx="11" cy="4"/>
              </a:xfrm>
              <a:custGeom>
                <a:avLst/>
                <a:gdLst/>
                <a:ahLst/>
                <a:cxnLst>
                  <a:cxn ang="0">
                    <a:pos x="0" y="32"/>
                  </a:cxn>
                  <a:cxn ang="0">
                    <a:pos x="75" y="0"/>
                  </a:cxn>
                  <a:cxn ang="0">
                    <a:pos x="77" y="6"/>
                  </a:cxn>
                  <a:cxn ang="0">
                    <a:pos x="0" y="32"/>
                  </a:cxn>
                </a:cxnLst>
                <a:rect l="0" t="0" r="r" b="b"/>
                <a:pathLst>
                  <a:path w="77" h="32">
                    <a:moveTo>
                      <a:pt x="0" y="32"/>
                    </a:moveTo>
                    <a:lnTo>
                      <a:pt x="75" y="0"/>
                    </a:lnTo>
                    <a:lnTo>
                      <a:pt x="77" y="6"/>
                    </a:lnTo>
                    <a:lnTo>
                      <a:pt x="0" y="32"/>
                    </a:lnTo>
                    <a:close/>
                  </a:path>
                </a:pathLst>
              </a:custGeom>
              <a:solidFill>
                <a:srgbClr val="FF0000"/>
              </a:solidFill>
              <a:ln w="9525">
                <a:noFill/>
                <a:round/>
                <a:headEnd/>
                <a:tailEnd/>
              </a:ln>
            </p:spPr>
            <p:txBody>
              <a:bodyPr/>
              <a:lstStyle/>
              <a:p>
                <a:endParaRPr lang="ja-JP" altLang="en-US"/>
              </a:p>
            </p:txBody>
          </p:sp>
          <p:sp>
            <p:nvSpPr>
              <p:cNvPr id="1512" name="Freeform 1347"/>
              <p:cNvSpPr>
                <a:spLocks/>
              </p:cNvSpPr>
              <p:nvPr/>
            </p:nvSpPr>
            <p:spPr bwMode="auto">
              <a:xfrm>
                <a:off x="3598" y="1733"/>
                <a:ext cx="25" cy="14"/>
              </a:xfrm>
              <a:custGeom>
                <a:avLst/>
                <a:gdLst/>
                <a:ahLst/>
                <a:cxnLst>
                  <a:cxn ang="0">
                    <a:pos x="153" y="0"/>
                  </a:cxn>
                  <a:cxn ang="0">
                    <a:pos x="173" y="59"/>
                  </a:cxn>
                  <a:cxn ang="0">
                    <a:pos x="95" y="85"/>
                  </a:cxn>
                  <a:cxn ang="0">
                    <a:pos x="19" y="110"/>
                  </a:cxn>
                  <a:cxn ang="0">
                    <a:pos x="0" y="51"/>
                  </a:cxn>
                  <a:cxn ang="0">
                    <a:pos x="76" y="26"/>
                  </a:cxn>
                  <a:cxn ang="0">
                    <a:pos x="153" y="0"/>
                  </a:cxn>
                </a:cxnLst>
                <a:rect l="0" t="0" r="r" b="b"/>
                <a:pathLst>
                  <a:path w="173" h="110">
                    <a:moveTo>
                      <a:pt x="153" y="0"/>
                    </a:moveTo>
                    <a:lnTo>
                      <a:pt x="173" y="59"/>
                    </a:lnTo>
                    <a:lnTo>
                      <a:pt x="95" y="85"/>
                    </a:lnTo>
                    <a:lnTo>
                      <a:pt x="19" y="110"/>
                    </a:lnTo>
                    <a:lnTo>
                      <a:pt x="0" y="51"/>
                    </a:lnTo>
                    <a:lnTo>
                      <a:pt x="76" y="26"/>
                    </a:lnTo>
                    <a:lnTo>
                      <a:pt x="153" y="0"/>
                    </a:lnTo>
                    <a:close/>
                  </a:path>
                </a:pathLst>
              </a:custGeom>
              <a:solidFill>
                <a:srgbClr val="FF0000"/>
              </a:solidFill>
              <a:ln w="9525">
                <a:noFill/>
                <a:round/>
                <a:headEnd/>
                <a:tailEnd/>
              </a:ln>
            </p:spPr>
            <p:txBody>
              <a:bodyPr/>
              <a:lstStyle/>
              <a:p>
                <a:endParaRPr lang="ja-JP" altLang="en-US"/>
              </a:p>
            </p:txBody>
          </p:sp>
          <p:sp>
            <p:nvSpPr>
              <p:cNvPr id="1513" name="Freeform 1348"/>
              <p:cNvSpPr>
                <a:spLocks/>
              </p:cNvSpPr>
              <p:nvPr/>
            </p:nvSpPr>
            <p:spPr bwMode="auto">
              <a:xfrm>
                <a:off x="3612" y="1741"/>
                <a:ext cx="11" cy="3"/>
              </a:xfrm>
              <a:custGeom>
                <a:avLst/>
                <a:gdLst/>
                <a:ahLst/>
                <a:cxnLst>
                  <a:cxn ang="0">
                    <a:pos x="0" y="26"/>
                  </a:cxn>
                  <a:cxn ang="0">
                    <a:pos x="78" y="0"/>
                  </a:cxn>
                  <a:cxn ang="0">
                    <a:pos x="79" y="7"/>
                  </a:cxn>
                  <a:cxn ang="0">
                    <a:pos x="0" y="26"/>
                  </a:cxn>
                </a:cxnLst>
                <a:rect l="0" t="0" r="r" b="b"/>
                <a:pathLst>
                  <a:path w="79" h="26">
                    <a:moveTo>
                      <a:pt x="0" y="26"/>
                    </a:moveTo>
                    <a:lnTo>
                      <a:pt x="78" y="0"/>
                    </a:lnTo>
                    <a:lnTo>
                      <a:pt x="79" y="7"/>
                    </a:lnTo>
                    <a:lnTo>
                      <a:pt x="0" y="26"/>
                    </a:lnTo>
                    <a:close/>
                  </a:path>
                </a:pathLst>
              </a:custGeom>
              <a:solidFill>
                <a:srgbClr val="FF0000"/>
              </a:solidFill>
              <a:ln w="9525">
                <a:noFill/>
                <a:round/>
                <a:headEnd/>
                <a:tailEnd/>
              </a:ln>
            </p:spPr>
            <p:txBody>
              <a:bodyPr/>
              <a:lstStyle/>
              <a:p>
                <a:endParaRPr lang="ja-JP" altLang="en-US"/>
              </a:p>
            </p:txBody>
          </p:sp>
          <p:sp>
            <p:nvSpPr>
              <p:cNvPr id="1514" name="Freeform 1349"/>
              <p:cNvSpPr>
                <a:spLocks/>
              </p:cNvSpPr>
              <p:nvPr/>
            </p:nvSpPr>
            <p:spPr bwMode="auto">
              <a:xfrm>
                <a:off x="3601" y="1741"/>
                <a:ext cx="24" cy="13"/>
              </a:xfrm>
              <a:custGeom>
                <a:avLst/>
                <a:gdLst/>
                <a:ahLst/>
                <a:cxnLst>
                  <a:cxn ang="0">
                    <a:pos x="157" y="0"/>
                  </a:cxn>
                  <a:cxn ang="0">
                    <a:pos x="172" y="61"/>
                  </a:cxn>
                  <a:cxn ang="0">
                    <a:pos x="93" y="79"/>
                  </a:cxn>
                  <a:cxn ang="0">
                    <a:pos x="15" y="97"/>
                  </a:cxn>
                  <a:cxn ang="0">
                    <a:pos x="0" y="37"/>
                  </a:cxn>
                  <a:cxn ang="0">
                    <a:pos x="78" y="19"/>
                  </a:cxn>
                  <a:cxn ang="0">
                    <a:pos x="157" y="0"/>
                  </a:cxn>
                </a:cxnLst>
                <a:rect l="0" t="0" r="r" b="b"/>
                <a:pathLst>
                  <a:path w="172" h="97">
                    <a:moveTo>
                      <a:pt x="157" y="0"/>
                    </a:moveTo>
                    <a:lnTo>
                      <a:pt x="172" y="61"/>
                    </a:lnTo>
                    <a:lnTo>
                      <a:pt x="93" y="79"/>
                    </a:lnTo>
                    <a:lnTo>
                      <a:pt x="15" y="97"/>
                    </a:lnTo>
                    <a:lnTo>
                      <a:pt x="0" y="37"/>
                    </a:lnTo>
                    <a:lnTo>
                      <a:pt x="78" y="19"/>
                    </a:lnTo>
                    <a:lnTo>
                      <a:pt x="157" y="0"/>
                    </a:lnTo>
                    <a:close/>
                  </a:path>
                </a:pathLst>
              </a:custGeom>
              <a:solidFill>
                <a:srgbClr val="FF0000"/>
              </a:solidFill>
              <a:ln w="9525">
                <a:noFill/>
                <a:round/>
                <a:headEnd/>
                <a:tailEnd/>
              </a:ln>
            </p:spPr>
            <p:txBody>
              <a:bodyPr/>
              <a:lstStyle/>
              <a:p>
                <a:endParaRPr lang="ja-JP" altLang="en-US"/>
              </a:p>
            </p:txBody>
          </p:sp>
          <p:sp>
            <p:nvSpPr>
              <p:cNvPr id="1515" name="Freeform 1350"/>
              <p:cNvSpPr>
                <a:spLocks/>
              </p:cNvSpPr>
              <p:nvPr/>
            </p:nvSpPr>
            <p:spPr bwMode="auto">
              <a:xfrm>
                <a:off x="3614" y="1749"/>
                <a:ext cx="12" cy="2"/>
              </a:xfrm>
              <a:custGeom>
                <a:avLst/>
                <a:gdLst/>
                <a:ahLst/>
                <a:cxnLst>
                  <a:cxn ang="0">
                    <a:pos x="0" y="18"/>
                  </a:cxn>
                  <a:cxn ang="0">
                    <a:pos x="79" y="0"/>
                  </a:cxn>
                  <a:cxn ang="0">
                    <a:pos x="80" y="7"/>
                  </a:cxn>
                  <a:cxn ang="0">
                    <a:pos x="0" y="18"/>
                  </a:cxn>
                </a:cxnLst>
                <a:rect l="0" t="0" r="r" b="b"/>
                <a:pathLst>
                  <a:path w="80" h="18">
                    <a:moveTo>
                      <a:pt x="0" y="18"/>
                    </a:moveTo>
                    <a:lnTo>
                      <a:pt x="79" y="0"/>
                    </a:lnTo>
                    <a:lnTo>
                      <a:pt x="80" y="7"/>
                    </a:lnTo>
                    <a:lnTo>
                      <a:pt x="0" y="18"/>
                    </a:lnTo>
                    <a:close/>
                  </a:path>
                </a:pathLst>
              </a:custGeom>
              <a:solidFill>
                <a:srgbClr val="FF0000"/>
              </a:solidFill>
              <a:ln w="9525">
                <a:noFill/>
                <a:round/>
                <a:headEnd/>
                <a:tailEnd/>
              </a:ln>
            </p:spPr>
            <p:txBody>
              <a:bodyPr/>
              <a:lstStyle/>
              <a:p>
                <a:endParaRPr lang="ja-JP" altLang="en-US"/>
              </a:p>
            </p:txBody>
          </p:sp>
          <p:sp>
            <p:nvSpPr>
              <p:cNvPr id="1516" name="Freeform 1351"/>
              <p:cNvSpPr>
                <a:spLocks/>
              </p:cNvSpPr>
              <p:nvPr/>
            </p:nvSpPr>
            <p:spPr bwMode="auto">
              <a:xfrm>
                <a:off x="3603" y="1750"/>
                <a:ext cx="24" cy="11"/>
              </a:xfrm>
              <a:custGeom>
                <a:avLst/>
                <a:gdLst/>
                <a:ahLst/>
                <a:cxnLst>
                  <a:cxn ang="0">
                    <a:pos x="159" y="0"/>
                  </a:cxn>
                  <a:cxn ang="0">
                    <a:pos x="167" y="62"/>
                  </a:cxn>
                  <a:cxn ang="0">
                    <a:pos x="88" y="74"/>
                  </a:cxn>
                  <a:cxn ang="0">
                    <a:pos x="8" y="85"/>
                  </a:cxn>
                  <a:cxn ang="0">
                    <a:pos x="0" y="22"/>
                  </a:cxn>
                  <a:cxn ang="0">
                    <a:pos x="79" y="11"/>
                  </a:cxn>
                  <a:cxn ang="0">
                    <a:pos x="159" y="0"/>
                  </a:cxn>
                </a:cxnLst>
                <a:rect l="0" t="0" r="r" b="b"/>
                <a:pathLst>
                  <a:path w="167" h="85">
                    <a:moveTo>
                      <a:pt x="159" y="0"/>
                    </a:moveTo>
                    <a:lnTo>
                      <a:pt x="167" y="62"/>
                    </a:lnTo>
                    <a:lnTo>
                      <a:pt x="88" y="74"/>
                    </a:lnTo>
                    <a:lnTo>
                      <a:pt x="8" y="85"/>
                    </a:lnTo>
                    <a:lnTo>
                      <a:pt x="0" y="22"/>
                    </a:lnTo>
                    <a:lnTo>
                      <a:pt x="79" y="11"/>
                    </a:lnTo>
                    <a:lnTo>
                      <a:pt x="159" y="0"/>
                    </a:lnTo>
                    <a:close/>
                  </a:path>
                </a:pathLst>
              </a:custGeom>
              <a:solidFill>
                <a:srgbClr val="FF0000"/>
              </a:solidFill>
              <a:ln w="9525">
                <a:noFill/>
                <a:round/>
                <a:headEnd/>
                <a:tailEnd/>
              </a:ln>
            </p:spPr>
            <p:txBody>
              <a:bodyPr/>
              <a:lstStyle/>
              <a:p>
                <a:endParaRPr lang="ja-JP" altLang="en-US"/>
              </a:p>
            </p:txBody>
          </p:sp>
          <p:sp>
            <p:nvSpPr>
              <p:cNvPr id="1517" name="Freeform 1352"/>
              <p:cNvSpPr>
                <a:spLocks/>
              </p:cNvSpPr>
              <p:nvPr/>
            </p:nvSpPr>
            <p:spPr bwMode="auto">
              <a:xfrm>
                <a:off x="3615" y="1758"/>
                <a:ext cx="12" cy="1"/>
              </a:xfrm>
              <a:custGeom>
                <a:avLst/>
                <a:gdLst/>
                <a:ahLst/>
                <a:cxnLst>
                  <a:cxn ang="0">
                    <a:pos x="0" y="12"/>
                  </a:cxn>
                  <a:cxn ang="0">
                    <a:pos x="79" y="0"/>
                  </a:cxn>
                  <a:cxn ang="0">
                    <a:pos x="81" y="8"/>
                  </a:cxn>
                  <a:cxn ang="0">
                    <a:pos x="0" y="12"/>
                  </a:cxn>
                </a:cxnLst>
                <a:rect l="0" t="0" r="r" b="b"/>
                <a:pathLst>
                  <a:path w="81" h="12">
                    <a:moveTo>
                      <a:pt x="0" y="12"/>
                    </a:moveTo>
                    <a:lnTo>
                      <a:pt x="79" y="0"/>
                    </a:lnTo>
                    <a:lnTo>
                      <a:pt x="81" y="8"/>
                    </a:lnTo>
                    <a:lnTo>
                      <a:pt x="0" y="12"/>
                    </a:lnTo>
                    <a:close/>
                  </a:path>
                </a:pathLst>
              </a:custGeom>
              <a:solidFill>
                <a:srgbClr val="FF0000"/>
              </a:solidFill>
              <a:ln w="9525">
                <a:noFill/>
                <a:round/>
                <a:headEnd/>
                <a:tailEnd/>
              </a:ln>
            </p:spPr>
            <p:txBody>
              <a:bodyPr/>
              <a:lstStyle/>
              <a:p>
                <a:endParaRPr lang="ja-JP" altLang="en-US"/>
              </a:p>
            </p:txBody>
          </p:sp>
          <p:sp>
            <p:nvSpPr>
              <p:cNvPr id="1518" name="Freeform 1353"/>
              <p:cNvSpPr>
                <a:spLocks/>
              </p:cNvSpPr>
              <p:nvPr/>
            </p:nvSpPr>
            <p:spPr bwMode="auto">
              <a:xfrm>
                <a:off x="3604" y="1759"/>
                <a:ext cx="23" cy="9"/>
              </a:xfrm>
              <a:custGeom>
                <a:avLst/>
                <a:gdLst/>
                <a:ahLst/>
                <a:cxnLst>
                  <a:cxn ang="0">
                    <a:pos x="162" y="0"/>
                  </a:cxn>
                  <a:cxn ang="0">
                    <a:pos x="165" y="65"/>
                  </a:cxn>
                  <a:cxn ang="0">
                    <a:pos x="84" y="68"/>
                  </a:cxn>
                  <a:cxn ang="0">
                    <a:pos x="3" y="72"/>
                  </a:cxn>
                  <a:cxn ang="0">
                    <a:pos x="0" y="7"/>
                  </a:cxn>
                  <a:cxn ang="0">
                    <a:pos x="81" y="4"/>
                  </a:cxn>
                  <a:cxn ang="0">
                    <a:pos x="162" y="0"/>
                  </a:cxn>
                </a:cxnLst>
                <a:rect l="0" t="0" r="r" b="b"/>
                <a:pathLst>
                  <a:path w="165" h="72">
                    <a:moveTo>
                      <a:pt x="162" y="0"/>
                    </a:moveTo>
                    <a:lnTo>
                      <a:pt x="165" y="65"/>
                    </a:lnTo>
                    <a:lnTo>
                      <a:pt x="84" y="68"/>
                    </a:lnTo>
                    <a:lnTo>
                      <a:pt x="3" y="72"/>
                    </a:lnTo>
                    <a:lnTo>
                      <a:pt x="0" y="7"/>
                    </a:lnTo>
                    <a:lnTo>
                      <a:pt x="81" y="4"/>
                    </a:lnTo>
                    <a:lnTo>
                      <a:pt x="162" y="0"/>
                    </a:lnTo>
                    <a:close/>
                  </a:path>
                </a:pathLst>
              </a:custGeom>
              <a:solidFill>
                <a:srgbClr val="FF0000"/>
              </a:solidFill>
              <a:ln w="9525">
                <a:noFill/>
                <a:round/>
                <a:headEnd/>
                <a:tailEnd/>
              </a:ln>
            </p:spPr>
            <p:txBody>
              <a:bodyPr/>
              <a:lstStyle/>
              <a:p>
                <a:endParaRPr lang="ja-JP" altLang="en-US"/>
              </a:p>
            </p:txBody>
          </p:sp>
          <p:sp>
            <p:nvSpPr>
              <p:cNvPr id="1519" name="Freeform 1354"/>
              <p:cNvSpPr>
                <a:spLocks/>
              </p:cNvSpPr>
              <p:nvPr/>
            </p:nvSpPr>
            <p:spPr bwMode="auto">
              <a:xfrm>
                <a:off x="3616" y="1767"/>
                <a:ext cx="11" cy="1"/>
              </a:xfrm>
              <a:custGeom>
                <a:avLst/>
                <a:gdLst/>
                <a:ahLst/>
                <a:cxnLst>
                  <a:cxn ang="0">
                    <a:pos x="0" y="3"/>
                  </a:cxn>
                  <a:cxn ang="0">
                    <a:pos x="81" y="0"/>
                  </a:cxn>
                  <a:cxn ang="0">
                    <a:pos x="81" y="7"/>
                  </a:cxn>
                  <a:cxn ang="0">
                    <a:pos x="0" y="3"/>
                  </a:cxn>
                </a:cxnLst>
                <a:rect l="0" t="0" r="r" b="b"/>
                <a:pathLst>
                  <a:path w="81" h="7">
                    <a:moveTo>
                      <a:pt x="0" y="3"/>
                    </a:moveTo>
                    <a:lnTo>
                      <a:pt x="81" y="0"/>
                    </a:lnTo>
                    <a:lnTo>
                      <a:pt x="81" y="7"/>
                    </a:lnTo>
                    <a:lnTo>
                      <a:pt x="0" y="3"/>
                    </a:lnTo>
                    <a:close/>
                  </a:path>
                </a:pathLst>
              </a:custGeom>
              <a:solidFill>
                <a:srgbClr val="FF0000"/>
              </a:solidFill>
              <a:ln w="9525">
                <a:noFill/>
                <a:round/>
                <a:headEnd/>
                <a:tailEnd/>
              </a:ln>
            </p:spPr>
            <p:txBody>
              <a:bodyPr/>
              <a:lstStyle/>
              <a:p>
                <a:endParaRPr lang="ja-JP" altLang="en-US"/>
              </a:p>
            </p:txBody>
          </p:sp>
          <p:sp>
            <p:nvSpPr>
              <p:cNvPr id="1520" name="Freeform 1355"/>
              <p:cNvSpPr>
                <a:spLocks/>
              </p:cNvSpPr>
              <p:nvPr/>
            </p:nvSpPr>
            <p:spPr bwMode="auto">
              <a:xfrm>
                <a:off x="3604" y="1767"/>
                <a:ext cx="23" cy="9"/>
              </a:xfrm>
              <a:custGeom>
                <a:avLst/>
                <a:gdLst/>
                <a:ahLst/>
                <a:cxnLst>
                  <a:cxn ang="0">
                    <a:pos x="165" y="7"/>
                  </a:cxn>
                  <a:cxn ang="0">
                    <a:pos x="162" y="72"/>
                  </a:cxn>
                  <a:cxn ang="0">
                    <a:pos x="81" y="68"/>
                  </a:cxn>
                  <a:cxn ang="0">
                    <a:pos x="0" y="65"/>
                  </a:cxn>
                  <a:cxn ang="0">
                    <a:pos x="3" y="0"/>
                  </a:cxn>
                  <a:cxn ang="0">
                    <a:pos x="84" y="3"/>
                  </a:cxn>
                  <a:cxn ang="0">
                    <a:pos x="165" y="7"/>
                  </a:cxn>
                </a:cxnLst>
                <a:rect l="0" t="0" r="r" b="b"/>
                <a:pathLst>
                  <a:path w="165" h="72">
                    <a:moveTo>
                      <a:pt x="165" y="7"/>
                    </a:moveTo>
                    <a:lnTo>
                      <a:pt x="162" y="72"/>
                    </a:lnTo>
                    <a:lnTo>
                      <a:pt x="81" y="68"/>
                    </a:lnTo>
                    <a:lnTo>
                      <a:pt x="0" y="65"/>
                    </a:lnTo>
                    <a:lnTo>
                      <a:pt x="3" y="0"/>
                    </a:lnTo>
                    <a:lnTo>
                      <a:pt x="84" y="3"/>
                    </a:lnTo>
                    <a:lnTo>
                      <a:pt x="165" y="7"/>
                    </a:lnTo>
                    <a:close/>
                  </a:path>
                </a:pathLst>
              </a:custGeom>
              <a:solidFill>
                <a:srgbClr val="FF0000"/>
              </a:solidFill>
              <a:ln w="9525">
                <a:noFill/>
                <a:round/>
                <a:headEnd/>
                <a:tailEnd/>
              </a:ln>
            </p:spPr>
            <p:txBody>
              <a:bodyPr/>
              <a:lstStyle/>
              <a:p>
                <a:endParaRPr lang="ja-JP" altLang="en-US"/>
              </a:p>
            </p:txBody>
          </p:sp>
          <p:sp>
            <p:nvSpPr>
              <p:cNvPr id="1521" name="Freeform 1356"/>
              <p:cNvSpPr>
                <a:spLocks/>
              </p:cNvSpPr>
              <p:nvPr/>
            </p:nvSpPr>
            <p:spPr bwMode="auto">
              <a:xfrm>
                <a:off x="3615" y="1775"/>
                <a:ext cx="12" cy="2"/>
              </a:xfrm>
              <a:custGeom>
                <a:avLst/>
                <a:gdLst/>
                <a:ahLst/>
                <a:cxnLst>
                  <a:cxn ang="0">
                    <a:pos x="0" y="0"/>
                  </a:cxn>
                  <a:cxn ang="0">
                    <a:pos x="81" y="4"/>
                  </a:cxn>
                  <a:cxn ang="0">
                    <a:pos x="79" y="11"/>
                  </a:cxn>
                  <a:cxn ang="0">
                    <a:pos x="0" y="0"/>
                  </a:cxn>
                </a:cxnLst>
                <a:rect l="0" t="0" r="r" b="b"/>
                <a:pathLst>
                  <a:path w="81" h="11">
                    <a:moveTo>
                      <a:pt x="0" y="0"/>
                    </a:moveTo>
                    <a:lnTo>
                      <a:pt x="81" y="4"/>
                    </a:lnTo>
                    <a:lnTo>
                      <a:pt x="79" y="11"/>
                    </a:lnTo>
                    <a:lnTo>
                      <a:pt x="0" y="0"/>
                    </a:lnTo>
                    <a:close/>
                  </a:path>
                </a:pathLst>
              </a:custGeom>
              <a:solidFill>
                <a:srgbClr val="FF0000"/>
              </a:solidFill>
              <a:ln w="9525">
                <a:noFill/>
                <a:round/>
                <a:headEnd/>
                <a:tailEnd/>
              </a:ln>
            </p:spPr>
            <p:txBody>
              <a:bodyPr/>
              <a:lstStyle/>
              <a:p>
                <a:endParaRPr lang="ja-JP" altLang="en-US"/>
              </a:p>
            </p:txBody>
          </p:sp>
          <p:sp>
            <p:nvSpPr>
              <p:cNvPr id="1522" name="Freeform 1357"/>
              <p:cNvSpPr>
                <a:spLocks/>
              </p:cNvSpPr>
              <p:nvPr/>
            </p:nvSpPr>
            <p:spPr bwMode="auto">
              <a:xfrm>
                <a:off x="3603" y="1774"/>
                <a:ext cx="24" cy="11"/>
              </a:xfrm>
              <a:custGeom>
                <a:avLst/>
                <a:gdLst/>
                <a:ahLst/>
                <a:cxnLst>
                  <a:cxn ang="0">
                    <a:pos x="167" y="22"/>
                  </a:cxn>
                  <a:cxn ang="0">
                    <a:pos x="159" y="85"/>
                  </a:cxn>
                  <a:cxn ang="0">
                    <a:pos x="79" y="74"/>
                  </a:cxn>
                  <a:cxn ang="0">
                    <a:pos x="0" y="62"/>
                  </a:cxn>
                  <a:cxn ang="0">
                    <a:pos x="8" y="0"/>
                  </a:cxn>
                  <a:cxn ang="0">
                    <a:pos x="88" y="11"/>
                  </a:cxn>
                  <a:cxn ang="0">
                    <a:pos x="167" y="22"/>
                  </a:cxn>
                </a:cxnLst>
                <a:rect l="0" t="0" r="r" b="b"/>
                <a:pathLst>
                  <a:path w="167" h="85">
                    <a:moveTo>
                      <a:pt x="167" y="22"/>
                    </a:moveTo>
                    <a:lnTo>
                      <a:pt x="159" y="85"/>
                    </a:lnTo>
                    <a:lnTo>
                      <a:pt x="79" y="74"/>
                    </a:lnTo>
                    <a:lnTo>
                      <a:pt x="0" y="62"/>
                    </a:lnTo>
                    <a:lnTo>
                      <a:pt x="8" y="0"/>
                    </a:lnTo>
                    <a:lnTo>
                      <a:pt x="88" y="11"/>
                    </a:lnTo>
                    <a:lnTo>
                      <a:pt x="167" y="22"/>
                    </a:lnTo>
                    <a:close/>
                  </a:path>
                </a:pathLst>
              </a:custGeom>
              <a:solidFill>
                <a:srgbClr val="FF0000"/>
              </a:solidFill>
              <a:ln w="9525">
                <a:noFill/>
                <a:round/>
                <a:headEnd/>
                <a:tailEnd/>
              </a:ln>
            </p:spPr>
            <p:txBody>
              <a:bodyPr/>
              <a:lstStyle/>
              <a:p>
                <a:endParaRPr lang="ja-JP" altLang="en-US"/>
              </a:p>
            </p:txBody>
          </p:sp>
          <p:sp>
            <p:nvSpPr>
              <p:cNvPr id="1523" name="Freeform 1358"/>
              <p:cNvSpPr>
                <a:spLocks/>
              </p:cNvSpPr>
              <p:nvPr/>
            </p:nvSpPr>
            <p:spPr bwMode="auto">
              <a:xfrm>
                <a:off x="3614" y="1783"/>
                <a:ext cx="12" cy="3"/>
              </a:xfrm>
              <a:custGeom>
                <a:avLst/>
                <a:gdLst/>
                <a:ahLst/>
                <a:cxnLst>
                  <a:cxn ang="0">
                    <a:pos x="0" y="0"/>
                  </a:cxn>
                  <a:cxn ang="0">
                    <a:pos x="80" y="11"/>
                  </a:cxn>
                  <a:cxn ang="0">
                    <a:pos x="79" y="18"/>
                  </a:cxn>
                  <a:cxn ang="0">
                    <a:pos x="0" y="0"/>
                  </a:cxn>
                </a:cxnLst>
                <a:rect l="0" t="0" r="r" b="b"/>
                <a:pathLst>
                  <a:path w="80" h="18">
                    <a:moveTo>
                      <a:pt x="0" y="0"/>
                    </a:moveTo>
                    <a:lnTo>
                      <a:pt x="80" y="11"/>
                    </a:lnTo>
                    <a:lnTo>
                      <a:pt x="79" y="18"/>
                    </a:lnTo>
                    <a:lnTo>
                      <a:pt x="0" y="0"/>
                    </a:lnTo>
                    <a:close/>
                  </a:path>
                </a:pathLst>
              </a:custGeom>
              <a:solidFill>
                <a:srgbClr val="FF0000"/>
              </a:solidFill>
              <a:ln w="9525">
                <a:noFill/>
                <a:round/>
                <a:headEnd/>
                <a:tailEnd/>
              </a:ln>
            </p:spPr>
            <p:txBody>
              <a:bodyPr/>
              <a:lstStyle/>
              <a:p>
                <a:endParaRPr lang="ja-JP" altLang="en-US"/>
              </a:p>
            </p:txBody>
          </p:sp>
          <p:sp>
            <p:nvSpPr>
              <p:cNvPr id="1524" name="Freeform 1359"/>
              <p:cNvSpPr>
                <a:spLocks/>
              </p:cNvSpPr>
              <p:nvPr/>
            </p:nvSpPr>
            <p:spPr bwMode="auto">
              <a:xfrm>
                <a:off x="3601" y="1781"/>
                <a:ext cx="24" cy="12"/>
              </a:xfrm>
              <a:custGeom>
                <a:avLst/>
                <a:gdLst/>
                <a:ahLst/>
                <a:cxnLst>
                  <a:cxn ang="0">
                    <a:pos x="172" y="36"/>
                  </a:cxn>
                  <a:cxn ang="0">
                    <a:pos x="157" y="97"/>
                  </a:cxn>
                  <a:cxn ang="0">
                    <a:pos x="78" y="78"/>
                  </a:cxn>
                  <a:cxn ang="0">
                    <a:pos x="0" y="60"/>
                  </a:cxn>
                  <a:cxn ang="0">
                    <a:pos x="15" y="0"/>
                  </a:cxn>
                  <a:cxn ang="0">
                    <a:pos x="93" y="18"/>
                  </a:cxn>
                  <a:cxn ang="0">
                    <a:pos x="172" y="36"/>
                  </a:cxn>
                </a:cxnLst>
                <a:rect l="0" t="0" r="r" b="b"/>
                <a:pathLst>
                  <a:path w="172" h="97">
                    <a:moveTo>
                      <a:pt x="172" y="36"/>
                    </a:moveTo>
                    <a:lnTo>
                      <a:pt x="157" y="97"/>
                    </a:lnTo>
                    <a:lnTo>
                      <a:pt x="78" y="78"/>
                    </a:lnTo>
                    <a:lnTo>
                      <a:pt x="0" y="60"/>
                    </a:lnTo>
                    <a:lnTo>
                      <a:pt x="15" y="0"/>
                    </a:lnTo>
                    <a:lnTo>
                      <a:pt x="93" y="18"/>
                    </a:lnTo>
                    <a:lnTo>
                      <a:pt x="172" y="36"/>
                    </a:lnTo>
                    <a:close/>
                  </a:path>
                </a:pathLst>
              </a:custGeom>
              <a:solidFill>
                <a:srgbClr val="FF0000"/>
              </a:solidFill>
              <a:ln w="9525">
                <a:noFill/>
                <a:round/>
                <a:headEnd/>
                <a:tailEnd/>
              </a:ln>
            </p:spPr>
            <p:txBody>
              <a:bodyPr/>
              <a:lstStyle/>
              <a:p>
                <a:endParaRPr lang="ja-JP" altLang="en-US"/>
              </a:p>
            </p:txBody>
          </p:sp>
          <p:sp>
            <p:nvSpPr>
              <p:cNvPr id="1525" name="Freeform 1360"/>
              <p:cNvSpPr>
                <a:spLocks/>
              </p:cNvSpPr>
              <p:nvPr/>
            </p:nvSpPr>
            <p:spPr bwMode="auto">
              <a:xfrm>
                <a:off x="3612" y="1791"/>
                <a:ext cx="11" cy="3"/>
              </a:xfrm>
              <a:custGeom>
                <a:avLst/>
                <a:gdLst/>
                <a:ahLst/>
                <a:cxnLst>
                  <a:cxn ang="0">
                    <a:pos x="0" y="0"/>
                  </a:cxn>
                  <a:cxn ang="0">
                    <a:pos x="79" y="19"/>
                  </a:cxn>
                  <a:cxn ang="0">
                    <a:pos x="78" y="26"/>
                  </a:cxn>
                  <a:cxn ang="0">
                    <a:pos x="0" y="0"/>
                  </a:cxn>
                </a:cxnLst>
                <a:rect l="0" t="0" r="r" b="b"/>
                <a:pathLst>
                  <a:path w="79" h="26">
                    <a:moveTo>
                      <a:pt x="0" y="0"/>
                    </a:moveTo>
                    <a:lnTo>
                      <a:pt x="79" y="19"/>
                    </a:lnTo>
                    <a:lnTo>
                      <a:pt x="78" y="26"/>
                    </a:lnTo>
                    <a:lnTo>
                      <a:pt x="0" y="0"/>
                    </a:lnTo>
                    <a:close/>
                  </a:path>
                </a:pathLst>
              </a:custGeom>
              <a:solidFill>
                <a:srgbClr val="FF0000"/>
              </a:solidFill>
              <a:ln w="9525">
                <a:noFill/>
                <a:round/>
                <a:headEnd/>
                <a:tailEnd/>
              </a:ln>
            </p:spPr>
            <p:txBody>
              <a:bodyPr/>
              <a:lstStyle/>
              <a:p>
                <a:endParaRPr lang="ja-JP" altLang="en-US"/>
              </a:p>
            </p:txBody>
          </p:sp>
          <p:sp>
            <p:nvSpPr>
              <p:cNvPr id="1526" name="Freeform 1361"/>
              <p:cNvSpPr>
                <a:spLocks/>
              </p:cNvSpPr>
              <p:nvPr/>
            </p:nvSpPr>
            <p:spPr bwMode="auto">
              <a:xfrm>
                <a:off x="3598" y="1788"/>
                <a:ext cx="25" cy="13"/>
              </a:xfrm>
              <a:custGeom>
                <a:avLst/>
                <a:gdLst/>
                <a:ahLst/>
                <a:cxnLst>
                  <a:cxn ang="0">
                    <a:pos x="173" y="51"/>
                  </a:cxn>
                  <a:cxn ang="0">
                    <a:pos x="153" y="110"/>
                  </a:cxn>
                  <a:cxn ang="0">
                    <a:pos x="76" y="84"/>
                  </a:cxn>
                  <a:cxn ang="0">
                    <a:pos x="0" y="59"/>
                  </a:cxn>
                  <a:cxn ang="0">
                    <a:pos x="19" y="0"/>
                  </a:cxn>
                  <a:cxn ang="0">
                    <a:pos x="95" y="25"/>
                  </a:cxn>
                  <a:cxn ang="0">
                    <a:pos x="173" y="51"/>
                  </a:cxn>
                </a:cxnLst>
                <a:rect l="0" t="0" r="r" b="b"/>
                <a:pathLst>
                  <a:path w="173" h="110">
                    <a:moveTo>
                      <a:pt x="173" y="51"/>
                    </a:moveTo>
                    <a:lnTo>
                      <a:pt x="153" y="110"/>
                    </a:lnTo>
                    <a:lnTo>
                      <a:pt x="76" y="84"/>
                    </a:lnTo>
                    <a:lnTo>
                      <a:pt x="0" y="59"/>
                    </a:lnTo>
                    <a:lnTo>
                      <a:pt x="19" y="0"/>
                    </a:lnTo>
                    <a:lnTo>
                      <a:pt x="95" y="25"/>
                    </a:lnTo>
                    <a:lnTo>
                      <a:pt x="173" y="51"/>
                    </a:lnTo>
                    <a:close/>
                  </a:path>
                </a:pathLst>
              </a:custGeom>
              <a:solidFill>
                <a:srgbClr val="FF0000"/>
              </a:solidFill>
              <a:ln w="9525">
                <a:noFill/>
                <a:round/>
                <a:headEnd/>
                <a:tailEnd/>
              </a:ln>
            </p:spPr>
            <p:txBody>
              <a:bodyPr/>
              <a:lstStyle/>
              <a:p>
                <a:endParaRPr lang="ja-JP" altLang="en-US"/>
              </a:p>
            </p:txBody>
          </p:sp>
          <p:sp>
            <p:nvSpPr>
              <p:cNvPr id="1527" name="Freeform 1362"/>
              <p:cNvSpPr>
                <a:spLocks/>
              </p:cNvSpPr>
              <p:nvPr/>
            </p:nvSpPr>
            <p:spPr bwMode="auto">
              <a:xfrm>
                <a:off x="3609" y="1798"/>
                <a:ext cx="11" cy="4"/>
              </a:xfrm>
              <a:custGeom>
                <a:avLst/>
                <a:gdLst/>
                <a:ahLst/>
                <a:cxnLst>
                  <a:cxn ang="0">
                    <a:pos x="0" y="0"/>
                  </a:cxn>
                  <a:cxn ang="0">
                    <a:pos x="77" y="26"/>
                  </a:cxn>
                  <a:cxn ang="0">
                    <a:pos x="75" y="32"/>
                  </a:cxn>
                  <a:cxn ang="0">
                    <a:pos x="0" y="0"/>
                  </a:cxn>
                </a:cxnLst>
                <a:rect l="0" t="0" r="r" b="b"/>
                <a:pathLst>
                  <a:path w="77" h="32">
                    <a:moveTo>
                      <a:pt x="0" y="0"/>
                    </a:moveTo>
                    <a:lnTo>
                      <a:pt x="77" y="26"/>
                    </a:lnTo>
                    <a:lnTo>
                      <a:pt x="75" y="32"/>
                    </a:lnTo>
                    <a:lnTo>
                      <a:pt x="0" y="0"/>
                    </a:lnTo>
                    <a:close/>
                  </a:path>
                </a:pathLst>
              </a:custGeom>
              <a:solidFill>
                <a:srgbClr val="FF0000"/>
              </a:solidFill>
              <a:ln w="9525">
                <a:noFill/>
                <a:round/>
                <a:headEnd/>
                <a:tailEnd/>
              </a:ln>
            </p:spPr>
            <p:txBody>
              <a:bodyPr/>
              <a:lstStyle/>
              <a:p>
                <a:endParaRPr lang="ja-JP" altLang="en-US"/>
              </a:p>
            </p:txBody>
          </p:sp>
          <p:sp>
            <p:nvSpPr>
              <p:cNvPr id="1528" name="Freeform 1363"/>
              <p:cNvSpPr>
                <a:spLocks/>
              </p:cNvSpPr>
              <p:nvPr/>
            </p:nvSpPr>
            <p:spPr bwMode="auto">
              <a:xfrm>
                <a:off x="3595" y="1794"/>
                <a:ext cx="25" cy="15"/>
              </a:xfrm>
              <a:custGeom>
                <a:avLst/>
                <a:gdLst/>
                <a:ahLst/>
                <a:cxnLst>
                  <a:cxn ang="0">
                    <a:pos x="174" y="64"/>
                  </a:cxn>
                  <a:cxn ang="0">
                    <a:pos x="149" y="120"/>
                  </a:cxn>
                  <a:cxn ang="0">
                    <a:pos x="75" y="87"/>
                  </a:cxn>
                  <a:cxn ang="0">
                    <a:pos x="0" y="54"/>
                  </a:cxn>
                  <a:cxn ang="0">
                    <a:pos x="25" y="0"/>
                  </a:cxn>
                  <a:cxn ang="0">
                    <a:pos x="99" y="32"/>
                  </a:cxn>
                  <a:cxn ang="0">
                    <a:pos x="174" y="64"/>
                  </a:cxn>
                </a:cxnLst>
                <a:rect l="0" t="0" r="r" b="b"/>
                <a:pathLst>
                  <a:path w="174" h="120">
                    <a:moveTo>
                      <a:pt x="174" y="64"/>
                    </a:moveTo>
                    <a:lnTo>
                      <a:pt x="149" y="120"/>
                    </a:lnTo>
                    <a:lnTo>
                      <a:pt x="75" y="87"/>
                    </a:lnTo>
                    <a:lnTo>
                      <a:pt x="0" y="54"/>
                    </a:lnTo>
                    <a:lnTo>
                      <a:pt x="25" y="0"/>
                    </a:lnTo>
                    <a:lnTo>
                      <a:pt x="99" y="32"/>
                    </a:lnTo>
                    <a:lnTo>
                      <a:pt x="174" y="64"/>
                    </a:lnTo>
                    <a:close/>
                  </a:path>
                </a:pathLst>
              </a:custGeom>
              <a:solidFill>
                <a:srgbClr val="FF0000"/>
              </a:solidFill>
              <a:ln w="9525">
                <a:noFill/>
                <a:round/>
                <a:headEnd/>
                <a:tailEnd/>
              </a:ln>
            </p:spPr>
            <p:txBody>
              <a:bodyPr/>
              <a:lstStyle/>
              <a:p>
                <a:endParaRPr lang="ja-JP" altLang="en-US"/>
              </a:p>
            </p:txBody>
          </p:sp>
          <p:sp>
            <p:nvSpPr>
              <p:cNvPr id="1529" name="Freeform 1364"/>
              <p:cNvSpPr>
                <a:spLocks/>
              </p:cNvSpPr>
              <p:nvPr/>
            </p:nvSpPr>
            <p:spPr bwMode="auto">
              <a:xfrm>
                <a:off x="3606" y="1805"/>
                <a:ext cx="10" cy="5"/>
              </a:xfrm>
              <a:custGeom>
                <a:avLst/>
                <a:gdLst/>
                <a:ahLst/>
                <a:cxnLst>
                  <a:cxn ang="0">
                    <a:pos x="0" y="0"/>
                  </a:cxn>
                  <a:cxn ang="0">
                    <a:pos x="74" y="33"/>
                  </a:cxn>
                  <a:cxn ang="0">
                    <a:pos x="71" y="39"/>
                  </a:cxn>
                  <a:cxn ang="0">
                    <a:pos x="0" y="0"/>
                  </a:cxn>
                </a:cxnLst>
                <a:rect l="0" t="0" r="r" b="b"/>
                <a:pathLst>
                  <a:path w="74" h="39">
                    <a:moveTo>
                      <a:pt x="0" y="0"/>
                    </a:moveTo>
                    <a:lnTo>
                      <a:pt x="74" y="33"/>
                    </a:lnTo>
                    <a:lnTo>
                      <a:pt x="71" y="39"/>
                    </a:lnTo>
                    <a:lnTo>
                      <a:pt x="0" y="0"/>
                    </a:lnTo>
                    <a:close/>
                  </a:path>
                </a:pathLst>
              </a:custGeom>
              <a:solidFill>
                <a:srgbClr val="FF0000"/>
              </a:solidFill>
              <a:ln w="9525">
                <a:noFill/>
                <a:round/>
                <a:headEnd/>
                <a:tailEnd/>
              </a:ln>
            </p:spPr>
            <p:txBody>
              <a:bodyPr/>
              <a:lstStyle/>
              <a:p>
                <a:endParaRPr lang="ja-JP" altLang="en-US"/>
              </a:p>
            </p:txBody>
          </p:sp>
          <p:sp>
            <p:nvSpPr>
              <p:cNvPr id="1530" name="Freeform 1365"/>
              <p:cNvSpPr>
                <a:spLocks/>
              </p:cNvSpPr>
              <p:nvPr/>
            </p:nvSpPr>
            <p:spPr bwMode="auto">
              <a:xfrm>
                <a:off x="3592" y="1800"/>
                <a:ext cx="24" cy="16"/>
              </a:xfrm>
              <a:custGeom>
                <a:avLst/>
                <a:gdLst/>
                <a:ahLst/>
                <a:cxnLst>
                  <a:cxn ang="0">
                    <a:pos x="171" y="78"/>
                  </a:cxn>
                  <a:cxn ang="0">
                    <a:pos x="141" y="130"/>
                  </a:cxn>
                  <a:cxn ang="0">
                    <a:pos x="71" y="91"/>
                  </a:cxn>
                  <a:cxn ang="0">
                    <a:pos x="0" y="53"/>
                  </a:cxn>
                  <a:cxn ang="0">
                    <a:pos x="30" y="0"/>
                  </a:cxn>
                  <a:cxn ang="0">
                    <a:pos x="100" y="39"/>
                  </a:cxn>
                  <a:cxn ang="0">
                    <a:pos x="171" y="78"/>
                  </a:cxn>
                </a:cxnLst>
                <a:rect l="0" t="0" r="r" b="b"/>
                <a:pathLst>
                  <a:path w="171" h="130">
                    <a:moveTo>
                      <a:pt x="171" y="78"/>
                    </a:moveTo>
                    <a:lnTo>
                      <a:pt x="141" y="130"/>
                    </a:lnTo>
                    <a:lnTo>
                      <a:pt x="71" y="91"/>
                    </a:lnTo>
                    <a:lnTo>
                      <a:pt x="0" y="53"/>
                    </a:lnTo>
                    <a:lnTo>
                      <a:pt x="30" y="0"/>
                    </a:lnTo>
                    <a:lnTo>
                      <a:pt x="100" y="39"/>
                    </a:lnTo>
                    <a:lnTo>
                      <a:pt x="171" y="78"/>
                    </a:lnTo>
                    <a:close/>
                  </a:path>
                </a:pathLst>
              </a:custGeom>
              <a:solidFill>
                <a:srgbClr val="FF0000"/>
              </a:solidFill>
              <a:ln w="9525">
                <a:noFill/>
                <a:round/>
                <a:headEnd/>
                <a:tailEnd/>
              </a:ln>
            </p:spPr>
            <p:txBody>
              <a:bodyPr/>
              <a:lstStyle/>
              <a:p>
                <a:endParaRPr lang="ja-JP" altLang="en-US"/>
              </a:p>
            </p:txBody>
          </p:sp>
          <p:sp>
            <p:nvSpPr>
              <p:cNvPr id="1531" name="Freeform 1366"/>
              <p:cNvSpPr>
                <a:spLocks/>
              </p:cNvSpPr>
              <p:nvPr/>
            </p:nvSpPr>
            <p:spPr bwMode="auto">
              <a:xfrm>
                <a:off x="3602" y="1811"/>
                <a:ext cx="10" cy="6"/>
              </a:xfrm>
              <a:custGeom>
                <a:avLst/>
                <a:gdLst/>
                <a:ahLst/>
                <a:cxnLst>
                  <a:cxn ang="0">
                    <a:pos x="0" y="0"/>
                  </a:cxn>
                  <a:cxn ang="0">
                    <a:pos x="70" y="39"/>
                  </a:cxn>
                  <a:cxn ang="0">
                    <a:pos x="66" y="45"/>
                  </a:cxn>
                  <a:cxn ang="0">
                    <a:pos x="0" y="0"/>
                  </a:cxn>
                </a:cxnLst>
                <a:rect l="0" t="0" r="r" b="b"/>
                <a:pathLst>
                  <a:path w="70" h="45">
                    <a:moveTo>
                      <a:pt x="0" y="0"/>
                    </a:moveTo>
                    <a:lnTo>
                      <a:pt x="70" y="39"/>
                    </a:lnTo>
                    <a:lnTo>
                      <a:pt x="66" y="45"/>
                    </a:lnTo>
                    <a:lnTo>
                      <a:pt x="0" y="0"/>
                    </a:lnTo>
                    <a:close/>
                  </a:path>
                </a:pathLst>
              </a:custGeom>
              <a:solidFill>
                <a:srgbClr val="FF0000"/>
              </a:solidFill>
              <a:ln w="9525">
                <a:noFill/>
                <a:round/>
                <a:headEnd/>
                <a:tailEnd/>
              </a:ln>
            </p:spPr>
            <p:txBody>
              <a:bodyPr/>
              <a:lstStyle/>
              <a:p>
                <a:endParaRPr lang="ja-JP" altLang="en-US"/>
              </a:p>
            </p:txBody>
          </p:sp>
          <p:sp>
            <p:nvSpPr>
              <p:cNvPr id="1532" name="Freeform 1367"/>
              <p:cNvSpPr>
                <a:spLocks/>
              </p:cNvSpPr>
              <p:nvPr/>
            </p:nvSpPr>
            <p:spPr bwMode="auto">
              <a:xfrm>
                <a:off x="3587" y="1806"/>
                <a:ext cx="24" cy="17"/>
              </a:xfrm>
              <a:custGeom>
                <a:avLst/>
                <a:gdLst/>
                <a:ahLst/>
                <a:cxnLst>
                  <a:cxn ang="0">
                    <a:pos x="167" y="89"/>
                  </a:cxn>
                  <a:cxn ang="0">
                    <a:pos x="134" y="138"/>
                  </a:cxn>
                  <a:cxn ang="0">
                    <a:pos x="67" y="93"/>
                  </a:cxn>
                  <a:cxn ang="0">
                    <a:pos x="0" y="48"/>
                  </a:cxn>
                  <a:cxn ang="0">
                    <a:pos x="34" y="0"/>
                  </a:cxn>
                  <a:cxn ang="0">
                    <a:pos x="101" y="44"/>
                  </a:cxn>
                  <a:cxn ang="0">
                    <a:pos x="167" y="89"/>
                  </a:cxn>
                </a:cxnLst>
                <a:rect l="0" t="0" r="r" b="b"/>
                <a:pathLst>
                  <a:path w="167" h="138">
                    <a:moveTo>
                      <a:pt x="167" y="89"/>
                    </a:moveTo>
                    <a:lnTo>
                      <a:pt x="134" y="138"/>
                    </a:lnTo>
                    <a:lnTo>
                      <a:pt x="67" y="93"/>
                    </a:lnTo>
                    <a:lnTo>
                      <a:pt x="0" y="48"/>
                    </a:lnTo>
                    <a:lnTo>
                      <a:pt x="34" y="0"/>
                    </a:lnTo>
                    <a:lnTo>
                      <a:pt x="101" y="44"/>
                    </a:lnTo>
                    <a:lnTo>
                      <a:pt x="167" y="89"/>
                    </a:lnTo>
                    <a:close/>
                  </a:path>
                </a:pathLst>
              </a:custGeom>
              <a:solidFill>
                <a:srgbClr val="FF0000"/>
              </a:solidFill>
              <a:ln w="9525">
                <a:noFill/>
                <a:round/>
                <a:headEnd/>
                <a:tailEnd/>
              </a:ln>
            </p:spPr>
            <p:txBody>
              <a:bodyPr/>
              <a:lstStyle/>
              <a:p>
                <a:endParaRPr lang="ja-JP" altLang="en-US"/>
              </a:p>
            </p:txBody>
          </p:sp>
          <p:sp>
            <p:nvSpPr>
              <p:cNvPr id="1533" name="Freeform 1368"/>
              <p:cNvSpPr>
                <a:spLocks/>
              </p:cNvSpPr>
              <p:nvPr/>
            </p:nvSpPr>
            <p:spPr bwMode="auto">
              <a:xfrm>
                <a:off x="3597" y="1818"/>
                <a:ext cx="9" cy="6"/>
              </a:xfrm>
              <a:custGeom>
                <a:avLst/>
                <a:gdLst/>
                <a:ahLst/>
                <a:cxnLst>
                  <a:cxn ang="0">
                    <a:pos x="0" y="0"/>
                  </a:cxn>
                  <a:cxn ang="0">
                    <a:pos x="67" y="45"/>
                  </a:cxn>
                  <a:cxn ang="0">
                    <a:pos x="63" y="51"/>
                  </a:cxn>
                  <a:cxn ang="0">
                    <a:pos x="0" y="0"/>
                  </a:cxn>
                </a:cxnLst>
                <a:rect l="0" t="0" r="r" b="b"/>
                <a:pathLst>
                  <a:path w="67" h="51">
                    <a:moveTo>
                      <a:pt x="0" y="0"/>
                    </a:moveTo>
                    <a:lnTo>
                      <a:pt x="67" y="45"/>
                    </a:lnTo>
                    <a:lnTo>
                      <a:pt x="63" y="51"/>
                    </a:lnTo>
                    <a:lnTo>
                      <a:pt x="0" y="0"/>
                    </a:lnTo>
                    <a:close/>
                  </a:path>
                </a:pathLst>
              </a:custGeom>
              <a:solidFill>
                <a:srgbClr val="FF0000"/>
              </a:solidFill>
              <a:ln w="9525">
                <a:noFill/>
                <a:round/>
                <a:headEnd/>
                <a:tailEnd/>
              </a:ln>
            </p:spPr>
            <p:txBody>
              <a:bodyPr/>
              <a:lstStyle/>
              <a:p>
                <a:endParaRPr lang="ja-JP" altLang="en-US"/>
              </a:p>
            </p:txBody>
          </p:sp>
          <p:sp>
            <p:nvSpPr>
              <p:cNvPr id="1534" name="Freeform 1369"/>
              <p:cNvSpPr>
                <a:spLocks/>
              </p:cNvSpPr>
              <p:nvPr/>
            </p:nvSpPr>
            <p:spPr bwMode="auto">
              <a:xfrm>
                <a:off x="3583" y="1811"/>
                <a:ext cx="23" cy="19"/>
              </a:xfrm>
              <a:custGeom>
                <a:avLst/>
                <a:gdLst/>
                <a:ahLst/>
                <a:cxnLst>
                  <a:cxn ang="0">
                    <a:pos x="163" y="102"/>
                  </a:cxn>
                  <a:cxn ang="0">
                    <a:pos x="125" y="147"/>
                  </a:cxn>
                  <a:cxn ang="0">
                    <a:pos x="63" y="96"/>
                  </a:cxn>
                  <a:cxn ang="0">
                    <a:pos x="0" y="45"/>
                  </a:cxn>
                  <a:cxn ang="0">
                    <a:pos x="39" y="0"/>
                  </a:cxn>
                  <a:cxn ang="0">
                    <a:pos x="100" y="51"/>
                  </a:cxn>
                  <a:cxn ang="0">
                    <a:pos x="163" y="102"/>
                  </a:cxn>
                </a:cxnLst>
                <a:rect l="0" t="0" r="r" b="b"/>
                <a:pathLst>
                  <a:path w="163" h="147">
                    <a:moveTo>
                      <a:pt x="163" y="102"/>
                    </a:moveTo>
                    <a:lnTo>
                      <a:pt x="125" y="147"/>
                    </a:lnTo>
                    <a:lnTo>
                      <a:pt x="63" y="96"/>
                    </a:lnTo>
                    <a:lnTo>
                      <a:pt x="0" y="45"/>
                    </a:lnTo>
                    <a:lnTo>
                      <a:pt x="39" y="0"/>
                    </a:lnTo>
                    <a:lnTo>
                      <a:pt x="100" y="51"/>
                    </a:lnTo>
                    <a:lnTo>
                      <a:pt x="163" y="102"/>
                    </a:lnTo>
                    <a:close/>
                  </a:path>
                </a:pathLst>
              </a:custGeom>
              <a:solidFill>
                <a:srgbClr val="FF0000"/>
              </a:solidFill>
              <a:ln w="9525">
                <a:noFill/>
                <a:round/>
                <a:headEnd/>
                <a:tailEnd/>
              </a:ln>
            </p:spPr>
            <p:txBody>
              <a:bodyPr/>
              <a:lstStyle/>
              <a:p>
                <a:endParaRPr lang="ja-JP" altLang="en-US"/>
              </a:p>
            </p:txBody>
          </p:sp>
          <p:sp>
            <p:nvSpPr>
              <p:cNvPr id="1535" name="Freeform 1370"/>
              <p:cNvSpPr>
                <a:spLocks/>
              </p:cNvSpPr>
              <p:nvPr/>
            </p:nvSpPr>
            <p:spPr bwMode="auto">
              <a:xfrm>
                <a:off x="3592" y="1823"/>
                <a:ext cx="8" cy="7"/>
              </a:xfrm>
              <a:custGeom>
                <a:avLst/>
                <a:gdLst/>
                <a:ahLst/>
                <a:cxnLst>
                  <a:cxn ang="0">
                    <a:pos x="0" y="0"/>
                  </a:cxn>
                  <a:cxn ang="0">
                    <a:pos x="62" y="51"/>
                  </a:cxn>
                  <a:cxn ang="0">
                    <a:pos x="57" y="57"/>
                  </a:cxn>
                  <a:cxn ang="0">
                    <a:pos x="0" y="0"/>
                  </a:cxn>
                </a:cxnLst>
                <a:rect l="0" t="0" r="r" b="b"/>
                <a:pathLst>
                  <a:path w="62" h="57">
                    <a:moveTo>
                      <a:pt x="0" y="0"/>
                    </a:moveTo>
                    <a:lnTo>
                      <a:pt x="62" y="51"/>
                    </a:lnTo>
                    <a:lnTo>
                      <a:pt x="57" y="57"/>
                    </a:lnTo>
                    <a:lnTo>
                      <a:pt x="0" y="0"/>
                    </a:lnTo>
                    <a:close/>
                  </a:path>
                </a:pathLst>
              </a:custGeom>
              <a:solidFill>
                <a:srgbClr val="FF0000"/>
              </a:solidFill>
              <a:ln w="9525">
                <a:noFill/>
                <a:round/>
                <a:headEnd/>
                <a:tailEnd/>
              </a:ln>
            </p:spPr>
            <p:txBody>
              <a:bodyPr/>
              <a:lstStyle/>
              <a:p>
                <a:endParaRPr lang="ja-JP" altLang="en-US"/>
              </a:p>
            </p:txBody>
          </p:sp>
          <p:sp>
            <p:nvSpPr>
              <p:cNvPr id="1536" name="Freeform 1371"/>
              <p:cNvSpPr>
                <a:spLocks/>
              </p:cNvSpPr>
              <p:nvPr/>
            </p:nvSpPr>
            <p:spPr bwMode="auto">
              <a:xfrm>
                <a:off x="3577" y="1816"/>
                <a:ext cx="23" cy="19"/>
              </a:xfrm>
              <a:custGeom>
                <a:avLst/>
                <a:gdLst/>
                <a:ahLst/>
                <a:cxnLst>
                  <a:cxn ang="0">
                    <a:pos x="156" y="114"/>
                  </a:cxn>
                  <a:cxn ang="0">
                    <a:pos x="115" y="155"/>
                  </a:cxn>
                  <a:cxn ang="0">
                    <a:pos x="58" y="98"/>
                  </a:cxn>
                  <a:cxn ang="0">
                    <a:pos x="0" y="41"/>
                  </a:cxn>
                  <a:cxn ang="0">
                    <a:pos x="42" y="0"/>
                  </a:cxn>
                  <a:cxn ang="0">
                    <a:pos x="99" y="57"/>
                  </a:cxn>
                  <a:cxn ang="0">
                    <a:pos x="156" y="114"/>
                  </a:cxn>
                </a:cxnLst>
                <a:rect l="0" t="0" r="r" b="b"/>
                <a:pathLst>
                  <a:path w="156" h="155">
                    <a:moveTo>
                      <a:pt x="156" y="114"/>
                    </a:moveTo>
                    <a:lnTo>
                      <a:pt x="115" y="155"/>
                    </a:lnTo>
                    <a:lnTo>
                      <a:pt x="58" y="98"/>
                    </a:lnTo>
                    <a:lnTo>
                      <a:pt x="0" y="41"/>
                    </a:lnTo>
                    <a:lnTo>
                      <a:pt x="42" y="0"/>
                    </a:lnTo>
                    <a:lnTo>
                      <a:pt x="99" y="57"/>
                    </a:lnTo>
                    <a:lnTo>
                      <a:pt x="156" y="114"/>
                    </a:lnTo>
                    <a:close/>
                  </a:path>
                </a:pathLst>
              </a:custGeom>
              <a:solidFill>
                <a:srgbClr val="FF0000"/>
              </a:solidFill>
              <a:ln w="9525">
                <a:noFill/>
                <a:round/>
                <a:headEnd/>
                <a:tailEnd/>
              </a:ln>
            </p:spPr>
            <p:txBody>
              <a:bodyPr/>
              <a:lstStyle/>
              <a:p>
                <a:endParaRPr lang="ja-JP" altLang="en-US"/>
              </a:p>
            </p:txBody>
          </p:sp>
          <p:sp>
            <p:nvSpPr>
              <p:cNvPr id="1537" name="Freeform 1372"/>
              <p:cNvSpPr>
                <a:spLocks/>
              </p:cNvSpPr>
              <p:nvPr/>
            </p:nvSpPr>
            <p:spPr bwMode="auto">
              <a:xfrm>
                <a:off x="3586" y="1828"/>
                <a:ext cx="8" cy="8"/>
              </a:xfrm>
              <a:custGeom>
                <a:avLst/>
                <a:gdLst/>
                <a:ahLst/>
                <a:cxnLst>
                  <a:cxn ang="0">
                    <a:pos x="0" y="0"/>
                  </a:cxn>
                  <a:cxn ang="0">
                    <a:pos x="57" y="57"/>
                  </a:cxn>
                  <a:cxn ang="0">
                    <a:pos x="51" y="62"/>
                  </a:cxn>
                  <a:cxn ang="0">
                    <a:pos x="0" y="0"/>
                  </a:cxn>
                </a:cxnLst>
                <a:rect l="0" t="0" r="r" b="b"/>
                <a:pathLst>
                  <a:path w="57" h="62">
                    <a:moveTo>
                      <a:pt x="0" y="0"/>
                    </a:moveTo>
                    <a:lnTo>
                      <a:pt x="57" y="57"/>
                    </a:lnTo>
                    <a:lnTo>
                      <a:pt x="51" y="62"/>
                    </a:lnTo>
                    <a:lnTo>
                      <a:pt x="0" y="0"/>
                    </a:lnTo>
                    <a:close/>
                  </a:path>
                </a:pathLst>
              </a:custGeom>
              <a:solidFill>
                <a:srgbClr val="FF0000"/>
              </a:solidFill>
              <a:ln w="9525">
                <a:noFill/>
                <a:round/>
                <a:headEnd/>
                <a:tailEnd/>
              </a:ln>
            </p:spPr>
            <p:txBody>
              <a:bodyPr/>
              <a:lstStyle/>
              <a:p>
                <a:endParaRPr lang="ja-JP" altLang="en-US"/>
              </a:p>
            </p:txBody>
          </p:sp>
          <p:sp>
            <p:nvSpPr>
              <p:cNvPr id="1538" name="Freeform 1373"/>
              <p:cNvSpPr>
                <a:spLocks/>
              </p:cNvSpPr>
              <p:nvPr/>
            </p:nvSpPr>
            <p:spPr bwMode="auto">
              <a:xfrm>
                <a:off x="3572" y="1821"/>
                <a:ext cx="21" cy="20"/>
              </a:xfrm>
              <a:custGeom>
                <a:avLst/>
                <a:gdLst/>
                <a:ahLst/>
                <a:cxnLst>
                  <a:cxn ang="0">
                    <a:pos x="147" y="124"/>
                  </a:cxn>
                  <a:cxn ang="0">
                    <a:pos x="102" y="160"/>
                  </a:cxn>
                  <a:cxn ang="0">
                    <a:pos x="51" y="99"/>
                  </a:cxn>
                  <a:cxn ang="0">
                    <a:pos x="0" y="37"/>
                  </a:cxn>
                  <a:cxn ang="0">
                    <a:pos x="45" y="0"/>
                  </a:cxn>
                  <a:cxn ang="0">
                    <a:pos x="96" y="62"/>
                  </a:cxn>
                  <a:cxn ang="0">
                    <a:pos x="147" y="124"/>
                  </a:cxn>
                </a:cxnLst>
                <a:rect l="0" t="0" r="r" b="b"/>
                <a:pathLst>
                  <a:path w="147" h="160">
                    <a:moveTo>
                      <a:pt x="147" y="124"/>
                    </a:moveTo>
                    <a:lnTo>
                      <a:pt x="102" y="160"/>
                    </a:lnTo>
                    <a:lnTo>
                      <a:pt x="51" y="99"/>
                    </a:lnTo>
                    <a:lnTo>
                      <a:pt x="0" y="37"/>
                    </a:lnTo>
                    <a:lnTo>
                      <a:pt x="45" y="0"/>
                    </a:lnTo>
                    <a:lnTo>
                      <a:pt x="96" y="62"/>
                    </a:lnTo>
                    <a:lnTo>
                      <a:pt x="147" y="124"/>
                    </a:lnTo>
                    <a:close/>
                  </a:path>
                </a:pathLst>
              </a:custGeom>
              <a:solidFill>
                <a:srgbClr val="FF0000"/>
              </a:solidFill>
              <a:ln w="9525">
                <a:noFill/>
                <a:round/>
                <a:headEnd/>
                <a:tailEnd/>
              </a:ln>
            </p:spPr>
            <p:txBody>
              <a:bodyPr/>
              <a:lstStyle/>
              <a:p>
                <a:endParaRPr lang="ja-JP" altLang="en-US"/>
              </a:p>
            </p:txBody>
          </p:sp>
          <p:sp>
            <p:nvSpPr>
              <p:cNvPr id="1539" name="Freeform 1374"/>
              <p:cNvSpPr>
                <a:spLocks/>
              </p:cNvSpPr>
              <p:nvPr/>
            </p:nvSpPr>
            <p:spPr bwMode="auto">
              <a:xfrm>
                <a:off x="3579" y="1833"/>
                <a:ext cx="8" cy="8"/>
              </a:xfrm>
              <a:custGeom>
                <a:avLst/>
                <a:gdLst/>
                <a:ahLst/>
                <a:cxnLst>
                  <a:cxn ang="0">
                    <a:pos x="0" y="0"/>
                  </a:cxn>
                  <a:cxn ang="0">
                    <a:pos x="51" y="61"/>
                  </a:cxn>
                  <a:cxn ang="0">
                    <a:pos x="45" y="66"/>
                  </a:cxn>
                  <a:cxn ang="0">
                    <a:pos x="0" y="0"/>
                  </a:cxn>
                </a:cxnLst>
                <a:rect l="0" t="0" r="r" b="b"/>
                <a:pathLst>
                  <a:path w="51" h="66">
                    <a:moveTo>
                      <a:pt x="0" y="0"/>
                    </a:moveTo>
                    <a:lnTo>
                      <a:pt x="51" y="61"/>
                    </a:lnTo>
                    <a:lnTo>
                      <a:pt x="45" y="66"/>
                    </a:lnTo>
                    <a:lnTo>
                      <a:pt x="0" y="0"/>
                    </a:lnTo>
                    <a:close/>
                  </a:path>
                </a:pathLst>
              </a:custGeom>
              <a:solidFill>
                <a:srgbClr val="FF0000"/>
              </a:solidFill>
              <a:ln w="9525">
                <a:noFill/>
                <a:round/>
                <a:headEnd/>
                <a:tailEnd/>
              </a:ln>
            </p:spPr>
            <p:txBody>
              <a:bodyPr/>
              <a:lstStyle/>
              <a:p>
                <a:endParaRPr lang="ja-JP" altLang="en-US"/>
              </a:p>
            </p:txBody>
          </p:sp>
          <p:sp>
            <p:nvSpPr>
              <p:cNvPr id="1540" name="Freeform 1375"/>
              <p:cNvSpPr>
                <a:spLocks/>
              </p:cNvSpPr>
              <p:nvPr/>
            </p:nvSpPr>
            <p:spPr bwMode="auto">
              <a:xfrm>
                <a:off x="3566" y="1825"/>
                <a:ext cx="20" cy="20"/>
              </a:xfrm>
              <a:custGeom>
                <a:avLst/>
                <a:gdLst/>
                <a:ahLst/>
                <a:cxnLst>
                  <a:cxn ang="0">
                    <a:pos x="137" y="134"/>
                  </a:cxn>
                  <a:cxn ang="0">
                    <a:pos x="89" y="166"/>
                  </a:cxn>
                  <a:cxn ang="0">
                    <a:pos x="44" y="100"/>
                  </a:cxn>
                  <a:cxn ang="0">
                    <a:pos x="0" y="32"/>
                  </a:cxn>
                  <a:cxn ang="0">
                    <a:pos x="47" y="0"/>
                  </a:cxn>
                  <a:cxn ang="0">
                    <a:pos x="92" y="68"/>
                  </a:cxn>
                  <a:cxn ang="0">
                    <a:pos x="137" y="134"/>
                  </a:cxn>
                </a:cxnLst>
                <a:rect l="0" t="0" r="r" b="b"/>
                <a:pathLst>
                  <a:path w="137" h="166">
                    <a:moveTo>
                      <a:pt x="137" y="134"/>
                    </a:moveTo>
                    <a:lnTo>
                      <a:pt x="89" y="166"/>
                    </a:lnTo>
                    <a:lnTo>
                      <a:pt x="44" y="100"/>
                    </a:lnTo>
                    <a:lnTo>
                      <a:pt x="0" y="32"/>
                    </a:lnTo>
                    <a:lnTo>
                      <a:pt x="47" y="0"/>
                    </a:lnTo>
                    <a:lnTo>
                      <a:pt x="92" y="68"/>
                    </a:lnTo>
                    <a:lnTo>
                      <a:pt x="137" y="134"/>
                    </a:lnTo>
                    <a:close/>
                  </a:path>
                </a:pathLst>
              </a:custGeom>
              <a:solidFill>
                <a:srgbClr val="FF0000"/>
              </a:solidFill>
              <a:ln w="9525">
                <a:noFill/>
                <a:round/>
                <a:headEnd/>
                <a:tailEnd/>
              </a:ln>
            </p:spPr>
            <p:txBody>
              <a:bodyPr/>
              <a:lstStyle/>
              <a:p>
                <a:endParaRPr lang="ja-JP" altLang="en-US"/>
              </a:p>
            </p:txBody>
          </p:sp>
          <p:sp>
            <p:nvSpPr>
              <p:cNvPr id="1541" name="Freeform 1376"/>
              <p:cNvSpPr>
                <a:spLocks/>
              </p:cNvSpPr>
              <p:nvPr/>
            </p:nvSpPr>
            <p:spPr bwMode="auto">
              <a:xfrm>
                <a:off x="3572" y="1837"/>
                <a:ext cx="7" cy="9"/>
              </a:xfrm>
              <a:custGeom>
                <a:avLst/>
                <a:gdLst/>
                <a:ahLst/>
                <a:cxnLst>
                  <a:cxn ang="0">
                    <a:pos x="0" y="0"/>
                  </a:cxn>
                  <a:cxn ang="0">
                    <a:pos x="45" y="66"/>
                  </a:cxn>
                  <a:cxn ang="0">
                    <a:pos x="38" y="70"/>
                  </a:cxn>
                  <a:cxn ang="0">
                    <a:pos x="0" y="0"/>
                  </a:cxn>
                </a:cxnLst>
                <a:rect l="0" t="0" r="r" b="b"/>
                <a:pathLst>
                  <a:path w="45" h="70">
                    <a:moveTo>
                      <a:pt x="0" y="0"/>
                    </a:moveTo>
                    <a:lnTo>
                      <a:pt x="45" y="66"/>
                    </a:lnTo>
                    <a:lnTo>
                      <a:pt x="38" y="70"/>
                    </a:lnTo>
                    <a:lnTo>
                      <a:pt x="0" y="0"/>
                    </a:lnTo>
                    <a:close/>
                  </a:path>
                </a:pathLst>
              </a:custGeom>
              <a:solidFill>
                <a:srgbClr val="FF0000"/>
              </a:solidFill>
              <a:ln w="9525">
                <a:noFill/>
                <a:round/>
                <a:headEnd/>
                <a:tailEnd/>
              </a:ln>
            </p:spPr>
            <p:txBody>
              <a:bodyPr/>
              <a:lstStyle/>
              <a:p>
                <a:endParaRPr lang="ja-JP" altLang="en-US"/>
              </a:p>
            </p:txBody>
          </p:sp>
          <p:sp>
            <p:nvSpPr>
              <p:cNvPr id="1542" name="Freeform 1377"/>
              <p:cNvSpPr>
                <a:spLocks/>
              </p:cNvSpPr>
              <p:nvPr/>
            </p:nvSpPr>
            <p:spPr bwMode="auto">
              <a:xfrm>
                <a:off x="3560" y="1828"/>
                <a:ext cx="18" cy="21"/>
              </a:xfrm>
              <a:custGeom>
                <a:avLst/>
                <a:gdLst/>
                <a:ahLst/>
                <a:cxnLst>
                  <a:cxn ang="0">
                    <a:pos x="126" y="142"/>
                  </a:cxn>
                  <a:cxn ang="0">
                    <a:pos x="75" y="169"/>
                  </a:cxn>
                  <a:cxn ang="0">
                    <a:pos x="37" y="98"/>
                  </a:cxn>
                  <a:cxn ang="0">
                    <a:pos x="0" y="27"/>
                  </a:cxn>
                  <a:cxn ang="0">
                    <a:pos x="50" y="0"/>
                  </a:cxn>
                  <a:cxn ang="0">
                    <a:pos x="88" y="72"/>
                  </a:cxn>
                  <a:cxn ang="0">
                    <a:pos x="126" y="142"/>
                  </a:cxn>
                </a:cxnLst>
                <a:rect l="0" t="0" r="r" b="b"/>
                <a:pathLst>
                  <a:path w="126" h="169">
                    <a:moveTo>
                      <a:pt x="126" y="142"/>
                    </a:moveTo>
                    <a:lnTo>
                      <a:pt x="75" y="169"/>
                    </a:lnTo>
                    <a:lnTo>
                      <a:pt x="37" y="98"/>
                    </a:lnTo>
                    <a:lnTo>
                      <a:pt x="0" y="27"/>
                    </a:lnTo>
                    <a:lnTo>
                      <a:pt x="50" y="0"/>
                    </a:lnTo>
                    <a:lnTo>
                      <a:pt x="88" y="72"/>
                    </a:lnTo>
                    <a:lnTo>
                      <a:pt x="126" y="142"/>
                    </a:lnTo>
                    <a:close/>
                  </a:path>
                </a:pathLst>
              </a:custGeom>
              <a:solidFill>
                <a:srgbClr val="FF0000"/>
              </a:solidFill>
              <a:ln w="9525">
                <a:noFill/>
                <a:round/>
                <a:headEnd/>
                <a:tailEnd/>
              </a:ln>
            </p:spPr>
            <p:txBody>
              <a:bodyPr/>
              <a:lstStyle/>
              <a:p>
                <a:endParaRPr lang="ja-JP" altLang="en-US"/>
              </a:p>
            </p:txBody>
          </p:sp>
          <p:sp>
            <p:nvSpPr>
              <p:cNvPr id="1543" name="Freeform 1378"/>
              <p:cNvSpPr>
                <a:spLocks/>
              </p:cNvSpPr>
              <p:nvPr/>
            </p:nvSpPr>
            <p:spPr bwMode="auto">
              <a:xfrm>
                <a:off x="3565" y="1840"/>
                <a:ext cx="6" cy="9"/>
              </a:xfrm>
              <a:custGeom>
                <a:avLst/>
                <a:gdLst/>
                <a:ahLst/>
                <a:cxnLst>
                  <a:cxn ang="0">
                    <a:pos x="0" y="0"/>
                  </a:cxn>
                  <a:cxn ang="0">
                    <a:pos x="38" y="71"/>
                  </a:cxn>
                  <a:cxn ang="0">
                    <a:pos x="31" y="74"/>
                  </a:cxn>
                  <a:cxn ang="0">
                    <a:pos x="0" y="0"/>
                  </a:cxn>
                </a:cxnLst>
                <a:rect l="0" t="0" r="r" b="b"/>
                <a:pathLst>
                  <a:path w="38" h="74">
                    <a:moveTo>
                      <a:pt x="0" y="0"/>
                    </a:moveTo>
                    <a:lnTo>
                      <a:pt x="38" y="71"/>
                    </a:lnTo>
                    <a:lnTo>
                      <a:pt x="31" y="74"/>
                    </a:lnTo>
                    <a:lnTo>
                      <a:pt x="0" y="0"/>
                    </a:lnTo>
                    <a:close/>
                  </a:path>
                </a:pathLst>
              </a:custGeom>
              <a:solidFill>
                <a:srgbClr val="FF0000"/>
              </a:solidFill>
              <a:ln w="9525">
                <a:noFill/>
                <a:round/>
                <a:headEnd/>
                <a:tailEnd/>
              </a:ln>
            </p:spPr>
            <p:txBody>
              <a:bodyPr/>
              <a:lstStyle/>
              <a:p>
                <a:endParaRPr lang="ja-JP" altLang="en-US"/>
              </a:p>
            </p:txBody>
          </p:sp>
          <p:sp>
            <p:nvSpPr>
              <p:cNvPr id="1544" name="Freeform 1379"/>
              <p:cNvSpPr>
                <a:spLocks/>
              </p:cNvSpPr>
              <p:nvPr/>
            </p:nvSpPr>
            <p:spPr bwMode="auto">
              <a:xfrm>
                <a:off x="3553" y="1831"/>
                <a:ext cx="17" cy="21"/>
              </a:xfrm>
              <a:custGeom>
                <a:avLst/>
                <a:gdLst/>
                <a:ahLst/>
                <a:cxnLst>
                  <a:cxn ang="0">
                    <a:pos x="114" y="149"/>
                  </a:cxn>
                  <a:cxn ang="0">
                    <a:pos x="60" y="171"/>
                  </a:cxn>
                  <a:cxn ang="0">
                    <a:pos x="30" y="96"/>
                  </a:cxn>
                  <a:cxn ang="0">
                    <a:pos x="0" y="22"/>
                  </a:cxn>
                  <a:cxn ang="0">
                    <a:pos x="53" y="0"/>
                  </a:cxn>
                  <a:cxn ang="0">
                    <a:pos x="83" y="75"/>
                  </a:cxn>
                  <a:cxn ang="0">
                    <a:pos x="114" y="149"/>
                  </a:cxn>
                </a:cxnLst>
                <a:rect l="0" t="0" r="r" b="b"/>
                <a:pathLst>
                  <a:path w="114" h="171">
                    <a:moveTo>
                      <a:pt x="114" y="149"/>
                    </a:moveTo>
                    <a:lnTo>
                      <a:pt x="60" y="171"/>
                    </a:lnTo>
                    <a:lnTo>
                      <a:pt x="30" y="96"/>
                    </a:lnTo>
                    <a:lnTo>
                      <a:pt x="0" y="22"/>
                    </a:lnTo>
                    <a:lnTo>
                      <a:pt x="53" y="0"/>
                    </a:lnTo>
                    <a:lnTo>
                      <a:pt x="83" y="75"/>
                    </a:lnTo>
                    <a:lnTo>
                      <a:pt x="114" y="149"/>
                    </a:lnTo>
                    <a:close/>
                  </a:path>
                </a:pathLst>
              </a:custGeom>
              <a:solidFill>
                <a:srgbClr val="FF0000"/>
              </a:solidFill>
              <a:ln w="9525">
                <a:noFill/>
                <a:round/>
                <a:headEnd/>
                <a:tailEnd/>
              </a:ln>
            </p:spPr>
            <p:txBody>
              <a:bodyPr/>
              <a:lstStyle/>
              <a:p>
                <a:endParaRPr lang="ja-JP" altLang="en-US"/>
              </a:p>
            </p:txBody>
          </p:sp>
          <p:sp>
            <p:nvSpPr>
              <p:cNvPr id="1545" name="Freeform 1380"/>
              <p:cNvSpPr>
                <a:spLocks/>
              </p:cNvSpPr>
              <p:nvPr/>
            </p:nvSpPr>
            <p:spPr bwMode="auto">
              <a:xfrm>
                <a:off x="3558" y="1843"/>
                <a:ext cx="4" cy="10"/>
              </a:xfrm>
              <a:custGeom>
                <a:avLst/>
                <a:gdLst/>
                <a:ahLst/>
                <a:cxnLst>
                  <a:cxn ang="0">
                    <a:pos x="0" y="0"/>
                  </a:cxn>
                  <a:cxn ang="0">
                    <a:pos x="30" y="75"/>
                  </a:cxn>
                  <a:cxn ang="0">
                    <a:pos x="22" y="77"/>
                  </a:cxn>
                  <a:cxn ang="0">
                    <a:pos x="0" y="0"/>
                  </a:cxn>
                </a:cxnLst>
                <a:rect l="0" t="0" r="r" b="b"/>
                <a:pathLst>
                  <a:path w="30" h="77">
                    <a:moveTo>
                      <a:pt x="0" y="0"/>
                    </a:moveTo>
                    <a:lnTo>
                      <a:pt x="30" y="75"/>
                    </a:lnTo>
                    <a:lnTo>
                      <a:pt x="22" y="77"/>
                    </a:lnTo>
                    <a:lnTo>
                      <a:pt x="0" y="0"/>
                    </a:lnTo>
                    <a:close/>
                  </a:path>
                </a:pathLst>
              </a:custGeom>
              <a:solidFill>
                <a:srgbClr val="FF0000"/>
              </a:solidFill>
              <a:ln w="9525">
                <a:noFill/>
                <a:round/>
                <a:headEnd/>
                <a:tailEnd/>
              </a:ln>
            </p:spPr>
            <p:txBody>
              <a:bodyPr/>
              <a:lstStyle/>
              <a:p>
                <a:endParaRPr lang="ja-JP" altLang="en-US"/>
              </a:p>
            </p:txBody>
          </p:sp>
          <p:sp>
            <p:nvSpPr>
              <p:cNvPr id="1546" name="Freeform 1381"/>
              <p:cNvSpPr>
                <a:spLocks/>
              </p:cNvSpPr>
              <p:nvPr/>
            </p:nvSpPr>
            <p:spPr bwMode="auto">
              <a:xfrm>
                <a:off x="3547" y="1833"/>
                <a:ext cx="14" cy="21"/>
              </a:xfrm>
              <a:custGeom>
                <a:avLst/>
                <a:gdLst/>
                <a:ahLst/>
                <a:cxnLst>
                  <a:cxn ang="0">
                    <a:pos x="99" y="154"/>
                  </a:cxn>
                  <a:cxn ang="0">
                    <a:pos x="43" y="170"/>
                  </a:cxn>
                  <a:cxn ang="0">
                    <a:pos x="22" y="93"/>
                  </a:cxn>
                  <a:cxn ang="0">
                    <a:pos x="0" y="16"/>
                  </a:cxn>
                  <a:cxn ang="0">
                    <a:pos x="55" y="0"/>
                  </a:cxn>
                  <a:cxn ang="0">
                    <a:pos x="77" y="77"/>
                  </a:cxn>
                  <a:cxn ang="0">
                    <a:pos x="99" y="154"/>
                  </a:cxn>
                </a:cxnLst>
                <a:rect l="0" t="0" r="r" b="b"/>
                <a:pathLst>
                  <a:path w="99" h="170">
                    <a:moveTo>
                      <a:pt x="99" y="154"/>
                    </a:moveTo>
                    <a:lnTo>
                      <a:pt x="43" y="170"/>
                    </a:lnTo>
                    <a:lnTo>
                      <a:pt x="22" y="93"/>
                    </a:lnTo>
                    <a:lnTo>
                      <a:pt x="0" y="16"/>
                    </a:lnTo>
                    <a:lnTo>
                      <a:pt x="55" y="0"/>
                    </a:lnTo>
                    <a:lnTo>
                      <a:pt x="77" y="77"/>
                    </a:lnTo>
                    <a:lnTo>
                      <a:pt x="99" y="154"/>
                    </a:lnTo>
                    <a:close/>
                  </a:path>
                </a:pathLst>
              </a:custGeom>
              <a:solidFill>
                <a:srgbClr val="FF0000"/>
              </a:solidFill>
              <a:ln w="9525">
                <a:noFill/>
                <a:round/>
                <a:headEnd/>
                <a:tailEnd/>
              </a:ln>
            </p:spPr>
            <p:txBody>
              <a:bodyPr/>
              <a:lstStyle/>
              <a:p>
                <a:endParaRPr lang="ja-JP" altLang="en-US"/>
              </a:p>
            </p:txBody>
          </p:sp>
          <p:sp>
            <p:nvSpPr>
              <p:cNvPr id="1547" name="Freeform 1382"/>
              <p:cNvSpPr>
                <a:spLocks/>
              </p:cNvSpPr>
              <p:nvPr/>
            </p:nvSpPr>
            <p:spPr bwMode="auto">
              <a:xfrm>
                <a:off x="3550" y="1845"/>
                <a:ext cx="3" cy="10"/>
              </a:xfrm>
              <a:custGeom>
                <a:avLst/>
                <a:gdLst/>
                <a:ahLst/>
                <a:cxnLst>
                  <a:cxn ang="0">
                    <a:pos x="0" y="0"/>
                  </a:cxn>
                  <a:cxn ang="0">
                    <a:pos x="21" y="77"/>
                  </a:cxn>
                  <a:cxn ang="0">
                    <a:pos x="13" y="79"/>
                  </a:cxn>
                  <a:cxn ang="0">
                    <a:pos x="0" y="0"/>
                  </a:cxn>
                </a:cxnLst>
                <a:rect l="0" t="0" r="r" b="b"/>
                <a:pathLst>
                  <a:path w="21" h="79">
                    <a:moveTo>
                      <a:pt x="0" y="0"/>
                    </a:moveTo>
                    <a:lnTo>
                      <a:pt x="21" y="77"/>
                    </a:lnTo>
                    <a:lnTo>
                      <a:pt x="13" y="79"/>
                    </a:lnTo>
                    <a:lnTo>
                      <a:pt x="0" y="0"/>
                    </a:lnTo>
                    <a:close/>
                  </a:path>
                </a:pathLst>
              </a:custGeom>
              <a:solidFill>
                <a:srgbClr val="FF0000"/>
              </a:solidFill>
              <a:ln w="9525">
                <a:noFill/>
                <a:round/>
                <a:headEnd/>
                <a:tailEnd/>
              </a:ln>
            </p:spPr>
            <p:txBody>
              <a:bodyPr/>
              <a:lstStyle/>
              <a:p>
                <a:endParaRPr lang="ja-JP" altLang="en-US"/>
              </a:p>
            </p:txBody>
          </p:sp>
          <p:sp>
            <p:nvSpPr>
              <p:cNvPr id="1548" name="Freeform 1383"/>
              <p:cNvSpPr>
                <a:spLocks/>
              </p:cNvSpPr>
              <p:nvPr/>
            </p:nvSpPr>
            <p:spPr bwMode="auto">
              <a:xfrm>
                <a:off x="3540" y="1835"/>
                <a:ext cx="12" cy="21"/>
              </a:xfrm>
              <a:custGeom>
                <a:avLst/>
                <a:gdLst/>
                <a:ahLst/>
                <a:cxnLst>
                  <a:cxn ang="0">
                    <a:pos x="84" y="158"/>
                  </a:cxn>
                  <a:cxn ang="0">
                    <a:pos x="26" y="167"/>
                  </a:cxn>
                  <a:cxn ang="0">
                    <a:pos x="12" y="88"/>
                  </a:cxn>
                  <a:cxn ang="0">
                    <a:pos x="0" y="9"/>
                  </a:cxn>
                  <a:cxn ang="0">
                    <a:pos x="57" y="0"/>
                  </a:cxn>
                  <a:cxn ang="0">
                    <a:pos x="71" y="79"/>
                  </a:cxn>
                  <a:cxn ang="0">
                    <a:pos x="84" y="158"/>
                  </a:cxn>
                </a:cxnLst>
                <a:rect l="0" t="0" r="r" b="b"/>
                <a:pathLst>
                  <a:path w="84" h="167">
                    <a:moveTo>
                      <a:pt x="84" y="158"/>
                    </a:moveTo>
                    <a:lnTo>
                      <a:pt x="26" y="167"/>
                    </a:lnTo>
                    <a:lnTo>
                      <a:pt x="12" y="88"/>
                    </a:lnTo>
                    <a:lnTo>
                      <a:pt x="0" y="9"/>
                    </a:lnTo>
                    <a:lnTo>
                      <a:pt x="57" y="0"/>
                    </a:lnTo>
                    <a:lnTo>
                      <a:pt x="71" y="79"/>
                    </a:lnTo>
                    <a:lnTo>
                      <a:pt x="84" y="158"/>
                    </a:lnTo>
                    <a:close/>
                  </a:path>
                </a:pathLst>
              </a:custGeom>
              <a:solidFill>
                <a:srgbClr val="FF0000"/>
              </a:solidFill>
              <a:ln w="9525">
                <a:noFill/>
                <a:round/>
                <a:headEnd/>
                <a:tailEnd/>
              </a:ln>
            </p:spPr>
            <p:txBody>
              <a:bodyPr/>
              <a:lstStyle/>
              <a:p>
                <a:endParaRPr lang="ja-JP" altLang="en-US"/>
              </a:p>
            </p:txBody>
          </p:sp>
          <p:sp>
            <p:nvSpPr>
              <p:cNvPr id="1549" name="Freeform 1384"/>
              <p:cNvSpPr>
                <a:spLocks/>
              </p:cNvSpPr>
              <p:nvPr/>
            </p:nvSpPr>
            <p:spPr bwMode="auto">
              <a:xfrm>
                <a:off x="3541" y="1846"/>
                <a:ext cx="2" cy="10"/>
              </a:xfrm>
              <a:custGeom>
                <a:avLst/>
                <a:gdLst/>
                <a:ahLst/>
                <a:cxnLst>
                  <a:cxn ang="0">
                    <a:pos x="0" y="0"/>
                  </a:cxn>
                  <a:cxn ang="0">
                    <a:pos x="14" y="79"/>
                  </a:cxn>
                  <a:cxn ang="0">
                    <a:pos x="6" y="81"/>
                  </a:cxn>
                  <a:cxn ang="0">
                    <a:pos x="0" y="0"/>
                  </a:cxn>
                </a:cxnLst>
                <a:rect l="0" t="0" r="r" b="b"/>
                <a:pathLst>
                  <a:path w="14" h="81">
                    <a:moveTo>
                      <a:pt x="0" y="0"/>
                    </a:moveTo>
                    <a:lnTo>
                      <a:pt x="14" y="79"/>
                    </a:lnTo>
                    <a:lnTo>
                      <a:pt x="6" y="81"/>
                    </a:lnTo>
                    <a:lnTo>
                      <a:pt x="0" y="0"/>
                    </a:lnTo>
                    <a:close/>
                  </a:path>
                </a:pathLst>
              </a:custGeom>
              <a:solidFill>
                <a:srgbClr val="FF0000"/>
              </a:solidFill>
              <a:ln w="9525">
                <a:noFill/>
                <a:round/>
                <a:headEnd/>
                <a:tailEnd/>
              </a:ln>
            </p:spPr>
            <p:txBody>
              <a:bodyPr/>
              <a:lstStyle/>
              <a:p>
                <a:endParaRPr lang="ja-JP" altLang="en-US"/>
              </a:p>
            </p:txBody>
          </p:sp>
          <p:sp>
            <p:nvSpPr>
              <p:cNvPr id="1550" name="Freeform 1385"/>
              <p:cNvSpPr>
                <a:spLocks/>
              </p:cNvSpPr>
              <p:nvPr/>
            </p:nvSpPr>
            <p:spPr bwMode="auto">
              <a:xfrm>
                <a:off x="3532" y="1836"/>
                <a:ext cx="10" cy="20"/>
              </a:xfrm>
              <a:custGeom>
                <a:avLst/>
                <a:gdLst/>
                <a:ahLst/>
                <a:cxnLst>
                  <a:cxn ang="0">
                    <a:pos x="69" y="161"/>
                  </a:cxn>
                  <a:cxn ang="0">
                    <a:pos x="9" y="164"/>
                  </a:cxn>
                  <a:cxn ang="0">
                    <a:pos x="5" y="83"/>
                  </a:cxn>
                  <a:cxn ang="0">
                    <a:pos x="0" y="3"/>
                  </a:cxn>
                  <a:cxn ang="0">
                    <a:pos x="59" y="0"/>
                  </a:cxn>
                  <a:cxn ang="0">
                    <a:pos x="63" y="80"/>
                  </a:cxn>
                  <a:cxn ang="0">
                    <a:pos x="69" y="161"/>
                  </a:cxn>
                </a:cxnLst>
                <a:rect l="0" t="0" r="r" b="b"/>
                <a:pathLst>
                  <a:path w="69" h="164">
                    <a:moveTo>
                      <a:pt x="69" y="161"/>
                    </a:moveTo>
                    <a:lnTo>
                      <a:pt x="9" y="164"/>
                    </a:lnTo>
                    <a:lnTo>
                      <a:pt x="5" y="83"/>
                    </a:lnTo>
                    <a:lnTo>
                      <a:pt x="0" y="3"/>
                    </a:lnTo>
                    <a:lnTo>
                      <a:pt x="59" y="0"/>
                    </a:lnTo>
                    <a:lnTo>
                      <a:pt x="63" y="80"/>
                    </a:lnTo>
                    <a:lnTo>
                      <a:pt x="69" y="161"/>
                    </a:lnTo>
                    <a:close/>
                  </a:path>
                </a:pathLst>
              </a:custGeom>
              <a:solidFill>
                <a:srgbClr val="FF0000"/>
              </a:solidFill>
              <a:ln w="9525">
                <a:noFill/>
                <a:round/>
                <a:headEnd/>
                <a:tailEnd/>
              </a:ln>
            </p:spPr>
            <p:txBody>
              <a:bodyPr/>
              <a:lstStyle/>
              <a:p>
                <a:endParaRPr lang="ja-JP" altLang="en-US"/>
              </a:p>
            </p:txBody>
          </p:sp>
          <p:sp>
            <p:nvSpPr>
              <p:cNvPr id="1551" name="Freeform 1386"/>
              <p:cNvSpPr>
                <a:spLocks/>
              </p:cNvSpPr>
              <p:nvPr/>
            </p:nvSpPr>
            <p:spPr bwMode="auto">
              <a:xfrm>
                <a:off x="3532" y="1846"/>
                <a:ext cx="2" cy="10"/>
              </a:xfrm>
              <a:custGeom>
                <a:avLst/>
                <a:gdLst/>
                <a:ahLst/>
                <a:cxnLst>
                  <a:cxn ang="0">
                    <a:pos x="5" y="0"/>
                  </a:cxn>
                  <a:cxn ang="0">
                    <a:pos x="9" y="81"/>
                  </a:cxn>
                  <a:cxn ang="0">
                    <a:pos x="0" y="81"/>
                  </a:cxn>
                  <a:cxn ang="0">
                    <a:pos x="5" y="0"/>
                  </a:cxn>
                </a:cxnLst>
                <a:rect l="0" t="0" r="r" b="b"/>
                <a:pathLst>
                  <a:path w="9" h="81">
                    <a:moveTo>
                      <a:pt x="5" y="0"/>
                    </a:moveTo>
                    <a:lnTo>
                      <a:pt x="9" y="81"/>
                    </a:lnTo>
                    <a:lnTo>
                      <a:pt x="0" y="81"/>
                    </a:lnTo>
                    <a:lnTo>
                      <a:pt x="5" y="0"/>
                    </a:lnTo>
                    <a:close/>
                  </a:path>
                </a:pathLst>
              </a:custGeom>
              <a:solidFill>
                <a:srgbClr val="FF0000"/>
              </a:solidFill>
              <a:ln w="9525">
                <a:noFill/>
                <a:round/>
                <a:headEnd/>
                <a:tailEnd/>
              </a:ln>
            </p:spPr>
            <p:txBody>
              <a:bodyPr/>
              <a:lstStyle/>
              <a:p>
                <a:endParaRPr lang="ja-JP" altLang="en-US"/>
              </a:p>
            </p:txBody>
          </p:sp>
          <p:sp>
            <p:nvSpPr>
              <p:cNvPr id="1552" name="Freeform 1387"/>
              <p:cNvSpPr>
                <a:spLocks/>
              </p:cNvSpPr>
              <p:nvPr/>
            </p:nvSpPr>
            <p:spPr bwMode="auto">
              <a:xfrm>
                <a:off x="3675" y="2087"/>
                <a:ext cx="10" cy="20"/>
              </a:xfrm>
              <a:custGeom>
                <a:avLst/>
                <a:gdLst/>
                <a:ahLst/>
                <a:cxnLst>
                  <a:cxn ang="0">
                    <a:pos x="60" y="163"/>
                  </a:cxn>
                  <a:cxn ang="0">
                    <a:pos x="0" y="160"/>
                  </a:cxn>
                  <a:cxn ang="0">
                    <a:pos x="6" y="80"/>
                  </a:cxn>
                  <a:cxn ang="0">
                    <a:pos x="10" y="0"/>
                  </a:cxn>
                  <a:cxn ang="0">
                    <a:pos x="69" y="3"/>
                  </a:cxn>
                  <a:cxn ang="0">
                    <a:pos x="65" y="83"/>
                  </a:cxn>
                  <a:cxn ang="0">
                    <a:pos x="60" y="163"/>
                  </a:cxn>
                </a:cxnLst>
                <a:rect l="0" t="0" r="r" b="b"/>
                <a:pathLst>
                  <a:path w="69" h="163">
                    <a:moveTo>
                      <a:pt x="60" y="163"/>
                    </a:moveTo>
                    <a:lnTo>
                      <a:pt x="0" y="160"/>
                    </a:lnTo>
                    <a:lnTo>
                      <a:pt x="6" y="80"/>
                    </a:lnTo>
                    <a:lnTo>
                      <a:pt x="10" y="0"/>
                    </a:lnTo>
                    <a:lnTo>
                      <a:pt x="69" y="3"/>
                    </a:lnTo>
                    <a:lnTo>
                      <a:pt x="65" y="83"/>
                    </a:lnTo>
                    <a:lnTo>
                      <a:pt x="60" y="163"/>
                    </a:lnTo>
                    <a:close/>
                  </a:path>
                </a:pathLst>
              </a:custGeom>
              <a:solidFill>
                <a:srgbClr val="FF0000"/>
              </a:solidFill>
              <a:ln w="9525">
                <a:noFill/>
                <a:round/>
                <a:headEnd/>
                <a:tailEnd/>
              </a:ln>
            </p:spPr>
            <p:txBody>
              <a:bodyPr/>
              <a:lstStyle/>
              <a:p>
                <a:endParaRPr lang="ja-JP" altLang="en-US"/>
              </a:p>
            </p:txBody>
          </p:sp>
          <p:sp>
            <p:nvSpPr>
              <p:cNvPr id="1553" name="Freeform 1388"/>
              <p:cNvSpPr>
                <a:spLocks/>
              </p:cNvSpPr>
              <p:nvPr/>
            </p:nvSpPr>
            <p:spPr bwMode="auto">
              <a:xfrm>
                <a:off x="3674" y="2097"/>
                <a:ext cx="2" cy="10"/>
              </a:xfrm>
              <a:custGeom>
                <a:avLst/>
                <a:gdLst/>
                <a:ahLst/>
                <a:cxnLst>
                  <a:cxn ang="0">
                    <a:pos x="14" y="0"/>
                  </a:cxn>
                  <a:cxn ang="0">
                    <a:pos x="8" y="80"/>
                  </a:cxn>
                  <a:cxn ang="0">
                    <a:pos x="0" y="79"/>
                  </a:cxn>
                  <a:cxn ang="0">
                    <a:pos x="14" y="0"/>
                  </a:cxn>
                </a:cxnLst>
                <a:rect l="0" t="0" r="r" b="b"/>
                <a:pathLst>
                  <a:path w="14" h="80">
                    <a:moveTo>
                      <a:pt x="14" y="0"/>
                    </a:moveTo>
                    <a:lnTo>
                      <a:pt x="8" y="80"/>
                    </a:lnTo>
                    <a:lnTo>
                      <a:pt x="0" y="79"/>
                    </a:lnTo>
                    <a:lnTo>
                      <a:pt x="14" y="0"/>
                    </a:lnTo>
                    <a:close/>
                  </a:path>
                </a:pathLst>
              </a:custGeom>
              <a:solidFill>
                <a:srgbClr val="FF0000"/>
              </a:solidFill>
              <a:ln w="9525">
                <a:noFill/>
                <a:round/>
                <a:headEnd/>
                <a:tailEnd/>
              </a:ln>
            </p:spPr>
            <p:txBody>
              <a:bodyPr/>
              <a:lstStyle/>
              <a:p>
                <a:endParaRPr lang="ja-JP" altLang="en-US"/>
              </a:p>
            </p:txBody>
          </p:sp>
          <p:sp>
            <p:nvSpPr>
              <p:cNvPr id="1554" name="Freeform 1389"/>
              <p:cNvSpPr>
                <a:spLocks/>
              </p:cNvSpPr>
              <p:nvPr/>
            </p:nvSpPr>
            <p:spPr bwMode="auto">
              <a:xfrm>
                <a:off x="3666" y="2086"/>
                <a:ext cx="12" cy="21"/>
              </a:xfrm>
              <a:custGeom>
                <a:avLst/>
                <a:gdLst/>
                <a:ahLst/>
                <a:cxnLst>
                  <a:cxn ang="0">
                    <a:pos x="57" y="168"/>
                  </a:cxn>
                  <a:cxn ang="0">
                    <a:pos x="0" y="159"/>
                  </a:cxn>
                  <a:cxn ang="0">
                    <a:pos x="12" y="79"/>
                  </a:cxn>
                  <a:cxn ang="0">
                    <a:pos x="26" y="0"/>
                  </a:cxn>
                  <a:cxn ang="0">
                    <a:pos x="83" y="10"/>
                  </a:cxn>
                  <a:cxn ang="0">
                    <a:pos x="71" y="89"/>
                  </a:cxn>
                  <a:cxn ang="0">
                    <a:pos x="57" y="168"/>
                  </a:cxn>
                </a:cxnLst>
                <a:rect l="0" t="0" r="r" b="b"/>
                <a:pathLst>
                  <a:path w="83" h="168">
                    <a:moveTo>
                      <a:pt x="57" y="168"/>
                    </a:moveTo>
                    <a:lnTo>
                      <a:pt x="0" y="159"/>
                    </a:lnTo>
                    <a:lnTo>
                      <a:pt x="12" y="79"/>
                    </a:lnTo>
                    <a:lnTo>
                      <a:pt x="26" y="0"/>
                    </a:lnTo>
                    <a:lnTo>
                      <a:pt x="83" y="10"/>
                    </a:lnTo>
                    <a:lnTo>
                      <a:pt x="71" y="89"/>
                    </a:lnTo>
                    <a:lnTo>
                      <a:pt x="57" y="168"/>
                    </a:lnTo>
                    <a:close/>
                  </a:path>
                </a:pathLst>
              </a:custGeom>
              <a:solidFill>
                <a:srgbClr val="FF0000"/>
              </a:solidFill>
              <a:ln w="9525">
                <a:noFill/>
                <a:round/>
                <a:headEnd/>
                <a:tailEnd/>
              </a:ln>
            </p:spPr>
            <p:txBody>
              <a:bodyPr/>
              <a:lstStyle/>
              <a:p>
                <a:endParaRPr lang="ja-JP" altLang="en-US"/>
              </a:p>
            </p:txBody>
          </p:sp>
          <p:sp>
            <p:nvSpPr>
              <p:cNvPr id="1555" name="Freeform 1390"/>
              <p:cNvSpPr>
                <a:spLocks/>
              </p:cNvSpPr>
              <p:nvPr/>
            </p:nvSpPr>
            <p:spPr bwMode="auto">
              <a:xfrm>
                <a:off x="3665" y="2095"/>
                <a:ext cx="3" cy="10"/>
              </a:xfrm>
              <a:custGeom>
                <a:avLst/>
                <a:gdLst/>
                <a:ahLst/>
                <a:cxnLst>
                  <a:cxn ang="0">
                    <a:pos x="21" y="0"/>
                  </a:cxn>
                  <a:cxn ang="0">
                    <a:pos x="9" y="80"/>
                  </a:cxn>
                  <a:cxn ang="0">
                    <a:pos x="0" y="78"/>
                  </a:cxn>
                  <a:cxn ang="0">
                    <a:pos x="21" y="0"/>
                  </a:cxn>
                </a:cxnLst>
                <a:rect l="0" t="0" r="r" b="b"/>
                <a:pathLst>
                  <a:path w="21" h="80">
                    <a:moveTo>
                      <a:pt x="21" y="0"/>
                    </a:moveTo>
                    <a:lnTo>
                      <a:pt x="9" y="80"/>
                    </a:lnTo>
                    <a:lnTo>
                      <a:pt x="0" y="78"/>
                    </a:lnTo>
                    <a:lnTo>
                      <a:pt x="21" y="0"/>
                    </a:lnTo>
                    <a:close/>
                  </a:path>
                </a:pathLst>
              </a:custGeom>
              <a:solidFill>
                <a:srgbClr val="FF0000"/>
              </a:solidFill>
              <a:ln w="9525">
                <a:noFill/>
                <a:round/>
                <a:headEnd/>
                <a:tailEnd/>
              </a:ln>
            </p:spPr>
            <p:txBody>
              <a:bodyPr/>
              <a:lstStyle/>
              <a:p>
                <a:endParaRPr lang="ja-JP" altLang="en-US"/>
              </a:p>
            </p:txBody>
          </p:sp>
          <p:sp>
            <p:nvSpPr>
              <p:cNvPr id="1556" name="Freeform 1391"/>
              <p:cNvSpPr>
                <a:spLocks/>
              </p:cNvSpPr>
              <p:nvPr/>
            </p:nvSpPr>
            <p:spPr bwMode="auto">
              <a:xfrm>
                <a:off x="3657" y="2084"/>
                <a:ext cx="14" cy="21"/>
              </a:xfrm>
              <a:custGeom>
                <a:avLst/>
                <a:gdLst/>
                <a:ahLst/>
                <a:cxnLst>
                  <a:cxn ang="0">
                    <a:pos x="56" y="170"/>
                  </a:cxn>
                  <a:cxn ang="0">
                    <a:pos x="0" y="154"/>
                  </a:cxn>
                  <a:cxn ang="0">
                    <a:pos x="22" y="77"/>
                  </a:cxn>
                  <a:cxn ang="0">
                    <a:pos x="44" y="0"/>
                  </a:cxn>
                  <a:cxn ang="0">
                    <a:pos x="100" y="15"/>
                  </a:cxn>
                  <a:cxn ang="0">
                    <a:pos x="77" y="92"/>
                  </a:cxn>
                  <a:cxn ang="0">
                    <a:pos x="56" y="170"/>
                  </a:cxn>
                </a:cxnLst>
                <a:rect l="0" t="0" r="r" b="b"/>
                <a:pathLst>
                  <a:path w="100" h="170">
                    <a:moveTo>
                      <a:pt x="56" y="170"/>
                    </a:moveTo>
                    <a:lnTo>
                      <a:pt x="0" y="154"/>
                    </a:lnTo>
                    <a:lnTo>
                      <a:pt x="22" y="77"/>
                    </a:lnTo>
                    <a:lnTo>
                      <a:pt x="44" y="0"/>
                    </a:lnTo>
                    <a:lnTo>
                      <a:pt x="100" y="15"/>
                    </a:lnTo>
                    <a:lnTo>
                      <a:pt x="77" y="92"/>
                    </a:lnTo>
                    <a:lnTo>
                      <a:pt x="56" y="170"/>
                    </a:lnTo>
                    <a:close/>
                  </a:path>
                </a:pathLst>
              </a:custGeom>
              <a:solidFill>
                <a:srgbClr val="FF0000"/>
              </a:solidFill>
              <a:ln w="9525">
                <a:noFill/>
                <a:round/>
                <a:headEnd/>
                <a:tailEnd/>
              </a:ln>
            </p:spPr>
            <p:txBody>
              <a:bodyPr/>
              <a:lstStyle/>
              <a:p>
                <a:endParaRPr lang="ja-JP" altLang="en-US"/>
              </a:p>
            </p:txBody>
          </p:sp>
          <p:sp>
            <p:nvSpPr>
              <p:cNvPr id="1557" name="Freeform 1392"/>
              <p:cNvSpPr>
                <a:spLocks/>
              </p:cNvSpPr>
              <p:nvPr/>
            </p:nvSpPr>
            <p:spPr bwMode="auto">
              <a:xfrm>
                <a:off x="3656" y="2093"/>
                <a:ext cx="4" cy="10"/>
              </a:xfrm>
              <a:custGeom>
                <a:avLst/>
                <a:gdLst/>
                <a:ahLst/>
                <a:cxnLst>
                  <a:cxn ang="0">
                    <a:pos x="30" y="0"/>
                  </a:cxn>
                  <a:cxn ang="0">
                    <a:pos x="8" y="77"/>
                  </a:cxn>
                  <a:cxn ang="0">
                    <a:pos x="0" y="75"/>
                  </a:cxn>
                  <a:cxn ang="0">
                    <a:pos x="30" y="0"/>
                  </a:cxn>
                </a:cxnLst>
                <a:rect l="0" t="0" r="r" b="b"/>
                <a:pathLst>
                  <a:path w="30" h="77">
                    <a:moveTo>
                      <a:pt x="30" y="0"/>
                    </a:moveTo>
                    <a:lnTo>
                      <a:pt x="8" y="77"/>
                    </a:lnTo>
                    <a:lnTo>
                      <a:pt x="0" y="75"/>
                    </a:lnTo>
                    <a:lnTo>
                      <a:pt x="30" y="0"/>
                    </a:lnTo>
                    <a:close/>
                  </a:path>
                </a:pathLst>
              </a:custGeom>
              <a:solidFill>
                <a:srgbClr val="FF0000"/>
              </a:solidFill>
              <a:ln w="9525">
                <a:noFill/>
                <a:round/>
                <a:headEnd/>
                <a:tailEnd/>
              </a:ln>
            </p:spPr>
            <p:txBody>
              <a:bodyPr/>
              <a:lstStyle/>
              <a:p>
                <a:endParaRPr lang="ja-JP" altLang="en-US"/>
              </a:p>
            </p:txBody>
          </p:sp>
          <p:sp>
            <p:nvSpPr>
              <p:cNvPr id="1558" name="Freeform 1393"/>
              <p:cNvSpPr>
                <a:spLocks/>
              </p:cNvSpPr>
              <p:nvPr/>
            </p:nvSpPr>
            <p:spPr bwMode="auto">
              <a:xfrm>
                <a:off x="3648" y="2081"/>
                <a:ext cx="16" cy="22"/>
              </a:xfrm>
              <a:custGeom>
                <a:avLst/>
                <a:gdLst/>
                <a:ahLst/>
                <a:cxnLst>
                  <a:cxn ang="0">
                    <a:pos x="54" y="171"/>
                  </a:cxn>
                  <a:cxn ang="0">
                    <a:pos x="0" y="148"/>
                  </a:cxn>
                  <a:cxn ang="0">
                    <a:pos x="31" y="75"/>
                  </a:cxn>
                  <a:cxn ang="0">
                    <a:pos x="61" y="0"/>
                  </a:cxn>
                  <a:cxn ang="0">
                    <a:pos x="114" y="22"/>
                  </a:cxn>
                  <a:cxn ang="0">
                    <a:pos x="84" y="96"/>
                  </a:cxn>
                  <a:cxn ang="0">
                    <a:pos x="54" y="171"/>
                  </a:cxn>
                </a:cxnLst>
                <a:rect l="0" t="0" r="r" b="b"/>
                <a:pathLst>
                  <a:path w="114" h="171">
                    <a:moveTo>
                      <a:pt x="54" y="171"/>
                    </a:moveTo>
                    <a:lnTo>
                      <a:pt x="0" y="148"/>
                    </a:lnTo>
                    <a:lnTo>
                      <a:pt x="31" y="75"/>
                    </a:lnTo>
                    <a:lnTo>
                      <a:pt x="61" y="0"/>
                    </a:lnTo>
                    <a:lnTo>
                      <a:pt x="114" y="22"/>
                    </a:lnTo>
                    <a:lnTo>
                      <a:pt x="84" y="96"/>
                    </a:lnTo>
                    <a:lnTo>
                      <a:pt x="54" y="171"/>
                    </a:lnTo>
                    <a:close/>
                  </a:path>
                </a:pathLst>
              </a:custGeom>
              <a:solidFill>
                <a:srgbClr val="FF0000"/>
              </a:solidFill>
              <a:ln w="9525">
                <a:noFill/>
                <a:round/>
                <a:headEnd/>
                <a:tailEnd/>
              </a:ln>
            </p:spPr>
            <p:txBody>
              <a:bodyPr/>
              <a:lstStyle/>
              <a:p>
                <a:endParaRPr lang="ja-JP" altLang="en-US"/>
              </a:p>
            </p:txBody>
          </p:sp>
          <p:sp>
            <p:nvSpPr>
              <p:cNvPr id="1559" name="Freeform 1394"/>
              <p:cNvSpPr>
                <a:spLocks/>
              </p:cNvSpPr>
              <p:nvPr/>
            </p:nvSpPr>
            <p:spPr bwMode="auto">
              <a:xfrm>
                <a:off x="3647" y="2091"/>
                <a:ext cx="5" cy="9"/>
              </a:xfrm>
              <a:custGeom>
                <a:avLst/>
                <a:gdLst/>
                <a:ahLst/>
                <a:cxnLst>
                  <a:cxn ang="0">
                    <a:pos x="38" y="0"/>
                  </a:cxn>
                  <a:cxn ang="0">
                    <a:pos x="7" y="73"/>
                  </a:cxn>
                  <a:cxn ang="0">
                    <a:pos x="0" y="70"/>
                  </a:cxn>
                  <a:cxn ang="0">
                    <a:pos x="38" y="0"/>
                  </a:cxn>
                </a:cxnLst>
                <a:rect l="0" t="0" r="r" b="b"/>
                <a:pathLst>
                  <a:path w="38" h="73">
                    <a:moveTo>
                      <a:pt x="38" y="0"/>
                    </a:moveTo>
                    <a:lnTo>
                      <a:pt x="7" y="73"/>
                    </a:lnTo>
                    <a:lnTo>
                      <a:pt x="0" y="70"/>
                    </a:lnTo>
                    <a:lnTo>
                      <a:pt x="38" y="0"/>
                    </a:lnTo>
                    <a:close/>
                  </a:path>
                </a:pathLst>
              </a:custGeom>
              <a:solidFill>
                <a:srgbClr val="FF0000"/>
              </a:solidFill>
              <a:ln w="9525">
                <a:noFill/>
                <a:round/>
                <a:headEnd/>
                <a:tailEnd/>
              </a:ln>
            </p:spPr>
            <p:txBody>
              <a:bodyPr/>
              <a:lstStyle/>
              <a:p>
                <a:endParaRPr lang="ja-JP" altLang="en-US"/>
              </a:p>
            </p:txBody>
          </p:sp>
          <p:sp>
            <p:nvSpPr>
              <p:cNvPr id="1560" name="Freeform 1395"/>
              <p:cNvSpPr>
                <a:spLocks/>
              </p:cNvSpPr>
              <p:nvPr/>
            </p:nvSpPr>
            <p:spPr bwMode="auto">
              <a:xfrm>
                <a:off x="3640" y="2079"/>
                <a:ext cx="18" cy="21"/>
              </a:xfrm>
              <a:custGeom>
                <a:avLst/>
                <a:gdLst/>
                <a:ahLst/>
                <a:cxnLst>
                  <a:cxn ang="0">
                    <a:pos x="51" y="169"/>
                  </a:cxn>
                  <a:cxn ang="0">
                    <a:pos x="0" y="143"/>
                  </a:cxn>
                  <a:cxn ang="0">
                    <a:pos x="38" y="72"/>
                  </a:cxn>
                  <a:cxn ang="0">
                    <a:pos x="76" y="0"/>
                  </a:cxn>
                  <a:cxn ang="0">
                    <a:pos x="126" y="28"/>
                  </a:cxn>
                  <a:cxn ang="0">
                    <a:pos x="89" y="99"/>
                  </a:cxn>
                  <a:cxn ang="0">
                    <a:pos x="51" y="169"/>
                  </a:cxn>
                </a:cxnLst>
                <a:rect l="0" t="0" r="r" b="b"/>
                <a:pathLst>
                  <a:path w="126" h="169">
                    <a:moveTo>
                      <a:pt x="51" y="169"/>
                    </a:moveTo>
                    <a:lnTo>
                      <a:pt x="0" y="143"/>
                    </a:lnTo>
                    <a:lnTo>
                      <a:pt x="38" y="72"/>
                    </a:lnTo>
                    <a:lnTo>
                      <a:pt x="76" y="0"/>
                    </a:lnTo>
                    <a:lnTo>
                      <a:pt x="126" y="28"/>
                    </a:lnTo>
                    <a:lnTo>
                      <a:pt x="89" y="99"/>
                    </a:lnTo>
                    <a:lnTo>
                      <a:pt x="51" y="169"/>
                    </a:lnTo>
                    <a:close/>
                  </a:path>
                </a:pathLst>
              </a:custGeom>
              <a:solidFill>
                <a:srgbClr val="FF0000"/>
              </a:solidFill>
              <a:ln w="9525">
                <a:noFill/>
                <a:round/>
                <a:headEnd/>
                <a:tailEnd/>
              </a:ln>
            </p:spPr>
            <p:txBody>
              <a:bodyPr/>
              <a:lstStyle/>
              <a:p>
                <a:endParaRPr lang="ja-JP" altLang="en-US"/>
              </a:p>
            </p:txBody>
          </p:sp>
          <p:sp>
            <p:nvSpPr>
              <p:cNvPr id="1561" name="Freeform 1396"/>
              <p:cNvSpPr>
                <a:spLocks/>
              </p:cNvSpPr>
              <p:nvPr/>
            </p:nvSpPr>
            <p:spPr bwMode="auto">
              <a:xfrm>
                <a:off x="3639" y="2088"/>
                <a:ext cx="6" cy="8"/>
              </a:xfrm>
              <a:custGeom>
                <a:avLst/>
                <a:gdLst/>
                <a:ahLst/>
                <a:cxnLst>
                  <a:cxn ang="0">
                    <a:pos x="45" y="0"/>
                  </a:cxn>
                  <a:cxn ang="0">
                    <a:pos x="7" y="71"/>
                  </a:cxn>
                  <a:cxn ang="0">
                    <a:pos x="0" y="67"/>
                  </a:cxn>
                  <a:cxn ang="0">
                    <a:pos x="45" y="0"/>
                  </a:cxn>
                </a:cxnLst>
                <a:rect l="0" t="0" r="r" b="b"/>
                <a:pathLst>
                  <a:path w="45" h="71">
                    <a:moveTo>
                      <a:pt x="45" y="0"/>
                    </a:moveTo>
                    <a:lnTo>
                      <a:pt x="7" y="71"/>
                    </a:lnTo>
                    <a:lnTo>
                      <a:pt x="0" y="67"/>
                    </a:lnTo>
                    <a:lnTo>
                      <a:pt x="45" y="0"/>
                    </a:lnTo>
                    <a:close/>
                  </a:path>
                </a:pathLst>
              </a:custGeom>
              <a:solidFill>
                <a:srgbClr val="FF0000"/>
              </a:solidFill>
              <a:ln w="9525">
                <a:noFill/>
                <a:round/>
                <a:headEnd/>
                <a:tailEnd/>
              </a:ln>
            </p:spPr>
            <p:txBody>
              <a:bodyPr/>
              <a:lstStyle/>
              <a:p>
                <a:endParaRPr lang="ja-JP" altLang="en-US"/>
              </a:p>
            </p:txBody>
          </p:sp>
          <p:sp>
            <p:nvSpPr>
              <p:cNvPr id="1562" name="Freeform 1397"/>
              <p:cNvSpPr>
                <a:spLocks/>
              </p:cNvSpPr>
              <p:nvPr/>
            </p:nvSpPr>
            <p:spPr bwMode="auto">
              <a:xfrm>
                <a:off x="3632" y="2075"/>
                <a:ext cx="20" cy="21"/>
              </a:xfrm>
              <a:custGeom>
                <a:avLst/>
                <a:gdLst/>
                <a:ahLst/>
                <a:cxnLst>
                  <a:cxn ang="0">
                    <a:pos x="47" y="166"/>
                  </a:cxn>
                  <a:cxn ang="0">
                    <a:pos x="0" y="134"/>
                  </a:cxn>
                  <a:cxn ang="0">
                    <a:pos x="44" y="68"/>
                  </a:cxn>
                  <a:cxn ang="0">
                    <a:pos x="89" y="0"/>
                  </a:cxn>
                  <a:cxn ang="0">
                    <a:pos x="137" y="32"/>
                  </a:cxn>
                  <a:cxn ang="0">
                    <a:pos x="92" y="99"/>
                  </a:cxn>
                  <a:cxn ang="0">
                    <a:pos x="47" y="166"/>
                  </a:cxn>
                </a:cxnLst>
                <a:rect l="0" t="0" r="r" b="b"/>
                <a:pathLst>
                  <a:path w="137" h="166">
                    <a:moveTo>
                      <a:pt x="47" y="166"/>
                    </a:moveTo>
                    <a:lnTo>
                      <a:pt x="0" y="134"/>
                    </a:lnTo>
                    <a:lnTo>
                      <a:pt x="44" y="68"/>
                    </a:lnTo>
                    <a:lnTo>
                      <a:pt x="89" y="0"/>
                    </a:lnTo>
                    <a:lnTo>
                      <a:pt x="137" y="32"/>
                    </a:lnTo>
                    <a:lnTo>
                      <a:pt x="92" y="99"/>
                    </a:lnTo>
                    <a:lnTo>
                      <a:pt x="47" y="166"/>
                    </a:lnTo>
                    <a:close/>
                  </a:path>
                </a:pathLst>
              </a:custGeom>
              <a:solidFill>
                <a:srgbClr val="FF0000"/>
              </a:solidFill>
              <a:ln w="9525">
                <a:noFill/>
                <a:round/>
                <a:headEnd/>
                <a:tailEnd/>
              </a:ln>
            </p:spPr>
            <p:txBody>
              <a:bodyPr/>
              <a:lstStyle/>
              <a:p>
                <a:endParaRPr lang="ja-JP" altLang="en-US"/>
              </a:p>
            </p:txBody>
          </p:sp>
          <p:sp>
            <p:nvSpPr>
              <p:cNvPr id="1563" name="Freeform 1398"/>
              <p:cNvSpPr>
                <a:spLocks/>
              </p:cNvSpPr>
              <p:nvPr/>
            </p:nvSpPr>
            <p:spPr bwMode="auto">
              <a:xfrm>
                <a:off x="3631" y="2084"/>
                <a:ext cx="7" cy="8"/>
              </a:xfrm>
              <a:custGeom>
                <a:avLst/>
                <a:gdLst/>
                <a:ahLst/>
                <a:cxnLst>
                  <a:cxn ang="0">
                    <a:pos x="51" y="0"/>
                  </a:cxn>
                  <a:cxn ang="0">
                    <a:pos x="7" y="66"/>
                  </a:cxn>
                  <a:cxn ang="0">
                    <a:pos x="0" y="61"/>
                  </a:cxn>
                  <a:cxn ang="0">
                    <a:pos x="51" y="0"/>
                  </a:cxn>
                </a:cxnLst>
                <a:rect l="0" t="0" r="r" b="b"/>
                <a:pathLst>
                  <a:path w="51" h="66">
                    <a:moveTo>
                      <a:pt x="51" y="0"/>
                    </a:moveTo>
                    <a:lnTo>
                      <a:pt x="7" y="66"/>
                    </a:lnTo>
                    <a:lnTo>
                      <a:pt x="0" y="61"/>
                    </a:lnTo>
                    <a:lnTo>
                      <a:pt x="51" y="0"/>
                    </a:lnTo>
                    <a:close/>
                  </a:path>
                </a:pathLst>
              </a:custGeom>
              <a:solidFill>
                <a:srgbClr val="FF0000"/>
              </a:solidFill>
              <a:ln w="9525">
                <a:noFill/>
                <a:round/>
                <a:headEnd/>
                <a:tailEnd/>
              </a:ln>
            </p:spPr>
            <p:txBody>
              <a:bodyPr/>
              <a:lstStyle/>
              <a:p>
                <a:endParaRPr lang="ja-JP" altLang="en-US"/>
              </a:p>
            </p:txBody>
          </p:sp>
          <p:sp>
            <p:nvSpPr>
              <p:cNvPr id="1564" name="Freeform 1399"/>
              <p:cNvSpPr>
                <a:spLocks/>
              </p:cNvSpPr>
              <p:nvPr/>
            </p:nvSpPr>
            <p:spPr bwMode="auto">
              <a:xfrm>
                <a:off x="3625" y="2071"/>
                <a:ext cx="21" cy="20"/>
              </a:xfrm>
              <a:custGeom>
                <a:avLst/>
                <a:gdLst/>
                <a:ahLst/>
                <a:cxnLst>
                  <a:cxn ang="0">
                    <a:pos x="44" y="161"/>
                  </a:cxn>
                  <a:cxn ang="0">
                    <a:pos x="0" y="125"/>
                  </a:cxn>
                  <a:cxn ang="0">
                    <a:pos x="51" y="63"/>
                  </a:cxn>
                  <a:cxn ang="0">
                    <a:pos x="102" y="0"/>
                  </a:cxn>
                  <a:cxn ang="0">
                    <a:pos x="146" y="37"/>
                  </a:cxn>
                  <a:cxn ang="0">
                    <a:pos x="95" y="100"/>
                  </a:cxn>
                  <a:cxn ang="0">
                    <a:pos x="44" y="161"/>
                  </a:cxn>
                </a:cxnLst>
                <a:rect l="0" t="0" r="r" b="b"/>
                <a:pathLst>
                  <a:path w="146" h="161">
                    <a:moveTo>
                      <a:pt x="44" y="161"/>
                    </a:moveTo>
                    <a:lnTo>
                      <a:pt x="0" y="125"/>
                    </a:lnTo>
                    <a:lnTo>
                      <a:pt x="51" y="63"/>
                    </a:lnTo>
                    <a:lnTo>
                      <a:pt x="102" y="0"/>
                    </a:lnTo>
                    <a:lnTo>
                      <a:pt x="146" y="37"/>
                    </a:lnTo>
                    <a:lnTo>
                      <a:pt x="95" y="100"/>
                    </a:lnTo>
                    <a:lnTo>
                      <a:pt x="44" y="161"/>
                    </a:lnTo>
                    <a:close/>
                  </a:path>
                </a:pathLst>
              </a:custGeom>
              <a:solidFill>
                <a:srgbClr val="FF0000"/>
              </a:solidFill>
              <a:ln w="9525">
                <a:noFill/>
                <a:round/>
                <a:headEnd/>
                <a:tailEnd/>
              </a:ln>
            </p:spPr>
            <p:txBody>
              <a:bodyPr/>
              <a:lstStyle/>
              <a:p>
                <a:endParaRPr lang="ja-JP" altLang="en-US"/>
              </a:p>
            </p:txBody>
          </p:sp>
          <p:sp>
            <p:nvSpPr>
              <p:cNvPr id="1565" name="Freeform 1400"/>
              <p:cNvSpPr>
                <a:spLocks/>
              </p:cNvSpPr>
              <p:nvPr/>
            </p:nvSpPr>
            <p:spPr bwMode="auto">
              <a:xfrm>
                <a:off x="3624" y="2079"/>
                <a:ext cx="8" cy="8"/>
              </a:xfrm>
              <a:custGeom>
                <a:avLst/>
                <a:gdLst/>
                <a:ahLst/>
                <a:cxnLst>
                  <a:cxn ang="0">
                    <a:pos x="58" y="0"/>
                  </a:cxn>
                  <a:cxn ang="0">
                    <a:pos x="7" y="62"/>
                  </a:cxn>
                  <a:cxn ang="0">
                    <a:pos x="0" y="57"/>
                  </a:cxn>
                  <a:cxn ang="0">
                    <a:pos x="58" y="0"/>
                  </a:cxn>
                </a:cxnLst>
                <a:rect l="0" t="0" r="r" b="b"/>
                <a:pathLst>
                  <a:path w="58" h="62">
                    <a:moveTo>
                      <a:pt x="58" y="0"/>
                    </a:moveTo>
                    <a:lnTo>
                      <a:pt x="7" y="62"/>
                    </a:lnTo>
                    <a:lnTo>
                      <a:pt x="0" y="57"/>
                    </a:lnTo>
                    <a:lnTo>
                      <a:pt x="58" y="0"/>
                    </a:lnTo>
                    <a:close/>
                  </a:path>
                </a:pathLst>
              </a:custGeom>
              <a:solidFill>
                <a:srgbClr val="FF0000"/>
              </a:solidFill>
              <a:ln w="9525">
                <a:noFill/>
                <a:round/>
                <a:headEnd/>
                <a:tailEnd/>
              </a:ln>
            </p:spPr>
            <p:txBody>
              <a:bodyPr/>
              <a:lstStyle/>
              <a:p>
                <a:endParaRPr lang="ja-JP" altLang="en-US"/>
              </a:p>
            </p:txBody>
          </p:sp>
          <p:sp>
            <p:nvSpPr>
              <p:cNvPr id="1566" name="Freeform 1401"/>
              <p:cNvSpPr>
                <a:spLocks/>
              </p:cNvSpPr>
              <p:nvPr/>
            </p:nvSpPr>
            <p:spPr bwMode="auto">
              <a:xfrm>
                <a:off x="3618" y="2067"/>
                <a:ext cx="22" cy="19"/>
              </a:xfrm>
              <a:custGeom>
                <a:avLst/>
                <a:gdLst/>
                <a:ahLst/>
                <a:cxnLst>
                  <a:cxn ang="0">
                    <a:pos x="41" y="156"/>
                  </a:cxn>
                  <a:cxn ang="0">
                    <a:pos x="0" y="114"/>
                  </a:cxn>
                  <a:cxn ang="0">
                    <a:pos x="57" y="57"/>
                  </a:cxn>
                  <a:cxn ang="0">
                    <a:pos x="114" y="0"/>
                  </a:cxn>
                  <a:cxn ang="0">
                    <a:pos x="156" y="42"/>
                  </a:cxn>
                  <a:cxn ang="0">
                    <a:pos x="99" y="99"/>
                  </a:cxn>
                  <a:cxn ang="0">
                    <a:pos x="41" y="156"/>
                  </a:cxn>
                </a:cxnLst>
                <a:rect l="0" t="0" r="r" b="b"/>
                <a:pathLst>
                  <a:path w="156" h="156">
                    <a:moveTo>
                      <a:pt x="41" y="156"/>
                    </a:moveTo>
                    <a:lnTo>
                      <a:pt x="0" y="114"/>
                    </a:lnTo>
                    <a:lnTo>
                      <a:pt x="57" y="57"/>
                    </a:lnTo>
                    <a:lnTo>
                      <a:pt x="114" y="0"/>
                    </a:lnTo>
                    <a:lnTo>
                      <a:pt x="156" y="42"/>
                    </a:lnTo>
                    <a:lnTo>
                      <a:pt x="99" y="99"/>
                    </a:lnTo>
                    <a:lnTo>
                      <a:pt x="41" y="156"/>
                    </a:lnTo>
                    <a:close/>
                  </a:path>
                </a:pathLst>
              </a:custGeom>
              <a:solidFill>
                <a:srgbClr val="FF0000"/>
              </a:solidFill>
              <a:ln w="9525">
                <a:noFill/>
                <a:round/>
                <a:headEnd/>
                <a:tailEnd/>
              </a:ln>
            </p:spPr>
            <p:txBody>
              <a:bodyPr/>
              <a:lstStyle/>
              <a:p>
                <a:endParaRPr lang="ja-JP" altLang="en-US"/>
              </a:p>
            </p:txBody>
          </p:sp>
          <p:sp>
            <p:nvSpPr>
              <p:cNvPr id="1567" name="Freeform 1402"/>
              <p:cNvSpPr>
                <a:spLocks/>
              </p:cNvSpPr>
              <p:nvPr/>
            </p:nvSpPr>
            <p:spPr bwMode="auto">
              <a:xfrm>
                <a:off x="3617" y="2074"/>
                <a:ext cx="9" cy="7"/>
              </a:xfrm>
              <a:custGeom>
                <a:avLst/>
                <a:gdLst/>
                <a:ahLst/>
                <a:cxnLst>
                  <a:cxn ang="0">
                    <a:pos x="61" y="0"/>
                  </a:cxn>
                  <a:cxn ang="0">
                    <a:pos x="4" y="57"/>
                  </a:cxn>
                  <a:cxn ang="0">
                    <a:pos x="0" y="52"/>
                  </a:cxn>
                  <a:cxn ang="0">
                    <a:pos x="61" y="0"/>
                  </a:cxn>
                </a:cxnLst>
                <a:rect l="0" t="0" r="r" b="b"/>
                <a:pathLst>
                  <a:path w="61" h="57">
                    <a:moveTo>
                      <a:pt x="61" y="0"/>
                    </a:moveTo>
                    <a:lnTo>
                      <a:pt x="4" y="57"/>
                    </a:lnTo>
                    <a:lnTo>
                      <a:pt x="0" y="52"/>
                    </a:lnTo>
                    <a:lnTo>
                      <a:pt x="61" y="0"/>
                    </a:lnTo>
                    <a:close/>
                  </a:path>
                </a:pathLst>
              </a:custGeom>
              <a:solidFill>
                <a:srgbClr val="FF0000"/>
              </a:solidFill>
              <a:ln w="9525">
                <a:noFill/>
                <a:round/>
                <a:headEnd/>
                <a:tailEnd/>
              </a:ln>
            </p:spPr>
            <p:txBody>
              <a:bodyPr/>
              <a:lstStyle/>
              <a:p>
                <a:endParaRPr lang="ja-JP" altLang="en-US"/>
              </a:p>
            </p:txBody>
          </p:sp>
          <p:sp>
            <p:nvSpPr>
              <p:cNvPr id="1568" name="Freeform 1403"/>
              <p:cNvSpPr>
                <a:spLocks/>
              </p:cNvSpPr>
              <p:nvPr/>
            </p:nvSpPr>
            <p:spPr bwMode="auto">
              <a:xfrm>
                <a:off x="3612" y="2062"/>
                <a:ext cx="23" cy="18"/>
              </a:xfrm>
              <a:custGeom>
                <a:avLst/>
                <a:gdLst/>
                <a:ahLst/>
                <a:cxnLst>
                  <a:cxn ang="0">
                    <a:pos x="39" y="148"/>
                  </a:cxn>
                  <a:cxn ang="0">
                    <a:pos x="0" y="103"/>
                  </a:cxn>
                  <a:cxn ang="0">
                    <a:pos x="63" y="52"/>
                  </a:cxn>
                  <a:cxn ang="0">
                    <a:pos x="125" y="0"/>
                  </a:cxn>
                  <a:cxn ang="0">
                    <a:pos x="163" y="46"/>
                  </a:cxn>
                  <a:cxn ang="0">
                    <a:pos x="100" y="96"/>
                  </a:cxn>
                  <a:cxn ang="0">
                    <a:pos x="39" y="148"/>
                  </a:cxn>
                </a:cxnLst>
                <a:rect l="0" t="0" r="r" b="b"/>
                <a:pathLst>
                  <a:path w="163" h="148">
                    <a:moveTo>
                      <a:pt x="39" y="148"/>
                    </a:moveTo>
                    <a:lnTo>
                      <a:pt x="0" y="103"/>
                    </a:lnTo>
                    <a:lnTo>
                      <a:pt x="63" y="52"/>
                    </a:lnTo>
                    <a:lnTo>
                      <a:pt x="125" y="0"/>
                    </a:lnTo>
                    <a:lnTo>
                      <a:pt x="163" y="46"/>
                    </a:lnTo>
                    <a:lnTo>
                      <a:pt x="100" y="96"/>
                    </a:lnTo>
                    <a:lnTo>
                      <a:pt x="39" y="148"/>
                    </a:lnTo>
                    <a:close/>
                  </a:path>
                </a:pathLst>
              </a:custGeom>
              <a:solidFill>
                <a:srgbClr val="FF0000"/>
              </a:solidFill>
              <a:ln w="9525">
                <a:noFill/>
                <a:round/>
                <a:headEnd/>
                <a:tailEnd/>
              </a:ln>
            </p:spPr>
            <p:txBody>
              <a:bodyPr/>
              <a:lstStyle/>
              <a:p>
                <a:endParaRPr lang="ja-JP" altLang="en-US"/>
              </a:p>
            </p:txBody>
          </p:sp>
          <p:sp>
            <p:nvSpPr>
              <p:cNvPr id="1569" name="Freeform 1404"/>
              <p:cNvSpPr>
                <a:spLocks/>
              </p:cNvSpPr>
              <p:nvPr/>
            </p:nvSpPr>
            <p:spPr bwMode="auto">
              <a:xfrm>
                <a:off x="3611" y="2068"/>
                <a:ext cx="10" cy="7"/>
              </a:xfrm>
              <a:custGeom>
                <a:avLst/>
                <a:gdLst/>
                <a:ahLst/>
                <a:cxnLst>
                  <a:cxn ang="0">
                    <a:pos x="67" y="0"/>
                  </a:cxn>
                  <a:cxn ang="0">
                    <a:pos x="4" y="51"/>
                  </a:cxn>
                  <a:cxn ang="0">
                    <a:pos x="0" y="44"/>
                  </a:cxn>
                  <a:cxn ang="0">
                    <a:pos x="67" y="0"/>
                  </a:cxn>
                </a:cxnLst>
                <a:rect l="0" t="0" r="r" b="b"/>
                <a:pathLst>
                  <a:path w="67" h="51">
                    <a:moveTo>
                      <a:pt x="67" y="0"/>
                    </a:moveTo>
                    <a:lnTo>
                      <a:pt x="4" y="51"/>
                    </a:lnTo>
                    <a:lnTo>
                      <a:pt x="0" y="44"/>
                    </a:lnTo>
                    <a:lnTo>
                      <a:pt x="67" y="0"/>
                    </a:lnTo>
                    <a:close/>
                  </a:path>
                </a:pathLst>
              </a:custGeom>
              <a:solidFill>
                <a:srgbClr val="FF0000"/>
              </a:solidFill>
              <a:ln w="9525">
                <a:noFill/>
                <a:round/>
                <a:headEnd/>
                <a:tailEnd/>
              </a:ln>
            </p:spPr>
            <p:txBody>
              <a:bodyPr/>
              <a:lstStyle/>
              <a:p>
                <a:endParaRPr lang="ja-JP" altLang="en-US"/>
              </a:p>
            </p:txBody>
          </p:sp>
          <p:sp>
            <p:nvSpPr>
              <p:cNvPr id="1570" name="Freeform 1405"/>
              <p:cNvSpPr>
                <a:spLocks/>
              </p:cNvSpPr>
              <p:nvPr/>
            </p:nvSpPr>
            <p:spPr bwMode="auto">
              <a:xfrm>
                <a:off x="3606" y="2057"/>
                <a:ext cx="24" cy="17"/>
              </a:xfrm>
              <a:custGeom>
                <a:avLst/>
                <a:gdLst/>
                <a:ahLst/>
                <a:cxnLst>
                  <a:cxn ang="0">
                    <a:pos x="33" y="138"/>
                  </a:cxn>
                  <a:cxn ang="0">
                    <a:pos x="0" y="90"/>
                  </a:cxn>
                  <a:cxn ang="0">
                    <a:pos x="66" y="45"/>
                  </a:cxn>
                  <a:cxn ang="0">
                    <a:pos x="133" y="0"/>
                  </a:cxn>
                  <a:cxn ang="0">
                    <a:pos x="167" y="49"/>
                  </a:cxn>
                  <a:cxn ang="0">
                    <a:pos x="100" y="94"/>
                  </a:cxn>
                  <a:cxn ang="0">
                    <a:pos x="33" y="138"/>
                  </a:cxn>
                </a:cxnLst>
                <a:rect l="0" t="0" r="r" b="b"/>
                <a:pathLst>
                  <a:path w="167" h="138">
                    <a:moveTo>
                      <a:pt x="33" y="138"/>
                    </a:moveTo>
                    <a:lnTo>
                      <a:pt x="0" y="90"/>
                    </a:lnTo>
                    <a:lnTo>
                      <a:pt x="66" y="45"/>
                    </a:lnTo>
                    <a:lnTo>
                      <a:pt x="133" y="0"/>
                    </a:lnTo>
                    <a:lnTo>
                      <a:pt x="167" y="49"/>
                    </a:lnTo>
                    <a:lnTo>
                      <a:pt x="100" y="94"/>
                    </a:lnTo>
                    <a:lnTo>
                      <a:pt x="33" y="138"/>
                    </a:lnTo>
                    <a:close/>
                  </a:path>
                </a:pathLst>
              </a:custGeom>
              <a:solidFill>
                <a:srgbClr val="FF0000"/>
              </a:solidFill>
              <a:ln w="9525">
                <a:noFill/>
                <a:round/>
                <a:headEnd/>
                <a:tailEnd/>
              </a:ln>
            </p:spPr>
            <p:txBody>
              <a:bodyPr/>
              <a:lstStyle/>
              <a:p>
                <a:endParaRPr lang="ja-JP" altLang="en-US"/>
              </a:p>
            </p:txBody>
          </p:sp>
          <p:sp>
            <p:nvSpPr>
              <p:cNvPr id="1571" name="Freeform 1406"/>
              <p:cNvSpPr>
                <a:spLocks/>
              </p:cNvSpPr>
              <p:nvPr/>
            </p:nvSpPr>
            <p:spPr bwMode="auto">
              <a:xfrm>
                <a:off x="3606" y="2062"/>
                <a:ext cx="10" cy="6"/>
              </a:xfrm>
              <a:custGeom>
                <a:avLst/>
                <a:gdLst/>
                <a:ahLst/>
                <a:cxnLst>
                  <a:cxn ang="0">
                    <a:pos x="70" y="0"/>
                  </a:cxn>
                  <a:cxn ang="0">
                    <a:pos x="4" y="45"/>
                  </a:cxn>
                  <a:cxn ang="0">
                    <a:pos x="0" y="39"/>
                  </a:cxn>
                  <a:cxn ang="0">
                    <a:pos x="70" y="0"/>
                  </a:cxn>
                </a:cxnLst>
                <a:rect l="0" t="0" r="r" b="b"/>
                <a:pathLst>
                  <a:path w="70" h="45">
                    <a:moveTo>
                      <a:pt x="70" y="0"/>
                    </a:moveTo>
                    <a:lnTo>
                      <a:pt x="4" y="45"/>
                    </a:lnTo>
                    <a:lnTo>
                      <a:pt x="0" y="39"/>
                    </a:lnTo>
                    <a:lnTo>
                      <a:pt x="70" y="0"/>
                    </a:lnTo>
                    <a:close/>
                  </a:path>
                </a:pathLst>
              </a:custGeom>
              <a:solidFill>
                <a:srgbClr val="FF0000"/>
              </a:solidFill>
              <a:ln w="9525">
                <a:noFill/>
                <a:round/>
                <a:headEnd/>
                <a:tailEnd/>
              </a:ln>
            </p:spPr>
            <p:txBody>
              <a:bodyPr/>
              <a:lstStyle/>
              <a:p>
                <a:endParaRPr lang="ja-JP" altLang="en-US"/>
              </a:p>
            </p:txBody>
          </p:sp>
          <p:sp>
            <p:nvSpPr>
              <p:cNvPr id="1572" name="Freeform 1407"/>
              <p:cNvSpPr>
                <a:spLocks/>
              </p:cNvSpPr>
              <p:nvPr/>
            </p:nvSpPr>
            <p:spPr bwMode="auto">
              <a:xfrm>
                <a:off x="3602" y="2051"/>
                <a:ext cx="24" cy="16"/>
              </a:xfrm>
              <a:custGeom>
                <a:avLst/>
                <a:gdLst/>
                <a:ahLst/>
                <a:cxnLst>
                  <a:cxn ang="0">
                    <a:pos x="30" y="130"/>
                  </a:cxn>
                  <a:cxn ang="0">
                    <a:pos x="0" y="78"/>
                  </a:cxn>
                  <a:cxn ang="0">
                    <a:pos x="71" y="39"/>
                  </a:cxn>
                  <a:cxn ang="0">
                    <a:pos x="141" y="0"/>
                  </a:cxn>
                  <a:cxn ang="0">
                    <a:pos x="171" y="53"/>
                  </a:cxn>
                  <a:cxn ang="0">
                    <a:pos x="100" y="91"/>
                  </a:cxn>
                  <a:cxn ang="0">
                    <a:pos x="30" y="130"/>
                  </a:cxn>
                </a:cxnLst>
                <a:rect l="0" t="0" r="r" b="b"/>
                <a:pathLst>
                  <a:path w="171" h="130">
                    <a:moveTo>
                      <a:pt x="30" y="130"/>
                    </a:moveTo>
                    <a:lnTo>
                      <a:pt x="0" y="78"/>
                    </a:lnTo>
                    <a:lnTo>
                      <a:pt x="71" y="39"/>
                    </a:lnTo>
                    <a:lnTo>
                      <a:pt x="141" y="0"/>
                    </a:lnTo>
                    <a:lnTo>
                      <a:pt x="171" y="53"/>
                    </a:lnTo>
                    <a:lnTo>
                      <a:pt x="100" y="91"/>
                    </a:lnTo>
                    <a:lnTo>
                      <a:pt x="30" y="130"/>
                    </a:lnTo>
                    <a:close/>
                  </a:path>
                </a:pathLst>
              </a:custGeom>
              <a:solidFill>
                <a:srgbClr val="FF0000"/>
              </a:solidFill>
              <a:ln w="9525">
                <a:noFill/>
                <a:round/>
                <a:headEnd/>
                <a:tailEnd/>
              </a:ln>
            </p:spPr>
            <p:txBody>
              <a:bodyPr/>
              <a:lstStyle/>
              <a:p>
                <a:endParaRPr lang="ja-JP" altLang="en-US"/>
              </a:p>
            </p:txBody>
          </p:sp>
          <p:sp>
            <p:nvSpPr>
              <p:cNvPr id="1573" name="Freeform 1408"/>
              <p:cNvSpPr>
                <a:spLocks/>
              </p:cNvSpPr>
              <p:nvPr/>
            </p:nvSpPr>
            <p:spPr bwMode="auto">
              <a:xfrm>
                <a:off x="3601" y="2056"/>
                <a:ext cx="11" cy="4"/>
              </a:xfrm>
              <a:custGeom>
                <a:avLst/>
                <a:gdLst/>
                <a:ahLst/>
                <a:cxnLst>
                  <a:cxn ang="0">
                    <a:pos x="74" y="0"/>
                  </a:cxn>
                  <a:cxn ang="0">
                    <a:pos x="3" y="39"/>
                  </a:cxn>
                  <a:cxn ang="0">
                    <a:pos x="0" y="33"/>
                  </a:cxn>
                  <a:cxn ang="0">
                    <a:pos x="74" y="0"/>
                  </a:cxn>
                </a:cxnLst>
                <a:rect l="0" t="0" r="r" b="b"/>
                <a:pathLst>
                  <a:path w="74" h="39">
                    <a:moveTo>
                      <a:pt x="74" y="0"/>
                    </a:moveTo>
                    <a:lnTo>
                      <a:pt x="3" y="39"/>
                    </a:lnTo>
                    <a:lnTo>
                      <a:pt x="0" y="33"/>
                    </a:lnTo>
                    <a:lnTo>
                      <a:pt x="74" y="0"/>
                    </a:lnTo>
                    <a:close/>
                  </a:path>
                </a:pathLst>
              </a:custGeom>
              <a:solidFill>
                <a:srgbClr val="FF0000"/>
              </a:solidFill>
              <a:ln w="9525">
                <a:noFill/>
                <a:round/>
                <a:headEnd/>
                <a:tailEnd/>
              </a:ln>
            </p:spPr>
            <p:txBody>
              <a:bodyPr/>
              <a:lstStyle/>
              <a:p>
                <a:endParaRPr lang="ja-JP" altLang="en-US"/>
              </a:p>
            </p:txBody>
          </p:sp>
          <p:sp>
            <p:nvSpPr>
              <p:cNvPr id="1574" name="Freeform 1409"/>
              <p:cNvSpPr>
                <a:spLocks/>
              </p:cNvSpPr>
              <p:nvPr/>
            </p:nvSpPr>
            <p:spPr bwMode="auto">
              <a:xfrm>
                <a:off x="3598" y="2045"/>
                <a:ext cx="24" cy="15"/>
              </a:xfrm>
              <a:custGeom>
                <a:avLst/>
                <a:gdLst/>
                <a:ahLst/>
                <a:cxnLst>
                  <a:cxn ang="0">
                    <a:pos x="25" y="121"/>
                  </a:cxn>
                  <a:cxn ang="0">
                    <a:pos x="0" y="65"/>
                  </a:cxn>
                  <a:cxn ang="0">
                    <a:pos x="75" y="33"/>
                  </a:cxn>
                  <a:cxn ang="0">
                    <a:pos x="149" y="0"/>
                  </a:cxn>
                  <a:cxn ang="0">
                    <a:pos x="174" y="55"/>
                  </a:cxn>
                  <a:cxn ang="0">
                    <a:pos x="99" y="88"/>
                  </a:cxn>
                  <a:cxn ang="0">
                    <a:pos x="25" y="121"/>
                  </a:cxn>
                </a:cxnLst>
                <a:rect l="0" t="0" r="r" b="b"/>
                <a:pathLst>
                  <a:path w="174" h="121">
                    <a:moveTo>
                      <a:pt x="25" y="121"/>
                    </a:moveTo>
                    <a:lnTo>
                      <a:pt x="0" y="65"/>
                    </a:lnTo>
                    <a:lnTo>
                      <a:pt x="75" y="33"/>
                    </a:lnTo>
                    <a:lnTo>
                      <a:pt x="149" y="0"/>
                    </a:lnTo>
                    <a:lnTo>
                      <a:pt x="174" y="55"/>
                    </a:lnTo>
                    <a:lnTo>
                      <a:pt x="99" y="88"/>
                    </a:lnTo>
                    <a:lnTo>
                      <a:pt x="25" y="121"/>
                    </a:lnTo>
                    <a:close/>
                  </a:path>
                </a:pathLst>
              </a:custGeom>
              <a:solidFill>
                <a:srgbClr val="FF0000"/>
              </a:solidFill>
              <a:ln w="9525">
                <a:noFill/>
                <a:round/>
                <a:headEnd/>
                <a:tailEnd/>
              </a:ln>
            </p:spPr>
            <p:txBody>
              <a:bodyPr/>
              <a:lstStyle/>
              <a:p>
                <a:endParaRPr lang="ja-JP" altLang="en-US"/>
              </a:p>
            </p:txBody>
          </p:sp>
          <p:sp>
            <p:nvSpPr>
              <p:cNvPr id="1575" name="Freeform 1410"/>
              <p:cNvSpPr>
                <a:spLocks/>
              </p:cNvSpPr>
              <p:nvPr/>
            </p:nvSpPr>
            <p:spPr bwMode="auto">
              <a:xfrm>
                <a:off x="3597" y="2049"/>
                <a:ext cx="11" cy="4"/>
              </a:xfrm>
              <a:custGeom>
                <a:avLst/>
                <a:gdLst/>
                <a:ahLst/>
                <a:cxnLst>
                  <a:cxn ang="0">
                    <a:pos x="77" y="0"/>
                  </a:cxn>
                  <a:cxn ang="0">
                    <a:pos x="2" y="32"/>
                  </a:cxn>
                  <a:cxn ang="0">
                    <a:pos x="0" y="25"/>
                  </a:cxn>
                  <a:cxn ang="0">
                    <a:pos x="77" y="0"/>
                  </a:cxn>
                </a:cxnLst>
                <a:rect l="0" t="0" r="r" b="b"/>
                <a:pathLst>
                  <a:path w="77" h="32">
                    <a:moveTo>
                      <a:pt x="77" y="0"/>
                    </a:moveTo>
                    <a:lnTo>
                      <a:pt x="2" y="32"/>
                    </a:lnTo>
                    <a:lnTo>
                      <a:pt x="0" y="25"/>
                    </a:lnTo>
                    <a:lnTo>
                      <a:pt x="77" y="0"/>
                    </a:lnTo>
                    <a:close/>
                  </a:path>
                </a:pathLst>
              </a:custGeom>
              <a:solidFill>
                <a:srgbClr val="FF0000"/>
              </a:solidFill>
              <a:ln w="9525">
                <a:noFill/>
                <a:round/>
                <a:headEnd/>
                <a:tailEnd/>
              </a:ln>
            </p:spPr>
            <p:txBody>
              <a:bodyPr/>
              <a:lstStyle/>
              <a:p>
                <a:endParaRPr lang="ja-JP" altLang="en-US"/>
              </a:p>
            </p:txBody>
          </p:sp>
          <p:sp>
            <p:nvSpPr>
              <p:cNvPr id="1576" name="Freeform 1411"/>
              <p:cNvSpPr>
                <a:spLocks/>
              </p:cNvSpPr>
              <p:nvPr/>
            </p:nvSpPr>
            <p:spPr bwMode="auto">
              <a:xfrm>
                <a:off x="3594" y="2038"/>
                <a:ext cx="25" cy="14"/>
              </a:xfrm>
              <a:custGeom>
                <a:avLst/>
                <a:gdLst/>
                <a:ahLst/>
                <a:cxnLst>
                  <a:cxn ang="0">
                    <a:pos x="20" y="109"/>
                  </a:cxn>
                  <a:cxn ang="0">
                    <a:pos x="0" y="50"/>
                  </a:cxn>
                  <a:cxn ang="0">
                    <a:pos x="78" y="25"/>
                  </a:cxn>
                  <a:cxn ang="0">
                    <a:pos x="154" y="0"/>
                  </a:cxn>
                  <a:cxn ang="0">
                    <a:pos x="173" y="59"/>
                  </a:cxn>
                  <a:cxn ang="0">
                    <a:pos x="97" y="84"/>
                  </a:cxn>
                  <a:cxn ang="0">
                    <a:pos x="20" y="109"/>
                  </a:cxn>
                </a:cxnLst>
                <a:rect l="0" t="0" r="r" b="b"/>
                <a:pathLst>
                  <a:path w="173" h="109">
                    <a:moveTo>
                      <a:pt x="20" y="109"/>
                    </a:moveTo>
                    <a:lnTo>
                      <a:pt x="0" y="50"/>
                    </a:lnTo>
                    <a:lnTo>
                      <a:pt x="78" y="25"/>
                    </a:lnTo>
                    <a:lnTo>
                      <a:pt x="154" y="0"/>
                    </a:lnTo>
                    <a:lnTo>
                      <a:pt x="173" y="59"/>
                    </a:lnTo>
                    <a:lnTo>
                      <a:pt x="97" y="84"/>
                    </a:lnTo>
                    <a:lnTo>
                      <a:pt x="20" y="109"/>
                    </a:lnTo>
                    <a:close/>
                  </a:path>
                </a:pathLst>
              </a:custGeom>
              <a:solidFill>
                <a:srgbClr val="FF0000"/>
              </a:solidFill>
              <a:ln w="9525">
                <a:noFill/>
                <a:round/>
                <a:headEnd/>
                <a:tailEnd/>
              </a:ln>
            </p:spPr>
            <p:txBody>
              <a:bodyPr/>
              <a:lstStyle/>
              <a:p>
                <a:endParaRPr lang="ja-JP" altLang="en-US"/>
              </a:p>
            </p:txBody>
          </p:sp>
          <p:sp>
            <p:nvSpPr>
              <p:cNvPr id="1577" name="Freeform 1412"/>
              <p:cNvSpPr>
                <a:spLocks/>
              </p:cNvSpPr>
              <p:nvPr/>
            </p:nvSpPr>
            <p:spPr bwMode="auto">
              <a:xfrm>
                <a:off x="3594" y="2041"/>
                <a:ext cx="12" cy="4"/>
              </a:xfrm>
              <a:custGeom>
                <a:avLst/>
                <a:gdLst/>
                <a:ahLst/>
                <a:cxnLst>
                  <a:cxn ang="0">
                    <a:pos x="79" y="0"/>
                  </a:cxn>
                  <a:cxn ang="0">
                    <a:pos x="1" y="25"/>
                  </a:cxn>
                  <a:cxn ang="0">
                    <a:pos x="0" y="19"/>
                  </a:cxn>
                  <a:cxn ang="0">
                    <a:pos x="79" y="0"/>
                  </a:cxn>
                </a:cxnLst>
                <a:rect l="0" t="0" r="r" b="b"/>
                <a:pathLst>
                  <a:path w="79" h="25">
                    <a:moveTo>
                      <a:pt x="79" y="0"/>
                    </a:moveTo>
                    <a:lnTo>
                      <a:pt x="1" y="25"/>
                    </a:lnTo>
                    <a:lnTo>
                      <a:pt x="0" y="19"/>
                    </a:lnTo>
                    <a:lnTo>
                      <a:pt x="79" y="0"/>
                    </a:lnTo>
                    <a:close/>
                  </a:path>
                </a:pathLst>
              </a:custGeom>
              <a:solidFill>
                <a:srgbClr val="FF0000"/>
              </a:solidFill>
              <a:ln w="9525">
                <a:noFill/>
                <a:round/>
                <a:headEnd/>
                <a:tailEnd/>
              </a:ln>
            </p:spPr>
            <p:txBody>
              <a:bodyPr/>
              <a:lstStyle/>
              <a:p>
                <a:endParaRPr lang="ja-JP" altLang="en-US"/>
              </a:p>
            </p:txBody>
          </p:sp>
        </p:grpSp>
        <p:grpSp>
          <p:nvGrpSpPr>
            <p:cNvPr id="212" name="Group 1614"/>
            <p:cNvGrpSpPr>
              <a:grpSpLocks/>
            </p:cNvGrpSpPr>
            <p:nvPr/>
          </p:nvGrpSpPr>
          <p:grpSpPr bwMode="auto">
            <a:xfrm>
              <a:off x="3287" y="2009"/>
              <a:ext cx="492" cy="481"/>
              <a:chOff x="3287" y="1929"/>
              <a:chExt cx="492" cy="481"/>
            </a:xfrm>
          </p:grpSpPr>
          <p:sp>
            <p:nvSpPr>
              <p:cNvPr id="1178" name="Freeform 1414"/>
              <p:cNvSpPr>
                <a:spLocks/>
              </p:cNvSpPr>
              <p:nvPr/>
            </p:nvSpPr>
            <p:spPr bwMode="auto">
              <a:xfrm>
                <a:off x="3592" y="2032"/>
                <a:ext cx="25" cy="12"/>
              </a:xfrm>
              <a:custGeom>
                <a:avLst/>
                <a:gdLst/>
                <a:ahLst/>
                <a:cxnLst>
                  <a:cxn ang="0">
                    <a:pos x="15" y="97"/>
                  </a:cxn>
                  <a:cxn ang="0">
                    <a:pos x="0" y="36"/>
                  </a:cxn>
                  <a:cxn ang="0">
                    <a:pos x="79" y="18"/>
                  </a:cxn>
                  <a:cxn ang="0">
                    <a:pos x="157" y="0"/>
                  </a:cxn>
                  <a:cxn ang="0">
                    <a:pos x="172" y="60"/>
                  </a:cxn>
                  <a:cxn ang="0">
                    <a:pos x="94" y="78"/>
                  </a:cxn>
                  <a:cxn ang="0">
                    <a:pos x="15" y="97"/>
                  </a:cxn>
                </a:cxnLst>
                <a:rect l="0" t="0" r="r" b="b"/>
                <a:pathLst>
                  <a:path w="172" h="97">
                    <a:moveTo>
                      <a:pt x="15" y="97"/>
                    </a:moveTo>
                    <a:lnTo>
                      <a:pt x="0" y="36"/>
                    </a:lnTo>
                    <a:lnTo>
                      <a:pt x="79" y="18"/>
                    </a:lnTo>
                    <a:lnTo>
                      <a:pt x="157" y="0"/>
                    </a:lnTo>
                    <a:lnTo>
                      <a:pt x="172" y="60"/>
                    </a:lnTo>
                    <a:lnTo>
                      <a:pt x="94" y="78"/>
                    </a:lnTo>
                    <a:lnTo>
                      <a:pt x="15" y="97"/>
                    </a:lnTo>
                    <a:close/>
                  </a:path>
                </a:pathLst>
              </a:custGeom>
              <a:solidFill>
                <a:srgbClr val="FF0000"/>
              </a:solidFill>
              <a:ln w="9525">
                <a:noFill/>
                <a:round/>
                <a:headEnd/>
                <a:tailEnd/>
              </a:ln>
            </p:spPr>
            <p:txBody>
              <a:bodyPr/>
              <a:lstStyle/>
              <a:p>
                <a:endParaRPr lang="ja-JP" altLang="en-US"/>
              </a:p>
            </p:txBody>
          </p:sp>
          <p:sp>
            <p:nvSpPr>
              <p:cNvPr id="1179" name="Freeform 1415"/>
              <p:cNvSpPr>
                <a:spLocks/>
              </p:cNvSpPr>
              <p:nvPr/>
            </p:nvSpPr>
            <p:spPr bwMode="auto">
              <a:xfrm>
                <a:off x="3592" y="2034"/>
                <a:ext cx="11" cy="2"/>
              </a:xfrm>
              <a:custGeom>
                <a:avLst/>
                <a:gdLst/>
                <a:ahLst/>
                <a:cxnLst>
                  <a:cxn ang="0">
                    <a:pos x="80" y="0"/>
                  </a:cxn>
                  <a:cxn ang="0">
                    <a:pos x="1" y="18"/>
                  </a:cxn>
                  <a:cxn ang="0">
                    <a:pos x="0" y="10"/>
                  </a:cxn>
                  <a:cxn ang="0">
                    <a:pos x="80" y="0"/>
                  </a:cxn>
                </a:cxnLst>
                <a:rect l="0" t="0" r="r" b="b"/>
                <a:pathLst>
                  <a:path w="80" h="18">
                    <a:moveTo>
                      <a:pt x="80" y="0"/>
                    </a:moveTo>
                    <a:lnTo>
                      <a:pt x="1" y="18"/>
                    </a:lnTo>
                    <a:lnTo>
                      <a:pt x="0" y="10"/>
                    </a:lnTo>
                    <a:lnTo>
                      <a:pt x="80" y="0"/>
                    </a:lnTo>
                    <a:close/>
                  </a:path>
                </a:pathLst>
              </a:custGeom>
              <a:solidFill>
                <a:srgbClr val="FF0000"/>
              </a:solidFill>
              <a:ln w="9525">
                <a:noFill/>
                <a:round/>
                <a:headEnd/>
                <a:tailEnd/>
              </a:ln>
            </p:spPr>
            <p:txBody>
              <a:bodyPr/>
              <a:lstStyle/>
              <a:p>
                <a:endParaRPr lang="ja-JP" altLang="en-US"/>
              </a:p>
            </p:txBody>
          </p:sp>
          <p:sp>
            <p:nvSpPr>
              <p:cNvPr id="1180" name="Freeform 1416"/>
              <p:cNvSpPr>
                <a:spLocks/>
              </p:cNvSpPr>
              <p:nvPr/>
            </p:nvSpPr>
            <p:spPr bwMode="auto">
              <a:xfrm>
                <a:off x="3591" y="2025"/>
                <a:ext cx="24" cy="10"/>
              </a:xfrm>
              <a:custGeom>
                <a:avLst/>
                <a:gdLst/>
                <a:ahLst/>
                <a:cxnLst>
                  <a:cxn ang="0">
                    <a:pos x="8" y="84"/>
                  </a:cxn>
                  <a:cxn ang="0">
                    <a:pos x="0" y="22"/>
                  </a:cxn>
                  <a:cxn ang="0">
                    <a:pos x="79" y="10"/>
                  </a:cxn>
                  <a:cxn ang="0">
                    <a:pos x="159" y="0"/>
                  </a:cxn>
                  <a:cxn ang="0">
                    <a:pos x="168" y="62"/>
                  </a:cxn>
                  <a:cxn ang="0">
                    <a:pos x="88" y="74"/>
                  </a:cxn>
                  <a:cxn ang="0">
                    <a:pos x="8" y="84"/>
                  </a:cxn>
                </a:cxnLst>
                <a:rect l="0" t="0" r="r" b="b"/>
                <a:pathLst>
                  <a:path w="168" h="84">
                    <a:moveTo>
                      <a:pt x="8" y="84"/>
                    </a:moveTo>
                    <a:lnTo>
                      <a:pt x="0" y="22"/>
                    </a:lnTo>
                    <a:lnTo>
                      <a:pt x="79" y="10"/>
                    </a:lnTo>
                    <a:lnTo>
                      <a:pt x="159" y="0"/>
                    </a:lnTo>
                    <a:lnTo>
                      <a:pt x="168" y="62"/>
                    </a:lnTo>
                    <a:lnTo>
                      <a:pt x="88" y="74"/>
                    </a:lnTo>
                    <a:lnTo>
                      <a:pt x="8" y="84"/>
                    </a:lnTo>
                    <a:close/>
                  </a:path>
                </a:pathLst>
              </a:custGeom>
              <a:solidFill>
                <a:srgbClr val="FF0000"/>
              </a:solidFill>
              <a:ln w="9525">
                <a:noFill/>
                <a:round/>
                <a:headEnd/>
                <a:tailEnd/>
              </a:ln>
            </p:spPr>
            <p:txBody>
              <a:bodyPr/>
              <a:lstStyle/>
              <a:p>
                <a:endParaRPr lang="ja-JP" altLang="en-US"/>
              </a:p>
            </p:txBody>
          </p:sp>
          <p:sp>
            <p:nvSpPr>
              <p:cNvPr id="1181" name="Freeform 1417"/>
              <p:cNvSpPr>
                <a:spLocks/>
              </p:cNvSpPr>
              <p:nvPr/>
            </p:nvSpPr>
            <p:spPr bwMode="auto">
              <a:xfrm>
                <a:off x="3591" y="2026"/>
                <a:ext cx="11" cy="1"/>
              </a:xfrm>
              <a:custGeom>
                <a:avLst/>
                <a:gdLst/>
                <a:ahLst/>
                <a:cxnLst>
                  <a:cxn ang="0">
                    <a:pos x="80" y="0"/>
                  </a:cxn>
                  <a:cxn ang="0">
                    <a:pos x="1" y="12"/>
                  </a:cxn>
                  <a:cxn ang="0">
                    <a:pos x="0" y="5"/>
                  </a:cxn>
                  <a:cxn ang="0">
                    <a:pos x="80" y="0"/>
                  </a:cxn>
                </a:cxnLst>
                <a:rect l="0" t="0" r="r" b="b"/>
                <a:pathLst>
                  <a:path w="80" h="12">
                    <a:moveTo>
                      <a:pt x="80" y="0"/>
                    </a:moveTo>
                    <a:lnTo>
                      <a:pt x="1" y="12"/>
                    </a:lnTo>
                    <a:lnTo>
                      <a:pt x="0" y="5"/>
                    </a:lnTo>
                    <a:lnTo>
                      <a:pt x="80" y="0"/>
                    </a:lnTo>
                    <a:close/>
                  </a:path>
                </a:pathLst>
              </a:custGeom>
              <a:solidFill>
                <a:srgbClr val="FF0000"/>
              </a:solidFill>
              <a:ln w="9525">
                <a:noFill/>
                <a:round/>
                <a:headEnd/>
                <a:tailEnd/>
              </a:ln>
            </p:spPr>
            <p:txBody>
              <a:bodyPr/>
              <a:lstStyle/>
              <a:p>
                <a:endParaRPr lang="ja-JP" altLang="en-US"/>
              </a:p>
            </p:txBody>
          </p:sp>
          <p:sp>
            <p:nvSpPr>
              <p:cNvPr id="1182" name="Freeform 1418"/>
              <p:cNvSpPr>
                <a:spLocks/>
              </p:cNvSpPr>
              <p:nvPr/>
            </p:nvSpPr>
            <p:spPr bwMode="auto">
              <a:xfrm>
                <a:off x="3590" y="2017"/>
                <a:ext cx="24" cy="9"/>
              </a:xfrm>
              <a:custGeom>
                <a:avLst/>
                <a:gdLst/>
                <a:ahLst/>
                <a:cxnLst>
                  <a:cxn ang="0">
                    <a:pos x="4" y="72"/>
                  </a:cxn>
                  <a:cxn ang="0">
                    <a:pos x="0" y="6"/>
                  </a:cxn>
                  <a:cxn ang="0">
                    <a:pos x="81" y="3"/>
                  </a:cxn>
                  <a:cxn ang="0">
                    <a:pos x="162" y="0"/>
                  </a:cxn>
                  <a:cxn ang="0">
                    <a:pos x="165" y="64"/>
                  </a:cxn>
                  <a:cxn ang="0">
                    <a:pos x="84" y="67"/>
                  </a:cxn>
                  <a:cxn ang="0">
                    <a:pos x="4" y="72"/>
                  </a:cxn>
                </a:cxnLst>
                <a:rect l="0" t="0" r="r" b="b"/>
                <a:pathLst>
                  <a:path w="165" h="72">
                    <a:moveTo>
                      <a:pt x="4" y="72"/>
                    </a:moveTo>
                    <a:lnTo>
                      <a:pt x="0" y="6"/>
                    </a:lnTo>
                    <a:lnTo>
                      <a:pt x="81" y="3"/>
                    </a:lnTo>
                    <a:lnTo>
                      <a:pt x="162" y="0"/>
                    </a:lnTo>
                    <a:lnTo>
                      <a:pt x="165" y="64"/>
                    </a:lnTo>
                    <a:lnTo>
                      <a:pt x="84" y="67"/>
                    </a:lnTo>
                    <a:lnTo>
                      <a:pt x="4" y="72"/>
                    </a:lnTo>
                    <a:close/>
                  </a:path>
                </a:pathLst>
              </a:custGeom>
              <a:solidFill>
                <a:srgbClr val="FF0000"/>
              </a:solidFill>
              <a:ln w="9525">
                <a:noFill/>
                <a:round/>
                <a:headEnd/>
                <a:tailEnd/>
              </a:ln>
            </p:spPr>
            <p:txBody>
              <a:bodyPr/>
              <a:lstStyle/>
              <a:p>
                <a:endParaRPr lang="ja-JP" altLang="en-US"/>
              </a:p>
            </p:txBody>
          </p:sp>
          <p:sp>
            <p:nvSpPr>
              <p:cNvPr id="1183" name="Freeform 1419"/>
              <p:cNvSpPr>
                <a:spLocks/>
              </p:cNvSpPr>
              <p:nvPr/>
            </p:nvSpPr>
            <p:spPr bwMode="auto">
              <a:xfrm>
                <a:off x="3590" y="2017"/>
                <a:ext cx="12" cy="1"/>
              </a:xfrm>
              <a:custGeom>
                <a:avLst/>
                <a:gdLst/>
                <a:ahLst/>
                <a:cxnLst>
                  <a:cxn ang="0">
                    <a:pos x="81" y="3"/>
                  </a:cxn>
                  <a:cxn ang="0">
                    <a:pos x="0" y="6"/>
                  </a:cxn>
                  <a:cxn ang="0">
                    <a:pos x="0" y="0"/>
                  </a:cxn>
                  <a:cxn ang="0">
                    <a:pos x="81" y="3"/>
                  </a:cxn>
                </a:cxnLst>
                <a:rect l="0" t="0" r="r" b="b"/>
                <a:pathLst>
                  <a:path w="81" h="6">
                    <a:moveTo>
                      <a:pt x="81" y="3"/>
                    </a:moveTo>
                    <a:lnTo>
                      <a:pt x="0" y="6"/>
                    </a:lnTo>
                    <a:lnTo>
                      <a:pt x="0" y="0"/>
                    </a:lnTo>
                    <a:lnTo>
                      <a:pt x="81" y="3"/>
                    </a:lnTo>
                    <a:close/>
                  </a:path>
                </a:pathLst>
              </a:custGeom>
              <a:solidFill>
                <a:srgbClr val="FF0000"/>
              </a:solidFill>
              <a:ln w="9525">
                <a:noFill/>
                <a:round/>
                <a:headEnd/>
                <a:tailEnd/>
              </a:ln>
            </p:spPr>
            <p:txBody>
              <a:bodyPr/>
              <a:lstStyle/>
              <a:p>
                <a:endParaRPr lang="ja-JP" altLang="en-US"/>
              </a:p>
            </p:txBody>
          </p:sp>
          <p:sp>
            <p:nvSpPr>
              <p:cNvPr id="1184" name="Freeform 1420"/>
              <p:cNvSpPr>
                <a:spLocks/>
              </p:cNvSpPr>
              <p:nvPr/>
            </p:nvSpPr>
            <p:spPr bwMode="auto">
              <a:xfrm>
                <a:off x="3590" y="2009"/>
                <a:ext cx="24" cy="9"/>
              </a:xfrm>
              <a:custGeom>
                <a:avLst/>
                <a:gdLst/>
                <a:ahLst/>
                <a:cxnLst>
                  <a:cxn ang="0">
                    <a:pos x="0" y="65"/>
                  </a:cxn>
                  <a:cxn ang="0">
                    <a:pos x="4" y="0"/>
                  </a:cxn>
                  <a:cxn ang="0">
                    <a:pos x="84" y="4"/>
                  </a:cxn>
                  <a:cxn ang="0">
                    <a:pos x="165" y="7"/>
                  </a:cxn>
                  <a:cxn ang="0">
                    <a:pos x="162" y="71"/>
                  </a:cxn>
                  <a:cxn ang="0">
                    <a:pos x="81" y="68"/>
                  </a:cxn>
                  <a:cxn ang="0">
                    <a:pos x="0" y="65"/>
                  </a:cxn>
                </a:cxnLst>
                <a:rect l="0" t="0" r="r" b="b"/>
                <a:pathLst>
                  <a:path w="165" h="71">
                    <a:moveTo>
                      <a:pt x="0" y="65"/>
                    </a:moveTo>
                    <a:lnTo>
                      <a:pt x="4" y="0"/>
                    </a:lnTo>
                    <a:lnTo>
                      <a:pt x="84" y="4"/>
                    </a:lnTo>
                    <a:lnTo>
                      <a:pt x="165" y="7"/>
                    </a:lnTo>
                    <a:lnTo>
                      <a:pt x="162" y="71"/>
                    </a:lnTo>
                    <a:lnTo>
                      <a:pt x="81" y="68"/>
                    </a:lnTo>
                    <a:lnTo>
                      <a:pt x="0" y="65"/>
                    </a:lnTo>
                    <a:close/>
                  </a:path>
                </a:pathLst>
              </a:custGeom>
              <a:solidFill>
                <a:srgbClr val="FF0000"/>
              </a:solidFill>
              <a:ln w="9525">
                <a:noFill/>
                <a:round/>
                <a:headEnd/>
                <a:tailEnd/>
              </a:ln>
            </p:spPr>
            <p:txBody>
              <a:bodyPr/>
              <a:lstStyle/>
              <a:p>
                <a:endParaRPr lang="ja-JP" altLang="en-US"/>
              </a:p>
            </p:txBody>
          </p:sp>
          <p:sp>
            <p:nvSpPr>
              <p:cNvPr id="1185" name="Freeform 1421"/>
              <p:cNvSpPr>
                <a:spLocks/>
              </p:cNvSpPr>
              <p:nvPr/>
            </p:nvSpPr>
            <p:spPr bwMode="auto">
              <a:xfrm>
                <a:off x="3591" y="2008"/>
                <a:ext cx="11" cy="2"/>
              </a:xfrm>
              <a:custGeom>
                <a:avLst/>
                <a:gdLst/>
                <a:ahLst/>
                <a:cxnLst>
                  <a:cxn ang="0">
                    <a:pos x="80" y="12"/>
                  </a:cxn>
                  <a:cxn ang="0">
                    <a:pos x="0" y="8"/>
                  </a:cxn>
                  <a:cxn ang="0">
                    <a:pos x="1" y="0"/>
                  </a:cxn>
                  <a:cxn ang="0">
                    <a:pos x="80" y="12"/>
                  </a:cxn>
                </a:cxnLst>
                <a:rect l="0" t="0" r="r" b="b"/>
                <a:pathLst>
                  <a:path w="80" h="12">
                    <a:moveTo>
                      <a:pt x="80" y="12"/>
                    </a:moveTo>
                    <a:lnTo>
                      <a:pt x="0" y="8"/>
                    </a:lnTo>
                    <a:lnTo>
                      <a:pt x="1" y="0"/>
                    </a:lnTo>
                    <a:lnTo>
                      <a:pt x="80" y="12"/>
                    </a:lnTo>
                    <a:close/>
                  </a:path>
                </a:pathLst>
              </a:custGeom>
              <a:solidFill>
                <a:srgbClr val="FF0000"/>
              </a:solidFill>
              <a:ln w="9525">
                <a:noFill/>
                <a:round/>
                <a:headEnd/>
                <a:tailEnd/>
              </a:ln>
            </p:spPr>
            <p:txBody>
              <a:bodyPr/>
              <a:lstStyle/>
              <a:p>
                <a:endParaRPr lang="ja-JP" altLang="en-US"/>
              </a:p>
            </p:txBody>
          </p:sp>
          <p:sp>
            <p:nvSpPr>
              <p:cNvPr id="1186" name="Freeform 1422"/>
              <p:cNvSpPr>
                <a:spLocks/>
              </p:cNvSpPr>
              <p:nvPr/>
            </p:nvSpPr>
            <p:spPr bwMode="auto">
              <a:xfrm>
                <a:off x="3591" y="2001"/>
                <a:ext cx="24" cy="10"/>
              </a:xfrm>
              <a:custGeom>
                <a:avLst/>
                <a:gdLst/>
                <a:ahLst/>
                <a:cxnLst>
                  <a:cxn ang="0">
                    <a:pos x="0" y="62"/>
                  </a:cxn>
                  <a:cxn ang="0">
                    <a:pos x="8" y="0"/>
                  </a:cxn>
                  <a:cxn ang="0">
                    <a:pos x="88" y="10"/>
                  </a:cxn>
                  <a:cxn ang="0">
                    <a:pos x="168" y="22"/>
                  </a:cxn>
                  <a:cxn ang="0">
                    <a:pos x="159" y="84"/>
                  </a:cxn>
                  <a:cxn ang="0">
                    <a:pos x="79" y="74"/>
                  </a:cxn>
                  <a:cxn ang="0">
                    <a:pos x="0" y="62"/>
                  </a:cxn>
                </a:cxnLst>
                <a:rect l="0" t="0" r="r" b="b"/>
                <a:pathLst>
                  <a:path w="168" h="84">
                    <a:moveTo>
                      <a:pt x="0" y="62"/>
                    </a:moveTo>
                    <a:lnTo>
                      <a:pt x="8" y="0"/>
                    </a:lnTo>
                    <a:lnTo>
                      <a:pt x="88" y="10"/>
                    </a:lnTo>
                    <a:lnTo>
                      <a:pt x="168" y="22"/>
                    </a:lnTo>
                    <a:lnTo>
                      <a:pt x="159" y="84"/>
                    </a:lnTo>
                    <a:lnTo>
                      <a:pt x="79" y="74"/>
                    </a:lnTo>
                    <a:lnTo>
                      <a:pt x="0" y="62"/>
                    </a:lnTo>
                    <a:close/>
                  </a:path>
                </a:pathLst>
              </a:custGeom>
              <a:solidFill>
                <a:srgbClr val="FF0000"/>
              </a:solidFill>
              <a:ln w="9525">
                <a:noFill/>
                <a:round/>
                <a:headEnd/>
                <a:tailEnd/>
              </a:ln>
            </p:spPr>
            <p:txBody>
              <a:bodyPr/>
              <a:lstStyle/>
              <a:p>
                <a:endParaRPr lang="ja-JP" altLang="en-US"/>
              </a:p>
            </p:txBody>
          </p:sp>
          <p:sp>
            <p:nvSpPr>
              <p:cNvPr id="1187" name="Freeform 1423"/>
              <p:cNvSpPr>
                <a:spLocks/>
              </p:cNvSpPr>
              <p:nvPr/>
            </p:nvSpPr>
            <p:spPr bwMode="auto">
              <a:xfrm>
                <a:off x="3592" y="2000"/>
                <a:ext cx="11" cy="2"/>
              </a:xfrm>
              <a:custGeom>
                <a:avLst/>
                <a:gdLst/>
                <a:ahLst/>
                <a:cxnLst>
                  <a:cxn ang="0">
                    <a:pos x="80" y="18"/>
                  </a:cxn>
                  <a:cxn ang="0">
                    <a:pos x="0" y="8"/>
                  </a:cxn>
                  <a:cxn ang="0">
                    <a:pos x="1" y="0"/>
                  </a:cxn>
                  <a:cxn ang="0">
                    <a:pos x="80" y="18"/>
                  </a:cxn>
                </a:cxnLst>
                <a:rect l="0" t="0" r="r" b="b"/>
                <a:pathLst>
                  <a:path w="80" h="18">
                    <a:moveTo>
                      <a:pt x="80" y="18"/>
                    </a:moveTo>
                    <a:lnTo>
                      <a:pt x="0" y="8"/>
                    </a:lnTo>
                    <a:lnTo>
                      <a:pt x="1" y="0"/>
                    </a:lnTo>
                    <a:lnTo>
                      <a:pt x="80" y="18"/>
                    </a:lnTo>
                    <a:close/>
                  </a:path>
                </a:pathLst>
              </a:custGeom>
              <a:solidFill>
                <a:srgbClr val="FF0000"/>
              </a:solidFill>
              <a:ln w="9525">
                <a:noFill/>
                <a:round/>
                <a:headEnd/>
                <a:tailEnd/>
              </a:ln>
            </p:spPr>
            <p:txBody>
              <a:bodyPr/>
              <a:lstStyle/>
              <a:p>
                <a:endParaRPr lang="ja-JP" altLang="en-US"/>
              </a:p>
            </p:txBody>
          </p:sp>
          <p:sp>
            <p:nvSpPr>
              <p:cNvPr id="1188" name="Freeform 1424"/>
              <p:cNvSpPr>
                <a:spLocks/>
              </p:cNvSpPr>
              <p:nvPr/>
            </p:nvSpPr>
            <p:spPr bwMode="auto">
              <a:xfrm>
                <a:off x="3592" y="1992"/>
                <a:ext cx="25" cy="12"/>
              </a:xfrm>
              <a:custGeom>
                <a:avLst/>
                <a:gdLst/>
                <a:ahLst/>
                <a:cxnLst>
                  <a:cxn ang="0">
                    <a:pos x="0" y="61"/>
                  </a:cxn>
                  <a:cxn ang="0">
                    <a:pos x="15" y="0"/>
                  </a:cxn>
                  <a:cxn ang="0">
                    <a:pos x="94" y="19"/>
                  </a:cxn>
                  <a:cxn ang="0">
                    <a:pos x="172" y="37"/>
                  </a:cxn>
                  <a:cxn ang="0">
                    <a:pos x="157" y="97"/>
                  </a:cxn>
                  <a:cxn ang="0">
                    <a:pos x="79" y="79"/>
                  </a:cxn>
                  <a:cxn ang="0">
                    <a:pos x="0" y="61"/>
                  </a:cxn>
                </a:cxnLst>
                <a:rect l="0" t="0" r="r" b="b"/>
                <a:pathLst>
                  <a:path w="172" h="97">
                    <a:moveTo>
                      <a:pt x="0" y="61"/>
                    </a:moveTo>
                    <a:lnTo>
                      <a:pt x="15" y="0"/>
                    </a:lnTo>
                    <a:lnTo>
                      <a:pt x="94" y="19"/>
                    </a:lnTo>
                    <a:lnTo>
                      <a:pt x="172" y="37"/>
                    </a:lnTo>
                    <a:lnTo>
                      <a:pt x="157" y="97"/>
                    </a:lnTo>
                    <a:lnTo>
                      <a:pt x="79" y="79"/>
                    </a:lnTo>
                    <a:lnTo>
                      <a:pt x="0" y="61"/>
                    </a:lnTo>
                    <a:close/>
                  </a:path>
                </a:pathLst>
              </a:custGeom>
              <a:solidFill>
                <a:srgbClr val="FF0000"/>
              </a:solidFill>
              <a:ln w="9525">
                <a:noFill/>
                <a:round/>
                <a:headEnd/>
                <a:tailEnd/>
              </a:ln>
            </p:spPr>
            <p:txBody>
              <a:bodyPr/>
              <a:lstStyle/>
              <a:p>
                <a:endParaRPr lang="ja-JP" altLang="en-US"/>
              </a:p>
            </p:txBody>
          </p:sp>
          <p:sp>
            <p:nvSpPr>
              <p:cNvPr id="1189" name="Freeform 1425"/>
              <p:cNvSpPr>
                <a:spLocks/>
              </p:cNvSpPr>
              <p:nvPr/>
            </p:nvSpPr>
            <p:spPr bwMode="auto">
              <a:xfrm>
                <a:off x="3594" y="1991"/>
                <a:ext cx="12" cy="3"/>
              </a:xfrm>
              <a:custGeom>
                <a:avLst/>
                <a:gdLst/>
                <a:ahLst/>
                <a:cxnLst>
                  <a:cxn ang="0">
                    <a:pos x="79" y="25"/>
                  </a:cxn>
                  <a:cxn ang="0">
                    <a:pos x="0" y="6"/>
                  </a:cxn>
                  <a:cxn ang="0">
                    <a:pos x="1" y="0"/>
                  </a:cxn>
                  <a:cxn ang="0">
                    <a:pos x="79" y="25"/>
                  </a:cxn>
                </a:cxnLst>
                <a:rect l="0" t="0" r="r" b="b"/>
                <a:pathLst>
                  <a:path w="79" h="25">
                    <a:moveTo>
                      <a:pt x="79" y="25"/>
                    </a:moveTo>
                    <a:lnTo>
                      <a:pt x="0" y="6"/>
                    </a:lnTo>
                    <a:lnTo>
                      <a:pt x="1" y="0"/>
                    </a:lnTo>
                    <a:lnTo>
                      <a:pt x="79" y="25"/>
                    </a:lnTo>
                    <a:close/>
                  </a:path>
                </a:pathLst>
              </a:custGeom>
              <a:solidFill>
                <a:srgbClr val="FF0000"/>
              </a:solidFill>
              <a:ln w="9525">
                <a:noFill/>
                <a:round/>
                <a:headEnd/>
                <a:tailEnd/>
              </a:ln>
            </p:spPr>
            <p:txBody>
              <a:bodyPr/>
              <a:lstStyle/>
              <a:p>
                <a:endParaRPr lang="ja-JP" altLang="en-US"/>
              </a:p>
            </p:txBody>
          </p:sp>
          <p:sp>
            <p:nvSpPr>
              <p:cNvPr id="1190" name="Freeform 1426"/>
              <p:cNvSpPr>
                <a:spLocks/>
              </p:cNvSpPr>
              <p:nvPr/>
            </p:nvSpPr>
            <p:spPr bwMode="auto">
              <a:xfrm>
                <a:off x="3594" y="1984"/>
                <a:ext cx="25" cy="14"/>
              </a:xfrm>
              <a:custGeom>
                <a:avLst/>
                <a:gdLst/>
                <a:ahLst/>
                <a:cxnLst>
                  <a:cxn ang="0">
                    <a:pos x="0" y="59"/>
                  </a:cxn>
                  <a:cxn ang="0">
                    <a:pos x="20" y="0"/>
                  </a:cxn>
                  <a:cxn ang="0">
                    <a:pos x="97" y="25"/>
                  </a:cxn>
                  <a:cxn ang="0">
                    <a:pos x="173" y="51"/>
                  </a:cxn>
                  <a:cxn ang="0">
                    <a:pos x="154" y="110"/>
                  </a:cxn>
                  <a:cxn ang="0">
                    <a:pos x="78" y="84"/>
                  </a:cxn>
                  <a:cxn ang="0">
                    <a:pos x="0" y="59"/>
                  </a:cxn>
                </a:cxnLst>
                <a:rect l="0" t="0" r="r" b="b"/>
                <a:pathLst>
                  <a:path w="173" h="110">
                    <a:moveTo>
                      <a:pt x="0" y="59"/>
                    </a:moveTo>
                    <a:lnTo>
                      <a:pt x="20" y="0"/>
                    </a:lnTo>
                    <a:lnTo>
                      <a:pt x="97" y="25"/>
                    </a:lnTo>
                    <a:lnTo>
                      <a:pt x="173" y="51"/>
                    </a:lnTo>
                    <a:lnTo>
                      <a:pt x="154" y="110"/>
                    </a:lnTo>
                    <a:lnTo>
                      <a:pt x="78" y="84"/>
                    </a:lnTo>
                    <a:lnTo>
                      <a:pt x="0" y="59"/>
                    </a:lnTo>
                    <a:close/>
                  </a:path>
                </a:pathLst>
              </a:custGeom>
              <a:solidFill>
                <a:srgbClr val="FF0000"/>
              </a:solidFill>
              <a:ln w="9525">
                <a:noFill/>
                <a:round/>
                <a:headEnd/>
                <a:tailEnd/>
              </a:ln>
            </p:spPr>
            <p:txBody>
              <a:bodyPr/>
              <a:lstStyle/>
              <a:p>
                <a:endParaRPr lang="ja-JP" altLang="en-US"/>
              </a:p>
            </p:txBody>
          </p:sp>
          <p:sp>
            <p:nvSpPr>
              <p:cNvPr id="1191" name="Freeform 1427"/>
              <p:cNvSpPr>
                <a:spLocks/>
              </p:cNvSpPr>
              <p:nvPr/>
            </p:nvSpPr>
            <p:spPr bwMode="auto">
              <a:xfrm>
                <a:off x="3597" y="1983"/>
                <a:ext cx="11" cy="4"/>
              </a:xfrm>
              <a:custGeom>
                <a:avLst/>
                <a:gdLst/>
                <a:ahLst/>
                <a:cxnLst>
                  <a:cxn ang="0">
                    <a:pos x="77" y="31"/>
                  </a:cxn>
                  <a:cxn ang="0">
                    <a:pos x="0" y="6"/>
                  </a:cxn>
                  <a:cxn ang="0">
                    <a:pos x="2" y="0"/>
                  </a:cxn>
                  <a:cxn ang="0">
                    <a:pos x="77" y="31"/>
                  </a:cxn>
                </a:cxnLst>
                <a:rect l="0" t="0" r="r" b="b"/>
                <a:pathLst>
                  <a:path w="77" h="31">
                    <a:moveTo>
                      <a:pt x="77" y="31"/>
                    </a:moveTo>
                    <a:lnTo>
                      <a:pt x="0" y="6"/>
                    </a:lnTo>
                    <a:lnTo>
                      <a:pt x="2" y="0"/>
                    </a:lnTo>
                    <a:lnTo>
                      <a:pt x="77" y="31"/>
                    </a:lnTo>
                    <a:close/>
                  </a:path>
                </a:pathLst>
              </a:custGeom>
              <a:solidFill>
                <a:srgbClr val="FF0000"/>
              </a:solidFill>
              <a:ln w="9525">
                <a:noFill/>
                <a:round/>
                <a:headEnd/>
                <a:tailEnd/>
              </a:ln>
            </p:spPr>
            <p:txBody>
              <a:bodyPr/>
              <a:lstStyle/>
              <a:p>
                <a:endParaRPr lang="ja-JP" altLang="en-US"/>
              </a:p>
            </p:txBody>
          </p:sp>
          <p:sp>
            <p:nvSpPr>
              <p:cNvPr id="1192" name="Freeform 1428"/>
              <p:cNvSpPr>
                <a:spLocks/>
              </p:cNvSpPr>
              <p:nvPr/>
            </p:nvSpPr>
            <p:spPr bwMode="auto">
              <a:xfrm>
                <a:off x="3598" y="1976"/>
                <a:ext cx="24" cy="15"/>
              </a:xfrm>
              <a:custGeom>
                <a:avLst/>
                <a:gdLst/>
                <a:ahLst/>
                <a:cxnLst>
                  <a:cxn ang="0">
                    <a:pos x="0" y="56"/>
                  </a:cxn>
                  <a:cxn ang="0">
                    <a:pos x="25" y="0"/>
                  </a:cxn>
                  <a:cxn ang="0">
                    <a:pos x="99" y="32"/>
                  </a:cxn>
                  <a:cxn ang="0">
                    <a:pos x="174" y="65"/>
                  </a:cxn>
                  <a:cxn ang="0">
                    <a:pos x="149" y="120"/>
                  </a:cxn>
                  <a:cxn ang="0">
                    <a:pos x="75" y="87"/>
                  </a:cxn>
                  <a:cxn ang="0">
                    <a:pos x="0" y="56"/>
                  </a:cxn>
                </a:cxnLst>
                <a:rect l="0" t="0" r="r" b="b"/>
                <a:pathLst>
                  <a:path w="174" h="120">
                    <a:moveTo>
                      <a:pt x="0" y="56"/>
                    </a:moveTo>
                    <a:lnTo>
                      <a:pt x="25" y="0"/>
                    </a:lnTo>
                    <a:lnTo>
                      <a:pt x="99" y="32"/>
                    </a:lnTo>
                    <a:lnTo>
                      <a:pt x="174" y="65"/>
                    </a:lnTo>
                    <a:lnTo>
                      <a:pt x="149" y="120"/>
                    </a:lnTo>
                    <a:lnTo>
                      <a:pt x="75" y="87"/>
                    </a:lnTo>
                    <a:lnTo>
                      <a:pt x="0" y="56"/>
                    </a:lnTo>
                    <a:close/>
                  </a:path>
                </a:pathLst>
              </a:custGeom>
              <a:solidFill>
                <a:srgbClr val="FF0000"/>
              </a:solidFill>
              <a:ln w="9525">
                <a:noFill/>
                <a:round/>
                <a:headEnd/>
                <a:tailEnd/>
              </a:ln>
            </p:spPr>
            <p:txBody>
              <a:bodyPr/>
              <a:lstStyle/>
              <a:p>
                <a:endParaRPr lang="ja-JP" altLang="en-US"/>
              </a:p>
            </p:txBody>
          </p:sp>
          <p:sp>
            <p:nvSpPr>
              <p:cNvPr id="1193" name="Freeform 1429"/>
              <p:cNvSpPr>
                <a:spLocks/>
              </p:cNvSpPr>
              <p:nvPr/>
            </p:nvSpPr>
            <p:spPr bwMode="auto">
              <a:xfrm>
                <a:off x="3601" y="1975"/>
                <a:ext cx="11" cy="5"/>
              </a:xfrm>
              <a:custGeom>
                <a:avLst/>
                <a:gdLst/>
                <a:ahLst/>
                <a:cxnLst>
                  <a:cxn ang="0">
                    <a:pos x="74" y="39"/>
                  </a:cxn>
                  <a:cxn ang="0">
                    <a:pos x="0" y="7"/>
                  </a:cxn>
                  <a:cxn ang="0">
                    <a:pos x="3" y="0"/>
                  </a:cxn>
                  <a:cxn ang="0">
                    <a:pos x="74" y="39"/>
                  </a:cxn>
                </a:cxnLst>
                <a:rect l="0" t="0" r="r" b="b"/>
                <a:pathLst>
                  <a:path w="74" h="39">
                    <a:moveTo>
                      <a:pt x="74" y="39"/>
                    </a:moveTo>
                    <a:lnTo>
                      <a:pt x="0" y="7"/>
                    </a:lnTo>
                    <a:lnTo>
                      <a:pt x="3" y="0"/>
                    </a:lnTo>
                    <a:lnTo>
                      <a:pt x="74" y="39"/>
                    </a:lnTo>
                    <a:close/>
                  </a:path>
                </a:pathLst>
              </a:custGeom>
              <a:solidFill>
                <a:srgbClr val="FF0000"/>
              </a:solidFill>
              <a:ln w="9525">
                <a:noFill/>
                <a:round/>
                <a:headEnd/>
                <a:tailEnd/>
              </a:ln>
            </p:spPr>
            <p:txBody>
              <a:bodyPr/>
              <a:lstStyle/>
              <a:p>
                <a:endParaRPr lang="ja-JP" altLang="en-US"/>
              </a:p>
            </p:txBody>
          </p:sp>
          <p:sp>
            <p:nvSpPr>
              <p:cNvPr id="1194" name="Freeform 1430"/>
              <p:cNvSpPr>
                <a:spLocks/>
              </p:cNvSpPr>
              <p:nvPr/>
            </p:nvSpPr>
            <p:spPr bwMode="auto">
              <a:xfrm>
                <a:off x="3602" y="1969"/>
                <a:ext cx="24" cy="16"/>
              </a:xfrm>
              <a:custGeom>
                <a:avLst/>
                <a:gdLst/>
                <a:ahLst/>
                <a:cxnLst>
                  <a:cxn ang="0">
                    <a:pos x="0" y="51"/>
                  </a:cxn>
                  <a:cxn ang="0">
                    <a:pos x="30" y="0"/>
                  </a:cxn>
                  <a:cxn ang="0">
                    <a:pos x="100" y="39"/>
                  </a:cxn>
                  <a:cxn ang="0">
                    <a:pos x="171" y="77"/>
                  </a:cxn>
                  <a:cxn ang="0">
                    <a:pos x="141" y="129"/>
                  </a:cxn>
                  <a:cxn ang="0">
                    <a:pos x="71" y="90"/>
                  </a:cxn>
                  <a:cxn ang="0">
                    <a:pos x="0" y="51"/>
                  </a:cxn>
                </a:cxnLst>
                <a:rect l="0" t="0" r="r" b="b"/>
                <a:pathLst>
                  <a:path w="171" h="129">
                    <a:moveTo>
                      <a:pt x="0" y="51"/>
                    </a:moveTo>
                    <a:lnTo>
                      <a:pt x="30" y="0"/>
                    </a:lnTo>
                    <a:lnTo>
                      <a:pt x="100" y="39"/>
                    </a:lnTo>
                    <a:lnTo>
                      <a:pt x="171" y="77"/>
                    </a:lnTo>
                    <a:lnTo>
                      <a:pt x="141" y="129"/>
                    </a:lnTo>
                    <a:lnTo>
                      <a:pt x="71" y="90"/>
                    </a:lnTo>
                    <a:lnTo>
                      <a:pt x="0" y="51"/>
                    </a:lnTo>
                    <a:close/>
                  </a:path>
                </a:pathLst>
              </a:custGeom>
              <a:solidFill>
                <a:srgbClr val="FF0000"/>
              </a:solidFill>
              <a:ln w="9525">
                <a:noFill/>
                <a:round/>
                <a:headEnd/>
                <a:tailEnd/>
              </a:ln>
            </p:spPr>
            <p:txBody>
              <a:bodyPr/>
              <a:lstStyle/>
              <a:p>
                <a:endParaRPr lang="ja-JP" altLang="en-US"/>
              </a:p>
            </p:txBody>
          </p:sp>
          <p:sp>
            <p:nvSpPr>
              <p:cNvPr id="1195" name="Freeform 1431"/>
              <p:cNvSpPr>
                <a:spLocks/>
              </p:cNvSpPr>
              <p:nvPr/>
            </p:nvSpPr>
            <p:spPr bwMode="auto">
              <a:xfrm>
                <a:off x="3606" y="1968"/>
                <a:ext cx="10" cy="6"/>
              </a:xfrm>
              <a:custGeom>
                <a:avLst/>
                <a:gdLst/>
                <a:ahLst/>
                <a:cxnLst>
                  <a:cxn ang="0">
                    <a:pos x="70" y="46"/>
                  </a:cxn>
                  <a:cxn ang="0">
                    <a:pos x="0" y="7"/>
                  </a:cxn>
                  <a:cxn ang="0">
                    <a:pos x="4" y="0"/>
                  </a:cxn>
                  <a:cxn ang="0">
                    <a:pos x="70" y="46"/>
                  </a:cxn>
                </a:cxnLst>
                <a:rect l="0" t="0" r="r" b="b"/>
                <a:pathLst>
                  <a:path w="70" h="46">
                    <a:moveTo>
                      <a:pt x="70" y="46"/>
                    </a:moveTo>
                    <a:lnTo>
                      <a:pt x="0" y="7"/>
                    </a:lnTo>
                    <a:lnTo>
                      <a:pt x="4" y="0"/>
                    </a:lnTo>
                    <a:lnTo>
                      <a:pt x="70" y="46"/>
                    </a:lnTo>
                    <a:close/>
                  </a:path>
                </a:pathLst>
              </a:custGeom>
              <a:solidFill>
                <a:srgbClr val="FF0000"/>
              </a:solidFill>
              <a:ln w="9525">
                <a:noFill/>
                <a:round/>
                <a:headEnd/>
                <a:tailEnd/>
              </a:ln>
            </p:spPr>
            <p:txBody>
              <a:bodyPr/>
              <a:lstStyle/>
              <a:p>
                <a:endParaRPr lang="ja-JP" altLang="en-US"/>
              </a:p>
            </p:txBody>
          </p:sp>
          <p:sp>
            <p:nvSpPr>
              <p:cNvPr id="1196" name="Freeform 1432"/>
              <p:cNvSpPr>
                <a:spLocks/>
              </p:cNvSpPr>
              <p:nvPr/>
            </p:nvSpPr>
            <p:spPr bwMode="auto">
              <a:xfrm>
                <a:off x="3606" y="1962"/>
                <a:ext cx="24" cy="17"/>
              </a:xfrm>
              <a:custGeom>
                <a:avLst/>
                <a:gdLst/>
                <a:ahLst/>
                <a:cxnLst>
                  <a:cxn ang="0">
                    <a:pos x="0" y="48"/>
                  </a:cxn>
                  <a:cxn ang="0">
                    <a:pos x="33" y="0"/>
                  </a:cxn>
                  <a:cxn ang="0">
                    <a:pos x="100" y="44"/>
                  </a:cxn>
                  <a:cxn ang="0">
                    <a:pos x="167" y="89"/>
                  </a:cxn>
                  <a:cxn ang="0">
                    <a:pos x="133" y="138"/>
                  </a:cxn>
                  <a:cxn ang="0">
                    <a:pos x="66" y="94"/>
                  </a:cxn>
                  <a:cxn ang="0">
                    <a:pos x="0" y="48"/>
                  </a:cxn>
                </a:cxnLst>
                <a:rect l="0" t="0" r="r" b="b"/>
                <a:pathLst>
                  <a:path w="167" h="138">
                    <a:moveTo>
                      <a:pt x="0" y="48"/>
                    </a:moveTo>
                    <a:lnTo>
                      <a:pt x="33" y="0"/>
                    </a:lnTo>
                    <a:lnTo>
                      <a:pt x="100" y="44"/>
                    </a:lnTo>
                    <a:lnTo>
                      <a:pt x="167" y="89"/>
                    </a:lnTo>
                    <a:lnTo>
                      <a:pt x="133" y="138"/>
                    </a:lnTo>
                    <a:lnTo>
                      <a:pt x="66" y="94"/>
                    </a:lnTo>
                    <a:lnTo>
                      <a:pt x="0" y="48"/>
                    </a:lnTo>
                    <a:close/>
                  </a:path>
                </a:pathLst>
              </a:custGeom>
              <a:solidFill>
                <a:srgbClr val="FF0000"/>
              </a:solidFill>
              <a:ln w="9525">
                <a:noFill/>
                <a:round/>
                <a:headEnd/>
                <a:tailEnd/>
              </a:ln>
            </p:spPr>
            <p:txBody>
              <a:bodyPr/>
              <a:lstStyle/>
              <a:p>
                <a:endParaRPr lang="ja-JP" altLang="en-US"/>
              </a:p>
            </p:txBody>
          </p:sp>
          <p:sp>
            <p:nvSpPr>
              <p:cNvPr id="1197" name="Freeform 1433"/>
              <p:cNvSpPr>
                <a:spLocks/>
              </p:cNvSpPr>
              <p:nvPr/>
            </p:nvSpPr>
            <p:spPr bwMode="auto">
              <a:xfrm>
                <a:off x="3611" y="1961"/>
                <a:ext cx="10" cy="7"/>
              </a:xfrm>
              <a:custGeom>
                <a:avLst/>
                <a:gdLst/>
                <a:ahLst/>
                <a:cxnLst>
                  <a:cxn ang="0">
                    <a:pos x="67" y="51"/>
                  </a:cxn>
                  <a:cxn ang="0">
                    <a:pos x="0" y="7"/>
                  </a:cxn>
                  <a:cxn ang="0">
                    <a:pos x="4" y="0"/>
                  </a:cxn>
                  <a:cxn ang="0">
                    <a:pos x="67" y="51"/>
                  </a:cxn>
                </a:cxnLst>
                <a:rect l="0" t="0" r="r" b="b"/>
                <a:pathLst>
                  <a:path w="67" h="51">
                    <a:moveTo>
                      <a:pt x="67" y="51"/>
                    </a:moveTo>
                    <a:lnTo>
                      <a:pt x="0" y="7"/>
                    </a:lnTo>
                    <a:lnTo>
                      <a:pt x="4" y="0"/>
                    </a:lnTo>
                    <a:lnTo>
                      <a:pt x="67" y="51"/>
                    </a:lnTo>
                    <a:close/>
                  </a:path>
                </a:pathLst>
              </a:custGeom>
              <a:solidFill>
                <a:srgbClr val="FF0000"/>
              </a:solidFill>
              <a:ln w="9525">
                <a:noFill/>
                <a:round/>
                <a:headEnd/>
                <a:tailEnd/>
              </a:ln>
            </p:spPr>
            <p:txBody>
              <a:bodyPr/>
              <a:lstStyle/>
              <a:p>
                <a:endParaRPr lang="ja-JP" altLang="en-US"/>
              </a:p>
            </p:txBody>
          </p:sp>
          <p:sp>
            <p:nvSpPr>
              <p:cNvPr id="1198" name="Freeform 1434"/>
              <p:cNvSpPr>
                <a:spLocks/>
              </p:cNvSpPr>
              <p:nvPr/>
            </p:nvSpPr>
            <p:spPr bwMode="auto">
              <a:xfrm>
                <a:off x="3612" y="1956"/>
                <a:ext cx="23" cy="18"/>
              </a:xfrm>
              <a:custGeom>
                <a:avLst/>
                <a:gdLst/>
                <a:ahLst/>
                <a:cxnLst>
                  <a:cxn ang="0">
                    <a:pos x="0" y="45"/>
                  </a:cxn>
                  <a:cxn ang="0">
                    <a:pos x="39" y="0"/>
                  </a:cxn>
                  <a:cxn ang="0">
                    <a:pos x="100" y="52"/>
                  </a:cxn>
                  <a:cxn ang="0">
                    <a:pos x="163" y="102"/>
                  </a:cxn>
                  <a:cxn ang="0">
                    <a:pos x="125" y="148"/>
                  </a:cxn>
                  <a:cxn ang="0">
                    <a:pos x="63" y="96"/>
                  </a:cxn>
                  <a:cxn ang="0">
                    <a:pos x="0" y="45"/>
                  </a:cxn>
                </a:cxnLst>
                <a:rect l="0" t="0" r="r" b="b"/>
                <a:pathLst>
                  <a:path w="163" h="148">
                    <a:moveTo>
                      <a:pt x="0" y="45"/>
                    </a:moveTo>
                    <a:lnTo>
                      <a:pt x="39" y="0"/>
                    </a:lnTo>
                    <a:lnTo>
                      <a:pt x="100" y="52"/>
                    </a:lnTo>
                    <a:lnTo>
                      <a:pt x="163" y="102"/>
                    </a:lnTo>
                    <a:lnTo>
                      <a:pt x="125" y="148"/>
                    </a:lnTo>
                    <a:lnTo>
                      <a:pt x="63" y="96"/>
                    </a:lnTo>
                    <a:lnTo>
                      <a:pt x="0" y="45"/>
                    </a:lnTo>
                    <a:close/>
                  </a:path>
                </a:pathLst>
              </a:custGeom>
              <a:solidFill>
                <a:srgbClr val="FF0000"/>
              </a:solidFill>
              <a:ln w="9525">
                <a:noFill/>
                <a:round/>
                <a:headEnd/>
                <a:tailEnd/>
              </a:ln>
            </p:spPr>
            <p:txBody>
              <a:bodyPr/>
              <a:lstStyle/>
              <a:p>
                <a:endParaRPr lang="ja-JP" altLang="en-US"/>
              </a:p>
            </p:txBody>
          </p:sp>
          <p:sp>
            <p:nvSpPr>
              <p:cNvPr id="1199" name="Freeform 1435"/>
              <p:cNvSpPr>
                <a:spLocks/>
              </p:cNvSpPr>
              <p:nvPr/>
            </p:nvSpPr>
            <p:spPr bwMode="auto">
              <a:xfrm>
                <a:off x="3617" y="1955"/>
                <a:ext cx="9" cy="7"/>
              </a:xfrm>
              <a:custGeom>
                <a:avLst/>
                <a:gdLst/>
                <a:ahLst/>
                <a:cxnLst>
                  <a:cxn ang="0">
                    <a:pos x="61" y="57"/>
                  </a:cxn>
                  <a:cxn ang="0">
                    <a:pos x="0" y="5"/>
                  </a:cxn>
                  <a:cxn ang="0">
                    <a:pos x="4" y="0"/>
                  </a:cxn>
                  <a:cxn ang="0">
                    <a:pos x="61" y="57"/>
                  </a:cxn>
                </a:cxnLst>
                <a:rect l="0" t="0" r="r" b="b"/>
                <a:pathLst>
                  <a:path w="61" h="57">
                    <a:moveTo>
                      <a:pt x="61" y="57"/>
                    </a:moveTo>
                    <a:lnTo>
                      <a:pt x="0" y="5"/>
                    </a:lnTo>
                    <a:lnTo>
                      <a:pt x="4" y="0"/>
                    </a:lnTo>
                    <a:lnTo>
                      <a:pt x="61" y="57"/>
                    </a:lnTo>
                    <a:close/>
                  </a:path>
                </a:pathLst>
              </a:custGeom>
              <a:solidFill>
                <a:srgbClr val="FF0000"/>
              </a:solidFill>
              <a:ln w="9525">
                <a:noFill/>
                <a:round/>
                <a:headEnd/>
                <a:tailEnd/>
              </a:ln>
            </p:spPr>
            <p:txBody>
              <a:bodyPr/>
              <a:lstStyle/>
              <a:p>
                <a:endParaRPr lang="ja-JP" altLang="en-US"/>
              </a:p>
            </p:txBody>
          </p:sp>
          <p:sp>
            <p:nvSpPr>
              <p:cNvPr id="1200" name="Freeform 1436"/>
              <p:cNvSpPr>
                <a:spLocks/>
              </p:cNvSpPr>
              <p:nvPr/>
            </p:nvSpPr>
            <p:spPr bwMode="auto">
              <a:xfrm>
                <a:off x="3618" y="1950"/>
                <a:ext cx="22" cy="19"/>
              </a:xfrm>
              <a:custGeom>
                <a:avLst/>
                <a:gdLst/>
                <a:ahLst/>
                <a:cxnLst>
                  <a:cxn ang="0">
                    <a:pos x="0" y="41"/>
                  </a:cxn>
                  <a:cxn ang="0">
                    <a:pos x="41" y="0"/>
                  </a:cxn>
                  <a:cxn ang="0">
                    <a:pos x="99" y="57"/>
                  </a:cxn>
                  <a:cxn ang="0">
                    <a:pos x="156" y="114"/>
                  </a:cxn>
                  <a:cxn ang="0">
                    <a:pos x="114" y="155"/>
                  </a:cxn>
                  <a:cxn ang="0">
                    <a:pos x="57" y="98"/>
                  </a:cxn>
                  <a:cxn ang="0">
                    <a:pos x="0" y="41"/>
                  </a:cxn>
                </a:cxnLst>
                <a:rect l="0" t="0" r="r" b="b"/>
                <a:pathLst>
                  <a:path w="156" h="155">
                    <a:moveTo>
                      <a:pt x="0" y="41"/>
                    </a:moveTo>
                    <a:lnTo>
                      <a:pt x="41" y="0"/>
                    </a:lnTo>
                    <a:lnTo>
                      <a:pt x="99" y="57"/>
                    </a:lnTo>
                    <a:lnTo>
                      <a:pt x="156" y="114"/>
                    </a:lnTo>
                    <a:lnTo>
                      <a:pt x="114" y="155"/>
                    </a:lnTo>
                    <a:lnTo>
                      <a:pt x="57" y="98"/>
                    </a:lnTo>
                    <a:lnTo>
                      <a:pt x="0" y="41"/>
                    </a:lnTo>
                    <a:close/>
                  </a:path>
                </a:pathLst>
              </a:custGeom>
              <a:solidFill>
                <a:srgbClr val="FF0000"/>
              </a:solidFill>
              <a:ln w="9525">
                <a:noFill/>
                <a:round/>
                <a:headEnd/>
                <a:tailEnd/>
              </a:ln>
            </p:spPr>
            <p:txBody>
              <a:bodyPr/>
              <a:lstStyle/>
              <a:p>
                <a:endParaRPr lang="ja-JP" altLang="en-US"/>
              </a:p>
            </p:txBody>
          </p:sp>
          <p:sp>
            <p:nvSpPr>
              <p:cNvPr id="1201" name="Freeform 1437"/>
              <p:cNvSpPr>
                <a:spLocks/>
              </p:cNvSpPr>
              <p:nvPr/>
            </p:nvSpPr>
            <p:spPr bwMode="auto">
              <a:xfrm>
                <a:off x="3624" y="1949"/>
                <a:ext cx="8" cy="8"/>
              </a:xfrm>
              <a:custGeom>
                <a:avLst/>
                <a:gdLst/>
                <a:ahLst/>
                <a:cxnLst>
                  <a:cxn ang="0">
                    <a:pos x="58" y="63"/>
                  </a:cxn>
                  <a:cxn ang="0">
                    <a:pos x="0" y="6"/>
                  </a:cxn>
                  <a:cxn ang="0">
                    <a:pos x="7" y="0"/>
                  </a:cxn>
                  <a:cxn ang="0">
                    <a:pos x="58" y="63"/>
                  </a:cxn>
                </a:cxnLst>
                <a:rect l="0" t="0" r="r" b="b"/>
                <a:pathLst>
                  <a:path w="58" h="63">
                    <a:moveTo>
                      <a:pt x="58" y="63"/>
                    </a:moveTo>
                    <a:lnTo>
                      <a:pt x="0" y="6"/>
                    </a:lnTo>
                    <a:lnTo>
                      <a:pt x="7" y="0"/>
                    </a:lnTo>
                    <a:lnTo>
                      <a:pt x="58" y="63"/>
                    </a:lnTo>
                    <a:close/>
                  </a:path>
                </a:pathLst>
              </a:custGeom>
              <a:solidFill>
                <a:srgbClr val="FF0000"/>
              </a:solidFill>
              <a:ln w="9525">
                <a:noFill/>
                <a:round/>
                <a:headEnd/>
                <a:tailEnd/>
              </a:ln>
            </p:spPr>
            <p:txBody>
              <a:bodyPr/>
              <a:lstStyle/>
              <a:p>
                <a:endParaRPr lang="ja-JP" altLang="en-US"/>
              </a:p>
            </p:txBody>
          </p:sp>
          <p:sp>
            <p:nvSpPr>
              <p:cNvPr id="1202" name="Freeform 1438"/>
              <p:cNvSpPr>
                <a:spLocks/>
              </p:cNvSpPr>
              <p:nvPr/>
            </p:nvSpPr>
            <p:spPr bwMode="auto">
              <a:xfrm>
                <a:off x="3625" y="1945"/>
                <a:ext cx="21" cy="20"/>
              </a:xfrm>
              <a:custGeom>
                <a:avLst/>
                <a:gdLst/>
                <a:ahLst/>
                <a:cxnLst>
                  <a:cxn ang="0">
                    <a:pos x="0" y="36"/>
                  </a:cxn>
                  <a:cxn ang="0">
                    <a:pos x="44" y="0"/>
                  </a:cxn>
                  <a:cxn ang="0">
                    <a:pos x="95" y="62"/>
                  </a:cxn>
                  <a:cxn ang="0">
                    <a:pos x="146" y="124"/>
                  </a:cxn>
                  <a:cxn ang="0">
                    <a:pos x="102" y="161"/>
                  </a:cxn>
                  <a:cxn ang="0">
                    <a:pos x="51" y="99"/>
                  </a:cxn>
                  <a:cxn ang="0">
                    <a:pos x="0" y="36"/>
                  </a:cxn>
                </a:cxnLst>
                <a:rect l="0" t="0" r="r" b="b"/>
                <a:pathLst>
                  <a:path w="146" h="161">
                    <a:moveTo>
                      <a:pt x="0" y="36"/>
                    </a:moveTo>
                    <a:lnTo>
                      <a:pt x="44" y="0"/>
                    </a:lnTo>
                    <a:lnTo>
                      <a:pt x="95" y="62"/>
                    </a:lnTo>
                    <a:lnTo>
                      <a:pt x="146" y="124"/>
                    </a:lnTo>
                    <a:lnTo>
                      <a:pt x="102" y="161"/>
                    </a:lnTo>
                    <a:lnTo>
                      <a:pt x="51" y="99"/>
                    </a:lnTo>
                    <a:lnTo>
                      <a:pt x="0" y="36"/>
                    </a:lnTo>
                    <a:close/>
                  </a:path>
                </a:pathLst>
              </a:custGeom>
              <a:solidFill>
                <a:srgbClr val="FF0000"/>
              </a:solidFill>
              <a:ln w="9525">
                <a:noFill/>
                <a:round/>
                <a:headEnd/>
                <a:tailEnd/>
              </a:ln>
            </p:spPr>
            <p:txBody>
              <a:bodyPr/>
              <a:lstStyle/>
              <a:p>
                <a:endParaRPr lang="ja-JP" altLang="en-US"/>
              </a:p>
            </p:txBody>
          </p:sp>
          <p:sp>
            <p:nvSpPr>
              <p:cNvPr id="1203" name="Freeform 1439"/>
              <p:cNvSpPr>
                <a:spLocks/>
              </p:cNvSpPr>
              <p:nvPr/>
            </p:nvSpPr>
            <p:spPr bwMode="auto">
              <a:xfrm>
                <a:off x="3631" y="1944"/>
                <a:ext cx="7" cy="8"/>
              </a:xfrm>
              <a:custGeom>
                <a:avLst/>
                <a:gdLst/>
                <a:ahLst/>
                <a:cxnLst>
                  <a:cxn ang="0">
                    <a:pos x="51" y="67"/>
                  </a:cxn>
                  <a:cxn ang="0">
                    <a:pos x="0" y="5"/>
                  </a:cxn>
                  <a:cxn ang="0">
                    <a:pos x="7" y="0"/>
                  </a:cxn>
                  <a:cxn ang="0">
                    <a:pos x="51" y="67"/>
                  </a:cxn>
                </a:cxnLst>
                <a:rect l="0" t="0" r="r" b="b"/>
                <a:pathLst>
                  <a:path w="51" h="67">
                    <a:moveTo>
                      <a:pt x="51" y="67"/>
                    </a:moveTo>
                    <a:lnTo>
                      <a:pt x="0" y="5"/>
                    </a:lnTo>
                    <a:lnTo>
                      <a:pt x="7" y="0"/>
                    </a:lnTo>
                    <a:lnTo>
                      <a:pt x="51" y="67"/>
                    </a:lnTo>
                    <a:close/>
                  </a:path>
                </a:pathLst>
              </a:custGeom>
              <a:solidFill>
                <a:srgbClr val="FF0000"/>
              </a:solidFill>
              <a:ln w="9525">
                <a:noFill/>
                <a:round/>
                <a:headEnd/>
                <a:tailEnd/>
              </a:ln>
            </p:spPr>
            <p:txBody>
              <a:bodyPr/>
              <a:lstStyle/>
              <a:p>
                <a:endParaRPr lang="ja-JP" altLang="en-US"/>
              </a:p>
            </p:txBody>
          </p:sp>
          <p:sp>
            <p:nvSpPr>
              <p:cNvPr id="1204" name="Freeform 1440"/>
              <p:cNvSpPr>
                <a:spLocks/>
              </p:cNvSpPr>
              <p:nvPr/>
            </p:nvSpPr>
            <p:spPr bwMode="auto">
              <a:xfrm>
                <a:off x="3632" y="1940"/>
                <a:ext cx="20" cy="21"/>
              </a:xfrm>
              <a:custGeom>
                <a:avLst/>
                <a:gdLst/>
                <a:ahLst/>
                <a:cxnLst>
                  <a:cxn ang="0">
                    <a:pos x="0" y="31"/>
                  </a:cxn>
                  <a:cxn ang="0">
                    <a:pos x="47" y="0"/>
                  </a:cxn>
                  <a:cxn ang="0">
                    <a:pos x="92" y="66"/>
                  </a:cxn>
                  <a:cxn ang="0">
                    <a:pos x="137" y="134"/>
                  </a:cxn>
                  <a:cxn ang="0">
                    <a:pos x="89" y="165"/>
                  </a:cxn>
                  <a:cxn ang="0">
                    <a:pos x="44" y="98"/>
                  </a:cxn>
                  <a:cxn ang="0">
                    <a:pos x="0" y="31"/>
                  </a:cxn>
                </a:cxnLst>
                <a:rect l="0" t="0" r="r" b="b"/>
                <a:pathLst>
                  <a:path w="137" h="165">
                    <a:moveTo>
                      <a:pt x="0" y="31"/>
                    </a:moveTo>
                    <a:lnTo>
                      <a:pt x="47" y="0"/>
                    </a:lnTo>
                    <a:lnTo>
                      <a:pt x="92" y="66"/>
                    </a:lnTo>
                    <a:lnTo>
                      <a:pt x="137" y="134"/>
                    </a:lnTo>
                    <a:lnTo>
                      <a:pt x="89" y="165"/>
                    </a:lnTo>
                    <a:lnTo>
                      <a:pt x="44" y="98"/>
                    </a:lnTo>
                    <a:lnTo>
                      <a:pt x="0" y="31"/>
                    </a:lnTo>
                    <a:close/>
                  </a:path>
                </a:pathLst>
              </a:custGeom>
              <a:solidFill>
                <a:srgbClr val="FF0000"/>
              </a:solidFill>
              <a:ln w="9525">
                <a:noFill/>
                <a:round/>
                <a:headEnd/>
                <a:tailEnd/>
              </a:ln>
            </p:spPr>
            <p:txBody>
              <a:bodyPr/>
              <a:lstStyle/>
              <a:p>
                <a:endParaRPr lang="ja-JP" altLang="en-US"/>
              </a:p>
            </p:txBody>
          </p:sp>
          <p:sp>
            <p:nvSpPr>
              <p:cNvPr id="1205" name="Freeform 1441"/>
              <p:cNvSpPr>
                <a:spLocks/>
              </p:cNvSpPr>
              <p:nvPr/>
            </p:nvSpPr>
            <p:spPr bwMode="auto">
              <a:xfrm>
                <a:off x="3639" y="1939"/>
                <a:ext cx="6" cy="9"/>
              </a:xfrm>
              <a:custGeom>
                <a:avLst/>
                <a:gdLst/>
                <a:ahLst/>
                <a:cxnLst>
                  <a:cxn ang="0">
                    <a:pos x="45" y="71"/>
                  </a:cxn>
                  <a:cxn ang="0">
                    <a:pos x="0" y="5"/>
                  </a:cxn>
                  <a:cxn ang="0">
                    <a:pos x="7" y="0"/>
                  </a:cxn>
                  <a:cxn ang="0">
                    <a:pos x="45" y="71"/>
                  </a:cxn>
                </a:cxnLst>
                <a:rect l="0" t="0" r="r" b="b"/>
                <a:pathLst>
                  <a:path w="45" h="71">
                    <a:moveTo>
                      <a:pt x="45" y="71"/>
                    </a:moveTo>
                    <a:lnTo>
                      <a:pt x="0" y="5"/>
                    </a:lnTo>
                    <a:lnTo>
                      <a:pt x="7" y="0"/>
                    </a:lnTo>
                    <a:lnTo>
                      <a:pt x="45" y="71"/>
                    </a:lnTo>
                    <a:close/>
                  </a:path>
                </a:pathLst>
              </a:custGeom>
              <a:solidFill>
                <a:srgbClr val="FF0000"/>
              </a:solidFill>
              <a:ln w="9525">
                <a:noFill/>
                <a:round/>
                <a:headEnd/>
                <a:tailEnd/>
              </a:ln>
            </p:spPr>
            <p:txBody>
              <a:bodyPr/>
              <a:lstStyle/>
              <a:p>
                <a:endParaRPr lang="ja-JP" altLang="en-US"/>
              </a:p>
            </p:txBody>
          </p:sp>
          <p:sp>
            <p:nvSpPr>
              <p:cNvPr id="1206" name="Freeform 1442"/>
              <p:cNvSpPr>
                <a:spLocks/>
              </p:cNvSpPr>
              <p:nvPr/>
            </p:nvSpPr>
            <p:spPr bwMode="auto">
              <a:xfrm>
                <a:off x="3640" y="1936"/>
                <a:ext cx="18" cy="21"/>
              </a:xfrm>
              <a:custGeom>
                <a:avLst/>
                <a:gdLst/>
                <a:ahLst/>
                <a:cxnLst>
                  <a:cxn ang="0">
                    <a:pos x="0" y="26"/>
                  </a:cxn>
                  <a:cxn ang="0">
                    <a:pos x="51" y="0"/>
                  </a:cxn>
                  <a:cxn ang="0">
                    <a:pos x="89" y="71"/>
                  </a:cxn>
                  <a:cxn ang="0">
                    <a:pos x="126" y="141"/>
                  </a:cxn>
                  <a:cxn ang="0">
                    <a:pos x="76" y="169"/>
                  </a:cxn>
                  <a:cxn ang="0">
                    <a:pos x="38" y="97"/>
                  </a:cxn>
                  <a:cxn ang="0">
                    <a:pos x="0" y="26"/>
                  </a:cxn>
                </a:cxnLst>
                <a:rect l="0" t="0" r="r" b="b"/>
                <a:pathLst>
                  <a:path w="126" h="169">
                    <a:moveTo>
                      <a:pt x="0" y="26"/>
                    </a:moveTo>
                    <a:lnTo>
                      <a:pt x="51" y="0"/>
                    </a:lnTo>
                    <a:lnTo>
                      <a:pt x="89" y="71"/>
                    </a:lnTo>
                    <a:lnTo>
                      <a:pt x="126" y="141"/>
                    </a:lnTo>
                    <a:lnTo>
                      <a:pt x="76" y="169"/>
                    </a:lnTo>
                    <a:lnTo>
                      <a:pt x="38" y="97"/>
                    </a:lnTo>
                    <a:lnTo>
                      <a:pt x="0" y="26"/>
                    </a:lnTo>
                    <a:close/>
                  </a:path>
                </a:pathLst>
              </a:custGeom>
              <a:solidFill>
                <a:srgbClr val="FF0000"/>
              </a:solidFill>
              <a:ln w="9525">
                <a:noFill/>
                <a:round/>
                <a:headEnd/>
                <a:tailEnd/>
              </a:ln>
            </p:spPr>
            <p:txBody>
              <a:bodyPr/>
              <a:lstStyle/>
              <a:p>
                <a:endParaRPr lang="ja-JP" altLang="en-US"/>
              </a:p>
            </p:txBody>
          </p:sp>
          <p:sp>
            <p:nvSpPr>
              <p:cNvPr id="1207" name="Freeform 1443"/>
              <p:cNvSpPr>
                <a:spLocks/>
              </p:cNvSpPr>
              <p:nvPr/>
            </p:nvSpPr>
            <p:spPr bwMode="auto">
              <a:xfrm>
                <a:off x="3647" y="1936"/>
                <a:ext cx="5" cy="9"/>
              </a:xfrm>
              <a:custGeom>
                <a:avLst/>
                <a:gdLst/>
                <a:ahLst/>
                <a:cxnLst>
                  <a:cxn ang="0">
                    <a:pos x="38" y="74"/>
                  </a:cxn>
                  <a:cxn ang="0">
                    <a:pos x="0" y="3"/>
                  </a:cxn>
                  <a:cxn ang="0">
                    <a:pos x="7" y="0"/>
                  </a:cxn>
                  <a:cxn ang="0">
                    <a:pos x="38" y="74"/>
                  </a:cxn>
                </a:cxnLst>
                <a:rect l="0" t="0" r="r" b="b"/>
                <a:pathLst>
                  <a:path w="38" h="74">
                    <a:moveTo>
                      <a:pt x="38" y="74"/>
                    </a:moveTo>
                    <a:lnTo>
                      <a:pt x="0" y="3"/>
                    </a:lnTo>
                    <a:lnTo>
                      <a:pt x="7" y="0"/>
                    </a:lnTo>
                    <a:lnTo>
                      <a:pt x="38" y="74"/>
                    </a:lnTo>
                    <a:close/>
                  </a:path>
                </a:pathLst>
              </a:custGeom>
              <a:solidFill>
                <a:srgbClr val="FF0000"/>
              </a:solidFill>
              <a:ln w="9525">
                <a:noFill/>
                <a:round/>
                <a:headEnd/>
                <a:tailEnd/>
              </a:ln>
            </p:spPr>
            <p:txBody>
              <a:bodyPr/>
              <a:lstStyle/>
              <a:p>
                <a:endParaRPr lang="ja-JP" altLang="en-US"/>
              </a:p>
            </p:txBody>
          </p:sp>
          <p:sp>
            <p:nvSpPr>
              <p:cNvPr id="1208" name="Freeform 1444"/>
              <p:cNvSpPr>
                <a:spLocks/>
              </p:cNvSpPr>
              <p:nvPr/>
            </p:nvSpPr>
            <p:spPr bwMode="auto">
              <a:xfrm>
                <a:off x="3648" y="1933"/>
                <a:ext cx="16" cy="21"/>
              </a:xfrm>
              <a:custGeom>
                <a:avLst/>
                <a:gdLst/>
                <a:ahLst/>
                <a:cxnLst>
                  <a:cxn ang="0">
                    <a:pos x="0" y="22"/>
                  </a:cxn>
                  <a:cxn ang="0">
                    <a:pos x="54" y="0"/>
                  </a:cxn>
                  <a:cxn ang="0">
                    <a:pos x="84" y="75"/>
                  </a:cxn>
                  <a:cxn ang="0">
                    <a:pos x="114" y="148"/>
                  </a:cxn>
                  <a:cxn ang="0">
                    <a:pos x="61" y="171"/>
                  </a:cxn>
                  <a:cxn ang="0">
                    <a:pos x="31" y="96"/>
                  </a:cxn>
                  <a:cxn ang="0">
                    <a:pos x="0" y="22"/>
                  </a:cxn>
                </a:cxnLst>
                <a:rect l="0" t="0" r="r" b="b"/>
                <a:pathLst>
                  <a:path w="114" h="171">
                    <a:moveTo>
                      <a:pt x="0" y="22"/>
                    </a:moveTo>
                    <a:lnTo>
                      <a:pt x="54" y="0"/>
                    </a:lnTo>
                    <a:lnTo>
                      <a:pt x="84" y="75"/>
                    </a:lnTo>
                    <a:lnTo>
                      <a:pt x="114" y="148"/>
                    </a:lnTo>
                    <a:lnTo>
                      <a:pt x="61" y="171"/>
                    </a:lnTo>
                    <a:lnTo>
                      <a:pt x="31" y="96"/>
                    </a:lnTo>
                    <a:lnTo>
                      <a:pt x="0" y="22"/>
                    </a:lnTo>
                    <a:close/>
                  </a:path>
                </a:pathLst>
              </a:custGeom>
              <a:solidFill>
                <a:srgbClr val="FF0000"/>
              </a:solidFill>
              <a:ln w="9525">
                <a:noFill/>
                <a:round/>
                <a:headEnd/>
                <a:tailEnd/>
              </a:ln>
            </p:spPr>
            <p:txBody>
              <a:bodyPr/>
              <a:lstStyle/>
              <a:p>
                <a:endParaRPr lang="ja-JP" altLang="en-US"/>
              </a:p>
            </p:txBody>
          </p:sp>
          <p:sp>
            <p:nvSpPr>
              <p:cNvPr id="1209" name="Freeform 1445"/>
              <p:cNvSpPr>
                <a:spLocks/>
              </p:cNvSpPr>
              <p:nvPr/>
            </p:nvSpPr>
            <p:spPr bwMode="auto">
              <a:xfrm>
                <a:off x="3656" y="1933"/>
                <a:ext cx="4" cy="9"/>
              </a:xfrm>
              <a:custGeom>
                <a:avLst/>
                <a:gdLst/>
                <a:ahLst/>
                <a:cxnLst>
                  <a:cxn ang="0">
                    <a:pos x="30" y="77"/>
                  </a:cxn>
                  <a:cxn ang="0">
                    <a:pos x="0" y="2"/>
                  </a:cxn>
                  <a:cxn ang="0">
                    <a:pos x="8" y="0"/>
                  </a:cxn>
                  <a:cxn ang="0">
                    <a:pos x="30" y="77"/>
                  </a:cxn>
                </a:cxnLst>
                <a:rect l="0" t="0" r="r" b="b"/>
                <a:pathLst>
                  <a:path w="30" h="77">
                    <a:moveTo>
                      <a:pt x="30" y="77"/>
                    </a:moveTo>
                    <a:lnTo>
                      <a:pt x="0" y="2"/>
                    </a:lnTo>
                    <a:lnTo>
                      <a:pt x="8" y="0"/>
                    </a:lnTo>
                    <a:lnTo>
                      <a:pt x="30" y="77"/>
                    </a:lnTo>
                    <a:close/>
                  </a:path>
                </a:pathLst>
              </a:custGeom>
              <a:solidFill>
                <a:srgbClr val="FF0000"/>
              </a:solidFill>
              <a:ln w="9525">
                <a:noFill/>
                <a:round/>
                <a:headEnd/>
                <a:tailEnd/>
              </a:ln>
            </p:spPr>
            <p:txBody>
              <a:bodyPr/>
              <a:lstStyle/>
              <a:p>
                <a:endParaRPr lang="ja-JP" altLang="en-US"/>
              </a:p>
            </p:txBody>
          </p:sp>
          <p:sp>
            <p:nvSpPr>
              <p:cNvPr id="1210" name="Freeform 1446"/>
              <p:cNvSpPr>
                <a:spLocks/>
              </p:cNvSpPr>
              <p:nvPr/>
            </p:nvSpPr>
            <p:spPr bwMode="auto">
              <a:xfrm>
                <a:off x="3657" y="1931"/>
                <a:ext cx="14" cy="21"/>
              </a:xfrm>
              <a:custGeom>
                <a:avLst/>
                <a:gdLst/>
                <a:ahLst/>
                <a:cxnLst>
                  <a:cxn ang="0">
                    <a:pos x="0" y="16"/>
                  </a:cxn>
                  <a:cxn ang="0">
                    <a:pos x="56" y="0"/>
                  </a:cxn>
                  <a:cxn ang="0">
                    <a:pos x="77" y="77"/>
                  </a:cxn>
                  <a:cxn ang="0">
                    <a:pos x="100" y="154"/>
                  </a:cxn>
                  <a:cxn ang="0">
                    <a:pos x="44" y="170"/>
                  </a:cxn>
                  <a:cxn ang="0">
                    <a:pos x="22" y="93"/>
                  </a:cxn>
                  <a:cxn ang="0">
                    <a:pos x="0" y="16"/>
                  </a:cxn>
                </a:cxnLst>
                <a:rect l="0" t="0" r="r" b="b"/>
                <a:pathLst>
                  <a:path w="100" h="170">
                    <a:moveTo>
                      <a:pt x="0" y="16"/>
                    </a:moveTo>
                    <a:lnTo>
                      <a:pt x="56" y="0"/>
                    </a:lnTo>
                    <a:lnTo>
                      <a:pt x="77" y="77"/>
                    </a:lnTo>
                    <a:lnTo>
                      <a:pt x="100" y="154"/>
                    </a:lnTo>
                    <a:lnTo>
                      <a:pt x="44" y="170"/>
                    </a:lnTo>
                    <a:lnTo>
                      <a:pt x="22" y="93"/>
                    </a:lnTo>
                    <a:lnTo>
                      <a:pt x="0" y="16"/>
                    </a:lnTo>
                    <a:close/>
                  </a:path>
                </a:pathLst>
              </a:custGeom>
              <a:solidFill>
                <a:srgbClr val="FF0000"/>
              </a:solidFill>
              <a:ln w="9525">
                <a:noFill/>
                <a:round/>
                <a:headEnd/>
                <a:tailEnd/>
              </a:ln>
            </p:spPr>
            <p:txBody>
              <a:bodyPr/>
              <a:lstStyle/>
              <a:p>
                <a:endParaRPr lang="ja-JP" altLang="en-US"/>
              </a:p>
            </p:txBody>
          </p:sp>
          <p:sp>
            <p:nvSpPr>
              <p:cNvPr id="1211" name="Freeform 1447"/>
              <p:cNvSpPr>
                <a:spLocks/>
              </p:cNvSpPr>
              <p:nvPr/>
            </p:nvSpPr>
            <p:spPr bwMode="auto">
              <a:xfrm>
                <a:off x="3665" y="1930"/>
                <a:ext cx="3" cy="10"/>
              </a:xfrm>
              <a:custGeom>
                <a:avLst/>
                <a:gdLst/>
                <a:ahLst/>
                <a:cxnLst>
                  <a:cxn ang="0">
                    <a:pos x="21" y="79"/>
                  </a:cxn>
                  <a:cxn ang="0">
                    <a:pos x="0" y="2"/>
                  </a:cxn>
                  <a:cxn ang="0">
                    <a:pos x="9" y="0"/>
                  </a:cxn>
                  <a:cxn ang="0">
                    <a:pos x="21" y="79"/>
                  </a:cxn>
                </a:cxnLst>
                <a:rect l="0" t="0" r="r" b="b"/>
                <a:pathLst>
                  <a:path w="21" h="79">
                    <a:moveTo>
                      <a:pt x="21" y="79"/>
                    </a:moveTo>
                    <a:lnTo>
                      <a:pt x="0" y="2"/>
                    </a:lnTo>
                    <a:lnTo>
                      <a:pt x="9" y="0"/>
                    </a:lnTo>
                    <a:lnTo>
                      <a:pt x="21" y="79"/>
                    </a:lnTo>
                    <a:close/>
                  </a:path>
                </a:pathLst>
              </a:custGeom>
              <a:solidFill>
                <a:srgbClr val="FF0000"/>
              </a:solidFill>
              <a:ln w="9525">
                <a:noFill/>
                <a:round/>
                <a:headEnd/>
                <a:tailEnd/>
              </a:ln>
            </p:spPr>
            <p:txBody>
              <a:bodyPr/>
              <a:lstStyle/>
              <a:p>
                <a:endParaRPr lang="ja-JP" altLang="en-US"/>
              </a:p>
            </p:txBody>
          </p:sp>
          <p:sp>
            <p:nvSpPr>
              <p:cNvPr id="1212" name="Freeform 1448"/>
              <p:cNvSpPr>
                <a:spLocks/>
              </p:cNvSpPr>
              <p:nvPr/>
            </p:nvSpPr>
            <p:spPr bwMode="auto">
              <a:xfrm>
                <a:off x="3666" y="1929"/>
                <a:ext cx="12" cy="21"/>
              </a:xfrm>
              <a:custGeom>
                <a:avLst/>
                <a:gdLst/>
                <a:ahLst/>
                <a:cxnLst>
                  <a:cxn ang="0">
                    <a:pos x="0" y="10"/>
                  </a:cxn>
                  <a:cxn ang="0">
                    <a:pos x="57" y="0"/>
                  </a:cxn>
                  <a:cxn ang="0">
                    <a:pos x="71" y="79"/>
                  </a:cxn>
                  <a:cxn ang="0">
                    <a:pos x="83" y="158"/>
                  </a:cxn>
                  <a:cxn ang="0">
                    <a:pos x="26" y="168"/>
                  </a:cxn>
                  <a:cxn ang="0">
                    <a:pos x="12" y="89"/>
                  </a:cxn>
                  <a:cxn ang="0">
                    <a:pos x="0" y="10"/>
                  </a:cxn>
                </a:cxnLst>
                <a:rect l="0" t="0" r="r" b="b"/>
                <a:pathLst>
                  <a:path w="83" h="168">
                    <a:moveTo>
                      <a:pt x="0" y="10"/>
                    </a:moveTo>
                    <a:lnTo>
                      <a:pt x="57" y="0"/>
                    </a:lnTo>
                    <a:lnTo>
                      <a:pt x="71" y="79"/>
                    </a:lnTo>
                    <a:lnTo>
                      <a:pt x="83" y="158"/>
                    </a:lnTo>
                    <a:lnTo>
                      <a:pt x="26" y="168"/>
                    </a:lnTo>
                    <a:lnTo>
                      <a:pt x="12" y="89"/>
                    </a:lnTo>
                    <a:lnTo>
                      <a:pt x="0" y="10"/>
                    </a:lnTo>
                    <a:close/>
                  </a:path>
                </a:pathLst>
              </a:custGeom>
              <a:solidFill>
                <a:srgbClr val="FF0000"/>
              </a:solidFill>
              <a:ln w="9525">
                <a:noFill/>
                <a:round/>
                <a:headEnd/>
                <a:tailEnd/>
              </a:ln>
            </p:spPr>
            <p:txBody>
              <a:bodyPr/>
              <a:lstStyle/>
              <a:p>
                <a:endParaRPr lang="ja-JP" altLang="en-US"/>
              </a:p>
            </p:txBody>
          </p:sp>
          <p:sp>
            <p:nvSpPr>
              <p:cNvPr id="1213" name="Freeform 1449"/>
              <p:cNvSpPr>
                <a:spLocks/>
              </p:cNvSpPr>
              <p:nvPr/>
            </p:nvSpPr>
            <p:spPr bwMode="auto">
              <a:xfrm>
                <a:off x="3674" y="1929"/>
                <a:ext cx="2" cy="10"/>
              </a:xfrm>
              <a:custGeom>
                <a:avLst/>
                <a:gdLst/>
                <a:ahLst/>
                <a:cxnLst>
                  <a:cxn ang="0">
                    <a:pos x="14" y="80"/>
                  </a:cxn>
                  <a:cxn ang="0">
                    <a:pos x="0" y="1"/>
                  </a:cxn>
                  <a:cxn ang="0">
                    <a:pos x="8" y="0"/>
                  </a:cxn>
                  <a:cxn ang="0">
                    <a:pos x="14" y="80"/>
                  </a:cxn>
                </a:cxnLst>
                <a:rect l="0" t="0" r="r" b="b"/>
                <a:pathLst>
                  <a:path w="14" h="80">
                    <a:moveTo>
                      <a:pt x="14" y="80"/>
                    </a:moveTo>
                    <a:lnTo>
                      <a:pt x="0" y="1"/>
                    </a:lnTo>
                    <a:lnTo>
                      <a:pt x="8" y="0"/>
                    </a:lnTo>
                    <a:lnTo>
                      <a:pt x="14" y="80"/>
                    </a:lnTo>
                    <a:close/>
                  </a:path>
                </a:pathLst>
              </a:custGeom>
              <a:solidFill>
                <a:srgbClr val="FF0000"/>
              </a:solidFill>
              <a:ln w="9525">
                <a:noFill/>
                <a:round/>
                <a:headEnd/>
                <a:tailEnd/>
              </a:ln>
            </p:spPr>
            <p:txBody>
              <a:bodyPr/>
              <a:lstStyle/>
              <a:p>
                <a:endParaRPr lang="ja-JP" altLang="en-US"/>
              </a:p>
            </p:txBody>
          </p:sp>
          <p:sp>
            <p:nvSpPr>
              <p:cNvPr id="1214" name="Freeform 1450"/>
              <p:cNvSpPr>
                <a:spLocks/>
              </p:cNvSpPr>
              <p:nvPr/>
            </p:nvSpPr>
            <p:spPr bwMode="auto">
              <a:xfrm>
                <a:off x="3675" y="1929"/>
                <a:ext cx="10" cy="20"/>
              </a:xfrm>
              <a:custGeom>
                <a:avLst/>
                <a:gdLst/>
                <a:ahLst/>
                <a:cxnLst>
                  <a:cxn ang="0">
                    <a:pos x="0" y="3"/>
                  </a:cxn>
                  <a:cxn ang="0">
                    <a:pos x="60" y="0"/>
                  </a:cxn>
                  <a:cxn ang="0">
                    <a:pos x="65" y="80"/>
                  </a:cxn>
                  <a:cxn ang="0">
                    <a:pos x="69" y="160"/>
                  </a:cxn>
                  <a:cxn ang="0">
                    <a:pos x="10" y="163"/>
                  </a:cxn>
                  <a:cxn ang="0">
                    <a:pos x="6" y="83"/>
                  </a:cxn>
                  <a:cxn ang="0">
                    <a:pos x="0" y="3"/>
                  </a:cxn>
                </a:cxnLst>
                <a:rect l="0" t="0" r="r" b="b"/>
                <a:pathLst>
                  <a:path w="69" h="163">
                    <a:moveTo>
                      <a:pt x="0" y="3"/>
                    </a:moveTo>
                    <a:lnTo>
                      <a:pt x="60" y="0"/>
                    </a:lnTo>
                    <a:lnTo>
                      <a:pt x="65" y="80"/>
                    </a:lnTo>
                    <a:lnTo>
                      <a:pt x="69" y="160"/>
                    </a:lnTo>
                    <a:lnTo>
                      <a:pt x="10" y="163"/>
                    </a:lnTo>
                    <a:lnTo>
                      <a:pt x="6" y="83"/>
                    </a:lnTo>
                    <a:lnTo>
                      <a:pt x="0" y="3"/>
                    </a:lnTo>
                    <a:close/>
                  </a:path>
                </a:pathLst>
              </a:custGeom>
              <a:solidFill>
                <a:srgbClr val="FF0000"/>
              </a:solidFill>
              <a:ln w="9525">
                <a:noFill/>
                <a:round/>
                <a:headEnd/>
                <a:tailEnd/>
              </a:ln>
            </p:spPr>
            <p:txBody>
              <a:bodyPr/>
              <a:lstStyle/>
              <a:p>
                <a:endParaRPr lang="ja-JP" altLang="en-US"/>
              </a:p>
            </p:txBody>
          </p:sp>
          <p:sp>
            <p:nvSpPr>
              <p:cNvPr id="1215" name="Freeform 1451"/>
              <p:cNvSpPr>
                <a:spLocks/>
              </p:cNvSpPr>
              <p:nvPr/>
            </p:nvSpPr>
            <p:spPr bwMode="auto">
              <a:xfrm>
                <a:off x="3684" y="1929"/>
                <a:ext cx="1" cy="10"/>
              </a:xfrm>
              <a:custGeom>
                <a:avLst/>
                <a:gdLst/>
                <a:ahLst/>
                <a:cxnLst>
                  <a:cxn ang="0">
                    <a:pos x="5" y="80"/>
                  </a:cxn>
                  <a:cxn ang="0">
                    <a:pos x="0" y="0"/>
                  </a:cxn>
                  <a:cxn ang="0">
                    <a:pos x="9" y="0"/>
                  </a:cxn>
                  <a:cxn ang="0">
                    <a:pos x="5" y="80"/>
                  </a:cxn>
                </a:cxnLst>
                <a:rect l="0" t="0" r="r" b="b"/>
                <a:pathLst>
                  <a:path w="9" h="80">
                    <a:moveTo>
                      <a:pt x="5" y="80"/>
                    </a:moveTo>
                    <a:lnTo>
                      <a:pt x="0" y="0"/>
                    </a:lnTo>
                    <a:lnTo>
                      <a:pt x="9" y="0"/>
                    </a:lnTo>
                    <a:lnTo>
                      <a:pt x="5" y="80"/>
                    </a:lnTo>
                    <a:close/>
                  </a:path>
                </a:pathLst>
              </a:custGeom>
              <a:solidFill>
                <a:srgbClr val="FF0000"/>
              </a:solidFill>
              <a:ln w="9525">
                <a:noFill/>
                <a:round/>
                <a:headEnd/>
                <a:tailEnd/>
              </a:ln>
            </p:spPr>
            <p:txBody>
              <a:bodyPr/>
              <a:lstStyle/>
              <a:p>
                <a:endParaRPr lang="ja-JP" altLang="en-US"/>
              </a:p>
            </p:txBody>
          </p:sp>
          <p:sp>
            <p:nvSpPr>
              <p:cNvPr id="1216" name="Freeform 1452"/>
              <p:cNvSpPr>
                <a:spLocks/>
              </p:cNvSpPr>
              <p:nvPr/>
            </p:nvSpPr>
            <p:spPr bwMode="auto">
              <a:xfrm>
                <a:off x="3684" y="1929"/>
                <a:ext cx="10" cy="20"/>
              </a:xfrm>
              <a:custGeom>
                <a:avLst/>
                <a:gdLst/>
                <a:ahLst/>
                <a:cxnLst>
                  <a:cxn ang="0">
                    <a:pos x="9" y="0"/>
                  </a:cxn>
                  <a:cxn ang="0">
                    <a:pos x="69" y="3"/>
                  </a:cxn>
                  <a:cxn ang="0">
                    <a:pos x="64" y="83"/>
                  </a:cxn>
                  <a:cxn ang="0">
                    <a:pos x="59" y="163"/>
                  </a:cxn>
                  <a:cxn ang="0">
                    <a:pos x="0" y="160"/>
                  </a:cxn>
                  <a:cxn ang="0">
                    <a:pos x="5" y="80"/>
                  </a:cxn>
                  <a:cxn ang="0">
                    <a:pos x="9" y="0"/>
                  </a:cxn>
                </a:cxnLst>
                <a:rect l="0" t="0" r="r" b="b"/>
                <a:pathLst>
                  <a:path w="69" h="163">
                    <a:moveTo>
                      <a:pt x="9" y="0"/>
                    </a:moveTo>
                    <a:lnTo>
                      <a:pt x="69" y="3"/>
                    </a:lnTo>
                    <a:lnTo>
                      <a:pt x="64" y="83"/>
                    </a:lnTo>
                    <a:lnTo>
                      <a:pt x="59" y="163"/>
                    </a:lnTo>
                    <a:lnTo>
                      <a:pt x="0" y="160"/>
                    </a:lnTo>
                    <a:lnTo>
                      <a:pt x="5" y="80"/>
                    </a:lnTo>
                    <a:lnTo>
                      <a:pt x="9" y="0"/>
                    </a:lnTo>
                    <a:close/>
                  </a:path>
                </a:pathLst>
              </a:custGeom>
              <a:solidFill>
                <a:srgbClr val="FF0000"/>
              </a:solidFill>
              <a:ln w="9525">
                <a:noFill/>
                <a:round/>
                <a:headEnd/>
                <a:tailEnd/>
              </a:ln>
            </p:spPr>
            <p:txBody>
              <a:bodyPr/>
              <a:lstStyle/>
              <a:p>
                <a:endParaRPr lang="ja-JP" altLang="en-US"/>
              </a:p>
            </p:txBody>
          </p:sp>
          <p:sp>
            <p:nvSpPr>
              <p:cNvPr id="1217" name="Freeform 1453"/>
              <p:cNvSpPr>
                <a:spLocks/>
              </p:cNvSpPr>
              <p:nvPr/>
            </p:nvSpPr>
            <p:spPr bwMode="auto">
              <a:xfrm>
                <a:off x="3693" y="1929"/>
                <a:ext cx="2" cy="10"/>
              </a:xfrm>
              <a:custGeom>
                <a:avLst/>
                <a:gdLst/>
                <a:ahLst/>
                <a:cxnLst>
                  <a:cxn ang="0">
                    <a:pos x="0" y="80"/>
                  </a:cxn>
                  <a:cxn ang="0">
                    <a:pos x="5" y="0"/>
                  </a:cxn>
                  <a:cxn ang="0">
                    <a:pos x="13" y="1"/>
                  </a:cxn>
                  <a:cxn ang="0">
                    <a:pos x="0" y="80"/>
                  </a:cxn>
                </a:cxnLst>
                <a:rect l="0" t="0" r="r" b="b"/>
                <a:pathLst>
                  <a:path w="13" h="80">
                    <a:moveTo>
                      <a:pt x="0" y="80"/>
                    </a:moveTo>
                    <a:lnTo>
                      <a:pt x="5" y="0"/>
                    </a:lnTo>
                    <a:lnTo>
                      <a:pt x="13" y="1"/>
                    </a:lnTo>
                    <a:lnTo>
                      <a:pt x="0" y="80"/>
                    </a:lnTo>
                    <a:close/>
                  </a:path>
                </a:pathLst>
              </a:custGeom>
              <a:solidFill>
                <a:srgbClr val="FF0000"/>
              </a:solidFill>
              <a:ln w="9525">
                <a:noFill/>
                <a:round/>
                <a:headEnd/>
                <a:tailEnd/>
              </a:ln>
            </p:spPr>
            <p:txBody>
              <a:bodyPr/>
              <a:lstStyle/>
              <a:p>
                <a:endParaRPr lang="ja-JP" altLang="en-US"/>
              </a:p>
            </p:txBody>
          </p:sp>
          <p:sp>
            <p:nvSpPr>
              <p:cNvPr id="1218" name="Freeform 1454"/>
              <p:cNvSpPr>
                <a:spLocks/>
              </p:cNvSpPr>
              <p:nvPr/>
            </p:nvSpPr>
            <p:spPr bwMode="auto">
              <a:xfrm>
                <a:off x="3691" y="1929"/>
                <a:ext cx="12" cy="21"/>
              </a:xfrm>
              <a:custGeom>
                <a:avLst/>
                <a:gdLst/>
                <a:ahLst/>
                <a:cxnLst>
                  <a:cxn ang="0">
                    <a:pos x="26" y="0"/>
                  </a:cxn>
                  <a:cxn ang="0">
                    <a:pos x="84" y="10"/>
                  </a:cxn>
                  <a:cxn ang="0">
                    <a:pos x="71" y="89"/>
                  </a:cxn>
                  <a:cxn ang="0">
                    <a:pos x="57" y="168"/>
                  </a:cxn>
                  <a:cxn ang="0">
                    <a:pos x="0" y="158"/>
                  </a:cxn>
                  <a:cxn ang="0">
                    <a:pos x="13" y="79"/>
                  </a:cxn>
                  <a:cxn ang="0">
                    <a:pos x="26" y="0"/>
                  </a:cxn>
                </a:cxnLst>
                <a:rect l="0" t="0" r="r" b="b"/>
                <a:pathLst>
                  <a:path w="84" h="168">
                    <a:moveTo>
                      <a:pt x="26" y="0"/>
                    </a:moveTo>
                    <a:lnTo>
                      <a:pt x="84" y="10"/>
                    </a:lnTo>
                    <a:lnTo>
                      <a:pt x="71" y="89"/>
                    </a:lnTo>
                    <a:lnTo>
                      <a:pt x="57" y="168"/>
                    </a:lnTo>
                    <a:lnTo>
                      <a:pt x="0" y="158"/>
                    </a:lnTo>
                    <a:lnTo>
                      <a:pt x="13" y="79"/>
                    </a:lnTo>
                    <a:lnTo>
                      <a:pt x="26" y="0"/>
                    </a:lnTo>
                    <a:close/>
                  </a:path>
                </a:pathLst>
              </a:custGeom>
              <a:solidFill>
                <a:srgbClr val="FF0000"/>
              </a:solidFill>
              <a:ln w="9525">
                <a:noFill/>
                <a:round/>
                <a:headEnd/>
                <a:tailEnd/>
              </a:ln>
            </p:spPr>
            <p:txBody>
              <a:bodyPr/>
              <a:lstStyle/>
              <a:p>
                <a:endParaRPr lang="ja-JP" altLang="en-US"/>
              </a:p>
            </p:txBody>
          </p:sp>
          <p:sp>
            <p:nvSpPr>
              <p:cNvPr id="1219" name="Freeform 1455"/>
              <p:cNvSpPr>
                <a:spLocks/>
              </p:cNvSpPr>
              <p:nvPr/>
            </p:nvSpPr>
            <p:spPr bwMode="auto">
              <a:xfrm>
                <a:off x="3701" y="1930"/>
                <a:ext cx="3" cy="10"/>
              </a:xfrm>
              <a:custGeom>
                <a:avLst/>
                <a:gdLst/>
                <a:ahLst/>
                <a:cxnLst>
                  <a:cxn ang="0">
                    <a:pos x="0" y="79"/>
                  </a:cxn>
                  <a:cxn ang="0">
                    <a:pos x="13" y="0"/>
                  </a:cxn>
                  <a:cxn ang="0">
                    <a:pos x="21" y="2"/>
                  </a:cxn>
                  <a:cxn ang="0">
                    <a:pos x="0" y="79"/>
                  </a:cxn>
                </a:cxnLst>
                <a:rect l="0" t="0" r="r" b="b"/>
                <a:pathLst>
                  <a:path w="21" h="79">
                    <a:moveTo>
                      <a:pt x="0" y="79"/>
                    </a:moveTo>
                    <a:lnTo>
                      <a:pt x="13" y="0"/>
                    </a:lnTo>
                    <a:lnTo>
                      <a:pt x="21" y="2"/>
                    </a:lnTo>
                    <a:lnTo>
                      <a:pt x="0" y="79"/>
                    </a:lnTo>
                    <a:close/>
                  </a:path>
                </a:pathLst>
              </a:custGeom>
              <a:solidFill>
                <a:srgbClr val="FF0000"/>
              </a:solidFill>
              <a:ln w="9525">
                <a:noFill/>
                <a:round/>
                <a:headEnd/>
                <a:tailEnd/>
              </a:ln>
            </p:spPr>
            <p:txBody>
              <a:bodyPr/>
              <a:lstStyle/>
              <a:p>
                <a:endParaRPr lang="ja-JP" altLang="en-US"/>
              </a:p>
            </p:txBody>
          </p:sp>
          <p:sp>
            <p:nvSpPr>
              <p:cNvPr id="1220" name="Freeform 1456"/>
              <p:cNvSpPr>
                <a:spLocks/>
              </p:cNvSpPr>
              <p:nvPr/>
            </p:nvSpPr>
            <p:spPr bwMode="auto">
              <a:xfrm>
                <a:off x="3698" y="1931"/>
                <a:ext cx="15" cy="21"/>
              </a:xfrm>
              <a:custGeom>
                <a:avLst/>
                <a:gdLst/>
                <a:ahLst/>
                <a:cxnLst>
                  <a:cxn ang="0">
                    <a:pos x="43" y="0"/>
                  </a:cxn>
                  <a:cxn ang="0">
                    <a:pos x="100" y="16"/>
                  </a:cxn>
                  <a:cxn ang="0">
                    <a:pos x="77" y="93"/>
                  </a:cxn>
                  <a:cxn ang="0">
                    <a:pos x="55" y="170"/>
                  </a:cxn>
                  <a:cxn ang="0">
                    <a:pos x="0" y="154"/>
                  </a:cxn>
                  <a:cxn ang="0">
                    <a:pos x="22" y="77"/>
                  </a:cxn>
                  <a:cxn ang="0">
                    <a:pos x="43" y="0"/>
                  </a:cxn>
                </a:cxnLst>
                <a:rect l="0" t="0" r="r" b="b"/>
                <a:pathLst>
                  <a:path w="100" h="170">
                    <a:moveTo>
                      <a:pt x="43" y="0"/>
                    </a:moveTo>
                    <a:lnTo>
                      <a:pt x="100" y="16"/>
                    </a:lnTo>
                    <a:lnTo>
                      <a:pt x="77" y="93"/>
                    </a:lnTo>
                    <a:lnTo>
                      <a:pt x="55" y="170"/>
                    </a:lnTo>
                    <a:lnTo>
                      <a:pt x="0" y="154"/>
                    </a:lnTo>
                    <a:lnTo>
                      <a:pt x="22" y="77"/>
                    </a:lnTo>
                    <a:lnTo>
                      <a:pt x="43" y="0"/>
                    </a:lnTo>
                    <a:close/>
                  </a:path>
                </a:pathLst>
              </a:custGeom>
              <a:solidFill>
                <a:srgbClr val="FF0000"/>
              </a:solidFill>
              <a:ln w="9525">
                <a:noFill/>
                <a:round/>
                <a:headEnd/>
                <a:tailEnd/>
              </a:ln>
            </p:spPr>
            <p:txBody>
              <a:bodyPr/>
              <a:lstStyle/>
              <a:p>
                <a:endParaRPr lang="ja-JP" altLang="en-US"/>
              </a:p>
            </p:txBody>
          </p:sp>
          <p:sp>
            <p:nvSpPr>
              <p:cNvPr id="1221" name="Freeform 1457"/>
              <p:cNvSpPr>
                <a:spLocks/>
              </p:cNvSpPr>
              <p:nvPr/>
            </p:nvSpPr>
            <p:spPr bwMode="auto">
              <a:xfrm>
                <a:off x="3709" y="1933"/>
                <a:ext cx="5" cy="9"/>
              </a:xfrm>
              <a:custGeom>
                <a:avLst/>
                <a:gdLst/>
                <a:ahLst/>
                <a:cxnLst>
                  <a:cxn ang="0">
                    <a:pos x="0" y="77"/>
                  </a:cxn>
                  <a:cxn ang="0">
                    <a:pos x="23" y="0"/>
                  </a:cxn>
                  <a:cxn ang="0">
                    <a:pos x="30" y="2"/>
                  </a:cxn>
                  <a:cxn ang="0">
                    <a:pos x="0" y="77"/>
                  </a:cxn>
                </a:cxnLst>
                <a:rect l="0" t="0" r="r" b="b"/>
                <a:pathLst>
                  <a:path w="30" h="77">
                    <a:moveTo>
                      <a:pt x="0" y="77"/>
                    </a:moveTo>
                    <a:lnTo>
                      <a:pt x="23" y="0"/>
                    </a:lnTo>
                    <a:lnTo>
                      <a:pt x="30" y="2"/>
                    </a:lnTo>
                    <a:lnTo>
                      <a:pt x="0" y="77"/>
                    </a:lnTo>
                    <a:close/>
                  </a:path>
                </a:pathLst>
              </a:custGeom>
              <a:solidFill>
                <a:srgbClr val="FF0000"/>
              </a:solidFill>
              <a:ln w="9525">
                <a:noFill/>
                <a:round/>
                <a:headEnd/>
                <a:tailEnd/>
              </a:ln>
            </p:spPr>
            <p:txBody>
              <a:bodyPr/>
              <a:lstStyle/>
              <a:p>
                <a:endParaRPr lang="ja-JP" altLang="en-US"/>
              </a:p>
            </p:txBody>
          </p:sp>
          <p:sp>
            <p:nvSpPr>
              <p:cNvPr id="1222" name="Freeform 1458"/>
              <p:cNvSpPr>
                <a:spLocks/>
              </p:cNvSpPr>
              <p:nvPr/>
            </p:nvSpPr>
            <p:spPr bwMode="auto">
              <a:xfrm>
                <a:off x="3705" y="1933"/>
                <a:ext cx="16" cy="21"/>
              </a:xfrm>
              <a:custGeom>
                <a:avLst/>
                <a:gdLst/>
                <a:ahLst/>
                <a:cxnLst>
                  <a:cxn ang="0">
                    <a:pos x="59" y="0"/>
                  </a:cxn>
                  <a:cxn ang="0">
                    <a:pos x="113" y="22"/>
                  </a:cxn>
                  <a:cxn ang="0">
                    <a:pos x="82" y="96"/>
                  </a:cxn>
                  <a:cxn ang="0">
                    <a:pos x="53" y="171"/>
                  </a:cxn>
                  <a:cxn ang="0">
                    <a:pos x="0" y="148"/>
                  </a:cxn>
                  <a:cxn ang="0">
                    <a:pos x="29" y="75"/>
                  </a:cxn>
                  <a:cxn ang="0">
                    <a:pos x="59" y="0"/>
                  </a:cxn>
                </a:cxnLst>
                <a:rect l="0" t="0" r="r" b="b"/>
                <a:pathLst>
                  <a:path w="113" h="171">
                    <a:moveTo>
                      <a:pt x="59" y="0"/>
                    </a:moveTo>
                    <a:lnTo>
                      <a:pt x="113" y="22"/>
                    </a:lnTo>
                    <a:lnTo>
                      <a:pt x="82" y="96"/>
                    </a:lnTo>
                    <a:lnTo>
                      <a:pt x="53" y="171"/>
                    </a:lnTo>
                    <a:lnTo>
                      <a:pt x="0" y="148"/>
                    </a:lnTo>
                    <a:lnTo>
                      <a:pt x="29" y="75"/>
                    </a:lnTo>
                    <a:lnTo>
                      <a:pt x="59" y="0"/>
                    </a:lnTo>
                    <a:close/>
                  </a:path>
                </a:pathLst>
              </a:custGeom>
              <a:solidFill>
                <a:srgbClr val="FF0000"/>
              </a:solidFill>
              <a:ln w="9525">
                <a:noFill/>
                <a:round/>
                <a:headEnd/>
                <a:tailEnd/>
              </a:ln>
            </p:spPr>
            <p:txBody>
              <a:bodyPr/>
              <a:lstStyle/>
              <a:p>
                <a:endParaRPr lang="ja-JP" altLang="en-US"/>
              </a:p>
            </p:txBody>
          </p:sp>
          <p:sp>
            <p:nvSpPr>
              <p:cNvPr id="1223" name="Freeform 1459"/>
              <p:cNvSpPr>
                <a:spLocks/>
              </p:cNvSpPr>
              <p:nvPr/>
            </p:nvSpPr>
            <p:spPr bwMode="auto">
              <a:xfrm>
                <a:off x="3717" y="1936"/>
                <a:ext cx="5" cy="9"/>
              </a:xfrm>
              <a:custGeom>
                <a:avLst/>
                <a:gdLst/>
                <a:ahLst/>
                <a:cxnLst>
                  <a:cxn ang="0">
                    <a:pos x="0" y="74"/>
                  </a:cxn>
                  <a:cxn ang="0">
                    <a:pos x="31" y="0"/>
                  </a:cxn>
                  <a:cxn ang="0">
                    <a:pos x="39" y="3"/>
                  </a:cxn>
                  <a:cxn ang="0">
                    <a:pos x="0" y="74"/>
                  </a:cxn>
                </a:cxnLst>
                <a:rect l="0" t="0" r="r" b="b"/>
                <a:pathLst>
                  <a:path w="39" h="74">
                    <a:moveTo>
                      <a:pt x="0" y="74"/>
                    </a:moveTo>
                    <a:lnTo>
                      <a:pt x="31" y="0"/>
                    </a:lnTo>
                    <a:lnTo>
                      <a:pt x="39" y="3"/>
                    </a:lnTo>
                    <a:lnTo>
                      <a:pt x="0" y="74"/>
                    </a:lnTo>
                    <a:close/>
                  </a:path>
                </a:pathLst>
              </a:custGeom>
              <a:solidFill>
                <a:srgbClr val="FF0000"/>
              </a:solidFill>
              <a:ln w="9525">
                <a:noFill/>
                <a:round/>
                <a:headEnd/>
                <a:tailEnd/>
              </a:ln>
            </p:spPr>
            <p:txBody>
              <a:bodyPr/>
              <a:lstStyle/>
              <a:p>
                <a:endParaRPr lang="ja-JP" altLang="en-US"/>
              </a:p>
            </p:txBody>
          </p:sp>
          <p:sp>
            <p:nvSpPr>
              <p:cNvPr id="1224" name="Freeform 1460"/>
              <p:cNvSpPr>
                <a:spLocks/>
              </p:cNvSpPr>
              <p:nvPr/>
            </p:nvSpPr>
            <p:spPr bwMode="auto">
              <a:xfrm>
                <a:off x="3712" y="1936"/>
                <a:ext cx="18" cy="21"/>
              </a:xfrm>
              <a:custGeom>
                <a:avLst/>
                <a:gdLst/>
                <a:ahLst/>
                <a:cxnLst>
                  <a:cxn ang="0">
                    <a:pos x="76" y="0"/>
                  </a:cxn>
                  <a:cxn ang="0">
                    <a:pos x="127" y="26"/>
                  </a:cxn>
                  <a:cxn ang="0">
                    <a:pos x="88" y="97"/>
                  </a:cxn>
                  <a:cxn ang="0">
                    <a:pos x="50" y="169"/>
                  </a:cxn>
                  <a:cxn ang="0">
                    <a:pos x="0" y="141"/>
                  </a:cxn>
                  <a:cxn ang="0">
                    <a:pos x="37" y="71"/>
                  </a:cxn>
                  <a:cxn ang="0">
                    <a:pos x="76" y="0"/>
                  </a:cxn>
                </a:cxnLst>
                <a:rect l="0" t="0" r="r" b="b"/>
                <a:pathLst>
                  <a:path w="127" h="169">
                    <a:moveTo>
                      <a:pt x="76" y="0"/>
                    </a:moveTo>
                    <a:lnTo>
                      <a:pt x="127" y="26"/>
                    </a:lnTo>
                    <a:lnTo>
                      <a:pt x="88" y="97"/>
                    </a:lnTo>
                    <a:lnTo>
                      <a:pt x="50" y="169"/>
                    </a:lnTo>
                    <a:lnTo>
                      <a:pt x="0" y="141"/>
                    </a:lnTo>
                    <a:lnTo>
                      <a:pt x="37" y="71"/>
                    </a:lnTo>
                    <a:lnTo>
                      <a:pt x="76" y="0"/>
                    </a:lnTo>
                    <a:close/>
                  </a:path>
                </a:pathLst>
              </a:custGeom>
              <a:solidFill>
                <a:srgbClr val="FF0000"/>
              </a:solidFill>
              <a:ln w="9525">
                <a:noFill/>
                <a:round/>
                <a:headEnd/>
                <a:tailEnd/>
              </a:ln>
            </p:spPr>
            <p:txBody>
              <a:bodyPr/>
              <a:lstStyle/>
              <a:p>
                <a:endParaRPr lang="ja-JP" altLang="en-US"/>
              </a:p>
            </p:txBody>
          </p:sp>
          <p:sp>
            <p:nvSpPr>
              <p:cNvPr id="1225" name="Freeform 1461"/>
              <p:cNvSpPr>
                <a:spLocks/>
              </p:cNvSpPr>
              <p:nvPr/>
            </p:nvSpPr>
            <p:spPr bwMode="auto">
              <a:xfrm>
                <a:off x="3724" y="1939"/>
                <a:ext cx="7" cy="9"/>
              </a:xfrm>
              <a:custGeom>
                <a:avLst/>
                <a:gdLst/>
                <a:ahLst/>
                <a:cxnLst>
                  <a:cxn ang="0">
                    <a:pos x="0" y="71"/>
                  </a:cxn>
                  <a:cxn ang="0">
                    <a:pos x="39" y="0"/>
                  </a:cxn>
                  <a:cxn ang="0">
                    <a:pos x="45" y="5"/>
                  </a:cxn>
                  <a:cxn ang="0">
                    <a:pos x="0" y="71"/>
                  </a:cxn>
                </a:cxnLst>
                <a:rect l="0" t="0" r="r" b="b"/>
                <a:pathLst>
                  <a:path w="45" h="71">
                    <a:moveTo>
                      <a:pt x="0" y="71"/>
                    </a:moveTo>
                    <a:lnTo>
                      <a:pt x="39" y="0"/>
                    </a:lnTo>
                    <a:lnTo>
                      <a:pt x="45" y="5"/>
                    </a:lnTo>
                    <a:lnTo>
                      <a:pt x="0" y="71"/>
                    </a:lnTo>
                    <a:close/>
                  </a:path>
                </a:pathLst>
              </a:custGeom>
              <a:solidFill>
                <a:srgbClr val="FF0000"/>
              </a:solidFill>
              <a:ln w="9525">
                <a:noFill/>
                <a:round/>
                <a:headEnd/>
                <a:tailEnd/>
              </a:ln>
            </p:spPr>
            <p:txBody>
              <a:bodyPr/>
              <a:lstStyle/>
              <a:p>
                <a:endParaRPr lang="ja-JP" altLang="en-US"/>
              </a:p>
            </p:txBody>
          </p:sp>
          <p:sp>
            <p:nvSpPr>
              <p:cNvPr id="1226" name="Freeform 1462"/>
              <p:cNvSpPr>
                <a:spLocks/>
              </p:cNvSpPr>
              <p:nvPr/>
            </p:nvSpPr>
            <p:spPr bwMode="auto">
              <a:xfrm>
                <a:off x="3718" y="1940"/>
                <a:ext cx="19" cy="21"/>
              </a:xfrm>
              <a:custGeom>
                <a:avLst/>
                <a:gdLst/>
                <a:ahLst/>
                <a:cxnLst>
                  <a:cxn ang="0">
                    <a:pos x="89" y="0"/>
                  </a:cxn>
                  <a:cxn ang="0">
                    <a:pos x="137" y="31"/>
                  </a:cxn>
                  <a:cxn ang="0">
                    <a:pos x="92" y="98"/>
                  </a:cxn>
                  <a:cxn ang="0">
                    <a:pos x="48" y="165"/>
                  </a:cxn>
                  <a:cxn ang="0">
                    <a:pos x="0" y="134"/>
                  </a:cxn>
                  <a:cxn ang="0">
                    <a:pos x="44" y="66"/>
                  </a:cxn>
                  <a:cxn ang="0">
                    <a:pos x="89" y="0"/>
                  </a:cxn>
                </a:cxnLst>
                <a:rect l="0" t="0" r="r" b="b"/>
                <a:pathLst>
                  <a:path w="137" h="165">
                    <a:moveTo>
                      <a:pt x="89" y="0"/>
                    </a:moveTo>
                    <a:lnTo>
                      <a:pt x="137" y="31"/>
                    </a:lnTo>
                    <a:lnTo>
                      <a:pt x="92" y="98"/>
                    </a:lnTo>
                    <a:lnTo>
                      <a:pt x="48" y="165"/>
                    </a:lnTo>
                    <a:lnTo>
                      <a:pt x="0" y="134"/>
                    </a:lnTo>
                    <a:lnTo>
                      <a:pt x="44" y="66"/>
                    </a:lnTo>
                    <a:lnTo>
                      <a:pt x="89" y="0"/>
                    </a:lnTo>
                    <a:close/>
                  </a:path>
                </a:pathLst>
              </a:custGeom>
              <a:solidFill>
                <a:srgbClr val="FF0000"/>
              </a:solidFill>
              <a:ln w="9525">
                <a:noFill/>
                <a:round/>
                <a:headEnd/>
                <a:tailEnd/>
              </a:ln>
            </p:spPr>
            <p:txBody>
              <a:bodyPr/>
              <a:lstStyle/>
              <a:p>
                <a:endParaRPr lang="ja-JP" altLang="en-US"/>
              </a:p>
            </p:txBody>
          </p:sp>
          <p:sp>
            <p:nvSpPr>
              <p:cNvPr id="1227" name="Freeform 1463"/>
              <p:cNvSpPr>
                <a:spLocks/>
              </p:cNvSpPr>
              <p:nvPr/>
            </p:nvSpPr>
            <p:spPr bwMode="auto">
              <a:xfrm>
                <a:off x="3731" y="1944"/>
                <a:ext cx="7" cy="8"/>
              </a:xfrm>
              <a:custGeom>
                <a:avLst/>
                <a:gdLst/>
                <a:ahLst/>
                <a:cxnLst>
                  <a:cxn ang="0">
                    <a:pos x="0" y="67"/>
                  </a:cxn>
                  <a:cxn ang="0">
                    <a:pos x="45" y="0"/>
                  </a:cxn>
                  <a:cxn ang="0">
                    <a:pos x="51" y="5"/>
                  </a:cxn>
                  <a:cxn ang="0">
                    <a:pos x="0" y="67"/>
                  </a:cxn>
                </a:cxnLst>
                <a:rect l="0" t="0" r="r" b="b"/>
                <a:pathLst>
                  <a:path w="51" h="67">
                    <a:moveTo>
                      <a:pt x="0" y="67"/>
                    </a:moveTo>
                    <a:lnTo>
                      <a:pt x="45" y="0"/>
                    </a:lnTo>
                    <a:lnTo>
                      <a:pt x="51" y="5"/>
                    </a:lnTo>
                    <a:lnTo>
                      <a:pt x="0" y="67"/>
                    </a:lnTo>
                    <a:close/>
                  </a:path>
                </a:pathLst>
              </a:custGeom>
              <a:solidFill>
                <a:srgbClr val="FF0000"/>
              </a:solidFill>
              <a:ln w="9525">
                <a:noFill/>
                <a:round/>
                <a:headEnd/>
                <a:tailEnd/>
              </a:ln>
            </p:spPr>
            <p:txBody>
              <a:bodyPr/>
              <a:lstStyle/>
              <a:p>
                <a:endParaRPr lang="ja-JP" altLang="en-US"/>
              </a:p>
            </p:txBody>
          </p:sp>
          <p:sp>
            <p:nvSpPr>
              <p:cNvPr id="1228" name="Freeform 1464"/>
              <p:cNvSpPr>
                <a:spLocks/>
              </p:cNvSpPr>
              <p:nvPr/>
            </p:nvSpPr>
            <p:spPr bwMode="auto">
              <a:xfrm>
                <a:off x="3724" y="1945"/>
                <a:ext cx="21" cy="20"/>
              </a:xfrm>
              <a:custGeom>
                <a:avLst/>
                <a:gdLst/>
                <a:ahLst/>
                <a:cxnLst>
                  <a:cxn ang="0">
                    <a:pos x="102" y="0"/>
                  </a:cxn>
                  <a:cxn ang="0">
                    <a:pos x="147" y="36"/>
                  </a:cxn>
                  <a:cxn ang="0">
                    <a:pos x="96" y="99"/>
                  </a:cxn>
                  <a:cxn ang="0">
                    <a:pos x="45" y="161"/>
                  </a:cxn>
                  <a:cxn ang="0">
                    <a:pos x="0" y="124"/>
                  </a:cxn>
                  <a:cxn ang="0">
                    <a:pos x="51" y="62"/>
                  </a:cxn>
                  <a:cxn ang="0">
                    <a:pos x="102" y="0"/>
                  </a:cxn>
                </a:cxnLst>
                <a:rect l="0" t="0" r="r" b="b"/>
                <a:pathLst>
                  <a:path w="147" h="161">
                    <a:moveTo>
                      <a:pt x="102" y="0"/>
                    </a:moveTo>
                    <a:lnTo>
                      <a:pt x="147" y="36"/>
                    </a:lnTo>
                    <a:lnTo>
                      <a:pt x="96" y="99"/>
                    </a:lnTo>
                    <a:lnTo>
                      <a:pt x="45" y="161"/>
                    </a:lnTo>
                    <a:lnTo>
                      <a:pt x="0" y="124"/>
                    </a:lnTo>
                    <a:lnTo>
                      <a:pt x="51" y="62"/>
                    </a:lnTo>
                    <a:lnTo>
                      <a:pt x="102" y="0"/>
                    </a:lnTo>
                    <a:close/>
                  </a:path>
                </a:pathLst>
              </a:custGeom>
              <a:solidFill>
                <a:srgbClr val="FF0000"/>
              </a:solidFill>
              <a:ln w="9525">
                <a:noFill/>
                <a:round/>
                <a:headEnd/>
                <a:tailEnd/>
              </a:ln>
            </p:spPr>
            <p:txBody>
              <a:bodyPr/>
              <a:lstStyle/>
              <a:p>
                <a:endParaRPr lang="ja-JP" altLang="en-US"/>
              </a:p>
            </p:txBody>
          </p:sp>
          <p:sp>
            <p:nvSpPr>
              <p:cNvPr id="1229" name="Freeform 1465"/>
              <p:cNvSpPr>
                <a:spLocks/>
              </p:cNvSpPr>
              <p:nvPr/>
            </p:nvSpPr>
            <p:spPr bwMode="auto">
              <a:xfrm>
                <a:off x="3737" y="1949"/>
                <a:ext cx="9" cy="8"/>
              </a:xfrm>
              <a:custGeom>
                <a:avLst/>
                <a:gdLst/>
                <a:ahLst/>
                <a:cxnLst>
                  <a:cxn ang="0">
                    <a:pos x="0" y="63"/>
                  </a:cxn>
                  <a:cxn ang="0">
                    <a:pos x="51" y="0"/>
                  </a:cxn>
                  <a:cxn ang="0">
                    <a:pos x="57" y="6"/>
                  </a:cxn>
                  <a:cxn ang="0">
                    <a:pos x="0" y="63"/>
                  </a:cxn>
                </a:cxnLst>
                <a:rect l="0" t="0" r="r" b="b"/>
                <a:pathLst>
                  <a:path w="57" h="63">
                    <a:moveTo>
                      <a:pt x="0" y="63"/>
                    </a:moveTo>
                    <a:lnTo>
                      <a:pt x="51" y="0"/>
                    </a:lnTo>
                    <a:lnTo>
                      <a:pt x="57" y="6"/>
                    </a:lnTo>
                    <a:lnTo>
                      <a:pt x="0" y="63"/>
                    </a:lnTo>
                    <a:close/>
                  </a:path>
                </a:pathLst>
              </a:custGeom>
              <a:solidFill>
                <a:srgbClr val="FF0000"/>
              </a:solidFill>
              <a:ln w="9525">
                <a:noFill/>
                <a:round/>
                <a:headEnd/>
                <a:tailEnd/>
              </a:ln>
            </p:spPr>
            <p:txBody>
              <a:bodyPr/>
              <a:lstStyle/>
              <a:p>
                <a:endParaRPr lang="ja-JP" altLang="en-US"/>
              </a:p>
            </p:txBody>
          </p:sp>
          <p:sp>
            <p:nvSpPr>
              <p:cNvPr id="1230" name="Freeform 1466"/>
              <p:cNvSpPr>
                <a:spLocks/>
              </p:cNvSpPr>
              <p:nvPr/>
            </p:nvSpPr>
            <p:spPr bwMode="auto">
              <a:xfrm>
                <a:off x="3729" y="1950"/>
                <a:ext cx="23" cy="19"/>
              </a:xfrm>
              <a:custGeom>
                <a:avLst/>
                <a:gdLst/>
                <a:ahLst/>
                <a:cxnLst>
                  <a:cxn ang="0">
                    <a:pos x="115" y="0"/>
                  </a:cxn>
                  <a:cxn ang="0">
                    <a:pos x="157" y="41"/>
                  </a:cxn>
                  <a:cxn ang="0">
                    <a:pos x="99" y="98"/>
                  </a:cxn>
                  <a:cxn ang="0">
                    <a:pos x="42" y="155"/>
                  </a:cxn>
                  <a:cxn ang="0">
                    <a:pos x="0" y="114"/>
                  </a:cxn>
                  <a:cxn ang="0">
                    <a:pos x="58" y="57"/>
                  </a:cxn>
                  <a:cxn ang="0">
                    <a:pos x="115" y="0"/>
                  </a:cxn>
                </a:cxnLst>
                <a:rect l="0" t="0" r="r" b="b"/>
                <a:pathLst>
                  <a:path w="157" h="155">
                    <a:moveTo>
                      <a:pt x="115" y="0"/>
                    </a:moveTo>
                    <a:lnTo>
                      <a:pt x="157" y="41"/>
                    </a:lnTo>
                    <a:lnTo>
                      <a:pt x="99" y="98"/>
                    </a:lnTo>
                    <a:lnTo>
                      <a:pt x="42" y="155"/>
                    </a:lnTo>
                    <a:lnTo>
                      <a:pt x="0" y="114"/>
                    </a:lnTo>
                    <a:lnTo>
                      <a:pt x="58" y="57"/>
                    </a:lnTo>
                    <a:lnTo>
                      <a:pt x="115" y="0"/>
                    </a:lnTo>
                    <a:close/>
                  </a:path>
                </a:pathLst>
              </a:custGeom>
              <a:solidFill>
                <a:srgbClr val="FF0000"/>
              </a:solidFill>
              <a:ln w="9525">
                <a:noFill/>
                <a:round/>
                <a:headEnd/>
                <a:tailEnd/>
              </a:ln>
            </p:spPr>
            <p:txBody>
              <a:bodyPr/>
              <a:lstStyle/>
              <a:p>
                <a:endParaRPr lang="ja-JP" altLang="en-US"/>
              </a:p>
            </p:txBody>
          </p:sp>
          <p:sp>
            <p:nvSpPr>
              <p:cNvPr id="1231" name="Freeform 1467"/>
              <p:cNvSpPr>
                <a:spLocks/>
              </p:cNvSpPr>
              <p:nvPr/>
            </p:nvSpPr>
            <p:spPr bwMode="auto">
              <a:xfrm>
                <a:off x="3743" y="1955"/>
                <a:ext cx="9" cy="7"/>
              </a:xfrm>
              <a:custGeom>
                <a:avLst/>
                <a:gdLst/>
                <a:ahLst/>
                <a:cxnLst>
                  <a:cxn ang="0">
                    <a:pos x="0" y="57"/>
                  </a:cxn>
                  <a:cxn ang="0">
                    <a:pos x="58" y="0"/>
                  </a:cxn>
                  <a:cxn ang="0">
                    <a:pos x="62" y="5"/>
                  </a:cxn>
                  <a:cxn ang="0">
                    <a:pos x="0" y="57"/>
                  </a:cxn>
                </a:cxnLst>
                <a:rect l="0" t="0" r="r" b="b"/>
                <a:pathLst>
                  <a:path w="62" h="57">
                    <a:moveTo>
                      <a:pt x="0" y="57"/>
                    </a:moveTo>
                    <a:lnTo>
                      <a:pt x="58" y="0"/>
                    </a:lnTo>
                    <a:lnTo>
                      <a:pt x="62" y="5"/>
                    </a:lnTo>
                    <a:lnTo>
                      <a:pt x="0" y="57"/>
                    </a:lnTo>
                    <a:close/>
                  </a:path>
                </a:pathLst>
              </a:custGeom>
              <a:solidFill>
                <a:srgbClr val="FF0000"/>
              </a:solidFill>
              <a:ln w="9525">
                <a:noFill/>
                <a:round/>
                <a:headEnd/>
                <a:tailEnd/>
              </a:ln>
            </p:spPr>
            <p:txBody>
              <a:bodyPr/>
              <a:lstStyle/>
              <a:p>
                <a:endParaRPr lang="ja-JP" altLang="en-US"/>
              </a:p>
            </p:txBody>
          </p:sp>
          <p:sp>
            <p:nvSpPr>
              <p:cNvPr id="1232" name="Freeform 1468"/>
              <p:cNvSpPr>
                <a:spLocks/>
              </p:cNvSpPr>
              <p:nvPr/>
            </p:nvSpPr>
            <p:spPr bwMode="auto">
              <a:xfrm>
                <a:off x="3734" y="1956"/>
                <a:ext cx="24" cy="18"/>
              </a:xfrm>
              <a:custGeom>
                <a:avLst/>
                <a:gdLst/>
                <a:ahLst/>
                <a:cxnLst>
                  <a:cxn ang="0">
                    <a:pos x="124" y="0"/>
                  </a:cxn>
                  <a:cxn ang="0">
                    <a:pos x="162" y="45"/>
                  </a:cxn>
                  <a:cxn ang="0">
                    <a:pos x="99" y="96"/>
                  </a:cxn>
                  <a:cxn ang="0">
                    <a:pos x="38" y="148"/>
                  </a:cxn>
                  <a:cxn ang="0">
                    <a:pos x="0" y="102"/>
                  </a:cxn>
                  <a:cxn ang="0">
                    <a:pos x="62" y="52"/>
                  </a:cxn>
                  <a:cxn ang="0">
                    <a:pos x="124" y="0"/>
                  </a:cxn>
                </a:cxnLst>
                <a:rect l="0" t="0" r="r" b="b"/>
                <a:pathLst>
                  <a:path w="162" h="148">
                    <a:moveTo>
                      <a:pt x="124" y="0"/>
                    </a:moveTo>
                    <a:lnTo>
                      <a:pt x="162" y="45"/>
                    </a:lnTo>
                    <a:lnTo>
                      <a:pt x="99" y="96"/>
                    </a:lnTo>
                    <a:lnTo>
                      <a:pt x="38" y="148"/>
                    </a:lnTo>
                    <a:lnTo>
                      <a:pt x="0" y="102"/>
                    </a:lnTo>
                    <a:lnTo>
                      <a:pt x="62" y="52"/>
                    </a:lnTo>
                    <a:lnTo>
                      <a:pt x="124" y="0"/>
                    </a:lnTo>
                    <a:close/>
                  </a:path>
                </a:pathLst>
              </a:custGeom>
              <a:solidFill>
                <a:srgbClr val="FF0000"/>
              </a:solidFill>
              <a:ln w="9525">
                <a:noFill/>
                <a:round/>
                <a:headEnd/>
                <a:tailEnd/>
              </a:ln>
            </p:spPr>
            <p:txBody>
              <a:bodyPr/>
              <a:lstStyle/>
              <a:p>
                <a:endParaRPr lang="ja-JP" altLang="en-US"/>
              </a:p>
            </p:txBody>
          </p:sp>
          <p:sp>
            <p:nvSpPr>
              <p:cNvPr id="1233" name="Freeform 1469"/>
              <p:cNvSpPr>
                <a:spLocks/>
              </p:cNvSpPr>
              <p:nvPr/>
            </p:nvSpPr>
            <p:spPr bwMode="auto">
              <a:xfrm>
                <a:off x="3749" y="1961"/>
                <a:ext cx="9" cy="7"/>
              </a:xfrm>
              <a:custGeom>
                <a:avLst/>
                <a:gdLst/>
                <a:ahLst/>
                <a:cxnLst>
                  <a:cxn ang="0">
                    <a:pos x="0" y="51"/>
                  </a:cxn>
                  <a:cxn ang="0">
                    <a:pos x="63" y="0"/>
                  </a:cxn>
                  <a:cxn ang="0">
                    <a:pos x="67" y="7"/>
                  </a:cxn>
                  <a:cxn ang="0">
                    <a:pos x="0" y="51"/>
                  </a:cxn>
                </a:cxnLst>
                <a:rect l="0" t="0" r="r" b="b"/>
                <a:pathLst>
                  <a:path w="67" h="51">
                    <a:moveTo>
                      <a:pt x="0" y="51"/>
                    </a:moveTo>
                    <a:lnTo>
                      <a:pt x="63" y="0"/>
                    </a:lnTo>
                    <a:lnTo>
                      <a:pt x="67" y="7"/>
                    </a:lnTo>
                    <a:lnTo>
                      <a:pt x="0" y="51"/>
                    </a:lnTo>
                    <a:close/>
                  </a:path>
                </a:pathLst>
              </a:custGeom>
              <a:solidFill>
                <a:srgbClr val="FF0000"/>
              </a:solidFill>
              <a:ln w="9525">
                <a:noFill/>
                <a:round/>
                <a:headEnd/>
                <a:tailEnd/>
              </a:ln>
            </p:spPr>
            <p:txBody>
              <a:bodyPr/>
              <a:lstStyle/>
              <a:p>
                <a:endParaRPr lang="ja-JP" altLang="en-US"/>
              </a:p>
            </p:txBody>
          </p:sp>
          <p:sp>
            <p:nvSpPr>
              <p:cNvPr id="1234" name="Freeform 1470"/>
              <p:cNvSpPr>
                <a:spLocks/>
              </p:cNvSpPr>
              <p:nvPr/>
            </p:nvSpPr>
            <p:spPr bwMode="auto">
              <a:xfrm>
                <a:off x="3739" y="1962"/>
                <a:ext cx="24" cy="17"/>
              </a:xfrm>
              <a:custGeom>
                <a:avLst/>
                <a:gdLst/>
                <a:ahLst/>
                <a:cxnLst>
                  <a:cxn ang="0">
                    <a:pos x="133" y="0"/>
                  </a:cxn>
                  <a:cxn ang="0">
                    <a:pos x="166" y="48"/>
                  </a:cxn>
                  <a:cxn ang="0">
                    <a:pos x="100" y="94"/>
                  </a:cxn>
                  <a:cxn ang="0">
                    <a:pos x="34" y="138"/>
                  </a:cxn>
                  <a:cxn ang="0">
                    <a:pos x="0" y="89"/>
                  </a:cxn>
                  <a:cxn ang="0">
                    <a:pos x="66" y="44"/>
                  </a:cxn>
                  <a:cxn ang="0">
                    <a:pos x="133" y="0"/>
                  </a:cxn>
                </a:cxnLst>
                <a:rect l="0" t="0" r="r" b="b"/>
                <a:pathLst>
                  <a:path w="166" h="138">
                    <a:moveTo>
                      <a:pt x="133" y="0"/>
                    </a:moveTo>
                    <a:lnTo>
                      <a:pt x="166" y="48"/>
                    </a:lnTo>
                    <a:lnTo>
                      <a:pt x="100" y="94"/>
                    </a:lnTo>
                    <a:lnTo>
                      <a:pt x="34" y="138"/>
                    </a:lnTo>
                    <a:lnTo>
                      <a:pt x="0" y="89"/>
                    </a:lnTo>
                    <a:lnTo>
                      <a:pt x="66" y="44"/>
                    </a:lnTo>
                    <a:lnTo>
                      <a:pt x="133" y="0"/>
                    </a:lnTo>
                    <a:close/>
                  </a:path>
                </a:pathLst>
              </a:custGeom>
              <a:solidFill>
                <a:srgbClr val="FF0000"/>
              </a:solidFill>
              <a:ln w="9525">
                <a:noFill/>
                <a:round/>
                <a:headEnd/>
                <a:tailEnd/>
              </a:ln>
            </p:spPr>
            <p:txBody>
              <a:bodyPr/>
              <a:lstStyle/>
              <a:p>
                <a:endParaRPr lang="ja-JP" altLang="en-US"/>
              </a:p>
            </p:txBody>
          </p:sp>
          <p:sp>
            <p:nvSpPr>
              <p:cNvPr id="1235" name="Freeform 1471"/>
              <p:cNvSpPr>
                <a:spLocks/>
              </p:cNvSpPr>
              <p:nvPr/>
            </p:nvSpPr>
            <p:spPr bwMode="auto">
              <a:xfrm>
                <a:off x="3753" y="1968"/>
                <a:ext cx="11" cy="6"/>
              </a:xfrm>
              <a:custGeom>
                <a:avLst/>
                <a:gdLst/>
                <a:ahLst/>
                <a:cxnLst>
                  <a:cxn ang="0">
                    <a:pos x="0" y="46"/>
                  </a:cxn>
                  <a:cxn ang="0">
                    <a:pos x="66" y="0"/>
                  </a:cxn>
                  <a:cxn ang="0">
                    <a:pos x="71" y="7"/>
                  </a:cxn>
                  <a:cxn ang="0">
                    <a:pos x="0" y="46"/>
                  </a:cxn>
                </a:cxnLst>
                <a:rect l="0" t="0" r="r" b="b"/>
                <a:pathLst>
                  <a:path w="71" h="46">
                    <a:moveTo>
                      <a:pt x="0" y="46"/>
                    </a:moveTo>
                    <a:lnTo>
                      <a:pt x="66" y="0"/>
                    </a:lnTo>
                    <a:lnTo>
                      <a:pt x="71" y="7"/>
                    </a:lnTo>
                    <a:lnTo>
                      <a:pt x="0" y="46"/>
                    </a:lnTo>
                    <a:close/>
                  </a:path>
                </a:pathLst>
              </a:custGeom>
              <a:solidFill>
                <a:srgbClr val="FF0000"/>
              </a:solidFill>
              <a:ln w="9525">
                <a:noFill/>
                <a:round/>
                <a:headEnd/>
                <a:tailEnd/>
              </a:ln>
            </p:spPr>
            <p:txBody>
              <a:bodyPr/>
              <a:lstStyle/>
              <a:p>
                <a:endParaRPr lang="ja-JP" altLang="en-US"/>
              </a:p>
            </p:txBody>
          </p:sp>
          <p:sp>
            <p:nvSpPr>
              <p:cNvPr id="1236" name="Freeform 1472"/>
              <p:cNvSpPr>
                <a:spLocks/>
              </p:cNvSpPr>
              <p:nvPr/>
            </p:nvSpPr>
            <p:spPr bwMode="auto">
              <a:xfrm>
                <a:off x="3743" y="1969"/>
                <a:ext cx="25" cy="16"/>
              </a:xfrm>
              <a:custGeom>
                <a:avLst/>
                <a:gdLst/>
                <a:ahLst/>
                <a:cxnLst>
                  <a:cxn ang="0">
                    <a:pos x="142" y="0"/>
                  </a:cxn>
                  <a:cxn ang="0">
                    <a:pos x="171" y="51"/>
                  </a:cxn>
                  <a:cxn ang="0">
                    <a:pos x="100" y="90"/>
                  </a:cxn>
                  <a:cxn ang="0">
                    <a:pos x="30" y="129"/>
                  </a:cxn>
                  <a:cxn ang="0">
                    <a:pos x="0" y="77"/>
                  </a:cxn>
                  <a:cxn ang="0">
                    <a:pos x="71" y="39"/>
                  </a:cxn>
                  <a:cxn ang="0">
                    <a:pos x="142" y="0"/>
                  </a:cxn>
                </a:cxnLst>
                <a:rect l="0" t="0" r="r" b="b"/>
                <a:pathLst>
                  <a:path w="171" h="129">
                    <a:moveTo>
                      <a:pt x="142" y="0"/>
                    </a:moveTo>
                    <a:lnTo>
                      <a:pt x="171" y="51"/>
                    </a:lnTo>
                    <a:lnTo>
                      <a:pt x="100" y="90"/>
                    </a:lnTo>
                    <a:lnTo>
                      <a:pt x="30" y="129"/>
                    </a:lnTo>
                    <a:lnTo>
                      <a:pt x="0" y="77"/>
                    </a:lnTo>
                    <a:lnTo>
                      <a:pt x="71" y="39"/>
                    </a:lnTo>
                    <a:lnTo>
                      <a:pt x="142" y="0"/>
                    </a:lnTo>
                    <a:close/>
                  </a:path>
                </a:pathLst>
              </a:custGeom>
              <a:solidFill>
                <a:srgbClr val="FF0000"/>
              </a:solidFill>
              <a:ln w="9525">
                <a:noFill/>
                <a:round/>
                <a:headEnd/>
                <a:tailEnd/>
              </a:ln>
            </p:spPr>
            <p:txBody>
              <a:bodyPr/>
              <a:lstStyle/>
              <a:p>
                <a:endParaRPr lang="ja-JP" altLang="en-US"/>
              </a:p>
            </p:txBody>
          </p:sp>
          <p:sp>
            <p:nvSpPr>
              <p:cNvPr id="1237" name="Freeform 1473"/>
              <p:cNvSpPr>
                <a:spLocks/>
              </p:cNvSpPr>
              <p:nvPr/>
            </p:nvSpPr>
            <p:spPr bwMode="auto">
              <a:xfrm>
                <a:off x="3758" y="1975"/>
                <a:ext cx="10" cy="5"/>
              </a:xfrm>
              <a:custGeom>
                <a:avLst/>
                <a:gdLst/>
                <a:ahLst/>
                <a:cxnLst>
                  <a:cxn ang="0">
                    <a:pos x="0" y="39"/>
                  </a:cxn>
                  <a:cxn ang="0">
                    <a:pos x="71" y="0"/>
                  </a:cxn>
                  <a:cxn ang="0">
                    <a:pos x="74" y="7"/>
                  </a:cxn>
                  <a:cxn ang="0">
                    <a:pos x="0" y="39"/>
                  </a:cxn>
                </a:cxnLst>
                <a:rect l="0" t="0" r="r" b="b"/>
                <a:pathLst>
                  <a:path w="74" h="39">
                    <a:moveTo>
                      <a:pt x="0" y="39"/>
                    </a:moveTo>
                    <a:lnTo>
                      <a:pt x="71" y="0"/>
                    </a:lnTo>
                    <a:lnTo>
                      <a:pt x="74" y="7"/>
                    </a:lnTo>
                    <a:lnTo>
                      <a:pt x="0" y="39"/>
                    </a:lnTo>
                    <a:close/>
                  </a:path>
                </a:pathLst>
              </a:custGeom>
              <a:solidFill>
                <a:srgbClr val="FF0000"/>
              </a:solidFill>
              <a:ln w="9525">
                <a:noFill/>
                <a:round/>
                <a:headEnd/>
                <a:tailEnd/>
              </a:ln>
            </p:spPr>
            <p:txBody>
              <a:bodyPr/>
              <a:lstStyle/>
              <a:p>
                <a:endParaRPr lang="ja-JP" altLang="en-US"/>
              </a:p>
            </p:txBody>
          </p:sp>
          <p:sp>
            <p:nvSpPr>
              <p:cNvPr id="1238" name="Freeform 1474"/>
              <p:cNvSpPr>
                <a:spLocks/>
              </p:cNvSpPr>
              <p:nvPr/>
            </p:nvSpPr>
            <p:spPr bwMode="auto">
              <a:xfrm>
                <a:off x="3747" y="1976"/>
                <a:ext cx="25" cy="15"/>
              </a:xfrm>
              <a:custGeom>
                <a:avLst/>
                <a:gdLst/>
                <a:ahLst/>
                <a:cxnLst>
                  <a:cxn ang="0">
                    <a:pos x="148" y="0"/>
                  </a:cxn>
                  <a:cxn ang="0">
                    <a:pos x="173" y="56"/>
                  </a:cxn>
                  <a:cxn ang="0">
                    <a:pos x="99" y="87"/>
                  </a:cxn>
                  <a:cxn ang="0">
                    <a:pos x="24" y="120"/>
                  </a:cxn>
                  <a:cxn ang="0">
                    <a:pos x="0" y="65"/>
                  </a:cxn>
                  <a:cxn ang="0">
                    <a:pos x="74" y="32"/>
                  </a:cxn>
                  <a:cxn ang="0">
                    <a:pos x="148" y="0"/>
                  </a:cxn>
                </a:cxnLst>
                <a:rect l="0" t="0" r="r" b="b"/>
                <a:pathLst>
                  <a:path w="173" h="120">
                    <a:moveTo>
                      <a:pt x="148" y="0"/>
                    </a:moveTo>
                    <a:lnTo>
                      <a:pt x="173" y="56"/>
                    </a:lnTo>
                    <a:lnTo>
                      <a:pt x="99" y="87"/>
                    </a:lnTo>
                    <a:lnTo>
                      <a:pt x="24" y="120"/>
                    </a:lnTo>
                    <a:lnTo>
                      <a:pt x="0" y="65"/>
                    </a:lnTo>
                    <a:lnTo>
                      <a:pt x="74" y="32"/>
                    </a:lnTo>
                    <a:lnTo>
                      <a:pt x="148" y="0"/>
                    </a:lnTo>
                    <a:close/>
                  </a:path>
                </a:pathLst>
              </a:custGeom>
              <a:solidFill>
                <a:srgbClr val="FF0000"/>
              </a:solidFill>
              <a:ln w="9525">
                <a:noFill/>
                <a:round/>
                <a:headEnd/>
                <a:tailEnd/>
              </a:ln>
            </p:spPr>
            <p:txBody>
              <a:bodyPr/>
              <a:lstStyle/>
              <a:p>
                <a:endParaRPr lang="ja-JP" altLang="en-US"/>
              </a:p>
            </p:txBody>
          </p:sp>
          <p:sp>
            <p:nvSpPr>
              <p:cNvPr id="1239" name="Freeform 1475"/>
              <p:cNvSpPr>
                <a:spLocks/>
              </p:cNvSpPr>
              <p:nvPr/>
            </p:nvSpPr>
            <p:spPr bwMode="auto">
              <a:xfrm>
                <a:off x="3761" y="1983"/>
                <a:ext cx="11" cy="4"/>
              </a:xfrm>
              <a:custGeom>
                <a:avLst/>
                <a:gdLst/>
                <a:ahLst/>
                <a:cxnLst>
                  <a:cxn ang="0">
                    <a:pos x="0" y="31"/>
                  </a:cxn>
                  <a:cxn ang="0">
                    <a:pos x="74" y="0"/>
                  </a:cxn>
                  <a:cxn ang="0">
                    <a:pos x="76" y="6"/>
                  </a:cxn>
                  <a:cxn ang="0">
                    <a:pos x="0" y="31"/>
                  </a:cxn>
                </a:cxnLst>
                <a:rect l="0" t="0" r="r" b="b"/>
                <a:pathLst>
                  <a:path w="76" h="31">
                    <a:moveTo>
                      <a:pt x="0" y="31"/>
                    </a:moveTo>
                    <a:lnTo>
                      <a:pt x="74" y="0"/>
                    </a:lnTo>
                    <a:lnTo>
                      <a:pt x="76" y="6"/>
                    </a:lnTo>
                    <a:lnTo>
                      <a:pt x="0" y="31"/>
                    </a:lnTo>
                    <a:close/>
                  </a:path>
                </a:pathLst>
              </a:custGeom>
              <a:solidFill>
                <a:srgbClr val="FF0000"/>
              </a:solidFill>
              <a:ln w="9525">
                <a:noFill/>
                <a:round/>
                <a:headEnd/>
                <a:tailEnd/>
              </a:ln>
            </p:spPr>
            <p:txBody>
              <a:bodyPr/>
              <a:lstStyle/>
              <a:p>
                <a:endParaRPr lang="ja-JP" altLang="en-US"/>
              </a:p>
            </p:txBody>
          </p:sp>
          <p:sp>
            <p:nvSpPr>
              <p:cNvPr id="1240" name="Freeform 1476"/>
              <p:cNvSpPr>
                <a:spLocks/>
              </p:cNvSpPr>
              <p:nvPr/>
            </p:nvSpPr>
            <p:spPr bwMode="auto">
              <a:xfrm>
                <a:off x="3750" y="1984"/>
                <a:ext cx="25" cy="14"/>
              </a:xfrm>
              <a:custGeom>
                <a:avLst/>
                <a:gdLst/>
                <a:ahLst/>
                <a:cxnLst>
                  <a:cxn ang="0">
                    <a:pos x="153" y="0"/>
                  </a:cxn>
                  <a:cxn ang="0">
                    <a:pos x="173" y="59"/>
                  </a:cxn>
                  <a:cxn ang="0">
                    <a:pos x="96" y="84"/>
                  </a:cxn>
                  <a:cxn ang="0">
                    <a:pos x="19" y="110"/>
                  </a:cxn>
                  <a:cxn ang="0">
                    <a:pos x="0" y="51"/>
                  </a:cxn>
                  <a:cxn ang="0">
                    <a:pos x="77" y="25"/>
                  </a:cxn>
                  <a:cxn ang="0">
                    <a:pos x="153" y="0"/>
                  </a:cxn>
                </a:cxnLst>
                <a:rect l="0" t="0" r="r" b="b"/>
                <a:pathLst>
                  <a:path w="173" h="110">
                    <a:moveTo>
                      <a:pt x="153" y="0"/>
                    </a:moveTo>
                    <a:lnTo>
                      <a:pt x="173" y="59"/>
                    </a:lnTo>
                    <a:lnTo>
                      <a:pt x="96" y="84"/>
                    </a:lnTo>
                    <a:lnTo>
                      <a:pt x="19" y="110"/>
                    </a:lnTo>
                    <a:lnTo>
                      <a:pt x="0" y="51"/>
                    </a:lnTo>
                    <a:lnTo>
                      <a:pt x="77" y="25"/>
                    </a:lnTo>
                    <a:lnTo>
                      <a:pt x="153" y="0"/>
                    </a:lnTo>
                    <a:close/>
                  </a:path>
                </a:pathLst>
              </a:custGeom>
              <a:solidFill>
                <a:srgbClr val="FF0000"/>
              </a:solidFill>
              <a:ln w="9525">
                <a:noFill/>
                <a:round/>
                <a:headEnd/>
                <a:tailEnd/>
              </a:ln>
            </p:spPr>
            <p:txBody>
              <a:bodyPr/>
              <a:lstStyle/>
              <a:p>
                <a:endParaRPr lang="ja-JP" altLang="en-US"/>
              </a:p>
            </p:txBody>
          </p:sp>
          <p:sp>
            <p:nvSpPr>
              <p:cNvPr id="1241" name="Freeform 1477"/>
              <p:cNvSpPr>
                <a:spLocks/>
              </p:cNvSpPr>
              <p:nvPr/>
            </p:nvSpPr>
            <p:spPr bwMode="auto">
              <a:xfrm>
                <a:off x="3764" y="1991"/>
                <a:ext cx="11" cy="3"/>
              </a:xfrm>
              <a:custGeom>
                <a:avLst/>
                <a:gdLst/>
                <a:ahLst/>
                <a:cxnLst>
                  <a:cxn ang="0">
                    <a:pos x="0" y="25"/>
                  </a:cxn>
                  <a:cxn ang="0">
                    <a:pos x="77" y="0"/>
                  </a:cxn>
                  <a:cxn ang="0">
                    <a:pos x="78" y="6"/>
                  </a:cxn>
                  <a:cxn ang="0">
                    <a:pos x="0" y="25"/>
                  </a:cxn>
                </a:cxnLst>
                <a:rect l="0" t="0" r="r" b="b"/>
                <a:pathLst>
                  <a:path w="78" h="25">
                    <a:moveTo>
                      <a:pt x="0" y="25"/>
                    </a:moveTo>
                    <a:lnTo>
                      <a:pt x="77" y="0"/>
                    </a:lnTo>
                    <a:lnTo>
                      <a:pt x="78" y="6"/>
                    </a:lnTo>
                    <a:lnTo>
                      <a:pt x="0" y="25"/>
                    </a:lnTo>
                    <a:close/>
                  </a:path>
                </a:pathLst>
              </a:custGeom>
              <a:solidFill>
                <a:srgbClr val="FF0000"/>
              </a:solidFill>
              <a:ln w="9525">
                <a:noFill/>
                <a:round/>
                <a:headEnd/>
                <a:tailEnd/>
              </a:ln>
            </p:spPr>
            <p:txBody>
              <a:bodyPr/>
              <a:lstStyle/>
              <a:p>
                <a:endParaRPr lang="ja-JP" altLang="en-US"/>
              </a:p>
            </p:txBody>
          </p:sp>
          <p:sp>
            <p:nvSpPr>
              <p:cNvPr id="1242" name="Freeform 1478"/>
              <p:cNvSpPr>
                <a:spLocks/>
              </p:cNvSpPr>
              <p:nvPr/>
            </p:nvSpPr>
            <p:spPr bwMode="auto">
              <a:xfrm>
                <a:off x="3753" y="1992"/>
                <a:ext cx="24" cy="12"/>
              </a:xfrm>
              <a:custGeom>
                <a:avLst/>
                <a:gdLst/>
                <a:ahLst/>
                <a:cxnLst>
                  <a:cxn ang="0">
                    <a:pos x="157" y="0"/>
                  </a:cxn>
                  <a:cxn ang="0">
                    <a:pos x="172" y="61"/>
                  </a:cxn>
                  <a:cxn ang="0">
                    <a:pos x="94" y="79"/>
                  </a:cxn>
                  <a:cxn ang="0">
                    <a:pos x="15" y="97"/>
                  </a:cxn>
                  <a:cxn ang="0">
                    <a:pos x="0" y="37"/>
                  </a:cxn>
                  <a:cxn ang="0">
                    <a:pos x="79" y="19"/>
                  </a:cxn>
                  <a:cxn ang="0">
                    <a:pos x="157" y="0"/>
                  </a:cxn>
                </a:cxnLst>
                <a:rect l="0" t="0" r="r" b="b"/>
                <a:pathLst>
                  <a:path w="172" h="97">
                    <a:moveTo>
                      <a:pt x="157" y="0"/>
                    </a:moveTo>
                    <a:lnTo>
                      <a:pt x="172" y="61"/>
                    </a:lnTo>
                    <a:lnTo>
                      <a:pt x="94" y="79"/>
                    </a:lnTo>
                    <a:lnTo>
                      <a:pt x="15" y="97"/>
                    </a:lnTo>
                    <a:lnTo>
                      <a:pt x="0" y="37"/>
                    </a:lnTo>
                    <a:lnTo>
                      <a:pt x="79" y="19"/>
                    </a:lnTo>
                    <a:lnTo>
                      <a:pt x="157" y="0"/>
                    </a:lnTo>
                    <a:close/>
                  </a:path>
                </a:pathLst>
              </a:custGeom>
              <a:solidFill>
                <a:srgbClr val="FF0000"/>
              </a:solidFill>
              <a:ln w="9525">
                <a:noFill/>
                <a:round/>
                <a:headEnd/>
                <a:tailEnd/>
              </a:ln>
            </p:spPr>
            <p:txBody>
              <a:bodyPr/>
              <a:lstStyle/>
              <a:p>
                <a:endParaRPr lang="ja-JP" altLang="en-US"/>
              </a:p>
            </p:txBody>
          </p:sp>
          <p:sp>
            <p:nvSpPr>
              <p:cNvPr id="1243" name="Freeform 1479"/>
              <p:cNvSpPr>
                <a:spLocks/>
              </p:cNvSpPr>
              <p:nvPr/>
            </p:nvSpPr>
            <p:spPr bwMode="auto">
              <a:xfrm>
                <a:off x="3766" y="2000"/>
                <a:ext cx="11" cy="2"/>
              </a:xfrm>
              <a:custGeom>
                <a:avLst/>
                <a:gdLst/>
                <a:ahLst/>
                <a:cxnLst>
                  <a:cxn ang="0">
                    <a:pos x="0" y="18"/>
                  </a:cxn>
                  <a:cxn ang="0">
                    <a:pos x="78" y="0"/>
                  </a:cxn>
                  <a:cxn ang="0">
                    <a:pos x="79" y="8"/>
                  </a:cxn>
                  <a:cxn ang="0">
                    <a:pos x="0" y="18"/>
                  </a:cxn>
                </a:cxnLst>
                <a:rect l="0" t="0" r="r" b="b"/>
                <a:pathLst>
                  <a:path w="79" h="18">
                    <a:moveTo>
                      <a:pt x="0" y="18"/>
                    </a:moveTo>
                    <a:lnTo>
                      <a:pt x="78" y="0"/>
                    </a:lnTo>
                    <a:lnTo>
                      <a:pt x="79" y="8"/>
                    </a:lnTo>
                    <a:lnTo>
                      <a:pt x="0" y="18"/>
                    </a:lnTo>
                    <a:close/>
                  </a:path>
                </a:pathLst>
              </a:custGeom>
              <a:solidFill>
                <a:srgbClr val="FF0000"/>
              </a:solidFill>
              <a:ln w="9525">
                <a:noFill/>
                <a:round/>
                <a:headEnd/>
                <a:tailEnd/>
              </a:ln>
            </p:spPr>
            <p:txBody>
              <a:bodyPr/>
              <a:lstStyle/>
              <a:p>
                <a:endParaRPr lang="ja-JP" altLang="en-US"/>
              </a:p>
            </p:txBody>
          </p:sp>
          <p:sp>
            <p:nvSpPr>
              <p:cNvPr id="1244" name="Freeform 1480"/>
              <p:cNvSpPr>
                <a:spLocks/>
              </p:cNvSpPr>
              <p:nvPr/>
            </p:nvSpPr>
            <p:spPr bwMode="auto">
              <a:xfrm>
                <a:off x="3755" y="2001"/>
                <a:ext cx="24" cy="10"/>
              </a:xfrm>
              <a:custGeom>
                <a:avLst/>
                <a:gdLst/>
                <a:ahLst/>
                <a:cxnLst>
                  <a:cxn ang="0">
                    <a:pos x="159" y="0"/>
                  </a:cxn>
                  <a:cxn ang="0">
                    <a:pos x="168" y="62"/>
                  </a:cxn>
                  <a:cxn ang="0">
                    <a:pos x="88" y="74"/>
                  </a:cxn>
                  <a:cxn ang="0">
                    <a:pos x="8" y="84"/>
                  </a:cxn>
                  <a:cxn ang="0">
                    <a:pos x="0" y="22"/>
                  </a:cxn>
                  <a:cxn ang="0">
                    <a:pos x="80" y="10"/>
                  </a:cxn>
                  <a:cxn ang="0">
                    <a:pos x="159" y="0"/>
                  </a:cxn>
                </a:cxnLst>
                <a:rect l="0" t="0" r="r" b="b"/>
                <a:pathLst>
                  <a:path w="168" h="84">
                    <a:moveTo>
                      <a:pt x="159" y="0"/>
                    </a:moveTo>
                    <a:lnTo>
                      <a:pt x="168" y="62"/>
                    </a:lnTo>
                    <a:lnTo>
                      <a:pt x="88" y="74"/>
                    </a:lnTo>
                    <a:lnTo>
                      <a:pt x="8" y="84"/>
                    </a:lnTo>
                    <a:lnTo>
                      <a:pt x="0" y="22"/>
                    </a:lnTo>
                    <a:lnTo>
                      <a:pt x="80" y="10"/>
                    </a:lnTo>
                    <a:lnTo>
                      <a:pt x="159" y="0"/>
                    </a:lnTo>
                    <a:close/>
                  </a:path>
                </a:pathLst>
              </a:custGeom>
              <a:solidFill>
                <a:srgbClr val="FF0000"/>
              </a:solidFill>
              <a:ln w="9525">
                <a:noFill/>
                <a:round/>
                <a:headEnd/>
                <a:tailEnd/>
              </a:ln>
            </p:spPr>
            <p:txBody>
              <a:bodyPr/>
              <a:lstStyle/>
              <a:p>
                <a:endParaRPr lang="ja-JP" altLang="en-US"/>
              </a:p>
            </p:txBody>
          </p:sp>
          <p:sp>
            <p:nvSpPr>
              <p:cNvPr id="1245" name="Freeform 1481"/>
              <p:cNvSpPr>
                <a:spLocks/>
              </p:cNvSpPr>
              <p:nvPr/>
            </p:nvSpPr>
            <p:spPr bwMode="auto">
              <a:xfrm>
                <a:off x="3767" y="2008"/>
                <a:ext cx="12" cy="2"/>
              </a:xfrm>
              <a:custGeom>
                <a:avLst/>
                <a:gdLst/>
                <a:ahLst/>
                <a:cxnLst>
                  <a:cxn ang="0">
                    <a:pos x="0" y="12"/>
                  </a:cxn>
                  <a:cxn ang="0">
                    <a:pos x="80" y="0"/>
                  </a:cxn>
                  <a:cxn ang="0">
                    <a:pos x="81" y="8"/>
                  </a:cxn>
                  <a:cxn ang="0">
                    <a:pos x="0" y="12"/>
                  </a:cxn>
                </a:cxnLst>
                <a:rect l="0" t="0" r="r" b="b"/>
                <a:pathLst>
                  <a:path w="81" h="12">
                    <a:moveTo>
                      <a:pt x="0" y="12"/>
                    </a:moveTo>
                    <a:lnTo>
                      <a:pt x="80" y="0"/>
                    </a:lnTo>
                    <a:lnTo>
                      <a:pt x="81" y="8"/>
                    </a:lnTo>
                    <a:lnTo>
                      <a:pt x="0" y="12"/>
                    </a:lnTo>
                    <a:close/>
                  </a:path>
                </a:pathLst>
              </a:custGeom>
              <a:solidFill>
                <a:srgbClr val="FF0000"/>
              </a:solidFill>
              <a:ln w="9525">
                <a:noFill/>
                <a:round/>
                <a:headEnd/>
                <a:tailEnd/>
              </a:ln>
            </p:spPr>
            <p:txBody>
              <a:bodyPr/>
              <a:lstStyle/>
              <a:p>
                <a:endParaRPr lang="ja-JP" altLang="en-US"/>
              </a:p>
            </p:txBody>
          </p:sp>
          <p:sp>
            <p:nvSpPr>
              <p:cNvPr id="1246" name="Freeform 1482"/>
              <p:cNvSpPr>
                <a:spLocks/>
              </p:cNvSpPr>
              <p:nvPr/>
            </p:nvSpPr>
            <p:spPr bwMode="auto">
              <a:xfrm>
                <a:off x="3756" y="2009"/>
                <a:ext cx="23" cy="9"/>
              </a:xfrm>
              <a:custGeom>
                <a:avLst/>
                <a:gdLst/>
                <a:ahLst/>
                <a:cxnLst>
                  <a:cxn ang="0">
                    <a:pos x="162" y="0"/>
                  </a:cxn>
                  <a:cxn ang="0">
                    <a:pos x="165" y="65"/>
                  </a:cxn>
                  <a:cxn ang="0">
                    <a:pos x="84" y="68"/>
                  </a:cxn>
                  <a:cxn ang="0">
                    <a:pos x="3" y="71"/>
                  </a:cxn>
                  <a:cxn ang="0">
                    <a:pos x="0" y="7"/>
                  </a:cxn>
                  <a:cxn ang="0">
                    <a:pos x="81" y="4"/>
                  </a:cxn>
                  <a:cxn ang="0">
                    <a:pos x="162" y="0"/>
                  </a:cxn>
                </a:cxnLst>
                <a:rect l="0" t="0" r="r" b="b"/>
                <a:pathLst>
                  <a:path w="165" h="71">
                    <a:moveTo>
                      <a:pt x="162" y="0"/>
                    </a:moveTo>
                    <a:lnTo>
                      <a:pt x="165" y="65"/>
                    </a:lnTo>
                    <a:lnTo>
                      <a:pt x="84" y="68"/>
                    </a:lnTo>
                    <a:lnTo>
                      <a:pt x="3" y="71"/>
                    </a:lnTo>
                    <a:lnTo>
                      <a:pt x="0" y="7"/>
                    </a:lnTo>
                    <a:lnTo>
                      <a:pt x="81" y="4"/>
                    </a:lnTo>
                    <a:lnTo>
                      <a:pt x="162" y="0"/>
                    </a:lnTo>
                    <a:close/>
                  </a:path>
                </a:pathLst>
              </a:custGeom>
              <a:solidFill>
                <a:srgbClr val="FF0000"/>
              </a:solidFill>
              <a:ln w="9525">
                <a:noFill/>
                <a:round/>
                <a:headEnd/>
                <a:tailEnd/>
              </a:ln>
            </p:spPr>
            <p:txBody>
              <a:bodyPr/>
              <a:lstStyle/>
              <a:p>
                <a:endParaRPr lang="ja-JP" altLang="en-US"/>
              </a:p>
            </p:txBody>
          </p:sp>
          <p:sp>
            <p:nvSpPr>
              <p:cNvPr id="1247" name="Freeform 1483"/>
              <p:cNvSpPr>
                <a:spLocks/>
              </p:cNvSpPr>
              <p:nvPr/>
            </p:nvSpPr>
            <p:spPr bwMode="auto">
              <a:xfrm>
                <a:off x="3768" y="2017"/>
                <a:ext cx="11" cy="1"/>
              </a:xfrm>
              <a:custGeom>
                <a:avLst/>
                <a:gdLst/>
                <a:ahLst/>
                <a:cxnLst>
                  <a:cxn ang="0">
                    <a:pos x="0" y="3"/>
                  </a:cxn>
                  <a:cxn ang="0">
                    <a:pos x="81" y="0"/>
                  </a:cxn>
                  <a:cxn ang="0">
                    <a:pos x="81" y="6"/>
                  </a:cxn>
                  <a:cxn ang="0">
                    <a:pos x="0" y="3"/>
                  </a:cxn>
                </a:cxnLst>
                <a:rect l="0" t="0" r="r" b="b"/>
                <a:pathLst>
                  <a:path w="81" h="6">
                    <a:moveTo>
                      <a:pt x="0" y="3"/>
                    </a:moveTo>
                    <a:lnTo>
                      <a:pt x="81" y="0"/>
                    </a:lnTo>
                    <a:lnTo>
                      <a:pt x="81" y="6"/>
                    </a:lnTo>
                    <a:lnTo>
                      <a:pt x="0" y="3"/>
                    </a:lnTo>
                    <a:close/>
                  </a:path>
                </a:pathLst>
              </a:custGeom>
              <a:solidFill>
                <a:srgbClr val="FF0000"/>
              </a:solidFill>
              <a:ln w="9525">
                <a:noFill/>
                <a:round/>
                <a:headEnd/>
                <a:tailEnd/>
              </a:ln>
            </p:spPr>
            <p:txBody>
              <a:bodyPr/>
              <a:lstStyle/>
              <a:p>
                <a:endParaRPr lang="ja-JP" altLang="en-US"/>
              </a:p>
            </p:txBody>
          </p:sp>
          <p:sp>
            <p:nvSpPr>
              <p:cNvPr id="1248" name="Freeform 1484"/>
              <p:cNvSpPr>
                <a:spLocks/>
              </p:cNvSpPr>
              <p:nvPr/>
            </p:nvSpPr>
            <p:spPr bwMode="auto">
              <a:xfrm>
                <a:off x="3756" y="2017"/>
                <a:ext cx="23" cy="9"/>
              </a:xfrm>
              <a:custGeom>
                <a:avLst/>
                <a:gdLst/>
                <a:ahLst/>
                <a:cxnLst>
                  <a:cxn ang="0">
                    <a:pos x="165" y="6"/>
                  </a:cxn>
                  <a:cxn ang="0">
                    <a:pos x="162" y="72"/>
                  </a:cxn>
                  <a:cxn ang="0">
                    <a:pos x="81" y="67"/>
                  </a:cxn>
                  <a:cxn ang="0">
                    <a:pos x="0" y="64"/>
                  </a:cxn>
                  <a:cxn ang="0">
                    <a:pos x="3" y="0"/>
                  </a:cxn>
                  <a:cxn ang="0">
                    <a:pos x="84" y="3"/>
                  </a:cxn>
                  <a:cxn ang="0">
                    <a:pos x="165" y="6"/>
                  </a:cxn>
                </a:cxnLst>
                <a:rect l="0" t="0" r="r" b="b"/>
                <a:pathLst>
                  <a:path w="165" h="72">
                    <a:moveTo>
                      <a:pt x="165" y="6"/>
                    </a:moveTo>
                    <a:lnTo>
                      <a:pt x="162" y="72"/>
                    </a:lnTo>
                    <a:lnTo>
                      <a:pt x="81" y="67"/>
                    </a:lnTo>
                    <a:lnTo>
                      <a:pt x="0" y="64"/>
                    </a:lnTo>
                    <a:lnTo>
                      <a:pt x="3" y="0"/>
                    </a:lnTo>
                    <a:lnTo>
                      <a:pt x="84" y="3"/>
                    </a:lnTo>
                    <a:lnTo>
                      <a:pt x="165" y="6"/>
                    </a:lnTo>
                    <a:close/>
                  </a:path>
                </a:pathLst>
              </a:custGeom>
              <a:solidFill>
                <a:srgbClr val="FF0000"/>
              </a:solidFill>
              <a:ln w="9525">
                <a:noFill/>
                <a:round/>
                <a:headEnd/>
                <a:tailEnd/>
              </a:ln>
            </p:spPr>
            <p:txBody>
              <a:bodyPr/>
              <a:lstStyle/>
              <a:p>
                <a:endParaRPr lang="ja-JP" altLang="en-US"/>
              </a:p>
            </p:txBody>
          </p:sp>
          <p:sp>
            <p:nvSpPr>
              <p:cNvPr id="1249" name="Freeform 1485"/>
              <p:cNvSpPr>
                <a:spLocks/>
              </p:cNvSpPr>
              <p:nvPr/>
            </p:nvSpPr>
            <p:spPr bwMode="auto">
              <a:xfrm>
                <a:off x="3767" y="2026"/>
                <a:ext cx="12" cy="1"/>
              </a:xfrm>
              <a:custGeom>
                <a:avLst/>
                <a:gdLst/>
                <a:ahLst/>
                <a:cxnLst>
                  <a:cxn ang="0">
                    <a:pos x="0" y="0"/>
                  </a:cxn>
                  <a:cxn ang="0">
                    <a:pos x="81" y="5"/>
                  </a:cxn>
                  <a:cxn ang="0">
                    <a:pos x="80" y="12"/>
                  </a:cxn>
                  <a:cxn ang="0">
                    <a:pos x="0" y="0"/>
                  </a:cxn>
                </a:cxnLst>
                <a:rect l="0" t="0" r="r" b="b"/>
                <a:pathLst>
                  <a:path w="81" h="12">
                    <a:moveTo>
                      <a:pt x="0" y="0"/>
                    </a:moveTo>
                    <a:lnTo>
                      <a:pt x="81" y="5"/>
                    </a:lnTo>
                    <a:lnTo>
                      <a:pt x="80" y="12"/>
                    </a:lnTo>
                    <a:lnTo>
                      <a:pt x="0" y="0"/>
                    </a:lnTo>
                    <a:close/>
                  </a:path>
                </a:pathLst>
              </a:custGeom>
              <a:solidFill>
                <a:srgbClr val="FF0000"/>
              </a:solidFill>
              <a:ln w="9525">
                <a:noFill/>
                <a:round/>
                <a:headEnd/>
                <a:tailEnd/>
              </a:ln>
            </p:spPr>
            <p:txBody>
              <a:bodyPr/>
              <a:lstStyle/>
              <a:p>
                <a:endParaRPr lang="ja-JP" altLang="en-US"/>
              </a:p>
            </p:txBody>
          </p:sp>
          <p:sp>
            <p:nvSpPr>
              <p:cNvPr id="1250" name="Freeform 1486"/>
              <p:cNvSpPr>
                <a:spLocks/>
              </p:cNvSpPr>
              <p:nvPr/>
            </p:nvSpPr>
            <p:spPr bwMode="auto">
              <a:xfrm>
                <a:off x="3755" y="2025"/>
                <a:ext cx="24" cy="10"/>
              </a:xfrm>
              <a:custGeom>
                <a:avLst/>
                <a:gdLst/>
                <a:ahLst/>
                <a:cxnLst>
                  <a:cxn ang="0">
                    <a:pos x="168" y="22"/>
                  </a:cxn>
                  <a:cxn ang="0">
                    <a:pos x="159" y="84"/>
                  </a:cxn>
                  <a:cxn ang="0">
                    <a:pos x="80" y="74"/>
                  </a:cxn>
                  <a:cxn ang="0">
                    <a:pos x="0" y="62"/>
                  </a:cxn>
                  <a:cxn ang="0">
                    <a:pos x="8" y="0"/>
                  </a:cxn>
                  <a:cxn ang="0">
                    <a:pos x="88" y="10"/>
                  </a:cxn>
                  <a:cxn ang="0">
                    <a:pos x="168" y="22"/>
                  </a:cxn>
                </a:cxnLst>
                <a:rect l="0" t="0" r="r" b="b"/>
                <a:pathLst>
                  <a:path w="168" h="84">
                    <a:moveTo>
                      <a:pt x="168" y="22"/>
                    </a:moveTo>
                    <a:lnTo>
                      <a:pt x="159" y="84"/>
                    </a:lnTo>
                    <a:lnTo>
                      <a:pt x="80" y="74"/>
                    </a:lnTo>
                    <a:lnTo>
                      <a:pt x="0" y="62"/>
                    </a:lnTo>
                    <a:lnTo>
                      <a:pt x="8" y="0"/>
                    </a:lnTo>
                    <a:lnTo>
                      <a:pt x="88" y="10"/>
                    </a:lnTo>
                    <a:lnTo>
                      <a:pt x="168" y="22"/>
                    </a:lnTo>
                    <a:close/>
                  </a:path>
                </a:pathLst>
              </a:custGeom>
              <a:solidFill>
                <a:srgbClr val="FF0000"/>
              </a:solidFill>
              <a:ln w="9525">
                <a:noFill/>
                <a:round/>
                <a:headEnd/>
                <a:tailEnd/>
              </a:ln>
            </p:spPr>
            <p:txBody>
              <a:bodyPr/>
              <a:lstStyle/>
              <a:p>
                <a:endParaRPr lang="ja-JP" altLang="en-US"/>
              </a:p>
            </p:txBody>
          </p:sp>
          <p:sp>
            <p:nvSpPr>
              <p:cNvPr id="1251" name="Freeform 1487"/>
              <p:cNvSpPr>
                <a:spLocks/>
              </p:cNvSpPr>
              <p:nvPr/>
            </p:nvSpPr>
            <p:spPr bwMode="auto">
              <a:xfrm>
                <a:off x="3766" y="2034"/>
                <a:ext cx="11" cy="2"/>
              </a:xfrm>
              <a:custGeom>
                <a:avLst/>
                <a:gdLst/>
                <a:ahLst/>
                <a:cxnLst>
                  <a:cxn ang="0">
                    <a:pos x="0" y="0"/>
                  </a:cxn>
                  <a:cxn ang="0">
                    <a:pos x="79" y="10"/>
                  </a:cxn>
                  <a:cxn ang="0">
                    <a:pos x="78" y="18"/>
                  </a:cxn>
                  <a:cxn ang="0">
                    <a:pos x="0" y="0"/>
                  </a:cxn>
                </a:cxnLst>
                <a:rect l="0" t="0" r="r" b="b"/>
                <a:pathLst>
                  <a:path w="79" h="18">
                    <a:moveTo>
                      <a:pt x="0" y="0"/>
                    </a:moveTo>
                    <a:lnTo>
                      <a:pt x="79" y="10"/>
                    </a:lnTo>
                    <a:lnTo>
                      <a:pt x="78" y="18"/>
                    </a:lnTo>
                    <a:lnTo>
                      <a:pt x="0" y="0"/>
                    </a:lnTo>
                    <a:close/>
                  </a:path>
                </a:pathLst>
              </a:custGeom>
              <a:solidFill>
                <a:srgbClr val="FF0000"/>
              </a:solidFill>
              <a:ln w="9525">
                <a:noFill/>
                <a:round/>
                <a:headEnd/>
                <a:tailEnd/>
              </a:ln>
            </p:spPr>
            <p:txBody>
              <a:bodyPr/>
              <a:lstStyle/>
              <a:p>
                <a:endParaRPr lang="ja-JP" altLang="en-US"/>
              </a:p>
            </p:txBody>
          </p:sp>
          <p:sp>
            <p:nvSpPr>
              <p:cNvPr id="1252" name="Freeform 1488"/>
              <p:cNvSpPr>
                <a:spLocks/>
              </p:cNvSpPr>
              <p:nvPr/>
            </p:nvSpPr>
            <p:spPr bwMode="auto">
              <a:xfrm>
                <a:off x="3753" y="2032"/>
                <a:ext cx="24" cy="12"/>
              </a:xfrm>
              <a:custGeom>
                <a:avLst/>
                <a:gdLst/>
                <a:ahLst/>
                <a:cxnLst>
                  <a:cxn ang="0">
                    <a:pos x="172" y="36"/>
                  </a:cxn>
                  <a:cxn ang="0">
                    <a:pos x="157" y="97"/>
                  </a:cxn>
                  <a:cxn ang="0">
                    <a:pos x="79" y="78"/>
                  </a:cxn>
                  <a:cxn ang="0">
                    <a:pos x="0" y="60"/>
                  </a:cxn>
                  <a:cxn ang="0">
                    <a:pos x="15" y="0"/>
                  </a:cxn>
                  <a:cxn ang="0">
                    <a:pos x="94" y="18"/>
                  </a:cxn>
                  <a:cxn ang="0">
                    <a:pos x="172" y="36"/>
                  </a:cxn>
                </a:cxnLst>
                <a:rect l="0" t="0" r="r" b="b"/>
                <a:pathLst>
                  <a:path w="172" h="97">
                    <a:moveTo>
                      <a:pt x="172" y="36"/>
                    </a:moveTo>
                    <a:lnTo>
                      <a:pt x="157" y="97"/>
                    </a:lnTo>
                    <a:lnTo>
                      <a:pt x="79" y="78"/>
                    </a:lnTo>
                    <a:lnTo>
                      <a:pt x="0" y="60"/>
                    </a:lnTo>
                    <a:lnTo>
                      <a:pt x="15" y="0"/>
                    </a:lnTo>
                    <a:lnTo>
                      <a:pt x="94" y="18"/>
                    </a:lnTo>
                    <a:lnTo>
                      <a:pt x="172" y="36"/>
                    </a:lnTo>
                    <a:close/>
                  </a:path>
                </a:pathLst>
              </a:custGeom>
              <a:solidFill>
                <a:srgbClr val="FF0000"/>
              </a:solidFill>
              <a:ln w="9525">
                <a:noFill/>
                <a:round/>
                <a:headEnd/>
                <a:tailEnd/>
              </a:ln>
            </p:spPr>
            <p:txBody>
              <a:bodyPr/>
              <a:lstStyle/>
              <a:p>
                <a:endParaRPr lang="ja-JP" altLang="en-US"/>
              </a:p>
            </p:txBody>
          </p:sp>
          <p:sp>
            <p:nvSpPr>
              <p:cNvPr id="1253" name="Freeform 1489"/>
              <p:cNvSpPr>
                <a:spLocks/>
              </p:cNvSpPr>
              <p:nvPr/>
            </p:nvSpPr>
            <p:spPr bwMode="auto">
              <a:xfrm>
                <a:off x="3764" y="2041"/>
                <a:ext cx="11" cy="4"/>
              </a:xfrm>
              <a:custGeom>
                <a:avLst/>
                <a:gdLst/>
                <a:ahLst/>
                <a:cxnLst>
                  <a:cxn ang="0">
                    <a:pos x="0" y="0"/>
                  </a:cxn>
                  <a:cxn ang="0">
                    <a:pos x="78" y="19"/>
                  </a:cxn>
                  <a:cxn ang="0">
                    <a:pos x="77" y="25"/>
                  </a:cxn>
                  <a:cxn ang="0">
                    <a:pos x="0" y="0"/>
                  </a:cxn>
                </a:cxnLst>
                <a:rect l="0" t="0" r="r" b="b"/>
                <a:pathLst>
                  <a:path w="78" h="25">
                    <a:moveTo>
                      <a:pt x="0" y="0"/>
                    </a:moveTo>
                    <a:lnTo>
                      <a:pt x="78" y="19"/>
                    </a:lnTo>
                    <a:lnTo>
                      <a:pt x="77" y="25"/>
                    </a:lnTo>
                    <a:lnTo>
                      <a:pt x="0" y="0"/>
                    </a:lnTo>
                    <a:close/>
                  </a:path>
                </a:pathLst>
              </a:custGeom>
              <a:solidFill>
                <a:srgbClr val="FF0000"/>
              </a:solidFill>
              <a:ln w="9525">
                <a:noFill/>
                <a:round/>
                <a:headEnd/>
                <a:tailEnd/>
              </a:ln>
            </p:spPr>
            <p:txBody>
              <a:bodyPr/>
              <a:lstStyle/>
              <a:p>
                <a:endParaRPr lang="ja-JP" altLang="en-US"/>
              </a:p>
            </p:txBody>
          </p:sp>
          <p:sp>
            <p:nvSpPr>
              <p:cNvPr id="1254" name="Freeform 1490"/>
              <p:cNvSpPr>
                <a:spLocks/>
              </p:cNvSpPr>
              <p:nvPr/>
            </p:nvSpPr>
            <p:spPr bwMode="auto">
              <a:xfrm>
                <a:off x="3750" y="2038"/>
                <a:ext cx="25" cy="14"/>
              </a:xfrm>
              <a:custGeom>
                <a:avLst/>
                <a:gdLst/>
                <a:ahLst/>
                <a:cxnLst>
                  <a:cxn ang="0">
                    <a:pos x="173" y="50"/>
                  </a:cxn>
                  <a:cxn ang="0">
                    <a:pos x="153" y="109"/>
                  </a:cxn>
                  <a:cxn ang="0">
                    <a:pos x="77" y="84"/>
                  </a:cxn>
                  <a:cxn ang="0">
                    <a:pos x="0" y="59"/>
                  </a:cxn>
                  <a:cxn ang="0">
                    <a:pos x="19" y="0"/>
                  </a:cxn>
                  <a:cxn ang="0">
                    <a:pos x="96" y="25"/>
                  </a:cxn>
                  <a:cxn ang="0">
                    <a:pos x="173" y="50"/>
                  </a:cxn>
                </a:cxnLst>
                <a:rect l="0" t="0" r="r" b="b"/>
                <a:pathLst>
                  <a:path w="173" h="109">
                    <a:moveTo>
                      <a:pt x="173" y="50"/>
                    </a:moveTo>
                    <a:lnTo>
                      <a:pt x="153" y="109"/>
                    </a:lnTo>
                    <a:lnTo>
                      <a:pt x="77" y="84"/>
                    </a:lnTo>
                    <a:lnTo>
                      <a:pt x="0" y="59"/>
                    </a:lnTo>
                    <a:lnTo>
                      <a:pt x="19" y="0"/>
                    </a:lnTo>
                    <a:lnTo>
                      <a:pt x="96" y="25"/>
                    </a:lnTo>
                    <a:lnTo>
                      <a:pt x="173" y="50"/>
                    </a:lnTo>
                    <a:close/>
                  </a:path>
                </a:pathLst>
              </a:custGeom>
              <a:solidFill>
                <a:srgbClr val="FF0000"/>
              </a:solidFill>
              <a:ln w="9525">
                <a:noFill/>
                <a:round/>
                <a:headEnd/>
                <a:tailEnd/>
              </a:ln>
            </p:spPr>
            <p:txBody>
              <a:bodyPr/>
              <a:lstStyle/>
              <a:p>
                <a:endParaRPr lang="ja-JP" altLang="en-US"/>
              </a:p>
            </p:txBody>
          </p:sp>
          <p:sp>
            <p:nvSpPr>
              <p:cNvPr id="1255" name="Freeform 1491"/>
              <p:cNvSpPr>
                <a:spLocks/>
              </p:cNvSpPr>
              <p:nvPr/>
            </p:nvSpPr>
            <p:spPr bwMode="auto">
              <a:xfrm>
                <a:off x="3761" y="2049"/>
                <a:ext cx="11" cy="4"/>
              </a:xfrm>
              <a:custGeom>
                <a:avLst/>
                <a:gdLst/>
                <a:ahLst/>
                <a:cxnLst>
                  <a:cxn ang="0">
                    <a:pos x="0" y="0"/>
                  </a:cxn>
                  <a:cxn ang="0">
                    <a:pos x="76" y="25"/>
                  </a:cxn>
                  <a:cxn ang="0">
                    <a:pos x="74" y="32"/>
                  </a:cxn>
                  <a:cxn ang="0">
                    <a:pos x="0" y="0"/>
                  </a:cxn>
                </a:cxnLst>
                <a:rect l="0" t="0" r="r" b="b"/>
                <a:pathLst>
                  <a:path w="76" h="32">
                    <a:moveTo>
                      <a:pt x="0" y="0"/>
                    </a:moveTo>
                    <a:lnTo>
                      <a:pt x="76" y="25"/>
                    </a:lnTo>
                    <a:lnTo>
                      <a:pt x="74" y="32"/>
                    </a:lnTo>
                    <a:lnTo>
                      <a:pt x="0" y="0"/>
                    </a:lnTo>
                    <a:close/>
                  </a:path>
                </a:pathLst>
              </a:custGeom>
              <a:solidFill>
                <a:srgbClr val="FF0000"/>
              </a:solidFill>
              <a:ln w="9525">
                <a:noFill/>
                <a:round/>
                <a:headEnd/>
                <a:tailEnd/>
              </a:ln>
            </p:spPr>
            <p:txBody>
              <a:bodyPr/>
              <a:lstStyle/>
              <a:p>
                <a:endParaRPr lang="ja-JP" altLang="en-US"/>
              </a:p>
            </p:txBody>
          </p:sp>
          <p:sp>
            <p:nvSpPr>
              <p:cNvPr id="1256" name="Freeform 1492"/>
              <p:cNvSpPr>
                <a:spLocks/>
              </p:cNvSpPr>
              <p:nvPr/>
            </p:nvSpPr>
            <p:spPr bwMode="auto">
              <a:xfrm>
                <a:off x="3747" y="2045"/>
                <a:ext cx="25" cy="15"/>
              </a:xfrm>
              <a:custGeom>
                <a:avLst/>
                <a:gdLst/>
                <a:ahLst/>
                <a:cxnLst>
                  <a:cxn ang="0">
                    <a:pos x="173" y="65"/>
                  </a:cxn>
                  <a:cxn ang="0">
                    <a:pos x="148" y="121"/>
                  </a:cxn>
                  <a:cxn ang="0">
                    <a:pos x="74" y="88"/>
                  </a:cxn>
                  <a:cxn ang="0">
                    <a:pos x="0" y="55"/>
                  </a:cxn>
                  <a:cxn ang="0">
                    <a:pos x="24" y="0"/>
                  </a:cxn>
                  <a:cxn ang="0">
                    <a:pos x="99" y="33"/>
                  </a:cxn>
                  <a:cxn ang="0">
                    <a:pos x="173" y="65"/>
                  </a:cxn>
                </a:cxnLst>
                <a:rect l="0" t="0" r="r" b="b"/>
                <a:pathLst>
                  <a:path w="173" h="121">
                    <a:moveTo>
                      <a:pt x="173" y="65"/>
                    </a:moveTo>
                    <a:lnTo>
                      <a:pt x="148" y="121"/>
                    </a:lnTo>
                    <a:lnTo>
                      <a:pt x="74" y="88"/>
                    </a:lnTo>
                    <a:lnTo>
                      <a:pt x="0" y="55"/>
                    </a:lnTo>
                    <a:lnTo>
                      <a:pt x="24" y="0"/>
                    </a:lnTo>
                    <a:lnTo>
                      <a:pt x="99" y="33"/>
                    </a:lnTo>
                    <a:lnTo>
                      <a:pt x="173" y="65"/>
                    </a:lnTo>
                    <a:close/>
                  </a:path>
                </a:pathLst>
              </a:custGeom>
              <a:solidFill>
                <a:srgbClr val="FF0000"/>
              </a:solidFill>
              <a:ln w="9525">
                <a:noFill/>
                <a:round/>
                <a:headEnd/>
                <a:tailEnd/>
              </a:ln>
            </p:spPr>
            <p:txBody>
              <a:bodyPr/>
              <a:lstStyle/>
              <a:p>
                <a:endParaRPr lang="ja-JP" altLang="en-US"/>
              </a:p>
            </p:txBody>
          </p:sp>
          <p:sp>
            <p:nvSpPr>
              <p:cNvPr id="1257" name="Freeform 1493"/>
              <p:cNvSpPr>
                <a:spLocks/>
              </p:cNvSpPr>
              <p:nvPr/>
            </p:nvSpPr>
            <p:spPr bwMode="auto">
              <a:xfrm>
                <a:off x="3758" y="2056"/>
                <a:ext cx="10" cy="4"/>
              </a:xfrm>
              <a:custGeom>
                <a:avLst/>
                <a:gdLst/>
                <a:ahLst/>
                <a:cxnLst>
                  <a:cxn ang="0">
                    <a:pos x="0" y="0"/>
                  </a:cxn>
                  <a:cxn ang="0">
                    <a:pos x="74" y="33"/>
                  </a:cxn>
                  <a:cxn ang="0">
                    <a:pos x="71" y="39"/>
                  </a:cxn>
                  <a:cxn ang="0">
                    <a:pos x="0" y="0"/>
                  </a:cxn>
                </a:cxnLst>
                <a:rect l="0" t="0" r="r" b="b"/>
                <a:pathLst>
                  <a:path w="74" h="39">
                    <a:moveTo>
                      <a:pt x="0" y="0"/>
                    </a:moveTo>
                    <a:lnTo>
                      <a:pt x="74" y="33"/>
                    </a:lnTo>
                    <a:lnTo>
                      <a:pt x="71" y="39"/>
                    </a:lnTo>
                    <a:lnTo>
                      <a:pt x="0" y="0"/>
                    </a:lnTo>
                    <a:close/>
                  </a:path>
                </a:pathLst>
              </a:custGeom>
              <a:solidFill>
                <a:srgbClr val="FF0000"/>
              </a:solidFill>
              <a:ln w="9525">
                <a:noFill/>
                <a:round/>
                <a:headEnd/>
                <a:tailEnd/>
              </a:ln>
            </p:spPr>
            <p:txBody>
              <a:bodyPr/>
              <a:lstStyle/>
              <a:p>
                <a:endParaRPr lang="ja-JP" altLang="en-US"/>
              </a:p>
            </p:txBody>
          </p:sp>
          <p:sp>
            <p:nvSpPr>
              <p:cNvPr id="1258" name="Freeform 1494"/>
              <p:cNvSpPr>
                <a:spLocks/>
              </p:cNvSpPr>
              <p:nvPr/>
            </p:nvSpPr>
            <p:spPr bwMode="auto">
              <a:xfrm>
                <a:off x="3743" y="2051"/>
                <a:ext cx="25" cy="16"/>
              </a:xfrm>
              <a:custGeom>
                <a:avLst/>
                <a:gdLst/>
                <a:ahLst/>
                <a:cxnLst>
                  <a:cxn ang="0">
                    <a:pos x="171" y="78"/>
                  </a:cxn>
                  <a:cxn ang="0">
                    <a:pos x="142" y="130"/>
                  </a:cxn>
                  <a:cxn ang="0">
                    <a:pos x="71" y="91"/>
                  </a:cxn>
                  <a:cxn ang="0">
                    <a:pos x="0" y="53"/>
                  </a:cxn>
                  <a:cxn ang="0">
                    <a:pos x="30" y="0"/>
                  </a:cxn>
                  <a:cxn ang="0">
                    <a:pos x="100" y="39"/>
                  </a:cxn>
                  <a:cxn ang="0">
                    <a:pos x="171" y="78"/>
                  </a:cxn>
                </a:cxnLst>
                <a:rect l="0" t="0" r="r" b="b"/>
                <a:pathLst>
                  <a:path w="171" h="130">
                    <a:moveTo>
                      <a:pt x="171" y="78"/>
                    </a:moveTo>
                    <a:lnTo>
                      <a:pt x="142" y="130"/>
                    </a:lnTo>
                    <a:lnTo>
                      <a:pt x="71" y="91"/>
                    </a:lnTo>
                    <a:lnTo>
                      <a:pt x="0" y="53"/>
                    </a:lnTo>
                    <a:lnTo>
                      <a:pt x="30" y="0"/>
                    </a:lnTo>
                    <a:lnTo>
                      <a:pt x="100" y="39"/>
                    </a:lnTo>
                    <a:lnTo>
                      <a:pt x="171" y="78"/>
                    </a:lnTo>
                    <a:close/>
                  </a:path>
                </a:pathLst>
              </a:custGeom>
              <a:solidFill>
                <a:srgbClr val="FF0000"/>
              </a:solidFill>
              <a:ln w="9525">
                <a:noFill/>
                <a:round/>
                <a:headEnd/>
                <a:tailEnd/>
              </a:ln>
            </p:spPr>
            <p:txBody>
              <a:bodyPr/>
              <a:lstStyle/>
              <a:p>
                <a:endParaRPr lang="ja-JP" altLang="en-US"/>
              </a:p>
            </p:txBody>
          </p:sp>
          <p:sp>
            <p:nvSpPr>
              <p:cNvPr id="1259" name="Freeform 1495"/>
              <p:cNvSpPr>
                <a:spLocks/>
              </p:cNvSpPr>
              <p:nvPr/>
            </p:nvSpPr>
            <p:spPr bwMode="auto">
              <a:xfrm>
                <a:off x="3753" y="2062"/>
                <a:ext cx="11" cy="6"/>
              </a:xfrm>
              <a:custGeom>
                <a:avLst/>
                <a:gdLst/>
                <a:ahLst/>
                <a:cxnLst>
                  <a:cxn ang="0">
                    <a:pos x="0" y="0"/>
                  </a:cxn>
                  <a:cxn ang="0">
                    <a:pos x="71" y="39"/>
                  </a:cxn>
                  <a:cxn ang="0">
                    <a:pos x="66" y="45"/>
                  </a:cxn>
                  <a:cxn ang="0">
                    <a:pos x="0" y="0"/>
                  </a:cxn>
                </a:cxnLst>
                <a:rect l="0" t="0" r="r" b="b"/>
                <a:pathLst>
                  <a:path w="71" h="45">
                    <a:moveTo>
                      <a:pt x="0" y="0"/>
                    </a:moveTo>
                    <a:lnTo>
                      <a:pt x="71" y="39"/>
                    </a:lnTo>
                    <a:lnTo>
                      <a:pt x="66" y="45"/>
                    </a:lnTo>
                    <a:lnTo>
                      <a:pt x="0" y="0"/>
                    </a:lnTo>
                    <a:close/>
                  </a:path>
                </a:pathLst>
              </a:custGeom>
              <a:solidFill>
                <a:srgbClr val="FF0000"/>
              </a:solidFill>
              <a:ln w="9525">
                <a:noFill/>
                <a:round/>
                <a:headEnd/>
                <a:tailEnd/>
              </a:ln>
            </p:spPr>
            <p:txBody>
              <a:bodyPr/>
              <a:lstStyle/>
              <a:p>
                <a:endParaRPr lang="ja-JP" altLang="en-US"/>
              </a:p>
            </p:txBody>
          </p:sp>
          <p:sp>
            <p:nvSpPr>
              <p:cNvPr id="1260" name="Freeform 1496"/>
              <p:cNvSpPr>
                <a:spLocks/>
              </p:cNvSpPr>
              <p:nvPr/>
            </p:nvSpPr>
            <p:spPr bwMode="auto">
              <a:xfrm>
                <a:off x="3739" y="2057"/>
                <a:ext cx="24" cy="17"/>
              </a:xfrm>
              <a:custGeom>
                <a:avLst/>
                <a:gdLst/>
                <a:ahLst/>
                <a:cxnLst>
                  <a:cxn ang="0">
                    <a:pos x="166" y="90"/>
                  </a:cxn>
                  <a:cxn ang="0">
                    <a:pos x="133" y="138"/>
                  </a:cxn>
                  <a:cxn ang="0">
                    <a:pos x="66" y="94"/>
                  </a:cxn>
                  <a:cxn ang="0">
                    <a:pos x="0" y="49"/>
                  </a:cxn>
                  <a:cxn ang="0">
                    <a:pos x="34" y="0"/>
                  </a:cxn>
                  <a:cxn ang="0">
                    <a:pos x="100" y="45"/>
                  </a:cxn>
                  <a:cxn ang="0">
                    <a:pos x="166" y="90"/>
                  </a:cxn>
                </a:cxnLst>
                <a:rect l="0" t="0" r="r" b="b"/>
                <a:pathLst>
                  <a:path w="166" h="138">
                    <a:moveTo>
                      <a:pt x="166" y="90"/>
                    </a:moveTo>
                    <a:lnTo>
                      <a:pt x="133" y="138"/>
                    </a:lnTo>
                    <a:lnTo>
                      <a:pt x="66" y="94"/>
                    </a:lnTo>
                    <a:lnTo>
                      <a:pt x="0" y="49"/>
                    </a:lnTo>
                    <a:lnTo>
                      <a:pt x="34" y="0"/>
                    </a:lnTo>
                    <a:lnTo>
                      <a:pt x="100" y="45"/>
                    </a:lnTo>
                    <a:lnTo>
                      <a:pt x="166" y="90"/>
                    </a:lnTo>
                    <a:close/>
                  </a:path>
                </a:pathLst>
              </a:custGeom>
              <a:solidFill>
                <a:srgbClr val="FF0000"/>
              </a:solidFill>
              <a:ln w="9525">
                <a:noFill/>
                <a:round/>
                <a:headEnd/>
                <a:tailEnd/>
              </a:ln>
            </p:spPr>
            <p:txBody>
              <a:bodyPr/>
              <a:lstStyle/>
              <a:p>
                <a:endParaRPr lang="ja-JP" altLang="en-US"/>
              </a:p>
            </p:txBody>
          </p:sp>
          <p:sp>
            <p:nvSpPr>
              <p:cNvPr id="1261" name="Freeform 1497"/>
              <p:cNvSpPr>
                <a:spLocks/>
              </p:cNvSpPr>
              <p:nvPr/>
            </p:nvSpPr>
            <p:spPr bwMode="auto">
              <a:xfrm>
                <a:off x="3749" y="2068"/>
                <a:ext cx="9" cy="7"/>
              </a:xfrm>
              <a:custGeom>
                <a:avLst/>
                <a:gdLst/>
                <a:ahLst/>
                <a:cxnLst>
                  <a:cxn ang="0">
                    <a:pos x="0" y="0"/>
                  </a:cxn>
                  <a:cxn ang="0">
                    <a:pos x="67" y="44"/>
                  </a:cxn>
                  <a:cxn ang="0">
                    <a:pos x="63" y="51"/>
                  </a:cxn>
                  <a:cxn ang="0">
                    <a:pos x="0" y="0"/>
                  </a:cxn>
                </a:cxnLst>
                <a:rect l="0" t="0" r="r" b="b"/>
                <a:pathLst>
                  <a:path w="67" h="51">
                    <a:moveTo>
                      <a:pt x="0" y="0"/>
                    </a:moveTo>
                    <a:lnTo>
                      <a:pt x="67" y="44"/>
                    </a:lnTo>
                    <a:lnTo>
                      <a:pt x="63" y="51"/>
                    </a:lnTo>
                    <a:lnTo>
                      <a:pt x="0" y="0"/>
                    </a:lnTo>
                    <a:close/>
                  </a:path>
                </a:pathLst>
              </a:custGeom>
              <a:solidFill>
                <a:srgbClr val="FF0000"/>
              </a:solidFill>
              <a:ln w="9525">
                <a:noFill/>
                <a:round/>
                <a:headEnd/>
                <a:tailEnd/>
              </a:ln>
            </p:spPr>
            <p:txBody>
              <a:bodyPr/>
              <a:lstStyle/>
              <a:p>
                <a:endParaRPr lang="ja-JP" altLang="en-US"/>
              </a:p>
            </p:txBody>
          </p:sp>
          <p:sp>
            <p:nvSpPr>
              <p:cNvPr id="1262" name="Freeform 1498"/>
              <p:cNvSpPr>
                <a:spLocks/>
              </p:cNvSpPr>
              <p:nvPr/>
            </p:nvSpPr>
            <p:spPr bwMode="auto">
              <a:xfrm>
                <a:off x="3734" y="2062"/>
                <a:ext cx="24" cy="18"/>
              </a:xfrm>
              <a:custGeom>
                <a:avLst/>
                <a:gdLst/>
                <a:ahLst/>
                <a:cxnLst>
                  <a:cxn ang="0">
                    <a:pos x="162" y="103"/>
                  </a:cxn>
                  <a:cxn ang="0">
                    <a:pos x="124" y="148"/>
                  </a:cxn>
                  <a:cxn ang="0">
                    <a:pos x="62" y="96"/>
                  </a:cxn>
                  <a:cxn ang="0">
                    <a:pos x="0" y="46"/>
                  </a:cxn>
                  <a:cxn ang="0">
                    <a:pos x="38" y="0"/>
                  </a:cxn>
                  <a:cxn ang="0">
                    <a:pos x="99" y="52"/>
                  </a:cxn>
                  <a:cxn ang="0">
                    <a:pos x="162" y="103"/>
                  </a:cxn>
                </a:cxnLst>
                <a:rect l="0" t="0" r="r" b="b"/>
                <a:pathLst>
                  <a:path w="162" h="148">
                    <a:moveTo>
                      <a:pt x="162" y="103"/>
                    </a:moveTo>
                    <a:lnTo>
                      <a:pt x="124" y="148"/>
                    </a:lnTo>
                    <a:lnTo>
                      <a:pt x="62" y="96"/>
                    </a:lnTo>
                    <a:lnTo>
                      <a:pt x="0" y="46"/>
                    </a:lnTo>
                    <a:lnTo>
                      <a:pt x="38" y="0"/>
                    </a:lnTo>
                    <a:lnTo>
                      <a:pt x="99" y="52"/>
                    </a:lnTo>
                    <a:lnTo>
                      <a:pt x="162" y="103"/>
                    </a:lnTo>
                    <a:close/>
                  </a:path>
                </a:pathLst>
              </a:custGeom>
              <a:solidFill>
                <a:srgbClr val="FF0000"/>
              </a:solidFill>
              <a:ln w="9525">
                <a:noFill/>
                <a:round/>
                <a:headEnd/>
                <a:tailEnd/>
              </a:ln>
            </p:spPr>
            <p:txBody>
              <a:bodyPr/>
              <a:lstStyle/>
              <a:p>
                <a:endParaRPr lang="ja-JP" altLang="en-US"/>
              </a:p>
            </p:txBody>
          </p:sp>
          <p:sp>
            <p:nvSpPr>
              <p:cNvPr id="1263" name="Freeform 1499"/>
              <p:cNvSpPr>
                <a:spLocks/>
              </p:cNvSpPr>
              <p:nvPr/>
            </p:nvSpPr>
            <p:spPr bwMode="auto">
              <a:xfrm>
                <a:off x="3743" y="2074"/>
                <a:ext cx="9" cy="7"/>
              </a:xfrm>
              <a:custGeom>
                <a:avLst/>
                <a:gdLst/>
                <a:ahLst/>
                <a:cxnLst>
                  <a:cxn ang="0">
                    <a:pos x="0" y="0"/>
                  </a:cxn>
                  <a:cxn ang="0">
                    <a:pos x="62" y="52"/>
                  </a:cxn>
                  <a:cxn ang="0">
                    <a:pos x="58" y="57"/>
                  </a:cxn>
                  <a:cxn ang="0">
                    <a:pos x="0" y="0"/>
                  </a:cxn>
                </a:cxnLst>
                <a:rect l="0" t="0" r="r" b="b"/>
                <a:pathLst>
                  <a:path w="62" h="57">
                    <a:moveTo>
                      <a:pt x="0" y="0"/>
                    </a:moveTo>
                    <a:lnTo>
                      <a:pt x="62" y="52"/>
                    </a:lnTo>
                    <a:lnTo>
                      <a:pt x="58" y="57"/>
                    </a:lnTo>
                    <a:lnTo>
                      <a:pt x="0" y="0"/>
                    </a:lnTo>
                    <a:close/>
                  </a:path>
                </a:pathLst>
              </a:custGeom>
              <a:solidFill>
                <a:srgbClr val="FF0000"/>
              </a:solidFill>
              <a:ln w="9525">
                <a:noFill/>
                <a:round/>
                <a:headEnd/>
                <a:tailEnd/>
              </a:ln>
            </p:spPr>
            <p:txBody>
              <a:bodyPr/>
              <a:lstStyle/>
              <a:p>
                <a:endParaRPr lang="ja-JP" altLang="en-US"/>
              </a:p>
            </p:txBody>
          </p:sp>
          <p:sp>
            <p:nvSpPr>
              <p:cNvPr id="1264" name="Freeform 1500"/>
              <p:cNvSpPr>
                <a:spLocks/>
              </p:cNvSpPr>
              <p:nvPr/>
            </p:nvSpPr>
            <p:spPr bwMode="auto">
              <a:xfrm>
                <a:off x="3729" y="2067"/>
                <a:ext cx="23" cy="19"/>
              </a:xfrm>
              <a:custGeom>
                <a:avLst/>
                <a:gdLst/>
                <a:ahLst/>
                <a:cxnLst>
                  <a:cxn ang="0">
                    <a:pos x="157" y="114"/>
                  </a:cxn>
                  <a:cxn ang="0">
                    <a:pos x="115" y="156"/>
                  </a:cxn>
                  <a:cxn ang="0">
                    <a:pos x="58" y="99"/>
                  </a:cxn>
                  <a:cxn ang="0">
                    <a:pos x="0" y="42"/>
                  </a:cxn>
                  <a:cxn ang="0">
                    <a:pos x="42" y="0"/>
                  </a:cxn>
                  <a:cxn ang="0">
                    <a:pos x="99" y="57"/>
                  </a:cxn>
                  <a:cxn ang="0">
                    <a:pos x="157" y="114"/>
                  </a:cxn>
                </a:cxnLst>
                <a:rect l="0" t="0" r="r" b="b"/>
                <a:pathLst>
                  <a:path w="157" h="156">
                    <a:moveTo>
                      <a:pt x="157" y="114"/>
                    </a:moveTo>
                    <a:lnTo>
                      <a:pt x="115" y="156"/>
                    </a:lnTo>
                    <a:lnTo>
                      <a:pt x="58" y="99"/>
                    </a:lnTo>
                    <a:lnTo>
                      <a:pt x="0" y="42"/>
                    </a:lnTo>
                    <a:lnTo>
                      <a:pt x="42" y="0"/>
                    </a:lnTo>
                    <a:lnTo>
                      <a:pt x="99" y="57"/>
                    </a:lnTo>
                    <a:lnTo>
                      <a:pt x="157" y="114"/>
                    </a:lnTo>
                    <a:close/>
                  </a:path>
                </a:pathLst>
              </a:custGeom>
              <a:solidFill>
                <a:srgbClr val="FF0000"/>
              </a:solidFill>
              <a:ln w="9525">
                <a:noFill/>
                <a:round/>
                <a:headEnd/>
                <a:tailEnd/>
              </a:ln>
            </p:spPr>
            <p:txBody>
              <a:bodyPr/>
              <a:lstStyle/>
              <a:p>
                <a:endParaRPr lang="ja-JP" altLang="en-US"/>
              </a:p>
            </p:txBody>
          </p:sp>
          <p:sp>
            <p:nvSpPr>
              <p:cNvPr id="1265" name="Freeform 1501"/>
              <p:cNvSpPr>
                <a:spLocks/>
              </p:cNvSpPr>
              <p:nvPr/>
            </p:nvSpPr>
            <p:spPr bwMode="auto">
              <a:xfrm>
                <a:off x="3737" y="2079"/>
                <a:ext cx="9" cy="8"/>
              </a:xfrm>
              <a:custGeom>
                <a:avLst/>
                <a:gdLst/>
                <a:ahLst/>
                <a:cxnLst>
                  <a:cxn ang="0">
                    <a:pos x="0" y="0"/>
                  </a:cxn>
                  <a:cxn ang="0">
                    <a:pos x="57" y="57"/>
                  </a:cxn>
                  <a:cxn ang="0">
                    <a:pos x="51" y="62"/>
                  </a:cxn>
                  <a:cxn ang="0">
                    <a:pos x="0" y="0"/>
                  </a:cxn>
                </a:cxnLst>
                <a:rect l="0" t="0" r="r" b="b"/>
                <a:pathLst>
                  <a:path w="57" h="62">
                    <a:moveTo>
                      <a:pt x="0" y="0"/>
                    </a:moveTo>
                    <a:lnTo>
                      <a:pt x="57" y="57"/>
                    </a:lnTo>
                    <a:lnTo>
                      <a:pt x="51" y="62"/>
                    </a:lnTo>
                    <a:lnTo>
                      <a:pt x="0" y="0"/>
                    </a:lnTo>
                    <a:close/>
                  </a:path>
                </a:pathLst>
              </a:custGeom>
              <a:solidFill>
                <a:srgbClr val="FF0000"/>
              </a:solidFill>
              <a:ln w="9525">
                <a:noFill/>
                <a:round/>
                <a:headEnd/>
                <a:tailEnd/>
              </a:ln>
            </p:spPr>
            <p:txBody>
              <a:bodyPr/>
              <a:lstStyle/>
              <a:p>
                <a:endParaRPr lang="ja-JP" altLang="en-US"/>
              </a:p>
            </p:txBody>
          </p:sp>
          <p:sp>
            <p:nvSpPr>
              <p:cNvPr id="1266" name="Freeform 1502"/>
              <p:cNvSpPr>
                <a:spLocks/>
              </p:cNvSpPr>
              <p:nvPr/>
            </p:nvSpPr>
            <p:spPr bwMode="auto">
              <a:xfrm>
                <a:off x="3724" y="2071"/>
                <a:ext cx="21" cy="20"/>
              </a:xfrm>
              <a:custGeom>
                <a:avLst/>
                <a:gdLst/>
                <a:ahLst/>
                <a:cxnLst>
                  <a:cxn ang="0">
                    <a:pos x="147" y="125"/>
                  </a:cxn>
                  <a:cxn ang="0">
                    <a:pos x="102" y="161"/>
                  </a:cxn>
                  <a:cxn ang="0">
                    <a:pos x="51" y="100"/>
                  </a:cxn>
                  <a:cxn ang="0">
                    <a:pos x="0" y="37"/>
                  </a:cxn>
                  <a:cxn ang="0">
                    <a:pos x="45" y="0"/>
                  </a:cxn>
                  <a:cxn ang="0">
                    <a:pos x="96" y="63"/>
                  </a:cxn>
                  <a:cxn ang="0">
                    <a:pos x="147" y="125"/>
                  </a:cxn>
                </a:cxnLst>
                <a:rect l="0" t="0" r="r" b="b"/>
                <a:pathLst>
                  <a:path w="147" h="161">
                    <a:moveTo>
                      <a:pt x="147" y="125"/>
                    </a:moveTo>
                    <a:lnTo>
                      <a:pt x="102" y="161"/>
                    </a:lnTo>
                    <a:lnTo>
                      <a:pt x="51" y="100"/>
                    </a:lnTo>
                    <a:lnTo>
                      <a:pt x="0" y="37"/>
                    </a:lnTo>
                    <a:lnTo>
                      <a:pt x="45" y="0"/>
                    </a:lnTo>
                    <a:lnTo>
                      <a:pt x="96" y="63"/>
                    </a:lnTo>
                    <a:lnTo>
                      <a:pt x="147" y="125"/>
                    </a:lnTo>
                    <a:close/>
                  </a:path>
                </a:pathLst>
              </a:custGeom>
              <a:solidFill>
                <a:srgbClr val="FF0000"/>
              </a:solidFill>
              <a:ln w="9525">
                <a:noFill/>
                <a:round/>
                <a:headEnd/>
                <a:tailEnd/>
              </a:ln>
            </p:spPr>
            <p:txBody>
              <a:bodyPr/>
              <a:lstStyle/>
              <a:p>
                <a:endParaRPr lang="ja-JP" altLang="en-US"/>
              </a:p>
            </p:txBody>
          </p:sp>
          <p:sp>
            <p:nvSpPr>
              <p:cNvPr id="1267" name="Freeform 1503"/>
              <p:cNvSpPr>
                <a:spLocks/>
              </p:cNvSpPr>
              <p:nvPr/>
            </p:nvSpPr>
            <p:spPr bwMode="auto">
              <a:xfrm>
                <a:off x="3731" y="2084"/>
                <a:ext cx="7" cy="8"/>
              </a:xfrm>
              <a:custGeom>
                <a:avLst/>
                <a:gdLst/>
                <a:ahLst/>
                <a:cxnLst>
                  <a:cxn ang="0">
                    <a:pos x="0" y="0"/>
                  </a:cxn>
                  <a:cxn ang="0">
                    <a:pos x="51" y="61"/>
                  </a:cxn>
                  <a:cxn ang="0">
                    <a:pos x="45" y="66"/>
                  </a:cxn>
                  <a:cxn ang="0">
                    <a:pos x="0" y="0"/>
                  </a:cxn>
                </a:cxnLst>
                <a:rect l="0" t="0" r="r" b="b"/>
                <a:pathLst>
                  <a:path w="51" h="66">
                    <a:moveTo>
                      <a:pt x="0" y="0"/>
                    </a:moveTo>
                    <a:lnTo>
                      <a:pt x="51" y="61"/>
                    </a:lnTo>
                    <a:lnTo>
                      <a:pt x="45" y="66"/>
                    </a:lnTo>
                    <a:lnTo>
                      <a:pt x="0" y="0"/>
                    </a:lnTo>
                    <a:close/>
                  </a:path>
                </a:pathLst>
              </a:custGeom>
              <a:solidFill>
                <a:srgbClr val="FF0000"/>
              </a:solidFill>
              <a:ln w="9525">
                <a:noFill/>
                <a:round/>
                <a:headEnd/>
                <a:tailEnd/>
              </a:ln>
            </p:spPr>
            <p:txBody>
              <a:bodyPr/>
              <a:lstStyle/>
              <a:p>
                <a:endParaRPr lang="ja-JP" altLang="en-US"/>
              </a:p>
            </p:txBody>
          </p:sp>
          <p:sp>
            <p:nvSpPr>
              <p:cNvPr id="1268" name="Freeform 1504"/>
              <p:cNvSpPr>
                <a:spLocks/>
              </p:cNvSpPr>
              <p:nvPr/>
            </p:nvSpPr>
            <p:spPr bwMode="auto">
              <a:xfrm>
                <a:off x="3718" y="2075"/>
                <a:ext cx="19" cy="21"/>
              </a:xfrm>
              <a:custGeom>
                <a:avLst/>
                <a:gdLst/>
                <a:ahLst/>
                <a:cxnLst>
                  <a:cxn ang="0">
                    <a:pos x="137" y="134"/>
                  </a:cxn>
                  <a:cxn ang="0">
                    <a:pos x="89" y="166"/>
                  </a:cxn>
                  <a:cxn ang="0">
                    <a:pos x="44" y="99"/>
                  </a:cxn>
                  <a:cxn ang="0">
                    <a:pos x="0" y="32"/>
                  </a:cxn>
                  <a:cxn ang="0">
                    <a:pos x="48" y="0"/>
                  </a:cxn>
                  <a:cxn ang="0">
                    <a:pos x="92" y="68"/>
                  </a:cxn>
                  <a:cxn ang="0">
                    <a:pos x="137" y="134"/>
                  </a:cxn>
                </a:cxnLst>
                <a:rect l="0" t="0" r="r" b="b"/>
                <a:pathLst>
                  <a:path w="137" h="166">
                    <a:moveTo>
                      <a:pt x="137" y="134"/>
                    </a:moveTo>
                    <a:lnTo>
                      <a:pt x="89" y="166"/>
                    </a:lnTo>
                    <a:lnTo>
                      <a:pt x="44" y="99"/>
                    </a:lnTo>
                    <a:lnTo>
                      <a:pt x="0" y="32"/>
                    </a:lnTo>
                    <a:lnTo>
                      <a:pt x="48" y="0"/>
                    </a:lnTo>
                    <a:lnTo>
                      <a:pt x="92" y="68"/>
                    </a:lnTo>
                    <a:lnTo>
                      <a:pt x="137" y="134"/>
                    </a:lnTo>
                    <a:close/>
                  </a:path>
                </a:pathLst>
              </a:custGeom>
              <a:solidFill>
                <a:srgbClr val="FF0000"/>
              </a:solidFill>
              <a:ln w="9525">
                <a:noFill/>
                <a:round/>
                <a:headEnd/>
                <a:tailEnd/>
              </a:ln>
            </p:spPr>
            <p:txBody>
              <a:bodyPr/>
              <a:lstStyle/>
              <a:p>
                <a:endParaRPr lang="ja-JP" altLang="en-US"/>
              </a:p>
            </p:txBody>
          </p:sp>
          <p:sp>
            <p:nvSpPr>
              <p:cNvPr id="1269" name="Freeform 1505"/>
              <p:cNvSpPr>
                <a:spLocks/>
              </p:cNvSpPr>
              <p:nvPr/>
            </p:nvSpPr>
            <p:spPr bwMode="auto">
              <a:xfrm>
                <a:off x="3724" y="2088"/>
                <a:ext cx="7" cy="8"/>
              </a:xfrm>
              <a:custGeom>
                <a:avLst/>
                <a:gdLst/>
                <a:ahLst/>
                <a:cxnLst>
                  <a:cxn ang="0">
                    <a:pos x="0" y="0"/>
                  </a:cxn>
                  <a:cxn ang="0">
                    <a:pos x="45" y="67"/>
                  </a:cxn>
                  <a:cxn ang="0">
                    <a:pos x="39" y="71"/>
                  </a:cxn>
                  <a:cxn ang="0">
                    <a:pos x="0" y="0"/>
                  </a:cxn>
                </a:cxnLst>
                <a:rect l="0" t="0" r="r" b="b"/>
                <a:pathLst>
                  <a:path w="45" h="71">
                    <a:moveTo>
                      <a:pt x="0" y="0"/>
                    </a:moveTo>
                    <a:lnTo>
                      <a:pt x="45" y="67"/>
                    </a:lnTo>
                    <a:lnTo>
                      <a:pt x="39" y="71"/>
                    </a:lnTo>
                    <a:lnTo>
                      <a:pt x="0" y="0"/>
                    </a:lnTo>
                    <a:close/>
                  </a:path>
                </a:pathLst>
              </a:custGeom>
              <a:solidFill>
                <a:srgbClr val="FF0000"/>
              </a:solidFill>
              <a:ln w="9525">
                <a:noFill/>
                <a:round/>
                <a:headEnd/>
                <a:tailEnd/>
              </a:ln>
            </p:spPr>
            <p:txBody>
              <a:bodyPr/>
              <a:lstStyle/>
              <a:p>
                <a:endParaRPr lang="ja-JP" altLang="en-US"/>
              </a:p>
            </p:txBody>
          </p:sp>
          <p:sp>
            <p:nvSpPr>
              <p:cNvPr id="1270" name="Freeform 1506"/>
              <p:cNvSpPr>
                <a:spLocks/>
              </p:cNvSpPr>
              <p:nvPr/>
            </p:nvSpPr>
            <p:spPr bwMode="auto">
              <a:xfrm>
                <a:off x="3712" y="2079"/>
                <a:ext cx="18" cy="21"/>
              </a:xfrm>
              <a:custGeom>
                <a:avLst/>
                <a:gdLst/>
                <a:ahLst/>
                <a:cxnLst>
                  <a:cxn ang="0">
                    <a:pos x="127" y="143"/>
                  </a:cxn>
                  <a:cxn ang="0">
                    <a:pos x="76" y="169"/>
                  </a:cxn>
                  <a:cxn ang="0">
                    <a:pos x="37" y="99"/>
                  </a:cxn>
                  <a:cxn ang="0">
                    <a:pos x="0" y="28"/>
                  </a:cxn>
                  <a:cxn ang="0">
                    <a:pos x="50" y="0"/>
                  </a:cxn>
                  <a:cxn ang="0">
                    <a:pos x="88" y="72"/>
                  </a:cxn>
                  <a:cxn ang="0">
                    <a:pos x="127" y="143"/>
                  </a:cxn>
                </a:cxnLst>
                <a:rect l="0" t="0" r="r" b="b"/>
                <a:pathLst>
                  <a:path w="127" h="169">
                    <a:moveTo>
                      <a:pt x="127" y="143"/>
                    </a:moveTo>
                    <a:lnTo>
                      <a:pt x="76" y="169"/>
                    </a:lnTo>
                    <a:lnTo>
                      <a:pt x="37" y="99"/>
                    </a:lnTo>
                    <a:lnTo>
                      <a:pt x="0" y="28"/>
                    </a:lnTo>
                    <a:lnTo>
                      <a:pt x="50" y="0"/>
                    </a:lnTo>
                    <a:lnTo>
                      <a:pt x="88" y="72"/>
                    </a:lnTo>
                    <a:lnTo>
                      <a:pt x="127" y="143"/>
                    </a:lnTo>
                    <a:close/>
                  </a:path>
                </a:pathLst>
              </a:custGeom>
              <a:solidFill>
                <a:srgbClr val="FF0000"/>
              </a:solidFill>
              <a:ln w="9525">
                <a:noFill/>
                <a:round/>
                <a:headEnd/>
                <a:tailEnd/>
              </a:ln>
            </p:spPr>
            <p:txBody>
              <a:bodyPr/>
              <a:lstStyle/>
              <a:p>
                <a:endParaRPr lang="ja-JP" altLang="en-US"/>
              </a:p>
            </p:txBody>
          </p:sp>
          <p:sp>
            <p:nvSpPr>
              <p:cNvPr id="1271" name="Freeform 1507"/>
              <p:cNvSpPr>
                <a:spLocks/>
              </p:cNvSpPr>
              <p:nvPr/>
            </p:nvSpPr>
            <p:spPr bwMode="auto">
              <a:xfrm>
                <a:off x="3717" y="2091"/>
                <a:ext cx="5" cy="9"/>
              </a:xfrm>
              <a:custGeom>
                <a:avLst/>
                <a:gdLst/>
                <a:ahLst/>
                <a:cxnLst>
                  <a:cxn ang="0">
                    <a:pos x="0" y="0"/>
                  </a:cxn>
                  <a:cxn ang="0">
                    <a:pos x="39" y="70"/>
                  </a:cxn>
                  <a:cxn ang="0">
                    <a:pos x="31" y="73"/>
                  </a:cxn>
                  <a:cxn ang="0">
                    <a:pos x="0" y="0"/>
                  </a:cxn>
                </a:cxnLst>
                <a:rect l="0" t="0" r="r" b="b"/>
                <a:pathLst>
                  <a:path w="39" h="73">
                    <a:moveTo>
                      <a:pt x="0" y="0"/>
                    </a:moveTo>
                    <a:lnTo>
                      <a:pt x="39" y="70"/>
                    </a:lnTo>
                    <a:lnTo>
                      <a:pt x="31" y="73"/>
                    </a:lnTo>
                    <a:lnTo>
                      <a:pt x="0" y="0"/>
                    </a:lnTo>
                    <a:close/>
                  </a:path>
                </a:pathLst>
              </a:custGeom>
              <a:solidFill>
                <a:srgbClr val="FF0000"/>
              </a:solidFill>
              <a:ln w="9525">
                <a:noFill/>
                <a:round/>
                <a:headEnd/>
                <a:tailEnd/>
              </a:ln>
            </p:spPr>
            <p:txBody>
              <a:bodyPr/>
              <a:lstStyle/>
              <a:p>
                <a:endParaRPr lang="ja-JP" altLang="en-US"/>
              </a:p>
            </p:txBody>
          </p:sp>
          <p:sp>
            <p:nvSpPr>
              <p:cNvPr id="1272" name="Freeform 1508"/>
              <p:cNvSpPr>
                <a:spLocks/>
              </p:cNvSpPr>
              <p:nvPr/>
            </p:nvSpPr>
            <p:spPr bwMode="auto">
              <a:xfrm>
                <a:off x="3705" y="2081"/>
                <a:ext cx="16" cy="22"/>
              </a:xfrm>
              <a:custGeom>
                <a:avLst/>
                <a:gdLst/>
                <a:ahLst/>
                <a:cxnLst>
                  <a:cxn ang="0">
                    <a:pos x="113" y="148"/>
                  </a:cxn>
                  <a:cxn ang="0">
                    <a:pos x="59" y="171"/>
                  </a:cxn>
                  <a:cxn ang="0">
                    <a:pos x="29" y="96"/>
                  </a:cxn>
                  <a:cxn ang="0">
                    <a:pos x="0" y="22"/>
                  </a:cxn>
                  <a:cxn ang="0">
                    <a:pos x="53" y="0"/>
                  </a:cxn>
                  <a:cxn ang="0">
                    <a:pos x="82" y="75"/>
                  </a:cxn>
                  <a:cxn ang="0">
                    <a:pos x="113" y="148"/>
                  </a:cxn>
                </a:cxnLst>
                <a:rect l="0" t="0" r="r" b="b"/>
                <a:pathLst>
                  <a:path w="113" h="171">
                    <a:moveTo>
                      <a:pt x="113" y="148"/>
                    </a:moveTo>
                    <a:lnTo>
                      <a:pt x="59" y="171"/>
                    </a:lnTo>
                    <a:lnTo>
                      <a:pt x="29" y="96"/>
                    </a:lnTo>
                    <a:lnTo>
                      <a:pt x="0" y="22"/>
                    </a:lnTo>
                    <a:lnTo>
                      <a:pt x="53" y="0"/>
                    </a:lnTo>
                    <a:lnTo>
                      <a:pt x="82" y="75"/>
                    </a:lnTo>
                    <a:lnTo>
                      <a:pt x="113" y="148"/>
                    </a:lnTo>
                    <a:close/>
                  </a:path>
                </a:pathLst>
              </a:custGeom>
              <a:solidFill>
                <a:srgbClr val="FF0000"/>
              </a:solidFill>
              <a:ln w="9525">
                <a:noFill/>
                <a:round/>
                <a:headEnd/>
                <a:tailEnd/>
              </a:ln>
            </p:spPr>
            <p:txBody>
              <a:bodyPr/>
              <a:lstStyle/>
              <a:p>
                <a:endParaRPr lang="ja-JP" altLang="en-US"/>
              </a:p>
            </p:txBody>
          </p:sp>
          <p:sp>
            <p:nvSpPr>
              <p:cNvPr id="1273" name="Freeform 1509"/>
              <p:cNvSpPr>
                <a:spLocks/>
              </p:cNvSpPr>
              <p:nvPr/>
            </p:nvSpPr>
            <p:spPr bwMode="auto">
              <a:xfrm>
                <a:off x="3709" y="2093"/>
                <a:ext cx="5" cy="10"/>
              </a:xfrm>
              <a:custGeom>
                <a:avLst/>
                <a:gdLst/>
                <a:ahLst/>
                <a:cxnLst>
                  <a:cxn ang="0">
                    <a:pos x="0" y="0"/>
                  </a:cxn>
                  <a:cxn ang="0">
                    <a:pos x="30" y="75"/>
                  </a:cxn>
                  <a:cxn ang="0">
                    <a:pos x="23" y="77"/>
                  </a:cxn>
                  <a:cxn ang="0">
                    <a:pos x="0" y="0"/>
                  </a:cxn>
                </a:cxnLst>
                <a:rect l="0" t="0" r="r" b="b"/>
                <a:pathLst>
                  <a:path w="30" h="77">
                    <a:moveTo>
                      <a:pt x="0" y="0"/>
                    </a:moveTo>
                    <a:lnTo>
                      <a:pt x="30" y="75"/>
                    </a:lnTo>
                    <a:lnTo>
                      <a:pt x="23" y="77"/>
                    </a:lnTo>
                    <a:lnTo>
                      <a:pt x="0" y="0"/>
                    </a:lnTo>
                    <a:close/>
                  </a:path>
                </a:pathLst>
              </a:custGeom>
              <a:solidFill>
                <a:srgbClr val="FF0000"/>
              </a:solidFill>
              <a:ln w="9525">
                <a:noFill/>
                <a:round/>
                <a:headEnd/>
                <a:tailEnd/>
              </a:ln>
            </p:spPr>
            <p:txBody>
              <a:bodyPr/>
              <a:lstStyle/>
              <a:p>
                <a:endParaRPr lang="ja-JP" altLang="en-US"/>
              </a:p>
            </p:txBody>
          </p:sp>
          <p:sp>
            <p:nvSpPr>
              <p:cNvPr id="1274" name="Freeform 1510"/>
              <p:cNvSpPr>
                <a:spLocks/>
              </p:cNvSpPr>
              <p:nvPr/>
            </p:nvSpPr>
            <p:spPr bwMode="auto">
              <a:xfrm>
                <a:off x="3698" y="2084"/>
                <a:ext cx="15" cy="21"/>
              </a:xfrm>
              <a:custGeom>
                <a:avLst/>
                <a:gdLst/>
                <a:ahLst/>
                <a:cxnLst>
                  <a:cxn ang="0">
                    <a:pos x="100" y="154"/>
                  </a:cxn>
                  <a:cxn ang="0">
                    <a:pos x="43" y="170"/>
                  </a:cxn>
                  <a:cxn ang="0">
                    <a:pos x="22" y="92"/>
                  </a:cxn>
                  <a:cxn ang="0">
                    <a:pos x="0" y="15"/>
                  </a:cxn>
                  <a:cxn ang="0">
                    <a:pos x="55" y="0"/>
                  </a:cxn>
                  <a:cxn ang="0">
                    <a:pos x="77" y="77"/>
                  </a:cxn>
                  <a:cxn ang="0">
                    <a:pos x="100" y="154"/>
                  </a:cxn>
                </a:cxnLst>
                <a:rect l="0" t="0" r="r" b="b"/>
                <a:pathLst>
                  <a:path w="100" h="170">
                    <a:moveTo>
                      <a:pt x="100" y="154"/>
                    </a:moveTo>
                    <a:lnTo>
                      <a:pt x="43" y="170"/>
                    </a:lnTo>
                    <a:lnTo>
                      <a:pt x="22" y="92"/>
                    </a:lnTo>
                    <a:lnTo>
                      <a:pt x="0" y="15"/>
                    </a:lnTo>
                    <a:lnTo>
                      <a:pt x="55" y="0"/>
                    </a:lnTo>
                    <a:lnTo>
                      <a:pt x="77" y="77"/>
                    </a:lnTo>
                    <a:lnTo>
                      <a:pt x="100" y="154"/>
                    </a:lnTo>
                    <a:close/>
                  </a:path>
                </a:pathLst>
              </a:custGeom>
              <a:solidFill>
                <a:srgbClr val="FF0000"/>
              </a:solidFill>
              <a:ln w="9525">
                <a:noFill/>
                <a:round/>
                <a:headEnd/>
                <a:tailEnd/>
              </a:ln>
            </p:spPr>
            <p:txBody>
              <a:bodyPr/>
              <a:lstStyle/>
              <a:p>
                <a:endParaRPr lang="ja-JP" altLang="en-US"/>
              </a:p>
            </p:txBody>
          </p:sp>
          <p:sp>
            <p:nvSpPr>
              <p:cNvPr id="1275" name="Freeform 1511"/>
              <p:cNvSpPr>
                <a:spLocks/>
              </p:cNvSpPr>
              <p:nvPr/>
            </p:nvSpPr>
            <p:spPr bwMode="auto">
              <a:xfrm>
                <a:off x="3701" y="2095"/>
                <a:ext cx="3" cy="10"/>
              </a:xfrm>
              <a:custGeom>
                <a:avLst/>
                <a:gdLst/>
                <a:ahLst/>
                <a:cxnLst>
                  <a:cxn ang="0">
                    <a:pos x="0" y="0"/>
                  </a:cxn>
                  <a:cxn ang="0">
                    <a:pos x="21" y="78"/>
                  </a:cxn>
                  <a:cxn ang="0">
                    <a:pos x="13" y="80"/>
                  </a:cxn>
                  <a:cxn ang="0">
                    <a:pos x="0" y="0"/>
                  </a:cxn>
                </a:cxnLst>
                <a:rect l="0" t="0" r="r" b="b"/>
                <a:pathLst>
                  <a:path w="21" h="80">
                    <a:moveTo>
                      <a:pt x="0" y="0"/>
                    </a:moveTo>
                    <a:lnTo>
                      <a:pt x="21" y="78"/>
                    </a:lnTo>
                    <a:lnTo>
                      <a:pt x="13" y="80"/>
                    </a:lnTo>
                    <a:lnTo>
                      <a:pt x="0" y="0"/>
                    </a:lnTo>
                    <a:close/>
                  </a:path>
                </a:pathLst>
              </a:custGeom>
              <a:solidFill>
                <a:srgbClr val="FF0000"/>
              </a:solidFill>
              <a:ln w="9525">
                <a:noFill/>
                <a:round/>
                <a:headEnd/>
                <a:tailEnd/>
              </a:ln>
            </p:spPr>
            <p:txBody>
              <a:bodyPr/>
              <a:lstStyle/>
              <a:p>
                <a:endParaRPr lang="ja-JP" altLang="en-US"/>
              </a:p>
            </p:txBody>
          </p:sp>
          <p:sp>
            <p:nvSpPr>
              <p:cNvPr id="1276" name="Freeform 1512"/>
              <p:cNvSpPr>
                <a:spLocks/>
              </p:cNvSpPr>
              <p:nvPr/>
            </p:nvSpPr>
            <p:spPr bwMode="auto">
              <a:xfrm>
                <a:off x="3691" y="2086"/>
                <a:ext cx="12" cy="21"/>
              </a:xfrm>
              <a:custGeom>
                <a:avLst/>
                <a:gdLst/>
                <a:ahLst/>
                <a:cxnLst>
                  <a:cxn ang="0">
                    <a:pos x="84" y="159"/>
                  </a:cxn>
                  <a:cxn ang="0">
                    <a:pos x="26" y="168"/>
                  </a:cxn>
                  <a:cxn ang="0">
                    <a:pos x="13" y="89"/>
                  </a:cxn>
                  <a:cxn ang="0">
                    <a:pos x="0" y="10"/>
                  </a:cxn>
                  <a:cxn ang="0">
                    <a:pos x="57" y="0"/>
                  </a:cxn>
                  <a:cxn ang="0">
                    <a:pos x="71" y="79"/>
                  </a:cxn>
                  <a:cxn ang="0">
                    <a:pos x="84" y="159"/>
                  </a:cxn>
                </a:cxnLst>
                <a:rect l="0" t="0" r="r" b="b"/>
                <a:pathLst>
                  <a:path w="84" h="168">
                    <a:moveTo>
                      <a:pt x="84" y="159"/>
                    </a:moveTo>
                    <a:lnTo>
                      <a:pt x="26" y="168"/>
                    </a:lnTo>
                    <a:lnTo>
                      <a:pt x="13" y="89"/>
                    </a:lnTo>
                    <a:lnTo>
                      <a:pt x="0" y="10"/>
                    </a:lnTo>
                    <a:lnTo>
                      <a:pt x="57" y="0"/>
                    </a:lnTo>
                    <a:lnTo>
                      <a:pt x="71" y="79"/>
                    </a:lnTo>
                    <a:lnTo>
                      <a:pt x="84" y="159"/>
                    </a:lnTo>
                    <a:close/>
                  </a:path>
                </a:pathLst>
              </a:custGeom>
              <a:solidFill>
                <a:srgbClr val="FF0000"/>
              </a:solidFill>
              <a:ln w="9525">
                <a:noFill/>
                <a:round/>
                <a:headEnd/>
                <a:tailEnd/>
              </a:ln>
            </p:spPr>
            <p:txBody>
              <a:bodyPr/>
              <a:lstStyle/>
              <a:p>
                <a:endParaRPr lang="ja-JP" altLang="en-US"/>
              </a:p>
            </p:txBody>
          </p:sp>
          <p:sp>
            <p:nvSpPr>
              <p:cNvPr id="1277" name="Freeform 1513"/>
              <p:cNvSpPr>
                <a:spLocks/>
              </p:cNvSpPr>
              <p:nvPr/>
            </p:nvSpPr>
            <p:spPr bwMode="auto">
              <a:xfrm>
                <a:off x="3693" y="2097"/>
                <a:ext cx="2" cy="10"/>
              </a:xfrm>
              <a:custGeom>
                <a:avLst/>
                <a:gdLst/>
                <a:ahLst/>
                <a:cxnLst>
                  <a:cxn ang="0">
                    <a:pos x="0" y="0"/>
                  </a:cxn>
                  <a:cxn ang="0">
                    <a:pos x="13" y="79"/>
                  </a:cxn>
                  <a:cxn ang="0">
                    <a:pos x="5" y="80"/>
                  </a:cxn>
                  <a:cxn ang="0">
                    <a:pos x="0" y="0"/>
                  </a:cxn>
                </a:cxnLst>
                <a:rect l="0" t="0" r="r" b="b"/>
                <a:pathLst>
                  <a:path w="13" h="80">
                    <a:moveTo>
                      <a:pt x="0" y="0"/>
                    </a:moveTo>
                    <a:lnTo>
                      <a:pt x="13" y="79"/>
                    </a:lnTo>
                    <a:lnTo>
                      <a:pt x="5" y="80"/>
                    </a:lnTo>
                    <a:lnTo>
                      <a:pt x="0" y="0"/>
                    </a:lnTo>
                    <a:close/>
                  </a:path>
                </a:pathLst>
              </a:custGeom>
              <a:solidFill>
                <a:srgbClr val="FF0000"/>
              </a:solidFill>
              <a:ln w="9525">
                <a:noFill/>
                <a:round/>
                <a:headEnd/>
                <a:tailEnd/>
              </a:ln>
            </p:spPr>
            <p:txBody>
              <a:bodyPr/>
              <a:lstStyle/>
              <a:p>
                <a:endParaRPr lang="ja-JP" altLang="en-US"/>
              </a:p>
            </p:txBody>
          </p:sp>
          <p:sp>
            <p:nvSpPr>
              <p:cNvPr id="1278" name="Freeform 1514"/>
              <p:cNvSpPr>
                <a:spLocks/>
              </p:cNvSpPr>
              <p:nvPr/>
            </p:nvSpPr>
            <p:spPr bwMode="auto">
              <a:xfrm>
                <a:off x="3684" y="2087"/>
                <a:ext cx="10" cy="20"/>
              </a:xfrm>
              <a:custGeom>
                <a:avLst/>
                <a:gdLst/>
                <a:ahLst/>
                <a:cxnLst>
                  <a:cxn ang="0">
                    <a:pos x="69" y="160"/>
                  </a:cxn>
                  <a:cxn ang="0">
                    <a:pos x="9" y="163"/>
                  </a:cxn>
                  <a:cxn ang="0">
                    <a:pos x="5" y="83"/>
                  </a:cxn>
                  <a:cxn ang="0">
                    <a:pos x="0" y="3"/>
                  </a:cxn>
                  <a:cxn ang="0">
                    <a:pos x="59" y="0"/>
                  </a:cxn>
                  <a:cxn ang="0">
                    <a:pos x="64" y="80"/>
                  </a:cxn>
                  <a:cxn ang="0">
                    <a:pos x="69" y="160"/>
                  </a:cxn>
                </a:cxnLst>
                <a:rect l="0" t="0" r="r" b="b"/>
                <a:pathLst>
                  <a:path w="69" h="163">
                    <a:moveTo>
                      <a:pt x="69" y="160"/>
                    </a:moveTo>
                    <a:lnTo>
                      <a:pt x="9" y="163"/>
                    </a:lnTo>
                    <a:lnTo>
                      <a:pt x="5" y="83"/>
                    </a:lnTo>
                    <a:lnTo>
                      <a:pt x="0" y="3"/>
                    </a:lnTo>
                    <a:lnTo>
                      <a:pt x="59" y="0"/>
                    </a:lnTo>
                    <a:lnTo>
                      <a:pt x="64" y="80"/>
                    </a:lnTo>
                    <a:lnTo>
                      <a:pt x="69" y="160"/>
                    </a:lnTo>
                    <a:close/>
                  </a:path>
                </a:pathLst>
              </a:custGeom>
              <a:solidFill>
                <a:srgbClr val="FF0000"/>
              </a:solidFill>
              <a:ln w="9525">
                <a:noFill/>
                <a:round/>
                <a:headEnd/>
                <a:tailEnd/>
              </a:ln>
            </p:spPr>
            <p:txBody>
              <a:bodyPr/>
              <a:lstStyle/>
              <a:p>
                <a:endParaRPr lang="ja-JP" altLang="en-US"/>
              </a:p>
            </p:txBody>
          </p:sp>
          <p:sp>
            <p:nvSpPr>
              <p:cNvPr id="1279" name="Freeform 1515"/>
              <p:cNvSpPr>
                <a:spLocks/>
              </p:cNvSpPr>
              <p:nvPr/>
            </p:nvSpPr>
            <p:spPr bwMode="auto">
              <a:xfrm>
                <a:off x="3684" y="2097"/>
                <a:ext cx="1" cy="10"/>
              </a:xfrm>
              <a:custGeom>
                <a:avLst/>
                <a:gdLst/>
                <a:ahLst/>
                <a:cxnLst>
                  <a:cxn ang="0">
                    <a:pos x="5" y="0"/>
                  </a:cxn>
                  <a:cxn ang="0">
                    <a:pos x="9" y="80"/>
                  </a:cxn>
                  <a:cxn ang="0">
                    <a:pos x="0" y="80"/>
                  </a:cxn>
                  <a:cxn ang="0">
                    <a:pos x="5" y="0"/>
                  </a:cxn>
                </a:cxnLst>
                <a:rect l="0" t="0" r="r" b="b"/>
                <a:pathLst>
                  <a:path w="9" h="80">
                    <a:moveTo>
                      <a:pt x="5" y="0"/>
                    </a:moveTo>
                    <a:lnTo>
                      <a:pt x="9" y="80"/>
                    </a:lnTo>
                    <a:lnTo>
                      <a:pt x="0" y="80"/>
                    </a:lnTo>
                    <a:lnTo>
                      <a:pt x="5" y="0"/>
                    </a:lnTo>
                    <a:close/>
                  </a:path>
                </a:pathLst>
              </a:custGeom>
              <a:solidFill>
                <a:srgbClr val="FF0000"/>
              </a:solidFill>
              <a:ln w="9525">
                <a:noFill/>
                <a:round/>
                <a:headEnd/>
                <a:tailEnd/>
              </a:ln>
            </p:spPr>
            <p:txBody>
              <a:bodyPr/>
              <a:lstStyle/>
              <a:p>
                <a:endParaRPr lang="ja-JP" altLang="en-US"/>
              </a:p>
            </p:txBody>
          </p:sp>
          <p:sp>
            <p:nvSpPr>
              <p:cNvPr id="1280" name="Freeform 1516"/>
              <p:cNvSpPr>
                <a:spLocks/>
              </p:cNvSpPr>
              <p:nvPr/>
            </p:nvSpPr>
            <p:spPr bwMode="auto">
              <a:xfrm>
                <a:off x="3372" y="2390"/>
                <a:ext cx="10" cy="20"/>
              </a:xfrm>
              <a:custGeom>
                <a:avLst/>
                <a:gdLst/>
                <a:ahLst/>
                <a:cxnLst>
                  <a:cxn ang="0">
                    <a:pos x="59" y="164"/>
                  </a:cxn>
                  <a:cxn ang="0">
                    <a:pos x="0" y="161"/>
                  </a:cxn>
                  <a:cxn ang="0">
                    <a:pos x="5" y="81"/>
                  </a:cxn>
                  <a:cxn ang="0">
                    <a:pos x="9" y="0"/>
                  </a:cxn>
                  <a:cxn ang="0">
                    <a:pos x="69" y="4"/>
                  </a:cxn>
                  <a:cxn ang="0">
                    <a:pos x="65" y="84"/>
                  </a:cxn>
                  <a:cxn ang="0">
                    <a:pos x="59" y="164"/>
                  </a:cxn>
                </a:cxnLst>
                <a:rect l="0" t="0" r="r" b="b"/>
                <a:pathLst>
                  <a:path w="69" h="164">
                    <a:moveTo>
                      <a:pt x="59" y="164"/>
                    </a:moveTo>
                    <a:lnTo>
                      <a:pt x="0" y="161"/>
                    </a:lnTo>
                    <a:lnTo>
                      <a:pt x="5" y="81"/>
                    </a:lnTo>
                    <a:lnTo>
                      <a:pt x="9" y="0"/>
                    </a:lnTo>
                    <a:lnTo>
                      <a:pt x="69" y="4"/>
                    </a:lnTo>
                    <a:lnTo>
                      <a:pt x="65" y="84"/>
                    </a:lnTo>
                    <a:lnTo>
                      <a:pt x="59" y="164"/>
                    </a:lnTo>
                    <a:close/>
                  </a:path>
                </a:pathLst>
              </a:custGeom>
              <a:solidFill>
                <a:srgbClr val="FF0000"/>
              </a:solidFill>
              <a:ln w="9525">
                <a:noFill/>
                <a:round/>
                <a:headEnd/>
                <a:tailEnd/>
              </a:ln>
            </p:spPr>
            <p:txBody>
              <a:bodyPr/>
              <a:lstStyle/>
              <a:p>
                <a:endParaRPr lang="ja-JP" altLang="en-US"/>
              </a:p>
            </p:txBody>
          </p:sp>
          <p:sp>
            <p:nvSpPr>
              <p:cNvPr id="1281" name="Freeform 1517"/>
              <p:cNvSpPr>
                <a:spLocks/>
              </p:cNvSpPr>
              <p:nvPr/>
            </p:nvSpPr>
            <p:spPr bwMode="auto">
              <a:xfrm>
                <a:off x="3371" y="2400"/>
                <a:ext cx="2" cy="10"/>
              </a:xfrm>
              <a:custGeom>
                <a:avLst/>
                <a:gdLst/>
                <a:ahLst/>
                <a:cxnLst>
                  <a:cxn ang="0">
                    <a:pos x="14" y="0"/>
                  </a:cxn>
                  <a:cxn ang="0">
                    <a:pos x="9" y="80"/>
                  </a:cxn>
                  <a:cxn ang="0">
                    <a:pos x="0" y="79"/>
                  </a:cxn>
                  <a:cxn ang="0">
                    <a:pos x="14" y="0"/>
                  </a:cxn>
                </a:cxnLst>
                <a:rect l="0" t="0" r="r" b="b"/>
                <a:pathLst>
                  <a:path w="14" h="80">
                    <a:moveTo>
                      <a:pt x="14" y="0"/>
                    </a:moveTo>
                    <a:lnTo>
                      <a:pt x="9" y="80"/>
                    </a:lnTo>
                    <a:lnTo>
                      <a:pt x="0" y="79"/>
                    </a:lnTo>
                    <a:lnTo>
                      <a:pt x="14" y="0"/>
                    </a:lnTo>
                    <a:close/>
                  </a:path>
                </a:pathLst>
              </a:custGeom>
              <a:solidFill>
                <a:srgbClr val="FF0000"/>
              </a:solidFill>
              <a:ln w="9525">
                <a:noFill/>
                <a:round/>
                <a:headEnd/>
                <a:tailEnd/>
              </a:ln>
            </p:spPr>
            <p:txBody>
              <a:bodyPr/>
              <a:lstStyle/>
              <a:p>
                <a:endParaRPr lang="ja-JP" altLang="en-US"/>
              </a:p>
            </p:txBody>
          </p:sp>
          <p:sp>
            <p:nvSpPr>
              <p:cNvPr id="1282" name="Freeform 1518"/>
              <p:cNvSpPr>
                <a:spLocks/>
              </p:cNvSpPr>
              <p:nvPr/>
            </p:nvSpPr>
            <p:spPr bwMode="auto">
              <a:xfrm>
                <a:off x="3363" y="2389"/>
                <a:ext cx="12" cy="21"/>
              </a:xfrm>
              <a:custGeom>
                <a:avLst/>
                <a:gdLst/>
                <a:ahLst/>
                <a:cxnLst>
                  <a:cxn ang="0">
                    <a:pos x="57" y="168"/>
                  </a:cxn>
                  <a:cxn ang="0">
                    <a:pos x="0" y="158"/>
                  </a:cxn>
                  <a:cxn ang="0">
                    <a:pos x="13" y="79"/>
                  </a:cxn>
                  <a:cxn ang="0">
                    <a:pos x="27" y="0"/>
                  </a:cxn>
                  <a:cxn ang="0">
                    <a:pos x="84" y="10"/>
                  </a:cxn>
                  <a:cxn ang="0">
                    <a:pos x="71" y="89"/>
                  </a:cxn>
                  <a:cxn ang="0">
                    <a:pos x="57" y="168"/>
                  </a:cxn>
                </a:cxnLst>
                <a:rect l="0" t="0" r="r" b="b"/>
                <a:pathLst>
                  <a:path w="84" h="168">
                    <a:moveTo>
                      <a:pt x="57" y="168"/>
                    </a:moveTo>
                    <a:lnTo>
                      <a:pt x="0" y="158"/>
                    </a:lnTo>
                    <a:lnTo>
                      <a:pt x="13" y="79"/>
                    </a:lnTo>
                    <a:lnTo>
                      <a:pt x="27" y="0"/>
                    </a:lnTo>
                    <a:lnTo>
                      <a:pt x="84" y="10"/>
                    </a:lnTo>
                    <a:lnTo>
                      <a:pt x="71" y="89"/>
                    </a:lnTo>
                    <a:lnTo>
                      <a:pt x="57" y="168"/>
                    </a:lnTo>
                    <a:close/>
                  </a:path>
                </a:pathLst>
              </a:custGeom>
              <a:solidFill>
                <a:srgbClr val="FF0000"/>
              </a:solidFill>
              <a:ln w="9525">
                <a:noFill/>
                <a:round/>
                <a:headEnd/>
                <a:tailEnd/>
              </a:ln>
            </p:spPr>
            <p:txBody>
              <a:bodyPr/>
              <a:lstStyle/>
              <a:p>
                <a:endParaRPr lang="ja-JP" altLang="en-US"/>
              </a:p>
            </p:txBody>
          </p:sp>
          <p:sp>
            <p:nvSpPr>
              <p:cNvPr id="1283" name="Freeform 1519"/>
              <p:cNvSpPr>
                <a:spLocks/>
              </p:cNvSpPr>
              <p:nvPr/>
            </p:nvSpPr>
            <p:spPr bwMode="auto">
              <a:xfrm>
                <a:off x="3361" y="2399"/>
                <a:ext cx="3" cy="10"/>
              </a:xfrm>
              <a:custGeom>
                <a:avLst/>
                <a:gdLst/>
                <a:ahLst/>
                <a:cxnLst>
                  <a:cxn ang="0">
                    <a:pos x="21" y="0"/>
                  </a:cxn>
                  <a:cxn ang="0">
                    <a:pos x="8" y="79"/>
                  </a:cxn>
                  <a:cxn ang="0">
                    <a:pos x="0" y="77"/>
                  </a:cxn>
                  <a:cxn ang="0">
                    <a:pos x="21" y="0"/>
                  </a:cxn>
                </a:cxnLst>
                <a:rect l="0" t="0" r="r" b="b"/>
                <a:pathLst>
                  <a:path w="21" h="79">
                    <a:moveTo>
                      <a:pt x="21" y="0"/>
                    </a:moveTo>
                    <a:lnTo>
                      <a:pt x="8" y="79"/>
                    </a:lnTo>
                    <a:lnTo>
                      <a:pt x="0" y="77"/>
                    </a:lnTo>
                    <a:lnTo>
                      <a:pt x="21" y="0"/>
                    </a:lnTo>
                    <a:close/>
                  </a:path>
                </a:pathLst>
              </a:custGeom>
              <a:solidFill>
                <a:srgbClr val="FF0000"/>
              </a:solidFill>
              <a:ln w="9525">
                <a:noFill/>
                <a:round/>
                <a:headEnd/>
                <a:tailEnd/>
              </a:ln>
            </p:spPr>
            <p:txBody>
              <a:bodyPr/>
              <a:lstStyle/>
              <a:p>
                <a:endParaRPr lang="ja-JP" altLang="en-US"/>
              </a:p>
            </p:txBody>
          </p:sp>
          <p:sp>
            <p:nvSpPr>
              <p:cNvPr id="1284" name="Freeform 1520"/>
              <p:cNvSpPr>
                <a:spLocks/>
              </p:cNvSpPr>
              <p:nvPr/>
            </p:nvSpPr>
            <p:spPr bwMode="auto">
              <a:xfrm>
                <a:off x="3353" y="2387"/>
                <a:ext cx="15" cy="21"/>
              </a:xfrm>
              <a:custGeom>
                <a:avLst/>
                <a:gdLst/>
                <a:ahLst/>
                <a:cxnLst>
                  <a:cxn ang="0">
                    <a:pos x="57" y="170"/>
                  </a:cxn>
                  <a:cxn ang="0">
                    <a:pos x="0" y="154"/>
                  </a:cxn>
                  <a:cxn ang="0">
                    <a:pos x="23" y="77"/>
                  </a:cxn>
                  <a:cxn ang="0">
                    <a:pos x="45" y="0"/>
                  </a:cxn>
                  <a:cxn ang="0">
                    <a:pos x="100" y="16"/>
                  </a:cxn>
                  <a:cxn ang="0">
                    <a:pos x="78" y="93"/>
                  </a:cxn>
                  <a:cxn ang="0">
                    <a:pos x="57" y="170"/>
                  </a:cxn>
                </a:cxnLst>
                <a:rect l="0" t="0" r="r" b="b"/>
                <a:pathLst>
                  <a:path w="100" h="170">
                    <a:moveTo>
                      <a:pt x="57" y="170"/>
                    </a:moveTo>
                    <a:lnTo>
                      <a:pt x="0" y="154"/>
                    </a:lnTo>
                    <a:lnTo>
                      <a:pt x="23" y="77"/>
                    </a:lnTo>
                    <a:lnTo>
                      <a:pt x="45" y="0"/>
                    </a:lnTo>
                    <a:lnTo>
                      <a:pt x="100" y="16"/>
                    </a:lnTo>
                    <a:lnTo>
                      <a:pt x="78" y="93"/>
                    </a:lnTo>
                    <a:lnTo>
                      <a:pt x="57" y="170"/>
                    </a:lnTo>
                    <a:close/>
                  </a:path>
                </a:pathLst>
              </a:custGeom>
              <a:solidFill>
                <a:srgbClr val="FF0000"/>
              </a:solidFill>
              <a:ln w="9525">
                <a:noFill/>
                <a:round/>
                <a:headEnd/>
                <a:tailEnd/>
              </a:ln>
            </p:spPr>
            <p:txBody>
              <a:bodyPr/>
              <a:lstStyle/>
              <a:p>
                <a:endParaRPr lang="ja-JP" altLang="en-US"/>
              </a:p>
            </p:txBody>
          </p:sp>
          <p:sp>
            <p:nvSpPr>
              <p:cNvPr id="1285" name="Freeform 1521"/>
              <p:cNvSpPr>
                <a:spLocks/>
              </p:cNvSpPr>
              <p:nvPr/>
            </p:nvSpPr>
            <p:spPr bwMode="auto">
              <a:xfrm>
                <a:off x="3352" y="2397"/>
                <a:ext cx="5" cy="9"/>
              </a:xfrm>
              <a:custGeom>
                <a:avLst/>
                <a:gdLst/>
                <a:ahLst/>
                <a:cxnLst>
                  <a:cxn ang="0">
                    <a:pos x="30" y="0"/>
                  </a:cxn>
                  <a:cxn ang="0">
                    <a:pos x="7" y="77"/>
                  </a:cxn>
                  <a:cxn ang="0">
                    <a:pos x="0" y="75"/>
                  </a:cxn>
                  <a:cxn ang="0">
                    <a:pos x="30" y="0"/>
                  </a:cxn>
                </a:cxnLst>
                <a:rect l="0" t="0" r="r" b="b"/>
                <a:pathLst>
                  <a:path w="30" h="77">
                    <a:moveTo>
                      <a:pt x="30" y="0"/>
                    </a:moveTo>
                    <a:lnTo>
                      <a:pt x="7" y="77"/>
                    </a:lnTo>
                    <a:lnTo>
                      <a:pt x="0" y="75"/>
                    </a:lnTo>
                    <a:lnTo>
                      <a:pt x="30" y="0"/>
                    </a:lnTo>
                    <a:close/>
                  </a:path>
                </a:pathLst>
              </a:custGeom>
              <a:solidFill>
                <a:srgbClr val="FF0000"/>
              </a:solidFill>
              <a:ln w="9525">
                <a:noFill/>
                <a:round/>
                <a:headEnd/>
                <a:tailEnd/>
              </a:ln>
            </p:spPr>
            <p:txBody>
              <a:bodyPr/>
              <a:lstStyle/>
              <a:p>
                <a:endParaRPr lang="ja-JP" altLang="en-US"/>
              </a:p>
            </p:txBody>
          </p:sp>
          <p:sp>
            <p:nvSpPr>
              <p:cNvPr id="1286" name="Freeform 1522"/>
              <p:cNvSpPr>
                <a:spLocks/>
              </p:cNvSpPr>
              <p:nvPr/>
            </p:nvSpPr>
            <p:spPr bwMode="auto">
              <a:xfrm>
                <a:off x="3345" y="2385"/>
                <a:ext cx="16" cy="21"/>
              </a:xfrm>
              <a:custGeom>
                <a:avLst/>
                <a:gdLst/>
                <a:ahLst/>
                <a:cxnLst>
                  <a:cxn ang="0">
                    <a:pos x="54" y="171"/>
                  </a:cxn>
                  <a:cxn ang="0">
                    <a:pos x="0" y="149"/>
                  </a:cxn>
                  <a:cxn ang="0">
                    <a:pos x="30" y="75"/>
                  </a:cxn>
                  <a:cxn ang="0">
                    <a:pos x="60" y="0"/>
                  </a:cxn>
                  <a:cxn ang="0">
                    <a:pos x="113" y="22"/>
                  </a:cxn>
                  <a:cxn ang="0">
                    <a:pos x="84" y="96"/>
                  </a:cxn>
                  <a:cxn ang="0">
                    <a:pos x="54" y="171"/>
                  </a:cxn>
                </a:cxnLst>
                <a:rect l="0" t="0" r="r" b="b"/>
                <a:pathLst>
                  <a:path w="113" h="171">
                    <a:moveTo>
                      <a:pt x="54" y="171"/>
                    </a:moveTo>
                    <a:lnTo>
                      <a:pt x="0" y="149"/>
                    </a:lnTo>
                    <a:lnTo>
                      <a:pt x="30" y="75"/>
                    </a:lnTo>
                    <a:lnTo>
                      <a:pt x="60" y="0"/>
                    </a:lnTo>
                    <a:lnTo>
                      <a:pt x="113" y="22"/>
                    </a:lnTo>
                    <a:lnTo>
                      <a:pt x="84" y="96"/>
                    </a:lnTo>
                    <a:lnTo>
                      <a:pt x="54" y="171"/>
                    </a:lnTo>
                    <a:close/>
                  </a:path>
                </a:pathLst>
              </a:custGeom>
              <a:solidFill>
                <a:srgbClr val="FF0000"/>
              </a:solidFill>
              <a:ln w="9525">
                <a:noFill/>
                <a:round/>
                <a:headEnd/>
                <a:tailEnd/>
              </a:ln>
            </p:spPr>
            <p:txBody>
              <a:bodyPr/>
              <a:lstStyle/>
              <a:p>
                <a:endParaRPr lang="ja-JP" altLang="en-US"/>
              </a:p>
            </p:txBody>
          </p:sp>
          <p:sp>
            <p:nvSpPr>
              <p:cNvPr id="1287" name="Freeform 1523"/>
              <p:cNvSpPr>
                <a:spLocks/>
              </p:cNvSpPr>
              <p:nvPr/>
            </p:nvSpPr>
            <p:spPr bwMode="auto">
              <a:xfrm>
                <a:off x="3343" y="2394"/>
                <a:ext cx="6" cy="9"/>
              </a:xfrm>
              <a:custGeom>
                <a:avLst/>
                <a:gdLst/>
                <a:ahLst/>
                <a:cxnLst>
                  <a:cxn ang="0">
                    <a:pos x="38" y="0"/>
                  </a:cxn>
                  <a:cxn ang="0">
                    <a:pos x="8" y="74"/>
                  </a:cxn>
                  <a:cxn ang="0">
                    <a:pos x="0" y="71"/>
                  </a:cxn>
                  <a:cxn ang="0">
                    <a:pos x="38" y="0"/>
                  </a:cxn>
                </a:cxnLst>
                <a:rect l="0" t="0" r="r" b="b"/>
                <a:pathLst>
                  <a:path w="38" h="74">
                    <a:moveTo>
                      <a:pt x="38" y="0"/>
                    </a:moveTo>
                    <a:lnTo>
                      <a:pt x="8" y="74"/>
                    </a:lnTo>
                    <a:lnTo>
                      <a:pt x="0" y="71"/>
                    </a:lnTo>
                    <a:lnTo>
                      <a:pt x="38" y="0"/>
                    </a:lnTo>
                    <a:close/>
                  </a:path>
                </a:pathLst>
              </a:custGeom>
              <a:solidFill>
                <a:srgbClr val="FF0000"/>
              </a:solidFill>
              <a:ln w="9525">
                <a:noFill/>
                <a:round/>
                <a:headEnd/>
                <a:tailEnd/>
              </a:ln>
            </p:spPr>
            <p:txBody>
              <a:bodyPr/>
              <a:lstStyle/>
              <a:p>
                <a:endParaRPr lang="ja-JP" altLang="en-US"/>
              </a:p>
            </p:txBody>
          </p:sp>
          <p:sp>
            <p:nvSpPr>
              <p:cNvPr id="1288" name="Freeform 1524"/>
              <p:cNvSpPr>
                <a:spLocks/>
              </p:cNvSpPr>
              <p:nvPr/>
            </p:nvSpPr>
            <p:spPr bwMode="auto">
              <a:xfrm>
                <a:off x="3336" y="2382"/>
                <a:ext cx="18" cy="21"/>
              </a:xfrm>
              <a:custGeom>
                <a:avLst/>
                <a:gdLst/>
                <a:ahLst/>
                <a:cxnLst>
                  <a:cxn ang="0">
                    <a:pos x="51" y="169"/>
                  </a:cxn>
                  <a:cxn ang="0">
                    <a:pos x="0" y="143"/>
                  </a:cxn>
                  <a:cxn ang="0">
                    <a:pos x="38" y="72"/>
                  </a:cxn>
                  <a:cxn ang="0">
                    <a:pos x="77" y="0"/>
                  </a:cxn>
                  <a:cxn ang="0">
                    <a:pos x="127" y="28"/>
                  </a:cxn>
                  <a:cxn ang="0">
                    <a:pos x="89" y="98"/>
                  </a:cxn>
                  <a:cxn ang="0">
                    <a:pos x="51" y="169"/>
                  </a:cxn>
                </a:cxnLst>
                <a:rect l="0" t="0" r="r" b="b"/>
                <a:pathLst>
                  <a:path w="127" h="169">
                    <a:moveTo>
                      <a:pt x="51" y="169"/>
                    </a:moveTo>
                    <a:lnTo>
                      <a:pt x="0" y="143"/>
                    </a:lnTo>
                    <a:lnTo>
                      <a:pt x="38" y="72"/>
                    </a:lnTo>
                    <a:lnTo>
                      <a:pt x="77" y="0"/>
                    </a:lnTo>
                    <a:lnTo>
                      <a:pt x="127" y="28"/>
                    </a:lnTo>
                    <a:lnTo>
                      <a:pt x="89" y="98"/>
                    </a:lnTo>
                    <a:lnTo>
                      <a:pt x="51" y="169"/>
                    </a:lnTo>
                    <a:close/>
                  </a:path>
                </a:pathLst>
              </a:custGeom>
              <a:solidFill>
                <a:srgbClr val="FF0000"/>
              </a:solidFill>
              <a:ln w="9525">
                <a:noFill/>
                <a:round/>
                <a:headEnd/>
                <a:tailEnd/>
              </a:ln>
            </p:spPr>
            <p:txBody>
              <a:bodyPr/>
              <a:lstStyle/>
              <a:p>
                <a:endParaRPr lang="ja-JP" altLang="en-US"/>
              </a:p>
            </p:txBody>
          </p:sp>
          <p:sp>
            <p:nvSpPr>
              <p:cNvPr id="1289" name="Freeform 1525"/>
              <p:cNvSpPr>
                <a:spLocks/>
              </p:cNvSpPr>
              <p:nvPr/>
            </p:nvSpPr>
            <p:spPr bwMode="auto">
              <a:xfrm>
                <a:off x="3335" y="2391"/>
                <a:ext cx="7" cy="9"/>
              </a:xfrm>
              <a:custGeom>
                <a:avLst/>
                <a:gdLst/>
                <a:ahLst/>
                <a:cxnLst>
                  <a:cxn ang="0">
                    <a:pos x="44" y="0"/>
                  </a:cxn>
                  <a:cxn ang="0">
                    <a:pos x="6" y="71"/>
                  </a:cxn>
                  <a:cxn ang="0">
                    <a:pos x="0" y="66"/>
                  </a:cxn>
                  <a:cxn ang="0">
                    <a:pos x="44" y="0"/>
                  </a:cxn>
                </a:cxnLst>
                <a:rect l="0" t="0" r="r" b="b"/>
                <a:pathLst>
                  <a:path w="44" h="71">
                    <a:moveTo>
                      <a:pt x="44" y="0"/>
                    </a:moveTo>
                    <a:lnTo>
                      <a:pt x="6" y="71"/>
                    </a:lnTo>
                    <a:lnTo>
                      <a:pt x="0" y="66"/>
                    </a:lnTo>
                    <a:lnTo>
                      <a:pt x="44" y="0"/>
                    </a:lnTo>
                    <a:close/>
                  </a:path>
                </a:pathLst>
              </a:custGeom>
              <a:solidFill>
                <a:srgbClr val="FF0000"/>
              </a:solidFill>
              <a:ln w="9525">
                <a:noFill/>
                <a:round/>
                <a:headEnd/>
                <a:tailEnd/>
              </a:ln>
            </p:spPr>
            <p:txBody>
              <a:bodyPr/>
              <a:lstStyle/>
              <a:p>
                <a:endParaRPr lang="ja-JP" altLang="en-US"/>
              </a:p>
            </p:txBody>
          </p:sp>
          <p:sp>
            <p:nvSpPr>
              <p:cNvPr id="1290" name="Freeform 1526"/>
              <p:cNvSpPr>
                <a:spLocks/>
              </p:cNvSpPr>
              <p:nvPr/>
            </p:nvSpPr>
            <p:spPr bwMode="auto">
              <a:xfrm>
                <a:off x="3328" y="2378"/>
                <a:ext cx="20" cy="21"/>
              </a:xfrm>
              <a:custGeom>
                <a:avLst/>
                <a:gdLst/>
                <a:ahLst/>
                <a:cxnLst>
                  <a:cxn ang="0">
                    <a:pos x="48" y="165"/>
                  </a:cxn>
                  <a:cxn ang="0">
                    <a:pos x="0" y="134"/>
                  </a:cxn>
                  <a:cxn ang="0">
                    <a:pos x="45" y="67"/>
                  </a:cxn>
                  <a:cxn ang="0">
                    <a:pos x="89" y="0"/>
                  </a:cxn>
                  <a:cxn ang="0">
                    <a:pos x="137" y="31"/>
                  </a:cxn>
                  <a:cxn ang="0">
                    <a:pos x="92" y="99"/>
                  </a:cxn>
                  <a:cxn ang="0">
                    <a:pos x="48" y="165"/>
                  </a:cxn>
                </a:cxnLst>
                <a:rect l="0" t="0" r="r" b="b"/>
                <a:pathLst>
                  <a:path w="137" h="165">
                    <a:moveTo>
                      <a:pt x="48" y="165"/>
                    </a:moveTo>
                    <a:lnTo>
                      <a:pt x="0" y="134"/>
                    </a:lnTo>
                    <a:lnTo>
                      <a:pt x="45" y="67"/>
                    </a:lnTo>
                    <a:lnTo>
                      <a:pt x="89" y="0"/>
                    </a:lnTo>
                    <a:lnTo>
                      <a:pt x="137" y="31"/>
                    </a:lnTo>
                    <a:lnTo>
                      <a:pt x="92" y="99"/>
                    </a:lnTo>
                    <a:lnTo>
                      <a:pt x="48" y="165"/>
                    </a:lnTo>
                    <a:close/>
                  </a:path>
                </a:pathLst>
              </a:custGeom>
              <a:solidFill>
                <a:srgbClr val="FF0000"/>
              </a:solidFill>
              <a:ln w="9525">
                <a:noFill/>
                <a:round/>
                <a:headEnd/>
                <a:tailEnd/>
              </a:ln>
            </p:spPr>
            <p:txBody>
              <a:bodyPr/>
              <a:lstStyle/>
              <a:p>
                <a:endParaRPr lang="ja-JP" altLang="en-US"/>
              </a:p>
            </p:txBody>
          </p:sp>
          <p:sp>
            <p:nvSpPr>
              <p:cNvPr id="1291" name="Freeform 1527"/>
              <p:cNvSpPr>
                <a:spLocks/>
              </p:cNvSpPr>
              <p:nvPr/>
            </p:nvSpPr>
            <p:spPr bwMode="auto">
              <a:xfrm>
                <a:off x="3328" y="2387"/>
                <a:ext cx="7" cy="8"/>
              </a:xfrm>
              <a:custGeom>
                <a:avLst/>
                <a:gdLst/>
                <a:ahLst/>
                <a:cxnLst>
                  <a:cxn ang="0">
                    <a:pos x="51" y="0"/>
                  </a:cxn>
                  <a:cxn ang="0">
                    <a:pos x="6" y="67"/>
                  </a:cxn>
                  <a:cxn ang="0">
                    <a:pos x="0" y="61"/>
                  </a:cxn>
                  <a:cxn ang="0">
                    <a:pos x="51" y="0"/>
                  </a:cxn>
                </a:cxnLst>
                <a:rect l="0" t="0" r="r" b="b"/>
                <a:pathLst>
                  <a:path w="51" h="67">
                    <a:moveTo>
                      <a:pt x="51" y="0"/>
                    </a:moveTo>
                    <a:lnTo>
                      <a:pt x="6" y="67"/>
                    </a:lnTo>
                    <a:lnTo>
                      <a:pt x="0" y="61"/>
                    </a:lnTo>
                    <a:lnTo>
                      <a:pt x="51" y="0"/>
                    </a:lnTo>
                    <a:close/>
                  </a:path>
                </a:pathLst>
              </a:custGeom>
              <a:solidFill>
                <a:srgbClr val="FF0000"/>
              </a:solidFill>
              <a:ln w="9525">
                <a:noFill/>
                <a:round/>
                <a:headEnd/>
                <a:tailEnd/>
              </a:ln>
            </p:spPr>
            <p:txBody>
              <a:bodyPr/>
              <a:lstStyle/>
              <a:p>
                <a:endParaRPr lang="ja-JP" altLang="en-US"/>
              </a:p>
            </p:txBody>
          </p:sp>
          <p:sp>
            <p:nvSpPr>
              <p:cNvPr id="1292" name="Freeform 1528"/>
              <p:cNvSpPr>
                <a:spLocks/>
              </p:cNvSpPr>
              <p:nvPr/>
            </p:nvSpPr>
            <p:spPr bwMode="auto">
              <a:xfrm>
                <a:off x="3321" y="2375"/>
                <a:ext cx="21" cy="20"/>
              </a:xfrm>
              <a:custGeom>
                <a:avLst/>
                <a:gdLst/>
                <a:ahLst/>
                <a:cxnLst>
                  <a:cxn ang="0">
                    <a:pos x="45" y="160"/>
                  </a:cxn>
                  <a:cxn ang="0">
                    <a:pos x="0" y="125"/>
                  </a:cxn>
                  <a:cxn ang="0">
                    <a:pos x="51" y="62"/>
                  </a:cxn>
                  <a:cxn ang="0">
                    <a:pos x="102" y="0"/>
                  </a:cxn>
                  <a:cxn ang="0">
                    <a:pos x="147" y="37"/>
                  </a:cxn>
                  <a:cxn ang="0">
                    <a:pos x="96" y="99"/>
                  </a:cxn>
                  <a:cxn ang="0">
                    <a:pos x="45" y="160"/>
                  </a:cxn>
                </a:cxnLst>
                <a:rect l="0" t="0" r="r" b="b"/>
                <a:pathLst>
                  <a:path w="147" h="160">
                    <a:moveTo>
                      <a:pt x="45" y="160"/>
                    </a:moveTo>
                    <a:lnTo>
                      <a:pt x="0" y="125"/>
                    </a:lnTo>
                    <a:lnTo>
                      <a:pt x="51" y="62"/>
                    </a:lnTo>
                    <a:lnTo>
                      <a:pt x="102" y="0"/>
                    </a:lnTo>
                    <a:lnTo>
                      <a:pt x="147" y="37"/>
                    </a:lnTo>
                    <a:lnTo>
                      <a:pt x="96" y="99"/>
                    </a:lnTo>
                    <a:lnTo>
                      <a:pt x="45" y="160"/>
                    </a:lnTo>
                    <a:close/>
                  </a:path>
                </a:pathLst>
              </a:custGeom>
              <a:solidFill>
                <a:srgbClr val="FF0000"/>
              </a:solidFill>
              <a:ln w="9525">
                <a:noFill/>
                <a:round/>
                <a:headEnd/>
                <a:tailEnd/>
              </a:ln>
            </p:spPr>
            <p:txBody>
              <a:bodyPr/>
              <a:lstStyle/>
              <a:p>
                <a:endParaRPr lang="ja-JP" altLang="en-US"/>
              </a:p>
            </p:txBody>
          </p:sp>
          <p:sp>
            <p:nvSpPr>
              <p:cNvPr id="1293" name="Freeform 1529"/>
              <p:cNvSpPr>
                <a:spLocks/>
              </p:cNvSpPr>
              <p:nvPr/>
            </p:nvSpPr>
            <p:spPr bwMode="auto">
              <a:xfrm>
                <a:off x="3320" y="2382"/>
                <a:ext cx="8" cy="8"/>
              </a:xfrm>
              <a:custGeom>
                <a:avLst/>
                <a:gdLst/>
                <a:ahLst/>
                <a:cxnLst>
                  <a:cxn ang="0">
                    <a:pos x="57" y="0"/>
                  </a:cxn>
                  <a:cxn ang="0">
                    <a:pos x="6" y="63"/>
                  </a:cxn>
                  <a:cxn ang="0">
                    <a:pos x="0" y="57"/>
                  </a:cxn>
                  <a:cxn ang="0">
                    <a:pos x="57" y="0"/>
                  </a:cxn>
                </a:cxnLst>
                <a:rect l="0" t="0" r="r" b="b"/>
                <a:pathLst>
                  <a:path w="57" h="63">
                    <a:moveTo>
                      <a:pt x="57" y="0"/>
                    </a:moveTo>
                    <a:lnTo>
                      <a:pt x="6" y="63"/>
                    </a:lnTo>
                    <a:lnTo>
                      <a:pt x="0" y="57"/>
                    </a:lnTo>
                    <a:lnTo>
                      <a:pt x="57" y="0"/>
                    </a:lnTo>
                    <a:close/>
                  </a:path>
                </a:pathLst>
              </a:custGeom>
              <a:solidFill>
                <a:srgbClr val="FF0000"/>
              </a:solidFill>
              <a:ln w="9525">
                <a:noFill/>
                <a:round/>
                <a:headEnd/>
                <a:tailEnd/>
              </a:ln>
            </p:spPr>
            <p:txBody>
              <a:bodyPr/>
              <a:lstStyle/>
              <a:p>
                <a:endParaRPr lang="ja-JP" altLang="en-US"/>
              </a:p>
            </p:txBody>
          </p:sp>
          <p:sp>
            <p:nvSpPr>
              <p:cNvPr id="1294" name="Freeform 1530"/>
              <p:cNvSpPr>
                <a:spLocks/>
              </p:cNvSpPr>
              <p:nvPr/>
            </p:nvSpPr>
            <p:spPr bwMode="auto">
              <a:xfrm>
                <a:off x="3314" y="2370"/>
                <a:ext cx="23" cy="19"/>
              </a:xfrm>
              <a:custGeom>
                <a:avLst/>
                <a:gdLst/>
                <a:ahLst/>
                <a:cxnLst>
                  <a:cxn ang="0">
                    <a:pos x="42" y="155"/>
                  </a:cxn>
                  <a:cxn ang="0">
                    <a:pos x="0" y="114"/>
                  </a:cxn>
                  <a:cxn ang="0">
                    <a:pos x="58" y="57"/>
                  </a:cxn>
                  <a:cxn ang="0">
                    <a:pos x="115" y="0"/>
                  </a:cxn>
                  <a:cxn ang="0">
                    <a:pos x="156" y="41"/>
                  </a:cxn>
                  <a:cxn ang="0">
                    <a:pos x="99" y="98"/>
                  </a:cxn>
                  <a:cxn ang="0">
                    <a:pos x="42" y="155"/>
                  </a:cxn>
                </a:cxnLst>
                <a:rect l="0" t="0" r="r" b="b"/>
                <a:pathLst>
                  <a:path w="156" h="155">
                    <a:moveTo>
                      <a:pt x="42" y="155"/>
                    </a:moveTo>
                    <a:lnTo>
                      <a:pt x="0" y="114"/>
                    </a:lnTo>
                    <a:lnTo>
                      <a:pt x="58" y="57"/>
                    </a:lnTo>
                    <a:lnTo>
                      <a:pt x="115" y="0"/>
                    </a:lnTo>
                    <a:lnTo>
                      <a:pt x="156" y="41"/>
                    </a:lnTo>
                    <a:lnTo>
                      <a:pt x="99" y="98"/>
                    </a:lnTo>
                    <a:lnTo>
                      <a:pt x="42" y="155"/>
                    </a:lnTo>
                    <a:close/>
                  </a:path>
                </a:pathLst>
              </a:custGeom>
              <a:solidFill>
                <a:srgbClr val="FF0000"/>
              </a:solidFill>
              <a:ln w="9525">
                <a:noFill/>
                <a:round/>
                <a:headEnd/>
                <a:tailEnd/>
              </a:ln>
            </p:spPr>
            <p:txBody>
              <a:bodyPr/>
              <a:lstStyle/>
              <a:p>
                <a:endParaRPr lang="ja-JP" altLang="en-US"/>
              </a:p>
            </p:txBody>
          </p:sp>
          <p:sp>
            <p:nvSpPr>
              <p:cNvPr id="1295" name="Freeform 1531"/>
              <p:cNvSpPr>
                <a:spLocks/>
              </p:cNvSpPr>
              <p:nvPr/>
            </p:nvSpPr>
            <p:spPr bwMode="auto">
              <a:xfrm>
                <a:off x="3314" y="2377"/>
                <a:ext cx="9" cy="7"/>
              </a:xfrm>
              <a:custGeom>
                <a:avLst/>
                <a:gdLst/>
                <a:ahLst/>
                <a:cxnLst>
                  <a:cxn ang="0">
                    <a:pos x="62" y="0"/>
                  </a:cxn>
                  <a:cxn ang="0">
                    <a:pos x="4" y="57"/>
                  </a:cxn>
                  <a:cxn ang="0">
                    <a:pos x="0" y="52"/>
                  </a:cxn>
                  <a:cxn ang="0">
                    <a:pos x="62" y="0"/>
                  </a:cxn>
                </a:cxnLst>
                <a:rect l="0" t="0" r="r" b="b"/>
                <a:pathLst>
                  <a:path w="62" h="57">
                    <a:moveTo>
                      <a:pt x="62" y="0"/>
                    </a:moveTo>
                    <a:lnTo>
                      <a:pt x="4" y="57"/>
                    </a:lnTo>
                    <a:lnTo>
                      <a:pt x="0" y="52"/>
                    </a:lnTo>
                    <a:lnTo>
                      <a:pt x="62" y="0"/>
                    </a:lnTo>
                    <a:close/>
                  </a:path>
                </a:pathLst>
              </a:custGeom>
              <a:solidFill>
                <a:srgbClr val="FF0000"/>
              </a:solidFill>
              <a:ln w="9525">
                <a:noFill/>
                <a:round/>
                <a:headEnd/>
                <a:tailEnd/>
              </a:ln>
            </p:spPr>
            <p:txBody>
              <a:bodyPr/>
              <a:lstStyle/>
              <a:p>
                <a:endParaRPr lang="ja-JP" altLang="en-US"/>
              </a:p>
            </p:txBody>
          </p:sp>
          <p:sp>
            <p:nvSpPr>
              <p:cNvPr id="1296" name="Freeform 1532"/>
              <p:cNvSpPr>
                <a:spLocks/>
              </p:cNvSpPr>
              <p:nvPr/>
            </p:nvSpPr>
            <p:spPr bwMode="auto">
              <a:xfrm>
                <a:off x="3308" y="2365"/>
                <a:ext cx="23" cy="19"/>
              </a:xfrm>
              <a:custGeom>
                <a:avLst/>
                <a:gdLst/>
                <a:ahLst/>
                <a:cxnLst>
                  <a:cxn ang="0">
                    <a:pos x="38" y="148"/>
                  </a:cxn>
                  <a:cxn ang="0">
                    <a:pos x="0" y="102"/>
                  </a:cxn>
                  <a:cxn ang="0">
                    <a:pos x="62" y="52"/>
                  </a:cxn>
                  <a:cxn ang="0">
                    <a:pos x="124" y="0"/>
                  </a:cxn>
                  <a:cxn ang="0">
                    <a:pos x="162" y="46"/>
                  </a:cxn>
                  <a:cxn ang="0">
                    <a:pos x="100" y="96"/>
                  </a:cxn>
                  <a:cxn ang="0">
                    <a:pos x="38" y="148"/>
                  </a:cxn>
                </a:cxnLst>
                <a:rect l="0" t="0" r="r" b="b"/>
                <a:pathLst>
                  <a:path w="162" h="148">
                    <a:moveTo>
                      <a:pt x="38" y="148"/>
                    </a:moveTo>
                    <a:lnTo>
                      <a:pt x="0" y="102"/>
                    </a:lnTo>
                    <a:lnTo>
                      <a:pt x="62" y="52"/>
                    </a:lnTo>
                    <a:lnTo>
                      <a:pt x="124" y="0"/>
                    </a:lnTo>
                    <a:lnTo>
                      <a:pt x="162" y="46"/>
                    </a:lnTo>
                    <a:lnTo>
                      <a:pt x="100" y="96"/>
                    </a:lnTo>
                    <a:lnTo>
                      <a:pt x="38" y="148"/>
                    </a:lnTo>
                    <a:close/>
                  </a:path>
                </a:pathLst>
              </a:custGeom>
              <a:solidFill>
                <a:srgbClr val="FF0000"/>
              </a:solidFill>
              <a:ln w="9525">
                <a:noFill/>
                <a:round/>
                <a:headEnd/>
                <a:tailEnd/>
              </a:ln>
            </p:spPr>
            <p:txBody>
              <a:bodyPr/>
              <a:lstStyle/>
              <a:p>
                <a:endParaRPr lang="ja-JP" altLang="en-US"/>
              </a:p>
            </p:txBody>
          </p:sp>
          <p:sp>
            <p:nvSpPr>
              <p:cNvPr id="1297" name="Freeform 1533"/>
              <p:cNvSpPr>
                <a:spLocks/>
              </p:cNvSpPr>
              <p:nvPr/>
            </p:nvSpPr>
            <p:spPr bwMode="auto">
              <a:xfrm>
                <a:off x="3308" y="2372"/>
                <a:ext cx="9" cy="6"/>
              </a:xfrm>
              <a:custGeom>
                <a:avLst/>
                <a:gdLst/>
                <a:ahLst/>
                <a:cxnLst>
                  <a:cxn ang="0">
                    <a:pos x="66" y="0"/>
                  </a:cxn>
                  <a:cxn ang="0">
                    <a:pos x="4" y="50"/>
                  </a:cxn>
                  <a:cxn ang="0">
                    <a:pos x="0" y="44"/>
                  </a:cxn>
                  <a:cxn ang="0">
                    <a:pos x="66" y="0"/>
                  </a:cxn>
                </a:cxnLst>
                <a:rect l="0" t="0" r="r" b="b"/>
                <a:pathLst>
                  <a:path w="66" h="50">
                    <a:moveTo>
                      <a:pt x="66" y="0"/>
                    </a:moveTo>
                    <a:lnTo>
                      <a:pt x="4" y="50"/>
                    </a:lnTo>
                    <a:lnTo>
                      <a:pt x="0" y="44"/>
                    </a:lnTo>
                    <a:lnTo>
                      <a:pt x="66" y="0"/>
                    </a:lnTo>
                    <a:close/>
                  </a:path>
                </a:pathLst>
              </a:custGeom>
              <a:solidFill>
                <a:srgbClr val="FF0000"/>
              </a:solidFill>
              <a:ln w="9525">
                <a:noFill/>
                <a:round/>
                <a:headEnd/>
                <a:tailEnd/>
              </a:ln>
            </p:spPr>
            <p:txBody>
              <a:bodyPr/>
              <a:lstStyle/>
              <a:p>
                <a:endParaRPr lang="ja-JP" altLang="en-US"/>
              </a:p>
            </p:txBody>
          </p:sp>
          <p:sp>
            <p:nvSpPr>
              <p:cNvPr id="1298" name="Freeform 1534"/>
              <p:cNvSpPr>
                <a:spLocks/>
              </p:cNvSpPr>
              <p:nvPr/>
            </p:nvSpPr>
            <p:spPr bwMode="auto">
              <a:xfrm>
                <a:off x="3303" y="2360"/>
                <a:ext cx="24" cy="17"/>
              </a:xfrm>
              <a:custGeom>
                <a:avLst/>
                <a:gdLst/>
                <a:ahLst/>
                <a:cxnLst>
                  <a:cxn ang="0">
                    <a:pos x="33" y="138"/>
                  </a:cxn>
                  <a:cxn ang="0">
                    <a:pos x="0" y="90"/>
                  </a:cxn>
                  <a:cxn ang="0">
                    <a:pos x="65" y="44"/>
                  </a:cxn>
                  <a:cxn ang="0">
                    <a:pos x="132" y="0"/>
                  </a:cxn>
                  <a:cxn ang="0">
                    <a:pos x="166" y="48"/>
                  </a:cxn>
                  <a:cxn ang="0">
                    <a:pos x="99" y="94"/>
                  </a:cxn>
                  <a:cxn ang="0">
                    <a:pos x="33" y="138"/>
                  </a:cxn>
                </a:cxnLst>
                <a:rect l="0" t="0" r="r" b="b"/>
                <a:pathLst>
                  <a:path w="166" h="138">
                    <a:moveTo>
                      <a:pt x="33" y="138"/>
                    </a:moveTo>
                    <a:lnTo>
                      <a:pt x="0" y="90"/>
                    </a:lnTo>
                    <a:lnTo>
                      <a:pt x="65" y="44"/>
                    </a:lnTo>
                    <a:lnTo>
                      <a:pt x="132" y="0"/>
                    </a:lnTo>
                    <a:lnTo>
                      <a:pt x="166" y="48"/>
                    </a:lnTo>
                    <a:lnTo>
                      <a:pt x="99" y="94"/>
                    </a:lnTo>
                    <a:lnTo>
                      <a:pt x="33" y="138"/>
                    </a:lnTo>
                    <a:close/>
                  </a:path>
                </a:pathLst>
              </a:custGeom>
              <a:solidFill>
                <a:srgbClr val="FF0000"/>
              </a:solidFill>
              <a:ln w="9525">
                <a:noFill/>
                <a:round/>
                <a:headEnd/>
                <a:tailEnd/>
              </a:ln>
            </p:spPr>
            <p:txBody>
              <a:bodyPr/>
              <a:lstStyle/>
              <a:p>
                <a:endParaRPr lang="ja-JP" altLang="en-US"/>
              </a:p>
            </p:txBody>
          </p:sp>
          <p:sp>
            <p:nvSpPr>
              <p:cNvPr id="1299" name="Freeform 1535"/>
              <p:cNvSpPr>
                <a:spLocks/>
              </p:cNvSpPr>
              <p:nvPr/>
            </p:nvSpPr>
            <p:spPr bwMode="auto">
              <a:xfrm>
                <a:off x="3302" y="2365"/>
                <a:ext cx="10" cy="6"/>
              </a:xfrm>
              <a:custGeom>
                <a:avLst/>
                <a:gdLst/>
                <a:ahLst/>
                <a:cxnLst>
                  <a:cxn ang="0">
                    <a:pos x="70" y="0"/>
                  </a:cxn>
                  <a:cxn ang="0">
                    <a:pos x="5" y="46"/>
                  </a:cxn>
                  <a:cxn ang="0">
                    <a:pos x="0" y="39"/>
                  </a:cxn>
                  <a:cxn ang="0">
                    <a:pos x="70" y="0"/>
                  </a:cxn>
                </a:cxnLst>
                <a:rect l="0" t="0" r="r" b="b"/>
                <a:pathLst>
                  <a:path w="70" h="46">
                    <a:moveTo>
                      <a:pt x="70" y="0"/>
                    </a:moveTo>
                    <a:lnTo>
                      <a:pt x="5" y="46"/>
                    </a:lnTo>
                    <a:lnTo>
                      <a:pt x="0" y="39"/>
                    </a:lnTo>
                    <a:lnTo>
                      <a:pt x="70" y="0"/>
                    </a:lnTo>
                    <a:close/>
                  </a:path>
                </a:pathLst>
              </a:custGeom>
              <a:solidFill>
                <a:srgbClr val="FF0000"/>
              </a:solidFill>
              <a:ln w="9525">
                <a:noFill/>
                <a:round/>
                <a:headEnd/>
                <a:tailEnd/>
              </a:ln>
            </p:spPr>
            <p:txBody>
              <a:bodyPr/>
              <a:lstStyle/>
              <a:p>
                <a:endParaRPr lang="ja-JP" altLang="en-US"/>
              </a:p>
            </p:txBody>
          </p:sp>
          <p:sp>
            <p:nvSpPr>
              <p:cNvPr id="1300" name="Freeform 1536"/>
              <p:cNvSpPr>
                <a:spLocks/>
              </p:cNvSpPr>
              <p:nvPr/>
            </p:nvSpPr>
            <p:spPr bwMode="auto">
              <a:xfrm>
                <a:off x="3298" y="2354"/>
                <a:ext cx="25" cy="16"/>
              </a:xfrm>
              <a:custGeom>
                <a:avLst/>
                <a:gdLst/>
                <a:ahLst/>
                <a:cxnLst>
                  <a:cxn ang="0">
                    <a:pos x="29" y="129"/>
                  </a:cxn>
                  <a:cxn ang="0">
                    <a:pos x="0" y="78"/>
                  </a:cxn>
                  <a:cxn ang="0">
                    <a:pos x="71" y="39"/>
                  </a:cxn>
                  <a:cxn ang="0">
                    <a:pos x="141" y="0"/>
                  </a:cxn>
                  <a:cxn ang="0">
                    <a:pos x="171" y="52"/>
                  </a:cxn>
                  <a:cxn ang="0">
                    <a:pos x="99" y="90"/>
                  </a:cxn>
                  <a:cxn ang="0">
                    <a:pos x="29" y="129"/>
                  </a:cxn>
                </a:cxnLst>
                <a:rect l="0" t="0" r="r" b="b"/>
                <a:pathLst>
                  <a:path w="171" h="129">
                    <a:moveTo>
                      <a:pt x="29" y="129"/>
                    </a:moveTo>
                    <a:lnTo>
                      <a:pt x="0" y="78"/>
                    </a:lnTo>
                    <a:lnTo>
                      <a:pt x="71" y="39"/>
                    </a:lnTo>
                    <a:lnTo>
                      <a:pt x="141" y="0"/>
                    </a:lnTo>
                    <a:lnTo>
                      <a:pt x="171" y="52"/>
                    </a:lnTo>
                    <a:lnTo>
                      <a:pt x="99" y="90"/>
                    </a:lnTo>
                    <a:lnTo>
                      <a:pt x="29" y="129"/>
                    </a:lnTo>
                    <a:close/>
                  </a:path>
                </a:pathLst>
              </a:custGeom>
              <a:solidFill>
                <a:srgbClr val="FF0000"/>
              </a:solidFill>
              <a:ln w="9525">
                <a:noFill/>
                <a:round/>
                <a:headEnd/>
                <a:tailEnd/>
              </a:ln>
            </p:spPr>
            <p:txBody>
              <a:bodyPr/>
              <a:lstStyle/>
              <a:p>
                <a:endParaRPr lang="ja-JP" altLang="en-US"/>
              </a:p>
            </p:txBody>
          </p:sp>
          <p:sp>
            <p:nvSpPr>
              <p:cNvPr id="1301" name="Freeform 1537"/>
              <p:cNvSpPr>
                <a:spLocks/>
              </p:cNvSpPr>
              <p:nvPr/>
            </p:nvSpPr>
            <p:spPr bwMode="auto">
              <a:xfrm>
                <a:off x="3298" y="2359"/>
                <a:ext cx="10" cy="5"/>
              </a:xfrm>
              <a:custGeom>
                <a:avLst/>
                <a:gdLst/>
                <a:ahLst/>
                <a:cxnLst>
                  <a:cxn ang="0">
                    <a:pos x="75" y="0"/>
                  </a:cxn>
                  <a:cxn ang="0">
                    <a:pos x="4" y="39"/>
                  </a:cxn>
                  <a:cxn ang="0">
                    <a:pos x="0" y="32"/>
                  </a:cxn>
                  <a:cxn ang="0">
                    <a:pos x="75" y="0"/>
                  </a:cxn>
                </a:cxnLst>
                <a:rect l="0" t="0" r="r" b="b"/>
                <a:pathLst>
                  <a:path w="75" h="39">
                    <a:moveTo>
                      <a:pt x="75" y="0"/>
                    </a:moveTo>
                    <a:lnTo>
                      <a:pt x="4" y="39"/>
                    </a:lnTo>
                    <a:lnTo>
                      <a:pt x="0" y="32"/>
                    </a:lnTo>
                    <a:lnTo>
                      <a:pt x="75" y="0"/>
                    </a:lnTo>
                    <a:close/>
                  </a:path>
                </a:pathLst>
              </a:custGeom>
              <a:solidFill>
                <a:srgbClr val="FF0000"/>
              </a:solidFill>
              <a:ln w="9525">
                <a:noFill/>
                <a:round/>
                <a:headEnd/>
                <a:tailEnd/>
              </a:ln>
            </p:spPr>
            <p:txBody>
              <a:bodyPr/>
              <a:lstStyle/>
              <a:p>
                <a:endParaRPr lang="ja-JP" altLang="en-US"/>
              </a:p>
            </p:txBody>
          </p:sp>
          <p:sp>
            <p:nvSpPr>
              <p:cNvPr id="1302" name="Freeform 1538"/>
              <p:cNvSpPr>
                <a:spLocks/>
              </p:cNvSpPr>
              <p:nvPr/>
            </p:nvSpPr>
            <p:spPr bwMode="auto">
              <a:xfrm>
                <a:off x="3294" y="2348"/>
                <a:ext cx="25" cy="15"/>
              </a:xfrm>
              <a:custGeom>
                <a:avLst/>
                <a:gdLst/>
                <a:ahLst/>
                <a:cxnLst>
                  <a:cxn ang="0">
                    <a:pos x="24" y="120"/>
                  </a:cxn>
                  <a:cxn ang="0">
                    <a:pos x="0" y="64"/>
                  </a:cxn>
                  <a:cxn ang="0">
                    <a:pos x="74" y="33"/>
                  </a:cxn>
                  <a:cxn ang="0">
                    <a:pos x="149" y="0"/>
                  </a:cxn>
                  <a:cxn ang="0">
                    <a:pos x="173" y="55"/>
                  </a:cxn>
                  <a:cxn ang="0">
                    <a:pos x="99" y="88"/>
                  </a:cxn>
                  <a:cxn ang="0">
                    <a:pos x="24" y="120"/>
                  </a:cxn>
                </a:cxnLst>
                <a:rect l="0" t="0" r="r" b="b"/>
                <a:pathLst>
                  <a:path w="173" h="120">
                    <a:moveTo>
                      <a:pt x="24" y="120"/>
                    </a:moveTo>
                    <a:lnTo>
                      <a:pt x="0" y="64"/>
                    </a:lnTo>
                    <a:lnTo>
                      <a:pt x="74" y="33"/>
                    </a:lnTo>
                    <a:lnTo>
                      <a:pt x="149" y="0"/>
                    </a:lnTo>
                    <a:lnTo>
                      <a:pt x="173" y="55"/>
                    </a:lnTo>
                    <a:lnTo>
                      <a:pt x="99" y="88"/>
                    </a:lnTo>
                    <a:lnTo>
                      <a:pt x="24" y="120"/>
                    </a:lnTo>
                    <a:close/>
                  </a:path>
                </a:pathLst>
              </a:custGeom>
              <a:solidFill>
                <a:srgbClr val="FF0000"/>
              </a:solidFill>
              <a:ln w="9525">
                <a:noFill/>
                <a:round/>
                <a:headEnd/>
                <a:tailEnd/>
              </a:ln>
            </p:spPr>
            <p:txBody>
              <a:bodyPr/>
              <a:lstStyle/>
              <a:p>
                <a:endParaRPr lang="ja-JP" altLang="en-US"/>
              </a:p>
            </p:txBody>
          </p:sp>
          <p:sp>
            <p:nvSpPr>
              <p:cNvPr id="1303" name="Freeform 1539"/>
              <p:cNvSpPr>
                <a:spLocks/>
              </p:cNvSpPr>
              <p:nvPr/>
            </p:nvSpPr>
            <p:spPr bwMode="auto">
              <a:xfrm>
                <a:off x="3294" y="2352"/>
                <a:ext cx="11" cy="4"/>
              </a:xfrm>
              <a:custGeom>
                <a:avLst/>
                <a:gdLst/>
                <a:ahLst/>
                <a:cxnLst>
                  <a:cxn ang="0">
                    <a:pos x="76" y="0"/>
                  </a:cxn>
                  <a:cxn ang="0">
                    <a:pos x="2" y="31"/>
                  </a:cxn>
                  <a:cxn ang="0">
                    <a:pos x="0" y="25"/>
                  </a:cxn>
                  <a:cxn ang="0">
                    <a:pos x="76" y="0"/>
                  </a:cxn>
                </a:cxnLst>
                <a:rect l="0" t="0" r="r" b="b"/>
                <a:pathLst>
                  <a:path w="76" h="31">
                    <a:moveTo>
                      <a:pt x="76" y="0"/>
                    </a:moveTo>
                    <a:lnTo>
                      <a:pt x="2" y="31"/>
                    </a:lnTo>
                    <a:lnTo>
                      <a:pt x="0" y="25"/>
                    </a:lnTo>
                    <a:lnTo>
                      <a:pt x="76" y="0"/>
                    </a:lnTo>
                    <a:close/>
                  </a:path>
                </a:pathLst>
              </a:custGeom>
              <a:solidFill>
                <a:srgbClr val="FF0000"/>
              </a:solidFill>
              <a:ln w="9525">
                <a:noFill/>
                <a:round/>
                <a:headEnd/>
                <a:tailEnd/>
              </a:ln>
            </p:spPr>
            <p:txBody>
              <a:bodyPr/>
              <a:lstStyle/>
              <a:p>
                <a:endParaRPr lang="ja-JP" altLang="en-US"/>
              </a:p>
            </p:txBody>
          </p:sp>
          <p:sp>
            <p:nvSpPr>
              <p:cNvPr id="1304" name="Freeform 1540"/>
              <p:cNvSpPr>
                <a:spLocks/>
              </p:cNvSpPr>
              <p:nvPr/>
            </p:nvSpPr>
            <p:spPr bwMode="auto">
              <a:xfrm>
                <a:off x="3291" y="2342"/>
                <a:ext cx="25" cy="13"/>
              </a:xfrm>
              <a:custGeom>
                <a:avLst/>
                <a:gdLst/>
                <a:ahLst/>
                <a:cxnLst>
                  <a:cxn ang="0">
                    <a:pos x="20" y="110"/>
                  </a:cxn>
                  <a:cxn ang="0">
                    <a:pos x="0" y="51"/>
                  </a:cxn>
                  <a:cxn ang="0">
                    <a:pos x="77" y="26"/>
                  </a:cxn>
                  <a:cxn ang="0">
                    <a:pos x="154" y="0"/>
                  </a:cxn>
                  <a:cxn ang="0">
                    <a:pos x="173" y="59"/>
                  </a:cxn>
                  <a:cxn ang="0">
                    <a:pos x="96" y="85"/>
                  </a:cxn>
                  <a:cxn ang="0">
                    <a:pos x="20" y="110"/>
                  </a:cxn>
                </a:cxnLst>
                <a:rect l="0" t="0" r="r" b="b"/>
                <a:pathLst>
                  <a:path w="173" h="110">
                    <a:moveTo>
                      <a:pt x="20" y="110"/>
                    </a:moveTo>
                    <a:lnTo>
                      <a:pt x="0" y="51"/>
                    </a:lnTo>
                    <a:lnTo>
                      <a:pt x="77" y="26"/>
                    </a:lnTo>
                    <a:lnTo>
                      <a:pt x="154" y="0"/>
                    </a:lnTo>
                    <a:lnTo>
                      <a:pt x="173" y="59"/>
                    </a:lnTo>
                    <a:lnTo>
                      <a:pt x="96" y="85"/>
                    </a:lnTo>
                    <a:lnTo>
                      <a:pt x="20" y="110"/>
                    </a:lnTo>
                    <a:close/>
                  </a:path>
                </a:pathLst>
              </a:custGeom>
              <a:solidFill>
                <a:srgbClr val="FF0000"/>
              </a:solidFill>
              <a:ln w="9525">
                <a:noFill/>
                <a:round/>
                <a:headEnd/>
                <a:tailEnd/>
              </a:ln>
            </p:spPr>
            <p:txBody>
              <a:bodyPr/>
              <a:lstStyle/>
              <a:p>
                <a:endParaRPr lang="ja-JP" altLang="en-US"/>
              </a:p>
            </p:txBody>
          </p:sp>
          <p:sp>
            <p:nvSpPr>
              <p:cNvPr id="1305" name="Freeform 1541"/>
              <p:cNvSpPr>
                <a:spLocks/>
              </p:cNvSpPr>
              <p:nvPr/>
            </p:nvSpPr>
            <p:spPr bwMode="auto">
              <a:xfrm>
                <a:off x="3291" y="2345"/>
                <a:ext cx="11" cy="3"/>
              </a:xfrm>
              <a:custGeom>
                <a:avLst/>
                <a:gdLst/>
                <a:ahLst/>
                <a:cxnLst>
                  <a:cxn ang="0">
                    <a:pos x="78" y="0"/>
                  </a:cxn>
                  <a:cxn ang="0">
                    <a:pos x="1" y="25"/>
                  </a:cxn>
                  <a:cxn ang="0">
                    <a:pos x="0" y="19"/>
                  </a:cxn>
                  <a:cxn ang="0">
                    <a:pos x="78" y="0"/>
                  </a:cxn>
                </a:cxnLst>
                <a:rect l="0" t="0" r="r" b="b"/>
                <a:pathLst>
                  <a:path w="78" h="25">
                    <a:moveTo>
                      <a:pt x="78" y="0"/>
                    </a:moveTo>
                    <a:lnTo>
                      <a:pt x="1" y="25"/>
                    </a:lnTo>
                    <a:lnTo>
                      <a:pt x="0" y="19"/>
                    </a:lnTo>
                    <a:lnTo>
                      <a:pt x="78" y="0"/>
                    </a:lnTo>
                    <a:close/>
                  </a:path>
                </a:pathLst>
              </a:custGeom>
              <a:solidFill>
                <a:srgbClr val="FF0000"/>
              </a:solidFill>
              <a:ln w="9525">
                <a:noFill/>
                <a:round/>
                <a:headEnd/>
                <a:tailEnd/>
              </a:ln>
            </p:spPr>
            <p:txBody>
              <a:bodyPr/>
              <a:lstStyle/>
              <a:p>
                <a:endParaRPr lang="ja-JP" altLang="en-US"/>
              </a:p>
            </p:txBody>
          </p:sp>
          <p:sp>
            <p:nvSpPr>
              <p:cNvPr id="1306" name="Freeform 1542"/>
              <p:cNvSpPr>
                <a:spLocks/>
              </p:cNvSpPr>
              <p:nvPr/>
            </p:nvSpPr>
            <p:spPr bwMode="auto">
              <a:xfrm>
                <a:off x="3289" y="2335"/>
                <a:ext cx="24" cy="12"/>
              </a:xfrm>
              <a:custGeom>
                <a:avLst/>
                <a:gdLst/>
                <a:ahLst/>
                <a:cxnLst>
                  <a:cxn ang="0">
                    <a:pos x="15" y="97"/>
                  </a:cxn>
                  <a:cxn ang="0">
                    <a:pos x="0" y="35"/>
                  </a:cxn>
                  <a:cxn ang="0">
                    <a:pos x="78" y="17"/>
                  </a:cxn>
                  <a:cxn ang="0">
                    <a:pos x="157" y="0"/>
                  </a:cxn>
                  <a:cxn ang="0">
                    <a:pos x="172" y="60"/>
                  </a:cxn>
                  <a:cxn ang="0">
                    <a:pos x="93" y="78"/>
                  </a:cxn>
                  <a:cxn ang="0">
                    <a:pos x="15" y="97"/>
                  </a:cxn>
                </a:cxnLst>
                <a:rect l="0" t="0" r="r" b="b"/>
                <a:pathLst>
                  <a:path w="172" h="97">
                    <a:moveTo>
                      <a:pt x="15" y="97"/>
                    </a:moveTo>
                    <a:lnTo>
                      <a:pt x="0" y="35"/>
                    </a:lnTo>
                    <a:lnTo>
                      <a:pt x="78" y="17"/>
                    </a:lnTo>
                    <a:lnTo>
                      <a:pt x="157" y="0"/>
                    </a:lnTo>
                    <a:lnTo>
                      <a:pt x="172" y="60"/>
                    </a:lnTo>
                    <a:lnTo>
                      <a:pt x="93" y="78"/>
                    </a:lnTo>
                    <a:lnTo>
                      <a:pt x="15" y="97"/>
                    </a:lnTo>
                    <a:close/>
                  </a:path>
                </a:pathLst>
              </a:custGeom>
              <a:solidFill>
                <a:srgbClr val="FF0000"/>
              </a:solidFill>
              <a:ln w="9525">
                <a:noFill/>
                <a:round/>
                <a:headEnd/>
                <a:tailEnd/>
              </a:ln>
            </p:spPr>
            <p:txBody>
              <a:bodyPr/>
              <a:lstStyle/>
              <a:p>
                <a:endParaRPr lang="ja-JP" altLang="en-US"/>
              </a:p>
            </p:txBody>
          </p:sp>
          <p:sp>
            <p:nvSpPr>
              <p:cNvPr id="1307" name="Freeform 1543"/>
              <p:cNvSpPr>
                <a:spLocks/>
              </p:cNvSpPr>
              <p:nvPr/>
            </p:nvSpPr>
            <p:spPr bwMode="auto">
              <a:xfrm>
                <a:off x="3289" y="2337"/>
                <a:ext cx="11" cy="2"/>
              </a:xfrm>
              <a:custGeom>
                <a:avLst/>
                <a:gdLst/>
                <a:ahLst/>
                <a:cxnLst>
                  <a:cxn ang="0">
                    <a:pos x="79" y="0"/>
                  </a:cxn>
                  <a:cxn ang="0">
                    <a:pos x="1" y="18"/>
                  </a:cxn>
                  <a:cxn ang="0">
                    <a:pos x="0" y="11"/>
                  </a:cxn>
                  <a:cxn ang="0">
                    <a:pos x="79" y="0"/>
                  </a:cxn>
                </a:cxnLst>
                <a:rect l="0" t="0" r="r" b="b"/>
                <a:pathLst>
                  <a:path w="79" h="18">
                    <a:moveTo>
                      <a:pt x="79" y="0"/>
                    </a:moveTo>
                    <a:lnTo>
                      <a:pt x="1" y="18"/>
                    </a:lnTo>
                    <a:lnTo>
                      <a:pt x="0" y="11"/>
                    </a:lnTo>
                    <a:lnTo>
                      <a:pt x="79" y="0"/>
                    </a:lnTo>
                    <a:close/>
                  </a:path>
                </a:pathLst>
              </a:custGeom>
              <a:solidFill>
                <a:srgbClr val="FF0000"/>
              </a:solidFill>
              <a:ln w="9525">
                <a:noFill/>
                <a:round/>
                <a:headEnd/>
                <a:tailEnd/>
              </a:ln>
            </p:spPr>
            <p:txBody>
              <a:bodyPr/>
              <a:lstStyle/>
              <a:p>
                <a:endParaRPr lang="ja-JP" altLang="en-US"/>
              </a:p>
            </p:txBody>
          </p:sp>
          <p:sp>
            <p:nvSpPr>
              <p:cNvPr id="1308" name="Freeform 1544"/>
              <p:cNvSpPr>
                <a:spLocks/>
              </p:cNvSpPr>
              <p:nvPr/>
            </p:nvSpPr>
            <p:spPr bwMode="auto">
              <a:xfrm>
                <a:off x="3287" y="2328"/>
                <a:ext cx="24" cy="11"/>
              </a:xfrm>
              <a:custGeom>
                <a:avLst/>
                <a:gdLst/>
                <a:ahLst/>
                <a:cxnLst>
                  <a:cxn ang="0">
                    <a:pos x="9" y="84"/>
                  </a:cxn>
                  <a:cxn ang="0">
                    <a:pos x="0" y="22"/>
                  </a:cxn>
                  <a:cxn ang="0">
                    <a:pos x="80" y="10"/>
                  </a:cxn>
                  <a:cxn ang="0">
                    <a:pos x="160" y="0"/>
                  </a:cxn>
                  <a:cxn ang="0">
                    <a:pos x="168" y="62"/>
                  </a:cxn>
                  <a:cxn ang="0">
                    <a:pos x="88" y="73"/>
                  </a:cxn>
                  <a:cxn ang="0">
                    <a:pos x="9" y="84"/>
                  </a:cxn>
                </a:cxnLst>
                <a:rect l="0" t="0" r="r" b="b"/>
                <a:pathLst>
                  <a:path w="168" h="84">
                    <a:moveTo>
                      <a:pt x="9" y="84"/>
                    </a:moveTo>
                    <a:lnTo>
                      <a:pt x="0" y="22"/>
                    </a:lnTo>
                    <a:lnTo>
                      <a:pt x="80" y="10"/>
                    </a:lnTo>
                    <a:lnTo>
                      <a:pt x="160" y="0"/>
                    </a:lnTo>
                    <a:lnTo>
                      <a:pt x="168" y="62"/>
                    </a:lnTo>
                    <a:lnTo>
                      <a:pt x="88" y="73"/>
                    </a:lnTo>
                    <a:lnTo>
                      <a:pt x="9" y="84"/>
                    </a:lnTo>
                    <a:close/>
                  </a:path>
                </a:pathLst>
              </a:custGeom>
              <a:solidFill>
                <a:srgbClr val="FF0000"/>
              </a:solidFill>
              <a:ln w="9525">
                <a:noFill/>
                <a:round/>
                <a:headEnd/>
                <a:tailEnd/>
              </a:ln>
            </p:spPr>
            <p:txBody>
              <a:bodyPr/>
              <a:lstStyle/>
              <a:p>
                <a:endParaRPr lang="ja-JP" altLang="en-US"/>
              </a:p>
            </p:txBody>
          </p:sp>
          <p:sp>
            <p:nvSpPr>
              <p:cNvPr id="1309" name="Freeform 1545"/>
              <p:cNvSpPr>
                <a:spLocks/>
              </p:cNvSpPr>
              <p:nvPr/>
            </p:nvSpPr>
            <p:spPr bwMode="auto">
              <a:xfrm>
                <a:off x="3287" y="2329"/>
                <a:ext cx="12" cy="2"/>
              </a:xfrm>
              <a:custGeom>
                <a:avLst/>
                <a:gdLst/>
                <a:ahLst/>
                <a:cxnLst>
                  <a:cxn ang="0">
                    <a:pos x="81" y="0"/>
                  </a:cxn>
                  <a:cxn ang="0">
                    <a:pos x="1" y="12"/>
                  </a:cxn>
                  <a:cxn ang="0">
                    <a:pos x="0" y="4"/>
                  </a:cxn>
                  <a:cxn ang="0">
                    <a:pos x="81" y="0"/>
                  </a:cxn>
                </a:cxnLst>
                <a:rect l="0" t="0" r="r" b="b"/>
                <a:pathLst>
                  <a:path w="81" h="12">
                    <a:moveTo>
                      <a:pt x="81" y="0"/>
                    </a:moveTo>
                    <a:lnTo>
                      <a:pt x="1" y="12"/>
                    </a:lnTo>
                    <a:lnTo>
                      <a:pt x="0" y="4"/>
                    </a:lnTo>
                    <a:lnTo>
                      <a:pt x="81" y="0"/>
                    </a:lnTo>
                    <a:close/>
                  </a:path>
                </a:pathLst>
              </a:custGeom>
              <a:solidFill>
                <a:srgbClr val="FF0000"/>
              </a:solidFill>
              <a:ln w="9525">
                <a:noFill/>
                <a:round/>
                <a:headEnd/>
                <a:tailEnd/>
              </a:ln>
            </p:spPr>
            <p:txBody>
              <a:bodyPr/>
              <a:lstStyle/>
              <a:p>
                <a:endParaRPr lang="ja-JP" altLang="en-US"/>
              </a:p>
            </p:txBody>
          </p:sp>
          <p:sp>
            <p:nvSpPr>
              <p:cNvPr id="1310" name="Freeform 1546"/>
              <p:cNvSpPr>
                <a:spLocks/>
              </p:cNvSpPr>
              <p:nvPr/>
            </p:nvSpPr>
            <p:spPr bwMode="auto">
              <a:xfrm>
                <a:off x="3287" y="2321"/>
                <a:ext cx="23" cy="9"/>
              </a:xfrm>
              <a:custGeom>
                <a:avLst/>
                <a:gdLst/>
                <a:ahLst/>
                <a:cxnLst>
                  <a:cxn ang="0">
                    <a:pos x="3" y="71"/>
                  </a:cxn>
                  <a:cxn ang="0">
                    <a:pos x="0" y="6"/>
                  </a:cxn>
                  <a:cxn ang="0">
                    <a:pos x="81" y="3"/>
                  </a:cxn>
                  <a:cxn ang="0">
                    <a:pos x="161" y="0"/>
                  </a:cxn>
                  <a:cxn ang="0">
                    <a:pos x="165" y="64"/>
                  </a:cxn>
                  <a:cxn ang="0">
                    <a:pos x="84" y="67"/>
                  </a:cxn>
                  <a:cxn ang="0">
                    <a:pos x="3" y="71"/>
                  </a:cxn>
                </a:cxnLst>
                <a:rect l="0" t="0" r="r" b="b"/>
                <a:pathLst>
                  <a:path w="165" h="71">
                    <a:moveTo>
                      <a:pt x="3" y="71"/>
                    </a:moveTo>
                    <a:lnTo>
                      <a:pt x="0" y="6"/>
                    </a:lnTo>
                    <a:lnTo>
                      <a:pt x="81" y="3"/>
                    </a:lnTo>
                    <a:lnTo>
                      <a:pt x="161" y="0"/>
                    </a:lnTo>
                    <a:lnTo>
                      <a:pt x="165" y="64"/>
                    </a:lnTo>
                    <a:lnTo>
                      <a:pt x="84" y="67"/>
                    </a:lnTo>
                    <a:lnTo>
                      <a:pt x="3" y="71"/>
                    </a:lnTo>
                    <a:close/>
                  </a:path>
                </a:pathLst>
              </a:custGeom>
              <a:solidFill>
                <a:srgbClr val="FF0000"/>
              </a:solidFill>
              <a:ln w="9525">
                <a:noFill/>
                <a:round/>
                <a:headEnd/>
                <a:tailEnd/>
              </a:ln>
            </p:spPr>
            <p:txBody>
              <a:bodyPr/>
              <a:lstStyle/>
              <a:p>
                <a:endParaRPr lang="ja-JP" altLang="en-US"/>
              </a:p>
            </p:txBody>
          </p:sp>
          <p:sp>
            <p:nvSpPr>
              <p:cNvPr id="1311" name="Freeform 1547"/>
              <p:cNvSpPr>
                <a:spLocks/>
              </p:cNvSpPr>
              <p:nvPr/>
            </p:nvSpPr>
            <p:spPr bwMode="auto">
              <a:xfrm>
                <a:off x="3287" y="2321"/>
                <a:ext cx="11" cy="1"/>
              </a:xfrm>
              <a:custGeom>
                <a:avLst/>
                <a:gdLst/>
                <a:ahLst/>
                <a:cxnLst>
                  <a:cxn ang="0">
                    <a:pos x="81" y="3"/>
                  </a:cxn>
                  <a:cxn ang="0">
                    <a:pos x="0" y="6"/>
                  </a:cxn>
                  <a:cxn ang="0">
                    <a:pos x="0" y="0"/>
                  </a:cxn>
                  <a:cxn ang="0">
                    <a:pos x="81" y="3"/>
                  </a:cxn>
                </a:cxnLst>
                <a:rect l="0" t="0" r="r" b="b"/>
                <a:pathLst>
                  <a:path w="81" h="6">
                    <a:moveTo>
                      <a:pt x="81" y="3"/>
                    </a:moveTo>
                    <a:lnTo>
                      <a:pt x="0" y="6"/>
                    </a:lnTo>
                    <a:lnTo>
                      <a:pt x="0" y="0"/>
                    </a:lnTo>
                    <a:lnTo>
                      <a:pt x="81" y="3"/>
                    </a:lnTo>
                    <a:close/>
                  </a:path>
                </a:pathLst>
              </a:custGeom>
              <a:solidFill>
                <a:srgbClr val="FF0000"/>
              </a:solidFill>
              <a:ln w="9525">
                <a:noFill/>
                <a:round/>
                <a:headEnd/>
                <a:tailEnd/>
              </a:ln>
            </p:spPr>
            <p:txBody>
              <a:bodyPr/>
              <a:lstStyle/>
              <a:p>
                <a:endParaRPr lang="ja-JP" altLang="en-US"/>
              </a:p>
            </p:txBody>
          </p:sp>
          <p:sp>
            <p:nvSpPr>
              <p:cNvPr id="1312" name="Freeform 1548"/>
              <p:cNvSpPr>
                <a:spLocks/>
              </p:cNvSpPr>
              <p:nvPr/>
            </p:nvSpPr>
            <p:spPr bwMode="auto">
              <a:xfrm>
                <a:off x="3287" y="2313"/>
                <a:ext cx="23" cy="9"/>
              </a:xfrm>
              <a:custGeom>
                <a:avLst/>
                <a:gdLst/>
                <a:ahLst/>
                <a:cxnLst>
                  <a:cxn ang="0">
                    <a:pos x="0" y="66"/>
                  </a:cxn>
                  <a:cxn ang="0">
                    <a:pos x="3" y="0"/>
                  </a:cxn>
                  <a:cxn ang="0">
                    <a:pos x="84" y="4"/>
                  </a:cxn>
                  <a:cxn ang="0">
                    <a:pos x="165" y="8"/>
                  </a:cxn>
                  <a:cxn ang="0">
                    <a:pos x="161" y="72"/>
                  </a:cxn>
                  <a:cxn ang="0">
                    <a:pos x="81" y="69"/>
                  </a:cxn>
                  <a:cxn ang="0">
                    <a:pos x="0" y="66"/>
                  </a:cxn>
                </a:cxnLst>
                <a:rect l="0" t="0" r="r" b="b"/>
                <a:pathLst>
                  <a:path w="165" h="72">
                    <a:moveTo>
                      <a:pt x="0" y="66"/>
                    </a:moveTo>
                    <a:lnTo>
                      <a:pt x="3" y="0"/>
                    </a:lnTo>
                    <a:lnTo>
                      <a:pt x="84" y="4"/>
                    </a:lnTo>
                    <a:lnTo>
                      <a:pt x="165" y="8"/>
                    </a:lnTo>
                    <a:lnTo>
                      <a:pt x="161" y="72"/>
                    </a:lnTo>
                    <a:lnTo>
                      <a:pt x="81" y="69"/>
                    </a:lnTo>
                    <a:lnTo>
                      <a:pt x="0" y="66"/>
                    </a:lnTo>
                    <a:close/>
                  </a:path>
                </a:pathLst>
              </a:custGeom>
              <a:solidFill>
                <a:srgbClr val="FF0000"/>
              </a:solidFill>
              <a:ln w="9525">
                <a:noFill/>
                <a:round/>
                <a:headEnd/>
                <a:tailEnd/>
              </a:ln>
            </p:spPr>
            <p:txBody>
              <a:bodyPr/>
              <a:lstStyle/>
              <a:p>
                <a:endParaRPr lang="ja-JP" altLang="en-US"/>
              </a:p>
            </p:txBody>
          </p:sp>
          <p:sp>
            <p:nvSpPr>
              <p:cNvPr id="1313" name="Freeform 1549"/>
              <p:cNvSpPr>
                <a:spLocks/>
              </p:cNvSpPr>
              <p:nvPr/>
            </p:nvSpPr>
            <p:spPr bwMode="auto">
              <a:xfrm>
                <a:off x="3287" y="2312"/>
                <a:ext cx="12" cy="1"/>
              </a:xfrm>
              <a:custGeom>
                <a:avLst/>
                <a:gdLst/>
                <a:ahLst/>
                <a:cxnLst>
                  <a:cxn ang="0">
                    <a:pos x="81" y="11"/>
                  </a:cxn>
                  <a:cxn ang="0">
                    <a:pos x="0" y="7"/>
                  </a:cxn>
                  <a:cxn ang="0">
                    <a:pos x="1" y="0"/>
                  </a:cxn>
                  <a:cxn ang="0">
                    <a:pos x="81" y="11"/>
                  </a:cxn>
                </a:cxnLst>
                <a:rect l="0" t="0" r="r" b="b"/>
                <a:pathLst>
                  <a:path w="81" h="11">
                    <a:moveTo>
                      <a:pt x="81" y="11"/>
                    </a:moveTo>
                    <a:lnTo>
                      <a:pt x="0" y="7"/>
                    </a:lnTo>
                    <a:lnTo>
                      <a:pt x="1" y="0"/>
                    </a:lnTo>
                    <a:lnTo>
                      <a:pt x="81" y="11"/>
                    </a:lnTo>
                    <a:close/>
                  </a:path>
                </a:pathLst>
              </a:custGeom>
              <a:solidFill>
                <a:srgbClr val="FF0000"/>
              </a:solidFill>
              <a:ln w="9525">
                <a:noFill/>
                <a:round/>
                <a:headEnd/>
                <a:tailEnd/>
              </a:ln>
            </p:spPr>
            <p:txBody>
              <a:bodyPr/>
              <a:lstStyle/>
              <a:p>
                <a:endParaRPr lang="ja-JP" altLang="en-US"/>
              </a:p>
            </p:txBody>
          </p:sp>
          <p:sp>
            <p:nvSpPr>
              <p:cNvPr id="1314" name="Freeform 1550"/>
              <p:cNvSpPr>
                <a:spLocks/>
              </p:cNvSpPr>
              <p:nvPr/>
            </p:nvSpPr>
            <p:spPr bwMode="auto">
              <a:xfrm>
                <a:off x="3287" y="2304"/>
                <a:ext cx="24" cy="10"/>
              </a:xfrm>
              <a:custGeom>
                <a:avLst/>
                <a:gdLst/>
                <a:ahLst/>
                <a:cxnLst>
                  <a:cxn ang="0">
                    <a:pos x="0" y="62"/>
                  </a:cxn>
                  <a:cxn ang="0">
                    <a:pos x="9" y="0"/>
                  </a:cxn>
                  <a:cxn ang="0">
                    <a:pos x="88" y="10"/>
                  </a:cxn>
                  <a:cxn ang="0">
                    <a:pos x="168" y="22"/>
                  </a:cxn>
                  <a:cxn ang="0">
                    <a:pos x="160" y="84"/>
                  </a:cxn>
                  <a:cxn ang="0">
                    <a:pos x="80" y="73"/>
                  </a:cxn>
                  <a:cxn ang="0">
                    <a:pos x="0" y="62"/>
                  </a:cxn>
                </a:cxnLst>
                <a:rect l="0" t="0" r="r" b="b"/>
                <a:pathLst>
                  <a:path w="168" h="84">
                    <a:moveTo>
                      <a:pt x="0" y="62"/>
                    </a:moveTo>
                    <a:lnTo>
                      <a:pt x="9" y="0"/>
                    </a:lnTo>
                    <a:lnTo>
                      <a:pt x="88" y="10"/>
                    </a:lnTo>
                    <a:lnTo>
                      <a:pt x="168" y="22"/>
                    </a:lnTo>
                    <a:lnTo>
                      <a:pt x="160" y="84"/>
                    </a:lnTo>
                    <a:lnTo>
                      <a:pt x="80" y="73"/>
                    </a:lnTo>
                    <a:lnTo>
                      <a:pt x="0" y="62"/>
                    </a:lnTo>
                    <a:close/>
                  </a:path>
                </a:pathLst>
              </a:custGeom>
              <a:solidFill>
                <a:srgbClr val="FF0000"/>
              </a:solidFill>
              <a:ln w="9525">
                <a:noFill/>
                <a:round/>
                <a:headEnd/>
                <a:tailEnd/>
              </a:ln>
            </p:spPr>
            <p:txBody>
              <a:bodyPr/>
              <a:lstStyle/>
              <a:p>
                <a:endParaRPr lang="ja-JP" altLang="en-US"/>
              </a:p>
            </p:txBody>
          </p:sp>
          <p:sp>
            <p:nvSpPr>
              <p:cNvPr id="1315" name="Freeform 1551"/>
              <p:cNvSpPr>
                <a:spLocks/>
              </p:cNvSpPr>
              <p:nvPr/>
            </p:nvSpPr>
            <p:spPr bwMode="auto">
              <a:xfrm>
                <a:off x="3289" y="2303"/>
                <a:ext cx="11" cy="2"/>
              </a:xfrm>
              <a:custGeom>
                <a:avLst/>
                <a:gdLst/>
                <a:ahLst/>
                <a:cxnLst>
                  <a:cxn ang="0">
                    <a:pos x="79" y="18"/>
                  </a:cxn>
                  <a:cxn ang="0">
                    <a:pos x="0" y="8"/>
                  </a:cxn>
                  <a:cxn ang="0">
                    <a:pos x="1" y="0"/>
                  </a:cxn>
                  <a:cxn ang="0">
                    <a:pos x="79" y="18"/>
                  </a:cxn>
                </a:cxnLst>
                <a:rect l="0" t="0" r="r" b="b"/>
                <a:pathLst>
                  <a:path w="79" h="18">
                    <a:moveTo>
                      <a:pt x="79" y="18"/>
                    </a:moveTo>
                    <a:lnTo>
                      <a:pt x="0" y="8"/>
                    </a:lnTo>
                    <a:lnTo>
                      <a:pt x="1" y="0"/>
                    </a:lnTo>
                    <a:lnTo>
                      <a:pt x="79" y="18"/>
                    </a:lnTo>
                    <a:close/>
                  </a:path>
                </a:pathLst>
              </a:custGeom>
              <a:solidFill>
                <a:srgbClr val="FF0000"/>
              </a:solidFill>
              <a:ln w="9525">
                <a:noFill/>
                <a:round/>
                <a:headEnd/>
                <a:tailEnd/>
              </a:ln>
            </p:spPr>
            <p:txBody>
              <a:bodyPr/>
              <a:lstStyle/>
              <a:p>
                <a:endParaRPr lang="ja-JP" altLang="en-US"/>
              </a:p>
            </p:txBody>
          </p:sp>
          <p:sp>
            <p:nvSpPr>
              <p:cNvPr id="1316" name="Freeform 1552"/>
              <p:cNvSpPr>
                <a:spLocks/>
              </p:cNvSpPr>
              <p:nvPr/>
            </p:nvSpPr>
            <p:spPr bwMode="auto">
              <a:xfrm>
                <a:off x="3289" y="2295"/>
                <a:ext cx="24" cy="13"/>
              </a:xfrm>
              <a:custGeom>
                <a:avLst/>
                <a:gdLst/>
                <a:ahLst/>
                <a:cxnLst>
                  <a:cxn ang="0">
                    <a:pos x="0" y="61"/>
                  </a:cxn>
                  <a:cxn ang="0">
                    <a:pos x="15" y="0"/>
                  </a:cxn>
                  <a:cxn ang="0">
                    <a:pos x="93" y="19"/>
                  </a:cxn>
                  <a:cxn ang="0">
                    <a:pos x="172" y="37"/>
                  </a:cxn>
                  <a:cxn ang="0">
                    <a:pos x="157" y="97"/>
                  </a:cxn>
                  <a:cxn ang="0">
                    <a:pos x="78" y="79"/>
                  </a:cxn>
                  <a:cxn ang="0">
                    <a:pos x="0" y="61"/>
                  </a:cxn>
                </a:cxnLst>
                <a:rect l="0" t="0" r="r" b="b"/>
                <a:pathLst>
                  <a:path w="172" h="97">
                    <a:moveTo>
                      <a:pt x="0" y="61"/>
                    </a:moveTo>
                    <a:lnTo>
                      <a:pt x="15" y="0"/>
                    </a:lnTo>
                    <a:lnTo>
                      <a:pt x="93" y="19"/>
                    </a:lnTo>
                    <a:lnTo>
                      <a:pt x="172" y="37"/>
                    </a:lnTo>
                    <a:lnTo>
                      <a:pt x="157" y="97"/>
                    </a:lnTo>
                    <a:lnTo>
                      <a:pt x="78" y="79"/>
                    </a:lnTo>
                    <a:lnTo>
                      <a:pt x="0" y="61"/>
                    </a:lnTo>
                    <a:close/>
                  </a:path>
                </a:pathLst>
              </a:custGeom>
              <a:solidFill>
                <a:srgbClr val="FF0000"/>
              </a:solidFill>
              <a:ln w="9525">
                <a:noFill/>
                <a:round/>
                <a:headEnd/>
                <a:tailEnd/>
              </a:ln>
            </p:spPr>
            <p:txBody>
              <a:bodyPr/>
              <a:lstStyle/>
              <a:p>
                <a:endParaRPr lang="ja-JP" altLang="en-US"/>
              </a:p>
            </p:txBody>
          </p:sp>
          <p:sp>
            <p:nvSpPr>
              <p:cNvPr id="1317" name="Freeform 1553"/>
              <p:cNvSpPr>
                <a:spLocks/>
              </p:cNvSpPr>
              <p:nvPr/>
            </p:nvSpPr>
            <p:spPr bwMode="auto">
              <a:xfrm>
                <a:off x="3291" y="2295"/>
                <a:ext cx="11" cy="3"/>
              </a:xfrm>
              <a:custGeom>
                <a:avLst/>
                <a:gdLst/>
                <a:ahLst/>
                <a:cxnLst>
                  <a:cxn ang="0">
                    <a:pos x="78" y="25"/>
                  </a:cxn>
                  <a:cxn ang="0">
                    <a:pos x="0" y="6"/>
                  </a:cxn>
                  <a:cxn ang="0">
                    <a:pos x="1" y="0"/>
                  </a:cxn>
                  <a:cxn ang="0">
                    <a:pos x="78" y="25"/>
                  </a:cxn>
                </a:cxnLst>
                <a:rect l="0" t="0" r="r" b="b"/>
                <a:pathLst>
                  <a:path w="78" h="25">
                    <a:moveTo>
                      <a:pt x="78" y="25"/>
                    </a:moveTo>
                    <a:lnTo>
                      <a:pt x="0" y="6"/>
                    </a:lnTo>
                    <a:lnTo>
                      <a:pt x="1" y="0"/>
                    </a:lnTo>
                    <a:lnTo>
                      <a:pt x="78" y="25"/>
                    </a:lnTo>
                    <a:close/>
                  </a:path>
                </a:pathLst>
              </a:custGeom>
              <a:solidFill>
                <a:srgbClr val="FF0000"/>
              </a:solidFill>
              <a:ln w="9525">
                <a:noFill/>
                <a:round/>
                <a:headEnd/>
                <a:tailEnd/>
              </a:ln>
            </p:spPr>
            <p:txBody>
              <a:bodyPr/>
              <a:lstStyle/>
              <a:p>
                <a:endParaRPr lang="ja-JP" altLang="en-US"/>
              </a:p>
            </p:txBody>
          </p:sp>
          <p:sp>
            <p:nvSpPr>
              <p:cNvPr id="1318" name="Freeform 1554"/>
              <p:cNvSpPr>
                <a:spLocks/>
              </p:cNvSpPr>
              <p:nvPr/>
            </p:nvSpPr>
            <p:spPr bwMode="auto">
              <a:xfrm>
                <a:off x="3291" y="2287"/>
                <a:ext cx="25" cy="14"/>
              </a:xfrm>
              <a:custGeom>
                <a:avLst/>
                <a:gdLst/>
                <a:ahLst/>
                <a:cxnLst>
                  <a:cxn ang="0">
                    <a:pos x="0" y="59"/>
                  </a:cxn>
                  <a:cxn ang="0">
                    <a:pos x="20" y="0"/>
                  </a:cxn>
                  <a:cxn ang="0">
                    <a:pos x="96" y="25"/>
                  </a:cxn>
                  <a:cxn ang="0">
                    <a:pos x="173" y="50"/>
                  </a:cxn>
                  <a:cxn ang="0">
                    <a:pos x="154" y="109"/>
                  </a:cxn>
                  <a:cxn ang="0">
                    <a:pos x="77" y="84"/>
                  </a:cxn>
                  <a:cxn ang="0">
                    <a:pos x="0" y="59"/>
                  </a:cxn>
                </a:cxnLst>
                <a:rect l="0" t="0" r="r" b="b"/>
                <a:pathLst>
                  <a:path w="173" h="109">
                    <a:moveTo>
                      <a:pt x="0" y="59"/>
                    </a:moveTo>
                    <a:lnTo>
                      <a:pt x="20" y="0"/>
                    </a:lnTo>
                    <a:lnTo>
                      <a:pt x="96" y="25"/>
                    </a:lnTo>
                    <a:lnTo>
                      <a:pt x="173" y="50"/>
                    </a:lnTo>
                    <a:lnTo>
                      <a:pt x="154" y="109"/>
                    </a:lnTo>
                    <a:lnTo>
                      <a:pt x="77" y="84"/>
                    </a:lnTo>
                    <a:lnTo>
                      <a:pt x="0" y="59"/>
                    </a:lnTo>
                    <a:close/>
                  </a:path>
                </a:pathLst>
              </a:custGeom>
              <a:solidFill>
                <a:srgbClr val="FF0000"/>
              </a:solidFill>
              <a:ln w="9525">
                <a:noFill/>
                <a:round/>
                <a:headEnd/>
                <a:tailEnd/>
              </a:ln>
            </p:spPr>
            <p:txBody>
              <a:bodyPr/>
              <a:lstStyle/>
              <a:p>
                <a:endParaRPr lang="ja-JP" altLang="en-US"/>
              </a:p>
            </p:txBody>
          </p:sp>
          <p:sp>
            <p:nvSpPr>
              <p:cNvPr id="1319" name="Freeform 1555"/>
              <p:cNvSpPr>
                <a:spLocks/>
              </p:cNvSpPr>
              <p:nvPr/>
            </p:nvSpPr>
            <p:spPr bwMode="auto">
              <a:xfrm>
                <a:off x="3294" y="2286"/>
                <a:ext cx="11" cy="4"/>
              </a:xfrm>
              <a:custGeom>
                <a:avLst/>
                <a:gdLst/>
                <a:ahLst/>
                <a:cxnLst>
                  <a:cxn ang="0">
                    <a:pos x="76" y="32"/>
                  </a:cxn>
                  <a:cxn ang="0">
                    <a:pos x="0" y="7"/>
                  </a:cxn>
                  <a:cxn ang="0">
                    <a:pos x="2" y="0"/>
                  </a:cxn>
                  <a:cxn ang="0">
                    <a:pos x="76" y="32"/>
                  </a:cxn>
                </a:cxnLst>
                <a:rect l="0" t="0" r="r" b="b"/>
                <a:pathLst>
                  <a:path w="76" h="32">
                    <a:moveTo>
                      <a:pt x="76" y="32"/>
                    </a:moveTo>
                    <a:lnTo>
                      <a:pt x="0" y="7"/>
                    </a:lnTo>
                    <a:lnTo>
                      <a:pt x="2" y="0"/>
                    </a:lnTo>
                    <a:lnTo>
                      <a:pt x="76" y="32"/>
                    </a:lnTo>
                    <a:close/>
                  </a:path>
                </a:pathLst>
              </a:custGeom>
              <a:solidFill>
                <a:srgbClr val="FF0000"/>
              </a:solidFill>
              <a:ln w="9525">
                <a:noFill/>
                <a:round/>
                <a:headEnd/>
                <a:tailEnd/>
              </a:ln>
            </p:spPr>
            <p:txBody>
              <a:bodyPr/>
              <a:lstStyle/>
              <a:p>
                <a:endParaRPr lang="ja-JP" altLang="en-US"/>
              </a:p>
            </p:txBody>
          </p:sp>
          <p:sp>
            <p:nvSpPr>
              <p:cNvPr id="1320" name="Freeform 1556"/>
              <p:cNvSpPr>
                <a:spLocks/>
              </p:cNvSpPr>
              <p:nvPr/>
            </p:nvSpPr>
            <p:spPr bwMode="auto">
              <a:xfrm>
                <a:off x="3294" y="2279"/>
                <a:ext cx="25" cy="15"/>
              </a:xfrm>
              <a:custGeom>
                <a:avLst/>
                <a:gdLst/>
                <a:ahLst/>
                <a:cxnLst>
                  <a:cxn ang="0">
                    <a:pos x="0" y="56"/>
                  </a:cxn>
                  <a:cxn ang="0">
                    <a:pos x="24" y="0"/>
                  </a:cxn>
                  <a:cxn ang="0">
                    <a:pos x="99" y="33"/>
                  </a:cxn>
                  <a:cxn ang="0">
                    <a:pos x="173" y="66"/>
                  </a:cxn>
                  <a:cxn ang="0">
                    <a:pos x="149" y="121"/>
                  </a:cxn>
                  <a:cxn ang="0">
                    <a:pos x="74" y="88"/>
                  </a:cxn>
                  <a:cxn ang="0">
                    <a:pos x="0" y="56"/>
                  </a:cxn>
                </a:cxnLst>
                <a:rect l="0" t="0" r="r" b="b"/>
                <a:pathLst>
                  <a:path w="173" h="121">
                    <a:moveTo>
                      <a:pt x="0" y="56"/>
                    </a:moveTo>
                    <a:lnTo>
                      <a:pt x="24" y="0"/>
                    </a:lnTo>
                    <a:lnTo>
                      <a:pt x="99" y="33"/>
                    </a:lnTo>
                    <a:lnTo>
                      <a:pt x="173" y="66"/>
                    </a:lnTo>
                    <a:lnTo>
                      <a:pt x="149" y="121"/>
                    </a:lnTo>
                    <a:lnTo>
                      <a:pt x="74" y="88"/>
                    </a:lnTo>
                    <a:lnTo>
                      <a:pt x="0" y="56"/>
                    </a:lnTo>
                    <a:close/>
                  </a:path>
                </a:pathLst>
              </a:custGeom>
              <a:solidFill>
                <a:srgbClr val="FF0000"/>
              </a:solidFill>
              <a:ln w="9525">
                <a:noFill/>
                <a:round/>
                <a:headEnd/>
                <a:tailEnd/>
              </a:ln>
            </p:spPr>
            <p:txBody>
              <a:bodyPr/>
              <a:lstStyle/>
              <a:p>
                <a:endParaRPr lang="ja-JP" altLang="en-US"/>
              </a:p>
            </p:txBody>
          </p:sp>
          <p:sp>
            <p:nvSpPr>
              <p:cNvPr id="1321" name="Freeform 1557"/>
              <p:cNvSpPr>
                <a:spLocks/>
              </p:cNvSpPr>
              <p:nvPr/>
            </p:nvSpPr>
            <p:spPr bwMode="auto">
              <a:xfrm>
                <a:off x="3298" y="2279"/>
                <a:ext cx="10" cy="5"/>
              </a:xfrm>
              <a:custGeom>
                <a:avLst/>
                <a:gdLst/>
                <a:ahLst/>
                <a:cxnLst>
                  <a:cxn ang="0">
                    <a:pos x="75" y="39"/>
                  </a:cxn>
                  <a:cxn ang="0">
                    <a:pos x="0" y="6"/>
                  </a:cxn>
                  <a:cxn ang="0">
                    <a:pos x="4" y="0"/>
                  </a:cxn>
                  <a:cxn ang="0">
                    <a:pos x="75" y="39"/>
                  </a:cxn>
                </a:cxnLst>
                <a:rect l="0" t="0" r="r" b="b"/>
                <a:pathLst>
                  <a:path w="75" h="39">
                    <a:moveTo>
                      <a:pt x="75" y="39"/>
                    </a:moveTo>
                    <a:lnTo>
                      <a:pt x="0" y="6"/>
                    </a:lnTo>
                    <a:lnTo>
                      <a:pt x="4" y="0"/>
                    </a:lnTo>
                    <a:lnTo>
                      <a:pt x="75" y="39"/>
                    </a:lnTo>
                    <a:close/>
                  </a:path>
                </a:pathLst>
              </a:custGeom>
              <a:solidFill>
                <a:srgbClr val="FF0000"/>
              </a:solidFill>
              <a:ln w="9525">
                <a:noFill/>
                <a:round/>
                <a:headEnd/>
                <a:tailEnd/>
              </a:ln>
            </p:spPr>
            <p:txBody>
              <a:bodyPr/>
              <a:lstStyle/>
              <a:p>
                <a:endParaRPr lang="ja-JP" altLang="en-US"/>
              </a:p>
            </p:txBody>
          </p:sp>
          <p:sp>
            <p:nvSpPr>
              <p:cNvPr id="1322" name="Freeform 1558"/>
              <p:cNvSpPr>
                <a:spLocks/>
              </p:cNvSpPr>
              <p:nvPr/>
            </p:nvSpPr>
            <p:spPr bwMode="auto">
              <a:xfrm>
                <a:off x="3298" y="2272"/>
                <a:ext cx="25" cy="16"/>
              </a:xfrm>
              <a:custGeom>
                <a:avLst/>
                <a:gdLst/>
                <a:ahLst/>
                <a:cxnLst>
                  <a:cxn ang="0">
                    <a:pos x="0" y="52"/>
                  </a:cxn>
                  <a:cxn ang="0">
                    <a:pos x="29" y="0"/>
                  </a:cxn>
                  <a:cxn ang="0">
                    <a:pos x="99" y="39"/>
                  </a:cxn>
                  <a:cxn ang="0">
                    <a:pos x="171" y="77"/>
                  </a:cxn>
                  <a:cxn ang="0">
                    <a:pos x="141" y="130"/>
                  </a:cxn>
                  <a:cxn ang="0">
                    <a:pos x="71" y="91"/>
                  </a:cxn>
                  <a:cxn ang="0">
                    <a:pos x="0" y="52"/>
                  </a:cxn>
                </a:cxnLst>
                <a:rect l="0" t="0" r="r" b="b"/>
                <a:pathLst>
                  <a:path w="171" h="130">
                    <a:moveTo>
                      <a:pt x="0" y="52"/>
                    </a:moveTo>
                    <a:lnTo>
                      <a:pt x="29" y="0"/>
                    </a:lnTo>
                    <a:lnTo>
                      <a:pt x="99" y="39"/>
                    </a:lnTo>
                    <a:lnTo>
                      <a:pt x="171" y="77"/>
                    </a:lnTo>
                    <a:lnTo>
                      <a:pt x="141" y="130"/>
                    </a:lnTo>
                    <a:lnTo>
                      <a:pt x="71" y="91"/>
                    </a:lnTo>
                    <a:lnTo>
                      <a:pt x="0" y="52"/>
                    </a:lnTo>
                    <a:close/>
                  </a:path>
                </a:pathLst>
              </a:custGeom>
              <a:solidFill>
                <a:srgbClr val="FF0000"/>
              </a:solidFill>
              <a:ln w="9525">
                <a:noFill/>
                <a:round/>
                <a:headEnd/>
                <a:tailEnd/>
              </a:ln>
            </p:spPr>
            <p:txBody>
              <a:bodyPr/>
              <a:lstStyle/>
              <a:p>
                <a:endParaRPr lang="ja-JP" altLang="en-US"/>
              </a:p>
            </p:txBody>
          </p:sp>
          <p:sp>
            <p:nvSpPr>
              <p:cNvPr id="1323" name="Freeform 1559"/>
              <p:cNvSpPr>
                <a:spLocks/>
              </p:cNvSpPr>
              <p:nvPr/>
            </p:nvSpPr>
            <p:spPr bwMode="auto">
              <a:xfrm>
                <a:off x="3302" y="2271"/>
                <a:ext cx="10" cy="6"/>
              </a:xfrm>
              <a:custGeom>
                <a:avLst/>
                <a:gdLst/>
                <a:ahLst/>
                <a:cxnLst>
                  <a:cxn ang="0">
                    <a:pos x="70" y="45"/>
                  </a:cxn>
                  <a:cxn ang="0">
                    <a:pos x="0" y="6"/>
                  </a:cxn>
                  <a:cxn ang="0">
                    <a:pos x="5" y="0"/>
                  </a:cxn>
                  <a:cxn ang="0">
                    <a:pos x="70" y="45"/>
                  </a:cxn>
                </a:cxnLst>
                <a:rect l="0" t="0" r="r" b="b"/>
                <a:pathLst>
                  <a:path w="70" h="45">
                    <a:moveTo>
                      <a:pt x="70" y="45"/>
                    </a:moveTo>
                    <a:lnTo>
                      <a:pt x="0" y="6"/>
                    </a:lnTo>
                    <a:lnTo>
                      <a:pt x="5" y="0"/>
                    </a:lnTo>
                    <a:lnTo>
                      <a:pt x="70" y="45"/>
                    </a:lnTo>
                    <a:close/>
                  </a:path>
                </a:pathLst>
              </a:custGeom>
              <a:solidFill>
                <a:srgbClr val="FF0000"/>
              </a:solidFill>
              <a:ln w="9525">
                <a:noFill/>
                <a:round/>
                <a:headEnd/>
                <a:tailEnd/>
              </a:ln>
            </p:spPr>
            <p:txBody>
              <a:bodyPr/>
              <a:lstStyle/>
              <a:p>
                <a:endParaRPr lang="ja-JP" altLang="en-US"/>
              </a:p>
            </p:txBody>
          </p:sp>
          <p:sp>
            <p:nvSpPr>
              <p:cNvPr id="1324" name="Freeform 1560"/>
              <p:cNvSpPr>
                <a:spLocks/>
              </p:cNvSpPr>
              <p:nvPr/>
            </p:nvSpPr>
            <p:spPr bwMode="auto">
              <a:xfrm>
                <a:off x="3303" y="2265"/>
                <a:ext cx="24" cy="18"/>
              </a:xfrm>
              <a:custGeom>
                <a:avLst/>
                <a:gdLst/>
                <a:ahLst/>
                <a:cxnLst>
                  <a:cxn ang="0">
                    <a:pos x="0" y="49"/>
                  </a:cxn>
                  <a:cxn ang="0">
                    <a:pos x="33" y="0"/>
                  </a:cxn>
                  <a:cxn ang="0">
                    <a:pos x="99" y="45"/>
                  </a:cxn>
                  <a:cxn ang="0">
                    <a:pos x="166" y="90"/>
                  </a:cxn>
                  <a:cxn ang="0">
                    <a:pos x="132" y="139"/>
                  </a:cxn>
                  <a:cxn ang="0">
                    <a:pos x="65" y="94"/>
                  </a:cxn>
                  <a:cxn ang="0">
                    <a:pos x="0" y="49"/>
                  </a:cxn>
                </a:cxnLst>
                <a:rect l="0" t="0" r="r" b="b"/>
                <a:pathLst>
                  <a:path w="166" h="139">
                    <a:moveTo>
                      <a:pt x="0" y="49"/>
                    </a:moveTo>
                    <a:lnTo>
                      <a:pt x="33" y="0"/>
                    </a:lnTo>
                    <a:lnTo>
                      <a:pt x="99" y="45"/>
                    </a:lnTo>
                    <a:lnTo>
                      <a:pt x="166" y="90"/>
                    </a:lnTo>
                    <a:lnTo>
                      <a:pt x="132" y="139"/>
                    </a:lnTo>
                    <a:lnTo>
                      <a:pt x="65" y="94"/>
                    </a:lnTo>
                    <a:lnTo>
                      <a:pt x="0" y="49"/>
                    </a:lnTo>
                    <a:close/>
                  </a:path>
                </a:pathLst>
              </a:custGeom>
              <a:solidFill>
                <a:srgbClr val="FF0000"/>
              </a:solidFill>
              <a:ln w="9525">
                <a:noFill/>
                <a:round/>
                <a:headEnd/>
                <a:tailEnd/>
              </a:ln>
            </p:spPr>
            <p:txBody>
              <a:bodyPr/>
              <a:lstStyle/>
              <a:p>
                <a:endParaRPr lang="ja-JP" altLang="en-US"/>
              </a:p>
            </p:txBody>
          </p:sp>
          <p:sp>
            <p:nvSpPr>
              <p:cNvPr id="1325" name="Freeform 1561"/>
              <p:cNvSpPr>
                <a:spLocks/>
              </p:cNvSpPr>
              <p:nvPr/>
            </p:nvSpPr>
            <p:spPr bwMode="auto">
              <a:xfrm>
                <a:off x="3308" y="2265"/>
                <a:ext cx="9" cy="6"/>
              </a:xfrm>
              <a:custGeom>
                <a:avLst/>
                <a:gdLst/>
                <a:ahLst/>
                <a:cxnLst>
                  <a:cxn ang="0">
                    <a:pos x="66" y="51"/>
                  </a:cxn>
                  <a:cxn ang="0">
                    <a:pos x="0" y="6"/>
                  </a:cxn>
                  <a:cxn ang="0">
                    <a:pos x="4" y="0"/>
                  </a:cxn>
                  <a:cxn ang="0">
                    <a:pos x="66" y="51"/>
                  </a:cxn>
                </a:cxnLst>
                <a:rect l="0" t="0" r="r" b="b"/>
                <a:pathLst>
                  <a:path w="66" h="51">
                    <a:moveTo>
                      <a:pt x="66" y="51"/>
                    </a:moveTo>
                    <a:lnTo>
                      <a:pt x="0" y="6"/>
                    </a:lnTo>
                    <a:lnTo>
                      <a:pt x="4" y="0"/>
                    </a:lnTo>
                    <a:lnTo>
                      <a:pt x="66" y="51"/>
                    </a:lnTo>
                    <a:close/>
                  </a:path>
                </a:pathLst>
              </a:custGeom>
              <a:solidFill>
                <a:srgbClr val="FF0000"/>
              </a:solidFill>
              <a:ln w="9525">
                <a:noFill/>
                <a:round/>
                <a:headEnd/>
                <a:tailEnd/>
              </a:ln>
            </p:spPr>
            <p:txBody>
              <a:bodyPr/>
              <a:lstStyle/>
              <a:p>
                <a:endParaRPr lang="ja-JP" altLang="en-US"/>
              </a:p>
            </p:txBody>
          </p:sp>
          <p:sp>
            <p:nvSpPr>
              <p:cNvPr id="1326" name="Freeform 1562"/>
              <p:cNvSpPr>
                <a:spLocks/>
              </p:cNvSpPr>
              <p:nvPr/>
            </p:nvSpPr>
            <p:spPr bwMode="auto">
              <a:xfrm>
                <a:off x="3308" y="2259"/>
                <a:ext cx="23" cy="18"/>
              </a:xfrm>
              <a:custGeom>
                <a:avLst/>
                <a:gdLst/>
                <a:ahLst/>
                <a:cxnLst>
                  <a:cxn ang="0">
                    <a:pos x="0" y="45"/>
                  </a:cxn>
                  <a:cxn ang="0">
                    <a:pos x="38" y="0"/>
                  </a:cxn>
                  <a:cxn ang="0">
                    <a:pos x="100" y="51"/>
                  </a:cxn>
                  <a:cxn ang="0">
                    <a:pos x="162" y="102"/>
                  </a:cxn>
                  <a:cxn ang="0">
                    <a:pos x="124" y="147"/>
                  </a:cxn>
                  <a:cxn ang="0">
                    <a:pos x="62" y="96"/>
                  </a:cxn>
                  <a:cxn ang="0">
                    <a:pos x="0" y="45"/>
                  </a:cxn>
                </a:cxnLst>
                <a:rect l="0" t="0" r="r" b="b"/>
                <a:pathLst>
                  <a:path w="162" h="147">
                    <a:moveTo>
                      <a:pt x="0" y="45"/>
                    </a:moveTo>
                    <a:lnTo>
                      <a:pt x="38" y="0"/>
                    </a:lnTo>
                    <a:lnTo>
                      <a:pt x="100" y="51"/>
                    </a:lnTo>
                    <a:lnTo>
                      <a:pt x="162" y="102"/>
                    </a:lnTo>
                    <a:lnTo>
                      <a:pt x="124" y="147"/>
                    </a:lnTo>
                    <a:lnTo>
                      <a:pt x="62" y="96"/>
                    </a:lnTo>
                    <a:lnTo>
                      <a:pt x="0" y="45"/>
                    </a:lnTo>
                    <a:close/>
                  </a:path>
                </a:pathLst>
              </a:custGeom>
              <a:solidFill>
                <a:srgbClr val="FF0000"/>
              </a:solidFill>
              <a:ln w="9525">
                <a:noFill/>
                <a:round/>
                <a:headEnd/>
                <a:tailEnd/>
              </a:ln>
            </p:spPr>
            <p:txBody>
              <a:bodyPr/>
              <a:lstStyle/>
              <a:p>
                <a:endParaRPr lang="ja-JP" altLang="en-US"/>
              </a:p>
            </p:txBody>
          </p:sp>
          <p:sp>
            <p:nvSpPr>
              <p:cNvPr id="1327" name="Freeform 1563"/>
              <p:cNvSpPr>
                <a:spLocks/>
              </p:cNvSpPr>
              <p:nvPr/>
            </p:nvSpPr>
            <p:spPr bwMode="auto">
              <a:xfrm>
                <a:off x="3314" y="2258"/>
                <a:ext cx="9" cy="7"/>
              </a:xfrm>
              <a:custGeom>
                <a:avLst/>
                <a:gdLst/>
                <a:ahLst/>
                <a:cxnLst>
                  <a:cxn ang="0">
                    <a:pos x="62" y="57"/>
                  </a:cxn>
                  <a:cxn ang="0">
                    <a:pos x="0" y="6"/>
                  </a:cxn>
                  <a:cxn ang="0">
                    <a:pos x="4" y="0"/>
                  </a:cxn>
                  <a:cxn ang="0">
                    <a:pos x="62" y="57"/>
                  </a:cxn>
                </a:cxnLst>
                <a:rect l="0" t="0" r="r" b="b"/>
                <a:pathLst>
                  <a:path w="62" h="57">
                    <a:moveTo>
                      <a:pt x="62" y="57"/>
                    </a:moveTo>
                    <a:lnTo>
                      <a:pt x="0" y="6"/>
                    </a:lnTo>
                    <a:lnTo>
                      <a:pt x="4" y="0"/>
                    </a:lnTo>
                    <a:lnTo>
                      <a:pt x="62" y="57"/>
                    </a:lnTo>
                    <a:close/>
                  </a:path>
                </a:pathLst>
              </a:custGeom>
              <a:solidFill>
                <a:srgbClr val="FF0000"/>
              </a:solidFill>
              <a:ln w="9525">
                <a:noFill/>
                <a:round/>
                <a:headEnd/>
                <a:tailEnd/>
              </a:ln>
            </p:spPr>
            <p:txBody>
              <a:bodyPr/>
              <a:lstStyle/>
              <a:p>
                <a:endParaRPr lang="ja-JP" altLang="en-US"/>
              </a:p>
            </p:txBody>
          </p:sp>
          <p:sp>
            <p:nvSpPr>
              <p:cNvPr id="1328" name="Freeform 1564"/>
              <p:cNvSpPr>
                <a:spLocks/>
              </p:cNvSpPr>
              <p:nvPr/>
            </p:nvSpPr>
            <p:spPr bwMode="auto">
              <a:xfrm>
                <a:off x="3314" y="2253"/>
                <a:ext cx="23" cy="19"/>
              </a:xfrm>
              <a:custGeom>
                <a:avLst/>
                <a:gdLst/>
                <a:ahLst/>
                <a:cxnLst>
                  <a:cxn ang="0">
                    <a:pos x="0" y="41"/>
                  </a:cxn>
                  <a:cxn ang="0">
                    <a:pos x="42" y="0"/>
                  </a:cxn>
                  <a:cxn ang="0">
                    <a:pos x="99" y="57"/>
                  </a:cxn>
                  <a:cxn ang="0">
                    <a:pos x="156" y="114"/>
                  </a:cxn>
                  <a:cxn ang="0">
                    <a:pos x="115" y="155"/>
                  </a:cxn>
                  <a:cxn ang="0">
                    <a:pos x="58" y="98"/>
                  </a:cxn>
                  <a:cxn ang="0">
                    <a:pos x="0" y="41"/>
                  </a:cxn>
                </a:cxnLst>
                <a:rect l="0" t="0" r="r" b="b"/>
                <a:pathLst>
                  <a:path w="156" h="155">
                    <a:moveTo>
                      <a:pt x="0" y="41"/>
                    </a:moveTo>
                    <a:lnTo>
                      <a:pt x="42" y="0"/>
                    </a:lnTo>
                    <a:lnTo>
                      <a:pt x="99" y="57"/>
                    </a:lnTo>
                    <a:lnTo>
                      <a:pt x="156" y="114"/>
                    </a:lnTo>
                    <a:lnTo>
                      <a:pt x="115" y="155"/>
                    </a:lnTo>
                    <a:lnTo>
                      <a:pt x="58" y="98"/>
                    </a:lnTo>
                    <a:lnTo>
                      <a:pt x="0" y="41"/>
                    </a:lnTo>
                    <a:close/>
                  </a:path>
                </a:pathLst>
              </a:custGeom>
              <a:solidFill>
                <a:srgbClr val="FF0000"/>
              </a:solidFill>
              <a:ln w="9525">
                <a:noFill/>
                <a:round/>
                <a:headEnd/>
                <a:tailEnd/>
              </a:ln>
            </p:spPr>
            <p:txBody>
              <a:bodyPr/>
              <a:lstStyle/>
              <a:p>
                <a:endParaRPr lang="ja-JP" altLang="en-US"/>
              </a:p>
            </p:txBody>
          </p:sp>
          <p:sp>
            <p:nvSpPr>
              <p:cNvPr id="1329" name="Freeform 1565"/>
              <p:cNvSpPr>
                <a:spLocks/>
              </p:cNvSpPr>
              <p:nvPr/>
            </p:nvSpPr>
            <p:spPr bwMode="auto">
              <a:xfrm>
                <a:off x="3320" y="2252"/>
                <a:ext cx="8" cy="8"/>
              </a:xfrm>
              <a:custGeom>
                <a:avLst/>
                <a:gdLst/>
                <a:ahLst/>
                <a:cxnLst>
                  <a:cxn ang="0">
                    <a:pos x="57" y="62"/>
                  </a:cxn>
                  <a:cxn ang="0">
                    <a:pos x="0" y="5"/>
                  </a:cxn>
                  <a:cxn ang="0">
                    <a:pos x="6" y="0"/>
                  </a:cxn>
                  <a:cxn ang="0">
                    <a:pos x="57" y="62"/>
                  </a:cxn>
                </a:cxnLst>
                <a:rect l="0" t="0" r="r" b="b"/>
                <a:pathLst>
                  <a:path w="57" h="62">
                    <a:moveTo>
                      <a:pt x="57" y="62"/>
                    </a:moveTo>
                    <a:lnTo>
                      <a:pt x="0" y="5"/>
                    </a:lnTo>
                    <a:lnTo>
                      <a:pt x="6" y="0"/>
                    </a:lnTo>
                    <a:lnTo>
                      <a:pt x="57" y="62"/>
                    </a:lnTo>
                    <a:close/>
                  </a:path>
                </a:pathLst>
              </a:custGeom>
              <a:solidFill>
                <a:srgbClr val="FF0000"/>
              </a:solidFill>
              <a:ln w="9525">
                <a:noFill/>
                <a:round/>
                <a:headEnd/>
                <a:tailEnd/>
              </a:ln>
            </p:spPr>
            <p:txBody>
              <a:bodyPr/>
              <a:lstStyle/>
              <a:p>
                <a:endParaRPr lang="ja-JP" altLang="en-US"/>
              </a:p>
            </p:txBody>
          </p:sp>
          <p:sp>
            <p:nvSpPr>
              <p:cNvPr id="1330" name="Freeform 1566"/>
              <p:cNvSpPr>
                <a:spLocks/>
              </p:cNvSpPr>
              <p:nvPr/>
            </p:nvSpPr>
            <p:spPr bwMode="auto">
              <a:xfrm>
                <a:off x="3321" y="2248"/>
                <a:ext cx="21" cy="20"/>
              </a:xfrm>
              <a:custGeom>
                <a:avLst/>
                <a:gdLst/>
                <a:ahLst/>
                <a:cxnLst>
                  <a:cxn ang="0">
                    <a:pos x="0" y="36"/>
                  </a:cxn>
                  <a:cxn ang="0">
                    <a:pos x="45" y="0"/>
                  </a:cxn>
                  <a:cxn ang="0">
                    <a:pos x="96" y="61"/>
                  </a:cxn>
                  <a:cxn ang="0">
                    <a:pos x="147" y="124"/>
                  </a:cxn>
                  <a:cxn ang="0">
                    <a:pos x="102" y="161"/>
                  </a:cxn>
                  <a:cxn ang="0">
                    <a:pos x="51" y="98"/>
                  </a:cxn>
                  <a:cxn ang="0">
                    <a:pos x="0" y="36"/>
                  </a:cxn>
                </a:cxnLst>
                <a:rect l="0" t="0" r="r" b="b"/>
                <a:pathLst>
                  <a:path w="147" h="161">
                    <a:moveTo>
                      <a:pt x="0" y="36"/>
                    </a:moveTo>
                    <a:lnTo>
                      <a:pt x="45" y="0"/>
                    </a:lnTo>
                    <a:lnTo>
                      <a:pt x="96" y="61"/>
                    </a:lnTo>
                    <a:lnTo>
                      <a:pt x="147" y="124"/>
                    </a:lnTo>
                    <a:lnTo>
                      <a:pt x="102" y="161"/>
                    </a:lnTo>
                    <a:lnTo>
                      <a:pt x="51" y="98"/>
                    </a:lnTo>
                    <a:lnTo>
                      <a:pt x="0" y="36"/>
                    </a:lnTo>
                    <a:close/>
                  </a:path>
                </a:pathLst>
              </a:custGeom>
              <a:solidFill>
                <a:srgbClr val="FF0000"/>
              </a:solidFill>
              <a:ln w="9525">
                <a:noFill/>
                <a:round/>
                <a:headEnd/>
                <a:tailEnd/>
              </a:ln>
            </p:spPr>
            <p:txBody>
              <a:bodyPr/>
              <a:lstStyle/>
              <a:p>
                <a:endParaRPr lang="ja-JP" altLang="en-US"/>
              </a:p>
            </p:txBody>
          </p:sp>
          <p:sp>
            <p:nvSpPr>
              <p:cNvPr id="1331" name="Freeform 1567"/>
              <p:cNvSpPr>
                <a:spLocks/>
              </p:cNvSpPr>
              <p:nvPr/>
            </p:nvSpPr>
            <p:spPr bwMode="auto">
              <a:xfrm>
                <a:off x="3328" y="2247"/>
                <a:ext cx="7" cy="9"/>
              </a:xfrm>
              <a:custGeom>
                <a:avLst/>
                <a:gdLst/>
                <a:ahLst/>
                <a:cxnLst>
                  <a:cxn ang="0">
                    <a:pos x="51" y="66"/>
                  </a:cxn>
                  <a:cxn ang="0">
                    <a:pos x="0" y="5"/>
                  </a:cxn>
                  <a:cxn ang="0">
                    <a:pos x="6" y="0"/>
                  </a:cxn>
                  <a:cxn ang="0">
                    <a:pos x="51" y="66"/>
                  </a:cxn>
                </a:cxnLst>
                <a:rect l="0" t="0" r="r" b="b"/>
                <a:pathLst>
                  <a:path w="51" h="66">
                    <a:moveTo>
                      <a:pt x="51" y="66"/>
                    </a:moveTo>
                    <a:lnTo>
                      <a:pt x="0" y="5"/>
                    </a:lnTo>
                    <a:lnTo>
                      <a:pt x="6" y="0"/>
                    </a:lnTo>
                    <a:lnTo>
                      <a:pt x="51" y="66"/>
                    </a:lnTo>
                    <a:close/>
                  </a:path>
                </a:pathLst>
              </a:custGeom>
              <a:solidFill>
                <a:srgbClr val="FF0000"/>
              </a:solidFill>
              <a:ln w="9525">
                <a:noFill/>
                <a:round/>
                <a:headEnd/>
                <a:tailEnd/>
              </a:ln>
            </p:spPr>
            <p:txBody>
              <a:bodyPr/>
              <a:lstStyle/>
              <a:p>
                <a:endParaRPr lang="ja-JP" altLang="en-US"/>
              </a:p>
            </p:txBody>
          </p:sp>
          <p:sp>
            <p:nvSpPr>
              <p:cNvPr id="1332" name="Freeform 1568"/>
              <p:cNvSpPr>
                <a:spLocks/>
              </p:cNvSpPr>
              <p:nvPr/>
            </p:nvSpPr>
            <p:spPr bwMode="auto">
              <a:xfrm>
                <a:off x="3328" y="2243"/>
                <a:ext cx="20" cy="21"/>
              </a:xfrm>
              <a:custGeom>
                <a:avLst/>
                <a:gdLst/>
                <a:ahLst/>
                <a:cxnLst>
                  <a:cxn ang="0">
                    <a:pos x="0" y="32"/>
                  </a:cxn>
                  <a:cxn ang="0">
                    <a:pos x="48" y="0"/>
                  </a:cxn>
                  <a:cxn ang="0">
                    <a:pos x="92" y="67"/>
                  </a:cxn>
                  <a:cxn ang="0">
                    <a:pos x="137" y="134"/>
                  </a:cxn>
                  <a:cxn ang="0">
                    <a:pos x="89" y="166"/>
                  </a:cxn>
                  <a:cxn ang="0">
                    <a:pos x="45" y="98"/>
                  </a:cxn>
                  <a:cxn ang="0">
                    <a:pos x="0" y="32"/>
                  </a:cxn>
                </a:cxnLst>
                <a:rect l="0" t="0" r="r" b="b"/>
                <a:pathLst>
                  <a:path w="137" h="166">
                    <a:moveTo>
                      <a:pt x="0" y="32"/>
                    </a:moveTo>
                    <a:lnTo>
                      <a:pt x="48" y="0"/>
                    </a:lnTo>
                    <a:lnTo>
                      <a:pt x="92" y="67"/>
                    </a:lnTo>
                    <a:lnTo>
                      <a:pt x="137" y="134"/>
                    </a:lnTo>
                    <a:lnTo>
                      <a:pt x="89" y="166"/>
                    </a:lnTo>
                    <a:lnTo>
                      <a:pt x="45" y="98"/>
                    </a:lnTo>
                    <a:lnTo>
                      <a:pt x="0" y="32"/>
                    </a:lnTo>
                    <a:close/>
                  </a:path>
                </a:pathLst>
              </a:custGeom>
              <a:solidFill>
                <a:srgbClr val="FF0000"/>
              </a:solidFill>
              <a:ln w="9525">
                <a:noFill/>
                <a:round/>
                <a:headEnd/>
                <a:tailEnd/>
              </a:ln>
            </p:spPr>
            <p:txBody>
              <a:bodyPr/>
              <a:lstStyle/>
              <a:p>
                <a:endParaRPr lang="ja-JP" altLang="en-US"/>
              </a:p>
            </p:txBody>
          </p:sp>
          <p:sp>
            <p:nvSpPr>
              <p:cNvPr id="1333" name="Freeform 1569"/>
              <p:cNvSpPr>
                <a:spLocks/>
              </p:cNvSpPr>
              <p:nvPr/>
            </p:nvSpPr>
            <p:spPr bwMode="auto">
              <a:xfrm>
                <a:off x="3335" y="2243"/>
                <a:ext cx="7" cy="9"/>
              </a:xfrm>
              <a:custGeom>
                <a:avLst/>
                <a:gdLst/>
                <a:ahLst/>
                <a:cxnLst>
                  <a:cxn ang="0">
                    <a:pos x="44" y="71"/>
                  </a:cxn>
                  <a:cxn ang="0">
                    <a:pos x="0" y="4"/>
                  </a:cxn>
                  <a:cxn ang="0">
                    <a:pos x="6" y="0"/>
                  </a:cxn>
                  <a:cxn ang="0">
                    <a:pos x="44" y="71"/>
                  </a:cxn>
                </a:cxnLst>
                <a:rect l="0" t="0" r="r" b="b"/>
                <a:pathLst>
                  <a:path w="44" h="71">
                    <a:moveTo>
                      <a:pt x="44" y="71"/>
                    </a:moveTo>
                    <a:lnTo>
                      <a:pt x="0" y="4"/>
                    </a:lnTo>
                    <a:lnTo>
                      <a:pt x="6" y="0"/>
                    </a:lnTo>
                    <a:lnTo>
                      <a:pt x="44" y="71"/>
                    </a:lnTo>
                    <a:close/>
                  </a:path>
                </a:pathLst>
              </a:custGeom>
              <a:solidFill>
                <a:srgbClr val="FF0000"/>
              </a:solidFill>
              <a:ln w="9525">
                <a:noFill/>
                <a:round/>
                <a:headEnd/>
                <a:tailEnd/>
              </a:ln>
            </p:spPr>
            <p:txBody>
              <a:bodyPr/>
              <a:lstStyle/>
              <a:p>
                <a:endParaRPr lang="ja-JP" altLang="en-US"/>
              </a:p>
            </p:txBody>
          </p:sp>
          <p:sp>
            <p:nvSpPr>
              <p:cNvPr id="1334" name="Freeform 1570"/>
              <p:cNvSpPr>
                <a:spLocks/>
              </p:cNvSpPr>
              <p:nvPr/>
            </p:nvSpPr>
            <p:spPr bwMode="auto">
              <a:xfrm>
                <a:off x="3336" y="2239"/>
                <a:ext cx="18" cy="22"/>
              </a:xfrm>
              <a:custGeom>
                <a:avLst/>
                <a:gdLst/>
                <a:ahLst/>
                <a:cxnLst>
                  <a:cxn ang="0">
                    <a:pos x="0" y="26"/>
                  </a:cxn>
                  <a:cxn ang="0">
                    <a:pos x="51" y="0"/>
                  </a:cxn>
                  <a:cxn ang="0">
                    <a:pos x="89" y="70"/>
                  </a:cxn>
                  <a:cxn ang="0">
                    <a:pos x="127" y="141"/>
                  </a:cxn>
                  <a:cxn ang="0">
                    <a:pos x="77" y="168"/>
                  </a:cxn>
                  <a:cxn ang="0">
                    <a:pos x="38" y="97"/>
                  </a:cxn>
                  <a:cxn ang="0">
                    <a:pos x="0" y="26"/>
                  </a:cxn>
                </a:cxnLst>
                <a:rect l="0" t="0" r="r" b="b"/>
                <a:pathLst>
                  <a:path w="127" h="168">
                    <a:moveTo>
                      <a:pt x="0" y="26"/>
                    </a:moveTo>
                    <a:lnTo>
                      <a:pt x="51" y="0"/>
                    </a:lnTo>
                    <a:lnTo>
                      <a:pt x="89" y="70"/>
                    </a:lnTo>
                    <a:lnTo>
                      <a:pt x="127" y="141"/>
                    </a:lnTo>
                    <a:lnTo>
                      <a:pt x="77" y="168"/>
                    </a:lnTo>
                    <a:lnTo>
                      <a:pt x="38" y="97"/>
                    </a:lnTo>
                    <a:lnTo>
                      <a:pt x="0" y="26"/>
                    </a:lnTo>
                    <a:close/>
                  </a:path>
                </a:pathLst>
              </a:custGeom>
              <a:solidFill>
                <a:srgbClr val="FF0000"/>
              </a:solidFill>
              <a:ln w="9525">
                <a:noFill/>
                <a:round/>
                <a:headEnd/>
                <a:tailEnd/>
              </a:ln>
            </p:spPr>
            <p:txBody>
              <a:bodyPr/>
              <a:lstStyle/>
              <a:p>
                <a:endParaRPr lang="ja-JP" altLang="en-US"/>
              </a:p>
            </p:txBody>
          </p:sp>
          <p:sp>
            <p:nvSpPr>
              <p:cNvPr id="1335" name="Freeform 1571"/>
              <p:cNvSpPr>
                <a:spLocks/>
              </p:cNvSpPr>
              <p:nvPr/>
            </p:nvSpPr>
            <p:spPr bwMode="auto">
              <a:xfrm>
                <a:off x="3343" y="2239"/>
                <a:ext cx="6" cy="9"/>
              </a:xfrm>
              <a:custGeom>
                <a:avLst/>
                <a:gdLst/>
                <a:ahLst/>
                <a:cxnLst>
                  <a:cxn ang="0">
                    <a:pos x="38" y="74"/>
                  </a:cxn>
                  <a:cxn ang="0">
                    <a:pos x="0" y="4"/>
                  </a:cxn>
                  <a:cxn ang="0">
                    <a:pos x="8" y="0"/>
                  </a:cxn>
                  <a:cxn ang="0">
                    <a:pos x="38" y="74"/>
                  </a:cxn>
                </a:cxnLst>
                <a:rect l="0" t="0" r="r" b="b"/>
                <a:pathLst>
                  <a:path w="38" h="74">
                    <a:moveTo>
                      <a:pt x="38" y="74"/>
                    </a:moveTo>
                    <a:lnTo>
                      <a:pt x="0" y="4"/>
                    </a:lnTo>
                    <a:lnTo>
                      <a:pt x="8" y="0"/>
                    </a:lnTo>
                    <a:lnTo>
                      <a:pt x="38" y="74"/>
                    </a:lnTo>
                    <a:close/>
                  </a:path>
                </a:pathLst>
              </a:custGeom>
              <a:solidFill>
                <a:srgbClr val="FF0000"/>
              </a:solidFill>
              <a:ln w="9525">
                <a:noFill/>
                <a:round/>
                <a:headEnd/>
                <a:tailEnd/>
              </a:ln>
            </p:spPr>
            <p:txBody>
              <a:bodyPr/>
              <a:lstStyle/>
              <a:p>
                <a:endParaRPr lang="ja-JP" altLang="en-US"/>
              </a:p>
            </p:txBody>
          </p:sp>
          <p:sp>
            <p:nvSpPr>
              <p:cNvPr id="1336" name="Freeform 1572"/>
              <p:cNvSpPr>
                <a:spLocks/>
              </p:cNvSpPr>
              <p:nvPr/>
            </p:nvSpPr>
            <p:spPr bwMode="auto">
              <a:xfrm>
                <a:off x="3345" y="2236"/>
                <a:ext cx="16" cy="22"/>
              </a:xfrm>
              <a:custGeom>
                <a:avLst/>
                <a:gdLst/>
                <a:ahLst/>
                <a:cxnLst>
                  <a:cxn ang="0">
                    <a:pos x="0" y="22"/>
                  </a:cxn>
                  <a:cxn ang="0">
                    <a:pos x="54" y="0"/>
                  </a:cxn>
                  <a:cxn ang="0">
                    <a:pos x="84" y="75"/>
                  </a:cxn>
                  <a:cxn ang="0">
                    <a:pos x="113" y="149"/>
                  </a:cxn>
                  <a:cxn ang="0">
                    <a:pos x="60" y="171"/>
                  </a:cxn>
                  <a:cxn ang="0">
                    <a:pos x="30" y="96"/>
                  </a:cxn>
                  <a:cxn ang="0">
                    <a:pos x="0" y="22"/>
                  </a:cxn>
                </a:cxnLst>
                <a:rect l="0" t="0" r="r" b="b"/>
                <a:pathLst>
                  <a:path w="113" h="171">
                    <a:moveTo>
                      <a:pt x="0" y="22"/>
                    </a:moveTo>
                    <a:lnTo>
                      <a:pt x="54" y="0"/>
                    </a:lnTo>
                    <a:lnTo>
                      <a:pt x="84" y="75"/>
                    </a:lnTo>
                    <a:lnTo>
                      <a:pt x="113" y="149"/>
                    </a:lnTo>
                    <a:lnTo>
                      <a:pt x="60" y="171"/>
                    </a:lnTo>
                    <a:lnTo>
                      <a:pt x="30" y="96"/>
                    </a:lnTo>
                    <a:lnTo>
                      <a:pt x="0" y="22"/>
                    </a:lnTo>
                    <a:close/>
                  </a:path>
                </a:pathLst>
              </a:custGeom>
              <a:solidFill>
                <a:srgbClr val="FF0000"/>
              </a:solidFill>
              <a:ln w="9525">
                <a:noFill/>
                <a:round/>
                <a:headEnd/>
                <a:tailEnd/>
              </a:ln>
            </p:spPr>
            <p:txBody>
              <a:bodyPr/>
              <a:lstStyle/>
              <a:p>
                <a:endParaRPr lang="ja-JP" altLang="en-US"/>
              </a:p>
            </p:txBody>
          </p:sp>
          <p:sp>
            <p:nvSpPr>
              <p:cNvPr id="1337" name="Freeform 1573"/>
              <p:cNvSpPr>
                <a:spLocks/>
              </p:cNvSpPr>
              <p:nvPr/>
            </p:nvSpPr>
            <p:spPr bwMode="auto">
              <a:xfrm>
                <a:off x="3352" y="2236"/>
                <a:ext cx="5" cy="10"/>
              </a:xfrm>
              <a:custGeom>
                <a:avLst/>
                <a:gdLst/>
                <a:ahLst/>
                <a:cxnLst>
                  <a:cxn ang="0">
                    <a:pos x="30" y="77"/>
                  </a:cxn>
                  <a:cxn ang="0">
                    <a:pos x="0" y="2"/>
                  </a:cxn>
                  <a:cxn ang="0">
                    <a:pos x="7" y="0"/>
                  </a:cxn>
                  <a:cxn ang="0">
                    <a:pos x="30" y="77"/>
                  </a:cxn>
                </a:cxnLst>
                <a:rect l="0" t="0" r="r" b="b"/>
                <a:pathLst>
                  <a:path w="30" h="77">
                    <a:moveTo>
                      <a:pt x="30" y="77"/>
                    </a:moveTo>
                    <a:lnTo>
                      <a:pt x="0" y="2"/>
                    </a:lnTo>
                    <a:lnTo>
                      <a:pt x="7" y="0"/>
                    </a:lnTo>
                    <a:lnTo>
                      <a:pt x="30" y="77"/>
                    </a:lnTo>
                    <a:close/>
                  </a:path>
                </a:pathLst>
              </a:custGeom>
              <a:solidFill>
                <a:srgbClr val="FF0000"/>
              </a:solidFill>
              <a:ln w="9525">
                <a:noFill/>
                <a:round/>
                <a:headEnd/>
                <a:tailEnd/>
              </a:ln>
            </p:spPr>
            <p:txBody>
              <a:bodyPr/>
              <a:lstStyle/>
              <a:p>
                <a:endParaRPr lang="ja-JP" altLang="en-US"/>
              </a:p>
            </p:txBody>
          </p:sp>
          <p:sp>
            <p:nvSpPr>
              <p:cNvPr id="1338" name="Freeform 1574"/>
              <p:cNvSpPr>
                <a:spLocks/>
              </p:cNvSpPr>
              <p:nvPr/>
            </p:nvSpPr>
            <p:spPr bwMode="auto">
              <a:xfrm>
                <a:off x="3353" y="2234"/>
                <a:ext cx="15" cy="21"/>
              </a:xfrm>
              <a:custGeom>
                <a:avLst/>
                <a:gdLst/>
                <a:ahLst/>
                <a:cxnLst>
                  <a:cxn ang="0">
                    <a:pos x="0" y="16"/>
                  </a:cxn>
                  <a:cxn ang="0">
                    <a:pos x="57" y="0"/>
                  </a:cxn>
                  <a:cxn ang="0">
                    <a:pos x="78" y="77"/>
                  </a:cxn>
                  <a:cxn ang="0">
                    <a:pos x="100" y="154"/>
                  </a:cxn>
                  <a:cxn ang="0">
                    <a:pos x="45" y="170"/>
                  </a:cxn>
                  <a:cxn ang="0">
                    <a:pos x="23" y="93"/>
                  </a:cxn>
                  <a:cxn ang="0">
                    <a:pos x="0" y="16"/>
                  </a:cxn>
                </a:cxnLst>
                <a:rect l="0" t="0" r="r" b="b"/>
                <a:pathLst>
                  <a:path w="100" h="170">
                    <a:moveTo>
                      <a:pt x="0" y="16"/>
                    </a:moveTo>
                    <a:lnTo>
                      <a:pt x="57" y="0"/>
                    </a:lnTo>
                    <a:lnTo>
                      <a:pt x="78" y="77"/>
                    </a:lnTo>
                    <a:lnTo>
                      <a:pt x="100" y="154"/>
                    </a:lnTo>
                    <a:lnTo>
                      <a:pt x="45" y="170"/>
                    </a:lnTo>
                    <a:lnTo>
                      <a:pt x="23" y="93"/>
                    </a:lnTo>
                    <a:lnTo>
                      <a:pt x="0" y="16"/>
                    </a:lnTo>
                    <a:close/>
                  </a:path>
                </a:pathLst>
              </a:custGeom>
              <a:solidFill>
                <a:srgbClr val="FF0000"/>
              </a:solidFill>
              <a:ln w="9525">
                <a:noFill/>
                <a:round/>
                <a:headEnd/>
                <a:tailEnd/>
              </a:ln>
            </p:spPr>
            <p:txBody>
              <a:bodyPr/>
              <a:lstStyle/>
              <a:p>
                <a:endParaRPr lang="ja-JP" altLang="en-US"/>
              </a:p>
            </p:txBody>
          </p:sp>
          <p:sp>
            <p:nvSpPr>
              <p:cNvPr id="1339" name="Freeform 1575"/>
              <p:cNvSpPr>
                <a:spLocks/>
              </p:cNvSpPr>
              <p:nvPr/>
            </p:nvSpPr>
            <p:spPr bwMode="auto">
              <a:xfrm>
                <a:off x="3361" y="2234"/>
                <a:ext cx="3" cy="10"/>
              </a:xfrm>
              <a:custGeom>
                <a:avLst/>
                <a:gdLst/>
                <a:ahLst/>
                <a:cxnLst>
                  <a:cxn ang="0">
                    <a:pos x="21" y="79"/>
                  </a:cxn>
                  <a:cxn ang="0">
                    <a:pos x="0" y="2"/>
                  </a:cxn>
                  <a:cxn ang="0">
                    <a:pos x="8" y="0"/>
                  </a:cxn>
                  <a:cxn ang="0">
                    <a:pos x="21" y="79"/>
                  </a:cxn>
                </a:cxnLst>
                <a:rect l="0" t="0" r="r" b="b"/>
                <a:pathLst>
                  <a:path w="21" h="79">
                    <a:moveTo>
                      <a:pt x="21" y="79"/>
                    </a:moveTo>
                    <a:lnTo>
                      <a:pt x="0" y="2"/>
                    </a:lnTo>
                    <a:lnTo>
                      <a:pt x="8" y="0"/>
                    </a:lnTo>
                    <a:lnTo>
                      <a:pt x="21" y="79"/>
                    </a:lnTo>
                    <a:close/>
                  </a:path>
                </a:pathLst>
              </a:custGeom>
              <a:solidFill>
                <a:srgbClr val="FF0000"/>
              </a:solidFill>
              <a:ln w="9525">
                <a:noFill/>
                <a:round/>
                <a:headEnd/>
                <a:tailEnd/>
              </a:ln>
            </p:spPr>
            <p:txBody>
              <a:bodyPr/>
              <a:lstStyle/>
              <a:p>
                <a:endParaRPr lang="ja-JP" altLang="en-US"/>
              </a:p>
            </p:txBody>
          </p:sp>
          <p:sp>
            <p:nvSpPr>
              <p:cNvPr id="1340" name="Freeform 1576"/>
              <p:cNvSpPr>
                <a:spLocks/>
              </p:cNvSpPr>
              <p:nvPr/>
            </p:nvSpPr>
            <p:spPr bwMode="auto">
              <a:xfrm>
                <a:off x="3363" y="2233"/>
                <a:ext cx="12" cy="21"/>
              </a:xfrm>
              <a:custGeom>
                <a:avLst/>
                <a:gdLst/>
                <a:ahLst/>
                <a:cxnLst>
                  <a:cxn ang="0">
                    <a:pos x="0" y="9"/>
                  </a:cxn>
                  <a:cxn ang="0">
                    <a:pos x="57" y="0"/>
                  </a:cxn>
                  <a:cxn ang="0">
                    <a:pos x="71" y="79"/>
                  </a:cxn>
                  <a:cxn ang="0">
                    <a:pos x="84" y="158"/>
                  </a:cxn>
                  <a:cxn ang="0">
                    <a:pos x="27" y="168"/>
                  </a:cxn>
                  <a:cxn ang="0">
                    <a:pos x="13" y="88"/>
                  </a:cxn>
                  <a:cxn ang="0">
                    <a:pos x="0" y="9"/>
                  </a:cxn>
                </a:cxnLst>
                <a:rect l="0" t="0" r="r" b="b"/>
                <a:pathLst>
                  <a:path w="84" h="168">
                    <a:moveTo>
                      <a:pt x="0" y="9"/>
                    </a:moveTo>
                    <a:lnTo>
                      <a:pt x="57" y="0"/>
                    </a:lnTo>
                    <a:lnTo>
                      <a:pt x="71" y="79"/>
                    </a:lnTo>
                    <a:lnTo>
                      <a:pt x="84" y="158"/>
                    </a:lnTo>
                    <a:lnTo>
                      <a:pt x="27" y="168"/>
                    </a:lnTo>
                    <a:lnTo>
                      <a:pt x="13" y="88"/>
                    </a:lnTo>
                    <a:lnTo>
                      <a:pt x="0" y="9"/>
                    </a:lnTo>
                    <a:close/>
                  </a:path>
                </a:pathLst>
              </a:custGeom>
              <a:solidFill>
                <a:srgbClr val="FF0000"/>
              </a:solidFill>
              <a:ln w="9525">
                <a:noFill/>
                <a:round/>
                <a:headEnd/>
                <a:tailEnd/>
              </a:ln>
            </p:spPr>
            <p:txBody>
              <a:bodyPr/>
              <a:lstStyle/>
              <a:p>
                <a:endParaRPr lang="ja-JP" altLang="en-US"/>
              </a:p>
            </p:txBody>
          </p:sp>
          <p:sp>
            <p:nvSpPr>
              <p:cNvPr id="1341" name="Freeform 1577"/>
              <p:cNvSpPr>
                <a:spLocks/>
              </p:cNvSpPr>
              <p:nvPr/>
            </p:nvSpPr>
            <p:spPr bwMode="auto">
              <a:xfrm>
                <a:off x="3371" y="2232"/>
                <a:ext cx="2" cy="10"/>
              </a:xfrm>
              <a:custGeom>
                <a:avLst/>
                <a:gdLst/>
                <a:ahLst/>
                <a:cxnLst>
                  <a:cxn ang="0">
                    <a:pos x="14" y="80"/>
                  </a:cxn>
                  <a:cxn ang="0">
                    <a:pos x="0" y="1"/>
                  </a:cxn>
                  <a:cxn ang="0">
                    <a:pos x="9" y="0"/>
                  </a:cxn>
                  <a:cxn ang="0">
                    <a:pos x="14" y="80"/>
                  </a:cxn>
                </a:cxnLst>
                <a:rect l="0" t="0" r="r" b="b"/>
                <a:pathLst>
                  <a:path w="14" h="80">
                    <a:moveTo>
                      <a:pt x="14" y="80"/>
                    </a:moveTo>
                    <a:lnTo>
                      <a:pt x="0" y="1"/>
                    </a:lnTo>
                    <a:lnTo>
                      <a:pt x="9" y="0"/>
                    </a:lnTo>
                    <a:lnTo>
                      <a:pt x="14" y="80"/>
                    </a:lnTo>
                    <a:close/>
                  </a:path>
                </a:pathLst>
              </a:custGeom>
              <a:solidFill>
                <a:srgbClr val="FF0000"/>
              </a:solidFill>
              <a:ln w="9525">
                <a:noFill/>
                <a:round/>
                <a:headEnd/>
                <a:tailEnd/>
              </a:ln>
            </p:spPr>
            <p:txBody>
              <a:bodyPr/>
              <a:lstStyle/>
              <a:p>
                <a:endParaRPr lang="ja-JP" altLang="en-US"/>
              </a:p>
            </p:txBody>
          </p:sp>
          <p:sp>
            <p:nvSpPr>
              <p:cNvPr id="1342" name="Freeform 1578"/>
              <p:cNvSpPr>
                <a:spLocks/>
              </p:cNvSpPr>
              <p:nvPr/>
            </p:nvSpPr>
            <p:spPr bwMode="auto">
              <a:xfrm>
                <a:off x="3372" y="2232"/>
                <a:ext cx="10" cy="21"/>
              </a:xfrm>
              <a:custGeom>
                <a:avLst/>
                <a:gdLst/>
                <a:ahLst/>
                <a:cxnLst>
                  <a:cxn ang="0">
                    <a:pos x="0" y="3"/>
                  </a:cxn>
                  <a:cxn ang="0">
                    <a:pos x="59" y="0"/>
                  </a:cxn>
                  <a:cxn ang="0">
                    <a:pos x="65" y="80"/>
                  </a:cxn>
                  <a:cxn ang="0">
                    <a:pos x="69" y="160"/>
                  </a:cxn>
                  <a:cxn ang="0">
                    <a:pos x="9" y="163"/>
                  </a:cxn>
                  <a:cxn ang="0">
                    <a:pos x="5" y="83"/>
                  </a:cxn>
                  <a:cxn ang="0">
                    <a:pos x="0" y="3"/>
                  </a:cxn>
                </a:cxnLst>
                <a:rect l="0" t="0" r="r" b="b"/>
                <a:pathLst>
                  <a:path w="69" h="163">
                    <a:moveTo>
                      <a:pt x="0" y="3"/>
                    </a:moveTo>
                    <a:lnTo>
                      <a:pt x="59" y="0"/>
                    </a:lnTo>
                    <a:lnTo>
                      <a:pt x="65" y="80"/>
                    </a:lnTo>
                    <a:lnTo>
                      <a:pt x="69" y="160"/>
                    </a:lnTo>
                    <a:lnTo>
                      <a:pt x="9" y="163"/>
                    </a:lnTo>
                    <a:lnTo>
                      <a:pt x="5" y="83"/>
                    </a:lnTo>
                    <a:lnTo>
                      <a:pt x="0" y="3"/>
                    </a:lnTo>
                    <a:close/>
                  </a:path>
                </a:pathLst>
              </a:custGeom>
              <a:solidFill>
                <a:srgbClr val="FF0000"/>
              </a:solidFill>
              <a:ln w="9525">
                <a:noFill/>
                <a:round/>
                <a:headEnd/>
                <a:tailEnd/>
              </a:ln>
            </p:spPr>
            <p:txBody>
              <a:bodyPr/>
              <a:lstStyle/>
              <a:p>
                <a:endParaRPr lang="ja-JP" altLang="en-US"/>
              </a:p>
            </p:txBody>
          </p:sp>
          <p:sp>
            <p:nvSpPr>
              <p:cNvPr id="1343" name="Freeform 1579"/>
              <p:cNvSpPr>
                <a:spLocks/>
              </p:cNvSpPr>
              <p:nvPr/>
            </p:nvSpPr>
            <p:spPr bwMode="auto">
              <a:xfrm>
                <a:off x="3380" y="2232"/>
                <a:ext cx="2" cy="10"/>
              </a:xfrm>
              <a:custGeom>
                <a:avLst/>
                <a:gdLst/>
                <a:ahLst/>
                <a:cxnLst>
                  <a:cxn ang="0">
                    <a:pos x="6" y="80"/>
                  </a:cxn>
                  <a:cxn ang="0">
                    <a:pos x="0" y="0"/>
                  </a:cxn>
                  <a:cxn ang="0">
                    <a:pos x="10" y="0"/>
                  </a:cxn>
                  <a:cxn ang="0">
                    <a:pos x="6" y="80"/>
                  </a:cxn>
                </a:cxnLst>
                <a:rect l="0" t="0" r="r" b="b"/>
                <a:pathLst>
                  <a:path w="10" h="80">
                    <a:moveTo>
                      <a:pt x="6" y="80"/>
                    </a:moveTo>
                    <a:lnTo>
                      <a:pt x="0" y="0"/>
                    </a:lnTo>
                    <a:lnTo>
                      <a:pt x="10" y="0"/>
                    </a:lnTo>
                    <a:lnTo>
                      <a:pt x="6" y="80"/>
                    </a:lnTo>
                    <a:close/>
                  </a:path>
                </a:pathLst>
              </a:custGeom>
              <a:solidFill>
                <a:srgbClr val="FF0000"/>
              </a:solidFill>
              <a:ln w="9525">
                <a:noFill/>
                <a:round/>
                <a:headEnd/>
                <a:tailEnd/>
              </a:ln>
            </p:spPr>
            <p:txBody>
              <a:bodyPr/>
              <a:lstStyle/>
              <a:p>
                <a:endParaRPr lang="ja-JP" altLang="en-US"/>
              </a:p>
            </p:txBody>
          </p:sp>
          <p:sp>
            <p:nvSpPr>
              <p:cNvPr id="1344" name="Freeform 1580"/>
              <p:cNvSpPr>
                <a:spLocks/>
              </p:cNvSpPr>
              <p:nvPr/>
            </p:nvSpPr>
            <p:spPr bwMode="auto">
              <a:xfrm>
                <a:off x="3380" y="2232"/>
                <a:ext cx="10" cy="21"/>
              </a:xfrm>
              <a:custGeom>
                <a:avLst/>
                <a:gdLst/>
                <a:ahLst/>
                <a:cxnLst>
                  <a:cxn ang="0">
                    <a:pos x="10" y="0"/>
                  </a:cxn>
                  <a:cxn ang="0">
                    <a:pos x="69" y="3"/>
                  </a:cxn>
                  <a:cxn ang="0">
                    <a:pos x="64" y="83"/>
                  </a:cxn>
                  <a:cxn ang="0">
                    <a:pos x="60" y="163"/>
                  </a:cxn>
                  <a:cxn ang="0">
                    <a:pos x="0" y="160"/>
                  </a:cxn>
                  <a:cxn ang="0">
                    <a:pos x="6" y="80"/>
                  </a:cxn>
                  <a:cxn ang="0">
                    <a:pos x="10" y="0"/>
                  </a:cxn>
                </a:cxnLst>
                <a:rect l="0" t="0" r="r" b="b"/>
                <a:pathLst>
                  <a:path w="69" h="163">
                    <a:moveTo>
                      <a:pt x="10" y="0"/>
                    </a:moveTo>
                    <a:lnTo>
                      <a:pt x="69" y="3"/>
                    </a:lnTo>
                    <a:lnTo>
                      <a:pt x="64" y="83"/>
                    </a:lnTo>
                    <a:lnTo>
                      <a:pt x="60" y="163"/>
                    </a:lnTo>
                    <a:lnTo>
                      <a:pt x="0" y="160"/>
                    </a:lnTo>
                    <a:lnTo>
                      <a:pt x="6" y="80"/>
                    </a:lnTo>
                    <a:lnTo>
                      <a:pt x="10" y="0"/>
                    </a:lnTo>
                    <a:close/>
                  </a:path>
                </a:pathLst>
              </a:custGeom>
              <a:solidFill>
                <a:srgbClr val="FF0000"/>
              </a:solidFill>
              <a:ln w="9525">
                <a:noFill/>
                <a:round/>
                <a:headEnd/>
                <a:tailEnd/>
              </a:ln>
            </p:spPr>
            <p:txBody>
              <a:bodyPr/>
              <a:lstStyle/>
              <a:p>
                <a:endParaRPr lang="ja-JP" altLang="en-US"/>
              </a:p>
            </p:txBody>
          </p:sp>
          <p:sp>
            <p:nvSpPr>
              <p:cNvPr id="1345" name="Freeform 1581"/>
              <p:cNvSpPr>
                <a:spLocks/>
              </p:cNvSpPr>
              <p:nvPr/>
            </p:nvSpPr>
            <p:spPr bwMode="auto">
              <a:xfrm>
                <a:off x="3390" y="2232"/>
                <a:ext cx="2" cy="10"/>
              </a:xfrm>
              <a:custGeom>
                <a:avLst/>
                <a:gdLst/>
                <a:ahLst/>
                <a:cxnLst>
                  <a:cxn ang="0">
                    <a:pos x="0" y="80"/>
                  </a:cxn>
                  <a:cxn ang="0">
                    <a:pos x="5" y="0"/>
                  </a:cxn>
                  <a:cxn ang="0">
                    <a:pos x="14" y="1"/>
                  </a:cxn>
                  <a:cxn ang="0">
                    <a:pos x="0" y="80"/>
                  </a:cxn>
                </a:cxnLst>
                <a:rect l="0" t="0" r="r" b="b"/>
                <a:pathLst>
                  <a:path w="14" h="80">
                    <a:moveTo>
                      <a:pt x="0" y="80"/>
                    </a:moveTo>
                    <a:lnTo>
                      <a:pt x="5" y="0"/>
                    </a:lnTo>
                    <a:lnTo>
                      <a:pt x="14" y="1"/>
                    </a:lnTo>
                    <a:lnTo>
                      <a:pt x="0" y="80"/>
                    </a:lnTo>
                    <a:close/>
                  </a:path>
                </a:pathLst>
              </a:custGeom>
              <a:solidFill>
                <a:srgbClr val="FF0000"/>
              </a:solidFill>
              <a:ln w="9525">
                <a:noFill/>
                <a:round/>
                <a:headEnd/>
                <a:tailEnd/>
              </a:ln>
            </p:spPr>
            <p:txBody>
              <a:bodyPr/>
              <a:lstStyle/>
              <a:p>
                <a:endParaRPr lang="ja-JP" altLang="en-US"/>
              </a:p>
            </p:txBody>
          </p:sp>
          <p:sp>
            <p:nvSpPr>
              <p:cNvPr id="1346" name="Freeform 1582"/>
              <p:cNvSpPr>
                <a:spLocks/>
              </p:cNvSpPr>
              <p:nvPr/>
            </p:nvSpPr>
            <p:spPr bwMode="auto">
              <a:xfrm>
                <a:off x="3388" y="2233"/>
                <a:ext cx="12" cy="21"/>
              </a:xfrm>
              <a:custGeom>
                <a:avLst/>
                <a:gdLst/>
                <a:ahLst/>
                <a:cxnLst>
                  <a:cxn ang="0">
                    <a:pos x="27" y="0"/>
                  </a:cxn>
                  <a:cxn ang="0">
                    <a:pos x="84" y="9"/>
                  </a:cxn>
                  <a:cxn ang="0">
                    <a:pos x="72" y="88"/>
                  </a:cxn>
                  <a:cxn ang="0">
                    <a:pos x="58" y="168"/>
                  </a:cxn>
                  <a:cxn ang="0">
                    <a:pos x="0" y="158"/>
                  </a:cxn>
                  <a:cxn ang="0">
                    <a:pos x="13" y="79"/>
                  </a:cxn>
                  <a:cxn ang="0">
                    <a:pos x="27" y="0"/>
                  </a:cxn>
                </a:cxnLst>
                <a:rect l="0" t="0" r="r" b="b"/>
                <a:pathLst>
                  <a:path w="84" h="168">
                    <a:moveTo>
                      <a:pt x="27" y="0"/>
                    </a:moveTo>
                    <a:lnTo>
                      <a:pt x="84" y="9"/>
                    </a:lnTo>
                    <a:lnTo>
                      <a:pt x="72" y="88"/>
                    </a:lnTo>
                    <a:lnTo>
                      <a:pt x="58" y="168"/>
                    </a:lnTo>
                    <a:lnTo>
                      <a:pt x="0" y="158"/>
                    </a:lnTo>
                    <a:lnTo>
                      <a:pt x="13" y="79"/>
                    </a:lnTo>
                    <a:lnTo>
                      <a:pt x="27" y="0"/>
                    </a:lnTo>
                    <a:close/>
                  </a:path>
                </a:pathLst>
              </a:custGeom>
              <a:solidFill>
                <a:srgbClr val="FF0000"/>
              </a:solidFill>
              <a:ln w="9525">
                <a:noFill/>
                <a:round/>
                <a:headEnd/>
                <a:tailEnd/>
              </a:ln>
            </p:spPr>
            <p:txBody>
              <a:bodyPr/>
              <a:lstStyle/>
              <a:p>
                <a:endParaRPr lang="ja-JP" altLang="en-US"/>
              </a:p>
            </p:txBody>
          </p:sp>
          <p:sp>
            <p:nvSpPr>
              <p:cNvPr id="1347" name="Freeform 1583"/>
              <p:cNvSpPr>
                <a:spLocks/>
              </p:cNvSpPr>
              <p:nvPr/>
            </p:nvSpPr>
            <p:spPr bwMode="auto">
              <a:xfrm>
                <a:off x="3398" y="2234"/>
                <a:ext cx="3" cy="10"/>
              </a:xfrm>
              <a:custGeom>
                <a:avLst/>
                <a:gdLst/>
                <a:ahLst/>
                <a:cxnLst>
                  <a:cxn ang="0">
                    <a:pos x="0" y="79"/>
                  </a:cxn>
                  <a:cxn ang="0">
                    <a:pos x="12" y="0"/>
                  </a:cxn>
                  <a:cxn ang="0">
                    <a:pos x="21" y="2"/>
                  </a:cxn>
                  <a:cxn ang="0">
                    <a:pos x="0" y="79"/>
                  </a:cxn>
                </a:cxnLst>
                <a:rect l="0" t="0" r="r" b="b"/>
                <a:pathLst>
                  <a:path w="21" h="79">
                    <a:moveTo>
                      <a:pt x="0" y="79"/>
                    </a:moveTo>
                    <a:lnTo>
                      <a:pt x="12" y="0"/>
                    </a:lnTo>
                    <a:lnTo>
                      <a:pt x="21" y="2"/>
                    </a:lnTo>
                    <a:lnTo>
                      <a:pt x="0" y="79"/>
                    </a:lnTo>
                    <a:close/>
                  </a:path>
                </a:pathLst>
              </a:custGeom>
              <a:solidFill>
                <a:srgbClr val="FF0000"/>
              </a:solidFill>
              <a:ln w="9525">
                <a:noFill/>
                <a:round/>
                <a:headEnd/>
                <a:tailEnd/>
              </a:ln>
            </p:spPr>
            <p:txBody>
              <a:bodyPr/>
              <a:lstStyle/>
              <a:p>
                <a:endParaRPr lang="ja-JP" altLang="en-US"/>
              </a:p>
            </p:txBody>
          </p:sp>
          <p:sp>
            <p:nvSpPr>
              <p:cNvPr id="1348" name="Freeform 1584"/>
              <p:cNvSpPr>
                <a:spLocks/>
              </p:cNvSpPr>
              <p:nvPr/>
            </p:nvSpPr>
            <p:spPr bwMode="auto">
              <a:xfrm>
                <a:off x="3395" y="2234"/>
                <a:ext cx="14" cy="21"/>
              </a:xfrm>
              <a:custGeom>
                <a:avLst/>
                <a:gdLst/>
                <a:ahLst/>
                <a:cxnLst>
                  <a:cxn ang="0">
                    <a:pos x="44" y="0"/>
                  </a:cxn>
                  <a:cxn ang="0">
                    <a:pos x="100" y="16"/>
                  </a:cxn>
                  <a:cxn ang="0">
                    <a:pos x="78" y="93"/>
                  </a:cxn>
                  <a:cxn ang="0">
                    <a:pos x="55" y="170"/>
                  </a:cxn>
                  <a:cxn ang="0">
                    <a:pos x="0" y="154"/>
                  </a:cxn>
                  <a:cxn ang="0">
                    <a:pos x="23" y="77"/>
                  </a:cxn>
                  <a:cxn ang="0">
                    <a:pos x="44" y="0"/>
                  </a:cxn>
                </a:cxnLst>
                <a:rect l="0" t="0" r="r" b="b"/>
                <a:pathLst>
                  <a:path w="100" h="170">
                    <a:moveTo>
                      <a:pt x="44" y="0"/>
                    </a:moveTo>
                    <a:lnTo>
                      <a:pt x="100" y="16"/>
                    </a:lnTo>
                    <a:lnTo>
                      <a:pt x="78" y="93"/>
                    </a:lnTo>
                    <a:lnTo>
                      <a:pt x="55" y="170"/>
                    </a:lnTo>
                    <a:lnTo>
                      <a:pt x="0" y="154"/>
                    </a:lnTo>
                    <a:lnTo>
                      <a:pt x="23" y="77"/>
                    </a:lnTo>
                    <a:lnTo>
                      <a:pt x="44" y="0"/>
                    </a:lnTo>
                    <a:close/>
                  </a:path>
                </a:pathLst>
              </a:custGeom>
              <a:solidFill>
                <a:srgbClr val="FF0000"/>
              </a:solidFill>
              <a:ln w="9525">
                <a:noFill/>
                <a:round/>
                <a:headEnd/>
                <a:tailEnd/>
              </a:ln>
            </p:spPr>
            <p:txBody>
              <a:bodyPr/>
              <a:lstStyle/>
              <a:p>
                <a:endParaRPr lang="ja-JP" altLang="en-US"/>
              </a:p>
            </p:txBody>
          </p:sp>
          <p:sp>
            <p:nvSpPr>
              <p:cNvPr id="1349" name="Freeform 1585"/>
              <p:cNvSpPr>
                <a:spLocks/>
              </p:cNvSpPr>
              <p:nvPr/>
            </p:nvSpPr>
            <p:spPr bwMode="auto">
              <a:xfrm>
                <a:off x="3406" y="2236"/>
                <a:ext cx="4" cy="10"/>
              </a:xfrm>
              <a:custGeom>
                <a:avLst/>
                <a:gdLst/>
                <a:ahLst/>
                <a:cxnLst>
                  <a:cxn ang="0">
                    <a:pos x="0" y="77"/>
                  </a:cxn>
                  <a:cxn ang="0">
                    <a:pos x="22" y="0"/>
                  </a:cxn>
                  <a:cxn ang="0">
                    <a:pos x="30" y="2"/>
                  </a:cxn>
                  <a:cxn ang="0">
                    <a:pos x="0" y="77"/>
                  </a:cxn>
                </a:cxnLst>
                <a:rect l="0" t="0" r="r" b="b"/>
                <a:pathLst>
                  <a:path w="30" h="77">
                    <a:moveTo>
                      <a:pt x="0" y="77"/>
                    </a:moveTo>
                    <a:lnTo>
                      <a:pt x="22" y="0"/>
                    </a:lnTo>
                    <a:lnTo>
                      <a:pt x="30" y="2"/>
                    </a:lnTo>
                    <a:lnTo>
                      <a:pt x="0" y="77"/>
                    </a:lnTo>
                    <a:close/>
                  </a:path>
                </a:pathLst>
              </a:custGeom>
              <a:solidFill>
                <a:srgbClr val="FF0000"/>
              </a:solidFill>
              <a:ln w="9525">
                <a:noFill/>
                <a:round/>
                <a:headEnd/>
                <a:tailEnd/>
              </a:ln>
            </p:spPr>
            <p:txBody>
              <a:bodyPr/>
              <a:lstStyle/>
              <a:p>
                <a:endParaRPr lang="ja-JP" altLang="en-US"/>
              </a:p>
            </p:txBody>
          </p:sp>
          <p:sp>
            <p:nvSpPr>
              <p:cNvPr id="1350" name="Freeform 1586"/>
              <p:cNvSpPr>
                <a:spLocks/>
              </p:cNvSpPr>
              <p:nvPr/>
            </p:nvSpPr>
            <p:spPr bwMode="auto">
              <a:xfrm>
                <a:off x="3402" y="2236"/>
                <a:ext cx="16" cy="22"/>
              </a:xfrm>
              <a:custGeom>
                <a:avLst/>
                <a:gdLst/>
                <a:ahLst/>
                <a:cxnLst>
                  <a:cxn ang="0">
                    <a:pos x="60" y="0"/>
                  </a:cxn>
                  <a:cxn ang="0">
                    <a:pos x="114" y="22"/>
                  </a:cxn>
                  <a:cxn ang="0">
                    <a:pos x="83" y="96"/>
                  </a:cxn>
                  <a:cxn ang="0">
                    <a:pos x="53" y="171"/>
                  </a:cxn>
                  <a:cxn ang="0">
                    <a:pos x="0" y="149"/>
                  </a:cxn>
                  <a:cxn ang="0">
                    <a:pos x="30" y="75"/>
                  </a:cxn>
                  <a:cxn ang="0">
                    <a:pos x="60" y="0"/>
                  </a:cxn>
                </a:cxnLst>
                <a:rect l="0" t="0" r="r" b="b"/>
                <a:pathLst>
                  <a:path w="114" h="171">
                    <a:moveTo>
                      <a:pt x="60" y="0"/>
                    </a:moveTo>
                    <a:lnTo>
                      <a:pt x="114" y="22"/>
                    </a:lnTo>
                    <a:lnTo>
                      <a:pt x="83" y="96"/>
                    </a:lnTo>
                    <a:lnTo>
                      <a:pt x="53" y="171"/>
                    </a:lnTo>
                    <a:lnTo>
                      <a:pt x="0" y="149"/>
                    </a:lnTo>
                    <a:lnTo>
                      <a:pt x="30" y="75"/>
                    </a:lnTo>
                    <a:lnTo>
                      <a:pt x="60" y="0"/>
                    </a:lnTo>
                    <a:close/>
                  </a:path>
                </a:pathLst>
              </a:custGeom>
              <a:solidFill>
                <a:srgbClr val="FF0000"/>
              </a:solidFill>
              <a:ln w="9525">
                <a:noFill/>
                <a:round/>
                <a:headEnd/>
                <a:tailEnd/>
              </a:ln>
            </p:spPr>
            <p:txBody>
              <a:bodyPr/>
              <a:lstStyle/>
              <a:p>
                <a:endParaRPr lang="ja-JP" altLang="en-US"/>
              </a:p>
            </p:txBody>
          </p:sp>
          <p:sp>
            <p:nvSpPr>
              <p:cNvPr id="1351" name="Freeform 1587"/>
              <p:cNvSpPr>
                <a:spLocks/>
              </p:cNvSpPr>
              <p:nvPr/>
            </p:nvSpPr>
            <p:spPr bwMode="auto">
              <a:xfrm>
                <a:off x="3413" y="2239"/>
                <a:ext cx="6" cy="9"/>
              </a:xfrm>
              <a:custGeom>
                <a:avLst/>
                <a:gdLst/>
                <a:ahLst/>
                <a:cxnLst>
                  <a:cxn ang="0">
                    <a:pos x="0" y="74"/>
                  </a:cxn>
                  <a:cxn ang="0">
                    <a:pos x="31" y="0"/>
                  </a:cxn>
                  <a:cxn ang="0">
                    <a:pos x="38" y="4"/>
                  </a:cxn>
                  <a:cxn ang="0">
                    <a:pos x="0" y="74"/>
                  </a:cxn>
                </a:cxnLst>
                <a:rect l="0" t="0" r="r" b="b"/>
                <a:pathLst>
                  <a:path w="38" h="74">
                    <a:moveTo>
                      <a:pt x="0" y="74"/>
                    </a:moveTo>
                    <a:lnTo>
                      <a:pt x="31" y="0"/>
                    </a:lnTo>
                    <a:lnTo>
                      <a:pt x="38" y="4"/>
                    </a:lnTo>
                    <a:lnTo>
                      <a:pt x="0" y="74"/>
                    </a:lnTo>
                    <a:close/>
                  </a:path>
                </a:pathLst>
              </a:custGeom>
              <a:solidFill>
                <a:srgbClr val="FF0000"/>
              </a:solidFill>
              <a:ln w="9525">
                <a:noFill/>
                <a:round/>
                <a:headEnd/>
                <a:tailEnd/>
              </a:ln>
            </p:spPr>
            <p:txBody>
              <a:bodyPr/>
              <a:lstStyle/>
              <a:p>
                <a:endParaRPr lang="ja-JP" altLang="en-US"/>
              </a:p>
            </p:txBody>
          </p:sp>
          <p:sp>
            <p:nvSpPr>
              <p:cNvPr id="1352" name="Freeform 1588"/>
              <p:cNvSpPr>
                <a:spLocks/>
              </p:cNvSpPr>
              <p:nvPr/>
            </p:nvSpPr>
            <p:spPr bwMode="auto">
              <a:xfrm>
                <a:off x="3408" y="2239"/>
                <a:ext cx="18" cy="22"/>
              </a:xfrm>
              <a:custGeom>
                <a:avLst/>
                <a:gdLst/>
                <a:ahLst/>
                <a:cxnLst>
                  <a:cxn ang="0">
                    <a:pos x="75" y="0"/>
                  </a:cxn>
                  <a:cxn ang="0">
                    <a:pos x="126" y="26"/>
                  </a:cxn>
                  <a:cxn ang="0">
                    <a:pos x="88" y="97"/>
                  </a:cxn>
                  <a:cxn ang="0">
                    <a:pos x="50" y="168"/>
                  </a:cxn>
                  <a:cxn ang="0">
                    <a:pos x="0" y="141"/>
                  </a:cxn>
                  <a:cxn ang="0">
                    <a:pos x="37" y="70"/>
                  </a:cxn>
                  <a:cxn ang="0">
                    <a:pos x="75" y="0"/>
                  </a:cxn>
                </a:cxnLst>
                <a:rect l="0" t="0" r="r" b="b"/>
                <a:pathLst>
                  <a:path w="126" h="168">
                    <a:moveTo>
                      <a:pt x="75" y="0"/>
                    </a:moveTo>
                    <a:lnTo>
                      <a:pt x="126" y="26"/>
                    </a:lnTo>
                    <a:lnTo>
                      <a:pt x="88" y="97"/>
                    </a:lnTo>
                    <a:lnTo>
                      <a:pt x="50" y="168"/>
                    </a:lnTo>
                    <a:lnTo>
                      <a:pt x="0" y="141"/>
                    </a:lnTo>
                    <a:lnTo>
                      <a:pt x="37" y="70"/>
                    </a:lnTo>
                    <a:lnTo>
                      <a:pt x="75" y="0"/>
                    </a:lnTo>
                    <a:close/>
                  </a:path>
                </a:pathLst>
              </a:custGeom>
              <a:solidFill>
                <a:srgbClr val="FF0000"/>
              </a:solidFill>
              <a:ln w="9525">
                <a:noFill/>
                <a:round/>
                <a:headEnd/>
                <a:tailEnd/>
              </a:ln>
            </p:spPr>
            <p:txBody>
              <a:bodyPr/>
              <a:lstStyle/>
              <a:p>
                <a:endParaRPr lang="ja-JP" altLang="en-US"/>
              </a:p>
            </p:txBody>
          </p:sp>
          <p:sp>
            <p:nvSpPr>
              <p:cNvPr id="1353" name="Freeform 1589"/>
              <p:cNvSpPr>
                <a:spLocks/>
              </p:cNvSpPr>
              <p:nvPr/>
            </p:nvSpPr>
            <p:spPr bwMode="auto">
              <a:xfrm>
                <a:off x="3421" y="2243"/>
                <a:ext cx="6" cy="9"/>
              </a:xfrm>
              <a:custGeom>
                <a:avLst/>
                <a:gdLst/>
                <a:ahLst/>
                <a:cxnLst>
                  <a:cxn ang="0">
                    <a:pos x="0" y="71"/>
                  </a:cxn>
                  <a:cxn ang="0">
                    <a:pos x="38" y="0"/>
                  </a:cxn>
                  <a:cxn ang="0">
                    <a:pos x="45" y="4"/>
                  </a:cxn>
                  <a:cxn ang="0">
                    <a:pos x="0" y="71"/>
                  </a:cxn>
                </a:cxnLst>
                <a:rect l="0" t="0" r="r" b="b"/>
                <a:pathLst>
                  <a:path w="45" h="71">
                    <a:moveTo>
                      <a:pt x="0" y="71"/>
                    </a:moveTo>
                    <a:lnTo>
                      <a:pt x="38" y="0"/>
                    </a:lnTo>
                    <a:lnTo>
                      <a:pt x="45" y="4"/>
                    </a:lnTo>
                    <a:lnTo>
                      <a:pt x="0" y="71"/>
                    </a:lnTo>
                    <a:close/>
                  </a:path>
                </a:pathLst>
              </a:custGeom>
              <a:solidFill>
                <a:srgbClr val="FF0000"/>
              </a:solidFill>
              <a:ln w="9525">
                <a:noFill/>
                <a:round/>
                <a:headEnd/>
                <a:tailEnd/>
              </a:ln>
            </p:spPr>
            <p:txBody>
              <a:bodyPr/>
              <a:lstStyle/>
              <a:p>
                <a:endParaRPr lang="ja-JP" altLang="en-US"/>
              </a:p>
            </p:txBody>
          </p:sp>
          <p:sp>
            <p:nvSpPr>
              <p:cNvPr id="1354" name="Freeform 1590"/>
              <p:cNvSpPr>
                <a:spLocks/>
              </p:cNvSpPr>
              <p:nvPr/>
            </p:nvSpPr>
            <p:spPr bwMode="auto">
              <a:xfrm>
                <a:off x="3414" y="2243"/>
                <a:ext cx="20" cy="21"/>
              </a:xfrm>
              <a:custGeom>
                <a:avLst/>
                <a:gdLst/>
                <a:ahLst/>
                <a:cxnLst>
                  <a:cxn ang="0">
                    <a:pos x="90" y="0"/>
                  </a:cxn>
                  <a:cxn ang="0">
                    <a:pos x="137" y="32"/>
                  </a:cxn>
                  <a:cxn ang="0">
                    <a:pos x="93" y="98"/>
                  </a:cxn>
                  <a:cxn ang="0">
                    <a:pos x="48" y="166"/>
                  </a:cxn>
                  <a:cxn ang="0">
                    <a:pos x="0" y="134"/>
                  </a:cxn>
                  <a:cxn ang="0">
                    <a:pos x="45" y="67"/>
                  </a:cxn>
                  <a:cxn ang="0">
                    <a:pos x="90" y="0"/>
                  </a:cxn>
                </a:cxnLst>
                <a:rect l="0" t="0" r="r" b="b"/>
                <a:pathLst>
                  <a:path w="137" h="166">
                    <a:moveTo>
                      <a:pt x="90" y="0"/>
                    </a:moveTo>
                    <a:lnTo>
                      <a:pt x="137" y="32"/>
                    </a:lnTo>
                    <a:lnTo>
                      <a:pt x="93" y="98"/>
                    </a:lnTo>
                    <a:lnTo>
                      <a:pt x="48" y="166"/>
                    </a:lnTo>
                    <a:lnTo>
                      <a:pt x="0" y="134"/>
                    </a:lnTo>
                    <a:lnTo>
                      <a:pt x="45" y="67"/>
                    </a:lnTo>
                    <a:lnTo>
                      <a:pt x="90" y="0"/>
                    </a:lnTo>
                    <a:close/>
                  </a:path>
                </a:pathLst>
              </a:custGeom>
              <a:solidFill>
                <a:srgbClr val="FF0000"/>
              </a:solidFill>
              <a:ln w="9525">
                <a:noFill/>
                <a:round/>
                <a:headEnd/>
                <a:tailEnd/>
              </a:ln>
            </p:spPr>
            <p:txBody>
              <a:bodyPr/>
              <a:lstStyle/>
              <a:p>
                <a:endParaRPr lang="ja-JP" altLang="en-US"/>
              </a:p>
            </p:txBody>
          </p:sp>
          <p:sp>
            <p:nvSpPr>
              <p:cNvPr id="1355" name="Freeform 1591"/>
              <p:cNvSpPr>
                <a:spLocks/>
              </p:cNvSpPr>
              <p:nvPr/>
            </p:nvSpPr>
            <p:spPr bwMode="auto">
              <a:xfrm>
                <a:off x="3428" y="2247"/>
                <a:ext cx="7" cy="9"/>
              </a:xfrm>
              <a:custGeom>
                <a:avLst/>
                <a:gdLst/>
                <a:ahLst/>
                <a:cxnLst>
                  <a:cxn ang="0">
                    <a:pos x="0" y="66"/>
                  </a:cxn>
                  <a:cxn ang="0">
                    <a:pos x="44" y="0"/>
                  </a:cxn>
                  <a:cxn ang="0">
                    <a:pos x="51" y="5"/>
                  </a:cxn>
                  <a:cxn ang="0">
                    <a:pos x="0" y="66"/>
                  </a:cxn>
                </a:cxnLst>
                <a:rect l="0" t="0" r="r" b="b"/>
                <a:pathLst>
                  <a:path w="51" h="66">
                    <a:moveTo>
                      <a:pt x="0" y="66"/>
                    </a:moveTo>
                    <a:lnTo>
                      <a:pt x="44" y="0"/>
                    </a:lnTo>
                    <a:lnTo>
                      <a:pt x="51" y="5"/>
                    </a:lnTo>
                    <a:lnTo>
                      <a:pt x="0" y="66"/>
                    </a:lnTo>
                    <a:close/>
                  </a:path>
                </a:pathLst>
              </a:custGeom>
              <a:solidFill>
                <a:srgbClr val="FF0000"/>
              </a:solidFill>
              <a:ln w="9525">
                <a:noFill/>
                <a:round/>
                <a:headEnd/>
                <a:tailEnd/>
              </a:ln>
            </p:spPr>
            <p:txBody>
              <a:bodyPr/>
              <a:lstStyle/>
              <a:p>
                <a:endParaRPr lang="ja-JP" altLang="en-US"/>
              </a:p>
            </p:txBody>
          </p:sp>
          <p:sp>
            <p:nvSpPr>
              <p:cNvPr id="1356" name="Freeform 1592"/>
              <p:cNvSpPr>
                <a:spLocks/>
              </p:cNvSpPr>
              <p:nvPr/>
            </p:nvSpPr>
            <p:spPr bwMode="auto">
              <a:xfrm>
                <a:off x="3420" y="2248"/>
                <a:ext cx="21" cy="20"/>
              </a:xfrm>
              <a:custGeom>
                <a:avLst/>
                <a:gdLst/>
                <a:ahLst/>
                <a:cxnLst>
                  <a:cxn ang="0">
                    <a:pos x="102" y="0"/>
                  </a:cxn>
                  <a:cxn ang="0">
                    <a:pos x="146" y="36"/>
                  </a:cxn>
                  <a:cxn ang="0">
                    <a:pos x="95" y="98"/>
                  </a:cxn>
                  <a:cxn ang="0">
                    <a:pos x="44" y="161"/>
                  </a:cxn>
                  <a:cxn ang="0">
                    <a:pos x="0" y="124"/>
                  </a:cxn>
                  <a:cxn ang="0">
                    <a:pos x="51" y="61"/>
                  </a:cxn>
                  <a:cxn ang="0">
                    <a:pos x="102" y="0"/>
                  </a:cxn>
                </a:cxnLst>
                <a:rect l="0" t="0" r="r" b="b"/>
                <a:pathLst>
                  <a:path w="146" h="161">
                    <a:moveTo>
                      <a:pt x="102" y="0"/>
                    </a:moveTo>
                    <a:lnTo>
                      <a:pt x="146" y="36"/>
                    </a:lnTo>
                    <a:lnTo>
                      <a:pt x="95" y="98"/>
                    </a:lnTo>
                    <a:lnTo>
                      <a:pt x="44" y="161"/>
                    </a:lnTo>
                    <a:lnTo>
                      <a:pt x="0" y="124"/>
                    </a:lnTo>
                    <a:lnTo>
                      <a:pt x="51" y="61"/>
                    </a:lnTo>
                    <a:lnTo>
                      <a:pt x="102" y="0"/>
                    </a:lnTo>
                    <a:close/>
                  </a:path>
                </a:pathLst>
              </a:custGeom>
              <a:solidFill>
                <a:srgbClr val="FF0000"/>
              </a:solidFill>
              <a:ln w="9525">
                <a:noFill/>
                <a:round/>
                <a:headEnd/>
                <a:tailEnd/>
              </a:ln>
            </p:spPr>
            <p:txBody>
              <a:bodyPr/>
              <a:lstStyle/>
              <a:p>
                <a:endParaRPr lang="ja-JP" altLang="en-US"/>
              </a:p>
            </p:txBody>
          </p:sp>
          <p:sp>
            <p:nvSpPr>
              <p:cNvPr id="1357" name="Freeform 1593"/>
              <p:cNvSpPr>
                <a:spLocks/>
              </p:cNvSpPr>
              <p:nvPr/>
            </p:nvSpPr>
            <p:spPr bwMode="auto">
              <a:xfrm>
                <a:off x="3434" y="2252"/>
                <a:ext cx="8" cy="8"/>
              </a:xfrm>
              <a:custGeom>
                <a:avLst/>
                <a:gdLst/>
                <a:ahLst/>
                <a:cxnLst>
                  <a:cxn ang="0">
                    <a:pos x="0" y="62"/>
                  </a:cxn>
                  <a:cxn ang="0">
                    <a:pos x="51" y="0"/>
                  </a:cxn>
                  <a:cxn ang="0">
                    <a:pos x="58" y="5"/>
                  </a:cxn>
                  <a:cxn ang="0">
                    <a:pos x="0" y="62"/>
                  </a:cxn>
                </a:cxnLst>
                <a:rect l="0" t="0" r="r" b="b"/>
                <a:pathLst>
                  <a:path w="58" h="62">
                    <a:moveTo>
                      <a:pt x="0" y="62"/>
                    </a:moveTo>
                    <a:lnTo>
                      <a:pt x="51" y="0"/>
                    </a:lnTo>
                    <a:lnTo>
                      <a:pt x="58" y="5"/>
                    </a:lnTo>
                    <a:lnTo>
                      <a:pt x="0" y="62"/>
                    </a:lnTo>
                    <a:close/>
                  </a:path>
                </a:pathLst>
              </a:custGeom>
              <a:solidFill>
                <a:srgbClr val="FF0000"/>
              </a:solidFill>
              <a:ln w="9525">
                <a:noFill/>
                <a:round/>
                <a:headEnd/>
                <a:tailEnd/>
              </a:ln>
            </p:spPr>
            <p:txBody>
              <a:bodyPr/>
              <a:lstStyle/>
              <a:p>
                <a:endParaRPr lang="ja-JP" altLang="en-US"/>
              </a:p>
            </p:txBody>
          </p:sp>
          <p:sp>
            <p:nvSpPr>
              <p:cNvPr id="1358" name="Freeform 1594"/>
              <p:cNvSpPr>
                <a:spLocks/>
              </p:cNvSpPr>
              <p:nvPr/>
            </p:nvSpPr>
            <p:spPr bwMode="auto">
              <a:xfrm>
                <a:off x="3426" y="2253"/>
                <a:ext cx="22" cy="19"/>
              </a:xfrm>
              <a:custGeom>
                <a:avLst/>
                <a:gdLst/>
                <a:ahLst/>
                <a:cxnLst>
                  <a:cxn ang="0">
                    <a:pos x="115" y="0"/>
                  </a:cxn>
                  <a:cxn ang="0">
                    <a:pos x="156" y="41"/>
                  </a:cxn>
                  <a:cxn ang="0">
                    <a:pos x="99" y="98"/>
                  </a:cxn>
                  <a:cxn ang="0">
                    <a:pos x="41" y="155"/>
                  </a:cxn>
                  <a:cxn ang="0">
                    <a:pos x="0" y="114"/>
                  </a:cxn>
                  <a:cxn ang="0">
                    <a:pos x="57" y="57"/>
                  </a:cxn>
                  <a:cxn ang="0">
                    <a:pos x="115" y="0"/>
                  </a:cxn>
                </a:cxnLst>
                <a:rect l="0" t="0" r="r" b="b"/>
                <a:pathLst>
                  <a:path w="156" h="155">
                    <a:moveTo>
                      <a:pt x="115" y="0"/>
                    </a:moveTo>
                    <a:lnTo>
                      <a:pt x="156" y="41"/>
                    </a:lnTo>
                    <a:lnTo>
                      <a:pt x="99" y="98"/>
                    </a:lnTo>
                    <a:lnTo>
                      <a:pt x="41" y="155"/>
                    </a:lnTo>
                    <a:lnTo>
                      <a:pt x="0" y="114"/>
                    </a:lnTo>
                    <a:lnTo>
                      <a:pt x="57" y="57"/>
                    </a:lnTo>
                    <a:lnTo>
                      <a:pt x="115" y="0"/>
                    </a:lnTo>
                    <a:close/>
                  </a:path>
                </a:pathLst>
              </a:custGeom>
              <a:solidFill>
                <a:srgbClr val="FF0000"/>
              </a:solidFill>
              <a:ln w="9525">
                <a:noFill/>
                <a:round/>
                <a:headEnd/>
                <a:tailEnd/>
              </a:ln>
            </p:spPr>
            <p:txBody>
              <a:bodyPr/>
              <a:lstStyle/>
              <a:p>
                <a:endParaRPr lang="ja-JP" altLang="en-US"/>
              </a:p>
            </p:txBody>
          </p:sp>
          <p:sp>
            <p:nvSpPr>
              <p:cNvPr id="1359" name="Freeform 1595"/>
              <p:cNvSpPr>
                <a:spLocks/>
              </p:cNvSpPr>
              <p:nvPr/>
            </p:nvSpPr>
            <p:spPr bwMode="auto">
              <a:xfrm>
                <a:off x="3440" y="2258"/>
                <a:ext cx="9" cy="7"/>
              </a:xfrm>
              <a:custGeom>
                <a:avLst/>
                <a:gdLst/>
                <a:ahLst/>
                <a:cxnLst>
                  <a:cxn ang="0">
                    <a:pos x="0" y="57"/>
                  </a:cxn>
                  <a:cxn ang="0">
                    <a:pos x="57" y="0"/>
                  </a:cxn>
                  <a:cxn ang="0">
                    <a:pos x="61" y="6"/>
                  </a:cxn>
                  <a:cxn ang="0">
                    <a:pos x="0" y="57"/>
                  </a:cxn>
                </a:cxnLst>
                <a:rect l="0" t="0" r="r" b="b"/>
                <a:pathLst>
                  <a:path w="61" h="57">
                    <a:moveTo>
                      <a:pt x="0" y="57"/>
                    </a:moveTo>
                    <a:lnTo>
                      <a:pt x="57" y="0"/>
                    </a:lnTo>
                    <a:lnTo>
                      <a:pt x="61" y="6"/>
                    </a:lnTo>
                    <a:lnTo>
                      <a:pt x="0" y="57"/>
                    </a:lnTo>
                    <a:close/>
                  </a:path>
                </a:pathLst>
              </a:custGeom>
              <a:solidFill>
                <a:srgbClr val="FF0000"/>
              </a:solidFill>
              <a:ln w="9525">
                <a:noFill/>
                <a:round/>
                <a:headEnd/>
                <a:tailEnd/>
              </a:ln>
            </p:spPr>
            <p:txBody>
              <a:bodyPr/>
              <a:lstStyle/>
              <a:p>
                <a:endParaRPr lang="ja-JP" altLang="en-US"/>
              </a:p>
            </p:txBody>
          </p:sp>
          <p:sp>
            <p:nvSpPr>
              <p:cNvPr id="1360" name="Freeform 1596"/>
              <p:cNvSpPr>
                <a:spLocks/>
              </p:cNvSpPr>
              <p:nvPr/>
            </p:nvSpPr>
            <p:spPr bwMode="auto">
              <a:xfrm>
                <a:off x="3431" y="2259"/>
                <a:ext cx="23" cy="18"/>
              </a:xfrm>
              <a:custGeom>
                <a:avLst/>
                <a:gdLst/>
                <a:ahLst/>
                <a:cxnLst>
                  <a:cxn ang="0">
                    <a:pos x="124" y="0"/>
                  </a:cxn>
                  <a:cxn ang="0">
                    <a:pos x="163" y="45"/>
                  </a:cxn>
                  <a:cxn ang="0">
                    <a:pos x="100" y="96"/>
                  </a:cxn>
                  <a:cxn ang="0">
                    <a:pos x="38" y="147"/>
                  </a:cxn>
                  <a:cxn ang="0">
                    <a:pos x="0" y="102"/>
                  </a:cxn>
                  <a:cxn ang="0">
                    <a:pos x="63" y="51"/>
                  </a:cxn>
                  <a:cxn ang="0">
                    <a:pos x="124" y="0"/>
                  </a:cxn>
                </a:cxnLst>
                <a:rect l="0" t="0" r="r" b="b"/>
                <a:pathLst>
                  <a:path w="163" h="147">
                    <a:moveTo>
                      <a:pt x="124" y="0"/>
                    </a:moveTo>
                    <a:lnTo>
                      <a:pt x="163" y="45"/>
                    </a:lnTo>
                    <a:lnTo>
                      <a:pt x="100" y="96"/>
                    </a:lnTo>
                    <a:lnTo>
                      <a:pt x="38" y="147"/>
                    </a:lnTo>
                    <a:lnTo>
                      <a:pt x="0" y="102"/>
                    </a:lnTo>
                    <a:lnTo>
                      <a:pt x="63" y="51"/>
                    </a:lnTo>
                    <a:lnTo>
                      <a:pt x="124" y="0"/>
                    </a:lnTo>
                    <a:close/>
                  </a:path>
                </a:pathLst>
              </a:custGeom>
              <a:solidFill>
                <a:srgbClr val="FF0000"/>
              </a:solidFill>
              <a:ln w="9525">
                <a:noFill/>
                <a:round/>
                <a:headEnd/>
                <a:tailEnd/>
              </a:ln>
            </p:spPr>
            <p:txBody>
              <a:bodyPr/>
              <a:lstStyle/>
              <a:p>
                <a:endParaRPr lang="ja-JP" altLang="en-US"/>
              </a:p>
            </p:txBody>
          </p:sp>
          <p:sp>
            <p:nvSpPr>
              <p:cNvPr id="1361" name="Freeform 1597"/>
              <p:cNvSpPr>
                <a:spLocks/>
              </p:cNvSpPr>
              <p:nvPr/>
            </p:nvSpPr>
            <p:spPr bwMode="auto">
              <a:xfrm>
                <a:off x="3445" y="2265"/>
                <a:ext cx="10" cy="6"/>
              </a:xfrm>
              <a:custGeom>
                <a:avLst/>
                <a:gdLst/>
                <a:ahLst/>
                <a:cxnLst>
                  <a:cxn ang="0">
                    <a:pos x="0" y="51"/>
                  </a:cxn>
                  <a:cxn ang="0">
                    <a:pos x="63" y="0"/>
                  </a:cxn>
                  <a:cxn ang="0">
                    <a:pos x="67" y="6"/>
                  </a:cxn>
                  <a:cxn ang="0">
                    <a:pos x="0" y="51"/>
                  </a:cxn>
                </a:cxnLst>
                <a:rect l="0" t="0" r="r" b="b"/>
                <a:pathLst>
                  <a:path w="67" h="51">
                    <a:moveTo>
                      <a:pt x="0" y="51"/>
                    </a:moveTo>
                    <a:lnTo>
                      <a:pt x="63" y="0"/>
                    </a:lnTo>
                    <a:lnTo>
                      <a:pt x="67" y="6"/>
                    </a:lnTo>
                    <a:lnTo>
                      <a:pt x="0" y="51"/>
                    </a:lnTo>
                    <a:close/>
                  </a:path>
                </a:pathLst>
              </a:custGeom>
              <a:solidFill>
                <a:srgbClr val="FF0000"/>
              </a:solidFill>
              <a:ln w="9525">
                <a:noFill/>
                <a:round/>
                <a:headEnd/>
                <a:tailEnd/>
              </a:ln>
            </p:spPr>
            <p:txBody>
              <a:bodyPr/>
              <a:lstStyle/>
              <a:p>
                <a:endParaRPr lang="ja-JP" altLang="en-US"/>
              </a:p>
            </p:txBody>
          </p:sp>
          <p:sp>
            <p:nvSpPr>
              <p:cNvPr id="1362" name="Freeform 1598"/>
              <p:cNvSpPr>
                <a:spLocks/>
              </p:cNvSpPr>
              <p:nvPr/>
            </p:nvSpPr>
            <p:spPr bwMode="auto">
              <a:xfrm>
                <a:off x="3436" y="2265"/>
                <a:ext cx="23" cy="18"/>
              </a:xfrm>
              <a:custGeom>
                <a:avLst/>
                <a:gdLst/>
                <a:ahLst/>
                <a:cxnLst>
                  <a:cxn ang="0">
                    <a:pos x="134" y="0"/>
                  </a:cxn>
                  <a:cxn ang="0">
                    <a:pos x="167" y="49"/>
                  </a:cxn>
                  <a:cxn ang="0">
                    <a:pos x="101" y="94"/>
                  </a:cxn>
                  <a:cxn ang="0">
                    <a:pos x="34" y="139"/>
                  </a:cxn>
                  <a:cxn ang="0">
                    <a:pos x="0" y="90"/>
                  </a:cxn>
                  <a:cxn ang="0">
                    <a:pos x="67" y="45"/>
                  </a:cxn>
                  <a:cxn ang="0">
                    <a:pos x="134" y="0"/>
                  </a:cxn>
                </a:cxnLst>
                <a:rect l="0" t="0" r="r" b="b"/>
                <a:pathLst>
                  <a:path w="167" h="139">
                    <a:moveTo>
                      <a:pt x="134" y="0"/>
                    </a:moveTo>
                    <a:lnTo>
                      <a:pt x="167" y="49"/>
                    </a:lnTo>
                    <a:lnTo>
                      <a:pt x="101" y="94"/>
                    </a:lnTo>
                    <a:lnTo>
                      <a:pt x="34" y="139"/>
                    </a:lnTo>
                    <a:lnTo>
                      <a:pt x="0" y="90"/>
                    </a:lnTo>
                    <a:lnTo>
                      <a:pt x="67" y="45"/>
                    </a:lnTo>
                    <a:lnTo>
                      <a:pt x="134" y="0"/>
                    </a:lnTo>
                    <a:close/>
                  </a:path>
                </a:pathLst>
              </a:custGeom>
              <a:solidFill>
                <a:srgbClr val="FF0000"/>
              </a:solidFill>
              <a:ln w="9525">
                <a:noFill/>
                <a:round/>
                <a:headEnd/>
                <a:tailEnd/>
              </a:ln>
            </p:spPr>
            <p:txBody>
              <a:bodyPr/>
              <a:lstStyle/>
              <a:p>
                <a:endParaRPr lang="ja-JP" altLang="en-US"/>
              </a:p>
            </p:txBody>
          </p:sp>
          <p:sp>
            <p:nvSpPr>
              <p:cNvPr id="1363" name="Freeform 1599"/>
              <p:cNvSpPr>
                <a:spLocks/>
              </p:cNvSpPr>
              <p:nvPr/>
            </p:nvSpPr>
            <p:spPr bwMode="auto">
              <a:xfrm>
                <a:off x="3450" y="2271"/>
                <a:ext cx="10" cy="6"/>
              </a:xfrm>
              <a:custGeom>
                <a:avLst/>
                <a:gdLst/>
                <a:ahLst/>
                <a:cxnLst>
                  <a:cxn ang="0">
                    <a:pos x="0" y="45"/>
                  </a:cxn>
                  <a:cxn ang="0">
                    <a:pos x="66" y="0"/>
                  </a:cxn>
                  <a:cxn ang="0">
                    <a:pos x="70" y="6"/>
                  </a:cxn>
                  <a:cxn ang="0">
                    <a:pos x="0" y="45"/>
                  </a:cxn>
                </a:cxnLst>
                <a:rect l="0" t="0" r="r" b="b"/>
                <a:pathLst>
                  <a:path w="70" h="45">
                    <a:moveTo>
                      <a:pt x="0" y="45"/>
                    </a:moveTo>
                    <a:lnTo>
                      <a:pt x="66" y="0"/>
                    </a:lnTo>
                    <a:lnTo>
                      <a:pt x="70" y="6"/>
                    </a:lnTo>
                    <a:lnTo>
                      <a:pt x="0" y="45"/>
                    </a:lnTo>
                    <a:close/>
                  </a:path>
                </a:pathLst>
              </a:custGeom>
              <a:solidFill>
                <a:srgbClr val="FF0000"/>
              </a:solidFill>
              <a:ln w="9525">
                <a:noFill/>
                <a:round/>
                <a:headEnd/>
                <a:tailEnd/>
              </a:ln>
            </p:spPr>
            <p:txBody>
              <a:bodyPr/>
              <a:lstStyle/>
              <a:p>
                <a:endParaRPr lang="ja-JP" altLang="en-US"/>
              </a:p>
            </p:txBody>
          </p:sp>
          <p:sp>
            <p:nvSpPr>
              <p:cNvPr id="1364" name="Freeform 1600"/>
              <p:cNvSpPr>
                <a:spLocks/>
              </p:cNvSpPr>
              <p:nvPr/>
            </p:nvSpPr>
            <p:spPr bwMode="auto">
              <a:xfrm>
                <a:off x="3440" y="2272"/>
                <a:ext cx="24" cy="16"/>
              </a:xfrm>
              <a:custGeom>
                <a:avLst/>
                <a:gdLst/>
                <a:ahLst/>
                <a:cxnLst>
                  <a:cxn ang="0">
                    <a:pos x="141" y="0"/>
                  </a:cxn>
                  <a:cxn ang="0">
                    <a:pos x="171" y="52"/>
                  </a:cxn>
                  <a:cxn ang="0">
                    <a:pos x="100" y="91"/>
                  </a:cxn>
                  <a:cxn ang="0">
                    <a:pos x="29" y="130"/>
                  </a:cxn>
                  <a:cxn ang="0">
                    <a:pos x="0" y="77"/>
                  </a:cxn>
                  <a:cxn ang="0">
                    <a:pos x="71" y="39"/>
                  </a:cxn>
                  <a:cxn ang="0">
                    <a:pos x="141" y="0"/>
                  </a:cxn>
                </a:cxnLst>
                <a:rect l="0" t="0" r="r" b="b"/>
                <a:pathLst>
                  <a:path w="171" h="130">
                    <a:moveTo>
                      <a:pt x="141" y="0"/>
                    </a:moveTo>
                    <a:lnTo>
                      <a:pt x="171" y="52"/>
                    </a:lnTo>
                    <a:lnTo>
                      <a:pt x="100" y="91"/>
                    </a:lnTo>
                    <a:lnTo>
                      <a:pt x="29" y="130"/>
                    </a:lnTo>
                    <a:lnTo>
                      <a:pt x="0" y="77"/>
                    </a:lnTo>
                    <a:lnTo>
                      <a:pt x="71" y="39"/>
                    </a:lnTo>
                    <a:lnTo>
                      <a:pt x="141" y="0"/>
                    </a:lnTo>
                    <a:close/>
                  </a:path>
                </a:pathLst>
              </a:custGeom>
              <a:solidFill>
                <a:srgbClr val="FF0000"/>
              </a:solidFill>
              <a:ln w="9525">
                <a:noFill/>
                <a:round/>
                <a:headEnd/>
                <a:tailEnd/>
              </a:ln>
            </p:spPr>
            <p:txBody>
              <a:bodyPr/>
              <a:lstStyle/>
              <a:p>
                <a:endParaRPr lang="ja-JP" altLang="en-US"/>
              </a:p>
            </p:txBody>
          </p:sp>
          <p:sp>
            <p:nvSpPr>
              <p:cNvPr id="1365" name="Freeform 1601"/>
              <p:cNvSpPr>
                <a:spLocks/>
              </p:cNvSpPr>
              <p:nvPr/>
            </p:nvSpPr>
            <p:spPr bwMode="auto">
              <a:xfrm>
                <a:off x="3454" y="2279"/>
                <a:ext cx="11" cy="5"/>
              </a:xfrm>
              <a:custGeom>
                <a:avLst/>
                <a:gdLst/>
                <a:ahLst/>
                <a:cxnLst>
                  <a:cxn ang="0">
                    <a:pos x="0" y="39"/>
                  </a:cxn>
                  <a:cxn ang="0">
                    <a:pos x="71" y="0"/>
                  </a:cxn>
                  <a:cxn ang="0">
                    <a:pos x="74" y="6"/>
                  </a:cxn>
                  <a:cxn ang="0">
                    <a:pos x="0" y="39"/>
                  </a:cxn>
                </a:cxnLst>
                <a:rect l="0" t="0" r="r" b="b"/>
                <a:pathLst>
                  <a:path w="74" h="39">
                    <a:moveTo>
                      <a:pt x="0" y="39"/>
                    </a:moveTo>
                    <a:lnTo>
                      <a:pt x="71" y="0"/>
                    </a:lnTo>
                    <a:lnTo>
                      <a:pt x="74" y="6"/>
                    </a:lnTo>
                    <a:lnTo>
                      <a:pt x="0" y="39"/>
                    </a:lnTo>
                    <a:close/>
                  </a:path>
                </a:pathLst>
              </a:custGeom>
              <a:solidFill>
                <a:srgbClr val="FF0000"/>
              </a:solidFill>
              <a:ln w="9525">
                <a:noFill/>
                <a:round/>
                <a:headEnd/>
                <a:tailEnd/>
              </a:ln>
            </p:spPr>
            <p:txBody>
              <a:bodyPr/>
              <a:lstStyle/>
              <a:p>
                <a:endParaRPr lang="ja-JP" altLang="en-US"/>
              </a:p>
            </p:txBody>
          </p:sp>
          <p:sp>
            <p:nvSpPr>
              <p:cNvPr id="1366" name="Freeform 1602"/>
              <p:cNvSpPr>
                <a:spLocks/>
              </p:cNvSpPr>
              <p:nvPr/>
            </p:nvSpPr>
            <p:spPr bwMode="auto">
              <a:xfrm>
                <a:off x="3443" y="2279"/>
                <a:ext cx="25" cy="15"/>
              </a:xfrm>
              <a:custGeom>
                <a:avLst/>
                <a:gdLst/>
                <a:ahLst/>
                <a:cxnLst>
                  <a:cxn ang="0">
                    <a:pos x="149" y="0"/>
                  </a:cxn>
                  <a:cxn ang="0">
                    <a:pos x="173" y="56"/>
                  </a:cxn>
                  <a:cxn ang="0">
                    <a:pos x="99" y="88"/>
                  </a:cxn>
                  <a:cxn ang="0">
                    <a:pos x="25" y="121"/>
                  </a:cxn>
                  <a:cxn ang="0">
                    <a:pos x="0" y="66"/>
                  </a:cxn>
                  <a:cxn ang="0">
                    <a:pos x="75" y="33"/>
                  </a:cxn>
                  <a:cxn ang="0">
                    <a:pos x="149" y="0"/>
                  </a:cxn>
                </a:cxnLst>
                <a:rect l="0" t="0" r="r" b="b"/>
                <a:pathLst>
                  <a:path w="173" h="121">
                    <a:moveTo>
                      <a:pt x="149" y="0"/>
                    </a:moveTo>
                    <a:lnTo>
                      <a:pt x="173" y="56"/>
                    </a:lnTo>
                    <a:lnTo>
                      <a:pt x="99" y="88"/>
                    </a:lnTo>
                    <a:lnTo>
                      <a:pt x="25" y="121"/>
                    </a:lnTo>
                    <a:lnTo>
                      <a:pt x="0" y="66"/>
                    </a:lnTo>
                    <a:lnTo>
                      <a:pt x="75" y="33"/>
                    </a:lnTo>
                    <a:lnTo>
                      <a:pt x="149" y="0"/>
                    </a:lnTo>
                    <a:close/>
                  </a:path>
                </a:pathLst>
              </a:custGeom>
              <a:solidFill>
                <a:srgbClr val="FF0000"/>
              </a:solidFill>
              <a:ln w="9525">
                <a:noFill/>
                <a:round/>
                <a:headEnd/>
                <a:tailEnd/>
              </a:ln>
            </p:spPr>
            <p:txBody>
              <a:bodyPr/>
              <a:lstStyle/>
              <a:p>
                <a:endParaRPr lang="ja-JP" altLang="en-US"/>
              </a:p>
            </p:txBody>
          </p:sp>
          <p:sp>
            <p:nvSpPr>
              <p:cNvPr id="1367" name="Freeform 1603"/>
              <p:cNvSpPr>
                <a:spLocks/>
              </p:cNvSpPr>
              <p:nvPr/>
            </p:nvSpPr>
            <p:spPr bwMode="auto">
              <a:xfrm>
                <a:off x="3458" y="2286"/>
                <a:ext cx="11" cy="4"/>
              </a:xfrm>
              <a:custGeom>
                <a:avLst/>
                <a:gdLst/>
                <a:ahLst/>
                <a:cxnLst>
                  <a:cxn ang="0">
                    <a:pos x="0" y="32"/>
                  </a:cxn>
                  <a:cxn ang="0">
                    <a:pos x="74" y="0"/>
                  </a:cxn>
                  <a:cxn ang="0">
                    <a:pos x="77" y="7"/>
                  </a:cxn>
                  <a:cxn ang="0">
                    <a:pos x="0" y="32"/>
                  </a:cxn>
                </a:cxnLst>
                <a:rect l="0" t="0" r="r" b="b"/>
                <a:pathLst>
                  <a:path w="77" h="32">
                    <a:moveTo>
                      <a:pt x="0" y="32"/>
                    </a:moveTo>
                    <a:lnTo>
                      <a:pt x="74" y="0"/>
                    </a:lnTo>
                    <a:lnTo>
                      <a:pt x="77" y="7"/>
                    </a:lnTo>
                    <a:lnTo>
                      <a:pt x="0" y="32"/>
                    </a:lnTo>
                    <a:close/>
                  </a:path>
                </a:pathLst>
              </a:custGeom>
              <a:solidFill>
                <a:srgbClr val="FF0000"/>
              </a:solidFill>
              <a:ln w="9525">
                <a:noFill/>
                <a:round/>
                <a:headEnd/>
                <a:tailEnd/>
              </a:ln>
            </p:spPr>
            <p:txBody>
              <a:bodyPr/>
              <a:lstStyle/>
              <a:p>
                <a:endParaRPr lang="ja-JP" altLang="en-US"/>
              </a:p>
            </p:txBody>
          </p:sp>
          <p:sp>
            <p:nvSpPr>
              <p:cNvPr id="1368" name="Freeform 1604"/>
              <p:cNvSpPr>
                <a:spLocks/>
              </p:cNvSpPr>
              <p:nvPr/>
            </p:nvSpPr>
            <p:spPr bwMode="auto">
              <a:xfrm>
                <a:off x="3447" y="2287"/>
                <a:ext cx="24" cy="14"/>
              </a:xfrm>
              <a:custGeom>
                <a:avLst/>
                <a:gdLst/>
                <a:ahLst/>
                <a:cxnLst>
                  <a:cxn ang="0">
                    <a:pos x="153" y="0"/>
                  </a:cxn>
                  <a:cxn ang="0">
                    <a:pos x="173" y="59"/>
                  </a:cxn>
                  <a:cxn ang="0">
                    <a:pos x="95" y="84"/>
                  </a:cxn>
                  <a:cxn ang="0">
                    <a:pos x="19" y="109"/>
                  </a:cxn>
                  <a:cxn ang="0">
                    <a:pos x="0" y="50"/>
                  </a:cxn>
                  <a:cxn ang="0">
                    <a:pos x="76" y="25"/>
                  </a:cxn>
                  <a:cxn ang="0">
                    <a:pos x="153" y="0"/>
                  </a:cxn>
                </a:cxnLst>
                <a:rect l="0" t="0" r="r" b="b"/>
                <a:pathLst>
                  <a:path w="173" h="109">
                    <a:moveTo>
                      <a:pt x="153" y="0"/>
                    </a:moveTo>
                    <a:lnTo>
                      <a:pt x="173" y="59"/>
                    </a:lnTo>
                    <a:lnTo>
                      <a:pt x="95" y="84"/>
                    </a:lnTo>
                    <a:lnTo>
                      <a:pt x="19" y="109"/>
                    </a:lnTo>
                    <a:lnTo>
                      <a:pt x="0" y="50"/>
                    </a:lnTo>
                    <a:lnTo>
                      <a:pt x="76" y="25"/>
                    </a:lnTo>
                    <a:lnTo>
                      <a:pt x="153" y="0"/>
                    </a:lnTo>
                    <a:close/>
                  </a:path>
                </a:pathLst>
              </a:custGeom>
              <a:solidFill>
                <a:srgbClr val="FF0000"/>
              </a:solidFill>
              <a:ln w="9525">
                <a:noFill/>
                <a:round/>
                <a:headEnd/>
                <a:tailEnd/>
              </a:ln>
            </p:spPr>
            <p:txBody>
              <a:bodyPr/>
              <a:lstStyle/>
              <a:p>
                <a:endParaRPr lang="ja-JP" altLang="en-US"/>
              </a:p>
            </p:txBody>
          </p:sp>
          <p:sp>
            <p:nvSpPr>
              <p:cNvPr id="1369" name="Freeform 1605"/>
              <p:cNvSpPr>
                <a:spLocks/>
              </p:cNvSpPr>
              <p:nvPr/>
            </p:nvSpPr>
            <p:spPr bwMode="auto">
              <a:xfrm>
                <a:off x="3460" y="2295"/>
                <a:ext cx="12" cy="3"/>
              </a:xfrm>
              <a:custGeom>
                <a:avLst/>
                <a:gdLst/>
                <a:ahLst/>
                <a:cxnLst>
                  <a:cxn ang="0">
                    <a:pos x="0" y="25"/>
                  </a:cxn>
                  <a:cxn ang="0">
                    <a:pos x="78" y="0"/>
                  </a:cxn>
                  <a:cxn ang="0">
                    <a:pos x="79" y="6"/>
                  </a:cxn>
                  <a:cxn ang="0">
                    <a:pos x="0" y="25"/>
                  </a:cxn>
                </a:cxnLst>
                <a:rect l="0" t="0" r="r" b="b"/>
                <a:pathLst>
                  <a:path w="79" h="25">
                    <a:moveTo>
                      <a:pt x="0" y="25"/>
                    </a:moveTo>
                    <a:lnTo>
                      <a:pt x="78" y="0"/>
                    </a:lnTo>
                    <a:lnTo>
                      <a:pt x="79" y="6"/>
                    </a:lnTo>
                    <a:lnTo>
                      <a:pt x="0" y="25"/>
                    </a:lnTo>
                    <a:close/>
                  </a:path>
                </a:pathLst>
              </a:custGeom>
              <a:solidFill>
                <a:srgbClr val="FF0000"/>
              </a:solidFill>
              <a:ln w="9525">
                <a:noFill/>
                <a:round/>
                <a:headEnd/>
                <a:tailEnd/>
              </a:ln>
            </p:spPr>
            <p:txBody>
              <a:bodyPr/>
              <a:lstStyle/>
              <a:p>
                <a:endParaRPr lang="ja-JP" altLang="en-US"/>
              </a:p>
            </p:txBody>
          </p:sp>
          <p:sp>
            <p:nvSpPr>
              <p:cNvPr id="1370" name="Freeform 1606"/>
              <p:cNvSpPr>
                <a:spLocks/>
              </p:cNvSpPr>
              <p:nvPr/>
            </p:nvSpPr>
            <p:spPr bwMode="auto">
              <a:xfrm>
                <a:off x="3449" y="2295"/>
                <a:ext cx="25" cy="13"/>
              </a:xfrm>
              <a:custGeom>
                <a:avLst/>
                <a:gdLst/>
                <a:ahLst/>
                <a:cxnLst>
                  <a:cxn ang="0">
                    <a:pos x="157" y="0"/>
                  </a:cxn>
                  <a:cxn ang="0">
                    <a:pos x="172" y="61"/>
                  </a:cxn>
                  <a:cxn ang="0">
                    <a:pos x="93" y="79"/>
                  </a:cxn>
                  <a:cxn ang="0">
                    <a:pos x="14" y="97"/>
                  </a:cxn>
                  <a:cxn ang="0">
                    <a:pos x="0" y="37"/>
                  </a:cxn>
                  <a:cxn ang="0">
                    <a:pos x="78" y="19"/>
                  </a:cxn>
                  <a:cxn ang="0">
                    <a:pos x="157" y="0"/>
                  </a:cxn>
                </a:cxnLst>
                <a:rect l="0" t="0" r="r" b="b"/>
                <a:pathLst>
                  <a:path w="172" h="97">
                    <a:moveTo>
                      <a:pt x="157" y="0"/>
                    </a:moveTo>
                    <a:lnTo>
                      <a:pt x="172" y="61"/>
                    </a:lnTo>
                    <a:lnTo>
                      <a:pt x="93" y="79"/>
                    </a:lnTo>
                    <a:lnTo>
                      <a:pt x="14" y="97"/>
                    </a:lnTo>
                    <a:lnTo>
                      <a:pt x="0" y="37"/>
                    </a:lnTo>
                    <a:lnTo>
                      <a:pt x="78" y="19"/>
                    </a:lnTo>
                    <a:lnTo>
                      <a:pt x="157" y="0"/>
                    </a:lnTo>
                    <a:close/>
                  </a:path>
                </a:pathLst>
              </a:custGeom>
              <a:solidFill>
                <a:srgbClr val="FF0000"/>
              </a:solidFill>
              <a:ln w="9525">
                <a:noFill/>
                <a:round/>
                <a:headEnd/>
                <a:tailEnd/>
              </a:ln>
            </p:spPr>
            <p:txBody>
              <a:bodyPr/>
              <a:lstStyle/>
              <a:p>
                <a:endParaRPr lang="ja-JP" altLang="en-US"/>
              </a:p>
            </p:txBody>
          </p:sp>
          <p:sp>
            <p:nvSpPr>
              <p:cNvPr id="1371" name="Freeform 1607"/>
              <p:cNvSpPr>
                <a:spLocks/>
              </p:cNvSpPr>
              <p:nvPr/>
            </p:nvSpPr>
            <p:spPr bwMode="auto">
              <a:xfrm>
                <a:off x="3462" y="2303"/>
                <a:ext cx="12" cy="2"/>
              </a:xfrm>
              <a:custGeom>
                <a:avLst/>
                <a:gdLst/>
                <a:ahLst/>
                <a:cxnLst>
                  <a:cxn ang="0">
                    <a:pos x="0" y="18"/>
                  </a:cxn>
                  <a:cxn ang="0">
                    <a:pos x="79" y="0"/>
                  </a:cxn>
                  <a:cxn ang="0">
                    <a:pos x="80" y="8"/>
                  </a:cxn>
                  <a:cxn ang="0">
                    <a:pos x="0" y="18"/>
                  </a:cxn>
                </a:cxnLst>
                <a:rect l="0" t="0" r="r" b="b"/>
                <a:pathLst>
                  <a:path w="80" h="18">
                    <a:moveTo>
                      <a:pt x="0" y="18"/>
                    </a:moveTo>
                    <a:lnTo>
                      <a:pt x="79" y="0"/>
                    </a:lnTo>
                    <a:lnTo>
                      <a:pt x="80" y="8"/>
                    </a:lnTo>
                    <a:lnTo>
                      <a:pt x="0" y="18"/>
                    </a:lnTo>
                    <a:close/>
                  </a:path>
                </a:pathLst>
              </a:custGeom>
              <a:solidFill>
                <a:srgbClr val="FF0000"/>
              </a:solidFill>
              <a:ln w="9525">
                <a:noFill/>
                <a:round/>
                <a:headEnd/>
                <a:tailEnd/>
              </a:ln>
            </p:spPr>
            <p:txBody>
              <a:bodyPr/>
              <a:lstStyle/>
              <a:p>
                <a:endParaRPr lang="ja-JP" altLang="en-US"/>
              </a:p>
            </p:txBody>
          </p:sp>
          <p:sp>
            <p:nvSpPr>
              <p:cNvPr id="1372" name="Freeform 1608"/>
              <p:cNvSpPr>
                <a:spLocks/>
              </p:cNvSpPr>
              <p:nvPr/>
            </p:nvSpPr>
            <p:spPr bwMode="auto">
              <a:xfrm>
                <a:off x="3451" y="2304"/>
                <a:ext cx="24" cy="10"/>
              </a:xfrm>
              <a:custGeom>
                <a:avLst/>
                <a:gdLst/>
                <a:ahLst/>
                <a:cxnLst>
                  <a:cxn ang="0">
                    <a:pos x="160" y="0"/>
                  </a:cxn>
                  <a:cxn ang="0">
                    <a:pos x="168" y="62"/>
                  </a:cxn>
                  <a:cxn ang="0">
                    <a:pos x="89" y="73"/>
                  </a:cxn>
                  <a:cxn ang="0">
                    <a:pos x="9" y="84"/>
                  </a:cxn>
                  <a:cxn ang="0">
                    <a:pos x="0" y="22"/>
                  </a:cxn>
                  <a:cxn ang="0">
                    <a:pos x="80" y="10"/>
                  </a:cxn>
                  <a:cxn ang="0">
                    <a:pos x="160" y="0"/>
                  </a:cxn>
                </a:cxnLst>
                <a:rect l="0" t="0" r="r" b="b"/>
                <a:pathLst>
                  <a:path w="168" h="84">
                    <a:moveTo>
                      <a:pt x="160" y="0"/>
                    </a:moveTo>
                    <a:lnTo>
                      <a:pt x="168" y="62"/>
                    </a:lnTo>
                    <a:lnTo>
                      <a:pt x="89" y="73"/>
                    </a:lnTo>
                    <a:lnTo>
                      <a:pt x="9" y="84"/>
                    </a:lnTo>
                    <a:lnTo>
                      <a:pt x="0" y="22"/>
                    </a:lnTo>
                    <a:lnTo>
                      <a:pt x="80" y="10"/>
                    </a:lnTo>
                    <a:lnTo>
                      <a:pt x="160" y="0"/>
                    </a:lnTo>
                    <a:close/>
                  </a:path>
                </a:pathLst>
              </a:custGeom>
              <a:solidFill>
                <a:srgbClr val="FF0000"/>
              </a:solidFill>
              <a:ln w="9525">
                <a:noFill/>
                <a:round/>
                <a:headEnd/>
                <a:tailEnd/>
              </a:ln>
            </p:spPr>
            <p:txBody>
              <a:bodyPr/>
              <a:lstStyle/>
              <a:p>
                <a:endParaRPr lang="ja-JP" altLang="en-US"/>
              </a:p>
            </p:txBody>
          </p:sp>
          <p:sp>
            <p:nvSpPr>
              <p:cNvPr id="1373" name="Freeform 1609"/>
              <p:cNvSpPr>
                <a:spLocks/>
              </p:cNvSpPr>
              <p:nvPr/>
            </p:nvSpPr>
            <p:spPr bwMode="auto">
              <a:xfrm>
                <a:off x="3464" y="2312"/>
                <a:ext cx="11" cy="1"/>
              </a:xfrm>
              <a:custGeom>
                <a:avLst/>
                <a:gdLst/>
                <a:ahLst/>
                <a:cxnLst>
                  <a:cxn ang="0">
                    <a:pos x="0" y="11"/>
                  </a:cxn>
                  <a:cxn ang="0">
                    <a:pos x="79" y="0"/>
                  </a:cxn>
                  <a:cxn ang="0">
                    <a:pos x="80" y="7"/>
                  </a:cxn>
                  <a:cxn ang="0">
                    <a:pos x="0" y="11"/>
                  </a:cxn>
                </a:cxnLst>
                <a:rect l="0" t="0" r="r" b="b"/>
                <a:pathLst>
                  <a:path w="80" h="11">
                    <a:moveTo>
                      <a:pt x="0" y="11"/>
                    </a:moveTo>
                    <a:lnTo>
                      <a:pt x="79" y="0"/>
                    </a:lnTo>
                    <a:lnTo>
                      <a:pt x="80" y="7"/>
                    </a:lnTo>
                    <a:lnTo>
                      <a:pt x="0" y="11"/>
                    </a:lnTo>
                    <a:close/>
                  </a:path>
                </a:pathLst>
              </a:custGeom>
              <a:solidFill>
                <a:srgbClr val="FF0000"/>
              </a:solidFill>
              <a:ln w="9525">
                <a:noFill/>
                <a:round/>
                <a:headEnd/>
                <a:tailEnd/>
              </a:ln>
            </p:spPr>
            <p:txBody>
              <a:bodyPr/>
              <a:lstStyle/>
              <a:p>
                <a:endParaRPr lang="ja-JP" altLang="en-US"/>
              </a:p>
            </p:txBody>
          </p:sp>
          <p:sp>
            <p:nvSpPr>
              <p:cNvPr id="1374" name="Freeform 1610"/>
              <p:cNvSpPr>
                <a:spLocks/>
              </p:cNvSpPr>
              <p:nvPr/>
            </p:nvSpPr>
            <p:spPr bwMode="auto">
              <a:xfrm>
                <a:off x="3452" y="2313"/>
                <a:ext cx="24" cy="9"/>
              </a:xfrm>
              <a:custGeom>
                <a:avLst/>
                <a:gdLst/>
                <a:ahLst/>
                <a:cxnLst>
                  <a:cxn ang="0">
                    <a:pos x="161" y="0"/>
                  </a:cxn>
                  <a:cxn ang="0">
                    <a:pos x="164" y="66"/>
                  </a:cxn>
                  <a:cxn ang="0">
                    <a:pos x="84" y="69"/>
                  </a:cxn>
                  <a:cxn ang="0">
                    <a:pos x="3" y="72"/>
                  </a:cxn>
                  <a:cxn ang="0">
                    <a:pos x="0" y="8"/>
                  </a:cxn>
                  <a:cxn ang="0">
                    <a:pos x="81" y="4"/>
                  </a:cxn>
                  <a:cxn ang="0">
                    <a:pos x="161" y="0"/>
                  </a:cxn>
                </a:cxnLst>
                <a:rect l="0" t="0" r="r" b="b"/>
                <a:pathLst>
                  <a:path w="164" h="72">
                    <a:moveTo>
                      <a:pt x="161" y="0"/>
                    </a:moveTo>
                    <a:lnTo>
                      <a:pt x="164" y="66"/>
                    </a:lnTo>
                    <a:lnTo>
                      <a:pt x="84" y="69"/>
                    </a:lnTo>
                    <a:lnTo>
                      <a:pt x="3" y="72"/>
                    </a:lnTo>
                    <a:lnTo>
                      <a:pt x="0" y="8"/>
                    </a:lnTo>
                    <a:lnTo>
                      <a:pt x="81" y="4"/>
                    </a:lnTo>
                    <a:lnTo>
                      <a:pt x="161" y="0"/>
                    </a:lnTo>
                    <a:close/>
                  </a:path>
                </a:pathLst>
              </a:custGeom>
              <a:solidFill>
                <a:srgbClr val="FF0000"/>
              </a:solidFill>
              <a:ln w="9525">
                <a:noFill/>
                <a:round/>
                <a:headEnd/>
                <a:tailEnd/>
              </a:ln>
            </p:spPr>
            <p:txBody>
              <a:bodyPr/>
              <a:lstStyle/>
              <a:p>
                <a:endParaRPr lang="ja-JP" altLang="en-US"/>
              </a:p>
            </p:txBody>
          </p:sp>
          <p:sp>
            <p:nvSpPr>
              <p:cNvPr id="1375" name="Freeform 1611"/>
              <p:cNvSpPr>
                <a:spLocks/>
              </p:cNvSpPr>
              <p:nvPr/>
            </p:nvSpPr>
            <p:spPr bwMode="auto">
              <a:xfrm>
                <a:off x="3464" y="2321"/>
                <a:ext cx="12" cy="1"/>
              </a:xfrm>
              <a:custGeom>
                <a:avLst/>
                <a:gdLst/>
                <a:ahLst/>
                <a:cxnLst>
                  <a:cxn ang="0">
                    <a:pos x="0" y="3"/>
                  </a:cxn>
                  <a:cxn ang="0">
                    <a:pos x="80" y="0"/>
                  </a:cxn>
                  <a:cxn ang="0">
                    <a:pos x="80" y="6"/>
                  </a:cxn>
                  <a:cxn ang="0">
                    <a:pos x="0" y="3"/>
                  </a:cxn>
                </a:cxnLst>
                <a:rect l="0" t="0" r="r" b="b"/>
                <a:pathLst>
                  <a:path w="80" h="6">
                    <a:moveTo>
                      <a:pt x="0" y="3"/>
                    </a:moveTo>
                    <a:lnTo>
                      <a:pt x="80" y="0"/>
                    </a:lnTo>
                    <a:lnTo>
                      <a:pt x="80" y="6"/>
                    </a:lnTo>
                    <a:lnTo>
                      <a:pt x="0" y="3"/>
                    </a:lnTo>
                    <a:close/>
                  </a:path>
                </a:pathLst>
              </a:custGeom>
              <a:solidFill>
                <a:srgbClr val="FF0000"/>
              </a:solidFill>
              <a:ln w="9525">
                <a:noFill/>
                <a:round/>
                <a:headEnd/>
                <a:tailEnd/>
              </a:ln>
            </p:spPr>
            <p:txBody>
              <a:bodyPr/>
              <a:lstStyle/>
              <a:p>
                <a:endParaRPr lang="ja-JP" altLang="en-US"/>
              </a:p>
            </p:txBody>
          </p:sp>
          <p:sp>
            <p:nvSpPr>
              <p:cNvPr id="1376" name="Freeform 1612"/>
              <p:cNvSpPr>
                <a:spLocks/>
              </p:cNvSpPr>
              <p:nvPr/>
            </p:nvSpPr>
            <p:spPr bwMode="auto">
              <a:xfrm>
                <a:off x="3452" y="2321"/>
                <a:ext cx="24" cy="9"/>
              </a:xfrm>
              <a:custGeom>
                <a:avLst/>
                <a:gdLst/>
                <a:ahLst/>
                <a:cxnLst>
                  <a:cxn ang="0">
                    <a:pos x="164" y="6"/>
                  </a:cxn>
                  <a:cxn ang="0">
                    <a:pos x="161" y="71"/>
                  </a:cxn>
                  <a:cxn ang="0">
                    <a:pos x="81" y="67"/>
                  </a:cxn>
                  <a:cxn ang="0">
                    <a:pos x="0" y="64"/>
                  </a:cxn>
                  <a:cxn ang="0">
                    <a:pos x="3" y="0"/>
                  </a:cxn>
                  <a:cxn ang="0">
                    <a:pos x="84" y="3"/>
                  </a:cxn>
                  <a:cxn ang="0">
                    <a:pos x="164" y="6"/>
                  </a:cxn>
                </a:cxnLst>
                <a:rect l="0" t="0" r="r" b="b"/>
                <a:pathLst>
                  <a:path w="164" h="71">
                    <a:moveTo>
                      <a:pt x="164" y="6"/>
                    </a:moveTo>
                    <a:lnTo>
                      <a:pt x="161" y="71"/>
                    </a:lnTo>
                    <a:lnTo>
                      <a:pt x="81" y="67"/>
                    </a:lnTo>
                    <a:lnTo>
                      <a:pt x="0" y="64"/>
                    </a:lnTo>
                    <a:lnTo>
                      <a:pt x="3" y="0"/>
                    </a:lnTo>
                    <a:lnTo>
                      <a:pt x="84" y="3"/>
                    </a:lnTo>
                    <a:lnTo>
                      <a:pt x="164" y="6"/>
                    </a:lnTo>
                    <a:close/>
                  </a:path>
                </a:pathLst>
              </a:custGeom>
              <a:solidFill>
                <a:srgbClr val="FF0000"/>
              </a:solidFill>
              <a:ln w="9525">
                <a:noFill/>
                <a:round/>
                <a:headEnd/>
                <a:tailEnd/>
              </a:ln>
            </p:spPr>
            <p:txBody>
              <a:bodyPr/>
              <a:lstStyle/>
              <a:p>
                <a:endParaRPr lang="ja-JP" altLang="en-US"/>
              </a:p>
            </p:txBody>
          </p:sp>
          <p:sp>
            <p:nvSpPr>
              <p:cNvPr id="1377" name="Freeform 1613"/>
              <p:cNvSpPr>
                <a:spLocks/>
              </p:cNvSpPr>
              <p:nvPr/>
            </p:nvSpPr>
            <p:spPr bwMode="auto">
              <a:xfrm>
                <a:off x="3464" y="2329"/>
                <a:ext cx="11" cy="2"/>
              </a:xfrm>
              <a:custGeom>
                <a:avLst/>
                <a:gdLst/>
                <a:ahLst/>
                <a:cxnLst>
                  <a:cxn ang="0">
                    <a:pos x="0" y="0"/>
                  </a:cxn>
                  <a:cxn ang="0">
                    <a:pos x="80" y="4"/>
                  </a:cxn>
                  <a:cxn ang="0">
                    <a:pos x="79" y="12"/>
                  </a:cxn>
                  <a:cxn ang="0">
                    <a:pos x="0" y="0"/>
                  </a:cxn>
                </a:cxnLst>
                <a:rect l="0" t="0" r="r" b="b"/>
                <a:pathLst>
                  <a:path w="80" h="12">
                    <a:moveTo>
                      <a:pt x="0" y="0"/>
                    </a:moveTo>
                    <a:lnTo>
                      <a:pt x="80" y="4"/>
                    </a:lnTo>
                    <a:lnTo>
                      <a:pt x="79" y="12"/>
                    </a:lnTo>
                    <a:lnTo>
                      <a:pt x="0" y="0"/>
                    </a:lnTo>
                    <a:close/>
                  </a:path>
                </a:pathLst>
              </a:custGeom>
              <a:solidFill>
                <a:srgbClr val="FF0000"/>
              </a:solidFill>
              <a:ln w="9525">
                <a:noFill/>
                <a:round/>
                <a:headEnd/>
                <a:tailEnd/>
              </a:ln>
            </p:spPr>
            <p:txBody>
              <a:bodyPr/>
              <a:lstStyle/>
              <a:p>
                <a:endParaRPr lang="ja-JP" altLang="en-US"/>
              </a:p>
            </p:txBody>
          </p:sp>
        </p:grpSp>
        <p:grpSp>
          <p:nvGrpSpPr>
            <p:cNvPr id="213" name="Group 1815"/>
            <p:cNvGrpSpPr>
              <a:grpSpLocks/>
            </p:cNvGrpSpPr>
            <p:nvPr/>
          </p:nvGrpSpPr>
          <p:grpSpPr bwMode="auto">
            <a:xfrm>
              <a:off x="2042" y="1362"/>
              <a:ext cx="1492" cy="1366"/>
              <a:chOff x="2042" y="1282"/>
              <a:chExt cx="1492" cy="1366"/>
            </a:xfrm>
          </p:grpSpPr>
          <p:sp>
            <p:nvSpPr>
              <p:cNvPr id="978" name="Freeform 1615"/>
              <p:cNvSpPr>
                <a:spLocks/>
              </p:cNvSpPr>
              <p:nvPr/>
            </p:nvSpPr>
            <p:spPr bwMode="auto">
              <a:xfrm>
                <a:off x="3451" y="2328"/>
                <a:ext cx="24" cy="11"/>
              </a:xfrm>
              <a:custGeom>
                <a:avLst/>
                <a:gdLst/>
                <a:ahLst/>
                <a:cxnLst>
                  <a:cxn ang="0">
                    <a:pos x="168" y="22"/>
                  </a:cxn>
                  <a:cxn ang="0">
                    <a:pos x="160" y="84"/>
                  </a:cxn>
                  <a:cxn ang="0">
                    <a:pos x="80" y="73"/>
                  </a:cxn>
                  <a:cxn ang="0">
                    <a:pos x="0" y="62"/>
                  </a:cxn>
                  <a:cxn ang="0">
                    <a:pos x="9" y="0"/>
                  </a:cxn>
                  <a:cxn ang="0">
                    <a:pos x="89" y="10"/>
                  </a:cxn>
                  <a:cxn ang="0">
                    <a:pos x="168" y="22"/>
                  </a:cxn>
                </a:cxnLst>
                <a:rect l="0" t="0" r="r" b="b"/>
                <a:pathLst>
                  <a:path w="168" h="84">
                    <a:moveTo>
                      <a:pt x="168" y="22"/>
                    </a:moveTo>
                    <a:lnTo>
                      <a:pt x="160" y="84"/>
                    </a:lnTo>
                    <a:lnTo>
                      <a:pt x="80" y="73"/>
                    </a:lnTo>
                    <a:lnTo>
                      <a:pt x="0" y="62"/>
                    </a:lnTo>
                    <a:lnTo>
                      <a:pt x="9" y="0"/>
                    </a:lnTo>
                    <a:lnTo>
                      <a:pt x="89" y="10"/>
                    </a:lnTo>
                    <a:lnTo>
                      <a:pt x="168" y="22"/>
                    </a:lnTo>
                    <a:close/>
                  </a:path>
                </a:pathLst>
              </a:custGeom>
              <a:solidFill>
                <a:srgbClr val="FF0000"/>
              </a:solidFill>
              <a:ln w="9525">
                <a:noFill/>
                <a:round/>
                <a:headEnd/>
                <a:tailEnd/>
              </a:ln>
            </p:spPr>
            <p:txBody>
              <a:bodyPr/>
              <a:lstStyle/>
              <a:p>
                <a:endParaRPr lang="ja-JP" altLang="en-US"/>
              </a:p>
            </p:txBody>
          </p:sp>
          <p:sp>
            <p:nvSpPr>
              <p:cNvPr id="979" name="Freeform 1616"/>
              <p:cNvSpPr>
                <a:spLocks/>
              </p:cNvSpPr>
              <p:nvPr/>
            </p:nvSpPr>
            <p:spPr bwMode="auto">
              <a:xfrm>
                <a:off x="3462" y="2337"/>
                <a:ext cx="12" cy="2"/>
              </a:xfrm>
              <a:custGeom>
                <a:avLst/>
                <a:gdLst/>
                <a:ahLst/>
                <a:cxnLst>
                  <a:cxn ang="0">
                    <a:pos x="0" y="0"/>
                  </a:cxn>
                  <a:cxn ang="0">
                    <a:pos x="80" y="11"/>
                  </a:cxn>
                  <a:cxn ang="0">
                    <a:pos x="79" y="18"/>
                  </a:cxn>
                  <a:cxn ang="0">
                    <a:pos x="0" y="0"/>
                  </a:cxn>
                </a:cxnLst>
                <a:rect l="0" t="0" r="r" b="b"/>
                <a:pathLst>
                  <a:path w="80" h="18">
                    <a:moveTo>
                      <a:pt x="0" y="0"/>
                    </a:moveTo>
                    <a:lnTo>
                      <a:pt x="80" y="11"/>
                    </a:lnTo>
                    <a:lnTo>
                      <a:pt x="79" y="18"/>
                    </a:lnTo>
                    <a:lnTo>
                      <a:pt x="0" y="0"/>
                    </a:lnTo>
                    <a:close/>
                  </a:path>
                </a:pathLst>
              </a:custGeom>
              <a:solidFill>
                <a:srgbClr val="FF0000"/>
              </a:solidFill>
              <a:ln w="9525">
                <a:noFill/>
                <a:round/>
                <a:headEnd/>
                <a:tailEnd/>
              </a:ln>
            </p:spPr>
            <p:txBody>
              <a:bodyPr/>
              <a:lstStyle/>
              <a:p>
                <a:endParaRPr lang="ja-JP" altLang="en-US"/>
              </a:p>
            </p:txBody>
          </p:sp>
          <p:sp>
            <p:nvSpPr>
              <p:cNvPr id="980" name="Freeform 1617"/>
              <p:cNvSpPr>
                <a:spLocks/>
              </p:cNvSpPr>
              <p:nvPr/>
            </p:nvSpPr>
            <p:spPr bwMode="auto">
              <a:xfrm>
                <a:off x="3449" y="2335"/>
                <a:ext cx="25" cy="12"/>
              </a:xfrm>
              <a:custGeom>
                <a:avLst/>
                <a:gdLst/>
                <a:ahLst/>
                <a:cxnLst>
                  <a:cxn ang="0">
                    <a:pos x="172" y="35"/>
                  </a:cxn>
                  <a:cxn ang="0">
                    <a:pos x="157" y="97"/>
                  </a:cxn>
                  <a:cxn ang="0">
                    <a:pos x="78" y="78"/>
                  </a:cxn>
                  <a:cxn ang="0">
                    <a:pos x="0" y="60"/>
                  </a:cxn>
                  <a:cxn ang="0">
                    <a:pos x="14" y="0"/>
                  </a:cxn>
                  <a:cxn ang="0">
                    <a:pos x="93" y="17"/>
                  </a:cxn>
                  <a:cxn ang="0">
                    <a:pos x="172" y="35"/>
                  </a:cxn>
                </a:cxnLst>
                <a:rect l="0" t="0" r="r" b="b"/>
                <a:pathLst>
                  <a:path w="172" h="97">
                    <a:moveTo>
                      <a:pt x="172" y="35"/>
                    </a:moveTo>
                    <a:lnTo>
                      <a:pt x="157" y="97"/>
                    </a:lnTo>
                    <a:lnTo>
                      <a:pt x="78" y="78"/>
                    </a:lnTo>
                    <a:lnTo>
                      <a:pt x="0" y="60"/>
                    </a:lnTo>
                    <a:lnTo>
                      <a:pt x="14" y="0"/>
                    </a:lnTo>
                    <a:lnTo>
                      <a:pt x="93" y="17"/>
                    </a:lnTo>
                    <a:lnTo>
                      <a:pt x="172" y="35"/>
                    </a:lnTo>
                    <a:close/>
                  </a:path>
                </a:pathLst>
              </a:custGeom>
              <a:solidFill>
                <a:srgbClr val="FF0000"/>
              </a:solidFill>
              <a:ln w="9525">
                <a:noFill/>
                <a:round/>
                <a:headEnd/>
                <a:tailEnd/>
              </a:ln>
            </p:spPr>
            <p:txBody>
              <a:bodyPr/>
              <a:lstStyle/>
              <a:p>
                <a:endParaRPr lang="ja-JP" altLang="en-US"/>
              </a:p>
            </p:txBody>
          </p:sp>
          <p:sp>
            <p:nvSpPr>
              <p:cNvPr id="981" name="Freeform 1618"/>
              <p:cNvSpPr>
                <a:spLocks/>
              </p:cNvSpPr>
              <p:nvPr/>
            </p:nvSpPr>
            <p:spPr bwMode="auto">
              <a:xfrm>
                <a:off x="3460" y="2345"/>
                <a:ext cx="12" cy="3"/>
              </a:xfrm>
              <a:custGeom>
                <a:avLst/>
                <a:gdLst/>
                <a:ahLst/>
                <a:cxnLst>
                  <a:cxn ang="0">
                    <a:pos x="0" y="0"/>
                  </a:cxn>
                  <a:cxn ang="0">
                    <a:pos x="79" y="19"/>
                  </a:cxn>
                  <a:cxn ang="0">
                    <a:pos x="78" y="25"/>
                  </a:cxn>
                  <a:cxn ang="0">
                    <a:pos x="0" y="0"/>
                  </a:cxn>
                </a:cxnLst>
                <a:rect l="0" t="0" r="r" b="b"/>
                <a:pathLst>
                  <a:path w="79" h="25">
                    <a:moveTo>
                      <a:pt x="0" y="0"/>
                    </a:moveTo>
                    <a:lnTo>
                      <a:pt x="79" y="19"/>
                    </a:lnTo>
                    <a:lnTo>
                      <a:pt x="78" y="25"/>
                    </a:lnTo>
                    <a:lnTo>
                      <a:pt x="0" y="0"/>
                    </a:lnTo>
                    <a:close/>
                  </a:path>
                </a:pathLst>
              </a:custGeom>
              <a:solidFill>
                <a:srgbClr val="FF0000"/>
              </a:solidFill>
              <a:ln w="9525">
                <a:noFill/>
                <a:round/>
                <a:headEnd/>
                <a:tailEnd/>
              </a:ln>
            </p:spPr>
            <p:txBody>
              <a:bodyPr/>
              <a:lstStyle/>
              <a:p>
                <a:endParaRPr lang="ja-JP" altLang="en-US"/>
              </a:p>
            </p:txBody>
          </p:sp>
          <p:sp>
            <p:nvSpPr>
              <p:cNvPr id="982" name="Freeform 1619"/>
              <p:cNvSpPr>
                <a:spLocks/>
              </p:cNvSpPr>
              <p:nvPr/>
            </p:nvSpPr>
            <p:spPr bwMode="auto">
              <a:xfrm>
                <a:off x="3447" y="2342"/>
                <a:ext cx="24" cy="13"/>
              </a:xfrm>
              <a:custGeom>
                <a:avLst/>
                <a:gdLst/>
                <a:ahLst/>
                <a:cxnLst>
                  <a:cxn ang="0">
                    <a:pos x="173" y="51"/>
                  </a:cxn>
                  <a:cxn ang="0">
                    <a:pos x="153" y="110"/>
                  </a:cxn>
                  <a:cxn ang="0">
                    <a:pos x="76" y="85"/>
                  </a:cxn>
                  <a:cxn ang="0">
                    <a:pos x="0" y="59"/>
                  </a:cxn>
                  <a:cxn ang="0">
                    <a:pos x="19" y="0"/>
                  </a:cxn>
                  <a:cxn ang="0">
                    <a:pos x="95" y="26"/>
                  </a:cxn>
                  <a:cxn ang="0">
                    <a:pos x="173" y="51"/>
                  </a:cxn>
                </a:cxnLst>
                <a:rect l="0" t="0" r="r" b="b"/>
                <a:pathLst>
                  <a:path w="173" h="110">
                    <a:moveTo>
                      <a:pt x="173" y="51"/>
                    </a:moveTo>
                    <a:lnTo>
                      <a:pt x="153" y="110"/>
                    </a:lnTo>
                    <a:lnTo>
                      <a:pt x="76" y="85"/>
                    </a:lnTo>
                    <a:lnTo>
                      <a:pt x="0" y="59"/>
                    </a:lnTo>
                    <a:lnTo>
                      <a:pt x="19" y="0"/>
                    </a:lnTo>
                    <a:lnTo>
                      <a:pt x="95" y="26"/>
                    </a:lnTo>
                    <a:lnTo>
                      <a:pt x="173" y="51"/>
                    </a:lnTo>
                    <a:close/>
                  </a:path>
                </a:pathLst>
              </a:custGeom>
              <a:solidFill>
                <a:srgbClr val="FF0000"/>
              </a:solidFill>
              <a:ln w="9525">
                <a:noFill/>
                <a:round/>
                <a:headEnd/>
                <a:tailEnd/>
              </a:ln>
            </p:spPr>
            <p:txBody>
              <a:bodyPr/>
              <a:lstStyle/>
              <a:p>
                <a:endParaRPr lang="ja-JP" altLang="en-US"/>
              </a:p>
            </p:txBody>
          </p:sp>
          <p:sp>
            <p:nvSpPr>
              <p:cNvPr id="983" name="Freeform 1620"/>
              <p:cNvSpPr>
                <a:spLocks/>
              </p:cNvSpPr>
              <p:nvPr/>
            </p:nvSpPr>
            <p:spPr bwMode="auto">
              <a:xfrm>
                <a:off x="3458" y="2352"/>
                <a:ext cx="11" cy="4"/>
              </a:xfrm>
              <a:custGeom>
                <a:avLst/>
                <a:gdLst/>
                <a:ahLst/>
                <a:cxnLst>
                  <a:cxn ang="0">
                    <a:pos x="0" y="0"/>
                  </a:cxn>
                  <a:cxn ang="0">
                    <a:pos x="77" y="25"/>
                  </a:cxn>
                  <a:cxn ang="0">
                    <a:pos x="74" y="31"/>
                  </a:cxn>
                  <a:cxn ang="0">
                    <a:pos x="0" y="0"/>
                  </a:cxn>
                </a:cxnLst>
                <a:rect l="0" t="0" r="r" b="b"/>
                <a:pathLst>
                  <a:path w="77" h="31">
                    <a:moveTo>
                      <a:pt x="0" y="0"/>
                    </a:moveTo>
                    <a:lnTo>
                      <a:pt x="77" y="25"/>
                    </a:lnTo>
                    <a:lnTo>
                      <a:pt x="74" y="31"/>
                    </a:lnTo>
                    <a:lnTo>
                      <a:pt x="0" y="0"/>
                    </a:lnTo>
                    <a:close/>
                  </a:path>
                </a:pathLst>
              </a:custGeom>
              <a:solidFill>
                <a:srgbClr val="FF0000"/>
              </a:solidFill>
              <a:ln w="9525">
                <a:noFill/>
                <a:round/>
                <a:headEnd/>
                <a:tailEnd/>
              </a:ln>
            </p:spPr>
            <p:txBody>
              <a:bodyPr/>
              <a:lstStyle/>
              <a:p>
                <a:endParaRPr lang="ja-JP" altLang="en-US"/>
              </a:p>
            </p:txBody>
          </p:sp>
          <p:sp>
            <p:nvSpPr>
              <p:cNvPr id="984" name="Freeform 1621"/>
              <p:cNvSpPr>
                <a:spLocks/>
              </p:cNvSpPr>
              <p:nvPr/>
            </p:nvSpPr>
            <p:spPr bwMode="auto">
              <a:xfrm>
                <a:off x="3443" y="2348"/>
                <a:ext cx="25" cy="15"/>
              </a:xfrm>
              <a:custGeom>
                <a:avLst/>
                <a:gdLst/>
                <a:ahLst/>
                <a:cxnLst>
                  <a:cxn ang="0">
                    <a:pos x="173" y="64"/>
                  </a:cxn>
                  <a:cxn ang="0">
                    <a:pos x="149" y="120"/>
                  </a:cxn>
                  <a:cxn ang="0">
                    <a:pos x="75" y="88"/>
                  </a:cxn>
                  <a:cxn ang="0">
                    <a:pos x="0" y="55"/>
                  </a:cxn>
                  <a:cxn ang="0">
                    <a:pos x="25" y="0"/>
                  </a:cxn>
                  <a:cxn ang="0">
                    <a:pos x="99" y="33"/>
                  </a:cxn>
                  <a:cxn ang="0">
                    <a:pos x="173" y="64"/>
                  </a:cxn>
                </a:cxnLst>
                <a:rect l="0" t="0" r="r" b="b"/>
                <a:pathLst>
                  <a:path w="173" h="120">
                    <a:moveTo>
                      <a:pt x="173" y="64"/>
                    </a:moveTo>
                    <a:lnTo>
                      <a:pt x="149" y="120"/>
                    </a:lnTo>
                    <a:lnTo>
                      <a:pt x="75" y="88"/>
                    </a:lnTo>
                    <a:lnTo>
                      <a:pt x="0" y="55"/>
                    </a:lnTo>
                    <a:lnTo>
                      <a:pt x="25" y="0"/>
                    </a:lnTo>
                    <a:lnTo>
                      <a:pt x="99" y="33"/>
                    </a:lnTo>
                    <a:lnTo>
                      <a:pt x="173" y="64"/>
                    </a:lnTo>
                    <a:close/>
                  </a:path>
                </a:pathLst>
              </a:custGeom>
              <a:solidFill>
                <a:srgbClr val="FF0000"/>
              </a:solidFill>
              <a:ln w="9525">
                <a:noFill/>
                <a:round/>
                <a:headEnd/>
                <a:tailEnd/>
              </a:ln>
            </p:spPr>
            <p:txBody>
              <a:bodyPr/>
              <a:lstStyle/>
              <a:p>
                <a:endParaRPr lang="ja-JP" altLang="en-US"/>
              </a:p>
            </p:txBody>
          </p:sp>
          <p:sp>
            <p:nvSpPr>
              <p:cNvPr id="985" name="Freeform 1622"/>
              <p:cNvSpPr>
                <a:spLocks/>
              </p:cNvSpPr>
              <p:nvPr/>
            </p:nvSpPr>
            <p:spPr bwMode="auto">
              <a:xfrm>
                <a:off x="3454" y="2359"/>
                <a:ext cx="11" cy="5"/>
              </a:xfrm>
              <a:custGeom>
                <a:avLst/>
                <a:gdLst/>
                <a:ahLst/>
                <a:cxnLst>
                  <a:cxn ang="0">
                    <a:pos x="0" y="0"/>
                  </a:cxn>
                  <a:cxn ang="0">
                    <a:pos x="74" y="32"/>
                  </a:cxn>
                  <a:cxn ang="0">
                    <a:pos x="71" y="39"/>
                  </a:cxn>
                  <a:cxn ang="0">
                    <a:pos x="0" y="0"/>
                  </a:cxn>
                </a:cxnLst>
                <a:rect l="0" t="0" r="r" b="b"/>
                <a:pathLst>
                  <a:path w="74" h="39">
                    <a:moveTo>
                      <a:pt x="0" y="0"/>
                    </a:moveTo>
                    <a:lnTo>
                      <a:pt x="74" y="32"/>
                    </a:lnTo>
                    <a:lnTo>
                      <a:pt x="71" y="39"/>
                    </a:lnTo>
                    <a:lnTo>
                      <a:pt x="0" y="0"/>
                    </a:lnTo>
                    <a:close/>
                  </a:path>
                </a:pathLst>
              </a:custGeom>
              <a:solidFill>
                <a:srgbClr val="FF0000"/>
              </a:solidFill>
              <a:ln w="9525">
                <a:noFill/>
                <a:round/>
                <a:headEnd/>
                <a:tailEnd/>
              </a:ln>
            </p:spPr>
            <p:txBody>
              <a:bodyPr/>
              <a:lstStyle/>
              <a:p>
                <a:endParaRPr lang="ja-JP" altLang="en-US"/>
              </a:p>
            </p:txBody>
          </p:sp>
          <p:sp>
            <p:nvSpPr>
              <p:cNvPr id="986" name="Freeform 1623"/>
              <p:cNvSpPr>
                <a:spLocks/>
              </p:cNvSpPr>
              <p:nvPr/>
            </p:nvSpPr>
            <p:spPr bwMode="auto">
              <a:xfrm>
                <a:off x="3440" y="2354"/>
                <a:ext cx="24" cy="16"/>
              </a:xfrm>
              <a:custGeom>
                <a:avLst/>
                <a:gdLst/>
                <a:ahLst/>
                <a:cxnLst>
                  <a:cxn ang="0">
                    <a:pos x="171" y="78"/>
                  </a:cxn>
                  <a:cxn ang="0">
                    <a:pos x="141" y="129"/>
                  </a:cxn>
                  <a:cxn ang="0">
                    <a:pos x="71" y="90"/>
                  </a:cxn>
                  <a:cxn ang="0">
                    <a:pos x="0" y="52"/>
                  </a:cxn>
                  <a:cxn ang="0">
                    <a:pos x="29" y="0"/>
                  </a:cxn>
                  <a:cxn ang="0">
                    <a:pos x="100" y="39"/>
                  </a:cxn>
                  <a:cxn ang="0">
                    <a:pos x="171" y="78"/>
                  </a:cxn>
                </a:cxnLst>
                <a:rect l="0" t="0" r="r" b="b"/>
                <a:pathLst>
                  <a:path w="171" h="129">
                    <a:moveTo>
                      <a:pt x="171" y="78"/>
                    </a:moveTo>
                    <a:lnTo>
                      <a:pt x="141" y="129"/>
                    </a:lnTo>
                    <a:lnTo>
                      <a:pt x="71" y="90"/>
                    </a:lnTo>
                    <a:lnTo>
                      <a:pt x="0" y="52"/>
                    </a:lnTo>
                    <a:lnTo>
                      <a:pt x="29" y="0"/>
                    </a:lnTo>
                    <a:lnTo>
                      <a:pt x="100" y="39"/>
                    </a:lnTo>
                    <a:lnTo>
                      <a:pt x="171" y="78"/>
                    </a:lnTo>
                    <a:close/>
                  </a:path>
                </a:pathLst>
              </a:custGeom>
              <a:solidFill>
                <a:srgbClr val="FF0000"/>
              </a:solidFill>
              <a:ln w="9525">
                <a:noFill/>
                <a:round/>
                <a:headEnd/>
                <a:tailEnd/>
              </a:ln>
            </p:spPr>
            <p:txBody>
              <a:bodyPr/>
              <a:lstStyle/>
              <a:p>
                <a:endParaRPr lang="ja-JP" altLang="en-US"/>
              </a:p>
            </p:txBody>
          </p:sp>
          <p:sp>
            <p:nvSpPr>
              <p:cNvPr id="987" name="Freeform 1624"/>
              <p:cNvSpPr>
                <a:spLocks/>
              </p:cNvSpPr>
              <p:nvPr/>
            </p:nvSpPr>
            <p:spPr bwMode="auto">
              <a:xfrm>
                <a:off x="3450" y="2365"/>
                <a:ext cx="10" cy="6"/>
              </a:xfrm>
              <a:custGeom>
                <a:avLst/>
                <a:gdLst/>
                <a:ahLst/>
                <a:cxnLst>
                  <a:cxn ang="0">
                    <a:pos x="0" y="0"/>
                  </a:cxn>
                  <a:cxn ang="0">
                    <a:pos x="70" y="39"/>
                  </a:cxn>
                  <a:cxn ang="0">
                    <a:pos x="66" y="46"/>
                  </a:cxn>
                  <a:cxn ang="0">
                    <a:pos x="0" y="0"/>
                  </a:cxn>
                </a:cxnLst>
                <a:rect l="0" t="0" r="r" b="b"/>
                <a:pathLst>
                  <a:path w="70" h="46">
                    <a:moveTo>
                      <a:pt x="0" y="0"/>
                    </a:moveTo>
                    <a:lnTo>
                      <a:pt x="70" y="39"/>
                    </a:lnTo>
                    <a:lnTo>
                      <a:pt x="66" y="46"/>
                    </a:lnTo>
                    <a:lnTo>
                      <a:pt x="0" y="0"/>
                    </a:lnTo>
                    <a:close/>
                  </a:path>
                </a:pathLst>
              </a:custGeom>
              <a:solidFill>
                <a:srgbClr val="FF0000"/>
              </a:solidFill>
              <a:ln w="9525">
                <a:noFill/>
                <a:round/>
                <a:headEnd/>
                <a:tailEnd/>
              </a:ln>
            </p:spPr>
            <p:txBody>
              <a:bodyPr/>
              <a:lstStyle/>
              <a:p>
                <a:endParaRPr lang="ja-JP" altLang="en-US"/>
              </a:p>
            </p:txBody>
          </p:sp>
          <p:sp>
            <p:nvSpPr>
              <p:cNvPr id="988" name="Freeform 1625"/>
              <p:cNvSpPr>
                <a:spLocks/>
              </p:cNvSpPr>
              <p:nvPr/>
            </p:nvSpPr>
            <p:spPr bwMode="auto">
              <a:xfrm>
                <a:off x="3436" y="2360"/>
                <a:ext cx="23" cy="17"/>
              </a:xfrm>
              <a:custGeom>
                <a:avLst/>
                <a:gdLst/>
                <a:ahLst/>
                <a:cxnLst>
                  <a:cxn ang="0">
                    <a:pos x="167" y="90"/>
                  </a:cxn>
                  <a:cxn ang="0">
                    <a:pos x="134" y="138"/>
                  </a:cxn>
                  <a:cxn ang="0">
                    <a:pos x="67" y="94"/>
                  </a:cxn>
                  <a:cxn ang="0">
                    <a:pos x="0" y="48"/>
                  </a:cxn>
                  <a:cxn ang="0">
                    <a:pos x="34" y="0"/>
                  </a:cxn>
                  <a:cxn ang="0">
                    <a:pos x="101" y="44"/>
                  </a:cxn>
                  <a:cxn ang="0">
                    <a:pos x="167" y="90"/>
                  </a:cxn>
                </a:cxnLst>
                <a:rect l="0" t="0" r="r" b="b"/>
                <a:pathLst>
                  <a:path w="167" h="138">
                    <a:moveTo>
                      <a:pt x="167" y="90"/>
                    </a:moveTo>
                    <a:lnTo>
                      <a:pt x="134" y="138"/>
                    </a:lnTo>
                    <a:lnTo>
                      <a:pt x="67" y="94"/>
                    </a:lnTo>
                    <a:lnTo>
                      <a:pt x="0" y="48"/>
                    </a:lnTo>
                    <a:lnTo>
                      <a:pt x="34" y="0"/>
                    </a:lnTo>
                    <a:lnTo>
                      <a:pt x="101" y="44"/>
                    </a:lnTo>
                    <a:lnTo>
                      <a:pt x="167" y="90"/>
                    </a:lnTo>
                    <a:close/>
                  </a:path>
                </a:pathLst>
              </a:custGeom>
              <a:solidFill>
                <a:srgbClr val="FF0000"/>
              </a:solidFill>
              <a:ln w="9525">
                <a:noFill/>
                <a:round/>
                <a:headEnd/>
                <a:tailEnd/>
              </a:ln>
            </p:spPr>
            <p:txBody>
              <a:bodyPr/>
              <a:lstStyle/>
              <a:p>
                <a:endParaRPr lang="ja-JP" altLang="en-US"/>
              </a:p>
            </p:txBody>
          </p:sp>
          <p:sp>
            <p:nvSpPr>
              <p:cNvPr id="989" name="Freeform 1626"/>
              <p:cNvSpPr>
                <a:spLocks/>
              </p:cNvSpPr>
              <p:nvPr/>
            </p:nvSpPr>
            <p:spPr bwMode="auto">
              <a:xfrm>
                <a:off x="3445" y="2372"/>
                <a:ext cx="10" cy="6"/>
              </a:xfrm>
              <a:custGeom>
                <a:avLst/>
                <a:gdLst/>
                <a:ahLst/>
                <a:cxnLst>
                  <a:cxn ang="0">
                    <a:pos x="0" y="0"/>
                  </a:cxn>
                  <a:cxn ang="0">
                    <a:pos x="67" y="44"/>
                  </a:cxn>
                  <a:cxn ang="0">
                    <a:pos x="63" y="50"/>
                  </a:cxn>
                  <a:cxn ang="0">
                    <a:pos x="0" y="0"/>
                  </a:cxn>
                </a:cxnLst>
                <a:rect l="0" t="0" r="r" b="b"/>
                <a:pathLst>
                  <a:path w="67" h="50">
                    <a:moveTo>
                      <a:pt x="0" y="0"/>
                    </a:moveTo>
                    <a:lnTo>
                      <a:pt x="67" y="44"/>
                    </a:lnTo>
                    <a:lnTo>
                      <a:pt x="63" y="50"/>
                    </a:lnTo>
                    <a:lnTo>
                      <a:pt x="0" y="0"/>
                    </a:lnTo>
                    <a:close/>
                  </a:path>
                </a:pathLst>
              </a:custGeom>
              <a:solidFill>
                <a:srgbClr val="FF0000"/>
              </a:solidFill>
              <a:ln w="9525">
                <a:noFill/>
                <a:round/>
                <a:headEnd/>
                <a:tailEnd/>
              </a:ln>
            </p:spPr>
            <p:txBody>
              <a:bodyPr/>
              <a:lstStyle/>
              <a:p>
                <a:endParaRPr lang="ja-JP" altLang="en-US"/>
              </a:p>
            </p:txBody>
          </p:sp>
          <p:sp>
            <p:nvSpPr>
              <p:cNvPr id="990" name="Freeform 1627"/>
              <p:cNvSpPr>
                <a:spLocks/>
              </p:cNvSpPr>
              <p:nvPr/>
            </p:nvSpPr>
            <p:spPr bwMode="auto">
              <a:xfrm>
                <a:off x="3431" y="2365"/>
                <a:ext cx="23" cy="19"/>
              </a:xfrm>
              <a:custGeom>
                <a:avLst/>
                <a:gdLst/>
                <a:ahLst/>
                <a:cxnLst>
                  <a:cxn ang="0">
                    <a:pos x="163" y="102"/>
                  </a:cxn>
                  <a:cxn ang="0">
                    <a:pos x="124" y="148"/>
                  </a:cxn>
                  <a:cxn ang="0">
                    <a:pos x="63" y="96"/>
                  </a:cxn>
                  <a:cxn ang="0">
                    <a:pos x="0" y="46"/>
                  </a:cxn>
                  <a:cxn ang="0">
                    <a:pos x="38" y="0"/>
                  </a:cxn>
                  <a:cxn ang="0">
                    <a:pos x="100" y="52"/>
                  </a:cxn>
                  <a:cxn ang="0">
                    <a:pos x="163" y="102"/>
                  </a:cxn>
                </a:cxnLst>
                <a:rect l="0" t="0" r="r" b="b"/>
                <a:pathLst>
                  <a:path w="163" h="148">
                    <a:moveTo>
                      <a:pt x="163" y="102"/>
                    </a:moveTo>
                    <a:lnTo>
                      <a:pt x="124" y="148"/>
                    </a:lnTo>
                    <a:lnTo>
                      <a:pt x="63" y="96"/>
                    </a:lnTo>
                    <a:lnTo>
                      <a:pt x="0" y="46"/>
                    </a:lnTo>
                    <a:lnTo>
                      <a:pt x="38" y="0"/>
                    </a:lnTo>
                    <a:lnTo>
                      <a:pt x="100" y="52"/>
                    </a:lnTo>
                    <a:lnTo>
                      <a:pt x="163" y="102"/>
                    </a:lnTo>
                    <a:close/>
                  </a:path>
                </a:pathLst>
              </a:custGeom>
              <a:solidFill>
                <a:srgbClr val="FF0000"/>
              </a:solidFill>
              <a:ln w="9525">
                <a:noFill/>
                <a:round/>
                <a:headEnd/>
                <a:tailEnd/>
              </a:ln>
            </p:spPr>
            <p:txBody>
              <a:bodyPr/>
              <a:lstStyle/>
              <a:p>
                <a:endParaRPr lang="ja-JP" altLang="en-US"/>
              </a:p>
            </p:txBody>
          </p:sp>
          <p:sp>
            <p:nvSpPr>
              <p:cNvPr id="991" name="Freeform 1628"/>
              <p:cNvSpPr>
                <a:spLocks/>
              </p:cNvSpPr>
              <p:nvPr/>
            </p:nvSpPr>
            <p:spPr bwMode="auto">
              <a:xfrm>
                <a:off x="3440" y="2377"/>
                <a:ext cx="9" cy="7"/>
              </a:xfrm>
              <a:custGeom>
                <a:avLst/>
                <a:gdLst/>
                <a:ahLst/>
                <a:cxnLst>
                  <a:cxn ang="0">
                    <a:pos x="0" y="0"/>
                  </a:cxn>
                  <a:cxn ang="0">
                    <a:pos x="61" y="52"/>
                  </a:cxn>
                  <a:cxn ang="0">
                    <a:pos x="57" y="57"/>
                  </a:cxn>
                  <a:cxn ang="0">
                    <a:pos x="0" y="0"/>
                  </a:cxn>
                </a:cxnLst>
                <a:rect l="0" t="0" r="r" b="b"/>
                <a:pathLst>
                  <a:path w="61" h="57">
                    <a:moveTo>
                      <a:pt x="0" y="0"/>
                    </a:moveTo>
                    <a:lnTo>
                      <a:pt x="61" y="52"/>
                    </a:lnTo>
                    <a:lnTo>
                      <a:pt x="57" y="57"/>
                    </a:lnTo>
                    <a:lnTo>
                      <a:pt x="0" y="0"/>
                    </a:lnTo>
                    <a:close/>
                  </a:path>
                </a:pathLst>
              </a:custGeom>
              <a:solidFill>
                <a:srgbClr val="FF0000"/>
              </a:solidFill>
              <a:ln w="9525">
                <a:noFill/>
                <a:round/>
                <a:headEnd/>
                <a:tailEnd/>
              </a:ln>
            </p:spPr>
            <p:txBody>
              <a:bodyPr/>
              <a:lstStyle/>
              <a:p>
                <a:endParaRPr lang="ja-JP" altLang="en-US"/>
              </a:p>
            </p:txBody>
          </p:sp>
          <p:sp>
            <p:nvSpPr>
              <p:cNvPr id="992" name="Freeform 1629"/>
              <p:cNvSpPr>
                <a:spLocks/>
              </p:cNvSpPr>
              <p:nvPr/>
            </p:nvSpPr>
            <p:spPr bwMode="auto">
              <a:xfrm>
                <a:off x="3426" y="2370"/>
                <a:ext cx="22" cy="19"/>
              </a:xfrm>
              <a:custGeom>
                <a:avLst/>
                <a:gdLst/>
                <a:ahLst/>
                <a:cxnLst>
                  <a:cxn ang="0">
                    <a:pos x="156" y="114"/>
                  </a:cxn>
                  <a:cxn ang="0">
                    <a:pos x="115" y="155"/>
                  </a:cxn>
                  <a:cxn ang="0">
                    <a:pos x="57" y="98"/>
                  </a:cxn>
                  <a:cxn ang="0">
                    <a:pos x="0" y="41"/>
                  </a:cxn>
                  <a:cxn ang="0">
                    <a:pos x="41" y="0"/>
                  </a:cxn>
                  <a:cxn ang="0">
                    <a:pos x="99" y="57"/>
                  </a:cxn>
                  <a:cxn ang="0">
                    <a:pos x="156" y="114"/>
                  </a:cxn>
                </a:cxnLst>
                <a:rect l="0" t="0" r="r" b="b"/>
                <a:pathLst>
                  <a:path w="156" h="155">
                    <a:moveTo>
                      <a:pt x="156" y="114"/>
                    </a:moveTo>
                    <a:lnTo>
                      <a:pt x="115" y="155"/>
                    </a:lnTo>
                    <a:lnTo>
                      <a:pt x="57" y="98"/>
                    </a:lnTo>
                    <a:lnTo>
                      <a:pt x="0" y="41"/>
                    </a:lnTo>
                    <a:lnTo>
                      <a:pt x="41" y="0"/>
                    </a:lnTo>
                    <a:lnTo>
                      <a:pt x="99" y="57"/>
                    </a:lnTo>
                    <a:lnTo>
                      <a:pt x="156" y="114"/>
                    </a:lnTo>
                    <a:close/>
                  </a:path>
                </a:pathLst>
              </a:custGeom>
              <a:solidFill>
                <a:srgbClr val="FF0000"/>
              </a:solidFill>
              <a:ln w="9525">
                <a:noFill/>
                <a:round/>
                <a:headEnd/>
                <a:tailEnd/>
              </a:ln>
            </p:spPr>
            <p:txBody>
              <a:bodyPr/>
              <a:lstStyle/>
              <a:p>
                <a:endParaRPr lang="ja-JP" altLang="en-US"/>
              </a:p>
            </p:txBody>
          </p:sp>
          <p:sp>
            <p:nvSpPr>
              <p:cNvPr id="993" name="Freeform 1630"/>
              <p:cNvSpPr>
                <a:spLocks/>
              </p:cNvSpPr>
              <p:nvPr/>
            </p:nvSpPr>
            <p:spPr bwMode="auto">
              <a:xfrm>
                <a:off x="3434" y="2382"/>
                <a:ext cx="8" cy="8"/>
              </a:xfrm>
              <a:custGeom>
                <a:avLst/>
                <a:gdLst/>
                <a:ahLst/>
                <a:cxnLst>
                  <a:cxn ang="0">
                    <a:pos x="0" y="0"/>
                  </a:cxn>
                  <a:cxn ang="0">
                    <a:pos x="58" y="57"/>
                  </a:cxn>
                  <a:cxn ang="0">
                    <a:pos x="51" y="63"/>
                  </a:cxn>
                  <a:cxn ang="0">
                    <a:pos x="0" y="0"/>
                  </a:cxn>
                </a:cxnLst>
                <a:rect l="0" t="0" r="r" b="b"/>
                <a:pathLst>
                  <a:path w="58" h="63">
                    <a:moveTo>
                      <a:pt x="0" y="0"/>
                    </a:moveTo>
                    <a:lnTo>
                      <a:pt x="58" y="57"/>
                    </a:lnTo>
                    <a:lnTo>
                      <a:pt x="51" y="63"/>
                    </a:lnTo>
                    <a:lnTo>
                      <a:pt x="0" y="0"/>
                    </a:lnTo>
                    <a:close/>
                  </a:path>
                </a:pathLst>
              </a:custGeom>
              <a:solidFill>
                <a:srgbClr val="FF0000"/>
              </a:solidFill>
              <a:ln w="9525">
                <a:noFill/>
                <a:round/>
                <a:headEnd/>
                <a:tailEnd/>
              </a:ln>
            </p:spPr>
            <p:txBody>
              <a:bodyPr/>
              <a:lstStyle/>
              <a:p>
                <a:endParaRPr lang="ja-JP" altLang="en-US"/>
              </a:p>
            </p:txBody>
          </p:sp>
          <p:sp>
            <p:nvSpPr>
              <p:cNvPr id="994" name="Freeform 1631"/>
              <p:cNvSpPr>
                <a:spLocks/>
              </p:cNvSpPr>
              <p:nvPr/>
            </p:nvSpPr>
            <p:spPr bwMode="auto">
              <a:xfrm>
                <a:off x="3420" y="2375"/>
                <a:ext cx="21" cy="20"/>
              </a:xfrm>
              <a:custGeom>
                <a:avLst/>
                <a:gdLst/>
                <a:ahLst/>
                <a:cxnLst>
                  <a:cxn ang="0">
                    <a:pos x="146" y="125"/>
                  </a:cxn>
                  <a:cxn ang="0">
                    <a:pos x="102" y="160"/>
                  </a:cxn>
                  <a:cxn ang="0">
                    <a:pos x="51" y="99"/>
                  </a:cxn>
                  <a:cxn ang="0">
                    <a:pos x="0" y="37"/>
                  </a:cxn>
                  <a:cxn ang="0">
                    <a:pos x="44" y="0"/>
                  </a:cxn>
                  <a:cxn ang="0">
                    <a:pos x="95" y="62"/>
                  </a:cxn>
                  <a:cxn ang="0">
                    <a:pos x="146" y="125"/>
                  </a:cxn>
                </a:cxnLst>
                <a:rect l="0" t="0" r="r" b="b"/>
                <a:pathLst>
                  <a:path w="146" h="160">
                    <a:moveTo>
                      <a:pt x="146" y="125"/>
                    </a:moveTo>
                    <a:lnTo>
                      <a:pt x="102" y="160"/>
                    </a:lnTo>
                    <a:lnTo>
                      <a:pt x="51" y="99"/>
                    </a:lnTo>
                    <a:lnTo>
                      <a:pt x="0" y="37"/>
                    </a:lnTo>
                    <a:lnTo>
                      <a:pt x="44" y="0"/>
                    </a:lnTo>
                    <a:lnTo>
                      <a:pt x="95" y="62"/>
                    </a:lnTo>
                    <a:lnTo>
                      <a:pt x="146" y="125"/>
                    </a:lnTo>
                    <a:close/>
                  </a:path>
                </a:pathLst>
              </a:custGeom>
              <a:solidFill>
                <a:srgbClr val="FF0000"/>
              </a:solidFill>
              <a:ln w="9525">
                <a:noFill/>
                <a:round/>
                <a:headEnd/>
                <a:tailEnd/>
              </a:ln>
            </p:spPr>
            <p:txBody>
              <a:bodyPr/>
              <a:lstStyle/>
              <a:p>
                <a:endParaRPr lang="ja-JP" altLang="en-US"/>
              </a:p>
            </p:txBody>
          </p:sp>
          <p:sp>
            <p:nvSpPr>
              <p:cNvPr id="995" name="Freeform 1632"/>
              <p:cNvSpPr>
                <a:spLocks/>
              </p:cNvSpPr>
              <p:nvPr/>
            </p:nvSpPr>
            <p:spPr bwMode="auto">
              <a:xfrm>
                <a:off x="3428" y="2387"/>
                <a:ext cx="7" cy="8"/>
              </a:xfrm>
              <a:custGeom>
                <a:avLst/>
                <a:gdLst/>
                <a:ahLst/>
                <a:cxnLst>
                  <a:cxn ang="0">
                    <a:pos x="0" y="0"/>
                  </a:cxn>
                  <a:cxn ang="0">
                    <a:pos x="51" y="61"/>
                  </a:cxn>
                  <a:cxn ang="0">
                    <a:pos x="44" y="67"/>
                  </a:cxn>
                  <a:cxn ang="0">
                    <a:pos x="0" y="0"/>
                  </a:cxn>
                </a:cxnLst>
                <a:rect l="0" t="0" r="r" b="b"/>
                <a:pathLst>
                  <a:path w="51" h="67">
                    <a:moveTo>
                      <a:pt x="0" y="0"/>
                    </a:moveTo>
                    <a:lnTo>
                      <a:pt x="51" y="61"/>
                    </a:lnTo>
                    <a:lnTo>
                      <a:pt x="44" y="67"/>
                    </a:lnTo>
                    <a:lnTo>
                      <a:pt x="0" y="0"/>
                    </a:lnTo>
                    <a:close/>
                  </a:path>
                </a:pathLst>
              </a:custGeom>
              <a:solidFill>
                <a:srgbClr val="FF0000"/>
              </a:solidFill>
              <a:ln w="9525">
                <a:noFill/>
                <a:round/>
                <a:headEnd/>
                <a:tailEnd/>
              </a:ln>
            </p:spPr>
            <p:txBody>
              <a:bodyPr/>
              <a:lstStyle/>
              <a:p>
                <a:endParaRPr lang="ja-JP" altLang="en-US"/>
              </a:p>
            </p:txBody>
          </p:sp>
          <p:sp>
            <p:nvSpPr>
              <p:cNvPr id="996" name="Freeform 1633"/>
              <p:cNvSpPr>
                <a:spLocks/>
              </p:cNvSpPr>
              <p:nvPr/>
            </p:nvSpPr>
            <p:spPr bwMode="auto">
              <a:xfrm>
                <a:off x="3414" y="2378"/>
                <a:ext cx="20" cy="21"/>
              </a:xfrm>
              <a:custGeom>
                <a:avLst/>
                <a:gdLst/>
                <a:ahLst/>
                <a:cxnLst>
                  <a:cxn ang="0">
                    <a:pos x="137" y="134"/>
                  </a:cxn>
                  <a:cxn ang="0">
                    <a:pos x="90" y="165"/>
                  </a:cxn>
                  <a:cxn ang="0">
                    <a:pos x="45" y="99"/>
                  </a:cxn>
                  <a:cxn ang="0">
                    <a:pos x="0" y="31"/>
                  </a:cxn>
                  <a:cxn ang="0">
                    <a:pos x="48" y="0"/>
                  </a:cxn>
                  <a:cxn ang="0">
                    <a:pos x="93" y="67"/>
                  </a:cxn>
                  <a:cxn ang="0">
                    <a:pos x="137" y="134"/>
                  </a:cxn>
                </a:cxnLst>
                <a:rect l="0" t="0" r="r" b="b"/>
                <a:pathLst>
                  <a:path w="137" h="165">
                    <a:moveTo>
                      <a:pt x="137" y="134"/>
                    </a:moveTo>
                    <a:lnTo>
                      <a:pt x="90" y="165"/>
                    </a:lnTo>
                    <a:lnTo>
                      <a:pt x="45" y="99"/>
                    </a:lnTo>
                    <a:lnTo>
                      <a:pt x="0" y="31"/>
                    </a:lnTo>
                    <a:lnTo>
                      <a:pt x="48" y="0"/>
                    </a:lnTo>
                    <a:lnTo>
                      <a:pt x="93" y="67"/>
                    </a:lnTo>
                    <a:lnTo>
                      <a:pt x="137" y="134"/>
                    </a:lnTo>
                    <a:close/>
                  </a:path>
                </a:pathLst>
              </a:custGeom>
              <a:solidFill>
                <a:srgbClr val="FF0000"/>
              </a:solidFill>
              <a:ln w="9525">
                <a:noFill/>
                <a:round/>
                <a:headEnd/>
                <a:tailEnd/>
              </a:ln>
            </p:spPr>
            <p:txBody>
              <a:bodyPr/>
              <a:lstStyle/>
              <a:p>
                <a:endParaRPr lang="ja-JP" altLang="en-US"/>
              </a:p>
            </p:txBody>
          </p:sp>
          <p:sp>
            <p:nvSpPr>
              <p:cNvPr id="997" name="Freeform 1634"/>
              <p:cNvSpPr>
                <a:spLocks/>
              </p:cNvSpPr>
              <p:nvPr/>
            </p:nvSpPr>
            <p:spPr bwMode="auto">
              <a:xfrm>
                <a:off x="3421" y="2391"/>
                <a:ext cx="6" cy="9"/>
              </a:xfrm>
              <a:custGeom>
                <a:avLst/>
                <a:gdLst/>
                <a:ahLst/>
                <a:cxnLst>
                  <a:cxn ang="0">
                    <a:pos x="0" y="0"/>
                  </a:cxn>
                  <a:cxn ang="0">
                    <a:pos x="45" y="66"/>
                  </a:cxn>
                  <a:cxn ang="0">
                    <a:pos x="38" y="71"/>
                  </a:cxn>
                  <a:cxn ang="0">
                    <a:pos x="0" y="0"/>
                  </a:cxn>
                </a:cxnLst>
                <a:rect l="0" t="0" r="r" b="b"/>
                <a:pathLst>
                  <a:path w="45" h="71">
                    <a:moveTo>
                      <a:pt x="0" y="0"/>
                    </a:moveTo>
                    <a:lnTo>
                      <a:pt x="45" y="66"/>
                    </a:lnTo>
                    <a:lnTo>
                      <a:pt x="38" y="71"/>
                    </a:lnTo>
                    <a:lnTo>
                      <a:pt x="0" y="0"/>
                    </a:lnTo>
                    <a:close/>
                  </a:path>
                </a:pathLst>
              </a:custGeom>
              <a:solidFill>
                <a:srgbClr val="FF0000"/>
              </a:solidFill>
              <a:ln w="9525">
                <a:noFill/>
                <a:round/>
                <a:headEnd/>
                <a:tailEnd/>
              </a:ln>
            </p:spPr>
            <p:txBody>
              <a:bodyPr/>
              <a:lstStyle/>
              <a:p>
                <a:endParaRPr lang="ja-JP" altLang="en-US"/>
              </a:p>
            </p:txBody>
          </p:sp>
          <p:sp>
            <p:nvSpPr>
              <p:cNvPr id="998" name="Freeform 1635"/>
              <p:cNvSpPr>
                <a:spLocks/>
              </p:cNvSpPr>
              <p:nvPr/>
            </p:nvSpPr>
            <p:spPr bwMode="auto">
              <a:xfrm>
                <a:off x="3408" y="2382"/>
                <a:ext cx="18" cy="21"/>
              </a:xfrm>
              <a:custGeom>
                <a:avLst/>
                <a:gdLst/>
                <a:ahLst/>
                <a:cxnLst>
                  <a:cxn ang="0">
                    <a:pos x="126" y="143"/>
                  </a:cxn>
                  <a:cxn ang="0">
                    <a:pos x="75" y="169"/>
                  </a:cxn>
                  <a:cxn ang="0">
                    <a:pos x="37" y="98"/>
                  </a:cxn>
                  <a:cxn ang="0">
                    <a:pos x="0" y="28"/>
                  </a:cxn>
                  <a:cxn ang="0">
                    <a:pos x="50" y="0"/>
                  </a:cxn>
                  <a:cxn ang="0">
                    <a:pos x="88" y="72"/>
                  </a:cxn>
                  <a:cxn ang="0">
                    <a:pos x="126" y="143"/>
                  </a:cxn>
                </a:cxnLst>
                <a:rect l="0" t="0" r="r" b="b"/>
                <a:pathLst>
                  <a:path w="126" h="169">
                    <a:moveTo>
                      <a:pt x="126" y="143"/>
                    </a:moveTo>
                    <a:lnTo>
                      <a:pt x="75" y="169"/>
                    </a:lnTo>
                    <a:lnTo>
                      <a:pt x="37" y="98"/>
                    </a:lnTo>
                    <a:lnTo>
                      <a:pt x="0" y="28"/>
                    </a:lnTo>
                    <a:lnTo>
                      <a:pt x="50" y="0"/>
                    </a:lnTo>
                    <a:lnTo>
                      <a:pt x="88" y="72"/>
                    </a:lnTo>
                    <a:lnTo>
                      <a:pt x="126" y="143"/>
                    </a:lnTo>
                    <a:close/>
                  </a:path>
                </a:pathLst>
              </a:custGeom>
              <a:solidFill>
                <a:srgbClr val="FF0000"/>
              </a:solidFill>
              <a:ln w="9525">
                <a:noFill/>
                <a:round/>
                <a:headEnd/>
                <a:tailEnd/>
              </a:ln>
            </p:spPr>
            <p:txBody>
              <a:bodyPr/>
              <a:lstStyle/>
              <a:p>
                <a:endParaRPr lang="ja-JP" altLang="en-US"/>
              </a:p>
            </p:txBody>
          </p:sp>
          <p:sp>
            <p:nvSpPr>
              <p:cNvPr id="999" name="Freeform 1636"/>
              <p:cNvSpPr>
                <a:spLocks/>
              </p:cNvSpPr>
              <p:nvPr/>
            </p:nvSpPr>
            <p:spPr bwMode="auto">
              <a:xfrm>
                <a:off x="3413" y="2394"/>
                <a:ext cx="6" cy="9"/>
              </a:xfrm>
              <a:custGeom>
                <a:avLst/>
                <a:gdLst/>
                <a:ahLst/>
                <a:cxnLst>
                  <a:cxn ang="0">
                    <a:pos x="0" y="0"/>
                  </a:cxn>
                  <a:cxn ang="0">
                    <a:pos x="38" y="71"/>
                  </a:cxn>
                  <a:cxn ang="0">
                    <a:pos x="31" y="74"/>
                  </a:cxn>
                  <a:cxn ang="0">
                    <a:pos x="0" y="0"/>
                  </a:cxn>
                </a:cxnLst>
                <a:rect l="0" t="0" r="r" b="b"/>
                <a:pathLst>
                  <a:path w="38" h="74">
                    <a:moveTo>
                      <a:pt x="0" y="0"/>
                    </a:moveTo>
                    <a:lnTo>
                      <a:pt x="38" y="71"/>
                    </a:lnTo>
                    <a:lnTo>
                      <a:pt x="31" y="74"/>
                    </a:lnTo>
                    <a:lnTo>
                      <a:pt x="0" y="0"/>
                    </a:lnTo>
                    <a:close/>
                  </a:path>
                </a:pathLst>
              </a:custGeom>
              <a:solidFill>
                <a:srgbClr val="FF0000"/>
              </a:solidFill>
              <a:ln w="9525">
                <a:noFill/>
                <a:round/>
                <a:headEnd/>
                <a:tailEnd/>
              </a:ln>
            </p:spPr>
            <p:txBody>
              <a:bodyPr/>
              <a:lstStyle/>
              <a:p>
                <a:endParaRPr lang="ja-JP" altLang="en-US"/>
              </a:p>
            </p:txBody>
          </p:sp>
          <p:sp>
            <p:nvSpPr>
              <p:cNvPr id="1000" name="Freeform 1637"/>
              <p:cNvSpPr>
                <a:spLocks/>
              </p:cNvSpPr>
              <p:nvPr/>
            </p:nvSpPr>
            <p:spPr bwMode="auto">
              <a:xfrm>
                <a:off x="3402" y="2385"/>
                <a:ext cx="16" cy="21"/>
              </a:xfrm>
              <a:custGeom>
                <a:avLst/>
                <a:gdLst/>
                <a:ahLst/>
                <a:cxnLst>
                  <a:cxn ang="0">
                    <a:pos x="114" y="149"/>
                  </a:cxn>
                  <a:cxn ang="0">
                    <a:pos x="60" y="171"/>
                  </a:cxn>
                  <a:cxn ang="0">
                    <a:pos x="30" y="96"/>
                  </a:cxn>
                  <a:cxn ang="0">
                    <a:pos x="0" y="22"/>
                  </a:cxn>
                  <a:cxn ang="0">
                    <a:pos x="53" y="0"/>
                  </a:cxn>
                  <a:cxn ang="0">
                    <a:pos x="83" y="75"/>
                  </a:cxn>
                  <a:cxn ang="0">
                    <a:pos x="114" y="149"/>
                  </a:cxn>
                </a:cxnLst>
                <a:rect l="0" t="0" r="r" b="b"/>
                <a:pathLst>
                  <a:path w="114" h="171">
                    <a:moveTo>
                      <a:pt x="114" y="149"/>
                    </a:moveTo>
                    <a:lnTo>
                      <a:pt x="60" y="171"/>
                    </a:lnTo>
                    <a:lnTo>
                      <a:pt x="30" y="96"/>
                    </a:lnTo>
                    <a:lnTo>
                      <a:pt x="0" y="22"/>
                    </a:lnTo>
                    <a:lnTo>
                      <a:pt x="53" y="0"/>
                    </a:lnTo>
                    <a:lnTo>
                      <a:pt x="83" y="75"/>
                    </a:lnTo>
                    <a:lnTo>
                      <a:pt x="114" y="149"/>
                    </a:lnTo>
                    <a:close/>
                  </a:path>
                </a:pathLst>
              </a:custGeom>
              <a:solidFill>
                <a:srgbClr val="FF0000"/>
              </a:solidFill>
              <a:ln w="9525">
                <a:noFill/>
                <a:round/>
                <a:headEnd/>
                <a:tailEnd/>
              </a:ln>
            </p:spPr>
            <p:txBody>
              <a:bodyPr/>
              <a:lstStyle/>
              <a:p>
                <a:endParaRPr lang="ja-JP" altLang="en-US"/>
              </a:p>
            </p:txBody>
          </p:sp>
          <p:sp>
            <p:nvSpPr>
              <p:cNvPr id="1001" name="Freeform 1638"/>
              <p:cNvSpPr>
                <a:spLocks/>
              </p:cNvSpPr>
              <p:nvPr/>
            </p:nvSpPr>
            <p:spPr bwMode="auto">
              <a:xfrm>
                <a:off x="3406" y="2397"/>
                <a:ext cx="4" cy="9"/>
              </a:xfrm>
              <a:custGeom>
                <a:avLst/>
                <a:gdLst/>
                <a:ahLst/>
                <a:cxnLst>
                  <a:cxn ang="0">
                    <a:pos x="0" y="0"/>
                  </a:cxn>
                  <a:cxn ang="0">
                    <a:pos x="30" y="75"/>
                  </a:cxn>
                  <a:cxn ang="0">
                    <a:pos x="22" y="77"/>
                  </a:cxn>
                  <a:cxn ang="0">
                    <a:pos x="0" y="0"/>
                  </a:cxn>
                </a:cxnLst>
                <a:rect l="0" t="0" r="r" b="b"/>
                <a:pathLst>
                  <a:path w="30" h="77">
                    <a:moveTo>
                      <a:pt x="0" y="0"/>
                    </a:moveTo>
                    <a:lnTo>
                      <a:pt x="30" y="75"/>
                    </a:lnTo>
                    <a:lnTo>
                      <a:pt x="22" y="77"/>
                    </a:lnTo>
                    <a:lnTo>
                      <a:pt x="0" y="0"/>
                    </a:lnTo>
                    <a:close/>
                  </a:path>
                </a:pathLst>
              </a:custGeom>
              <a:solidFill>
                <a:srgbClr val="FF0000"/>
              </a:solidFill>
              <a:ln w="9525">
                <a:noFill/>
                <a:round/>
                <a:headEnd/>
                <a:tailEnd/>
              </a:ln>
            </p:spPr>
            <p:txBody>
              <a:bodyPr/>
              <a:lstStyle/>
              <a:p>
                <a:endParaRPr lang="ja-JP" altLang="en-US"/>
              </a:p>
            </p:txBody>
          </p:sp>
          <p:sp>
            <p:nvSpPr>
              <p:cNvPr id="1002" name="Freeform 1639"/>
              <p:cNvSpPr>
                <a:spLocks/>
              </p:cNvSpPr>
              <p:nvPr/>
            </p:nvSpPr>
            <p:spPr bwMode="auto">
              <a:xfrm>
                <a:off x="3395" y="2387"/>
                <a:ext cx="14" cy="21"/>
              </a:xfrm>
              <a:custGeom>
                <a:avLst/>
                <a:gdLst/>
                <a:ahLst/>
                <a:cxnLst>
                  <a:cxn ang="0">
                    <a:pos x="100" y="154"/>
                  </a:cxn>
                  <a:cxn ang="0">
                    <a:pos x="44" y="170"/>
                  </a:cxn>
                  <a:cxn ang="0">
                    <a:pos x="23" y="93"/>
                  </a:cxn>
                  <a:cxn ang="0">
                    <a:pos x="0" y="16"/>
                  </a:cxn>
                  <a:cxn ang="0">
                    <a:pos x="55" y="0"/>
                  </a:cxn>
                  <a:cxn ang="0">
                    <a:pos x="78" y="77"/>
                  </a:cxn>
                  <a:cxn ang="0">
                    <a:pos x="100" y="154"/>
                  </a:cxn>
                </a:cxnLst>
                <a:rect l="0" t="0" r="r" b="b"/>
                <a:pathLst>
                  <a:path w="100" h="170">
                    <a:moveTo>
                      <a:pt x="100" y="154"/>
                    </a:moveTo>
                    <a:lnTo>
                      <a:pt x="44" y="170"/>
                    </a:lnTo>
                    <a:lnTo>
                      <a:pt x="23" y="93"/>
                    </a:lnTo>
                    <a:lnTo>
                      <a:pt x="0" y="16"/>
                    </a:lnTo>
                    <a:lnTo>
                      <a:pt x="55" y="0"/>
                    </a:lnTo>
                    <a:lnTo>
                      <a:pt x="78" y="77"/>
                    </a:lnTo>
                    <a:lnTo>
                      <a:pt x="100" y="154"/>
                    </a:lnTo>
                    <a:close/>
                  </a:path>
                </a:pathLst>
              </a:custGeom>
              <a:solidFill>
                <a:srgbClr val="FF0000"/>
              </a:solidFill>
              <a:ln w="9525">
                <a:noFill/>
                <a:round/>
                <a:headEnd/>
                <a:tailEnd/>
              </a:ln>
            </p:spPr>
            <p:txBody>
              <a:bodyPr/>
              <a:lstStyle/>
              <a:p>
                <a:endParaRPr lang="ja-JP" altLang="en-US"/>
              </a:p>
            </p:txBody>
          </p:sp>
          <p:sp>
            <p:nvSpPr>
              <p:cNvPr id="1003" name="Freeform 1640"/>
              <p:cNvSpPr>
                <a:spLocks/>
              </p:cNvSpPr>
              <p:nvPr/>
            </p:nvSpPr>
            <p:spPr bwMode="auto">
              <a:xfrm>
                <a:off x="3398" y="2399"/>
                <a:ext cx="3" cy="10"/>
              </a:xfrm>
              <a:custGeom>
                <a:avLst/>
                <a:gdLst/>
                <a:ahLst/>
                <a:cxnLst>
                  <a:cxn ang="0">
                    <a:pos x="0" y="0"/>
                  </a:cxn>
                  <a:cxn ang="0">
                    <a:pos x="21" y="77"/>
                  </a:cxn>
                  <a:cxn ang="0">
                    <a:pos x="12" y="79"/>
                  </a:cxn>
                  <a:cxn ang="0">
                    <a:pos x="0" y="0"/>
                  </a:cxn>
                </a:cxnLst>
                <a:rect l="0" t="0" r="r" b="b"/>
                <a:pathLst>
                  <a:path w="21" h="79">
                    <a:moveTo>
                      <a:pt x="0" y="0"/>
                    </a:moveTo>
                    <a:lnTo>
                      <a:pt x="21" y="77"/>
                    </a:lnTo>
                    <a:lnTo>
                      <a:pt x="12" y="79"/>
                    </a:lnTo>
                    <a:lnTo>
                      <a:pt x="0" y="0"/>
                    </a:lnTo>
                    <a:close/>
                  </a:path>
                </a:pathLst>
              </a:custGeom>
              <a:solidFill>
                <a:srgbClr val="FF0000"/>
              </a:solidFill>
              <a:ln w="9525">
                <a:noFill/>
                <a:round/>
                <a:headEnd/>
                <a:tailEnd/>
              </a:ln>
            </p:spPr>
            <p:txBody>
              <a:bodyPr/>
              <a:lstStyle/>
              <a:p>
                <a:endParaRPr lang="ja-JP" altLang="en-US"/>
              </a:p>
            </p:txBody>
          </p:sp>
          <p:sp>
            <p:nvSpPr>
              <p:cNvPr id="1004" name="Freeform 1641"/>
              <p:cNvSpPr>
                <a:spLocks/>
              </p:cNvSpPr>
              <p:nvPr/>
            </p:nvSpPr>
            <p:spPr bwMode="auto">
              <a:xfrm>
                <a:off x="3388" y="2389"/>
                <a:ext cx="12" cy="21"/>
              </a:xfrm>
              <a:custGeom>
                <a:avLst/>
                <a:gdLst/>
                <a:ahLst/>
                <a:cxnLst>
                  <a:cxn ang="0">
                    <a:pos x="84" y="158"/>
                  </a:cxn>
                  <a:cxn ang="0">
                    <a:pos x="27" y="168"/>
                  </a:cxn>
                  <a:cxn ang="0">
                    <a:pos x="13" y="89"/>
                  </a:cxn>
                  <a:cxn ang="0">
                    <a:pos x="0" y="10"/>
                  </a:cxn>
                  <a:cxn ang="0">
                    <a:pos x="58" y="0"/>
                  </a:cxn>
                  <a:cxn ang="0">
                    <a:pos x="72" y="79"/>
                  </a:cxn>
                  <a:cxn ang="0">
                    <a:pos x="84" y="158"/>
                  </a:cxn>
                </a:cxnLst>
                <a:rect l="0" t="0" r="r" b="b"/>
                <a:pathLst>
                  <a:path w="84" h="168">
                    <a:moveTo>
                      <a:pt x="84" y="158"/>
                    </a:moveTo>
                    <a:lnTo>
                      <a:pt x="27" y="168"/>
                    </a:lnTo>
                    <a:lnTo>
                      <a:pt x="13" y="89"/>
                    </a:lnTo>
                    <a:lnTo>
                      <a:pt x="0" y="10"/>
                    </a:lnTo>
                    <a:lnTo>
                      <a:pt x="58" y="0"/>
                    </a:lnTo>
                    <a:lnTo>
                      <a:pt x="72" y="79"/>
                    </a:lnTo>
                    <a:lnTo>
                      <a:pt x="84" y="158"/>
                    </a:lnTo>
                    <a:close/>
                  </a:path>
                </a:pathLst>
              </a:custGeom>
              <a:solidFill>
                <a:srgbClr val="FF0000"/>
              </a:solidFill>
              <a:ln w="9525">
                <a:noFill/>
                <a:round/>
                <a:headEnd/>
                <a:tailEnd/>
              </a:ln>
            </p:spPr>
            <p:txBody>
              <a:bodyPr/>
              <a:lstStyle/>
              <a:p>
                <a:endParaRPr lang="ja-JP" altLang="en-US"/>
              </a:p>
            </p:txBody>
          </p:sp>
          <p:sp>
            <p:nvSpPr>
              <p:cNvPr id="1005" name="Freeform 1642"/>
              <p:cNvSpPr>
                <a:spLocks/>
              </p:cNvSpPr>
              <p:nvPr/>
            </p:nvSpPr>
            <p:spPr bwMode="auto">
              <a:xfrm>
                <a:off x="3390" y="2400"/>
                <a:ext cx="2" cy="10"/>
              </a:xfrm>
              <a:custGeom>
                <a:avLst/>
                <a:gdLst/>
                <a:ahLst/>
                <a:cxnLst>
                  <a:cxn ang="0">
                    <a:pos x="0" y="0"/>
                  </a:cxn>
                  <a:cxn ang="0">
                    <a:pos x="14" y="79"/>
                  </a:cxn>
                  <a:cxn ang="0">
                    <a:pos x="5" y="80"/>
                  </a:cxn>
                  <a:cxn ang="0">
                    <a:pos x="0" y="0"/>
                  </a:cxn>
                </a:cxnLst>
                <a:rect l="0" t="0" r="r" b="b"/>
                <a:pathLst>
                  <a:path w="14" h="80">
                    <a:moveTo>
                      <a:pt x="0" y="0"/>
                    </a:moveTo>
                    <a:lnTo>
                      <a:pt x="14" y="79"/>
                    </a:lnTo>
                    <a:lnTo>
                      <a:pt x="5" y="80"/>
                    </a:lnTo>
                    <a:lnTo>
                      <a:pt x="0" y="0"/>
                    </a:lnTo>
                    <a:close/>
                  </a:path>
                </a:pathLst>
              </a:custGeom>
              <a:solidFill>
                <a:srgbClr val="FF0000"/>
              </a:solidFill>
              <a:ln w="9525">
                <a:noFill/>
                <a:round/>
                <a:headEnd/>
                <a:tailEnd/>
              </a:ln>
            </p:spPr>
            <p:txBody>
              <a:bodyPr/>
              <a:lstStyle/>
              <a:p>
                <a:endParaRPr lang="ja-JP" altLang="en-US"/>
              </a:p>
            </p:txBody>
          </p:sp>
          <p:sp>
            <p:nvSpPr>
              <p:cNvPr id="1006" name="Freeform 1643"/>
              <p:cNvSpPr>
                <a:spLocks/>
              </p:cNvSpPr>
              <p:nvPr/>
            </p:nvSpPr>
            <p:spPr bwMode="auto">
              <a:xfrm>
                <a:off x="3380" y="2390"/>
                <a:ext cx="10" cy="20"/>
              </a:xfrm>
              <a:custGeom>
                <a:avLst/>
                <a:gdLst/>
                <a:ahLst/>
                <a:cxnLst>
                  <a:cxn ang="0">
                    <a:pos x="69" y="161"/>
                  </a:cxn>
                  <a:cxn ang="0">
                    <a:pos x="10" y="164"/>
                  </a:cxn>
                  <a:cxn ang="0">
                    <a:pos x="6" y="84"/>
                  </a:cxn>
                  <a:cxn ang="0">
                    <a:pos x="0" y="4"/>
                  </a:cxn>
                  <a:cxn ang="0">
                    <a:pos x="60" y="0"/>
                  </a:cxn>
                  <a:cxn ang="0">
                    <a:pos x="64" y="81"/>
                  </a:cxn>
                  <a:cxn ang="0">
                    <a:pos x="69" y="161"/>
                  </a:cxn>
                </a:cxnLst>
                <a:rect l="0" t="0" r="r" b="b"/>
                <a:pathLst>
                  <a:path w="69" h="164">
                    <a:moveTo>
                      <a:pt x="69" y="161"/>
                    </a:moveTo>
                    <a:lnTo>
                      <a:pt x="10" y="164"/>
                    </a:lnTo>
                    <a:lnTo>
                      <a:pt x="6" y="84"/>
                    </a:lnTo>
                    <a:lnTo>
                      <a:pt x="0" y="4"/>
                    </a:lnTo>
                    <a:lnTo>
                      <a:pt x="60" y="0"/>
                    </a:lnTo>
                    <a:lnTo>
                      <a:pt x="64" y="81"/>
                    </a:lnTo>
                    <a:lnTo>
                      <a:pt x="69" y="161"/>
                    </a:lnTo>
                    <a:close/>
                  </a:path>
                </a:pathLst>
              </a:custGeom>
              <a:solidFill>
                <a:srgbClr val="FF0000"/>
              </a:solidFill>
              <a:ln w="9525">
                <a:noFill/>
                <a:round/>
                <a:headEnd/>
                <a:tailEnd/>
              </a:ln>
            </p:spPr>
            <p:txBody>
              <a:bodyPr/>
              <a:lstStyle/>
              <a:p>
                <a:endParaRPr lang="ja-JP" altLang="en-US"/>
              </a:p>
            </p:txBody>
          </p:sp>
          <p:sp>
            <p:nvSpPr>
              <p:cNvPr id="1007" name="Freeform 1644"/>
              <p:cNvSpPr>
                <a:spLocks/>
              </p:cNvSpPr>
              <p:nvPr/>
            </p:nvSpPr>
            <p:spPr bwMode="auto">
              <a:xfrm>
                <a:off x="3380" y="2400"/>
                <a:ext cx="2" cy="10"/>
              </a:xfrm>
              <a:custGeom>
                <a:avLst/>
                <a:gdLst/>
                <a:ahLst/>
                <a:cxnLst>
                  <a:cxn ang="0">
                    <a:pos x="6" y="0"/>
                  </a:cxn>
                  <a:cxn ang="0">
                    <a:pos x="10" y="80"/>
                  </a:cxn>
                  <a:cxn ang="0">
                    <a:pos x="0" y="80"/>
                  </a:cxn>
                  <a:cxn ang="0">
                    <a:pos x="6" y="0"/>
                  </a:cxn>
                </a:cxnLst>
                <a:rect l="0" t="0" r="r" b="b"/>
                <a:pathLst>
                  <a:path w="10" h="80">
                    <a:moveTo>
                      <a:pt x="6" y="0"/>
                    </a:moveTo>
                    <a:lnTo>
                      <a:pt x="10" y="80"/>
                    </a:lnTo>
                    <a:lnTo>
                      <a:pt x="0" y="80"/>
                    </a:lnTo>
                    <a:lnTo>
                      <a:pt x="6" y="0"/>
                    </a:lnTo>
                    <a:close/>
                  </a:path>
                </a:pathLst>
              </a:custGeom>
              <a:solidFill>
                <a:srgbClr val="FF0000"/>
              </a:solidFill>
              <a:ln w="9525">
                <a:noFill/>
                <a:round/>
                <a:headEnd/>
                <a:tailEnd/>
              </a:ln>
            </p:spPr>
            <p:txBody>
              <a:bodyPr/>
              <a:lstStyle/>
              <a:p>
                <a:endParaRPr lang="ja-JP" altLang="en-US"/>
              </a:p>
            </p:txBody>
          </p:sp>
          <p:sp>
            <p:nvSpPr>
              <p:cNvPr id="1008" name="Freeform 1645"/>
              <p:cNvSpPr>
                <a:spLocks/>
              </p:cNvSpPr>
              <p:nvPr/>
            </p:nvSpPr>
            <p:spPr bwMode="auto">
              <a:xfrm>
                <a:off x="2128" y="1440"/>
                <a:ext cx="9" cy="21"/>
              </a:xfrm>
              <a:custGeom>
                <a:avLst/>
                <a:gdLst/>
                <a:ahLst/>
                <a:cxnLst>
                  <a:cxn ang="0">
                    <a:pos x="60" y="163"/>
                  </a:cxn>
                  <a:cxn ang="0">
                    <a:pos x="0" y="160"/>
                  </a:cxn>
                  <a:cxn ang="0">
                    <a:pos x="6" y="80"/>
                  </a:cxn>
                  <a:cxn ang="0">
                    <a:pos x="10" y="0"/>
                  </a:cxn>
                  <a:cxn ang="0">
                    <a:pos x="69" y="3"/>
                  </a:cxn>
                  <a:cxn ang="0">
                    <a:pos x="65" y="83"/>
                  </a:cxn>
                  <a:cxn ang="0">
                    <a:pos x="60" y="163"/>
                  </a:cxn>
                </a:cxnLst>
                <a:rect l="0" t="0" r="r" b="b"/>
                <a:pathLst>
                  <a:path w="69" h="163">
                    <a:moveTo>
                      <a:pt x="60" y="163"/>
                    </a:moveTo>
                    <a:lnTo>
                      <a:pt x="0" y="160"/>
                    </a:lnTo>
                    <a:lnTo>
                      <a:pt x="6" y="80"/>
                    </a:lnTo>
                    <a:lnTo>
                      <a:pt x="10" y="0"/>
                    </a:lnTo>
                    <a:lnTo>
                      <a:pt x="69" y="3"/>
                    </a:lnTo>
                    <a:lnTo>
                      <a:pt x="65" y="83"/>
                    </a:lnTo>
                    <a:lnTo>
                      <a:pt x="60" y="163"/>
                    </a:lnTo>
                    <a:close/>
                  </a:path>
                </a:pathLst>
              </a:custGeom>
              <a:solidFill>
                <a:srgbClr val="FF0000"/>
              </a:solidFill>
              <a:ln w="9525">
                <a:noFill/>
                <a:round/>
                <a:headEnd/>
                <a:tailEnd/>
              </a:ln>
            </p:spPr>
            <p:txBody>
              <a:bodyPr/>
              <a:lstStyle/>
              <a:p>
                <a:endParaRPr lang="ja-JP" altLang="en-US"/>
              </a:p>
            </p:txBody>
          </p:sp>
          <p:sp>
            <p:nvSpPr>
              <p:cNvPr id="1009" name="Freeform 1646"/>
              <p:cNvSpPr>
                <a:spLocks/>
              </p:cNvSpPr>
              <p:nvPr/>
            </p:nvSpPr>
            <p:spPr bwMode="auto">
              <a:xfrm>
                <a:off x="2126" y="1450"/>
                <a:ext cx="2" cy="10"/>
              </a:xfrm>
              <a:custGeom>
                <a:avLst/>
                <a:gdLst/>
                <a:ahLst/>
                <a:cxnLst>
                  <a:cxn ang="0">
                    <a:pos x="14" y="0"/>
                  </a:cxn>
                  <a:cxn ang="0">
                    <a:pos x="8" y="80"/>
                  </a:cxn>
                  <a:cxn ang="0">
                    <a:pos x="0" y="79"/>
                  </a:cxn>
                  <a:cxn ang="0">
                    <a:pos x="14" y="0"/>
                  </a:cxn>
                </a:cxnLst>
                <a:rect l="0" t="0" r="r" b="b"/>
                <a:pathLst>
                  <a:path w="14" h="80">
                    <a:moveTo>
                      <a:pt x="14" y="0"/>
                    </a:moveTo>
                    <a:lnTo>
                      <a:pt x="8" y="80"/>
                    </a:lnTo>
                    <a:lnTo>
                      <a:pt x="0" y="79"/>
                    </a:lnTo>
                    <a:lnTo>
                      <a:pt x="14" y="0"/>
                    </a:lnTo>
                    <a:close/>
                  </a:path>
                </a:pathLst>
              </a:custGeom>
              <a:solidFill>
                <a:srgbClr val="FF0000"/>
              </a:solidFill>
              <a:ln w="9525">
                <a:noFill/>
                <a:round/>
                <a:headEnd/>
                <a:tailEnd/>
              </a:ln>
            </p:spPr>
            <p:txBody>
              <a:bodyPr/>
              <a:lstStyle/>
              <a:p>
                <a:endParaRPr lang="ja-JP" altLang="en-US"/>
              </a:p>
            </p:txBody>
          </p:sp>
          <p:sp>
            <p:nvSpPr>
              <p:cNvPr id="1010" name="Freeform 1647"/>
              <p:cNvSpPr>
                <a:spLocks/>
              </p:cNvSpPr>
              <p:nvPr/>
            </p:nvSpPr>
            <p:spPr bwMode="auto">
              <a:xfrm>
                <a:off x="2118" y="1439"/>
                <a:ext cx="12" cy="21"/>
              </a:xfrm>
              <a:custGeom>
                <a:avLst/>
                <a:gdLst/>
                <a:ahLst/>
                <a:cxnLst>
                  <a:cxn ang="0">
                    <a:pos x="57" y="168"/>
                  </a:cxn>
                  <a:cxn ang="0">
                    <a:pos x="0" y="159"/>
                  </a:cxn>
                  <a:cxn ang="0">
                    <a:pos x="12" y="80"/>
                  </a:cxn>
                  <a:cxn ang="0">
                    <a:pos x="26" y="0"/>
                  </a:cxn>
                  <a:cxn ang="0">
                    <a:pos x="83" y="10"/>
                  </a:cxn>
                  <a:cxn ang="0">
                    <a:pos x="71" y="89"/>
                  </a:cxn>
                  <a:cxn ang="0">
                    <a:pos x="57" y="168"/>
                  </a:cxn>
                </a:cxnLst>
                <a:rect l="0" t="0" r="r" b="b"/>
                <a:pathLst>
                  <a:path w="83" h="168">
                    <a:moveTo>
                      <a:pt x="57" y="168"/>
                    </a:moveTo>
                    <a:lnTo>
                      <a:pt x="0" y="159"/>
                    </a:lnTo>
                    <a:lnTo>
                      <a:pt x="12" y="80"/>
                    </a:lnTo>
                    <a:lnTo>
                      <a:pt x="26" y="0"/>
                    </a:lnTo>
                    <a:lnTo>
                      <a:pt x="83" y="10"/>
                    </a:lnTo>
                    <a:lnTo>
                      <a:pt x="71" y="89"/>
                    </a:lnTo>
                    <a:lnTo>
                      <a:pt x="57" y="168"/>
                    </a:lnTo>
                    <a:close/>
                  </a:path>
                </a:pathLst>
              </a:custGeom>
              <a:solidFill>
                <a:srgbClr val="FF0000"/>
              </a:solidFill>
              <a:ln w="9525">
                <a:noFill/>
                <a:round/>
                <a:headEnd/>
                <a:tailEnd/>
              </a:ln>
            </p:spPr>
            <p:txBody>
              <a:bodyPr/>
              <a:lstStyle/>
              <a:p>
                <a:endParaRPr lang="ja-JP" altLang="en-US"/>
              </a:p>
            </p:txBody>
          </p:sp>
          <p:sp>
            <p:nvSpPr>
              <p:cNvPr id="1011" name="Freeform 1648"/>
              <p:cNvSpPr>
                <a:spLocks/>
              </p:cNvSpPr>
              <p:nvPr/>
            </p:nvSpPr>
            <p:spPr bwMode="auto">
              <a:xfrm>
                <a:off x="2117" y="1449"/>
                <a:ext cx="3" cy="10"/>
              </a:xfrm>
              <a:custGeom>
                <a:avLst/>
                <a:gdLst/>
                <a:ahLst/>
                <a:cxnLst>
                  <a:cxn ang="0">
                    <a:pos x="21" y="0"/>
                  </a:cxn>
                  <a:cxn ang="0">
                    <a:pos x="9" y="79"/>
                  </a:cxn>
                  <a:cxn ang="0">
                    <a:pos x="0" y="77"/>
                  </a:cxn>
                  <a:cxn ang="0">
                    <a:pos x="21" y="0"/>
                  </a:cxn>
                </a:cxnLst>
                <a:rect l="0" t="0" r="r" b="b"/>
                <a:pathLst>
                  <a:path w="21" h="79">
                    <a:moveTo>
                      <a:pt x="21" y="0"/>
                    </a:moveTo>
                    <a:lnTo>
                      <a:pt x="9" y="79"/>
                    </a:lnTo>
                    <a:lnTo>
                      <a:pt x="0" y="77"/>
                    </a:lnTo>
                    <a:lnTo>
                      <a:pt x="21" y="0"/>
                    </a:lnTo>
                    <a:close/>
                  </a:path>
                </a:pathLst>
              </a:custGeom>
              <a:solidFill>
                <a:srgbClr val="FF0000"/>
              </a:solidFill>
              <a:ln w="9525">
                <a:noFill/>
                <a:round/>
                <a:headEnd/>
                <a:tailEnd/>
              </a:ln>
            </p:spPr>
            <p:txBody>
              <a:bodyPr/>
              <a:lstStyle/>
              <a:p>
                <a:endParaRPr lang="ja-JP" altLang="en-US"/>
              </a:p>
            </p:txBody>
          </p:sp>
          <p:sp>
            <p:nvSpPr>
              <p:cNvPr id="1012" name="Freeform 1649"/>
              <p:cNvSpPr>
                <a:spLocks/>
              </p:cNvSpPr>
              <p:nvPr/>
            </p:nvSpPr>
            <p:spPr bwMode="auto">
              <a:xfrm>
                <a:off x="2109" y="1438"/>
                <a:ext cx="14" cy="21"/>
              </a:xfrm>
              <a:custGeom>
                <a:avLst/>
                <a:gdLst/>
                <a:ahLst/>
                <a:cxnLst>
                  <a:cxn ang="0">
                    <a:pos x="56" y="170"/>
                  </a:cxn>
                  <a:cxn ang="0">
                    <a:pos x="0" y="154"/>
                  </a:cxn>
                  <a:cxn ang="0">
                    <a:pos x="22" y="77"/>
                  </a:cxn>
                  <a:cxn ang="0">
                    <a:pos x="44" y="0"/>
                  </a:cxn>
                  <a:cxn ang="0">
                    <a:pos x="100" y="16"/>
                  </a:cxn>
                  <a:cxn ang="0">
                    <a:pos x="77" y="93"/>
                  </a:cxn>
                  <a:cxn ang="0">
                    <a:pos x="56" y="170"/>
                  </a:cxn>
                </a:cxnLst>
                <a:rect l="0" t="0" r="r" b="b"/>
                <a:pathLst>
                  <a:path w="100" h="170">
                    <a:moveTo>
                      <a:pt x="56" y="170"/>
                    </a:moveTo>
                    <a:lnTo>
                      <a:pt x="0" y="154"/>
                    </a:lnTo>
                    <a:lnTo>
                      <a:pt x="22" y="77"/>
                    </a:lnTo>
                    <a:lnTo>
                      <a:pt x="44" y="0"/>
                    </a:lnTo>
                    <a:lnTo>
                      <a:pt x="100" y="16"/>
                    </a:lnTo>
                    <a:lnTo>
                      <a:pt x="77" y="93"/>
                    </a:lnTo>
                    <a:lnTo>
                      <a:pt x="56" y="170"/>
                    </a:lnTo>
                    <a:close/>
                  </a:path>
                </a:pathLst>
              </a:custGeom>
              <a:solidFill>
                <a:srgbClr val="FF0000"/>
              </a:solidFill>
              <a:ln w="9525">
                <a:noFill/>
                <a:round/>
                <a:headEnd/>
                <a:tailEnd/>
              </a:ln>
            </p:spPr>
            <p:txBody>
              <a:bodyPr/>
              <a:lstStyle/>
              <a:p>
                <a:endParaRPr lang="ja-JP" altLang="en-US"/>
              </a:p>
            </p:txBody>
          </p:sp>
          <p:sp>
            <p:nvSpPr>
              <p:cNvPr id="1013" name="Freeform 1650"/>
              <p:cNvSpPr>
                <a:spLocks/>
              </p:cNvSpPr>
              <p:nvPr/>
            </p:nvSpPr>
            <p:spPr bwMode="auto">
              <a:xfrm>
                <a:off x="2108" y="1447"/>
                <a:ext cx="4" cy="10"/>
              </a:xfrm>
              <a:custGeom>
                <a:avLst/>
                <a:gdLst/>
                <a:ahLst/>
                <a:cxnLst>
                  <a:cxn ang="0">
                    <a:pos x="30" y="0"/>
                  </a:cxn>
                  <a:cxn ang="0">
                    <a:pos x="8" y="77"/>
                  </a:cxn>
                  <a:cxn ang="0">
                    <a:pos x="0" y="75"/>
                  </a:cxn>
                  <a:cxn ang="0">
                    <a:pos x="30" y="0"/>
                  </a:cxn>
                </a:cxnLst>
                <a:rect l="0" t="0" r="r" b="b"/>
                <a:pathLst>
                  <a:path w="30" h="77">
                    <a:moveTo>
                      <a:pt x="30" y="0"/>
                    </a:moveTo>
                    <a:lnTo>
                      <a:pt x="8" y="77"/>
                    </a:lnTo>
                    <a:lnTo>
                      <a:pt x="0" y="75"/>
                    </a:lnTo>
                    <a:lnTo>
                      <a:pt x="30" y="0"/>
                    </a:lnTo>
                    <a:close/>
                  </a:path>
                </a:pathLst>
              </a:custGeom>
              <a:solidFill>
                <a:srgbClr val="FF0000"/>
              </a:solidFill>
              <a:ln w="9525">
                <a:noFill/>
                <a:round/>
                <a:headEnd/>
                <a:tailEnd/>
              </a:ln>
            </p:spPr>
            <p:txBody>
              <a:bodyPr/>
              <a:lstStyle/>
              <a:p>
                <a:endParaRPr lang="ja-JP" altLang="en-US"/>
              </a:p>
            </p:txBody>
          </p:sp>
          <p:sp>
            <p:nvSpPr>
              <p:cNvPr id="1014" name="Freeform 1651"/>
              <p:cNvSpPr>
                <a:spLocks/>
              </p:cNvSpPr>
              <p:nvPr/>
            </p:nvSpPr>
            <p:spPr bwMode="auto">
              <a:xfrm>
                <a:off x="2100" y="1435"/>
                <a:ext cx="16" cy="22"/>
              </a:xfrm>
              <a:custGeom>
                <a:avLst/>
                <a:gdLst/>
                <a:ahLst/>
                <a:cxnLst>
                  <a:cxn ang="0">
                    <a:pos x="54" y="171"/>
                  </a:cxn>
                  <a:cxn ang="0">
                    <a:pos x="0" y="148"/>
                  </a:cxn>
                  <a:cxn ang="0">
                    <a:pos x="31" y="75"/>
                  </a:cxn>
                  <a:cxn ang="0">
                    <a:pos x="61" y="0"/>
                  </a:cxn>
                  <a:cxn ang="0">
                    <a:pos x="114" y="22"/>
                  </a:cxn>
                  <a:cxn ang="0">
                    <a:pos x="84" y="96"/>
                  </a:cxn>
                  <a:cxn ang="0">
                    <a:pos x="54" y="171"/>
                  </a:cxn>
                </a:cxnLst>
                <a:rect l="0" t="0" r="r" b="b"/>
                <a:pathLst>
                  <a:path w="114" h="171">
                    <a:moveTo>
                      <a:pt x="54" y="171"/>
                    </a:moveTo>
                    <a:lnTo>
                      <a:pt x="0" y="148"/>
                    </a:lnTo>
                    <a:lnTo>
                      <a:pt x="31" y="75"/>
                    </a:lnTo>
                    <a:lnTo>
                      <a:pt x="61" y="0"/>
                    </a:lnTo>
                    <a:lnTo>
                      <a:pt x="114" y="22"/>
                    </a:lnTo>
                    <a:lnTo>
                      <a:pt x="84" y="96"/>
                    </a:lnTo>
                    <a:lnTo>
                      <a:pt x="54" y="171"/>
                    </a:lnTo>
                    <a:close/>
                  </a:path>
                </a:pathLst>
              </a:custGeom>
              <a:solidFill>
                <a:srgbClr val="FF0000"/>
              </a:solidFill>
              <a:ln w="9525">
                <a:noFill/>
                <a:round/>
                <a:headEnd/>
                <a:tailEnd/>
              </a:ln>
            </p:spPr>
            <p:txBody>
              <a:bodyPr/>
              <a:lstStyle/>
              <a:p>
                <a:endParaRPr lang="ja-JP" altLang="en-US"/>
              </a:p>
            </p:txBody>
          </p:sp>
          <p:sp>
            <p:nvSpPr>
              <p:cNvPr id="1015" name="Freeform 1652"/>
              <p:cNvSpPr>
                <a:spLocks/>
              </p:cNvSpPr>
              <p:nvPr/>
            </p:nvSpPr>
            <p:spPr bwMode="auto">
              <a:xfrm>
                <a:off x="2099" y="1445"/>
                <a:ext cx="6" cy="9"/>
              </a:xfrm>
              <a:custGeom>
                <a:avLst/>
                <a:gdLst/>
                <a:ahLst/>
                <a:cxnLst>
                  <a:cxn ang="0">
                    <a:pos x="38" y="0"/>
                  </a:cxn>
                  <a:cxn ang="0">
                    <a:pos x="7" y="73"/>
                  </a:cxn>
                  <a:cxn ang="0">
                    <a:pos x="0" y="70"/>
                  </a:cxn>
                  <a:cxn ang="0">
                    <a:pos x="38" y="0"/>
                  </a:cxn>
                </a:cxnLst>
                <a:rect l="0" t="0" r="r" b="b"/>
                <a:pathLst>
                  <a:path w="38" h="73">
                    <a:moveTo>
                      <a:pt x="38" y="0"/>
                    </a:moveTo>
                    <a:lnTo>
                      <a:pt x="7" y="73"/>
                    </a:lnTo>
                    <a:lnTo>
                      <a:pt x="0" y="70"/>
                    </a:lnTo>
                    <a:lnTo>
                      <a:pt x="38" y="0"/>
                    </a:lnTo>
                    <a:close/>
                  </a:path>
                </a:pathLst>
              </a:custGeom>
              <a:solidFill>
                <a:srgbClr val="FF0000"/>
              </a:solidFill>
              <a:ln w="9525">
                <a:noFill/>
                <a:round/>
                <a:headEnd/>
                <a:tailEnd/>
              </a:ln>
            </p:spPr>
            <p:txBody>
              <a:bodyPr/>
              <a:lstStyle/>
              <a:p>
                <a:endParaRPr lang="ja-JP" altLang="en-US"/>
              </a:p>
            </p:txBody>
          </p:sp>
          <p:sp>
            <p:nvSpPr>
              <p:cNvPr id="1016" name="Freeform 1653"/>
              <p:cNvSpPr>
                <a:spLocks/>
              </p:cNvSpPr>
              <p:nvPr/>
            </p:nvSpPr>
            <p:spPr bwMode="auto">
              <a:xfrm>
                <a:off x="2092" y="1432"/>
                <a:ext cx="18" cy="21"/>
              </a:xfrm>
              <a:custGeom>
                <a:avLst/>
                <a:gdLst/>
                <a:ahLst/>
                <a:cxnLst>
                  <a:cxn ang="0">
                    <a:pos x="51" y="168"/>
                  </a:cxn>
                  <a:cxn ang="0">
                    <a:pos x="0" y="142"/>
                  </a:cxn>
                  <a:cxn ang="0">
                    <a:pos x="38" y="71"/>
                  </a:cxn>
                  <a:cxn ang="0">
                    <a:pos x="76" y="0"/>
                  </a:cxn>
                  <a:cxn ang="0">
                    <a:pos x="126" y="27"/>
                  </a:cxn>
                  <a:cxn ang="0">
                    <a:pos x="89" y="98"/>
                  </a:cxn>
                  <a:cxn ang="0">
                    <a:pos x="51" y="168"/>
                  </a:cxn>
                </a:cxnLst>
                <a:rect l="0" t="0" r="r" b="b"/>
                <a:pathLst>
                  <a:path w="126" h="168">
                    <a:moveTo>
                      <a:pt x="51" y="168"/>
                    </a:moveTo>
                    <a:lnTo>
                      <a:pt x="0" y="142"/>
                    </a:lnTo>
                    <a:lnTo>
                      <a:pt x="38" y="71"/>
                    </a:lnTo>
                    <a:lnTo>
                      <a:pt x="76" y="0"/>
                    </a:lnTo>
                    <a:lnTo>
                      <a:pt x="126" y="27"/>
                    </a:lnTo>
                    <a:lnTo>
                      <a:pt x="89" y="98"/>
                    </a:lnTo>
                    <a:lnTo>
                      <a:pt x="51" y="168"/>
                    </a:lnTo>
                    <a:close/>
                  </a:path>
                </a:pathLst>
              </a:custGeom>
              <a:solidFill>
                <a:srgbClr val="FF0000"/>
              </a:solidFill>
              <a:ln w="9525">
                <a:noFill/>
                <a:round/>
                <a:headEnd/>
                <a:tailEnd/>
              </a:ln>
            </p:spPr>
            <p:txBody>
              <a:bodyPr/>
              <a:lstStyle/>
              <a:p>
                <a:endParaRPr lang="ja-JP" altLang="en-US"/>
              </a:p>
            </p:txBody>
          </p:sp>
          <p:sp>
            <p:nvSpPr>
              <p:cNvPr id="1017" name="Freeform 1654"/>
              <p:cNvSpPr>
                <a:spLocks/>
              </p:cNvSpPr>
              <p:nvPr/>
            </p:nvSpPr>
            <p:spPr bwMode="auto">
              <a:xfrm>
                <a:off x="2091" y="1441"/>
                <a:ext cx="6" cy="9"/>
              </a:xfrm>
              <a:custGeom>
                <a:avLst/>
                <a:gdLst/>
                <a:ahLst/>
                <a:cxnLst>
                  <a:cxn ang="0">
                    <a:pos x="45" y="0"/>
                  </a:cxn>
                  <a:cxn ang="0">
                    <a:pos x="7" y="71"/>
                  </a:cxn>
                  <a:cxn ang="0">
                    <a:pos x="0" y="67"/>
                  </a:cxn>
                  <a:cxn ang="0">
                    <a:pos x="45" y="0"/>
                  </a:cxn>
                </a:cxnLst>
                <a:rect l="0" t="0" r="r" b="b"/>
                <a:pathLst>
                  <a:path w="45" h="71">
                    <a:moveTo>
                      <a:pt x="45" y="0"/>
                    </a:moveTo>
                    <a:lnTo>
                      <a:pt x="7" y="71"/>
                    </a:lnTo>
                    <a:lnTo>
                      <a:pt x="0" y="67"/>
                    </a:lnTo>
                    <a:lnTo>
                      <a:pt x="45" y="0"/>
                    </a:lnTo>
                    <a:close/>
                  </a:path>
                </a:pathLst>
              </a:custGeom>
              <a:solidFill>
                <a:srgbClr val="FF0000"/>
              </a:solidFill>
              <a:ln w="9525">
                <a:noFill/>
                <a:round/>
                <a:headEnd/>
                <a:tailEnd/>
              </a:ln>
            </p:spPr>
            <p:txBody>
              <a:bodyPr/>
              <a:lstStyle/>
              <a:p>
                <a:endParaRPr lang="ja-JP" altLang="en-US"/>
              </a:p>
            </p:txBody>
          </p:sp>
          <p:sp>
            <p:nvSpPr>
              <p:cNvPr id="1018" name="Freeform 1655"/>
              <p:cNvSpPr>
                <a:spLocks/>
              </p:cNvSpPr>
              <p:nvPr/>
            </p:nvSpPr>
            <p:spPr bwMode="auto">
              <a:xfrm>
                <a:off x="2084" y="1429"/>
                <a:ext cx="20" cy="21"/>
              </a:xfrm>
              <a:custGeom>
                <a:avLst/>
                <a:gdLst/>
                <a:ahLst/>
                <a:cxnLst>
                  <a:cxn ang="0">
                    <a:pos x="47" y="166"/>
                  </a:cxn>
                  <a:cxn ang="0">
                    <a:pos x="0" y="134"/>
                  </a:cxn>
                  <a:cxn ang="0">
                    <a:pos x="44" y="68"/>
                  </a:cxn>
                  <a:cxn ang="0">
                    <a:pos x="89" y="0"/>
                  </a:cxn>
                  <a:cxn ang="0">
                    <a:pos x="137" y="32"/>
                  </a:cxn>
                  <a:cxn ang="0">
                    <a:pos x="92" y="99"/>
                  </a:cxn>
                  <a:cxn ang="0">
                    <a:pos x="47" y="166"/>
                  </a:cxn>
                </a:cxnLst>
                <a:rect l="0" t="0" r="r" b="b"/>
                <a:pathLst>
                  <a:path w="137" h="166">
                    <a:moveTo>
                      <a:pt x="47" y="166"/>
                    </a:moveTo>
                    <a:lnTo>
                      <a:pt x="0" y="134"/>
                    </a:lnTo>
                    <a:lnTo>
                      <a:pt x="44" y="68"/>
                    </a:lnTo>
                    <a:lnTo>
                      <a:pt x="89" y="0"/>
                    </a:lnTo>
                    <a:lnTo>
                      <a:pt x="137" y="32"/>
                    </a:lnTo>
                    <a:lnTo>
                      <a:pt x="92" y="99"/>
                    </a:lnTo>
                    <a:lnTo>
                      <a:pt x="47" y="166"/>
                    </a:lnTo>
                    <a:close/>
                  </a:path>
                </a:pathLst>
              </a:custGeom>
              <a:solidFill>
                <a:srgbClr val="FF0000"/>
              </a:solidFill>
              <a:ln w="9525">
                <a:noFill/>
                <a:round/>
                <a:headEnd/>
                <a:tailEnd/>
              </a:ln>
            </p:spPr>
            <p:txBody>
              <a:bodyPr/>
              <a:lstStyle/>
              <a:p>
                <a:endParaRPr lang="ja-JP" altLang="en-US"/>
              </a:p>
            </p:txBody>
          </p:sp>
          <p:sp>
            <p:nvSpPr>
              <p:cNvPr id="1019" name="Freeform 1656"/>
              <p:cNvSpPr>
                <a:spLocks/>
              </p:cNvSpPr>
              <p:nvPr/>
            </p:nvSpPr>
            <p:spPr bwMode="auto">
              <a:xfrm>
                <a:off x="2083" y="1437"/>
                <a:ext cx="7" cy="9"/>
              </a:xfrm>
              <a:custGeom>
                <a:avLst/>
                <a:gdLst/>
                <a:ahLst/>
                <a:cxnLst>
                  <a:cxn ang="0">
                    <a:pos x="51" y="0"/>
                  </a:cxn>
                  <a:cxn ang="0">
                    <a:pos x="7" y="66"/>
                  </a:cxn>
                  <a:cxn ang="0">
                    <a:pos x="0" y="61"/>
                  </a:cxn>
                  <a:cxn ang="0">
                    <a:pos x="51" y="0"/>
                  </a:cxn>
                </a:cxnLst>
                <a:rect l="0" t="0" r="r" b="b"/>
                <a:pathLst>
                  <a:path w="51" h="66">
                    <a:moveTo>
                      <a:pt x="51" y="0"/>
                    </a:moveTo>
                    <a:lnTo>
                      <a:pt x="7" y="66"/>
                    </a:lnTo>
                    <a:lnTo>
                      <a:pt x="0" y="61"/>
                    </a:lnTo>
                    <a:lnTo>
                      <a:pt x="51" y="0"/>
                    </a:lnTo>
                    <a:close/>
                  </a:path>
                </a:pathLst>
              </a:custGeom>
              <a:solidFill>
                <a:srgbClr val="FF0000"/>
              </a:solidFill>
              <a:ln w="9525">
                <a:noFill/>
                <a:round/>
                <a:headEnd/>
                <a:tailEnd/>
              </a:ln>
            </p:spPr>
            <p:txBody>
              <a:bodyPr/>
              <a:lstStyle/>
              <a:p>
                <a:endParaRPr lang="ja-JP" altLang="en-US"/>
              </a:p>
            </p:txBody>
          </p:sp>
          <p:sp>
            <p:nvSpPr>
              <p:cNvPr id="1020" name="Freeform 1657"/>
              <p:cNvSpPr>
                <a:spLocks/>
              </p:cNvSpPr>
              <p:nvPr/>
            </p:nvSpPr>
            <p:spPr bwMode="auto">
              <a:xfrm>
                <a:off x="2077" y="1425"/>
                <a:ext cx="21" cy="20"/>
              </a:xfrm>
              <a:custGeom>
                <a:avLst/>
                <a:gdLst/>
                <a:ahLst/>
                <a:cxnLst>
                  <a:cxn ang="0">
                    <a:pos x="44" y="161"/>
                  </a:cxn>
                  <a:cxn ang="0">
                    <a:pos x="0" y="125"/>
                  </a:cxn>
                  <a:cxn ang="0">
                    <a:pos x="51" y="63"/>
                  </a:cxn>
                  <a:cxn ang="0">
                    <a:pos x="102" y="0"/>
                  </a:cxn>
                  <a:cxn ang="0">
                    <a:pos x="146" y="37"/>
                  </a:cxn>
                  <a:cxn ang="0">
                    <a:pos x="95" y="100"/>
                  </a:cxn>
                  <a:cxn ang="0">
                    <a:pos x="44" y="161"/>
                  </a:cxn>
                </a:cxnLst>
                <a:rect l="0" t="0" r="r" b="b"/>
                <a:pathLst>
                  <a:path w="146" h="161">
                    <a:moveTo>
                      <a:pt x="44" y="161"/>
                    </a:moveTo>
                    <a:lnTo>
                      <a:pt x="0" y="125"/>
                    </a:lnTo>
                    <a:lnTo>
                      <a:pt x="51" y="63"/>
                    </a:lnTo>
                    <a:lnTo>
                      <a:pt x="102" y="0"/>
                    </a:lnTo>
                    <a:lnTo>
                      <a:pt x="146" y="37"/>
                    </a:lnTo>
                    <a:lnTo>
                      <a:pt x="95" y="100"/>
                    </a:lnTo>
                    <a:lnTo>
                      <a:pt x="44" y="161"/>
                    </a:lnTo>
                    <a:close/>
                  </a:path>
                </a:pathLst>
              </a:custGeom>
              <a:solidFill>
                <a:srgbClr val="FF0000"/>
              </a:solidFill>
              <a:ln w="9525">
                <a:noFill/>
                <a:round/>
                <a:headEnd/>
                <a:tailEnd/>
              </a:ln>
            </p:spPr>
            <p:txBody>
              <a:bodyPr/>
              <a:lstStyle/>
              <a:p>
                <a:endParaRPr lang="ja-JP" altLang="en-US"/>
              </a:p>
            </p:txBody>
          </p:sp>
          <p:sp>
            <p:nvSpPr>
              <p:cNvPr id="1021" name="Freeform 1658"/>
              <p:cNvSpPr>
                <a:spLocks/>
              </p:cNvSpPr>
              <p:nvPr/>
            </p:nvSpPr>
            <p:spPr bwMode="auto">
              <a:xfrm>
                <a:off x="2076" y="1433"/>
                <a:ext cx="8" cy="7"/>
              </a:xfrm>
              <a:custGeom>
                <a:avLst/>
                <a:gdLst/>
                <a:ahLst/>
                <a:cxnLst>
                  <a:cxn ang="0">
                    <a:pos x="58" y="0"/>
                  </a:cxn>
                  <a:cxn ang="0">
                    <a:pos x="7" y="62"/>
                  </a:cxn>
                  <a:cxn ang="0">
                    <a:pos x="0" y="57"/>
                  </a:cxn>
                  <a:cxn ang="0">
                    <a:pos x="58" y="0"/>
                  </a:cxn>
                </a:cxnLst>
                <a:rect l="0" t="0" r="r" b="b"/>
                <a:pathLst>
                  <a:path w="58" h="62">
                    <a:moveTo>
                      <a:pt x="58" y="0"/>
                    </a:moveTo>
                    <a:lnTo>
                      <a:pt x="7" y="62"/>
                    </a:lnTo>
                    <a:lnTo>
                      <a:pt x="0" y="57"/>
                    </a:lnTo>
                    <a:lnTo>
                      <a:pt x="58" y="0"/>
                    </a:lnTo>
                    <a:close/>
                  </a:path>
                </a:pathLst>
              </a:custGeom>
              <a:solidFill>
                <a:srgbClr val="FF0000"/>
              </a:solidFill>
              <a:ln w="9525">
                <a:noFill/>
                <a:round/>
                <a:headEnd/>
                <a:tailEnd/>
              </a:ln>
            </p:spPr>
            <p:txBody>
              <a:bodyPr/>
              <a:lstStyle/>
              <a:p>
                <a:endParaRPr lang="ja-JP" altLang="en-US"/>
              </a:p>
            </p:txBody>
          </p:sp>
          <p:sp>
            <p:nvSpPr>
              <p:cNvPr id="1022" name="Freeform 1659"/>
              <p:cNvSpPr>
                <a:spLocks/>
              </p:cNvSpPr>
              <p:nvPr/>
            </p:nvSpPr>
            <p:spPr bwMode="auto">
              <a:xfrm>
                <a:off x="2070" y="1420"/>
                <a:ext cx="22" cy="20"/>
              </a:xfrm>
              <a:custGeom>
                <a:avLst/>
                <a:gdLst/>
                <a:ahLst/>
                <a:cxnLst>
                  <a:cxn ang="0">
                    <a:pos x="41" y="155"/>
                  </a:cxn>
                  <a:cxn ang="0">
                    <a:pos x="0" y="114"/>
                  </a:cxn>
                  <a:cxn ang="0">
                    <a:pos x="57" y="57"/>
                  </a:cxn>
                  <a:cxn ang="0">
                    <a:pos x="114" y="0"/>
                  </a:cxn>
                  <a:cxn ang="0">
                    <a:pos x="156" y="41"/>
                  </a:cxn>
                  <a:cxn ang="0">
                    <a:pos x="99" y="98"/>
                  </a:cxn>
                  <a:cxn ang="0">
                    <a:pos x="41" y="155"/>
                  </a:cxn>
                </a:cxnLst>
                <a:rect l="0" t="0" r="r" b="b"/>
                <a:pathLst>
                  <a:path w="156" h="155">
                    <a:moveTo>
                      <a:pt x="41" y="155"/>
                    </a:moveTo>
                    <a:lnTo>
                      <a:pt x="0" y="114"/>
                    </a:lnTo>
                    <a:lnTo>
                      <a:pt x="57" y="57"/>
                    </a:lnTo>
                    <a:lnTo>
                      <a:pt x="114" y="0"/>
                    </a:lnTo>
                    <a:lnTo>
                      <a:pt x="156" y="41"/>
                    </a:lnTo>
                    <a:lnTo>
                      <a:pt x="99" y="98"/>
                    </a:lnTo>
                    <a:lnTo>
                      <a:pt x="41" y="155"/>
                    </a:lnTo>
                    <a:close/>
                  </a:path>
                </a:pathLst>
              </a:custGeom>
              <a:solidFill>
                <a:srgbClr val="FF0000"/>
              </a:solidFill>
              <a:ln w="9525">
                <a:noFill/>
                <a:round/>
                <a:headEnd/>
                <a:tailEnd/>
              </a:ln>
            </p:spPr>
            <p:txBody>
              <a:bodyPr/>
              <a:lstStyle/>
              <a:p>
                <a:endParaRPr lang="ja-JP" altLang="en-US"/>
              </a:p>
            </p:txBody>
          </p:sp>
          <p:sp>
            <p:nvSpPr>
              <p:cNvPr id="1023" name="Freeform 1660"/>
              <p:cNvSpPr>
                <a:spLocks/>
              </p:cNvSpPr>
              <p:nvPr/>
            </p:nvSpPr>
            <p:spPr bwMode="auto">
              <a:xfrm>
                <a:off x="2069" y="1428"/>
                <a:ext cx="9" cy="7"/>
              </a:xfrm>
              <a:custGeom>
                <a:avLst/>
                <a:gdLst/>
                <a:ahLst/>
                <a:cxnLst>
                  <a:cxn ang="0">
                    <a:pos x="61" y="0"/>
                  </a:cxn>
                  <a:cxn ang="0">
                    <a:pos x="4" y="57"/>
                  </a:cxn>
                  <a:cxn ang="0">
                    <a:pos x="0" y="51"/>
                  </a:cxn>
                  <a:cxn ang="0">
                    <a:pos x="61" y="0"/>
                  </a:cxn>
                </a:cxnLst>
                <a:rect l="0" t="0" r="r" b="b"/>
                <a:pathLst>
                  <a:path w="61" h="57">
                    <a:moveTo>
                      <a:pt x="61" y="0"/>
                    </a:moveTo>
                    <a:lnTo>
                      <a:pt x="4" y="57"/>
                    </a:lnTo>
                    <a:lnTo>
                      <a:pt x="0" y="51"/>
                    </a:lnTo>
                    <a:lnTo>
                      <a:pt x="61" y="0"/>
                    </a:lnTo>
                    <a:close/>
                  </a:path>
                </a:pathLst>
              </a:custGeom>
              <a:solidFill>
                <a:srgbClr val="FF0000"/>
              </a:solidFill>
              <a:ln w="9525">
                <a:noFill/>
                <a:round/>
                <a:headEnd/>
                <a:tailEnd/>
              </a:ln>
            </p:spPr>
            <p:txBody>
              <a:bodyPr/>
              <a:lstStyle/>
              <a:p>
                <a:endParaRPr lang="ja-JP" altLang="en-US"/>
              </a:p>
            </p:txBody>
          </p:sp>
          <p:sp>
            <p:nvSpPr>
              <p:cNvPr id="1024" name="Freeform 1661"/>
              <p:cNvSpPr>
                <a:spLocks/>
              </p:cNvSpPr>
              <p:nvPr/>
            </p:nvSpPr>
            <p:spPr bwMode="auto">
              <a:xfrm>
                <a:off x="2064" y="1416"/>
                <a:ext cx="23" cy="18"/>
              </a:xfrm>
              <a:custGeom>
                <a:avLst/>
                <a:gdLst/>
                <a:ahLst/>
                <a:cxnLst>
                  <a:cxn ang="0">
                    <a:pos x="39" y="147"/>
                  </a:cxn>
                  <a:cxn ang="0">
                    <a:pos x="0" y="102"/>
                  </a:cxn>
                  <a:cxn ang="0">
                    <a:pos x="63" y="51"/>
                  </a:cxn>
                  <a:cxn ang="0">
                    <a:pos x="125" y="0"/>
                  </a:cxn>
                  <a:cxn ang="0">
                    <a:pos x="163" y="45"/>
                  </a:cxn>
                  <a:cxn ang="0">
                    <a:pos x="100" y="96"/>
                  </a:cxn>
                  <a:cxn ang="0">
                    <a:pos x="39" y="147"/>
                  </a:cxn>
                </a:cxnLst>
                <a:rect l="0" t="0" r="r" b="b"/>
                <a:pathLst>
                  <a:path w="163" h="147">
                    <a:moveTo>
                      <a:pt x="39" y="147"/>
                    </a:moveTo>
                    <a:lnTo>
                      <a:pt x="0" y="102"/>
                    </a:lnTo>
                    <a:lnTo>
                      <a:pt x="63" y="51"/>
                    </a:lnTo>
                    <a:lnTo>
                      <a:pt x="125" y="0"/>
                    </a:lnTo>
                    <a:lnTo>
                      <a:pt x="163" y="45"/>
                    </a:lnTo>
                    <a:lnTo>
                      <a:pt x="100" y="96"/>
                    </a:lnTo>
                    <a:lnTo>
                      <a:pt x="39" y="147"/>
                    </a:lnTo>
                    <a:close/>
                  </a:path>
                </a:pathLst>
              </a:custGeom>
              <a:solidFill>
                <a:srgbClr val="FF0000"/>
              </a:solidFill>
              <a:ln w="9525">
                <a:noFill/>
                <a:round/>
                <a:headEnd/>
                <a:tailEnd/>
              </a:ln>
            </p:spPr>
            <p:txBody>
              <a:bodyPr/>
              <a:lstStyle/>
              <a:p>
                <a:endParaRPr lang="ja-JP" altLang="en-US"/>
              </a:p>
            </p:txBody>
          </p:sp>
          <p:sp>
            <p:nvSpPr>
              <p:cNvPr id="1025" name="Freeform 1662"/>
              <p:cNvSpPr>
                <a:spLocks/>
              </p:cNvSpPr>
              <p:nvPr/>
            </p:nvSpPr>
            <p:spPr bwMode="auto">
              <a:xfrm>
                <a:off x="2063" y="1422"/>
                <a:ext cx="10" cy="6"/>
              </a:xfrm>
              <a:custGeom>
                <a:avLst/>
                <a:gdLst/>
                <a:ahLst/>
                <a:cxnLst>
                  <a:cxn ang="0">
                    <a:pos x="67" y="0"/>
                  </a:cxn>
                  <a:cxn ang="0">
                    <a:pos x="4" y="51"/>
                  </a:cxn>
                  <a:cxn ang="0">
                    <a:pos x="0" y="45"/>
                  </a:cxn>
                  <a:cxn ang="0">
                    <a:pos x="67" y="0"/>
                  </a:cxn>
                </a:cxnLst>
                <a:rect l="0" t="0" r="r" b="b"/>
                <a:pathLst>
                  <a:path w="67" h="51">
                    <a:moveTo>
                      <a:pt x="67" y="0"/>
                    </a:moveTo>
                    <a:lnTo>
                      <a:pt x="4" y="51"/>
                    </a:lnTo>
                    <a:lnTo>
                      <a:pt x="0" y="45"/>
                    </a:lnTo>
                    <a:lnTo>
                      <a:pt x="67" y="0"/>
                    </a:lnTo>
                    <a:close/>
                  </a:path>
                </a:pathLst>
              </a:custGeom>
              <a:solidFill>
                <a:srgbClr val="FF0000"/>
              </a:solidFill>
              <a:ln w="9525">
                <a:noFill/>
                <a:round/>
                <a:headEnd/>
                <a:tailEnd/>
              </a:ln>
            </p:spPr>
            <p:txBody>
              <a:bodyPr/>
              <a:lstStyle/>
              <a:p>
                <a:endParaRPr lang="ja-JP" altLang="en-US"/>
              </a:p>
            </p:txBody>
          </p:sp>
          <p:sp>
            <p:nvSpPr>
              <p:cNvPr id="1026" name="Freeform 1663"/>
              <p:cNvSpPr>
                <a:spLocks/>
              </p:cNvSpPr>
              <p:nvPr/>
            </p:nvSpPr>
            <p:spPr bwMode="auto">
              <a:xfrm>
                <a:off x="2059" y="1410"/>
                <a:ext cx="23" cy="18"/>
              </a:xfrm>
              <a:custGeom>
                <a:avLst/>
                <a:gdLst/>
                <a:ahLst/>
                <a:cxnLst>
                  <a:cxn ang="0">
                    <a:pos x="33" y="139"/>
                  </a:cxn>
                  <a:cxn ang="0">
                    <a:pos x="0" y="90"/>
                  </a:cxn>
                  <a:cxn ang="0">
                    <a:pos x="66" y="45"/>
                  </a:cxn>
                  <a:cxn ang="0">
                    <a:pos x="133" y="0"/>
                  </a:cxn>
                  <a:cxn ang="0">
                    <a:pos x="167" y="49"/>
                  </a:cxn>
                  <a:cxn ang="0">
                    <a:pos x="100" y="94"/>
                  </a:cxn>
                  <a:cxn ang="0">
                    <a:pos x="33" y="139"/>
                  </a:cxn>
                </a:cxnLst>
                <a:rect l="0" t="0" r="r" b="b"/>
                <a:pathLst>
                  <a:path w="167" h="139">
                    <a:moveTo>
                      <a:pt x="33" y="139"/>
                    </a:moveTo>
                    <a:lnTo>
                      <a:pt x="0" y="90"/>
                    </a:lnTo>
                    <a:lnTo>
                      <a:pt x="66" y="45"/>
                    </a:lnTo>
                    <a:lnTo>
                      <a:pt x="133" y="0"/>
                    </a:lnTo>
                    <a:lnTo>
                      <a:pt x="167" y="49"/>
                    </a:lnTo>
                    <a:lnTo>
                      <a:pt x="100" y="94"/>
                    </a:lnTo>
                    <a:lnTo>
                      <a:pt x="33" y="139"/>
                    </a:lnTo>
                    <a:close/>
                  </a:path>
                </a:pathLst>
              </a:custGeom>
              <a:solidFill>
                <a:srgbClr val="FF0000"/>
              </a:solidFill>
              <a:ln w="9525">
                <a:noFill/>
                <a:round/>
                <a:headEnd/>
                <a:tailEnd/>
              </a:ln>
            </p:spPr>
            <p:txBody>
              <a:bodyPr/>
              <a:lstStyle/>
              <a:p>
                <a:endParaRPr lang="ja-JP" altLang="en-US"/>
              </a:p>
            </p:txBody>
          </p:sp>
          <p:sp>
            <p:nvSpPr>
              <p:cNvPr id="1027" name="Freeform 1664"/>
              <p:cNvSpPr>
                <a:spLocks/>
              </p:cNvSpPr>
              <p:nvPr/>
            </p:nvSpPr>
            <p:spPr bwMode="auto">
              <a:xfrm>
                <a:off x="2058" y="1416"/>
                <a:ext cx="10" cy="5"/>
              </a:xfrm>
              <a:custGeom>
                <a:avLst/>
                <a:gdLst/>
                <a:ahLst/>
                <a:cxnLst>
                  <a:cxn ang="0">
                    <a:pos x="70" y="0"/>
                  </a:cxn>
                  <a:cxn ang="0">
                    <a:pos x="4" y="45"/>
                  </a:cxn>
                  <a:cxn ang="0">
                    <a:pos x="0" y="39"/>
                  </a:cxn>
                  <a:cxn ang="0">
                    <a:pos x="70" y="0"/>
                  </a:cxn>
                </a:cxnLst>
                <a:rect l="0" t="0" r="r" b="b"/>
                <a:pathLst>
                  <a:path w="70" h="45">
                    <a:moveTo>
                      <a:pt x="70" y="0"/>
                    </a:moveTo>
                    <a:lnTo>
                      <a:pt x="4" y="45"/>
                    </a:lnTo>
                    <a:lnTo>
                      <a:pt x="0" y="39"/>
                    </a:lnTo>
                    <a:lnTo>
                      <a:pt x="70" y="0"/>
                    </a:lnTo>
                    <a:close/>
                  </a:path>
                </a:pathLst>
              </a:custGeom>
              <a:solidFill>
                <a:srgbClr val="FF0000"/>
              </a:solidFill>
              <a:ln w="9525">
                <a:noFill/>
                <a:round/>
                <a:headEnd/>
                <a:tailEnd/>
              </a:ln>
            </p:spPr>
            <p:txBody>
              <a:bodyPr/>
              <a:lstStyle/>
              <a:p>
                <a:endParaRPr lang="ja-JP" altLang="en-US"/>
              </a:p>
            </p:txBody>
          </p:sp>
          <p:sp>
            <p:nvSpPr>
              <p:cNvPr id="1028" name="Freeform 1665"/>
              <p:cNvSpPr>
                <a:spLocks/>
              </p:cNvSpPr>
              <p:nvPr/>
            </p:nvSpPr>
            <p:spPr bwMode="auto">
              <a:xfrm>
                <a:off x="2054" y="1404"/>
                <a:ext cx="24" cy="17"/>
              </a:xfrm>
              <a:custGeom>
                <a:avLst/>
                <a:gdLst/>
                <a:ahLst/>
                <a:cxnLst>
                  <a:cxn ang="0">
                    <a:pos x="30" y="130"/>
                  </a:cxn>
                  <a:cxn ang="0">
                    <a:pos x="0" y="78"/>
                  </a:cxn>
                  <a:cxn ang="0">
                    <a:pos x="71" y="39"/>
                  </a:cxn>
                  <a:cxn ang="0">
                    <a:pos x="141" y="0"/>
                  </a:cxn>
                  <a:cxn ang="0">
                    <a:pos x="171" y="53"/>
                  </a:cxn>
                  <a:cxn ang="0">
                    <a:pos x="100" y="91"/>
                  </a:cxn>
                  <a:cxn ang="0">
                    <a:pos x="30" y="130"/>
                  </a:cxn>
                </a:cxnLst>
                <a:rect l="0" t="0" r="r" b="b"/>
                <a:pathLst>
                  <a:path w="171" h="130">
                    <a:moveTo>
                      <a:pt x="30" y="130"/>
                    </a:moveTo>
                    <a:lnTo>
                      <a:pt x="0" y="78"/>
                    </a:lnTo>
                    <a:lnTo>
                      <a:pt x="71" y="39"/>
                    </a:lnTo>
                    <a:lnTo>
                      <a:pt x="141" y="0"/>
                    </a:lnTo>
                    <a:lnTo>
                      <a:pt x="171" y="53"/>
                    </a:lnTo>
                    <a:lnTo>
                      <a:pt x="100" y="91"/>
                    </a:lnTo>
                    <a:lnTo>
                      <a:pt x="30" y="130"/>
                    </a:lnTo>
                    <a:close/>
                  </a:path>
                </a:pathLst>
              </a:custGeom>
              <a:solidFill>
                <a:srgbClr val="FF0000"/>
              </a:solidFill>
              <a:ln w="9525">
                <a:noFill/>
                <a:round/>
                <a:headEnd/>
                <a:tailEnd/>
              </a:ln>
            </p:spPr>
            <p:txBody>
              <a:bodyPr/>
              <a:lstStyle/>
              <a:p>
                <a:endParaRPr lang="ja-JP" altLang="en-US"/>
              </a:p>
            </p:txBody>
          </p:sp>
          <p:sp>
            <p:nvSpPr>
              <p:cNvPr id="1029" name="Freeform 1666"/>
              <p:cNvSpPr>
                <a:spLocks/>
              </p:cNvSpPr>
              <p:nvPr/>
            </p:nvSpPr>
            <p:spPr bwMode="auto">
              <a:xfrm>
                <a:off x="2053" y="1409"/>
                <a:ext cx="11" cy="5"/>
              </a:xfrm>
              <a:custGeom>
                <a:avLst/>
                <a:gdLst/>
                <a:ahLst/>
                <a:cxnLst>
                  <a:cxn ang="0">
                    <a:pos x="74" y="0"/>
                  </a:cxn>
                  <a:cxn ang="0">
                    <a:pos x="3" y="39"/>
                  </a:cxn>
                  <a:cxn ang="0">
                    <a:pos x="0" y="33"/>
                  </a:cxn>
                  <a:cxn ang="0">
                    <a:pos x="74" y="0"/>
                  </a:cxn>
                </a:cxnLst>
                <a:rect l="0" t="0" r="r" b="b"/>
                <a:pathLst>
                  <a:path w="74" h="39">
                    <a:moveTo>
                      <a:pt x="74" y="0"/>
                    </a:moveTo>
                    <a:lnTo>
                      <a:pt x="3" y="39"/>
                    </a:lnTo>
                    <a:lnTo>
                      <a:pt x="0" y="33"/>
                    </a:lnTo>
                    <a:lnTo>
                      <a:pt x="74" y="0"/>
                    </a:lnTo>
                    <a:close/>
                  </a:path>
                </a:pathLst>
              </a:custGeom>
              <a:solidFill>
                <a:srgbClr val="FF0000"/>
              </a:solidFill>
              <a:ln w="9525">
                <a:noFill/>
                <a:round/>
                <a:headEnd/>
                <a:tailEnd/>
              </a:ln>
            </p:spPr>
            <p:txBody>
              <a:bodyPr/>
              <a:lstStyle/>
              <a:p>
                <a:endParaRPr lang="ja-JP" altLang="en-US"/>
              </a:p>
            </p:txBody>
          </p:sp>
          <p:sp>
            <p:nvSpPr>
              <p:cNvPr id="1030" name="Freeform 1667"/>
              <p:cNvSpPr>
                <a:spLocks/>
              </p:cNvSpPr>
              <p:nvPr/>
            </p:nvSpPr>
            <p:spPr bwMode="auto">
              <a:xfrm>
                <a:off x="2050" y="1398"/>
                <a:ext cx="25" cy="15"/>
              </a:xfrm>
              <a:custGeom>
                <a:avLst/>
                <a:gdLst/>
                <a:ahLst/>
                <a:cxnLst>
                  <a:cxn ang="0">
                    <a:pos x="25" y="121"/>
                  </a:cxn>
                  <a:cxn ang="0">
                    <a:pos x="0" y="65"/>
                  </a:cxn>
                  <a:cxn ang="0">
                    <a:pos x="75" y="33"/>
                  </a:cxn>
                  <a:cxn ang="0">
                    <a:pos x="149" y="0"/>
                  </a:cxn>
                  <a:cxn ang="0">
                    <a:pos x="174" y="55"/>
                  </a:cxn>
                  <a:cxn ang="0">
                    <a:pos x="99" y="88"/>
                  </a:cxn>
                  <a:cxn ang="0">
                    <a:pos x="25" y="121"/>
                  </a:cxn>
                </a:cxnLst>
                <a:rect l="0" t="0" r="r" b="b"/>
                <a:pathLst>
                  <a:path w="174" h="121">
                    <a:moveTo>
                      <a:pt x="25" y="121"/>
                    </a:moveTo>
                    <a:lnTo>
                      <a:pt x="0" y="65"/>
                    </a:lnTo>
                    <a:lnTo>
                      <a:pt x="75" y="33"/>
                    </a:lnTo>
                    <a:lnTo>
                      <a:pt x="149" y="0"/>
                    </a:lnTo>
                    <a:lnTo>
                      <a:pt x="174" y="55"/>
                    </a:lnTo>
                    <a:lnTo>
                      <a:pt x="99" y="88"/>
                    </a:lnTo>
                    <a:lnTo>
                      <a:pt x="25" y="121"/>
                    </a:lnTo>
                    <a:close/>
                  </a:path>
                </a:pathLst>
              </a:custGeom>
              <a:solidFill>
                <a:srgbClr val="FF0000"/>
              </a:solidFill>
              <a:ln w="9525">
                <a:noFill/>
                <a:round/>
                <a:headEnd/>
                <a:tailEnd/>
              </a:ln>
            </p:spPr>
            <p:txBody>
              <a:bodyPr/>
              <a:lstStyle/>
              <a:p>
                <a:endParaRPr lang="ja-JP" altLang="en-US"/>
              </a:p>
            </p:txBody>
          </p:sp>
          <p:sp>
            <p:nvSpPr>
              <p:cNvPr id="1031" name="Freeform 1668"/>
              <p:cNvSpPr>
                <a:spLocks/>
              </p:cNvSpPr>
              <p:nvPr/>
            </p:nvSpPr>
            <p:spPr bwMode="auto">
              <a:xfrm>
                <a:off x="2049" y="1403"/>
                <a:ext cx="11" cy="3"/>
              </a:xfrm>
              <a:custGeom>
                <a:avLst/>
                <a:gdLst/>
                <a:ahLst/>
                <a:cxnLst>
                  <a:cxn ang="0">
                    <a:pos x="77" y="0"/>
                  </a:cxn>
                  <a:cxn ang="0">
                    <a:pos x="2" y="32"/>
                  </a:cxn>
                  <a:cxn ang="0">
                    <a:pos x="0" y="25"/>
                  </a:cxn>
                  <a:cxn ang="0">
                    <a:pos x="77" y="0"/>
                  </a:cxn>
                </a:cxnLst>
                <a:rect l="0" t="0" r="r" b="b"/>
                <a:pathLst>
                  <a:path w="77" h="32">
                    <a:moveTo>
                      <a:pt x="77" y="0"/>
                    </a:moveTo>
                    <a:lnTo>
                      <a:pt x="2" y="32"/>
                    </a:lnTo>
                    <a:lnTo>
                      <a:pt x="0" y="25"/>
                    </a:lnTo>
                    <a:lnTo>
                      <a:pt x="77" y="0"/>
                    </a:lnTo>
                    <a:close/>
                  </a:path>
                </a:pathLst>
              </a:custGeom>
              <a:solidFill>
                <a:srgbClr val="FF0000"/>
              </a:solidFill>
              <a:ln w="9525">
                <a:noFill/>
                <a:round/>
                <a:headEnd/>
                <a:tailEnd/>
              </a:ln>
            </p:spPr>
            <p:txBody>
              <a:bodyPr/>
              <a:lstStyle/>
              <a:p>
                <a:endParaRPr lang="ja-JP" altLang="en-US"/>
              </a:p>
            </p:txBody>
          </p:sp>
          <p:sp>
            <p:nvSpPr>
              <p:cNvPr id="1032" name="Freeform 1669"/>
              <p:cNvSpPr>
                <a:spLocks/>
              </p:cNvSpPr>
              <p:nvPr/>
            </p:nvSpPr>
            <p:spPr bwMode="auto">
              <a:xfrm>
                <a:off x="2047" y="1392"/>
                <a:ext cx="24" cy="14"/>
              </a:xfrm>
              <a:custGeom>
                <a:avLst/>
                <a:gdLst/>
                <a:ahLst/>
                <a:cxnLst>
                  <a:cxn ang="0">
                    <a:pos x="20" y="109"/>
                  </a:cxn>
                  <a:cxn ang="0">
                    <a:pos x="0" y="50"/>
                  </a:cxn>
                  <a:cxn ang="0">
                    <a:pos x="78" y="25"/>
                  </a:cxn>
                  <a:cxn ang="0">
                    <a:pos x="154" y="0"/>
                  </a:cxn>
                  <a:cxn ang="0">
                    <a:pos x="173" y="59"/>
                  </a:cxn>
                  <a:cxn ang="0">
                    <a:pos x="97" y="84"/>
                  </a:cxn>
                  <a:cxn ang="0">
                    <a:pos x="20" y="109"/>
                  </a:cxn>
                </a:cxnLst>
                <a:rect l="0" t="0" r="r" b="b"/>
                <a:pathLst>
                  <a:path w="173" h="109">
                    <a:moveTo>
                      <a:pt x="20" y="109"/>
                    </a:moveTo>
                    <a:lnTo>
                      <a:pt x="0" y="50"/>
                    </a:lnTo>
                    <a:lnTo>
                      <a:pt x="78" y="25"/>
                    </a:lnTo>
                    <a:lnTo>
                      <a:pt x="154" y="0"/>
                    </a:lnTo>
                    <a:lnTo>
                      <a:pt x="173" y="59"/>
                    </a:lnTo>
                    <a:lnTo>
                      <a:pt x="97" y="84"/>
                    </a:lnTo>
                    <a:lnTo>
                      <a:pt x="20" y="109"/>
                    </a:lnTo>
                    <a:close/>
                  </a:path>
                </a:pathLst>
              </a:custGeom>
              <a:solidFill>
                <a:srgbClr val="FF0000"/>
              </a:solidFill>
              <a:ln w="9525">
                <a:noFill/>
                <a:round/>
                <a:headEnd/>
                <a:tailEnd/>
              </a:ln>
            </p:spPr>
            <p:txBody>
              <a:bodyPr/>
              <a:lstStyle/>
              <a:p>
                <a:endParaRPr lang="ja-JP" altLang="en-US"/>
              </a:p>
            </p:txBody>
          </p:sp>
          <p:sp>
            <p:nvSpPr>
              <p:cNvPr id="1033" name="Freeform 1670"/>
              <p:cNvSpPr>
                <a:spLocks/>
              </p:cNvSpPr>
              <p:nvPr/>
            </p:nvSpPr>
            <p:spPr bwMode="auto">
              <a:xfrm>
                <a:off x="2046" y="1395"/>
                <a:ext cx="12" cy="3"/>
              </a:xfrm>
              <a:custGeom>
                <a:avLst/>
                <a:gdLst/>
                <a:ahLst/>
                <a:cxnLst>
                  <a:cxn ang="0">
                    <a:pos x="79" y="0"/>
                  </a:cxn>
                  <a:cxn ang="0">
                    <a:pos x="1" y="25"/>
                  </a:cxn>
                  <a:cxn ang="0">
                    <a:pos x="0" y="19"/>
                  </a:cxn>
                  <a:cxn ang="0">
                    <a:pos x="79" y="0"/>
                  </a:cxn>
                </a:cxnLst>
                <a:rect l="0" t="0" r="r" b="b"/>
                <a:pathLst>
                  <a:path w="79" h="25">
                    <a:moveTo>
                      <a:pt x="79" y="0"/>
                    </a:moveTo>
                    <a:lnTo>
                      <a:pt x="1" y="25"/>
                    </a:lnTo>
                    <a:lnTo>
                      <a:pt x="0" y="19"/>
                    </a:lnTo>
                    <a:lnTo>
                      <a:pt x="79" y="0"/>
                    </a:lnTo>
                    <a:close/>
                  </a:path>
                </a:pathLst>
              </a:custGeom>
              <a:solidFill>
                <a:srgbClr val="FF0000"/>
              </a:solidFill>
              <a:ln w="9525">
                <a:noFill/>
                <a:round/>
                <a:headEnd/>
                <a:tailEnd/>
              </a:ln>
            </p:spPr>
            <p:txBody>
              <a:bodyPr/>
              <a:lstStyle/>
              <a:p>
                <a:endParaRPr lang="ja-JP" altLang="en-US"/>
              </a:p>
            </p:txBody>
          </p:sp>
          <p:sp>
            <p:nvSpPr>
              <p:cNvPr id="1034" name="Freeform 1671"/>
              <p:cNvSpPr>
                <a:spLocks/>
              </p:cNvSpPr>
              <p:nvPr/>
            </p:nvSpPr>
            <p:spPr bwMode="auto">
              <a:xfrm>
                <a:off x="2044" y="1385"/>
                <a:ext cx="25" cy="12"/>
              </a:xfrm>
              <a:custGeom>
                <a:avLst/>
                <a:gdLst/>
                <a:ahLst/>
                <a:cxnLst>
                  <a:cxn ang="0">
                    <a:pos x="15" y="97"/>
                  </a:cxn>
                  <a:cxn ang="0">
                    <a:pos x="0" y="36"/>
                  </a:cxn>
                  <a:cxn ang="0">
                    <a:pos x="79" y="18"/>
                  </a:cxn>
                  <a:cxn ang="0">
                    <a:pos x="157" y="0"/>
                  </a:cxn>
                  <a:cxn ang="0">
                    <a:pos x="172" y="60"/>
                  </a:cxn>
                  <a:cxn ang="0">
                    <a:pos x="94" y="78"/>
                  </a:cxn>
                  <a:cxn ang="0">
                    <a:pos x="15" y="97"/>
                  </a:cxn>
                </a:cxnLst>
                <a:rect l="0" t="0" r="r" b="b"/>
                <a:pathLst>
                  <a:path w="172" h="97">
                    <a:moveTo>
                      <a:pt x="15" y="97"/>
                    </a:moveTo>
                    <a:lnTo>
                      <a:pt x="0" y="36"/>
                    </a:lnTo>
                    <a:lnTo>
                      <a:pt x="79" y="18"/>
                    </a:lnTo>
                    <a:lnTo>
                      <a:pt x="157" y="0"/>
                    </a:lnTo>
                    <a:lnTo>
                      <a:pt x="172" y="60"/>
                    </a:lnTo>
                    <a:lnTo>
                      <a:pt x="94" y="78"/>
                    </a:lnTo>
                    <a:lnTo>
                      <a:pt x="15" y="97"/>
                    </a:lnTo>
                    <a:close/>
                  </a:path>
                </a:pathLst>
              </a:custGeom>
              <a:solidFill>
                <a:srgbClr val="FF0000"/>
              </a:solidFill>
              <a:ln w="9525">
                <a:noFill/>
                <a:round/>
                <a:headEnd/>
                <a:tailEnd/>
              </a:ln>
            </p:spPr>
            <p:txBody>
              <a:bodyPr/>
              <a:lstStyle/>
              <a:p>
                <a:endParaRPr lang="ja-JP" altLang="en-US"/>
              </a:p>
            </p:txBody>
          </p:sp>
          <p:sp>
            <p:nvSpPr>
              <p:cNvPr id="1035" name="Freeform 1672"/>
              <p:cNvSpPr>
                <a:spLocks/>
              </p:cNvSpPr>
              <p:nvPr/>
            </p:nvSpPr>
            <p:spPr bwMode="auto">
              <a:xfrm>
                <a:off x="2044" y="1388"/>
                <a:ext cx="12" cy="2"/>
              </a:xfrm>
              <a:custGeom>
                <a:avLst/>
                <a:gdLst/>
                <a:ahLst/>
                <a:cxnLst>
                  <a:cxn ang="0">
                    <a:pos x="80" y="0"/>
                  </a:cxn>
                  <a:cxn ang="0">
                    <a:pos x="1" y="18"/>
                  </a:cxn>
                  <a:cxn ang="0">
                    <a:pos x="0" y="10"/>
                  </a:cxn>
                  <a:cxn ang="0">
                    <a:pos x="80" y="0"/>
                  </a:cxn>
                </a:cxnLst>
                <a:rect l="0" t="0" r="r" b="b"/>
                <a:pathLst>
                  <a:path w="80" h="18">
                    <a:moveTo>
                      <a:pt x="80" y="0"/>
                    </a:moveTo>
                    <a:lnTo>
                      <a:pt x="1" y="18"/>
                    </a:lnTo>
                    <a:lnTo>
                      <a:pt x="0" y="10"/>
                    </a:lnTo>
                    <a:lnTo>
                      <a:pt x="80" y="0"/>
                    </a:lnTo>
                    <a:close/>
                  </a:path>
                </a:pathLst>
              </a:custGeom>
              <a:solidFill>
                <a:srgbClr val="FF0000"/>
              </a:solidFill>
              <a:ln w="9525">
                <a:noFill/>
                <a:round/>
                <a:headEnd/>
                <a:tailEnd/>
              </a:ln>
            </p:spPr>
            <p:txBody>
              <a:bodyPr/>
              <a:lstStyle/>
              <a:p>
                <a:endParaRPr lang="ja-JP" altLang="en-US"/>
              </a:p>
            </p:txBody>
          </p:sp>
          <p:sp>
            <p:nvSpPr>
              <p:cNvPr id="1036" name="Freeform 1673"/>
              <p:cNvSpPr>
                <a:spLocks/>
              </p:cNvSpPr>
              <p:nvPr/>
            </p:nvSpPr>
            <p:spPr bwMode="auto">
              <a:xfrm>
                <a:off x="2043" y="1378"/>
                <a:ext cx="24" cy="11"/>
              </a:xfrm>
              <a:custGeom>
                <a:avLst/>
                <a:gdLst/>
                <a:ahLst/>
                <a:cxnLst>
                  <a:cxn ang="0">
                    <a:pos x="8" y="84"/>
                  </a:cxn>
                  <a:cxn ang="0">
                    <a:pos x="0" y="22"/>
                  </a:cxn>
                  <a:cxn ang="0">
                    <a:pos x="79" y="11"/>
                  </a:cxn>
                  <a:cxn ang="0">
                    <a:pos x="159" y="0"/>
                  </a:cxn>
                  <a:cxn ang="0">
                    <a:pos x="168" y="62"/>
                  </a:cxn>
                  <a:cxn ang="0">
                    <a:pos x="88" y="74"/>
                  </a:cxn>
                  <a:cxn ang="0">
                    <a:pos x="8" y="84"/>
                  </a:cxn>
                </a:cxnLst>
                <a:rect l="0" t="0" r="r" b="b"/>
                <a:pathLst>
                  <a:path w="168" h="84">
                    <a:moveTo>
                      <a:pt x="8" y="84"/>
                    </a:moveTo>
                    <a:lnTo>
                      <a:pt x="0" y="22"/>
                    </a:lnTo>
                    <a:lnTo>
                      <a:pt x="79" y="11"/>
                    </a:lnTo>
                    <a:lnTo>
                      <a:pt x="159" y="0"/>
                    </a:lnTo>
                    <a:lnTo>
                      <a:pt x="168" y="62"/>
                    </a:lnTo>
                    <a:lnTo>
                      <a:pt x="88" y="74"/>
                    </a:lnTo>
                    <a:lnTo>
                      <a:pt x="8" y="84"/>
                    </a:lnTo>
                    <a:close/>
                  </a:path>
                </a:pathLst>
              </a:custGeom>
              <a:solidFill>
                <a:srgbClr val="FF0000"/>
              </a:solidFill>
              <a:ln w="9525">
                <a:noFill/>
                <a:round/>
                <a:headEnd/>
                <a:tailEnd/>
              </a:ln>
            </p:spPr>
            <p:txBody>
              <a:bodyPr/>
              <a:lstStyle/>
              <a:p>
                <a:endParaRPr lang="ja-JP" altLang="en-US"/>
              </a:p>
            </p:txBody>
          </p:sp>
          <p:sp>
            <p:nvSpPr>
              <p:cNvPr id="1037" name="Freeform 1674"/>
              <p:cNvSpPr>
                <a:spLocks/>
              </p:cNvSpPr>
              <p:nvPr/>
            </p:nvSpPr>
            <p:spPr bwMode="auto">
              <a:xfrm>
                <a:off x="2043" y="1380"/>
                <a:ext cx="11" cy="1"/>
              </a:xfrm>
              <a:custGeom>
                <a:avLst/>
                <a:gdLst/>
                <a:ahLst/>
                <a:cxnLst>
                  <a:cxn ang="0">
                    <a:pos x="80" y="0"/>
                  </a:cxn>
                  <a:cxn ang="0">
                    <a:pos x="1" y="11"/>
                  </a:cxn>
                  <a:cxn ang="0">
                    <a:pos x="0" y="4"/>
                  </a:cxn>
                  <a:cxn ang="0">
                    <a:pos x="80" y="0"/>
                  </a:cxn>
                </a:cxnLst>
                <a:rect l="0" t="0" r="r" b="b"/>
                <a:pathLst>
                  <a:path w="80" h="11">
                    <a:moveTo>
                      <a:pt x="80" y="0"/>
                    </a:moveTo>
                    <a:lnTo>
                      <a:pt x="1" y="11"/>
                    </a:lnTo>
                    <a:lnTo>
                      <a:pt x="0" y="4"/>
                    </a:lnTo>
                    <a:lnTo>
                      <a:pt x="80" y="0"/>
                    </a:lnTo>
                    <a:close/>
                  </a:path>
                </a:pathLst>
              </a:custGeom>
              <a:solidFill>
                <a:srgbClr val="FF0000"/>
              </a:solidFill>
              <a:ln w="9525">
                <a:noFill/>
                <a:round/>
                <a:headEnd/>
                <a:tailEnd/>
              </a:ln>
            </p:spPr>
            <p:txBody>
              <a:bodyPr/>
              <a:lstStyle/>
              <a:p>
                <a:endParaRPr lang="ja-JP" altLang="en-US"/>
              </a:p>
            </p:txBody>
          </p:sp>
          <p:sp>
            <p:nvSpPr>
              <p:cNvPr id="1038" name="Freeform 1675"/>
              <p:cNvSpPr>
                <a:spLocks/>
              </p:cNvSpPr>
              <p:nvPr/>
            </p:nvSpPr>
            <p:spPr bwMode="auto">
              <a:xfrm>
                <a:off x="2042" y="1371"/>
                <a:ext cx="24" cy="9"/>
              </a:xfrm>
              <a:custGeom>
                <a:avLst/>
                <a:gdLst/>
                <a:ahLst/>
                <a:cxnLst>
                  <a:cxn ang="0">
                    <a:pos x="4" y="72"/>
                  </a:cxn>
                  <a:cxn ang="0">
                    <a:pos x="0" y="6"/>
                  </a:cxn>
                  <a:cxn ang="0">
                    <a:pos x="81" y="3"/>
                  </a:cxn>
                  <a:cxn ang="0">
                    <a:pos x="162" y="0"/>
                  </a:cxn>
                  <a:cxn ang="0">
                    <a:pos x="165" y="64"/>
                  </a:cxn>
                  <a:cxn ang="0">
                    <a:pos x="84" y="68"/>
                  </a:cxn>
                  <a:cxn ang="0">
                    <a:pos x="4" y="72"/>
                  </a:cxn>
                </a:cxnLst>
                <a:rect l="0" t="0" r="r" b="b"/>
                <a:pathLst>
                  <a:path w="165" h="72">
                    <a:moveTo>
                      <a:pt x="4" y="72"/>
                    </a:moveTo>
                    <a:lnTo>
                      <a:pt x="0" y="6"/>
                    </a:lnTo>
                    <a:lnTo>
                      <a:pt x="81" y="3"/>
                    </a:lnTo>
                    <a:lnTo>
                      <a:pt x="162" y="0"/>
                    </a:lnTo>
                    <a:lnTo>
                      <a:pt x="165" y="64"/>
                    </a:lnTo>
                    <a:lnTo>
                      <a:pt x="84" y="68"/>
                    </a:lnTo>
                    <a:lnTo>
                      <a:pt x="4" y="72"/>
                    </a:lnTo>
                    <a:close/>
                  </a:path>
                </a:pathLst>
              </a:custGeom>
              <a:solidFill>
                <a:srgbClr val="FF0000"/>
              </a:solidFill>
              <a:ln w="9525">
                <a:noFill/>
                <a:round/>
                <a:headEnd/>
                <a:tailEnd/>
              </a:ln>
            </p:spPr>
            <p:txBody>
              <a:bodyPr/>
              <a:lstStyle/>
              <a:p>
                <a:endParaRPr lang="ja-JP" altLang="en-US"/>
              </a:p>
            </p:txBody>
          </p:sp>
          <p:sp>
            <p:nvSpPr>
              <p:cNvPr id="1039" name="Freeform 1676"/>
              <p:cNvSpPr>
                <a:spLocks/>
              </p:cNvSpPr>
              <p:nvPr/>
            </p:nvSpPr>
            <p:spPr bwMode="auto">
              <a:xfrm>
                <a:off x="2042" y="1371"/>
                <a:ext cx="12" cy="1"/>
              </a:xfrm>
              <a:custGeom>
                <a:avLst/>
                <a:gdLst/>
                <a:ahLst/>
                <a:cxnLst>
                  <a:cxn ang="0">
                    <a:pos x="81" y="3"/>
                  </a:cxn>
                  <a:cxn ang="0">
                    <a:pos x="0" y="6"/>
                  </a:cxn>
                  <a:cxn ang="0">
                    <a:pos x="0" y="0"/>
                  </a:cxn>
                  <a:cxn ang="0">
                    <a:pos x="81" y="3"/>
                  </a:cxn>
                </a:cxnLst>
                <a:rect l="0" t="0" r="r" b="b"/>
                <a:pathLst>
                  <a:path w="81" h="6">
                    <a:moveTo>
                      <a:pt x="81" y="3"/>
                    </a:moveTo>
                    <a:lnTo>
                      <a:pt x="0" y="6"/>
                    </a:lnTo>
                    <a:lnTo>
                      <a:pt x="0" y="0"/>
                    </a:lnTo>
                    <a:lnTo>
                      <a:pt x="81" y="3"/>
                    </a:lnTo>
                    <a:close/>
                  </a:path>
                </a:pathLst>
              </a:custGeom>
              <a:solidFill>
                <a:srgbClr val="FF0000"/>
              </a:solidFill>
              <a:ln w="9525">
                <a:noFill/>
                <a:round/>
                <a:headEnd/>
                <a:tailEnd/>
              </a:ln>
            </p:spPr>
            <p:txBody>
              <a:bodyPr/>
              <a:lstStyle/>
              <a:p>
                <a:endParaRPr lang="ja-JP" altLang="en-US"/>
              </a:p>
            </p:txBody>
          </p:sp>
          <p:sp>
            <p:nvSpPr>
              <p:cNvPr id="1040" name="Freeform 1677"/>
              <p:cNvSpPr>
                <a:spLocks/>
              </p:cNvSpPr>
              <p:nvPr/>
            </p:nvSpPr>
            <p:spPr bwMode="auto">
              <a:xfrm>
                <a:off x="2042" y="1363"/>
                <a:ext cx="24" cy="9"/>
              </a:xfrm>
              <a:custGeom>
                <a:avLst/>
                <a:gdLst/>
                <a:ahLst/>
                <a:cxnLst>
                  <a:cxn ang="0">
                    <a:pos x="0" y="65"/>
                  </a:cxn>
                  <a:cxn ang="0">
                    <a:pos x="4" y="0"/>
                  </a:cxn>
                  <a:cxn ang="0">
                    <a:pos x="84" y="4"/>
                  </a:cxn>
                  <a:cxn ang="0">
                    <a:pos x="165" y="7"/>
                  </a:cxn>
                  <a:cxn ang="0">
                    <a:pos x="162" y="71"/>
                  </a:cxn>
                  <a:cxn ang="0">
                    <a:pos x="81" y="68"/>
                  </a:cxn>
                  <a:cxn ang="0">
                    <a:pos x="0" y="65"/>
                  </a:cxn>
                </a:cxnLst>
                <a:rect l="0" t="0" r="r" b="b"/>
                <a:pathLst>
                  <a:path w="165" h="71">
                    <a:moveTo>
                      <a:pt x="0" y="65"/>
                    </a:moveTo>
                    <a:lnTo>
                      <a:pt x="4" y="0"/>
                    </a:lnTo>
                    <a:lnTo>
                      <a:pt x="84" y="4"/>
                    </a:lnTo>
                    <a:lnTo>
                      <a:pt x="165" y="7"/>
                    </a:lnTo>
                    <a:lnTo>
                      <a:pt x="162" y="71"/>
                    </a:lnTo>
                    <a:lnTo>
                      <a:pt x="81" y="68"/>
                    </a:lnTo>
                    <a:lnTo>
                      <a:pt x="0" y="65"/>
                    </a:lnTo>
                    <a:close/>
                  </a:path>
                </a:pathLst>
              </a:custGeom>
              <a:solidFill>
                <a:srgbClr val="FF0000"/>
              </a:solidFill>
              <a:ln w="9525">
                <a:noFill/>
                <a:round/>
                <a:headEnd/>
                <a:tailEnd/>
              </a:ln>
            </p:spPr>
            <p:txBody>
              <a:bodyPr/>
              <a:lstStyle/>
              <a:p>
                <a:endParaRPr lang="ja-JP" altLang="en-US"/>
              </a:p>
            </p:txBody>
          </p:sp>
          <p:sp>
            <p:nvSpPr>
              <p:cNvPr id="1041" name="Freeform 1678"/>
              <p:cNvSpPr>
                <a:spLocks/>
              </p:cNvSpPr>
              <p:nvPr/>
            </p:nvSpPr>
            <p:spPr bwMode="auto">
              <a:xfrm>
                <a:off x="2043" y="1362"/>
                <a:ext cx="11" cy="2"/>
              </a:xfrm>
              <a:custGeom>
                <a:avLst/>
                <a:gdLst/>
                <a:ahLst/>
                <a:cxnLst>
                  <a:cxn ang="0">
                    <a:pos x="80" y="12"/>
                  </a:cxn>
                  <a:cxn ang="0">
                    <a:pos x="0" y="8"/>
                  </a:cxn>
                  <a:cxn ang="0">
                    <a:pos x="1" y="0"/>
                  </a:cxn>
                  <a:cxn ang="0">
                    <a:pos x="80" y="12"/>
                  </a:cxn>
                </a:cxnLst>
                <a:rect l="0" t="0" r="r" b="b"/>
                <a:pathLst>
                  <a:path w="80" h="12">
                    <a:moveTo>
                      <a:pt x="80" y="12"/>
                    </a:moveTo>
                    <a:lnTo>
                      <a:pt x="0" y="8"/>
                    </a:lnTo>
                    <a:lnTo>
                      <a:pt x="1" y="0"/>
                    </a:lnTo>
                    <a:lnTo>
                      <a:pt x="80" y="12"/>
                    </a:lnTo>
                    <a:close/>
                  </a:path>
                </a:pathLst>
              </a:custGeom>
              <a:solidFill>
                <a:srgbClr val="FF0000"/>
              </a:solidFill>
              <a:ln w="9525">
                <a:noFill/>
                <a:round/>
                <a:headEnd/>
                <a:tailEnd/>
              </a:ln>
            </p:spPr>
            <p:txBody>
              <a:bodyPr/>
              <a:lstStyle/>
              <a:p>
                <a:endParaRPr lang="ja-JP" altLang="en-US"/>
              </a:p>
            </p:txBody>
          </p:sp>
          <p:sp>
            <p:nvSpPr>
              <p:cNvPr id="1042" name="Freeform 1679"/>
              <p:cNvSpPr>
                <a:spLocks/>
              </p:cNvSpPr>
              <p:nvPr/>
            </p:nvSpPr>
            <p:spPr bwMode="auto">
              <a:xfrm>
                <a:off x="2043" y="1354"/>
                <a:ext cx="24" cy="11"/>
              </a:xfrm>
              <a:custGeom>
                <a:avLst/>
                <a:gdLst/>
                <a:ahLst/>
                <a:cxnLst>
                  <a:cxn ang="0">
                    <a:pos x="0" y="62"/>
                  </a:cxn>
                  <a:cxn ang="0">
                    <a:pos x="8" y="0"/>
                  </a:cxn>
                  <a:cxn ang="0">
                    <a:pos x="88" y="11"/>
                  </a:cxn>
                  <a:cxn ang="0">
                    <a:pos x="168" y="22"/>
                  </a:cxn>
                  <a:cxn ang="0">
                    <a:pos x="159" y="84"/>
                  </a:cxn>
                  <a:cxn ang="0">
                    <a:pos x="79" y="74"/>
                  </a:cxn>
                  <a:cxn ang="0">
                    <a:pos x="0" y="62"/>
                  </a:cxn>
                </a:cxnLst>
                <a:rect l="0" t="0" r="r" b="b"/>
                <a:pathLst>
                  <a:path w="168" h="84">
                    <a:moveTo>
                      <a:pt x="0" y="62"/>
                    </a:moveTo>
                    <a:lnTo>
                      <a:pt x="8" y="0"/>
                    </a:lnTo>
                    <a:lnTo>
                      <a:pt x="88" y="11"/>
                    </a:lnTo>
                    <a:lnTo>
                      <a:pt x="168" y="22"/>
                    </a:lnTo>
                    <a:lnTo>
                      <a:pt x="159" y="84"/>
                    </a:lnTo>
                    <a:lnTo>
                      <a:pt x="79" y="74"/>
                    </a:lnTo>
                    <a:lnTo>
                      <a:pt x="0" y="62"/>
                    </a:lnTo>
                    <a:close/>
                  </a:path>
                </a:pathLst>
              </a:custGeom>
              <a:solidFill>
                <a:srgbClr val="FF0000"/>
              </a:solidFill>
              <a:ln w="9525">
                <a:noFill/>
                <a:round/>
                <a:headEnd/>
                <a:tailEnd/>
              </a:ln>
            </p:spPr>
            <p:txBody>
              <a:bodyPr/>
              <a:lstStyle/>
              <a:p>
                <a:endParaRPr lang="ja-JP" altLang="en-US"/>
              </a:p>
            </p:txBody>
          </p:sp>
          <p:sp>
            <p:nvSpPr>
              <p:cNvPr id="1043" name="Freeform 1680"/>
              <p:cNvSpPr>
                <a:spLocks/>
              </p:cNvSpPr>
              <p:nvPr/>
            </p:nvSpPr>
            <p:spPr bwMode="auto">
              <a:xfrm>
                <a:off x="2044" y="1353"/>
                <a:ext cx="12" cy="3"/>
              </a:xfrm>
              <a:custGeom>
                <a:avLst/>
                <a:gdLst/>
                <a:ahLst/>
                <a:cxnLst>
                  <a:cxn ang="0">
                    <a:pos x="80" y="18"/>
                  </a:cxn>
                  <a:cxn ang="0">
                    <a:pos x="0" y="7"/>
                  </a:cxn>
                  <a:cxn ang="0">
                    <a:pos x="1" y="0"/>
                  </a:cxn>
                  <a:cxn ang="0">
                    <a:pos x="80" y="18"/>
                  </a:cxn>
                </a:cxnLst>
                <a:rect l="0" t="0" r="r" b="b"/>
                <a:pathLst>
                  <a:path w="80" h="18">
                    <a:moveTo>
                      <a:pt x="80" y="18"/>
                    </a:moveTo>
                    <a:lnTo>
                      <a:pt x="0" y="7"/>
                    </a:lnTo>
                    <a:lnTo>
                      <a:pt x="1" y="0"/>
                    </a:lnTo>
                    <a:lnTo>
                      <a:pt x="80" y="18"/>
                    </a:lnTo>
                    <a:close/>
                  </a:path>
                </a:pathLst>
              </a:custGeom>
              <a:solidFill>
                <a:srgbClr val="FF0000"/>
              </a:solidFill>
              <a:ln w="9525">
                <a:noFill/>
                <a:round/>
                <a:headEnd/>
                <a:tailEnd/>
              </a:ln>
            </p:spPr>
            <p:txBody>
              <a:bodyPr/>
              <a:lstStyle/>
              <a:p>
                <a:endParaRPr lang="ja-JP" altLang="en-US"/>
              </a:p>
            </p:txBody>
          </p:sp>
          <p:sp>
            <p:nvSpPr>
              <p:cNvPr id="1044" name="Freeform 1681"/>
              <p:cNvSpPr>
                <a:spLocks/>
              </p:cNvSpPr>
              <p:nvPr/>
            </p:nvSpPr>
            <p:spPr bwMode="auto">
              <a:xfrm>
                <a:off x="2044" y="1346"/>
                <a:ext cx="25" cy="12"/>
              </a:xfrm>
              <a:custGeom>
                <a:avLst/>
                <a:gdLst/>
                <a:ahLst/>
                <a:cxnLst>
                  <a:cxn ang="0">
                    <a:pos x="0" y="62"/>
                  </a:cxn>
                  <a:cxn ang="0">
                    <a:pos x="15" y="0"/>
                  </a:cxn>
                  <a:cxn ang="0">
                    <a:pos x="94" y="19"/>
                  </a:cxn>
                  <a:cxn ang="0">
                    <a:pos x="172" y="37"/>
                  </a:cxn>
                  <a:cxn ang="0">
                    <a:pos x="157" y="97"/>
                  </a:cxn>
                  <a:cxn ang="0">
                    <a:pos x="79" y="80"/>
                  </a:cxn>
                  <a:cxn ang="0">
                    <a:pos x="0" y="62"/>
                  </a:cxn>
                </a:cxnLst>
                <a:rect l="0" t="0" r="r" b="b"/>
                <a:pathLst>
                  <a:path w="172" h="97">
                    <a:moveTo>
                      <a:pt x="0" y="62"/>
                    </a:moveTo>
                    <a:lnTo>
                      <a:pt x="15" y="0"/>
                    </a:lnTo>
                    <a:lnTo>
                      <a:pt x="94" y="19"/>
                    </a:lnTo>
                    <a:lnTo>
                      <a:pt x="172" y="37"/>
                    </a:lnTo>
                    <a:lnTo>
                      <a:pt x="157" y="97"/>
                    </a:lnTo>
                    <a:lnTo>
                      <a:pt x="79" y="80"/>
                    </a:lnTo>
                    <a:lnTo>
                      <a:pt x="0" y="62"/>
                    </a:lnTo>
                    <a:close/>
                  </a:path>
                </a:pathLst>
              </a:custGeom>
              <a:solidFill>
                <a:srgbClr val="FF0000"/>
              </a:solidFill>
              <a:ln w="9525">
                <a:noFill/>
                <a:round/>
                <a:headEnd/>
                <a:tailEnd/>
              </a:ln>
            </p:spPr>
            <p:txBody>
              <a:bodyPr/>
              <a:lstStyle/>
              <a:p>
                <a:endParaRPr lang="ja-JP" altLang="en-US"/>
              </a:p>
            </p:txBody>
          </p:sp>
          <p:sp>
            <p:nvSpPr>
              <p:cNvPr id="1045" name="Freeform 1682"/>
              <p:cNvSpPr>
                <a:spLocks/>
              </p:cNvSpPr>
              <p:nvPr/>
            </p:nvSpPr>
            <p:spPr bwMode="auto">
              <a:xfrm>
                <a:off x="2046" y="1345"/>
                <a:ext cx="12" cy="3"/>
              </a:xfrm>
              <a:custGeom>
                <a:avLst/>
                <a:gdLst/>
                <a:ahLst/>
                <a:cxnLst>
                  <a:cxn ang="0">
                    <a:pos x="79" y="25"/>
                  </a:cxn>
                  <a:cxn ang="0">
                    <a:pos x="0" y="6"/>
                  </a:cxn>
                  <a:cxn ang="0">
                    <a:pos x="1" y="0"/>
                  </a:cxn>
                  <a:cxn ang="0">
                    <a:pos x="79" y="25"/>
                  </a:cxn>
                </a:cxnLst>
                <a:rect l="0" t="0" r="r" b="b"/>
                <a:pathLst>
                  <a:path w="79" h="25">
                    <a:moveTo>
                      <a:pt x="79" y="25"/>
                    </a:moveTo>
                    <a:lnTo>
                      <a:pt x="0" y="6"/>
                    </a:lnTo>
                    <a:lnTo>
                      <a:pt x="1" y="0"/>
                    </a:lnTo>
                    <a:lnTo>
                      <a:pt x="79" y="25"/>
                    </a:lnTo>
                    <a:close/>
                  </a:path>
                </a:pathLst>
              </a:custGeom>
              <a:solidFill>
                <a:srgbClr val="FF0000"/>
              </a:solidFill>
              <a:ln w="9525">
                <a:noFill/>
                <a:round/>
                <a:headEnd/>
                <a:tailEnd/>
              </a:ln>
            </p:spPr>
            <p:txBody>
              <a:bodyPr/>
              <a:lstStyle/>
              <a:p>
                <a:endParaRPr lang="ja-JP" altLang="en-US"/>
              </a:p>
            </p:txBody>
          </p:sp>
          <p:sp>
            <p:nvSpPr>
              <p:cNvPr id="1046" name="Freeform 1683"/>
              <p:cNvSpPr>
                <a:spLocks/>
              </p:cNvSpPr>
              <p:nvPr/>
            </p:nvSpPr>
            <p:spPr bwMode="auto">
              <a:xfrm>
                <a:off x="2047" y="1338"/>
                <a:ext cx="24" cy="13"/>
              </a:xfrm>
              <a:custGeom>
                <a:avLst/>
                <a:gdLst/>
                <a:ahLst/>
                <a:cxnLst>
                  <a:cxn ang="0">
                    <a:pos x="0" y="59"/>
                  </a:cxn>
                  <a:cxn ang="0">
                    <a:pos x="20" y="0"/>
                  </a:cxn>
                  <a:cxn ang="0">
                    <a:pos x="97" y="25"/>
                  </a:cxn>
                  <a:cxn ang="0">
                    <a:pos x="173" y="51"/>
                  </a:cxn>
                  <a:cxn ang="0">
                    <a:pos x="154" y="110"/>
                  </a:cxn>
                  <a:cxn ang="0">
                    <a:pos x="78" y="84"/>
                  </a:cxn>
                  <a:cxn ang="0">
                    <a:pos x="0" y="59"/>
                  </a:cxn>
                </a:cxnLst>
                <a:rect l="0" t="0" r="r" b="b"/>
                <a:pathLst>
                  <a:path w="173" h="110">
                    <a:moveTo>
                      <a:pt x="0" y="59"/>
                    </a:moveTo>
                    <a:lnTo>
                      <a:pt x="20" y="0"/>
                    </a:lnTo>
                    <a:lnTo>
                      <a:pt x="97" y="25"/>
                    </a:lnTo>
                    <a:lnTo>
                      <a:pt x="173" y="51"/>
                    </a:lnTo>
                    <a:lnTo>
                      <a:pt x="154" y="110"/>
                    </a:lnTo>
                    <a:lnTo>
                      <a:pt x="78" y="84"/>
                    </a:lnTo>
                    <a:lnTo>
                      <a:pt x="0" y="59"/>
                    </a:lnTo>
                    <a:close/>
                  </a:path>
                </a:pathLst>
              </a:custGeom>
              <a:solidFill>
                <a:srgbClr val="FF0000"/>
              </a:solidFill>
              <a:ln w="9525">
                <a:noFill/>
                <a:round/>
                <a:headEnd/>
                <a:tailEnd/>
              </a:ln>
            </p:spPr>
            <p:txBody>
              <a:bodyPr/>
              <a:lstStyle/>
              <a:p>
                <a:endParaRPr lang="ja-JP" altLang="en-US"/>
              </a:p>
            </p:txBody>
          </p:sp>
          <p:sp>
            <p:nvSpPr>
              <p:cNvPr id="1047" name="Freeform 1684"/>
              <p:cNvSpPr>
                <a:spLocks/>
              </p:cNvSpPr>
              <p:nvPr/>
            </p:nvSpPr>
            <p:spPr bwMode="auto">
              <a:xfrm>
                <a:off x="2049" y="1337"/>
                <a:ext cx="11" cy="4"/>
              </a:xfrm>
              <a:custGeom>
                <a:avLst/>
                <a:gdLst/>
                <a:ahLst/>
                <a:cxnLst>
                  <a:cxn ang="0">
                    <a:pos x="77" y="31"/>
                  </a:cxn>
                  <a:cxn ang="0">
                    <a:pos x="0" y="6"/>
                  </a:cxn>
                  <a:cxn ang="0">
                    <a:pos x="2" y="0"/>
                  </a:cxn>
                  <a:cxn ang="0">
                    <a:pos x="77" y="31"/>
                  </a:cxn>
                </a:cxnLst>
                <a:rect l="0" t="0" r="r" b="b"/>
                <a:pathLst>
                  <a:path w="77" h="31">
                    <a:moveTo>
                      <a:pt x="77" y="31"/>
                    </a:moveTo>
                    <a:lnTo>
                      <a:pt x="0" y="6"/>
                    </a:lnTo>
                    <a:lnTo>
                      <a:pt x="2" y="0"/>
                    </a:lnTo>
                    <a:lnTo>
                      <a:pt x="77" y="31"/>
                    </a:lnTo>
                    <a:close/>
                  </a:path>
                </a:pathLst>
              </a:custGeom>
              <a:solidFill>
                <a:srgbClr val="FF0000"/>
              </a:solidFill>
              <a:ln w="9525">
                <a:noFill/>
                <a:round/>
                <a:headEnd/>
                <a:tailEnd/>
              </a:ln>
            </p:spPr>
            <p:txBody>
              <a:bodyPr/>
              <a:lstStyle/>
              <a:p>
                <a:endParaRPr lang="ja-JP" altLang="en-US"/>
              </a:p>
            </p:txBody>
          </p:sp>
          <p:sp>
            <p:nvSpPr>
              <p:cNvPr id="1048" name="Freeform 1685"/>
              <p:cNvSpPr>
                <a:spLocks/>
              </p:cNvSpPr>
              <p:nvPr/>
            </p:nvSpPr>
            <p:spPr bwMode="auto">
              <a:xfrm>
                <a:off x="2050" y="1330"/>
                <a:ext cx="25" cy="15"/>
              </a:xfrm>
              <a:custGeom>
                <a:avLst/>
                <a:gdLst/>
                <a:ahLst/>
                <a:cxnLst>
                  <a:cxn ang="0">
                    <a:pos x="0" y="56"/>
                  </a:cxn>
                  <a:cxn ang="0">
                    <a:pos x="25" y="0"/>
                  </a:cxn>
                  <a:cxn ang="0">
                    <a:pos x="99" y="32"/>
                  </a:cxn>
                  <a:cxn ang="0">
                    <a:pos x="174" y="65"/>
                  </a:cxn>
                  <a:cxn ang="0">
                    <a:pos x="149" y="120"/>
                  </a:cxn>
                  <a:cxn ang="0">
                    <a:pos x="75" y="87"/>
                  </a:cxn>
                  <a:cxn ang="0">
                    <a:pos x="0" y="56"/>
                  </a:cxn>
                </a:cxnLst>
                <a:rect l="0" t="0" r="r" b="b"/>
                <a:pathLst>
                  <a:path w="174" h="120">
                    <a:moveTo>
                      <a:pt x="0" y="56"/>
                    </a:moveTo>
                    <a:lnTo>
                      <a:pt x="25" y="0"/>
                    </a:lnTo>
                    <a:lnTo>
                      <a:pt x="99" y="32"/>
                    </a:lnTo>
                    <a:lnTo>
                      <a:pt x="174" y="65"/>
                    </a:lnTo>
                    <a:lnTo>
                      <a:pt x="149" y="120"/>
                    </a:lnTo>
                    <a:lnTo>
                      <a:pt x="75" y="87"/>
                    </a:lnTo>
                    <a:lnTo>
                      <a:pt x="0" y="56"/>
                    </a:lnTo>
                    <a:close/>
                  </a:path>
                </a:pathLst>
              </a:custGeom>
              <a:solidFill>
                <a:srgbClr val="FF0000"/>
              </a:solidFill>
              <a:ln w="9525">
                <a:noFill/>
                <a:round/>
                <a:headEnd/>
                <a:tailEnd/>
              </a:ln>
            </p:spPr>
            <p:txBody>
              <a:bodyPr/>
              <a:lstStyle/>
              <a:p>
                <a:endParaRPr lang="ja-JP" altLang="en-US"/>
              </a:p>
            </p:txBody>
          </p:sp>
          <p:sp>
            <p:nvSpPr>
              <p:cNvPr id="1049" name="Freeform 1686"/>
              <p:cNvSpPr>
                <a:spLocks/>
              </p:cNvSpPr>
              <p:nvPr/>
            </p:nvSpPr>
            <p:spPr bwMode="auto">
              <a:xfrm>
                <a:off x="2053" y="1329"/>
                <a:ext cx="11" cy="5"/>
              </a:xfrm>
              <a:custGeom>
                <a:avLst/>
                <a:gdLst/>
                <a:ahLst/>
                <a:cxnLst>
                  <a:cxn ang="0">
                    <a:pos x="74" y="39"/>
                  </a:cxn>
                  <a:cxn ang="0">
                    <a:pos x="0" y="7"/>
                  </a:cxn>
                  <a:cxn ang="0">
                    <a:pos x="3" y="0"/>
                  </a:cxn>
                  <a:cxn ang="0">
                    <a:pos x="74" y="39"/>
                  </a:cxn>
                </a:cxnLst>
                <a:rect l="0" t="0" r="r" b="b"/>
                <a:pathLst>
                  <a:path w="74" h="39">
                    <a:moveTo>
                      <a:pt x="74" y="39"/>
                    </a:moveTo>
                    <a:lnTo>
                      <a:pt x="0" y="7"/>
                    </a:lnTo>
                    <a:lnTo>
                      <a:pt x="3" y="0"/>
                    </a:lnTo>
                    <a:lnTo>
                      <a:pt x="74" y="39"/>
                    </a:lnTo>
                    <a:close/>
                  </a:path>
                </a:pathLst>
              </a:custGeom>
              <a:solidFill>
                <a:srgbClr val="FF0000"/>
              </a:solidFill>
              <a:ln w="9525">
                <a:noFill/>
                <a:round/>
                <a:headEnd/>
                <a:tailEnd/>
              </a:ln>
            </p:spPr>
            <p:txBody>
              <a:bodyPr/>
              <a:lstStyle/>
              <a:p>
                <a:endParaRPr lang="ja-JP" altLang="en-US"/>
              </a:p>
            </p:txBody>
          </p:sp>
          <p:sp>
            <p:nvSpPr>
              <p:cNvPr id="1050" name="Freeform 1687"/>
              <p:cNvSpPr>
                <a:spLocks/>
              </p:cNvSpPr>
              <p:nvPr/>
            </p:nvSpPr>
            <p:spPr bwMode="auto">
              <a:xfrm>
                <a:off x="2054" y="1323"/>
                <a:ext cx="24" cy="16"/>
              </a:xfrm>
              <a:custGeom>
                <a:avLst/>
                <a:gdLst/>
                <a:ahLst/>
                <a:cxnLst>
                  <a:cxn ang="0">
                    <a:pos x="0" y="51"/>
                  </a:cxn>
                  <a:cxn ang="0">
                    <a:pos x="30" y="0"/>
                  </a:cxn>
                  <a:cxn ang="0">
                    <a:pos x="100" y="39"/>
                  </a:cxn>
                  <a:cxn ang="0">
                    <a:pos x="171" y="77"/>
                  </a:cxn>
                  <a:cxn ang="0">
                    <a:pos x="141" y="129"/>
                  </a:cxn>
                  <a:cxn ang="0">
                    <a:pos x="71" y="90"/>
                  </a:cxn>
                  <a:cxn ang="0">
                    <a:pos x="0" y="51"/>
                  </a:cxn>
                </a:cxnLst>
                <a:rect l="0" t="0" r="r" b="b"/>
                <a:pathLst>
                  <a:path w="171" h="129">
                    <a:moveTo>
                      <a:pt x="0" y="51"/>
                    </a:moveTo>
                    <a:lnTo>
                      <a:pt x="30" y="0"/>
                    </a:lnTo>
                    <a:lnTo>
                      <a:pt x="100" y="39"/>
                    </a:lnTo>
                    <a:lnTo>
                      <a:pt x="171" y="77"/>
                    </a:lnTo>
                    <a:lnTo>
                      <a:pt x="141" y="129"/>
                    </a:lnTo>
                    <a:lnTo>
                      <a:pt x="71" y="90"/>
                    </a:lnTo>
                    <a:lnTo>
                      <a:pt x="0" y="51"/>
                    </a:lnTo>
                    <a:close/>
                  </a:path>
                </a:pathLst>
              </a:custGeom>
              <a:solidFill>
                <a:srgbClr val="FF0000"/>
              </a:solidFill>
              <a:ln w="9525">
                <a:noFill/>
                <a:round/>
                <a:headEnd/>
                <a:tailEnd/>
              </a:ln>
            </p:spPr>
            <p:txBody>
              <a:bodyPr/>
              <a:lstStyle/>
              <a:p>
                <a:endParaRPr lang="ja-JP" altLang="en-US"/>
              </a:p>
            </p:txBody>
          </p:sp>
          <p:sp>
            <p:nvSpPr>
              <p:cNvPr id="1051" name="Freeform 1688"/>
              <p:cNvSpPr>
                <a:spLocks/>
              </p:cNvSpPr>
              <p:nvPr/>
            </p:nvSpPr>
            <p:spPr bwMode="auto">
              <a:xfrm>
                <a:off x="2058" y="1322"/>
                <a:ext cx="10" cy="5"/>
              </a:xfrm>
              <a:custGeom>
                <a:avLst/>
                <a:gdLst/>
                <a:ahLst/>
                <a:cxnLst>
                  <a:cxn ang="0">
                    <a:pos x="70" y="46"/>
                  </a:cxn>
                  <a:cxn ang="0">
                    <a:pos x="0" y="7"/>
                  </a:cxn>
                  <a:cxn ang="0">
                    <a:pos x="4" y="0"/>
                  </a:cxn>
                  <a:cxn ang="0">
                    <a:pos x="70" y="46"/>
                  </a:cxn>
                </a:cxnLst>
                <a:rect l="0" t="0" r="r" b="b"/>
                <a:pathLst>
                  <a:path w="70" h="46">
                    <a:moveTo>
                      <a:pt x="70" y="46"/>
                    </a:moveTo>
                    <a:lnTo>
                      <a:pt x="0" y="7"/>
                    </a:lnTo>
                    <a:lnTo>
                      <a:pt x="4" y="0"/>
                    </a:lnTo>
                    <a:lnTo>
                      <a:pt x="70" y="46"/>
                    </a:lnTo>
                    <a:close/>
                  </a:path>
                </a:pathLst>
              </a:custGeom>
              <a:solidFill>
                <a:srgbClr val="FF0000"/>
              </a:solidFill>
              <a:ln w="9525">
                <a:noFill/>
                <a:round/>
                <a:headEnd/>
                <a:tailEnd/>
              </a:ln>
            </p:spPr>
            <p:txBody>
              <a:bodyPr/>
              <a:lstStyle/>
              <a:p>
                <a:endParaRPr lang="ja-JP" altLang="en-US"/>
              </a:p>
            </p:txBody>
          </p:sp>
          <p:sp>
            <p:nvSpPr>
              <p:cNvPr id="1052" name="Freeform 1689"/>
              <p:cNvSpPr>
                <a:spLocks/>
              </p:cNvSpPr>
              <p:nvPr/>
            </p:nvSpPr>
            <p:spPr bwMode="auto">
              <a:xfrm>
                <a:off x="2059" y="1316"/>
                <a:ext cx="23" cy="17"/>
              </a:xfrm>
              <a:custGeom>
                <a:avLst/>
                <a:gdLst/>
                <a:ahLst/>
                <a:cxnLst>
                  <a:cxn ang="0">
                    <a:pos x="0" y="48"/>
                  </a:cxn>
                  <a:cxn ang="0">
                    <a:pos x="33" y="0"/>
                  </a:cxn>
                  <a:cxn ang="0">
                    <a:pos x="100" y="44"/>
                  </a:cxn>
                  <a:cxn ang="0">
                    <a:pos x="167" y="90"/>
                  </a:cxn>
                  <a:cxn ang="0">
                    <a:pos x="133" y="138"/>
                  </a:cxn>
                  <a:cxn ang="0">
                    <a:pos x="66" y="94"/>
                  </a:cxn>
                  <a:cxn ang="0">
                    <a:pos x="0" y="48"/>
                  </a:cxn>
                </a:cxnLst>
                <a:rect l="0" t="0" r="r" b="b"/>
                <a:pathLst>
                  <a:path w="167" h="138">
                    <a:moveTo>
                      <a:pt x="0" y="48"/>
                    </a:moveTo>
                    <a:lnTo>
                      <a:pt x="33" y="0"/>
                    </a:lnTo>
                    <a:lnTo>
                      <a:pt x="100" y="44"/>
                    </a:lnTo>
                    <a:lnTo>
                      <a:pt x="167" y="90"/>
                    </a:lnTo>
                    <a:lnTo>
                      <a:pt x="133" y="138"/>
                    </a:lnTo>
                    <a:lnTo>
                      <a:pt x="66" y="94"/>
                    </a:lnTo>
                    <a:lnTo>
                      <a:pt x="0" y="48"/>
                    </a:lnTo>
                    <a:close/>
                  </a:path>
                </a:pathLst>
              </a:custGeom>
              <a:solidFill>
                <a:srgbClr val="FF0000"/>
              </a:solidFill>
              <a:ln w="9525">
                <a:noFill/>
                <a:round/>
                <a:headEnd/>
                <a:tailEnd/>
              </a:ln>
            </p:spPr>
            <p:txBody>
              <a:bodyPr/>
              <a:lstStyle/>
              <a:p>
                <a:endParaRPr lang="ja-JP" altLang="en-US"/>
              </a:p>
            </p:txBody>
          </p:sp>
          <p:sp>
            <p:nvSpPr>
              <p:cNvPr id="1053" name="Freeform 1690"/>
              <p:cNvSpPr>
                <a:spLocks/>
              </p:cNvSpPr>
              <p:nvPr/>
            </p:nvSpPr>
            <p:spPr bwMode="auto">
              <a:xfrm>
                <a:off x="2063" y="1315"/>
                <a:ext cx="10" cy="6"/>
              </a:xfrm>
              <a:custGeom>
                <a:avLst/>
                <a:gdLst/>
                <a:ahLst/>
                <a:cxnLst>
                  <a:cxn ang="0">
                    <a:pos x="67" y="51"/>
                  </a:cxn>
                  <a:cxn ang="0">
                    <a:pos x="0" y="7"/>
                  </a:cxn>
                  <a:cxn ang="0">
                    <a:pos x="4" y="0"/>
                  </a:cxn>
                  <a:cxn ang="0">
                    <a:pos x="67" y="51"/>
                  </a:cxn>
                </a:cxnLst>
                <a:rect l="0" t="0" r="r" b="b"/>
                <a:pathLst>
                  <a:path w="67" h="51">
                    <a:moveTo>
                      <a:pt x="67" y="51"/>
                    </a:moveTo>
                    <a:lnTo>
                      <a:pt x="0" y="7"/>
                    </a:lnTo>
                    <a:lnTo>
                      <a:pt x="4" y="0"/>
                    </a:lnTo>
                    <a:lnTo>
                      <a:pt x="67" y="51"/>
                    </a:lnTo>
                    <a:close/>
                  </a:path>
                </a:pathLst>
              </a:custGeom>
              <a:solidFill>
                <a:srgbClr val="FF0000"/>
              </a:solidFill>
              <a:ln w="9525">
                <a:noFill/>
                <a:round/>
                <a:headEnd/>
                <a:tailEnd/>
              </a:ln>
            </p:spPr>
            <p:txBody>
              <a:bodyPr/>
              <a:lstStyle/>
              <a:p>
                <a:endParaRPr lang="ja-JP" altLang="en-US"/>
              </a:p>
            </p:txBody>
          </p:sp>
          <p:sp>
            <p:nvSpPr>
              <p:cNvPr id="1054" name="Freeform 1691"/>
              <p:cNvSpPr>
                <a:spLocks/>
              </p:cNvSpPr>
              <p:nvPr/>
            </p:nvSpPr>
            <p:spPr bwMode="auto">
              <a:xfrm>
                <a:off x="2064" y="1309"/>
                <a:ext cx="23" cy="19"/>
              </a:xfrm>
              <a:custGeom>
                <a:avLst/>
                <a:gdLst/>
                <a:ahLst/>
                <a:cxnLst>
                  <a:cxn ang="0">
                    <a:pos x="0" y="45"/>
                  </a:cxn>
                  <a:cxn ang="0">
                    <a:pos x="39" y="0"/>
                  </a:cxn>
                  <a:cxn ang="0">
                    <a:pos x="100" y="52"/>
                  </a:cxn>
                  <a:cxn ang="0">
                    <a:pos x="163" y="102"/>
                  </a:cxn>
                  <a:cxn ang="0">
                    <a:pos x="125" y="148"/>
                  </a:cxn>
                  <a:cxn ang="0">
                    <a:pos x="63" y="96"/>
                  </a:cxn>
                  <a:cxn ang="0">
                    <a:pos x="0" y="45"/>
                  </a:cxn>
                </a:cxnLst>
                <a:rect l="0" t="0" r="r" b="b"/>
                <a:pathLst>
                  <a:path w="163" h="148">
                    <a:moveTo>
                      <a:pt x="0" y="45"/>
                    </a:moveTo>
                    <a:lnTo>
                      <a:pt x="39" y="0"/>
                    </a:lnTo>
                    <a:lnTo>
                      <a:pt x="100" y="52"/>
                    </a:lnTo>
                    <a:lnTo>
                      <a:pt x="163" y="102"/>
                    </a:lnTo>
                    <a:lnTo>
                      <a:pt x="125" y="148"/>
                    </a:lnTo>
                    <a:lnTo>
                      <a:pt x="63" y="96"/>
                    </a:lnTo>
                    <a:lnTo>
                      <a:pt x="0" y="45"/>
                    </a:lnTo>
                    <a:close/>
                  </a:path>
                </a:pathLst>
              </a:custGeom>
              <a:solidFill>
                <a:srgbClr val="FF0000"/>
              </a:solidFill>
              <a:ln w="9525">
                <a:noFill/>
                <a:round/>
                <a:headEnd/>
                <a:tailEnd/>
              </a:ln>
            </p:spPr>
            <p:txBody>
              <a:bodyPr/>
              <a:lstStyle/>
              <a:p>
                <a:endParaRPr lang="ja-JP" altLang="en-US"/>
              </a:p>
            </p:txBody>
          </p:sp>
          <p:sp>
            <p:nvSpPr>
              <p:cNvPr id="1055" name="Freeform 1692"/>
              <p:cNvSpPr>
                <a:spLocks/>
              </p:cNvSpPr>
              <p:nvPr/>
            </p:nvSpPr>
            <p:spPr bwMode="auto">
              <a:xfrm>
                <a:off x="2069" y="1309"/>
                <a:ext cx="9" cy="7"/>
              </a:xfrm>
              <a:custGeom>
                <a:avLst/>
                <a:gdLst/>
                <a:ahLst/>
                <a:cxnLst>
                  <a:cxn ang="0">
                    <a:pos x="61" y="57"/>
                  </a:cxn>
                  <a:cxn ang="0">
                    <a:pos x="0" y="5"/>
                  </a:cxn>
                  <a:cxn ang="0">
                    <a:pos x="4" y="0"/>
                  </a:cxn>
                  <a:cxn ang="0">
                    <a:pos x="61" y="57"/>
                  </a:cxn>
                </a:cxnLst>
                <a:rect l="0" t="0" r="r" b="b"/>
                <a:pathLst>
                  <a:path w="61" h="57">
                    <a:moveTo>
                      <a:pt x="61" y="57"/>
                    </a:moveTo>
                    <a:lnTo>
                      <a:pt x="0" y="5"/>
                    </a:lnTo>
                    <a:lnTo>
                      <a:pt x="4" y="0"/>
                    </a:lnTo>
                    <a:lnTo>
                      <a:pt x="61" y="57"/>
                    </a:lnTo>
                    <a:close/>
                  </a:path>
                </a:pathLst>
              </a:custGeom>
              <a:solidFill>
                <a:srgbClr val="FF0000"/>
              </a:solidFill>
              <a:ln w="9525">
                <a:noFill/>
                <a:round/>
                <a:headEnd/>
                <a:tailEnd/>
              </a:ln>
            </p:spPr>
            <p:txBody>
              <a:bodyPr/>
              <a:lstStyle/>
              <a:p>
                <a:endParaRPr lang="ja-JP" altLang="en-US"/>
              </a:p>
            </p:txBody>
          </p:sp>
          <p:sp>
            <p:nvSpPr>
              <p:cNvPr id="1056" name="Freeform 1693"/>
              <p:cNvSpPr>
                <a:spLocks/>
              </p:cNvSpPr>
              <p:nvPr/>
            </p:nvSpPr>
            <p:spPr bwMode="auto">
              <a:xfrm>
                <a:off x="2070" y="1303"/>
                <a:ext cx="22" cy="20"/>
              </a:xfrm>
              <a:custGeom>
                <a:avLst/>
                <a:gdLst/>
                <a:ahLst/>
                <a:cxnLst>
                  <a:cxn ang="0">
                    <a:pos x="0" y="41"/>
                  </a:cxn>
                  <a:cxn ang="0">
                    <a:pos x="41" y="0"/>
                  </a:cxn>
                  <a:cxn ang="0">
                    <a:pos x="99" y="57"/>
                  </a:cxn>
                  <a:cxn ang="0">
                    <a:pos x="156" y="114"/>
                  </a:cxn>
                  <a:cxn ang="0">
                    <a:pos x="114" y="155"/>
                  </a:cxn>
                  <a:cxn ang="0">
                    <a:pos x="57" y="98"/>
                  </a:cxn>
                  <a:cxn ang="0">
                    <a:pos x="0" y="41"/>
                  </a:cxn>
                </a:cxnLst>
                <a:rect l="0" t="0" r="r" b="b"/>
                <a:pathLst>
                  <a:path w="156" h="155">
                    <a:moveTo>
                      <a:pt x="0" y="41"/>
                    </a:moveTo>
                    <a:lnTo>
                      <a:pt x="41" y="0"/>
                    </a:lnTo>
                    <a:lnTo>
                      <a:pt x="99" y="57"/>
                    </a:lnTo>
                    <a:lnTo>
                      <a:pt x="156" y="114"/>
                    </a:lnTo>
                    <a:lnTo>
                      <a:pt x="114" y="155"/>
                    </a:lnTo>
                    <a:lnTo>
                      <a:pt x="57" y="98"/>
                    </a:lnTo>
                    <a:lnTo>
                      <a:pt x="0" y="41"/>
                    </a:lnTo>
                    <a:close/>
                  </a:path>
                </a:pathLst>
              </a:custGeom>
              <a:solidFill>
                <a:srgbClr val="FF0000"/>
              </a:solidFill>
              <a:ln w="9525">
                <a:noFill/>
                <a:round/>
                <a:headEnd/>
                <a:tailEnd/>
              </a:ln>
            </p:spPr>
            <p:txBody>
              <a:bodyPr/>
              <a:lstStyle/>
              <a:p>
                <a:endParaRPr lang="ja-JP" altLang="en-US"/>
              </a:p>
            </p:txBody>
          </p:sp>
          <p:sp>
            <p:nvSpPr>
              <p:cNvPr id="1057" name="Freeform 1694"/>
              <p:cNvSpPr>
                <a:spLocks/>
              </p:cNvSpPr>
              <p:nvPr/>
            </p:nvSpPr>
            <p:spPr bwMode="auto">
              <a:xfrm>
                <a:off x="2076" y="1303"/>
                <a:ext cx="8" cy="8"/>
              </a:xfrm>
              <a:custGeom>
                <a:avLst/>
                <a:gdLst/>
                <a:ahLst/>
                <a:cxnLst>
                  <a:cxn ang="0">
                    <a:pos x="58" y="63"/>
                  </a:cxn>
                  <a:cxn ang="0">
                    <a:pos x="0" y="6"/>
                  </a:cxn>
                  <a:cxn ang="0">
                    <a:pos x="7" y="0"/>
                  </a:cxn>
                  <a:cxn ang="0">
                    <a:pos x="58" y="63"/>
                  </a:cxn>
                </a:cxnLst>
                <a:rect l="0" t="0" r="r" b="b"/>
                <a:pathLst>
                  <a:path w="58" h="63">
                    <a:moveTo>
                      <a:pt x="58" y="63"/>
                    </a:moveTo>
                    <a:lnTo>
                      <a:pt x="0" y="6"/>
                    </a:lnTo>
                    <a:lnTo>
                      <a:pt x="7" y="0"/>
                    </a:lnTo>
                    <a:lnTo>
                      <a:pt x="58" y="63"/>
                    </a:lnTo>
                    <a:close/>
                  </a:path>
                </a:pathLst>
              </a:custGeom>
              <a:solidFill>
                <a:srgbClr val="FF0000"/>
              </a:solidFill>
              <a:ln w="9525">
                <a:noFill/>
                <a:round/>
                <a:headEnd/>
                <a:tailEnd/>
              </a:ln>
            </p:spPr>
            <p:txBody>
              <a:bodyPr/>
              <a:lstStyle/>
              <a:p>
                <a:endParaRPr lang="ja-JP" altLang="en-US"/>
              </a:p>
            </p:txBody>
          </p:sp>
          <p:sp>
            <p:nvSpPr>
              <p:cNvPr id="1058" name="Freeform 1695"/>
              <p:cNvSpPr>
                <a:spLocks/>
              </p:cNvSpPr>
              <p:nvPr/>
            </p:nvSpPr>
            <p:spPr bwMode="auto">
              <a:xfrm>
                <a:off x="2077" y="1298"/>
                <a:ext cx="21" cy="20"/>
              </a:xfrm>
              <a:custGeom>
                <a:avLst/>
                <a:gdLst/>
                <a:ahLst/>
                <a:cxnLst>
                  <a:cxn ang="0">
                    <a:pos x="0" y="35"/>
                  </a:cxn>
                  <a:cxn ang="0">
                    <a:pos x="44" y="0"/>
                  </a:cxn>
                  <a:cxn ang="0">
                    <a:pos x="95" y="61"/>
                  </a:cxn>
                  <a:cxn ang="0">
                    <a:pos x="146" y="123"/>
                  </a:cxn>
                  <a:cxn ang="0">
                    <a:pos x="102" y="160"/>
                  </a:cxn>
                  <a:cxn ang="0">
                    <a:pos x="51" y="98"/>
                  </a:cxn>
                  <a:cxn ang="0">
                    <a:pos x="0" y="35"/>
                  </a:cxn>
                </a:cxnLst>
                <a:rect l="0" t="0" r="r" b="b"/>
                <a:pathLst>
                  <a:path w="146" h="160">
                    <a:moveTo>
                      <a:pt x="0" y="35"/>
                    </a:moveTo>
                    <a:lnTo>
                      <a:pt x="44" y="0"/>
                    </a:lnTo>
                    <a:lnTo>
                      <a:pt x="95" y="61"/>
                    </a:lnTo>
                    <a:lnTo>
                      <a:pt x="146" y="123"/>
                    </a:lnTo>
                    <a:lnTo>
                      <a:pt x="102" y="160"/>
                    </a:lnTo>
                    <a:lnTo>
                      <a:pt x="51" y="98"/>
                    </a:lnTo>
                    <a:lnTo>
                      <a:pt x="0" y="35"/>
                    </a:lnTo>
                    <a:close/>
                  </a:path>
                </a:pathLst>
              </a:custGeom>
              <a:solidFill>
                <a:srgbClr val="FF0000"/>
              </a:solidFill>
              <a:ln w="9525">
                <a:noFill/>
                <a:round/>
                <a:headEnd/>
                <a:tailEnd/>
              </a:ln>
            </p:spPr>
            <p:txBody>
              <a:bodyPr/>
              <a:lstStyle/>
              <a:p>
                <a:endParaRPr lang="ja-JP" altLang="en-US"/>
              </a:p>
            </p:txBody>
          </p:sp>
          <p:sp>
            <p:nvSpPr>
              <p:cNvPr id="1059" name="Freeform 1696"/>
              <p:cNvSpPr>
                <a:spLocks/>
              </p:cNvSpPr>
              <p:nvPr/>
            </p:nvSpPr>
            <p:spPr bwMode="auto">
              <a:xfrm>
                <a:off x="2083" y="1298"/>
                <a:ext cx="7" cy="8"/>
              </a:xfrm>
              <a:custGeom>
                <a:avLst/>
                <a:gdLst/>
                <a:ahLst/>
                <a:cxnLst>
                  <a:cxn ang="0">
                    <a:pos x="51" y="67"/>
                  </a:cxn>
                  <a:cxn ang="0">
                    <a:pos x="0" y="6"/>
                  </a:cxn>
                  <a:cxn ang="0">
                    <a:pos x="7" y="0"/>
                  </a:cxn>
                  <a:cxn ang="0">
                    <a:pos x="51" y="67"/>
                  </a:cxn>
                </a:cxnLst>
                <a:rect l="0" t="0" r="r" b="b"/>
                <a:pathLst>
                  <a:path w="51" h="67">
                    <a:moveTo>
                      <a:pt x="51" y="67"/>
                    </a:moveTo>
                    <a:lnTo>
                      <a:pt x="0" y="6"/>
                    </a:lnTo>
                    <a:lnTo>
                      <a:pt x="7" y="0"/>
                    </a:lnTo>
                    <a:lnTo>
                      <a:pt x="51" y="67"/>
                    </a:lnTo>
                    <a:close/>
                  </a:path>
                </a:pathLst>
              </a:custGeom>
              <a:solidFill>
                <a:srgbClr val="FF0000"/>
              </a:solidFill>
              <a:ln w="9525">
                <a:noFill/>
                <a:round/>
                <a:headEnd/>
                <a:tailEnd/>
              </a:ln>
            </p:spPr>
            <p:txBody>
              <a:bodyPr/>
              <a:lstStyle/>
              <a:p>
                <a:endParaRPr lang="ja-JP" altLang="en-US"/>
              </a:p>
            </p:txBody>
          </p:sp>
          <p:sp>
            <p:nvSpPr>
              <p:cNvPr id="1060" name="Freeform 1697"/>
              <p:cNvSpPr>
                <a:spLocks/>
              </p:cNvSpPr>
              <p:nvPr/>
            </p:nvSpPr>
            <p:spPr bwMode="auto">
              <a:xfrm>
                <a:off x="2084" y="1294"/>
                <a:ext cx="20" cy="20"/>
              </a:xfrm>
              <a:custGeom>
                <a:avLst/>
                <a:gdLst/>
                <a:ahLst/>
                <a:cxnLst>
                  <a:cxn ang="0">
                    <a:pos x="0" y="31"/>
                  </a:cxn>
                  <a:cxn ang="0">
                    <a:pos x="47" y="0"/>
                  </a:cxn>
                  <a:cxn ang="0">
                    <a:pos x="92" y="66"/>
                  </a:cxn>
                  <a:cxn ang="0">
                    <a:pos x="137" y="134"/>
                  </a:cxn>
                  <a:cxn ang="0">
                    <a:pos x="89" y="165"/>
                  </a:cxn>
                  <a:cxn ang="0">
                    <a:pos x="44" y="98"/>
                  </a:cxn>
                  <a:cxn ang="0">
                    <a:pos x="0" y="31"/>
                  </a:cxn>
                </a:cxnLst>
                <a:rect l="0" t="0" r="r" b="b"/>
                <a:pathLst>
                  <a:path w="137" h="165">
                    <a:moveTo>
                      <a:pt x="0" y="31"/>
                    </a:moveTo>
                    <a:lnTo>
                      <a:pt x="47" y="0"/>
                    </a:lnTo>
                    <a:lnTo>
                      <a:pt x="92" y="66"/>
                    </a:lnTo>
                    <a:lnTo>
                      <a:pt x="137" y="134"/>
                    </a:lnTo>
                    <a:lnTo>
                      <a:pt x="89" y="165"/>
                    </a:lnTo>
                    <a:lnTo>
                      <a:pt x="44" y="98"/>
                    </a:lnTo>
                    <a:lnTo>
                      <a:pt x="0" y="31"/>
                    </a:lnTo>
                    <a:close/>
                  </a:path>
                </a:pathLst>
              </a:custGeom>
              <a:solidFill>
                <a:srgbClr val="FF0000"/>
              </a:solidFill>
              <a:ln w="9525">
                <a:noFill/>
                <a:round/>
                <a:headEnd/>
                <a:tailEnd/>
              </a:ln>
            </p:spPr>
            <p:txBody>
              <a:bodyPr/>
              <a:lstStyle/>
              <a:p>
                <a:endParaRPr lang="ja-JP" altLang="en-US"/>
              </a:p>
            </p:txBody>
          </p:sp>
          <p:sp>
            <p:nvSpPr>
              <p:cNvPr id="1061" name="Freeform 1698"/>
              <p:cNvSpPr>
                <a:spLocks/>
              </p:cNvSpPr>
              <p:nvPr/>
            </p:nvSpPr>
            <p:spPr bwMode="auto">
              <a:xfrm>
                <a:off x="2091" y="1293"/>
                <a:ext cx="6" cy="9"/>
              </a:xfrm>
              <a:custGeom>
                <a:avLst/>
                <a:gdLst/>
                <a:ahLst/>
                <a:cxnLst>
                  <a:cxn ang="0">
                    <a:pos x="45" y="71"/>
                  </a:cxn>
                  <a:cxn ang="0">
                    <a:pos x="0" y="5"/>
                  </a:cxn>
                  <a:cxn ang="0">
                    <a:pos x="7" y="0"/>
                  </a:cxn>
                  <a:cxn ang="0">
                    <a:pos x="45" y="71"/>
                  </a:cxn>
                </a:cxnLst>
                <a:rect l="0" t="0" r="r" b="b"/>
                <a:pathLst>
                  <a:path w="45" h="71">
                    <a:moveTo>
                      <a:pt x="45" y="71"/>
                    </a:moveTo>
                    <a:lnTo>
                      <a:pt x="0" y="5"/>
                    </a:lnTo>
                    <a:lnTo>
                      <a:pt x="7" y="0"/>
                    </a:lnTo>
                    <a:lnTo>
                      <a:pt x="45" y="71"/>
                    </a:lnTo>
                    <a:close/>
                  </a:path>
                </a:pathLst>
              </a:custGeom>
              <a:solidFill>
                <a:srgbClr val="FF0000"/>
              </a:solidFill>
              <a:ln w="9525">
                <a:noFill/>
                <a:round/>
                <a:headEnd/>
                <a:tailEnd/>
              </a:ln>
            </p:spPr>
            <p:txBody>
              <a:bodyPr/>
              <a:lstStyle/>
              <a:p>
                <a:endParaRPr lang="ja-JP" altLang="en-US"/>
              </a:p>
            </p:txBody>
          </p:sp>
          <p:sp>
            <p:nvSpPr>
              <p:cNvPr id="1062" name="Freeform 1699"/>
              <p:cNvSpPr>
                <a:spLocks/>
              </p:cNvSpPr>
              <p:nvPr/>
            </p:nvSpPr>
            <p:spPr bwMode="auto">
              <a:xfrm>
                <a:off x="2092" y="1290"/>
                <a:ext cx="18" cy="21"/>
              </a:xfrm>
              <a:custGeom>
                <a:avLst/>
                <a:gdLst/>
                <a:ahLst/>
                <a:cxnLst>
                  <a:cxn ang="0">
                    <a:pos x="0" y="26"/>
                  </a:cxn>
                  <a:cxn ang="0">
                    <a:pos x="51" y="0"/>
                  </a:cxn>
                  <a:cxn ang="0">
                    <a:pos x="89" y="71"/>
                  </a:cxn>
                  <a:cxn ang="0">
                    <a:pos x="126" y="141"/>
                  </a:cxn>
                  <a:cxn ang="0">
                    <a:pos x="76" y="169"/>
                  </a:cxn>
                  <a:cxn ang="0">
                    <a:pos x="38" y="97"/>
                  </a:cxn>
                  <a:cxn ang="0">
                    <a:pos x="0" y="26"/>
                  </a:cxn>
                </a:cxnLst>
                <a:rect l="0" t="0" r="r" b="b"/>
                <a:pathLst>
                  <a:path w="126" h="169">
                    <a:moveTo>
                      <a:pt x="0" y="26"/>
                    </a:moveTo>
                    <a:lnTo>
                      <a:pt x="51" y="0"/>
                    </a:lnTo>
                    <a:lnTo>
                      <a:pt x="89" y="71"/>
                    </a:lnTo>
                    <a:lnTo>
                      <a:pt x="126" y="141"/>
                    </a:lnTo>
                    <a:lnTo>
                      <a:pt x="76" y="169"/>
                    </a:lnTo>
                    <a:lnTo>
                      <a:pt x="38" y="97"/>
                    </a:lnTo>
                    <a:lnTo>
                      <a:pt x="0" y="26"/>
                    </a:lnTo>
                    <a:close/>
                  </a:path>
                </a:pathLst>
              </a:custGeom>
              <a:solidFill>
                <a:srgbClr val="FF0000"/>
              </a:solidFill>
              <a:ln w="9525">
                <a:noFill/>
                <a:round/>
                <a:headEnd/>
                <a:tailEnd/>
              </a:ln>
            </p:spPr>
            <p:txBody>
              <a:bodyPr/>
              <a:lstStyle/>
              <a:p>
                <a:endParaRPr lang="ja-JP" altLang="en-US"/>
              </a:p>
            </p:txBody>
          </p:sp>
          <p:sp>
            <p:nvSpPr>
              <p:cNvPr id="1063" name="Freeform 1700"/>
              <p:cNvSpPr>
                <a:spLocks/>
              </p:cNvSpPr>
              <p:nvPr/>
            </p:nvSpPr>
            <p:spPr bwMode="auto">
              <a:xfrm>
                <a:off x="2099" y="1289"/>
                <a:ext cx="6" cy="10"/>
              </a:xfrm>
              <a:custGeom>
                <a:avLst/>
                <a:gdLst/>
                <a:ahLst/>
                <a:cxnLst>
                  <a:cxn ang="0">
                    <a:pos x="38" y="74"/>
                  </a:cxn>
                  <a:cxn ang="0">
                    <a:pos x="0" y="3"/>
                  </a:cxn>
                  <a:cxn ang="0">
                    <a:pos x="7" y="0"/>
                  </a:cxn>
                  <a:cxn ang="0">
                    <a:pos x="38" y="74"/>
                  </a:cxn>
                </a:cxnLst>
                <a:rect l="0" t="0" r="r" b="b"/>
                <a:pathLst>
                  <a:path w="38" h="74">
                    <a:moveTo>
                      <a:pt x="38" y="74"/>
                    </a:moveTo>
                    <a:lnTo>
                      <a:pt x="0" y="3"/>
                    </a:lnTo>
                    <a:lnTo>
                      <a:pt x="7" y="0"/>
                    </a:lnTo>
                    <a:lnTo>
                      <a:pt x="38" y="74"/>
                    </a:lnTo>
                    <a:close/>
                  </a:path>
                </a:pathLst>
              </a:custGeom>
              <a:solidFill>
                <a:srgbClr val="FF0000"/>
              </a:solidFill>
              <a:ln w="9525">
                <a:noFill/>
                <a:round/>
                <a:headEnd/>
                <a:tailEnd/>
              </a:ln>
            </p:spPr>
            <p:txBody>
              <a:bodyPr/>
              <a:lstStyle/>
              <a:p>
                <a:endParaRPr lang="ja-JP" altLang="en-US"/>
              </a:p>
            </p:txBody>
          </p:sp>
          <p:sp>
            <p:nvSpPr>
              <p:cNvPr id="1064" name="Freeform 1701"/>
              <p:cNvSpPr>
                <a:spLocks/>
              </p:cNvSpPr>
              <p:nvPr/>
            </p:nvSpPr>
            <p:spPr bwMode="auto">
              <a:xfrm>
                <a:off x="2100" y="1287"/>
                <a:ext cx="16" cy="21"/>
              </a:xfrm>
              <a:custGeom>
                <a:avLst/>
                <a:gdLst/>
                <a:ahLst/>
                <a:cxnLst>
                  <a:cxn ang="0">
                    <a:pos x="0" y="22"/>
                  </a:cxn>
                  <a:cxn ang="0">
                    <a:pos x="54" y="0"/>
                  </a:cxn>
                  <a:cxn ang="0">
                    <a:pos x="84" y="75"/>
                  </a:cxn>
                  <a:cxn ang="0">
                    <a:pos x="114" y="148"/>
                  </a:cxn>
                  <a:cxn ang="0">
                    <a:pos x="61" y="171"/>
                  </a:cxn>
                  <a:cxn ang="0">
                    <a:pos x="31" y="96"/>
                  </a:cxn>
                  <a:cxn ang="0">
                    <a:pos x="0" y="22"/>
                  </a:cxn>
                </a:cxnLst>
                <a:rect l="0" t="0" r="r" b="b"/>
                <a:pathLst>
                  <a:path w="114" h="171">
                    <a:moveTo>
                      <a:pt x="0" y="22"/>
                    </a:moveTo>
                    <a:lnTo>
                      <a:pt x="54" y="0"/>
                    </a:lnTo>
                    <a:lnTo>
                      <a:pt x="84" y="75"/>
                    </a:lnTo>
                    <a:lnTo>
                      <a:pt x="114" y="148"/>
                    </a:lnTo>
                    <a:lnTo>
                      <a:pt x="61" y="171"/>
                    </a:lnTo>
                    <a:lnTo>
                      <a:pt x="31" y="96"/>
                    </a:lnTo>
                    <a:lnTo>
                      <a:pt x="0" y="22"/>
                    </a:lnTo>
                    <a:close/>
                  </a:path>
                </a:pathLst>
              </a:custGeom>
              <a:solidFill>
                <a:srgbClr val="FF0000"/>
              </a:solidFill>
              <a:ln w="9525">
                <a:noFill/>
                <a:round/>
                <a:headEnd/>
                <a:tailEnd/>
              </a:ln>
            </p:spPr>
            <p:txBody>
              <a:bodyPr/>
              <a:lstStyle/>
              <a:p>
                <a:endParaRPr lang="ja-JP" altLang="en-US"/>
              </a:p>
            </p:txBody>
          </p:sp>
          <p:sp>
            <p:nvSpPr>
              <p:cNvPr id="1065" name="Freeform 1702"/>
              <p:cNvSpPr>
                <a:spLocks/>
              </p:cNvSpPr>
              <p:nvPr/>
            </p:nvSpPr>
            <p:spPr bwMode="auto">
              <a:xfrm>
                <a:off x="2108" y="1286"/>
                <a:ext cx="4" cy="10"/>
              </a:xfrm>
              <a:custGeom>
                <a:avLst/>
                <a:gdLst/>
                <a:ahLst/>
                <a:cxnLst>
                  <a:cxn ang="0">
                    <a:pos x="30" y="77"/>
                  </a:cxn>
                  <a:cxn ang="0">
                    <a:pos x="0" y="2"/>
                  </a:cxn>
                  <a:cxn ang="0">
                    <a:pos x="8" y="0"/>
                  </a:cxn>
                  <a:cxn ang="0">
                    <a:pos x="30" y="77"/>
                  </a:cxn>
                </a:cxnLst>
                <a:rect l="0" t="0" r="r" b="b"/>
                <a:pathLst>
                  <a:path w="30" h="77">
                    <a:moveTo>
                      <a:pt x="30" y="77"/>
                    </a:moveTo>
                    <a:lnTo>
                      <a:pt x="0" y="2"/>
                    </a:lnTo>
                    <a:lnTo>
                      <a:pt x="8" y="0"/>
                    </a:lnTo>
                    <a:lnTo>
                      <a:pt x="30" y="77"/>
                    </a:lnTo>
                    <a:close/>
                  </a:path>
                </a:pathLst>
              </a:custGeom>
              <a:solidFill>
                <a:srgbClr val="FF0000"/>
              </a:solidFill>
              <a:ln w="9525">
                <a:noFill/>
                <a:round/>
                <a:headEnd/>
                <a:tailEnd/>
              </a:ln>
            </p:spPr>
            <p:txBody>
              <a:bodyPr/>
              <a:lstStyle/>
              <a:p>
                <a:endParaRPr lang="ja-JP" altLang="en-US"/>
              </a:p>
            </p:txBody>
          </p:sp>
          <p:sp>
            <p:nvSpPr>
              <p:cNvPr id="1066" name="Freeform 1703"/>
              <p:cNvSpPr>
                <a:spLocks/>
              </p:cNvSpPr>
              <p:nvPr/>
            </p:nvSpPr>
            <p:spPr bwMode="auto">
              <a:xfrm>
                <a:off x="2109" y="1284"/>
                <a:ext cx="14" cy="22"/>
              </a:xfrm>
              <a:custGeom>
                <a:avLst/>
                <a:gdLst/>
                <a:ahLst/>
                <a:cxnLst>
                  <a:cxn ang="0">
                    <a:pos x="0" y="16"/>
                  </a:cxn>
                  <a:cxn ang="0">
                    <a:pos x="56" y="0"/>
                  </a:cxn>
                  <a:cxn ang="0">
                    <a:pos x="77" y="77"/>
                  </a:cxn>
                  <a:cxn ang="0">
                    <a:pos x="100" y="154"/>
                  </a:cxn>
                  <a:cxn ang="0">
                    <a:pos x="44" y="170"/>
                  </a:cxn>
                  <a:cxn ang="0">
                    <a:pos x="22" y="93"/>
                  </a:cxn>
                  <a:cxn ang="0">
                    <a:pos x="0" y="16"/>
                  </a:cxn>
                </a:cxnLst>
                <a:rect l="0" t="0" r="r" b="b"/>
                <a:pathLst>
                  <a:path w="100" h="170">
                    <a:moveTo>
                      <a:pt x="0" y="16"/>
                    </a:moveTo>
                    <a:lnTo>
                      <a:pt x="56" y="0"/>
                    </a:lnTo>
                    <a:lnTo>
                      <a:pt x="77" y="77"/>
                    </a:lnTo>
                    <a:lnTo>
                      <a:pt x="100" y="154"/>
                    </a:lnTo>
                    <a:lnTo>
                      <a:pt x="44" y="170"/>
                    </a:lnTo>
                    <a:lnTo>
                      <a:pt x="22" y="93"/>
                    </a:lnTo>
                    <a:lnTo>
                      <a:pt x="0" y="16"/>
                    </a:lnTo>
                    <a:close/>
                  </a:path>
                </a:pathLst>
              </a:custGeom>
              <a:solidFill>
                <a:srgbClr val="FF0000"/>
              </a:solidFill>
              <a:ln w="9525">
                <a:noFill/>
                <a:round/>
                <a:headEnd/>
                <a:tailEnd/>
              </a:ln>
            </p:spPr>
            <p:txBody>
              <a:bodyPr/>
              <a:lstStyle/>
              <a:p>
                <a:endParaRPr lang="ja-JP" altLang="en-US"/>
              </a:p>
            </p:txBody>
          </p:sp>
          <p:sp>
            <p:nvSpPr>
              <p:cNvPr id="1067" name="Freeform 1704"/>
              <p:cNvSpPr>
                <a:spLocks/>
              </p:cNvSpPr>
              <p:nvPr/>
            </p:nvSpPr>
            <p:spPr bwMode="auto">
              <a:xfrm>
                <a:off x="2117" y="1284"/>
                <a:ext cx="3" cy="10"/>
              </a:xfrm>
              <a:custGeom>
                <a:avLst/>
                <a:gdLst/>
                <a:ahLst/>
                <a:cxnLst>
                  <a:cxn ang="0">
                    <a:pos x="21" y="79"/>
                  </a:cxn>
                  <a:cxn ang="0">
                    <a:pos x="0" y="2"/>
                  </a:cxn>
                  <a:cxn ang="0">
                    <a:pos x="9" y="0"/>
                  </a:cxn>
                  <a:cxn ang="0">
                    <a:pos x="21" y="79"/>
                  </a:cxn>
                </a:cxnLst>
                <a:rect l="0" t="0" r="r" b="b"/>
                <a:pathLst>
                  <a:path w="21" h="79">
                    <a:moveTo>
                      <a:pt x="21" y="79"/>
                    </a:moveTo>
                    <a:lnTo>
                      <a:pt x="0" y="2"/>
                    </a:lnTo>
                    <a:lnTo>
                      <a:pt x="9" y="0"/>
                    </a:lnTo>
                    <a:lnTo>
                      <a:pt x="21" y="79"/>
                    </a:lnTo>
                    <a:close/>
                  </a:path>
                </a:pathLst>
              </a:custGeom>
              <a:solidFill>
                <a:srgbClr val="FF0000"/>
              </a:solidFill>
              <a:ln w="9525">
                <a:noFill/>
                <a:round/>
                <a:headEnd/>
                <a:tailEnd/>
              </a:ln>
            </p:spPr>
            <p:txBody>
              <a:bodyPr/>
              <a:lstStyle/>
              <a:p>
                <a:endParaRPr lang="ja-JP" altLang="en-US"/>
              </a:p>
            </p:txBody>
          </p:sp>
          <p:sp>
            <p:nvSpPr>
              <p:cNvPr id="1068" name="Freeform 1705"/>
              <p:cNvSpPr>
                <a:spLocks/>
              </p:cNvSpPr>
              <p:nvPr/>
            </p:nvSpPr>
            <p:spPr bwMode="auto">
              <a:xfrm>
                <a:off x="2118" y="1283"/>
                <a:ext cx="12" cy="21"/>
              </a:xfrm>
              <a:custGeom>
                <a:avLst/>
                <a:gdLst/>
                <a:ahLst/>
                <a:cxnLst>
                  <a:cxn ang="0">
                    <a:pos x="0" y="10"/>
                  </a:cxn>
                  <a:cxn ang="0">
                    <a:pos x="57" y="0"/>
                  </a:cxn>
                  <a:cxn ang="0">
                    <a:pos x="71" y="79"/>
                  </a:cxn>
                  <a:cxn ang="0">
                    <a:pos x="83" y="158"/>
                  </a:cxn>
                  <a:cxn ang="0">
                    <a:pos x="26" y="168"/>
                  </a:cxn>
                  <a:cxn ang="0">
                    <a:pos x="12" y="89"/>
                  </a:cxn>
                  <a:cxn ang="0">
                    <a:pos x="0" y="10"/>
                  </a:cxn>
                </a:cxnLst>
                <a:rect l="0" t="0" r="r" b="b"/>
                <a:pathLst>
                  <a:path w="83" h="168">
                    <a:moveTo>
                      <a:pt x="0" y="10"/>
                    </a:moveTo>
                    <a:lnTo>
                      <a:pt x="57" y="0"/>
                    </a:lnTo>
                    <a:lnTo>
                      <a:pt x="71" y="79"/>
                    </a:lnTo>
                    <a:lnTo>
                      <a:pt x="83" y="158"/>
                    </a:lnTo>
                    <a:lnTo>
                      <a:pt x="26" y="168"/>
                    </a:lnTo>
                    <a:lnTo>
                      <a:pt x="12" y="89"/>
                    </a:lnTo>
                    <a:lnTo>
                      <a:pt x="0" y="10"/>
                    </a:lnTo>
                    <a:close/>
                  </a:path>
                </a:pathLst>
              </a:custGeom>
              <a:solidFill>
                <a:srgbClr val="FF0000"/>
              </a:solidFill>
              <a:ln w="9525">
                <a:noFill/>
                <a:round/>
                <a:headEnd/>
                <a:tailEnd/>
              </a:ln>
            </p:spPr>
            <p:txBody>
              <a:bodyPr/>
              <a:lstStyle/>
              <a:p>
                <a:endParaRPr lang="ja-JP" altLang="en-US"/>
              </a:p>
            </p:txBody>
          </p:sp>
          <p:sp>
            <p:nvSpPr>
              <p:cNvPr id="1069" name="Freeform 1706"/>
              <p:cNvSpPr>
                <a:spLocks/>
              </p:cNvSpPr>
              <p:nvPr/>
            </p:nvSpPr>
            <p:spPr bwMode="auto">
              <a:xfrm>
                <a:off x="2126" y="1283"/>
                <a:ext cx="2" cy="10"/>
              </a:xfrm>
              <a:custGeom>
                <a:avLst/>
                <a:gdLst/>
                <a:ahLst/>
                <a:cxnLst>
                  <a:cxn ang="0">
                    <a:pos x="14" y="80"/>
                  </a:cxn>
                  <a:cxn ang="0">
                    <a:pos x="0" y="1"/>
                  </a:cxn>
                  <a:cxn ang="0">
                    <a:pos x="8" y="0"/>
                  </a:cxn>
                  <a:cxn ang="0">
                    <a:pos x="14" y="80"/>
                  </a:cxn>
                </a:cxnLst>
                <a:rect l="0" t="0" r="r" b="b"/>
                <a:pathLst>
                  <a:path w="14" h="80">
                    <a:moveTo>
                      <a:pt x="14" y="80"/>
                    </a:moveTo>
                    <a:lnTo>
                      <a:pt x="0" y="1"/>
                    </a:lnTo>
                    <a:lnTo>
                      <a:pt x="8" y="0"/>
                    </a:lnTo>
                    <a:lnTo>
                      <a:pt x="14" y="80"/>
                    </a:lnTo>
                    <a:close/>
                  </a:path>
                </a:pathLst>
              </a:custGeom>
              <a:solidFill>
                <a:srgbClr val="FF0000"/>
              </a:solidFill>
              <a:ln w="9525">
                <a:noFill/>
                <a:round/>
                <a:headEnd/>
                <a:tailEnd/>
              </a:ln>
            </p:spPr>
            <p:txBody>
              <a:bodyPr/>
              <a:lstStyle/>
              <a:p>
                <a:endParaRPr lang="ja-JP" altLang="en-US"/>
              </a:p>
            </p:txBody>
          </p:sp>
          <p:sp>
            <p:nvSpPr>
              <p:cNvPr id="1070" name="Freeform 1707"/>
              <p:cNvSpPr>
                <a:spLocks/>
              </p:cNvSpPr>
              <p:nvPr/>
            </p:nvSpPr>
            <p:spPr bwMode="auto">
              <a:xfrm>
                <a:off x="2128" y="1282"/>
                <a:ext cx="9" cy="21"/>
              </a:xfrm>
              <a:custGeom>
                <a:avLst/>
                <a:gdLst/>
                <a:ahLst/>
                <a:cxnLst>
                  <a:cxn ang="0">
                    <a:pos x="0" y="3"/>
                  </a:cxn>
                  <a:cxn ang="0">
                    <a:pos x="60" y="0"/>
                  </a:cxn>
                  <a:cxn ang="0">
                    <a:pos x="65" y="80"/>
                  </a:cxn>
                  <a:cxn ang="0">
                    <a:pos x="69" y="160"/>
                  </a:cxn>
                  <a:cxn ang="0">
                    <a:pos x="10" y="163"/>
                  </a:cxn>
                  <a:cxn ang="0">
                    <a:pos x="6" y="83"/>
                  </a:cxn>
                  <a:cxn ang="0">
                    <a:pos x="0" y="3"/>
                  </a:cxn>
                </a:cxnLst>
                <a:rect l="0" t="0" r="r" b="b"/>
                <a:pathLst>
                  <a:path w="69" h="163">
                    <a:moveTo>
                      <a:pt x="0" y="3"/>
                    </a:moveTo>
                    <a:lnTo>
                      <a:pt x="60" y="0"/>
                    </a:lnTo>
                    <a:lnTo>
                      <a:pt x="65" y="80"/>
                    </a:lnTo>
                    <a:lnTo>
                      <a:pt x="69" y="160"/>
                    </a:lnTo>
                    <a:lnTo>
                      <a:pt x="10" y="163"/>
                    </a:lnTo>
                    <a:lnTo>
                      <a:pt x="6" y="83"/>
                    </a:lnTo>
                    <a:lnTo>
                      <a:pt x="0" y="3"/>
                    </a:lnTo>
                    <a:close/>
                  </a:path>
                </a:pathLst>
              </a:custGeom>
              <a:solidFill>
                <a:srgbClr val="FF0000"/>
              </a:solidFill>
              <a:ln w="9525">
                <a:noFill/>
                <a:round/>
                <a:headEnd/>
                <a:tailEnd/>
              </a:ln>
            </p:spPr>
            <p:txBody>
              <a:bodyPr/>
              <a:lstStyle/>
              <a:p>
                <a:endParaRPr lang="ja-JP" altLang="en-US"/>
              </a:p>
            </p:txBody>
          </p:sp>
          <p:sp>
            <p:nvSpPr>
              <p:cNvPr id="1071" name="Freeform 1708"/>
              <p:cNvSpPr>
                <a:spLocks/>
              </p:cNvSpPr>
              <p:nvPr/>
            </p:nvSpPr>
            <p:spPr bwMode="auto">
              <a:xfrm>
                <a:off x="2136" y="1282"/>
                <a:ext cx="1" cy="11"/>
              </a:xfrm>
              <a:custGeom>
                <a:avLst/>
                <a:gdLst/>
                <a:ahLst/>
                <a:cxnLst>
                  <a:cxn ang="0">
                    <a:pos x="5" y="80"/>
                  </a:cxn>
                  <a:cxn ang="0">
                    <a:pos x="0" y="0"/>
                  </a:cxn>
                  <a:cxn ang="0">
                    <a:pos x="9" y="0"/>
                  </a:cxn>
                  <a:cxn ang="0">
                    <a:pos x="5" y="80"/>
                  </a:cxn>
                </a:cxnLst>
                <a:rect l="0" t="0" r="r" b="b"/>
                <a:pathLst>
                  <a:path w="9" h="80">
                    <a:moveTo>
                      <a:pt x="5" y="80"/>
                    </a:moveTo>
                    <a:lnTo>
                      <a:pt x="0" y="0"/>
                    </a:lnTo>
                    <a:lnTo>
                      <a:pt x="9" y="0"/>
                    </a:lnTo>
                    <a:lnTo>
                      <a:pt x="5" y="80"/>
                    </a:lnTo>
                    <a:close/>
                  </a:path>
                </a:pathLst>
              </a:custGeom>
              <a:solidFill>
                <a:srgbClr val="FF0000"/>
              </a:solidFill>
              <a:ln w="9525">
                <a:noFill/>
                <a:round/>
                <a:headEnd/>
                <a:tailEnd/>
              </a:ln>
            </p:spPr>
            <p:txBody>
              <a:bodyPr/>
              <a:lstStyle/>
              <a:p>
                <a:endParaRPr lang="ja-JP" altLang="en-US"/>
              </a:p>
            </p:txBody>
          </p:sp>
          <p:sp>
            <p:nvSpPr>
              <p:cNvPr id="1072" name="Freeform 1709"/>
              <p:cNvSpPr>
                <a:spLocks/>
              </p:cNvSpPr>
              <p:nvPr/>
            </p:nvSpPr>
            <p:spPr bwMode="auto">
              <a:xfrm>
                <a:off x="2136" y="1282"/>
                <a:ext cx="10" cy="21"/>
              </a:xfrm>
              <a:custGeom>
                <a:avLst/>
                <a:gdLst/>
                <a:ahLst/>
                <a:cxnLst>
                  <a:cxn ang="0">
                    <a:pos x="9" y="0"/>
                  </a:cxn>
                  <a:cxn ang="0">
                    <a:pos x="69" y="3"/>
                  </a:cxn>
                  <a:cxn ang="0">
                    <a:pos x="64" y="83"/>
                  </a:cxn>
                  <a:cxn ang="0">
                    <a:pos x="59" y="163"/>
                  </a:cxn>
                  <a:cxn ang="0">
                    <a:pos x="0" y="160"/>
                  </a:cxn>
                  <a:cxn ang="0">
                    <a:pos x="5" y="80"/>
                  </a:cxn>
                  <a:cxn ang="0">
                    <a:pos x="9" y="0"/>
                  </a:cxn>
                </a:cxnLst>
                <a:rect l="0" t="0" r="r" b="b"/>
                <a:pathLst>
                  <a:path w="69" h="163">
                    <a:moveTo>
                      <a:pt x="9" y="0"/>
                    </a:moveTo>
                    <a:lnTo>
                      <a:pt x="69" y="3"/>
                    </a:lnTo>
                    <a:lnTo>
                      <a:pt x="64" y="83"/>
                    </a:lnTo>
                    <a:lnTo>
                      <a:pt x="59" y="163"/>
                    </a:lnTo>
                    <a:lnTo>
                      <a:pt x="0" y="160"/>
                    </a:lnTo>
                    <a:lnTo>
                      <a:pt x="5" y="80"/>
                    </a:lnTo>
                    <a:lnTo>
                      <a:pt x="9" y="0"/>
                    </a:lnTo>
                    <a:close/>
                  </a:path>
                </a:pathLst>
              </a:custGeom>
              <a:solidFill>
                <a:srgbClr val="FF0000"/>
              </a:solidFill>
              <a:ln w="9525">
                <a:noFill/>
                <a:round/>
                <a:headEnd/>
                <a:tailEnd/>
              </a:ln>
            </p:spPr>
            <p:txBody>
              <a:bodyPr/>
              <a:lstStyle/>
              <a:p>
                <a:endParaRPr lang="ja-JP" altLang="en-US"/>
              </a:p>
            </p:txBody>
          </p:sp>
          <p:sp>
            <p:nvSpPr>
              <p:cNvPr id="1073" name="Freeform 1710"/>
              <p:cNvSpPr>
                <a:spLocks/>
              </p:cNvSpPr>
              <p:nvPr/>
            </p:nvSpPr>
            <p:spPr bwMode="auto">
              <a:xfrm>
                <a:off x="2145" y="1283"/>
                <a:ext cx="2" cy="10"/>
              </a:xfrm>
              <a:custGeom>
                <a:avLst/>
                <a:gdLst/>
                <a:ahLst/>
                <a:cxnLst>
                  <a:cxn ang="0">
                    <a:pos x="0" y="80"/>
                  </a:cxn>
                  <a:cxn ang="0">
                    <a:pos x="5" y="0"/>
                  </a:cxn>
                  <a:cxn ang="0">
                    <a:pos x="13" y="1"/>
                  </a:cxn>
                  <a:cxn ang="0">
                    <a:pos x="0" y="80"/>
                  </a:cxn>
                </a:cxnLst>
                <a:rect l="0" t="0" r="r" b="b"/>
                <a:pathLst>
                  <a:path w="13" h="80">
                    <a:moveTo>
                      <a:pt x="0" y="80"/>
                    </a:moveTo>
                    <a:lnTo>
                      <a:pt x="5" y="0"/>
                    </a:lnTo>
                    <a:lnTo>
                      <a:pt x="13" y="1"/>
                    </a:lnTo>
                    <a:lnTo>
                      <a:pt x="0" y="80"/>
                    </a:lnTo>
                    <a:close/>
                  </a:path>
                </a:pathLst>
              </a:custGeom>
              <a:solidFill>
                <a:srgbClr val="FF0000"/>
              </a:solidFill>
              <a:ln w="9525">
                <a:noFill/>
                <a:round/>
                <a:headEnd/>
                <a:tailEnd/>
              </a:ln>
            </p:spPr>
            <p:txBody>
              <a:bodyPr/>
              <a:lstStyle/>
              <a:p>
                <a:endParaRPr lang="ja-JP" altLang="en-US"/>
              </a:p>
            </p:txBody>
          </p:sp>
          <p:sp>
            <p:nvSpPr>
              <p:cNvPr id="1074" name="Freeform 1711"/>
              <p:cNvSpPr>
                <a:spLocks/>
              </p:cNvSpPr>
              <p:nvPr/>
            </p:nvSpPr>
            <p:spPr bwMode="auto">
              <a:xfrm>
                <a:off x="2143" y="1283"/>
                <a:ext cx="12" cy="21"/>
              </a:xfrm>
              <a:custGeom>
                <a:avLst/>
                <a:gdLst/>
                <a:ahLst/>
                <a:cxnLst>
                  <a:cxn ang="0">
                    <a:pos x="26" y="0"/>
                  </a:cxn>
                  <a:cxn ang="0">
                    <a:pos x="84" y="10"/>
                  </a:cxn>
                  <a:cxn ang="0">
                    <a:pos x="71" y="89"/>
                  </a:cxn>
                  <a:cxn ang="0">
                    <a:pos x="57" y="168"/>
                  </a:cxn>
                  <a:cxn ang="0">
                    <a:pos x="0" y="158"/>
                  </a:cxn>
                  <a:cxn ang="0">
                    <a:pos x="13" y="79"/>
                  </a:cxn>
                  <a:cxn ang="0">
                    <a:pos x="26" y="0"/>
                  </a:cxn>
                </a:cxnLst>
                <a:rect l="0" t="0" r="r" b="b"/>
                <a:pathLst>
                  <a:path w="84" h="168">
                    <a:moveTo>
                      <a:pt x="26" y="0"/>
                    </a:moveTo>
                    <a:lnTo>
                      <a:pt x="84" y="10"/>
                    </a:lnTo>
                    <a:lnTo>
                      <a:pt x="71" y="89"/>
                    </a:lnTo>
                    <a:lnTo>
                      <a:pt x="57" y="168"/>
                    </a:lnTo>
                    <a:lnTo>
                      <a:pt x="0" y="158"/>
                    </a:lnTo>
                    <a:lnTo>
                      <a:pt x="13" y="79"/>
                    </a:lnTo>
                    <a:lnTo>
                      <a:pt x="26" y="0"/>
                    </a:lnTo>
                    <a:close/>
                  </a:path>
                </a:pathLst>
              </a:custGeom>
              <a:solidFill>
                <a:srgbClr val="FF0000"/>
              </a:solidFill>
              <a:ln w="9525">
                <a:noFill/>
                <a:round/>
                <a:headEnd/>
                <a:tailEnd/>
              </a:ln>
            </p:spPr>
            <p:txBody>
              <a:bodyPr/>
              <a:lstStyle/>
              <a:p>
                <a:endParaRPr lang="ja-JP" altLang="en-US"/>
              </a:p>
            </p:txBody>
          </p:sp>
          <p:sp>
            <p:nvSpPr>
              <p:cNvPr id="1075" name="Freeform 1712"/>
              <p:cNvSpPr>
                <a:spLocks/>
              </p:cNvSpPr>
              <p:nvPr/>
            </p:nvSpPr>
            <p:spPr bwMode="auto">
              <a:xfrm>
                <a:off x="2154" y="1284"/>
                <a:ext cx="3" cy="10"/>
              </a:xfrm>
              <a:custGeom>
                <a:avLst/>
                <a:gdLst/>
                <a:ahLst/>
                <a:cxnLst>
                  <a:cxn ang="0">
                    <a:pos x="0" y="79"/>
                  </a:cxn>
                  <a:cxn ang="0">
                    <a:pos x="13" y="0"/>
                  </a:cxn>
                  <a:cxn ang="0">
                    <a:pos x="21" y="2"/>
                  </a:cxn>
                  <a:cxn ang="0">
                    <a:pos x="0" y="79"/>
                  </a:cxn>
                </a:cxnLst>
                <a:rect l="0" t="0" r="r" b="b"/>
                <a:pathLst>
                  <a:path w="21" h="79">
                    <a:moveTo>
                      <a:pt x="0" y="79"/>
                    </a:moveTo>
                    <a:lnTo>
                      <a:pt x="13" y="0"/>
                    </a:lnTo>
                    <a:lnTo>
                      <a:pt x="21" y="2"/>
                    </a:lnTo>
                    <a:lnTo>
                      <a:pt x="0" y="79"/>
                    </a:lnTo>
                    <a:close/>
                  </a:path>
                </a:pathLst>
              </a:custGeom>
              <a:solidFill>
                <a:srgbClr val="FF0000"/>
              </a:solidFill>
              <a:ln w="9525">
                <a:noFill/>
                <a:round/>
                <a:headEnd/>
                <a:tailEnd/>
              </a:ln>
            </p:spPr>
            <p:txBody>
              <a:bodyPr/>
              <a:lstStyle/>
              <a:p>
                <a:endParaRPr lang="ja-JP" altLang="en-US"/>
              </a:p>
            </p:txBody>
          </p:sp>
          <p:sp>
            <p:nvSpPr>
              <p:cNvPr id="1076" name="Freeform 1713"/>
              <p:cNvSpPr>
                <a:spLocks/>
              </p:cNvSpPr>
              <p:nvPr/>
            </p:nvSpPr>
            <p:spPr bwMode="auto">
              <a:xfrm>
                <a:off x="2150" y="1284"/>
                <a:ext cx="15" cy="22"/>
              </a:xfrm>
              <a:custGeom>
                <a:avLst/>
                <a:gdLst/>
                <a:ahLst/>
                <a:cxnLst>
                  <a:cxn ang="0">
                    <a:pos x="43" y="0"/>
                  </a:cxn>
                  <a:cxn ang="0">
                    <a:pos x="100" y="16"/>
                  </a:cxn>
                  <a:cxn ang="0">
                    <a:pos x="77" y="93"/>
                  </a:cxn>
                  <a:cxn ang="0">
                    <a:pos x="55" y="170"/>
                  </a:cxn>
                  <a:cxn ang="0">
                    <a:pos x="0" y="154"/>
                  </a:cxn>
                  <a:cxn ang="0">
                    <a:pos x="22" y="77"/>
                  </a:cxn>
                  <a:cxn ang="0">
                    <a:pos x="43" y="0"/>
                  </a:cxn>
                </a:cxnLst>
                <a:rect l="0" t="0" r="r" b="b"/>
                <a:pathLst>
                  <a:path w="100" h="170">
                    <a:moveTo>
                      <a:pt x="43" y="0"/>
                    </a:moveTo>
                    <a:lnTo>
                      <a:pt x="100" y="16"/>
                    </a:lnTo>
                    <a:lnTo>
                      <a:pt x="77" y="93"/>
                    </a:lnTo>
                    <a:lnTo>
                      <a:pt x="55" y="170"/>
                    </a:lnTo>
                    <a:lnTo>
                      <a:pt x="0" y="154"/>
                    </a:lnTo>
                    <a:lnTo>
                      <a:pt x="22" y="77"/>
                    </a:lnTo>
                    <a:lnTo>
                      <a:pt x="43" y="0"/>
                    </a:lnTo>
                    <a:close/>
                  </a:path>
                </a:pathLst>
              </a:custGeom>
              <a:solidFill>
                <a:srgbClr val="FF0000"/>
              </a:solidFill>
              <a:ln w="9525">
                <a:noFill/>
                <a:round/>
                <a:headEnd/>
                <a:tailEnd/>
              </a:ln>
            </p:spPr>
            <p:txBody>
              <a:bodyPr/>
              <a:lstStyle/>
              <a:p>
                <a:endParaRPr lang="ja-JP" altLang="en-US"/>
              </a:p>
            </p:txBody>
          </p:sp>
          <p:sp>
            <p:nvSpPr>
              <p:cNvPr id="1077" name="Freeform 1714"/>
              <p:cNvSpPr>
                <a:spLocks/>
              </p:cNvSpPr>
              <p:nvPr/>
            </p:nvSpPr>
            <p:spPr bwMode="auto">
              <a:xfrm>
                <a:off x="2161" y="1286"/>
                <a:ext cx="5" cy="10"/>
              </a:xfrm>
              <a:custGeom>
                <a:avLst/>
                <a:gdLst/>
                <a:ahLst/>
                <a:cxnLst>
                  <a:cxn ang="0">
                    <a:pos x="0" y="77"/>
                  </a:cxn>
                  <a:cxn ang="0">
                    <a:pos x="23" y="0"/>
                  </a:cxn>
                  <a:cxn ang="0">
                    <a:pos x="30" y="2"/>
                  </a:cxn>
                  <a:cxn ang="0">
                    <a:pos x="0" y="77"/>
                  </a:cxn>
                </a:cxnLst>
                <a:rect l="0" t="0" r="r" b="b"/>
                <a:pathLst>
                  <a:path w="30" h="77">
                    <a:moveTo>
                      <a:pt x="0" y="77"/>
                    </a:moveTo>
                    <a:lnTo>
                      <a:pt x="23" y="0"/>
                    </a:lnTo>
                    <a:lnTo>
                      <a:pt x="30" y="2"/>
                    </a:lnTo>
                    <a:lnTo>
                      <a:pt x="0" y="77"/>
                    </a:lnTo>
                    <a:close/>
                  </a:path>
                </a:pathLst>
              </a:custGeom>
              <a:solidFill>
                <a:srgbClr val="FF0000"/>
              </a:solidFill>
              <a:ln w="9525">
                <a:noFill/>
                <a:round/>
                <a:headEnd/>
                <a:tailEnd/>
              </a:ln>
            </p:spPr>
            <p:txBody>
              <a:bodyPr/>
              <a:lstStyle/>
              <a:p>
                <a:endParaRPr lang="ja-JP" altLang="en-US"/>
              </a:p>
            </p:txBody>
          </p:sp>
          <p:sp>
            <p:nvSpPr>
              <p:cNvPr id="1078" name="Freeform 1715"/>
              <p:cNvSpPr>
                <a:spLocks/>
              </p:cNvSpPr>
              <p:nvPr/>
            </p:nvSpPr>
            <p:spPr bwMode="auto">
              <a:xfrm>
                <a:off x="2157" y="1287"/>
                <a:ext cx="16" cy="21"/>
              </a:xfrm>
              <a:custGeom>
                <a:avLst/>
                <a:gdLst/>
                <a:ahLst/>
                <a:cxnLst>
                  <a:cxn ang="0">
                    <a:pos x="59" y="0"/>
                  </a:cxn>
                  <a:cxn ang="0">
                    <a:pos x="113" y="22"/>
                  </a:cxn>
                  <a:cxn ang="0">
                    <a:pos x="82" y="96"/>
                  </a:cxn>
                  <a:cxn ang="0">
                    <a:pos x="53" y="171"/>
                  </a:cxn>
                  <a:cxn ang="0">
                    <a:pos x="0" y="148"/>
                  </a:cxn>
                  <a:cxn ang="0">
                    <a:pos x="29" y="75"/>
                  </a:cxn>
                  <a:cxn ang="0">
                    <a:pos x="59" y="0"/>
                  </a:cxn>
                </a:cxnLst>
                <a:rect l="0" t="0" r="r" b="b"/>
                <a:pathLst>
                  <a:path w="113" h="171">
                    <a:moveTo>
                      <a:pt x="59" y="0"/>
                    </a:moveTo>
                    <a:lnTo>
                      <a:pt x="113" y="22"/>
                    </a:lnTo>
                    <a:lnTo>
                      <a:pt x="82" y="96"/>
                    </a:lnTo>
                    <a:lnTo>
                      <a:pt x="53" y="171"/>
                    </a:lnTo>
                    <a:lnTo>
                      <a:pt x="0" y="148"/>
                    </a:lnTo>
                    <a:lnTo>
                      <a:pt x="29" y="75"/>
                    </a:lnTo>
                    <a:lnTo>
                      <a:pt x="59" y="0"/>
                    </a:lnTo>
                    <a:close/>
                  </a:path>
                </a:pathLst>
              </a:custGeom>
              <a:solidFill>
                <a:srgbClr val="FF0000"/>
              </a:solidFill>
              <a:ln w="9525">
                <a:noFill/>
                <a:round/>
                <a:headEnd/>
                <a:tailEnd/>
              </a:ln>
            </p:spPr>
            <p:txBody>
              <a:bodyPr/>
              <a:lstStyle/>
              <a:p>
                <a:endParaRPr lang="ja-JP" altLang="en-US"/>
              </a:p>
            </p:txBody>
          </p:sp>
          <p:sp>
            <p:nvSpPr>
              <p:cNvPr id="1079" name="Freeform 1716"/>
              <p:cNvSpPr>
                <a:spLocks/>
              </p:cNvSpPr>
              <p:nvPr/>
            </p:nvSpPr>
            <p:spPr bwMode="auto">
              <a:xfrm>
                <a:off x="2169" y="1289"/>
                <a:ext cx="6" cy="10"/>
              </a:xfrm>
              <a:custGeom>
                <a:avLst/>
                <a:gdLst/>
                <a:ahLst/>
                <a:cxnLst>
                  <a:cxn ang="0">
                    <a:pos x="0" y="74"/>
                  </a:cxn>
                  <a:cxn ang="0">
                    <a:pos x="31" y="0"/>
                  </a:cxn>
                  <a:cxn ang="0">
                    <a:pos x="39" y="3"/>
                  </a:cxn>
                  <a:cxn ang="0">
                    <a:pos x="0" y="74"/>
                  </a:cxn>
                </a:cxnLst>
                <a:rect l="0" t="0" r="r" b="b"/>
                <a:pathLst>
                  <a:path w="39" h="74">
                    <a:moveTo>
                      <a:pt x="0" y="74"/>
                    </a:moveTo>
                    <a:lnTo>
                      <a:pt x="31" y="0"/>
                    </a:lnTo>
                    <a:lnTo>
                      <a:pt x="39" y="3"/>
                    </a:lnTo>
                    <a:lnTo>
                      <a:pt x="0" y="74"/>
                    </a:lnTo>
                    <a:close/>
                  </a:path>
                </a:pathLst>
              </a:custGeom>
              <a:solidFill>
                <a:srgbClr val="FF0000"/>
              </a:solidFill>
              <a:ln w="9525">
                <a:noFill/>
                <a:round/>
                <a:headEnd/>
                <a:tailEnd/>
              </a:ln>
            </p:spPr>
            <p:txBody>
              <a:bodyPr/>
              <a:lstStyle/>
              <a:p>
                <a:endParaRPr lang="ja-JP" altLang="en-US"/>
              </a:p>
            </p:txBody>
          </p:sp>
          <p:sp>
            <p:nvSpPr>
              <p:cNvPr id="1080" name="Freeform 1717"/>
              <p:cNvSpPr>
                <a:spLocks/>
              </p:cNvSpPr>
              <p:nvPr/>
            </p:nvSpPr>
            <p:spPr bwMode="auto">
              <a:xfrm>
                <a:off x="2164" y="1290"/>
                <a:ext cx="18" cy="21"/>
              </a:xfrm>
              <a:custGeom>
                <a:avLst/>
                <a:gdLst/>
                <a:ahLst/>
                <a:cxnLst>
                  <a:cxn ang="0">
                    <a:pos x="76" y="0"/>
                  </a:cxn>
                  <a:cxn ang="0">
                    <a:pos x="127" y="26"/>
                  </a:cxn>
                  <a:cxn ang="0">
                    <a:pos x="88" y="97"/>
                  </a:cxn>
                  <a:cxn ang="0">
                    <a:pos x="50" y="169"/>
                  </a:cxn>
                  <a:cxn ang="0">
                    <a:pos x="0" y="141"/>
                  </a:cxn>
                  <a:cxn ang="0">
                    <a:pos x="37" y="71"/>
                  </a:cxn>
                  <a:cxn ang="0">
                    <a:pos x="76" y="0"/>
                  </a:cxn>
                </a:cxnLst>
                <a:rect l="0" t="0" r="r" b="b"/>
                <a:pathLst>
                  <a:path w="127" h="169">
                    <a:moveTo>
                      <a:pt x="76" y="0"/>
                    </a:moveTo>
                    <a:lnTo>
                      <a:pt x="127" y="26"/>
                    </a:lnTo>
                    <a:lnTo>
                      <a:pt x="88" y="97"/>
                    </a:lnTo>
                    <a:lnTo>
                      <a:pt x="50" y="169"/>
                    </a:lnTo>
                    <a:lnTo>
                      <a:pt x="0" y="141"/>
                    </a:lnTo>
                    <a:lnTo>
                      <a:pt x="37" y="71"/>
                    </a:lnTo>
                    <a:lnTo>
                      <a:pt x="76" y="0"/>
                    </a:lnTo>
                    <a:close/>
                  </a:path>
                </a:pathLst>
              </a:custGeom>
              <a:solidFill>
                <a:srgbClr val="FF0000"/>
              </a:solidFill>
              <a:ln w="9525">
                <a:noFill/>
                <a:round/>
                <a:headEnd/>
                <a:tailEnd/>
              </a:ln>
            </p:spPr>
            <p:txBody>
              <a:bodyPr/>
              <a:lstStyle/>
              <a:p>
                <a:endParaRPr lang="ja-JP" altLang="en-US"/>
              </a:p>
            </p:txBody>
          </p:sp>
          <p:sp>
            <p:nvSpPr>
              <p:cNvPr id="1081" name="Freeform 1718"/>
              <p:cNvSpPr>
                <a:spLocks/>
              </p:cNvSpPr>
              <p:nvPr/>
            </p:nvSpPr>
            <p:spPr bwMode="auto">
              <a:xfrm>
                <a:off x="2176" y="1293"/>
                <a:ext cx="7" cy="9"/>
              </a:xfrm>
              <a:custGeom>
                <a:avLst/>
                <a:gdLst/>
                <a:ahLst/>
                <a:cxnLst>
                  <a:cxn ang="0">
                    <a:pos x="0" y="71"/>
                  </a:cxn>
                  <a:cxn ang="0">
                    <a:pos x="39" y="0"/>
                  </a:cxn>
                  <a:cxn ang="0">
                    <a:pos x="45" y="5"/>
                  </a:cxn>
                  <a:cxn ang="0">
                    <a:pos x="0" y="71"/>
                  </a:cxn>
                </a:cxnLst>
                <a:rect l="0" t="0" r="r" b="b"/>
                <a:pathLst>
                  <a:path w="45" h="71">
                    <a:moveTo>
                      <a:pt x="0" y="71"/>
                    </a:moveTo>
                    <a:lnTo>
                      <a:pt x="39" y="0"/>
                    </a:lnTo>
                    <a:lnTo>
                      <a:pt x="45" y="5"/>
                    </a:lnTo>
                    <a:lnTo>
                      <a:pt x="0" y="71"/>
                    </a:lnTo>
                    <a:close/>
                  </a:path>
                </a:pathLst>
              </a:custGeom>
              <a:solidFill>
                <a:srgbClr val="FF0000"/>
              </a:solidFill>
              <a:ln w="9525">
                <a:noFill/>
                <a:round/>
                <a:headEnd/>
                <a:tailEnd/>
              </a:ln>
            </p:spPr>
            <p:txBody>
              <a:bodyPr/>
              <a:lstStyle/>
              <a:p>
                <a:endParaRPr lang="ja-JP" altLang="en-US"/>
              </a:p>
            </p:txBody>
          </p:sp>
          <p:sp>
            <p:nvSpPr>
              <p:cNvPr id="1082" name="Freeform 1719"/>
              <p:cNvSpPr>
                <a:spLocks/>
              </p:cNvSpPr>
              <p:nvPr/>
            </p:nvSpPr>
            <p:spPr bwMode="auto">
              <a:xfrm>
                <a:off x="2170" y="1294"/>
                <a:ext cx="20" cy="20"/>
              </a:xfrm>
              <a:custGeom>
                <a:avLst/>
                <a:gdLst/>
                <a:ahLst/>
                <a:cxnLst>
                  <a:cxn ang="0">
                    <a:pos x="89" y="0"/>
                  </a:cxn>
                  <a:cxn ang="0">
                    <a:pos x="137" y="31"/>
                  </a:cxn>
                  <a:cxn ang="0">
                    <a:pos x="92" y="98"/>
                  </a:cxn>
                  <a:cxn ang="0">
                    <a:pos x="48" y="165"/>
                  </a:cxn>
                  <a:cxn ang="0">
                    <a:pos x="0" y="134"/>
                  </a:cxn>
                  <a:cxn ang="0">
                    <a:pos x="44" y="66"/>
                  </a:cxn>
                  <a:cxn ang="0">
                    <a:pos x="89" y="0"/>
                  </a:cxn>
                </a:cxnLst>
                <a:rect l="0" t="0" r="r" b="b"/>
                <a:pathLst>
                  <a:path w="137" h="165">
                    <a:moveTo>
                      <a:pt x="89" y="0"/>
                    </a:moveTo>
                    <a:lnTo>
                      <a:pt x="137" y="31"/>
                    </a:lnTo>
                    <a:lnTo>
                      <a:pt x="92" y="98"/>
                    </a:lnTo>
                    <a:lnTo>
                      <a:pt x="48" y="165"/>
                    </a:lnTo>
                    <a:lnTo>
                      <a:pt x="0" y="134"/>
                    </a:lnTo>
                    <a:lnTo>
                      <a:pt x="44" y="66"/>
                    </a:lnTo>
                    <a:lnTo>
                      <a:pt x="89" y="0"/>
                    </a:lnTo>
                    <a:close/>
                  </a:path>
                </a:pathLst>
              </a:custGeom>
              <a:solidFill>
                <a:srgbClr val="FF0000"/>
              </a:solidFill>
              <a:ln w="9525">
                <a:noFill/>
                <a:round/>
                <a:headEnd/>
                <a:tailEnd/>
              </a:ln>
            </p:spPr>
            <p:txBody>
              <a:bodyPr/>
              <a:lstStyle/>
              <a:p>
                <a:endParaRPr lang="ja-JP" altLang="en-US"/>
              </a:p>
            </p:txBody>
          </p:sp>
          <p:sp>
            <p:nvSpPr>
              <p:cNvPr id="1083" name="Freeform 1720"/>
              <p:cNvSpPr>
                <a:spLocks/>
              </p:cNvSpPr>
              <p:nvPr/>
            </p:nvSpPr>
            <p:spPr bwMode="auto">
              <a:xfrm>
                <a:off x="2183" y="1298"/>
                <a:ext cx="7" cy="8"/>
              </a:xfrm>
              <a:custGeom>
                <a:avLst/>
                <a:gdLst/>
                <a:ahLst/>
                <a:cxnLst>
                  <a:cxn ang="0">
                    <a:pos x="0" y="67"/>
                  </a:cxn>
                  <a:cxn ang="0">
                    <a:pos x="45" y="0"/>
                  </a:cxn>
                  <a:cxn ang="0">
                    <a:pos x="51" y="6"/>
                  </a:cxn>
                  <a:cxn ang="0">
                    <a:pos x="0" y="67"/>
                  </a:cxn>
                </a:cxnLst>
                <a:rect l="0" t="0" r="r" b="b"/>
                <a:pathLst>
                  <a:path w="51" h="67">
                    <a:moveTo>
                      <a:pt x="0" y="67"/>
                    </a:moveTo>
                    <a:lnTo>
                      <a:pt x="45" y="0"/>
                    </a:lnTo>
                    <a:lnTo>
                      <a:pt x="51" y="6"/>
                    </a:lnTo>
                    <a:lnTo>
                      <a:pt x="0" y="67"/>
                    </a:lnTo>
                    <a:close/>
                  </a:path>
                </a:pathLst>
              </a:custGeom>
              <a:solidFill>
                <a:srgbClr val="FF0000"/>
              </a:solidFill>
              <a:ln w="9525">
                <a:noFill/>
                <a:round/>
                <a:headEnd/>
                <a:tailEnd/>
              </a:ln>
            </p:spPr>
            <p:txBody>
              <a:bodyPr/>
              <a:lstStyle/>
              <a:p>
                <a:endParaRPr lang="ja-JP" altLang="en-US"/>
              </a:p>
            </p:txBody>
          </p:sp>
          <p:sp>
            <p:nvSpPr>
              <p:cNvPr id="1084" name="Freeform 1721"/>
              <p:cNvSpPr>
                <a:spLocks/>
              </p:cNvSpPr>
              <p:nvPr/>
            </p:nvSpPr>
            <p:spPr bwMode="auto">
              <a:xfrm>
                <a:off x="2176" y="1298"/>
                <a:ext cx="21" cy="20"/>
              </a:xfrm>
              <a:custGeom>
                <a:avLst/>
                <a:gdLst/>
                <a:ahLst/>
                <a:cxnLst>
                  <a:cxn ang="0">
                    <a:pos x="102" y="0"/>
                  </a:cxn>
                  <a:cxn ang="0">
                    <a:pos x="147" y="35"/>
                  </a:cxn>
                  <a:cxn ang="0">
                    <a:pos x="96" y="98"/>
                  </a:cxn>
                  <a:cxn ang="0">
                    <a:pos x="45" y="160"/>
                  </a:cxn>
                  <a:cxn ang="0">
                    <a:pos x="0" y="123"/>
                  </a:cxn>
                  <a:cxn ang="0">
                    <a:pos x="51" y="61"/>
                  </a:cxn>
                  <a:cxn ang="0">
                    <a:pos x="102" y="0"/>
                  </a:cxn>
                </a:cxnLst>
                <a:rect l="0" t="0" r="r" b="b"/>
                <a:pathLst>
                  <a:path w="147" h="160">
                    <a:moveTo>
                      <a:pt x="102" y="0"/>
                    </a:moveTo>
                    <a:lnTo>
                      <a:pt x="147" y="35"/>
                    </a:lnTo>
                    <a:lnTo>
                      <a:pt x="96" y="98"/>
                    </a:lnTo>
                    <a:lnTo>
                      <a:pt x="45" y="160"/>
                    </a:lnTo>
                    <a:lnTo>
                      <a:pt x="0" y="123"/>
                    </a:lnTo>
                    <a:lnTo>
                      <a:pt x="51" y="61"/>
                    </a:lnTo>
                    <a:lnTo>
                      <a:pt x="102" y="0"/>
                    </a:lnTo>
                    <a:close/>
                  </a:path>
                </a:pathLst>
              </a:custGeom>
              <a:solidFill>
                <a:srgbClr val="FF0000"/>
              </a:solidFill>
              <a:ln w="9525">
                <a:noFill/>
                <a:round/>
                <a:headEnd/>
                <a:tailEnd/>
              </a:ln>
            </p:spPr>
            <p:txBody>
              <a:bodyPr/>
              <a:lstStyle/>
              <a:p>
                <a:endParaRPr lang="ja-JP" altLang="en-US"/>
              </a:p>
            </p:txBody>
          </p:sp>
          <p:sp>
            <p:nvSpPr>
              <p:cNvPr id="1085" name="Freeform 1722"/>
              <p:cNvSpPr>
                <a:spLocks/>
              </p:cNvSpPr>
              <p:nvPr/>
            </p:nvSpPr>
            <p:spPr bwMode="auto">
              <a:xfrm>
                <a:off x="2190" y="1303"/>
                <a:ext cx="8" cy="8"/>
              </a:xfrm>
              <a:custGeom>
                <a:avLst/>
                <a:gdLst/>
                <a:ahLst/>
                <a:cxnLst>
                  <a:cxn ang="0">
                    <a:pos x="0" y="63"/>
                  </a:cxn>
                  <a:cxn ang="0">
                    <a:pos x="51" y="0"/>
                  </a:cxn>
                  <a:cxn ang="0">
                    <a:pos x="57" y="6"/>
                  </a:cxn>
                  <a:cxn ang="0">
                    <a:pos x="0" y="63"/>
                  </a:cxn>
                </a:cxnLst>
                <a:rect l="0" t="0" r="r" b="b"/>
                <a:pathLst>
                  <a:path w="57" h="63">
                    <a:moveTo>
                      <a:pt x="0" y="63"/>
                    </a:moveTo>
                    <a:lnTo>
                      <a:pt x="51" y="0"/>
                    </a:lnTo>
                    <a:lnTo>
                      <a:pt x="57" y="6"/>
                    </a:lnTo>
                    <a:lnTo>
                      <a:pt x="0" y="63"/>
                    </a:lnTo>
                    <a:close/>
                  </a:path>
                </a:pathLst>
              </a:custGeom>
              <a:solidFill>
                <a:srgbClr val="FF0000"/>
              </a:solidFill>
              <a:ln w="9525">
                <a:noFill/>
                <a:round/>
                <a:headEnd/>
                <a:tailEnd/>
              </a:ln>
            </p:spPr>
            <p:txBody>
              <a:bodyPr/>
              <a:lstStyle/>
              <a:p>
                <a:endParaRPr lang="ja-JP" altLang="en-US"/>
              </a:p>
            </p:txBody>
          </p:sp>
          <p:sp>
            <p:nvSpPr>
              <p:cNvPr id="1086" name="Freeform 1723"/>
              <p:cNvSpPr>
                <a:spLocks/>
              </p:cNvSpPr>
              <p:nvPr/>
            </p:nvSpPr>
            <p:spPr bwMode="auto">
              <a:xfrm>
                <a:off x="2181" y="1303"/>
                <a:ext cx="23" cy="20"/>
              </a:xfrm>
              <a:custGeom>
                <a:avLst/>
                <a:gdLst/>
                <a:ahLst/>
                <a:cxnLst>
                  <a:cxn ang="0">
                    <a:pos x="115" y="0"/>
                  </a:cxn>
                  <a:cxn ang="0">
                    <a:pos x="157" y="41"/>
                  </a:cxn>
                  <a:cxn ang="0">
                    <a:pos x="99" y="98"/>
                  </a:cxn>
                  <a:cxn ang="0">
                    <a:pos x="42" y="155"/>
                  </a:cxn>
                  <a:cxn ang="0">
                    <a:pos x="0" y="114"/>
                  </a:cxn>
                  <a:cxn ang="0">
                    <a:pos x="58" y="57"/>
                  </a:cxn>
                  <a:cxn ang="0">
                    <a:pos x="115" y="0"/>
                  </a:cxn>
                </a:cxnLst>
                <a:rect l="0" t="0" r="r" b="b"/>
                <a:pathLst>
                  <a:path w="157" h="155">
                    <a:moveTo>
                      <a:pt x="115" y="0"/>
                    </a:moveTo>
                    <a:lnTo>
                      <a:pt x="157" y="41"/>
                    </a:lnTo>
                    <a:lnTo>
                      <a:pt x="99" y="98"/>
                    </a:lnTo>
                    <a:lnTo>
                      <a:pt x="42" y="155"/>
                    </a:lnTo>
                    <a:lnTo>
                      <a:pt x="0" y="114"/>
                    </a:lnTo>
                    <a:lnTo>
                      <a:pt x="58" y="57"/>
                    </a:lnTo>
                    <a:lnTo>
                      <a:pt x="115" y="0"/>
                    </a:lnTo>
                    <a:close/>
                  </a:path>
                </a:pathLst>
              </a:custGeom>
              <a:solidFill>
                <a:srgbClr val="FF0000"/>
              </a:solidFill>
              <a:ln w="9525">
                <a:noFill/>
                <a:round/>
                <a:headEnd/>
                <a:tailEnd/>
              </a:ln>
            </p:spPr>
            <p:txBody>
              <a:bodyPr/>
              <a:lstStyle/>
              <a:p>
                <a:endParaRPr lang="ja-JP" altLang="en-US"/>
              </a:p>
            </p:txBody>
          </p:sp>
          <p:sp>
            <p:nvSpPr>
              <p:cNvPr id="1087" name="Freeform 1724"/>
              <p:cNvSpPr>
                <a:spLocks/>
              </p:cNvSpPr>
              <p:nvPr/>
            </p:nvSpPr>
            <p:spPr bwMode="auto">
              <a:xfrm>
                <a:off x="2195" y="1309"/>
                <a:ext cx="9" cy="7"/>
              </a:xfrm>
              <a:custGeom>
                <a:avLst/>
                <a:gdLst/>
                <a:ahLst/>
                <a:cxnLst>
                  <a:cxn ang="0">
                    <a:pos x="0" y="57"/>
                  </a:cxn>
                  <a:cxn ang="0">
                    <a:pos x="58" y="0"/>
                  </a:cxn>
                  <a:cxn ang="0">
                    <a:pos x="62" y="5"/>
                  </a:cxn>
                  <a:cxn ang="0">
                    <a:pos x="0" y="57"/>
                  </a:cxn>
                </a:cxnLst>
                <a:rect l="0" t="0" r="r" b="b"/>
                <a:pathLst>
                  <a:path w="62" h="57">
                    <a:moveTo>
                      <a:pt x="0" y="57"/>
                    </a:moveTo>
                    <a:lnTo>
                      <a:pt x="58" y="0"/>
                    </a:lnTo>
                    <a:lnTo>
                      <a:pt x="62" y="5"/>
                    </a:lnTo>
                    <a:lnTo>
                      <a:pt x="0" y="57"/>
                    </a:lnTo>
                    <a:close/>
                  </a:path>
                </a:pathLst>
              </a:custGeom>
              <a:solidFill>
                <a:srgbClr val="FF0000"/>
              </a:solidFill>
              <a:ln w="9525">
                <a:noFill/>
                <a:round/>
                <a:headEnd/>
                <a:tailEnd/>
              </a:ln>
            </p:spPr>
            <p:txBody>
              <a:bodyPr/>
              <a:lstStyle/>
              <a:p>
                <a:endParaRPr lang="ja-JP" altLang="en-US"/>
              </a:p>
            </p:txBody>
          </p:sp>
          <p:sp>
            <p:nvSpPr>
              <p:cNvPr id="1088" name="Freeform 1725"/>
              <p:cNvSpPr>
                <a:spLocks/>
              </p:cNvSpPr>
              <p:nvPr/>
            </p:nvSpPr>
            <p:spPr bwMode="auto">
              <a:xfrm>
                <a:off x="2187" y="1309"/>
                <a:ext cx="23" cy="19"/>
              </a:xfrm>
              <a:custGeom>
                <a:avLst/>
                <a:gdLst/>
                <a:ahLst/>
                <a:cxnLst>
                  <a:cxn ang="0">
                    <a:pos x="124" y="0"/>
                  </a:cxn>
                  <a:cxn ang="0">
                    <a:pos x="162" y="45"/>
                  </a:cxn>
                  <a:cxn ang="0">
                    <a:pos x="99" y="96"/>
                  </a:cxn>
                  <a:cxn ang="0">
                    <a:pos x="38" y="148"/>
                  </a:cxn>
                  <a:cxn ang="0">
                    <a:pos x="0" y="102"/>
                  </a:cxn>
                  <a:cxn ang="0">
                    <a:pos x="62" y="52"/>
                  </a:cxn>
                  <a:cxn ang="0">
                    <a:pos x="124" y="0"/>
                  </a:cxn>
                </a:cxnLst>
                <a:rect l="0" t="0" r="r" b="b"/>
                <a:pathLst>
                  <a:path w="162" h="148">
                    <a:moveTo>
                      <a:pt x="124" y="0"/>
                    </a:moveTo>
                    <a:lnTo>
                      <a:pt x="162" y="45"/>
                    </a:lnTo>
                    <a:lnTo>
                      <a:pt x="99" y="96"/>
                    </a:lnTo>
                    <a:lnTo>
                      <a:pt x="38" y="148"/>
                    </a:lnTo>
                    <a:lnTo>
                      <a:pt x="0" y="102"/>
                    </a:lnTo>
                    <a:lnTo>
                      <a:pt x="62" y="52"/>
                    </a:lnTo>
                    <a:lnTo>
                      <a:pt x="124" y="0"/>
                    </a:lnTo>
                    <a:close/>
                  </a:path>
                </a:pathLst>
              </a:custGeom>
              <a:solidFill>
                <a:srgbClr val="FF0000"/>
              </a:solidFill>
              <a:ln w="9525">
                <a:noFill/>
                <a:round/>
                <a:headEnd/>
                <a:tailEnd/>
              </a:ln>
            </p:spPr>
            <p:txBody>
              <a:bodyPr/>
              <a:lstStyle/>
              <a:p>
                <a:endParaRPr lang="ja-JP" altLang="en-US"/>
              </a:p>
            </p:txBody>
          </p:sp>
          <p:sp>
            <p:nvSpPr>
              <p:cNvPr id="1089" name="Freeform 1726"/>
              <p:cNvSpPr>
                <a:spLocks/>
              </p:cNvSpPr>
              <p:nvPr/>
            </p:nvSpPr>
            <p:spPr bwMode="auto">
              <a:xfrm>
                <a:off x="2201" y="1315"/>
                <a:ext cx="9" cy="6"/>
              </a:xfrm>
              <a:custGeom>
                <a:avLst/>
                <a:gdLst/>
                <a:ahLst/>
                <a:cxnLst>
                  <a:cxn ang="0">
                    <a:pos x="0" y="51"/>
                  </a:cxn>
                  <a:cxn ang="0">
                    <a:pos x="63" y="0"/>
                  </a:cxn>
                  <a:cxn ang="0">
                    <a:pos x="67" y="7"/>
                  </a:cxn>
                  <a:cxn ang="0">
                    <a:pos x="0" y="51"/>
                  </a:cxn>
                </a:cxnLst>
                <a:rect l="0" t="0" r="r" b="b"/>
                <a:pathLst>
                  <a:path w="67" h="51">
                    <a:moveTo>
                      <a:pt x="0" y="51"/>
                    </a:moveTo>
                    <a:lnTo>
                      <a:pt x="63" y="0"/>
                    </a:lnTo>
                    <a:lnTo>
                      <a:pt x="67" y="7"/>
                    </a:lnTo>
                    <a:lnTo>
                      <a:pt x="0" y="51"/>
                    </a:lnTo>
                    <a:close/>
                  </a:path>
                </a:pathLst>
              </a:custGeom>
              <a:solidFill>
                <a:srgbClr val="FF0000"/>
              </a:solidFill>
              <a:ln w="9525">
                <a:noFill/>
                <a:round/>
                <a:headEnd/>
                <a:tailEnd/>
              </a:ln>
            </p:spPr>
            <p:txBody>
              <a:bodyPr/>
              <a:lstStyle/>
              <a:p>
                <a:endParaRPr lang="ja-JP" altLang="en-US"/>
              </a:p>
            </p:txBody>
          </p:sp>
          <p:sp>
            <p:nvSpPr>
              <p:cNvPr id="1090" name="Freeform 1727"/>
              <p:cNvSpPr>
                <a:spLocks/>
              </p:cNvSpPr>
              <p:nvPr/>
            </p:nvSpPr>
            <p:spPr bwMode="auto">
              <a:xfrm>
                <a:off x="2191" y="1316"/>
                <a:ext cx="24" cy="17"/>
              </a:xfrm>
              <a:custGeom>
                <a:avLst/>
                <a:gdLst/>
                <a:ahLst/>
                <a:cxnLst>
                  <a:cxn ang="0">
                    <a:pos x="134" y="0"/>
                  </a:cxn>
                  <a:cxn ang="0">
                    <a:pos x="167" y="48"/>
                  </a:cxn>
                  <a:cxn ang="0">
                    <a:pos x="101" y="94"/>
                  </a:cxn>
                  <a:cxn ang="0">
                    <a:pos x="34" y="138"/>
                  </a:cxn>
                  <a:cxn ang="0">
                    <a:pos x="0" y="90"/>
                  </a:cxn>
                  <a:cxn ang="0">
                    <a:pos x="67" y="44"/>
                  </a:cxn>
                  <a:cxn ang="0">
                    <a:pos x="134" y="0"/>
                  </a:cxn>
                </a:cxnLst>
                <a:rect l="0" t="0" r="r" b="b"/>
                <a:pathLst>
                  <a:path w="167" h="138">
                    <a:moveTo>
                      <a:pt x="134" y="0"/>
                    </a:moveTo>
                    <a:lnTo>
                      <a:pt x="167" y="48"/>
                    </a:lnTo>
                    <a:lnTo>
                      <a:pt x="101" y="94"/>
                    </a:lnTo>
                    <a:lnTo>
                      <a:pt x="34" y="138"/>
                    </a:lnTo>
                    <a:lnTo>
                      <a:pt x="0" y="90"/>
                    </a:lnTo>
                    <a:lnTo>
                      <a:pt x="67" y="44"/>
                    </a:lnTo>
                    <a:lnTo>
                      <a:pt x="134" y="0"/>
                    </a:lnTo>
                    <a:close/>
                  </a:path>
                </a:pathLst>
              </a:custGeom>
              <a:solidFill>
                <a:srgbClr val="FF0000"/>
              </a:solidFill>
              <a:ln w="9525">
                <a:noFill/>
                <a:round/>
                <a:headEnd/>
                <a:tailEnd/>
              </a:ln>
            </p:spPr>
            <p:txBody>
              <a:bodyPr/>
              <a:lstStyle/>
              <a:p>
                <a:endParaRPr lang="ja-JP" altLang="en-US"/>
              </a:p>
            </p:txBody>
          </p:sp>
          <p:sp>
            <p:nvSpPr>
              <p:cNvPr id="1091" name="Freeform 1728"/>
              <p:cNvSpPr>
                <a:spLocks/>
              </p:cNvSpPr>
              <p:nvPr/>
            </p:nvSpPr>
            <p:spPr bwMode="auto">
              <a:xfrm>
                <a:off x="2206" y="1322"/>
                <a:ext cx="10" cy="5"/>
              </a:xfrm>
              <a:custGeom>
                <a:avLst/>
                <a:gdLst/>
                <a:ahLst/>
                <a:cxnLst>
                  <a:cxn ang="0">
                    <a:pos x="0" y="46"/>
                  </a:cxn>
                  <a:cxn ang="0">
                    <a:pos x="66" y="0"/>
                  </a:cxn>
                  <a:cxn ang="0">
                    <a:pos x="71" y="7"/>
                  </a:cxn>
                  <a:cxn ang="0">
                    <a:pos x="0" y="46"/>
                  </a:cxn>
                </a:cxnLst>
                <a:rect l="0" t="0" r="r" b="b"/>
                <a:pathLst>
                  <a:path w="71" h="46">
                    <a:moveTo>
                      <a:pt x="0" y="46"/>
                    </a:moveTo>
                    <a:lnTo>
                      <a:pt x="66" y="0"/>
                    </a:lnTo>
                    <a:lnTo>
                      <a:pt x="71" y="7"/>
                    </a:lnTo>
                    <a:lnTo>
                      <a:pt x="0" y="46"/>
                    </a:lnTo>
                    <a:close/>
                  </a:path>
                </a:pathLst>
              </a:custGeom>
              <a:solidFill>
                <a:srgbClr val="FF0000"/>
              </a:solidFill>
              <a:ln w="9525">
                <a:noFill/>
                <a:round/>
                <a:headEnd/>
                <a:tailEnd/>
              </a:ln>
            </p:spPr>
            <p:txBody>
              <a:bodyPr/>
              <a:lstStyle/>
              <a:p>
                <a:endParaRPr lang="ja-JP" altLang="en-US"/>
              </a:p>
            </p:txBody>
          </p:sp>
          <p:sp>
            <p:nvSpPr>
              <p:cNvPr id="1092" name="Freeform 1729"/>
              <p:cNvSpPr>
                <a:spLocks/>
              </p:cNvSpPr>
              <p:nvPr/>
            </p:nvSpPr>
            <p:spPr bwMode="auto">
              <a:xfrm>
                <a:off x="2195" y="1323"/>
                <a:ext cx="25" cy="16"/>
              </a:xfrm>
              <a:custGeom>
                <a:avLst/>
                <a:gdLst/>
                <a:ahLst/>
                <a:cxnLst>
                  <a:cxn ang="0">
                    <a:pos x="142" y="0"/>
                  </a:cxn>
                  <a:cxn ang="0">
                    <a:pos x="171" y="51"/>
                  </a:cxn>
                  <a:cxn ang="0">
                    <a:pos x="100" y="90"/>
                  </a:cxn>
                  <a:cxn ang="0">
                    <a:pos x="30" y="129"/>
                  </a:cxn>
                  <a:cxn ang="0">
                    <a:pos x="0" y="77"/>
                  </a:cxn>
                  <a:cxn ang="0">
                    <a:pos x="71" y="39"/>
                  </a:cxn>
                  <a:cxn ang="0">
                    <a:pos x="142" y="0"/>
                  </a:cxn>
                </a:cxnLst>
                <a:rect l="0" t="0" r="r" b="b"/>
                <a:pathLst>
                  <a:path w="171" h="129">
                    <a:moveTo>
                      <a:pt x="142" y="0"/>
                    </a:moveTo>
                    <a:lnTo>
                      <a:pt x="171" y="51"/>
                    </a:lnTo>
                    <a:lnTo>
                      <a:pt x="100" y="90"/>
                    </a:lnTo>
                    <a:lnTo>
                      <a:pt x="30" y="129"/>
                    </a:lnTo>
                    <a:lnTo>
                      <a:pt x="0" y="77"/>
                    </a:lnTo>
                    <a:lnTo>
                      <a:pt x="71" y="39"/>
                    </a:lnTo>
                    <a:lnTo>
                      <a:pt x="142" y="0"/>
                    </a:lnTo>
                    <a:close/>
                  </a:path>
                </a:pathLst>
              </a:custGeom>
              <a:solidFill>
                <a:srgbClr val="FF0000"/>
              </a:solidFill>
              <a:ln w="9525">
                <a:noFill/>
                <a:round/>
                <a:headEnd/>
                <a:tailEnd/>
              </a:ln>
            </p:spPr>
            <p:txBody>
              <a:bodyPr/>
              <a:lstStyle/>
              <a:p>
                <a:endParaRPr lang="ja-JP" altLang="en-US"/>
              </a:p>
            </p:txBody>
          </p:sp>
          <p:sp>
            <p:nvSpPr>
              <p:cNvPr id="1093" name="Freeform 1730"/>
              <p:cNvSpPr>
                <a:spLocks/>
              </p:cNvSpPr>
              <p:nvPr/>
            </p:nvSpPr>
            <p:spPr bwMode="auto">
              <a:xfrm>
                <a:off x="2210" y="1329"/>
                <a:ext cx="10" cy="5"/>
              </a:xfrm>
              <a:custGeom>
                <a:avLst/>
                <a:gdLst/>
                <a:ahLst/>
                <a:cxnLst>
                  <a:cxn ang="0">
                    <a:pos x="0" y="39"/>
                  </a:cxn>
                  <a:cxn ang="0">
                    <a:pos x="71" y="0"/>
                  </a:cxn>
                  <a:cxn ang="0">
                    <a:pos x="74" y="7"/>
                  </a:cxn>
                  <a:cxn ang="0">
                    <a:pos x="0" y="39"/>
                  </a:cxn>
                </a:cxnLst>
                <a:rect l="0" t="0" r="r" b="b"/>
                <a:pathLst>
                  <a:path w="74" h="39">
                    <a:moveTo>
                      <a:pt x="0" y="39"/>
                    </a:moveTo>
                    <a:lnTo>
                      <a:pt x="71" y="0"/>
                    </a:lnTo>
                    <a:lnTo>
                      <a:pt x="74" y="7"/>
                    </a:lnTo>
                    <a:lnTo>
                      <a:pt x="0" y="39"/>
                    </a:lnTo>
                    <a:close/>
                  </a:path>
                </a:pathLst>
              </a:custGeom>
              <a:solidFill>
                <a:srgbClr val="FF0000"/>
              </a:solidFill>
              <a:ln w="9525">
                <a:noFill/>
                <a:round/>
                <a:headEnd/>
                <a:tailEnd/>
              </a:ln>
            </p:spPr>
            <p:txBody>
              <a:bodyPr/>
              <a:lstStyle/>
              <a:p>
                <a:endParaRPr lang="ja-JP" altLang="en-US"/>
              </a:p>
            </p:txBody>
          </p:sp>
          <p:sp>
            <p:nvSpPr>
              <p:cNvPr id="1094" name="Freeform 1731"/>
              <p:cNvSpPr>
                <a:spLocks/>
              </p:cNvSpPr>
              <p:nvPr/>
            </p:nvSpPr>
            <p:spPr bwMode="auto">
              <a:xfrm>
                <a:off x="2199" y="1330"/>
                <a:ext cx="25" cy="15"/>
              </a:xfrm>
              <a:custGeom>
                <a:avLst/>
                <a:gdLst/>
                <a:ahLst/>
                <a:cxnLst>
                  <a:cxn ang="0">
                    <a:pos x="148" y="0"/>
                  </a:cxn>
                  <a:cxn ang="0">
                    <a:pos x="173" y="56"/>
                  </a:cxn>
                  <a:cxn ang="0">
                    <a:pos x="99" y="87"/>
                  </a:cxn>
                  <a:cxn ang="0">
                    <a:pos x="24" y="120"/>
                  </a:cxn>
                  <a:cxn ang="0">
                    <a:pos x="0" y="65"/>
                  </a:cxn>
                  <a:cxn ang="0">
                    <a:pos x="74" y="32"/>
                  </a:cxn>
                  <a:cxn ang="0">
                    <a:pos x="148" y="0"/>
                  </a:cxn>
                </a:cxnLst>
                <a:rect l="0" t="0" r="r" b="b"/>
                <a:pathLst>
                  <a:path w="173" h="120">
                    <a:moveTo>
                      <a:pt x="148" y="0"/>
                    </a:moveTo>
                    <a:lnTo>
                      <a:pt x="173" y="56"/>
                    </a:lnTo>
                    <a:lnTo>
                      <a:pt x="99" y="87"/>
                    </a:lnTo>
                    <a:lnTo>
                      <a:pt x="24" y="120"/>
                    </a:lnTo>
                    <a:lnTo>
                      <a:pt x="0" y="65"/>
                    </a:lnTo>
                    <a:lnTo>
                      <a:pt x="74" y="32"/>
                    </a:lnTo>
                    <a:lnTo>
                      <a:pt x="148" y="0"/>
                    </a:lnTo>
                    <a:close/>
                  </a:path>
                </a:pathLst>
              </a:custGeom>
              <a:solidFill>
                <a:srgbClr val="FF0000"/>
              </a:solidFill>
              <a:ln w="9525">
                <a:noFill/>
                <a:round/>
                <a:headEnd/>
                <a:tailEnd/>
              </a:ln>
            </p:spPr>
            <p:txBody>
              <a:bodyPr/>
              <a:lstStyle/>
              <a:p>
                <a:endParaRPr lang="ja-JP" altLang="en-US"/>
              </a:p>
            </p:txBody>
          </p:sp>
          <p:sp>
            <p:nvSpPr>
              <p:cNvPr id="1095" name="Freeform 1732"/>
              <p:cNvSpPr>
                <a:spLocks/>
              </p:cNvSpPr>
              <p:nvPr/>
            </p:nvSpPr>
            <p:spPr bwMode="auto">
              <a:xfrm>
                <a:off x="2213" y="1337"/>
                <a:ext cx="11" cy="4"/>
              </a:xfrm>
              <a:custGeom>
                <a:avLst/>
                <a:gdLst/>
                <a:ahLst/>
                <a:cxnLst>
                  <a:cxn ang="0">
                    <a:pos x="0" y="31"/>
                  </a:cxn>
                  <a:cxn ang="0">
                    <a:pos x="74" y="0"/>
                  </a:cxn>
                  <a:cxn ang="0">
                    <a:pos x="76" y="6"/>
                  </a:cxn>
                  <a:cxn ang="0">
                    <a:pos x="0" y="31"/>
                  </a:cxn>
                </a:cxnLst>
                <a:rect l="0" t="0" r="r" b="b"/>
                <a:pathLst>
                  <a:path w="76" h="31">
                    <a:moveTo>
                      <a:pt x="0" y="31"/>
                    </a:moveTo>
                    <a:lnTo>
                      <a:pt x="74" y="0"/>
                    </a:lnTo>
                    <a:lnTo>
                      <a:pt x="76" y="6"/>
                    </a:lnTo>
                    <a:lnTo>
                      <a:pt x="0" y="31"/>
                    </a:lnTo>
                    <a:close/>
                  </a:path>
                </a:pathLst>
              </a:custGeom>
              <a:solidFill>
                <a:srgbClr val="FF0000"/>
              </a:solidFill>
              <a:ln w="9525">
                <a:noFill/>
                <a:round/>
                <a:headEnd/>
                <a:tailEnd/>
              </a:ln>
            </p:spPr>
            <p:txBody>
              <a:bodyPr/>
              <a:lstStyle/>
              <a:p>
                <a:endParaRPr lang="ja-JP" altLang="en-US"/>
              </a:p>
            </p:txBody>
          </p:sp>
          <p:sp>
            <p:nvSpPr>
              <p:cNvPr id="1096" name="Freeform 1733"/>
              <p:cNvSpPr>
                <a:spLocks/>
              </p:cNvSpPr>
              <p:nvPr/>
            </p:nvSpPr>
            <p:spPr bwMode="auto">
              <a:xfrm>
                <a:off x="2202" y="1338"/>
                <a:ext cx="25" cy="13"/>
              </a:xfrm>
              <a:custGeom>
                <a:avLst/>
                <a:gdLst/>
                <a:ahLst/>
                <a:cxnLst>
                  <a:cxn ang="0">
                    <a:pos x="153" y="0"/>
                  </a:cxn>
                  <a:cxn ang="0">
                    <a:pos x="173" y="59"/>
                  </a:cxn>
                  <a:cxn ang="0">
                    <a:pos x="96" y="84"/>
                  </a:cxn>
                  <a:cxn ang="0">
                    <a:pos x="19" y="110"/>
                  </a:cxn>
                  <a:cxn ang="0">
                    <a:pos x="0" y="51"/>
                  </a:cxn>
                  <a:cxn ang="0">
                    <a:pos x="77" y="25"/>
                  </a:cxn>
                  <a:cxn ang="0">
                    <a:pos x="153" y="0"/>
                  </a:cxn>
                </a:cxnLst>
                <a:rect l="0" t="0" r="r" b="b"/>
                <a:pathLst>
                  <a:path w="173" h="110">
                    <a:moveTo>
                      <a:pt x="153" y="0"/>
                    </a:moveTo>
                    <a:lnTo>
                      <a:pt x="173" y="59"/>
                    </a:lnTo>
                    <a:lnTo>
                      <a:pt x="96" y="84"/>
                    </a:lnTo>
                    <a:lnTo>
                      <a:pt x="19" y="110"/>
                    </a:lnTo>
                    <a:lnTo>
                      <a:pt x="0" y="51"/>
                    </a:lnTo>
                    <a:lnTo>
                      <a:pt x="77" y="25"/>
                    </a:lnTo>
                    <a:lnTo>
                      <a:pt x="153" y="0"/>
                    </a:lnTo>
                    <a:close/>
                  </a:path>
                </a:pathLst>
              </a:custGeom>
              <a:solidFill>
                <a:srgbClr val="FF0000"/>
              </a:solidFill>
              <a:ln w="9525">
                <a:noFill/>
                <a:round/>
                <a:headEnd/>
                <a:tailEnd/>
              </a:ln>
            </p:spPr>
            <p:txBody>
              <a:bodyPr/>
              <a:lstStyle/>
              <a:p>
                <a:endParaRPr lang="ja-JP" altLang="en-US"/>
              </a:p>
            </p:txBody>
          </p:sp>
          <p:sp>
            <p:nvSpPr>
              <p:cNvPr id="1097" name="Freeform 1734"/>
              <p:cNvSpPr>
                <a:spLocks/>
              </p:cNvSpPr>
              <p:nvPr/>
            </p:nvSpPr>
            <p:spPr bwMode="auto">
              <a:xfrm>
                <a:off x="2216" y="1345"/>
                <a:ext cx="11" cy="3"/>
              </a:xfrm>
              <a:custGeom>
                <a:avLst/>
                <a:gdLst/>
                <a:ahLst/>
                <a:cxnLst>
                  <a:cxn ang="0">
                    <a:pos x="0" y="25"/>
                  </a:cxn>
                  <a:cxn ang="0">
                    <a:pos x="77" y="0"/>
                  </a:cxn>
                  <a:cxn ang="0">
                    <a:pos x="78" y="6"/>
                  </a:cxn>
                  <a:cxn ang="0">
                    <a:pos x="0" y="25"/>
                  </a:cxn>
                </a:cxnLst>
                <a:rect l="0" t="0" r="r" b="b"/>
                <a:pathLst>
                  <a:path w="78" h="25">
                    <a:moveTo>
                      <a:pt x="0" y="25"/>
                    </a:moveTo>
                    <a:lnTo>
                      <a:pt x="77" y="0"/>
                    </a:lnTo>
                    <a:lnTo>
                      <a:pt x="78" y="6"/>
                    </a:lnTo>
                    <a:lnTo>
                      <a:pt x="0" y="25"/>
                    </a:lnTo>
                    <a:close/>
                  </a:path>
                </a:pathLst>
              </a:custGeom>
              <a:solidFill>
                <a:srgbClr val="FF0000"/>
              </a:solidFill>
              <a:ln w="9525">
                <a:noFill/>
                <a:round/>
                <a:headEnd/>
                <a:tailEnd/>
              </a:ln>
            </p:spPr>
            <p:txBody>
              <a:bodyPr/>
              <a:lstStyle/>
              <a:p>
                <a:endParaRPr lang="ja-JP" altLang="en-US"/>
              </a:p>
            </p:txBody>
          </p:sp>
          <p:sp>
            <p:nvSpPr>
              <p:cNvPr id="1098" name="Freeform 1735"/>
              <p:cNvSpPr>
                <a:spLocks/>
              </p:cNvSpPr>
              <p:nvPr/>
            </p:nvSpPr>
            <p:spPr bwMode="auto">
              <a:xfrm>
                <a:off x="2205" y="1346"/>
                <a:ext cx="24" cy="12"/>
              </a:xfrm>
              <a:custGeom>
                <a:avLst/>
                <a:gdLst/>
                <a:ahLst/>
                <a:cxnLst>
                  <a:cxn ang="0">
                    <a:pos x="157" y="0"/>
                  </a:cxn>
                  <a:cxn ang="0">
                    <a:pos x="172" y="62"/>
                  </a:cxn>
                  <a:cxn ang="0">
                    <a:pos x="94" y="80"/>
                  </a:cxn>
                  <a:cxn ang="0">
                    <a:pos x="15" y="97"/>
                  </a:cxn>
                  <a:cxn ang="0">
                    <a:pos x="0" y="37"/>
                  </a:cxn>
                  <a:cxn ang="0">
                    <a:pos x="79" y="19"/>
                  </a:cxn>
                  <a:cxn ang="0">
                    <a:pos x="157" y="0"/>
                  </a:cxn>
                </a:cxnLst>
                <a:rect l="0" t="0" r="r" b="b"/>
                <a:pathLst>
                  <a:path w="172" h="97">
                    <a:moveTo>
                      <a:pt x="157" y="0"/>
                    </a:moveTo>
                    <a:lnTo>
                      <a:pt x="172" y="62"/>
                    </a:lnTo>
                    <a:lnTo>
                      <a:pt x="94" y="80"/>
                    </a:lnTo>
                    <a:lnTo>
                      <a:pt x="15" y="97"/>
                    </a:lnTo>
                    <a:lnTo>
                      <a:pt x="0" y="37"/>
                    </a:lnTo>
                    <a:lnTo>
                      <a:pt x="79" y="19"/>
                    </a:lnTo>
                    <a:lnTo>
                      <a:pt x="157" y="0"/>
                    </a:lnTo>
                    <a:close/>
                  </a:path>
                </a:pathLst>
              </a:custGeom>
              <a:solidFill>
                <a:srgbClr val="FF0000"/>
              </a:solidFill>
              <a:ln w="9525">
                <a:noFill/>
                <a:round/>
                <a:headEnd/>
                <a:tailEnd/>
              </a:ln>
            </p:spPr>
            <p:txBody>
              <a:bodyPr/>
              <a:lstStyle/>
              <a:p>
                <a:endParaRPr lang="ja-JP" altLang="en-US"/>
              </a:p>
            </p:txBody>
          </p:sp>
          <p:sp>
            <p:nvSpPr>
              <p:cNvPr id="1099" name="Freeform 1736"/>
              <p:cNvSpPr>
                <a:spLocks/>
              </p:cNvSpPr>
              <p:nvPr/>
            </p:nvSpPr>
            <p:spPr bwMode="auto">
              <a:xfrm>
                <a:off x="2218" y="1353"/>
                <a:ext cx="11" cy="3"/>
              </a:xfrm>
              <a:custGeom>
                <a:avLst/>
                <a:gdLst/>
                <a:ahLst/>
                <a:cxnLst>
                  <a:cxn ang="0">
                    <a:pos x="0" y="18"/>
                  </a:cxn>
                  <a:cxn ang="0">
                    <a:pos x="78" y="0"/>
                  </a:cxn>
                  <a:cxn ang="0">
                    <a:pos x="79" y="7"/>
                  </a:cxn>
                  <a:cxn ang="0">
                    <a:pos x="0" y="18"/>
                  </a:cxn>
                </a:cxnLst>
                <a:rect l="0" t="0" r="r" b="b"/>
                <a:pathLst>
                  <a:path w="79" h="18">
                    <a:moveTo>
                      <a:pt x="0" y="18"/>
                    </a:moveTo>
                    <a:lnTo>
                      <a:pt x="78" y="0"/>
                    </a:lnTo>
                    <a:lnTo>
                      <a:pt x="79" y="7"/>
                    </a:lnTo>
                    <a:lnTo>
                      <a:pt x="0" y="18"/>
                    </a:lnTo>
                    <a:close/>
                  </a:path>
                </a:pathLst>
              </a:custGeom>
              <a:solidFill>
                <a:srgbClr val="FF0000"/>
              </a:solidFill>
              <a:ln w="9525">
                <a:noFill/>
                <a:round/>
                <a:headEnd/>
                <a:tailEnd/>
              </a:ln>
            </p:spPr>
            <p:txBody>
              <a:bodyPr/>
              <a:lstStyle/>
              <a:p>
                <a:endParaRPr lang="ja-JP" altLang="en-US"/>
              </a:p>
            </p:txBody>
          </p:sp>
          <p:sp>
            <p:nvSpPr>
              <p:cNvPr id="1100" name="Freeform 1737"/>
              <p:cNvSpPr>
                <a:spLocks/>
              </p:cNvSpPr>
              <p:nvPr/>
            </p:nvSpPr>
            <p:spPr bwMode="auto">
              <a:xfrm>
                <a:off x="2207" y="1354"/>
                <a:ext cx="24" cy="11"/>
              </a:xfrm>
              <a:custGeom>
                <a:avLst/>
                <a:gdLst/>
                <a:ahLst/>
                <a:cxnLst>
                  <a:cxn ang="0">
                    <a:pos x="159" y="0"/>
                  </a:cxn>
                  <a:cxn ang="0">
                    <a:pos x="168" y="62"/>
                  </a:cxn>
                  <a:cxn ang="0">
                    <a:pos x="88" y="74"/>
                  </a:cxn>
                  <a:cxn ang="0">
                    <a:pos x="8" y="84"/>
                  </a:cxn>
                  <a:cxn ang="0">
                    <a:pos x="0" y="22"/>
                  </a:cxn>
                  <a:cxn ang="0">
                    <a:pos x="80" y="11"/>
                  </a:cxn>
                  <a:cxn ang="0">
                    <a:pos x="159" y="0"/>
                  </a:cxn>
                </a:cxnLst>
                <a:rect l="0" t="0" r="r" b="b"/>
                <a:pathLst>
                  <a:path w="168" h="84">
                    <a:moveTo>
                      <a:pt x="159" y="0"/>
                    </a:moveTo>
                    <a:lnTo>
                      <a:pt x="168" y="62"/>
                    </a:lnTo>
                    <a:lnTo>
                      <a:pt x="88" y="74"/>
                    </a:lnTo>
                    <a:lnTo>
                      <a:pt x="8" y="84"/>
                    </a:lnTo>
                    <a:lnTo>
                      <a:pt x="0" y="22"/>
                    </a:lnTo>
                    <a:lnTo>
                      <a:pt x="80" y="11"/>
                    </a:lnTo>
                    <a:lnTo>
                      <a:pt x="159" y="0"/>
                    </a:lnTo>
                    <a:close/>
                  </a:path>
                </a:pathLst>
              </a:custGeom>
              <a:solidFill>
                <a:srgbClr val="FF0000"/>
              </a:solidFill>
              <a:ln w="9525">
                <a:noFill/>
                <a:round/>
                <a:headEnd/>
                <a:tailEnd/>
              </a:ln>
            </p:spPr>
            <p:txBody>
              <a:bodyPr/>
              <a:lstStyle/>
              <a:p>
                <a:endParaRPr lang="ja-JP" altLang="en-US"/>
              </a:p>
            </p:txBody>
          </p:sp>
          <p:sp>
            <p:nvSpPr>
              <p:cNvPr id="1101" name="Freeform 1738"/>
              <p:cNvSpPr>
                <a:spLocks/>
              </p:cNvSpPr>
              <p:nvPr/>
            </p:nvSpPr>
            <p:spPr bwMode="auto">
              <a:xfrm>
                <a:off x="2219" y="1362"/>
                <a:ext cx="12" cy="2"/>
              </a:xfrm>
              <a:custGeom>
                <a:avLst/>
                <a:gdLst/>
                <a:ahLst/>
                <a:cxnLst>
                  <a:cxn ang="0">
                    <a:pos x="0" y="12"/>
                  </a:cxn>
                  <a:cxn ang="0">
                    <a:pos x="80" y="0"/>
                  </a:cxn>
                  <a:cxn ang="0">
                    <a:pos x="81" y="8"/>
                  </a:cxn>
                  <a:cxn ang="0">
                    <a:pos x="0" y="12"/>
                  </a:cxn>
                </a:cxnLst>
                <a:rect l="0" t="0" r="r" b="b"/>
                <a:pathLst>
                  <a:path w="81" h="12">
                    <a:moveTo>
                      <a:pt x="0" y="12"/>
                    </a:moveTo>
                    <a:lnTo>
                      <a:pt x="80" y="0"/>
                    </a:lnTo>
                    <a:lnTo>
                      <a:pt x="81" y="8"/>
                    </a:lnTo>
                    <a:lnTo>
                      <a:pt x="0" y="12"/>
                    </a:lnTo>
                    <a:close/>
                  </a:path>
                </a:pathLst>
              </a:custGeom>
              <a:solidFill>
                <a:srgbClr val="FF0000"/>
              </a:solidFill>
              <a:ln w="9525">
                <a:noFill/>
                <a:round/>
                <a:headEnd/>
                <a:tailEnd/>
              </a:ln>
            </p:spPr>
            <p:txBody>
              <a:bodyPr/>
              <a:lstStyle/>
              <a:p>
                <a:endParaRPr lang="ja-JP" altLang="en-US"/>
              </a:p>
            </p:txBody>
          </p:sp>
          <p:sp>
            <p:nvSpPr>
              <p:cNvPr id="1102" name="Freeform 1739"/>
              <p:cNvSpPr>
                <a:spLocks/>
              </p:cNvSpPr>
              <p:nvPr/>
            </p:nvSpPr>
            <p:spPr bwMode="auto">
              <a:xfrm>
                <a:off x="2208" y="1363"/>
                <a:ext cx="23" cy="9"/>
              </a:xfrm>
              <a:custGeom>
                <a:avLst/>
                <a:gdLst/>
                <a:ahLst/>
                <a:cxnLst>
                  <a:cxn ang="0">
                    <a:pos x="162" y="0"/>
                  </a:cxn>
                  <a:cxn ang="0">
                    <a:pos x="165" y="65"/>
                  </a:cxn>
                  <a:cxn ang="0">
                    <a:pos x="84" y="68"/>
                  </a:cxn>
                  <a:cxn ang="0">
                    <a:pos x="3" y="71"/>
                  </a:cxn>
                  <a:cxn ang="0">
                    <a:pos x="0" y="7"/>
                  </a:cxn>
                  <a:cxn ang="0">
                    <a:pos x="81" y="4"/>
                  </a:cxn>
                  <a:cxn ang="0">
                    <a:pos x="162" y="0"/>
                  </a:cxn>
                </a:cxnLst>
                <a:rect l="0" t="0" r="r" b="b"/>
                <a:pathLst>
                  <a:path w="165" h="71">
                    <a:moveTo>
                      <a:pt x="162" y="0"/>
                    </a:moveTo>
                    <a:lnTo>
                      <a:pt x="165" y="65"/>
                    </a:lnTo>
                    <a:lnTo>
                      <a:pt x="84" y="68"/>
                    </a:lnTo>
                    <a:lnTo>
                      <a:pt x="3" y="71"/>
                    </a:lnTo>
                    <a:lnTo>
                      <a:pt x="0" y="7"/>
                    </a:lnTo>
                    <a:lnTo>
                      <a:pt x="81" y="4"/>
                    </a:lnTo>
                    <a:lnTo>
                      <a:pt x="162" y="0"/>
                    </a:lnTo>
                    <a:close/>
                  </a:path>
                </a:pathLst>
              </a:custGeom>
              <a:solidFill>
                <a:srgbClr val="FF0000"/>
              </a:solidFill>
              <a:ln w="9525">
                <a:noFill/>
                <a:round/>
                <a:headEnd/>
                <a:tailEnd/>
              </a:ln>
            </p:spPr>
            <p:txBody>
              <a:bodyPr/>
              <a:lstStyle/>
              <a:p>
                <a:endParaRPr lang="ja-JP" altLang="en-US"/>
              </a:p>
            </p:txBody>
          </p:sp>
          <p:sp>
            <p:nvSpPr>
              <p:cNvPr id="1103" name="Freeform 1740"/>
              <p:cNvSpPr>
                <a:spLocks/>
              </p:cNvSpPr>
              <p:nvPr/>
            </p:nvSpPr>
            <p:spPr bwMode="auto">
              <a:xfrm>
                <a:off x="2220" y="1371"/>
                <a:ext cx="11" cy="1"/>
              </a:xfrm>
              <a:custGeom>
                <a:avLst/>
                <a:gdLst/>
                <a:ahLst/>
                <a:cxnLst>
                  <a:cxn ang="0">
                    <a:pos x="0" y="3"/>
                  </a:cxn>
                  <a:cxn ang="0">
                    <a:pos x="81" y="0"/>
                  </a:cxn>
                  <a:cxn ang="0">
                    <a:pos x="81" y="6"/>
                  </a:cxn>
                  <a:cxn ang="0">
                    <a:pos x="0" y="3"/>
                  </a:cxn>
                </a:cxnLst>
                <a:rect l="0" t="0" r="r" b="b"/>
                <a:pathLst>
                  <a:path w="81" h="6">
                    <a:moveTo>
                      <a:pt x="0" y="3"/>
                    </a:moveTo>
                    <a:lnTo>
                      <a:pt x="81" y="0"/>
                    </a:lnTo>
                    <a:lnTo>
                      <a:pt x="81" y="6"/>
                    </a:lnTo>
                    <a:lnTo>
                      <a:pt x="0" y="3"/>
                    </a:lnTo>
                    <a:close/>
                  </a:path>
                </a:pathLst>
              </a:custGeom>
              <a:solidFill>
                <a:srgbClr val="FF0000"/>
              </a:solidFill>
              <a:ln w="9525">
                <a:noFill/>
                <a:round/>
                <a:headEnd/>
                <a:tailEnd/>
              </a:ln>
            </p:spPr>
            <p:txBody>
              <a:bodyPr/>
              <a:lstStyle/>
              <a:p>
                <a:endParaRPr lang="ja-JP" altLang="en-US"/>
              </a:p>
            </p:txBody>
          </p:sp>
          <p:sp>
            <p:nvSpPr>
              <p:cNvPr id="1104" name="Freeform 1741"/>
              <p:cNvSpPr>
                <a:spLocks/>
              </p:cNvSpPr>
              <p:nvPr/>
            </p:nvSpPr>
            <p:spPr bwMode="auto">
              <a:xfrm>
                <a:off x="2208" y="1371"/>
                <a:ext cx="23" cy="9"/>
              </a:xfrm>
              <a:custGeom>
                <a:avLst/>
                <a:gdLst/>
                <a:ahLst/>
                <a:cxnLst>
                  <a:cxn ang="0">
                    <a:pos x="165" y="6"/>
                  </a:cxn>
                  <a:cxn ang="0">
                    <a:pos x="162" y="72"/>
                  </a:cxn>
                  <a:cxn ang="0">
                    <a:pos x="81" y="68"/>
                  </a:cxn>
                  <a:cxn ang="0">
                    <a:pos x="0" y="64"/>
                  </a:cxn>
                  <a:cxn ang="0">
                    <a:pos x="3" y="0"/>
                  </a:cxn>
                  <a:cxn ang="0">
                    <a:pos x="84" y="3"/>
                  </a:cxn>
                  <a:cxn ang="0">
                    <a:pos x="165" y="6"/>
                  </a:cxn>
                </a:cxnLst>
                <a:rect l="0" t="0" r="r" b="b"/>
                <a:pathLst>
                  <a:path w="165" h="72">
                    <a:moveTo>
                      <a:pt x="165" y="6"/>
                    </a:moveTo>
                    <a:lnTo>
                      <a:pt x="162" y="72"/>
                    </a:lnTo>
                    <a:lnTo>
                      <a:pt x="81" y="68"/>
                    </a:lnTo>
                    <a:lnTo>
                      <a:pt x="0" y="64"/>
                    </a:lnTo>
                    <a:lnTo>
                      <a:pt x="3" y="0"/>
                    </a:lnTo>
                    <a:lnTo>
                      <a:pt x="84" y="3"/>
                    </a:lnTo>
                    <a:lnTo>
                      <a:pt x="165" y="6"/>
                    </a:lnTo>
                    <a:close/>
                  </a:path>
                </a:pathLst>
              </a:custGeom>
              <a:solidFill>
                <a:srgbClr val="FF0000"/>
              </a:solidFill>
              <a:ln w="9525">
                <a:noFill/>
                <a:round/>
                <a:headEnd/>
                <a:tailEnd/>
              </a:ln>
            </p:spPr>
            <p:txBody>
              <a:bodyPr/>
              <a:lstStyle/>
              <a:p>
                <a:endParaRPr lang="ja-JP" altLang="en-US"/>
              </a:p>
            </p:txBody>
          </p:sp>
          <p:sp>
            <p:nvSpPr>
              <p:cNvPr id="1105" name="Freeform 1742"/>
              <p:cNvSpPr>
                <a:spLocks/>
              </p:cNvSpPr>
              <p:nvPr/>
            </p:nvSpPr>
            <p:spPr bwMode="auto">
              <a:xfrm>
                <a:off x="2219" y="1380"/>
                <a:ext cx="12" cy="1"/>
              </a:xfrm>
              <a:custGeom>
                <a:avLst/>
                <a:gdLst/>
                <a:ahLst/>
                <a:cxnLst>
                  <a:cxn ang="0">
                    <a:pos x="0" y="0"/>
                  </a:cxn>
                  <a:cxn ang="0">
                    <a:pos x="81" y="4"/>
                  </a:cxn>
                  <a:cxn ang="0">
                    <a:pos x="80" y="11"/>
                  </a:cxn>
                  <a:cxn ang="0">
                    <a:pos x="0" y="0"/>
                  </a:cxn>
                </a:cxnLst>
                <a:rect l="0" t="0" r="r" b="b"/>
                <a:pathLst>
                  <a:path w="81" h="11">
                    <a:moveTo>
                      <a:pt x="0" y="0"/>
                    </a:moveTo>
                    <a:lnTo>
                      <a:pt x="81" y="4"/>
                    </a:lnTo>
                    <a:lnTo>
                      <a:pt x="80" y="11"/>
                    </a:lnTo>
                    <a:lnTo>
                      <a:pt x="0" y="0"/>
                    </a:lnTo>
                    <a:close/>
                  </a:path>
                </a:pathLst>
              </a:custGeom>
              <a:solidFill>
                <a:srgbClr val="FF0000"/>
              </a:solidFill>
              <a:ln w="9525">
                <a:noFill/>
                <a:round/>
                <a:headEnd/>
                <a:tailEnd/>
              </a:ln>
            </p:spPr>
            <p:txBody>
              <a:bodyPr/>
              <a:lstStyle/>
              <a:p>
                <a:endParaRPr lang="ja-JP" altLang="en-US"/>
              </a:p>
            </p:txBody>
          </p:sp>
          <p:sp>
            <p:nvSpPr>
              <p:cNvPr id="1106" name="Freeform 1743"/>
              <p:cNvSpPr>
                <a:spLocks/>
              </p:cNvSpPr>
              <p:nvPr/>
            </p:nvSpPr>
            <p:spPr bwMode="auto">
              <a:xfrm>
                <a:off x="2207" y="1378"/>
                <a:ext cx="24" cy="11"/>
              </a:xfrm>
              <a:custGeom>
                <a:avLst/>
                <a:gdLst/>
                <a:ahLst/>
                <a:cxnLst>
                  <a:cxn ang="0">
                    <a:pos x="168" y="22"/>
                  </a:cxn>
                  <a:cxn ang="0">
                    <a:pos x="159" y="84"/>
                  </a:cxn>
                  <a:cxn ang="0">
                    <a:pos x="80" y="74"/>
                  </a:cxn>
                  <a:cxn ang="0">
                    <a:pos x="0" y="62"/>
                  </a:cxn>
                  <a:cxn ang="0">
                    <a:pos x="8" y="0"/>
                  </a:cxn>
                  <a:cxn ang="0">
                    <a:pos x="88" y="11"/>
                  </a:cxn>
                  <a:cxn ang="0">
                    <a:pos x="168" y="22"/>
                  </a:cxn>
                </a:cxnLst>
                <a:rect l="0" t="0" r="r" b="b"/>
                <a:pathLst>
                  <a:path w="168" h="84">
                    <a:moveTo>
                      <a:pt x="168" y="22"/>
                    </a:moveTo>
                    <a:lnTo>
                      <a:pt x="159" y="84"/>
                    </a:lnTo>
                    <a:lnTo>
                      <a:pt x="80" y="74"/>
                    </a:lnTo>
                    <a:lnTo>
                      <a:pt x="0" y="62"/>
                    </a:lnTo>
                    <a:lnTo>
                      <a:pt x="8" y="0"/>
                    </a:lnTo>
                    <a:lnTo>
                      <a:pt x="88" y="11"/>
                    </a:lnTo>
                    <a:lnTo>
                      <a:pt x="168" y="22"/>
                    </a:lnTo>
                    <a:close/>
                  </a:path>
                </a:pathLst>
              </a:custGeom>
              <a:solidFill>
                <a:srgbClr val="FF0000"/>
              </a:solidFill>
              <a:ln w="9525">
                <a:noFill/>
                <a:round/>
                <a:headEnd/>
                <a:tailEnd/>
              </a:ln>
            </p:spPr>
            <p:txBody>
              <a:bodyPr/>
              <a:lstStyle/>
              <a:p>
                <a:endParaRPr lang="ja-JP" altLang="en-US"/>
              </a:p>
            </p:txBody>
          </p:sp>
          <p:sp>
            <p:nvSpPr>
              <p:cNvPr id="1107" name="Freeform 1744"/>
              <p:cNvSpPr>
                <a:spLocks/>
              </p:cNvSpPr>
              <p:nvPr/>
            </p:nvSpPr>
            <p:spPr bwMode="auto">
              <a:xfrm>
                <a:off x="2218" y="1388"/>
                <a:ext cx="11" cy="2"/>
              </a:xfrm>
              <a:custGeom>
                <a:avLst/>
                <a:gdLst/>
                <a:ahLst/>
                <a:cxnLst>
                  <a:cxn ang="0">
                    <a:pos x="0" y="0"/>
                  </a:cxn>
                  <a:cxn ang="0">
                    <a:pos x="79" y="10"/>
                  </a:cxn>
                  <a:cxn ang="0">
                    <a:pos x="78" y="18"/>
                  </a:cxn>
                  <a:cxn ang="0">
                    <a:pos x="0" y="0"/>
                  </a:cxn>
                </a:cxnLst>
                <a:rect l="0" t="0" r="r" b="b"/>
                <a:pathLst>
                  <a:path w="79" h="18">
                    <a:moveTo>
                      <a:pt x="0" y="0"/>
                    </a:moveTo>
                    <a:lnTo>
                      <a:pt x="79" y="10"/>
                    </a:lnTo>
                    <a:lnTo>
                      <a:pt x="78" y="18"/>
                    </a:lnTo>
                    <a:lnTo>
                      <a:pt x="0" y="0"/>
                    </a:lnTo>
                    <a:close/>
                  </a:path>
                </a:pathLst>
              </a:custGeom>
              <a:solidFill>
                <a:srgbClr val="FF0000"/>
              </a:solidFill>
              <a:ln w="9525">
                <a:noFill/>
                <a:round/>
                <a:headEnd/>
                <a:tailEnd/>
              </a:ln>
            </p:spPr>
            <p:txBody>
              <a:bodyPr/>
              <a:lstStyle/>
              <a:p>
                <a:endParaRPr lang="ja-JP" altLang="en-US"/>
              </a:p>
            </p:txBody>
          </p:sp>
          <p:sp>
            <p:nvSpPr>
              <p:cNvPr id="1108" name="Freeform 1745"/>
              <p:cNvSpPr>
                <a:spLocks/>
              </p:cNvSpPr>
              <p:nvPr/>
            </p:nvSpPr>
            <p:spPr bwMode="auto">
              <a:xfrm>
                <a:off x="2205" y="1385"/>
                <a:ext cx="24" cy="12"/>
              </a:xfrm>
              <a:custGeom>
                <a:avLst/>
                <a:gdLst/>
                <a:ahLst/>
                <a:cxnLst>
                  <a:cxn ang="0">
                    <a:pos x="172" y="36"/>
                  </a:cxn>
                  <a:cxn ang="0">
                    <a:pos x="157" y="97"/>
                  </a:cxn>
                  <a:cxn ang="0">
                    <a:pos x="79" y="78"/>
                  </a:cxn>
                  <a:cxn ang="0">
                    <a:pos x="0" y="60"/>
                  </a:cxn>
                  <a:cxn ang="0">
                    <a:pos x="15" y="0"/>
                  </a:cxn>
                  <a:cxn ang="0">
                    <a:pos x="94" y="18"/>
                  </a:cxn>
                  <a:cxn ang="0">
                    <a:pos x="172" y="36"/>
                  </a:cxn>
                </a:cxnLst>
                <a:rect l="0" t="0" r="r" b="b"/>
                <a:pathLst>
                  <a:path w="172" h="97">
                    <a:moveTo>
                      <a:pt x="172" y="36"/>
                    </a:moveTo>
                    <a:lnTo>
                      <a:pt x="157" y="97"/>
                    </a:lnTo>
                    <a:lnTo>
                      <a:pt x="79" y="78"/>
                    </a:lnTo>
                    <a:lnTo>
                      <a:pt x="0" y="60"/>
                    </a:lnTo>
                    <a:lnTo>
                      <a:pt x="15" y="0"/>
                    </a:lnTo>
                    <a:lnTo>
                      <a:pt x="94" y="18"/>
                    </a:lnTo>
                    <a:lnTo>
                      <a:pt x="172" y="36"/>
                    </a:lnTo>
                    <a:close/>
                  </a:path>
                </a:pathLst>
              </a:custGeom>
              <a:solidFill>
                <a:srgbClr val="FF0000"/>
              </a:solidFill>
              <a:ln w="9525">
                <a:noFill/>
                <a:round/>
                <a:headEnd/>
                <a:tailEnd/>
              </a:ln>
            </p:spPr>
            <p:txBody>
              <a:bodyPr/>
              <a:lstStyle/>
              <a:p>
                <a:endParaRPr lang="ja-JP" altLang="en-US"/>
              </a:p>
            </p:txBody>
          </p:sp>
          <p:sp>
            <p:nvSpPr>
              <p:cNvPr id="1109" name="Freeform 1746"/>
              <p:cNvSpPr>
                <a:spLocks/>
              </p:cNvSpPr>
              <p:nvPr/>
            </p:nvSpPr>
            <p:spPr bwMode="auto">
              <a:xfrm>
                <a:off x="2216" y="1395"/>
                <a:ext cx="11" cy="3"/>
              </a:xfrm>
              <a:custGeom>
                <a:avLst/>
                <a:gdLst/>
                <a:ahLst/>
                <a:cxnLst>
                  <a:cxn ang="0">
                    <a:pos x="0" y="0"/>
                  </a:cxn>
                  <a:cxn ang="0">
                    <a:pos x="78" y="19"/>
                  </a:cxn>
                  <a:cxn ang="0">
                    <a:pos x="77" y="25"/>
                  </a:cxn>
                  <a:cxn ang="0">
                    <a:pos x="0" y="0"/>
                  </a:cxn>
                </a:cxnLst>
                <a:rect l="0" t="0" r="r" b="b"/>
                <a:pathLst>
                  <a:path w="78" h="25">
                    <a:moveTo>
                      <a:pt x="0" y="0"/>
                    </a:moveTo>
                    <a:lnTo>
                      <a:pt x="78" y="19"/>
                    </a:lnTo>
                    <a:lnTo>
                      <a:pt x="77" y="25"/>
                    </a:lnTo>
                    <a:lnTo>
                      <a:pt x="0" y="0"/>
                    </a:lnTo>
                    <a:close/>
                  </a:path>
                </a:pathLst>
              </a:custGeom>
              <a:solidFill>
                <a:srgbClr val="FF0000"/>
              </a:solidFill>
              <a:ln w="9525">
                <a:noFill/>
                <a:round/>
                <a:headEnd/>
                <a:tailEnd/>
              </a:ln>
            </p:spPr>
            <p:txBody>
              <a:bodyPr/>
              <a:lstStyle/>
              <a:p>
                <a:endParaRPr lang="ja-JP" altLang="en-US"/>
              </a:p>
            </p:txBody>
          </p:sp>
          <p:sp>
            <p:nvSpPr>
              <p:cNvPr id="1110" name="Freeform 1747"/>
              <p:cNvSpPr>
                <a:spLocks/>
              </p:cNvSpPr>
              <p:nvPr/>
            </p:nvSpPr>
            <p:spPr bwMode="auto">
              <a:xfrm>
                <a:off x="2202" y="1392"/>
                <a:ext cx="25" cy="14"/>
              </a:xfrm>
              <a:custGeom>
                <a:avLst/>
                <a:gdLst/>
                <a:ahLst/>
                <a:cxnLst>
                  <a:cxn ang="0">
                    <a:pos x="173" y="50"/>
                  </a:cxn>
                  <a:cxn ang="0">
                    <a:pos x="153" y="109"/>
                  </a:cxn>
                  <a:cxn ang="0">
                    <a:pos x="77" y="84"/>
                  </a:cxn>
                  <a:cxn ang="0">
                    <a:pos x="0" y="59"/>
                  </a:cxn>
                  <a:cxn ang="0">
                    <a:pos x="19" y="0"/>
                  </a:cxn>
                  <a:cxn ang="0">
                    <a:pos x="96" y="25"/>
                  </a:cxn>
                  <a:cxn ang="0">
                    <a:pos x="173" y="50"/>
                  </a:cxn>
                </a:cxnLst>
                <a:rect l="0" t="0" r="r" b="b"/>
                <a:pathLst>
                  <a:path w="173" h="109">
                    <a:moveTo>
                      <a:pt x="173" y="50"/>
                    </a:moveTo>
                    <a:lnTo>
                      <a:pt x="153" y="109"/>
                    </a:lnTo>
                    <a:lnTo>
                      <a:pt x="77" y="84"/>
                    </a:lnTo>
                    <a:lnTo>
                      <a:pt x="0" y="59"/>
                    </a:lnTo>
                    <a:lnTo>
                      <a:pt x="19" y="0"/>
                    </a:lnTo>
                    <a:lnTo>
                      <a:pt x="96" y="25"/>
                    </a:lnTo>
                    <a:lnTo>
                      <a:pt x="173" y="50"/>
                    </a:lnTo>
                    <a:close/>
                  </a:path>
                </a:pathLst>
              </a:custGeom>
              <a:solidFill>
                <a:srgbClr val="FF0000"/>
              </a:solidFill>
              <a:ln w="9525">
                <a:noFill/>
                <a:round/>
                <a:headEnd/>
                <a:tailEnd/>
              </a:ln>
            </p:spPr>
            <p:txBody>
              <a:bodyPr/>
              <a:lstStyle/>
              <a:p>
                <a:endParaRPr lang="ja-JP" altLang="en-US"/>
              </a:p>
            </p:txBody>
          </p:sp>
          <p:sp>
            <p:nvSpPr>
              <p:cNvPr id="1111" name="Freeform 1748"/>
              <p:cNvSpPr>
                <a:spLocks/>
              </p:cNvSpPr>
              <p:nvPr/>
            </p:nvSpPr>
            <p:spPr bwMode="auto">
              <a:xfrm>
                <a:off x="2213" y="1403"/>
                <a:ext cx="11" cy="3"/>
              </a:xfrm>
              <a:custGeom>
                <a:avLst/>
                <a:gdLst/>
                <a:ahLst/>
                <a:cxnLst>
                  <a:cxn ang="0">
                    <a:pos x="0" y="0"/>
                  </a:cxn>
                  <a:cxn ang="0">
                    <a:pos x="76" y="25"/>
                  </a:cxn>
                  <a:cxn ang="0">
                    <a:pos x="74" y="32"/>
                  </a:cxn>
                  <a:cxn ang="0">
                    <a:pos x="0" y="0"/>
                  </a:cxn>
                </a:cxnLst>
                <a:rect l="0" t="0" r="r" b="b"/>
                <a:pathLst>
                  <a:path w="76" h="32">
                    <a:moveTo>
                      <a:pt x="0" y="0"/>
                    </a:moveTo>
                    <a:lnTo>
                      <a:pt x="76" y="25"/>
                    </a:lnTo>
                    <a:lnTo>
                      <a:pt x="74" y="32"/>
                    </a:lnTo>
                    <a:lnTo>
                      <a:pt x="0" y="0"/>
                    </a:lnTo>
                    <a:close/>
                  </a:path>
                </a:pathLst>
              </a:custGeom>
              <a:solidFill>
                <a:srgbClr val="FF0000"/>
              </a:solidFill>
              <a:ln w="9525">
                <a:noFill/>
                <a:round/>
                <a:headEnd/>
                <a:tailEnd/>
              </a:ln>
            </p:spPr>
            <p:txBody>
              <a:bodyPr/>
              <a:lstStyle/>
              <a:p>
                <a:endParaRPr lang="ja-JP" altLang="en-US"/>
              </a:p>
            </p:txBody>
          </p:sp>
          <p:sp>
            <p:nvSpPr>
              <p:cNvPr id="1112" name="Freeform 1749"/>
              <p:cNvSpPr>
                <a:spLocks/>
              </p:cNvSpPr>
              <p:nvPr/>
            </p:nvSpPr>
            <p:spPr bwMode="auto">
              <a:xfrm>
                <a:off x="2199" y="1398"/>
                <a:ext cx="25" cy="15"/>
              </a:xfrm>
              <a:custGeom>
                <a:avLst/>
                <a:gdLst/>
                <a:ahLst/>
                <a:cxnLst>
                  <a:cxn ang="0">
                    <a:pos x="173" y="65"/>
                  </a:cxn>
                  <a:cxn ang="0">
                    <a:pos x="148" y="121"/>
                  </a:cxn>
                  <a:cxn ang="0">
                    <a:pos x="74" y="88"/>
                  </a:cxn>
                  <a:cxn ang="0">
                    <a:pos x="0" y="55"/>
                  </a:cxn>
                  <a:cxn ang="0">
                    <a:pos x="24" y="0"/>
                  </a:cxn>
                  <a:cxn ang="0">
                    <a:pos x="99" y="33"/>
                  </a:cxn>
                  <a:cxn ang="0">
                    <a:pos x="173" y="65"/>
                  </a:cxn>
                </a:cxnLst>
                <a:rect l="0" t="0" r="r" b="b"/>
                <a:pathLst>
                  <a:path w="173" h="121">
                    <a:moveTo>
                      <a:pt x="173" y="65"/>
                    </a:moveTo>
                    <a:lnTo>
                      <a:pt x="148" y="121"/>
                    </a:lnTo>
                    <a:lnTo>
                      <a:pt x="74" y="88"/>
                    </a:lnTo>
                    <a:lnTo>
                      <a:pt x="0" y="55"/>
                    </a:lnTo>
                    <a:lnTo>
                      <a:pt x="24" y="0"/>
                    </a:lnTo>
                    <a:lnTo>
                      <a:pt x="99" y="33"/>
                    </a:lnTo>
                    <a:lnTo>
                      <a:pt x="173" y="65"/>
                    </a:lnTo>
                    <a:close/>
                  </a:path>
                </a:pathLst>
              </a:custGeom>
              <a:solidFill>
                <a:srgbClr val="FF0000"/>
              </a:solidFill>
              <a:ln w="9525">
                <a:noFill/>
                <a:round/>
                <a:headEnd/>
                <a:tailEnd/>
              </a:ln>
            </p:spPr>
            <p:txBody>
              <a:bodyPr/>
              <a:lstStyle/>
              <a:p>
                <a:endParaRPr lang="ja-JP" altLang="en-US"/>
              </a:p>
            </p:txBody>
          </p:sp>
          <p:sp>
            <p:nvSpPr>
              <p:cNvPr id="1113" name="Freeform 1750"/>
              <p:cNvSpPr>
                <a:spLocks/>
              </p:cNvSpPr>
              <p:nvPr/>
            </p:nvSpPr>
            <p:spPr bwMode="auto">
              <a:xfrm>
                <a:off x="2210" y="1409"/>
                <a:ext cx="10" cy="5"/>
              </a:xfrm>
              <a:custGeom>
                <a:avLst/>
                <a:gdLst/>
                <a:ahLst/>
                <a:cxnLst>
                  <a:cxn ang="0">
                    <a:pos x="0" y="0"/>
                  </a:cxn>
                  <a:cxn ang="0">
                    <a:pos x="74" y="33"/>
                  </a:cxn>
                  <a:cxn ang="0">
                    <a:pos x="71" y="39"/>
                  </a:cxn>
                  <a:cxn ang="0">
                    <a:pos x="0" y="0"/>
                  </a:cxn>
                </a:cxnLst>
                <a:rect l="0" t="0" r="r" b="b"/>
                <a:pathLst>
                  <a:path w="74" h="39">
                    <a:moveTo>
                      <a:pt x="0" y="0"/>
                    </a:moveTo>
                    <a:lnTo>
                      <a:pt x="74" y="33"/>
                    </a:lnTo>
                    <a:lnTo>
                      <a:pt x="71" y="39"/>
                    </a:lnTo>
                    <a:lnTo>
                      <a:pt x="0" y="0"/>
                    </a:lnTo>
                    <a:close/>
                  </a:path>
                </a:pathLst>
              </a:custGeom>
              <a:solidFill>
                <a:srgbClr val="FF0000"/>
              </a:solidFill>
              <a:ln w="9525">
                <a:noFill/>
                <a:round/>
                <a:headEnd/>
                <a:tailEnd/>
              </a:ln>
            </p:spPr>
            <p:txBody>
              <a:bodyPr/>
              <a:lstStyle/>
              <a:p>
                <a:endParaRPr lang="ja-JP" altLang="en-US"/>
              </a:p>
            </p:txBody>
          </p:sp>
          <p:sp>
            <p:nvSpPr>
              <p:cNvPr id="1114" name="Freeform 1751"/>
              <p:cNvSpPr>
                <a:spLocks/>
              </p:cNvSpPr>
              <p:nvPr/>
            </p:nvSpPr>
            <p:spPr bwMode="auto">
              <a:xfrm>
                <a:off x="2195" y="1404"/>
                <a:ext cx="25" cy="17"/>
              </a:xfrm>
              <a:custGeom>
                <a:avLst/>
                <a:gdLst/>
                <a:ahLst/>
                <a:cxnLst>
                  <a:cxn ang="0">
                    <a:pos x="171" y="78"/>
                  </a:cxn>
                  <a:cxn ang="0">
                    <a:pos x="142" y="130"/>
                  </a:cxn>
                  <a:cxn ang="0">
                    <a:pos x="71" y="91"/>
                  </a:cxn>
                  <a:cxn ang="0">
                    <a:pos x="0" y="53"/>
                  </a:cxn>
                  <a:cxn ang="0">
                    <a:pos x="30" y="0"/>
                  </a:cxn>
                  <a:cxn ang="0">
                    <a:pos x="100" y="39"/>
                  </a:cxn>
                  <a:cxn ang="0">
                    <a:pos x="171" y="78"/>
                  </a:cxn>
                </a:cxnLst>
                <a:rect l="0" t="0" r="r" b="b"/>
                <a:pathLst>
                  <a:path w="171" h="130">
                    <a:moveTo>
                      <a:pt x="171" y="78"/>
                    </a:moveTo>
                    <a:lnTo>
                      <a:pt x="142" y="130"/>
                    </a:lnTo>
                    <a:lnTo>
                      <a:pt x="71" y="91"/>
                    </a:lnTo>
                    <a:lnTo>
                      <a:pt x="0" y="53"/>
                    </a:lnTo>
                    <a:lnTo>
                      <a:pt x="30" y="0"/>
                    </a:lnTo>
                    <a:lnTo>
                      <a:pt x="100" y="39"/>
                    </a:lnTo>
                    <a:lnTo>
                      <a:pt x="171" y="78"/>
                    </a:lnTo>
                    <a:close/>
                  </a:path>
                </a:pathLst>
              </a:custGeom>
              <a:solidFill>
                <a:srgbClr val="FF0000"/>
              </a:solidFill>
              <a:ln w="9525">
                <a:noFill/>
                <a:round/>
                <a:headEnd/>
                <a:tailEnd/>
              </a:ln>
            </p:spPr>
            <p:txBody>
              <a:bodyPr/>
              <a:lstStyle/>
              <a:p>
                <a:endParaRPr lang="ja-JP" altLang="en-US"/>
              </a:p>
            </p:txBody>
          </p:sp>
          <p:sp>
            <p:nvSpPr>
              <p:cNvPr id="1115" name="Freeform 1752"/>
              <p:cNvSpPr>
                <a:spLocks/>
              </p:cNvSpPr>
              <p:nvPr/>
            </p:nvSpPr>
            <p:spPr bwMode="auto">
              <a:xfrm>
                <a:off x="2206" y="1416"/>
                <a:ext cx="10" cy="5"/>
              </a:xfrm>
              <a:custGeom>
                <a:avLst/>
                <a:gdLst/>
                <a:ahLst/>
                <a:cxnLst>
                  <a:cxn ang="0">
                    <a:pos x="0" y="0"/>
                  </a:cxn>
                  <a:cxn ang="0">
                    <a:pos x="71" y="39"/>
                  </a:cxn>
                  <a:cxn ang="0">
                    <a:pos x="66" y="45"/>
                  </a:cxn>
                  <a:cxn ang="0">
                    <a:pos x="0" y="0"/>
                  </a:cxn>
                </a:cxnLst>
                <a:rect l="0" t="0" r="r" b="b"/>
                <a:pathLst>
                  <a:path w="71" h="45">
                    <a:moveTo>
                      <a:pt x="0" y="0"/>
                    </a:moveTo>
                    <a:lnTo>
                      <a:pt x="71" y="39"/>
                    </a:lnTo>
                    <a:lnTo>
                      <a:pt x="66" y="45"/>
                    </a:lnTo>
                    <a:lnTo>
                      <a:pt x="0" y="0"/>
                    </a:lnTo>
                    <a:close/>
                  </a:path>
                </a:pathLst>
              </a:custGeom>
              <a:solidFill>
                <a:srgbClr val="FF0000"/>
              </a:solidFill>
              <a:ln w="9525">
                <a:noFill/>
                <a:round/>
                <a:headEnd/>
                <a:tailEnd/>
              </a:ln>
            </p:spPr>
            <p:txBody>
              <a:bodyPr/>
              <a:lstStyle/>
              <a:p>
                <a:endParaRPr lang="ja-JP" altLang="en-US"/>
              </a:p>
            </p:txBody>
          </p:sp>
          <p:sp>
            <p:nvSpPr>
              <p:cNvPr id="1116" name="Freeform 1753"/>
              <p:cNvSpPr>
                <a:spLocks/>
              </p:cNvSpPr>
              <p:nvPr/>
            </p:nvSpPr>
            <p:spPr bwMode="auto">
              <a:xfrm>
                <a:off x="2191" y="1410"/>
                <a:ext cx="24" cy="18"/>
              </a:xfrm>
              <a:custGeom>
                <a:avLst/>
                <a:gdLst/>
                <a:ahLst/>
                <a:cxnLst>
                  <a:cxn ang="0">
                    <a:pos x="167" y="90"/>
                  </a:cxn>
                  <a:cxn ang="0">
                    <a:pos x="134" y="139"/>
                  </a:cxn>
                  <a:cxn ang="0">
                    <a:pos x="67" y="94"/>
                  </a:cxn>
                  <a:cxn ang="0">
                    <a:pos x="0" y="49"/>
                  </a:cxn>
                  <a:cxn ang="0">
                    <a:pos x="34" y="0"/>
                  </a:cxn>
                  <a:cxn ang="0">
                    <a:pos x="101" y="45"/>
                  </a:cxn>
                  <a:cxn ang="0">
                    <a:pos x="167" y="90"/>
                  </a:cxn>
                </a:cxnLst>
                <a:rect l="0" t="0" r="r" b="b"/>
                <a:pathLst>
                  <a:path w="167" h="139">
                    <a:moveTo>
                      <a:pt x="167" y="90"/>
                    </a:moveTo>
                    <a:lnTo>
                      <a:pt x="134" y="139"/>
                    </a:lnTo>
                    <a:lnTo>
                      <a:pt x="67" y="94"/>
                    </a:lnTo>
                    <a:lnTo>
                      <a:pt x="0" y="49"/>
                    </a:lnTo>
                    <a:lnTo>
                      <a:pt x="34" y="0"/>
                    </a:lnTo>
                    <a:lnTo>
                      <a:pt x="101" y="45"/>
                    </a:lnTo>
                    <a:lnTo>
                      <a:pt x="167" y="90"/>
                    </a:lnTo>
                    <a:close/>
                  </a:path>
                </a:pathLst>
              </a:custGeom>
              <a:solidFill>
                <a:srgbClr val="FF0000"/>
              </a:solidFill>
              <a:ln w="9525">
                <a:noFill/>
                <a:round/>
                <a:headEnd/>
                <a:tailEnd/>
              </a:ln>
            </p:spPr>
            <p:txBody>
              <a:bodyPr/>
              <a:lstStyle/>
              <a:p>
                <a:endParaRPr lang="ja-JP" altLang="en-US"/>
              </a:p>
            </p:txBody>
          </p:sp>
          <p:sp>
            <p:nvSpPr>
              <p:cNvPr id="1117" name="Freeform 1754"/>
              <p:cNvSpPr>
                <a:spLocks/>
              </p:cNvSpPr>
              <p:nvPr/>
            </p:nvSpPr>
            <p:spPr bwMode="auto">
              <a:xfrm>
                <a:off x="2201" y="1422"/>
                <a:ext cx="9" cy="6"/>
              </a:xfrm>
              <a:custGeom>
                <a:avLst/>
                <a:gdLst/>
                <a:ahLst/>
                <a:cxnLst>
                  <a:cxn ang="0">
                    <a:pos x="0" y="0"/>
                  </a:cxn>
                  <a:cxn ang="0">
                    <a:pos x="67" y="45"/>
                  </a:cxn>
                  <a:cxn ang="0">
                    <a:pos x="63" y="51"/>
                  </a:cxn>
                  <a:cxn ang="0">
                    <a:pos x="0" y="0"/>
                  </a:cxn>
                </a:cxnLst>
                <a:rect l="0" t="0" r="r" b="b"/>
                <a:pathLst>
                  <a:path w="67" h="51">
                    <a:moveTo>
                      <a:pt x="0" y="0"/>
                    </a:moveTo>
                    <a:lnTo>
                      <a:pt x="67" y="45"/>
                    </a:lnTo>
                    <a:lnTo>
                      <a:pt x="63" y="51"/>
                    </a:lnTo>
                    <a:lnTo>
                      <a:pt x="0" y="0"/>
                    </a:lnTo>
                    <a:close/>
                  </a:path>
                </a:pathLst>
              </a:custGeom>
              <a:solidFill>
                <a:srgbClr val="FF0000"/>
              </a:solidFill>
              <a:ln w="9525">
                <a:noFill/>
                <a:round/>
                <a:headEnd/>
                <a:tailEnd/>
              </a:ln>
            </p:spPr>
            <p:txBody>
              <a:bodyPr/>
              <a:lstStyle/>
              <a:p>
                <a:endParaRPr lang="ja-JP" altLang="en-US"/>
              </a:p>
            </p:txBody>
          </p:sp>
          <p:sp>
            <p:nvSpPr>
              <p:cNvPr id="1118" name="Freeform 1755"/>
              <p:cNvSpPr>
                <a:spLocks/>
              </p:cNvSpPr>
              <p:nvPr/>
            </p:nvSpPr>
            <p:spPr bwMode="auto">
              <a:xfrm>
                <a:off x="2187" y="1416"/>
                <a:ext cx="23" cy="18"/>
              </a:xfrm>
              <a:custGeom>
                <a:avLst/>
                <a:gdLst/>
                <a:ahLst/>
                <a:cxnLst>
                  <a:cxn ang="0">
                    <a:pos x="162" y="102"/>
                  </a:cxn>
                  <a:cxn ang="0">
                    <a:pos x="124" y="147"/>
                  </a:cxn>
                  <a:cxn ang="0">
                    <a:pos x="62" y="96"/>
                  </a:cxn>
                  <a:cxn ang="0">
                    <a:pos x="0" y="45"/>
                  </a:cxn>
                  <a:cxn ang="0">
                    <a:pos x="38" y="0"/>
                  </a:cxn>
                  <a:cxn ang="0">
                    <a:pos x="99" y="51"/>
                  </a:cxn>
                  <a:cxn ang="0">
                    <a:pos x="162" y="102"/>
                  </a:cxn>
                </a:cxnLst>
                <a:rect l="0" t="0" r="r" b="b"/>
                <a:pathLst>
                  <a:path w="162" h="147">
                    <a:moveTo>
                      <a:pt x="162" y="102"/>
                    </a:moveTo>
                    <a:lnTo>
                      <a:pt x="124" y="147"/>
                    </a:lnTo>
                    <a:lnTo>
                      <a:pt x="62" y="96"/>
                    </a:lnTo>
                    <a:lnTo>
                      <a:pt x="0" y="45"/>
                    </a:lnTo>
                    <a:lnTo>
                      <a:pt x="38" y="0"/>
                    </a:lnTo>
                    <a:lnTo>
                      <a:pt x="99" y="51"/>
                    </a:lnTo>
                    <a:lnTo>
                      <a:pt x="162" y="102"/>
                    </a:lnTo>
                    <a:close/>
                  </a:path>
                </a:pathLst>
              </a:custGeom>
              <a:solidFill>
                <a:srgbClr val="FF0000"/>
              </a:solidFill>
              <a:ln w="9525">
                <a:noFill/>
                <a:round/>
                <a:headEnd/>
                <a:tailEnd/>
              </a:ln>
            </p:spPr>
            <p:txBody>
              <a:bodyPr/>
              <a:lstStyle/>
              <a:p>
                <a:endParaRPr lang="ja-JP" altLang="en-US"/>
              </a:p>
            </p:txBody>
          </p:sp>
          <p:sp>
            <p:nvSpPr>
              <p:cNvPr id="1119" name="Freeform 1756"/>
              <p:cNvSpPr>
                <a:spLocks/>
              </p:cNvSpPr>
              <p:nvPr/>
            </p:nvSpPr>
            <p:spPr bwMode="auto">
              <a:xfrm>
                <a:off x="2195" y="1428"/>
                <a:ext cx="9" cy="7"/>
              </a:xfrm>
              <a:custGeom>
                <a:avLst/>
                <a:gdLst/>
                <a:ahLst/>
                <a:cxnLst>
                  <a:cxn ang="0">
                    <a:pos x="0" y="0"/>
                  </a:cxn>
                  <a:cxn ang="0">
                    <a:pos x="62" y="51"/>
                  </a:cxn>
                  <a:cxn ang="0">
                    <a:pos x="58" y="57"/>
                  </a:cxn>
                  <a:cxn ang="0">
                    <a:pos x="0" y="0"/>
                  </a:cxn>
                </a:cxnLst>
                <a:rect l="0" t="0" r="r" b="b"/>
                <a:pathLst>
                  <a:path w="62" h="57">
                    <a:moveTo>
                      <a:pt x="0" y="0"/>
                    </a:moveTo>
                    <a:lnTo>
                      <a:pt x="62" y="51"/>
                    </a:lnTo>
                    <a:lnTo>
                      <a:pt x="58" y="57"/>
                    </a:lnTo>
                    <a:lnTo>
                      <a:pt x="0" y="0"/>
                    </a:lnTo>
                    <a:close/>
                  </a:path>
                </a:pathLst>
              </a:custGeom>
              <a:solidFill>
                <a:srgbClr val="FF0000"/>
              </a:solidFill>
              <a:ln w="9525">
                <a:noFill/>
                <a:round/>
                <a:headEnd/>
                <a:tailEnd/>
              </a:ln>
            </p:spPr>
            <p:txBody>
              <a:bodyPr/>
              <a:lstStyle/>
              <a:p>
                <a:endParaRPr lang="ja-JP" altLang="en-US"/>
              </a:p>
            </p:txBody>
          </p:sp>
          <p:sp>
            <p:nvSpPr>
              <p:cNvPr id="1120" name="Freeform 1757"/>
              <p:cNvSpPr>
                <a:spLocks/>
              </p:cNvSpPr>
              <p:nvPr/>
            </p:nvSpPr>
            <p:spPr bwMode="auto">
              <a:xfrm>
                <a:off x="2181" y="1420"/>
                <a:ext cx="23" cy="20"/>
              </a:xfrm>
              <a:custGeom>
                <a:avLst/>
                <a:gdLst/>
                <a:ahLst/>
                <a:cxnLst>
                  <a:cxn ang="0">
                    <a:pos x="157" y="114"/>
                  </a:cxn>
                  <a:cxn ang="0">
                    <a:pos x="115" y="155"/>
                  </a:cxn>
                  <a:cxn ang="0">
                    <a:pos x="58" y="98"/>
                  </a:cxn>
                  <a:cxn ang="0">
                    <a:pos x="0" y="41"/>
                  </a:cxn>
                  <a:cxn ang="0">
                    <a:pos x="42" y="0"/>
                  </a:cxn>
                  <a:cxn ang="0">
                    <a:pos x="99" y="57"/>
                  </a:cxn>
                  <a:cxn ang="0">
                    <a:pos x="157" y="114"/>
                  </a:cxn>
                </a:cxnLst>
                <a:rect l="0" t="0" r="r" b="b"/>
                <a:pathLst>
                  <a:path w="157" h="155">
                    <a:moveTo>
                      <a:pt x="157" y="114"/>
                    </a:moveTo>
                    <a:lnTo>
                      <a:pt x="115" y="155"/>
                    </a:lnTo>
                    <a:lnTo>
                      <a:pt x="58" y="98"/>
                    </a:lnTo>
                    <a:lnTo>
                      <a:pt x="0" y="41"/>
                    </a:lnTo>
                    <a:lnTo>
                      <a:pt x="42" y="0"/>
                    </a:lnTo>
                    <a:lnTo>
                      <a:pt x="99" y="57"/>
                    </a:lnTo>
                    <a:lnTo>
                      <a:pt x="157" y="114"/>
                    </a:lnTo>
                    <a:close/>
                  </a:path>
                </a:pathLst>
              </a:custGeom>
              <a:solidFill>
                <a:srgbClr val="FF0000"/>
              </a:solidFill>
              <a:ln w="9525">
                <a:noFill/>
                <a:round/>
                <a:headEnd/>
                <a:tailEnd/>
              </a:ln>
            </p:spPr>
            <p:txBody>
              <a:bodyPr/>
              <a:lstStyle/>
              <a:p>
                <a:endParaRPr lang="ja-JP" altLang="en-US"/>
              </a:p>
            </p:txBody>
          </p:sp>
          <p:sp>
            <p:nvSpPr>
              <p:cNvPr id="1121" name="Freeform 1758"/>
              <p:cNvSpPr>
                <a:spLocks/>
              </p:cNvSpPr>
              <p:nvPr/>
            </p:nvSpPr>
            <p:spPr bwMode="auto">
              <a:xfrm>
                <a:off x="2190" y="1433"/>
                <a:ext cx="8" cy="7"/>
              </a:xfrm>
              <a:custGeom>
                <a:avLst/>
                <a:gdLst/>
                <a:ahLst/>
                <a:cxnLst>
                  <a:cxn ang="0">
                    <a:pos x="0" y="0"/>
                  </a:cxn>
                  <a:cxn ang="0">
                    <a:pos x="57" y="57"/>
                  </a:cxn>
                  <a:cxn ang="0">
                    <a:pos x="51" y="62"/>
                  </a:cxn>
                  <a:cxn ang="0">
                    <a:pos x="0" y="0"/>
                  </a:cxn>
                </a:cxnLst>
                <a:rect l="0" t="0" r="r" b="b"/>
                <a:pathLst>
                  <a:path w="57" h="62">
                    <a:moveTo>
                      <a:pt x="0" y="0"/>
                    </a:moveTo>
                    <a:lnTo>
                      <a:pt x="57" y="57"/>
                    </a:lnTo>
                    <a:lnTo>
                      <a:pt x="51" y="62"/>
                    </a:lnTo>
                    <a:lnTo>
                      <a:pt x="0" y="0"/>
                    </a:lnTo>
                    <a:close/>
                  </a:path>
                </a:pathLst>
              </a:custGeom>
              <a:solidFill>
                <a:srgbClr val="FF0000"/>
              </a:solidFill>
              <a:ln w="9525">
                <a:noFill/>
                <a:round/>
                <a:headEnd/>
                <a:tailEnd/>
              </a:ln>
            </p:spPr>
            <p:txBody>
              <a:bodyPr/>
              <a:lstStyle/>
              <a:p>
                <a:endParaRPr lang="ja-JP" altLang="en-US"/>
              </a:p>
            </p:txBody>
          </p:sp>
          <p:sp>
            <p:nvSpPr>
              <p:cNvPr id="1122" name="Freeform 1759"/>
              <p:cNvSpPr>
                <a:spLocks/>
              </p:cNvSpPr>
              <p:nvPr/>
            </p:nvSpPr>
            <p:spPr bwMode="auto">
              <a:xfrm>
                <a:off x="2176" y="1425"/>
                <a:ext cx="21" cy="20"/>
              </a:xfrm>
              <a:custGeom>
                <a:avLst/>
                <a:gdLst/>
                <a:ahLst/>
                <a:cxnLst>
                  <a:cxn ang="0">
                    <a:pos x="147" y="125"/>
                  </a:cxn>
                  <a:cxn ang="0">
                    <a:pos x="102" y="161"/>
                  </a:cxn>
                  <a:cxn ang="0">
                    <a:pos x="51" y="100"/>
                  </a:cxn>
                  <a:cxn ang="0">
                    <a:pos x="0" y="37"/>
                  </a:cxn>
                  <a:cxn ang="0">
                    <a:pos x="45" y="0"/>
                  </a:cxn>
                  <a:cxn ang="0">
                    <a:pos x="96" y="63"/>
                  </a:cxn>
                  <a:cxn ang="0">
                    <a:pos x="147" y="125"/>
                  </a:cxn>
                </a:cxnLst>
                <a:rect l="0" t="0" r="r" b="b"/>
                <a:pathLst>
                  <a:path w="147" h="161">
                    <a:moveTo>
                      <a:pt x="147" y="125"/>
                    </a:moveTo>
                    <a:lnTo>
                      <a:pt x="102" y="161"/>
                    </a:lnTo>
                    <a:lnTo>
                      <a:pt x="51" y="100"/>
                    </a:lnTo>
                    <a:lnTo>
                      <a:pt x="0" y="37"/>
                    </a:lnTo>
                    <a:lnTo>
                      <a:pt x="45" y="0"/>
                    </a:lnTo>
                    <a:lnTo>
                      <a:pt x="96" y="63"/>
                    </a:lnTo>
                    <a:lnTo>
                      <a:pt x="147" y="125"/>
                    </a:lnTo>
                    <a:close/>
                  </a:path>
                </a:pathLst>
              </a:custGeom>
              <a:solidFill>
                <a:srgbClr val="FF0000"/>
              </a:solidFill>
              <a:ln w="9525">
                <a:noFill/>
                <a:round/>
                <a:headEnd/>
                <a:tailEnd/>
              </a:ln>
            </p:spPr>
            <p:txBody>
              <a:bodyPr/>
              <a:lstStyle/>
              <a:p>
                <a:endParaRPr lang="ja-JP" altLang="en-US"/>
              </a:p>
            </p:txBody>
          </p:sp>
          <p:sp>
            <p:nvSpPr>
              <p:cNvPr id="1123" name="Freeform 1760"/>
              <p:cNvSpPr>
                <a:spLocks/>
              </p:cNvSpPr>
              <p:nvPr/>
            </p:nvSpPr>
            <p:spPr bwMode="auto">
              <a:xfrm>
                <a:off x="2183" y="1437"/>
                <a:ext cx="7" cy="9"/>
              </a:xfrm>
              <a:custGeom>
                <a:avLst/>
                <a:gdLst/>
                <a:ahLst/>
                <a:cxnLst>
                  <a:cxn ang="0">
                    <a:pos x="0" y="0"/>
                  </a:cxn>
                  <a:cxn ang="0">
                    <a:pos x="51" y="61"/>
                  </a:cxn>
                  <a:cxn ang="0">
                    <a:pos x="45" y="66"/>
                  </a:cxn>
                  <a:cxn ang="0">
                    <a:pos x="0" y="0"/>
                  </a:cxn>
                </a:cxnLst>
                <a:rect l="0" t="0" r="r" b="b"/>
                <a:pathLst>
                  <a:path w="51" h="66">
                    <a:moveTo>
                      <a:pt x="0" y="0"/>
                    </a:moveTo>
                    <a:lnTo>
                      <a:pt x="51" y="61"/>
                    </a:lnTo>
                    <a:lnTo>
                      <a:pt x="45" y="66"/>
                    </a:lnTo>
                    <a:lnTo>
                      <a:pt x="0" y="0"/>
                    </a:lnTo>
                    <a:close/>
                  </a:path>
                </a:pathLst>
              </a:custGeom>
              <a:solidFill>
                <a:srgbClr val="FF0000"/>
              </a:solidFill>
              <a:ln w="9525">
                <a:noFill/>
                <a:round/>
                <a:headEnd/>
                <a:tailEnd/>
              </a:ln>
            </p:spPr>
            <p:txBody>
              <a:bodyPr/>
              <a:lstStyle/>
              <a:p>
                <a:endParaRPr lang="ja-JP" altLang="en-US"/>
              </a:p>
            </p:txBody>
          </p:sp>
          <p:sp>
            <p:nvSpPr>
              <p:cNvPr id="1124" name="Freeform 1761"/>
              <p:cNvSpPr>
                <a:spLocks/>
              </p:cNvSpPr>
              <p:nvPr/>
            </p:nvSpPr>
            <p:spPr bwMode="auto">
              <a:xfrm>
                <a:off x="2170" y="1429"/>
                <a:ext cx="20" cy="21"/>
              </a:xfrm>
              <a:custGeom>
                <a:avLst/>
                <a:gdLst/>
                <a:ahLst/>
                <a:cxnLst>
                  <a:cxn ang="0">
                    <a:pos x="137" y="134"/>
                  </a:cxn>
                  <a:cxn ang="0">
                    <a:pos x="89" y="166"/>
                  </a:cxn>
                  <a:cxn ang="0">
                    <a:pos x="44" y="99"/>
                  </a:cxn>
                  <a:cxn ang="0">
                    <a:pos x="0" y="32"/>
                  </a:cxn>
                  <a:cxn ang="0">
                    <a:pos x="48" y="0"/>
                  </a:cxn>
                  <a:cxn ang="0">
                    <a:pos x="92" y="68"/>
                  </a:cxn>
                  <a:cxn ang="0">
                    <a:pos x="137" y="134"/>
                  </a:cxn>
                </a:cxnLst>
                <a:rect l="0" t="0" r="r" b="b"/>
                <a:pathLst>
                  <a:path w="137" h="166">
                    <a:moveTo>
                      <a:pt x="137" y="134"/>
                    </a:moveTo>
                    <a:lnTo>
                      <a:pt x="89" y="166"/>
                    </a:lnTo>
                    <a:lnTo>
                      <a:pt x="44" y="99"/>
                    </a:lnTo>
                    <a:lnTo>
                      <a:pt x="0" y="32"/>
                    </a:lnTo>
                    <a:lnTo>
                      <a:pt x="48" y="0"/>
                    </a:lnTo>
                    <a:lnTo>
                      <a:pt x="92" y="68"/>
                    </a:lnTo>
                    <a:lnTo>
                      <a:pt x="137" y="134"/>
                    </a:lnTo>
                    <a:close/>
                  </a:path>
                </a:pathLst>
              </a:custGeom>
              <a:solidFill>
                <a:srgbClr val="FF0000"/>
              </a:solidFill>
              <a:ln w="9525">
                <a:noFill/>
                <a:round/>
                <a:headEnd/>
                <a:tailEnd/>
              </a:ln>
            </p:spPr>
            <p:txBody>
              <a:bodyPr/>
              <a:lstStyle/>
              <a:p>
                <a:endParaRPr lang="ja-JP" altLang="en-US"/>
              </a:p>
            </p:txBody>
          </p:sp>
          <p:sp>
            <p:nvSpPr>
              <p:cNvPr id="1125" name="Freeform 1762"/>
              <p:cNvSpPr>
                <a:spLocks/>
              </p:cNvSpPr>
              <p:nvPr/>
            </p:nvSpPr>
            <p:spPr bwMode="auto">
              <a:xfrm>
                <a:off x="2176" y="1441"/>
                <a:ext cx="7" cy="9"/>
              </a:xfrm>
              <a:custGeom>
                <a:avLst/>
                <a:gdLst/>
                <a:ahLst/>
                <a:cxnLst>
                  <a:cxn ang="0">
                    <a:pos x="0" y="0"/>
                  </a:cxn>
                  <a:cxn ang="0">
                    <a:pos x="45" y="67"/>
                  </a:cxn>
                  <a:cxn ang="0">
                    <a:pos x="39" y="71"/>
                  </a:cxn>
                  <a:cxn ang="0">
                    <a:pos x="0" y="0"/>
                  </a:cxn>
                </a:cxnLst>
                <a:rect l="0" t="0" r="r" b="b"/>
                <a:pathLst>
                  <a:path w="45" h="71">
                    <a:moveTo>
                      <a:pt x="0" y="0"/>
                    </a:moveTo>
                    <a:lnTo>
                      <a:pt x="45" y="67"/>
                    </a:lnTo>
                    <a:lnTo>
                      <a:pt x="39" y="71"/>
                    </a:lnTo>
                    <a:lnTo>
                      <a:pt x="0" y="0"/>
                    </a:lnTo>
                    <a:close/>
                  </a:path>
                </a:pathLst>
              </a:custGeom>
              <a:solidFill>
                <a:srgbClr val="FF0000"/>
              </a:solidFill>
              <a:ln w="9525">
                <a:noFill/>
                <a:round/>
                <a:headEnd/>
                <a:tailEnd/>
              </a:ln>
            </p:spPr>
            <p:txBody>
              <a:bodyPr/>
              <a:lstStyle/>
              <a:p>
                <a:endParaRPr lang="ja-JP" altLang="en-US"/>
              </a:p>
            </p:txBody>
          </p:sp>
          <p:sp>
            <p:nvSpPr>
              <p:cNvPr id="1126" name="Freeform 1763"/>
              <p:cNvSpPr>
                <a:spLocks/>
              </p:cNvSpPr>
              <p:nvPr/>
            </p:nvSpPr>
            <p:spPr bwMode="auto">
              <a:xfrm>
                <a:off x="2164" y="1432"/>
                <a:ext cx="18" cy="21"/>
              </a:xfrm>
              <a:custGeom>
                <a:avLst/>
                <a:gdLst/>
                <a:ahLst/>
                <a:cxnLst>
                  <a:cxn ang="0">
                    <a:pos x="127" y="142"/>
                  </a:cxn>
                  <a:cxn ang="0">
                    <a:pos x="76" y="168"/>
                  </a:cxn>
                  <a:cxn ang="0">
                    <a:pos x="37" y="98"/>
                  </a:cxn>
                  <a:cxn ang="0">
                    <a:pos x="0" y="27"/>
                  </a:cxn>
                  <a:cxn ang="0">
                    <a:pos x="50" y="0"/>
                  </a:cxn>
                  <a:cxn ang="0">
                    <a:pos x="88" y="71"/>
                  </a:cxn>
                  <a:cxn ang="0">
                    <a:pos x="127" y="142"/>
                  </a:cxn>
                </a:cxnLst>
                <a:rect l="0" t="0" r="r" b="b"/>
                <a:pathLst>
                  <a:path w="127" h="168">
                    <a:moveTo>
                      <a:pt x="127" y="142"/>
                    </a:moveTo>
                    <a:lnTo>
                      <a:pt x="76" y="168"/>
                    </a:lnTo>
                    <a:lnTo>
                      <a:pt x="37" y="98"/>
                    </a:lnTo>
                    <a:lnTo>
                      <a:pt x="0" y="27"/>
                    </a:lnTo>
                    <a:lnTo>
                      <a:pt x="50" y="0"/>
                    </a:lnTo>
                    <a:lnTo>
                      <a:pt x="88" y="71"/>
                    </a:lnTo>
                    <a:lnTo>
                      <a:pt x="127" y="142"/>
                    </a:lnTo>
                    <a:close/>
                  </a:path>
                </a:pathLst>
              </a:custGeom>
              <a:solidFill>
                <a:srgbClr val="FF0000"/>
              </a:solidFill>
              <a:ln w="9525">
                <a:noFill/>
                <a:round/>
                <a:headEnd/>
                <a:tailEnd/>
              </a:ln>
            </p:spPr>
            <p:txBody>
              <a:bodyPr/>
              <a:lstStyle/>
              <a:p>
                <a:endParaRPr lang="ja-JP" altLang="en-US"/>
              </a:p>
            </p:txBody>
          </p:sp>
          <p:sp>
            <p:nvSpPr>
              <p:cNvPr id="1127" name="Freeform 1764"/>
              <p:cNvSpPr>
                <a:spLocks/>
              </p:cNvSpPr>
              <p:nvPr/>
            </p:nvSpPr>
            <p:spPr bwMode="auto">
              <a:xfrm>
                <a:off x="2169" y="1445"/>
                <a:ext cx="6" cy="9"/>
              </a:xfrm>
              <a:custGeom>
                <a:avLst/>
                <a:gdLst/>
                <a:ahLst/>
                <a:cxnLst>
                  <a:cxn ang="0">
                    <a:pos x="0" y="0"/>
                  </a:cxn>
                  <a:cxn ang="0">
                    <a:pos x="39" y="70"/>
                  </a:cxn>
                  <a:cxn ang="0">
                    <a:pos x="31" y="73"/>
                  </a:cxn>
                  <a:cxn ang="0">
                    <a:pos x="0" y="0"/>
                  </a:cxn>
                </a:cxnLst>
                <a:rect l="0" t="0" r="r" b="b"/>
                <a:pathLst>
                  <a:path w="39" h="73">
                    <a:moveTo>
                      <a:pt x="0" y="0"/>
                    </a:moveTo>
                    <a:lnTo>
                      <a:pt x="39" y="70"/>
                    </a:lnTo>
                    <a:lnTo>
                      <a:pt x="31" y="73"/>
                    </a:lnTo>
                    <a:lnTo>
                      <a:pt x="0" y="0"/>
                    </a:lnTo>
                    <a:close/>
                  </a:path>
                </a:pathLst>
              </a:custGeom>
              <a:solidFill>
                <a:srgbClr val="FF0000"/>
              </a:solidFill>
              <a:ln w="9525">
                <a:noFill/>
                <a:round/>
                <a:headEnd/>
                <a:tailEnd/>
              </a:ln>
            </p:spPr>
            <p:txBody>
              <a:bodyPr/>
              <a:lstStyle/>
              <a:p>
                <a:endParaRPr lang="ja-JP" altLang="en-US"/>
              </a:p>
            </p:txBody>
          </p:sp>
          <p:sp>
            <p:nvSpPr>
              <p:cNvPr id="1128" name="Freeform 1765"/>
              <p:cNvSpPr>
                <a:spLocks/>
              </p:cNvSpPr>
              <p:nvPr/>
            </p:nvSpPr>
            <p:spPr bwMode="auto">
              <a:xfrm>
                <a:off x="2157" y="1435"/>
                <a:ext cx="16" cy="22"/>
              </a:xfrm>
              <a:custGeom>
                <a:avLst/>
                <a:gdLst/>
                <a:ahLst/>
                <a:cxnLst>
                  <a:cxn ang="0">
                    <a:pos x="113" y="148"/>
                  </a:cxn>
                  <a:cxn ang="0">
                    <a:pos x="59" y="171"/>
                  </a:cxn>
                  <a:cxn ang="0">
                    <a:pos x="29" y="96"/>
                  </a:cxn>
                  <a:cxn ang="0">
                    <a:pos x="0" y="22"/>
                  </a:cxn>
                  <a:cxn ang="0">
                    <a:pos x="53" y="0"/>
                  </a:cxn>
                  <a:cxn ang="0">
                    <a:pos x="82" y="75"/>
                  </a:cxn>
                  <a:cxn ang="0">
                    <a:pos x="113" y="148"/>
                  </a:cxn>
                </a:cxnLst>
                <a:rect l="0" t="0" r="r" b="b"/>
                <a:pathLst>
                  <a:path w="113" h="171">
                    <a:moveTo>
                      <a:pt x="113" y="148"/>
                    </a:moveTo>
                    <a:lnTo>
                      <a:pt x="59" y="171"/>
                    </a:lnTo>
                    <a:lnTo>
                      <a:pt x="29" y="96"/>
                    </a:lnTo>
                    <a:lnTo>
                      <a:pt x="0" y="22"/>
                    </a:lnTo>
                    <a:lnTo>
                      <a:pt x="53" y="0"/>
                    </a:lnTo>
                    <a:lnTo>
                      <a:pt x="82" y="75"/>
                    </a:lnTo>
                    <a:lnTo>
                      <a:pt x="113" y="148"/>
                    </a:lnTo>
                    <a:close/>
                  </a:path>
                </a:pathLst>
              </a:custGeom>
              <a:solidFill>
                <a:srgbClr val="FF0000"/>
              </a:solidFill>
              <a:ln w="9525">
                <a:noFill/>
                <a:round/>
                <a:headEnd/>
                <a:tailEnd/>
              </a:ln>
            </p:spPr>
            <p:txBody>
              <a:bodyPr/>
              <a:lstStyle/>
              <a:p>
                <a:endParaRPr lang="ja-JP" altLang="en-US"/>
              </a:p>
            </p:txBody>
          </p:sp>
          <p:sp>
            <p:nvSpPr>
              <p:cNvPr id="1129" name="Freeform 1766"/>
              <p:cNvSpPr>
                <a:spLocks/>
              </p:cNvSpPr>
              <p:nvPr/>
            </p:nvSpPr>
            <p:spPr bwMode="auto">
              <a:xfrm>
                <a:off x="2161" y="1447"/>
                <a:ext cx="5" cy="10"/>
              </a:xfrm>
              <a:custGeom>
                <a:avLst/>
                <a:gdLst/>
                <a:ahLst/>
                <a:cxnLst>
                  <a:cxn ang="0">
                    <a:pos x="0" y="0"/>
                  </a:cxn>
                  <a:cxn ang="0">
                    <a:pos x="30" y="75"/>
                  </a:cxn>
                  <a:cxn ang="0">
                    <a:pos x="23" y="77"/>
                  </a:cxn>
                  <a:cxn ang="0">
                    <a:pos x="0" y="0"/>
                  </a:cxn>
                </a:cxnLst>
                <a:rect l="0" t="0" r="r" b="b"/>
                <a:pathLst>
                  <a:path w="30" h="77">
                    <a:moveTo>
                      <a:pt x="0" y="0"/>
                    </a:moveTo>
                    <a:lnTo>
                      <a:pt x="30" y="75"/>
                    </a:lnTo>
                    <a:lnTo>
                      <a:pt x="23" y="77"/>
                    </a:lnTo>
                    <a:lnTo>
                      <a:pt x="0" y="0"/>
                    </a:lnTo>
                    <a:close/>
                  </a:path>
                </a:pathLst>
              </a:custGeom>
              <a:solidFill>
                <a:srgbClr val="FF0000"/>
              </a:solidFill>
              <a:ln w="9525">
                <a:noFill/>
                <a:round/>
                <a:headEnd/>
                <a:tailEnd/>
              </a:ln>
            </p:spPr>
            <p:txBody>
              <a:bodyPr/>
              <a:lstStyle/>
              <a:p>
                <a:endParaRPr lang="ja-JP" altLang="en-US"/>
              </a:p>
            </p:txBody>
          </p:sp>
          <p:sp>
            <p:nvSpPr>
              <p:cNvPr id="1130" name="Freeform 1767"/>
              <p:cNvSpPr>
                <a:spLocks/>
              </p:cNvSpPr>
              <p:nvPr/>
            </p:nvSpPr>
            <p:spPr bwMode="auto">
              <a:xfrm>
                <a:off x="2150" y="1438"/>
                <a:ext cx="15" cy="21"/>
              </a:xfrm>
              <a:custGeom>
                <a:avLst/>
                <a:gdLst/>
                <a:ahLst/>
                <a:cxnLst>
                  <a:cxn ang="0">
                    <a:pos x="100" y="154"/>
                  </a:cxn>
                  <a:cxn ang="0">
                    <a:pos x="43" y="170"/>
                  </a:cxn>
                  <a:cxn ang="0">
                    <a:pos x="22" y="93"/>
                  </a:cxn>
                  <a:cxn ang="0">
                    <a:pos x="0" y="16"/>
                  </a:cxn>
                  <a:cxn ang="0">
                    <a:pos x="55" y="0"/>
                  </a:cxn>
                  <a:cxn ang="0">
                    <a:pos x="77" y="77"/>
                  </a:cxn>
                  <a:cxn ang="0">
                    <a:pos x="100" y="154"/>
                  </a:cxn>
                </a:cxnLst>
                <a:rect l="0" t="0" r="r" b="b"/>
                <a:pathLst>
                  <a:path w="100" h="170">
                    <a:moveTo>
                      <a:pt x="100" y="154"/>
                    </a:moveTo>
                    <a:lnTo>
                      <a:pt x="43" y="170"/>
                    </a:lnTo>
                    <a:lnTo>
                      <a:pt x="22" y="93"/>
                    </a:lnTo>
                    <a:lnTo>
                      <a:pt x="0" y="16"/>
                    </a:lnTo>
                    <a:lnTo>
                      <a:pt x="55" y="0"/>
                    </a:lnTo>
                    <a:lnTo>
                      <a:pt x="77" y="77"/>
                    </a:lnTo>
                    <a:lnTo>
                      <a:pt x="100" y="154"/>
                    </a:lnTo>
                    <a:close/>
                  </a:path>
                </a:pathLst>
              </a:custGeom>
              <a:solidFill>
                <a:srgbClr val="FF0000"/>
              </a:solidFill>
              <a:ln w="9525">
                <a:noFill/>
                <a:round/>
                <a:headEnd/>
                <a:tailEnd/>
              </a:ln>
            </p:spPr>
            <p:txBody>
              <a:bodyPr/>
              <a:lstStyle/>
              <a:p>
                <a:endParaRPr lang="ja-JP" altLang="en-US"/>
              </a:p>
            </p:txBody>
          </p:sp>
          <p:sp>
            <p:nvSpPr>
              <p:cNvPr id="1131" name="Freeform 1768"/>
              <p:cNvSpPr>
                <a:spLocks/>
              </p:cNvSpPr>
              <p:nvPr/>
            </p:nvSpPr>
            <p:spPr bwMode="auto">
              <a:xfrm>
                <a:off x="2154" y="1449"/>
                <a:ext cx="3" cy="10"/>
              </a:xfrm>
              <a:custGeom>
                <a:avLst/>
                <a:gdLst/>
                <a:ahLst/>
                <a:cxnLst>
                  <a:cxn ang="0">
                    <a:pos x="0" y="0"/>
                  </a:cxn>
                  <a:cxn ang="0">
                    <a:pos x="21" y="77"/>
                  </a:cxn>
                  <a:cxn ang="0">
                    <a:pos x="13" y="79"/>
                  </a:cxn>
                  <a:cxn ang="0">
                    <a:pos x="0" y="0"/>
                  </a:cxn>
                </a:cxnLst>
                <a:rect l="0" t="0" r="r" b="b"/>
                <a:pathLst>
                  <a:path w="21" h="79">
                    <a:moveTo>
                      <a:pt x="0" y="0"/>
                    </a:moveTo>
                    <a:lnTo>
                      <a:pt x="21" y="77"/>
                    </a:lnTo>
                    <a:lnTo>
                      <a:pt x="13" y="79"/>
                    </a:lnTo>
                    <a:lnTo>
                      <a:pt x="0" y="0"/>
                    </a:lnTo>
                    <a:close/>
                  </a:path>
                </a:pathLst>
              </a:custGeom>
              <a:solidFill>
                <a:srgbClr val="FF0000"/>
              </a:solidFill>
              <a:ln w="9525">
                <a:noFill/>
                <a:round/>
                <a:headEnd/>
                <a:tailEnd/>
              </a:ln>
            </p:spPr>
            <p:txBody>
              <a:bodyPr/>
              <a:lstStyle/>
              <a:p>
                <a:endParaRPr lang="ja-JP" altLang="en-US"/>
              </a:p>
            </p:txBody>
          </p:sp>
          <p:sp>
            <p:nvSpPr>
              <p:cNvPr id="1132" name="Freeform 1769"/>
              <p:cNvSpPr>
                <a:spLocks/>
              </p:cNvSpPr>
              <p:nvPr/>
            </p:nvSpPr>
            <p:spPr bwMode="auto">
              <a:xfrm>
                <a:off x="2143" y="1439"/>
                <a:ext cx="12" cy="21"/>
              </a:xfrm>
              <a:custGeom>
                <a:avLst/>
                <a:gdLst/>
                <a:ahLst/>
                <a:cxnLst>
                  <a:cxn ang="0">
                    <a:pos x="84" y="159"/>
                  </a:cxn>
                  <a:cxn ang="0">
                    <a:pos x="26" y="168"/>
                  </a:cxn>
                  <a:cxn ang="0">
                    <a:pos x="13" y="89"/>
                  </a:cxn>
                  <a:cxn ang="0">
                    <a:pos x="0" y="10"/>
                  </a:cxn>
                  <a:cxn ang="0">
                    <a:pos x="57" y="0"/>
                  </a:cxn>
                  <a:cxn ang="0">
                    <a:pos x="71" y="80"/>
                  </a:cxn>
                  <a:cxn ang="0">
                    <a:pos x="84" y="159"/>
                  </a:cxn>
                </a:cxnLst>
                <a:rect l="0" t="0" r="r" b="b"/>
                <a:pathLst>
                  <a:path w="84" h="168">
                    <a:moveTo>
                      <a:pt x="84" y="159"/>
                    </a:moveTo>
                    <a:lnTo>
                      <a:pt x="26" y="168"/>
                    </a:lnTo>
                    <a:lnTo>
                      <a:pt x="13" y="89"/>
                    </a:lnTo>
                    <a:lnTo>
                      <a:pt x="0" y="10"/>
                    </a:lnTo>
                    <a:lnTo>
                      <a:pt x="57" y="0"/>
                    </a:lnTo>
                    <a:lnTo>
                      <a:pt x="71" y="80"/>
                    </a:lnTo>
                    <a:lnTo>
                      <a:pt x="84" y="159"/>
                    </a:lnTo>
                    <a:close/>
                  </a:path>
                </a:pathLst>
              </a:custGeom>
              <a:solidFill>
                <a:srgbClr val="FF0000"/>
              </a:solidFill>
              <a:ln w="9525">
                <a:noFill/>
                <a:round/>
                <a:headEnd/>
                <a:tailEnd/>
              </a:ln>
            </p:spPr>
            <p:txBody>
              <a:bodyPr/>
              <a:lstStyle/>
              <a:p>
                <a:endParaRPr lang="ja-JP" altLang="en-US"/>
              </a:p>
            </p:txBody>
          </p:sp>
          <p:sp>
            <p:nvSpPr>
              <p:cNvPr id="1133" name="Freeform 1770"/>
              <p:cNvSpPr>
                <a:spLocks/>
              </p:cNvSpPr>
              <p:nvPr/>
            </p:nvSpPr>
            <p:spPr bwMode="auto">
              <a:xfrm>
                <a:off x="2145" y="1450"/>
                <a:ext cx="2" cy="10"/>
              </a:xfrm>
              <a:custGeom>
                <a:avLst/>
                <a:gdLst/>
                <a:ahLst/>
                <a:cxnLst>
                  <a:cxn ang="0">
                    <a:pos x="0" y="0"/>
                  </a:cxn>
                  <a:cxn ang="0">
                    <a:pos x="13" y="79"/>
                  </a:cxn>
                  <a:cxn ang="0">
                    <a:pos x="5" y="80"/>
                  </a:cxn>
                  <a:cxn ang="0">
                    <a:pos x="0" y="0"/>
                  </a:cxn>
                </a:cxnLst>
                <a:rect l="0" t="0" r="r" b="b"/>
                <a:pathLst>
                  <a:path w="13" h="80">
                    <a:moveTo>
                      <a:pt x="0" y="0"/>
                    </a:moveTo>
                    <a:lnTo>
                      <a:pt x="13" y="79"/>
                    </a:lnTo>
                    <a:lnTo>
                      <a:pt x="5" y="80"/>
                    </a:lnTo>
                    <a:lnTo>
                      <a:pt x="0" y="0"/>
                    </a:lnTo>
                    <a:close/>
                  </a:path>
                </a:pathLst>
              </a:custGeom>
              <a:solidFill>
                <a:srgbClr val="FF0000"/>
              </a:solidFill>
              <a:ln w="9525">
                <a:noFill/>
                <a:round/>
                <a:headEnd/>
                <a:tailEnd/>
              </a:ln>
            </p:spPr>
            <p:txBody>
              <a:bodyPr/>
              <a:lstStyle/>
              <a:p>
                <a:endParaRPr lang="ja-JP" altLang="en-US"/>
              </a:p>
            </p:txBody>
          </p:sp>
          <p:sp>
            <p:nvSpPr>
              <p:cNvPr id="1134" name="Freeform 1771"/>
              <p:cNvSpPr>
                <a:spLocks/>
              </p:cNvSpPr>
              <p:nvPr/>
            </p:nvSpPr>
            <p:spPr bwMode="auto">
              <a:xfrm>
                <a:off x="2136" y="1440"/>
                <a:ext cx="10" cy="21"/>
              </a:xfrm>
              <a:custGeom>
                <a:avLst/>
                <a:gdLst/>
                <a:ahLst/>
                <a:cxnLst>
                  <a:cxn ang="0">
                    <a:pos x="69" y="160"/>
                  </a:cxn>
                  <a:cxn ang="0">
                    <a:pos x="9" y="163"/>
                  </a:cxn>
                  <a:cxn ang="0">
                    <a:pos x="5" y="83"/>
                  </a:cxn>
                  <a:cxn ang="0">
                    <a:pos x="0" y="3"/>
                  </a:cxn>
                  <a:cxn ang="0">
                    <a:pos x="59" y="0"/>
                  </a:cxn>
                  <a:cxn ang="0">
                    <a:pos x="64" y="80"/>
                  </a:cxn>
                  <a:cxn ang="0">
                    <a:pos x="69" y="160"/>
                  </a:cxn>
                </a:cxnLst>
                <a:rect l="0" t="0" r="r" b="b"/>
                <a:pathLst>
                  <a:path w="69" h="163">
                    <a:moveTo>
                      <a:pt x="69" y="160"/>
                    </a:moveTo>
                    <a:lnTo>
                      <a:pt x="9" y="163"/>
                    </a:lnTo>
                    <a:lnTo>
                      <a:pt x="5" y="83"/>
                    </a:lnTo>
                    <a:lnTo>
                      <a:pt x="0" y="3"/>
                    </a:lnTo>
                    <a:lnTo>
                      <a:pt x="59" y="0"/>
                    </a:lnTo>
                    <a:lnTo>
                      <a:pt x="64" y="80"/>
                    </a:lnTo>
                    <a:lnTo>
                      <a:pt x="69" y="160"/>
                    </a:lnTo>
                    <a:close/>
                  </a:path>
                </a:pathLst>
              </a:custGeom>
              <a:solidFill>
                <a:srgbClr val="FF0000"/>
              </a:solidFill>
              <a:ln w="9525">
                <a:noFill/>
                <a:round/>
                <a:headEnd/>
                <a:tailEnd/>
              </a:ln>
            </p:spPr>
            <p:txBody>
              <a:bodyPr/>
              <a:lstStyle/>
              <a:p>
                <a:endParaRPr lang="ja-JP" altLang="en-US"/>
              </a:p>
            </p:txBody>
          </p:sp>
          <p:sp>
            <p:nvSpPr>
              <p:cNvPr id="1135" name="Freeform 1772"/>
              <p:cNvSpPr>
                <a:spLocks/>
              </p:cNvSpPr>
              <p:nvPr/>
            </p:nvSpPr>
            <p:spPr bwMode="auto">
              <a:xfrm>
                <a:off x="2136" y="1451"/>
                <a:ext cx="1" cy="10"/>
              </a:xfrm>
              <a:custGeom>
                <a:avLst/>
                <a:gdLst/>
                <a:ahLst/>
                <a:cxnLst>
                  <a:cxn ang="0">
                    <a:pos x="5" y="0"/>
                  </a:cxn>
                  <a:cxn ang="0">
                    <a:pos x="9" y="80"/>
                  </a:cxn>
                  <a:cxn ang="0">
                    <a:pos x="0" y="80"/>
                  </a:cxn>
                  <a:cxn ang="0">
                    <a:pos x="5" y="0"/>
                  </a:cxn>
                </a:cxnLst>
                <a:rect l="0" t="0" r="r" b="b"/>
                <a:pathLst>
                  <a:path w="9" h="80">
                    <a:moveTo>
                      <a:pt x="5" y="0"/>
                    </a:moveTo>
                    <a:lnTo>
                      <a:pt x="9" y="80"/>
                    </a:lnTo>
                    <a:lnTo>
                      <a:pt x="0" y="80"/>
                    </a:lnTo>
                    <a:lnTo>
                      <a:pt x="5" y="0"/>
                    </a:lnTo>
                    <a:close/>
                  </a:path>
                </a:pathLst>
              </a:custGeom>
              <a:solidFill>
                <a:srgbClr val="FF0000"/>
              </a:solidFill>
              <a:ln w="9525">
                <a:noFill/>
                <a:round/>
                <a:headEnd/>
                <a:tailEnd/>
              </a:ln>
            </p:spPr>
            <p:txBody>
              <a:bodyPr/>
              <a:lstStyle/>
              <a:p>
                <a:endParaRPr lang="ja-JP" altLang="en-US"/>
              </a:p>
            </p:txBody>
          </p:sp>
          <p:sp>
            <p:nvSpPr>
              <p:cNvPr id="1136" name="Freeform 1773"/>
              <p:cNvSpPr>
                <a:spLocks/>
              </p:cNvSpPr>
              <p:nvPr/>
            </p:nvSpPr>
            <p:spPr bwMode="auto">
              <a:xfrm>
                <a:off x="3524" y="2627"/>
                <a:ext cx="10" cy="21"/>
              </a:xfrm>
              <a:custGeom>
                <a:avLst/>
                <a:gdLst/>
                <a:ahLst/>
                <a:cxnLst>
                  <a:cxn ang="0">
                    <a:pos x="60" y="163"/>
                  </a:cxn>
                  <a:cxn ang="0">
                    <a:pos x="0" y="160"/>
                  </a:cxn>
                  <a:cxn ang="0">
                    <a:pos x="5" y="80"/>
                  </a:cxn>
                  <a:cxn ang="0">
                    <a:pos x="10" y="0"/>
                  </a:cxn>
                  <a:cxn ang="0">
                    <a:pos x="69" y="3"/>
                  </a:cxn>
                  <a:cxn ang="0">
                    <a:pos x="65" y="83"/>
                  </a:cxn>
                  <a:cxn ang="0">
                    <a:pos x="60" y="163"/>
                  </a:cxn>
                </a:cxnLst>
                <a:rect l="0" t="0" r="r" b="b"/>
                <a:pathLst>
                  <a:path w="69" h="163">
                    <a:moveTo>
                      <a:pt x="60" y="163"/>
                    </a:moveTo>
                    <a:lnTo>
                      <a:pt x="0" y="160"/>
                    </a:lnTo>
                    <a:lnTo>
                      <a:pt x="5" y="80"/>
                    </a:lnTo>
                    <a:lnTo>
                      <a:pt x="10" y="0"/>
                    </a:lnTo>
                    <a:lnTo>
                      <a:pt x="69" y="3"/>
                    </a:lnTo>
                    <a:lnTo>
                      <a:pt x="65" y="83"/>
                    </a:lnTo>
                    <a:lnTo>
                      <a:pt x="60" y="163"/>
                    </a:lnTo>
                    <a:close/>
                  </a:path>
                </a:pathLst>
              </a:custGeom>
              <a:solidFill>
                <a:srgbClr val="FF0000"/>
              </a:solidFill>
              <a:ln w="9525">
                <a:noFill/>
                <a:round/>
                <a:headEnd/>
                <a:tailEnd/>
              </a:ln>
            </p:spPr>
            <p:txBody>
              <a:bodyPr/>
              <a:lstStyle/>
              <a:p>
                <a:endParaRPr lang="ja-JP" altLang="en-US"/>
              </a:p>
            </p:txBody>
          </p:sp>
          <p:sp>
            <p:nvSpPr>
              <p:cNvPr id="1137" name="Freeform 1774"/>
              <p:cNvSpPr>
                <a:spLocks/>
              </p:cNvSpPr>
              <p:nvPr/>
            </p:nvSpPr>
            <p:spPr bwMode="auto">
              <a:xfrm>
                <a:off x="3523" y="2637"/>
                <a:ext cx="1" cy="10"/>
              </a:xfrm>
              <a:custGeom>
                <a:avLst/>
                <a:gdLst/>
                <a:ahLst/>
                <a:cxnLst>
                  <a:cxn ang="0">
                    <a:pos x="13" y="0"/>
                  </a:cxn>
                  <a:cxn ang="0">
                    <a:pos x="8" y="80"/>
                  </a:cxn>
                  <a:cxn ang="0">
                    <a:pos x="0" y="79"/>
                  </a:cxn>
                  <a:cxn ang="0">
                    <a:pos x="13" y="0"/>
                  </a:cxn>
                </a:cxnLst>
                <a:rect l="0" t="0" r="r" b="b"/>
                <a:pathLst>
                  <a:path w="13" h="80">
                    <a:moveTo>
                      <a:pt x="13" y="0"/>
                    </a:moveTo>
                    <a:lnTo>
                      <a:pt x="8" y="80"/>
                    </a:lnTo>
                    <a:lnTo>
                      <a:pt x="0" y="79"/>
                    </a:lnTo>
                    <a:lnTo>
                      <a:pt x="13" y="0"/>
                    </a:lnTo>
                    <a:close/>
                  </a:path>
                </a:pathLst>
              </a:custGeom>
              <a:solidFill>
                <a:srgbClr val="FF0000"/>
              </a:solidFill>
              <a:ln w="9525">
                <a:noFill/>
                <a:round/>
                <a:headEnd/>
                <a:tailEnd/>
              </a:ln>
            </p:spPr>
            <p:txBody>
              <a:bodyPr/>
              <a:lstStyle/>
              <a:p>
                <a:endParaRPr lang="ja-JP" altLang="en-US"/>
              </a:p>
            </p:txBody>
          </p:sp>
          <p:sp>
            <p:nvSpPr>
              <p:cNvPr id="1138" name="Freeform 1775"/>
              <p:cNvSpPr>
                <a:spLocks/>
              </p:cNvSpPr>
              <p:nvPr/>
            </p:nvSpPr>
            <p:spPr bwMode="auto">
              <a:xfrm>
                <a:off x="3514" y="2626"/>
                <a:ext cx="12" cy="21"/>
              </a:xfrm>
              <a:custGeom>
                <a:avLst/>
                <a:gdLst/>
                <a:ahLst/>
                <a:cxnLst>
                  <a:cxn ang="0">
                    <a:pos x="58" y="168"/>
                  </a:cxn>
                  <a:cxn ang="0">
                    <a:pos x="0" y="158"/>
                  </a:cxn>
                  <a:cxn ang="0">
                    <a:pos x="13" y="79"/>
                  </a:cxn>
                  <a:cxn ang="0">
                    <a:pos x="27" y="0"/>
                  </a:cxn>
                  <a:cxn ang="0">
                    <a:pos x="84" y="10"/>
                  </a:cxn>
                  <a:cxn ang="0">
                    <a:pos x="71" y="89"/>
                  </a:cxn>
                  <a:cxn ang="0">
                    <a:pos x="58" y="168"/>
                  </a:cxn>
                </a:cxnLst>
                <a:rect l="0" t="0" r="r" b="b"/>
                <a:pathLst>
                  <a:path w="84" h="168">
                    <a:moveTo>
                      <a:pt x="58" y="168"/>
                    </a:moveTo>
                    <a:lnTo>
                      <a:pt x="0" y="158"/>
                    </a:lnTo>
                    <a:lnTo>
                      <a:pt x="13" y="79"/>
                    </a:lnTo>
                    <a:lnTo>
                      <a:pt x="27" y="0"/>
                    </a:lnTo>
                    <a:lnTo>
                      <a:pt x="84" y="10"/>
                    </a:lnTo>
                    <a:lnTo>
                      <a:pt x="71" y="89"/>
                    </a:lnTo>
                    <a:lnTo>
                      <a:pt x="58" y="168"/>
                    </a:lnTo>
                    <a:close/>
                  </a:path>
                </a:pathLst>
              </a:custGeom>
              <a:solidFill>
                <a:srgbClr val="FF0000"/>
              </a:solidFill>
              <a:ln w="9525">
                <a:noFill/>
                <a:round/>
                <a:headEnd/>
                <a:tailEnd/>
              </a:ln>
            </p:spPr>
            <p:txBody>
              <a:bodyPr/>
              <a:lstStyle/>
              <a:p>
                <a:endParaRPr lang="ja-JP" altLang="en-US"/>
              </a:p>
            </p:txBody>
          </p:sp>
          <p:sp>
            <p:nvSpPr>
              <p:cNvPr id="1139" name="Freeform 1776"/>
              <p:cNvSpPr>
                <a:spLocks/>
              </p:cNvSpPr>
              <p:nvPr/>
            </p:nvSpPr>
            <p:spPr bwMode="auto">
              <a:xfrm>
                <a:off x="3513" y="2636"/>
                <a:ext cx="3" cy="10"/>
              </a:xfrm>
              <a:custGeom>
                <a:avLst/>
                <a:gdLst/>
                <a:ahLst/>
                <a:cxnLst>
                  <a:cxn ang="0">
                    <a:pos x="21" y="0"/>
                  </a:cxn>
                  <a:cxn ang="0">
                    <a:pos x="8" y="79"/>
                  </a:cxn>
                  <a:cxn ang="0">
                    <a:pos x="0" y="77"/>
                  </a:cxn>
                  <a:cxn ang="0">
                    <a:pos x="21" y="0"/>
                  </a:cxn>
                </a:cxnLst>
                <a:rect l="0" t="0" r="r" b="b"/>
                <a:pathLst>
                  <a:path w="21" h="79">
                    <a:moveTo>
                      <a:pt x="21" y="0"/>
                    </a:moveTo>
                    <a:lnTo>
                      <a:pt x="8" y="79"/>
                    </a:lnTo>
                    <a:lnTo>
                      <a:pt x="0" y="77"/>
                    </a:lnTo>
                    <a:lnTo>
                      <a:pt x="21" y="0"/>
                    </a:lnTo>
                    <a:close/>
                  </a:path>
                </a:pathLst>
              </a:custGeom>
              <a:solidFill>
                <a:srgbClr val="FF0000"/>
              </a:solidFill>
              <a:ln w="9525">
                <a:noFill/>
                <a:round/>
                <a:headEnd/>
                <a:tailEnd/>
              </a:ln>
            </p:spPr>
            <p:txBody>
              <a:bodyPr/>
              <a:lstStyle/>
              <a:p>
                <a:endParaRPr lang="ja-JP" altLang="en-US"/>
              </a:p>
            </p:txBody>
          </p:sp>
          <p:sp>
            <p:nvSpPr>
              <p:cNvPr id="1140" name="Freeform 1777"/>
              <p:cNvSpPr>
                <a:spLocks/>
              </p:cNvSpPr>
              <p:nvPr/>
            </p:nvSpPr>
            <p:spPr bwMode="auto">
              <a:xfrm>
                <a:off x="3505" y="2625"/>
                <a:ext cx="14" cy="21"/>
              </a:xfrm>
              <a:custGeom>
                <a:avLst/>
                <a:gdLst/>
                <a:ahLst/>
                <a:cxnLst>
                  <a:cxn ang="0">
                    <a:pos x="56" y="170"/>
                  </a:cxn>
                  <a:cxn ang="0">
                    <a:pos x="0" y="155"/>
                  </a:cxn>
                  <a:cxn ang="0">
                    <a:pos x="22" y="78"/>
                  </a:cxn>
                  <a:cxn ang="0">
                    <a:pos x="44" y="0"/>
                  </a:cxn>
                  <a:cxn ang="0">
                    <a:pos x="99" y="16"/>
                  </a:cxn>
                  <a:cxn ang="0">
                    <a:pos x="77" y="93"/>
                  </a:cxn>
                  <a:cxn ang="0">
                    <a:pos x="56" y="170"/>
                  </a:cxn>
                </a:cxnLst>
                <a:rect l="0" t="0" r="r" b="b"/>
                <a:pathLst>
                  <a:path w="99" h="170">
                    <a:moveTo>
                      <a:pt x="56" y="170"/>
                    </a:moveTo>
                    <a:lnTo>
                      <a:pt x="0" y="155"/>
                    </a:lnTo>
                    <a:lnTo>
                      <a:pt x="22" y="78"/>
                    </a:lnTo>
                    <a:lnTo>
                      <a:pt x="44" y="0"/>
                    </a:lnTo>
                    <a:lnTo>
                      <a:pt x="99" y="16"/>
                    </a:lnTo>
                    <a:lnTo>
                      <a:pt x="77" y="93"/>
                    </a:lnTo>
                    <a:lnTo>
                      <a:pt x="56" y="170"/>
                    </a:lnTo>
                    <a:close/>
                  </a:path>
                </a:pathLst>
              </a:custGeom>
              <a:solidFill>
                <a:srgbClr val="FF0000"/>
              </a:solidFill>
              <a:ln w="9525">
                <a:noFill/>
                <a:round/>
                <a:headEnd/>
                <a:tailEnd/>
              </a:ln>
            </p:spPr>
            <p:txBody>
              <a:bodyPr/>
              <a:lstStyle/>
              <a:p>
                <a:endParaRPr lang="ja-JP" altLang="en-US"/>
              </a:p>
            </p:txBody>
          </p:sp>
          <p:sp>
            <p:nvSpPr>
              <p:cNvPr id="1141" name="Freeform 1778"/>
              <p:cNvSpPr>
                <a:spLocks/>
              </p:cNvSpPr>
              <p:nvPr/>
            </p:nvSpPr>
            <p:spPr bwMode="auto">
              <a:xfrm>
                <a:off x="3504" y="2634"/>
                <a:ext cx="4" cy="10"/>
              </a:xfrm>
              <a:custGeom>
                <a:avLst/>
                <a:gdLst/>
                <a:ahLst/>
                <a:cxnLst>
                  <a:cxn ang="0">
                    <a:pos x="30" y="0"/>
                  </a:cxn>
                  <a:cxn ang="0">
                    <a:pos x="8" y="77"/>
                  </a:cxn>
                  <a:cxn ang="0">
                    <a:pos x="0" y="74"/>
                  </a:cxn>
                  <a:cxn ang="0">
                    <a:pos x="30" y="0"/>
                  </a:cxn>
                </a:cxnLst>
                <a:rect l="0" t="0" r="r" b="b"/>
                <a:pathLst>
                  <a:path w="30" h="77">
                    <a:moveTo>
                      <a:pt x="30" y="0"/>
                    </a:moveTo>
                    <a:lnTo>
                      <a:pt x="8" y="77"/>
                    </a:lnTo>
                    <a:lnTo>
                      <a:pt x="0" y="74"/>
                    </a:lnTo>
                    <a:lnTo>
                      <a:pt x="30" y="0"/>
                    </a:lnTo>
                    <a:close/>
                  </a:path>
                </a:pathLst>
              </a:custGeom>
              <a:solidFill>
                <a:srgbClr val="FF0000"/>
              </a:solidFill>
              <a:ln w="9525">
                <a:noFill/>
                <a:round/>
                <a:headEnd/>
                <a:tailEnd/>
              </a:ln>
            </p:spPr>
            <p:txBody>
              <a:bodyPr/>
              <a:lstStyle/>
              <a:p>
                <a:endParaRPr lang="ja-JP" altLang="en-US"/>
              </a:p>
            </p:txBody>
          </p:sp>
          <p:sp>
            <p:nvSpPr>
              <p:cNvPr id="1142" name="Freeform 1779"/>
              <p:cNvSpPr>
                <a:spLocks/>
              </p:cNvSpPr>
              <p:nvPr/>
            </p:nvSpPr>
            <p:spPr bwMode="auto">
              <a:xfrm>
                <a:off x="3496" y="2622"/>
                <a:ext cx="17" cy="22"/>
              </a:xfrm>
              <a:custGeom>
                <a:avLst/>
                <a:gdLst/>
                <a:ahLst/>
                <a:cxnLst>
                  <a:cxn ang="0">
                    <a:pos x="54" y="171"/>
                  </a:cxn>
                  <a:cxn ang="0">
                    <a:pos x="0" y="149"/>
                  </a:cxn>
                  <a:cxn ang="0">
                    <a:pos x="31" y="75"/>
                  </a:cxn>
                  <a:cxn ang="0">
                    <a:pos x="60" y="0"/>
                  </a:cxn>
                  <a:cxn ang="0">
                    <a:pos x="114" y="23"/>
                  </a:cxn>
                  <a:cxn ang="0">
                    <a:pos x="84" y="97"/>
                  </a:cxn>
                  <a:cxn ang="0">
                    <a:pos x="54" y="171"/>
                  </a:cxn>
                </a:cxnLst>
                <a:rect l="0" t="0" r="r" b="b"/>
                <a:pathLst>
                  <a:path w="114" h="171">
                    <a:moveTo>
                      <a:pt x="54" y="171"/>
                    </a:moveTo>
                    <a:lnTo>
                      <a:pt x="0" y="149"/>
                    </a:lnTo>
                    <a:lnTo>
                      <a:pt x="31" y="75"/>
                    </a:lnTo>
                    <a:lnTo>
                      <a:pt x="60" y="0"/>
                    </a:lnTo>
                    <a:lnTo>
                      <a:pt x="114" y="23"/>
                    </a:lnTo>
                    <a:lnTo>
                      <a:pt x="84" y="97"/>
                    </a:lnTo>
                    <a:lnTo>
                      <a:pt x="54" y="171"/>
                    </a:lnTo>
                    <a:close/>
                  </a:path>
                </a:pathLst>
              </a:custGeom>
              <a:solidFill>
                <a:srgbClr val="FF0000"/>
              </a:solidFill>
              <a:ln w="9525">
                <a:noFill/>
                <a:round/>
                <a:headEnd/>
                <a:tailEnd/>
              </a:ln>
            </p:spPr>
            <p:txBody>
              <a:bodyPr/>
              <a:lstStyle/>
              <a:p>
                <a:endParaRPr lang="ja-JP" altLang="en-US"/>
              </a:p>
            </p:txBody>
          </p:sp>
          <p:sp>
            <p:nvSpPr>
              <p:cNvPr id="1143" name="Freeform 1780"/>
              <p:cNvSpPr>
                <a:spLocks/>
              </p:cNvSpPr>
              <p:nvPr/>
            </p:nvSpPr>
            <p:spPr bwMode="auto">
              <a:xfrm>
                <a:off x="3495" y="2632"/>
                <a:ext cx="6" cy="9"/>
              </a:xfrm>
              <a:custGeom>
                <a:avLst/>
                <a:gdLst/>
                <a:ahLst/>
                <a:cxnLst>
                  <a:cxn ang="0">
                    <a:pos x="39" y="0"/>
                  </a:cxn>
                  <a:cxn ang="0">
                    <a:pos x="8" y="74"/>
                  </a:cxn>
                  <a:cxn ang="0">
                    <a:pos x="0" y="71"/>
                  </a:cxn>
                  <a:cxn ang="0">
                    <a:pos x="39" y="0"/>
                  </a:cxn>
                </a:cxnLst>
                <a:rect l="0" t="0" r="r" b="b"/>
                <a:pathLst>
                  <a:path w="39" h="74">
                    <a:moveTo>
                      <a:pt x="39" y="0"/>
                    </a:moveTo>
                    <a:lnTo>
                      <a:pt x="8" y="74"/>
                    </a:lnTo>
                    <a:lnTo>
                      <a:pt x="0" y="71"/>
                    </a:lnTo>
                    <a:lnTo>
                      <a:pt x="39" y="0"/>
                    </a:lnTo>
                    <a:close/>
                  </a:path>
                </a:pathLst>
              </a:custGeom>
              <a:solidFill>
                <a:srgbClr val="FF0000"/>
              </a:solidFill>
              <a:ln w="9525">
                <a:noFill/>
                <a:round/>
                <a:headEnd/>
                <a:tailEnd/>
              </a:ln>
            </p:spPr>
            <p:txBody>
              <a:bodyPr/>
              <a:lstStyle/>
              <a:p>
                <a:endParaRPr lang="ja-JP" altLang="en-US"/>
              </a:p>
            </p:txBody>
          </p:sp>
          <p:sp>
            <p:nvSpPr>
              <p:cNvPr id="1144" name="Freeform 1781"/>
              <p:cNvSpPr>
                <a:spLocks/>
              </p:cNvSpPr>
              <p:nvPr/>
            </p:nvSpPr>
            <p:spPr bwMode="auto">
              <a:xfrm>
                <a:off x="3488" y="2619"/>
                <a:ext cx="18" cy="21"/>
              </a:xfrm>
              <a:custGeom>
                <a:avLst/>
                <a:gdLst/>
                <a:ahLst/>
                <a:cxnLst>
                  <a:cxn ang="0">
                    <a:pos x="51" y="169"/>
                  </a:cxn>
                  <a:cxn ang="0">
                    <a:pos x="0" y="143"/>
                  </a:cxn>
                  <a:cxn ang="0">
                    <a:pos x="39" y="72"/>
                  </a:cxn>
                  <a:cxn ang="0">
                    <a:pos x="77" y="0"/>
                  </a:cxn>
                  <a:cxn ang="0">
                    <a:pos x="127" y="28"/>
                  </a:cxn>
                  <a:cxn ang="0">
                    <a:pos x="90" y="98"/>
                  </a:cxn>
                  <a:cxn ang="0">
                    <a:pos x="51" y="169"/>
                  </a:cxn>
                </a:cxnLst>
                <a:rect l="0" t="0" r="r" b="b"/>
                <a:pathLst>
                  <a:path w="127" h="169">
                    <a:moveTo>
                      <a:pt x="51" y="169"/>
                    </a:moveTo>
                    <a:lnTo>
                      <a:pt x="0" y="143"/>
                    </a:lnTo>
                    <a:lnTo>
                      <a:pt x="39" y="72"/>
                    </a:lnTo>
                    <a:lnTo>
                      <a:pt x="77" y="0"/>
                    </a:lnTo>
                    <a:lnTo>
                      <a:pt x="127" y="28"/>
                    </a:lnTo>
                    <a:lnTo>
                      <a:pt x="90" y="98"/>
                    </a:lnTo>
                    <a:lnTo>
                      <a:pt x="51" y="169"/>
                    </a:lnTo>
                    <a:close/>
                  </a:path>
                </a:pathLst>
              </a:custGeom>
              <a:solidFill>
                <a:srgbClr val="FF0000"/>
              </a:solidFill>
              <a:ln w="9525">
                <a:noFill/>
                <a:round/>
                <a:headEnd/>
                <a:tailEnd/>
              </a:ln>
            </p:spPr>
            <p:txBody>
              <a:bodyPr/>
              <a:lstStyle/>
              <a:p>
                <a:endParaRPr lang="ja-JP" altLang="en-US"/>
              </a:p>
            </p:txBody>
          </p:sp>
          <p:sp>
            <p:nvSpPr>
              <p:cNvPr id="1145" name="Freeform 1782"/>
              <p:cNvSpPr>
                <a:spLocks/>
              </p:cNvSpPr>
              <p:nvPr/>
            </p:nvSpPr>
            <p:spPr bwMode="auto">
              <a:xfrm>
                <a:off x="3487" y="2628"/>
                <a:ext cx="6" cy="9"/>
              </a:xfrm>
              <a:custGeom>
                <a:avLst/>
                <a:gdLst/>
                <a:ahLst/>
                <a:cxnLst>
                  <a:cxn ang="0">
                    <a:pos x="45" y="0"/>
                  </a:cxn>
                  <a:cxn ang="0">
                    <a:pos x="6" y="71"/>
                  </a:cxn>
                  <a:cxn ang="0">
                    <a:pos x="0" y="66"/>
                  </a:cxn>
                  <a:cxn ang="0">
                    <a:pos x="45" y="0"/>
                  </a:cxn>
                </a:cxnLst>
                <a:rect l="0" t="0" r="r" b="b"/>
                <a:pathLst>
                  <a:path w="45" h="71">
                    <a:moveTo>
                      <a:pt x="45" y="0"/>
                    </a:moveTo>
                    <a:lnTo>
                      <a:pt x="6" y="71"/>
                    </a:lnTo>
                    <a:lnTo>
                      <a:pt x="0" y="66"/>
                    </a:lnTo>
                    <a:lnTo>
                      <a:pt x="45" y="0"/>
                    </a:lnTo>
                    <a:close/>
                  </a:path>
                </a:pathLst>
              </a:custGeom>
              <a:solidFill>
                <a:srgbClr val="FF0000"/>
              </a:solidFill>
              <a:ln w="9525">
                <a:noFill/>
                <a:round/>
                <a:headEnd/>
                <a:tailEnd/>
              </a:ln>
            </p:spPr>
            <p:txBody>
              <a:bodyPr/>
              <a:lstStyle/>
              <a:p>
                <a:endParaRPr lang="ja-JP" altLang="en-US"/>
              </a:p>
            </p:txBody>
          </p:sp>
          <p:sp>
            <p:nvSpPr>
              <p:cNvPr id="1146" name="Freeform 1783"/>
              <p:cNvSpPr>
                <a:spLocks/>
              </p:cNvSpPr>
              <p:nvPr/>
            </p:nvSpPr>
            <p:spPr bwMode="auto">
              <a:xfrm>
                <a:off x="3480" y="2616"/>
                <a:ext cx="20" cy="21"/>
              </a:xfrm>
              <a:custGeom>
                <a:avLst/>
                <a:gdLst/>
                <a:ahLst/>
                <a:cxnLst>
                  <a:cxn ang="0">
                    <a:pos x="48" y="165"/>
                  </a:cxn>
                  <a:cxn ang="0">
                    <a:pos x="0" y="134"/>
                  </a:cxn>
                  <a:cxn ang="0">
                    <a:pos x="45" y="67"/>
                  </a:cxn>
                  <a:cxn ang="0">
                    <a:pos x="90" y="0"/>
                  </a:cxn>
                  <a:cxn ang="0">
                    <a:pos x="137" y="32"/>
                  </a:cxn>
                  <a:cxn ang="0">
                    <a:pos x="93" y="99"/>
                  </a:cxn>
                  <a:cxn ang="0">
                    <a:pos x="48" y="165"/>
                  </a:cxn>
                </a:cxnLst>
                <a:rect l="0" t="0" r="r" b="b"/>
                <a:pathLst>
                  <a:path w="137" h="165">
                    <a:moveTo>
                      <a:pt x="48" y="165"/>
                    </a:moveTo>
                    <a:lnTo>
                      <a:pt x="0" y="134"/>
                    </a:lnTo>
                    <a:lnTo>
                      <a:pt x="45" y="67"/>
                    </a:lnTo>
                    <a:lnTo>
                      <a:pt x="90" y="0"/>
                    </a:lnTo>
                    <a:lnTo>
                      <a:pt x="137" y="32"/>
                    </a:lnTo>
                    <a:lnTo>
                      <a:pt x="93" y="99"/>
                    </a:lnTo>
                    <a:lnTo>
                      <a:pt x="48" y="165"/>
                    </a:lnTo>
                    <a:close/>
                  </a:path>
                </a:pathLst>
              </a:custGeom>
              <a:solidFill>
                <a:srgbClr val="FF0000"/>
              </a:solidFill>
              <a:ln w="9525">
                <a:noFill/>
                <a:round/>
                <a:headEnd/>
                <a:tailEnd/>
              </a:ln>
            </p:spPr>
            <p:txBody>
              <a:bodyPr/>
              <a:lstStyle/>
              <a:p>
                <a:endParaRPr lang="ja-JP" altLang="en-US"/>
              </a:p>
            </p:txBody>
          </p:sp>
          <p:sp>
            <p:nvSpPr>
              <p:cNvPr id="1147" name="Freeform 1784"/>
              <p:cNvSpPr>
                <a:spLocks/>
              </p:cNvSpPr>
              <p:nvPr/>
            </p:nvSpPr>
            <p:spPr bwMode="auto">
              <a:xfrm>
                <a:off x="3479" y="2624"/>
                <a:ext cx="8" cy="9"/>
              </a:xfrm>
              <a:custGeom>
                <a:avLst/>
                <a:gdLst/>
                <a:ahLst/>
                <a:cxnLst>
                  <a:cxn ang="0">
                    <a:pos x="51" y="0"/>
                  </a:cxn>
                  <a:cxn ang="0">
                    <a:pos x="6" y="67"/>
                  </a:cxn>
                  <a:cxn ang="0">
                    <a:pos x="0" y="62"/>
                  </a:cxn>
                  <a:cxn ang="0">
                    <a:pos x="51" y="0"/>
                  </a:cxn>
                </a:cxnLst>
                <a:rect l="0" t="0" r="r" b="b"/>
                <a:pathLst>
                  <a:path w="51" h="67">
                    <a:moveTo>
                      <a:pt x="51" y="0"/>
                    </a:moveTo>
                    <a:lnTo>
                      <a:pt x="6" y="67"/>
                    </a:lnTo>
                    <a:lnTo>
                      <a:pt x="0" y="62"/>
                    </a:lnTo>
                    <a:lnTo>
                      <a:pt x="51" y="0"/>
                    </a:lnTo>
                    <a:close/>
                  </a:path>
                </a:pathLst>
              </a:custGeom>
              <a:solidFill>
                <a:srgbClr val="FF0000"/>
              </a:solidFill>
              <a:ln w="9525">
                <a:noFill/>
                <a:round/>
                <a:headEnd/>
                <a:tailEnd/>
              </a:ln>
            </p:spPr>
            <p:txBody>
              <a:bodyPr/>
              <a:lstStyle/>
              <a:p>
                <a:endParaRPr lang="ja-JP" altLang="en-US"/>
              </a:p>
            </p:txBody>
          </p:sp>
          <p:sp>
            <p:nvSpPr>
              <p:cNvPr id="1148" name="Freeform 1785"/>
              <p:cNvSpPr>
                <a:spLocks/>
              </p:cNvSpPr>
              <p:nvPr/>
            </p:nvSpPr>
            <p:spPr bwMode="auto">
              <a:xfrm>
                <a:off x="3473" y="2612"/>
                <a:ext cx="21" cy="20"/>
              </a:xfrm>
              <a:custGeom>
                <a:avLst/>
                <a:gdLst/>
                <a:ahLst/>
                <a:cxnLst>
                  <a:cxn ang="0">
                    <a:pos x="45" y="161"/>
                  </a:cxn>
                  <a:cxn ang="0">
                    <a:pos x="0" y="125"/>
                  </a:cxn>
                  <a:cxn ang="0">
                    <a:pos x="51" y="62"/>
                  </a:cxn>
                  <a:cxn ang="0">
                    <a:pos x="102" y="0"/>
                  </a:cxn>
                  <a:cxn ang="0">
                    <a:pos x="147" y="37"/>
                  </a:cxn>
                  <a:cxn ang="0">
                    <a:pos x="96" y="99"/>
                  </a:cxn>
                  <a:cxn ang="0">
                    <a:pos x="45" y="161"/>
                  </a:cxn>
                </a:cxnLst>
                <a:rect l="0" t="0" r="r" b="b"/>
                <a:pathLst>
                  <a:path w="147" h="161">
                    <a:moveTo>
                      <a:pt x="45" y="161"/>
                    </a:moveTo>
                    <a:lnTo>
                      <a:pt x="0" y="125"/>
                    </a:lnTo>
                    <a:lnTo>
                      <a:pt x="51" y="62"/>
                    </a:lnTo>
                    <a:lnTo>
                      <a:pt x="102" y="0"/>
                    </a:lnTo>
                    <a:lnTo>
                      <a:pt x="147" y="37"/>
                    </a:lnTo>
                    <a:lnTo>
                      <a:pt x="96" y="99"/>
                    </a:lnTo>
                    <a:lnTo>
                      <a:pt x="45" y="161"/>
                    </a:lnTo>
                    <a:close/>
                  </a:path>
                </a:pathLst>
              </a:custGeom>
              <a:solidFill>
                <a:srgbClr val="FF0000"/>
              </a:solidFill>
              <a:ln w="9525">
                <a:noFill/>
                <a:round/>
                <a:headEnd/>
                <a:tailEnd/>
              </a:ln>
            </p:spPr>
            <p:txBody>
              <a:bodyPr/>
              <a:lstStyle/>
              <a:p>
                <a:endParaRPr lang="ja-JP" altLang="en-US"/>
              </a:p>
            </p:txBody>
          </p:sp>
          <p:sp>
            <p:nvSpPr>
              <p:cNvPr id="1149" name="Freeform 1786"/>
              <p:cNvSpPr>
                <a:spLocks/>
              </p:cNvSpPr>
              <p:nvPr/>
            </p:nvSpPr>
            <p:spPr bwMode="auto">
              <a:xfrm>
                <a:off x="3472" y="2620"/>
                <a:ext cx="8" cy="7"/>
              </a:xfrm>
              <a:custGeom>
                <a:avLst/>
                <a:gdLst/>
                <a:ahLst/>
                <a:cxnLst>
                  <a:cxn ang="0">
                    <a:pos x="57" y="0"/>
                  </a:cxn>
                  <a:cxn ang="0">
                    <a:pos x="6" y="63"/>
                  </a:cxn>
                  <a:cxn ang="0">
                    <a:pos x="0" y="57"/>
                  </a:cxn>
                  <a:cxn ang="0">
                    <a:pos x="57" y="0"/>
                  </a:cxn>
                </a:cxnLst>
                <a:rect l="0" t="0" r="r" b="b"/>
                <a:pathLst>
                  <a:path w="57" h="63">
                    <a:moveTo>
                      <a:pt x="57" y="0"/>
                    </a:moveTo>
                    <a:lnTo>
                      <a:pt x="6" y="63"/>
                    </a:lnTo>
                    <a:lnTo>
                      <a:pt x="0" y="57"/>
                    </a:lnTo>
                    <a:lnTo>
                      <a:pt x="57" y="0"/>
                    </a:lnTo>
                    <a:close/>
                  </a:path>
                </a:pathLst>
              </a:custGeom>
              <a:solidFill>
                <a:srgbClr val="FF0000"/>
              </a:solidFill>
              <a:ln w="9525">
                <a:noFill/>
                <a:round/>
                <a:headEnd/>
                <a:tailEnd/>
              </a:ln>
            </p:spPr>
            <p:txBody>
              <a:bodyPr/>
              <a:lstStyle/>
              <a:p>
                <a:endParaRPr lang="ja-JP" altLang="en-US"/>
              </a:p>
            </p:txBody>
          </p:sp>
          <p:sp>
            <p:nvSpPr>
              <p:cNvPr id="1150" name="Freeform 1787"/>
              <p:cNvSpPr>
                <a:spLocks/>
              </p:cNvSpPr>
              <p:nvPr/>
            </p:nvSpPr>
            <p:spPr bwMode="auto">
              <a:xfrm>
                <a:off x="3466" y="2607"/>
                <a:ext cx="22" cy="20"/>
              </a:xfrm>
              <a:custGeom>
                <a:avLst/>
                <a:gdLst/>
                <a:ahLst/>
                <a:cxnLst>
                  <a:cxn ang="0">
                    <a:pos x="41" y="155"/>
                  </a:cxn>
                  <a:cxn ang="0">
                    <a:pos x="0" y="114"/>
                  </a:cxn>
                  <a:cxn ang="0">
                    <a:pos x="57" y="57"/>
                  </a:cxn>
                  <a:cxn ang="0">
                    <a:pos x="114" y="0"/>
                  </a:cxn>
                  <a:cxn ang="0">
                    <a:pos x="156" y="41"/>
                  </a:cxn>
                  <a:cxn ang="0">
                    <a:pos x="98" y="98"/>
                  </a:cxn>
                  <a:cxn ang="0">
                    <a:pos x="41" y="155"/>
                  </a:cxn>
                </a:cxnLst>
                <a:rect l="0" t="0" r="r" b="b"/>
                <a:pathLst>
                  <a:path w="156" h="155">
                    <a:moveTo>
                      <a:pt x="41" y="155"/>
                    </a:moveTo>
                    <a:lnTo>
                      <a:pt x="0" y="114"/>
                    </a:lnTo>
                    <a:lnTo>
                      <a:pt x="57" y="57"/>
                    </a:lnTo>
                    <a:lnTo>
                      <a:pt x="114" y="0"/>
                    </a:lnTo>
                    <a:lnTo>
                      <a:pt x="156" y="41"/>
                    </a:lnTo>
                    <a:lnTo>
                      <a:pt x="98" y="98"/>
                    </a:lnTo>
                    <a:lnTo>
                      <a:pt x="41" y="155"/>
                    </a:lnTo>
                    <a:close/>
                  </a:path>
                </a:pathLst>
              </a:custGeom>
              <a:solidFill>
                <a:srgbClr val="FF0000"/>
              </a:solidFill>
              <a:ln w="9525">
                <a:noFill/>
                <a:round/>
                <a:headEnd/>
                <a:tailEnd/>
              </a:ln>
            </p:spPr>
            <p:txBody>
              <a:bodyPr/>
              <a:lstStyle/>
              <a:p>
                <a:endParaRPr lang="ja-JP" altLang="en-US"/>
              </a:p>
            </p:txBody>
          </p:sp>
          <p:sp>
            <p:nvSpPr>
              <p:cNvPr id="1151" name="Freeform 1788"/>
              <p:cNvSpPr>
                <a:spLocks/>
              </p:cNvSpPr>
              <p:nvPr/>
            </p:nvSpPr>
            <p:spPr bwMode="auto">
              <a:xfrm>
                <a:off x="3465" y="2615"/>
                <a:ext cx="9" cy="7"/>
              </a:xfrm>
              <a:custGeom>
                <a:avLst/>
                <a:gdLst/>
                <a:ahLst/>
                <a:cxnLst>
                  <a:cxn ang="0">
                    <a:pos x="62" y="0"/>
                  </a:cxn>
                  <a:cxn ang="0">
                    <a:pos x="5" y="57"/>
                  </a:cxn>
                  <a:cxn ang="0">
                    <a:pos x="0" y="52"/>
                  </a:cxn>
                  <a:cxn ang="0">
                    <a:pos x="62" y="0"/>
                  </a:cxn>
                </a:cxnLst>
                <a:rect l="0" t="0" r="r" b="b"/>
                <a:pathLst>
                  <a:path w="62" h="57">
                    <a:moveTo>
                      <a:pt x="62" y="0"/>
                    </a:moveTo>
                    <a:lnTo>
                      <a:pt x="5" y="57"/>
                    </a:lnTo>
                    <a:lnTo>
                      <a:pt x="0" y="52"/>
                    </a:lnTo>
                    <a:lnTo>
                      <a:pt x="62" y="0"/>
                    </a:lnTo>
                    <a:close/>
                  </a:path>
                </a:pathLst>
              </a:custGeom>
              <a:solidFill>
                <a:srgbClr val="FF0000"/>
              </a:solidFill>
              <a:ln w="9525">
                <a:noFill/>
                <a:round/>
                <a:headEnd/>
                <a:tailEnd/>
              </a:ln>
            </p:spPr>
            <p:txBody>
              <a:bodyPr/>
              <a:lstStyle/>
              <a:p>
                <a:endParaRPr lang="ja-JP" altLang="en-US"/>
              </a:p>
            </p:txBody>
          </p:sp>
          <p:sp>
            <p:nvSpPr>
              <p:cNvPr id="1152" name="Freeform 1789"/>
              <p:cNvSpPr>
                <a:spLocks/>
              </p:cNvSpPr>
              <p:nvPr/>
            </p:nvSpPr>
            <p:spPr bwMode="auto">
              <a:xfrm>
                <a:off x="3460" y="2603"/>
                <a:ext cx="23" cy="18"/>
              </a:xfrm>
              <a:custGeom>
                <a:avLst/>
                <a:gdLst/>
                <a:ahLst/>
                <a:cxnLst>
                  <a:cxn ang="0">
                    <a:pos x="38" y="148"/>
                  </a:cxn>
                  <a:cxn ang="0">
                    <a:pos x="0" y="103"/>
                  </a:cxn>
                  <a:cxn ang="0">
                    <a:pos x="63" y="52"/>
                  </a:cxn>
                  <a:cxn ang="0">
                    <a:pos x="124" y="0"/>
                  </a:cxn>
                  <a:cxn ang="0">
                    <a:pos x="163" y="46"/>
                  </a:cxn>
                  <a:cxn ang="0">
                    <a:pos x="100" y="96"/>
                  </a:cxn>
                  <a:cxn ang="0">
                    <a:pos x="38" y="148"/>
                  </a:cxn>
                </a:cxnLst>
                <a:rect l="0" t="0" r="r" b="b"/>
                <a:pathLst>
                  <a:path w="163" h="148">
                    <a:moveTo>
                      <a:pt x="38" y="148"/>
                    </a:moveTo>
                    <a:lnTo>
                      <a:pt x="0" y="103"/>
                    </a:lnTo>
                    <a:lnTo>
                      <a:pt x="63" y="52"/>
                    </a:lnTo>
                    <a:lnTo>
                      <a:pt x="124" y="0"/>
                    </a:lnTo>
                    <a:lnTo>
                      <a:pt x="163" y="46"/>
                    </a:lnTo>
                    <a:lnTo>
                      <a:pt x="100" y="96"/>
                    </a:lnTo>
                    <a:lnTo>
                      <a:pt x="38" y="148"/>
                    </a:lnTo>
                    <a:close/>
                  </a:path>
                </a:pathLst>
              </a:custGeom>
              <a:solidFill>
                <a:srgbClr val="FF0000"/>
              </a:solidFill>
              <a:ln w="9525">
                <a:noFill/>
                <a:round/>
                <a:headEnd/>
                <a:tailEnd/>
              </a:ln>
            </p:spPr>
            <p:txBody>
              <a:bodyPr/>
              <a:lstStyle/>
              <a:p>
                <a:endParaRPr lang="ja-JP" altLang="en-US"/>
              </a:p>
            </p:txBody>
          </p:sp>
          <p:sp>
            <p:nvSpPr>
              <p:cNvPr id="1153" name="Freeform 1790"/>
              <p:cNvSpPr>
                <a:spLocks/>
              </p:cNvSpPr>
              <p:nvPr/>
            </p:nvSpPr>
            <p:spPr bwMode="auto">
              <a:xfrm>
                <a:off x="3459" y="2609"/>
                <a:ext cx="10" cy="6"/>
              </a:xfrm>
              <a:custGeom>
                <a:avLst/>
                <a:gdLst/>
                <a:ahLst/>
                <a:cxnLst>
                  <a:cxn ang="0">
                    <a:pos x="67" y="0"/>
                  </a:cxn>
                  <a:cxn ang="0">
                    <a:pos x="4" y="51"/>
                  </a:cxn>
                  <a:cxn ang="0">
                    <a:pos x="0" y="44"/>
                  </a:cxn>
                  <a:cxn ang="0">
                    <a:pos x="67" y="0"/>
                  </a:cxn>
                </a:cxnLst>
                <a:rect l="0" t="0" r="r" b="b"/>
                <a:pathLst>
                  <a:path w="67" h="51">
                    <a:moveTo>
                      <a:pt x="67" y="0"/>
                    </a:moveTo>
                    <a:lnTo>
                      <a:pt x="4" y="51"/>
                    </a:lnTo>
                    <a:lnTo>
                      <a:pt x="0" y="44"/>
                    </a:lnTo>
                    <a:lnTo>
                      <a:pt x="67" y="0"/>
                    </a:lnTo>
                    <a:close/>
                  </a:path>
                </a:pathLst>
              </a:custGeom>
              <a:solidFill>
                <a:srgbClr val="FF0000"/>
              </a:solidFill>
              <a:ln w="9525">
                <a:noFill/>
                <a:round/>
                <a:headEnd/>
                <a:tailEnd/>
              </a:ln>
            </p:spPr>
            <p:txBody>
              <a:bodyPr/>
              <a:lstStyle/>
              <a:p>
                <a:endParaRPr lang="ja-JP" altLang="en-US"/>
              </a:p>
            </p:txBody>
          </p:sp>
          <p:sp>
            <p:nvSpPr>
              <p:cNvPr id="1154" name="Freeform 1791"/>
              <p:cNvSpPr>
                <a:spLocks/>
              </p:cNvSpPr>
              <p:nvPr/>
            </p:nvSpPr>
            <p:spPr bwMode="auto">
              <a:xfrm>
                <a:off x="3455" y="2597"/>
                <a:ext cx="24" cy="18"/>
              </a:xfrm>
              <a:custGeom>
                <a:avLst/>
                <a:gdLst/>
                <a:ahLst/>
                <a:cxnLst>
                  <a:cxn ang="0">
                    <a:pos x="33" y="138"/>
                  </a:cxn>
                  <a:cxn ang="0">
                    <a:pos x="0" y="90"/>
                  </a:cxn>
                  <a:cxn ang="0">
                    <a:pos x="66" y="44"/>
                  </a:cxn>
                  <a:cxn ang="0">
                    <a:pos x="133" y="0"/>
                  </a:cxn>
                  <a:cxn ang="0">
                    <a:pos x="167" y="49"/>
                  </a:cxn>
                  <a:cxn ang="0">
                    <a:pos x="100" y="94"/>
                  </a:cxn>
                  <a:cxn ang="0">
                    <a:pos x="33" y="138"/>
                  </a:cxn>
                </a:cxnLst>
                <a:rect l="0" t="0" r="r" b="b"/>
                <a:pathLst>
                  <a:path w="167" h="138">
                    <a:moveTo>
                      <a:pt x="33" y="138"/>
                    </a:moveTo>
                    <a:lnTo>
                      <a:pt x="0" y="90"/>
                    </a:lnTo>
                    <a:lnTo>
                      <a:pt x="66" y="44"/>
                    </a:lnTo>
                    <a:lnTo>
                      <a:pt x="133" y="0"/>
                    </a:lnTo>
                    <a:lnTo>
                      <a:pt x="167" y="49"/>
                    </a:lnTo>
                    <a:lnTo>
                      <a:pt x="100" y="94"/>
                    </a:lnTo>
                    <a:lnTo>
                      <a:pt x="33" y="138"/>
                    </a:lnTo>
                    <a:close/>
                  </a:path>
                </a:pathLst>
              </a:custGeom>
              <a:solidFill>
                <a:srgbClr val="FF0000"/>
              </a:solidFill>
              <a:ln w="9525">
                <a:noFill/>
                <a:round/>
                <a:headEnd/>
                <a:tailEnd/>
              </a:ln>
            </p:spPr>
            <p:txBody>
              <a:bodyPr/>
              <a:lstStyle/>
              <a:p>
                <a:endParaRPr lang="ja-JP" altLang="en-US"/>
              </a:p>
            </p:txBody>
          </p:sp>
          <p:sp>
            <p:nvSpPr>
              <p:cNvPr id="1155" name="Freeform 1792"/>
              <p:cNvSpPr>
                <a:spLocks/>
              </p:cNvSpPr>
              <p:nvPr/>
            </p:nvSpPr>
            <p:spPr bwMode="auto">
              <a:xfrm>
                <a:off x="3454" y="2603"/>
                <a:ext cx="10" cy="5"/>
              </a:xfrm>
              <a:custGeom>
                <a:avLst/>
                <a:gdLst/>
                <a:ahLst/>
                <a:cxnLst>
                  <a:cxn ang="0">
                    <a:pos x="70" y="0"/>
                  </a:cxn>
                  <a:cxn ang="0">
                    <a:pos x="4" y="46"/>
                  </a:cxn>
                  <a:cxn ang="0">
                    <a:pos x="0" y="39"/>
                  </a:cxn>
                  <a:cxn ang="0">
                    <a:pos x="70" y="0"/>
                  </a:cxn>
                </a:cxnLst>
                <a:rect l="0" t="0" r="r" b="b"/>
                <a:pathLst>
                  <a:path w="70" h="46">
                    <a:moveTo>
                      <a:pt x="70" y="0"/>
                    </a:moveTo>
                    <a:lnTo>
                      <a:pt x="4" y="46"/>
                    </a:lnTo>
                    <a:lnTo>
                      <a:pt x="0" y="39"/>
                    </a:lnTo>
                    <a:lnTo>
                      <a:pt x="70" y="0"/>
                    </a:lnTo>
                    <a:close/>
                  </a:path>
                </a:pathLst>
              </a:custGeom>
              <a:solidFill>
                <a:srgbClr val="FF0000"/>
              </a:solidFill>
              <a:ln w="9525">
                <a:noFill/>
                <a:round/>
                <a:headEnd/>
                <a:tailEnd/>
              </a:ln>
            </p:spPr>
            <p:txBody>
              <a:bodyPr/>
              <a:lstStyle/>
              <a:p>
                <a:endParaRPr lang="ja-JP" altLang="en-US"/>
              </a:p>
            </p:txBody>
          </p:sp>
          <p:sp>
            <p:nvSpPr>
              <p:cNvPr id="1156" name="Freeform 1793"/>
              <p:cNvSpPr>
                <a:spLocks/>
              </p:cNvSpPr>
              <p:nvPr/>
            </p:nvSpPr>
            <p:spPr bwMode="auto">
              <a:xfrm>
                <a:off x="3450" y="2591"/>
                <a:ext cx="24" cy="17"/>
              </a:xfrm>
              <a:custGeom>
                <a:avLst/>
                <a:gdLst/>
                <a:ahLst/>
                <a:cxnLst>
                  <a:cxn ang="0">
                    <a:pos x="30" y="129"/>
                  </a:cxn>
                  <a:cxn ang="0">
                    <a:pos x="0" y="78"/>
                  </a:cxn>
                  <a:cxn ang="0">
                    <a:pos x="71" y="39"/>
                  </a:cxn>
                  <a:cxn ang="0">
                    <a:pos x="141" y="0"/>
                  </a:cxn>
                  <a:cxn ang="0">
                    <a:pos x="171" y="52"/>
                  </a:cxn>
                  <a:cxn ang="0">
                    <a:pos x="100" y="90"/>
                  </a:cxn>
                  <a:cxn ang="0">
                    <a:pos x="30" y="129"/>
                  </a:cxn>
                </a:cxnLst>
                <a:rect l="0" t="0" r="r" b="b"/>
                <a:pathLst>
                  <a:path w="171" h="129">
                    <a:moveTo>
                      <a:pt x="30" y="129"/>
                    </a:moveTo>
                    <a:lnTo>
                      <a:pt x="0" y="78"/>
                    </a:lnTo>
                    <a:lnTo>
                      <a:pt x="71" y="39"/>
                    </a:lnTo>
                    <a:lnTo>
                      <a:pt x="141" y="0"/>
                    </a:lnTo>
                    <a:lnTo>
                      <a:pt x="171" y="52"/>
                    </a:lnTo>
                    <a:lnTo>
                      <a:pt x="100" y="90"/>
                    </a:lnTo>
                    <a:lnTo>
                      <a:pt x="30" y="129"/>
                    </a:lnTo>
                    <a:close/>
                  </a:path>
                </a:pathLst>
              </a:custGeom>
              <a:solidFill>
                <a:srgbClr val="FF0000"/>
              </a:solidFill>
              <a:ln w="9525">
                <a:noFill/>
                <a:round/>
                <a:headEnd/>
                <a:tailEnd/>
              </a:ln>
            </p:spPr>
            <p:txBody>
              <a:bodyPr/>
              <a:lstStyle/>
              <a:p>
                <a:endParaRPr lang="ja-JP" altLang="en-US"/>
              </a:p>
            </p:txBody>
          </p:sp>
          <p:sp>
            <p:nvSpPr>
              <p:cNvPr id="1157" name="Freeform 1794"/>
              <p:cNvSpPr>
                <a:spLocks/>
              </p:cNvSpPr>
              <p:nvPr/>
            </p:nvSpPr>
            <p:spPr bwMode="auto">
              <a:xfrm>
                <a:off x="3449" y="2596"/>
                <a:ext cx="11" cy="5"/>
              </a:xfrm>
              <a:custGeom>
                <a:avLst/>
                <a:gdLst/>
                <a:ahLst/>
                <a:cxnLst>
                  <a:cxn ang="0">
                    <a:pos x="74" y="0"/>
                  </a:cxn>
                  <a:cxn ang="0">
                    <a:pos x="3" y="39"/>
                  </a:cxn>
                  <a:cxn ang="0">
                    <a:pos x="0" y="32"/>
                  </a:cxn>
                  <a:cxn ang="0">
                    <a:pos x="74" y="0"/>
                  </a:cxn>
                </a:cxnLst>
                <a:rect l="0" t="0" r="r" b="b"/>
                <a:pathLst>
                  <a:path w="74" h="39">
                    <a:moveTo>
                      <a:pt x="74" y="0"/>
                    </a:moveTo>
                    <a:lnTo>
                      <a:pt x="3" y="39"/>
                    </a:lnTo>
                    <a:lnTo>
                      <a:pt x="0" y="32"/>
                    </a:lnTo>
                    <a:lnTo>
                      <a:pt x="74" y="0"/>
                    </a:lnTo>
                    <a:close/>
                  </a:path>
                </a:pathLst>
              </a:custGeom>
              <a:solidFill>
                <a:srgbClr val="FF0000"/>
              </a:solidFill>
              <a:ln w="9525">
                <a:noFill/>
                <a:round/>
                <a:headEnd/>
                <a:tailEnd/>
              </a:ln>
            </p:spPr>
            <p:txBody>
              <a:bodyPr/>
              <a:lstStyle/>
              <a:p>
                <a:endParaRPr lang="ja-JP" altLang="en-US"/>
              </a:p>
            </p:txBody>
          </p:sp>
          <p:sp>
            <p:nvSpPr>
              <p:cNvPr id="1158" name="Freeform 1795"/>
              <p:cNvSpPr>
                <a:spLocks/>
              </p:cNvSpPr>
              <p:nvPr/>
            </p:nvSpPr>
            <p:spPr bwMode="auto">
              <a:xfrm>
                <a:off x="3446" y="2585"/>
                <a:ext cx="25" cy="15"/>
              </a:xfrm>
              <a:custGeom>
                <a:avLst/>
                <a:gdLst/>
                <a:ahLst/>
                <a:cxnLst>
                  <a:cxn ang="0">
                    <a:pos x="25" y="120"/>
                  </a:cxn>
                  <a:cxn ang="0">
                    <a:pos x="0" y="64"/>
                  </a:cxn>
                  <a:cxn ang="0">
                    <a:pos x="75" y="33"/>
                  </a:cxn>
                  <a:cxn ang="0">
                    <a:pos x="149" y="0"/>
                  </a:cxn>
                  <a:cxn ang="0">
                    <a:pos x="173" y="55"/>
                  </a:cxn>
                  <a:cxn ang="0">
                    <a:pos x="99" y="88"/>
                  </a:cxn>
                  <a:cxn ang="0">
                    <a:pos x="25" y="120"/>
                  </a:cxn>
                </a:cxnLst>
                <a:rect l="0" t="0" r="r" b="b"/>
                <a:pathLst>
                  <a:path w="173" h="120">
                    <a:moveTo>
                      <a:pt x="25" y="120"/>
                    </a:moveTo>
                    <a:lnTo>
                      <a:pt x="0" y="64"/>
                    </a:lnTo>
                    <a:lnTo>
                      <a:pt x="75" y="33"/>
                    </a:lnTo>
                    <a:lnTo>
                      <a:pt x="149" y="0"/>
                    </a:lnTo>
                    <a:lnTo>
                      <a:pt x="173" y="55"/>
                    </a:lnTo>
                    <a:lnTo>
                      <a:pt x="99" y="88"/>
                    </a:lnTo>
                    <a:lnTo>
                      <a:pt x="25" y="120"/>
                    </a:lnTo>
                    <a:close/>
                  </a:path>
                </a:pathLst>
              </a:custGeom>
              <a:solidFill>
                <a:srgbClr val="FF0000"/>
              </a:solidFill>
              <a:ln w="9525">
                <a:noFill/>
                <a:round/>
                <a:headEnd/>
                <a:tailEnd/>
              </a:ln>
            </p:spPr>
            <p:txBody>
              <a:bodyPr/>
              <a:lstStyle/>
              <a:p>
                <a:endParaRPr lang="ja-JP" altLang="en-US"/>
              </a:p>
            </p:txBody>
          </p:sp>
          <p:sp>
            <p:nvSpPr>
              <p:cNvPr id="1159" name="Freeform 1796"/>
              <p:cNvSpPr>
                <a:spLocks/>
              </p:cNvSpPr>
              <p:nvPr/>
            </p:nvSpPr>
            <p:spPr bwMode="auto">
              <a:xfrm>
                <a:off x="3446" y="2589"/>
                <a:ext cx="11" cy="4"/>
              </a:xfrm>
              <a:custGeom>
                <a:avLst/>
                <a:gdLst/>
                <a:ahLst/>
                <a:cxnLst>
                  <a:cxn ang="0">
                    <a:pos x="77" y="0"/>
                  </a:cxn>
                  <a:cxn ang="0">
                    <a:pos x="2" y="31"/>
                  </a:cxn>
                  <a:cxn ang="0">
                    <a:pos x="0" y="25"/>
                  </a:cxn>
                  <a:cxn ang="0">
                    <a:pos x="77" y="0"/>
                  </a:cxn>
                </a:cxnLst>
                <a:rect l="0" t="0" r="r" b="b"/>
                <a:pathLst>
                  <a:path w="77" h="31">
                    <a:moveTo>
                      <a:pt x="77" y="0"/>
                    </a:moveTo>
                    <a:lnTo>
                      <a:pt x="2" y="31"/>
                    </a:lnTo>
                    <a:lnTo>
                      <a:pt x="0" y="25"/>
                    </a:lnTo>
                    <a:lnTo>
                      <a:pt x="77" y="0"/>
                    </a:lnTo>
                    <a:close/>
                  </a:path>
                </a:pathLst>
              </a:custGeom>
              <a:solidFill>
                <a:srgbClr val="FF0000"/>
              </a:solidFill>
              <a:ln w="9525">
                <a:noFill/>
                <a:round/>
                <a:headEnd/>
                <a:tailEnd/>
              </a:ln>
            </p:spPr>
            <p:txBody>
              <a:bodyPr/>
              <a:lstStyle/>
              <a:p>
                <a:endParaRPr lang="ja-JP" altLang="en-US"/>
              </a:p>
            </p:txBody>
          </p:sp>
          <p:sp>
            <p:nvSpPr>
              <p:cNvPr id="1160" name="Freeform 1797"/>
              <p:cNvSpPr>
                <a:spLocks/>
              </p:cNvSpPr>
              <p:nvPr/>
            </p:nvSpPr>
            <p:spPr bwMode="auto">
              <a:xfrm>
                <a:off x="3443" y="2579"/>
                <a:ext cx="24" cy="14"/>
              </a:xfrm>
              <a:custGeom>
                <a:avLst/>
                <a:gdLst/>
                <a:ahLst/>
                <a:cxnLst>
                  <a:cxn ang="0">
                    <a:pos x="20" y="110"/>
                  </a:cxn>
                  <a:cxn ang="0">
                    <a:pos x="0" y="51"/>
                  </a:cxn>
                  <a:cxn ang="0">
                    <a:pos x="77" y="26"/>
                  </a:cxn>
                  <a:cxn ang="0">
                    <a:pos x="154" y="0"/>
                  </a:cxn>
                  <a:cxn ang="0">
                    <a:pos x="173" y="60"/>
                  </a:cxn>
                  <a:cxn ang="0">
                    <a:pos x="97" y="85"/>
                  </a:cxn>
                  <a:cxn ang="0">
                    <a:pos x="20" y="110"/>
                  </a:cxn>
                </a:cxnLst>
                <a:rect l="0" t="0" r="r" b="b"/>
                <a:pathLst>
                  <a:path w="173" h="110">
                    <a:moveTo>
                      <a:pt x="20" y="110"/>
                    </a:moveTo>
                    <a:lnTo>
                      <a:pt x="0" y="51"/>
                    </a:lnTo>
                    <a:lnTo>
                      <a:pt x="77" y="26"/>
                    </a:lnTo>
                    <a:lnTo>
                      <a:pt x="154" y="0"/>
                    </a:lnTo>
                    <a:lnTo>
                      <a:pt x="173" y="60"/>
                    </a:lnTo>
                    <a:lnTo>
                      <a:pt x="97" y="85"/>
                    </a:lnTo>
                    <a:lnTo>
                      <a:pt x="20" y="110"/>
                    </a:lnTo>
                    <a:close/>
                  </a:path>
                </a:pathLst>
              </a:custGeom>
              <a:solidFill>
                <a:srgbClr val="FF0000"/>
              </a:solidFill>
              <a:ln w="9525">
                <a:noFill/>
                <a:round/>
                <a:headEnd/>
                <a:tailEnd/>
              </a:ln>
            </p:spPr>
            <p:txBody>
              <a:bodyPr/>
              <a:lstStyle/>
              <a:p>
                <a:endParaRPr lang="ja-JP" altLang="en-US"/>
              </a:p>
            </p:txBody>
          </p:sp>
          <p:sp>
            <p:nvSpPr>
              <p:cNvPr id="1161" name="Freeform 1798"/>
              <p:cNvSpPr>
                <a:spLocks/>
              </p:cNvSpPr>
              <p:nvPr/>
            </p:nvSpPr>
            <p:spPr bwMode="auto">
              <a:xfrm>
                <a:off x="3443" y="2582"/>
                <a:ext cx="11" cy="3"/>
              </a:xfrm>
              <a:custGeom>
                <a:avLst/>
                <a:gdLst/>
                <a:ahLst/>
                <a:cxnLst>
                  <a:cxn ang="0">
                    <a:pos x="78" y="0"/>
                  </a:cxn>
                  <a:cxn ang="0">
                    <a:pos x="1" y="25"/>
                  </a:cxn>
                  <a:cxn ang="0">
                    <a:pos x="0" y="19"/>
                  </a:cxn>
                  <a:cxn ang="0">
                    <a:pos x="78" y="0"/>
                  </a:cxn>
                </a:cxnLst>
                <a:rect l="0" t="0" r="r" b="b"/>
                <a:pathLst>
                  <a:path w="78" h="25">
                    <a:moveTo>
                      <a:pt x="78" y="0"/>
                    </a:moveTo>
                    <a:lnTo>
                      <a:pt x="1" y="25"/>
                    </a:lnTo>
                    <a:lnTo>
                      <a:pt x="0" y="19"/>
                    </a:lnTo>
                    <a:lnTo>
                      <a:pt x="78" y="0"/>
                    </a:lnTo>
                    <a:close/>
                  </a:path>
                </a:pathLst>
              </a:custGeom>
              <a:solidFill>
                <a:srgbClr val="FF0000"/>
              </a:solidFill>
              <a:ln w="9525">
                <a:noFill/>
                <a:round/>
                <a:headEnd/>
                <a:tailEnd/>
              </a:ln>
            </p:spPr>
            <p:txBody>
              <a:bodyPr/>
              <a:lstStyle/>
              <a:p>
                <a:endParaRPr lang="ja-JP" altLang="en-US"/>
              </a:p>
            </p:txBody>
          </p:sp>
          <p:sp>
            <p:nvSpPr>
              <p:cNvPr id="1162" name="Freeform 1799"/>
              <p:cNvSpPr>
                <a:spLocks/>
              </p:cNvSpPr>
              <p:nvPr/>
            </p:nvSpPr>
            <p:spPr bwMode="auto">
              <a:xfrm>
                <a:off x="3440" y="2572"/>
                <a:ext cx="25" cy="12"/>
              </a:xfrm>
              <a:custGeom>
                <a:avLst/>
                <a:gdLst/>
                <a:ahLst/>
                <a:cxnLst>
                  <a:cxn ang="0">
                    <a:pos x="15" y="97"/>
                  </a:cxn>
                  <a:cxn ang="0">
                    <a:pos x="0" y="36"/>
                  </a:cxn>
                  <a:cxn ang="0">
                    <a:pos x="79" y="18"/>
                  </a:cxn>
                  <a:cxn ang="0">
                    <a:pos x="157" y="0"/>
                  </a:cxn>
                  <a:cxn ang="0">
                    <a:pos x="172" y="60"/>
                  </a:cxn>
                  <a:cxn ang="0">
                    <a:pos x="93" y="78"/>
                  </a:cxn>
                  <a:cxn ang="0">
                    <a:pos x="15" y="97"/>
                  </a:cxn>
                </a:cxnLst>
                <a:rect l="0" t="0" r="r" b="b"/>
                <a:pathLst>
                  <a:path w="172" h="97">
                    <a:moveTo>
                      <a:pt x="15" y="97"/>
                    </a:moveTo>
                    <a:lnTo>
                      <a:pt x="0" y="36"/>
                    </a:lnTo>
                    <a:lnTo>
                      <a:pt x="79" y="18"/>
                    </a:lnTo>
                    <a:lnTo>
                      <a:pt x="157" y="0"/>
                    </a:lnTo>
                    <a:lnTo>
                      <a:pt x="172" y="60"/>
                    </a:lnTo>
                    <a:lnTo>
                      <a:pt x="93" y="78"/>
                    </a:lnTo>
                    <a:lnTo>
                      <a:pt x="15" y="97"/>
                    </a:lnTo>
                    <a:close/>
                  </a:path>
                </a:pathLst>
              </a:custGeom>
              <a:solidFill>
                <a:srgbClr val="FF0000"/>
              </a:solidFill>
              <a:ln w="9525">
                <a:noFill/>
                <a:round/>
                <a:headEnd/>
                <a:tailEnd/>
              </a:ln>
            </p:spPr>
            <p:txBody>
              <a:bodyPr/>
              <a:lstStyle/>
              <a:p>
                <a:endParaRPr lang="ja-JP" altLang="en-US"/>
              </a:p>
            </p:txBody>
          </p:sp>
          <p:sp>
            <p:nvSpPr>
              <p:cNvPr id="1163" name="Freeform 1800"/>
              <p:cNvSpPr>
                <a:spLocks/>
              </p:cNvSpPr>
              <p:nvPr/>
            </p:nvSpPr>
            <p:spPr bwMode="auto">
              <a:xfrm>
                <a:off x="3440" y="2575"/>
                <a:ext cx="12" cy="2"/>
              </a:xfrm>
              <a:custGeom>
                <a:avLst/>
                <a:gdLst/>
                <a:ahLst/>
                <a:cxnLst>
                  <a:cxn ang="0">
                    <a:pos x="80" y="0"/>
                  </a:cxn>
                  <a:cxn ang="0">
                    <a:pos x="1" y="18"/>
                  </a:cxn>
                  <a:cxn ang="0">
                    <a:pos x="0" y="10"/>
                  </a:cxn>
                  <a:cxn ang="0">
                    <a:pos x="80" y="0"/>
                  </a:cxn>
                </a:cxnLst>
                <a:rect l="0" t="0" r="r" b="b"/>
                <a:pathLst>
                  <a:path w="80" h="18">
                    <a:moveTo>
                      <a:pt x="80" y="0"/>
                    </a:moveTo>
                    <a:lnTo>
                      <a:pt x="1" y="18"/>
                    </a:lnTo>
                    <a:lnTo>
                      <a:pt x="0" y="10"/>
                    </a:lnTo>
                    <a:lnTo>
                      <a:pt x="80" y="0"/>
                    </a:lnTo>
                    <a:close/>
                  </a:path>
                </a:pathLst>
              </a:custGeom>
              <a:solidFill>
                <a:srgbClr val="FF0000"/>
              </a:solidFill>
              <a:ln w="9525">
                <a:noFill/>
                <a:round/>
                <a:headEnd/>
                <a:tailEnd/>
              </a:ln>
            </p:spPr>
            <p:txBody>
              <a:bodyPr/>
              <a:lstStyle/>
              <a:p>
                <a:endParaRPr lang="ja-JP" altLang="en-US"/>
              </a:p>
            </p:txBody>
          </p:sp>
          <p:sp>
            <p:nvSpPr>
              <p:cNvPr id="1164" name="Freeform 1801"/>
              <p:cNvSpPr>
                <a:spLocks/>
              </p:cNvSpPr>
              <p:nvPr/>
            </p:nvSpPr>
            <p:spPr bwMode="auto">
              <a:xfrm>
                <a:off x="3439" y="2565"/>
                <a:ext cx="24" cy="11"/>
              </a:xfrm>
              <a:custGeom>
                <a:avLst/>
                <a:gdLst/>
                <a:ahLst/>
                <a:cxnLst>
                  <a:cxn ang="0">
                    <a:pos x="9" y="84"/>
                  </a:cxn>
                  <a:cxn ang="0">
                    <a:pos x="0" y="22"/>
                  </a:cxn>
                  <a:cxn ang="0">
                    <a:pos x="80" y="10"/>
                  </a:cxn>
                  <a:cxn ang="0">
                    <a:pos x="160" y="0"/>
                  </a:cxn>
                  <a:cxn ang="0">
                    <a:pos x="168" y="62"/>
                  </a:cxn>
                  <a:cxn ang="0">
                    <a:pos x="89" y="74"/>
                  </a:cxn>
                  <a:cxn ang="0">
                    <a:pos x="9" y="84"/>
                  </a:cxn>
                </a:cxnLst>
                <a:rect l="0" t="0" r="r" b="b"/>
                <a:pathLst>
                  <a:path w="168" h="84">
                    <a:moveTo>
                      <a:pt x="9" y="84"/>
                    </a:moveTo>
                    <a:lnTo>
                      <a:pt x="0" y="22"/>
                    </a:lnTo>
                    <a:lnTo>
                      <a:pt x="80" y="10"/>
                    </a:lnTo>
                    <a:lnTo>
                      <a:pt x="160" y="0"/>
                    </a:lnTo>
                    <a:lnTo>
                      <a:pt x="168" y="62"/>
                    </a:lnTo>
                    <a:lnTo>
                      <a:pt x="89" y="74"/>
                    </a:lnTo>
                    <a:lnTo>
                      <a:pt x="9" y="84"/>
                    </a:lnTo>
                    <a:close/>
                  </a:path>
                </a:pathLst>
              </a:custGeom>
              <a:solidFill>
                <a:srgbClr val="FF0000"/>
              </a:solidFill>
              <a:ln w="9525">
                <a:noFill/>
                <a:round/>
                <a:headEnd/>
                <a:tailEnd/>
              </a:ln>
            </p:spPr>
            <p:txBody>
              <a:bodyPr/>
              <a:lstStyle/>
              <a:p>
                <a:endParaRPr lang="ja-JP" altLang="en-US"/>
              </a:p>
            </p:txBody>
          </p:sp>
          <p:sp>
            <p:nvSpPr>
              <p:cNvPr id="1165" name="Freeform 1802"/>
              <p:cNvSpPr>
                <a:spLocks/>
              </p:cNvSpPr>
              <p:nvPr/>
            </p:nvSpPr>
            <p:spPr bwMode="auto">
              <a:xfrm>
                <a:off x="3439" y="2567"/>
                <a:ext cx="11" cy="1"/>
              </a:xfrm>
              <a:custGeom>
                <a:avLst/>
                <a:gdLst/>
                <a:ahLst/>
                <a:cxnLst>
                  <a:cxn ang="0">
                    <a:pos x="81" y="0"/>
                  </a:cxn>
                  <a:cxn ang="0">
                    <a:pos x="1" y="12"/>
                  </a:cxn>
                  <a:cxn ang="0">
                    <a:pos x="0" y="5"/>
                  </a:cxn>
                  <a:cxn ang="0">
                    <a:pos x="81" y="0"/>
                  </a:cxn>
                </a:cxnLst>
                <a:rect l="0" t="0" r="r" b="b"/>
                <a:pathLst>
                  <a:path w="81" h="12">
                    <a:moveTo>
                      <a:pt x="81" y="0"/>
                    </a:moveTo>
                    <a:lnTo>
                      <a:pt x="1" y="12"/>
                    </a:lnTo>
                    <a:lnTo>
                      <a:pt x="0" y="5"/>
                    </a:lnTo>
                    <a:lnTo>
                      <a:pt x="81" y="0"/>
                    </a:lnTo>
                    <a:close/>
                  </a:path>
                </a:pathLst>
              </a:custGeom>
              <a:solidFill>
                <a:srgbClr val="FF0000"/>
              </a:solidFill>
              <a:ln w="9525">
                <a:noFill/>
                <a:round/>
                <a:headEnd/>
                <a:tailEnd/>
              </a:ln>
            </p:spPr>
            <p:txBody>
              <a:bodyPr/>
              <a:lstStyle/>
              <a:p>
                <a:endParaRPr lang="ja-JP" altLang="en-US"/>
              </a:p>
            </p:txBody>
          </p:sp>
          <p:sp>
            <p:nvSpPr>
              <p:cNvPr id="1166" name="Freeform 1803"/>
              <p:cNvSpPr>
                <a:spLocks/>
              </p:cNvSpPr>
              <p:nvPr/>
            </p:nvSpPr>
            <p:spPr bwMode="auto">
              <a:xfrm>
                <a:off x="3438" y="2558"/>
                <a:ext cx="24" cy="9"/>
              </a:xfrm>
              <a:custGeom>
                <a:avLst/>
                <a:gdLst/>
                <a:ahLst/>
                <a:cxnLst>
                  <a:cxn ang="0">
                    <a:pos x="3" y="72"/>
                  </a:cxn>
                  <a:cxn ang="0">
                    <a:pos x="0" y="6"/>
                  </a:cxn>
                  <a:cxn ang="0">
                    <a:pos x="81" y="3"/>
                  </a:cxn>
                  <a:cxn ang="0">
                    <a:pos x="162" y="0"/>
                  </a:cxn>
                  <a:cxn ang="0">
                    <a:pos x="165" y="64"/>
                  </a:cxn>
                  <a:cxn ang="0">
                    <a:pos x="84" y="67"/>
                  </a:cxn>
                  <a:cxn ang="0">
                    <a:pos x="3" y="72"/>
                  </a:cxn>
                </a:cxnLst>
                <a:rect l="0" t="0" r="r" b="b"/>
                <a:pathLst>
                  <a:path w="165" h="72">
                    <a:moveTo>
                      <a:pt x="3" y="72"/>
                    </a:moveTo>
                    <a:lnTo>
                      <a:pt x="0" y="6"/>
                    </a:lnTo>
                    <a:lnTo>
                      <a:pt x="81" y="3"/>
                    </a:lnTo>
                    <a:lnTo>
                      <a:pt x="162" y="0"/>
                    </a:lnTo>
                    <a:lnTo>
                      <a:pt x="165" y="64"/>
                    </a:lnTo>
                    <a:lnTo>
                      <a:pt x="84" y="67"/>
                    </a:lnTo>
                    <a:lnTo>
                      <a:pt x="3" y="72"/>
                    </a:lnTo>
                    <a:close/>
                  </a:path>
                </a:pathLst>
              </a:custGeom>
              <a:solidFill>
                <a:srgbClr val="FF0000"/>
              </a:solidFill>
              <a:ln w="9525">
                <a:noFill/>
                <a:round/>
                <a:headEnd/>
                <a:tailEnd/>
              </a:ln>
            </p:spPr>
            <p:txBody>
              <a:bodyPr/>
              <a:lstStyle/>
              <a:p>
                <a:endParaRPr lang="ja-JP" altLang="en-US"/>
              </a:p>
            </p:txBody>
          </p:sp>
          <p:sp>
            <p:nvSpPr>
              <p:cNvPr id="1167" name="Freeform 1804"/>
              <p:cNvSpPr>
                <a:spLocks/>
              </p:cNvSpPr>
              <p:nvPr/>
            </p:nvSpPr>
            <p:spPr bwMode="auto">
              <a:xfrm>
                <a:off x="3438" y="2558"/>
                <a:ext cx="12" cy="1"/>
              </a:xfrm>
              <a:custGeom>
                <a:avLst/>
                <a:gdLst/>
                <a:ahLst/>
                <a:cxnLst>
                  <a:cxn ang="0">
                    <a:pos x="81" y="3"/>
                  </a:cxn>
                  <a:cxn ang="0">
                    <a:pos x="0" y="6"/>
                  </a:cxn>
                  <a:cxn ang="0">
                    <a:pos x="0" y="0"/>
                  </a:cxn>
                  <a:cxn ang="0">
                    <a:pos x="81" y="3"/>
                  </a:cxn>
                </a:cxnLst>
                <a:rect l="0" t="0" r="r" b="b"/>
                <a:pathLst>
                  <a:path w="81" h="6">
                    <a:moveTo>
                      <a:pt x="81" y="3"/>
                    </a:moveTo>
                    <a:lnTo>
                      <a:pt x="0" y="6"/>
                    </a:lnTo>
                    <a:lnTo>
                      <a:pt x="0" y="0"/>
                    </a:lnTo>
                    <a:lnTo>
                      <a:pt x="81" y="3"/>
                    </a:lnTo>
                    <a:close/>
                  </a:path>
                </a:pathLst>
              </a:custGeom>
              <a:solidFill>
                <a:srgbClr val="FF0000"/>
              </a:solidFill>
              <a:ln w="9525">
                <a:noFill/>
                <a:round/>
                <a:headEnd/>
                <a:tailEnd/>
              </a:ln>
            </p:spPr>
            <p:txBody>
              <a:bodyPr/>
              <a:lstStyle/>
              <a:p>
                <a:endParaRPr lang="ja-JP" altLang="en-US"/>
              </a:p>
            </p:txBody>
          </p:sp>
          <p:sp>
            <p:nvSpPr>
              <p:cNvPr id="1168" name="Freeform 1805"/>
              <p:cNvSpPr>
                <a:spLocks/>
              </p:cNvSpPr>
              <p:nvPr/>
            </p:nvSpPr>
            <p:spPr bwMode="auto">
              <a:xfrm>
                <a:off x="3438" y="2550"/>
                <a:ext cx="24" cy="9"/>
              </a:xfrm>
              <a:custGeom>
                <a:avLst/>
                <a:gdLst/>
                <a:ahLst/>
                <a:cxnLst>
                  <a:cxn ang="0">
                    <a:pos x="0" y="66"/>
                  </a:cxn>
                  <a:cxn ang="0">
                    <a:pos x="3" y="0"/>
                  </a:cxn>
                  <a:cxn ang="0">
                    <a:pos x="84" y="5"/>
                  </a:cxn>
                  <a:cxn ang="0">
                    <a:pos x="165" y="8"/>
                  </a:cxn>
                  <a:cxn ang="0">
                    <a:pos x="162" y="72"/>
                  </a:cxn>
                  <a:cxn ang="0">
                    <a:pos x="81" y="69"/>
                  </a:cxn>
                  <a:cxn ang="0">
                    <a:pos x="0" y="66"/>
                  </a:cxn>
                </a:cxnLst>
                <a:rect l="0" t="0" r="r" b="b"/>
                <a:pathLst>
                  <a:path w="165" h="72">
                    <a:moveTo>
                      <a:pt x="0" y="66"/>
                    </a:moveTo>
                    <a:lnTo>
                      <a:pt x="3" y="0"/>
                    </a:lnTo>
                    <a:lnTo>
                      <a:pt x="84" y="5"/>
                    </a:lnTo>
                    <a:lnTo>
                      <a:pt x="165" y="8"/>
                    </a:lnTo>
                    <a:lnTo>
                      <a:pt x="162" y="72"/>
                    </a:lnTo>
                    <a:lnTo>
                      <a:pt x="81" y="69"/>
                    </a:lnTo>
                    <a:lnTo>
                      <a:pt x="0" y="66"/>
                    </a:lnTo>
                    <a:close/>
                  </a:path>
                </a:pathLst>
              </a:custGeom>
              <a:solidFill>
                <a:srgbClr val="FF0000"/>
              </a:solidFill>
              <a:ln w="9525">
                <a:noFill/>
                <a:round/>
                <a:headEnd/>
                <a:tailEnd/>
              </a:ln>
            </p:spPr>
            <p:txBody>
              <a:bodyPr/>
              <a:lstStyle/>
              <a:p>
                <a:endParaRPr lang="ja-JP" altLang="en-US"/>
              </a:p>
            </p:txBody>
          </p:sp>
          <p:sp>
            <p:nvSpPr>
              <p:cNvPr id="1169" name="Freeform 1806"/>
              <p:cNvSpPr>
                <a:spLocks/>
              </p:cNvSpPr>
              <p:nvPr/>
            </p:nvSpPr>
            <p:spPr bwMode="auto">
              <a:xfrm>
                <a:off x="3439" y="2549"/>
                <a:ext cx="11" cy="2"/>
              </a:xfrm>
              <a:custGeom>
                <a:avLst/>
                <a:gdLst/>
                <a:ahLst/>
                <a:cxnLst>
                  <a:cxn ang="0">
                    <a:pos x="81" y="12"/>
                  </a:cxn>
                  <a:cxn ang="0">
                    <a:pos x="0" y="7"/>
                  </a:cxn>
                  <a:cxn ang="0">
                    <a:pos x="1" y="0"/>
                  </a:cxn>
                  <a:cxn ang="0">
                    <a:pos x="81" y="12"/>
                  </a:cxn>
                </a:cxnLst>
                <a:rect l="0" t="0" r="r" b="b"/>
                <a:pathLst>
                  <a:path w="81" h="12">
                    <a:moveTo>
                      <a:pt x="81" y="12"/>
                    </a:moveTo>
                    <a:lnTo>
                      <a:pt x="0" y="7"/>
                    </a:lnTo>
                    <a:lnTo>
                      <a:pt x="1" y="0"/>
                    </a:lnTo>
                    <a:lnTo>
                      <a:pt x="81" y="12"/>
                    </a:lnTo>
                    <a:close/>
                  </a:path>
                </a:pathLst>
              </a:custGeom>
              <a:solidFill>
                <a:srgbClr val="FF0000"/>
              </a:solidFill>
              <a:ln w="9525">
                <a:noFill/>
                <a:round/>
                <a:headEnd/>
                <a:tailEnd/>
              </a:ln>
            </p:spPr>
            <p:txBody>
              <a:bodyPr/>
              <a:lstStyle/>
              <a:p>
                <a:endParaRPr lang="ja-JP" altLang="en-US"/>
              </a:p>
            </p:txBody>
          </p:sp>
          <p:sp>
            <p:nvSpPr>
              <p:cNvPr id="1170" name="Freeform 1807"/>
              <p:cNvSpPr>
                <a:spLocks/>
              </p:cNvSpPr>
              <p:nvPr/>
            </p:nvSpPr>
            <p:spPr bwMode="auto">
              <a:xfrm>
                <a:off x="3439" y="2541"/>
                <a:ext cx="24" cy="11"/>
              </a:xfrm>
              <a:custGeom>
                <a:avLst/>
                <a:gdLst/>
                <a:ahLst/>
                <a:cxnLst>
                  <a:cxn ang="0">
                    <a:pos x="0" y="62"/>
                  </a:cxn>
                  <a:cxn ang="0">
                    <a:pos x="9" y="0"/>
                  </a:cxn>
                  <a:cxn ang="0">
                    <a:pos x="89" y="10"/>
                  </a:cxn>
                  <a:cxn ang="0">
                    <a:pos x="168" y="22"/>
                  </a:cxn>
                  <a:cxn ang="0">
                    <a:pos x="160" y="84"/>
                  </a:cxn>
                  <a:cxn ang="0">
                    <a:pos x="80" y="74"/>
                  </a:cxn>
                  <a:cxn ang="0">
                    <a:pos x="0" y="62"/>
                  </a:cxn>
                </a:cxnLst>
                <a:rect l="0" t="0" r="r" b="b"/>
                <a:pathLst>
                  <a:path w="168" h="84">
                    <a:moveTo>
                      <a:pt x="0" y="62"/>
                    </a:moveTo>
                    <a:lnTo>
                      <a:pt x="9" y="0"/>
                    </a:lnTo>
                    <a:lnTo>
                      <a:pt x="89" y="10"/>
                    </a:lnTo>
                    <a:lnTo>
                      <a:pt x="168" y="22"/>
                    </a:lnTo>
                    <a:lnTo>
                      <a:pt x="160" y="84"/>
                    </a:lnTo>
                    <a:lnTo>
                      <a:pt x="80" y="74"/>
                    </a:lnTo>
                    <a:lnTo>
                      <a:pt x="0" y="62"/>
                    </a:lnTo>
                    <a:close/>
                  </a:path>
                </a:pathLst>
              </a:custGeom>
              <a:solidFill>
                <a:srgbClr val="FF0000"/>
              </a:solidFill>
              <a:ln w="9525">
                <a:noFill/>
                <a:round/>
                <a:headEnd/>
                <a:tailEnd/>
              </a:ln>
            </p:spPr>
            <p:txBody>
              <a:bodyPr/>
              <a:lstStyle/>
              <a:p>
                <a:endParaRPr lang="ja-JP" altLang="en-US"/>
              </a:p>
            </p:txBody>
          </p:sp>
          <p:sp>
            <p:nvSpPr>
              <p:cNvPr id="1171" name="Freeform 1808"/>
              <p:cNvSpPr>
                <a:spLocks/>
              </p:cNvSpPr>
              <p:nvPr/>
            </p:nvSpPr>
            <p:spPr bwMode="auto">
              <a:xfrm>
                <a:off x="3440" y="2540"/>
                <a:ext cx="12" cy="3"/>
              </a:xfrm>
              <a:custGeom>
                <a:avLst/>
                <a:gdLst/>
                <a:ahLst/>
                <a:cxnLst>
                  <a:cxn ang="0">
                    <a:pos x="80" y="18"/>
                  </a:cxn>
                  <a:cxn ang="0">
                    <a:pos x="0" y="8"/>
                  </a:cxn>
                  <a:cxn ang="0">
                    <a:pos x="1" y="0"/>
                  </a:cxn>
                  <a:cxn ang="0">
                    <a:pos x="80" y="18"/>
                  </a:cxn>
                </a:cxnLst>
                <a:rect l="0" t="0" r="r" b="b"/>
                <a:pathLst>
                  <a:path w="80" h="18">
                    <a:moveTo>
                      <a:pt x="80" y="18"/>
                    </a:moveTo>
                    <a:lnTo>
                      <a:pt x="0" y="8"/>
                    </a:lnTo>
                    <a:lnTo>
                      <a:pt x="1" y="0"/>
                    </a:lnTo>
                    <a:lnTo>
                      <a:pt x="80" y="18"/>
                    </a:lnTo>
                    <a:close/>
                  </a:path>
                </a:pathLst>
              </a:custGeom>
              <a:solidFill>
                <a:srgbClr val="FF0000"/>
              </a:solidFill>
              <a:ln w="9525">
                <a:noFill/>
                <a:round/>
                <a:headEnd/>
                <a:tailEnd/>
              </a:ln>
            </p:spPr>
            <p:txBody>
              <a:bodyPr/>
              <a:lstStyle/>
              <a:p>
                <a:endParaRPr lang="ja-JP" altLang="en-US"/>
              </a:p>
            </p:txBody>
          </p:sp>
          <p:sp>
            <p:nvSpPr>
              <p:cNvPr id="1172" name="Freeform 1809"/>
              <p:cNvSpPr>
                <a:spLocks/>
              </p:cNvSpPr>
              <p:nvPr/>
            </p:nvSpPr>
            <p:spPr bwMode="auto">
              <a:xfrm>
                <a:off x="3440" y="2533"/>
                <a:ext cx="25" cy="12"/>
              </a:xfrm>
              <a:custGeom>
                <a:avLst/>
                <a:gdLst/>
                <a:ahLst/>
                <a:cxnLst>
                  <a:cxn ang="0">
                    <a:pos x="0" y="61"/>
                  </a:cxn>
                  <a:cxn ang="0">
                    <a:pos x="15" y="0"/>
                  </a:cxn>
                  <a:cxn ang="0">
                    <a:pos x="93" y="19"/>
                  </a:cxn>
                  <a:cxn ang="0">
                    <a:pos x="172" y="37"/>
                  </a:cxn>
                  <a:cxn ang="0">
                    <a:pos x="157" y="97"/>
                  </a:cxn>
                  <a:cxn ang="0">
                    <a:pos x="79" y="79"/>
                  </a:cxn>
                  <a:cxn ang="0">
                    <a:pos x="0" y="61"/>
                  </a:cxn>
                </a:cxnLst>
                <a:rect l="0" t="0" r="r" b="b"/>
                <a:pathLst>
                  <a:path w="172" h="97">
                    <a:moveTo>
                      <a:pt x="0" y="61"/>
                    </a:moveTo>
                    <a:lnTo>
                      <a:pt x="15" y="0"/>
                    </a:lnTo>
                    <a:lnTo>
                      <a:pt x="93" y="19"/>
                    </a:lnTo>
                    <a:lnTo>
                      <a:pt x="172" y="37"/>
                    </a:lnTo>
                    <a:lnTo>
                      <a:pt x="157" y="97"/>
                    </a:lnTo>
                    <a:lnTo>
                      <a:pt x="79" y="79"/>
                    </a:lnTo>
                    <a:lnTo>
                      <a:pt x="0" y="61"/>
                    </a:lnTo>
                    <a:close/>
                  </a:path>
                </a:pathLst>
              </a:custGeom>
              <a:solidFill>
                <a:srgbClr val="FF0000"/>
              </a:solidFill>
              <a:ln w="9525">
                <a:noFill/>
                <a:round/>
                <a:headEnd/>
                <a:tailEnd/>
              </a:ln>
            </p:spPr>
            <p:txBody>
              <a:bodyPr/>
              <a:lstStyle/>
              <a:p>
                <a:endParaRPr lang="ja-JP" altLang="en-US"/>
              </a:p>
            </p:txBody>
          </p:sp>
          <p:sp>
            <p:nvSpPr>
              <p:cNvPr id="1173" name="Freeform 1810"/>
              <p:cNvSpPr>
                <a:spLocks/>
              </p:cNvSpPr>
              <p:nvPr/>
            </p:nvSpPr>
            <p:spPr bwMode="auto">
              <a:xfrm>
                <a:off x="3443" y="2532"/>
                <a:ext cx="11" cy="3"/>
              </a:xfrm>
              <a:custGeom>
                <a:avLst/>
                <a:gdLst/>
                <a:ahLst/>
                <a:cxnLst>
                  <a:cxn ang="0">
                    <a:pos x="78" y="25"/>
                  </a:cxn>
                  <a:cxn ang="0">
                    <a:pos x="0" y="6"/>
                  </a:cxn>
                  <a:cxn ang="0">
                    <a:pos x="1" y="0"/>
                  </a:cxn>
                  <a:cxn ang="0">
                    <a:pos x="78" y="25"/>
                  </a:cxn>
                </a:cxnLst>
                <a:rect l="0" t="0" r="r" b="b"/>
                <a:pathLst>
                  <a:path w="78" h="25">
                    <a:moveTo>
                      <a:pt x="78" y="25"/>
                    </a:moveTo>
                    <a:lnTo>
                      <a:pt x="0" y="6"/>
                    </a:lnTo>
                    <a:lnTo>
                      <a:pt x="1" y="0"/>
                    </a:lnTo>
                    <a:lnTo>
                      <a:pt x="78" y="25"/>
                    </a:lnTo>
                    <a:close/>
                  </a:path>
                </a:pathLst>
              </a:custGeom>
              <a:solidFill>
                <a:srgbClr val="FF0000"/>
              </a:solidFill>
              <a:ln w="9525">
                <a:noFill/>
                <a:round/>
                <a:headEnd/>
                <a:tailEnd/>
              </a:ln>
            </p:spPr>
            <p:txBody>
              <a:bodyPr/>
              <a:lstStyle/>
              <a:p>
                <a:endParaRPr lang="ja-JP" altLang="en-US"/>
              </a:p>
            </p:txBody>
          </p:sp>
          <p:sp>
            <p:nvSpPr>
              <p:cNvPr id="1174" name="Freeform 1811"/>
              <p:cNvSpPr>
                <a:spLocks/>
              </p:cNvSpPr>
              <p:nvPr/>
            </p:nvSpPr>
            <p:spPr bwMode="auto">
              <a:xfrm>
                <a:off x="3443" y="2525"/>
                <a:ext cx="24" cy="13"/>
              </a:xfrm>
              <a:custGeom>
                <a:avLst/>
                <a:gdLst/>
                <a:ahLst/>
                <a:cxnLst>
                  <a:cxn ang="0">
                    <a:pos x="0" y="59"/>
                  </a:cxn>
                  <a:cxn ang="0">
                    <a:pos x="20" y="0"/>
                  </a:cxn>
                  <a:cxn ang="0">
                    <a:pos x="97" y="25"/>
                  </a:cxn>
                  <a:cxn ang="0">
                    <a:pos x="173" y="50"/>
                  </a:cxn>
                  <a:cxn ang="0">
                    <a:pos x="154" y="109"/>
                  </a:cxn>
                  <a:cxn ang="0">
                    <a:pos x="77" y="84"/>
                  </a:cxn>
                  <a:cxn ang="0">
                    <a:pos x="0" y="59"/>
                  </a:cxn>
                </a:cxnLst>
                <a:rect l="0" t="0" r="r" b="b"/>
                <a:pathLst>
                  <a:path w="173" h="109">
                    <a:moveTo>
                      <a:pt x="0" y="59"/>
                    </a:moveTo>
                    <a:lnTo>
                      <a:pt x="20" y="0"/>
                    </a:lnTo>
                    <a:lnTo>
                      <a:pt x="97" y="25"/>
                    </a:lnTo>
                    <a:lnTo>
                      <a:pt x="173" y="50"/>
                    </a:lnTo>
                    <a:lnTo>
                      <a:pt x="154" y="109"/>
                    </a:lnTo>
                    <a:lnTo>
                      <a:pt x="77" y="84"/>
                    </a:lnTo>
                    <a:lnTo>
                      <a:pt x="0" y="59"/>
                    </a:lnTo>
                    <a:close/>
                  </a:path>
                </a:pathLst>
              </a:custGeom>
              <a:solidFill>
                <a:srgbClr val="FF0000"/>
              </a:solidFill>
              <a:ln w="9525">
                <a:noFill/>
                <a:round/>
                <a:headEnd/>
                <a:tailEnd/>
              </a:ln>
            </p:spPr>
            <p:txBody>
              <a:bodyPr/>
              <a:lstStyle/>
              <a:p>
                <a:endParaRPr lang="ja-JP" altLang="en-US"/>
              </a:p>
            </p:txBody>
          </p:sp>
          <p:sp>
            <p:nvSpPr>
              <p:cNvPr id="1175" name="Freeform 1812"/>
              <p:cNvSpPr>
                <a:spLocks/>
              </p:cNvSpPr>
              <p:nvPr/>
            </p:nvSpPr>
            <p:spPr bwMode="auto">
              <a:xfrm>
                <a:off x="3446" y="2524"/>
                <a:ext cx="11" cy="4"/>
              </a:xfrm>
              <a:custGeom>
                <a:avLst/>
                <a:gdLst/>
                <a:ahLst/>
                <a:cxnLst>
                  <a:cxn ang="0">
                    <a:pos x="77" y="32"/>
                  </a:cxn>
                  <a:cxn ang="0">
                    <a:pos x="0" y="7"/>
                  </a:cxn>
                  <a:cxn ang="0">
                    <a:pos x="2" y="0"/>
                  </a:cxn>
                  <a:cxn ang="0">
                    <a:pos x="77" y="32"/>
                  </a:cxn>
                </a:cxnLst>
                <a:rect l="0" t="0" r="r" b="b"/>
                <a:pathLst>
                  <a:path w="77" h="32">
                    <a:moveTo>
                      <a:pt x="77" y="32"/>
                    </a:moveTo>
                    <a:lnTo>
                      <a:pt x="0" y="7"/>
                    </a:lnTo>
                    <a:lnTo>
                      <a:pt x="2" y="0"/>
                    </a:lnTo>
                    <a:lnTo>
                      <a:pt x="77" y="32"/>
                    </a:lnTo>
                    <a:close/>
                  </a:path>
                </a:pathLst>
              </a:custGeom>
              <a:solidFill>
                <a:srgbClr val="FF0000"/>
              </a:solidFill>
              <a:ln w="9525">
                <a:noFill/>
                <a:round/>
                <a:headEnd/>
                <a:tailEnd/>
              </a:ln>
            </p:spPr>
            <p:txBody>
              <a:bodyPr/>
              <a:lstStyle/>
              <a:p>
                <a:endParaRPr lang="ja-JP" altLang="en-US"/>
              </a:p>
            </p:txBody>
          </p:sp>
          <p:sp>
            <p:nvSpPr>
              <p:cNvPr id="1176" name="Freeform 1813"/>
              <p:cNvSpPr>
                <a:spLocks/>
              </p:cNvSpPr>
              <p:nvPr/>
            </p:nvSpPr>
            <p:spPr bwMode="auto">
              <a:xfrm>
                <a:off x="3446" y="2517"/>
                <a:ext cx="25" cy="15"/>
              </a:xfrm>
              <a:custGeom>
                <a:avLst/>
                <a:gdLst/>
                <a:ahLst/>
                <a:cxnLst>
                  <a:cxn ang="0">
                    <a:pos x="0" y="56"/>
                  </a:cxn>
                  <a:cxn ang="0">
                    <a:pos x="25" y="0"/>
                  </a:cxn>
                  <a:cxn ang="0">
                    <a:pos x="99" y="33"/>
                  </a:cxn>
                  <a:cxn ang="0">
                    <a:pos x="173" y="66"/>
                  </a:cxn>
                  <a:cxn ang="0">
                    <a:pos x="149" y="121"/>
                  </a:cxn>
                  <a:cxn ang="0">
                    <a:pos x="75" y="88"/>
                  </a:cxn>
                  <a:cxn ang="0">
                    <a:pos x="0" y="56"/>
                  </a:cxn>
                </a:cxnLst>
                <a:rect l="0" t="0" r="r" b="b"/>
                <a:pathLst>
                  <a:path w="173" h="121">
                    <a:moveTo>
                      <a:pt x="0" y="56"/>
                    </a:moveTo>
                    <a:lnTo>
                      <a:pt x="25" y="0"/>
                    </a:lnTo>
                    <a:lnTo>
                      <a:pt x="99" y="33"/>
                    </a:lnTo>
                    <a:lnTo>
                      <a:pt x="173" y="66"/>
                    </a:lnTo>
                    <a:lnTo>
                      <a:pt x="149" y="121"/>
                    </a:lnTo>
                    <a:lnTo>
                      <a:pt x="75" y="88"/>
                    </a:lnTo>
                    <a:lnTo>
                      <a:pt x="0" y="56"/>
                    </a:lnTo>
                    <a:close/>
                  </a:path>
                </a:pathLst>
              </a:custGeom>
              <a:solidFill>
                <a:srgbClr val="FF0000"/>
              </a:solidFill>
              <a:ln w="9525">
                <a:noFill/>
                <a:round/>
                <a:headEnd/>
                <a:tailEnd/>
              </a:ln>
            </p:spPr>
            <p:txBody>
              <a:bodyPr/>
              <a:lstStyle/>
              <a:p>
                <a:endParaRPr lang="ja-JP" altLang="en-US"/>
              </a:p>
            </p:txBody>
          </p:sp>
          <p:sp>
            <p:nvSpPr>
              <p:cNvPr id="1177" name="Freeform 1814"/>
              <p:cNvSpPr>
                <a:spLocks/>
              </p:cNvSpPr>
              <p:nvPr/>
            </p:nvSpPr>
            <p:spPr bwMode="auto">
              <a:xfrm>
                <a:off x="3449" y="2516"/>
                <a:ext cx="11" cy="5"/>
              </a:xfrm>
              <a:custGeom>
                <a:avLst/>
                <a:gdLst/>
                <a:ahLst/>
                <a:cxnLst>
                  <a:cxn ang="0">
                    <a:pos x="74" y="39"/>
                  </a:cxn>
                  <a:cxn ang="0">
                    <a:pos x="0" y="6"/>
                  </a:cxn>
                  <a:cxn ang="0">
                    <a:pos x="3" y="0"/>
                  </a:cxn>
                  <a:cxn ang="0">
                    <a:pos x="74" y="39"/>
                  </a:cxn>
                </a:cxnLst>
                <a:rect l="0" t="0" r="r" b="b"/>
                <a:pathLst>
                  <a:path w="74" h="39">
                    <a:moveTo>
                      <a:pt x="74" y="39"/>
                    </a:moveTo>
                    <a:lnTo>
                      <a:pt x="0" y="6"/>
                    </a:lnTo>
                    <a:lnTo>
                      <a:pt x="3" y="0"/>
                    </a:lnTo>
                    <a:lnTo>
                      <a:pt x="74" y="39"/>
                    </a:lnTo>
                    <a:close/>
                  </a:path>
                </a:pathLst>
              </a:custGeom>
              <a:solidFill>
                <a:srgbClr val="FF0000"/>
              </a:solidFill>
              <a:ln w="9525">
                <a:noFill/>
                <a:round/>
                <a:headEnd/>
                <a:tailEnd/>
              </a:ln>
            </p:spPr>
            <p:txBody>
              <a:bodyPr/>
              <a:lstStyle/>
              <a:p>
                <a:endParaRPr lang="ja-JP" altLang="en-US"/>
              </a:p>
            </p:txBody>
          </p:sp>
        </p:grpSp>
        <p:grpSp>
          <p:nvGrpSpPr>
            <p:cNvPr id="214" name="Group 2016"/>
            <p:cNvGrpSpPr>
              <a:grpSpLocks/>
            </p:cNvGrpSpPr>
            <p:nvPr/>
          </p:nvGrpSpPr>
          <p:grpSpPr bwMode="auto">
            <a:xfrm>
              <a:off x="2816" y="2549"/>
              <a:ext cx="811" cy="865"/>
              <a:chOff x="2816" y="2469"/>
              <a:chExt cx="811" cy="865"/>
            </a:xfrm>
          </p:grpSpPr>
          <p:sp>
            <p:nvSpPr>
              <p:cNvPr id="778" name="Freeform 1816"/>
              <p:cNvSpPr>
                <a:spLocks/>
              </p:cNvSpPr>
              <p:nvPr/>
            </p:nvSpPr>
            <p:spPr bwMode="auto">
              <a:xfrm>
                <a:off x="3450" y="2510"/>
                <a:ext cx="24" cy="16"/>
              </a:xfrm>
              <a:custGeom>
                <a:avLst/>
                <a:gdLst/>
                <a:ahLst/>
                <a:cxnLst>
                  <a:cxn ang="0">
                    <a:pos x="0" y="52"/>
                  </a:cxn>
                  <a:cxn ang="0">
                    <a:pos x="30" y="0"/>
                  </a:cxn>
                  <a:cxn ang="0">
                    <a:pos x="100" y="39"/>
                  </a:cxn>
                  <a:cxn ang="0">
                    <a:pos x="171" y="77"/>
                  </a:cxn>
                  <a:cxn ang="0">
                    <a:pos x="141" y="130"/>
                  </a:cxn>
                  <a:cxn ang="0">
                    <a:pos x="71" y="91"/>
                  </a:cxn>
                  <a:cxn ang="0">
                    <a:pos x="0" y="52"/>
                  </a:cxn>
                </a:cxnLst>
                <a:rect l="0" t="0" r="r" b="b"/>
                <a:pathLst>
                  <a:path w="171" h="130">
                    <a:moveTo>
                      <a:pt x="0" y="52"/>
                    </a:moveTo>
                    <a:lnTo>
                      <a:pt x="30" y="0"/>
                    </a:lnTo>
                    <a:lnTo>
                      <a:pt x="100" y="39"/>
                    </a:lnTo>
                    <a:lnTo>
                      <a:pt x="171" y="77"/>
                    </a:lnTo>
                    <a:lnTo>
                      <a:pt x="141" y="130"/>
                    </a:lnTo>
                    <a:lnTo>
                      <a:pt x="71" y="91"/>
                    </a:lnTo>
                    <a:lnTo>
                      <a:pt x="0" y="52"/>
                    </a:lnTo>
                    <a:close/>
                  </a:path>
                </a:pathLst>
              </a:custGeom>
              <a:solidFill>
                <a:srgbClr val="FF0000"/>
              </a:solidFill>
              <a:ln w="9525">
                <a:noFill/>
                <a:round/>
                <a:headEnd/>
                <a:tailEnd/>
              </a:ln>
            </p:spPr>
            <p:txBody>
              <a:bodyPr/>
              <a:lstStyle/>
              <a:p>
                <a:endParaRPr lang="ja-JP" altLang="en-US"/>
              </a:p>
            </p:txBody>
          </p:sp>
          <p:sp>
            <p:nvSpPr>
              <p:cNvPr id="779" name="Freeform 1817"/>
              <p:cNvSpPr>
                <a:spLocks/>
              </p:cNvSpPr>
              <p:nvPr/>
            </p:nvSpPr>
            <p:spPr bwMode="auto">
              <a:xfrm>
                <a:off x="3454" y="2509"/>
                <a:ext cx="10" cy="5"/>
              </a:xfrm>
              <a:custGeom>
                <a:avLst/>
                <a:gdLst/>
                <a:ahLst/>
                <a:cxnLst>
                  <a:cxn ang="0">
                    <a:pos x="70" y="45"/>
                  </a:cxn>
                  <a:cxn ang="0">
                    <a:pos x="0" y="6"/>
                  </a:cxn>
                  <a:cxn ang="0">
                    <a:pos x="4" y="0"/>
                  </a:cxn>
                  <a:cxn ang="0">
                    <a:pos x="70" y="45"/>
                  </a:cxn>
                </a:cxnLst>
                <a:rect l="0" t="0" r="r" b="b"/>
                <a:pathLst>
                  <a:path w="70" h="45">
                    <a:moveTo>
                      <a:pt x="70" y="45"/>
                    </a:moveTo>
                    <a:lnTo>
                      <a:pt x="0" y="6"/>
                    </a:lnTo>
                    <a:lnTo>
                      <a:pt x="4" y="0"/>
                    </a:lnTo>
                    <a:lnTo>
                      <a:pt x="70" y="45"/>
                    </a:lnTo>
                    <a:close/>
                  </a:path>
                </a:pathLst>
              </a:custGeom>
              <a:solidFill>
                <a:srgbClr val="FF0000"/>
              </a:solidFill>
              <a:ln w="9525">
                <a:noFill/>
                <a:round/>
                <a:headEnd/>
                <a:tailEnd/>
              </a:ln>
            </p:spPr>
            <p:txBody>
              <a:bodyPr/>
              <a:lstStyle/>
              <a:p>
                <a:endParaRPr lang="ja-JP" altLang="en-US"/>
              </a:p>
            </p:txBody>
          </p:sp>
          <p:sp>
            <p:nvSpPr>
              <p:cNvPr id="780" name="Freeform 1818"/>
              <p:cNvSpPr>
                <a:spLocks/>
              </p:cNvSpPr>
              <p:nvPr/>
            </p:nvSpPr>
            <p:spPr bwMode="auto">
              <a:xfrm>
                <a:off x="3455" y="2503"/>
                <a:ext cx="24" cy="17"/>
              </a:xfrm>
              <a:custGeom>
                <a:avLst/>
                <a:gdLst/>
                <a:ahLst/>
                <a:cxnLst>
                  <a:cxn ang="0">
                    <a:pos x="0" y="48"/>
                  </a:cxn>
                  <a:cxn ang="0">
                    <a:pos x="33" y="0"/>
                  </a:cxn>
                  <a:cxn ang="0">
                    <a:pos x="100" y="44"/>
                  </a:cxn>
                  <a:cxn ang="0">
                    <a:pos x="167" y="89"/>
                  </a:cxn>
                  <a:cxn ang="0">
                    <a:pos x="133" y="138"/>
                  </a:cxn>
                  <a:cxn ang="0">
                    <a:pos x="66" y="93"/>
                  </a:cxn>
                  <a:cxn ang="0">
                    <a:pos x="0" y="48"/>
                  </a:cxn>
                </a:cxnLst>
                <a:rect l="0" t="0" r="r" b="b"/>
                <a:pathLst>
                  <a:path w="167" h="138">
                    <a:moveTo>
                      <a:pt x="0" y="48"/>
                    </a:moveTo>
                    <a:lnTo>
                      <a:pt x="33" y="0"/>
                    </a:lnTo>
                    <a:lnTo>
                      <a:pt x="100" y="44"/>
                    </a:lnTo>
                    <a:lnTo>
                      <a:pt x="167" y="89"/>
                    </a:lnTo>
                    <a:lnTo>
                      <a:pt x="133" y="138"/>
                    </a:lnTo>
                    <a:lnTo>
                      <a:pt x="66" y="93"/>
                    </a:lnTo>
                    <a:lnTo>
                      <a:pt x="0" y="48"/>
                    </a:lnTo>
                    <a:close/>
                  </a:path>
                </a:pathLst>
              </a:custGeom>
              <a:solidFill>
                <a:srgbClr val="FF0000"/>
              </a:solidFill>
              <a:ln w="9525">
                <a:noFill/>
                <a:round/>
                <a:headEnd/>
                <a:tailEnd/>
              </a:ln>
            </p:spPr>
            <p:txBody>
              <a:bodyPr/>
              <a:lstStyle/>
              <a:p>
                <a:endParaRPr lang="ja-JP" altLang="en-US"/>
              </a:p>
            </p:txBody>
          </p:sp>
          <p:sp>
            <p:nvSpPr>
              <p:cNvPr id="781" name="Freeform 1819"/>
              <p:cNvSpPr>
                <a:spLocks/>
              </p:cNvSpPr>
              <p:nvPr/>
            </p:nvSpPr>
            <p:spPr bwMode="auto">
              <a:xfrm>
                <a:off x="3459" y="2502"/>
                <a:ext cx="10" cy="6"/>
              </a:xfrm>
              <a:custGeom>
                <a:avLst/>
                <a:gdLst/>
                <a:ahLst/>
                <a:cxnLst>
                  <a:cxn ang="0">
                    <a:pos x="67" y="51"/>
                  </a:cxn>
                  <a:cxn ang="0">
                    <a:pos x="0" y="7"/>
                  </a:cxn>
                  <a:cxn ang="0">
                    <a:pos x="4" y="0"/>
                  </a:cxn>
                  <a:cxn ang="0">
                    <a:pos x="67" y="51"/>
                  </a:cxn>
                </a:cxnLst>
                <a:rect l="0" t="0" r="r" b="b"/>
                <a:pathLst>
                  <a:path w="67" h="51">
                    <a:moveTo>
                      <a:pt x="67" y="51"/>
                    </a:moveTo>
                    <a:lnTo>
                      <a:pt x="0" y="7"/>
                    </a:lnTo>
                    <a:lnTo>
                      <a:pt x="4" y="0"/>
                    </a:lnTo>
                    <a:lnTo>
                      <a:pt x="67" y="51"/>
                    </a:lnTo>
                    <a:close/>
                  </a:path>
                </a:pathLst>
              </a:custGeom>
              <a:solidFill>
                <a:srgbClr val="FF0000"/>
              </a:solidFill>
              <a:ln w="9525">
                <a:noFill/>
                <a:round/>
                <a:headEnd/>
                <a:tailEnd/>
              </a:ln>
            </p:spPr>
            <p:txBody>
              <a:bodyPr/>
              <a:lstStyle/>
              <a:p>
                <a:endParaRPr lang="ja-JP" altLang="en-US"/>
              </a:p>
            </p:txBody>
          </p:sp>
          <p:sp>
            <p:nvSpPr>
              <p:cNvPr id="782" name="Freeform 1820"/>
              <p:cNvSpPr>
                <a:spLocks/>
              </p:cNvSpPr>
              <p:nvPr/>
            </p:nvSpPr>
            <p:spPr bwMode="auto">
              <a:xfrm>
                <a:off x="3460" y="2496"/>
                <a:ext cx="23" cy="19"/>
              </a:xfrm>
              <a:custGeom>
                <a:avLst/>
                <a:gdLst/>
                <a:ahLst/>
                <a:cxnLst>
                  <a:cxn ang="0">
                    <a:pos x="0" y="45"/>
                  </a:cxn>
                  <a:cxn ang="0">
                    <a:pos x="38" y="0"/>
                  </a:cxn>
                  <a:cxn ang="0">
                    <a:pos x="100" y="52"/>
                  </a:cxn>
                  <a:cxn ang="0">
                    <a:pos x="163" y="102"/>
                  </a:cxn>
                  <a:cxn ang="0">
                    <a:pos x="124" y="148"/>
                  </a:cxn>
                  <a:cxn ang="0">
                    <a:pos x="63" y="96"/>
                  </a:cxn>
                  <a:cxn ang="0">
                    <a:pos x="0" y="45"/>
                  </a:cxn>
                </a:cxnLst>
                <a:rect l="0" t="0" r="r" b="b"/>
                <a:pathLst>
                  <a:path w="163" h="148">
                    <a:moveTo>
                      <a:pt x="0" y="45"/>
                    </a:moveTo>
                    <a:lnTo>
                      <a:pt x="38" y="0"/>
                    </a:lnTo>
                    <a:lnTo>
                      <a:pt x="100" y="52"/>
                    </a:lnTo>
                    <a:lnTo>
                      <a:pt x="163" y="102"/>
                    </a:lnTo>
                    <a:lnTo>
                      <a:pt x="124" y="148"/>
                    </a:lnTo>
                    <a:lnTo>
                      <a:pt x="63" y="96"/>
                    </a:lnTo>
                    <a:lnTo>
                      <a:pt x="0" y="45"/>
                    </a:lnTo>
                    <a:close/>
                  </a:path>
                </a:pathLst>
              </a:custGeom>
              <a:solidFill>
                <a:srgbClr val="FF0000"/>
              </a:solidFill>
              <a:ln w="9525">
                <a:noFill/>
                <a:round/>
                <a:headEnd/>
                <a:tailEnd/>
              </a:ln>
            </p:spPr>
            <p:txBody>
              <a:bodyPr/>
              <a:lstStyle/>
              <a:p>
                <a:endParaRPr lang="ja-JP" altLang="en-US"/>
              </a:p>
            </p:txBody>
          </p:sp>
          <p:sp>
            <p:nvSpPr>
              <p:cNvPr id="783" name="Freeform 1821"/>
              <p:cNvSpPr>
                <a:spLocks/>
              </p:cNvSpPr>
              <p:nvPr/>
            </p:nvSpPr>
            <p:spPr bwMode="auto">
              <a:xfrm>
                <a:off x="3465" y="2496"/>
                <a:ext cx="9" cy="7"/>
              </a:xfrm>
              <a:custGeom>
                <a:avLst/>
                <a:gdLst/>
                <a:ahLst/>
                <a:cxnLst>
                  <a:cxn ang="0">
                    <a:pos x="62" y="57"/>
                  </a:cxn>
                  <a:cxn ang="0">
                    <a:pos x="0" y="5"/>
                  </a:cxn>
                  <a:cxn ang="0">
                    <a:pos x="5" y="0"/>
                  </a:cxn>
                  <a:cxn ang="0">
                    <a:pos x="62" y="57"/>
                  </a:cxn>
                </a:cxnLst>
                <a:rect l="0" t="0" r="r" b="b"/>
                <a:pathLst>
                  <a:path w="62" h="57">
                    <a:moveTo>
                      <a:pt x="62" y="57"/>
                    </a:moveTo>
                    <a:lnTo>
                      <a:pt x="0" y="5"/>
                    </a:lnTo>
                    <a:lnTo>
                      <a:pt x="5" y="0"/>
                    </a:lnTo>
                    <a:lnTo>
                      <a:pt x="62" y="57"/>
                    </a:lnTo>
                    <a:close/>
                  </a:path>
                </a:pathLst>
              </a:custGeom>
              <a:solidFill>
                <a:srgbClr val="FF0000"/>
              </a:solidFill>
              <a:ln w="9525">
                <a:noFill/>
                <a:round/>
                <a:headEnd/>
                <a:tailEnd/>
              </a:ln>
            </p:spPr>
            <p:txBody>
              <a:bodyPr/>
              <a:lstStyle/>
              <a:p>
                <a:endParaRPr lang="ja-JP" altLang="en-US"/>
              </a:p>
            </p:txBody>
          </p:sp>
          <p:sp>
            <p:nvSpPr>
              <p:cNvPr id="784" name="Freeform 1822"/>
              <p:cNvSpPr>
                <a:spLocks/>
              </p:cNvSpPr>
              <p:nvPr/>
            </p:nvSpPr>
            <p:spPr bwMode="auto">
              <a:xfrm>
                <a:off x="3466" y="2490"/>
                <a:ext cx="22" cy="20"/>
              </a:xfrm>
              <a:custGeom>
                <a:avLst/>
                <a:gdLst/>
                <a:ahLst/>
                <a:cxnLst>
                  <a:cxn ang="0">
                    <a:pos x="0" y="42"/>
                  </a:cxn>
                  <a:cxn ang="0">
                    <a:pos x="41" y="0"/>
                  </a:cxn>
                  <a:cxn ang="0">
                    <a:pos x="98" y="57"/>
                  </a:cxn>
                  <a:cxn ang="0">
                    <a:pos x="156" y="114"/>
                  </a:cxn>
                  <a:cxn ang="0">
                    <a:pos x="114" y="156"/>
                  </a:cxn>
                  <a:cxn ang="0">
                    <a:pos x="57" y="99"/>
                  </a:cxn>
                  <a:cxn ang="0">
                    <a:pos x="0" y="42"/>
                  </a:cxn>
                </a:cxnLst>
                <a:rect l="0" t="0" r="r" b="b"/>
                <a:pathLst>
                  <a:path w="156" h="156">
                    <a:moveTo>
                      <a:pt x="0" y="42"/>
                    </a:moveTo>
                    <a:lnTo>
                      <a:pt x="41" y="0"/>
                    </a:lnTo>
                    <a:lnTo>
                      <a:pt x="98" y="57"/>
                    </a:lnTo>
                    <a:lnTo>
                      <a:pt x="156" y="114"/>
                    </a:lnTo>
                    <a:lnTo>
                      <a:pt x="114" y="156"/>
                    </a:lnTo>
                    <a:lnTo>
                      <a:pt x="57" y="99"/>
                    </a:lnTo>
                    <a:lnTo>
                      <a:pt x="0" y="42"/>
                    </a:lnTo>
                    <a:close/>
                  </a:path>
                </a:pathLst>
              </a:custGeom>
              <a:solidFill>
                <a:srgbClr val="FF0000"/>
              </a:solidFill>
              <a:ln w="9525">
                <a:noFill/>
                <a:round/>
                <a:headEnd/>
                <a:tailEnd/>
              </a:ln>
            </p:spPr>
            <p:txBody>
              <a:bodyPr/>
              <a:lstStyle/>
              <a:p>
                <a:endParaRPr lang="ja-JP" altLang="en-US"/>
              </a:p>
            </p:txBody>
          </p:sp>
          <p:sp>
            <p:nvSpPr>
              <p:cNvPr id="785" name="Freeform 1823"/>
              <p:cNvSpPr>
                <a:spLocks/>
              </p:cNvSpPr>
              <p:nvPr/>
            </p:nvSpPr>
            <p:spPr bwMode="auto">
              <a:xfrm>
                <a:off x="3472" y="2490"/>
                <a:ext cx="8" cy="8"/>
              </a:xfrm>
              <a:custGeom>
                <a:avLst/>
                <a:gdLst/>
                <a:ahLst/>
                <a:cxnLst>
                  <a:cxn ang="0">
                    <a:pos x="57" y="62"/>
                  </a:cxn>
                  <a:cxn ang="0">
                    <a:pos x="0" y="5"/>
                  </a:cxn>
                  <a:cxn ang="0">
                    <a:pos x="6" y="0"/>
                  </a:cxn>
                  <a:cxn ang="0">
                    <a:pos x="57" y="62"/>
                  </a:cxn>
                </a:cxnLst>
                <a:rect l="0" t="0" r="r" b="b"/>
                <a:pathLst>
                  <a:path w="57" h="62">
                    <a:moveTo>
                      <a:pt x="57" y="62"/>
                    </a:moveTo>
                    <a:lnTo>
                      <a:pt x="0" y="5"/>
                    </a:lnTo>
                    <a:lnTo>
                      <a:pt x="6" y="0"/>
                    </a:lnTo>
                    <a:lnTo>
                      <a:pt x="57" y="62"/>
                    </a:lnTo>
                    <a:close/>
                  </a:path>
                </a:pathLst>
              </a:custGeom>
              <a:solidFill>
                <a:srgbClr val="FF0000"/>
              </a:solidFill>
              <a:ln w="9525">
                <a:noFill/>
                <a:round/>
                <a:headEnd/>
                <a:tailEnd/>
              </a:ln>
            </p:spPr>
            <p:txBody>
              <a:bodyPr/>
              <a:lstStyle/>
              <a:p>
                <a:endParaRPr lang="ja-JP" altLang="en-US"/>
              </a:p>
            </p:txBody>
          </p:sp>
          <p:sp>
            <p:nvSpPr>
              <p:cNvPr id="786" name="Freeform 1824"/>
              <p:cNvSpPr>
                <a:spLocks/>
              </p:cNvSpPr>
              <p:nvPr/>
            </p:nvSpPr>
            <p:spPr bwMode="auto">
              <a:xfrm>
                <a:off x="3473" y="2485"/>
                <a:ext cx="21" cy="20"/>
              </a:xfrm>
              <a:custGeom>
                <a:avLst/>
                <a:gdLst/>
                <a:ahLst/>
                <a:cxnLst>
                  <a:cxn ang="0">
                    <a:pos x="0" y="36"/>
                  </a:cxn>
                  <a:cxn ang="0">
                    <a:pos x="45" y="0"/>
                  </a:cxn>
                  <a:cxn ang="0">
                    <a:pos x="96" y="62"/>
                  </a:cxn>
                  <a:cxn ang="0">
                    <a:pos x="147" y="124"/>
                  </a:cxn>
                  <a:cxn ang="0">
                    <a:pos x="102" y="161"/>
                  </a:cxn>
                  <a:cxn ang="0">
                    <a:pos x="51" y="98"/>
                  </a:cxn>
                  <a:cxn ang="0">
                    <a:pos x="0" y="36"/>
                  </a:cxn>
                </a:cxnLst>
                <a:rect l="0" t="0" r="r" b="b"/>
                <a:pathLst>
                  <a:path w="147" h="161">
                    <a:moveTo>
                      <a:pt x="0" y="36"/>
                    </a:moveTo>
                    <a:lnTo>
                      <a:pt x="45" y="0"/>
                    </a:lnTo>
                    <a:lnTo>
                      <a:pt x="96" y="62"/>
                    </a:lnTo>
                    <a:lnTo>
                      <a:pt x="147" y="124"/>
                    </a:lnTo>
                    <a:lnTo>
                      <a:pt x="102" y="161"/>
                    </a:lnTo>
                    <a:lnTo>
                      <a:pt x="51" y="98"/>
                    </a:lnTo>
                    <a:lnTo>
                      <a:pt x="0" y="36"/>
                    </a:lnTo>
                    <a:close/>
                  </a:path>
                </a:pathLst>
              </a:custGeom>
              <a:solidFill>
                <a:srgbClr val="FF0000"/>
              </a:solidFill>
              <a:ln w="9525">
                <a:noFill/>
                <a:round/>
                <a:headEnd/>
                <a:tailEnd/>
              </a:ln>
            </p:spPr>
            <p:txBody>
              <a:bodyPr/>
              <a:lstStyle/>
              <a:p>
                <a:endParaRPr lang="ja-JP" altLang="en-US"/>
              </a:p>
            </p:txBody>
          </p:sp>
          <p:sp>
            <p:nvSpPr>
              <p:cNvPr id="787" name="Freeform 1825"/>
              <p:cNvSpPr>
                <a:spLocks/>
              </p:cNvSpPr>
              <p:nvPr/>
            </p:nvSpPr>
            <p:spPr bwMode="auto">
              <a:xfrm>
                <a:off x="3479" y="2485"/>
                <a:ext cx="8" cy="8"/>
              </a:xfrm>
              <a:custGeom>
                <a:avLst/>
                <a:gdLst/>
                <a:ahLst/>
                <a:cxnLst>
                  <a:cxn ang="0">
                    <a:pos x="51" y="67"/>
                  </a:cxn>
                  <a:cxn ang="0">
                    <a:pos x="0" y="5"/>
                  </a:cxn>
                  <a:cxn ang="0">
                    <a:pos x="6" y="0"/>
                  </a:cxn>
                  <a:cxn ang="0">
                    <a:pos x="51" y="67"/>
                  </a:cxn>
                </a:cxnLst>
                <a:rect l="0" t="0" r="r" b="b"/>
                <a:pathLst>
                  <a:path w="51" h="67">
                    <a:moveTo>
                      <a:pt x="51" y="67"/>
                    </a:moveTo>
                    <a:lnTo>
                      <a:pt x="0" y="5"/>
                    </a:lnTo>
                    <a:lnTo>
                      <a:pt x="6" y="0"/>
                    </a:lnTo>
                    <a:lnTo>
                      <a:pt x="51" y="67"/>
                    </a:lnTo>
                    <a:close/>
                  </a:path>
                </a:pathLst>
              </a:custGeom>
              <a:solidFill>
                <a:srgbClr val="FF0000"/>
              </a:solidFill>
              <a:ln w="9525">
                <a:noFill/>
                <a:round/>
                <a:headEnd/>
                <a:tailEnd/>
              </a:ln>
            </p:spPr>
            <p:txBody>
              <a:bodyPr/>
              <a:lstStyle/>
              <a:p>
                <a:endParaRPr lang="ja-JP" altLang="en-US"/>
              </a:p>
            </p:txBody>
          </p:sp>
          <p:sp>
            <p:nvSpPr>
              <p:cNvPr id="788" name="Freeform 1826"/>
              <p:cNvSpPr>
                <a:spLocks/>
              </p:cNvSpPr>
              <p:nvPr/>
            </p:nvSpPr>
            <p:spPr bwMode="auto">
              <a:xfrm>
                <a:off x="3480" y="2481"/>
                <a:ext cx="20" cy="20"/>
              </a:xfrm>
              <a:custGeom>
                <a:avLst/>
                <a:gdLst/>
                <a:ahLst/>
                <a:cxnLst>
                  <a:cxn ang="0">
                    <a:pos x="0" y="32"/>
                  </a:cxn>
                  <a:cxn ang="0">
                    <a:pos x="48" y="0"/>
                  </a:cxn>
                  <a:cxn ang="0">
                    <a:pos x="93" y="67"/>
                  </a:cxn>
                  <a:cxn ang="0">
                    <a:pos x="137" y="134"/>
                  </a:cxn>
                  <a:cxn ang="0">
                    <a:pos x="90" y="166"/>
                  </a:cxn>
                  <a:cxn ang="0">
                    <a:pos x="45" y="99"/>
                  </a:cxn>
                  <a:cxn ang="0">
                    <a:pos x="0" y="32"/>
                  </a:cxn>
                </a:cxnLst>
                <a:rect l="0" t="0" r="r" b="b"/>
                <a:pathLst>
                  <a:path w="137" h="166">
                    <a:moveTo>
                      <a:pt x="0" y="32"/>
                    </a:moveTo>
                    <a:lnTo>
                      <a:pt x="48" y="0"/>
                    </a:lnTo>
                    <a:lnTo>
                      <a:pt x="93" y="67"/>
                    </a:lnTo>
                    <a:lnTo>
                      <a:pt x="137" y="134"/>
                    </a:lnTo>
                    <a:lnTo>
                      <a:pt x="90" y="166"/>
                    </a:lnTo>
                    <a:lnTo>
                      <a:pt x="45" y="99"/>
                    </a:lnTo>
                    <a:lnTo>
                      <a:pt x="0" y="32"/>
                    </a:lnTo>
                    <a:close/>
                  </a:path>
                </a:pathLst>
              </a:custGeom>
              <a:solidFill>
                <a:srgbClr val="FF0000"/>
              </a:solidFill>
              <a:ln w="9525">
                <a:noFill/>
                <a:round/>
                <a:headEnd/>
                <a:tailEnd/>
              </a:ln>
            </p:spPr>
            <p:txBody>
              <a:bodyPr/>
              <a:lstStyle/>
              <a:p>
                <a:endParaRPr lang="ja-JP" altLang="en-US"/>
              </a:p>
            </p:txBody>
          </p:sp>
          <p:sp>
            <p:nvSpPr>
              <p:cNvPr id="789" name="Freeform 1827"/>
              <p:cNvSpPr>
                <a:spLocks/>
              </p:cNvSpPr>
              <p:nvPr/>
            </p:nvSpPr>
            <p:spPr bwMode="auto">
              <a:xfrm>
                <a:off x="3487" y="2480"/>
                <a:ext cx="6" cy="9"/>
              </a:xfrm>
              <a:custGeom>
                <a:avLst/>
                <a:gdLst/>
                <a:ahLst/>
                <a:cxnLst>
                  <a:cxn ang="0">
                    <a:pos x="45" y="71"/>
                  </a:cxn>
                  <a:cxn ang="0">
                    <a:pos x="0" y="4"/>
                  </a:cxn>
                  <a:cxn ang="0">
                    <a:pos x="6" y="0"/>
                  </a:cxn>
                  <a:cxn ang="0">
                    <a:pos x="45" y="71"/>
                  </a:cxn>
                </a:cxnLst>
                <a:rect l="0" t="0" r="r" b="b"/>
                <a:pathLst>
                  <a:path w="45" h="71">
                    <a:moveTo>
                      <a:pt x="45" y="71"/>
                    </a:moveTo>
                    <a:lnTo>
                      <a:pt x="0" y="4"/>
                    </a:lnTo>
                    <a:lnTo>
                      <a:pt x="6" y="0"/>
                    </a:lnTo>
                    <a:lnTo>
                      <a:pt x="45" y="71"/>
                    </a:lnTo>
                    <a:close/>
                  </a:path>
                </a:pathLst>
              </a:custGeom>
              <a:solidFill>
                <a:srgbClr val="FF0000"/>
              </a:solidFill>
              <a:ln w="9525">
                <a:noFill/>
                <a:round/>
                <a:headEnd/>
                <a:tailEnd/>
              </a:ln>
            </p:spPr>
            <p:txBody>
              <a:bodyPr/>
              <a:lstStyle/>
              <a:p>
                <a:endParaRPr lang="ja-JP" altLang="en-US"/>
              </a:p>
            </p:txBody>
          </p:sp>
          <p:sp>
            <p:nvSpPr>
              <p:cNvPr id="790" name="Freeform 1828"/>
              <p:cNvSpPr>
                <a:spLocks/>
              </p:cNvSpPr>
              <p:nvPr/>
            </p:nvSpPr>
            <p:spPr bwMode="auto">
              <a:xfrm>
                <a:off x="3488" y="2477"/>
                <a:ext cx="18" cy="21"/>
              </a:xfrm>
              <a:custGeom>
                <a:avLst/>
                <a:gdLst/>
                <a:ahLst/>
                <a:cxnLst>
                  <a:cxn ang="0">
                    <a:pos x="0" y="26"/>
                  </a:cxn>
                  <a:cxn ang="0">
                    <a:pos x="51" y="0"/>
                  </a:cxn>
                  <a:cxn ang="0">
                    <a:pos x="90" y="70"/>
                  </a:cxn>
                  <a:cxn ang="0">
                    <a:pos x="127" y="141"/>
                  </a:cxn>
                  <a:cxn ang="0">
                    <a:pos x="77" y="169"/>
                  </a:cxn>
                  <a:cxn ang="0">
                    <a:pos x="39" y="97"/>
                  </a:cxn>
                  <a:cxn ang="0">
                    <a:pos x="0" y="26"/>
                  </a:cxn>
                </a:cxnLst>
                <a:rect l="0" t="0" r="r" b="b"/>
                <a:pathLst>
                  <a:path w="127" h="169">
                    <a:moveTo>
                      <a:pt x="0" y="26"/>
                    </a:moveTo>
                    <a:lnTo>
                      <a:pt x="51" y="0"/>
                    </a:lnTo>
                    <a:lnTo>
                      <a:pt x="90" y="70"/>
                    </a:lnTo>
                    <a:lnTo>
                      <a:pt x="127" y="141"/>
                    </a:lnTo>
                    <a:lnTo>
                      <a:pt x="77" y="169"/>
                    </a:lnTo>
                    <a:lnTo>
                      <a:pt x="39" y="97"/>
                    </a:lnTo>
                    <a:lnTo>
                      <a:pt x="0" y="26"/>
                    </a:lnTo>
                    <a:close/>
                  </a:path>
                </a:pathLst>
              </a:custGeom>
              <a:solidFill>
                <a:srgbClr val="FF0000"/>
              </a:solidFill>
              <a:ln w="9525">
                <a:noFill/>
                <a:round/>
                <a:headEnd/>
                <a:tailEnd/>
              </a:ln>
            </p:spPr>
            <p:txBody>
              <a:bodyPr/>
              <a:lstStyle/>
              <a:p>
                <a:endParaRPr lang="ja-JP" altLang="en-US"/>
              </a:p>
            </p:txBody>
          </p:sp>
          <p:sp>
            <p:nvSpPr>
              <p:cNvPr id="791" name="Freeform 1829"/>
              <p:cNvSpPr>
                <a:spLocks/>
              </p:cNvSpPr>
              <p:nvPr/>
            </p:nvSpPr>
            <p:spPr bwMode="auto">
              <a:xfrm>
                <a:off x="3495" y="2476"/>
                <a:ext cx="6" cy="10"/>
              </a:xfrm>
              <a:custGeom>
                <a:avLst/>
                <a:gdLst/>
                <a:ahLst/>
                <a:cxnLst>
                  <a:cxn ang="0">
                    <a:pos x="39" y="73"/>
                  </a:cxn>
                  <a:cxn ang="0">
                    <a:pos x="0" y="3"/>
                  </a:cxn>
                  <a:cxn ang="0">
                    <a:pos x="8" y="0"/>
                  </a:cxn>
                  <a:cxn ang="0">
                    <a:pos x="39" y="73"/>
                  </a:cxn>
                </a:cxnLst>
                <a:rect l="0" t="0" r="r" b="b"/>
                <a:pathLst>
                  <a:path w="39" h="73">
                    <a:moveTo>
                      <a:pt x="39" y="73"/>
                    </a:moveTo>
                    <a:lnTo>
                      <a:pt x="0" y="3"/>
                    </a:lnTo>
                    <a:lnTo>
                      <a:pt x="8" y="0"/>
                    </a:lnTo>
                    <a:lnTo>
                      <a:pt x="39" y="73"/>
                    </a:lnTo>
                    <a:close/>
                  </a:path>
                </a:pathLst>
              </a:custGeom>
              <a:solidFill>
                <a:srgbClr val="FF0000"/>
              </a:solidFill>
              <a:ln w="9525">
                <a:noFill/>
                <a:round/>
                <a:headEnd/>
                <a:tailEnd/>
              </a:ln>
            </p:spPr>
            <p:txBody>
              <a:bodyPr/>
              <a:lstStyle/>
              <a:p>
                <a:endParaRPr lang="ja-JP" altLang="en-US"/>
              </a:p>
            </p:txBody>
          </p:sp>
          <p:sp>
            <p:nvSpPr>
              <p:cNvPr id="792" name="Freeform 1830"/>
              <p:cNvSpPr>
                <a:spLocks/>
              </p:cNvSpPr>
              <p:nvPr/>
            </p:nvSpPr>
            <p:spPr bwMode="auto">
              <a:xfrm>
                <a:off x="3496" y="2474"/>
                <a:ext cx="17" cy="21"/>
              </a:xfrm>
              <a:custGeom>
                <a:avLst/>
                <a:gdLst/>
                <a:ahLst/>
                <a:cxnLst>
                  <a:cxn ang="0">
                    <a:pos x="0" y="23"/>
                  </a:cxn>
                  <a:cxn ang="0">
                    <a:pos x="54" y="0"/>
                  </a:cxn>
                  <a:cxn ang="0">
                    <a:pos x="84" y="75"/>
                  </a:cxn>
                  <a:cxn ang="0">
                    <a:pos x="114" y="149"/>
                  </a:cxn>
                  <a:cxn ang="0">
                    <a:pos x="60" y="171"/>
                  </a:cxn>
                  <a:cxn ang="0">
                    <a:pos x="31" y="96"/>
                  </a:cxn>
                  <a:cxn ang="0">
                    <a:pos x="0" y="23"/>
                  </a:cxn>
                </a:cxnLst>
                <a:rect l="0" t="0" r="r" b="b"/>
                <a:pathLst>
                  <a:path w="114" h="171">
                    <a:moveTo>
                      <a:pt x="0" y="23"/>
                    </a:moveTo>
                    <a:lnTo>
                      <a:pt x="54" y="0"/>
                    </a:lnTo>
                    <a:lnTo>
                      <a:pt x="84" y="75"/>
                    </a:lnTo>
                    <a:lnTo>
                      <a:pt x="114" y="149"/>
                    </a:lnTo>
                    <a:lnTo>
                      <a:pt x="60" y="171"/>
                    </a:lnTo>
                    <a:lnTo>
                      <a:pt x="31" y="96"/>
                    </a:lnTo>
                    <a:lnTo>
                      <a:pt x="0" y="23"/>
                    </a:lnTo>
                    <a:close/>
                  </a:path>
                </a:pathLst>
              </a:custGeom>
              <a:solidFill>
                <a:srgbClr val="FF0000"/>
              </a:solidFill>
              <a:ln w="9525">
                <a:noFill/>
                <a:round/>
                <a:headEnd/>
                <a:tailEnd/>
              </a:ln>
            </p:spPr>
            <p:txBody>
              <a:bodyPr/>
              <a:lstStyle/>
              <a:p>
                <a:endParaRPr lang="ja-JP" altLang="en-US"/>
              </a:p>
            </p:txBody>
          </p:sp>
          <p:sp>
            <p:nvSpPr>
              <p:cNvPr id="793" name="Freeform 1831"/>
              <p:cNvSpPr>
                <a:spLocks/>
              </p:cNvSpPr>
              <p:nvPr/>
            </p:nvSpPr>
            <p:spPr bwMode="auto">
              <a:xfrm>
                <a:off x="3504" y="2473"/>
                <a:ext cx="4" cy="10"/>
              </a:xfrm>
              <a:custGeom>
                <a:avLst/>
                <a:gdLst/>
                <a:ahLst/>
                <a:cxnLst>
                  <a:cxn ang="0">
                    <a:pos x="30" y="77"/>
                  </a:cxn>
                  <a:cxn ang="0">
                    <a:pos x="0" y="2"/>
                  </a:cxn>
                  <a:cxn ang="0">
                    <a:pos x="8" y="0"/>
                  </a:cxn>
                  <a:cxn ang="0">
                    <a:pos x="30" y="77"/>
                  </a:cxn>
                </a:cxnLst>
                <a:rect l="0" t="0" r="r" b="b"/>
                <a:pathLst>
                  <a:path w="30" h="77">
                    <a:moveTo>
                      <a:pt x="30" y="77"/>
                    </a:moveTo>
                    <a:lnTo>
                      <a:pt x="0" y="2"/>
                    </a:lnTo>
                    <a:lnTo>
                      <a:pt x="8" y="0"/>
                    </a:lnTo>
                    <a:lnTo>
                      <a:pt x="30" y="77"/>
                    </a:lnTo>
                    <a:close/>
                  </a:path>
                </a:pathLst>
              </a:custGeom>
              <a:solidFill>
                <a:srgbClr val="FF0000"/>
              </a:solidFill>
              <a:ln w="9525">
                <a:noFill/>
                <a:round/>
                <a:headEnd/>
                <a:tailEnd/>
              </a:ln>
            </p:spPr>
            <p:txBody>
              <a:bodyPr/>
              <a:lstStyle/>
              <a:p>
                <a:endParaRPr lang="ja-JP" altLang="en-US"/>
              </a:p>
            </p:txBody>
          </p:sp>
          <p:sp>
            <p:nvSpPr>
              <p:cNvPr id="794" name="Freeform 1832"/>
              <p:cNvSpPr>
                <a:spLocks/>
              </p:cNvSpPr>
              <p:nvPr/>
            </p:nvSpPr>
            <p:spPr bwMode="auto">
              <a:xfrm>
                <a:off x="3505" y="2471"/>
                <a:ext cx="14" cy="22"/>
              </a:xfrm>
              <a:custGeom>
                <a:avLst/>
                <a:gdLst/>
                <a:ahLst/>
                <a:cxnLst>
                  <a:cxn ang="0">
                    <a:pos x="0" y="15"/>
                  </a:cxn>
                  <a:cxn ang="0">
                    <a:pos x="56" y="0"/>
                  </a:cxn>
                  <a:cxn ang="0">
                    <a:pos x="77" y="77"/>
                  </a:cxn>
                  <a:cxn ang="0">
                    <a:pos x="99" y="154"/>
                  </a:cxn>
                  <a:cxn ang="0">
                    <a:pos x="44" y="169"/>
                  </a:cxn>
                  <a:cxn ang="0">
                    <a:pos x="22" y="92"/>
                  </a:cxn>
                  <a:cxn ang="0">
                    <a:pos x="0" y="15"/>
                  </a:cxn>
                </a:cxnLst>
                <a:rect l="0" t="0" r="r" b="b"/>
                <a:pathLst>
                  <a:path w="99" h="169">
                    <a:moveTo>
                      <a:pt x="0" y="15"/>
                    </a:moveTo>
                    <a:lnTo>
                      <a:pt x="56" y="0"/>
                    </a:lnTo>
                    <a:lnTo>
                      <a:pt x="77" y="77"/>
                    </a:lnTo>
                    <a:lnTo>
                      <a:pt x="99" y="154"/>
                    </a:lnTo>
                    <a:lnTo>
                      <a:pt x="44" y="169"/>
                    </a:lnTo>
                    <a:lnTo>
                      <a:pt x="22" y="92"/>
                    </a:lnTo>
                    <a:lnTo>
                      <a:pt x="0" y="15"/>
                    </a:lnTo>
                    <a:close/>
                  </a:path>
                </a:pathLst>
              </a:custGeom>
              <a:solidFill>
                <a:srgbClr val="FF0000"/>
              </a:solidFill>
              <a:ln w="9525">
                <a:noFill/>
                <a:round/>
                <a:headEnd/>
                <a:tailEnd/>
              </a:ln>
            </p:spPr>
            <p:txBody>
              <a:bodyPr/>
              <a:lstStyle/>
              <a:p>
                <a:endParaRPr lang="ja-JP" altLang="en-US"/>
              </a:p>
            </p:txBody>
          </p:sp>
          <p:sp>
            <p:nvSpPr>
              <p:cNvPr id="795" name="Freeform 1833"/>
              <p:cNvSpPr>
                <a:spLocks/>
              </p:cNvSpPr>
              <p:nvPr/>
            </p:nvSpPr>
            <p:spPr bwMode="auto">
              <a:xfrm>
                <a:off x="3513" y="2471"/>
                <a:ext cx="3" cy="10"/>
              </a:xfrm>
              <a:custGeom>
                <a:avLst/>
                <a:gdLst/>
                <a:ahLst/>
                <a:cxnLst>
                  <a:cxn ang="0">
                    <a:pos x="21" y="80"/>
                  </a:cxn>
                  <a:cxn ang="0">
                    <a:pos x="0" y="3"/>
                  </a:cxn>
                  <a:cxn ang="0">
                    <a:pos x="8" y="0"/>
                  </a:cxn>
                  <a:cxn ang="0">
                    <a:pos x="21" y="80"/>
                  </a:cxn>
                </a:cxnLst>
                <a:rect l="0" t="0" r="r" b="b"/>
                <a:pathLst>
                  <a:path w="21" h="80">
                    <a:moveTo>
                      <a:pt x="21" y="80"/>
                    </a:moveTo>
                    <a:lnTo>
                      <a:pt x="0" y="3"/>
                    </a:lnTo>
                    <a:lnTo>
                      <a:pt x="8" y="0"/>
                    </a:lnTo>
                    <a:lnTo>
                      <a:pt x="21" y="80"/>
                    </a:lnTo>
                    <a:close/>
                  </a:path>
                </a:pathLst>
              </a:custGeom>
              <a:solidFill>
                <a:srgbClr val="FF0000"/>
              </a:solidFill>
              <a:ln w="9525">
                <a:noFill/>
                <a:round/>
                <a:headEnd/>
                <a:tailEnd/>
              </a:ln>
            </p:spPr>
            <p:txBody>
              <a:bodyPr/>
              <a:lstStyle/>
              <a:p>
                <a:endParaRPr lang="ja-JP" altLang="en-US"/>
              </a:p>
            </p:txBody>
          </p:sp>
          <p:sp>
            <p:nvSpPr>
              <p:cNvPr id="796" name="Freeform 1834"/>
              <p:cNvSpPr>
                <a:spLocks/>
              </p:cNvSpPr>
              <p:nvPr/>
            </p:nvSpPr>
            <p:spPr bwMode="auto">
              <a:xfrm>
                <a:off x="3514" y="2470"/>
                <a:ext cx="12" cy="21"/>
              </a:xfrm>
              <a:custGeom>
                <a:avLst/>
                <a:gdLst/>
                <a:ahLst/>
                <a:cxnLst>
                  <a:cxn ang="0">
                    <a:pos x="0" y="9"/>
                  </a:cxn>
                  <a:cxn ang="0">
                    <a:pos x="58" y="0"/>
                  </a:cxn>
                  <a:cxn ang="0">
                    <a:pos x="71" y="79"/>
                  </a:cxn>
                  <a:cxn ang="0">
                    <a:pos x="84" y="158"/>
                  </a:cxn>
                  <a:cxn ang="0">
                    <a:pos x="27" y="168"/>
                  </a:cxn>
                  <a:cxn ang="0">
                    <a:pos x="13" y="89"/>
                  </a:cxn>
                  <a:cxn ang="0">
                    <a:pos x="0" y="9"/>
                  </a:cxn>
                </a:cxnLst>
                <a:rect l="0" t="0" r="r" b="b"/>
                <a:pathLst>
                  <a:path w="84" h="168">
                    <a:moveTo>
                      <a:pt x="0" y="9"/>
                    </a:moveTo>
                    <a:lnTo>
                      <a:pt x="58" y="0"/>
                    </a:lnTo>
                    <a:lnTo>
                      <a:pt x="71" y="79"/>
                    </a:lnTo>
                    <a:lnTo>
                      <a:pt x="84" y="158"/>
                    </a:lnTo>
                    <a:lnTo>
                      <a:pt x="27" y="168"/>
                    </a:lnTo>
                    <a:lnTo>
                      <a:pt x="13" y="89"/>
                    </a:lnTo>
                    <a:lnTo>
                      <a:pt x="0" y="9"/>
                    </a:lnTo>
                    <a:close/>
                  </a:path>
                </a:pathLst>
              </a:custGeom>
              <a:solidFill>
                <a:srgbClr val="FF0000"/>
              </a:solidFill>
              <a:ln w="9525">
                <a:noFill/>
                <a:round/>
                <a:headEnd/>
                <a:tailEnd/>
              </a:ln>
            </p:spPr>
            <p:txBody>
              <a:bodyPr/>
              <a:lstStyle/>
              <a:p>
                <a:endParaRPr lang="ja-JP" altLang="en-US"/>
              </a:p>
            </p:txBody>
          </p:sp>
          <p:sp>
            <p:nvSpPr>
              <p:cNvPr id="797" name="Freeform 1835"/>
              <p:cNvSpPr>
                <a:spLocks/>
              </p:cNvSpPr>
              <p:nvPr/>
            </p:nvSpPr>
            <p:spPr bwMode="auto">
              <a:xfrm>
                <a:off x="3523" y="2470"/>
                <a:ext cx="1" cy="10"/>
              </a:xfrm>
              <a:custGeom>
                <a:avLst/>
                <a:gdLst/>
                <a:ahLst/>
                <a:cxnLst>
                  <a:cxn ang="0">
                    <a:pos x="13" y="80"/>
                  </a:cxn>
                  <a:cxn ang="0">
                    <a:pos x="0" y="1"/>
                  </a:cxn>
                  <a:cxn ang="0">
                    <a:pos x="8" y="0"/>
                  </a:cxn>
                  <a:cxn ang="0">
                    <a:pos x="13" y="80"/>
                  </a:cxn>
                </a:cxnLst>
                <a:rect l="0" t="0" r="r" b="b"/>
                <a:pathLst>
                  <a:path w="13" h="80">
                    <a:moveTo>
                      <a:pt x="13" y="80"/>
                    </a:moveTo>
                    <a:lnTo>
                      <a:pt x="0" y="1"/>
                    </a:lnTo>
                    <a:lnTo>
                      <a:pt x="8" y="0"/>
                    </a:lnTo>
                    <a:lnTo>
                      <a:pt x="13" y="80"/>
                    </a:lnTo>
                    <a:close/>
                  </a:path>
                </a:pathLst>
              </a:custGeom>
              <a:solidFill>
                <a:srgbClr val="FF0000"/>
              </a:solidFill>
              <a:ln w="9525">
                <a:noFill/>
                <a:round/>
                <a:headEnd/>
                <a:tailEnd/>
              </a:ln>
            </p:spPr>
            <p:txBody>
              <a:bodyPr/>
              <a:lstStyle/>
              <a:p>
                <a:endParaRPr lang="ja-JP" altLang="en-US"/>
              </a:p>
            </p:txBody>
          </p:sp>
          <p:sp>
            <p:nvSpPr>
              <p:cNvPr id="798" name="Freeform 1836"/>
              <p:cNvSpPr>
                <a:spLocks/>
              </p:cNvSpPr>
              <p:nvPr/>
            </p:nvSpPr>
            <p:spPr bwMode="auto">
              <a:xfrm>
                <a:off x="3524" y="2469"/>
                <a:ext cx="10" cy="21"/>
              </a:xfrm>
              <a:custGeom>
                <a:avLst/>
                <a:gdLst/>
                <a:ahLst/>
                <a:cxnLst>
                  <a:cxn ang="0">
                    <a:pos x="0" y="3"/>
                  </a:cxn>
                  <a:cxn ang="0">
                    <a:pos x="60" y="0"/>
                  </a:cxn>
                  <a:cxn ang="0">
                    <a:pos x="65" y="80"/>
                  </a:cxn>
                  <a:cxn ang="0">
                    <a:pos x="69" y="160"/>
                  </a:cxn>
                  <a:cxn ang="0">
                    <a:pos x="10" y="163"/>
                  </a:cxn>
                  <a:cxn ang="0">
                    <a:pos x="5" y="83"/>
                  </a:cxn>
                  <a:cxn ang="0">
                    <a:pos x="0" y="3"/>
                  </a:cxn>
                </a:cxnLst>
                <a:rect l="0" t="0" r="r" b="b"/>
                <a:pathLst>
                  <a:path w="69" h="163">
                    <a:moveTo>
                      <a:pt x="0" y="3"/>
                    </a:moveTo>
                    <a:lnTo>
                      <a:pt x="60" y="0"/>
                    </a:lnTo>
                    <a:lnTo>
                      <a:pt x="65" y="80"/>
                    </a:lnTo>
                    <a:lnTo>
                      <a:pt x="69" y="160"/>
                    </a:lnTo>
                    <a:lnTo>
                      <a:pt x="10" y="163"/>
                    </a:lnTo>
                    <a:lnTo>
                      <a:pt x="5" y="83"/>
                    </a:lnTo>
                    <a:lnTo>
                      <a:pt x="0" y="3"/>
                    </a:lnTo>
                    <a:close/>
                  </a:path>
                </a:pathLst>
              </a:custGeom>
              <a:solidFill>
                <a:srgbClr val="FF0000"/>
              </a:solidFill>
              <a:ln w="9525">
                <a:noFill/>
                <a:round/>
                <a:headEnd/>
                <a:tailEnd/>
              </a:ln>
            </p:spPr>
            <p:txBody>
              <a:bodyPr/>
              <a:lstStyle/>
              <a:p>
                <a:endParaRPr lang="ja-JP" altLang="en-US"/>
              </a:p>
            </p:txBody>
          </p:sp>
          <p:sp>
            <p:nvSpPr>
              <p:cNvPr id="799" name="Freeform 1837"/>
              <p:cNvSpPr>
                <a:spLocks/>
              </p:cNvSpPr>
              <p:nvPr/>
            </p:nvSpPr>
            <p:spPr bwMode="auto">
              <a:xfrm>
                <a:off x="3532" y="2469"/>
                <a:ext cx="2" cy="10"/>
              </a:xfrm>
              <a:custGeom>
                <a:avLst/>
                <a:gdLst/>
                <a:ahLst/>
                <a:cxnLst>
                  <a:cxn ang="0">
                    <a:pos x="5" y="80"/>
                  </a:cxn>
                  <a:cxn ang="0">
                    <a:pos x="0" y="0"/>
                  </a:cxn>
                  <a:cxn ang="0">
                    <a:pos x="9" y="0"/>
                  </a:cxn>
                  <a:cxn ang="0">
                    <a:pos x="5" y="80"/>
                  </a:cxn>
                </a:cxnLst>
                <a:rect l="0" t="0" r="r" b="b"/>
                <a:pathLst>
                  <a:path w="9" h="80">
                    <a:moveTo>
                      <a:pt x="5" y="80"/>
                    </a:moveTo>
                    <a:lnTo>
                      <a:pt x="0" y="0"/>
                    </a:lnTo>
                    <a:lnTo>
                      <a:pt x="9" y="0"/>
                    </a:lnTo>
                    <a:lnTo>
                      <a:pt x="5" y="80"/>
                    </a:lnTo>
                    <a:close/>
                  </a:path>
                </a:pathLst>
              </a:custGeom>
              <a:solidFill>
                <a:srgbClr val="FF0000"/>
              </a:solidFill>
              <a:ln w="9525">
                <a:noFill/>
                <a:round/>
                <a:headEnd/>
                <a:tailEnd/>
              </a:ln>
            </p:spPr>
            <p:txBody>
              <a:bodyPr/>
              <a:lstStyle/>
              <a:p>
                <a:endParaRPr lang="ja-JP" altLang="en-US"/>
              </a:p>
            </p:txBody>
          </p:sp>
          <p:sp>
            <p:nvSpPr>
              <p:cNvPr id="800" name="Freeform 1838"/>
              <p:cNvSpPr>
                <a:spLocks/>
              </p:cNvSpPr>
              <p:nvPr/>
            </p:nvSpPr>
            <p:spPr bwMode="auto">
              <a:xfrm>
                <a:off x="3532" y="2469"/>
                <a:ext cx="10" cy="21"/>
              </a:xfrm>
              <a:custGeom>
                <a:avLst/>
                <a:gdLst/>
                <a:ahLst/>
                <a:cxnLst>
                  <a:cxn ang="0">
                    <a:pos x="9" y="0"/>
                  </a:cxn>
                  <a:cxn ang="0">
                    <a:pos x="69" y="3"/>
                  </a:cxn>
                  <a:cxn ang="0">
                    <a:pos x="63" y="83"/>
                  </a:cxn>
                  <a:cxn ang="0">
                    <a:pos x="59" y="163"/>
                  </a:cxn>
                  <a:cxn ang="0">
                    <a:pos x="0" y="160"/>
                  </a:cxn>
                  <a:cxn ang="0">
                    <a:pos x="5" y="80"/>
                  </a:cxn>
                  <a:cxn ang="0">
                    <a:pos x="9" y="0"/>
                  </a:cxn>
                </a:cxnLst>
                <a:rect l="0" t="0" r="r" b="b"/>
                <a:pathLst>
                  <a:path w="69" h="163">
                    <a:moveTo>
                      <a:pt x="9" y="0"/>
                    </a:moveTo>
                    <a:lnTo>
                      <a:pt x="69" y="3"/>
                    </a:lnTo>
                    <a:lnTo>
                      <a:pt x="63" y="83"/>
                    </a:lnTo>
                    <a:lnTo>
                      <a:pt x="59" y="163"/>
                    </a:lnTo>
                    <a:lnTo>
                      <a:pt x="0" y="160"/>
                    </a:lnTo>
                    <a:lnTo>
                      <a:pt x="5" y="80"/>
                    </a:lnTo>
                    <a:lnTo>
                      <a:pt x="9" y="0"/>
                    </a:lnTo>
                    <a:close/>
                  </a:path>
                </a:pathLst>
              </a:custGeom>
              <a:solidFill>
                <a:srgbClr val="FF0000"/>
              </a:solidFill>
              <a:ln w="9525">
                <a:noFill/>
                <a:round/>
                <a:headEnd/>
                <a:tailEnd/>
              </a:ln>
            </p:spPr>
            <p:txBody>
              <a:bodyPr/>
              <a:lstStyle/>
              <a:p>
                <a:endParaRPr lang="ja-JP" altLang="en-US"/>
              </a:p>
            </p:txBody>
          </p:sp>
          <p:sp>
            <p:nvSpPr>
              <p:cNvPr id="801" name="Freeform 1839"/>
              <p:cNvSpPr>
                <a:spLocks/>
              </p:cNvSpPr>
              <p:nvPr/>
            </p:nvSpPr>
            <p:spPr bwMode="auto">
              <a:xfrm>
                <a:off x="3541" y="2470"/>
                <a:ext cx="2" cy="10"/>
              </a:xfrm>
              <a:custGeom>
                <a:avLst/>
                <a:gdLst/>
                <a:ahLst/>
                <a:cxnLst>
                  <a:cxn ang="0">
                    <a:pos x="0" y="80"/>
                  </a:cxn>
                  <a:cxn ang="0">
                    <a:pos x="6" y="0"/>
                  </a:cxn>
                  <a:cxn ang="0">
                    <a:pos x="14" y="1"/>
                  </a:cxn>
                  <a:cxn ang="0">
                    <a:pos x="0" y="80"/>
                  </a:cxn>
                </a:cxnLst>
                <a:rect l="0" t="0" r="r" b="b"/>
                <a:pathLst>
                  <a:path w="14" h="80">
                    <a:moveTo>
                      <a:pt x="0" y="80"/>
                    </a:moveTo>
                    <a:lnTo>
                      <a:pt x="6" y="0"/>
                    </a:lnTo>
                    <a:lnTo>
                      <a:pt x="14" y="1"/>
                    </a:lnTo>
                    <a:lnTo>
                      <a:pt x="0" y="80"/>
                    </a:lnTo>
                    <a:close/>
                  </a:path>
                </a:pathLst>
              </a:custGeom>
              <a:solidFill>
                <a:srgbClr val="FF0000"/>
              </a:solidFill>
              <a:ln w="9525">
                <a:noFill/>
                <a:round/>
                <a:headEnd/>
                <a:tailEnd/>
              </a:ln>
            </p:spPr>
            <p:txBody>
              <a:bodyPr/>
              <a:lstStyle/>
              <a:p>
                <a:endParaRPr lang="ja-JP" altLang="en-US"/>
              </a:p>
            </p:txBody>
          </p:sp>
          <p:sp>
            <p:nvSpPr>
              <p:cNvPr id="802" name="Freeform 1840"/>
              <p:cNvSpPr>
                <a:spLocks/>
              </p:cNvSpPr>
              <p:nvPr/>
            </p:nvSpPr>
            <p:spPr bwMode="auto">
              <a:xfrm>
                <a:off x="3540" y="2470"/>
                <a:ext cx="12" cy="21"/>
              </a:xfrm>
              <a:custGeom>
                <a:avLst/>
                <a:gdLst/>
                <a:ahLst/>
                <a:cxnLst>
                  <a:cxn ang="0">
                    <a:pos x="26" y="0"/>
                  </a:cxn>
                  <a:cxn ang="0">
                    <a:pos x="84" y="9"/>
                  </a:cxn>
                  <a:cxn ang="0">
                    <a:pos x="71" y="89"/>
                  </a:cxn>
                  <a:cxn ang="0">
                    <a:pos x="57" y="168"/>
                  </a:cxn>
                  <a:cxn ang="0">
                    <a:pos x="0" y="158"/>
                  </a:cxn>
                  <a:cxn ang="0">
                    <a:pos x="12" y="79"/>
                  </a:cxn>
                  <a:cxn ang="0">
                    <a:pos x="26" y="0"/>
                  </a:cxn>
                </a:cxnLst>
                <a:rect l="0" t="0" r="r" b="b"/>
                <a:pathLst>
                  <a:path w="84" h="168">
                    <a:moveTo>
                      <a:pt x="26" y="0"/>
                    </a:moveTo>
                    <a:lnTo>
                      <a:pt x="84" y="9"/>
                    </a:lnTo>
                    <a:lnTo>
                      <a:pt x="71" y="89"/>
                    </a:lnTo>
                    <a:lnTo>
                      <a:pt x="57" y="168"/>
                    </a:lnTo>
                    <a:lnTo>
                      <a:pt x="0" y="158"/>
                    </a:lnTo>
                    <a:lnTo>
                      <a:pt x="12" y="79"/>
                    </a:lnTo>
                    <a:lnTo>
                      <a:pt x="26" y="0"/>
                    </a:lnTo>
                    <a:close/>
                  </a:path>
                </a:pathLst>
              </a:custGeom>
              <a:solidFill>
                <a:srgbClr val="FF0000"/>
              </a:solidFill>
              <a:ln w="9525">
                <a:noFill/>
                <a:round/>
                <a:headEnd/>
                <a:tailEnd/>
              </a:ln>
            </p:spPr>
            <p:txBody>
              <a:bodyPr/>
              <a:lstStyle/>
              <a:p>
                <a:endParaRPr lang="ja-JP" altLang="en-US"/>
              </a:p>
            </p:txBody>
          </p:sp>
          <p:sp>
            <p:nvSpPr>
              <p:cNvPr id="803" name="Freeform 1841"/>
              <p:cNvSpPr>
                <a:spLocks/>
              </p:cNvSpPr>
              <p:nvPr/>
            </p:nvSpPr>
            <p:spPr bwMode="auto">
              <a:xfrm>
                <a:off x="3550" y="2471"/>
                <a:ext cx="3" cy="10"/>
              </a:xfrm>
              <a:custGeom>
                <a:avLst/>
                <a:gdLst/>
                <a:ahLst/>
                <a:cxnLst>
                  <a:cxn ang="0">
                    <a:pos x="0" y="80"/>
                  </a:cxn>
                  <a:cxn ang="0">
                    <a:pos x="13" y="0"/>
                  </a:cxn>
                  <a:cxn ang="0">
                    <a:pos x="21" y="3"/>
                  </a:cxn>
                  <a:cxn ang="0">
                    <a:pos x="0" y="80"/>
                  </a:cxn>
                </a:cxnLst>
                <a:rect l="0" t="0" r="r" b="b"/>
                <a:pathLst>
                  <a:path w="21" h="80">
                    <a:moveTo>
                      <a:pt x="0" y="80"/>
                    </a:moveTo>
                    <a:lnTo>
                      <a:pt x="13" y="0"/>
                    </a:lnTo>
                    <a:lnTo>
                      <a:pt x="21" y="3"/>
                    </a:lnTo>
                    <a:lnTo>
                      <a:pt x="0" y="80"/>
                    </a:lnTo>
                    <a:close/>
                  </a:path>
                </a:pathLst>
              </a:custGeom>
              <a:solidFill>
                <a:srgbClr val="FF0000"/>
              </a:solidFill>
              <a:ln w="9525">
                <a:noFill/>
                <a:round/>
                <a:headEnd/>
                <a:tailEnd/>
              </a:ln>
            </p:spPr>
            <p:txBody>
              <a:bodyPr/>
              <a:lstStyle/>
              <a:p>
                <a:endParaRPr lang="ja-JP" altLang="en-US"/>
              </a:p>
            </p:txBody>
          </p:sp>
          <p:sp>
            <p:nvSpPr>
              <p:cNvPr id="804" name="Freeform 1842"/>
              <p:cNvSpPr>
                <a:spLocks/>
              </p:cNvSpPr>
              <p:nvPr/>
            </p:nvSpPr>
            <p:spPr bwMode="auto">
              <a:xfrm>
                <a:off x="3547" y="2471"/>
                <a:ext cx="14" cy="22"/>
              </a:xfrm>
              <a:custGeom>
                <a:avLst/>
                <a:gdLst/>
                <a:ahLst/>
                <a:cxnLst>
                  <a:cxn ang="0">
                    <a:pos x="43" y="0"/>
                  </a:cxn>
                  <a:cxn ang="0">
                    <a:pos x="99" y="15"/>
                  </a:cxn>
                  <a:cxn ang="0">
                    <a:pos x="77" y="92"/>
                  </a:cxn>
                  <a:cxn ang="0">
                    <a:pos x="55" y="169"/>
                  </a:cxn>
                  <a:cxn ang="0">
                    <a:pos x="0" y="154"/>
                  </a:cxn>
                  <a:cxn ang="0">
                    <a:pos x="22" y="77"/>
                  </a:cxn>
                  <a:cxn ang="0">
                    <a:pos x="43" y="0"/>
                  </a:cxn>
                </a:cxnLst>
                <a:rect l="0" t="0" r="r" b="b"/>
                <a:pathLst>
                  <a:path w="99" h="169">
                    <a:moveTo>
                      <a:pt x="43" y="0"/>
                    </a:moveTo>
                    <a:lnTo>
                      <a:pt x="99" y="15"/>
                    </a:lnTo>
                    <a:lnTo>
                      <a:pt x="77" y="92"/>
                    </a:lnTo>
                    <a:lnTo>
                      <a:pt x="55" y="169"/>
                    </a:lnTo>
                    <a:lnTo>
                      <a:pt x="0" y="154"/>
                    </a:lnTo>
                    <a:lnTo>
                      <a:pt x="22" y="77"/>
                    </a:lnTo>
                    <a:lnTo>
                      <a:pt x="43" y="0"/>
                    </a:lnTo>
                    <a:close/>
                  </a:path>
                </a:pathLst>
              </a:custGeom>
              <a:solidFill>
                <a:srgbClr val="FF0000"/>
              </a:solidFill>
              <a:ln w="9525">
                <a:noFill/>
                <a:round/>
                <a:headEnd/>
                <a:tailEnd/>
              </a:ln>
            </p:spPr>
            <p:txBody>
              <a:bodyPr/>
              <a:lstStyle/>
              <a:p>
                <a:endParaRPr lang="ja-JP" altLang="en-US"/>
              </a:p>
            </p:txBody>
          </p:sp>
          <p:sp>
            <p:nvSpPr>
              <p:cNvPr id="805" name="Freeform 1843"/>
              <p:cNvSpPr>
                <a:spLocks/>
              </p:cNvSpPr>
              <p:nvPr/>
            </p:nvSpPr>
            <p:spPr bwMode="auto">
              <a:xfrm>
                <a:off x="3558" y="2473"/>
                <a:ext cx="4" cy="10"/>
              </a:xfrm>
              <a:custGeom>
                <a:avLst/>
                <a:gdLst/>
                <a:ahLst/>
                <a:cxnLst>
                  <a:cxn ang="0">
                    <a:pos x="0" y="77"/>
                  </a:cxn>
                  <a:cxn ang="0">
                    <a:pos x="22" y="0"/>
                  </a:cxn>
                  <a:cxn ang="0">
                    <a:pos x="30" y="2"/>
                  </a:cxn>
                  <a:cxn ang="0">
                    <a:pos x="0" y="77"/>
                  </a:cxn>
                </a:cxnLst>
                <a:rect l="0" t="0" r="r" b="b"/>
                <a:pathLst>
                  <a:path w="30" h="77">
                    <a:moveTo>
                      <a:pt x="0" y="77"/>
                    </a:moveTo>
                    <a:lnTo>
                      <a:pt x="22" y="0"/>
                    </a:lnTo>
                    <a:lnTo>
                      <a:pt x="30" y="2"/>
                    </a:lnTo>
                    <a:lnTo>
                      <a:pt x="0" y="77"/>
                    </a:lnTo>
                    <a:close/>
                  </a:path>
                </a:pathLst>
              </a:custGeom>
              <a:solidFill>
                <a:srgbClr val="FF0000"/>
              </a:solidFill>
              <a:ln w="9525">
                <a:noFill/>
                <a:round/>
                <a:headEnd/>
                <a:tailEnd/>
              </a:ln>
            </p:spPr>
            <p:txBody>
              <a:bodyPr/>
              <a:lstStyle/>
              <a:p>
                <a:endParaRPr lang="ja-JP" altLang="en-US"/>
              </a:p>
            </p:txBody>
          </p:sp>
          <p:sp>
            <p:nvSpPr>
              <p:cNvPr id="806" name="Freeform 1844"/>
              <p:cNvSpPr>
                <a:spLocks/>
              </p:cNvSpPr>
              <p:nvPr/>
            </p:nvSpPr>
            <p:spPr bwMode="auto">
              <a:xfrm>
                <a:off x="3553" y="2474"/>
                <a:ext cx="17" cy="21"/>
              </a:xfrm>
              <a:custGeom>
                <a:avLst/>
                <a:gdLst/>
                <a:ahLst/>
                <a:cxnLst>
                  <a:cxn ang="0">
                    <a:pos x="60" y="0"/>
                  </a:cxn>
                  <a:cxn ang="0">
                    <a:pos x="114" y="23"/>
                  </a:cxn>
                  <a:cxn ang="0">
                    <a:pos x="83" y="96"/>
                  </a:cxn>
                  <a:cxn ang="0">
                    <a:pos x="53" y="171"/>
                  </a:cxn>
                  <a:cxn ang="0">
                    <a:pos x="0" y="149"/>
                  </a:cxn>
                  <a:cxn ang="0">
                    <a:pos x="30" y="75"/>
                  </a:cxn>
                  <a:cxn ang="0">
                    <a:pos x="60" y="0"/>
                  </a:cxn>
                </a:cxnLst>
                <a:rect l="0" t="0" r="r" b="b"/>
                <a:pathLst>
                  <a:path w="114" h="171">
                    <a:moveTo>
                      <a:pt x="60" y="0"/>
                    </a:moveTo>
                    <a:lnTo>
                      <a:pt x="114" y="23"/>
                    </a:lnTo>
                    <a:lnTo>
                      <a:pt x="83" y="96"/>
                    </a:lnTo>
                    <a:lnTo>
                      <a:pt x="53" y="171"/>
                    </a:lnTo>
                    <a:lnTo>
                      <a:pt x="0" y="149"/>
                    </a:lnTo>
                    <a:lnTo>
                      <a:pt x="30" y="75"/>
                    </a:lnTo>
                    <a:lnTo>
                      <a:pt x="60" y="0"/>
                    </a:lnTo>
                    <a:close/>
                  </a:path>
                </a:pathLst>
              </a:custGeom>
              <a:solidFill>
                <a:srgbClr val="FF0000"/>
              </a:solidFill>
              <a:ln w="9525">
                <a:noFill/>
                <a:round/>
                <a:headEnd/>
                <a:tailEnd/>
              </a:ln>
            </p:spPr>
            <p:txBody>
              <a:bodyPr/>
              <a:lstStyle/>
              <a:p>
                <a:endParaRPr lang="ja-JP" altLang="en-US"/>
              </a:p>
            </p:txBody>
          </p:sp>
          <p:sp>
            <p:nvSpPr>
              <p:cNvPr id="807" name="Freeform 1845"/>
              <p:cNvSpPr>
                <a:spLocks/>
              </p:cNvSpPr>
              <p:nvPr/>
            </p:nvSpPr>
            <p:spPr bwMode="auto">
              <a:xfrm>
                <a:off x="3565" y="2476"/>
                <a:ext cx="6" cy="10"/>
              </a:xfrm>
              <a:custGeom>
                <a:avLst/>
                <a:gdLst/>
                <a:ahLst/>
                <a:cxnLst>
                  <a:cxn ang="0">
                    <a:pos x="0" y="73"/>
                  </a:cxn>
                  <a:cxn ang="0">
                    <a:pos x="31" y="0"/>
                  </a:cxn>
                  <a:cxn ang="0">
                    <a:pos x="38" y="3"/>
                  </a:cxn>
                  <a:cxn ang="0">
                    <a:pos x="0" y="73"/>
                  </a:cxn>
                </a:cxnLst>
                <a:rect l="0" t="0" r="r" b="b"/>
                <a:pathLst>
                  <a:path w="38" h="73">
                    <a:moveTo>
                      <a:pt x="0" y="73"/>
                    </a:moveTo>
                    <a:lnTo>
                      <a:pt x="31" y="0"/>
                    </a:lnTo>
                    <a:lnTo>
                      <a:pt x="38" y="3"/>
                    </a:lnTo>
                    <a:lnTo>
                      <a:pt x="0" y="73"/>
                    </a:lnTo>
                    <a:close/>
                  </a:path>
                </a:pathLst>
              </a:custGeom>
              <a:solidFill>
                <a:srgbClr val="FF0000"/>
              </a:solidFill>
              <a:ln w="9525">
                <a:noFill/>
                <a:round/>
                <a:headEnd/>
                <a:tailEnd/>
              </a:ln>
            </p:spPr>
            <p:txBody>
              <a:bodyPr/>
              <a:lstStyle/>
              <a:p>
                <a:endParaRPr lang="ja-JP" altLang="en-US"/>
              </a:p>
            </p:txBody>
          </p:sp>
          <p:sp>
            <p:nvSpPr>
              <p:cNvPr id="808" name="Freeform 1846"/>
              <p:cNvSpPr>
                <a:spLocks/>
              </p:cNvSpPr>
              <p:nvPr/>
            </p:nvSpPr>
            <p:spPr bwMode="auto">
              <a:xfrm>
                <a:off x="3560" y="2477"/>
                <a:ext cx="18" cy="21"/>
              </a:xfrm>
              <a:custGeom>
                <a:avLst/>
                <a:gdLst/>
                <a:ahLst/>
                <a:cxnLst>
                  <a:cxn ang="0">
                    <a:pos x="75" y="0"/>
                  </a:cxn>
                  <a:cxn ang="0">
                    <a:pos x="126" y="26"/>
                  </a:cxn>
                  <a:cxn ang="0">
                    <a:pos x="88" y="97"/>
                  </a:cxn>
                  <a:cxn ang="0">
                    <a:pos x="50" y="169"/>
                  </a:cxn>
                  <a:cxn ang="0">
                    <a:pos x="0" y="141"/>
                  </a:cxn>
                  <a:cxn ang="0">
                    <a:pos x="37" y="70"/>
                  </a:cxn>
                  <a:cxn ang="0">
                    <a:pos x="75" y="0"/>
                  </a:cxn>
                </a:cxnLst>
                <a:rect l="0" t="0" r="r" b="b"/>
                <a:pathLst>
                  <a:path w="126" h="169">
                    <a:moveTo>
                      <a:pt x="75" y="0"/>
                    </a:moveTo>
                    <a:lnTo>
                      <a:pt x="126" y="26"/>
                    </a:lnTo>
                    <a:lnTo>
                      <a:pt x="88" y="97"/>
                    </a:lnTo>
                    <a:lnTo>
                      <a:pt x="50" y="169"/>
                    </a:lnTo>
                    <a:lnTo>
                      <a:pt x="0" y="141"/>
                    </a:lnTo>
                    <a:lnTo>
                      <a:pt x="37" y="70"/>
                    </a:lnTo>
                    <a:lnTo>
                      <a:pt x="75" y="0"/>
                    </a:lnTo>
                    <a:close/>
                  </a:path>
                </a:pathLst>
              </a:custGeom>
              <a:solidFill>
                <a:srgbClr val="FF0000"/>
              </a:solidFill>
              <a:ln w="9525">
                <a:noFill/>
                <a:round/>
                <a:headEnd/>
                <a:tailEnd/>
              </a:ln>
            </p:spPr>
            <p:txBody>
              <a:bodyPr/>
              <a:lstStyle/>
              <a:p>
                <a:endParaRPr lang="ja-JP" altLang="en-US"/>
              </a:p>
            </p:txBody>
          </p:sp>
          <p:sp>
            <p:nvSpPr>
              <p:cNvPr id="809" name="Freeform 1847"/>
              <p:cNvSpPr>
                <a:spLocks/>
              </p:cNvSpPr>
              <p:nvPr/>
            </p:nvSpPr>
            <p:spPr bwMode="auto">
              <a:xfrm>
                <a:off x="3572" y="2480"/>
                <a:ext cx="7" cy="9"/>
              </a:xfrm>
              <a:custGeom>
                <a:avLst/>
                <a:gdLst/>
                <a:ahLst/>
                <a:cxnLst>
                  <a:cxn ang="0">
                    <a:pos x="0" y="71"/>
                  </a:cxn>
                  <a:cxn ang="0">
                    <a:pos x="38" y="0"/>
                  </a:cxn>
                  <a:cxn ang="0">
                    <a:pos x="45" y="4"/>
                  </a:cxn>
                  <a:cxn ang="0">
                    <a:pos x="0" y="71"/>
                  </a:cxn>
                </a:cxnLst>
                <a:rect l="0" t="0" r="r" b="b"/>
                <a:pathLst>
                  <a:path w="45" h="71">
                    <a:moveTo>
                      <a:pt x="0" y="71"/>
                    </a:moveTo>
                    <a:lnTo>
                      <a:pt x="38" y="0"/>
                    </a:lnTo>
                    <a:lnTo>
                      <a:pt x="45" y="4"/>
                    </a:lnTo>
                    <a:lnTo>
                      <a:pt x="0" y="71"/>
                    </a:lnTo>
                    <a:close/>
                  </a:path>
                </a:pathLst>
              </a:custGeom>
              <a:solidFill>
                <a:srgbClr val="FF0000"/>
              </a:solidFill>
              <a:ln w="9525">
                <a:noFill/>
                <a:round/>
                <a:headEnd/>
                <a:tailEnd/>
              </a:ln>
            </p:spPr>
            <p:txBody>
              <a:bodyPr/>
              <a:lstStyle/>
              <a:p>
                <a:endParaRPr lang="ja-JP" altLang="en-US"/>
              </a:p>
            </p:txBody>
          </p:sp>
          <p:sp>
            <p:nvSpPr>
              <p:cNvPr id="810" name="Freeform 1848"/>
              <p:cNvSpPr>
                <a:spLocks/>
              </p:cNvSpPr>
              <p:nvPr/>
            </p:nvSpPr>
            <p:spPr bwMode="auto">
              <a:xfrm>
                <a:off x="3566" y="2481"/>
                <a:ext cx="20" cy="20"/>
              </a:xfrm>
              <a:custGeom>
                <a:avLst/>
                <a:gdLst/>
                <a:ahLst/>
                <a:cxnLst>
                  <a:cxn ang="0">
                    <a:pos x="89" y="0"/>
                  </a:cxn>
                  <a:cxn ang="0">
                    <a:pos x="137" y="32"/>
                  </a:cxn>
                  <a:cxn ang="0">
                    <a:pos x="92" y="99"/>
                  </a:cxn>
                  <a:cxn ang="0">
                    <a:pos x="47" y="166"/>
                  </a:cxn>
                  <a:cxn ang="0">
                    <a:pos x="0" y="134"/>
                  </a:cxn>
                  <a:cxn ang="0">
                    <a:pos x="44" y="67"/>
                  </a:cxn>
                  <a:cxn ang="0">
                    <a:pos x="89" y="0"/>
                  </a:cxn>
                </a:cxnLst>
                <a:rect l="0" t="0" r="r" b="b"/>
                <a:pathLst>
                  <a:path w="137" h="166">
                    <a:moveTo>
                      <a:pt x="89" y="0"/>
                    </a:moveTo>
                    <a:lnTo>
                      <a:pt x="137" y="32"/>
                    </a:lnTo>
                    <a:lnTo>
                      <a:pt x="92" y="99"/>
                    </a:lnTo>
                    <a:lnTo>
                      <a:pt x="47" y="166"/>
                    </a:lnTo>
                    <a:lnTo>
                      <a:pt x="0" y="134"/>
                    </a:lnTo>
                    <a:lnTo>
                      <a:pt x="44" y="67"/>
                    </a:lnTo>
                    <a:lnTo>
                      <a:pt x="89" y="0"/>
                    </a:lnTo>
                    <a:close/>
                  </a:path>
                </a:pathLst>
              </a:custGeom>
              <a:solidFill>
                <a:srgbClr val="FF0000"/>
              </a:solidFill>
              <a:ln w="9525">
                <a:noFill/>
                <a:round/>
                <a:headEnd/>
                <a:tailEnd/>
              </a:ln>
            </p:spPr>
            <p:txBody>
              <a:bodyPr/>
              <a:lstStyle/>
              <a:p>
                <a:endParaRPr lang="ja-JP" altLang="en-US"/>
              </a:p>
            </p:txBody>
          </p:sp>
          <p:sp>
            <p:nvSpPr>
              <p:cNvPr id="811" name="Freeform 1849"/>
              <p:cNvSpPr>
                <a:spLocks/>
              </p:cNvSpPr>
              <p:nvPr/>
            </p:nvSpPr>
            <p:spPr bwMode="auto">
              <a:xfrm>
                <a:off x="3579" y="2485"/>
                <a:ext cx="8" cy="8"/>
              </a:xfrm>
              <a:custGeom>
                <a:avLst/>
                <a:gdLst/>
                <a:ahLst/>
                <a:cxnLst>
                  <a:cxn ang="0">
                    <a:pos x="0" y="67"/>
                  </a:cxn>
                  <a:cxn ang="0">
                    <a:pos x="45" y="0"/>
                  </a:cxn>
                  <a:cxn ang="0">
                    <a:pos x="51" y="5"/>
                  </a:cxn>
                  <a:cxn ang="0">
                    <a:pos x="0" y="67"/>
                  </a:cxn>
                </a:cxnLst>
                <a:rect l="0" t="0" r="r" b="b"/>
                <a:pathLst>
                  <a:path w="51" h="67">
                    <a:moveTo>
                      <a:pt x="0" y="67"/>
                    </a:moveTo>
                    <a:lnTo>
                      <a:pt x="45" y="0"/>
                    </a:lnTo>
                    <a:lnTo>
                      <a:pt x="51" y="5"/>
                    </a:lnTo>
                    <a:lnTo>
                      <a:pt x="0" y="67"/>
                    </a:lnTo>
                    <a:close/>
                  </a:path>
                </a:pathLst>
              </a:custGeom>
              <a:solidFill>
                <a:srgbClr val="FF0000"/>
              </a:solidFill>
              <a:ln w="9525">
                <a:noFill/>
                <a:round/>
                <a:headEnd/>
                <a:tailEnd/>
              </a:ln>
            </p:spPr>
            <p:txBody>
              <a:bodyPr/>
              <a:lstStyle/>
              <a:p>
                <a:endParaRPr lang="ja-JP" altLang="en-US"/>
              </a:p>
            </p:txBody>
          </p:sp>
          <p:sp>
            <p:nvSpPr>
              <p:cNvPr id="812" name="Freeform 1850"/>
              <p:cNvSpPr>
                <a:spLocks/>
              </p:cNvSpPr>
              <p:nvPr/>
            </p:nvSpPr>
            <p:spPr bwMode="auto">
              <a:xfrm>
                <a:off x="3572" y="2485"/>
                <a:ext cx="21" cy="20"/>
              </a:xfrm>
              <a:custGeom>
                <a:avLst/>
                <a:gdLst/>
                <a:ahLst/>
                <a:cxnLst>
                  <a:cxn ang="0">
                    <a:pos x="102" y="0"/>
                  </a:cxn>
                  <a:cxn ang="0">
                    <a:pos x="147" y="36"/>
                  </a:cxn>
                  <a:cxn ang="0">
                    <a:pos x="96" y="98"/>
                  </a:cxn>
                  <a:cxn ang="0">
                    <a:pos x="45" y="161"/>
                  </a:cxn>
                  <a:cxn ang="0">
                    <a:pos x="0" y="124"/>
                  </a:cxn>
                  <a:cxn ang="0">
                    <a:pos x="51" y="62"/>
                  </a:cxn>
                  <a:cxn ang="0">
                    <a:pos x="102" y="0"/>
                  </a:cxn>
                </a:cxnLst>
                <a:rect l="0" t="0" r="r" b="b"/>
                <a:pathLst>
                  <a:path w="147" h="161">
                    <a:moveTo>
                      <a:pt x="102" y="0"/>
                    </a:moveTo>
                    <a:lnTo>
                      <a:pt x="147" y="36"/>
                    </a:lnTo>
                    <a:lnTo>
                      <a:pt x="96" y="98"/>
                    </a:lnTo>
                    <a:lnTo>
                      <a:pt x="45" y="161"/>
                    </a:lnTo>
                    <a:lnTo>
                      <a:pt x="0" y="124"/>
                    </a:lnTo>
                    <a:lnTo>
                      <a:pt x="51" y="62"/>
                    </a:lnTo>
                    <a:lnTo>
                      <a:pt x="102" y="0"/>
                    </a:lnTo>
                    <a:close/>
                  </a:path>
                </a:pathLst>
              </a:custGeom>
              <a:solidFill>
                <a:srgbClr val="FF0000"/>
              </a:solidFill>
              <a:ln w="9525">
                <a:noFill/>
                <a:round/>
                <a:headEnd/>
                <a:tailEnd/>
              </a:ln>
            </p:spPr>
            <p:txBody>
              <a:bodyPr/>
              <a:lstStyle/>
              <a:p>
                <a:endParaRPr lang="ja-JP" altLang="en-US"/>
              </a:p>
            </p:txBody>
          </p:sp>
          <p:sp>
            <p:nvSpPr>
              <p:cNvPr id="813" name="Freeform 1851"/>
              <p:cNvSpPr>
                <a:spLocks/>
              </p:cNvSpPr>
              <p:nvPr/>
            </p:nvSpPr>
            <p:spPr bwMode="auto">
              <a:xfrm>
                <a:off x="3586" y="2490"/>
                <a:ext cx="8" cy="8"/>
              </a:xfrm>
              <a:custGeom>
                <a:avLst/>
                <a:gdLst/>
                <a:ahLst/>
                <a:cxnLst>
                  <a:cxn ang="0">
                    <a:pos x="0" y="62"/>
                  </a:cxn>
                  <a:cxn ang="0">
                    <a:pos x="51" y="0"/>
                  </a:cxn>
                  <a:cxn ang="0">
                    <a:pos x="57" y="5"/>
                  </a:cxn>
                  <a:cxn ang="0">
                    <a:pos x="0" y="62"/>
                  </a:cxn>
                </a:cxnLst>
                <a:rect l="0" t="0" r="r" b="b"/>
                <a:pathLst>
                  <a:path w="57" h="62">
                    <a:moveTo>
                      <a:pt x="0" y="62"/>
                    </a:moveTo>
                    <a:lnTo>
                      <a:pt x="51" y="0"/>
                    </a:lnTo>
                    <a:lnTo>
                      <a:pt x="57" y="5"/>
                    </a:lnTo>
                    <a:lnTo>
                      <a:pt x="0" y="62"/>
                    </a:lnTo>
                    <a:close/>
                  </a:path>
                </a:pathLst>
              </a:custGeom>
              <a:solidFill>
                <a:srgbClr val="FF0000"/>
              </a:solidFill>
              <a:ln w="9525">
                <a:noFill/>
                <a:round/>
                <a:headEnd/>
                <a:tailEnd/>
              </a:ln>
            </p:spPr>
            <p:txBody>
              <a:bodyPr/>
              <a:lstStyle/>
              <a:p>
                <a:endParaRPr lang="ja-JP" altLang="en-US"/>
              </a:p>
            </p:txBody>
          </p:sp>
          <p:sp>
            <p:nvSpPr>
              <p:cNvPr id="814" name="Freeform 1852"/>
              <p:cNvSpPr>
                <a:spLocks/>
              </p:cNvSpPr>
              <p:nvPr/>
            </p:nvSpPr>
            <p:spPr bwMode="auto">
              <a:xfrm>
                <a:off x="3577" y="2490"/>
                <a:ext cx="23" cy="20"/>
              </a:xfrm>
              <a:custGeom>
                <a:avLst/>
                <a:gdLst/>
                <a:ahLst/>
                <a:cxnLst>
                  <a:cxn ang="0">
                    <a:pos x="115" y="0"/>
                  </a:cxn>
                  <a:cxn ang="0">
                    <a:pos x="156" y="42"/>
                  </a:cxn>
                  <a:cxn ang="0">
                    <a:pos x="99" y="99"/>
                  </a:cxn>
                  <a:cxn ang="0">
                    <a:pos x="42" y="156"/>
                  </a:cxn>
                  <a:cxn ang="0">
                    <a:pos x="0" y="114"/>
                  </a:cxn>
                  <a:cxn ang="0">
                    <a:pos x="58" y="57"/>
                  </a:cxn>
                  <a:cxn ang="0">
                    <a:pos x="115" y="0"/>
                  </a:cxn>
                </a:cxnLst>
                <a:rect l="0" t="0" r="r" b="b"/>
                <a:pathLst>
                  <a:path w="156" h="156">
                    <a:moveTo>
                      <a:pt x="115" y="0"/>
                    </a:moveTo>
                    <a:lnTo>
                      <a:pt x="156" y="42"/>
                    </a:lnTo>
                    <a:lnTo>
                      <a:pt x="99" y="99"/>
                    </a:lnTo>
                    <a:lnTo>
                      <a:pt x="42" y="156"/>
                    </a:lnTo>
                    <a:lnTo>
                      <a:pt x="0" y="114"/>
                    </a:lnTo>
                    <a:lnTo>
                      <a:pt x="58" y="57"/>
                    </a:lnTo>
                    <a:lnTo>
                      <a:pt x="115" y="0"/>
                    </a:lnTo>
                    <a:close/>
                  </a:path>
                </a:pathLst>
              </a:custGeom>
              <a:solidFill>
                <a:srgbClr val="FF0000"/>
              </a:solidFill>
              <a:ln w="9525">
                <a:noFill/>
                <a:round/>
                <a:headEnd/>
                <a:tailEnd/>
              </a:ln>
            </p:spPr>
            <p:txBody>
              <a:bodyPr/>
              <a:lstStyle/>
              <a:p>
                <a:endParaRPr lang="ja-JP" altLang="en-US"/>
              </a:p>
            </p:txBody>
          </p:sp>
          <p:sp>
            <p:nvSpPr>
              <p:cNvPr id="815" name="Freeform 1853"/>
              <p:cNvSpPr>
                <a:spLocks/>
              </p:cNvSpPr>
              <p:nvPr/>
            </p:nvSpPr>
            <p:spPr bwMode="auto">
              <a:xfrm>
                <a:off x="3592" y="2496"/>
                <a:ext cx="8" cy="7"/>
              </a:xfrm>
              <a:custGeom>
                <a:avLst/>
                <a:gdLst/>
                <a:ahLst/>
                <a:cxnLst>
                  <a:cxn ang="0">
                    <a:pos x="0" y="57"/>
                  </a:cxn>
                  <a:cxn ang="0">
                    <a:pos x="57" y="0"/>
                  </a:cxn>
                  <a:cxn ang="0">
                    <a:pos x="62" y="5"/>
                  </a:cxn>
                  <a:cxn ang="0">
                    <a:pos x="0" y="57"/>
                  </a:cxn>
                </a:cxnLst>
                <a:rect l="0" t="0" r="r" b="b"/>
                <a:pathLst>
                  <a:path w="62" h="57">
                    <a:moveTo>
                      <a:pt x="0" y="57"/>
                    </a:moveTo>
                    <a:lnTo>
                      <a:pt x="57" y="0"/>
                    </a:lnTo>
                    <a:lnTo>
                      <a:pt x="62" y="5"/>
                    </a:lnTo>
                    <a:lnTo>
                      <a:pt x="0" y="57"/>
                    </a:lnTo>
                    <a:close/>
                  </a:path>
                </a:pathLst>
              </a:custGeom>
              <a:solidFill>
                <a:srgbClr val="FF0000"/>
              </a:solidFill>
              <a:ln w="9525">
                <a:noFill/>
                <a:round/>
                <a:headEnd/>
                <a:tailEnd/>
              </a:ln>
            </p:spPr>
            <p:txBody>
              <a:bodyPr/>
              <a:lstStyle/>
              <a:p>
                <a:endParaRPr lang="ja-JP" altLang="en-US"/>
              </a:p>
            </p:txBody>
          </p:sp>
          <p:sp>
            <p:nvSpPr>
              <p:cNvPr id="816" name="Freeform 1854"/>
              <p:cNvSpPr>
                <a:spLocks/>
              </p:cNvSpPr>
              <p:nvPr/>
            </p:nvSpPr>
            <p:spPr bwMode="auto">
              <a:xfrm>
                <a:off x="3583" y="2496"/>
                <a:ext cx="23" cy="19"/>
              </a:xfrm>
              <a:custGeom>
                <a:avLst/>
                <a:gdLst/>
                <a:ahLst/>
                <a:cxnLst>
                  <a:cxn ang="0">
                    <a:pos x="125" y="0"/>
                  </a:cxn>
                  <a:cxn ang="0">
                    <a:pos x="163" y="45"/>
                  </a:cxn>
                  <a:cxn ang="0">
                    <a:pos x="100" y="96"/>
                  </a:cxn>
                  <a:cxn ang="0">
                    <a:pos x="39" y="148"/>
                  </a:cxn>
                  <a:cxn ang="0">
                    <a:pos x="0" y="102"/>
                  </a:cxn>
                  <a:cxn ang="0">
                    <a:pos x="63" y="52"/>
                  </a:cxn>
                  <a:cxn ang="0">
                    <a:pos x="125" y="0"/>
                  </a:cxn>
                </a:cxnLst>
                <a:rect l="0" t="0" r="r" b="b"/>
                <a:pathLst>
                  <a:path w="163" h="148">
                    <a:moveTo>
                      <a:pt x="125" y="0"/>
                    </a:moveTo>
                    <a:lnTo>
                      <a:pt x="163" y="45"/>
                    </a:lnTo>
                    <a:lnTo>
                      <a:pt x="100" y="96"/>
                    </a:lnTo>
                    <a:lnTo>
                      <a:pt x="39" y="148"/>
                    </a:lnTo>
                    <a:lnTo>
                      <a:pt x="0" y="102"/>
                    </a:lnTo>
                    <a:lnTo>
                      <a:pt x="63" y="52"/>
                    </a:lnTo>
                    <a:lnTo>
                      <a:pt x="125" y="0"/>
                    </a:lnTo>
                    <a:close/>
                  </a:path>
                </a:pathLst>
              </a:custGeom>
              <a:solidFill>
                <a:srgbClr val="FF0000"/>
              </a:solidFill>
              <a:ln w="9525">
                <a:noFill/>
                <a:round/>
                <a:headEnd/>
                <a:tailEnd/>
              </a:ln>
            </p:spPr>
            <p:txBody>
              <a:bodyPr/>
              <a:lstStyle/>
              <a:p>
                <a:endParaRPr lang="ja-JP" altLang="en-US"/>
              </a:p>
            </p:txBody>
          </p:sp>
          <p:sp>
            <p:nvSpPr>
              <p:cNvPr id="817" name="Freeform 1855"/>
              <p:cNvSpPr>
                <a:spLocks/>
              </p:cNvSpPr>
              <p:nvPr/>
            </p:nvSpPr>
            <p:spPr bwMode="auto">
              <a:xfrm>
                <a:off x="3597" y="2502"/>
                <a:ext cx="9" cy="6"/>
              </a:xfrm>
              <a:custGeom>
                <a:avLst/>
                <a:gdLst/>
                <a:ahLst/>
                <a:cxnLst>
                  <a:cxn ang="0">
                    <a:pos x="0" y="51"/>
                  </a:cxn>
                  <a:cxn ang="0">
                    <a:pos x="63" y="0"/>
                  </a:cxn>
                  <a:cxn ang="0">
                    <a:pos x="67" y="7"/>
                  </a:cxn>
                  <a:cxn ang="0">
                    <a:pos x="0" y="51"/>
                  </a:cxn>
                </a:cxnLst>
                <a:rect l="0" t="0" r="r" b="b"/>
                <a:pathLst>
                  <a:path w="67" h="51">
                    <a:moveTo>
                      <a:pt x="0" y="51"/>
                    </a:moveTo>
                    <a:lnTo>
                      <a:pt x="63" y="0"/>
                    </a:lnTo>
                    <a:lnTo>
                      <a:pt x="67" y="7"/>
                    </a:lnTo>
                    <a:lnTo>
                      <a:pt x="0" y="51"/>
                    </a:lnTo>
                    <a:close/>
                  </a:path>
                </a:pathLst>
              </a:custGeom>
              <a:solidFill>
                <a:srgbClr val="FF0000"/>
              </a:solidFill>
              <a:ln w="9525">
                <a:noFill/>
                <a:round/>
                <a:headEnd/>
                <a:tailEnd/>
              </a:ln>
            </p:spPr>
            <p:txBody>
              <a:bodyPr/>
              <a:lstStyle/>
              <a:p>
                <a:endParaRPr lang="ja-JP" altLang="en-US"/>
              </a:p>
            </p:txBody>
          </p:sp>
          <p:sp>
            <p:nvSpPr>
              <p:cNvPr id="818" name="Freeform 1856"/>
              <p:cNvSpPr>
                <a:spLocks/>
              </p:cNvSpPr>
              <p:nvPr/>
            </p:nvSpPr>
            <p:spPr bwMode="auto">
              <a:xfrm>
                <a:off x="3587" y="2503"/>
                <a:ext cx="24" cy="17"/>
              </a:xfrm>
              <a:custGeom>
                <a:avLst/>
                <a:gdLst/>
                <a:ahLst/>
                <a:cxnLst>
                  <a:cxn ang="0">
                    <a:pos x="134" y="0"/>
                  </a:cxn>
                  <a:cxn ang="0">
                    <a:pos x="167" y="48"/>
                  </a:cxn>
                  <a:cxn ang="0">
                    <a:pos x="101" y="93"/>
                  </a:cxn>
                  <a:cxn ang="0">
                    <a:pos x="34" y="138"/>
                  </a:cxn>
                  <a:cxn ang="0">
                    <a:pos x="0" y="89"/>
                  </a:cxn>
                  <a:cxn ang="0">
                    <a:pos x="67" y="44"/>
                  </a:cxn>
                  <a:cxn ang="0">
                    <a:pos x="134" y="0"/>
                  </a:cxn>
                </a:cxnLst>
                <a:rect l="0" t="0" r="r" b="b"/>
                <a:pathLst>
                  <a:path w="167" h="138">
                    <a:moveTo>
                      <a:pt x="134" y="0"/>
                    </a:moveTo>
                    <a:lnTo>
                      <a:pt x="167" y="48"/>
                    </a:lnTo>
                    <a:lnTo>
                      <a:pt x="101" y="93"/>
                    </a:lnTo>
                    <a:lnTo>
                      <a:pt x="34" y="138"/>
                    </a:lnTo>
                    <a:lnTo>
                      <a:pt x="0" y="89"/>
                    </a:lnTo>
                    <a:lnTo>
                      <a:pt x="67" y="44"/>
                    </a:lnTo>
                    <a:lnTo>
                      <a:pt x="134" y="0"/>
                    </a:lnTo>
                    <a:close/>
                  </a:path>
                </a:pathLst>
              </a:custGeom>
              <a:solidFill>
                <a:srgbClr val="FF0000"/>
              </a:solidFill>
              <a:ln w="9525">
                <a:noFill/>
                <a:round/>
                <a:headEnd/>
                <a:tailEnd/>
              </a:ln>
            </p:spPr>
            <p:txBody>
              <a:bodyPr/>
              <a:lstStyle/>
              <a:p>
                <a:endParaRPr lang="ja-JP" altLang="en-US"/>
              </a:p>
            </p:txBody>
          </p:sp>
          <p:sp>
            <p:nvSpPr>
              <p:cNvPr id="819" name="Freeform 1857"/>
              <p:cNvSpPr>
                <a:spLocks/>
              </p:cNvSpPr>
              <p:nvPr/>
            </p:nvSpPr>
            <p:spPr bwMode="auto">
              <a:xfrm>
                <a:off x="3602" y="2509"/>
                <a:ext cx="10" cy="5"/>
              </a:xfrm>
              <a:custGeom>
                <a:avLst/>
                <a:gdLst/>
                <a:ahLst/>
                <a:cxnLst>
                  <a:cxn ang="0">
                    <a:pos x="0" y="45"/>
                  </a:cxn>
                  <a:cxn ang="0">
                    <a:pos x="66" y="0"/>
                  </a:cxn>
                  <a:cxn ang="0">
                    <a:pos x="70" y="6"/>
                  </a:cxn>
                  <a:cxn ang="0">
                    <a:pos x="0" y="45"/>
                  </a:cxn>
                </a:cxnLst>
                <a:rect l="0" t="0" r="r" b="b"/>
                <a:pathLst>
                  <a:path w="70" h="45">
                    <a:moveTo>
                      <a:pt x="0" y="45"/>
                    </a:moveTo>
                    <a:lnTo>
                      <a:pt x="66" y="0"/>
                    </a:lnTo>
                    <a:lnTo>
                      <a:pt x="70" y="6"/>
                    </a:lnTo>
                    <a:lnTo>
                      <a:pt x="0" y="45"/>
                    </a:lnTo>
                    <a:close/>
                  </a:path>
                </a:pathLst>
              </a:custGeom>
              <a:solidFill>
                <a:srgbClr val="FF0000"/>
              </a:solidFill>
              <a:ln w="9525">
                <a:noFill/>
                <a:round/>
                <a:headEnd/>
                <a:tailEnd/>
              </a:ln>
            </p:spPr>
            <p:txBody>
              <a:bodyPr/>
              <a:lstStyle/>
              <a:p>
                <a:endParaRPr lang="ja-JP" altLang="en-US"/>
              </a:p>
            </p:txBody>
          </p:sp>
          <p:sp>
            <p:nvSpPr>
              <p:cNvPr id="820" name="Freeform 1858"/>
              <p:cNvSpPr>
                <a:spLocks/>
              </p:cNvSpPr>
              <p:nvPr/>
            </p:nvSpPr>
            <p:spPr bwMode="auto">
              <a:xfrm>
                <a:off x="3592" y="2510"/>
                <a:ext cx="24" cy="16"/>
              </a:xfrm>
              <a:custGeom>
                <a:avLst/>
                <a:gdLst/>
                <a:ahLst/>
                <a:cxnLst>
                  <a:cxn ang="0">
                    <a:pos x="141" y="0"/>
                  </a:cxn>
                  <a:cxn ang="0">
                    <a:pos x="171" y="52"/>
                  </a:cxn>
                  <a:cxn ang="0">
                    <a:pos x="100" y="91"/>
                  </a:cxn>
                  <a:cxn ang="0">
                    <a:pos x="30" y="130"/>
                  </a:cxn>
                  <a:cxn ang="0">
                    <a:pos x="0" y="77"/>
                  </a:cxn>
                  <a:cxn ang="0">
                    <a:pos x="71" y="39"/>
                  </a:cxn>
                  <a:cxn ang="0">
                    <a:pos x="141" y="0"/>
                  </a:cxn>
                </a:cxnLst>
                <a:rect l="0" t="0" r="r" b="b"/>
                <a:pathLst>
                  <a:path w="171" h="130">
                    <a:moveTo>
                      <a:pt x="141" y="0"/>
                    </a:moveTo>
                    <a:lnTo>
                      <a:pt x="171" y="52"/>
                    </a:lnTo>
                    <a:lnTo>
                      <a:pt x="100" y="91"/>
                    </a:lnTo>
                    <a:lnTo>
                      <a:pt x="30" y="130"/>
                    </a:lnTo>
                    <a:lnTo>
                      <a:pt x="0" y="77"/>
                    </a:lnTo>
                    <a:lnTo>
                      <a:pt x="71" y="39"/>
                    </a:lnTo>
                    <a:lnTo>
                      <a:pt x="141" y="0"/>
                    </a:lnTo>
                    <a:close/>
                  </a:path>
                </a:pathLst>
              </a:custGeom>
              <a:solidFill>
                <a:srgbClr val="FF0000"/>
              </a:solidFill>
              <a:ln w="9525">
                <a:noFill/>
                <a:round/>
                <a:headEnd/>
                <a:tailEnd/>
              </a:ln>
            </p:spPr>
            <p:txBody>
              <a:bodyPr/>
              <a:lstStyle/>
              <a:p>
                <a:endParaRPr lang="ja-JP" altLang="en-US"/>
              </a:p>
            </p:txBody>
          </p:sp>
          <p:sp>
            <p:nvSpPr>
              <p:cNvPr id="821" name="Freeform 1859"/>
              <p:cNvSpPr>
                <a:spLocks/>
              </p:cNvSpPr>
              <p:nvPr/>
            </p:nvSpPr>
            <p:spPr bwMode="auto">
              <a:xfrm>
                <a:off x="3606" y="2516"/>
                <a:ext cx="10" cy="5"/>
              </a:xfrm>
              <a:custGeom>
                <a:avLst/>
                <a:gdLst/>
                <a:ahLst/>
                <a:cxnLst>
                  <a:cxn ang="0">
                    <a:pos x="0" y="39"/>
                  </a:cxn>
                  <a:cxn ang="0">
                    <a:pos x="71" y="0"/>
                  </a:cxn>
                  <a:cxn ang="0">
                    <a:pos x="74" y="6"/>
                  </a:cxn>
                  <a:cxn ang="0">
                    <a:pos x="0" y="39"/>
                  </a:cxn>
                </a:cxnLst>
                <a:rect l="0" t="0" r="r" b="b"/>
                <a:pathLst>
                  <a:path w="74" h="39">
                    <a:moveTo>
                      <a:pt x="0" y="39"/>
                    </a:moveTo>
                    <a:lnTo>
                      <a:pt x="71" y="0"/>
                    </a:lnTo>
                    <a:lnTo>
                      <a:pt x="74" y="6"/>
                    </a:lnTo>
                    <a:lnTo>
                      <a:pt x="0" y="39"/>
                    </a:lnTo>
                    <a:close/>
                  </a:path>
                </a:pathLst>
              </a:custGeom>
              <a:solidFill>
                <a:srgbClr val="FF0000"/>
              </a:solidFill>
              <a:ln w="9525">
                <a:noFill/>
                <a:round/>
                <a:headEnd/>
                <a:tailEnd/>
              </a:ln>
            </p:spPr>
            <p:txBody>
              <a:bodyPr/>
              <a:lstStyle/>
              <a:p>
                <a:endParaRPr lang="ja-JP" altLang="en-US"/>
              </a:p>
            </p:txBody>
          </p:sp>
          <p:sp>
            <p:nvSpPr>
              <p:cNvPr id="822" name="Freeform 1860"/>
              <p:cNvSpPr>
                <a:spLocks/>
              </p:cNvSpPr>
              <p:nvPr/>
            </p:nvSpPr>
            <p:spPr bwMode="auto">
              <a:xfrm>
                <a:off x="3595" y="2517"/>
                <a:ext cx="25" cy="15"/>
              </a:xfrm>
              <a:custGeom>
                <a:avLst/>
                <a:gdLst/>
                <a:ahLst/>
                <a:cxnLst>
                  <a:cxn ang="0">
                    <a:pos x="149" y="0"/>
                  </a:cxn>
                  <a:cxn ang="0">
                    <a:pos x="174" y="56"/>
                  </a:cxn>
                  <a:cxn ang="0">
                    <a:pos x="99" y="88"/>
                  </a:cxn>
                  <a:cxn ang="0">
                    <a:pos x="25" y="121"/>
                  </a:cxn>
                  <a:cxn ang="0">
                    <a:pos x="0" y="66"/>
                  </a:cxn>
                  <a:cxn ang="0">
                    <a:pos x="75" y="33"/>
                  </a:cxn>
                  <a:cxn ang="0">
                    <a:pos x="149" y="0"/>
                  </a:cxn>
                </a:cxnLst>
                <a:rect l="0" t="0" r="r" b="b"/>
                <a:pathLst>
                  <a:path w="174" h="121">
                    <a:moveTo>
                      <a:pt x="149" y="0"/>
                    </a:moveTo>
                    <a:lnTo>
                      <a:pt x="174" y="56"/>
                    </a:lnTo>
                    <a:lnTo>
                      <a:pt x="99" y="88"/>
                    </a:lnTo>
                    <a:lnTo>
                      <a:pt x="25" y="121"/>
                    </a:lnTo>
                    <a:lnTo>
                      <a:pt x="0" y="66"/>
                    </a:lnTo>
                    <a:lnTo>
                      <a:pt x="75" y="33"/>
                    </a:lnTo>
                    <a:lnTo>
                      <a:pt x="149" y="0"/>
                    </a:lnTo>
                    <a:close/>
                  </a:path>
                </a:pathLst>
              </a:custGeom>
              <a:solidFill>
                <a:srgbClr val="FF0000"/>
              </a:solidFill>
              <a:ln w="9525">
                <a:noFill/>
                <a:round/>
                <a:headEnd/>
                <a:tailEnd/>
              </a:ln>
            </p:spPr>
            <p:txBody>
              <a:bodyPr/>
              <a:lstStyle/>
              <a:p>
                <a:endParaRPr lang="ja-JP" altLang="en-US"/>
              </a:p>
            </p:txBody>
          </p:sp>
          <p:sp>
            <p:nvSpPr>
              <p:cNvPr id="823" name="Freeform 1861"/>
              <p:cNvSpPr>
                <a:spLocks/>
              </p:cNvSpPr>
              <p:nvPr/>
            </p:nvSpPr>
            <p:spPr bwMode="auto">
              <a:xfrm>
                <a:off x="3609" y="2524"/>
                <a:ext cx="11" cy="4"/>
              </a:xfrm>
              <a:custGeom>
                <a:avLst/>
                <a:gdLst/>
                <a:ahLst/>
                <a:cxnLst>
                  <a:cxn ang="0">
                    <a:pos x="0" y="32"/>
                  </a:cxn>
                  <a:cxn ang="0">
                    <a:pos x="75" y="0"/>
                  </a:cxn>
                  <a:cxn ang="0">
                    <a:pos x="77" y="7"/>
                  </a:cxn>
                  <a:cxn ang="0">
                    <a:pos x="0" y="32"/>
                  </a:cxn>
                </a:cxnLst>
                <a:rect l="0" t="0" r="r" b="b"/>
                <a:pathLst>
                  <a:path w="77" h="32">
                    <a:moveTo>
                      <a:pt x="0" y="32"/>
                    </a:moveTo>
                    <a:lnTo>
                      <a:pt x="75" y="0"/>
                    </a:lnTo>
                    <a:lnTo>
                      <a:pt x="77" y="7"/>
                    </a:lnTo>
                    <a:lnTo>
                      <a:pt x="0" y="32"/>
                    </a:lnTo>
                    <a:close/>
                  </a:path>
                </a:pathLst>
              </a:custGeom>
              <a:solidFill>
                <a:srgbClr val="FF0000"/>
              </a:solidFill>
              <a:ln w="9525">
                <a:noFill/>
                <a:round/>
                <a:headEnd/>
                <a:tailEnd/>
              </a:ln>
            </p:spPr>
            <p:txBody>
              <a:bodyPr/>
              <a:lstStyle/>
              <a:p>
                <a:endParaRPr lang="ja-JP" altLang="en-US"/>
              </a:p>
            </p:txBody>
          </p:sp>
          <p:sp>
            <p:nvSpPr>
              <p:cNvPr id="824" name="Freeform 1862"/>
              <p:cNvSpPr>
                <a:spLocks/>
              </p:cNvSpPr>
              <p:nvPr/>
            </p:nvSpPr>
            <p:spPr bwMode="auto">
              <a:xfrm>
                <a:off x="3598" y="2525"/>
                <a:ext cx="25" cy="13"/>
              </a:xfrm>
              <a:custGeom>
                <a:avLst/>
                <a:gdLst/>
                <a:ahLst/>
                <a:cxnLst>
                  <a:cxn ang="0">
                    <a:pos x="153" y="0"/>
                  </a:cxn>
                  <a:cxn ang="0">
                    <a:pos x="173" y="59"/>
                  </a:cxn>
                  <a:cxn ang="0">
                    <a:pos x="95" y="84"/>
                  </a:cxn>
                  <a:cxn ang="0">
                    <a:pos x="19" y="109"/>
                  </a:cxn>
                  <a:cxn ang="0">
                    <a:pos x="0" y="50"/>
                  </a:cxn>
                  <a:cxn ang="0">
                    <a:pos x="76" y="25"/>
                  </a:cxn>
                  <a:cxn ang="0">
                    <a:pos x="153" y="0"/>
                  </a:cxn>
                </a:cxnLst>
                <a:rect l="0" t="0" r="r" b="b"/>
                <a:pathLst>
                  <a:path w="173" h="109">
                    <a:moveTo>
                      <a:pt x="153" y="0"/>
                    </a:moveTo>
                    <a:lnTo>
                      <a:pt x="173" y="59"/>
                    </a:lnTo>
                    <a:lnTo>
                      <a:pt x="95" y="84"/>
                    </a:lnTo>
                    <a:lnTo>
                      <a:pt x="19" y="109"/>
                    </a:lnTo>
                    <a:lnTo>
                      <a:pt x="0" y="50"/>
                    </a:lnTo>
                    <a:lnTo>
                      <a:pt x="76" y="25"/>
                    </a:lnTo>
                    <a:lnTo>
                      <a:pt x="153" y="0"/>
                    </a:lnTo>
                    <a:close/>
                  </a:path>
                </a:pathLst>
              </a:custGeom>
              <a:solidFill>
                <a:srgbClr val="FF0000"/>
              </a:solidFill>
              <a:ln w="9525">
                <a:noFill/>
                <a:round/>
                <a:headEnd/>
                <a:tailEnd/>
              </a:ln>
            </p:spPr>
            <p:txBody>
              <a:bodyPr/>
              <a:lstStyle/>
              <a:p>
                <a:endParaRPr lang="ja-JP" altLang="en-US"/>
              </a:p>
            </p:txBody>
          </p:sp>
          <p:sp>
            <p:nvSpPr>
              <p:cNvPr id="825" name="Freeform 1863"/>
              <p:cNvSpPr>
                <a:spLocks/>
              </p:cNvSpPr>
              <p:nvPr/>
            </p:nvSpPr>
            <p:spPr bwMode="auto">
              <a:xfrm>
                <a:off x="3612" y="2532"/>
                <a:ext cx="11" cy="3"/>
              </a:xfrm>
              <a:custGeom>
                <a:avLst/>
                <a:gdLst/>
                <a:ahLst/>
                <a:cxnLst>
                  <a:cxn ang="0">
                    <a:pos x="0" y="25"/>
                  </a:cxn>
                  <a:cxn ang="0">
                    <a:pos x="78" y="0"/>
                  </a:cxn>
                  <a:cxn ang="0">
                    <a:pos x="79" y="6"/>
                  </a:cxn>
                  <a:cxn ang="0">
                    <a:pos x="0" y="25"/>
                  </a:cxn>
                </a:cxnLst>
                <a:rect l="0" t="0" r="r" b="b"/>
                <a:pathLst>
                  <a:path w="79" h="25">
                    <a:moveTo>
                      <a:pt x="0" y="25"/>
                    </a:moveTo>
                    <a:lnTo>
                      <a:pt x="78" y="0"/>
                    </a:lnTo>
                    <a:lnTo>
                      <a:pt x="79" y="6"/>
                    </a:lnTo>
                    <a:lnTo>
                      <a:pt x="0" y="25"/>
                    </a:lnTo>
                    <a:close/>
                  </a:path>
                </a:pathLst>
              </a:custGeom>
              <a:solidFill>
                <a:srgbClr val="FF0000"/>
              </a:solidFill>
              <a:ln w="9525">
                <a:noFill/>
                <a:round/>
                <a:headEnd/>
                <a:tailEnd/>
              </a:ln>
            </p:spPr>
            <p:txBody>
              <a:bodyPr/>
              <a:lstStyle/>
              <a:p>
                <a:endParaRPr lang="ja-JP" altLang="en-US"/>
              </a:p>
            </p:txBody>
          </p:sp>
          <p:sp>
            <p:nvSpPr>
              <p:cNvPr id="826" name="Freeform 1864"/>
              <p:cNvSpPr>
                <a:spLocks/>
              </p:cNvSpPr>
              <p:nvPr/>
            </p:nvSpPr>
            <p:spPr bwMode="auto">
              <a:xfrm>
                <a:off x="3601" y="2533"/>
                <a:ext cx="24" cy="12"/>
              </a:xfrm>
              <a:custGeom>
                <a:avLst/>
                <a:gdLst/>
                <a:ahLst/>
                <a:cxnLst>
                  <a:cxn ang="0">
                    <a:pos x="157" y="0"/>
                  </a:cxn>
                  <a:cxn ang="0">
                    <a:pos x="172" y="61"/>
                  </a:cxn>
                  <a:cxn ang="0">
                    <a:pos x="93" y="79"/>
                  </a:cxn>
                  <a:cxn ang="0">
                    <a:pos x="15" y="97"/>
                  </a:cxn>
                  <a:cxn ang="0">
                    <a:pos x="0" y="37"/>
                  </a:cxn>
                  <a:cxn ang="0">
                    <a:pos x="78" y="19"/>
                  </a:cxn>
                  <a:cxn ang="0">
                    <a:pos x="157" y="0"/>
                  </a:cxn>
                </a:cxnLst>
                <a:rect l="0" t="0" r="r" b="b"/>
                <a:pathLst>
                  <a:path w="172" h="97">
                    <a:moveTo>
                      <a:pt x="157" y="0"/>
                    </a:moveTo>
                    <a:lnTo>
                      <a:pt x="172" y="61"/>
                    </a:lnTo>
                    <a:lnTo>
                      <a:pt x="93" y="79"/>
                    </a:lnTo>
                    <a:lnTo>
                      <a:pt x="15" y="97"/>
                    </a:lnTo>
                    <a:lnTo>
                      <a:pt x="0" y="37"/>
                    </a:lnTo>
                    <a:lnTo>
                      <a:pt x="78" y="19"/>
                    </a:lnTo>
                    <a:lnTo>
                      <a:pt x="157" y="0"/>
                    </a:lnTo>
                    <a:close/>
                  </a:path>
                </a:pathLst>
              </a:custGeom>
              <a:solidFill>
                <a:srgbClr val="FF0000"/>
              </a:solidFill>
              <a:ln w="9525">
                <a:noFill/>
                <a:round/>
                <a:headEnd/>
                <a:tailEnd/>
              </a:ln>
            </p:spPr>
            <p:txBody>
              <a:bodyPr/>
              <a:lstStyle/>
              <a:p>
                <a:endParaRPr lang="ja-JP" altLang="en-US"/>
              </a:p>
            </p:txBody>
          </p:sp>
          <p:sp>
            <p:nvSpPr>
              <p:cNvPr id="827" name="Freeform 1865"/>
              <p:cNvSpPr>
                <a:spLocks/>
              </p:cNvSpPr>
              <p:nvPr/>
            </p:nvSpPr>
            <p:spPr bwMode="auto">
              <a:xfrm>
                <a:off x="3614" y="2540"/>
                <a:ext cx="12" cy="3"/>
              </a:xfrm>
              <a:custGeom>
                <a:avLst/>
                <a:gdLst/>
                <a:ahLst/>
                <a:cxnLst>
                  <a:cxn ang="0">
                    <a:pos x="0" y="18"/>
                  </a:cxn>
                  <a:cxn ang="0">
                    <a:pos x="79" y="0"/>
                  </a:cxn>
                  <a:cxn ang="0">
                    <a:pos x="80" y="8"/>
                  </a:cxn>
                  <a:cxn ang="0">
                    <a:pos x="0" y="18"/>
                  </a:cxn>
                </a:cxnLst>
                <a:rect l="0" t="0" r="r" b="b"/>
                <a:pathLst>
                  <a:path w="80" h="18">
                    <a:moveTo>
                      <a:pt x="0" y="18"/>
                    </a:moveTo>
                    <a:lnTo>
                      <a:pt x="79" y="0"/>
                    </a:lnTo>
                    <a:lnTo>
                      <a:pt x="80" y="8"/>
                    </a:lnTo>
                    <a:lnTo>
                      <a:pt x="0" y="18"/>
                    </a:lnTo>
                    <a:close/>
                  </a:path>
                </a:pathLst>
              </a:custGeom>
              <a:solidFill>
                <a:srgbClr val="FF0000"/>
              </a:solidFill>
              <a:ln w="9525">
                <a:noFill/>
                <a:round/>
                <a:headEnd/>
                <a:tailEnd/>
              </a:ln>
            </p:spPr>
            <p:txBody>
              <a:bodyPr/>
              <a:lstStyle/>
              <a:p>
                <a:endParaRPr lang="ja-JP" altLang="en-US"/>
              </a:p>
            </p:txBody>
          </p:sp>
          <p:sp>
            <p:nvSpPr>
              <p:cNvPr id="828" name="Freeform 1866"/>
              <p:cNvSpPr>
                <a:spLocks/>
              </p:cNvSpPr>
              <p:nvPr/>
            </p:nvSpPr>
            <p:spPr bwMode="auto">
              <a:xfrm>
                <a:off x="3603" y="2541"/>
                <a:ext cx="24" cy="11"/>
              </a:xfrm>
              <a:custGeom>
                <a:avLst/>
                <a:gdLst/>
                <a:ahLst/>
                <a:cxnLst>
                  <a:cxn ang="0">
                    <a:pos x="159" y="0"/>
                  </a:cxn>
                  <a:cxn ang="0">
                    <a:pos x="167" y="62"/>
                  </a:cxn>
                  <a:cxn ang="0">
                    <a:pos x="88" y="74"/>
                  </a:cxn>
                  <a:cxn ang="0">
                    <a:pos x="8" y="84"/>
                  </a:cxn>
                  <a:cxn ang="0">
                    <a:pos x="0" y="22"/>
                  </a:cxn>
                  <a:cxn ang="0">
                    <a:pos x="79" y="10"/>
                  </a:cxn>
                  <a:cxn ang="0">
                    <a:pos x="159" y="0"/>
                  </a:cxn>
                </a:cxnLst>
                <a:rect l="0" t="0" r="r" b="b"/>
                <a:pathLst>
                  <a:path w="167" h="84">
                    <a:moveTo>
                      <a:pt x="159" y="0"/>
                    </a:moveTo>
                    <a:lnTo>
                      <a:pt x="167" y="62"/>
                    </a:lnTo>
                    <a:lnTo>
                      <a:pt x="88" y="74"/>
                    </a:lnTo>
                    <a:lnTo>
                      <a:pt x="8" y="84"/>
                    </a:lnTo>
                    <a:lnTo>
                      <a:pt x="0" y="22"/>
                    </a:lnTo>
                    <a:lnTo>
                      <a:pt x="79" y="10"/>
                    </a:lnTo>
                    <a:lnTo>
                      <a:pt x="159" y="0"/>
                    </a:lnTo>
                    <a:close/>
                  </a:path>
                </a:pathLst>
              </a:custGeom>
              <a:solidFill>
                <a:srgbClr val="FF0000"/>
              </a:solidFill>
              <a:ln w="9525">
                <a:noFill/>
                <a:round/>
                <a:headEnd/>
                <a:tailEnd/>
              </a:ln>
            </p:spPr>
            <p:txBody>
              <a:bodyPr/>
              <a:lstStyle/>
              <a:p>
                <a:endParaRPr lang="ja-JP" altLang="en-US"/>
              </a:p>
            </p:txBody>
          </p:sp>
          <p:sp>
            <p:nvSpPr>
              <p:cNvPr id="829" name="Freeform 1867"/>
              <p:cNvSpPr>
                <a:spLocks/>
              </p:cNvSpPr>
              <p:nvPr/>
            </p:nvSpPr>
            <p:spPr bwMode="auto">
              <a:xfrm>
                <a:off x="3615" y="2549"/>
                <a:ext cx="12" cy="2"/>
              </a:xfrm>
              <a:custGeom>
                <a:avLst/>
                <a:gdLst/>
                <a:ahLst/>
                <a:cxnLst>
                  <a:cxn ang="0">
                    <a:pos x="0" y="12"/>
                  </a:cxn>
                  <a:cxn ang="0">
                    <a:pos x="79" y="0"/>
                  </a:cxn>
                  <a:cxn ang="0">
                    <a:pos x="81" y="7"/>
                  </a:cxn>
                  <a:cxn ang="0">
                    <a:pos x="0" y="12"/>
                  </a:cxn>
                </a:cxnLst>
                <a:rect l="0" t="0" r="r" b="b"/>
                <a:pathLst>
                  <a:path w="81" h="12">
                    <a:moveTo>
                      <a:pt x="0" y="12"/>
                    </a:moveTo>
                    <a:lnTo>
                      <a:pt x="79" y="0"/>
                    </a:lnTo>
                    <a:lnTo>
                      <a:pt x="81" y="7"/>
                    </a:lnTo>
                    <a:lnTo>
                      <a:pt x="0" y="12"/>
                    </a:lnTo>
                    <a:close/>
                  </a:path>
                </a:pathLst>
              </a:custGeom>
              <a:solidFill>
                <a:srgbClr val="FF0000"/>
              </a:solidFill>
              <a:ln w="9525">
                <a:noFill/>
                <a:round/>
                <a:headEnd/>
                <a:tailEnd/>
              </a:ln>
            </p:spPr>
            <p:txBody>
              <a:bodyPr/>
              <a:lstStyle/>
              <a:p>
                <a:endParaRPr lang="ja-JP" altLang="en-US"/>
              </a:p>
            </p:txBody>
          </p:sp>
          <p:sp>
            <p:nvSpPr>
              <p:cNvPr id="830" name="Freeform 1868"/>
              <p:cNvSpPr>
                <a:spLocks/>
              </p:cNvSpPr>
              <p:nvPr/>
            </p:nvSpPr>
            <p:spPr bwMode="auto">
              <a:xfrm>
                <a:off x="3604" y="2550"/>
                <a:ext cx="23" cy="9"/>
              </a:xfrm>
              <a:custGeom>
                <a:avLst/>
                <a:gdLst/>
                <a:ahLst/>
                <a:cxnLst>
                  <a:cxn ang="0">
                    <a:pos x="162" y="0"/>
                  </a:cxn>
                  <a:cxn ang="0">
                    <a:pos x="165" y="66"/>
                  </a:cxn>
                  <a:cxn ang="0">
                    <a:pos x="84" y="69"/>
                  </a:cxn>
                  <a:cxn ang="0">
                    <a:pos x="3" y="72"/>
                  </a:cxn>
                  <a:cxn ang="0">
                    <a:pos x="0" y="8"/>
                  </a:cxn>
                  <a:cxn ang="0">
                    <a:pos x="81" y="5"/>
                  </a:cxn>
                  <a:cxn ang="0">
                    <a:pos x="162" y="0"/>
                  </a:cxn>
                </a:cxnLst>
                <a:rect l="0" t="0" r="r" b="b"/>
                <a:pathLst>
                  <a:path w="165" h="72">
                    <a:moveTo>
                      <a:pt x="162" y="0"/>
                    </a:moveTo>
                    <a:lnTo>
                      <a:pt x="165" y="66"/>
                    </a:lnTo>
                    <a:lnTo>
                      <a:pt x="84" y="69"/>
                    </a:lnTo>
                    <a:lnTo>
                      <a:pt x="3" y="72"/>
                    </a:lnTo>
                    <a:lnTo>
                      <a:pt x="0" y="8"/>
                    </a:lnTo>
                    <a:lnTo>
                      <a:pt x="81" y="5"/>
                    </a:lnTo>
                    <a:lnTo>
                      <a:pt x="162" y="0"/>
                    </a:lnTo>
                    <a:close/>
                  </a:path>
                </a:pathLst>
              </a:custGeom>
              <a:solidFill>
                <a:srgbClr val="FF0000"/>
              </a:solidFill>
              <a:ln w="9525">
                <a:noFill/>
                <a:round/>
                <a:headEnd/>
                <a:tailEnd/>
              </a:ln>
            </p:spPr>
            <p:txBody>
              <a:bodyPr/>
              <a:lstStyle/>
              <a:p>
                <a:endParaRPr lang="ja-JP" altLang="en-US"/>
              </a:p>
            </p:txBody>
          </p:sp>
          <p:sp>
            <p:nvSpPr>
              <p:cNvPr id="831" name="Freeform 1869"/>
              <p:cNvSpPr>
                <a:spLocks/>
              </p:cNvSpPr>
              <p:nvPr/>
            </p:nvSpPr>
            <p:spPr bwMode="auto">
              <a:xfrm>
                <a:off x="3616" y="2558"/>
                <a:ext cx="11" cy="1"/>
              </a:xfrm>
              <a:custGeom>
                <a:avLst/>
                <a:gdLst/>
                <a:ahLst/>
                <a:cxnLst>
                  <a:cxn ang="0">
                    <a:pos x="0" y="3"/>
                  </a:cxn>
                  <a:cxn ang="0">
                    <a:pos x="81" y="0"/>
                  </a:cxn>
                  <a:cxn ang="0">
                    <a:pos x="81" y="6"/>
                  </a:cxn>
                  <a:cxn ang="0">
                    <a:pos x="0" y="3"/>
                  </a:cxn>
                </a:cxnLst>
                <a:rect l="0" t="0" r="r" b="b"/>
                <a:pathLst>
                  <a:path w="81" h="6">
                    <a:moveTo>
                      <a:pt x="0" y="3"/>
                    </a:moveTo>
                    <a:lnTo>
                      <a:pt x="81" y="0"/>
                    </a:lnTo>
                    <a:lnTo>
                      <a:pt x="81" y="6"/>
                    </a:lnTo>
                    <a:lnTo>
                      <a:pt x="0" y="3"/>
                    </a:lnTo>
                    <a:close/>
                  </a:path>
                </a:pathLst>
              </a:custGeom>
              <a:solidFill>
                <a:srgbClr val="FF0000"/>
              </a:solidFill>
              <a:ln w="9525">
                <a:noFill/>
                <a:round/>
                <a:headEnd/>
                <a:tailEnd/>
              </a:ln>
            </p:spPr>
            <p:txBody>
              <a:bodyPr/>
              <a:lstStyle/>
              <a:p>
                <a:endParaRPr lang="ja-JP" altLang="en-US"/>
              </a:p>
            </p:txBody>
          </p:sp>
          <p:sp>
            <p:nvSpPr>
              <p:cNvPr id="832" name="Freeform 1870"/>
              <p:cNvSpPr>
                <a:spLocks/>
              </p:cNvSpPr>
              <p:nvPr/>
            </p:nvSpPr>
            <p:spPr bwMode="auto">
              <a:xfrm>
                <a:off x="3604" y="2558"/>
                <a:ext cx="23" cy="9"/>
              </a:xfrm>
              <a:custGeom>
                <a:avLst/>
                <a:gdLst/>
                <a:ahLst/>
                <a:cxnLst>
                  <a:cxn ang="0">
                    <a:pos x="165" y="6"/>
                  </a:cxn>
                  <a:cxn ang="0">
                    <a:pos x="162" y="72"/>
                  </a:cxn>
                  <a:cxn ang="0">
                    <a:pos x="81" y="67"/>
                  </a:cxn>
                  <a:cxn ang="0">
                    <a:pos x="0" y="64"/>
                  </a:cxn>
                  <a:cxn ang="0">
                    <a:pos x="3" y="0"/>
                  </a:cxn>
                  <a:cxn ang="0">
                    <a:pos x="84" y="3"/>
                  </a:cxn>
                  <a:cxn ang="0">
                    <a:pos x="165" y="6"/>
                  </a:cxn>
                </a:cxnLst>
                <a:rect l="0" t="0" r="r" b="b"/>
                <a:pathLst>
                  <a:path w="165" h="72">
                    <a:moveTo>
                      <a:pt x="165" y="6"/>
                    </a:moveTo>
                    <a:lnTo>
                      <a:pt x="162" y="72"/>
                    </a:lnTo>
                    <a:lnTo>
                      <a:pt x="81" y="67"/>
                    </a:lnTo>
                    <a:lnTo>
                      <a:pt x="0" y="64"/>
                    </a:lnTo>
                    <a:lnTo>
                      <a:pt x="3" y="0"/>
                    </a:lnTo>
                    <a:lnTo>
                      <a:pt x="84" y="3"/>
                    </a:lnTo>
                    <a:lnTo>
                      <a:pt x="165" y="6"/>
                    </a:lnTo>
                    <a:close/>
                  </a:path>
                </a:pathLst>
              </a:custGeom>
              <a:solidFill>
                <a:srgbClr val="FF0000"/>
              </a:solidFill>
              <a:ln w="9525">
                <a:noFill/>
                <a:round/>
                <a:headEnd/>
                <a:tailEnd/>
              </a:ln>
            </p:spPr>
            <p:txBody>
              <a:bodyPr/>
              <a:lstStyle/>
              <a:p>
                <a:endParaRPr lang="ja-JP" altLang="en-US"/>
              </a:p>
            </p:txBody>
          </p:sp>
          <p:sp>
            <p:nvSpPr>
              <p:cNvPr id="833" name="Freeform 1871"/>
              <p:cNvSpPr>
                <a:spLocks/>
              </p:cNvSpPr>
              <p:nvPr/>
            </p:nvSpPr>
            <p:spPr bwMode="auto">
              <a:xfrm>
                <a:off x="3615" y="2567"/>
                <a:ext cx="12" cy="1"/>
              </a:xfrm>
              <a:custGeom>
                <a:avLst/>
                <a:gdLst/>
                <a:ahLst/>
                <a:cxnLst>
                  <a:cxn ang="0">
                    <a:pos x="0" y="0"/>
                  </a:cxn>
                  <a:cxn ang="0">
                    <a:pos x="81" y="5"/>
                  </a:cxn>
                  <a:cxn ang="0">
                    <a:pos x="79" y="12"/>
                  </a:cxn>
                  <a:cxn ang="0">
                    <a:pos x="0" y="0"/>
                  </a:cxn>
                </a:cxnLst>
                <a:rect l="0" t="0" r="r" b="b"/>
                <a:pathLst>
                  <a:path w="81" h="12">
                    <a:moveTo>
                      <a:pt x="0" y="0"/>
                    </a:moveTo>
                    <a:lnTo>
                      <a:pt x="81" y="5"/>
                    </a:lnTo>
                    <a:lnTo>
                      <a:pt x="79" y="12"/>
                    </a:lnTo>
                    <a:lnTo>
                      <a:pt x="0" y="0"/>
                    </a:lnTo>
                    <a:close/>
                  </a:path>
                </a:pathLst>
              </a:custGeom>
              <a:solidFill>
                <a:srgbClr val="FF0000"/>
              </a:solidFill>
              <a:ln w="9525">
                <a:noFill/>
                <a:round/>
                <a:headEnd/>
                <a:tailEnd/>
              </a:ln>
            </p:spPr>
            <p:txBody>
              <a:bodyPr/>
              <a:lstStyle/>
              <a:p>
                <a:endParaRPr lang="ja-JP" altLang="en-US"/>
              </a:p>
            </p:txBody>
          </p:sp>
          <p:sp>
            <p:nvSpPr>
              <p:cNvPr id="834" name="Freeform 1872"/>
              <p:cNvSpPr>
                <a:spLocks/>
              </p:cNvSpPr>
              <p:nvPr/>
            </p:nvSpPr>
            <p:spPr bwMode="auto">
              <a:xfrm>
                <a:off x="3603" y="2565"/>
                <a:ext cx="24" cy="11"/>
              </a:xfrm>
              <a:custGeom>
                <a:avLst/>
                <a:gdLst/>
                <a:ahLst/>
                <a:cxnLst>
                  <a:cxn ang="0">
                    <a:pos x="167" y="22"/>
                  </a:cxn>
                  <a:cxn ang="0">
                    <a:pos x="159" y="84"/>
                  </a:cxn>
                  <a:cxn ang="0">
                    <a:pos x="79" y="74"/>
                  </a:cxn>
                  <a:cxn ang="0">
                    <a:pos x="0" y="62"/>
                  </a:cxn>
                  <a:cxn ang="0">
                    <a:pos x="8" y="0"/>
                  </a:cxn>
                  <a:cxn ang="0">
                    <a:pos x="88" y="10"/>
                  </a:cxn>
                  <a:cxn ang="0">
                    <a:pos x="167" y="22"/>
                  </a:cxn>
                </a:cxnLst>
                <a:rect l="0" t="0" r="r" b="b"/>
                <a:pathLst>
                  <a:path w="167" h="84">
                    <a:moveTo>
                      <a:pt x="167" y="22"/>
                    </a:moveTo>
                    <a:lnTo>
                      <a:pt x="159" y="84"/>
                    </a:lnTo>
                    <a:lnTo>
                      <a:pt x="79" y="74"/>
                    </a:lnTo>
                    <a:lnTo>
                      <a:pt x="0" y="62"/>
                    </a:lnTo>
                    <a:lnTo>
                      <a:pt x="8" y="0"/>
                    </a:lnTo>
                    <a:lnTo>
                      <a:pt x="88" y="10"/>
                    </a:lnTo>
                    <a:lnTo>
                      <a:pt x="167" y="22"/>
                    </a:lnTo>
                    <a:close/>
                  </a:path>
                </a:pathLst>
              </a:custGeom>
              <a:solidFill>
                <a:srgbClr val="FF0000"/>
              </a:solidFill>
              <a:ln w="9525">
                <a:noFill/>
                <a:round/>
                <a:headEnd/>
                <a:tailEnd/>
              </a:ln>
            </p:spPr>
            <p:txBody>
              <a:bodyPr/>
              <a:lstStyle/>
              <a:p>
                <a:endParaRPr lang="ja-JP" altLang="en-US"/>
              </a:p>
            </p:txBody>
          </p:sp>
          <p:sp>
            <p:nvSpPr>
              <p:cNvPr id="835" name="Freeform 1873"/>
              <p:cNvSpPr>
                <a:spLocks/>
              </p:cNvSpPr>
              <p:nvPr/>
            </p:nvSpPr>
            <p:spPr bwMode="auto">
              <a:xfrm>
                <a:off x="3614" y="2575"/>
                <a:ext cx="12" cy="2"/>
              </a:xfrm>
              <a:custGeom>
                <a:avLst/>
                <a:gdLst/>
                <a:ahLst/>
                <a:cxnLst>
                  <a:cxn ang="0">
                    <a:pos x="0" y="0"/>
                  </a:cxn>
                  <a:cxn ang="0">
                    <a:pos x="80" y="10"/>
                  </a:cxn>
                  <a:cxn ang="0">
                    <a:pos x="79" y="18"/>
                  </a:cxn>
                  <a:cxn ang="0">
                    <a:pos x="0" y="0"/>
                  </a:cxn>
                </a:cxnLst>
                <a:rect l="0" t="0" r="r" b="b"/>
                <a:pathLst>
                  <a:path w="80" h="18">
                    <a:moveTo>
                      <a:pt x="0" y="0"/>
                    </a:moveTo>
                    <a:lnTo>
                      <a:pt x="80" y="10"/>
                    </a:lnTo>
                    <a:lnTo>
                      <a:pt x="79" y="18"/>
                    </a:lnTo>
                    <a:lnTo>
                      <a:pt x="0" y="0"/>
                    </a:lnTo>
                    <a:close/>
                  </a:path>
                </a:pathLst>
              </a:custGeom>
              <a:solidFill>
                <a:srgbClr val="FF0000"/>
              </a:solidFill>
              <a:ln w="9525">
                <a:noFill/>
                <a:round/>
                <a:headEnd/>
                <a:tailEnd/>
              </a:ln>
            </p:spPr>
            <p:txBody>
              <a:bodyPr/>
              <a:lstStyle/>
              <a:p>
                <a:endParaRPr lang="ja-JP" altLang="en-US"/>
              </a:p>
            </p:txBody>
          </p:sp>
          <p:sp>
            <p:nvSpPr>
              <p:cNvPr id="836" name="Freeform 1874"/>
              <p:cNvSpPr>
                <a:spLocks/>
              </p:cNvSpPr>
              <p:nvPr/>
            </p:nvSpPr>
            <p:spPr bwMode="auto">
              <a:xfrm>
                <a:off x="3601" y="2572"/>
                <a:ext cx="24" cy="12"/>
              </a:xfrm>
              <a:custGeom>
                <a:avLst/>
                <a:gdLst/>
                <a:ahLst/>
                <a:cxnLst>
                  <a:cxn ang="0">
                    <a:pos x="172" y="36"/>
                  </a:cxn>
                  <a:cxn ang="0">
                    <a:pos x="157" y="97"/>
                  </a:cxn>
                  <a:cxn ang="0">
                    <a:pos x="78" y="78"/>
                  </a:cxn>
                  <a:cxn ang="0">
                    <a:pos x="0" y="60"/>
                  </a:cxn>
                  <a:cxn ang="0">
                    <a:pos x="15" y="0"/>
                  </a:cxn>
                  <a:cxn ang="0">
                    <a:pos x="93" y="18"/>
                  </a:cxn>
                  <a:cxn ang="0">
                    <a:pos x="172" y="36"/>
                  </a:cxn>
                </a:cxnLst>
                <a:rect l="0" t="0" r="r" b="b"/>
                <a:pathLst>
                  <a:path w="172" h="97">
                    <a:moveTo>
                      <a:pt x="172" y="36"/>
                    </a:moveTo>
                    <a:lnTo>
                      <a:pt x="157" y="97"/>
                    </a:lnTo>
                    <a:lnTo>
                      <a:pt x="78" y="78"/>
                    </a:lnTo>
                    <a:lnTo>
                      <a:pt x="0" y="60"/>
                    </a:lnTo>
                    <a:lnTo>
                      <a:pt x="15" y="0"/>
                    </a:lnTo>
                    <a:lnTo>
                      <a:pt x="93" y="18"/>
                    </a:lnTo>
                    <a:lnTo>
                      <a:pt x="172" y="36"/>
                    </a:lnTo>
                    <a:close/>
                  </a:path>
                </a:pathLst>
              </a:custGeom>
              <a:solidFill>
                <a:srgbClr val="FF0000"/>
              </a:solidFill>
              <a:ln w="9525">
                <a:noFill/>
                <a:round/>
                <a:headEnd/>
                <a:tailEnd/>
              </a:ln>
            </p:spPr>
            <p:txBody>
              <a:bodyPr/>
              <a:lstStyle/>
              <a:p>
                <a:endParaRPr lang="ja-JP" altLang="en-US"/>
              </a:p>
            </p:txBody>
          </p:sp>
          <p:sp>
            <p:nvSpPr>
              <p:cNvPr id="837" name="Freeform 1875"/>
              <p:cNvSpPr>
                <a:spLocks/>
              </p:cNvSpPr>
              <p:nvPr/>
            </p:nvSpPr>
            <p:spPr bwMode="auto">
              <a:xfrm>
                <a:off x="3612" y="2582"/>
                <a:ext cx="11" cy="3"/>
              </a:xfrm>
              <a:custGeom>
                <a:avLst/>
                <a:gdLst/>
                <a:ahLst/>
                <a:cxnLst>
                  <a:cxn ang="0">
                    <a:pos x="0" y="0"/>
                  </a:cxn>
                  <a:cxn ang="0">
                    <a:pos x="79" y="19"/>
                  </a:cxn>
                  <a:cxn ang="0">
                    <a:pos x="78" y="25"/>
                  </a:cxn>
                  <a:cxn ang="0">
                    <a:pos x="0" y="0"/>
                  </a:cxn>
                </a:cxnLst>
                <a:rect l="0" t="0" r="r" b="b"/>
                <a:pathLst>
                  <a:path w="79" h="25">
                    <a:moveTo>
                      <a:pt x="0" y="0"/>
                    </a:moveTo>
                    <a:lnTo>
                      <a:pt x="79" y="19"/>
                    </a:lnTo>
                    <a:lnTo>
                      <a:pt x="78" y="25"/>
                    </a:lnTo>
                    <a:lnTo>
                      <a:pt x="0" y="0"/>
                    </a:lnTo>
                    <a:close/>
                  </a:path>
                </a:pathLst>
              </a:custGeom>
              <a:solidFill>
                <a:srgbClr val="FF0000"/>
              </a:solidFill>
              <a:ln w="9525">
                <a:noFill/>
                <a:round/>
                <a:headEnd/>
                <a:tailEnd/>
              </a:ln>
            </p:spPr>
            <p:txBody>
              <a:bodyPr/>
              <a:lstStyle/>
              <a:p>
                <a:endParaRPr lang="ja-JP" altLang="en-US"/>
              </a:p>
            </p:txBody>
          </p:sp>
          <p:sp>
            <p:nvSpPr>
              <p:cNvPr id="838" name="Freeform 1876"/>
              <p:cNvSpPr>
                <a:spLocks/>
              </p:cNvSpPr>
              <p:nvPr/>
            </p:nvSpPr>
            <p:spPr bwMode="auto">
              <a:xfrm>
                <a:off x="3598" y="2579"/>
                <a:ext cx="25" cy="14"/>
              </a:xfrm>
              <a:custGeom>
                <a:avLst/>
                <a:gdLst/>
                <a:ahLst/>
                <a:cxnLst>
                  <a:cxn ang="0">
                    <a:pos x="173" y="51"/>
                  </a:cxn>
                  <a:cxn ang="0">
                    <a:pos x="153" y="110"/>
                  </a:cxn>
                  <a:cxn ang="0">
                    <a:pos x="76" y="85"/>
                  </a:cxn>
                  <a:cxn ang="0">
                    <a:pos x="0" y="60"/>
                  </a:cxn>
                  <a:cxn ang="0">
                    <a:pos x="19" y="0"/>
                  </a:cxn>
                  <a:cxn ang="0">
                    <a:pos x="95" y="26"/>
                  </a:cxn>
                  <a:cxn ang="0">
                    <a:pos x="173" y="51"/>
                  </a:cxn>
                </a:cxnLst>
                <a:rect l="0" t="0" r="r" b="b"/>
                <a:pathLst>
                  <a:path w="173" h="110">
                    <a:moveTo>
                      <a:pt x="173" y="51"/>
                    </a:moveTo>
                    <a:lnTo>
                      <a:pt x="153" y="110"/>
                    </a:lnTo>
                    <a:lnTo>
                      <a:pt x="76" y="85"/>
                    </a:lnTo>
                    <a:lnTo>
                      <a:pt x="0" y="60"/>
                    </a:lnTo>
                    <a:lnTo>
                      <a:pt x="19" y="0"/>
                    </a:lnTo>
                    <a:lnTo>
                      <a:pt x="95" y="26"/>
                    </a:lnTo>
                    <a:lnTo>
                      <a:pt x="173" y="51"/>
                    </a:lnTo>
                    <a:close/>
                  </a:path>
                </a:pathLst>
              </a:custGeom>
              <a:solidFill>
                <a:srgbClr val="FF0000"/>
              </a:solidFill>
              <a:ln w="9525">
                <a:noFill/>
                <a:round/>
                <a:headEnd/>
                <a:tailEnd/>
              </a:ln>
            </p:spPr>
            <p:txBody>
              <a:bodyPr/>
              <a:lstStyle/>
              <a:p>
                <a:endParaRPr lang="ja-JP" altLang="en-US"/>
              </a:p>
            </p:txBody>
          </p:sp>
          <p:sp>
            <p:nvSpPr>
              <p:cNvPr id="839" name="Freeform 1877"/>
              <p:cNvSpPr>
                <a:spLocks/>
              </p:cNvSpPr>
              <p:nvPr/>
            </p:nvSpPr>
            <p:spPr bwMode="auto">
              <a:xfrm>
                <a:off x="3609" y="2589"/>
                <a:ext cx="11" cy="4"/>
              </a:xfrm>
              <a:custGeom>
                <a:avLst/>
                <a:gdLst/>
                <a:ahLst/>
                <a:cxnLst>
                  <a:cxn ang="0">
                    <a:pos x="0" y="0"/>
                  </a:cxn>
                  <a:cxn ang="0">
                    <a:pos x="77" y="25"/>
                  </a:cxn>
                  <a:cxn ang="0">
                    <a:pos x="75" y="31"/>
                  </a:cxn>
                  <a:cxn ang="0">
                    <a:pos x="0" y="0"/>
                  </a:cxn>
                </a:cxnLst>
                <a:rect l="0" t="0" r="r" b="b"/>
                <a:pathLst>
                  <a:path w="77" h="31">
                    <a:moveTo>
                      <a:pt x="0" y="0"/>
                    </a:moveTo>
                    <a:lnTo>
                      <a:pt x="77" y="25"/>
                    </a:lnTo>
                    <a:lnTo>
                      <a:pt x="75" y="31"/>
                    </a:lnTo>
                    <a:lnTo>
                      <a:pt x="0" y="0"/>
                    </a:lnTo>
                    <a:close/>
                  </a:path>
                </a:pathLst>
              </a:custGeom>
              <a:solidFill>
                <a:srgbClr val="FF0000"/>
              </a:solidFill>
              <a:ln w="9525">
                <a:noFill/>
                <a:round/>
                <a:headEnd/>
                <a:tailEnd/>
              </a:ln>
            </p:spPr>
            <p:txBody>
              <a:bodyPr/>
              <a:lstStyle/>
              <a:p>
                <a:endParaRPr lang="ja-JP" altLang="en-US"/>
              </a:p>
            </p:txBody>
          </p:sp>
          <p:sp>
            <p:nvSpPr>
              <p:cNvPr id="840" name="Freeform 1878"/>
              <p:cNvSpPr>
                <a:spLocks/>
              </p:cNvSpPr>
              <p:nvPr/>
            </p:nvSpPr>
            <p:spPr bwMode="auto">
              <a:xfrm>
                <a:off x="3595" y="2585"/>
                <a:ext cx="25" cy="15"/>
              </a:xfrm>
              <a:custGeom>
                <a:avLst/>
                <a:gdLst/>
                <a:ahLst/>
                <a:cxnLst>
                  <a:cxn ang="0">
                    <a:pos x="174" y="64"/>
                  </a:cxn>
                  <a:cxn ang="0">
                    <a:pos x="149" y="120"/>
                  </a:cxn>
                  <a:cxn ang="0">
                    <a:pos x="75" y="88"/>
                  </a:cxn>
                  <a:cxn ang="0">
                    <a:pos x="0" y="55"/>
                  </a:cxn>
                  <a:cxn ang="0">
                    <a:pos x="25" y="0"/>
                  </a:cxn>
                  <a:cxn ang="0">
                    <a:pos x="99" y="33"/>
                  </a:cxn>
                  <a:cxn ang="0">
                    <a:pos x="174" y="64"/>
                  </a:cxn>
                </a:cxnLst>
                <a:rect l="0" t="0" r="r" b="b"/>
                <a:pathLst>
                  <a:path w="174" h="120">
                    <a:moveTo>
                      <a:pt x="174" y="64"/>
                    </a:moveTo>
                    <a:lnTo>
                      <a:pt x="149" y="120"/>
                    </a:lnTo>
                    <a:lnTo>
                      <a:pt x="75" y="88"/>
                    </a:lnTo>
                    <a:lnTo>
                      <a:pt x="0" y="55"/>
                    </a:lnTo>
                    <a:lnTo>
                      <a:pt x="25" y="0"/>
                    </a:lnTo>
                    <a:lnTo>
                      <a:pt x="99" y="33"/>
                    </a:lnTo>
                    <a:lnTo>
                      <a:pt x="174" y="64"/>
                    </a:lnTo>
                    <a:close/>
                  </a:path>
                </a:pathLst>
              </a:custGeom>
              <a:solidFill>
                <a:srgbClr val="FF0000"/>
              </a:solidFill>
              <a:ln w="9525">
                <a:noFill/>
                <a:round/>
                <a:headEnd/>
                <a:tailEnd/>
              </a:ln>
            </p:spPr>
            <p:txBody>
              <a:bodyPr/>
              <a:lstStyle/>
              <a:p>
                <a:endParaRPr lang="ja-JP" altLang="en-US"/>
              </a:p>
            </p:txBody>
          </p:sp>
          <p:sp>
            <p:nvSpPr>
              <p:cNvPr id="841" name="Freeform 1879"/>
              <p:cNvSpPr>
                <a:spLocks/>
              </p:cNvSpPr>
              <p:nvPr/>
            </p:nvSpPr>
            <p:spPr bwMode="auto">
              <a:xfrm>
                <a:off x="3606" y="2596"/>
                <a:ext cx="10" cy="5"/>
              </a:xfrm>
              <a:custGeom>
                <a:avLst/>
                <a:gdLst/>
                <a:ahLst/>
                <a:cxnLst>
                  <a:cxn ang="0">
                    <a:pos x="0" y="0"/>
                  </a:cxn>
                  <a:cxn ang="0">
                    <a:pos x="74" y="32"/>
                  </a:cxn>
                  <a:cxn ang="0">
                    <a:pos x="71" y="39"/>
                  </a:cxn>
                  <a:cxn ang="0">
                    <a:pos x="0" y="0"/>
                  </a:cxn>
                </a:cxnLst>
                <a:rect l="0" t="0" r="r" b="b"/>
                <a:pathLst>
                  <a:path w="74" h="39">
                    <a:moveTo>
                      <a:pt x="0" y="0"/>
                    </a:moveTo>
                    <a:lnTo>
                      <a:pt x="74" y="32"/>
                    </a:lnTo>
                    <a:lnTo>
                      <a:pt x="71" y="39"/>
                    </a:lnTo>
                    <a:lnTo>
                      <a:pt x="0" y="0"/>
                    </a:lnTo>
                    <a:close/>
                  </a:path>
                </a:pathLst>
              </a:custGeom>
              <a:solidFill>
                <a:srgbClr val="FF0000"/>
              </a:solidFill>
              <a:ln w="9525">
                <a:noFill/>
                <a:round/>
                <a:headEnd/>
                <a:tailEnd/>
              </a:ln>
            </p:spPr>
            <p:txBody>
              <a:bodyPr/>
              <a:lstStyle/>
              <a:p>
                <a:endParaRPr lang="ja-JP" altLang="en-US"/>
              </a:p>
            </p:txBody>
          </p:sp>
          <p:sp>
            <p:nvSpPr>
              <p:cNvPr id="842" name="Freeform 1880"/>
              <p:cNvSpPr>
                <a:spLocks/>
              </p:cNvSpPr>
              <p:nvPr/>
            </p:nvSpPr>
            <p:spPr bwMode="auto">
              <a:xfrm>
                <a:off x="3592" y="2591"/>
                <a:ext cx="24" cy="17"/>
              </a:xfrm>
              <a:custGeom>
                <a:avLst/>
                <a:gdLst/>
                <a:ahLst/>
                <a:cxnLst>
                  <a:cxn ang="0">
                    <a:pos x="171" y="78"/>
                  </a:cxn>
                  <a:cxn ang="0">
                    <a:pos x="141" y="129"/>
                  </a:cxn>
                  <a:cxn ang="0">
                    <a:pos x="71" y="90"/>
                  </a:cxn>
                  <a:cxn ang="0">
                    <a:pos x="0" y="52"/>
                  </a:cxn>
                  <a:cxn ang="0">
                    <a:pos x="30" y="0"/>
                  </a:cxn>
                  <a:cxn ang="0">
                    <a:pos x="100" y="39"/>
                  </a:cxn>
                  <a:cxn ang="0">
                    <a:pos x="171" y="78"/>
                  </a:cxn>
                </a:cxnLst>
                <a:rect l="0" t="0" r="r" b="b"/>
                <a:pathLst>
                  <a:path w="171" h="129">
                    <a:moveTo>
                      <a:pt x="171" y="78"/>
                    </a:moveTo>
                    <a:lnTo>
                      <a:pt x="141" y="129"/>
                    </a:lnTo>
                    <a:lnTo>
                      <a:pt x="71" y="90"/>
                    </a:lnTo>
                    <a:lnTo>
                      <a:pt x="0" y="52"/>
                    </a:lnTo>
                    <a:lnTo>
                      <a:pt x="30" y="0"/>
                    </a:lnTo>
                    <a:lnTo>
                      <a:pt x="100" y="39"/>
                    </a:lnTo>
                    <a:lnTo>
                      <a:pt x="171" y="78"/>
                    </a:lnTo>
                    <a:close/>
                  </a:path>
                </a:pathLst>
              </a:custGeom>
              <a:solidFill>
                <a:srgbClr val="FF0000"/>
              </a:solidFill>
              <a:ln w="9525">
                <a:noFill/>
                <a:round/>
                <a:headEnd/>
                <a:tailEnd/>
              </a:ln>
            </p:spPr>
            <p:txBody>
              <a:bodyPr/>
              <a:lstStyle/>
              <a:p>
                <a:endParaRPr lang="ja-JP" altLang="en-US"/>
              </a:p>
            </p:txBody>
          </p:sp>
          <p:sp>
            <p:nvSpPr>
              <p:cNvPr id="843" name="Freeform 1881"/>
              <p:cNvSpPr>
                <a:spLocks/>
              </p:cNvSpPr>
              <p:nvPr/>
            </p:nvSpPr>
            <p:spPr bwMode="auto">
              <a:xfrm>
                <a:off x="3602" y="2603"/>
                <a:ext cx="10" cy="5"/>
              </a:xfrm>
              <a:custGeom>
                <a:avLst/>
                <a:gdLst/>
                <a:ahLst/>
                <a:cxnLst>
                  <a:cxn ang="0">
                    <a:pos x="0" y="0"/>
                  </a:cxn>
                  <a:cxn ang="0">
                    <a:pos x="70" y="39"/>
                  </a:cxn>
                  <a:cxn ang="0">
                    <a:pos x="66" y="46"/>
                  </a:cxn>
                  <a:cxn ang="0">
                    <a:pos x="0" y="0"/>
                  </a:cxn>
                </a:cxnLst>
                <a:rect l="0" t="0" r="r" b="b"/>
                <a:pathLst>
                  <a:path w="70" h="46">
                    <a:moveTo>
                      <a:pt x="0" y="0"/>
                    </a:moveTo>
                    <a:lnTo>
                      <a:pt x="70" y="39"/>
                    </a:lnTo>
                    <a:lnTo>
                      <a:pt x="66" y="46"/>
                    </a:lnTo>
                    <a:lnTo>
                      <a:pt x="0" y="0"/>
                    </a:lnTo>
                    <a:close/>
                  </a:path>
                </a:pathLst>
              </a:custGeom>
              <a:solidFill>
                <a:srgbClr val="FF0000"/>
              </a:solidFill>
              <a:ln w="9525">
                <a:noFill/>
                <a:round/>
                <a:headEnd/>
                <a:tailEnd/>
              </a:ln>
            </p:spPr>
            <p:txBody>
              <a:bodyPr/>
              <a:lstStyle/>
              <a:p>
                <a:endParaRPr lang="ja-JP" altLang="en-US"/>
              </a:p>
            </p:txBody>
          </p:sp>
          <p:sp>
            <p:nvSpPr>
              <p:cNvPr id="844" name="Freeform 1882"/>
              <p:cNvSpPr>
                <a:spLocks/>
              </p:cNvSpPr>
              <p:nvPr/>
            </p:nvSpPr>
            <p:spPr bwMode="auto">
              <a:xfrm>
                <a:off x="3587" y="2597"/>
                <a:ext cx="24" cy="18"/>
              </a:xfrm>
              <a:custGeom>
                <a:avLst/>
                <a:gdLst/>
                <a:ahLst/>
                <a:cxnLst>
                  <a:cxn ang="0">
                    <a:pos x="167" y="90"/>
                  </a:cxn>
                  <a:cxn ang="0">
                    <a:pos x="134" y="138"/>
                  </a:cxn>
                  <a:cxn ang="0">
                    <a:pos x="67" y="94"/>
                  </a:cxn>
                  <a:cxn ang="0">
                    <a:pos x="0" y="49"/>
                  </a:cxn>
                  <a:cxn ang="0">
                    <a:pos x="34" y="0"/>
                  </a:cxn>
                  <a:cxn ang="0">
                    <a:pos x="101" y="44"/>
                  </a:cxn>
                  <a:cxn ang="0">
                    <a:pos x="167" y="90"/>
                  </a:cxn>
                </a:cxnLst>
                <a:rect l="0" t="0" r="r" b="b"/>
                <a:pathLst>
                  <a:path w="167" h="138">
                    <a:moveTo>
                      <a:pt x="167" y="90"/>
                    </a:moveTo>
                    <a:lnTo>
                      <a:pt x="134" y="138"/>
                    </a:lnTo>
                    <a:lnTo>
                      <a:pt x="67" y="94"/>
                    </a:lnTo>
                    <a:lnTo>
                      <a:pt x="0" y="49"/>
                    </a:lnTo>
                    <a:lnTo>
                      <a:pt x="34" y="0"/>
                    </a:lnTo>
                    <a:lnTo>
                      <a:pt x="101" y="44"/>
                    </a:lnTo>
                    <a:lnTo>
                      <a:pt x="167" y="90"/>
                    </a:lnTo>
                    <a:close/>
                  </a:path>
                </a:pathLst>
              </a:custGeom>
              <a:solidFill>
                <a:srgbClr val="FF0000"/>
              </a:solidFill>
              <a:ln w="9525">
                <a:noFill/>
                <a:round/>
                <a:headEnd/>
                <a:tailEnd/>
              </a:ln>
            </p:spPr>
            <p:txBody>
              <a:bodyPr/>
              <a:lstStyle/>
              <a:p>
                <a:endParaRPr lang="ja-JP" altLang="en-US"/>
              </a:p>
            </p:txBody>
          </p:sp>
          <p:sp>
            <p:nvSpPr>
              <p:cNvPr id="845" name="Freeform 1883"/>
              <p:cNvSpPr>
                <a:spLocks/>
              </p:cNvSpPr>
              <p:nvPr/>
            </p:nvSpPr>
            <p:spPr bwMode="auto">
              <a:xfrm>
                <a:off x="3597" y="2609"/>
                <a:ext cx="9" cy="6"/>
              </a:xfrm>
              <a:custGeom>
                <a:avLst/>
                <a:gdLst/>
                <a:ahLst/>
                <a:cxnLst>
                  <a:cxn ang="0">
                    <a:pos x="0" y="0"/>
                  </a:cxn>
                  <a:cxn ang="0">
                    <a:pos x="67" y="44"/>
                  </a:cxn>
                  <a:cxn ang="0">
                    <a:pos x="63" y="51"/>
                  </a:cxn>
                  <a:cxn ang="0">
                    <a:pos x="0" y="0"/>
                  </a:cxn>
                </a:cxnLst>
                <a:rect l="0" t="0" r="r" b="b"/>
                <a:pathLst>
                  <a:path w="67" h="51">
                    <a:moveTo>
                      <a:pt x="0" y="0"/>
                    </a:moveTo>
                    <a:lnTo>
                      <a:pt x="67" y="44"/>
                    </a:lnTo>
                    <a:lnTo>
                      <a:pt x="63" y="51"/>
                    </a:lnTo>
                    <a:lnTo>
                      <a:pt x="0" y="0"/>
                    </a:lnTo>
                    <a:close/>
                  </a:path>
                </a:pathLst>
              </a:custGeom>
              <a:solidFill>
                <a:srgbClr val="FF0000"/>
              </a:solidFill>
              <a:ln w="9525">
                <a:noFill/>
                <a:round/>
                <a:headEnd/>
                <a:tailEnd/>
              </a:ln>
            </p:spPr>
            <p:txBody>
              <a:bodyPr/>
              <a:lstStyle/>
              <a:p>
                <a:endParaRPr lang="ja-JP" altLang="en-US"/>
              </a:p>
            </p:txBody>
          </p:sp>
          <p:sp>
            <p:nvSpPr>
              <p:cNvPr id="846" name="Freeform 1884"/>
              <p:cNvSpPr>
                <a:spLocks/>
              </p:cNvSpPr>
              <p:nvPr/>
            </p:nvSpPr>
            <p:spPr bwMode="auto">
              <a:xfrm>
                <a:off x="3583" y="2603"/>
                <a:ext cx="23" cy="18"/>
              </a:xfrm>
              <a:custGeom>
                <a:avLst/>
                <a:gdLst/>
                <a:ahLst/>
                <a:cxnLst>
                  <a:cxn ang="0">
                    <a:pos x="163" y="103"/>
                  </a:cxn>
                  <a:cxn ang="0">
                    <a:pos x="125" y="148"/>
                  </a:cxn>
                  <a:cxn ang="0">
                    <a:pos x="63" y="96"/>
                  </a:cxn>
                  <a:cxn ang="0">
                    <a:pos x="0" y="46"/>
                  </a:cxn>
                  <a:cxn ang="0">
                    <a:pos x="39" y="0"/>
                  </a:cxn>
                  <a:cxn ang="0">
                    <a:pos x="100" y="52"/>
                  </a:cxn>
                  <a:cxn ang="0">
                    <a:pos x="163" y="103"/>
                  </a:cxn>
                </a:cxnLst>
                <a:rect l="0" t="0" r="r" b="b"/>
                <a:pathLst>
                  <a:path w="163" h="148">
                    <a:moveTo>
                      <a:pt x="163" y="103"/>
                    </a:moveTo>
                    <a:lnTo>
                      <a:pt x="125" y="148"/>
                    </a:lnTo>
                    <a:lnTo>
                      <a:pt x="63" y="96"/>
                    </a:lnTo>
                    <a:lnTo>
                      <a:pt x="0" y="46"/>
                    </a:lnTo>
                    <a:lnTo>
                      <a:pt x="39" y="0"/>
                    </a:lnTo>
                    <a:lnTo>
                      <a:pt x="100" y="52"/>
                    </a:lnTo>
                    <a:lnTo>
                      <a:pt x="163" y="103"/>
                    </a:lnTo>
                    <a:close/>
                  </a:path>
                </a:pathLst>
              </a:custGeom>
              <a:solidFill>
                <a:srgbClr val="FF0000"/>
              </a:solidFill>
              <a:ln w="9525">
                <a:noFill/>
                <a:round/>
                <a:headEnd/>
                <a:tailEnd/>
              </a:ln>
            </p:spPr>
            <p:txBody>
              <a:bodyPr/>
              <a:lstStyle/>
              <a:p>
                <a:endParaRPr lang="ja-JP" altLang="en-US"/>
              </a:p>
            </p:txBody>
          </p:sp>
          <p:sp>
            <p:nvSpPr>
              <p:cNvPr id="847" name="Freeform 1885"/>
              <p:cNvSpPr>
                <a:spLocks/>
              </p:cNvSpPr>
              <p:nvPr/>
            </p:nvSpPr>
            <p:spPr bwMode="auto">
              <a:xfrm>
                <a:off x="3592" y="2615"/>
                <a:ext cx="8" cy="7"/>
              </a:xfrm>
              <a:custGeom>
                <a:avLst/>
                <a:gdLst/>
                <a:ahLst/>
                <a:cxnLst>
                  <a:cxn ang="0">
                    <a:pos x="0" y="0"/>
                  </a:cxn>
                  <a:cxn ang="0">
                    <a:pos x="62" y="52"/>
                  </a:cxn>
                  <a:cxn ang="0">
                    <a:pos x="57" y="57"/>
                  </a:cxn>
                  <a:cxn ang="0">
                    <a:pos x="0" y="0"/>
                  </a:cxn>
                </a:cxnLst>
                <a:rect l="0" t="0" r="r" b="b"/>
                <a:pathLst>
                  <a:path w="62" h="57">
                    <a:moveTo>
                      <a:pt x="0" y="0"/>
                    </a:moveTo>
                    <a:lnTo>
                      <a:pt x="62" y="52"/>
                    </a:lnTo>
                    <a:lnTo>
                      <a:pt x="57" y="57"/>
                    </a:lnTo>
                    <a:lnTo>
                      <a:pt x="0" y="0"/>
                    </a:lnTo>
                    <a:close/>
                  </a:path>
                </a:pathLst>
              </a:custGeom>
              <a:solidFill>
                <a:srgbClr val="FF0000"/>
              </a:solidFill>
              <a:ln w="9525">
                <a:noFill/>
                <a:round/>
                <a:headEnd/>
                <a:tailEnd/>
              </a:ln>
            </p:spPr>
            <p:txBody>
              <a:bodyPr/>
              <a:lstStyle/>
              <a:p>
                <a:endParaRPr lang="ja-JP" altLang="en-US"/>
              </a:p>
            </p:txBody>
          </p:sp>
          <p:sp>
            <p:nvSpPr>
              <p:cNvPr id="848" name="Freeform 1886"/>
              <p:cNvSpPr>
                <a:spLocks/>
              </p:cNvSpPr>
              <p:nvPr/>
            </p:nvSpPr>
            <p:spPr bwMode="auto">
              <a:xfrm>
                <a:off x="3577" y="2607"/>
                <a:ext cx="23" cy="20"/>
              </a:xfrm>
              <a:custGeom>
                <a:avLst/>
                <a:gdLst/>
                <a:ahLst/>
                <a:cxnLst>
                  <a:cxn ang="0">
                    <a:pos x="156" y="114"/>
                  </a:cxn>
                  <a:cxn ang="0">
                    <a:pos x="115" y="155"/>
                  </a:cxn>
                  <a:cxn ang="0">
                    <a:pos x="58" y="98"/>
                  </a:cxn>
                  <a:cxn ang="0">
                    <a:pos x="0" y="41"/>
                  </a:cxn>
                  <a:cxn ang="0">
                    <a:pos x="42" y="0"/>
                  </a:cxn>
                  <a:cxn ang="0">
                    <a:pos x="99" y="57"/>
                  </a:cxn>
                  <a:cxn ang="0">
                    <a:pos x="156" y="114"/>
                  </a:cxn>
                </a:cxnLst>
                <a:rect l="0" t="0" r="r" b="b"/>
                <a:pathLst>
                  <a:path w="156" h="155">
                    <a:moveTo>
                      <a:pt x="156" y="114"/>
                    </a:moveTo>
                    <a:lnTo>
                      <a:pt x="115" y="155"/>
                    </a:lnTo>
                    <a:lnTo>
                      <a:pt x="58" y="98"/>
                    </a:lnTo>
                    <a:lnTo>
                      <a:pt x="0" y="41"/>
                    </a:lnTo>
                    <a:lnTo>
                      <a:pt x="42" y="0"/>
                    </a:lnTo>
                    <a:lnTo>
                      <a:pt x="99" y="57"/>
                    </a:lnTo>
                    <a:lnTo>
                      <a:pt x="156" y="114"/>
                    </a:lnTo>
                    <a:close/>
                  </a:path>
                </a:pathLst>
              </a:custGeom>
              <a:solidFill>
                <a:srgbClr val="FF0000"/>
              </a:solidFill>
              <a:ln w="9525">
                <a:noFill/>
                <a:round/>
                <a:headEnd/>
                <a:tailEnd/>
              </a:ln>
            </p:spPr>
            <p:txBody>
              <a:bodyPr/>
              <a:lstStyle/>
              <a:p>
                <a:endParaRPr lang="ja-JP" altLang="en-US"/>
              </a:p>
            </p:txBody>
          </p:sp>
          <p:sp>
            <p:nvSpPr>
              <p:cNvPr id="849" name="Freeform 1887"/>
              <p:cNvSpPr>
                <a:spLocks/>
              </p:cNvSpPr>
              <p:nvPr/>
            </p:nvSpPr>
            <p:spPr bwMode="auto">
              <a:xfrm>
                <a:off x="3586" y="2620"/>
                <a:ext cx="8" cy="7"/>
              </a:xfrm>
              <a:custGeom>
                <a:avLst/>
                <a:gdLst/>
                <a:ahLst/>
                <a:cxnLst>
                  <a:cxn ang="0">
                    <a:pos x="0" y="0"/>
                  </a:cxn>
                  <a:cxn ang="0">
                    <a:pos x="57" y="57"/>
                  </a:cxn>
                  <a:cxn ang="0">
                    <a:pos x="51" y="63"/>
                  </a:cxn>
                  <a:cxn ang="0">
                    <a:pos x="0" y="0"/>
                  </a:cxn>
                </a:cxnLst>
                <a:rect l="0" t="0" r="r" b="b"/>
                <a:pathLst>
                  <a:path w="57" h="63">
                    <a:moveTo>
                      <a:pt x="0" y="0"/>
                    </a:moveTo>
                    <a:lnTo>
                      <a:pt x="57" y="57"/>
                    </a:lnTo>
                    <a:lnTo>
                      <a:pt x="51" y="63"/>
                    </a:lnTo>
                    <a:lnTo>
                      <a:pt x="0" y="0"/>
                    </a:lnTo>
                    <a:close/>
                  </a:path>
                </a:pathLst>
              </a:custGeom>
              <a:solidFill>
                <a:srgbClr val="FF0000"/>
              </a:solidFill>
              <a:ln w="9525">
                <a:noFill/>
                <a:round/>
                <a:headEnd/>
                <a:tailEnd/>
              </a:ln>
            </p:spPr>
            <p:txBody>
              <a:bodyPr/>
              <a:lstStyle/>
              <a:p>
                <a:endParaRPr lang="ja-JP" altLang="en-US"/>
              </a:p>
            </p:txBody>
          </p:sp>
          <p:sp>
            <p:nvSpPr>
              <p:cNvPr id="850" name="Freeform 1888"/>
              <p:cNvSpPr>
                <a:spLocks/>
              </p:cNvSpPr>
              <p:nvPr/>
            </p:nvSpPr>
            <p:spPr bwMode="auto">
              <a:xfrm>
                <a:off x="3572" y="2612"/>
                <a:ext cx="21" cy="20"/>
              </a:xfrm>
              <a:custGeom>
                <a:avLst/>
                <a:gdLst/>
                <a:ahLst/>
                <a:cxnLst>
                  <a:cxn ang="0">
                    <a:pos x="147" y="125"/>
                  </a:cxn>
                  <a:cxn ang="0">
                    <a:pos x="102" y="161"/>
                  </a:cxn>
                  <a:cxn ang="0">
                    <a:pos x="51" y="99"/>
                  </a:cxn>
                  <a:cxn ang="0">
                    <a:pos x="0" y="37"/>
                  </a:cxn>
                  <a:cxn ang="0">
                    <a:pos x="45" y="0"/>
                  </a:cxn>
                  <a:cxn ang="0">
                    <a:pos x="96" y="62"/>
                  </a:cxn>
                  <a:cxn ang="0">
                    <a:pos x="147" y="125"/>
                  </a:cxn>
                </a:cxnLst>
                <a:rect l="0" t="0" r="r" b="b"/>
                <a:pathLst>
                  <a:path w="147" h="161">
                    <a:moveTo>
                      <a:pt x="147" y="125"/>
                    </a:moveTo>
                    <a:lnTo>
                      <a:pt x="102" y="161"/>
                    </a:lnTo>
                    <a:lnTo>
                      <a:pt x="51" y="99"/>
                    </a:lnTo>
                    <a:lnTo>
                      <a:pt x="0" y="37"/>
                    </a:lnTo>
                    <a:lnTo>
                      <a:pt x="45" y="0"/>
                    </a:lnTo>
                    <a:lnTo>
                      <a:pt x="96" y="62"/>
                    </a:lnTo>
                    <a:lnTo>
                      <a:pt x="147" y="125"/>
                    </a:lnTo>
                    <a:close/>
                  </a:path>
                </a:pathLst>
              </a:custGeom>
              <a:solidFill>
                <a:srgbClr val="FF0000"/>
              </a:solidFill>
              <a:ln w="9525">
                <a:noFill/>
                <a:round/>
                <a:headEnd/>
                <a:tailEnd/>
              </a:ln>
            </p:spPr>
            <p:txBody>
              <a:bodyPr/>
              <a:lstStyle/>
              <a:p>
                <a:endParaRPr lang="ja-JP" altLang="en-US"/>
              </a:p>
            </p:txBody>
          </p:sp>
          <p:sp>
            <p:nvSpPr>
              <p:cNvPr id="851" name="Freeform 1889"/>
              <p:cNvSpPr>
                <a:spLocks/>
              </p:cNvSpPr>
              <p:nvPr/>
            </p:nvSpPr>
            <p:spPr bwMode="auto">
              <a:xfrm>
                <a:off x="3579" y="2624"/>
                <a:ext cx="8" cy="9"/>
              </a:xfrm>
              <a:custGeom>
                <a:avLst/>
                <a:gdLst/>
                <a:ahLst/>
                <a:cxnLst>
                  <a:cxn ang="0">
                    <a:pos x="0" y="0"/>
                  </a:cxn>
                  <a:cxn ang="0">
                    <a:pos x="51" y="62"/>
                  </a:cxn>
                  <a:cxn ang="0">
                    <a:pos x="45" y="67"/>
                  </a:cxn>
                  <a:cxn ang="0">
                    <a:pos x="0" y="0"/>
                  </a:cxn>
                </a:cxnLst>
                <a:rect l="0" t="0" r="r" b="b"/>
                <a:pathLst>
                  <a:path w="51" h="67">
                    <a:moveTo>
                      <a:pt x="0" y="0"/>
                    </a:moveTo>
                    <a:lnTo>
                      <a:pt x="51" y="62"/>
                    </a:lnTo>
                    <a:lnTo>
                      <a:pt x="45" y="67"/>
                    </a:lnTo>
                    <a:lnTo>
                      <a:pt x="0" y="0"/>
                    </a:lnTo>
                    <a:close/>
                  </a:path>
                </a:pathLst>
              </a:custGeom>
              <a:solidFill>
                <a:srgbClr val="FF0000"/>
              </a:solidFill>
              <a:ln w="9525">
                <a:noFill/>
                <a:round/>
                <a:headEnd/>
                <a:tailEnd/>
              </a:ln>
            </p:spPr>
            <p:txBody>
              <a:bodyPr/>
              <a:lstStyle/>
              <a:p>
                <a:endParaRPr lang="ja-JP" altLang="en-US"/>
              </a:p>
            </p:txBody>
          </p:sp>
          <p:sp>
            <p:nvSpPr>
              <p:cNvPr id="852" name="Freeform 1890"/>
              <p:cNvSpPr>
                <a:spLocks/>
              </p:cNvSpPr>
              <p:nvPr/>
            </p:nvSpPr>
            <p:spPr bwMode="auto">
              <a:xfrm>
                <a:off x="3566" y="2616"/>
                <a:ext cx="20" cy="21"/>
              </a:xfrm>
              <a:custGeom>
                <a:avLst/>
                <a:gdLst/>
                <a:ahLst/>
                <a:cxnLst>
                  <a:cxn ang="0">
                    <a:pos x="137" y="134"/>
                  </a:cxn>
                  <a:cxn ang="0">
                    <a:pos x="89" y="165"/>
                  </a:cxn>
                  <a:cxn ang="0">
                    <a:pos x="44" y="99"/>
                  </a:cxn>
                  <a:cxn ang="0">
                    <a:pos x="0" y="32"/>
                  </a:cxn>
                  <a:cxn ang="0">
                    <a:pos x="47" y="0"/>
                  </a:cxn>
                  <a:cxn ang="0">
                    <a:pos x="92" y="67"/>
                  </a:cxn>
                  <a:cxn ang="0">
                    <a:pos x="137" y="134"/>
                  </a:cxn>
                </a:cxnLst>
                <a:rect l="0" t="0" r="r" b="b"/>
                <a:pathLst>
                  <a:path w="137" h="165">
                    <a:moveTo>
                      <a:pt x="137" y="134"/>
                    </a:moveTo>
                    <a:lnTo>
                      <a:pt x="89" y="165"/>
                    </a:lnTo>
                    <a:lnTo>
                      <a:pt x="44" y="99"/>
                    </a:lnTo>
                    <a:lnTo>
                      <a:pt x="0" y="32"/>
                    </a:lnTo>
                    <a:lnTo>
                      <a:pt x="47" y="0"/>
                    </a:lnTo>
                    <a:lnTo>
                      <a:pt x="92" y="67"/>
                    </a:lnTo>
                    <a:lnTo>
                      <a:pt x="137" y="134"/>
                    </a:lnTo>
                    <a:close/>
                  </a:path>
                </a:pathLst>
              </a:custGeom>
              <a:solidFill>
                <a:srgbClr val="FF0000"/>
              </a:solidFill>
              <a:ln w="9525">
                <a:noFill/>
                <a:round/>
                <a:headEnd/>
                <a:tailEnd/>
              </a:ln>
            </p:spPr>
            <p:txBody>
              <a:bodyPr/>
              <a:lstStyle/>
              <a:p>
                <a:endParaRPr lang="ja-JP" altLang="en-US"/>
              </a:p>
            </p:txBody>
          </p:sp>
          <p:sp>
            <p:nvSpPr>
              <p:cNvPr id="853" name="Freeform 1891"/>
              <p:cNvSpPr>
                <a:spLocks/>
              </p:cNvSpPr>
              <p:nvPr/>
            </p:nvSpPr>
            <p:spPr bwMode="auto">
              <a:xfrm>
                <a:off x="3572" y="2628"/>
                <a:ext cx="7" cy="9"/>
              </a:xfrm>
              <a:custGeom>
                <a:avLst/>
                <a:gdLst/>
                <a:ahLst/>
                <a:cxnLst>
                  <a:cxn ang="0">
                    <a:pos x="0" y="0"/>
                  </a:cxn>
                  <a:cxn ang="0">
                    <a:pos x="45" y="66"/>
                  </a:cxn>
                  <a:cxn ang="0">
                    <a:pos x="38" y="71"/>
                  </a:cxn>
                  <a:cxn ang="0">
                    <a:pos x="0" y="0"/>
                  </a:cxn>
                </a:cxnLst>
                <a:rect l="0" t="0" r="r" b="b"/>
                <a:pathLst>
                  <a:path w="45" h="71">
                    <a:moveTo>
                      <a:pt x="0" y="0"/>
                    </a:moveTo>
                    <a:lnTo>
                      <a:pt x="45" y="66"/>
                    </a:lnTo>
                    <a:lnTo>
                      <a:pt x="38" y="71"/>
                    </a:lnTo>
                    <a:lnTo>
                      <a:pt x="0" y="0"/>
                    </a:lnTo>
                    <a:close/>
                  </a:path>
                </a:pathLst>
              </a:custGeom>
              <a:solidFill>
                <a:srgbClr val="FF0000"/>
              </a:solidFill>
              <a:ln w="9525">
                <a:noFill/>
                <a:round/>
                <a:headEnd/>
                <a:tailEnd/>
              </a:ln>
            </p:spPr>
            <p:txBody>
              <a:bodyPr/>
              <a:lstStyle/>
              <a:p>
                <a:endParaRPr lang="ja-JP" altLang="en-US"/>
              </a:p>
            </p:txBody>
          </p:sp>
          <p:sp>
            <p:nvSpPr>
              <p:cNvPr id="854" name="Freeform 1892"/>
              <p:cNvSpPr>
                <a:spLocks/>
              </p:cNvSpPr>
              <p:nvPr/>
            </p:nvSpPr>
            <p:spPr bwMode="auto">
              <a:xfrm>
                <a:off x="3560" y="2619"/>
                <a:ext cx="18" cy="21"/>
              </a:xfrm>
              <a:custGeom>
                <a:avLst/>
                <a:gdLst/>
                <a:ahLst/>
                <a:cxnLst>
                  <a:cxn ang="0">
                    <a:pos x="126" y="143"/>
                  </a:cxn>
                  <a:cxn ang="0">
                    <a:pos x="75" y="169"/>
                  </a:cxn>
                  <a:cxn ang="0">
                    <a:pos x="37" y="98"/>
                  </a:cxn>
                  <a:cxn ang="0">
                    <a:pos x="0" y="28"/>
                  </a:cxn>
                  <a:cxn ang="0">
                    <a:pos x="50" y="0"/>
                  </a:cxn>
                  <a:cxn ang="0">
                    <a:pos x="88" y="72"/>
                  </a:cxn>
                  <a:cxn ang="0">
                    <a:pos x="126" y="143"/>
                  </a:cxn>
                </a:cxnLst>
                <a:rect l="0" t="0" r="r" b="b"/>
                <a:pathLst>
                  <a:path w="126" h="169">
                    <a:moveTo>
                      <a:pt x="126" y="143"/>
                    </a:moveTo>
                    <a:lnTo>
                      <a:pt x="75" y="169"/>
                    </a:lnTo>
                    <a:lnTo>
                      <a:pt x="37" y="98"/>
                    </a:lnTo>
                    <a:lnTo>
                      <a:pt x="0" y="28"/>
                    </a:lnTo>
                    <a:lnTo>
                      <a:pt x="50" y="0"/>
                    </a:lnTo>
                    <a:lnTo>
                      <a:pt x="88" y="72"/>
                    </a:lnTo>
                    <a:lnTo>
                      <a:pt x="126" y="143"/>
                    </a:lnTo>
                    <a:close/>
                  </a:path>
                </a:pathLst>
              </a:custGeom>
              <a:solidFill>
                <a:srgbClr val="FF0000"/>
              </a:solidFill>
              <a:ln w="9525">
                <a:noFill/>
                <a:round/>
                <a:headEnd/>
                <a:tailEnd/>
              </a:ln>
            </p:spPr>
            <p:txBody>
              <a:bodyPr/>
              <a:lstStyle/>
              <a:p>
                <a:endParaRPr lang="ja-JP" altLang="en-US"/>
              </a:p>
            </p:txBody>
          </p:sp>
          <p:sp>
            <p:nvSpPr>
              <p:cNvPr id="855" name="Freeform 1893"/>
              <p:cNvSpPr>
                <a:spLocks/>
              </p:cNvSpPr>
              <p:nvPr/>
            </p:nvSpPr>
            <p:spPr bwMode="auto">
              <a:xfrm>
                <a:off x="3565" y="2632"/>
                <a:ext cx="6" cy="9"/>
              </a:xfrm>
              <a:custGeom>
                <a:avLst/>
                <a:gdLst/>
                <a:ahLst/>
                <a:cxnLst>
                  <a:cxn ang="0">
                    <a:pos x="0" y="0"/>
                  </a:cxn>
                  <a:cxn ang="0">
                    <a:pos x="38" y="71"/>
                  </a:cxn>
                  <a:cxn ang="0">
                    <a:pos x="31" y="74"/>
                  </a:cxn>
                  <a:cxn ang="0">
                    <a:pos x="0" y="0"/>
                  </a:cxn>
                </a:cxnLst>
                <a:rect l="0" t="0" r="r" b="b"/>
                <a:pathLst>
                  <a:path w="38" h="74">
                    <a:moveTo>
                      <a:pt x="0" y="0"/>
                    </a:moveTo>
                    <a:lnTo>
                      <a:pt x="38" y="71"/>
                    </a:lnTo>
                    <a:lnTo>
                      <a:pt x="31" y="74"/>
                    </a:lnTo>
                    <a:lnTo>
                      <a:pt x="0" y="0"/>
                    </a:lnTo>
                    <a:close/>
                  </a:path>
                </a:pathLst>
              </a:custGeom>
              <a:solidFill>
                <a:srgbClr val="FF0000"/>
              </a:solidFill>
              <a:ln w="9525">
                <a:noFill/>
                <a:round/>
                <a:headEnd/>
                <a:tailEnd/>
              </a:ln>
            </p:spPr>
            <p:txBody>
              <a:bodyPr/>
              <a:lstStyle/>
              <a:p>
                <a:endParaRPr lang="ja-JP" altLang="en-US"/>
              </a:p>
            </p:txBody>
          </p:sp>
          <p:sp>
            <p:nvSpPr>
              <p:cNvPr id="856" name="Freeform 1894"/>
              <p:cNvSpPr>
                <a:spLocks/>
              </p:cNvSpPr>
              <p:nvPr/>
            </p:nvSpPr>
            <p:spPr bwMode="auto">
              <a:xfrm>
                <a:off x="3553" y="2622"/>
                <a:ext cx="17" cy="22"/>
              </a:xfrm>
              <a:custGeom>
                <a:avLst/>
                <a:gdLst/>
                <a:ahLst/>
                <a:cxnLst>
                  <a:cxn ang="0">
                    <a:pos x="114" y="149"/>
                  </a:cxn>
                  <a:cxn ang="0">
                    <a:pos x="60" y="171"/>
                  </a:cxn>
                  <a:cxn ang="0">
                    <a:pos x="30" y="97"/>
                  </a:cxn>
                  <a:cxn ang="0">
                    <a:pos x="0" y="23"/>
                  </a:cxn>
                  <a:cxn ang="0">
                    <a:pos x="53" y="0"/>
                  </a:cxn>
                  <a:cxn ang="0">
                    <a:pos x="83" y="75"/>
                  </a:cxn>
                  <a:cxn ang="0">
                    <a:pos x="114" y="149"/>
                  </a:cxn>
                </a:cxnLst>
                <a:rect l="0" t="0" r="r" b="b"/>
                <a:pathLst>
                  <a:path w="114" h="171">
                    <a:moveTo>
                      <a:pt x="114" y="149"/>
                    </a:moveTo>
                    <a:lnTo>
                      <a:pt x="60" y="171"/>
                    </a:lnTo>
                    <a:lnTo>
                      <a:pt x="30" y="97"/>
                    </a:lnTo>
                    <a:lnTo>
                      <a:pt x="0" y="23"/>
                    </a:lnTo>
                    <a:lnTo>
                      <a:pt x="53" y="0"/>
                    </a:lnTo>
                    <a:lnTo>
                      <a:pt x="83" y="75"/>
                    </a:lnTo>
                    <a:lnTo>
                      <a:pt x="114" y="149"/>
                    </a:lnTo>
                    <a:close/>
                  </a:path>
                </a:pathLst>
              </a:custGeom>
              <a:solidFill>
                <a:srgbClr val="FF0000"/>
              </a:solidFill>
              <a:ln w="9525">
                <a:noFill/>
                <a:round/>
                <a:headEnd/>
                <a:tailEnd/>
              </a:ln>
            </p:spPr>
            <p:txBody>
              <a:bodyPr/>
              <a:lstStyle/>
              <a:p>
                <a:endParaRPr lang="ja-JP" altLang="en-US"/>
              </a:p>
            </p:txBody>
          </p:sp>
          <p:sp>
            <p:nvSpPr>
              <p:cNvPr id="857" name="Freeform 1895"/>
              <p:cNvSpPr>
                <a:spLocks/>
              </p:cNvSpPr>
              <p:nvPr/>
            </p:nvSpPr>
            <p:spPr bwMode="auto">
              <a:xfrm>
                <a:off x="3558" y="2634"/>
                <a:ext cx="4" cy="10"/>
              </a:xfrm>
              <a:custGeom>
                <a:avLst/>
                <a:gdLst/>
                <a:ahLst/>
                <a:cxnLst>
                  <a:cxn ang="0">
                    <a:pos x="0" y="0"/>
                  </a:cxn>
                  <a:cxn ang="0">
                    <a:pos x="30" y="74"/>
                  </a:cxn>
                  <a:cxn ang="0">
                    <a:pos x="22" y="77"/>
                  </a:cxn>
                  <a:cxn ang="0">
                    <a:pos x="0" y="0"/>
                  </a:cxn>
                </a:cxnLst>
                <a:rect l="0" t="0" r="r" b="b"/>
                <a:pathLst>
                  <a:path w="30" h="77">
                    <a:moveTo>
                      <a:pt x="0" y="0"/>
                    </a:moveTo>
                    <a:lnTo>
                      <a:pt x="30" y="74"/>
                    </a:lnTo>
                    <a:lnTo>
                      <a:pt x="22" y="77"/>
                    </a:lnTo>
                    <a:lnTo>
                      <a:pt x="0" y="0"/>
                    </a:lnTo>
                    <a:close/>
                  </a:path>
                </a:pathLst>
              </a:custGeom>
              <a:solidFill>
                <a:srgbClr val="FF0000"/>
              </a:solidFill>
              <a:ln w="9525">
                <a:noFill/>
                <a:round/>
                <a:headEnd/>
                <a:tailEnd/>
              </a:ln>
            </p:spPr>
            <p:txBody>
              <a:bodyPr/>
              <a:lstStyle/>
              <a:p>
                <a:endParaRPr lang="ja-JP" altLang="en-US"/>
              </a:p>
            </p:txBody>
          </p:sp>
          <p:sp>
            <p:nvSpPr>
              <p:cNvPr id="858" name="Freeform 1896"/>
              <p:cNvSpPr>
                <a:spLocks/>
              </p:cNvSpPr>
              <p:nvPr/>
            </p:nvSpPr>
            <p:spPr bwMode="auto">
              <a:xfrm>
                <a:off x="3547" y="2625"/>
                <a:ext cx="14" cy="21"/>
              </a:xfrm>
              <a:custGeom>
                <a:avLst/>
                <a:gdLst/>
                <a:ahLst/>
                <a:cxnLst>
                  <a:cxn ang="0">
                    <a:pos x="99" y="155"/>
                  </a:cxn>
                  <a:cxn ang="0">
                    <a:pos x="43" y="170"/>
                  </a:cxn>
                  <a:cxn ang="0">
                    <a:pos x="22" y="93"/>
                  </a:cxn>
                  <a:cxn ang="0">
                    <a:pos x="0" y="16"/>
                  </a:cxn>
                  <a:cxn ang="0">
                    <a:pos x="55" y="0"/>
                  </a:cxn>
                  <a:cxn ang="0">
                    <a:pos x="77" y="78"/>
                  </a:cxn>
                  <a:cxn ang="0">
                    <a:pos x="99" y="155"/>
                  </a:cxn>
                </a:cxnLst>
                <a:rect l="0" t="0" r="r" b="b"/>
                <a:pathLst>
                  <a:path w="99" h="170">
                    <a:moveTo>
                      <a:pt x="99" y="155"/>
                    </a:moveTo>
                    <a:lnTo>
                      <a:pt x="43" y="170"/>
                    </a:lnTo>
                    <a:lnTo>
                      <a:pt x="22" y="93"/>
                    </a:lnTo>
                    <a:lnTo>
                      <a:pt x="0" y="16"/>
                    </a:lnTo>
                    <a:lnTo>
                      <a:pt x="55" y="0"/>
                    </a:lnTo>
                    <a:lnTo>
                      <a:pt x="77" y="78"/>
                    </a:lnTo>
                    <a:lnTo>
                      <a:pt x="99" y="155"/>
                    </a:lnTo>
                    <a:close/>
                  </a:path>
                </a:pathLst>
              </a:custGeom>
              <a:solidFill>
                <a:srgbClr val="FF0000"/>
              </a:solidFill>
              <a:ln w="9525">
                <a:noFill/>
                <a:round/>
                <a:headEnd/>
                <a:tailEnd/>
              </a:ln>
            </p:spPr>
            <p:txBody>
              <a:bodyPr/>
              <a:lstStyle/>
              <a:p>
                <a:endParaRPr lang="ja-JP" altLang="en-US"/>
              </a:p>
            </p:txBody>
          </p:sp>
          <p:sp>
            <p:nvSpPr>
              <p:cNvPr id="859" name="Freeform 1897"/>
              <p:cNvSpPr>
                <a:spLocks/>
              </p:cNvSpPr>
              <p:nvPr/>
            </p:nvSpPr>
            <p:spPr bwMode="auto">
              <a:xfrm>
                <a:off x="3550" y="2636"/>
                <a:ext cx="3" cy="10"/>
              </a:xfrm>
              <a:custGeom>
                <a:avLst/>
                <a:gdLst/>
                <a:ahLst/>
                <a:cxnLst>
                  <a:cxn ang="0">
                    <a:pos x="0" y="0"/>
                  </a:cxn>
                  <a:cxn ang="0">
                    <a:pos x="21" y="77"/>
                  </a:cxn>
                  <a:cxn ang="0">
                    <a:pos x="13" y="79"/>
                  </a:cxn>
                  <a:cxn ang="0">
                    <a:pos x="0" y="0"/>
                  </a:cxn>
                </a:cxnLst>
                <a:rect l="0" t="0" r="r" b="b"/>
                <a:pathLst>
                  <a:path w="21" h="79">
                    <a:moveTo>
                      <a:pt x="0" y="0"/>
                    </a:moveTo>
                    <a:lnTo>
                      <a:pt x="21" y="77"/>
                    </a:lnTo>
                    <a:lnTo>
                      <a:pt x="13" y="79"/>
                    </a:lnTo>
                    <a:lnTo>
                      <a:pt x="0" y="0"/>
                    </a:lnTo>
                    <a:close/>
                  </a:path>
                </a:pathLst>
              </a:custGeom>
              <a:solidFill>
                <a:srgbClr val="FF0000"/>
              </a:solidFill>
              <a:ln w="9525">
                <a:noFill/>
                <a:round/>
                <a:headEnd/>
                <a:tailEnd/>
              </a:ln>
            </p:spPr>
            <p:txBody>
              <a:bodyPr/>
              <a:lstStyle/>
              <a:p>
                <a:endParaRPr lang="ja-JP" altLang="en-US"/>
              </a:p>
            </p:txBody>
          </p:sp>
          <p:sp>
            <p:nvSpPr>
              <p:cNvPr id="860" name="Freeform 1898"/>
              <p:cNvSpPr>
                <a:spLocks/>
              </p:cNvSpPr>
              <p:nvPr/>
            </p:nvSpPr>
            <p:spPr bwMode="auto">
              <a:xfrm>
                <a:off x="3540" y="2626"/>
                <a:ext cx="12" cy="21"/>
              </a:xfrm>
              <a:custGeom>
                <a:avLst/>
                <a:gdLst/>
                <a:ahLst/>
                <a:cxnLst>
                  <a:cxn ang="0">
                    <a:pos x="84" y="158"/>
                  </a:cxn>
                  <a:cxn ang="0">
                    <a:pos x="26" y="168"/>
                  </a:cxn>
                  <a:cxn ang="0">
                    <a:pos x="12" y="89"/>
                  </a:cxn>
                  <a:cxn ang="0">
                    <a:pos x="0" y="10"/>
                  </a:cxn>
                  <a:cxn ang="0">
                    <a:pos x="57" y="0"/>
                  </a:cxn>
                  <a:cxn ang="0">
                    <a:pos x="71" y="79"/>
                  </a:cxn>
                  <a:cxn ang="0">
                    <a:pos x="84" y="158"/>
                  </a:cxn>
                </a:cxnLst>
                <a:rect l="0" t="0" r="r" b="b"/>
                <a:pathLst>
                  <a:path w="84" h="168">
                    <a:moveTo>
                      <a:pt x="84" y="158"/>
                    </a:moveTo>
                    <a:lnTo>
                      <a:pt x="26" y="168"/>
                    </a:lnTo>
                    <a:lnTo>
                      <a:pt x="12" y="89"/>
                    </a:lnTo>
                    <a:lnTo>
                      <a:pt x="0" y="10"/>
                    </a:lnTo>
                    <a:lnTo>
                      <a:pt x="57" y="0"/>
                    </a:lnTo>
                    <a:lnTo>
                      <a:pt x="71" y="79"/>
                    </a:lnTo>
                    <a:lnTo>
                      <a:pt x="84" y="158"/>
                    </a:lnTo>
                    <a:close/>
                  </a:path>
                </a:pathLst>
              </a:custGeom>
              <a:solidFill>
                <a:srgbClr val="FF0000"/>
              </a:solidFill>
              <a:ln w="9525">
                <a:noFill/>
                <a:round/>
                <a:headEnd/>
                <a:tailEnd/>
              </a:ln>
            </p:spPr>
            <p:txBody>
              <a:bodyPr/>
              <a:lstStyle/>
              <a:p>
                <a:endParaRPr lang="ja-JP" altLang="en-US"/>
              </a:p>
            </p:txBody>
          </p:sp>
          <p:sp>
            <p:nvSpPr>
              <p:cNvPr id="861" name="Freeform 1899"/>
              <p:cNvSpPr>
                <a:spLocks/>
              </p:cNvSpPr>
              <p:nvPr/>
            </p:nvSpPr>
            <p:spPr bwMode="auto">
              <a:xfrm>
                <a:off x="3541" y="2637"/>
                <a:ext cx="2" cy="10"/>
              </a:xfrm>
              <a:custGeom>
                <a:avLst/>
                <a:gdLst/>
                <a:ahLst/>
                <a:cxnLst>
                  <a:cxn ang="0">
                    <a:pos x="0" y="0"/>
                  </a:cxn>
                  <a:cxn ang="0">
                    <a:pos x="14" y="79"/>
                  </a:cxn>
                  <a:cxn ang="0">
                    <a:pos x="6" y="80"/>
                  </a:cxn>
                  <a:cxn ang="0">
                    <a:pos x="0" y="0"/>
                  </a:cxn>
                </a:cxnLst>
                <a:rect l="0" t="0" r="r" b="b"/>
                <a:pathLst>
                  <a:path w="14" h="80">
                    <a:moveTo>
                      <a:pt x="0" y="0"/>
                    </a:moveTo>
                    <a:lnTo>
                      <a:pt x="14" y="79"/>
                    </a:lnTo>
                    <a:lnTo>
                      <a:pt x="6" y="80"/>
                    </a:lnTo>
                    <a:lnTo>
                      <a:pt x="0" y="0"/>
                    </a:lnTo>
                    <a:close/>
                  </a:path>
                </a:pathLst>
              </a:custGeom>
              <a:solidFill>
                <a:srgbClr val="FF0000"/>
              </a:solidFill>
              <a:ln w="9525">
                <a:noFill/>
                <a:round/>
                <a:headEnd/>
                <a:tailEnd/>
              </a:ln>
            </p:spPr>
            <p:txBody>
              <a:bodyPr/>
              <a:lstStyle/>
              <a:p>
                <a:endParaRPr lang="ja-JP" altLang="en-US"/>
              </a:p>
            </p:txBody>
          </p:sp>
          <p:sp>
            <p:nvSpPr>
              <p:cNvPr id="862" name="Freeform 1900"/>
              <p:cNvSpPr>
                <a:spLocks/>
              </p:cNvSpPr>
              <p:nvPr/>
            </p:nvSpPr>
            <p:spPr bwMode="auto">
              <a:xfrm>
                <a:off x="3532" y="2627"/>
                <a:ext cx="10" cy="21"/>
              </a:xfrm>
              <a:custGeom>
                <a:avLst/>
                <a:gdLst/>
                <a:ahLst/>
                <a:cxnLst>
                  <a:cxn ang="0">
                    <a:pos x="69" y="160"/>
                  </a:cxn>
                  <a:cxn ang="0">
                    <a:pos x="9" y="163"/>
                  </a:cxn>
                  <a:cxn ang="0">
                    <a:pos x="5" y="83"/>
                  </a:cxn>
                  <a:cxn ang="0">
                    <a:pos x="0" y="3"/>
                  </a:cxn>
                  <a:cxn ang="0">
                    <a:pos x="59" y="0"/>
                  </a:cxn>
                  <a:cxn ang="0">
                    <a:pos x="63" y="80"/>
                  </a:cxn>
                  <a:cxn ang="0">
                    <a:pos x="69" y="160"/>
                  </a:cxn>
                </a:cxnLst>
                <a:rect l="0" t="0" r="r" b="b"/>
                <a:pathLst>
                  <a:path w="69" h="163">
                    <a:moveTo>
                      <a:pt x="69" y="160"/>
                    </a:moveTo>
                    <a:lnTo>
                      <a:pt x="9" y="163"/>
                    </a:lnTo>
                    <a:lnTo>
                      <a:pt x="5" y="83"/>
                    </a:lnTo>
                    <a:lnTo>
                      <a:pt x="0" y="3"/>
                    </a:lnTo>
                    <a:lnTo>
                      <a:pt x="59" y="0"/>
                    </a:lnTo>
                    <a:lnTo>
                      <a:pt x="63" y="80"/>
                    </a:lnTo>
                    <a:lnTo>
                      <a:pt x="69" y="160"/>
                    </a:lnTo>
                    <a:close/>
                  </a:path>
                </a:pathLst>
              </a:custGeom>
              <a:solidFill>
                <a:srgbClr val="FF0000"/>
              </a:solidFill>
              <a:ln w="9525">
                <a:noFill/>
                <a:round/>
                <a:headEnd/>
                <a:tailEnd/>
              </a:ln>
            </p:spPr>
            <p:txBody>
              <a:bodyPr/>
              <a:lstStyle/>
              <a:p>
                <a:endParaRPr lang="ja-JP" altLang="en-US"/>
              </a:p>
            </p:txBody>
          </p:sp>
          <p:sp>
            <p:nvSpPr>
              <p:cNvPr id="863" name="Freeform 1901"/>
              <p:cNvSpPr>
                <a:spLocks/>
              </p:cNvSpPr>
              <p:nvPr/>
            </p:nvSpPr>
            <p:spPr bwMode="auto">
              <a:xfrm>
                <a:off x="3532" y="2638"/>
                <a:ext cx="2" cy="10"/>
              </a:xfrm>
              <a:custGeom>
                <a:avLst/>
                <a:gdLst/>
                <a:ahLst/>
                <a:cxnLst>
                  <a:cxn ang="0">
                    <a:pos x="5" y="0"/>
                  </a:cxn>
                  <a:cxn ang="0">
                    <a:pos x="9" y="80"/>
                  </a:cxn>
                  <a:cxn ang="0">
                    <a:pos x="0" y="80"/>
                  </a:cxn>
                  <a:cxn ang="0">
                    <a:pos x="5" y="0"/>
                  </a:cxn>
                </a:cxnLst>
                <a:rect l="0" t="0" r="r" b="b"/>
                <a:pathLst>
                  <a:path w="9" h="80">
                    <a:moveTo>
                      <a:pt x="5" y="0"/>
                    </a:moveTo>
                    <a:lnTo>
                      <a:pt x="9" y="80"/>
                    </a:lnTo>
                    <a:lnTo>
                      <a:pt x="0" y="80"/>
                    </a:lnTo>
                    <a:lnTo>
                      <a:pt x="5" y="0"/>
                    </a:lnTo>
                    <a:close/>
                  </a:path>
                </a:pathLst>
              </a:custGeom>
              <a:solidFill>
                <a:srgbClr val="FF0000"/>
              </a:solidFill>
              <a:ln w="9525">
                <a:noFill/>
                <a:round/>
                <a:headEnd/>
                <a:tailEnd/>
              </a:ln>
            </p:spPr>
            <p:txBody>
              <a:bodyPr/>
              <a:lstStyle/>
              <a:p>
                <a:endParaRPr lang="ja-JP" altLang="en-US"/>
              </a:p>
            </p:txBody>
          </p:sp>
          <p:sp>
            <p:nvSpPr>
              <p:cNvPr id="864" name="Freeform 1902"/>
              <p:cNvSpPr>
                <a:spLocks/>
              </p:cNvSpPr>
              <p:nvPr/>
            </p:nvSpPr>
            <p:spPr bwMode="auto">
              <a:xfrm>
                <a:off x="2902" y="3313"/>
                <a:ext cx="9" cy="21"/>
              </a:xfrm>
              <a:custGeom>
                <a:avLst/>
                <a:gdLst/>
                <a:ahLst/>
                <a:cxnLst>
                  <a:cxn ang="0">
                    <a:pos x="59" y="164"/>
                  </a:cxn>
                  <a:cxn ang="0">
                    <a:pos x="0" y="160"/>
                  </a:cxn>
                  <a:cxn ang="0">
                    <a:pos x="5" y="80"/>
                  </a:cxn>
                  <a:cxn ang="0">
                    <a:pos x="9" y="0"/>
                  </a:cxn>
                  <a:cxn ang="0">
                    <a:pos x="69" y="3"/>
                  </a:cxn>
                  <a:cxn ang="0">
                    <a:pos x="65" y="83"/>
                  </a:cxn>
                  <a:cxn ang="0">
                    <a:pos x="59" y="164"/>
                  </a:cxn>
                </a:cxnLst>
                <a:rect l="0" t="0" r="r" b="b"/>
                <a:pathLst>
                  <a:path w="69" h="164">
                    <a:moveTo>
                      <a:pt x="59" y="164"/>
                    </a:moveTo>
                    <a:lnTo>
                      <a:pt x="0" y="160"/>
                    </a:lnTo>
                    <a:lnTo>
                      <a:pt x="5" y="80"/>
                    </a:lnTo>
                    <a:lnTo>
                      <a:pt x="9" y="0"/>
                    </a:lnTo>
                    <a:lnTo>
                      <a:pt x="69" y="3"/>
                    </a:lnTo>
                    <a:lnTo>
                      <a:pt x="65" y="83"/>
                    </a:lnTo>
                    <a:lnTo>
                      <a:pt x="59" y="164"/>
                    </a:lnTo>
                    <a:close/>
                  </a:path>
                </a:pathLst>
              </a:custGeom>
              <a:solidFill>
                <a:srgbClr val="FF0000"/>
              </a:solidFill>
              <a:ln w="9525">
                <a:noFill/>
                <a:round/>
                <a:headEnd/>
                <a:tailEnd/>
              </a:ln>
            </p:spPr>
            <p:txBody>
              <a:bodyPr/>
              <a:lstStyle/>
              <a:p>
                <a:endParaRPr lang="ja-JP" altLang="en-US"/>
              </a:p>
            </p:txBody>
          </p:sp>
          <p:sp>
            <p:nvSpPr>
              <p:cNvPr id="865" name="Freeform 1903"/>
              <p:cNvSpPr>
                <a:spLocks/>
              </p:cNvSpPr>
              <p:nvPr/>
            </p:nvSpPr>
            <p:spPr bwMode="auto">
              <a:xfrm>
                <a:off x="2900" y="3323"/>
                <a:ext cx="2" cy="10"/>
              </a:xfrm>
              <a:custGeom>
                <a:avLst/>
                <a:gdLst/>
                <a:ahLst/>
                <a:cxnLst>
                  <a:cxn ang="0">
                    <a:pos x="14" y="0"/>
                  </a:cxn>
                  <a:cxn ang="0">
                    <a:pos x="9" y="80"/>
                  </a:cxn>
                  <a:cxn ang="0">
                    <a:pos x="0" y="79"/>
                  </a:cxn>
                  <a:cxn ang="0">
                    <a:pos x="14" y="0"/>
                  </a:cxn>
                </a:cxnLst>
                <a:rect l="0" t="0" r="r" b="b"/>
                <a:pathLst>
                  <a:path w="14" h="80">
                    <a:moveTo>
                      <a:pt x="14" y="0"/>
                    </a:moveTo>
                    <a:lnTo>
                      <a:pt x="9" y="80"/>
                    </a:lnTo>
                    <a:lnTo>
                      <a:pt x="0" y="79"/>
                    </a:lnTo>
                    <a:lnTo>
                      <a:pt x="14" y="0"/>
                    </a:lnTo>
                    <a:close/>
                  </a:path>
                </a:pathLst>
              </a:custGeom>
              <a:solidFill>
                <a:srgbClr val="FF0000"/>
              </a:solidFill>
              <a:ln w="9525">
                <a:noFill/>
                <a:round/>
                <a:headEnd/>
                <a:tailEnd/>
              </a:ln>
            </p:spPr>
            <p:txBody>
              <a:bodyPr/>
              <a:lstStyle/>
              <a:p>
                <a:endParaRPr lang="ja-JP" altLang="en-US"/>
              </a:p>
            </p:txBody>
          </p:sp>
          <p:sp>
            <p:nvSpPr>
              <p:cNvPr id="866" name="Freeform 1904"/>
              <p:cNvSpPr>
                <a:spLocks/>
              </p:cNvSpPr>
              <p:nvPr/>
            </p:nvSpPr>
            <p:spPr bwMode="auto">
              <a:xfrm>
                <a:off x="2892" y="3312"/>
                <a:ext cx="12" cy="21"/>
              </a:xfrm>
              <a:custGeom>
                <a:avLst/>
                <a:gdLst/>
                <a:ahLst/>
                <a:cxnLst>
                  <a:cxn ang="0">
                    <a:pos x="57" y="167"/>
                  </a:cxn>
                  <a:cxn ang="0">
                    <a:pos x="0" y="158"/>
                  </a:cxn>
                  <a:cxn ang="0">
                    <a:pos x="13" y="79"/>
                  </a:cxn>
                  <a:cxn ang="0">
                    <a:pos x="27" y="0"/>
                  </a:cxn>
                  <a:cxn ang="0">
                    <a:pos x="84" y="9"/>
                  </a:cxn>
                  <a:cxn ang="0">
                    <a:pos x="71" y="88"/>
                  </a:cxn>
                  <a:cxn ang="0">
                    <a:pos x="57" y="167"/>
                  </a:cxn>
                </a:cxnLst>
                <a:rect l="0" t="0" r="r" b="b"/>
                <a:pathLst>
                  <a:path w="84" h="167">
                    <a:moveTo>
                      <a:pt x="57" y="167"/>
                    </a:moveTo>
                    <a:lnTo>
                      <a:pt x="0" y="158"/>
                    </a:lnTo>
                    <a:lnTo>
                      <a:pt x="13" y="79"/>
                    </a:lnTo>
                    <a:lnTo>
                      <a:pt x="27" y="0"/>
                    </a:lnTo>
                    <a:lnTo>
                      <a:pt x="84" y="9"/>
                    </a:lnTo>
                    <a:lnTo>
                      <a:pt x="71" y="88"/>
                    </a:lnTo>
                    <a:lnTo>
                      <a:pt x="57" y="167"/>
                    </a:lnTo>
                    <a:close/>
                  </a:path>
                </a:pathLst>
              </a:custGeom>
              <a:solidFill>
                <a:srgbClr val="FF0000"/>
              </a:solidFill>
              <a:ln w="9525">
                <a:noFill/>
                <a:round/>
                <a:headEnd/>
                <a:tailEnd/>
              </a:ln>
            </p:spPr>
            <p:txBody>
              <a:bodyPr/>
              <a:lstStyle/>
              <a:p>
                <a:endParaRPr lang="ja-JP" altLang="en-US"/>
              </a:p>
            </p:txBody>
          </p:sp>
          <p:sp>
            <p:nvSpPr>
              <p:cNvPr id="867" name="Freeform 1905"/>
              <p:cNvSpPr>
                <a:spLocks/>
              </p:cNvSpPr>
              <p:nvPr/>
            </p:nvSpPr>
            <p:spPr bwMode="auto">
              <a:xfrm>
                <a:off x="2891" y="3322"/>
                <a:ext cx="3" cy="10"/>
              </a:xfrm>
              <a:custGeom>
                <a:avLst/>
                <a:gdLst/>
                <a:ahLst/>
                <a:cxnLst>
                  <a:cxn ang="0">
                    <a:pos x="21" y="0"/>
                  </a:cxn>
                  <a:cxn ang="0">
                    <a:pos x="8" y="79"/>
                  </a:cxn>
                  <a:cxn ang="0">
                    <a:pos x="0" y="77"/>
                  </a:cxn>
                  <a:cxn ang="0">
                    <a:pos x="21" y="0"/>
                  </a:cxn>
                </a:cxnLst>
                <a:rect l="0" t="0" r="r" b="b"/>
                <a:pathLst>
                  <a:path w="21" h="79">
                    <a:moveTo>
                      <a:pt x="21" y="0"/>
                    </a:moveTo>
                    <a:lnTo>
                      <a:pt x="8" y="79"/>
                    </a:lnTo>
                    <a:lnTo>
                      <a:pt x="0" y="77"/>
                    </a:lnTo>
                    <a:lnTo>
                      <a:pt x="21" y="0"/>
                    </a:lnTo>
                    <a:close/>
                  </a:path>
                </a:pathLst>
              </a:custGeom>
              <a:solidFill>
                <a:srgbClr val="FF0000"/>
              </a:solidFill>
              <a:ln w="9525">
                <a:noFill/>
                <a:round/>
                <a:headEnd/>
                <a:tailEnd/>
              </a:ln>
            </p:spPr>
            <p:txBody>
              <a:bodyPr/>
              <a:lstStyle/>
              <a:p>
                <a:endParaRPr lang="ja-JP" altLang="en-US"/>
              </a:p>
            </p:txBody>
          </p:sp>
          <p:sp>
            <p:nvSpPr>
              <p:cNvPr id="868" name="Freeform 1906"/>
              <p:cNvSpPr>
                <a:spLocks/>
              </p:cNvSpPr>
              <p:nvPr/>
            </p:nvSpPr>
            <p:spPr bwMode="auto">
              <a:xfrm>
                <a:off x="2883" y="3310"/>
                <a:ext cx="14" cy="22"/>
              </a:xfrm>
              <a:custGeom>
                <a:avLst/>
                <a:gdLst/>
                <a:ahLst/>
                <a:cxnLst>
                  <a:cxn ang="0">
                    <a:pos x="57" y="170"/>
                  </a:cxn>
                  <a:cxn ang="0">
                    <a:pos x="0" y="154"/>
                  </a:cxn>
                  <a:cxn ang="0">
                    <a:pos x="23" y="77"/>
                  </a:cxn>
                  <a:cxn ang="0">
                    <a:pos x="45" y="0"/>
                  </a:cxn>
                  <a:cxn ang="0">
                    <a:pos x="100" y="16"/>
                  </a:cxn>
                  <a:cxn ang="0">
                    <a:pos x="78" y="93"/>
                  </a:cxn>
                  <a:cxn ang="0">
                    <a:pos x="57" y="170"/>
                  </a:cxn>
                </a:cxnLst>
                <a:rect l="0" t="0" r="r" b="b"/>
                <a:pathLst>
                  <a:path w="100" h="170">
                    <a:moveTo>
                      <a:pt x="57" y="170"/>
                    </a:moveTo>
                    <a:lnTo>
                      <a:pt x="0" y="154"/>
                    </a:lnTo>
                    <a:lnTo>
                      <a:pt x="23" y="77"/>
                    </a:lnTo>
                    <a:lnTo>
                      <a:pt x="45" y="0"/>
                    </a:lnTo>
                    <a:lnTo>
                      <a:pt x="100" y="16"/>
                    </a:lnTo>
                    <a:lnTo>
                      <a:pt x="78" y="93"/>
                    </a:lnTo>
                    <a:lnTo>
                      <a:pt x="57" y="170"/>
                    </a:lnTo>
                    <a:close/>
                  </a:path>
                </a:pathLst>
              </a:custGeom>
              <a:solidFill>
                <a:srgbClr val="FF0000"/>
              </a:solidFill>
              <a:ln w="9525">
                <a:noFill/>
                <a:round/>
                <a:headEnd/>
                <a:tailEnd/>
              </a:ln>
            </p:spPr>
            <p:txBody>
              <a:bodyPr/>
              <a:lstStyle/>
              <a:p>
                <a:endParaRPr lang="ja-JP" altLang="en-US"/>
              </a:p>
            </p:txBody>
          </p:sp>
          <p:sp>
            <p:nvSpPr>
              <p:cNvPr id="869" name="Freeform 1907"/>
              <p:cNvSpPr>
                <a:spLocks/>
              </p:cNvSpPr>
              <p:nvPr/>
            </p:nvSpPr>
            <p:spPr bwMode="auto">
              <a:xfrm>
                <a:off x="2882" y="3320"/>
                <a:ext cx="4" cy="10"/>
              </a:xfrm>
              <a:custGeom>
                <a:avLst/>
                <a:gdLst/>
                <a:ahLst/>
                <a:cxnLst>
                  <a:cxn ang="0">
                    <a:pos x="30" y="0"/>
                  </a:cxn>
                  <a:cxn ang="0">
                    <a:pos x="7" y="77"/>
                  </a:cxn>
                  <a:cxn ang="0">
                    <a:pos x="0" y="75"/>
                  </a:cxn>
                  <a:cxn ang="0">
                    <a:pos x="30" y="0"/>
                  </a:cxn>
                </a:cxnLst>
                <a:rect l="0" t="0" r="r" b="b"/>
                <a:pathLst>
                  <a:path w="30" h="77">
                    <a:moveTo>
                      <a:pt x="30" y="0"/>
                    </a:moveTo>
                    <a:lnTo>
                      <a:pt x="7" y="77"/>
                    </a:lnTo>
                    <a:lnTo>
                      <a:pt x="0" y="75"/>
                    </a:lnTo>
                    <a:lnTo>
                      <a:pt x="30" y="0"/>
                    </a:lnTo>
                    <a:close/>
                  </a:path>
                </a:pathLst>
              </a:custGeom>
              <a:solidFill>
                <a:srgbClr val="FF0000"/>
              </a:solidFill>
              <a:ln w="9525">
                <a:noFill/>
                <a:round/>
                <a:headEnd/>
                <a:tailEnd/>
              </a:ln>
            </p:spPr>
            <p:txBody>
              <a:bodyPr/>
              <a:lstStyle/>
              <a:p>
                <a:endParaRPr lang="ja-JP" altLang="en-US"/>
              </a:p>
            </p:txBody>
          </p:sp>
          <p:sp>
            <p:nvSpPr>
              <p:cNvPr id="870" name="Freeform 1908"/>
              <p:cNvSpPr>
                <a:spLocks/>
              </p:cNvSpPr>
              <p:nvPr/>
            </p:nvSpPr>
            <p:spPr bwMode="auto">
              <a:xfrm>
                <a:off x="2874" y="3308"/>
                <a:ext cx="16" cy="21"/>
              </a:xfrm>
              <a:custGeom>
                <a:avLst/>
                <a:gdLst/>
                <a:ahLst/>
                <a:cxnLst>
                  <a:cxn ang="0">
                    <a:pos x="54" y="171"/>
                  </a:cxn>
                  <a:cxn ang="0">
                    <a:pos x="0" y="149"/>
                  </a:cxn>
                  <a:cxn ang="0">
                    <a:pos x="30" y="75"/>
                  </a:cxn>
                  <a:cxn ang="0">
                    <a:pos x="60" y="0"/>
                  </a:cxn>
                  <a:cxn ang="0">
                    <a:pos x="113" y="22"/>
                  </a:cxn>
                  <a:cxn ang="0">
                    <a:pos x="84" y="96"/>
                  </a:cxn>
                  <a:cxn ang="0">
                    <a:pos x="54" y="171"/>
                  </a:cxn>
                </a:cxnLst>
                <a:rect l="0" t="0" r="r" b="b"/>
                <a:pathLst>
                  <a:path w="113" h="171">
                    <a:moveTo>
                      <a:pt x="54" y="171"/>
                    </a:moveTo>
                    <a:lnTo>
                      <a:pt x="0" y="149"/>
                    </a:lnTo>
                    <a:lnTo>
                      <a:pt x="30" y="75"/>
                    </a:lnTo>
                    <a:lnTo>
                      <a:pt x="60" y="0"/>
                    </a:lnTo>
                    <a:lnTo>
                      <a:pt x="113" y="22"/>
                    </a:lnTo>
                    <a:lnTo>
                      <a:pt x="84" y="96"/>
                    </a:lnTo>
                    <a:lnTo>
                      <a:pt x="54" y="171"/>
                    </a:lnTo>
                    <a:close/>
                  </a:path>
                </a:pathLst>
              </a:custGeom>
              <a:solidFill>
                <a:srgbClr val="FF0000"/>
              </a:solidFill>
              <a:ln w="9525">
                <a:noFill/>
                <a:round/>
                <a:headEnd/>
                <a:tailEnd/>
              </a:ln>
            </p:spPr>
            <p:txBody>
              <a:bodyPr/>
              <a:lstStyle/>
              <a:p>
                <a:endParaRPr lang="ja-JP" altLang="en-US"/>
              </a:p>
            </p:txBody>
          </p:sp>
          <p:sp>
            <p:nvSpPr>
              <p:cNvPr id="871" name="Freeform 1909"/>
              <p:cNvSpPr>
                <a:spLocks/>
              </p:cNvSpPr>
              <p:nvPr/>
            </p:nvSpPr>
            <p:spPr bwMode="auto">
              <a:xfrm>
                <a:off x="2873" y="3317"/>
                <a:ext cx="5" cy="10"/>
              </a:xfrm>
              <a:custGeom>
                <a:avLst/>
                <a:gdLst/>
                <a:ahLst/>
                <a:cxnLst>
                  <a:cxn ang="0">
                    <a:pos x="38" y="0"/>
                  </a:cxn>
                  <a:cxn ang="0">
                    <a:pos x="8" y="74"/>
                  </a:cxn>
                  <a:cxn ang="0">
                    <a:pos x="0" y="71"/>
                  </a:cxn>
                  <a:cxn ang="0">
                    <a:pos x="38" y="0"/>
                  </a:cxn>
                </a:cxnLst>
                <a:rect l="0" t="0" r="r" b="b"/>
                <a:pathLst>
                  <a:path w="38" h="74">
                    <a:moveTo>
                      <a:pt x="38" y="0"/>
                    </a:moveTo>
                    <a:lnTo>
                      <a:pt x="8" y="74"/>
                    </a:lnTo>
                    <a:lnTo>
                      <a:pt x="0" y="71"/>
                    </a:lnTo>
                    <a:lnTo>
                      <a:pt x="38" y="0"/>
                    </a:lnTo>
                    <a:close/>
                  </a:path>
                </a:pathLst>
              </a:custGeom>
              <a:solidFill>
                <a:srgbClr val="FF0000"/>
              </a:solidFill>
              <a:ln w="9525">
                <a:noFill/>
                <a:round/>
                <a:headEnd/>
                <a:tailEnd/>
              </a:ln>
            </p:spPr>
            <p:txBody>
              <a:bodyPr/>
              <a:lstStyle/>
              <a:p>
                <a:endParaRPr lang="ja-JP" altLang="en-US"/>
              </a:p>
            </p:txBody>
          </p:sp>
          <p:sp>
            <p:nvSpPr>
              <p:cNvPr id="872" name="Freeform 1910"/>
              <p:cNvSpPr>
                <a:spLocks/>
              </p:cNvSpPr>
              <p:nvPr/>
            </p:nvSpPr>
            <p:spPr bwMode="auto">
              <a:xfrm>
                <a:off x="2866" y="3305"/>
                <a:ext cx="18" cy="21"/>
              </a:xfrm>
              <a:custGeom>
                <a:avLst/>
                <a:gdLst/>
                <a:ahLst/>
                <a:cxnLst>
                  <a:cxn ang="0">
                    <a:pos x="51" y="169"/>
                  </a:cxn>
                  <a:cxn ang="0">
                    <a:pos x="0" y="142"/>
                  </a:cxn>
                  <a:cxn ang="0">
                    <a:pos x="38" y="71"/>
                  </a:cxn>
                  <a:cxn ang="0">
                    <a:pos x="77" y="0"/>
                  </a:cxn>
                  <a:cxn ang="0">
                    <a:pos x="127" y="27"/>
                  </a:cxn>
                  <a:cxn ang="0">
                    <a:pos x="89" y="98"/>
                  </a:cxn>
                  <a:cxn ang="0">
                    <a:pos x="51" y="169"/>
                  </a:cxn>
                </a:cxnLst>
                <a:rect l="0" t="0" r="r" b="b"/>
                <a:pathLst>
                  <a:path w="127" h="169">
                    <a:moveTo>
                      <a:pt x="51" y="169"/>
                    </a:moveTo>
                    <a:lnTo>
                      <a:pt x="0" y="142"/>
                    </a:lnTo>
                    <a:lnTo>
                      <a:pt x="38" y="71"/>
                    </a:lnTo>
                    <a:lnTo>
                      <a:pt x="77" y="0"/>
                    </a:lnTo>
                    <a:lnTo>
                      <a:pt x="127" y="27"/>
                    </a:lnTo>
                    <a:lnTo>
                      <a:pt x="89" y="98"/>
                    </a:lnTo>
                    <a:lnTo>
                      <a:pt x="51" y="169"/>
                    </a:lnTo>
                    <a:close/>
                  </a:path>
                </a:pathLst>
              </a:custGeom>
              <a:solidFill>
                <a:srgbClr val="FF0000"/>
              </a:solidFill>
              <a:ln w="9525">
                <a:noFill/>
                <a:round/>
                <a:headEnd/>
                <a:tailEnd/>
              </a:ln>
            </p:spPr>
            <p:txBody>
              <a:bodyPr/>
              <a:lstStyle/>
              <a:p>
                <a:endParaRPr lang="ja-JP" altLang="en-US"/>
              </a:p>
            </p:txBody>
          </p:sp>
          <p:sp>
            <p:nvSpPr>
              <p:cNvPr id="873" name="Freeform 1911"/>
              <p:cNvSpPr>
                <a:spLocks/>
              </p:cNvSpPr>
              <p:nvPr/>
            </p:nvSpPr>
            <p:spPr bwMode="auto">
              <a:xfrm>
                <a:off x="2865" y="3314"/>
                <a:ext cx="6" cy="9"/>
              </a:xfrm>
              <a:custGeom>
                <a:avLst/>
                <a:gdLst/>
                <a:ahLst/>
                <a:cxnLst>
                  <a:cxn ang="0">
                    <a:pos x="44" y="0"/>
                  </a:cxn>
                  <a:cxn ang="0">
                    <a:pos x="6" y="71"/>
                  </a:cxn>
                  <a:cxn ang="0">
                    <a:pos x="0" y="67"/>
                  </a:cxn>
                  <a:cxn ang="0">
                    <a:pos x="44" y="0"/>
                  </a:cxn>
                </a:cxnLst>
                <a:rect l="0" t="0" r="r" b="b"/>
                <a:pathLst>
                  <a:path w="44" h="71">
                    <a:moveTo>
                      <a:pt x="44" y="0"/>
                    </a:moveTo>
                    <a:lnTo>
                      <a:pt x="6" y="71"/>
                    </a:lnTo>
                    <a:lnTo>
                      <a:pt x="0" y="67"/>
                    </a:lnTo>
                    <a:lnTo>
                      <a:pt x="44" y="0"/>
                    </a:lnTo>
                    <a:close/>
                  </a:path>
                </a:pathLst>
              </a:custGeom>
              <a:solidFill>
                <a:srgbClr val="FF0000"/>
              </a:solidFill>
              <a:ln w="9525">
                <a:noFill/>
                <a:round/>
                <a:headEnd/>
                <a:tailEnd/>
              </a:ln>
            </p:spPr>
            <p:txBody>
              <a:bodyPr/>
              <a:lstStyle/>
              <a:p>
                <a:endParaRPr lang="ja-JP" altLang="en-US"/>
              </a:p>
            </p:txBody>
          </p:sp>
          <p:sp>
            <p:nvSpPr>
              <p:cNvPr id="874" name="Freeform 1912"/>
              <p:cNvSpPr>
                <a:spLocks/>
              </p:cNvSpPr>
              <p:nvPr/>
            </p:nvSpPr>
            <p:spPr bwMode="auto">
              <a:xfrm>
                <a:off x="2858" y="3302"/>
                <a:ext cx="20" cy="20"/>
              </a:xfrm>
              <a:custGeom>
                <a:avLst/>
                <a:gdLst/>
                <a:ahLst/>
                <a:cxnLst>
                  <a:cxn ang="0">
                    <a:pos x="48" y="166"/>
                  </a:cxn>
                  <a:cxn ang="0">
                    <a:pos x="0" y="134"/>
                  </a:cxn>
                  <a:cxn ang="0">
                    <a:pos x="45" y="68"/>
                  </a:cxn>
                  <a:cxn ang="0">
                    <a:pos x="89" y="0"/>
                  </a:cxn>
                  <a:cxn ang="0">
                    <a:pos x="137" y="32"/>
                  </a:cxn>
                  <a:cxn ang="0">
                    <a:pos x="92" y="99"/>
                  </a:cxn>
                  <a:cxn ang="0">
                    <a:pos x="48" y="166"/>
                  </a:cxn>
                </a:cxnLst>
                <a:rect l="0" t="0" r="r" b="b"/>
                <a:pathLst>
                  <a:path w="137" h="166">
                    <a:moveTo>
                      <a:pt x="48" y="166"/>
                    </a:moveTo>
                    <a:lnTo>
                      <a:pt x="0" y="134"/>
                    </a:lnTo>
                    <a:lnTo>
                      <a:pt x="45" y="68"/>
                    </a:lnTo>
                    <a:lnTo>
                      <a:pt x="89" y="0"/>
                    </a:lnTo>
                    <a:lnTo>
                      <a:pt x="137" y="32"/>
                    </a:lnTo>
                    <a:lnTo>
                      <a:pt x="92" y="99"/>
                    </a:lnTo>
                    <a:lnTo>
                      <a:pt x="48" y="166"/>
                    </a:lnTo>
                    <a:close/>
                  </a:path>
                </a:pathLst>
              </a:custGeom>
              <a:solidFill>
                <a:srgbClr val="FF0000"/>
              </a:solidFill>
              <a:ln w="9525">
                <a:noFill/>
                <a:round/>
                <a:headEnd/>
                <a:tailEnd/>
              </a:ln>
            </p:spPr>
            <p:txBody>
              <a:bodyPr/>
              <a:lstStyle/>
              <a:p>
                <a:endParaRPr lang="ja-JP" altLang="en-US"/>
              </a:p>
            </p:txBody>
          </p:sp>
          <p:sp>
            <p:nvSpPr>
              <p:cNvPr id="875" name="Freeform 1913"/>
              <p:cNvSpPr>
                <a:spLocks/>
              </p:cNvSpPr>
              <p:nvPr/>
            </p:nvSpPr>
            <p:spPr bwMode="auto">
              <a:xfrm>
                <a:off x="2857" y="3310"/>
                <a:ext cx="7" cy="8"/>
              </a:xfrm>
              <a:custGeom>
                <a:avLst/>
                <a:gdLst/>
                <a:ahLst/>
                <a:cxnLst>
                  <a:cxn ang="0">
                    <a:pos x="51" y="0"/>
                  </a:cxn>
                  <a:cxn ang="0">
                    <a:pos x="6" y="66"/>
                  </a:cxn>
                  <a:cxn ang="0">
                    <a:pos x="0" y="61"/>
                  </a:cxn>
                  <a:cxn ang="0">
                    <a:pos x="51" y="0"/>
                  </a:cxn>
                </a:cxnLst>
                <a:rect l="0" t="0" r="r" b="b"/>
                <a:pathLst>
                  <a:path w="51" h="66">
                    <a:moveTo>
                      <a:pt x="51" y="0"/>
                    </a:moveTo>
                    <a:lnTo>
                      <a:pt x="6" y="66"/>
                    </a:lnTo>
                    <a:lnTo>
                      <a:pt x="0" y="61"/>
                    </a:lnTo>
                    <a:lnTo>
                      <a:pt x="51" y="0"/>
                    </a:lnTo>
                    <a:close/>
                  </a:path>
                </a:pathLst>
              </a:custGeom>
              <a:solidFill>
                <a:srgbClr val="FF0000"/>
              </a:solidFill>
              <a:ln w="9525">
                <a:noFill/>
                <a:round/>
                <a:headEnd/>
                <a:tailEnd/>
              </a:ln>
            </p:spPr>
            <p:txBody>
              <a:bodyPr/>
              <a:lstStyle/>
              <a:p>
                <a:endParaRPr lang="ja-JP" altLang="en-US"/>
              </a:p>
            </p:txBody>
          </p:sp>
          <p:sp>
            <p:nvSpPr>
              <p:cNvPr id="876" name="Freeform 1914"/>
              <p:cNvSpPr>
                <a:spLocks/>
              </p:cNvSpPr>
              <p:nvPr/>
            </p:nvSpPr>
            <p:spPr bwMode="auto">
              <a:xfrm>
                <a:off x="2851" y="3298"/>
                <a:ext cx="21" cy="20"/>
              </a:xfrm>
              <a:custGeom>
                <a:avLst/>
                <a:gdLst/>
                <a:ahLst/>
                <a:cxnLst>
                  <a:cxn ang="0">
                    <a:pos x="45" y="160"/>
                  </a:cxn>
                  <a:cxn ang="0">
                    <a:pos x="0" y="124"/>
                  </a:cxn>
                  <a:cxn ang="0">
                    <a:pos x="51" y="62"/>
                  </a:cxn>
                  <a:cxn ang="0">
                    <a:pos x="102" y="0"/>
                  </a:cxn>
                  <a:cxn ang="0">
                    <a:pos x="147" y="37"/>
                  </a:cxn>
                  <a:cxn ang="0">
                    <a:pos x="96" y="99"/>
                  </a:cxn>
                  <a:cxn ang="0">
                    <a:pos x="45" y="160"/>
                  </a:cxn>
                </a:cxnLst>
                <a:rect l="0" t="0" r="r" b="b"/>
                <a:pathLst>
                  <a:path w="147" h="160">
                    <a:moveTo>
                      <a:pt x="45" y="160"/>
                    </a:moveTo>
                    <a:lnTo>
                      <a:pt x="0" y="124"/>
                    </a:lnTo>
                    <a:lnTo>
                      <a:pt x="51" y="62"/>
                    </a:lnTo>
                    <a:lnTo>
                      <a:pt x="102" y="0"/>
                    </a:lnTo>
                    <a:lnTo>
                      <a:pt x="147" y="37"/>
                    </a:lnTo>
                    <a:lnTo>
                      <a:pt x="96" y="99"/>
                    </a:lnTo>
                    <a:lnTo>
                      <a:pt x="45" y="160"/>
                    </a:lnTo>
                    <a:close/>
                  </a:path>
                </a:pathLst>
              </a:custGeom>
              <a:solidFill>
                <a:srgbClr val="FF0000"/>
              </a:solidFill>
              <a:ln w="9525">
                <a:noFill/>
                <a:round/>
                <a:headEnd/>
                <a:tailEnd/>
              </a:ln>
            </p:spPr>
            <p:txBody>
              <a:bodyPr/>
              <a:lstStyle/>
              <a:p>
                <a:endParaRPr lang="ja-JP" altLang="en-US"/>
              </a:p>
            </p:txBody>
          </p:sp>
          <p:sp>
            <p:nvSpPr>
              <p:cNvPr id="877" name="Freeform 1915"/>
              <p:cNvSpPr>
                <a:spLocks/>
              </p:cNvSpPr>
              <p:nvPr/>
            </p:nvSpPr>
            <p:spPr bwMode="auto">
              <a:xfrm>
                <a:off x="2850" y="3305"/>
                <a:ext cx="8" cy="8"/>
              </a:xfrm>
              <a:custGeom>
                <a:avLst/>
                <a:gdLst/>
                <a:ahLst/>
                <a:cxnLst>
                  <a:cxn ang="0">
                    <a:pos x="57" y="0"/>
                  </a:cxn>
                  <a:cxn ang="0">
                    <a:pos x="6" y="62"/>
                  </a:cxn>
                  <a:cxn ang="0">
                    <a:pos x="0" y="57"/>
                  </a:cxn>
                  <a:cxn ang="0">
                    <a:pos x="57" y="0"/>
                  </a:cxn>
                </a:cxnLst>
                <a:rect l="0" t="0" r="r" b="b"/>
                <a:pathLst>
                  <a:path w="57" h="62">
                    <a:moveTo>
                      <a:pt x="57" y="0"/>
                    </a:moveTo>
                    <a:lnTo>
                      <a:pt x="6" y="62"/>
                    </a:lnTo>
                    <a:lnTo>
                      <a:pt x="0" y="57"/>
                    </a:lnTo>
                    <a:lnTo>
                      <a:pt x="57" y="0"/>
                    </a:lnTo>
                    <a:close/>
                  </a:path>
                </a:pathLst>
              </a:custGeom>
              <a:solidFill>
                <a:srgbClr val="FF0000"/>
              </a:solidFill>
              <a:ln w="9525">
                <a:noFill/>
                <a:round/>
                <a:headEnd/>
                <a:tailEnd/>
              </a:ln>
            </p:spPr>
            <p:txBody>
              <a:bodyPr/>
              <a:lstStyle/>
              <a:p>
                <a:endParaRPr lang="ja-JP" altLang="en-US"/>
              </a:p>
            </p:txBody>
          </p:sp>
          <p:sp>
            <p:nvSpPr>
              <p:cNvPr id="878" name="Freeform 1916"/>
              <p:cNvSpPr>
                <a:spLocks/>
              </p:cNvSpPr>
              <p:nvPr/>
            </p:nvSpPr>
            <p:spPr bwMode="auto">
              <a:xfrm>
                <a:off x="2844" y="3293"/>
                <a:ext cx="22" cy="20"/>
              </a:xfrm>
              <a:custGeom>
                <a:avLst/>
                <a:gdLst/>
                <a:ahLst/>
                <a:cxnLst>
                  <a:cxn ang="0">
                    <a:pos x="42" y="155"/>
                  </a:cxn>
                  <a:cxn ang="0">
                    <a:pos x="0" y="114"/>
                  </a:cxn>
                  <a:cxn ang="0">
                    <a:pos x="58" y="57"/>
                  </a:cxn>
                  <a:cxn ang="0">
                    <a:pos x="115" y="0"/>
                  </a:cxn>
                  <a:cxn ang="0">
                    <a:pos x="156" y="41"/>
                  </a:cxn>
                  <a:cxn ang="0">
                    <a:pos x="99" y="98"/>
                  </a:cxn>
                  <a:cxn ang="0">
                    <a:pos x="42" y="155"/>
                  </a:cxn>
                </a:cxnLst>
                <a:rect l="0" t="0" r="r" b="b"/>
                <a:pathLst>
                  <a:path w="156" h="155">
                    <a:moveTo>
                      <a:pt x="42" y="155"/>
                    </a:moveTo>
                    <a:lnTo>
                      <a:pt x="0" y="114"/>
                    </a:lnTo>
                    <a:lnTo>
                      <a:pt x="58" y="57"/>
                    </a:lnTo>
                    <a:lnTo>
                      <a:pt x="115" y="0"/>
                    </a:lnTo>
                    <a:lnTo>
                      <a:pt x="156" y="41"/>
                    </a:lnTo>
                    <a:lnTo>
                      <a:pt x="99" y="98"/>
                    </a:lnTo>
                    <a:lnTo>
                      <a:pt x="42" y="155"/>
                    </a:lnTo>
                    <a:close/>
                  </a:path>
                </a:pathLst>
              </a:custGeom>
              <a:solidFill>
                <a:srgbClr val="FF0000"/>
              </a:solidFill>
              <a:ln w="9525">
                <a:noFill/>
                <a:round/>
                <a:headEnd/>
                <a:tailEnd/>
              </a:ln>
            </p:spPr>
            <p:txBody>
              <a:bodyPr/>
              <a:lstStyle/>
              <a:p>
                <a:endParaRPr lang="ja-JP" altLang="en-US"/>
              </a:p>
            </p:txBody>
          </p:sp>
          <p:sp>
            <p:nvSpPr>
              <p:cNvPr id="879" name="Freeform 1917"/>
              <p:cNvSpPr>
                <a:spLocks/>
              </p:cNvSpPr>
              <p:nvPr/>
            </p:nvSpPr>
            <p:spPr bwMode="auto">
              <a:xfrm>
                <a:off x="2843" y="3300"/>
                <a:ext cx="9" cy="7"/>
              </a:xfrm>
              <a:custGeom>
                <a:avLst/>
                <a:gdLst/>
                <a:ahLst/>
                <a:cxnLst>
                  <a:cxn ang="0">
                    <a:pos x="62" y="0"/>
                  </a:cxn>
                  <a:cxn ang="0">
                    <a:pos x="4" y="57"/>
                  </a:cxn>
                  <a:cxn ang="0">
                    <a:pos x="0" y="51"/>
                  </a:cxn>
                  <a:cxn ang="0">
                    <a:pos x="62" y="0"/>
                  </a:cxn>
                </a:cxnLst>
                <a:rect l="0" t="0" r="r" b="b"/>
                <a:pathLst>
                  <a:path w="62" h="57">
                    <a:moveTo>
                      <a:pt x="62" y="0"/>
                    </a:moveTo>
                    <a:lnTo>
                      <a:pt x="4" y="57"/>
                    </a:lnTo>
                    <a:lnTo>
                      <a:pt x="0" y="51"/>
                    </a:lnTo>
                    <a:lnTo>
                      <a:pt x="62" y="0"/>
                    </a:lnTo>
                    <a:close/>
                  </a:path>
                </a:pathLst>
              </a:custGeom>
              <a:solidFill>
                <a:srgbClr val="FF0000"/>
              </a:solidFill>
              <a:ln w="9525">
                <a:noFill/>
                <a:round/>
                <a:headEnd/>
                <a:tailEnd/>
              </a:ln>
            </p:spPr>
            <p:txBody>
              <a:bodyPr/>
              <a:lstStyle/>
              <a:p>
                <a:endParaRPr lang="ja-JP" altLang="en-US"/>
              </a:p>
            </p:txBody>
          </p:sp>
          <p:sp>
            <p:nvSpPr>
              <p:cNvPr id="880" name="Freeform 1918"/>
              <p:cNvSpPr>
                <a:spLocks/>
              </p:cNvSpPr>
              <p:nvPr/>
            </p:nvSpPr>
            <p:spPr bwMode="auto">
              <a:xfrm>
                <a:off x="2838" y="3288"/>
                <a:ext cx="23" cy="19"/>
              </a:xfrm>
              <a:custGeom>
                <a:avLst/>
                <a:gdLst/>
                <a:ahLst/>
                <a:cxnLst>
                  <a:cxn ang="0">
                    <a:pos x="38" y="147"/>
                  </a:cxn>
                  <a:cxn ang="0">
                    <a:pos x="0" y="102"/>
                  </a:cxn>
                  <a:cxn ang="0">
                    <a:pos x="62" y="51"/>
                  </a:cxn>
                  <a:cxn ang="0">
                    <a:pos x="124" y="0"/>
                  </a:cxn>
                  <a:cxn ang="0">
                    <a:pos x="162" y="45"/>
                  </a:cxn>
                  <a:cxn ang="0">
                    <a:pos x="100" y="96"/>
                  </a:cxn>
                  <a:cxn ang="0">
                    <a:pos x="38" y="147"/>
                  </a:cxn>
                </a:cxnLst>
                <a:rect l="0" t="0" r="r" b="b"/>
                <a:pathLst>
                  <a:path w="162" h="147">
                    <a:moveTo>
                      <a:pt x="38" y="147"/>
                    </a:moveTo>
                    <a:lnTo>
                      <a:pt x="0" y="102"/>
                    </a:lnTo>
                    <a:lnTo>
                      <a:pt x="62" y="51"/>
                    </a:lnTo>
                    <a:lnTo>
                      <a:pt x="124" y="0"/>
                    </a:lnTo>
                    <a:lnTo>
                      <a:pt x="162" y="45"/>
                    </a:lnTo>
                    <a:lnTo>
                      <a:pt x="100" y="96"/>
                    </a:lnTo>
                    <a:lnTo>
                      <a:pt x="38" y="147"/>
                    </a:lnTo>
                    <a:close/>
                  </a:path>
                </a:pathLst>
              </a:custGeom>
              <a:solidFill>
                <a:srgbClr val="FF0000"/>
              </a:solidFill>
              <a:ln w="9525">
                <a:noFill/>
                <a:round/>
                <a:headEnd/>
                <a:tailEnd/>
              </a:ln>
            </p:spPr>
            <p:txBody>
              <a:bodyPr/>
              <a:lstStyle/>
              <a:p>
                <a:endParaRPr lang="ja-JP" altLang="en-US"/>
              </a:p>
            </p:txBody>
          </p:sp>
          <p:sp>
            <p:nvSpPr>
              <p:cNvPr id="881" name="Freeform 1919"/>
              <p:cNvSpPr>
                <a:spLocks/>
              </p:cNvSpPr>
              <p:nvPr/>
            </p:nvSpPr>
            <p:spPr bwMode="auto">
              <a:xfrm>
                <a:off x="2837" y="3295"/>
                <a:ext cx="10" cy="6"/>
              </a:xfrm>
              <a:custGeom>
                <a:avLst/>
                <a:gdLst/>
                <a:ahLst/>
                <a:cxnLst>
                  <a:cxn ang="0">
                    <a:pos x="66" y="0"/>
                  </a:cxn>
                  <a:cxn ang="0">
                    <a:pos x="4" y="51"/>
                  </a:cxn>
                  <a:cxn ang="0">
                    <a:pos x="0" y="45"/>
                  </a:cxn>
                  <a:cxn ang="0">
                    <a:pos x="66" y="0"/>
                  </a:cxn>
                </a:cxnLst>
                <a:rect l="0" t="0" r="r" b="b"/>
                <a:pathLst>
                  <a:path w="66" h="51">
                    <a:moveTo>
                      <a:pt x="66" y="0"/>
                    </a:moveTo>
                    <a:lnTo>
                      <a:pt x="4" y="51"/>
                    </a:lnTo>
                    <a:lnTo>
                      <a:pt x="0" y="45"/>
                    </a:lnTo>
                    <a:lnTo>
                      <a:pt x="66" y="0"/>
                    </a:lnTo>
                    <a:close/>
                  </a:path>
                </a:pathLst>
              </a:custGeom>
              <a:solidFill>
                <a:srgbClr val="FF0000"/>
              </a:solidFill>
              <a:ln w="9525">
                <a:noFill/>
                <a:round/>
                <a:headEnd/>
                <a:tailEnd/>
              </a:ln>
            </p:spPr>
            <p:txBody>
              <a:bodyPr/>
              <a:lstStyle/>
              <a:p>
                <a:endParaRPr lang="ja-JP" altLang="en-US"/>
              </a:p>
            </p:txBody>
          </p:sp>
          <p:sp>
            <p:nvSpPr>
              <p:cNvPr id="882" name="Freeform 1920"/>
              <p:cNvSpPr>
                <a:spLocks/>
              </p:cNvSpPr>
              <p:nvPr/>
            </p:nvSpPr>
            <p:spPr bwMode="auto">
              <a:xfrm>
                <a:off x="2833" y="3283"/>
                <a:ext cx="23" cy="17"/>
              </a:xfrm>
              <a:custGeom>
                <a:avLst/>
                <a:gdLst/>
                <a:ahLst/>
                <a:cxnLst>
                  <a:cxn ang="0">
                    <a:pos x="33" y="138"/>
                  </a:cxn>
                  <a:cxn ang="0">
                    <a:pos x="0" y="89"/>
                  </a:cxn>
                  <a:cxn ang="0">
                    <a:pos x="65" y="44"/>
                  </a:cxn>
                  <a:cxn ang="0">
                    <a:pos x="132" y="0"/>
                  </a:cxn>
                  <a:cxn ang="0">
                    <a:pos x="166" y="48"/>
                  </a:cxn>
                  <a:cxn ang="0">
                    <a:pos x="99" y="93"/>
                  </a:cxn>
                  <a:cxn ang="0">
                    <a:pos x="33" y="138"/>
                  </a:cxn>
                </a:cxnLst>
                <a:rect l="0" t="0" r="r" b="b"/>
                <a:pathLst>
                  <a:path w="166" h="138">
                    <a:moveTo>
                      <a:pt x="33" y="138"/>
                    </a:moveTo>
                    <a:lnTo>
                      <a:pt x="0" y="89"/>
                    </a:lnTo>
                    <a:lnTo>
                      <a:pt x="65" y="44"/>
                    </a:lnTo>
                    <a:lnTo>
                      <a:pt x="132" y="0"/>
                    </a:lnTo>
                    <a:lnTo>
                      <a:pt x="166" y="48"/>
                    </a:lnTo>
                    <a:lnTo>
                      <a:pt x="99" y="93"/>
                    </a:lnTo>
                    <a:lnTo>
                      <a:pt x="33" y="138"/>
                    </a:lnTo>
                    <a:close/>
                  </a:path>
                </a:pathLst>
              </a:custGeom>
              <a:solidFill>
                <a:srgbClr val="FF0000"/>
              </a:solidFill>
              <a:ln w="9525">
                <a:noFill/>
                <a:round/>
                <a:headEnd/>
                <a:tailEnd/>
              </a:ln>
            </p:spPr>
            <p:txBody>
              <a:bodyPr/>
              <a:lstStyle/>
              <a:p>
                <a:endParaRPr lang="ja-JP" altLang="en-US"/>
              </a:p>
            </p:txBody>
          </p:sp>
          <p:sp>
            <p:nvSpPr>
              <p:cNvPr id="883" name="Freeform 1921"/>
              <p:cNvSpPr>
                <a:spLocks/>
              </p:cNvSpPr>
              <p:nvPr/>
            </p:nvSpPr>
            <p:spPr bwMode="auto">
              <a:xfrm>
                <a:off x="2832" y="3289"/>
                <a:ext cx="10" cy="5"/>
              </a:xfrm>
              <a:custGeom>
                <a:avLst/>
                <a:gdLst/>
                <a:ahLst/>
                <a:cxnLst>
                  <a:cxn ang="0">
                    <a:pos x="70" y="0"/>
                  </a:cxn>
                  <a:cxn ang="0">
                    <a:pos x="5" y="45"/>
                  </a:cxn>
                  <a:cxn ang="0">
                    <a:pos x="0" y="39"/>
                  </a:cxn>
                  <a:cxn ang="0">
                    <a:pos x="70" y="0"/>
                  </a:cxn>
                </a:cxnLst>
                <a:rect l="0" t="0" r="r" b="b"/>
                <a:pathLst>
                  <a:path w="70" h="45">
                    <a:moveTo>
                      <a:pt x="70" y="0"/>
                    </a:moveTo>
                    <a:lnTo>
                      <a:pt x="5" y="45"/>
                    </a:lnTo>
                    <a:lnTo>
                      <a:pt x="0" y="39"/>
                    </a:lnTo>
                    <a:lnTo>
                      <a:pt x="70" y="0"/>
                    </a:lnTo>
                    <a:close/>
                  </a:path>
                </a:pathLst>
              </a:custGeom>
              <a:solidFill>
                <a:srgbClr val="FF0000"/>
              </a:solidFill>
              <a:ln w="9525">
                <a:noFill/>
                <a:round/>
                <a:headEnd/>
                <a:tailEnd/>
              </a:ln>
            </p:spPr>
            <p:txBody>
              <a:bodyPr/>
              <a:lstStyle/>
              <a:p>
                <a:endParaRPr lang="ja-JP" altLang="en-US"/>
              </a:p>
            </p:txBody>
          </p:sp>
          <p:sp>
            <p:nvSpPr>
              <p:cNvPr id="884" name="Freeform 1922"/>
              <p:cNvSpPr>
                <a:spLocks/>
              </p:cNvSpPr>
              <p:nvPr/>
            </p:nvSpPr>
            <p:spPr bwMode="auto">
              <a:xfrm>
                <a:off x="2828" y="3277"/>
                <a:ext cx="24" cy="16"/>
              </a:xfrm>
              <a:custGeom>
                <a:avLst/>
                <a:gdLst/>
                <a:ahLst/>
                <a:cxnLst>
                  <a:cxn ang="0">
                    <a:pos x="29" y="130"/>
                  </a:cxn>
                  <a:cxn ang="0">
                    <a:pos x="0" y="78"/>
                  </a:cxn>
                  <a:cxn ang="0">
                    <a:pos x="71" y="39"/>
                  </a:cxn>
                  <a:cxn ang="0">
                    <a:pos x="141" y="0"/>
                  </a:cxn>
                  <a:cxn ang="0">
                    <a:pos x="171" y="53"/>
                  </a:cxn>
                  <a:cxn ang="0">
                    <a:pos x="99" y="91"/>
                  </a:cxn>
                  <a:cxn ang="0">
                    <a:pos x="29" y="130"/>
                  </a:cxn>
                </a:cxnLst>
                <a:rect l="0" t="0" r="r" b="b"/>
                <a:pathLst>
                  <a:path w="171" h="130">
                    <a:moveTo>
                      <a:pt x="29" y="130"/>
                    </a:moveTo>
                    <a:lnTo>
                      <a:pt x="0" y="78"/>
                    </a:lnTo>
                    <a:lnTo>
                      <a:pt x="71" y="39"/>
                    </a:lnTo>
                    <a:lnTo>
                      <a:pt x="141" y="0"/>
                    </a:lnTo>
                    <a:lnTo>
                      <a:pt x="171" y="53"/>
                    </a:lnTo>
                    <a:lnTo>
                      <a:pt x="99" y="91"/>
                    </a:lnTo>
                    <a:lnTo>
                      <a:pt x="29" y="130"/>
                    </a:lnTo>
                    <a:close/>
                  </a:path>
                </a:pathLst>
              </a:custGeom>
              <a:solidFill>
                <a:srgbClr val="FF0000"/>
              </a:solidFill>
              <a:ln w="9525">
                <a:noFill/>
                <a:round/>
                <a:headEnd/>
                <a:tailEnd/>
              </a:ln>
            </p:spPr>
            <p:txBody>
              <a:bodyPr/>
              <a:lstStyle/>
              <a:p>
                <a:endParaRPr lang="ja-JP" altLang="en-US"/>
              </a:p>
            </p:txBody>
          </p:sp>
          <p:sp>
            <p:nvSpPr>
              <p:cNvPr id="885" name="Freeform 1923"/>
              <p:cNvSpPr>
                <a:spLocks/>
              </p:cNvSpPr>
              <p:nvPr/>
            </p:nvSpPr>
            <p:spPr bwMode="auto">
              <a:xfrm>
                <a:off x="2827" y="3282"/>
                <a:ext cx="11" cy="5"/>
              </a:xfrm>
              <a:custGeom>
                <a:avLst/>
                <a:gdLst/>
                <a:ahLst/>
                <a:cxnLst>
                  <a:cxn ang="0">
                    <a:pos x="75" y="0"/>
                  </a:cxn>
                  <a:cxn ang="0">
                    <a:pos x="4" y="39"/>
                  </a:cxn>
                  <a:cxn ang="0">
                    <a:pos x="0" y="33"/>
                  </a:cxn>
                  <a:cxn ang="0">
                    <a:pos x="75" y="0"/>
                  </a:cxn>
                </a:cxnLst>
                <a:rect l="0" t="0" r="r" b="b"/>
                <a:pathLst>
                  <a:path w="75" h="39">
                    <a:moveTo>
                      <a:pt x="75" y="0"/>
                    </a:moveTo>
                    <a:lnTo>
                      <a:pt x="4" y="39"/>
                    </a:lnTo>
                    <a:lnTo>
                      <a:pt x="0" y="33"/>
                    </a:lnTo>
                    <a:lnTo>
                      <a:pt x="75" y="0"/>
                    </a:lnTo>
                    <a:close/>
                  </a:path>
                </a:pathLst>
              </a:custGeom>
              <a:solidFill>
                <a:srgbClr val="FF0000"/>
              </a:solidFill>
              <a:ln w="9525">
                <a:noFill/>
                <a:round/>
                <a:headEnd/>
                <a:tailEnd/>
              </a:ln>
            </p:spPr>
            <p:txBody>
              <a:bodyPr/>
              <a:lstStyle/>
              <a:p>
                <a:endParaRPr lang="ja-JP" altLang="en-US"/>
              </a:p>
            </p:txBody>
          </p:sp>
          <p:sp>
            <p:nvSpPr>
              <p:cNvPr id="886" name="Freeform 1924"/>
              <p:cNvSpPr>
                <a:spLocks/>
              </p:cNvSpPr>
              <p:nvPr/>
            </p:nvSpPr>
            <p:spPr bwMode="auto">
              <a:xfrm>
                <a:off x="2824" y="3271"/>
                <a:ext cx="24" cy="15"/>
              </a:xfrm>
              <a:custGeom>
                <a:avLst/>
                <a:gdLst/>
                <a:ahLst/>
                <a:cxnLst>
                  <a:cxn ang="0">
                    <a:pos x="24" y="120"/>
                  </a:cxn>
                  <a:cxn ang="0">
                    <a:pos x="0" y="64"/>
                  </a:cxn>
                  <a:cxn ang="0">
                    <a:pos x="74" y="32"/>
                  </a:cxn>
                  <a:cxn ang="0">
                    <a:pos x="149" y="0"/>
                  </a:cxn>
                  <a:cxn ang="0">
                    <a:pos x="173" y="54"/>
                  </a:cxn>
                  <a:cxn ang="0">
                    <a:pos x="99" y="87"/>
                  </a:cxn>
                  <a:cxn ang="0">
                    <a:pos x="24" y="120"/>
                  </a:cxn>
                </a:cxnLst>
                <a:rect l="0" t="0" r="r" b="b"/>
                <a:pathLst>
                  <a:path w="173" h="120">
                    <a:moveTo>
                      <a:pt x="24" y="120"/>
                    </a:moveTo>
                    <a:lnTo>
                      <a:pt x="0" y="64"/>
                    </a:lnTo>
                    <a:lnTo>
                      <a:pt x="74" y="32"/>
                    </a:lnTo>
                    <a:lnTo>
                      <a:pt x="149" y="0"/>
                    </a:lnTo>
                    <a:lnTo>
                      <a:pt x="173" y="54"/>
                    </a:lnTo>
                    <a:lnTo>
                      <a:pt x="99" y="87"/>
                    </a:lnTo>
                    <a:lnTo>
                      <a:pt x="24" y="120"/>
                    </a:lnTo>
                    <a:close/>
                  </a:path>
                </a:pathLst>
              </a:custGeom>
              <a:solidFill>
                <a:srgbClr val="FF0000"/>
              </a:solidFill>
              <a:ln w="9525">
                <a:noFill/>
                <a:round/>
                <a:headEnd/>
                <a:tailEnd/>
              </a:ln>
            </p:spPr>
            <p:txBody>
              <a:bodyPr/>
              <a:lstStyle/>
              <a:p>
                <a:endParaRPr lang="ja-JP" altLang="en-US"/>
              </a:p>
            </p:txBody>
          </p:sp>
          <p:sp>
            <p:nvSpPr>
              <p:cNvPr id="887" name="Freeform 1925"/>
              <p:cNvSpPr>
                <a:spLocks/>
              </p:cNvSpPr>
              <p:nvPr/>
            </p:nvSpPr>
            <p:spPr bwMode="auto">
              <a:xfrm>
                <a:off x="2823" y="3275"/>
                <a:ext cx="11" cy="4"/>
              </a:xfrm>
              <a:custGeom>
                <a:avLst/>
                <a:gdLst/>
                <a:ahLst/>
                <a:cxnLst>
                  <a:cxn ang="0">
                    <a:pos x="76" y="0"/>
                  </a:cxn>
                  <a:cxn ang="0">
                    <a:pos x="2" y="32"/>
                  </a:cxn>
                  <a:cxn ang="0">
                    <a:pos x="0" y="26"/>
                  </a:cxn>
                  <a:cxn ang="0">
                    <a:pos x="76" y="0"/>
                  </a:cxn>
                </a:cxnLst>
                <a:rect l="0" t="0" r="r" b="b"/>
                <a:pathLst>
                  <a:path w="76" h="32">
                    <a:moveTo>
                      <a:pt x="76" y="0"/>
                    </a:moveTo>
                    <a:lnTo>
                      <a:pt x="2" y="32"/>
                    </a:lnTo>
                    <a:lnTo>
                      <a:pt x="0" y="26"/>
                    </a:lnTo>
                    <a:lnTo>
                      <a:pt x="76" y="0"/>
                    </a:lnTo>
                    <a:close/>
                  </a:path>
                </a:pathLst>
              </a:custGeom>
              <a:solidFill>
                <a:srgbClr val="FF0000"/>
              </a:solidFill>
              <a:ln w="9525">
                <a:noFill/>
                <a:round/>
                <a:headEnd/>
                <a:tailEnd/>
              </a:ln>
            </p:spPr>
            <p:txBody>
              <a:bodyPr/>
              <a:lstStyle/>
              <a:p>
                <a:endParaRPr lang="ja-JP" altLang="en-US"/>
              </a:p>
            </p:txBody>
          </p:sp>
          <p:sp>
            <p:nvSpPr>
              <p:cNvPr id="888" name="Freeform 1926"/>
              <p:cNvSpPr>
                <a:spLocks/>
              </p:cNvSpPr>
              <p:nvPr/>
            </p:nvSpPr>
            <p:spPr bwMode="auto">
              <a:xfrm>
                <a:off x="2821" y="3265"/>
                <a:ext cx="24" cy="13"/>
              </a:xfrm>
              <a:custGeom>
                <a:avLst/>
                <a:gdLst/>
                <a:ahLst/>
                <a:cxnLst>
                  <a:cxn ang="0">
                    <a:pos x="20" y="110"/>
                  </a:cxn>
                  <a:cxn ang="0">
                    <a:pos x="0" y="51"/>
                  </a:cxn>
                  <a:cxn ang="0">
                    <a:pos x="77" y="25"/>
                  </a:cxn>
                  <a:cxn ang="0">
                    <a:pos x="154" y="0"/>
                  </a:cxn>
                  <a:cxn ang="0">
                    <a:pos x="173" y="59"/>
                  </a:cxn>
                  <a:cxn ang="0">
                    <a:pos x="96" y="84"/>
                  </a:cxn>
                  <a:cxn ang="0">
                    <a:pos x="20" y="110"/>
                  </a:cxn>
                </a:cxnLst>
                <a:rect l="0" t="0" r="r" b="b"/>
                <a:pathLst>
                  <a:path w="173" h="110">
                    <a:moveTo>
                      <a:pt x="20" y="110"/>
                    </a:moveTo>
                    <a:lnTo>
                      <a:pt x="0" y="51"/>
                    </a:lnTo>
                    <a:lnTo>
                      <a:pt x="77" y="25"/>
                    </a:lnTo>
                    <a:lnTo>
                      <a:pt x="154" y="0"/>
                    </a:lnTo>
                    <a:lnTo>
                      <a:pt x="173" y="59"/>
                    </a:lnTo>
                    <a:lnTo>
                      <a:pt x="96" y="84"/>
                    </a:lnTo>
                    <a:lnTo>
                      <a:pt x="20" y="110"/>
                    </a:lnTo>
                    <a:close/>
                  </a:path>
                </a:pathLst>
              </a:custGeom>
              <a:solidFill>
                <a:srgbClr val="FF0000"/>
              </a:solidFill>
              <a:ln w="9525">
                <a:noFill/>
                <a:round/>
                <a:headEnd/>
                <a:tailEnd/>
              </a:ln>
            </p:spPr>
            <p:txBody>
              <a:bodyPr/>
              <a:lstStyle/>
              <a:p>
                <a:endParaRPr lang="ja-JP" altLang="en-US"/>
              </a:p>
            </p:txBody>
          </p:sp>
          <p:sp>
            <p:nvSpPr>
              <p:cNvPr id="889" name="Freeform 1927"/>
              <p:cNvSpPr>
                <a:spLocks/>
              </p:cNvSpPr>
              <p:nvPr/>
            </p:nvSpPr>
            <p:spPr bwMode="auto">
              <a:xfrm>
                <a:off x="2820" y="3268"/>
                <a:ext cx="12" cy="3"/>
              </a:xfrm>
              <a:custGeom>
                <a:avLst/>
                <a:gdLst/>
                <a:ahLst/>
                <a:cxnLst>
                  <a:cxn ang="0">
                    <a:pos x="78" y="0"/>
                  </a:cxn>
                  <a:cxn ang="0">
                    <a:pos x="1" y="26"/>
                  </a:cxn>
                  <a:cxn ang="0">
                    <a:pos x="0" y="19"/>
                  </a:cxn>
                  <a:cxn ang="0">
                    <a:pos x="78" y="0"/>
                  </a:cxn>
                </a:cxnLst>
                <a:rect l="0" t="0" r="r" b="b"/>
                <a:pathLst>
                  <a:path w="78" h="26">
                    <a:moveTo>
                      <a:pt x="78" y="0"/>
                    </a:moveTo>
                    <a:lnTo>
                      <a:pt x="1" y="26"/>
                    </a:lnTo>
                    <a:lnTo>
                      <a:pt x="0" y="19"/>
                    </a:lnTo>
                    <a:lnTo>
                      <a:pt x="78" y="0"/>
                    </a:lnTo>
                    <a:close/>
                  </a:path>
                </a:pathLst>
              </a:custGeom>
              <a:solidFill>
                <a:srgbClr val="FF0000"/>
              </a:solidFill>
              <a:ln w="9525">
                <a:noFill/>
                <a:round/>
                <a:headEnd/>
                <a:tailEnd/>
              </a:ln>
            </p:spPr>
            <p:txBody>
              <a:bodyPr/>
              <a:lstStyle/>
              <a:p>
                <a:endParaRPr lang="ja-JP" altLang="en-US"/>
              </a:p>
            </p:txBody>
          </p:sp>
          <p:sp>
            <p:nvSpPr>
              <p:cNvPr id="890" name="Freeform 1928"/>
              <p:cNvSpPr>
                <a:spLocks/>
              </p:cNvSpPr>
              <p:nvPr/>
            </p:nvSpPr>
            <p:spPr bwMode="auto">
              <a:xfrm>
                <a:off x="2818" y="3258"/>
                <a:ext cx="25" cy="12"/>
              </a:xfrm>
              <a:custGeom>
                <a:avLst/>
                <a:gdLst/>
                <a:ahLst/>
                <a:cxnLst>
                  <a:cxn ang="0">
                    <a:pos x="15" y="97"/>
                  </a:cxn>
                  <a:cxn ang="0">
                    <a:pos x="0" y="36"/>
                  </a:cxn>
                  <a:cxn ang="0">
                    <a:pos x="78" y="18"/>
                  </a:cxn>
                  <a:cxn ang="0">
                    <a:pos x="157" y="0"/>
                  </a:cxn>
                  <a:cxn ang="0">
                    <a:pos x="172" y="60"/>
                  </a:cxn>
                  <a:cxn ang="0">
                    <a:pos x="93" y="78"/>
                  </a:cxn>
                  <a:cxn ang="0">
                    <a:pos x="15" y="97"/>
                  </a:cxn>
                </a:cxnLst>
                <a:rect l="0" t="0" r="r" b="b"/>
                <a:pathLst>
                  <a:path w="172" h="97">
                    <a:moveTo>
                      <a:pt x="15" y="97"/>
                    </a:moveTo>
                    <a:lnTo>
                      <a:pt x="0" y="36"/>
                    </a:lnTo>
                    <a:lnTo>
                      <a:pt x="78" y="18"/>
                    </a:lnTo>
                    <a:lnTo>
                      <a:pt x="157" y="0"/>
                    </a:lnTo>
                    <a:lnTo>
                      <a:pt x="172" y="60"/>
                    </a:lnTo>
                    <a:lnTo>
                      <a:pt x="93" y="78"/>
                    </a:lnTo>
                    <a:lnTo>
                      <a:pt x="15" y="97"/>
                    </a:lnTo>
                    <a:close/>
                  </a:path>
                </a:pathLst>
              </a:custGeom>
              <a:solidFill>
                <a:srgbClr val="FF0000"/>
              </a:solidFill>
              <a:ln w="9525">
                <a:noFill/>
                <a:round/>
                <a:headEnd/>
                <a:tailEnd/>
              </a:ln>
            </p:spPr>
            <p:txBody>
              <a:bodyPr/>
              <a:lstStyle/>
              <a:p>
                <a:endParaRPr lang="ja-JP" altLang="en-US"/>
              </a:p>
            </p:txBody>
          </p:sp>
          <p:sp>
            <p:nvSpPr>
              <p:cNvPr id="891" name="Freeform 1929"/>
              <p:cNvSpPr>
                <a:spLocks/>
              </p:cNvSpPr>
              <p:nvPr/>
            </p:nvSpPr>
            <p:spPr bwMode="auto">
              <a:xfrm>
                <a:off x="2818" y="3260"/>
                <a:ext cx="11" cy="3"/>
              </a:xfrm>
              <a:custGeom>
                <a:avLst/>
                <a:gdLst/>
                <a:ahLst/>
                <a:cxnLst>
                  <a:cxn ang="0">
                    <a:pos x="79" y="0"/>
                  </a:cxn>
                  <a:cxn ang="0">
                    <a:pos x="1" y="18"/>
                  </a:cxn>
                  <a:cxn ang="0">
                    <a:pos x="0" y="11"/>
                  </a:cxn>
                  <a:cxn ang="0">
                    <a:pos x="79" y="0"/>
                  </a:cxn>
                </a:cxnLst>
                <a:rect l="0" t="0" r="r" b="b"/>
                <a:pathLst>
                  <a:path w="79" h="18">
                    <a:moveTo>
                      <a:pt x="79" y="0"/>
                    </a:moveTo>
                    <a:lnTo>
                      <a:pt x="1" y="18"/>
                    </a:lnTo>
                    <a:lnTo>
                      <a:pt x="0" y="11"/>
                    </a:lnTo>
                    <a:lnTo>
                      <a:pt x="79" y="0"/>
                    </a:lnTo>
                    <a:close/>
                  </a:path>
                </a:pathLst>
              </a:custGeom>
              <a:solidFill>
                <a:srgbClr val="FF0000"/>
              </a:solidFill>
              <a:ln w="9525">
                <a:noFill/>
                <a:round/>
                <a:headEnd/>
                <a:tailEnd/>
              </a:ln>
            </p:spPr>
            <p:txBody>
              <a:bodyPr/>
              <a:lstStyle/>
              <a:p>
                <a:endParaRPr lang="ja-JP" altLang="en-US"/>
              </a:p>
            </p:txBody>
          </p:sp>
          <p:sp>
            <p:nvSpPr>
              <p:cNvPr id="892" name="Freeform 1930"/>
              <p:cNvSpPr>
                <a:spLocks/>
              </p:cNvSpPr>
              <p:nvPr/>
            </p:nvSpPr>
            <p:spPr bwMode="auto">
              <a:xfrm>
                <a:off x="2817" y="3251"/>
                <a:ext cx="24" cy="11"/>
              </a:xfrm>
              <a:custGeom>
                <a:avLst/>
                <a:gdLst/>
                <a:ahLst/>
                <a:cxnLst>
                  <a:cxn ang="0">
                    <a:pos x="9" y="85"/>
                  </a:cxn>
                  <a:cxn ang="0">
                    <a:pos x="0" y="22"/>
                  </a:cxn>
                  <a:cxn ang="0">
                    <a:pos x="80" y="11"/>
                  </a:cxn>
                  <a:cxn ang="0">
                    <a:pos x="160" y="0"/>
                  </a:cxn>
                  <a:cxn ang="0">
                    <a:pos x="168" y="62"/>
                  </a:cxn>
                  <a:cxn ang="0">
                    <a:pos x="88" y="74"/>
                  </a:cxn>
                  <a:cxn ang="0">
                    <a:pos x="9" y="85"/>
                  </a:cxn>
                </a:cxnLst>
                <a:rect l="0" t="0" r="r" b="b"/>
                <a:pathLst>
                  <a:path w="168" h="85">
                    <a:moveTo>
                      <a:pt x="9" y="85"/>
                    </a:moveTo>
                    <a:lnTo>
                      <a:pt x="0" y="22"/>
                    </a:lnTo>
                    <a:lnTo>
                      <a:pt x="80" y="11"/>
                    </a:lnTo>
                    <a:lnTo>
                      <a:pt x="160" y="0"/>
                    </a:lnTo>
                    <a:lnTo>
                      <a:pt x="168" y="62"/>
                    </a:lnTo>
                    <a:lnTo>
                      <a:pt x="88" y="74"/>
                    </a:lnTo>
                    <a:lnTo>
                      <a:pt x="9" y="85"/>
                    </a:lnTo>
                    <a:close/>
                  </a:path>
                </a:pathLst>
              </a:custGeom>
              <a:solidFill>
                <a:srgbClr val="FF0000"/>
              </a:solidFill>
              <a:ln w="9525">
                <a:noFill/>
                <a:round/>
                <a:headEnd/>
                <a:tailEnd/>
              </a:ln>
            </p:spPr>
            <p:txBody>
              <a:bodyPr/>
              <a:lstStyle/>
              <a:p>
                <a:endParaRPr lang="ja-JP" altLang="en-US"/>
              </a:p>
            </p:txBody>
          </p:sp>
          <p:sp>
            <p:nvSpPr>
              <p:cNvPr id="893" name="Freeform 1931"/>
              <p:cNvSpPr>
                <a:spLocks/>
              </p:cNvSpPr>
              <p:nvPr/>
            </p:nvSpPr>
            <p:spPr bwMode="auto">
              <a:xfrm>
                <a:off x="2817" y="3252"/>
                <a:ext cx="11" cy="2"/>
              </a:xfrm>
              <a:custGeom>
                <a:avLst/>
                <a:gdLst/>
                <a:ahLst/>
                <a:cxnLst>
                  <a:cxn ang="0">
                    <a:pos x="81" y="0"/>
                  </a:cxn>
                  <a:cxn ang="0">
                    <a:pos x="1" y="11"/>
                  </a:cxn>
                  <a:cxn ang="0">
                    <a:pos x="0" y="4"/>
                  </a:cxn>
                  <a:cxn ang="0">
                    <a:pos x="81" y="0"/>
                  </a:cxn>
                </a:cxnLst>
                <a:rect l="0" t="0" r="r" b="b"/>
                <a:pathLst>
                  <a:path w="81" h="11">
                    <a:moveTo>
                      <a:pt x="81" y="0"/>
                    </a:moveTo>
                    <a:lnTo>
                      <a:pt x="1" y="11"/>
                    </a:lnTo>
                    <a:lnTo>
                      <a:pt x="0" y="4"/>
                    </a:lnTo>
                    <a:lnTo>
                      <a:pt x="81" y="0"/>
                    </a:lnTo>
                    <a:close/>
                  </a:path>
                </a:pathLst>
              </a:custGeom>
              <a:solidFill>
                <a:srgbClr val="FF0000"/>
              </a:solidFill>
              <a:ln w="9525">
                <a:noFill/>
                <a:round/>
                <a:headEnd/>
                <a:tailEnd/>
              </a:ln>
            </p:spPr>
            <p:txBody>
              <a:bodyPr/>
              <a:lstStyle/>
              <a:p>
                <a:endParaRPr lang="ja-JP" altLang="en-US"/>
              </a:p>
            </p:txBody>
          </p:sp>
          <p:sp>
            <p:nvSpPr>
              <p:cNvPr id="894" name="Freeform 1932"/>
              <p:cNvSpPr>
                <a:spLocks/>
              </p:cNvSpPr>
              <p:nvPr/>
            </p:nvSpPr>
            <p:spPr bwMode="auto">
              <a:xfrm>
                <a:off x="2816" y="3244"/>
                <a:ext cx="24" cy="9"/>
              </a:xfrm>
              <a:custGeom>
                <a:avLst/>
                <a:gdLst/>
                <a:ahLst/>
                <a:cxnLst>
                  <a:cxn ang="0">
                    <a:pos x="3" y="72"/>
                  </a:cxn>
                  <a:cxn ang="0">
                    <a:pos x="0" y="7"/>
                  </a:cxn>
                  <a:cxn ang="0">
                    <a:pos x="81" y="3"/>
                  </a:cxn>
                  <a:cxn ang="0">
                    <a:pos x="161" y="0"/>
                  </a:cxn>
                  <a:cxn ang="0">
                    <a:pos x="165" y="65"/>
                  </a:cxn>
                  <a:cxn ang="0">
                    <a:pos x="84" y="68"/>
                  </a:cxn>
                  <a:cxn ang="0">
                    <a:pos x="3" y="72"/>
                  </a:cxn>
                </a:cxnLst>
                <a:rect l="0" t="0" r="r" b="b"/>
                <a:pathLst>
                  <a:path w="165" h="72">
                    <a:moveTo>
                      <a:pt x="3" y="72"/>
                    </a:moveTo>
                    <a:lnTo>
                      <a:pt x="0" y="7"/>
                    </a:lnTo>
                    <a:lnTo>
                      <a:pt x="81" y="3"/>
                    </a:lnTo>
                    <a:lnTo>
                      <a:pt x="161" y="0"/>
                    </a:lnTo>
                    <a:lnTo>
                      <a:pt x="165" y="65"/>
                    </a:lnTo>
                    <a:lnTo>
                      <a:pt x="84" y="68"/>
                    </a:lnTo>
                    <a:lnTo>
                      <a:pt x="3" y="72"/>
                    </a:lnTo>
                    <a:close/>
                  </a:path>
                </a:pathLst>
              </a:custGeom>
              <a:solidFill>
                <a:srgbClr val="FF0000"/>
              </a:solidFill>
              <a:ln w="9525">
                <a:noFill/>
                <a:round/>
                <a:headEnd/>
                <a:tailEnd/>
              </a:ln>
            </p:spPr>
            <p:txBody>
              <a:bodyPr/>
              <a:lstStyle/>
              <a:p>
                <a:endParaRPr lang="ja-JP" altLang="en-US"/>
              </a:p>
            </p:txBody>
          </p:sp>
          <p:sp>
            <p:nvSpPr>
              <p:cNvPr id="895" name="Freeform 1933"/>
              <p:cNvSpPr>
                <a:spLocks/>
              </p:cNvSpPr>
              <p:nvPr/>
            </p:nvSpPr>
            <p:spPr bwMode="auto">
              <a:xfrm>
                <a:off x="2816" y="3244"/>
                <a:ext cx="12" cy="1"/>
              </a:xfrm>
              <a:custGeom>
                <a:avLst/>
                <a:gdLst/>
                <a:ahLst/>
                <a:cxnLst>
                  <a:cxn ang="0">
                    <a:pos x="81" y="3"/>
                  </a:cxn>
                  <a:cxn ang="0">
                    <a:pos x="0" y="7"/>
                  </a:cxn>
                  <a:cxn ang="0">
                    <a:pos x="0" y="0"/>
                  </a:cxn>
                  <a:cxn ang="0">
                    <a:pos x="81" y="3"/>
                  </a:cxn>
                </a:cxnLst>
                <a:rect l="0" t="0" r="r" b="b"/>
                <a:pathLst>
                  <a:path w="81" h="7">
                    <a:moveTo>
                      <a:pt x="81" y="3"/>
                    </a:moveTo>
                    <a:lnTo>
                      <a:pt x="0" y="7"/>
                    </a:lnTo>
                    <a:lnTo>
                      <a:pt x="0" y="0"/>
                    </a:lnTo>
                    <a:lnTo>
                      <a:pt x="81" y="3"/>
                    </a:lnTo>
                    <a:close/>
                  </a:path>
                </a:pathLst>
              </a:custGeom>
              <a:solidFill>
                <a:srgbClr val="FF0000"/>
              </a:solidFill>
              <a:ln w="9525">
                <a:noFill/>
                <a:round/>
                <a:headEnd/>
                <a:tailEnd/>
              </a:ln>
            </p:spPr>
            <p:txBody>
              <a:bodyPr/>
              <a:lstStyle/>
              <a:p>
                <a:endParaRPr lang="ja-JP" altLang="en-US"/>
              </a:p>
            </p:txBody>
          </p:sp>
          <p:sp>
            <p:nvSpPr>
              <p:cNvPr id="896" name="Freeform 1934"/>
              <p:cNvSpPr>
                <a:spLocks/>
              </p:cNvSpPr>
              <p:nvPr/>
            </p:nvSpPr>
            <p:spPr bwMode="auto">
              <a:xfrm>
                <a:off x="2816" y="3236"/>
                <a:ext cx="24" cy="9"/>
              </a:xfrm>
              <a:custGeom>
                <a:avLst/>
                <a:gdLst/>
                <a:ahLst/>
                <a:cxnLst>
                  <a:cxn ang="0">
                    <a:pos x="0" y="65"/>
                  </a:cxn>
                  <a:cxn ang="0">
                    <a:pos x="3" y="0"/>
                  </a:cxn>
                  <a:cxn ang="0">
                    <a:pos x="84" y="4"/>
                  </a:cxn>
                  <a:cxn ang="0">
                    <a:pos x="165" y="7"/>
                  </a:cxn>
                  <a:cxn ang="0">
                    <a:pos x="161" y="72"/>
                  </a:cxn>
                  <a:cxn ang="0">
                    <a:pos x="81" y="68"/>
                  </a:cxn>
                  <a:cxn ang="0">
                    <a:pos x="0" y="65"/>
                  </a:cxn>
                </a:cxnLst>
                <a:rect l="0" t="0" r="r" b="b"/>
                <a:pathLst>
                  <a:path w="165" h="72">
                    <a:moveTo>
                      <a:pt x="0" y="65"/>
                    </a:moveTo>
                    <a:lnTo>
                      <a:pt x="3" y="0"/>
                    </a:lnTo>
                    <a:lnTo>
                      <a:pt x="84" y="4"/>
                    </a:lnTo>
                    <a:lnTo>
                      <a:pt x="165" y="7"/>
                    </a:lnTo>
                    <a:lnTo>
                      <a:pt x="161" y="72"/>
                    </a:lnTo>
                    <a:lnTo>
                      <a:pt x="81" y="68"/>
                    </a:lnTo>
                    <a:lnTo>
                      <a:pt x="0" y="65"/>
                    </a:lnTo>
                    <a:close/>
                  </a:path>
                </a:pathLst>
              </a:custGeom>
              <a:solidFill>
                <a:srgbClr val="FF0000"/>
              </a:solidFill>
              <a:ln w="9525">
                <a:noFill/>
                <a:round/>
                <a:headEnd/>
                <a:tailEnd/>
              </a:ln>
            </p:spPr>
            <p:txBody>
              <a:bodyPr/>
              <a:lstStyle/>
              <a:p>
                <a:endParaRPr lang="ja-JP" altLang="en-US"/>
              </a:p>
            </p:txBody>
          </p:sp>
          <p:sp>
            <p:nvSpPr>
              <p:cNvPr id="897" name="Freeform 1935"/>
              <p:cNvSpPr>
                <a:spLocks/>
              </p:cNvSpPr>
              <p:nvPr/>
            </p:nvSpPr>
            <p:spPr bwMode="auto">
              <a:xfrm>
                <a:off x="2817" y="3235"/>
                <a:ext cx="11" cy="1"/>
              </a:xfrm>
              <a:custGeom>
                <a:avLst/>
                <a:gdLst/>
                <a:ahLst/>
                <a:cxnLst>
                  <a:cxn ang="0">
                    <a:pos x="81" y="12"/>
                  </a:cxn>
                  <a:cxn ang="0">
                    <a:pos x="0" y="8"/>
                  </a:cxn>
                  <a:cxn ang="0">
                    <a:pos x="1" y="0"/>
                  </a:cxn>
                  <a:cxn ang="0">
                    <a:pos x="81" y="12"/>
                  </a:cxn>
                </a:cxnLst>
                <a:rect l="0" t="0" r="r" b="b"/>
                <a:pathLst>
                  <a:path w="81" h="12">
                    <a:moveTo>
                      <a:pt x="81" y="12"/>
                    </a:moveTo>
                    <a:lnTo>
                      <a:pt x="0" y="8"/>
                    </a:lnTo>
                    <a:lnTo>
                      <a:pt x="1" y="0"/>
                    </a:lnTo>
                    <a:lnTo>
                      <a:pt x="81" y="12"/>
                    </a:lnTo>
                    <a:close/>
                  </a:path>
                </a:pathLst>
              </a:custGeom>
              <a:solidFill>
                <a:srgbClr val="FF0000"/>
              </a:solidFill>
              <a:ln w="9525">
                <a:noFill/>
                <a:round/>
                <a:headEnd/>
                <a:tailEnd/>
              </a:ln>
            </p:spPr>
            <p:txBody>
              <a:bodyPr/>
              <a:lstStyle/>
              <a:p>
                <a:endParaRPr lang="ja-JP" altLang="en-US"/>
              </a:p>
            </p:txBody>
          </p:sp>
          <p:sp>
            <p:nvSpPr>
              <p:cNvPr id="898" name="Freeform 1936"/>
              <p:cNvSpPr>
                <a:spLocks/>
              </p:cNvSpPr>
              <p:nvPr/>
            </p:nvSpPr>
            <p:spPr bwMode="auto">
              <a:xfrm>
                <a:off x="2817" y="3227"/>
                <a:ext cx="24" cy="11"/>
              </a:xfrm>
              <a:custGeom>
                <a:avLst/>
                <a:gdLst/>
                <a:ahLst/>
                <a:cxnLst>
                  <a:cxn ang="0">
                    <a:pos x="0" y="62"/>
                  </a:cxn>
                  <a:cxn ang="0">
                    <a:pos x="9" y="0"/>
                  </a:cxn>
                  <a:cxn ang="0">
                    <a:pos x="88" y="11"/>
                  </a:cxn>
                  <a:cxn ang="0">
                    <a:pos x="168" y="22"/>
                  </a:cxn>
                  <a:cxn ang="0">
                    <a:pos x="160" y="85"/>
                  </a:cxn>
                  <a:cxn ang="0">
                    <a:pos x="80" y="74"/>
                  </a:cxn>
                  <a:cxn ang="0">
                    <a:pos x="0" y="62"/>
                  </a:cxn>
                </a:cxnLst>
                <a:rect l="0" t="0" r="r" b="b"/>
                <a:pathLst>
                  <a:path w="168" h="85">
                    <a:moveTo>
                      <a:pt x="0" y="62"/>
                    </a:moveTo>
                    <a:lnTo>
                      <a:pt x="9" y="0"/>
                    </a:lnTo>
                    <a:lnTo>
                      <a:pt x="88" y="11"/>
                    </a:lnTo>
                    <a:lnTo>
                      <a:pt x="168" y="22"/>
                    </a:lnTo>
                    <a:lnTo>
                      <a:pt x="160" y="85"/>
                    </a:lnTo>
                    <a:lnTo>
                      <a:pt x="80" y="74"/>
                    </a:lnTo>
                    <a:lnTo>
                      <a:pt x="0" y="62"/>
                    </a:lnTo>
                    <a:close/>
                  </a:path>
                </a:pathLst>
              </a:custGeom>
              <a:solidFill>
                <a:srgbClr val="FF0000"/>
              </a:solidFill>
              <a:ln w="9525">
                <a:noFill/>
                <a:round/>
                <a:headEnd/>
                <a:tailEnd/>
              </a:ln>
            </p:spPr>
            <p:txBody>
              <a:bodyPr/>
              <a:lstStyle/>
              <a:p>
                <a:endParaRPr lang="ja-JP" altLang="en-US"/>
              </a:p>
            </p:txBody>
          </p:sp>
          <p:sp>
            <p:nvSpPr>
              <p:cNvPr id="899" name="Freeform 1937"/>
              <p:cNvSpPr>
                <a:spLocks/>
              </p:cNvSpPr>
              <p:nvPr/>
            </p:nvSpPr>
            <p:spPr bwMode="auto">
              <a:xfrm>
                <a:off x="2818" y="3226"/>
                <a:ext cx="11" cy="2"/>
              </a:xfrm>
              <a:custGeom>
                <a:avLst/>
                <a:gdLst/>
                <a:ahLst/>
                <a:cxnLst>
                  <a:cxn ang="0">
                    <a:pos x="79" y="18"/>
                  </a:cxn>
                  <a:cxn ang="0">
                    <a:pos x="0" y="7"/>
                  </a:cxn>
                  <a:cxn ang="0">
                    <a:pos x="1" y="0"/>
                  </a:cxn>
                  <a:cxn ang="0">
                    <a:pos x="79" y="18"/>
                  </a:cxn>
                </a:cxnLst>
                <a:rect l="0" t="0" r="r" b="b"/>
                <a:pathLst>
                  <a:path w="79" h="18">
                    <a:moveTo>
                      <a:pt x="79" y="18"/>
                    </a:moveTo>
                    <a:lnTo>
                      <a:pt x="0" y="7"/>
                    </a:lnTo>
                    <a:lnTo>
                      <a:pt x="1" y="0"/>
                    </a:lnTo>
                    <a:lnTo>
                      <a:pt x="79" y="18"/>
                    </a:lnTo>
                    <a:close/>
                  </a:path>
                </a:pathLst>
              </a:custGeom>
              <a:solidFill>
                <a:srgbClr val="FF0000"/>
              </a:solidFill>
              <a:ln w="9525">
                <a:noFill/>
                <a:round/>
                <a:headEnd/>
                <a:tailEnd/>
              </a:ln>
            </p:spPr>
            <p:txBody>
              <a:bodyPr/>
              <a:lstStyle/>
              <a:p>
                <a:endParaRPr lang="ja-JP" altLang="en-US"/>
              </a:p>
            </p:txBody>
          </p:sp>
          <p:sp>
            <p:nvSpPr>
              <p:cNvPr id="900" name="Freeform 1938"/>
              <p:cNvSpPr>
                <a:spLocks/>
              </p:cNvSpPr>
              <p:nvPr/>
            </p:nvSpPr>
            <p:spPr bwMode="auto">
              <a:xfrm>
                <a:off x="2818" y="3219"/>
                <a:ext cx="25" cy="12"/>
              </a:xfrm>
              <a:custGeom>
                <a:avLst/>
                <a:gdLst/>
                <a:ahLst/>
                <a:cxnLst>
                  <a:cxn ang="0">
                    <a:pos x="0" y="61"/>
                  </a:cxn>
                  <a:cxn ang="0">
                    <a:pos x="15" y="0"/>
                  </a:cxn>
                  <a:cxn ang="0">
                    <a:pos x="93" y="19"/>
                  </a:cxn>
                  <a:cxn ang="0">
                    <a:pos x="172" y="37"/>
                  </a:cxn>
                  <a:cxn ang="0">
                    <a:pos x="157" y="97"/>
                  </a:cxn>
                  <a:cxn ang="0">
                    <a:pos x="78" y="79"/>
                  </a:cxn>
                  <a:cxn ang="0">
                    <a:pos x="0" y="61"/>
                  </a:cxn>
                </a:cxnLst>
                <a:rect l="0" t="0" r="r" b="b"/>
                <a:pathLst>
                  <a:path w="172" h="97">
                    <a:moveTo>
                      <a:pt x="0" y="61"/>
                    </a:moveTo>
                    <a:lnTo>
                      <a:pt x="15" y="0"/>
                    </a:lnTo>
                    <a:lnTo>
                      <a:pt x="93" y="19"/>
                    </a:lnTo>
                    <a:lnTo>
                      <a:pt x="172" y="37"/>
                    </a:lnTo>
                    <a:lnTo>
                      <a:pt x="157" y="97"/>
                    </a:lnTo>
                    <a:lnTo>
                      <a:pt x="78" y="79"/>
                    </a:lnTo>
                    <a:lnTo>
                      <a:pt x="0" y="61"/>
                    </a:lnTo>
                    <a:close/>
                  </a:path>
                </a:pathLst>
              </a:custGeom>
              <a:solidFill>
                <a:srgbClr val="FF0000"/>
              </a:solidFill>
              <a:ln w="9525">
                <a:noFill/>
                <a:round/>
                <a:headEnd/>
                <a:tailEnd/>
              </a:ln>
            </p:spPr>
            <p:txBody>
              <a:bodyPr/>
              <a:lstStyle/>
              <a:p>
                <a:endParaRPr lang="ja-JP" altLang="en-US"/>
              </a:p>
            </p:txBody>
          </p:sp>
          <p:sp>
            <p:nvSpPr>
              <p:cNvPr id="901" name="Freeform 1939"/>
              <p:cNvSpPr>
                <a:spLocks/>
              </p:cNvSpPr>
              <p:nvPr/>
            </p:nvSpPr>
            <p:spPr bwMode="auto">
              <a:xfrm>
                <a:off x="2820" y="3218"/>
                <a:ext cx="12" cy="3"/>
              </a:xfrm>
              <a:custGeom>
                <a:avLst/>
                <a:gdLst/>
                <a:ahLst/>
                <a:cxnLst>
                  <a:cxn ang="0">
                    <a:pos x="78" y="26"/>
                  </a:cxn>
                  <a:cxn ang="0">
                    <a:pos x="0" y="7"/>
                  </a:cxn>
                  <a:cxn ang="0">
                    <a:pos x="1" y="0"/>
                  </a:cxn>
                  <a:cxn ang="0">
                    <a:pos x="78" y="26"/>
                  </a:cxn>
                </a:cxnLst>
                <a:rect l="0" t="0" r="r" b="b"/>
                <a:pathLst>
                  <a:path w="78" h="26">
                    <a:moveTo>
                      <a:pt x="78" y="26"/>
                    </a:moveTo>
                    <a:lnTo>
                      <a:pt x="0" y="7"/>
                    </a:lnTo>
                    <a:lnTo>
                      <a:pt x="1" y="0"/>
                    </a:lnTo>
                    <a:lnTo>
                      <a:pt x="78" y="26"/>
                    </a:lnTo>
                    <a:close/>
                  </a:path>
                </a:pathLst>
              </a:custGeom>
              <a:solidFill>
                <a:srgbClr val="FF0000"/>
              </a:solidFill>
              <a:ln w="9525">
                <a:noFill/>
                <a:round/>
                <a:headEnd/>
                <a:tailEnd/>
              </a:ln>
            </p:spPr>
            <p:txBody>
              <a:bodyPr/>
              <a:lstStyle/>
              <a:p>
                <a:endParaRPr lang="ja-JP" altLang="en-US"/>
              </a:p>
            </p:txBody>
          </p:sp>
          <p:sp>
            <p:nvSpPr>
              <p:cNvPr id="902" name="Freeform 1940"/>
              <p:cNvSpPr>
                <a:spLocks/>
              </p:cNvSpPr>
              <p:nvPr/>
            </p:nvSpPr>
            <p:spPr bwMode="auto">
              <a:xfrm>
                <a:off x="2821" y="3210"/>
                <a:ext cx="24" cy="14"/>
              </a:xfrm>
              <a:custGeom>
                <a:avLst/>
                <a:gdLst/>
                <a:ahLst/>
                <a:cxnLst>
                  <a:cxn ang="0">
                    <a:pos x="0" y="59"/>
                  </a:cxn>
                  <a:cxn ang="0">
                    <a:pos x="20" y="0"/>
                  </a:cxn>
                  <a:cxn ang="0">
                    <a:pos x="96" y="25"/>
                  </a:cxn>
                  <a:cxn ang="0">
                    <a:pos x="173" y="51"/>
                  </a:cxn>
                  <a:cxn ang="0">
                    <a:pos x="154" y="110"/>
                  </a:cxn>
                  <a:cxn ang="0">
                    <a:pos x="77" y="85"/>
                  </a:cxn>
                  <a:cxn ang="0">
                    <a:pos x="0" y="59"/>
                  </a:cxn>
                </a:cxnLst>
                <a:rect l="0" t="0" r="r" b="b"/>
                <a:pathLst>
                  <a:path w="173" h="110">
                    <a:moveTo>
                      <a:pt x="0" y="59"/>
                    </a:moveTo>
                    <a:lnTo>
                      <a:pt x="20" y="0"/>
                    </a:lnTo>
                    <a:lnTo>
                      <a:pt x="96" y="25"/>
                    </a:lnTo>
                    <a:lnTo>
                      <a:pt x="173" y="51"/>
                    </a:lnTo>
                    <a:lnTo>
                      <a:pt x="154" y="110"/>
                    </a:lnTo>
                    <a:lnTo>
                      <a:pt x="77" y="85"/>
                    </a:lnTo>
                    <a:lnTo>
                      <a:pt x="0" y="59"/>
                    </a:lnTo>
                    <a:close/>
                  </a:path>
                </a:pathLst>
              </a:custGeom>
              <a:solidFill>
                <a:srgbClr val="FF0000"/>
              </a:solidFill>
              <a:ln w="9525">
                <a:noFill/>
                <a:round/>
                <a:headEnd/>
                <a:tailEnd/>
              </a:ln>
            </p:spPr>
            <p:txBody>
              <a:bodyPr/>
              <a:lstStyle/>
              <a:p>
                <a:endParaRPr lang="ja-JP" altLang="en-US"/>
              </a:p>
            </p:txBody>
          </p:sp>
          <p:sp>
            <p:nvSpPr>
              <p:cNvPr id="903" name="Freeform 1941"/>
              <p:cNvSpPr>
                <a:spLocks/>
              </p:cNvSpPr>
              <p:nvPr/>
            </p:nvSpPr>
            <p:spPr bwMode="auto">
              <a:xfrm>
                <a:off x="2823" y="3210"/>
                <a:ext cx="11" cy="4"/>
              </a:xfrm>
              <a:custGeom>
                <a:avLst/>
                <a:gdLst/>
                <a:ahLst/>
                <a:cxnLst>
                  <a:cxn ang="0">
                    <a:pos x="76" y="31"/>
                  </a:cxn>
                  <a:cxn ang="0">
                    <a:pos x="0" y="6"/>
                  </a:cxn>
                  <a:cxn ang="0">
                    <a:pos x="2" y="0"/>
                  </a:cxn>
                  <a:cxn ang="0">
                    <a:pos x="76" y="31"/>
                  </a:cxn>
                </a:cxnLst>
                <a:rect l="0" t="0" r="r" b="b"/>
                <a:pathLst>
                  <a:path w="76" h="31">
                    <a:moveTo>
                      <a:pt x="76" y="31"/>
                    </a:moveTo>
                    <a:lnTo>
                      <a:pt x="0" y="6"/>
                    </a:lnTo>
                    <a:lnTo>
                      <a:pt x="2" y="0"/>
                    </a:lnTo>
                    <a:lnTo>
                      <a:pt x="76" y="31"/>
                    </a:lnTo>
                    <a:close/>
                  </a:path>
                </a:pathLst>
              </a:custGeom>
              <a:solidFill>
                <a:srgbClr val="FF0000"/>
              </a:solidFill>
              <a:ln w="9525">
                <a:noFill/>
                <a:round/>
                <a:headEnd/>
                <a:tailEnd/>
              </a:ln>
            </p:spPr>
            <p:txBody>
              <a:bodyPr/>
              <a:lstStyle/>
              <a:p>
                <a:endParaRPr lang="ja-JP" altLang="en-US"/>
              </a:p>
            </p:txBody>
          </p:sp>
          <p:sp>
            <p:nvSpPr>
              <p:cNvPr id="904" name="Freeform 1942"/>
              <p:cNvSpPr>
                <a:spLocks/>
              </p:cNvSpPr>
              <p:nvPr/>
            </p:nvSpPr>
            <p:spPr bwMode="auto">
              <a:xfrm>
                <a:off x="2824" y="3203"/>
                <a:ext cx="24" cy="15"/>
              </a:xfrm>
              <a:custGeom>
                <a:avLst/>
                <a:gdLst/>
                <a:ahLst/>
                <a:cxnLst>
                  <a:cxn ang="0">
                    <a:pos x="0" y="56"/>
                  </a:cxn>
                  <a:cxn ang="0">
                    <a:pos x="24" y="0"/>
                  </a:cxn>
                  <a:cxn ang="0">
                    <a:pos x="99" y="33"/>
                  </a:cxn>
                  <a:cxn ang="0">
                    <a:pos x="173" y="65"/>
                  </a:cxn>
                  <a:cxn ang="0">
                    <a:pos x="149" y="120"/>
                  </a:cxn>
                  <a:cxn ang="0">
                    <a:pos x="74" y="87"/>
                  </a:cxn>
                  <a:cxn ang="0">
                    <a:pos x="0" y="56"/>
                  </a:cxn>
                </a:cxnLst>
                <a:rect l="0" t="0" r="r" b="b"/>
                <a:pathLst>
                  <a:path w="173" h="120">
                    <a:moveTo>
                      <a:pt x="0" y="56"/>
                    </a:moveTo>
                    <a:lnTo>
                      <a:pt x="24" y="0"/>
                    </a:lnTo>
                    <a:lnTo>
                      <a:pt x="99" y="33"/>
                    </a:lnTo>
                    <a:lnTo>
                      <a:pt x="173" y="65"/>
                    </a:lnTo>
                    <a:lnTo>
                      <a:pt x="149" y="120"/>
                    </a:lnTo>
                    <a:lnTo>
                      <a:pt x="74" y="87"/>
                    </a:lnTo>
                    <a:lnTo>
                      <a:pt x="0" y="56"/>
                    </a:lnTo>
                    <a:close/>
                  </a:path>
                </a:pathLst>
              </a:custGeom>
              <a:solidFill>
                <a:srgbClr val="FF0000"/>
              </a:solidFill>
              <a:ln w="9525">
                <a:noFill/>
                <a:round/>
                <a:headEnd/>
                <a:tailEnd/>
              </a:ln>
            </p:spPr>
            <p:txBody>
              <a:bodyPr/>
              <a:lstStyle/>
              <a:p>
                <a:endParaRPr lang="ja-JP" altLang="en-US"/>
              </a:p>
            </p:txBody>
          </p:sp>
          <p:sp>
            <p:nvSpPr>
              <p:cNvPr id="905" name="Freeform 1943"/>
              <p:cNvSpPr>
                <a:spLocks/>
              </p:cNvSpPr>
              <p:nvPr/>
            </p:nvSpPr>
            <p:spPr bwMode="auto">
              <a:xfrm>
                <a:off x="2827" y="3202"/>
                <a:ext cx="11" cy="5"/>
              </a:xfrm>
              <a:custGeom>
                <a:avLst/>
                <a:gdLst/>
                <a:ahLst/>
                <a:cxnLst>
                  <a:cxn ang="0">
                    <a:pos x="75" y="39"/>
                  </a:cxn>
                  <a:cxn ang="0">
                    <a:pos x="0" y="6"/>
                  </a:cxn>
                  <a:cxn ang="0">
                    <a:pos x="4" y="0"/>
                  </a:cxn>
                  <a:cxn ang="0">
                    <a:pos x="75" y="39"/>
                  </a:cxn>
                </a:cxnLst>
                <a:rect l="0" t="0" r="r" b="b"/>
                <a:pathLst>
                  <a:path w="75" h="39">
                    <a:moveTo>
                      <a:pt x="75" y="39"/>
                    </a:moveTo>
                    <a:lnTo>
                      <a:pt x="0" y="6"/>
                    </a:lnTo>
                    <a:lnTo>
                      <a:pt x="4" y="0"/>
                    </a:lnTo>
                    <a:lnTo>
                      <a:pt x="75" y="39"/>
                    </a:lnTo>
                    <a:close/>
                  </a:path>
                </a:pathLst>
              </a:custGeom>
              <a:solidFill>
                <a:srgbClr val="FF0000"/>
              </a:solidFill>
              <a:ln w="9525">
                <a:noFill/>
                <a:round/>
                <a:headEnd/>
                <a:tailEnd/>
              </a:ln>
            </p:spPr>
            <p:txBody>
              <a:bodyPr/>
              <a:lstStyle/>
              <a:p>
                <a:endParaRPr lang="ja-JP" altLang="en-US"/>
              </a:p>
            </p:txBody>
          </p:sp>
          <p:sp>
            <p:nvSpPr>
              <p:cNvPr id="906" name="Freeform 1944"/>
              <p:cNvSpPr>
                <a:spLocks/>
              </p:cNvSpPr>
              <p:nvPr/>
            </p:nvSpPr>
            <p:spPr bwMode="auto">
              <a:xfrm>
                <a:off x="2828" y="3195"/>
                <a:ext cx="24" cy="17"/>
              </a:xfrm>
              <a:custGeom>
                <a:avLst/>
                <a:gdLst/>
                <a:ahLst/>
                <a:cxnLst>
                  <a:cxn ang="0">
                    <a:pos x="0" y="52"/>
                  </a:cxn>
                  <a:cxn ang="0">
                    <a:pos x="29" y="0"/>
                  </a:cxn>
                  <a:cxn ang="0">
                    <a:pos x="99" y="39"/>
                  </a:cxn>
                  <a:cxn ang="0">
                    <a:pos x="171" y="77"/>
                  </a:cxn>
                  <a:cxn ang="0">
                    <a:pos x="141" y="130"/>
                  </a:cxn>
                  <a:cxn ang="0">
                    <a:pos x="71" y="91"/>
                  </a:cxn>
                  <a:cxn ang="0">
                    <a:pos x="0" y="52"/>
                  </a:cxn>
                </a:cxnLst>
                <a:rect l="0" t="0" r="r" b="b"/>
                <a:pathLst>
                  <a:path w="171" h="130">
                    <a:moveTo>
                      <a:pt x="0" y="52"/>
                    </a:moveTo>
                    <a:lnTo>
                      <a:pt x="29" y="0"/>
                    </a:lnTo>
                    <a:lnTo>
                      <a:pt x="99" y="39"/>
                    </a:lnTo>
                    <a:lnTo>
                      <a:pt x="171" y="77"/>
                    </a:lnTo>
                    <a:lnTo>
                      <a:pt x="141" y="130"/>
                    </a:lnTo>
                    <a:lnTo>
                      <a:pt x="71" y="91"/>
                    </a:lnTo>
                    <a:lnTo>
                      <a:pt x="0" y="52"/>
                    </a:lnTo>
                    <a:close/>
                  </a:path>
                </a:pathLst>
              </a:custGeom>
              <a:solidFill>
                <a:srgbClr val="FF0000"/>
              </a:solidFill>
              <a:ln w="9525">
                <a:noFill/>
                <a:round/>
                <a:headEnd/>
                <a:tailEnd/>
              </a:ln>
            </p:spPr>
            <p:txBody>
              <a:bodyPr/>
              <a:lstStyle/>
              <a:p>
                <a:endParaRPr lang="ja-JP" altLang="en-US"/>
              </a:p>
            </p:txBody>
          </p:sp>
          <p:sp>
            <p:nvSpPr>
              <p:cNvPr id="907" name="Freeform 1945"/>
              <p:cNvSpPr>
                <a:spLocks/>
              </p:cNvSpPr>
              <p:nvPr/>
            </p:nvSpPr>
            <p:spPr bwMode="auto">
              <a:xfrm>
                <a:off x="2832" y="3195"/>
                <a:ext cx="10" cy="5"/>
              </a:xfrm>
              <a:custGeom>
                <a:avLst/>
                <a:gdLst/>
                <a:ahLst/>
                <a:cxnLst>
                  <a:cxn ang="0">
                    <a:pos x="70" y="45"/>
                  </a:cxn>
                  <a:cxn ang="0">
                    <a:pos x="0" y="6"/>
                  </a:cxn>
                  <a:cxn ang="0">
                    <a:pos x="5" y="0"/>
                  </a:cxn>
                  <a:cxn ang="0">
                    <a:pos x="70" y="45"/>
                  </a:cxn>
                </a:cxnLst>
                <a:rect l="0" t="0" r="r" b="b"/>
                <a:pathLst>
                  <a:path w="70" h="45">
                    <a:moveTo>
                      <a:pt x="70" y="45"/>
                    </a:moveTo>
                    <a:lnTo>
                      <a:pt x="0" y="6"/>
                    </a:lnTo>
                    <a:lnTo>
                      <a:pt x="5" y="0"/>
                    </a:lnTo>
                    <a:lnTo>
                      <a:pt x="70" y="45"/>
                    </a:lnTo>
                    <a:close/>
                  </a:path>
                </a:pathLst>
              </a:custGeom>
              <a:solidFill>
                <a:srgbClr val="FF0000"/>
              </a:solidFill>
              <a:ln w="9525">
                <a:noFill/>
                <a:round/>
                <a:headEnd/>
                <a:tailEnd/>
              </a:ln>
            </p:spPr>
            <p:txBody>
              <a:bodyPr/>
              <a:lstStyle/>
              <a:p>
                <a:endParaRPr lang="ja-JP" altLang="en-US"/>
              </a:p>
            </p:txBody>
          </p:sp>
          <p:sp>
            <p:nvSpPr>
              <p:cNvPr id="908" name="Freeform 1946"/>
              <p:cNvSpPr>
                <a:spLocks/>
              </p:cNvSpPr>
              <p:nvPr/>
            </p:nvSpPr>
            <p:spPr bwMode="auto">
              <a:xfrm>
                <a:off x="2833" y="3189"/>
                <a:ext cx="23" cy="17"/>
              </a:xfrm>
              <a:custGeom>
                <a:avLst/>
                <a:gdLst/>
                <a:ahLst/>
                <a:cxnLst>
                  <a:cxn ang="0">
                    <a:pos x="0" y="49"/>
                  </a:cxn>
                  <a:cxn ang="0">
                    <a:pos x="33" y="0"/>
                  </a:cxn>
                  <a:cxn ang="0">
                    <a:pos x="99" y="44"/>
                  </a:cxn>
                  <a:cxn ang="0">
                    <a:pos x="166" y="90"/>
                  </a:cxn>
                  <a:cxn ang="0">
                    <a:pos x="132" y="138"/>
                  </a:cxn>
                  <a:cxn ang="0">
                    <a:pos x="65" y="94"/>
                  </a:cxn>
                  <a:cxn ang="0">
                    <a:pos x="0" y="49"/>
                  </a:cxn>
                </a:cxnLst>
                <a:rect l="0" t="0" r="r" b="b"/>
                <a:pathLst>
                  <a:path w="166" h="138">
                    <a:moveTo>
                      <a:pt x="0" y="49"/>
                    </a:moveTo>
                    <a:lnTo>
                      <a:pt x="33" y="0"/>
                    </a:lnTo>
                    <a:lnTo>
                      <a:pt x="99" y="44"/>
                    </a:lnTo>
                    <a:lnTo>
                      <a:pt x="166" y="90"/>
                    </a:lnTo>
                    <a:lnTo>
                      <a:pt x="132" y="138"/>
                    </a:lnTo>
                    <a:lnTo>
                      <a:pt x="65" y="94"/>
                    </a:lnTo>
                    <a:lnTo>
                      <a:pt x="0" y="49"/>
                    </a:lnTo>
                    <a:close/>
                  </a:path>
                </a:pathLst>
              </a:custGeom>
              <a:solidFill>
                <a:srgbClr val="FF0000"/>
              </a:solidFill>
              <a:ln w="9525">
                <a:noFill/>
                <a:round/>
                <a:headEnd/>
                <a:tailEnd/>
              </a:ln>
            </p:spPr>
            <p:txBody>
              <a:bodyPr/>
              <a:lstStyle/>
              <a:p>
                <a:endParaRPr lang="ja-JP" altLang="en-US"/>
              </a:p>
            </p:txBody>
          </p:sp>
          <p:sp>
            <p:nvSpPr>
              <p:cNvPr id="909" name="Freeform 1947"/>
              <p:cNvSpPr>
                <a:spLocks/>
              </p:cNvSpPr>
              <p:nvPr/>
            </p:nvSpPr>
            <p:spPr bwMode="auto">
              <a:xfrm>
                <a:off x="2837" y="3188"/>
                <a:ext cx="10" cy="6"/>
              </a:xfrm>
              <a:custGeom>
                <a:avLst/>
                <a:gdLst/>
                <a:ahLst/>
                <a:cxnLst>
                  <a:cxn ang="0">
                    <a:pos x="66" y="50"/>
                  </a:cxn>
                  <a:cxn ang="0">
                    <a:pos x="0" y="6"/>
                  </a:cxn>
                  <a:cxn ang="0">
                    <a:pos x="4" y="0"/>
                  </a:cxn>
                  <a:cxn ang="0">
                    <a:pos x="66" y="50"/>
                  </a:cxn>
                </a:cxnLst>
                <a:rect l="0" t="0" r="r" b="b"/>
                <a:pathLst>
                  <a:path w="66" h="50">
                    <a:moveTo>
                      <a:pt x="66" y="50"/>
                    </a:moveTo>
                    <a:lnTo>
                      <a:pt x="0" y="6"/>
                    </a:lnTo>
                    <a:lnTo>
                      <a:pt x="4" y="0"/>
                    </a:lnTo>
                    <a:lnTo>
                      <a:pt x="66" y="50"/>
                    </a:lnTo>
                    <a:close/>
                  </a:path>
                </a:pathLst>
              </a:custGeom>
              <a:solidFill>
                <a:srgbClr val="FF0000"/>
              </a:solidFill>
              <a:ln w="9525">
                <a:noFill/>
                <a:round/>
                <a:headEnd/>
                <a:tailEnd/>
              </a:ln>
            </p:spPr>
            <p:txBody>
              <a:bodyPr/>
              <a:lstStyle/>
              <a:p>
                <a:endParaRPr lang="ja-JP" altLang="en-US"/>
              </a:p>
            </p:txBody>
          </p:sp>
          <p:sp>
            <p:nvSpPr>
              <p:cNvPr id="910" name="Freeform 1948"/>
              <p:cNvSpPr>
                <a:spLocks/>
              </p:cNvSpPr>
              <p:nvPr/>
            </p:nvSpPr>
            <p:spPr bwMode="auto">
              <a:xfrm>
                <a:off x="2838" y="3182"/>
                <a:ext cx="23" cy="19"/>
              </a:xfrm>
              <a:custGeom>
                <a:avLst/>
                <a:gdLst/>
                <a:ahLst/>
                <a:cxnLst>
                  <a:cxn ang="0">
                    <a:pos x="0" y="46"/>
                  </a:cxn>
                  <a:cxn ang="0">
                    <a:pos x="38" y="0"/>
                  </a:cxn>
                  <a:cxn ang="0">
                    <a:pos x="100" y="52"/>
                  </a:cxn>
                  <a:cxn ang="0">
                    <a:pos x="162" y="103"/>
                  </a:cxn>
                  <a:cxn ang="0">
                    <a:pos x="124" y="148"/>
                  </a:cxn>
                  <a:cxn ang="0">
                    <a:pos x="62" y="96"/>
                  </a:cxn>
                  <a:cxn ang="0">
                    <a:pos x="0" y="46"/>
                  </a:cxn>
                </a:cxnLst>
                <a:rect l="0" t="0" r="r" b="b"/>
                <a:pathLst>
                  <a:path w="162" h="148">
                    <a:moveTo>
                      <a:pt x="0" y="46"/>
                    </a:moveTo>
                    <a:lnTo>
                      <a:pt x="38" y="0"/>
                    </a:lnTo>
                    <a:lnTo>
                      <a:pt x="100" y="52"/>
                    </a:lnTo>
                    <a:lnTo>
                      <a:pt x="162" y="103"/>
                    </a:lnTo>
                    <a:lnTo>
                      <a:pt x="124" y="148"/>
                    </a:lnTo>
                    <a:lnTo>
                      <a:pt x="62" y="96"/>
                    </a:lnTo>
                    <a:lnTo>
                      <a:pt x="0" y="46"/>
                    </a:lnTo>
                    <a:close/>
                  </a:path>
                </a:pathLst>
              </a:custGeom>
              <a:solidFill>
                <a:srgbClr val="FF0000"/>
              </a:solidFill>
              <a:ln w="9525">
                <a:noFill/>
                <a:round/>
                <a:headEnd/>
                <a:tailEnd/>
              </a:ln>
            </p:spPr>
            <p:txBody>
              <a:bodyPr/>
              <a:lstStyle/>
              <a:p>
                <a:endParaRPr lang="ja-JP" altLang="en-US"/>
              </a:p>
            </p:txBody>
          </p:sp>
          <p:sp>
            <p:nvSpPr>
              <p:cNvPr id="911" name="Freeform 1949"/>
              <p:cNvSpPr>
                <a:spLocks/>
              </p:cNvSpPr>
              <p:nvPr/>
            </p:nvSpPr>
            <p:spPr bwMode="auto">
              <a:xfrm>
                <a:off x="2843" y="3181"/>
                <a:ext cx="9" cy="8"/>
              </a:xfrm>
              <a:custGeom>
                <a:avLst/>
                <a:gdLst/>
                <a:ahLst/>
                <a:cxnLst>
                  <a:cxn ang="0">
                    <a:pos x="62" y="57"/>
                  </a:cxn>
                  <a:cxn ang="0">
                    <a:pos x="0" y="5"/>
                  </a:cxn>
                  <a:cxn ang="0">
                    <a:pos x="4" y="0"/>
                  </a:cxn>
                  <a:cxn ang="0">
                    <a:pos x="62" y="57"/>
                  </a:cxn>
                </a:cxnLst>
                <a:rect l="0" t="0" r="r" b="b"/>
                <a:pathLst>
                  <a:path w="62" h="57">
                    <a:moveTo>
                      <a:pt x="62" y="57"/>
                    </a:moveTo>
                    <a:lnTo>
                      <a:pt x="0" y="5"/>
                    </a:lnTo>
                    <a:lnTo>
                      <a:pt x="4" y="0"/>
                    </a:lnTo>
                    <a:lnTo>
                      <a:pt x="62" y="57"/>
                    </a:lnTo>
                    <a:close/>
                  </a:path>
                </a:pathLst>
              </a:custGeom>
              <a:solidFill>
                <a:srgbClr val="FF0000"/>
              </a:solidFill>
              <a:ln w="9525">
                <a:noFill/>
                <a:round/>
                <a:headEnd/>
                <a:tailEnd/>
              </a:ln>
            </p:spPr>
            <p:txBody>
              <a:bodyPr/>
              <a:lstStyle/>
              <a:p>
                <a:endParaRPr lang="ja-JP" altLang="en-US"/>
              </a:p>
            </p:txBody>
          </p:sp>
          <p:sp>
            <p:nvSpPr>
              <p:cNvPr id="912" name="Freeform 1950"/>
              <p:cNvSpPr>
                <a:spLocks/>
              </p:cNvSpPr>
              <p:nvPr/>
            </p:nvSpPr>
            <p:spPr bwMode="auto">
              <a:xfrm>
                <a:off x="2844" y="3176"/>
                <a:ext cx="22" cy="20"/>
              </a:xfrm>
              <a:custGeom>
                <a:avLst/>
                <a:gdLst/>
                <a:ahLst/>
                <a:cxnLst>
                  <a:cxn ang="0">
                    <a:pos x="0" y="41"/>
                  </a:cxn>
                  <a:cxn ang="0">
                    <a:pos x="42" y="0"/>
                  </a:cxn>
                  <a:cxn ang="0">
                    <a:pos x="99" y="57"/>
                  </a:cxn>
                  <a:cxn ang="0">
                    <a:pos x="156" y="114"/>
                  </a:cxn>
                  <a:cxn ang="0">
                    <a:pos x="115" y="155"/>
                  </a:cxn>
                  <a:cxn ang="0">
                    <a:pos x="58" y="98"/>
                  </a:cxn>
                  <a:cxn ang="0">
                    <a:pos x="0" y="41"/>
                  </a:cxn>
                </a:cxnLst>
                <a:rect l="0" t="0" r="r" b="b"/>
                <a:pathLst>
                  <a:path w="156" h="155">
                    <a:moveTo>
                      <a:pt x="0" y="41"/>
                    </a:moveTo>
                    <a:lnTo>
                      <a:pt x="42" y="0"/>
                    </a:lnTo>
                    <a:lnTo>
                      <a:pt x="99" y="57"/>
                    </a:lnTo>
                    <a:lnTo>
                      <a:pt x="156" y="114"/>
                    </a:lnTo>
                    <a:lnTo>
                      <a:pt x="115" y="155"/>
                    </a:lnTo>
                    <a:lnTo>
                      <a:pt x="58" y="98"/>
                    </a:lnTo>
                    <a:lnTo>
                      <a:pt x="0" y="41"/>
                    </a:lnTo>
                    <a:close/>
                  </a:path>
                </a:pathLst>
              </a:custGeom>
              <a:solidFill>
                <a:srgbClr val="FF0000"/>
              </a:solidFill>
              <a:ln w="9525">
                <a:noFill/>
                <a:round/>
                <a:headEnd/>
                <a:tailEnd/>
              </a:ln>
            </p:spPr>
            <p:txBody>
              <a:bodyPr/>
              <a:lstStyle/>
              <a:p>
                <a:endParaRPr lang="ja-JP" altLang="en-US"/>
              </a:p>
            </p:txBody>
          </p:sp>
          <p:sp>
            <p:nvSpPr>
              <p:cNvPr id="913" name="Freeform 1951"/>
              <p:cNvSpPr>
                <a:spLocks/>
              </p:cNvSpPr>
              <p:nvPr/>
            </p:nvSpPr>
            <p:spPr bwMode="auto">
              <a:xfrm>
                <a:off x="2850" y="3176"/>
                <a:ext cx="8" cy="7"/>
              </a:xfrm>
              <a:custGeom>
                <a:avLst/>
                <a:gdLst/>
                <a:ahLst/>
                <a:cxnLst>
                  <a:cxn ang="0">
                    <a:pos x="57" y="62"/>
                  </a:cxn>
                  <a:cxn ang="0">
                    <a:pos x="0" y="5"/>
                  </a:cxn>
                  <a:cxn ang="0">
                    <a:pos x="6" y="0"/>
                  </a:cxn>
                  <a:cxn ang="0">
                    <a:pos x="57" y="62"/>
                  </a:cxn>
                </a:cxnLst>
                <a:rect l="0" t="0" r="r" b="b"/>
                <a:pathLst>
                  <a:path w="57" h="62">
                    <a:moveTo>
                      <a:pt x="57" y="62"/>
                    </a:moveTo>
                    <a:lnTo>
                      <a:pt x="0" y="5"/>
                    </a:lnTo>
                    <a:lnTo>
                      <a:pt x="6" y="0"/>
                    </a:lnTo>
                    <a:lnTo>
                      <a:pt x="57" y="62"/>
                    </a:lnTo>
                    <a:close/>
                  </a:path>
                </a:pathLst>
              </a:custGeom>
              <a:solidFill>
                <a:srgbClr val="FF0000"/>
              </a:solidFill>
              <a:ln w="9525">
                <a:noFill/>
                <a:round/>
                <a:headEnd/>
                <a:tailEnd/>
              </a:ln>
            </p:spPr>
            <p:txBody>
              <a:bodyPr/>
              <a:lstStyle/>
              <a:p>
                <a:endParaRPr lang="ja-JP" altLang="en-US"/>
              </a:p>
            </p:txBody>
          </p:sp>
          <p:sp>
            <p:nvSpPr>
              <p:cNvPr id="914" name="Freeform 1952"/>
              <p:cNvSpPr>
                <a:spLocks/>
              </p:cNvSpPr>
              <p:nvPr/>
            </p:nvSpPr>
            <p:spPr bwMode="auto">
              <a:xfrm>
                <a:off x="2851" y="3171"/>
                <a:ext cx="21" cy="20"/>
              </a:xfrm>
              <a:custGeom>
                <a:avLst/>
                <a:gdLst/>
                <a:ahLst/>
                <a:cxnLst>
                  <a:cxn ang="0">
                    <a:pos x="0" y="36"/>
                  </a:cxn>
                  <a:cxn ang="0">
                    <a:pos x="45" y="0"/>
                  </a:cxn>
                  <a:cxn ang="0">
                    <a:pos x="96" y="61"/>
                  </a:cxn>
                  <a:cxn ang="0">
                    <a:pos x="147" y="123"/>
                  </a:cxn>
                  <a:cxn ang="0">
                    <a:pos x="102" y="160"/>
                  </a:cxn>
                  <a:cxn ang="0">
                    <a:pos x="51" y="98"/>
                  </a:cxn>
                  <a:cxn ang="0">
                    <a:pos x="0" y="36"/>
                  </a:cxn>
                </a:cxnLst>
                <a:rect l="0" t="0" r="r" b="b"/>
                <a:pathLst>
                  <a:path w="147" h="160">
                    <a:moveTo>
                      <a:pt x="0" y="36"/>
                    </a:moveTo>
                    <a:lnTo>
                      <a:pt x="45" y="0"/>
                    </a:lnTo>
                    <a:lnTo>
                      <a:pt x="96" y="61"/>
                    </a:lnTo>
                    <a:lnTo>
                      <a:pt x="147" y="123"/>
                    </a:lnTo>
                    <a:lnTo>
                      <a:pt x="102" y="160"/>
                    </a:lnTo>
                    <a:lnTo>
                      <a:pt x="51" y="98"/>
                    </a:lnTo>
                    <a:lnTo>
                      <a:pt x="0" y="36"/>
                    </a:lnTo>
                    <a:close/>
                  </a:path>
                </a:pathLst>
              </a:custGeom>
              <a:solidFill>
                <a:srgbClr val="FF0000"/>
              </a:solidFill>
              <a:ln w="9525">
                <a:noFill/>
                <a:round/>
                <a:headEnd/>
                <a:tailEnd/>
              </a:ln>
            </p:spPr>
            <p:txBody>
              <a:bodyPr/>
              <a:lstStyle/>
              <a:p>
                <a:endParaRPr lang="ja-JP" altLang="en-US"/>
              </a:p>
            </p:txBody>
          </p:sp>
          <p:sp>
            <p:nvSpPr>
              <p:cNvPr id="915" name="Freeform 1953"/>
              <p:cNvSpPr>
                <a:spLocks/>
              </p:cNvSpPr>
              <p:nvPr/>
            </p:nvSpPr>
            <p:spPr bwMode="auto">
              <a:xfrm>
                <a:off x="2857" y="3170"/>
                <a:ext cx="7" cy="9"/>
              </a:xfrm>
              <a:custGeom>
                <a:avLst/>
                <a:gdLst/>
                <a:ahLst/>
                <a:cxnLst>
                  <a:cxn ang="0">
                    <a:pos x="51" y="67"/>
                  </a:cxn>
                  <a:cxn ang="0">
                    <a:pos x="0" y="6"/>
                  </a:cxn>
                  <a:cxn ang="0">
                    <a:pos x="6" y="0"/>
                  </a:cxn>
                  <a:cxn ang="0">
                    <a:pos x="51" y="67"/>
                  </a:cxn>
                </a:cxnLst>
                <a:rect l="0" t="0" r="r" b="b"/>
                <a:pathLst>
                  <a:path w="51" h="67">
                    <a:moveTo>
                      <a:pt x="51" y="67"/>
                    </a:moveTo>
                    <a:lnTo>
                      <a:pt x="0" y="6"/>
                    </a:lnTo>
                    <a:lnTo>
                      <a:pt x="6" y="0"/>
                    </a:lnTo>
                    <a:lnTo>
                      <a:pt x="51" y="67"/>
                    </a:lnTo>
                    <a:close/>
                  </a:path>
                </a:pathLst>
              </a:custGeom>
              <a:solidFill>
                <a:srgbClr val="FF0000"/>
              </a:solidFill>
              <a:ln w="9525">
                <a:noFill/>
                <a:round/>
                <a:headEnd/>
                <a:tailEnd/>
              </a:ln>
            </p:spPr>
            <p:txBody>
              <a:bodyPr/>
              <a:lstStyle/>
              <a:p>
                <a:endParaRPr lang="ja-JP" altLang="en-US"/>
              </a:p>
            </p:txBody>
          </p:sp>
          <p:sp>
            <p:nvSpPr>
              <p:cNvPr id="916" name="Freeform 1954"/>
              <p:cNvSpPr>
                <a:spLocks/>
              </p:cNvSpPr>
              <p:nvPr/>
            </p:nvSpPr>
            <p:spPr bwMode="auto">
              <a:xfrm>
                <a:off x="2858" y="3166"/>
                <a:ext cx="20" cy="21"/>
              </a:xfrm>
              <a:custGeom>
                <a:avLst/>
                <a:gdLst/>
                <a:ahLst/>
                <a:cxnLst>
                  <a:cxn ang="0">
                    <a:pos x="0" y="31"/>
                  </a:cxn>
                  <a:cxn ang="0">
                    <a:pos x="48" y="0"/>
                  </a:cxn>
                  <a:cxn ang="0">
                    <a:pos x="92" y="66"/>
                  </a:cxn>
                  <a:cxn ang="0">
                    <a:pos x="137" y="134"/>
                  </a:cxn>
                  <a:cxn ang="0">
                    <a:pos x="89" y="165"/>
                  </a:cxn>
                  <a:cxn ang="0">
                    <a:pos x="45" y="98"/>
                  </a:cxn>
                  <a:cxn ang="0">
                    <a:pos x="0" y="31"/>
                  </a:cxn>
                </a:cxnLst>
                <a:rect l="0" t="0" r="r" b="b"/>
                <a:pathLst>
                  <a:path w="137" h="165">
                    <a:moveTo>
                      <a:pt x="0" y="31"/>
                    </a:moveTo>
                    <a:lnTo>
                      <a:pt x="48" y="0"/>
                    </a:lnTo>
                    <a:lnTo>
                      <a:pt x="92" y="66"/>
                    </a:lnTo>
                    <a:lnTo>
                      <a:pt x="137" y="134"/>
                    </a:lnTo>
                    <a:lnTo>
                      <a:pt x="89" y="165"/>
                    </a:lnTo>
                    <a:lnTo>
                      <a:pt x="45" y="98"/>
                    </a:lnTo>
                    <a:lnTo>
                      <a:pt x="0" y="31"/>
                    </a:lnTo>
                    <a:close/>
                  </a:path>
                </a:pathLst>
              </a:custGeom>
              <a:solidFill>
                <a:srgbClr val="FF0000"/>
              </a:solidFill>
              <a:ln w="9525">
                <a:noFill/>
                <a:round/>
                <a:headEnd/>
                <a:tailEnd/>
              </a:ln>
            </p:spPr>
            <p:txBody>
              <a:bodyPr/>
              <a:lstStyle/>
              <a:p>
                <a:endParaRPr lang="ja-JP" altLang="en-US"/>
              </a:p>
            </p:txBody>
          </p:sp>
          <p:sp>
            <p:nvSpPr>
              <p:cNvPr id="917" name="Freeform 1955"/>
              <p:cNvSpPr>
                <a:spLocks/>
              </p:cNvSpPr>
              <p:nvPr/>
            </p:nvSpPr>
            <p:spPr bwMode="auto">
              <a:xfrm>
                <a:off x="2865" y="3166"/>
                <a:ext cx="6" cy="9"/>
              </a:xfrm>
              <a:custGeom>
                <a:avLst/>
                <a:gdLst/>
                <a:ahLst/>
                <a:cxnLst>
                  <a:cxn ang="0">
                    <a:pos x="44" y="70"/>
                  </a:cxn>
                  <a:cxn ang="0">
                    <a:pos x="0" y="4"/>
                  </a:cxn>
                  <a:cxn ang="0">
                    <a:pos x="6" y="0"/>
                  </a:cxn>
                  <a:cxn ang="0">
                    <a:pos x="44" y="70"/>
                  </a:cxn>
                </a:cxnLst>
                <a:rect l="0" t="0" r="r" b="b"/>
                <a:pathLst>
                  <a:path w="44" h="70">
                    <a:moveTo>
                      <a:pt x="44" y="70"/>
                    </a:moveTo>
                    <a:lnTo>
                      <a:pt x="0" y="4"/>
                    </a:lnTo>
                    <a:lnTo>
                      <a:pt x="6" y="0"/>
                    </a:lnTo>
                    <a:lnTo>
                      <a:pt x="44" y="70"/>
                    </a:lnTo>
                    <a:close/>
                  </a:path>
                </a:pathLst>
              </a:custGeom>
              <a:solidFill>
                <a:srgbClr val="FF0000"/>
              </a:solidFill>
              <a:ln w="9525">
                <a:noFill/>
                <a:round/>
                <a:headEnd/>
                <a:tailEnd/>
              </a:ln>
            </p:spPr>
            <p:txBody>
              <a:bodyPr/>
              <a:lstStyle/>
              <a:p>
                <a:endParaRPr lang="ja-JP" altLang="en-US"/>
              </a:p>
            </p:txBody>
          </p:sp>
          <p:sp>
            <p:nvSpPr>
              <p:cNvPr id="918" name="Freeform 1956"/>
              <p:cNvSpPr>
                <a:spLocks/>
              </p:cNvSpPr>
              <p:nvPr/>
            </p:nvSpPr>
            <p:spPr bwMode="auto">
              <a:xfrm>
                <a:off x="2866" y="3163"/>
                <a:ext cx="18" cy="21"/>
              </a:xfrm>
              <a:custGeom>
                <a:avLst/>
                <a:gdLst/>
                <a:ahLst/>
                <a:cxnLst>
                  <a:cxn ang="0">
                    <a:pos x="0" y="27"/>
                  </a:cxn>
                  <a:cxn ang="0">
                    <a:pos x="51" y="0"/>
                  </a:cxn>
                  <a:cxn ang="0">
                    <a:pos x="89" y="71"/>
                  </a:cxn>
                  <a:cxn ang="0">
                    <a:pos x="127" y="142"/>
                  </a:cxn>
                  <a:cxn ang="0">
                    <a:pos x="77" y="169"/>
                  </a:cxn>
                  <a:cxn ang="0">
                    <a:pos x="38" y="97"/>
                  </a:cxn>
                  <a:cxn ang="0">
                    <a:pos x="0" y="27"/>
                  </a:cxn>
                </a:cxnLst>
                <a:rect l="0" t="0" r="r" b="b"/>
                <a:pathLst>
                  <a:path w="127" h="169">
                    <a:moveTo>
                      <a:pt x="0" y="27"/>
                    </a:moveTo>
                    <a:lnTo>
                      <a:pt x="51" y="0"/>
                    </a:lnTo>
                    <a:lnTo>
                      <a:pt x="89" y="71"/>
                    </a:lnTo>
                    <a:lnTo>
                      <a:pt x="127" y="142"/>
                    </a:lnTo>
                    <a:lnTo>
                      <a:pt x="77" y="169"/>
                    </a:lnTo>
                    <a:lnTo>
                      <a:pt x="38" y="97"/>
                    </a:lnTo>
                    <a:lnTo>
                      <a:pt x="0" y="27"/>
                    </a:lnTo>
                    <a:close/>
                  </a:path>
                </a:pathLst>
              </a:custGeom>
              <a:solidFill>
                <a:srgbClr val="FF0000"/>
              </a:solidFill>
              <a:ln w="9525">
                <a:noFill/>
                <a:round/>
                <a:headEnd/>
                <a:tailEnd/>
              </a:ln>
            </p:spPr>
            <p:txBody>
              <a:bodyPr/>
              <a:lstStyle/>
              <a:p>
                <a:endParaRPr lang="ja-JP" altLang="en-US"/>
              </a:p>
            </p:txBody>
          </p:sp>
          <p:sp>
            <p:nvSpPr>
              <p:cNvPr id="919" name="Freeform 1957"/>
              <p:cNvSpPr>
                <a:spLocks/>
              </p:cNvSpPr>
              <p:nvPr/>
            </p:nvSpPr>
            <p:spPr bwMode="auto">
              <a:xfrm>
                <a:off x="2873" y="3162"/>
                <a:ext cx="5" cy="9"/>
              </a:xfrm>
              <a:custGeom>
                <a:avLst/>
                <a:gdLst/>
                <a:ahLst/>
                <a:cxnLst>
                  <a:cxn ang="0">
                    <a:pos x="38" y="74"/>
                  </a:cxn>
                  <a:cxn ang="0">
                    <a:pos x="0" y="3"/>
                  </a:cxn>
                  <a:cxn ang="0">
                    <a:pos x="8" y="0"/>
                  </a:cxn>
                  <a:cxn ang="0">
                    <a:pos x="38" y="74"/>
                  </a:cxn>
                </a:cxnLst>
                <a:rect l="0" t="0" r="r" b="b"/>
                <a:pathLst>
                  <a:path w="38" h="74">
                    <a:moveTo>
                      <a:pt x="38" y="74"/>
                    </a:moveTo>
                    <a:lnTo>
                      <a:pt x="0" y="3"/>
                    </a:lnTo>
                    <a:lnTo>
                      <a:pt x="8" y="0"/>
                    </a:lnTo>
                    <a:lnTo>
                      <a:pt x="38" y="74"/>
                    </a:lnTo>
                    <a:close/>
                  </a:path>
                </a:pathLst>
              </a:custGeom>
              <a:solidFill>
                <a:srgbClr val="FF0000"/>
              </a:solidFill>
              <a:ln w="9525">
                <a:noFill/>
                <a:round/>
                <a:headEnd/>
                <a:tailEnd/>
              </a:ln>
            </p:spPr>
            <p:txBody>
              <a:bodyPr/>
              <a:lstStyle/>
              <a:p>
                <a:endParaRPr lang="ja-JP" altLang="en-US"/>
              </a:p>
            </p:txBody>
          </p:sp>
          <p:sp>
            <p:nvSpPr>
              <p:cNvPr id="920" name="Freeform 1958"/>
              <p:cNvSpPr>
                <a:spLocks/>
              </p:cNvSpPr>
              <p:nvPr/>
            </p:nvSpPr>
            <p:spPr bwMode="auto">
              <a:xfrm>
                <a:off x="2874" y="3159"/>
                <a:ext cx="16" cy="22"/>
              </a:xfrm>
              <a:custGeom>
                <a:avLst/>
                <a:gdLst/>
                <a:ahLst/>
                <a:cxnLst>
                  <a:cxn ang="0">
                    <a:pos x="0" y="22"/>
                  </a:cxn>
                  <a:cxn ang="0">
                    <a:pos x="54" y="0"/>
                  </a:cxn>
                  <a:cxn ang="0">
                    <a:pos x="84" y="75"/>
                  </a:cxn>
                  <a:cxn ang="0">
                    <a:pos x="113" y="149"/>
                  </a:cxn>
                  <a:cxn ang="0">
                    <a:pos x="60" y="171"/>
                  </a:cxn>
                  <a:cxn ang="0">
                    <a:pos x="30" y="96"/>
                  </a:cxn>
                  <a:cxn ang="0">
                    <a:pos x="0" y="22"/>
                  </a:cxn>
                </a:cxnLst>
                <a:rect l="0" t="0" r="r" b="b"/>
                <a:pathLst>
                  <a:path w="113" h="171">
                    <a:moveTo>
                      <a:pt x="0" y="22"/>
                    </a:moveTo>
                    <a:lnTo>
                      <a:pt x="54" y="0"/>
                    </a:lnTo>
                    <a:lnTo>
                      <a:pt x="84" y="75"/>
                    </a:lnTo>
                    <a:lnTo>
                      <a:pt x="113" y="149"/>
                    </a:lnTo>
                    <a:lnTo>
                      <a:pt x="60" y="171"/>
                    </a:lnTo>
                    <a:lnTo>
                      <a:pt x="30" y="96"/>
                    </a:lnTo>
                    <a:lnTo>
                      <a:pt x="0" y="22"/>
                    </a:lnTo>
                    <a:close/>
                  </a:path>
                </a:pathLst>
              </a:custGeom>
              <a:solidFill>
                <a:srgbClr val="FF0000"/>
              </a:solidFill>
              <a:ln w="9525">
                <a:noFill/>
                <a:round/>
                <a:headEnd/>
                <a:tailEnd/>
              </a:ln>
            </p:spPr>
            <p:txBody>
              <a:bodyPr/>
              <a:lstStyle/>
              <a:p>
                <a:endParaRPr lang="ja-JP" altLang="en-US"/>
              </a:p>
            </p:txBody>
          </p:sp>
          <p:sp>
            <p:nvSpPr>
              <p:cNvPr id="921" name="Freeform 1959"/>
              <p:cNvSpPr>
                <a:spLocks/>
              </p:cNvSpPr>
              <p:nvPr/>
            </p:nvSpPr>
            <p:spPr bwMode="auto">
              <a:xfrm>
                <a:off x="2882" y="3159"/>
                <a:ext cx="4" cy="10"/>
              </a:xfrm>
              <a:custGeom>
                <a:avLst/>
                <a:gdLst/>
                <a:ahLst/>
                <a:cxnLst>
                  <a:cxn ang="0">
                    <a:pos x="30" y="77"/>
                  </a:cxn>
                  <a:cxn ang="0">
                    <a:pos x="0" y="2"/>
                  </a:cxn>
                  <a:cxn ang="0">
                    <a:pos x="7" y="0"/>
                  </a:cxn>
                  <a:cxn ang="0">
                    <a:pos x="30" y="77"/>
                  </a:cxn>
                </a:cxnLst>
                <a:rect l="0" t="0" r="r" b="b"/>
                <a:pathLst>
                  <a:path w="30" h="77">
                    <a:moveTo>
                      <a:pt x="30" y="77"/>
                    </a:moveTo>
                    <a:lnTo>
                      <a:pt x="0" y="2"/>
                    </a:lnTo>
                    <a:lnTo>
                      <a:pt x="7" y="0"/>
                    </a:lnTo>
                    <a:lnTo>
                      <a:pt x="30" y="77"/>
                    </a:lnTo>
                    <a:close/>
                  </a:path>
                </a:pathLst>
              </a:custGeom>
              <a:solidFill>
                <a:srgbClr val="FF0000"/>
              </a:solidFill>
              <a:ln w="9525">
                <a:noFill/>
                <a:round/>
                <a:headEnd/>
                <a:tailEnd/>
              </a:ln>
            </p:spPr>
            <p:txBody>
              <a:bodyPr/>
              <a:lstStyle/>
              <a:p>
                <a:endParaRPr lang="ja-JP" altLang="en-US"/>
              </a:p>
            </p:txBody>
          </p:sp>
          <p:sp>
            <p:nvSpPr>
              <p:cNvPr id="922" name="Freeform 1960"/>
              <p:cNvSpPr>
                <a:spLocks/>
              </p:cNvSpPr>
              <p:nvPr/>
            </p:nvSpPr>
            <p:spPr bwMode="auto">
              <a:xfrm>
                <a:off x="2883" y="3157"/>
                <a:ext cx="14" cy="21"/>
              </a:xfrm>
              <a:custGeom>
                <a:avLst/>
                <a:gdLst/>
                <a:ahLst/>
                <a:cxnLst>
                  <a:cxn ang="0">
                    <a:pos x="0" y="16"/>
                  </a:cxn>
                  <a:cxn ang="0">
                    <a:pos x="57" y="0"/>
                  </a:cxn>
                  <a:cxn ang="0">
                    <a:pos x="78" y="77"/>
                  </a:cxn>
                  <a:cxn ang="0">
                    <a:pos x="100" y="154"/>
                  </a:cxn>
                  <a:cxn ang="0">
                    <a:pos x="45" y="170"/>
                  </a:cxn>
                  <a:cxn ang="0">
                    <a:pos x="23" y="93"/>
                  </a:cxn>
                  <a:cxn ang="0">
                    <a:pos x="0" y="16"/>
                  </a:cxn>
                </a:cxnLst>
                <a:rect l="0" t="0" r="r" b="b"/>
                <a:pathLst>
                  <a:path w="100" h="170">
                    <a:moveTo>
                      <a:pt x="0" y="16"/>
                    </a:moveTo>
                    <a:lnTo>
                      <a:pt x="57" y="0"/>
                    </a:lnTo>
                    <a:lnTo>
                      <a:pt x="78" y="77"/>
                    </a:lnTo>
                    <a:lnTo>
                      <a:pt x="100" y="154"/>
                    </a:lnTo>
                    <a:lnTo>
                      <a:pt x="45" y="170"/>
                    </a:lnTo>
                    <a:lnTo>
                      <a:pt x="23" y="93"/>
                    </a:lnTo>
                    <a:lnTo>
                      <a:pt x="0" y="16"/>
                    </a:lnTo>
                    <a:close/>
                  </a:path>
                </a:pathLst>
              </a:custGeom>
              <a:solidFill>
                <a:srgbClr val="FF0000"/>
              </a:solidFill>
              <a:ln w="9525">
                <a:noFill/>
                <a:round/>
                <a:headEnd/>
                <a:tailEnd/>
              </a:ln>
            </p:spPr>
            <p:txBody>
              <a:bodyPr/>
              <a:lstStyle/>
              <a:p>
                <a:endParaRPr lang="ja-JP" altLang="en-US"/>
              </a:p>
            </p:txBody>
          </p:sp>
          <p:sp>
            <p:nvSpPr>
              <p:cNvPr id="923" name="Freeform 1961"/>
              <p:cNvSpPr>
                <a:spLocks/>
              </p:cNvSpPr>
              <p:nvPr/>
            </p:nvSpPr>
            <p:spPr bwMode="auto">
              <a:xfrm>
                <a:off x="2891" y="3157"/>
                <a:ext cx="3" cy="10"/>
              </a:xfrm>
              <a:custGeom>
                <a:avLst/>
                <a:gdLst/>
                <a:ahLst/>
                <a:cxnLst>
                  <a:cxn ang="0">
                    <a:pos x="21" y="79"/>
                  </a:cxn>
                  <a:cxn ang="0">
                    <a:pos x="0" y="2"/>
                  </a:cxn>
                  <a:cxn ang="0">
                    <a:pos x="8" y="0"/>
                  </a:cxn>
                  <a:cxn ang="0">
                    <a:pos x="21" y="79"/>
                  </a:cxn>
                </a:cxnLst>
                <a:rect l="0" t="0" r="r" b="b"/>
                <a:pathLst>
                  <a:path w="21" h="79">
                    <a:moveTo>
                      <a:pt x="21" y="79"/>
                    </a:moveTo>
                    <a:lnTo>
                      <a:pt x="0" y="2"/>
                    </a:lnTo>
                    <a:lnTo>
                      <a:pt x="8" y="0"/>
                    </a:lnTo>
                    <a:lnTo>
                      <a:pt x="21" y="79"/>
                    </a:lnTo>
                    <a:close/>
                  </a:path>
                </a:pathLst>
              </a:custGeom>
              <a:solidFill>
                <a:srgbClr val="FF0000"/>
              </a:solidFill>
              <a:ln w="9525">
                <a:noFill/>
                <a:round/>
                <a:headEnd/>
                <a:tailEnd/>
              </a:ln>
            </p:spPr>
            <p:txBody>
              <a:bodyPr/>
              <a:lstStyle/>
              <a:p>
                <a:endParaRPr lang="ja-JP" altLang="en-US"/>
              </a:p>
            </p:txBody>
          </p:sp>
          <p:sp>
            <p:nvSpPr>
              <p:cNvPr id="924" name="Freeform 1962"/>
              <p:cNvSpPr>
                <a:spLocks/>
              </p:cNvSpPr>
              <p:nvPr/>
            </p:nvSpPr>
            <p:spPr bwMode="auto">
              <a:xfrm>
                <a:off x="2892" y="3156"/>
                <a:ext cx="12" cy="21"/>
              </a:xfrm>
              <a:custGeom>
                <a:avLst/>
                <a:gdLst/>
                <a:ahLst/>
                <a:cxnLst>
                  <a:cxn ang="0">
                    <a:pos x="0" y="10"/>
                  </a:cxn>
                  <a:cxn ang="0">
                    <a:pos x="57" y="0"/>
                  </a:cxn>
                  <a:cxn ang="0">
                    <a:pos x="71" y="79"/>
                  </a:cxn>
                  <a:cxn ang="0">
                    <a:pos x="84" y="159"/>
                  </a:cxn>
                  <a:cxn ang="0">
                    <a:pos x="27" y="168"/>
                  </a:cxn>
                  <a:cxn ang="0">
                    <a:pos x="13" y="89"/>
                  </a:cxn>
                  <a:cxn ang="0">
                    <a:pos x="0" y="10"/>
                  </a:cxn>
                </a:cxnLst>
                <a:rect l="0" t="0" r="r" b="b"/>
                <a:pathLst>
                  <a:path w="84" h="168">
                    <a:moveTo>
                      <a:pt x="0" y="10"/>
                    </a:moveTo>
                    <a:lnTo>
                      <a:pt x="57" y="0"/>
                    </a:lnTo>
                    <a:lnTo>
                      <a:pt x="71" y="79"/>
                    </a:lnTo>
                    <a:lnTo>
                      <a:pt x="84" y="159"/>
                    </a:lnTo>
                    <a:lnTo>
                      <a:pt x="27" y="168"/>
                    </a:lnTo>
                    <a:lnTo>
                      <a:pt x="13" y="89"/>
                    </a:lnTo>
                    <a:lnTo>
                      <a:pt x="0" y="10"/>
                    </a:lnTo>
                    <a:close/>
                  </a:path>
                </a:pathLst>
              </a:custGeom>
              <a:solidFill>
                <a:srgbClr val="FF0000"/>
              </a:solidFill>
              <a:ln w="9525">
                <a:noFill/>
                <a:round/>
                <a:headEnd/>
                <a:tailEnd/>
              </a:ln>
            </p:spPr>
            <p:txBody>
              <a:bodyPr/>
              <a:lstStyle/>
              <a:p>
                <a:endParaRPr lang="ja-JP" altLang="en-US"/>
              </a:p>
            </p:txBody>
          </p:sp>
          <p:sp>
            <p:nvSpPr>
              <p:cNvPr id="925" name="Freeform 1963"/>
              <p:cNvSpPr>
                <a:spLocks/>
              </p:cNvSpPr>
              <p:nvPr/>
            </p:nvSpPr>
            <p:spPr bwMode="auto">
              <a:xfrm>
                <a:off x="2900" y="3156"/>
                <a:ext cx="2" cy="10"/>
              </a:xfrm>
              <a:custGeom>
                <a:avLst/>
                <a:gdLst/>
                <a:ahLst/>
                <a:cxnLst>
                  <a:cxn ang="0">
                    <a:pos x="14" y="80"/>
                  </a:cxn>
                  <a:cxn ang="0">
                    <a:pos x="0" y="1"/>
                  </a:cxn>
                  <a:cxn ang="0">
                    <a:pos x="9" y="0"/>
                  </a:cxn>
                  <a:cxn ang="0">
                    <a:pos x="14" y="80"/>
                  </a:cxn>
                </a:cxnLst>
                <a:rect l="0" t="0" r="r" b="b"/>
                <a:pathLst>
                  <a:path w="14" h="80">
                    <a:moveTo>
                      <a:pt x="14" y="80"/>
                    </a:moveTo>
                    <a:lnTo>
                      <a:pt x="0" y="1"/>
                    </a:lnTo>
                    <a:lnTo>
                      <a:pt x="9" y="0"/>
                    </a:lnTo>
                    <a:lnTo>
                      <a:pt x="14" y="80"/>
                    </a:lnTo>
                    <a:close/>
                  </a:path>
                </a:pathLst>
              </a:custGeom>
              <a:solidFill>
                <a:srgbClr val="FF0000"/>
              </a:solidFill>
              <a:ln w="9525">
                <a:noFill/>
                <a:round/>
                <a:headEnd/>
                <a:tailEnd/>
              </a:ln>
            </p:spPr>
            <p:txBody>
              <a:bodyPr/>
              <a:lstStyle/>
              <a:p>
                <a:endParaRPr lang="ja-JP" altLang="en-US"/>
              </a:p>
            </p:txBody>
          </p:sp>
          <p:sp>
            <p:nvSpPr>
              <p:cNvPr id="926" name="Freeform 1964"/>
              <p:cNvSpPr>
                <a:spLocks/>
              </p:cNvSpPr>
              <p:nvPr/>
            </p:nvSpPr>
            <p:spPr bwMode="auto">
              <a:xfrm>
                <a:off x="2902" y="3155"/>
                <a:ext cx="9" cy="21"/>
              </a:xfrm>
              <a:custGeom>
                <a:avLst/>
                <a:gdLst/>
                <a:ahLst/>
                <a:cxnLst>
                  <a:cxn ang="0">
                    <a:pos x="0" y="3"/>
                  </a:cxn>
                  <a:cxn ang="0">
                    <a:pos x="59" y="0"/>
                  </a:cxn>
                  <a:cxn ang="0">
                    <a:pos x="65" y="80"/>
                  </a:cxn>
                  <a:cxn ang="0">
                    <a:pos x="69" y="161"/>
                  </a:cxn>
                  <a:cxn ang="0">
                    <a:pos x="9" y="164"/>
                  </a:cxn>
                  <a:cxn ang="0">
                    <a:pos x="5" y="83"/>
                  </a:cxn>
                  <a:cxn ang="0">
                    <a:pos x="0" y="3"/>
                  </a:cxn>
                </a:cxnLst>
                <a:rect l="0" t="0" r="r" b="b"/>
                <a:pathLst>
                  <a:path w="69" h="164">
                    <a:moveTo>
                      <a:pt x="0" y="3"/>
                    </a:moveTo>
                    <a:lnTo>
                      <a:pt x="59" y="0"/>
                    </a:lnTo>
                    <a:lnTo>
                      <a:pt x="65" y="80"/>
                    </a:lnTo>
                    <a:lnTo>
                      <a:pt x="69" y="161"/>
                    </a:lnTo>
                    <a:lnTo>
                      <a:pt x="9" y="164"/>
                    </a:lnTo>
                    <a:lnTo>
                      <a:pt x="5" y="83"/>
                    </a:lnTo>
                    <a:lnTo>
                      <a:pt x="0" y="3"/>
                    </a:lnTo>
                    <a:close/>
                  </a:path>
                </a:pathLst>
              </a:custGeom>
              <a:solidFill>
                <a:srgbClr val="FF0000"/>
              </a:solidFill>
              <a:ln w="9525">
                <a:noFill/>
                <a:round/>
                <a:headEnd/>
                <a:tailEnd/>
              </a:ln>
            </p:spPr>
            <p:txBody>
              <a:bodyPr/>
              <a:lstStyle/>
              <a:p>
                <a:endParaRPr lang="ja-JP" altLang="en-US"/>
              </a:p>
            </p:txBody>
          </p:sp>
          <p:sp>
            <p:nvSpPr>
              <p:cNvPr id="927" name="Freeform 1965"/>
              <p:cNvSpPr>
                <a:spLocks/>
              </p:cNvSpPr>
              <p:nvPr/>
            </p:nvSpPr>
            <p:spPr bwMode="auto">
              <a:xfrm>
                <a:off x="2910" y="3155"/>
                <a:ext cx="1" cy="10"/>
              </a:xfrm>
              <a:custGeom>
                <a:avLst/>
                <a:gdLst/>
                <a:ahLst/>
                <a:cxnLst>
                  <a:cxn ang="0">
                    <a:pos x="6" y="80"/>
                  </a:cxn>
                  <a:cxn ang="0">
                    <a:pos x="0" y="0"/>
                  </a:cxn>
                  <a:cxn ang="0">
                    <a:pos x="10" y="0"/>
                  </a:cxn>
                  <a:cxn ang="0">
                    <a:pos x="6" y="80"/>
                  </a:cxn>
                </a:cxnLst>
                <a:rect l="0" t="0" r="r" b="b"/>
                <a:pathLst>
                  <a:path w="10" h="80">
                    <a:moveTo>
                      <a:pt x="6" y="80"/>
                    </a:moveTo>
                    <a:lnTo>
                      <a:pt x="0" y="0"/>
                    </a:lnTo>
                    <a:lnTo>
                      <a:pt x="10" y="0"/>
                    </a:lnTo>
                    <a:lnTo>
                      <a:pt x="6" y="80"/>
                    </a:lnTo>
                    <a:close/>
                  </a:path>
                </a:pathLst>
              </a:custGeom>
              <a:solidFill>
                <a:srgbClr val="FF0000"/>
              </a:solidFill>
              <a:ln w="9525">
                <a:noFill/>
                <a:round/>
                <a:headEnd/>
                <a:tailEnd/>
              </a:ln>
            </p:spPr>
            <p:txBody>
              <a:bodyPr/>
              <a:lstStyle/>
              <a:p>
                <a:endParaRPr lang="ja-JP" altLang="en-US"/>
              </a:p>
            </p:txBody>
          </p:sp>
          <p:sp>
            <p:nvSpPr>
              <p:cNvPr id="928" name="Freeform 1966"/>
              <p:cNvSpPr>
                <a:spLocks/>
              </p:cNvSpPr>
              <p:nvPr/>
            </p:nvSpPr>
            <p:spPr bwMode="auto">
              <a:xfrm>
                <a:off x="2910" y="3155"/>
                <a:ext cx="10" cy="21"/>
              </a:xfrm>
              <a:custGeom>
                <a:avLst/>
                <a:gdLst/>
                <a:ahLst/>
                <a:cxnLst>
                  <a:cxn ang="0">
                    <a:pos x="10" y="0"/>
                  </a:cxn>
                  <a:cxn ang="0">
                    <a:pos x="69" y="3"/>
                  </a:cxn>
                  <a:cxn ang="0">
                    <a:pos x="64" y="83"/>
                  </a:cxn>
                  <a:cxn ang="0">
                    <a:pos x="60" y="164"/>
                  </a:cxn>
                  <a:cxn ang="0">
                    <a:pos x="0" y="161"/>
                  </a:cxn>
                  <a:cxn ang="0">
                    <a:pos x="6" y="80"/>
                  </a:cxn>
                  <a:cxn ang="0">
                    <a:pos x="10" y="0"/>
                  </a:cxn>
                </a:cxnLst>
                <a:rect l="0" t="0" r="r" b="b"/>
                <a:pathLst>
                  <a:path w="69" h="164">
                    <a:moveTo>
                      <a:pt x="10" y="0"/>
                    </a:moveTo>
                    <a:lnTo>
                      <a:pt x="69" y="3"/>
                    </a:lnTo>
                    <a:lnTo>
                      <a:pt x="64" y="83"/>
                    </a:lnTo>
                    <a:lnTo>
                      <a:pt x="60" y="164"/>
                    </a:lnTo>
                    <a:lnTo>
                      <a:pt x="0" y="161"/>
                    </a:lnTo>
                    <a:lnTo>
                      <a:pt x="6" y="80"/>
                    </a:lnTo>
                    <a:lnTo>
                      <a:pt x="10" y="0"/>
                    </a:lnTo>
                    <a:close/>
                  </a:path>
                </a:pathLst>
              </a:custGeom>
              <a:solidFill>
                <a:srgbClr val="FF0000"/>
              </a:solidFill>
              <a:ln w="9525">
                <a:noFill/>
                <a:round/>
                <a:headEnd/>
                <a:tailEnd/>
              </a:ln>
            </p:spPr>
            <p:txBody>
              <a:bodyPr/>
              <a:lstStyle/>
              <a:p>
                <a:endParaRPr lang="ja-JP" altLang="en-US"/>
              </a:p>
            </p:txBody>
          </p:sp>
          <p:sp>
            <p:nvSpPr>
              <p:cNvPr id="929" name="Freeform 1967"/>
              <p:cNvSpPr>
                <a:spLocks/>
              </p:cNvSpPr>
              <p:nvPr/>
            </p:nvSpPr>
            <p:spPr bwMode="auto">
              <a:xfrm>
                <a:off x="2919" y="3156"/>
                <a:ext cx="2" cy="10"/>
              </a:xfrm>
              <a:custGeom>
                <a:avLst/>
                <a:gdLst/>
                <a:ahLst/>
                <a:cxnLst>
                  <a:cxn ang="0">
                    <a:pos x="0" y="80"/>
                  </a:cxn>
                  <a:cxn ang="0">
                    <a:pos x="5" y="0"/>
                  </a:cxn>
                  <a:cxn ang="0">
                    <a:pos x="14" y="1"/>
                  </a:cxn>
                  <a:cxn ang="0">
                    <a:pos x="0" y="80"/>
                  </a:cxn>
                </a:cxnLst>
                <a:rect l="0" t="0" r="r" b="b"/>
                <a:pathLst>
                  <a:path w="14" h="80">
                    <a:moveTo>
                      <a:pt x="0" y="80"/>
                    </a:moveTo>
                    <a:lnTo>
                      <a:pt x="5" y="0"/>
                    </a:lnTo>
                    <a:lnTo>
                      <a:pt x="14" y="1"/>
                    </a:lnTo>
                    <a:lnTo>
                      <a:pt x="0" y="80"/>
                    </a:lnTo>
                    <a:close/>
                  </a:path>
                </a:pathLst>
              </a:custGeom>
              <a:solidFill>
                <a:srgbClr val="FF0000"/>
              </a:solidFill>
              <a:ln w="9525">
                <a:noFill/>
                <a:round/>
                <a:headEnd/>
                <a:tailEnd/>
              </a:ln>
            </p:spPr>
            <p:txBody>
              <a:bodyPr/>
              <a:lstStyle/>
              <a:p>
                <a:endParaRPr lang="ja-JP" altLang="en-US"/>
              </a:p>
            </p:txBody>
          </p:sp>
          <p:sp>
            <p:nvSpPr>
              <p:cNvPr id="930" name="Freeform 1968"/>
              <p:cNvSpPr>
                <a:spLocks/>
              </p:cNvSpPr>
              <p:nvPr/>
            </p:nvSpPr>
            <p:spPr bwMode="auto">
              <a:xfrm>
                <a:off x="2917" y="3156"/>
                <a:ext cx="12" cy="21"/>
              </a:xfrm>
              <a:custGeom>
                <a:avLst/>
                <a:gdLst/>
                <a:ahLst/>
                <a:cxnLst>
                  <a:cxn ang="0">
                    <a:pos x="27" y="0"/>
                  </a:cxn>
                  <a:cxn ang="0">
                    <a:pos x="84" y="10"/>
                  </a:cxn>
                  <a:cxn ang="0">
                    <a:pos x="72" y="89"/>
                  </a:cxn>
                  <a:cxn ang="0">
                    <a:pos x="58" y="168"/>
                  </a:cxn>
                  <a:cxn ang="0">
                    <a:pos x="0" y="159"/>
                  </a:cxn>
                  <a:cxn ang="0">
                    <a:pos x="13" y="79"/>
                  </a:cxn>
                  <a:cxn ang="0">
                    <a:pos x="27" y="0"/>
                  </a:cxn>
                </a:cxnLst>
                <a:rect l="0" t="0" r="r" b="b"/>
                <a:pathLst>
                  <a:path w="84" h="168">
                    <a:moveTo>
                      <a:pt x="27" y="0"/>
                    </a:moveTo>
                    <a:lnTo>
                      <a:pt x="84" y="10"/>
                    </a:lnTo>
                    <a:lnTo>
                      <a:pt x="72" y="89"/>
                    </a:lnTo>
                    <a:lnTo>
                      <a:pt x="58" y="168"/>
                    </a:lnTo>
                    <a:lnTo>
                      <a:pt x="0" y="159"/>
                    </a:lnTo>
                    <a:lnTo>
                      <a:pt x="13" y="79"/>
                    </a:lnTo>
                    <a:lnTo>
                      <a:pt x="27" y="0"/>
                    </a:lnTo>
                    <a:close/>
                  </a:path>
                </a:pathLst>
              </a:custGeom>
              <a:solidFill>
                <a:srgbClr val="FF0000"/>
              </a:solidFill>
              <a:ln w="9525">
                <a:noFill/>
                <a:round/>
                <a:headEnd/>
                <a:tailEnd/>
              </a:ln>
            </p:spPr>
            <p:txBody>
              <a:bodyPr/>
              <a:lstStyle/>
              <a:p>
                <a:endParaRPr lang="ja-JP" altLang="en-US"/>
              </a:p>
            </p:txBody>
          </p:sp>
          <p:sp>
            <p:nvSpPr>
              <p:cNvPr id="931" name="Freeform 1969"/>
              <p:cNvSpPr>
                <a:spLocks/>
              </p:cNvSpPr>
              <p:nvPr/>
            </p:nvSpPr>
            <p:spPr bwMode="auto">
              <a:xfrm>
                <a:off x="2928" y="3157"/>
                <a:ext cx="3" cy="10"/>
              </a:xfrm>
              <a:custGeom>
                <a:avLst/>
                <a:gdLst/>
                <a:ahLst/>
                <a:cxnLst>
                  <a:cxn ang="0">
                    <a:pos x="0" y="79"/>
                  </a:cxn>
                  <a:cxn ang="0">
                    <a:pos x="12" y="0"/>
                  </a:cxn>
                  <a:cxn ang="0">
                    <a:pos x="21" y="2"/>
                  </a:cxn>
                  <a:cxn ang="0">
                    <a:pos x="0" y="79"/>
                  </a:cxn>
                </a:cxnLst>
                <a:rect l="0" t="0" r="r" b="b"/>
                <a:pathLst>
                  <a:path w="21" h="79">
                    <a:moveTo>
                      <a:pt x="0" y="79"/>
                    </a:moveTo>
                    <a:lnTo>
                      <a:pt x="12" y="0"/>
                    </a:lnTo>
                    <a:lnTo>
                      <a:pt x="21" y="2"/>
                    </a:lnTo>
                    <a:lnTo>
                      <a:pt x="0" y="79"/>
                    </a:lnTo>
                    <a:close/>
                  </a:path>
                </a:pathLst>
              </a:custGeom>
              <a:solidFill>
                <a:srgbClr val="FF0000"/>
              </a:solidFill>
              <a:ln w="9525">
                <a:noFill/>
                <a:round/>
                <a:headEnd/>
                <a:tailEnd/>
              </a:ln>
            </p:spPr>
            <p:txBody>
              <a:bodyPr/>
              <a:lstStyle/>
              <a:p>
                <a:endParaRPr lang="ja-JP" altLang="en-US"/>
              </a:p>
            </p:txBody>
          </p:sp>
          <p:sp>
            <p:nvSpPr>
              <p:cNvPr id="932" name="Freeform 1970"/>
              <p:cNvSpPr>
                <a:spLocks/>
              </p:cNvSpPr>
              <p:nvPr/>
            </p:nvSpPr>
            <p:spPr bwMode="auto">
              <a:xfrm>
                <a:off x="2924" y="3157"/>
                <a:ext cx="15" cy="21"/>
              </a:xfrm>
              <a:custGeom>
                <a:avLst/>
                <a:gdLst/>
                <a:ahLst/>
                <a:cxnLst>
                  <a:cxn ang="0">
                    <a:pos x="44" y="0"/>
                  </a:cxn>
                  <a:cxn ang="0">
                    <a:pos x="100" y="16"/>
                  </a:cxn>
                  <a:cxn ang="0">
                    <a:pos x="78" y="93"/>
                  </a:cxn>
                  <a:cxn ang="0">
                    <a:pos x="55" y="170"/>
                  </a:cxn>
                  <a:cxn ang="0">
                    <a:pos x="0" y="154"/>
                  </a:cxn>
                  <a:cxn ang="0">
                    <a:pos x="23" y="77"/>
                  </a:cxn>
                  <a:cxn ang="0">
                    <a:pos x="44" y="0"/>
                  </a:cxn>
                </a:cxnLst>
                <a:rect l="0" t="0" r="r" b="b"/>
                <a:pathLst>
                  <a:path w="100" h="170">
                    <a:moveTo>
                      <a:pt x="44" y="0"/>
                    </a:moveTo>
                    <a:lnTo>
                      <a:pt x="100" y="16"/>
                    </a:lnTo>
                    <a:lnTo>
                      <a:pt x="78" y="93"/>
                    </a:lnTo>
                    <a:lnTo>
                      <a:pt x="55" y="170"/>
                    </a:lnTo>
                    <a:lnTo>
                      <a:pt x="0" y="154"/>
                    </a:lnTo>
                    <a:lnTo>
                      <a:pt x="23" y="77"/>
                    </a:lnTo>
                    <a:lnTo>
                      <a:pt x="44" y="0"/>
                    </a:lnTo>
                    <a:close/>
                  </a:path>
                </a:pathLst>
              </a:custGeom>
              <a:solidFill>
                <a:srgbClr val="FF0000"/>
              </a:solidFill>
              <a:ln w="9525">
                <a:noFill/>
                <a:round/>
                <a:headEnd/>
                <a:tailEnd/>
              </a:ln>
            </p:spPr>
            <p:txBody>
              <a:bodyPr/>
              <a:lstStyle/>
              <a:p>
                <a:endParaRPr lang="ja-JP" altLang="en-US"/>
              </a:p>
            </p:txBody>
          </p:sp>
          <p:sp>
            <p:nvSpPr>
              <p:cNvPr id="933" name="Freeform 1971"/>
              <p:cNvSpPr>
                <a:spLocks/>
              </p:cNvSpPr>
              <p:nvPr/>
            </p:nvSpPr>
            <p:spPr bwMode="auto">
              <a:xfrm>
                <a:off x="2935" y="3159"/>
                <a:ext cx="5" cy="10"/>
              </a:xfrm>
              <a:custGeom>
                <a:avLst/>
                <a:gdLst/>
                <a:ahLst/>
                <a:cxnLst>
                  <a:cxn ang="0">
                    <a:pos x="0" y="77"/>
                  </a:cxn>
                  <a:cxn ang="0">
                    <a:pos x="22" y="0"/>
                  </a:cxn>
                  <a:cxn ang="0">
                    <a:pos x="30" y="2"/>
                  </a:cxn>
                  <a:cxn ang="0">
                    <a:pos x="0" y="77"/>
                  </a:cxn>
                </a:cxnLst>
                <a:rect l="0" t="0" r="r" b="b"/>
                <a:pathLst>
                  <a:path w="30" h="77">
                    <a:moveTo>
                      <a:pt x="0" y="77"/>
                    </a:moveTo>
                    <a:lnTo>
                      <a:pt x="22" y="0"/>
                    </a:lnTo>
                    <a:lnTo>
                      <a:pt x="30" y="2"/>
                    </a:lnTo>
                    <a:lnTo>
                      <a:pt x="0" y="77"/>
                    </a:lnTo>
                    <a:close/>
                  </a:path>
                </a:pathLst>
              </a:custGeom>
              <a:solidFill>
                <a:srgbClr val="FF0000"/>
              </a:solidFill>
              <a:ln w="9525">
                <a:noFill/>
                <a:round/>
                <a:headEnd/>
                <a:tailEnd/>
              </a:ln>
            </p:spPr>
            <p:txBody>
              <a:bodyPr/>
              <a:lstStyle/>
              <a:p>
                <a:endParaRPr lang="ja-JP" altLang="en-US"/>
              </a:p>
            </p:txBody>
          </p:sp>
          <p:sp>
            <p:nvSpPr>
              <p:cNvPr id="934" name="Freeform 1972"/>
              <p:cNvSpPr>
                <a:spLocks/>
              </p:cNvSpPr>
              <p:nvPr/>
            </p:nvSpPr>
            <p:spPr bwMode="auto">
              <a:xfrm>
                <a:off x="2931" y="3159"/>
                <a:ext cx="16" cy="22"/>
              </a:xfrm>
              <a:custGeom>
                <a:avLst/>
                <a:gdLst/>
                <a:ahLst/>
                <a:cxnLst>
                  <a:cxn ang="0">
                    <a:pos x="60" y="0"/>
                  </a:cxn>
                  <a:cxn ang="0">
                    <a:pos x="114" y="22"/>
                  </a:cxn>
                  <a:cxn ang="0">
                    <a:pos x="83" y="96"/>
                  </a:cxn>
                  <a:cxn ang="0">
                    <a:pos x="53" y="171"/>
                  </a:cxn>
                  <a:cxn ang="0">
                    <a:pos x="0" y="149"/>
                  </a:cxn>
                  <a:cxn ang="0">
                    <a:pos x="30" y="75"/>
                  </a:cxn>
                  <a:cxn ang="0">
                    <a:pos x="60" y="0"/>
                  </a:cxn>
                </a:cxnLst>
                <a:rect l="0" t="0" r="r" b="b"/>
                <a:pathLst>
                  <a:path w="114" h="171">
                    <a:moveTo>
                      <a:pt x="60" y="0"/>
                    </a:moveTo>
                    <a:lnTo>
                      <a:pt x="114" y="22"/>
                    </a:lnTo>
                    <a:lnTo>
                      <a:pt x="83" y="96"/>
                    </a:lnTo>
                    <a:lnTo>
                      <a:pt x="53" y="171"/>
                    </a:lnTo>
                    <a:lnTo>
                      <a:pt x="0" y="149"/>
                    </a:lnTo>
                    <a:lnTo>
                      <a:pt x="30" y="75"/>
                    </a:lnTo>
                    <a:lnTo>
                      <a:pt x="60" y="0"/>
                    </a:lnTo>
                    <a:close/>
                  </a:path>
                </a:pathLst>
              </a:custGeom>
              <a:solidFill>
                <a:srgbClr val="FF0000"/>
              </a:solidFill>
              <a:ln w="9525">
                <a:noFill/>
                <a:round/>
                <a:headEnd/>
                <a:tailEnd/>
              </a:ln>
            </p:spPr>
            <p:txBody>
              <a:bodyPr/>
              <a:lstStyle/>
              <a:p>
                <a:endParaRPr lang="ja-JP" altLang="en-US"/>
              </a:p>
            </p:txBody>
          </p:sp>
          <p:sp>
            <p:nvSpPr>
              <p:cNvPr id="935" name="Freeform 1973"/>
              <p:cNvSpPr>
                <a:spLocks/>
              </p:cNvSpPr>
              <p:nvPr/>
            </p:nvSpPr>
            <p:spPr bwMode="auto">
              <a:xfrm>
                <a:off x="2943" y="3162"/>
                <a:ext cx="5" cy="9"/>
              </a:xfrm>
              <a:custGeom>
                <a:avLst/>
                <a:gdLst/>
                <a:ahLst/>
                <a:cxnLst>
                  <a:cxn ang="0">
                    <a:pos x="0" y="74"/>
                  </a:cxn>
                  <a:cxn ang="0">
                    <a:pos x="31" y="0"/>
                  </a:cxn>
                  <a:cxn ang="0">
                    <a:pos x="38" y="3"/>
                  </a:cxn>
                  <a:cxn ang="0">
                    <a:pos x="0" y="74"/>
                  </a:cxn>
                </a:cxnLst>
                <a:rect l="0" t="0" r="r" b="b"/>
                <a:pathLst>
                  <a:path w="38" h="74">
                    <a:moveTo>
                      <a:pt x="0" y="74"/>
                    </a:moveTo>
                    <a:lnTo>
                      <a:pt x="31" y="0"/>
                    </a:lnTo>
                    <a:lnTo>
                      <a:pt x="38" y="3"/>
                    </a:lnTo>
                    <a:lnTo>
                      <a:pt x="0" y="74"/>
                    </a:lnTo>
                    <a:close/>
                  </a:path>
                </a:pathLst>
              </a:custGeom>
              <a:solidFill>
                <a:srgbClr val="FF0000"/>
              </a:solidFill>
              <a:ln w="9525">
                <a:noFill/>
                <a:round/>
                <a:headEnd/>
                <a:tailEnd/>
              </a:ln>
            </p:spPr>
            <p:txBody>
              <a:bodyPr/>
              <a:lstStyle/>
              <a:p>
                <a:endParaRPr lang="ja-JP" altLang="en-US"/>
              </a:p>
            </p:txBody>
          </p:sp>
          <p:sp>
            <p:nvSpPr>
              <p:cNvPr id="936" name="Freeform 1974"/>
              <p:cNvSpPr>
                <a:spLocks/>
              </p:cNvSpPr>
              <p:nvPr/>
            </p:nvSpPr>
            <p:spPr bwMode="auto">
              <a:xfrm>
                <a:off x="2938" y="3163"/>
                <a:ext cx="18" cy="21"/>
              </a:xfrm>
              <a:custGeom>
                <a:avLst/>
                <a:gdLst/>
                <a:ahLst/>
                <a:cxnLst>
                  <a:cxn ang="0">
                    <a:pos x="75" y="0"/>
                  </a:cxn>
                  <a:cxn ang="0">
                    <a:pos x="126" y="27"/>
                  </a:cxn>
                  <a:cxn ang="0">
                    <a:pos x="88" y="97"/>
                  </a:cxn>
                  <a:cxn ang="0">
                    <a:pos x="50" y="169"/>
                  </a:cxn>
                  <a:cxn ang="0">
                    <a:pos x="0" y="142"/>
                  </a:cxn>
                  <a:cxn ang="0">
                    <a:pos x="37" y="71"/>
                  </a:cxn>
                  <a:cxn ang="0">
                    <a:pos x="75" y="0"/>
                  </a:cxn>
                </a:cxnLst>
                <a:rect l="0" t="0" r="r" b="b"/>
                <a:pathLst>
                  <a:path w="126" h="169">
                    <a:moveTo>
                      <a:pt x="75" y="0"/>
                    </a:moveTo>
                    <a:lnTo>
                      <a:pt x="126" y="27"/>
                    </a:lnTo>
                    <a:lnTo>
                      <a:pt x="88" y="97"/>
                    </a:lnTo>
                    <a:lnTo>
                      <a:pt x="50" y="169"/>
                    </a:lnTo>
                    <a:lnTo>
                      <a:pt x="0" y="142"/>
                    </a:lnTo>
                    <a:lnTo>
                      <a:pt x="37" y="71"/>
                    </a:lnTo>
                    <a:lnTo>
                      <a:pt x="75" y="0"/>
                    </a:lnTo>
                    <a:close/>
                  </a:path>
                </a:pathLst>
              </a:custGeom>
              <a:solidFill>
                <a:srgbClr val="FF0000"/>
              </a:solidFill>
              <a:ln w="9525">
                <a:noFill/>
                <a:round/>
                <a:headEnd/>
                <a:tailEnd/>
              </a:ln>
            </p:spPr>
            <p:txBody>
              <a:bodyPr/>
              <a:lstStyle/>
              <a:p>
                <a:endParaRPr lang="ja-JP" altLang="en-US"/>
              </a:p>
            </p:txBody>
          </p:sp>
          <p:sp>
            <p:nvSpPr>
              <p:cNvPr id="937" name="Freeform 1975"/>
              <p:cNvSpPr>
                <a:spLocks/>
              </p:cNvSpPr>
              <p:nvPr/>
            </p:nvSpPr>
            <p:spPr bwMode="auto">
              <a:xfrm>
                <a:off x="2950" y="3166"/>
                <a:ext cx="7" cy="9"/>
              </a:xfrm>
              <a:custGeom>
                <a:avLst/>
                <a:gdLst/>
                <a:ahLst/>
                <a:cxnLst>
                  <a:cxn ang="0">
                    <a:pos x="0" y="70"/>
                  </a:cxn>
                  <a:cxn ang="0">
                    <a:pos x="38" y="0"/>
                  </a:cxn>
                  <a:cxn ang="0">
                    <a:pos x="45" y="4"/>
                  </a:cxn>
                  <a:cxn ang="0">
                    <a:pos x="0" y="70"/>
                  </a:cxn>
                </a:cxnLst>
                <a:rect l="0" t="0" r="r" b="b"/>
                <a:pathLst>
                  <a:path w="45" h="70">
                    <a:moveTo>
                      <a:pt x="0" y="70"/>
                    </a:moveTo>
                    <a:lnTo>
                      <a:pt x="38" y="0"/>
                    </a:lnTo>
                    <a:lnTo>
                      <a:pt x="45" y="4"/>
                    </a:lnTo>
                    <a:lnTo>
                      <a:pt x="0" y="70"/>
                    </a:lnTo>
                    <a:close/>
                  </a:path>
                </a:pathLst>
              </a:custGeom>
              <a:solidFill>
                <a:srgbClr val="FF0000"/>
              </a:solidFill>
              <a:ln w="9525">
                <a:noFill/>
                <a:round/>
                <a:headEnd/>
                <a:tailEnd/>
              </a:ln>
            </p:spPr>
            <p:txBody>
              <a:bodyPr/>
              <a:lstStyle/>
              <a:p>
                <a:endParaRPr lang="ja-JP" altLang="en-US"/>
              </a:p>
            </p:txBody>
          </p:sp>
          <p:sp>
            <p:nvSpPr>
              <p:cNvPr id="938" name="Freeform 1976"/>
              <p:cNvSpPr>
                <a:spLocks/>
              </p:cNvSpPr>
              <p:nvPr/>
            </p:nvSpPr>
            <p:spPr bwMode="auto">
              <a:xfrm>
                <a:off x="2944" y="3166"/>
                <a:ext cx="19" cy="21"/>
              </a:xfrm>
              <a:custGeom>
                <a:avLst/>
                <a:gdLst/>
                <a:ahLst/>
                <a:cxnLst>
                  <a:cxn ang="0">
                    <a:pos x="90" y="0"/>
                  </a:cxn>
                  <a:cxn ang="0">
                    <a:pos x="137" y="31"/>
                  </a:cxn>
                  <a:cxn ang="0">
                    <a:pos x="93" y="98"/>
                  </a:cxn>
                  <a:cxn ang="0">
                    <a:pos x="48" y="165"/>
                  </a:cxn>
                  <a:cxn ang="0">
                    <a:pos x="0" y="134"/>
                  </a:cxn>
                  <a:cxn ang="0">
                    <a:pos x="45" y="66"/>
                  </a:cxn>
                  <a:cxn ang="0">
                    <a:pos x="90" y="0"/>
                  </a:cxn>
                </a:cxnLst>
                <a:rect l="0" t="0" r="r" b="b"/>
                <a:pathLst>
                  <a:path w="137" h="165">
                    <a:moveTo>
                      <a:pt x="90" y="0"/>
                    </a:moveTo>
                    <a:lnTo>
                      <a:pt x="137" y="31"/>
                    </a:lnTo>
                    <a:lnTo>
                      <a:pt x="93" y="98"/>
                    </a:lnTo>
                    <a:lnTo>
                      <a:pt x="48" y="165"/>
                    </a:lnTo>
                    <a:lnTo>
                      <a:pt x="0" y="134"/>
                    </a:lnTo>
                    <a:lnTo>
                      <a:pt x="45" y="66"/>
                    </a:lnTo>
                    <a:lnTo>
                      <a:pt x="90" y="0"/>
                    </a:lnTo>
                    <a:close/>
                  </a:path>
                </a:pathLst>
              </a:custGeom>
              <a:solidFill>
                <a:srgbClr val="FF0000"/>
              </a:solidFill>
              <a:ln w="9525">
                <a:noFill/>
                <a:round/>
                <a:headEnd/>
                <a:tailEnd/>
              </a:ln>
            </p:spPr>
            <p:txBody>
              <a:bodyPr/>
              <a:lstStyle/>
              <a:p>
                <a:endParaRPr lang="ja-JP" altLang="en-US"/>
              </a:p>
            </p:txBody>
          </p:sp>
          <p:sp>
            <p:nvSpPr>
              <p:cNvPr id="939" name="Freeform 1977"/>
              <p:cNvSpPr>
                <a:spLocks/>
              </p:cNvSpPr>
              <p:nvPr/>
            </p:nvSpPr>
            <p:spPr bwMode="auto">
              <a:xfrm>
                <a:off x="2957" y="3170"/>
                <a:ext cx="7" cy="9"/>
              </a:xfrm>
              <a:custGeom>
                <a:avLst/>
                <a:gdLst/>
                <a:ahLst/>
                <a:cxnLst>
                  <a:cxn ang="0">
                    <a:pos x="0" y="67"/>
                  </a:cxn>
                  <a:cxn ang="0">
                    <a:pos x="44" y="0"/>
                  </a:cxn>
                  <a:cxn ang="0">
                    <a:pos x="51" y="6"/>
                  </a:cxn>
                  <a:cxn ang="0">
                    <a:pos x="0" y="67"/>
                  </a:cxn>
                </a:cxnLst>
                <a:rect l="0" t="0" r="r" b="b"/>
                <a:pathLst>
                  <a:path w="51" h="67">
                    <a:moveTo>
                      <a:pt x="0" y="67"/>
                    </a:moveTo>
                    <a:lnTo>
                      <a:pt x="44" y="0"/>
                    </a:lnTo>
                    <a:lnTo>
                      <a:pt x="51" y="6"/>
                    </a:lnTo>
                    <a:lnTo>
                      <a:pt x="0" y="67"/>
                    </a:lnTo>
                    <a:close/>
                  </a:path>
                </a:pathLst>
              </a:custGeom>
              <a:solidFill>
                <a:srgbClr val="FF0000"/>
              </a:solidFill>
              <a:ln w="9525">
                <a:noFill/>
                <a:round/>
                <a:headEnd/>
                <a:tailEnd/>
              </a:ln>
            </p:spPr>
            <p:txBody>
              <a:bodyPr/>
              <a:lstStyle/>
              <a:p>
                <a:endParaRPr lang="ja-JP" altLang="en-US"/>
              </a:p>
            </p:txBody>
          </p:sp>
          <p:sp>
            <p:nvSpPr>
              <p:cNvPr id="940" name="Freeform 1978"/>
              <p:cNvSpPr>
                <a:spLocks/>
              </p:cNvSpPr>
              <p:nvPr/>
            </p:nvSpPr>
            <p:spPr bwMode="auto">
              <a:xfrm>
                <a:off x="2950" y="3171"/>
                <a:ext cx="21" cy="20"/>
              </a:xfrm>
              <a:custGeom>
                <a:avLst/>
                <a:gdLst/>
                <a:ahLst/>
                <a:cxnLst>
                  <a:cxn ang="0">
                    <a:pos x="102" y="0"/>
                  </a:cxn>
                  <a:cxn ang="0">
                    <a:pos x="146" y="36"/>
                  </a:cxn>
                  <a:cxn ang="0">
                    <a:pos x="95" y="98"/>
                  </a:cxn>
                  <a:cxn ang="0">
                    <a:pos x="44" y="160"/>
                  </a:cxn>
                  <a:cxn ang="0">
                    <a:pos x="0" y="123"/>
                  </a:cxn>
                  <a:cxn ang="0">
                    <a:pos x="51" y="61"/>
                  </a:cxn>
                  <a:cxn ang="0">
                    <a:pos x="102" y="0"/>
                  </a:cxn>
                </a:cxnLst>
                <a:rect l="0" t="0" r="r" b="b"/>
                <a:pathLst>
                  <a:path w="146" h="160">
                    <a:moveTo>
                      <a:pt x="102" y="0"/>
                    </a:moveTo>
                    <a:lnTo>
                      <a:pt x="146" y="36"/>
                    </a:lnTo>
                    <a:lnTo>
                      <a:pt x="95" y="98"/>
                    </a:lnTo>
                    <a:lnTo>
                      <a:pt x="44" y="160"/>
                    </a:lnTo>
                    <a:lnTo>
                      <a:pt x="0" y="123"/>
                    </a:lnTo>
                    <a:lnTo>
                      <a:pt x="51" y="61"/>
                    </a:lnTo>
                    <a:lnTo>
                      <a:pt x="102" y="0"/>
                    </a:lnTo>
                    <a:close/>
                  </a:path>
                </a:pathLst>
              </a:custGeom>
              <a:solidFill>
                <a:srgbClr val="FF0000"/>
              </a:solidFill>
              <a:ln w="9525">
                <a:noFill/>
                <a:round/>
                <a:headEnd/>
                <a:tailEnd/>
              </a:ln>
            </p:spPr>
            <p:txBody>
              <a:bodyPr/>
              <a:lstStyle/>
              <a:p>
                <a:endParaRPr lang="ja-JP" altLang="en-US"/>
              </a:p>
            </p:txBody>
          </p:sp>
          <p:sp>
            <p:nvSpPr>
              <p:cNvPr id="941" name="Freeform 1979"/>
              <p:cNvSpPr>
                <a:spLocks/>
              </p:cNvSpPr>
              <p:nvPr/>
            </p:nvSpPr>
            <p:spPr bwMode="auto">
              <a:xfrm>
                <a:off x="2963" y="3176"/>
                <a:ext cx="9" cy="7"/>
              </a:xfrm>
              <a:custGeom>
                <a:avLst/>
                <a:gdLst/>
                <a:ahLst/>
                <a:cxnLst>
                  <a:cxn ang="0">
                    <a:pos x="0" y="62"/>
                  </a:cxn>
                  <a:cxn ang="0">
                    <a:pos x="51" y="0"/>
                  </a:cxn>
                  <a:cxn ang="0">
                    <a:pos x="58" y="5"/>
                  </a:cxn>
                  <a:cxn ang="0">
                    <a:pos x="0" y="62"/>
                  </a:cxn>
                </a:cxnLst>
                <a:rect l="0" t="0" r="r" b="b"/>
                <a:pathLst>
                  <a:path w="58" h="62">
                    <a:moveTo>
                      <a:pt x="0" y="62"/>
                    </a:moveTo>
                    <a:lnTo>
                      <a:pt x="51" y="0"/>
                    </a:lnTo>
                    <a:lnTo>
                      <a:pt x="58" y="5"/>
                    </a:lnTo>
                    <a:lnTo>
                      <a:pt x="0" y="62"/>
                    </a:lnTo>
                    <a:close/>
                  </a:path>
                </a:pathLst>
              </a:custGeom>
              <a:solidFill>
                <a:srgbClr val="FF0000"/>
              </a:solidFill>
              <a:ln w="9525">
                <a:noFill/>
                <a:round/>
                <a:headEnd/>
                <a:tailEnd/>
              </a:ln>
            </p:spPr>
            <p:txBody>
              <a:bodyPr/>
              <a:lstStyle/>
              <a:p>
                <a:endParaRPr lang="ja-JP" altLang="en-US"/>
              </a:p>
            </p:txBody>
          </p:sp>
          <p:sp>
            <p:nvSpPr>
              <p:cNvPr id="942" name="Freeform 1980"/>
              <p:cNvSpPr>
                <a:spLocks/>
              </p:cNvSpPr>
              <p:nvPr/>
            </p:nvSpPr>
            <p:spPr bwMode="auto">
              <a:xfrm>
                <a:off x="2955" y="3176"/>
                <a:ext cx="23" cy="20"/>
              </a:xfrm>
              <a:custGeom>
                <a:avLst/>
                <a:gdLst/>
                <a:ahLst/>
                <a:cxnLst>
                  <a:cxn ang="0">
                    <a:pos x="115" y="0"/>
                  </a:cxn>
                  <a:cxn ang="0">
                    <a:pos x="156" y="41"/>
                  </a:cxn>
                  <a:cxn ang="0">
                    <a:pos x="99" y="98"/>
                  </a:cxn>
                  <a:cxn ang="0">
                    <a:pos x="41" y="155"/>
                  </a:cxn>
                  <a:cxn ang="0">
                    <a:pos x="0" y="114"/>
                  </a:cxn>
                  <a:cxn ang="0">
                    <a:pos x="57" y="57"/>
                  </a:cxn>
                  <a:cxn ang="0">
                    <a:pos x="115" y="0"/>
                  </a:cxn>
                </a:cxnLst>
                <a:rect l="0" t="0" r="r" b="b"/>
                <a:pathLst>
                  <a:path w="156" h="155">
                    <a:moveTo>
                      <a:pt x="115" y="0"/>
                    </a:moveTo>
                    <a:lnTo>
                      <a:pt x="156" y="41"/>
                    </a:lnTo>
                    <a:lnTo>
                      <a:pt x="99" y="98"/>
                    </a:lnTo>
                    <a:lnTo>
                      <a:pt x="41" y="155"/>
                    </a:lnTo>
                    <a:lnTo>
                      <a:pt x="0" y="114"/>
                    </a:lnTo>
                    <a:lnTo>
                      <a:pt x="57" y="57"/>
                    </a:lnTo>
                    <a:lnTo>
                      <a:pt x="115" y="0"/>
                    </a:lnTo>
                    <a:close/>
                  </a:path>
                </a:pathLst>
              </a:custGeom>
              <a:solidFill>
                <a:srgbClr val="FF0000"/>
              </a:solidFill>
              <a:ln w="9525">
                <a:noFill/>
                <a:round/>
                <a:headEnd/>
                <a:tailEnd/>
              </a:ln>
            </p:spPr>
            <p:txBody>
              <a:bodyPr/>
              <a:lstStyle/>
              <a:p>
                <a:endParaRPr lang="ja-JP" altLang="en-US"/>
              </a:p>
            </p:txBody>
          </p:sp>
          <p:sp>
            <p:nvSpPr>
              <p:cNvPr id="943" name="Freeform 1981"/>
              <p:cNvSpPr>
                <a:spLocks/>
              </p:cNvSpPr>
              <p:nvPr/>
            </p:nvSpPr>
            <p:spPr bwMode="auto">
              <a:xfrm>
                <a:off x="2969" y="3181"/>
                <a:ext cx="9" cy="8"/>
              </a:xfrm>
              <a:custGeom>
                <a:avLst/>
                <a:gdLst/>
                <a:ahLst/>
                <a:cxnLst>
                  <a:cxn ang="0">
                    <a:pos x="0" y="57"/>
                  </a:cxn>
                  <a:cxn ang="0">
                    <a:pos x="57" y="0"/>
                  </a:cxn>
                  <a:cxn ang="0">
                    <a:pos x="61" y="5"/>
                  </a:cxn>
                  <a:cxn ang="0">
                    <a:pos x="0" y="57"/>
                  </a:cxn>
                </a:cxnLst>
                <a:rect l="0" t="0" r="r" b="b"/>
                <a:pathLst>
                  <a:path w="61" h="57">
                    <a:moveTo>
                      <a:pt x="0" y="57"/>
                    </a:moveTo>
                    <a:lnTo>
                      <a:pt x="57" y="0"/>
                    </a:lnTo>
                    <a:lnTo>
                      <a:pt x="61" y="5"/>
                    </a:lnTo>
                    <a:lnTo>
                      <a:pt x="0" y="57"/>
                    </a:lnTo>
                    <a:close/>
                  </a:path>
                </a:pathLst>
              </a:custGeom>
              <a:solidFill>
                <a:srgbClr val="FF0000"/>
              </a:solidFill>
              <a:ln w="9525">
                <a:noFill/>
                <a:round/>
                <a:headEnd/>
                <a:tailEnd/>
              </a:ln>
            </p:spPr>
            <p:txBody>
              <a:bodyPr/>
              <a:lstStyle/>
              <a:p>
                <a:endParaRPr lang="ja-JP" altLang="en-US"/>
              </a:p>
            </p:txBody>
          </p:sp>
          <p:sp>
            <p:nvSpPr>
              <p:cNvPr id="944" name="Freeform 1982"/>
              <p:cNvSpPr>
                <a:spLocks/>
              </p:cNvSpPr>
              <p:nvPr/>
            </p:nvSpPr>
            <p:spPr bwMode="auto">
              <a:xfrm>
                <a:off x="2960" y="3182"/>
                <a:ext cx="24" cy="19"/>
              </a:xfrm>
              <a:custGeom>
                <a:avLst/>
                <a:gdLst/>
                <a:ahLst/>
                <a:cxnLst>
                  <a:cxn ang="0">
                    <a:pos x="124" y="0"/>
                  </a:cxn>
                  <a:cxn ang="0">
                    <a:pos x="163" y="46"/>
                  </a:cxn>
                  <a:cxn ang="0">
                    <a:pos x="100" y="96"/>
                  </a:cxn>
                  <a:cxn ang="0">
                    <a:pos x="38" y="148"/>
                  </a:cxn>
                  <a:cxn ang="0">
                    <a:pos x="0" y="103"/>
                  </a:cxn>
                  <a:cxn ang="0">
                    <a:pos x="63" y="52"/>
                  </a:cxn>
                  <a:cxn ang="0">
                    <a:pos x="124" y="0"/>
                  </a:cxn>
                </a:cxnLst>
                <a:rect l="0" t="0" r="r" b="b"/>
                <a:pathLst>
                  <a:path w="163" h="148">
                    <a:moveTo>
                      <a:pt x="124" y="0"/>
                    </a:moveTo>
                    <a:lnTo>
                      <a:pt x="163" y="46"/>
                    </a:lnTo>
                    <a:lnTo>
                      <a:pt x="100" y="96"/>
                    </a:lnTo>
                    <a:lnTo>
                      <a:pt x="38" y="148"/>
                    </a:lnTo>
                    <a:lnTo>
                      <a:pt x="0" y="103"/>
                    </a:lnTo>
                    <a:lnTo>
                      <a:pt x="63" y="52"/>
                    </a:lnTo>
                    <a:lnTo>
                      <a:pt x="124" y="0"/>
                    </a:lnTo>
                    <a:close/>
                  </a:path>
                </a:pathLst>
              </a:custGeom>
              <a:solidFill>
                <a:srgbClr val="FF0000"/>
              </a:solidFill>
              <a:ln w="9525">
                <a:noFill/>
                <a:round/>
                <a:headEnd/>
                <a:tailEnd/>
              </a:ln>
            </p:spPr>
            <p:txBody>
              <a:bodyPr/>
              <a:lstStyle/>
              <a:p>
                <a:endParaRPr lang="ja-JP" altLang="en-US"/>
              </a:p>
            </p:txBody>
          </p:sp>
          <p:sp>
            <p:nvSpPr>
              <p:cNvPr id="945" name="Freeform 1983"/>
              <p:cNvSpPr>
                <a:spLocks/>
              </p:cNvSpPr>
              <p:nvPr/>
            </p:nvSpPr>
            <p:spPr bwMode="auto">
              <a:xfrm>
                <a:off x="2975" y="3188"/>
                <a:ext cx="9" cy="6"/>
              </a:xfrm>
              <a:custGeom>
                <a:avLst/>
                <a:gdLst/>
                <a:ahLst/>
                <a:cxnLst>
                  <a:cxn ang="0">
                    <a:pos x="0" y="50"/>
                  </a:cxn>
                  <a:cxn ang="0">
                    <a:pos x="63" y="0"/>
                  </a:cxn>
                  <a:cxn ang="0">
                    <a:pos x="67" y="6"/>
                  </a:cxn>
                  <a:cxn ang="0">
                    <a:pos x="0" y="50"/>
                  </a:cxn>
                </a:cxnLst>
                <a:rect l="0" t="0" r="r" b="b"/>
                <a:pathLst>
                  <a:path w="67" h="50">
                    <a:moveTo>
                      <a:pt x="0" y="50"/>
                    </a:moveTo>
                    <a:lnTo>
                      <a:pt x="63" y="0"/>
                    </a:lnTo>
                    <a:lnTo>
                      <a:pt x="67" y="6"/>
                    </a:lnTo>
                    <a:lnTo>
                      <a:pt x="0" y="50"/>
                    </a:lnTo>
                    <a:close/>
                  </a:path>
                </a:pathLst>
              </a:custGeom>
              <a:solidFill>
                <a:srgbClr val="FF0000"/>
              </a:solidFill>
              <a:ln w="9525">
                <a:noFill/>
                <a:round/>
                <a:headEnd/>
                <a:tailEnd/>
              </a:ln>
            </p:spPr>
            <p:txBody>
              <a:bodyPr/>
              <a:lstStyle/>
              <a:p>
                <a:endParaRPr lang="ja-JP" altLang="en-US"/>
              </a:p>
            </p:txBody>
          </p:sp>
          <p:sp>
            <p:nvSpPr>
              <p:cNvPr id="946" name="Freeform 1984"/>
              <p:cNvSpPr>
                <a:spLocks/>
              </p:cNvSpPr>
              <p:nvPr/>
            </p:nvSpPr>
            <p:spPr bwMode="auto">
              <a:xfrm>
                <a:off x="2965" y="3189"/>
                <a:ext cx="24" cy="17"/>
              </a:xfrm>
              <a:custGeom>
                <a:avLst/>
                <a:gdLst/>
                <a:ahLst/>
                <a:cxnLst>
                  <a:cxn ang="0">
                    <a:pos x="134" y="0"/>
                  </a:cxn>
                  <a:cxn ang="0">
                    <a:pos x="167" y="49"/>
                  </a:cxn>
                  <a:cxn ang="0">
                    <a:pos x="101" y="94"/>
                  </a:cxn>
                  <a:cxn ang="0">
                    <a:pos x="34" y="138"/>
                  </a:cxn>
                  <a:cxn ang="0">
                    <a:pos x="0" y="90"/>
                  </a:cxn>
                  <a:cxn ang="0">
                    <a:pos x="67" y="44"/>
                  </a:cxn>
                  <a:cxn ang="0">
                    <a:pos x="134" y="0"/>
                  </a:cxn>
                </a:cxnLst>
                <a:rect l="0" t="0" r="r" b="b"/>
                <a:pathLst>
                  <a:path w="167" h="138">
                    <a:moveTo>
                      <a:pt x="134" y="0"/>
                    </a:moveTo>
                    <a:lnTo>
                      <a:pt x="167" y="49"/>
                    </a:lnTo>
                    <a:lnTo>
                      <a:pt x="101" y="94"/>
                    </a:lnTo>
                    <a:lnTo>
                      <a:pt x="34" y="138"/>
                    </a:lnTo>
                    <a:lnTo>
                      <a:pt x="0" y="90"/>
                    </a:lnTo>
                    <a:lnTo>
                      <a:pt x="67" y="44"/>
                    </a:lnTo>
                    <a:lnTo>
                      <a:pt x="134" y="0"/>
                    </a:lnTo>
                    <a:close/>
                  </a:path>
                </a:pathLst>
              </a:custGeom>
              <a:solidFill>
                <a:srgbClr val="FF0000"/>
              </a:solidFill>
              <a:ln w="9525">
                <a:noFill/>
                <a:round/>
                <a:headEnd/>
                <a:tailEnd/>
              </a:ln>
            </p:spPr>
            <p:txBody>
              <a:bodyPr/>
              <a:lstStyle/>
              <a:p>
                <a:endParaRPr lang="ja-JP" altLang="en-US"/>
              </a:p>
            </p:txBody>
          </p:sp>
          <p:sp>
            <p:nvSpPr>
              <p:cNvPr id="947" name="Freeform 1985"/>
              <p:cNvSpPr>
                <a:spLocks/>
              </p:cNvSpPr>
              <p:nvPr/>
            </p:nvSpPr>
            <p:spPr bwMode="auto">
              <a:xfrm>
                <a:off x="2980" y="3195"/>
                <a:ext cx="10" cy="5"/>
              </a:xfrm>
              <a:custGeom>
                <a:avLst/>
                <a:gdLst/>
                <a:ahLst/>
                <a:cxnLst>
                  <a:cxn ang="0">
                    <a:pos x="0" y="45"/>
                  </a:cxn>
                  <a:cxn ang="0">
                    <a:pos x="66" y="0"/>
                  </a:cxn>
                  <a:cxn ang="0">
                    <a:pos x="70" y="6"/>
                  </a:cxn>
                  <a:cxn ang="0">
                    <a:pos x="0" y="45"/>
                  </a:cxn>
                </a:cxnLst>
                <a:rect l="0" t="0" r="r" b="b"/>
                <a:pathLst>
                  <a:path w="70" h="45">
                    <a:moveTo>
                      <a:pt x="0" y="45"/>
                    </a:moveTo>
                    <a:lnTo>
                      <a:pt x="66" y="0"/>
                    </a:lnTo>
                    <a:lnTo>
                      <a:pt x="70" y="6"/>
                    </a:lnTo>
                    <a:lnTo>
                      <a:pt x="0" y="45"/>
                    </a:lnTo>
                    <a:close/>
                  </a:path>
                </a:pathLst>
              </a:custGeom>
              <a:solidFill>
                <a:srgbClr val="FF0000"/>
              </a:solidFill>
              <a:ln w="9525">
                <a:noFill/>
                <a:round/>
                <a:headEnd/>
                <a:tailEnd/>
              </a:ln>
            </p:spPr>
            <p:txBody>
              <a:bodyPr/>
              <a:lstStyle/>
              <a:p>
                <a:endParaRPr lang="ja-JP" altLang="en-US"/>
              </a:p>
            </p:txBody>
          </p:sp>
          <p:sp>
            <p:nvSpPr>
              <p:cNvPr id="948" name="Freeform 1986"/>
              <p:cNvSpPr>
                <a:spLocks/>
              </p:cNvSpPr>
              <p:nvPr/>
            </p:nvSpPr>
            <p:spPr bwMode="auto">
              <a:xfrm>
                <a:off x="2969" y="3195"/>
                <a:ext cx="25" cy="17"/>
              </a:xfrm>
              <a:custGeom>
                <a:avLst/>
                <a:gdLst/>
                <a:ahLst/>
                <a:cxnLst>
                  <a:cxn ang="0">
                    <a:pos x="141" y="0"/>
                  </a:cxn>
                  <a:cxn ang="0">
                    <a:pos x="171" y="52"/>
                  </a:cxn>
                  <a:cxn ang="0">
                    <a:pos x="100" y="91"/>
                  </a:cxn>
                  <a:cxn ang="0">
                    <a:pos x="29" y="130"/>
                  </a:cxn>
                  <a:cxn ang="0">
                    <a:pos x="0" y="77"/>
                  </a:cxn>
                  <a:cxn ang="0">
                    <a:pos x="71" y="39"/>
                  </a:cxn>
                  <a:cxn ang="0">
                    <a:pos x="141" y="0"/>
                  </a:cxn>
                </a:cxnLst>
                <a:rect l="0" t="0" r="r" b="b"/>
                <a:pathLst>
                  <a:path w="171" h="130">
                    <a:moveTo>
                      <a:pt x="141" y="0"/>
                    </a:moveTo>
                    <a:lnTo>
                      <a:pt x="171" y="52"/>
                    </a:lnTo>
                    <a:lnTo>
                      <a:pt x="100" y="91"/>
                    </a:lnTo>
                    <a:lnTo>
                      <a:pt x="29" y="130"/>
                    </a:lnTo>
                    <a:lnTo>
                      <a:pt x="0" y="77"/>
                    </a:lnTo>
                    <a:lnTo>
                      <a:pt x="71" y="39"/>
                    </a:lnTo>
                    <a:lnTo>
                      <a:pt x="141" y="0"/>
                    </a:lnTo>
                    <a:close/>
                  </a:path>
                </a:pathLst>
              </a:custGeom>
              <a:solidFill>
                <a:srgbClr val="FF0000"/>
              </a:solidFill>
              <a:ln w="9525">
                <a:noFill/>
                <a:round/>
                <a:headEnd/>
                <a:tailEnd/>
              </a:ln>
            </p:spPr>
            <p:txBody>
              <a:bodyPr/>
              <a:lstStyle/>
              <a:p>
                <a:endParaRPr lang="ja-JP" altLang="en-US"/>
              </a:p>
            </p:txBody>
          </p:sp>
          <p:sp>
            <p:nvSpPr>
              <p:cNvPr id="949" name="Freeform 1987"/>
              <p:cNvSpPr>
                <a:spLocks/>
              </p:cNvSpPr>
              <p:nvPr/>
            </p:nvSpPr>
            <p:spPr bwMode="auto">
              <a:xfrm>
                <a:off x="2984" y="3202"/>
                <a:ext cx="10" cy="5"/>
              </a:xfrm>
              <a:custGeom>
                <a:avLst/>
                <a:gdLst/>
                <a:ahLst/>
                <a:cxnLst>
                  <a:cxn ang="0">
                    <a:pos x="0" y="39"/>
                  </a:cxn>
                  <a:cxn ang="0">
                    <a:pos x="71" y="0"/>
                  </a:cxn>
                  <a:cxn ang="0">
                    <a:pos x="74" y="6"/>
                  </a:cxn>
                  <a:cxn ang="0">
                    <a:pos x="0" y="39"/>
                  </a:cxn>
                </a:cxnLst>
                <a:rect l="0" t="0" r="r" b="b"/>
                <a:pathLst>
                  <a:path w="74" h="39">
                    <a:moveTo>
                      <a:pt x="0" y="39"/>
                    </a:moveTo>
                    <a:lnTo>
                      <a:pt x="71" y="0"/>
                    </a:lnTo>
                    <a:lnTo>
                      <a:pt x="74" y="6"/>
                    </a:lnTo>
                    <a:lnTo>
                      <a:pt x="0" y="39"/>
                    </a:lnTo>
                    <a:close/>
                  </a:path>
                </a:pathLst>
              </a:custGeom>
              <a:solidFill>
                <a:srgbClr val="FF0000"/>
              </a:solidFill>
              <a:ln w="9525">
                <a:noFill/>
                <a:round/>
                <a:headEnd/>
                <a:tailEnd/>
              </a:ln>
            </p:spPr>
            <p:txBody>
              <a:bodyPr/>
              <a:lstStyle/>
              <a:p>
                <a:endParaRPr lang="ja-JP" altLang="en-US"/>
              </a:p>
            </p:txBody>
          </p:sp>
          <p:sp>
            <p:nvSpPr>
              <p:cNvPr id="950" name="Freeform 1988"/>
              <p:cNvSpPr>
                <a:spLocks/>
              </p:cNvSpPr>
              <p:nvPr/>
            </p:nvSpPr>
            <p:spPr bwMode="auto">
              <a:xfrm>
                <a:off x="2973" y="3203"/>
                <a:ext cx="25" cy="15"/>
              </a:xfrm>
              <a:custGeom>
                <a:avLst/>
                <a:gdLst/>
                <a:ahLst/>
                <a:cxnLst>
                  <a:cxn ang="0">
                    <a:pos x="149" y="0"/>
                  </a:cxn>
                  <a:cxn ang="0">
                    <a:pos x="173" y="56"/>
                  </a:cxn>
                  <a:cxn ang="0">
                    <a:pos x="99" y="87"/>
                  </a:cxn>
                  <a:cxn ang="0">
                    <a:pos x="25" y="120"/>
                  </a:cxn>
                  <a:cxn ang="0">
                    <a:pos x="0" y="65"/>
                  </a:cxn>
                  <a:cxn ang="0">
                    <a:pos x="75" y="33"/>
                  </a:cxn>
                  <a:cxn ang="0">
                    <a:pos x="149" y="0"/>
                  </a:cxn>
                </a:cxnLst>
                <a:rect l="0" t="0" r="r" b="b"/>
                <a:pathLst>
                  <a:path w="173" h="120">
                    <a:moveTo>
                      <a:pt x="149" y="0"/>
                    </a:moveTo>
                    <a:lnTo>
                      <a:pt x="173" y="56"/>
                    </a:lnTo>
                    <a:lnTo>
                      <a:pt x="99" y="87"/>
                    </a:lnTo>
                    <a:lnTo>
                      <a:pt x="25" y="120"/>
                    </a:lnTo>
                    <a:lnTo>
                      <a:pt x="0" y="65"/>
                    </a:lnTo>
                    <a:lnTo>
                      <a:pt x="75" y="33"/>
                    </a:lnTo>
                    <a:lnTo>
                      <a:pt x="149" y="0"/>
                    </a:lnTo>
                    <a:close/>
                  </a:path>
                </a:pathLst>
              </a:custGeom>
              <a:solidFill>
                <a:srgbClr val="FF0000"/>
              </a:solidFill>
              <a:ln w="9525">
                <a:noFill/>
                <a:round/>
                <a:headEnd/>
                <a:tailEnd/>
              </a:ln>
            </p:spPr>
            <p:txBody>
              <a:bodyPr/>
              <a:lstStyle/>
              <a:p>
                <a:endParaRPr lang="ja-JP" altLang="en-US"/>
              </a:p>
            </p:txBody>
          </p:sp>
          <p:sp>
            <p:nvSpPr>
              <p:cNvPr id="951" name="Freeform 1989"/>
              <p:cNvSpPr>
                <a:spLocks/>
              </p:cNvSpPr>
              <p:nvPr/>
            </p:nvSpPr>
            <p:spPr bwMode="auto">
              <a:xfrm>
                <a:off x="2987" y="3210"/>
                <a:ext cx="11" cy="4"/>
              </a:xfrm>
              <a:custGeom>
                <a:avLst/>
                <a:gdLst/>
                <a:ahLst/>
                <a:cxnLst>
                  <a:cxn ang="0">
                    <a:pos x="0" y="31"/>
                  </a:cxn>
                  <a:cxn ang="0">
                    <a:pos x="74" y="0"/>
                  </a:cxn>
                  <a:cxn ang="0">
                    <a:pos x="77" y="6"/>
                  </a:cxn>
                  <a:cxn ang="0">
                    <a:pos x="0" y="31"/>
                  </a:cxn>
                </a:cxnLst>
                <a:rect l="0" t="0" r="r" b="b"/>
                <a:pathLst>
                  <a:path w="77" h="31">
                    <a:moveTo>
                      <a:pt x="0" y="31"/>
                    </a:moveTo>
                    <a:lnTo>
                      <a:pt x="74" y="0"/>
                    </a:lnTo>
                    <a:lnTo>
                      <a:pt x="77" y="6"/>
                    </a:lnTo>
                    <a:lnTo>
                      <a:pt x="0" y="31"/>
                    </a:lnTo>
                    <a:close/>
                  </a:path>
                </a:pathLst>
              </a:custGeom>
              <a:solidFill>
                <a:srgbClr val="FF0000"/>
              </a:solidFill>
              <a:ln w="9525">
                <a:noFill/>
                <a:round/>
                <a:headEnd/>
                <a:tailEnd/>
              </a:ln>
            </p:spPr>
            <p:txBody>
              <a:bodyPr/>
              <a:lstStyle/>
              <a:p>
                <a:endParaRPr lang="ja-JP" altLang="en-US"/>
              </a:p>
            </p:txBody>
          </p:sp>
          <p:sp>
            <p:nvSpPr>
              <p:cNvPr id="952" name="Freeform 1990"/>
              <p:cNvSpPr>
                <a:spLocks/>
              </p:cNvSpPr>
              <p:nvPr/>
            </p:nvSpPr>
            <p:spPr bwMode="auto">
              <a:xfrm>
                <a:off x="2976" y="3210"/>
                <a:ext cx="25" cy="14"/>
              </a:xfrm>
              <a:custGeom>
                <a:avLst/>
                <a:gdLst/>
                <a:ahLst/>
                <a:cxnLst>
                  <a:cxn ang="0">
                    <a:pos x="153" y="0"/>
                  </a:cxn>
                  <a:cxn ang="0">
                    <a:pos x="173" y="59"/>
                  </a:cxn>
                  <a:cxn ang="0">
                    <a:pos x="95" y="85"/>
                  </a:cxn>
                  <a:cxn ang="0">
                    <a:pos x="19" y="110"/>
                  </a:cxn>
                  <a:cxn ang="0">
                    <a:pos x="0" y="51"/>
                  </a:cxn>
                  <a:cxn ang="0">
                    <a:pos x="76" y="25"/>
                  </a:cxn>
                  <a:cxn ang="0">
                    <a:pos x="153" y="0"/>
                  </a:cxn>
                </a:cxnLst>
                <a:rect l="0" t="0" r="r" b="b"/>
                <a:pathLst>
                  <a:path w="173" h="110">
                    <a:moveTo>
                      <a:pt x="153" y="0"/>
                    </a:moveTo>
                    <a:lnTo>
                      <a:pt x="173" y="59"/>
                    </a:lnTo>
                    <a:lnTo>
                      <a:pt x="95" y="85"/>
                    </a:lnTo>
                    <a:lnTo>
                      <a:pt x="19" y="110"/>
                    </a:lnTo>
                    <a:lnTo>
                      <a:pt x="0" y="51"/>
                    </a:lnTo>
                    <a:lnTo>
                      <a:pt x="76" y="25"/>
                    </a:lnTo>
                    <a:lnTo>
                      <a:pt x="153" y="0"/>
                    </a:lnTo>
                    <a:close/>
                  </a:path>
                </a:pathLst>
              </a:custGeom>
              <a:solidFill>
                <a:srgbClr val="FF0000"/>
              </a:solidFill>
              <a:ln w="9525">
                <a:noFill/>
                <a:round/>
                <a:headEnd/>
                <a:tailEnd/>
              </a:ln>
            </p:spPr>
            <p:txBody>
              <a:bodyPr/>
              <a:lstStyle/>
              <a:p>
                <a:endParaRPr lang="ja-JP" altLang="en-US"/>
              </a:p>
            </p:txBody>
          </p:sp>
          <p:sp>
            <p:nvSpPr>
              <p:cNvPr id="953" name="Freeform 1991"/>
              <p:cNvSpPr>
                <a:spLocks/>
              </p:cNvSpPr>
              <p:nvPr/>
            </p:nvSpPr>
            <p:spPr bwMode="auto">
              <a:xfrm>
                <a:off x="2990" y="3218"/>
                <a:ext cx="11" cy="3"/>
              </a:xfrm>
              <a:custGeom>
                <a:avLst/>
                <a:gdLst/>
                <a:ahLst/>
                <a:cxnLst>
                  <a:cxn ang="0">
                    <a:pos x="0" y="26"/>
                  </a:cxn>
                  <a:cxn ang="0">
                    <a:pos x="78" y="0"/>
                  </a:cxn>
                  <a:cxn ang="0">
                    <a:pos x="79" y="7"/>
                  </a:cxn>
                  <a:cxn ang="0">
                    <a:pos x="0" y="26"/>
                  </a:cxn>
                </a:cxnLst>
                <a:rect l="0" t="0" r="r" b="b"/>
                <a:pathLst>
                  <a:path w="79" h="26">
                    <a:moveTo>
                      <a:pt x="0" y="26"/>
                    </a:moveTo>
                    <a:lnTo>
                      <a:pt x="78" y="0"/>
                    </a:lnTo>
                    <a:lnTo>
                      <a:pt x="79" y="7"/>
                    </a:lnTo>
                    <a:lnTo>
                      <a:pt x="0" y="26"/>
                    </a:lnTo>
                    <a:close/>
                  </a:path>
                </a:pathLst>
              </a:custGeom>
              <a:solidFill>
                <a:srgbClr val="FF0000"/>
              </a:solidFill>
              <a:ln w="9525">
                <a:noFill/>
                <a:round/>
                <a:headEnd/>
                <a:tailEnd/>
              </a:ln>
            </p:spPr>
            <p:txBody>
              <a:bodyPr/>
              <a:lstStyle/>
              <a:p>
                <a:endParaRPr lang="ja-JP" altLang="en-US"/>
              </a:p>
            </p:txBody>
          </p:sp>
          <p:sp>
            <p:nvSpPr>
              <p:cNvPr id="954" name="Freeform 1992"/>
              <p:cNvSpPr>
                <a:spLocks/>
              </p:cNvSpPr>
              <p:nvPr/>
            </p:nvSpPr>
            <p:spPr bwMode="auto">
              <a:xfrm>
                <a:off x="2979" y="3219"/>
                <a:ext cx="24" cy="12"/>
              </a:xfrm>
              <a:custGeom>
                <a:avLst/>
                <a:gdLst/>
                <a:ahLst/>
                <a:cxnLst>
                  <a:cxn ang="0">
                    <a:pos x="157" y="0"/>
                  </a:cxn>
                  <a:cxn ang="0">
                    <a:pos x="172" y="61"/>
                  </a:cxn>
                  <a:cxn ang="0">
                    <a:pos x="93" y="79"/>
                  </a:cxn>
                  <a:cxn ang="0">
                    <a:pos x="14" y="97"/>
                  </a:cxn>
                  <a:cxn ang="0">
                    <a:pos x="0" y="37"/>
                  </a:cxn>
                  <a:cxn ang="0">
                    <a:pos x="78" y="19"/>
                  </a:cxn>
                  <a:cxn ang="0">
                    <a:pos x="157" y="0"/>
                  </a:cxn>
                </a:cxnLst>
                <a:rect l="0" t="0" r="r" b="b"/>
                <a:pathLst>
                  <a:path w="172" h="97">
                    <a:moveTo>
                      <a:pt x="157" y="0"/>
                    </a:moveTo>
                    <a:lnTo>
                      <a:pt x="172" y="61"/>
                    </a:lnTo>
                    <a:lnTo>
                      <a:pt x="93" y="79"/>
                    </a:lnTo>
                    <a:lnTo>
                      <a:pt x="14" y="97"/>
                    </a:lnTo>
                    <a:lnTo>
                      <a:pt x="0" y="37"/>
                    </a:lnTo>
                    <a:lnTo>
                      <a:pt x="78" y="19"/>
                    </a:lnTo>
                    <a:lnTo>
                      <a:pt x="157" y="0"/>
                    </a:lnTo>
                    <a:close/>
                  </a:path>
                </a:pathLst>
              </a:custGeom>
              <a:solidFill>
                <a:srgbClr val="FF0000"/>
              </a:solidFill>
              <a:ln w="9525">
                <a:noFill/>
                <a:round/>
                <a:headEnd/>
                <a:tailEnd/>
              </a:ln>
            </p:spPr>
            <p:txBody>
              <a:bodyPr/>
              <a:lstStyle/>
              <a:p>
                <a:endParaRPr lang="ja-JP" altLang="en-US"/>
              </a:p>
            </p:txBody>
          </p:sp>
          <p:sp>
            <p:nvSpPr>
              <p:cNvPr id="955" name="Freeform 1993"/>
              <p:cNvSpPr>
                <a:spLocks/>
              </p:cNvSpPr>
              <p:nvPr/>
            </p:nvSpPr>
            <p:spPr bwMode="auto">
              <a:xfrm>
                <a:off x="2992" y="3226"/>
                <a:ext cx="11" cy="2"/>
              </a:xfrm>
              <a:custGeom>
                <a:avLst/>
                <a:gdLst/>
                <a:ahLst/>
                <a:cxnLst>
                  <a:cxn ang="0">
                    <a:pos x="0" y="18"/>
                  </a:cxn>
                  <a:cxn ang="0">
                    <a:pos x="79" y="0"/>
                  </a:cxn>
                  <a:cxn ang="0">
                    <a:pos x="80" y="7"/>
                  </a:cxn>
                  <a:cxn ang="0">
                    <a:pos x="0" y="18"/>
                  </a:cxn>
                </a:cxnLst>
                <a:rect l="0" t="0" r="r" b="b"/>
                <a:pathLst>
                  <a:path w="80" h="18">
                    <a:moveTo>
                      <a:pt x="0" y="18"/>
                    </a:moveTo>
                    <a:lnTo>
                      <a:pt x="79" y="0"/>
                    </a:lnTo>
                    <a:lnTo>
                      <a:pt x="80" y="7"/>
                    </a:lnTo>
                    <a:lnTo>
                      <a:pt x="0" y="18"/>
                    </a:lnTo>
                    <a:close/>
                  </a:path>
                </a:pathLst>
              </a:custGeom>
              <a:solidFill>
                <a:srgbClr val="FF0000"/>
              </a:solidFill>
              <a:ln w="9525">
                <a:noFill/>
                <a:round/>
                <a:headEnd/>
                <a:tailEnd/>
              </a:ln>
            </p:spPr>
            <p:txBody>
              <a:bodyPr/>
              <a:lstStyle/>
              <a:p>
                <a:endParaRPr lang="ja-JP" altLang="en-US"/>
              </a:p>
            </p:txBody>
          </p:sp>
          <p:sp>
            <p:nvSpPr>
              <p:cNvPr id="956" name="Freeform 1994"/>
              <p:cNvSpPr>
                <a:spLocks/>
              </p:cNvSpPr>
              <p:nvPr/>
            </p:nvSpPr>
            <p:spPr bwMode="auto">
              <a:xfrm>
                <a:off x="2981" y="3227"/>
                <a:ext cx="24" cy="11"/>
              </a:xfrm>
              <a:custGeom>
                <a:avLst/>
                <a:gdLst/>
                <a:ahLst/>
                <a:cxnLst>
                  <a:cxn ang="0">
                    <a:pos x="160" y="0"/>
                  </a:cxn>
                  <a:cxn ang="0">
                    <a:pos x="168" y="62"/>
                  </a:cxn>
                  <a:cxn ang="0">
                    <a:pos x="89" y="74"/>
                  </a:cxn>
                  <a:cxn ang="0">
                    <a:pos x="9" y="85"/>
                  </a:cxn>
                  <a:cxn ang="0">
                    <a:pos x="0" y="22"/>
                  </a:cxn>
                  <a:cxn ang="0">
                    <a:pos x="80" y="11"/>
                  </a:cxn>
                  <a:cxn ang="0">
                    <a:pos x="160" y="0"/>
                  </a:cxn>
                </a:cxnLst>
                <a:rect l="0" t="0" r="r" b="b"/>
                <a:pathLst>
                  <a:path w="168" h="85">
                    <a:moveTo>
                      <a:pt x="160" y="0"/>
                    </a:moveTo>
                    <a:lnTo>
                      <a:pt x="168" y="62"/>
                    </a:lnTo>
                    <a:lnTo>
                      <a:pt x="89" y="74"/>
                    </a:lnTo>
                    <a:lnTo>
                      <a:pt x="9" y="85"/>
                    </a:lnTo>
                    <a:lnTo>
                      <a:pt x="0" y="22"/>
                    </a:lnTo>
                    <a:lnTo>
                      <a:pt x="80" y="11"/>
                    </a:lnTo>
                    <a:lnTo>
                      <a:pt x="160" y="0"/>
                    </a:lnTo>
                    <a:close/>
                  </a:path>
                </a:pathLst>
              </a:custGeom>
              <a:solidFill>
                <a:srgbClr val="FF0000"/>
              </a:solidFill>
              <a:ln w="9525">
                <a:noFill/>
                <a:round/>
                <a:headEnd/>
                <a:tailEnd/>
              </a:ln>
            </p:spPr>
            <p:txBody>
              <a:bodyPr/>
              <a:lstStyle/>
              <a:p>
                <a:endParaRPr lang="ja-JP" altLang="en-US"/>
              </a:p>
            </p:txBody>
          </p:sp>
          <p:sp>
            <p:nvSpPr>
              <p:cNvPr id="957" name="Freeform 1995"/>
              <p:cNvSpPr>
                <a:spLocks/>
              </p:cNvSpPr>
              <p:nvPr/>
            </p:nvSpPr>
            <p:spPr bwMode="auto">
              <a:xfrm>
                <a:off x="2993" y="3235"/>
                <a:ext cx="12" cy="1"/>
              </a:xfrm>
              <a:custGeom>
                <a:avLst/>
                <a:gdLst/>
                <a:ahLst/>
                <a:cxnLst>
                  <a:cxn ang="0">
                    <a:pos x="0" y="12"/>
                  </a:cxn>
                  <a:cxn ang="0">
                    <a:pos x="79" y="0"/>
                  </a:cxn>
                  <a:cxn ang="0">
                    <a:pos x="80" y="8"/>
                  </a:cxn>
                  <a:cxn ang="0">
                    <a:pos x="0" y="12"/>
                  </a:cxn>
                </a:cxnLst>
                <a:rect l="0" t="0" r="r" b="b"/>
                <a:pathLst>
                  <a:path w="80" h="12">
                    <a:moveTo>
                      <a:pt x="0" y="12"/>
                    </a:moveTo>
                    <a:lnTo>
                      <a:pt x="79" y="0"/>
                    </a:lnTo>
                    <a:lnTo>
                      <a:pt x="80" y="8"/>
                    </a:lnTo>
                    <a:lnTo>
                      <a:pt x="0" y="12"/>
                    </a:lnTo>
                    <a:close/>
                  </a:path>
                </a:pathLst>
              </a:custGeom>
              <a:solidFill>
                <a:srgbClr val="FF0000"/>
              </a:solidFill>
              <a:ln w="9525">
                <a:noFill/>
                <a:round/>
                <a:headEnd/>
                <a:tailEnd/>
              </a:ln>
            </p:spPr>
            <p:txBody>
              <a:bodyPr/>
              <a:lstStyle/>
              <a:p>
                <a:endParaRPr lang="ja-JP" altLang="en-US"/>
              </a:p>
            </p:txBody>
          </p:sp>
          <p:sp>
            <p:nvSpPr>
              <p:cNvPr id="958" name="Freeform 1996"/>
              <p:cNvSpPr>
                <a:spLocks/>
              </p:cNvSpPr>
              <p:nvPr/>
            </p:nvSpPr>
            <p:spPr bwMode="auto">
              <a:xfrm>
                <a:off x="2982" y="3236"/>
                <a:ext cx="23" cy="9"/>
              </a:xfrm>
              <a:custGeom>
                <a:avLst/>
                <a:gdLst/>
                <a:ahLst/>
                <a:cxnLst>
                  <a:cxn ang="0">
                    <a:pos x="161" y="0"/>
                  </a:cxn>
                  <a:cxn ang="0">
                    <a:pos x="164" y="65"/>
                  </a:cxn>
                  <a:cxn ang="0">
                    <a:pos x="84" y="68"/>
                  </a:cxn>
                  <a:cxn ang="0">
                    <a:pos x="3" y="72"/>
                  </a:cxn>
                  <a:cxn ang="0">
                    <a:pos x="0" y="7"/>
                  </a:cxn>
                  <a:cxn ang="0">
                    <a:pos x="81" y="4"/>
                  </a:cxn>
                  <a:cxn ang="0">
                    <a:pos x="161" y="0"/>
                  </a:cxn>
                </a:cxnLst>
                <a:rect l="0" t="0" r="r" b="b"/>
                <a:pathLst>
                  <a:path w="164" h="72">
                    <a:moveTo>
                      <a:pt x="161" y="0"/>
                    </a:moveTo>
                    <a:lnTo>
                      <a:pt x="164" y="65"/>
                    </a:lnTo>
                    <a:lnTo>
                      <a:pt x="84" y="68"/>
                    </a:lnTo>
                    <a:lnTo>
                      <a:pt x="3" y="72"/>
                    </a:lnTo>
                    <a:lnTo>
                      <a:pt x="0" y="7"/>
                    </a:lnTo>
                    <a:lnTo>
                      <a:pt x="81" y="4"/>
                    </a:lnTo>
                    <a:lnTo>
                      <a:pt x="161" y="0"/>
                    </a:lnTo>
                    <a:close/>
                  </a:path>
                </a:pathLst>
              </a:custGeom>
              <a:solidFill>
                <a:srgbClr val="FF0000"/>
              </a:solidFill>
              <a:ln w="9525">
                <a:noFill/>
                <a:round/>
                <a:headEnd/>
                <a:tailEnd/>
              </a:ln>
            </p:spPr>
            <p:txBody>
              <a:bodyPr/>
              <a:lstStyle/>
              <a:p>
                <a:endParaRPr lang="ja-JP" altLang="en-US"/>
              </a:p>
            </p:txBody>
          </p:sp>
          <p:sp>
            <p:nvSpPr>
              <p:cNvPr id="959" name="Freeform 1997"/>
              <p:cNvSpPr>
                <a:spLocks/>
              </p:cNvSpPr>
              <p:nvPr/>
            </p:nvSpPr>
            <p:spPr bwMode="auto">
              <a:xfrm>
                <a:off x="2994" y="3244"/>
                <a:ext cx="11" cy="1"/>
              </a:xfrm>
              <a:custGeom>
                <a:avLst/>
                <a:gdLst/>
                <a:ahLst/>
                <a:cxnLst>
                  <a:cxn ang="0">
                    <a:pos x="0" y="3"/>
                  </a:cxn>
                  <a:cxn ang="0">
                    <a:pos x="80" y="0"/>
                  </a:cxn>
                  <a:cxn ang="0">
                    <a:pos x="80" y="7"/>
                  </a:cxn>
                  <a:cxn ang="0">
                    <a:pos x="0" y="3"/>
                  </a:cxn>
                </a:cxnLst>
                <a:rect l="0" t="0" r="r" b="b"/>
                <a:pathLst>
                  <a:path w="80" h="7">
                    <a:moveTo>
                      <a:pt x="0" y="3"/>
                    </a:moveTo>
                    <a:lnTo>
                      <a:pt x="80" y="0"/>
                    </a:lnTo>
                    <a:lnTo>
                      <a:pt x="80" y="7"/>
                    </a:lnTo>
                    <a:lnTo>
                      <a:pt x="0" y="3"/>
                    </a:lnTo>
                    <a:close/>
                  </a:path>
                </a:pathLst>
              </a:custGeom>
              <a:solidFill>
                <a:srgbClr val="FF0000"/>
              </a:solidFill>
              <a:ln w="9525">
                <a:noFill/>
                <a:round/>
                <a:headEnd/>
                <a:tailEnd/>
              </a:ln>
            </p:spPr>
            <p:txBody>
              <a:bodyPr/>
              <a:lstStyle/>
              <a:p>
                <a:endParaRPr lang="ja-JP" altLang="en-US"/>
              </a:p>
            </p:txBody>
          </p:sp>
          <p:sp>
            <p:nvSpPr>
              <p:cNvPr id="960" name="Freeform 1998"/>
              <p:cNvSpPr>
                <a:spLocks/>
              </p:cNvSpPr>
              <p:nvPr/>
            </p:nvSpPr>
            <p:spPr bwMode="auto">
              <a:xfrm>
                <a:off x="2982" y="3244"/>
                <a:ext cx="23" cy="9"/>
              </a:xfrm>
              <a:custGeom>
                <a:avLst/>
                <a:gdLst/>
                <a:ahLst/>
                <a:cxnLst>
                  <a:cxn ang="0">
                    <a:pos x="164" y="7"/>
                  </a:cxn>
                  <a:cxn ang="0">
                    <a:pos x="161" y="72"/>
                  </a:cxn>
                  <a:cxn ang="0">
                    <a:pos x="81" y="68"/>
                  </a:cxn>
                  <a:cxn ang="0">
                    <a:pos x="0" y="65"/>
                  </a:cxn>
                  <a:cxn ang="0">
                    <a:pos x="3" y="0"/>
                  </a:cxn>
                  <a:cxn ang="0">
                    <a:pos x="84" y="3"/>
                  </a:cxn>
                  <a:cxn ang="0">
                    <a:pos x="164" y="7"/>
                  </a:cxn>
                </a:cxnLst>
                <a:rect l="0" t="0" r="r" b="b"/>
                <a:pathLst>
                  <a:path w="164" h="72">
                    <a:moveTo>
                      <a:pt x="164" y="7"/>
                    </a:moveTo>
                    <a:lnTo>
                      <a:pt x="161" y="72"/>
                    </a:lnTo>
                    <a:lnTo>
                      <a:pt x="81" y="68"/>
                    </a:lnTo>
                    <a:lnTo>
                      <a:pt x="0" y="65"/>
                    </a:lnTo>
                    <a:lnTo>
                      <a:pt x="3" y="0"/>
                    </a:lnTo>
                    <a:lnTo>
                      <a:pt x="84" y="3"/>
                    </a:lnTo>
                    <a:lnTo>
                      <a:pt x="164" y="7"/>
                    </a:lnTo>
                    <a:close/>
                  </a:path>
                </a:pathLst>
              </a:custGeom>
              <a:solidFill>
                <a:srgbClr val="FF0000"/>
              </a:solidFill>
              <a:ln w="9525">
                <a:noFill/>
                <a:round/>
                <a:headEnd/>
                <a:tailEnd/>
              </a:ln>
            </p:spPr>
            <p:txBody>
              <a:bodyPr/>
              <a:lstStyle/>
              <a:p>
                <a:endParaRPr lang="ja-JP" altLang="en-US"/>
              </a:p>
            </p:txBody>
          </p:sp>
          <p:sp>
            <p:nvSpPr>
              <p:cNvPr id="961" name="Freeform 1999"/>
              <p:cNvSpPr>
                <a:spLocks/>
              </p:cNvSpPr>
              <p:nvPr/>
            </p:nvSpPr>
            <p:spPr bwMode="auto">
              <a:xfrm>
                <a:off x="2993" y="3252"/>
                <a:ext cx="12" cy="2"/>
              </a:xfrm>
              <a:custGeom>
                <a:avLst/>
                <a:gdLst/>
                <a:ahLst/>
                <a:cxnLst>
                  <a:cxn ang="0">
                    <a:pos x="0" y="0"/>
                  </a:cxn>
                  <a:cxn ang="0">
                    <a:pos x="80" y="4"/>
                  </a:cxn>
                  <a:cxn ang="0">
                    <a:pos x="79" y="11"/>
                  </a:cxn>
                  <a:cxn ang="0">
                    <a:pos x="0" y="0"/>
                  </a:cxn>
                </a:cxnLst>
                <a:rect l="0" t="0" r="r" b="b"/>
                <a:pathLst>
                  <a:path w="80" h="11">
                    <a:moveTo>
                      <a:pt x="0" y="0"/>
                    </a:moveTo>
                    <a:lnTo>
                      <a:pt x="80" y="4"/>
                    </a:lnTo>
                    <a:lnTo>
                      <a:pt x="79" y="11"/>
                    </a:lnTo>
                    <a:lnTo>
                      <a:pt x="0" y="0"/>
                    </a:lnTo>
                    <a:close/>
                  </a:path>
                </a:pathLst>
              </a:custGeom>
              <a:solidFill>
                <a:srgbClr val="FF0000"/>
              </a:solidFill>
              <a:ln w="9525">
                <a:noFill/>
                <a:round/>
                <a:headEnd/>
                <a:tailEnd/>
              </a:ln>
            </p:spPr>
            <p:txBody>
              <a:bodyPr/>
              <a:lstStyle/>
              <a:p>
                <a:endParaRPr lang="ja-JP" altLang="en-US"/>
              </a:p>
            </p:txBody>
          </p:sp>
          <p:sp>
            <p:nvSpPr>
              <p:cNvPr id="962" name="Freeform 2000"/>
              <p:cNvSpPr>
                <a:spLocks/>
              </p:cNvSpPr>
              <p:nvPr/>
            </p:nvSpPr>
            <p:spPr bwMode="auto">
              <a:xfrm>
                <a:off x="2981" y="3251"/>
                <a:ext cx="24" cy="11"/>
              </a:xfrm>
              <a:custGeom>
                <a:avLst/>
                <a:gdLst/>
                <a:ahLst/>
                <a:cxnLst>
                  <a:cxn ang="0">
                    <a:pos x="168" y="22"/>
                  </a:cxn>
                  <a:cxn ang="0">
                    <a:pos x="160" y="85"/>
                  </a:cxn>
                  <a:cxn ang="0">
                    <a:pos x="80" y="74"/>
                  </a:cxn>
                  <a:cxn ang="0">
                    <a:pos x="0" y="62"/>
                  </a:cxn>
                  <a:cxn ang="0">
                    <a:pos x="9" y="0"/>
                  </a:cxn>
                  <a:cxn ang="0">
                    <a:pos x="89" y="11"/>
                  </a:cxn>
                  <a:cxn ang="0">
                    <a:pos x="168" y="22"/>
                  </a:cxn>
                </a:cxnLst>
                <a:rect l="0" t="0" r="r" b="b"/>
                <a:pathLst>
                  <a:path w="168" h="85">
                    <a:moveTo>
                      <a:pt x="168" y="22"/>
                    </a:moveTo>
                    <a:lnTo>
                      <a:pt x="160" y="85"/>
                    </a:lnTo>
                    <a:lnTo>
                      <a:pt x="80" y="74"/>
                    </a:lnTo>
                    <a:lnTo>
                      <a:pt x="0" y="62"/>
                    </a:lnTo>
                    <a:lnTo>
                      <a:pt x="9" y="0"/>
                    </a:lnTo>
                    <a:lnTo>
                      <a:pt x="89" y="11"/>
                    </a:lnTo>
                    <a:lnTo>
                      <a:pt x="168" y="22"/>
                    </a:lnTo>
                    <a:close/>
                  </a:path>
                </a:pathLst>
              </a:custGeom>
              <a:solidFill>
                <a:srgbClr val="FF0000"/>
              </a:solidFill>
              <a:ln w="9525">
                <a:noFill/>
                <a:round/>
                <a:headEnd/>
                <a:tailEnd/>
              </a:ln>
            </p:spPr>
            <p:txBody>
              <a:bodyPr/>
              <a:lstStyle/>
              <a:p>
                <a:endParaRPr lang="ja-JP" altLang="en-US"/>
              </a:p>
            </p:txBody>
          </p:sp>
          <p:sp>
            <p:nvSpPr>
              <p:cNvPr id="963" name="Freeform 2001"/>
              <p:cNvSpPr>
                <a:spLocks/>
              </p:cNvSpPr>
              <p:nvPr/>
            </p:nvSpPr>
            <p:spPr bwMode="auto">
              <a:xfrm>
                <a:off x="2992" y="3260"/>
                <a:ext cx="11" cy="3"/>
              </a:xfrm>
              <a:custGeom>
                <a:avLst/>
                <a:gdLst/>
                <a:ahLst/>
                <a:cxnLst>
                  <a:cxn ang="0">
                    <a:pos x="0" y="0"/>
                  </a:cxn>
                  <a:cxn ang="0">
                    <a:pos x="80" y="11"/>
                  </a:cxn>
                  <a:cxn ang="0">
                    <a:pos x="79" y="18"/>
                  </a:cxn>
                  <a:cxn ang="0">
                    <a:pos x="0" y="0"/>
                  </a:cxn>
                </a:cxnLst>
                <a:rect l="0" t="0" r="r" b="b"/>
                <a:pathLst>
                  <a:path w="80" h="18">
                    <a:moveTo>
                      <a:pt x="0" y="0"/>
                    </a:moveTo>
                    <a:lnTo>
                      <a:pt x="80" y="11"/>
                    </a:lnTo>
                    <a:lnTo>
                      <a:pt x="79" y="18"/>
                    </a:lnTo>
                    <a:lnTo>
                      <a:pt x="0" y="0"/>
                    </a:lnTo>
                    <a:close/>
                  </a:path>
                </a:pathLst>
              </a:custGeom>
              <a:solidFill>
                <a:srgbClr val="FF0000"/>
              </a:solidFill>
              <a:ln w="9525">
                <a:noFill/>
                <a:round/>
                <a:headEnd/>
                <a:tailEnd/>
              </a:ln>
            </p:spPr>
            <p:txBody>
              <a:bodyPr/>
              <a:lstStyle/>
              <a:p>
                <a:endParaRPr lang="ja-JP" altLang="en-US"/>
              </a:p>
            </p:txBody>
          </p:sp>
          <p:sp>
            <p:nvSpPr>
              <p:cNvPr id="964" name="Freeform 2002"/>
              <p:cNvSpPr>
                <a:spLocks/>
              </p:cNvSpPr>
              <p:nvPr/>
            </p:nvSpPr>
            <p:spPr bwMode="auto">
              <a:xfrm>
                <a:off x="2979" y="3258"/>
                <a:ext cx="24" cy="12"/>
              </a:xfrm>
              <a:custGeom>
                <a:avLst/>
                <a:gdLst/>
                <a:ahLst/>
                <a:cxnLst>
                  <a:cxn ang="0">
                    <a:pos x="172" y="36"/>
                  </a:cxn>
                  <a:cxn ang="0">
                    <a:pos x="157" y="97"/>
                  </a:cxn>
                  <a:cxn ang="0">
                    <a:pos x="78" y="78"/>
                  </a:cxn>
                  <a:cxn ang="0">
                    <a:pos x="0" y="60"/>
                  </a:cxn>
                  <a:cxn ang="0">
                    <a:pos x="14" y="0"/>
                  </a:cxn>
                  <a:cxn ang="0">
                    <a:pos x="93" y="18"/>
                  </a:cxn>
                  <a:cxn ang="0">
                    <a:pos x="172" y="36"/>
                  </a:cxn>
                </a:cxnLst>
                <a:rect l="0" t="0" r="r" b="b"/>
                <a:pathLst>
                  <a:path w="172" h="97">
                    <a:moveTo>
                      <a:pt x="172" y="36"/>
                    </a:moveTo>
                    <a:lnTo>
                      <a:pt x="157" y="97"/>
                    </a:lnTo>
                    <a:lnTo>
                      <a:pt x="78" y="78"/>
                    </a:lnTo>
                    <a:lnTo>
                      <a:pt x="0" y="60"/>
                    </a:lnTo>
                    <a:lnTo>
                      <a:pt x="14" y="0"/>
                    </a:lnTo>
                    <a:lnTo>
                      <a:pt x="93" y="18"/>
                    </a:lnTo>
                    <a:lnTo>
                      <a:pt x="172" y="36"/>
                    </a:lnTo>
                    <a:close/>
                  </a:path>
                </a:pathLst>
              </a:custGeom>
              <a:solidFill>
                <a:srgbClr val="FF0000"/>
              </a:solidFill>
              <a:ln w="9525">
                <a:noFill/>
                <a:round/>
                <a:headEnd/>
                <a:tailEnd/>
              </a:ln>
            </p:spPr>
            <p:txBody>
              <a:bodyPr/>
              <a:lstStyle/>
              <a:p>
                <a:endParaRPr lang="ja-JP" altLang="en-US"/>
              </a:p>
            </p:txBody>
          </p:sp>
          <p:sp>
            <p:nvSpPr>
              <p:cNvPr id="965" name="Freeform 2003"/>
              <p:cNvSpPr>
                <a:spLocks/>
              </p:cNvSpPr>
              <p:nvPr/>
            </p:nvSpPr>
            <p:spPr bwMode="auto">
              <a:xfrm>
                <a:off x="2990" y="3268"/>
                <a:ext cx="11" cy="3"/>
              </a:xfrm>
              <a:custGeom>
                <a:avLst/>
                <a:gdLst/>
                <a:ahLst/>
                <a:cxnLst>
                  <a:cxn ang="0">
                    <a:pos x="0" y="0"/>
                  </a:cxn>
                  <a:cxn ang="0">
                    <a:pos x="79" y="19"/>
                  </a:cxn>
                  <a:cxn ang="0">
                    <a:pos x="78" y="26"/>
                  </a:cxn>
                  <a:cxn ang="0">
                    <a:pos x="0" y="0"/>
                  </a:cxn>
                </a:cxnLst>
                <a:rect l="0" t="0" r="r" b="b"/>
                <a:pathLst>
                  <a:path w="79" h="26">
                    <a:moveTo>
                      <a:pt x="0" y="0"/>
                    </a:moveTo>
                    <a:lnTo>
                      <a:pt x="79" y="19"/>
                    </a:lnTo>
                    <a:lnTo>
                      <a:pt x="78" y="26"/>
                    </a:lnTo>
                    <a:lnTo>
                      <a:pt x="0" y="0"/>
                    </a:lnTo>
                    <a:close/>
                  </a:path>
                </a:pathLst>
              </a:custGeom>
              <a:solidFill>
                <a:srgbClr val="FF0000"/>
              </a:solidFill>
              <a:ln w="9525">
                <a:noFill/>
                <a:round/>
                <a:headEnd/>
                <a:tailEnd/>
              </a:ln>
            </p:spPr>
            <p:txBody>
              <a:bodyPr/>
              <a:lstStyle/>
              <a:p>
                <a:endParaRPr lang="ja-JP" altLang="en-US"/>
              </a:p>
            </p:txBody>
          </p:sp>
          <p:sp>
            <p:nvSpPr>
              <p:cNvPr id="966" name="Freeform 2004"/>
              <p:cNvSpPr>
                <a:spLocks/>
              </p:cNvSpPr>
              <p:nvPr/>
            </p:nvSpPr>
            <p:spPr bwMode="auto">
              <a:xfrm>
                <a:off x="2976" y="3265"/>
                <a:ext cx="25" cy="13"/>
              </a:xfrm>
              <a:custGeom>
                <a:avLst/>
                <a:gdLst/>
                <a:ahLst/>
                <a:cxnLst>
                  <a:cxn ang="0">
                    <a:pos x="173" y="51"/>
                  </a:cxn>
                  <a:cxn ang="0">
                    <a:pos x="153" y="110"/>
                  </a:cxn>
                  <a:cxn ang="0">
                    <a:pos x="76" y="84"/>
                  </a:cxn>
                  <a:cxn ang="0">
                    <a:pos x="0" y="59"/>
                  </a:cxn>
                  <a:cxn ang="0">
                    <a:pos x="19" y="0"/>
                  </a:cxn>
                  <a:cxn ang="0">
                    <a:pos x="95" y="25"/>
                  </a:cxn>
                  <a:cxn ang="0">
                    <a:pos x="173" y="51"/>
                  </a:cxn>
                </a:cxnLst>
                <a:rect l="0" t="0" r="r" b="b"/>
                <a:pathLst>
                  <a:path w="173" h="110">
                    <a:moveTo>
                      <a:pt x="173" y="51"/>
                    </a:moveTo>
                    <a:lnTo>
                      <a:pt x="153" y="110"/>
                    </a:lnTo>
                    <a:lnTo>
                      <a:pt x="76" y="84"/>
                    </a:lnTo>
                    <a:lnTo>
                      <a:pt x="0" y="59"/>
                    </a:lnTo>
                    <a:lnTo>
                      <a:pt x="19" y="0"/>
                    </a:lnTo>
                    <a:lnTo>
                      <a:pt x="95" y="25"/>
                    </a:lnTo>
                    <a:lnTo>
                      <a:pt x="173" y="51"/>
                    </a:lnTo>
                    <a:close/>
                  </a:path>
                </a:pathLst>
              </a:custGeom>
              <a:solidFill>
                <a:srgbClr val="FF0000"/>
              </a:solidFill>
              <a:ln w="9525">
                <a:noFill/>
                <a:round/>
                <a:headEnd/>
                <a:tailEnd/>
              </a:ln>
            </p:spPr>
            <p:txBody>
              <a:bodyPr/>
              <a:lstStyle/>
              <a:p>
                <a:endParaRPr lang="ja-JP" altLang="en-US"/>
              </a:p>
            </p:txBody>
          </p:sp>
          <p:sp>
            <p:nvSpPr>
              <p:cNvPr id="967" name="Freeform 2005"/>
              <p:cNvSpPr>
                <a:spLocks/>
              </p:cNvSpPr>
              <p:nvPr/>
            </p:nvSpPr>
            <p:spPr bwMode="auto">
              <a:xfrm>
                <a:off x="2987" y="3275"/>
                <a:ext cx="11" cy="4"/>
              </a:xfrm>
              <a:custGeom>
                <a:avLst/>
                <a:gdLst/>
                <a:ahLst/>
                <a:cxnLst>
                  <a:cxn ang="0">
                    <a:pos x="0" y="0"/>
                  </a:cxn>
                  <a:cxn ang="0">
                    <a:pos x="77" y="26"/>
                  </a:cxn>
                  <a:cxn ang="0">
                    <a:pos x="74" y="32"/>
                  </a:cxn>
                  <a:cxn ang="0">
                    <a:pos x="0" y="0"/>
                  </a:cxn>
                </a:cxnLst>
                <a:rect l="0" t="0" r="r" b="b"/>
                <a:pathLst>
                  <a:path w="77" h="32">
                    <a:moveTo>
                      <a:pt x="0" y="0"/>
                    </a:moveTo>
                    <a:lnTo>
                      <a:pt x="77" y="26"/>
                    </a:lnTo>
                    <a:lnTo>
                      <a:pt x="74" y="32"/>
                    </a:lnTo>
                    <a:lnTo>
                      <a:pt x="0" y="0"/>
                    </a:lnTo>
                    <a:close/>
                  </a:path>
                </a:pathLst>
              </a:custGeom>
              <a:solidFill>
                <a:srgbClr val="FF0000"/>
              </a:solidFill>
              <a:ln w="9525">
                <a:noFill/>
                <a:round/>
                <a:headEnd/>
                <a:tailEnd/>
              </a:ln>
            </p:spPr>
            <p:txBody>
              <a:bodyPr/>
              <a:lstStyle/>
              <a:p>
                <a:endParaRPr lang="ja-JP" altLang="en-US"/>
              </a:p>
            </p:txBody>
          </p:sp>
          <p:sp>
            <p:nvSpPr>
              <p:cNvPr id="968" name="Freeform 2006"/>
              <p:cNvSpPr>
                <a:spLocks/>
              </p:cNvSpPr>
              <p:nvPr/>
            </p:nvSpPr>
            <p:spPr bwMode="auto">
              <a:xfrm>
                <a:off x="2973" y="3271"/>
                <a:ext cx="25" cy="15"/>
              </a:xfrm>
              <a:custGeom>
                <a:avLst/>
                <a:gdLst/>
                <a:ahLst/>
                <a:cxnLst>
                  <a:cxn ang="0">
                    <a:pos x="173" y="64"/>
                  </a:cxn>
                  <a:cxn ang="0">
                    <a:pos x="149" y="120"/>
                  </a:cxn>
                  <a:cxn ang="0">
                    <a:pos x="75" y="87"/>
                  </a:cxn>
                  <a:cxn ang="0">
                    <a:pos x="0" y="54"/>
                  </a:cxn>
                  <a:cxn ang="0">
                    <a:pos x="25" y="0"/>
                  </a:cxn>
                  <a:cxn ang="0">
                    <a:pos x="99" y="32"/>
                  </a:cxn>
                  <a:cxn ang="0">
                    <a:pos x="173" y="64"/>
                  </a:cxn>
                </a:cxnLst>
                <a:rect l="0" t="0" r="r" b="b"/>
                <a:pathLst>
                  <a:path w="173" h="120">
                    <a:moveTo>
                      <a:pt x="173" y="64"/>
                    </a:moveTo>
                    <a:lnTo>
                      <a:pt x="149" y="120"/>
                    </a:lnTo>
                    <a:lnTo>
                      <a:pt x="75" y="87"/>
                    </a:lnTo>
                    <a:lnTo>
                      <a:pt x="0" y="54"/>
                    </a:lnTo>
                    <a:lnTo>
                      <a:pt x="25" y="0"/>
                    </a:lnTo>
                    <a:lnTo>
                      <a:pt x="99" y="32"/>
                    </a:lnTo>
                    <a:lnTo>
                      <a:pt x="173" y="64"/>
                    </a:lnTo>
                    <a:close/>
                  </a:path>
                </a:pathLst>
              </a:custGeom>
              <a:solidFill>
                <a:srgbClr val="FF0000"/>
              </a:solidFill>
              <a:ln w="9525">
                <a:noFill/>
                <a:round/>
                <a:headEnd/>
                <a:tailEnd/>
              </a:ln>
            </p:spPr>
            <p:txBody>
              <a:bodyPr/>
              <a:lstStyle/>
              <a:p>
                <a:endParaRPr lang="ja-JP" altLang="en-US"/>
              </a:p>
            </p:txBody>
          </p:sp>
          <p:sp>
            <p:nvSpPr>
              <p:cNvPr id="969" name="Freeform 2007"/>
              <p:cNvSpPr>
                <a:spLocks/>
              </p:cNvSpPr>
              <p:nvPr/>
            </p:nvSpPr>
            <p:spPr bwMode="auto">
              <a:xfrm>
                <a:off x="2984" y="3282"/>
                <a:ext cx="10" cy="5"/>
              </a:xfrm>
              <a:custGeom>
                <a:avLst/>
                <a:gdLst/>
                <a:ahLst/>
                <a:cxnLst>
                  <a:cxn ang="0">
                    <a:pos x="0" y="0"/>
                  </a:cxn>
                  <a:cxn ang="0">
                    <a:pos x="74" y="33"/>
                  </a:cxn>
                  <a:cxn ang="0">
                    <a:pos x="71" y="39"/>
                  </a:cxn>
                  <a:cxn ang="0">
                    <a:pos x="0" y="0"/>
                  </a:cxn>
                </a:cxnLst>
                <a:rect l="0" t="0" r="r" b="b"/>
                <a:pathLst>
                  <a:path w="74" h="39">
                    <a:moveTo>
                      <a:pt x="0" y="0"/>
                    </a:moveTo>
                    <a:lnTo>
                      <a:pt x="74" y="33"/>
                    </a:lnTo>
                    <a:lnTo>
                      <a:pt x="71" y="39"/>
                    </a:lnTo>
                    <a:lnTo>
                      <a:pt x="0" y="0"/>
                    </a:lnTo>
                    <a:close/>
                  </a:path>
                </a:pathLst>
              </a:custGeom>
              <a:solidFill>
                <a:srgbClr val="FF0000"/>
              </a:solidFill>
              <a:ln w="9525">
                <a:noFill/>
                <a:round/>
                <a:headEnd/>
                <a:tailEnd/>
              </a:ln>
            </p:spPr>
            <p:txBody>
              <a:bodyPr/>
              <a:lstStyle/>
              <a:p>
                <a:endParaRPr lang="ja-JP" altLang="en-US"/>
              </a:p>
            </p:txBody>
          </p:sp>
          <p:sp>
            <p:nvSpPr>
              <p:cNvPr id="970" name="Freeform 2008"/>
              <p:cNvSpPr>
                <a:spLocks/>
              </p:cNvSpPr>
              <p:nvPr/>
            </p:nvSpPr>
            <p:spPr bwMode="auto">
              <a:xfrm>
                <a:off x="2969" y="3277"/>
                <a:ext cx="25" cy="16"/>
              </a:xfrm>
              <a:custGeom>
                <a:avLst/>
                <a:gdLst/>
                <a:ahLst/>
                <a:cxnLst>
                  <a:cxn ang="0">
                    <a:pos x="171" y="78"/>
                  </a:cxn>
                  <a:cxn ang="0">
                    <a:pos x="141" y="130"/>
                  </a:cxn>
                  <a:cxn ang="0">
                    <a:pos x="71" y="91"/>
                  </a:cxn>
                  <a:cxn ang="0">
                    <a:pos x="0" y="53"/>
                  </a:cxn>
                  <a:cxn ang="0">
                    <a:pos x="29" y="0"/>
                  </a:cxn>
                  <a:cxn ang="0">
                    <a:pos x="100" y="39"/>
                  </a:cxn>
                  <a:cxn ang="0">
                    <a:pos x="171" y="78"/>
                  </a:cxn>
                </a:cxnLst>
                <a:rect l="0" t="0" r="r" b="b"/>
                <a:pathLst>
                  <a:path w="171" h="130">
                    <a:moveTo>
                      <a:pt x="171" y="78"/>
                    </a:moveTo>
                    <a:lnTo>
                      <a:pt x="141" y="130"/>
                    </a:lnTo>
                    <a:lnTo>
                      <a:pt x="71" y="91"/>
                    </a:lnTo>
                    <a:lnTo>
                      <a:pt x="0" y="53"/>
                    </a:lnTo>
                    <a:lnTo>
                      <a:pt x="29" y="0"/>
                    </a:lnTo>
                    <a:lnTo>
                      <a:pt x="100" y="39"/>
                    </a:lnTo>
                    <a:lnTo>
                      <a:pt x="171" y="78"/>
                    </a:lnTo>
                    <a:close/>
                  </a:path>
                </a:pathLst>
              </a:custGeom>
              <a:solidFill>
                <a:srgbClr val="FF0000"/>
              </a:solidFill>
              <a:ln w="9525">
                <a:noFill/>
                <a:round/>
                <a:headEnd/>
                <a:tailEnd/>
              </a:ln>
            </p:spPr>
            <p:txBody>
              <a:bodyPr/>
              <a:lstStyle/>
              <a:p>
                <a:endParaRPr lang="ja-JP" altLang="en-US"/>
              </a:p>
            </p:txBody>
          </p:sp>
          <p:sp>
            <p:nvSpPr>
              <p:cNvPr id="971" name="Freeform 2009"/>
              <p:cNvSpPr>
                <a:spLocks/>
              </p:cNvSpPr>
              <p:nvPr/>
            </p:nvSpPr>
            <p:spPr bwMode="auto">
              <a:xfrm>
                <a:off x="2980" y="3289"/>
                <a:ext cx="10" cy="5"/>
              </a:xfrm>
              <a:custGeom>
                <a:avLst/>
                <a:gdLst/>
                <a:ahLst/>
                <a:cxnLst>
                  <a:cxn ang="0">
                    <a:pos x="0" y="0"/>
                  </a:cxn>
                  <a:cxn ang="0">
                    <a:pos x="70" y="39"/>
                  </a:cxn>
                  <a:cxn ang="0">
                    <a:pos x="66" y="45"/>
                  </a:cxn>
                  <a:cxn ang="0">
                    <a:pos x="0" y="0"/>
                  </a:cxn>
                </a:cxnLst>
                <a:rect l="0" t="0" r="r" b="b"/>
                <a:pathLst>
                  <a:path w="70" h="45">
                    <a:moveTo>
                      <a:pt x="0" y="0"/>
                    </a:moveTo>
                    <a:lnTo>
                      <a:pt x="70" y="39"/>
                    </a:lnTo>
                    <a:lnTo>
                      <a:pt x="66" y="45"/>
                    </a:lnTo>
                    <a:lnTo>
                      <a:pt x="0" y="0"/>
                    </a:lnTo>
                    <a:close/>
                  </a:path>
                </a:pathLst>
              </a:custGeom>
              <a:solidFill>
                <a:srgbClr val="FF0000"/>
              </a:solidFill>
              <a:ln w="9525">
                <a:noFill/>
                <a:round/>
                <a:headEnd/>
                <a:tailEnd/>
              </a:ln>
            </p:spPr>
            <p:txBody>
              <a:bodyPr/>
              <a:lstStyle/>
              <a:p>
                <a:endParaRPr lang="ja-JP" altLang="en-US"/>
              </a:p>
            </p:txBody>
          </p:sp>
          <p:sp>
            <p:nvSpPr>
              <p:cNvPr id="972" name="Freeform 2010"/>
              <p:cNvSpPr>
                <a:spLocks/>
              </p:cNvSpPr>
              <p:nvPr/>
            </p:nvSpPr>
            <p:spPr bwMode="auto">
              <a:xfrm>
                <a:off x="2965" y="3283"/>
                <a:ext cx="24" cy="17"/>
              </a:xfrm>
              <a:custGeom>
                <a:avLst/>
                <a:gdLst/>
                <a:ahLst/>
                <a:cxnLst>
                  <a:cxn ang="0">
                    <a:pos x="167" y="89"/>
                  </a:cxn>
                  <a:cxn ang="0">
                    <a:pos x="134" y="138"/>
                  </a:cxn>
                  <a:cxn ang="0">
                    <a:pos x="67" y="93"/>
                  </a:cxn>
                  <a:cxn ang="0">
                    <a:pos x="0" y="48"/>
                  </a:cxn>
                  <a:cxn ang="0">
                    <a:pos x="34" y="0"/>
                  </a:cxn>
                  <a:cxn ang="0">
                    <a:pos x="101" y="44"/>
                  </a:cxn>
                  <a:cxn ang="0">
                    <a:pos x="167" y="89"/>
                  </a:cxn>
                </a:cxnLst>
                <a:rect l="0" t="0" r="r" b="b"/>
                <a:pathLst>
                  <a:path w="167" h="138">
                    <a:moveTo>
                      <a:pt x="167" y="89"/>
                    </a:moveTo>
                    <a:lnTo>
                      <a:pt x="134" y="138"/>
                    </a:lnTo>
                    <a:lnTo>
                      <a:pt x="67" y="93"/>
                    </a:lnTo>
                    <a:lnTo>
                      <a:pt x="0" y="48"/>
                    </a:lnTo>
                    <a:lnTo>
                      <a:pt x="34" y="0"/>
                    </a:lnTo>
                    <a:lnTo>
                      <a:pt x="101" y="44"/>
                    </a:lnTo>
                    <a:lnTo>
                      <a:pt x="167" y="89"/>
                    </a:lnTo>
                    <a:close/>
                  </a:path>
                </a:pathLst>
              </a:custGeom>
              <a:solidFill>
                <a:srgbClr val="FF0000"/>
              </a:solidFill>
              <a:ln w="9525">
                <a:noFill/>
                <a:round/>
                <a:headEnd/>
                <a:tailEnd/>
              </a:ln>
            </p:spPr>
            <p:txBody>
              <a:bodyPr/>
              <a:lstStyle/>
              <a:p>
                <a:endParaRPr lang="ja-JP" altLang="en-US"/>
              </a:p>
            </p:txBody>
          </p:sp>
          <p:sp>
            <p:nvSpPr>
              <p:cNvPr id="973" name="Freeform 2011"/>
              <p:cNvSpPr>
                <a:spLocks/>
              </p:cNvSpPr>
              <p:nvPr/>
            </p:nvSpPr>
            <p:spPr bwMode="auto">
              <a:xfrm>
                <a:off x="2975" y="3295"/>
                <a:ext cx="9" cy="6"/>
              </a:xfrm>
              <a:custGeom>
                <a:avLst/>
                <a:gdLst/>
                <a:ahLst/>
                <a:cxnLst>
                  <a:cxn ang="0">
                    <a:pos x="0" y="0"/>
                  </a:cxn>
                  <a:cxn ang="0">
                    <a:pos x="67" y="45"/>
                  </a:cxn>
                  <a:cxn ang="0">
                    <a:pos x="63" y="51"/>
                  </a:cxn>
                  <a:cxn ang="0">
                    <a:pos x="0" y="0"/>
                  </a:cxn>
                </a:cxnLst>
                <a:rect l="0" t="0" r="r" b="b"/>
                <a:pathLst>
                  <a:path w="67" h="51">
                    <a:moveTo>
                      <a:pt x="0" y="0"/>
                    </a:moveTo>
                    <a:lnTo>
                      <a:pt x="67" y="45"/>
                    </a:lnTo>
                    <a:lnTo>
                      <a:pt x="63" y="51"/>
                    </a:lnTo>
                    <a:lnTo>
                      <a:pt x="0" y="0"/>
                    </a:lnTo>
                    <a:close/>
                  </a:path>
                </a:pathLst>
              </a:custGeom>
              <a:solidFill>
                <a:srgbClr val="FF0000"/>
              </a:solidFill>
              <a:ln w="9525">
                <a:noFill/>
                <a:round/>
                <a:headEnd/>
                <a:tailEnd/>
              </a:ln>
            </p:spPr>
            <p:txBody>
              <a:bodyPr/>
              <a:lstStyle/>
              <a:p>
                <a:endParaRPr lang="ja-JP" altLang="en-US"/>
              </a:p>
            </p:txBody>
          </p:sp>
          <p:sp>
            <p:nvSpPr>
              <p:cNvPr id="974" name="Freeform 2012"/>
              <p:cNvSpPr>
                <a:spLocks/>
              </p:cNvSpPr>
              <p:nvPr/>
            </p:nvSpPr>
            <p:spPr bwMode="auto">
              <a:xfrm>
                <a:off x="2960" y="3288"/>
                <a:ext cx="24" cy="19"/>
              </a:xfrm>
              <a:custGeom>
                <a:avLst/>
                <a:gdLst/>
                <a:ahLst/>
                <a:cxnLst>
                  <a:cxn ang="0">
                    <a:pos x="163" y="102"/>
                  </a:cxn>
                  <a:cxn ang="0">
                    <a:pos x="124" y="147"/>
                  </a:cxn>
                  <a:cxn ang="0">
                    <a:pos x="63" y="96"/>
                  </a:cxn>
                  <a:cxn ang="0">
                    <a:pos x="0" y="45"/>
                  </a:cxn>
                  <a:cxn ang="0">
                    <a:pos x="38" y="0"/>
                  </a:cxn>
                  <a:cxn ang="0">
                    <a:pos x="100" y="51"/>
                  </a:cxn>
                  <a:cxn ang="0">
                    <a:pos x="163" y="102"/>
                  </a:cxn>
                </a:cxnLst>
                <a:rect l="0" t="0" r="r" b="b"/>
                <a:pathLst>
                  <a:path w="163" h="147">
                    <a:moveTo>
                      <a:pt x="163" y="102"/>
                    </a:moveTo>
                    <a:lnTo>
                      <a:pt x="124" y="147"/>
                    </a:lnTo>
                    <a:lnTo>
                      <a:pt x="63" y="96"/>
                    </a:lnTo>
                    <a:lnTo>
                      <a:pt x="0" y="45"/>
                    </a:lnTo>
                    <a:lnTo>
                      <a:pt x="38" y="0"/>
                    </a:lnTo>
                    <a:lnTo>
                      <a:pt x="100" y="51"/>
                    </a:lnTo>
                    <a:lnTo>
                      <a:pt x="163" y="102"/>
                    </a:lnTo>
                    <a:close/>
                  </a:path>
                </a:pathLst>
              </a:custGeom>
              <a:solidFill>
                <a:srgbClr val="FF0000"/>
              </a:solidFill>
              <a:ln w="9525">
                <a:noFill/>
                <a:round/>
                <a:headEnd/>
                <a:tailEnd/>
              </a:ln>
            </p:spPr>
            <p:txBody>
              <a:bodyPr/>
              <a:lstStyle/>
              <a:p>
                <a:endParaRPr lang="ja-JP" altLang="en-US"/>
              </a:p>
            </p:txBody>
          </p:sp>
          <p:sp>
            <p:nvSpPr>
              <p:cNvPr id="975" name="Freeform 2013"/>
              <p:cNvSpPr>
                <a:spLocks/>
              </p:cNvSpPr>
              <p:nvPr/>
            </p:nvSpPr>
            <p:spPr bwMode="auto">
              <a:xfrm>
                <a:off x="2969" y="3300"/>
                <a:ext cx="9" cy="7"/>
              </a:xfrm>
              <a:custGeom>
                <a:avLst/>
                <a:gdLst/>
                <a:ahLst/>
                <a:cxnLst>
                  <a:cxn ang="0">
                    <a:pos x="0" y="0"/>
                  </a:cxn>
                  <a:cxn ang="0">
                    <a:pos x="61" y="51"/>
                  </a:cxn>
                  <a:cxn ang="0">
                    <a:pos x="57" y="57"/>
                  </a:cxn>
                  <a:cxn ang="0">
                    <a:pos x="0" y="0"/>
                  </a:cxn>
                </a:cxnLst>
                <a:rect l="0" t="0" r="r" b="b"/>
                <a:pathLst>
                  <a:path w="61" h="57">
                    <a:moveTo>
                      <a:pt x="0" y="0"/>
                    </a:moveTo>
                    <a:lnTo>
                      <a:pt x="61" y="51"/>
                    </a:lnTo>
                    <a:lnTo>
                      <a:pt x="57" y="57"/>
                    </a:lnTo>
                    <a:lnTo>
                      <a:pt x="0" y="0"/>
                    </a:lnTo>
                    <a:close/>
                  </a:path>
                </a:pathLst>
              </a:custGeom>
              <a:solidFill>
                <a:srgbClr val="FF0000"/>
              </a:solidFill>
              <a:ln w="9525">
                <a:noFill/>
                <a:round/>
                <a:headEnd/>
                <a:tailEnd/>
              </a:ln>
            </p:spPr>
            <p:txBody>
              <a:bodyPr/>
              <a:lstStyle/>
              <a:p>
                <a:endParaRPr lang="ja-JP" altLang="en-US"/>
              </a:p>
            </p:txBody>
          </p:sp>
          <p:sp>
            <p:nvSpPr>
              <p:cNvPr id="976" name="Freeform 2014"/>
              <p:cNvSpPr>
                <a:spLocks/>
              </p:cNvSpPr>
              <p:nvPr/>
            </p:nvSpPr>
            <p:spPr bwMode="auto">
              <a:xfrm>
                <a:off x="2955" y="3293"/>
                <a:ext cx="23" cy="20"/>
              </a:xfrm>
              <a:custGeom>
                <a:avLst/>
                <a:gdLst/>
                <a:ahLst/>
                <a:cxnLst>
                  <a:cxn ang="0">
                    <a:pos x="156" y="114"/>
                  </a:cxn>
                  <a:cxn ang="0">
                    <a:pos x="115" y="155"/>
                  </a:cxn>
                  <a:cxn ang="0">
                    <a:pos x="57" y="98"/>
                  </a:cxn>
                  <a:cxn ang="0">
                    <a:pos x="0" y="41"/>
                  </a:cxn>
                  <a:cxn ang="0">
                    <a:pos x="41" y="0"/>
                  </a:cxn>
                  <a:cxn ang="0">
                    <a:pos x="99" y="57"/>
                  </a:cxn>
                  <a:cxn ang="0">
                    <a:pos x="156" y="114"/>
                  </a:cxn>
                </a:cxnLst>
                <a:rect l="0" t="0" r="r" b="b"/>
                <a:pathLst>
                  <a:path w="156" h="155">
                    <a:moveTo>
                      <a:pt x="156" y="114"/>
                    </a:moveTo>
                    <a:lnTo>
                      <a:pt x="115" y="155"/>
                    </a:lnTo>
                    <a:lnTo>
                      <a:pt x="57" y="98"/>
                    </a:lnTo>
                    <a:lnTo>
                      <a:pt x="0" y="41"/>
                    </a:lnTo>
                    <a:lnTo>
                      <a:pt x="41" y="0"/>
                    </a:lnTo>
                    <a:lnTo>
                      <a:pt x="99" y="57"/>
                    </a:lnTo>
                    <a:lnTo>
                      <a:pt x="156" y="114"/>
                    </a:lnTo>
                    <a:close/>
                  </a:path>
                </a:pathLst>
              </a:custGeom>
              <a:solidFill>
                <a:srgbClr val="FF0000"/>
              </a:solidFill>
              <a:ln w="9525">
                <a:noFill/>
                <a:round/>
                <a:headEnd/>
                <a:tailEnd/>
              </a:ln>
            </p:spPr>
            <p:txBody>
              <a:bodyPr/>
              <a:lstStyle/>
              <a:p>
                <a:endParaRPr lang="ja-JP" altLang="en-US"/>
              </a:p>
            </p:txBody>
          </p:sp>
          <p:sp>
            <p:nvSpPr>
              <p:cNvPr id="977" name="Freeform 2015"/>
              <p:cNvSpPr>
                <a:spLocks/>
              </p:cNvSpPr>
              <p:nvPr/>
            </p:nvSpPr>
            <p:spPr bwMode="auto">
              <a:xfrm>
                <a:off x="2963" y="3305"/>
                <a:ext cx="9" cy="8"/>
              </a:xfrm>
              <a:custGeom>
                <a:avLst/>
                <a:gdLst/>
                <a:ahLst/>
                <a:cxnLst>
                  <a:cxn ang="0">
                    <a:pos x="0" y="0"/>
                  </a:cxn>
                  <a:cxn ang="0">
                    <a:pos x="58" y="57"/>
                  </a:cxn>
                  <a:cxn ang="0">
                    <a:pos x="51" y="62"/>
                  </a:cxn>
                  <a:cxn ang="0">
                    <a:pos x="0" y="0"/>
                  </a:cxn>
                </a:cxnLst>
                <a:rect l="0" t="0" r="r" b="b"/>
                <a:pathLst>
                  <a:path w="58" h="62">
                    <a:moveTo>
                      <a:pt x="0" y="0"/>
                    </a:moveTo>
                    <a:lnTo>
                      <a:pt x="58" y="57"/>
                    </a:lnTo>
                    <a:lnTo>
                      <a:pt x="51" y="62"/>
                    </a:lnTo>
                    <a:lnTo>
                      <a:pt x="0" y="0"/>
                    </a:lnTo>
                    <a:close/>
                  </a:path>
                </a:pathLst>
              </a:custGeom>
              <a:solidFill>
                <a:srgbClr val="FF0000"/>
              </a:solidFill>
              <a:ln w="9525">
                <a:noFill/>
                <a:round/>
                <a:headEnd/>
                <a:tailEnd/>
              </a:ln>
            </p:spPr>
            <p:txBody>
              <a:bodyPr/>
              <a:lstStyle/>
              <a:p>
                <a:endParaRPr lang="ja-JP" altLang="en-US"/>
              </a:p>
            </p:txBody>
          </p:sp>
        </p:grpSp>
        <p:sp>
          <p:nvSpPr>
            <p:cNvPr id="215" name="Freeform 2017"/>
            <p:cNvSpPr>
              <a:spLocks/>
            </p:cNvSpPr>
            <p:nvPr/>
          </p:nvSpPr>
          <p:spPr bwMode="auto">
            <a:xfrm>
              <a:off x="2950" y="3378"/>
              <a:ext cx="21" cy="20"/>
            </a:xfrm>
            <a:custGeom>
              <a:avLst/>
              <a:gdLst/>
              <a:ahLst/>
              <a:cxnLst>
                <a:cxn ang="0">
                  <a:pos x="146" y="124"/>
                </a:cxn>
                <a:cxn ang="0">
                  <a:pos x="102" y="160"/>
                </a:cxn>
                <a:cxn ang="0">
                  <a:pos x="51" y="99"/>
                </a:cxn>
                <a:cxn ang="0">
                  <a:pos x="0" y="37"/>
                </a:cxn>
                <a:cxn ang="0">
                  <a:pos x="44" y="0"/>
                </a:cxn>
                <a:cxn ang="0">
                  <a:pos x="95" y="62"/>
                </a:cxn>
                <a:cxn ang="0">
                  <a:pos x="146" y="124"/>
                </a:cxn>
              </a:cxnLst>
              <a:rect l="0" t="0" r="r" b="b"/>
              <a:pathLst>
                <a:path w="146" h="160">
                  <a:moveTo>
                    <a:pt x="146" y="124"/>
                  </a:moveTo>
                  <a:lnTo>
                    <a:pt x="102" y="160"/>
                  </a:lnTo>
                  <a:lnTo>
                    <a:pt x="51" y="99"/>
                  </a:lnTo>
                  <a:lnTo>
                    <a:pt x="0" y="37"/>
                  </a:lnTo>
                  <a:lnTo>
                    <a:pt x="44" y="0"/>
                  </a:lnTo>
                  <a:lnTo>
                    <a:pt x="95" y="62"/>
                  </a:lnTo>
                  <a:lnTo>
                    <a:pt x="146" y="124"/>
                  </a:lnTo>
                  <a:close/>
                </a:path>
              </a:pathLst>
            </a:custGeom>
            <a:solidFill>
              <a:srgbClr val="FF0000"/>
            </a:solidFill>
            <a:ln w="9525">
              <a:noFill/>
              <a:round/>
              <a:headEnd/>
              <a:tailEnd/>
            </a:ln>
          </p:spPr>
          <p:txBody>
            <a:bodyPr/>
            <a:lstStyle/>
            <a:p>
              <a:endParaRPr lang="ja-JP" altLang="en-US"/>
            </a:p>
          </p:txBody>
        </p:sp>
        <p:sp>
          <p:nvSpPr>
            <p:cNvPr id="216" name="Freeform 2018"/>
            <p:cNvSpPr>
              <a:spLocks/>
            </p:cNvSpPr>
            <p:nvPr/>
          </p:nvSpPr>
          <p:spPr bwMode="auto">
            <a:xfrm>
              <a:off x="2957" y="3390"/>
              <a:ext cx="7" cy="8"/>
            </a:xfrm>
            <a:custGeom>
              <a:avLst/>
              <a:gdLst/>
              <a:ahLst/>
              <a:cxnLst>
                <a:cxn ang="0">
                  <a:pos x="0" y="0"/>
                </a:cxn>
                <a:cxn ang="0">
                  <a:pos x="51" y="61"/>
                </a:cxn>
                <a:cxn ang="0">
                  <a:pos x="44" y="66"/>
                </a:cxn>
                <a:cxn ang="0">
                  <a:pos x="0" y="0"/>
                </a:cxn>
              </a:cxnLst>
              <a:rect l="0" t="0" r="r" b="b"/>
              <a:pathLst>
                <a:path w="51" h="66">
                  <a:moveTo>
                    <a:pt x="0" y="0"/>
                  </a:moveTo>
                  <a:lnTo>
                    <a:pt x="51" y="61"/>
                  </a:lnTo>
                  <a:lnTo>
                    <a:pt x="44" y="66"/>
                  </a:lnTo>
                  <a:lnTo>
                    <a:pt x="0" y="0"/>
                  </a:lnTo>
                  <a:close/>
                </a:path>
              </a:pathLst>
            </a:custGeom>
            <a:solidFill>
              <a:srgbClr val="FF0000"/>
            </a:solidFill>
            <a:ln w="9525">
              <a:noFill/>
              <a:round/>
              <a:headEnd/>
              <a:tailEnd/>
            </a:ln>
          </p:spPr>
          <p:txBody>
            <a:bodyPr/>
            <a:lstStyle/>
            <a:p>
              <a:endParaRPr lang="ja-JP" altLang="en-US"/>
            </a:p>
          </p:txBody>
        </p:sp>
        <p:sp>
          <p:nvSpPr>
            <p:cNvPr id="217" name="Freeform 2019"/>
            <p:cNvSpPr>
              <a:spLocks/>
            </p:cNvSpPr>
            <p:nvPr/>
          </p:nvSpPr>
          <p:spPr bwMode="auto">
            <a:xfrm>
              <a:off x="2944" y="3382"/>
              <a:ext cx="19" cy="20"/>
            </a:xfrm>
            <a:custGeom>
              <a:avLst/>
              <a:gdLst/>
              <a:ahLst/>
              <a:cxnLst>
                <a:cxn ang="0">
                  <a:pos x="137" y="134"/>
                </a:cxn>
                <a:cxn ang="0">
                  <a:pos x="90" y="166"/>
                </a:cxn>
                <a:cxn ang="0">
                  <a:pos x="45" y="99"/>
                </a:cxn>
                <a:cxn ang="0">
                  <a:pos x="0" y="32"/>
                </a:cxn>
                <a:cxn ang="0">
                  <a:pos x="48" y="0"/>
                </a:cxn>
                <a:cxn ang="0">
                  <a:pos x="93" y="68"/>
                </a:cxn>
                <a:cxn ang="0">
                  <a:pos x="137" y="134"/>
                </a:cxn>
              </a:cxnLst>
              <a:rect l="0" t="0" r="r" b="b"/>
              <a:pathLst>
                <a:path w="137" h="166">
                  <a:moveTo>
                    <a:pt x="137" y="134"/>
                  </a:moveTo>
                  <a:lnTo>
                    <a:pt x="90" y="166"/>
                  </a:lnTo>
                  <a:lnTo>
                    <a:pt x="45" y="99"/>
                  </a:lnTo>
                  <a:lnTo>
                    <a:pt x="0" y="32"/>
                  </a:lnTo>
                  <a:lnTo>
                    <a:pt x="48" y="0"/>
                  </a:lnTo>
                  <a:lnTo>
                    <a:pt x="93" y="68"/>
                  </a:lnTo>
                  <a:lnTo>
                    <a:pt x="137" y="134"/>
                  </a:lnTo>
                  <a:close/>
                </a:path>
              </a:pathLst>
            </a:custGeom>
            <a:solidFill>
              <a:srgbClr val="FF0000"/>
            </a:solidFill>
            <a:ln w="9525">
              <a:noFill/>
              <a:round/>
              <a:headEnd/>
              <a:tailEnd/>
            </a:ln>
          </p:spPr>
          <p:txBody>
            <a:bodyPr/>
            <a:lstStyle/>
            <a:p>
              <a:endParaRPr lang="ja-JP" altLang="en-US"/>
            </a:p>
          </p:txBody>
        </p:sp>
        <p:sp>
          <p:nvSpPr>
            <p:cNvPr id="218" name="Freeform 2020"/>
            <p:cNvSpPr>
              <a:spLocks/>
            </p:cNvSpPr>
            <p:nvPr/>
          </p:nvSpPr>
          <p:spPr bwMode="auto">
            <a:xfrm>
              <a:off x="2950" y="3394"/>
              <a:ext cx="7" cy="9"/>
            </a:xfrm>
            <a:custGeom>
              <a:avLst/>
              <a:gdLst/>
              <a:ahLst/>
              <a:cxnLst>
                <a:cxn ang="0">
                  <a:pos x="0" y="0"/>
                </a:cxn>
                <a:cxn ang="0">
                  <a:pos x="45" y="67"/>
                </a:cxn>
                <a:cxn ang="0">
                  <a:pos x="38" y="71"/>
                </a:cxn>
                <a:cxn ang="0">
                  <a:pos x="0" y="0"/>
                </a:cxn>
              </a:cxnLst>
              <a:rect l="0" t="0" r="r" b="b"/>
              <a:pathLst>
                <a:path w="45" h="71">
                  <a:moveTo>
                    <a:pt x="0" y="0"/>
                  </a:moveTo>
                  <a:lnTo>
                    <a:pt x="45" y="67"/>
                  </a:lnTo>
                  <a:lnTo>
                    <a:pt x="38" y="71"/>
                  </a:lnTo>
                  <a:lnTo>
                    <a:pt x="0" y="0"/>
                  </a:lnTo>
                  <a:close/>
                </a:path>
              </a:pathLst>
            </a:custGeom>
            <a:solidFill>
              <a:srgbClr val="FF0000"/>
            </a:solidFill>
            <a:ln w="9525">
              <a:noFill/>
              <a:round/>
              <a:headEnd/>
              <a:tailEnd/>
            </a:ln>
          </p:spPr>
          <p:txBody>
            <a:bodyPr/>
            <a:lstStyle/>
            <a:p>
              <a:endParaRPr lang="ja-JP" altLang="en-US"/>
            </a:p>
          </p:txBody>
        </p:sp>
        <p:sp>
          <p:nvSpPr>
            <p:cNvPr id="219" name="Freeform 2021"/>
            <p:cNvSpPr>
              <a:spLocks/>
            </p:cNvSpPr>
            <p:nvPr/>
          </p:nvSpPr>
          <p:spPr bwMode="auto">
            <a:xfrm>
              <a:off x="2938" y="3385"/>
              <a:ext cx="18" cy="21"/>
            </a:xfrm>
            <a:custGeom>
              <a:avLst/>
              <a:gdLst/>
              <a:ahLst/>
              <a:cxnLst>
                <a:cxn ang="0">
                  <a:pos x="126" y="142"/>
                </a:cxn>
                <a:cxn ang="0">
                  <a:pos x="75" y="169"/>
                </a:cxn>
                <a:cxn ang="0">
                  <a:pos x="37" y="98"/>
                </a:cxn>
                <a:cxn ang="0">
                  <a:pos x="0" y="27"/>
                </a:cxn>
                <a:cxn ang="0">
                  <a:pos x="50" y="0"/>
                </a:cxn>
                <a:cxn ang="0">
                  <a:pos x="88" y="71"/>
                </a:cxn>
                <a:cxn ang="0">
                  <a:pos x="126" y="142"/>
                </a:cxn>
              </a:cxnLst>
              <a:rect l="0" t="0" r="r" b="b"/>
              <a:pathLst>
                <a:path w="126" h="169">
                  <a:moveTo>
                    <a:pt x="126" y="142"/>
                  </a:moveTo>
                  <a:lnTo>
                    <a:pt x="75" y="169"/>
                  </a:lnTo>
                  <a:lnTo>
                    <a:pt x="37" y="98"/>
                  </a:lnTo>
                  <a:lnTo>
                    <a:pt x="0" y="27"/>
                  </a:lnTo>
                  <a:lnTo>
                    <a:pt x="50" y="0"/>
                  </a:lnTo>
                  <a:lnTo>
                    <a:pt x="88" y="71"/>
                  </a:lnTo>
                  <a:lnTo>
                    <a:pt x="126" y="142"/>
                  </a:lnTo>
                  <a:close/>
                </a:path>
              </a:pathLst>
            </a:custGeom>
            <a:solidFill>
              <a:srgbClr val="FF0000"/>
            </a:solidFill>
            <a:ln w="9525">
              <a:noFill/>
              <a:round/>
              <a:headEnd/>
              <a:tailEnd/>
            </a:ln>
          </p:spPr>
          <p:txBody>
            <a:bodyPr/>
            <a:lstStyle/>
            <a:p>
              <a:endParaRPr lang="ja-JP" altLang="en-US"/>
            </a:p>
          </p:txBody>
        </p:sp>
        <p:sp>
          <p:nvSpPr>
            <p:cNvPr id="220" name="Freeform 2022"/>
            <p:cNvSpPr>
              <a:spLocks/>
            </p:cNvSpPr>
            <p:nvPr/>
          </p:nvSpPr>
          <p:spPr bwMode="auto">
            <a:xfrm>
              <a:off x="2943" y="3397"/>
              <a:ext cx="5" cy="10"/>
            </a:xfrm>
            <a:custGeom>
              <a:avLst/>
              <a:gdLst/>
              <a:ahLst/>
              <a:cxnLst>
                <a:cxn ang="0">
                  <a:pos x="0" y="0"/>
                </a:cxn>
                <a:cxn ang="0">
                  <a:pos x="38" y="71"/>
                </a:cxn>
                <a:cxn ang="0">
                  <a:pos x="31" y="74"/>
                </a:cxn>
                <a:cxn ang="0">
                  <a:pos x="0" y="0"/>
                </a:cxn>
              </a:cxnLst>
              <a:rect l="0" t="0" r="r" b="b"/>
              <a:pathLst>
                <a:path w="38" h="74">
                  <a:moveTo>
                    <a:pt x="0" y="0"/>
                  </a:moveTo>
                  <a:lnTo>
                    <a:pt x="38" y="71"/>
                  </a:lnTo>
                  <a:lnTo>
                    <a:pt x="31" y="74"/>
                  </a:lnTo>
                  <a:lnTo>
                    <a:pt x="0" y="0"/>
                  </a:lnTo>
                  <a:close/>
                </a:path>
              </a:pathLst>
            </a:custGeom>
            <a:solidFill>
              <a:srgbClr val="FF0000"/>
            </a:solidFill>
            <a:ln w="9525">
              <a:noFill/>
              <a:round/>
              <a:headEnd/>
              <a:tailEnd/>
            </a:ln>
          </p:spPr>
          <p:txBody>
            <a:bodyPr/>
            <a:lstStyle/>
            <a:p>
              <a:endParaRPr lang="ja-JP" altLang="en-US"/>
            </a:p>
          </p:txBody>
        </p:sp>
        <p:sp>
          <p:nvSpPr>
            <p:cNvPr id="221" name="Freeform 2023"/>
            <p:cNvSpPr>
              <a:spLocks/>
            </p:cNvSpPr>
            <p:nvPr/>
          </p:nvSpPr>
          <p:spPr bwMode="auto">
            <a:xfrm>
              <a:off x="2931" y="3388"/>
              <a:ext cx="16" cy="21"/>
            </a:xfrm>
            <a:custGeom>
              <a:avLst/>
              <a:gdLst/>
              <a:ahLst/>
              <a:cxnLst>
                <a:cxn ang="0">
                  <a:pos x="114" y="149"/>
                </a:cxn>
                <a:cxn ang="0">
                  <a:pos x="60" y="171"/>
                </a:cxn>
                <a:cxn ang="0">
                  <a:pos x="30" y="96"/>
                </a:cxn>
                <a:cxn ang="0">
                  <a:pos x="0" y="22"/>
                </a:cxn>
                <a:cxn ang="0">
                  <a:pos x="53" y="0"/>
                </a:cxn>
                <a:cxn ang="0">
                  <a:pos x="83" y="75"/>
                </a:cxn>
                <a:cxn ang="0">
                  <a:pos x="114" y="149"/>
                </a:cxn>
              </a:cxnLst>
              <a:rect l="0" t="0" r="r" b="b"/>
              <a:pathLst>
                <a:path w="114" h="171">
                  <a:moveTo>
                    <a:pt x="114" y="149"/>
                  </a:moveTo>
                  <a:lnTo>
                    <a:pt x="60" y="171"/>
                  </a:lnTo>
                  <a:lnTo>
                    <a:pt x="30" y="96"/>
                  </a:lnTo>
                  <a:lnTo>
                    <a:pt x="0" y="22"/>
                  </a:lnTo>
                  <a:lnTo>
                    <a:pt x="53" y="0"/>
                  </a:lnTo>
                  <a:lnTo>
                    <a:pt x="83" y="75"/>
                  </a:lnTo>
                  <a:lnTo>
                    <a:pt x="114" y="149"/>
                  </a:lnTo>
                  <a:close/>
                </a:path>
              </a:pathLst>
            </a:custGeom>
            <a:solidFill>
              <a:srgbClr val="FF0000"/>
            </a:solidFill>
            <a:ln w="9525">
              <a:noFill/>
              <a:round/>
              <a:headEnd/>
              <a:tailEnd/>
            </a:ln>
          </p:spPr>
          <p:txBody>
            <a:bodyPr/>
            <a:lstStyle/>
            <a:p>
              <a:endParaRPr lang="ja-JP" altLang="en-US"/>
            </a:p>
          </p:txBody>
        </p:sp>
        <p:sp>
          <p:nvSpPr>
            <p:cNvPr id="222" name="Freeform 2024"/>
            <p:cNvSpPr>
              <a:spLocks/>
            </p:cNvSpPr>
            <p:nvPr/>
          </p:nvSpPr>
          <p:spPr bwMode="auto">
            <a:xfrm>
              <a:off x="2935" y="3400"/>
              <a:ext cx="5" cy="10"/>
            </a:xfrm>
            <a:custGeom>
              <a:avLst/>
              <a:gdLst/>
              <a:ahLst/>
              <a:cxnLst>
                <a:cxn ang="0">
                  <a:pos x="0" y="0"/>
                </a:cxn>
                <a:cxn ang="0">
                  <a:pos x="30" y="75"/>
                </a:cxn>
                <a:cxn ang="0">
                  <a:pos x="22" y="77"/>
                </a:cxn>
                <a:cxn ang="0">
                  <a:pos x="0" y="0"/>
                </a:cxn>
              </a:cxnLst>
              <a:rect l="0" t="0" r="r" b="b"/>
              <a:pathLst>
                <a:path w="30" h="77">
                  <a:moveTo>
                    <a:pt x="0" y="0"/>
                  </a:moveTo>
                  <a:lnTo>
                    <a:pt x="30" y="75"/>
                  </a:lnTo>
                  <a:lnTo>
                    <a:pt x="22" y="77"/>
                  </a:lnTo>
                  <a:lnTo>
                    <a:pt x="0" y="0"/>
                  </a:lnTo>
                  <a:close/>
                </a:path>
              </a:pathLst>
            </a:custGeom>
            <a:solidFill>
              <a:srgbClr val="FF0000"/>
            </a:solidFill>
            <a:ln w="9525">
              <a:noFill/>
              <a:round/>
              <a:headEnd/>
              <a:tailEnd/>
            </a:ln>
          </p:spPr>
          <p:txBody>
            <a:bodyPr/>
            <a:lstStyle/>
            <a:p>
              <a:endParaRPr lang="ja-JP" altLang="en-US"/>
            </a:p>
          </p:txBody>
        </p:sp>
        <p:sp>
          <p:nvSpPr>
            <p:cNvPr id="223" name="Freeform 2025"/>
            <p:cNvSpPr>
              <a:spLocks/>
            </p:cNvSpPr>
            <p:nvPr/>
          </p:nvSpPr>
          <p:spPr bwMode="auto">
            <a:xfrm>
              <a:off x="2924" y="3390"/>
              <a:ext cx="15" cy="22"/>
            </a:xfrm>
            <a:custGeom>
              <a:avLst/>
              <a:gdLst/>
              <a:ahLst/>
              <a:cxnLst>
                <a:cxn ang="0">
                  <a:pos x="100" y="154"/>
                </a:cxn>
                <a:cxn ang="0">
                  <a:pos x="44" y="170"/>
                </a:cxn>
                <a:cxn ang="0">
                  <a:pos x="23" y="93"/>
                </a:cxn>
                <a:cxn ang="0">
                  <a:pos x="0" y="16"/>
                </a:cxn>
                <a:cxn ang="0">
                  <a:pos x="55" y="0"/>
                </a:cxn>
                <a:cxn ang="0">
                  <a:pos x="78" y="77"/>
                </a:cxn>
                <a:cxn ang="0">
                  <a:pos x="100" y="154"/>
                </a:cxn>
              </a:cxnLst>
              <a:rect l="0" t="0" r="r" b="b"/>
              <a:pathLst>
                <a:path w="100" h="170">
                  <a:moveTo>
                    <a:pt x="100" y="154"/>
                  </a:moveTo>
                  <a:lnTo>
                    <a:pt x="44" y="170"/>
                  </a:lnTo>
                  <a:lnTo>
                    <a:pt x="23" y="93"/>
                  </a:lnTo>
                  <a:lnTo>
                    <a:pt x="0" y="16"/>
                  </a:lnTo>
                  <a:lnTo>
                    <a:pt x="55" y="0"/>
                  </a:lnTo>
                  <a:lnTo>
                    <a:pt x="78" y="77"/>
                  </a:lnTo>
                  <a:lnTo>
                    <a:pt x="100" y="154"/>
                  </a:lnTo>
                  <a:close/>
                </a:path>
              </a:pathLst>
            </a:custGeom>
            <a:solidFill>
              <a:srgbClr val="FF0000"/>
            </a:solidFill>
            <a:ln w="9525">
              <a:noFill/>
              <a:round/>
              <a:headEnd/>
              <a:tailEnd/>
            </a:ln>
          </p:spPr>
          <p:txBody>
            <a:bodyPr/>
            <a:lstStyle/>
            <a:p>
              <a:endParaRPr lang="ja-JP" altLang="en-US"/>
            </a:p>
          </p:txBody>
        </p:sp>
        <p:sp>
          <p:nvSpPr>
            <p:cNvPr id="224" name="Freeform 2026"/>
            <p:cNvSpPr>
              <a:spLocks/>
            </p:cNvSpPr>
            <p:nvPr/>
          </p:nvSpPr>
          <p:spPr bwMode="auto">
            <a:xfrm>
              <a:off x="2928" y="3402"/>
              <a:ext cx="3" cy="10"/>
            </a:xfrm>
            <a:custGeom>
              <a:avLst/>
              <a:gdLst/>
              <a:ahLst/>
              <a:cxnLst>
                <a:cxn ang="0">
                  <a:pos x="0" y="0"/>
                </a:cxn>
                <a:cxn ang="0">
                  <a:pos x="21" y="77"/>
                </a:cxn>
                <a:cxn ang="0">
                  <a:pos x="12" y="79"/>
                </a:cxn>
                <a:cxn ang="0">
                  <a:pos x="0" y="0"/>
                </a:cxn>
              </a:cxnLst>
              <a:rect l="0" t="0" r="r" b="b"/>
              <a:pathLst>
                <a:path w="21" h="79">
                  <a:moveTo>
                    <a:pt x="0" y="0"/>
                  </a:moveTo>
                  <a:lnTo>
                    <a:pt x="21" y="77"/>
                  </a:lnTo>
                  <a:lnTo>
                    <a:pt x="12" y="79"/>
                  </a:lnTo>
                  <a:lnTo>
                    <a:pt x="0" y="0"/>
                  </a:lnTo>
                  <a:close/>
                </a:path>
              </a:pathLst>
            </a:custGeom>
            <a:solidFill>
              <a:srgbClr val="FF0000"/>
            </a:solidFill>
            <a:ln w="9525">
              <a:noFill/>
              <a:round/>
              <a:headEnd/>
              <a:tailEnd/>
            </a:ln>
          </p:spPr>
          <p:txBody>
            <a:bodyPr/>
            <a:lstStyle/>
            <a:p>
              <a:endParaRPr lang="ja-JP" altLang="en-US"/>
            </a:p>
          </p:txBody>
        </p:sp>
        <p:sp>
          <p:nvSpPr>
            <p:cNvPr id="225" name="Freeform 2027"/>
            <p:cNvSpPr>
              <a:spLocks/>
            </p:cNvSpPr>
            <p:nvPr/>
          </p:nvSpPr>
          <p:spPr bwMode="auto">
            <a:xfrm>
              <a:off x="2917" y="3392"/>
              <a:ext cx="12" cy="21"/>
            </a:xfrm>
            <a:custGeom>
              <a:avLst/>
              <a:gdLst/>
              <a:ahLst/>
              <a:cxnLst>
                <a:cxn ang="0">
                  <a:pos x="84" y="158"/>
                </a:cxn>
                <a:cxn ang="0">
                  <a:pos x="27" y="167"/>
                </a:cxn>
                <a:cxn ang="0">
                  <a:pos x="13" y="88"/>
                </a:cxn>
                <a:cxn ang="0">
                  <a:pos x="0" y="9"/>
                </a:cxn>
                <a:cxn ang="0">
                  <a:pos x="58" y="0"/>
                </a:cxn>
                <a:cxn ang="0">
                  <a:pos x="72" y="79"/>
                </a:cxn>
                <a:cxn ang="0">
                  <a:pos x="84" y="158"/>
                </a:cxn>
              </a:cxnLst>
              <a:rect l="0" t="0" r="r" b="b"/>
              <a:pathLst>
                <a:path w="84" h="167">
                  <a:moveTo>
                    <a:pt x="84" y="158"/>
                  </a:moveTo>
                  <a:lnTo>
                    <a:pt x="27" y="167"/>
                  </a:lnTo>
                  <a:lnTo>
                    <a:pt x="13" y="88"/>
                  </a:lnTo>
                  <a:lnTo>
                    <a:pt x="0" y="9"/>
                  </a:lnTo>
                  <a:lnTo>
                    <a:pt x="58" y="0"/>
                  </a:lnTo>
                  <a:lnTo>
                    <a:pt x="72" y="79"/>
                  </a:lnTo>
                  <a:lnTo>
                    <a:pt x="84" y="158"/>
                  </a:lnTo>
                  <a:close/>
                </a:path>
              </a:pathLst>
            </a:custGeom>
            <a:solidFill>
              <a:srgbClr val="FF0000"/>
            </a:solidFill>
            <a:ln w="9525">
              <a:noFill/>
              <a:round/>
              <a:headEnd/>
              <a:tailEnd/>
            </a:ln>
          </p:spPr>
          <p:txBody>
            <a:bodyPr/>
            <a:lstStyle/>
            <a:p>
              <a:endParaRPr lang="ja-JP" altLang="en-US"/>
            </a:p>
          </p:txBody>
        </p:sp>
        <p:sp>
          <p:nvSpPr>
            <p:cNvPr id="226" name="Freeform 2028"/>
            <p:cNvSpPr>
              <a:spLocks/>
            </p:cNvSpPr>
            <p:nvPr/>
          </p:nvSpPr>
          <p:spPr bwMode="auto">
            <a:xfrm>
              <a:off x="2919" y="3403"/>
              <a:ext cx="2" cy="10"/>
            </a:xfrm>
            <a:custGeom>
              <a:avLst/>
              <a:gdLst/>
              <a:ahLst/>
              <a:cxnLst>
                <a:cxn ang="0">
                  <a:pos x="0" y="0"/>
                </a:cxn>
                <a:cxn ang="0">
                  <a:pos x="14" y="79"/>
                </a:cxn>
                <a:cxn ang="0">
                  <a:pos x="5" y="80"/>
                </a:cxn>
                <a:cxn ang="0">
                  <a:pos x="0" y="0"/>
                </a:cxn>
              </a:cxnLst>
              <a:rect l="0" t="0" r="r" b="b"/>
              <a:pathLst>
                <a:path w="14" h="80">
                  <a:moveTo>
                    <a:pt x="0" y="0"/>
                  </a:moveTo>
                  <a:lnTo>
                    <a:pt x="14" y="79"/>
                  </a:lnTo>
                  <a:lnTo>
                    <a:pt x="5" y="80"/>
                  </a:lnTo>
                  <a:lnTo>
                    <a:pt x="0" y="0"/>
                  </a:lnTo>
                  <a:close/>
                </a:path>
              </a:pathLst>
            </a:custGeom>
            <a:solidFill>
              <a:srgbClr val="FF0000"/>
            </a:solidFill>
            <a:ln w="9525">
              <a:noFill/>
              <a:round/>
              <a:headEnd/>
              <a:tailEnd/>
            </a:ln>
          </p:spPr>
          <p:txBody>
            <a:bodyPr/>
            <a:lstStyle/>
            <a:p>
              <a:endParaRPr lang="ja-JP" altLang="en-US"/>
            </a:p>
          </p:txBody>
        </p:sp>
        <p:sp>
          <p:nvSpPr>
            <p:cNvPr id="227" name="Freeform 2029"/>
            <p:cNvSpPr>
              <a:spLocks/>
            </p:cNvSpPr>
            <p:nvPr/>
          </p:nvSpPr>
          <p:spPr bwMode="auto">
            <a:xfrm>
              <a:off x="2910" y="3393"/>
              <a:ext cx="10" cy="21"/>
            </a:xfrm>
            <a:custGeom>
              <a:avLst/>
              <a:gdLst/>
              <a:ahLst/>
              <a:cxnLst>
                <a:cxn ang="0">
                  <a:pos x="69" y="160"/>
                </a:cxn>
                <a:cxn ang="0">
                  <a:pos x="10" y="164"/>
                </a:cxn>
                <a:cxn ang="0">
                  <a:pos x="6" y="83"/>
                </a:cxn>
                <a:cxn ang="0">
                  <a:pos x="0" y="3"/>
                </a:cxn>
                <a:cxn ang="0">
                  <a:pos x="60" y="0"/>
                </a:cxn>
                <a:cxn ang="0">
                  <a:pos x="64" y="80"/>
                </a:cxn>
                <a:cxn ang="0">
                  <a:pos x="69" y="160"/>
                </a:cxn>
              </a:cxnLst>
              <a:rect l="0" t="0" r="r" b="b"/>
              <a:pathLst>
                <a:path w="69" h="164">
                  <a:moveTo>
                    <a:pt x="69" y="160"/>
                  </a:moveTo>
                  <a:lnTo>
                    <a:pt x="10" y="164"/>
                  </a:lnTo>
                  <a:lnTo>
                    <a:pt x="6" y="83"/>
                  </a:lnTo>
                  <a:lnTo>
                    <a:pt x="0" y="3"/>
                  </a:lnTo>
                  <a:lnTo>
                    <a:pt x="60" y="0"/>
                  </a:lnTo>
                  <a:lnTo>
                    <a:pt x="64" y="80"/>
                  </a:lnTo>
                  <a:lnTo>
                    <a:pt x="69" y="160"/>
                  </a:lnTo>
                  <a:close/>
                </a:path>
              </a:pathLst>
            </a:custGeom>
            <a:solidFill>
              <a:srgbClr val="FF0000"/>
            </a:solidFill>
            <a:ln w="9525">
              <a:noFill/>
              <a:round/>
              <a:headEnd/>
              <a:tailEnd/>
            </a:ln>
          </p:spPr>
          <p:txBody>
            <a:bodyPr/>
            <a:lstStyle/>
            <a:p>
              <a:endParaRPr lang="ja-JP" altLang="en-US"/>
            </a:p>
          </p:txBody>
        </p:sp>
        <p:sp>
          <p:nvSpPr>
            <p:cNvPr id="228" name="Freeform 2030"/>
            <p:cNvSpPr>
              <a:spLocks/>
            </p:cNvSpPr>
            <p:nvPr/>
          </p:nvSpPr>
          <p:spPr bwMode="auto">
            <a:xfrm>
              <a:off x="2910" y="3404"/>
              <a:ext cx="1" cy="10"/>
            </a:xfrm>
            <a:custGeom>
              <a:avLst/>
              <a:gdLst/>
              <a:ahLst/>
              <a:cxnLst>
                <a:cxn ang="0">
                  <a:pos x="6" y="0"/>
                </a:cxn>
                <a:cxn ang="0">
                  <a:pos x="10" y="81"/>
                </a:cxn>
                <a:cxn ang="0">
                  <a:pos x="0" y="81"/>
                </a:cxn>
                <a:cxn ang="0">
                  <a:pos x="6" y="0"/>
                </a:cxn>
              </a:cxnLst>
              <a:rect l="0" t="0" r="r" b="b"/>
              <a:pathLst>
                <a:path w="10" h="81">
                  <a:moveTo>
                    <a:pt x="6" y="0"/>
                  </a:moveTo>
                  <a:lnTo>
                    <a:pt x="10" y="81"/>
                  </a:lnTo>
                  <a:lnTo>
                    <a:pt x="0" y="81"/>
                  </a:lnTo>
                  <a:lnTo>
                    <a:pt x="6" y="0"/>
                  </a:lnTo>
                  <a:close/>
                </a:path>
              </a:pathLst>
            </a:custGeom>
            <a:solidFill>
              <a:srgbClr val="FF0000"/>
            </a:solidFill>
            <a:ln w="9525">
              <a:noFill/>
              <a:round/>
              <a:headEnd/>
              <a:tailEnd/>
            </a:ln>
          </p:spPr>
          <p:txBody>
            <a:bodyPr/>
            <a:lstStyle/>
            <a:p>
              <a:endParaRPr lang="ja-JP" altLang="en-US"/>
            </a:p>
          </p:txBody>
        </p:sp>
        <p:sp>
          <p:nvSpPr>
            <p:cNvPr id="229" name="Rectangle 2031"/>
            <p:cNvSpPr>
              <a:spLocks noChangeArrowheads="1"/>
            </p:cNvSpPr>
            <p:nvPr/>
          </p:nvSpPr>
          <p:spPr bwMode="auto">
            <a:xfrm>
              <a:off x="690" y="3837"/>
              <a:ext cx="58" cy="106"/>
            </a:xfrm>
            <a:prstGeom prst="rect">
              <a:avLst/>
            </a:prstGeom>
            <a:noFill/>
            <a:ln w="9525">
              <a:noFill/>
              <a:miter lim="800000"/>
              <a:headEnd/>
              <a:tailEnd/>
            </a:ln>
          </p:spPr>
          <p:txBody>
            <a:bodyPr wrap="none" lIns="0" tIns="0" rIns="0" bIns="0">
              <a:spAutoFit/>
            </a:bodyPr>
            <a:lstStyle/>
            <a:p>
              <a:r>
                <a:rPr lang="en-US" altLang="zh-CN" sz="1100" i="1">
                  <a:solidFill>
                    <a:srgbClr val="000000"/>
                  </a:solidFill>
                  <a:ea typeface="宋体" pitchFamily="2" charset="-122"/>
                </a:rPr>
                <a:t>x</a:t>
              </a:r>
              <a:endParaRPr lang="en-US" altLang="zh-CN">
                <a:ea typeface="宋体" pitchFamily="2" charset="-122"/>
              </a:endParaRPr>
            </a:p>
          </p:txBody>
        </p:sp>
        <p:sp>
          <p:nvSpPr>
            <p:cNvPr id="230" name="Rectangle 2033"/>
            <p:cNvSpPr>
              <a:spLocks noChangeArrowheads="1"/>
            </p:cNvSpPr>
            <p:nvPr/>
          </p:nvSpPr>
          <p:spPr bwMode="auto">
            <a:xfrm>
              <a:off x="3957" y="855"/>
              <a:ext cx="59" cy="107"/>
            </a:xfrm>
            <a:prstGeom prst="rect">
              <a:avLst/>
            </a:prstGeom>
            <a:noFill/>
            <a:ln w="9525">
              <a:noFill/>
              <a:miter lim="800000"/>
              <a:headEnd/>
              <a:tailEnd/>
            </a:ln>
          </p:spPr>
          <p:txBody>
            <a:bodyPr wrap="none" lIns="0" tIns="0" rIns="0" bIns="0">
              <a:spAutoFit/>
            </a:bodyPr>
            <a:lstStyle/>
            <a:p>
              <a:r>
                <a:rPr lang="en-US" altLang="zh-CN" sz="1100" i="1">
                  <a:solidFill>
                    <a:srgbClr val="000000"/>
                  </a:solidFill>
                  <a:ea typeface="宋体" pitchFamily="2" charset="-122"/>
                </a:rPr>
                <a:t>y</a:t>
              </a:r>
              <a:endParaRPr lang="en-US" altLang="zh-CN">
                <a:ea typeface="宋体" pitchFamily="2" charset="-122"/>
              </a:endParaRPr>
            </a:p>
          </p:txBody>
        </p:sp>
        <p:sp>
          <p:nvSpPr>
            <p:cNvPr id="231" name="Rectangle 2035"/>
            <p:cNvSpPr>
              <a:spLocks noChangeArrowheads="1"/>
            </p:cNvSpPr>
            <p:nvPr/>
          </p:nvSpPr>
          <p:spPr bwMode="auto">
            <a:xfrm>
              <a:off x="1198" y="806"/>
              <a:ext cx="126"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C</a:t>
              </a:r>
              <a:r>
                <a:rPr lang="en-US" altLang="zh-CN" sz="1100" baseline="-25000">
                  <a:solidFill>
                    <a:srgbClr val="000000"/>
                  </a:solidFill>
                  <a:ea typeface="宋体" pitchFamily="2" charset="-122"/>
                </a:rPr>
                <a:t>1</a:t>
              </a:r>
              <a:endParaRPr lang="en-US" altLang="zh-CN" baseline="-25000">
                <a:ea typeface="宋体" pitchFamily="2" charset="-122"/>
              </a:endParaRPr>
            </a:p>
          </p:txBody>
        </p:sp>
        <p:sp>
          <p:nvSpPr>
            <p:cNvPr id="232" name="Rectangle 2037"/>
            <p:cNvSpPr>
              <a:spLocks noChangeArrowheads="1"/>
            </p:cNvSpPr>
            <p:nvPr/>
          </p:nvSpPr>
          <p:spPr bwMode="auto">
            <a:xfrm>
              <a:off x="1849" y="806"/>
              <a:ext cx="126"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C</a:t>
              </a:r>
              <a:r>
                <a:rPr lang="en-US" altLang="zh-CN" sz="1100" baseline="-25000">
                  <a:solidFill>
                    <a:srgbClr val="000000"/>
                  </a:solidFill>
                  <a:ea typeface="宋体" pitchFamily="2" charset="-122"/>
                </a:rPr>
                <a:t>2</a:t>
              </a:r>
              <a:endParaRPr lang="en-US" altLang="zh-CN" baseline="-25000">
                <a:ea typeface="宋体" pitchFamily="2" charset="-122"/>
              </a:endParaRPr>
            </a:p>
          </p:txBody>
        </p:sp>
        <p:sp>
          <p:nvSpPr>
            <p:cNvPr id="233" name="Rectangle 2039"/>
            <p:cNvSpPr>
              <a:spLocks noChangeArrowheads="1"/>
            </p:cNvSpPr>
            <p:nvPr/>
          </p:nvSpPr>
          <p:spPr bwMode="auto">
            <a:xfrm>
              <a:off x="2625" y="806"/>
              <a:ext cx="12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C</a:t>
              </a:r>
              <a:r>
                <a:rPr lang="en-US" altLang="zh-CN" sz="1100" baseline="-25000">
                  <a:solidFill>
                    <a:srgbClr val="000000"/>
                  </a:solidFill>
                  <a:ea typeface="宋体" pitchFamily="2" charset="-122"/>
                </a:rPr>
                <a:t>3</a:t>
              </a:r>
              <a:endParaRPr lang="en-US" altLang="zh-CN" baseline="-25000">
                <a:ea typeface="宋体" pitchFamily="2" charset="-122"/>
              </a:endParaRPr>
            </a:p>
          </p:txBody>
        </p:sp>
        <p:sp>
          <p:nvSpPr>
            <p:cNvPr id="234" name="Rectangle 2041"/>
            <p:cNvSpPr>
              <a:spLocks noChangeArrowheads="1"/>
            </p:cNvSpPr>
            <p:nvPr/>
          </p:nvSpPr>
          <p:spPr bwMode="auto">
            <a:xfrm>
              <a:off x="3519" y="806"/>
              <a:ext cx="126"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C</a:t>
              </a:r>
              <a:r>
                <a:rPr lang="en-US" altLang="zh-CN" sz="1100" baseline="-25000">
                  <a:solidFill>
                    <a:srgbClr val="000000"/>
                  </a:solidFill>
                  <a:ea typeface="宋体" pitchFamily="2" charset="-122"/>
                </a:rPr>
                <a:t>4</a:t>
              </a:r>
              <a:endParaRPr lang="en-US" altLang="zh-CN" baseline="-25000">
                <a:ea typeface="宋体" pitchFamily="2" charset="-122"/>
              </a:endParaRPr>
            </a:p>
          </p:txBody>
        </p:sp>
        <p:sp>
          <p:nvSpPr>
            <p:cNvPr id="235" name="Rectangle 2043"/>
            <p:cNvSpPr>
              <a:spLocks noChangeArrowheads="1"/>
            </p:cNvSpPr>
            <p:nvPr/>
          </p:nvSpPr>
          <p:spPr bwMode="auto">
            <a:xfrm>
              <a:off x="564" y="1309"/>
              <a:ext cx="126"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C</a:t>
              </a:r>
              <a:r>
                <a:rPr lang="en-US" altLang="zh-CN" sz="1100" baseline="-25000">
                  <a:solidFill>
                    <a:srgbClr val="000000"/>
                  </a:solidFill>
                  <a:ea typeface="宋体" pitchFamily="2" charset="-122"/>
                </a:rPr>
                <a:t>1</a:t>
              </a:r>
              <a:endParaRPr lang="en-US" altLang="zh-CN" baseline="-25000">
                <a:ea typeface="宋体" pitchFamily="2" charset="-122"/>
              </a:endParaRPr>
            </a:p>
          </p:txBody>
        </p:sp>
        <p:sp>
          <p:nvSpPr>
            <p:cNvPr id="236" name="Rectangle 2045"/>
            <p:cNvSpPr>
              <a:spLocks noChangeArrowheads="1"/>
            </p:cNvSpPr>
            <p:nvPr/>
          </p:nvSpPr>
          <p:spPr bwMode="auto">
            <a:xfrm>
              <a:off x="564" y="1848"/>
              <a:ext cx="126"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C</a:t>
              </a:r>
              <a:r>
                <a:rPr lang="en-US" altLang="zh-CN" sz="1100" baseline="-25000">
                  <a:solidFill>
                    <a:srgbClr val="000000"/>
                  </a:solidFill>
                  <a:ea typeface="宋体" pitchFamily="2" charset="-122"/>
                </a:rPr>
                <a:t>2</a:t>
              </a:r>
              <a:endParaRPr lang="en-US" altLang="zh-CN" baseline="-25000">
                <a:ea typeface="宋体" pitchFamily="2" charset="-122"/>
              </a:endParaRPr>
            </a:p>
          </p:txBody>
        </p:sp>
        <p:sp>
          <p:nvSpPr>
            <p:cNvPr id="237" name="Rectangle 2047"/>
            <p:cNvSpPr>
              <a:spLocks noChangeArrowheads="1"/>
            </p:cNvSpPr>
            <p:nvPr/>
          </p:nvSpPr>
          <p:spPr bwMode="auto">
            <a:xfrm>
              <a:off x="564" y="2510"/>
              <a:ext cx="126"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C</a:t>
              </a:r>
              <a:r>
                <a:rPr lang="en-US" altLang="zh-CN" sz="1100" baseline="-25000">
                  <a:solidFill>
                    <a:srgbClr val="000000"/>
                  </a:solidFill>
                  <a:ea typeface="宋体" pitchFamily="2" charset="-122"/>
                </a:rPr>
                <a:t>3</a:t>
              </a:r>
              <a:endParaRPr lang="en-US" altLang="zh-CN" baseline="-25000">
                <a:ea typeface="宋体" pitchFamily="2" charset="-122"/>
              </a:endParaRPr>
            </a:p>
          </p:txBody>
        </p:sp>
        <p:sp>
          <p:nvSpPr>
            <p:cNvPr id="238" name="Rectangle 2049"/>
            <p:cNvSpPr>
              <a:spLocks noChangeArrowheads="1"/>
            </p:cNvSpPr>
            <p:nvPr/>
          </p:nvSpPr>
          <p:spPr bwMode="auto">
            <a:xfrm>
              <a:off x="564" y="3166"/>
              <a:ext cx="126"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C</a:t>
              </a:r>
              <a:r>
                <a:rPr lang="en-US" altLang="zh-CN" sz="1100" baseline="-25000">
                  <a:solidFill>
                    <a:srgbClr val="000000"/>
                  </a:solidFill>
                  <a:ea typeface="宋体" pitchFamily="2" charset="-122"/>
                </a:rPr>
                <a:t>4</a:t>
              </a:r>
              <a:endParaRPr lang="en-US" altLang="zh-CN" baseline="-25000">
                <a:ea typeface="宋体" pitchFamily="2" charset="-122"/>
              </a:endParaRPr>
            </a:p>
          </p:txBody>
        </p:sp>
        <p:sp>
          <p:nvSpPr>
            <p:cNvPr id="239" name="Rectangle 2051"/>
            <p:cNvSpPr>
              <a:spLocks noChangeArrowheads="1"/>
            </p:cNvSpPr>
            <p:nvPr/>
          </p:nvSpPr>
          <p:spPr bwMode="auto">
            <a:xfrm>
              <a:off x="1958" y="3285"/>
              <a:ext cx="64"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40" name="Rectangle 2052"/>
            <p:cNvSpPr>
              <a:spLocks noChangeArrowheads="1"/>
            </p:cNvSpPr>
            <p:nvPr/>
          </p:nvSpPr>
          <p:spPr bwMode="auto">
            <a:xfrm>
              <a:off x="2110" y="3285"/>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41" name="Rectangle 2053"/>
            <p:cNvSpPr>
              <a:spLocks noChangeArrowheads="1"/>
            </p:cNvSpPr>
            <p:nvPr/>
          </p:nvSpPr>
          <p:spPr bwMode="auto">
            <a:xfrm>
              <a:off x="1958" y="3151"/>
              <a:ext cx="64"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42" name="Rectangle 2054"/>
            <p:cNvSpPr>
              <a:spLocks noChangeArrowheads="1"/>
            </p:cNvSpPr>
            <p:nvPr/>
          </p:nvSpPr>
          <p:spPr bwMode="auto">
            <a:xfrm>
              <a:off x="2110" y="3153"/>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43" name="Rectangle 2055"/>
            <p:cNvSpPr>
              <a:spLocks noChangeArrowheads="1"/>
            </p:cNvSpPr>
            <p:nvPr/>
          </p:nvSpPr>
          <p:spPr bwMode="auto">
            <a:xfrm>
              <a:off x="1958" y="3024"/>
              <a:ext cx="64"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44" name="Rectangle 2056"/>
            <p:cNvSpPr>
              <a:spLocks noChangeArrowheads="1"/>
            </p:cNvSpPr>
            <p:nvPr/>
          </p:nvSpPr>
          <p:spPr bwMode="auto">
            <a:xfrm>
              <a:off x="2110" y="3024"/>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45" name="Rectangle 2057"/>
            <p:cNvSpPr>
              <a:spLocks noChangeArrowheads="1"/>
            </p:cNvSpPr>
            <p:nvPr/>
          </p:nvSpPr>
          <p:spPr bwMode="auto">
            <a:xfrm>
              <a:off x="2110" y="2734"/>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46" name="Rectangle 2058"/>
            <p:cNvSpPr>
              <a:spLocks noChangeArrowheads="1"/>
            </p:cNvSpPr>
            <p:nvPr/>
          </p:nvSpPr>
          <p:spPr bwMode="auto">
            <a:xfrm>
              <a:off x="2110" y="2601"/>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47" name="Rectangle 2059"/>
            <p:cNvSpPr>
              <a:spLocks noChangeArrowheads="1"/>
            </p:cNvSpPr>
            <p:nvPr/>
          </p:nvSpPr>
          <p:spPr bwMode="auto">
            <a:xfrm>
              <a:off x="2110" y="2468"/>
              <a:ext cx="65"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48" name="Rectangle 2060"/>
            <p:cNvSpPr>
              <a:spLocks noChangeArrowheads="1"/>
            </p:cNvSpPr>
            <p:nvPr/>
          </p:nvSpPr>
          <p:spPr bwMode="auto">
            <a:xfrm>
              <a:off x="2110" y="2350"/>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49" name="Rectangle 2061"/>
            <p:cNvSpPr>
              <a:spLocks noChangeArrowheads="1"/>
            </p:cNvSpPr>
            <p:nvPr/>
          </p:nvSpPr>
          <p:spPr bwMode="auto">
            <a:xfrm>
              <a:off x="2110" y="2231"/>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50" name="Rectangle 2062"/>
            <p:cNvSpPr>
              <a:spLocks noChangeArrowheads="1"/>
            </p:cNvSpPr>
            <p:nvPr/>
          </p:nvSpPr>
          <p:spPr bwMode="auto">
            <a:xfrm>
              <a:off x="1958" y="2601"/>
              <a:ext cx="64"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51" name="Rectangle 2063"/>
            <p:cNvSpPr>
              <a:spLocks noChangeArrowheads="1"/>
            </p:cNvSpPr>
            <p:nvPr/>
          </p:nvSpPr>
          <p:spPr bwMode="auto">
            <a:xfrm>
              <a:off x="1958" y="2468"/>
              <a:ext cx="64" cy="107"/>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52" name="Rectangle 2064"/>
            <p:cNvSpPr>
              <a:spLocks noChangeArrowheads="1"/>
            </p:cNvSpPr>
            <p:nvPr/>
          </p:nvSpPr>
          <p:spPr bwMode="auto">
            <a:xfrm>
              <a:off x="1958" y="2350"/>
              <a:ext cx="64"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53" name="Rectangle 2065"/>
            <p:cNvSpPr>
              <a:spLocks noChangeArrowheads="1"/>
            </p:cNvSpPr>
            <p:nvPr/>
          </p:nvSpPr>
          <p:spPr bwMode="auto">
            <a:xfrm>
              <a:off x="1961" y="2231"/>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54" name="Rectangle 2066"/>
            <p:cNvSpPr>
              <a:spLocks noChangeArrowheads="1"/>
            </p:cNvSpPr>
            <p:nvPr/>
          </p:nvSpPr>
          <p:spPr bwMode="auto">
            <a:xfrm>
              <a:off x="3659" y="2734"/>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55" name="Rectangle 2067"/>
            <p:cNvSpPr>
              <a:spLocks noChangeArrowheads="1"/>
            </p:cNvSpPr>
            <p:nvPr/>
          </p:nvSpPr>
          <p:spPr bwMode="auto">
            <a:xfrm>
              <a:off x="3812" y="2734"/>
              <a:ext cx="65" cy="106"/>
            </a:xfrm>
            <a:prstGeom prst="rect">
              <a:avLst/>
            </a:prstGeom>
            <a:noFill/>
            <a:ln w="9525">
              <a:noFill/>
              <a:miter lim="800000"/>
              <a:headEnd/>
              <a:tailEnd/>
            </a:ln>
          </p:spPr>
          <p:txBody>
            <a:bodyPr wrap="none" lIns="0" tIns="0" rIns="0" bIns="0">
              <a:spAutoFit/>
            </a:bodyPr>
            <a:lstStyle/>
            <a:p>
              <a:r>
                <a:rPr lang="en-US" altLang="zh-CN" sz="1100">
                  <a:solidFill>
                    <a:srgbClr val="000000"/>
                  </a:solidFill>
                  <a:ea typeface="宋体" pitchFamily="2" charset="-122"/>
                </a:rPr>
                <a:t>1</a:t>
              </a:r>
              <a:endParaRPr lang="en-US" altLang="zh-CN">
                <a:ea typeface="宋体" pitchFamily="2" charset="-122"/>
              </a:endParaRPr>
            </a:p>
          </p:txBody>
        </p:sp>
        <p:sp>
          <p:nvSpPr>
            <p:cNvPr id="256" name="Freeform 2068"/>
            <p:cNvSpPr>
              <a:spLocks/>
            </p:cNvSpPr>
            <p:nvPr/>
          </p:nvSpPr>
          <p:spPr bwMode="auto">
            <a:xfrm>
              <a:off x="1925" y="2223"/>
              <a:ext cx="26" cy="506"/>
            </a:xfrm>
            <a:custGeom>
              <a:avLst/>
              <a:gdLst/>
              <a:ahLst/>
              <a:cxnLst>
                <a:cxn ang="0">
                  <a:pos x="162" y="0"/>
                </a:cxn>
                <a:cxn ang="0">
                  <a:pos x="184" y="4050"/>
                </a:cxn>
                <a:cxn ang="0">
                  <a:pos x="23" y="4050"/>
                </a:cxn>
                <a:cxn ang="0">
                  <a:pos x="0" y="0"/>
                </a:cxn>
                <a:cxn ang="0">
                  <a:pos x="162" y="0"/>
                </a:cxn>
              </a:cxnLst>
              <a:rect l="0" t="0" r="r" b="b"/>
              <a:pathLst>
                <a:path w="184" h="4050">
                  <a:moveTo>
                    <a:pt x="162" y="0"/>
                  </a:moveTo>
                  <a:lnTo>
                    <a:pt x="184" y="4050"/>
                  </a:lnTo>
                  <a:lnTo>
                    <a:pt x="23" y="4050"/>
                  </a:lnTo>
                  <a:lnTo>
                    <a:pt x="0" y="0"/>
                  </a:lnTo>
                  <a:lnTo>
                    <a:pt x="162" y="0"/>
                  </a:lnTo>
                  <a:close/>
                </a:path>
              </a:pathLst>
            </a:custGeom>
            <a:solidFill>
              <a:srgbClr val="0000FF"/>
            </a:solidFill>
            <a:ln w="9525">
              <a:noFill/>
              <a:round/>
              <a:headEnd/>
              <a:tailEnd/>
            </a:ln>
          </p:spPr>
          <p:txBody>
            <a:bodyPr/>
            <a:lstStyle/>
            <a:p>
              <a:endParaRPr lang="ja-JP" altLang="en-US"/>
            </a:p>
          </p:txBody>
        </p:sp>
        <p:sp>
          <p:nvSpPr>
            <p:cNvPr id="257" name="Freeform 2069"/>
            <p:cNvSpPr>
              <a:spLocks/>
            </p:cNvSpPr>
            <p:nvPr/>
          </p:nvSpPr>
          <p:spPr bwMode="auto">
            <a:xfrm>
              <a:off x="1931" y="2706"/>
              <a:ext cx="159" cy="21"/>
            </a:xfrm>
            <a:custGeom>
              <a:avLst/>
              <a:gdLst/>
              <a:ahLst/>
              <a:cxnLst>
                <a:cxn ang="0">
                  <a:pos x="0" y="12"/>
                </a:cxn>
                <a:cxn ang="0">
                  <a:pos x="1111" y="0"/>
                </a:cxn>
                <a:cxn ang="0">
                  <a:pos x="1113" y="160"/>
                </a:cxn>
                <a:cxn ang="0">
                  <a:pos x="2" y="172"/>
                </a:cxn>
                <a:cxn ang="0">
                  <a:pos x="0" y="12"/>
                </a:cxn>
              </a:cxnLst>
              <a:rect l="0" t="0" r="r" b="b"/>
              <a:pathLst>
                <a:path w="1113" h="172">
                  <a:moveTo>
                    <a:pt x="0" y="12"/>
                  </a:moveTo>
                  <a:lnTo>
                    <a:pt x="1111" y="0"/>
                  </a:lnTo>
                  <a:lnTo>
                    <a:pt x="1113" y="160"/>
                  </a:lnTo>
                  <a:lnTo>
                    <a:pt x="2" y="172"/>
                  </a:lnTo>
                  <a:lnTo>
                    <a:pt x="0" y="12"/>
                  </a:lnTo>
                  <a:close/>
                </a:path>
              </a:pathLst>
            </a:custGeom>
            <a:solidFill>
              <a:srgbClr val="0000FF"/>
            </a:solidFill>
            <a:ln w="9525">
              <a:noFill/>
              <a:round/>
              <a:headEnd/>
              <a:tailEnd/>
            </a:ln>
          </p:spPr>
          <p:txBody>
            <a:bodyPr/>
            <a:lstStyle/>
            <a:p>
              <a:endParaRPr lang="ja-JP" altLang="en-US"/>
            </a:p>
          </p:txBody>
        </p:sp>
        <p:sp>
          <p:nvSpPr>
            <p:cNvPr id="258" name="Freeform 2070"/>
            <p:cNvSpPr>
              <a:spLocks/>
            </p:cNvSpPr>
            <p:nvPr/>
          </p:nvSpPr>
          <p:spPr bwMode="auto">
            <a:xfrm>
              <a:off x="1923" y="3001"/>
              <a:ext cx="25" cy="402"/>
            </a:xfrm>
            <a:custGeom>
              <a:avLst/>
              <a:gdLst/>
              <a:ahLst/>
              <a:cxnLst>
                <a:cxn ang="0">
                  <a:pos x="180" y="0"/>
                </a:cxn>
                <a:cxn ang="0">
                  <a:pos x="162" y="3214"/>
                </a:cxn>
                <a:cxn ang="0">
                  <a:pos x="0" y="3214"/>
                </a:cxn>
                <a:cxn ang="0">
                  <a:pos x="18" y="0"/>
                </a:cxn>
                <a:cxn ang="0">
                  <a:pos x="180" y="0"/>
                </a:cxn>
              </a:cxnLst>
              <a:rect l="0" t="0" r="r" b="b"/>
              <a:pathLst>
                <a:path w="180" h="3214">
                  <a:moveTo>
                    <a:pt x="180" y="0"/>
                  </a:moveTo>
                  <a:lnTo>
                    <a:pt x="162" y="3214"/>
                  </a:lnTo>
                  <a:lnTo>
                    <a:pt x="0" y="3214"/>
                  </a:lnTo>
                  <a:lnTo>
                    <a:pt x="18" y="0"/>
                  </a:lnTo>
                  <a:lnTo>
                    <a:pt x="180" y="0"/>
                  </a:lnTo>
                  <a:close/>
                </a:path>
              </a:pathLst>
            </a:custGeom>
            <a:solidFill>
              <a:srgbClr val="0000FF"/>
            </a:solidFill>
            <a:ln w="9525">
              <a:noFill/>
              <a:round/>
              <a:headEnd/>
              <a:tailEnd/>
            </a:ln>
          </p:spPr>
          <p:txBody>
            <a:bodyPr/>
            <a:lstStyle/>
            <a:p>
              <a:endParaRPr lang="ja-JP" altLang="en-US"/>
            </a:p>
          </p:txBody>
        </p:sp>
        <p:sp>
          <p:nvSpPr>
            <p:cNvPr id="259" name="Freeform 2071"/>
            <p:cNvSpPr>
              <a:spLocks/>
            </p:cNvSpPr>
            <p:nvPr/>
          </p:nvSpPr>
          <p:spPr bwMode="auto">
            <a:xfrm>
              <a:off x="1931" y="3388"/>
              <a:ext cx="243" cy="25"/>
            </a:xfrm>
            <a:custGeom>
              <a:avLst/>
              <a:gdLst/>
              <a:ahLst/>
              <a:cxnLst>
                <a:cxn ang="0">
                  <a:pos x="0" y="43"/>
                </a:cxn>
                <a:cxn ang="0">
                  <a:pos x="1696" y="0"/>
                </a:cxn>
                <a:cxn ang="0">
                  <a:pos x="1701" y="160"/>
                </a:cxn>
                <a:cxn ang="0">
                  <a:pos x="4" y="203"/>
                </a:cxn>
                <a:cxn ang="0">
                  <a:pos x="0" y="43"/>
                </a:cxn>
              </a:cxnLst>
              <a:rect l="0" t="0" r="r" b="b"/>
              <a:pathLst>
                <a:path w="1701" h="203">
                  <a:moveTo>
                    <a:pt x="0" y="43"/>
                  </a:moveTo>
                  <a:lnTo>
                    <a:pt x="1696" y="0"/>
                  </a:lnTo>
                  <a:lnTo>
                    <a:pt x="1701" y="160"/>
                  </a:lnTo>
                  <a:lnTo>
                    <a:pt x="4" y="203"/>
                  </a:lnTo>
                  <a:lnTo>
                    <a:pt x="0" y="43"/>
                  </a:lnTo>
                  <a:close/>
                </a:path>
              </a:pathLst>
            </a:custGeom>
            <a:solidFill>
              <a:srgbClr val="0000FF"/>
            </a:solidFill>
            <a:ln w="9525">
              <a:noFill/>
              <a:round/>
              <a:headEnd/>
              <a:tailEnd/>
            </a:ln>
          </p:spPr>
          <p:txBody>
            <a:bodyPr/>
            <a:lstStyle/>
            <a:p>
              <a:endParaRPr lang="ja-JP" altLang="en-US"/>
            </a:p>
          </p:txBody>
        </p:sp>
        <p:sp>
          <p:nvSpPr>
            <p:cNvPr id="260" name="Freeform 2072"/>
            <p:cNvSpPr>
              <a:spLocks/>
            </p:cNvSpPr>
            <p:nvPr/>
          </p:nvSpPr>
          <p:spPr bwMode="auto">
            <a:xfrm>
              <a:off x="2077" y="2726"/>
              <a:ext cx="26" cy="100"/>
            </a:xfrm>
            <a:custGeom>
              <a:avLst/>
              <a:gdLst/>
              <a:ahLst/>
              <a:cxnLst>
                <a:cxn ang="0">
                  <a:pos x="181" y="4"/>
                </a:cxn>
                <a:cxn ang="0">
                  <a:pos x="161" y="798"/>
                </a:cxn>
                <a:cxn ang="0">
                  <a:pos x="0" y="794"/>
                </a:cxn>
                <a:cxn ang="0">
                  <a:pos x="20" y="0"/>
                </a:cxn>
                <a:cxn ang="0">
                  <a:pos x="181" y="4"/>
                </a:cxn>
              </a:cxnLst>
              <a:rect l="0" t="0" r="r" b="b"/>
              <a:pathLst>
                <a:path w="181" h="798">
                  <a:moveTo>
                    <a:pt x="181" y="4"/>
                  </a:moveTo>
                  <a:lnTo>
                    <a:pt x="161" y="798"/>
                  </a:lnTo>
                  <a:lnTo>
                    <a:pt x="0" y="794"/>
                  </a:lnTo>
                  <a:lnTo>
                    <a:pt x="20" y="0"/>
                  </a:lnTo>
                  <a:lnTo>
                    <a:pt x="181" y="4"/>
                  </a:lnTo>
                  <a:close/>
                </a:path>
              </a:pathLst>
            </a:custGeom>
            <a:solidFill>
              <a:srgbClr val="0000FF"/>
            </a:solidFill>
            <a:ln w="9525">
              <a:noFill/>
              <a:round/>
              <a:headEnd/>
              <a:tailEnd/>
            </a:ln>
          </p:spPr>
          <p:txBody>
            <a:bodyPr/>
            <a:lstStyle/>
            <a:p>
              <a:endParaRPr lang="ja-JP" altLang="en-US"/>
            </a:p>
          </p:txBody>
        </p:sp>
        <p:sp>
          <p:nvSpPr>
            <p:cNvPr id="261" name="Freeform 2073"/>
            <p:cNvSpPr>
              <a:spLocks/>
            </p:cNvSpPr>
            <p:nvPr/>
          </p:nvSpPr>
          <p:spPr bwMode="auto">
            <a:xfrm>
              <a:off x="2068" y="2825"/>
              <a:ext cx="159" cy="21"/>
            </a:xfrm>
            <a:custGeom>
              <a:avLst/>
              <a:gdLst/>
              <a:ahLst/>
              <a:cxnLst>
                <a:cxn ang="0">
                  <a:pos x="0" y="11"/>
                </a:cxn>
                <a:cxn ang="0">
                  <a:pos x="1111" y="0"/>
                </a:cxn>
                <a:cxn ang="0">
                  <a:pos x="1113" y="160"/>
                </a:cxn>
                <a:cxn ang="0">
                  <a:pos x="2" y="172"/>
                </a:cxn>
                <a:cxn ang="0">
                  <a:pos x="0" y="11"/>
                </a:cxn>
              </a:cxnLst>
              <a:rect l="0" t="0" r="r" b="b"/>
              <a:pathLst>
                <a:path w="1113" h="172">
                  <a:moveTo>
                    <a:pt x="0" y="11"/>
                  </a:moveTo>
                  <a:lnTo>
                    <a:pt x="1111" y="0"/>
                  </a:lnTo>
                  <a:lnTo>
                    <a:pt x="1113" y="160"/>
                  </a:lnTo>
                  <a:lnTo>
                    <a:pt x="2" y="172"/>
                  </a:lnTo>
                  <a:lnTo>
                    <a:pt x="0" y="11"/>
                  </a:lnTo>
                  <a:close/>
                </a:path>
              </a:pathLst>
            </a:custGeom>
            <a:solidFill>
              <a:srgbClr val="0000FF"/>
            </a:solidFill>
            <a:ln w="9525">
              <a:noFill/>
              <a:round/>
              <a:headEnd/>
              <a:tailEnd/>
            </a:ln>
          </p:spPr>
          <p:txBody>
            <a:bodyPr/>
            <a:lstStyle/>
            <a:p>
              <a:endParaRPr lang="ja-JP" altLang="en-US"/>
            </a:p>
          </p:txBody>
        </p:sp>
        <p:sp>
          <p:nvSpPr>
            <p:cNvPr id="262" name="Freeform 2074"/>
            <p:cNvSpPr>
              <a:spLocks/>
            </p:cNvSpPr>
            <p:nvPr/>
          </p:nvSpPr>
          <p:spPr bwMode="auto">
            <a:xfrm>
              <a:off x="3628" y="2687"/>
              <a:ext cx="24" cy="158"/>
            </a:xfrm>
            <a:custGeom>
              <a:avLst/>
              <a:gdLst/>
              <a:ahLst/>
              <a:cxnLst>
                <a:cxn ang="0">
                  <a:pos x="161" y="0"/>
                </a:cxn>
                <a:cxn ang="0">
                  <a:pos x="168" y="1265"/>
                </a:cxn>
                <a:cxn ang="0">
                  <a:pos x="6" y="1265"/>
                </a:cxn>
                <a:cxn ang="0">
                  <a:pos x="0" y="0"/>
                </a:cxn>
                <a:cxn ang="0">
                  <a:pos x="161" y="0"/>
                </a:cxn>
              </a:cxnLst>
              <a:rect l="0" t="0" r="r" b="b"/>
              <a:pathLst>
                <a:path w="168" h="1265">
                  <a:moveTo>
                    <a:pt x="161" y="0"/>
                  </a:moveTo>
                  <a:lnTo>
                    <a:pt x="168" y="1265"/>
                  </a:lnTo>
                  <a:lnTo>
                    <a:pt x="6" y="1265"/>
                  </a:lnTo>
                  <a:lnTo>
                    <a:pt x="0" y="0"/>
                  </a:lnTo>
                  <a:lnTo>
                    <a:pt x="161" y="0"/>
                  </a:lnTo>
                  <a:close/>
                </a:path>
              </a:pathLst>
            </a:custGeom>
            <a:solidFill>
              <a:srgbClr val="0000FF"/>
            </a:solidFill>
            <a:ln w="9525">
              <a:noFill/>
              <a:round/>
              <a:headEnd/>
              <a:tailEnd/>
            </a:ln>
          </p:spPr>
          <p:txBody>
            <a:bodyPr/>
            <a:lstStyle/>
            <a:p>
              <a:endParaRPr lang="ja-JP" altLang="en-US"/>
            </a:p>
          </p:txBody>
        </p:sp>
        <p:sp>
          <p:nvSpPr>
            <p:cNvPr id="263" name="Freeform 2075"/>
            <p:cNvSpPr>
              <a:spLocks/>
            </p:cNvSpPr>
            <p:nvPr/>
          </p:nvSpPr>
          <p:spPr bwMode="auto">
            <a:xfrm>
              <a:off x="3649" y="2830"/>
              <a:ext cx="215" cy="22"/>
            </a:xfrm>
            <a:custGeom>
              <a:avLst/>
              <a:gdLst/>
              <a:ahLst/>
              <a:cxnLst>
                <a:cxn ang="0">
                  <a:pos x="0" y="16"/>
                </a:cxn>
                <a:cxn ang="0">
                  <a:pos x="1499" y="0"/>
                </a:cxn>
                <a:cxn ang="0">
                  <a:pos x="1501" y="160"/>
                </a:cxn>
                <a:cxn ang="0">
                  <a:pos x="2" y="176"/>
                </a:cxn>
                <a:cxn ang="0">
                  <a:pos x="0" y="16"/>
                </a:cxn>
              </a:cxnLst>
              <a:rect l="0" t="0" r="r" b="b"/>
              <a:pathLst>
                <a:path w="1501" h="176">
                  <a:moveTo>
                    <a:pt x="0" y="16"/>
                  </a:moveTo>
                  <a:lnTo>
                    <a:pt x="1499" y="0"/>
                  </a:lnTo>
                  <a:lnTo>
                    <a:pt x="1501" y="160"/>
                  </a:lnTo>
                  <a:lnTo>
                    <a:pt x="2" y="176"/>
                  </a:lnTo>
                  <a:lnTo>
                    <a:pt x="0" y="16"/>
                  </a:lnTo>
                  <a:close/>
                </a:path>
              </a:pathLst>
            </a:custGeom>
            <a:solidFill>
              <a:srgbClr val="0000FF"/>
            </a:solidFill>
            <a:ln w="9525">
              <a:noFill/>
              <a:round/>
              <a:headEnd/>
              <a:tailEnd/>
            </a:ln>
          </p:spPr>
          <p:txBody>
            <a:bodyPr/>
            <a:lstStyle/>
            <a:p>
              <a:endParaRPr lang="ja-JP" altLang="en-US"/>
            </a:p>
          </p:txBody>
        </p:sp>
        <p:sp>
          <p:nvSpPr>
            <p:cNvPr id="264" name="Freeform 2076"/>
            <p:cNvSpPr>
              <a:spLocks/>
            </p:cNvSpPr>
            <p:nvPr/>
          </p:nvSpPr>
          <p:spPr bwMode="auto">
            <a:xfrm>
              <a:off x="3675" y="2852"/>
              <a:ext cx="10" cy="21"/>
            </a:xfrm>
            <a:custGeom>
              <a:avLst/>
              <a:gdLst/>
              <a:ahLst/>
              <a:cxnLst>
                <a:cxn ang="0">
                  <a:pos x="60" y="164"/>
                </a:cxn>
                <a:cxn ang="0">
                  <a:pos x="0" y="161"/>
                </a:cxn>
                <a:cxn ang="0">
                  <a:pos x="6" y="80"/>
                </a:cxn>
                <a:cxn ang="0">
                  <a:pos x="10" y="0"/>
                </a:cxn>
                <a:cxn ang="0">
                  <a:pos x="69" y="3"/>
                </a:cxn>
                <a:cxn ang="0">
                  <a:pos x="65" y="84"/>
                </a:cxn>
                <a:cxn ang="0">
                  <a:pos x="60" y="164"/>
                </a:cxn>
              </a:cxnLst>
              <a:rect l="0" t="0" r="r" b="b"/>
              <a:pathLst>
                <a:path w="69" h="164">
                  <a:moveTo>
                    <a:pt x="60" y="164"/>
                  </a:moveTo>
                  <a:lnTo>
                    <a:pt x="0" y="161"/>
                  </a:lnTo>
                  <a:lnTo>
                    <a:pt x="6" y="80"/>
                  </a:lnTo>
                  <a:lnTo>
                    <a:pt x="10" y="0"/>
                  </a:lnTo>
                  <a:lnTo>
                    <a:pt x="69" y="3"/>
                  </a:lnTo>
                  <a:lnTo>
                    <a:pt x="65" y="84"/>
                  </a:lnTo>
                  <a:lnTo>
                    <a:pt x="60" y="164"/>
                  </a:lnTo>
                  <a:close/>
                </a:path>
              </a:pathLst>
            </a:custGeom>
            <a:solidFill>
              <a:srgbClr val="FF0000"/>
            </a:solidFill>
            <a:ln w="9525">
              <a:noFill/>
              <a:round/>
              <a:headEnd/>
              <a:tailEnd/>
            </a:ln>
          </p:spPr>
          <p:txBody>
            <a:bodyPr/>
            <a:lstStyle/>
            <a:p>
              <a:endParaRPr lang="ja-JP" altLang="en-US"/>
            </a:p>
          </p:txBody>
        </p:sp>
        <p:sp>
          <p:nvSpPr>
            <p:cNvPr id="265" name="Freeform 2077"/>
            <p:cNvSpPr>
              <a:spLocks/>
            </p:cNvSpPr>
            <p:nvPr/>
          </p:nvSpPr>
          <p:spPr bwMode="auto">
            <a:xfrm>
              <a:off x="3674" y="2862"/>
              <a:ext cx="2" cy="10"/>
            </a:xfrm>
            <a:custGeom>
              <a:avLst/>
              <a:gdLst/>
              <a:ahLst/>
              <a:cxnLst>
                <a:cxn ang="0">
                  <a:pos x="14" y="0"/>
                </a:cxn>
                <a:cxn ang="0">
                  <a:pos x="8" y="81"/>
                </a:cxn>
                <a:cxn ang="0">
                  <a:pos x="0" y="80"/>
                </a:cxn>
                <a:cxn ang="0">
                  <a:pos x="14" y="0"/>
                </a:cxn>
              </a:cxnLst>
              <a:rect l="0" t="0" r="r" b="b"/>
              <a:pathLst>
                <a:path w="14" h="81">
                  <a:moveTo>
                    <a:pt x="14" y="0"/>
                  </a:moveTo>
                  <a:lnTo>
                    <a:pt x="8" y="81"/>
                  </a:lnTo>
                  <a:lnTo>
                    <a:pt x="0" y="80"/>
                  </a:lnTo>
                  <a:lnTo>
                    <a:pt x="14" y="0"/>
                  </a:lnTo>
                  <a:close/>
                </a:path>
              </a:pathLst>
            </a:custGeom>
            <a:solidFill>
              <a:srgbClr val="FF0000"/>
            </a:solidFill>
            <a:ln w="9525">
              <a:noFill/>
              <a:round/>
              <a:headEnd/>
              <a:tailEnd/>
            </a:ln>
          </p:spPr>
          <p:txBody>
            <a:bodyPr/>
            <a:lstStyle/>
            <a:p>
              <a:endParaRPr lang="ja-JP" altLang="en-US"/>
            </a:p>
          </p:txBody>
        </p:sp>
        <p:sp>
          <p:nvSpPr>
            <p:cNvPr id="266" name="Freeform 2078"/>
            <p:cNvSpPr>
              <a:spLocks/>
            </p:cNvSpPr>
            <p:nvPr/>
          </p:nvSpPr>
          <p:spPr bwMode="auto">
            <a:xfrm>
              <a:off x="3666" y="2851"/>
              <a:ext cx="12" cy="21"/>
            </a:xfrm>
            <a:custGeom>
              <a:avLst/>
              <a:gdLst/>
              <a:ahLst/>
              <a:cxnLst>
                <a:cxn ang="0">
                  <a:pos x="57" y="168"/>
                </a:cxn>
                <a:cxn ang="0">
                  <a:pos x="0" y="158"/>
                </a:cxn>
                <a:cxn ang="0">
                  <a:pos x="12" y="79"/>
                </a:cxn>
                <a:cxn ang="0">
                  <a:pos x="26" y="0"/>
                </a:cxn>
                <a:cxn ang="0">
                  <a:pos x="83" y="9"/>
                </a:cxn>
                <a:cxn ang="0">
                  <a:pos x="71" y="88"/>
                </a:cxn>
                <a:cxn ang="0">
                  <a:pos x="57" y="168"/>
                </a:cxn>
              </a:cxnLst>
              <a:rect l="0" t="0" r="r" b="b"/>
              <a:pathLst>
                <a:path w="83" h="168">
                  <a:moveTo>
                    <a:pt x="57" y="168"/>
                  </a:moveTo>
                  <a:lnTo>
                    <a:pt x="0" y="158"/>
                  </a:lnTo>
                  <a:lnTo>
                    <a:pt x="12" y="79"/>
                  </a:lnTo>
                  <a:lnTo>
                    <a:pt x="26" y="0"/>
                  </a:lnTo>
                  <a:lnTo>
                    <a:pt x="83" y="9"/>
                  </a:lnTo>
                  <a:lnTo>
                    <a:pt x="71" y="88"/>
                  </a:lnTo>
                  <a:lnTo>
                    <a:pt x="57" y="168"/>
                  </a:lnTo>
                  <a:close/>
                </a:path>
              </a:pathLst>
            </a:custGeom>
            <a:solidFill>
              <a:srgbClr val="FF0000"/>
            </a:solidFill>
            <a:ln w="9525">
              <a:noFill/>
              <a:round/>
              <a:headEnd/>
              <a:tailEnd/>
            </a:ln>
          </p:spPr>
          <p:txBody>
            <a:bodyPr/>
            <a:lstStyle/>
            <a:p>
              <a:endParaRPr lang="ja-JP" altLang="en-US"/>
            </a:p>
          </p:txBody>
        </p:sp>
        <p:sp>
          <p:nvSpPr>
            <p:cNvPr id="267" name="Freeform 2079"/>
            <p:cNvSpPr>
              <a:spLocks/>
            </p:cNvSpPr>
            <p:nvPr/>
          </p:nvSpPr>
          <p:spPr bwMode="auto">
            <a:xfrm>
              <a:off x="3665" y="2861"/>
              <a:ext cx="3" cy="10"/>
            </a:xfrm>
            <a:custGeom>
              <a:avLst/>
              <a:gdLst/>
              <a:ahLst/>
              <a:cxnLst>
                <a:cxn ang="0">
                  <a:pos x="21" y="0"/>
                </a:cxn>
                <a:cxn ang="0">
                  <a:pos x="9" y="79"/>
                </a:cxn>
                <a:cxn ang="0">
                  <a:pos x="0" y="77"/>
                </a:cxn>
                <a:cxn ang="0">
                  <a:pos x="21" y="0"/>
                </a:cxn>
              </a:cxnLst>
              <a:rect l="0" t="0" r="r" b="b"/>
              <a:pathLst>
                <a:path w="21" h="79">
                  <a:moveTo>
                    <a:pt x="21" y="0"/>
                  </a:moveTo>
                  <a:lnTo>
                    <a:pt x="9" y="79"/>
                  </a:lnTo>
                  <a:lnTo>
                    <a:pt x="0" y="77"/>
                  </a:lnTo>
                  <a:lnTo>
                    <a:pt x="21" y="0"/>
                  </a:lnTo>
                  <a:close/>
                </a:path>
              </a:pathLst>
            </a:custGeom>
            <a:solidFill>
              <a:srgbClr val="FF0000"/>
            </a:solidFill>
            <a:ln w="9525">
              <a:noFill/>
              <a:round/>
              <a:headEnd/>
              <a:tailEnd/>
            </a:ln>
          </p:spPr>
          <p:txBody>
            <a:bodyPr/>
            <a:lstStyle/>
            <a:p>
              <a:endParaRPr lang="ja-JP" altLang="en-US"/>
            </a:p>
          </p:txBody>
        </p:sp>
        <p:sp>
          <p:nvSpPr>
            <p:cNvPr id="268" name="Freeform 2080"/>
            <p:cNvSpPr>
              <a:spLocks/>
            </p:cNvSpPr>
            <p:nvPr/>
          </p:nvSpPr>
          <p:spPr bwMode="auto">
            <a:xfrm>
              <a:off x="3657" y="2850"/>
              <a:ext cx="14" cy="21"/>
            </a:xfrm>
            <a:custGeom>
              <a:avLst/>
              <a:gdLst/>
              <a:ahLst/>
              <a:cxnLst>
                <a:cxn ang="0">
                  <a:pos x="56" y="170"/>
                </a:cxn>
                <a:cxn ang="0">
                  <a:pos x="0" y="154"/>
                </a:cxn>
                <a:cxn ang="0">
                  <a:pos x="22" y="77"/>
                </a:cxn>
                <a:cxn ang="0">
                  <a:pos x="44" y="0"/>
                </a:cxn>
                <a:cxn ang="0">
                  <a:pos x="100" y="16"/>
                </a:cxn>
                <a:cxn ang="0">
                  <a:pos x="77" y="93"/>
                </a:cxn>
                <a:cxn ang="0">
                  <a:pos x="56" y="170"/>
                </a:cxn>
              </a:cxnLst>
              <a:rect l="0" t="0" r="r" b="b"/>
              <a:pathLst>
                <a:path w="100" h="170">
                  <a:moveTo>
                    <a:pt x="56" y="170"/>
                  </a:moveTo>
                  <a:lnTo>
                    <a:pt x="0" y="154"/>
                  </a:lnTo>
                  <a:lnTo>
                    <a:pt x="22" y="77"/>
                  </a:lnTo>
                  <a:lnTo>
                    <a:pt x="44" y="0"/>
                  </a:lnTo>
                  <a:lnTo>
                    <a:pt x="100" y="16"/>
                  </a:lnTo>
                  <a:lnTo>
                    <a:pt x="77" y="93"/>
                  </a:lnTo>
                  <a:lnTo>
                    <a:pt x="56" y="170"/>
                  </a:lnTo>
                  <a:close/>
                </a:path>
              </a:pathLst>
            </a:custGeom>
            <a:solidFill>
              <a:srgbClr val="FF0000"/>
            </a:solidFill>
            <a:ln w="9525">
              <a:noFill/>
              <a:round/>
              <a:headEnd/>
              <a:tailEnd/>
            </a:ln>
          </p:spPr>
          <p:txBody>
            <a:bodyPr/>
            <a:lstStyle/>
            <a:p>
              <a:endParaRPr lang="ja-JP" altLang="en-US"/>
            </a:p>
          </p:txBody>
        </p:sp>
        <p:sp>
          <p:nvSpPr>
            <p:cNvPr id="269" name="Freeform 2081"/>
            <p:cNvSpPr>
              <a:spLocks/>
            </p:cNvSpPr>
            <p:nvPr/>
          </p:nvSpPr>
          <p:spPr bwMode="auto">
            <a:xfrm>
              <a:off x="3656" y="2859"/>
              <a:ext cx="4" cy="10"/>
            </a:xfrm>
            <a:custGeom>
              <a:avLst/>
              <a:gdLst/>
              <a:ahLst/>
              <a:cxnLst>
                <a:cxn ang="0">
                  <a:pos x="30" y="0"/>
                </a:cxn>
                <a:cxn ang="0">
                  <a:pos x="8" y="77"/>
                </a:cxn>
                <a:cxn ang="0">
                  <a:pos x="0" y="75"/>
                </a:cxn>
                <a:cxn ang="0">
                  <a:pos x="30" y="0"/>
                </a:cxn>
              </a:cxnLst>
              <a:rect l="0" t="0" r="r" b="b"/>
              <a:pathLst>
                <a:path w="30" h="77">
                  <a:moveTo>
                    <a:pt x="30" y="0"/>
                  </a:moveTo>
                  <a:lnTo>
                    <a:pt x="8" y="77"/>
                  </a:lnTo>
                  <a:lnTo>
                    <a:pt x="0" y="75"/>
                  </a:lnTo>
                  <a:lnTo>
                    <a:pt x="30" y="0"/>
                  </a:lnTo>
                  <a:close/>
                </a:path>
              </a:pathLst>
            </a:custGeom>
            <a:solidFill>
              <a:srgbClr val="FF0000"/>
            </a:solidFill>
            <a:ln w="9525">
              <a:noFill/>
              <a:round/>
              <a:headEnd/>
              <a:tailEnd/>
            </a:ln>
          </p:spPr>
          <p:txBody>
            <a:bodyPr/>
            <a:lstStyle/>
            <a:p>
              <a:endParaRPr lang="ja-JP" altLang="en-US"/>
            </a:p>
          </p:txBody>
        </p:sp>
        <p:sp>
          <p:nvSpPr>
            <p:cNvPr id="270" name="Freeform 2082"/>
            <p:cNvSpPr>
              <a:spLocks/>
            </p:cNvSpPr>
            <p:nvPr/>
          </p:nvSpPr>
          <p:spPr bwMode="auto">
            <a:xfrm>
              <a:off x="3648" y="2847"/>
              <a:ext cx="16" cy="22"/>
            </a:xfrm>
            <a:custGeom>
              <a:avLst/>
              <a:gdLst/>
              <a:ahLst/>
              <a:cxnLst>
                <a:cxn ang="0">
                  <a:pos x="54" y="171"/>
                </a:cxn>
                <a:cxn ang="0">
                  <a:pos x="0" y="149"/>
                </a:cxn>
                <a:cxn ang="0">
                  <a:pos x="31" y="75"/>
                </a:cxn>
                <a:cxn ang="0">
                  <a:pos x="61" y="0"/>
                </a:cxn>
                <a:cxn ang="0">
                  <a:pos x="114" y="22"/>
                </a:cxn>
                <a:cxn ang="0">
                  <a:pos x="84" y="96"/>
                </a:cxn>
                <a:cxn ang="0">
                  <a:pos x="54" y="171"/>
                </a:cxn>
              </a:cxnLst>
              <a:rect l="0" t="0" r="r" b="b"/>
              <a:pathLst>
                <a:path w="114" h="171">
                  <a:moveTo>
                    <a:pt x="54" y="171"/>
                  </a:moveTo>
                  <a:lnTo>
                    <a:pt x="0" y="149"/>
                  </a:lnTo>
                  <a:lnTo>
                    <a:pt x="31" y="75"/>
                  </a:lnTo>
                  <a:lnTo>
                    <a:pt x="61" y="0"/>
                  </a:lnTo>
                  <a:lnTo>
                    <a:pt x="114" y="22"/>
                  </a:lnTo>
                  <a:lnTo>
                    <a:pt x="84" y="96"/>
                  </a:lnTo>
                  <a:lnTo>
                    <a:pt x="54" y="171"/>
                  </a:lnTo>
                  <a:close/>
                </a:path>
              </a:pathLst>
            </a:custGeom>
            <a:solidFill>
              <a:srgbClr val="FF0000"/>
            </a:solidFill>
            <a:ln w="9525">
              <a:noFill/>
              <a:round/>
              <a:headEnd/>
              <a:tailEnd/>
            </a:ln>
          </p:spPr>
          <p:txBody>
            <a:bodyPr/>
            <a:lstStyle/>
            <a:p>
              <a:endParaRPr lang="ja-JP" altLang="en-US"/>
            </a:p>
          </p:txBody>
        </p:sp>
        <p:sp>
          <p:nvSpPr>
            <p:cNvPr id="271" name="Freeform 2083"/>
            <p:cNvSpPr>
              <a:spLocks/>
            </p:cNvSpPr>
            <p:nvPr/>
          </p:nvSpPr>
          <p:spPr bwMode="auto">
            <a:xfrm>
              <a:off x="3647" y="2857"/>
              <a:ext cx="5" cy="9"/>
            </a:xfrm>
            <a:custGeom>
              <a:avLst/>
              <a:gdLst/>
              <a:ahLst/>
              <a:cxnLst>
                <a:cxn ang="0">
                  <a:pos x="38" y="0"/>
                </a:cxn>
                <a:cxn ang="0">
                  <a:pos x="7" y="74"/>
                </a:cxn>
                <a:cxn ang="0">
                  <a:pos x="0" y="71"/>
                </a:cxn>
                <a:cxn ang="0">
                  <a:pos x="38" y="0"/>
                </a:cxn>
              </a:cxnLst>
              <a:rect l="0" t="0" r="r" b="b"/>
              <a:pathLst>
                <a:path w="38" h="74">
                  <a:moveTo>
                    <a:pt x="38" y="0"/>
                  </a:moveTo>
                  <a:lnTo>
                    <a:pt x="7" y="74"/>
                  </a:lnTo>
                  <a:lnTo>
                    <a:pt x="0" y="71"/>
                  </a:lnTo>
                  <a:lnTo>
                    <a:pt x="38" y="0"/>
                  </a:lnTo>
                  <a:close/>
                </a:path>
              </a:pathLst>
            </a:custGeom>
            <a:solidFill>
              <a:srgbClr val="FF0000"/>
            </a:solidFill>
            <a:ln w="9525">
              <a:noFill/>
              <a:round/>
              <a:headEnd/>
              <a:tailEnd/>
            </a:ln>
          </p:spPr>
          <p:txBody>
            <a:bodyPr/>
            <a:lstStyle/>
            <a:p>
              <a:endParaRPr lang="ja-JP" altLang="en-US"/>
            </a:p>
          </p:txBody>
        </p:sp>
        <p:sp>
          <p:nvSpPr>
            <p:cNvPr id="272" name="Freeform 2084"/>
            <p:cNvSpPr>
              <a:spLocks/>
            </p:cNvSpPr>
            <p:nvPr/>
          </p:nvSpPr>
          <p:spPr bwMode="auto">
            <a:xfrm>
              <a:off x="3640" y="2844"/>
              <a:ext cx="18" cy="21"/>
            </a:xfrm>
            <a:custGeom>
              <a:avLst/>
              <a:gdLst/>
              <a:ahLst/>
              <a:cxnLst>
                <a:cxn ang="0">
                  <a:pos x="51" y="169"/>
                </a:cxn>
                <a:cxn ang="0">
                  <a:pos x="0" y="142"/>
                </a:cxn>
                <a:cxn ang="0">
                  <a:pos x="38" y="72"/>
                </a:cxn>
                <a:cxn ang="0">
                  <a:pos x="76" y="0"/>
                </a:cxn>
                <a:cxn ang="0">
                  <a:pos x="126" y="27"/>
                </a:cxn>
                <a:cxn ang="0">
                  <a:pos x="89" y="98"/>
                </a:cxn>
                <a:cxn ang="0">
                  <a:pos x="51" y="169"/>
                </a:cxn>
              </a:cxnLst>
              <a:rect l="0" t="0" r="r" b="b"/>
              <a:pathLst>
                <a:path w="126" h="169">
                  <a:moveTo>
                    <a:pt x="51" y="169"/>
                  </a:moveTo>
                  <a:lnTo>
                    <a:pt x="0" y="142"/>
                  </a:lnTo>
                  <a:lnTo>
                    <a:pt x="38" y="72"/>
                  </a:lnTo>
                  <a:lnTo>
                    <a:pt x="76" y="0"/>
                  </a:lnTo>
                  <a:lnTo>
                    <a:pt x="126" y="27"/>
                  </a:lnTo>
                  <a:lnTo>
                    <a:pt x="89" y="98"/>
                  </a:lnTo>
                  <a:lnTo>
                    <a:pt x="51" y="169"/>
                  </a:lnTo>
                  <a:close/>
                </a:path>
              </a:pathLst>
            </a:custGeom>
            <a:solidFill>
              <a:srgbClr val="FF0000"/>
            </a:solidFill>
            <a:ln w="9525">
              <a:noFill/>
              <a:round/>
              <a:headEnd/>
              <a:tailEnd/>
            </a:ln>
          </p:spPr>
          <p:txBody>
            <a:bodyPr/>
            <a:lstStyle/>
            <a:p>
              <a:endParaRPr lang="ja-JP" altLang="en-US"/>
            </a:p>
          </p:txBody>
        </p:sp>
        <p:sp>
          <p:nvSpPr>
            <p:cNvPr id="273" name="Freeform 2085"/>
            <p:cNvSpPr>
              <a:spLocks/>
            </p:cNvSpPr>
            <p:nvPr/>
          </p:nvSpPr>
          <p:spPr bwMode="auto">
            <a:xfrm>
              <a:off x="3639" y="2853"/>
              <a:ext cx="6" cy="9"/>
            </a:xfrm>
            <a:custGeom>
              <a:avLst/>
              <a:gdLst/>
              <a:ahLst/>
              <a:cxnLst>
                <a:cxn ang="0">
                  <a:pos x="45" y="0"/>
                </a:cxn>
                <a:cxn ang="0">
                  <a:pos x="7" y="70"/>
                </a:cxn>
                <a:cxn ang="0">
                  <a:pos x="0" y="66"/>
                </a:cxn>
                <a:cxn ang="0">
                  <a:pos x="45" y="0"/>
                </a:cxn>
              </a:cxnLst>
              <a:rect l="0" t="0" r="r" b="b"/>
              <a:pathLst>
                <a:path w="45" h="70">
                  <a:moveTo>
                    <a:pt x="45" y="0"/>
                  </a:moveTo>
                  <a:lnTo>
                    <a:pt x="7" y="70"/>
                  </a:lnTo>
                  <a:lnTo>
                    <a:pt x="0" y="66"/>
                  </a:lnTo>
                  <a:lnTo>
                    <a:pt x="45" y="0"/>
                  </a:lnTo>
                  <a:close/>
                </a:path>
              </a:pathLst>
            </a:custGeom>
            <a:solidFill>
              <a:srgbClr val="FF0000"/>
            </a:solidFill>
            <a:ln w="9525">
              <a:noFill/>
              <a:round/>
              <a:headEnd/>
              <a:tailEnd/>
            </a:ln>
          </p:spPr>
          <p:txBody>
            <a:bodyPr/>
            <a:lstStyle/>
            <a:p>
              <a:endParaRPr lang="ja-JP" altLang="en-US"/>
            </a:p>
          </p:txBody>
        </p:sp>
        <p:sp>
          <p:nvSpPr>
            <p:cNvPr id="274" name="Freeform 2086"/>
            <p:cNvSpPr>
              <a:spLocks/>
            </p:cNvSpPr>
            <p:nvPr/>
          </p:nvSpPr>
          <p:spPr bwMode="auto">
            <a:xfrm>
              <a:off x="3632" y="2841"/>
              <a:ext cx="20" cy="21"/>
            </a:xfrm>
            <a:custGeom>
              <a:avLst/>
              <a:gdLst/>
              <a:ahLst/>
              <a:cxnLst>
                <a:cxn ang="0">
                  <a:pos x="47" y="166"/>
                </a:cxn>
                <a:cxn ang="0">
                  <a:pos x="0" y="134"/>
                </a:cxn>
                <a:cxn ang="0">
                  <a:pos x="44" y="68"/>
                </a:cxn>
                <a:cxn ang="0">
                  <a:pos x="89" y="0"/>
                </a:cxn>
                <a:cxn ang="0">
                  <a:pos x="137" y="32"/>
                </a:cxn>
                <a:cxn ang="0">
                  <a:pos x="92" y="100"/>
                </a:cxn>
                <a:cxn ang="0">
                  <a:pos x="47" y="166"/>
                </a:cxn>
              </a:cxnLst>
              <a:rect l="0" t="0" r="r" b="b"/>
              <a:pathLst>
                <a:path w="137" h="166">
                  <a:moveTo>
                    <a:pt x="47" y="166"/>
                  </a:moveTo>
                  <a:lnTo>
                    <a:pt x="0" y="134"/>
                  </a:lnTo>
                  <a:lnTo>
                    <a:pt x="44" y="68"/>
                  </a:lnTo>
                  <a:lnTo>
                    <a:pt x="89" y="0"/>
                  </a:lnTo>
                  <a:lnTo>
                    <a:pt x="137" y="32"/>
                  </a:lnTo>
                  <a:lnTo>
                    <a:pt x="92" y="100"/>
                  </a:lnTo>
                  <a:lnTo>
                    <a:pt x="47" y="166"/>
                  </a:lnTo>
                  <a:close/>
                </a:path>
              </a:pathLst>
            </a:custGeom>
            <a:solidFill>
              <a:srgbClr val="FF0000"/>
            </a:solidFill>
            <a:ln w="9525">
              <a:noFill/>
              <a:round/>
              <a:headEnd/>
              <a:tailEnd/>
            </a:ln>
          </p:spPr>
          <p:txBody>
            <a:bodyPr/>
            <a:lstStyle/>
            <a:p>
              <a:endParaRPr lang="ja-JP" altLang="en-US"/>
            </a:p>
          </p:txBody>
        </p:sp>
        <p:sp>
          <p:nvSpPr>
            <p:cNvPr id="275" name="Freeform 2087"/>
            <p:cNvSpPr>
              <a:spLocks/>
            </p:cNvSpPr>
            <p:nvPr/>
          </p:nvSpPr>
          <p:spPr bwMode="auto">
            <a:xfrm>
              <a:off x="3631" y="2849"/>
              <a:ext cx="7" cy="9"/>
            </a:xfrm>
            <a:custGeom>
              <a:avLst/>
              <a:gdLst/>
              <a:ahLst/>
              <a:cxnLst>
                <a:cxn ang="0">
                  <a:pos x="51" y="0"/>
                </a:cxn>
                <a:cxn ang="0">
                  <a:pos x="7" y="66"/>
                </a:cxn>
                <a:cxn ang="0">
                  <a:pos x="0" y="61"/>
                </a:cxn>
                <a:cxn ang="0">
                  <a:pos x="51" y="0"/>
                </a:cxn>
              </a:cxnLst>
              <a:rect l="0" t="0" r="r" b="b"/>
              <a:pathLst>
                <a:path w="51" h="66">
                  <a:moveTo>
                    <a:pt x="51" y="0"/>
                  </a:moveTo>
                  <a:lnTo>
                    <a:pt x="7" y="66"/>
                  </a:lnTo>
                  <a:lnTo>
                    <a:pt x="0" y="61"/>
                  </a:lnTo>
                  <a:lnTo>
                    <a:pt x="51" y="0"/>
                  </a:lnTo>
                  <a:close/>
                </a:path>
              </a:pathLst>
            </a:custGeom>
            <a:solidFill>
              <a:srgbClr val="FF0000"/>
            </a:solidFill>
            <a:ln w="9525">
              <a:noFill/>
              <a:round/>
              <a:headEnd/>
              <a:tailEnd/>
            </a:ln>
          </p:spPr>
          <p:txBody>
            <a:bodyPr/>
            <a:lstStyle/>
            <a:p>
              <a:endParaRPr lang="ja-JP" altLang="en-US"/>
            </a:p>
          </p:txBody>
        </p:sp>
        <p:sp>
          <p:nvSpPr>
            <p:cNvPr id="276" name="Freeform 2088"/>
            <p:cNvSpPr>
              <a:spLocks/>
            </p:cNvSpPr>
            <p:nvPr/>
          </p:nvSpPr>
          <p:spPr bwMode="auto">
            <a:xfrm>
              <a:off x="3625" y="2837"/>
              <a:ext cx="21" cy="20"/>
            </a:xfrm>
            <a:custGeom>
              <a:avLst/>
              <a:gdLst/>
              <a:ahLst/>
              <a:cxnLst>
                <a:cxn ang="0">
                  <a:pos x="44" y="160"/>
                </a:cxn>
                <a:cxn ang="0">
                  <a:pos x="0" y="124"/>
                </a:cxn>
                <a:cxn ang="0">
                  <a:pos x="51" y="62"/>
                </a:cxn>
                <a:cxn ang="0">
                  <a:pos x="102" y="0"/>
                </a:cxn>
                <a:cxn ang="0">
                  <a:pos x="146" y="37"/>
                </a:cxn>
                <a:cxn ang="0">
                  <a:pos x="95" y="99"/>
                </a:cxn>
                <a:cxn ang="0">
                  <a:pos x="44" y="160"/>
                </a:cxn>
              </a:cxnLst>
              <a:rect l="0" t="0" r="r" b="b"/>
              <a:pathLst>
                <a:path w="146" h="160">
                  <a:moveTo>
                    <a:pt x="44" y="160"/>
                  </a:moveTo>
                  <a:lnTo>
                    <a:pt x="0" y="124"/>
                  </a:lnTo>
                  <a:lnTo>
                    <a:pt x="51" y="62"/>
                  </a:lnTo>
                  <a:lnTo>
                    <a:pt x="102" y="0"/>
                  </a:lnTo>
                  <a:lnTo>
                    <a:pt x="146" y="37"/>
                  </a:lnTo>
                  <a:lnTo>
                    <a:pt x="95" y="99"/>
                  </a:lnTo>
                  <a:lnTo>
                    <a:pt x="44" y="160"/>
                  </a:lnTo>
                  <a:close/>
                </a:path>
              </a:pathLst>
            </a:custGeom>
            <a:solidFill>
              <a:srgbClr val="FF0000"/>
            </a:solidFill>
            <a:ln w="9525">
              <a:noFill/>
              <a:round/>
              <a:headEnd/>
              <a:tailEnd/>
            </a:ln>
          </p:spPr>
          <p:txBody>
            <a:bodyPr/>
            <a:lstStyle/>
            <a:p>
              <a:endParaRPr lang="ja-JP" altLang="en-US"/>
            </a:p>
          </p:txBody>
        </p:sp>
        <p:sp>
          <p:nvSpPr>
            <p:cNvPr id="277" name="Freeform 2089"/>
            <p:cNvSpPr>
              <a:spLocks/>
            </p:cNvSpPr>
            <p:nvPr/>
          </p:nvSpPr>
          <p:spPr bwMode="auto">
            <a:xfrm>
              <a:off x="3624" y="2845"/>
              <a:ext cx="8" cy="8"/>
            </a:xfrm>
            <a:custGeom>
              <a:avLst/>
              <a:gdLst/>
              <a:ahLst/>
              <a:cxnLst>
                <a:cxn ang="0">
                  <a:pos x="58" y="0"/>
                </a:cxn>
                <a:cxn ang="0">
                  <a:pos x="7" y="62"/>
                </a:cxn>
                <a:cxn ang="0">
                  <a:pos x="0" y="57"/>
                </a:cxn>
                <a:cxn ang="0">
                  <a:pos x="58" y="0"/>
                </a:cxn>
              </a:cxnLst>
              <a:rect l="0" t="0" r="r" b="b"/>
              <a:pathLst>
                <a:path w="58" h="62">
                  <a:moveTo>
                    <a:pt x="58" y="0"/>
                  </a:moveTo>
                  <a:lnTo>
                    <a:pt x="7" y="62"/>
                  </a:lnTo>
                  <a:lnTo>
                    <a:pt x="0" y="57"/>
                  </a:lnTo>
                  <a:lnTo>
                    <a:pt x="58" y="0"/>
                  </a:lnTo>
                  <a:close/>
                </a:path>
              </a:pathLst>
            </a:custGeom>
            <a:solidFill>
              <a:srgbClr val="FF0000"/>
            </a:solidFill>
            <a:ln w="9525">
              <a:noFill/>
              <a:round/>
              <a:headEnd/>
              <a:tailEnd/>
            </a:ln>
          </p:spPr>
          <p:txBody>
            <a:bodyPr/>
            <a:lstStyle/>
            <a:p>
              <a:endParaRPr lang="ja-JP" altLang="en-US"/>
            </a:p>
          </p:txBody>
        </p:sp>
        <p:sp>
          <p:nvSpPr>
            <p:cNvPr id="278" name="Freeform 2090"/>
            <p:cNvSpPr>
              <a:spLocks/>
            </p:cNvSpPr>
            <p:nvPr/>
          </p:nvSpPr>
          <p:spPr bwMode="auto">
            <a:xfrm>
              <a:off x="3618" y="2832"/>
              <a:ext cx="22" cy="20"/>
            </a:xfrm>
            <a:custGeom>
              <a:avLst/>
              <a:gdLst/>
              <a:ahLst/>
              <a:cxnLst>
                <a:cxn ang="0">
                  <a:pos x="41" y="155"/>
                </a:cxn>
                <a:cxn ang="0">
                  <a:pos x="0" y="114"/>
                </a:cxn>
                <a:cxn ang="0">
                  <a:pos x="57" y="57"/>
                </a:cxn>
                <a:cxn ang="0">
                  <a:pos x="114" y="0"/>
                </a:cxn>
                <a:cxn ang="0">
                  <a:pos x="156" y="41"/>
                </a:cxn>
                <a:cxn ang="0">
                  <a:pos x="99" y="98"/>
                </a:cxn>
                <a:cxn ang="0">
                  <a:pos x="41" y="155"/>
                </a:cxn>
              </a:cxnLst>
              <a:rect l="0" t="0" r="r" b="b"/>
              <a:pathLst>
                <a:path w="156" h="155">
                  <a:moveTo>
                    <a:pt x="41" y="155"/>
                  </a:moveTo>
                  <a:lnTo>
                    <a:pt x="0" y="114"/>
                  </a:lnTo>
                  <a:lnTo>
                    <a:pt x="57" y="57"/>
                  </a:lnTo>
                  <a:lnTo>
                    <a:pt x="114" y="0"/>
                  </a:lnTo>
                  <a:lnTo>
                    <a:pt x="156" y="41"/>
                  </a:lnTo>
                  <a:lnTo>
                    <a:pt x="99" y="98"/>
                  </a:lnTo>
                  <a:lnTo>
                    <a:pt x="41" y="155"/>
                  </a:lnTo>
                  <a:close/>
                </a:path>
              </a:pathLst>
            </a:custGeom>
            <a:solidFill>
              <a:srgbClr val="FF0000"/>
            </a:solidFill>
            <a:ln w="9525">
              <a:noFill/>
              <a:round/>
              <a:headEnd/>
              <a:tailEnd/>
            </a:ln>
          </p:spPr>
          <p:txBody>
            <a:bodyPr/>
            <a:lstStyle/>
            <a:p>
              <a:endParaRPr lang="ja-JP" altLang="en-US"/>
            </a:p>
          </p:txBody>
        </p:sp>
        <p:sp>
          <p:nvSpPr>
            <p:cNvPr id="279" name="Freeform 2091"/>
            <p:cNvSpPr>
              <a:spLocks/>
            </p:cNvSpPr>
            <p:nvPr/>
          </p:nvSpPr>
          <p:spPr bwMode="auto">
            <a:xfrm>
              <a:off x="3617" y="2840"/>
              <a:ext cx="9" cy="7"/>
            </a:xfrm>
            <a:custGeom>
              <a:avLst/>
              <a:gdLst/>
              <a:ahLst/>
              <a:cxnLst>
                <a:cxn ang="0">
                  <a:pos x="61" y="0"/>
                </a:cxn>
                <a:cxn ang="0">
                  <a:pos x="4" y="57"/>
                </a:cxn>
                <a:cxn ang="0">
                  <a:pos x="0" y="52"/>
                </a:cxn>
                <a:cxn ang="0">
                  <a:pos x="61" y="0"/>
                </a:cxn>
              </a:cxnLst>
              <a:rect l="0" t="0" r="r" b="b"/>
              <a:pathLst>
                <a:path w="61" h="57">
                  <a:moveTo>
                    <a:pt x="61" y="0"/>
                  </a:moveTo>
                  <a:lnTo>
                    <a:pt x="4" y="57"/>
                  </a:lnTo>
                  <a:lnTo>
                    <a:pt x="0" y="52"/>
                  </a:lnTo>
                  <a:lnTo>
                    <a:pt x="61" y="0"/>
                  </a:lnTo>
                  <a:close/>
                </a:path>
              </a:pathLst>
            </a:custGeom>
            <a:solidFill>
              <a:srgbClr val="FF0000"/>
            </a:solidFill>
            <a:ln w="9525">
              <a:noFill/>
              <a:round/>
              <a:headEnd/>
              <a:tailEnd/>
            </a:ln>
          </p:spPr>
          <p:txBody>
            <a:bodyPr/>
            <a:lstStyle/>
            <a:p>
              <a:endParaRPr lang="ja-JP" altLang="en-US"/>
            </a:p>
          </p:txBody>
        </p:sp>
        <p:sp>
          <p:nvSpPr>
            <p:cNvPr id="280" name="Freeform 2092"/>
            <p:cNvSpPr>
              <a:spLocks/>
            </p:cNvSpPr>
            <p:nvPr/>
          </p:nvSpPr>
          <p:spPr bwMode="auto">
            <a:xfrm>
              <a:off x="3612" y="2828"/>
              <a:ext cx="23" cy="18"/>
            </a:xfrm>
            <a:custGeom>
              <a:avLst/>
              <a:gdLst/>
              <a:ahLst/>
              <a:cxnLst>
                <a:cxn ang="0">
                  <a:pos x="39" y="148"/>
                </a:cxn>
                <a:cxn ang="0">
                  <a:pos x="0" y="102"/>
                </a:cxn>
                <a:cxn ang="0">
                  <a:pos x="63" y="52"/>
                </a:cxn>
                <a:cxn ang="0">
                  <a:pos x="125" y="0"/>
                </a:cxn>
                <a:cxn ang="0">
                  <a:pos x="163" y="45"/>
                </a:cxn>
                <a:cxn ang="0">
                  <a:pos x="100" y="96"/>
                </a:cxn>
                <a:cxn ang="0">
                  <a:pos x="39" y="148"/>
                </a:cxn>
              </a:cxnLst>
              <a:rect l="0" t="0" r="r" b="b"/>
              <a:pathLst>
                <a:path w="163" h="148">
                  <a:moveTo>
                    <a:pt x="39" y="148"/>
                  </a:moveTo>
                  <a:lnTo>
                    <a:pt x="0" y="102"/>
                  </a:lnTo>
                  <a:lnTo>
                    <a:pt x="63" y="52"/>
                  </a:lnTo>
                  <a:lnTo>
                    <a:pt x="125" y="0"/>
                  </a:lnTo>
                  <a:lnTo>
                    <a:pt x="163" y="45"/>
                  </a:lnTo>
                  <a:lnTo>
                    <a:pt x="100" y="96"/>
                  </a:lnTo>
                  <a:lnTo>
                    <a:pt x="39" y="148"/>
                  </a:lnTo>
                  <a:close/>
                </a:path>
              </a:pathLst>
            </a:custGeom>
            <a:solidFill>
              <a:srgbClr val="FF0000"/>
            </a:solidFill>
            <a:ln w="9525">
              <a:noFill/>
              <a:round/>
              <a:headEnd/>
              <a:tailEnd/>
            </a:ln>
          </p:spPr>
          <p:txBody>
            <a:bodyPr/>
            <a:lstStyle/>
            <a:p>
              <a:endParaRPr lang="ja-JP" altLang="en-US"/>
            </a:p>
          </p:txBody>
        </p:sp>
        <p:sp>
          <p:nvSpPr>
            <p:cNvPr id="281" name="Freeform 2093"/>
            <p:cNvSpPr>
              <a:spLocks/>
            </p:cNvSpPr>
            <p:nvPr/>
          </p:nvSpPr>
          <p:spPr bwMode="auto">
            <a:xfrm>
              <a:off x="3611" y="2834"/>
              <a:ext cx="10" cy="6"/>
            </a:xfrm>
            <a:custGeom>
              <a:avLst/>
              <a:gdLst/>
              <a:ahLst/>
              <a:cxnLst>
                <a:cxn ang="0">
                  <a:pos x="67" y="0"/>
                </a:cxn>
                <a:cxn ang="0">
                  <a:pos x="4" y="50"/>
                </a:cxn>
                <a:cxn ang="0">
                  <a:pos x="0" y="44"/>
                </a:cxn>
                <a:cxn ang="0">
                  <a:pos x="67" y="0"/>
                </a:cxn>
              </a:cxnLst>
              <a:rect l="0" t="0" r="r" b="b"/>
              <a:pathLst>
                <a:path w="67" h="50">
                  <a:moveTo>
                    <a:pt x="67" y="0"/>
                  </a:moveTo>
                  <a:lnTo>
                    <a:pt x="4" y="50"/>
                  </a:lnTo>
                  <a:lnTo>
                    <a:pt x="0" y="44"/>
                  </a:lnTo>
                  <a:lnTo>
                    <a:pt x="67" y="0"/>
                  </a:lnTo>
                  <a:close/>
                </a:path>
              </a:pathLst>
            </a:custGeom>
            <a:solidFill>
              <a:srgbClr val="FF0000"/>
            </a:solidFill>
            <a:ln w="9525">
              <a:noFill/>
              <a:round/>
              <a:headEnd/>
              <a:tailEnd/>
            </a:ln>
          </p:spPr>
          <p:txBody>
            <a:bodyPr/>
            <a:lstStyle/>
            <a:p>
              <a:endParaRPr lang="ja-JP" altLang="en-US"/>
            </a:p>
          </p:txBody>
        </p:sp>
        <p:sp>
          <p:nvSpPr>
            <p:cNvPr id="282" name="Freeform 2094"/>
            <p:cNvSpPr>
              <a:spLocks/>
            </p:cNvSpPr>
            <p:nvPr/>
          </p:nvSpPr>
          <p:spPr bwMode="auto">
            <a:xfrm>
              <a:off x="3606" y="2822"/>
              <a:ext cx="24" cy="18"/>
            </a:xfrm>
            <a:custGeom>
              <a:avLst/>
              <a:gdLst/>
              <a:ahLst/>
              <a:cxnLst>
                <a:cxn ang="0">
                  <a:pos x="33" y="138"/>
                </a:cxn>
                <a:cxn ang="0">
                  <a:pos x="0" y="89"/>
                </a:cxn>
                <a:cxn ang="0">
                  <a:pos x="66" y="44"/>
                </a:cxn>
                <a:cxn ang="0">
                  <a:pos x="133" y="0"/>
                </a:cxn>
                <a:cxn ang="0">
                  <a:pos x="167" y="48"/>
                </a:cxn>
                <a:cxn ang="0">
                  <a:pos x="100" y="94"/>
                </a:cxn>
                <a:cxn ang="0">
                  <a:pos x="33" y="138"/>
                </a:cxn>
              </a:cxnLst>
              <a:rect l="0" t="0" r="r" b="b"/>
              <a:pathLst>
                <a:path w="167" h="138">
                  <a:moveTo>
                    <a:pt x="33" y="138"/>
                  </a:moveTo>
                  <a:lnTo>
                    <a:pt x="0" y="89"/>
                  </a:lnTo>
                  <a:lnTo>
                    <a:pt x="66" y="44"/>
                  </a:lnTo>
                  <a:lnTo>
                    <a:pt x="133" y="0"/>
                  </a:lnTo>
                  <a:lnTo>
                    <a:pt x="167" y="48"/>
                  </a:lnTo>
                  <a:lnTo>
                    <a:pt x="100" y="94"/>
                  </a:lnTo>
                  <a:lnTo>
                    <a:pt x="33" y="138"/>
                  </a:lnTo>
                  <a:close/>
                </a:path>
              </a:pathLst>
            </a:custGeom>
            <a:solidFill>
              <a:srgbClr val="FF0000"/>
            </a:solidFill>
            <a:ln w="9525">
              <a:noFill/>
              <a:round/>
              <a:headEnd/>
              <a:tailEnd/>
            </a:ln>
          </p:spPr>
          <p:txBody>
            <a:bodyPr/>
            <a:lstStyle/>
            <a:p>
              <a:endParaRPr lang="ja-JP" altLang="en-US"/>
            </a:p>
          </p:txBody>
        </p:sp>
        <p:sp>
          <p:nvSpPr>
            <p:cNvPr id="283" name="Freeform 2095"/>
            <p:cNvSpPr>
              <a:spLocks/>
            </p:cNvSpPr>
            <p:nvPr/>
          </p:nvSpPr>
          <p:spPr bwMode="auto">
            <a:xfrm>
              <a:off x="3606" y="2828"/>
              <a:ext cx="10" cy="6"/>
            </a:xfrm>
            <a:custGeom>
              <a:avLst/>
              <a:gdLst/>
              <a:ahLst/>
              <a:cxnLst>
                <a:cxn ang="0">
                  <a:pos x="70" y="0"/>
                </a:cxn>
                <a:cxn ang="0">
                  <a:pos x="4" y="45"/>
                </a:cxn>
                <a:cxn ang="0">
                  <a:pos x="0" y="39"/>
                </a:cxn>
                <a:cxn ang="0">
                  <a:pos x="70" y="0"/>
                </a:cxn>
              </a:cxnLst>
              <a:rect l="0" t="0" r="r" b="b"/>
              <a:pathLst>
                <a:path w="70" h="45">
                  <a:moveTo>
                    <a:pt x="70" y="0"/>
                  </a:moveTo>
                  <a:lnTo>
                    <a:pt x="4" y="45"/>
                  </a:lnTo>
                  <a:lnTo>
                    <a:pt x="0" y="39"/>
                  </a:lnTo>
                  <a:lnTo>
                    <a:pt x="70" y="0"/>
                  </a:lnTo>
                  <a:close/>
                </a:path>
              </a:pathLst>
            </a:custGeom>
            <a:solidFill>
              <a:srgbClr val="FF0000"/>
            </a:solidFill>
            <a:ln w="9525">
              <a:noFill/>
              <a:round/>
              <a:headEnd/>
              <a:tailEnd/>
            </a:ln>
          </p:spPr>
          <p:txBody>
            <a:bodyPr/>
            <a:lstStyle/>
            <a:p>
              <a:endParaRPr lang="ja-JP" altLang="en-US"/>
            </a:p>
          </p:txBody>
        </p:sp>
        <p:sp>
          <p:nvSpPr>
            <p:cNvPr id="284" name="Freeform 2096"/>
            <p:cNvSpPr>
              <a:spLocks/>
            </p:cNvSpPr>
            <p:nvPr/>
          </p:nvSpPr>
          <p:spPr bwMode="auto">
            <a:xfrm>
              <a:off x="3602" y="2817"/>
              <a:ext cx="24" cy="16"/>
            </a:xfrm>
            <a:custGeom>
              <a:avLst/>
              <a:gdLst/>
              <a:ahLst/>
              <a:cxnLst>
                <a:cxn ang="0">
                  <a:pos x="30" y="130"/>
                </a:cxn>
                <a:cxn ang="0">
                  <a:pos x="0" y="78"/>
                </a:cxn>
                <a:cxn ang="0">
                  <a:pos x="71" y="39"/>
                </a:cxn>
                <a:cxn ang="0">
                  <a:pos x="141" y="0"/>
                </a:cxn>
                <a:cxn ang="0">
                  <a:pos x="171" y="53"/>
                </a:cxn>
                <a:cxn ang="0">
                  <a:pos x="100" y="91"/>
                </a:cxn>
                <a:cxn ang="0">
                  <a:pos x="30" y="130"/>
                </a:cxn>
              </a:cxnLst>
              <a:rect l="0" t="0" r="r" b="b"/>
              <a:pathLst>
                <a:path w="171" h="130">
                  <a:moveTo>
                    <a:pt x="30" y="130"/>
                  </a:moveTo>
                  <a:lnTo>
                    <a:pt x="0" y="78"/>
                  </a:lnTo>
                  <a:lnTo>
                    <a:pt x="71" y="39"/>
                  </a:lnTo>
                  <a:lnTo>
                    <a:pt x="141" y="0"/>
                  </a:lnTo>
                  <a:lnTo>
                    <a:pt x="171" y="53"/>
                  </a:lnTo>
                  <a:lnTo>
                    <a:pt x="100" y="91"/>
                  </a:lnTo>
                  <a:lnTo>
                    <a:pt x="30" y="130"/>
                  </a:lnTo>
                  <a:close/>
                </a:path>
              </a:pathLst>
            </a:custGeom>
            <a:solidFill>
              <a:srgbClr val="FF0000"/>
            </a:solidFill>
            <a:ln w="9525">
              <a:noFill/>
              <a:round/>
              <a:headEnd/>
              <a:tailEnd/>
            </a:ln>
          </p:spPr>
          <p:txBody>
            <a:bodyPr/>
            <a:lstStyle/>
            <a:p>
              <a:endParaRPr lang="ja-JP" altLang="en-US"/>
            </a:p>
          </p:txBody>
        </p:sp>
        <p:sp>
          <p:nvSpPr>
            <p:cNvPr id="285" name="Freeform 2097"/>
            <p:cNvSpPr>
              <a:spLocks/>
            </p:cNvSpPr>
            <p:nvPr/>
          </p:nvSpPr>
          <p:spPr bwMode="auto">
            <a:xfrm>
              <a:off x="3601" y="2821"/>
              <a:ext cx="11" cy="5"/>
            </a:xfrm>
            <a:custGeom>
              <a:avLst/>
              <a:gdLst/>
              <a:ahLst/>
              <a:cxnLst>
                <a:cxn ang="0">
                  <a:pos x="74" y="0"/>
                </a:cxn>
                <a:cxn ang="0">
                  <a:pos x="3" y="39"/>
                </a:cxn>
                <a:cxn ang="0">
                  <a:pos x="0" y="33"/>
                </a:cxn>
                <a:cxn ang="0">
                  <a:pos x="74" y="0"/>
                </a:cxn>
              </a:cxnLst>
              <a:rect l="0" t="0" r="r" b="b"/>
              <a:pathLst>
                <a:path w="74" h="39">
                  <a:moveTo>
                    <a:pt x="74" y="0"/>
                  </a:moveTo>
                  <a:lnTo>
                    <a:pt x="3" y="39"/>
                  </a:lnTo>
                  <a:lnTo>
                    <a:pt x="0" y="33"/>
                  </a:lnTo>
                  <a:lnTo>
                    <a:pt x="74" y="0"/>
                  </a:lnTo>
                  <a:close/>
                </a:path>
              </a:pathLst>
            </a:custGeom>
            <a:solidFill>
              <a:srgbClr val="FF0000"/>
            </a:solidFill>
            <a:ln w="9525">
              <a:noFill/>
              <a:round/>
              <a:headEnd/>
              <a:tailEnd/>
            </a:ln>
          </p:spPr>
          <p:txBody>
            <a:bodyPr/>
            <a:lstStyle/>
            <a:p>
              <a:endParaRPr lang="ja-JP" altLang="en-US"/>
            </a:p>
          </p:txBody>
        </p:sp>
        <p:sp>
          <p:nvSpPr>
            <p:cNvPr id="286" name="Freeform 2098"/>
            <p:cNvSpPr>
              <a:spLocks/>
            </p:cNvSpPr>
            <p:nvPr/>
          </p:nvSpPr>
          <p:spPr bwMode="auto">
            <a:xfrm>
              <a:off x="3598" y="2810"/>
              <a:ext cx="24" cy="15"/>
            </a:xfrm>
            <a:custGeom>
              <a:avLst/>
              <a:gdLst/>
              <a:ahLst/>
              <a:cxnLst>
                <a:cxn ang="0">
                  <a:pos x="25" y="120"/>
                </a:cxn>
                <a:cxn ang="0">
                  <a:pos x="0" y="64"/>
                </a:cxn>
                <a:cxn ang="0">
                  <a:pos x="75" y="32"/>
                </a:cxn>
                <a:cxn ang="0">
                  <a:pos x="149" y="0"/>
                </a:cxn>
                <a:cxn ang="0">
                  <a:pos x="174" y="55"/>
                </a:cxn>
                <a:cxn ang="0">
                  <a:pos x="99" y="87"/>
                </a:cxn>
                <a:cxn ang="0">
                  <a:pos x="25" y="120"/>
                </a:cxn>
              </a:cxnLst>
              <a:rect l="0" t="0" r="r" b="b"/>
              <a:pathLst>
                <a:path w="174" h="120">
                  <a:moveTo>
                    <a:pt x="25" y="120"/>
                  </a:moveTo>
                  <a:lnTo>
                    <a:pt x="0" y="64"/>
                  </a:lnTo>
                  <a:lnTo>
                    <a:pt x="75" y="32"/>
                  </a:lnTo>
                  <a:lnTo>
                    <a:pt x="149" y="0"/>
                  </a:lnTo>
                  <a:lnTo>
                    <a:pt x="174" y="55"/>
                  </a:lnTo>
                  <a:lnTo>
                    <a:pt x="99" y="87"/>
                  </a:lnTo>
                  <a:lnTo>
                    <a:pt x="25" y="120"/>
                  </a:lnTo>
                  <a:close/>
                </a:path>
              </a:pathLst>
            </a:custGeom>
            <a:solidFill>
              <a:srgbClr val="FF0000"/>
            </a:solidFill>
            <a:ln w="9525">
              <a:noFill/>
              <a:round/>
              <a:headEnd/>
              <a:tailEnd/>
            </a:ln>
          </p:spPr>
          <p:txBody>
            <a:bodyPr/>
            <a:lstStyle/>
            <a:p>
              <a:endParaRPr lang="ja-JP" altLang="en-US"/>
            </a:p>
          </p:txBody>
        </p:sp>
        <p:sp>
          <p:nvSpPr>
            <p:cNvPr id="287" name="Freeform 2099"/>
            <p:cNvSpPr>
              <a:spLocks/>
            </p:cNvSpPr>
            <p:nvPr/>
          </p:nvSpPr>
          <p:spPr bwMode="auto">
            <a:xfrm>
              <a:off x="3597" y="2815"/>
              <a:ext cx="11" cy="4"/>
            </a:xfrm>
            <a:custGeom>
              <a:avLst/>
              <a:gdLst/>
              <a:ahLst/>
              <a:cxnLst>
                <a:cxn ang="0">
                  <a:pos x="77" y="0"/>
                </a:cxn>
                <a:cxn ang="0">
                  <a:pos x="2" y="32"/>
                </a:cxn>
                <a:cxn ang="0">
                  <a:pos x="0" y="26"/>
                </a:cxn>
                <a:cxn ang="0">
                  <a:pos x="77" y="0"/>
                </a:cxn>
              </a:cxnLst>
              <a:rect l="0" t="0" r="r" b="b"/>
              <a:pathLst>
                <a:path w="77" h="32">
                  <a:moveTo>
                    <a:pt x="77" y="0"/>
                  </a:moveTo>
                  <a:lnTo>
                    <a:pt x="2" y="32"/>
                  </a:lnTo>
                  <a:lnTo>
                    <a:pt x="0" y="26"/>
                  </a:lnTo>
                  <a:lnTo>
                    <a:pt x="77" y="0"/>
                  </a:lnTo>
                  <a:close/>
                </a:path>
              </a:pathLst>
            </a:custGeom>
            <a:solidFill>
              <a:srgbClr val="FF0000"/>
            </a:solidFill>
            <a:ln w="9525">
              <a:noFill/>
              <a:round/>
              <a:headEnd/>
              <a:tailEnd/>
            </a:ln>
          </p:spPr>
          <p:txBody>
            <a:bodyPr/>
            <a:lstStyle/>
            <a:p>
              <a:endParaRPr lang="ja-JP" altLang="en-US"/>
            </a:p>
          </p:txBody>
        </p:sp>
        <p:sp>
          <p:nvSpPr>
            <p:cNvPr id="288" name="Freeform 2100"/>
            <p:cNvSpPr>
              <a:spLocks/>
            </p:cNvSpPr>
            <p:nvPr/>
          </p:nvSpPr>
          <p:spPr bwMode="auto">
            <a:xfrm>
              <a:off x="3594" y="2804"/>
              <a:ext cx="25" cy="14"/>
            </a:xfrm>
            <a:custGeom>
              <a:avLst/>
              <a:gdLst/>
              <a:ahLst/>
              <a:cxnLst>
                <a:cxn ang="0">
                  <a:pos x="20" y="110"/>
                </a:cxn>
                <a:cxn ang="0">
                  <a:pos x="0" y="51"/>
                </a:cxn>
                <a:cxn ang="0">
                  <a:pos x="78" y="25"/>
                </a:cxn>
                <a:cxn ang="0">
                  <a:pos x="154" y="0"/>
                </a:cxn>
                <a:cxn ang="0">
                  <a:pos x="173" y="59"/>
                </a:cxn>
                <a:cxn ang="0">
                  <a:pos x="97" y="84"/>
                </a:cxn>
                <a:cxn ang="0">
                  <a:pos x="20" y="110"/>
                </a:cxn>
              </a:cxnLst>
              <a:rect l="0" t="0" r="r" b="b"/>
              <a:pathLst>
                <a:path w="173" h="110">
                  <a:moveTo>
                    <a:pt x="20" y="110"/>
                  </a:moveTo>
                  <a:lnTo>
                    <a:pt x="0" y="51"/>
                  </a:lnTo>
                  <a:lnTo>
                    <a:pt x="78" y="25"/>
                  </a:lnTo>
                  <a:lnTo>
                    <a:pt x="154" y="0"/>
                  </a:lnTo>
                  <a:lnTo>
                    <a:pt x="173" y="59"/>
                  </a:lnTo>
                  <a:lnTo>
                    <a:pt x="97" y="84"/>
                  </a:lnTo>
                  <a:lnTo>
                    <a:pt x="20" y="110"/>
                  </a:lnTo>
                  <a:close/>
                </a:path>
              </a:pathLst>
            </a:custGeom>
            <a:solidFill>
              <a:srgbClr val="FF0000"/>
            </a:solidFill>
            <a:ln w="9525">
              <a:noFill/>
              <a:round/>
              <a:headEnd/>
              <a:tailEnd/>
            </a:ln>
          </p:spPr>
          <p:txBody>
            <a:bodyPr/>
            <a:lstStyle/>
            <a:p>
              <a:endParaRPr lang="ja-JP" altLang="en-US"/>
            </a:p>
          </p:txBody>
        </p:sp>
        <p:sp>
          <p:nvSpPr>
            <p:cNvPr id="289" name="Freeform 2101"/>
            <p:cNvSpPr>
              <a:spLocks/>
            </p:cNvSpPr>
            <p:nvPr/>
          </p:nvSpPr>
          <p:spPr bwMode="auto">
            <a:xfrm>
              <a:off x="3594" y="2807"/>
              <a:ext cx="12" cy="3"/>
            </a:xfrm>
            <a:custGeom>
              <a:avLst/>
              <a:gdLst/>
              <a:ahLst/>
              <a:cxnLst>
                <a:cxn ang="0">
                  <a:pos x="79" y="0"/>
                </a:cxn>
                <a:cxn ang="0">
                  <a:pos x="1" y="26"/>
                </a:cxn>
                <a:cxn ang="0">
                  <a:pos x="0" y="19"/>
                </a:cxn>
                <a:cxn ang="0">
                  <a:pos x="79" y="0"/>
                </a:cxn>
              </a:cxnLst>
              <a:rect l="0" t="0" r="r" b="b"/>
              <a:pathLst>
                <a:path w="79" h="26">
                  <a:moveTo>
                    <a:pt x="79" y="0"/>
                  </a:moveTo>
                  <a:lnTo>
                    <a:pt x="1" y="26"/>
                  </a:lnTo>
                  <a:lnTo>
                    <a:pt x="0" y="19"/>
                  </a:lnTo>
                  <a:lnTo>
                    <a:pt x="79" y="0"/>
                  </a:lnTo>
                  <a:close/>
                </a:path>
              </a:pathLst>
            </a:custGeom>
            <a:solidFill>
              <a:srgbClr val="FF0000"/>
            </a:solidFill>
            <a:ln w="9525">
              <a:noFill/>
              <a:round/>
              <a:headEnd/>
              <a:tailEnd/>
            </a:ln>
          </p:spPr>
          <p:txBody>
            <a:bodyPr/>
            <a:lstStyle/>
            <a:p>
              <a:endParaRPr lang="ja-JP" altLang="en-US"/>
            </a:p>
          </p:txBody>
        </p:sp>
        <p:sp>
          <p:nvSpPr>
            <p:cNvPr id="290" name="Freeform 2102"/>
            <p:cNvSpPr>
              <a:spLocks/>
            </p:cNvSpPr>
            <p:nvPr/>
          </p:nvSpPr>
          <p:spPr bwMode="auto">
            <a:xfrm>
              <a:off x="3592" y="2797"/>
              <a:ext cx="25" cy="13"/>
            </a:xfrm>
            <a:custGeom>
              <a:avLst/>
              <a:gdLst/>
              <a:ahLst/>
              <a:cxnLst>
                <a:cxn ang="0">
                  <a:pos x="15" y="97"/>
                </a:cxn>
                <a:cxn ang="0">
                  <a:pos x="0" y="36"/>
                </a:cxn>
                <a:cxn ang="0">
                  <a:pos x="79" y="18"/>
                </a:cxn>
                <a:cxn ang="0">
                  <a:pos x="157" y="0"/>
                </a:cxn>
                <a:cxn ang="0">
                  <a:pos x="172" y="60"/>
                </a:cxn>
                <a:cxn ang="0">
                  <a:pos x="94" y="78"/>
                </a:cxn>
                <a:cxn ang="0">
                  <a:pos x="15" y="97"/>
                </a:cxn>
              </a:cxnLst>
              <a:rect l="0" t="0" r="r" b="b"/>
              <a:pathLst>
                <a:path w="172" h="97">
                  <a:moveTo>
                    <a:pt x="15" y="97"/>
                  </a:moveTo>
                  <a:lnTo>
                    <a:pt x="0" y="36"/>
                  </a:lnTo>
                  <a:lnTo>
                    <a:pt x="79" y="18"/>
                  </a:lnTo>
                  <a:lnTo>
                    <a:pt x="157" y="0"/>
                  </a:lnTo>
                  <a:lnTo>
                    <a:pt x="172" y="60"/>
                  </a:lnTo>
                  <a:lnTo>
                    <a:pt x="94" y="78"/>
                  </a:lnTo>
                  <a:lnTo>
                    <a:pt x="15" y="97"/>
                  </a:lnTo>
                  <a:close/>
                </a:path>
              </a:pathLst>
            </a:custGeom>
            <a:solidFill>
              <a:srgbClr val="FF0000"/>
            </a:solidFill>
            <a:ln w="9525">
              <a:noFill/>
              <a:round/>
              <a:headEnd/>
              <a:tailEnd/>
            </a:ln>
          </p:spPr>
          <p:txBody>
            <a:bodyPr/>
            <a:lstStyle/>
            <a:p>
              <a:endParaRPr lang="ja-JP" altLang="en-US"/>
            </a:p>
          </p:txBody>
        </p:sp>
        <p:sp>
          <p:nvSpPr>
            <p:cNvPr id="291" name="Freeform 2103"/>
            <p:cNvSpPr>
              <a:spLocks/>
            </p:cNvSpPr>
            <p:nvPr/>
          </p:nvSpPr>
          <p:spPr bwMode="auto">
            <a:xfrm>
              <a:off x="3592" y="2800"/>
              <a:ext cx="11" cy="2"/>
            </a:xfrm>
            <a:custGeom>
              <a:avLst/>
              <a:gdLst/>
              <a:ahLst/>
              <a:cxnLst>
                <a:cxn ang="0">
                  <a:pos x="80" y="0"/>
                </a:cxn>
                <a:cxn ang="0">
                  <a:pos x="1" y="18"/>
                </a:cxn>
                <a:cxn ang="0">
                  <a:pos x="0" y="11"/>
                </a:cxn>
                <a:cxn ang="0">
                  <a:pos x="80" y="0"/>
                </a:cxn>
              </a:cxnLst>
              <a:rect l="0" t="0" r="r" b="b"/>
              <a:pathLst>
                <a:path w="80" h="18">
                  <a:moveTo>
                    <a:pt x="80" y="0"/>
                  </a:moveTo>
                  <a:lnTo>
                    <a:pt x="1" y="18"/>
                  </a:lnTo>
                  <a:lnTo>
                    <a:pt x="0" y="11"/>
                  </a:lnTo>
                  <a:lnTo>
                    <a:pt x="80" y="0"/>
                  </a:lnTo>
                  <a:close/>
                </a:path>
              </a:pathLst>
            </a:custGeom>
            <a:solidFill>
              <a:srgbClr val="FF0000"/>
            </a:solidFill>
            <a:ln w="9525">
              <a:noFill/>
              <a:round/>
              <a:headEnd/>
              <a:tailEnd/>
            </a:ln>
          </p:spPr>
          <p:txBody>
            <a:bodyPr/>
            <a:lstStyle/>
            <a:p>
              <a:endParaRPr lang="ja-JP" altLang="en-US"/>
            </a:p>
          </p:txBody>
        </p:sp>
        <p:sp>
          <p:nvSpPr>
            <p:cNvPr id="292" name="Freeform 2104"/>
            <p:cNvSpPr>
              <a:spLocks/>
            </p:cNvSpPr>
            <p:nvPr/>
          </p:nvSpPr>
          <p:spPr bwMode="auto">
            <a:xfrm>
              <a:off x="3591" y="2790"/>
              <a:ext cx="24" cy="11"/>
            </a:xfrm>
            <a:custGeom>
              <a:avLst/>
              <a:gdLst/>
              <a:ahLst/>
              <a:cxnLst>
                <a:cxn ang="0">
                  <a:pos x="8" y="85"/>
                </a:cxn>
                <a:cxn ang="0">
                  <a:pos x="0" y="23"/>
                </a:cxn>
                <a:cxn ang="0">
                  <a:pos x="79" y="11"/>
                </a:cxn>
                <a:cxn ang="0">
                  <a:pos x="159" y="0"/>
                </a:cxn>
                <a:cxn ang="0">
                  <a:pos x="168" y="63"/>
                </a:cxn>
                <a:cxn ang="0">
                  <a:pos x="88" y="74"/>
                </a:cxn>
                <a:cxn ang="0">
                  <a:pos x="8" y="85"/>
                </a:cxn>
              </a:cxnLst>
              <a:rect l="0" t="0" r="r" b="b"/>
              <a:pathLst>
                <a:path w="168" h="85">
                  <a:moveTo>
                    <a:pt x="8" y="85"/>
                  </a:moveTo>
                  <a:lnTo>
                    <a:pt x="0" y="23"/>
                  </a:lnTo>
                  <a:lnTo>
                    <a:pt x="79" y="11"/>
                  </a:lnTo>
                  <a:lnTo>
                    <a:pt x="159" y="0"/>
                  </a:lnTo>
                  <a:lnTo>
                    <a:pt x="168" y="63"/>
                  </a:lnTo>
                  <a:lnTo>
                    <a:pt x="88" y="74"/>
                  </a:lnTo>
                  <a:lnTo>
                    <a:pt x="8" y="85"/>
                  </a:lnTo>
                  <a:close/>
                </a:path>
              </a:pathLst>
            </a:custGeom>
            <a:solidFill>
              <a:srgbClr val="FF0000"/>
            </a:solidFill>
            <a:ln w="9525">
              <a:noFill/>
              <a:round/>
              <a:headEnd/>
              <a:tailEnd/>
            </a:ln>
          </p:spPr>
          <p:txBody>
            <a:bodyPr/>
            <a:lstStyle/>
            <a:p>
              <a:endParaRPr lang="ja-JP" altLang="en-US"/>
            </a:p>
          </p:txBody>
        </p:sp>
        <p:sp>
          <p:nvSpPr>
            <p:cNvPr id="293" name="Freeform 2105"/>
            <p:cNvSpPr>
              <a:spLocks/>
            </p:cNvSpPr>
            <p:nvPr/>
          </p:nvSpPr>
          <p:spPr bwMode="auto">
            <a:xfrm>
              <a:off x="3591" y="2792"/>
              <a:ext cx="11" cy="1"/>
            </a:xfrm>
            <a:custGeom>
              <a:avLst/>
              <a:gdLst/>
              <a:ahLst/>
              <a:cxnLst>
                <a:cxn ang="0">
                  <a:pos x="80" y="0"/>
                </a:cxn>
                <a:cxn ang="0">
                  <a:pos x="1" y="12"/>
                </a:cxn>
                <a:cxn ang="0">
                  <a:pos x="0" y="4"/>
                </a:cxn>
                <a:cxn ang="0">
                  <a:pos x="80" y="0"/>
                </a:cxn>
              </a:cxnLst>
              <a:rect l="0" t="0" r="r" b="b"/>
              <a:pathLst>
                <a:path w="80" h="12">
                  <a:moveTo>
                    <a:pt x="80" y="0"/>
                  </a:moveTo>
                  <a:lnTo>
                    <a:pt x="1" y="12"/>
                  </a:lnTo>
                  <a:lnTo>
                    <a:pt x="0" y="4"/>
                  </a:lnTo>
                  <a:lnTo>
                    <a:pt x="80" y="0"/>
                  </a:lnTo>
                  <a:close/>
                </a:path>
              </a:pathLst>
            </a:custGeom>
            <a:solidFill>
              <a:srgbClr val="FF0000"/>
            </a:solidFill>
            <a:ln w="9525">
              <a:noFill/>
              <a:round/>
              <a:headEnd/>
              <a:tailEnd/>
            </a:ln>
          </p:spPr>
          <p:txBody>
            <a:bodyPr/>
            <a:lstStyle/>
            <a:p>
              <a:endParaRPr lang="ja-JP" altLang="en-US"/>
            </a:p>
          </p:txBody>
        </p:sp>
        <p:sp>
          <p:nvSpPr>
            <p:cNvPr id="294" name="Freeform 2106"/>
            <p:cNvSpPr>
              <a:spLocks/>
            </p:cNvSpPr>
            <p:nvPr/>
          </p:nvSpPr>
          <p:spPr bwMode="auto">
            <a:xfrm>
              <a:off x="3590" y="2783"/>
              <a:ext cx="24" cy="9"/>
            </a:xfrm>
            <a:custGeom>
              <a:avLst/>
              <a:gdLst/>
              <a:ahLst/>
              <a:cxnLst>
                <a:cxn ang="0">
                  <a:pos x="4" y="72"/>
                </a:cxn>
                <a:cxn ang="0">
                  <a:pos x="0" y="7"/>
                </a:cxn>
                <a:cxn ang="0">
                  <a:pos x="81" y="4"/>
                </a:cxn>
                <a:cxn ang="0">
                  <a:pos x="162" y="0"/>
                </a:cxn>
                <a:cxn ang="0">
                  <a:pos x="165" y="65"/>
                </a:cxn>
                <a:cxn ang="0">
                  <a:pos x="84" y="68"/>
                </a:cxn>
                <a:cxn ang="0">
                  <a:pos x="4" y="72"/>
                </a:cxn>
              </a:cxnLst>
              <a:rect l="0" t="0" r="r" b="b"/>
              <a:pathLst>
                <a:path w="165" h="72">
                  <a:moveTo>
                    <a:pt x="4" y="72"/>
                  </a:moveTo>
                  <a:lnTo>
                    <a:pt x="0" y="7"/>
                  </a:lnTo>
                  <a:lnTo>
                    <a:pt x="81" y="4"/>
                  </a:lnTo>
                  <a:lnTo>
                    <a:pt x="162" y="0"/>
                  </a:lnTo>
                  <a:lnTo>
                    <a:pt x="165" y="65"/>
                  </a:lnTo>
                  <a:lnTo>
                    <a:pt x="84" y="68"/>
                  </a:lnTo>
                  <a:lnTo>
                    <a:pt x="4" y="72"/>
                  </a:lnTo>
                  <a:close/>
                </a:path>
              </a:pathLst>
            </a:custGeom>
            <a:solidFill>
              <a:srgbClr val="FF0000"/>
            </a:solidFill>
            <a:ln w="9525">
              <a:noFill/>
              <a:round/>
              <a:headEnd/>
              <a:tailEnd/>
            </a:ln>
          </p:spPr>
          <p:txBody>
            <a:bodyPr/>
            <a:lstStyle/>
            <a:p>
              <a:endParaRPr lang="ja-JP" altLang="en-US"/>
            </a:p>
          </p:txBody>
        </p:sp>
        <p:sp>
          <p:nvSpPr>
            <p:cNvPr id="295" name="Freeform 2107"/>
            <p:cNvSpPr>
              <a:spLocks/>
            </p:cNvSpPr>
            <p:nvPr/>
          </p:nvSpPr>
          <p:spPr bwMode="auto">
            <a:xfrm>
              <a:off x="3590" y="2783"/>
              <a:ext cx="12" cy="1"/>
            </a:xfrm>
            <a:custGeom>
              <a:avLst/>
              <a:gdLst/>
              <a:ahLst/>
              <a:cxnLst>
                <a:cxn ang="0">
                  <a:pos x="81" y="4"/>
                </a:cxn>
                <a:cxn ang="0">
                  <a:pos x="0" y="7"/>
                </a:cxn>
                <a:cxn ang="0">
                  <a:pos x="0" y="0"/>
                </a:cxn>
                <a:cxn ang="0">
                  <a:pos x="81" y="4"/>
                </a:cxn>
              </a:cxnLst>
              <a:rect l="0" t="0" r="r" b="b"/>
              <a:pathLst>
                <a:path w="81" h="7">
                  <a:moveTo>
                    <a:pt x="81" y="4"/>
                  </a:moveTo>
                  <a:lnTo>
                    <a:pt x="0" y="7"/>
                  </a:lnTo>
                  <a:lnTo>
                    <a:pt x="0" y="0"/>
                  </a:lnTo>
                  <a:lnTo>
                    <a:pt x="81" y="4"/>
                  </a:lnTo>
                  <a:close/>
                </a:path>
              </a:pathLst>
            </a:custGeom>
            <a:solidFill>
              <a:srgbClr val="FF0000"/>
            </a:solidFill>
            <a:ln w="9525">
              <a:noFill/>
              <a:round/>
              <a:headEnd/>
              <a:tailEnd/>
            </a:ln>
          </p:spPr>
          <p:txBody>
            <a:bodyPr/>
            <a:lstStyle/>
            <a:p>
              <a:endParaRPr lang="ja-JP" altLang="en-US"/>
            </a:p>
          </p:txBody>
        </p:sp>
        <p:sp>
          <p:nvSpPr>
            <p:cNvPr id="296" name="Freeform 2108"/>
            <p:cNvSpPr>
              <a:spLocks/>
            </p:cNvSpPr>
            <p:nvPr/>
          </p:nvSpPr>
          <p:spPr bwMode="auto">
            <a:xfrm>
              <a:off x="3590" y="2775"/>
              <a:ext cx="24" cy="9"/>
            </a:xfrm>
            <a:custGeom>
              <a:avLst/>
              <a:gdLst/>
              <a:ahLst/>
              <a:cxnLst>
                <a:cxn ang="0">
                  <a:pos x="0" y="65"/>
                </a:cxn>
                <a:cxn ang="0">
                  <a:pos x="4" y="0"/>
                </a:cxn>
                <a:cxn ang="0">
                  <a:pos x="84" y="4"/>
                </a:cxn>
                <a:cxn ang="0">
                  <a:pos x="165" y="7"/>
                </a:cxn>
                <a:cxn ang="0">
                  <a:pos x="162" y="72"/>
                </a:cxn>
                <a:cxn ang="0">
                  <a:pos x="81" y="69"/>
                </a:cxn>
                <a:cxn ang="0">
                  <a:pos x="0" y="65"/>
                </a:cxn>
              </a:cxnLst>
              <a:rect l="0" t="0" r="r" b="b"/>
              <a:pathLst>
                <a:path w="165" h="72">
                  <a:moveTo>
                    <a:pt x="0" y="65"/>
                  </a:moveTo>
                  <a:lnTo>
                    <a:pt x="4" y="0"/>
                  </a:lnTo>
                  <a:lnTo>
                    <a:pt x="84" y="4"/>
                  </a:lnTo>
                  <a:lnTo>
                    <a:pt x="165" y="7"/>
                  </a:lnTo>
                  <a:lnTo>
                    <a:pt x="162" y="72"/>
                  </a:lnTo>
                  <a:lnTo>
                    <a:pt x="81" y="69"/>
                  </a:lnTo>
                  <a:lnTo>
                    <a:pt x="0" y="65"/>
                  </a:lnTo>
                  <a:close/>
                </a:path>
              </a:pathLst>
            </a:custGeom>
            <a:solidFill>
              <a:srgbClr val="FF0000"/>
            </a:solidFill>
            <a:ln w="9525">
              <a:noFill/>
              <a:round/>
              <a:headEnd/>
              <a:tailEnd/>
            </a:ln>
          </p:spPr>
          <p:txBody>
            <a:bodyPr/>
            <a:lstStyle/>
            <a:p>
              <a:endParaRPr lang="ja-JP" altLang="en-US"/>
            </a:p>
          </p:txBody>
        </p:sp>
        <p:sp>
          <p:nvSpPr>
            <p:cNvPr id="297" name="Freeform 2109"/>
            <p:cNvSpPr>
              <a:spLocks/>
            </p:cNvSpPr>
            <p:nvPr/>
          </p:nvSpPr>
          <p:spPr bwMode="auto">
            <a:xfrm>
              <a:off x="3591" y="2774"/>
              <a:ext cx="11" cy="2"/>
            </a:xfrm>
            <a:custGeom>
              <a:avLst/>
              <a:gdLst/>
              <a:ahLst/>
              <a:cxnLst>
                <a:cxn ang="0">
                  <a:pos x="80" y="11"/>
                </a:cxn>
                <a:cxn ang="0">
                  <a:pos x="0" y="7"/>
                </a:cxn>
                <a:cxn ang="0">
                  <a:pos x="1" y="0"/>
                </a:cxn>
                <a:cxn ang="0">
                  <a:pos x="80" y="11"/>
                </a:cxn>
              </a:cxnLst>
              <a:rect l="0" t="0" r="r" b="b"/>
              <a:pathLst>
                <a:path w="80" h="11">
                  <a:moveTo>
                    <a:pt x="80" y="11"/>
                  </a:moveTo>
                  <a:lnTo>
                    <a:pt x="0" y="7"/>
                  </a:lnTo>
                  <a:lnTo>
                    <a:pt x="1" y="0"/>
                  </a:lnTo>
                  <a:lnTo>
                    <a:pt x="80" y="11"/>
                  </a:lnTo>
                  <a:close/>
                </a:path>
              </a:pathLst>
            </a:custGeom>
            <a:solidFill>
              <a:srgbClr val="FF0000"/>
            </a:solidFill>
            <a:ln w="9525">
              <a:noFill/>
              <a:round/>
              <a:headEnd/>
              <a:tailEnd/>
            </a:ln>
          </p:spPr>
          <p:txBody>
            <a:bodyPr/>
            <a:lstStyle/>
            <a:p>
              <a:endParaRPr lang="ja-JP" altLang="en-US"/>
            </a:p>
          </p:txBody>
        </p:sp>
        <p:sp>
          <p:nvSpPr>
            <p:cNvPr id="298" name="Freeform 2110"/>
            <p:cNvSpPr>
              <a:spLocks/>
            </p:cNvSpPr>
            <p:nvPr/>
          </p:nvSpPr>
          <p:spPr bwMode="auto">
            <a:xfrm>
              <a:off x="3591" y="2766"/>
              <a:ext cx="24" cy="11"/>
            </a:xfrm>
            <a:custGeom>
              <a:avLst/>
              <a:gdLst/>
              <a:ahLst/>
              <a:cxnLst>
                <a:cxn ang="0">
                  <a:pos x="0" y="63"/>
                </a:cxn>
                <a:cxn ang="0">
                  <a:pos x="8" y="0"/>
                </a:cxn>
                <a:cxn ang="0">
                  <a:pos x="88" y="11"/>
                </a:cxn>
                <a:cxn ang="0">
                  <a:pos x="168" y="22"/>
                </a:cxn>
                <a:cxn ang="0">
                  <a:pos x="159" y="85"/>
                </a:cxn>
                <a:cxn ang="0">
                  <a:pos x="79" y="74"/>
                </a:cxn>
                <a:cxn ang="0">
                  <a:pos x="0" y="63"/>
                </a:cxn>
              </a:cxnLst>
              <a:rect l="0" t="0" r="r" b="b"/>
              <a:pathLst>
                <a:path w="168" h="85">
                  <a:moveTo>
                    <a:pt x="0" y="63"/>
                  </a:moveTo>
                  <a:lnTo>
                    <a:pt x="8" y="0"/>
                  </a:lnTo>
                  <a:lnTo>
                    <a:pt x="88" y="11"/>
                  </a:lnTo>
                  <a:lnTo>
                    <a:pt x="168" y="22"/>
                  </a:lnTo>
                  <a:lnTo>
                    <a:pt x="159" y="85"/>
                  </a:lnTo>
                  <a:lnTo>
                    <a:pt x="79" y="74"/>
                  </a:lnTo>
                  <a:lnTo>
                    <a:pt x="0" y="63"/>
                  </a:lnTo>
                  <a:close/>
                </a:path>
              </a:pathLst>
            </a:custGeom>
            <a:solidFill>
              <a:srgbClr val="FF0000"/>
            </a:solidFill>
            <a:ln w="9525">
              <a:noFill/>
              <a:round/>
              <a:headEnd/>
              <a:tailEnd/>
            </a:ln>
          </p:spPr>
          <p:txBody>
            <a:bodyPr/>
            <a:lstStyle/>
            <a:p>
              <a:endParaRPr lang="ja-JP" altLang="en-US"/>
            </a:p>
          </p:txBody>
        </p:sp>
        <p:sp>
          <p:nvSpPr>
            <p:cNvPr id="299" name="Freeform 2111"/>
            <p:cNvSpPr>
              <a:spLocks/>
            </p:cNvSpPr>
            <p:nvPr/>
          </p:nvSpPr>
          <p:spPr bwMode="auto">
            <a:xfrm>
              <a:off x="3592" y="2765"/>
              <a:ext cx="11" cy="3"/>
            </a:xfrm>
            <a:custGeom>
              <a:avLst/>
              <a:gdLst/>
              <a:ahLst/>
              <a:cxnLst>
                <a:cxn ang="0">
                  <a:pos x="80" y="18"/>
                </a:cxn>
                <a:cxn ang="0">
                  <a:pos x="0" y="7"/>
                </a:cxn>
                <a:cxn ang="0">
                  <a:pos x="1" y="0"/>
                </a:cxn>
                <a:cxn ang="0">
                  <a:pos x="80" y="18"/>
                </a:cxn>
              </a:cxnLst>
              <a:rect l="0" t="0" r="r" b="b"/>
              <a:pathLst>
                <a:path w="80" h="18">
                  <a:moveTo>
                    <a:pt x="80" y="18"/>
                  </a:moveTo>
                  <a:lnTo>
                    <a:pt x="0" y="7"/>
                  </a:lnTo>
                  <a:lnTo>
                    <a:pt x="1" y="0"/>
                  </a:lnTo>
                  <a:lnTo>
                    <a:pt x="80" y="18"/>
                  </a:lnTo>
                  <a:close/>
                </a:path>
              </a:pathLst>
            </a:custGeom>
            <a:solidFill>
              <a:srgbClr val="FF0000"/>
            </a:solidFill>
            <a:ln w="9525">
              <a:noFill/>
              <a:round/>
              <a:headEnd/>
              <a:tailEnd/>
            </a:ln>
          </p:spPr>
          <p:txBody>
            <a:bodyPr/>
            <a:lstStyle/>
            <a:p>
              <a:endParaRPr lang="ja-JP" altLang="en-US"/>
            </a:p>
          </p:txBody>
        </p:sp>
        <p:sp>
          <p:nvSpPr>
            <p:cNvPr id="300" name="Freeform 2112"/>
            <p:cNvSpPr>
              <a:spLocks/>
            </p:cNvSpPr>
            <p:nvPr/>
          </p:nvSpPr>
          <p:spPr bwMode="auto">
            <a:xfrm>
              <a:off x="3592" y="2758"/>
              <a:ext cx="25" cy="12"/>
            </a:xfrm>
            <a:custGeom>
              <a:avLst/>
              <a:gdLst/>
              <a:ahLst/>
              <a:cxnLst>
                <a:cxn ang="0">
                  <a:pos x="0" y="61"/>
                </a:cxn>
                <a:cxn ang="0">
                  <a:pos x="15" y="0"/>
                </a:cxn>
                <a:cxn ang="0">
                  <a:pos x="94" y="19"/>
                </a:cxn>
                <a:cxn ang="0">
                  <a:pos x="172" y="37"/>
                </a:cxn>
                <a:cxn ang="0">
                  <a:pos x="157" y="97"/>
                </a:cxn>
                <a:cxn ang="0">
                  <a:pos x="79" y="79"/>
                </a:cxn>
                <a:cxn ang="0">
                  <a:pos x="0" y="61"/>
                </a:cxn>
              </a:cxnLst>
              <a:rect l="0" t="0" r="r" b="b"/>
              <a:pathLst>
                <a:path w="172" h="97">
                  <a:moveTo>
                    <a:pt x="0" y="61"/>
                  </a:moveTo>
                  <a:lnTo>
                    <a:pt x="15" y="0"/>
                  </a:lnTo>
                  <a:lnTo>
                    <a:pt x="94" y="19"/>
                  </a:lnTo>
                  <a:lnTo>
                    <a:pt x="172" y="37"/>
                  </a:lnTo>
                  <a:lnTo>
                    <a:pt x="157" y="97"/>
                  </a:lnTo>
                  <a:lnTo>
                    <a:pt x="79" y="79"/>
                  </a:lnTo>
                  <a:lnTo>
                    <a:pt x="0" y="61"/>
                  </a:lnTo>
                  <a:close/>
                </a:path>
              </a:pathLst>
            </a:custGeom>
            <a:solidFill>
              <a:srgbClr val="FF0000"/>
            </a:solidFill>
            <a:ln w="9525">
              <a:noFill/>
              <a:round/>
              <a:headEnd/>
              <a:tailEnd/>
            </a:ln>
          </p:spPr>
          <p:txBody>
            <a:bodyPr/>
            <a:lstStyle/>
            <a:p>
              <a:endParaRPr lang="ja-JP" altLang="en-US"/>
            </a:p>
          </p:txBody>
        </p:sp>
        <p:sp>
          <p:nvSpPr>
            <p:cNvPr id="301" name="Freeform 2113"/>
            <p:cNvSpPr>
              <a:spLocks/>
            </p:cNvSpPr>
            <p:nvPr/>
          </p:nvSpPr>
          <p:spPr bwMode="auto">
            <a:xfrm>
              <a:off x="3594" y="2757"/>
              <a:ext cx="12" cy="3"/>
            </a:xfrm>
            <a:custGeom>
              <a:avLst/>
              <a:gdLst/>
              <a:ahLst/>
              <a:cxnLst>
                <a:cxn ang="0">
                  <a:pos x="79" y="26"/>
                </a:cxn>
                <a:cxn ang="0">
                  <a:pos x="0" y="7"/>
                </a:cxn>
                <a:cxn ang="0">
                  <a:pos x="1" y="0"/>
                </a:cxn>
                <a:cxn ang="0">
                  <a:pos x="79" y="26"/>
                </a:cxn>
              </a:cxnLst>
              <a:rect l="0" t="0" r="r" b="b"/>
              <a:pathLst>
                <a:path w="79" h="26">
                  <a:moveTo>
                    <a:pt x="79" y="26"/>
                  </a:moveTo>
                  <a:lnTo>
                    <a:pt x="0" y="7"/>
                  </a:lnTo>
                  <a:lnTo>
                    <a:pt x="1" y="0"/>
                  </a:lnTo>
                  <a:lnTo>
                    <a:pt x="79" y="26"/>
                  </a:lnTo>
                  <a:close/>
                </a:path>
              </a:pathLst>
            </a:custGeom>
            <a:solidFill>
              <a:srgbClr val="FF0000"/>
            </a:solidFill>
            <a:ln w="9525">
              <a:noFill/>
              <a:round/>
              <a:headEnd/>
              <a:tailEnd/>
            </a:ln>
          </p:spPr>
          <p:txBody>
            <a:bodyPr/>
            <a:lstStyle/>
            <a:p>
              <a:endParaRPr lang="ja-JP" altLang="en-US"/>
            </a:p>
          </p:txBody>
        </p:sp>
        <p:sp>
          <p:nvSpPr>
            <p:cNvPr id="302" name="Freeform 2114"/>
            <p:cNvSpPr>
              <a:spLocks/>
            </p:cNvSpPr>
            <p:nvPr/>
          </p:nvSpPr>
          <p:spPr bwMode="auto">
            <a:xfrm>
              <a:off x="3594" y="2750"/>
              <a:ext cx="25" cy="13"/>
            </a:xfrm>
            <a:custGeom>
              <a:avLst/>
              <a:gdLst/>
              <a:ahLst/>
              <a:cxnLst>
                <a:cxn ang="0">
                  <a:pos x="0" y="59"/>
                </a:cxn>
                <a:cxn ang="0">
                  <a:pos x="20" y="0"/>
                </a:cxn>
                <a:cxn ang="0">
                  <a:pos x="97" y="26"/>
                </a:cxn>
                <a:cxn ang="0">
                  <a:pos x="173" y="51"/>
                </a:cxn>
                <a:cxn ang="0">
                  <a:pos x="154" y="110"/>
                </a:cxn>
                <a:cxn ang="0">
                  <a:pos x="78" y="85"/>
                </a:cxn>
                <a:cxn ang="0">
                  <a:pos x="0" y="59"/>
                </a:cxn>
              </a:cxnLst>
              <a:rect l="0" t="0" r="r" b="b"/>
              <a:pathLst>
                <a:path w="173" h="110">
                  <a:moveTo>
                    <a:pt x="0" y="59"/>
                  </a:moveTo>
                  <a:lnTo>
                    <a:pt x="20" y="0"/>
                  </a:lnTo>
                  <a:lnTo>
                    <a:pt x="97" y="26"/>
                  </a:lnTo>
                  <a:lnTo>
                    <a:pt x="173" y="51"/>
                  </a:lnTo>
                  <a:lnTo>
                    <a:pt x="154" y="110"/>
                  </a:lnTo>
                  <a:lnTo>
                    <a:pt x="78" y="85"/>
                  </a:lnTo>
                  <a:lnTo>
                    <a:pt x="0" y="59"/>
                  </a:lnTo>
                  <a:close/>
                </a:path>
              </a:pathLst>
            </a:custGeom>
            <a:solidFill>
              <a:srgbClr val="FF0000"/>
            </a:solidFill>
            <a:ln w="9525">
              <a:noFill/>
              <a:round/>
              <a:headEnd/>
              <a:tailEnd/>
            </a:ln>
          </p:spPr>
          <p:txBody>
            <a:bodyPr/>
            <a:lstStyle/>
            <a:p>
              <a:endParaRPr lang="ja-JP" altLang="en-US"/>
            </a:p>
          </p:txBody>
        </p:sp>
        <p:sp>
          <p:nvSpPr>
            <p:cNvPr id="303" name="Freeform 2115"/>
            <p:cNvSpPr>
              <a:spLocks/>
            </p:cNvSpPr>
            <p:nvPr/>
          </p:nvSpPr>
          <p:spPr bwMode="auto">
            <a:xfrm>
              <a:off x="3597" y="2749"/>
              <a:ext cx="11" cy="4"/>
            </a:xfrm>
            <a:custGeom>
              <a:avLst/>
              <a:gdLst/>
              <a:ahLst/>
              <a:cxnLst>
                <a:cxn ang="0">
                  <a:pos x="77" y="32"/>
                </a:cxn>
                <a:cxn ang="0">
                  <a:pos x="0" y="6"/>
                </a:cxn>
                <a:cxn ang="0">
                  <a:pos x="2" y="0"/>
                </a:cxn>
                <a:cxn ang="0">
                  <a:pos x="77" y="32"/>
                </a:cxn>
              </a:cxnLst>
              <a:rect l="0" t="0" r="r" b="b"/>
              <a:pathLst>
                <a:path w="77" h="32">
                  <a:moveTo>
                    <a:pt x="77" y="32"/>
                  </a:moveTo>
                  <a:lnTo>
                    <a:pt x="0" y="6"/>
                  </a:lnTo>
                  <a:lnTo>
                    <a:pt x="2" y="0"/>
                  </a:lnTo>
                  <a:lnTo>
                    <a:pt x="77" y="32"/>
                  </a:lnTo>
                  <a:close/>
                </a:path>
              </a:pathLst>
            </a:custGeom>
            <a:solidFill>
              <a:srgbClr val="FF0000"/>
            </a:solidFill>
            <a:ln w="9525">
              <a:noFill/>
              <a:round/>
              <a:headEnd/>
              <a:tailEnd/>
            </a:ln>
          </p:spPr>
          <p:txBody>
            <a:bodyPr/>
            <a:lstStyle/>
            <a:p>
              <a:endParaRPr lang="ja-JP" altLang="en-US"/>
            </a:p>
          </p:txBody>
        </p:sp>
        <p:sp>
          <p:nvSpPr>
            <p:cNvPr id="304" name="Freeform 2116"/>
            <p:cNvSpPr>
              <a:spLocks/>
            </p:cNvSpPr>
            <p:nvPr/>
          </p:nvSpPr>
          <p:spPr bwMode="auto">
            <a:xfrm>
              <a:off x="3598" y="2742"/>
              <a:ext cx="24" cy="15"/>
            </a:xfrm>
            <a:custGeom>
              <a:avLst/>
              <a:gdLst/>
              <a:ahLst/>
              <a:cxnLst>
                <a:cxn ang="0">
                  <a:pos x="0" y="56"/>
                </a:cxn>
                <a:cxn ang="0">
                  <a:pos x="25" y="0"/>
                </a:cxn>
                <a:cxn ang="0">
                  <a:pos x="99" y="33"/>
                </a:cxn>
                <a:cxn ang="0">
                  <a:pos x="174" y="65"/>
                </a:cxn>
                <a:cxn ang="0">
                  <a:pos x="149" y="120"/>
                </a:cxn>
                <a:cxn ang="0">
                  <a:pos x="75" y="88"/>
                </a:cxn>
                <a:cxn ang="0">
                  <a:pos x="0" y="56"/>
                </a:cxn>
              </a:cxnLst>
              <a:rect l="0" t="0" r="r" b="b"/>
              <a:pathLst>
                <a:path w="174" h="120">
                  <a:moveTo>
                    <a:pt x="0" y="56"/>
                  </a:moveTo>
                  <a:lnTo>
                    <a:pt x="25" y="0"/>
                  </a:lnTo>
                  <a:lnTo>
                    <a:pt x="99" y="33"/>
                  </a:lnTo>
                  <a:lnTo>
                    <a:pt x="174" y="65"/>
                  </a:lnTo>
                  <a:lnTo>
                    <a:pt x="149" y="120"/>
                  </a:lnTo>
                  <a:lnTo>
                    <a:pt x="75" y="88"/>
                  </a:lnTo>
                  <a:lnTo>
                    <a:pt x="0" y="56"/>
                  </a:lnTo>
                  <a:close/>
                </a:path>
              </a:pathLst>
            </a:custGeom>
            <a:solidFill>
              <a:srgbClr val="FF0000"/>
            </a:solidFill>
            <a:ln w="9525">
              <a:noFill/>
              <a:round/>
              <a:headEnd/>
              <a:tailEnd/>
            </a:ln>
          </p:spPr>
          <p:txBody>
            <a:bodyPr/>
            <a:lstStyle/>
            <a:p>
              <a:endParaRPr lang="ja-JP" altLang="en-US"/>
            </a:p>
          </p:txBody>
        </p:sp>
        <p:sp>
          <p:nvSpPr>
            <p:cNvPr id="305" name="Freeform 2117"/>
            <p:cNvSpPr>
              <a:spLocks/>
            </p:cNvSpPr>
            <p:nvPr/>
          </p:nvSpPr>
          <p:spPr bwMode="auto">
            <a:xfrm>
              <a:off x="3601" y="2741"/>
              <a:ext cx="11" cy="5"/>
            </a:xfrm>
            <a:custGeom>
              <a:avLst/>
              <a:gdLst/>
              <a:ahLst/>
              <a:cxnLst>
                <a:cxn ang="0">
                  <a:pos x="74" y="39"/>
                </a:cxn>
                <a:cxn ang="0">
                  <a:pos x="0" y="6"/>
                </a:cxn>
                <a:cxn ang="0">
                  <a:pos x="3" y="0"/>
                </a:cxn>
                <a:cxn ang="0">
                  <a:pos x="74" y="39"/>
                </a:cxn>
              </a:cxnLst>
              <a:rect l="0" t="0" r="r" b="b"/>
              <a:pathLst>
                <a:path w="74" h="39">
                  <a:moveTo>
                    <a:pt x="74" y="39"/>
                  </a:moveTo>
                  <a:lnTo>
                    <a:pt x="0" y="6"/>
                  </a:lnTo>
                  <a:lnTo>
                    <a:pt x="3" y="0"/>
                  </a:lnTo>
                  <a:lnTo>
                    <a:pt x="74" y="39"/>
                  </a:lnTo>
                  <a:close/>
                </a:path>
              </a:pathLst>
            </a:custGeom>
            <a:solidFill>
              <a:srgbClr val="FF0000"/>
            </a:solidFill>
            <a:ln w="9525">
              <a:noFill/>
              <a:round/>
              <a:headEnd/>
              <a:tailEnd/>
            </a:ln>
          </p:spPr>
          <p:txBody>
            <a:bodyPr/>
            <a:lstStyle/>
            <a:p>
              <a:endParaRPr lang="ja-JP" altLang="en-US"/>
            </a:p>
          </p:txBody>
        </p:sp>
        <p:sp>
          <p:nvSpPr>
            <p:cNvPr id="306" name="Freeform 2118"/>
            <p:cNvSpPr>
              <a:spLocks/>
            </p:cNvSpPr>
            <p:nvPr/>
          </p:nvSpPr>
          <p:spPr bwMode="auto">
            <a:xfrm>
              <a:off x="3602" y="2735"/>
              <a:ext cx="24" cy="16"/>
            </a:xfrm>
            <a:custGeom>
              <a:avLst/>
              <a:gdLst/>
              <a:ahLst/>
              <a:cxnLst>
                <a:cxn ang="0">
                  <a:pos x="0" y="52"/>
                </a:cxn>
                <a:cxn ang="0">
                  <a:pos x="30" y="0"/>
                </a:cxn>
                <a:cxn ang="0">
                  <a:pos x="100" y="39"/>
                </a:cxn>
                <a:cxn ang="0">
                  <a:pos x="171" y="77"/>
                </a:cxn>
                <a:cxn ang="0">
                  <a:pos x="141" y="130"/>
                </a:cxn>
                <a:cxn ang="0">
                  <a:pos x="71" y="91"/>
                </a:cxn>
                <a:cxn ang="0">
                  <a:pos x="0" y="52"/>
                </a:cxn>
              </a:cxnLst>
              <a:rect l="0" t="0" r="r" b="b"/>
              <a:pathLst>
                <a:path w="171" h="130">
                  <a:moveTo>
                    <a:pt x="0" y="52"/>
                  </a:moveTo>
                  <a:lnTo>
                    <a:pt x="30" y="0"/>
                  </a:lnTo>
                  <a:lnTo>
                    <a:pt x="100" y="39"/>
                  </a:lnTo>
                  <a:lnTo>
                    <a:pt x="171" y="77"/>
                  </a:lnTo>
                  <a:lnTo>
                    <a:pt x="141" y="130"/>
                  </a:lnTo>
                  <a:lnTo>
                    <a:pt x="71" y="91"/>
                  </a:lnTo>
                  <a:lnTo>
                    <a:pt x="0" y="52"/>
                  </a:lnTo>
                  <a:close/>
                </a:path>
              </a:pathLst>
            </a:custGeom>
            <a:solidFill>
              <a:srgbClr val="FF0000"/>
            </a:solidFill>
            <a:ln w="9525">
              <a:noFill/>
              <a:round/>
              <a:headEnd/>
              <a:tailEnd/>
            </a:ln>
          </p:spPr>
          <p:txBody>
            <a:bodyPr/>
            <a:lstStyle/>
            <a:p>
              <a:endParaRPr lang="ja-JP" altLang="en-US"/>
            </a:p>
          </p:txBody>
        </p:sp>
        <p:sp>
          <p:nvSpPr>
            <p:cNvPr id="307" name="Freeform 2119"/>
            <p:cNvSpPr>
              <a:spLocks/>
            </p:cNvSpPr>
            <p:nvPr/>
          </p:nvSpPr>
          <p:spPr bwMode="auto">
            <a:xfrm>
              <a:off x="3606" y="2734"/>
              <a:ext cx="10" cy="6"/>
            </a:xfrm>
            <a:custGeom>
              <a:avLst/>
              <a:gdLst/>
              <a:ahLst/>
              <a:cxnLst>
                <a:cxn ang="0">
                  <a:pos x="70" y="45"/>
                </a:cxn>
                <a:cxn ang="0">
                  <a:pos x="0" y="6"/>
                </a:cxn>
                <a:cxn ang="0">
                  <a:pos x="4" y="0"/>
                </a:cxn>
                <a:cxn ang="0">
                  <a:pos x="70" y="45"/>
                </a:cxn>
              </a:cxnLst>
              <a:rect l="0" t="0" r="r" b="b"/>
              <a:pathLst>
                <a:path w="70" h="45">
                  <a:moveTo>
                    <a:pt x="70" y="45"/>
                  </a:moveTo>
                  <a:lnTo>
                    <a:pt x="0" y="6"/>
                  </a:lnTo>
                  <a:lnTo>
                    <a:pt x="4" y="0"/>
                  </a:lnTo>
                  <a:lnTo>
                    <a:pt x="70" y="45"/>
                  </a:lnTo>
                  <a:close/>
                </a:path>
              </a:pathLst>
            </a:custGeom>
            <a:solidFill>
              <a:srgbClr val="FF0000"/>
            </a:solidFill>
            <a:ln w="9525">
              <a:noFill/>
              <a:round/>
              <a:headEnd/>
              <a:tailEnd/>
            </a:ln>
          </p:spPr>
          <p:txBody>
            <a:bodyPr/>
            <a:lstStyle/>
            <a:p>
              <a:endParaRPr lang="ja-JP" altLang="en-US"/>
            </a:p>
          </p:txBody>
        </p:sp>
        <p:sp>
          <p:nvSpPr>
            <p:cNvPr id="308" name="Freeform 2120"/>
            <p:cNvSpPr>
              <a:spLocks/>
            </p:cNvSpPr>
            <p:nvPr/>
          </p:nvSpPr>
          <p:spPr bwMode="auto">
            <a:xfrm>
              <a:off x="3606" y="2728"/>
              <a:ext cx="24" cy="17"/>
            </a:xfrm>
            <a:custGeom>
              <a:avLst/>
              <a:gdLst/>
              <a:ahLst/>
              <a:cxnLst>
                <a:cxn ang="0">
                  <a:pos x="0" y="49"/>
                </a:cxn>
                <a:cxn ang="0">
                  <a:pos x="33" y="0"/>
                </a:cxn>
                <a:cxn ang="0">
                  <a:pos x="100" y="44"/>
                </a:cxn>
                <a:cxn ang="0">
                  <a:pos x="167" y="90"/>
                </a:cxn>
                <a:cxn ang="0">
                  <a:pos x="133" y="138"/>
                </a:cxn>
                <a:cxn ang="0">
                  <a:pos x="66" y="94"/>
                </a:cxn>
                <a:cxn ang="0">
                  <a:pos x="0" y="49"/>
                </a:cxn>
              </a:cxnLst>
              <a:rect l="0" t="0" r="r" b="b"/>
              <a:pathLst>
                <a:path w="167" h="138">
                  <a:moveTo>
                    <a:pt x="0" y="49"/>
                  </a:moveTo>
                  <a:lnTo>
                    <a:pt x="33" y="0"/>
                  </a:lnTo>
                  <a:lnTo>
                    <a:pt x="100" y="44"/>
                  </a:lnTo>
                  <a:lnTo>
                    <a:pt x="167" y="90"/>
                  </a:lnTo>
                  <a:lnTo>
                    <a:pt x="133" y="138"/>
                  </a:lnTo>
                  <a:lnTo>
                    <a:pt x="66" y="94"/>
                  </a:lnTo>
                  <a:lnTo>
                    <a:pt x="0" y="49"/>
                  </a:lnTo>
                  <a:close/>
                </a:path>
              </a:pathLst>
            </a:custGeom>
            <a:solidFill>
              <a:srgbClr val="FF0000"/>
            </a:solidFill>
            <a:ln w="9525">
              <a:noFill/>
              <a:round/>
              <a:headEnd/>
              <a:tailEnd/>
            </a:ln>
          </p:spPr>
          <p:txBody>
            <a:bodyPr/>
            <a:lstStyle/>
            <a:p>
              <a:endParaRPr lang="ja-JP" altLang="en-US"/>
            </a:p>
          </p:txBody>
        </p:sp>
        <p:sp>
          <p:nvSpPr>
            <p:cNvPr id="309" name="Freeform 2121"/>
            <p:cNvSpPr>
              <a:spLocks/>
            </p:cNvSpPr>
            <p:nvPr/>
          </p:nvSpPr>
          <p:spPr bwMode="auto">
            <a:xfrm>
              <a:off x="3611" y="2727"/>
              <a:ext cx="10" cy="6"/>
            </a:xfrm>
            <a:custGeom>
              <a:avLst/>
              <a:gdLst/>
              <a:ahLst/>
              <a:cxnLst>
                <a:cxn ang="0">
                  <a:pos x="67" y="50"/>
                </a:cxn>
                <a:cxn ang="0">
                  <a:pos x="0" y="6"/>
                </a:cxn>
                <a:cxn ang="0">
                  <a:pos x="4" y="0"/>
                </a:cxn>
                <a:cxn ang="0">
                  <a:pos x="67" y="50"/>
                </a:cxn>
              </a:cxnLst>
              <a:rect l="0" t="0" r="r" b="b"/>
              <a:pathLst>
                <a:path w="67" h="50">
                  <a:moveTo>
                    <a:pt x="67" y="50"/>
                  </a:moveTo>
                  <a:lnTo>
                    <a:pt x="0" y="6"/>
                  </a:lnTo>
                  <a:lnTo>
                    <a:pt x="4" y="0"/>
                  </a:lnTo>
                  <a:lnTo>
                    <a:pt x="67" y="50"/>
                  </a:lnTo>
                  <a:close/>
                </a:path>
              </a:pathLst>
            </a:custGeom>
            <a:solidFill>
              <a:srgbClr val="FF0000"/>
            </a:solidFill>
            <a:ln w="9525">
              <a:noFill/>
              <a:round/>
              <a:headEnd/>
              <a:tailEnd/>
            </a:ln>
          </p:spPr>
          <p:txBody>
            <a:bodyPr/>
            <a:lstStyle/>
            <a:p>
              <a:endParaRPr lang="ja-JP" altLang="en-US"/>
            </a:p>
          </p:txBody>
        </p:sp>
        <p:sp>
          <p:nvSpPr>
            <p:cNvPr id="310" name="Freeform 2122"/>
            <p:cNvSpPr>
              <a:spLocks/>
            </p:cNvSpPr>
            <p:nvPr/>
          </p:nvSpPr>
          <p:spPr bwMode="auto">
            <a:xfrm>
              <a:off x="3612" y="2721"/>
              <a:ext cx="23" cy="19"/>
            </a:xfrm>
            <a:custGeom>
              <a:avLst/>
              <a:gdLst/>
              <a:ahLst/>
              <a:cxnLst>
                <a:cxn ang="0">
                  <a:pos x="0" y="46"/>
                </a:cxn>
                <a:cxn ang="0">
                  <a:pos x="39" y="0"/>
                </a:cxn>
                <a:cxn ang="0">
                  <a:pos x="100" y="52"/>
                </a:cxn>
                <a:cxn ang="0">
                  <a:pos x="163" y="103"/>
                </a:cxn>
                <a:cxn ang="0">
                  <a:pos x="125" y="148"/>
                </a:cxn>
                <a:cxn ang="0">
                  <a:pos x="63" y="96"/>
                </a:cxn>
                <a:cxn ang="0">
                  <a:pos x="0" y="46"/>
                </a:cxn>
              </a:cxnLst>
              <a:rect l="0" t="0" r="r" b="b"/>
              <a:pathLst>
                <a:path w="163" h="148">
                  <a:moveTo>
                    <a:pt x="0" y="46"/>
                  </a:moveTo>
                  <a:lnTo>
                    <a:pt x="39" y="0"/>
                  </a:lnTo>
                  <a:lnTo>
                    <a:pt x="100" y="52"/>
                  </a:lnTo>
                  <a:lnTo>
                    <a:pt x="163" y="103"/>
                  </a:lnTo>
                  <a:lnTo>
                    <a:pt x="125" y="148"/>
                  </a:lnTo>
                  <a:lnTo>
                    <a:pt x="63" y="96"/>
                  </a:lnTo>
                  <a:lnTo>
                    <a:pt x="0" y="46"/>
                  </a:lnTo>
                  <a:close/>
                </a:path>
              </a:pathLst>
            </a:custGeom>
            <a:solidFill>
              <a:srgbClr val="FF0000"/>
            </a:solidFill>
            <a:ln w="9525">
              <a:noFill/>
              <a:round/>
              <a:headEnd/>
              <a:tailEnd/>
            </a:ln>
          </p:spPr>
          <p:txBody>
            <a:bodyPr/>
            <a:lstStyle/>
            <a:p>
              <a:endParaRPr lang="ja-JP" altLang="en-US"/>
            </a:p>
          </p:txBody>
        </p:sp>
        <p:sp>
          <p:nvSpPr>
            <p:cNvPr id="311" name="Freeform 2123"/>
            <p:cNvSpPr>
              <a:spLocks/>
            </p:cNvSpPr>
            <p:nvPr/>
          </p:nvSpPr>
          <p:spPr bwMode="auto">
            <a:xfrm>
              <a:off x="3617" y="2721"/>
              <a:ext cx="9" cy="7"/>
            </a:xfrm>
            <a:custGeom>
              <a:avLst/>
              <a:gdLst/>
              <a:ahLst/>
              <a:cxnLst>
                <a:cxn ang="0">
                  <a:pos x="61" y="57"/>
                </a:cxn>
                <a:cxn ang="0">
                  <a:pos x="0" y="5"/>
                </a:cxn>
                <a:cxn ang="0">
                  <a:pos x="4" y="0"/>
                </a:cxn>
                <a:cxn ang="0">
                  <a:pos x="61" y="57"/>
                </a:cxn>
              </a:cxnLst>
              <a:rect l="0" t="0" r="r" b="b"/>
              <a:pathLst>
                <a:path w="61" h="57">
                  <a:moveTo>
                    <a:pt x="61" y="57"/>
                  </a:moveTo>
                  <a:lnTo>
                    <a:pt x="0" y="5"/>
                  </a:lnTo>
                  <a:lnTo>
                    <a:pt x="4" y="0"/>
                  </a:lnTo>
                  <a:lnTo>
                    <a:pt x="61" y="57"/>
                  </a:lnTo>
                  <a:close/>
                </a:path>
              </a:pathLst>
            </a:custGeom>
            <a:solidFill>
              <a:srgbClr val="FF0000"/>
            </a:solidFill>
            <a:ln w="9525">
              <a:noFill/>
              <a:round/>
              <a:headEnd/>
              <a:tailEnd/>
            </a:ln>
          </p:spPr>
          <p:txBody>
            <a:bodyPr/>
            <a:lstStyle/>
            <a:p>
              <a:endParaRPr lang="ja-JP" altLang="en-US"/>
            </a:p>
          </p:txBody>
        </p:sp>
        <p:sp>
          <p:nvSpPr>
            <p:cNvPr id="312" name="Freeform 2124"/>
            <p:cNvSpPr>
              <a:spLocks/>
            </p:cNvSpPr>
            <p:nvPr/>
          </p:nvSpPr>
          <p:spPr bwMode="auto">
            <a:xfrm>
              <a:off x="3618" y="2716"/>
              <a:ext cx="22" cy="19"/>
            </a:xfrm>
            <a:custGeom>
              <a:avLst/>
              <a:gdLst/>
              <a:ahLst/>
              <a:cxnLst>
                <a:cxn ang="0">
                  <a:pos x="0" y="41"/>
                </a:cxn>
                <a:cxn ang="0">
                  <a:pos x="41" y="0"/>
                </a:cxn>
                <a:cxn ang="0">
                  <a:pos x="99" y="57"/>
                </a:cxn>
                <a:cxn ang="0">
                  <a:pos x="156" y="114"/>
                </a:cxn>
                <a:cxn ang="0">
                  <a:pos x="114" y="155"/>
                </a:cxn>
                <a:cxn ang="0">
                  <a:pos x="57" y="98"/>
                </a:cxn>
                <a:cxn ang="0">
                  <a:pos x="0" y="41"/>
                </a:cxn>
              </a:cxnLst>
              <a:rect l="0" t="0" r="r" b="b"/>
              <a:pathLst>
                <a:path w="156" h="155">
                  <a:moveTo>
                    <a:pt x="0" y="41"/>
                  </a:moveTo>
                  <a:lnTo>
                    <a:pt x="41" y="0"/>
                  </a:lnTo>
                  <a:lnTo>
                    <a:pt x="99" y="57"/>
                  </a:lnTo>
                  <a:lnTo>
                    <a:pt x="156" y="114"/>
                  </a:lnTo>
                  <a:lnTo>
                    <a:pt x="114" y="155"/>
                  </a:lnTo>
                  <a:lnTo>
                    <a:pt x="57" y="98"/>
                  </a:lnTo>
                  <a:lnTo>
                    <a:pt x="0" y="41"/>
                  </a:lnTo>
                  <a:close/>
                </a:path>
              </a:pathLst>
            </a:custGeom>
            <a:solidFill>
              <a:srgbClr val="FF0000"/>
            </a:solidFill>
            <a:ln w="9525">
              <a:noFill/>
              <a:round/>
              <a:headEnd/>
              <a:tailEnd/>
            </a:ln>
          </p:spPr>
          <p:txBody>
            <a:bodyPr/>
            <a:lstStyle/>
            <a:p>
              <a:endParaRPr lang="ja-JP" altLang="en-US"/>
            </a:p>
          </p:txBody>
        </p:sp>
        <p:sp>
          <p:nvSpPr>
            <p:cNvPr id="313" name="Freeform 2125"/>
            <p:cNvSpPr>
              <a:spLocks/>
            </p:cNvSpPr>
            <p:nvPr/>
          </p:nvSpPr>
          <p:spPr bwMode="auto">
            <a:xfrm>
              <a:off x="3624" y="2715"/>
              <a:ext cx="8" cy="8"/>
            </a:xfrm>
            <a:custGeom>
              <a:avLst/>
              <a:gdLst/>
              <a:ahLst/>
              <a:cxnLst>
                <a:cxn ang="0">
                  <a:pos x="58" y="62"/>
                </a:cxn>
                <a:cxn ang="0">
                  <a:pos x="0" y="5"/>
                </a:cxn>
                <a:cxn ang="0">
                  <a:pos x="7" y="0"/>
                </a:cxn>
                <a:cxn ang="0">
                  <a:pos x="58" y="62"/>
                </a:cxn>
              </a:cxnLst>
              <a:rect l="0" t="0" r="r" b="b"/>
              <a:pathLst>
                <a:path w="58" h="62">
                  <a:moveTo>
                    <a:pt x="58" y="62"/>
                  </a:moveTo>
                  <a:lnTo>
                    <a:pt x="0" y="5"/>
                  </a:lnTo>
                  <a:lnTo>
                    <a:pt x="7" y="0"/>
                  </a:lnTo>
                  <a:lnTo>
                    <a:pt x="58" y="62"/>
                  </a:lnTo>
                  <a:close/>
                </a:path>
              </a:pathLst>
            </a:custGeom>
            <a:solidFill>
              <a:srgbClr val="FF0000"/>
            </a:solidFill>
            <a:ln w="9525">
              <a:noFill/>
              <a:round/>
              <a:headEnd/>
              <a:tailEnd/>
            </a:ln>
          </p:spPr>
          <p:txBody>
            <a:bodyPr/>
            <a:lstStyle/>
            <a:p>
              <a:endParaRPr lang="ja-JP" altLang="en-US"/>
            </a:p>
          </p:txBody>
        </p:sp>
        <p:sp>
          <p:nvSpPr>
            <p:cNvPr id="314" name="Freeform 2126"/>
            <p:cNvSpPr>
              <a:spLocks/>
            </p:cNvSpPr>
            <p:nvPr/>
          </p:nvSpPr>
          <p:spPr bwMode="auto">
            <a:xfrm>
              <a:off x="3625" y="2710"/>
              <a:ext cx="21" cy="20"/>
            </a:xfrm>
            <a:custGeom>
              <a:avLst/>
              <a:gdLst/>
              <a:ahLst/>
              <a:cxnLst>
                <a:cxn ang="0">
                  <a:pos x="0" y="36"/>
                </a:cxn>
                <a:cxn ang="0">
                  <a:pos x="44" y="0"/>
                </a:cxn>
                <a:cxn ang="0">
                  <a:pos x="95" y="61"/>
                </a:cxn>
                <a:cxn ang="0">
                  <a:pos x="146" y="123"/>
                </a:cxn>
                <a:cxn ang="0">
                  <a:pos x="102" y="160"/>
                </a:cxn>
                <a:cxn ang="0">
                  <a:pos x="51" y="98"/>
                </a:cxn>
                <a:cxn ang="0">
                  <a:pos x="0" y="36"/>
                </a:cxn>
              </a:cxnLst>
              <a:rect l="0" t="0" r="r" b="b"/>
              <a:pathLst>
                <a:path w="146" h="160">
                  <a:moveTo>
                    <a:pt x="0" y="36"/>
                  </a:moveTo>
                  <a:lnTo>
                    <a:pt x="44" y="0"/>
                  </a:lnTo>
                  <a:lnTo>
                    <a:pt x="95" y="61"/>
                  </a:lnTo>
                  <a:lnTo>
                    <a:pt x="146" y="123"/>
                  </a:lnTo>
                  <a:lnTo>
                    <a:pt x="102" y="160"/>
                  </a:lnTo>
                  <a:lnTo>
                    <a:pt x="51" y="98"/>
                  </a:lnTo>
                  <a:lnTo>
                    <a:pt x="0" y="36"/>
                  </a:lnTo>
                  <a:close/>
                </a:path>
              </a:pathLst>
            </a:custGeom>
            <a:solidFill>
              <a:srgbClr val="FF0000"/>
            </a:solidFill>
            <a:ln w="9525">
              <a:noFill/>
              <a:round/>
              <a:headEnd/>
              <a:tailEnd/>
            </a:ln>
          </p:spPr>
          <p:txBody>
            <a:bodyPr/>
            <a:lstStyle/>
            <a:p>
              <a:endParaRPr lang="ja-JP" altLang="en-US"/>
            </a:p>
          </p:txBody>
        </p:sp>
        <p:sp>
          <p:nvSpPr>
            <p:cNvPr id="315" name="Freeform 2127"/>
            <p:cNvSpPr>
              <a:spLocks/>
            </p:cNvSpPr>
            <p:nvPr/>
          </p:nvSpPr>
          <p:spPr bwMode="auto">
            <a:xfrm>
              <a:off x="3631" y="2710"/>
              <a:ext cx="7" cy="8"/>
            </a:xfrm>
            <a:custGeom>
              <a:avLst/>
              <a:gdLst/>
              <a:ahLst/>
              <a:cxnLst>
                <a:cxn ang="0">
                  <a:pos x="51" y="66"/>
                </a:cxn>
                <a:cxn ang="0">
                  <a:pos x="0" y="5"/>
                </a:cxn>
                <a:cxn ang="0">
                  <a:pos x="7" y="0"/>
                </a:cxn>
                <a:cxn ang="0">
                  <a:pos x="51" y="66"/>
                </a:cxn>
              </a:cxnLst>
              <a:rect l="0" t="0" r="r" b="b"/>
              <a:pathLst>
                <a:path w="51" h="66">
                  <a:moveTo>
                    <a:pt x="51" y="66"/>
                  </a:moveTo>
                  <a:lnTo>
                    <a:pt x="0" y="5"/>
                  </a:lnTo>
                  <a:lnTo>
                    <a:pt x="7" y="0"/>
                  </a:lnTo>
                  <a:lnTo>
                    <a:pt x="51" y="66"/>
                  </a:lnTo>
                  <a:close/>
                </a:path>
              </a:pathLst>
            </a:custGeom>
            <a:solidFill>
              <a:srgbClr val="FF0000"/>
            </a:solidFill>
            <a:ln w="9525">
              <a:noFill/>
              <a:round/>
              <a:headEnd/>
              <a:tailEnd/>
            </a:ln>
          </p:spPr>
          <p:txBody>
            <a:bodyPr/>
            <a:lstStyle/>
            <a:p>
              <a:endParaRPr lang="ja-JP" altLang="en-US"/>
            </a:p>
          </p:txBody>
        </p:sp>
        <p:sp>
          <p:nvSpPr>
            <p:cNvPr id="316" name="Freeform 2128"/>
            <p:cNvSpPr>
              <a:spLocks/>
            </p:cNvSpPr>
            <p:nvPr/>
          </p:nvSpPr>
          <p:spPr bwMode="auto">
            <a:xfrm>
              <a:off x="3632" y="2706"/>
              <a:ext cx="20" cy="20"/>
            </a:xfrm>
            <a:custGeom>
              <a:avLst/>
              <a:gdLst/>
              <a:ahLst/>
              <a:cxnLst>
                <a:cxn ang="0">
                  <a:pos x="0" y="32"/>
                </a:cxn>
                <a:cxn ang="0">
                  <a:pos x="47" y="0"/>
                </a:cxn>
                <a:cxn ang="0">
                  <a:pos x="92" y="66"/>
                </a:cxn>
                <a:cxn ang="0">
                  <a:pos x="137" y="134"/>
                </a:cxn>
                <a:cxn ang="0">
                  <a:pos x="89" y="166"/>
                </a:cxn>
                <a:cxn ang="0">
                  <a:pos x="44" y="98"/>
                </a:cxn>
                <a:cxn ang="0">
                  <a:pos x="0" y="32"/>
                </a:cxn>
              </a:cxnLst>
              <a:rect l="0" t="0" r="r" b="b"/>
              <a:pathLst>
                <a:path w="137" h="166">
                  <a:moveTo>
                    <a:pt x="0" y="32"/>
                  </a:moveTo>
                  <a:lnTo>
                    <a:pt x="47" y="0"/>
                  </a:lnTo>
                  <a:lnTo>
                    <a:pt x="92" y="66"/>
                  </a:lnTo>
                  <a:lnTo>
                    <a:pt x="137" y="134"/>
                  </a:lnTo>
                  <a:lnTo>
                    <a:pt x="89" y="166"/>
                  </a:lnTo>
                  <a:lnTo>
                    <a:pt x="44" y="98"/>
                  </a:lnTo>
                  <a:lnTo>
                    <a:pt x="0" y="32"/>
                  </a:lnTo>
                  <a:close/>
                </a:path>
              </a:pathLst>
            </a:custGeom>
            <a:solidFill>
              <a:srgbClr val="FF0000"/>
            </a:solidFill>
            <a:ln w="9525">
              <a:noFill/>
              <a:round/>
              <a:headEnd/>
              <a:tailEnd/>
            </a:ln>
          </p:spPr>
          <p:txBody>
            <a:bodyPr/>
            <a:lstStyle/>
            <a:p>
              <a:endParaRPr lang="ja-JP" altLang="en-US"/>
            </a:p>
          </p:txBody>
        </p:sp>
        <p:sp>
          <p:nvSpPr>
            <p:cNvPr id="317" name="Freeform 2129"/>
            <p:cNvSpPr>
              <a:spLocks/>
            </p:cNvSpPr>
            <p:nvPr/>
          </p:nvSpPr>
          <p:spPr bwMode="auto">
            <a:xfrm>
              <a:off x="3639" y="2705"/>
              <a:ext cx="6" cy="9"/>
            </a:xfrm>
            <a:custGeom>
              <a:avLst/>
              <a:gdLst/>
              <a:ahLst/>
              <a:cxnLst>
                <a:cxn ang="0">
                  <a:pos x="45" y="70"/>
                </a:cxn>
                <a:cxn ang="0">
                  <a:pos x="0" y="4"/>
                </a:cxn>
                <a:cxn ang="0">
                  <a:pos x="7" y="0"/>
                </a:cxn>
                <a:cxn ang="0">
                  <a:pos x="45" y="70"/>
                </a:cxn>
              </a:cxnLst>
              <a:rect l="0" t="0" r="r" b="b"/>
              <a:pathLst>
                <a:path w="45" h="70">
                  <a:moveTo>
                    <a:pt x="45" y="70"/>
                  </a:moveTo>
                  <a:lnTo>
                    <a:pt x="0" y="4"/>
                  </a:lnTo>
                  <a:lnTo>
                    <a:pt x="7" y="0"/>
                  </a:lnTo>
                  <a:lnTo>
                    <a:pt x="45" y="70"/>
                  </a:lnTo>
                  <a:close/>
                </a:path>
              </a:pathLst>
            </a:custGeom>
            <a:solidFill>
              <a:srgbClr val="FF0000"/>
            </a:solidFill>
            <a:ln w="9525">
              <a:noFill/>
              <a:round/>
              <a:headEnd/>
              <a:tailEnd/>
            </a:ln>
          </p:spPr>
          <p:txBody>
            <a:bodyPr/>
            <a:lstStyle/>
            <a:p>
              <a:endParaRPr lang="ja-JP" altLang="en-US"/>
            </a:p>
          </p:txBody>
        </p:sp>
        <p:sp>
          <p:nvSpPr>
            <p:cNvPr id="318" name="Freeform 2130"/>
            <p:cNvSpPr>
              <a:spLocks/>
            </p:cNvSpPr>
            <p:nvPr/>
          </p:nvSpPr>
          <p:spPr bwMode="auto">
            <a:xfrm>
              <a:off x="3640" y="2702"/>
              <a:ext cx="18" cy="21"/>
            </a:xfrm>
            <a:custGeom>
              <a:avLst/>
              <a:gdLst/>
              <a:ahLst/>
              <a:cxnLst>
                <a:cxn ang="0">
                  <a:pos x="0" y="27"/>
                </a:cxn>
                <a:cxn ang="0">
                  <a:pos x="51" y="0"/>
                </a:cxn>
                <a:cxn ang="0">
                  <a:pos x="89" y="71"/>
                </a:cxn>
                <a:cxn ang="0">
                  <a:pos x="126" y="142"/>
                </a:cxn>
                <a:cxn ang="0">
                  <a:pos x="76" y="169"/>
                </a:cxn>
                <a:cxn ang="0">
                  <a:pos x="38" y="97"/>
                </a:cxn>
                <a:cxn ang="0">
                  <a:pos x="0" y="27"/>
                </a:cxn>
              </a:cxnLst>
              <a:rect l="0" t="0" r="r" b="b"/>
              <a:pathLst>
                <a:path w="126" h="169">
                  <a:moveTo>
                    <a:pt x="0" y="27"/>
                  </a:moveTo>
                  <a:lnTo>
                    <a:pt x="51" y="0"/>
                  </a:lnTo>
                  <a:lnTo>
                    <a:pt x="89" y="71"/>
                  </a:lnTo>
                  <a:lnTo>
                    <a:pt x="126" y="142"/>
                  </a:lnTo>
                  <a:lnTo>
                    <a:pt x="76" y="169"/>
                  </a:lnTo>
                  <a:lnTo>
                    <a:pt x="38" y="97"/>
                  </a:lnTo>
                  <a:lnTo>
                    <a:pt x="0" y="27"/>
                  </a:lnTo>
                  <a:close/>
                </a:path>
              </a:pathLst>
            </a:custGeom>
            <a:solidFill>
              <a:srgbClr val="FF0000"/>
            </a:solidFill>
            <a:ln w="9525">
              <a:noFill/>
              <a:round/>
              <a:headEnd/>
              <a:tailEnd/>
            </a:ln>
          </p:spPr>
          <p:txBody>
            <a:bodyPr/>
            <a:lstStyle/>
            <a:p>
              <a:endParaRPr lang="ja-JP" altLang="en-US"/>
            </a:p>
          </p:txBody>
        </p:sp>
        <p:sp>
          <p:nvSpPr>
            <p:cNvPr id="319" name="Freeform 2131"/>
            <p:cNvSpPr>
              <a:spLocks/>
            </p:cNvSpPr>
            <p:nvPr/>
          </p:nvSpPr>
          <p:spPr bwMode="auto">
            <a:xfrm>
              <a:off x="3647" y="2702"/>
              <a:ext cx="5" cy="9"/>
            </a:xfrm>
            <a:custGeom>
              <a:avLst/>
              <a:gdLst/>
              <a:ahLst/>
              <a:cxnLst>
                <a:cxn ang="0">
                  <a:pos x="38" y="74"/>
                </a:cxn>
                <a:cxn ang="0">
                  <a:pos x="0" y="3"/>
                </a:cxn>
                <a:cxn ang="0">
                  <a:pos x="7" y="0"/>
                </a:cxn>
                <a:cxn ang="0">
                  <a:pos x="38" y="74"/>
                </a:cxn>
              </a:cxnLst>
              <a:rect l="0" t="0" r="r" b="b"/>
              <a:pathLst>
                <a:path w="38" h="74">
                  <a:moveTo>
                    <a:pt x="38" y="74"/>
                  </a:moveTo>
                  <a:lnTo>
                    <a:pt x="0" y="3"/>
                  </a:lnTo>
                  <a:lnTo>
                    <a:pt x="7" y="0"/>
                  </a:lnTo>
                  <a:lnTo>
                    <a:pt x="38" y="74"/>
                  </a:lnTo>
                  <a:close/>
                </a:path>
              </a:pathLst>
            </a:custGeom>
            <a:solidFill>
              <a:srgbClr val="FF0000"/>
            </a:solidFill>
            <a:ln w="9525">
              <a:noFill/>
              <a:round/>
              <a:headEnd/>
              <a:tailEnd/>
            </a:ln>
          </p:spPr>
          <p:txBody>
            <a:bodyPr/>
            <a:lstStyle/>
            <a:p>
              <a:endParaRPr lang="ja-JP" altLang="en-US"/>
            </a:p>
          </p:txBody>
        </p:sp>
        <p:sp>
          <p:nvSpPr>
            <p:cNvPr id="320" name="Freeform 2132"/>
            <p:cNvSpPr>
              <a:spLocks/>
            </p:cNvSpPr>
            <p:nvPr/>
          </p:nvSpPr>
          <p:spPr bwMode="auto">
            <a:xfrm>
              <a:off x="3648" y="2699"/>
              <a:ext cx="16" cy="21"/>
            </a:xfrm>
            <a:custGeom>
              <a:avLst/>
              <a:gdLst/>
              <a:ahLst/>
              <a:cxnLst>
                <a:cxn ang="0">
                  <a:pos x="0" y="22"/>
                </a:cxn>
                <a:cxn ang="0">
                  <a:pos x="54" y="0"/>
                </a:cxn>
                <a:cxn ang="0">
                  <a:pos x="84" y="75"/>
                </a:cxn>
                <a:cxn ang="0">
                  <a:pos x="114" y="149"/>
                </a:cxn>
                <a:cxn ang="0">
                  <a:pos x="61" y="171"/>
                </a:cxn>
                <a:cxn ang="0">
                  <a:pos x="31" y="96"/>
                </a:cxn>
                <a:cxn ang="0">
                  <a:pos x="0" y="22"/>
                </a:cxn>
              </a:cxnLst>
              <a:rect l="0" t="0" r="r" b="b"/>
              <a:pathLst>
                <a:path w="114" h="171">
                  <a:moveTo>
                    <a:pt x="0" y="22"/>
                  </a:moveTo>
                  <a:lnTo>
                    <a:pt x="54" y="0"/>
                  </a:lnTo>
                  <a:lnTo>
                    <a:pt x="84" y="75"/>
                  </a:lnTo>
                  <a:lnTo>
                    <a:pt x="114" y="149"/>
                  </a:lnTo>
                  <a:lnTo>
                    <a:pt x="61" y="171"/>
                  </a:lnTo>
                  <a:lnTo>
                    <a:pt x="31" y="96"/>
                  </a:lnTo>
                  <a:lnTo>
                    <a:pt x="0" y="22"/>
                  </a:lnTo>
                  <a:close/>
                </a:path>
              </a:pathLst>
            </a:custGeom>
            <a:solidFill>
              <a:srgbClr val="FF0000"/>
            </a:solidFill>
            <a:ln w="9525">
              <a:noFill/>
              <a:round/>
              <a:headEnd/>
              <a:tailEnd/>
            </a:ln>
          </p:spPr>
          <p:txBody>
            <a:bodyPr/>
            <a:lstStyle/>
            <a:p>
              <a:endParaRPr lang="ja-JP" altLang="en-US"/>
            </a:p>
          </p:txBody>
        </p:sp>
        <p:sp>
          <p:nvSpPr>
            <p:cNvPr id="321" name="Freeform 2133"/>
            <p:cNvSpPr>
              <a:spLocks/>
            </p:cNvSpPr>
            <p:nvPr/>
          </p:nvSpPr>
          <p:spPr bwMode="auto">
            <a:xfrm>
              <a:off x="3656" y="2698"/>
              <a:ext cx="4" cy="10"/>
            </a:xfrm>
            <a:custGeom>
              <a:avLst/>
              <a:gdLst/>
              <a:ahLst/>
              <a:cxnLst>
                <a:cxn ang="0">
                  <a:pos x="30" y="77"/>
                </a:cxn>
                <a:cxn ang="0">
                  <a:pos x="0" y="2"/>
                </a:cxn>
                <a:cxn ang="0">
                  <a:pos x="8" y="0"/>
                </a:cxn>
                <a:cxn ang="0">
                  <a:pos x="30" y="77"/>
                </a:cxn>
              </a:cxnLst>
              <a:rect l="0" t="0" r="r" b="b"/>
              <a:pathLst>
                <a:path w="30" h="77">
                  <a:moveTo>
                    <a:pt x="30" y="77"/>
                  </a:moveTo>
                  <a:lnTo>
                    <a:pt x="0" y="2"/>
                  </a:lnTo>
                  <a:lnTo>
                    <a:pt x="8" y="0"/>
                  </a:lnTo>
                  <a:lnTo>
                    <a:pt x="30" y="77"/>
                  </a:lnTo>
                  <a:close/>
                </a:path>
              </a:pathLst>
            </a:custGeom>
            <a:solidFill>
              <a:srgbClr val="FF0000"/>
            </a:solidFill>
            <a:ln w="9525">
              <a:noFill/>
              <a:round/>
              <a:headEnd/>
              <a:tailEnd/>
            </a:ln>
          </p:spPr>
          <p:txBody>
            <a:bodyPr/>
            <a:lstStyle/>
            <a:p>
              <a:endParaRPr lang="ja-JP" altLang="en-US"/>
            </a:p>
          </p:txBody>
        </p:sp>
        <p:sp>
          <p:nvSpPr>
            <p:cNvPr id="322" name="Freeform 2134"/>
            <p:cNvSpPr>
              <a:spLocks/>
            </p:cNvSpPr>
            <p:nvPr/>
          </p:nvSpPr>
          <p:spPr bwMode="auto">
            <a:xfrm>
              <a:off x="3657" y="2697"/>
              <a:ext cx="14" cy="21"/>
            </a:xfrm>
            <a:custGeom>
              <a:avLst/>
              <a:gdLst/>
              <a:ahLst/>
              <a:cxnLst>
                <a:cxn ang="0">
                  <a:pos x="0" y="16"/>
                </a:cxn>
                <a:cxn ang="0">
                  <a:pos x="56" y="0"/>
                </a:cxn>
                <a:cxn ang="0">
                  <a:pos x="77" y="77"/>
                </a:cxn>
                <a:cxn ang="0">
                  <a:pos x="100" y="154"/>
                </a:cxn>
                <a:cxn ang="0">
                  <a:pos x="44" y="170"/>
                </a:cxn>
                <a:cxn ang="0">
                  <a:pos x="22" y="93"/>
                </a:cxn>
                <a:cxn ang="0">
                  <a:pos x="0" y="16"/>
                </a:cxn>
              </a:cxnLst>
              <a:rect l="0" t="0" r="r" b="b"/>
              <a:pathLst>
                <a:path w="100" h="170">
                  <a:moveTo>
                    <a:pt x="0" y="16"/>
                  </a:moveTo>
                  <a:lnTo>
                    <a:pt x="56" y="0"/>
                  </a:lnTo>
                  <a:lnTo>
                    <a:pt x="77" y="77"/>
                  </a:lnTo>
                  <a:lnTo>
                    <a:pt x="100" y="154"/>
                  </a:lnTo>
                  <a:lnTo>
                    <a:pt x="44" y="170"/>
                  </a:lnTo>
                  <a:lnTo>
                    <a:pt x="22" y="93"/>
                  </a:lnTo>
                  <a:lnTo>
                    <a:pt x="0" y="16"/>
                  </a:lnTo>
                  <a:close/>
                </a:path>
              </a:pathLst>
            </a:custGeom>
            <a:solidFill>
              <a:srgbClr val="FF0000"/>
            </a:solidFill>
            <a:ln w="9525">
              <a:noFill/>
              <a:round/>
              <a:headEnd/>
              <a:tailEnd/>
            </a:ln>
          </p:spPr>
          <p:txBody>
            <a:bodyPr/>
            <a:lstStyle/>
            <a:p>
              <a:endParaRPr lang="ja-JP" altLang="en-US"/>
            </a:p>
          </p:txBody>
        </p:sp>
        <p:sp>
          <p:nvSpPr>
            <p:cNvPr id="323" name="Freeform 2135"/>
            <p:cNvSpPr>
              <a:spLocks/>
            </p:cNvSpPr>
            <p:nvPr/>
          </p:nvSpPr>
          <p:spPr bwMode="auto">
            <a:xfrm>
              <a:off x="3665" y="2696"/>
              <a:ext cx="3" cy="10"/>
            </a:xfrm>
            <a:custGeom>
              <a:avLst/>
              <a:gdLst/>
              <a:ahLst/>
              <a:cxnLst>
                <a:cxn ang="0">
                  <a:pos x="21" y="79"/>
                </a:cxn>
                <a:cxn ang="0">
                  <a:pos x="0" y="2"/>
                </a:cxn>
                <a:cxn ang="0">
                  <a:pos x="9" y="0"/>
                </a:cxn>
                <a:cxn ang="0">
                  <a:pos x="21" y="79"/>
                </a:cxn>
              </a:cxnLst>
              <a:rect l="0" t="0" r="r" b="b"/>
              <a:pathLst>
                <a:path w="21" h="79">
                  <a:moveTo>
                    <a:pt x="21" y="79"/>
                  </a:moveTo>
                  <a:lnTo>
                    <a:pt x="0" y="2"/>
                  </a:lnTo>
                  <a:lnTo>
                    <a:pt x="9" y="0"/>
                  </a:lnTo>
                  <a:lnTo>
                    <a:pt x="21" y="79"/>
                  </a:lnTo>
                  <a:close/>
                </a:path>
              </a:pathLst>
            </a:custGeom>
            <a:solidFill>
              <a:srgbClr val="FF0000"/>
            </a:solidFill>
            <a:ln w="9525">
              <a:noFill/>
              <a:round/>
              <a:headEnd/>
              <a:tailEnd/>
            </a:ln>
          </p:spPr>
          <p:txBody>
            <a:bodyPr/>
            <a:lstStyle/>
            <a:p>
              <a:endParaRPr lang="ja-JP" altLang="en-US"/>
            </a:p>
          </p:txBody>
        </p:sp>
        <p:sp>
          <p:nvSpPr>
            <p:cNvPr id="324" name="Freeform 2136"/>
            <p:cNvSpPr>
              <a:spLocks/>
            </p:cNvSpPr>
            <p:nvPr/>
          </p:nvSpPr>
          <p:spPr bwMode="auto">
            <a:xfrm>
              <a:off x="3666" y="2695"/>
              <a:ext cx="12" cy="21"/>
            </a:xfrm>
            <a:custGeom>
              <a:avLst/>
              <a:gdLst/>
              <a:ahLst/>
              <a:cxnLst>
                <a:cxn ang="0">
                  <a:pos x="0" y="9"/>
                </a:cxn>
                <a:cxn ang="0">
                  <a:pos x="57" y="0"/>
                </a:cxn>
                <a:cxn ang="0">
                  <a:pos x="71" y="79"/>
                </a:cxn>
                <a:cxn ang="0">
                  <a:pos x="83" y="158"/>
                </a:cxn>
                <a:cxn ang="0">
                  <a:pos x="26" y="167"/>
                </a:cxn>
                <a:cxn ang="0">
                  <a:pos x="12" y="88"/>
                </a:cxn>
                <a:cxn ang="0">
                  <a:pos x="0" y="9"/>
                </a:cxn>
              </a:cxnLst>
              <a:rect l="0" t="0" r="r" b="b"/>
              <a:pathLst>
                <a:path w="83" h="167">
                  <a:moveTo>
                    <a:pt x="0" y="9"/>
                  </a:moveTo>
                  <a:lnTo>
                    <a:pt x="57" y="0"/>
                  </a:lnTo>
                  <a:lnTo>
                    <a:pt x="71" y="79"/>
                  </a:lnTo>
                  <a:lnTo>
                    <a:pt x="83" y="158"/>
                  </a:lnTo>
                  <a:lnTo>
                    <a:pt x="26" y="167"/>
                  </a:lnTo>
                  <a:lnTo>
                    <a:pt x="12" y="88"/>
                  </a:lnTo>
                  <a:lnTo>
                    <a:pt x="0" y="9"/>
                  </a:lnTo>
                  <a:close/>
                </a:path>
              </a:pathLst>
            </a:custGeom>
            <a:solidFill>
              <a:srgbClr val="FF0000"/>
            </a:solidFill>
            <a:ln w="9525">
              <a:noFill/>
              <a:round/>
              <a:headEnd/>
              <a:tailEnd/>
            </a:ln>
          </p:spPr>
          <p:txBody>
            <a:bodyPr/>
            <a:lstStyle/>
            <a:p>
              <a:endParaRPr lang="ja-JP" altLang="en-US"/>
            </a:p>
          </p:txBody>
        </p:sp>
        <p:sp>
          <p:nvSpPr>
            <p:cNvPr id="325" name="Freeform 2137"/>
            <p:cNvSpPr>
              <a:spLocks/>
            </p:cNvSpPr>
            <p:nvPr/>
          </p:nvSpPr>
          <p:spPr bwMode="auto">
            <a:xfrm>
              <a:off x="3674" y="2695"/>
              <a:ext cx="2" cy="10"/>
            </a:xfrm>
            <a:custGeom>
              <a:avLst/>
              <a:gdLst/>
              <a:ahLst/>
              <a:cxnLst>
                <a:cxn ang="0">
                  <a:pos x="14" y="81"/>
                </a:cxn>
                <a:cxn ang="0">
                  <a:pos x="0" y="2"/>
                </a:cxn>
                <a:cxn ang="0">
                  <a:pos x="8" y="0"/>
                </a:cxn>
                <a:cxn ang="0">
                  <a:pos x="14" y="81"/>
                </a:cxn>
              </a:cxnLst>
              <a:rect l="0" t="0" r="r" b="b"/>
              <a:pathLst>
                <a:path w="14" h="81">
                  <a:moveTo>
                    <a:pt x="14" y="81"/>
                  </a:moveTo>
                  <a:lnTo>
                    <a:pt x="0" y="2"/>
                  </a:lnTo>
                  <a:lnTo>
                    <a:pt x="8" y="0"/>
                  </a:lnTo>
                  <a:lnTo>
                    <a:pt x="14" y="81"/>
                  </a:lnTo>
                  <a:close/>
                </a:path>
              </a:pathLst>
            </a:custGeom>
            <a:solidFill>
              <a:srgbClr val="FF0000"/>
            </a:solidFill>
            <a:ln w="9525">
              <a:noFill/>
              <a:round/>
              <a:headEnd/>
              <a:tailEnd/>
            </a:ln>
          </p:spPr>
          <p:txBody>
            <a:bodyPr/>
            <a:lstStyle/>
            <a:p>
              <a:endParaRPr lang="ja-JP" altLang="en-US"/>
            </a:p>
          </p:txBody>
        </p:sp>
        <p:sp>
          <p:nvSpPr>
            <p:cNvPr id="326" name="Freeform 2138"/>
            <p:cNvSpPr>
              <a:spLocks/>
            </p:cNvSpPr>
            <p:nvPr/>
          </p:nvSpPr>
          <p:spPr bwMode="auto">
            <a:xfrm>
              <a:off x="3675" y="2695"/>
              <a:ext cx="10" cy="20"/>
            </a:xfrm>
            <a:custGeom>
              <a:avLst/>
              <a:gdLst/>
              <a:ahLst/>
              <a:cxnLst>
                <a:cxn ang="0">
                  <a:pos x="0" y="3"/>
                </a:cxn>
                <a:cxn ang="0">
                  <a:pos x="60" y="0"/>
                </a:cxn>
                <a:cxn ang="0">
                  <a:pos x="65" y="80"/>
                </a:cxn>
                <a:cxn ang="0">
                  <a:pos x="69" y="161"/>
                </a:cxn>
                <a:cxn ang="0">
                  <a:pos x="10" y="164"/>
                </a:cxn>
                <a:cxn ang="0">
                  <a:pos x="6" y="84"/>
                </a:cxn>
                <a:cxn ang="0">
                  <a:pos x="0" y="3"/>
                </a:cxn>
              </a:cxnLst>
              <a:rect l="0" t="0" r="r" b="b"/>
              <a:pathLst>
                <a:path w="69" h="164">
                  <a:moveTo>
                    <a:pt x="0" y="3"/>
                  </a:moveTo>
                  <a:lnTo>
                    <a:pt x="60" y="0"/>
                  </a:lnTo>
                  <a:lnTo>
                    <a:pt x="65" y="80"/>
                  </a:lnTo>
                  <a:lnTo>
                    <a:pt x="69" y="161"/>
                  </a:lnTo>
                  <a:lnTo>
                    <a:pt x="10" y="164"/>
                  </a:lnTo>
                  <a:lnTo>
                    <a:pt x="6" y="84"/>
                  </a:lnTo>
                  <a:lnTo>
                    <a:pt x="0" y="3"/>
                  </a:lnTo>
                  <a:close/>
                </a:path>
              </a:pathLst>
            </a:custGeom>
            <a:solidFill>
              <a:srgbClr val="FF0000"/>
            </a:solidFill>
            <a:ln w="9525">
              <a:noFill/>
              <a:round/>
              <a:headEnd/>
              <a:tailEnd/>
            </a:ln>
          </p:spPr>
          <p:txBody>
            <a:bodyPr/>
            <a:lstStyle/>
            <a:p>
              <a:endParaRPr lang="ja-JP" altLang="en-US"/>
            </a:p>
          </p:txBody>
        </p:sp>
        <p:sp>
          <p:nvSpPr>
            <p:cNvPr id="327" name="Freeform 2139"/>
            <p:cNvSpPr>
              <a:spLocks/>
            </p:cNvSpPr>
            <p:nvPr/>
          </p:nvSpPr>
          <p:spPr bwMode="auto">
            <a:xfrm>
              <a:off x="3684" y="2695"/>
              <a:ext cx="1" cy="10"/>
            </a:xfrm>
            <a:custGeom>
              <a:avLst/>
              <a:gdLst/>
              <a:ahLst/>
              <a:cxnLst>
                <a:cxn ang="0">
                  <a:pos x="5" y="80"/>
                </a:cxn>
                <a:cxn ang="0">
                  <a:pos x="0" y="0"/>
                </a:cxn>
                <a:cxn ang="0">
                  <a:pos x="9" y="0"/>
                </a:cxn>
                <a:cxn ang="0">
                  <a:pos x="5" y="80"/>
                </a:cxn>
              </a:cxnLst>
              <a:rect l="0" t="0" r="r" b="b"/>
              <a:pathLst>
                <a:path w="9" h="80">
                  <a:moveTo>
                    <a:pt x="5" y="80"/>
                  </a:moveTo>
                  <a:lnTo>
                    <a:pt x="0" y="0"/>
                  </a:lnTo>
                  <a:lnTo>
                    <a:pt x="9" y="0"/>
                  </a:lnTo>
                  <a:lnTo>
                    <a:pt x="5" y="80"/>
                  </a:lnTo>
                  <a:close/>
                </a:path>
              </a:pathLst>
            </a:custGeom>
            <a:solidFill>
              <a:srgbClr val="FF0000"/>
            </a:solidFill>
            <a:ln w="9525">
              <a:noFill/>
              <a:round/>
              <a:headEnd/>
              <a:tailEnd/>
            </a:ln>
          </p:spPr>
          <p:txBody>
            <a:bodyPr/>
            <a:lstStyle/>
            <a:p>
              <a:endParaRPr lang="ja-JP" altLang="en-US"/>
            </a:p>
          </p:txBody>
        </p:sp>
        <p:sp>
          <p:nvSpPr>
            <p:cNvPr id="328" name="Freeform 2140"/>
            <p:cNvSpPr>
              <a:spLocks/>
            </p:cNvSpPr>
            <p:nvPr/>
          </p:nvSpPr>
          <p:spPr bwMode="auto">
            <a:xfrm>
              <a:off x="3684" y="2695"/>
              <a:ext cx="10" cy="20"/>
            </a:xfrm>
            <a:custGeom>
              <a:avLst/>
              <a:gdLst/>
              <a:ahLst/>
              <a:cxnLst>
                <a:cxn ang="0">
                  <a:pos x="9" y="0"/>
                </a:cxn>
                <a:cxn ang="0">
                  <a:pos x="69" y="3"/>
                </a:cxn>
                <a:cxn ang="0">
                  <a:pos x="64" y="84"/>
                </a:cxn>
                <a:cxn ang="0">
                  <a:pos x="59" y="164"/>
                </a:cxn>
                <a:cxn ang="0">
                  <a:pos x="0" y="161"/>
                </a:cxn>
                <a:cxn ang="0">
                  <a:pos x="5" y="80"/>
                </a:cxn>
                <a:cxn ang="0">
                  <a:pos x="9" y="0"/>
                </a:cxn>
              </a:cxnLst>
              <a:rect l="0" t="0" r="r" b="b"/>
              <a:pathLst>
                <a:path w="69" h="164">
                  <a:moveTo>
                    <a:pt x="9" y="0"/>
                  </a:moveTo>
                  <a:lnTo>
                    <a:pt x="69" y="3"/>
                  </a:lnTo>
                  <a:lnTo>
                    <a:pt x="64" y="84"/>
                  </a:lnTo>
                  <a:lnTo>
                    <a:pt x="59" y="164"/>
                  </a:lnTo>
                  <a:lnTo>
                    <a:pt x="0" y="161"/>
                  </a:lnTo>
                  <a:lnTo>
                    <a:pt x="5" y="80"/>
                  </a:lnTo>
                  <a:lnTo>
                    <a:pt x="9" y="0"/>
                  </a:lnTo>
                  <a:close/>
                </a:path>
              </a:pathLst>
            </a:custGeom>
            <a:solidFill>
              <a:srgbClr val="FF0000"/>
            </a:solidFill>
            <a:ln w="9525">
              <a:noFill/>
              <a:round/>
              <a:headEnd/>
              <a:tailEnd/>
            </a:ln>
          </p:spPr>
          <p:txBody>
            <a:bodyPr/>
            <a:lstStyle/>
            <a:p>
              <a:endParaRPr lang="ja-JP" altLang="en-US"/>
            </a:p>
          </p:txBody>
        </p:sp>
        <p:sp>
          <p:nvSpPr>
            <p:cNvPr id="329" name="Freeform 2141"/>
            <p:cNvSpPr>
              <a:spLocks/>
            </p:cNvSpPr>
            <p:nvPr/>
          </p:nvSpPr>
          <p:spPr bwMode="auto">
            <a:xfrm>
              <a:off x="3693" y="2695"/>
              <a:ext cx="2" cy="10"/>
            </a:xfrm>
            <a:custGeom>
              <a:avLst/>
              <a:gdLst/>
              <a:ahLst/>
              <a:cxnLst>
                <a:cxn ang="0">
                  <a:pos x="0" y="81"/>
                </a:cxn>
                <a:cxn ang="0">
                  <a:pos x="5" y="0"/>
                </a:cxn>
                <a:cxn ang="0">
                  <a:pos x="13" y="2"/>
                </a:cxn>
                <a:cxn ang="0">
                  <a:pos x="0" y="81"/>
                </a:cxn>
              </a:cxnLst>
              <a:rect l="0" t="0" r="r" b="b"/>
              <a:pathLst>
                <a:path w="13" h="81">
                  <a:moveTo>
                    <a:pt x="0" y="81"/>
                  </a:moveTo>
                  <a:lnTo>
                    <a:pt x="5" y="0"/>
                  </a:lnTo>
                  <a:lnTo>
                    <a:pt x="13" y="2"/>
                  </a:lnTo>
                  <a:lnTo>
                    <a:pt x="0" y="81"/>
                  </a:lnTo>
                  <a:close/>
                </a:path>
              </a:pathLst>
            </a:custGeom>
            <a:solidFill>
              <a:srgbClr val="FF0000"/>
            </a:solidFill>
            <a:ln w="9525">
              <a:noFill/>
              <a:round/>
              <a:headEnd/>
              <a:tailEnd/>
            </a:ln>
          </p:spPr>
          <p:txBody>
            <a:bodyPr/>
            <a:lstStyle/>
            <a:p>
              <a:endParaRPr lang="ja-JP" altLang="en-US"/>
            </a:p>
          </p:txBody>
        </p:sp>
        <p:sp>
          <p:nvSpPr>
            <p:cNvPr id="330" name="Freeform 2142"/>
            <p:cNvSpPr>
              <a:spLocks/>
            </p:cNvSpPr>
            <p:nvPr/>
          </p:nvSpPr>
          <p:spPr bwMode="auto">
            <a:xfrm>
              <a:off x="3691" y="2695"/>
              <a:ext cx="12" cy="21"/>
            </a:xfrm>
            <a:custGeom>
              <a:avLst/>
              <a:gdLst/>
              <a:ahLst/>
              <a:cxnLst>
                <a:cxn ang="0">
                  <a:pos x="26" y="0"/>
                </a:cxn>
                <a:cxn ang="0">
                  <a:pos x="84" y="9"/>
                </a:cxn>
                <a:cxn ang="0">
                  <a:pos x="71" y="88"/>
                </a:cxn>
                <a:cxn ang="0">
                  <a:pos x="57" y="167"/>
                </a:cxn>
                <a:cxn ang="0">
                  <a:pos x="0" y="158"/>
                </a:cxn>
                <a:cxn ang="0">
                  <a:pos x="13" y="79"/>
                </a:cxn>
                <a:cxn ang="0">
                  <a:pos x="26" y="0"/>
                </a:cxn>
              </a:cxnLst>
              <a:rect l="0" t="0" r="r" b="b"/>
              <a:pathLst>
                <a:path w="84" h="167">
                  <a:moveTo>
                    <a:pt x="26" y="0"/>
                  </a:moveTo>
                  <a:lnTo>
                    <a:pt x="84" y="9"/>
                  </a:lnTo>
                  <a:lnTo>
                    <a:pt x="71" y="88"/>
                  </a:lnTo>
                  <a:lnTo>
                    <a:pt x="57" y="167"/>
                  </a:lnTo>
                  <a:lnTo>
                    <a:pt x="0" y="158"/>
                  </a:lnTo>
                  <a:lnTo>
                    <a:pt x="13" y="79"/>
                  </a:lnTo>
                  <a:lnTo>
                    <a:pt x="26" y="0"/>
                  </a:lnTo>
                  <a:close/>
                </a:path>
              </a:pathLst>
            </a:custGeom>
            <a:solidFill>
              <a:srgbClr val="FF0000"/>
            </a:solidFill>
            <a:ln w="9525">
              <a:noFill/>
              <a:round/>
              <a:headEnd/>
              <a:tailEnd/>
            </a:ln>
          </p:spPr>
          <p:txBody>
            <a:bodyPr/>
            <a:lstStyle/>
            <a:p>
              <a:endParaRPr lang="ja-JP" altLang="en-US"/>
            </a:p>
          </p:txBody>
        </p:sp>
        <p:sp>
          <p:nvSpPr>
            <p:cNvPr id="331" name="Freeform 2143"/>
            <p:cNvSpPr>
              <a:spLocks/>
            </p:cNvSpPr>
            <p:nvPr/>
          </p:nvSpPr>
          <p:spPr bwMode="auto">
            <a:xfrm>
              <a:off x="3701" y="2696"/>
              <a:ext cx="3" cy="10"/>
            </a:xfrm>
            <a:custGeom>
              <a:avLst/>
              <a:gdLst/>
              <a:ahLst/>
              <a:cxnLst>
                <a:cxn ang="0">
                  <a:pos x="0" y="79"/>
                </a:cxn>
                <a:cxn ang="0">
                  <a:pos x="13" y="0"/>
                </a:cxn>
                <a:cxn ang="0">
                  <a:pos x="21" y="2"/>
                </a:cxn>
                <a:cxn ang="0">
                  <a:pos x="0" y="79"/>
                </a:cxn>
              </a:cxnLst>
              <a:rect l="0" t="0" r="r" b="b"/>
              <a:pathLst>
                <a:path w="21" h="79">
                  <a:moveTo>
                    <a:pt x="0" y="79"/>
                  </a:moveTo>
                  <a:lnTo>
                    <a:pt x="13" y="0"/>
                  </a:lnTo>
                  <a:lnTo>
                    <a:pt x="21" y="2"/>
                  </a:lnTo>
                  <a:lnTo>
                    <a:pt x="0" y="79"/>
                  </a:lnTo>
                  <a:close/>
                </a:path>
              </a:pathLst>
            </a:custGeom>
            <a:solidFill>
              <a:srgbClr val="FF0000"/>
            </a:solidFill>
            <a:ln w="9525">
              <a:noFill/>
              <a:round/>
              <a:headEnd/>
              <a:tailEnd/>
            </a:ln>
          </p:spPr>
          <p:txBody>
            <a:bodyPr/>
            <a:lstStyle/>
            <a:p>
              <a:endParaRPr lang="ja-JP" altLang="en-US"/>
            </a:p>
          </p:txBody>
        </p:sp>
        <p:sp>
          <p:nvSpPr>
            <p:cNvPr id="332" name="Freeform 2144"/>
            <p:cNvSpPr>
              <a:spLocks/>
            </p:cNvSpPr>
            <p:nvPr/>
          </p:nvSpPr>
          <p:spPr bwMode="auto">
            <a:xfrm>
              <a:off x="3698" y="2697"/>
              <a:ext cx="15" cy="21"/>
            </a:xfrm>
            <a:custGeom>
              <a:avLst/>
              <a:gdLst/>
              <a:ahLst/>
              <a:cxnLst>
                <a:cxn ang="0">
                  <a:pos x="43" y="0"/>
                </a:cxn>
                <a:cxn ang="0">
                  <a:pos x="100" y="16"/>
                </a:cxn>
                <a:cxn ang="0">
                  <a:pos x="77" y="93"/>
                </a:cxn>
                <a:cxn ang="0">
                  <a:pos x="55" y="170"/>
                </a:cxn>
                <a:cxn ang="0">
                  <a:pos x="0" y="154"/>
                </a:cxn>
                <a:cxn ang="0">
                  <a:pos x="22" y="77"/>
                </a:cxn>
                <a:cxn ang="0">
                  <a:pos x="43" y="0"/>
                </a:cxn>
              </a:cxnLst>
              <a:rect l="0" t="0" r="r" b="b"/>
              <a:pathLst>
                <a:path w="100" h="170">
                  <a:moveTo>
                    <a:pt x="43" y="0"/>
                  </a:moveTo>
                  <a:lnTo>
                    <a:pt x="100" y="16"/>
                  </a:lnTo>
                  <a:lnTo>
                    <a:pt x="77" y="93"/>
                  </a:lnTo>
                  <a:lnTo>
                    <a:pt x="55" y="170"/>
                  </a:lnTo>
                  <a:lnTo>
                    <a:pt x="0" y="154"/>
                  </a:lnTo>
                  <a:lnTo>
                    <a:pt x="22" y="77"/>
                  </a:lnTo>
                  <a:lnTo>
                    <a:pt x="43" y="0"/>
                  </a:lnTo>
                  <a:close/>
                </a:path>
              </a:pathLst>
            </a:custGeom>
            <a:solidFill>
              <a:srgbClr val="FF0000"/>
            </a:solidFill>
            <a:ln w="9525">
              <a:noFill/>
              <a:round/>
              <a:headEnd/>
              <a:tailEnd/>
            </a:ln>
          </p:spPr>
          <p:txBody>
            <a:bodyPr/>
            <a:lstStyle/>
            <a:p>
              <a:endParaRPr lang="ja-JP" altLang="en-US"/>
            </a:p>
          </p:txBody>
        </p:sp>
        <p:sp>
          <p:nvSpPr>
            <p:cNvPr id="333" name="Freeform 2145"/>
            <p:cNvSpPr>
              <a:spLocks/>
            </p:cNvSpPr>
            <p:nvPr/>
          </p:nvSpPr>
          <p:spPr bwMode="auto">
            <a:xfrm>
              <a:off x="3709" y="2698"/>
              <a:ext cx="5" cy="10"/>
            </a:xfrm>
            <a:custGeom>
              <a:avLst/>
              <a:gdLst/>
              <a:ahLst/>
              <a:cxnLst>
                <a:cxn ang="0">
                  <a:pos x="0" y="77"/>
                </a:cxn>
                <a:cxn ang="0">
                  <a:pos x="23" y="0"/>
                </a:cxn>
                <a:cxn ang="0">
                  <a:pos x="30" y="2"/>
                </a:cxn>
                <a:cxn ang="0">
                  <a:pos x="0" y="77"/>
                </a:cxn>
              </a:cxnLst>
              <a:rect l="0" t="0" r="r" b="b"/>
              <a:pathLst>
                <a:path w="30" h="77">
                  <a:moveTo>
                    <a:pt x="0" y="77"/>
                  </a:moveTo>
                  <a:lnTo>
                    <a:pt x="23" y="0"/>
                  </a:lnTo>
                  <a:lnTo>
                    <a:pt x="30" y="2"/>
                  </a:lnTo>
                  <a:lnTo>
                    <a:pt x="0" y="77"/>
                  </a:lnTo>
                  <a:close/>
                </a:path>
              </a:pathLst>
            </a:custGeom>
            <a:solidFill>
              <a:srgbClr val="FF0000"/>
            </a:solidFill>
            <a:ln w="9525">
              <a:noFill/>
              <a:round/>
              <a:headEnd/>
              <a:tailEnd/>
            </a:ln>
          </p:spPr>
          <p:txBody>
            <a:bodyPr/>
            <a:lstStyle/>
            <a:p>
              <a:endParaRPr lang="ja-JP" altLang="en-US"/>
            </a:p>
          </p:txBody>
        </p:sp>
        <p:sp>
          <p:nvSpPr>
            <p:cNvPr id="334" name="Freeform 2146"/>
            <p:cNvSpPr>
              <a:spLocks/>
            </p:cNvSpPr>
            <p:nvPr/>
          </p:nvSpPr>
          <p:spPr bwMode="auto">
            <a:xfrm>
              <a:off x="3705" y="2699"/>
              <a:ext cx="16" cy="21"/>
            </a:xfrm>
            <a:custGeom>
              <a:avLst/>
              <a:gdLst/>
              <a:ahLst/>
              <a:cxnLst>
                <a:cxn ang="0">
                  <a:pos x="59" y="0"/>
                </a:cxn>
                <a:cxn ang="0">
                  <a:pos x="113" y="22"/>
                </a:cxn>
                <a:cxn ang="0">
                  <a:pos x="82" y="96"/>
                </a:cxn>
                <a:cxn ang="0">
                  <a:pos x="53" y="171"/>
                </a:cxn>
                <a:cxn ang="0">
                  <a:pos x="0" y="149"/>
                </a:cxn>
                <a:cxn ang="0">
                  <a:pos x="29" y="75"/>
                </a:cxn>
                <a:cxn ang="0">
                  <a:pos x="59" y="0"/>
                </a:cxn>
              </a:cxnLst>
              <a:rect l="0" t="0" r="r" b="b"/>
              <a:pathLst>
                <a:path w="113" h="171">
                  <a:moveTo>
                    <a:pt x="59" y="0"/>
                  </a:moveTo>
                  <a:lnTo>
                    <a:pt x="113" y="22"/>
                  </a:lnTo>
                  <a:lnTo>
                    <a:pt x="82" y="96"/>
                  </a:lnTo>
                  <a:lnTo>
                    <a:pt x="53" y="171"/>
                  </a:lnTo>
                  <a:lnTo>
                    <a:pt x="0" y="149"/>
                  </a:lnTo>
                  <a:lnTo>
                    <a:pt x="29" y="75"/>
                  </a:lnTo>
                  <a:lnTo>
                    <a:pt x="59" y="0"/>
                  </a:lnTo>
                  <a:close/>
                </a:path>
              </a:pathLst>
            </a:custGeom>
            <a:solidFill>
              <a:srgbClr val="FF0000"/>
            </a:solidFill>
            <a:ln w="9525">
              <a:noFill/>
              <a:round/>
              <a:headEnd/>
              <a:tailEnd/>
            </a:ln>
          </p:spPr>
          <p:txBody>
            <a:bodyPr/>
            <a:lstStyle/>
            <a:p>
              <a:endParaRPr lang="ja-JP" altLang="en-US"/>
            </a:p>
          </p:txBody>
        </p:sp>
        <p:sp>
          <p:nvSpPr>
            <p:cNvPr id="335" name="Freeform 2147"/>
            <p:cNvSpPr>
              <a:spLocks/>
            </p:cNvSpPr>
            <p:nvPr/>
          </p:nvSpPr>
          <p:spPr bwMode="auto">
            <a:xfrm>
              <a:off x="3717" y="2702"/>
              <a:ext cx="5" cy="9"/>
            </a:xfrm>
            <a:custGeom>
              <a:avLst/>
              <a:gdLst/>
              <a:ahLst/>
              <a:cxnLst>
                <a:cxn ang="0">
                  <a:pos x="0" y="74"/>
                </a:cxn>
                <a:cxn ang="0">
                  <a:pos x="31" y="0"/>
                </a:cxn>
                <a:cxn ang="0">
                  <a:pos x="39" y="3"/>
                </a:cxn>
                <a:cxn ang="0">
                  <a:pos x="0" y="74"/>
                </a:cxn>
              </a:cxnLst>
              <a:rect l="0" t="0" r="r" b="b"/>
              <a:pathLst>
                <a:path w="39" h="74">
                  <a:moveTo>
                    <a:pt x="0" y="74"/>
                  </a:moveTo>
                  <a:lnTo>
                    <a:pt x="31" y="0"/>
                  </a:lnTo>
                  <a:lnTo>
                    <a:pt x="39" y="3"/>
                  </a:lnTo>
                  <a:lnTo>
                    <a:pt x="0" y="74"/>
                  </a:lnTo>
                  <a:close/>
                </a:path>
              </a:pathLst>
            </a:custGeom>
            <a:solidFill>
              <a:srgbClr val="FF0000"/>
            </a:solidFill>
            <a:ln w="9525">
              <a:noFill/>
              <a:round/>
              <a:headEnd/>
              <a:tailEnd/>
            </a:ln>
          </p:spPr>
          <p:txBody>
            <a:bodyPr/>
            <a:lstStyle/>
            <a:p>
              <a:endParaRPr lang="ja-JP" altLang="en-US"/>
            </a:p>
          </p:txBody>
        </p:sp>
        <p:sp>
          <p:nvSpPr>
            <p:cNvPr id="336" name="Freeform 2148"/>
            <p:cNvSpPr>
              <a:spLocks/>
            </p:cNvSpPr>
            <p:nvPr/>
          </p:nvSpPr>
          <p:spPr bwMode="auto">
            <a:xfrm>
              <a:off x="3712" y="2702"/>
              <a:ext cx="18" cy="21"/>
            </a:xfrm>
            <a:custGeom>
              <a:avLst/>
              <a:gdLst/>
              <a:ahLst/>
              <a:cxnLst>
                <a:cxn ang="0">
                  <a:pos x="76" y="0"/>
                </a:cxn>
                <a:cxn ang="0">
                  <a:pos x="127" y="27"/>
                </a:cxn>
                <a:cxn ang="0">
                  <a:pos x="88" y="97"/>
                </a:cxn>
                <a:cxn ang="0">
                  <a:pos x="50" y="169"/>
                </a:cxn>
                <a:cxn ang="0">
                  <a:pos x="0" y="142"/>
                </a:cxn>
                <a:cxn ang="0">
                  <a:pos x="37" y="71"/>
                </a:cxn>
                <a:cxn ang="0">
                  <a:pos x="76" y="0"/>
                </a:cxn>
              </a:cxnLst>
              <a:rect l="0" t="0" r="r" b="b"/>
              <a:pathLst>
                <a:path w="127" h="169">
                  <a:moveTo>
                    <a:pt x="76" y="0"/>
                  </a:moveTo>
                  <a:lnTo>
                    <a:pt x="127" y="27"/>
                  </a:lnTo>
                  <a:lnTo>
                    <a:pt x="88" y="97"/>
                  </a:lnTo>
                  <a:lnTo>
                    <a:pt x="50" y="169"/>
                  </a:lnTo>
                  <a:lnTo>
                    <a:pt x="0" y="142"/>
                  </a:lnTo>
                  <a:lnTo>
                    <a:pt x="37" y="71"/>
                  </a:lnTo>
                  <a:lnTo>
                    <a:pt x="76" y="0"/>
                  </a:lnTo>
                  <a:close/>
                </a:path>
              </a:pathLst>
            </a:custGeom>
            <a:solidFill>
              <a:srgbClr val="FF0000"/>
            </a:solidFill>
            <a:ln w="9525">
              <a:noFill/>
              <a:round/>
              <a:headEnd/>
              <a:tailEnd/>
            </a:ln>
          </p:spPr>
          <p:txBody>
            <a:bodyPr/>
            <a:lstStyle/>
            <a:p>
              <a:endParaRPr lang="ja-JP" altLang="en-US"/>
            </a:p>
          </p:txBody>
        </p:sp>
        <p:sp>
          <p:nvSpPr>
            <p:cNvPr id="337" name="Freeform 2149"/>
            <p:cNvSpPr>
              <a:spLocks/>
            </p:cNvSpPr>
            <p:nvPr/>
          </p:nvSpPr>
          <p:spPr bwMode="auto">
            <a:xfrm>
              <a:off x="3724" y="2705"/>
              <a:ext cx="7" cy="9"/>
            </a:xfrm>
            <a:custGeom>
              <a:avLst/>
              <a:gdLst/>
              <a:ahLst/>
              <a:cxnLst>
                <a:cxn ang="0">
                  <a:pos x="0" y="70"/>
                </a:cxn>
                <a:cxn ang="0">
                  <a:pos x="39" y="0"/>
                </a:cxn>
                <a:cxn ang="0">
                  <a:pos x="45" y="4"/>
                </a:cxn>
                <a:cxn ang="0">
                  <a:pos x="0" y="70"/>
                </a:cxn>
              </a:cxnLst>
              <a:rect l="0" t="0" r="r" b="b"/>
              <a:pathLst>
                <a:path w="45" h="70">
                  <a:moveTo>
                    <a:pt x="0" y="70"/>
                  </a:moveTo>
                  <a:lnTo>
                    <a:pt x="39" y="0"/>
                  </a:lnTo>
                  <a:lnTo>
                    <a:pt x="45" y="4"/>
                  </a:lnTo>
                  <a:lnTo>
                    <a:pt x="0" y="70"/>
                  </a:lnTo>
                  <a:close/>
                </a:path>
              </a:pathLst>
            </a:custGeom>
            <a:solidFill>
              <a:srgbClr val="FF0000"/>
            </a:solidFill>
            <a:ln w="9525">
              <a:noFill/>
              <a:round/>
              <a:headEnd/>
              <a:tailEnd/>
            </a:ln>
          </p:spPr>
          <p:txBody>
            <a:bodyPr/>
            <a:lstStyle/>
            <a:p>
              <a:endParaRPr lang="ja-JP" altLang="en-US"/>
            </a:p>
          </p:txBody>
        </p:sp>
        <p:sp>
          <p:nvSpPr>
            <p:cNvPr id="338" name="Freeform 2150"/>
            <p:cNvSpPr>
              <a:spLocks/>
            </p:cNvSpPr>
            <p:nvPr/>
          </p:nvSpPr>
          <p:spPr bwMode="auto">
            <a:xfrm>
              <a:off x="3718" y="2706"/>
              <a:ext cx="19" cy="20"/>
            </a:xfrm>
            <a:custGeom>
              <a:avLst/>
              <a:gdLst/>
              <a:ahLst/>
              <a:cxnLst>
                <a:cxn ang="0">
                  <a:pos x="89" y="0"/>
                </a:cxn>
                <a:cxn ang="0">
                  <a:pos x="137" y="32"/>
                </a:cxn>
                <a:cxn ang="0">
                  <a:pos x="92" y="98"/>
                </a:cxn>
                <a:cxn ang="0">
                  <a:pos x="48" y="166"/>
                </a:cxn>
                <a:cxn ang="0">
                  <a:pos x="0" y="134"/>
                </a:cxn>
                <a:cxn ang="0">
                  <a:pos x="44" y="66"/>
                </a:cxn>
                <a:cxn ang="0">
                  <a:pos x="89" y="0"/>
                </a:cxn>
              </a:cxnLst>
              <a:rect l="0" t="0" r="r" b="b"/>
              <a:pathLst>
                <a:path w="137" h="166">
                  <a:moveTo>
                    <a:pt x="89" y="0"/>
                  </a:moveTo>
                  <a:lnTo>
                    <a:pt x="137" y="32"/>
                  </a:lnTo>
                  <a:lnTo>
                    <a:pt x="92" y="98"/>
                  </a:lnTo>
                  <a:lnTo>
                    <a:pt x="48" y="166"/>
                  </a:lnTo>
                  <a:lnTo>
                    <a:pt x="0" y="134"/>
                  </a:lnTo>
                  <a:lnTo>
                    <a:pt x="44" y="66"/>
                  </a:lnTo>
                  <a:lnTo>
                    <a:pt x="89" y="0"/>
                  </a:lnTo>
                  <a:close/>
                </a:path>
              </a:pathLst>
            </a:custGeom>
            <a:solidFill>
              <a:srgbClr val="FF0000"/>
            </a:solidFill>
            <a:ln w="9525">
              <a:noFill/>
              <a:round/>
              <a:headEnd/>
              <a:tailEnd/>
            </a:ln>
          </p:spPr>
          <p:txBody>
            <a:bodyPr/>
            <a:lstStyle/>
            <a:p>
              <a:endParaRPr lang="ja-JP" altLang="en-US"/>
            </a:p>
          </p:txBody>
        </p:sp>
        <p:sp>
          <p:nvSpPr>
            <p:cNvPr id="339" name="Freeform 2151"/>
            <p:cNvSpPr>
              <a:spLocks/>
            </p:cNvSpPr>
            <p:nvPr/>
          </p:nvSpPr>
          <p:spPr bwMode="auto">
            <a:xfrm>
              <a:off x="3731" y="2710"/>
              <a:ext cx="7" cy="8"/>
            </a:xfrm>
            <a:custGeom>
              <a:avLst/>
              <a:gdLst/>
              <a:ahLst/>
              <a:cxnLst>
                <a:cxn ang="0">
                  <a:pos x="0" y="66"/>
                </a:cxn>
                <a:cxn ang="0">
                  <a:pos x="45" y="0"/>
                </a:cxn>
                <a:cxn ang="0">
                  <a:pos x="51" y="5"/>
                </a:cxn>
                <a:cxn ang="0">
                  <a:pos x="0" y="66"/>
                </a:cxn>
              </a:cxnLst>
              <a:rect l="0" t="0" r="r" b="b"/>
              <a:pathLst>
                <a:path w="51" h="66">
                  <a:moveTo>
                    <a:pt x="0" y="66"/>
                  </a:moveTo>
                  <a:lnTo>
                    <a:pt x="45" y="0"/>
                  </a:lnTo>
                  <a:lnTo>
                    <a:pt x="51" y="5"/>
                  </a:lnTo>
                  <a:lnTo>
                    <a:pt x="0" y="66"/>
                  </a:lnTo>
                  <a:close/>
                </a:path>
              </a:pathLst>
            </a:custGeom>
            <a:solidFill>
              <a:srgbClr val="FF0000"/>
            </a:solidFill>
            <a:ln w="9525">
              <a:noFill/>
              <a:round/>
              <a:headEnd/>
              <a:tailEnd/>
            </a:ln>
          </p:spPr>
          <p:txBody>
            <a:bodyPr/>
            <a:lstStyle/>
            <a:p>
              <a:endParaRPr lang="ja-JP" altLang="en-US"/>
            </a:p>
          </p:txBody>
        </p:sp>
        <p:sp>
          <p:nvSpPr>
            <p:cNvPr id="340" name="Freeform 2152"/>
            <p:cNvSpPr>
              <a:spLocks/>
            </p:cNvSpPr>
            <p:nvPr/>
          </p:nvSpPr>
          <p:spPr bwMode="auto">
            <a:xfrm>
              <a:off x="3724" y="2710"/>
              <a:ext cx="21" cy="20"/>
            </a:xfrm>
            <a:custGeom>
              <a:avLst/>
              <a:gdLst/>
              <a:ahLst/>
              <a:cxnLst>
                <a:cxn ang="0">
                  <a:pos x="102" y="0"/>
                </a:cxn>
                <a:cxn ang="0">
                  <a:pos x="147" y="36"/>
                </a:cxn>
                <a:cxn ang="0">
                  <a:pos x="96" y="98"/>
                </a:cxn>
                <a:cxn ang="0">
                  <a:pos x="45" y="160"/>
                </a:cxn>
                <a:cxn ang="0">
                  <a:pos x="0" y="123"/>
                </a:cxn>
                <a:cxn ang="0">
                  <a:pos x="51" y="61"/>
                </a:cxn>
                <a:cxn ang="0">
                  <a:pos x="102" y="0"/>
                </a:cxn>
              </a:cxnLst>
              <a:rect l="0" t="0" r="r" b="b"/>
              <a:pathLst>
                <a:path w="147" h="160">
                  <a:moveTo>
                    <a:pt x="102" y="0"/>
                  </a:moveTo>
                  <a:lnTo>
                    <a:pt x="147" y="36"/>
                  </a:lnTo>
                  <a:lnTo>
                    <a:pt x="96" y="98"/>
                  </a:lnTo>
                  <a:lnTo>
                    <a:pt x="45" y="160"/>
                  </a:lnTo>
                  <a:lnTo>
                    <a:pt x="0" y="123"/>
                  </a:lnTo>
                  <a:lnTo>
                    <a:pt x="51" y="61"/>
                  </a:lnTo>
                  <a:lnTo>
                    <a:pt x="102" y="0"/>
                  </a:lnTo>
                  <a:close/>
                </a:path>
              </a:pathLst>
            </a:custGeom>
            <a:solidFill>
              <a:srgbClr val="FF0000"/>
            </a:solidFill>
            <a:ln w="9525">
              <a:noFill/>
              <a:round/>
              <a:headEnd/>
              <a:tailEnd/>
            </a:ln>
          </p:spPr>
          <p:txBody>
            <a:bodyPr/>
            <a:lstStyle/>
            <a:p>
              <a:endParaRPr lang="ja-JP" altLang="en-US"/>
            </a:p>
          </p:txBody>
        </p:sp>
        <p:sp>
          <p:nvSpPr>
            <p:cNvPr id="341" name="Freeform 2153"/>
            <p:cNvSpPr>
              <a:spLocks/>
            </p:cNvSpPr>
            <p:nvPr/>
          </p:nvSpPr>
          <p:spPr bwMode="auto">
            <a:xfrm>
              <a:off x="3737" y="2715"/>
              <a:ext cx="9" cy="8"/>
            </a:xfrm>
            <a:custGeom>
              <a:avLst/>
              <a:gdLst/>
              <a:ahLst/>
              <a:cxnLst>
                <a:cxn ang="0">
                  <a:pos x="0" y="62"/>
                </a:cxn>
                <a:cxn ang="0">
                  <a:pos x="51" y="0"/>
                </a:cxn>
                <a:cxn ang="0">
                  <a:pos x="57" y="5"/>
                </a:cxn>
                <a:cxn ang="0">
                  <a:pos x="0" y="62"/>
                </a:cxn>
              </a:cxnLst>
              <a:rect l="0" t="0" r="r" b="b"/>
              <a:pathLst>
                <a:path w="57" h="62">
                  <a:moveTo>
                    <a:pt x="0" y="62"/>
                  </a:moveTo>
                  <a:lnTo>
                    <a:pt x="51" y="0"/>
                  </a:lnTo>
                  <a:lnTo>
                    <a:pt x="57" y="5"/>
                  </a:lnTo>
                  <a:lnTo>
                    <a:pt x="0" y="62"/>
                  </a:lnTo>
                  <a:close/>
                </a:path>
              </a:pathLst>
            </a:custGeom>
            <a:solidFill>
              <a:srgbClr val="FF0000"/>
            </a:solidFill>
            <a:ln w="9525">
              <a:noFill/>
              <a:round/>
              <a:headEnd/>
              <a:tailEnd/>
            </a:ln>
          </p:spPr>
          <p:txBody>
            <a:bodyPr/>
            <a:lstStyle/>
            <a:p>
              <a:endParaRPr lang="ja-JP" altLang="en-US"/>
            </a:p>
          </p:txBody>
        </p:sp>
        <p:sp>
          <p:nvSpPr>
            <p:cNvPr id="342" name="Freeform 2154"/>
            <p:cNvSpPr>
              <a:spLocks/>
            </p:cNvSpPr>
            <p:nvPr/>
          </p:nvSpPr>
          <p:spPr bwMode="auto">
            <a:xfrm>
              <a:off x="3729" y="2716"/>
              <a:ext cx="23" cy="19"/>
            </a:xfrm>
            <a:custGeom>
              <a:avLst/>
              <a:gdLst/>
              <a:ahLst/>
              <a:cxnLst>
                <a:cxn ang="0">
                  <a:pos x="115" y="0"/>
                </a:cxn>
                <a:cxn ang="0">
                  <a:pos x="157" y="41"/>
                </a:cxn>
                <a:cxn ang="0">
                  <a:pos x="99" y="98"/>
                </a:cxn>
                <a:cxn ang="0">
                  <a:pos x="42" y="155"/>
                </a:cxn>
                <a:cxn ang="0">
                  <a:pos x="0" y="114"/>
                </a:cxn>
                <a:cxn ang="0">
                  <a:pos x="58" y="57"/>
                </a:cxn>
                <a:cxn ang="0">
                  <a:pos x="115" y="0"/>
                </a:cxn>
              </a:cxnLst>
              <a:rect l="0" t="0" r="r" b="b"/>
              <a:pathLst>
                <a:path w="157" h="155">
                  <a:moveTo>
                    <a:pt x="115" y="0"/>
                  </a:moveTo>
                  <a:lnTo>
                    <a:pt x="157" y="41"/>
                  </a:lnTo>
                  <a:lnTo>
                    <a:pt x="99" y="98"/>
                  </a:lnTo>
                  <a:lnTo>
                    <a:pt x="42" y="155"/>
                  </a:lnTo>
                  <a:lnTo>
                    <a:pt x="0" y="114"/>
                  </a:lnTo>
                  <a:lnTo>
                    <a:pt x="58" y="57"/>
                  </a:lnTo>
                  <a:lnTo>
                    <a:pt x="115" y="0"/>
                  </a:lnTo>
                  <a:close/>
                </a:path>
              </a:pathLst>
            </a:custGeom>
            <a:solidFill>
              <a:srgbClr val="FF0000"/>
            </a:solidFill>
            <a:ln w="9525">
              <a:noFill/>
              <a:round/>
              <a:headEnd/>
              <a:tailEnd/>
            </a:ln>
          </p:spPr>
          <p:txBody>
            <a:bodyPr/>
            <a:lstStyle/>
            <a:p>
              <a:endParaRPr lang="ja-JP" altLang="en-US"/>
            </a:p>
          </p:txBody>
        </p:sp>
        <p:sp>
          <p:nvSpPr>
            <p:cNvPr id="343" name="Freeform 2155"/>
            <p:cNvSpPr>
              <a:spLocks/>
            </p:cNvSpPr>
            <p:nvPr/>
          </p:nvSpPr>
          <p:spPr bwMode="auto">
            <a:xfrm>
              <a:off x="3743" y="2721"/>
              <a:ext cx="9" cy="7"/>
            </a:xfrm>
            <a:custGeom>
              <a:avLst/>
              <a:gdLst/>
              <a:ahLst/>
              <a:cxnLst>
                <a:cxn ang="0">
                  <a:pos x="0" y="57"/>
                </a:cxn>
                <a:cxn ang="0">
                  <a:pos x="58" y="0"/>
                </a:cxn>
                <a:cxn ang="0">
                  <a:pos x="62" y="5"/>
                </a:cxn>
                <a:cxn ang="0">
                  <a:pos x="0" y="57"/>
                </a:cxn>
              </a:cxnLst>
              <a:rect l="0" t="0" r="r" b="b"/>
              <a:pathLst>
                <a:path w="62" h="57">
                  <a:moveTo>
                    <a:pt x="0" y="57"/>
                  </a:moveTo>
                  <a:lnTo>
                    <a:pt x="58" y="0"/>
                  </a:lnTo>
                  <a:lnTo>
                    <a:pt x="62" y="5"/>
                  </a:lnTo>
                  <a:lnTo>
                    <a:pt x="0" y="57"/>
                  </a:lnTo>
                  <a:close/>
                </a:path>
              </a:pathLst>
            </a:custGeom>
            <a:solidFill>
              <a:srgbClr val="FF0000"/>
            </a:solidFill>
            <a:ln w="9525">
              <a:noFill/>
              <a:round/>
              <a:headEnd/>
              <a:tailEnd/>
            </a:ln>
          </p:spPr>
          <p:txBody>
            <a:bodyPr/>
            <a:lstStyle/>
            <a:p>
              <a:endParaRPr lang="ja-JP" altLang="en-US"/>
            </a:p>
          </p:txBody>
        </p:sp>
        <p:sp>
          <p:nvSpPr>
            <p:cNvPr id="344" name="Freeform 2156"/>
            <p:cNvSpPr>
              <a:spLocks/>
            </p:cNvSpPr>
            <p:nvPr/>
          </p:nvSpPr>
          <p:spPr bwMode="auto">
            <a:xfrm>
              <a:off x="3734" y="2721"/>
              <a:ext cx="24" cy="19"/>
            </a:xfrm>
            <a:custGeom>
              <a:avLst/>
              <a:gdLst/>
              <a:ahLst/>
              <a:cxnLst>
                <a:cxn ang="0">
                  <a:pos x="124" y="0"/>
                </a:cxn>
                <a:cxn ang="0">
                  <a:pos x="162" y="46"/>
                </a:cxn>
                <a:cxn ang="0">
                  <a:pos x="99" y="96"/>
                </a:cxn>
                <a:cxn ang="0">
                  <a:pos x="38" y="148"/>
                </a:cxn>
                <a:cxn ang="0">
                  <a:pos x="0" y="103"/>
                </a:cxn>
                <a:cxn ang="0">
                  <a:pos x="62" y="52"/>
                </a:cxn>
                <a:cxn ang="0">
                  <a:pos x="124" y="0"/>
                </a:cxn>
              </a:cxnLst>
              <a:rect l="0" t="0" r="r" b="b"/>
              <a:pathLst>
                <a:path w="162" h="148">
                  <a:moveTo>
                    <a:pt x="124" y="0"/>
                  </a:moveTo>
                  <a:lnTo>
                    <a:pt x="162" y="46"/>
                  </a:lnTo>
                  <a:lnTo>
                    <a:pt x="99" y="96"/>
                  </a:lnTo>
                  <a:lnTo>
                    <a:pt x="38" y="148"/>
                  </a:lnTo>
                  <a:lnTo>
                    <a:pt x="0" y="103"/>
                  </a:lnTo>
                  <a:lnTo>
                    <a:pt x="62" y="52"/>
                  </a:lnTo>
                  <a:lnTo>
                    <a:pt x="124" y="0"/>
                  </a:lnTo>
                  <a:close/>
                </a:path>
              </a:pathLst>
            </a:custGeom>
            <a:solidFill>
              <a:srgbClr val="FF0000"/>
            </a:solidFill>
            <a:ln w="9525">
              <a:noFill/>
              <a:round/>
              <a:headEnd/>
              <a:tailEnd/>
            </a:ln>
          </p:spPr>
          <p:txBody>
            <a:bodyPr/>
            <a:lstStyle/>
            <a:p>
              <a:endParaRPr lang="ja-JP" altLang="en-US"/>
            </a:p>
          </p:txBody>
        </p:sp>
        <p:sp>
          <p:nvSpPr>
            <p:cNvPr id="345" name="Freeform 2157"/>
            <p:cNvSpPr>
              <a:spLocks/>
            </p:cNvSpPr>
            <p:nvPr/>
          </p:nvSpPr>
          <p:spPr bwMode="auto">
            <a:xfrm>
              <a:off x="3749" y="2727"/>
              <a:ext cx="9" cy="6"/>
            </a:xfrm>
            <a:custGeom>
              <a:avLst/>
              <a:gdLst/>
              <a:ahLst/>
              <a:cxnLst>
                <a:cxn ang="0">
                  <a:pos x="0" y="50"/>
                </a:cxn>
                <a:cxn ang="0">
                  <a:pos x="63" y="0"/>
                </a:cxn>
                <a:cxn ang="0">
                  <a:pos x="67" y="6"/>
                </a:cxn>
                <a:cxn ang="0">
                  <a:pos x="0" y="50"/>
                </a:cxn>
              </a:cxnLst>
              <a:rect l="0" t="0" r="r" b="b"/>
              <a:pathLst>
                <a:path w="67" h="50">
                  <a:moveTo>
                    <a:pt x="0" y="50"/>
                  </a:moveTo>
                  <a:lnTo>
                    <a:pt x="63" y="0"/>
                  </a:lnTo>
                  <a:lnTo>
                    <a:pt x="67" y="6"/>
                  </a:lnTo>
                  <a:lnTo>
                    <a:pt x="0" y="50"/>
                  </a:lnTo>
                  <a:close/>
                </a:path>
              </a:pathLst>
            </a:custGeom>
            <a:solidFill>
              <a:srgbClr val="FF0000"/>
            </a:solidFill>
            <a:ln w="9525">
              <a:noFill/>
              <a:round/>
              <a:headEnd/>
              <a:tailEnd/>
            </a:ln>
          </p:spPr>
          <p:txBody>
            <a:bodyPr/>
            <a:lstStyle/>
            <a:p>
              <a:endParaRPr lang="ja-JP" altLang="en-US"/>
            </a:p>
          </p:txBody>
        </p:sp>
        <p:sp>
          <p:nvSpPr>
            <p:cNvPr id="346" name="Freeform 2158"/>
            <p:cNvSpPr>
              <a:spLocks/>
            </p:cNvSpPr>
            <p:nvPr/>
          </p:nvSpPr>
          <p:spPr bwMode="auto">
            <a:xfrm>
              <a:off x="3739" y="2728"/>
              <a:ext cx="24" cy="17"/>
            </a:xfrm>
            <a:custGeom>
              <a:avLst/>
              <a:gdLst/>
              <a:ahLst/>
              <a:cxnLst>
                <a:cxn ang="0">
                  <a:pos x="133" y="0"/>
                </a:cxn>
                <a:cxn ang="0">
                  <a:pos x="166" y="49"/>
                </a:cxn>
                <a:cxn ang="0">
                  <a:pos x="100" y="94"/>
                </a:cxn>
                <a:cxn ang="0">
                  <a:pos x="34" y="138"/>
                </a:cxn>
                <a:cxn ang="0">
                  <a:pos x="0" y="90"/>
                </a:cxn>
                <a:cxn ang="0">
                  <a:pos x="66" y="44"/>
                </a:cxn>
                <a:cxn ang="0">
                  <a:pos x="133" y="0"/>
                </a:cxn>
              </a:cxnLst>
              <a:rect l="0" t="0" r="r" b="b"/>
              <a:pathLst>
                <a:path w="166" h="138">
                  <a:moveTo>
                    <a:pt x="133" y="0"/>
                  </a:moveTo>
                  <a:lnTo>
                    <a:pt x="166" y="49"/>
                  </a:lnTo>
                  <a:lnTo>
                    <a:pt x="100" y="94"/>
                  </a:lnTo>
                  <a:lnTo>
                    <a:pt x="34" y="138"/>
                  </a:lnTo>
                  <a:lnTo>
                    <a:pt x="0" y="90"/>
                  </a:lnTo>
                  <a:lnTo>
                    <a:pt x="66" y="44"/>
                  </a:lnTo>
                  <a:lnTo>
                    <a:pt x="133" y="0"/>
                  </a:lnTo>
                  <a:close/>
                </a:path>
              </a:pathLst>
            </a:custGeom>
            <a:solidFill>
              <a:srgbClr val="FF0000"/>
            </a:solidFill>
            <a:ln w="9525">
              <a:noFill/>
              <a:round/>
              <a:headEnd/>
              <a:tailEnd/>
            </a:ln>
          </p:spPr>
          <p:txBody>
            <a:bodyPr/>
            <a:lstStyle/>
            <a:p>
              <a:endParaRPr lang="ja-JP" altLang="en-US"/>
            </a:p>
          </p:txBody>
        </p:sp>
        <p:sp>
          <p:nvSpPr>
            <p:cNvPr id="347" name="Freeform 2159"/>
            <p:cNvSpPr>
              <a:spLocks/>
            </p:cNvSpPr>
            <p:nvPr/>
          </p:nvSpPr>
          <p:spPr bwMode="auto">
            <a:xfrm>
              <a:off x="3753" y="2734"/>
              <a:ext cx="11" cy="6"/>
            </a:xfrm>
            <a:custGeom>
              <a:avLst/>
              <a:gdLst/>
              <a:ahLst/>
              <a:cxnLst>
                <a:cxn ang="0">
                  <a:pos x="0" y="45"/>
                </a:cxn>
                <a:cxn ang="0">
                  <a:pos x="66" y="0"/>
                </a:cxn>
                <a:cxn ang="0">
                  <a:pos x="71" y="6"/>
                </a:cxn>
                <a:cxn ang="0">
                  <a:pos x="0" y="45"/>
                </a:cxn>
              </a:cxnLst>
              <a:rect l="0" t="0" r="r" b="b"/>
              <a:pathLst>
                <a:path w="71" h="45">
                  <a:moveTo>
                    <a:pt x="0" y="45"/>
                  </a:moveTo>
                  <a:lnTo>
                    <a:pt x="66" y="0"/>
                  </a:lnTo>
                  <a:lnTo>
                    <a:pt x="71" y="6"/>
                  </a:lnTo>
                  <a:lnTo>
                    <a:pt x="0" y="45"/>
                  </a:lnTo>
                  <a:close/>
                </a:path>
              </a:pathLst>
            </a:custGeom>
            <a:solidFill>
              <a:srgbClr val="FF0000"/>
            </a:solidFill>
            <a:ln w="9525">
              <a:noFill/>
              <a:round/>
              <a:headEnd/>
              <a:tailEnd/>
            </a:ln>
          </p:spPr>
          <p:txBody>
            <a:bodyPr/>
            <a:lstStyle/>
            <a:p>
              <a:endParaRPr lang="ja-JP" altLang="en-US"/>
            </a:p>
          </p:txBody>
        </p:sp>
        <p:sp>
          <p:nvSpPr>
            <p:cNvPr id="348" name="Freeform 2160"/>
            <p:cNvSpPr>
              <a:spLocks/>
            </p:cNvSpPr>
            <p:nvPr/>
          </p:nvSpPr>
          <p:spPr bwMode="auto">
            <a:xfrm>
              <a:off x="3743" y="2735"/>
              <a:ext cx="25" cy="16"/>
            </a:xfrm>
            <a:custGeom>
              <a:avLst/>
              <a:gdLst/>
              <a:ahLst/>
              <a:cxnLst>
                <a:cxn ang="0">
                  <a:pos x="142" y="0"/>
                </a:cxn>
                <a:cxn ang="0">
                  <a:pos x="171" y="52"/>
                </a:cxn>
                <a:cxn ang="0">
                  <a:pos x="100" y="91"/>
                </a:cxn>
                <a:cxn ang="0">
                  <a:pos x="30" y="130"/>
                </a:cxn>
                <a:cxn ang="0">
                  <a:pos x="0" y="77"/>
                </a:cxn>
                <a:cxn ang="0">
                  <a:pos x="71" y="39"/>
                </a:cxn>
                <a:cxn ang="0">
                  <a:pos x="142" y="0"/>
                </a:cxn>
              </a:cxnLst>
              <a:rect l="0" t="0" r="r" b="b"/>
              <a:pathLst>
                <a:path w="171" h="130">
                  <a:moveTo>
                    <a:pt x="142" y="0"/>
                  </a:moveTo>
                  <a:lnTo>
                    <a:pt x="171" y="52"/>
                  </a:lnTo>
                  <a:lnTo>
                    <a:pt x="100" y="91"/>
                  </a:lnTo>
                  <a:lnTo>
                    <a:pt x="30" y="130"/>
                  </a:lnTo>
                  <a:lnTo>
                    <a:pt x="0" y="77"/>
                  </a:lnTo>
                  <a:lnTo>
                    <a:pt x="71" y="39"/>
                  </a:lnTo>
                  <a:lnTo>
                    <a:pt x="142" y="0"/>
                  </a:lnTo>
                  <a:close/>
                </a:path>
              </a:pathLst>
            </a:custGeom>
            <a:solidFill>
              <a:srgbClr val="FF0000"/>
            </a:solidFill>
            <a:ln w="9525">
              <a:noFill/>
              <a:round/>
              <a:headEnd/>
              <a:tailEnd/>
            </a:ln>
          </p:spPr>
          <p:txBody>
            <a:bodyPr/>
            <a:lstStyle/>
            <a:p>
              <a:endParaRPr lang="ja-JP" altLang="en-US"/>
            </a:p>
          </p:txBody>
        </p:sp>
        <p:sp>
          <p:nvSpPr>
            <p:cNvPr id="349" name="Freeform 2161"/>
            <p:cNvSpPr>
              <a:spLocks/>
            </p:cNvSpPr>
            <p:nvPr/>
          </p:nvSpPr>
          <p:spPr bwMode="auto">
            <a:xfrm>
              <a:off x="3758" y="2741"/>
              <a:ext cx="10" cy="5"/>
            </a:xfrm>
            <a:custGeom>
              <a:avLst/>
              <a:gdLst/>
              <a:ahLst/>
              <a:cxnLst>
                <a:cxn ang="0">
                  <a:pos x="0" y="39"/>
                </a:cxn>
                <a:cxn ang="0">
                  <a:pos x="71" y="0"/>
                </a:cxn>
                <a:cxn ang="0">
                  <a:pos x="74" y="6"/>
                </a:cxn>
                <a:cxn ang="0">
                  <a:pos x="0" y="39"/>
                </a:cxn>
              </a:cxnLst>
              <a:rect l="0" t="0" r="r" b="b"/>
              <a:pathLst>
                <a:path w="74" h="39">
                  <a:moveTo>
                    <a:pt x="0" y="39"/>
                  </a:moveTo>
                  <a:lnTo>
                    <a:pt x="71" y="0"/>
                  </a:lnTo>
                  <a:lnTo>
                    <a:pt x="74" y="6"/>
                  </a:lnTo>
                  <a:lnTo>
                    <a:pt x="0" y="39"/>
                  </a:lnTo>
                  <a:close/>
                </a:path>
              </a:pathLst>
            </a:custGeom>
            <a:solidFill>
              <a:srgbClr val="FF0000"/>
            </a:solidFill>
            <a:ln w="9525">
              <a:noFill/>
              <a:round/>
              <a:headEnd/>
              <a:tailEnd/>
            </a:ln>
          </p:spPr>
          <p:txBody>
            <a:bodyPr/>
            <a:lstStyle/>
            <a:p>
              <a:endParaRPr lang="ja-JP" altLang="en-US"/>
            </a:p>
          </p:txBody>
        </p:sp>
        <p:sp>
          <p:nvSpPr>
            <p:cNvPr id="350" name="Freeform 2162"/>
            <p:cNvSpPr>
              <a:spLocks/>
            </p:cNvSpPr>
            <p:nvPr/>
          </p:nvSpPr>
          <p:spPr bwMode="auto">
            <a:xfrm>
              <a:off x="3747" y="2742"/>
              <a:ext cx="25" cy="15"/>
            </a:xfrm>
            <a:custGeom>
              <a:avLst/>
              <a:gdLst/>
              <a:ahLst/>
              <a:cxnLst>
                <a:cxn ang="0">
                  <a:pos x="148" y="0"/>
                </a:cxn>
                <a:cxn ang="0">
                  <a:pos x="173" y="56"/>
                </a:cxn>
                <a:cxn ang="0">
                  <a:pos x="99" y="88"/>
                </a:cxn>
                <a:cxn ang="0">
                  <a:pos x="24" y="120"/>
                </a:cxn>
                <a:cxn ang="0">
                  <a:pos x="0" y="65"/>
                </a:cxn>
                <a:cxn ang="0">
                  <a:pos x="74" y="33"/>
                </a:cxn>
                <a:cxn ang="0">
                  <a:pos x="148" y="0"/>
                </a:cxn>
              </a:cxnLst>
              <a:rect l="0" t="0" r="r" b="b"/>
              <a:pathLst>
                <a:path w="173" h="120">
                  <a:moveTo>
                    <a:pt x="148" y="0"/>
                  </a:moveTo>
                  <a:lnTo>
                    <a:pt x="173" y="56"/>
                  </a:lnTo>
                  <a:lnTo>
                    <a:pt x="99" y="88"/>
                  </a:lnTo>
                  <a:lnTo>
                    <a:pt x="24" y="120"/>
                  </a:lnTo>
                  <a:lnTo>
                    <a:pt x="0" y="65"/>
                  </a:lnTo>
                  <a:lnTo>
                    <a:pt x="74" y="33"/>
                  </a:lnTo>
                  <a:lnTo>
                    <a:pt x="148" y="0"/>
                  </a:lnTo>
                  <a:close/>
                </a:path>
              </a:pathLst>
            </a:custGeom>
            <a:solidFill>
              <a:srgbClr val="FF0000"/>
            </a:solidFill>
            <a:ln w="9525">
              <a:noFill/>
              <a:round/>
              <a:headEnd/>
              <a:tailEnd/>
            </a:ln>
          </p:spPr>
          <p:txBody>
            <a:bodyPr/>
            <a:lstStyle/>
            <a:p>
              <a:endParaRPr lang="ja-JP" altLang="en-US"/>
            </a:p>
          </p:txBody>
        </p:sp>
        <p:sp>
          <p:nvSpPr>
            <p:cNvPr id="351" name="Freeform 2163"/>
            <p:cNvSpPr>
              <a:spLocks/>
            </p:cNvSpPr>
            <p:nvPr/>
          </p:nvSpPr>
          <p:spPr bwMode="auto">
            <a:xfrm>
              <a:off x="3761" y="2749"/>
              <a:ext cx="11" cy="4"/>
            </a:xfrm>
            <a:custGeom>
              <a:avLst/>
              <a:gdLst/>
              <a:ahLst/>
              <a:cxnLst>
                <a:cxn ang="0">
                  <a:pos x="0" y="32"/>
                </a:cxn>
                <a:cxn ang="0">
                  <a:pos x="74" y="0"/>
                </a:cxn>
                <a:cxn ang="0">
                  <a:pos x="76" y="6"/>
                </a:cxn>
                <a:cxn ang="0">
                  <a:pos x="0" y="32"/>
                </a:cxn>
              </a:cxnLst>
              <a:rect l="0" t="0" r="r" b="b"/>
              <a:pathLst>
                <a:path w="76" h="32">
                  <a:moveTo>
                    <a:pt x="0" y="32"/>
                  </a:moveTo>
                  <a:lnTo>
                    <a:pt x="74" y="0"/>
                  </a:lnTo>
                  <a:lnTo>
                    <a:pt x="76" y="6"/>
                  </a:lnTo>
                  <a:lnTo>
                    <a:pt x="0" y="32"/>
                  </a:lnTo>
                  <a:close/>
                </a:path>
              </a:pathLst>
            </a:custGeom>
            <a:solidFill>
              <a:srgbClr val="FF0000"/>
            </a:solidFill>
            <a:ln w="9525">
              <a:noFill/>
              <a:round/>
              <a:headEnd/>
              <a:tailEnd/>
            </a:ln>
          </p:spPr>
          <p:txBody>
            <a:bodyPr/>
            <a:lstStyle/>
            <a:p>
              <a:endParaRPr lang="ja-JP" altLang="en-US"/>
            </a:p>
          </p:txBody>
        </p:sp>
        <p:sp>
          <p:nvSpPr>
            <p:cNvPr id="352" name="Freeform 2164"/>
            <p:cNvSpPr>
              <a:spLocks/>
            </p:cNvSpPr>
            <p:nvPr/>
          </p:nvSpPr>
          <p:spPr bwMode="auto">
            <a:xfrm>
              <a:off x="3750" y="2750"/>
              <a:ext cx="25" cy="13"/>
            </a:xfrm>
            <a:custGeom>
              <a:avLst/>
              <a:gdLst/>
              <a:ahLst/>
              <a:cxnLst>
                <a:cxn ang="0">
                  <a:pos x="153" y="0"/>
                </a:cxn>
                <a:cxn ang="0">
                  <a:pos x="173" y="59"/>
                </a:cxn>
                <a:cxn ang="0">
                  <a:pos x="96" y="85"/>
                </a:cxn>
                <a:cxn ang="0">
                  <a:pos x="19" y="110"/>
                </a:cxn>
                <a:cxn ang="0">
                  <a:pos x="0" y="51"/>
                </a:cxn>
                <a:cxn ang="0">
                  <a:pos x="77" y="26"/>
                </a:cxn>
                <a:cxn ang="0">
                  <a:pos x="153" y="0"/>
                </a:cxn>
              </a:cxnLst>
              <a:rect l="0" t="0" r="r" b="b"/>
              <a:pathLst>
                <a:path w="173" h="110">
                  <a:moveTo>
                    <a:pt x="153" y="0"/>
                  </a:moveTo>
                  <a:lnTo>
                    <a:pt x="173" y="59"/>
                  </a:lnTo>
                  <a:lnTo>
                    <a:pt x="96" y="85"/>
                  </a:lnTo>
                  <a:lnTo>
                    <a:pt x="19" y="110"/>
                  </a:lnTo>
                  <a:lnTo>
                    <a:pt x="0" y="51"/>
                  </a:lnTo>
                  <a:lnTo>
                    <a:pt x="77" y="26"/>
                  </a:lnTo>
                  <a:lnTo>
                    <a:pt x="153" y="0"/>
                  </a:lnTo>
                  <a:close/>
                </a:path>
              </a:pathLst>
            </a:custGeom>
            <a:solidFill>
              <a:srgbClr val="FF0000"/>
            </a:solidFill>
            <a:ln w="9525">
              <a:noFill/>
              <a:round/>
              <a:headEnd/>
              <a:tailEnd/>
            </a:ln>
          </p:spPr>
          <p:txBody>
            <a:bodyPr/>
            <a:lstStyle/>
            <a:p>
              <a:endParaRPr lang="ja-JP" altLang="en-US"/>
            </a:p>
          </p:txBody>
        </p:sp>
        <p:sp>
          <p:nvSpPr>
            <p:cNvPr id="353" name="Freeform 2165"/>
            <p:cNvSpPr>
              <a:spLocks/>
            </p:cNvSpPr>
            <p:nvPr/>
          </p:nvSpPr>
          <p:spPr bwMode="auto">
            <a:xfrm>
              <a:off x="3764" y="2757"/>
              <a:ext cx="11" cy="3"/>
            </a:xfrm>
            <a:custGeom>
              <a:avLst/>
              <a:gdLst/>
              <a:ahLst/>
              <a:cxnLst>
                <a:cxn ang="0">
                  <a:pos x="0" y="26"/>
                </a:cxn>
                <a:cxn ang="0">
                  <a:pos x="77" y="0"/>
                </a:cxn>
                <a:cxn ang="0">
                  <a:pos x="78" y="7"/>
                </a:cxn>
                <a:cxn ang="0">
                  <a:pos x="0" y="26"/>
                </a:cxn>
              </a:cxnLst>
              <a:rect l="0" t="0" r="r" b="b"/>
              <a:pathLst>
                <a:path w="78" h="26">
                  <a:moveTo>
                    <a:pt x="0" y="26"/>
                  </a:moveTo>
                  <a:lnTo>
                    <a:pt x="77" y="0"/>
                  </a:lnTo>
                  <a:lnTo>
                    <a:pt x="78" y="7"/>
                  </a:lnTo>
                  <a:lnTo>
                    <a:pt x="0" y="26"/>
                  </a:lnTo>
                  <a:close/>
                </a:path>
              </a:pathLst>
            </a:custGeom>
            <a:solidFill>
              <a:srgbClr val="FF0000"/>
            </a:solidFill>
            <a:ln w="9525">
              <a:noFill/>
              <a:round/>
              <a:headEnd/>
              <a:tailEnd/>
            </a:ln>
          </p:spPr>
          <p:txBody>
            <a:bodyPr/>
            <a:lstStyle/>
            <a:p>
              <a:endParaRPr lang="ja-JP" altLang="en-US"/>
            </a:p>
          </p:txBody>
        </p:sp>
        <p:sp>
          <p:nvSpPr>
            <p:cNvPr id="354" name="Freeform 2166"/>
            <p:cNvSpPr>
              <a:spLocks/>
            </p:cNvSpPr>
            <p:nvPr/>
          </p:nvSpPr>
          <p:spPr bwMode="auto">
            <a:xfrm>
              <a:off x="3753" y="2758"/>
              <a:ext cx="24" cy="12"/>
            </a:xfrm>
            <a:custGeom>
              <a:avLst/>
              <a:gdLst/>
              <a:ahLst/>
              <a:cxnLst>
                <a:cxn ang="0">
                  <a:pos x="157" y="0"/>
                </a:cxn>
                <a:cxn ang="0">
                  <a:pos x="172" y="61"/>
                </a:cxn>
                <a:cxn ang="0">
                  <a:pos x="94" y="79"/>
                </a:cxn>
                <a:cxn ang="0">
                  <a:pos x="15" y="97"/>
                </a:cxn>
                <a:cxn ang="0">
                  <a:pos x="0" y="37"/>
                </a:cxn>
                <a:cxn ang="0">
                  <a:pos x="79" y="19"/>
                </a:cxn>
                <a:cxn ang="0">
                  <a:pos x="157" y="0"/>
                </a:cxn>
              </a:cxnLst>
              <a:rect l="0" t="0" r="r" b="b"/>
              <a:pathLst>
                <a:path w="172" h="97">
                  <a:moveTo>
                    <a:pt x="157" y="0"/>
                  </a:moveTo>
                  <a:lnTo>
                    <a:pt x="172" y="61"/>
                  </a:lnTo>
                  <a:lnTo>
                    <a:pt x="94" y="79"/>
                  </a:lnTo>
                  <a:lnTo>
                    <a:pt x="15" y="97"/>
                  </a:lnTo>
                  <a:lnTo>
                    <a:pt x="0" y="37"/>
                  </a:lnTo>
                  <a:lnTo>
                    <a:pt x="79" y="19"/>
                  </a:lnTo>
                  <a:lnTo>
                    <a:pt x="157" y="0"/>
                  </a:lnTo>
                  <a:close/>
                </a:path>
              </a:pathLst>
            </a:custGeom>
            <a:solidFill>
              <a:srgbClr val="FF0000"/>
            </a:solidFill>
            <a:ln w="9525">
              <a:noFill/>
              <a:round/>
              <a:headEnd/>
              <a:tailEnd/>
            </a:ln>
          </p:spPr>
          <p:txBody>
            <a:bodyPr/>
            <a:lstStyle/>
            <a:p>
              <a:endParaRPr lang="ja-JP" altLang="en-US"/>
            </a:p>
          </p:txBody>
        </p:sp>
        <p:sp>
          <p:nvSpPr>
            <p:cNvPr id="355" name="Freeform 2167"/>
            <p:cNvSpPr>
              <a:spLocks/>
            </p:cNvSpPr>
            <p:nvPr/>
          </p:nvSpPr>
          <p:spPr bwMode="auto">
            <a:xfrm>
              <a:off x="3766" y="2765"/>
              <a:ext cx="11" cy="3"/>
            </a:xfrm>
            <a:custGeom>
              <a:avLst/>
              <a:gdLst/>
              <a:ahLst/>
              <a:cxnLst>
                <a:cxn ang="0">
                  <a:pos x="0" y="18"/>
                </a:cxn>
                <a:cxn ang="0">
                  <a:pos x="78" y="0"/>
                </a:cxn>
                <a:cxn ang="0">
                  <a:pos x="79" y="7"/>
                </a:cxn>
                <a:cxn ang="0">
                  <a:pos x="0" y="18"/>
                </a:cxn>
              </a:cxnLst>
              <a:rect l="0" t="0" r="r" b="b"/>
              <a:pathLst>
                <a:path w="79" h="18">
                  <a:moveTo>
                    <a:pt x="0" y="18"/>
                  </a:moveTo>
                  <a:lnTo>
                    <a:pt x="78" y="0"/>
                  </a:lnTo>
                  <a:lnTo>
                    <a:pt x="79" y="7"/>
                  </a:lnTo>
                  <a:lnTo>
                    <a:pt x="0" y="18"/>
                  </a:lnTo>
                  <a:close/>
                </a:path>
              </a:pathLst>
            </a:custGeom>
            <a:solidFill>
              <a:srgbClr val="FF0000"/>
            </a:solidFill>
            <a:ln w="9525">
              <a:noFill/>
              <a:round/>
              <a:headEnd/>
              <a:tailEnd/>
            </a:ln>
          </p:spPr>
          <p:txBody>
            <a:bodyPr/>
            <a:lstStyle/>
            <a:p>
              <a:endParaRPr lang="ja-JP" altLang="en-US"/>
            </a:p>
          </p:txBody>
        </p:sp>
        <p:sp>
          <p:nvSpPr>
            <p:cNvPr id="356" name="Freeform 2168"/>
            <p:cNvSpPr>
              <a:spLocks/>
            </p:cNvSpPr>
            <p:nvPr/>
          </p:nvSpPr>
          <p:spPr bwMode="auto">
            <a:xfrm>
              <a:off x="3755" y="2766"/>
              <a:ext cx="24" cy="11"/>
            </a:xfrm>
            <a:custGeom>
              <a:avLst/>
              <a:gdLst/>
              <a:ahLst/>
              <a:cxnLst>
                <a:cxn ang="0">
                  <a:pos x="159" y="0"/>
                </a:cxn>
                <a:cxn ang="0">
                  <a:pos x="168" y="63"/>
                </a:cxn>
                <a:cxn ang="0">
                  <a:pos x="88" y="74"/>
                </a:cxn>
                <a:cxn ang="0">
                  <a:pos x="8" y="85"/>
                </a:cxn>
                <a:cxn ang="0">
                  <a:pos x="0" y="22"/>
                </a:cxn>
                <a:cxn ang="0">
                  <a:pos x="80" y="11"/>
                </a:cxn>
                <a:cxn ang="0">
                  <a:pos x="159" y="0"/>
                </a:cxn>
              </a:cxnLst>
              <a:rect l="0" t="0" r="r" b="b"/>
              <a:pathLst>
                <a:path w="168" h="85">
                  <a:moveTo>
                    <a:pt x="159" y="0"/>
                  </a:moveTo>
                  <a:lnTo>
                    <a:pt x="168" y="63"/>
                  </a:lnTo>
                  <a:lnTo>
                    <a:pt x="88" y="74"/>
                  </a:lnTo>
                  <a:lnTo>
                    <a:pt x="8" y="85"/>
                  </a:lnTo>
                  <a:lnTo>
                    <a:pt x="0" y="22"/>
                  </a:lnTo>
                  <a:lnTo>
                    <a:pt x="80" y="11"/>
                  </a:lnTo>
                  <a:lnTo>
                    <a:pt x="159" y="0"/>
                  </a:lnTo>
                  <a:close/>
                </a:path>
              </a:pathLst>
            </a:custGeom>
            <a:solidFill>
              <a:srgbClr val="FF0000"/>
            </a:solidFill>
            <a:ln w="9525">
              <a:noFill/>
              <a:round/>
              <a:headEnd/>
              <a:tailEnd/>
            </a:ln>
          </p:spPr>
          <p:txBody>
            <a:bodyPr/>
            <a:lstStyle/>
            <a:p>
              <a:endParaRPr lang="ja-JP" altLang="en-US"/>
            </a:p>
          </p:txBody>
        </p:sp>
        <p:sp>
          <p:nvSpPr>
            <p:cNvPr id="357" name="Freeform 2169"/>
            <p:cNvSpPr>
              <a:spLocks/>
            </p:cNvSpPr>
            <p:nvPr/>
          </p:nvSpPr>
          <p:spPr bwMode="auto">
            <a:xfrm>
              <a:off x="3767" y="2774"/>
              <a:ext cx="12" cy="2"/>
            </a:xfrm>
            <a:custGeom>
              <a:avLst/>
              <a:gdLst/>
              <a:ahLst/>
              <a:cxnLst>
                <a:cxn ang="0">
                  <a:pos x="0" y="11"/>
                </a:cxn>
                <a:cxn ang="0">
                  <a:pos x="80" y="0"/>
                </a:cxn>
                <a:cxn ang="0">
                  <a:pos x="81" y="7"/>
                </a:cxn>
                <a:cxn ang="0">
                  <a:pos x="0" y="11"/>
                </a:cxn>
              </a:cxnLst>
              <a:rect l="0" t="0" r="r" b="b"/>
              <a:pathLst>
                <a:path w="81" h="11">
                  <a:moveTo>
                    <a:pt x="0" y="11"/>
                  </a:moveTo>
                  <a:lnTo>
                    <a:pt x="80" y="0"/>
                  </a:lnTo>
                  <a:lnTo>
                    <a:pt x="81" y="7"/>
                  </a:lnTo>
                  <a:lnTo>
                    <a:pt x="0" y="11"/>
                  </a:lnTo>
                  <a:close/>
                </a:path>
              </a:pathLst>
            </a:custGeom>
            <a:solidFill>
              <a:srgbClr val="FF0000"/>
            </a:solidFill>
            <a:ln w="9525">
              <a:noFill/>
              <a:round/>
              <a:headEnd/>
              <a:tailEnd/>
            </a:ln>
          </p:spPr>
          <p:txBody>
            <a:bodyPr/>
            <a:lstStyle/>
            <a:p>
              <a:endParaRPr lang="ja-JP" altLang="en-US"/>
            </a:p>
          </p:txBody>
        </p:sp>
        <p:sp>
          <p:nvSpPr>
            <p:cNvPr id="358" name="Freeform 2170"/>
            <p:cNvSpPr>
              <a:spLocks/>
            </p:cNvSpPr>
            <p:nvPr/>
          </p:nvSpPr>
          <p:spPr bwMode="auto">
            <a:xfrm>
              <a:off x="3756" y="2775"/>
              <a:ext cx="23" cy="9"/>
            </a:xfrm>
            <a:custGeom>
              <a:avLst/>
              <a:gdLst/>
              <a:ahLst/>
              <a:cxnLst>
                <a:cxn ang="0">
                  <a:pos x="162" y="0"/>
                </a:cxn>
                <a:cxn ang="0">
                  <a:pos x="165" y="65"/>
                </a:cxn>
                <a:cxn ang="0">
                  <a:pos x="84" y="69"/>
                </a:cxn>
                <a:cxn ang="0">
                  <a:pos x="3" y="72"/>
                </a:cxn>
                <a:cxn ang="0">
                  <a:pos x="0" y="7"/>
                </a:cxn>
                <a:cxn ang="0">
                  <a:pos x="81" y="4"/>
                </a:cxn>
                <a:cxn ang="0">
                  <a:pos x="162" y="0"/>
                </a:cxn>
              </a:cxnLst>
              <a:rect l="0" t="0" r="r" b="b"/>
              <a:pathLst>
                <a:path w="165" h="72">
                  <a:moveTo>
                    <a:pt x="162" y="0"/>
                  </a:moveTo>
                  <a:lnTo>
                    <a:pt x="165" y="65"/>
                  </a:lnTo>
                  <a:lnTo>
                    <a:pt x="84" y="69"/>
                  </a:lnTo>
                  <a:lnTo>
                    <a:pt x="3" y="72"/>
                  </a:lnTo>
                  <a:lnTo>
                    <a:pt x="0" y="7"/>
                  </a:lnTo>
                  <a:lnTo>
                    <a:pt x="81" y="4"/>
                  </a:lnTo>
                  <a:lnTo>
                    <a:pt x="162" y="0"/>
                  </a:lnTo>
                  <a:close/>
                </a:path>
              </a:pathLst>
            </a:custGeom>
            <a:solidFill>
              <a:srgbClr val="FF0000"/>
            </a:solidFill>
            <a:ln w="9525">
              <a:noFill/>
              <a:round/>
              <a:headEnd/>
              <a:tailEnd/>
            </a:ln>
          </p:spPr>
          <p:txBody>
            <a:bodyPr/>
            <a:lstStyle/>
            <a:p>
              <a:endParaRPr lang="ja-JP" altLang="en-US"/>
            </a:p>
          </p:txBody>
        </p:sp>
        <p:sp>
          <p:nvSpPr>
            <p:cNvPr id="359" name="Freeform 2171"/>
            <p:cNvSpPr>
              <a:spLocks/>
            </p:cNvSpPr>
            <p:nvPr/>
          </p:nvSpPr>
          <p:spPr bwMode="auto">
            <a:xfrm>
              <a:off x="3768" y="2783"/>
              <a:ext cx="11" cy="1"/>
            </a:xfrm>
            <a:custGeom>
              <a:avLst/>
              <a:gdLst/>
              <a:ahLst/>
              <a:cxnLst>
                <a:cxn ang="0">
                  <a:pos x="0" y="4"/>
                </a:cxn>
                <a:cxn ang="0">
                  <a:pos x="81" y="0"/>
                </a:cxn>
                <a:cxn ang="0">
                  <a:pos x="81" y="7"/>
                </a:cxn>
                <a:cxn ang="0">
                  <a:pos x="0" y="4"/>
                </a:cxn>
              </a:cxnLst>
              <a:rect l="0" t="0" r="r" b="b"/>
              <a:pathLst>
                <a:path w="81" h="7">
                  <a:moveTo>
                    <a:pt x="0" y="4"/>
                  </a:moveTo>
                  <a:lnTo>
                    <a:pt x="81" y="0"/>
                  </a:lnTo>
                  <a:lnTo>
                    <a:pt x="81" y="7"/>
                  </a:lnTo>
                  <a:lnTo>
                    <a:pt x="0" y="4"/>
                  </a:lnTo>
                  <a:close/>
                </a:path>
              </a:pathLst>
            </a:custGeom>
            <a:solidFill>
              <a:srgbClr val="FF0000"/>
            </a:solidFill>
            <a:ln w="9525">
              <a:noFill/>
              <a:round/>
              <a:headEnd/>
              <a:tailEnd/>
            </a:ln>
          </p:spPr>
          <p:txBody>
            <a:bodyPr/>
            <a:lstStyle/>
            <a:p>
              <a:endParaRPr lang="ja-JP" altLang="en-US"/>
            </a:p>
          </p:txBody>
        </p:sp>
        <p:sp>
          <p:nvSpPr>
            <p:cNvPr id="360" name="Freeform 2172"/>
            <p:cNvSpPr>
              <a:spLocks/>
            </p:cNvSpPr>
            <p:nvPr/>
          </p:nvSpPr>
          <p:spPr bwMode="auto">
            <a:xfrm>
              <a:off x="3756" y="2783"/>
              <a:ext cx="23" cy="9"/>
            </a:xfrm>
            <a:custGeom>
              <a:avLst/>
              <a:gdLst/>
              <a:ahLst/>
              <a:cxnLst>
                <a:cxn ang="0">
                  <a:pos x="165" y="7"/>
                </a:cxn>
                <a:cxn ang="0">
                  <a:pos x="162" y="72"/>
                </a:cxn>
                <a:cxn ang="0">
                  <a:pos x="81" y="68"/>
                </a:cxn>
                <a:cxn ang="0">
                  <a:pos x="0" y="65"/>
                </a:cxn>
                <a:cxn ang="0">
                  <a:pos x="3" y="0"/>
                </a:cxn>
                <a:cxn ang="0">
                  <a:pos x="84" y="4"/>
                </a:cxn>
                <a:cxn ang="0">
                  <a:pos x="165" y="7"/>
                </a:cxn>
              </a:cxnLst>
              <a:rect l="0" t="0" r="r" b="b"/>
              <a:pathLst>
                <a:path w="165" h="72">
                  <a:moveTo>
                    <a:pt x="165" y="7"/>
                  </a:moveTo>
                  <a:lnTo>
                    <a:pt x="162" y="72"/>
                  </a:lnTo>
                  <a:lnTo>
                    <a:pt x="81" y="68"/>
                  </a:lnTo>
                  <a:lnTo>
                    <a:pt x="0" y="65"/>
                  </a:lnTo>
                  <a:lnTo>
                    <a:pt x="3" y="0"/>
                  </a:lnTo>
                  <a:lnTo>
                    <a:pt x="84" y="4"/>
                  </a:lnTo>
                  <a:lnTo>
                    <a:pt x="165" y="7"/>
                  </a:lnTo>
                  <a:close/>
                </a:path>
              </a:pathLst>
            </a:custGeom>
            <a:solidFill>
              <a:srgbClr val="FF0000"/>
            </a:solidFill>
            <a:ln w="9525">
              <a:noFill/>
              <a:round/>
              <a:headEnd/>
              <a:tailEnd/>
            </a:ln>
          </p:spPr>
          <p:txBody>
            <a:bodyPr/>
            <a:lstStyle/>
            <a:p>
              <a:endParaRPr lang="ja-JP" altLang="en-US"/>
            </a:p>
          </p:txBody>
        </p:sp>
        <p:sp>
          <p:nvSpPr>
            <p:cNvPr id="361" name="Freeform 2173"/>
            <p:cNvSpPr>
              <a:spLocks/>
            </p:cNvSpPr>
            <p:nvPr/>
          </p:nvSpPr>
          <p:spPr bwMode="auto">
            <a:xfrm>
              <a:off x="3767" y="2792"/>
              <a:ext cx="12" cy="1"/>
            </a:xfrm>
            <a:custGeom>
              <a:avLst/>
              <a:gdLst/>
              <a:ahLst/>
              <a:cxnLst>
                <a:cxn ang="0">
                  <a:pos x="0" y="0"/>
                </a:cxn>
                <a:cxn ang="0">
                  <a:pos x="81" y="4"/>
                </a:cxn>
                <a:cxn ang="0">
                  <a:pos x="80" y="12"/>
                </a:cxn>
                <a:cxn ang="0">
                  <a:pos x="0" y="0"/>
                </a:cxn>
              </a:cxnLst>
              <a:rect l="0" t="0" r="r" b="b"/>
              <a:pathLst>
                <a:path w="81" h="12">
                  <a:moveTo>
                    <a:pt x="0" y="0"/>
                  </a:moveTo>
                  <a:lnTo>
                    <a:pt x="81" y="4"/>
                  </a:lnTo>
                  <a:lnTo>
                    <a:pt x="80" y="12"/>
                  </a:lnTo>
                  <a:lnTo>
                    <a:pt x="0" y="0"/>
                  </a:lnTo>
                  <a:close/>
                </a:path>
              </a:pathLst>
            </a:custGeom>
            <a:solidFill>
              <a:srgbClr val="FF0000"/>
            </a:solidFill>
            <a:ln w="9525">
              <a:noFill/>
              <a:round/>
              <a:headEnd/>
              <a:tailEnd/>
            </a:ln>
          </p:spPr>
          <p:txBody>
            <a:bodyPr/>
            <a:lstStyle/>
            <a:p>
              <a:endParaRPr lang="ja-JP" altLang="en-US"/>
            </a:p>
          </p:txBody>
        </p:sp>
        <p:sp>
          <p:nvSpPr>
            <p:cNvPr id="362" name="Freeform 2174"/>
            <p:cNvSpPr>
              <a:spLocks/>
            </p:cNvSpPr>
            <p:nvPr/>
          </p:nvSpPr>
          <p:spPr bwMode="auto">
            <a:xfrm>
              <a:off x="3755" y="2790"/>
              <a:ext cx="24" cy="11"/>
            </a:xfrm>
            <a:custGeom>
              <a:avLst/>
              <a:gdLst/>
              <a:ahLst/>
              <a:cxnLst>
                <a:cxn ang="0">
                  <a:pos x="168" y="23"/>
                </a:cxn>
                <a:cxn ang="0">
                  <a:pos x="159" y="85"/>
                </a:cxn>
                <a:cxn ang="0">
                  <a:pos x="80" y="74"/>
                </a:cxn>
                <a:cxn ang="0">
                  <a:pos x="0" y="63"/>
                </a:cxn>
                <a:cxn ang="0">
                  <a:pos x="8" y="0"/>
                </a:cxn>
                <a:cxn ang="0">
                  <a:pos x="88" y="11"/>
                </a:cxn>
                <a:cxn ang="0">
                  <a:pos x="168" y="23"/>
                </a:cxn>
              </a:cxnLst>
              <a:rect l="0" t="0" r="r" b="b"/>
              <a:pathLst>
                <a:path w="168" h="85">
                  <a:moveTo>
                    <a:pt x="168" y="23"/>
                  </a:moveTo>
                  <a:lnTo>
                    <a:pt x="159" y="85"/>
                  </a:lnTo>
                  <a:lnTo>
                    <a:pt x="80" y="74"/>
                  </a:lnTo>
                  <a:lnTo>
                    <a:pt x="0" y="63"/>
                  </a:lnTo>
                  <a:lnTo>
                    <a:pt x="8" y="0"/>
                  </a:lnTo>
                  <a:lnTo>
                    <a:pt x="88" y="11"/>
                  </a:lnTo>
                  <a:lnTo>
                    <a:pt x="168" y="23"/>
                  </a:lnTo>
                  <a:close/>
                </a:path>
              </a:pathLst>
            </a:custGeom>
            <a:solidFill>
              <a:srgbClr val="FF0000"/>
            </a:solidFill>
            <a:ln w="9525">
              <a:noFill/>
              <a:round/>
              <a:headEnd/>
              <a:tailEnd/>
            </a:ln>
          </p:spPr>
          <p:txBody>
            <a:bodyPr/>
            <a:lstStyle/>
            <a:p>
              <a:endParaRPr lang="ja-JP" altLang="en-US"/>
            </a:p>
          </p:txBody>
        </p:sp>
        <p:sp>
          <p:nvSpPr>
            <p:cNvPr id="363" name="Freeform 2175"/>
            <p:cNvSpPr>
              <a:spLocks/>
            </p:cNvSpPr>
            <p:nvPr/>
          </p:nvSpPr>
          <p:spPr bwMode="auto">
            <a:xfrm>
              <a:off x="3766" y="2800"/>
              <a:ext cx="11" cy="2"/>
            </a:xfrm>
            <a:custGeom>
              <a:avLst/>
              <a:gdLst/>
              <a:ahLst/>
              <a:cxnLst>
                <a:cxn ang="0">
                  <a:pos x="0" y="0"/>
                </a:cxn>
                <a:cxn ang="0">
                  <a:pos x="79" y="11"/>
                </a:cxn>
                <a:cxn ang="0">
                  <a:pos x="78" y="18"/>
                </a:cxn>
                <a:cxn ang="0">
                  <a:pos x="0" y="0"/>
                </a:cxn>
              </a:cxnLst>
              <a:rect l="0" t="0" r="r" b="b"/>
              <a:pathLst>
                <a:path w="79" h="18">
                  <a:moveTo>
                    <a:pt x="0" y="0"/>
                  </a:moveTo>
                  <a:lnTo>
                    <a:pt x="79" y="11"/>
                  </a:lnTo>
                  <a:lnTo>
                    <a:pt x="78" y="18"/>
                  </a:lnTo>
                  <a:lnTo>
                    <a:pt x="0" y="0"/>
                  </a:lnTo>
                  <a:close/>
                </a:path>
              </a:pathLst>
            </a:custGeom>
            <a:solidFill>
              <a:srgbClr val="FF0000"/>
            </a:solidFill>
            <a:ln w="9525">
              <a:noFill/>
              <a:round/>
              <a:headEnd/>
              <a:tailEnd/>
            </a:ln>
          </p:spPr>
          <p:txBody>
            <a:bodyPr/>
            <a:lstStyle/>
            <a:p>
              <a:endParaRPr lang="ja-JP" altLang="en-US"/>
            </a:p>
          </p:txBody>
        </p:sp>
        <p:sp>
          <p:nvSpPr>
            <p:cNvPr id="364" name="Freeform 2176"/>
            <p:cNvSpPr>
              <a:spLocks/>
            </p:cNvSpPr>
            <p:nvPr/>
          </p:nvSpPr>
          <p:spPr bwMode="auto">
            <a:xfrm>
              <a:off x="3753" y="2797"/>
              <a:ext cx="24" cy="13"/>
            </a:xfrm>
            <a:custGeom>
              <a:avLst/>
              <a:gdLst/>
              <a:ahLst/>
              <a:cxnLst>
                <a:cxn ang="0">
                  <a:pos x="172" y="36"/>
                </a:cxn>
                <a:cxn ang="0">
                  <a:pos x="157" y="97"/>
                </a:cxn>
                <a:cxn ang="0">
                  <a:pos x="79" y="78"/>
                </a:cxn>
                <a:cxn ang="0">
                  <a:pos x="0" y="60"/>
                </a:cxn>
                <a:cxn ang="0">
                  <a:pos x="15" y="0"/>
                </a:cxn>
                <a:cxn ang="0">
                  <a:pos x="94" y="18"/>
                </a:cxn>
                <a:cxn ang="0">
                  <a:pos x="172" y="36"/>
                </a:cxn>
              </a:cxnLst>
              <a:rect l="0" t="0" r="r" b="b"/>
              <a:pathLst>
                <a:path w="172" h="97">
                  <a:moveTo>
                    <a:pt x="172" y="36"/>
                  </a:moveTo>
                  <a:lnTo>
                    <a:pt x="157" y="97"/>
                  </a:lnTo>
                  <a:lnTo>
                    <a:pt x="79" y="78"/>
                  </a:lnTo>
                  <a:lnTo>
                    <a:pt x="0" y="60"/>
                  </a:lnTo>
                  <a:lnTo>
                    <a:pt x="15" y="0"/>
                  </a:lnTo>
                  <a:lnTo>
                    <a:pt x="94" y="18"/>
                  </a:lnTo>
                  <a:lnTo>
                    <a:pt x="172" y="36"/>
                  </a:lnTo>
                  <a:close/>
                </a:path>
              </a:pathLst>
            </a:custGeom>
            <a:solidFill>
              <a:srgbClr val="FF0000"/>
            </a:solidFill>
            <a:ln w="9525">
              <a:noFill/>
              <a:round/>
              <a:headEnd/>
              <a:tailEnd/>
            </a:ln>
          </p:spPr>
          <p:txBody>
            <a:bodyPr/>
            <a:lstStyle/>
            <a:p>
              <a:endParaRPr lang="ja-JP" altLang="en-US"/>
            </a:p>
          </p:txBody>
        </p:sp>
        <p:sp>
          <p:nvSpPr>
            <p:cNvPr id="365" name="Freeform 2177"/>
            <p:cNvSpPr>
              <a:spLocks/>
            </p:cNvSpPr>
            <p:nvPr/>
          </p:nvSpPr>
          <p:spPr bwMode="auto">
            <a:xfrm>
              <a:off x="3764" y="2807"/>
              <a:ext cx="11" cy="3"/>
            </a:xfrm>
            <a:custGeom>
              <a:avLst/>
              <a:gdLst/>
              <a:ahLst/>
              <a:cxnLst>
                <a:cxn ang="0">
                  <a:pos x="0" y="0"/>
                </a:cxn>
                <a:cxn ang="0">
                  <a:pos x="78" y="19"/>
                </a:cxn>
                <a:cxn ang="0">
                  <a:pos x="77" y="26"/>
                </a:cxn>
                <a:cxn ang="0">
                  <a:pos x="0" y="0"/>
                </a:cxn>
              </a:cxnLst>
              <a:rect l="0" t="0" r="r" b="b"/>
              <a:pathLst>
                <a:path w="78" h="26">
                  <a:moveTo>
                    <a:pt x="0" y="0"/>
                  </a:moveTo>
                  <a:lnTo>
                    <a:pt x="78" y="19"/>
                  </a:lnTo>
                  <a:lnTo>
                    <a:pt x="77" y="26"/>
                  </a:lnTo>
                  <a:lnTo>
                    <a:pt x="0" y="0"/>
                  </a:lnTo>
                  <a:close/>
                </a:path>
              </a:pathLst>
            </a:custGeom>
            <a:solidFill>
              <a:srgbClr val="FF0000"/>
            </a:solidFill>
            <a:ln w="9525">
              <a:noFill/>
              <a:round/>
              <a:headEnd/>
              <a:tailEnd/>
            </a:ln>
          </p:spPr>
          <p:txBody>
            <a:bodyPr/>
            <a:lstStyle/>
            <a:p>
              <a:endParaRPr lang="ja-JP" altLang="en-US"/>
            </a:p>
          </p:txBody>
        </p:sp>
        <p:sp>
          <p:nvSpPr>
            <p:cNvPr id="366" name="Freeform 2178"/>
            <p:cNvSpPr>
              <a:spLocks/>
            </p:cNvSpPr>
            <p:nvPr/>
          </p:nvSpPr>
          <p:spPr bwMode="auto">
            <a:xfrm>
              <a:off x="3750" y="2804"/>
              <a:ext cx="25" cy="14"/>
            </a:xfrm>
            <a:custGeom>
              <a:avLst/>
              <a:gdLst/>
              <a:ahLst/>
              <a:cxnLst>
                <a:cxn ang="0">
                  <a:pos x="173" y="51"/>
                </a:cxn>
                <a:cxn ang="0">
                  <a:pos x="153" y="110"/>
                </a:cxn>
                <a:cxn ang="0">
                  <a:pos x="77" y="84"/>
                </a:cxn>
                <a:cxn ang="0">
                  <a:pos x="0" y="59"/>
                </a:cxn>
                <a:cxn ang="0">
                  <a:pos x="19" y="0"/>
                </a:cxn>
                <a:cxn ang="0">
                  <a:pos x="96" y="25"/>
                </a:cxn>
                <a:cxn ang="0">
                  <a:pos x="173" y="51"/>
                </a:cxn>
              </a:cxnLst>
              <a:rect l="0" t="0" r="r" b="b"/>
              <a:pathLst>
                <a:path w="173" h="110">
                  <a:moveTo>
                    <a:pt x="173" y="51"/>
                  </a:moveTo>
                  <a:lnTo>
                    <a:pt x="153" y="110"/>
                  </a:lnTo>
                  <a:lnTo>
                    <a:pt x="77" y="84"/>
                  </a:lnTo>
                  <a:lnTo>
                    <a:pt x="0" y="59"/>
                  </a:lnTo>
                  <a:lnTo>
                    <a:pt x="19" y="0"/>
                  </a:lnTo>
                  <a:lnTo>
                    <a:pt x="96" y="25"/>
                  </a:lnTo>
                  <a:lnTo>
                    <a:pt x="173" y="51"/>
                  </a:lnTo>
                  <a:close/>
                </a:path>
              </a:pathLst>
            </a:custGeom>
            <a:solidFill>
              <a:srgbClr val="FF0000"/>
            </a:solidFill>
            <a:ln w="9525">
              <a:noFill/>
              <a:round/>
              <a:headEnd/>
              <a:tailEnd/>
            </a:ln>
          </p:spPr>
          <p:txBody>
            <a:bodyPr/>
            <a:lstStyle/>
            <a:p>
              <a:endParaRPr lang="ja-JP" altLang="en-US"/>
            </a:p>
          </p:txBody>
        </p:sp>
        <p:sp>
          <p:nvSpPr>
            <p:cNvPr id="367" name="Freeform 2179"/>
            <p:cNvSpPr>
              <a:spLocks/>
            </p:cNvSpPr>
            <p:nvPr/>
          </p:nvSpPr>
          <p:spPr bwMode="auto">
            <a:xfrm>
              <a:off x="3761" y="2815"/>
              <a:ext cx="11" cy="4"/>
            </a:xfrm>
            <a:custGeom>
              <a:avLst/>
              <a:gdLst/>
              <a:ahLst/>
              <a:cxnLst>
                <a:cxn ang="0">
                  <a:pos x="0" y="0"/>
                </a:cxn>
                <a:cxn ang="0">
                  <a:pos x="76" y="26"/>
                </a:cxn>
                <a:cxn ang="0">
                  <a:pos x="74" y="32"/>
                </a:cxn>
                <a:cxn ang="0">
                  <a:pos x="0" y="0"/>
                </a:cxn>
              </a:cxnLst>
              <a:rect l="0" t="0" r="r" b="b"/>
              <a:pathLst>
                <a:path w="76" h="32">
                  <a:moveTo>
                    <a:pt x="0" y="0"/>
                  </a:moveTo>
                  <a:lnTo>
                    <a:pt x="76" y="26"/>
                  </a:lnTo>
                  <a:lnTo>
                    <a:pt x="74" y="32"/>
                  </a:lnTo>
                  <a:lnTo>
                    <a:pt x="0" y="0"/>
                  </a:lnTo>
                  <a:close/>
                </a:path>
              </a:pathLst>
            </a:custGeom>
            <a:solidFill>
              <a:srgbClr val="FF0000"/>
            </a:solidFill>
            <a:ln w="9525">
              <a:noFill/>
              <a:round/>
              <a:headEnd/>
              <a:tailEnd/>
            </a:ln>
          </p:spPr>
          <p:txBody>
            <a:bodyPr/>
            <a:lstStyle/>
            <a:p>
              <a:endParaRPr lang="ja-JP" altLang="en-US"/>
            </a:p>
          </p:txBody>
        </p:sp>
        <p:sp>
          <p:nvSpPr>
            <p:cNvPr id="368" name="Freeform 2180"/>
            <p:cNvSpPr>
              <a:spLocks/>
            </p:cNvSpPr>
            <p:nvPr/>
          </p:nvSpPr>
          <p:spPr bwMode="auto">
            <a:xfrm>
              <a:off x="3747" y="2810"/>
              <a:ext cx="25" cy="15"/>
            </a:xfrm>
            <a:custGeom>
              <a:avLst/>
              <a:gdLst/>
              <a:ahLst/>
              <a:cxnLst>
                <a:cxn ang="0">
                  <a:pos x="173" y="64"/>
                </a:cxn>
                <a:cxn ang="0">
                  <a:pos x="148" y="120"/>
                </a:cxn>
                <a:cxn ang="0">
                  <a:pos x="74" y="87"/>
                </a:cxn>
                <a:cxn ang="0">
                  <a:pos x="0" y="55"/>
                </a:cxn>
                <a:cxn ang="0">
                  <a:pos x="24" y="0"/>
                </a:cxn>
                <a:cxn ang="0">
                  <a:pos x="99" y="32"/>
                </a:cxn>
                <a:cxn ang="0">
                  <a:pos x="173" y="64"/>
                </a:cxn>
              </a:cxnLst>
              <a:rect l="0" t="0" r="r" b="b"/>
              <a:pathLst>
                <a:path w="173" h="120">
                  <a:moveTo>
                    <a:pt x="173" y="64"/>
                  </a:moveTo>
                  <a:lnTo>
                    <a:pt x="148" y="120"/>
                  </a:lnTo>
                  <a:lnTo>
                    <a:pt x="74" y="87"/>
                  </a:lnTo>
                  <a:lnTo>
                    <a:pt x="0" y="55"/>
                  </a:lnTo>
                  <a:lnTo>
                    <a:pt x="24" y="0"/>
                  </a:lnTo>
                  <a:lnTo>
                    <a:pt x="99" y="32"/>
                  </a:lnTo>
                  <a:lnTo>
                    <a:pt x="173" y="64"/>
                  </a:lnTo>
                  <a:close/>
                </a:path>
              </a:pathLst>
            </a:custGeom>
            <a:solidFill>
              <a:srgbClr val="FF0000"/>
            </a:solidFill>
            <a:ln w="9525">
              <a:noFill/>
              <a:round/>
              <a:headEnd/>
              <a:tailEnd/>
            </a:ln>
          </p:spPr>
          <p:txBody>
            <a:bodyPr/>
            <a:lstStyle/>
            <a:p>
              <a:endParaRPr lang="ja-JP" altLang="en-US"/>
            </a:p>
          </p:txBody>
        </p:sp>
        <p:sp>
          <p:nvSpPr>
            <p:cNvPr id="369" name="Freeform 2181"/>
            <p:cNvSpPr>
              <a:spLocks/>
            </p:cNvSpPr>
            <p:nvPr/>
          </p:nvSpPr>
          <p:spPr bwMode="auto">
            <a:xfrm>
              <a:off x="3758" y="2821"/>
              <a:ext cx="10" cy="5"/>
            </a:xfrm>
            <a:custGeom>
              <a:avLst/>
              <a:gdLst/>
              <a:ahLst/>
              <a:cxnLst>
                <a:cxn ang="0">
                  <a:pos x="0" y="0"/>
                </a:cxn>
                <a:cxn ang="0">
                  <a:pos x="74" y="33"/>
                </a:cxn>
                <a:cxn ang="0">
                  <a:pos x="71" y="39"/>
                </a:cxn>
                <a:cxn ang="0">
                  <a:pos x="0" y="0"/>
                </a:cxn>
              </a:cxnLst>
              <a:rect l="0" t="0" r="r" b="b"/>
              <a:pathLst>
                <a:path w="74" h="39">
                  <a:moveTo>
                    <a:pt x="0" y="0"/>
                  </a:moveTo>
                  <a:lnTo>
                    <a:pt x="74" y="33"/>
                  </a:lnTo>
                  <a:lnTo>
                    <a:pt x="71" y="39"/>
                  </a:lnTo>
                  <a:lnTo>
                    <a:pt x="0" y="0"/>
                  </a:lnTo>
                  <a:close/>
                </a:path>
              </a:pathLst>
            </a:custGeom>
            <a:solidFill>
              <a:srgbClr val="FF0000"/>
            </a:solidFill>
            <a:ln w="9525">
              <a:noFill/>
              <a:round/>
              <a:headEnd/>
              <a:tailEnd/>
            </a:ln>
          </p:spPr>
          <p:txBody>
            <a:bodyPr/>
            <a:lstStyle/>
            <a:p>
              <a:endParaRPr lang="ja-JP" altLang="en-US"/>
            </a:p>
          </p:txBody>
        </p:sp>
        <p:sp>
          <p:nvSpPr>
            <p:cNvPr id="370" name="Freeform 2182"/>
            <p:cNvSpPr>
              <a:spLocks/>
            </p:cNvSpPr>
            <p:nvPr/>
          </p:nvSpPr>
          <p:spPr bwMode="auto">
            <a:xfrm>
              <a:off x="3743" y="2817"/>
              <a:ext cx="25" cy="16"/>
            </a:xfrm>
            <a:custGeom>
              <a:avLst/>
              <a:gdLst/>
              <a:ahLst/>
              <a:cxnLst>
                <a:cxn ang="0">
                  <a:pos x="171" y="78"/>
                </a:cxn>
                <a:cxn ang="0">
                  <a:pos x="142" y="130"/>
                </a:cxn>
                <a:cxn ang="0">
                  <a:pos x="71" y="91"/>
                </a:cxn>
                <a:cxn ang="0">
                  <a:pos x="0" y="53"/>
                </a:cxn>
                <a:cxn ang="0">
                  <a:pos x="30" y="0"/>
                </a:cxn>
                <a:cxn ang="0">
                  <a:pos x="100" y="39"/>
                </a:cxn>
                <a:cxn ang="0">
                  <a:pos x="171" y="78"/>
                </a:cxn>
              </a:cxnLst>
              <a:rect l="0" t="0" r="r" b="b"/>
              <a:pathLst>
                <a:path w="171" h="130">
                  <a:moveTo>
                    <a:pt x="171" y="78"/>
                  </a:moveTo>
                  <a:lnTo>
                    <a:pt x="142" y="130"/>
                  </a:lnTo>
                  <a:lnTo>
                    <a:pt x="71" y="91"/>
                  </a:lnTo>
                  <a:lnTo>
                    <a:pt x="0" y="53"/>
                  </a:lnTo>
                  <a:lnTo>
                    <a:pt x="30" y="0"/>
                  </a:lnTo>
                  <a:lnTo>
                    <a:pt x="100" y="39"/>
                  </a:lnTo>
                  <a:lnTo>
                    <a:pt x="171" y="78"/>
                  </a:lnTo>
                  <a:close/>
                </a:path>
              </a:pathLst>
            </a:custGeom>
            <a:solidFill>
              <a:srgbClr val="FF0000"/>
            </a:solidFill>
            <a:ln w="9525">
              <a:noFill/>
              <a:round/>
              <a:headEnd/>
              <a:tailEnd/>
            </a:ln>
          </p:spPr>
          <p:txBody>
            <a:bodyPr/>
            <a:lstStyle/>
            <a:p>
              <a:endParaRPr lang="ja-JP" altLang="en-US"/>
            </a:p>
          </p:txBody>
        </p:sp>
        <p:sp>
          <p:nvSpPr>
            <p:cNvPr id="371" name="Freeform 2183"/>
            <p:cNvSpPr>
              <a:spLocks/>
            </p:cNvSpPr>
            <p:nvPr/>
          </p:nvSpPr>
          <p:spPr bwMode="auto">
            <a:xfrm>
              <a:off x="3753" y="2828"/>
              <a:ext cx="11" cy="6"/>
            </a:xfrm>
            <a:custGeom>
              <a:avLst/>
              <a:gdLst/>
              <a:ahLst/>
              <a:cxnLst>
                <a:cxn ang="0">
                  <a:pos x="0" y="0"/>
                </a:cxn>
                <a:cxn ang="0">
                  <a:pos x="71" y="39"/>
                </a:cxn>
                <a:cxn ang="0">
                  <a:pos x="66" y="45"/>
                </a:cxn>
                <a:cxn ang="0">
                  <a:pos x="0" y="0"/>
                </a:cxn>
              </a:cxnLst>
              <a:rect l="0" t="0" r="r" b="b"/>
              <a:pathLst>
                <a:path w="71" h="45">
                  <a:moveTo>
                    <a:pt x="0" y="0"/>
                  </a:moveTo>
                  <a:lnTo>
                    <a:pt x="71" y="39"/>
                  </a:lnTo>
                  <a:lnTo>
                    <a:pt x="66" y="45"/>
                  </a:lnTo>
                  <a:lnTo>
                    <a:pt x="0" y="0"/>
                  </a:lnTo>
                  <a:close/>
                </a:path>
              </a:pathLst>
            </a:custGeom>
            <a:solidFill>
              <a:srgbClr val="FF0000"/>
            </a:solidFill>
            <a:ln w="9525">
              <a:noFill/>
              <a:round/>
              <a:headEnd/>
              <a:tailEnd/>
            </a:ln>
          </p:spPr>
          <p:txBody>
            <a:bodyPr/>
            <a:lstStyle/>
            <a:p>
              <a:endParaRPr lang="ja-JP" altLang="en-US"/>
            </a:p>
          </p:txBody>
        </p:sp>
        <p:sp>
          <p:nvSpPr>
            <p:cNvPr id="372" name="Freeform 2184"/>
            <p:cNvSpPr>
              <a:spLocks/>
            </p:cNvSpPr>
            <p:nvPr/>
          </p:nvSpPr>
          <p:spPr bwMode="auto">
            <a:xfrm>
              <a:off x="3739" y="2822"/>
              <a:ext cx="24" cy="18"/>
            </a:xfrm>
            <a:custGeom>
              <a:avLst/>
              <a:gdLst/>
              <a:ahLst/>
              <a:cxnLst>
                <a:cxn ang="0">
                  <a:pos x="166" y="89"/>
                </a:cxn>
                <a:cxn ang="0">
                  <a:pos x="133" y="138"/>
                </a:cxn>
                <a:cxn ang="0">
                  <a:pos x="66" y="94"/>
                </a:cxn>
                <a:cxn ang="0">
                  <a:pos x="0" y="48"/>
                </a:cxn>
                <a:cxn ang="0">
                  <a:pos x="34" y="0"/>
                </a:cxn>
                <a:cxn ang="0">
                  <a:pos x="100" y="44"/>
                </a:cxn>
                <a:cxn ang="0">
                  <a:pos x="166" y="89"/>
                </a:cxn>
              </a:cxnLst>
              <a:rect l="0" t="0" r="r" b="b"/>
              <a:pathLst>
                <a:path w="166" h="138">
                  <a:moveTo>
                    <a:pt x="166" y="89"/>
                  </a:moveTo>
                  <a:lnTo>
                    <a:pt x="133" y="138"/>
                  </a:lnTo>
                  <a:lnTo>
                    <a:pt x="66" y="94"/>
                  </a:lnTo>
                  <a:lnTo>
                    <a:pt x="0" y="48"/>
                  </a:lnTo>
                  <a:lnTo>
                    <a:pt x="34" y="0"/>
                  </a:lnTo>
                  <a:lnTo>
                    <a:pt x="100" y="44"/>
                  </a:lnTo>
                  <a:lnTo>
                    <a:pt x="166" y="89"/>
                  </a:lnTo>
                  <a:close/>
                </a:path>
              </a:pathLst>
            </a:custGeom>
            <a:solidFill>
              <a:srgbClr val="FF0000"/>
            </a:solidFill>
            <a:ln w="9525">
              <a:noFill/>
              <a:round/>
              <a:headEnd/>
              <a:tailEnd/>
            </a:ln>
          </p:spPr>
          <p:txBody>
            <a:bodyPr/>
            <a:lstStyle/>
            <a:p>
              <a:endParaRPr lang="ja-JP" altLang="en-US"/>
            </a:p>
          </p:txBody>
        </p:sp>
        <p:sp>
          <p:nvSpPr>
            <p:cNvPr id="373" name="Freeform 2185"/>
            <p:cNvSpPr>
              <a:spLocks/>
            </p:cNvSpPr>
            <p:nvPr/>
          </p:nvSpPr>
          <p:spPr bwMode="auto">
            <a:xfrm>
              <a:off x="3749" y="2834"/>
              <a:ext cx="9" cy="6"/>
            </a:xfrm>
            <a:custGeom>
              <a:avLst/>
              <a:gdLst/>
              <a:ahLst/>
              <a:cxnLst>
                <a:cxn ang="0">
                  <a:pos x="0" y="0"/>
                </a:cxn>
                <a:cxn ang="0">
                  <a:pos x="67" y="44"/>
                </a:cxn>
                <a:cxn ang="0">
                  <a:pos x="63" y="50"/>
                </a:cxn>
                <a:cxn ang="0">
                  <a:pos x="0" y="0"/>
                </a:cxn>
              </a:cxnLst>
              <a:rect l="0" t="0" r="r" b="b"/>
              <a:pathLst>
                <a:path w="67" h="50">
                  <a:moveTo>
                    <a:pt x="0" y="0"/>
                  </a:moveTo>
                  <a:lnTo>
                    <a:pt x="67" y="44"/>
                  </a:lnTo>
                  <a:lnTo>
                    <a:pt x="63" y="50"/>
                  </a:lnTo>
                  <a:lnTo>
                    <a:pt x="0" y="0"/>
                  </a:lnTo>
                  <a:close/>
                </a:path>
              </a:pathLst>
            </a:custGeom>
            <a:solidFill>
              <a:srgbClr val="FF0000"/>
            </a:solidFill>
            <a:ln w="9525">
              <a:noFill/>
              <a:round/>
              <a:headEnd/>
              <a:tailEnd/>
            </a:ln>
          </p:spPr>
          <p:txBody>
            <a:bodyPr/>
            <a:lstStyle/>
            <a:p>
              <a:endParaRPr lang="ja-JP" altLang="en-US"/>
            </a:p>
          </p:txBody>
        </p:sp>
        <p:sp>
          <p:nvSpPr>
            <p:cNvPr id="374" name="Freeform 2186"/>
            <p:cNvSpPr>
              <a:spLocks/>
            </p:cNvSpPr>
            <p:nvPr/>
          </p:nvSpPr>
          <p:spPr bwMode="auto">
            <a:xfrm>
              <a:off x="3734" y="2828"/>
              <a:ext cx="24" cy="18"/>
            </a:xfrm>
            <a:custGeom>
              <a:avLst/>
              <a:gdLst/>
              <a:ahLst/>
              <a:cxnLst>
                <a:cxn ang="0">
                  <a:pos x="162" y="102"/>
                </a:cxn>
                <a:cxn ang="0">
                  <a:pos x="124" y="148"/>
                </a:cxn>
                <a:cxn ang="0">
                  <a:pos x="62" y="96"/>
                </a:cxn>
                <a:cxn ang="0">
                  <a:pos x="0" y="45"/>
                </a:cxn>
                <a:cxn ang="0">
                  <a:pos x="38" y="0"/>
                </a:cxn>
                <a:cxn ang="0">
                  <a:pos x="99" y="52"/>
                </a:cxn>
                <a:cxn ang="0">
                  <a:pos x="162" y="102"/>
                </a:cxn>
              </a:cxnLst>
              <a:rect l="0" t="0" r="r" b="b"/>
              <a:pathLst>
                <a:path w="162" h="148">
                  <a:moveTo>
                    <a:pt x="162" y="102"/>
                  </a:moveTo>
                  <a:lnTo>
                    <a:pt x="124" y="148"/>
                  </a:lnTo>
                  <a:lnTo>
                    <a:pt x="62" y="96"/>
                  </a:lnTo>
                  <a:lnTo>
                    <a:pt x="0" y="45"/>
                  </a:lnTo>
                  <a:lnTo>
                    <a:pt x="38" y="0"/>
                  </a:lnTo>
                  <a:lnTo>
                    <a:pt x="99" y="52"/>
                  </a:lnTo>
                  <a:lnTo>
                    <a:pt x="162" y="102"/>
                  </a:lnTo>
                  <a:close/>
                </a:path>
              </a:pathLst>
            </a:custGeom>
            <a:solidFill>
              <a:srgbClr val="FF0000"/>
            </a:solidFill>
            <a:ln w="9525">
              <a:noFill/>
              <a:round/>
              <a:headEnd/>
              <a:tailEnd/>
            </a:ln>
          </p:spPr>
          <p:txBody>
            <a:bodyPr/>
            <a:lstStyle/>
            <a:p>
              <a:endParaRPr lang="ja-JP" altLang="en-US"/>
            </a:p>
          </p:txBody>
        </p:sp>
        <p:sp>
          <p:nvSpPr>
            <p:cNvPr id="375" name="Freeform 2187"/>
            <p:cNvSpPr>
              <a:spLocks/>
            </p:cNvSpPr>
            <p:nvPr/>
          </p:nvSpPr>
          <p:spPr bwMode="auto">
            <a:xfrm>
              <a:off x="3743" y="2840"/>
              <a:ext cx="9" cy="7"/>
            </a:xfrm>
            <a:custGeom>
              <a:avLst/>
              <a:gdLst/>
              <a:ahLst/>
              <a:cxnLst>
                <a:cxn ang="0">
                  <a:pos x="0" y="0"/>
                </a:cxn>
                <a:cxn ang="0">
                  <a:pos x="62" y="52"/>
                </a:cxn>
                <a:cxn ang="0">
                  <a:pos x="58" y="57"/>
                </a:cxn>
                <a:cxn ang="0">
                  <a:pos x="0" y="0"/>
                </a:cxn>
              </a:cxnLst>
              <a:rect l="0" t="0" r="r" b="b"/>
              <a:pathLst>
                <a:path w="62" h="57">
                  <a:moveTo>
                    <a:pt x="0" y="0"/>
                  </a:moveTo>
                  <a:lnTo>
                    <a:pt x="62" y="52"/>
                  </a:lnTo>
                  <a:lnTo>
                    <a:pt x="58" y="57"/>
                  </a:lnTo>
                  <a:lnTo>
                    <a:pt x="0" y="0"/>
                  </a:lnTo>
                  <a:close/>
                </a:path>
              </a:pathLst>
            </a:custGeom>
            <a:solidFill>
              <a:srgbClr val="FF0000"/>
            </a:solidFill>
            <a:ln w="9525">
              <a:noFill/>
              <a:round/>
              <a:headEnd/>
              <a:tailEnd/>
            </a:ln>
          </p:spPr>
          <p:txBody>
            <a:bodyPr/>
            <a:lstStyle/>
            <a:p>
              <a:endParaRPr lang="ja-JP" altLang="en-US"/>
            </a:p>
          </p:txBody>
        </p:sp>
        <p:sp>
          <p:nvSpPr>
            <p:cNvPr id="376" name="Freeform 2188"/>
            <p:cNvSpPr>
              <a:spLocks/>
            </p:cNvSpPr>
            <p:nvPr/>
          </p:nvSpPr>
          <p:spPr bwMode="auto">
            <a:xfrm>
              <a:off x="3729" y="2832"/>
              <a:ext cx="23" cy="20"/>
            </a:xfrm>
            <a:custGeom>
              <a:avLst/>
              <a:gdLst/>
              <a:ahLst/>
              <a:cxnLst>
                <a:cxn ang="0">
                  <a:pos x="157" y="114"/>
                </a:cxn>
                <a:cxn ang="0">
                  <a:pos x="115" y="155"/>
                </a:cxn>
                <a:cxn ang="0">
                  <a:pos x="58" y="98"/>
                </a:cxn>
                <a:cxn ang="0">
                  <a:pos x="0" y="41"/>
                </a:cxn>
                <a:cxn ang="0">
                  <a:pos x="42" y="0"/>
                </a:cxn>
                <a:cxn ang="0">
                  <a:pos x="99" y="57"/>
                </a:cxn>
                <a:cxn ang="0">
                  <a:pos x="157" y="114"/>
                </a:cxn>
              </a:cxnLst>
              <a:rect l="0" t="0" r="r" b="b"/>
              <a:pathLst>
                <a:path w="157" h="155">
                  <a:moveTo>
                    <a:pt x="157" y="114"/>
                  </a:moveTo>
                  <a:lnTo>
                    <a:pt x="115" y="155"/>
                  </a:lnTo>
                  <a:lnTo>
                    <a:pt x="58" y="98"/>
                  </a:lnTo>
                  <a:lnTo>
                    <a:pt x="0" y="41"/>
                  </a:lnTo>
                  <a:lnTo>
                    <a:pt x="42" y="0"/>
                  </a:lnTo>
                  <a:lnTo>
                    <a:pt x="99" y="57"/>
                  </a:lnTo>
                  <a:lnTo>
                    <a:pt x="157" y="114"/>
                  </a:lnTo>
                  <a:close/>
                </a:path>
              </a:pathLst>
            </a:custGeom>
            <a:solidFill>
              <a:srgbClr val="FF0000"/>
            </a:solidFill>
            <a:ln w="9525">
              <a:noFill/>
              <a:round/>
              <a:headEnd/>
              <a:tailEnd/>
            </a:ln>
          </p:spPr>
          <p:txBody>
            <a:bodyPr/>
            <a:lstStyle/>
            <a:p>
              <a:endParaRPr lang="ja-JP" altLang="en-US"/>
            </a:p>
          </p:txBody>
        </p:sp>
        <p:sp>
          <p:nvSpPr>
            <p:cNvPr id="377" name="Freeform 2189"/>
            <p:cNvSpPr>
              <a:spLocks/>
            </p:cNvSpPr>
            <p:nvPr/>
          </p:nvSpPr>
          <p:spPr bwMode="auto">
            <a:xfrm>
              <a:off x="3737" y="2845"/>
              <a:ext cx="9" cy="8"/>
            </a:xfrm>
            <a:custGeom>
              <a:avLst/>
              <a:gdLst/>
              <a:ahLst/>
              <a:cxnLst>
                <a:cxn ang="0">
                  <a:pos x="0" y="0"/>
                </a:cxn>
                <a:cxn ang="0">
                  <a:pos x="57" y="57"/>
                </a:cxn>
                <a:cxn ang="0">
                  <a:pos x="51" y="62"/>
                </a:cxn>
                <a:cxn ang="0">
                  <a:pos x="0" y="0"/>
                </a:cxn>
              </a:cxnLst>
              <a:rect l="0" t="0" r="r" b="b"/>
              <a:pathLst>
                <a:path w="57" h="62">
                  <a:moveTo>
                    <a:pt x="0" y="0"/>
                  </a:moveTo>
                  <a:lnTo>
                    <a:pt x="57" y="57"/>
                  </a:lnTo>
                  <a:lnTo>
                    <a:pt x="51" y="62"/>
                  </a:lnTo>
                  <a:lnTo>
                    <a:pt x="0" y="0"/>
                  </a:lnTo>
                  <a:close/>
                </a:path>
              </a:pathLst>
            </a:custGeom>
            <a:solidFill>
              <a:srgbClr val="FF0000"/>
            </a:solidFill>
            <a:ln w="9525">
              <a:noFill/>
              <a:round/>
              <a:headEnd/>
              <a:tailEnd/>
            </a:ln>
          </p:spPr>
          <p:txBody>
            <a:bodyPr/>
            <a:lstStyle/>
            <a:p>
              <a:endParaRPr lang="ja-JP" altLang="en-US"/>
            </a:p>
          </p:txBody>
        </p:sp>
        <p:sp>
          <p:nvSpPr>
            <p:cNvPr id="378" name="Freeform 2190"/>
            <p:cNvSpPr>
              <a:spLocks/>
            </p:cNvSpPr>
            <p:nvPr/>
          </p:nvSpPr>
          <p:spPr bwMode="auto">
            <a:xfrm>
              <a:off x="3724" y="2837"/>
              <a:ext cx="21" cy="20"/>
            </a:xfrm>
            <a:custGeom>
              <a:avLst/>
              <a:gdLst/>
              <a:ahLst/>
              <a:cxnLst>
                <a:cxn ang="0">
                  <a:pos x="147" y="124"/>
                </a:cxn>
                <a:cxn ang="0">
                  <a:pos x="102" y="160"/>
                </a:cxn>
                <a:cxn ang="0">
                  <a:pos x="51" y="99"/>
                </a:cxn>
                <a:cxn ang="0">
                  <a:pos x="0" y="37"/>
                </a:cxn>
                <a:cxn ang="0">
                  <a:pos x="45" y="0"/>
                </a:cxn>
                <a:cxn ang="0">
                  <a:pos x="96" y="62"/>
                </a:cxn>
                <a:cxn ang="0">
                  <a:pos x="147" y="124"/>
                </a:cxn>
              </a:cxnLst>
              <a:rect l="0" t="0" r="r" b="b"/>
              <a:pathLst>
                <a:path w="147" h="160">
                  <a:moveTo>
                    <a:pt x="147" y="124"/>
                  </a:moveTo>
                  <a:lnTo>
                    <a:pt x="102" y="160"/>
                  </a:lnTo>
                  <a:lnTo>
                    <a:pt x="51" y="99"/>
                  </a:lnTo>
                  <a:lnTo>
                    <a:pt x="0" y="37"/>
                  </a:lnTo>
                  <a:lnTo>
                    <a:pt x="45" y="0"/>
                  </a:lnTo>
                  <a:lnTo>
                    <a:pt x="96" y="62"/>
                  </a:lnTo>
                  <a:lnTo>
                    <a:pt x="147" y="124"/>
                  </a:lnTo>
                  <a:close/>
                </a:path>
              </a:pathLst>
            </a:custGeom>
            <a:solidFill>
              <a:srgbClr val="FF0000"/>
            </a:solidFill>
            <a:ln w="9525">
              <a:noFill/>
              <a:round/>
              <a:headEnd/>
              <a:tailEnd/>
            </a:ln>
          </p:spPr>
          <p:txBody>
            <a:bodyPr/>
            <a:lstStyle/>
            <a:p>
              <a:endParaRPr lang="ja-JP" altLang="en-US"/>
            </a:p>
          </p:txBody>
        </p:sp>
        <p:sp>
          <p:nvSpPr>
            <p:cNvPr id="379" name="Freeform 2191"/>
            <p:cNvSpPr>
              <a:spLocks/>
            </p:cNvSpPr>
            <p:nvPr/>
          </p:nvSpPr>
          <p:spPr bwMode="auto">
            <a:xfrm>
              <a:off x="3731" y="2849"/>
              <a:ext cx="7" cy="9"/>
            </a:xfrm>
            <a:custGeom>
              <a:avLst/>
              <a:gdLst/>
              <a:ahLst/>
              <a:cxnLst>
                <a:cxn ang="0">
                  <a:pos x="0" y="0"/>
                </a:cxn>
                <a:cxn ang="0">
                  <a:pos x="51" y="61"/>
                </a:cxn>
                <a:cxn ang="0">
                  <a:pos x="45" y="66"/>
                </a:cxn>
                <a:cxn ang="0">
                  <a:pos x="0" y="0"/>
                </a:cxn>
              </a:cxnLst>
              <a:rect l="0" t="0" r="r" b="b"/>
              <a:pathLst>
                <a:path w="51" h="66">
                  <a:moveTo>
                    <a:pt x="0" y="0"/>
                  </a:moveTo>
                  <a:lnTo>
                    <a:pt x="51" y="61"/>
                  </a:lnTo>
                  <a:lnTo>
                    <a:pt x="45" y="66"/>
                  </a:lnTo>
                  <a:lnTo>
                    <a:pt x="0" y="0"/>
                  </a:lnTo>
                  <a:close/>
                </a:path>
              </a:pathLst>
            </a:custGeom>
            <a:solidFill>
              <a:srgbClr val="FF0000"/>
            </a:solidFill>
            <a:ln w="9525">
              <a:noFill/>
              <a:round/>
              <a:headEnd/>
              <a:tailEnd/>
            </a:ln>
          </p:spPr>
          <p:txBody>
            <a:bodyPr/>
            <a:lstStyle/>
            <a:p>
              <a:endParaRPr lang="ja-JP" altLang="en-US"/>
            </a:p>
          </p:txBody>
        </p:sp>
        <p:sp>
          <p:nvSpPr>
            <p:cNvPr id="380" name="Freeform 2192"/>
            <p:cNvSpPr>
              <a:spLocks/>
            </p:cNvSpPr>
            <p:nvPr/>
          </p:nvSpPr>
          <p:spPr bwMode="auto">
            <a:xfrm>
              <a:off x="3718" y="2841"/>
              <a:ext cx="19" cy="21"/>
            </a:xfrm>
            <a:custGeom>
              <a:avLst/>
              <a:gdLst/>
              <a:ahLst/>
              <a:cxnLst>
                <a:cxn ang="0">
                  <a:pos x="137" y="134"/>
                </a:cxn>
                <a:cxn ang="0">
                  <a:pos x="89" y="166"/>
                </a:cxn>
                <a:cxn ang="0">
                  <a:pos x="44" y="100"/>
                </a:cxn>
                <a:cxn ang="0">
                  <a:pos x="0" y="32"/>
                </a:cxn>
                <a:cxn ang="0">
                  <a:pos x="48" y="0"/>
                </a:cxn>
                <a:cxn ang="0">
                  <a:pos x="92" y="68"/>
                </a:cxn>
                <a:cxn ang="0">
                  <a:pos x="137" y="134"/>
                </a:cxn>
              </a:cxnLst>
              <a:rect l="0" t="0" r="r" b="b"/>
              <a:pathLst>
                <a:path w="137" h="166">
                  <a:moveTo>
                    <a:pt x="137" y="134"/>
                  </a:moveTo>
                  <a:lnTo>
                    <a:pt x="89" y="166"/>
                  </a:lnTo>
                  <a:lnTo>
                    <a:pt x="44" y="100"/>
                  </a:lnTo>
                  <a:lnTo>
                    <a:pt x="0" y="32"/>
                  </a:lnTo>
                  <a:lnTo>
                    <a:pt x="48" y="0"/>
                  </a:lnTo>
                  <a:lnTo>
                    <a:pt x="92" y="68"/>
                  </a:lnTo>
                  <a:lnTo>
                    <a:pt x="137" y="134"/>
                  </a:lnTo>
                  <a:close/>
                </a:path>
              </a:pathLst>
            </a:custGeom>
            <a:solidFill>
              <a:srgbClr val="FF0000"/>
            </a:solidFill>
            <a:ln w="9525">
              <a:noFill/>
              <a:round/>
              <a:headEnd/>
              <a:tailEnd/>
            </a:ln>
          </p:spPr>
          <p:txBody>
            <a:bodyPr/>
            <a:lstStyle/>
            <a:p>
              <a:endParaRPr lang="ja-JP" altLang="en-US"/>
            </a:p>
          </p:txBody>
        </p:sp>
        <p:sp>
          <p:nvSpPr>
            <p:cNvPr id="381" name="Freeform 2193"/>
            <p:cNvSpPr>
              <a:spLocks/>
            </p:cNvSpPr>
            <p:nvPr/>
          </p:nvSpPr>
          <p:spPr bwMode="auto">
            <a:xfrm>
              <a:off x="3724" y="2853"/>
              <a:ext cx="7" cy="9"/>
            </a:xfrm>
            <a:custGeom>
              <a:avLst/>
              <a:gdLst/>
              <a:ahLst/>
              <a:cxnLst>
                <a:cxn ang="0">
                  <a:pos x="0" y="0"/>
                </a:cxn>
                <a:cxn ang="0">
                  <a:pos x="45" y="66"/>
                </a:cxn>
                <a:cxn ang="0">
                  <a:pos x="39" y="70"/>
                </a:cxn>
                <a:cxn ang="0">
                  <a:pos x="0" y="0"/>
                </a:cxn>
              </a:cxnLst>
              <a:rect l="0" t="0" r="r" b="b"/>
              <a:pathLst>
                <a:path w="45" h="70">
                  <a:moveTo>
                    <a:pt x="0" y="0"/>
                  </a:moveTo>
                  <a:lnTo>
                    <a:pt x="45" y="66"/>
                  </a:lnTo>
                  <a:lnTo>
                    <a:pt x="39" y="70"/>
                  </a:lnTo>
                  <a:lnTo>
                    <a:pt x="0" y="0"/>
                  </a:lnTo>
                  <a:close/>
                </a:path>
              </a:pathLst>
            </a:custGeom>
            <a:solidFill>
              <a:srgbClr val="FF0000"/>
            </a:solidFill>
            <a:ln w="9525">
              <a:noFill/>
              <a:round/>
              <a:headEnd/>
              <a:tailEnd/>
            </a:ln>
          </p:spPr>
          <p:txBody>
            <a:bodyPr/>
            <a:lstStyle/>
            <a:p>
              <a:endParaRPr lang="ja-JP" altLang="en-US"/>
            </a:p>
          </p:txBody>
        </p:sp>
        <p:sp>
          <p:nvSpPr>
            <p:cNvPr id="382" name="Freeform 2194"/>
            <p:cNvSpPr>
              <a:spLocks/>
            </p:cNvSpPr>
            <p:nvPr/>
          </p:nvSpPr>
          <p:spPr bwMode="auto">
            <a:xfrm>
              <a:off x="3712" y="2844"/>
              <a:ext cx="18" cy="21"/>
            </a:xfrm>
            <a:custGeom>
              <a:avLst/>
              <a:gdLst/>
              <a:ahLst/>
              <a:cxnLst>
                <a:cxn ang="0">
                  <a:pos x="127" y="142"/>
                </a:cxn>
                <a:cxn ang="0">
                  <a:pos x="76" y="169"/>
                </a:cxn>
                <a:cxn ang="0">
                  <a:pos x="37" y="98"/>
                </a:cxn>
                <a:cxn ang="0">
                  <a:pos x="0" y="27"/>
                </a:cxn>
                <a:cxn ang="0">
                  <a:pos x="50" y="0"/>
                </a:cxn>
                <a:cxn ang="0">
                  <a:pos x="88" y="72"/>
                </a:cxn>
                <a:cxn ang="0">
                  <a:pos x="127" y="142"/>
                </a:cxn>
              </a:cxnLst>
              <a:rect l="0" t="0" r="r" b="b"/>
              <a:pathLst>
                <a:path w="127" h="169">
                  <a:moveTo>
                    <a:pt x="127" y="142"/>
                  </a:moveTo>
                  <a:lnTo>
                    <a:pt x="76" y="169"/>
                  </a:lnTo>
                  <a:lnTo>
                    <a:pt x="37" y="98"/>
                  </a:lnTo>
                  <a:lnTo>
                    <a:pt x="0" y="27"/>
                  </a:lnTo>
                  <a:lnTo>
                    <a:pt x="50" y="0"/>
                  </a:lnTo>
                  <a:lnTo>
                    <a:pt x="88" y="72"/>
                  </a:lnTo>
                  <a:lnTo>
                    <a:pt x="127" y="142"/>
                  </a:lnTo>
                  <a:close/>
                </a:path>
              </a:pathLst>
            </a:custGeom>
            <a:solidFill>
              <a:srgbClr val="FF0000"/>
            </a:solidFill>
            <a:ln w="9525">
              <a:noFill/>
              <a:round/>
              <a:headEnd/>
              <a:tailEnd/>
            </a:ln>
          </p:spPr>
          <p:txBody>
            <a:bodyPr/>
            <a:lstStyle/>
            <a:p>
              <a:endParaRPr lang="ja-JP" altLang="en-US"/>
            </a:p>
          </p:txBody>
        </p:sp>
        <p:sp>
          <p:nvSpPr>
            <p:cNvPr id="383" name="Freeform 2195"/>
            <p:cNvSpPr>
              <a:spLocks/>
            </p:cNvSpPr>
            <p:nvPr/>
          </p:nvSpPr>
          <p:spPr bwMode="auto">
            <a:xfrm>
              <a:off x="3717" y="2857"/>
              <a:ext cx="5" cy="9"/>
            </a:xfrm>
            <a:custGeom>
              <a:avLst/>
              <a:gdLst/>
              <a:ahLst/>
              <a:cxnLst>
                <a:cxn ang="0">
                  <a:pos x="0" y="0"/>
                </a:cxn>
                <a:cxn ang="0">
                  <a:pos x="39" y="71"/>
                </a:cxn>
                <a:cxn ang="0">
                  <a:pos x="31" y="74"/>
                </a:cxn>
                <a:cxn ang="0">
                  <a:pos x="0" y="0"/>
                </a:cxn>
              </a:cxnLst>
              <a:rect l="0" t="0" r="r" b="b"/>
              <a:pathLst>
                <a:path w="39" h="74">
                  <a:moveTo>
                    <a:pt x="0" y="0"/>
                  </a:moveTo>
                  <a:lnTo>
                    <a:pt x="39" y="71"/>
                  </a:lnTo>
                  <a:lnTo>
                    <a:pt x="31" y="74"/>
                  </a:lnTo>
                  <a:lnTo>
                    <a:pt x="0" y="0"/>
                  </a:lnTo>
                  <a:close/>
                </a:path>
              </a:pathLst>
            </a:custGeom>
            <a:solidFill>
              <a:srgbClr val="FF0000"/>
            </a:solidFill>
            <a:ln w="9525">
              <a:noFill/>
              <a:round/>
              <a:headEnd/>
              <a:tailEnd/>
            </a:ln>
          </p:spPr>
          <p:txBody>
            <a:bodyPr/>
            <a:lstStyle/>
            <a:p>
              <a:endParaRPr lang="ja-JP" altLang="en-US"/>
            </a:p>
          </p:txBody>
        </p:sp>
        <p:sp>
          <p:nvSpPr>
            <p:cNvPr id="384" name="Freeform 2196"/>
            <p:cNvSpPr>
              <a:spLocks/>
            </p:cNvSpPr>
            <p:nvPr/>
          </p:nvSpPr>
          <p:spPr bwMode="auto">
            <a:xfrm>
              <a:off x="3705" y="2847"/>
              <a:ext cx="16" cy="22"/>
            </a:xfrm>
            <a:custGeom>
              <a:avLst/>
              <a:gdLst/>
              <a:ahLst/>
              <a:cxnLst>
                <a:cxn ang="0">
                  <a:pos x="113" y="149"/>
                </a:cxn>
                <a:cxn ang="0">
                  <a:pos x="59" y="171"/>
                </a:cxn>
                <a:cxn ang="0">
                  <a:pos x="29" y="96"/>
                </a:cxn>
                <a:cxn ang="0">
                  <a:pos x="0" y="22"/>
                </a:cxn>
                <a:cxn ang="0">
                  <a:pos x="53" y="0"/>
                </a:cxn>
                <a:cxn ang="0">
                  <a:pos x="82" y="75"/>
                </a:cxn>
                <a:cxn ang="0">
                  <a:pos x="113" y="149"/>
                </a:cxn>
              </a:cxnLst>
              <a:rect l="0" t="0" r="r" b="b"/>
              <a:pathLst>
                <a:path w="113" h="171">
                  <a:moveTo>
                    <a:pt x="113" y="149"/>
                  </a:moveTo>
                  <a:lnTo>
                    <a:pt x="59" y="171"/>
                  </a:lnTo>
                  <a:lnTo>
                    <a:pt x="29" y="96"/>
                  </a:lnTo>
                  <a:lnTo>
                    <a:pt x="0" y="22"/>
                  </a:lnTo>
                  <a:lnTo>
                    <a:pt x="53" y="0"/>
                  </a:lnTo>
                  <a:lnTo>
                    <a:pt x="82" y="75"/>
                  </a:lnTo>
                  <a:lnTo>
                    <a:pt x="113" y="149"/>
                  </a:lnTo>
                  <a:close/>
                </a:path>
              </a:pathLst>
            </a:custGeom>
            <a:solidFill>
              <a:srgbClr val="FF0000"/>
            </a:solidFill>
            <a:ln w="9525">
              <a:noFill/>
              <a:round/>
              <a:headEnd/>
              <a:tailEnd/>
            </a:ln>
          </p:spPr>
          <p:txBody>
            <a:bodyPr/>
            <a:lstStyle/>
            <a:p>
              <a:endParaRPr lang="ja-JP" altLang="en-US"/>
            </a:p>
          </p:txBody>
        </p:sp>
        <p:sp>
          <p:nvSpPr>
            <p:cNvPr id="385" name="Freeform 2197"/>
            <p:cNvSpPr>
              <a:spLocks/>
            </p:cNvSpPr>
            <p:nvPr/>
          </p:nvSpPr>
          <p:spPr bwMode="auto">
            <a:xfrm>
              <a:off x="3709" y="2859"/>
              <a:ext cx="5" cy="10"/>
            </a:xfrm>
            <a:custGeom>
              <a:avLst/>
              <a:gdLst/>
              <a:ahLst/>
              <a:cxnLst>
                <a:cxn ang="0">
                  <a:pos x="0" y="0"/>
                </a:cxn>
                <a:cxn ang="0">
                  <a:pos x="30" y="75"/>
                </a:cxn>
                <a:cxn ang="0">
                  <a:pos x="23" y="77"/>
                </a:cxn>
                <a:cxn ang="0">
                  <a:pos x="0" y="0"/>
                </a:cxn>
              </a:cxnLst>
              <a:rect l="0" t="0" r="r" b="b"/>
              <a:pathLst>
                <a:path w="30" h="77">
                  <a:moveTo>
                    <a:pt x="0" y="0"/>
                  </a:moveTo>
                  <a:lnTo>
                    <a:pt x="30" y="75"/>
                  </a:lnTo>
                  <a:lnTo>
                    <a:pt x="23" y="77"/>
                  </a:lnTo>
                  <a:lnTo>
                    <a:pt x="0" y="0"/>
                  </a:lnTo>
                  <a:close/>
                </a:path>
              </a:pathLst>
            </a:custGeom>
            <a:solidFill>
              <a:srgbClr val="FF0000"/>
            </a:solidFill>
            <a:ln w="9525">
              <a:noFill/>
              <a:round/>
              <a:headEnd/>
              <a:tailEnd/>
            </a:ln>
          </p:spPr>
          <p:txBody>
            <a:bodyPr/>
            <a:lstStyle/>
            <a:p>
              <a:endParaRPr lang="ja-JP" altLang="en-US"/>
            </a:p>
          </p:txBody>
        </p:sp>
        <p:sp>
          <p:nvSpPr>
            <p:cNvPr id="386" name="Freeform 2198"/>
            <p:cNvSpPr>
              <a:spLocks/>
            </p:cNvSpPr>
            <p:nvPr/>
          </p:nvSpPr>
          <p:spPr bwMode="auto">
            <a:xfrm>
              <a:off x="3698" y="2850"/>
              <a:ext cx="15" cy="21"/>
            </a:xfrm>
            <a:custGeom>
              <a:avLst/>
              <a:gdLst/>
              <a:ahLst/>
              <a:cxnLst>
                <a:cxn ang="0">
                  <a:pos x="100" y="154"/>
                </a:cxn>
                <a:cxn ang="0">
                  <a:pos x="43" y="170"/>
                </a:cxn>
                <a:cxn ang="0">
                  <a:pos x="22" y="93"/>
                </a:cxn>
                <a:cxn ang="0">
                  <a:pos x="0" y="16"/>
                </a:cxn>
                <a:cxn ang="0">
                  <a:pos x="55" y="0"/>
                </a:cxn>
                <a:cxn ang="0">
                  <a:pos x="77" y="77"/>
                </a:cxn>
                <a:cxn ang="0">
                  <a:pos x="100" y="154"/>
                </a:cxn>
              </a:cxnLst>
              <a:rect l="0" t="0" r="r" b="b"/>
              <a:pathLst>
                <a:path w="100" h="170">
                  <a:moveTo>
                    <a:pt x="100" y="154"/>
                  </a:moveTo>
                  <a:lnTo>
                    <a:pt x="43" y="170"/>
                  </a:lnTo>
                  <a:lnTo>
                    <a:pt x="22" y="93"/>
                  </a:lnTo>
                  <a:lnTo>
                    <a:pt x="0" y="16"/>
                  </a:lnTo>
                  <a:lnTo>
                    <a:pt x="55" y="0"/>
                  </a:lnTo>
                  <a:lnTo>
                    <a:pt x="77" y="77"/>
                  </a:lnTo>
                  <a:lnTo>
                    <a:pt x="100" y="154"/>
                  </a:lnTo>
                  <a:close/>
                </a:path>
              </a:pathLst>
            </a:custGeom>
            <a:solidFill>
              <a:srgbClr val="FF0000"/>
            </a:solidFill>
            <a:ln w="9525">
              <a:noFill/>
              <a:round/>
              <a:headEnd/>
              <a:tailEnd/>
            </a:ln>
          </p:spPr>
          <p:txBody>
            <a:bodyPr/>
            <a:lstStyle/>
            <a:p>
              <a:endParaRPr lang="ja-JP" altLang="en-US"/>
            </a:p>
          </p:txBody>
        </p:sp>
        <p:sp>
          <p:nvSpPr>
            <p:cNvPr id="387" name="Freeform 2199"/>
            <p:cNvSpPr>
              <a:spLocks/>
            </p:cNvSpPr>
            <p:nvPr/>
          </p:nvSpPr>
          <p:spPr bwMode="auto">
            <a:xfrm>
              <a:off x="3701" y="2861"/>
              <a:ext cx="3" cy="10"/>
            </a:xfrm>
            <a:custGeom>
              <a:avLst/>
              <a:gdLst/>
              <a:ahLst/>
              <a:cxnLst>
                <a:cxn ang="0">
                  <a:pos x="0" y="0"/>
                </a:cxn>
                <a:cxn ang="0">
                  <a:pos x="21" y="77"/>
                </a:cxn>
                <a:cxn ang="0">
                  <a:pos x="13" y="79"/>
                </a:cxn>
                <a:cxn ang="0">
                  <a:pos x="0" y="0"/>
                </a:cxn>
              </a:cxnLst>
              <a:rect l="0" t="0" r="r" b="b"/>
              <a:pathLst>
                <a:path w="21" h="79">
                  <a:moveTo>
                    <a:pt x="0" y="0"/>
                  </a:moveTo>
                  <a:lnTo>
                    <a:pt x="21" y="77"/>
                  </a:lnTo>
                  <a:lnTo>
                    <a:pt x="13" y="79"/>
                  </a:lnTo>
                  <a:lnTo>
                    <a:pt x="0" y="0"/>
                  </a:lnTo>
                  <a:close/>
                </a:path>
              </a:pathLst>
            </a:custGeom>
            <a:solidFill>
              <a:srgbClr val="FF0000"/>
            </a:solidFill>
            <a:ln w="9525">
              <a:noFill/>
              <a:round/>
              <a:headEnd/>
              <a:tailEnd/>
            </a:ln>
          </p:spPr>
          <p:txBody>
            <a:bodyPr/>
            <a:lstStyle/>
            <a:p>
              <a:endParaRPr lang="ja-JP" altLang="en-US"/>
            </a:p>
          </p:txBody>
        </p:sp>
        <p:sp>
          <p:nvSpPr>
            <p:cNvPr id="388" name="Freeform 2200"/>
            <p:cNvSpPr>
              <a:spLocks/>
            </p:cNvSpPr>
            <p:nvPr/>
          </p:nvSpPr>
          <p:spPr bwMode="auto">
            <a:xfrm>
              <a:off x="3691" y="2851"/>
              <a:ext cx="12" cy="21"/>
            </a:xfrm>
            <a:custGeom>
              <a:avLst/>
              <a:gdLst/>
              <a:ahLst/>
              <a:cxnLst>
                <a:cxn ang="0">
                  <a:pos x="84" y="158"/>
                </a:cxn>
                <a:cxn ang="0">
                  <a:pos x="26" y="168"/>
                </a:cxn>
                <a:cxn ang="0">
                  <a:pos x="13" y="88"/>
                </a:cxn>
                <a:cxn ang="0">
                  <a:pos x="0" y="9"/>
                </a:cxn>
                <a:cxn ang="0">
                  <a:pos x="57" y="0"/>
                </a:cxn>
                <a:cxn ang="0">
                  <a:pos x="71" y="79"/>
                </a:cxn>
                <a:cxn ang="0">
                  <a:pos x="84" y="158"/>
                </a:cxn>
              </a:cxnLst>
              <a:rect l="0" t="0" r="r" b="b"/>
              <a:pathLst>
                <a:path w="84" h="168">
                  <a:moveTo>
                    <a:pt x="84" y="158"/>
                  </a:moveTo>
                  <a:lnTo>
                    <a:pt x="26" y="168"/>
                  </a:lnTo>
                  <a:lnTo>
                    <a:pt x="13" y="88"/>
                  </a:lnTo>
                  <a:lnTo>
                    <a:pt x="0" y="9"/>
                  </a:lnTo>
                  <a:lnTo>
                    <a:pt x="57" y="0"/>
                  </a:lnTo>
                  <a:lnTo>
                    <a:pt x="71" y="79"/>
                  </a:lnTo>
                  <a:lnTo>
                    <a:pt x="84" y="158"/>
                  </a:lnTo>
                  <a:close/>
                </a:path>
              </a:pathLst>
            </a:custGeom>
            <a:solidFill>
              <a:srgbClr val="FF0000"/>
            </a:solidFill>
            <a:ln w="9525">
              <a:noFill/>
              <a:round/>
              <a:headEnd/>
              <a:tailEnd/>
            </a:ln>
          </p:spPr>
          <p:txBody>
            <a:bodyPr/>
            <a:lstStyle/>
            <a:p>
              <a:endParaRPr lang="ja-JP" altLang="en-US"/>
            </a:p>
          </p:txBody>
        </p:sp>
        <p:sp>
          <p:nvSpPr>
            <p:cNvPr id="389" name="Freeform 2201"/>
            <p:cNvSpPr>
              <a:spLocks/>
            </p:cNvSpPr>
            <p:nvPr/>
          </p:nvSpPr>
          <p:spPr bwMode="auto">
            <a:xfrm>
              <a:off x="3693" y="2862"/>
              <a:ext cx="2" cy="10"/>
            </a:xfrm>
            <a:custGeom>
              <a:avLst/>
              <a:gdLst/>
              <a:ahLst/>
              <a:cxnLst>
                <a:cxn ang="0">
                  <a:pos x="0" y="0"/>
                </a:cxn>
                <a:cxn ang="0">
                  <a:pos x="13" y="80"/>
                </a:cxn>
                <a:cxn ang="0">
                  <a:pos x="5" y="81"/>
                </a:cxn>
                <a:cxn ang="0">
                  <a:pos x="0" y="0"/>
                </a:cxn>
              </a:cxnLst>
              <a:rect l="0" t="0" r="r" b="b"/>
              <a:pathLst>
                <a:path w="13" h="81">
                  <a:moveTo>
                    <a:pt x="0" y="0"/>
                  </a:moveTo>
                  <a:lnTo>
                    <a:pt x="13" y="80"/>
                  </a:lnTo>
                  <a:lnTo>
                    <a:pt x="5" y="81"/>
                  </a:lnTo>
                  <a:lnTo>
                    <a:pt x="0" y="0"/>
                  </a:lnTo>
                  <a:close/>
                </a:path>
              </a:pathLst>
            </a:custGeom>
            <a:solidFill>
              <a:srgbClr val="FF0000"/>
            </a:solidFill>
            <a:ln w="9525">
              <a:noFill/>
              <a:round/>
              <a:headEnd/>
              <a:tailEnd/>
            </a:ln>
          </p:spPr>
          <p:txBody>
            <a:bodyPr/>
            <a:lstStyle/>
            <a:p>
              <a:endParaRPr lang="ja-JP" altLang="en-US"/>
            </a:p>
          </p:txBody>
        </p:sp>
        <p:sp>
          <p:nvSpPr>
            <p:cNvPr id="390" name="Freeform 2202"/>
            <p:cNvSpPr>
              <a:spLocks/>
            </p:cNvSpPr>
            <p:nvPr/>
          </p:nvSpPr>
          <p:spPr bwMode="auto">
            <a:xfrm>
              <a:off x="3684" y="2852"/>
              <a:ext cx="10" cy="21"/>
            </a:xfrm>
            <a:custGeom>
              <a:avLst/>
              <a:gdLst/>
              <a:ahLst/>
              <a:cxnLst>
                <a:cxn ang="0">
                  <a:pos x="69" y="161"/>
                </a:cxn>
                <a:cxn ang="0">
                  <a:pos x="9" y="164"/>
                </a:cxn>
                <a:cxn ang="0">
                  <a:pos x="5" y="84"/>
                </a:cxn>
                <a:cxn ang="0">
                  <a:pos x="0" y="3"/>
                </a:cxn>
                <a:cxn ang="0">
                  <a:pos x="59" y="0"/>
                </a:cxn>
                <a:cxn ang="0">
                  <a:pos x="64" y="80"/>
                </a:cxn>
                <a:cxn ang="0">
                  <a:pos x="69" y="161"/>
                </a:cxn>
              </a:cxnLst>
              <a:rect l="0" t="0" r="r" b="b"/>
              <a:pathLst>
                <a:path w="69" h="164">
                  <a:moveTo>
                    <a:pt x="69" y="161"/>
                  </a:moveTo>
                  <a:lnTo>
                    <a:pt x="9" y="164"/>
                  </a:lnTo>
                  <a:lnTo>
                    <a:pt x="5" y="84"/>
                  </a:lnTo>
                  <a:lnTo>
                    <a:pt x="0" y="3"/>
                  </a:lnTo>
                  <a:lnTo>
                    <a:pt x="59" y="0"/>
                  </a:lnTo>
                  <a:lnTo>
                    <a:pt x="64" y="80"/>
                  </a:lnTo>
                  <a:lnTo>
                    <a:pt x="69" y="161"/>
                  </a:lnTo>
                  <a:close/>
                </a:path>
              </a:pathLst>
            </a:custGeom>
            <a:solidFill>
              <a:srgbClr val="FF0000"/>
            </a:solidFill>
            <a:ln w="9525">
              <a:noFill/>
              <a:round/>
              <a:headEnd/>
              <a:tailEnd/>
            </a:ln>
          </p:spPr>
          <p:txBody>
            <a:bodyPr/>
            <a:lstStyle/>
            <a:p>
              <a:endParaRPr lang="ja-JP" altLang="en-US"/>
            </a:p>
          </p:txBody>
        </p:sp>
        <p:sp>
          <p:nvSpPr>
            <p:cNvPr id="391" name="Freeform 2203"/>
            <p:cNvSpPr>
              <a:spLocks/>
            </p:cNvSpPr>
            <p:nvPr/>
          </p:nvSpPr>
          <p:spPr bwMode="auto">
            <a:xfrm>
              <a:off x="3684" y="2863"/>
              <a:ext cx="1" cy="10"/>
            </a:xfrm>
            <a:custGeom>
              <a:avLst/>
              <a:gdLst/>
              <a:ahLst/>
              <a:cxnLst>
                <a:cxn ang="0">
                  <a:pos x="5" y="0"/>
                </a:cxn>
                <a:cxn ang="0">
                  <a:pos x="9" y="80"/>
                </a:cxn>
                <a:cxn ang="0">
                  <a:pos x="0" y="80"/>
                </a:cxn>
                <a:cxn ang="0">
                  <a:pos x="5" y="0"/>
                </a:cxn>
              </a:cxnLst>
              <a:rect l="0" t="0" r="r" b="b"/>
              <a:pathLst>
                <a:path w="9" h="80">
                  <a:moveTo>
                    <a:pt x="5" y="0"/>
                  </a:moveTo>
                  <a:lnTo>
                    <a:pt x="9" y="80"/>
                  </a:lnTo>
                  <a:lnTo>
                    <a:pt x="0" y="80"/>
                  </a:lnTo>
                  <a:lnTo>
                    <a:pt x="5" y="0"/>
                  </a:lnTo>
                  <a:close/>
                </a:path>
              </a:pathLst>
            </a:custGeom>
            <a:solidFill>
              <a:srgbClr val="FF0000"/>
            </a:solidFill>
            <a:ln w="9525">
              <a:noFill/>
              <a:round/>
              <a:headEnd/>
              <a:tailEnd/>
            </a:ln>
          </p:spPr>
          <p:txBody>
            <a:bodyPr/>
            <a:lstStyle/>
            <a:p>
              <a:endParaRPr lang="ja-JP" altLang="en-US"/>
            </a:p>
          </p:txBody>
        </p:sp>
        <p:sp>
          <p:nvSpPr>
            <p:cNvPr id="392" name="Freeform 2204"/>
            <p:cNvSpPr>
              <a:spLocks/>
            </p:cNvSpPr>
            <p:nvPr/>
          </p:nvSpPr>
          <p:spPr bwMode="auto">
            <a:xfrm>
              <a:off x="1976" y="2721"/>
              <a:ext cx="10" cy="20"/>
            </a:xfrm>
            <a:custGeom>
              <a:avLst/>
              <a:gdLst/>
              <a:ahLst/>
              <a:cxnLst>
                <a:cxn ang="0">
                  <a:pos x="60" y="164"/>
                </a:cxn>
                <a:cxn ang="0">
                  <a:pos x="0" y="161"/>
                </a:cxn>
                <a:cxn ang="0">
                  <a:pos x="5" y="80"/>
                </a:cxn>
                <a:cxn ang="0">
                  <a:pos x="10" y="0"/>
                </a:cxn>
                <a:cxn ang="0">
                  <a:pos x="69" y="3"/>
                </a:cxn>
                <a:cxn ang="0">
                  <a:pos x="65" y="84"/>
                </a:cxn>
                <a:cxn ang="0">
                  <a:pos x="60" y="164"/>
                </a:cxn>
              </a:cxnLst>
              <a:rect l="0" t="0" r="r" b="b"/>
              <a:pathLst>
                <a:path w="69" h="164">
                  <a:moveTo>
                    <a:pt x="60" y="164"/>
                  </a:moveTo>
                  <a:lnTo>
                    <a:pt x="0" y="161"/>
                  </a:lnTo>
                  <a:lnTo>
                    <a:pt x="5" y="80"/>
                  </a:lnTo>
                  <a:lnTo>
                    <a:pt x="10" y="0"/>
                  </a:lnTo>
                  <a:lnTo>
                    <a:pt x="69" y="3"/>
                  </a:lnTo>
                  <a:lnTo>
                    <a:pt x="65" y="84"/>
                  </a:lnTo>
                  <a:lnTo>
                    <a:pt x="60" y="164"/>
                  </a:lnTo>
                  <a:close/>
                </a:path>
              </a:pathLst>
            </a:custGeom>
            <a:solidFill>
              <a:srgbClr val="FF0000"/>
            </a:solidFill>
            <a:ln w="9525">
              <a:noFill/>
              <a:round/>
              <a:headEnd/>
              <a:tailEnd/>
            </a:ln>
          </p:spPr>
          <p:txBody>
            <a:bodyPr/>
            <a:lstStyle/>
            <a:p>
              <a:endParaRPr lang="ja-JP" altLang="en-US"/>
            </a:p>
          </p:txBody>
        </p:sp>
        <p:sp>
          <p:nvSpPr>
            <p:cNvPr id="393" name="Freeform 2205"/>
            <p:cNvSpPr>
              <a:spLocks/>
            </p:cNvSpPr>
            <p:nvPr/>
          </p:nvSpPr>
          <p:spPr bwMode="auto">
            <a:xfrm>
              <a:off x="1975" y="2731"/>
              <a:ext cx="2" cy="10"/>
            </a:xfrm>
            <a:custGeom>
              <a:avLst/>
              <a:gdLst/>
              <a:ahLst/>
              <a:cxnLst>
                <a:cxn ang="0">
                  <a:pos x="13" y="0"/>
                </a:cxn>
                <a:cxn ang="0">
                  <a:pos x="8" y="81"/>
                </a:cxn>
                <a:cxn ang="0">
                  <a:pos x="0" y="79"/>
                </a:cxn>
                <a:cxn ang="0">
                  <a:pos x="13" y="0"/>
                </a:cxn>
              </a:cxnLst>
              <a:rect l="0" t="0" r="r" b="b"/>
              <a:pathLst>
                <a:path w="13" h="81">
                  <a:moveTo>
                    <a:pt x="13" y="0"/>
                  </a:moveTo>
                  <a:lnTo>
                    <a:pt x="8" y="81"/>
                  </a:lnTo>
                  <a:lnTo>
                    <a:pt x="0" y="79"/>
                  </a:lnTo>
                  <a:lnTo>
                    <a:pt x="13" y="0"/>
                  </a:lnTo>
                  <a:close/>
                </a:path>
              </a:pathLst>
            </a:custGeom>
            <a:solidFill>
              <a:srgbClr val="FF0000"/>
            </a:solidFill>
            <a:ln w="9525">
              <a:noFill/>
              <a:round/>
              <a:headEnd/>
              <a:tailEnd/>
            </a:ln>
          </p:spPr>
          <p:txBody>
            <a:bodyPr/>
            <a:lstStyle/>
            <a:p>
              <a:endParaRPr lang="ja-JP" altLang="en-US"/>
            </a:p>
          </p:txBody>
        </p:sp>
        <p:sp>
          <p:nvSpPr>
            <p:cNvPr id="394" name="Freeform 2206"/>
            <p:cNvSpPr>
              <a:spLocks/>
            </p:cNvSpPr>
            <p:nvPr/>
          </p:nvSpPr>
          <p:spPr bwMode="auto">
            <a:xfrm>
              <a:off x="1966" y="2719"/>
              <a:ext cx="12" cy="21"/>
            </a:xfrm>
            <a:custGeom>
              <a:avLst/>
              <a:gdLst/>
              <a:ahLst/>
              <a:cxnLst>
                <a:cxn ang="0">
                  <a:pos x="58" y="167"/>
                </a:cxn>
                <a:cxn ang="0">
                  <a:pos x="0" y="158"/>
                </a:cxn>
                <a:cxn ang="0">
                  <a:pos x="13" y="79"/>
                </a:cxn>
                <a:cxn ang="0">
                  <a:pos x="27" y="0"/>
                </a:cxn>
                <a:cxn ang="0">
                  <a:pos x="84" y="9"/>
                </a:cxn>
                <a:cxn ang="0">
                  <a:pos x="71" y="88"/>
                </a:cxn>
                <a:cxn ang="0">
                  <a:pos x="58" y="167"/>
                </a:cxn>
              </a:cxnLst>
              <a:rect l="0" t="0" r="r" b="b"/>
              <a:pathLst>
                <a:path w="84" h="167">
                  <a:moveTo>
                    <a:pt x="58" y="167"/>
                  </a:moveTo>
                  <a:lnTo>
                    <a:pt x="0" y="158"/>
                  </a:lnTo>
                  <a:lnTo>
                    <a:pt x="13" y="79"/>
                  </a:lnTo>
                  <a:lnTo>
                    <a:pt x="27" y="0"/>
                  </a:lnTo>
                  <a:lnTo>
                    <a:pt x="84" y="9"/>
                  </a:lnTo>
                  <a:lnTo>
                    <a:pt x="71" y="88"/>
                  </a:lnTo>
                  <a:lnTo>
                    <a:pt x="58" y="167"/>
                  </a:lnTo>
                  <a:close/>
                </a:path>
              </a:pathLst>
            </a:custGeom>
            <a:solidFill>
              <a:srgbClr val="FF0000"/>
            </a:solidFill>
            <a:ln w="9525">
              <a:noFill/>
              <a:round/>
              <a:headEnd/>
              <a:tailEnd/>
            </a:ln>
          </p:spPr>
          <p:txBody>
            <a:bodyPr/>
            <a:lstStyle/>
            <a:p>
              <a:endParaRPr lang="ja-JP" altLang="en-US"/>
            </a:p>
          </p:txBody>
        </p:sp>
        <p:sp>
          <p:nvSpPr>
            <p:cNvPr id="395" name="Freeform 2207"/>
            <p:cNvSpPr>
              <a:spLocks/>
            </p:cNvSpPr>
            <p:nvPr/>
          </p:nvSpPr>
          <p:spPr bwMode="auto">
            <a:xfrm>
              <a:off x="1965" y="2729"/>
              <a:ext cx="3" cy="10"/>
            </a:xfrm>
            <a:custGeom>
              <a:avLst/>
              <a:gdLst/>
              <a:ahLst/>
              <a:cxnLst>
                <a:cxn ang="0">
                  <a:pos x="21" y="0"/>
                </a:cxn>
                <a:cxn ang="0">
                  <a:pos x="8" y="79"/>
                </a:cxn>
                <a:cxn ang="0">
                  <a:pos x="0" y="77"/>
                </a:cxn>
                <a:cxn ang="0">
                  <a:pos x="21" y="0"/>
                </a:cxn>
              </a:cxnLst>
              <a:rect l="0" t="0" r="r" b="b"/>
              <a:pathLst>
                <a:path w="21" h="79">
                  <a:moveTo>
                    <a:pt x="21" y="0"/>
                  </a:moveTo>
                  <a:lnTo>
                    <a:pt x="8" y="79"/>
                  </a:lnTo>
                  <a:lnTo>
                    <a:pt x="0" y="77"/>
                  </a:lnTo>
                  <a:lnTo>
                    <a:pt x="21" y="0"/>
                  </a:lnTo>
                  <a:close/>
                </a:path>
              </a:pathLst>
            </a:custGeom>
            <a:solidFill>
              <a:srgbClr val="FF0000"/>
            </a:solidFill>
            <a:ln w="9525">
              <a:noFill/>
              <a:round/>
              <a:headEnd/>
              <a:tailEnd/>
            </a:ln>
          </p:spPr>
          <p:txBody>
            <a:bodyPr/>
            <a:lstStyle/>
            <a:p>
              <a:endParaRPr lang="ja-JP" altLang="en-US"/>
            </a:p>
          </p:txBody>
        </p:sp>
        <p:sp>
          <p:nvSpPr>
            <p:cNvPr id="396" name="Freeform 2208"/>
            <p:cNvSpPr>
              <a:spLocks/>
            </p:cNvSpPr>
            <p:nvPr/>
          </p:nvSpPr>
          <p:spPr bwMode="auto">
            <a:xfrm>
              <a:off x="1957" y="2718"/>
              <a:ext cx="14" cy="21"/>
            </a:xfrm>
            <a:custGeom>
              <a:avLst/>
              <a:gdLst/>
              <a:ahLst/>
              <a:cxnLst>
                <a:cxn ang="0">
                  <a:pos x="57" y="170"/>
                </a:cxn>
                <a:cxn ang="0">
                  <a:pos x="0" y="154"/>
                </a:cxn>
                <a:cxn ang="0">
                  <a:pos x="23" y="77"/>
                </a:cxn>
                <a:cxn ang="0">
                  <a:pos x="45" y="0"/>
                </a:cxn>
                <a:cxn ang="0">
                  <a:pos x="100" y="16"/>
                </a:cxn>
                <a:cxn ang="0">
                  <a:pos x="78" y="93"/>
                </a:cxn>
                <a:cxn ang="0">
                  <a:pos x="57" y="170"/>
                </a:cxn>
              </a:cxnLst>
              <a:rect l="0" t="0" r="r" b="b"/>
              <a:pathLst>
                <a:path w="100" h="170">
                  <a:moveTo>
                    <a:pt x="57" y="170"/>
                  </a:moveTo>
                  <a:lnTo>
                    <a:pt x="0" y="154"/>
                  </a:lnTo>
                  <a:lnTo>
                    <a:pt x="23" y="77"/>
                  </a:lnTo>
                  <a:lnTo>
                    <a:pt x="45" y="0"/>
                  </a:lnTo>
                  <a:lnTo>
                    <a:pt x="100" y="16"/>
                  </a:lnTo>
                  <a:lnTo>
                    <a:pt x="78" y="93"/>
                  </a:lnTo>
                  <a:lnTo>
                    <a:pt x="57" y="170"/>
                  </a:lnTo>
                  <a:close/>
                </a:path>
              </a:pathLst>
            </a:custGeom>
            <a:solidFill>
              <a:srgbClr val="FF0000"/>
            </a:solidFill>
            <a:ln w="9525">
              <a:noFill/>
              <a:round/>
              <a:headEnd/>
              <a:tailEnd/>
            </a:ln>
          </p:spPr>
          <p:txBody>
            <a:bodyPr/>
            <a:lstStyle/>
            <a:p>
              <a:endParaRPr lang="ja-JP" altLang="en-US"/>
            </a:p>
          </p:txBody>
        </p:sp>
        <p:sp>
          <p:nvSpPr>
            <p:cNvPr id="397" name="Freeform 2209"/>
            <p:cNvSpPr>
              <a:spLocks/>
            </p:cNvSpPr>
            <p:nvPr/>
          </p:nvSpPr>
          <p:spPr bwMode="auto">
            <a:xfrm>
              <a:off x="1956" y="2727"/>
              <a:ext cx="4" cy="10"/>
            </a:xfrm>
            <a:custGeom>
              <a:avLst/>
              <a:gdLst/>
              <a:ahLst/>
              <a:cxnLst>
                <a:cxn ang="0">
                  <a:pos x="30" y="0"/>
                </a:cxn>
                <a:cxn ang="0">
                  <a:pos x="7" y="77"/>
                </a:cxn>
                <a:cxn ang="0">
                  <a:pos x="0" y="75"/>
                </a:cxn>
                <a:cxn ang="0">
                  <a:pos x="30" y="0"/>
                </a:cxn>
              </a:cxnLst>
              <a:rect l="0" t="0" r="r" b="b"/>
              <a:pathLst>
                <a:path w="30" h="77">
                  <a:moveTo>
                    <a:pt x="30" y="0"/>
                  </a:moveTo>
                  <a:lnTo>
                    <a:pt x="7" y="77"/>
                  </a:lnTo>
                  <a:lnTo>
                    <a:pt x="0" y="75"/>
                  </a:lnTo>
                  <a:lnTo>
                    <a:pt x="30" y="0"/>
                  </a:lnTo>
                  <a:close/>
                </a:path>
              </a:pathLst>
            </a:custGeom>
            <a:solidFill>
              <a:srgbClr val="FF0000"/>
            </a:solidFill>
            <a:ln w="9525">
              <a:noFill/>
              <a:round/>
              <a:headEnd/>
              <a:tailEnd/>
            </a:ln>
          </p:spPr>
          <p:txBody>
            <a:bodyPr/>
            <a:lstStyle/>
            <a:p>
              <a:endParaRPr lang="ja-JP" altLang="en-US"/>
            </a:p>
          </p:txBody>
        </p:sp>
        <p:sp>
          <p:nvSpPr>
            <p:cNvPr id="398" name="Freeform 2210"/>
            <p:cNvSpPr>
              <a:spLocks/>
            </p:cNvSpPr>
            <p:nvPr/>
          </p:nvSpPr>
          <p:spPr bwMode="auto">
            <a:xfrm>
              <a:off x="1948" y="2715"/>
              <a:ext cx="17" cy="22"/>
            </a:xfrm>
            <a:custGeom>
              <a:avLst/>
              <a:gdLst/>
              <a:ahLst/>
              <a:cxnLst>
                <a:cxn ang="0">
                  <a:pos x="54" y="171"/>
                </a:cxn>
                <a:cxn ang="0">
                  <a:pos x="0" y="149"/>
                </a:cxn>
                <a:cxn ang="0">
                  <a:pos x="31" y="75"/>
                </a:cxn>
                <a:cxn ang="0">
                  <a:pos x="60" y="0"/>
                </a:cxn>
                <a:cxn ang="0">
                  <a:pos x="114" y="22"/>
                </a:cxn>
                <a:cxn ang="0">
                  <a:pos x="84" y="96"/>
                </a:cxn>
                <a:cxn ang="0">
                  <a:pos x="54" y="171"/>
                </a:cxn>
              </a:cxnLst>
              <a:rect l="0" t="0" r="r" b="b"/>
              <a:pathLst>
                <a:path w="114" h="171">
                  <a:moveTo>
                    <a:pt x="54" y="171"/>
                  </a:moveTo>
                  <a:lnTo>
                    <a:pt x="0" y="149"/>
                  </a:lnTo>
                  <a:lnTo>
                    <a:pt x="31" y="75"/>
                  </a:lnTo>
                  <a:lnTo>
                    <a:pt x="60" y="0"/>
                  </a:lnTo>
                  <a:lnTo>
                    <a:pt x="114" y="22"/>
                  </a:lnTo>
                  <a:lnTo>
                    <a:pt x="84" y="96"/>
                  </a:lnTo>
                  <a:lnTo>
                    <a:pt x="54" y="171"/>
                  </a:lnTo>
                  <a:close/>
                </a:path>
              </a:pathLst>
            </a:custGeom>
            <a:solidFill>
              <a:srgbClr val="FF0000"/>
            </a:solidFill>
            <a:ln w="9525">
              <a:noFill/>
              <a:round/>
              <a:headEnd/>
              <a:tailEnd/>
            </a:ln>
          </p:spPr>
          <p:txBody>
            <a:bodyPr/>
            <a:lstStyle/>
            <a:p>
              <a:endParaRPr lang="ja-JP" altLang="en-US"/>
            </a:p>
          </p:txBody>
        </p:sp>
        <p:sp>
          <p:nvSpPr>
            <p:cNvPr id="399" name="Freeform 2211"/>
            <p:cNvSpPr>
              <a:spLocks/>
            </p:cNvSpPr>
            <p:nvPr/>
          </p:nvSpPr>
          <p:spPr bwMode="auto">
            <a:xfrm>
              <a:off x="1947" y="2725"/>
              <a:ext cx="6" cy="9"/>
            </a:xfrm>
            <a:custGeom>
              <a:avLst/>
              <a:gdLst/>
              <a:ahLst/>
              <a:cxnLst>
                <a:cxn ang="0">
                  <a:pos x="39" y="0"/>
                </a:cxn>
                <a:cxn ang="0">
                  <a:pos x="8" y="74"/>
                </a:cxn>
                <a:cxn ang="0">
                  <a:pos x="0" y="71"/>
                </a:cxn>
                <a:cxn ang="0">
                  <a:pos x="39" y="0"/>
                </a:cxn>
              </a:cxnLst>
              <a:rect l="0" t="0" r="r" b="b"/>
              <a:pathLst>
                <a:path w="39" h="74">
                  <a:moveTo>
                    <a:pt x="39" y="0"/>
                  </a:moveTo>
                  <a:lnTo>
                    <a:pt x="8" y="74"/>
                  </a:lnTo>
                  <a:lnTo>
                    <a:pt x="0" y="71"/>
                  </a:lnTo>
                  <a:lnTo>
                    <a:pt x="39" y="0"/>
                  </a:lnTo>
                  <a:close/>
                </a:path>
              </a:pathLst>
            </a:custGeom>
            <a:solidFill>
              <a:srgbClr val="FF0000"/>
            </a:solidFill>
            <a:ln w="9525">
              <a:noFill/>
              <a:round/>
              <a:headEnd/>
              <a:tailEnd/>
            </a:ln>
          </p:spPr>
          <p:txBody>
            <a:bodyPr/>
            <a:lstStyle/>
            <a:p>
              <a:endParaRPr lang="ja-JP" altLang="en-US"/>
            </a:p>
          </p:txBody>
        </p:sp>
        <p:sp>
          <p:nvSpPr>
            <p:cNvPr id="400" name="Freeform 2212"/>
            <p:cNvSpPr>
              <a:spLocks/>
            </p:cNvSpPr>
            <p:nvPr/>
          </p:nvSpPr>
          <p:spPr bwMode="auto">
            <a:xfrm>
              <a:off x="1940" y="2712"/>
              <a:ext cx="18" cy="22"/>
            </a:xfrm>
            <a:custGeom>
              <a:avLst/>
              <a:gdLst/>
              <a:ahLst/>
              <a:cxnLst>
                <a:cxn ang="0">
                  <a:pos x="51" y="169"/>
                </a:cxn>
                <a:cxn ang="0">
                  <a:pos x="0" y="142"/>
                </a:cxn>
                <a:cxn ang="0">
                  <a:pos x="39" y="72"/>
                </a:cxn>
                <a:cxn ang="0">
                  <a:pos x="77" y="0"/>
                </a:cxn>
                <a:cxn ang="0">
                  <a:pos x="127" y="27"/>
                </a:cxn>
                <a:cxn ang="0">
                  <a:pos x="90" y="98"/>
                </a:cxn>
                <a:cxn ang="0">
                  <a:pos x="51" y="169"/>
                </a:cxn>
              </a:cxnLst>
              <a:rect l="0" t="0" r="r" b="b"/>
              <a:pathLst>
                <a:path w="127" h="169">
                  <a:moveTo>
                    <a:pt x="51" y="169"/>
                  </a:moveTo>
                  <a:lnTo>
                    <a:pt x="0" y="142"/>
                  </a:lnTo>
                  <a:lnTo>
                    <a:pt x="39" y="72"/>
                  </a:lnTo>
                  <a:lnTo>
                    <a:pt x="77" y="0"/>
                  </a:lnTo>
                  <a:lnTo>
                    <a:pt x="127" y="27"/>
                  </a:lnTo>
                  <a:lnTo>
                    <a:pt x="90" y="98"/>
                  </a:lnTo>
                  <a:lnTo>
                    <a:pt x="51" y="169"/>
                  </a:lnTo>
                  <a:close/>
                </a:path>
              </a:pathLst>
            </a:custGeom>
            <a:solidFill>
              <a:srgbClr val="FF0000"/>
            </a:solidFill>
            <a:ln w="9525">
              <a:noFill/>
              <a:round/>
              <a:headEnd/>
              <a:tailEnd/>
            </a:ln>
          </p:spPr>
          <p:txBody>
            <a:bodyPr/>
            <a:lstStyle/>
            <a:p>
              <a:endParaRPr lang="ja-JP" altLang="en-US"/>
            </a:p>
          </p:txBody>
        </p:sp>
        <p:sp>
          <p:nvSpPr>
            <p:cNvPr id="401" name="Freeform 2213"/>
            <p:cNvSpPr>
              <a:spLocks/>
            </p:cNvSpPr>
            <p:nvPr/>
          </p:nvSpPr>
          <p:spPr bwMode="auto">
            <a:xfrm>
              <a:off x="1939" y="2721"/>
              <a:ext cx="7" cy="9"/>
            </a:xfrm>
            <a:custGeom>
              <a:avLst/>
              <a:gdLst/>
              <a:ahLst/>
              <a:cxnLst>
                <a:cxn ang="0">
                  <a:pos x="45" y="0"/>
                </a:cxn>
                <a:cxn ang="0">
                  <a:pos x="6" y="70"/>
                </a:cxn>
                <a:cxn ang="0">
                  <a:pos x="0" y="66"/>
                </a:cxn>
                <a:cxn ang="0">
                  <a:pos x="45" y="0"/>
                </a:cxn>
              </a:cxnLst>
              <a:rect l="0" t="0" r="r" b="b"/>
              <a:pathLst>
                <a:path w="45" h="70">
                  <a:moveTo>
                    <a:pt x="45" y="0"/>
                  </a:moveTo>
                  <a:lnTo>
                    <a:pt x="6" y="70"/>
                  </a:lnTo>
                  <a:lnTo>
                    <a:pt x="0" y="66"/>
                  </a:lnTo>
                  <a:lnTo>
                    <a:pt x="45" y="0"/>
                  </a:lnTo>
                  <a:close/>
                </a:path>
              </a:pathLst>
            </a:custGeom>
            <a:solidFill>
              <a:srgbClr val="FF0000"/>
            </a:solidFill>
            <a:ln w="9525">
              <a:noFill/>
              <a:round/>
              <a:headEnd/>
              <a:tailEnd/>
            </a:ln>
          </p:spPr>
          <p:txBody>
            <a:bodyPr/>
            <a:lstStyle/>
            <a:p>
              <a:endParaRPr lang="ja-JP" altLang="en-US"/>
            </a:p>
          </p:txBody>
        </p:sp>
        <p:sp>
          <p:nvSpPr>
            <p:cNvPr id="402" name="Freeform 2214"/>
            <p:cNvSpPr>
              <a:spLocks/>
            </p:cNvSpPr>
            <p:nvPr/>
          </p:nvSpPr>
          <p:spPr bwMode="auto">
            <a:xfrm>
              <a:off x="1932" y="2709"/>
              <a:ext cx="20" cy="21"/>
            </a:xfrm>
            <a:custGeom>
              <a:avLst/>
              <a:gdLst/>
              <a:ahLst/>
              <a:cxnLst>
                <a:cxn ang="0">
                  <a:pos x="48" y="166"/>
                </a:cxn>
                <a:cxn ang="0">
                  <a:pos x="0" y="134"/>
                </a:cxn>
                <a:cxn ang="0">
                  <a:pos x="45" y="68"/>
                </a:cxn>
                <a:cxn ang="0">
                  <a:pos x="90" y="0"/>
                </a:cxn>
                <a:cxn ang="0">
                  <a:pos x="137" y="32"/>
                </a:cxn>
                <a:cxn ang="0">
                  <a:pos x="93" y="100"/>
                </a:cxn>
                <a:cxn ang="0">
                  <a:pos x="48" y="166"/>
                </a:cxn>
              </a:cxnLst>
              <a:rect l="0" t="0" r="r" b="b"/>
              <a:pathLst>
                <a:path w="137" h="166">
                  <a:moveTo>
                    <a:pt x="48" y="166"/>
                  </a:moveTo>
                  <a:lnTo>
                    <a:pt x="0" y="134"/>
                  </a:lnTo>
                  <a:lnTo>
                    <a:pt x="45" y="68"/>
                  </a:lnTo>
                  <a:lnTo>
                    <a:pt x="90" y="0"/>
                  </a:lnTo>
                  <a:lnTo>
                    <a:pt x="137" y="32"/>
                  </a:lnTo>
                  <a:lnTo>
                    <a:pt x="93" y="100"/>
                  </a:lnTo>
                  <a:lnTo>
                    <a:pt x="48" y="166"/>
                  </a:lnTo>
                  <a:close/>
                </a:path>
              </a:pathLst>
            </a:custGeom>
            <a:solidFill>
              <a:srgbClr val="FF0000"/>
            </a:solidFill>
            <a:ln w="9525">
              <a:noFill/>
              <a:round/>
              <a:headEnd/>
              <a:tailEnd/>
            </a:ln>
          </p:spPr>
          <p:txBody>
            <a:bodyPr/>
            <a:lstStyle/>
            <a:p>
              <a:endParaRPr lang="ja-JP" altLang="en-US"/>
            </a:p>
          </p:txBody>
        </p:sp>
        <p:sp>
          <p:nvSpPr>
            <p:cNvPr id="403" name="Freeform 2215"/>
            <p:cNvSpPr>
              <a:spLocks/>
            </p:cNvSpPr>
            <p:nvPr/>
          </p:nvSpPr>
          <p:spPr bwMode="auto">
            <a:xfrm>
              <a:off x="1931" y="2717"/>
              <a:ext cx="8" cy="9"/>
            </a:xfrm>
            <a:custGeom>
              <a:avLst/>
              <a:gdLst/>
              <a:ahLst/>
              <a:cxnLst>
                <a:cxn ang="0">
                  <a:pos x="51" y="0"/>
                </a:cxn>
                <a:cxn ang="0">
                  <a:pos x="6" y="66"/>
                </a:cxn>
                <a:cxn ang="0">
                  <a:pos x="0" y="61"/>
                </a:cxn>
                <a:cxn ang="0">
                  <a:pos x="51" y="0"/>
                </a:cxn>
              </a:cxnLst>
              <a:rect l="0" t="0" r="r" b="b"/>
              <a:pathLst>
                <a:path w="51" h="66">
                  <a:moveTo>
                    <a:pt x="51" y="0"/>
                  </a:moveTo>
                  <a:lnTo>
                    <a:pt x="6" y="66"/>
                  </a:lnTo>
                  <a:lnTo>
                    <a:pt x="0" y="61"/>
                  </a:lnTo>
                  <a:lnTo>
                    <a:pt x="51" y="0"/>
                  </a:lnTo>
                  <a:close/>
                </a:path>
              </a:pathLst>
            </a:custGeom>
            <a:solidFill>
              <a:srgbClr val="FF0000"/>
            </a:solidFill>
            <a:ln w="9525">
              <a:noFill/>
              <a:round/>
              <a:headEnd/>
              <a:tailEnd/>
            </a:ln>
          </p:spPr>
          <p:txBody>
            <a:bodyPr/>
            <a:lstStyle/>
            <a:p>
              <a:endParaRPr lang="ja-JP" altLang="en-US"/>
            </a:p>
          </p:txBody>
        </p:sp>
        <p:sp>
          <p:nvSpPr>
            <p:cNvPr id="404" name="Freeform 2216"/>
            <p:cNvSpPr>
              <a:spLocks/>
            </p:cNvSpPr>
            <p:nvPr/>
          </p:nvSpPr>
          <p:spPr bwMode="auto">
            <a:xfrm>
              <a:off x="1925" y="2705"/>
              <a:ext cx="21" cy="20"/>
            </a:xfrm>
            <a:custGeom>
              <a:avLst/>
              <a:gdLst/>
              <a:ahLst/>
              <a:cxnLst>
                <a:cxn ang="0">
                  <a:pos x="45" y="160"/>
                </a:cxn>
                <a:cxn ang="0">
                  <a:pos x="0" y="124"/>
                </a:cxn>
                <a:cxn ang="0">
                  <a:pos x="51" y="62"/>
                </a:cxn>
                <a:cxn ang="0">
                  <a:pos x="102" y="0"/>
                </a:cxn>
                <a:cxn ang="0">
                  <a:pos x="147" y="37"/>
                </a:cxn>
                <a:cxn ang="0">
                  <a:pos x="96" y="99"/>
                </a:cxn>
                <a:cxn ang="0">
                  <a:pos x="45" y="160"/>
                </a:cxn>
              </a:cxnLst>
              <a:rect l="0" t="0" r="r" b="b"/>
              <a:pathLst>
                <a:path w="147" h="160">
                  <a:moveTo>
                    <a:pt x="45" y="160"/>
                  </a:moveTo>
                  <a:lnTo>
                    <a:pt x="0" y="124"/>
                  </a:lnTo>
                  <a:lnTo>
                    <a:pt x="51" y="62"/>
                  </a:lnTo>
                  <a:lnTo>
                    <a:pt x="102" y="0"/>
                  </a:lnTo>
                  <a:lnTo>
                    <a:pt x="147" y="37"/>
                  </a:lnTo>
                  <a:lnTo>
                    <a:pt x="96" y="99"/>
                  </a:lnTo>
                  <a:lnTo>
                    <a:pt x="45" y="160"/>
                  </a:lnTo>
                  <a:close/>
                </a:path>
              </a:pathLst>
            </a:custGeom>
            <a:solidFill>
              <a:srgbClr val="FF0000"/>
            </a:solidFill>
            <a:ln w="9525">
              <a:noFill/>
              <a:round/>
              <a:headEnd/>
              <a:tailEnd/>
            </a:ln>
          </p:spPr>
          <p:txBody>
            <a:bodyPr/>
            <a:lstStyle/>
            <a:p>
              <a:endParaRPr lang="ja-JP" altLang="en-US"/>
            </a:p>
          </p:txBody>
        </p:sp>
        <p:grpSp>
          <p:nvGrpSpPr>
            <p:cNvPr id="405" name="Group 2418"/>
            <p:cNvGrpSpPr>
              <a:grpSpLocks/>
            </p:cNvGrpSpPr>
            <p:nvPr/>
          </p:nvGrpSpPr>
          <p:grpSpPr bwMode="auto">
            <a:xfrm>
              <a:off x="1891" y="2563"/>
              <a:ext cx="329" cy="310"/>
              <a:chOff x="1891" y="2483"/>
              <a:chExt cx="329" cy="310"/>
            </a:xfrm>
          </p:grpSpPr>
          <p:sp>
            <p:nvSpPr>
              <p:cNvPr id="578" name="Freeform 2218"/>
              <p:cNvSpPr>
                <a:spLocks/>
              </p:cNvSpPr>
              <p:nvPr/>
            </p:nvSpPr>
            <p:spPr bwMode="auto">
              <a:xfrm>
                <a:off x="1924" y="2633"/>
                <a:ext cx="8" cy="8"/>
              </a:xfrm>
              <a:custGeom>
                <a:avLst/>
                <a:gdLst/>
                <a:ahLst/>
                <a:cxnLst>
                  <a:cxn ang="0">
                    <a:pos x="57" y="0"/>
                  </a:cxn>
                  <a:cxn ang="0">
                    <a:pos x="6" y="62"/>
                  </a:cxn>
                  <a:cxn ang="0">
                    <a:pos x="0" y="57"/>
                  </a:cxn>
                  <a:cxn ang="0">
                    <a:pos x="57" y="0"/>
                  </a:cxn>
                </a:cxnLst>
                <a:rect l="0" t="0" r="r" b="b"/>
                <a:pathLst>
                  <a:path w="57" h="62">
                    <a:moveTo>
                      <a:pt x="57" y="0"/>
                    </a:moveTo>
                    <a:lnTo>
                      <a:pt x="6" y="62"/>
                    </a:lnTo>
                    <a:lnTo>
                      <a:pt x="0" y="57"/>
                    </a:lnTo>
                    <a:lnTo>
                      <a:pt x="57" y="0"/>
                    </a:lnTo>
                    <a:close/>
                  </a:path>
                </a:pathLst>
              </a:custGeom>
              <a:solidFill>
                <a:srgbClr val="FF0000"/>
              </a:solidFill>
              <a:ln w="9525">
                <a:noFill/>
                <a:round/>
                <a:headEnd/>
                <a:tailEnd/>
              </a:ln>
            </p:spPr>
            <p:txBody>
              <a:bodyPr/>
              <a:lstStyle/>
              <a:p>
                <a:endParaRPr lang="ja-JP" altLang="en-US"/>
              </a:p>
            </p:txBody>
          </p:sp>
          <p:sp>
            <p:nvSpPr>
              <p:cNvPr id="579" name="Freeform 2219"/>
              <p:cNvSpPr>
                <a:spLocks/>
              </p:cNvSpPr>
              <p:nvPr/>
            </p:nvSpPr>
            <p:spPr bwMode="auto">
              <a:xfrm>
                <a:off x="1918" y="2621"/>
                <a:ext cx="23" cy="19"/>
              </a:xfrm>
              <a:custGeom>
                <a:avLst/>
                <a:gdLst/>
                <a:ahLst/>
                <a:cxnLst>
                  <a:cxn ang="0">
                    <a:pos x="42" y="155"/>
                  </a:cxn>
                  <a:cxn ang="0">
                    <a:pos x="0" y="114"/>
                  </a:cxn>
                  <a:cxn ang="0">
                    <a:pos x="58" y="57"/>
                  </a:cxn>
                  <a:cxn ang="0">
                    <a:pos x="115" y="0"/>
                  </a:cxn>
                  <a:cxn ang="0">
                    <a:pos x="157" y="41"/>
                  </a:cxn>
                  <a:cxn ang="0">
                    <a:pos x="99" y="98"/>
                  </a:cxn>
                  <a:cxn ang="0">
                    <a:pos x="42" y="155"/>
                  </a:cxn>
                </a:cxnLst>
                <a:rect l="0" t="0" r="r" b="b"/>
                <a:pathLst>
                  <a:path w="157" h="155">
                    <a:moveTo>
                      <a:pt x="42" y="155"/>
                    </a:moveTo>
                    <a:lnTo>
                      <a:pt x="0" y="114"/>
                    </a:lnTo>
                    <a:lnTo>
                      <a:pt x="58" y="57"/>
                    </a:lnTo>
                    <a:lnTo>
                      <a:pt x="115" y="0"/>
                    </a:lnTo>
                    <a:lnTo>
                      <a:pt x="157" y="41"/>
                    </a:lnTo>
                    <a:lnTo>
                      <a:pt x="99" y="98"/>
                    </a:lnTo>
                    <a:lnTo>
                      <a:pt x="42" y="155"/>
                    </a:lnTo>
                    <a:close/>
                  </a:path>
                </a:pathLst>
              </a:custGeom>
              <a:solidFill>
                <a:srgbClr val="FF0000"/>
              </a:solidFill>
              <a:ln w="9525">
                <a:noFill/>
                <a:round/>
                <a:headEnd/>
                <a:tailEnd/>
              </a:ln>
            </p:spPr>
            <p:txBody>
              <a:bodyPr/>
              <a:lstStyle/>
              <a:p>
                <a:endParaRPr lang="ja-JP" altLang="en-US"/>
              </a:p>
            </p:txBody>
          </p:sp>
          <p:sp>
            <p:nvSpPr>
              <p:cNvPr id="580" name="Freeform 2220"/>
              <p:cNvSpPr>
                <a:spLocks/>
              </p:cNvSpPr>
              <p:nvPr/>
            </p:nvSpPr>
            <p:spPr bwMode="auto">
              <a:xfrm>
                <a:off x="1918" y="2628"/>
                <a:ext cx="8" cy="7"/>
              </a:xfrm>
              <a:custGeom>
                <a:avLst/>
                <a:gdLst/>
                <a:ahLst/>
                <a:cxnLst>
                  <a:cxn ang="0">
                    <a:pos x="62" y="0"/>
                  </a:cxn>
                  <a:cxn ang="0">
                    <a:pos x="4" y="57"/>
                  </a:cxn>
                  <a:cxn ang="0">
                    <a:pos x="0" y="52"/>
                  </a:cxn>
                  <a:cxn ang="0">
                    <a:pos x="62" y="0"/>
                  </a:cxn>
                </a:cxnLst>
                <a:rect l="0" t="0" r="r" b="b"/>
                <a:pathLst>
                  <a:path w="62" h="57">
                    <a:moveTo>
                      <a:pt x="62" y="0"/>
                    </a:moveTo>
                    <a:lnTo>
                      <a:pt x="4" y="57"/>
                    </a:lnTo>
                    <a:lnTo>
                      <a:pt x="0" y="52"/>
                    </a:lnTo>
                    <a:lnTo>
                      <a:pt x="62" y="0"/>
                    </a:lnTo>
                    <a:close/>
                  </a:path>
                </a:pathLst>
              </a:custGeom>
              <a:solidFill>
                <a:srgbClr val="FF0000"/>
              </a:solidFill>
              <a:ln w="9525">
                <a:noFill/>
                <a:round/>
                <a:headEnd/>
                <a:tailEnd/>
              </a:ln>
            </p:spPr>
            <p:txBody>
              <a:bodyPr/>
              <a:lstStyle/>
              <a:p>
                <a:endParaRPr lang="ja-JP" altLang="en-US"/>
              </a:p>
            </p:txBody>
          </p:sp>
          <p:sp>
            <p:nvSpPr>
              <p:cNvPr id="581" name="Freeform 2221"/>
              <p:cNvSpPr>
                <a:spLocks/>
              </p:cNvSpPr>
              <p:nvPr/>
            </p:nvSpPr>
            <p:spPr bwMode="auto">
              <a:xfrm>
                <a:off x="1912" y="2616"/>
                <a:ext cx="23" cy="18"/>
              </a:xfrm>
              <a:custGeom>
                <a:avLst/>
                <a:gdLst/>
                <a:ahLst/>
                <a:cxnLst>
                  <a:cxn ang="0">
                    <a:pos x="38" y="148"/>
                  </a:cxn>
                  <a:cxn ang="0">
                    <a:pos x="0" y="102"/>
                  </a:cxn>
                  <a:cxn ang="0">
                    <a:pos x="63" y="51"/>
                  </a:cxn>
                  <a:cxn ang="0">
                    <a:pos x="124" y="0"/>
                  </a:cxn>
                  <a:cxn ang="0">
                    <a:pos x="163" y="45"/>
                  </a:cxn>
                  <a:cxn ang="0">
                    <a:pos x="100" y="96"/>
                  </a:cxn>
                  <a:cxn ang="0">
                    <a:pos x="38" y="148"/>
                  </a:cxn>
                </a:cxnLst>
                <a:rect l="0" t="0" r="r" b="b"/>
                <a:pathLst>
                  <a:path w="163" h="148">
                    <a:moveTo>
                      <a:pt x="38" y="148"/>
                    </a:moveTo>
                    <a:lnTo>
                      <a:pt x="0" y="102"/>
                    </a:lnTo>
                    <a:lnTo>
                      <a:pt x="63" y="51"/>
                    </a:lnTo>
                    <a:lnTo>
                      <a:pt x="124" y="0"/>
                    </a:lnTo>
                    <a:lnTo>
                      <a:pt x="163" y="45"/>
                    </a:lnTo>
                    <a:lnTo>
                      <a:pt x="100" y="96"/>
                    </a:lnTo>
                    <a:lnTo>
                      <a:pt x="38" y="148"/>
                    </a:lnTo>
                    <a:close/>
                  </a:path>
                </a:pathLst>
              </a:custGeom>
              <a:solidFill>
                <a:srgbClr val="FF0000"/>
              </a:solidFill>
              <a:ln w="9525">
                <a:noFill/>
                <a:round/>
                <a:headEnd/>
                <a:tailEnd/>
              </a:ln>
            </p:spPr>
            <p:txBody>
              <a:bodyPr/>
              <a:lstStyle/>
              <a:p>
                <a:endParaRPr lang="ja-JP" altLang="en-US"/>
              </a:p>
            </p:txBody>
          </p:sp>
          <p:sp>
            <p:nvSpPr>
              <p:cNvPr id="582" name="Freeform 2222"/>
              <p:cNvSpPr>
                <a:spLocks/>
              </p:cNvSpPr>
              <p:nvPr/>
            </p:nvSpPr>
            <p:spPr bwMode="auto">
              <a:xfrm>
                <a:off x="1912" y="2622"/>
                <a:ext cx="9" cy="7"/>
              </a:xfrm>
              <a:custGeom>
                <a:avLst/>
                <a:gdLst/>
                <a:ahLst/>
                <a:cxnLst>
                  <a:cxn ang="0">
                    <a:pos x="67" y="0"/>
                  </a:cxn>
                  <a:cxn ang="0">
                    <a:pos x="4" y="51"/>
                  </a:cxn>
                  <a:cxn ang="0">
                    <a:pos x="0" y="45"/>
                  </a:cxn>
                  <a:cxn ang="0">
                    <a:pos x="67" y="0"/>
                  </a:cxn>
                </a:cxnLst>
                <a:rect l="0" t="0" r="r" b="b"/>
                <a:pathLst>
                  <a:path w="67" h="51">
                    <a:moveTo>
                      <a:pt x="67" y="0"/>
                    </a:moveTo>
                    <a:lnTo>
                      <a:pt x="4" y="51"/>
                    </a:lnTo>
                    <a:lnTo>
                      <a:pt x="0" y="45"/>
                    </a:lnTo>
                    <a:lnTo>
                      <a:pt x="67" y="0"/>
                    </a:lnTo>
                    <a:close/>
                  </a:path>
                </a:pathLst>
              </a:custGeom>
              <a:solidFill>
                <a:srgbClr val="FF0000"/>
              </a:solidFill>
              <a:ln w="9525">
                <a:noFill/>
                <a:round/>
                <a:headEnd/>
                <a:tailEnd/>
              </a:ln>
            </p:spPr>
            <p:txBody>
              <a:bodyPr/>
              <a:lstStyle/>
              <a:p>
                <a:endParaRPr lang="ja-JP" altLang="en-US"/>
              </a:p>
            </p:txBody>
          </p:sp>
          <p:sp>
            <p:nvSpPr>
              <p:cNvPr id="583" name="Freeform 2223"/>
              <p:cNvSpPr>
                <a:spLocks/>
              </p:cNvSpPr>
              <p:nvPr/>
            </p:nvSpPr>
            <p:spPr bwMode="auto">
              <a:xfrm>
                <a:off x="1907" y="2610"/>
                <a:ext cx="24" cy="18"/>
              </a:xfrm>
              <a:custGeom>
                <a:avLst/>
                <a:gdLst/>
                <a:ahLst/>
                <a:cxnLst>
                  <a:cxn ang="0">
                    <a:pos x="33" y="138"/>
                  </a:cxn>
                  <a:cxn ang="0">
                    <a:pos x="0" y="89"/>
                  </a:cxn>
                  <a:cxn ang="0">
                    <a:pos x="66" y="44"/>
                  </a:cxn>
                  <a:cxn ang="0">
                    <a:pos x="133" y="0"/>
                  </a:cxn>
                  <a:cxn ang="0">
                    <a:pos x="167" y="48"/>
                  </a:cxn>
                  <a:cxn ang="0">
                    <a:pos x="100" y="93"/>
                  </a:cxn>
                  <a:cxn ang="0">
                    <a:pos x="33" y="138"/>
                  </a:cxn>
                </a:cxnLst>
                <a:rect l="0" t="0" r="r" b="b"/>
                <a:pathLst>
                  <a:path w="167" h="138">
                    <a:moveTo>
                      <a:pt x="33" y="138"/>
                    </a:moveTo>
                    <a:lnTo>
                      <a:pt x="0" y="89"/>
                    </a:lnTo>
                    <a:lnTo>
                      <a:pt x="66" y="44"/>
                    </a:lnTo>
                    <a:lnTo>
                      <a:pt x="133" y="0"/>
                    </a:lnTo>
                    <a:lnTo>
                      <a:pt x="167" y="48"/>
                    </a:lnTo>
                    <a:lnTo>
                      <a:pt x="100" y="93"/>
                    </a:lnTo>
                    <a:lnTo>
                      <a:pt x="33" y="138"/>
                    </a:lnTo>
                    <a:close/>
                  </a:path>
                </a:pathLst>
              </a:custGeom>
              <a:solidFill>
                <a:srgbClr val="FF0000"/>
              </a:solidFill>
              <a:ln w="9525">
                <a:noFill/>
                <a:round/>
                <a:headEnd/>
                <a:tailEnd/>
              </a:ln>
            </p:spPr>
            <p:txBody>
              <a:bodyPr/>
              <a:lstStyle/>
              <a:p>
                <a:endParaRPr lang="ja-JP" altLang="en-US"/>
              </a:p>
            </p:txBody>
          </p:sp>
          <p:sp>
            <p:nvSpPr>
              <p:cNvPr id="584" name="Freeform 2224"/>
              <p:cNvSpPr>
                <a:spLocks/>
              </p:cNvSpPr>
              <p:nvPr/>
            </p:nvSpPr>
            <p:spPr bwMode="auto">
              <a:xfrm>
                <a:off x="1906" y="2616"/>
                <a:ext cx="10" cy="6"/>
              </a:xfrm>
              <a:custGeom>
                <a:avLst/>
                <a:gdLst/>
                <a:ahLst/>
                <a:cxnLst>
                  <a:cxn ang="0">
                    <a:pos x="70" y="0"/>
                  </a:cxn>
                  <a:cxn ang="0">
                    <a:pos x="4" y="45"/>
                  </a:cxn>
                  <a:cxn ang="0">
                    <a:pos x="0" y="39"/>
                  </a:cxn>
                  <a:cxn ang="0">
                    <a:pos x="70" y="0"/>
                  </a:cxn>
                </a:cxnLst>
                <a:rect l="0" t="0" r="r" b="b"/>
                <a:pathLst>
                  <a:path w="70" h="45">
                    <a:moveTo>
                      <a:pt x="70" y="0"/>
                    </a:moveTo>
                    <a:lnTo>
                      <a:pt x="4" y="45"/>
                    </a:lnTo>
                    <a:lnTo>
                      <a:pt x="0" y="39"/>
                    </a:lnTo>
                    <a:lnTo>
                      <a:pt x="70" y="0"/>
                    </a:lnTo>
                    <a:close/>
                  </a:path>
                </a:pathLst>
              </a:custGeom>
              <a:solidFill>
                <a:srgbClr val="FF0000"/>
              </a:solidFill>
              <a:ln w="9525">
                <a:noFill/>
                <a:round/>
                <a:headEnd/>
                <a:tailEnd/>
              </a:ln>
            </p:spPr>
            <p:txBody>
              <a:bodyPr/>
              <a:lstStyle/>
              <a:p>
                <a:endParaRPr lang="ja-JP" altLang="en-US"/>
              </a:p>
            </p:txBody>
          </p:sp>
          <p:sp>
            <p:nvSpPr>
              <p:cNvPr id="585" name="Freeform 2225"/>
              <p:cNvSpPr>
                <a:spLocks/>
              </p:cNvSpPr>
              <p:nvPr/>
            </p:nvSpPr>
            <p:spPr bwMode="auto">
              <a:xfrm>
                <a:off x="1902" y="2605"/>
                <a:ext cx="24" cy="16"/>
              </a:xfrm>
              <a:custGeom>
                <a:avLst/>
                <a:gdLst/>
                <a:ahLst/>
                <a:cxnLst>
                  <a:cxn ang="0">
                    <a:pos x="30" y="130"/>
                  </a:cxn>
                  <a:cxn ang="0">
                    <a:pos x="0" y="78"/>
                  </a:cxn>
                  <a:cxn ang="0">
                    <a:pos x="71" y="39"/>
                  </a:cxn>
                  <a:cxn ang="0">
                    <a:pos x="141" y="0"/>
                  </a:cxn>
                  <a:cxn ang="0">
                    <a:pos x="171" y="53"/>
                  </a:cxn>
                  <a:cxn ang="0">
                    <a:pos x="100" y="91"/>
                  </a:cxn>
                  <a:cxn ang="0">
                    <a:pos x="30" y="130"/>
                  </a:cxn>
                </a:cxnLst>
                <a:rect l="0" t="0" r="r" b="b"/>
                <a:pathLst>
                  <a:path w="171" h="130">
                    <a:moveTo>
                      <a:pt x="30" y="130"/>
                    </a:moveTo>
                    <a:lnTo>
                      <a:pt x="0" y="78"/>
                    </a:lnTo>
                    <a:lnTo>
                      <a:pt x="71" y="39"/>
                    </a:lnTo>
                    <a:lnTo>
                      <a:pt x="141" y="0"/>
                    </a:lnTo>
                    <a:lnTo>
                      <a:pt x="171" y="53"/>
                    </a:lnTo>
                    <a:lnTo>
                      <a:pt x="100" y="91"/>
                    </a:lnTo>
                    <a:lnTo>
                      <a:pt x="30" y="130"/>
                    </a:lnTo>
                    <a:close/>
                  </a:path>
                </a:pathLst>
              </a:custGeom>
              <a:solidFill>
                <a:srgbClr val="FF0000"/>
              </a:solidFill>
              <a:ln w="9525">
                <a:noFill/>
                <a:round/>
                <a:headEnd/>
                <a:tailEnd/>
              </a:ln>
            </p:spPr>
            <p:txBody>
              <a:bodyPr/>
              <a:lstStyle/>
              <a:p>
                <a:endParaRPr lang="ja-JP" altLang="en-US"/>
              </a:p>
            </p:txBody>
          </p:sp>
          <p:sp>
            <p:nvSpPr>
              <p:cNvPr id="586" name="Freeform 2226"/>
              <p:cNvSpPr>
                <a:spLocks/>
              </p:cNvSpPr>
              <p:nvPr/>
            </p:nvSpPr>
            <p:spPr bwMode="auto">
              <a:xfrm>
                <a:off x="1902" y="2610"/>
                <a:ext cx="10" cy="4"/>
              </a:xfrm>
              <a:custGeom>
                <a:avLst/>
                <a:gdLst/>
                <a:ahLst/>
                <a:cxnLst>
                  <a:cxn ang="0">
                    <a:pos x="74" y="0"/>
                  </a:cxn>
                  <a:cxn ang="0">
                    <a:pos x="3" y="39"/>
                  </a:cxn>
                  <a:cxn ang="0">
                    <a:pos x="0" y="33"/>
                  </a:cxn>
                  <a:cxn ang="0">
                    <a:pos x="74" y="0"/>
                  </a:cxn>
                </a:cxnLst>
                <a:rect l="0" t="0" r="r" b="b"/>
                <a:pathLst>
                  <a:path w="74" h="39">
                    <a:moveTo>
                      <a:pt x="74" y="0"/>
                    </a:moveTo>
                    <a:lnTo>
                      <a:pt x="3" y="39"/>
                    </a:lnTo>
                    <a:lnTo>
                      <a:pt x="0" y="33"/>
                    </a:lnTo>
                    <a:lnTo>
                      <a:pt x="74" y="0"/>
                    </a:lnTo>
                    <a:close/>
                  </a:path>
                </a:pathLst>
              </a:custGeom>
              <a:solidFill>
                <a:srgbClr val="FF0000"/>
              </a:solidFill>
              <a:ln w="9525">
                <a:noFill/>
                <a:round/>
                <a:headEnd/>
                <a:tailEnd/>
              </a:ln>
            </p:spPr>
            <p:txBody>
              <a:bodyPr/>
              <a:lstStyle/>
              <a:p>
                <a:endParaRPr lang="ja-JP" altLang="en-US"/>
              </a:p>
            </p:txBody>
          </p:sp>
          <p:sp>
            <p:nvSpPr>
              <p:cNvPr id="587" name="Freeform 2227"/>
              <p:cNvSpPr>
                <a:spLocks/>
              </p:cNvSpPr>
              <p:nvPr/>
            </p:nvSpPr>
            <p:spPr bwMode="auto">
              <a:xfrm>
                <a:off x="1898" y="2599"/>
                <a:ext cx="25" cy="15"/>
              </a:xfrm>
              <a:custGeom>
                <a:avLst/>
                <a:gdLst/>
                <a:ahLst/>
                <a:cxnLst>
                  <a:cxn ang="0">
                    <a:pos x="25" y="120"/>
                  </a:cxn>
                  <a:cxn ang="0">
                    <a:pos x="0" y="64"/>
                  </a:cxn>
                  <a:cxn ang="0">
                    <a:pos x="75" y="32"/>
                  </a:cxn>
                  <a:cxn ang="0">
                    <a:pos x="149" y="0"/>
                  </a:cxn>
                  <a:cxn ang="0">
                    <a:pos x="173" y="54"/>
                  </a:cxn>
                  <a:cxn ang="0">
                    <a:pos x="99" y="87"/>
                  </a:cxn>
                  <a:cxn ang="0">
                    <a:pos x="25" y="120"/>
                  </a:cxn>
                </a:cxnLst>
                <a:rect l="0" t="0" r="r" b="b"/>
                <a:pathLst>
                  <a:path w="173" h="120">
                    <a:moveTo>
                      <a:pt x="25" y="120"/>
                    </a:moveTo>
                    <a:lnTo>
                      <a:pt x="0" y="64"/>
                    </a:lnTo>
                    <a:lnTo>
                      <a:pt x="75" y="32"/>
                    </a:lnTo>
                    <a:lnTo>
                      <a:pt x="149" y="0"/>
                    </a:lnTo>
                    <a:lnTo>
                      <a:pt x="173" y="54"/>
                    </a:lnTo>
                    <a:lnTo>
                      <a:pt x="99" y="87"/>
                    </a:lnTo>
                    <a:lnTo>
                      <a:pt x="25" y="120"/>
                    </a:lnTo>
                    <a:close/>
                  </a:path>
                </a:pathLst>
              </a:custGeom>
              <a:solidFill>
                <a:srgbClr val="FF0000"/>
              </a:solidFill>
              <a:ln w="9525">
                <a:noFill/>
                <a:round/>
                <a:headEnd/>
                <a:tailEnd/>
              </a:ln>
            </p:spPr>
            <p:txBody>
              <a:bodyPr/>
              <a:lstStyle/>
              <a:p>
                <a:endParaRPr lang="ja-JP" altLang="en-US"/>
              </a:p>
            </p:txBody>
          </p:sp>
          <p:sp>
            <p:nvSpPr>
              <p:cNvPr id="588" name="Freeform 2228"/>
              <p:cNvSpPr>
                <a:spLocks/>
              </p:cNvSpPr>
              <p:nvPr/>
            </p:nvSpPr>
            <p:spPr bwMode="auto">
              <a:xfrm>
                <a:off x="1898" y="2603"/>
                <a:ext cx="11" cy="4"/>
              </a:xfrm>
              <a:custGeom>
                <a:avLst/>
                <a:gdLst/>
                <a:ahLst/>
                <a:cxnLst>
                  <a:cxn ang="0">
                    <a:pos x="77" y="0"/>
                  </a:cxn>
                  <a:cxn ang="0">
                    <a:pos x="2" y="32"/>
                  </a:cxn>
                  <a:cxn ang="0">
                    <a:pos x="0" y="26"/>
                  </a:cxn>
                  <a:cxn ang="0">
                    <a:pos x="77" y="0"/>
                  </a:cxn>
                </a:cxnLst>
                <a:rect l="0" t="0" r="r" b="b"/>
                <a:pathLst>
                  <a:path w="77" h="32">
                    <a:moveTo>
                      <a:pt x="77" y="0"/>
                    </a:moveTo>
                    <a:lnTo>
                      <a:pt x="2" y="32"/>
                    </a:lnTo>
                    <a:lnTo>
                      <a:pt x="0" y="26"/>
                    </a:lnTo>
                    <a:lnTo>
                      <a:pt x="77" y="0"/>
                    </a:lnTo>
                    <a:close/>
                  </a:path>
                </a:pathLst>
              </a:custGeom>
              <a:solidFill>
                <a:srgbClr val="FF0000"/>
              </a:solidFill>
              <a:ln w="9525">
                <a:noFill/>
                <a:round/>
                <a:headEnd/>
                <a:tailEnd/>
              </a:ln>
            </p:spPr>
            <p:txBody>
              <a:bodyPr/>
              <a:lstStyle/>
              <a:p>
                <a:endParaRPr lang="ja-JP" altLang="en-US"/>
              </a:p>
            </p:txBody>
          </p:sp>
          <p:sp>
            <p:nvSpPr>
              <p:cNvPr id="589" name="Freeform 2229"/>
              <p:cNvSpPr>
                <a:spLocks/>
              </p:cNvSpPr>
              <p:nvPr/>
            </p:nvSpPr>
            <p:spPr bwMode="auto">
              <a:xfrm>
                <a:off x="1895" y="2592"/>
                <a:ext cx="25" cy="14"/>
              </a:xfrm>
              <a:custGeom>
                <a:avLst/>
                <a:gdLst/>
                <a:ahLst/>
                <a:cxnLst>
                  <a:cxn ang="0">
                    <a:pos x="20" y="110"/>
                  </a:cxn>
                  <a:cxn ang="0">
                    <a:pos x="0" y="51"/>
                  </a:cxn>
                  <a:cxn ang="0">
                    <a:pos x="77" y="25"/>
                  </a:cxn>
                  <a:cxn ang="0">
                    <a:pos x="154" y="0"/>
                  </a:cxn>
                  <a:cxn ang="0">
                    <a:pos x="173" y="59"/>
                  </a:cxn>
                  <a:cxn ang="0">
                    <a:pos x="97" y="84"/>
                  </a:cxn>
                  <a:cxn ang="0">
                    <a:pos x="20" y="110"/>
                  </a:cxn>
                </a:cxnLst>
                <a:rect l="0" t="0" r="r" b="b"/>
                <a:pathLst>
                  <a:path w="173" h="110">
                    <a:moveTo>
                      <a:pt x="20" y="110"/>
                    </a:moveTo>
                    <a:lnTo>
                      <a:pt x="0" y="51"/>
                    </a:lnTo>
                    <a:lnTo>
                      <a:pt x="77" y="25"/>
                    </a:lnTo>
                    <a:lnTo>
                      <a:pt x="154" y="0"/>
                    </a:lnTo>
                    <a:lnTo>
                      <a:pt x="173" y="59"/>
                    </a:lnTo>
                    <a:lnTo>
                      <a:pt x="97" y="84"/>
                    </a:lnTo>
                    <a:lnTo>
                      <a:pt x="20" y="110"/>
                    </a:lnTo>
                    <a:close/>
                  </a:path>
                </a:pathLst>
              </a:custGeom>
              <a:solidFill>
                <a:srgbClr val="FF0000"/>
              </a:solidFill>
              <a:ln w="9525">
                <a:noFill/>
                <a:round/>
                <a:headEnd/>
                <a:tailEnd/>
              </a:ln>
            </p:spPr>
            <p:txBody>
              <a:bodyPr/>
              <a:lstStyle/>
              <a:p>
                <a:endParaRPr lang="ja-JP" altLang="en-US"/>
              </a:p>
            </p:txBody>
          </p:sp>
          <p:sp>
            <p:nvSpPr>
              <p:cNvPr id="590" name="Freeform 2230"/>
              <p:cNvSpPr>
                <a:spLocks/>
              </p:cNvSpPr>
              <p:nvPr/>
            </p:nvSpPr>
            <p:spPr bwMode="auto">
              <a:xfrm>
                <a:off x="1895" y="2595"/>
                <a:ext cx="11" cy="3"/>
              </a:xfrm>
              <a:custGeom>
                <a:avLst/>
                <a:gdLst/>
                <a:ahLst/>
                <a:cxnLst>
                  <a:cxn ang="0">
                    <a:pos x="78" y="0"/>
                  </a:cxn>
                  <a:cxn ang="0">
                    <a:pos x="1" y="26"/>
                  </a:cxn>
                  <a:cxn ang="0">
                    <a:pos x="0" y="19"/>
                  </a:cxn>
                  <a:cxn ang="0">
                    <a:pos x="78" y="0"/>
                  </a:cxn>
                </a:cxnLst>
                <a:rect l="0" t="0" r="r" b="b"/>
                <a:pathLst>
                  <a:path w="78" h="26">
                    <a:moveTo>
                      <a:pt x="78" y="0"/>
                    </a:moveTo>
                    <a:lnTo>
                      <a:pt x="1" y="26"/>
                    </a:lnTo>
                    <a:lnTo>
                      <a:pt x="0" y="19"/>
                    </a:lnTo>
                    <a:lnTo>
                      <a:pt x="78" y="0"/>
                    </a:lnTo>
                    <a:close/>
                  </a:path>
                </a:pathLst>
              </a:custGeom>
              <a:solidFill>
                <a:srgbClr val="FF0000"/>
              </a:solidFill>
              <a:ln w="9525">
                <a:noFill/>
                <a:round/>
                <a:headEnd/>
                <a:tailEnd/>
              </a:ln>
            </p:spPr>
            <p:txBody>
              <a:bodyPr/>
              <a:lstStyle/>
              <a:p>
                <a:endParaRPr lang="ja-JP" altLang="en-US"/>
              </a:p>
            </p:txBody>
          </p:sp>
          <p:sp>
            <p:nvSpPr>
              <p:cNvPr id="591" name="Freeform 2231"/>
              <p:cNvSpPr>
                <a:spLocks/>
              </p:cNvSpPr>
              <p:nvPr/>
            </p:nvSpPr>
            <p:spPr bwMode="auto">
              <a:xfrm>
                <a:off x="1893" y="2586"/>
                <a:ext cx="24" cy="12"/>
              </a:xfrm>
              <a:custGeom>
                <a:avLst/>
                <a:gdLst/>
                <a:ahLst/>
                <a:cxnLst>
                  <a:cxn ang="0">
                    <a:pos x="15" y="97"/>
                  </a:cxn>
                  <a:cxn ang="0">
                    <a:pos x="0" y="36"/>
                  </a:cxn>
                  <a:cxn ang="0">
                    <a:pos x="79" y="18"/>
                  </a:cxn>
                  <a:cxn ang="0">
                    <a:pos x="157" y="0"/>
                  </a:cxn>
                  <a:cxn ang="0">
                    <a:pos x="172" y="60"/>
                  </a:cxn>
                  <a:cxn ang="0">
                    <a:pos x="93" y="78"/>
                  </a:cxn>
                  <a:cxn ang="0">
                    <a:pos x="15" y="97"/>
                  </a:cxn>
                </a:cxnLst>
                <a:rect l="0" t="0" r="r" b="b"/>
                <a:pathLst>
                  <a:path w="172" h="97">
                    <a:moveTo>
                      <a:pt x="15" y="97"/>
                    </a:moveTo>
                    <a:lnTo>
                      <a:pt x="0" y="36"/>
                    </a:lnTo>
                    <a:lnTo>
                      <a:pt x="79" y="18"/>
                    </a:lnTo>
                    <a:lnTo>
                      <a:pt x="157" y="0"/>
                    </a:lnTo>
                    <a:lnTo>
                      <a:pt x="172" y="60"/>
                    </a:lnTo>
                    <a:lnTo>
                      <a:pt x="93" y="78"/>
                    </a:lnTo>
                    <a:lnTo>
                      <a:pt x="15" y="97"/>
                    </a:lnTo>
                    <a:close/>
                  </a:path>
                </a:pathLst>
              </a:custGeom>
              <a:solidFill>
                <a:srgbClr val="FF0000"/>
              </a:solidFill>
              <a:ln w="9525">
                <a:noFill/>
                <a:round/>
                <a:headEnd/>
                <a:tailEnd/>
              </a:ln>
            </p:spPr>
            <p:txBody>
              <a:bodyPr/>
              <a:lstStyle/>
              <a:p>
                <a:endParaRPr lang="ja-JP" altLang="en-US"/>
              </a:p>
            </p:txBody>
          </p:sp>
          <p:sp>
            <p:nvSpPr>
              <p:cNvPr id="592" name="Freeform 2232"/>
              <p:cNvSpPr>
                <a:spLocks/>
              </p:cNvSpPr>
              <p:nvPr/>
            </p:nvSpPr>
            <p:spPr bwMode="auto">
              <a:xfrm>
                <a:off x="1892" y="2588"/>
                <a:ext cx="12" cy="2"/>
              </a:xfrm>
              <a:custGeom>
                <a:avLst/>
                <a:gdLst/>
                <a:ahLst/>
                <a:cxnLst>
                  <a:cxn ang="0">
                    <a:pos x="80" y="0"/>
                  </a:cxn>
                  <a:cxn ang="0">
                    <a:pos x="1" y="18"/>
                  </a:cxn>
                  <a:cxn ang="0">
                    <a:pos x="0" y="11"/>
                  </a:cxn>
                  <a:cxn ang="0">
                    <a:pos x="80" y="0"/>
                  </a:cxn>
                </a:cxnLst>
                <a:rect l="0" t="0" r="r" b="b"/>
                <a:pathLst>
                  <a:path w="80" h="18">
                    <a:moveTo>
                      <a:pt x="80" y="0"/>
                    </a:moveTo>
                    <a:lnTo>
                      <a:pt x="1" y="18"/>
                    </a:lnTo>
                    <a:lnTo>
                      <a:pt x="0" y="11"/>
                    </a:lnTo>
                    <a:lnTo>
                      <a:pt x="80" y="0"/>
                    </a:lnTo>
                    <a:close/>
                  </a:path>
                </a:pathLst>
              </a:custGeom>
              <a:solidFill>
                <a:srgbClr val="FF0000"/>
              </a:solidFill>
              <a:ln w="9525">
                <a:noFill/>
                <a:round/>
                <a:headEnd/>
                <a:tailEnd/>
              </a:ln>
            </p:spPr>
            <p:txBody>
              <a:bodyPr/>
              <a:lstStyle/>
              <a:p>
                <a:endParaRPr lang="ja-JP" altLang="en-US"/>
              </a:p>
            </p:txBody>
          </p:sp>
          <p:sp>
            <p:nvSpPr>
              <p:cNvPr id="593" name="Freeform 2233"/>
              <p:cNvSpPr>
                <a:spLocks/>
              </p:cNvSpPr>
              <p:nvPr/>
            </p:nvSpPr>
            <p:spPr bwMode="auto">
              <a:xfrm>
                <a:off x="1891" y="2579"/>
                <a:ext cx="24" cy="10"/>
              </a:xfrm>
              <a:custGeom>
                <a:avLst/>
                <a:gdLst/>
                <a:ahLst/>
                <a:cxnLst>
                  <a:cxn ang="0">
                    <a:pos x="9" y="85"/>
                  </a:cxn>
                  <a:cxn ang="0">
                    <a:pos x="0" y="22"/>
                  </a:cxn>
                  <a:cxn ang="0">
                    <a:pos x="80" y="11"/>
                  </a:cxn>
                  <a:cxn ang="0">
                    <a:pos x="160" y="0"/>
                  </a:cxn>
                  <a:cxn ang="0">
                    <a:pos x="168" y="63"/>
                  </a:cxn>
                  <a:cxn ang="0">
                    <a:pos x="89" y="74"/>
                  </a:cxn>
                  <a:cxn ang="0">
                    <a:pos x="9" y="85"/>
                  </a:cxn>
                </a:cxnLst>
                <a:rect l="0" t="0" r="r" b="b"/>
                <a:pathLst>
                  <a:path w="168" h="85">
                    <a:moveTo>
                      <a:pt x="9" y="85"/>
                    </a:moveTo>
                    <a:lnTo>
                      <a:pt x="0" y="22"/>
                    </a:lnTo>
                    <a:lnTo>
                      <a:pt x="80" y="11"/>
                    </a:lnTo>
                    <a:lnTo>
                      <a:pt x="160" y="0"/>
                    </a:lnTo>
                    <a:lnTo>
                      <a:pt x="168" y="63"/>
                    </a:lnTo>
                    <a:lnTo>
                      <a:pt x="89" y="74"/>
                    </a:lnTo>
                    <a:lnTo>
                      <a:pt x="9" y="85"/>
                    </a:lnTo>
                    <a:close/>
                  </a:path>
                </a:pathLst>
              </a:custGeom>
              <a:solidFill>
                <a:srgbClr val="FF0000"/>
              </a:solidFill>
              <a:ln w="9525">
                <a:noFill/>
                <a:round/>
                <a:headEnd/>
                <a:tailEnd/>
              </a:ln>
            </p:spPr>
            <p:txBody>
              <a:bodyPr/>
              <a:lstStyle/>
              <a:p>
                <a:endParaRPr lang="ja-JP" altLang="en-US"/>
              </a:p>
            </p:txBody>
          </p:sp>
          <p:sp>
            <p:nvSpPr>
              <p:cNvPr id="594" name="Freeform 2234"/>
              <p:cNvSpPr>
                <a:spLocks/>
              </p:cNvSpPr>
              <p:nvPr/>
            </p:nvSpPr>
            <p:spPr bwMode="auto">
              <a:xfrm>
                <a:off x="1891" y="2580"/>
                <a:ext cx="12" cy="1"/>
              </a:xfrm>
              <a:custGeom>
                <a:avLst/>
                <a:gdLst/>
                <a:ahLst/>
                <a:cxnLst>
                  <a:cxn ang="0">
                    <a:pos x="81" y="0"/>
                  </a:cxn>
                  <a:cxn ang="0">
                    <a:pos x="1" y="11"/>
                  </a:cxn>
                  <a:cxn ang="0">
                    <a:pos x="0" y="4"/>
                  </a:cxn>
                  <a:cxn ang="0">
                    <a:pos x="81" y="0"/>
                  </a:cxn>
                </a:cxnLst>
                <a:rect l="0" t="0" r="r" b="b"/>
                <a:pathLst>
                  <a:path w="81" h="11">
                    <a:moveTo>
                      <a:pt x="81" y="0"/>
                    </a:moveTo>
                    <a:lnTo>
                      <a:pt x="1" y="11"/>
                    </a:lnTo>
                    <a:lnTo>
                      <a:pt x="0" y="4"/>
                    </a:lnTo>
                    <a:lnTo>
                      <a:pt x="81" y="0"/>
                    </a:lnTo>
                    <a:close/>
                  </a:path>
                </a:pathLst>
              </a:custGeom>
              <a:solidFill>
                <a:srgbClr val="FF0000"/>
              </a:solidFill>
              <a:ln w="9525">
                <a:noFill/>
                <a:round/>
                <a:headEnd/>
                <a:tailEnd/>
              </a:ln>
            </p:spPr>
            <p:txBody>
              <a:bodyPr/>
              <a:lstStyle/>
              <a:p>
                <a:endParaRPr lang="ja-JP" altLang="en-US"/>
              </a:p>
            </p:txBody>
          </p:sp>
          <p:sp>
            <p:nvSpPr>
              <p:cNvPr id="595" name="Freeform 2235"/>
              <p:cNvSpPr>
                <a:spLocks/>
              </p:cNvSpPr>
              <p:nvPr/>
            </p:nvSpPr>
            <p:spPr bwMode="auto">
              <a:xfrm>
                <a:off x="1891" y="2571"/>
                <a:ext cx="23" cy="9"/>
              </a:xfrm>
              <a:custGeom>
                <a:avLst/>
                <a:gdLst/>
                <a:ahLst/>
                <a:cxnLst>
                  <a:cxn ang="0">
                    <a:pos x="3" y="72"/>
                  </a:cxn>
                  <a:cxn ang="0">
                    <a:pos x="0" y="7"/>
                  </a:cxn>
                  <a:cxn ang="0">
                    <a:pos x="81" y="3"/>
                  </a:cxn>
                  <a:cxn ang="0">
                    <a:pos x="162" y="0"/>
                  </a:cxn>
                  <a:cxn ang="0">
                    <a:pos x="165" y="65"/>
                  </a:cxn>
                  <a:cxn ang="0">
                    <a:pos x="84" y="68"/>
                  </a:cxn>
                  <a:cxn ang="0">
                    <a:pos x="3" y="72"/>
                  </a:cxn>
                </a:cxnLst>
                <a:rect l="0" t="0" r="r" b="b"/>
                <a:pathLst>
                  <a:path w="165" h="72">
                    <a:moveTo>
                      <a:pt x="3" y="72"/>
                    </a:moveTo>
                    <a:lnTo>
                      <a:pt x="0" y="7"/>
                    </a:lnTo>
                    <a:lnTo>
                      <a:pt x="81" y="3"/>
                    </a:lnTo>
                    <a:lnTo>
                      <a:pt x="162" y="0"/>
                    </a:lnTo>
                    <a:lnTo>
                      <a:pt x="165" y="65"/>
                    </a:lnTo>
                    <a:lnTo>
                      <a:pt x="84" y="68"/>
                    </a:lnTo>
                    <a:lnTo>
                      <a:pt x="3" y="72"/>
                    </a:lnTo>
                    <a:close/>
                  </a:path>
                </a:pathLst>
              </a:custGeom>
              <a:solidFill>
                <a:srgbClr val="FF0000"/>
              </a:solidFill>
              <a:ln w="9525">
                <a:noFill/>
                <a:round/>
                <a:headEnd/>
                <a:tailEnd/>
              </a:ln>
            </p:spPr>
            <p:txBody>
              <a:bodyPr/>
              <a:lstStyle/>
              <a:p>
                <a:endParaRPr lang="ja-JP" altLang="en-US"/>
              </a:p>
            </p:txBody>
          </p:sp>
          <p:sp>
            <p:nvSpPr>
              <p:cNvPr id="596" name="Freeform 2236"/>
              <p:cNvSpPr>
                <a:spLocks/>
              </p:cNvSpPr>
              <p:nvPr/>
            </p:nvSpPr>
            <p:spPr bwMode="auto">
              <a:xfrm>
                <a:off x="1891" y="2571"/>
                <a:ext cx="11" cy="1"/>
              </a:xfrm>
              <a:custGeom>
                <a:avLst/>
                <a:gdLst/>
                <a:ahLst/>
                <a:cxnLst>
                  <a:cxn ang="0">
                    <a:pos x="81" y="3"/>
                  </a:cxn>
                  <a:cxn ang="0">
                    <a:pos x="0" y="7"/>
                  </a:cxn>
                  <a:cxn ang="0">
                    <a:pos x="0" y="0"/>
                  </a:cxn>
                  <a:cxn ang="0">
                    <a:pos x="81" y="3"/>
                  </a:cxn>
                </a:cxnLst>
                <a:rect l="0" t="0" r="r" b="b"/>
                <a:pathLst>
                  <a:path w="81" h="7">
                    <a:moveTo>
                      <a:pt x="81" y="3"/>
                    </a:moveTo>
                    <a:lnTo>
                      <a:pt x="0" y="7"/>
                    </a:lnTo>
                    <a:lnTo>
                      <a:pt x="0" y="0"/>
                    </a:lnTo>
                    <a:lnTo>
                      <a:pt x="81" y="3"/>
                    </a:lnTo>
                    <a:close/>
                  </a:path>
                </a:pathLst>
              </a:custGeom>
              <a:solidFill>
                <a:srgbClr val="FF0000"/>
              </a:solidFill>
              <a:ln w="9525">
                <a:noFill/>
                <a:round/>
                <a:headEnd/>
                <a:tailEnd/>
              </a:ln>
            </p:spPr>
            <p:txBody>
              <a:bodyPr/>
              <a:lstStyle/>
              <a:p>
                <a:endParaRPr lang="ja-JP" altLang="en-US"/>
              </a:p>
            </p:txBody>
          </p:sp>
          <p:sp>
            <p:nvSpPr>
              <p:cNvPr id="597" name="Freeform 2237"/>
              <p:cNvSpPr>
                <a:spLocks/>
              </p:cNvSpPr>
              <p:nvPr/>
            </p:nvSpPr>
            <p:spPr bwMode="auto">
              <a:xfrm>
                <a:off x="1891" y="2563"/>
                <a:ext cx="23" cy="9"/>
              </a:xfrm>
              <a:custGeom>
                <a:avLst/>
                <a:gdLst/>
                <a:ahLst/>
                <a:cxnLst>
                  <a:cxn ang="0">
                    <a:pos x="0" y="65"/>
                  </a:cxn>
                  <a:cxn ang="0">
                    <a:pos x="3" y="0"/>
                  </a:cxn>
                  <a:cxn ang="0">
                    <a:pos x="84" y="4"/>
                  </a:cxn>
                  <a:cxn ang="0">
                    <a:pos x="165" y="7"/>
                  </a:cxn>
                  <a:cxn ang="0">
                    <a:pos x="162" y="72"/>
                  </a:cxn>
                  <a:cxn ang="0">
                    <a:pos x="81" y="68"/>
                  </a:cxn>
                  <a:cxn ang="0">
                    <a:pos x="0" y="65"/>
                  </a:cxn>
                </a:cxnLst>
                <a:rect l="0" t="0" r="r" b="b"/>
                <a:pathLst>
                  <a:path w="165" h="72">
                    <a:moveTo>
                      <a:pt x="0" y="65"/>
                    </a:moveTo>
                    <a:lnTo>
                      <a:pt x="3" y="0"/>
                    </a:lnTo>
                    <a:lnTo>
                      <a:pt x="84" y="4"/>
                    </a:lnTo>
                    <a:lnTo>
                      <a:pt x="165" y="7"/>
                    </a:lnTo>
                    <a:lnTo>
                      <a:pt x="162" y="72"/>
                    </a:lnTo>
                    <a:lnTo>
                      <a:pt x="81" y="68"/>
                    </a:lnTo>
                    <a:lnTo>
                      <a:pt x="0" y="65"/>
                    </a:lnTo>
                    <a:close/>
                  </a:path>
                </a:pathLst>
              </a:custGeom>
              <a:solidFill>
                <a:srgbClr val="FF0000"/>
              </a:solidFill>
              <a:ln w="9525">
                <a:noFill/>
                <a:round/>
                <a:headEnd/>
                <a:tailEnd/>
              </a:ln>
            </p:spPr>
            <p:txBody>
              <a:bodyPr/>
              <a:lstStyle/>
              <a:p>
                <a:endParaRPr lang="ja-JP" altLang="en-US"/>
              </a:p>
            </p:txBody>
          </p:sp>
          <p:sp>
            <p:nvSpPr>
              <p:cNvPr id="598" name="Freeform 2238"/>
              <p:cNvSpPr>
                <a:spLocks/>
              </p:cNvSpPr>
              <p:nvPr/>
            </p:nvSpPr>
            <p:spPr bwMode="auto">
              <a:xfrm>
                <a:off x="1891" y="2562"/>
                <a:ext cx="12" cy="2"/>
              </a:xfrm>
              <a:custGeom>
                <a:avLst/>
                <a:gdLst/>
                <a:ahLst/>
                <a:cxnLst>
                  <a:cxn ang="0">
                    <a:pos x="81" y="12"/>
                  </a:cxn>
                  <a:cxn ang="0">
                    <a:pos x="0" y="8"/>
                  </a:cxn>
                  <a:cxn ang="0">
                    <a:pos x="1" y="0"/>
                  </a:cxn>
                  <a:cxn ang="0">
                    <a:pos x="81" y="12"/>
                  </a:cxn>
                </a:cxnLst>
                <a:rect l="0" t="0" r="r" b="b"/>
                <a:pathLst>
                  <a:path w="81" h="12">
                    <a:moveTo>
                      <a:pt x="81" y="12"/>
                    </a:moveTo>
                    <a:lnTo>
                      <a:pt x="0" y="8"/>
                    </a:lnTo>
                    <a:lnTo>
                      <a:pt x="1" y="0"/>
                    </a:lnTo>
                    <a:lnTo>
                      <a:pt x="81" y="12"/>
                    </a:lnTo>
                    <a:close/>
                  </a:path>
                </a:pathLst>
              </a:custGeom>
              <a:solidFill>
                <a:srgbClr val="FF0000"/>
              </a:solidFill>
              <a:ln w="9525">
                <a:noFill/>
                <a:round/>
                <a:headEnd/>
                <a:tailEnd/>
              </a:ln>
            </p:spPr>
            <p:txBody>
              <a:bodyPr/>
              <a:lstStyle/>
              <a:p>
                <a:endParaRPr lang="ja-JP" altLang="en-US"/>
              </a:p>
            </p:txBody>
          </p:sp>
          <p:sp>
            <p:nvSpPr>
              <p:cNvPr id="599" name="Freeform 2239"/>
              <p:cNvSpPr>
                <a:spLocks/>
              </p:cNvSpPr>
              <p:nvPr/>
            </p:nvSpPr>
            <p:spPr bwMode="auto">
              <a:xfrm>
                <a:off x="1891" y="2555"/>
                <a:ext cx="24" cy="10"/>
              </a:xfrm>
              <a:custGeom>
                <a:avLst/>
                <a:gdLst/>
                <a:ahLst/>
                <a:cxnLst>
                  <a:cxn ang="0">
                    <a:pos x="0" y="62"/>
                  </a:cxn>
                  <a:cxn ang="0">
                    <a:pos x="9" y="0"/>
                  </a:cxn>
                  <a:cxn ang="0">
                    <a:pos x="89" y="11"/>
                  </a:cxn>
                  <a:cxn ang="0">
                    <a:pos x="168" y="22"/>
                  </a:cxn>
                  <a:cxn ang="0">
                    <a:pos x="160" y="85"/>
                  </a:cxn>
                  <a:cxn ang="0">
                    <a:pos x="80" y="74"/>
                  </a:cxn>
                  <a:cxn ang="0">
                    <a:pos x="0" y="62"/>
                  </a:cxn>
                </a:cxnLst>
                <a:rect l="0" t="0" r="r" b="b"/>
                <a:pathLst>
                  <a:path w="168" h="85">
                    <a:moveTo>
                      <a:pt x="0" y="62"/>
                    </a:moveTo>
                    <a:lnTo>
                      <a:pt x="9" y="0"/>
                    </a:lnTo>
                    <a:lnTo>
                      <a:pt x="89" y="11"/>
                    </a:lnTo>
                    <a:lnTo>
                      <a:pt x="168" y="22"/>
                    </a:lnTo>
                    <a:lnTo>
                      <a:pt x="160" y="85"/>
                    </a:lnTo>
                    <a:lnTo>
                      <a:pt x="80" y="74"/>
                    </a:lnTo>
                    <a:lnTo>
                      <a:pt x="0" y="62"/>
                    </a:lnTo>
                    <a:close/>
                  </a:path>
                </a:pathLst>
              </a:custGeom>
              <a:solidFill>
                <a:srgbClr val="FF0000"/>
              </a:solidFill>
              <a:ln w="9525">
                <a:noFill/>
                <a:round/>
                <a:headEnd/>
                <a:tailEnd/>
              </a:ln>
            </p:spPr>
            <p:txBody>
              <a:bodyPr/>
              <a:lstStyle/>
              <a:p>
                <a:endParaRPr lang="ja-JP" altLang="en-US"/>
              </a:p>
            </p:txBody>
          </p:sp>
          <p:sp>
            <p:nvSpPr>
              <p:cNvPr id="600" name="Freeform 2240"/>
              <p:cNvSpPr>
                <a:spLocks/>
              </p:cNvSpPr>
              <p:nvPr/>
            </p:nvSpPr>
            <p:spPr bwMode="auto">
              <a:xfrm>
                <a:off x="1892" y="2554"/>
                <a:ext cx="12" cy="2"/>
              </a:xfrm>
              <a:custGeom>
                <a:avLst/>
                <a:gdLst/>
                <a:ahLst/>
                <a:cxnLst>
                  <a:cxn ang="0">
                    <a:pos x="80" y="18"/>
                  </a:cxn>
                  <a:cxn ang="0">
                    <a:pos x="0" y="7"/>
                  </a:cxn>
                  <a:cxn ang="0">
                    <a:pos x="1" y="0"/>
                  </a:cxn>
                  <a:cxn ang="0">
                    <a:pos x="80" y="18"/>
                  </a:cxn>
                </a:cxnLst>
                <a:rect l="0" t="0" r="r" b="b"/>
                <a:pathLst>
                  <a:path w="80" h="18">
                    <a:moveTo>
                      <a:pt x="80" y="18"/>
                    </a:moveTo>
                    <a:lnTo>
                      <a:pt x="0" y="7"/>
                    </a:lnTo>
                    <a:lnTo>
                      <a:pt x="1" y="0"/>
                    </a:lnTo>
                    <a:lnTo>
                      <a:pt x="80" y="18"/>
                    </a:lnTo>
                    <a:close/>
                  </a:path>
                </a:pathLst>
              </a:custGeom>
              <a:solidFill>
                <a:srgbClr val="FF0000"/>
              </a:solidFill>
              <a:ln w="9525">
                <a:noFill/>
                <a:round/>
                <a:headEnd/>
                <a:tailEnd/>
              </a:ln>
            </p:spPr>
            <p:txBody>
              <a:bodyPr/>
              <a:lstStyle/>
              <a:p>
                <a:endParaRPr lang="ja-JP" altLang="en-US"/>
              </a:p>
            </p:txBody>
          </p:sp>
          <p:sp>
            <p:nvSpPr>
              <p:cNvPr id="601" name="Freeform 2241"/>
              <p:cNvSpPr>
                <a:spLocks/>
              </p:cNvSpPr>
              <p:nvPr/>
            </p:nvSpPr>
            <p:spPr bwMode="auto">
              <a:xfrm>
                <a:off x="1893" y="2546"/>
                <a:ext cx="24" cy="12"/>
              </a:xfrm>
              <a:custGeom>
                <a:avLst/>
                <a:gdLst/>
                <a:ahLst/>
                <a:cxnLst>
                  <a:cxn ang="0">
                    <a:pos x="0" y="61"/>
                  </a:cxn>
                  <a:cxn ang="0">
                    <a:pos x="15" y="0"/>
                  </a:cxn>
                  <a:cxn ang="0">
                    <a:pos x="93" y="19"/>
                  </a:cxn>
                  <a:cxn ang="0">
                    <a:pos x="172" y="37"/>
                  </a:cxn>
                  <a:cxn ang="0">
                    <a:pos x="157" y="97"/>
                  </a:cxn>
                  <a:cxn ang="0">
                    <a:pos x="79" y="79"/>
                  </a:cxn>
                  <a:cxn ang="0">
                    <a:pos x="0" y="61"/>
                  </a:cxn>
                </a:cxnLst>
                <a:rect l="0" t="0" r="r" b="b"/>
                <a:pathLst>
                  <a:path w="172" h="97">
                    <a:moveTo>
                      <a:pt x="0" y="61"/>
                    </a:moveTo>
                    <a:lnTo>
                      <a:pt x="15" y="0"/>
                    </a:lnTo>
                    <a:lnTo>
                      <a:pt x="93" y="19"/>
                    </a:lnTo>
                    <a:lnTo>
                      <a:pt x="172" y="37"/>
                    </a:lnTo>
                    <a:lnTo>
                      <a:pt x="157" y="97"/>
                    </a:lnTo>
                    <a:lnTo>
                      <a:pt x="79" y="79"/>
                    </a:lnTo>
                    <a:lnTo>
                      <a:pt x="0" y="61"/>
                    </a:lnTo>
                    <a:close/>
                  </a:path>
                </a:pathLst>
              </a:custGeom>
              <a:solidFill>
                <a:srgbClr val="FF0000"/>
              </a:solidFill>
              <a:ln w="9525">
                <a:noFill/>
                <a:round/>
                <a:headEnd/>
                <a:tailEnd/>
              </a:ln>
            </p:spPr>
            <p:txBody>
              <a:bodyPr/>
              <a:lstStyle/>
              <a:p>
                <a:endParaRPr lang="ja-JP" altLang="en-US"/>
              </a:p>
            </p:txBody>
          </p:sp>
          <p:sp>
            <p:nvSpPr>
              <p:cNvPr id="602" name="Freeform 2242"/>
              <p:cNvSpPr>
                <a:spLocks/>
              </p:cNvSpPr>
              <p:nvPr/>
            </p:nvSpPr>
            <p:spPr bwMode="auto">
              <a:xfrm>
                <a:off x="1895" y="2545"/>
                <a:ext cx="11" cy="3"/>
              </a:xfrm>
              <a:custGeom>
                <a:avLst/>
                <a:gdLst/>
                <a:ahLst/>
                <a:cxnLst>
                  <a:cxn ang="0">
                    <a:pos x="78" y="26"/>
                  </a:cxn>
                  <a:cxn ang="0">
                    <a:pos x="0" y="7"/>
                  </a:cxn>
                  <a:cxn ang="0">
                    <a:pos x="1" y="0"/>
                  </a:cxn>
                  <a:cxn ang="0">
                    <a:pos x="78" y="26"/>
                  </a:cxn>
                </a:cxnLst>
                <a:rect l="0" t="0" r="r" b="b"/>
                <a:pathLst>
                  <a:path w="78" h="26">
                    <a:moveTo>
                      <a:pt x="78" y="26"/>
                    </a:moveTo>
                    <a:lnTo>
                      <a:pt x="0" y="7"/>
                    </a:lnTo>
                    <a:lnTo>
                      <a:pt x="1" y="0"/>
                    </a:lnTo>
                    <a:lnTo>
                      <a:pt x="78" y="26"/>
                    </a:lnTo>
                    <a:close/>
                  </a:path>
                </a:pathLst>
              </a:custGeom>
              <a:solidFill>
                <a:srgbClr val="FF0000"/>
              </a:solidFill>
              <a:ln w="9525">
                <a:noFill/>
                <a:round/>
                <a:headEnd/>
                <a:tailEnd/>
              </a:ln>
            </p:spPr>
            <p:txBody>
              <a:bodyPr/>
              <a:lstStyle/>
              <a:p>
                <a:endParaRPr lang="ja-JP" altLang="en-US"/>
              </a:p>
            </p:txBody>
          </p:sp>
          <p:sp>
            <p:nvSpPr>
              <p:cNvPr id="603" name="Freeform 2243"/>
              <p:cNvSpPr>
                <a:spLocks/>
              </p:cNvSpPr>
              <p:nvPr/>
            </p:nvSpPr>
            <p:spPr bwMode="auto">
              <a:xfrm>
                <a:off x="1895" y="2538"/>
                <a:ext cx="25" cy="13"/>
              </a:xfrm>
              <a:custGeom>
                <a:avLst/>
                <a:gdLst/>
                <a:ahLst/>
                <a:cxnLst>
                  <a:cxn ang="0">
                    <a:pos x="0" y="59"/>
                  </a:cxn>
                  <a:cxn ang="0">
                    <a:pos x="20" y="0"/>
                  </a:cxn>
                  <a:cxn ang="0">
                    <a:pos x="97" y="26"/>
                  </a:cxn>
                  <a:cxn ang="0">
                    <a:pos x="173" y="51"/>
                  </a:cxn>
                  <a:cxn ang="0">
                    <a:pos x="154" y="110"/>
                  </a:cxn>
                  <a:cxn ang="0">
                    <a:pos x="77" y="85"/>
                  </a:cxn>
                  <a:cxn ang="0">
                    <a:pos x="0" y="59"/>
                  </a:cxn>
                </a:cxnLst>
                <a:rect l="0" t="0" r="r" b="b"/>
                <a:pathLst>
                  <a:path w="173" h="110">
                    <a:moveTo>
                      <a:pt x="0" y="59"/>
                    </a:moveTo>
                    <a:lnTo>
                      <a:pt x="20" y="0"/>
                    </a:lnTo>
                    <a:lnTo>
                      <a:pt x="97" y="26"/>
                    </a:lnTo>
                    <a:lnTo>
                      <a:pt x="173" y="51"/>
                    </a:lnTo>
                    <a:lnTo>
                      <a:pt x="154" y="110"/>
                    </a:lnTo>
                    <a:lnTo>
                      <a:pt x="77" y="85"/>
                    </a:lnTo>
                    <a:lnTo>
                      <a:pt x="0" y="59"/>
                    </a:lnTo>
                    <a:close/>
                  </a:path>
                </a:pathLst>
              </a:custGeom>
              <a:solidFill>
                <a:srgbClr val="FF0000"/>
              </a:solidFill>
              <a:ln w="9525">
                <a:noFill/>
                <a:round/>
                <a:headEnd/>
                <a:tailEnd/>
              </a:ln>
            </p:spPr>
            <p:txBody>
              <a:bodyPr/>
              <a:lstStyle/>
              <a:p>
                <a:endParaRPr lang="ja-JP" altLang="en-US"/>
              </a:p>
            </p:txBody>
          </p:sp>
          <p:sp>
            <p:nvSpPr>
              <p:cNvPr id="604" name="Freeform 2244"/>
              <p:cNvSpPr>
                <a:spLocks/>
              </p:cNvSpPr>
              <p:nvPr/>
            </p:nvSpPr>
            <p:spPr bwMode="auto">
              <a:xfrm>
                <a:off x="1898" y="2537"/>
                <a:ext cx="11" cy="4"/>
              </a:xfrm>
              <a:custGeom>
                <a:avLst/>
                <a:gdLst/>
                <a:ahLst/>
                <a:cxnLst>
                  <a:cxn ang="0">
                    <a:pos x="77" y="32"/>
                  </a:cxn>
                  <a:cxn ang="0">
                    <a:pos x="0" y="6"/>
                  </a:cxn>
                  <a:cxn ang="0">
                    <a:pos x="2" y="0"/>
                  </a:cxn>
                  <a:cxn ang="0">
                    <a:pos x="77" y="32"/>
                  </a:cxn>
                </a:cxnLst>
                <a:rect l="0" t="0" r="r" b="b"/>
                <a:pathLst>
                  <a:path w="77" h="32">
                    <a:moveTo>
                      <a:pt x="77" y="32"/>
                    </a:moveTo>
                    <a:lnTo>
                      <a:pt x="0" y="6"/>
                    </a:lnTo>
                    <a:lnTo>
                      <a:pt x="2" y="0"/>
                    </a:lnTo>
                    <a:lnTo>
                      <a:pt x="77" y="32"/>
                    </a:lnTo>
                    <a:close/>
                  </a:path>
                </a:pathLst>
              </a:custGeom>
              <a:solidFill>
                <a:srgbClr val="FF0000"/>
              </a:solidFill>
              <a:ln w="9525">
                <a:noFill/>
                <a:round/>
                <a:headEnd/>
                <a:tailEnd/>
              </a:ln>
            </p:spPr>
            <p:txBody>
              <a:bodyPr/>
              <a:lstStyle/>
              <a:p>
                <a:endParaRPr lang="ja-JP" altLang="en-US"/>
              </a:p>
            </p:txBody>
          </p:sp>
          <p:sp>
            <p:nvSpPr>
              <p:cNvPr id="605" name="Freeform 2245"/>
              <p:cNvSpPr>
                <a:spLocks/>
              </p:cNvSpPr>
              <p:nvPr/>
            </p:nvSpPr>
            <p:spPr bwMode="auto">
              <a:xfrm>
                <a:off x="1898" y="2530"/>
                <a:ext cx="25" cy="15"/>
              </a:xfrm>
              <a:custGeom>
                <a:avLst/>
                <a:gdLst/>
                <a:ahLst/>
                <a:cxnLst>
                  <a:cxn ang="0">
                    <a:pos x="0" y="56"/>
                  </a:cxn>
                  <a:cxn ang="0">
                    <a:pos x="25" y="0"/>
                  </a:cxn>
                  <a:cxn ang="0">
                    <a:pos x="99" y="33"/>
                  </a:cxn>
                  <a:cxn ang="0">
                    <a:pos x="173" y="65"/>
                  </a:cxn>
                  <a:cxn ang="0">
                    <a:pos x="149" y="120"/>
                  </a:cxn>
                  <a:cxn ang="0">
                    <a:pos x="75" y="88"/>
                  </a:cxn>
                  <a:cxn ang="0">
                    <a:pos x="0" y="56"/>
                  </a:cxn>
                </a:cxnLst>
                <a:rect l="0" t="0" r="r" b="b"/>
                <a:pathLst>
                  <a:path w="173" h="120">
                    <a:moveTo>
                      <a:pt x="0" y="56"/>
                    </a:moveTo>
                    <a:lnTo>
                      <a:pt x="25" y="0"/>
                    </a:lnTo>
                    <a:lnTo>
                      <a:pt x="99" y="33"/>
                    </a:lnTo>
                    <a:lnTo>
                      <a:pt x="173" y="65"/>
                    </a:lnTo>
                    <a:lnTo>
                      <a:pt x="149" y="120"/>
                    </a:lnTo>
                    <a:lnTo>
                      <a:pt x="75" y="88"/>
                    </a:lnTo>
                    <a:lnTo>
                      <a:pt x="0" y="56"/>
                    </a:lnTo>
                    <a:close/>
                  </a:path>
                </a:pathLst>
              </a:custGeom>
              <a:solidFill>
                <a:srgbClr val="FF0000"/>
              </a:solidFill>
              <a:ln w="9525">
                <a:noFill/>
                <a:round/>
                <a:headEnd/>
                <a:tailEnd/>
              </a:ln>
            </p:spPr>
            <p:txBody>
              <a:bodyPr/>
              <a:lstStyle/>
              <a:p>
                <a:endParaRPr lang="ja-JP" altLang="en-US"/>
              </a:p>
            </p:txBody>
          </p:sp>
          <p:sp>
            <p:nvSpPr>
              <p:cNvPr id="606" name="Freeform 2246"/>
              <p:cNvSpPr>
                <a:spLocks/>
              </p:cNvSpPr>
              <p:nvPr/>
            </p:nvSpPr>
            <p:spPr bwMode="auto">
              <a:xfrm>
                <a:off x="1902" y="2529"/>
                <a:ext cx="10" cy="5"/>
              </a:xfrm>
              <a:custGeom>
                <a:avLst/>
                <a:gdLst/>
                <a:ahLst/>
                <a:cxnLst>
                  <a:cxn ang="0">
                    <a:pos x="74" y="39"/>
                  </a:cxn>
                  <a:cxn ang="0">
                    <a:pos x="0" y="6"/>
                  </a:cxn>
                  <a:cxn ang="0">
                    <a:pos x="3" y="0"/>
                  </a:cxn>
                  <a:cxn ang="0">
                    <a:pos x="74" y="39"/>
                  </a:cxn>
                </a:cxnLst>
                <a:rect l="0" t="0" r="r" b="b"/>
                <a:pathLst>
                  <a:path w="74" h="39">
                    <a:moveTo>
                      <a:pt x="74" y="39"/>
                    </a:moveTo>
                    <a:lnTo>
                      <a:pt x="0" y="6"/>
                    </a:lnTo>
                    <a:lnTo>
                      <a:pt x="3" y="0"/>
                    </a:lnTo>
                    <a:lnTo>
                      <a:pt x="74" y="39"/>
                    </a:lnTo>
                    <a:close/>
                  </a:path>
                </a:pathLst>
              </a:custGeom>
              <a:solidFill>
                <a:srgbClr val="FF0000"/>
              </a:solidFill>
              <a:ln w="9525">
                <a:noFill/>
                <a:round/>
                <a:headEnd/>
                <a:tailEnd/>
              </a:ln>
            </p:spPr>
            <p:txBody>
              <a:bodyPr/>
              <a:lstStyle/>
              <a:p>
                <a:endParaRPr lang="ja-JP" altLang="en-US"/>
              </a:p>
            </p:txBody>
          </p:sp>
          <p:sp>
            <p:nvSpPr>
              <p:cNvPr id="607" name="Freeform 2247"/>
              <p:cNvSpPr>
                <a:spLocks/>
              </p:cNvSpPr>
              <p:nvPr/>
            </p:nvSpPr>
            <p:spPr bwMode="auto">
              <a:xfrm>
                <a:off x="1902" y="2523"/>
                <a:ext cx="24" cy="16"/>
              </a:xfrm>
              <a:custGeom>
                <a:avLst/>
                <a:gdLst/>
                <a:ahLst/>
                <a:cxnLst>
                  <a:cxn ang="0">
                    <a:pos x="0" y="52"/>
                  </a:cxn>
                  <a:cxn ang="0">
                    <a:pos x="30" y="0"/>
                  </a:cxn>
                  <a:cxn ang="0">
                    <a:pos x="100" y="39"/>
                  </a:cxn>
                  <a:cxn ang="0">
                    <a:pos x="171" y="77"/>
                  </a:cxn>
                  <a:cxn ang="0">
                    <a:pos x="141" y="130"/>
                  </a:cxn>
                  <a:cxn ang="0">
                    <a:pos x="71" y="91"/>
                  </a:cxn>
                  <a:cxn ang="0">
                    <a:pos x="0" y="52"/>
                  </a:cxn>
                </a:cxnLst>
                <a:rect l="0" t="0" r="r" b="b"/>
                <a:pathLst>
                  <a:path w="171" h="130">
                    <a:moveTo>
                      <a:pt x="0" y="52"/>
                    </a:moveTo>
                    <a:lnTo>
                      <a:pt x="30" y="0"/>
                    </a:lnTo>
                    <a:lnTo>
                      <a:pt x="100" y="39"/>
                    </a:lnTo>
                    <a:lnTo>
                      <a:pt x="171" y="77"/>
                    </a:lnTo>
                    <a:lnTo>
                      <a:pt x="141" y="130"/>
                    </a:lnTo>
                    <a:lnTo>
                      <a:pt x="71" y="91"/>
                    </a:lnTo>
                    <a:lnTo>
                      <a:pt x="0" y="52"/>
                    </a:lnTo>
                    <a:close/>
                  </a:path>
                </a:pathLst>
              </a:custGeom>
              <a:solidFill>
                <a:srgbClr val="FF0000"/>
              </a:solidFill>
              <a:ln w="9525">
                <a:noFill/>
                <a:round/>
                <a:headEnd/>
                <a:tailEnd/>
              </a:ln>
            </p:spPr>
            <p:txBody>
              <a:bodyPr/>
              <a:lstStyle/>
              <a:p>
                <a:endParaRPr lang="ja-JP" altLang="en-US"/>
              </a:p>
            </p:txBody>
          </p:sp>
          <p:sp>
            <p:nvSpPr>
              <p:cNvPr id="608" name="Freeform 2248"/>
              <p:cNvSpPr>
                <a:spLocks/>
              </p:cNvSpPr>
              <p:nvPr/>
            </p:nvSpPr>
            <p:spPr bwMode="auto">
              <a:xfrm>
                <a:off x="1906" y="2522"/>
                <a:ext cx="10" cy="6"/>
              </a:xfrm>
              <a:custGeom>
                <a:avLst/>
                <a:gdLst/>
                <a:ahLst/>
                <a:cxnLst>
                  <a:cxn ang="0">
                    <a:pos x="70" y="45"/>
                  </a:cxn>
                  <a:cxn ang="0">
                    <a:pos x="0" y="6"/>
                  </a:cxn>
                  <a:cxn ang="0">
                    <a:pos x="4" y="0"/>
                  </a:cxn>
                  <a:cxn ang="0">
                    <a:pos x="70" y="45"/>
                  </a:cxn>
                </a:cxnLst>
                <a:rect l="0" t="0" r="r" b="b"/>
                <a:pathLst>
                  <a:path w="70" h="45">
                    <a:moveTo>
                      <a:pt x="70" y="45"/>
                    </a:moveTo>
                    <a:lnTo>
                      <a:pt x="0" y="6"/>
                    </a:lnTo>
                    <a:lnTo>
                      <a:pt x="4" y="0"/>
                    </a:lnTo>
                    <a:lnTo>
                      <a:pt x="70" y="45"/>
                    </a:lnTo>
                    <a:close/>
                  </a:path>
                </a:pathLst>
              </a:custGeom>
              <a:solidFill>
                <a:srgbClr val="FF0000"/>
              </a:solidFill>
              <a:ln w="9525">
                <a:noFill/>
                <a:round/>
                <a:headEnd/>
                <a:tailEnd/>
              </a:ln>
            </p:spPr>
            <p:txBody>
              <a:bodyPr/>
              <a:lstStyle/>
              <a:p>
                <a:endParaRPr lang="ja-JP" altLang="en-US"/>
              </a:p>
            </p:txBody>
          </p:sp>
          <p:sp>
            <p:nvSpPr>
              <p:cNvPr id="609" name="Freeform 2249"/>
              <p:cNvSpPr>
                <a:spLocks/>
              </p:cNvSpPr>
              <p:nvPr/>
            </p:nvSpPr>
            <p:spPr bwMode="auto">
              <a:xfrm>
                <a:off x="1907" y="2516"/>
                <a:ext cx="24" cy="17"/>
              </a:xfrm>
              <a:custGeom>
                <a:avLst/>
                <a:gdLst/>
                <a:ahLst/>
                <a:cxnLst>
                  <a:cxn ang="0">
                    <a:pos x="0" y="49"/>
                  </a:cxn>
                  <a:cxn ang="0">
                    <a:pos x="33" y="0"/>
                  </a:cxn>
                  <a:cxn ang="0">
                    <a:pos x="100" y="44"/>
                  </a:cxn>
                  <a:cxn ang="0">
                    <a:pos x="167" y="90"/>
                  </a:cxn>
                  <a:cxn ang="0">
                    <a:pos x="133" y="138"/>
                  </a:cxn>
                  <a:cxn ang="0">
                    <a:pos x="66" y="94"/>
                  </a:cxn>
                  <a:cxn ang="0">
                    <a:pos x="0" y="49"/>
                  </a:cxn>
                </a:cxnLst>
                <a:rect l="0" t="0" r="r" b="b"/>
                <a:pathLst>
                  <a:path w="167" h="138">
                    <a:moveTo>
                      <a:pt x="0" y="49"/>
                    </a:moveTo>
                    <a:lnTo>
                      <a:pt x="33" y="0"/>
                    </a:lnTo>
                    <a:lnTo>
                      <a:pt x="100" y="44"/>
                    </a:lnTo>
                    <a:lnTo>
                      <a:pt x="167" y="90"/>
                    </a:lnTo>
                    <a:lnTo>
                      <a:pt x="133" y="138"/>
                    </a:lnTo>
                    <a:lnTo>
                      <a:pt x="66" y="94"/>
                    </a:lnTo>
                    <a:lnTo>
                      <a:pt x="0" y="49"/>
                    </a:lnTo>
                    <a:close/>
                  </a:path>
                </a:pathLst>
              </a:custGeom>
              <a:solidFill>
                <a:srgbClr val="FF0000"/>
              </a:solidFill>
              <a:ln w="9525">
                <a:noFill/>
                <a:round/>
                <a:headEnd/>
                <a:tailEnd/>
              </a:ln>
            </p:spPr>
            <p:txBody>
              <a:bodyPr/>
              <a:lstStyle/>
              <a:p>
                <a:endParaRPr lang="ja-JP" altLang="en-US"/>
              </a:p>
            </p:txBody>
          </p:sp>
          <p:sp>
            <p:nvSpPr>
              <p:cNvPr id="610" name="Freeform 2250"/>
              <p:cNvSpPr>
                <a:spLocks/>
              </p:cNvSpPr>
              <p:nvPr/>
            </p:nvSpPr>
            <p:spPr bwMode="auto">
              <a:xfrm>
                <a:off x="1912" y="2515"/>
                <a:ext cx="9" cy="6"/>
              </a:xfrm>
              <a:custGeom>
                <a:avLst/>
                <a:gdLst/>
                <a:ahLst/>
                <a:cxnLst>
                  <a:cxn ang="0">
                    <a:pos x="67" y="50"/>
                  </a:cxn>
                  <a:cxn ang="0">
                    <a:pos x="0" y="6"/>
                  </a:cxn>
                  <a:cxn ang="0">
                    <a:pos x="4" y="0"/>
                  </a:cxn>
                  <a:cxn ang="0">
                    <a:pos x="67" y="50"/>
                  </a:cxn>
                </a:cxnLst>
                <a:rect l="0" t="0" r="r" b="b"/>
                <a:pathLst>
                  <a:path w="67" h="50">
                    <a:moveTo>
                      <a:pt x="67" y="50"/>
                    </a:moveTo>
                    <a:lnTo>
                      <a:pt x="0" y="6"/>
                    </a:lnTo>
                    <a:lnTo>
                      <a:pt x="4" y="0"/>
                    </a:lnTo>
                    <a:lnTo>
                      <a:pt x="67" y="50"/>
                    </a:lnTo>
                    <a:close/>
                  </a:path>
                </a:pathLst>
              </a:custGeom>
              <a:solidFill>
                <a:srgbClr val="FF0000"/>
              </a:solidFill>
              <a:ln w="9525">
                <a:noFill/>
                <a:round/>
                <a:headEnd/>
                <a:tailEnd/>
              </a:ln>
            </p:spPr>
            <p:txBody>
              <a:bodyPr/>
              <a:lstStyle/>
              <a:p>
                <a:endParaRPr lang="ja-JP" altLang="en-US"/>
              </a:p>
            </p:txBody>
          </p:sp>
          <p:sp>
            <p:nvSpPr>
              <p:cNvPr id="611" name="Freeform 2251"/>
              <p:cNvSpPr>
                <a:spLocks/>
              </p:cNvSpPr>
              <p:nvPr/>
            </p:nvSpPr>
            <p:spPr bwMode="auto">
              <a:xfrm>
                <a:off x="1912" y="2509"/>
                <a:ext cx="23" cy="19"/>
              </a:xfrm>
              <a:custGeom>
                <a:avLst/>
                <a:gdLst/>
                <a:ahLst/>
                <a:cxnLst>
                  <a:cxn ang="0">
                    <a:pos x="0" y="46"/>
                  </a:cxn>
                  <a:cxn ang="0">
                    <a:pos x="38" y="0"/>
                  </a:cxn>
                  <a:cxn ang="0">
                    <a:pos x="100" y="52"/>
                  </a:cxn>
                  <a:cxn ang="0">
                    <a:pos x="163" y="103"/>
                  </a:cxn>
                  <a:cxn ang="0">
                    <a:pos x="124" y="148"/>
                  </a:cxn>
                  <a:cxn ang="0">
                    <a:pos x="63" y="96"/>
                  </a:cxn>
                  <a:cxn ang="0">
                    <a:pos x="0" y="46"/>
                  </a:cxn>
                </a:cxnLst>
                <a:rect l="0" t="0" r="r" b="b"/>
                <a:pathLst>
                  <a:path w="163" h="148">
                    <a:moveTo>
                      <a:pt x="0" y="46"/>
                    </a:moveTo>
                    <a:lnTo>
                      <a:pt x="38" y="0"/>
                    </a:lnTo>
                    <a:lnTo>
                      <a:pt x="100" y="52"/>
                    </a:lnTo>
                    <a:lnTo>
                      <a:pt x="163" y="103"/>
                    </a:lnTo>
                    <a:lnTo>
                      <a:pt x="124" y="148"/>
                    </a:lnTo>
                    <a:lnTo>
                      <a:pt x="63" y="96"/>
                    </a:lnTo>
                    <a:lnTo>
                      <a:pt x="0" y="46"/>
                    </a:lnTo>
                    <a:close/>
                  </a:path>
                </a:pathLst>
              </a:custGeom>
              <a:solidFill>
                <a:srgbClr val="FF0000"/>
              </a:solidFill>
              <a:ln w="9525">
                <a:noFill/>
                <a:round/>
                <a:headEnd/>
                <a:tailEnd/>
              </a:ln>
            </p:spPr>
            <p:txBody>
              <a:bodyPr/>
              <a:lstStyle/>
              <a:p>
                <a:endParaRPr lang="ja-JP" altLang="en-US"/>
              </a:p>
            </p:txBody>
          </p:sp>
          <p:sp>
            <p:nvSpPr>
              <p:cNvPr id="612" name="Freeform 2252"/>
              <p:cNvSpPr>
                <a:spLocks/>
              </p:cNvSpPr>
              <p:nvPr/>
            </p:nvSpPr>
            <p:spPr bwMode="auto">
              <a:xfrm>
                <a:off x="1918" y="2509"/>
                <a:ext cx="8" cy="7"/>
              </a:xfrm>
              <a:custGeom>
                <a:avLst/>
                <a:gdLst/>
                <a:ahLst/>
                <a:cxnLst>
                  <a:cxn ang="0">
                    <a:pos x="62" y="57"/>
                  </a:cxn>
                  <a:cxn ang="0">
                    <a:pos x="0" y="5"/>
                  </a:cxn>
                  <a:cxn ang="0">
                    <a:pos x="4" y="0"/>
                  </a:cxn>
                  <a:cxn ang="0">
                    <a:pos x="62" y="57"/>
                  </a:cxn>
                </a:cxnLst>
                <a:rect l="0" t="0" r="r" b="b"/>
                <a:pathLst>
                  <a:path w="62" h="57">
                    <a:moveTo>
                      <a:pt x="62" y="57"/>
                    </a:moveTo>
                    <a:lnTo>
                      <a:pt x="0" y="5"/>
                    </a:lnTo>
                    <a:lnTo>
                      <a:pt x="4" y="0"/>
                    </a:lnTo>
                    <a:lnTo>
                      <a:pt x="62" y="57"/>
                    </a:lnTo>
                    <a:close/>
                  </a:path>
                </a:pathLst>
              </a:custGeom>
              <a:solidFill>
                <a:srgbClr val="FF0000"/>
              </a:solidFill>
              <a:ln w="9525">
                <a:noFill/>
                <a:round/>
                <a:headEnd/>
                <a:tailEnd/>
              </a:ln>
            </p:spPr>
            <p:txBody>
              <a:bodyPr/>
              <a:lstStyle/>
              <a:p>
                <a:endParaRPr lang="ja-JP" altLang="en-US"/>
              </a:p>
            </p:txBody>
          </p:sp>
          <p:sp>
            <p:nvSpPr>
              <p:cNvPr id="613" name="Freeform 2253"/>
              <p:cNvSpPr>
                <a:spLocks/>
              </p:cNvSpPr>
              <p:nvPr/>
            </p:nvSpPr>
            <p:spPr bwMode="auto">
              <a:xfrm>
                <a:off x="1918" y="2504"/>
                <a:ext cx="23" cy="19"/>
              </a:xfrm>
              <a:custGeom>
                <a:avLst/>
                <a:gdLst/>
                <a:ahLst/>
                <a:cxnLst>
                  <a:cxn ang="0">
                    <a:pos x="0" y="41"/>
                  </a:cxn>
                  <a:cxn ang="0">
                    <a:pos x="42" y="0"/>
                  </a:cxn>
                  <a:cxn ang="0">
                    <a:pos x="99" y="57"/>
                  </a:cxn>
                  <a:cxn ang="0">
                    <a:pos x="157" y="114"/>
                  </a:cxn>
                  <a:cxn ang="0">
                    <a:pos x="115" y="155"/>
                  </a:cxn>
                  <a:cxn ang="0">
                    <a:pos x="58" y="98"/>
                  </a:cxn>
                  <a:cxn ang="0">
                    <a:pos x="0" y="41"/>
                  </a:cxn>
                </a:cxnLst>
                <a:rect l="0" t="0" r="r" b="b"/>
                <a:pathLst>
                  <a:path w="157" h="155">
                    <a:moveTo>
                      <a:pt x="0" y="41"/>
                    </a:moveTo>
                    <a:lnTo>
                      <a:pt x="42" y="0"/>
                    </a:lnTo>
                    <a:lnTo>
                      <a:pt x="99" y="57"/>
                    </a:lnTo>
                    <a:lnTo>
                      <a:pt x="157" y="114"/>
                    </a:lnTo>
                    <a:lnTo>
                      <a:pt x="115" y="155"/>
                    </a:lnTo>
                    <a:lnTo>
                      <a:pt x="58" y="98"/>
                    </a:lnTo>
                    <a:lnTo>
                      <a:pt x="0" y="41"/>
                    </a:lnTo>
                    <a:close/>
                  </a:path>
                </a:pathLst>
              </a:custGeom>
              <a:solidFill>
                <a:srgbClr val="FF0000"/>
              </a:solidFill>
              <a:ln w="9525">
                <a:noFill/>
                <a:round/>
                <a:headEnd/>
                <a:tailEnd/>
              </a:ln>
            </p:spPr>
            <p:txBody>
              <a:bodyPr/>
              <a:lstStyle/>
              <a:p>
                <a:endParaRPr lang="ja-JP" altLang="en-US"/>
              </a:p>
            </p:txBody>
          </p:sp>
          <p:sp>
            <p:nvSpPr>
              <p:cNvPr id="614" name="Freeform 2254"/>
              <p:cNvSpPr>
                <a:spLocks/>
              </p:cNvSpPr>
              <p:nvPr/>
            </p:nvSpPr>
            <p:spPr bwMode="auto">
              <a:xfrm>
                <a:off x="1924" y="2503"/>
                <a:ext cx="8" cy="8"/>
              </a:xfrm>
              <a:custGeom>
                <a:avLst/>
                <a:gdLst/>
                <a:ahLst/>
                <a:cxnLst>
                  <a:cxn ang="0">
                    <a:pos x="57" y="62"/>
                  </a:cxn>
                  <a:cxn ang="0">
                    <a:pos x="0" y="5"/>
                  </a:cxn>
                  <a:cxn ang="0">
                    <a:pos x="6" y="0"/>
                  </a:cxn>
                  <a:cxn ang="0">
                    <a:pos x="57" y="62"/>
                  </a:cxn>
                </a:cxnLst>
                <a:rect l="0" t="0" r="r" b="b"/>
                <a:pathLst>
                  <a:path w="57" h="62">
                    <a:moveTo>
                      <a:pt x="57" y="62"/>
                    </a:moveTo>
                    <a:lnTo>
                      <a:pt x="0" y="5"/>
                    </a:lnTo>
                    <a:lnTo>
                      <a:pt x="6" y="0"/>
                    </a:lnTo>
                    <a:lnTo>
                      <a:pt x="57" y="62"/>
                    </a:lnTo>
                    <a:close/>
                  </a:path>
                </a:pathLst>
              </a:custGeom>
              <a:solidFill>
                <a:srgbClr val="FF0000"/>
              </a:solidFill>
              <a:ln w="9525">
                <a:noFill/>
                <a:round/>
                <a:headEnd/>
                <a:tailEnd/>
              </a:ln>
            </p:spPr>
            <p:txBody>
              <a:bodyPr/>
              <a:lstStyle/>
              <a:p>
                <a:endParaRPr lang="ja-JP" altLang="en-US"/>
              </a:p>
            </p:txBody>
          </p:sp>
          <p:sp>
            <p:nvSpPr>
              <p:cNvPr id="615" name="Freeform 2255"/>
              <p:cNvSpPr>
                <a:spLocks/>
              </p:cNvSpPr>
              <p:nvPr/>
            </p:nvSpPr>
            <p:spPr bwMode="auto">
              <a:xfrm>
                <a:off x="1925" y="2498"/>
                <a:ext cx="21" cy="21"/>
              </a:xfrm>
              <a:custGeom>
                <a:avLst/>
                <a:gdLst/>
                <a:ahLst/>
                <a:cxnLst>
                  <a:cxn ang="0">
                    <a:pos x="0" y="36"/>
                  </a:cxn>
                  <a:cxn ang="0">
                    <a:pos x="45" y="0"/>
                  </a:cxn>
                  <a:cxn ang="0">
                    <a:pos x="96" y="61"/>
                  </a:cxn>
                  <a:cxn ang="0">
                    <a:pos x="147" y="123"/>
                  </a:cxn>
                  <a:cxn ang="0">
                    <a:pos x="102" y="160"/>
                  </a:cxn>
                  <a:cxn ang="0">
                    <a:pos x="51" y="98"/>
                  </a:cxn>
                  <a:cxn ang="0">
                    <a:pos x="0" y="36"/>
                  </a:cxn>
                </a:cxnLst>
                <a:rect l="0" t="0" r="r" b="b"/>
                <a:pathLst>
                  <a:path w="147" h="160">
                    <a:moveTo>
                      <a:pt x="0" y="36"/>
                    </a:moveTo>
                    <a:lnTo>
                      <a:pt x="45" y="0"/>
                    </a:lnTo>
                    <a:lnTo>
                      <a:pt x="96" y="61"/>
                    </a:lnTo>
                    <a:lnTo>
                      <a:pt x="147" y="123"/>
                    </a:lnTo>
                    <a:lnTo>
                      <a:pt x="102" y="160"/>
                    </a:lnTo>
                    <a:lnTo>
                      <a:pt x="51" y="98"/>
                    </a:lnTo>
                    <a:lnTo>
                      <a:pt x="0" y="36"/>
                    </a:lnTo>
                    <a:close/>
                  </a:path>
                </a:pathLst>
              </a:custGeom>
              <a:solidFill>
                <a:srgbClr val="FF0000"/>
              </a:solidFill>
              <a:ln w="9525">
                <a:noFill/>
                <a:round/>
                <a:headEnd/>
                <a:tailEnd/>
              </a:ln>
            </p:spPr>
            <p:txBody>
              <a:bodyPr/>
              <a:lstStyle/>
              <a:p>
                <a:endParaRPr lang="ja-JP" altLang="en-US"/>
              </a:p>
            </p:txBody>
          </p:sp>
          <p:sp>
            <p:nvSpPr>
              <p:cNvPr id="616" name="Freeform 2256"/>
              <p:cNvSpPr>
                <a:spLocks/>
              </p:cNvSpPr>
              <p:nvPr/>
            </p:nvSpPr>
            <p:spPr bwMode="auto">
              <a:xfrm>
                <a:off x="1931" y="2498"/>
                <a:ext cx="8" cy="8"/>
              </a:xfrm>
              <a:custGeom>
                <a:avLst/>
                <a:gdLst/>
                <a:ahLst/>
                <a:cxnLst>
                  <a:cxn ang="0">
                    <a:pos x="51" y="66"/>
                  </a:cxn>
                  <a:cxn ang="0">
                    <a:pos x="0" y="5"/>
                  </a:cxn>
                  <a:cxn ang="0">
                    <a:pos x="6" y="0"/>
                  </a:cxn>
                  <a:cxn ang="0">
                    <a:pos x="51" y="66"/>
                  </a:cxn>
                </a:cxnLst>
                <a:rect l="0" t="0" r="r" b="b"/>
                <a:pathLst>
                  <a:path w="51" h="66">
                    <a:moveTo>
                      <a:pt x="51" y="66"/>
                    </a:moveTo>
                    <a:lnTo>
                      <a:pt x="0" y="5"/>
                    </a:lnTo>
                    <a:lnTo>
                      <a:pt x="6" y="0"/>
                    </a:lnTo>
                    <a:lnTo>
                      <a:pt x="51" y="66"/>
                    </a:lnTo>
                    <a:close/>
                  </a:path>
                </a:pathLst>
              </a:custGeom>
              <a:solidFill>
                <a:srgbClr val="FF0000"/>
              </a:solidFill>
              <a:ln w="9525">
                <a:noFill/>
                <a:round/>
                <a:headEnd/>
                <a:tailEnd/>
              </a:ln>
            </p:spPr>
            <p:txBody>
              <a:bodyPr/>
              <a:lstStyle/>
              <a:p>
                <a:endParaRPr lang="ja-JP" altLang="en-US"/>
              </a:p>
            </p:txBody>
          </p:sp>
          <p:sp>
            <p:nvSpPr>
              <p:cNvPr id="617" name="Freeform 2257"/>
              <p:cNvSpPr>
                <a:spLocks/>
              </p:cNvSpPr>
              <p:nvPr/>
            </p:nvSpPr>
            <p:spPr bwMode="auto">
              <a:xfrm>
                <a:off x="1932" y="2494"/>
                <a:ext cx="20" cy="21"/>
              </a:xfrm>
              <a:custGeom>
                <a:avLst/>
                <a:gdLst/>
                <a:ahLst/>
                <a:cxnLst>
                  <a:cxn ang="0">
                    <a:pos x="0" y="32"/>
                  </a:cxn>
                  <a:cxn ang="0">
                    <a:pos x="48" y="0"/>
                  </a:cxn>
                  <a:cxn ang="0">
                    <a:pos x="93" y="66"/>
                  </a:cxn>
                  <a:cxn ang="0">
                    <a:pos x="137" y="134"/>
                  </a:cxn>
                  <a:cxn ang="0">
                    <a:pos x="90" y="166"/>
                  </a:cxn>
                  <a:cxn ang="0">
                    <a:pos x="45" y="98"/>
                  </a:cxn>
                  <a:cxn ang="0">
                    <a:pos x="0" y="32"/>
                  </a:cxn>
                </a:cxnLst>
                <a:rect l="0" t="0" r="r" b="b"/>
                <a:pathLst>
                  <a:path w="137" h="166">
                    <a:moveTo>
                      <a:pt x="0" y="32"/>
                    </a:moveTo>
                    <a:lnTo>
                      <a:pt x="48" y="0"/>
                    </a:lnTo>
                    <a:lnTo>
                      <a:pt x="93" y="66"/>
                    </a:lnTo>
                    <a:lnTo>
                      <a:pt x="137" y="134"/>
                    </a:lnTo>
                    <a:lnTo>
                      <a:pt x="90" y="166"/>
                    </a:lnTo>
                    <a:lnTo>
                      <a:pt x="45" y="98"/>
                    </a:lnTo>
                    <a:lnTo>
                      <a:pt x="0" y="32"/>
                    </a:lnTo>
                    <a:close/>
                  </a:path>
                </a:pathLst>
              </a:custGeom>
              <a:solidFill>
                <a:srgbClr val="FF0000"/>
              </a:solidFill>
              <a:ln w="9525">
                <a:noFill/>
                <a:round/>
                <a:headEnd/>
                <a:tailEnd/>
              </a:ln>
            </p:spPr>
            <p:txBody>
              <a:bodyPr/>
              <a:lstStyle/>
              <a:p>
                <a:endParaRPr lang="ja-JP" altLang="en-US"/>
              </a:p>
            </p:txBody>
          </p:sp>
          <p:sp>
            <p:nvSpPr>
              <p:cNvPr id="618" name="Freeform 2258"/>
              <p:cNvSpPr>
                <a:spLocks/>
              </p:cNvSpPr>
              <p:nvPr/>
            </p:nvSpPr>
            <p:spPr bwMode="auto">
              <a:xfrm>
                <a:off x="1939" y="2493"/>
                <a:ext cx="7" cy="9"/>
              </a:xfrm>
              <a:custGeom>
                <a:avLst/>
                <a:gdLst/>
                <a:ahLst/>
                <a:cxnLst>
                  <a:cxn ang="0">
                    <a:pos x="45" y="70"/>
                  </a:cxn>
                  <a:cxn ang="0">
                    <a:pos x="0" y="4"/>
                  </a:cxn>
                  <a:cxn ang="0">
                    <a:pos x="6" y="0"/>
                  </a:cxn>
                  <a:cxn ang="0">
                    <a:pos x="45" y="70"/>
                  </a:cxn>
                </a:cxnLst>
                <a:rect l="0" t="0" r="r" b="b"/>
                <a:pathLst>
                  <a:path w="45" h="70">
                    <a:moveTo>
                      <a:pt x="45" y="70"/>
                    </a:moveTo>
                    <a:lnTo>
                      <a:pt x="0" y="4"/>
                    </a:lnTo>
                    <a:lnTo>
                      <a:pt x="6" y="0"/>
                    </a:lnTo>
                    <a:lnTo>
                      <a:pt x="45" y="70"/>
                    </a:lnTo>
                    <a:close/>
                  </a:path>
                </a:pathLst>
              </a:custGeom>
              <a:solidFill>
                <a:srgbClr val="FF0000"/>
              </a:solidFill>
              <a:ln w="9525">
                <a:noFill/>
                <a:round/>
                <a:headEnd/>
                <a:tailEnd/>
              </a:ln>
            </p:spPr>
            <p:txBody>
              <a:bodyPr/>
              <a:lstStyle/>
              <a:p>
                <a:endParaRPr lang="ja-JP" altLang="en-US"/>
              </a:p>
            </p:txBody>
          </p:sp>
          <p:sp>
            <p:nvSpPr>
              <p:cNvPr id="619" name="Freeform 2259"/>
              <p:cNvSpPr>
                <a:spLocks/>
              </p:cNvSpPr>
              <p:nvPr/>
            </p:nvSpPr>
            <p:spPr bwMode="auto">
              <a:xfrm>
                <a:off x="1940" y="2490"/>
                <a:ext cx="18" cy="21"/>
              </a:xfrm>
              <a:custGeom>
                <a:avLst/>
                <a:gdLst/>
                <a:ahLst/>
                <a:cxnLst>
                  <a:cxn ang="0">
                    <a:pos x="0" y="27"/>
                  </a:cxn>
                  <a:cxn ang="0">
                    <a:pos x="51" y="0"/>
                  </a:cxn>
                  <a:cxn ang="0">
                    <a:pos x="90" y="71"/>
                  </a:cxn>
                  <a:cxn ang="0">
                    <a:pos x="127" y="142"/>
                  </a:cxn>
                  <a:cxn ang="0">
                    <a:pos x="77" y="169"/>
                  </a:cxn>
                  <a:cxn ang="0">
                    <a:pos x="39" y="97"/>
                  </a:cxn>
                  <a:cxn ang="0">
                    <a:pos x="0" y="27"/>
                  </a:cxn>
                </a:cxnLst>
                <a:rect l="0" t="0" r="r" b="b"/>
                <a:pathLst>
                  <a:path w="127" h="169">
                    <a:moveTo>
                      <a:pt x="0" y="27"/>
                    </a:moveTo>
                    <a:lnTo>
                      <a:pt x="51" y="0"/>
                    </a:lnTo>
                    <a:lnTo>
                      <a:pt x="90" y="71"/>
                    </a:lnTo>
                    <a:lnTo>
                      <a:pt x="127" y="142"/>
                    </a:lnTo>
                    <a:lnTo>
                      <a:pt x="77" y="169"/>
                    </a:lnTo>
                    <a:lnTo>
                      <a:pt x="39" y="97"/>
                    </a:lnTo>
                    <a:lnTo>
                      <a:pt x="0" y="27"/>
                    </a:lnTo>
                    <a:close/>
                  </a:path>
                </a:pathLst>
              </a:custGeom>
              <a:solidFill>
                <a:srgbClr val="FF0000"/>
              </a:solidFill>
              <a:ln w="9525">
                <a:noFill/>
                <a:round/>
                <a:headEnd/>
                <a:tailEnd/>
              </a:ln>
            </p:spPr>
            <p:txBody>
              <a:bodyPr/>
              <a:lstStyle/>
              <a:p>
                <a:endParaRPr lang="ja-JP" altLang="en-US"/>
              </a:p>
            </p:txBody>
          </p:sp>
          <p:sp>
            <p:nvSpPr>
              <p:cNvPr id="620" name="Freeform 2260"/>
              <p:cNvSpPr>
                <a:spLocks/>
              </p:cNvSpPr>
              <p:nvPr/>
            </p:nvSpPr>
            <p:spPr bwMode="auto">
              <a:xfrm>
                <a:off x="1947" y="2490"/>
                <a:ext cx="6" cy="9"/>
              </a:xfrm>
              <a:custGeom>
                <a:avLst/>
                <a:gdLst/>
                <a:ahLst/>
                <a:cxnLst>
                  <a:cxn ang="0">
                    <a:pos x="39" y="74"/>
                  </a:cxn>
                  <a:cxn ang="0">
                    <a:pos x="0" y="3"/>
                  </a:cxn>
                  <a:cxn ang="0">
                    <a:pos x="8" y="0"/>
                  </a:cxn>
                  <a:cxn ang="0">
                    <a:pos x="39" y="74"/>
                  </a:cxn>
                </a:cxnLst>
                <a:rect l="0" t="0" r="r" b="b"/>
                <a:pathLst>
                  <a:path w="39" h="74">
                    <a:moveTo>
                      <a:pt x="39" y="74"/>
                    </a:moveTo>
                    <a:lnTo>
                      <a:pt x="0" y="3"/>
                    </a:lnTo>
                    <a:lnTo>
                      <a:pt x="8" y="0"/>
                    </a:lnTo>
                    <a:lnTo>
                      <a:pt x="39" y="74"/>
                    </a:lnTo>
                    <a:close/>
                  </a:path>
                </a:pathLst>
              </a:custGeom>
              <a:solidFill>
                <a:srgbClr val="FF0000"/>
              </a:solidFill>
              <a:ln w="9525">
                <a:noFill/>
                <a:round/>
                <a:headEnd/>
                <a:tailEnd/>
              </a:ln>
            </p:spPr>
            <p:txBody>
              <a:bodyPr/>
              <a:lstStyle/>
              <a:p>
                <a:endParaRPr lang="ja-JP" altLang="en-US"/>
              </a:p>
            </p:txBody>
          </p:sp>
          <p:sp>
            <p:nvSpPr>
              <p:cNvPr id="621" name="Freeform 2261"/>
              <p:cNvSpPr>
                <a:spLocks/>
              </p:cNvSpPr>
              <p:nvPr/>
            </p:nvSpPr>
            <p:spPr bwMode="auto">
              <a:xfrm>
                <a:off x="1948" y="2487"/>
                <a:ext cx="17" cy="21"/>
              </a:xfrm>
              <a:custGeom>
                <a:avLst/>
                <a:gdLst/>
                <a:ahLst/>
                <a:cxnLst>
                  <a:cxn ang="0">
                    <a:pos x="0" y="22"/>
                  </a:cxn>
                  <a:cxn ang="0">
                    <a:pos x="54" y="0"/>
                  </a:cxn>
                  <a:cxn ang="0">
                    <a:pos x="84" y="75"/>
                  </a:cxn>
                  <a:cxn ang="0">
                    <a:pos x="114" y="149"/>
                  </a:cxn>
                  <a:cxn ang="0">
                    <a:pos x="60" y="171"/>
                  </a:cxn>
                  <a:cxn ang="0">
                    <a:pos x="31" y="96"/>
                  </a:cxn>
                  <a:cxn ang="0">
                    <a:pos x="0" y="22"/>
                  </a:cxn>
                </a:cxnLst>
                <a:rect l="0" t="0" r="r" b="b"/>
                <a:pathLst>
                  <a:path w="114" h="171">
                    <a:moveTo>
                      <a:pt x="0" y="22"/>
                    </a:moveTo>
                    <a:lnTo>
                      <a:pt x="54" y="0"/>
                    </a:lnTo>
                    <a:lnTo>
                      <a:pt x="84" y="75"/>
                    </a:lnTo>
                    <a:lnTo>
                      <a:pt x="114" y="149"/>
                    </a:lnTo>
                    <a:lnTo>
                      <a:pt x="60" y="171"/>
                    </a:lnTo>
                    <a:lnTo>
                      <a:pt x="31" y="96"/>
                    </a:lnTo>
                    <a:lnTo>
                      <a:pt x="0" y="22"/>
                    </a:lnTo>
                    <a:close/>
                  </a:path>
                </a:pathLst>
              </a:custGeom>
              <a:solidFill>
                <a:srgbClr val="FF0000"/>
              </a:solidFill>
              <a:ln w="9525">
                <a:noFill/>
                <a:round/>
                <a:headEnd/>
                <a:tailEnd/>
              </a:ln>
            </p:spPr>
            <p:txBody>
              <a:bodyPr/>
              <a:lstStyle/>
              <a:p>
                <a:endParaRPr lang="ja-JP" altLang="en-US"/>
              </a:p>
            </p:txBody>
          </p:sp>
          <p:sp>
            <p:nvSpPr>
              <p:cNvPr id="622" name="Freeform 2262"/>
              <p:cNvSpPr>
                <a:spLocks/>
              </p:cNvSpPr>
              <p:nvPr/>
            </p:nvSpPr>
            <p:spPr bwMode="auto">
              <a:xfrm>
                <a:off x="1956" y="2487"/>
                <a:ext cx="4" cy="9"/>
              </a:xfrm>
              <a:custGeom>
                <a:avLst/>
                <a:gdLst/>
                <a:ahLst/>
                <a:cxnLst>
                  <a:cxn ang="0">
                    <a:pos x="30" y="77"/>
                  </a:cxn>
                  <a:cxn ang="0">
                    <a:pos x="0" y="2"/>
                  </a:cxn>
                  <a:cxn ang="0">
                    <a:pos x="7" y="0"/>
                  </a:cxn>
                  <a:cxn ang="0">
                    <a:pos x="30" y="77"/>
                  </a:cxn>
                </a:cxnLst>
                <a:rect l="0" t="0" r="r" b="b"/>
                <a:pathLst>
                  <a:path w="30" h="77">
                    <a:moveTo>
                      <a:pt x="30" y="77"/>
                    </a:moveTo>
                    <a:lnTo>
                      <a:pt x="0" y="2"/>
                    </a:lnTo>
                    <a:lnTo>
                      <a:pt x="7" y="0"/>
                    </a:lnTo>
                    <a:lnTo>
                      <a:pt x="30" y="77"/>
                    </a:lnTo>
                    <a:close/>
                  </a:path>
                </a:pathLst>
              </a:custGeom>
              <a:solidFill>
                <a:srgbClr val="FF0000"/>
              </a:solidFill>
              <a:ln w="9525">
                <a:noFill/>
                <a:round/>
                <a:headEnd/>
                <a:tailEnd/>
              </a:ln>
            </p:spPr>
            <p:txBody>
              <a:bodyPr/>
              <a:lstStyle/>
              <a:p>
                <a:endParaRPr lang="ja-JP" altLang="en-US"/>
              </a:p>
            </p:txBody>
          </p:sp>
          <p:sp>
            <p:nvSpPr>
              <p:cNvPr id="623" name="Freeform 2263"/>
              <p:cNvSpPr>
                <a:spLocks/>
              </p:cNvSpPr>
              <p:nvPr/>
            </p:nvSpPr>
            <p:spPr bwMode="auto">
              <a:xfrm>
                <a:off x="1957" y="2485"/>
                <a:ext cx="14" cy="21"/>
              </a:xfrm>
              <a:custGeom>
                <a:avLst/>
                <a:gdLst/>
                <a:ahLst/>
                <a:cxnLst>
                  <a:cxn ang="0">
                    <a:pos x="0" y="16"/>
                  </a:cxn>
                  <a:cxn ang="0">
                    <a:pos x="57" y="0"/>
                  </a:cxn>
                  <a:cxn ang="0">
                    <a:pos x="78" y="77"/>
                  </a:cxn>
                  <a:cxn ang="0">
                    <a:pos x="100" y="154"/>
                  </a:cxn>
                  <a:cxn ang="0">
                    <a:pos x="45" y="170"/>
                  </a:cxn>
                  <a:cxn ang="0">
                    <a:pos x="23" y="93"/>
                  </a:cxn>
                  <a:cxn ang="0">
                    <a:pos x="0" y="16"/>
                  </a:cxn>
                </a:cxnLst>
                <a:rect l="0" t="0" r="r" b="b"/>
                <a:pathLst>
                  <a:path w="100" h="170">
                    <a:moveTo>
                      <a:pt x="0" y="16"/>
                    </a:moveTo>
                    <a:lnTo>
                      <a:pt x="57" y="0"/>
                    </a:lnTo>
                    <a:lnTo>
                      <a:pt x="78" y="77"/>
                    </a:lnTo>
                    <a:lnTo>
                      <a:pt x="100" y="154"/>
                    </a:lnTo>
                    <a:lnTo>
                      <a:pt x="45" y="170"/>
                    </a:lnTo>
                    <a:lnTo>
                      <a:pt x="23" y="93"/>
                    </a:lnTo>
                    <a:lnTo>
                      <a:pt x="0" y="16"/>
                    </a:lnTo>
                    <a:close/>
                  </a:path>
                </a:pathLst>
              </a:custGeom>
              <a:solidFill>
                <a:srgbClr val="FF0000"/>
              </a:solidFill>
              <a:ln w="9525">
                <a:noFill/>
                <a:round/>
                <a:headEnd/>
                <a:tailEnd/>
              </a:ln>
            </p:spPr>
            <p:txBody>
              <a:bodyPr/>
              <a:lstStyle/>
              <a:p>
                <a:endParaRPr lang="ja-JP" altLang="en-US"/>
              </a:p>
            </p:txBody>
          </p:sp>
          <p:sp>
            <p:nvSpPr>
              <p:cNvPr id="624" name="Freeform 2264"/>
              <p:cNvSpPr>
                <a:spLocks/>
              </p:cNvSpPr>
              <p:nvPr/>
            </p:nvSpPr>
            <p:spPr bwMode="auto">
              <a:xfrm>
                <a:off x="1965" y="2484"/>
                <a:ext cx="3" cy="10"/>
              </a:xfrm>
              <a:custGeom>
                <a:avLst/>
                <a:gdLst/>
                <a:ahLst/>
                <a:cxnLst>
                  <a:cxn ang="0">
                    <a:pos x="21" y="79"/>
                  </a:cxn>
                  <a:cxn ang="0">
                    <a:pos x="0" y="2"/>
                  </a:cxn>
                  <a:cxn ang="0">
                    <a:pos x="8" y="0"/>
                  </a:cxn>
                  <a:cxn ang="0">
                    <a:pos x="21" y="79"/>
                  </a:cxn>
                </a:cxnLst>
                <a:rect l="0" t="0" r="r" b="b"/>
                <a:pathLst>
                  <a:path w="21" h="79">
                    <a:moveTo>
                      <a:pt x="21" y="79"/>
                    </a:moveTo>
                    <a:lnTo>
                      <a:pt x="0" y="2"/>
                    </a:lnTo>
                    <a:lnTo>
                      <a:pt x="8" y="0"/>
                    </a:lnTo>
                    <a:lnTo>
                      <a:pt x="21" y="79"/>
                    </a:lnTo>
                    <a:close/>
                  </a:path>
                </a:pathLst>
              </a:custGeom>
              <a:solidFill>
                <a:srgbClr val="FF0000"/>
              </a:solidFill>
              <a:ln w="9525">
                <a:noFill/>
                <a:round/>
                <a:headEnd/>
                <a:tailEnd/>
              </a:ln>
            </p:spPr>
            <p:txBody>
              <a:bodyPr/>
              <a:lstStyle/>
              <a:p>
                <a:endParaRPr lang="ja-JP" altLang="en-US"/>
              </a:p>
            </p:txBody>
          </p:sp>
          <p:sp>
            <p:nvSpPr>
              <p:cNvPr id="625" name="Freeform 2265"/>
              <p:cNvSpPr>
                <a:spLocks/>
              </p:cNvSpPr>
              <p:nvPr/>
            </p:nvSpPr>
            <p:spPr bwMode="auto">
              <a:xfrm>
                <a:off x="1966" y="2483"/>
                <a:ext cx="12" cy="21"/>
              </a:xfrm>
              <a:custGeom>
                <a:avLst/>
                <a:gdLst/>
                <a:ahLst/>
                <a:cxnLst>
                  <a:cxn ang="0">
                    <a:pos x="0" y="10"/>
                  </a:cxn>
                  <a:cxn ang="0">
                    <a:pos x="58" y="0"/>
                  </a:cxn>
                  <a:cxn ang="0">
                    <a:pos x="71" y="80"/>
                  </a:cxn>
                  <a:cxn ang="0">
                    <a:pos x="84" y="159"/>
                  </a:cxn>
                  <a:cxn ang="0">
                    <a:pos x="27" y="168"/>
                  </a:cxn>
                  <a:cxn ang="0">
                    <a:pos x="13" y="89"/>
                  </a:cxn>
                  <a:cxn ang="0">
                    <a:pos x="0" y="10"/>
                  </a:cxn>
                </a:cxnLst>
                <a:rect l="0" t="0" r="r" b="b"/>
                <a:pathLst>
                  <a:path w="84" h="168">
                    <a:moveTo>
                      <a:pt x="0" y="10"/>
                    </a:moveTo>
                    <a:lnTo>
                      <a:pt x="58" y="0"/>
                    </a:lnTo>
                    <a:lnTo>
                      <a:pt x="71" y="80"/>
                    </a:lnTo>
                    <a:lnTo>
                      <a:pt x="84" y="159"/>
                    </a:lnTo>
                    <a:lnTo>
                      <a:pt x="27" y="168"/>
                    </a:lnTo>
                    <a:lnTo>
                      <a:pt x="13" y="89"/>
                    </a:lnTo>
                    <a:lnTo>
                      <a:pt x="0" y="10"/>
                    </a:lnTo>
                    <a:close/>
                  </a:path>
                </a:pathLst>
              </a:custGeom>
              <a:solidFill>
                <a:srgbClr val="FF0000"/>
              </a:solidFill>
              <a:ln w="9525">
                <a:noFill/>
                <a:round/>
                <a:headEnd/>
                <a:tailEnd/>
              </a:ln>
            </p:spPr>
            <p:txBody>
              <a:bodyPr/>
              <a:lstStyle/>
              <a:p>
                <a:endParaRPr lang="ja-JP" altLang="en-US"/>
              </a:p>
            </p:txBody>
          </p:sp>
          <p:sp>
            <p:nvSpPr>
              <p:cNvPr id="626" name="Freeform 2266"/>
              <p:cNvSpPr>
                <a:spLocks/>
              </p:cNvSpPr>
              <p:nvPr/>
            </p:nvSpPr>
            <p:spPr bwMode="auto">
              <a:xfrm>
                <a:off x="1975" y="2483"/>
                <a:ext cx="2" cy="10"/>
              </a:xfrm>
              <a:custGeom>
                <a:avLst/>
                <a:gdLst/>
                <a:ahLst/>
                <a:cxnLst>
                  <a:cxn ang="0">
                    <a:pos x="13" y="81"/>
                  </a:cxn>
                  <a:cxn ang="0">
                    <a:pos x="0" y="1"/>
                  </a:cxn>
                  <a:cxn ang="0">
                    <a:pos x="8" y="0"/>
                  </a:cxn>
                  <a:cxn ang="0">
                    <a:pos x="13" y="81"/>
                  </a:cxn>
                </a:cxnLst>
                <a:rect l="0" t="0" r="r" b="b"/>
                <a:pathLst>
                  <a:path w="13" h="81">
                    <a:moveTo>
                      <a:pt x="13" y="81"/>
                    </a:moveTo>
                    <a:lnTo>
                      <a:pt x="0" y="1"/>
                    </a:lnTo>
                    <a:lnTo>
                      <a:pt x="8" y="0"/>
                    </a:lnTo>
                    <a:lnTo>
                      <a:pt x="13" y="81"/>
                    </a:lnTo>
                    <a:close/>
                  </a:path>
                </a:pathLst>
              </a:custGeom>
              <a:solidFill>
                <a:srgbClr val="FF0000"/>
              </a:solidFill>
              <a:ln w="9525">
                <a:noFill/>
                <a:round/>
                <a:headEnd/>
                <a:tailEnd/>
              </a:ln>
            </p:spPr>
            <p:txBody>
              <a:bodyPr/>
              <a:lstStyle/>
              <a:p>
                <a:endParaRPr lang="ja-JP" altLang="en-US"/>
              </a:p>
            </p:txBody>
          </p:sp>
          <p:sp>
            <p:nvSpPr>
              <p:cNvPr id="627" name="Freeform 2267"/>
              <p:cNvSpPr>
                <a:spLocks/>
              </p:cNvSpPr>
              <p:nvPr/>
            </p:nvSpPr>
            <p:spPr bwMode="auto">
              <a:xfrm>
                <a:off x="1976" y="2483"/>
                <a:ext cx="10" cy="20"/>
              </a:xfrm>
              <a:custGeom>
                <a:avLst/>
                <a:gdLst/>
                <a:ahLst/>
                <a:cxnLst>
                  <a:cxn ang="0">
                    <a:pos x="0" y="3"/>
                  </a:cxn>
                  <a:cxn ang="0">
                    <a:pos x="60" y="0"/>
                  </a:cxn>
                  <a:cxn ang="0">
                    <a:pos x="65" y="80"/>
                  </a:cxn>
                  <a:cxn ang="0">
                    <a:pos x="69" y="161"/>
                  </a:cxn>
                  <a:cxn ang="0">
                    <a:pos x="10" y="164"/>
                  </a:cxn>
                  <a:cxn ang="0">
                    <a:pos x="5" y="84"/>
                  </a:cxn>
                  <a:cxn ang="0">
                    <a:pos x="0" y="3"/>
                  </a:cxn>
                </a:cxnLst>
                <a:rect l="0" t="0" r="r" b="b"/>
                <a:pathLst>
                  <a:path w="69" h="164">
                    <a:moveTo>
                      <a:pt x="0" y="3"/>
                    </a:moveTo>
                    <a:lnTo>
                      <a:pt x="60" y="0"/>
                    </a:lnTo>
                    <a:lnTo>
                      <a:pt x="65" y="80"/>
                    </a:lnTo>
                    <a:lnTo>
                      <a:pt x="69" y="161"/>
                    </a:lnTo>
                    <a:lnTo>
                      <a:pt x="10" y="164"/>
                    </a:lnTo>
                    <a:lnTo>
                      <a:pt x="5" y="84"/>
                    </a:lnTo>
                    <a:lnTo>
                      <a:pt x="0" y="3"/>
                    </a:lnTo>
                    <a:close/>
                  </a:path>
                </a:pathLst>
              </a:custGeom>
              <a:solidFill>
                <a:srgbClr val="FF0000"/>
              </a:solidFill>
              <a:ln w="9525">
                <a:noFill/>
                <a:round/>
                <a:headEnd/>
                <a:tailEnd/>
              </a:ln>
            </p:spPr>
            <p:txBody>
              <a:bodyPr/>
              <a:lstStyle/>
              <a:p>
                <a:endParaRPr lang="ja-JP" altLang="en-US"/>
              </a:p>
            </p:txBody>
          </p:sp>
          <p:sp>
            <p:nvSpPr>
              <p:cNvPr id="628" name="Freeform 2268"/>
              <p:cNvSpPr>
                <a:spLocks/>
              </p:cNvSpPr>
              <p:nvPr/>
            </p:nvSpPr>
            <p:spPr bwMode="auto">
              <a:xfrm>
                <a:off x="1984" y="2483"/>
                <a:ext cx="2" cy="10"/>
              </a:xfrm>
              <a:custGeom>
                <a:avLst/>
                <a:gdLst/>
                <a:ahLst/>
                <a:cxnLst>
                  <a:cxn ang="0">
                    <a:pos x="5" y="80"/>
                  </a:cxn>
                  <a:cxn ang="0">
                    <a:pos x="0" y="0"/>
                  </a:cxn>
                  <a:cxn ang="0">
                    <a:pos x="9" y="0"/>
                  </a:cxn>
                  <a:cxn ang="0">
                    <a:pos x="5" y="80"/>
                  </a:cxn>
                </a:cxnLst>
                <a:rect l="0" t="0" r="r" b="b"/>
                <a:pathLst>
                  <a:path w="9" h="80">
                    <a:moveTo>
                      <a:pt x="5" y="80"/>
                    </a:moveTo>
                    <a:lnTo>
                      <a:pt x="0" y="0"/>
                    </a:lnTo>
                    <a:lnTo>
                      <a:pt x="9" y="0"/>
                    </a:lnTo>
                    <a:lnTo>
                      <a:pt x="5" y="80"/>
                    </a:lnTo>
                    <a:close/>
                  </a:path>
                </a:pathLst>
              </a:custGeom>
              <a:solidFill>
                <a:srgbClr val="FF0000"/>
              </a:solidFill>
              <a:ln w="9525">
                <a:noFill/>
                <a:round/>
                <a:headEnd/>
                <a:tailEnd/>
              </a:ln>
            </p:spPr>
            <p:txBody>
              <a:bodyPr/>
              <a:lstStyle/>
              <a:p>
                <a:endParaRPr lang="ja-JP" altLang="en-US"/>
              </a:p>
            </p:txBody>
          </p:sp>
          <p:sp>
            <p:nvSpPr>
              <p:cNvPr id="629" name="Freeform 2269"/>
              <p:cNvSpPr>
                <a:spLocks/>
              </p:cNvSpPr>
              <p:nvPr/>
            </p:nvSpPr>
            <p:spPr bwMode="auto">
              <a:xfrm>
                <a:off x="1984" y="2483"/>
                <a:ext cx="10" cy="20"/>
              </a:xfrm>
              <a:custGeom>
                <a:avLst/>
                <a:gdLst/>
                <a:ahLst/>
                <a:cxnLst>
                  <a:cxn ang="0">
                    <a:pos x="9" y="0"/>
                  </a:cxn>
                  <a:cxn ang="0">
                    <a:pos x="69" y="3"/>
                  </a:cxn>
                  <a:cxn ang="0">
                    <a:pos x="63" y="84"/>
                  </a:cxn>
                  <a:cxn ang="0">
                    <a:pos x="59" y="164"/>
                  </a:cxn>
                  <a:cxn ang="0">
                    <a:pos x="0" y="161"/>
                  </a:cxn>
                  <a:cxn ang="0">
                    <a:pos x="5" y="80"/>
                  </a:cxn>
                  <a:cxn ang="0">
                    <a:pos x="9" y="0"/>
                  </a:cxn>
                </a:cxnLst>
                <a:rect l="0" t="0" r="r" b="b"/>
                <a:pathLst>
                  <a:path w="69" h="164">
                    <a:moveTo>
                      <a:pt x="9" y="0"/>
                    </a:moveTo>
                    <a:lnTo>
                      <a:pt x="69" y="3"/>
                    </a:lnTo>
                    <a:lnTo>
                      <a:pt x="63" y="84"/>
                    </a:lnTo>
                    <a:lnTo>
                      <a:pt x="59" y="164"/>
                    </a:lnTo>
                    <a:lnTo>
                      <a:pt x="0" y="161"/>
                    </a:lnTo>
                    <a:lnTo>
                      <a:pt x="5" y="80"/>
                    </a:lnTo>
                    <a:lnTo>
                      <a:pt x="9" y="0"/>
                    </a:lnTo>
                    <a:close/>
                  </a:path>
                </a:pathLst>
              </a:custGeom>
              <a:solidFill>
                <a:srgbClr val="FF0000"/>
              </a:solidFill>
              <a:ln w="9525">
                <a:noFill/>
                <a:round/>
                <a:headEnd/>
                <a:tailEnd/>
              </a:ln>
            </p:spPr>
            <p:txBody>
              <a:bodyPr/>
              <a:lstStyle/>
              <a:p>
                <a:endParaRPr lang="ja-JP" altLang="en-US"/>
              </a:p>
            </p:txBody>
          </p:sp>
          <p:sp>
            <p:nvSpPr>
              <p:cNvPr id="630" name="Freeform 2270"/>
              <p:cNvSpPr>
                <a:spLocks/>
              </p:cNvSpPr>
              <p:nvPr/>
            </p:nvSpPr>
            <p:spPr bwMode="auto">
              <a:xfrm>
                <a:off x="1993" y="2483"/>
                <a:ext cx="2" cy="10"/>
              </a:xfrm>
              <a:custGeom>
                <a:avLst/>
                <a:gdLst/>
                <a:ahLst/>
                <a:cxnLst>
                  <a:cxn ang="0">
                    <a:pos x="0" y="81"/>
                  </a:cxn>
                  <a:cxn ang="0">
                    <a:pos x="6" y="0"/>
                  </a:cxn>
                  <a:cxn ang="0">
                    <a:pos x="14" y="1"/>
                  </a:cxn>
                  <a:cxn ang="0">
                    <a:pos x="0" y="81"/>
                  </a:cxn>
                </a:cxnLst>
                <a:rect l="0" t="0" r="r" b="b"/>
                <a:pathLst>
                  <a:path w="14" h="81">
                    <a:moveTo>
                      <a:pt x="0" y="81"/>
                    </a:moveTo>
                    <a:lnTo>
                      <a:pt x="6" y="0"/>
                    </a:lnTo>
                    <a:lnTo>
                      <a:pt x="14" y="1"/>
                    </a:lnTo>
                    <a:lnTo>
                      <a:pt x="0" y="81"/>
                    </a:lnTo>
                    <a:close/>
                  </a:path>
                </a:pathLst>
              </a:custGeom>
              <a:solidFill>
                <a:srgbClr val="FF0000"/>
              </a:solidFill>
              <a:ln w="9525">
                <a:noFill/>
                <a:round/>
                <a:headEnd/>
                <a:tailEnd/>
              </a:ln>
            </p:spPr>
            <p:txBody>
              <a:bodyPr/>
              <a:lstStyle/>
              <a:p>
                <a:endParaRPr lang="ja-JP" altLang="en-US"/>
              </a:p>
            </p:txBody>
          </p:sp>
          <p:sp>
            <p:nvSpPr>
              <p:cNvPr id="631" name="Freeform 2271"/>
              <p:cNvSpPr>
                <a:spLocks/>
              </p:cNvSpPr>
              <p:nvPr/>
            </p:nvSpPr>
            <p:spPr bwMode="auto">
              <a:xfrm>
                <a:off x="1992" y="2483"/>
                <a:ext cx="12" cy="21"/>
              </a:xfrm>
              <a:custGeom>
                <a:avLst/>
                <a:gdLst/>
                <a:ahLst/>
                <a:cxnLst>
                  <a:cxn ang="0">
                    <a:pos x="26" y="0"/>
                  </a:cxn>
                  <a:cxn ang="0">
                    <a:pos x="84" y="10"/>
                  </a:cxn>
                  <a:cxn ang="0">
                    <a:pos x="71" y="89"/>
                  </a:cxn>
                  <a:cxn ang="0">
                    <a:pos x="57" y="168"/>
                  </a:cxn>
                  <a:cxn ang="0">
                    <a:pos x="0" y="159"/>
                  </a:cxn>
                  <a:cxn ang="0">
                    <a:pos x="12" y="80"/>
                  </a:cxn>
                  <a:cxn ang="0">
                    <a:pos x="26" y="0"/>
                  </a:cxn>
                </a:cxnLst>
                <a:rect l="0" t="0" r="r" b="b"/>
                <a:pathLst>
                  <a:path w="84" h="168">
                    <a:moveTo>
                      <a:pt x="26" y="0"/>
                    </a:moveTo>
                    <a:lnTo>
                      <a:pt x="84" y="10"/>
                    </a:lnTo>
                    <a:lnTo>
                      <a:pt x="71" y="89"/>
                    </a:lnTo>
                    <a:lnTo>
                      <a:pt x="57" y="168"/>
                    </a:lnTo>
                    <a:lnTo>
                      <a:pt x="0" y="159"/>
                    </a:lnTo>
                    <a:lnTo>
                      <a:pt x="12" y="80"/>
                    </a:lnTo>
                    <a:lnTo>
                      <a:pt x="26" y="0"/>
                    </a:lnTo>
                    <a:close/>
                  </a:path>
                </a:pathLst>
              </a:custGeom>
              <a:solidFill>
                <a:srgbClr val="FF0000"/>
              </a:solidFill>
              <a:ln w="9525">
                <a:noFill/>
                <a:round/>
                <a:headEnd/>
                <a:tailEnd/>
              </a:ln>
            </p:spPr>
            <p:txBody>
              <a:bodyPr/>
              <a:lstStyle/>
              <a:p>
                <a:endParaRPr lang="ja-JP" altLang="en-US"/>
              </a:p>
            </p:txBody>
          </p:sp>
          <p:sp>
            <p:nvSpPr>
              <p:cNvPr id="632" name="Freeform 2272"/>
              <p:cNvSpPr>
                <a:spLocks/>
              </p:cNvSpPr>
              <p:nvPr/>
            </p:nvSpPr>
            <p:spPr bwMode="auto">
              <a:xfrm>
                <a:off x="2002" y="2484"/>
                <a:ext cx="3" cy="10"/>
              </a:xfrm>
              <a:custGeom>
                <a:avLst/>
                <a:gdLst/>
                <a:ahLst/>
                <a:cxnLst>
                  <a:cxn ang="0">
                    <a:pos x="0" y="79"/>
                  </a:cxn>
                  <a:cxn ang="0">
                    <a:pos x="13" y="0"/>
                  </a:cxn>
                  <a:cxn ang="0">
                    <a:pos x="21" y="2"/>
                  </a:cxn>
                  <a:cxn ang="0">
                    <a:pos x="0" y="79"/>
                  </a:cxn>
                </a:cxnLst>
                <a:rect l="0" t="0" r="r" b="b"/>
                <a:pathLst>
                  <a:path w="21" h="79">
                    <a:moveTo>
                      <a:pt x="0" y="79"/>
                    </a:moveTo>
                    <a:lnTo>
                      <a:pt x="13" y="0"/>
                    </a:lnTo>
                    <a:lnTo>
                      <a:pt x="21" y="2"/>
                    </a:lnTo>
                    <a:lnTo>
                      <a:pt x="0" y="79"/>
                    </a:lnTo>
                    <a:close/>
                  </a:path>
                </a:pathLst>
              </a:custGeom>
              <a:solidFill>
                <a:srgbClr val="FF0000"/>
              </a:solidFill>
              <a:ln w="9525">
                <a:noFill/>
                <a:round/>
                <a:headEnd/>
                <a:tailEnd/>
              </a:ln>
            </p:spPr>
            <p:txBody>
              <a:bodyPr/>
              <a:lstStyle/>
              <a:p>
                <a:endParaRPr lang="ja-JP" altLang="en-US"/>
              </a:p>
            </p:txBody>
          </p:sp>
          <p:sp>
            <p:nvSpPr>
              <p:cNvPr id="633" name="Freeform 2273"/>
              <p:cNvSpPr>
                <a:spLocks/>
              </p:cNvSpPr>
              <p:nvPr/>
            </p:nvSpPr>
            <p:spPr bwMode="auto">
              <a:xfrm>
                <a:off x="1999" y="2485"/>
                <a:ext cx="14" cy="21"/>
              </a:xfrm>
              <a:custGeom>
                <a:avLst/>
                <a:gdLst/>
                <a:ahLst/>
                <a:cxnLst>
                  <a:cxn ang="0">
                    <a:pos x="44" y="0"/>
                  </a:cxn>
                  <a:cxn ang="0">
                    <a:pos x="100" y="16"/>
                  </a:cxn>
                  <a:cxn ang="0">
                    <a:pos x="78" y="93"/>
                  </a:cxn>
                  <a:cxn ang="0">
                    <a:pos x="56" y="170"/>
                  </a:cxn>
                  <a:cxn ang="0">
                    <a:pos x="0" y="154"/>
                  </a:cxn>
                  <a:cxn ang="0">
                    <a:pos x="23" y="77"/>
                  </a:cxn>
                  <a:cxn ang="0">
                    <a:pos x="44" y="0"/>
                  </a:cxn>
                </a:cxnLst>
                <a:rect l="0" t="0" r="r" b="b"/>
                <a:pathLst>
                  <a:path w="100" h="170">
                    <a:moveTo>
                      <a:pt x="44" y="0"/>
                    </a:moveTo>
                    <a:lnTo>
                      <a:pt x="100" y="16"/>
                    </a:lnTo>
                    <a:lnTo>
                      <a:pt x="78" y="93"/>
                    </a:lnTo>
                    <a:lnTo>
                      <a:pt x="56" y="170"/>
                    </a:lnTo>
                    <a:lnTo>
                      <a:pt x="0" y="154"/>
                    </a:lnTo>
                    <a:lnTo>
                      <a:pt x="23" y="77"/>
                    </a:lnTo>
                    <a:lnTo>
                      <a:pt x="44" y="0"/>
                    </a:lnTo>
                    <a:close/>
                  </a:path>
                </a:pathLst>
              </a:custGeom>
              <a:solidFill>
                <a:srgbClr val="FF0000"/>
              </a:solidFill>
              <a:ln w="9525">
                <a:noFill/>
                <a:round/>
                <a:headEnd/>
                <a:tailEnd/>
              </a:ln>
            </p:spPr>
            <p:txBody>
              <a:bodyPr/>
              <a:lstStyle/>
              <a:p>
                <a:endParaRPr lang="ja-JP" altLang="en-US"/>
              </a:p>
            </p:txBody>
          </p:sp>
          <p:sp>
            <p:nvSpPr>
              <p:cNvPr id="634" name="Freeform 2274"/>
              <p:cNvSpPr>
                <a:spLocks/>
              </p:cNvSpPr>
              <p:nvPr/>
            </p:nvSpPr>
            <p:spPr bwMode="auto">
              <a:xfrm>
                <a:off x="2010" y="2487"/>
                <a:ext cx="4" cy="9"/>
              </a:xfrm>
              <a:custGeom>
                <a:avLst/>
                <a:gdLst/>
                <a:ahLst/>
                <a:cxnLst>
                  <a:cxn ang="0">
                    <a:pos x="0" y="77"/>
                  </a:cxn>
                  <a:cxn ang="0">
                    <a:pos x="22" y="0"/>
                  </a:cxn>
                  <a:cxn ang="0">
                    <a:pos x="30" y="2"/>
                  </a:cxn>
                  <a:cxn ang="0">
                    <a:pos x="0" y="77"/>
                  </a:cxn>
                </a:cxnLst>
                <a:rect l="0" t="0" r="r" b="b"/>
                <a:pathLst>
                  <a:path w="30" h="77">
                    <a:moveTo>
                      <a:pt x="0" y="77"/>
                    </a:moveTo>
                    <a:lnTo>
                      <a:pt x="22" y="0"/>
                    </a:lnTo>
                    <a:lnTo>
                      <a:pt x="30" y="2"/>
                    </a:lnTo>
                    <a:lnTo>
                      <a:pt x="0" y="77"/>
                    </a:lnTo>
                    <a:close/>
                  </a:path>
                </a:pathLst>
              </a:custGeom>
              <a:solidFill>
                <a:srgbClr val="FF0000"/>
              </a:solidFill>
              <a:ln w="9525">
                <a:noFill/>
                <a:round/>
                <a:headEnd/>
                <a:tailEnd/>
              </a:ln>
            </p:spPr>
            <p:txBody>
              <a:bodyPr/>
              <a:lstStyle/>
              <a:p>
                <a:endParaRPr lang="ja-JP" altLang="en-US"/>
              </a:p>
            </p:txBody>
          </p:sp>
          <p:sp>
            <p:nvSpPr>
              <p:cNvPr id="635" name="Freeform 2275"/>
              <p:cNvSpPr>
                <a:spLocks/>
              </p:cNvSpPr>
              <p:nvPr/>
            </p:nvSpPr>
            <p:spPr bwMode="auto">
              <a:xfrm>
                <a:off x="2005" y="2487"/>
                <a:ext cx="17" cy="21"/>
              </a:xfrm>
              <a:custGeom>
                <a:avLst/>
                <a:gdLst/>
                <a:ahLst/>
                <a:cxnLst>
                  <a:cxn ang="0">
                    <a:pos x="60" y="0"/>
                  </a:cxn>
                  <a:cxn ang="0">
                    <a:pos x="114" y="22"/>
                  </a:cxn>
                  <a:cxn ang="0">
                    <a:pos x="83" y="96"/>
                  </a:cxn>
                  <a:cxn ang="0">
                    <a:pos x="53" y="171"/>
                  </a:cxn>
                  <a:cxn ang="0">
                    <a:pos x="0" y="149"/>
                  </a:cxn>
                  <a:cxn ang="0">
                    <a:pos x="30" y="75"/>
                  </a:cxn>
                  <a:cxn ang="0">
                    <a:pos x="60" y="0"/>
                  </a:cxn>
                </a:cxnLst>
                <a:rect l="0" t="0" r="r" b="b"/>
                <a:pathLst>
                  <a:path w="114" h="171">
                    <a:moveTo>
                      <a:pt x="60" y="0"/>
                    </a:moveTo>
                    <a:lnTo>
                      <a:pt x="114" y="22"/>
                    </a:lnTo>
                    <a:lnTo>
                      <a:pt x="83" y="96"/>
                    </a:lnTo>
                    <a:lnTo>
                      <a:pt x="53" y="171"/>
                    </a:lnTo>
                    <a:lnTo>
                      <a:pt x="0" y="149"/>
                    </a:lnTo>
                    <a:lnTo>
                      <a:pt x="30" y="75"/>
                    </a:lnTo>
                    <a:lnTo>
                      <a:pt x="60" y="0"/>
                    </a:lnTo>
                    <a:close/>
                  </a:path>
                </a:pathLst>
              </a:custGeom>
              <a:solidFill>
                <a:srgbClr val="FF0000"/>
              </a:solidFill>
              <a:ln w="9525">
                <a:noFill/>
                <a:round/>
                <a:headEnd/>
                <a:tailEnd/>
              </a:ln>
            </p:spPr>
            <p:txBody>
              <a:bodyPr/>
              <a:lstStyle/>
              <a:p>
                <a:endParaRPr lang="ja-JP" altLang="en-US"/>
              </a:p>
            </p:txBody>
          </p:sp>
          <p:sp>
            <p:nvSpPr>
              <p:cNvPr id="636" name="Freeform 2276"/>
              <p:cNvSpPr>
                <a:spLocks/>
              </p:cNvSpPr>
              <p:nvPr/>
            </p:nvSpPr>
            <p:spPr bwMode="auto">
              <a:xfrm>
                <a:off x="2017" y="2490"/>
                <a:ext cx="6" cy="9"/>
              </a:xfrm>
              <a:custGeom>
                <a:avLst/>
                <a:gdLst/>
                <a:ahLst/>
                <a:cxnLst>
                  <a:cxn ang="0">
                    <a:pos x="0" y="74"/>
                  </a:cxn>
                  <a:cxn ang="0">
                    <a:pos x="31" y="0"/>
                  </a:cxn>
                  <a:cxn ang="0">
                    <a:pos x="38" y="3"/>
                  </a:cxn>
                  <a:cxn ang="0">
                    <a:pos x="0" y="74"/>
                  </a:cxn>
                </a:cxnLst>
                <a:rect l="0" t="0" r="r" b="b"/>
                <a:pathLst>
                  <a:path w="38" h="74">
                    <a:moveTo>
                      <a:pt x="0" y="74"/>
                    </a:moveTo>
                    <a:lnTo>
                      <a:pt x="31" y="0"/>
                    </a:lnTo>
                    <a:lnTo>
                      <a:pt x="38" y="3"/>
                    </a:lnTo>
                    <a:lnTo>
                      <a:pt x="0" y="74"/>
                    </a:lnTo>
                    <a:close/>
                  </a:path>
                </a:pathLst>
              </a:custGeom>
              <a:solidFill>
                <a:srgbClr val="FF0000"/>
              </a:solidFill>
              <a:ln w="9525">
                <a:noFill/>
                <a:round/>
                <a:headEnd/>
                <a:tailEnd/>
              </a:ln>
            </p:spPr>
            <p:txBody>
              <a:bodyPr/>
              <a:lstStyle/>
              <a:p>
                <a:endParaRPr lang="ja-JP" altLang="en-US"/>
              </a:p>
            </p:txBody>
          </p:sp>
          <p:sp>
            <p:nvSpPr>
              <p:cNvPr id="637" name="Freeform 2277"/>
              <p:cNvSpPr>
                <a:spLocks/>
              </p:cNvSpPr>
              <p:nvPr/>
            </p:nvSpPr>
            <p:spPr bwMode="auto">
              <a:xfrm>
                <a:off x="2012" y="2490"/>
                <a:ext cx="18" cy="21"/>
              </a:xfrm>
              <a:custGeom>
                <a:avLst/>
                <a:gdLst/>
                <a:ahLst/>
                <a:cxnLst>
                  <a:cxn ang="0">
                    <a:pos x="75" y="0"/>
                  </a:cxn>
                  <a:cxn ang="0">
                    <a:pos x="126" y="27"/>
                  </a:cxn>
                  <a:cxn ang="0">
                    <a:pos x="88" y="97"/>
                  </a:cxn>
                  <a:cxn ang="0">
                    <a:pos x="50" y="169"/>
                  </a:cxn>
                  <a:cxn ang="0">
                    <a:pos x="0" y="142"/>
                  </a:cxn>
                  <a:cxn ang="0">
                    <a:pos x="37" y="71"/>
                  </a:cxn>
                  <a:cxn ang="0">
                    <a:pos x="75" y="0"/>
                  </a:cxn>
                </a:cxnLst>
                <a:rect l="0" t="0" r="r" b="b"/>
                <a:pathLst>
                  <a:path w="126" h="169">
                    <a:moveTo>
                      <a:pt x="75" y="0"/>
                    </a:moveTo>
                    <a:lnTo>
                      <a:pt x="126" y="27"/>
                    </a:lnTo>
                    <a:lnTo>
                      <a:pt x="88" y="97"/>
                    </a:lnTo>
                    <a:lnTo>
                      <a:pt x="50" y="169"/>
                    </a:lnTo>
                    <a:lnTo>
                      <a:pt x="0" y="142"/>
                    </a:lnTo>
                    <a:lnTo>
                      <a:pt x="37" y="71"/>
                    </a:lnTo>
                    <a:lnTo>
                      <a:pt x="75" y="0"/>
                    </a:lnTo>
                    <a:close/>
                  </a:path>
                </a:pathLst>
              </a:custGeom>
              <a:solidFill>
                <a:srgbClr val="FF0000"/>
              </a:solidFill>
              <a:ln w="9525">
                <a:noFill/>
                <a:round/>
                <a:headEnd/>
                <a:tailEnd/>
              </a:ln>
            </p:spPr>
            <p:txBody>
              <a:bodyPr/>
              <a:lstStyle/>
              <a:p>
                <a:endParaRPr lang="ja-JP" altLang="en-US"/>
              </a:p>
            </p:txBody>
          </p:sp>
          <p:sp>
            <p:nvSpPr>
              <p:cNvPr id="638" name="Freeform 2278"/>
              <p:cNvSpPr>
                <a:spLocks/>
              </p:cNvSpPr>
              <p:nvPr/>
            </p:nvSpPr>
            <p:spPr bwMode="auto">
              <a:xfrm>
                <a:off x="2025" y="2493"/>
                <a:ext cx="6" cy="9"/>
              </a:xfrm>
              <a:custGeom>
                <a:avLst/>
                <a:gdLst/>
                <a:ahLst/>
                <a:cxnLst>
                  <a:cxn ang="0">
                    <a:pos x="0" y="70"/>
                  </a:cxn>
                  <a:cxn ang="0">
                    <a:pos x="38" y="0"/>
                  </a:cxn>
                  <a:cxn ang="0">
                    <a:pos x="45" y="4"/>
                  </a:cxn>
                  <a:cxn ang="0">
                    <a:pos x="0" y="70"/>
                  </a:cxn>
                </a:cxnLst>
                <a:rect l="0" t="0" r="r" b="b"/>
                <a:pathLst>
                  <a:path w="45" h="70">
                    <a:moveTo>
                      <a:pt x="0" y="70"/>
                    </a:moveTo>
                    <a:lnTo>
                      <a:pt x="38" y="0"/>
                    </a:lnTo>
                    <a:lnTo>
                      <a:pt x="45" y="4"/>
                    </a:lnTo>
                    <a:lnTo>
                      <a:pt x="0" y="70"/>
                    </a:lnTo>
                    <a:close/>
                  </a:path>
                </a:pathLst>
              </a:custGeom>
              <a:solidFill>
                <a:srgbClr val="FF0000"/>
              </a:solidFill>
              <a:ln w="9525">
                <a:noFill/>
                <a:round/>
                <a:headEnd/>
                <a:tailEnd/>
              </a:ln>
            </p:spPr>
            <p:txBody>
              <a:bodyPr/>
              <a:lstStyle/>
              <a:p>
                <a:endParaRPr lang="ja-JP" altLang="en-US"/>
              </a:p>
            </p:txBody>
          </p:sp>
          <p:sp>
            <p:nvSpPr>
              <p:cNvPr id="639" name="Freeform 2279"/>
              <p:cNvSpPr>
                <a:spLocks/>
              </p:cNvSpPr>
              <p:nvPr/>
            </p:nvSpPr>
            <p:spPr bwMode="auto">
              <a:xfrm>
                <a:off x="2018" y="2494"/>
                <a:ext cx="20" cy="21"/>
              </a:xfrm>
              <a:custGeom>
                <a:avLst/>
                <a:gdLst/>
                <a:ahLst/>
                <a:cxnLst>
                  <a:cxn ang="0">
                    <a:pos x="89" y="0"/>
                  </a:cxn>
                  <a:cxn ang="0">
                    <a:pos x="137" y="32"/>
                  </a:cxn>
                  <a:cxn ang="0">
                    <a:pos x="92" y="98"/>
                  </a:cxn>
                  <a:cxn ang="0">
                    <a:pos x="47" y="166"/>
                  </a:cxn>
                  <a:cxn ang="0">
                    <a:pos x="0" y="134"/>
                  </a:cxn>
                  <a:cxn ang="0">
                    <a:pos x="44" y="66"/>
                  </a:cxn>
                  <a:cxn ang="0">
                    <a:pos x="89" y="0"/>
                  </a:cxn>
                </a:cxnLst>
                <a:rect l="0" t="0" r="r" b="b"/>
                <a:pathLst>
                  <a:path w="137" h="166">
                    <a:moveTo>
                      <a:pt x="89" y="0"/>
                    </a:moveTo>
                    <a:lnTo>
                      <a:pt x="137" y="32"/>
                    </a:lnTo>
                    <a:lnTo>
                      <a:pt x="92" y="98"/>
                    </a:lnTo>
                    <a:lnTo>
                      <a:pt x="47" y="166"/>
                    </a:lnTo>
                    <a:lnTo>
                      <a:pt x="0" y="134"/>
                    </a:lnTo>
                    <a:lnTo>
                      <a:pt x="44" y="66"/>
                    </a:lnTo>
                    <a:lnTo>
                      <a:pt x="89" y="0"/>
                    </a:lnTo>
                    <a:close/>
                  </a:path>
                </a:pathLst>
              </a:custGeom>
              <a:solidFill>
                <a:srgbClr val="FF0000"/>
              </a:solidFill>
              <a:ln w="9525">
                <a:noFill/>
                <a:round/>
                <a:headEnd/>
                <a:tailEnd/>
              </a:ln>
            </p:spPr>
            <p:txBody>
              <a:bodyPr/>
              <a:lstStyle/>
              <a:p>
                <a:endParaRPr lang="ja-JP" altLang="en-US"/>
              </a:p>
            </p:txBody>
          </p:sp>
          <p:sp>
            <p:nvSpPr>
              <p:cNvPr id="640" name="Freeform 2280"/>
              <p:cNvSpPr>
                <a:spLocks/>
              </p:cNvSpPr>
              <p:nvPr/>
            </p:nvSpPr>
            <p:spPr bwMode="auto">
              <a:xfrm>
                <a:off x="2031" y="2498"/>
                <a:ext cx="8" cy="8"/>
              </a:xfrm>
              <a:custGeom>
                <a:avLst/>
                <a:gdLst/>
                <a:ahLst/>
                <a:cxnLst>
                  <a:cxn ang="0">
                    <a:pos x="0" y="66"/>
                  </a:cxn>
                  <a:cxn ang="0">
                    <a:pos x="45" y="0"/>
                  </a:cxn>
                  <a:cxn ang="0">
                    <a:pos x="51" y="5"/>
                  </a:cxn>
                  <a:cxn ang="0">
                    <a:pos x="0" y="66"/>
                  </a:cxn>
                </a:cxnLst>
                <a:rect l="0" t="0" r="r" b="b"/>
                <a:pathLst>
                  <a:path w="51" h="66">
                    <a:moveTo>
                      <a:pt x="0" y="66"/>
                    </a:moveTo>
                    <a:lnTo>
                      <a:pt x="45" y="0"/>
                    </a:lnTo>
                    <a:lnTo>
                      <a:pt x="51" y="5"/>
                    </a:lnTo>
                    <a:lnTo>
                      <a:pt x="0" y="66"/>
                    </a:lnTo>
                    <a:close/>
                  </a:path>
                </a:pathLst>
              </a:custGeom>
              <a:solidFill>
                <a:srgbClr val="FF0000"/>
              </a:solidFill>
              <a:ln w="9525">
                <a:noFill/>
                <a:round/>
                <a:headEnd/>
                <a:tailEnd/>
              </a:ln>
            </p:spPr>
            <p:txBody>
              <a:bodyPr/>
              <a:lstStyle/>
              <a:p>
                <a:endParaRPr lang="ja-JP" altLang="en-US"/>
              </a:p>
            </p:txBody>
          </p:sp>
          <p:sp>
            <p:nvSpPr>
              <p:cNvPr id="641" name="Freeform 2281"/>
              <p:cNvSpPr>
                <a:spLocks/>
              </p:cNvSpPr>
              <p:nvPr/>
            </p:nvSpPr>
            <p:spPr bwMode="auto">
              <a:xfrm>
                <a:off x="2024" y="2498"/>
                <a:ext cx="21" cy="21"/>
              </a:xfrm>
              <a:custGeom>
                <a:avLst/>
                <a:gdLst/>
                <a:ahLst/>
                <a:cxnLst>
                  <a:cxn ang="0">
                    <a:pos x="102" y="0"/>
                  </a:cxn>
                  <a:cxn ang="0">
                    <a:pos x="147" y="36"/>
                  </a:cxn>
                  <a:cxn ang="0">
                    <a:pos x="96" y="98"/>
                  </a:cxn>
                  <a:cxn ang="0">
                    <a:pos x="45" y="160"/>
                  </a:cxn>
                  <a:cxn ang="0">
                    <a:pos x="0" y="123"/>
                  </a:cxn>
                  <a:cxn ang="0">
                    <a:pos x="51" y="61"/>
                  </a:cxn>
                  <a:cxn ang="0">
                    <a:pos x="102" y="0"/>
                  </a:cxn>
                </a:cxnLst>
                <a:rect l="0" t="0" r="r" b="b"/>
                <a:pathLst>
                  <a:path w="147" h="160">
                    <a:moveTo>
                      <a:pt x="102" y="0"/>
                    </a:moveTo>
                    <a:lnTo>
                      <a:pt x="147" y="36"/>
                    </a:lnTo>
                    <a:lnTo>
                      <a:pt x="96" y="98"/>
                    </a:lnTo>
                    <a:lnTo>
                      <a:pt x="45" y="160"/>
                    </a:lnTo>
                    <a:lnTo>
                      <a:pt x="0" y="123"/>
                    </a:lnTo>
                    <a:lnTo>
                      <a:pt x="51" y="61"/>
                    </a:lnTo>
                    <a:lnTo>
                      <a:pt x="102" y="0"/>
                    </a:lnTo>
                    <a:close/>
                  </a:path>
                </a:pathLst>
              </a:custGeom>
              <a:solidFill>
                <a:srgbClr val="FF0000"/>
              </a:solidFill>
              <a:ln w="9525">
                <a:noFill/>
                <a:round/>
                <a:headEnd/>
                <a:tailEnd/>
              </a:ln>
            </p:spPr>
            <p:txBody>
              <a:bodyPr/>
              <a:lstStyle/>
              <a:p>
                <a:endParaRPr lang="ja-JP" altLang="en-US"/>
              </a:p>
            </p:txBody>
          </p:sp>
          <p:sp>
            <p:nvSpPr>
              <p:cNvPr id="642" name="Freeform 2282"/>
              <p:cNvSpPr>
                <a:spLocks/>
              </p:cNvSpPr>
              <p:nvPr/>
            </p:nvSpPr>
            <p:spPr bwMode="auto">
              <a:xfrm>
                <a:off x="2038" y="2503"/>
                <a:ext cx="8" cy="8"/>
              </a:xfrm>
              <a:custGeom>
                <a:avLst/>
                <a:gdLst/>
                <a:ahLst/>
                <a:cxnLst>
                  <a:cxn ang="0">
                    <a:pos x="0" y="62"/>
                  </a:cxn>
                  <a:cxn ang="0">
                    <a:pos x="51" y="0"/>
                  </a:cxn>
                  <a:cxn ang="0">
                    <a:pos x="57" y="5"/>
                  </a:cxn>
                  <a:cxn ang="0">
                    <a:pos x="0" y="62"/>
                  </a:cxn>
                </a:cxnLst>
                <a:rect l="0" t="0" r="r" b="b"/>
                <a:pathLst>
                  <a:path w="57" h="62">
                    <a:moveTo>
                      <a:pt x="0" y="62"/>
                    </a:moveTo>
                    <a:lnTo>
                      <a:pt x="51" y="0"/>
                    </a:lnTo>
                    <a:lnTo>
                      <a:pt x="57" y="5"/>
                    </a:lnTo>
                    <a:lnTo>
                      <a:pt x="0" y="62"/>
                    </a:lnTo>
                    <a:close/>
                  </a:path>
                </a:pathLst>
              </a:custGeom>
              <a:solidFill>
                <a:srgbClr val="FF0000"/>
              </a:solidFill>
              <a:ln w="9525">
                <a:noFill/>
                <a:round/>
                <a:headEnd/>
                <a:tailEnd/>
              </a:ln>
            </p:spPr>
            <p:txBody>
              <a:bodyPr/>
              <a:lstStyle/>
              <a:p>
                <a:endParaRPr lang="ja-JP" altLang="en-US"/>
              </a:p>
            </p:txBody>
          </p:sp>
          <p:sp>
            <p:nvSpPr>
              <p:cNvPr id="643" name="Freeform 2283"/>
              <p:cNvSpPr>
                <a:spLocks/>
              </p:cNvSpPr>
              <p:nvPr/>
            </p:nvSpPr>
            <p:spPr bwMode="auto">
              <a:xfrm>
                <a:off x="2030" y="2504"/>
                <a:ext cx="22" cy="19"/>
              </a:xfrm>
              <a:custGeom>
                <a:avLst/>
                <a:gdLst/>
                <a:ahLst/>
                <a:cxnLst>
                  <a:cxn ang="0">
                    <a:pos x="115" y="0"/>
                  </a:cxn>
                  <a:cxn ang="0">
                    <a:pos x="156" y="41"/>
                  </a:cxn>
                  <a:cxn ang="0">
                    <a:pos x="99" y="98"/>
                  </a:cxn>
                  <a:cxn ang="0">
                    <a:pos x="42" y="155"/>
                  </a:cxn>
                  <a:cxn ang="0">
                    <a:pos x="0" y="114"/>
                  </a:cxn>
                  <a:cxn ang="0">
                    <a:pos x="58" y="57"/>
                  </a:cxn>
                  <a:cxn ang="0">
                    <a:pos x="115" y="0"/>
                  </a:cxn>
                </a:cxnLst>
                <a:rect l="0" t="0" r="r" b="b"/>
                <a:pathLst>
                  <a:path w="156" h="155">
                    <a:moveTo>
                      <a:pt x="115" y="0"/>
                    </a:moveTo>
                    <a:lnTo>
                      <a:pt x="156" y="41"/>
                    </a:lnTo>
                    <a:lnTo>
                      <a:pt x="99" y="98"/>
                    </a:lnTo>
                    <a:lnTo>
                      <a:pt x="42" y="155"/>
                    </a:lnTo>
                    <a:lnTo>
                      <a:pt x="0" y="114"/>
                    </a:lnTo>
                    <a:lnTo>
                      <a:pt x="58" y="57"/>
                    </a:lnTo>
                    <a:lnTo>
                      <a:pt x="115" y="0"/>
                    </a:lnTo>
                    <a:close/>
                  </a:path>
                </a:pathLst>
              </a:custGeom>
              <a:solidFill>
                <a:srgbClr val="FF0000"/>
              </a:solidFill>
              <a:ln w="9525">
                <a:noFill/>
                <a:round/>
                <a:headEnd/>
                <a:tailEnd/>
              </a:ln>
            </p:spPr>
            <p:txBody>
              <a:bodyPr/>
              <a:lstStyle/>
              <a:p>
                <a:endParaRPr lang="ja-JP" altLang="en-US"/>
              </a:p>
            </p:txBody>
          </p:sp>
          <p:sp>
            <p:nvSpPr>
              <p:cNvPr id="644" name="Freeform 2284"/>
              <p:cNvSpPr>
                <a:spLocks/>
              </p:cNvSpPr>
              <p:nvPr/>
            </p:nvSpPr>
            <p:spPr bwMode="auto">
              <a:xfrm>
                <a:off x="2044" y="2509"/>
                <a:ext cx="9" cy="7"/>
              </a:xfrm>
              <a:custGeom>
                <a:avLst/>
                <a:gdLst/>
                <a:ahLst/>
                <a:cxnLst>
                  <a:cxn ang="0">
                    <a:pos x="0" y="57"/>
                  </a:cxn>
                  <a:cxn ang="0">
                    <a:pos x="57" y="0"/>
                  </a:cxn>
                  <a:cxn ang="0">
                    <a:pos x="62" y="5"/>
                  </a:cxn>
                  <a:cxn ang="0">
                    <a:pos x="0" y="57"/>
                  </a:cxn>
                </a:cxnLst>
                <a:rect l="0" t="0" r="r" b="b"/>
                <a:pathLst>
                  <a:path w="62" h="57">
                    <a:moveTo>
                      <a:pt x="0" y="57"/>
                    </a:moveTo>
                    <a:lnTo>
                      <a:pt x="57" y="0"/>
                    </a:lnTo>
                    <a:lnTo>
                      <a:pt x="62" y="5"/>
                    </a:lnTo>
                    <a:lnTo>
                      <a:pt x="0" y="57"/>
                    </a:lnTo>
                    <a:close/>
                  </a:path>
                </a:pathLst>
              </a:custGeom>
              <a:solidFill>
                <a:srgbClr val="FF0000"/>
              </a:solidFill>
              <a:ln w="9525">
                <a:noFill/>
                <a:round/>
                <a:headEnd/>
                <a:tailEnd/>
              </a:ln>
            </p:spPr>
            <p:txBody>
              <a:bodyPr/>
              <a:lstStyle/>
              <a:p>
                <a:endParaRPr lang="ja-JP" altLang="en-US"/>
              </a:p>
            </p:txBody>
          </p:sp>
          <p:sp>
            <p:nvSpPr>
              <p:cNvPr id="645" name="Freeform 2285"/>
              <p:cNvSpPr>
                <a:spLocks/>
              </p:cNvSpPr>
              <p:nvPr/>
            </p:nvSpPr>
            <p:spPr bwMode="auto">
              <a:xfrm>
                <a:off x="2035" y="2509"/>
                <a:ext cx="23" cy="19"/>
              </a:xfrm>
              <a:custGeom>
                <a:avLst/>
                <a:gdLst/>
                <a:ahLst/>
                <a:cxnLst>
                  <a:cxn ang="0">
                    <a:pos x="125" y="0"/>
                  </a:cxn>
                  <a:cxn ang="0">
                    <a:pos x="163" y="46"/>
                  </a:cxn>
                  <a:cxn ang="0">
                    <a:pos x="100" y="96"/>
                  </a:cxn>
                  <a:cxn ang="0">
                    <a:pos x="39" y="148"/>
                  </a:cxn>
                  <a:cxn ang="0">
                    <a:pos x="0" y="103"/>
                  </a:cxn>
                  <a:cxn ang="0">
                    <a:pos x="63" y="52"/>
                  </a:cxn>
                  <a:cxn ang="0">
                    <a:pos x="125" y="0"/>
                  </a:cxn>
                </a:cxnLst>
                <a:rect l="0" t="0" r="r" b="b"/>
                <a:pathLst>
                  <a:path w="163" h="148">
                    <a:moveTo>
                      <a:pt x="125" y="0"/>
                    </a:moveTo>
                    <a:lnTo>
                      <a:pt x="163" y="46"/>
                    </a:lnTo>
                    <a:lnTo>
                      <a:pt x="100" y="96"/>
                    </a:lnTo>
                    <a:lnTo>
                      <a:pt x="39" y="148"/>
                    </a:lnTo>
                    <a:lnTo>
                      <a:pt x="0" y="103"/>
                    </a:lnTo>
                    <a:lnTo>
                      <a:pt x="63" y="52"/>
                    </a:lnTo>
                    <a:lnTo>
                      <a:pt x="125" y="0"/>
                    </a:lnTo>
                    <a:close/>
                  </a:path>
                </a:pathLst>
              </a:custGeom>
              <a:solidFill>
                <a:srgbClr val="FF0000"/>
              </a:solidFill>
              <a:ln w="9525">
                <a:noFill/>
                <a:round/>
                <a:headEnd/>
                <a:tailEnd/>
              </a:ln>
            </p:spPr>
            <p:txBody>
              <a:bodyPr/>
              <a:lstStyle/>
              <a:p>
                <a:endParaRPr lang="ja-JP" altLang="en-US"/>
              </a:p>
            </p:txBody>
          </p:sp>
          <p:sp>
            <p:nvSpPr>
              <p:cNvPr id="646" name="Freeform 2286"/>
              <p:cNvSpPr>
                <a:spLocks/>
              </p:cNvSpPr>
              <p:nvPr/>
            </p:nvSpPr>
            <p:spPr bwMode="auto">
              <a:xfrm>
                <a:off x="2049" y="2515"/>
                <a:ext cx="10" cy="6"/>
              </a:xfrm>
              <a:custGeom>
                <a:avLst/>
                <a:gdLst/>
                <a:ahLst/>
                <a:cxnLst>
                  <a:cxn ang="0">
                    <a:pos x="0" y="50"/>
                  </a:cxn>
                  <a:cxn ang="0">
                    <a:pos x="63" y="0"/>
                  </a:cxn>
                  <a:cxn ang="0">
                    <a:pos x="67" y="6"/>
                  </a:cxn>
                  <a:cxn ang="0">
                    <a:pos x="0" y="50"/>
                  </a:cxn>
                </a:cxnLst>
                <a:rect l="0" t="0" r="r" b="b"/>
                <a:pathLst>
                  <a:path w="67" h="50">
                    <a:moveTo>
                      <a:pt x="0" y="50"/>
                    </a:moveTo>
                    <a:lnTo>
                      <a:pt x="63" y="0"/>
                    </a:lnTo>
                    <a:lnTo>
                      <a:pt x="67" y="6"/>
                    </a:lnTo>
                    <a:lnTo>
                      <a:pt x="0" y="50"/>
                    </a:lnTo>
                    <a:close/>
                  </a:path>
                </a:pathLst>
              </a:custGeom>
              <a:solidFill>
                <a:srgbClr val="FF0000"/>
              </a:solidFill>
              <a:ln w="9525">
                <a:noFill/>
                <a:round/>
                <a:headEnd/>
                <a:tailEnd/>
              </a:ln>
            </p:spPr>
            <p:txBody>
              <a:bodyPr/>
              <a:lstStyle/>
              <a:p>
                <a:endParaRPr lang="ja-JP" altLang="en-US"/>
              </a:p>
            </p:txBody>
          </p:sp>
          <p:sp>
            <p:nvSpPr>
              <p:cNvPr id="647" name="Freeform 2287"/>
              <p:cNvSpPr>
                <a:spLocks/>
              </p:cNvSpPr>
              <p:nvPr/>
            </p:nvSpPr>
            <p:spPr bwMode="auto">
              <a:xfrm>
                <a:off x="2039" y="2516"/>
                <a:ext cx="24" cy="17"/>
              </a:xfrm>
              <a:custGeom>
                <a:avLst/>
                <a:gdLst/>
                <a:ahLst/>
                <a:cxnLst>
                  <a:cxn ang="0">
                    <a:pos x="134" y="0"/>
                  </a:cxn>
                  <a:cxn ang="0">
                    <a:pos x="167" y="49"/>
                  </a:cxn>
                  <a:cxn ang="0">
                    <a:pos x="101" y="94"/>
                  </a:cxn>
                  <a:cxn ang="0">
                    <a:pos x="34" y="138"/>
                  </a:cxn>
                  <a:cxn ang="0">
                    <a:pos x="0" y="90"/>
                  </a:cxn>
                  <a:cxn ang="0">
                    <a:pos x="67" y="44"/>
                  </a:cxn>
                  <a:cxn ang="0">
                    <a:pos x="134" y="0"/>
                  </a:cxn>
                </a:cxnLst>
                <a:rect l="0" t="0" r="r" b="b"/>
                <a:pathLst>
                  <a:path w="167" h="138">
                    <a:moveTo>
                      <a:pt x="134" y="0"/>
                    </a:moveTo>
                    <a:lnTo>
                      <a:pt x="167" y="49"/>
                    </a:lnTo>
                    <a:lnTo>
                      <a:pt x="101" y="94"/>
                    </a:lnTo>
                    <a:lnTo>
                      <a:pt x="34" y="138"/>
                    </a:lnTo>
                    <a:lnTo>
                      <a:pt x="0" y="90"/>
                    </a:lnTo>
                    <a:lnTo>
                      <a:pt x="67" y="44"/>
                    </a:lnTo>
                    <a:lnTo>
                      <a:pt x="134" y="0"/>
                    </a:lnTo>
                    <a:close/>
                  </a:path>
                </a:pathLst>
              </a:custGeom>
              <a:solidFill>
                <a:srgbClr val="FF0000"/>
              </a:solidFill>
              <a:ln w="9525">
                <a:noFill/>
                <a:round/>
                <a:headEnd/>
                <a:tailEnd/>
              </a:ln>
            </p:spPr>
            <p:txBody>
              <a:bodyPr/>
              <a:lstStyle/>
              <a:p>
                <a:endParaRPr lang="ja-JP" altLang="en-US"/>
              </a:p>
            </p:txBody>
          </p:sp>
          <p:sp>
            <p:nvSpPr>
              <p:cNvPr id="648" name="Freeform 2288"/>
              <p:cNvSpPr>
                <a:spLocks/>
              </p:cNvSpPr>
              <p:nvPr/>
            </p:nvSpPr>
            <p:spPr bwMode="auto">
              <a:xfrm>
                <a:off x="2054" y="2522"/>
                <a:ext cx="10" cy="6"/>
              </a:xfrm>
              <a:custGeom>
                <a:avLst/>
                <a:gdLst/>
                <a:ahLst/>
                <a:cxnLst>
                  <a:cxn ang="0">
                    <a:pos x="0" y="45"/>
                  </a:cxn>
                  <a:cxn ang="0">
                    <a:pos x="66" y="0"/>
                  </a:cxn>
                  <a:cxn ang="0">
                    <a:pos x="70" y="6"/>
                  </a:cxn>
                  <a:cxn ang="0">
                    <a:pos x="0" y="45"/>
                  </a:cxn>
                </a:cxnLst>
                <a:rect l="0" t="0" r="r" b="b"/>
                <a:pathLst>
                  <a:path w="70" h="45">
                    <a:moveTo>
                      <a:pt x="0" y="45"/>
                    </a:moveTo>
                    <a:lnTo>
                      <a:pt x="66" y="0"/>
                    </a:lnTo>
                    <a:lnTo>
                      <a:pt x="70" y="6"/>
                    </a:lnTo>
                    <a:lnTo>
                      <a:pt x="0" y="45"/>
                    </a:lnTo>
                    <a:close/>
                  </a:path>
                </a:pathLst>
              </a:custGeom>
              <a:solidFill>
                <a:srgbClr val="FF0000"/>
              </a:solidFill>
              <a:ln w="9525">
                <a:noFill/>
                <a:round/>
                <a:headEnd/>
                <a:tailEnd/>
              </a:ln>
            </p:spPr>
            <p:txBody>
              <a:bodyPr/>
              <a:lstStyle/>
              <a:p>
                <a:endParaRPr lang="ja-JP" altLang="en-US"/>
              </a:p>
            </p:txBody>
          </p:sp>
          <p:sp>
            <p:nvSpPr>
              <p:cNvPr id="649" name="Freeform 2289"/>
              <p:cNvSpPr>
                <a:spLocks/>
              </p:cNvSpPr>
              <p:nvPr/>
            </p:nvSpPr>
            <p:spPr bwMode="auto">
              <a:xfrm>
                <a:off x="2044" y="2523"/>
                <a:ext cx="24" cy="16"/>
              </a:xfrm>
              <a:custGeom>
                <a:avLst/>
                <a:gdLst/>
                <a:ahLst/>
                <a:cxnLst>
                  <a:cxn ang="0">
                    <a:pos x="141" y="0"/>
                  </a:cxn>
                  <a:cxn ang="0">
                    <a:pos x="171" y="52"/>
                  </a:cxn>
                  <a:cxn ang="0">
                    <a:pos x="100" y="91"/>
                  </a:cxn>
                  <a:cxn ang="0">
                    <a:pos x="30" y="130"/>
                  </a:cxn>
                  <a:cxn ang="0">
                    <a:pos x="0" y="77"/>
                  </a:cxn>
                  <a:cxn ang="0">
                    <a:pos x="71" y="39"/>
                  </a:cxn>
                  <a:cxn ang="0">
                    <a:pos x="141" y="0"/>
                  </a:cxn>
                </a:cxnLst>
                <a:rect l="0" t="0" r="r" b="b"/>
                <a:pathLst>
                  <a:path w="171" h="130">
                    <a:moveTo>
                      <a:pt x="141" y="0"/>
                    </a:moveTo>
                    <a:lnTo>
                      <a:pt x="171" y="52"/>
                    </a:lnTo>
                    <a:lnTo>
                      <a:pt x="100" y="91"/>
                    </a:lnTo>
                    <a:lnTo>
                      <a:pt x="30" y="130"/>
                    </a:lnTo>
                    <a:lnTo>
                      <a:pt x="0" y="77"/>
                    </a:lnTo>
                    <a:lnTo>
                      <a:pt x="71" y="39"/>
                    </a:lnTo>
                    <a:lnTo>
                      <a:pt x="141" y="0"/>
                    </a:lnTo>
                    <a:close/>
                  </a:path>
                </a:pathLst>
              </a:custGeom>
              <a:solidFill>
                <a:srgbClr val="FF0000"/>
              </a:solidFill>
              <a:ln w="9525">
                <a:noFill/>
                <a:round/>
                <a:headEnd/>
                <a:tailEnd/>
              </a:ln>
            </p:spPr>
            <p:txBody>
              <a:bodyPr/>
              <a:lstStyle/>
              <a:p>
                <a:endParaRPr lang="ja-JP" altLang="en-US"/>
              </a:p>
            </p:txBody>
          </p:sp>
          <p:sp>
            <p:nvSpPr>
              <p:cNvPr id="650" name="Freeform 2290"/>
              <p:cNvSpPr>
                <a:spLocks/>
              </p:cNvSpPr>
              <p:nvPr/>
            </p:nvSpPr>
            <p:spPr bwMode="auto">
              <a:xfrm>
                <a:off x="2058" y="2529"/>
                <a:ext cx="11" cy="5"/>
              </a:xfrm>
              <a:custGeom>
                <a:avLst/>
                <a:gdLst/>
                <a:ahLst/>
                <a:cxnLst>
                  <a:cxn ang="0">
                    <a:pos x="0" y="39"/>
                  </a:cxn>
                  <a:cxn ang="0">
                    <a:pos x="71" y="0"/>
                  </a:cxn>
                  <a:cxn ang="0">
                    <a:pos x="74" y="6"/>
                  </a:cxn>
                  <a:cxn ang="0">
                    <a:pos x="0" y="39"/>
                  </a:cxn>
                </a:cxnLst>
                <a:rect l="0" t="0" r="r" b="b"/>
                <a:pathLst>
                  <a:path w="74" h="39">
                    <a:moveTo>
                      <a:pt x="0" y="39"/>
                    </a:moveTo>
                    <a:lnTo>
                      <a:pt x="71" y="0"/>
                    </a:lnTo>
                    <a:lnTo>
                      <a:pt x="74" y="6"/>
                    </a:lnTo>
                    <a:lnTo>
                      <a:pt x="0" y="39"/>
                    </a:lnTo>
                    <a:close/>
                  </a:path>
                </a:pathLst>
              </a:custGeom>
              <a:solidFill>
                <a:srgbClr val="FF0000"/>
              </a:solidFill>
              <a:ln w="9525">
                <a:noFill/>
                <a:round/>
                <a:headEnd/>
                <a:tailEnd/>
              </a:ln>
            </p:spPr>
            <p:txBody>
              <a:bodyPr/>
              <a:lstStyle/>
              <a:p>
                <a:endParaRPr lang="ja-JP" altLang="en-US"/>
              </a:p>
            </p:txBody>
          </p:sp>
          <p:sp>
            <p:nvSpPr>
              <p:cNvPr id="651" name="Freeform 2291"/>
              <p:cNvSpPr>
                <a:spLocks/>
              </p:cNvSpPr>
              <p:nvPr/>
            </p:nvSpPr>
            <p:spPr bwMode="auto">
              <a:xfrm>
                <a:off x="2047" y="2530"/>
                <a:ext cx="25" cy="15"/>
              </a:xfrm>
              <a:custGeom>
                <a:avLst/>
                <a:gdLst/>
                <a:ahLst/>
                <a:cxnLst>
                  <a:cxn ang="0">
                    <a:pos x="149" y="0"/>
                  </a:cxn>
                  <a:cxn ang="0">
                    <a:pos x="174" y="56"/>
                  </a:cxn>
                  <a:cxn ang="0">
                    <a:pos x="99" y="88"/>
                  </a:cxn>
                  <a:cxn ang="0">
                    <a:pos x="25" y="120"/>
                  </a:cxn>
                  <a:cxn ang="0">
                    <a:pos x="0" y="65"/>
                  </a:cxn>
                  <a:cxn ang="0">
                    <a:pos x="75" y="33"/>
                  </a:cxn>
                  <a:cxn ang="0">
                    <a:pos x="149" y="0"/>
                  </a:cxn>
                </a:cxnLst>
                <a:rect l="0" t="0" r="r" b="b"/>
                <a:pathLst>
                  <a:path w="174" h="120">
                    <a:moveTo>
                      <a:pt x="149" y="0"/>
                    </a:moveTo>
                    <a:lnTo>
                      <a:pt x="174" y="56"/>
                    </a:lnTo>
                    <a:lnTo>
                      <a:pt x="99" y="88"/>
                    </a:lnTo>
                    <a:lnTo>
                      <a:pt x="25" y="120"/>
                    </a:lnTo>
                    <a:lnTo>
                      <a:pt x="0" y="65"/>
                    </a:lnTo>
                    <a:lnTo>
                      <a:pt x="75" y="33"/>
                    </a:lnTo>
                    <a:lnTo>
                      <a:pt x="149" y="0"/>
                    </a:lnTo>
                    <a:close/>
                  </a:path>
                </a:pathLst>
              </a:custGeom>
              <a:solidFill>
                <a:srgbClr val="FF0000"/>
              </a:solidFill>
              <a:ln w="9525">
                <a:noFill/>
                <a:round/>
                <a:headEnd/>
                <a:tailEnd/>
              </a:ln>
            </p:spPr>
            <p:txBody>
              <a:bodyPr/>
              <a:lstStyle/>
              <a:p>
                <a:endParaRPr lang="ja-JP" altLang="en-US"/>
              </a:p>
            </p:txBody>
          </p:sp>
          <p:sp>
            <p:nvSpPr>
              <p:cNvPr id="652" name="Freeform 2292"/>
              <p:cNvSpPr>
                <a:spLocks/>
              </p:cNvSpPr>
              <p:nvPr/>
            </p:nvSpPr>
            <p:spPr bwMode="auto">
              <a:xfrm>
                <a:off x="2061" y="2537"/>
                <a:ext cx="11" cy="4"/>
              </a:xfrm>
              <a:custGeom>
                <a:avLst/>
                <a:gdLst/>
                <a:ahLst/>
                <a:cxnLst>
                  <a:cxn ang="0">
                    <a:pos x="0" y="32"/>
                  </a:cxn>
                  <a:cxn ang="0">
                    <a:pos x="75" y="0"/>
                  </a:cxn>
                  <a:cxn ang="0">
                    <a:pos x="77" y="6"/>
                  </a:cxn>
                  <a:cxn ang="0">
                    <a:pos x="0" y="32"/>
                  </a:cxn>
                </a:cxnLst>
                <a:rect l="0" t="0" r="r" b="b"/>
                <a:pathLst>
                  <a:path w="77" h="32">
                    <a:moveTo>
                      <a:pt x="0" y="32"/>
                    </a:moveTo>
                    <a:lnTo>
                      <a:pt x="75" y="0"/>
                    </a:lnTo>
                    <a:lnTo>
                      <a:pt x="77" y="6"/>
                    </a:lnTo>
                    <a:lnTo>
                      <a:pt x="0" y="32"/>
                    </a:lnTo>
                    <a:close/>
                  </a:path>
                </a:pathLst>
              </a:custGeom>
              <a:solidFill>
                <a:srgbClr val="FF0000"/>
              </a:solidFill>
              <a:ln w="9525">
                <a:noFill/>
                <a:round/>
                <a:headEnd/>
                <a:tailEnd/>
              </a:ln>
            </p:spPr>
            <p:txBody>
              <a:bodyPr/>
              <a:lstStyle/>
              <a:p>
                <a:endParaRPr lang="ja-JP" altLang="en-US"/>
              </a:p>
            </p:txBody>
          </p:sp>
          <p:sp>
            <p:nvSpPr>
              <p:cNvPr id="653" name="Freeform 2293"/>
              <p:cNvSpPr>
                <a:spLocks/>
              </p:cNvSpPr>
              <p:nvPr/>
            </p:nvSpPr>
            <p:spPr bwMode="auto">
              <a:xfrm>
                <a:off x="2051" y="2538"/>
                <a:ext cx="24" cy="13"/>
              </a:xfrm>
              <a:custGeom>
                <a:avLst/>
                <a:gdLst/>
                <a:ahLst/>
                <a:cxnLst>
                  <a:cxn ang="0">
                    <a:pos x="153" y="0"/>
                  </a:cxn>
                  <a:cxn ang="0">
                    <a:pos x="173" y="59"/>
                  </a:cxn>
                  <a:cxn ang="0">
                    <a:pos x="95" y="85"/>
                  </a:cxn>
                  <a:cxn ang="0">
                    <a:pos x="19" y="110"/>
                  </a:cxn>
                  <a:cxn ang="0">
                    <a:pos x="0" y="51"/>
                  </a:cxn>
                  <a:cxn ang="0">
                    <a:pos x="76" y="26"/>
                  </a:cxn>
                  <a:cxn ang="0">
                    <a:pos x="153" y="0"/>
                  </a:cxn>
                </a:cxnLst>
                <a:rect l="0" t="0" r="r" b="b"/>
                <a:pathLst>
                  <a:path w="173" h="110">
                    <a:moveTo>
                      <a:pt x="153" y="0"/>
                    </a:moveTo>
                    <a:lnTo>
                      <a:pt x="173" y="59"/>
                    </a:lnTo>
                    <a:lnTo>
                      <a:pt x="95" y="85"/>
                    </a:lnTo>
                    <a:lnTo>
                      <a:pt x="19" y="110"/>
                    </a:lnTo>
                    <a:lnTo>
                      <a:pt x="0" y="51"/>
                    </a:lnTo>
                    <a:lnTo>
                      <a:pt x="76" y="26"/>
                    </a:lnTo>
                    <a:lnTo>
                      <a:pt x="153" y="0"/>
                    </a:lnTo>
                    <a:close/>
                  </a:path>
                </a:pathLst>
              </a:custGeom>
              <a:solidFill>
                <a:srgbClr val="FF0000"/>
              </a:solidFill>
              <a:ln w="9525">
                <a:noFill/>
                <a:round/>
                <a:headEnd/>
                <a:tailEnd/>
              </a:ln>
            </p:spPr>
            <p:txBody>
              <a:bodyPr/>
              <a:lstStyle/>
              <a:p>
                <a:endParaRPr lang="ja-JP" altLang="en-US"/>
              </a:p>
            </p:txBody>
          </p:sp>
          <p:sp>
            <p:nvSpPr>
              <p:cNvPr id="654" name="Freeform 2294"/>
              <p:cNvSpPr>
                <a:spLocks/>
              </p:cNvSpPr>
              <p:nvPr/>
            </p:nvSpPr>
            <p:spPr bwMode="auto">
              <a:xfrm>
                <a:off x="2064" y="2545"/>
                <a:ext cx="11" cy="3"/>
              </a:xfrm>
              <a:custGeom>
                <a:avLst/>
                <a:gdLst/>
                <a:ahLst/>
                <a:cxnLst>
                  <a:cxn ang="0">
                    <a:pos x="0" y="26"/>
                  </a:cxn>
                  <a:cxn ang="0">
                    <a:pos x="78" y="0"/>
                  </a:cxn>
                  <a:cxn ang="0">
                    <a:pos x="79" y="7"/>
                  </a:cxn>
                  <a:cxn ang="0">
                    <a:pos x="0" y="26"/>
                  </a:cxn>
                </a:cxnLst>
                <a:rect l="0" t="0" r="r" b="b"/>
                <a:pathLst>
                  <a:path w="79" h="26">
                    <a:moveTo>
                      <a:pt x="0" y="26"/>
                    </a:moveTo>
                    <a:lnTo>
                      <a:pt x="78" y="0"/>
                    </a:lnTo>
                    <a:lnTo>
                      <a:pt x="79" y="7"/>
                    </a:lnTo>
                    <a:lnTo>
                      <a:pt x="0" y="26"/>
                    </a:lnTo>
                    <a:close/>
                  </a:path>
                </a:pathLst>
              </a:custGeom>
              <a:solidFill>
                <a:srgbClr val="FF0000"/>
              </a:solidFill>
              <a:ln w="9525">
                <a:noFill/>
                <a:round/>
                <a:headEnd/>
                <a:tailEnd/>
              </a:ln>
            </p:spPr>
            <p:txBody>
              <a:bodyPr/>
              <a:lstStyle/>
              <a:p>
                <a:endParaRPr lang="ja-JP" altLang="en-US"/>
              </a:p>
            </p:txBody>
          </p:sp>
          <p:sp>
            <p:nvSpPr>
              <p:cNvPr id="655" name="Freeform 2295"/>
              <p:cNvSpPr>
                <a:spLocks/>
              </p:cNvSpPr>
              <p:nvPr/>
            </p:nvSpPr>
            <p:spPr bwMode="auto">
              <a:xfrm>
                <a:off x="2053" y="2546"/>
                <a:ext cx="25" cy="12"/>
              </a:xfrm>
              <a:custGeom>
                <a:avLst/>
                <a:gdLst/>
                <a:ahLst/>
                <a:cxnLst>
                  <a:cxn ang="0">
                    <a:pos x="157" y="0"/>
                  </a:cxn>
                  <a:cxn ang="0">
                    <a:pos x="172" y="61"/>
                  </a:cxn>
                  <a:cxn ang="0">
                    <a:pos x="93" y="79"/>
                  </a:cxn>
                  <a:cxn ang="0">
                    <a:pos x="15" y="97"/>
                  </a:cxn>
                  <a:cxn ang="0">
                    <a:pos x="0" y="37"/>
                  </a:cxn>
                  <a:cxn ang="0">
                    <a:pos x="78" y="19"/>
                  </a:cxn>
                  <a:cxn ang="0">
                    <a:pos x="157" y="0"/>
                  </a:cxn>
                </a:cxnLst>
                <a:rect l="0" t="0" r="r" b="b"/>
                <a:pathLst>
                  <a:path w="172" h="97">
                    <a:moveTo>
                      <a:pt x="157" y="0"/>
                    </a:moveTo>
                    <a:lnTo>
                      <a:pt x="172" y="61"/>
                    </a:lnTo>
                    <a:lnTo>
                      <a:pt x="93" y="79"/>
                    </a:lnTo>
                    <a:lnTo>
                      <a:pt x="15" y="97"/>
                    </a:lnTo>
                    <a:lnTo>
                      <a:pt x="0" y="37"/>
                    </a:lnTo>
                    <a:lnTo>
                      <a:pt x="78" y="19"/>
                    </a:lnTo>
                    <a:lnTo>
                      <a:pt x="157" y="0"/>
                    </a:lnTo>
                    <a:close/>
                  </a:path>
                </a:pathLst>
              </a:custGeom>
              <a:solidFill>
                <a:srgbClr val="FF0000"/>
              </a:solidFill>
              <a:ln w="9525">
                <a:noFill/>
                <a:round/>
                <a:headEnd/>
                <a:tailEnd/>
              </a:ln>
            </p:spPr>
            <p:txBody>
              <a:bodyPr/>
              <a:lstStyle/>
              <a:p>
                <a:endParaRPr lang="ja-JP" altLang="en-US"/>
              </a:p>
            </p:txBody>
          </p:sp>
          <p:sp>
            <p:nvSpPr>
              <p:cNvPr id="656" name="Freeform 2296"/>
              <p:cNvSpPr>
                <a:spLocks/>
              </p:cNvSpPr>
              <p:nvPr/>
            </p:nvSpPr>
            <p:spPr bwMode="auto">
              <a:xfrm>
                <a:off x="2066" y="2554"/>
                <a:ext cx="12" cy="2"/>
              </a:xfrm>
              <a:custGeom>
                <a:avLst/>
                <a:gdLst/>
                <a:ahLst/>
                <a:cxnLst>
                  <a:cxn ang="0">
                    <a:pos x="0" y="18"/>
                  </a:cxn>
                  <a:cxn ang="0">
                    <a:pos x="79" y="0"/>
                  </a:cxn>
                  <a:cxn ang="0">
                    <a:pos x="80" y="7"/>
                  </a:cxn>
                  <a:cxn ang="0">
                    <a:pos x="0" y="18"/>
                  </a:cxn>
                </a:cxnLst>
                <a:rect l="0" t="0" r="r" b="b"/>
                <a:pathLst>
                  <a:path w="80" h="18">
                    <a:moveTo>
                      <a:pt x="0" y="18"/>
                    </a:moveTo>
                    <a:lnTo>
                      <a:pt x="79" y="0"/>
                    </a:lnTo>
                    <a:lnTo>
                      <a:pt x="80" y="7"/>
                    </a:lnTo>
                    <a:lnTo>
                      <a:pt x="0" y="18"/>
                    </a:lnTo>
                    <a:close/>
                  </a:path>
                </a:pathLst>
              </a:custGeom>
              <a:solidFill>
                <a:srgbClr val="FF0000"/>
              </a:solidFill>
              <a:ln w="9525">
                <a:noFill/>
                <a:round/>
                <a:headEnd/>
                <a:tailEnd/>
              </a:ln>
            </p:spPr>
            <p:txBody>
              <a:bodyPr/>
              <a:lstStyle/>
              <a:p>
                <a:endParaRPr lang="ja-JP" altLang="en-US"/>
              </a:p>
            </p:txBody>
          </p:sp>
          <p:sp>
            <p:nvSpPr>
              <p:cNvPr id="657" name="Freeform 2297"/>
              <p:cNvSpPr>
                <a:spLocks/>
              </p:cNvSpPr>
              <p:nvPr/>
            </p:nvSpPr>
            <p:spPr bwMode="auto">
              <a:xfrm>
                <a:off x="2055" y="2555"/>
                <a:ext cx="24" cy="10"/>
              </a:xfrm>
              <a:custGeom>
                <a:avLst/>
                <a:gdLst/>
                <a:ahLst/>
                <a:cxnLst>
                  <a:cxn ang="0">
                    <a:pos x="159" y="0"/>
                  </a:cxn>
                  <a:cxn ang="0">
                    <a:pos x="167" y="62"/>
                  </a:cxn>
                  <a:cxn ang="0">
                    <a:pos x="88" y="74"/>
                  </a:cxn>
                  <a:cxn ang="0">
                    <a:pos x="8" y="85"/>
                  </a:cxn>
                  <a:cxn ang="0">
                    <a:pos x="0" y="22"/>
                  </a:cxn>
                  <a:cxn ang="0">
                    <a:pos x="79" y="11"/>
                  </a:cxn>
                  <a:cxn ang="0">
                    <a:pos x="159" y="0"/>
                  </a:cxn>
                </a:cxnLst>
                <a:rect l="0" t="0" r="r" b="b"/>
                <a:pathLst>
                  <a:path w="167" h="85">
                    <a:moveTo>
                      <a:pt x="159" y="0"/>
                    </a:moveTo>
                    <a:lnTo>
                      <a:pt x="167" y="62"/>
                    </a:lnTo>
                    <a:lnTo>
                      <a:pt x="88" y="74"/>
                    </a:lnTo>
                    <a:lnTo>
                      <a:pt x="8" y="85"/>
                    </a:lnTo>
                    <a:lnTo>
                      <a:pt x="0" y="22"/>
                    </a:lnTo>
                    <a:lnTo>
                      <a:pt x="79" y="11"/>
                    </a:lnTo>
                    <a:lnTo>
                      <a:pt x="159" y="0"/>
                    </a:lnTo>
                    <a:close/>
                  </a:path>
                </a:pathLst>
              </a:custGeom>
              <a:solidFill>
                <a:srgbClr val="FF0000"/>
              </a:solidFill>
              <a:ln w="9525">
                <a:noFill/>
                <a:round/>
                <a:headEnd/>
                <a:tailEnd/>
              </a:ln>
            </p:spPr>
            <p:txBody>
              <a:bodyPr/>
              <a:lstStyle/>
              <a:p>
                <a:endParaRPr lang="ja-JP" altLang="en-US"/>
              </a:p>
            </p:txBody>
          </p:sp>
          <p:sp>
            <p:nvSpPr>
              <p:cNvPr id="658" name="Freeform 2298"/>
              <p:cNvSpPr>
                <a:spLocks/>
              </p:cNvSpPr>
              <p:nvPr/>
            </p:nvSpPr>
            <p:spPr bwMode="auto">
              <a:xfrm>
                <a:off x="2068" y="2562"/>
                <a:ext cx="11" cy="2"/>
              </a:xfrm>
              <a:custGeom>
                <a:avLst/>
                <a:gdLst/>
                <a:ahLst/>
                <a:cxnLst>
                  <a:cxn ang="0">
                    <a:pos x="0" y="12"/>
                  </a:cxn>
                  <a:cxn ang="0">
                    <a:pos x="79" y="0"/>
                  </a:cxn>
                  <a:cxn ang="0">
                    <a:pos x="80" y="8"/>
                  </a:cxn>
                  <a:cxn ang="0">
                    <a:pos x="0" y="12"/>
                  </a:cxn>
                </a:cxnLst>
                <a:rect l="0" t="0" r="r" b="b"/>
                <a:pathLst>
                  <a:path w="80" h="12">
                    <a:moveTo>
                      <a:pt x="0" y="12"/>
                    </a:moveTo>
                    <a:lnTo>
                      <a:pt x="79" y="0"/>
                    </a:lnTo>
                    <a:lnTo>
                      <a:pt x="80" y="8"/>
                    </a:lnTo>
                    <a:lnTo>
                      <a:pt x="0" y="12"/>
                    </a:lnTo>
                    <a:close/>
                  </a:path>
                </a:pathLst>
              </a:custGeom>
              <a:solidFill>
                <a:srgbClr val="FF0000"/>
              </a:solidFill>
              <a:ln w="9525">
                <a:noFill/>
                <a:round/>
                <a:headEnd/>
                <a:tailEnd/>
              </a:ln>
            </p:spPr>
            <p:txBody>
              <a:bodyPr/>
              <a:lstStyle/>
              <a:p>
                <a:endParaRPr lang="ja-JP" altLang="en-US"/>
              </a:p>
            </p:txBody>
          </p:sp>
          <p:sp>
            <p:nvSpPr>
              <p:cNvPr id="659" name="Freeform 2299"/>
              <p:cNvSpPr>
                <a:spLocks/>
              </p:cNvSpPr>
              <p:nvPr/>
            </p:nvSpPr>
            <p:spPr bwMode="auto">
              <a:xfrm>
                <a:off x="2056" y="2563"/>
                <a:ext cx="24" cy="9"/>
              </a:xfrm>
              <a:custGeom>
                <a:avLst/>
                <a:gdLst/>
                <a:ahLst/>
                <a:cxnLst>
                  <a:cxn ang="0">
                    <a:pos x="161" y="0"/>
                  </a:cxn>
                  <a:cxn ang="0">
                    <a:pos x="165" y="65"/>
                  </a:cxn>
                  <a:cxn ang="0">
                    <a:pos x="84" y="68"/>
                  </a:cxn>
                  <a:cxn ang="0">
                    <a:pos x="3" y="72"/>
                  </a:cxn>
                  <a:cxn ang="0">
                    <a:pos x="0" y="7"/>
                  </a:cxn>
                  <a:cxn ang="0">
                    <a:pos x="81" y="4"/>
                  </a:cxn>
                  <a:cxn ang="0">
                    <a:pos x="161" y="0"/>
                  </a:cxn>
                </a:cxnLst>
                <a:rect l="0" t="0" r="r" b="b"/>
                <a:pathLst>
                  <a:path w="165" h="72">
                    <a:moveTo>
                      <a:pt x="161" y="0"/>
                    </a:moveTo>
                    <a:lnTo>
                      <a:pt x="165" y="65"/>
                    </a:lnTo>
                    <a:lnTo>
                      <a:pt x="84" y="68"/>
                    </a:lnTo>
                    <a:lnTo>
                      <a:pt x="3" y="72"/>
                    </a:lnTo>
                    <a:lnTo>
                      <a:pt x="0" y="7"/>
                    </a:lnTo>
                    <a:lnTo>
                      <a:pt x="81" y="4"/>
                    </a:lnTo>
                    <a:lnTo>
                      <a:pt x="161" y="0"/>
                    </a:lnTo>
                    <a:close/>
                  </a:path>
                </a:pathLst>
              </a:custGeom>
              <a:solidFill>
                <a:srgbClr val="FF0000"/>
              </a:solidFill>
              <a:ln w="9525">
                <a:noFill/>
                <a:round/>
                <a:headEnd/>
                <a:tailEnd/>
              </a:ln>
            </p:spPr>
            <p:txBody>
              <a:bodyPr/>
              <a:lstStyle/>
              <a:p>
                <a:endParaRPr lang="ja-JP" altLang="en-US"/>
              </a:p>
            </p:txBody>
          </p:sp>
          <p:sp>
            <p:nvSpPr>
              <p:cNvPr id="660" name="Freeform 2300"/>
              <p:cNvSpPr>
                <a:spLocks/>
              </p:cNvSpPr>
              <p:nvPr/>
            </p:nvSpPr>
            <p:spPr bwMode="auto">
              <a:xfrm>
                <a:off x="2068" y="2571"/>
                <a:ext cx="12" cy="1"/>
              </a:xfrm>
              <a:custGeom>
                <a:avLst/>
                <a:gdLst/>
                <a:ahLst/>
                <a:cxnLst>
                  <a:cxn ang="0">
                    <a:pos x="0" y="3"/>
                  </a:cxn>
                  <a:cxn ang="0">
                    <a:pos x="81" y="0"/>
                  </a:cxn>
                  <a:cxn ang="0">
                    <a:pos x="81" y="7"/>
                  </a:cxn>
                  <a:cxn ang="0">
                    <a:pos x="0" y="3"/>
                  </a:cxn>
                </a:cxnLst>
                <a:rect l="0" t="0" r="r" b="b"/>
                <a:pathLst>
                  <a:path w="81" h="7">
                    <a:moveTo>
                      <a:pt x="0" y="3"/>
                    </a:moveTo>
                    <a:lnTo>
                      <a:pt x="81" y="0"/>
                    </a:lnTo>
                    <a:lnTo>
                      <a:pt x="81" y="7"/>
                    </a:lnTo>
                    <a:lnTo>
                      <a:pt x="0" y="3"/>
                    </a:lnTo>
                    <a:close/>
                  </a:path>
                </a:pathLst>
              </a:custGeom>
              <a:solidFill>
                <a:srgbClr val="FF0000"/>
              </a:solidFill>
              <a:ln w="9525">
                <a:noFill/>
                <a:round/>
                <a:headEnd/>
                <a:tailEnd/>
              </a:ln>
            </p:spPr>
            <p:txBody>
              <a:bodyPr/>
              <a:lstStyle/>
              <a:p>
                <a:endParaRPr lang="ja-JP" altLang="en-US"/>
              </a:p>
            </p:txBody>
          </p:sp>
          <p:sp>
            <p:nvSpPr>
              <p:cNvPr id="661" name="Freeform 2301"/>
              <p:cNvSpPr>
                <a:spLocks/>
              </p:cNvSpPr>
              <p:nvPr/>
            </p:nvSpPr>
            <p:spPr bwMode="auto">
              <a:xfrm>
                <a:off x="2056" y="2571"/>
                <a:ext cx="24" cy="9"/>
              </a:xfrm>
              <a:custGeom>
                <a:avLst/>
                <a:gdLst/>
                <a:ahLst/>
                <a:cxnLst>
                  <a:cxn ang="0">
                    <a:pos x="165" y="7"/>
                  </a:cxn>
                  <a:cxn ang="0">
                    <a:pos x="161" y="72"/>
                  </a:cxn>
                  <a:cxn ang="0">
                    <a:pos x="81" y="68"/>
                  </a:cxn>
                  <a:cxn ang="0">
                    <a:pos x="0" y="65"/>
                  </a:cxn>
                  <a:cxn ang="0">
                    <a:pos x="3" y="0"/>
                  </a:cxn>
                  <a:cxn ang="0">
                    <a:pos x="84" y="3"/>
                  </a:cxn>
                  <a:cxn ang="0">
                    <a:pos x="165" y="7"/>
                  </a:cxn>
                </a:cxnLst>
                <a:rect l="0" t="0" r="r" b="b"/>
                <a:pathLst>
                  <a:path w="165" h="72">
                    <a:moveTo>
                      <a:pt x="165" y="7"/>
                    </a:moveTo>
                    <a:lnTo>
                      <a:pt x="161" y="72"/>
                    </a:lnTo>
                    <a:lnTo>
                      <a:pt x="81" y="68"/>
                    </a:lnTo>
                    <a:lnTo>
                      <a:pt x="0" y="65"/>
                    </a:lnTo>
                    <a:lnTo>
                      <a:pt x="3" y="0"/>
                    </a:lnTo>
                    <a:lnTo>
                      <a:pt x="84" y="3"/>
                    </a:lnTo>
                    <a:lnTo>
                      <a:pt x="165" y="7"/>
                    </a:lnTo>
                    <a:close/>
                  </a:path>
                </a:pathLst>
              </a:custGeom>
              <a:solidFill>
                <a:srgbClr val="FF0000"/>
              </a:solidFill>
              <a:ln w="9525">
                <a:noFill/>
                <a:round/>
                <a:headEnd/>
                <a:tailEnd/>
              </a:ln>
            </p:spPr>
            <p:txBody>
              <a:bodyPr/>
              <a:lstStyle/>
              <a:p>
                <a:endParaRPr lang="ja-JP" altLang="en-US"/>
              </a:p>
            </p:txBody>
          </p:sp>
          <p:sp>
            <p:nvSpPr>
              <p:cNvPr id="662" name="Freeform 2302"/>
              <p:cNvSpPr>
                <a:spLocks/>
              </p:cNvSpPr>
              <p:nvPr/>
            </p:nvSpPr>
            <p:spPr bwMode="auto">
              <a:xfrm>
                <a:off x="2068" y="2580"/>
                <a:ext cx="11" cy="1"/>
              </a:xfrm>
              <a:custGeom>
                <a:avLst/>
                <a:gdLst/>
                <a:ahLst/>
                <a:cxnLst>
                  <a:cxn ang="0">
                    <a:pos x="0" y="0"/>
                  </a:cxn>
                  <a:cxn ang="0">
                    <a:pos x="80" y="4"/>
                  </a:cxn>
                  <a:cxn ang="0">
                    <a:pos x="79" y="11"/>
                  </a:cxn>
                  <a:cxn ang="0">
                    <a:pos x="0" y="0"/>
                  </a:cxn>
                </a:cxnLst>
                <a:rect l="0" t="0" r="r" b="b"/>
                <a:pathLst>
                  <a:path w="80" h="11">
                    <a:moveTo>
                      <a:pt x="0" y="0"/>
                    </a:moveTo>
                    <a:lnTo>
                      <a:pt x="80" y="4"/>
                    </a:lnTo>
                    <a:lnTo>
                      <a:pt x="79" y="11"/>
                    </a:lnTo>
                    <a:lnTo>
                      <a:pt x="0" y="0"/>
                    </a:lnTo>
                    <a:close/>
                  </a:path>
                </a:pathLst>
              </a:custGeom>
              <a:solidFill>
                <a:srgbClr val="FF0000"/>
              </a:solidFill>
              <a:ln w="9525">
                <a:noFill/>
                <a:round/>
                <a:headEnd/>
                <a:tailEnd/>
              </a:ln>
            </p:spPr>
            <p:txBody>
              <a:bodyPr/>
              <a:lstStyle/>
              <a:p>
                <a:endParaRPr lang="ja-JP" altLang="en-US"/>
              </a:p>
            </p:txBody>
          </p:sp>
          <p:sp>
            <p:nvSpPr>
              <p:cNvPr id="663" name="Freeform 2303"/>
              <p:cNvSpPr>
                <a:spLocks/>
              </p:cNvSpPr>
              <p:nvPr/>
            </p:nvSpPr>
            <p:spPr bwMode="auto">
              <a:xfrm>
                <a:off x="2055" y="2579"/>
                <a:ext cx="24" cy="10"/>
              </a:xfrm>
              <a:custGeom>
                <a:avLst/>
                <a:gdLst/>
                <a:ahLst/>
                <a:cxnLst>
                  <a:cxn ang="0">
                    <a:pos x="167" y="22"/>
                  </a:cxn>
                  <a:cxn ang="0">
                    <a:pos x="159" y="85"/>
                  </a:cxn>
                  <a:cxn ang="0">
                    <a:pos x="79" y="74"/>
                  </a:cxn>
                  <a:cxn ang="0">
                    <a:pos x="0" y="63"/>
                  </a:cxn>
                  <a:cxn ang="0">
                    <a:pos x="8" y="0"/>
                  </a:cxn>
                  <a:cxn ang="0">
                    <a:pos x="88" y="11"/>
                  </a:cxn>
                  <a:cxn ang="0">
                    <a:pos x="167" y="22"/>
                  </a:cxn>
                </a:cxnLst>
                <a:rect l="0" t="0" r="r" b="b"/>
                <a:pathLst>
                  <a:path w="167" h="85">
                    <a:moveTo>
                      <a:pt x="167" y="22"/>
                    </a:moveTo>
                    <a:lnTo>
                      <a:pt x="159" y="85"/>
                    </a:lnTo>
                    <a:lnTo>
                      <a:pt x="79" y="74"/>
                    </a:lnTo>
                    <a:lnTo>
                      <a:pt x="0" y="63"/>
                    </a:lnTo>
                    <a:lnTo>
                      <a:pt x="8" y="0"/>
                    </a:lnTo>
                    <a:lnTo>
                      <a:pt x="88" y="11"/>
                    </a:lnTo>
                    <a:lnTo>
                      <a:pt x="167" y="22"/>
                    </a:lnTo>
                    <a:close/>
                  </a:path>
                </a:pathLst>
              </a:custGeom>
              <a:solidFill>
                <a:srgbClr val="FF0000"/>
              </a:solidFill>
              <a:ln w="9525">
                <a:noFill/>
                <a:round/>
                <a:headEnd/>
                <a:tailEnd/>
              </a:ln>
            </p:spPr>
            <p:txBody>
              <a:bodyPr/>
              <a:lstStyle/>
              <a:p>
                <a:endParaRPr lang="ja-JP" altLang="en-US"/>
              </a:p>
            </p:txBody>
          </p:sp>
          <p:sp>
            <p:nvSpPr>
              <p:cNvPr id="664" name="Freeform 2304"/>
              <p:cNvSpPr>
                <a:spLocks/>
              </p:cNvSpPr>
              <p:nvPr/>
            </p:nvSpPr>
            <p:spPr bwMode="auto">
              <a:xfrm>
                <a:off x="2066" y="2588"/>
                <a:ext cx="12" cy="2"/>
              </a:xfrm>
              <a:custGeom>
                <a:avLst/>
                <a:gdLst/>
                <a:ahLst/>
                <a:cxnLst>
                  <a:cxn ang="0">
                    <a:pos x="0" y="0"/>
                  </a:cxn>
                  <a:cxn ang="0">
                    <a:pos x="80" y="11"/>
                  </a:cxn>
                  <a:cxn ang="0">
                    <a:pos x="79" y="18"/>
                  </a:cxn>
                  <a:cxn ang="0">
                    <a:pos x="0" y="0"/>
                  </a:cxn>
                </a:cxnLst>
                <a:rect l="0" t="0" r="r" b="b"/>
                <a:pathLst>
                  <a:path w="80" h="18">
                    <a:moveTo>
                      <a:pt x="0" y="0"/>
                    </a:moveTo>
                    <a:lnTo>
                      <a:pt x="80" y="11"/>
                    </a:lnTo>
                    <a:lnTo>
                      <a:pt x="79" y="18"/>
                    </a:lnTo>
                    <a:lnTo>
                      <a:pt x="0" y="0"/>
                    </a:lnTo>
                    <a:close/>
                  </a:path>
                </a:pathLst>
              </a:custGeom>
              <a:solidFill>
                <a:srgbClr val="FF0000"/>
              </a:solidFill>
              <a:ln w="9525">
                <a:noFill/>
                <a:round/>
                <a:headEnd/>
                <a:tailEnd/>
              </a:ln>
            </p:spPr>
            <p:txBody>
              <a:bodyPr/>
              <a:lstStyle/>
              <a:p>
                <a:endParaRPr lang="ja-JP" altLang="en-US"/>
              </a:p>
            </p:txBody>
          </p:sp>
          <p:sp>
            <p:nvSpPr>
              <p:cNvPr id="665" name="Freeform 2305"/>
              <p:cNvSpPr>
                <a:spLocks/>
              </p:cNvSpPr>
              <p:nvPr/>
            </p:nvSpPr>
            <p:spPr bwMode="auto">
              <a:xfrm>
                <a:off x="2053" y="2586"/>
                <a:ext cx="25" cy="12"/>
              </a:xfrm>
              <a:custGeom>
                <a:avLst/>
                <a:gdLst/>
                <a:ahLst/>
                <a:cxnLst>
                  <a:cxn ang="0">
                    <a:pos x="172" y="36"/>
                  </a:cxn>
                  <a:cxn ang="0">
                    <a:pos x="157" y="97"/>
                  </a:cxn>
                  <a:cxn ang="0">
                    <a:pos x="78" y="78"/>
                  </a:cxn>
                  <a:cxn ang="0">
                    <a:pos x="0" y="60"/>
                  </a:cxn>
                  <a:cxn ang="0">
                    <a:pos x="15" y="0"/>
                  </a:cxn>
                  <a:cxn ang="0">
                    <a:pos x="93" y="18"/>
                  </a:cxn>
                  <a:cxn ang="0">
                    <a:pos x="172" y="36"/>
                  </a:cxn>
                </a:cxnLst>
                <a:rect l="0" t="0" r="r" b="b"/>
                <a:pathLst>
                  <a:path w="172" h="97">
                    <a:moveTo>
                      <a:pt x="172" y="36"/>
                    </a:moveTo>
                    <a:lnTo>
                      <a:pt x="157" y="97"/>
                    </a:lnTo>
                    <a:lnTo>
                      <a:pt x="78" y="78"/>
                    </a:lnTo>
                    <a:lnTo>
                      <a:pt x="0" y="60"/>
                    </a:lnTo>
                    <a:lnTo>
                      <a:pt x="15" y="0"/>
                    </a:lnTo>
                    <a:lnTo>
                      <a:pt x="93" y="18"/>
                    </a:lnTo>
                    <a:lnTo>
                      <a:pt x="172" y="36"/>
                    </a:lnTo>
                    <a:close/>
                  </a:path>
                </a:pathLst>
              </a:custGeom>
              <a:solidFill>
                <a:srgbClr val="FF0000"/>
              </a:solidFill>
              <a:ln w="9525">
                <a:noFill/>
                <a:round/>
                <a:headEnd/>
                <a:tailEnd/>
              </a:ln>
            </p:spPr>
            <p:txBody>
              <a:bodyPr/>
              <a:lstStyle/>
              <a:p>
                <a:endParaRPr lang="ja-JP" altLang="en-US"/>
              </a:p>
            </p:txBody>
          </p:sp>
          <p:sp>
            <p:nvSpPr>
              <p:cNvPr id="666" name="Freeform 2306"/>
              <p:cNvSpPr>
                <a:spLocks/>
              </p:cNvSpPr>
              <p:nvPr/>
            </p:nvSpPr>
            <p:spPr bwMode="auto">
              <a:xfrm>
                <a:off x="2064" y="2595"/>
                <a:ext cx="11" cy="3"/>
              </a:xfrm>
              <a:custGeom>
                <a:avLst/>
                <a:gdLst/>
                <a:ahLst/>
                <a:cxnLst>
                  <a:cxn ang="0">
                    <a:pos x="0" y="0"/>
                  </a:cxn>
                  <a:cxn ang="0">
                    <a:pos x="79" y="19"/>
                  </a:cxn>
                  <a:cxn ang="0">
                    <a:pos x="78" y="26"/>
                  </a:cxn>
                  <a:cxn ang="0">
                    <a:pos x="0" y="0"/>
                  </a:cxn>
                </a:cxnLst>
                <a:rect l="0" t="0" r="r" b="b"/>
                <a:pathLst>
                  <a:path w="79" h="26">
                    <a:moveTo>
                      <a:pt x="0" y="0"/>
                    </a:moveTo>
                    <a:lnTo>
                      <a:pt x="79" y="19"/>
                    </a:lnTo>
                    <a:lnTo>
                      <a:pt x="78" y="26"/>
                    </a:lnTo>
                    <a:lnTo>
                      <a:pt x="0" y="0"/>
                    </a:lnTo>
                    <a:close/>
                  </a:path>
                </a:pathLst>
              </a:custGeom>
              <a:solidFill>
                <a:srgbClr val="FF0000"/>
              </a:solidFill>
              <a:ln w="9525">
                <a:noFill/>
                <a:round/>
                <a:headEnd/>
                <a:tailEnd/>
              </a:ln>
            </p:spPr>
            <p:txBody>
              <a:bodyPr/>
              <a:lstStyle/>
              <a:p>
                <a:endParaRPr lang="ja-JP" altLang="en-US"/>
              </a:p>
            </p:txBody>
          </p:sp>
          <p:sp>
            <p:nvSpPr>
              <p:cNvPr id="667" name="Freeform 2307"/>
              <p:cNvSpPr>
                <a:spLocks/>
              </p:cNvSpPr>
              <p:nvPr/>
            </p:nvSpPr>
            <p:spPr bwMode="auto">
              <a:xfrm>
                <a:off x="2051" y="2592"/>
                <a:ext cx="24" cy="14"/>
              </a:xfrm>
              <a:custGeom>
                <a:avLst/>
                <a:gdLst/>
                <a:ahLst/>
                <a:cxnLst>
                  <a:cxn ang="0">
                    <a:pos x="173" y="51"/>
                  </a:cxn>
                  <a:cxn ang="0">
                    <a:pos x="153" y="110"/>
                  </a:cxn>
                  <a:cxn ang="0">
                    <a:pos x="76" y="84"/>
                  </a:cxn>
                  <a:cxn ang="0">
                    <a:pos x="0" y="59"/>
                  </a:cxn>
                  <a:cxn ang="0">
                    <a:pos x="19" y="0"/>
                  </a:cxn>
                  <a:cxn ang="0">
                    <a:pos x="95" y="25"/>
                  </a:cxn>
                  <a:cxn ang="0">
                    <a:pos x="173" y="51"/>
                  </a:cxn>
                </a:cxnLst>
                <a:rect l="0" t="0" r="r" b="b"/>
                <a:pathLst>
                  <a:path w="173" h="110">
                    <a:moveTo>
                      <a:pt x="173" y="51"/>
                    </a:moveTo>
                    <a:lnTo>
                      <a:pt x="153" y="110"/>
                    </a:lnTo>
                    <a:lnTo>
                      <a:pt x="76" y="84"/>
                    </a:lnTo>
                    <a:lnTo>
                      <a:pt x="0" y="59"/>
                    </a:lnTo>
                    <a:lnTo>
                      <a:pt x="19" y="0"/>
                    </a:lnTo>
                    <a:lnTo>
                      <a:pt x="95" y="25"/>
                    </a:lnTo>
                    <a:lnTo>
                      <a:pt x="173" y="51"/>
                    </a:lnTo>
                    <a:close/>
                  </a:path>
                </a:pathLst>
              </a:custGeom>
              <a:solidFill>
                <a:srgbClr val="FF0000"/>
              </a:solidFill>
              <a:ln w="9525">
                <a:noFill/>
                <a:round/>
                <a:headEnd/>
                <a:tailEnd/>
              </a:ln>
            </p:spPr>
            <p:txBody>
              <a:bodyPr/>
              <a:lstStyle/>
              <a:p>
                <a:endParaRPr lang="ja-JP" altLang="en-US"/>
              </a:p>
            </p:txBody>
          </p:sp>
          <p:sp>
            <p:nvSpPr>
              <p:cNvPr id="668" name="Freeform 2308"/>
              <p:cNvSpPr>
                <a:spLocks/>
              </p:cNvSpPr>
              <p:nvPr/>
            </p:nvSpPr>
            <p:spPr bwMode="auto">
              <a:xfrm>
                <a:off x="2061" y="2603"/>
                <a:ext cx="11" cy="4"/>
              </a:xfrm>
              <a:custGeom>
                <a:avLst/>
                <a:gdLst/>
                <a:ahLst/>
                <a:cxnLst>
                  <a:cxn ang="0">
                    <a:pos x="0" y="0"/>
                  </a:cxn>
                  <a:cxn ang="0">
                    <a:pos x="77" y="26"/>
                  </a:cxn>
                  <a:cxn ang="0">
                    <a:pos x="75" y="32"/>
                  </a:cxn>
                  <a:cxn ang="0">
                    <a:pos x="0" y="0"/>
                  </a:cxn>
                </a:cxnLst>
                <a:rect l="0" t="0" r="r" b="b"/>
                <a:pathLst>
                  <a:path w="77" h="32">
                    <a:moveTo>
                      <a:pt x="0" y="0"/>
                    </a:moveTo>
                    <a:lnTo>
                      <a:pt x="77" y="26"/>
                    </a:lnTo>
                    <a:lnTo>
                      <a:pt x="75" y="32"/>
                    </a:lnTo>
                    <a:lnTo>
                      <a:pt x="0" y="0"/>
                    </a:lnTo>
                    <a:close/>
                  </a:path>
                </a:pathLst>
              </a:custGeom>
              <a:solidFill>
                <a:srgbClr val="FF0000"/>
              </a:solidFill>
              <a:ln w="9525">
                <a:noFill/>
                <a:round/>
                <a:headEnd/>
                <a:tailEnd/>
              </a:ln>
            </p:spPr>
            <p:txBody>
              <a:bodyPr/>
              <a:lstStyle/>
              <a:p>
                <a:endParaRPr lang="ja-JP" altLang="en-US"/>
              </a:p>
            </p:txBody>
          </p:sp>
          <p:sp>
            <p:nvSpPr>
              <p:cNvPr id="669" name="Freeform 2309"/>
              <p:cNvSpPr>
                <a:spLocks/>
              </p:cNvSpPr>
              <p:nvPr/>
            </p:nvSpPr>
            <p:spPr bwMode="auto">
              <a:xfrm>
                <a:off x="2047" y="2599"/>
                <a:ext cx="25" cy="15"/>
              </a:xfrm>
              <a:custGeom>
                <a:avLst/>
                <a:gdLst/>
                <a:ahLst/>
                <a:cxnLst>
                  <a:cxn ang="0">
                    <a:pos x="174" y="64"/>
                  </a:cxn>
                  <a:cxn ang="0">
                    <a:pos x="149" y="120"/>
                  </a:cxn>
                  <a:cxn ang="0">
                    <a:pos x="75" y="87"/>
                  </a:cxn>
                  <a:cxn ang="0">
                    <a:pos x="0" y="54"/>
                  </a:cxn>
                  <a:cxn ang="0">
                    <a:pos x="25" y="0"/>
                  </a:cxn>
                  <a:cxn ang="0">
                    <a:pos x="99" y="32"/>
                  </a:cxn>
                  <a:cxn ang="0">
                    <a:pos x="174" y="64"/>
                  </a:cxn>
                </a:cxnLst>
                <a:rect l="0" t="0" r="r" b="b"/>
                <a:pathLst>
                  <a:path w="174" h="120">
                    <a:moveTo>
                      <a:pt x="174" y="64"/>
                    </a:moveTo>
                    <a:lnTo>
                      <a:pt x="149" y="120"/>
                    </a:lnTo>
                    <a:lnTo>
                      <a:pt x="75" y="87"/>
                    </a:lnTo>
                    <a:lnTo>
                      <a:pt x="0" y="54"/>
                    </a:lnTo>
                    <a:lnTo>
                      <a:pt x="25" y="0"/>
                    </a:lnTo>
                    <a:lnTo>
                      <a:pt x="99" y="32"/>
                    </a:lnTo>
                    <a:lnTo>
                      <a:pt x="174" y="64"/>
                    </a:lnTo>
                    <a:close/>
                  </a:path>
                </a:pathLst>
              </a:custGeom>
              <a:solidFill>
                <a:srgbClr val="FF0000"/>
              </a:solidFill>
              <a:ln w="9525">
                <a:noFill/>
                <a:round/>
                <a:headEnd/>
                <a:tailEnd/>
              </a:ln>
            </p:spPr>
            <p:txBody>
              <a:bodyPr/>
              <a:lstStyle/>
              <a:p>
                <a:endParaRPr lang="ja-JP" altLang="en-US"/>
              </a:p>
            </p:txBody>
          </p:sp>
          <p:sp>
            <p:nvSpPr>
              <p:cNvPr id="670" name="Freeform 2310"/>
              <p:cNvSpPr>
                <a:spLocks/>
              </p:cNvSpPr>
              <p:nvPr/>
            </p:nvSpPr>
            <p:spPr bwMode="auto">
              <a:xfrm>
                <a:off x="2058" y="2610"/>
                <a:ext cx="11" cy="4"/>
              </a:xfrm>
              <a:custGeom>
                <a:avLst/>
                <a:gdLst/>
                <a:ahLst/>
                <a:cxnLst>
                  <a:cxn ang="0">
                    <a:pos x="0" y="0"/>
                  </a:cxn>
                  <a:cxn ang="0">
                    <a:pos x="74" y="33"/>
                  </a:cxn>
                  <a:cxn ang="0">
                    <a:pos x="71" y="39"/>
                  </a:cxn>
                  <a:cxn ang="0">
                    <a:pos x="0" y="0"/>
                  </a:cxn>
                </a:cxnLst>
                <a:rect l="0" t="0" r="r" b="b"/>
                <a:pathLst>
                  <a:path w="74" h="39">
                    <a:moveTo>
                      <a:pt x="0" y="0"/>
                    </a:moveTo>
                    <a:lnTo>
                      <a:pt x="74" y="33"/>
                    </a:lnTo>
                    <a:lnTo>
                      <a:pt x="71" y="39"/>
                    </a:lnTo>
                    <a:lnTo>
                      <a:pt x="0" y="0"/>
                    </a:lnTo>
                    <a:close/>
                  </a:path>
                </a:pathLst>
              </a:custGeom>
              <a:solidFill>
                <a:srgbClr val="FF0000"/>
              </a:solidFill>
              <a:ln w="9525">
                <a:noFill/>
                <a:round/>
                <a:headEnd/>
                <a:tailEnd/>
              </a:ln>
            </p:spPr>
            <p:txBody>
              <a:bodyPr/>
              <a:lstStyle/>
              <a:p>
                <a:endParaRPr lang="ja-JP" altLang="en-US"/>
              </a:p>
            </p:txBody>
          </p:sp>
          <p:sp>
            <p:nvSpPr>
              <p:cNvPr id="671" name="Freeform 2311"/>
              <p:cNvSpPr>
                <a:spLocks/>
              </p:cNvSpPr>
              <p:nvPr/>
            </p:nvSpPr>
            <p:spPr bwMode="auto">
              <a:xfrm>
                <a:off x="2044" y="2605"/>
                <a:ext cx="24" cy="16"/>
              </a:xfrm>
              <a:custGeom>
                <a:avLst/>
                <a:gdLst/>
                <a:ahLst/>
                <a:cxnLst>
                  <a:cxn ang="0">
                    <a:pos x="171" y="78"/>
                  </a:cxn>
                  <a:cxn ang="0">
                    <a:pos x="141" y="130"/>
                  </a:cxn>
                  <a:cxn ang="0">
                    <a:pos x="71" y="91"/>
                  </a:cxn>
                  <a:cxn ang="0">
                    <a:pos x="0" y="53"/>
                  </a:cxn>
                  <a:cxn ang="0">
                    <a:pos x="30" y="0"/>
                  </a:cxn>
                  <a:cxn ang="0">
                    <a:pos x="100" y="39"/>
                  </a:cxn>
                  <a:cxn ang="0">
                    <a:pos x="171" y="78"/>
                  </a:cxn>
                </a:cxnLst>
                <a:rect l="0" t="0" r="r" b="b"/>
                <a:pathLst>
                  <a:path w="171" h="130">
                    <a:moveTo>
                      <a:pt x="171" y="78"/>
                    </a:moveTo>
                    <a:lnTo>
                      <a:pt x="141" y="130"/>
                    </a:lnTo>
                    <a:lnTo>
                      <a:pt x="71" y="91"/>
                    </a:lnTo>
                    <a:lnTo>
                      <a:pt x="0" y="53"/>
                    </a:lnTo>
                    <a:lnTo>
                      <a:pt x="30" y="0"/>
                    </a:lnTo>
                    <a:lnTo>
                      <a:pt x="100" y="39"/>
                    </a:lnTo>
                    <a:lnTo>
                      <a:pt x="171" y="78"/>
                    </a:lnTo>
                    <a:close/>
                  </a:path>
                </a:pathLst>
              </a:custGeom>
              <a:solidFill>
                <a:srgbClr val="FF0000"/>
              </a:solidFill>
              <a:ln w="9525">
                <a:noFill/>
                <a:round/>
                <a:headEnd/>
                <a:tailEnd/>
              </a:ln>
            </p:spPr>
            <p:txBody>
              <a:bodyPr/>
              <a:lstStyle/>
              <a:p>
                <a:endParaRPr lang="ja-JP" altLang="en-US"/>
              </a:p>
            </p:txBody>
          </p:sp>
          <p:sp>
            <p:nvSpPr>
              <p:cNvPr id="672" name="Freeform 2312"/>
              <p:cNvSpPr>
                <a:spLocks/>
              </p:cNvSpPr>
              <p:nvPr/>
            </p:nvSpPr>
            <p:spPr bwMode="auto">
              <a:xfrm>
                <a:off x="2054" y="2616"/>
                <a:ext cx="10" cy="6"/>
              </a:xfrm>
              <a:custGeom>
                <a:avLst/>
                <a:gdLst/>
                <a:ahLst/>
                <a:cxnLst>
                  <a:cxn ang="0">
                    <a:pos x="0" y="0"/>
                  </a:cxn>
                  <a:cxn ang="0">
                    <a:pos x="70" y="39"/>
                  </a:cxn>
                  <a:cxn ang="0">
                    <a:pos x="66" y="45"/>
                  </a:cxn>
                  <a:cxn ang="0">
                    <a:pos x="0" y="0"/>
                  </a:cxn>
                </a:cxnLst>
                <a:rect l="0" t="0" r="r" b="b"/>
                <a:pathLst>
                  <a:path w="70" h="45">
                    <a:moveTo>
                      <a:pt x="0" y="0"/>
                    </a:moveTo>
                    <a:lnTo>
                      <a:pt x="70" y="39"/>
                    </a:lnTo>
                    <a:lnTo>
                      <a:pt x="66" y="45"/>
                    </a:lnTo>
                    <a:lnTo>
                      <a:pt x="0" y="0"/>
                    </a:lnTo>
                    <a:close/>
                  </a:path>
                </a:pathLst>
              </a:custGeom>
              <a:solidFill>
                <a:srgbClr val="FF0000"/>
              </a:solidFill>
              <a:ln w="9525">
                <a:noFill/>
                <a:round/>
                <a:headEnd/>
                <a:tailEnd/>
              </a:ln>
            </p:spPr>
            <p:txBody>
              <a:bodyPr/>
              <a:lstStyle/>
              <a:p>
                <a:endParaRPr lang="ja-JP" altLang="en-US"/>
              </a:p>
            </p:txBody>
          </p:sp>
          <p:sp>
            <p:nvSpPr>
              <p:cNvPr id="673" name="Freeform 2313"/>
              <p:cNvSpPr>
                <a:spLocks/>
              </p:cNvSpPr>
              <p:nvPr/>
            </p:nvSpPr>
            <p:spPr bwMode="auto">
              <a:xfrm>
                <a:off x="2039" y="2610"/>
                <a:ext cx="24" cy="18"/>
              </a:xfrm>
              <a:custGeom>
                <a:avLst/>
                <a:gdLst/>
                <a:ahLst/>
                <a:cxnLst>
                  <a:cxn ang="0">
                    <a:pos x="167" y="89"/>
                  </a:cxn>
                  <a:cxn ang="0">
                    <a:pos x="134" y="138"/>
                  </a:cxn>
                  <a:cxn ang="0">
                    <a:pos x="67" y="93"/>
                  </a:cxn>
                  <a:cxn ang="0">
                    <a:pos x="0" y="48"/>
                  </a:cxn>
                  <a:cxn ang="0">
                    <a:pos x="34" y="0"/>
                  </a:cxn>
                  <a:cxn ang="0">
                    <a:pos x="101" y="44"/>
                  </a:cxn>
                  <a:cxn ang="0">
                    <a:pos x="167" y="89"/>
                  </a:cxn>
                </a:cxnLst>
                <a:rect l="0" t="0" r="r" b="b"/>
                <a:pathLst>
                  <a:path w="167" h="138">
                    <a:moveTo>
                      <a:pt x="167" y="89"/>
                    </a:moveTo>
                    <a:lnTo>
                      <a:pt x="134" y="138"/>
                    </a:lnTo>
                    <a:lnTo>
                      <a:pt x="67" y="93"/>
                    </a:lnTo>
                    <a:lnTo>
                      <a:pt x="0" y="48"/>
                    </a:lnTo>
                    <a:lnTo>
                      <a:pt x="34" y="0"/>
                    </a:lnTo>
                    <a:lnTo>
                      <a:pt x="101" y="44"/>
                    </a:lnTo>
                    <a:lnTo>
                      <a:pt x="167" y="89"/>
                    </a:lnTo>
                    <a:close/>
                  </a:path>
                </a:pathLst>
              </a:custGeom>
              <a:solidFill>
                <a:srgbClr val="FF0000"/>
              </a:solidFill>
              <a:ln w="9525">
                <a:noFill/>
                <a:round/>
                <a:headEnd/>
                <a:tailEnd/>
              </a:ln>
            </p:spPr>
            <p:txBody>
              <a:bodyPr/>
              <a:lstStyle/>
              <a:p>
                <a:endParaRPr lang="ja-JP" altLang="en-US"/>
              </a:p>
            </p:txBody>
          </p:sp>
          <p:sp>
            <p:nvSpPr>
              <p:cNvPr id="674" name="Freeform 2314"/>
              <p:cNvSpPr>
                <a:spLocks/>
              </p:cNvSpPr>
              <p:nvPr/>
            </p:nvSpPr>
            <p:spPr bwMode="auto">
              <a:xfrm>
                <a:off x="2049" y="2622"/>
                <a:ext cx="10" cy="7"/>
              </a:xfrm>
              <a:custGeom>
                <a:avLst/>
                <a:gdLst/>
                <a:ahLst/>
                <a:cxnLst>
                  <a:cxn ang="0">
                    <a:pos x="0" y="0"/>
                  </a:cxn>
                  <a:cxn ang="0">
                    <a:pos x="67" y="45"/>
                  </a:cxn>
                  <a:cxn ang="0">
                    <a:pos x="63" y="51"/>
                  </a:cxn>
                  <a:cxn ang="0">
                    <a:pos x="0" y="0"/>
                  </a:cxn>
                </a:cxnLst>
                <a:rect l="0" t="0" r="r" b="b"/>
                <a:pathLst>
                  <a:path w="67" h="51">
                    <a:moveTo>
                      <a:pt x="0" y="0"/>
                    </a:moveTo>
                    <a:lnTo>
                      <a:pt x="67" y="45"/>
                    </a:lnTo>
                    <a:lnTo>
                      <a:pt x="63" y="51"/>
                    </a:lnTo>
                    <a:lnTo>
                      <a:pt x="0" y="0"/>
                    </a:lnTo>
                    <a:close/>
                  </a:path>
                </a:pathLst>
              </a:custGeom>
              <a:solidFill>
                <a:srgbClr val="FF0000"/>
              </a:solidFill>
              <a:ln w="9525">
                <a:noFill/>
                <a:round/>
                <a:headEnd/>
                <a:tailEnd/>
              </a:ln>
            </p:spPr>
            <p:txBody>
              <a:bodyPr/>
              <a:lstStyle/>
              <a:p>
                <a:endParaRPr lang="ja-JP" altLang="en-US"/>
              </a:p>
            </p:txBody>
          </p:sp>
          <p:sp>
            <p:nvSpPr>
              <p:cNvPr id="675" name="Freeform 2315"/>
              <p:cNvSpPr>
                <a:spLocks/>
              </p:cNvSpPr>
              <p:nvPr/>
            </p:nvSpPr>
            <p:spPr bwMode="auto">
              <a:xfrm>
                <a:off x="2035" y="2616"/>
                <a:ext cx="23" cy="18"/>
              </a:xfrm>
              <a:custGeom>
                <a:avLst/>
                <a:gdLst/>
                <a:ahLst/>
                <a:cxnLst>
                  <a:cxn ang="0">
                    <a:pos x="163" y="102"/>
                  </a:cxn>
                  <a:cxn ang="0">
                    <a:pos x="125" y="148"/>
                  </a:cxn>
                  <a:cxn ang="0">
                    <a:pos x="63" y="96"/>
                  </a:cxn>
                  <a:cxn ang="0">
                    <a:pos x="0" y="45"/>
                  </a:cxn>
                  <a:cxn ang="0">
                    <a:pos x="39" y="0"/>
                  </a:cxn>
                  <a:cxn ang="0">
                    <a:pos x="100" y="51"/>
                  </a:cxn>
                  <a:cxn ang="0">
                    <a:pos x="163" y="102"/>
                  </a:cxn>
                </a:cxnLst>
                <a:rect l="0" t="0" r="r" b="b"/>
                <a:pathLst>
                  <a:path w="163" h="148">
                    <a:moveTo>
                      <a:pt x="163" y="102"/>
                    </a:moveTo>
                    <a:lnTo>
                      <a:pt x="125" y="148"/>
                    </a:lnTo>
                    <a:lnTo>
                      <a:pt x="63" y="96"/>
                    </a:lnTo>
                    <a:lnTo>
                      <a:pt x="0" y="45"/>
                    </a:lnTo>
                    <a:lnTo>
                      <a:pt x="39" y="0"/>
                    </a:lnTo>
                    <a:lnTo>
                      <a:pt x="100" y="51"/>
                    </a:lnTo>
                    <a:lnTo>
                      <a:pt x="163" y="102"/>
                    </a:lnTo>
                    <a:close/>
                  </a:path>
                </a:pathLst>
              </a:custGeom>
              <a:solidFill>
                <a:srgbClr val="FF0000"/>
              </a:solidFill>
              <a:ln w="9525">
                <a:noFill/>
                <a:round/>
                <a:headEnd/>
                <a:tailEnd/>
              </a:ln>
            </p:spPr>
            <p:txBody>
              <a:bodyPr/>
              <a:lstStyle/>
              <a:p>
                <a:endParaRPr lang="ja-JP" altLang="en-US"/>
              </a:p>
            </p:txBody>
          </p:sp>
          <p:sp>
            <p:nvSpPr>
              <p:cNvPr id="676" name="Freeform 2316"/>
              <p:cNvSpPr>
                <a:spLocks/>
              </p:cNvSpPr>
              <p:nvPr/>
            </p:nvSpPr>
            <p:spPr bwMode="auto">
              <a:xfrm>
                <a:off x="2044" y="2628"/>
                <a:ext cx="9" cy="7"/>
              </a:xfrm>
              <a:custGeom>
                <a:avLst/>
                <a:gdLst/>
                <a:ahLst/>
                <a:cxnLst>
                  <a:cxn ang="0">
                    <a:pos x="0" y="0"/>
                  </a:cxn>
                  <a:cxn ang="0">
                    <a:pos x="62" y="52"/>
                  </a:cxn>
                  <a:cxn ang="0">
                    <a:pos x="57" y="57"/>
                  </a:cxn>
                  <a:cxn ang="0">
                    <a:pos x="0" y="0"/>
                  </a:cxn>
                </a:cxnLst>
                <a:rect l="0" t="0" r="r" b="b"/>
                <a:pathLst>
                  <a:path w="62" h="57">
                    <a:moveTo>
                      <a:pt x="0" y="0"/>
                    </a:moveTo>
                    <a:lnTo>
                      <a:pt x="62" y="52"/>
                    </a:lnTo>
                    <a:lnTo>
                      <a:pt x="57" y="57"/>
                    </a:lnTo>
                    <a:lnTo>
                      <a:pt x="0" y="0"/>
                    </a:lnTo>
                    <a:close/>
                  </a:path>
                </a:pathLst>
              </a:custGeom>
              <a:solidFill>
                <a:srgbClr val="FF0000"/>
              </a:solidFill>
              <a:ln w="9525">
                <a:noFill/>
                <a:round/>
                <a:headEnd/>
                <a:tailEnd/>
              </a:ln>
            </p:spPr>
            <p:txBody>
              <a:bodyPr/>
              <a:lstStyle/>
              <a:p>
                <a:endParaRPr lang="ja-JP" altLang="en-US"/>
              </a:p>
            </p:txBody>
          </p:sp>
          <p:sp>
            <p:nvSpPr>
              <p:cNvPr id="677" name="Freeform 2317"/>
              <p:cNvSpPr>
                <a:spLocks/>
              </p:cNvSpPr>
              <p:nvPr/>
            </p:nvSpPr>
            <p:spPr bwMode="auto">
              <a:xfrm>
                <a:off x="2030" y="2621"/>
                <a:ext cx="22" cy="19"/>
              </a:xfrm>
              <a:custGeom>
                <a:avLst/>
                <a:gdLst/>
                <a:ahLst/>
                <a:cxnLst>
                  <a:cxn ang="0">
                    <a:pos x="156" y="114"/>
                  </a:cxn>
                  <a:cxn ang="0">
                    <a:pos x="115" y="155"/>
                  </a:cxn>
                  <a:cxn ang="0">
                    <a:pos x="58" y="98"/>
                  </a:cxn>
                  <a:cxn ang="0">
                    <a:pos x="0" y="41"/>
                  </a:cxn>
                  <a:cxn ang="0">
                    <a:pos x="42" y="0"/>
                  </a:cxn>
                  <a:cxn ang="0">
                    <a:pos x="99" y="57"/>
                  </a:cxn>
                  <a:cxn ang="0">
                    <a:pos x="156" y="114"/>
                  </a:cxn>
                </a:cxnLst>
                <a:rect l="0" t="0" r="r" b="b"/>
                <a:pathLst>
                  <a:path w="156" h="155">
                    <a:moveTo>
                      <a:pt x="156" y="114"/>
                    </a:moveTo>
                    <a:lnTo>
                      <a:pt x="115" y="155"/>
                    </a:lnTo>
                    <a:lnTo>
                      <a:pt x="58" y="98"/>
                    </a:lnTo>
                    <a:lnTo>
                      <a:pt x="0" y="41"/>
                    </a:lnTo>
                    <a:lnTo>
                      <a:pt x="42" y="0"/>
                    </a:lnTo>
                    <a:lnTo>
                      <a:pt x="99" y="57"/>
                    </a:lnTo>
                    <a:lnTo>
                      <a:pt x="156" y="114"/>
                    </a:lnTo>
                    <a:close/>
                  </a:path>
                </a:pathLst>
              </a:custGeom>
              <a:solidFill>
                <a:srgbClr val="FF0000"/>
              </a:solidFill>
              <a:ln w="9525">
                <a:noFill/>
                <a:round/>
                <a:headEnd/>
                <a:tailEnd/>
              </a:ln>
            </p:spPr>
            <p:txBody>
              <a:bodyPr/>
              <a:lstStyle/>
              <a:p>
                <a:endParaRPr lang="ja-JP" altLang="en-US"/>
              </a:p>
            </p:txBody>
          </p:sp>
          <p:sp>
            <p:nvSpPr>
              <p:cNvPr id="678" name="Freeform 2318"/>
              <p:cNvSpPr>
                <a:spLocks/>
              </p:cNvSpPr>
              <p:nvPr/>
            </p:nvSpPr>
            <p:spPr bwMode="auto">
              <a:xfrm>
                <a:off x="2038" y="2633"/>
                <a:ext cx="8" cy="8"/>
              </a:xfrm>
              <a:custGeom>
                <a:avLst/>
                <a:gdLst/>
                <a:ahLst/>
                <a:cxnLst>
                  <a:cxn ang="0">
                    <a:pos x="0" y="0"/>
                  </a:cxn>
                  <a:cxn ang="0">
                    <a:pos x="57" y="57"/>
                  </a:cxn>
                  <a:cxn ang="0">
                    <a:pos x="51" y="62"/>
                  </a:cxn>
                  <a:cxn ang="0">
                    <a:pos x="0" y="0"/>
                  </a:cxn>
                </a:cxnLst>
                <a:rect l="0" t="0" r="r" b="b"/>
                <a:pathLst>
                  <a:path w="57" h="62">
                    <a:moveTo>
                      <a:pt x="0" y="0"/>
                    </a:moveTo>
                    <a:lnTo>
                      <a:pt x="57" y="57"/>
                    </a:lnTo>
                    <a:lnTo>
                      <a:pt x="51" y="62"/>
                    </a:lnTo>
                    <a:lnTo>
                      <a:pt x="0" y="0"/>
                    </a:lnTo>
                    <a:close/>
                  </a:path>
                </a:pathLst>
              </a:custGeom>
              <a:solidFill>
                <a:srgbClr val="FF0000"/>
              </a:solidFill>
              <a:ln w="9525">
                <a:noFill/>
                <a:round/>
                <a:headEnd/>
                <a:tailEnd/>
              </a:ln>
            </p:spPr>
            <p:txBody>
              <a:bodyPr/>
              <a:lstStyle/>
              <a:p>
                <a:endParaRPr lang="ja-JP" altLang="en-US"/>
              </a:p>
            </p:txBody>
          </p:sp>
          <p:sp>
            <p:nvSpPr>
              <p:cNvPr id="679" name="Freeform 2319"/>
              <p:cNvSpPr>
                <a:spLocks/>
              </p:cNvSpPr>
              <p:nvPr/>
            </p:nvSpPr>
            <p:spPr bwMode="auto">
              <a:xfrm>
                <a:off x="2024" y="2625"/>
                <a:ext cx="21" cy="20"/>
              </a:xfrm>
              <a:custGeom>
                <a:avLst/>
                <a:gdLst/>
                <a:ahLst/>
                <a:cxnLst>
                  <a:cxn ang="0">
                    <a:pos x="147" y="124"/>
                  </a:cxn>
                  <a:cxn ang="0">
                    <a:pos x="102" y="160"/>
                  </a:cxn>
                  <a:cxn ang="0">
                    <a:pos x="51" y="99"/>
                  </a:cxn>
                  <a:cxn ang="0">
                    <a:pos x="0" y="37"/>
                  </a:cxn>
                  <a:cxn ang="0">
                    <a:pos x="45" y="0"/>
                  </a:cxn>
                  <a:cxn ang="0">
                    <a:pos x="96" y="62"/>
                  </a:cxn>
                  <a:cxn ang="0">
                    <a:pos x="147" y="124"/>
                  </a:cxn>
                </a:cxnLst>
                <a:rect l="0" t="0" r="r" b="b"/>
                <a:pathLst>
                  <a:path w="147" h="160">
                    <a:moveTo>
                      <a:pt x="147" y="124"/>
                    </a:moveTo>
                    <a:lnTo>
                      <a:pt x="102" y="160"/>
                    </a:lnTo>
                    <a:lnTo>
                      <a:pt x="51" y="99"/>
                    </a:lnTo>
                    <a:lnTo>
                      <a:pt x="0" y="37"/>
                    </a:lnTo>
                    <a:lnTo>
                      <a:pt x="45" y="0"/>
                    </a:lnTo>
                    <a:lnTo>
                      <a:pt x="96" y="62"/>
                    </a:lnTo>
                    <a:lnTo>
                      <a:pt x="147" y="124"/>
                    </a:lnTo>
                    <a:close/>
                  </a:path>
                </a:pathLst>
              </a:custGeom>
              <a:solidFill>
                <a:srgbClr val="FF0000"/>
              </a:solidFill>
              <a:ln w="9525">
                <a:noFill/>
                <a:round/>
                <a:headEnd/>
                <a:tailEnd/>
              </a:ln>
            </p:spPr>
            <p:txBody>
              <a:bodyPr/>
              <a:lstStyle/>
              <a:p>
                <a:endParaRPr lang="ja-JP" altLang="en-US"/>
              </a:p>
            </p:txBody>
          </p:sp>
          <p:sp>
            <p:nvSpPr>
              <p:cNvPr id="680" name="Freeform 2320"/>
              <p:cNvSpPr>
                <a:spLocks/>
              </p:cNvSpPr>
              <p:nvPr/>
            </p:nvSpPr>
            <p:spPr bwMode="auto">
              <a:xfrm>
                <a:off x="2031" y="2637"/>
                <a:ext cx="8" cy="9"/>
              </a:xfrm>
              <a:custGeom>
                <a:avLst/>
                <a:gdLst/>
                <a:ahLst/>
                <a:cxnLst>
                  <a:cxn ang="0">
                    <a:pos x="0" y="0"/>
                  </a:cxn>
                  <a:cxn ang="0">
                    <a:pos x="51" y="61"/>
                  </a:cxn>
                  <a:cxn ang="0">
                    <a:pos x="45" y="66"/>
                  </a:cxn>
                  <a:cxn ang="0">
                    <a:pos x="0" y="0"/>
                  </a:cxn>
                </a:cxnLst>
                <a:rect l="0" t="0" r="r" b="b"/>
                <a:pathLst>
                  <a:path w="51" h="66">
                    <a:moveTo>
                      <a:pt x="0" y="0"/>
                    </a:moveTo>
                    <a:lnTo>
                      <a:pt x="51" y="61"/>
                    </a:lnTo>
                    <a:lnTo>
                      <a:pt x="45" y="66"/>
                    </a:lnTo>
                    <a:lnTo>
                      <a:pt x="0" y="0"/>
                    </a:lnTo>
                    <a:close/>
                  </a:path>
                </a:pathLst>
              </a:custGeom>
              <a:solidFill>
                <a:srgbClr val="FF0000"/>
              </a:solidFill>
              <a:ln w="9525">
                <a:noFill/>
                <a:round/>
                <a:headEnd/>
                <a:tailEnd/>
              </a:ln>
            </p:spPr>
            <p:txBody>
              <a:bodyPr/>
              <a:lstStyle/>
              <a:p>
                <a:endParaRPr lang="ja-JP" altLang="en-US"/>
              </a:p>
            </p:txBody>
          </p:sp>
          <p:sp>
            <p:nvSpPr>
              <p:cNvPr id="681" name="Freeform 2321"/>
              <p:cNvSpPr>
                <a:spLocks/>
              </p:cNvSpPr>
              <p:nvPr/>
            </p:nvSpPr>
            <p:spPr bwMode="auto">
              <a:xfrm>
                <a:off x="2018" y="2629"/>
                <a:ext cx="20" cy="21"/>
              </a:xfrm>
              <a:custGeom>
                <a:avLst/>
                <a:gdLst/>
                <a:ahLst/>
                <a:cxnLst>
                  <a:cxn ang="0">
                    <a:pos x="137" y="134"/>
                  </a:cxn>
                  <a:cxn ang="0">
                    <a:pos x="89" y="166"/>
                  </a:cxn>
                  <a:cxn ang="0">
                    <a:pos x="44" y="100"/>
                  </a:cxn>
                  <a:cxn ang="0">
                    <a:pos x="0" y="32"/>
                  </a:cxn>
                  <a:cxn ang="0">
                    <a:pos x="47" y="0"/>
                  </a:cxn>
                  <a:cxn ang="0">
                    <a:pos x="92" y="68"/>
                  </a:cxn>
                  <a:cxn ang="0">
                    <a:pos x="137" y="134"/>
                  </a:cxn>
                </a:cxnLst>
                <a:rect l="0" t="0" r="r" b="b"/>
                <a:pathLst>
                  <a:path w="137" h="166">
                    <a:moveTo>
                      <a:pt x="137" y="134"/>
                    </a:moveTo>
                    <a:lnTo>
                      <a:pt x="89" y="166"/>
                    </a:lnTo>
                    <a:lnTo>
                      <a:pt x="44" y="100"/>
                    </a:lnTo>
                    <a:lnTo>
                      <a:pt x="0" y="32"/>
                    </a:lnTo>
                    <a:lnTo>
                      <a:pt x="47" y="0"/>
                    </a:lnTo>
                    <a:lnTo>
                      <a:pt x="92" y="68"/>
                    </a:lnTo>
                    <a:lnTo>
                      <a:pt x="137" y="134"/>
                    </a:lnTo>
                    <a:close/>
                  </a:path>
                </a:pathLst>
              </a:custGeom>
              <a:solidFill>
                <a:srgbClr val="FF0000"/>
              </a:solidFill>
              <a:ln w="9525">
                <a:noFill/>
                <a:round/>
                <a:headEnd/>
                <a:tailEnd/>
              </a:ln>
            </p:spPr>
            <p:txBody>
              <a:bodyPr/>
              <a:lstStyle/>
              <a:p>
                <a:endParaRPr lang="ja-JP" altLang="en-US"/>
              </a:p>
            </p:txBody>
          </p:sp>
          <p:sp>
            <p:nvSpPr>
              <p:cNvPr id="682" name="Freeform 2322"/>
              <p:cNvSpPr>
                <a:spLocks/>
              </p:cNvSpPr>
              <p:nvPr/>
            </p:nvSpPr>
            <p:spPr bwMode="auto">
              <a:xfrm>
                <a:off x="2025" y="2641"/>
                <a:ext cx="6" cy="9"/>
              </a:xfrm>
              <a:custGeom>
                <a:avLst/>
                <a:gdLst/>
                <a:ahLst/>
                <a:cxnLst>
                  <a:cxn ang="0">
                    <a:pos x="0" y="0"/>
                  </a:cxn>
                  <a:cxn ang="0">
                    <a:pos x="45" y="66"/>
                  </a:cxn>
                  <a:cxn ang="0">
                    <a:pos x="38" y="70"/>
                  </a:cxn>
                  <a:cxn ang="0">
                    <a:pos x="0" y="0"/>
                  </a:cxn>
                </a:cxnLst>
                <a:rect l="0" t="0" r="r" b="b"/>
                <a:pathLst>
                  <a:path w="45" h="70">
                    <a:moveTo>
                      <a:pt x="0" y="0"/>
                    </a:moveTo>
                    <a:lnTo>
                      <a:pt x="45" y="66"/>
                    </a:lnTo>
                    <a:lnTo>
                      <a:pt x="38" y="70"/>
                    </a:lnTo>
                    <a:lnTo>
                      <a:pt x="0" y="0"/>
                    </a:lnTo>
                    <a:close/>
                  </a:path>
                </a:pathLst>
              </a:custGeom>
              <a:solidFill>
                <a:srgbClr val="FF0000"/>
              </a:solidFill>
              <a:ln w="9525">
                <a:noFill/>
                <a:round/>
                <a:headEnd/>
                <a:tailEnd/>
              </a:ln>
            </p:spPr>
            <p:txBody>
              <a:bodyPr/>
              <a:lstStyle/>
              <a:p>
                <a:endParaRPr lang="ja-JP" altLang="en-US"/>
              </a:p>
            </p:txBody>
          </p:sp>
          <p:sp>
            <p:nvSpPr>
              <p:cNvPr id="683" name="Freeform 2323"/>
              <p:cNvSpPr>
                <a:spLocks/>
              </p:cNvSpPr>
              <p:nvPr/>
            </p:nvSpPr>
            <p:spPr bwMode="auto">
              <a:xfrm>
                <a:off x="2012" y="2632"/>
                <a:ext cx="18" cy="22"/>
              </a:xfrm>
              <a:custGeom>
                <a:avLst/>
                <a:gdLst/>
                <a:ahLst/>
                <a:cxnLst>
                  <a:cxn ang="0">
                    <a:pos x="126" y="142"/>
                  </a:cxn>
                  <a:cxn ang="0">
                    <a:pos x="75" y="169"/>
                  </a:cxn>
                  <a:cxn ang="0">
                    <a:pos x="37" y="98"/>
                  </a:cxn>
                  <a:cxn ang="0">
                    <a:pos x="0" y="27"/>
                  </a:cxn>
                  <a:cxn ang="0">
                    <a:pos x="50" y="0"/>
                  </a:cxn>
                  <a:cxn ang="0">
                    <a:pos x="88" y="72"/>
                  </a:cxn>
                  <a:cxn ang="0">
                    <a:pos x="126" y="142"/>
                  </a:cxn>
                </a:cxnLst>
                <a:rect l="0" t="0" r="r" b="b"/>
                <a:pathLst>
                  <a:path w="126" h="169">
                    <a:moveTo>
                      <a:pt x="126" y="142"/>
                    </a:moveTo>
                    <a:lnTo>
                      <a:pt x="75" y="169"/>
                    </a:lnTo>
                    <a:lnTo>
                      <a:pt x="37" y="98"/>
                    </a:lnTo>
                    <a:lnTo>
                      <a:pt x="0" y="27"/>
                    </a:lnTo>
                    <a:lnTo>
                      <a:pt x="50" y="0"/>
                    </a:lnTo>
                    <a:lnTo>
                      <a:pt x="88" y="72"/>
                    </a:lnTo>
                    <a:lnTo>
                      <a:pt x="126" y="142"/>
                    </a:lnTo>
                    <a:close/>
                  </a:path>
                </a:pathLst>
              </a:custGeom>
              <a:solidFill>
                <a:srgbClr val="FF0000"/>
              </a:solidFill>
              <a:ln w="9525">
                <a:noFill/>
                <a:round/>
                <a:headEnd/>
                <a:tailEnd/>
              </a:ln>
            </p:spPr>
            <p:txBody>
              <a:bodyPr/>
              <a:lstStyle/>
              <a:p>
                <a:endParaRPr lang="ja-JP" altLang="en-US"/>
              </a:p>
            </p:txBody>
          </p:sp>
          <p:sp>
            <p:nvSpPr>
              <p:cNvPr id="684" name="Freeform 2324"/>
              <p:cNvSpPr>
                <a:spLocks/>
              </p:cNvSpPr>
              <p:nvPr/>
            </p:nvSpPr>
            <p:spPr bwMode="auto">
              <a:xfrm>
                <a:off x="2017" y="2645"/>
                <a:ext cx="6" cy="9"/>
              </a:xfrm>
              <a:custGeom>
                <a:avLst/>
                <a:gdLst/>
                <a:ahLst/>
                <a:cxnLst>
                  <a:cxn ang="0">
                    <a:pos x="0" y="0"/>
                  </a:cxn>
                  <a:cxn ang="0">
                    <a:pos x="38" y="71"/>
                  </a:cxn>
                  <a:cxn ang="0">
                    <a:pos x="31" y="74"/>
                  </a:cxn>
                  <a:cxn ang="0">
                    <a:pos x="0" y="0"/>
                  </a:cxn>
                </a:cxnLst>
                <a:rect l="0" t="0" r="r" b="b"/>
                <a:pathLst>
                  <a:path w="38" h="74">
                    <a:moveTo>
                      <a:pt x="0" y="0"/>
                    </a:moveTo>
                    <a:lnTo>
                      <a:pt x="38" y="71"/>
                    </a:lnTo>
                    <a:lnTo>
                      <a:pt x="31" y="74"/>
                    </a:lnTo>
                    <a:lnTo>
                      <a:pt x="0" y="0"/>
                    </a:lnTo>
                    <a:close/>
                  </a:path>
                </a:pathLst>
              </a:custGeom>
              <a:solidFill>
                <a:srgbClr val="FF0000"/>
              </a:solidFill>
              <a:ln w="9525">
                <a:noFill/>
                <a:round/>
                <a:headEnd/>
                <a:tailEnd/>
              </a:ln>
            </p:spPr>
            <p:txBody>
              <a:bodyPr/>
              <a:lstStyle/>
              <a:p>
                <a:endParaRPr lang="ja-JP" altLang="en-US"/>
              </a:p>
            </p:txBody>
          </p:sp>
          <p:sp>
            <p:nvSpPr>
              <p:cNvPr id="685" name="Freeform 2325"/>
              <p:cNvSpPr>
                <a:spLocks/>
              </p:cNvSpPr>
              <p:nvPr/>
            </p:nvSpPr>
            <p:spPr bwMode="auto">
              <a:xfrm>
                <a:off x="2005" y="2635"/>
                <a:ext cx="17" cy="22"/>
              </a:xfrm>
              <a:custGeom>
                <a:avLst/>
                <a:gdLst/>
                <a:ahLst/>
                <a:cxnLst>
                  <a:cxn ang="0">
                    <a:pos x="114" y="149"/>
                  </a:cxn>
                  <a:cxn ang="0">
                    <a:pos x="60" y="171"/>
                  </a:cxn>
                  <a:cxn ang="0">
                    <a:pos x="30" y="96"/>
                  </a:cxn>
                  <a:cxn ang="0">
                    <a:pos x="0" y="22"/>
                  </a:cxn>
                  <a:cxn ang="0">
                    <a:pos x="53" y="0"/>
                  </a:cxn>
                  <a:cxn ang="0">
                    <a:pos x="83" y="75"/>
                  </a:cxn>
                  <a:cxn ang="0">
                    <a:pos x="114" y="149"/>
                  </a:cxn>
                </a:cxnLst>
                <a:rect l="0" t="0" r="r" b="b"/>
                <a:pathLst>
                  <a:path w="114" h="171">
                    <a:moveTo>
                      <a:pt x="114" y="149"/>
                    </a:moveTo>
                    <a:lnTo>
                      <a:pt x="60" y="171"/>
                    </a:lnTo>
                    <a:lnTo>
                      <a:pt x="30" y="96"/>
                    </a:lnTo>
                    <a:lnTo>
                      <a:pt x="0" y="22"/>
                    </a:lnTo>
                    <a:lnTo>
                      <a:pt x="53" y="0"/>
                    </a:lnTo>
                    <a:lnTo>
                      <a:pt x="83" y="75"/>
                    </a:lnTo>
                    <a:lnTo>
                      <a:pt x="114" y="149"/>
                    </a:lnTo>
                    <a:close/>
                  </a:path>
                </a:pathLst>
              </a:custGeom>
              <a:solidFill>
                <a:srgbClr val="FF0000"/>
              </a:solidFill>
              <a:ln w="9525">
                <a:noFill/>
                <a:round/>
                <a:headEnd/>
                <a:tailEnd/>
              </a:ln>
            </p:spPr>
            <p:txBody>
              <a:bodyPr/>
              <a:lstStyle/>
              <a:p>
                <a:endParaRPr lang="ja-JP" altLang="en-US"/>
              </a:p>
            </p:txBody>
          </p:sp>
          <p:sp>
            <p:nvSpPr>
              <p:cNvPr id="686" name="Freeform 2326"/>
              <p:cNvSpPr>
                <a:spLocks/>
              </p:cNvSpPr>
              <p:nvPr/>
            </p:nvSpPr>
            <p:spPr bwMode="auto">
              <a:xfrm>
                <a:off x="2010" y="2647"/>
                <a:ext cx="4" cy="10"/>
              </a:xfrm>
              <a:custGeom>
                <a:avLst/>
                <a:gdLst/>
                <a:ahLst/>
                <a:cxnLst>
                  <a:cxn ang="0">
                    <a:pos x="0" y="0"/>
                  </a:cxn>
                  <a:cxn ang="0">
                    <a:pos x="30" y="75"/>
                  </a:cxn>
                  <a:cxn ang="0">
                    <a:pos x="22" y="77"/>
                  </a:cxn>
                  <a:cxn ang="0">
                    <a:pos x="0" y="0"/>
                  </a:cxn>
                </a:cxnLst>
                <a:rect l="0" t="0" r="r" b="b"/>
                <a:pathLst>
                  <a:path w="30" h="77">
                    <a:moveTo>
                      <a:pt x="0" y="0"/>
                    </a:moveTo>
                    <a:lnTo>
                      <a:pt x="30" y="75"/>
                    </a:lnTo>
                    <a:lnTo>
                      <a:pt x="22" y="77"/>
                    </a:lnTo>
                    <a:lnTo>
                      <a:pt x="0" y="0"/>
                    </a:lnTo>
                    <a:close/>
                  </a:path>
                </a:pathLst>
              </a:custGeom>
              <a:solidFill>
                <a:srgbClr val="FF0000"/>
              </a:solidFill>
              <a:ln w="9525">
                <a:noFill/>
                <a:round/>
                <a:headEnd/>
                <a:tailEnd/>
              </a:ln>
            </p:spPr>
            <p:txBody>
              <a:bodyPr/>
              <a:lstStyle/>
              <a:p>
                <a:endParaRPr lang="ja-JP" altLang="en-US"/>
              </a:p>
            </p:txBody>
          </p:sp>
          <p:sp>
            <p:nvSpPr>
              <p:cNvPr id="687" name="Freeform 2327"/>
              <p:cNvSpPr>
                <a:spLocks/>
              </p:cNvSpPr>
              <p:nvPr/>
            </p:nvSpPr>
            <p:spPr bwMode="auto">
              <a:xfrm>
                <a:off x="1999" y="2638"/>
                <a:ext cx="14" cy="21"/>
              </a:xfrm>
              <a:custGeom>
                <a:avLst/>
                <a:gdLst/>
                <a:ahLst/>
                <a:cxnLst>
                  <a:cxn ang="0">
                    <a:pos x="100" y="154"/>
                  </a:cxn>
                  <a:cxn ang="0">
                    <a:pos x="44" y="170"/>
                  </a:cxn>
                  <a:cxn ang="0">
                    <a:pos x="23" y="93"/>
                  </a:cxn>
                  <a:cxn ang="0">
                    <a:pos x="0" y="16"/>
                  </a:cxn>
                  <a:cxn ang="0">
                    <a:pos x="56" y="0"/>
                  </a:cxn>
                  <a:cxn ang="0">
                    <a:pos x="78" y="77"/>
                  </a:cxn>
                  <a:cxn ang="0">
                    <a:pos x="100" y="154"/>
                  </a:cxn>
                </a:cxnLst>
                <a:rect l="0" t="0" r="r" b="b"/>
                <a:pathLst>
                  <a:path w="100" h="170">
                    <a:moveTo>
                      <a:pt x="100" y="154"/>
                    </a:moveTo>
                    <a:lnTo>
                      <a:pt x="44" y="170"/>
                    </a:lnTo>
                    <a:lnTo>
                      <a:pt x="23" y="93"/>
                    </a:lnTo>
                    <a:lnTo>
                      <a:pt x="0" y="16"/>
                    </a:lnTo>
                    <a:lnTo>
                      <a:pt x="56" y="0"/>
                    </a:lnTo>
                    <a:lnTo>
                      <a:pt x="78" y="77"/>
                    </a:lnTo>
                    <a:lnTo>
                      <a:pt x="100" y="154"/>
                    </a:lnTo>
                    <a:close/>
                  </a:path>
                </a:pathLst>
              </a:custGeom>
              <a:solidFill>
                <a:srgbClr val="FF0000"/>
              </a:solidFill>
              <a:ln w="9525">
                <a:noFill/>
                <a:round/>
                <a:headEnd/>
                <a:tailEnd/>
              </a:ln>
            </p:spPr>
            <p:txBody>
              <a:bodyPr/>
              <a:lstStyle/>
              <a:p>
                <a:endParaRPr lang="ja-JP" altLang="en-US"/>
              </a:p>
            </p:txBody>
          </p:sp>
          <p:sp>
            <p:nvSpPr>
              <p:cNvPr id="688" name="Freeform 2328"/>
              <p:cNvSpPr>
                <a:spLocks/>
              </p:cNvSpPr>
              <p:nvPr/>
            </p:nvSpPr>
            <p:spPr bwMode="auto">
              <a:xfrm>
                <a:off x="2002" y="2649"/>
                <a:ext cx="3" cy="10"/>
              </a:xfrm>
              <a:custGeom>
                <a:avLst/>
                <a:gdLst/>
                <a:ahLst/>
                <a:cxnLst>
                  <a:cxn ang="0">
                    <a:pos x="0" y="0"/>
                  </a:cxn>
                  <a:cxn ang="0">
                    <a:pos x="21" y="77"/>
                  </a:cxn>
                  <a:cxn ang="0">
                    <a:pos x="13" y="79"/>
                  </a:cxn>
                  <a:cxn ang="0">
                    <a:pos x="0" y="0"/>
                  </a:cxn>
                </a:cxnLst>
                <a:rect l="0" t="0" r="r" b="b"/>
                <a:pathLst>
                  <a:path w="21" h="79">
                    <a:moveTo>
                      <a:pt x="0" y="0"/>
                    </a:moveTo>
                    <a:lnTo>
                      <a:pt x="21" y="77"/>
                    </a:lnTo>
                    <a:lnTo>
                      <a:pt x="13" y="79"/>
                    </a:lnTo>
                    <a:lnTo>
                      <a:pt x="0" y="0"/>
                    </a:lnTo>
                    <a:close/>
                  </a:path>
                </a:pathLst>
              </a:custGeom>
              <a:solidFill>
                <a:srgbClr val="FF0000"/>
              </a:solidFill>
              <a:ln w="9525">
                <a:noFill/>
                <a:round/>
                <a:headEnd/>
                <a:tailEnd/>
              </a:ln>
            </p:spPr>
            <p:txBody>
              <a:bodyPr/>
              <a:lstStyle/>
              <a:p>
                <a:endParaRPr lang="ja-JP" altLang="en-US"/>
              </a:p>
            </p:txBody>
          </p:sp>
          <p:sp>
            <p:nvSpPr>
              <p:cNvPr id="689" name="Freeform 2329"/>
              <p:cNvSpPr>
                <a:spLocks/>
              </p:cNvSpPr>
              <p:nvPr/>
            </p:nvSpPr>
            <p:spPr bwMode="auto">
              <a:xfrm>
                <a:off x="1992" y="2639"/>
                <a:ext cx="12" cy="21"/>
              </a:xfrm>
              <a:custGeom>
                <a:avLst/>
                <a:gdLst/>
                <a:ahLst/>
                <a:cxnLst>
                  <a:cxn ang="0">
                    <a:pos x="84" y="158"/>
                  </a:cxn>
                  <a:cxn ang="0">
                    <a:pos x="26" y="167"/>
                  </a:cxn>
                  <a:cxn ang="0">
                    <a:pos x="12" y="88"/>
                  </a:cxn>
                  <a:cxn ang="0">
                    <a:pos x="0" y="9"/>
                  </a:cxn>
                  <a:cxn ang="0">
                    <a:pos x="57" y="0"/>
                  </a:cxn>
                  <a:cxn ang="0">
                    <a:pos x="71" y="79"/>
                  </a:cxn>
                  <a:cxn ang="0">
                    <a:pos x="84" y="158"/>
                  </a:cxn>
                </a:cxnLst>
                <a:rect l="0" t="0" r="r" b="b"/>
                <a:pathLst>
                  <a:path w="84" h="167">
                    <a:moveTo>
                      <a:pt x="84" y="158"/>
                    </a:moveTo>
                    <a:lnTo>
                      <a:pt x="26" y="167"/>
                    </a:lnTo>
                    <a:lnTo>
                      <a:pt x="12" y="88"/>
                    </a:lnTo>
                    <a:lnTo>
                      <a:pt x="0" y="9"/>
                    </a:lnTo>
                    <a:lnTo>
                      <a:pt x="57" y="0"/>
                    </a:lnTo>
                    <a:lnTo>
                      <a:pt x="71" y="79"/>
                    </a:lnTo>
                    <a:lnTo>
                      <a:pt x="84" y="158"/>
                    </a:lnTo>
                    <a:close/>
                  </a:path>
                </a:pathLst>
              </a:custGeom>
              <a:solidFill>
                <a:srgbClr val="FF0000"/>
              </a:solidFill>
              <a:ln w="9525">
                <a:noFill/>
                <a:round/>
                <a:headEnd/>
                <a:tailEnd/>
              </a:ln>
            </p:spPr>
            <p:txBody>
              <a:bodyPr/>
              <a:lstStyle/>
              <a:p>
                <a:endParaRPr lang="ja-JP" altLang="en-US"/>
              </a:p>
            </p:txBody>
          </p:sp>
          <p:sp>
            <p:nvSpPr>
              <p:cNvPr id="690" name="Freeform 2330"/>
              <p:cNvSpPr>
                <a:spLocks/>
              </p:cNvSpPr>
              <p:nvPr/>
            </p:nvSpPr>
            <p:spPr bwMode="auto">
              <a:xfrm>
                <a:off x="1993" y="2651"/>
                <a:ext cx="2" cy="10"/>
              </a:xfrm>
              <a:custGeom>
                <a:avLst/>
                <a:gdLst/>
                <a:ahLst/>
                <a:cxnLst>
                  <a:cxn ang="0">
                    <a:pos x="0" y="0"/>
                  </a:cxn>
                  <a:cxn ang="0">
                    <a:pos x="14" y="79"/>
                  </a:cxn>
                  <a:cxn ang="0">
                    <a:pos x="6" y="81"/>
                  </a:cxn>
                  <a:cxn ang="0">
                    <a:pos x="0" y="0"/>
                  </a:cxn>
                </a:cxnLst>
                <a:rect l="0" t="0" r="r" b="b"/>
                <a:pathLst>
                  <a:path w="14" h="81">
                    <a:moveTo>
                      <a:pt x="0" y="0"/>
                    </a:moveTo>
                    <a:lnTo>
                      <a:pt x="14" y="79"/>
                    </a:lnTo>
                    <a:lnTo>
                      <a:pt x="6" y="81"/>
                    </a:lnTo>
                    <a:lnTo>
                      <a:pt x="0" y="0"/>
                    </a:lnTo>
                    <a:close/>
                  </a:path>
                </a:pathLst>
              </a:custGeom>
              <a:solidFill>
                <a:srgbClr val="FF0000"/>
              </a:solidFill>
              <a:ln w="9525">
                <a:noFill/>
                <a:round/>
                <a:headEnd/>
                <a:tailEnd/>
              </a:ln>
            </p:spPr>
            <p:txBody>
              <a:bodyPr/>
              <a:lstStyle/>
              <a:p>
                <a:endParaRPr lang="ja-JP" altLang="en-US"/>
              </a:p>
            </p:txBody>
          </p:sp>
          <p:sp>
            <p:nvSpPr>
              <p:cNvPr id="691" name="Freeform 2331"/>
              <p:cNvSpPr>
                <a:spLocks/>
              </p:cNvSpPr>
              <p:nvPr/>
            </p:nvSpPr>
            <p:spPr bwMode="auto">
              <a:xfrm>
                <a:off x="1984" y="2641"/>
                <a:ext cx="10" cy="20"/>
              </a:xfrm>
              <a:custGeom>
                <a:avLst/>
                <a:gdLst/>
                <a:ahLst/>
                <a:cxnLst>
                  <a:cxn ang="0">
                    <a:pos x="69" y="161"/>
                  </a:cxn>
                  <a:cxn ang="0">
                    <a:pos x="9" y="164"/>
                  </a:cxn>
                  <a:cxn ang="0">
                    <a:pos x="5" y="84"/>
                  </a:cxn>
                  <a:cxn ang="0">
                    <a:pos x="0" y="3"/>
                  </a:cxn>
                  <a:cxn ang="0">
                    <a:pos x="59" y="0"/>
                  </a:cxn>
                  <a:cxn ang="0">
                    <a:pos x="63" y="80"/>
                  </a:cxn>
                  <a:cxn ang="0">
                    <a:pos x="69" y="161"/>
                  </a:cxn>
                </a:cxnLst>
                <a:rect l="0" t="0" r="r" b="b"/>
                <a:pathLst>
                  <a:path w="69" h="164">
                    <a:moveTo>
                      <a:pt x="69" y="161"/>
                    </a:moveTo>
                    <a:lnTo>
                      <a:pt x="9" y="164"/>
                    </a:lnTo>
                    <a:lnTo>
                      <a:pt x="5" y="84"/>
                    </a:lnTo>
                    <a:lnTo>
                      <a:pt x="0" y="3"/>
                    </a:lnTo>
                    <a:lnTo>
                      <a:pt x="59" y="0"/>
                    </a:lnTo>
                    <a:lnTo>
                      <a:pt x="63" y="80"/>
                    </a:lnTo>
                    <a:lnTo>
                      <a:pt x="69" y="161"/>
                    </a:lnTo>
                    <a:close/>
                  </a:path>
                </a:pathLst>
              </a:custGeom>
              <a:solidFill>
                <a:srgbClr val="FF0000"/>
              </a:solidFill>
              <a:ln w="9525">
                <a:noFill/>
                <a:round/>
                <a:headEnd/>
                <a:tailEnd/>
              </a:ln>
            </p:spPr>
            <p:txBody>
              <a:bodyPr/>
              <a:lstStyle/>
              <a:p>
                <a:endParaRPr lang="ja-JP" altLang="en-US"/>
              </a:p>
            </p:txBody>
          </p:sp>
          <p:sp>
            <p:nvSpPr>
              <p:cNvPr id="692" name="Freeform 2332"/>
              <p:cNvSpPr>
                <a:spLocks/>
              </p:cNvSpPr>
              <p:nvPr/>
            </p:nvSpPr>
            <p:spPr bwMode="auto">
              <a:xfrm>
                <a:off x="1984" y="2651"/>
                <a:ext cx="2" cy="10"/>
              </a:xfrm>
              <a:custGeom>
                <a:avLst/>
                <a:gdLst/>
                <a:ahLst/>
                <a:cxnLst>
                  <a:cxn ang="0">
                    <a:pos x="5" y="0"/>
                  </a:cxn>
                  <a:cxn ang="0">
                    <a:pos x="9" y="80"/>
                  </a:cxn>
                  <a:cxn ang="0">
                    <a:pos x="0" y="80"/>
                  </a:cxn>
                  <a:cxn ang="0">
                    <a:pos x="5" y="0"/>
                  </a:cxn>
                </a:cxnLst>
                <a:rect l="0" t="0" r="r" b="b"/>
                <a:pathLst>
                  <a:path w="9" h="80">
                    <a:moveTo>
                      <a:pt x="5" y="0"/>
                    </a:moveTo>
                    <a:lnTo>
                      <a:pt x="9" y="80"/>
                    </a:lnTo>
                    <a:lnTo>
                      <a:pt x="0" y="80"/>
                    </a:lnTo>
                    <a:lnTo>
                      <a:pt x="5" y="0"/>
                    </a:lnTo>
                    <a:close/>
                  </a:path>
                </a:pathLst>
              </a:custGeom>
              <a:solidFill>
                <a:srgbClr val="FF0000"/>
              </a:solidFill>
              <a:ln w="9525">
                <a:noFill/>
                <a:round/>
                <a:headEnd/>
                <a:tailEnd/>
              </a:ln>
            </p:spPr>
            <p:txBody>
              <a:bodyPr/>
              <a:lstStyle/>
              <a:p>
                <a:endParaRPr lang="ja-JP" altLang="en-US"/>
              </a:p>
            </p:txBody>
          </p:sp>
          <p:sp>
            <p:nvSpPr>
              <p:cNvPr id="693" name="Freeform 2333"/>
              <p:cNvSpPr>
                <a:spLocks/>
              </p:cNvSpPr>
              <p:nvPr/>
            </p:nvSpPr>
            <p:spPr bwMode="auto">
              <a:xfrm>
                <a:off x="2128" y="2772"/>
                <a:ext cx="9" cy="21"/>
              </a:xfrm>
              <a:custGeom>
                <a:avLst/>
                <a:gdLst/>
                <a:ahLst/>
                <a:cxnLst>
                  <a:cxn ang="0">
                    <a:pos x="60" y="164"/>
                  </a:cxn>
                  <a:cxn ang="0">
                    <a:pos x="0" y="161"/>
                  </a:cxn>
                  <a:cxn ang="0">
                    <a:pos x="6" y="80"/>
                  </a:cxn>
                  <a:cxn ang="0">
                    <a:pos x="10" y="0"/>
                  </a:cxn>
                  <a:cxn ang="0">
                    <a:pos x="69" y="3"/>
                  </a:cxn>
                  <a:cxn ang="0">
                    <a:pos x="65" y="84"/>
                  </a:cxn>
                  <a:cxn ang="0">
                    <a:pos x="60" y="164"/>
                  </a:cxn>
                </a:cxnLst>
                <a:rect l="0" t="0" r="r" b="b"/>
                <a:pathLst>
                  <a:path w="69" h="164">
                    <a:moveTo>
                      <a:pt x="60" y="164"/>
                    </a:moveTo>
                    <a:lnTo>
                      <a:pt x="0" y="161"/>
                    </a:lnTo>
                    <a:lnTo>
                      <a:pt x="6" y="80"/>
                    </a:lnTo>
                    <a:lnTo>
                      <a:pt x="10" y="0"/>
                    </a:lnTo>
                    <a:lnTo>
                      <a:pt x="69" y="3"/>
                    </a:lnTo>
                    <a:lnTo>
                      <a:pt x="65" y="84"/>
                    </a:lnTo>
                    <a:lnTo>
                      <a:pt x="60" y="164"/>
                    </a:lnTo>
                    <a:close/>
                  </a:path>
                </a:pathLst>
              </a:custGeom>
              <a:solidFill>
                <a:srgbClr val="FF0000"/>
              </a:solidFill>
              <a:ln w="9525">
                <a:noFill/>
                <a:round/>
                <a:headEnd/>
                <a:tailEnd/>
              </a:ln>
            </p:spPr>
            <p:txBody>
              <a:bodyPr/>
              <a:lstStyle/>
              <a:p>
                <a:endParaRPr lang="ja-JP" altLang="en-US"/>
              </a:p>
            </p:txBody>
          </p:sp>
          <p:sp>
            <p:nvSpPr>
              <p:cNvPr id="694" name="Freeform 2334"/>
              <p:cNvSpPr>
                <a:spLocks/>
              </p:cNvSpPr>
              <p:nvPr/>
            </p:nvSpPr>
            <p:spPr bwMode="auto">
              <a:xfrm>
                <a:off x="2126" y="2782"/>
                <a:ext cx="2" cy="10"/>
              </a:xfrm>
              <a:custGeom>
                <a:avLst/>
                <a:gdLst/>
                <a:ahLst/>
                <a:cxnLst>
                  <a:cxn ang="0">
                    <a:pos x="14" y="0"/>
                  </a:cxn>
                  <a:cxn ang="0">
                    <a:pos x="8" y="81"/>
                  </a:cxn>
                  <a:cxn ang="0">
                    <a:pos x="0" y="80"/>
                  </a:cxn>
                  <a:cxn ang="0">
                    <a:pos x="14" y="0"/>
                  </a:cxn>
                </a:cxnLst>
                <a:rect l="0" t="0" r="r" b="b"/>
                <a:pathLst>
                  <a:path w="14" h="81">
                    <a:moveTo>
                      <a:pt x="14" y="0"/>
                    </a:moveTo>
                    <a:lnTo>
                      <a:pt x="8" y="81"/>
                    </a:lnTo>
                    <a:lnTo>
                      <a:pt x="0" y="80"/>
                    </a:lnTo>
                    <a:lnTo>
                      <a:pt x="14" y="0"/>
                    </a:lnTo>
                    <a:close/>
                  </a:path>
                </a:pathLst>
              </a:custGeom>
              <a:solidFill>
                <a:srgbClr val="FF0000"/>
              </a:solidFill>
              <a:ln w="9525">
                <a:noFill/>
                <a:round/>
                <a:headEnd/>
                <a:tailEnd/>
              </a:ln>
            </p:spPr>
            <p:txBody>
              <a:bodyPr/>
              <a:lstStyle/>
              <a:p>
                <a:endParaRPr lang="ja-JP" altLang="en-US"/>
              </a:p>
            </p:txBody>
          </p:sp>
          <p:sp>
            <p:nvSpPr>
              <p:cNvPr id="695" name="Freeform 2335"/>
              <p:cNvSpPr>
                <a:spLocks/>
              </p:cNvSpPr>
              <p:nvPr/>
            </p:nvSpPr>
            <p:spPr bwMode="auto">
              <a:xfrm>
                <a:off x="2118" y="2771"/>
                <a:ext cx="12" cy="21"/>
              </a:xfrm>
              <a:custGeom>
                <a:avLst/>
                <a:gdLst/>
                <a:ahLst/>
                <a:cxnLst>
                  <a:cxn ang="0">
                    <a:pos x="57" y="168"/>
                  </a:cxn>
                  <a:cxn ang="0">
                    <a:pos x="0" y="158"/>
                  </a:cxn>
                  <a:cxn ang="0">
                    <a:pos x="12" y="79"/>
                  </a:cxn>
                  <a:cxn ang="0">
                    <a:pos x="26" y="0"/>
                  </a:cxn>
                  <a:cxn ang="0">
                    <a:pos x="83" y="9"/>
                  </a:cxn>
                  <a:cxn ang="0">
                    <a:pos x="71" y="88"/>
                  </a:cxn>
                  <a:cxn ang="0">
                    <a:pos x="57" y="168"/>
                  </a:cxn>
                </a:cxnLst>
                <a:rect l="0" t="0" r="r" b="b"/>
                <a:pathLst>
                  <a:path w="83" h="168">
                    <a:moveTo>
                      <a:pt x="57" y="168"/>
                    </a:moveTo>
                    <a:lnTo>
                      <a:pt x="0" y="158"/>
                    </a:lnTo>
                    <a:lnTo>
                      <a:pt x="12" y="79"/>
                    </a:lnTo>
                    <a:lnTo>
                      <a:pt x="26" y="0"/>
                    </a:lnTo>
                    <a:lnTo>
                      <a:pt x="83" y="9"/>
                    </a:lnTo>
                    <a:lnTo>
                      <a:pt x="71" y="88"/>
                    </a:lnTo>
                    <a:lnTo>
                      <a:pt x="57" y="168"/>
                    </a:lnTo>
                    <a:close/>
                  </a:path>
                </a:pathLst>
              </a:custGeom>
              <a:solidFill>
                <a:srgbClr val="FF0000"/>
              </a:solidFill>
              <a:ln w="9525">
                <a:noFill/>
                <a:round/>
                <a:headEnd/>
                <a:tailEnd/>
              </a:ln>
            </p:spPr>
            <p:txBody>
              <a:bodyPr/>
              <a:lstStyle/>
              <a:p>
                <a:endParaRPr lang="ja-JP" altLang="en-US"/>
              </a:p>
            </p:txBody>
          </p:sp>
          <p:sp>
            <p:nvSpPr>
              <p:cNvPr id="696" name="Freeform 2336"/>
              <p:cNvSpPr>
                <a:spLocks/>
              </p:cNvSpPr>
              <p:nvPr/>
            </p:nvSpPr>
            <p:spPr bwMode="auto">
              <a:xfrm>
                <a:off x="2117" y="2781"/>
                <a:ext cx="3" cy="10"/>
              </a:xfrm>
              <a:custGeom>
                <a:avLst/>
                <a:gdLst/>
                <a:ahLst/>
                <a:cxnLst>
                  <a:cxn ang="0">
                    <a:pos x="21" y="0"/>
                  </a:cxn>
                  <a:cxn ang="0">
                    <a:pos x="9" y="79"/>
                  </a:cxn>
                  <a:cxn ang="0">
                    <a:pos x="0" y="77"/>
                  </a:cxn>
                  <a:cxn ang="0">
                    <a:pos x="21" y="0"/>
                  </a:cxn>
                </a:cxnLst>
                <a:rect l="0" t="0" r="r" b="b"/>
                <a:pathLst>
                  <a:path w="21" h="79">
                    <a:moveTo>
                      <a:pt x="21" y="0"/>
                    </a:moveTo>
                    <a:lnTo>
                      <a:pt x="9" y="79"/>
                    </a:lnTo>
                    <a:lnTo>
                      <a:pt x="0" y="77"/>
                    </a:lnTo>
                    <a:lnTo>
                      <a:pt x="21" y="0"/>
                    </a:lnTo>
                    <a:close/>
                  </a:path>
                </a:pathLst>
              </a:custGeom>
              <a:solidFill>
                <a:srgbClr val="FF0000"/>
              </a:solidFill>
              <a:ln w="9525">
                <a:noFill/>
                <a:round/>
                <a:headEnd/>
                <a:tailEnd/>
              </a:ln>
            </p:spPr>
            <p:txBody>
              <a:bodyPr/>
              <a:lstStyle/>
              <a:p>
                <a:endParaRPr lang="ja-JP" altLang="en-US"/>
              </a:p>
            </p:txBody>
          </p:sp>
          <p:sp>
            <p:nvSpPr>
              <p:cNvPr id="697" name="Freeform 2337"/>
              <p:cNvSpPr>
                <a:spLocks/>
              </p:cNvSpPr>
              <p:nvPr/>
            </p:nvSpPr>
            <p:spPr bwMode="auto">
              <a:xfrm>
                <a:off x="2109" y="2770"/>
                <a:ext cx="14" cy="21"/>
              </a:xfrm>
              <a:custGeom>
                <a:avLst/>
                <a:gdLst/>
                <a:ahLst/>
                <a:cxnLst>
                  <a:cxn ang="0">
                    <a:pos x="56" y="170"/>
                  </a:cxn>
                  <a:cxn ang="0">
                    <a:pos x="0" y="154"/>
                  </a:cxn>
                  <a:cxn ang="0">
                    <a:pos x="22" y="77"/>
                  </a:cxn>
                  <a:cxn ang="0">
                    <a:pos x="44" y="0"/>
                  </a:cxn>
                  <a:cxn ang="0">
                    <a:pos x="100" y="16"/>
                  </a:cxn>
                  <a:cxn ang="0">
                    <a:pos x="77" y="93"/>
                  </a:cxn>
                  <a:cxn ang="0">
                    <a:pos x="56" y="170"/>
                  </a:cxn>
                </a:cxnLst>
                <a:rect l="0" t="0" r="r" b="b"/>
                <a:pathLst>
                  <a:path w="100" h="170">
                    <a:moveTo>
                      <a:pt x="56" y="170"/>
                    </a:moveTo>
                    <a:lnTo>
                      <a:pt x="0" y="154"/>
                    </a:lnTo>
                    <a:lnTo>
                      <a:pt x="22" y="77"/>
                    </a:lnTo>
                    <a:lnTo>
                      <a:pt x="44" y="0"/>
                    </a:lnTo>
                    <a:lnTo>
                      <a:pt x="100" y="16"/>
                    </a:lnTo>
                    <a:lnTo>
                      <a:pt x="77" y="93"/>
                    </a:lnTo>
                    <a:lnTo>
                      <a:pt x="56" y="170"/>
                    </a:lnTo>
                    <a:close/>
                  </a:path>
                </a:pathLst>
              </a:custGeom>
              <a:solidFill>
                <a:srgbClr val="FF0000"/>
              </a:solidFill>
              <a:ln w="9525">
                <a:noFill/>
                <a:round/>
                <a:headEnd/>
                <a:tailEnd/>
              </a:ln>
            </p:spPr>
            <p:txBody>
              <a:bodyPr/>
              <a:lstStyle/>
              <a:p>
                <a:endParaRPr lang="ja-JP" altLang="en-US"/>
              </a:p>
            </p:txBody>
          </p:sp>
          <p:sp>
            <p:nvSpPr>
              <p:cNvPr id="698" name="Freeform 2338"/>
              <p:cNvSpPr>
                <a:spLocks/>
              </p:cNvSpPr>
              <p:nvPr/>
            </p:nvSpPr>
            <p:spPr bwMode="auto">
              <a:xfrm>
                <a:off x="2108" y="2779"/>
                <a:ext cx="4" cy="10"/>
              </a:xfrm>
              <a:custGeom>
                <a:avLst/>
                <a:gdLst/>
                <a:ahLst/>
                <a:cxnLst>
                  <a:cxn ang="0">
                    <a:pos x="30" y="0"/>
                  </a:cxn>
                  <a:cxn ang="0">
                    <a:pos x="8" y="77"/>
                  </a:cxn>
                  <a:cxn ang="0">
                    <a:pos x="0" y="75"/>
                  </a:cxn>
                  <a:cxn ang="0">
                    <a:pos x="30" y="0"/>
                  </a:cxn>
                </a:cxnLst>
                <a:rect l="0" t="0" r="r" b="b"/>
                <a:pathLst>
                  <a:path w="30" h="77">
                    <a:moveTo>
                      <a:pt x="30" y="0"/>
                    </a:moveTo>
                    <a:lnTo>
                      <a:pt x="8" y="77"/>
                    </a:lnTo>
                    <a:lnTo>
                      <a:pt x="0" y="75"/>
                    </a:lnTo>
                    <a:lnTo>
                      <a:pt x="30" y="0"/>
                    </a:lnTo>
                    <a:close/>
                  </a:path>
                </a:pathLst>
              </a:custGeom>
              <a:solidFill>
                <a:srgbClr val="FF0000"/>
              </a:solidFill>
              <a:ln w="9525">
                <a:noFill/>
                <a:round/>
                <a:headEnd/>
                <a:tailEnd/>
              </a:ln>
            </p:spPr>
            <p:txBody>
              <a:bodyPr/>
              <a:lstStyle/>
              <a:p>
                <a:endParaRPr lang="ja-JP" altLang="en-US"/>
              </a:p>
            </p:txBody>
          </p:sp>
          <p:sp>
            <p:nvSpPr>
              <p:cNvPr id="699" name="Freeform 2339"/>
              <p:cNvSpPr>
                <a:spLocks/>
              </p:cNvSpPr>
              <p:nvPr/>
            </p:nvSpPr>
            <p:spPr bwMode="auto">
              <a:xfrm>
                <a:off x="2100" y="2767"/>
                <a:ext cx="16" cy="22"/>
              </a:xfrm>
              <a:custGeom>
                <a:avLst/>
                <a:gdLst/>
                <a:ahLst/>
                <a:cxnLst>
                  <a:cxn ang="0">
                    <a:pos x="54" y="171"/>
                  </a:cxn>
                  <a:cxn ang="0">
                    <a:pos x="0" y="149"/>
                  </a:cxn>
                  <a:cxn ang="0">
                    <a:pos x="31" y="75"/>
                  </a:cxn>
                  <a:cxn ang="0">
                    <a:pos x="61" y="0"/>
                  </a:cxn>
                  <a:cxn ang="0">
                    <a:pos x="114" y="22"/>
                  </a:cxn>
                  <a:cxn ang="0">
                    <a:pos x="84" y="96"/>
                  </a:cxn>
                  <a:cxn ang="0">
                    <a:pos x="54" y="171"/>
                  </a:cxn>
                </a:cxnLst>
                <a:rect l="0" t="0" r="r" b="b"/>
                <a:pathLst>
                  <a:path w="114" h="171">
                    <a:moveTo>
                      <a:pt x="54" y="171"/>
                    </a:moveTo>
                    <a:lnTo>
                      <a:pt x="0" y="149"/>
                    </a:lnTo>
                    <a:lnTo>
                      <a:pt x="31" y="75"/>
                    </a:lnTo>
                    <a:lnTo>
                      <a:pt x="61" y="0"/>
                    </a:lnTo>
                    <a:lnTo>
                      <a:pt x="114" y="22"/>
                    </a:lnTo>
                    <a:lnTo>
                      <a:pt x="84" y="96"/>
                    </a:lnTo>
                    <a:lnTo>
                      <a:pt x="54" y="171"/>
                    </a:lnTo>
                    <a:close/>
                  </a:path>
                </a:pathLst>
              </a:custGeom>
              <a:solidFill>
                <a:srgbClr val="FF0000"/>
              </a:solidFill>
              <a:ln w="9525">
                <a:noFill/>
                <a:round/>
                <a:headEnd/>
                <a:tailEnd/>
              </a:ln>
            </p:spPr>
            <p:txBody>
              <a:bodyPr/>
              <a:lstStyle/>
              <a:p>
                <a:endParaRPr lang="ja-JP" altLang="en-US"/>
              </a:p>
            </p:txBody>
          </p:sp>
          <p:sp>
            <p:nvSpPr>
              <p:cNvPr id="700" name="Freeform 2340"/>
              <p:cNvSpPr>
                <a:spLocks/>
              </p:cNvSpPr>
              <p:nvPr/>
            </p:nvSpPr>
            <p:spPr bwMode="auto">
              <a:xfrm>
                <a:off x="2099" y="2777"/>
                <a:ext cx="6" cy="9"/>
              </a:xfrm>
              <a:custGeom>
                <a:avLst/>
                <a:gdLst/>
                <a:ahLst/>
                <a:cxnLst>
                  <a:cxn ang="0">
                    <a:pos x="38" y="0"/>
                  </a:cxn>
                  <a:cxn ang="0">
                    <a:pos x="7" y="74"/>
                  </a:cxn>
                  <a:cxn ang="0">
                    <a:pos x="0" y="71"/>
                  </a:cxn>
                  <a:cxn ang="0">
                    <a:pos x="38" y="0"/>
                  </a:cxn>
                </a:cxnLst>
                <a:rect l="0" t="0" r="r" b="b"/>
                <a:pathLst>
                  <a:path w="38" h="74">
                    <a:moveTo>
                      <a:pt x="38" y="0"/>
                    </a:moveTo>
                    <a:lnTo>
                      <a:pt x="7" y="74"/>
                    </a:lnTo>
                    <a:lnTo>
                      <a:pt x="0" y="71"/>
                    </a:lnTo>
                    <a:lnTo>
                      <a:pt x="38" y="0"/>
                    </a:lnTo>
                    <a:close/>
                  </a:path>
                </a:pathLst>
              </a:custGeom>
              <a:solidFill>
                <a:srgbClr val="FF0000"/>
              </a:solidFill>
              <a:ln w="9525">
                <a:noFill/>
                <a:round/>
                <a:headEnd/>
                <a:tailEnd/>
              </a:ln>
            </p:spPr>
            <p:txBody>
              <a:bodyPr/>
              <a:lstStyle/>
              <a:p>
                <a:endParaRPr lang="ja-JP" altLang="en-US"/>
              </a:p>
            </p:txBody>
          </p:sp>
          <p:sp>
            <p:nvSpPr>
              <p:cNvPr id="701" name="Freeform 2341"/>
              <p:cNvSpPr>
                <a:spLocks/>
              </p:cNvSpPr>
              <p:nvPr/>
            </p:nvSpPr>
            <p:spPr bwMode="auto">
              <a:xfrm>
                <a:off x="2092" y="2764"/>
                <a:ext cx="18" cy="21"/>
              </a:xfrm>
              <a:custGeom>
                <a:avLst/>
                <a:gdLst/>
                <a:ahLst/>
                <a:cxnLst>
                  <a:cxn ang="0">
                    <a:pos x="51" y="169"/>
                  </a:cxn>
                  <a:cxn ang="0">
                    <a:pos x="0" y="142"/>
                  </a:cxn>
                  <a:cxn ang="0">
                    <a:pos x="38" y="72"/>
                  </a:cxn>
                  <a:cxn ang="0">
                    <a:pos x="76" y="0"/>
                  </a:cxn>
                  <a:cxn ang="0">
                    <a:pos x="126" y="27"/>
                  </a:cxn>
                  <a:cxn ang="0">
                    <a:pos x="89" y="98"/>
                  </a:cxn>
                  <a:cxn ang="0">
                    <a:pos x="51" y="169"/>
                  </a:cxn>
                </a:cxnLst>
                <a:rect l="0" t="0" r="r" b="b"/>
                <a:pathLst>
                  <a:path w="126" h="169">
                    <a:moveTo>
                      <a:pt x="51" y="169"/>
                    </a:moveTo>
                    <a:lnTo>
                      <a:pt x="0" y="142"/>
                    </a:lnTo>
                    <a:lnTo>
                      <a:pt x="38" y="72"/>
                    </a:lnTo>
                    <a:lnTo>
                      <a:pt x="76" y="0"/>
                    </a:lnTo>
                    <a:lnTo>
                      <a:pt x="126" y="27"/>
                    </a:lnTo>
                    <a:lnTo>
                      <a:pt x="89" y="98"/>
                    </a:lnTo>
                    <a:lnTo>
                      <a:pt x="51" y="169"/>
                    </a:lnTo>
                    <a:close/>
                  </a:path>
                </a:pathLst>
              </a:custGeom>
              <a:solidFill>
                <a:srgbClr val="FF0000"/>
              </a:solidFill>
              <a:ln w="9525">
                <a:noFill/>
                <a:round/>
                <a:headEnd/>
                <a:tailEnd/>
              </a:ln>
            </p:spPr>
            <p:txBody>
              <a:bodyPr/>
              <a:lstStyle/>
              <a:p>
                <a:endParaRPr lang="ja-JP" altLang="en-US"/>
              </a:p>
            </p:txBody>
          </p:sp>
          <p:sp>
            <p:nvSpPr>
              <p:cNvPr id="702" name="Freeform 2342"/>
              <p:cNvSpPr>
                <a:spLocks/>
              </p:cNvSpPr>
              <p:nvPr/>
            </p:nvSpPr>
            <p:spPr bwMode="auto">
              <a:xfrm>
                <a:off x="2091" y="2773"/>
                <a:ext cx="6" cy="9"/>
              </a:xfrm>
              <a:custGeom>
                <a:avLst/>
                <a:gdLst/>
                <a:ahLst/>
                <a:cxnLst>
                  <a:cxn ang="0">
                    <a:pos x="45" y="0"/>
                  </a:cxn>
                  <a:cxn ang="0">
                    <a:pos x="7" y="70"/>
                  </a:cxn>
                  <a:cxn ang="0">
                    <a:pos x="0" y="66"/>
                  </a:cxn>
                  <a:cxn ang="0">
                    <a:pos x="45" y="0"/>
                  </a:cxn>
                </a:cxnLst>
                <a:rect l="0" t="0" r="r" b="b"/>
                <a:pathLst>
                  <a:path w="45" h="70">
                    <a:moveTo>
                      <a:pt x="45" y="0"/>
                    </a:moveTo>
                    <a:lnTo>
                      <a:pt x="7" y="70"/>
                    </a:lnTo>
                    <a:lnTo>
                      <a:pt x="0" y="66"/>
                    </a:lnTo>
                    <a:lnTo>
                      <a:pt x="45" y="0"/>
                    </a:lnTo>
                    <a:close/>
                  </a:path>
                </a:pathLst>
              </a:custGeom>
              <a:solidFill>
                <a:srgbClr val="FF0000"/>
              </a:solidFill>
              <a:ln w="9525">
                <a:noFill/>
                <a:round/>
                <a:headEnd/>
                <a:tailEnd/>
              </a:ln>
            </p:spPr>
            <p:txBody>
              <a:bodyPr/>
              <a:lstStyle/>
              <a:p>
                <a:endParaRPr lang="ja-JP" altLang="en-US"/>
              </a:p>
            </p:txBody>
          </p:sp>
          <p:sp>
            <p:nvSpPr>
              <p:cNvPr id="703" name="Freeform 2343"/>
              <p:cNvSpPr>
                <a:spLocks/>
              </p:cNvSpPr>
              <p:nvPr/>
            </p:nvSpPr>
            <p:spPr bwMode="auto">
              <a:xfrm>
                <a:off x="2084" y="2761"/>
                <a:ext cx="20" cy="21"/>
              </a:xfrm>
              <a:custGeom>
                <a:avLst/>
                <a:gdLst/>
                <a:ahLst/>
                <a:cxnLst>
                  <a:cxn ang="0">
                    <a:pos x="47" y="166"/>
                  </a:cxn>
                  <a:cxn ang="0">
                    <a:pos x="0" y="134"/>
                  </a:cxn>
                  <a:cxn ang="0">
                    <a:pos x="44" y="68"/>
                  </a:cxn>
                  <a:cxn ang="0">
                    <a:pos x="89" y="0"/>
                  </a:cxn>
                  <a:cxn ang="0">
                    <a:pos x="137" y="32"/>
                  </a:cxn>
                  <a:cxn ang="0">
                    <a:pos x="92" y="100"/>
                  </a:cxn>
                  <a:cxn ang="0">
                    <a:pos x="47" y="166"/>
                  </a:cxn>
                </a:cxnLst>
                <a:rect l="0" t="0" r="r" b="b"/>
                <a:pathLst>
                  <a:path w="137" h="166">
                    <a:moveTo>
                      <a:pt x="47" y="166"/>
                    </a:moveTo>
                    <a:lnTo>
                      <a:pt x="0" y="134"/>
                    </a:lnTo>
                    <a:lnTo>
                      <a:pt x="44" y="68"/>
                    </a:lnTo>
                    <a:lnTo>
                      <a:pt x="89" y="0"/>
                    </a:lnTo>
                    <a:lnTo>
                      <a:pt x="137" y="32"/>
                    </a:lnTo>
                    <a:lnTo>
                      <a:pt x="92" y="100"/>
                    </a:lnTo>
                    <a:lnTo>
                      <a:pt x="47" y="166"/>
                    </a:lnTo>
                    <a:close/>
                  </a:path>
                </a:pathLst>
              </a:custGeom>
              <a:solidFill>
                <a:srgbClr val="FF0000"/>
              </a:solidFill>
              <a:ln w="9525">
                <a:noFill/>
                <a:round/>
                <a:headEnd/>
                <a:tailEnd/>
              </a:ln>
            </p:spPr>
            <p:txBody>
              <a:bodyPr/>
              <a:lstStyle/>
              <a:p>
                <a:endParaRPr lang="ja-JP" altLang="en-US"/>
              </a:p>
            </p:txBody>
          </p:sp>
          <p:sp>
            <p:nvSpPr>
              <p:cNvPr id="704" name="Freeform 2344"/>
              <p:cNvSpPr>
                <a:spLocks/>
              </p:cNvSpPr>
              <p:nvPr/>
            </p:nvSpPr>
            <p:spPr bwMode="auto">
              <a:xfrm>
                <a:off x="2083" y="2769"/>
                <a:ext cx="7" cy="9"/>
              </a:xfrm>
              <a:custGeom>
                <a:avLst/>
                <a:gdLst/>
                <a:ahLst/>
                <a:cxnLst>
                  <a:cxn ang="0">
                    <a:pos x="51" y="0"/>
                  </a:cxn>
                  <a:cxn ang="0">
                    <a:pos x="7" y="66"/>
                  </a:cxn>
                  <a:cxn ang="0">
                    <a:pos x="0" y="61"/>
                  </a:cxn>
                  <a:cxn ang="0">
                    <a:pos x="51" y="0"/>
                  </a:cxn>
                </a:cxnLst>
                <a:rect l="0" t="0" r="r" b="b"/>
                <a:pathLst>
                  <a:path w="51" h="66">
                    <a:moveTo>
                      <a:pt x="51" y="0"/>
                    </a:moveTo>
                    <a:lnTo>
                      <a:pt x="7" y="66"/>
                    </a:lnTo>
                    <a:lnTo>
                      <a:pt x="0" y="61"/>
                    </a:lnTo>
                    <a:lnTo>
                      <a:pt x="51" y="0"/>
                    </a:lnTo>
                    <a:close/>
                  </a:path>
                </a:pathLst>
              </a:custGeom>
              <a:solidFill>
                <a:srgbClr val="FF0000"/>
              </a:solidFill>
              <a:ln w="9525">
                <a:noFill/>
                <a:round/>
                <a:headEnd/>
                <a:tailEnd/>
              </a:ln>
            </p:spPr>
            <p:txBody>
              <a:bodyPr/>
              <a:lstStyle/>
              <a:p>
                <a:endParaRPr lang="ja-JP" altLang="en-US"/>
              </a:p>
            </p:txBody>
          </p:sp>
          <p:sp>
            <p:nvSpPr>
              <p:cNvPr id="705" name="Freeform 2345"/>
              <p:cNvSpPr>
                <a:spLocks/>
              </p:cNvSpPr>
              <p:nvPr/>
            </p:nvSpPr>
            <p:spPr bwMode="auto">
              <a:xfrm>
                <a:off x="2077" y="2757"/>
                <a:ext cx="21" cy="20"/>
              </a:xfrm>
              <a:custGeom>
                <a:avLst/>
                <a:gdLst/>
                <a:ahLst/>
                <a:cxnLst>
                  <a:cxn ang="0">
                    <a:pos x="44" y="160"/>
                  </a:cxn>
                  <a:cxn ang="0">
                    <a:pos x="0" y="124"/>
                  </a:cxn>
                  <a:cxn ang="0">
                    <a:pos x="51" y="62"/>
                  </a:cxn>
                  <a:cxn ang="0">
                    <a:pos x="102" y="0"/>
                  </a:cxn>
                  <a:cxn ang="0">
                    <a:pos x="146" y="37"/>
                  </a:cxn>
                  <a:cxn ang="0">
                    <a:pos x="95" y="99"/>
                  </a:cxn>
                  <a:cxn ang="0">
                    <a:pos x="44" y="160"/>
                  </a:cxn>
                </a:cxnLst>
                <a:rect l="0" t="0" r="r" b="b"/>
                <a:pathLst>
                  <a:path w="146" h="160">
                    <a:moveTo>
                      <a:pt x="44" y="160"/>
                    </a:moveTo>
                    <a:lnTo>
                      <a:pt x="0" y="124"/>
                    </a:lnTo>
                    <a:lnTo>
                      <a:pt x="51" y="62"/>
                    </a:lnTo>
                    <a:lnTo>
                      <a:pt x="102" y="0"/>
                    </a:lnTo>
                    <a:lnTo>
                      <a:pt x="146" y="37"/>
                    </a:lnTo>
                    <a:lnTo>
                      <a:pt x="95" y="99"/>
                    </a:lnTo>
                    <a:lnTo>
                      <a:pt x="44" y="160"/>
                    </a:lnTo>
                    <a:close/>
                  </a:path>
                </a:pathLst>
              </a:custGeom>
              <a:solidFill>
                <a:srgbClr val="FF0000"/>
              </a:solidFill>
              <a:ln w="9525">
                <a:noFill/>
                <a:round/>
                <a:headEnd/>
                <a:tailEnd/>
              </a:ln>
            </p:spPr>
            <p:txBody>
              <a:bodyPr/>
              <a:lstStyle/>
              <a:p>
                <a:endParaRPr lang="ja-JP" altLang="en-US"/>
              </a:p>
            </p:txBody>
          </p:sp>
          <p:sp>
            <p:nvSpPr>
              <p:cNvPr id="706" name="Freeform 2346"/>
              <p:cNvSpPr>
                <a:spLocks/>
              </p:cNvSpPr>
              <p:nvPr/>
            </p:nvSpPr>
            <p:spPr bwMode="auto">
              <a:xfrm>
                <a:off x="2076" y="2765"/>
                <a:ext cx="8" cy="8"/>
              </a:xfrm>
              <a:custGeom>
                <a:avLst/>
                <a:gdLst/>
                <a:ahLst/>
                <a:cxnLst>
                  <a:cxn ang="0">
                    <a:pos x="58" y="0"/>
                  </a:cxn>
                  <a:cxn ang="0">
                    <a:pos x="7" y="62"/>
                  </a:cxn>
                  <a:cxn ang="0">
                    <a:pos x="0" y="57"/>
                  </a:cxn>
                  <a:cxn ang="0">
                    <a:pos x="58" y="0"/>
                  </a:cxn>
                </a:cxnLst>
                <a:rect l="0" t="0" r="r" b="b"/>
                <a:pathLst>
                  <a:path w="58" h="62">
                    <a:moveTo>
                      <a:pt x="58" y="0"/>
                    </a:moveTo>
                    <a:lnTo>
                      <a:pt x="7" y="62"/>
                    </a:lnTo>
                    <a:lnTo>
                      <a:pt x="0" y="57"/>
                    </a:lnTo>
                    <a:lnTo>
                      <a:pt x="58" y="0"/>
                    </a:lnTo>
                    <a:close/>
                  </a:path>
                </a:pathLst>
              </a:custGeom>
              <a:solidFill>
                <a:srgbClr val="FF0000"/>
              </a:solidFill>
              <a:ln w="9525">
                <a:noFill/>
                <a:round/>
                <a:headEnd/>
                <a:tailEnd/>
              </a:ln>
            </p:spPr>
            <p:txBody>
              <a:bodyPr/>
              <a:lstStyle/>
              <a:p>
                <a:endParaRPr lang="ja-JP" altLang="en-US"/>
              </a:p>
            </p:txBody>
          </p:sp>
          <p:sp>
            <p:nvSpPr>
              <p:cNvPr id="707" name="Freeform 2347"/>
              <p:cNvSpPr>
                <a:spLocks/>
              </p:cNvSpPr>
              <p:nvPr/>
            </p:nvSpPr>
            <p:spPr bwMode="auto">
              <a:xfrm>
                <a:off x="2070" y="2752"/>
                <a:ext cx="22" cy="20"/>
              </a:xfrm>
              <a:custGeom>
                <a:avLst/>
                <a:gdLst/>
                <a:ahLst/>
                <a:cxnLst>
                  <a:cxn ang="0">
                    <a:pos x="41" y="155"/>
                  </a:cxn>
                  <a:cxn ang="0">
                    <a:pos x="0" y="114"/>
                  </a:cxn>
                  <a:cxn ang="0">
                    <a:pos x="57" y="57"/>
                  </a:cxn>
                  <a:cxn ang="0">
                    <a:pos x="114" y="0"/>
                  </a:cxn>
                  <a:cxn ang="0">
                    <a:pos x="156" y="41"/>
                  </a:cxn>
                  <a:cxn ang="0">
                    <a:pos x="99" y="98"/>
                  </a:cxn>
                  <a:cxn ang="0">
                    <a:pos x="41" y="155"/>
                  </a:cxn>
                </a:cxnLst>
                <a:rect l="0" t="0" r="r" b="b"/>
                <a:pathLst>
                  <a:path w="156" h="155">
                    <a:moveTo>
                      <a:pt x="41" y="155"/>
                    </a:moveTo>
                    <a:lnTo>
                      <a:pt x="0" y="114"/>
                    </a:lnTo>
                    <a:lnTo>
                      <a:pt x="57" y="57"/>
                    </a:lnTo>
                    <a:lnTo>
                      <a:pt x="114" y="0"/>
                    </a:lnTo>
                    <a:lnTo>
                      <a:pt x="156" y="41"/>
                    </a:lnTo>
                    <a:lnTo>
                      <a:pt x="99" y="98"/>
                    </a:lnTo>
                    <a:lnTo>
                      <a:pt x="41" y="155"/>
                    </a:lnTo>
                    <a:close/>
                  </a:path>
                </a:pathLst>
              </a:custGeom>
              <a:solidFill>
                <a:srgbClr val="FF0000"/>
              </a:solidFill>
              <a:ln w="9525">
                <a:noFill/>
                <a:round/>
                <a:headEnd/>
                <a:tailEnd/>
              </a:ln>
            </p:spPr>
            <p:txBody>
              <a:bodyPr/>
              <a:lstStyle/>
              <a:p>
                <a:endParaRPr lang="ja-JP" altLang="en-US"/>
              </a:p>
            </p:txBody>
          </p:sp>
          <p:sp>
            <p:nvSpPr>
              <p:cNvPr id="708" name="Freeform 2348"/>
              <p:cNvSpPr>
                <a:spLocks/>
              </p:cNvSpPr>
              <p:nvPr/>
            </p:nvSpPr>
            <p:spPr bwMode="auto">
              <a:xfrm>
                <a:off x="2069" y="2760"/>
                <a:ext cx="9" cy="7"/>
              </a:xfrm>
              <a:custGeom>
                <a:avLst/>
                <a:gdLst/>
                <a:ahLst/>
                <a:cxnLst>
                  <a:cxn ang="0">
                    <a:pos x="61" y="0"/>
                  </a:cxn>
                  <a:cxn ang="0">
                    <a:pos x="4" y="57"/>
                  </a:cxn>
                  <a:cxn ang="0">
                    <a:pos x="0" y="52"/>
                  </a:cxn>
                  <a:cxn ang="0">
                    <a:pos x="61" y="0"/>
                  </a:cxn>
                </a:cxnLst>
                <a:rect l="0" t="0" r="r" b="b"/>
                <a:pathLst>
                  <a:path w="61" h="57">
                    <a:moveTo>
                      <a:pt x="61" y="0"/>
                    </a:moveTo>
                    <a:lnTo>
                      <a:pt x="4" y="57"/>
                    </a:lnTo>
                    <a:lnTo>
                      <a:pt x="0" y="52"/>
                    </a:lnTo>
                    <a:lnTo>
                      <a:pt x="61" y="0"/>
                    </a:lnTo>
                    <a:close/>
                  </a:path>
                </a:pathLst>
              </a:custGeom>
              <a:solidFill>
                <a:srgbClr val="FF0000"/>
              </a:solidFill>
              <a:ln w="9525">
                <a:noFill/>
                <a:round/>
                <a:headEnd/>
                <a:tailEnd/>
              </a:ln>
            </p:spPr>
            <p:txBody>
              <a:bodyPr/>
              <a:lstStyle/>
              <a:p>
                <a:endParaRPr lang="ja-JP" altLang="en-US"/>
              </a:p>
            </p:txBody>
          </p:sp>
          <p:sp>
            <p:nvSpPr>
              <p:cNvPr id="709" name="Freeform 2349"/>
              <p:cNvSpPr>
                <a:spLocks/>
              </p:cNvSpPr>
              <p:nvPr/>
            </p:nvSpPr>
            <p:spPr bwMode="auto">
              <a:xfrm>
                <a:off x="2064" y="2748"/>
                <a:ext cx="23" cy="18"/>
              </a:xfrm>
              <a:custGeom>
                <a:avLst/>
                <a:gdLst/>
                <a:ahLst/>
                <a:cxnLst>
                  <a:cxn ang="0">
                    <a:pos x="39" y="148"/>
                  </a:cxn>
                  <a:cxn ang="0">
                    <a:pos x="0" y="102"/>
                  </a:cxn>
                  <a:cxn ang="0">
                    <a:pos x="63" y="52"/>
                  </a:cxn>
                  <a:cxn ang="0">
                    <a:pos x="125" y="0"/>
                  </a:cxn>
                  <a:cxn ang="0">
                    <a:pos x="163" y="45"/>
                  </a:cxn>
                  <a:cxn ang="0">
                    <a:pos x="100" y="96"/>
                  </a:cxn>
                  <a:cxn ang="0">
                    <a:pos x="39" y="148"/>
                  </a:cxn>
                </a:cxnLst>
                <a:rect l="0" t="0" r="r" b="b"/>
                <a:pathLst>
                  <a:path w="163" h="148">
                    <a:moveTo>
                      <a:pt x="39" y="148"/>
                    </a:moveTo>
                    <a:lnTo>
                      <a:pt x="0" y="102"/>
                    </a:lnTo>
                    <a:lnTo>
                      <a:pt x="63" y="52"/>
                    </a:lnTo>
                    <a:lnTo>
                      <a:pt x="125" y="0"/>
                    </a:lnTo>
                    <a:lnTo>
                      <a:pt x="163" y="45"/>
                    </a:lnTo>
                    <a:lnTo>
                      <a:pt x="100" y="96"/>
                    </a:lnTo>
                    <a:lnTo>
                      <a:pt x="39" y="148"/>
                    </a:lnTo>
                    <a:close/>
                  </a:path>
                </a:pathLst>
              </a:custGeom>
              <a:solidFill>
                <a:srgbClr val="FF0000"/>
              </a:solidFill>
              <a:ln w="9525">
                <a:noFill/>
                <a:round/>
                <a:headEnd/>
                <a:tailEnd/>
              </a:ln>
            </p:spPr>
            <p:txBody>
              <a:bodyPr/>
              <a:lstStyle/>
              <a:p>
                <a:endParaRPr lang="ja-JP" altLang="en-US"/>
              </a:p>
            </p:txBody>
          </p:sp>
          <p:sp>
            <p:nvSpPr>
              <p:cNvPr id="710" name="Freeform 2350"/>
              <p:cNvSpPr>
                <a:spLocks/>
              </p:cNvSpPr>
              <p:nvPr/>
            </p:nvSpPr>
            <p:spPr bwMode="auto">
              <a:xfrm>
                <a:off x="2063" y="2754"/>
                <a:ext cx="10" cy="6"/>
              </a:xfrm>
              <a:custGeom>
                <a:avLst/>
                <a:gdLst/>
                <a:ahLst/>
                <a:cxnLst>
                  <a:cxn ang="0">
                    <a:pos x="67" y="0"/>
                  </a:cxn>
                  <a:cxn ang="0">
                    <a:pos x="4" y="50"/>
                  </a:cxn>
                  <a:cxn ang="0">
                    <a:pos x="0" y="44"/>
                  </a:cxn>
                  <a:cxn ang="0">
                    <a:pos x="67" y="0"/>
                  </a:cxn>
                </a:cxnLst>
                <a:rect l="0" t="0" r="r" b="b"/>
                <a:pathLst>
                  <a:path w="67" h="50">
                    <a:moveTo>
                      <a:pt x="67" y="0"/>
                    </a:moveTo>
                    <a:lnTo>
                      <a:pt x="4" y="50"/>
                    </a:lnTo>
                    <a:lnTo>
                      <a:pt x="0" y="44"/>
                    </a:lnTo>
                    <a:lnTo>
                      <a:pt x="67" y="0"/>
                    </a:lnTo>
                    <a:close/>
                  </a:path>
                </a:pathLst>
              </a:custGeom>
              <a:solidFill>
                <a:srgbClr val="FF0000"/>
              </a:solidFill>
              <a:ln w="9525">
                <a:noFill/>
                <a:round/>
                <a:headEnd/>
                <a:tailEnd/>
              </a:ln>
            </p:spPr>
            <p:txBody>
              <a:bodyPr/>
              <a:lstStyle/>
              <a:p>
                <a:endParaRPr lang="ja-JP" altLang="en-US"/>
              </a:p>
            </p:txBody>
          </p:sp>
          <p:sp>
            <p:nvSpPr>
              <p:cNvPr id="711" name="Freeform 2351"/>
              <p:cNvSpPr>
                <a:spLocks/>
              </p:cNvSpPr>
              <p:nvPr/>
            </p:nvSpPr>
            <p:spPr bwMode="auto">
              <a:xfrm>
                <a:off x="2059" y="2742"/>
                <a:ext cx="23" cy="18"/>
              </a:xfrm>
              <a:custGeom>
                <a:avLst/>
                <a:gdLst/>
                <a:ahLst/>
                <a:cxnLst>
                  <a:cxn ang="0">
                    <a:pos x="33" y="138"/>
                  </a:cxn>
                  <a:cxn ang="0">
                    <a:pos x="0" y="89"/>
                  </a:cxn>
                  <a:cxn ang="0">
                    <a:pos x="66" y="44"/>
                  </a:cxn>
                  <a:cxn ang="0">
                    <a:pos x="133" y="0"/>
                  </a:cxn>
                  <a:cxn ang="0">
                    <a:pos x="167" y="48"/>
                  </a:cxn>
                  <a:cxn ang="0">
                    <a:pos x="100" y="94"/>
                  </a:cxn>
                  <a:cxn ang="0">
                    <a:pos x="33" y="138"/>
                  </a:cxn>
                </a:cxnLst>
                <a:rect l="0" t="0" r="r" b="b"/>
                <a:pathLst>
                  <a:path w="167" h="138">
                    <a:moveTo>
                      <a:pt x="33" y="138"/>
                    </a:moveTo>
                    <a:lnTo>
                      <a:pt x="0" y="89"/>
                    </a:lnTo>
                    <a:lnTo>
                      <a:pt x="66" y="44"/>
                    </a:lnTo>
                    <a:lnTo>
                      <a:pt x="133" y="0"/>
                    </a:lnTo>
                    <a:lnTo>
                      <a:pt x="167" y="48"/>
                    </a:lnTo>
                    <a:lnTo>
                      <a:pt x="100" y="94"/>
                    </a:lnTo>
                    <a:lnTo>
                      <a:pt x="33" y="138"/>
                    </a:lnTo>
                    <a:close/>
                  </a:path>
                </a:pathLst>
              </a:custGeom>
              <a:solidFill>
                <a:srgbClr val="FF0000"/>
              </a:solidFill>
              <a:ln w="9525">
                <a:noFill/>
                <a:round/>
                <a:headEnd/>
                <a:tailEnd/>
              </a:ln>
            </p:spPr>
            <p:txBody>
              <a:bodyPr/>
              <a:lstStyle/>
              <a:p>
                <a:endParaRPr lang="ja-JP" altLang="en-US"/>
              </a:p>
            </p:txBody>
          </p:sp>
          <p:sp>
            <p:nvSpPr>
              <p:cNvPr id="712" name="Freeform 2352"/>
              <p:cNvSpPr>
                <a:spLocks/>
              </p:cNvSpPr>
              <p:nvPr/>
            </p:nvSpPr>
            <p:spPr bwMode="auto">
              <a:xfrm>
                <a:off x="2058" y="2748"/>
                <a:ext cx="10" cy="6"/>
              </a:xfrm>
              <a:custGeom>
                <a:avLst/>
                <a:gdLst/>
                <a:ahLst/>
                <a:cxnLst>
                  <a:cxn ang="0">
                    <a:pos x="70" y="0"/>
                  </a:cxn>
                  <a:cxn ang="0">
                    <a:pos x="4" y="45"/>
                  </a:cxn>
                  <a:cxn ang="0">
                    <a:pos x="0" y="39"/>
                  </a:cxn>
                  <a:cxn ang="0">
                    <a:pos x="70" y="0"/>
                  </a:cxn>
                </a:cxnLst>
                <a:rect l="0" t="0" r="r" b="b"/>
                <a:pathLst>
                  <a:path w="70" h="45">
                    <a:moveTo>
                      <a:pt x="70" y="0"/>
                    </a:moveTo>
                    <a:lnTo>
                      <a:pt x="4" y="45"/>
                    </a:lnTo>
                    <a:lnTo>
                      <a:pt x="0" y="39"/>
                    </a:lnTo>
                    <a:lnTo>
                      <a:pt x="70" y="0"/>
                    </a:lnTo>
                    <a:close/>
                  </a:path>
                </a:pathLst>
              </a:custGeom>
              <a:solidFill>
                <a:srgbClr val="FF0000"/>
              </a:solidFill>
              <a:ln w="9525">
                <a:noFill/>
                <a:round/>
                <a:headEnd/>
                <a:tailEnd/>
              </a:ln>
            </p:spPr>
            <p:txBody>
              <a:bodyPr/>
              <a:lstStyle/>
              <a:p>
                <a:endParaRPr lang="ja-JP" altLang="en-US"/>
              </a:p>
            </p:txBody>
          </p:sp>
          <p:sp>
            <p:nvSpPr>
              <p:cNvPr id="713" name="Freeform 2353"/>
              <p:cNvSpPr>
                <a:spLocks/>
              </p:cNvSpPr>
              <p:nvPr/>
            </p:nvSpPr>
            <p:spPr bwMode="auto">
              <a:xfrm>
                <a:off x="2054" y="2737"/>
                <a:ext cx="24" cy="16"/>
              </a:xfrm>
              <a:custGeom>
                <a:avLst/>
                <a:gdLst/>
                <a:ahLst/>
                <a:cxnLst>
                  <a:cxn ang="0">
                    <a:pos x="30" y="130"/>
                  </a:cxn>
                  <a:cxn ang="0">
                    <a:pos x="0" y="78"/>
                  </a:cxn>
                  <a:cxn ang="0">
                    <a:pos x="71" y="39"/>
                  </a:cxn>
                  <a:cxn ang="0">
                    <a:pos x="141" y="0"/>
                  </a:cxn>
                  <a:cxn ang="0">
                    <a:pos x="171" y="53"/>
                  </a:cxn>
                  <a:cxn ang="0">
                    <a:pos x="100" y="91"/>
                  </a:cxn>
                  <a:cxn ang="0">
                    <a:pos x="30" y="130"/>
                  </a:cxn>
                </a:cxnLst>
                <a:rect l="0" t="0" r="r" b="b"/>
                <a:pathLst>
                  <a:path w="171" h="130">
                    <a:moveTo>
                      <a:pt x="30" y="130"/>
                    </a:moveTo>
                    <a:lnTo>
                      <a:pt x="0" y="78"/>
                    </a:lnTo>
                    <a:lnTo>
                      <a:pt x="71" y="39"/>
                    </a:lnTo>
                    <a:lnTo>
                      <a:pt x="141" y="0"/>
                    </a:lnTo>
                    <a:lnTo>
                      <a:pt x="171" y="53"/>
                    </a:lnTo>
                    <a:lnTo>
                      <a:pt x="100" y="91"/>
                    </a:lnTo>
                    <a:lnTo>
                      <a:pt x="30" y="130"/>
                    </a:lnTo>
                    <a:close/>
                  </a:path>
                </a:pathLst>
              </a:custGeom>
              <a:solidFill>
                <a:srgbClr val="FF0000"/>
              </a:solidFill>
              <a:ln w="9525">
                <a:noFill/>
                <a:round/>
                <a:headEnd/>
                <a:tailEnd/>
              </a:ln>
            </p:spPr>
            <p:txBody>
              <a:bodyPr/>
              <a:lstStyle/>
              <a:p>
                <a:endParaRPr lang="ja-JP" altLang="en-US"/>
              </a:p>
            </p:txBody>
          </p:sp>
          <p:sp>
            <p:nvSpPr>
              <p:cNvPr id="714" name="Freeform 2354"/>
              <p:cNvSpPr>
                <a:spLocks/>
              </p:cNvSpPr>
              <p:nvPr/>
            </p:nvSpPr>
            <p:spPr bwMode="auto">
              <a:xfrm>
                <a:off x="2053" y="2741"/>
                <a:ext cx="11" cy="5"/>
              </a:xfrm>
              <a:custGeom>
                <a:avLst/>
                <a:gdLst/>
                <a:ahLst/>
                <a:cxnLst>
                  <a:cxn ang="0">
                    <a:pos x="74" y="0"/>
                  </a:cxn>
                  <a:cxn ang="0">
                    <a:pos x="3" y="39"/>
                  </a:cxn>
                  <a:cxn ang="0">
                    <a:pos x="0" y="33"/>
                  </a:cxn>
                  <a:cxn ang="0">
                    <a:pos x="74" y="0"/>
                  </a:cxn>
                </a:cxnLst>
                <a:rect l="0" t="0" r="r" b="b"/>
                <a:pathLst>
                  <a:path w="74" h="39">
                    <a:moveTo>
                      <a:pt x="74" y="0"/>
                    </a:moveTo>
                    <a:lnTo>
                      <a:pt x="3" y="39"/>
                    </a:lnTo>
                    <a:lnTo>
                      <a:pt x="0" y="33"/>
                    </a:lnTo>
                    <a:lnTo>
                      <a:pt x="74" y="0"/>
                    </a:lnTo>
                    <a:close/>
                  </a:path>
                </a:pathLst>
              </a:custGeom>
              <a:solidFill>
                <a:srgbClr val="FF0000"/>
              </a:solidFill>
              <a:ln w="9525">
                <a:noFill/>
                <a:round/>
                <a:headEnd/>
                <a:tailEnd/>
              </a:ln>
            </p:spPr>
            <p:txBody>
              <a:bodyPr/>
              <a:lstStyle/>
              <a:p>
                <a:endParaRPr lang="ja-JP" altLang="en-US"/>
              </a:p>
            </p:txBody>
          </p:sp>
          <p:sp>
            <p:nvSpPr>
              <p:cNvPr id="715" name="Freeform 2355"/>
              <p:cNvSpPr>
                <a:spLocks/>
              </p:cNvSpPr>
              <p:nvPr/>
            </p:nvSpPr>
            <p:spPr bwMode="auto">
              <a:xfrm>
                <a:off x="2050" y="2730"/>
                <a:ext cx="25" cy="15"/>
              </a:xfrm>
              <a:custGeom>
                <a:avLst/>
                <a:gdLst/>
                <a:ahLst/>
                <a:cxnLst>
                  <a:cxn ang="0">
                    <a:pos x="25" y="120"/>
                  </a:cxn>
                  <a:cxn ang="0">
                    <a:pos x="0" y="64"/>
                  </a:cxn>
                  <a:cxn ang="0">
                    <a:pos x="75" y="32"/>
                  </a:cxn>
                  <a:cxn ang="0">
                    <a:pos x="149" y="0"/>
                  </a:cxn>
                  <a:cxn ang="0">
                    <a:pos x="174" y="55"/>
                  </a:cxn>
                  <a:cxn ang="0">
                    <a:pos x="99" y="87"/>
                  </a:cxn>
                  <a:cxn ang="0">
                    <a:pos x="25" y="120"/>
                  </a:cxn>
                </a:cxnLst>
                <a:rect l="0" t="0" r="r" b="b"/>
                <a:pathLst>
                  <a:path w="174" h="120">
                    <a:moveTo>
                      <a:pt x="25" y="120"/>
                    </a:moveTo>
                    <a:lnTo>
                      <a:pt x="0" y="64"/>
                    </a:lnTo>
                    <a:lnTo>
                      <a:pt x="75" y="32"/>
                    </a:lnTo>
                    <a:lnTo>
                      <a:pt x="149" y="0"/>
                    </a:lnTo>
                    <a:lnTo>
                      <a:pt x="174" y="55"/>
                    </a:lnTo>
                    <a:lnTo>
                      <a:pt x="99" y="87"/>
                    </a:lnTo>
                    <a:lnTo>
                      <a:pt x="25" y="120"/>
                    </a:lnTo>
                    <a:close/>
                  </a:path>
                </a:pathLst>
              </a:custGeom>
              <a:solidFill>
                <a:srgbClr val="FF0000"/>
              </a:solidFill>
              <a:ln w="9525">
                <a:noFill/>
                <a:round/>
                <a:headEnd/>
                <a:tailEnd/>
              </a:ln>
            </p:spPr>
            <p:txBody>
              <a:bodyPr/>
              <a:lstStyle/>
              <a:p>
                <a:endParaRPr lang="ja-JP" altLang="en-US"/>
              </a:p>
            </p:txBody>
          </p:sp>
          <p:sp>
            <p:nvSpPr>
              <p:cNvPr id="716" name="Freeform 2356"/>
              <p:cNvSpPr>
                <a:spLocks/>
              </p:cNvSpPr>
              <p:nvPr/>
            </p:nvSpPr>
            <p:spPr bwMode="auto">
              <a:xfrm>
                <a:off x="2049" y="2735"/>
                <a:ext cx="11" cy="4"/>
              </a:xfrm>
              <a:custGeom>
                <a:avLst/>
                <a:gdLst/>
                <a:ahLst/>
                <a:cxnLst>
                  <a:cxn ang="0">
                    <a:pos x="77" y="0"/>
                  </a:cxn>
                  <a:cxn ang="0">
                    <a:pos x="2" y="32"/>
                  </a:cxn>
                  <a:cxn ang="0">
                    <a:pos x="0" y="26"/>
                  </a:cxn>
                  <a:cxn ang="0">
                    <a:pos x="77" y="0"/>
                  </a:cxn>
                </a:cxnLst>
                <a:rect l="0" t="0" r="r" b="b"/>
                <a:pathLst>
                  <a:path w="77" h="32">
                    <a:moveTo>
                      <a:pt x="77" y="0"/>
                    </a:moveTo>
                    <a:lnTo>
                      <a:pt x="2" y="32"/>
                    </a:lnTo>
                    <a:lnTo>
                      <a:pt x="0" y="26"/>
                    </a:lnTo>
                    <a:lnTo>
                      <a:pt x="77" y="0"/>
                    </a:lnTo>
                    <a:close/>
                  </a:path>
                </a:pathLst>
              </a:custGeom>
              <a:solidFill>
                <a:srgbClr val="FF0000"/>
              </a:solidFill>
              <a:ln w="9525">
                <a:noFill/>
                <a:round/>
                <a:headEnd/>
                <a:tailEnd/>
              </a:ln>
            </p:spPr>
            <p:txBody>
              <a:bodyPr/>
              <a:lstStyle/>
              <a:p>
                <a:endParaRPr lang="ja-JP" altLang="en-US"/>
              </a:p>
            </p:txBody>
          </p:sp>
          <p:sp>
            <p:nvSpPr>
              <p:cNvPr id="717" name="Freeform 2357"/>
              <p:cNvSpPr>
                <a:spLocks/>
              </p:cNvSpPr>
              <p:nvPr/>
            </p:nvSpPr>
            <p:spPr bwMode="auto">
              <a:xfrm>
                <a:off x="2047" y="2724"/>
                <a:ext cx="24" cy="14"/>
              </a:xfrm>
              <a:custGeom>
                <a:avLst/>
                <a:gdLst/>
                <a:ahLst/>
                <a:cxnLst>
                  <a:cxn ang="0">
                    <a:pos x="20" y="110"/>
                  </a:cxn>
                  <a:cxn ang="0">
                    <a:pos x="0" y="51"/>
                  </a:cxn>
                  <a:cxn ang="0">
                    <a:pos x="78" y="25"/>
                  </a:cxn>
                  <a:cxn ang="0">
                    <a:pos x="154" y="0"/>
                  </a:cxn>
                  <a:cxn ang="0">
                    <a:pos x="173" y="59"/>
                  </a:cxn>
                  <a:cxn ang="0">
                    <a:pos x="97" y="84"/>
                  </a:cxn>
                  <a:cxn ang="0">
                    <a:pos x="20" y="110"/>
                  </a:cxn>
                </a:cxnLst>
                <a:rect l="0" t="0" r="r" b="b"/>
                <a:pathLst>
                  <a:path w="173" h="110">
                    <a:moveTo>
                      <a:pt x="20" y="110"/>
                    </a:moveTo>
                    <a:lnTo>
                      <a:pt x="0" y="51"/>
                    </a:lnTo>
                    <a:lnTo>
                      <a:pt x="78" y="25"/>
                    </a:lnTo>
                    <a:lnTo>
                      <a:pt x="154" y="0"/>
                    </a:lnTo>
                    <a:lnTo>
                      <a:pt x="173" y="59"/>
                    </a:lnTo>
                    <a:lnTo>
                      <a:pt x="97" y="84"/>
                    </a:lnTo>
                    <a:lnTo>
                      <a:pt x="20" y="110"/>
                    </a:lnTo>
                    <a:close/>
                  </a:path>
                </a:pathLst>
              </a:custGeom>
              <a:solidFill>
                <a:srgbClr val="FF0000"/>
              </a:solidFill>
              <a:ln w="9525">
                <a:noFill/>
                <a:round/>
                <a:headEnd/>
                <a:tailEnd/>
              </a:ln>
            </p:spPr>
            <p:txBody>
              <a:bodyPr/>
              <a:lstStyle/>
              <a:p>
                <a:endParaRPr lang="ja-JP" altLang="en-US"/>
              </a:p>
            </p:txBody>
          </p:sp>
          <p:sp>
            <p:nvSpPr>
              <p:cNvPr id="718" name="Freeform 2358"/>
              <p:cNvSpPr>
                <a:spLocks/>
              </p:cNvSpPr>
              <p:nvPr/>
            </p:nvSpPr>
            <p:spPr bwMode="auto">
              <a:xfrm>
                <a:off x="2046" y="2727"/>
                <a:ext cx="12" cy="3"/>
              </a:xfrm>
              <a:custGeom>
                <a:avLst/>
                <a:gdLst/>
                <a:ahLst/>
                <a:cxnLst>
                  <a:cxn ang="0">
                    <a:pos x="79" y="0"/>
                  </a:cxn>
                  <a:cxn ang="0">
                    <a:pos x="1" y="26"/>
                  </a:cxn>
                  <a:cxn ang="0">
                    <a:pos x="0" y="19"/>
                  </a:cxn>
                  <a:cxn ang="0">
                    <a:pos x="79" y="0"/>
                  </a:cxn>
                </a:cxnLst>
                <a:rect l="0" t="0" r="r" b="b"/>
                <a:pathLst>
                  <a:path w="79" h="26">
                    <a:moveTo>
                      <a:pt x="79" y="0"/>
                    </a:moveTo>
                    <a:lnTo>
                      <a:pt x="1" y="26"/>
                    </a:lnTo>
                    <a:lnTo>
                      <a:pt x="0" y="19"/>
                    </a:lnTo>
                    <a:lnTo>
                      <a:pt x="79" y="0"/>
                    </a:lnTo>
                    <a:close/>
                  </a:path>
                </a:pathLst>
              </a:custGeom>
              <a:solidFill>
                <a:srgbClr val="FF0000"/>
              </a:solidFill>
              <a:ln w="9525">
                <a:noFill/>
                <a:round/>
                <a:headEnd/>
                <a:tailEnd/>
              </a:ln>
            </p:spPr>
            <p:txBody>
              <a:bodyPr/>
              <a:lstStyle/>
              <a:p>
                <a:endParaRPr lang="ja-JP" altLang="en-US"/>
              </a:p>
            </p:txBody>
          </p:sp>
          <p:sp>
            <p:nvSpPr>
              <p:cNvPr id="719" name="Freeform 2359"/>
              <p:cNvSpPr>
                <a:spLocks/>
              </p:cNvSpPr>
              <p:nvPr/>
            </p:nvSpPr>
            <p:spPr bwMode="auto">
              <a:xfrm>
                <a:off x="2044" y="2717"/>
                <a:ext cx="25" cy="13"/>
              </a:xfrm>
              <a:custGeom>
                <a:avLst/>
                <a:gdLst/>
                <a:ahLst/>
                <a:cxnLst>
                  <a:cxn ang="0">
                    <a:pos x="15" y="97"/>
                  </a:cxn>
                  <a:cxn ang="0">
                    <a:pos x="0" y="36"/>
                  </a:cxn>
                  <a:cxn ang="0">
                    <a:pos x="79" y="18"/>
                  </a:cxn>
                  <a:cxn ang="0">
                    <a:pos x="157" y="0"/>
                  </a:cxn>
                  <a:cxn ang="0">
                    <a:pos x="172" y="60"/>
                  </a:cxn>
                  <a:cxn ang="0">
                    <a:pos x="94" y="78"/>
                  </a:cxn>
                  <a:cxn ang="0">
                    <a:pos x="15" y="97"/>
                  </a:cxn>
                </a:cxnLst>
                <a:rect l="0" t="0" r="r" b="b"/>
                <a:pathLst>
                  <a:path w="172" h="97">
                    <a:moveTo>
                      <a:pt x="15" y="97"/>
                    </a:moveTo>
                    <a:lnTo>
                      <a:pt x="0" y="36"/>
                    </a:lnTo>
                    <a:lnTo>
                      <a:pt x="79" y="18"/>
                    </a:lnTo>
                    <a:lnTo>
                      <a:pt x="157" y="0"/>
                    </a:lnTo>
                    <a:lnTo>
                      <a:pt x="172" y="60"/>
                    </a:lnTo>
                    <a:lnTo>
                      <a:pt x="94" y="78"/>
                    </a:lnTo>
                    <a:lnTo>
                      <a:pt x="15" y="97"/>
                    </a:lnTo>
                    <a:close/>
                  </a:path>
                </a:pathLst>
              </a:custGeom>
              <a:solidFill>
                <a:srgbClr val="FF0000"/>
              </a:solidFill>
              <a:ln w="9525">
                <a:noFill/>
                <a:round/>
                <a:headEnd/>
                <a:tailEnd/>
              </a:ln>
            </p:spPr>
            <p:txBody>
              <a:bodyPr/>
              <a:lstStyle/>
              <a:p>
                <a:endParaRPr lang="ja-JP" altLang="en-US"/>
              </a:p>
            </p:txBody>
          </p:sp>
          <p:sp>
            <p:nvSpPr>
              <p:cNvPr id="720" name="Freeform 2360"/>
              <p:cNvSpPr>
                <a:spLocks/>
              </p:cNvSpPr>
              <p:nvPr/>
            </p:nvSpPr>
            <p:spPr bwMode="auto">
              <a:xfrm>
                <a:off x="2044" y="2720"/>
                <a:ext cx="12" cy="2"/>
              </a:xfrm>
              <a:custGeom>
                <a:avLst/>
                <a:gdLst/>
                <a:ahLst/>
                <a:cxnLst>
                  <a:cxn ang="0">
                    <a:pos x="80" y="0"/>
                  </a:cxn>
                  <a:cxn ang="0">
                    <a:pos x="1" y="18"/>
                  </a:cxn>
                  <a:cxn ang="0">
                    <a:pos x="0" y="11"/>
                  </a:cxn>
                  <a:cxn ang="0">
                    <a:pos x="80" y="0"/>
                  </a:cxn>
                </a:cxnLst>
                <a:rect l="0" t="0" r="r" b="b"/>
                <a:pathLst>
                  <a:path w="80" h="18">
                    <a:moveTo>
                      <a:pt x="80" y="0"/>
                    </a:moveTo>
                    <a:lnTo>
                      <a:pt x="1" y="18"/>
                    </a:lnTo>
                    <a:lnTo>
                      <a:pt x="0" y="11"/>
                    </a:lnTo>
                    <a:lnTo>
                      <a:pt x="80" y="0"/>
                    </a:lnTo>
                    <a:close/>
                  </a:path>
                </a:pathLst>
              </a:custGeom>
              <a:solidFill>
                <a:srgbClr val="FF0000"/>
              </a:solidFill>
              <a:ln w="9525">
                <a:noFill/>
                <a:round/>
                <a:headEnd/>
                <a:tailEnd/>
              </a:ln>
            </p:spPr>
            <p:txBody>
              <a:bodyPr/>
              <a:lstStyle/>
              <a:p>
                <a:endParaRPr lang="ja-JP" altLang="en-US"/>
              </a:p>
            </p:txBody>
          </p:sp>
          <p:sp>
            <p:nvSpPr>
              <p:cNvPr id="721" name="Freeform 2361"/>
              <p:cNvSpPr>
                <a:spLocks/>
              </p:cNvSpPr>
              <p:nvPr/>
            </p:nvSpPr>
            <p:spPr bwMode="auto">
              <a:xfrm>
                <a:off x="2043" y="2710"/>
                <a:ext cx="24" cy="11"/>
              </a:xfrm>
              <a:custGeom>
                <a:avLst/>
                <a:gdLst/>
                <a:ahLst/>
                <a:cxnLst>
                  <a:cxn ang="0">
                    <a:pos x="8" y="85"/>
                  </a:cxn>
                  <a:cxn ang="0">
                    <a:pos x="0" y="23"/>
                  </a:cxn>
                  <a:cxn ang="0">
                    <a:pos x="79" y="11"/>
                  </a:cxn>
                  <a:cxn ang="0">
                    <a:pos x="159" y="0"/>
                  </a:cxn>
                  <a:cxn ang="0">
                    <a:pos x="168" y="63"/>
                  </a:cxn>
                  <a:cxn ang="0">
                    <a:pos x="88" y="74"/>
                  </a:cxn>
                  <a:cxn ang="0">
                    <a:pos x="8" y="85"/>
                  </a:cxn>
                </a:cxnLst>
                <a:rect l="0" t="0" r="r" b="b"/>
                <a:pathLst>
                  <a:path w="168" h="85">
                    <a:moveTo>
                      <a:pt x="8" y="85"/>
                    </a:moveTo>
                    <a:lnTo>
                      <a:pt x="0" y="23"/>
                    </a:lnTo>
                    <a:lnTo>
                      <a:pt x="79" y="11"/>
                    </a:lnTo>
                    <a:lnTo>
                      <a:pt x="159" y="0"/>
                    </a:lnTo>
                    <a:lnTo>
                      <a:pt x="168" y="63"/>
                    </a:lnTo>
                    <a:lnTo>
                      <a:pt x="88" y="74"/>
                    </a:lnTo>
                    <a:lnTo>
                      <a:pt x="8" y="85"/>
                    </a:lnTo>
                    <a:close/>
                  </a:path>
                </a:pathLst>
              </a:custGeom>
              <a:solidFill>
                <a:srgbClr val="FF0000"/>
              </a:solidFill>
              <a:ln w="9525">
                <a:noFill/>
                <a:round/>
                <a:headEnd/>
                <a:tailEnd/>
              </a:ln>
            </p:spPr>
            <p:txBody>
              <a:bodyPr/>
              <a:lstStyle/>
              <a:p>
                <a:endParaRPr lang="ja-JP" altLang="en-US"/>
              </a:p>
            </p:txBody>
          </p:sp>
          <p:sp>
            <p:nvSpPr>
              <p:cNvPr id="722" name="Freeform 2362"/>
              <p:cNvSpPr>
                <a:spLocks/>
              </p:cNvSpPr>
              <p:nvPr/>
            </p:nvSpPr>
            <p:spPr bwMode="auto">
              <a:xfrm>
                <a:off x="2043" y="2712"/>
                <a:ext cx="11" cy="1"/>
              </a:xfrm>
              <a:custGeom>
                <a:avLst/>
                <a:gdLst/>
                <a:ahLst/>
                <a:cxnLst>
                  <a:cxn ang="0">
                    <a:pos x="80" y="0"/>
                  </a:cxn>
                  <a:cxn ang="0">
                    <a:pos x="1" y="12"/>
                  </a:cxn>
                  <a:cxn ang="0">
                    <a:pos x="0" y="4"/>
                  </a:cxn>
                  <a:cxn ang="0">
                    <a:pos x="80" y="0"/>
                  </a:cxn>
                </a:cxnLst>
                <a:rect l="0" t="0" r="r" b="b"/>
                <a:pathLst>
                  <a:path w="80" h="12">
                    <a:moveTo>
                      <a:pt x="80" y="0"/>
                    </a:moveTo>
                    <a:lnTo>
                      <a:pt x="1" y="12"/>
                    </a:lnTo>
                    <a:lnTo>
                      <a:pt x="0" y="4"/>
                    </a:lnTo>
                    <a:lnTo>
                      <a:pt x="80" y="0"/>
                    </a:lnTo>
                    <a:close/>
                  </a:path>
                </a:pathLst>
              </a:custGeom>
              <a:solidFill>
                <a:srgbClr val="FF0000"/>
              </a:solidFill>
              <a:ln w="9525">
                <a:noFill/>
                <a:round/>
                <a:headEnd/>
                <a:tailEnd/>
              </a:ln>
            </p:spPr>
            <p:txBody>
              <a:bodyPr/>
              <a:lstStyle/>
              <a:p>
                <a:endParaRPr lang="ja-JP" altLang="en-US"/>
              </a:p>
            </p:txBody>
          </p:sp>
          <p:sp>
            <p:nvSpPr>
              <p:cNvPr id="723" name="Freeform 2363"/>
              <p:cNvSpPr>
                <a:spLocks/>
              </p:cNvSpPr>
              <p:nvPr/>
            </p:nvSpPr>
            <p:spPr bwMode="auto">
              <a:xfrm>
                <a:off x="2042" y="2703"/>
                <a:ext cx="24" cy="9"/>
              </a:xfrm>
              <a:custGeom>
                <a:avLst/>
                <a:gdLst/>
                <a:ahLst/>
                <a:cxnLst>
                  <a:cxn ang="0">
                    <a:pos x="4" y="72"/>
                  </a:cxn>
                  <a:cxn ang="0">
                    <a:pos x="0" y="7"/>
                  </a:cxn>
                  <a:cxn ang="0">
                    <a:pos x="81" y="4"/>
                  </a:cxn>
                  <a:cxn ang="0">
                    <a:pos x="162" y="0"/>
                  </a:cxn>
                  <a:cxn ang="0">
                    <a:pos x="165" y="65"/>
                  </a:cxn>
                  <a:cxn ang="0">
                    <a:pos x="84" y="68"/>
                  </a:cxn>
                  <a:cxn ang="0">
                    <a:pos x="4" y="72"/>
                  </a:cxn>
                </a:cxnLst>
                <a:rect l="0" t="0" r="r" b="b"/>
                <a:pathLst>
                  <a:path w="165" h="72">
                    <a:moveTo>
                      <a:pt x="4" y="72"/>
                    </a:moveTo>
                    <a:lnTo>
                      <a:pt x="0" y="7"/>
                    </a:lnTo>
                    <a:lnTo>
                      <a:pt x="81" y="4"/>
                    </a:lnTo>
                    <a:lnTo>
                      <a:pt x="162" y="0"/>
                    </a:lnTo>
                    <a:lnTo>
                      <a:pt x="165" y="65"/>
                    </a:lnTo>
                    <a:lnTo>
                      <a:pt x="84" y="68"/>
                    </a:lnTo>
                    <a:lnTo>
                      <a:pt x="4" y="72"/>
                    </a:lnTo>
                    <a:close/>
                  </a:path>
                </a:pathLst>
              </a:custGeom>
              <a:solidFill>
                <a:srgbClr val="FF0000"/>
              </a:solidFill>
              <a:ln w="9525">
                <a:noFill/>
                <a:round/>
                <a:headEnd/>
                <a:tailEnd/>
              </a:ln>
            </p:spPr>
            <p:txBody>
              <a:bodyPr/>
              <a:lstStyle/>
              <a:p>
                <a:endParaRPr lang="ja-JP" altLang="en-US"/>
              </a:p>
            </p:txBody>
          </p:sp>
          <p:sp>
            <p:nvSpPr>
              <p:cNvPr id="724" name="Freeform 2364"/>
              <p:cNvSpPr>
                <a:spLocks/>
              </p:cNvSpPr>
              <p:nvPr/>
            </p:nvSpPr>
            <p:spPr bwMode="auto">
              <a:xfrm>
                <a:off x="2042" y="2703"/>
                <a:ext cx="12" cy="1"/>
              </a:xfrm>
              <a:custGeom>
                <a:avLst/>
                <a:gdLst/>
                <a:ahLst/>
                <a:cxnLst>
                  <a:cxn ang="0">
                    <a:pos x="81" y="4"/>
                  </a:cxn>
                  <a:cxn ang="0">
                    <a:pos x="0" y="7"/>
                  </a:cxn>
                  <a:cxn ang="0">
                    <a:pos x="0" y="0"/>
                  </a:cxn>
                  <a:cxn ang="0">
                    <a:pos x="81" y="4"/>
                  </a:cxn>
                </a:cxnLst>
                <a:rect l="0" t="0" r="r" b="b"/>
                <a:pathLst>
                  <a:path w="81" h="7">
                    <a:moveTo>
                      <a:pt x="81" y="4"/>
                    </a:moveTo>
                    <a:lnTo>
                      <a:pt x="0" y="7"/>
                    </a:lnTo>
                    <a:lnTo>
                      <a:pt x="0" y="0"/>
                    </a:lnTo>
                    <a:lnTo>
                      <a:pt x="81" y="4"/>
                    </a:lnTo>
                    <a:close/>
                  </a:path>
                </a:pathLst>
              </a:custGeom>
              <a:solidFill>
                <a:srgbClr val="FF0000"/>
              </a:solidFill>
              <a:ln w="9525">
                <a:noFill/>
                <a:round/>
                <a:headEnd/>
                <a:tailEnd/>
              </a:ln>
            </p:spPr>
            <p:txBody>
              <a:bodyPr/>
              <a:lstStyle/>
              <a:p>
                <a:endParaRPr lang="ja-JP" altLang="en-US"/>
              </a:p>
            </p:txBody>
          </p:sp>
          <p:sp>
            <p:nvSpPr>
              <p:cNvPr id="725" name="Freeform 2365"/>
              <p:cNvSpPr>
                <a:spLocks/>
              </p:cNvSpPr>
              <p:nvPr/>
            </p:nvSpPr>
            <p:spPr bwMode="auto">
              <a:xfrm>
                <a:off x="2042" y="2695"/>
                <a:ext cx="24" cy="9"/>
              </a:xfrm>
              <a:custGeom>
                <a:avLst/>
                <a:gdLst/>
                <a:ahLst/>
                <a:cxnLst>
                  <a:cxn ang="0">
                    <a:pos x="0" y="65"/>
                  </a:cxn>
                  <a:cxn ang="0">
                    <a:pos x="4" y="0"/>
                  </a:cxn>
                  <a:cxn ang="0">
                    <a:pos x="84" y="4"/>
                  </a:cxn>
                  <a:cxn ang="0">
                    <a:pos x="165" y="7"/>
                  </a:cxn>
                  <a:cxn ang="0">
                    <a:pos x="162" y="72"/>
                  </a:cxn>
                  <a:cxn ang="0">
                    <a:pos x="81" y="69"/>
                  </a:cxn>
                  <a:cxn ang="0">
                    <a:pos x="0" y="65"/>
                  </a:cxn>
                </a:cxnLst>
                <a:rect l="0" t="0" r="r" b="b"/>
                <a:pathLst>
                  <a:path w="165" h="72">
                    <a:moveTo>
                      <a:pt x="0" y="65"/>
                    </a:moveTo>
                    <a:lnTo>
                      <a:pt x="4" y="0"/>
                    </a:lnTo>
                    <a:lnTo>
                      <a:pt x="84" y="4"/>
                    </a:lnTo>
                    <a:lnTo>
                      <a:pt x="165" y="7"/>
                    </a:lnTo>
                    <a:lnTo>
                      <a:pt x="162" y="72"/>
                    </a:lnTo>
                    <a:lnTo>
                      <a:pt x="81" y="69"/>
                    </a:lnTo>
                    <a:lnTo>
                      <a:pt x="0" y="65"/>
                    </a:lnTo>
                    <a:close/>
                  </a:path>
                </a:pathLst>
              </a:custGeom>
              <a:solidFill>
                <a:srgbClr val="FF0000"/>
              </a:solidFill>
              <a:ln w="9525">
                <a:noFill/>
                <a:round/>
                <a:headEnd/>
                <a:tailEnd/>
              </a:ln>
            </p:spPr>
            <p:txBody>
              <a:bodyPr/>
              <a:lstStyle/>
              <a:p>
                <a:endParaRPr lang="ja-JP" altLang="en-US"/>
              </a:p>
            </p:txBody>
          </p:sp>
          <p:sp>
            <p:nvSpPr>
              <p:cNvPr id="726" name="Freeform 2366"/>
              <p:cNvSpPr>
                <a:spLocks/>
              </p:cNvSpPr>
              <p:nvPr/>
            </p:nvSpPr>
            <p:spPr bwMode="auto">
              <a:xfrm>
                <a:off x="2043" y="2694"/>
                <a:ext cx="11" cy="2"/>
              </a:xfrm>
              <a:custGeom>
                <a:avLst/>
                <a:gdLst/>
                <a:ahLst/>
                <a:cxnLst>
                  <a:cxn ang="0">
                    <a:pos x="80" y="11"/>
                  </a:cxn>
                  <a:cxn ang="0">
                    <a:pos x="0" y="7"/>
                  </a:cxn>
                  <a:cxn ang="0">
                    <a:pos x="1" y="0"/>
                  </a:cxn>
                  <a:cxn ang="0">
                    <a:pos x="80" y="11"/>
                  </a:cxn>
                </a:cxnLst>
                <a:rect l="0" t="0" r="r" b="b"/>
                <a:pathLst>
                  <a:path w="80" h="11">
                    <a:moveTo>
                      <a:pt x="80" y="11"/>
                    </a:moveTo>
                    <a:lnTo>
                      <a:pt x="0" y="7"/>
                    </a:lnTo>
                    <a:lnTo>
                      <a:pt x="1" y="0"/>
                    </a:lnTo>
                    <a:lnTo>
                      <a:pt x="80" y="11"/>
                    </a:lnTo>
                    <a:close/>
                  </a:path>
                </a:pathLst>
              </a:custGeom>
              <a:solidFill>
                <a:srgbClr val="FF0000"/>
              </a:solidFill>
              <a:ln w="9525">
                <a:noFill/>
                <a:round/>
                <a:headEnd/>
                <a:tailEnd/>
              </a:ln>
            </p:spPr>
            <p:txBody>
              <a:bodyPr/>
              <a:lstStyle/>
              <a:p>
                <a:endParaRPr lang="ja-JP" altLang="en-US"/>
              </a:p>
            </p:txBody>
          </p:sp>
          <p:sp>
            <p:nvSpPr>
              <p:cNvPr id="727" name="Freeform 2367"/>
              <p:cNvSpPr>
                <a:spLocks/>
              </p:cNvSpPr>
              <p:nvPr/>
            </p:nvSpPr>
            <p:spPr bwMode="auto">
              <a:xfrm>
                <a:off x="2043" y="2686"/>
                <a:ext cx="24" cy="11"/>
              </a:xfrm>
              <a:custGeom>
                <a:avLst/>
                <a:gdLst/>
                <a:ahLst/>
                <a:cxnLst>
                  <a:cxn ang="0">
                    <a:pos x="0" y="63"/>
                  </a:cxn>
                  <a:cxn ang="0">
                    <a:pos x="8" y="0"/>
                  </a:cxn>
                  <a:cxn ang="0">
                    <a:pos x="88" y="11"/>
                  </a:cxn>
                  <a:cxn ang="0">
                    <a:pos x="168" y="22"/>
                  </a:cxn>
                  <a:cxn ang="0">
                    <a:pos x="159" y="85"/>
                  </a:cxn>
                  <a:cxn ang="0">
                    <a:pos x="79" y="74"/>
                  </a:cxn>
                  <a:cxn ang="0">
                    <a:pos x="0" y="63"/>
                  </a:cxn>
                </a:cxnLst>
                <a:rect l="0" t="0" r="r" b="b"/>
                <a:pathLst>
                  <a:path w="168" h="85">
                    <a:moveTo>
                      <a:pt x="0" y="63"/>
                    </a:moveTo>
                    <a:lnTo>
                      <a:pt x="8" y="0"/>
                    </a:lnTo>
                    <a:lnTo>
                      <a:pt x="88" y="11"/>
                    </a:lnTo>
                    <a:lnTo>
                      <a:pt x="168" y="22"/>
                    </a:lnTo>
                    <a:lnTo>
                      <a:pt x="159" y="85"/>
                    </a:lnTo>
                    <a:lnTo>
                      <a:pt x="79" y="74"/>
                    </a:lnTo>
                    <a:lnTo>
                      <a:pt x="0" y="63"/>
                    </a:lnTo>
                    <a:close/>
                  </a:path>
                </a:pathLst>
              </a:custGeom>
              <a:solidFill>
                <a:srgbClr val="FF0000"/>
              </a:solidFill>
              <a:ln w="9525">
                <a:noFill/>
                <a:round/>
                <a:headEnd/>
                <a:tailEnd/>
              </a:ln>
            </p:spPr>
            <p:txBody>
              <a:bodyPr/>
              <a:lstStyle/>
              <a:p>
                <a:endParaRPr lang="ja-JP" altLang="en-US"/>
              </a:p>
            </p:txBody>
          </p:sp>
          <p:sp>
            <p:nvSpPr>
              <p:cNvPr id="728" name="Freeform 2368"/>
              <p:cNvSpPr>
                <a:spLocks/>
              </p:cNvSpPr>
              <p:nvPr/>
            </p:nvSpPr>
            <p:spPr bwMode="auto">
              <a:xfrm>
                <a:off x="2044" y="2685"/>
                <a:ext cx="12" cy="3"/>
              </a:xfrm>
              <a:custGeom>
                <a:avLst/>
                <a:gdLst/>
                <a:ahLst/>
                <a:cxnLst>
                  <a:cxn ang="0">
                    <a:pos x="80" y="18"/>
                  </a:cxn>
                  <a:cxn ang="0">
                    <a:pos x="0" y="7"/>
                  </a:cxn>
                  <a:cxn ang="0">
                    <a:pos x="1" y="0"/>
                  </a:cxn>
                  <a:cxn ang="0">
                    <a:pos x="80" y="18"/>
                  </a:cxn>
                </a:cxnLst>
                <a:rect l="0" t="0" r="r" b="b"/>
                <a:pathLst>
                  <a:path w="80" h="18">
                    <a:moveTo>
                      <a:pt x="80" y="18"/>
                    </a:moveTo>
                    <a:lnTo>
                      <a:pt x="0" y="7"/>
                    </a:lnTo>
                    <a:lnTo>
                      <a:pt x="1" y="0"/>
                    </a:lnTo>
                    <a:lnTo>
                      <a:pt x="80" y="18"/>
                    </a:lnTo>
                    <a:close/>
                  </a:path>
                </a:pathLst>
              </a:custGeom>
              <a:solidFill>
                <a:srgbClr val="FF0000"/>
              </a:solidFill>
              <a:ln w="9525">
                <a:noFill/>
                <a:round/>
                <a:headEnd/>
                <a:tailEnd/>
              </a:ln>
            </p:spPr>
            <p:txBody>
              <a:bodyPr/>
              <a:lstStyle/>
              <a:p>
                <a:endParaRPr lang="ja-JP" altLang="en-US"/>
              </a:p>
            </p:txBody>
          </p:sp>
          <p:sp>
            <p:nvSpPr>
              <p:cNvPr id="729" name="Freeform 2369"/>
              <p:cNvSpPr>
                <a:spLocks/>
              </p:cNvSpPr>
              <p:nvPr/>
            </p:nvSpPr>
            <p:spPr bwMode="auto">
              <a:xfrm>
                <a:off x="2044" y="2678"/>
                <a:ext cx="25" cy="12"/>
              </a:xfrm>
              <a:custGeom>
                <a:avLst/>
                <a:gdLst/>
                <a:ahLst/>
                <a:cxnLst>
                  <a:cxn ang="0">
                    <a:pos x="0" y="61"/>
                  </a:cxn>
                  <a:cxn ang="0">
                    <a:pos x="15" y="0"/>
                  </a:cxn>
                  <a:cxn ang="0">
                    <a:pos x="94" y="19"/>
                  </a:cxn>
                  <a:cxn ang="0">
                    <a:pos x="172" y="37"/>
                  </a:cxn>
                  <a:cxn ang="0">
                    <a:pos x="157" y="97"/>
                  </a:cxn>
                  <a:cxn ang="0">
                    <a:pos x="79" y="79"/>
                  </a:cxn>
                  <a:cxn ang="0">
                    <a:pos x="0" y="61"/>
                  </a:cxn>
                </a:cxnLst>
                <a:rect l="0" t="0" r="r" b="b"/>
                <a:pathLst>
                  <a:path w="172" h="97">
                    <a:moveTo>
                      <a:pt x="0" y="61"/>
                    </a:moveTo>
                    <a:lnTo>
                      <a:pt x="15" y="0"/>
                    </a:lnTo>
                    <a:lnTo>
                      <a:pt x="94" y="19"/>
                    </a:lnTo>
                    <a:lnTo>
                      <a:pt x="172" y="37"/>
                    </a:lnTo>
                    <a:lnTo>
                      <a:pt x="157" y="97"/>
                    </a:lnTo>
                    <a:lnTo>
                      <a:pt x="79" y="79"/>
                    </a:lnTo>
                    <a:lnTo>
                      <a:pt x="0" y="61"/>
                    </a:lnTo>
                    <a:close/>
                  </a:path>
                </a:pathLst>
              </a:custGeom>
              <a:solidFill>
                <a:srgbClr val="FF0000"/>
              </a:solidFill>
              <a:ln w="9525">
                <a:noFill/>
                <a:round/>
                <a:headEnd/>
                <a:tailEnd/>
              </a:ln>
            </p:spPr>
            <p:txBody>
              <a:bodyPr/>
              <a:lstStyle/>
              <a:p>
                <a:endParaRPr lang="ja-JP" altLang="en-US"/>
              </a:p>
            </p:txBody>
          </p:sp>
          <p:sp>
            <p:nvSpPr>
              <p:cNvPr id="730" name="Freeform 2370"/>
              <p:cNvSpPr>
                <a:spLocks/>
              </p:cNvSpPr>
              <p:nvPr/>
            </p:nvSpPr>
            <p:spPr bwMode="auto">
              <a:xfrm>
                <a:off x="2046" y="2677"/>
                <a:ext cx="12" cy="3"/>
              </a:xfrm>
              <a:custGeom>
                <a:avLst/>
                <a:gdLst/>
                <a:ahLst/>
                <a:cxnLst>
                  <a:cxn ang="0">
                    <a:pos x="79" y="26"/>
                  </a:cxn>
                  <a:cxn ang="0">
                    <a:pos x="0" y="7"/>
                  </a:cxn>
                  <a:cxn ang="0">
                    <a:pos x="1" y="0"/>
                  </a:cxn>
                  <a:cxn ang="0">
                    <a:pos x="79" y="26"/>
                  </a:cxn>
                </a:cxnLst>
                <a:rect l="0" t="0" r="r" b="b"/>
                <a:pathLst>
                  <a:path w="79" h="26">
                    <a:moveTo>
                      <a:pt x="79" y="26"/>
                    </a:moveTo>
                    <a:lnTo>
                      <a:pt x="0" y="7"/>
                    </a:lnTo>
                    <a:lnTo>
                      <a:pt x="1" y="0"/>
                    </a:lnTo>
                    <a:lnTo>
                      <a:pt x="79" y="26"/>
                    </a:lnTo>
                    <a:close/>
                  </a:path>
                </a:pathLst>
              </a:custGeom>
              <a:solidFill>
                <a:srgbClr val="FF0000"/>
              </a:solidFill>
              <a:ln w="9525">
                <a:noFill/>
                <a:round/>
                <a:headEnd/>
                <a:tailEnd/>
              </a:ln>
            </p:spPr>
            <p:txBody>
              <a:bodyPr/>
              <a:lstStyle/>
              <a:p>
                <a:endParaRPr lang="ja-JP" altLang="en-US"/>
              </a:p>
            </p:txBody>
          </p:sp>
          <p:sp>
            <p:nvSpPr>
              <p:cNvPr id="731" name="Freeform 2371"/>
              <p:cNvSpPr>
                <a:spLocks/>
              </p:cNvSpPr>
              <p:nvPr/>
            </p:nvSpPr>
            <p:spPr bwMode="auto">
              <a:xfrm>
                <a:off x="2047" y="2670"/>
                <a:ext cx="24" cy="13"/>
              </a:xfrm>
              <a:custGeom>
                <a:avLst/>
                <a:gdLst/>
                <a:ahLst/>
                <a:cxnLst>
                  <a:cxn ang="0">
                    <a:pos x="0" y="59"/>
                  </a:cxn>
                  <a:cxn ang="0">
                    <a:pos x="20" y="0"/>
                  </a:cxn>
                  <a:cxn ang="0">
                    <a:pos x="97" y="26"/>
                  </a:cxn>
                  <a:cxn ang="0">
                    <a:pos x="173" y="51"/>
                  </a:cxn>
                  <a:cxn ang="0">
                    <a:pos x="154" y="110"/>
                  </a:cxn>
                  <a:cxn ang="0">
                    <a:pos x="78" y="85"/>
                  </a:cxn>
                  <a:cxn ang="0">
                    <a:pos x="0" y="59"/>
                  </a:cxn>
                </a:cxnLst>
                <a:rect l="0" t="0" r="r" b="b"/>
                <a:pathLst>
                  <a:path w="173" h="110">
                    <a:moveTo>
                      <a:pt x="0" y="59"/>
                    </a:moveTo>
                    <a:lnTo>
                      <a:pt x="20" y="0"/>
                    </a:lnTo>
                    <a:lnTo>
                      <a:pt x="97" y="26"/>
                    </a:lnTo>
                    <a:lnTo>
                      <a:pt x="173" y="51"/>
                    </a:lnTo>
                    <a:lnTo>
                      <a:pt x="154" y="110"/>
                    </a:lnTo>
                    <a:lnTo>
                      <a:pt x="78" y="85"/>
                    </a:lnTo>
                    <a:lnTo>
                      <a:pt x="0" y="59"/>
                    </a:lnTo>
                    <a:close/>
                  </a:path>
                </a:pathLst>
              </a:custGeom>
              <a:solidFill>
                <a:srgbClr val="FF0000"/>
              </a:solidFill>
              <a:ln w="9525">
                <a:noFill/>
                <a:round/>
                <a:headEnd/>
                <a:tailEnd/>
              </a:ln>
            </p:spPr>
            <p:txBody>
              <a:bodyPr/>
              <a:lstStyle/>
              <a:p>
                <a:endParaRPr lang="ja-JP" altLang="en-US"/>
              </a:p>
            </p:txBody>
          </p:sp>
          <p:sp>
            <p:nvSpPr>
              <p:cNvPr id="732" name="Freeform 2372"/>
              <p:cNvSpPr>
                <a:spLocks/>
              </p:cNvSpPr>
              <p:nvPr/>
            </p:nvSpPr>
            <p:spPr bwMode="auto">
              <a:xfrm>
                <a:off x="2049" y="2669"/>
                <a:ext cx="11" cy="4"/>
              </a:xfrm>
              <a:custGeom>
                <a:avLst/>
                <a:gdLst/>
                <a:ahLst/>
                <a:cxnLst>
                  <a:cxn ang="0">
                    <a:pos x="77" y="32"/>
                  </a:cxn>
                  <a:cxn ang="0">
                    <a:pos x="0" y="6"/>
                  </a:cxn>
                  <a:cxn ang="0">
                    <a:pos x="2" y="0"/>
                  </a:cxn>
                  <a:cxn ang="0">
                    <a:pos x="77" y="32"/>
                  </a:cxn>
                </a:cxnLst>
                <a:rect l="0" t="0" r="r" b="b"/>
                <a:pathLst>
                  <a:path w="77" h="32">
                    <a:moveTo>
                      <a:pt x="77" y="32"/>
                    </a:moveTo>
                    <a:lnTo>
                      <a:pt x="0" y="6"/>
                    </a:lnTo>
                    <a:lnTo>
                      <a:pt x="2" y="0"/>
                    </a:lnTo>
                    <a:lnTo>
                      <a:pt x="77" y="32"/>
                    </a:lnTo>
                    <a:close/>
                  </a:path>
                </a:pathLst>
              </a:custGeom>
              <a:solidFill>
                <a:srgbClr val="FF0000"/>
              </a:solidFill>
              <a:ln w="9525">
                <a:noFill/>
                <a:round/>
                <a:headEnd/>
                <a:tailEnd/>
              </a:ln>
            </p:spPr>
            <p:txBody>
              <a:bodyPr/>
              <a:lstStyle/>
              <a:p>
                <a:endParaRPr lang="ja-JP" altLang="en-US"/>
              </a:p>
            </p:txBody>
          </p:sp>
          <p:sp>
            <p:nvSpPr>
              <p:cNvPr id="733" name="Freeform 2373"/>
              <p:cNvSpPr>
                <a:spLocks/>
              </p:cNvSpPr>
              <p:nvPr/>
            </p:nvSpPr>
            <p:spPr bwMode="auto">
              <a:xfrm>
                <a:off x="2050" y="2662"/>
                <a:ext cx="25" cy="15"/>
              </a:xfrm>
              <a:custGeom>
                <a:avLst/>
                <a:gdLst/>
                <a:ahLst/>
                <a:cxnLst>
                  <a:cxn ang="0">
                    <a:pos x="0" y="56"/>
                  </a:cxn>
                  <a:cxn ang="0">
                    <a:pos x="25" y="0"/>
                  </a:cxn>
                  <a:cxn ang="0">
                    <a:pos x="99" y="33"/>
                  </a:cxn>
                  <a:cxn ang="0">
                    <a:pos x="174" y="65"/>
                  </a:cxn>
                  <a:cxn ang="0">
                    <a:pos x="149" y="120"/>
                  </a:cxn>
                  <a:cxn ang="0">
                    <a:pos x="75" y="88"/>
                  </a:cxn>
                  <a:cxn ang="0">
                    <a:pos x="0" y="56"/>
                  </a:cxn>
                </a:cxnLst>
                <a:rect l="0" t="0" r="r" b="b"/>
                <a:pathLst>
                  <a:path w="174" h="120">
                    <a:moveTo>
                      <a:pt x="0" y="56"/>
                    </a:moveTo>
                    <a:lnTo>
                      <a:pt x="25" y="0"/>
                    </a:lnTo>
                    <a:lnTo>
                      <a:pt x="99" y="33"/>
                    </a:lnTo>
                    <a:lnTo>
                      <a:pt x="174" y="65"/>
                    </a:lnTo>
                    <a:lnTo>
                      <a:pt x="149" y="120"/>
                    </a:lnTo>
                    <a:lnTo>
                      <a:pt x="75" y="88"/>
                    </a:lnTo>
                    <a:lnTo>
                      <a:pt x="0" y="56"/>
                    </a:lnTo>
                    <a:close/>
                  </a:path>
                </a:pathLst>
              </a:custGeom>
              <a:solidFill>
                <a:srgbClr val="FF0000"/>
              </a:solidFill>
              <a:ln w="9525">
                <a:noFill/>
                <a:round/>
                <a:headEnd/>
                <a:tailEnd/>
              </a:ln>
            </p:spPr>
            <p:txBody>
              <a:bodyPr/>
              <a:lstStyle/>
              <a:p>
                <a:endParaRPr lang="ja-JP" altLang="en-US"/>
              </a:p>
            </p:txBody>
          </p:sp>
          <p:sp>
            <p:nvSpPr>
              <p:cNvPr id="734" name="Freeform 2374"/>
              <p:cNvSpPr>
                <a:spLocks/>
              </p:cNvSpPr>
              <p:nvPr/>
            </p:nvSpPr>
            <p:spPr bwMode="auto">
              <a:xfrm>
                <a:off x="2053" y="2661"/>
                <a:ext cx="11" cy="5"/>
              </a:xfrm>
              <a:custGeom>
                <a:avLst/>
                <a:gdLst/>
                <a:ahLst/>
                <a:cxnLst>
                  <a:cxn ang="0">
                    <a:pos x="74" y="39"/>
                  </a:cxn>
                  <a:cxn ang="0">
                    <a:pos x="0" y="6"/>
                  </a:cxn>
                  <a:cxn ang="0">
                    <a:pos x="3" y="0"/>
                  </a:cxn>
                  <a:cxn ang="0">
                    <a:pos x="74" y="39"/>
                  </a:cxn>
                </a:cxnLst>
                <a:rect l="0" t="0" r="r" b="b"/>
                <a:pathLst>
                  <a:path w="74" h="39">
                    <a:moveTo>
                      <a:pt x="74" y="39"/>
                    </a:moveTo>
                    <a:lnTo>
                      <a:pt x="0" y="6"/>
                    </a:lnTo>
                    <a:lnTo>
                      <a:pt x="3" y="0"/>
                    </a:lnTo>
                    <a:lnTo>
                      <a:pt x="74" y="39"/>
                    </a:lnTo>
                    <a:close/>
                  </a:path>
                </a:pathLst>
              </a:custGeom>
              <a:solidFill>
                <a:srgbClr val="FF0000"/>
              </a:solidFill>
              <a:ln w="9525">
                <a:noFill/>
                <a:round/>
                <a:headEnd/>
                <a:tailEnd/>
              </a:ln>
            </p:spPr>
            <p:txBody>
              <a:bodyPr/>
              <a:lstStyle/>
              <a:p>
                <a:endParaRPr lang="ja-JP" altLang="en-US"/>
              </a:p>
            </p:txBody>
          </p:sp>
          <p:sp>
            <p:nvSpPr>
              <p:cNvPr id="735" name="Freeform 2375"/>
              <p:cNvSpPr>
                <a:spLocks/>
              </p:cNvSpPr>
              <p:nvPr/>
            </p:nvSpPr>
            <p:spPr bwMode="auto">
              <a:xfrm>
                <a:off x="2054" y="2655"/>
                <a:ext cx="24" cy="16"/>
              </a:xfrm>
              <a:custGeom>
                <a:avLst/>
                <a:gdLst/>
                <a:ahLst/>
                <a:cxnLst>
                  <a:cxn ang="0">
                    <a:pos x="0" y="52"/>
                  </a:cxn>
                  <a:cxn ang="0">
                    <a:pos x="30" y="0"/>
                  </a:cxn>
                  <a:cxn ang="0">
                    <a:pos x="100" y="39"/>
                  </a:cxn>
                  <a:cxn ang="0">
                    <a:pos x="171" y="77"/>
                  </a:cxn>
                  <a:cxn ang="0">
                    <a:pos x="141" y="130"/>
                  </a:cxn>
                  <a:cxn ang="0">
                    <a:pos x="71" y="91"/>
                  </a:cxn>
                  <a:cxn ang="0">
                    <a:pos x="0" y="52"/>
                  </a:cxn>
                </a:cxnLst>
                <a:rect l="0" t="0" r="r" b="b"/>
                <a:pathLst>
                  <a:path w="171" h="130">
                    <a:moveTo>
                      <a:pt x="0" y="52"/>
                    </a:moveTo>
                    <a:lnTo>
                      <a:pt x="30" y="0"/>
                    </a:lnTo>
                    <a:lnTo>
                      <a:pt x="100" y="39"/>
                    </a:lnTo>
                    <a:lnTo>
                      <a:pt x="171" y="77"/>
                    </a:lnTo>
                    <a:lnTo>
                      <a:pt x="141" y="130"/>
                    </a:lnTo>
                    <a:lnTo>
                      <a:pt x="71" y="91"/>
                    </a:lnTo>
                    <a:lnTo>
                      <a:pt x="0" y="52"/>
                    </a:lnTo>
                    <a:close/>
                  </a:path>
                </a:pathLst>
              </a:custGeom>
              <a:solidFill>
                <a:srgbClr val="FF0000"/>
              </a:solidFill>
              <a:ln w="9525">
                <a:noFill/>
                <a:round/>
                <a:headEnd/>
                <a:tailEnd/>
              </a:ln>
            </p:spPr>
            <p:txBody>
              <a:bodyPr/>
              <a:lstStyle/>
              <a:p>
                <a:endParaRPr lang="ja-JP" altLang="en-US"/>
              </a:p>
            </p:txBody>
          </p:sp>
          <p:sp>
            <p:nvSpPr>
              <p:cNvPr id="736" name="Freeform 2376"/>
              <p:cNvSpPr>
                <a:spLocks/>
              </p:cNvSpPr>
              <p:nvPr/>
            </p:nvSpPr>
            <p:spPr bwMode="auto">
              <a:xfrm>
                <a:off x="2058" y="2654"/>
                <a:ext cx="10" cy="6"/>
              </a:xfrm>
              <a:custGeom>
                <a:avLst/>
                <a:gdLst/>
                <a:ahLst/>
                <a:cxnLst>
                  <a:cxn ang="0">
                    <a:pos x="70" y="45"/>
                  </a:cxn>
                  <a:cxn ang="0">
                    <a:pos x="0" y="6"/>
                  </a:cxn>
                  <a:cxn ang="0">
                    <a:pos x="4" y="0"/>
                  </a:cxn>
                  <a:cxn ang="0">
                    <a:pos x="70" y="45"/>
                  </a:cxn>
                </a:cxnLst>
                <a:rect l="0" t="0" r="r" b="b"/>
                <a:pathLst>
                  <a:path w="70" h="45">
                    <a:moveTo>
                      <a:pt x="70" y="45"/>
                    </a:moveTo>
                    <a:lnTo>
                      <a:pt x="0" y="6"/>
                    </a:lnTo>
                    <a:lnTo>
                      <a:pt x="4" y="0"/>
                    </a:lnTo>
                    <a:lnTo>
                      <a:pt x="70" y="45"/>
                    </a:lnTo>
                    <a:close/>
                  </a:path>
                </a:pathLst>
              </a:custGeom>
              <a:solidFill>
                <a:srgbClr val="FF0000"/>
              </a:solidFill>
              <a:ln w="9525">
                <a:noFill/>
                <a:round/>
                <a:headEnd/>
                <a:tailEnd/>
              </a:ln>
            </p:spPr>
            <p:txBody>
              <a:bodyPr/>
              <a:lstStyle/>
              <a:p>
                <a:endParaRPr lang="ja-JP" altLang="en-US"/>
              </a:p>
            </p:txBody>
          </p:sp>
          <p:sp>
            <p:nvSpPr>
              <p:cNvPr id="737" name="Freeform 2377"/>
              <p:cNvSpPr>
                <a:spLocks/>
              </p:cNvSpPr>
              <p:nvPr/>
            </p:nvSpPr>
            <p:spPr bwMode="auto">
              <a:xfrm>
                <a:off x="2059" y="2648"/>
                <a:ext cx="23" cy="17"/>
              </a:xfrm>
              <a:custGeom>
                <a:avLst/>
                <a:gdLst/>
                <a:ahLst/>
                <a:cxnLst>
                  <a:cxn ang="0">
                    <a:pos x="0" y="49"/>
                  </a:cxn>
                  <a:cxn ang="0">
                    <a:pos x="33" y="0"/>
                  </a:cxn>
                  <a:cxn ang="0">
                    <a:pos x="100" y="44"/>
                  </a:cxn>
                  <a:cxn ang="0">
                    <a:pos x="167" y="90"/>
                  </a:cxn>
                  <a:cxn ang="0">
                    <a:pos x="133" y="138"/>
                  </a:cxn>
                  <a:cxn ang="0">
                    <a:pos x="66" y="94"/>
                  </a:cxn>
                  <a:cxn ang="0">
                    <a:pos x="0" y="49"/>
                  </a:cxn>
                </a:cxnLst>
                <a:rect l="0" t="0" r="r" b="b"/>
                <a:pathLst>
                  <a:path w="167" h="138">
                    <a:moveTo>
                      <a:pt x="0" y="49"/>
                    </a:moveTo>
                    <a:lnTo>
                      <a:pt x="33" y="0"/>
                    </a:lnTo>
                    <a:lnTo>
                      <a:pt x="100" y="44"/>
                    </a:lnTo>
                    <a:lnTo>
                      <a:pt x="167" y="90"/>
                    </a:lnTo>
                    <a:lnTo>
                      <a:pt x="133" y="138"/>
                    </a:lnTo>
                    <a:lnTo>
                      <a:pt x="66" y="94"/>
                    </a:lnTo>
                    <a:lnTo>
                      <a:pt x="0" y="49"/>
                    </a:lnTo>
                    <a:close/>
                  </a:path>
                </a:pathLst>
              </a:custGeom>
              <a:solidFill>
                <a:srgbClr val="FF0000"/>
              </a:solidFill>
              <a:ln w="9525">
                <a:noFill/>
                <a:round/>
                <a:headEnd/>
                <a:tailEnd/>
              </a:ln>
            </p:spPr>
            <p:txBody>
              <a:bodyPr/>
              <a:lstStyle/>
              <a:p>
                <a:endParaRPr lang="ja-JP" altLang="en-US"/>
              </a:p>
            </p:txBody>
          </p:sp>
          <p:sp>
            <p:nvSpPr>
              <p:cNvPr id="738" name="Freeform 2378"/>
              <p:cNvSpPr>
                <a:spLocks/>
              </p:cNvSpPr>
              <p:nvPr/>
            </p:nvSpPr>
            <p:spPr bwMode="auto">
              <a:xfrm>
                <a:off x="2063" y="2647"/>
                <a:ext cx="10" cy="6"/>
              </a:xfrm>
              <a:custGeom>
                <a:avLst/>
                <a:gdLst/>
                <a:ahLst/>
                <a:cxnLst>
                  <a:cxn ang="0">
                    <a:pos x="67" y="50"/>
                  </a:cxn>
                  <a:cxn ang="0">
                    <a:pos x="0" y="6"/>
                  </a:cxn>
                  <a:cxn ang="0">
                    <a:pos x="4" y="0"/>
                  </a:cxn>
                  <a:cxn ang="0">
                    <a:pos x="67" y="50"/>
                  </a:cxn>
                </a:cxnLst>
                <a:rect l="0" t="0" r="r" b="b"/>
                <a:pathLst>
                  <a:path w="67" h="50">
                    <a:moveTo>
                      <a:pt x="67" y="50"/>
                    </a:moveTo>
                    <a:lnTo>
                      <a:pt x="0" y="6"/>
                    </a:lnTo>
                    <a:lnTo>
                      <a:pt x="4" y="0"/>
                    </a:lnTo>
                    <a:lnTo>
                      <a:pt x="67" y="50"/>
                    </a:lnTo>
                    <a:close/>
                  </a:path>
                </a:pathLst>
              </a:custGeom>
              <a:solidFill>
                <a:srgbClr val="FF0000"/>
              </a:solidFill>
              <a:ln w="9525">
                <a:noFill/>
                <a:round/>
                <a:headEnd/>
                <a:tailEnd/>
              </a:ln>
            </p:spPr>
            <p:txBody>
              <a:bodyPr/>
              <a:lstStyle/>
              <a:p>
                <a:endParaRPr lang="ja-JP" altLang="en-US"/>
              </a:p>
            </p:txBody>
          </p:sp>
          <p:sp>
            <p:nvSpPr>
              <p:cNvPr id="739" name="Freeform 2379"/>
              <p:cNvSpPr>
                <a:spLocks/>
              </p:cNvSpPr>
              <p:nvPr/>
            </p:nvSpPr>
            <p:spPr bwMode="auto">
              <a:xfrm>
                <a:off x="2064" y="2641"/>
                <a:ext cx="23" cy="19"/>
              </a:xfrm>
              <a:custGeom>
                <a:avLst/>
                <a:gdLst/>
                <a:ahLst/>
                <a:cxnLst>
                  <a:cxn ang="0">
                    <a:pos x="0" y="46"/>
                  </a:cxn>
                  <a:cxn ang="0">
                    <a:pos x="39" y="0"/>
                  </a:cxn>
                  <a:cxn ang="0">
                    <a:pos x="100" y="52"/>
                  </a:cxn>
                  <a:cxn ang="0">
                    <a:pos x="163" y="103"/>
                  </a:cxn>
                  <a:cxn ang="0">
                    <a:pos x="125" y="148"/>
                  </a:cxn>
                  <a:cxn ang="0">
                    <a:pos x="63" y="96"/>
                  </a:cxn>
                  <a:cxn ang="0">
                    <a:pos x="0" y="46"/>
                  </a:cxn>
                </a:cxnLst>
                <a:rect l="0" t="0" r="r" b="b"/>
                <a:pathLst>
                  <a:path w="163" h="148">
                    <a:moveTo>
                      <a:pt x="0" y="46"/>
                    </a:moveTo>
                    <a:lnTo>
                      <a:pt x="39" y="0"/>
                    </a:lnTo>
                    <a:lnTo>
                      <a:pt x="100" y="52"/>
                    </a:lnTo>
                    <a:lnTo>
                      <a:pt x="163" y="103"/>
                    </a:lnTo>
                    <a:lnTo>
                      <a:pt x="125" y="148"/>
                    </a:lnTo>
                    <a:lnTo>
                      <a:pt x="63" y="96"/>
                    </a:lnTo>
                    <a:lnTo>
                      <a:pt x="0" y="46"/>
                    </a:lnTo>
                    <a:close/>
                  </a:path>
                </a:pathLst>
              </a:custGeom>
              <a:solidFill>
                <a:srgbClr val="FF0000"/>
              </a:solidFill>
              <a:ln w="9525">
                <a:noFill/>
                <a:round/>
                <a:headEnd/>
                <a:tailEnd/>
              </a:ln>
            </p:spPr>
            <p:txBody>
              <a:bodyPr/>
              <a:lstStyle/>
              <a:p>
                <a:endParaRPr lang="ja-JP" altLang="en-US"/>
              </a:p>
            </p:txBody>
          </p:sp>
          <p:sp>
            <p:nvSpPr>
              <p:cNvPr id="740" name="Freeform 2380"/>
              <p:cNvSpPr>
                <a:spLocks/>
              </p:cNvSpPr>
              <p:nvPr/>
            </p:nvSpPr>
            <p:spPr bwMode="auto">
              <a:xfrm>
                <a:off x="2069" y="2641"/>
                <a:ext cx="9" cy="7"/>
              </a:xfrm>
              <a:custGeom>
                <a:avLst/>
                <a:gdLst/>
                <a:ahLst/>
                <a:cxnLst>
                  <a:cxn ang="0">
                    <a:pos x="61" y="57"/>
                  </a:cxn>
                  <a:cxn ang="0">
                    <a:pos x="0" y="5"/>
                  </a:cxn>
                  <a:cxn ang="0">
                    <a:pos x="4" y="0"/>
                  </a:cxn>
                  <a:cxn ang="0">
                    <a:pos x="61" y="57"/>
                  </a:cxn>
                </a:cxnLst>
                <a:rect l="0" t="0" r="r" b="b"/>
                <a:pathLst>
                  <a:path w="61" h="57">
                    <a:moveTo>
                      <a:pt x="61" y="57"/>
                    </a:moveTo>
                    <a:lnTo>
                      <a:pt x="0" y="5"/>
                    </a:lnTo>
                    <a:lnTo>
                      <a:pt x="4" y="0"/>
                    </a:lnTo>
                    <a:lnTo>
                      <a:pt x="61" y="57"/>
                    </a:lnTo>
                    <a:close/>
                  </a:path>
                </a:pathLst>
              </a:custGeom>
              <a:solidFill>
                <a:srgbClr val="FF0000"/>
              </a:solidFill>
              <a:ln w="9525">
                <a:noFill/>
                <a:round/>
                <a:headEnd/>
                <a:tailEnd/>
              </a:ln>
            </p:spPr>
            <p:txBody>
              <a:bodyPr/>
              <a:lstStyle/>
              <a:p>
                <a:endParaRPr lang="ja-JP" altLang="en-US"/>
              </a:p>
            </p:txBody>
          </p:sp>
          <p:sp>
            <p:nvSpPr>
              <p:cNvPr id="741" name="Freeform 2381"/>
              <p:cNvSpPr>
                <a:spLocks/>
              </p:cNvSpPr>
              <p:nvPr/>
            </p:nvSpPr>
            <p:spPr bwMode="auto">
              <a:xfrm>
                <a:off x="2070" y="2636"/>
                <a:ext cx="22" cy="19"/>
              </a:xfrm>
              <a:custGeom>
                <a:avLst/>
                <a:gdLst/>
                <a:ahLst/>
                <a:cxnLst>
                  <a:cxn ang="0">
                    <a:pos x="0" y="41"/>
                  </a:cxn>
                  <a:cxn ang="0">
                    <a:pos x="41" y="0"/>
                  </a:cxn>
                  <a:cxn ang="0">
                    <a:pos x="99" y="57"/>
                  </a:cxn>
                  <a:cxn ang="0">
                    <a:pos x="156" y="114"/>
                  </a:cxn>
                  <a:cxn ang="0">
                    <a:pos x="114" y="155"/>
                  </a:cxn>
                  <a:cxn ang="0">
                    <a:pos x="57" y="98"/>
                  </a:cxn>
                  <a:cxn ang="0">
                    <a:pos x="0" y="41"/>
                  </a:cxn>
                </a:cxnLst>
                <a:rect l="0" t="0" r="r" b="b"/>
                <a:pathLst>
                  <a:path w="156" h="155">
                    <a:moveTo>
                      <a:pt x="0" y="41"/>
                    </a:moveTo>
                    <a:lnTo>
                      <a:pt x="41" y="0"/>
                    </a:lnTo>
                    <a:lnTo>
                      <a:pt x="99" y="57"/>
                    </a:lnTo>
                    <a:lnTo>
                      <a:pt x="156" y="114"/>
                    </a:lnTo>
                    <a:lnTo>
                      <a:pt x="114" y="155"/>
                    </a:lnTo>
                    <a:lnTo>
                      <a:pt x="57" y="98"/>
                    </a:lnTo>
                    <a:lnTo>
                      <a:pt x="0" y="41"/>
                    </a:lnTo>
                    <a:close/>
                  </a:path>
                </a:pathLst>
              </a:custGeom>
              <a:solidFill>
                <a:srgbClr val="FF0000"/>
              </a:solidFill>
              <a:ln w="9525">
                <a:noFill/>
                <a:round/>
                <a:headEnd/>
                <a:tailEnd/>
              </a:ln>
            </p:spPr>
            <p:txBody>
              <a:bodyPr/>
              <a:lstStyle/>
              <a:p>
                <a:endParaRPr lang="ja-JP" altLang="en-US"/>
              </a:p>
            </p:txBody>
          </p:sp>
          <p:sp>
            <p:nvSpPr>
              <p:cNvPr id="742" name="Freeform 2382"/>
              <p:cNvSpPr>
                <a:spLocks/>
              </p:cNvSpPr>
              <p:nvPr/>
            </p:nvSpPr>
            <p:spPr bwMode="auto">
              <a:xfrm>
                <a:off x="2076" y="2635"/>
                <a:ext cx="8" cy="8"/>
              </a:xfrm>
              <a:custGeom>
                <a:avLst/>
                <a:gdLst/>
                <a:ahLst/>
                <a:cxnLst>
                  <a:cxn ang="0">
                    <a:pos x="58" y="62"/>
                  </a:cxn>
                  <a:cxn ang="0">
                    <a:pos x="0" y="5"/>
                  </a:cxn>
                  <a:cxn ang="0">
                    <a:pos x="7" y="0"/>
                  </a:cxn>
                  <a:cxn ang="0">
                    <a:pos x="58" y="62"/>
                  </a:cxn>
                </a:cxnLst>
                <a:rect l="0" t="0" r="r" b="b"/>
                <a:pathLst>
                  <a:path w="58" h="62">
                    <a:moveTo>
                      <a:pt x="58" y="62"/>
                    </a:moveTo>
                    <a:lnTo>
                      <a:pt x="0" y="5"/>
                    </a:lnTo>
                    <a:lnTo>
                      <a:pt x="7" y="0"/>
                    </a:lnTo>
                    <a:lnTo>
                      <a:pt x="58" y="62"/>
                    </a:lnTo>
                    <a:close/>
                  </a:path>
                </a:pathLst>
              </a:custGeom>
              <a:solidFill>
                <a:srgbClr val="FF0000"/>
              </a:solidFill>
              <a:ln w="9525">
                <a:noFill/>
                <a:round/>
                <a:headEnd/>
                <a:tailEnd/>
              </a:ln>
            </p:spPr>
            <p:txBody>
              <a:bodyPr/>
              <a:lstStyle/>
              <a:p>
                <a:endParaRPr lang="ja-JP" altLang="en-US"/>
              </a:p>
            </p:txBody>
          </p:sp>
          <p:sp>
            <p:nvSpPr>
              <p:cNvPr id="743" name="Freeform 2383"/>
              <p:cNvSpPr>
                <a:spLocks/>
              </p:cNvSpPr>
              <p:nvPr/>
            </p:nvSpPr>
            <p:spPr bwMode="auto">
              <a:xfrm>
                <a:off x="2077" y="2630"/>
                <a:ext cx="21" cy="20"/>
              </a:xfrm>
              <a:custGeom>
                <a:avLst/>
                <a:gdLst/>
                <a:ahLst/>
                <a:cxnLst>
                  <a:cxn ang="0">
                    <a:pos x="0" y="36"/>
                  </a:cxn>
                  <a:cxn ang="0">
                    <a:pos x="44" y="0"/>
                  </a:cxn>
                  <a:cxn ang="0">
                    <a:pos x="95" y="61"/>
                  </a:cxn>
                  <a:cxn ang="0">
                    <a:pos x="146" y="123"/>
                  </a:cxn>
                  <a:cxn ang="0">
                    <a:pos x="102" y="160"/>
                  </a:cxn>
                  <a:cxn ang="0">
                    <a:pos x="51" y="98"/>
                  </a:cxn>
                  <a:cxn ang="0">
                    <a:pos x="0" y="36"/>
                  </a:cxn>
                </a:cxnLst>
                <a:rect l="0" t="0" r="r" b="b"/>
                <a:pathLst>
                  <a:path w="146" h="160">
                    <a:moveTo>
                      <a:pt x="0" y="36"/>
                    </a:moveTo>
                    <a:lnTo>
                      <a:pt x="44" y="0"/>
                    </a:lnTo>
                    <a:lnTo>
                      <a:pt x="95" y="61"/>
                    </a:lnTo>
                    <a:lnTo>
                      <a:pt x="146" y="123"/>
                    </a:lnTo>
                    <a:lnTo>
                      <a:pt x="102" y="160"/>
                    </a:lnTo>
                    <a:lnTo>
                      <a:pt x="51" y="98"/>
                    </a:lnTo>
                    <a:lnTo>
                      <a:pt x="0" y="36"/>
                    </a:lnTo>
                    <a:close/>
                  </a:path>
                </a:pathLst>
              </a:custGeom>
              <a:solidFill>
                <a:srgbClr val="FF0000"/>
              </a:solidFill>
              <a:ln w="9525">
                <a:noFill/>
                <a:round/>
                <a:headEnd/>
                <a:tailEnd/>
              </a:ln>
            </p:spPr>
            <p:txBody>
              <a:bodyPr/>
              <a:lstStyle/>
              <a:p>
                <a:endParaRPr lang="ja-JP" altLang="en-US"/>
              </a:p>
            </p:txBody>
          </p:sp>
          <p:sp>
            <p:nvSpPr>
              <p:cNvPr id="744" name="Freeform 2384"/>
              <p:cNvSpPr>
                <a:spLocks/>
              </p:cNvSpPr>
              <p:nvPr/>
            </p:nvSpPr>
            <p:spPr bwMode="auto">
              <a:xfrm>
                <a:off x="2083" y="2630"/>
                <a:ext cx="7" cy="8"/>
              </a:xfrm>
              <a:custGeom>
                <a:avLst/>
                <a:gdLst/>
                <a:ahLst/>
                <a:cxnLst>
                  <a:cxn ang="0">
                    <a:pos x="51" y="66"/>
                  </a:cxn>
                  <a:cxn ang="0">
                    <a:pos x="0" y="5"/>
                  </a:cxn>
                  <a:cxn ang="0">
                    <a:pos x="7" y="0"/>
                  </a:cxn>
                  <a:cxn ang="0">
                    <a:pos x="51" y="66"/>
                  </a:cxn>
                </a:cxnLst>
                <a:rect l="0" t="0" r="r" b="b"/>
                <a:pathLst>
                  <a:path w="51" h="66">
                    <a:moveTo>
                      <a:pt x="51" y="66"/>
                    </a:moveTo>
                    <a:lnTo>
                      <a:pt x="0" y="5"/>
                    </a:lnTo>
                    <a:lnTo>
                      <a:pt x="7" y="0"/>
                    </a:lnTo>
                    <a:lnTo>
                      <a:pt x="51" y="66"/>
                    </a:lnTo>
                    <a:close/>
                  </a:path>
                </a:pathLst>
              </a:custGeom>
              <a:solidFill>
                <a:srgbClr val="FF0000"/>
              </a:solidFill>
              <a:ln w="9525">
                <a:noFill/>
                <a:round/>
                <a:headEnd/>
                <a:tailEnd/>
              </a:ln>
            </p:spPr>
            <p:txBody>
              <a:bodyPr/>
              <a:lstStyle/>
              <a:p>
                <a:endParaRPr lang="ja-JP" altLang="en-US"/>
              </a:p>
            </p:txBody>
          </p:sp>
          <p:sp>
            <p:nvSpPr>
              <p:cNvPr id="745" name="Freeform 2385"/>
              <p:cNvSpPr>
                <a:spLocks/>
              </p:cNvSpPr>
              <p:nvPr/>
            </p:nvSpPr>
            <p:spPr bwMode="auto">
              <a:xfrm>
                <a:off x="2084" y="2626"/>
                <a:ext cx="20" cy="20"/>
              </a:xfrm>
              <a:custGeom>
                <a:avLst/>
                <a:gdLst/>
                <a:ahLst/>
                <a:cxnLst>
                  <a:cxn ang="0">
                    <a:pos x="0" y="32"/>
                  </a:cxn>
                  <a:cxn ang="0">
                    <a:pos x="47" y="0"/>
                  </a:cxn>
                  <a:cxn ang="0">
                    <a:pos x="92" y="66"/>
                  </a:cxn>
                  <a:cxn ang="0">
                    <a:pos x="137" y="134"/>
                  </a:cxn>
                  <a:cxn ang="0">
                    <a:pos x="89" y="166"/>
                  </a:cxn>
                  <a:cxn ang="0">
                    <a:pos x="44" y="98"/>
                  </a:cxn>
                  <a:cxn ang="0">
                    <a:pos x="0" y="32"/>
                  </a:cxn>
                </a:cxnLst>
                <a:rect l="0" t="0" r="r" b="b"/>
                <a:pathLst>
                  <a:path w="137" h="166">
                    <a:moveTo>
                      <a:pt x="0" y="32"/>
                    </a:moveTo>
                    <a:lnTo>
                      <a:pt x="47" y="0"/>
                    </a:lnTo>
                    <a:lnTo>
                      <a:pt x="92" y="66"/>
                    </a:lnTo>
                    <a:lnTo>
                      <a:pt x="137" y="134"/>
                    </a:lnTo>
                    <a:lnTo>
                      <a:pt x="89" y="166"/>
                    </a:lnTo>
                    <a:lnTo>
                      <a:pt x="44" y="98"/>
                    </a:lnTo>
                    <a:lnTo>
                      <a:pt x="0" y="32"/>
                    </a:lnTo>
                    <a:close/>
                  </a:path>
                </a:pathLst>
              </a:custGeom>
              <a:solidFill>
                <a:srgbClr val="FF0000"/>
              </a:solidFill>
              <a:ln w="9525">
                <a:noFill/>
                <a:round/>
                <a:headEnd/>
                <a:tailEnd/>
              </a:ln>
            </p:spPr>
            <p:txBody>
              <a:bodyPr/>
              <a:lstStyle/>
              <a:p>
                <a:endParaRPr lang="ja-JP" altLang="en-US"/>
              </a:p>
            </p:txBody>
          </p:sp>
          <p:sp>
            <p:nvSpPr>
              <p:cNvPr id="746" name="Freeform 2386"/>
              <p:cNvSpPr>
                <a:spLocks/>
              </p:cNvSpPr>
              <p:nvPr/>
            </p:nvSpPr>
            <p:spPr bwMode="auto">
              <a:xfrm>
                <a:off x="2091" y="2625"/>
                <a:ext cx="6" cy="9"/>
              </a:xfrm>
              <a:custGeom>
                <a:avLst/>
                <a:gdLst/>
                <a:ahLst/>
                <a:cxnLst>
                  <a:cxn ang="0">
                    <a:pos x="45" y="70"/>
                  </a:cxn>
                  <a:cxn ang="0">
                    <a:pos x="0" y="4"/>
                  </a:cxn>
                  <a:cxn ang="0">
                    <a:pos x="7" y="0"/>
                  </a:cxn>
                  <a:cxn ang="0">
                    <a:pos x="45" y="70"/>
                  </a:cxn>
                </a:cxnLst>
                <a:rect l="0" t="0" r="r" b="b"/>
                <a:pathLst>
                  <a:path w="45" h="70">
                    <a:moveTo>
                      <a:pt x="45" y="70"/>
                    </a:moveTo>
                    <a:lnTo>
                      <a:pt x="0" y="4"/>
                    </a:lnTo>
                    <a:lnTo>
                      <a:pt x="7" y="0"/>
                    </a:lnTo>
                    <a:lnTo>
                      <a:pt x="45" y="70"/>
                    </a:lnTo>
                    <a:close/>
                  </a:path>
                </a:pathLst>
              </a:custGeom>
              <a:solidFill>
                <a:srgbClr val="FF0000"/>
              </a:solidFill>
              <a:ln w="9525">
                <a:noFill/>
                <a:round/>
                <a:headEnd/>
                <a:tailEnd/>
              </a:ln>
            </p:spPr>
            <p:txBody>
              <a:bodyPr/>
              <a:lstStyle/>
              <a:p>
                <a:endParaRPr lang="ja-JP" altLang="en-US"/>
              </a:p>
            </p:txBody>
          </p:sp>
          <p:sp>
            <p:nvSpPr>
              <p:cNvPr id="747" name="Freeform 2387"/>
              <p:cNvSpPr>
                <a:spLocks/>
              </p:cNvSpPr>
              <p:nvPr/>
            </p:nvSpPr>
            <p:spPr bwMode="auto">
              <a:xfrm>
                <a:off x="2092" y="2622"/>
                <a:ext cx="18" cy="21"/>
              </a:xfrm>
              <a:custGeom>
                <a:avLst/>
                <a:gdLst/>
                <a:ahLst/>
                <a:cxnLst>
                  <a:cxn ang="0">
                    <a:pos x="0" y="27"/>
                  </a:cxn>
                  <a:cxn ang="0">
                    <a:pos x="51" y="0"/>
                  </a:cxn>
                  <a:cxn ang="0">
                    <a:pos x="89" y="71"/>
                  </a:cxn>
                  <a:cxn ang="0">
                    <a:pos x="126" y="142"/>
                  </a:cxn>
                  <a:cxn ang="0">
                    <a:pos x="76" y="169"/>
                  </a:cxn>
                  <a:cxn ang="0">
                    <a:pos x="38" y="97"/>
                  </a:cxn>
                  <a:cxn ang="0">
                    <a:pos x="0" y="27"/>
                  </a:cxn>
                </a:cxnLst>
                <a:rect l="0" t="0" r="r" b="b"/>
                <a:pathLst>
                  <a:path w="126" h="169">
                    <a:moveTo>
                      <a:pt x="0" y="27"/>
                    </a:moveTo>
                    <a:lnTo>
                      <a:pt x="51" y="0"/>
                    </a:lnTo>
                    <a:lnTo>
                      <a:pt x="89" y="71"/>
                    </a:lnTo>
                    <a:lnTo>
                      <a:pt x="126" y="142"/>
                    </a:lnTo>
                    <a:lnTo>
                      <a:pt x="76" y="169"/>
                    </a:lnTo>
                    <a:lnTo>
                      <a:pt x="38" y="97"/>
                    </a:lnTo>
                    <a:lnTo>
                      <a:pt x="0" y="27"/>
                    </a:lnTo>
                    <a:close/>
                  </a:path>
                </a:pathLst>
              </a:custGeom>
              <a:solidFill>
                <a:srgbClr val="FF0000"/>
              </a:solidFill>
              <a:ln w="9525">
                <a:noFill/>
                <a:round/>
                <a:headEnd/>
                <a:tailEnd/>
              </a:ln>
            </p:spPr>
            <p:txBody>
              <a:bodyPr/>
              <a:lstStyle/>
              <a:p>
                <a:endParaRPr lang="ja-JP" altLang="en-US"/>
              </a:p>
            </p:txBody>
          </p:sp>
          <p:sp>
            <p:nvSpPr>
              <p:cNvPr id="748" name="Freeform 2388"/>
              <p:cNvSpPr>
                <a:spLocks/>
              </p:cNvSpPr>
              <p:nvPr/>
            </p:nvSpPr>
            <p:spPr bwMode="auto">
              <a:xfrm>
                <a:off x="2099" y="2622"/>
                <a:ext cx="6" cy="9"/>
              </a:xfrm>
              <a:custGeom>
                <a:avLst/>
                <a:gdLst/>
                <a:ahLst/>
                <a:cxnLst>
                  <a:cxn ang="0">
                    <a:pos x="38" y="74"/>
                  </a:cxn>
                  <a:cxn ang="0">
                    <a:pos x="0" y="3"/>
                  </a:cxn>
                  <a:cxn ang="0">
                    <a:pos x="7" y="0"/>
                  </a:cxn>
                  <a:cxn ang="0">
                    <a:pos x="38" y="74"/>
                  </a:cxn>
                </a:cxnLst>
                <a:rect l="0" t="0" r="r" b="b"/>
                <a:pathLst>
                  <a:path w="38" h="74">
                    <a:moveTo>
                      <a:pt x="38" y="74"/>
                    </a:moveTo>
                    <a:lnTo>
                      <a:pt x="0" y="3"/>
                    </a:lnTo>
                    <a:lnTo>
                      <a:pt x="7" y="0"/>
                    </a:lnTo>
                    <a:lnTo>
                      <a:pt x="38" y="74"/>
                    </a:lnTo>
                    <a:close/>
                  </a:path>
                </a:pathLst>
              </a:custGeom>
              <a:solidFill>
                <a:srgbClr val="FF0000"/>
              </a:solidFill>
              <a:ln w="9525">
                <a:noFill/>
                <a:round/>
                <a:headEnd/>
                <a:tailEnd/>
              </a:ln>
            </p:spPr>
            <p:txBody>
              <a:bodyPr/>
              <a:lstStyle/>
              <a:p>
                <a:endParaRPr lang="ja-JP" altLang="en-US"/>
              </a:p>
            </p:txBody>
          </p:sp>
          <p:sp>
            <p:nvSpPr>
              <p:cNvPr id="749" name="Freeform 2389"/>
              <p:cNvSpPr>
                <a:spLocks/>
              </p:cNvSpPr>
              <p:nvPr/>
            </p:nvSpPr>
            <p:spPr bwMode="auto">
              <a:xfrm>
                <a:off x="2100" y="2619"/>
                <a:ext cx="16" cy="21"/>
              </a:xfrm>
              <a:custGeom>
                <a:avLst/>
                <a:gdLst/>
                <a:ahLst/>
                <a:cxnLst>
                  <a:cxn ang="0">
                    <a:pos x="0" y="22"/>
                  </a:cxn>
                  <a:cxn ang="0">
                    <a:pos x="54" y="0"/>
                  </a:cxn>
                  <a:cxn ang="0">
                    <a:pos x="84" y="75"/>
                  </a:cxn>
                  <a:cxn ang="0">
                    <a:pos x="114" y="149"/>
                  </a:cxn>
                  <a:cxn ang="0">
                    <a:pos x="61" y="171"/>
                  </a:cxn>
                  <a:cxn ang="0">
                    <a:pos x="31" y="96"/>
                  </a:cxn>
                  <a:cxn ang="0">
                    <a:pos x="0" y="22"/>
                  </a:cxn>
                </a:cxnLst>
                <a:rect l="0" t="0" r="r" b="b"/>
                <a:pathLst>
                  <a:path w="114" h="171">
                    <a:moveTo>
                      <a:pt x="0" y="22"/>
                    </a:moveTo>
                    <a:lnTo>
                      <a:pt x="54" y="0"/>
                    </a:lnTo>
                    <a:lnTo>
                      <a:pt x="84" y="75"/>
                    </a:lnTo>
                    <a:lnTo>
                      <a:pt x="114" y="149"/>
                    </a:lnTo>
                    <a:lnTo>
                      <a:pt x="61" y="171"/>
                    </a:lnTo>
                    <a:lnTo>
                      <a:pt x="31" y="96"/>
                    </a:lnTo>
                    <a:lnTo>
                      <a:pt x="0" y="22"/>
                    </a:lnTo>
                    <a:close/>
                  </a:path>
                </a:pathLst>
              </a:custGeom>
              <a:solidFill>
                <a:srgbClr val="FF0000"/>
              </a:solidFill>
              <a:ln w="9525">
                <a:noFill/>
                <a:round/>
                <a:headEnd/>
                <a:tailEnd/>
              </a:ln>
            </p:spPr>
            <p:txBody>
              <a:bodyPr/>
              <a:lstStyle/>
              <a:p>
                <a:endParaRPr lang="ja-JP" altLang="en-US"/>
              </a:p>
            </p:txBody>
          </p:sp>
          <p:sp>
            <p:nvSpPr>
              <p:cNvPr id="750" name="Freeform 2390"/>
              <p:cNvSpPr>
                <a:spLocks/>
              </p:cNvSpPr>
              <p:nvPr/>
            </p:nvSpPr>
            <p:spPr bwMode="auto">
              <a:xfrm>
                <a:off x="2108" y="2618"/>
                <a:ext cx="4" cy="10"/>
              </a:xfrm>
              <a:custGeom>
                <a:avLst/>
                <a:gdLst/>
                <a:ahLst/>
                <a:cxnLst>
                  <a:cxn ang="0">
                    <a:pos x="30" y="77"/>
                  </a:cxn>
                  <a:cxn ang="0">
                    <a:pos x="0" y="2"/>
                  </a:cxn>
                  <a:cxn ang="0">
                    <a:pos x="8" y="0"/>
                  </a:cxn>
                  <a:cxn ang="0">
                    <a:pos x="30" y="77"/>
                  </a:cxn>
                </a:cxnLst>
                <a:rect l="0" t="0" r="r" b="b"/>
                <a:pathLst>
                  <a:path w="30" h="77">
                    <a:moveTo>
                      <a:pt x="30" y="77"/>
                    </a:moveTo>
                    <a:lnTo>
                      <a:pt x="0" y="2"/>
                    </a:lnTo>
                    <a:lnTo>
                      <a:pt x="8" y="0"/>
                    </a:lnTo>
                    <a:lnTo>
                      <a:pt x="30" y="77"/>
                    </a:lnTo>
                    <a:close/>
                  </a:path>
                </a:pathLst>
              </a:custGeom>
              <a:solidFill>
                <a:srgbClr val="FF0000"/>
              </a:solidFill>
              <a:ln w="9525">
                <a:noFill/>
                <a:round/>
                <a:headEnd/>
                <a:tailEnd/>
              </a:ln>
            </p:spPr>
            <p:txBody>
              <a:bodyPr/>
              <a:lstStyle/>
              <a:p>
                <a:endParaRPr lang="ja-JP" altLang="en-US"/>
              </a:p>
            </p:txBody>
          </p:sp>
          <p:sp>
            <p:nvSpPr>
              <p:cNvPr id="751" name="Freeform 2391"/>
              <p:cNvSpPr>
                <a:spLocks/>
              </p:cNvSpPr>
              <p:nvPr/>
            </p:nvSpPr>
            <p:spPr bwMode="auto">
              <a:xfrm>
                <a:off x="2109" y="2617"/>
                <a:ext cx="14" cy="21"/>
              </a:xfrm>
              <a:custGeom>
                <a:avLst/>
                <a:gdLst/>
                <a:ahLst/>
                <a:cxnLst>
                  <a:cxn ang="0">
                    <a:pos x="0" y="16"/>
                  </a:cxn>
                  <a:cxn ang="0">
                    <a:pos x="56" y="0"/>
                  </a:cxn>
                  <a:cxn ang="0">
                    <a:pos x="77" y="77"/>
                  </a:cxn>
                  <a:cxn ang="0">
                    <a:pos x="100" y="154"/>
                  </a:cxn>
                  <a:cxn ang="0">
                    <a:pos x="44" y="170"/>
                  </a:cxn>
                  <a:cxn ang="0">
                    <a:pos x="22" y="93"/>
                  </a:cxn>
                  <a:cxn ang="0">
                    <a:pos x="0" y="16"/>
                  </a:cxn>
                </a:cxnLst>
                <a:rect l="0" t="0" r="r" b="b"/>
                <a:pathLst>
                  <a:path w="100" h="170">
                    <a:moveTo>
                      <a:pt x="0" y="16"/>
                    </a:moveTo>
                    <a:lnTo>
                      <a:pt x="56" y="0"/>
                    </a:lnTo>
                    <a:lnTo>
                      <a:pt x="77" y="77"/>
                    </a:lnTo>
                    <a:lnTo>
                      <a:pt x="100" y="154"/>
                    </a:lnTo>
                    <a:lnTo>
                      <a:pt x="44" y="170"/>
                    </a:lnTo>
                    <a:lnTo>
                      <a:pt x="22" y="93"/>
                    </a:lnTo>
                    <a:lnTo>
                      <a:pt x="0" y="16"/>
                    </a:lnTo>
                    <a:close/>
                  </a:path>
                </a:pathLst>
              </a:custGeom>
              <a:solidFill>
                <a:srgbClr val="FF0000"/>
              </a:solidFill>
              <a:ln w="9525">
                <a:noFill/>
                <a:round/>
                <a:headEnd/>
                <a:tailEnd/>
              </a:ln>
            </p:spPr>
            <p:txBody>
              <a:bodyPr/>
              <a:lstStyle/>
              <a:p>
                <a:endParaRPr lang="ja-JP" altLang="en-US"/>
              </a:p>
            </p:txBody>
          </p:sp>
          <p:sp>
            <p:nvSpPr>
              <p:cNvPr id="752" name="Freeform 2392"/>
              <p:cNvSpPr>
                <a:spLocks/>
              </p:cNvSpPr>
              <p:nvPr/>
            </p:nvSpPr>
            <p:spPr bwMode="auto">
              <a:xfrm>
                <a:off x="2117" y="2616"/>
                <a:ext cx="3" cy="10"/>
              </a:xfrm>
              <a:custGeom>
                <a:avLst/>
                <a:gdLst/>
                <a:ahLst/>
                <a:cxnLst>
                  <a:cxn ang="0">
                    <a:pos x="21" y="79"/>
                  </a:cxn>
                  <a:cxn ang="0">
                    <a:pos x="0" y="2"/>
                  </a:cxn>
                  <a:cxn ang="0">
                    <a:pos x="9" y="0"/>
                  </a:cxn>
                  <a:cxn ang="0">
                    <a:pos x="21" y="79"/>
                  </a:cxn>
                </a:cxnLst>
                <a:rect l="0" t="0" r="r" b="b"/>
                <a:pathLst>
                  <a:path w="21" h="79">
                    <a:moveTo>
                      <a:pt x="21" y="79"/>
                    </a:moveTo>
                    <a:lnTo>
                      <a:pt x="0" y="2"/>
                    </a:lnTo>
                    <a:lnTo>
                      <a:pt x="9" y="0"/>
                    </a:lnTo>
                    <a:lnTo>
                      <a:pt x="21" y="79"/>
                    </a:lnTo>
                    <a:close/>
                  </a:path>
                </a:pathLst>
              </a:custGeom>
              <a:solidFill>
                <a:srgbClr val="FF0000"/>
              </a:solidFill>
              <a:ln w="9525">
                <a:noFill/>
                <a:round/>
                <a:headEnd/>
                <a:tailEnd/>
              </a:ln>
            </p:spPr>
            <p:txBody>
              <a:bodyPr/>
              <a:lstStyle/>
              <a:p>
                <a:endParaRPr lang="ja-JP" altLang="en-US"/>
              </a:p>
            </p:txBody>
          </p:sp>
          <p:sp>
            <p:nvSpPr>
              <p:cNvPr id="753" name="Freeform 2393"/>
              <p:cNvSpPr>
                <a:spLocks/>
              </p:cNvSpPr>
              <p:nvPr/>
            </p:nvSpPr>
            <p:spPr bwMode="auto">
              <a:xfrm>
                <a:off x="2118" y="2615"/>
                <a:ext cx="12" cy="21"/>
              </a:xfrm>
              <a:custGeom>
                <a:avLst/>
                <a:gdLst/>
                <a:ahLst/>
                <a:cxnLst>
                  <a:cxn ang="0">
                    <a:pos x="0" y="9"/>
                  </a:cxn>
                  <a:cxn ang="0">
                    <a:pos x="57" y="0"/>
                  </a:cxn>
                  <a:cxn ang="0">
                    <a:pos x="71" y="79"/>
                  </a:cxn>
                  <a:cxn ang="0">
                    <a:pos x="83" y="158"/>
                  </a:cxn>
                  <a:cxn ang="0">
                    <a:pos x="26" y="167"/>
                  </a:cxn>
                  <a:cxn ang="0">
                    <a:pos x="12" y="88"/>
                  </a:cxn>
                  <a:cxn ang="0">
                    <a:pos x="0" y="9"/>
                  </a:cxn>
                </a:cxnLst>
                <a:rect l="0" t="0" r="r" b="b"/>
                <a:pathLst>
                  <a:path w="83" h="167">
                    <a:moveTo>
                      <a:pt x="0" y="9"/>
                    </a:moveTo>
                    <a:lnTo>
                      <a:pt x="57" y="0"/>
                    </a:lnTo>
                    <a:lnTo>
                      <a:pt x="71" y="79"/>
                    </a:lnTo>
                    <a:lnTo>
                      <a:pt x="83" y="158"/>
                    </a:lnTo>
                    <a:lnTo>
                      <a:pt x="26" y="167"/>
                    </a:lnTo>
                    <a:lnTo>
                      <a:pt x="12" y="88"/>
                    </a:lnTo>
                    <a:lnTo>
                      <a:pt x="0" y="9"/>
                    </a:lnTo>
                    <a:close/>
                  </a:path>
                </a:pathLst>
              </a:custGeom>
              <a:solidFill>
                <a:srgbClr val="FF0000"/>
              </a:solidFill>
              <a:ln w="9525">
                <a:noFill/>
                <a:round/>
                <a:headEnd/>
                <a:tailEnd/>
              </a:ln>
            </p:spPr>
            <p:txBody>
              <a:bodyPr/>
              <a:lstStyle/>
              <a:p>
                <a:endParaRPr lang="ja-JP" altLang="en-US"/>
              </a:p>
            </p:txBody>
          </p:sp>
          <p:sp>
            <p:nvSpPr>
              <p:cNvPr id="754" name="Freeform 2394"/>
              <p:cNvSpPr>
                <a:spLocks/>
              </p:cNvSpPr>
              <p:nvPr/>
            </p:nvSpPr>
            <p:spPr bwMode="auto">
              <a:xfrm>
                <a:off x="2126" y="2615"/>
                <a:ext cx="2" cy="10"/>
              </a:xfrm>
              <a:custGeom>
                <a:avLst/>
                <a:gdLst/>
                <a:ahLst/>
                <a:cxnLst>
                  <a:cxn ang="0">
                    <a:pos x="14" y="81"/>
                  </a:cxn>
                  <a:cxn ang="0">
                    <a:pos x="0" y="2"/>
                  </a:cxn>
                  <a:cxn ang="0">
                    <a:pos x="8" y="0"/>
                  </a:cxn>
                  <a:cxn ang="0">
                    <a:pos x="14" y="81"/>
                  </a:cxn>
                </a:cxnLst>
                <a:rect l="0" t="0" r="r" b="b"/>
                <a:pathLst>
                  <a:path w="14" h="81">
                    <a:moveTo>
                      <a:pt x="14" y="81"/>
                    </a:moveTo>
                    <a:lnTo>
                      <a:pt x="0" y="2"/>
                    </a:lnTo>
                    <a:lnTo>
                      <a:pt x="8" y="0"/>
                    </a:lnTo>
                    <a:lnTo>
                      <a:pt x="14" y="81"/>
                    </a:lnTo>
                    <a:close/>
                  </a:path>
                </a:pathLst>
              </a:custGeom>
              <a:solidFill>
                <a:srgbClr val="FF0000"/>
              </a:solidFill>
              <a:ln w="9525">
                <a:noFill/>
                <a:round/>
                <a:headEnd/>
                <a:tailEnd/>
              </a:ln>
            </p:spPr>
            <p:txBody>
              <a:bodyPr/>
              <a:lstStyle/>
              <a:p>
                <a:endParaRPr lang="ja-JP" altLang="en-US"/>
              </a:p>
            </p:txBody>
          </p:sp>
          <p:sp>
            <p:nvSpPr>
              <p:cNvPr id="755" name="Freeform 2395"/>
              <p:cNvSpPr>
                <a:spLocks/>
              </p:cNvSpPr>
              <p:nvPr/>
            </p:nvSpPr>
            <p:spPr bwMode="auto">
              <a:xfrm>
                <a:off x="2128" y="2615"/>
                <a:ext cx="9" cy="20"/>
              </a:xfrm>
              <a:custGeom>
                <a:avLst/>
                <a:gdLst/>
                <a:ahLst/>
                <a:cxnLst>
                  <a:cxn ang="0">
                    <a:pos x="0" y="3"/>
                  </a:cxn>
                  <a:cxn ang="0">
                    <a:pos x="60" y="0"/>
                  </a:cxn>
                  <a:cxn ang="0">
                    <a:pos x="65" y="80"/>
                  </a:cxn>
                  <a:cxn ang="0">
                    <a:pos x="69" y="161"/>
                  </a:cxn>
                  <a:cxn ang="0">
                    <a:pos x="10" y="164"/>
                  </a:cxn>
                  <a:cxn ang="0">
                    <a:pos x="6" y="84"/>
                  </a:cxn>
                  <a:cxn ang="0">
                    <a:pos x="0" y="3"/>
                  </a:cxn>
                </a:cxnLst>
                <a:rect l="0" t="0" r="r" b="b"/>
                <a:pathLst>
                  <a:path w="69" h="164">
                    <a:moveTo>
                      <a:pt x="0" y="3"/>
                    </a:moveTo>
                    <a:lnTo>
                      <a:pt x="60" y="0"/>
                    </a:lnTo>
                    <a:lnTo>
                      <a:pt x="65" y="80"/>
                    </a:lnTo>
                    <a:lnTo>
                      <a:pt x="69" y="161"/>
                    </a:lnTo>
                    <a:lnTo>
                      <a:pt x="10" y="164"/>
                    </a:lnTo>
                    <a:lnTo>
                      <a:pt x="6" y="84"/>
                    </a:lnTo>
                    <a:lnTo>
                      <a:pt x="0" y="3"/>
                    </a:lnTo>
                    <a:close/>
                  </a:path>
                </a:pathLst>
              </a:custGeom>
              <a:solidFill>
                <a:srgbClr val="FF0000"/>
              </a:solidFill>
              <a:ln w="9525">
                <a:noFill/>
                <a:round/>
                <a:headEnd/>
                <a:tailEnd/>
              </a:ln>
            </p:spPr>
            <p:txBody>
              <a:bodyPr/>
              <a:lstStyle/>
              <a:p>
                <a:endParaRPr lang="ja-JP" altLang="en-US"/>
              </a:p>
            </p:txBody>
          </p:sp>
          <p:sp>
            <p:nvSpPr>
              <p:cNvPr id="756" name="Freeform 2396"/>
              <p:cNvSpPr>
                <a:spLocks/>
              </p:cNvSpPr>
              <p:nvPr/>
            </p:nvSpPr>
            <p:spPr bwMode="auto">
              <a:xfrm>
                <a:off x="2136" y="2615"/>
                <a:ext cx="1" cy="10"/>
              </a:xfrm>
              <a:custGeom>
                <a:avLst/>
                <a:gdLst/>
                <a:ahLst/>
                <a:cxnLst>
                  <a:cxn ang="0">
                    <a:pos x="5" y="80"/>
                  </a:cxn>
                  <a:cxn ang="0">
                    <a:pos x="0" y="0"/>
                  </a:cxn>
                  <a:cxn ang="0">
                    <a:pos x="9" y="0"/>
                  </a:cxn>
                  <a:cxn ang="0">
                    <a:pos x="5" y="80"/>
                  </a:cxn>
                </a:cxnLst>
                <a:rect l="0" t="0" r="r" b="b"/>
                <a:pathLst>
                  <a:path w="9" h="80">
                    <a:moveTo>
                      <a:pt x="5" y="80"/>
                    </a:moveTo>
                    <a:lnTo>
                      <a:pt x="0" y="0"/>
                    </a:lnTo>
                    <a:lnTo>
                      <a:pt x="9" y="0"/>
                    </a:lnTo>
                    <a:lnTo>
                      <a:pt x="5" y="80"/>
                    </a:lnTo>
                    <a:close/>
                  </a:path>
                </a:pathLst>
              </a:custGeom>
              <a:solidFill>
                <a:srgbClr val="FF0000"/>
              </a:solidFill>
              <a:ln w="9525">
                <a:noFill/>
                <a:round/>
                <a:headEnd/>
                <a:tailEnd/>
              </a:ln>
            </p:spPr>
            <p:txBody>
              <a:bodyPr/>
              <a:lstStyle/>
              <a:p>
                <a:endParaRPr lang="ja-JP" altLang="en-US"/>
              </a:p>
            </p:txBody>
          </p:sp>
          <p:sp>
            <p:nvSpPr>
              <p:cNvPr id="757" name="Freeform 2397"/>
              <p:cNvSpPr>
                <a:spLocks/>
              </p:cNvSpPr>
              <p:nvPr/>
            </p:nvSpPr>
            <p:spPr bwMode="auto">
              <a:xfrm>
                <a:off x="2136" y="2615"/>
                <a:ext cx="10" cy="20"/>
              </a:xfrm>
              <a:custGeom>
                <a:avLst/>
                <a:gdLst/>
                <a:ahLst/>
                <a:cxnLst>
                  <a:cxn ang="0">
                    <a:pos x="9" y="0"/>
                  </a:cxn>
                  <a:cxn ang="0">
                    <a:pos x="69" y="3"/>
                  </a:cxn>
                  <a:cxn ang="0">
                    <a:pos x="64" y="84"/>
                  </a:cxn>
                  <a:cxn ang="0">
                    <a:pos x="59" y="164"/>
                  </a:cxn>
                  <a:cxn ang="0">
                    <a:pos x="0" y="161"/>
                  </a:cxn>
                  <a:cxn ang="0">
                    <a:pos x="5" y="80"/>
                  </a:cxn>
                  <a:cxn ang="0">
                    <a:pos x="9" y="0"/>
                  </a:cxn>
                </a:cxnLst>
                <a:rect l="0" t="0" r="r" b="b"/>
                <a:pathLst>
                  <a:path w="69" h="164">
                    <a:moveTo>
                      <a:pt x="9" y="0"/>
                    </a:moveTo>
                    <a:lnTo>
                      <a:pt x="69" y="3"/>
                    </a:lnTo>
                    <a:lnTo>
                      <a:pt x="64" y="84"/>
                    </a:lnTo>
                    <a:lnTo>
                      <a:pt x="59" y="164"/>
                    </a:lnTo>
                    <a:lnTo>
                      <a:pt x="0" y="161"/>
                    </a:lnTo>
                    <a:lnTo>
                      <a:pt x="5" y="80"/>
                    </a:lnTo>
                    <a:lnTo>
                      <a:pt x="9" y="0"/>
                    </a:lnTo>
                    <a:close/>
                  </a:path>
                </a:pathLst>
              </a:custGeom>
              <a:solidFill>
                <a:srgbClr val="FF0000"/>
              </a:solidFill>
              <a:ln w="9525">
                <a:noFill/>
                <a:round/>
                <a:headEnd/>
                <a:tailEnd/>
              </a:ln>
            </p:spPr>
            <p:txBody>
              <a:bodyPr/>
              <a:lstStyle/>
              <a:p>
                <a:endParaRPr lang="ja-JP" altLang="en-US"/>
              </a:p>
            </p:txBody>
          </p:sp>
          <p:sp>
            <p:nvSpPr>
              <p:cNvPr id="758" name="Freeform 2398"/>
              <p:cNvSpPr>
                <a:spLocks/>
              </p:cNvSpPr>
              <p:nvPr/>
            </p:nvSpPr>
            <p:spPr bwMode="auto">
              <a:xfrm>
                <a:off x="2145" y="2615"/>
                <a:ext cx="2" cy="10"/>
              </a:xfrm>
              <a:custGeom>
                <a:avLst/>
                <a:gdLst/>
                <a:ahLst/>
                <a:cxnLst>
                  <a:cxn ang="0">
                    <a:pos x="0" y="81"/>
                  </a:cxn>
                  <a:cxn ang="0">
                    <a:pos x="5" y="0"/>
                  </a:cxn>
                  <a:cxn ang="0">
                    <a:pos x="13" y="2"/>
                  </a:cxn>
                  <a:cxn ang="0">
                    <a:pos x="0" y="81"/>
                  </a:cxn>
                </a:cxnLst>
                <a:rect l="0" t="0" r="r" b="b"/>
                <a:pathLst>
                  <a:path w="13" h="81">
                    <a:moveTo>
                      <a:pt x="0" y="81"/>
                    </a:moveTo>
                    <a:lnTo>
                      <a:pt x="5" y="0"/>
                    </a:lnTo>
                    <a:lnTo>
                      <a:pt x="13" y="2"/>
                    </a:lnTo>
                    <a:lnTo>
                      <a:pt x="0" y="81"/>
                    </a:lnTo>
                    <a:close/>
                  </a:path>
                </a:pathLst>
              </a:custGeom>
              <a:solidFill>
                <a:srgbClr val="FF0000"/>
              </a:solidFill>
              <a:ln w="9525">
                <a:noFill/>
                <a:round/>
                <a:headEnd/>
                <a:tailEnd/>
              </a:ln>
            </p:spPr>
            <p:txBody>
              <a:bodyPr/>
              <a:lstStyle/>
              <a:p>
                <a:endParaRPr lang="ja-JP" altLang="en-US"/>
              </a:p>
            </p:txBody>
          </p:sp>
          <p:sp>
            <p:nvSpPr>
              <p:cNvPr id="759" name="Freeform 2399"/>
              <p:cNvSpPr>
                <a:spLocks/>
              </p:cNvSpPr>
              <p:nvPr/>
            </p:nvSpPr>
            <p:spPr bwMode="auto">
              <a:xfrm>
                <a:off x="2143" y="2615"/>
                <a:ext cx="12" cy="21"/>
              </a:xfrm>
              <a:custGeom>
                <a:avLst/>
                <a:gdLst/>
                <a:ahLst/>
                <a:cxnLst>
                  <a:cxn ang="0">
                    <a:pos x="26" y="0"/>
                  </a:cxn>
                  <a:cxn ang="0">
                    <a:pos x="84" y="9"/>
                  </a:cxn>
                  <a:cxn ang="0">
                    <a:pos x="71" y="88"/>
                  </a:cxn>
                  <a:cxn ang="0">
                    <a:pos x="57" y="167"/>
                  </a:cxn>
                  <a:cxn ang="0">
                    <a:pos x="0" y="158"/>
                  </a:cxn>
                  <a:cxn ang="0">
                    <a:pos x="13" y="79"/>
                  </a:cxn>
                  <a:cxn ang="0">
                    <a:pos x="26" y="0"/>
                  </a:cxn>
                </a:cxnLst>
                <a:rect l="0" t="0" r="r" b="b"/>
                <a:pathLst>
                  <a:path w="84" h="167">
                    <a:moveTo>
                      <a:pt x="26" y="0"/>
                    </a:moveTo>
                    <a:lnTo>
                      <a:pt x="84" y="9"/>
                    </a:lnTo>
                    <a:lnTo>
                      <a:pt x="71" y="88"/>
                    </a:lnTo>
                    <a:lnTo>
                      <a:pt x="57" y="167"/>
                    </a:lnTo>
                    <a:lnTo>
                      <a:pt x="0" y="158"/>
                    </a:lnTo>
                    <a:lnTo>
                      <a:pt x="13" y="79"/>
                    </a:lnTo>
                    <a:lnTo>
                      <a:pt x="26" y="0"/>
                    </a:lnTo>
                    <a:close/>
                  </a:path>
                </a:pathLst>
              </a:custGeom>
              <a:solidFill>
                <a:srgbClr val="FF0000"/>
              </a:solidFill>
              <a:ln w="9525">
                <a:noFill/>
                <a:round/>
                <a:headEnd/>
                <a:tailEnd/>
              </a:ln>
            </p:spPr>
            <p:txBody>
              <a:bodyPr/>
              <a:lstStyle/>
              <a:p>
                <a:endParaRPr lang="ja-JP" altLang="en-US"/>
              </a:p>
            </p:txBody>
          </p:sp>
          <p:sp>
            <p:nvSpPr>
              <p:cNvPr id="760" name="Freeform 2400"/>
              <p:cNvSpPr>
                <a:spLocks/>
              </p:cNvSpPr>
              <p:nvPr/>
            </p:nvSpPr>
            <p:spPr bwMode="auto">
              <a:xfrm>
                <a:off x="2154" y="2616"/>
                <a:ext cx="3" cy="10"/>
              </a:xfrm>
              <a:custGeom>
                <a:avLst/>
                <a:gdLst/>
                <a:ahLst/>
                <a:cxnLst>
                  <a:cxn ang="0">
                    <a:pos x="0" y="79"/>
                  </a:cxn>
                  <a:cxn ang="0">
                    <a:pos x="13" y="0"/>
                  </a:cxn>
                  <a:cxn ang="0">
                    <a:pos x="21" y="2"/>
                  </a:cxn>
                  <a:cxn ang="0">
                    <a:pos x="0" y="79"/>
                  </a:cxn>
                </a:cxnLst>
                <a:rect l="0" t="0" r="r" b="b"/>
                <a:pathLst>
                  <a:path w="21" h="79">
                    <a:moveTo>
                      <a:pt x="0" y="79"/>
                    </a:moveTo>
                    <a:lnTo>
                      <a:pt x="13" y="0"/>
                    </a:lnTo>
                    <a:lnTo>
                      <a:pt x="21" y="2"/>
                    </a:lnTo>
                    <a:lnTo>
                      <a:pt x="0" y="79"/>
                    </a:lnTo>
                    <a:close/>
                  </a:path>
                </a:pathLst>
              </a:custGeom>
              <a:solidFill>
                <a:srgbClr val="FF0000"/>
              </a:solidFill>
              <a:ln w="9525">
                <a:noFill/>
                <a:round/>
                <a:headEnd/>
                <a:tailEnd/>
              </a:ln>
            </p:spPr>
            <p:txBody>
              <a:bodyPr/>
              <a:lstStyle/>
              <a:p>
                <a:endParaRPr lang="ja-JP" altLang="en-US"/>
              </a:p>
            </p:txBody>
          </p:sp>
          <p:sp>
            <p:nvSpPr>
              <p:cNvPr id="761" name="Freeform 2401"/>
              <p:cNvSpPr>
                <a:spLocks/>
              </p:cNvSpPr>
              <p:nvPr/>
            </p:nvSpPr>
            <p:spPr bwMode="auto">
              <a:xfrm>
                <a:off x="2150" y="2617"/>
                <a:ext cx="15" cy="21"/>
              </a:xfrm>
              <a:custGeom>
                <a:avLst/>
                <a:gdLst/>
                <a:ahLst/>
                <a:cxnLst>
                  <a:cxn ang="0">
                    <a:pos x="43" y="0"/>
                  </a:cxn>
                  <a:cxn ang="0">
                    <a:pos x="100" y="16"/>
                  </a:cxn>
                  <a:cxn ang="0">
                    <a:pos x="77" y="93"/>
                  </a:cxn>
                  <a:cxn ang="0">
                    <a:pos x="55" y="170"/>
                  </a:cxn>
                  <a:cxn ang="0">
                    <a:pos x="0" y="154"/>
                  </a:cxn>
                  <a:cxn ang="0">
                    <a:pos x="22" y="77"/>
                  </a:cxn>
                  <a:cxn ang="0">
                    <a:pos x="43" y="0"/>
                  </a:cxn>
                </a:cxnLst>
                <a:rect l="0" t="0" r="r" b="b"/>
                <a:pathLst>
                  <a:path w="100" h="170">
                    <a:moveTo>
                      <a:pt x="43" y="0"/>
                    </a:moveTo>
                    <a:lnTo>
                      <a:pt x="100" y="16"/>
                    </a:lnTo>
                    <a:lnTo>
                      <a:pt x="77" y="93"/>
                    </a:lnTo>
                    <a:lnTo>
                      <a:pt x="55" y="170"/>
                    </a:lnTo>
                    <a:lnTo>
                      <a:pt x="0" y="154"/>
                    </a:lnTo>
                    <a:lnTo>
                      <a:pt x="22" y="77"/>
                    </a:lnTo>
                    <a:lnTo>
                      <a:pt x="43" y="0"/>
                    </a:lnTo>
                    <a:close/>
                  </a:path>
                </a:pathLst>
              </a:custGeom>
              <a:solidFill>
                <a:srgbClr val="FF0000"/>
              </a:solidFill>
              <a:ln w="9525">
                <a:noFill/>
                <a:round/>
                <a:headEnd/>
                <a:tailEnd/>
              </a:ln>
            </p:spPr>
            <p:txBody>
              <a:bodyPr/>
              <a:lstStyle/>
              <a:p>
                <a:endParaRPr lang="ja-JP" altLang="en-US"/>
              </a:p>
            </p:txBody>
          </p:sp>
          <p:sp>
            <p:nvSpPr>
              <p:cNvPr id="762" name="Freeform 2402"/>
              <p:cNvSpPr>
                <a:spLocks/>
              </p:cNvSpPr>
              <p:nvPr/>
            </p:nvSpPr>
            <p:spPr bwMode="auto">
              <a:xfrm>
                <a:off x="2161" y="2618"/>
                <a:ext cx="5" cy="10"/>
              </a:xfrm>
              <a:custGeom>
                <a:avLst/>
                <a:gdLst/>
                <a:ahLst/>
                <a:cxnLst>
                  <a:cxn ang="0">
                    <a:pos x="0" y="77"/>
                  </a:cxn>
                  <a:cxn ang="0">
                    <a:pos x="23" y="0"/>
                  </a:cxn>
                  <a:cxn ang="0">
                    <a:pos x="30" y="2"/>
                  </a:cxn>
                  <a:cxn ang="0">
                    <a:pos x="0" y="77"/>
                  </a:cxn>
                </a:cxnLst>
                <a:rect l="0" t="0" r="r" b="b"/>
                <a:pathLst>
                  <a:path w="30" h="77">
                    <a:moveTo>
                      <a:pt x="0" y="77"/>
                    </a:moveTo>
                    <a:lnTo>
                      <a:pt x="23" y="0"/>
                    </a:lnTo>
                    <a:lnTo>
                      <a:pt x="30" y="2"/>
                    </a:lnTo>
                    <a:lnTo>
                      <a:pt x="0" y="77"/>
                    </a:lnTo>
                    <a:close/>
                  </a:path>
                </a:pathLst>
              </a:custGeom>
              <a:solidFill>
                <a:srgbClr val="FF0000"/>
              </a:solidFill>
              <a:ln w="9525">
                <a:noFill/>
                <a:round/>
                <a:headEnd/>
                <a:tailEnd/>
              </a:ln>
            </p:spPr>
            <p:txBody>
              <a:bodyPr/>
              <a:lstStyle/>
              <a:p>
                <a:endParaRPr lang="ja-JP" altLang="en-US"/>
              </a:p>
            </p:txBody>
          </p:sp>
          <p:sp>
            <p:nvSpPr>
              <p:cNvPr id="763" name="Freeform 2403"/>
              <p:cNvSpPr>
                <a:spLocks/>
              </p:cNvSpPr>
              <p:nvPr/>
            </p:nvSpPr>
            <p:spPr bwMode="auto">
              <a:xfrm>
                <a:off x="2157" y="2619"/>
                <a:ext cx="16" cy="21"/>
              </a:xfrm>
              <a:custGeom>
                <a:avLst/>
                <a:gdLst/>
                <a:ahLst/>
                <a:cxnLst>
                  <a:cxn ang="0">
                    <a:pos x="59" y="0"/>
                  </a:cxn>
                  <a:cxn ang="0">
                    <a:pos x="113" y="22"/>
                  </a:cxn>
                  <a:cxn ang="0">
                    <a:pos x="82" y="96"/>
                  </a:cxn>
                  <a:cxn ang="0">
                    <a:pos x="53" y="171"/>
                  </a:cxn>
                  <a:cxn ang="0">
                    <a:pos x="0" y="149"/>
                  </a:cxn>
                  <a:cxn ang="0">
                    <a:pos x="29" y="75"/>
                  </a:cxn>
                  <a:cxn ang="0">
                    <a:pos x="59" y="0"/>
                  </a:cxn>
                </a:cxnLst>
                <a:rect l="0" t="0" r="r" b="b"/>
                <a:pathLst>
                  <a:path w="113" h="171">
                    <a:moveTo>
                      <a:pt x="59" y="0"/>
                    </a:moveTo>
                    <a:lnTo>
                      <a:pt x="113" y="22"/>
                    </a:lnTo>
                    <a:lnTo>
                      <a:pt x="82" y="96"/>
                    </a:lnTo>
                    <a:lnTo>
                      <a:pt x="53" y="171"/>
                    </a:lnTo>
                    <a:lnTo>
                      <a:pt x="0" y="149"/>
                    </a:lnTo>
                    <a:lnTo>
                      <a:pt x="29" y="75"/>
                    </a:lnTo>
                    <a:lnTo>
                      <a:pt x="59" y="0"/>
                    </a:lnTo>
                    <a:close/>
                  </a:path>
                </a:pathLst>
              </a:custGeom>
              <a:solidFill>
                <a:srgbClr val="FF0000"/>
              </a:solidFill>
              <a:ln w="9525">
                <a:noFill/>
                <a:round/>
                <a:headEnd/>
                <a:tailEnd/>
              </a:ln>
            </p:spPr>
            <p:txBody>
              <a:bodyPr/>
              <a:lstStyle/>
              <a:p>
                <a:endParaRPr lang="ja-JP" altLang="en-US"/>
              </a:p>
            </p:txBody>
          </p:sp>
          <p:sp>
            <p:nvSpPr>
              <p:cNvPr id="764" name="Freeform 2404"/>
              <p:cNvSpPr>
                <a:spLocks/>
              </p:cNvSpPr>
              <p:nvPr/>
            </p:nvSpPr>
            <p:spPr bwMode="auto">
              <a:xfrm>
                <a:off x="2169" y="2622"/>
                <a:ext cx="6" cy="9"/>
              </a:xfrm>
              <a:custGeom>
                <a:avLst/>
                <a:gdLst/>
                <a:ahLst/>
                <a:cxnLst>
                  <a:cxn ang="0">
                    <a:pos x="0" y="74"/>
                  </a:cxn>
                  <a:cxn ang="0">
                    <a:pos x="31" y="0"/>
                  </a:cxn>
                  <a:cxn ang="0">
                    <a:pos x="39" y="3"/>
                  </a:cxn>
                  <a:cxn ang="0">
                    <a:pos x="0" y="74"/>
                  </a:cxn>
                </a:cxnLst>
                <a:rect l="0" t="0" r="r" b="b"/>
                <a:pathLst>
                  <a:path w="39" h="74">
                    <a:moveTo>
                      <a:pt x="0" y="74"/>
                    </a:moveTo>
                    <a:lnTo>
                      <a:pt x="31" y="0"/>
                    </a:lnTo>
                    <a:lnTo>
                      <a:pt x="39" y="3"/>
                    </a:lnTo>
                    <a:lnTo>
                      <a:pt x="0" y="74"/>
                    </a:lnTo>
                    <a:close/>
                  </a:path>
                </a:pathLst>
              </a:custGeom>
              <a:solidFill>
                <a:srgbClr val="FF0000"/>
              </a:solidFill>
              <a:ln w="9525">
                <a:noFill/>
                <a:round/>
                <a:headEnd/>
                <a:tailEnd/>
              </a:ln>
            </p:spPr>
            <p:txBody>
              <a:bodyPr/>
              <a:lstStyle/>
              <a:p>
                <a:endParaRPr lang="ja-JP" altLang="en-US"/>
              </a:p>
            </p:txBody>
          </p:sp>
          <p:sp>
            <p:nvSpPr>
              <p:cNvPr id="765" name="Freeform 2405"/>
              <p:cNvSpPr>
                <a:spLocks/>
              </p:cNvSpPr>
              <p:nvPr/>
            </p:nvSpPr>
            <p:spPr bwMode="auto">
              <a:xfrm>
                <a:off x="2164" y="2622"/>
                <a:ext cx="18" cy="21"/>
              </a:xfrm>
              <a:custGeom>
                <a:avLst/>
                <a:gdLst/>
                <a:ahLst/>
                <a:cxnLst>
                  <a:cxn ang="0">
                    <a:pos x="76" y="0"/>
                  </a:cxn>
                  <a:cxn ang="0">
                    <a:pos x="127" y="27"/>
                  </a:cxn>
                  <a:cxn ang="0">
                    <a:pos x="88" y="97"/>
                  </a:cxn>
                  <a:cxn ang="0">
                    <a:pos x="50" y="169"/>
                  </a:cxn>
                  <a:cxn ang="0">
                    <a:pos x="0" y="142"/>
                  </a:cxn>
                  <a:cxn ang="0">
                    <a:pos x="37" y="71"/>
                  </a:cxn>
                  <a:cxn ang="0">
                    <a:pos x="76" y="0"/>
                  </a:cxn>
                </a:cxnLst>
                <a:rect l="0" t="0" r="r" b="b"/>
                <a:pathLst>
                  <a:path w="127" h="169">
                    <a:moveTo>
                      <a:pt x="76" y="0"/>
                    </a:moveTo>
                    <a:lnTo>
                      <a:pt x="127" y="27"/>
                    </a:lnTo>
                    <a:lnTo>
                      <a:pt x="88" y="97"/>
                    </a:lnTo>
                    <a:lnTo>
                      <a:pt x="50" y="169"/>
                    </a:lnTo>
                    <a:lnTo>
                      <a:pt x="0" y="142"/>
                    </a:lnTo>
                    <a:lnTo>
                      <a:pt x="37" y="71"/>
                    </a:lnTo>
                    <a:lnTo>
                      <a:pt x="76" y="0"/>
                    </a:lnTo>
                    <a:close/>
                  </a:path>
                </a:pathLst>
              </a:custGeom>
              <a:solidFill>
                <a:srgbClr val="FF0000"/>
              </a:solidFill>
              <a:ln w="9525">
                <a:noFill/>
                <a:round/>
                <a:headEnd/>
                <a:tailEnd/>
              </a:ln>
            </p:spPr>
            <p:txBody>
              <a:bodyPr/>
              <a:lstStyle/>
              <a:p>
                <a:endParaRPr lang="ja-JP" altLang="en-US"/>
              </a:p>
            </p:txBody>
          </p:sp>
          <p:sp>
            <p:nvSpPr>
              <p:cNvPr id="766" name="Freeform 2406"/>
              <p:cNvSpPr>
                <a:spLocks/>
              </p:cNvSpPr>
              <p:nvPr/>
            </p:nvSpPr>
            <p:spPr bwMode="auto">
              <a:xfrm>
                <a:off x="2176" y="2625"/>
                <a:ext cx="7" cy="9"/>
              </a:xfrm>
              <a:custGeom>
                <a:avLst/>
                <a:gdLst/>
                <a:ahLst/>
                <a:cxnLst>
                  <a:cxn ang="0">
                    <a:pos x="0" y="70"/>
                  </a:cxn>
                  <a:cxn ang="0">
                    <a:pos x="39" y="0"/>
                  </a:cxn>
                  <a:cxn ang="0">
                    <a:pos x="45" y="4"/>
                  </a:cxn>
                  <a:cxn ang="0">
                    <a:pos x="0" y="70"/>
                  </a:cxn>
                </a:cxnLst>
                <a:rect l="0" t="0" r="r" b="b"/>
                <a:pathLst>
                  <a:path w="45" h="70">
                    <a:moveTo>
                      <a:pt x="0" y="70"/>
                    </a:moveTo>
                    <a:lnTo>
                      <a:pt x="39" y="0"/>
                    </a:lnTo>
                    <a:lnTo>
                      <a:pt x="45" y="4"/>
                    </a:lnTo>
                    <a:lnTo>
                      <a:pt x="0" y="70"/>
                    </a:lnTo>
                    <a:close/>
                  </a:path>
                </a:pathLst>
              </a:custGeom>
              <a:solidFill>
                <a:srgbClr val="FF0000"/>
              </a:solidFill>
              <a:ln w="9525">
                <a:noFill/>
                <a:round/>
                <a:headEnd/>
                <a:tailEnd/>
              </a:ln>
            </p:spPr>
            <p:txBody>
              <a:bodyPr/>
              <a:lstStyle/>
              <a:p>
                <a:endParaRPr lang="ja-JP" altLang="en-US"/>
              </a:p>
            </p:txBody>
          </p:sp>
          <p:sp>
            <p:nvSpPr>
              <p:cNvPr id="767" name="Freeform 2407"/>
              <p:cNvSpPr>
                <a:spLocks/>
              </p:cNvSpPr>
              <p:nvPr/>
            </p:nvSpPr>
            <p:spPr bwMode="auto">
              <a:xfrm>
                <a:off x="2170" y="2626"/>
                <a:ext cx="20" cy="20"/>
              </a:xfrm>
              <a:custGeom>
                <a:avLst/>
                <a:gdLst/>
                <a:ahLst/>
                <a:cxnLst>
                  <a:cxn ang="0">
                    <a:pos x="89" y="0"/>
                  </a:cxn>
                  <a:cxn ang="0">
                    <a:pos x="137" y="32"/>
                  </a:cxn>
                  <a:cxn ang="0">
                    <a:pos x="92" y="98"/>
                  </a:cxn>
                  <a:cxn ang="0">
                    <a:pos x="48" y="166"/>
                  </a:cxn>
                  <a:cxn ang="0">
                    <a:pos x="0" y="134"/>
                  </a:cxn>
                  <a:cxn ang="0">
                    <a:pos x="44" y="66"/>
                  </a:cxn>
                  <a:cxn ang="0">
                    <a:pos x="89" y="0"/>
                  </a:cxn>
                </a:cxnLst>
                <a:rect l="0" t="0" r="r" b="b"/>
                <a:pathLst>
                  <a:path w="137" h="166">
                    <a:moveTo>
                      <a:pt x="89" y="0"/>
                    </a:moveTo>
                    <a:lnTo>
                      <a:pt x="137" y="32"/>
                    </a:lnTo>
                    <a:lnTo>
                      <a:pt x="92" y="98"/>
                    </a:lnTo>
                    <a:lnTo>
                      <a:pt x="48" y="166"/>
                    </a:lnTo>
                    <a:lnTo>
                      <a:pt x="0" y="134"/>
                    </a:lnTo>
                    <a:lnTo>
                      <a:pt x="44" y="66"/>
                    </a:lnTo>
                    <a:lnTo>
                      <a:pt x="89" y="0"/>
                    </a:lnTo>
                    <a:close/>
                  </a:path>
                </a:pathLst>
              </a:custGeom>
              <a:solidFill>
                <a:srgbClr val="FF0000"/>
              </a:solidFill>
              <a:ln w="9525">
                <a:noFill/>
                <a:round/>
                <a:headEnd/>
                <a:tailEnd/>
              </a:ln>
            </p:spPr>
            <p:txBody>
              <a:bodyPr/>
              <a:lstStyle/>
              <a:p>
                <a:endParaRPr lang="ja-JP" altLang="en-US"/>
              </a:p>
            </p:txBody>
          </p:sp>
          <p:sp>
            <p:nvSpPr>
              <p:cNvPr id="768" name="Freeform 2408"/>
              <p:cNvSpPr>
                <a:spLocks/>
              </p:cNvSpPr>
              <p:nvPr/>
            </p:nvSpPr>
            <p:spPr bwMode="auto">
              <a:xfrm>
                <a:off x="2183" y="2630"/>
                <a:ext cx="7" cy="8"/>
              </a:xfrm>
              <a:custGeom>
                <a:avLst/>
                <a:gdLst/>
                <a:ahLst/>
                <a:cxnLst>
                  <a:cxn ang="0">
                    <a:pos x="0" y="66"/>
                  </a:cxn>
                  <a:cxn ang="0">
                    <a:pos x="45" y="0"/>
                  </a:cxn>
                  <a:cxn ang="0">
                    <a:pos x="51" y="5"/>
                  </a:cxn>
                  <a:cxn ang="0">
                    <a:pos x="0" y="66"/>
                  </a:cxn>
                </a:cxnLst>
                <a:rect l="0" t="0" r="r" b="b"/>
                <a:pathLst>
                  <a:path w="51" h="66">
                    <a:moveTo>
                      <a:pt x="0" y="66"/>
                    </a:moveTo>
                    <a:lnTo>
                      <a:pt x="45" y="0"/>
                    </a:lnTo>
                    <a:lnTo>
                      <a:pt x="51" y="5"/>
                    </a:lnTo>
                    <a:lnTo>
                      <a:pt x="0" y="66"/>
                    </a:lnTo>
                    <a:close/>
                  </a:path>
                </a:pathLst>
              </a:custGeom>
              <a:solidFill>
                <a:srgbClr val="FF0000"/>
              </a:solidFill>
              <a:ln w="9525">
                <a:noFill/>
                <a:round/>
                <a:headEnd/>
                <a:tailEnd/>
              </a:ln>
            </p:spPr>
            <p:txBody>
              <a:bodyPr/>
              <a:lstStyle/>
              <a:p>
                <a:endParaRPr lang="ja-JP" altLang="en-US"/>
              </a:p>
            </p:txBody>
          </p:sp>
          <p:sp>
            <p:nvSpPr>
              <p:cNvPr id="769" name="Freeform 2409"/>
              <p:cNvSpPr>
                <a:spLocks/>
              </p:cNvSpPr>
              <p:nvPr/>
            </p:nvSpPr>
            <p:spPr bwMode="auto">
              <a:xfrm>
                <a:off x="2176" y="2630"/>
                <a:ext cx="21" cy="20"/>
              </a:xfrm>
              <a:custGeom>
                <a:avLst/>
                <a:gdLst/>
                <a:ahLst/>
                <a:cxnLst>
                  <a:cxn ang="0">
                    <a:pos x="102" y="0"/>
                  </a:cxn>
                  <a:cxn ang="0">
                    <a:pos x="147" y="36"/>
                  </a:cxn>
                  <a:cxn ang="0">
                    <a:pos x="96" y="98"/>
                  </a:cxn>
                  <a:cxn ang="0">
                    <a:pos x="45" y="160"/>
                  </a:cxn>
                  <a:cxn ang="0">
                    <a:pos x="0" y="123"/>
                  </a:cxn>
                  <a:cxn ang="0">
                    <a:pos x="51" y="61"/>
                  </a:cxn>
                  <a:cxn ang="0">
                    <a:pos x="102" y="0"/>
                  </a:cxn>
                </a:cxnLst>
                <a:rect l="0" t="0" r="r" b="b"/>
                <a:pathLst>
                  <a:path w="147" h="160">
                    <a:moveTo>
                      <a:pt x="102" y="0"/>
                    </a:moveTo>
                    <a:lnTo>
                      <a:pt x="147" y="36"/>
                    </a:lnTo>
                    <a:lnTo>
                      <a:pt x="96" y="98"/>
                    </a:lnTo>
                    <a:lnTo>
                      <a:pt x="45" y="160"/>
                    </a:lnTo>
                    <a:lnTo>
                      <a:pt x="0" y="123"/>
                    </a:lnTo>
                    <a:lnTo>
                      <a:pt x="51" y="61"/>
                    </a:lnTo>
                    <a:lnTo>
                      <a:pt x="102" y="0"/>
                    </a:lnTo>
                    <a:close/>
                  </a:path>
                </a:pathLst>
              </a:custGeom>
              <a:solidFill>
                <a:srgbClr val="FF0000"/>
              </a:solidFill>
              <a:ln w="9525">
                <a:noFill/>
                <a:round/>
                <a:headEnd/>
                <a:tailEnd/>
              </a:ln>
            </p:spPr>
            <p:txBody>
              <a:bodyPr/>
              <a:lstStyle/>
              <a:p>
                <a:endParaRPr lang="ja-JP" altLang="en-US"/>
              </a:p>
            </p:txBody>
          </p:sp>
          <p:sp>
            <p:nvSpPr>
              <p:cNvPr id="770" name="Freeform 2410"/>
              <p:cNvSpPr>
                <a:spLocks/>
              </p:cNvSpPr>
              <p:nvPr/>
            </p:nvSpPr>
            <p:spPr bwMode="auto">
              <a:xfrm>
                <a:off x="2190" y="2635"/>
                <a:ext cx="8" cy="8"/>
              </a:xfrm>
              <a:custGeom>
                <a:avLst/>
                <a:gdLst/>
                <a:ahLst/>
                <a:cxnLst>
                  <a:cxn ang="0">
                    <a:pos x="0" y="62"/>
                  </a:cxn>
                  <a:cxn ang="0">
                    <a:pos x="51" y="0"/>
                  </a:cxn>
                  <a:cxn ang="0">
                    <a:pos x="57" y="5"/>
                  </a:cxn>
                  <a:cxn ang="0">
                    <a:pos x="0" y="62"/>
                  </a:cxn>
                </a:cxnLst>
                <a:rect l="0" t="0" r="r" b="b"/>
                <a:pathLst>
                  <a:path w="57" h="62">
                    <a:moveTo>
                      <a:pt x="0" y="62"/>
                    </a:moveTo>
                    <a:lnTo>
                      <a:pt x="51" y="0"/>
                    </a:lnTo>
                    <a:lnTo>
                      <a:pt x="57" y="5"/>
                    </a:lnTo>
                    <a:lnTo>
                      <a:pt x="0" y="62"/>
                    </a:lnTo>
                    <a:close/>
                  </a:path>
                </a:pathLst>
              </a:custGeom>
              <a:solidFill>
                <a:srgbClr val="FF0000"/>
              </a:solidFill>
              <a:ln w="9525">
                <a:noFill/>
                <a:round/>
                <a:headEnd/>
                <a:tailEnd/>
              </a:ln>
            </p:spPr>
            <p:txBody>
              <a:bodyPr/>
              <a:lstStyle/>
              <a:p>
                <a:endParaRPr lang="ja-JP" altLang="en-US"/>
              </a:p>
            </p:txBody>
          </p:sp>
          <p:sp>
            <p:nvSpPr>
              <p:cNvPr id="771" name="Freeform 2411"/>
              <p:cNvSpPr>
                <a:spLocks/>
              </p:cNvSpPr>
              <p:nvPr/>
            </p:nvSpPr>
            <p:spPr bwMode="auto">
              <a:xfrm>
                <a:off x="2181" y="2636"/>
                <a:ext cx="23" cy="19"/>
              </a:xfrm>
              <a:custGeom>
                <a:avLst/>
                <a:gdLst/>
                <a:ahLst/>
                <a:cxnLst>
                  <a:cxn ang="0">
                    <a:pos x="115" y="0"/>
                  </a:cxn>
                  <a:cxn ang="0">
                    <a:pos x="157" y="41"/>
                  </a:cxn>
                  <a:cxn ang="0">
                    <a:pos x="99" y="98"/>
                  </a:cxn>
                  <a:cxn ang="0">
                    <a:pos x="42" y="155"/>
                  </a:cxn>
                  <a:cxn ang="0">
                    <a:pos x="0" y="114"/>
                  </a:cxn>
                  <a:cxn ang="0">
                    <a:pos x="58" y="57"/>
                  </a:cxn>
                  <a:cxn ang="0">
                    <a:pos x="115" y="0"/>
                  </a:cxn>
                </a:cxnLst>
                <a:rect l="0" t="0" r="r" b="b"/>
                <a:pathLst>
                  <a:path w="157" h="155">
                    <a:moveTo>
                      <a:pt x="115" y="0"/>
                    </a:moveTo>
                    <a:lnTo>
                      <a:pt x="157" y="41"/>
                    </a:lnTo>
                    <a:lnTo>
                      <a:pt x="99" y="98"/>
                    </a:lnTo>
                    <a:lnTo>
                      <a:pt x="42" y="155"/>
                    </a:lnTo>
                    <a:lnTo>
                      <a:pt x="0" y="114"/>
                    </a:lnTo>
                    <a:lnTo>
                      <a:pt x="58" y="57"/>
                    </a:lnTo>
                    <a:lnTo>
                      <a:pt x="115" y="0"/>
                    </a:lnTo>
                    <a:close/>
                  </a:path>
                </a:pathLst>
              </a:custGeom>
              <a:solidFill>
                <a:srgbClr val="FF0000"/>
              </a:solidFill>
              <a:ln w="9525">
                <a:noFill/>
                <a:round/>
                <a:headEnd/>
                <a:tailEnd/>
              </a:ln>
            </p:spPr>
            <p:txBody>
              <a:bodyPr/>
              <a:lstStyle/>
              <a:p>
                <a:endParaRPr lang="ja-JP" altLang="en-US"/>
              </a:p>
            </p:txBody>
          </p:sp>
          <p:sp>
            <p:nvSpPr>
              <p:cNvPr id="772" name="Freeform 2412"/>
              <p:cNvSpPr>
                <a:spLocks/>
              </p:cNvSpPr>
              <p:nvPr/>
            </p:nvSpPr>
            <p:spPr bwMode="auto">
              <a:xfrm>
                <a:off x="2195" y="2641"/>
                <a:ext cx="9" cy="7"/>
              </a:xfrm>
              <a:custGeom>
                <a:avLst/>
                <a:gdLst/>
                <a:ahLst/>
                <a:cxnLst>
                  <a:cxn ang="0">
                    <a:pos x="0" y="57"/>
                  </a:cxn>
                  <a:cxn ang="0">
                    <a:pos x="58" y="0"/>
                  </a:cxn>
                  <a:cxn ang="0">
                    <a:pos x="62" y="5"/>
                  </a:cxn>
                  <a:cxn ang="0">
                    <a:pos x="0" y="57"/>
                  </a:cxn>
                </a:cxnLst>
                <a:rect l="0" t="0" r="r" b="b"/>
                <a:pathLst>
                  <a:path w="62" h="57">
                    <a:moveTo>
                      <a:pt x="0" y="57"/>
                    </a:moveTo>
                    <a:lnTo>
                      <a:pt x="58" y="0"/>
                    </a:lnTo>
                    <a:lnTo>
                      <a:pt x="62" y="5"/>
                    </a:lnTo>
                    <a:lnTo>
                      <a:pt x="0" y="57"/>
                    </a:lnTo>
                    <a:close/>
                  </a:path>
                </a:pathLst>
              </a:custGeom>
              <a:solidFill>
                <a:srgbClr val="FF0000"/>
              </a:solidFill>
              <a:ln w="9525">
                <a:noFill/>
                <a:round/>
                <a:headEnd/>
                <a:tailEnd/>
              </a:ln>
            </p:spPr>
            <p:txBody>
              <a:bodyPr/>
              <a:lstStyle/>
              <a:p>
                <a:endParaRPr lang="ja-JP" altLang="en-US"/>
              </a:p>
            </p:txBody>
          </p:sp>
          <p:sp>
            <p:nvSpPr>
              <p:cNvPr id="773" name="Freeform 2413"/>
              <p:cNvSpPr>
                <a:spLocks/>
              </p:cNvSpPr>
              <p:nvPr/>
            </p:nvSpPr>
            <p:spPr bwMode="auto">
              <a:xfrm>
                <a:off x="2187" y="2641"/>
                <a:ext cx="23" cy="19"/>
              </a:xfrm>
              <a:custGeom>
                <a:avLst/>
                <a:gdLst/>
                <a:ahLst/>
                <a:cxnLst>
                  <a:cxn ang="0">
                    <a:pos x="124" y="0"/>
                  </a:cxn>
                  <a:cxn ang="0">
                    <a:pos x="162" y="46"/>
                  </a:cxn>
                  <a:cxn ang="0">
                    <a:pos x="99" y="96"/>
                  </a:cxn>
                  <a:cxn ang="0">
                    <a:pos x="38" y="148"/>
                  </a:cxn>
                  <a:cxn ang="0">
                    <a:pos x="0" y="103"/>
                  </a:cxn>
                  <a:cxn ang="0">
                    <a:pos x="62" y="52"/>
                  </a:cxn>
                  <a:cxn ang="0">
                    <a:pos x="124" y="0"/>
                  </a:cxn>
                </a:cxnLst>
                <a:rect l="0" t="0" r="r" b="b"/>
                <a:pathLst>
                  <a:path w="162" h="148">
                    <a:moveTo>
                      <a:pt x="124" y="0"/>
                    </a:moveTo>
                    <a:lnTo>
                      <a:pt x="162" y="46"/>
                    </a:lnTo>
                    <a:lnTo>
                      <a:pt x="99" y="96"/>
                    </a:lnTo>
                    <a:lnTo>
                      <a:pt x="38" y="148"/>
                    </a:lnTo>
                    <a:lnTo>
                      <a:pt x="0" y="103"/>
                    </a:lnTo>
                    <a:lnTo>
                      <a:pt x="62" y="52"/>
                    </a:lnTo>
                    <a:lnTo>
                      <a:pt x="124" y="0"/>
                    </a:lnTo>
                    <a:close/>
                  </a:path>
                </a:pathLst>
              </a:custGeom>
              <a:solidFill>
                <a:srgbClr val="FF0000"/>
              </a:solidFill>
              <a:ln w="9525">
                <a:noFill/>
                <a:round/>
                <a:headEnd/>
                <a:tailEnd/>
              </a:ln>
            </p:spPr>
            <p:txBody>
              <a:bodyPr/>
              <a:lstStyle/>
              <a:p>
                <a:endParaRPr lang="ja-JP" altLang="en-US"/>
              </a:p>
            </p:txBody>
          </p:sp>
          <p:sp>
            <p:nvSpPr>
              <p:cNvPr id="774" name="Freeform 2414"/>
              <p:cNvSpPr>
                <a:spLocks/>
              </p:cNvSpPr>
              <p:nvPr/>
            </p:nvSpPr>
            <p:spPr bwMode="auto">
              <a:xfrm>
                <a:off x="2201" y="2647"/>
                <a:ext cx="9" cy="6"/>
              </a:xfrm>
              <a:custGeom>
                <a:avLst/>
                <a:gdLst/>
                <a:ahLst/>
                <a:cxnLst>
                  <a:cxn ang="0">
                    <a:pos x="0" y="50"/>
                  </a:cxn>
                  <a:cxn ang="0">
                    <a:pos x="63" y="0"/>
                  </a:cxn>
                  <a:cxn ang="0">
                    <a:pos x="67" y="6"/>
                  </a:cxn>
                  <a:cxn ang="0">
                    <a:pos x="0" y="50"/>
                  </a:cxn>
                </a:cxnLst>
                <a:rect l="0" t="0" r="r" b="b"/>
                <a:pathLst>
                  <a:path w="67" h="50">
                    <a:moveTo>
                      <a:pt x="0" y="50"/>
                    </a:moveTo>
                    <a:lnTo>
                      <a:pt x="63" y="0"/>
                    </a:lnTo>
                    <a:lnTo>
                      <a:pt x="67" y="6"/>
                    </a:lnTo>
                    <a:lnTo>
                      <a:pt x="0" y="50"/>
                    </a:lnTo>
                    <a:close/>
                  </a:path>
                </a:pathLst>
              </a:custGeom>
              <a:solidFill>
                <a:srgbClr val="FF0000"/>
              </a:solidFill>
              <a:ln w="9525">
                <a:noFill/>
                <a:round/>
                <a:headEnd/>
                <a:tailEnd/>
              </a:ln>
            </p:spPr>
            <p:txBody>
              <a:bodyPr/>
              <a:lstStyle/>
              <a:p>
                <a:endParaRPr lang="ja-JP" altLang="en-US"/>
              </a:p>
            </p:txBody>
          </p:sp>
          <p:sp>
            <p:nvSpPr>
              <p:cNvPr id="775" name="Freeform 2415"/>
              <p:cNvSpPr>
                <a:spLocks/>
              </p:cNvSpPr>
              <p:nvPr/>
            </p:nvSpPr>
            <p:spPr bwMode="auto">
              <a:xfrm>
                <a:off x="2191" y="2648"/>
                <a:ext cx="24" cy="17"/>
              </a:xfrm>
              <a:custGeom>
                <a:avLst/>
                <a:gdLst/>
                <a:ahLst/>
                <a:cxnLst>
                  <a:cxn ang="0">
                    <a:pos x="134" y="0"/>
                  </a:cxn>
                  <a:cxn ang="0">
                    <a:pos x="167" y="49"/>
                  </a:cxn>
                  <a:cxn ang="0">
                    <a:pos x="101" y="94"/>
                  </a:cxn>
                  <a:cxn ang="0">
                    <a:pos x="34" y="138"/>
                  </a:cxn>
                  <a:cxn ang="0">
                    <a:pos x="0" y="90"/>
                  </a:cxn>
                  <a:cxn ang="0">
                    <a:pos x="67" y="44"/>
                  </a:cxn>
                  <a:cxn ang="0">
                    <a:pos x="134" y="0"/>
                  </a:cxn>
                </a:cxnLst>
                <a:rect l="0" t="0" r="r" b="b"/>
                <a:pathLst>
                  <a:path w="167" h="138">
                    <a:moveTo>
                      <a:pt x="134" y="0"/>
                    </a:moveTo>
                    <a:lnTo>
                      <a:pt x="167" y="49"/>
                    </a:lnTo>
                    <a:lnTo>
                      <a:pt x="101" y="94"/>
                    </a:lnTo>
                    <a:lnTo>
                      <a:pt x="34" y="138"/>
                    </a:lnTo>
                    <a:lnTo>
                      <a:pt x="0" y="90"/>
                    </a:lnTo>
                    <a:lnTo>
                      <a:pt x="67" y="44"/>
                    </a:lnTo>
                    <a:lnTo>
                      <a:pt x="134" y="0"/>
                    </a:lnTo>
                    <a:close/>
                  </a:path>
                </a:pathLst>
              </a:custGeom>
              <a:solidFill>
                <a:srgbClr val="FF0000"/>
              </a:solidFill>
              <a:ln w="9525">
                <a:noFill/>
                <a:round/>
                <a:headEnd/>
                <a:tailEnd/>
              </a:ln>
            </p:spPr>
            <p:txBody>
              <a:bodyPr/>
              <a:lstStyle/>
              <a:p>
                <a:endParaRPr lang="ja-JP" altLang="en-US"/>
              </a:p>
            </p:txBody>
          </p:sp>
          <p:sp>
            <p:nvSpPr>
              <p:cNvPr id="776" name="Freeform 2416"/>
              <p:cNvSpPr>
                <a:spLocks/>
              </p:cNvSpPr>
              <p:nvPr/>
            </p:nvSpPr>
            <p:spPr bwMode="auto">
              <a:xfrm>
                <a:off x="2206" y="2654"/>
                <a:ext cx="10" cy="6"/>
              </a:xfrm>
              <a:custGeom>
                <a:avLst/>
                <a:gdLst/>
                <a:ahLst/>
                <a:cxnLst>
                  <a:cxn ang="0">
                    <a:pos x="0" y="45"/>
                  </a:cxn>
                  <a:cxn ang="0">
                    <a:pos x="66" y="0"/>
                  </a:cxn>
                  <a:cxn ang="0">
                    <a:pos x="71" y="6"/>
                  </a:cxn>
                  <a:cxn ang="0">
                    <a:pos x="0" y="45"/>
                  </a:cxn>
                </a:cxnLst>
                <a:rect l="0" t="0" r="r" b="b"/>
                <a:pathLst>
                  <a:path w="71" h="45">
                    <a:moveTo>
                      <a:pt x="0" y="45"/>
                    </a:moveTo>
                    <a:lnTo>
                      <a:pt x="66" y="0"/>
                    </a:lnTo>
                    <a:lnTo>
                      <a:pt x="71" y="6"/>
                    </a:lnTo>
                    <a:lnTo>
                      <a:pt x="0" y="45"/>
                    </a:lnTo>
                    <a:close/>
                  </a:path>
                </a:pathLst>
              </a:custGeom>
              <a:solidFill>
                <a:srgbClr val="FF0000"/>
              </a:solidFill>
              <a:ln w="9525">
                <a:noFill/>
                <a:round/>
                <a:headEnd/>
                <a:tailEnd/>
              </a:ln>
            </p:spPr>
            <p:txBody>
              <a:bodyPr/>
              <a:lstStyle/>
              <a:p>
                <a:endParaRPr lang="ja-JP" altLang="en-US"/>
              </a:p>
            </p:txBody>
          </p:sp>
          <p:sp>
            <p:nvSpPr>
              <p:cNvPr id="777" name="Freeform 2417"/>
              <p:cNvSpPr>
                <a:spLocks/>
              </p:cNvSpPr>
              <p:nvPr/>
            </p:nvSpPr>
            <p:spPr bwMode="auto">
              <a:xfrm>
                <a:off x="2195" y="2655"/>
                <a:ext cx="25" cy="16"/>
              </a:xfrm>
              <a:custGeom>
                <a:avLst/>
                <a:gdLst/>
                <a:ahLst/>
                <a:cxnLst>
                  <a:cxn ang="0">
                    <a:pos x="142" y="0"/>
                  </a:cxn>
                  <a:cxn ang="0">
                    <a:pos x="171" y="52"/>
                  </a:cxn>
                  <a:cxn ang="0">
                    <a:pos x="100" y="91"/>
                  </a:cxn>
                  <a:cxn ang="0">
                    <a:pos x="30" y="130"/>
                  </a:cxn>
                  <a:cxn ang="0">
                    <a:pos x="0" y="77"/>
                  </a:cxn>
                  <a:cxn ang="0">
                    <a:pos x="71" y="39"/>
                  </a:cxn>
                  <a:cxn ang="0">
                    <a:pos x="142" y="0"/>
                  </a:cxn>
                </a:cxnLst>
                <a:rect l="0" t="0" r="r" b="b"/>
                <a:pathLst>
                  <a:path w="171" h="130">
                    <a:moveTo>
                      <a:pt x="142" y="0"/>
                    </a:moveTo>
                    <a:lnTo>
                      <a:pt x="171" y="52"/>
                    </a:lnTo>
                    <a:lnTo>
                      <a:pt x="100" y="91"/>
                    </a:lnTo>
                    <a:lnTo>
                      <a:pt x="30" y="130"/>
                    </a:lnTo>
                    <a:lnTo>
                      <a:pt x="0" y="77"/>
                    </a:lnTo>
                    <a:lnTo>
                      <a:pt x="71" y="39"/>
                    </a:lnTo>
                    <a:lnTo>
                      <a:pt x="142" y="0"/>
                    </a:lnTo>
                    <a:close/>
                  </a:path>
                </a:pathLst>
              </a:custGeom>
              <a:solidFill>
                <a:srgbClr val="FF0000"/>
              </a:solidFill>
              <a:ln w="9525">
                <a:noFill/>
                <a:round/>
                <a:headEnd/>
                <a:tailEnd/>
              </a:ln>
            </p:spPr>
            <p:txBody>
              <a:bodyPr/>
              <a:lstStyle/>
              <a:p>
                <a:endParaRPr lang="ja-JP" altLang="en-US"/>
              </a:p>
            </p:txBody>
          </p:sp>
        </p:grpSp>
        <p:sp>
          <p:nvSpPr>
            <p:cNvPr id="406" name="Freeform 2419"/>
            <p:cNvSpPr>
              <a:spLocks/>
            </p:cNvSpPr>
            <p:nvPr/>
          </p:nvSpPr>
          <p:spPr bwMode="auto">
            <a:xfrm>
              <a:off x="2210" y="2741"/>
              <a:ext cx="10" cy="5"/>
            </a:xfrm>
            <a:custGeom>
              <a:avLst/>
              <a:gdLst/>
              <a:ahLst/>
              <a:cxnLst>
                <a:cxn ang="0">
                  <a:pos x="0" y="39"/>
                </a:cxn>
                <a:cxn ang="0">
                  <a:pos x="71" y="0"/>
                </a:cxn>
                <a:cxn ang="0">
                  <a:pos x="74" y="6"/>
                </a:cxn>
                <a:cxn ang="0">
                  <a:pos x="0" y="39"/>
                </a:cxn>
              </a:cxnLst>
              <a:rect l="0" t="0" r="r" b="b"/>
              <a:pathLst>
                <a:path w="74" h="39">
                  <a:moveTo>
                    <a:pt x="0" y="39"/>
                  </a:moveTo>
                  <a:lnTo>
                    <a:pt x="71" y="0"/>
                  </a:lnTo>
                  <a:lnTo>
                    <a:pt x="74" y="6"/>
                  </a:lnTo>
                  <a:lnTo>
                    <a:pt x="0" y="39"/>
                  </a:lnTo>
                  <a:close/>
                </a:path>
              </a:pathLst>
            </a:custGeom>
            <a:solidFill>
              <a:srgbClr val="FF0000"/>
            </a:solidFill>
            <a:ln w="9525">
              <a:noFill/>
              <a:round/>
              <a:headEnd/>
              <a:tailEnd/>
            </a:ln>
          </p:spPr>
          <p:txBody>
            <a:bodyPr/>
            <a:lstStyle/>
            <a:p>
              <a:endParaRPr lang="ja-JP" altLang="en-US"/>
            </a:p>
          </p:txBody>
        </p:sp>
        <p:sp>
          <p:nvSpPr>
            <p:cNvPr id="407" name="Freeform 2420"/>
            <p:cNvSpPr>
              <a:spLocks/>
            </p:cNvSpPr>
            <p:nvPr/>
          </p:nvSpPr>
          <p:spPr bwMode="auto">
            <a:xfrm>
              <a:off x="2199" y="2742"/>
              <a:ext cx="25" cy="15"/>
            </a:xfrm>
            <a:custGeom>
              <a:avLst/>
              <a:gdLst/>
              <a:ahLst/>
              <a:cxnLst>
                <a:cxn ang="0">
                  <a:pos x="148" y="0"/>
                </a:cxn>
                <a:cxn ang="0">
                  <a:pos x="173" y="56"/>
                </a:cxn>
                <a:cxn ang="0">
                  <a:pos x="99" y="88"/>
                </a:cxn>
                <a:cxn ang="0">
                  <a:pos x="24" y="120"/>
                </a:cxn>
                <a:cxn ang="0">
                  <a:pos x="0" y="65"/>
                </a:cxn>
                <a:cxn ang="0">
                  <a:pos x="74" y="33"/>
                </a:cxn>
                <a:cxn ang="0">
                  <a:pos x="148" y="0"/>
                </a:cxn>
              </a:cxnLst>
              <a:rect l="0" t="0" r="r" b="b"/>
              <a:pathLst>
                <a:path w="173" h="120">
                  <a:moveTo>
                    <a:pt x="148" y="0"/>
                  </a:moveTo>
                  <a:lnTo>
                    <a:pt x="173" y="56"/>
                  </a:lnTo>
                  <a:lnTo>
                    <a:pt x="99" y="88"/>
                  </a:lnTo>
                  <a:lnTo>
                    <a:pt x="24" y="120"/>
                  </a:lnTo>
                  <a:lnTo>
                    <a:pt x="0" y="65"/>
                  </a:lnTo>
                  <a:lnTo>
                    <a:pt x="74" y="33"/>
                  </a:lnTo>
                  <a:lnTo>
                    <a:pt x="148" y="0"/>
                  </a:lnTo>
                  <a:close/>
                </a:path>
              </a:pathLst>
            </a:custGeom>
            <a:solidFill>
              <a:srgbClr val="FF0000"/>
            </a:solidFill>
            <a:ln w="9525">
              <a:noFill/>
              <a:round/>
              <a:headEnd/>
              <a:tailEnd/>
            </a:ln>
          </p:spPr>
          <p:txBody>
            <a:bodyPr/>
            <a:lstStyle/>
            <a:p>
              <a:endParaRPr lang="ja-JP" altLang="en-US"/>
            </a:p>
          </p:txBody>
        </p:sp>
        <p:sp>
          <p:nvSpPr>
            <p:cNvPr id="408" name="Freeform 2421"/>
            <p:cNvSpPr>
              <a:spLocks/>
            </p:cNvSpPr>
            <p:nvPr/>
          </p:nvSpPr>
          <p:spPr bwMode="auto">
            <a:xfrm>
              <a:off x="2213" y="2749"/>
              <a:ext cx="11" cy="4"/>
            </a:xfrm>
            <a:custGeom>
              <a:avLst/>
              <a:gdLst/>
              <a:ahLst/>
              <a:cxnLst>
                <a:cxn ang="0">
                  <a:pos x="0" y="32"/>
                </a:cxn>
                <a:cxn ang="0">
                  <a:pos x="74" y="0"/>
                </a:cxn>
                <a:cxn ang="0">
                  <a:pos x="76" y="6"/>
                </a:cxn>
                <a:cxn ang="0">
                  <a:pos x="0" y="32"/>
                </a:cxn>
              </a:cxnLst>
              <a:rect l="0" t="0" r="r" b="b"/>
              <a:pathLst>
                <a:path w="76" h="32">
                  <a:moveTo>
                    <a:pt x="0" y="32"/>
                  </a:moveTo>
                  <a:lnTo>
                    <a:pt x="74" y="0"/>
                  </a:lnTo>
                  <a:lnTo>
                    <a:pt x="76" y="6"/>
                  </a:lnTo>
                  <a:lnTo>
                    <a:pt x="0" y="32"/>
                  </a:lnTo>
                  <a:close/>
                </a:path>
              </a:pathLst>
            </a:custGeom>
            <a:solidFill>
              <a:srgbClr val="FF0000"/>
            </a:solidFill>
            <a:ln w="9525">
              <a:noFill/>
              <a:round/>
              <a:headEnd/>
              <a:tailEnd/>
            </a:ln>
          </p:spPr>
          <p:txBody>
            <a:bodyPr/>
            <a:lstStyle/>
            <a:p>
              <a:endParaRPr lang="ja-JP" altLang="en-US"/>
            </a:p>
          </p:txBody>
        </p:sp>
        <p:sp>
          <p:nvSpPr>
            <p:cNvPr id="409" name="Freeform 2422"/>
            <p:cNvSpPr>
              <a:spLocks/>
            </p:cNvSpPr>
            <p:nvPr/>
          </p:nvSpPr>
          <p:spPr bwMode="auto">
            <a:xfrm>
              <a:off x="2202" y="2750"/>
              <a:ext cx="25" cy="13"/>
            </a:xfrm>
            <a:custGeom>
              <a:avLst/>
              <a:gdLst/>
              <a:ahLst/>
              <a:cxnLst>
                <a:cxn ang="0">
                  <a:pos x="153" y="0"/>
                </a:cxn>
                <a:cxn ang="0">
                  <a:pos x="173" y="59"/>
                </a:cxn>
                <a:cxn ang="0">
                  <a:pos x="96" y="85"/>
                </a:cxn>
                <a:cxn ang="0">
                  <a:pos x="19" y="110"/>
                </a:cxn>
                <a:cxn ang="0">
                  <a:pos x="0" y="51"/>
                </a:cxn>
                <a:cxn ang="0">
                  <a:pos x="77" y="26"/>
                </a:cxn>
                <a:cxn ang="0">
                  <a:pos x="153" y="0"/>
                </a:cxn>
              </a:cxnLst>
              <a:rect l="0" t="0" r="r" b="b"/>
              <a:pathLst>
                <a:path w="173" h="110">
                  <a:moveTo>
                    <a:pt x="153" y="0"/>
                  </a:moveTo>
                  <a:lnTo>
                    <a:pt x="173" y="59"/>
                  </a:lnTo>
                  <a:lnTo>
                    <a:pt x="96" y="85"/>
                  </a:lnTo>
                  <a:lnTo>
                    <a:pt x="19" y="110"/>
                  </a:lnTo>
                  <a:lnTo>
                    <a:pt x="0" y="51"/>
                  </a:lnTo>
                  <a:lnTo>
                    <a:pt x="77" y="26"/>
                  </a:lnTo>
                  <a:lnTo>
                    <a:pt x="153" y="0"/>
                  </a:lnTo>
                  <a:close/>
                </a:path>
              </a:pathLst>
            </a:custGeom>
            <a:solidFill>
              <a:srgbClr val="FF0000"/>
            </a:solidFill>
            <a:ln w="9525">
              <a:noFill/>
              <a:round/>
              <a:headEnd/>
              <a:tailEnd/>
            </a:ln>
          </p:spPr>
          <p:txBody>
            <a:bodyPr/>
            <a:lstStyle/>
            <a:p>
              <a:endParaRPr lang="ja-JP" altLang="en-US"/>
            </a:p>
          </p:txBody>
        </p:sp>
        <p:sp>
          <p:nvSpPr>
            <p:cNvPr id="410" name="Freeform 2423"/>
            <p:cNvSpPr>
              <a:spLocks/>
            </p:cNvSpPr>
            <p:nvPr/>
          </p:nvSpPr>
          <p:spPr bwMode="auto">
            <a:xfrm>
              <a:off x="2216" y="2757"/>
              <a:ext cx="11" cy="3"/>
            </a:xfrm>
            <a:custGeom>
              <a:avLst/>
              <a:gdLst/>
              <a:ahLst/>
              <a:cxnLst>
                <a:cxn ang="0">
                  <a:pos x="0" y="26"/>
                </a:cxn>
                <a:cxn ang="0">
                  <a:pos x="77" y="0"/>
                </a:cxn>
                <a:cxn ang="0">
                  <a:pos x="78" y="7"/>
                </a:cxn>
                <a:cxn ang="0">
                  <a:pos x="0" y="26"/>
                </a:cxn>
              </a:cxnLst>
              <a:rect l="0" t="0" r="r" b="b"/>
              <a:pathLst>
                <a:path w="78" h="26">
                  <a:moveTo>
                    <a:pt x="0" y="26"/>
                  </a:moveTo>
                  <a:lnTo>
                    <a:pt x="77" y="0"/>
                  </a:lnTo>
                  <a:lnTo>
                    <a:pt x="78" y="7"/>
                  </a:lnTo>
                  <a:lnTo>
                    <a:pt x="0" y="26"/>
                  </a:lnTo>
                  <a:close/>
                </a:path>
              </a:pathLst>
            </a:custGeom>
            <a:solidFill>
              <a:srgbClr val="FF0000"/>
            </a:solidFill>
            <a:ln w="9525">
              <a:noFill/>
              <a:round/>
              <a:headEnd/>
              <a:tailEnd/>
            </a:ln>
          </p:spPr>
          <p:txBody>
            <a:bodyPr/>
            <a:lstStyle/>
            <a:p>
              <a:endParaRPr lang="ja-JP" altLang="en-US"/>
            </a:p>
          </p:txBody>
        </p:sp>
        <p:sp>
          <p:nvSpPr>
            <p:cNvPr id="411" name="Freeform 2424"/>
            <p:cNvSpPr>
              <a:spLocks/>
            </p:cNvSpPr>
            <p:nvPr/>
          </p:nvSpPr>
          <p:spPr bwMode="auto">
            <a:xfrm>
              <a:off x="2205" y="2758"/>
              <a:ext cx="24" cy="12"/>
            </a:xfrm>
            <a:custGeom>
              <a:avLst/>
              <a:gdLst/>
              <a:ahLst/>
              <a:cxnLst>
                <a:cxn ang="0">
                  <a:pos x="157" y="0"/>
                </a:cxn>
                <a:cxn ang="0">
                  <a:pos x="172" y="61"/>
                </a:cxn>
                <a:cxn ang="0">
                  <a:pos x="94" y="79"/>
                </a:cxn>
                <a:cxn ang="0">
                  <a:pos x="15" y="97"/>
                </a:cxn>
                <a:cxn ang="0">
                  <a:pos x="0" y="37"/>
                </a:cxn>
                <a:cxn ang="0">
                  <a:pos x="79" y="19"/>
                </a:cxn>
                <a:cxn ang="0">
                  <a:pos x="157" y="0"/>
                </a:cxn>
              </a:cxnLst>
              <a:rect l="0" t="0" r="r" b="b"/>
              <a:pathLst>
                <a:path w="172" h="97">
                  <a:moveTo>
                    <a:pt x="157" y="0"/>
                  </a:moveTo>
                  <a:lnTo>
                    <a:pt x="172" y="61"/>
                  </a:lnTo>
                  <a:lnTo>
                    <a:pt x="94" y="79"/>
                  </a:lnTo>
                  <a:lnTo>
                    <a:pt x="15" y="97"/>
                  </a:lnTo>
                  <a:lnTo>
                    <a:pt x="0" y="37"/>
                  </a:lnTo>
                  <a:lnTo>
                    <a:pt x="79" y="19"/>
                  </a:lnTo>
                  <a:lnTo>
                    <a:pt x="157" y="0"/>
                  </a:lnTo>
                  <a:close/>
                </a:path>
              </a:pathLst>
            </a:custGeom>
            <a:solidFill>
              <a:srgbClr val="FF0000"/>
            </a:solidFill>
            <a:ln w="9525">
              <a:noFill/>
              <a:round/>
              <a:headEnd/>
              <a:tailEnd/>
            </a:ln>
          </p:spPr>
          <p:txBody>
            <a:bodyPr/>
            <a:lstStyle/>
            <a:p>
              <a:endParaRPr lang="ja-JP" altLang="en-US"/>
            </a:p>
          </p:txBody>
        </p:sp>
        <p:sp>
          <p:nvSpPr>
            <p:cNvPr id="412" name="Freeform 2425"/>
            <p:cNvSpPr>
              <a:spLocks/>
            </p:cNvSpPr>
            <p:nvPr/>
          </p:nvSpPr>
          <p:spPr bwMode="auto">
            <a:xfrm>
              <a:off x="2218" y="2765"/>
              <a:ext cx="11" cy="3"/>
            </a:xfrm>
            <a:custGeom>
              <a:avLst/>
              <a:gdLst/>
              <a:ahLst/>
              <a:cxnLst>
                <a:cxn ang="0">
                  <a:pos x="0" y="18"/>
                </a:cxn>
                <a:cxn ang="0">
                  <a:pos x="78" y="0"/>
                </a:cxn>
                <a:cxn ang="0">
                  <a:pos x="79" y="7"/>
                </a:cxn>
                <a:cxn ang="0">
                  <a:pos x="0" y="18"/>
                </a:cxn>
              </a:cxnLst>
              <a:rect l="0" t="0" r="r" b="b"/>
              <a:pathLst>
                <a:path w="79" h="18">
                  <a:moveTo>
                    <a:pt x="0" y="18"/>
                  </a:moveTo>
                  <a:lnTo>
                    <a:pt x="78" y="0"/>
                  </a:lnTo>
                  <a:lnTo>
                    <a:pt x="79" y="7"/>
                  </a:lnTo>
                  <a:lnTo>
                    <a:pt x="0" y="18"/>
                  </a:lnTo>
                  <a:close/>
                </a:path>
              </a:pathLst>
            </a:custGeom>
            <a:solidFill>
              <a:srgbClr val="FF0000"/>
            </a:solidFill>
            <a:ln w="9525">
              <a:noFill/>
              <a:round/>
              <a:headEnd/>
              <a:tailEnd/>
            </a:ln>
          </p:spPr>
          <p:txBody>
            <a:bodyPr/>
            <a:lstStyle/>
            <a:p>
              <a:endParaRPr lang="ja-JP" altLang="en-US"/>
            </a:p>
          </p:txBody>
        </p:sp>
        <p:sp>
          <p:nvSpPr>
            <p:cNvPr id="413" name="Freeform 2426"/>
            <p:cNvSpPr>
              <a:spLocks/>
            </p:cNvSpPr>
            <p:nvPr/>
          </p:nvSpPr>
          <p:spPr bwMode="auto">
            <a:xfrm>
              <a:off x="2207" y="2766"/>
              <a:ext cx="24" cy="11"/>
            </a:xfrm>
            <a:custGeom>
              <a:avLst/>
              <a:gdLst/>
              <a:ahLst/>
              <a:cxnLst>
                <a:cxn ang="0">
                  <a:pos x="159" y="0"/>
                </a:cxn>
                <a:cxn ang="0">
                  <a:pos x="168" y="63"/>
                </a:cxn>
                <a:cxn ang="0">
                  <a:pos x="88" y="74"/>
                </a:cxn>
                <a:cxn ang="0">
                  <a:pos x="8" y="85"/>
                </a:cxn>
                <a:cxn ang="0">
                  <a:pos x="0" y="22"/>
                </a:cxn>
                <a:cxn ang="0">
                  <a:pos x="80" y="11"/>
                </a:cxn>
                <a:cxn ang="0">
                  <a:pos x="159" y="0"/>
                </a:cxn>
              </a:cxnLst>
              <a:rect l="0" t="0" r="r" b="b"/>
              <a:pathLst>
                <a:path w="168" h="85">
                  <a:moveTo>
                    <a:pt x="159" y="0"/>
                  </a:moveTo>
                  <a:lnTo>
                    <a:pt x="168" y="63"/>
                  </a:lnTo>
                  <a:lnTo>
                    <a:pt x="88" y="74"/>
                  </a:lnTo>
                  <a:lnTo>
                    <a:pt x="8" y="85"/>
                  </a:lnTo>
                  <a:lnTo>
                    <a:pt x="0" y="22"/>
                  </a:lnTo>
                  <a:lnTo>
                    <a:pt x="80" y="11"/>
                  </a:lnTo>
                  <a:lnTo>
                    <a:pt x="159" y="0"/>
                  </a:lnTo>
                  <a:close/>
                </a:path>
              </a:pathLst>
            </a:custGeom>
            <a:solidFill>
              <a:srgbClr val="FF0000"/>
            </a:solidFill>
            <a:ln w="9525">
              <a:noFill/>
              <a:round/>
              <a:headEnd/>
              <a:tailEnd/>
            </a:ln>
          </p:spPr>
          <p:txBody>
            <a:bodyPr/>
            <a:lstStyle/>
            <a:p>
              <a:endParaRPr lang="ja-JP" altLang="en-US"/>
            </a:p>
          </p:txBody>
        </p:sp>
        <p:sp>
          <p:nvSpPr>
            <p:cNvPr id="414" name="Freeform 2427"/>
            <p:cNvSpPr>
              <a:spLocks/>
            </p:cNvSpPr>
            <p:nvPr/>
          </p:nvSpPr>
          <p:spPr bwMode="auto">
            <a:xfrm>
              <a:off x="2219" y="2774"/>
              <a:ext cx="12" cy="2"/>
            </a:xfrm>
            <a:custGeom>
              <a:avLst/>
              <a:gdLst/>
              <a:ahLst/>
              <a:cxnLst>
                <a:cxn ang="0">
                  <a:pos x="0" y="11"/>
                </a:cxn>
                <a:cxn ang="0">
                  <a:pos x="80" y="0"/>
                </a:cxn>
                <a:cxn ang="0">
                  <a:pos x="81" y="7"/>
                </a:cxn>
                <a:cxn ang="0">
                  <a:pos x="0" y="11"/>
                </a:cxn>
              </a:cxnLst>
              <a:rect l="0" t="0" r="r" b="b"/>
              <a:pathLst>
                <a:path w="81" h="11">
                  <a:moveTo>
                    <a:pt x="0" y="11"/>
                  </a:moveTo>
                  <a:lnTo>
                    <a:pt x="80" y="0"/>
                  </a:lnTo>
                  <a:lnTo>
                    <a:pt x="81" y="7"/>
                  </a:lnTo>
                  <a:lnTo>
                    <a:pt x="0" y="11"/>
                  </a:lnTo>
                  <a:close/>
                </a:path>
              </a:pathLst>
            </a:custGeom>
            <a:solidFill>
              <a:srgbClr val="FF0000"/>
            </a:solidFill>
            <a:ln w="9525">
              <a:noFill/>
              <a:round/>
              <a:headEnd/>
              <a:tailEnd/>
            </a:ln>
          </p:spPr>
          <p:txBody>
            <a:bodyPr/>
            <a:lstStyle/>
            <a:p>
              <a:endParaRPr lang="ja-JP" altLang="en-US"/>
            </a:p>
          </p:txBody>
        </p:sp>
        <p:sp>
          <p:nvSpPr>
            <p:cNvPr id="415" name="Freeform 2428"/>
            <p:cNvSpPr>
              <a:spLocks/>
            </p:cNvSpPr>
            <p:nvPr/>
          </p:nvSpPr>
          <p:spPr bwMode="auto">
            <a:xfrm>
              <a:off x="2208" y="2775"/>
              <a:ext cx="23" cy="9"/>
            </a:xfrm>
            <a:custGeom>
              <a:avLst/>
              <a:gdLst/>
              <a:ahLst/>
              <a:cxnLst>
                <a:cxn ang="0">
                  <a:pos x="162" y="0"/>
                </a:cxn>
                <a:cxn ang="0">
                  <a:pos x="165" y="65"/>
                </a:cxn>
                <a:cxn ang="0">
                  <a:pos x="84" y="69"/>
                </a:cxn>
                <a:cxn ang="0">
                  <a:pos x="3" y="72"/>
                </a:cxn>
                <a:cxn ang="0">
                  <a:pos x="0" y="7"/>
                </a:cxn>
                <a:cxn ang="0">
                  <a:pos x="81" y="4"/>
                </a:cxn>
                <a:cxn ang="0">
                  <a:pos x="162" y="0"/>
                </a:cxn>
              </a:cxnLst>
              <a:rect l="0" t="0" r="r" b="b"/>
              <a:pathLst>
                <a:path w="165" h="72">
                  <a:moveTo>
                    <a:pt x="162" y="0"/>
                  </a:moveTo>
                  <a:lnTo>
                    <a:pt x="165" y="65"/>
                  </a:lnTo>
                  <a:lnTo>
                    <a:pt x="84" y="69"/>
                  </a:lnTo>
                  <a:lnTo>
                    <a:pt x="3" y="72"/>
                  </a:lnTo>
                  <a:lnTo>
                    <a:pt x="0" y="7"/>
                  </a:lnTo>
                  <a:lnTo>
                    <a:pt x="81" y="4"/>
                  </a:lnTo>
                  <a:lnTo>
                    <a:pt x="162" y="0"/>
                  </a:lnTo>
                  <a:close/>
                </a:path>
              </a:pathLst>
            </a:custGeom>
            <a:solidFill>
              <a:srgbClr val="FF0000"/>
            </a:solidFill>
            <a:ln w="9525">
              <a:noFill/>
              <a:round/>
              <a:headEnd/>
              <a:tailEnd/>
            </a:ln>
          </p:spPr>
          <p:txBody>
            <a:bodyPr/>
            <a:lstStyle/>
            <a:p>
              <a:endParaRPr lang="ja-JP" altLang="en-US"/>
            </a:p>
          </p:txBody>
        </p:sp>
        <p:sp>
          <p:nvSpPr>
            <p:cNvPr id="416" name="Freeform 2429"/>
            <p:cNvSpPr>
              <a:spLocks/>
            </p:cNvSpPr>
            <p:nvPr/>
          </p:nvSpPr>
          <p:spPr bwMode="auto">
            <a:xfrm>
              <a:off x="2220" y="2783"/>
              <a:ext cx="11" cy="1"/>
            </a:xfrm>
            <a:custGeom>
              <a:avLst/>
              <a:gdLst/>
              <a:ahLst/>
              <a:cxnLst>
                <a:cxn ang="0">
                  <a:pos x="0" y="4"/>
                </a:cxn>
                <a:cxn ang="0">
                  <a:pos x="81" y="0"/>
                </a:cxn>
                <a:cxn ang="0">
                  <a:pos x="81" y="7"/>
                </a:cxn>
                <a:cxn ang="0">
                  <a:pos x="0" y="4"/>
                </a:cxn>
              </a:cxnLst>
              <a:rect l="0" t="0" r="r" b="b"/>
              <a:pathLst>
                <a:path w="81" h="7">
                  <a:moveTo>
                    <a:pt x="0" y="4"/>
                  </a:moveTo>
                  <a:lnTo>
                    <a:pt x="81" y="0"/>
                  </a:lnTo>
                  <a:lnTo>
                    <a:pt x="81" y="7"/>
                  </a:lnTo>
                  <a:lnTo>
                    <a:pt x="0" y="4"/>
                  </a:lnTo>
                  <a:close/>
                </a:path>
              </a:pathLst>
            </a:custGeom>
            <a:solidFill>
              <a:srgbClr val="FF0000"/>
            </a:solidFill>
            <a:ln w="9525">
              <a:noFill/>
              <a:round/>
              <a:headEnd/>
              <a:tailEnd/>
            </a:ln>
          </p:spPr>
          <p:txBody>
            <a:bodyPr/>
            <a:lstStyle/>
            <a:p>
              <a:endParaRPr lang="ja-JP" altLang="en-US"/>
            </a:p>
          </p:txBody>
        </p:sp>
        <p:sp>
          <p:nvSpPr>
            <p:cNvPr id="417" name="Freeform 2430"/>
            <p:cNvSpPr>
              <a:spLocks/>
            </p:cNvSpPr>
            <p:nvPr/>
          </p:nvSpPr>
          <p:spPr bwMode="auto">
            <a:xfrm>
              <a:off x="2208" y="2783"/>
              <a:ext cx="23" cy="9"/>
            </a:xfrm>
            <a:custGeom>
              <a:avLst/>
              <a:gdLst/>
              <a:ahLst/>
              <a:cxnLst>
                <a:cxn ang="0">
                  <a:pos x="165" y="7"/>
                </a:cxn>
                <a:cxn ang="0">
                  <a:pos x="162" y="72"/>
                </a:cxn>
                <a:cxn ang="0">
                  <a:pos x="81" y="68"/>
                </a:cxn>
                <a:cxn ang="0">
                  <a:pos x="0" y="65"/>
                </a:cxn>
                <a:cxn ang="0">
                  <a:pos x="3" y="0"/>
                </a:cxn>
                <a:cxn ang="0">
                  <a:pos x="84" y="4"/>
                </a:cxn>
                <a:cxn ang="0">
                  <a:pos x="165" y="7"/>
                </a:cxn>
              </a:cxnLst>
              <a:rect l="0" t="0" r="r" b="b"/>
              <a:pathLst>
                <a:path w="165" h="72">
                  <a:moveTo>
                    <a:pt x="165" y="7"/>
                  </a:moveTo>
                  <a:lnTo>
                    <a:pt x="162" y="72"/>
                  </a:lnTo>
                  <a:lnTo>
                    <a:pt x="81" y="68"/>
                  </a:lnTo>
                  <a:lnTo>
                    <a:pt x="0" y="65"/>
                  </a:lnTo>
                  <a:lnTo>
                    <a:pt x="3" y="0"/>
                  </a:lnTo>
                  <a:lnTo>
                    <a:pt x="84" y="4"/>
                  </a:lnTo>
                  <a:lnTo>
                    <a:pt x="165" y="7"/>
                  </a:lnTo>
                  <a:close/>
                </a:path>
              </a:pathLst>
            </a:custGeom>
            <a:solidFill>
              <a:srgbClr val="FF0000"/>
            </a:solidFill>
            <a:ln w="9525">
              <a:noFill/>
              <a:round/>
              <a:headEnd/>
              <a:tailEnd/>
            </a:ln>
          </p:spPr>
          <p:txBody>
            <a:bodyPr/>
            <a:lstStyle/>
            <a:p>
              <a:endParaRPr lang="ja-JP" altLang="en-US"/>
            </a:p>
          </p:txBody>
        </p:sp>
        <p:sp>
          <p:nvSpPr>
            <p:cNvPr id="418" name="Freeform 2431"/>
            <p:cNvSpPr>
              <a:spLocks/>
            </p:cNvSpPr>
            <p:nvPr/>
          </p:nvSpPr>
          <p:spPr bwMode="auto">
            <a:xfrm>
              <a:off x="2219" y="2792"/>
              <a:ext cx="12" cy="1"/>
            </a:xfrm>
            <a:custGeom>
              <a:avLst/>
              <a:gdLst/>
              <a:ahLst/>
              <a:cxnLst>
                <a:cxn ang="0">
                  <a:pos x="0" y="0"/>
                </a:cxn>
                <a:cxn ang="0">
                  <a:pos x="81" y="4"/>
                </a:cxn>
                <a:cxn ang="0">
                  <a:pos x="80" y="12"/>
                </a:cxn>
                <a:cxn ang="0">
                  <a:pos x="0" y="0"/>
                </a:cxn>
              </a:cxnLst>
              <a:rect l="0" t="0" r="r" b="b"/>
              <a:pathLst>
                <a:path w="81" h="12">
                  <a:moveTo>
                    <a:pt x="0" y="0"/>
                  </a:moveTo>
                  <a:lnTo>
                    <a:pt x="81" y="4"/>
                  </a:lnTo>
                  <a:lnTo>
                    <a:pt x="80" y="12"/>
                  </a:lnTo>
                  <a:lnTo>
                    <a:pt x="0" y="0"/>
                  </a:lnTo>
                  <a:close/>
                </a:path>
              </a:pathLst>
            </a:custGeom>
            <a:solidFill>
              <a:srgbClr val="FF0000"/>
            </a:solidFill>
            <a:ln w="9525">
              <a:noFill/>
              <a:round/>
              <a:headEnd/>
              <a:tailEnd/>
            </a:ln>
          </p:spPr>
          <p:txBody>
            <a:bodyPr/>
            <a:lstStyle/>
            <a:p>
              <a:endParaRPr lang="ja-JP" altLang="en-US"/>
            </a:p>
          </p:txBody>
        </p:sp>
        <p:sp>
          <p:nvSpPr>
            <p:cNvPr id="419" name="Freeform 2432"/>
            <p:cNvSpPr>
              <a:spLocks/>
            </p:cNvSpPr>
            <p:nvPr/>
          </p:nvSpPr>
          <p:spPr bwMode="auto">
            <a:xfrm>
              <a:off x="2207" y="2790"/>
              <a:ext cx="24" cy="11"/>
            </a:xfrm>
            <a:custGeom>
              <a:avLst/>
              <a:gdLst/>
              <a:ahLst/>
              <a:cxnLst>
                <a:cxn ang="0">
                  <a:pos x="168" y="23"/>
                </a:cxn>
                <a:cxn ang="0">
                  <a:pos x="159" y="85"/>
                </a:cxn>
                <a:cxn ang="0">
                  <a:pos x="80" y="74"/>
                </a:cxn>
                <a:cxn ang="0">
                  <a:pos x="0" y="63"/>
                </a:cxn>
                <a:cxn ang="0">
                  <a:pos x="8" y="0"/>
                </a:cxn>
                <a:cxn ang="0">
                  <a:pos x="88" y="11"/>
                </a:cxn>
                <a:cxn ang="0">
                  <a:pos x="168" y="23"/>
                </a:cxn>
              </a:cxnLst>
              <a:rect l="0" t="0" r="r" b="b"/>
              <a:pathLst>
                <a:path w="168" h="85">
                  <a:moveTo>
                    <a:pt x="168" y="23"/>
                  </a:moveTo>
                  <a:lnTo>
                    <a:pt x="159" y="85"/>
                  </a:lnTo>
                  <a:lnTo>
                    <a:pt x="80" y="74"/>
                  </a:lnTo>
                  <a:lnTo>
                    <a:pt x="0" y="63"/>
                  </a:lnTo>
                  <a:lnTo>
                    <a:pt x="8" y="0"/>
                  </a:lnTo>
                  <a:lnTo>
                    <a:pt x="88" y="11"/>
                  </a:lnTo>
                  <a:lnTo>
                    <a:pt x="168" y="23"/>
                  </a:lnTo>
                  <a:close/>
                </a:path>
              </a:pathLst>
            </a:custGeom>
            <a:solidFill>
              <a:srgbClr val="FF0000"/>
            </a:solidFill>
            <a:ln w="9525">
              <a:noFill/>
              <a:round/>
              <a:headEnd/>
              <a:tailEnd/>
            </a:ln>
          </p:spPr>
          <p:txBody>
            <a:bodyPr/>
            <a:lstStyle/>
            <a:p>
              <a:endParaRPr lang="ja-JP" altLang="en-US"/>
            </a:p>
          </p:txBody>
        </p:sp>
        <p:sp>
          <p:nvSpPr>
            <p:cNvPr id="420" name="Freeform 2433"/>
            <p:cNvSpPr>
              <a:spLocks/>
            </p:cNvSpPr>
            <p:nvPr/>
          </p:nvSpPr>
          <p:spPr bwMode="auto">
            <a:xfrm>
              <a:off x="2218" y="2800"/>
              <a:ext cx="11" cy="2"/>
            </a:xfrm>
            <a:custGeom>
              <a:avLst/>
              <a:gdLst/>
              <a:ahLst/>
              <a:cxnLst>
                <a:cxn ang="0">
                  <a:pos x="0" y="0"/>
                </a:cxn>
                <a:cxn ang="0">
                  <a:pos x="79" y="11"/>
                </a:cxn>
                <a:cxn ang="0">
                  <a:pos x="78" y="18"/>
                </a:cxn>
                <a:cxn ang="0">
                  <a:pos x="0" y="0"/>
                </a:cxn>
              </a:cxnLst>
              <a:rect l="0" t="0" r="r" b="b"/>
              <a:pathLst>
                <a:path w="79" h="18">
                  <a:moveTo>
                    <a:pt x="0" y="0"/>
                  </a:moveTo>
                  <a:lnTo>
                    <a:pt x="79" y="11"/>
                  </a:lnTo>
                  <a:lnTo>
                    <a:pt x="78" y="18"/>
                  </a:lnTo>
                  <a:lnTo>
                    <a:pt x="0" y="0"/>
                  </a:lnTo>
                  <a:close/>
                </a:path>
              </a:pathLst>
            </a:custGeom>
            <a:solidFill>
              <a:srgbClr val="FF0000"/>
            </a:solidFill>
            <a:ln w="9525">
              <a:noFill/>
              <a:round/>
              <a:headEnd/>
              <a:tailEnd/>
            </a:ln>
          </p:spPr>
          <p:txBody>
            <a:bodyPr/>
            <a:lstStyle/>
            <a:p>
              <a:endParaRPr lang="ja-JP" altLang="en-US"/>
            </a:p>
          </p:txBody>
        </p:sp>
        <p:sp>
          <p:nvSpPr>
            <p:cNvPr id="421" name="Freeform 2434"/>
            <p:cNvSpPr>
              <a:spLocks/>
            </p:cNvSpPr>
            <p:nvPr/>
          </p:nvSpPr>
          <p:spPr bwMode="auto">
            <a:xfrm>
              <a:off x="2205" y="2797"/>
              <a:ext cx="24" cy="13"/>
            </a:xfrm>
            <a:custGeom>
              <a:avLst/>
              <a:gdLst/>
              <a:ahLst/>
              <a:cxnLst>
                <a:cxn ang="0">
                  <a:pos x="172" y="36"/>
                </a:cxn>
                <a:cxn ang="0">
                  <a:pos x="157" y="97"/>
                </a:cxn>
                <a:cxn ang="0">
                  <a:pos x="79" y="78"/>
                </a:cxn>
                <a:cxn ang="0">
                  <a:pos x="0" y="60"/>
                </a:cxn>
                <a:cxn ang="0">
                  <a:pos x="15" y="0"/>
                </a:cxn>
                <a:cxn ang="0">
                  <a:pos x="94" y="18"/>
                </a:cxn>
                <a:cxn ang="0">
                  <a:pos x="172" y="36"/>
                </a:cxn>
              </a:cxnLst>
              <a:rect l="0" t="0" r="r" b="b"/>
              <a:pathLst>
                <a:path w="172" h="97">
                  <a:moveTo>
                    <a:pt x="172" y="36"/>
                  </a:moveTo>
                  <a:lnTo>
                    <a:pt x="157" y="97"/>
                  </a:lnTo>
                  <a:lnTo>
                    <a:pt x="79" y="78"/>
                  </a:lnTo>
                  <a:lnTo>
                    <a:pt x="0" y="60"/>
                  </a:lnTo>
                  <a:lnTo>
                    <a:pt x="15" y="0"/>
                  </a:lnTo>
                  <a:lnTo>
                    <a:pt x="94" y="18"/>
                  </a:lnTo>
                  <a:lnTo>
                    <a:pt x="172" y="36"/>
                  </a:lnTo>
                  <a:close/>
                </a:path>
              </a:pathLst>
            </a:custGeom>
            <a:solidFill>
              <a:srgbClr val="FF0000"/>
            </a:solidFill>
            <a:ln w="9525">
              <a:noFill/>
              <a:round/>
              <a:headEnd/>
              <a:tailEnd/>
            </a:ln>
          </p:spPr>
          <p:txBody>
            <a:bodyPr/>
            <a:lstStyle/>
            <a:p>
              <a:endParaRPr lang="ja-JP" altLang="en-US"/>
            </a:p>
          </p:txBody>
        </p:sp>
        <p:sp>
          <p:nvSpPr>
            <p:cNvPr id="422" name="Freeform 2435"/>
            <p:cNvSpPr>
              <a:spLocks/>
            </p:cNvSpPr>
            <p:nvPr/>
          </p:nvSpPr>
          <p:spPr bwMode="auto">
            <a:xfrm>
              <a:off x="2216" y="2807"/>
              <a:ext cx="11" cy="3"/>
            </a:xfrm>
            <a:custGeom>
              <a:avLst/>
              <a:gdLst/>
              <a:ahLst/>
              <a:cxnLst>
                <a:cxn ang="0">
                  <a:pos x="0" y="0"/>
                </a:cxn>
                <a:cxn ang="0">
                  <a:pos x="78" y="19"/>
                </a:cxn>
                <a:cxn ang="0">
                  <a:pos x="77" y="26"/>
                </a:cxn>
                <a:cxn ang="0">
                  <a:pos x="0" y="0"/>
                </a:cxn>
              </a:cxnLst>
              <a:rect l="0" t="0" r="r" b="b"/>
              <a:pathLst>
                <a:path w="78" h="26">
                  <a:moveTo>
                    <a:pt x="0" y="0"/>
                  </a:moveTo>
                  <a:lnTo>
                    <a:pt x="78" y="19"/>
                  </a:lnTo>
                  <a:lnTo>
                    <a:pt x="77" y="26"/>
                  </a:lnTo>
                  <a:lnTo>
                    <a:pt x="0" y="0"/>
                  </a:lnTo>
                  <a:close/>
                </a:path>
              </a:pathLst>
            </a:custGeom>
            <a:solidFill>
              <a:srgbClr val="FF0000"/>
            </a:solidFill>
            <a:ln w="9525">
              <a:noFill/>
              <a:round/>
              <a:headEnd/>
              <a:tailEnd/>
            </a:ln>
          </p:spPr>
          <p:txBody>
            <a:bodyPr/>
            <a:lstStyle/>
            <a:p>
              <a:endParaRPr lang="ja-JP" altLang="en-US"/>
            </a:p>
          </p:txBody>
        </p:sp>
        <p:sp>
          <p:nvSpPr>
            <p:cNvPr id="423" name="Freeform 2436"/>
            <p:cNvSpPr>
              <a:spLocks/>
            </p:cNvSpPr>
            <p:nvPr/>
          </p:nvSpPr>
          <p:spPr bwMode="auto">
            <a:xfrm>
              <a:off x="2202" y="2804"/>
              <a:ext cx="25" cy="14"/>
            </a:xfrm>
            <a:custGeom>
              <a:avLst/>
              <a:gdLst/>
              <a:ahLst/>
              <a:cxnLst>
                <a:cxn ang="0">
                  <a:pos x="173" y="51"/>
                </a:cxn>
                <a:cxn ang="0">
                  <a:pos x="153" y="110"/>
                </a:cxn>
                <a:cxn ang="0">
                  <a:pos x="77" y="84"/>
                </a:cxn>
                <a:cxn ang="0">
                  <a:pos x="0" y="59"/>
                </a:cxn>
                <a:cxn ang="0">
                  <a:pos x="19" y="0"/>
                </a:cxn>
                <a:cxn ang="0">
                  <a:pos x="96" y="25"/>
                </a:cxn>
                <a:cxn ang="0">
                  <a:pos x="173" y="51"/>
                </a:cxn>
              </a:cxnLst>
              <a:rect l="0" t="0" r="r" b="b"/>
              <a:pathLst>
                <a:path w="173" h="110">
                  <a:moveTo>
                    <a:pt x="173" y="51"/>
                  </a:moveTo>
                  <a:lnTo>
                    <a:pt x="153" y="110"/>
                  </a:lnTo>
                  <a:lnTo>
                    <a:pt x="77" y="84"/>
                  </a:lnTo>
                  <a:lnTo>
                    <a:pt x="0" y="59"/>
                  </a:lnTo>
                  <a:lnTo>
                    <a:pt x="19" y="0"/>
                  </a:lnTo>
                  <a:lnTo>
                    <a:pt x="96" y="25"/>
                  </a:lnTo>
                  <a:lnTo>
                    <a:pt x="173" y="51"/>
                  </a:lnTo>
                  <a:close/>
                </a:path>
              </a:pathLst>
            </a:custGeom>
            <a:solidFill>
              <a:srgbClr val="FF0000"/>
            </a:solidFill>
            <a:ln w="9525">
              <a:noFill/>
              <a:round/>
              <a:headEnd/>
              <a:tailEnd/>
            </a:ln>
          </p:spPr>
          <p:txBody>
            <a:bodyPr/>
            <a:lstStyle/>
            <a:p>
              <a:endParaRPr lang="ja-JP" altLang="en-US"/>
            </a:p>
          </p:txBody>
        </p:sp>
        <p:sp>
          <p:nvSpPr>
            <p:cNvPr id="424" name="Freeform 2437"/>
            <p:cNvSpPr>
              <a:spLocks/>
            </p:cNvSpPr>
            <p:nvPr/>
          </p:nvSpPr>
          <p:spPr bwMode="auto">
            <a:xfrm>
              <a:off x="2213" y="2815"/>
              <a:ext cx="11" cy="4"/>
            </a:xfrm>
            <a:custGeom>
              <a:avLst/>
              <a:gdLst/>
              <a:ahLst/>
              <a:cxnLst>
                <a:cxn ang="0">
                  <a:pos x="0" y="0"/>
                </a:cxn>
                <a:cxn ang="0">
                  <a:pos x="76" y="26"/>
                </a:cxn>
                <a:cxn ang="0">
                  <a:pos x="74" y="32"/>
                </a:cxn>
                <a:cxn ang="0">
                  <a:pos x="0" y="0"/>
                </a:cxn>
              </a:cxnLst>
              <a:rect l="0" t="0" r="r" b="b"/>
              <a:pathLst>
                <a:path w="76" h="32">
                  <a:moveTo>
                    <a:pt x="0" y="0"/>
                  </a:moveTo>
                  <a:lnTo>
                    <a:pt x="76" y="26"/>
                  </a:lnTo>
                  <a:lnTo>
                    <a:pt x="74" y="32"/>
                  </a:lnTo>
                  <a:lnTo>
                    <a:pt x="0" y="0"/>
                  </a:lnTo>
                  <a:close/>
                </a:path>
              </a:pathLst>
            </a:custGeom>
            <a:solidFill>
              <a:srgbClr val="FF0000"/>
            </a:solidFill>
            <a:ln w="9525">
              <a:noFill/>
              <a:round/>
              <a:headEnd/>
              <a:tailEnd/>
            </a:ln>
          </p:spPr>
          <p:txBody>
            <a:bodyPr/>
            <a:lstStyle/>
            <a:p>
              <a:endParaRPr lang="ja-JP" altLang="en-US"/>
            </a:p>
          </p:txBody>
        </p:sp>
        <p:sp>
          <p:nvSpPr>
            <p:cNvPr id="425" name="Freeform 2438"/>
            <p:cNvSpPr>
              <a:spLocks/>
            </p:cNvSpPr>
            <p:nvPr/>
          </p:nvSpPr>
          <p:spPr bwMode="auto">
            <a:xfrm>
              <a:off x="2199" y="2810"/>
              <a:ext cx="25" cy="15"/>
            </a:xfrm>
            <a:custGeom>
              <a:avLst/>
              <a:gdLst/>
              <a:ahLst/>
              <a:cxnLst>
                <a:cxn ang="0">
                  <a:pos x="173" y="64"/>
                </a:cxn>
                <a:cxn ang="0">
                  <a:pos x="148" y="120"/>
                </a:cxn>
                <a:cxn ang="0">
                  <a:pos x="74" y="87"/>
                </a:cxn>
                <a:cxn ang="0">
                  <a:pos x="0" y="55"/>
                </a:cxn>
                <a:cxn ang="0">
                  <a:pos x="24" y="0"/>
                </a:cxn>
                <a:cxn ang="0">
                  <a:pos x="99" y="32"/>
                </a:cxn>
                <a:cxn ang="0">
                  <a:pos x="173" y="64"/>
                </a:cxn>
              </a:cxnLst>
              <a:rect l="0" t="0" r="r" b="b"/>
              <a:pathLst>
                <a:path w="173" h="120">
                  <a:moveTo>
                    <a:pt x="173" y="64"/>
                  </a:moveTo>
                  <a:lnTo>
                    <a:pt x="148" y="120"/>
                  </a:lnTo>
                  <a:lnTo>
                    <a:pt x="74" y="87"/>
                  </a:lnTo>
                  <a:lnTo>
                    <a:pt x="0" y="55"/>
                  </a:lnTo>
                  <a:lnTo>
                    <a:pt x="24" y="0"/>
                  </a:lnTo>
                  <a:lnTo>
                    <a:pt x="99" y="32"/>
                  </a:lnTo>
                  <a:lnTo>
                    <a:pt x="173" y="64"/>
                  </a:lnTo>
                  <a:close/>
                </a:path>
              </a:pathLst>
            </a:custGeom>
            <a:solidFill>
              <a:srgbClr val="FF0000"/>
            </a:solidFill>
            <a:ln w="9525">
              <a:noFill/>
              <a:round/>
              <a:headEnd/>
              <a:tailEnd/>
            </a:ln>
          </p:spPr>
          <p:txBody>
            <a:bodyPr/>
            <a:lstStyle/>
            <a:p>
              <a:endParaRPr lang="ja-JP" altLang="en-US"/>
            </a:p>
          </p:txBody>
        </p:sp>
        <p:sp>
          <p:nvSpPr>
            <p:cNvPr id="426" name="Freeform 2439"/>
            <p:cNvSpPr>
              <a:spLocks/>
            </p:cNvSpPr>
            <p:nvPr/>
          </p:nvSpPr>
          <p:spPr bwMode="auto">
            <a:xfrm>
              <a:off x="2210" y="2821"/>
              <a:ext cx="10" cy="5"/>
            </a:xfrm>
            <a:custGeom>
              <a:avLst/>
              <a:gdLst/>
              <a:ahLst/>
              <a:cxnLst>
                <a:cxn ang="0">
                  <a:pos x="0" y="0"/>
                </a:cxn>
                <a:cxn ang="0">
                  <a:pos x="74" y="33"/>
                </a:cxn>
                <a:cxn ang="0">
                  <a:pos x="71" y="39"/>
                </a:cxn>
                <a:cxn ang="0">
                  <a:pos x="0" y="0"/>
                </a:cxn>
              </a:cxnLst>
              <a:rect l="0" t="0" r="r" b="b"/>
              <a:pathLst>
                <a:path w="74" h="39">
                  <a:moveTo>
                    <a:pt x="0" y="0"/>
                  </a:moveTo>
                  <a:lnTo>
                    <a:pt x="74" y="33"/>
                  </a:lnTo>
                  <a:lnTo>
                    <a:pt x="71" y="39"/>
                  </a:lnTo>
                  <a:lnTo>
                    <a:pt x="0" y="0"/>
                  </a:lnTo>
                  <a:close/>
                </a:path>
              </a:pathLst>
            </a:custGeom>
            <a:solidFill>
              <a:srgbClr val="FF0000"/>
            </a:solidFill>
            <a:ln w="9525">
              <a:noFill/>
              <a:round/>
              <a:headEnd/>
              <a:tailEnd/>
            </a:ln>
          </p:spPr>
          <p:txBody>
            <a:bodyPr/>
            <a:lstStyle/>
            <a:p>
              <a:endParaRPr lang="ja-JP" altLang="en-US"/>
            </a:p>
          </p:txBody>
        </p:sp>
        <p:sp>
          <p:nvSpPr>
            <p:cNvPr id="427" name="Freeform 2440"/>
            <p:cNvSpPr>
              <a:spLocks/>
            </p:cNvSpPr>
            <p:nvPr/>
          </p:nvSpPr>
          <p:spPr bwMode="auto">
            <a:xfrm>
              <a:off x="2195" y="2817"/>
              <a:ext cx="25" cy="16"/>
            </a:xfrm>
            <a:custGeom>
              <a:avLst/>
              <a:gdLst/>
              <a:ahLst/>
              <a:cxnLst>
                <a:cxn ang="0">
                  <a:pos x="171" y="78"/>
                </a:cxn>
                <a:cxn ang="0">
                  <a:pos x="142" y="130"/>
                </a:cxn>
                <a:cxn ang="0">
                  <a:pos x="71" y="91"/>
                </a:cxn>
                <a:cxn ang="0">
                  <a:pos x="0" y="53"/>
                </a:cxn>
                <a:cxn ang="0">
                  <a:pos x="30" y="0"/>
                </a:cxn>
                <a:cxn ang="0">
                  <a:pos x="100" y="39"/>
                </a:cxn>
                <a:cxn ang="0">
                  <a:pos x="171" y="78"/>
                </a:cxn>
              </a:cxnLst>
              <a:rect l="0" t="0" r="r" b="b"/>
              <a:pathLst>
                <a:path w="171" h="130">
                  <a:moveTo>
                    <a:pt x="171" y="78"/>
                  </a:moveTo>
                  <a:lnTo>
                    <a:pt x="142" y="130"/>
                  </a:lnTo>
                  <a:lnTo>
                    <a:pt x="71" y="91"/>
                  </a:lnTo>
                  <a:lnTo>
                    <a:pt x="0" y="53"/>
                  </a:lnTo>
                  <a:lnTo>
                    <a:pt x="30" y="0"/>
                  </a:lnTo>
                  <a:lnTo>
                    <a:pt x="100" y="39"/>
                  </a:lnTo>
                  <a:lnTo>
                    <a:pt x="171" y="78"/>
                  </a:lnTo>
                  <a:close/>
                </a:path>
              </a:pathLst>
            </a:custGeom>
            <a:solidFill>
              <a:srgbClr val="FF0000"/>
            </a:solidFill>
            <a:ln w="9525">
              <a:noFill/>
              <a:round/>
              <a:headEnd/>
              <a:tailEnd/>
            </a:ln>
          </p:spPr>
          <p:txBody>
            <a:bodyPr/>
            <a:lstStyle/>
            <a:p>
              <a:endParaRPr lang="ja-JP" altLang="en-US"/>
            </a:p>
          </p:txBody>
        </p:sp>
        <p:sp>
          <p:nvSpPr>
            <p:cNvPr id="428" name="Freeform 2441"/>
            <p:cNvSpPr>
              <a:spLocks/>
            </p:cNvSpPr>
            <p:nvPr/>
          </p:nvSpPr>
          <p:spPr bwMode="auto">
            <a:xfrm>
              <a:off x="2206" y="2828"/>
              <a:ext cx="10" cy="6"/>
            </a:xfrm>
            <a:custGeom>
              <a:avLst/>
              <a:gdLst/>
              <a:ahLst/>
              <a:cxnLst>
                <a:cxn ang="0">
                  <a:pos x="0" y="0"/>
                </a:cxn>
                <a:cxn ang="0">
                  <a:pos x="71" y="39"/>
                </a:cxn>
                <a:cxn ang="0">
                  <a:pos x="66" y="45"/>
                </a:cxn>
                <a:cxn ang="0">
                  <a:pos x="0" y="0"/>
                </a:cxn>
              </a:cxnLst>
              <a:rect l="0" t="0" r="r" b="b"/>
              <a:pathLst>
                <a:path w="71" h="45">
                  <a:moveTo>
                    <a:pt x="0" y="0"/>
                  </a:moveTo>
                  <a:lnTo>
                    <a:pt x="71" y="39"/>
                  </a:lnTo>
                  <a:lnTo>
                    <a:pt x="66" y="45"/>
                  </a:lnTo>
                  <a:lnTo>
                    <a:pt x="0" y="0"/>
                  </a:lnTo>
                  <a:close/>
                </a:path>
              </a:pathLst>
            </a:custGeom>
            <a:solidFill>
              <a:srgbClr val="FF0000"/>
            </a:solidFill>
            <a:ln w="9525">
              <a:noFill/>
              <a:round/>
              <a:headEnd/>
              <a:tailEnd/>
            </a:ln>
          </p:spPr>
          <p:txBody>
            <a:bodyPr/>
            <a:lstStyle/>
            <a:p>
              <a:endParaRPr lang="ja-JP" altLang="en-US"/>
            </a:p>
          </p:txBody>
        </p:sp>
        <p:sp>
          <p:nvSpPr>
            <p:cNvPr id="429" name="Freeform 2442"/>
            <p:cNvSpPr>
              <a:spLocks/>
            </p:cNvSpPr>
            <p:nvPr/>
          </p:nvSpPr>
          <p:spPr bwMode="auto">
            <a:xfrm>
              <a:off x="2191" y="2822"/>
              <a:ext cx="24" cy="18"/>
            </a:xfrm>
            <a:custGeom>
              <a:avLst/>
              <a:gdLst/>
              <a:ahLst/>
              <a:cxnLst>
                <a:cxn ang="0">
                  <a:pos x="167" y="89"/>
                </a:cxn>
                <a:cxn ang="0">
                  <a:pos x="134" y="138"/>
                </a:cxn>
                <a:cxn ang="0">
                  <a:pos x="67" y="94"/>
                </a:cxn>
                <a:cxn ang="0">
                  <a:pos x="0" y="48"/>
                </a:cxn>
                <a:cxn ang="0">
                  <a:pos x="34" y="0"/>
                </a:cxn>
                <a:cxn ang="0">
                  <a:pos x="101" y="44"/>
                </a:cxn>
                <a:cxn ang="0">
                  <a:pos x="167" y="89"/>
                </a:cxn>
              </a:cxnLst>
              <a:rect l="0" t="0" r="r" b="b"/>
              <a:pathLst>
                <a:path w="167" h="138">
                  <a:moveTo>
                    <a:pt x="167" y="89"/>
                  </a:moveTo>
                  <a:lnTo>
                    <a:pt x="134" y="138"/>
                  </a:lnTo>
                  <a:lnTo>
                    <a:pt x="67" y="94"/>
                  </a:lnTo>
                  <a:lnTo>
                    <a:pt x="0" y="48"/>
                  </a:lnTo>
                  <a:lnTo>
                    <a:pt x="34" y="0"/>
                  </a:lnTo>
                  <a:lnTo>
                    <a:pt x="101" y="44"/>
                  </a:lnTo>
                  <a:lnTo>
                    <a:pt x="167" y="89"/>
                  </a:lnTo>
                  <a:close/>
                </a:path>
              </a:pathLst>
            </a:custGeom>
            <a:solidFill>
              <a:srgbClr val="FF0000"/>
            </a:solidFill>
            <a:ln w="9525">
              <a:noFill/>
              <a:round/>
              <a:headEnd/>
              <a:tailEnd/>
            </a:ln>
          </p:spPr>
          <p:txBody>
            <a:bodyPr/>
            <a:lstStyle/>
            <a:p>
              <a:endParaRPr lang="ja-JP" altLang="en-US"/>
            </a:p>
          </p:txBody>
        </p:sp>
        <p:sp>
          <p:nvSpPr>
            <p:cNvPr id="430" name="Freeform 2443"/>
            <p:cNvSpPr>
              <a:spLocks/>
            </p:cNvSpPr>
            <p:nvPr/>
          </p:nvSpPr>
          <p:spPr bwMode="auto">
            <a:xfrm>
              <a:off x="2201" y="2834"/>
              <a:ext cx="9" cy="6"/>
            </a:xfrm>
            <a:custGeom>
              <a:avLst/>
              <a:gdLst/>
              <a:ahLst/>
              <a:cxnLst>
                <a:cxn ang="0">
                  <a:pos x="0" y="0"/>
                </a:cxn>
                <a:cxn ang="0">
                  <a:pos x="67" y="44"/>
                </a:cxn>
                <a:cxn ang="0">
                  <a:pos x="63" y="50"/>
                </a:cxn>
                <a:cxn ang="0">
                  <a:pos x="0" y="0"/>
                </a:cxn>
              </a:cxnLst>
              <a:rect l="0" t="0" r="r" b="b"/>
              <a:pathLst>
                <a:path w="67" h="50">
                  <a:moveTo>
                    <a:pt x="0" y="0"/>
                  </a:moveTo>
                  <a:lnTo>
                    <a:pt x="67" y="44"/>
                  </a:lnTo>
                  <a:lnTo>
                    <a:pt x="63" y="50"/>
                  </a:lnTo>
                  <a:lnTo>
                    <a:pt x="0" y="0"/>
                  </a:lnTo>
                  <a:close/>
                </a:path>
              </a:pathLst>
            </a:custGeom>
            <a:solidFill>
              <a:srgbClr val="FF0000"/>
            </a:solidFill>
            <a:ln w="9525">
              <a:noFill/>
              <a:round/>
              <a:headEnd/>
              <a:tailEnd/>
            </a:ln>
          </p:spPr>
          <p:txBody>
            <a:bodyPr/>
            <a:lstStyle/>
            <a:p>
              <a:endParaRPr lang="ja-JP" altLang="en-US"/>
            </a:p>
          </p:txBody>
        </p:sp>
        <p:sp>
          <p:nvSpPr>
            <p:cNvPr id="431" name="Freeform 2444"/>
            <p:cNvSpPr>
              <a:spLocks/>
            </p:cNvSpPr>
            <p:nvPr/>
          </p:nvSpPr>
          <p:spPr bwMode="auto">
            <a:xfrm>
              <a:off x="2187" y="2828"/>
              <a:ext cx="23" cy="18"/>
            </a:xfrm>
            <a:custGeom>
              <a:avLst/>
              <a:gdLst/>
              <a:ahLst/>
              <a:cxnLst>
                <a:cxn ang="0">
                  <a:pos x="162" y="102"/>
                </a:cxn>
                <a:cxn ang="0">
                  <a:pos x="124" y="148"/>
                </a:cxn>
                <a:cxn ang="0">
                  <a:pos x="62" y="96"/>
                </a:cxn>
                <a:cxn ang="0">
                  <a:pos x="0" y="45"/>
                </a:cxn>
                <a:cxn ang="0">
                  <a:pos x="38" y="0"/>
                </a:cxn>
                <a:cxn ang="0">
                  <a:pos x="99" y="52"/>
                </a:cxn>
                <a:cxn ang="0">
                  <a:pos x="162" y="102"/>
                </a:cxn>
              </a:cxnLst>
              <a:rect l="0" t="0" r="r" b="b"/>
              <a:pathLst>
                <a:path w="162" h="148">
                  <a:moveTo>
                    <a:pt x="162" y="102"/>
                  </a:moveTo>
                  <a:lnTo>
                    <a:pt x="124" y="148"/>
                  </a:lnTo>
                  <a:lnTo>
                    <a:pt x="62" y="96"/>
                  </a:lnTo>
                  <a:lnTo>
                    <a:pt x="0" y="45"/>
                  </a:lnTo>
                  <a:lnTo>
                    <a:pt x="38" y="0"/>
                  </a:lnTo>
                  <a:lnTo>
                    <a:pt x="99" y="52"/>
                  </a:lnTo>
                  <a:lnTo>
                    <a:pt x="162" y="102"/>
                  </a:lnTo>
                  <a:close/>
                </a:path>
              </a:pathLst>
            </a:custGeom>
            <a:solidFill>
              <a:srgbClr val="FF0000"/>
            </a:solidFill>
            <a:ln w="9525">
              <a:noFill/>
              <a:round/>
              <a:headEnd/>
              <a:tailEnd/>
            </a:ln>
          </p:spPr>
          <p:txBody>
            <a:bodyPr/>
            <a:lstStyle/>
            <a:p>
              <a:endParaRPr lang="ja-JP" altLang="en-US"/>
            </a:p>
          </p:txBody>
        </p:sp>
        <p:sp>
          <p:nvSpPr>
            <p:cNvPr id="432" name="Freeform 2445"/>
            <p:cNvSpPr>
              <a:spLocks/>
            </p:cNvSpPr>
            <p:nvPr/>
          </p:nvSpPr>
          <p:spPr bwMode="auto">
            <a:xfrm>
              <a:off x="2195" y="2840"/>
              <a:ext cx="9" cy="7"/>
            </a:xfrm>
            <a:custGeom>
              <a:avLst/>
              <a:gdLst/>
              <a:ahLst/>
              <a:cxnLst>
                <a:cxn ang="0">
                  <a:pos x="0" y="0"/>
                </a:cxn>
                <a:cxn ang="0">
                  <a:pos x="62" y="52"/>
                </a:cxn>
                <a:cxn ang="0">
                  <a:pos x="58" y="57"/>
                </a:cxn>
                <a:cxn ang="0">
                  <a:pos x="0" y="0"/>
                </a:cxn>
              </a:cxnLst>
              <a:rect l="0" t="0" r="r" b="b"/>
              <a:pathLst>
                <a:path w="62" h="57">
                  <a:moveTo>
                    <a:pt x="0" y="0"/>
                  </a:moveTo>
                  <a:lnTo>
                    <a:pt x="62" y="52"/>
                  </a:lnTo>
                  <a:lnTo>
                    <a:pt x="58" y="57"/>
                  </a:lnTo>
                  <a:lnTo>
                    <a:pt x="0" y="0"/>
                  </a:lnTo>
                  <a:close/>
                </a:path>
              </a:pathLst>
            </a:custGeom>
            <a:solidFill>
              <a:srgbClr val="FF0000"/>
            </a:solidFill>
            <a:ln w="9525">
              <a:noFill/>
              <a:round/>
              <a:headEnd/>
              <a:tailEnd/>
            </a:ln>
          </p:spPr>
          <p:txBody>
            <a:bodyPr/>
            <a:lstStyle/>
            <a:p>
              <a:endParaRPr lang="ja-JP" altLang="en-US"/>
            </a:p>
          </p:txBody>
        </p:sp>
        <p:sp>
          <p:nvSpPr>
            <p:cNvPr id="433" name="Freeform 2446"/>
            <p:cNvSpPr>
              <a:spLocks/>
            </p:cNvSpPr>
            <p:nvPr/>
          </p:nvSpPr>
          <p:spPr bwMode="auto">
            <a:xfrm>
              <a:off x="2181" y="2832"/>
              <a:ext cx="23" cy="20"/>
            </a:xfrm>
            <a:custGeom>
              <a:avLst/>
              <a:gdLst/>
              <a:ahLst/>
              <a:cxnLst>
                <a:cxn ang="0">
                  <a:pos x="157" y="114"/>
                </a:cxn>
                <a:cxn ang="0">
                  <a:pos x="115" y="155"/>
                </a:cxn>
                <a:cxn ang="0">
                  <a:pos x="58" y="98"/>
                </a:cxn>
                <a:cxn ang="0">
                  <a:pos x="0" y="41"/>
                </a:cxn>
                <a:cxn ang="0">
                  <a:pos x="42" y="0"/>
                </a:cxn>
                <a:cxn ang="0">
                  <a:pos x="99" y="57"/>
                </a:cxn>
                <a:cxn ang="0">
                  <a:pos x="157" y="114"/>
                </a:cxn>
              </a:cxnLst>
              <a:rect l="0" t="0" r="r" b="b"/>
              <a:pathLst>
                <a:path w="157" h="155">
                  <a:moveTo>
                    <a:pt x="157" y="114"/>
                  </a:moveTo>
                  <a:lnTo>
                    <a:pt x="115" y="155"/>
                  </a:lnTo>
                  <a:lnTo>
                    <a:pt x="58" y="98"/>
                  </a:lnTo>
                  <a:lnTo>
                    <a:pt x="0" y="41"/>
                  </a:lnTo>
                  <a:lnTo>
                    <a:pt x="42" y="0"/>
                  </a:lnTo>
                  <a:lnTo>
                    <a:pt x="99" y="57"/>
                  </a:lnTo>
                  <a:lnTo>
                    <a:pt x="157" y="114"/>
                  </a:lnTo>
                  <a:close/>
                </a:path>
              </a:pathLst>
            </a:custGeom>
            <a:solidFill>
              <a:srgbClr val="FF0000"/>
            </a:solidFill>
            <a:ln w="9525">
              <a:noFill/>
              <a:round/>
              <a:headEnd/>
              <a:tailEnd/>
            </a:ln>
          </p:spPr>
          <p:txBody>
            <a:bodyPr/>
            <a:lstStyle/>
            <a:p>
              <a:endParaRPr lang="ja-JP" altLang="en-US"/>
            </a:p>
          </p:txBody>
        </p:sp>
        <p:sp>
          <p:nvSpPr>
            <p:cNvPr id="434" name="Freeform 2447"/>
            <p:cNvSpPr>
              <a:spLocks/>
            </p:cNvSpPr>
            <p:nvPr/>
          </p:nvSpPr>
          <p:spPr bwMode="auto">
            <a:xfrm>
              <a:off x="2190" y="2845"/>
              <a:ext cx="8" cy="8"/>
            </a:xfrm>
            <a:custGeom>
              <a:avLst/>
              <a:gdLst/>
              <a:ahLst/>
              <a:cxnLst>
                <a:cxn ang="0">
                  <a:pos x="0" y="0"/>
                </a:cxn>
                <a:cxn ang="0">
                  <a:pos x="57" y="57"/>
                </a:cxn>
                <a:cxn ang="0">
                  <a:pos x="51" y="62"/>
                </a:cxn>
                <a:cxn ang="0">
                  <a:pos x="0" y="0"/>
                </a:cxn>
              </a:cxnLst>
              <a:rect l="0" t="0" r="r" b="b"/>
              <a:pathLst>
                <a:path w="57" h="62">
                  <a:moveTo>
                    <a:pt x="0" y="0"/>
                  </a:moveTo>
                  <a:lnTo>
                    <a:pt x="57" y="57"/>
                  </a:lnTo>
                  <a:lnTo>
                    <a:pt x="51" y="62"/>
                  </a:lnTo>
                  <a:lnTo>
                    <a:pt x="0" y="0"/>
                  </a:lnTo>
                  <a:close/>
                </a:path>
              </a:pathLst>
            </a:custGeom>
            <a:solidFill>
              <a:srgbClr val="FF0000"/>
            </a:solidFill>
            <a:ln w="9525">
              <a:noFill/>
              <a:round/>
              <a:headEnd/>
              <a:tailEnd/>
            </a:ln>
          </p:spPr>
          <p:txBody>
            <a:bodyPr/>
            <a:lstStyle/>
            <a:p>
              <a:endParaRPr lang="ja-JP" altLang="en-US"/>
            </a:p>
          </p:txBody>
        </p:sp>
        <p:sp>
          <p:nvSpPr>
            <p:cNvPr id="435" name="Freeform 2448"/>
            <p:cNvSpPr>
              <a:spLocks/>
            </p:cNvSpPr>
            <p:nvPr/>
          </p:nvSpPr>
          <p:spPr bwMode="auto">
            <a:xfrm>
              <a:off x="2176" y="2837"/>
              <a:ext cx="21" cy="20"/>
            </a:xfrm>
            <a:custGeom>
              <a:avLst/>
              <a:gdLst/>
              <a:ahLst/>
              <a:cxnLst>
                <a:cxn ang="0">
                  <a:pos x="147" y="124"/>
                </a:cxn>
                <a:cxn ang="0">
                  <a:pos x="102" y="160"/>
                </a:cxn>
                <a:cxn ang="0">
                  <a:pos x="51" y="99"/>
                </a:cxn>
                <a:cxn ang="0">
                  <a:pos x="0" y="37"/>
                </a:cxn>
                <a:cxn ang="0">
                  <a:pos x="45" y="0"/>
                </a:cxn>
                <a:cxn ang="0">
                  <a:pos x="96" y="62"/>
                </a:cxn>
                <a:cxn ang="0">
                  <a:pos x="147" y="124"/>
                </a:cxn>
              </a:cxnLst>
              <a:rect l="0" t="0" r="r" b="b"/>
              <a:pathLst>
                <a:path w="147" h="160">
                  <a:moveTo>
                    <a:pt x="147" y="124"/>
                  </a:moveTo>
                  <a:lnTo>
                    <a:pt x="102" y="160"/>
                  </a:lnTo>
                  <a:lnTo>
                    <a:pt x="51" y="99"/>
                  </a:lnTo>
                  <a:lnTo>
                    <a:pt x="0" y="37"/>
                  </a:lnTo>
                  <a:lnTo>
                    <a:pt x="45" y="0"/>
                  </a:lnTo>
                  <a:lnTo>
                    <a:pt x="96" y="62"/>
                  </a:lnTo>
                  <a:lnTo>
                    <a:pt x="147" y="124"/>
                  </a:lnTo>
                  <a:close/>
                </a:path>
              </a:pathLst>
            </a:custGeom>
            <a:solidFill>
              <a:srgbClr val="FF0000"/>
            </a:solidFill>
            <a:ln w="9525">
              <a:noFill/>
              <a:round/>
              <a:headEnd/>
              <a:tailEnd/>
            </a:ln>
          </p:spPr>
          <p:txBody>
            <a:bodyPr/>
            <a:lstStyle/>
            <a:p>
              <a:endParaRPr lang="ja-JP" altLang="en-US"/>
            </a:p>
          </p:txBody>
        </p:sp>
        <p:sp>
          <p:nvSpPr>
            <p:cNvPr id="436" name="Freeform 2449"/>
            <p:cNvSpPr>
              <a:spLocks/>
            </p:cNvSpPr>
            <p:nvPr/>
          </p:nvSpPr>
          <p:spPr bwMode="auto">
            <a:xfrm>
              <a:off x="2183" y="2849"/>
              <a:ext cx="7" cy="9"/>
            </a:xfrm>
            <a:custGeom>
              <a:avLst/>
              <a:gdLst/>
              <a:ahLst/>
              <a:cxnLst>
                <a:cxn ang="0">
                  <a:pos x="0" y="0"/>
                </a:cxn>
                <a:cxn ang="0">
                  <a:pos x="51" y="61"/>
                </a:cxn>
                <a:cxn ang="0">
                  <a:pos x="45" y="66"/>
                </a:cxn>
                <a:cxn ang="0">
                  <a:pos x="0" y="0"/>
                </a:cxn>
              </a:cxnLst>
              <a:rect l="0" t="0" r="r" b="b"/>
              <a:pathLst>
                <a:path w="51" h="66">
                  <a:moveTo>
                    <a:pt x="0" y="0"/>
                  </a:moveTo>
                  <a:lnTo>
                    <a:pt x="51" y="61"/>
                  </a:lnTo>
                  <a:lnTo>
                    <a:pt x="45" y="66"/>
                  </a:lnTo>
                  <a:lnTo>
                    <a:pt x="0" y="0"/>
                  </a:lnTo>
                  <a:close/>
                </a:path>
              </a:pathLst>
            </a:custGeom>
            <a:solidFill>
              <a:srgbClr val="FF0000"/>
            </a:solidFill>
            <a:ln w="9525">
              <a:noFill/>
              <a:round/>
              <a:headEnd/>
              <a:tailEnd/>
            </a:ln>
          </p:spPr>
          <p:txBody>
            <a:bodyPr/>
            <a:lstStyle/>
            <a:p>
              <a:endParaRPr lang="ja-JP" altLang="en-US"/>
            </a:p>
          </p:txBody>
        </p:sp>
        <p:sp>
          <p:nvSpPr>
            <p:cNvPr id="437" name="Freeform 2450"/>
            <p:cNvSpPr>
              <a:spLocks/>
            </p:cNvSpPr>
            <p:nvPr/>
          </p:nvSpPr>
          <p:spPr bwMode="auto">
            <a:xfrm>
              <a:off x="2170" y="2841"/>
              <a:ext cx="20" cy="21"/>
            </a:xfrm>
            <a:custGeom>
              <a:avLst/>
              <a:gdLst/>
              <a:ahLst/>
              <a:cxnLst>
                <a:cxn ang="0">
                  <a:pos x="137" y="134"/>
                </a:cxn>
                <a:cxn ang="0">
                  <a:pos x="89" y="166"/>
                </a:cxn>
                <a:cxn ang="0">
                  <a:pos x="44" y="100"/>
                </a:cxn>
                <a:cxn ang="0">
                  <a:pos x="0" y="32"/>
                </a:cxn>
                <a:cxn ang="0">
                  <a:pos x="48" y="0"/>
                </a:cxn>
                <a:cxn ang="0">
                  <a:pos x="92" y="68"/>
                </a:cxn>
                <a:cxn ang="0">
                  <a:pos x="137" y="134"/>
                </a:cxn>
              </a:cxnLst>
              <a:rect l="0" t="0" r="r" b="b"/>
              <a:pathLst>
                <a:path w="137" h="166">
                  <a:moveTo>
                    <a:pt x="137" y="134"/>
                  </a:moveTo>
                  <a:lnTo>
                    <a:pt x="89" y="166"/>
                  </a:lnTo>
                  <a:lnTo>
                    <a:pt x="44" y="100"/>
                  </a:lnTo>
                  <a:lnTo>
                    <a:pt x="0" y="32"/>
                  </a:lnTo>
                  <a:lnTo>
                    <a:pt x="48" y="0"/>
                  </a:lnTo>
                  <a:lnTo>
                    <a:pt x="92" y="68"/>
                  </a:lnTo>
                  <a:lnTo>
                    <a:pt x="137" y="134"/>
                  </a:lnTo>
                  <a:close/>
                </a:path>
              </a:pathLst>
            </a:custGeom>
            <a:solidFill>
              <a:srgbClr val="FF0000"/>
            </a:solidFill>
            <a:ln w="9525">
              <a:noFill/>
              <a:round/>
              <a:headEnd/>
              <a:tailEnd/>
            </a:ln>
          </p:spPr>
          <p:txBody>
            <a:bodyPr/>
            <a:lstStyle/>
            <a:p>
              <a:endParaRPr lang="ja-JP" altLang="en-US"/>
            </a:p>
          </p:txBody>
        </p:sp>
        <p:sp>
          <p:nvSpPr>
            <p:cNvPr id="438" name="Freeform 2451"/>
            <p:cNvSpPr>
              <a:spLocks/>
            </p:cNvSpPr>
            <p:nvPr/>
          </p:nvSpPr>
          <p:spPr bwMode="auto">
            <a:xfrm>
              <a:off x="2176" y="2853"/>
              <a:ext cx="7" cy="9"/>
            </a:xfrm>
            <a:custGeom>
              <a:avLst/>
              <a:gdLst/>
              <a:ahLst/>
              <a:cxnLst>
                <a:cxn ang="0">
                  <a:pos x="0" y="0"/>
                </a:cxn>
                <a:cxn ang="0">
                  <a:pos x="45" y="66"/>
                </a:cxn>
                <a:cxn ang="0">
                  <a:pos x="39" y="70"/>
                </a:cxn>
                <a:cxn ang="0">
                  <a:pos x="0" y="0"/>
                </a:cxn>
              </a:cxnLst>
              <a:rect l="0" t="0" r="r" b="b"/>
              <a:pathLst>
                <a:path w="45" h="70">
                  <a:moveTo>
                    <a:pt x="0" y="0"/>
                  </a:moveTo>
                  <a:lnTo>
                    <a:pt x="45" y="66"/>
                  </a:lnTo>
                  <a:lnTo>
                    <a:pt x="39" y="70"/>
                  </a:lnTo>
                  <a:lnTo>
                    <a:pt x="0" y="0"/>
                  </a:lnTo>
                  <a:close/>
                </a:path>
              </a:pathLst>
            </a:custGeom>
            <a:solidFill>
              <a:srgbClr val="FF0000"/>
            </a:solidFill>
            <a:ln w="9525">
              <a:noFill/>
              <a:round/>
              <a:headEnd/>
              <a:tailEnd/>
            </a:ln>
          </p:spPr>
          <p:txBody>
            <a:bodyPr/>
            <a:lstStyle/>
            <a:p>
              <a:endParaRPr lang="ja-JP" altLang="en-US"/>
            </a:p>
          </p:txBody>
        </p:sp>
        <p:sp>
          <p:nvSpPr>
            <p:cNvPr id="439" name="Freeform 2452"/>
            <p:cNvSpPr>
              <a:spLocks/>
            </p:cNvSpPr>
            <p:nvPr/>
          </p:nvSpPr>
          <p:spPr bwMode="auto">
            <a:xfrm>
              <a:off x="2164" y="2844"/>
              <a:ext cx="18" cy="21"/>
            </a:xfrm>
            <a:custGeom>
              <a:avLst/>
              <a:gdLst/>
              <a:ahLst/>
              <a:cxnLst>
                <a:cxn ang="0">
                  <a:pos x="127" y="142"/>
                </a:cxn>
                <a:cxn ang="0">
                  <a:pos x="76" y="169"/>
                </a:cxn>
                <a:cxn ang="0">
                  <a:pos x="37" y="98"/>
                </a:cxn>
                <a:cxn ang="0">
                  <a:pos x="0" y="27"/>
                </a:cxn>
                <a:cxn ang="0">
                  <a:pos x="50" y="0"/>
                </a:cxn>
                <a:cxn ang="0">
                  <a:pos x="88" y="72"/>
                </a:cxn>
                <a:cxn ang="0">
                  <a:pos x="127" y="142"/>
                </a:cxn>
              </a:cxnLst>
              <a:rect l="0" t="0" r="r" b="b"/>
              <a:pathLst>
                <a:path w="127" h="169">
                  <a:moveTo>
                    <a:pt x="127" y="142"/>
                  </a:moveTo>
                  <a:lnTo>
                    <a:pt x="76" y="169"/>
                  </a:lnTo>
                  <a:lnTo>
                    <a:pt x="37" y="98"/>
                  </a:lnTo>
                  <a:lnTo>
                    <a:pt x="0" y="27"/>
                  </a:lnTo>
                  <a:lnTo>
                    <a:pt x="50" y="0"/>
                  </a:lnTo>
                  <a:lnTo>
                    <a:pt x="88" y="72"/>
                  </a:lnTo>
                  <a:lnTo>
                    <a:pt x="127" y="142"/>
                  </a:lnTo>
                  <a:close/>
                </a:path>
              </a:pathLst>
            </a:custGeom>
            <a:solidFill>
              <a:srgbClr val="FF0000"/>
            </a:solidFill>
            <a:ln w="9525">
              <a:noFill/>
              <a:round/>
              <a:headEnd/>
              <a:tailEnd/>
            </a:ln>
          </p:spPr>
          <p:txBody>
            <a:bodyPr/>
            <a:lstStyle/>
            <a:p>
              <a:endParaRPr lang="ja-JP" altLang="en-US"/>
            </a:p>
          </p:txBody>
        </p:sp>
        <p:sp>
          <p:nvSpPr>
            <p:cNvPr id="440" name="Freeform 2453"/>
            <p:cNvSpPr>
              <a:spLocks/>
            </p:cNvSpPr>
            <p:nvPr/>
          </p:nvSpPr>
          <p:spPr bwMode="auto">
            <a:xfrm>
              <a:off x="2169" y="2857"/>
              <a:ext cx="6" cy="9"/>
            </a:xfrm>
            <a:custGeom>
              <a:avLst/>
              <a:gdLst/>
              <a:ahLst/>
              <a:cxnLst>
                <a:cxn ang="0">
                  <a:pos x="0" y="0"/>
                </a:cxn>
                <a:cxn ang="0">
                  <a:pos x="39" y="71"/>
                </a:cxn>
                <a:cxn ang="0">
                  <a:pos x="31" y="74"/>
                </a:cxn>
                <a:cxn ang="0">
                  <a:pos x="0" y="0"/>
                </a:cxn>
              </a:cxnLst>
              <a:rect l="0" t="0" r="r" b="b"/>
              <a:pathLst>
                <a:path w="39" h="74">
                  <a:moveTo>
                    <a:pt x="0" y="0"/>
                  </a:moveTo>
                  <a:lnTo>
                    <a:pt x="39" y="71"/>
                  </a:lnTo>
                  <a:lnTo>
                    <a:pt x="31" y="74"/>
                  </a:lnTo>
                  <a:lnTo>
                    <a:pt x="0" y="0"/>
                  </a:lnTo>
                  <a:close/>
                </a:path>
              </a:pathLst>
            </a:custGeom>
            <a:solidFill>
              <a:srgbClr val="FF0000"/>
            </a:solidFill>
            <a:ln w="9525">
              <a:noFill/>
              <a:round/>
              <a:headEnd/>
              <a:tailEnd/>
            </a:ln>
          </p:spPr>
          <p:txBody>
            <a:bodyPr/>
            <a:lstStyle/>
            <a:p>
              <a:endParaRPr lang="ja-JP" altLang="en-US"/>
            </a:p>
          </p:txBody>
        </p:sp>
        <p:sp>
          <p:nvSpPr>
            <p:cNvPr id="441" name="Freeform 2454"/>
            <p:cNvSpPr>
              <a:spLocks/>
            </p:cNvSpPr>
            <p:nvPr/>
          </p:nvSpPr>
          <p:spPr bwMode="auto">
            <a:xfrm>
              <a:off x="2157" y="2847"/>
              <a:ext cx="16" cy="22"/>
            </a:xfrm>
            <a:custGeom>
              <a:avLst/>
              <a:gdLst/>
              <a:ahLst/>
              <a:cxnLst>
                <a:cxn ang="0">
                  <a:pos x="113" y="149"/>
                </a:cxn>
                <a:cxn ang="0">
                  <a:pos x="59" y="171"/>
                </a:cxn>
                <a:cxn ang="0">
                  <a:pos x="29" y="96"/>
                </a:cxn>
                <a:cxn ang="0">
                  <a:pos x="0" y="22"/>
                </a:cxn>
                <a:cxn ang="0">
                  <a:pos x="53" y="0"/>
                </a:cxn>
                <a:cxn ang="0">
                  <a:pos x="82" y="75"/>
                </a:cxn>
                <a:cxn ang="0">
                  <a:pos x="113" y="149"/>
                </a:cxn>
              </a:cxnLst>
              <a:rect l="0" t="0" r="r" b="b"/>
              <a:pathLst>
                <a:path w="113" h="171">
                  <a:moveTo>
                    <a:pt x="113" y="149"/>
                  </a:moveTo>
                  <a:lnTo>
                    <a:pt x="59" y="171"/>
                  </a:lnTo>
                  <a:lnTo>
                    <a:pt x="29" y="96"/>
                  </a:lnTo>
                  <a:lnTo>
                    <a:pt x="0" y="22"/>
                  </a:lnTo>
                  <a:lnTo>
                    <a:pt x="53" y="0"/>
                  </a:lnTo>
                  <a:lnTo>
                    <a:pt x="82" y="75"/>
                  </a:lnTo>
                  <a:lnTo>
                    <a:pt x="113" y="149"/>
                  </a:lnTo>
                  <a:close/>
                </a:path>
              </a:pathLst>
            </a:custGeom>
            <a:solidFill>
              <a:srgbClr val="FF0000"/>
            </a:solidFill>
            <a:ln w="9525">
              <a:noFill/>
              <a:round/>
              <a:headEnd/>
              <a:tailEnd/>
            </a:ln>
          </p:spPr>
          <p:txBody>
            <a:bodyPr/>
            <a:lstStyle/>
            <a:p>
              <a:endParaRPr lang="ja-JP" altLang="en-US"/>
            </a:p>
          </p:txBody>
        </p:sp>
        <p:sp>
          <p:nvSpPr>
            <p:cNvPr id="442" name="Freeform 2455"/>
            <p:cNvSpPr>
              <a:spLocks/>
            </p:cNvSpPr>
            <p:nvPr/>
          </p:nvSpPr>
          <p:spPr bwMode="auto">
            <a:xfrm>
              <a:off x="2161" y="2859"/>
              <a:ext cx="5" cy="10"/>
            </a:xfrm>
            <a:custGeom>
              <a:avLst/>
              <a:gdLst/>
              <a:ahLst/>
              <a:cxnLst>
                <a:cxn ang="0">
                  <a:pos x="0" y="0"/>
                </a:cxn>
                <a:cxn ang="0">
                  <a:pos x="30" y="75"/>
                </a:cxn>
                <a:cxn ang="0">
                  <a:pos x="23" y="77"/>
                </a:cxn>
                <a:cxn ang="0">
                  <a:pos x="0" y="0"/>
                </a:cxn>
              </a:cxnLst>
              <a:rect l="0" t="0" r="r" b="b"/>
              <a:pathLst>
                <a:path w="30" h="77">
                  <a:moveTo>
                    <a:pt x="0" y="0"/>
                  </a:moveTo>
                  <a:lnTo>
                    <a:pt x="30" y="75"/>
                  </a:lnTo>
                  <a:lnTo>
                    <a:pt x="23" y="77"/>
                  </a:lnTo>
                  <a:lnTo>
                    <a:pt x="0" y="0"/>
                  </a:lnTo>
                  <a:close/>
                </a:path>
              </a:pathLst>
            </a:custGeom>
            <a:solidFill>
              <a:srgbClr val="FF0000"/>
            </a:solidFill>
            <a:ln w="9525">
              <a:noFill/>
              <a:round/>
              <a:headEnd/>
              <a:tailEnd/>
            </a:ln>
          </p:spPr>
          <p:txBody>
            <a:bodyPr/>
            <a:lstStyle/>
            <a:p>
              <a:endParaRPr lang="ja-JP" altLang="en-US"/>
            </a:p>
          </p:txBody>
        </p:sp>
        <p:sp>
          <p:nvSpPr>
            <p:cNvPr id="443" name="Freeform 2456"/>
            <p:cNvSpPr>
              <a:spLocks/>
            </p:cNvSpPr>
            <p:nvPr/>
          </p:nvSpPr>
          <p:spPr bwMode="auto">
            <a:xfrm>
              <a:off x="2150" y="2850"/>
              <a:ext cx="15" cy="21"/>
            </a:xfrm>
            <a:custGeom>
              <a:avLst/>
              <a:gdLst/>
              <a:ahLst/>
              <a:cxnLst>
                <a:cxn ang="0">
                  <a:pos x="100" y="154"/>
                </a:cxn>
                <a:cxn ang="0">
                  <a:pos x="43" y="170"/>
                </a:cxn>
                <a:cxn ang="0">
                  <a:pos x="22" y="93"/>
                </a:cxn>
                <a:cxn ang="0">
                  <a:pos x="0" y="16"/>
                </a:cxn>
                <a:cxn ang="0">
                  <a:pos x="55" y="0"/>
                </a:cxn>
                <a:cxn ang="0">
                  <a:pos x="77" y="77"/>
                </a:cxn>
                <a:cxn ang="0">
                  <a:pos x="100" y="154"/>
                </a:cxn>
              </a:cxnLst>
              <a:rect l="0" t="0" r="r" b="b"/>
              <a:pathLst>
                <a:path w="100" h="170">
                  <a:moveTo>
                    <a:pt x="100" y="154"/>
                  </a:moveTo>
                  <a:lnTo>
                    <a:pt x="43" y="170"/>
                  </a:lnTo>
                  <a:lnTo>
                    <a:pt x="22" y="93"/>
                  </a:lnTo>
                  <a:lnTo>
                    <a:pt x="0" y="16"/>
                  </a:lnTo>
                  <a:lnTo>
                    <a:pt x="55" y="0"/>
                  </a:lnTo>
                  <a:lnTo>
                    <a:pt x="77" y="77"/>
                  </a:lnTo>
                  <a:lnTo>
                    <a:pt x="100" y="154"/>
                  </a:lnTo>
                  <a:close/>
                </a:path>
              </a:pathLst>
            </a:custGeom>
            <a:solidFill>
              <a:srgbClr val="FF0000"/>
            </a:solidFill>
            <a:ln w="9525">
              <a:noFill/>
              <a:round/>
              <a:headEnd/>
              <a:tailEnd/>
            </a:ln>
          </p:spPr>
          <p:txBody>
            <a:bodyPr/>
            <a:lstStyle/>
            <a:p>
              <a:endParaRPr lang="ja-JP" altLang="en-US"/>
            </a:p>
          </p:txBody>
        </p:sp>
        <p:sp>
          <p:nvSpPr>
            <p:cNvPr id="444" name="Freeform 2457"/>
            <p:cNvSpPr>
              <a:spLocks/>
            </p:cNvSpPr>
            <p:nvPr/>
          </p:nvSpPr>
          <p:spPr bwMode="auto">
            <a:xfrm>
              <a:off x="2154" y="2861"/>
              <a:ext cx="3" cy="10"/>
            </a:xfrm>
            <a:custGeom>
              <a:avLst/>
              <a:gdLst/>
              <a:ahLst/>
              <a:cxnLst>
                <a:cxn ang="0">
                  <a:pos x="0" y="0"/>
                </a:cxn>
                <a:cxn ang="0">
                  <a:pos x="21" y="77"/>
                </a:cxn>
                <a:cxn ang="0">
                  <a:pos x="13" y="79"/>
                </a:cxn>
                <a:cxn ang="0">
                  <a:pos x="0" y="0"/>
                </a:cxn>
              </a:cxnLst>
              <a:rect l="0" t="0" r="r" b="b"/>
              <a:pathLst>
                <a:path w="21" h="79">
                  <a:moveTo>
                    <a:pt x="0" y="0"/>
                  </a:moveTo>
                  <a:lnTo>
                    <a:pt x="21" y="77"/>
                  </a:lnTo>
                  <a:lnTo>
                    <a:pt x="13" y="79"/>
                  </a:lnTo>
                  <a:lnTo>
                    <a:pt x="0" y="0"/>
                  </a:lnTo>
                  <a:close/>
                </a:path>
              </a:pathLst>
            </a:custGeom>
            <a:solidFill>
              <a:srgbClr val="FF0000"/>
            </a:solidFill>
            <a:ln w="9525">
              <a:noFill/>
              <a:round/>
              <a:headEnd/>
              <a:tailEnd/>
            </a:ln>
          </p:spPr>
          <p:txBody>
            <a:bodyPr/>
            <a:lstStyle/>
            <a:p>
              <a:endParaRPr lang="ja-JP" altLang="en-US"/>
            </a:p>
          </p:txBody>
        </p:sp>
        <p:sp>
          <p:nvSpPr>
            <p:cNvPr id="445" name="Freeform 2458"/>
            <p:cNvSpPr>
              <a:spLocks/>
            </p:cNvSpPr>
            <p:nvPr/>
          </p:nvSpPr>
          <p:spPr bwMode="auto">
            <a:xfrm>
              <a:off x="2143" y="2851"/>
              <a:ext cx="12" cy="21"/>
            </a:xfrm>
            <a:custGeom>
              <a:avLst/>
              <a:gdLst/>
              <a:ahLst/>
              <a:cxnLst>
                <a:cxn ang="0">
                  <a:pos x="84" y="158"/>
                </a:cxn>
                <a:cxn ang="0">
                  <a:pos x="26" y="168"/>
                </a:cxn>
                <a:cxn ang="0">
                  <a:pos x="13" y="88"/>
                </a:cxn>
                <a:cxn ang="0">
                  <a:pos x="0" y="9"/>
                </a:cxn>
                <a:cxn ang="0">
                  <a:pos x="57" y="0"/>
                </a:cxn>
                <a:cxn ang="0">
                  <a:pos x="71" y="79"/>
                </a:cxn>
                <a:cxn ang="0">
                  <a:pos x="84" y="158"/>
                </a:cxn>
              </a:cxnLst>
              <a:rect l="0" t="0" r="r" b="b"/>
              <a:pathLst>
                <a:path w="84" h="168">
                  <a:moveTo>
                    <a:pt x="84" y="158"/>
                  </a:moveTo>
                  <a:lnTo>
                    <a:pt x="26" y="168"/>
                  </a:lnTo>
                  <a:lnTo>
                    <a:pt x="13" y="88"/>
                  </a:lnTo>
                  <a:lnTo>
                    <a:pt x="0" y="9"/>
                  </a:lnTo>
                  <a:lnTo>
                    <a:pt x="57" y="0"/>
                  </a:lnTo>
                  <a:lnTo>
                    <a:pt x="71" y="79"/>
                  </a:lnTo>
                  <a:lnTo>
                    <a:pt x="84" y="158"/>
                  </a:lnTo>
                  <a:close/>
                </a:path>
              </a:pathLst>
            </a:custGeom>
            <a:solidFill>
              <a:srgbClr val="FF0000"/>
            </a:solidFill>
            <a:ln w="9525">
              <a:noFill/>
              <a:round/>
              <a:headEnd/>
              <a:tailEnd/>
            </a:ln>
          </p:spPr>
          <p:txBody>
            <a:bodyPr/>
            <a:lstStyle/>
            <a:p>
              <a:endParaRPr lang="ja-JP" altLang="en-US"/>
            </a:p>
          </p:txBody>
        </p:sp>
        <p:sp>
          <p:nvSpPr>
            <p:cNvPr id="446" name="Freeform 2459"/>
            <p:cNvSpPr>
              <a:spLocks/>
            </p:cNvSpPr>
            <p:nvPr/>
          </p:nvSpPr>
          <p:spPr bwMode="auto">
            <a:xfrm>
              <a:off x="2145" y="2862"/>
              <a:ext cx="2" cy="10"/>
            </a:xfrm>
            <a:custGeom>
              <a:avLst/>
              <a:gdLst/>
              <a:ahLst/>
              <a:cxnLst>
                <a:cxn ang="0">
                  <a:pos x="0" y="0"/>
                </a:cxn>
                <a:cxn ang="0">
                  <a:pos x="13" y="80"/>
                </a:cxn>
                <a:cxn ang="0">
                  <a:pos x="5" y="81"/>
                </a:cxn>
                <a:cxn ang="0">
                  <a:pos x="0" y="0"/>
                </a:cxn>
              </a:cxnLst>
              <a:rect l="0" t="0" r="r" b="b"/>
              <a:pathLst>
                <a:path w="13" h="81">
                  <a:moveTo>
                    <a:pt x="0" y="0"/>
                  </a:moveTo>
                  <a:lnTo>
                    <a:pt x="13" y="80"/>
                  </a:lnTo>
                  <a:lnTo>
                    <a:pt x="5" y="81"/>
                  </a:lnTo>
                  <a:lnTo>
                    <a:pt x="0" y="0"/>
                  </a:lnTo>
                  <a:close/>
                </a:path>
              </a:pathLst>
            </a:custGeom>
            <a:solidFill>
              <a:srgbClr val="FF0000"/>
            </a:solidFill>
            <a:ln w="9525">
              <a:noFill/>
              <a:round/>
              <a:headEnd/>
              <a:tailEnd/>
            </a:ln>
          </p:spPr>
          <p:txBody>
            <a:bodyPr/>
            <a:lstStyle/>
            <a:p>
              <a:endParaRPr lang="ja-JP" altLang="en-US"/>
            </a:p>
          </p:txBody>
        </p:sp>
        <p:sp>
          <p:nvSpPr>
            <p:cNvPr id="447" name="Freeform 2460"/>
            <p:cNvSpPr>
              <a:spLocks/>
            </p:cNvSpPr>
            <p:nvPr/>
          </p:nvSpPr>
          <p:spPr bwMode="auto">
            <a:xfrm>
              <a:off x="2136" y="2852"/>
              <a:ext cx="10" cy="21"/>
            </a:xfrm>
            <a:custGeom>
              <a:avLst/>
              <a:gdLst/>
              <a:ahLst/>
              <a:cxnLst>
                <a:cxn ang="0">
                  <a:pos x="69" y="161"/>
                </a:cxn>
                <a:cxn ang="0">
                  <a:pos x="9" y="164"/>
                </a:cxn>
                <a:cxn ang="0">
                  <a:pos x="5" y="84"/>
                </a:cxn>
                <a:cxn ang="0">
                  <a:pos x="0" y="3"/>
                </a:cxn>
                <a:cxn ang="0">
                  <a:pos x="59" y="0"/>
                </a:cxn>
                <a:cxn ang="0">
                  <a:pos x="64" y="80"/>
                </a:cxn>
                <a:cxn ang="0">
                  <a:pos x="69" y="161"/>
                </a:cxn>
              </a:cxnLst>
              <a:rect l="0" t="0" r="r" b="b"/>
              <a:pathLst>
                <a:path w="69" h="164">
                  <a:moveTo>
                    <a:pt x="69" y="161"/>
                  </a:moveTo>
                  <a:lnTo>
                    <a:pt x="9" y="164"/>
                  </a:lnTo>
                  <a:lnTo>
                    <a:pt x="5" y="84"/>
                  </a:lnTo>
                  <a:lnTo>
                    <a:pt x="0" y="3"/>
                  </a:lnTo>
                  <a:lnTo>
                    <a:pt x="59" y="0"/>
                  </a:lnTo>
                  <a:lnTo>
                    <a:pt x="64" y="80"/>
                  </a:lnTo>
                  <a:lnTo>
                    <a:pt x="69" y="161"/>
                  </a:lnTo>
                  <a:close/>
                </a:path>
              </a:pathLst>
            </a:custGeom>
            <a:solidFill>
              <a:srgbClr val="FF0000"/>
            </a:solidFill>
            <a:ln w="9525">
              <a:noFill/>
              <a:round/>
              <a:headEnd/>
              <a:tailEnd/>
            </a:ln>
          </p:spPr>
          <p:txBody>
            <a:bodyPr/>
            <a:lstStyle/>
            <a:p>
              <a:endParaRPr lang="ja-JP" altLang="en-US"/>
            </a:p>
          </p:txBody>
        </p:sp>
        <p:sp>
          <p:nvSpPr>
            <p:cNvPr id="448" name="Freeform 2461"/>
            <p:cNvSpPr>
              <a:spLocks/>
            </p:cNvSpPr>
            <p:nvPr/>
          </p:nvSpPr>
          <p:spPr bwMode="auto">
            <a:xfrm>
              <a:off x="2136" y="2863"/>
              <a:ext cx="1" cy="10"/>
            </a:xfrm>
            <a:custGeom>
              <a:avLst/>
              <a:gdLst/>
              <a:ahLst/>
              <a:cxnLst>
                <a:cxn ang="0">
                  <a:pos x="5" y="0"/>
                </a:cxn>
                <a:cxn ang="0">
                  <a:pos x="9" y="80"/>
                </a:cxn>
                <a:cxn ang="0">
                  <a:pos x="0" y="80"/>
                </a:cxn>
                <a:cxn ang="0">
                  <a:pos x="5" y="0"/>
                </a:cxn>
              </a:cxnLst>
              <a:rect l="0" t="0" r="r" b="b"/>
              <a:pathLst>
                <a:path w="9" h="80">
                  <a:moveTo>
                    <a:pt x="5" y="0"/>
                  </a:moveTo>
                  <a:lnTo>
                    <a:pt x="9" y="80"/>
                  </a:lnTo>
                  <a:lnTo>
                    <a:pt x="0" y="80"/>
                  </a:lnTo>
                  <a:lnTo>
                    <a:pt x="5" y="0"/>
                  </a:lnTo>
                  <a:close/>
                </a:path>
              </a:pathLst>
            </a:custGeom>
            <a:solidFill>
              <a:srgbClr val="FF0000"/>
            </a:solidFill>
            <a:ln w="9525">
              <a:noFill/>
              <a:round/>
              <a:headEnd/>
              <a:tailEnd/>
            </a:ln>
          </p:spPr>
          <p:txBody>
            <a:bodyPr/>
            <a:lstStyle/>
            <a:p>
              <a:endParaRPr lang="ja-JP" altLang="en-US"/>
            </a:p>
          </p:txBody>
        </p:sp>
        <p:sp>
          <p:nvSpPr>
            <p:cNvPr id="449" name="Freeform 2462"/>
            <p:cNvSpPr>
              <a:spLocks/>
            </p:cNvSpPr>
            <p:nvPr/>
          </p:nvSpPr>
          <p:spPr bwMode="auto">
            <a:xfrm>
              <a:off x="1976" y="3406"/>
              <a:ext cx="10" cy="21"/>
            </a:xfrm>
            <a:custGeom>
              <a:avLst/>
              <a:gdLst/>
              <a:ahLst/>
              <a:cxnLst>
                <a:cxn ang="0">
                  <a:pos x="60" y="163"/>
                </a:cxn>
                <a:cxn ang="0">
                  <a:pos x="0" y="160"/>
                </a:cxn>
                <a:cxn ang="0">
                  <a:pos x="5" y="80"/>
                </a:cxn>
                <a:cxn ang="0">
                  <a:pos x="10" y="0"/>
                </a:cxn>
                <a:cxn ang="0">
                  <a:pos x="69" y="3"/>
                </a:cxn>
                <a:cxn ang="0">
                  <a:pos x="65" y="83"/>
                </a:cxn>
                <a:cxn ang="0">
                  <a:pos x="60" y="163"/>
                </a:cxn>
              </a:cxnLst>
              <a:rect l="0" t="0" r="r" b="b"/>
              <a:pathLst>
                <a:path w="69" h="163">
                  <a:moveTo>
                    <a:pt x="60" y="163"/>
                  </a:moveTo>
                  <a:lnTo>
                    <a:pt x="0" y="160"/>
                  </a:lnTo>
                  <a:lnTo>
                    <a:pt x="5" y="80"/>
                  </a:lnTo>
                  <a:lnTo>
                    <a:pt x="10" y="0"/>
                  </a:lnTo>
                  <a:lnTo>
                    <a:pt x="69" y="3"/>
                  </a:lnTo>
                  <a:lnTo>
                    <a:pt x="65" y="83"/>
                  </a:lnTo>
                  <a:lnTo>
                    <a:pt x="60" y="163"/>
                  </a:lnTo>
                  <a:close/>
                </a:path>
              </a:pathLst>
            </a:custGeom>
            <a:solidFill>
              <a:srgbClr val="FF0000"/>
            </a:solidFill>
            <a:ln w="9525">
              <a:noFill/>
              <a:round/>
              <a:headEnd/>
              <a:tailEnd/>
            </a:ln>
          </p:spPr>
          <p:txBody>
            <a:bodyPr/>
            <a:lstStyle/>
            <a:p>
              <a:endParaRPr lang="ja-JP" altLang="en-US"/>
            </a:p>
          </p:txBody>
        </p:sp>
        <p:sp>
          <p:nvSpPr>
            <p:cNvPr id="450" name="Freeform 2463"/>
            <p:cNvSpPr>
              <a:spLocks/>
            </p:cNvSpPr>
            <p:nvPr/>
          </p:nvSpPr>
          <p:spPr bwMode="auto">
            <a:xfrm>
              <a:off x="1975" y="3416"/>
              <a:ext cx="2" cy="10"/>
            </a:xfrm>
            <a:custGeom>
              <a:avLst/>
              <a:gdLst/>
              <a:ahLst/>
              <a:cxnLst>
                <a:cxn ang="0">
                  <a:pos x="13" y="0"/>
                </a:cxn>
                <a:cxn ang="0">
                  <a:pos x="8" y="80"/>
                </a:cxn>
                <a:cxn ang="0">
                  <a:pos x="0" y="79"/>
                </a:cxn>
                <a:cxn ang="0">
                  <a:pos x="13" y="0"/>
                </a:cxn>
              </a:cxnLst>
              <a:rect l="0" t="0" r="r" b="b"/>
              <a:pathLst>
                <a:path w="13" h="80">
                  <a:moveTo>
                    <a:pt x="13" y="0"/>
                  </a:moveTo>
                  <a:lnTo>
                    <a:pt x="8" y="80"/>
                  </a:lnTo>
                  <a:lnTo>
                    <a:pt x="0" y="79"/>
                  </a:lnTo>
                  <a:lnTo>
                    <a:pt x="13" y="0"/>
                  </a:lnTo>
                  <a:close/>
                </a:path>
              </a:pathLst>
            </a:custGeom>
            <a:solidFill>
              <a:srgbClr val="FF0000"/>
            </a:solidFill>
            <a:ln w="9525">
              <a:noFill/>
              <a:round/>
              <a:headEnd/>
              <a:tailEnd/>
            </a:ln>
          </p:spPr>
          <p:txBody>
            <a:bodyPr/>
            <a:lstStyle/>
            <a:p>
              <a:endParaRPr lang="ja-JP" altLang="en-US"/>
            </a:p>
          </p:txBody>
        </p:sp>
        <p:sp>
          <p:nvSpPr>
            <p:cNvPr id="451" name="Freeform 2464"/>
            <p:cNvSpPr>
              <a:spLocks/>
            </p:cNvSpPr>
            <p:nvPr/>
          </p:nvSpPr>
          <p:spPr bwMode="auto">
            <a:xfrm>
              <a:off x="1966" y="3405"/>
              <a:ext cx="12" cy="21"/>
            </a:xfrm>
            <a:custGeom>
              <a:avLst/>
              <a:gdLst/>
              <a:ahLst/>
              <a:cxnLst>
                <a:cxn ang="0">
                  <a:pos x="58" y="168"/>
                </a:cxn>
                <a:cxn ang="0">
                  <a:pos x="0" y="158"/>
                </a:cxn>
                <a:cxn ang="0">
                  <a:pos x="13" y="79"/>
                </a:cxn>
                <a:cxn ang="0">
                  <a:pos x="27" y="0"/>
                </a:cxn>
                <a:cxn ang="0">
                  <a:pos x="84" y="10"/>
                </a:cxn>
                <a:cxn ang="0">
                  <a:pos x="71" y="89"/>
                </a:cxn>
                <a:cxn ang="0">
                  <a:pos x="58" y="168"/>
                </a:cxn>
              </a:cxnLst>
              <a:rect l="0" t="0" r="r" b="b"/>
              <a:pathLst>
                <a:path w="84" h="168">
                  <a:moveTo>
                    <a:pt x="58" y="168"/>
                  </a:moveTo>
                  <a:lnTo>
                    <a:pt x="0" y="158"/>
                  </a:lnTo>
                  <a:lnTo>
                    <a:pt x="13" y="79"/>
                  </a:lnTo>
                  <a:lnTo>
                    <a:pt x="27" y="0"/>
                  </a:lnTo>
                  <a:lnTo>
                    <a:pt x="84" y="10"/>
                  </a:lnTo>
                  <a:lnTo>
                    <a:pt x="71" y="89"/>
                  </a:lnTo>
                  <a:lnTo>
                    <a:pt x="58" y="168"/>
                  </a:lnTo>
                  <a:close/>
                </a:path>
              </a:pathLst>
            </a:custGeom>
            <a:solidFill>
              <a:srgbClr val="FF0000"/>
            </a:solidFill>
            <a:ln w="9525">
              <a:noFill/>
              <a:round/>
              <a:headEnd/>
              <a:tailEnd/>
            </a:ln>
          </p:spPr>
          <p:txBody>
            <a:bodyPr/>
            <a:lstStyle/>
            <a:p>
              <a:endParaRPr lang="ja-JP" altLang="en-US"/>
            </a:p>
          </p:txBody>
        </p:sp>
        <p:sp>
          <p:nvSpPr>
            <p:cNvPr id="452" name="Freeform 2465"/>
            <p:cNvSpPr>
              <a:spLocks/>
            </p:cNvSpPr>
            <p:nvPr/>
          </p:nvSpPr>
          <p:spPr bwMode="auto">
            <a:xfrm>
              <a:off x="1965" y="3415"/>
              <a:ext cx="3" cy="10"/>
            </a:xfrm>
            <a:custGeom>
              <a:avLst/>
              <a:gdLst/>
              <a:ahLst/>
              <a:cxnLst>
                <a:cxn ang="0">
                  <a:pos x="21" y="0"/>
                </a:cxn>
                <a:cxn ang="0">
                  <a:pos x="8" y="79"/>
                </a:cxn>
                <a:cxn ang="0">
                  <a:pos x="0" y="77"/>
                </a:cxn>
                <a:cxn ang="0">
                  <a:pos x="21" y="0"/>
                </a:cxn>
              </a:cxnLst>
              <a:rect l="0" t="0" r="r" b="b"/>
              <a:pathLst>
                <a:path w="21" h="79">
                  <a:moveTo>
                    <a:pt x="21" y="0"/>
                  </a:moveTo>
                  <a:lnTo>
                    <a:pt x="8" y="79"/>
                  </a:lnTo>
                  <a:lnTo>
                    <a:pt x="0" y="77"/>
                  </a:lnTo>
                  <a:lnTo>
                    <a:pt x="21" y="0"/>
                  </a:lnTo>
                  <a:close/>
                </a:path>
              </a:pathLst>
            </a:custGeom>
            <a:solidFill>
              <a:srgbClr val="FF0000"/>
            </a:solidFill>
            <a:ln w="9525">
              <a:noFill/>
              <a:round/>
              <a:headEnd/>
              <a:tailEnd/>
            </a:ln>
          </p:spPr>
          <p:txBody>
            <a:bodyPr/>
            <a:lstStyle/>
            <a:p>
              <a:endParaRPr lang="ja-JP" altLang="en-US"/>
            </a:p>
          </p:txBody>
        </p:sp>
        <p:sp>
          <p:nvSpPr>
            <p:cNvPr id="453" name="Freeform 2466"/>
            <p:cNvSpPr>
              <a:spLocks/>
            </p:cNvSpPr>
            <p:nvPr/>
          </p:nvSpPr>
          <p:spPr bwMode="auto">
            <a:xfrm>
              <a:off x="1957" y="3404"/>
              <a:ext cx="14" cy="21"/>
            </a:xfrm>
            <a:custGeom>
              <a:avLst/>
              <a:gdLst/>
              <a:ahLst/>
              <a:cxnLst>
                <a:cxn ang="0">
                  <a:pos x="57" y="170"/>
                </a:cxn>
                <a:cxn ang="0">
                  <a:pos x="0" y="154"/>
                </a:cxn>
                <a:cxn ang="0">
                  <a:pos x="23" y="77"/>
                </a:cxn>
                <a:cxn ang="0">
                  <a:pos x="45" y="0"/>
                </a:cxn>
                <a:cxn ang="0">
                  <a:pos x="100" y="16"/>
                </a:cxn>
                <a:cxn ang="0">
                  <a:pos x="78" y="93"/>
                </a:cxn>
                <a:cxn ang="0">
                  <a:pos x="57" y="170"/>
                </a:cxn>
              </a:cxnLst>
              <a:rect l="0" t="0" r="r" b="b"/>
              <a:pathLst>
                <a:path w="100" h="170">
                  <a:moveTo>
                    <a:pt x="57" y="170"/>
                  </a:moveTo>
                  <a:lnTo>
                    <a:pt x="0" y="154"/>
                  </a:lnTo>
                  <a:lnTo>
                    <a:pt x="23" y="77"/>
                  </a:lnTo>
                  <a:lnTo>
                    <a:pt x="45" y="0"/>
                  </a:lnTo>
                  <a:lnTo>
                    <a:pt x="100" y="16"/>
                  </a:lnTo>
                  <a:lnTo>
                    <a:pt x="78" y="93"/>
                  </a:lnTo>
                  <a:lnTo>
                    <a:pt x="57" y="170"/>
                  </a:lnTo>
                  <a:close/>
                </a:path>
              </a:pathLst>
            </a:custGeom>
            <a:solidFill>
              <a:srgbClr val="FF0000"/>
            </a:solidFill>
            <a:ln w="9525">
              <a:noFill/>
              <a:round/>
              <a:headEnd/>
              <a:tailEnd/>
            </a:ln>
          </p:spPr>
          <p:txBody>
            <a:bodyPr/>
            <a:lstStyle/>
            <a:p>
              <a:endParaRPr lang="ja-JP" altLang="en-US"/>
            </a:p>
          </p:txBody>
        </p:sp>
        <p:sp>
          <p:nvSpPr>
            <p:cNvPr id="454" name="Freeform 2467"/>
            <p:cNvSpPr>
              <a:spLocks/>
            </p:cNvSpPr>
            <p:nvPr/>
          </p:nvSpPr>
          <p:spPr bwMode="auto">
            <a:xfrm>
              <a:off x="1956" y="3413"/>
              <a:ext cx="4" cy="10"/>
            </a:xfrm>
            <a:custGeom>
              <a:avLst/>
              <a:gdLst/>
              <a:ahLst/>
              <a:cxnLst>
                <a:cxn ang="0">
                  <a:pos x="30" y="0"/>
                </a:cxn>
                <a:cxn ang="0">
                  <a:pos x="7" y="77"/>
                </a:cxn>
                <a:cxn ang="0">
                  <a:pos x="0" y="75"/>
                </a:cxn>
                <a:cxn ang="0">
                  <a:pos x="30" y="0"/>
                </a:cxn>
              </a:cxnLst>
              <a:rect l="0" t="0" r="r" b="b"/>
              <a:pathLst>
                <a:path w="30" h="77">
                  <a:moveTo>
                    <a:pt x="30" y="0"/>
                  </a:moveTo>
                  <a:lnTo>
                    <a:pt x="7" y="77"/>
                  </a:lnTo>
                  <a:lnTo>
                    <a:pt x="0" y="75"/>
                  </a:lnTo>
                  <a:lnTo>
                    <a:pt x="30" y="0"/>
                  </a:lnTo>
                  <a:close/>
                </a:path>
              </a:pathLst>
            </a:custGeom>
            <a:solidFill>
              <a:srgbClr val="FF0000"/>
            </a:solidFill>
            <a:ln w="9525">
              <a:noFill/>
              <a:round/>
              <a:headEnd/>
              <a:tailEnd/>
            </a:ln>
          </p:spPr>
          <p:txBody>
            <a:bodyPr/>
            <a:lstStyle/>
            <a:p>
              <a:endParaRPr lang="ja-JP" altLang="en-US"/>
            </a:p>
          </p:txBody>
        </p:sp>
        <p:sp>
          <p:nvSpPr>
            <p:cNvPr id="455" name="Freeform 2468"/>
            <p:cNvSpPr>
              <a:spLocks/>
            </p:cNvSpPr>
            <p:nvPr/>
          </p:nvSpPr>
          <p:spPr bwMode="auto">
            <a:xfrm>
              <a:off x="1948" y="3401"/>
              <a:ext cx="17" cy="22"/>
            </a:xfrm>
            <a:custGeom>
              <a:avLst/>
              <a:gdLst/>
              <a:ahLst/>
              <a:cxnLst>
                <a:cxn ang="0">
                  <a:pos x="54" y="171"/>
                </a:cxn>
                <a:cxn ang="0">
                  <a:pos x="0" y="149"/>
                </a:cxn>
                <a:cxn ang="0">
                  <a:pos x="31" y="75"/>
                </a:cxn>
                <a:cxn ang="0">
                  <a:pos x="60" y="0"/>
                </a:cxn>
                <a:cxn ang="0">
                  <a:pos x="114" y="23"/>
                </a:cxn>
                <a:cxn ang="0">
                  <a:pos x="84" y="96"/>
                </a:cxn>
                <a:cxn ang="0">
                  <a:pos x="54" y="171"/>
                </a:cxn>
              </a:cxnLst>
              <a:rect l="0" t="0" r="r" b="b"/>
              <a:pathLst>
                <a:path w="114" h="171">
                  <a:moveTo>
                    <a:pt x="54" y="171"/>
                  </a:moveTo>
                  <a:lnTo>
                    <a:pt x="0" y="149"/>
                  </a:lnTo>
                  <a:lnTo>
                    <a:pt x="31" y="75"/>
                  </a:lnTo>
                  <a:lnTo>
                    <a:pt x="60" y="0"/>
                  </a:lnTo>
                  <a:lnTo>
                    <a:pt x="114" y="23"/>
                  </a:lnTo>
                  <a:lnTo>
                    <a:pt x="84" y="96"/>
                  </a:lnTo>
                  <a:lnTo>
                    <a:pt x="54" y="171"/>
                  </a:lnTo>
                  <a:close/>
                </a:path>
              </a:pathLst>
            </a:custGeom>
            <a:solidFill>
              <a:srgbClr val="FF0000"/>
            </a:solidFill>
            <a:ln w="9525">
              <a:noFill/>
              <a:round/>
              <a:headEnd/>
              <a:tailEnd/>
            </a:ln>
          </p:spPr>
          <p:txBody>
            <a:bodyPr/>
            <a:lstStyle/>
            <a:p>
              <a:endParaRPr lang="ja-JP" altLang="en-US"/>
            </a:p>
          </p:txBody>
        </p:sp>
        <p:sp>
          <p:nvSpPr>
            <p:cNvPr id="456" name="Freeform 2469"/>
            <p:cNvSpPr>
              <a:spLocks/>
            </p:cNvSpPr>
            <p:nvPr/>
          </p:nvSpPr>
          <p:spPr bwMode="auto">
            <a:xfrm>
              <a:off x="1947" y="3411"/>
              <a:ext cx="6" cy="9"/>
            </a:xfrm>
            <a:custGeom>
              <a:avLst/>
              <a:gdLst/>
              <a:ahLst/>
              <a:cxnLst>
                <a:cxn ang="0">
                  <a:pos x="39" y="0"/>
                </a:cxn>
                <a:cxn ang="0">
                  <a:pos x="8" y="74"/>
                </a:cxn>
                <a:cxn ang="0">
                  <a:pos x="0" y="71"/>
                </a:cxn>
                <a:cxn ang="0">
                  <a:pos x="39" y="0"/>
                </a:cxn>
              </a:cxnLst>
              <a:rect l="0" t="0" r="r" b="b"/>
              <a:pathLst>
                <a:path w="39" h="74">
                  <a:moveTo>
                    <a:pt x="39" y="0"/>
                  </a:moveTo>
                  <a:lnTo>
                    <a:pt x="8" y="74"/>
                  </a:lnTo>
                  <a:lnTo>
                    <a:pt x="0" y="71"/>
                  </a:lnTo>
                  <a:lnTo>
                    <a:pt x="39" y="0"/>
                  </a:lnTo>
                  <a:close/>
                </a:path>
              </a:pathLst>
            </a:custGeom>
            <a:solidFill>
              <a:srgbClr val="FF0000"/>
            </a:solidFill>
            <a:ln w="9525">
              <a:noFill/>
              <a:round/>
              <a:headEnd/>
              <a:tailEnd/>
            </a:ln>
          </p:spPr>
          <p:txBody>
            <a:bodyPr/>
            <a:lstStyle/>
            <a:p>
              <a:endParaRPr lang="ja-JP" altLang="en-US"/>
            </a:p>
          </p:txBody>
        </p:sp>
        <p:sp>
          <p:nvSpPr>
            <p:cNvPr id="457" name="Freeform 2470"/>
            <p:cNvSpPr>
              <a:spLocks/>
            </p:cNvSpPr>
            <p:nvPr/>
          </p:nvSpPr>
          <p:spPr bwMode="auto">
            <a:xfrm>
              <a:off x="1940" y="3398"/>
              <a:ext cx="18" cy="21"/>
            </a:xfrm>
            <a:custGeom>
              <a:avLst/>
              <a:gdLst/>
              <a:ahLst/>
              <a:cxnLst>
                <a:cxn ang="0">
                  <a:pos x="51" y="169"/>
                </a:cxn>
                <a:cxn ang="0">
                  <a:pos x="0" y="143"/>
                </a:cxn>
                <a:cxn ang="0">
                  <a:pos x="39" y="72"/>
                </a:cxn>
                <a:cxn ang="0">
                  <a:pos x="77" y="0"/>
                </a:cxn>
                <a:cxn ang="0">
                  <a:pos x="127" y="28"/>
                </a:cxn>
                <a:cxn ang="0">
                  <a:pos x="90" y="98"/>
                </a:cxn>
                <a:cxn ang="0">
                  <a:pos x="51" y="169"/>
                </a:cxn>
              </a:cxnLst>
              <a:rect l="0" t="0" r="r" b="b"/>
              <a:pathLst>
                <a:path w="127" h="169">
                  <a:moveTo>
                    <a:pt x="51" y="169"/>
                  </a:moveTo>
                  <a:lnTo>
                    <a:pt x="0" y="143"/>
                  </a:lnTo>
                  <a:lnTo>
                    <a:pt x="39" y="72"/>
                  </a:lnTo>
                  <a:lnTo>
                    <a:pt x="77" y="0"/>
                  </a:lnTo>
                  <a:lnTo>
                    <a:pt x="127" y="28"/>
                  </a:lnTo>
                  <a:lnTo>
                    <a:pt x="90" y="98"/>
                  </a:lnTo>
                  <a:lnTo>
                    <a:pt x="51" y="169"/>
                  </a:lnTo>
                  <a:close/>
                </a:path>
              </a:pathLst>
            </a:custGeom>
            <a:solidFill>
              <a:srgbClr val="FF0000"/>
            </a:solidFill>
            <a:ln w="9525">
              <a:noFill/>
              <a:round/>
              <a:headEnd/>
              <a:tailEnd/>
            </a:ln>
          </p:spPr>
          <p:txBody>
            <a:bodyPr/>
            <a:lstStyle/>
            <a:p>
              <a:endParaRPr lang="ja-JP" altLang="en-US"/>
            </a:p>
          </p:txBody>
        </p:sp>
        <p:sp>
          <p:nvSpPr>
            <p:cNvPr id="458" name="Freeform 2471"/>
            <p:cNvSpPr>
              <a:spLocks/>
            </p:cNvSpPr>
            <p:nvPr/>
          </p:nvSpPr>
          <p:spPr bwMode="auto">
            <a:xfrm>
              <a:off x="1939" y="3407"/>
              <a:ext cx="7" cy="9"/>
            </a:xfrm>
            <a:custGeom>
              <a:avLst/>
              <a:gdLst/>
              <a:ahLst/>
              <a:cxnLst>
                <a:cxn ang="0">
                  <a:pos x="45" y="0"/>
                </a:cxn>
                <a:cxn ang="0">
                  <a:pos x="6" y="71"/>
                </a:cxn>
                <a:cxn ang="0">
                  <a:pos x="0" y="66"/>
                </a:cxn>
                <a:cxn ang="0">
                  <a:pos x="45" y="0"/>
                </a:cxn>
              </a:cxnLst>
              <a:rect l="0" t="0" r="r" b="b"/>
              <a:pathLst>
                <a:path w="45" h="71">
                  <a:moveTo>
                    <a:pt x="45" y="0"/>
                  </a:moveTo>
                  <a:lnTo>
                    <a:pt x="6" y="71"/>
                  </a:lnTo>
                  <a:lnTo>
                    <a:pt x="0" y="66"/>
                  </a:lnTo>
                  <a:lnTo>
                    <a:pt x="45" y="0"/>
                  </a:lnTo>
                  <a:close/>
                </a:path>
              </a:pathLst>
            </a:custGeom>
            <a:solidFill>
              <a:srgbClr val="FF0000"/>
            </a:solidFill>
            <a:ln w="9525">
              <a:noFill/>
              <a:round/>
              <a:headEnd/>
              <a:tailEnd/>
            </a:ln>
          </p:spPr>
          <p:txBody>
            <a:bodyPr/>
            <a:lstStyle/>
            <a:p>
              <a:endParaRPr lang="ja-JP" altLang="en-US"/>
            </a:p>
          </p:txBody>
        </p:sp>
        <p:sp>
          <p:nvSpPr>
            <p:cNvPr id="459" name="Freeform 2472"/>
            <p:cNvSpPr>
              <a:spLocks/>
            </p:cNvSpPr>
            <p:nvPr/>
          </p:nvSpPr>
          <p:spPr bwMode="auto">
            <a:xfrm>
              <a:off x="1932" y="3395"/>
              <a:ext cx="20" cy="21"/>
            </a:xfrm>
            <a:custGeom>
              <a:avLst/>
              <a:gdLst/>
              <a:ahLst/>
              <a:cxnLst>
                <a:cxn ang="0">
                  <a:pos x="48" y="165"/>
                </a:cxn>
                <a:cxn ang="0">
                  <a:pos x="0" y="134"/>
                </a:cxn>
                <a:cxn ang="0">
                  <a:pos x="45" y="67"/>
                </a:cxn>
                <a:cxn ang="0">
                  <a:pos x="90" y="0"/>
                </a:cxn>
                <a:cxn ang="0">
                  <a:pos x="137" y="31"/>
                </a:cxn>
                <a:cxn ang="0">
                  <a:pos x="93" y="99"/>
                </a:cxn>
                <a:cxn ang="0">
                  <a:pos x="48" y="165"/>
                </a:cxn>
              </a:cxnLst>
              <a:rect l="0" t="0" r="r" b="b"/>
              <a:pathLst>
                <a:path w="137" h="165">
                  <a:moveTo>
                    <a:pt x="48" y="165"/>
                  </a:moveTo>
                  <a:lnTo>
                    <a:pt x="0" y="134"/>
                  </a:lnTo>
                  <a:lnTo>
                    <a:pt x="45" y="67"/>
                  </a:lnTo>
                  <a:lnTo>
                    <a:pt x="90" y="0"/>
                  </a:lnTo>
                  <a:lnTo>
                    <a:pt x="137" y="31"/>
                  </a:lnTo>
                  <a:lnTo>
                    <a:pt x="93" y="99"/>
                  </a:lnTo>
                  <a:lnTo>
                    <a:pt x="48" y="165"/>
                  </a:lnTo>
                  <a:close/>
                </a:path>
              </a:pathLst>
            </a:custGeom>
            <a:solidFill>
              <a:srgbClr val="FF0000"/>
            </a:solidFill>
            <a:ln w="9525">
              <a:noFill/>
              <a:round/>
              <a:headEnd/>
              <a:tailEnd/>
            </a:ln>
          </p:spPr>
          <p:txBody>
            <a:bodyPr/>
            <a:lstStyle/>
            <a:p>
              <a:endParaRPr lang="ja-JP" altLang="en-US"/>
            </a:p>
          </p:txBody>
        </p:sp>
        <p:sp>
          <p:nvSpPr>
            <p:cNvPr id="460" name="Freeform 2473"/>
            <p:cNvSpPr>
              <a:spLocks/>
            </p:cNvSpPr>
            <p:nvPr/>
          </p:nvSpPr>
          <p:spPr bwMode="auto">
            <a:xfrm>
              <a:off x="1931" y="3403"/>
              <a:ext cx="8" cy="9"/>
            </a:xfrm>
            <a:custGeom>
              <a:avLst/>
              <a:gdLst/>
              <a:ahLst/>
              <a:cxnLst>
                <a:cxn ang="0">
                  <a:pos x="51" y="0"/>
                </a:cxn>
                <a:cxn ang="0">
                  <a:pos x="6" y="67"/>
                </a:cxn>
                <a:cxn ang="0">
                  <a:pos x="0" y="62"/>
                </a:cxn>
                <a:cxn ang="0">
                  <a:pos x="51" y="0"/>
                </a:cxn>
              </a:cxnLst>
              <a:rect l="0" t="0" r="r" b="b"/>
              <a:pathLst>
                <a:path w="51" h="67">
                  <a:moveTo>
                    <a:pt x="51" y="0"/>
                  </a:moveTo>
                  <a:lnTo>
                    <a:pt x="6" y="67"/>
                  </a:lnTo>
                  <a:lnTo>
                    <a:pt x="0" y="62"/>
                  </a:lnTo>
                  <a:lnTo>
                    <a:pt x="51" y="0"/>
                  </a:lnTo>
                  <a:close/>
                </a:path>
              </a:pathLst>
            </a:custGeom>
            <a:solidFill>
              <a:srgbClr val="FF0000"/>
            </a:solidFill>
            <a:ln w="9525">
              <a:noFill/>
              <a:round/>
              <a:headEnd/>
              <a:tailEnd/>
            </a:ln>
          </p:spPr>
          <p:txBody>
            <a:bodyPr/>
            <a:lstStyle/>
            <a:p>
              <a:endParaRPr lang="ja-JP" altLang="en-US"/>
            </a:p>
          </p:txBody>
        </p:sp>
        <p:sp>
          <p:nvSpPr>
            <p:cNvPr id="461" name="Freeform 2474"/>
            <p:cNvSpPr>
              <a:spLocks/>
            </p:cNvSpPr>
            <p:nvPr/>
          </p:nvSpPr>
          <p:spPr bwMode="auto">
            <a:xfrm>
              <a:off x="1925" y="3391"/>
              <a:ext cx="21" cy="20"/>
            </a:xfrm>
            <a:custGeom>
              <a:avLst/>
              <a:gdLst/>
              <a:ahLst/>
              <a:cxnLst>
                <a:cxn ang="0">
                  <a:pos x="45" y="161"/>
                </a:cxn>
                <a:cxn ang="0">
                  <a:pos x="0" y="125"/>
                </a:cxn>
                <a:cxn ang="0">
                  <a:pos x="51" y="62"/>
                </a:cxn>
                <a:cxn ang="0">
                  <a:pos x="102" y="0"/>
                </a:cxn>
                <a:cxn ang="0">
                  <a:pos x="147" y="37"/>
                </a:cxn>
                <a:cxn ang="0">
                  <a:pos x="96" y="99"/>
                </a:cxn>
                <a:cxn ang="0">
                  <a:pos x="45" y="161"/>
                </a:cxn>
              </a:cxnLst>
              <a:rect l="0" t="0" r="r" b="b"/>
              <a:pathLst>
                <a:path w="147" h="161">
                  <a:moveTo>
                    <a:pt x="45" y="161"/>
                  </a:moveTo>
                  <a:lnTo>
                    <a:pt x="0" y="125"/>
                  </a:lnTo>
                  <a:lnTo>
                    <a:pt x="51" y="62"/>
                  </a:lnTo>
                  <a:lnTo>
                    <a:pt x="102" y="0"/>
                  </a:lnTo>
                  <a:lnTo>
                    <a:pt x="147" y="37"/>
                  </a:lnTo>
                  <a:lnTo>
                    <a:pt x="96" y="99"/>
                  </a:lnTo>
                  <a:lnTo>
                    <a:pt x="45" y="161"/>
                  </a:lnTo>
                  <a:close/>
                </a:path>
              </a:pathLst>
            </a:custGeom>
            <a:solidFill>
              <a:srgbClr val="FF0000"/>
            </a:solidFill>
            <a:ln w="9525">
              <a:noFill/>
              <a:round/>
              <a:headEnd/>
              <a:tailEnd/>
            </a:ln>
          </p:spPr>
          <p:txBody>
            <a:bodyPr/>
            <a:lstStyle/>
            <a:p>
              <a:endParaRPr lang="ja-JP" altLang="en-US"/>
            </a:p>
          </p:txBody>
        </p:sp>
        <p:sp>
          <p:nvSpPr>
            <p:cNvPr id="462" name="Freeform 2475"/>
            <p:cNvSpPr>
              <a:spLocks/>
            </p:cNvSpPr>
            <p:nvPr/>
          </p:nvSpPr>
          <p:spPr bwMode="auto">
            <a:xfrm>
              <a:off x="1924" y="3399"/>
              <a:ext cx="8" cy="7"/>
            </a:xfrm>
            <a:custGeom>
              <a:avLst/>
              <a:gdLst/>
              <a:ahLst/>
              <a:cxnLst>
                <a:cxn ang="0">
                  <a:pos x="57" y="0"/>
                </a:cxn>
                <a:cxn ang="0">
                  <a:pos x="6" y="63"/>
                </a:cxn>
                <a:cxn ang="0">
                  <a:pos x="0" y="57"/>
                </a:cxn>
                <a:cxn ang="0">
                  <a:pos x="57" y="0"/>
                </a:cxn>
              </a:cxnLst>
              <a:rect l="0" t="0" r="r" b="b"/>
              <a:pathLst>
                <a:path w="57" h="63">
                  <a:moveTo>
                    <a:pt x="57" y="0"/>
                  </a:moveTo>
                  <a:lnTo>
                    <a:pt x="6" y="63"/>
                  </a:lnTo>
                  <a:lnTo>
                    <a:pt x="0" y="57"/>
                  </a:lnTo>
                  <a:lnTo>
                    <a:pt x="57" y="0"/>
                  </a:lnTo>
                  <a:close/>
                </a:path>
              </a:pathLst>
            </a:custGeom>
            <a:solidFill>
              <a:srgbClr val="FF0000"/>
            </a:solidFill>
            <a:ln w="9525">
              <a:noFill/>
              <a:round/>
              <a:headEnd/>
              <a:tailEnd/>
            </a:ln>
          </p:spPr>
          <p:txBody>
            <a:bodyPr/>
            <a:lstStyle/>
            <a:p>
              <a:endParaRPr lang="ja-JP" altLang="en-US"/>
            </a:p>
          </p:txBody>
        </p:sp>
        <p:sp>
          <p:nvSpPr>
            <p:cNvPr id="463" name="Freeform 2476"/>
            <p:cNvSpPr>
              <a:spLocks/>
            </p:cNvSpPr>
            <p:nvPr/>
          </p:nvSpPr>
          <p:spPr bwMode="auto">
            <a:xfrm>
              <a:off x="1918" y="3386"/>
              <a:ext cx="23" cy="20"/>
            </a:xfrm>
            <a:custGeom>
              <a:avLst/>
              <a:gdLst/>
              <a:ahLst/>
              <a:cxnLst>
                <a:cxn ang="0">
                  <a:pos x="42" y="155"/>
                </a:cxn>
                <a:cxn ang="0">
                  <a:pos x="0" y="114"/>
                </a:cxn>
                <a:cxn ang="0">
                  <a:pos x="58" y="57"/>
                </a:cxn>
                <a:cxn ang="0">
                  <a:pos x="115" y="0"/>
                </a:cxn>
                <a:cxn ang="0">
                  <a:pos x="157" y="41"/>
                </a:cxn>
                <a:cxn ang="0">
                  <a:pos x="99" y="98"/>
                </a:cxn>
                <a:cxn ang="0">
                  <a:pos x="42" y="155"/>
                </a:cxn>
              </a:cxnLst>
              <a:rect l="0" t="0" r="r" b="b"/>
              <a:pathLst>
                <a:path w="157" h="155">
                  <a:moveTo>
                    <a:pt x="42" y="155"/>
                  </a:moveTo>
                  <a:lnTo>
                    <a:pt x="0" y="114"/>
                  </a:lnTo>
                  <a:lnTo>
                    <a:pt x="58" y="57"/>
                  </a:lnTo>
                  <a:lnTo>
                    <a:pt x="115" y="0"/>
                  </a:lnTo>
                  <a:lnTo>
                    <a:pt x="157" y="41"/>
                  </a:lnTo>
                  <a:lnTo>
                    <a:pt x="99" y="98"/>
                  </a:lnTo>
                  <a:lnTo>
                    <a:pt x="42" y="155"/>
                  </a:lnTo>
                  <a:close/>
                </a:path>
              </a:pathLst>
            </a:custGeom>
            <a:solidFill>
              <a:srgbClr val="FF0000"/>
            </a:solidFill>
            <a:ln w="9525">
              <a:noFill/>
              <a:round/>
              <a:headEnd/>
              <a:tailEnd/>
            </a:ln>
          </p:spPr>
          <p:txBody>
            <a:bodyPr/>
            <a:lstStyle/>
            <a:p>
              <a:endParaRPr lang="ja-JP" altLang="en-US"/>
            </a:p>
          </p:txBody>
        </p:sp>
        <p:sp>
          <p:nvSpPr>
            <p:cNvPr id="464" name="Freeform 2477"/>
            <p:cNvSpPr>
              <a:spLocks/>
            </p:cNvSpPr>
            <p:nvPr/>
          </p:nvSpPr>
          <p:spPr bwMode="auto">
            <a:xfrm>
              <a:off x="1918" y="3394"/>
              <a:ext cx="8" cy="7"/>
            </a:xfrm>
            <a:custGeom>
              <a:avLst/>
              <a:gdLst/>
              <a:ahLst/>
              <a:cxnLst>
                <a:cxn ang="0">
                  <a:pos x="62" y="0"/>
                </a:cxn>
                <a:cxn ang="0">
                  <a:pos x="4" y="57"/>
                </a:cxn>
                <a:cxn ang="0">
                  <a:pos x="0" y="52"/>
                </a:cxn>
                <a:cxn ang="0">
                  <a:pos x="62" y="0"/>
                </a:cxn>
              </a:cxnLst>
              <a:rect l="0" t="0" r="r" b="b"/>
              <a:pathLst>
                <a:path w="62" h="57">
                  <a:moveTo>
                    <a:pt x="62" y="0"/>
                  </a:moveTo>
                  <a:lnTo>
                    <a:pt x="4" y="57"/>
                  </a:lnTo>
                  <a:lnTo>
                    <a:pt x="0" y="52"/>
                  </a:lnTo>
                  <a:lnTo>
                    <a:pt x="62" y="0"/>
                  </a:lnTo>
                  <a:close/>
                </a:path>
              </a:pathLst>
            </a:custGeom>
            <a:solidFill>
              <a:srgbClr val="FF0000"/>
            </a:solidFill>
            <a:ln w="9525">
              <a:noFill/>
              <a:round/>
              <a:headEnd/>
              <a:tailEnd/>
            </a:ln>
          </p:spPr>
          <p:txBody>
            <a:bodyPr/>
            <a:lstStyle/>
            <a:p>
              <a:endParaRPr lang="ja-JP" altLang="en-US"/>
            </a:p>
          </p:txBody>
        </p:sp>
        <p:sp>
          <p:nvSpPr>
            <p:cNvPr id="465" name="Freeform 2478"/>
            <p:cNvSpPr>
              <a:spLocks/>
            </p:cNvSpPr>
            <p:nvPr/>
          </p:nvSpPr>
          <p:spPr bwMode="auto">
            <a:xfrm>
              <a:off x="1912" y="3382"/>
              <a:ext cx="23" cy="18"/>
            </a:xfrm>
            <a:custGeom>
              <a:avLst/>
              <a:gdLst/>
              <a:ahLst/>
              <a:cxnLst>
                <a:cxn ang="0">
                  <a:pos x="38" y="148"/>
                </a:cxn>
                <a:cxn ang="0">
                  <a:pos x="0" y="103"/>
                </a:cxn>
                <a:cxn ang="0">
                  <a:pos x="63" y="52"/>
                </a:cxn>
                <a:cxn ang="0">
                  <a:pos x="124" y="0"/>
                </a:cxn>
                <a:cxn ang="0">
                  <a:pos x="163" y="46"/>
                </a:cxn>
                <a:cxn ang="0">
                  <a:pos x="100" y="96"/>
                </a:cxn>
                <a:cxn ang="0">
                  <a:pos x="38" y="148"/>
                </a:cxn>
              </a:cxnLst>
              <a:rect l="0" t="0" r="r" b="b"/>
              <a:pathLst>
                <a:path w="163" h="148">
                  <a:moveTo>
                    <a:pt x="38" y="148"/>
                  </a:moveTo>
                  <a:lnTo>
                    <a:pt x="0" y="103"/>
                  </a:lnTo>
                  <a:lnTo>
                    <a:pt x="63" y="52"/>
                  </a:lnTo>
                  <a:lnTo>
                    <a:pt x="124" y="0"/>
                  </a:lnTo>
                  <a:lnTo>
                    <a:pt x="163" y="46"/>
                  </a:lnTo>
                  <a:lnTo>
                    <a:pt x="100" y="96"/>
                  </a:lnTo>
                  <a:lnTo>
                    <a:pt x="38" y="148"/>
                  </a:lnTo>
                  <a:close/>
                </a:path>
              </a:pathLst>
            </a:custGeom>
            <a:solidFill>
              <a:srgbClr val="FF0000"/>
            </a:solidFill>
            <a:ln w="9525">
              <a:noFill/>
              <a:round/>
              <a:headEnd/>
              <a:tailEnd/>
            </a:ln>
          </p:spPr>
          <p:txBody>
            <a:bodyPr/>
            <a:lstStyle/>
            <a:p>
              <a:endParaRPr lang="ja-JP" altLang="en-US"/>
            </a:p>
          </p:txBody>
        </p:sp>
        <p:sp>
          <p:nvSpPr>
            <p:cNvPr id="466" name="Freeform 2479"/>
            <p:cNvSpPr>
              <a:spLocks/>
            </p:cNvSpPr>
            <p:nvPr/>
          </p:nvSpPr>
          <p:spPr bwMode="auto">
            <a:xfrm>
              <a:off x="1912" y="3388"/>
              <a:ext cx="9" cy="6"/>
            </a:xfrm>
            <a:custGeom>
              <a:avLst/>
              <a:gdLst/>
              <a:ahLst/>
              <a:cxnLst>
                <a:cxn ang="0">
                  <a:pos x="67" y="0"/>
                </a:cxn>
                <a:cxn ang="0">
                  <a:pos x="4" y="51"/>
                </a:cxn>
                <a:cxn ang="0">
                  <a:pos x="0" y="44"/>
                </a:cxn>
                <a:cxn ang="0">
                  <a:pos x="67" y="0"/>
                </a:cxn>
              </a:cxnLst>
              <a:rect l="0" t="0" r="r" b="b"/>
              <a:pathLst>
                <a:path w="67" h="51">
                  <a:moveTo>
                    <a:pt x="67" y="0"/>
                  </a:moveTo>
                  <a:lnTo>
                    <a:pt x="4" y="51"/>
                  </a:lnTo>
                  <a:lnTo>
                    <a:pt x="0" y="44"/>
                  </a:lnTo>
                  <a:lnTo>
                    <a:pt x="67" y="0"/>
                  </a:lnTo>
                  <a:close/>
                </a:path>
              </a:pathLst>
            </a:custGeom>
            <a:solidFill>
              <a:srgbClr val="FF0000"/>
            </a:solidFill>
            <a:ln w="9525">
              <a:noFill/>
              <a:round/>
              <a:headEnd/>
              <a:tailEnd/>
            </a:ln>
          </p:spPr>
          <p:txBody>
            <a:bodyPr/>
            <a:lstStyle/>
            <a:p>
              <a:endParaRPr lang="ja-JP" altLang="en-US"/>
            </a:p>
          </p:txBody>
        </p:sp>
        <p:sp>
          <p:nvSpPr>
            <p:cNvPr id="467" name="Freeform 2480"/>
            <p:cNvSpPr>
              <a:spLocks/>
            </p:cNvSpPr>
            <p:nvPr/>
          </p:nvSpPr>
          <p:spPr bwMode="auto">
            <a:xfrm>
              <a:off x="1907" y="3376"/>
              <a:ext cx="24" cy="18"/>
            </a:xfrm>
            <a:custGeom>
              <a:avLst/>
              <a:gdLst/>
              <a:ahLst/>
              <a:cxnLst>
                <a:cxn ang="0">
                  <a:pos x="33" y="138"/>
                </a:cxn>
                <a:cxn ang="0">
                  <a:pos x="0" y="90"/>
                </a:cxn>
                <a:cxn ang="0">
                  <a:pos x="66" y="44"/>
                </a:cxn>
                <a:cxn ang="0">
                  <a:pos x="133" y="0"/>
                </a:cxn>
                <a:cxn ang="0">
                  <a:pos x="167" y="49"/>
                </a:cxn>
                <a:cxn ang="0">
                  <a:pos x="100" y="94"/>
                </a:cxn>
                <a:cxn ang="0">
                  <a:pos x="33" y="138"/>
                </a:cxn>
              </a:cxnLst>
              <a:rect l="0" t="0" r="r" b="b"/>
              <a:pathLst>
                <a:path w="167" h="138">
                  <a:moveTo>
                    <a:pt x="33" y="138"/>
                  </a:moveTo>
                  <a:lnTo>
                    <a:pt x="0" y="90"/>
                  </a:lnTo>
                  <a:lnTo>
                    <a:pt x="66" y="44"/>
                  </a:lnTo>
                  <a:lnTo>
                    <a:pt x="133" y="0"/>
                  </a:lnTo>
                  <a:lnTo>
                    <a:pt x="167" y="49"/>
                  </a:lnTo>
                  <a:lnTo>
                    <a:pt x="100" y="94"/>
                  </a:lnTo>
                  <a:lnTo>
                    <a:pt x="33" y="138"/>
                  </a:lnTo>
                  <a:close/>
                </a:path>
              </a:pathLst>
            </a:custGeom>
            <a:solidFill>
              <a:srgbClr val="FF0000"/>
            </a:solidFill>
            <a:ln w="9525">
              <a:noFill/>
              <a:round/>
              <a:headEnd/>
              <a:tailEnd/>
            </a:ln>
          </p:spPr>
          <p:txBody>
            <a:bodyPr/>
            <a:lstStyle/>
            <a:p>
              <a:endParaRPr lang="ja-JP" altLang="en-US"/>
            </a:p>
          </p:txBody>
        </p:sp>
        <p:sp>
          <p:nvSpPr>
            <p:cNvPr id="468" name="Freeform 2481"/>
            <p:cNvSpPr>
              <a:spLocks/>
            </p:cNvSpPr>
            <p:nvPr/>
          </p:nvSpPr>
          <p:spPr bwMode="auto">
            <a:xfrm>
              <a:off x="1906" y="3382"/>
              <a:ext cx="10" cy="5"/>
            </a:xfrm>
            <a:custGeom>
              <a:avLst/>
              <a:gdLst/>
              <a:ahLst/>
              <a:cxnLst>
                <a:cxn ang="0">
                  <a:pos x="70" y="0"/>
                </a:cxn>
                <a:cxn ang="0">
                  <a:pos x="4" y="46"/>
                </a:cxn>
                <a:cxn ang="0">
                  <a:pos x="0" y="39"/>
                </a:cxn>
                <a:cxn ang="0">
                  <a:pos x="70" y="0"/>
                </a:cxn>
              </a:cxnLst>
              <a:rect l="0" t="0" r="r" b="b"/>
              <a:pathLst>
                <a:path w="70" h="46">
                  <a:moveTo>
                    <a:pt x="70" y="0"/>
                  </a:moveTo>
                  <a:lnTo>
                    <a:pt x="4" y="46"/>
                  </a:lnTo>
                  <a:lnTo>
                    <a:pt x="0" y="39"/>
                  </a:lnTo>
                  <a:lnTo>
                    <a:pt x="70" y="0"/>
                  </a:lnTo>
                  <a:close/>
                </a:path>
              </a:pathLst>
            </a:custGeom>
            <a:solidFill>
              <a:srgbClr val="FF0000"/>
            </a:solidFill>
            <a:ln w="9525">
              <a:noFill/>
              <a:round/>
              <a:headEnd/>
              <a:tailEnd/>
            </a:ln>
          </p:spPr>
          <p:txBody>
            <a:bodyPr/>
            <a:lstStyle/>
            <a:p>
              <a:endParaRPr lang="ja-JP" altLang="en-US"/>
            </a:p>
          </p:txBody>
        </p:sp>
        <p:sp>
          <p:nvSpPr>
            <p:cNvPr id="469" name="Freeform 2482"/>
            <p:cNvSpPr>
              <a:spLocks/>
            </p:cNvSpPr>
            <p:nvPr/>
          </p:nvSpPr>
          <p:spPr bwMode="auto">
            <a:xfrm>
              <a:off x="1902" y="3370"/>
              <a:ext cx="24" cy="17"/>
            </a:xfrm>
            <a:custGeom>
              <a:avLst/>
              <a:gdLst/>
              <a:ahLst/>
              <a:cxnLst>
                <a:cxn ang="0">
                  <a:pos x="30" y="129"/>
                </a:cxn>
                <a:cxn ang="0">
                  <a:pos x="0" y="78"/>
                </a:cxn>
                <a:cxn ang="0">
                  <a:pos x="71" y="39"/>
                </a:cxn>
                <a:cxn ang="0">
                  <a:pos x="141" y="0"/>
                </a:cxn>
                <a:cxn ang="0">
                  <a:pos x="171" y="52"/>
                </a:cxn>
                <a:cxn ang="0">
                  <a:pos x="100" y="90"/>
                </a:cxn>
                <a:cxn ang="0">
                  <a:pos x="30" y="129"/>
                </a:cxn>
              </a:cxnLst>
              <a:rect l="0" t="0" r="r" b="b"/>
              <a:pathLst>
                <a:path w="171" h="129">
                  <a:moveTo>
                    <a:pt x="30" y="129"/>
                  </a:moveTo>
                  <a:lnTo>
                    <a:pt x="0" y="78"/>
                  </a:lnTo>
                  <a:lnTo>
                    <a:pt x="71" y="39"/>
                  </a:lnTo>
                  <a:lnTo>
                    <a:pt x="141" y="0"/>
                  </a:lnTo>
                  <a:lnTo>
                    <a:pt x="171" y="52"/>
                  </a:lnTo>
                  <a:lnTo>
                    <a:pt x="100" y="90"/>
                  </a:lnTo>
                  <a:lnTo>
                    <a:pt x="30" y="129"/>
                  </a:lnTo>
                  <a:close/>
                </a:path>
              </a:pathLst>
            </a:custGeom>
            <a:solidFill>
              <a:srgbClr val="FF0000"/>
            </a:solidFill>
            <a:ln w="9525">
              <a:noFill/>
              <a:round/>
              <a:headEnd/>
              <a:tailEnd/>
            </a:ln>
          </p:spPr>
          <p:txBody>
            <a:bodyPr/>
            <a:lstStyle/>
            <a:p>
              <a:endParaRPr lang="ja-JP" altLang="en-US"/>
            </a:p>
          </p:txBody>
        </p:sp>
        <p:sp>
          <p:nvSpPr>
            <p:cNvPr id="470" name="Freeform 2483"/>
            <p:cNvSpPr>
              <a:spLocks/>
            </p:cNvSpPr>
            <p:nvPr/>
          </p:nvSpPr>
          <p:spPr bwMode="auto">
            <a:xfrm>
              <a:off x="1902" y="3375"/>
              <a:ext cx="10" cy="5"/>
            </a:xfrm>
            <a:custGeom>
              <a:avLst/>
              <a:gdLst/>
              <a:ahLst/>
              <a:cxnLst>
                <a:cxn ang="0">
                  <a:pos x="74" y="0"/>
                </a:cxn>
                <a:cxn ang="0">
                  <a:pos x="3" y="39"/>
                </a:cxn>
                <a:cxn ang="0">
                  <a:pos x="0" y="32"/>
                </a:cxn>
                <a:cxn ang="0">
                  <a:pos x="74" y="0"/>
                </a:cxn>
              </a:cxnLst>
              <a:rect l="0" t="0" r="r" b="b"/>
              <a:pathLst>
                <a:path w="74" h="39">
                  <a:moveTo>
                    <a:pt x="74" y="0"/>
                  </a:moveTo>
                  <a:lnTo>
                    <a:pt x="3" y="39"/>
                  </a:lnTo>
                  <a:lnTo>
                    <a:pt x="0" y="32"/>
                  </a:lnTo>
                  <a:lnTo>
                    <a:pt x="74" y="0"/>
                  </a:lnTo>
                  <a:close/>
                </a:path>
              </a:pathLst>
            </a:custGeom>
            <a:solidFill>
              <a:srgbClr val="FF0000"/>
            </a:solidFill>
            <a:ln w="9525">
              <a:noFill/>
              <a:round/>
              <a:headEnd/>
              <a:tailEnd/>
            </a:ln>
          </p:spPr>
          <p:txBody>
            <a:bodyPr/>
            <a:lstStyle/>
            <a:p>
              <a:endParaRPr lang="ja-JP" altLang="en-US"/>
            </a:p>
          </p:txBody>
        </p:sp>
        <p:sp>
          <p:nvSpPr>
            <p:cNvPr id="471" name="Freeform 2484"/>
            <p:cNvSpPr>
              <a:spLocks/>
            </p:cNvSpPr>
            <p:nvPr/>
          </p:nvSpPr>
          <p:spPr bwMode="auto">
            <a:xfrm>
              <a:off x="1898" y="3364"/>
              <a:ext cx="25" cy="15"/>
            </a:xfrm>
            <a:custGeom>
              <a:avLst/>
              <a:gdLst/>
              <a:ahLst/>
              <a:cxnLst>
                <a:cxn ang="0">
                  <a:pos x="25" y="120"/>
                </a:cxn>
                <a:cxn ang="0">
                  <a:pos x="0" y="64"/>
                </a:cxn>
                <a:cxn ang="0">
                  <a:pos x="75" y="33"/>
                </a:cxn>
                <a:cxn ang="0">
                  <a:pos x="149" y="0"/>
                </a:cxn>
                <a:cxn ang="0">
                  <a:pos x="173" y="55"/>
                </a:cxn>
                <a:cxn ang="0">
                  <a:pos x="99" y="88"/>
                </a:cxn>
                <a:cxn ang="0">
                  <a:pos x="25" y="120"/>
                </a:cxn>
              </a:cxnLst>
              <a:rect l="0" t="0" r="r" b="b"/>
              <a:pathLst>
                <a:path w="173" h="120">
                  <a:moveTo>
                    <a:pt x="25" y="120"/>
                  </a:moveTo>
                  <a:lnTo>
                    <a:pt x="0" y="64"/>
                  </a:lnTo>
                  <a:lnTo>
                    <a:pt x="75" y="33"/>
                  </a:lnTo>
                  <a:lnTo>
                    <a:pt x="149" y="0"/>
                  </a:lnTo>
                  <a:lnTo>
                    <a:pt x="173" y="55"/>
                  </a:lnTo>
                  <a:lnTo>
                    <a:pt x="99" y="88"/>
                  </a:lnTo>
                  <a:lnTo>
                    <a:pt x="25" y="120"/>
                  </a:lnTo>
                  <a:close/>
                </a:path>
              </a:pathLst>
            </a:custGeom>
            <a:solidFill>
              <a:srgbClr val="FF0000"/>
            </a:solidFill>
            <a:ln w="9525">
              <a:noFill/>
              <a:round/>
              <a:headEnd/>
              <a:tailEnd/>
            </a:ln>
          </p:spPr>
          <p:txBody>
            <a:bodyPr/>
            <a:lstStyle/>
            <a:p>
              <a:endParaRPr lang="ja-JP" altLang="en-US"/>
            </a:p>
          </p:txBody>
        </p:sp>
        <p:sp>
          <p:nvSpPr>
            <p:cNvPr id="472" name="Freeform 2485"/>
            <p:cNvSpPr>
              <a:spLocks/>
            </p:cNvSpPr>
            <p:nvPr/>
          </p:nvSpPr>
          <p:spPr bwMode="auto">
            <a:xfrm>
              <a:off x="1898" y="3368"/>
              <a:ext cx="11" cy="4"/>
            </a:xfrm>
            <a:custGeom>
              <a:avLst/>
              <a:gdLst/>
              <a:ahLst/>
              <a:cxnLst>
                <a:cxn ang="0">
                  <a:pos x="77" y="0"/>
                </a:cxn>
                <a:cxn ang="0">
                  <a:pos x="2" y="31"/>
                </a:cxn>
                <a:cxn ang="0">
                  <a:pos x="0" y="25"/>
                </a:cxn>
                <a:cxn ang="0">
                  <a:pos x="77" y="0"/>
                </a:cxn>
              </a:cxnLst>
              <a:rect l="0" t="0" r="r" b="b"/>
              <a:pathLst>
                <a:path w="77" h="31">
                  <a:moveTo>
                    <a:pt x="77" y="0"/>
                  </a:moveTo>
                  <a:lnTo>
                    <a:pt x="2" y="31"/>
                  </a:lnTo>
                  <a:lnTo>
                    <a:pt x="0" y="25"/>
                  </a:lnTo>
                  <a:lnTo>
                    <a:pt x="77" y="0"/>
                  </a:lnTo>
                  <a:close/>
                </a:path>
              </a:pathLst>
            </a:custGeom>
            <a:solidFill>
              <a:srgbClr val="FF0000"/>
            </a:solidFill>
            <a:ln w="9525">
              <a:noFill/>
              <a:round/>
              <a:headEnd/>
              <a:tailEnd/>
            </a:ln>
          </p:spPr>
          <p:txBody>
            <a:bodyPr/>
            <a:lstStyle/>
            <a:p>
              <a:endParaRPr lang="ja-JP" altLang="en-US"/>
            </a:p>
          </p:txBody>
        </p:sp>
        <p:sp>
          <p:nvSpPr>
            <p:cNvPr id="473" name="Freeform 2486"/>
            <p:cNvSpPr>
              <a:spLocks/>
            </p:cNvSpPr>
            <p:nvPr/>
          </p:nvSpPr>
          <p:spPr bwMode="auto">
            <a:xfrm>
              <a:off x="1895" y="3358"/>
              <a:ext cx="25" cy="14"/>
            </a:xfrm>
            <a:custGeom>
              <a:avLst/>
              <a:gdLst/>
              <a:ahLst/>
              <a:cxnLst>
                <a:cxn ang="0">
                  <a:pos x="20" y="110"/>
                </a:cxn>
                <a:cxn ang="0">
                  <a:pos x="0" y="51"/>
                </a:cxn>
                <a:cxn ang="0">
                  <a:pos x="77" y="26"/>
                </a:cxn>
                <a:cxn ang="0">
                  <a:pos x="154" y="0"/>
                </a:cxn>
                <a:cxn ang="0">
                  <a:pos x="173" y="59"/>
                </a:cxn>
                <a:cxn ang="0">
                  <a:pos x="97" y="85"/>
                </a:cxn>
                <a:cxn ang="0">
                  <a:pos x="20" y="110"/>
                </a:cxn>
              </a:cxnLst>
              <a:rect l="0" t="0" r="r" b="b"/>
              <a:pathLst>
                <a:path w="173" h="110">
                  <a:moveTo>
                    <a:pt x="20" y="110"/>
                  </a:moveTo>
                  <a:lnTo>
                    <a:pt x="0" y="51"/>
                  </a:lnTo>
                  <a:lnTo>
                    <a:pt x="77" y="26"/>
                  </a:lnTo>
                  <a:lnTo>
                    <a:pt x="154" y="0"/>
                  </a:lnTo>
                  <a:lnTo>
                    <a:pt x="173" y="59"/>
                  </a:lnTo>
                  <a:lnTo>
                    <a:pt x="97" y="85"/>
                  </a:lnTo>
                  <a:lnTo>
                    <a:pt x="20" y="110"/>
                  </a:lnTo>
                  <a:close/>
                </a:path>
              </a:pathLst>
            </a:custGeom>
            <a:solidFill>
              <a:srgbClr val="FF0000"/>
            </a:solidFill>
            <a:ln w="9525">
              <a:noFill/>
              <a:round/>
              <a:headEnd/>
              <a:tailEnd/>
            </a:ln>
          </p:spPr>
          <p:txBody>
            <a:bodyPr/>
            <a:lstStyle/>
            <a:p>
              <a:endParaRPr lang="ja-JP" altLang="en-US"/>
            </a:p>
          </p:txBody>
        </p:sp>
        <p:sp>
          <p:nvSpPr>
            <p:cNvPr id="474" name="Freeform 2487"/>
            <p:cNvSpPr>
              <a:spLocks/>
            </p:cNvSpPr>
            <p:nvPr/>
          </p:nvSpPr>
          <p:spPr bwMode="auto">
            <a:xfrm>
              <a:off x="1895" y="3361"/>
              <a:ext cx="11" cy="3"/>
            </a:xfrm>
            <a:custGeom>
              <a:avLst/>
              <a:gdLst/>
              <a:ahLst/>
              <a:cxnLst>
                <a:cxn ang="0">
                  <a:pos x="78" y="0"/>
                </a:cxn>
                <a:cxn ang="0">
                  <a:pos x="1" y="25"/>
                </a:cxn>
                <a:cxn ang="0">
                  <a:pos x="0" y="19"/>
                </a:cxn>
                <a:cxn ang="0">
                  <a:pos x="78" y="0"/>
                </a:cxn>
              </a:cxnLst>
              <a:rect l="0" t="0" r="r" b="b"/>
              <a:pathLst>
                <a:path w="78" h="25">
                  <a:moveTo>
                    <a:pt x="78" y="0"/>
                  </a:moveTo>
                  <a:lnTo>
                    <a:pt x="1" y="25"/>
                  </a:lnTo>
                  <a:lnTo>
                    <a:pt x="0" y="19"/>
                  </a:lnTo>
                  <a:lnTo>
                    <a:pt x="78" y="0"/>
                  </a:lnTo>
                  <a:close/>
                </a:path>
              </a:pathLst>
            </a:custGeom>
            <a:solidFill>
              <a:srgbClr val="FF0000"/>
            </a:solidFill>
            <a:ln w="9525">
              <a:noFill/>
              <a:round/>
              <a:headEnd/>
              <a:tailEnd/>
            </a:ln>
          </p:spPr>
          <p:txBody>
            <a:bodyPr/>
            <a:lstStyle/>
            <a:p>
              <a:endParaRPr lang="ja-JP" altLang="en-US"/>
            </a:p>
          </p:txBody>
        </p:sp>
        <p:sp>
          <p:nvSpPr>
            <p:cNvPr id="475" name="Freeform 2488"/>
            <p:cNvSpPr>
              <a:spLocks/>
            </p:cNvSpPr>
            <p:nvPr/>
          </p:nvSpPr>
          <p:spPr bwMode="auto">
            <a:xfrm>
              <a:off x="1893" y="3351"/>
              <a:ext cx="24" cy="12"/>
            </a:xfrm>
            <a:custGeom>
              <a:avLst/>
              <a:gdLst/>
              <a:ahLst/>
              <a:cxnLst>
                <a:cxn ang="0">
                  <a:pos x="15" y="97"/>
                </a:cxn>
                <a:cxn ang="0">
                  <a:pos x="0" y="35"/>
                </a:cxn>
                <a:cxn ang="0">
                  <a:pos x="79" y="18"/>
                </a:cxn>
                <a:cxn ang="0">
                  <a:pos x="157" y="0"/>
                </a:cxn>
                <a:cxn ang="0">
                  <a:pos x="172" y="60"/>
                </a:cxn>
                <a:cxn ang="0">
                  <a:pos x="93" y="78"/>
                </a:cxn>
                <a:cxn ang="0">
                  <a:pos x="15" y="97"/>
                </a:cxn>
              </a:cxnLst>
              <a:rect l="0" t="0" r="r" b="b"/>
              <a:pathLst>
                <a:path w="172" h="97">
                  <a:moveTo>
                    <a:pt x="15" y="97"/>
                  </a:moveTo>
                  <a:lnTo>
                    <a:pt x="0" y="35"/>
                  </a:lnTo>
                  <a:lnTo>
                    <a:pt x="79" y="18"/>
                  </a:lnTo>
                  <a:lnTo>
                    <a:pt x="157" y="0"/>
                  </a:lnTo>
                  <a:lnTo>
                    <a:pt x="172" y="60"/>
                  </a:lnTo>
                  <a:lnTo>
                    <a:pt x="93" y="78"/>
                  </a:lnTo>
                  <a:lnTo>
                    <a:pt x="15" y="97"/>
                  </a:lnTo>
                  <a:close/>
                </a:path>
              </a:pathLst>
            </a:custGeom>
            <a:solidFill>
              <a:srgbClr val="FF0000"/>
            </a:solidFill>
            <a:ln w="9525">
              <a:noFill/>
              <a:round/>
              <a:headEnd/>
              <a:tailEnd/>
            </a:ln>
          </p:spPr>
          <p:txBody>
            <a:bodyPr/>
            <a:lstStyle/>
            <a:p>
              <a:endParaRPr lang="ja-JP" altLang="en-US"/>
            </a:p>
          </p:txBody>
        </p:sp>
        <p:sp>
          <p:nvSpPr>
            <p:cNvPr id="476" name="Freeform 2489"/>
            <p:cNvSpPr>
              <a:spLocks/>
            </p:cNvSpPr>
            <p:nvPr/>
          </p:nvSpPr>
          <p:spPr bwMode="auto">
            <a:xfrm>
              <a:off x="1892" y="3354"/>
              <a:ext cx="12" cy="2"/>
            </a:xfrm>
            <a:custGeom>
              <a:avLst/>
              <a:gdLst/>
              <a:ahLst/>
              <a:cxnLst>
                <a:cxn ang="0">
                  <a:pos x="80" y="0"/>
                </a:cxn>
                <a:cxn ang="0">
                  <a:pos x="1" y="17"/>
                </a:cxn>
                <a:cxn ang="0">
                  <a:pos x="0" y="10"/>
                </a:cxn>
                <a:cxn ang="0">
                  <a:pos x="80" y="0"/>
                </a:cxn>
              </a:cxnLst>
              <a:rect l="0" t="0" r="r" b="b"/>
              <a:pathLst>
                <a:path w="80" h="17">
                  <a:moveTo>
                    <a:pt x="80" y="0"/>
                  </a:moveTo>
                  <a:lnTo>
                    <a:pt x="1" y="17"/>
                  </a:lnTo>
                  <a:lnTo>
                    <a:pt x="0" y="10"/>
                  </a:lnTo>
                  <a:lnTo>
                    <a:pt x="80" y="0"/>
                  </a:lnTo>
                  <a:close/>
                </a:path>
              </a:pathLst>
            </a:custGeom>
            <a:solidFill>
              <a:srgbClr val="FF0000"/>
            </a:solidFill>
            <a:ln w="9525">
              <a:noFill/>
              <a:round/>
              <a:headEnd/>
              <a:tailEnd/>
            </a:ln>
          </p:spPr>
          <p:txBody>
            <a:bodyPr/>
            <a:lstStyle/>
            <a:p>
              <a:endParaRPr lang="ja-JP" altLang="en-US"/>
            </a:p>
          </p:txBody>
        </p:sp>
        <p:sp>
          <p:nvSpPr>
            <p:cNvPr id="477" name="Freeform 2490"/>
            <p:cNvSpPr>
              <a:spLocks/>
            </p:cNvSpPr>
            <p:nvPr/>
          </p:nvSpPr>
          <p:spPr bwMode="auto">
            <a:xfrm>
              <a:off x="1891" y="3344"/>
              <a:ext cx="24" cy="11"/>
            </a:xfrm>
            <a:custGeom>
              <a:avLst/>
              <a:gdLst/>
              <a:ahLst/>
              <a:cxnLst>
                <a:cxn ang="0">
                  <a:pos x="9" y="84"/>
                </a:cxn>
                <a:cxn ang="0">
                  <a:pos x="0" y="22"/>
                </a:cxn>
                <a:cxn ang="0">
                  <a:pos x="80" y="10"/>
                </a:cxn>
                <a:cxn ang="0">
                  <a:pos x="160" y="0"/>
                </a:cxn>
                <a:cxn ang="0">
                  <a:pos x="168" y="62"/>
                </a:cxn>
                <a:cxn ang="0">
                  <a:pos x="89" y="74"/>
                </a:cxn>
                <a:cxn ang="0">
                  <a:pos x="9" y="84"/>
                </a:cxn>
              </a:cxnLst>
              <a:rect l="0" t="0" r="r" b="b"/>
              <a:pathLst>
                <a:path w="168" h="84">
                  <a:moveTo>
                    <a:pt x="9" y="84"/>
                  </a:moveTo>
                  <a:lnTo>
                    <a:pt x="0" y="22"/>
                  </a:lnTo>
                  <a:lnTo>
                    <a:pt x="80" y="10"/>
                  </a:lnTo>
                  <a:lnTo>
                    <a:pt x="160" y="0"/>
                  </a:lnTo>
                  <a:lnTo>
                    <a:pt x="168" y="62"/>
                  </a:lnTo>
                  <a:lnTo>
                    <a:pt x="89" y="74"/>
                  </a:lnTo>
                  <a:lnTo>
                    <a:pt x="9" y="84"/>
                  </a:lnTo>
                  <a:close/>
                </a:path>
              </a:pathLst>
            </a:custGeom>
            <a:solidFill>
              <a:srgbClr val="FF0000"/>
            </a:solidFill>
            <a:ln w="9525">
              <a:noFill/>
              <a:round/>
              <a:headEnd/>
              <a:tailEnd/>
            </a:ln>
          </p:spPr>
          <p:txBody>
            <a:bodyPr/>
            <a:lstStyle/>
            <a:p>
              <a:endParaRPr lang="ja-JP" altLang="en-US"/>
            </a:p>
          </p:txBody>
        </p:sp>
        <p:sp>
          <p:nvSpPr>
            <p:cNvPr id="478" name="Freeform 2491"/>
            <p:cNvSpPr>
              <a:spLocks/>
            </p:cNvSpPr>
            <p:nvPr/>
          </p:nvSpPr>
          <p:spPr bwMode="auto">
            <a:xfrm>
              <a:off x="1891" y="3346"/>
              <a:ext cx="12" cy="1"/>
            </a:xfrm>
            <a:custGeom>
              <a:avLst/>
              <a:gdLst/>
              <a:ahLst/>
              <a:cxnLst>
                <a:cxn ang="0">
                  <a:pos x="81" y="0"/>
                </a:cxn>
                <a:cxn ang="0">
                  <a:pos x="1" y="12"/>
                </a:cxn>
                <a:cxn ang="0">
                  <a:pos x="0" y="4"/>
                </a:cxn>
                <a:cxn ang="0">
                  <a:pos x="81" y="0"/>
                </a:cxn>
              </a:cxnLst>
              <a:rect l="0" t="0" r="r" b="b"/>
              <a:pathLst>
                <a:path w="81" h="12">
                  <a:moveTo>
                    <a:pt x="81" y="0"/>
                  </a:moveTo>
                  <a:lnTo>
                    <a:pt x="1" y="12"/>
                  </a:lnTo>
                  <a:lnTo>
                    <a:pt x="0" y="4"/>
                  </a:lnTo>
                  <a:lnTo>
                    <a:pt x="81" y="0"/>
                  </a:lnTo>
                  <a:close/>
                </a:path>
              </a:pathLst>
            </a:custGeom>
            <a:solidFill>
              <a:srgbClr val="FF0000"/>
            </a:solidFill>
            <a:ln w="9525">
              <a:noFill/>
              <a:round/>
              <a:headEnd/>
              <a:tailEnd/>
            </a:ln>
          </p:spPr>
          <p:txBody>
            <a:bodyPr/>
            <a:lstStyle/>
            <a:p>
              <a:endParaRPr lang="ja-JP" altLang="en-US"/>
            </a:p>
          </p:txBody>
        </p:sp>
        <p:sp>
          <p:nvSpPr>
            <p:cNvPr id="479" name="Freeform 2492"/>
            <p:cNvSpPr>
              <a:spLocks/>
            </p:cNvSpPr>
            <p:nvPr/>
          </p:nvSpPr>
          <p:spPr bwMode="auto">
            <a:xfrm>
              <a:off x="1891" y="3337"/>
              <a:ext cx="23" cy="9"/>
            </a:xfrm>
            <a:custGeom>
              <a:avLst/>
              <a:gdLst/>
              <a:ahLst/>
              <a:cxnLst>
                <a:cxn ang="0">
                  <a:pos x="3" y="71"/>
                </a:cxn>
                <a:cxn ang="0">
                  <a:pos x="0" y="6"/>
                </a:cxn>
                <a:cxn ang="0">
                  <a:pos x="81" y="3"/>
                </a:cxn>
                <a:cxn ang="0">
                  <a:pos x="162" y="0"/>
                </a:cxn>
                <a:cxn ang="0">
                  <a:pos x="165" y="64"/>
                </a:cxn>
                <a:cxn ang="0">
                  <a:pos x="84" y="67"/>
                </a:cxn>
                <a:cxn ang="0">
                  <a:pos x="3" y="71"/>
                </a:cxn>
              </a:cxnLst>
              <a:rect l="0" t="0" r="r" b="b"/>
              <a:pathLst>
                <a:path w="165" h="71">
                  <a:moveTo>
                    <a:pt x="3" y="71"/>
                  </a:moveTo>
                  <a:lnTo>
                    <a:pt x="0" y="6"/>
                  </a:lnTo>
                  <a:lnTo>
                    <a:pt x="81" y="3"/>
                  </a:lnTo>
                  <a:lnTo>
                    <a:pt x="162" y="0"/>
                  </a:lnTo>
                  <a:lnTo>
                    <a:pt x="165" y="64"/>
                  </a:lnTo>
                  <a:lnTo>
                    <a:pt x="84" y="67"/>
                  </a:lnTo>
                  <a:lnTo>
                    <a:pt x="3" y="71"/>
                  </a:lnTo>
                  <a:close/>
                </a:path>
              </a:pathLst>
            </a:custGeom>
            <a:solidFill>
              <a:srgbClr val="FF0000"/>
            </a:solidFill>
            <a:ln w="9525">
              <a:noFill/>
              <a:round/>
              <a:headEnd/>
              <a:tailEnd/>
            </a:ln>
          </p:spPr>
          <p:txBody>
            <a:bodyPr/>
            <a:lstStyle/>
            <a:p>
              <a:endParaRPr lang="ja-JP" altLang="en-US"/>
            </a:p>
          </p:txBody>
        </p:sp>
        <p:sp>
          <p:nvSpPr>
            <p:cNvPr id="480" name="Freeform 2493"/>
            <p:cNvSpPr>
              <a:spLocks/>
            </p:cNvSpPr>
            <p:nvPr/>
          </p:nvSpPr>
          <p:spPr bwMode="auto">
            <a:xfrm>
              <a:off x="1891" y="3337"/>
              <a:ext cx="11" cy="1"/>
            </a:xfrm>
            <a:custGeom>
              <a:avLst/>
              <a:gdLst/>
              <a:ahLst/>
              <a:cxnLst>
                <a:cxn ang="0">
                  <a:pos x="81" y="3"/>
                </a:cxn>
                <a:cxn ang="0">
                  <a:pos x="0" y="6"/>
                </a:cxn>
                <a:cxn ang="0">
                  <a:pos x="0" y="0"/>
                </a:cxn>
                <a:cxn ang="0">
                  <a:pos x="81" y="3"/>
                </a:cxn>
              </a:cxnLst>
              <a:rect l="0" t="0" r="r" b="b"/>
              <a:pathLst>
                <a:path w="81" h="6">
                  <a:moveTo>
                    <a:pt x="81" y="3"/>
                  </a:moveTo>
                  <a:lnTo>
                    <a:pt x="0" y="6"/>
                  </a:lnTo>
                  <a:lnTo>
                    <a:pt x="0" y="0"/>
                  </a:lnTo>
                  <a:lnTo>
                    <a:pt x="81" y="3"/>
                  </a:lnTo>
                  <a:close/>
                </a:path>
              </a:pathLst>
            </a:custGeom>
            <a:solidFill>
              <a:srgbClr val="FF0000"/>
            </a:solidFill>
            <a:ln w="9525">
              <a:noFill/>
              <a:round/>
              <a:headEnd/>
              <a:tailEnd/>
            </a:ln>
          </p:spPr>
          <p:txBody>
            <a:bodyPr/>
            <a:lstStyle/>
            <a:p>
              <a:endParaRPr lang="ja-JP" altLang="en-US"/>
            </a:p>
          </p:txBody>
        </p:sp>
        <p:sp>
          <p:nvSpPr>
            <p:cNvPr id="481" name="Freeform 2494"/>
            <p:cNvSpPr>
              <a:spLocks/>
            </p:cNvSpPr>
            <p:nvPr/>
          </p:nvSpPr>
          <p:spPr bwMode="auto">
            <a:xfrm>
              <a:off x="1891" y="3329"/>
              <a:ext cx="23" cy="9"/>
            </a:xfrm>
            <a:custGeom>
              <a:avLst/>
              <a:gdLst/>
              <a:ahLst/>
              <a:cxnLst>
                <a:cxn ang="0">
                  <a:pos x="0" y="66"/>
                </a:cxn>
                <a:cxn ang="0">
                  <a:pos x="3" y="0"/>
                </a:cxn>
                <a:cxn ang="0">
                  <a:pos x="84" y="5"/>
                </a:cxn>
                <a:cxn ang="0">
                  <a:pos x="165" y="8"/>
                </a:cxn>
                <a:cxn ang="0">
                  <a:pos x="162" y="72"/>
                </a:cxn>
                <a:cxn ang="0">
                  <a:pos x="81" y="69"/>
                </a:cxn>
                <a:cxn ang="0">
                  <a:pos x="0" y="66"/>
                </a:cxn>
              </a:cxnLst>
              <a:rect l="0" t="0" r="r" b="b"/>
              <a:pathLst>
                <a:path w="165" h="72">
                  <a:moveTo>
                    <a:pt x="0" y="66"/>
                  </a:moveTo>
                  <a:lnTo>
                    <a:pt x="3" y="0"/>
                  </a:lnTo>
                  <a:lnTo>
                    <a:pt x="84" y="5"/>
                  </a:lnTo>
                  <a:lnTo>
                    <a:pt x="165" y="8"/>
                  </a:lnTo>
                  <a:lnTo>
                    <a:pt x="162" y="72"/>
                  </a:lnTo>
                  <a:lnTo>
                    <a:pt x="81" y="69"/>
                  </a:lnTo>
                  <a:lnTo>
                    <a:pt x="0" y="66"/>
                  </a:lnTo>
                  <a:close/>
                </a:path>
              </a:pathLst>
            </a:custGeom>
            <a:solidFill>
              <a:srgbClr val="FF0000"/>
            </a:solidFill>
            <a:ln w="9525">
              <a:noFill/>
              <a:round/>
              <a:headEnd/>
              <a:tailEnd/>
            </a:ln>
          </p:spPr>
          <p:txBody>
            <a:bodyPr/>
            <a:lstStyle/>
            <a:p>
              <a:endParaRPr lang="ja-JP" altLang="en-US"/>
            </a:p>
          </p:txBody>
        </p:sp>
        <p:sp>
          <p:nvSpPr>
            <p:cNvPr id="482" name="Freeform 2495"/>
            <p:cNvSpPr>
              <a:spLocks/>
            </p:cNvSpPr>
            <p:nvPr/>
          </p:nvSpPr>
          <p:spPr bwMode="auto">
            <a:xfrm>
              <a:off x="1891" y="3328"/>
              <a:ext cx="12" cy="2"/>
            </a:xfrm>
            <a:custGeom>
              <a:avLst/>
              <a:gdLst/>
              <a:ahLst/>
              <a:cxnLst>
                <a:cxn ang="0">
                  <a:pos x="81" y="12"/>
                </a:cxn>
                <a:cxn ang="0">
                  <a:pos x="0" y="7"/>
                </a:cxn>
                <a:cxn ang="0">
                  <a:pos x="1" y="0"/>
                </a:cxn>
                <a:cxn ang="0">
                  <a:pos x="81" y="12"/>
                </a:cxn>
              </a:cxnLst>
              <a:rect l="0" t="0" r="r" b="b"/>
              <a:pathLst>
                <a:path w="81" h="12">
                  <a:moveTo>
                    <a:pt x="81" y="12"/>
                  </a:moveTo>
                  <a:lnTo>
                    <a:pt x="0" y="7"/>
                  </a:lnTo>
                  <a:lnTo>
                    <a:pt x="1" y="0"/>
                  </a:lnTo>
                  <a:lnTo>
                    <a:pt x="81" y="12"/>
                  </a:lnTo>
                  <a:close/>
                </a:path>
              </a:pathLst>
            </a:custGeom>
            <a:solidFill>
              <a:srgbClr val="FF0000"/>
            </a:solidFill>
            <a:ln w="9525">
              <a:noFill/>
              <a:round/>
              <a:headEnd/>
              <a:tailEnd/>
            </a:ln>
          </p:spPr>
          <p:txBody>
            <a:bodyPr/>
            <a:lstStyle/>
            <a:p>
              <a:endParaRPr lang="ja-JP" altLang="en-US"/>
            </a:p>
          </p:txBody>
        </p:sp>
        <p:sp>
          <p:nvSpPr>
            <p:cNvPr id="483" name="Freeform 2496"/>
            <p:cNvSpPr>
              <a:spLocks/>
            </p:cNvSpPr>
            <p:nvPr/>
          </p:nvSpPr>
          <p:spPr bwMode="auto">
            <a:xfrm>
              <a:off x="1891" y="3320"/>
              <a:ext cx="24" cy="11"/>
            </a:xfrm>
            <a:custGeom>
              <a:avLst/>
              <a:gdLst/>
              <a:ahLst/>
              <a:cxnLst>
                <a:cxn ang="0">
                  <a:pos x="0" y="62"/>
                </a:cxn>
                <a:cxn ang="0">
                  <a:pos x="9" y="0"/>
                </a:cxn>
                <a:cxn ang="0">
                  <a:pos x="89" y="10"/>
                </a:cxn>
                <a:cxn ang="0">
                  <a:pos x="168" y="22"/>
                </a:cxn>
                <a:cxn ang="0">
                  <a:pos x="160" y="84"/>
                </a:cxn>
                <a:cxn ang="0">
                  <a:pos x="80" y="74"/>
                </a:cxn>
                <a:cxn ang="0">
                  <a:pos x="0" y="62"/>
                </a:cxn>
              </a:cxnLst>
              <a:rect l="0" t="0" r="r" b="b"/>
              <a:pathLst>
                <a:path w="168" h="84">
                  <a:moveTo>
                    <a:pt x="0" y="62"/>
                  </a:moveTo>
                  <a:lnTo>
                    <a:pt x="9" y="0"/>
                  </a:lnTo>
                  <a:lnTo>
                    <a:pt x="89" y="10"/>
                  </a:lnTo>
                  <a:lnTo>
                    <a:pt x="168" y="22"/>
                  </a:lnTo>
                  <a:lnTo>
                    <a:pt x="160" y="84"/>
                  </a:lnTo>
                  <a:lnTo>
                    <a:pt x="80" y="74"/>
                  </a:lnTo>
                  <a:lnTo>
                    <a:pt x="0" y="62"/>
                  </a:lnTo>
                  <a:close/>
                </a:path>
              </a:pathLst>
            </a:custGeom>
            <a:solidFill>
              <a:srgbClr val="FF0000"/>
            </a:solidFill>
            <a:ln w="9525">
              <a:noFill/>
              <a:round/>
              <a:headEnd/>
              <a:tailEnd/>
            </a:ln>
          </p:spPr>
          <p:txBody>
            <a:bodyPr/>
            <a:lstStyle/>
            <a:p>
              <a:endParaRPr lang="ja-JP" altLang="en-US"/>
            </a:p>
          </p:txBody>
        </p:sp>
        <p:sp>
          <p:nvSpPr>
            <p:cNvPr id="484" name="Freeform 2497"/>
            <p:cNvSpPr>
              <a:spLocks/>
            </p:cNvSpPr>
            <p:nvPr/>
          </p:nvSpPr>
          <p:spPr bwMode="auto">
            <a:xfrm>
              <a:off x="1892" y="3319"/>
              <a:ext cx="12" cy="3"/>
            </a:xfrm>
            <a:custGeom>
              <a:avLst/>
              <a:gdLst/>
              <a:ahLst/>
              <a:cxnLst>
                <a:cxn ang="0">
                  <a:pos x="80" y="18"/>
                </a:cxn>
                <a:cxn ang="0">
                  <a:pos x="0" y="8"/>
                </a:cxn>
                <a:cxn ang="0">
                  <a:pos x="1" y="0"/>
                </a:cxn>
                <a:cxn ang="0">
                  <a:pos x="80" y="18"/>
                </a:cxn>
              </a:cxnLst>
              <a:rect l="0" t="0" r="r" b="b"/>
              <a:pathLst>
                <a:path w="80" h="18">
                  <a:moveTo>
                    <a:pt x="80" y="18"/>
                  </a:moveTo>
                  <a:lnTo>
                    <a:pt x="0" y="8"/>
                  </a:lnTo>
                  <a:lnTo>
                    <a:pt x="1" y="0"/>
                  </a:lnTo>
                  <a:lnTo>
                    <a:pt x="80" y="18"/>
                  </a:lnTo>
                  <a:close/>
                </a:path>
              </a:pathLst>
            </a:custGeom>
            <a:solidFill>
              <a:srgbClr val="FF0000"/>
            </a:solidFill>
            <a:ln w="9525">
              <a:noFill/>
              <a:round/>
              <a:headEnd/>
              <a:tailEnd/>
            </a:ln>
          </p:spPr>
          <p:txBody>
            <a:bodyPr/>
            <a:lstStyle/>
            <a:p>
              <a:endParaRPr lang="ja-JP" altLang="en-US"/>
            </a:p>
          </p:txBody>
        </p:sp>
        <p:sp>
          <p:nvSpPr>
            <p:cNvPr id="485" name="Freeform 2498"/>
            <p:cNvSpPr>
              <a:spLocks/>
            </p:cNvSpPr>
            <p:nvPr/>
          </p:nvSpPr>
          <p:spPr bwMode="auto">
            <a:xfrm>
              <a:off x="1893" y="3312"/>
              <a:ext cx="24" cy="12"/>
            </a:xfrm>
            <a:custGeom>
              <a:avLst/>
              <a:gdLst/>
              <a:ahLst/>
              <a:cxnLst>
                <a:cxn ang="0">
                  <a:pos x="0" y="61"/>
                </a:cxn>
                <a:cxn ang="0">
                  <a:pos x="15" y="0"/>
                </a:cxn>
                <a:cxn ang="0">
                  <a:pos x="93" y="19"/>
                </a:cxn>
                <a:cxn ang="0">
                  <a:pos x="172" y="37"/>
                </a:cxn>
                <a:cxn ang="0">
                  <a:pos x="157" y="97"/>
                </a:cxn>
                <a:cxn ang="0">
                  <a:pos x="79" y="79"/>
                </a:cxn>
                <a:cxn ang="0">
                  <a:pos x="0" y="61"/>
                </a:cxn>
              </a:cxnLst>
              <a:rect l="0" t="0" r="r" b="b"/>
              <a:pathLst>
                <a:path w="172" h="97">
                  <a:moveTo>
                    <a:pt x="0" y="61"/>
                  </a:moveTo>
                  <a:lnTo>
                    <a:pt x="15" y="0"/>
                  </a:lnTo>
                  <a:lnTo>
                    <a:pt x="93" y="19"/>
                  </a:lnTo>
                  <a:lnTo>
                    <a:pt x="172" y="37"/>
                  </a:lnTo>
                  <a:lnTo>
                    <a:pt x="157" y="97"/>
                  </a:lnTo>
                  <a:lnTo>
                    <a:pt x="79" y="79"/>
                  </a:lnTo>
                  <a:lnTo>
                    <a:pt x="0" y="61"/>
                  </a:lnTo>
                  <a:close/>
                </a:path>
              </a:pathLst>
            </a:custGeom>
            <a:solidFill>
              <a:srgbClr val="FF0000"/>
            </a:solidFill>
            <a:ln w="9525">
              <a:noFill/>
              <a:round/>
              <a:headEnd/>
              <a:tailEnd/>
            </a:ln>
          </p:spPr>
          <p:txBody>
            <a:bodyPr/>
            <a:lstStyle/>
            <a:p>
              <a:endParaRPr lang="ja-JP" altLang="en-US"/>
            </a:p>
          </p:txBody>
        </p:sp>
        <p:sp>
          <p:nvSpPr>
            <p:cNvPr id="486" name="Freeform 2499"/>
            <p:cNvSpPr>
              <a:spLocks/>
            </p:cNvSpPr>
            <p:nvPr/>
          </p:nvSpPr>
          <p:spPr bwMode="auto">
            <a:xfrm>
              <a:off x="1895" y="3311"/>
              <a:ext cx="11" cy="3"/>
            </a:xfrm>
            <a:custGeom>
              <a:avLst/>
              <a:gdLst/>
              <a:ahLst/>
              <a:cxnLst>
                <a:cxn ang="0">
                  <a:pos x="78" y="25"/>
                </a:cxn>
                <a:cxn ang="0">
                  <a:pos x="0" y="6"/>
                </a:cxn>
                <a:cxn ang="0">
                  <a:pos x="1" y="0"/>
                </a:cxn>
                <a:cxn ang="0">
                  <a:pos x="78" y="25"/>
                </a:cxn>
              </a:cxnLst>
              <a:rect l="0" t="0" r="r" b="b"/>
              <a:pathLst>
                <a:path w="78" h="25">
                  <a:moveTo>
                    <a:pt x="78" y="25"/>
                  </a:moveTo>
                  <a:lnTo>
                    <a:pt x="0" y="6"/>
                  </a:lnTo>
                  <a:lnTo>
                    <a:pt x="1" y="0"/>
                  </a:lnTo>
                  <a:lnTo>
                    <a:pt x="78" y="25"/>
                  </a:lnTo>
                  <a:close/>
                </a:path>
              </a:pathLst>
            </a:custGeom>
            <a:solidFill>
              <a:srgbClr val="FF0000"/>
            </a:solidFill>
            <a:ln w="9525">
              <a:noFill/>
              <a:round/>
              <a:headEnd/>
              <a:tailEnd/>
            </a:ln>
          </p:spPr>
          <p:txBody>
            <a:bodyPr/>
            <a:lstStyle/>
            <a:p>
              <a:endParaRPr lang="ja-JP" altLang="en-US"/>
            </a:p>
          </p:txBody>
        </p:sp>
        <p:sp>
          <p:nvSpPr>
            <p:cNvPr id="487" name="Freeform 2500"/>
            <p:cNvSpPr>
              <a:spLocks/>
            </p:cNvSpPr>
            <p:nvPr/>
          </p:nvSpPr>
          <p:spPr bwMode="auto">
            <a:xfrm>
              <a:off x="1895" y="3304"/>
              <a:ext cx="25" cy="13"/>
            </a:xfrm>
            <a:custGeom>
              <a:avLst/>
              <a:gdLst/>
              <a:ahLst/>
              <a:cxnLst>
                <a:cxn ang="0">
                  <a:pos x="0" y="59"/>
                </a:cxn>
                <a:cxn ang="0">
                  <a:pos x="20" y="0"/>
                </a:cxn>
                <a:cxn ang="0">
                  <a:pos x="97" y="25"/>
                </a:cxn>
                <a:cxn ang="0">
                  <a:pos x="173" y="50"/>
                </a:cxn>
                <a:cxn ang="0">
                  <a:pos x="154" y="109"/>
                </a:cxn>
                <a:cxn ang="0">
                  <a:pos x="77" y="84"/>
                </a:cxn>
                <a:cxn ang="0">
                  <a:pos x="0" y="59"/>
                </a:cxn>
              </a:cxnLst>
              <a:rect l="0" t="0" r="r" b="b"/>
              <a:pathLst>
                <a:path w="173" h="109">
                  <a:moveTo>
                    <a:pt x="0" y="59"/>
                  </a:moveTo>
                  <a:lnTo>
                    <a:pt x="20" y="0"/>
                  </a:lnTo>
                  <a:lnTo>
                    <a:pt x="97" y="25"/>
                  </a:lnTo>
                  <a:lnTo>
                    <a:pt x="173" y="50"/>
                  </a:lnTo>
                  <a:lnTo>
                    <a:pt x="154" y="109"/>
                  </a:lnTo>
                  <a:lnTo>
                    <a:pt x="77" y="84"/>
                  </a:lnTo>
                  <a:lnTo>
                    <a:pt x="0" y="59"/>
                  </a:lnTo>
                  <a:close/>
                </a:path>
              </a:pathLst>
            </a:custGeom>
            <a:solidFill>
              <a:srgbClr val="FF0000"/>
            </a:solidFill>
            <a:ln w="9525">
              <a:noFill/>
              <a:round/>
              <a:headEnd/>
              <a:tailEnd/>
            </a:ln>
          </p:spPr>
          <p:txBody>
            <a:bodyPr/>
            <a:lstStyle/>
            <a:p>
              <a:endParaRPr lang="ja-JP" altLang="en-US"/>
            </a:p>
          </p:txBody>
        </p:sp>
        <p:sp>
          <p:nvSpPr>
            <p:cNvPr id="488" name="Freeform 2501"/>
            <p:cNvSpPr>
              <a:spLocks/>
            </p:cNvSpPr>
            <p:nvPr/>
          </p:nvSpPr>
          <p:spPr bwMode="auto">
            <a:xfrm>
              <a:off x="1898" y="3303"/>
              <a:ext cx="11" cy="4"/>
            </a:xfrm>
            <a:custGeom>
              <a:avLst/>
              <a:gdLst/>
              <a:ahLst/>
              <a:cxnLst>
                <a:cxn ang="0">
                  <a:pos x="77" y="32"/>
                </a:cxn>
                <a:cxn ang="0">
                  <a:pos x="0" y="7"/>
                </a:cxn>
                <a:cxn ang="0">
                  <a:pos x="2" y="0"/>
                </a:cxn>
                <a:cxn ang="0">
                  <a:pos x="77" y="32"/>
                </a:cxn>
              </a:cxnLst>
              <a:rect l="0" t="0" r="r" b="b"/>
              <a:pathLst>
                <a:path w="77" h="32">
                  <a:moveTo>
                    <a:pt x="77" y="32"/>
                  </a:moveTo>
                  <a:lnTo>
                    <a:pt x="0" y="7"/>
                  </a:lnTo>
                  <a:lnTo>
                    <a:pt x="2" y="0"/>
                  </a:lnTo>
                  <a:lnTo>
                    <a:pt x="77" y="32"/>
                  </a:lnTo>
                  <a:close/>
                </a:path>
              </a:pathLst>
            </a:custGeom>
            <a:solidFill>
              <a:srgbClr val="FF0000"/>
            </a:solidFill>
            <a:ln w="9525">
              <a:noFill/>
              <a:round/>
              <a:headEnd/>
              <a:tailEnd/>
            </a:ln>
          </p:spPr>
          <p:txBody>
            <a:bodyPr/>
            <a:lstStyle/>
            <a:p>
              <a:endParaRPr lang="ja-JP" altLang="en-US"/>
            </a:p>
          </p:txBody>
        </p:sp>
        <p:sp>
          <p:nvSpPr>
            <p:cNvPr id="489" name="Freeform 2502"/>
            <p:cNvSpPr>
              <a:spLocks/>
            </p:cNvSpPr>
            <p:nvPr/>
          </p:nvSpPr>
          <p:spPr bwMode="auto">
            <a:xfrm>
              <a:off x="1898" y="3296"/>
              <a:ext cx="25" cy="15"/>
            </a:xfrm>
            <a:custGeom>
              <a:avLst/>
              <a:gdLst/>
              <a:ahLst/>
              <a:cxnLst>
                <a:cxn ang="0">
                  <a:pos x="0" y="56"/>
                </a:cxn>
                <a:cxn ang="0">
                  <a:pos x="25" y="0"/>
                </a:cxn>
                <a:cxn ang="0">
                  <a:pos x="99" y="33"/>
                </a:cxn>
                <a:cxn ang="0">
                  <a:pos x="173" y="66"/>
                </a:cxn>
                <a:cxn ang="0">
                  <a:pos x="149" y="121"/>
                </a:cxn>
                <a:cxn ang="0">
                  <a:pos x="75" y="88"/>
                </a:cxn>
                <a:cxn ang="0">
                  <a:pos x="0" y="56"/>
                </a:cxn>
              </a:cxnLst>
              <a:rect l="0" t="0" r="r" b="b"/>
              <a:pathLst>
                <a:path w="173" h="121">
                  <a:moveTo>
                    <a:pt x="0" y="56"/>
                  </a:moveTo>
                  <a:lnTo>
                    <a:pt x="25" y="0"/>
                  </a:lnTo>
                  <a:lnTo>
                    <a:pt x="99" y="33"/>
                  </a:lnTo>
                  <a:lnTo>
                    <a:pt x="173" y="66"/>
                  </a:lnTo>
                  <a:lnTo>
                    <a:pt x="149" y="121"/>
                  </a:lnTo>
                  <a:lnTo>
                    <a:pt x="75" y="88"/>
                  </a:lnTo>
                  <a:lnTo>
                    <a:pt x="0" y="56"/>
                  </a:lnTo>
                  <a:close/>
                </a:path>
              </a:pathLst>
            </a:custGeom>
            <a:solidFill>
              <a:srgbClr val="FF0000"/>
            </a:solidFill>
            <a:ln w="9525">
              <a:noFill/>
              <a:round/>
              <a:headEnd/>
              <a:tailEnd/>
            </a:ln>
          </p:spPr>
          <p:txBody>
            <a:bodyPr/>
            <a:lstStyle/>
            <a:p>
              <a:endParaRPr lang="ja-JP" altLang="en-US"/>
            </a:p>
          </p:txBody>
        </p:sp>
        <p:sp>
          <p:nvSpPr>
            <p:cNvPr id="490" name="Freeform 2503"/>
            <p:cNvSpPr>
              <a:spLocks/>
            </p:cNvSpPr>
            <p:nvPr/>
          </p:nvSpPr>
          <p:spPr bwMode="auto">
            <a:xfrm>
              <a:off x="1902" y="3295"/>
              <a:ext cx="10" cy="5"/>
            </a:xfrm>
            <a:custGeom>
              <a:avLst/>
              <a:gdLst/>
              <a:ahLst/>
              <a:cxnLst>
                <a:cxn ang="0">
                  <a:pos x="74" y="39"/>
                </a:cxn>
                <a:cxn ang="0">
                  <a:pos x="0" y="6"/>
                </a:cxn>
                <a:cxn ang="0">
                  <a:pos x="3" y="0"/>
                </a:cxn>
                <a:cxn ang="0">
                  <a:pos x="74" y="39"/>
                </a:cxn>
              </a:cxnLst>
              <a:rect l="0" t="0" r="r" b="b"/>
              <a:pathLst>
                <a:path w="74" h="39">
                  <a:moveTo>
                    <a:pt x="74" y="39"/>
                  </a:moveTo>
                  <a:lnTo>
                    <a:pt x="0" y="6"/>
                  </a:lnTo>
                  <a:lnTo>
                    <a:pt x="3" y="0"/>
                  </a:lnTo>
                  <a:lnTo>
                    <a:pt x="74" y="39"/>
                  </a:lnTo>
                  <a:close/>
                </a:path>
              </a:pathLst>
            </a:custGeom>
            <a:solidFill>
              <a:srgbClr val="FF0000"/>
            </a:solidFill>
            <a:ln w="9525">
              <a:noFill/>
              <a:round/>
              <a:headEnd/>
              <a:tailEnd/>
            </a:ln>
          </p:spPr>
          <p:txBody>
            <a:bodyPr/>
            <a:lstStyle/>
            <a:p>
              <a:endParaRPr lang="ja-JP" altLang="en-US"/>
            </a:p>
          </p:txBody>
        </p:sp>
        <p:sp>
          <p:nvSpPr>
            <p:cNvPr id="491" name="Freeform 2504"/>
            <p:cNvSpPr>
              <a:spLocks/>
            </p:cNvSpPr>
            <p:nvPr/>
          </p:nvSpPr>
          <p:spPr bwMode="auto">
            <a:xfrm>
              <a:off x="1902" y="3289"/>
              <a:ext cx="24" cy="16"/>
            </a:xfrm>
            <a:custGeom>
              <a:avLst/>
              <a:gdLst/>
              <a:ahLst/>
              <a:cxnLst>
                <a:cxn ang="0">
                  <a:pos x="0" y="52"/>
                </a:cxn>
                <a:cxn ang="0">
                  <a:pos x="30" y="0"/>
                </a:cxn>
                <a:cxn ang="0">
                  <a:pos x="100" y="39"/>
                </a:cxn>
                <a:cxn ang="0">
                  <a:pos x="171" y="77"/>
                </a:cxn>
                <a:cxn ang="0">
                  <a:pos x="141" y="130"/>
                </a:cxn>
                <a:cxn ang="0">
                  <a:pos x="71" y="91"/>
                </a:cxn>
                <a:cxn ang="0">
                  <a:pos x="0" y="52"/>
                </a:cxn>
              </a:cxnLst>
              <a:rect l="0" t="0" r="r" b="b"/>
              <a:pathLst>
                <a:path w="171" h="130">
                  <a:moveTo>
                    <a:pt x="0" y="52"/>
                  </a:moveTo>
                  <a:lnTo>
                    <a:pt x="30" y="0"/>
                  </a:lnTo>
                  <a:lnTo>
                    <a:pt x="100" y="39"/>
                  </a:lnTo>
                  <a:lnTo>
                    <a:pt x="171" y="77"/>
                  </a:lnTo>
                  <a:lnTo>
                    <a:pt x="141" y="130"/>
                  </a:lnTo>
                  <a:lnTo>
                    <a:pt x="71" y="91"/>
                  </a:lnTo>
                  <a:lnTo>
                    <a:pt x="0" y="52"/>
                  </a:lnTo>
                  <a:close/>
                </a:path>
              </a:pathLst>
            </a:custGeom>
            <a:solidFill>
              <a:srgbClr val="FF0000"/>
            </a:solidFill>
            <a:ln w="9525">
              <a:noFill/>
              <a:round/>
              <a:headEnd/>
              <a:tailEnd/>
            </a:ln>
          </p:spPr>
          <p:txBody>
            <a:bodyPr/>
            <a:lstStyle/>
            <a:p>
              <a:endParaRPr lang="ja-JP" altLang="en-US"/>
            </a:p>
          </p:txBody>
        </p:sp>
        <p:sp>
          <p:nvSpPr>
            <p:cNvPr id="492" name="Freeform 2505"/>
            <p:cNvSpPr>
              <a:spLocks/>
            </p:cNvSpPr>
            <p:nvPr/>
          </p:nvSpPr>
          <p:spPr bwMode="auto">
            <a:xfrm>
              <a:off x="1906" y="3288"/>
              <a:ext cx="10" cy="5"/>
            </a:xfrm>
            <a:custGeom>
              <a:avLst/>
              <a:gdLst/>
              <a:ahLst/>
              <a:cxnLst>
                <a:cxn ang="0">
                  <a:pos x="70" y="45"/>
                </a:cxn>
                <a:cxn ang="0">
                  <a:pos x="0" y="6"/>
                </a:cxn>
                <a:cxn ang="0">
                  <a:pos x="4" y="0"/>
                </a:cxn>
                <a:cxn ang="0">
                  <a:pos x="70" y="45"/>
                </a:cxn>
              </a:cxnLst>
              <a:rect l="0" t="0" r="r" b="b"/>
              <a:pathLst>
                <a:path w="70" h="45">
                  <a:moveTo>
                    <a:pt x="70" y="45"/>
                  </a:moveTo>
                  <a:lnTo>
                    <a:pt x="0" y="6"/>
                  </a:lnTo>
                  <a:lnTo>
                    <a:pt x="4" y="0"/>
                  </a:lnTo>
                  <a:lnTo>
                    <a:pt x="70" y="45"/>
                  </a:lnTo>
                  <a:close/>
                </a:path>
              </a:pathLst>
            </a:custGeom>
            <a:solidFill>
              <a:srgbClr val="FF0000"/>
            </a:solidFill>
            <a:ln w="9525">
              <a:noFill/>
              <a:round/>
              <a:headEnd/>
              <a:tailEnd/>
            </a:ln>
          </p:spPr>
          <p:txBody>
            <a:bodyPr/>
            <a:lstStyle/>
            <a:p>
              <a:endParaRPr lang="ja-JP" altLang="en-US"/>
            </a:p>
          </p:txBody>
        </p:sp>
        <p:sp>
          <p:nvSpPr>
            <p:cNvPr id="493" name="Freeform 2506"/>
            <p:cNvSpPr>
              <a:spLocks/>
            </p:cNvSpPr>
            <p:nvPr/>
          </p:nvSpPr>
          <p:spPr bwMode="auto">
            <a:xfrm>
              <a:off x="1907" y="3282"/>
              <a:ext cx="24" cy="17"/>
            </a:xfrm>
            <a:custGeom>
              <a:avLst/>
              <a:gdLst/>
              <a:ahLst/>
              <a:cxnLst>
                <a:cxn ang="0">
                  <a:pos x="0" y="48"/>
                </a:cxn>
                <a:cxn ang="0">
                  <a:pos x="33" y="0"/>
                </a:cxn>
                <a:cxn ang="0">
                  <a:pos x="100" y="44"/>
                </a:cxn>
                <a:cxn ang="0">
                  <a:pos x="167" y="89"/>
                </a:cxn>
                <a:cxn ang="0">
                  <a:pos x="133" y="138"/>
                </a:cxn>
                <a:cxn ang="0">
                  <a:pos x="66" y="93"/>
                </a:cxn>
                <a:cxn ang="0">
                  <a:pos x="0" y="48"/>
                </a:cxn>
              </a:cxnLst>
              <a:rect l="0" t="0" r="r" b="b"/>
              <a:pathLst>
                <a:path w="167" h="138">
                  <a:moveTo>
                    <a:pt x="0" y="48"/>
                  </a:moveTo>
                  <a:lnTo>
                    <a:pt x="33" y="0"/>
                  </a:lnTo>
                  <a:lnTo>
                    <a:pt x="100" y="44"/>
                  </a:lnTo>
                  <a:lnTo>
                    <a:pt x="167" y="89"/>
                  </a:lnTo>
                  <a:lnTo>
                    <a:pt x="133" y="138"/>
                  </a:lnTo>
                  <a:lnTo>
                    <a:pt x="66" y="93"/>
                  </a:lnTo>
                  <a:lnTo>
                    <a:pt x="0" y="48"/>
                  </a:lnTo>
                  <a:close/>
                </a:path>
              </a:pathLst>
            </a:custGeom>
            <a:solidFill>
              <a:srgbClr val="FF0000"/>
            </a:solidFill>
            <a:ln w="9525">
              <a:noFill/>
              <a:round/>
              <a:headEnd/>
              <a:tailEnd/>
            </a:ln>
          </p:spPr>
          <p:txBody>
            <a:bodyPr/>
            <a:lstStyle/>
            <a:p>
              <a:endParaRPr lang="ja-JP" altLang="en-US"/>
            </a:p>
          </p:txBody>
        </p:sp>
        <p:sp>
          <p:nvSpPr>
            <p:cNvPr id="494" name="Freeform 2507"/>
            <p:cNvSpPr>
              <a:spLocks/>
            </p:cNvSpPr>
            <p:nvPr/>
          </p:nvSpPr>
          <p:spPr bwMode="auto">
            <a:xfrm>
              <a:off x="1912" y="3281"/>
              <a:ext cx="9" cy="6"/>
            </a:xfrm>
            <a:custGeom>
              <a:avLst/>
              <a:gdLst/>
              <a:ahLst/>
              <a:cxnLst>
                <a:cxn ang="0">
                  <a:pos x="67" y="51"/>
                </a:cxn>
                <a:cxn ang="0">
                  <a:pos x="0" y="7"/>
                </a:cxn>
                <a:cxn ang="0">
                  <a:pos x="4" y="0"/>
                </a:cxn>
                <a:cxn ang="0">
                  <a:pos x="67" y="51"/>
                </a:cxn>
              </a:cxnLst>
              <a:rect l="0" t="0" r="r" b="b"/>
              <a:pathLst>
                <a:path w="67" h="51">
                  <a:moveTo>
                    <a:pt x="67" y="51"/>
                  </a:moveTo>
                  <a:lnTo>
                    <a:pt x="0" y="7"/>
                  </a:lnTo>
                  <a:lnTo>
                    <a:pt x="4" y="0"/>
                  </a:lnTo>
                  <a:lnTo>
                    <a:pt x="67" y="51"/>
                  </a:lnTo>
                  <a:close/>
                </a:path>
              </a:pathLst>
            </a:custGeom>
            <a:solidFill>
              <a:srgbClr val="FF0000"/>
            </a:solidFill>
            <a:ln w="9525">
              <a:noFill/>
              <a:round/>
              <a:headEnd/>
              <a:tailEnd/>
            </a:ln>
          </p:spPr>
          <p:txBody>
            <a:bodyPr/>
            <a:lstStyle/>
            <a:p>
              <a:endParaRPr lang="ja-JP" altLang="en-US"/>
            </a:p>
          </p:txBody>
        </p:sp>
        <p:sp>
          <p:nvSpPr>
            <p:cNvPr id="495" name="Freeform 2508"/>
            <p:cNvSpPr>
              <a:spLocks/>
            </p:cNvSpPr>
            <p:nvPr/>
          </p:nvSpPr>
          <p:spPr bwMode="auto">
            <a:xfrm>
              <a:off x="1912" y="3275"/>
              <a:ext cx="23" cy="19"/>
            </a:xfrm>
            <a:custGeom>
              <a:avLst/>
              <a:gdLst/>
              <a:ahLst/>
              <a:cxnLst>
                <a:cxn ang="0">
                  <a:pos x="0" y="45"/>
                </a:cxn>
                <a:cxn ang="0">
                  <a:pos x="38" y="0"/>
                </a:cxn>
                <a:cxn ang="0">
                  <a:pos x="100" y="52"/>
                </a:cxn>
                <a:cxn ang="0">
                  <a:pos x="163" y="102"/>
                </a:cxn>
                <a:cxn ang="0">
                  <a:pos x="124" y="148"/>
                </a:cxn>
                <a:cxn ang="0">
                  <a:pos x="63" y="96"/>
                </a:cxn>
                <a:cxn ang="0">
                  <a:pos x="0" y="45"/>
                </a:cxn>
              </a:cxnLst>
              <a:rect l="0" t="0" r="r" b="b"/>
              <a:pathLst>
                <a:path w="163" h="148">
                  <a:moveTo>
                    <a:pt x="0" y="45"/>
                  </a:moveTo>
                  <a:lnTo>
                    <a:pt x="38" y="0"/>
                  </a:lnTo>
                  <a:lnTo>
                    <a:pt x="100" y="52"/>
                  </a:lnTo>
                  <a:lnTo>
                    <a:pt x="163" y="102"/>
                  </a:lnTo>
                  <a:lnTo>
                    <a:pt x="124" y="148"/>
                  </a:lnTo>
                  <a:lnTo>
                    <a:pt x="63" y="96"/>
                  </a:lnTo>
                  <a:lnTo>
                    <a:pt x="0" y="45"/>
                  </a:lnTo>
                  <a:close/>
                </a:path>
              </a:pathLst>
            </a:custGeom>
            <a:solidFill>
              <a:srgbClr val="FF0000"/>
            </a:solidFill>
            <a:ln w="9525">
              <a:noFill/>
              <a:round/>
              <a:headEnd/>
              <a:tailEnd/>
            </a:ln>
          </p:spPr>
          <p:txBody>
            <a:bodyPr/>
            <a:lstStyle/>
            <a:p>
              <a:endParaRPr lang="ja-JP" altLang="en-US"/>
            </a:p>
          </p:txBody>
        </p:sp>
        <p:sp>
          <p:nvSpPr>
            <p:cNvPr id="496" name="Freeform 2509"/>
            <p:cNvSpPr>
              <a:spLocks/>
            </p:cNvSpPr>
            <p:nvPr/>
          </p:nvSpPr>
          <p:spPr bwMode="auto">
            <a:xfrm>
              <a:off x="1918" y="3275"/>
              <a:ext cx="8" cy="7"/>
            </a:xfrm>
            <a:custGeom>
              <a:avLst/>
              <a:gdLst/>
              <a:ahLst/>
              <a:cxnLst>
                <a:cxn ang="0">
                  <a:pos x="62" y="57"/>
                </a:cxn>
                <a:cxn ang="0">
                  <a:pos x="0" y="5"/>
                </a:cxn>
                <a:cxn ang="0">
                  <a:pos x="4" y="0"/>
                </a:cxn>
                <a:cxn ang="0">
                  <a:pos x="62" y="57"/>
                </a:cxn>
              </a:cxnLst>
              <a:rect l="0" t="0" r="r" b="b"/>
              <a:pathLst>
                <a:path w="62" h="57">
                  <a:moveTo>
                    <a:pt x="62" y="57"/>
                  </a:moveTo>
                  <a:lnTo>
                    <a:pt x="0" y="5"/>
                  </a:lnTo>
                  <a:lnTo>
                    <a:pt x="4" y="0"/>
                  </a:lnTo>
                  <a:lnTo>
                    <a:pt x="62" y="57"/>
                  </a:lnTo>
                  <a:close/>
                </a:path>
              </a:pathLst>
            </a:custGeom>
            <a:solidFill>
              <a:srgbClr val="FF0000"/>
            </a:solidFill>
            <a:ln w="9525">
              <a:noFill/>
              <a:round/>
              <a:headEnd/>
              <a:tailEnd/>
            </a:ln>
          </p:spPr>
          <p:txBody>
            <a:bodyPr/>
            <a:lstStyle/>
            <a:p>
              <a:endParaRPr lang="ja-JP" altLang="en-US"/>
            </a:p>
          </p:txBody>
        </p:sp>
        <p:sp>
          <p:nvSpPr>
            <p:cNvPr id="497" name="Freeform 2510"/>
            <p:cNvSpPr>
              <a:spLocks/>
            </p:cNvSpPr>
            <p:nvPr/>
          </p:nvSpPr>
          <p:spPr bwMode="auto">
            <a:xfrm>
              <a:off x="1918" y="3269"/>
              <a:ext cx="23" cy="20"/>
            </a:xfrm>
            <a:custGeom>
              <a:avLst/>
              <a:gdLst/>
              <a:ahLst/>
              <a:cxnLst>
                <a:cxn ang="0">
                  <a:pos x="0" y="42"/>
                </a:cxn>
                <a:cxn ang="0">
                  <a:pos x="42" y="0"/>
                </a:cxn>
                <a:cxn ang="0">
                  <a:pos x="99" y="57"/>
                </a:cxn>
                <a:cxn ang="0">
                  <a:pos x="157" y="114"/>
                </a:cxn>
                <a:cxn ang="0">
                  <a:pos x="115" y="156"/>
                </a:cxn>
                <a:cxn ang="0">
                  <a:pos x="58" y="99"/>
                </a:cxn>
                <a:cxn ang="0">
                  <a:pos x="0" y="42"/>
                </a:cxn>
              </a:cxnLst>
              <a:rect l="0" t="0" r="r" b="b"/>
              <a:pathLst>
                <a:path w="157" h="156">
                  <a:moveTo>
                    <a:pt x="0" y="42"/>
                  </a:moveTo>
                  <a:lnTo>
                    <a:pt x="42" y="0"/>
                  </a:lnTo>
                  <a:lnTo>
                    <a:pt x="99" y="57"/>
                  </a:lnTo>
                  <a:lnTo>
                    <a:pt x="157" y="114"/>
                  </a:lnTo>
                  <a:lnTo>
                    <a:pt x="115" y="156"/>
                  </a:lnTo>
                  <a:lnTo>
                    <a:pt x="58" y="99"/>
                  </a:lnTo>
                  <a:lnTo>
                    <a:pt x="0" y="42"/>
                  </a:lnTo>
                  <a:close/>
                </a:path>
              </a:pathLst>
            </a:custGeom>
            <a:solidFill>
              <a:srgbClr val="FF0000"/>
            </a:solidFill>
            <a:ln w="9525">
              <a:noFill/>
              <a:round/>
              <a:headEnd/>
              <a:tailEnd/>
            </a:ln>
          </p:spPr>
          <p:txBody>
            <a:bodyPr/>
            <a:lstStyle/>
            <a:p>
              <a:endParaRPr lang="ja-JP" altLang="en-US"/>
            </a:p>
          </p:txBody>
        </p:sp>
        <p:sp>
          <p:nvSpPr>
            <p:cNvPr id="498" name="Freeform 2511"/>
            <p:cNvSpPr>
              <a:spLocks/>
            </p:cNvSpPr>
            <p:nvPr/>
          </p:nvSpPr>
          <p:spPr bwMode="auto">
            <a:xfrm>
              <a:off x="1924" y="3269"/>
              <a:ext cx="8" cy="8"/>
            </a:xfrm>
            <a:custGeom>
              <a:avLst/>
              <a:gdLst/>
              <a:ahLst/>
              <a:cxnLst>
                <a:cxn ang="0">
                  <a:pos x="57" y="62"/>
                </a:cxn>
                <a:cxn ang="0">
                  <a:pos x="0" y="5"/>
                </a:cxn>
                <a:cxn ang="0">
                  <a:pos x="6" y="0"/>
                </a:cxn>
                <a:cxn ang="0">
                  <a:pos x="57" y="62"/>
                </a:cxn>
              </a:cxnLst>
              <a:rect l="0" t="0" r="r" b="b"/>
              <a:pathLst>
                <a:path w="57" h="62">
                  <a:moveTo>
                    <a:pt x="57" y="62"/>
                  </a:moveTo>
                  <a:lnTo>
                    <a:pt x="0" y="5"/>
                  </a:lnTo>
                  <a:lnTo>
                    <a:pt x="6" y="0"/>
                  </a:lnTo>
                  <a:lnTo>
                    <a:pt x="57" y="62"/>
                  </a:lnTo>
                  <a:close/>
                </a:path>
              </a:pathLst>
            </a:custGeom>
            <a:solidFill>
              <a:srgbClr val="FF0000"/>
            </a:solidFill>
            <a:ln w="9525">
              <a:noFill/>
              <a:round/>
              <a:headEnd/>
              <a:tailEnd/>
            </a:ln>
          </p:spPr>
          <p:txBody>
            <a:bodyPr/>
            <a:lstStyle/>
            <a:p>
              <a:endParaRPr lang="ja-JP" altLang="en-US"/>
            </a:p>
          </p:txBody>
        </p:sp>
        <p:sp>
          <p:nvSpPr>
            <p:cNvPr id="499" name="Freeform 2512"/>
            <p:cNvSpPr>
              <a:spLocks/>
            </p:cNvSpPr>
            <p:nvPr/>
          </p:nvSpPr>
          <p:spPr bwMode="auto">
            <a:xfrm>
              <a:off x="1925" y="3264"/>
              <a:ext cx="21" cy="20"/>
            </a:xfrm>
            <a:custGeom>
              <a:avLst/>
              <a:gdLst/>
              <a:ahLst/>
              <a:cxnLst>
                <a:cxn ang="0">
                  <a:pos x="0" y="36"/>
                </a:cxn>
                <a:cxn ang="0">
                  <a:pos x="45" y="0"/>
                </a:cxn>
                <a:cxn ang="0">
                  <a:pos x="96" y="61"/>
                </a:cxn>
                <a:cxn ang="0">
                  <a:pos x="147" y="124"/>
                </a:cxn>
                <a:cxn ang="0">
                  <a:pos x="102" y="161"/>
                </a:cxn>
                <a:cxn ang="0">
                  <a:pos x="51" y="98"/>
                </a:cxn>
                <a:cxn ang="0">
                  <a:pos x="0" y="36"/>
                </a:cxn>
              </a:cxnLst>
              <a:rect l="0" t="0" r="r" b="b"/>
              <a:pathLst>
                <a:path w="147" h="161">
                  <a:moveTo>
                    <a:pt x="0" y="36"/>
                  </a:moveTo>
                  <a:lnTo>
                    <a:pt x="45" y="0"/>
                  </a:lnTo>
                  <a:lnTo>
                    <a:pt x="96" y="61"/>
                  </a:lnTo>
                  <a:lnTo>
                    <a:pt x="147" y="124"/>
                  </a:lnTo>
                  <a:lnTo>
                    <a:pt x="102" y="161"/>
                  </a:lnTo>
                  <a:lnTo>
                    <a:pt x="51" y="98"/>
                  </a:lnTo>
                  <a:lnTo>
                    <a:pt x="0" y="36"/>
                  </a:lnTo>
                  <a:close/>
                </a:path>
              </a:pathLst>
            </a:custGeom>
            <a:solidFill>
              <a:srgbClr val="FF0000"/>
            </a:solidFill>
            <a:ln w="9525">
              <a:noFill/>
              <a:round/>
              <a:headEnd/>
              <a:tailEnd/>
            </a:ln>
          </p:spPr>
          <p:txBody>
            <a:bodyPr/>
            <a:lstStyle/>
            <a:p>
              <a:endParaRPr lang="ja-JP" altLang="en-US"/>
            </a:p>
          </p:txBody>
        </p:sp>
        <p:sp>
          <p:nvSpPr>
            <p:cNvPr id="500" name="Freeform 2513"/>
            <p:cNvSpPr>
              <a:spLocks/>
            </p:cNvSpPr>
            <p:nvPr/>
          </p:nvSpPr>
          <p:spPr bwMode="auto">
            <a:xfrm>
              <a:off x="1931" y="3264"/>
              <a:ext cx="8" cy="8"/>
            </a:xfrm>
            <a:custGeom>
              <a:avLst/>
              <a:gdLst/>
              <a:ahLst/>
              <a:cxnLst>
                <a:cxn ang="0">
                  <a:pos x="51" y="66"/>
                </a:cxn>
                <a:cxn ang="0">
                  <a:pos x="0" y="5"/>
                </a:cxn>
                <a:cxn ang="0">
                  <a:pos x="6" y="0"/>
                </a:cxn>
                <a:cxn ang="0">
                  <a:pos x="51" y="66"/>
                </a:cxn>
              </a:cxnLst>
              <a:rect l="0" t="0" r="r" b="b"/>
              <a:pathLst>
                <a:path w="51" h="66">
                  <a:moveTo>
                    <a:pt x="51" y="66"/>
                  </a:moveTo>
                  <a:lnTo>
                    <a:pt x="0" y="5"/>
                  </a:lnTo>
                  <a:lnTo>
                    <a:pt x="6" y="0"/>
                  </a:lnTo>
                  <a:lnTo>
                    <a:pt x="51" y="66"/>
                  </a:lnTo>
                  <a:close/>
                </a:path>
              </a:pathLst>
            </a:custGeom>
            <a:solidFill>
              <a:srgbClr val="FF0000"/>
            </a:solidFill>
            <a:ln w="9525">
              <a:noFill/>
              <a:round/>
              <a:headEnd/>
              <a:tailEnd/>
            </a:ln>
          </p:spPr>
          <p:txBody>
            <a:bodyPr/>
            <a:lstStyle/>
            <a:p>
              <a:endParaRPr lang="ja-JP" altLang="en-US"/>
            </a:p>
          </p:txBody>
        </p:sp>
        <p:sp>
          <p:nvSpPr>
            <p:cNvPr id="501" name="Freeform 2514"/>
            <p:cNvSpPr>
              <a:spLocks/>
            </p:cNvSpPr>
            <p:nvPr/>
          </p:nvSpPr>
          <p:spPr bwMode="auto">
            <a:xfrm>
              <a:off x="1932" y="3260"/>
              <a:ext cx="20" cy="20"/>
            </a:xfrm>
            <a:custGeom>
              <a:avLst/>
              <a:gdLst/>
              <a:ahLst/>
              <a:cxnLst>
                <a:cxn ang="0">
                  <a:pos x="0" y="32"/>
                </a:cxn>
                <a:cxn ang="0">
                  <a:pos x="48" y="0"/>
                </a:cxn>
                <a:cxn ang="0">
                  <a:pos x="93" y="67"/>
                </a:cxn>
                <a:cxn ang="0">
                  <a:pos x="137" y="134"/>
                </a:cxn>
                <a:cxn ang="0">
                  <a:pos x="90" y="166"/>
                </a:cxn>
                <a:cxn ang="0">
                  <a:pos x="45" y="98"/>
                </a:cxn>
                <a:cxn ang="0">
                  <a:pos x="0" y="32"/>
                </a:cxn>
              </a:cxnLst>
              <a:rect l="0" t="0" r="r" b="b"/>
              <a:pathLst>
                <a:path w="137" h="166">
                  <a:moveTo>
                    <a:pt x="0" y="32"/>
                  </a:moveTo>
                  <a:lnTo>
                    <a:pt x="48" y="0"/>
                  </a:lnTo>
                  <a:lnTo>
                    <a:pt x="93" y="67"/>
                  </a:lnTo>
                  <a:lnTo>
                    <a:pt x="137" y="134"/>
                  </a:lnTo>
                  <a:lnTo>
                    <a:pt x="90" y="166"/>
                  </a:lnTo>
                  <a:lnTo>
                    <a:pt x="45" y="98"/>
                  </a:lnTo>
                  <a:lnTo>
                    <a:pt x="0" y="32"/>
                  </a:lnTo>
                  <a:close/>
                </a:path>
              </a:pathLst>
            </a:custGeom>
            <a:solidFill>
              <a:srgbClr val="FF0000"/>
            </a:solidFill>
            <a:ln w="9525">
              <a:noFill/>
              <a:round/>
              <a:headEnd/>
              <a:tailEnd/>
            </a:ln>
          </p:spPr>
          <p:txBody>
            <a:bodyPr/>
            <a:lstStyle/>
            <a:p>
              <a:endParaRPr lang="ja-JP" altLang="en-US"/>
            </a:p>
          </p:txBody>
        </p:sp>
        <p:sp>
          <p:nvSpPr>
            <p:cNvPr id="502" name="Freeform 2515"/>
            <p:cNvSpPr>
              <a:spLocks/>
            </p:cNvSpPr>
            <p:nvPr/>
          </p:nvSpPr>
          <p:spPr bwMode="auto">
            <a:xfrm>
              <a:off x="1939" y="3259"/>
              <a:ext cx="7" cy="9"/>
            </a:xfrm>
            <a:custGeom>
              <a:avLst/>
              <a:gdLst/>
              <a:ahLst/>
              <a:cxnLst>
                <a:cxn ang="0">
                  <a:pos x="45" y="71"/>
                </a:cxn>
                <a:cxn ang="0">
                  <a:pos x="0" y="4"/>
                </a:cxn>
                <a:cxn ang="0">
                  <a:pos x="6" y="0"/>
                </a:cxn>
                <a:cxn ang="0">
                  <a:pos x="45" y="71"/>
                </a:cxn>
              </a:cxnLst>
              <a:rect l="0" t="0" r="r" b="b"/>
              <a:pathLst>
                <a:path w="45" h="71">
                  <a:moveTo>
                    <a:pt x="45" y="71"/>
                  </a:moveTo>
                  <a:lnTo>
                    <a:pt x="0" y="4"/>
                  </a:lnTo>
                  <a:lnTo>
                    <a:pt x="6" y="0"/>
                  </a:lnTo>
                  <a:lnTo>
                    <a:pt x="45" y="71"/>
                  </a:lnTo>
                  <a:close/>
                </a:path>
              </a:pathLst>
            </a:custGeom>
            <a:solidFill>
              <a:srgbClr val="FF0000"/>
            </a:solidFill>
            <a:ln w="9525">
              <a:noFill/>
              <a:round/>
              <a:headEnd/>
              <a:tailEnd/>
            </a:ln>
          </p:spPr>
          <p:txBody>
            <a:bodyPr/>
            <a:lstStyle/>
            <a:p>
              <a:endParaRPr lang="ja-JP" altLang="en-US"/>
            </a:p>
          </p:txBody>
        </p:sp>
        <p:sp>
          <p:nvSpPr>
            <p:cNvPr id="503" name="Freeform 2516"/>
            <p:cNvSpPr>
              <a:spLocks/>
            </p:cNvSpPr>
            <p:nvPr/>
          </p:nvSpPr>
          <p:spPr bwMode="auto">
            <a:xfrm>
              <a:off x="1940" y="3256"/>
              <a:ext cx="18" cy="21"/>
            </a:xfrm>
            <a:custGeom>
              <a:avLst/>
              <a:gdLst/>
              <a:ahLst/>
              <a:cxnLst>
                <a:cxn ang="0">
                  <a:pos x="0" y="26"/>
                </a:cxn>
                <a:cxn ang="0">
                  <a:pos x="51" y="0"/>
                </a:cxn>
                <a:cxn ang="0">
                  <a:pos x="90" y="70"/>
                </a:cxn>
                <a:cxn ang="0">
                  <a:pos x="127" y="141"/>
                </a:cxn>
                <a:cxn ang="0">
                  <a:pos x="77" y="169"/>
                </a:cxn>
                <a:cxn ang="0">
                  <a:pos x="39" y="97"/>
                </a:cxn>
                <a:cxn ang="0">
                  <a:pos x="0" y="26"/>
                </a:cxn>
              </a:cxnLst>
              <a:rect l="0" t="0" r="r" b="b"/>
              <a:pathLst>
                <a:path w="127" h="169">
                  <a:moveTo>
                    <a:pt x="0" y="26"/>
                  </a:moveTo>
                  <a:lnTo>
                    <a:pt x="51" y="0"/>
                  </a:lnTo>
                  <a:lnTo>
                    <a:pt x="90" y="70"/>
                  </a:lnTo>
                  <a:lnTo>
                    <a:pt x="127" y="141"/>
                  </a:lnTo>
                  <a:lnTo>
                    <a:pt x="77" y="169"/>
                  </a:lnTo>
                  <a:lnTo>
                    <a:pt x="39" y="97"/>
                  </a:lnTo>
                  <a:lnTo>
                    <a:pt x="0" y="26"/>
                  </a:lnTo>
                  <a:close/>
                </a:path>
              </a:pathLst>
            </a:custGeom>
            <a:solidFill>
              <a:srgbClr val="FF0000"/>
            </a:solidFill>
            <a:ln w="9525">
              <a:noFill/>
              <a:round/>
              <a:headEnd/>
              <a:tailEnd/>
            </a:ln>
          </p:spPr>
          <p:txBody>
            <a:bodyPr/>
            <a:lstStyle/>
            <a:p>
              <a:endParaRPr lang="ja-JP" altLang="en-US"/>
            </a:p>
          </p:txBody>
        </p:sp>
        <p:sp>
          <p:nvSpPr>
            <p:cNvPr id="504" name="Freeform 2517"/>
            <p:cNvSpPr>
              <a:spLocks/>
            </p:cNvSpPr>
            <p:nvPr/>
          </p:nvSpPr>
          <p:spPr bwMode="auto">
            <a:xfrm>
              <a:off x="1947" y="3255"/>
              <a:ext cx="6" cy="10"/>
            </a:xfrm>
            <a:custGeom>
              <a:avLst/>
              <a:gdLst/>
              <a:ahLst/>
              <a:cxnLst>
                <a:cxn ang="0">
                  <a:pos x="39" y="73"/>
                </a:cxn>
                <a:cxn ang="0">
                  <a:pos x="0" y="3"/>
                </a:cxn>
                <a:cxn ang="0">
                  <a:pos x="8" y="0"/>
                </a:cxn>
                <a:cxn ang="0">
                  <a:pos x="39" y="73"/>
                </a:cxn>
              </a:cxnLst>
              <a:rect l="0" t="0" r="r" b="b"/>
              <a:pathLst>
                <a:path w="39" h="73">
                  <a:moveTo>
                    <a:pt x="39" y="73"/>
                  </a:moveTo>
                  <a:lnTo>
                    <a:pt x="0" y="3"/>
                  </a:lnTo>
                  <a:lnTo>
                    <a:pt x="8" y="0"/>
                  </a:lnTo>
                  <a:lnTo>
                    <a:pt x="39" y="73"/>
                  </a:lnTo>
                  <a:close/>
                </a:path>
              </a:pathLst>
            </a:custGeom>
            <a:solidFill>
              <a:srgbClr val="FF0000"/>
            </a:solidFill>
            <a:ln w="9525">
              <a:noFill/>
              <a:round/>
              <a:headEnd/>
              <a:tailEnd/>
            </a:ln>
          </p:spPr>
          <p:txBody>
            <a:bodyPr/>
            <a:lstStyle/>
            <a:p>
              <a:endParaRPr lang="ja-JP" altLang="en-US"/>
            </a:p>
          </p:txBody>
        </p:sp>
        <p:sp>
          <p:nvSpPr>
            <p:cNvPr id="505" name="Freeform 2518"/>
            <p:cNvSpPr>
              <a:spLocks/>
            </p:cNvSpPr>
            <p:nvPr/>
          </p:nvSpPr>
          <p:spPr bwMode="auto">
            <a:xfrm>
              <a:off x="1948" y="3253"/>
              <a:ext cx="17" cy="21"/>
            </a:xfrm>
            <a:custGeom>
              <a:avLst/>
              <a:gdLst/>
              <a:ahLst/>
              <a:cxnLst>
                <a:cxn ang="0">
                  <a:pos x="0" y="23"/>
                </a:cxn>
                <a:cxn ang="0">
                  <a:pos x="54" y="0"/>
                </a:cxn>
                <a:cxn ang="0">
                  <a:pos x="84" y="75"/>
                </a:cxn>
                <a:cxn ang="0">
                  <a:pos x="114" y="149"/>
                </a:cxn>
                <a:cxn ang="0">
                  <a:pos x="60" y="171"/>
                </a:cxn>
                <a:cxn ang="0">
                  <a:pos x="31" y="96"/>
                </a:cxn>
                <a:cxn ang="0">
                  <a:pos x="0" y="23"/>
                </a:cxn>
              </a:cxnLst>
              <a:rect l="0" t="0" r="r" b="b"/>
              <a:pathLst>
                <a:path w="114" h="171">
                  <a:moveTo>
                    <a:pt x="0" y="23"/>
                  </a:moveTo>
                  <a:lnTo>
                    <a:pt x="54" y="0"/>
                  </a:lnTo>
                  <a:lnTo>
                    <a:pt x="84" y="75"/>
                  </a:lnTo>
                  <a:lnTo>
                    <a:pt x="114" y="149"/>
                  </a:lnTo>
                  <a:lnTo>
                    <a:pt x="60" y="171"/>
                  </a:lnTo>
                  <a:lnTo>
                    <a:pt x="31" y="96"/>
                  </a:lnTo>
                  <a:lnTo>
                    <a:pt x="0" y="23"/>
                  </a:lnTo>
                  <a:close/>
                </a:path>
              </a:pathLst>
            </a:custGeom>
            <a:solidFill>
              <a:srgbClr val="FF0000"/>
            </a:solidFill>
            <a:ln w="9525">
              <a:noFill/>
              <a:round/>
              <a:headEnd/>
              <a:tailEnd/>
            </a:ln>
          </p:spPr>
          <p:txBody>
            <a:bodyPr/>
            <a:lstStyle/>
            <a:p>
              <a:endParaRPr lang="ja-JP" altLang="en-US"/>
            </a:p>
          </p:txBody>
        </p:sp>
        <p:sp>
          <p:nvSpPr>
            <p:cNvPr id="506" name="Freeform 2519"/>
            <p:cNvSpPr>
              <a:spLocks/>
            </p:cNvSpPr>
            <p:nvPr/>
          </p:nvSpPr>
          <p:spPr bwMode="auto">
            <a:xfrm>
              <a:off x="1956" y="3252"/>
              <a:ext cx="4" cy="10"/>
            </a:xfrm>
            <a:custGeom>
              <a:avLst/>
              <a:gdLst/>
              <a:ahLst/>
              <a:cxnLst>
                <a:cxn ang="0">
                  <a:pos x="30" y="77"/>
                </a:cxn>
                <a:cxn ang="0">
                  <a:pos x="0" y="2"/>
                </a:cxn>
                <a:cxn ang="0">
                  <a:pos x="7" y="0"/>
                </a:cxn>
                <a:cxn ang="0">
                  <a:pos x="30" y="77"/>
                </a:cxn>
              </a:cxnLst>
              <a:rect l="0" t="0" r="r" b="b"/>
              <a:pathLst>
                <a:path w="30" h="77">
                  <a:moveTo>
                    <a:pt x="30" y="77"/>
                  </a:moveTo>
                  <a:lnTo>
                    <a:pt x="0" y="2"/>
                  </a:lnTo>
                  <a:lnTo>
                    <a:pt x="7" y="0"/>
                  </a:lnTo>
                  <a:lnTo>
                    <a:pt x="30" y="77"/>
                  </a:lnTo>
                  <a:close/>
                </a:path>
              </a:pathLst>
            </a:custGeom>
            <a:solidFill>
              <a:srgbClr val="FF0000"/>
            </a:solidFill>
            <a:ln w="9525">
              <a:noFill/>
              <a:round/>
              <a:headEnd/>
              <a:tailEnd/>
            </a:ln>
          </p:spPr>
          <p:txBody>
            <a:bodyPr/>
            <a:lstStyle/>
            <a:p>
              <a:endParaRPr lang="ja-JP" altLang="en-US"/>
            </a:p>
          </p:txBody>
        </p:sp>
        <p:sp>
          <p:nvSpPr>
            <p:cNvPr id="507" name="Freeform 2520"/>
            <p:cNvSpPr>
              <a:spLocks/>
            </p:cNvSpPr>
            <p:nvPr/>
          </p:nvSpPr>
          <p:spPr bwMode="auto">
            <a:xfrm>
              <a:off x="1957" y="3250"/>
              <a:ext cx="14" cy="22"/>
            </a:xfrm>
            <a:custGeom>
              <a:avLst/>
              <a:gdLst/>
              <a:ahLst/>
              <a:cxnLst>
                <a:cxn ang="0">
                  <a:pos x="0" y="16"/>
                </a:cxn>
                <a:cxn ang="0">
                  <a:pos x="57" y="0"/>
                </a:cxn>
                <a:cxn ang="0">
                  <a:pos x="78" y="78"/>
                </a:cxn>
                <a:cxn ang="0">
                  <a:pos x="100" y="155"/>
                </a:cxn>
                <a:cxn ang="0">
                  <a:pos x="45" y="170"/>
                </a:cxn>
                <a:cxn ang="0">
                  <a:pos x="23" y="93"/>
                </a:cxn>
                <a:cxn ang="0">
                  <a:pos x="0" y="16"/>
                </a:cxn>
              </a:cxnLst>
              <a:rect l="0" t="0" r="r" b="b"/>
              <a:pathLst>
                <a:path w="100" h="170">
                  <a:moveTo>
                    <a:pt x="0" y="16"/>
                  </a:moveTo>
                  <a:lnTo>
                    <a:pt x="57" y="0"/>
                  </a:lnTo>
                  <a:lnTo>
                    <a:pt x="78" y="78"/>
                  </a:lnTo>
                  <a:lnTo>
                    <a:pt x="100" y="155"/>
                  </a:lnTo>
                  <a:lnTo>
                    <a:pt x="45" y="170"/>
                  </a:lnTo>
                  <a:lnTo>
                    <a:pt x="23" y="93"/>
                  </a:lnTo>
                  <a:lnTo>
                    <a:pt x="0" y="16"/>
                  </a:lnTo>
                  <a:close/>
                </a:path>
              </a:pathLst>
            </a:custGeom>
            <a:solidFill>
              <a:srgbClr val="FF0000"/>
            </a:solidFill>
            <a:ln w="9525">
              <a:noFill/>
              <a:round/>
              <a:headEnd/>
              <a:tailEnd/>
            </a:ln>
          </p:spPr>
          <p:txBody>
            <a:bodyPr/>
            <a:lstStyle/>
            <a:p>
              <a:endParaRPr lang="ja-JP" altLang="en-US"/>
            </a:p>
          </p:txBody>
        </p:sp>
        <p:sp>
          <p:nvSpPr>
            <p:cNvPr id="508" name="Freeform 2521"/>
            <p:cNvSpPr>
              <a:spLocks/>
            </p:cNvSpPr>
            <p:nvPr/>
          </p:nvSpPr>
          <p:spPr bwMode="auto">
            <a:xfrm>
              <a:off x="1965" y="3250"/>
              <a:ext cx="3" cy="10"/>
            </a:xfrm>
            <a:custGeom>
              <a:avLst/>
              <a:gdLst/>
              <a:ahLst/>
              <a:cxnLst>
                <a:cxn ang="0">
                  <a:pos x="21" y="80"/>
                </a:cxn>
                <a:cxn ang="0">
                  <a:pos x="0" y="2"/>
                </a:cxn>
                <a:cxn ang="0">
                  <a:pos x="8" y="0"/>
                </a:cxn>
                <a:cxn ang="0">
                  <a:pos x="21" y="80"/>
                </a:cxn>
              </a:cxnLst>
              <a:rect l="0" t="0" r="r" b="b"/>
              <a:pathLst>
                <a:path w="21" h="80">
                  <a:moveTo>
                    <a:pt x="21" y="80"/>
                  </a:moveTo>
                  <a:lnTo>
                    <a:pt x="0" y="2"/>
                  </a:lnTo>
                  <a:lnTo>
                    <a:pt x="8" y="0"/>
                  </a:lnTo>
                  <a:lnTo>
                    <a:pt x="21" y="80"/>
                  </a:lnTo>
                  <a:close/>
                </a:path>
              </a:pathLst>
            </a:custGeom>
            <a:solidFill>
              <a:srgbClr val="FF0000"/>
            </a:solidFill>
            <a:ln w="9525">
              <a:noFill/>
              <a:round/>
              <a:headEnd/>
              <a:tailEnd/>
            </a:ln>
          </p:spPr>
          <p:txBody>
            <a:bodyPr/>
            <a:lstStyle/>
            <a:p>
              <a:endParaRPr lang="ja-JP" altLang="en-US"/>
            </a:p>
          </p:txBody>
        </p:sp>
        <p:sp>
          <p:nvSpPr>
            <p:cNvPr id="509" name="Freeform 2522"/>
            <p:cNvSpPr>
              <a:spLocks/>
            </p:cNvSpPr>
            <p:nvPr/>
          </p:nvSpPr>
          <p:spPr bwMode="auto">
            <a:xfrm>
              <a:off x="1966" y="3249"/>
              <a:ext cx="12" cy="21"/>
            </a:xfrm>
            <a:custGeom>
              <a:avLst/>
              <a:gdLst/>
              <a:ahLst/>
              <a:cxnLst>
                <a:cxn ang="0">
                  <a:pos x="0" y="9"/>
                </a:cxn>
                <a:cxn ang="0">
                  <a:pos x="58" y="0"/>
                </a:cxn>
                <a:cxn ang="0">
                  <a:pos x="71" y="79"/>
                </a:cxn>
                <a:cxn ang="0">
                  <a:pos x="84" y="158"/>
                </a:cxn>
                <a:cxn ang="0">
                  <a:pos x="27" y="168"/>
                </a:cxn>
                <a:cxn ang="0">
                  <a:pos x="13" y="89"/>
                </a:cxn>
                <a:cxn ang="0">
                  <a:pos x="0" y="9"/>
                </a:cxn>
              </a:cxnLst>
              <a:rect l="0" t="0" r="r" b="b"/>
              <a:pathLst>
                <a:path w="84" h="168">
                  <a:moveTo>
                    <a:pt x="0" y="9"/>
                  </a:moveTo>
                  <a:lnTo>
                    <a:pt x="58" y="0"/>
                  </a:lnTo>
                  <a:lnTo>
                    <a:pt x="71" y="79"/>
                  </a:lnTo>
                  <a:lnTo>
                    <a:pt x="84" y="158"/>
                  </a:lnTo>
                  <a:lnTo>
                    <a:pt x="27" y="168"/>
                  </a:lnTo>
                  <a:lnTo>
                    <a:pt x="13" y="89"/>
                  </a:lnTo>
                  <a:lnTo>
                    <a:pt x="0" y="9"/>
                  </a:lnTo>
                  <a:close/>
                </a:path>
              </a:pathLst>
            </a:custGeom>
            <a:solidFill>
              <a:srgbClr val="FF0000"/>
            </a:solidFill>
            <a:ln w="9525">
              <a:noFill/>
              <a:round/>
              <a:headEnd/>
              <a:tailEnd/>
            </a:ln>
          </p:spPr>
          <p:txBody>
            <a:bodyPr/>
            <a:lstStyle/>
            <a:p>
              <a:endParaRPr lang="ja-JP" altLang="en-US"/>
            </a:p>
          </p:txBody>
        </p:sp>
        <p:sp>
          <p:nvSpPr>
            <p:cNvPr id="510" name="Freeform 2523"/>
            <p:cNvSpPr>
              <a:spLocks/>
            </p:cNvSpPr>
            <p:nvPr/>
          </p:nvSpPr>
          <p:spPr bwMode="auto">
            <a:xfrm>
              <a:off x="1975" y="3249"/>
              <a:ext cx="2" cy="10"/>
            </a:xfrm>
            <a:custGeom>
              <a:avLst/>
              <a:gdLst/>
              <a:ahLst/>
              <a:cxnLst>
                <a:cxn ang="0">
                  <a:pos x="13" y="80"/>
                </a:cxn>
                <a:cxn ang="0">
                  <a:pos x="0" y="1"/>
                </a:cxn>
                <a:cxn ang="0">
                  <a:pos x="8" y="0"/>
                </a:cxn>
                <a:cxn ang="0">
                  <a:pos x="13" y="80"/>
                </a:cxn>
              </a:cxnLst>
              <a:rect l="0" t="0" r="r" b="b"/>
              <a:pathLst>
                <a:path w="13" h="80">
                  <a:moveTo>
                    <a:pt x="13" y="80"/>
                  </a:moveTo>
                  <a:lnTo>
                    <a:pt x="0" y="1"/>
                  </a:lnTo>
                  <a:lnTo>
                    <a:pt x="8" y="0"/>
                  </a:lnTo>
                  <a:lnTo>
                    <a:pt x="13" y="80"/>
                  </a:lnTo>
                  <a:close/>
                </a:path>
              </a:pathLst>
            </a:custGeom>
            <a:solidFill>
              <a:srgbClr val="FF0000"/>
            </a:solidFill>
            <a:ln w="9525">
              <a:noFill/>
              <a:round/>
              <a:headEnd/>
              <a:tailEnd/>
            </a:ln>
          </p:spPr>
          <p:txBody>
            <a:bodyPr/>
            <a:lstStyle/>
            <a:p>
              <a:endParaRPr lang="ja-JP" altLang="en-US"/>
            </a:p>
          </p:txBody>
        </p:sp>
        <p:sp>
          <p:nvSpPr>
            <p:cNvPr id="511" name="Freeform 2524"/>
            <p:cNvSpPr>
              <a:spLocks/>
            </p:cNvSpPr>
            <p:nvPr/>
          </p:nvSpPr>
          <p:spPr bwMode="auto">
            <a:xfrm>
              <a:off x="1976" y="3248"/>
              <a:ext cx="10" cy="21"/>
            </a:xfrm>
            <a:custGeom>
              <a:avLst/>
              <a:gdLst/>
              <a:ahLst/>
              <a:cxnLst>
                <a:cxn ang="0">
                  <a:pos x="0" y="3"/>
                </a:cxn>
                <a:cxn ang="0">
                  <a:pos x="60" y="0"/>
                </a:cxn>
                <a:cxn ang="0">
                  <a:pos x="65" y="80"/>
                </a:cxn>
                <a:cxn ang="0">
                  <a:pos x="69" y="160"/>
                </a:cxn>
                <a:cxn ang="0">
                  <a:pos x="10" y="163"/>
                </a:cxn>
                <a:cxn ang="0">
                  <a:pos x="5" y="83"/>
                </a:cxn>
                <a:cxn ang="0">
                  <a:pos x="0" y="3"/>
                </a:cxn>
              </a:cxnLst>
              <a:rect l="0" t="0" r="r" b="b"/>
              <a:pathLst>
                <a:path w="69" h="163">
                  <a:moveTo>
                    <a:pt x="0" y="3"/>
                  </a:moveTo>
                  <a:lnTo>
                    <a:pt x="60" y="0"/>
                  </a:lnTo>
                  <a:lnTo>
                    <a:pt x="65" y="80"/>
                  </a:lnTo>
                  <a:lnTo>
                    <a:pt x="69" y="160"/>
                  </a:lnTo>
                  <a:lnTo>
                    <a:pt x="10" y="163"/>
                  </a:lnTo>
                  <a:lnTo>
                    <a:pt x="5" y="83"/>
                  </a:lnTo>
                  <a:lnTo>
                    <a:pt x="0" y="3"/>
                  </a:lnTo>
                  <a:close/>
                </a:path>
              </a:pathLst>
            </a:custGeom>
            <a:solidFill>
              <a:srgbClr val="FF0000"/>
            </a:solidFill>
            <a:ln w="9525">
              <a:noFill/>
              <a:round/>
              <a:headEnd/>
              <a:tailEnd/>
            </a:ln>
          </p:spPr>
          <p:txBody>
            <a:bodyPr/>
            <a:lstStyle/>
            <a:p>
              <a:endParaRPr lang="ja-JP" altLang="en-US"/>
            </a:p>
          </p:txBody>
        </p:sp>
        <p:sp>
          <p:nvSpPr>
            <p:cNvPr id="512" name="Freeform 2525"/>
            <p:cNvSpPr>
              <a:spLocks/>
            </p:cNvSpPr>
            <p:nvPr/>
          </p:nvSpPr>
          <p:spPr bwMode="auto">
            <a:xfrm>
              <a:off x="1984" y="3248"/>
              <a:ext cx="2" cy="10"/>
            </a:xfrm>
            <a:custGeom>
              <a:avLst/>
              <a:gdLst/>
              <a:ahLst/>
              <a:cxnLst>
                <a:cxn ang="0">
                  <a:pos x="5" y="80"/>
                </a:cxn>
                <a:cxn ang="0">
                  <a:pos x="0" y="0"/>
                </a:cxn>
                <a:cxn ang="0">
                  <a:pos x="9" y="0"/>
                </a:cxn>
                <a:cxn ang="0">
                  <a:pos x="5" y="80"/>
                </a:cxn>
              </a:cxnLst>
              <a:rect l="0" t="0" r="r" b="b"/>
              <a:pathLst>
                <a:path w="9" h="80">
                  <a:moveTo>
                    <a:pt x="5" y="80"/>
                  </a:moveTo>
                  <a:lnTo>
                    <a:pt x="0" y="0"/>
                  </a:lnTo>
                  <a:lnTo>
                    <a:pt x="9" y="0"/>
                  </a:lnTo>
                  <a:lnTo>
                    <a:pt x="5" y="80"/>
                  </a:lnTo>
                  <a:close/>
                </a:path>
              </a:pathLst>
            </a:custGeom>
            <a:solidFill>
              <a:srgbClr val="FF0000"/>
            </a:solidFill>
            <a:ln w="9525">
              <a:noFill/>
              <a:round/>
              <a:headEnd/>
              <a:tailEnd/>
            </a:ln>
          </p:spPr>
          <p:txBody>
            <a:bodyPr/>
            <a:lstStyle/>
            <a:p>
              <a:endParaRPr lang="ja-JP" altLang="en-US"/>
            </a:p>
          </p:txBody>
        </p:sp>
        <p:sp>
          <p:nvSpPr>
            <p:cNvPr id="513" name="Freeform 2526"/>
            <p:cNvSpPr>
              <a:spLocks/>
            </p:cNvSpPr>
            <p:nvPr/>
          </p:nvSpPr>
          <p:spPr bwMode="auto">
            <a:xfrm>
              <a:off x="1984" y="3248"/>
              <a:ext cx="10" cy="21"/>
            </a:xfrm>
            <a:custGeom>
              <a:avLst/>
              <a:gdLst/>
              <a:ahLst/>
              <a:cxnLst>
                <a:cxn ang="0">
                  <a:pos x="9" y="0"/>
                </a:cxn>
                <a:cxn ang="0">
                  <a:pos x="69" y="3"/>
                </a:cxn>
                <a:cxn ang="0">
                  <a:pos x="63" y="83"/>
                </a:cxn>
                <a:cxn ang="0">
                  <a:pos x="59" y="163"/>
                </a:cxn>
                <a:cxn ang="0">
                  <a:pos x="0" y="160"/>
                </a:cxn>
                <a:cxn ang="0">
                  <a:pos x="5" y="80"/>
                </a:cxn>
                <a:cxn ang="0">
                  <a:pos x="9" y="0"/>
                </a:cxn>
              </a:cxnLst>
              <a:rect l="0" t="0" r="r" b="b"/>
              <a:pathLst>
                <a:path w="69" h="163">
                  <a:moveTo>
                    <a:pt x="9" y="0"/>
                  </a:moveTo>
                  <a:lnTo>
                    <a:pt x="69" y="3"/>
                  </a:lnTo>
                  <a:lnTo>
                    <a:pt x="63" y="83"/>
                  </a:lnTo>
                  <a:lnTo>
                    <a:pt x="59" y="163"/>
                  </a:lnTo>
                  <a:lnTo>
                    <a:pt x="0" y="160"/>
                  </a:lnTo>
                  <a:lnTo>
                    <a:pt x="5" y="80"/>
                  </a:lnTo>
                  <a:lnTo>
                    <a:pt x="9" y="0"/>
                  </a:lnTo>
                  <a:close/>
                </a:path>
              </a:pathLst>
            </a:custGeom>
            <a:solidFill>
              <a:srgbClr val="FF0000"/>
            </a:solidFill>
            <a:ln w="9525">
              <a:noFill/>
              <a:round/>
              <a:headEnd/>
              <a:tailEnd/>
            </a:ln>
          </p:spPr>
          <p:txBody>
            <a:bodyPr/>
            <a:lstStyle/>
            <a:p>
              <a:endParaRPr lang="ja-JP" altLang="en-US"/>
            </a:p>
          </p:txBody>
        </p:sp>
        <p:sp>
          <p:nvSpPr>
            <p:cNvPr id="514" name="Freeform 2527"/>
            <p:cNvSpPr>
              <a:spLocks/>
            </p:cNvSpPr>
            <p:nvPr/>
          </p:nvSpPr>
          <p:spPr bwMode="auto">
            <a:xfrm>
              <a:off x="1993" y="3249"/>
              <a:ext cx="2" cy="10"/>
            </a:xfrm>
            <a:custGeom>
              <a:avLst/>
              <a:gdLst/>
              <a:ahLst/>
              <a:cxnLst>
                <a:cxn ang="0">
                  <a:pos x="0" y="80"/>
                </a:cxn>
                <a:cxn ang="0">
                  <a:pos x="6" y="0"/>
                </a:cxn>
                <a:cxn ang="0">
                  <a:pos x="14" y="1"/>
                </a:cxn>
                <a:cxn ang="0">
                  <a:pos x="0" y="80"/>
                </a:cxn>
              </a:cxnLst>
              <a:rect l="0" t="0" r="r" b="b"/>
              <a:pathLst>
                <a:path w="14" h="80">
                  <a:moveTo>
                    <a:pt x="0" y="80"/>
                  </a:moveTo>
                  <a:lnTo>
                    <a:pt x="6" y="0"/>
                  </a:lnTo>
                  <a:lnTo>
                    <a:pt x="14" y="1"/>
                  </a:lnTo>
                  <a:lnTo>
                    <a:pt x="0" y="80"/>
                  </a:lnTo>
                  <a:close/>
                </a:path>
              </a:pathLst>
            </a:custGeom>
            <a:solidFill>
              <a:srgbClr val="FF0000"/>
            </a:solidFill>
            <a:ln w="9525">
              <a:noFill/>
              <a:round/>
              <a:headEnd/>
              <a:tailEnd/>
            </a:ln>
          </p:spPr>
          <p:txBody>
            <a:bodyPr/>
            <a:lstStyle/>
            <a:p>
              <a:endParaRPr lang="ja-JP" altLang="en-US"/>
            </a:p>
          </p:txBody>
        </p:sp>
        <p:sp>
          <p:nvSpPr>
            <p:cNvPr id="515" name="Freeform 2528"/>
            <p:cNvSpPr>
              <a:spLocks/>
            </p:cNvSpPr>
            <p:nvPr/>
          </p:nvSpPr>
          <p:spPr bwMode="auto">
            <a:xfrm>
              <a:off x="1992" y="3249"/>
              <a:ext cx="12" cy="21"/>
            </a:xfrm>
            <a:custGeom>
              <a:avLst/>
              <a:gdLst/>
              <a:ahLst/>
              <a:cxnLst>
                <a:cxn ang="0">
                  <a:pos x="26" y="0"/>
                </a:cxn>
                <a:cxn ang="0">
                  <a:pos x="84" y="9"/>
                </a:cxn>
                <a:cxn ang="0">
                  <a:pos x="71" y="89"/>
                </a:cxn>
                <a:cxn ang="0">
                  <a:pos x="57" y="168"/>
                </a:cxn>
                <a:cxn ang="0">
                  <a:pos x="0" y="158"/>
                </a:cxn>
                <a:cxn ang="0">
                  <a:pos x="12" y="79"/>
                </a:cxn>
                <a:cxn ang="0">
                  <a:pos x="26" y="0"/>
                </a:cxn>
              </a:cxnLst>
              <a:rect l="0" t="0" r="r" b="b"/>
              <a:pathLst>
                <a:path w="84" h="168">
                  <a:moveTo>
                    <a:pt x="26" y="0"/>
                  </a:moveTo>
                  <a:lnTo>
                    <a:pt x="84" y="9"/>
                  </a:lnTo>
                  <a:lnTo>
                    <a:pt x="71" y="89"/>
                  </a:lnTo>
                  <a:lnTo>
                    <a:pt x="57" y="168"/>
                  </a:lnTo>
                  <a:lnTo>
                    <a:pt x="0" y="158"/>
                  </a:lnTo>
                  <a:lnTo>
                    <a:pt x="12" y="79"/>
                  </a:lnTo>
                  <a:lnTo>
                    <a:pt x="26" y="0"/>
                  </a:lnTo>
                  <a:close/>
                </a:path>
              </a:pathLst>
            </a:custGeom>
            <a:solidFill>
              <a:srgbClr val="FF0000"/>
            </a:solidFill>
            <a:ln w="9525">
              <a:noFill/>
              <a:round/>
              <a:headEnd/>
              <a:tailEnd/>
            </a:ln>
          </p:spPr>
          <p:txBody>
            <a:bodyPr/>
            <a:lstStyle/>
            <a:p>
              <a:endParaRPr lang="ja-JP" altLang="en-US"/>
            </a:p>
          </p:txBody>
        </p:sp>
        <p:sp>
          <p:nvSpPr>
            <p:cNvPr id="516" name="Freeform 2529"/>
            <p:cNvSpPr>
              <a:spLocks/>
            </p:cNvSpPr>
            <p:nvPr/>
          </p:nvSpPr>
          <p:spPr bwMode="auto">
            <a:xfrm>
              <a:off x="2002" y="3250"/>
              <a:ext cx="3" cy="10"/>
            </a:xfrm>
            <a:custGeom>
              <a:avLst/>
              <a:gdLst/>
              <a:ahLst/>
              <a:cxnLst>
                <a:cxn ang="0">
                  <a:pos x="0" y="80"/>
                </a:cxn>
                <a:cxn ang="0">
                  <a:pos x="13" y="0"/>
                </a:cxn>
                <a:cxn ang="0">
                  <a:pos x="21" y="2"/>
                </a:cxn>
                <a:cxn ang="0">
                  <a:pos x="0" y="80"/>
                </a:cxn>
              </a:cxnLst>
              <a:rect l="0" t="0" r="r" b="b"/>
              <a:pathLst>
                <a:path w="21" h="80">
                  <a:moveTo>
                    <a:pt x="0" y="80"/>
                  </a:moveTo>
                  <a:lnTo>
                    <a:pt x="13" y="0"/>
                  </a:lnTo>
                  <a:lnTo>
                    <a:pt x="21" y="2"/>
                  </a:lnTo>
                  <a:lnTo>
                    <a:pt x="0" y="80"/>
                  </a:lnTo>
                  <a:close/>
                </a:path>
              </a:pathLst>
            </a:custGeom>
            <a:solidFill>
              <a:srgbClr val="FF0000"/>
            </a:solidFill>
            <a:ln w="9525">
              <a:noFill/>
              <a:round/>
              <a:headEnd/>
              <a:tailEnd/>
            </a:ln>
          </p:spPr>
          <p:txBody>
            <a:bodyPr/>
            <a:lstStyle/>
            <a:p>
              <a:endParaRPr lang="ja-JP" altLang="en-US"/>
            </a:p>
          </p:txBody>
        </p:sp>
        <p:sp>
          <p:nvSpPr>
            <p:cNvPr id="517" name="Freeform 2530"/>
            <p:cNvSpPr>
              <a:spLocks/>
            </p:cNvSpPr>
            <p:nvPr/>
          </p:nvSpPr>
          <p:spPr bwMode="auto">
            <a:xfrm>
              <a:off x="1999" y="3250"/>
              <a:ext cx="14" cy="22"/>
            </a:xfrm>
            <a:custGeom>
              <a:avLst/>
              <a:gdLst/>
              <a:ahLst/>
              <a:cxnLst>
                <a:cxn ang="0">
                  <a:pos x="44" y="0"/>
                </a:cxn>
                <a:cxn ang="0">
                  <a:pos x="100" y="16"/>
                </a:cxn>
                <a:cxn ang="0">
                  <a:pos x="78" y="93"/>
                </a:cxn>
                <a:cxn ang="0">
                  <a:pos x="56" y="170"/>
                </a:cxn>
                <a:cxn ang="0">
                  <a:pos x="0" y="155"/>
                </a:cxn>
                <a:cxn ang="0">
                  <a:pos x="23" y="78"/>
                </a:cxn>
                <a:cxn ang="0">
                  <a:pos x="44" y="0"/>
                </a:cxn>
              </a:cxnLst>
              <a:rect l="0" t="0" r="r" b="b"/>
              <a:pathLst>
                <a:path w="100" h="170">
                  <a:moveTo>
                    <a:pt x="44" y="0"/>
                  </a:moveTo>
                  <a:lnTo>
                    <a:pt x="100" y="16"/>
                  </a:lnTo>
                  <a:lnTo>
                    <a:pt x="78" y="93"/>
                  </a:lnTo>
                  <a:lnTo>
                    <a:pt x="56" y="170"/>
                  </a:lnTo>
                  <a:lnTo>
                    <a:pt x="0" y="155"/>
                  </a:lnTo>
                  <a:lnTo>
                    <a:pt x="23" y="78"/>
                  </a:lnTo>
                  <a:lnTo>
                    <a:pt x="44" y="0"/>
                  </a:lnTo>
                  <a:close/>
                </a:path>
              </a:pathLst>
            </a:custGeom>
            <a:solidFill>
              <a:srgbClr val="FF0000"/>
            </a:solidFill>
            <a:ln w="9525">
              <a:noFill/>
              <a:round/>
              <a:headEnd/>
              <a:tailEnd/>
            </a:ln>
          </p:spPr>
          <p:txBody>
            <a:bodyPr/>
            <a:lstStyle/>
            <a:p>
              <a:endParaRPr lang="ja-JP" altLang="en-US"/>
            </a:p>
          </p:txBody>
        </p:sp>
        <p:sp>
          <p:nvSpPr>
            <p:cNvPr id="518" name="Freeform 2531"/>
            <p:cNvSpPr>
              <a:spLocks/>
            </p:cNvSpPr>
            <p:nvPr/>
          </p:nvSpPr>
          <p:spPr bwMode="auto">
            <a:xfrm>
              <a:off x="2010" y="3252"/>
              <a:ext cx="4" cy="10"/>
            </a:xfrm>
            <a:custGeom>
              <a:avLst/>
              <a:gdLst/>
              <a:ahLst/>
              <a:cxnLst>
                <a:cxn ang="0">
                  <a:pos x="0" y="77"/>
                </a:cxn>
                <a:cxn ang="0">
                  <a:pos x="22" y="0"/>
                </a:cxn>
                <a:cxn ang="0">
                  <a:pos x="30" y="2"/>
                </a:cxn>
                <a:cxn ang="0">
                  <a:pos x="0" y="77"/>
                </a:cxn>
              </a:cxnLst>
              <a:rect l="0" t="0" r="r" b="b"/>
              <a:pathLst>
                <a:path w="30" h="77">
                  <a:moveTo>
                    <a:pt x="0" y="77"/>
                  </a:moveTo>
                  <a:lnTo>
                    <a:pt x="22" y="0"/>
                  </a:lnTo>
                  <a:lnTo>
                    <a:pt x="30" y="2"/>
                  </a:lnTo>
                  <a:lnTo>
                    <a:pt x="0" y="77"/>
                  </a:lnTo>
                  <a:close/>
                </a:path>
              </a:pathLst>
            </a:custGeom>
            <a:solidFill>
              <a:srgbClr val="FF0000"/>
            </a:solidFill>
            <a:ln w="9525">
              <a:noFill/>
              <a:round/>
              <a:headEnd/>
              <a:tailEnd/>
            </a:ln>
          </p:spPr>
          <p:txBody>
            <a:bodyPr/>
            <a:lstStyle/>
            <a:p>
              <a:endParaRPr lang="ja-JP" altLang="en-US"/>
            </a:p>
          </p:txBody>
        </p:sp>
        <p:sp>
          <p:nvSpPr>
            <p:cNvPr id="519" name="Freeform 2532"/>
            <p:cNvSpPr>
              <a:spLocks/>
            </p:cNvSpPr>
            <p:nvPr/>
          </p:nvSpPr>
          <p:spPr bwMode="auto">
            <a:xfrm>
              <a:off x="2005" y="3253"/>
              <a:ext cx="17" cy="21"/>
            </a:xfrm>
            <a:custGeom>
              <a:avLst/>
              <a:gdLst/>
              <a:ahLst/>
              <a:cxnLst>
                <a:cxn ang="0">
                  <a:pos x="60" y="0"/>
                </a:cxn>
                <a:cxn ang="0">
                  <a:pos x="114" y="23"/>
                </a:cxn>
                <a:cxn ang="0">
                  <a:pos x="83" y="96"/>
                </a:cxn>
                <a:cxn ang="0">
                  <a:pos x="53" y="171"/>
                </a:cxn>
                <a:cxn ang="0">
                  <a:pos x="0" y="149"/>
                </a:cxn>
                <a:cxn ang="0">
                  <a:pos x="30" y="75"/>
                </a:cxn>
                <a:cxn ang="0">
                  <a:pos x="60" y="0"/>
                </a:cxn>
              </a:cxnLst>
              <a:rect l="0" t="0" r="r" b="b"/>
              <a:pathLst>
                <a:path w="114" h="171">
                  <a:moveTo>
                    <a:pt x="60" y="0"/>
                  </a:moveTo>
                  <a:lnTo>
                    <a:pt x="114" y="23"/>
                  </a:lnTo>
                  <a:lnTo>
                    <a:pt x="83" y="96"/>
                  </a:lnTo>
                  <a:lnTo>
                    <a:pt x="53" y="171"/>
                  </a:lnTo>
                  <a:lnTo>
                    <a:pt x="0" y="149"/>
                  </a:lnTo>
                  <a:lnTo>
                    <a:pt x="30" y="75"/>
                  </a:lnTo>
                  <a:lnTo>
                    <a:pt x="60" y="0"/>
                  </a:lnTo>
                  <a:close/>
                </a:path>
              </a:pathLst>
            </a:custGeom>
            <a:solidFill>
              <a:srgbClr val="FF0000"/>
            </a:solidFill>
            <a:ln w="9525">
              <a:noFill/>
              <a:round/>
              <a:headEnd/>
              <a:tailEnd/>
            </a:ln>
          </p:spPr>
          <p:txBody>
            <a:bodyPr/>
            <a:lstStyle/>
            <a:p>
              <a:endParaRPr lang="ja-JP" altLang="en-US"/>
            </a:p>
          </p:txBody>
        </p:sp>
        <p:sp>
          <p:nvSpPr>
            <p:cNvPr id="520" name="Freeform 2533"/>
            <p:cNvSpPr>
              <a:spLocks/>
            </p:cNvSpPr>
            <p:nvPr/>
          </p:nvSpPr>
          <p:spPr bwMode="auto">
            <a:xfrm>
              <a:off x="2017" y="3255"/>
              <a:ext cx="6" cy="10"/>
            </a:xfrm>
            <a:custGeom>
              <a:avLst/>
              <a:gdLst/>
              <a:ahLst/>
              <a:cxnLst>
                <a:cxn ang="0">
                  <a:pos x="0" y="73"/>
                </a:cxn>
                <a:cxn ang="0">
                  <a:pos x="31" y="0"/>
                </a:cxn>
                <a:cxn ang="0">
                  <a:pos x="38" y="3"/>
                </a:cxn>
                <a:cxn ang="0">
                  <a:pos x="0" y="73"/>
                </a:cxn>
              </a:cxnLst>
              <a:rect l="0" t="0" r="r" b="b"/>
              <a:pathLst>
                <a:path w="38" h="73">
                  <a:moveTo>
                    <a:pt x="0" y="73"/>
                  </a:moveTo>
                  <a:lnTo>
                    <a:pt x="31" y="0"/>
                  </a:lnTo>
                  <a:lnTo>
                    <a:pt x="38" y="3"/>
                  </a:lnTo>
                  <a:lnTo>
                    <a:pt x="0" y="73"/>
                  </a:lnTo>
                  <a:close/>
                </a:path>
              </a:pathLst>
            </a:custGeom>
            <a:solidFill>
              <a:srgbClr val="FF0000"/>
            </a:solidFill>
            <a:ln w="9525">
              <a:noFill/>
              <a:round/>
              <a:headEnd/>
              <a:tailEnd/>
            </a:ln>
          </p:spPr>
          <p:txBody>
            <a:bodyPr/>
            <a:lstStyle/>
            <a:p>
              <a:endParaRPr lang="ja-JP" altLang="en-US"/>
            </a:p>
          </p:txBody>
        </p:sp>
        <p:sp>
          <p:nvSpPr>
            <p:cNvPr id="521" name="Freeform 2534"/>
            <p:cNvSpPr>
              <a:spLocks/>
            </p:cNvSpPr>
            <p:nvPr/>
          </p:nvSpPr>
          <p:spPr bwMode="auto">
            <a:xfrm>
              <a:off x="2012" y="3256"/>
              <a:ext cx="18" cy="21"/>
            </a:xfrm>
            <a:custGeom>
              <a:avLst/>
              <a:gdLst/>
              <a:ahLst/>
              <a:cxnLst>
                <a:cxn ang="0">
                  <a:pos x="75" y="0"/>
                </a:cxn>
                <a:cxn ang="0">
                  <a:pos x="126" y="26"/>
                </a:cxn>
                <a:cxn ang="0">
                  <a:pos x="88" y="97"/>
                </a:cxn>
                <a:cxn ang="0">
                  <a:pos x="50" y="169"/>
                </a:cxn>
                <a:cxn ang="0">
                  <a:pos x="0" y="141"/>
                </a:cxn>
                <a:cxn ang="0">
                  <a:pos x="37" y="70"/>
                </a:cxn>
                <a:cxn ang="0">
                  <a:pos x="75" y="0"/>
                </a:cxn>
              </a:cxnLst>
              <a:rect l="0" t="0" r="r" b="b"/>
              <a:pathLst>
                <a:path w="126" h="169">
                  <a:moveTo>
                    <a:pt x="75" y="0"/>
                  </a:moveTo>
                  <a:lnTo>
                    <a:pt x="126" y="26"/>
                  </a:lnTo>
                  <a:lnTo>
                    <a:pt x="88" y="97"/>
                  </a:lnTo>
                  <a:lnTo>
                    <a:pt x="50" y="169"/>
                  </a:lnTo>
                  <a:lnTo>
                    <a:pt x="0" y="141"/>
                  </a:lnTo>
                  <a:lnTo>
                    <a:pt x="37" y="70"/>
                  </a:lnTo>
                  <a:lnTo>
                    <a:pt x="75" y="0"/>
                  </a:lnTo>
                  <a:close/>
                </a:path>
              </a:pathLst>
            </a:custGeom>
            <a:solidFill>
              <a:srgbClr val="FF0000"/>
            </a:solidFill>
            <a:ln w="9525">
              <a:noFill/>
              <a:round/>
              <a:headEnd/>
              <a:tailEnd/>
            </a:ln>
          </p:spPr>
          <p:txBody>
            <a:bodyPr/>
            <a:lstStyle/>
            <a:p>
              <a:endParaRPr lang="ja-JP" altLang="en-US"/>
            </a:p>
          </p:txBody>
        </p:sp>
        <p:sp>
          <p:nvSpPr>
            <p:cNvPr id="522" name="Freeform 2535"/>
            <p:cNvSpPr>
              <a:spLocks/>
            </p:cNvSpPr>
            <p:nvPr/>
          </p:nvSpPr>
          <p:spPr bwMode="auto">
            <a:xfrm>
              <a:off x="2025" y="3259"/>
              <a:ext cx="6" cy="9"/>
            </a:xfrm>
            <a:custGeom>
              <a:avLst/>
              <a:gdLst/>
              <a:ahLst/>
              <a:cxnLst>
                <a:cxn ang="0">
                  <a:pos x="0" y="71"/>
                </a:cxn>
                <a:cxn ang="0">
                  <a:pos x="38" y="0"/>
                </a:cxn>
                <a:cxn ang="0">
                  <a:pos x="45" y="4"/>
                </a:cxn>
                <a:cxn ang="0">
                  <a:pos x="0" y="71"/>
                </a:cxn>
              </a:cxnLst>
              <a:rect l="0" t="0" r="r" b="b"/>
              <a:pathLst>
                <a:path w="45" h="71">
                  <a:moveTo>
                    <a:pt x="0" y="71"/>
                  </a:moveTo>
                  <a:lnTo>
                    <a:pt x="38" y="0"/>
                  </a:lnTo>
                  <a:lnTo>
                    <a:pt x="45" y="4"/>
                  </a:lnTo>
                  <a:lnTo>
                    <a:pt x="0" y="71"/>
                  </a:lnTo>
                  <a:close/>
                </a:path>
              </a:pathLst>
            </a:custGeom>
            <a:solidFill>
              <a:srgbClr val="FF0000"/>
            </a:solidFill>
            <a:ln w="9525">
              <a:noFill/>
              <a:round/>
              <a:headEnd/>
              <a:tailEnd/>
            </a:ln>
          </p:spPr>
          <p:txBody>
            <a:bodyPr/>
            <a:lstStyle/>
            <a:p>
              <a:endParaRPr lang="ja-JP" altLang="en-US"/>
            </a:p>
          </p:txBody>
        </p:sp>
        <p:sp>
          <p:nvSpPr>
            <p:cNvPr id="523" name="Freeform 2536"/>
            <p:cNvSpPr>
              <a:spLocks/>
            </p:cNvSpPr>
            <p:nvPr/>
          </p:nvSpPr>
          <p:spPr bwMode="auto">
            <a:xfrm>
              <a:off x="2018" y="3260"/>
              <a:ext cx="20" cy="20"/>
            </a:xfrm>
            <a:custGeom>
              <a:avLst/>
              <a:gdLst/>
              <a:ahLst/>
              <a:cxnLst>
                <a:cxn ang="0">
                  <a:pos x="89" y="0"/>
                </a:cxn>
                <a:cxn ang="0">
                  <a:pos x="137" y="32"/>
                </a:cxn>
                <a:cxn ang="0">
                  <a:pos x="92" y="98"/>
                </a:cxn>
                <a:cxn ang="0">
                  <a:pos x="47" y="166"/>
                </a:cxn>
                <a:cxn ang="0">
                  <a:pos x="0" y="134"/>
                </a:cxn>
                <a:cxn ang="0">
                  <a:pos x="44" y="67"/>
                </a:cxn>
                <a:cxn ang="0">
                  <a:pos x="89" y="0"/>
                </a:cxn>
              </a:cxnLst>
              <a:rect l="0" t="0" r="r" b="b"/>
              <a:pathLst>
                <a:path w="137" h="166">
                  <a:moveTo>
                    <a:pt x="89" y="0"/>
                  </a:moveTo>
                  <a:lnTo>
                    <a:pt x="137" y="32"/>
                  </a:lnTo>
                  <a:lnTo>
                    <a:pt x="92" y="98"/>
                  </a:lnTo>
                  <a:lnTo>
                    <a:pt x="47" y="166"/>
                  </a:lnTo>
                  <a:lnTo>
                    <a:pt x="0" y="134"/>
                  </a:lnTo>
                  <a:lnTo>
                    <a:pt x="44" y="67"/>
                  </a:lnTo>
                  <a:lnTo>
                    <a:pt x="89" y="0"/>
                  </a:lnTo>
                  <a:close/>
                </a:path>
              </a:pathLst>
            </a:custGeom>
            <a:solidFill>
              <a:srgbClr val="FF0000"/>
            </a:solidFill>
            <a:ln w="9525">
              <a:noFill/>
              <a:round/>
              <a:headEnd/>
              <a:tailEnd/>
            </a:ln>
          </p:spPr>
          <p:txBody>
            <a:bodyPr/>
            <a:lstStyle/>
            <a:p>
              <a:endParaRPr lang="ja-JP" altLang="en-US"/>
            </a:p>
          </p:txBody>
        </p:sp>
        <p:sp>
          <p:nvSpPr>
            <p:cNvPr id="524" name="Freeform 2537"/>
            <p:cNvSpPr>
              <a:spLocks/>
            </p:cNvSpPr>
            <p:nvPr/>
          </p:nvSpPr>
          <p:spPr bwMode="auto">
            <a:xfrm>
              <a:off x="2031" y="3264"/>
              <a:ext cx="8" cy="8"/>
            </a:xfrm>
            <a:custGeom>
              <a:avLst/>
              <a:gdLst/>
              <a:ahLst/>
              <a:cxnLst>
                <a:cxn ang="0">
                  <a:pos x="0" y="66"/>
                </a:cxn>
                <a:cxn ang="0">
                  <a:pos x="45" y="0"/>
                </a:cxn>
                <a:cxn ang="0">
                  <a:pos x="51" y="5"/>
                </a:cxn>
                <a:cxn ang="0">
                  <a:pos x="0" y="66"/>
                </a:cxn>
              </a:cxnLst>
              <a:rect l="0" t="0" r="r" b="b"/>
              <a:pathLst>
                <a:path w="51" h="66">
                  <a:moveTo>
                    <a:pt x="0" y="66"/>
                  </a:moveTo>
                  <a:lnTo>
                    <a:pt x="45" y="0"/>
                  </a:lnTo>
                  <a:lnTo>
                    <a:pt x="51" y="5"/>
                  </a:lnTo>
                  <a:lnTo>
                    <a:pt x="0" y="66"/>
                  </a:lnTo>
                  <a:close/>
                </a:path>
              </a:pathLst>
            </a:custGeom>
            <a:solidFill>
              <a:srgbClr val="FF0000"/>
            </a:solidFill>
            <a:ln w="9525">
              <a:noFill/>
              <a:round/>
              <a:headEnd/>
              <a:tailEnd/>
            </a:ln>
          </p:spPr>
          <p:txBody>
            <a:bodyPr/>
            <a:lstStyle/>
            <a:p>
              <a:endParaRPr lang="ja-JP" altLang="en-US"/>
            </a:p>
          </p:txBody>
        </p:sp>
        <p:sp>
          <p:nvSpPr>
            <p:cNvPr id="525" name="Freeform 2538"/>
            <p:cNvSpPr>
              <a:spLocks/>
            </p:cNvSpPr>
            <p:nvPr/>
          </p:nvSpPr>
          <p:spPr bwMode="auto">
            <a:xfrm>
              <a:off x="2024" y="3264"/>
              <a:ext cx="21" cy="20"/>
            </a:xfrm>
            <a:custGeom>
              <a:avLst/>
              <a:gdLst/>
              <a:ahLst/>
              <a:cxnLst>
                <a:cxn ang="0">
                  <a:pos x="102" y="0"/>
                </a:cxn>
                <a:cxn ang="0">
                  <a:pos x="147" y="36"/>
                </a:cxn>
                <a:cxn ang="0">
                  <a:pos x="96" y="98"/>
                </a:cxn>
                <a:cxn ang="0">
                  <a:pos x="45" y="161"/>
                </a:cxn>
                <a:cxn ang="0">
                  <a:pos x="0" y="124"/>
                </a:cxn>
                <a:cxn ang="0">
                  <a:pos x="51" y="61"/>
                </a:cxn>
                <a:cxn ang="0">
                  <a:pos x="102" y="0"/>
                </a:cxn>
              </a:cxnLst>
              <a:rect l="0" t="0" r="r" b="b"/>
              <a:pathLst>
                <a:path w="147" h="161">
                  <a:moveTo>
                    <a:pt x="102" y="0"/>
                  </a:moveTo>
                  <a:lnTo>
                    <a:pt x="147" y="36"/>
                  </a:lnTo>
                  <a:lnTo>
                    <a:pt x="96" y="98"/>
                  </a:lnTo>
                  <a:lnTo>
                    <a:pt x="45" y="161"/>
                  </a:lnTo>
                  <a:lnTo>
                    <a:pt x="0" y="124"/>
                  </a:lnTo>
                  <a:lnTo>
                    <a:pt x="51" y="61"/>
                  </a:lnTo>
                  <a:lnTo>
                    <a:pt x="102" y="0"/>
                  </a:lnTo>
                  <a:close/>
                </a:path>
              </a:pathLst>
            </a:custGeom>
            <a:solidFill>
              <a:srgbClr val="FF0000"/>
            </a:solidFill>
            <a:ln w="9525">
              <a:noFill/>
              <a:round/>
              <a:headEnd/>
              <a:tailEnd/>
            </a:ln>
          </p:spPr>
          <p:txBody>
            <a:bodyPr/>
            <a:lstStyle/>
            <a:p>
              <a:endParaRPr lang="ja-JP" altLang="en-US"/>
            </a:p>
          </p:txBody>
        </p:sp>
        <p:sp>
          <p:nvSpPr>
            <p:cNvPr id="526" name="Freeform 2539"/>
            <p:cNvSpPr>
              <a:spLocks/>
            </p:cNvSpPr>
            <p:nvPr/>
          </p:nvSpPr>
          <p:spPr bwMode="auto">
            <a:xfrm>
              <a:off x="2038" y="3269"/>
              <a:ext cx="8" cy="8"/>
            </a:xfrm>
            <a:custGeom>
              <a:avLst/>
              <a:gdLst/>
              <a:ahLst/>
              <a:cxnLst>
                <a:cxn ang="0">
                  <a:pos x="0" y="62"/>
                </a:cxn>
                <a:cxn ang="0">
                  <a:pos x="51" y="0"/>
                </a:cxn>
                <a:cxn ang="0">
                  <a:pos x="57" y="5"/>
                </a:cxn>
                <a:cxn ang="0">
                  <a:pos x="0" y="62"/>
                </a:cxn>
              </a:cxnLst>
              <a:rect l="0" t="0" r="r" b="b"/>
              <a:pathLst>
                <a:path w="57" h="62">
                  <a:moveTo>
                    <a:pt x="0" y="62"/>
                  </a:moveTo>
                  <a:lnTo>
                    <a:pt x="51" y="0"/>
                  </a:lnTo>
                  <a:lnTo>
                    <a:pt x="57" y="5"/>
                  </a:lnTo>
                  <a:lnTo>
                    <a:pt x="0" y="62"/>
                  </a:lnTo>
                  <a:close/>
                </a:path>
              </a:pathLst>
            </a:custGeom>
            <a:solidFill>
              <a:srgbClr val="FF0000"/>
            </a:solidFill>
            <a:ln w="9525">
              <a:noFill/>
              <a:round/>
              <a:headEnd/>
              <a:tailEnd/>
            </a:ln>
          </p:spPr>
          <p:txBody>
            <a:bodyPr/>
            <a:lstStyle/>
            <a:p>
              <a:endParaRPr lang="ja-JP" altLang="en-US"/>
            </a:p>
          </p:txBody>
        </p:sp>
        <p:sp>
          <p:nvSpPr>
            <p:cNvPr id="527" name="Freeform 2540"/>
            <p:cNvSpPr>
              <a:spLocks/>
            </p:cNvSpPr>
            <p:nvPr/>
          </p:nvSpPr>
          <p:spPr bwMode="auto">
            <a:xfrm>
              <a:off x="2030" y="3269"/>
              <a:ext cx="22" cy="20"/>
            </a:xfrm>
            <a:custGeom>
              <a:avLst/>
              <a:gdLst/>
              <a:ahLst/>
              <a:cxnLst>
                <a:cxn ang="0">
                  <a:pos x="115" y="0"/>
                </a:cxn>
                <a:cxn ang="0">
                  <a:pos x="156" y="42"/>
                </a:cxn>
                <a:cxn ang="0">
                  <a:pos x="99" y="99"/>
                </a:cxn>
                <a:cxn ang="0">
                  <a:pos x="42" y="156"/>
                </a:cxn>
                <a:cxn ang="0">
                  <a:pos x="0" y="114"/>
                </a:cxn>
                <a:cxn ang="0">
                  <a:pos x="58" y="57"/>
                </a:cxn>
                <a:cxn ang="0">
                  <a:pos x="115" y="0"/>
                </a:cxn>
              </a:cxnLst>
              <a:rect l="0" t="0" r="r" b="b"/>
              <a:pathLst>
                <a:path w="156" h="156">
                  <a:moveTo>
                    <a:pt x="115" y="0"/>
                  </a:moveTo>
                  <a:lnTo>
                    <a:pt x="156" y="42"/>
                  </a:lnTo>
                  <a:lnTo>
                    <a:pt x="99" y="99"/>
                  </a:lnTo>
                  <a:lnTo>
                    <a:pt x="42" y="156"/>
                  </a:lnTo>
                  <a:lnTo>
                    <a:pt x="0" y="114"/>
                  </a:lnTo>
                  <a:lnTo>
                    <a:pt x="58" y="57"/>
                  </a:lnTo>
                  <a:lnTo>
                    <a:pt x="115" y="0"/>
                  </a:lnTo>
                  <a:close/>
                </a:path>
              </a:pathLst>
            </a:custGeom>
            <a:solidFill>
              <a:srgbClr val="FF0000"/>
            </a:solidFill>
            <a:ln w="9525">
              <a:noFill/>
              <a:round/>
              <a:headEnd/>
              <a:tailEnd/>
            </a:ln>
          </p:spPr>
          <p:txBody>
            <a:bodyPr/>
            <a:lstStyle/>
            <a:p>
              <a:endParaRPr lang="ja-JP" altLang="en-US"/>
            </a:p>
          </p:txBody>
        </p:sp>
        <p:sp>
          <p:nvSpPr>
            <p:cNvPr id="528" name="Freeform 2541"/>
            <p:cNvSpPr>
              <a:spLocks/>
            </p:cNvSpPr>
            <p:nvPr/>
          </p:nvSpPr>
          <p:spPr bwMode="auto">
            <a:xfrm>
              <a:off x="2044" y="3275"/>
              <a:ext cx="9" cy="7"/>
            </a:xfrm>
            <a:custGeom>
              <a:avLst/>
              <a:gdLst/>
              <a:ahLst/>
              <a:cxnLst>
                <a:cxn ang="0">
                  <a:pos x="0" y="57"/>
                </a:cxn>
                <a:cxn ang="0">
                  <a:pos x="57" y="0"/>
                </a:cxn>
                <a:cxn ang="0">
                  <a:pos x="62" y="5"/>
                </a:cxn>
                <a:cxn ang="0">
                  <a:pos x="0" y="57"/>
                </a:cxn>
              </a:cxnLst>
              <a:rect l="0" t="0" r="r" b="b"/>
              <a:pathLst>
                <a:path w="62" h="57">
                  <a:moveTo>
                    <a:pt x="0" y="57"/>
                  </a:moveTo>
                  <a:lnTo>
                    <a:pt x="57" y="0"/>
                  </a:lnTo>
                  <a:lnTo>
                    <a:pt x="62" y="5"/>
                  </a:lnTo>
                  <a:lnTo>
                    <a:pt x="0" y="57"/>
                  </a:lnTo>
                  <a:close/>
                </a:path>
              </a:pathLst>
            </a:custGeom>
            <a:solidFill>
              <a:srgbClr val="FF0000"/>
            </a:solidFill>
            <a:ln w="9525">
              <a:noFill/>
              <a:round/>
              <a:headEnd/>
              <a:tailEnd/>
            </a:ln>
          </p:spPr>
          <p:txBody>
            <a:bodyPr/>
            <a:lstStyle/>
            <a:p>
              <a:endParaRPr lang="ja-JP" altLang="en-US"/>
            </a:p>
          </p:txBody>
        </p:sp>
        <p:sp>
          <p:nvSpPr>
            <p:cNvPr id="529" name="Freeform 2542"/>
            <p:cNvSpPr>
              <a:spLocks/>
            </p:cNvSpPr>
            <p:nvPr/>
          </p:nvSpPr>
          <p:spPr bwMode="auto">
            <a:xfrm>
              <a:off x="2035" y="3275"/>
              <a:ext cx="23" cy="19"/>
            </a:xfrm>
            <a:custGeom>
              <a:avLst/>
              <a:gdLst/>
              <a:ahLst/>
              <a:cxnLst>
                <a:cxn ang="0">
                  <a:pos x="125" y="0"/>
                </a:cxn>
                <a:cxn ang="0">
                  <a:pos x="163" y="45"/>
                </a:cxn>
                <a:cxn ang="0">
                  <a:pos x="100" y="96"/>
                </a:cxn>
                <a:cxn ang="0">
                  <a:pos x="39" y="148"/>
                </a:cxn>
                <a:cxn ang="0">
                  <a:pos x="0" y="102"/>
                </a:cxn>
                <a:cxn ang="0">
                  <a:pos x="63" y="52"/>
                </a:cxn>
                <a:cxn ang="0">
                  <a:pos x="125" y="0"/>
                </a:cxn>
              </a:cxnLst>
              <a:rect l="0" t="0" r="r" b="b"/>
              <a:pathLst>
                <a:path w="163" h="148">
                  <a:moveTo>
                    <a:pt x="125" y="0"/>
                  </a:moveTo>
                  <a:lnTo>
                    <a:pt x="163" y="45"/>
                  </a:lnTo>
                  <a:lnTo>
                    <a:pt x="100" y="96"/>
                  </a:lnTo>
                  <a:lnTo>
                    <a:pt x="39" y="148"/>
                  </a:lnTo>
                  <a:lnTo>
                    <a:pt x="0" y="102"/>
                  </a:lnTo>
                  <a:lnTo>
                    <a:pt x="63" y="52"/>
                  </a:lnTo>
                  <a:lnTo>
                    <a:pt x="125" y="0"/>
                  </a:lnTo>
                  <a:close/>
                </a:path>
              </a:pathLst>
            </a:custGeom>
            <a:solidFill>
              <a:srgbClr val="FF0000"/>
            </a:solidFill>
            <a:ln w="9525">
              <a:noFill/>
              <a:round/>
              <a:headEnd/>
              <a:tailEnd/>
            </a:ln>
          </p:spPr>
          <p:txBody>
            <a:bodyPr/>
            <a:lstStyle/>
            <a:p>
              <a:endParaRPr lang="ja-JP" altLang="en-US"/>
            </a:p>
          </p:txBody>
        </p:sp>
        <p:sp>
          <p:nvSpPr>
            <p:cNvPr id="530" name="Freeform 2543"/>
            <p:cNvSpPr>
              <a:spLocks/>
            </p:cNvSpPr>
            <p:nvPr/>
          </p:nvSpPr>
          <p:spPr bwMode="auto">
            <a:xfrm>
              <a:off x="2049" y="3281"/>
              <a:ext cx="10" cy="6"/>
            </a:xfrm>
            <a:custGeom>
              <a:avLst/>
              <a:gdLst/>
              <a:ahLst/>
              <a:cxnLst>
                <a:cxn ang="0">
                  <a:pos x="0" y="51"/>
                </a:cxn>
                <a:cxn ang="0">
                  <a:pos x="63" y="0"/>
                </a:cxn>
                <a:cxn ang="0">
                  <a:pos x="67" y="7"/>
                </a:cxn>
                <a:cxn ang="0">
                  <a:pos x="0" y="51"/>
                </a:cxn>
              </a:cxnLst>
              <a:rect l="0" t="0" r="r" b="b"/>
              <a:pathLst>
                <a:path w="67" h="51">
                  <a:moveTo>
                    <a:pt x="0" y="51"/>
                  </a:moveTo>
                  <a:lnTo>
                    <a:pt x="63" y="0"/>
                  </a:lnTo>
                  <a:lnTo>
                    <a:pt x="67" y="7"/>
                  </a:lnTo>
                  <a:lnTo>
                    <a:pt x="0" y="51"/>
                  </a:lnTo>
                  <a:close/>
                </a:path>
              </a:pathLst>
            </a:custGeom>
            <a:solidFill>
              <a:srgbClr val="FF0000"/>
            </a:solidFill>
            <a:ln w="9525">
              <a:noFill/>
              <a:round/>
              <a:headEnd/>
              <a:tailEnd/>
            </a:ln>
          </p:spPr>
          <p:txBody>
            <a:bodyPr/>
            <a:lstStyle/>
            <a:p>
              <a:endParaRPr lang="ja-JP" altLang="en-US"/>
            </a:p>
          </p:txBody>
        </p:sp>
        <p:sp>
          <p:nvSpPr>
            <p:cNvPr id="531" name="Freeform 2544"/>
            <p:cNvSpPr>
              <a:spLocks/>
            </p:cNvSpPr>
            <p:nvPr/>
          </p:nvSpPr>
          <p:spPr bwMode="auto">
            <a:xfrm>
              <a:off x="2039" y="3282"/>
              <a:ext cx="24" cy="17"/>
            </a:xfrm>
            <a:custGeom>
              <a:avLst/>
              <a:gdLst/>
              <a:ahLst/>
              <a:cxnLst>
                <a:cxn ang="0">
                  <a:pos x="134" y="0"/>
                </a:cxn>
                <a:cxn ang="0">
                  <a:pos x="167" y="48"/>
                </a:cxn>
                <a:cxn ang="0">
                  <a:pos x="101" y="93"/>
                </a:cxn>
                <a:cxn ang="0">
                  <a:pos x="34" y="138"/>
                </a:cxn>
                <a:cxn ang="0">
                  <a:pos x="0" y="89"/>
                </a:cxn>
                <a:cxn ang="0">
                  <a:pos x="67" y="44"/>
                </a:cxn>
                <a:cxn ang="0">
                  <a:pos x="134" y="0"/>
                </a:cxn>
              </a:cxnLst>
              <a:rect l="0" t="0" r="r" b="b"/>
              <a:pathLst>
                <a:path w="167" h="138">
                  <a:moveTo>
                    <a:pt x="134" y="0"/>
                  </a:moveTo>
                  <a:lnTo>
                    <a:pt x="167" y="48"/>
                  </a:lnTo>
                  <a:lnTo>
                    <a:pt x="101" y="93"/>
                  </a:lnTo>
                  <a:lnTo>
                    <a:pt x="34" y="138"/>
                  </a:lnTo>
                  <a:lnTo>
                    <a:pt x="0" y="89"/>
                  </a:lnTo>
                  <a:lnTo>
                    <a:pt x="67" y="44"/>
                  </a:lnTo>
                  <a:lnTo>
                    <a:pt x="134" y="0"/>
                  </a:lnTo>
                  <a:close/>
                </a:path>
              </a:pathLst>
            </a:custGeom>
            <a:solidFill>
              <a:srgbClr val="FF0000"/>
            </a:solidFill>
            <a:ln w="9525">
              <a:noFill/>
              <a:round/>
              <a:headEnd/>
              <a:tailEnd/>
            </a:ln>
          </p:spPr>
          <p:txBody>
            <a:bodyPr/>
            <a:lstStyle/>
            <a:p>
              <a:endParaRPr lang="ja-JP" altLang="en-US"/>
            </a:p>
          </p:txBody>
        </p:sp>
        <p:sp>
          <p:nvSpPr>
            <p:cNvPr id="532" name="Freeform 2545"/>
            <p:cNvSpPr>
              <a:spLocks/>
            </p:cNvSpPr>
            <p:nvPr/>
          </p:nvSpPr>
          <p:spPr bwMode="auto">
            <a:xfrm>
              <a:off x="2054" y="3288"/>
              <a:ext cx="10" cy="5"/>
            </a:xfrm>
            <a:custGeom>
              <a:avLst/>
              <a:gdLst/>
              <a:ahLst/>
              <a:cxnLst>
                <a:cxn ang="0">
                  <a:pos x="0" y="45"/>
                </a:cxn>
                <a:cxn ang="0">
                  <a:pos x="66" y="0"/>
                </a:cxn>
                <a:cxn ang="0">
                  <a:pos x="70" y="6"/>
                </a:cxn>
                <a:cxn ang="0">
                  <a:pos x="0" y="45"/>
                </a:cxn>
              </a:cxnLst>
              <a:rect l="0" t="0" r="r" b="b"/>
              <a:pathLst>
                <a:path w="70" h="45">
                  <a:moveTo>
                    <a:pt x="0" y="45"/>
                  </a:moveTo>
                  <a:lnTo>
                    <a:pt x="66" y="0"/>
                  </a:lnTo>
                  <a:lnTo>
                    <a:pt x="70" y="6"/>
                  </a:lnTo>
                  <a:lnTo>
                    <a:pt x="0" y="45"/>
                  </a:lnTo>
                  <a:close/>
                </a:path>
              </a:pathLst>
            </a:custGeom>
            <a:solidFill>
              <a:srgbClr val="FF0000"/>
            </a:solidFill>
            <a:ln w="9525">
              <a:noFill/>
              <a:round/>
              <a:headEnd/>
              <a:tailEnd/>
            </a:ln>
          </p:spPr>
          <p:txBody>
            <a:bodyPr/>
            <a:lstStyle/>
            <a:p>
              <a:endParaRPr lang="ja-JP" altLang="en-US"/>
            </a:p>
          </p:txBody>
        </p:sp>
        <p:sp>
          <p:nvSpPr>
            <p:cNvPr id="533" name="Freeform 2546"/>
            <p:cNvSpPr>
              <a:spLocks/>
            </p:cNvSpPr>
            <p:nvPr/>
          </p:nvSpPr>
          <p:spPr bwMode="auto">
            <a:xfrm>
              <a:off x="2044" y="3289"/>
              <a:ext cx="24" cy="16"/>
            </a:xfrm>
            <a:custGeom>
              <a:avLst/>
              <a:gdLst/>
              <a:ahLst/>
              <a:cxnLst>
                <a:cxn ang="0">
                  <a:pos x="141" y="0"/>
                </a:cxn>
                <a:cxn ang="0">
                  <a:pos x="171" y="52"/>
                </a:cxn>
                <a:cxn ang="0">
                  <a:pos x="100" y="91"/>
                </a:cxn>
                <a:cxn ang="0">
                  <a:pos x="30" y="130"/>
                </a:cxn>
                <a:cxn ang="0">
                  <a:pos x="0" y="77"/>
                </a:cxn>
                <a:cxn ang="0">
                  <a:pos x="71" y="39"/>
                </a:cxn>
                <a:cxn ang="0">
                  <a:pos x="141" y="0"/>
                </a:cxn>
              </a:cxnLst>
              <a:rect l="0" t="0" r="r" b="b"/>
              <a:pathLst>
                <a:path w="171" h="130">
                  <a:moveTo>
                    <a:pt x="141" y="0"/>
                  </a:moveTo>
                  <a:lnTo>
                    <a:pt x="171" y="52"/>
                  </a:lnTo>
                  <a:lnTo>
                    <a:pt x="100" y="91"/>
                  </a:lnTo>
                  <a:lnTo>
                    <a:pt x="30" y="130"/>
                  </a:lnTo>
                  <a:lnTo>
                    <a:pt x="0" y="77"/>
                  </a:lnTo>
                  <a:lnTo>
                    <a:pt x="71" y="39"/>
                  </a:lnTo>
                  <a:lnTo>
                    <a:pt x="141" y="0"/>
                  </a:lnTo>
                  <a:close/>
                </a:path>
              </a:pathLst>
            </a:custGeom>
            <a:solidFill>
              <a:srgbClr val="FF0000"/>
            </a:solidFill>
            <a:ln w="9525">
              <a:noFill/>
              <a:round/>
              <a:headEnd/>
              <a:tailEnd/>
            </a:ln>
          </p:spPr>
          <p:txBody>
            <a:bodyPr/>
            <a:lstStyle/>
            <a:p>
              <a:endParaRPr lang="ja-JP" altLang="en-US"/>
            </a:p>
          </p:txBody>
        </p:sp>
        <p:sp>
          <p:nvSpPr>
            <p:cNvPr id="534" name="Freeform 2547"/>
            <p:cNvSpPr>
              <a:spLocks/>
            </p:cNvSpPr>
            <p:nvPr/>
          </p:nvSpPr>
          <p:spPr bwMode="auto">
            <a:xfrm>
              <a:off x="2058" y="3295"/>
              <a:ext cx="11" cy="5"/>
            </a:xfrm>
            <a:custGeom>
              <a:avLst/>
              <a:gdLst/>
              <a:ahLst/>
              <a:cxnLst>
                <a:cxn ang="0">
                  <a:pos x="0" y="39"/>
                </a:cxn>
                <a:cxn ang="0">
                  <a:pos x="71" y="0"/>
                </a:cxn>
                <a:cxn ang="0">
                  <a:pos x="74" y="6"/>
                </a:cxn>
                <a:cxn ang="0">
                  <a:pos x="0" y="39"/>
                </a:cxn>
              </a:cxnLst>
              <a:rect l="0" t="0" r="r" b="b"/>
              <a:pathLst>
                <a:path w="74" h="39">
                  <a:moveTo>
                    <a:pt x="0" y="39"/>
                  </a:moveTo>
                  <a:lnTo>
                    <a:pt x="71" y="0"/>
                  </a:lnTo>
                  <a:lnTo>
                    <a:pt x="74" y="6"/>
                  </a:lnTo>
                  <a:lnTo>
                    <a:pt x="0" y="39"/>
                  </a:lnTo>
                  <a:close/>
                </a:path>
              </a:pathLst>
            </a:custGeom>
            <a:solidFill>
              <a:srgbClr val="FF0000"/>
            </a:solidFill>
            <a:ln w="9525">
              <a:noFill/>
              <a:round/>
              <a:headEnd/>
              <a:tailEnd/>
            </a:ln>
          </p:spPr>
          <p:txBody>
            <a:bodyPr/>
            <a:lstStyle/>
            <a:p>
              <a:endParaRPr lang="ja-JP" altLang="en-US"/>
            </a:p>
          </p:txBody>
        </p:sp>
        <p:sp>
          <p:nvSpPr>
            <p:cNvPr id="535" name="Freeform 2548"/>
            <p:cNvSpPr>
              <a:spLocks/>
            </p:cNvSpPr>
            <p:nvPr/>
          </p:nvSpPr>
          <p:spPr bwMode="auto">
            <a:xfrm>
              <a:off x="2047" y="3296"/>
              <a:ext cx="25" cy="15"/>
            </a:xfrm>
            <a:custGeom>
              <a:avLst/>
              <a:gdLst/>
              <a:ahLst/>
              <a:cxnLst>
                <a:cxn ang="0">
                  <a:pos x="149" y="0"/>
                </a:cxn>
                <a:cxn ang="0">
                  <a:pos x="174" y="56"/>
                </a:cxn>
                <a:cxn ang="0">
                  <a:pos x="99" y="88"/>
                </a:cxn>
                <a:cxn ang="0">
                  <a:pos x="25" y="121"/>
                </a:cxn>
                <a:cxn ang="0">
                  <a:pos x="0" y="66"/>
                </a:cxn>
                <a:cxn ang="0">
                  <a:pos x="75" y="33"/>
                </a:cxn>
                <a:cxn ang="0">
                  <a:pos x="149" y="0"/>
                </a:cxn>
              </a:cxnLst>
              <a:rect l="0" t="0" r="r" b="b"/>
              <a:pathLst>
                <a:path w="174" h="121">
                  <a:moveTo>
                    <a:pt x="149" y="0"/>
                  </a:moveTo>
                  <a:lnTo>
                    <a:pt x="174" y="56"/>
                  </a:lnTo>
                  <a:lnTo>
                    <a:pt x="99" y="88"/>
                  </a:lnTo>
                  <a:lnTo>
                    <a:pt x="25" y="121"/>
                  </a:lnTo>
                  <a:lnTo>
                    <a:pt x="0" y="66"/>
                  </a:lnTo>
                  <a:lnTo>
                    <a:pt x="75" y="33"/>
                  </a:lnTo>
                  <a:lnTo>
                    <a:pt x="149" y="0"/>
                  </a:lnTo>
                  <a:close/>
                </a:path>
              </a:pathLst>
            </a:custGeom>
            <a:solidFill>
              <a:srgbClr val="FF0000"/>
            </a:solidFill>
            <a:ln w="9525">
              <a:noFill/>
              <a:round/>
              <a:headEnd/>
              <a:tailEnd/>
            </a:ln>
          </p:spPr>
          <p:txBody>
            <a:bodyPr/>
            <a:lstStyle/>
            <a:p>
              <a:endParaRPr lang="ja-JP" altLang="en-US"/>
            </a:p>
          </p:txBody>
        </p:sp>
        <p:sp>
          <p:nvSpPr>
            <p:cNvPr id="536" name="Freeform 2549"/>
            <p:cNvSpPr>
              <a:spLocks/>
            </p:cNvSpPr>
            <p:nvPr/>
          </p:nvSpPr>
          <p:spPr bwMode="auto">
            <a:xfrm>
              <a:off x="2061" y="3303"/>
              <a:ext cx="11" cy="4"/>
            </a:xfrm>
            <a:custGeom>
              <a:avLst/>
              <a:gdLst/>
              <a:ahLst/>
              <a:cxnLst>
                <a:cxn ang="0">
                  <a:pos x="0" y="32"/>
                </a:cxn>
                <a:cxn ang="0">
                  <a:pos x="75" y="0"/>
                </a:cxn>
                <a:cxn ang="0">
                  <a:pos x="77" y="7"/>
                </a:cxn>
                <a:cxn ang="0">
                  <a:pos x="0" y="32"/>
                </a:cxn>
              </a:cxnLst>
              <a:rect l="0" t="0" r="r" b="b"/>
              <a:pathLst>
                <a:path w="77" h="32">
                  <a:moveTo>
                    <a:pt x="0" y="32"/>
                  </a:moveTo>
                  <a:lnTo>
                    <a:pt x="75" y="0"/>
                  </a:lnTo>
                  <a:lnTo>
                    <a:pt x="77" y="7"/>
                  </a:lnTo>
                  <a:lnTo>
                    <a:pt x="0" y="32"/>
                  </a:lnTo>
                  <a:close/>
                </a:path>
              </a:pathLst>
            </a:custGeom>
            <a:solidFill>
              <a:srgbClr val="FF0000"/>
            </a:solidFill>
            <a:ln w="9525">
              <a:noFill/>
              <a:round/>
              <a:headEnd/>
              <a:tailEnd/>
            </a:ln>
          </p:spPr>
          <p:txBody>
            <a:bodyPr/>
            <a:lstStyle/>
            <a:p>
              <a:endParaRPr lang="ja-JP" altLang="en-US"/>
            </a:p>
          </p:txBody>
        </p:sp>
        <p:sp>
          <p:nvSpPr>
            <p:cNvPr id="537" name="Freeform 2550"/>
            <p:cNvSpPr>
              <a:spLocks/>
            </p:cNvSpPr>
            <p:nvPr/>
          </p:nvSpPr>
          <p:spPr bwMode="auto">
            <a:xfrm>
              <a:off x="2051" y="3304"/>
              <a:ext cx="24" cy="13"/>
            </a:xfrm>
            <a:custGeom>
              <a:avLst/>
              <a:gdLst/>
              <a:ahLst/>
              <a:cxnLst>
                <a:cxn ang="0">
                  <a:pos x="153" y="0"/>
                </a:cxn>
                <a:cxn ang="0">
                  <a:pos x="173" y="59"/>
                </a:cxn>
                <a:cxn ang="0">
                  <a:pos x="95" y="84"/>
                </a:cxn>
                <a:cxn ang="0">
                  <a:pos x="19" y="109"/>
                </a:cxn>
                <a:cxn ang="0">
                  <a:pos x="0" y="50"/>
                </a:cxn>
                <a:cxn ang="0">
                  <a:pos x="76" y="25"/>
                </a:cxn>
                <a:cxn ang="0">
                  <a:pos x="153" y="0"/>
                </a:cxn>
              </a:cxnLst>
              <a:rect l="0" t="0" r="r" b="b"/>
              <a:pathLst>
                <a:path w="173" h="109">
                  <a:moveTo>
                    <a:pt x="153" y="0"/>
                  </a:moveTo>
                  <a:lnTo>
                    <a:pt x="173" y="59"/>
                  </a:lnTo>
                  <a:lnTo>
                    <a:pt x="95" y="84"/>
                  </a:lnTo>
                  <a:lnTo>
                    <a:pt x="19" y="109"/>
                  </a:lnTo>
                  <a:lnTo>
                    <a:pt x="0" y="50"/>
                  </a:lnTo>
                  <a:lnTo>
                    <a:pt x="76" y="25"/>
                  </a:lnTo>
                  <a:lnTo>
                    <a:pt x="153" y="0"/>
                  </a:lnTo>
                  <a:close/>
                </a:path>
              </a:pathLst>
            </a:custGeom>
            <a:solidFill>
              <a:srgbClr val="FF0000"/>
            </a:solidFill>
            <a:ln w="9525">
              <a:noFill/>
              <a:round/>
              <a:headEnd/>
              <a:tailEnd/>
            </a:ln>
          </p:spPr>
          <p:txBody>
            <a:bodyPr/>
            <a:lstStyle/>
            <a:p>
              <a:endParaRPr lang="ja-JP" altLang="en-US"/>
            </a:p>
          </p:txBody>
        </p:sp>
        <p:sp>
          <p:nvSpPr>
            <p:cNvPr id="538" name="Freeform 2551"/>
            <p:cNvSpPr>
              <a:spLocks/>
            </p:cNvSpPr>
            <p:nvPr/>
          </p:nvSpPr>
          <p:spPr bwMode="auto">
            <a:xfrm>
              <a:off x="2064" y="3311"/>
              <a:ext cx="11" cy="3"/>
            </a:xfrm>
            <a:custGeom>
              <a:avLst/>
              <a:gdLst/>
              <a:ahLst/>
              <a:cxnLst>
                <a:cxn ang="0">
                  <a:pos x="0" y="25"/>
                </a:cxn>
                <a:cxn ang="0">
                  <a:pos x="78" y="0"/>
                </a:cxn>
                <a:cxn ang="0">
                  <a:pos x="79" y="6"/>
                </a:cxn>
                <a:cxn ang="0">
                  <a:pos x="0" y="25"/>
                </a:cxn>
              </a:cxnLst>
              <a:rect l="0" t="0" r="r" b="b"/>
              <a:pathLst>
                <a:path w="79" h="25">
                  <a:moveTo>
                    <a:pt x="0" y="25"/>
                  </a:moveTo>
                  <a:lnTo>
                    <a:pt x="78" y="0"/>
                  </a:lnTo>
                  <a:lnTo>
                    <a:pt x="79" y="6"/>
                  </a:lnTo>
                  <a:lnTo>
                    <a:pt x="0" y="25"/>
                  </a:lnTo>
                  <a:close/>
                </a:path>
              </a:pathLst>
            </a:custGeom>
            <a:solidFill>
              <a:srgbClr val="FF0000"/>
            </a:solidFill>
            <a:ln w="9525">
              <a:noFill/>
              <a:round/>
              <a:headEnd/>
              <a:tailEnd/>
            </a:ln>
          </p:spPr>
          <p:txBody>
            <a:bodyPr/>
            <a:lstStyle/>
            <a:p>
              <a:endParaRPr lang="ja-JP" altLang="en-US"/>
            </a:p>
          </p:txBody>
        </p:sp>
        <p:sp>
          <p:nvSpPr>
            <p:cNvPr id="539" name="Freeform 2552"/>
            <p:cNvSpPr>
              <a:spLocks/>
            </p:cNvSpPr>
            <p:nvPr/>
          </p:nvSpPr>
          <p:spPr bwMode="auto">
            <a:xfrm>
              <a:off x="2053" y="3312"/>
              <a:ext cx="25" cy="12"/>
            </a:xfrm>
            <a:custGeom>
              <a:avLst/>
              <a:gdLst/>
              <a:ahLst/>
              <a:cxnLst>
                <a:cxn ang="0">
                  <a:pos x="157" y="0"/>
                </a:cxn>
                <a:cxn ang="0">
                  <a:pos x="172" y="61"/>
                </a:cxn>
                <a:cxn ang="0">
                  <a:pos x="93" y="79"/>
                </a:cxn>
                <a:cxn ang="0">
                  <a:pos x="15" y="97"/>
                </a:cxn>
                <a:cxn ang="0">
                  <a:pos x="0" y="37"/>
                </a:cxn>
                <a:cxn ang="0">
                  <a:pos x="78" y="19"/>
                </a:cxn>
                <a:cxn ang="0">
                  <a:pos x="157" y="0"/>
                </a:cxn>
              </a:cxnLst>
              <a:rect l="0" t="0" r="r" b="b"/>
              <a:pathLst>
                <a:path w="172" h="97">
                  <a:moveTo>
                    <a:pt x="157" y="0"/>
                  </a:moveTo>
                  <a:lnTo>
                    <a:pt x="172" y="61"/>
                  </a:lnTo>
                  <a:lnTo>
                    <a:pt x="93" y="79"/>
                  </a:lnTo>
                  <a:lnTo>
                    <a:pt x="15" y="97"/>
                  </a:lnTo>
                  <a:lnTo>
                    <a:pt x="0" y="37"/>
                  </a:lnTo>
                  <a:lnTo>
                    <a:pt x="78" y="19"/>
                  </a:lnTo>
                  <a:lnTo>
                    <a:pt x="157" y="0"/>
                  </a:lnTo>
                  <a:close/>
                </a:path>
              </a:pathLst>
            </a:custGeom>
            <a:solidFill>
              <a:srgbClr val="FF0000"/>
            </a:solidFill>
            <a:ln w="9525">
              <a:noFill/>
              <a:round/>
              <a:headEnd/>
              <a:tailEnd/>
            </a:ln>
          </p:spPr>
          <p:txBody>
            <a:bodyPr/>
            <a:lstStyle/>
            <a:p>
              <a:endParaRPr lang="ja-JP" altLang="en-US"/>
            </a:p>
          </p:txBody>
        </p:sp>
        <p:sp>
          <p:nvSpPr>
            <p:cNvPr id="540" name="Freeform 2553"/>
            <p:cNvSpPr>
              <a:spLocks/>
            </p:cNvSpPr>
            <p:nvPr/>
          </p:nvSpPr>
          <p:spPr bwMode="auto">
            <a:xfrm>
              <a:off x="2066" y="3319"/>
              <a:ext cx="12" cy="3"/>
            </a:xfrm>
            <a:custGeom>
              <a:avLst/>
              <a:gdLst/>
              <a:ahLst/>
              <a:cxnLst>
                <a:cxn ang="0">
                  <a:pos x="0" y="18"/>
                </a:cxn>
                <a:cxn ang="0">
                  <a:pos x="79" y="0"/>
                </a:cxn>
                <a:cxn ang="0">
                  <a:pos x="80" y="8"/>
                </a:cxn>
                <a:cxn ang="0">
                  <a:pos x="0" y="18"/>
                </a:cxn>
              </a:cxnLst>
              <a:rect l="0" t="0" r="r" b="b"/>
              <a:pathLst>
                <a:path w="80" h="18">
                  <a:moveTo>
                    <a:pt x="0" y="18"/>
                  </a:moveTo>
                  <a:lnTo>
                    <a:pt x="79" y="0"/>
                  </a:lnTo>
                  <a:lnTo>
                    <a:pt x="80" y="8"/>
                  </a:lnTo>
                  <a:lnTo>
                    <a:pt x="0" y="18"/>
                  </a:lnTo>
                  <a:close/>
                </a:path>
              </a:pathLst>
            </a:custGeom>
            <a:solidFill>
              <a:srgbClr val="FF0000"/>
            </a:solidFill>
            <a:ln w="9525">
              <a:noFill/>
              <a:round/>
              <a:headEnd/>
              <a:tailEnd/>
            </a:ln>
          </p:spPr>
          <p:txBody>
            <a:bodyPr/>
            <a:lstStyle/>
            <a:p>
              <a:endParaRPr lang="ja-JP" altLang="en-US"/>
            </a:p>
          </p:txBody>
        </p:sp>
        <p:sp>
          <p:nvSpPr>
            <p:cNvPr id="541" name="Freeform 2554"/>
            <p:cNvSpPr>
              <a:spLocks/>
            </p:cNvSpPr>
            <p:nvPr/>
          </p:nvSpPr>
          <p:spPr bwMode="auto">
            <a:xfrm>
              <a:off x="2055" y="3320"/>
              <a:ext cx="24" cy="11"/>
            </a:xfrm>
            <a:custGeom>
              <a:avLst/>
              <a:gdLst/>
              <a:ahLst/>
              <a:cxnLst>
                <a:cxn ang="0">
                  <a:pos x="159" y="0"/>
                </a:cxn>
                <a:cxn ang="0">
                  <a:pos x="167" y="62"/>
                </a:cxn>
                <a:cxn ang="0">
                  <a:pos x="88" y="74"/>
                </a:cxn>
                <a:cxn ang="0">
                  <a:pos x="8" y="84"/>
                </a:cxn>
                <a:cxn ang="0">
                  <a:pos x="0" y="22"/>
                </a:cxn>
                <a:cxn ang="0">
                  <a:pos x="79" y="10"/>
                </a:cxn>
                <a:cxn ang="0">
                  <a:pos x="159" y="0"/>
                </a:cxn>
              </a:cxnLst>
              <a:rect l="0" t="0" r="r" b="b"/>
              <a:pathLst>
                <a:path w="167" h="84">
                  <a:moveTo>
                    <a:pt x="159" y="0"/>
                  </a:moveTo>
                  <a:lnTo>
                    <a:pt x="167" y="62"/>
                  </a:lnTo>
                  <a:lnTo>
                    <a:pt x="88" y="74"/>
                  </a:lnTo>
                  <a:lnTo>
                    <a:pt x="8" y="84"/>
                  </a:lnTo>
                  <a:lnTo>
                    <a:pt x="0" y="22"/>
                  </a:lnTo>
                  <a:lnTo>
                    <a:pt x="79" y="10"/>
                  </a:lnTo>
                  <a:lnTo>
                    <a:pt x="159" y="0"/>
                  </a:lnTo>
                  <a:close/>
                </a:path>
              </a:pathLst>
            </a:custGeom>
            <a:solidFill>
              <a:srgbClr val="FF0000"/>
            </a:solidFill>
            <a:ln w="9525">
              <a:noFill/>
              <a:round/>
              <a:headEnd/>
              <a:tailEnd/>
            </a:ln>
          </p:spPr>
          <p:txBody>
            <a:bodyPr/>
            <a:lstStyle/>
            <a:p>
              <a:endParaRPr lang="ja-JP" altLang="en-US"/>
            </a:p>
          </p:txBody>
        </p:sp>
        <p:sp>
          <p:nvSpPr>
            <p:cNvPr id="542" name="Freeform 2555"/>
            <p:cNvSpPr>
              <a:spLocks/>
            </p:cNvSpPr>
            <p:nvPr/>
          </p:nvSpPr>
          <p:spPr bwMode="auto">
            <a:xfrm>
              <a:off x="2068" y="3328"/>
              <a:ext cx="11" cy="2"/>
            </a:xfrm>
            <a:custGeom>
              <a:avLst/>
              <a:gdLst/>
              <a:ahLst/>
              <a:cxnLst>
                <a:cxn ang="0">
                  <a:pos x="0" y="12"/>
                </a:cxn>
                <a:cxn ang="0">
                  <a:pos x="79" y="0"/>
                </a:cxn>
                <a:cxn ang="0">
                  <a:pos x="80" y="7"/>
                </a:cxn>
                <a:cxn ang="0">
                  <a:pos x="0" y="12"/>
                </a:cxn>
              </a:cxnLst>
              <a:rect l="0" t="0" r="r" b="b"/>
              <a:pathLst>
                <a:path w="80" h="12">
                  <a:moveTo>
                    <a:pt x="0" y="12"/>
                  </a:moveTo>
                  <a:lnTo>
                    <a:pt x="79" y="0"/>
                  </a:lnTo>
                  <a:lnTo>
                    <a:pt x="80" y="7"/>
                  </a:lnTo>
                  <a:lnTo>
                    <a:pt x="0" y="12"/>
                  </a:lnTo>
                  <a:close/>
                </a:path>
              </a:pathLst>
            </a:custGeom>
            <a:solidFill>
              <a:srgbClr val="FF0000"/>
            </a:solidFill>
            <a:ln w="9525">
              <a:noFill/>
              <a:round/>
              <a:headEnd/>
              <a:tailEnd/>
            </a:ln>
          </p:spPr>
          <p:txBody>
            <a:bodyPr/>
            <a:lstStyle/>
            <a:p>
              <a:endParaRPr lang="ja-JP" altLang="en-US"/>
            </a:p>
          </p:txBody>
        </p:sp>
        <p:sp>
          <p:nvSpPr>
            <p:cNvPr id="543" name="Freeform 2556"/>
            <p:cNvSpPr>
              <a:spLocks/>
            </p:cNvSpPr>
            <p:nvPr/>
          </p:nvSpPr>
          <p:spPr bwMode="auto">
            <a:xfrm>
              <a:off x="2056" y="3329"/>
              <a:ext cx="24" cy="9"/>
            </a:xfrm>
            <a:custGeom>
              <a:avLst/>
              <a:gdLst/>
              <a:ahLst/>
              <a:cxnLst>
                <a:cxn ang="0">
                  <a:pos x="161" y="0"/>
                </a:cxn>
                <a:cxn ang="0">
                  <a:pos x="165" y="66"/>
                </a:cxn>
                <a:cxn ang="0">
                  <a:pos x="84" y="69"/>
                </a:cxn>
                <a:cxn ang="0">
                  <a:pos x="3" y="72"/>
                </a:cxn>
                <a:cxn ang="0">
                  <a:pos x="0" y="8"/>
                </a:cxn>
                <a:cxn ang="0">
                  <a:pos x="81" y="5"/>
                </a:cxn>
                <a:cxn ang="0">
                  <a:pos x="161" y="0"/>
                </a:cxn>
              </a:cxnLst>
              <a:rect l="0" t="0" r="r" b="b"/>
              <a:pathLst>
                <a:path w="165" h="72">
                  <a:moveTo>
                    <a:pt x="161" y="0"/>
                  </a:moveTo>
                  <a:lnTo>
                    <a:pt x="165" y="66"/>
                  </a:lnTo>
                  <a:lnTo>
                    <a:pt x="84" y="69"/>
                  </a:lnTo>
                  <a:lnTo>
                    <a:pt x="3" y="72"/>
                  </a:lnTo>
                  <a:lnTo>
                    <a:pt x="0" y="8"/>
                  </a:lnTo>
                  <a:lnTo>
                    <a:pt x="81" y="5"/>
                  </a:lnTo>
                  <a:lnTo>
                    <a:pt x="161" y="0"/>
                  </a:lnTo>
                  <a:close/>
                </a:path>
              </a:pathLst>
            </a:custGeom>
            <a:solidFill>
              <a:srgbClr val="FF0000"/>
            </a:solidFill>
            <a:ln w="9525">
              <a:noFill/>
              <a:round/>
              <a:headEnd/>
              <a:tailEnd/>
            </a:ln>
          </p:spPr>
          <p:txBody>
            <a:bodyPr/>
            <a:lstStyle/>
            <a:p>
              <a:endParaRPr lang="ja-JP" altLang="en-US"/>
            </a:p>
          </p:txBody>
        </p:sp>
        <p:sp>
          <p:nvSpPr>
            <p:cNvPr id="544" name="Freeform 2557"/>
            <p:cNvSpPr>
              <a:spLocks/>
            </p:cNvSpPr>
            <p:nvPr/>
          </p:nvSpPr>
          <p:spPr bwMode="auto">
            <a:xfrm>
              <a:off x="2068" y="3337"/>
              <a:ext cx="12" cy="1"/>
            </a:xfrm>
            <a:custGeom>
              <a:avLst/>
              <a:gdLst/>
              <a:ahLst/>
              <a:cxnLst>
                <a:cxn ang="0">
                  <a:pos x="0" y="3"/>
                </a:cxn>
                <a:cxn ang="0">
                  <a:pos x="81" y="0"/>
                </a:cxn>
                <a:cxn ang="0">
                  <a:pos x="81" y="6"/>
                </a:cxn>
                <a:cxn ang="0">
                  <a:pos x="0" y="3"/>
                </a:cxn>
              </a:cxnLst>
              <a:rect l="0" t="0" r="r" b="b"/>
              <a:pathLst>
                <a:path w="81" h="6">
                  <a:moveTo>
                    <a:pt x="0" y="3"/>
                  </a:moveTo>
                  <a:lnTo>
                    <a:pt x="81" y="0"/>
                  </a:lnTo>
                  <a:lnTo>
                    <a:pt x="81" y="6"/>
                  </a:lnTo>
                  <a:lnTo>
                    <a:pt x="0" y="3"/>
                  </a:lnTo>
                  <a:close/>
                </a:path>
              </a:pathLst>
            </a:custGeom>
            <a:solidFill>
              <a:srgbClr val="FF0000"/>
            </a:solidFill>
            <a:ln w="9525">
              <a:noFill/>
              <a:round/>
              <a:headEnd/>
              <a:tailEnd/>
            </a:ln>
          </p:spPr>
          <p:txBody>
            <a:bodyPr/>
            <a:lstStyle/>
            <a:p>
              <a:endParaRPr lang="ja-JP" altLang="en-US"/>
            </a:p>
          </p:txBody>
        </p:sp>
        <p:sp>
          <p:nvSpPr>
            <p:cNvPr id="545" name="Freeform 2558"/>
            <p:cNvSpPr>
              <a:spLocks/>
            </p:cNvSpPr>
            <p:nvPr/>
          </p:nvSpPr>
          <p:spPr bwMode="auto">
            <a:xfrm>
              <a:off x="2056" y="3337"/>
              <a:ext cx="24" cy="9"/>
            </a:xfrm>
            <a:custGeom>
              <a:avLst/>
              <a:gdLst/>
              <a:ahLst/>
              <a:cxnLst>
                <a:cxn ang="0">
                  <a:pos x="165" y="6"/>
                </a:cxn>
                <a:cxn ang="0">
                  <a:pos x="161" y="71"/>
                </a:cxn>
                <a:cxn ang="0">
                  <a:pos x="81" y="67"/>
                </a:cxn>
                <a:cxn ang="0">
                  <a:pos x="0" y="64"/>
                </a:cxn>
                <a:cxn ang="0">
                  <a:pos x="3" y="0"/>
                </a:cxn>
                <a:cxn ang="0">
                  <a:pos x="84" y="3"/>
                </a:cxn>
                <a:cxn ang="0">
                  <a:pos x="165" y="6"/>
                </a:cxn>
              </a:cxnLst>
              <a:rect l="0" t="0" r="r" b="b"/>
              <a:pathLst>
                <a:path w="165" h="71">
                  <a:moveTo>
                    <a:pt x="165" y="6"/>
                  </a:moveTo>
                  <a:lnTo>
                    <a:pt x="161" y="71"/>
                  </a:lnTo>
                  <a:lnTo>
                    <a:pt x="81" y="67"/>
                  </a:lnTo>
                  <a:lnTo>
                    <a:pt x="0" y="64"/>
                  </a:lnTo>
                  <a:lnTo>
                    <a:pt x="3" y="0"/>
                  </a:lnTo>
                  <a:lnTo>
                    <a:pt x="84" y="3"/>
                  </a:lnTo>
                  <a:lnTo>
                    <a:pt x="165" y="6"/>
                  </a:lnTo>
                  <a:close/>
                </a:path>
              </a:pathLst>
            </a:custGeom>
            <a:solidFill>
              <a:srgbClr val="FF0000"/>
            </a:solidFill>
            <a:ln w="9525">
              <a:noFill/>
              <a:round/>
              <a:headEnd/>
              <a:tailEnd/>
            </a:ln>
          </p:spPr>
          <p:txBody>
            <a:bodyPr/>
            <a:lstStyle/>
            <a:p>
              <a:endParaRPr lang="ja-JP" altLang="en-US"/>
            </a:p>
          </p:txBody>
        </p:sp>
        <p:sp>
          <p:nvSpPr>
            <p:cNvPr id="546" name="Freeform 2559"/>
            <p:cNvSpPr>
              <a:spLocks/>
            </p:cNvSpPr>
            <p:nvPr/>
          </p:nvSpPr>
          <p:spPr bwMode="auto">
            <a:xfrm>
              <a:off x="2068" y="3346"/>
              <a:ext cx="11" cy="1"/>
            </a:xfrm>
            <a:custGeom>
              <a:avLst/>
              <a:gdLst/>
              <a:ahLst/>
              <a:cxnLst>
                <a:cxn ang="0">
                  <a:pos x="0" y="0"/>
                </a:cxn>
                <a:cxn ang="0">
                  <a:pos x="80" y="4"/>
                </a:cxn>
                <a:cxn ang="0">
                  <a:pos x="79" y="12"/>
                </a:cxn>
                <a:cxn ang="0">
                  <a:pos x="0" y="0"/>
                </a:cxn>
              </a:cxnLst>
              <a:rect l="0" t="0" r="r" b="b"/>
              <a:pathLst>
                <a:path w="80" h="12">
                  <a:moveTo>
                    <a:pt x="0" y="0"/>
                  </a:moveTo>
                  <a:lnTo>
                    <a:pt x="80" y="4"/>
                  </a:lnTo>
                  <a:lnTo>
                    <a:pt x="79" y="12"/>
                  </a:lnTo>
                  <a:lnTo>
                    <a:pt x="0" y="0"/>
                  </a:lnTo>
                  <a:close/>
                </a:path>
              </a:pathLst>
            </a:custGeom>
            <a:solidFill>
              <a:srgbClr val="FF0000"/>
            </a:solidFill>
            <a:ln w="9525">
              <a:noFill/>
              <a:round/>
              <a:headEnd/>
              <a:tailEnd/>
            </a:ln>
          </p:spPr>
          <p:txBody>
            <a:bodyPr/>
            <a:lstStyle/>
            <a:p>
              <a:endParaRPr lang="ja-JP" altLang="en-US"/>
            </a:p>
          </p:txBody>
        </p:sp>
        <p:sp>
          <p:nvSpPr>
            <p:cNvPr id="547" name="Freeform 2560"/>
            <p:cNvSpPr>
              <a:spLocks/>
            </p:cNvSpPr>
            <p:nvPr/>
          </p:nvSpPr>
          <p:spPr bwMode="auto">
            <a:xfrm>
              <a:off x="2055" y="3344"/>
              <a:ext cx="24" cy="11"/>
            </a:xfrm>
            <a:custGeom>
              <a:avLst/>
              <a:gdLst/>
              <a:ahLst/>
              <a:cxnLst>
                <a:cxn ang="0">
                  <a:pos x="167" y="22"/>
                </a:cxn>
                <a:cxn ang="0">
                  <a:pos x="159" y="84"/>
                </a:cxn>
                <a:cxn ang="0">
                  <a:pos x="79" y="74"/>
                </a:cxn>
                <a:cxn ang="0">
                  <a:pos x="0" y="62"/>
                </a:cxn>
                <a:cxn ang="0">
                  <a:pos x="8" y="0"/>
                </a:cxn>
                <a:cxn ang="0">
                  <a:pos x="88" y="10"/>
                </a:cxn>
                <a:cxn ang="0">
                  <a:pos x="167" y="22"/>
                </a:cxn>
              </a:cxnLst>
              <a:rect l="0" t="0" r="r" b="b"/>
              <a:pathLst>
                <a:path w="167" h="84">
                  <a:moveTo>
                    <a:pt x="167" y="22"/>
                  </a:moveTo>
                  <a:lnTo>
                    <a:pt x="159" y="84"/>
                  </a:lnTo>
                  <a:lnTo>
                    <a:pt x="79" y="74"/>
                  </a:lnTo>
                  <a:lnTo>
                    <a:pt x="0" y="62"/>
                  </a:lnTo>
                  <a:lnTo>
                    <a:pt x="8" y="0"/>
                  </a:lnTo>
                  <a:lnTo>
                    <a:pt x="88" y="10"/>
                  </a:lnTo>
                  <a:lnTo>
                    <a:pt x="167" y="22"/>
                  </a:lnTo>
                  <a:close/>
                </a:path>
              </a:pathLst>
            </a:custGeom>
            <a:solidFill>
              <a:srgbClr val="FF0000"/>
            </a:solidFill>
            <a:ln w="9525">
              <a:noFill/>
              <a:round/>
              <a:headEnd/>
              <a:tailEnd/>
            </a:ln>
          </p:spPr>
          <p:txBody>
            <a:bodyPr/>
            <a:lstStyle/>
            <a:p>
              <a:endParaRPr lang="ja-JP" altLang="en-US"/>
            </a:p>
          </p:txBody>
        </p:sp>
        <p:sp>
          <p:nvSpPr>
            <p:cNvPr id="548" name="Freeform 2561"/>
            <p:cNvSpPr>
              <a:spLocks/>
            </p:cNvSpPr>
            <p:nvPr/>
          </p:nvSpPr>
          <p:spPr bwMode="auto">
            <a:xfrm>
              <a:off x="2066" y="3354"/>
              <a:ext cx="12" cy="2"/>
            </a:xfrm>
            <a:custGeom>
              <a:avLst/>
              <a:gdLst/>
              <a:ahLst/>
              <a:cxnLst>
                <a:cxn ang="0">
                  <a:pos x="0" y="0"/>
                </a:cxn>
                <a:cxn ang="0">
                  <a:pos x="80" y="10"/>
                </a:cxn>
                <a:cxn ang="0">
                  <a:pos x="79" y="17"/>
                </a:cxn>
                <a:cxn ang="0">
                  <a:pos x="0" y="0"/>
                </a:cxn>
              </a:cxnLst>
              <a:rect l="0" t="0" r="r" b="b"/>
              <a:pathLst>
                <a:path w="80" h="17">
                  <a:moveTo>
                    <a:pt x="0" y="0"/>
                  </a:moveTo>
                  <a:lnTo>
                    <a:pt x="80" y="10"/>
                  </a:lnTo>
                  <a:lnTo>
                    <a:pt x="79" y="17"/>
                  </a:lnTo>
                  <a:lnTo>
                    <a:pt x="0" y="0"/>
                  </a:lnTo>
                  <a:close/>
                </a:path>
              </a:pathLst>
            </a:custGeom>
            <a:solidFill>
              <a:srgbClr val="FF0000"/>
            </a:solidFill>
            <a:ln w="9525">
              <a:noFill/>
              <a:round/>
              <a:headEnd/>
              <a:tailEnd/>
            </a:ln>
          </p:spPr>
          <p:txBody>
            <a:bodyPr/>
            <a:lstStyle/>
            <a:p>
              <a:endParaRPr lang="ja-JP" altLang="en-US"/>
            </a:p>
          </p:txBody>
        </p:sp>
        <p:sp>
          <p:nvSpPr>
            <p:cNvPr id="549" name="Freeform 2562"/>
            <p:cNvSpPr>
              <a:spLocks/>
            </p:cNvSpPr>
            <p:nvPr/>
          </p:nvSpPr>
          <p:spPr bwMode="auto">
            <a:xfrm>
              <a:off x="2053" y="3351"/>
              <a:ext cx="25" cy="12"/>
            </a:xfrm>
            <a:custGeom>
              <a:avLst/>
              <a:gdLst/>
              <a:ahLst/>
              <a:cxnLst>
                <a:cxn ang="0">
                  <a:pos x="172" y="35"/>
                </a:cxn>
                <a:cxn ang="0">
                  <a:pos x="157" y="97"/>
                </a:cxn>
                <a:cxn ang="0">
                  <a:pos x="78" y="78"/>
                </a:cxn>
                <a:cxn ang="0">
                  <a:pos x="0" y="60"/>
                </a:cxn>
                <a:cxn ang="0">
                  <a:pos x="15" y="0"/>
                </a:cxn>
                <a:cxn ang="0">
                  <a:pos x="93" y="18"/>
                </a:cxn>
                <a:cxn ang="0">
                  <a:pos x="172" y="35"/>
                </a:cxn>
              </a:cxnLst>
              <a:rect l="0" t="0" r="r" b="b"/>
              <a:pathLst>
                <a:path w="172" h="97">
                  <a:moveTo>
                    <a:pt x="172" y="35"/>
                  </a:moveTo>
                  <a:lnTo>
                    <a:pt x="157" y="97"/>
                  </a:lnTo>
                  <a:lnTo>
                    <a:pt x="78" y="78"/>
                  </a:lnTo>
                  <a:lnTo>
                    <a:pt x="0" y="60"/>
                  </a:lnTo>
                  <a:lnTo>
                    <a:pt x="15" y="0"/>
                  </a:lnTo>
                  <a:lnTo>
                    <a:pt x="93" y="18"/>
                  </a:lnTo>
                  <a:lnTo>
                    <a:pt x="172" y="35"/>
                  </a:lnTo>
                  <a:close/>
                </a:path>
              </a:pathLst>
            </a:custGeom>
            <a:solidFill>
              <a:srgbClr val="FF0000"/>
            </a:solidFill>
            <a:ln w="9525">
              <a:noFill/>
              <a:round/>
              <a:headEnd/>
              <a:tailEnd/>
            </a:ln>
          </p:spPr>
          <p:txBody>
            <a:bodyPr/>
            <a:lstStyle/>
            <a:p>
              <a:endParaRPr lang="ja-JP" altLang="en-US"/>
            </a:p>
          </p:txBody>
        </p:sp>
        <p:sp>
          <p:nvSpPr>
            <p:cNvPr id="550" name="Freeform 2563"/>
            <p:cNvSpPr>
              <a:spLocks/>
            </p:cNvSpPr>
            <p:nvPr/>
          </p:nvSpPr>
          <p:spPr bwMode="auto">
            <a:xfrm>
              <a:off x="2064" y="3361"/>
              <a:ext cx="11" cy="3"/>
            </a:xfrm>
            <a:custGeom>
              <a:avLst/>
              <a:gdLst/>
              <a:ahLst/>
              <a:cxnLst>
                <a:cxn ang="0">
                  <a:pos x="0" y="0"/>
                </a:cxn>
                <a:cxn ang="0">
                  <a:pos x="79" y="19"/>
                </a:cxn>
                <a:cxn ang="0">
                  <a:pos x="78" y="25"/>
                </a:cxn>
                <a:cxn ang="0">
                  <a:pos x="0" y="0"/>
                </a:cxn>
              </a:cxnLst>
              <a:rect l="0" t="0" r="r" b="b"/>
              <a:pathLst>
                <a:path w="79" h="25">
                  <a:moveTo>
                    <a:pt x="0" y="0"/>
                  </a:moveTo>
                  <a:lnTo>
                    <a:pt x="79" y="19"/>
                  </a:lnTo>
                  <a:lnTo>
                    <a:pt x="78" y="25"/>
                  </a:lnTo>
                  <a:lnTo>
                    <a:pt x="0" y="0"/>
                  </a:lnTo>
                  <a:close/>
                </a:path>
              </a:pathLst>
            </a:custGeom>
            <a:solidFill>
              <a:srgbClr val="FF0000"/>
            </a:solidFill>
            <a:ln w="9525">
              <a:noFill/>
              <a:round/>
              <a:headEnd/>
              <a:tailEnd/>
            </a:ln>
          </p:spPr>
          <p:txBody>
            <a:bodyPr/>
            <a:lstStyle/>
            <a:p>
              <a:endParaRPr lang="ja-JP" altLang="en-US"/>
            </a:p>
          </p:txBody>
        </p:sp>
        <p:sp>
          <p:nvSpPr>
            <p:cNvPr id="551" name="Freeform 2564"/>
            <p:cNvSpPr>
              <a:spLocks/>
            </p:cNvSpPr>
            <p:nvPr/>
          </p:nvSpPr>
          <p:spPr bwMode="auto">
            <a:xfrm>
              <a:off x="2051" y="3358"/>
              <a:ext cx="24" cy="14"/>
            </a:xfrm>
            <a:custGeom>
              <a:avLst/>
              <a:gdLst/>
              <a:ahLst/>
              <a:cxnLst>
                <a:cxn ang="0">
                  <a:pos x="173" y="51"/>
                </a:cxn>
                <a:cxn ang="0">
                  <a:pos x="153" y="110"/>
                </a:cxn>
                <a:cxn ang="0">
                  <a:pos x="76" y="85"/>
                </a:cxn>
                <a:cxn ang="0">
                  <a:pos x="0" y="59"/>
                </a:cxn>
                <a:cxn ang="0">
                  <a:pos x="19" y="0"/>
                </a:cxn>
                <a:cxn ang="0">
                  <a:pos x="95" y="26"/>
                </a:cxn>
                <a:cxn ang="0">
                  <a:pos x="173" y="51"/>
                </a:cxn>
              </a:cxnLst>
              <a:rect l="0" t="0" r="r" b="b"/>
              <a:pathLst>
                <a:path w="173" h="110">
                  <a:moveTo>
                    <a:pt x="173" y="51"/>
                  </a:moveTo>
                  <a:lnTo>
                    <a:pt x="153" y="110"/>
                  </a:lnTo>
                  <a:lnTo>
                    <a:pt x="76" y="85"/>
                  </a:lnTo>
                  <a:lnTo>
                    <a:pt x="0" y="59"/>
                  </a:lnTo>
                  <a:lnTo>
                    <a:pt x="19" y="0"/>
                  </a:lnTo>
                  <a:lnTo>
                    <a:pt x="95" y="26"/>
                  </a:lnTo>
                  <a:lnTo>
                    <a:pt x="173" y="51"/>
                  </a:lnTo>
                  <a:close/>
                </a:path>
              </a:pathLst>
            </a:custGeom>
            <a:solidFill>
              <a:srgbClr val="FF0000"/>
            </a:solidFill>
            <a:ln w="9525">
              <a:noFill/>
              <a:round/>
              <a:headEnd/>
              <a:tailEnd/>
            </a:ln>
          </p:spPr>
          <p:txBody>
            <a:bodyPr/>
            <a:lstStyle/>
            <a:p>
              <a:endParaRPr lang="ja-JP" altLang="en-US"/>
            </a:p>
          </p:txBody>
        </p:sp>
        <p:sp>
          <p:nvSpPr>
            <p:cNvPr id="552" name="Freeform 2565"/>
            <p:cNvSpPr>
              <a:spLocks/>
            </p:cNvSpPr>
            <p:nvPr/>
          </p:nvSpPr>
          <p:spPr bwMode="auto">
            <a:xfrm>
              <a:off x="2061" y="3368"/>
              <a:ext cx="11" cy="4"/>
            </a:xfrm>
            <a:custGeom>
              <a:avLst/>
              <a:gdLst/>
              <a:ahLst/>
              <a:cxnLst>
                <a:cxn ang="0">
                  <a:pos x="0" y="0"/>
                </a:cxn>
                <a:cxn ang="0">
                  <a:pos x="77" y="25"/>
                </a:cxn>
                <a:cxn ang="0">
                  <a:pos x="75" y="31"/>
                </a:cxn>
                <a:cxn ang="0">
                  <a:pos x="0" y="0"/>
                </a:cxn>
              </a:cxnLst>
              <a:rect l="0" t="0" r="r" b="b"/>
              <a:pathLst>
                <a:path w="77" h="31">
                  <a:moveTo>
                    <a:pt x="0" y="0"/>
                  </a:moveTo>
                  <a:lnTo>
                    <a:pt x="77" y="25"/>
                  </a:lnTo>
                  <a:lnTo>
                    <a:pt x="75" y="31"/>
                  </a:lnTo>
                  <a:lnTo>
                    <a:pt x="0" y="0"/>
                  </a:lnTo>
                  <a:close/>
                </a:path>
              </a:pathLst>
            </a:custGeom>
            <a:solidFill>
              <a:srgbClr val="FF0000"/>
            </a:solidFill>
            <a:ln w="9525">
              <a:noFill/>
              <a:round/>
              <a:headEnd/>
              <a:tailEnd/>
            </a:ln>
          </p:spPr>
          <p:txBody>
            <a:bodyPr/>
            <a:lstStyle/>
            <a:p>
              <a:endParaRPr lang="ja-JP" altLang="en-US"/>
            </a:p>
          </p:txBody>
        </p:sp>
        <p:sp>
          <p:nvSpPr>
            <p:cNvPr id="553" name="Freeform 2566"/>
            <p:cNvSpPr>
              <a:spLocks/>
            </p:cNvSpPr>
            <p:nvPr/>
          </p:nvSpPr>
          <p:spPr bwMode="auto">
            <a:xfrm>
              <a:off x="2047" y="3364"/>
              <a:ext cx="25" cy="15"/>
            </a:xfrm>
            <a:custGeom>
              <a:avLst/>
              <a:gdLst/>
              <a:ahLst/>
              <a:cxnLst>
                <a:cxn ang="0">
                  <a:pos x="174" y="64"/>
                </a:cxn>
                <a:cxn ang="0">
                  <a:pos x="149" y="120"/>
                </a:cxn>
                <a:cxn ang="0">
                  <a:pos x="75" y="88"/>
                </a:cxn>
                <a:cxn ang="0">
                  <a:pos x="0" y="55"/>
                </a:cxn>
                <a:cxn ang="0">
                  <a:pos x="25" y="0"/>
                </a:cxn>
                <a:cxn ang="0">
                  <a:pos x="99" y="33"/>
                </a:cxn>
                <a:cxn ang="0">
                  <a:pos x="174" y="64"/>
                </a:cxn>
              </a:cxnLst>
              <a:rect l="0" t="0" r="r" b="b"/>
              <a:pathLst>
                <a:path w="174" h="120">
                  <a:moveTo>
                    <a:pt x="174" y="64"/>
                  </a:moveTo>
                  <a:lnTo>
                    <a:pt x="149" y="120"/>
                  </a:lnTo>
                  <a:lnTo>
                    <a:pt x="75" y="88"/>
                  </a:lnTo>
                  <a:lnTo>
                    <a:pt x="0" y="55"/>
                  </a:lnTo>
                  <a:lnTo>
                    <a:pt x="25" y="0"/>
                  </a:lnTo>
                  <a:lnTo>
                    <a:pt x="99" y="33"/>
                  </a:lnTo>
                  <a:lnTo>
                    <a:pt x="174" y="64"/>
                  </a:lnTo>
                  <a:close/>
                </a:path>
              </a:pathLst>
            </a:custGeom>
            <a:solidFill>
              <a:srgbClr val="FF0000"/>
            </a:solidFill>
            <a:ln w="9525">
              <a:noFill/>
              <a:round/>
              <a:headEnd/>
              <a:tailEnd/>
            </a:ln>
          </p:spPr>
          <p:txBody>
            <a:bodyPr/>
            <a:lstStyle/>
            <a:p>
              <a:endParaRPr lang="ja-JP" altLang="en-US"/>
            </a:p>
          </p:txBody>
        </p:sp>
        <p:sp>
          <p:nvSpPr>
            <p:cNvPr id="554" name="Freeform 2567"/>
            <p:cNvSpPr>
              <a:spLocks/>
            </p:cNvSpPr>
            <p:nvPr/>
          </p:nvSpPr>
          <p:spPr bwMode="auto">
            <a:xfrm>
              <a:off x="2058" y="3375"/>
              <a:ext cx="11" cy="5"/>
            </a:xfrm>
            <a:custGeom>
              <a:avLst/>
              <a:gdLst/>
              <a:ahLst/>
              <a:cxnLst>
                <a:cxn ang="0">
                  <a:pos x="0" y="0"/>
                </a:cxn>
                <a:cxn ang="0">
                  <a:pos x="74" y="32"/>
                </a:cxn>
                <a:cxn ang="0">
                  <a:pos x="71" y="39"/>
                </a:cxn>
                <a:cxn ang="0">
                  <a:pos x="0" y="0"/>
                </a:cxn>
              </a:cxnLst>
              <a:rect l="0" t="0" r="r" b="b"/>
              <a:pathLst>
                <a:path w="74" h="39">
                  <a:moveTo>
                    <a:pt x="0" y="0"/>
                  </a:moveTo>
                  <a:lnTo>
                    <a:pt x="74" y="32"/>
                  </a:lnTo>
                  <a:lnTo>
                    <a:pt x="71" y="39"/>
                  </a:lnTo>
                  <a:lnTo>
                    <a:pt x="0" y="0"/>
                  </a:lnTo>
                  <a:close/>
                </a:path>
              </a:pathLst>
            </a:custGeom>
            <a:solidFill>
              <a:srgbClr val="FF0000"/>
            </a:solidFill>
            <a:ln w="9525">
              <a:noFill/>
              <a:round/>
              <a:headEnd/>
              <a:tailEnd/>
            </a:ln>
          </p:spPr>
          <p:txBody>
            <a:bodyPr/>
            <a:lstStyle/>
            <a:p>
              <a:endParaRPr lang="ja-JP" altLang="en-US"/>
            </a:p>
          </p:txBody>
        </p:sp>
        <p:sp>
          <p:nvSpPr>
            <p:cNvPr id="555" name="Freeform 2568"/>
            <p:cNvSpPr>
              <a:spLocks/>
            </p:cNvSpPr>
            <p:nvPr/>
          </p:nvSpPr>
          <p:spPr bwMode="auto">
            <a:xfrm>
              <a:off x="2044" y="3370"/>
              <a:ext cx="24" cy="17"/>
            </a:xfrm>
            <a:custGeom>
              <a:avLst/>
              <a:gdLst/>
              <a:ahLst/>
              <a:cxnLst>
                <a:cxn ang="0">
                  <a:pos x="171" y="78"/>
                </a:cxn>
                <a:cxn ang="0">
                  <a:pos x="141" y="129"/>
                </a:cxn>
                <a:cxn ang="0">
                  <a:pos x="71" y="90"/>
                </a:cxn>
                <a:cxn ang="0">
                  <a:pos x="0" y="52"/>
                </a:cxn>
                <a:cxn ang="0">
                  <a:pos x="30" y="0"/>
                </a:cxn>
                <a:cxn ang="0">
                  <a:pos x="100" y="39"/>
                </a:cxn>
                <a:cxn ang="0">
                  <a:pos x="171" y="78"/>
                </a:cxn>
              </a:cxnLst>
              <a:rect l="0" t="0" r="r" b="b"/>
              <a:pathLst>
                <a:path w="171" h="129">
                  <a:moveTo>
                    <a:pt x="171" y="78"/>
                  </a:moveTo>
                  <a:lnTo>
                    <a:pt x="141" y="129"/>
                  </a:lnTo>
                  <a:lnTo>
                    <a:pt x="71" y="90"/>
                  </a:lnTo>
                  <a:lnTo>
                    <a:pt x="0" y="52"/>
                  </a:lnTo>
                  <a:lnTo>
                    <a:pt x="30" y="0"/>
                  </a:lnTo>
                  <a:lnTo>
                    <a:pt x="100" y="39"/>
                  </a:lnTo>
                  <a:lnTo>
                    <a:pt x="171" y="78"/>
                  </a:lnTo>
                  <a:close/>
                </a:path>
              </a:pathLst>
            </a:custGeom>
            <a:solidFill>
              <a:srgbClr val="FF0000"/>
            </a:solidFill>
            <a:ln w="9525">
              <a:noFill/>
              <a:round/>
              <a:headEnd/>
              <a:tailEnd/>
            </a:ln>
          </p:spPr>
          <p:txBody>
            <a:bodyPr/>
            <a:lstStyle/>
            <a:p>
              <a:endParaRPr lang="ja-JP" altLang="en-US"/>
            </a:p>
          </p:txBody>
        </p:sp>
        <p:sp>
          <p:nvSpPr>
            <p:cNvPr id="556" name="Freeform 2569"/>
            <p:cNvSpPr>
              <a:spLocks/>
            </p:cNvSpPr>
            <p:nvPr/>
          </p:nvSpPr>
          <p:spPr bwMode="auto">
            <a:xfrm>
              <a:off x="2054" y="3382"/>
              <a:ext cx="10" cy="5"/>
            </a:xfrm>
            <a:custGeom>
              <a:avLst/>
              <a:gdLst/>
              <a:ahLst/>
              <a:cxnLst>
                <a:cxn ang="0">
                  <a:pos x="0" y="0"/>
                </a:cxn>
                <a:cxn ang="0">
                  <a:pos x="70" y="39"/>
                </a:cxn>
                <a:cxn ang="0">
                  <a:pos x="66" y="46"/>
                </a:cxn>
                <a:cxn ang="0">
                  <a:pos x="0" y="0"/>
                </a:cxn>
              </a:cxnLst>
              <a:rect l="0" t="0" r="r" b="b"/>
              <a:pathLst>
                <a:path w="70" h="46">
                  <a:moveTo>
                    <a:pt x="0" y="0"/>
                  </a:moveTo>
                  <a:lnTo>
                    <a:pt x="70" y="39"/>
                  </a:lnTo>
                  <a:lnTo>
                    <a:pt x="66" y="46"/>
                  </a:lnTo>
                  <a:lnTo>
                    <a:pt x="0" y="0"/>
                  </a:lnTo>
                  <a:close/>
                </a:path>
              </a:pathLst>
            </a:custGeom>
            <a:solidFill>
              <a:srgbClr val="FF0000"/>
            </a:solidFill>
            <a:ln w="9525">
              <a:noFill/>
              <a:round/>
              <a:headEnd/>
              <a:tailEnd/>
            </a:ln>
          </p:spPr>
          <p:txBody>
            <a:bodyPr/>
            <a:lstStyle/>
            <a:p>
              <a:endParaRPr lang="ja-JP" altLang="en-US"/>
            </a:p>
          </p:txBody>
        </p:sp>
        <p:sp>
          <p:nvSpPr>
            <p:cNvPr id="557" name="Freeform 2570"/>
            <p:cNvSpPr>
              <a:spLocks/>
            </p:cNvSpPr>
            <p:nvPr/>
          </p:nvSpPr>
          <p:spPr bwMode="auto">
            <a:xfrm>
              <a:off x="2039" y="3376"/>
              <a:ext cx="24" cy="18"/>
            </a:xfrm>
            <a:custGeom>
              <a:avLst/>
              <a:gdLst/>
              <a:ahLst/>
              <a:cxnLst>
                <a:cxn ang="0">
                  <a:pos x="167" y="90"/>
                </a:cxn>
                <a:cxn ang="0">
                  <a:pos x="134" y="138"/>
                </a:cxn>
                <a:cxn ang="0">
                  <a:pos x="67" y="94"/>
                </a:cxn>
                <a:cxn ang="0">
                  <a:pos x="0" y="49"/>
                </a:cxn>
                <a:cxn ang="0">
                  <a:pos x="34" y="0"/>
                </a:cxn>
                <a:cxn ang="0">
                  <a:pos x="101" y="44"/>
                </a:cxn>
                <a:cxn ang="0">
                  <a:pos x="167" y="90"/>
                </a:cxn>
              </a:cxnLst>
              <a:rect l="0" t="0" r="r" b="b"/>
              <a:pathLst>
                <a:path w="167" h="138">
                  <a:moveTo>
                    <a:pt x="167" y="90"/>
                  </a:moveTo>
                  <a:lnTo>
                    <a:pt x="134" y="138"/>
                  </a:lnTo>
                  <a:lnTo>
                    <a:pt x="67" y="94"/>
                  </a:lnTo>
                  <a:lnTo>
                    <a:pt x="0" y="49"/>
                  </a:lnTo>
                  <a:lnTo>
                    <a:pt x="34" y="0"/>
                  </a:lnTo>
                  <a:lnTo>
                    <a:pt x="101" y="44"/>
                  </a:lnTo>
                  <a:lnTo>
                    <a:pt x="167" y="90"/>
                  </a:lnTo>
                  <a:close/>
                </a:path>
              </a:pathLst>
            </a:custGeom>
            <a:solidFill>
              <a:srgbClr val="FF0000"/>
            </a:solidFill>
            <a:ln w="9525">
              <a:noFill/>
              <a:round/>
              <a:headEnd/>
              <a:tailEnd/>
            </a:ln>
          </p:spPr>
          <p:txBody>
            <a:bodyPr/>
            <a:lstStyle/>
            <a:p>
              <a:endParaRPr lang="ja-JP" altLang="en-US"/>
            </a:p>
          </p:txBody>
        </p:sp>
        <p:sp>
          <p:nvSpPr>
            <p:cNvPr id="558" name="Freeform 2571"/>
            <p:cNvSpPr>
              <a:spLocks/>
            </p:cNvSpPr>
            <p:nvPr/>
          </p:nvSpPr>
          <p:spPr bwMode="auto">
            <a:xfrm>
              <a:off x="2049" y="3388"/>
              <a:ext cx="10" cy="6"/>
            </a:xfrm>
            <a:custGeom>
              <a:avLst/>
              <a:gdLst/>
              <a:ahLst/>
              <a:cxnLst>
                <a:cxn ang="0">
                  <a:pos x="0" y="0"/>
                </a:cxn>
                <a:cxn ang="0">
                  <a:pos x="67" y="44"/>
                </a:cxn>
                <a:cxn ang="0">
                  <a:pos x="63" y="51"/>
                </a:cxn>
                <a:cxn ang="0">
                  <a:pos x="0" y="0"/>
                </a:cxn>
              </a:cxnLst>
              <a:rect l="0" t="0" r="r" b="b"/>
              <a:pathLst>
                <a:path w="67" h="51">
                  <a:moveTo>
                    <a:pt x="0" y="0"/>
                  </a:moveTo>
                  <a:lnTo>
                    <a:pt x="67" y="44"/>
                  </a:lnTo>
                  <a:lnTo>
                    <a:pt x="63" y="51"/>
                  </a:lnTo>
                  <a:lnTo>
                    <a:pt x="0" y="0"/>
                  </a:lnTo>
                  <a:close/>
                </a:path>
              </a:pathLst>
            </a:custGeom>
            <a:solidFill>
              <a:srgbClr val="FF0000"/>
            </a:solidFill>
            <a:ln w="9525">
              <a:noFill/>
              <a:round/>
              <a:headEnd/>
              <a:tailEnd/>
            </a:ln>
          </p:spPr>
          <p:txBody>
            <a:bodyPr/>
            <a:lstStyle/>
            <a:p>
              <a:endParaRPr lang="ja-JP" altLang="en-US"/>
            </a:p>
          </p:txBody>
        </p:sp>
        <p:sp>
          <p:nvSpPr>
            <p:cNvPr id="559" name="Freeform 2572"/>
            <p:cNvSpPr>
              <a:spLocks/>
            </p:cNvSpPr>
            <p:nvPr/>
          </p:nvSpPr>
          <p:spPr bwMode="auto">
            <a:xfrm>
              <a:off x="2035" y="3382"/>
              <a:ext cx="23" cy="18"/>
            </a:xfrm>
            <a:custGeom>
              <a:avLst/>
              <a:gdLst/>
              <a:ahLst/>
              <a:cxnLst>
                <a:cxn ang="0">
                  <a:pos x="163" y="103"/>
                </a:cxn>
                <a:cxn ang="0">
                  <a:pos x="125" y="148"/>
                </a:cxn>
                <a:cxn ang="0">
                  <a:pos x="63" y="96"/>
                </a:cxn>
                <a:cxn ang="0">
                  <a:pos x="0" y="46"/>
                </a:cxn>
                <a:cxn ang="0">
                  <a:pos x="39" y="0"/>
                </a:cxn>
                <a:cxn ang="0">
                  <a:pos x="100" y="52"/>
                </a:cxn>
                <a:cxn ang="0">
                  <a:pos x="163" y="103"/>
                </a:cxn>
              </a:cxnLst>
              <a:rect l="0" t="0" r="r" b="b"/>
              <a:pathLst>
                <a:path w="163" h="148">
                  <a:moveTo>
                    <a:pt x="163" y="103"/>
                  </a:moveTo>
                  <a:lnTo>
                    <a:pt x="125" y="148"/>
                  </a:lnTo>
                  <a:lnTo>
                    <a:pt x="63" y="96"/>
                  </a:lnTo>
                  <a:lnTo>
                    <a:pt x="0" y="46"/>
                  </a:lnTo>
                  <a:lnTo>
                    <a:pt x="39" y="0"/>
                  </a:lnTo>
                  <a:lnTo>
                    <a:pt x="100" y="52"/>
                  </a:lnTo>
                  <a:lnTo>
                    <a:pt x="163" y="103"/>
                  </a:lnTo>
                  <a:close/>
                </a:path>
              </a:pathLst>
            </a:custGeom>
            <a:solidFill>
              <a:srgbClr val="FF0000"/>
            </a:solidFill>
            <a:ln w="9525">
              <a:noFill/>
              <a:round/>
              <a:headEnd/>
              <a:tailEnd/>
            </a:ln>
          </p:spPr>
          <p:txBody>
            <a:bodyPr/>
            <a:lstStyle/>
            <a:p>
              <a:endParaRPr lang="ja-JP" altLang="en-US"/>
            </a:p>
          </p:txBody>
        </p:sp>
        <p:sp>
          <p:nvSpPr>
            <p:cNvPr id="560" name="Freeform 2573"/>
            <p:cNvSpPr>
              <a:spLocks/>
            </p:cNvSpPr>
            <p:nvPr/>
          </p:nvSpPr>
          <p:spPr bwMode="auto">
            <a:xfrm>
              <a:off x="2044" y="3394"/>
              <a:ext cx="9" cy="7"/>
            </a:xfrm>
            <a:custGeom>
              <a:avLst/>
              <a:gdLst/>
              <a:ahLst/>
              <a:cxnLst>
                <a:cxn ang="0">
                  <a:pos x="0" y="0"/>
                </a:cxn>
                <a:cxn ang="0">
                  <a:pos x="62" y="52"/>
                </a:cxn>
                <a:cxn ang="0">
                  <a:pos x="57" y="57"/>
                </a:cxn>
                <a:cxn ang="0">
                  <a:pos x="0" y="0"/>
                </a:cxn>
              </a:cxnLst>
              <a:rect l="0" t="0" r="r" b="b"/>
              <a:pathLst>
                <a:path w="62" h="57">
                  <a:moveTo>
                    <a:pt x="0" y="0"/>
                  </a:moveTo>
                  <a:lnTo>
                    <a:pt x="62" y="52"/>
                  </a:lnTo>
                  <a:lnTo>
                    <a:pt x="57" y="57"/>
                  </a:lnTo>
                  <a:lnTo>
                    <a:pt x="0" y="0"/>
                  </a:lnTo>
                  <a:close/>
                </a:path>
              </a:pathLst>
            </a:custGeom>
            <a:solidFill>
              <a:srgbClr val="FF0000"/>
            </a:solidFill>
            <a:ln w="9525">
              <a:noFill/>
              <a:round/>
              <a:headEnd/>
              <a:tailEnd/>
            </a:ln>
          </p:spPr>
          <p:txBody>
            <a:bodyPr/>
            <a:lstStyle/>
            <a:p>
              <a:endParaRPr lang="ja-JP" altLang="en-US"/>
            </a:p>
          </p:txBody>
        </p:sp>
        <p:sp>
          <p:nvSpPr>
            <p:cNvPr id="561" name="Freeform 2574"/>
            <p:cNvSpPr>
              <a:spLocks/>
            </p:cNvSpPr>
            <p:nvPr/>
          </p:nvSpPr>
          <p:spPr bwMode="auto">
            <a:xfrm>
              <a:off x="2030" y="3386"/>
              <a:ext cx="22" cy="20"/>
            </a:xfrm>
            <a:custGeom>
              <a:avLst/>
              <a:gdLst/>
              <a:ahLst/>
              <a:cxnLst>
                <a:cxn ang="0">
                  <a:pos x="156" y="114"/>
                </a:cxn>
                <a:cxn ang="0">
                  <a:pos x="115" y="155"/>
                </a:cxn>
                <a:cxn ang="0">
                  <a:pos x="58" y="98"/>
                </a:cxn>
                <a:cxn ang="0">
                  <a:pos x="0" y="41"/>
                </a:cxn>
                <a:cxn ang="0">
                  <a:pos x="42" y="0"/>
                </a:cxn>
                <a:cxn ang="0">
                  <a:pos x="99" y="57"/>
                </a:cxn>
                <a:cxn ang="0">
                  <a:pos x="156" y="114"/>
                </a:cxn>
              </a:cxnLst>
              <a:rect l="0" t="0" r="r" b="b"/>
              <a:pathLst>
                <a:path w="156" h="155">
                  <a:moveTo>
                    <a:pt x="156" y="114"/>
                  </a:moveTo>
                  <a:lnTo>
                    <a:pt x="115" y="155"/>
                  </a:lnTo>
                  <a:lnTo>
                    <a:pt x="58" y="98"/>
                  </a:lnTo>
                  <a:lnTo>
                    <a:pt x="0" y="41"/>
                  </a:lnTo>
                  <a:lnTo>
                    <a:pt x="42" y="0"/>
                  </a:lnTo>
                  <a:lnTo>
                    <a:pt x="99" y="57"/>
                  </a:lnTo>
                  <a:lnTo>
                    <a:pt x="156" y="114"/>
                  </a:lnTo>
                  <a:close/>
                </a:path>
              </a:pathLst>
            </a:custGeom>
            <a:solidFill>
              <a:srgbClr val="FF0000"/>
            </a:solidFill>
            <a:ln w="9525">
              <a:noFill/>
              <a:round/>
              <a:headEnd/>
              <a:tailEnd/>
            </a:ln>
          </p:spPr>
          <p:txBody>
            <a:bodyPr/>
            <a:lstStyle/>
            <a:p>
              <a:endParaRPr lang="ja-JP" altLang="en-US"/>
            </a:p>
          </p:txBody>
        </p:sp>
        <p:sp>
          <p:nvSpPr>
            <p:cNvPr id="562" name="Freeform 2575"/>
            <p:cNvSpPr>
              <a:spLocks/>
            </p:cNvSpPr>
            <p:nvPr/>
          </p:nvSpPr>
          <p:spPr bwMode="auto">
            <a:xfrm>
              <a:off x="2038" y="3399"/>
              <a:ext cx="8" cy="7"/>
            </a:xfrm>
            <a:custGeom>
              <a:avLst/>
              <a:gdLst/>
              <a:ahLst/>
              <a:cxnLst>
                <a:cxn ang="0">
                  <a:pos x="0" y="0"/>
                </a:cxn>
                <a:cxn ang="0">
                  <a:pos x="57" y="57"/>
                </a:cxn>
                <a:cxn ang="0">
                  <a:pos x="51" y="63"/>
                </a:cxn>
                <a:cxn ang="0">
                  <a:pos x="0" y="0"/>
                </a:cxn>
              </a:cxnLst>
              <a:rect l="0" t="0" r="r" b="b"/>
              <a:pathLst>
                <a:path w="57" h="63">
                  <a:moveTo>
                    <a:pt x="0" y="0"/>
                  </a:moveTo>
                  <a:lnTo>
                    <a:pt x="57" y="57"/>
                  </a:lnTo>
                  <a:lnTo>
                    <a:pt x="51" y="63"/>
                  </a:lnTo>
                  <a:lnTo>
                    <a:pt x="0" y="0"/>
                  </a:lnTo>
                  <a:close/>
                </a:path>
              </a:pathLst>
            </a:custGeom>
            <a:solidFill>
              <a:srgbClr val="FF0000"/>
            </a:solidFill>
            <a:ln w="9525">
              <a:noFill/>
              <a:round/>
              <a:headEnd/>
              <a:tailEnd/>
            </a:ln>
          </p:spPr>
          <p:txBody>
            <a:bodyPr/>
            <a:lstStyle/>
            <a:p>
              <a:endParaRPr lang="ja-JP" altLang="en-US"/>
            </a:p>
          </p:txBody>
        </p:sp>
        <p:sp>
          <p:nvSpPr>
            <p:cNvPr id="563" name="Freeform 2576"/>
            <p:cNvSpPr>
              <a:spLocks/>
            </p:cNvSpPr>
            <p:nvPr/>
          </p:nvSpPr>
          <p:spPr bwMode="auto">
            <a:xfrm>
              <a:off x="2024" y="3391"/>
              <a:ext cx="21" cy="20"/>
            </a:xfrm>
            <a:custGeom>
              <a:avLst/>
              <a:gdLst/>
              <a:ahLst/>
              <a:cxnLst>
                <a:cxn ang="0">
                  <a:pos x="147" y="125"/>
                </a:cxn>
                <a:cxn ang="0">
                  <a:pos x="102" y="161"/>
                </a:cxn>
                <a:cxn ang="0">
                  <a:pos x="51" y="99"/>
                </a:cxn>
                <a:cxn ang="0">
                  <a:pos x="0" y="37"/>
                </a:cxn>
                <a:cxn ang="0">
                  <a:pos x="45" y="0"/>
                </a:cxn>
                <a:cxn ang="0">
                  <a:pos x="96" y="62"/>
                </a:cxn>
                <a:cxn ang="0">
                  <a:pos x="147" y="125"/>
                </a:cxn>
              </a:cxnLst>
              <a:rect l="0" t="0" r="r" b="b"/>
              <a:pathLst>
                <a:path w="147" h="161">
                  <a:moveTo>
                    <a:pt x="147" y="125"/>
                  </a:moveTo>
                  <a:lnTo>
                    <a:pt x="102" y="161"/>
                  </a:lnTo>
                  <a:lnTo>
                    <a:pt x="51" y="99"/>
                  </a:lnTo>
                  <a:lnTo>
                    <a:pt x="0" y="37"/>
                  </a:lnTo>
                  <a:lnTo>
                    <a:pt x="45" y="0"/>
                  </a:lnTo>
                  <a:lnTo>
                    <a:pt x="96" y="62"/>
                  </a:lnTo>
                  <a:lnTo>
                    <a:pt x="147" y="125"/>
                  </a:lnTo>
                  <a:close/>
                </a:path>
              </a:pathLst>
            </a:custGeom>
            <a:solidFill>
              <a:srgbClr val="FF0000"/>
            </a:solidFill>
            <a:ln w="9525">
              <a:noFill/>
              <a:round/>
              <a:headEnd/>
              <a:tailEnd/>
            </a:ln>
          </p:spPr>
          <p:txBody>
            <a:bodyPr/>
            <a:lstStyle/>
            <a:p>
              <a:endParaRPr lang="ja-JP" altLang="en-US"/>
            </a:p>
          </p:txBody>
        </p:sp>
        <p:sp>
          <p:nvSpPr>
            <p:cNvPr id="564" name="Freeform 2577"/>
            <p:cNvSpPr>
              <a:spLocks/>
            </p:cNvSpPr>
            <p:nvPr/>
          </p:nvSpPr>
          <p:spPr bwMode="auto">
            <a:xfrm>
              <a:off x="2031" y="3403"/>
              <a:ext cx="8" cy="9"/>
            </a:xfrm>
            <a:custGeom>
              <a:avLst/>
              <a:gdLst/>
              <a:ahLst/>
              <a:cxnLst>
                <a:cxn ang="0">
                  <a:pos x="0" y="0"/>
                </a:cxn>
                <a:cxn ang="0">
                  <a:pos x="51" y="62"/>
                </a:cxn>
                <a:cxn ang="0">
                  <a:pos x="45" y="67"/>
                </a:cxn>
                <a:cxn ang="0">
                  <a:pos x="0" y="0"/>
                </a:cxn>
              </a:cxnLst>
              <a:rect l="0" t="0" r="r" b="b"/>
              <a:pathLst>
                <a:path w="51" h="67">
                  <a:moveTo>
                    <a:pt x="0" y="0"/>
                  </a:moveTo>
                  <a:lnTo>
                    <a:pt x="51" y="62"/>
                  </a:lnTo>
                  <a:lnTo>
                    <a:pt x="45" y="67"/>
                  </a:lnTo>
                  <a:lnTo>
                    <a:pt x="0" y="0"/>
                  </a:lnTo>
                  <a:close/>
                </a:path>
              </a:pathLst>
            </a:custGeom>
            <a:solidFill>
              <a:srgbClr val="FF0000"/>
            </a:solidFill>
            <a:ln w="9525">
              <a:noFill/>
              <a:round/>
              <a:headEnd/>
              <a:tailEnd/>
            </a:ln>
          </p:spPr>
          <p:txBody>
            <a:bodyPr/>
            <a:lstStyle/>
            <a:p>
              <a:endParaRPr lang="ja-JP" altLang="en-US"/>
            </a:p>
          </p:txBody>
        </p:sp>
        <p:sp>
          <p:nvSpPr>
            <p:cNvPr id="565" name="Freeform 2578"/>
            <p:cNvSpPr>
              <a:spLocks/>
            </p:cNvSpPr>
            <p:nvPr/>
          </p:nvSpPr>
          <p:spPr bwMode="auto">
            <a:xfrm>
              <a:off x="2018" y="3395"/>
              <a:ext cx="20" cy="21"/>
            </a:xfrm>
            <a:custGeom>
              <a:avLst/>
              <a:gdLst/>
              <a:ahLst/>
              <a:cxnLst>
                <a:cxn ang="0">
                  <a:pos x="137" y="134"/>
                </a:cxn>
                <a:cxn ang="0">
                  <a:pos x="89" y="165"/>
                </a:cxn>
                <a:cxn ang="0">
                  <a:pos x="44" y="99"/>
                </a:cxn>
                <a:cxn ang="0">
                  <a:pos x="0" y="31"/>
                </a:cxn>
                <a:cxn ang="0">
                  <a:pos x="47" y="0"/>
                </a:cxn>
                <a:cxn ang="0">
                  <a:pos x="92" y="67"/>
                </a:cxn>
                <a:cxn ang="0">
                  <a:pos x="137" y="134"/>
                </a:cxn>
              </a:cxnLst>
              <a:rect l="0" t="0" r="r" b="b"/>
              <a:pathLst>
                <a:path w="137" h="165">
                  <a:moveTo>
                    <a:pt x="137" y="134"/>
                  </a:moveTo>
                  <a:lnTo>
                    <a:pt x="89" y="165"/>
                  </a:lnTo>
                  <a:lnTo>
                    <a:pt x="44" y="99"/>
                  </a:lnTo>
                  <a:lnTo>
                    <a:pt x="0" y="31"/>
                  </a:lnTo>
                  <a:lnTo>
                    <a:pt x="47" y="0"/>
                  </a:lnTo>
                  <a:lnTo>
                    <a:pt x="92" y="67"/>
                  </a:lnTo>
                  <a:lnTo>
                    <a:pt x="137" y="134"/>
                  </a:lnTo>
                  <a:close/>
                </a:path>
              </a:pathLst>
            </a:custGeom>
            <a:solidFill>
              <a:srgbClr val="FF0000"/>
            </a:solidFill>
            <a:ln w="9525">
              <a:noFill/>
              <a:round/>
              <a:headEnd/>
              <a:tailEnd/>
            </a:ln>
          </p:spPr>
          <p:txBody>
            <a:bodyPr/>
            <a:lstStyle/>
            <a:p>
              <a:endParaRPr lang="ja-JP" altLang="en-US"/>
            </a:p>
          </p:txBody>
        </p:sp>
        <p:sp>
          <p:nvSpPr>
            <p:cNvPr id="566" name="Freeform 2579"/>
            <p:cNvSpPr>
              <a:spLocks/>
            </p:cNvSpPr>
            <p:nvPr/>
          </p:nvSpPr>
          <p:spPr bwMode="auto">
            <a:xfrm>
              <a:off x="2025" y="3407"/>
              <a:ext cx="6" cy="9"/>
            </a:xfrm>
            <a:custGeom>
              <a:avLst/>
              <a:gdLst/>
              <a:ahLst/>
              <a:cxnLst>
                <a:cxn ang="0">
                  <a:pos x="0" y="0"/>
                </a:cxn>
                <a:cxn ang="0">
                  <a:pos x="45" y="66"/>
                </a:cxn>
                <a:cxn ang="0">
                  <a:pos x="38" y="71"/>
                </a:cxn>
                <a:cxn ang="0">
                  <a:pos x="0" y="0"/>
                </a:cxn>
              </a:cxnLst>
              <a:rect l="0" t="0" r="r" b="b"/>
              <a:pathLst>
                <a:path w="45" h="71">
                  <a:moveTo>
                    <a:pt x="0" y="0"/>
                  </a:moveTo>
                  <a:lnTo>
                    <a:pt x="45" y="66"/>
                  </a:lnTo>
                  <a:lnTo>
                    <a:pt x="38" y="71"/>
                  </a:lnTo>
                  <a:lnTo>
                    <a:pt x="0" y="0"/>
                  </a:lnTo>
                  <a:close/>
                </a:path>
              </a:pathLst>
            </a:custGeom>
            <a:solidFill>
              <a:srgbClr val="FF0000"/>
            </a:solidFill>
            <a:ln w="9525">
              <a:noFill/>
              <a:round/>
              <a:headEnd/>
              <a:tailEnd/>
            </a:ln>
          </p:spPr>
          <p:txBody>
            <a:bodyPr/>
            <a:lstStyle/>
            <a:p>
              <a:endParaRPr lang="ja-JP" altLang="en-US"/>
            </a:p>
          </p:txBody>
        </p:sp>
        <p:sp>
          <p:nvSpPr>
            <p:cNvPr id="567" name="Freeform 2580"/>
            <p:cNvSpPr>
              <a:spLocks/>
            </p:cNvSpPr>
            <p:nvPr/>
          </p:nvSpPr>
          <p:spPr bwMode="auto">
            <a:xfrm>
              <a:off x="2012" y="3398"/>
              <a:ext cx="18" cy="21"/>
            </a:xfrm>
            <a:custGeom>
              <a:avLst/>
              <a:gdLst/>
              <a:ahLst/>
              <a:cxnLst>
                <a:cxn ang="0">
                  <a:pos x="126" y="143"/>
                </a:cxn>
                <a:cxn ang="0">
                  <a:pos x="75" y="169"/>
                </a:cxn>
                <a:cxn ang="0">
                  <a:pos x="37" y="98"/>
                </a:cxn>
                <a:cxn ang="0">
                  <a:pos x="0" y="28"/>
                </a:cxn>
                <a:cxn ang="0">
                  <a:pos x="50" y="0"/>
                </a:cxn>
                <a:cxn ang="0">
                  <a:pos x="88" y="72"/>
                </a:cxn>
                <a:cxn ang="0">
                  <a:pos x="126" y="143"/>
                </a:cxn>
              </a:cxnLst>
              <a:rect l="0" t="0" r="r" b="b"/>
              <a:pathLst>
                <a:path w="126" h="169">
                  <a:moveTo>
                    <a:pt x="126" y="143"/>
                  </a:moveTo>
                  <a:lnTo>
                    <a:pt x="75" y="169"/>
                  </a:lnTo>
                  <a:lnTo>
                    <a:pt x="37" y="98"/>
                  </a:lnTo>
                  <a:lnTo>
                    <a:pt x="0" y="28"/>
                  </a:lnTo>
                  <a:lnTo>
                    <a:pt x="50" y="0"/>
                  </a:lnTo>
                  <a:lnTo>
                    <a:pt x="88" y="72"/>
                  </a:lnTo>
                  <a:lnTo>
                    <a:pt x="126" y="143"/>
                  </a:lnTo>
                  <a:close/>
                </a:path>
              </a:pathLst>
            </a:custGeom>
            <a:solidFill>
              <a:srgbClr val="FF0000"/>
            </a:solidFill>
            <a:ln w="9525">
              <a:noFill/>
              <a:round/>
              <a:headEnd/>
              <a:tailEnd/>
            </a:ln>
          </p:spPr>
          <p:txBody>
            <a:bodyPr/>
            <a:lstStyle/>
            <a:p>
              <a:endParaRPr lang="ja-JP" altLang="en-US"/>
            </a:p>
          </p:txBody>
        </p:sp>
        <p:sp>
          <p:nvSpPr>
            <p:cNvPr id="568" name="Freeform 2581"/>
            <p:cNvSpPr>
              <a:spLocks/>
            </p:cNvSpPr>
            <p:nvPr/>
          </p:nvSpPr>
          <p:spPr bwMode="auto">
            <a:xfrm>
              <a:off x="2017" y="3411"/>
              <a:ext cx="6" cy="9"/>
            </a:xfrm>
            <a:custGeom>
              <a:avLst/>
              <a:gdLst/>
              <a:ahLst/>
              <a:cxnLst>
                <a:cxn ang="0">
                  <a:pos x="0" y="0"/>
                </a:cxn>
                <a:cxn ang="0">
                  <a:pos x="38" y="71"/>
                </a:cxn>
                <a:cxn ang="0">
                  <a:pos x="31" y="74"/>
                </a:cxn>
                <a:cxn ang="0">
                  <a:pos x="0" y="0"/>
                </a:cxn>
              </a:cxnLst>
              <a:rect l="0" t="0" r="r" b="b"/>
              <a:pathLst>
                <a:path w="38" h="74">
                  <a:moveTo>
                    <a:pt x="0" y="0"/>
                  </a:moveTo>
                  <a:lnTo>
                    <a:pt x="38" y="71"/>
                  </a:lnTo>
                  <a:lnTo>
                    <a:pt x="31" y="74"/>
                  </a:lnTo>
                  <a:lnTo>
                    <a:pt x="0" y="0"/>
                  </a:lnTo>
                  <a:close/>
                </a:path>
              </a:pathLst>
            </a:custGeom>
            <a:solidFill>
              <a:srgbClr val="FF0000"/>
            </a:solidFill>
            <a:ln w="9525">
              <a:noFill/>
              <a:round/>
              <a:headEnd/>
              <a:tailEnd/>
            </a:ln>
          </p:spPr>
          <p:txBody>
            <a:bodyPr/>
            <a:lstStyle/>
            <a:p>
              <a:endParaRPr lang="ja-JP" altLang="en-US"/>
            </a:p>
          </p:txBody>
        </p:sp>
        <p:sp>
          <p:nvSpPr>
            <p:cNvPr id="569" name="Freeform 2582"/>
            <p:cNvSpPr>
              <a:spLocks/>
            </p:cNvSpPr>
            <p:nvPr/>
          </p:nvSpPr>
          <p:spPr bwMode="auto">
            <a:xfrm>
              <a:off x="2005" y="3401"/>
              <a:ext cx="17" cy="22"/>
            </a:xfrm>
            <a:custGeom>
              <a:avLst/>
              <a:gdLst/>
              <a:ahLst/>
              <a:cxnLst>
                <a:cxn ang="0">
                  <a:pos x="114" y="149"/>
                </a:cxn>
                <a:cxn ang="0">
                  <a:pos x="60" y="171"/>
                </a:cxn>
                <a:cxn ang="0">
                  <a:pos x="30" y="96"/>
                </a:cxn>
                <a:cxn ang="0">
                  <a:pos x="0" y="23"/>
                </a:cxn>
                <a:cxn ang="0">
                  <a:pos x="53" y="0"/>
                </a:cxn>
                <a:cxn ang="0">
                  <a:pos x="83" y="75"/>
                </a:cxn>
                <a:cxn ang="0">
                  <a:pos x="114" y="149"/>
                </a:cxn>
              </a:cxnLst>
              <a:rect l="0" t="0" r="r" b="b"/>
              <a:pathLst>
                <a:path w="114" h="171">
                  <a:moveTo>
                    <a:pt x="114" y="149"/>
                  </a:moveTo>
                  <a:lnTo>
                    <a:pt x="60" y="171"/>
                  </a:lnTo>
                  <a:lnTo>
                    <a:pt x="30" y="96"/>
                  </a:lnTo>
                  <a:lnTo>
                    <a:pt x="0" y="23"/>
                  </a:lnTo>
                  <a:lnTo>
                    <a:pt x="53" y="0"/>
                  </a:lnTo>
                  <a:lnTo>
                    <a:pt x="83" y="75"/>
                  </a:lnTo>
                  <a:lnTo>
                    <a:pt x="114" y="149"/>
                  </a:lnTo>
                  <a:close/>
                </a:path>
              </a:pathLst>
            </a:custGeom>
            <a:solidFill>
              <a:srgbClr val="FF0000"/>
            </a:solidFill>
            <a:ln w="9525">
              <a:noFill/>
              <a:round/>
              <a:headEnd/>
              <a:tailEnd/>
            </a:ln>
          </p:spPr>
          <p:txBody>
            <a:bodyPr/>
            <a:lstStyle/>
            <a:p>
              <a:endParaRPr lang="ja-JP" altLang="en-US"/>
            </a:p>
          </p:txBody>
        </p:sp>
        <p:sp>
          <p:nvSpPr>
            <p:cNvPr id="570" name="Freeform 2583"/>
            <p:cNvSpPr>
              <a:spLocks/>
            </p:cNvSpPr>
            <p:nvPr/>
          </p:nvSpPr>
          <p:spPr bwMode="auto">
            <a:xfrm>
              <a:off x="2010" y="3413"/>
              <a:ext cx="4" cy="10"/>
            </a:xfrm>
            <a:custGeom>
              <a:avLst/>
              <a:gdLst/>
              <a:ahLst/>
              <a:cxnLst>
                <a:cxn ang="0">
                  <a:pos x="0" y="0"/>
                </a:cxn>
                <a:cxn ang="0">
                  <a:pos x="30" y="75"/>
                </a:cxn>
                <a:cxn ang="0">
                  <a:pos x="22" y="77"/>
                </a:cxn>
                <a:cxn ang="0">
                  <a:pos x="0" y="0"/>
                </a:cxn>
              </a:cxnLst>
              <a:rect l="0" t="0" r="r" b="b"/>
              <a:pathLst>
                <a:path w="30" h="77">
                  <a:moveTo>
                    <a:pt x="0" y="0"/>
                  </a:moveTo>
                  <a:lnTo>
                    <a:pt x="30" y="75"/>
                  </a:lnTo>
                  <a:lnTo>
                    <a:pt x="22" y="77"/>
                  </a:lnTo>
                  <a:lnTo>
                    <a:pt x="0" y="0"/>
                  </a:lnTo>
                  <a:close/>
                </a:path>
              </a:pathLst>
            </a:custGeom>
            <a:solidFill>
              <a:srgbClr val="FF0000"/>
            </a:solidFill>
            <a:ln w="9525">
              <a:noFill/>
              <a:round/>
              <a:headEnd/>
              <a:tailEnd/>
            </a:ln>
          </p:spPr>
          <p:txBody>
            <a:bodyPr/>
            <a:lstStyle/>
            <a:p>
              <a:endParaRPr lang="ja-JP" altLang="en-US"/>
            </a:p>
          </p:txBody>
        </p:sp>
        <p:sp>
          <p:nvSpPr>
            <p:cNvPr id="571" name="Freeform 2584"/>
            <p:cNvSpPr>
              <a:spLocks/>
            </p:cNvSpPr>
            <p:nvPr/>
          </p:nvSpPr>
          <p:spPr bwMode="auto">
            <a:xfrm>
              <a:off x="1999" y="3404"/>
              <a:ext cx="14" cy="21"/>
            </a:xfrm>
            <a:custGeom>
              <a:avLst/>
              <a:gdLst/>
              <a:ahLst/>
              <a:cxnLst>
                <a:cxn ang="0">
                  <a:pos x="100" y="154"/>
                </a:cxn>
                <a:cxn ang="0">
                  <a:pos x="44" y="170"/>
                </a:cxn>
                <a:cxn ang="0">
                  <a:pos x="23" y="93"/>
                </a:cxn>
                <a:cxn ang="0">
                  <a:pos x="0" y="16"/>
                </a:cxn>
                <a:cxn ang="0">
                  <a:pos x="56" y="0"/>
                </a:cxn>
                <a:cxn ang="0">
                  <a:pos x="78" y="77"/>
                </a:cxn>
                <a:cxn ang="0">
                  <a:pos x="100" y="154"/>
                </a:cxn>
              </a:cxnLst>
              <a:rect l="0" t="0" r="r" b="b"/>
              <a:pathLst>
                <a:path w="100" h="170">
                  <a:moveTo>
                    <a:pt x="100" y="154"/>
                  </a:moveTo>
                  <a:lnTo>
                    <a:pt x="44" y="170"/>
                  </a:lnTo>
                  <a:lnTo>
                    <a:pt x="23" y="93"/>
                  </a:lnTo>
                  <a:lnTo>
                    <a:pt x="0" y="16"/>
                  </a:lnTo>
                  <a:lnTo>
                    <a:pt x="56" y="0"/>
                  </a:lnTo>
                  <a:lnTo>
                    <a:pt x="78" y="77"/>
                  </a:lnTo>
                  <a:lnTo>
                    <a:pt x="100" y="154"/>
                  </a:lnTo>
                  <a:close/>
                </a:path>
              </a:pathLst>
            </a:custGeom>
            <a:solidFill>
              <a:srgbClr val="FF0000"/>
            </a:solidFill>
            <a:ln w="9525">
              <a:noFill/>
              <a:round/>
              <a:headEnd/>
              <a:tailEnd/>
            </a:ln>
          </p:spPr>
          <p:txBody>
            <a:bodyPr/>
            <a:lstStyle/>
            <a:p>
              <a:endParaRPr lang="ja-JP" altLang="en-US"/>
            </a:p>
          </p:txBody>
        </p:sp>
        <p:sp>
          <p:nvSpPr>
            <p:cNvPr id="572" name="Freeform 2585"/>
            <p:cNvSpPr>
              <a:spLocks/>
            </p:cNvSpPr>
            <p:nvPr/>
          </p:nvSpPr>
          <p:spPr bwMode="auto">
            <a:xfrm>
              <a:off x="2002" y="3415"/>
              <a:ext cx="3" cy="10"/>
            </a:xfrm>
            <a:custGeom>
              <a:avLst/>
              <a:gdLst/>
              <a:ahLst/>
              <a:cxnLst>
                <a:cxn ang="0">
                  <a:pos x="0" y="0"/>
                </a:cxn>
                <a:cxn ang="0">
                  <a:pos x="21" y="77"/>
                </a:cxn>
                <a:cxn ang="0">
                  <a:pos x="13" y="79"/>
                </a:cxn>
                <a:cxn ang="0">
                  <a:pos x="0" y="0"/>
                </a:cxn>
              </a:cxnLst>
              <a:rect l="0" t="0" r="r" b="b"/>
              <a:pathLst>
                <a:path w="21" h="79">
                  <a:moveTo>
                    <a:pt x="0" y="0"/>
                  </a:moveTo>
                  <a:lnTo>
                    <a:pt x="21" y="77"/>
                  </a:lnTo>
                  <a:lnTo>
                    <a:pt x="13" y="79"/>
                  </a:lnTo>
                  <a:lnTo>
                    <a:pt x="0" y="0"/>
                  </a:lnTo>
                  <a:close/>
                </a:path>
              </a:pathLst>
            </a:custGeom>
            <a:solidFill>
              <a:srgbClr val="FF0000"/>
            </a:solidFill>
            <a:ln w="9525">
              <a:noFill/>
              <a:round/>
              <a:headEnd/>
              <a:tailEnd/>
            </a:ln>
          </p:spPr>
          <p:txBody>
            <a:bodyPr/>
            <a:lstStyle/>
            <a:p>
              <a:endParaRPr lang="ja-JP" altLang="en-US"/>
            </a:p>
          </p:txBody>
        </p:sp>
        <p:sp>
          <p:nvSpPr>
            <p:cNvPr id="573" name="Freeform 2586"/>
            <p:cNvSpPr>
              <a:spLocks/>
            </p:cNvSpPr>
            <p:nvPr/>
          </p:nvSpPr>
          <p:spPr bwMode="auto">
            <a:xfrm>
              <a:off x="1992" y="3405"/>
              <a:ext cx="12" cy="21"/>
            </a:xfrm>
            <a:custGeom>
              <a:avLst/>
              <a:gdLst/>
              <a:ahLst/>
              <a:cxnLst>
                <a:cxn ang="0">
                  <a:pos x="84" y="158"/>
                </a:cxn>
                <a:cxn ang="0">
                  <a:pos x="26" y="168"/>
                </a:cxn>
                <a:cxn ang="0">
                  <a:pos x="12" y="89"/>
                </a:cxn>
                <a:cxn ang="0">
                  <a:pos x="0" y="10"/>
                </a:cxn>
                <a:cxn ang="0">
                  <a:pos x="57" y="0"/>
                </a:cxn>
                <a:cxn ang="0">
                  <a:pos x="71" y="79"/>
                </a:cxn>
                <a:cxn ang="0">
                  <a:pos x="84" y="158"/>
                </a:cxn>
              </a:cxnLst>
              <a:rect l="0" t="0" r="r" b="b"/>
              <a:pathLst>
                <a:path w="84" h="168">
                  <a:moveTo>
                    <a:pt x="84" y="158"/>
                  </a:moveTo>
                  <a:lnTo>
                    <a:pt x="26" y="168"/>
                  </a:lnTo>
                  <a:lnTo>
                    <a:pt x="12" y="89"/>
                  </a:lnTo>
                  <a:lnTo>
                    <a:pt x="0" y="10"/>
                  </a:lnTo>
                  <a:lnTo>
                    <a:pt x="57" y="0"/>
                  </a:lnTo>
                  <a:lnTo>
                    <a:pt x="71" y="79"/>
                  </a:lnTo>
                  <a:lnTo>
                    <a:pt x="84" y="158"/>
                  </a:lnTo>
                  <a:close/>
                </a:path>
              </a:pathLst>
            </a:custGeom>
            <a:solidFill>
              <a:srgbClr val="FF0000"/>
            </a:solidFill>
            <a:ln w="9525">
              <a:noFill/>
              <a:round/>
              <a:headEnd/>
              <a:tailEnd/>
            </a:ln>
          </p:spPr>
          <p:txBody>
            <a:bodyPr/>
            <a:lstStyle/>
            <a:p>
              <a:endParaRPr lang="ja-JP" altLang="en-US"/>
            </a:p>
          </p:txBody>
        </p:sp>
        <p:sp>
          <p:nvSpPr>
            <p:cNvPr id="574" name="Freeform 2587"/>
            <p:cNvSpPr>
              <a:spLocks/>
            </p:cNvSpPr>
            <p:nvPr/>
          </p:nvSpPr>
          <p:spPr bwMode="auto">
            <a:xfrm>
              <a:off x="1993" y="3416"/>
              <a:ext cx="2" cy="10"/>
            </a:xfrm>
            <a:custGeom>
              <a:avLst/>
              <a:gdLst/>
              <a:ahLst/>
              <a:cxnLst>
                <a:cxn ang="0">
                  <a:pos x="0" y="0"/>
                </a:cxn>
                <a:cxn ang="0">
                  <a:pos x="14" y="79"/>
                </a:cxn>
                <a:cxn ang="0">
                  <a:pos x="6" y="80"/>
                </a:cxn>
                <a:cxn ang="0">
                  <a:pos x="0" y="0"/>
                </a:cxn>
              </a:cxnLst>
              <a:rect l="0" t="0" r="r" b="b"/>
              <a:pathLst>
                <a:path w="14" h="80">
                  <a:moveTo>
                    <a:pt x="0" y="0"/>
                  </a:moveTo>
                  <a:lnTo>
                    <a:pt x="14" y="79"/>
                  </a:lnTo>
                  <a:lnTo>
                    <a:pt x="6" y="80"/>
                  </a:lnTo>
                  <a:lnTo>
                    <a:pt x="0" y="0"/>
                  </a:lnTo>
                  <a:close/>
                </a:path>
              </a:pathLst>
            </a:custGeom>
            <a:solidFill>
              <a:srgbClr val="FF0000"/>
            </a:solidFill>
            <a:ln w="9525">
              <a:noFill/>
              <a:round/>
              <a:headEnd/>
              <a:tailEnd/>
            </a:ln>
          </p:spPr>
          <p:txBody>
            <a:bodyPr/>
            <a:lstStyle/>
            <a:p>
              <a:endParaRPr lang="ja-JP" altLang="en-US"/>
            </a:p>
          </p:txBody>
        </p:sp>
        <p:sp>
          <p:nvSpPr>
            <p:cNvPr id="575" name="Freeform 2588"/>
            <p:cNvSpPr>
              <a:spLocks/>
            </p:cNvSpPr>
            <p:nvPr/>
          </p:nvSpPr>
          <p:spPr bwMode="auto">
            <a:xfrm>
              <a:off x="1984" y="3406"/>
              <a:ext cx="10" cy="21"/>
            </a:xfrm>
            <a:custGeom>
              <a:avLst/>
              <a:gdLst/>
              <a:ahLst/>
              <a:cxnLst>
                <a:cxn ang="0">
                  <a:pos x="69" y="160"/>
                </a:cxn>
                <a:cxn ang="0">
                  <a:pos x="9" y="163"/>
                </a:cxn>
                <a:cxn ang="0">
                  <a:pos x="5" y="83"/>
                </a:cxn>
                <a:cxn ang="0">
                  <a:pos x="0" y="3"/>
                </a:cxn>
                <a:cxn ang="0">
                  <a:pos x="59" y="0"/>
                </a:cxn>
                <a:cxn ang="0">
                  <a:pos x="63" y="80"/>
                </a:cxn>
                <a:cxn ang="0">
                  <a:pos x="69" y="160"/>
                </a:cxn>
              </a:cxnLst>
              <a:rect l="0" t="0" r="r" b="b"/>
              <a:pathLst>
                <a:path w="69" h="163">
                  <a:moveTo>
                    <a:pt x="69" y="160"/>
                  </a:moveTo>
                  <a:lnTo>
                    <a:pt x="9" y="163"/>
                  </a:lnTo>
                  <a:lnTo>
                    <a:pt x="5" y="83"/>
                  </a:lnTo>
                  <a:lnTo>
                    <a:pt x="0" y="3"/>
                  </a:lnTo>
                  <a:lnTo>
                    <a:pt x="59" y="0"/>
                  </a:lnTo>
                  <a:lnTo>
                    <a:pt x="63" y="80"/>
                  </a:lnTo>
                  <a:lnTo>
                    <a:pt x="69" y="160"/>
                  </a:lnTo>
                  <a:close/>
                </a:path>
              </a:pathLst>
            </a:custGeom>
            <a:solidFill>
              <a:srgbClr val="FF0000"/>
            </a:solidFill>
            <a:ln w="9525">
              <a:noFill/>
              <a:round/>
              <a:headEnd/>
              <a:tailEnd/>
            </a:ln>
          </p:spPr>
          <p:txBody>
            <a:bodyPr/>
            <a:lstStyle/>
            <a:p>
              <a:endParaRPr lang="ja-JP" altLang="en-US"/>
            </a:p>
          </p:txBody>
        </p:sp>
        <p:sp>
          <p:nvSpPr>
            <p:cNvPr id="576" name="Freeform 2589"/>
            <p:cNvSpPr>
              <a:spLocks/>
            </p:cNvSpPr>
            <p:nvPr/>
          </p:nvSpPr>
          <p:spPr bwMode="auto">
            <a:xfrm>
              <a:off x="1984" y="3417"/>
              <a:ext cx="2" cy="10"/>
            </a:xfrm>
            <a:custGeom>
              <a:avLst/>
              <a:gdLst/>
              <a:ahLst/>
              <a:cxnLst>
                <a:cxn ang="0">
                  <a:pos x="5" y="0"/>
                </a:cxn>
                <a:cxn ang="0">
                  <a:pos x="9" y="80"/>
                </a:cxn>
                <a:cxn ang="0">
                  <a:pos x="0" y="80"/>
                </a:cxn>
                <a:cxn ang="0">
                  <a:pos x="5" y="0"/>
                </a:cxn>
              </a:cxnLst>
              <a:rect l="0" t="0" r="r" b="b"/>
              <a:pathLst>
                <a:path w="9" h="80">
                  <a:moveTo>
                    <a:pt x="5" y="0"/>
                  </a:moveTo>
                  <a:lnTo>
                    <a:pt x="9" y="80"/>
                  </a:lnTo>
                  <a:lnTo>
                    <a:pt x="0" y="80"/>
                  </a:lnTo>
                  <a:lnTo>
                    <a:pt x="5" y="0"/>
                  </a:lnTo>
                  <a:close/>
                </a:path>
              </a:pathLst>
            </a:custGeom>
            <a:solidFill>
              <a:srgbClr val="FF0000"/>
            </a:solidFill>
            <a:ln w="9525">
              <a:noFill/>
              <a:round/>
              <a:headEnd/>
              <a:tailEnd/>
            </a:ln>
          </p:spPr>
          <p:txBody>
            <a:bodyPr/>
            <a:lstStyle/>
            <a:p>
              <a:endParaRPr lang="ja-JP" altLang="en-US"/>
            </a:p>
          </p:txBody>
        </p:sp>
        <p:sp>
          <p:nvSpPr>
            <p:cNvPr id="577" name="Line 2590"/>
            <p:cNvSpPr>
              <a:spLocks noChangeShapeType="1"/>
            </p:cNvSpPr>
            <p:nvPr/>
          </p:nvSpPr>
          <p:spPr bwMode="auto">
            <a:xfrm>
              <a:off x="2237" y="891"/>
              <a:ext cx="1" cy="2931"/>
            </a:xfrm>
            <a:prstGeom prst="line">
              <a:avLst/>
            </a:prstGeom>
            <a:noFill/>
            <a:ln w="0">
              <a:solidFill>
                <a:srgbClr val="000000"/>
              </a:solidFill>
              <a:round/>
              <a:headEnd/>
              <a:tailEnd/>
            </a:ln>
          </p:spPr>
          <p:txBody>
            <a:bodyPr/>
            <a:lstStyle/>
            <a:p>
              <a:endParaRPr lang="ja-JP" altLang="en-US"/>
            </a:p>
          </p:txBody>
        </p:sp>
      </p:grpSp>
      <p:sp>
        <p:nvSpPr>
          <p:cNvPr id="2691" name="AutoShape 2708"/>
          <p:cNvSpPr>
            <a:spLocks noChangeArrowheads="1"/>
          </p:cNvSpPr>
          <p:nvPr/>
        </p:nvSpPr>
        <p:spPr bwMode="auto">
          <a:xfrm>
            <a:off x="3784600" y="2808279"/>
            <a:ext cx="482600" cy="317500"/>
          </a:xfrm>
          <a:prstGeom prst="rightArrow">
            <a:avLst>
              <a:gd name="adj1" fmla="val 50000"/>
              <a:gd name="adj2" fmla="val 38000"/>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2692" name="正方形/長方形 2691"/>
          <p:cNvSpPr/>
          <p:nvPr/>
        </p:nvSpPr>
        <p:spPr>
          <a:xfrm>
            <a:off x="80901" y="4670442"/>
            <a:ext cx="4272021" cy="1754326"/>
          </a:xfrm>
          <a:prstGeom prst="rect">
            <a:avLst/>
          </a:prstGeom>
        </p:spPr>
        <p:txBody>
          <a:bodyPr wrap="square">
            <a:spAutoFit/>
          </a:bodyPr>
          <a:lstStyle/>
          <a:p>
            <a:pPr marL="268288" indent="-268288">
              <a:buFont typeface="+mj-lt"/>
              <a:buAutoNum type="arabicPeriod"/>
            </a:pPr>
            <a:r>
              <a:rPr lang="en-US" altLang="ja-JP" dirty="0" smtClean="0"/>
              <a:t>1-cell</a:t>
            </a:r>
            <a:r>
              <a:rPr lang="ja-JP" altLang="en-US" dirty="0" smtClean="0"/>
              <a:t>は少なくとも</a:t>
            </a:r>
            <a:r>
              <a:rPr lang="en-US" altLang="ja-JP" dirty="0" smtClean="0"/>
              <a:t>1</a:t>
            </a:r>
            <a:r>
              <a:rPr lang="ja-JP" altLang="en-US" dirty="0" smtClean="0"/>
              <a:t>つ以上</a:t>
            </a:r>
            <a:r>
              <a:rPr lang="ja-JP" altLang="en-US" dirty="0" smtClean="0"/>
              <a:t>の</a:t>
            </a:r>
            <a:r>
              <a:rPr lang="en-US" altLang="ja-JP" dirty="0" smtClean="0"/>
              <a:t>Contour Point</a:t>
            </a:r>
            <a:r>
              <a:rPr lang="ja-JP" altLang="en-US" dirty="0" smtClean="0"/>
              <a:t>に</a:t>
            </a:r>
            <a:r>
              <a:rPr lang="ja-JP" altLang="en-US" dirty="0" smtClean="0"/>
              <a:t>支配される。</a:t>
            </a:r>
          </a:p>
          <a:p>
            <a:pPr marL="268288" indent="-268288">
              <a:buFont typeface="+mj-lt"/>
              <a:buAutoNum type="arabicPeriod"/>
            </a:pPr>
            <a:r>
              <a:rPr lang="en-US" altLang="ja-JP" dirty="0" smtClean="0"/>
              <a:t>0-cell</a:t>
            </a:r>
            <a:r>
              <a:rPr lang="ja-JP" altLang="en-US" dirty="0" smtClean="0"/>
              <a:t>は</a:t>
            </a:r>
            <a:r>
              <a:rPr lang="ja-JP" altLang="en-US" dirty="0" smtClean="0"/>
              <a:t>いかなる</a:t>
            </a:r>
            <a:r>
              <a:rPr lang="en-US" altLang="ja-JP" dirty="0" smtClean="0"/>
              <a:t>Contour Point</a:t>
            </a:r>
            <a:r>
              <a:rPr lang="ja-JP" altLang="en-US" dirty="0" smtClean="0"/>
              <a:t>に</a:t>
            </a:r>
            <a:r>
              <a:rPr lang="ja-JP" altLang="en-US" dirty="0" smtClean="0"/>
              <a:t>支配されない</a:t>
            </a:r>
          </a:p>
          <a:p>
            <a:pPr marL="268288" indent="-268288">
              <a:buFont typeface="+mj-lt"/>
              <a:buAutoNum type="arabicPeriod"/>
            </a:pPr>
            <a:r>
              <a:rPr lang="en-US" altLang="ja-JP" dirty="0" smtClean="0"/>
              <a:t>Contour Point</a:t>
            </a:r>
            <a:r>
              <a:rPr lang="ja-JP" altLang="en-US" dirty="0" smtClean="0"/>
              <a:t>はいかなる</a:t>
            </a:r>
            <a:r>
              <a:rPr lang="en-US" altLang="ja-JP" dirty="0" smtClean="0"/>
              <a:t>Contour Point</a:t>
            </a:r>
            <a:r>
              <a:rPr lang="ja-JP" altLang="en-US" dirty="0" smtClean="0"/>
              <a:t>も</a:t>
            </a:r>
            <a:r>
              <a:rPr lang="ja-JP" altLang="en-US" dirty="0" smtClean="0"/>
              <a:t>支配しない</a:t>
            </a:r>
            <a:endParaRPr lang="ja-JP" altLang="en-US" dirty="0"/>
          </a:p>
        </p:txBody>
      </p:sp>
      <p:sp>
        <p:nvSpPr>
          <p:cNvPr id="2694" name="フッター プレースホルダ 2693"/>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grpSp>
        <p:nvGrpSpPr>
          <p:cNvPr id="2681" name="グループ化 2680"/>
          <p:cNvGrpSpPr/>
          <p:nvPr/>
        </p:nvGrpSpPr>
        <p:grpSpPr>
          <a:xfrm>
            <a:off x="257136" y="1311246"/>
            <a:ext cx="3373438" cy="3297238"/>
            <a:chOff x="257136" y="1628766"/>
            <a:chExt cx="3373438" cy="3297238"/>
          </a:xfrm>
        </p:grpSpPr>
        <p:sp>
          <p:nvSpPr>
            <p:cNvPr id="2578" name="AutoShape 2594"/>
            <p:cNvSpPr>
              <a:spLocks noChangeAspect="1" noChangeArrowheads="1" noTextEdit="1"/>
            </p:cNvSpPr>
            <p:nvPr/>
          </p:nvSpPr>
          <p:spPr bwMode="auto">
            <a:xfrm>
              <a:off x="257136" y="1628766"/>
              <a:ext cx="3373438" cy="3297238"/>
            </a:xfrm>
            <a:prstGeom prst="rect">
              <a:avLst/>
            </a:prstGeom>
            <a:noFill/>
            <a:ln w="9525">
              <a:noFill/>
              <a:miter lim="800000"/>
              <a:headEnd/>
              <a:tailEnd/>
            </a:ln>
          </p:spPr>
          <p:txBody>
            <a:bodyPr/>
            <a:lstStyle/>
            <a:p>
              <a:endParaRPr lang="ja-JP" altLang="en-US"/>
            </a:p>
          </p:txBody>
        </p:sp>
        <p:sp>
          <p:nvSpPr>
            <p:cNvPr id="2579" name="Freeform 2595"/>
            <p:cNvSpPr>
              <a:spLocks/>
            </p:cNvSpPr>
            <p:nvPr/>
          </p:nvSpPr>
          <p:spPr bwMode="auto">
            <a:xfrm>
              <a:off x="2360574" y="1989129"/>
              <a:ext cx="131762" cy="109537"/>
            </a:xfrm>
            <a:custGeom>
              <a:avLst/>
              <a:gdLst/>
              <a:ahLst/>
              <a:cxnLst>
                <a:cxn ang="0">
                  <a:pos x="187" y="392"/>
                </a:cxn>
                <a:cxn ang="0">
                  <a:pos x="147" y="384"/>
                </a:cxn>
                <a:cxn ang="0">
                  <a:pos x="110" y="369"/>
                </a:cxn>
                <a:cxn ang="0">
                  <a:pos x="76" y="348"/>
                </a:cxn>
                <a:cxn ang="0">
                  <a:pos x="48" y="322"/>
                </a:cxn>
                <a:cxn ang="0">
                  <a:pos x="25" y="291"/>
                </a:cxn>
                <a:cxn ang="0">
                  <a:pos x="9" y="255"/>
                </a:cxn>
                <a:cxn ang="0">
                  <a:pos x="1" y="217"/>
                </a:cxn>
                <a:cxn ang="0">
                  <a:pos x="1" y="177"/>
                </a:cxn>
                <a:cxn ang="0">
                  <a:pos x="9" y="139"/>
                </a:cxn>
                <a:cxn ang="0">
                  <a:pos x="25" y="103"/>
                </a:cxn>
                <a:cxn ang="0">
                  <a:pos x="48" y="72"/>
                </a:cxn>
                <a:cxn ang="0">
                  <a:pos x="76" y="45"/>
                </a:cxn>
                <a:cxn ang="0">
                  <a:pos x="110" y="25"/>
                </a:cxn>
                <a:cxn ang="0">
                  <a:pos x="147" y="10"/>
                </a:cxn>
                <a:cxn ang="0">
                  <a:pos x="187" y="2"/>
                </a:cxn>
                <a:cxn ang="0">
                  <a:pos x="231" y="2"/>
                </a:cxn>
                <a:cxn ang="0">
                  <a:pos x="271" y="10"/>
                </a:cxn>
                <a:cxn ang="0">
                  <a:pos x="308" y="25"/>
                </a:cxn>
                <a:cxn ang="0">
                  <a:pos x="342" y="45"/>
                </a:cxn>
                <a:cxn ang="0">
                  <a:pos x="370" y="72"/>
                </a:cxn>
                <a:cxn ang="0">
                  <a:pos x="393" y="103"/>
                </a:cxn>
                <a:cxn ang="0">
                  <a:pos x="409" y="139"/>
                </a:cxn>
                <a:cxn ang="0">
                  <a:pos x="417" y="177"/>
                </a:cxn>
                <a:cxn ang="0">
                  <a:pos x="417" y="217"/>
                </a:cxn>
                <a:cxn ang="0">
                  <a:pos x="409" y="255"/>
                </a:cxn>
                <a:cxn ang="0">
                  <a:pos x="393" y="291"/>
                </a:cxn>
                <a:cxn ang="0">
                  <a:pos x="370" y="322"/>
                </a:cxn>
                <a:cxn ang="0">
                  <a:pos x="342" y="348"/>
                </a:cxn>
                <a:cxn ang="0">
                  <a:pos x="308" y="369"/>
                </a:cxn>
                <a:cxn ang="0">
                  <a:pos x="271" y="384"/>
                </a:cxn>
                <a:cxn ang="0">
                  <a:pos x="231" y="392"/>
                </a:cxn>
              </a:cxnLst>
              <a:rect l="0" t="0" r="r" b="b"/>
              <a:pathLst>
                <a:path w="418" h="393">
                  <a:moveTo>
                    <a:pt x="209" y="393"/>
                  </a:moveTo>
                  <a:lnTo>
                    <a:pt x="187" y="392"/>
                  </a:lnTo>
                  <a:lnTo>
                    <a:pt x="167" y="390"/>
                  </a:lnTo>
                  <a:lnTo>
                    <a:pt x="147" y="384"/>
                  </a:lnTo>
                  <a:lnTo>
                    <a:pt x="128" y="378"/>
                  </a:lnTo>
                  <a:lnTo>
                    <a:pt x="110" y="369"/>
                  </a:lnTo>
                  <a:lnTo>
                    <a:pt x="92" y="360"/>
                  </a:lnTo>
                  <a:lnTo>
                    <a:pt x="76" y="348"/>
                  </a:lnTo>
                  <a:lnTo>
                    <a:pt x="61" y="336"/>
                  </a:lnTo>
                  <a:lnTo>
                    <a:pt x="48" y="322"/>
                  </a:lnTo>
                  <a:lnTo>
                    <a:pt x="36" y="307"/>
                  </a:lnTo>
                  <a:lnTo>
                    <a:pt x="25" y="291"/>
                  </a:lnTo>
                  <a:lnTo>
                    <a:pt x="17" y="273"/>
                  </a:lnTo>
                  <a:lnTo>
                    <a:pt x="9" y="255"/>
                  </a:lnTo>
                  <a:lnTo>
                    <a:pt x="4" y="237"/>
                  </a:lnTo>
                  <a:lnTo>
                    <a:pt x="1" y="217"/>
                  </a:lnTo>
                  <a:lnTo>
                    <a:pt x="0" y="197"/>
                  </a:lnTo>
                  <a:lnTo>
                    <a:pt x="1" y="177"/>
                  </a:lnTo>
                  <a:lnTo>
                    <a:pt x="4" y="157"/>
                  </a:lnTo>
                  <a:lnTo>
                    <a:pt x="9" y="139"/>
                  </a:lnTo>
                  <a:lnTo>
                    <a:pt x="17" y="120"/>
                  </a:lnTo>
                  <a:lnTo>
                    <a:pt x="25" y="103"/>
                  </a:lnTo>
                  <a:lnTo>
                    <a:pt x="36" y="87"/>
                  </a:lnTo>
                  <a:lnTo>
                    <a:pt x="48" y="72"/>
                  </a:lnTo>
                  <a:lnTo>
                    <a:pt x="61" y="58"/>
                  </a:lnTo>
                  <a:lnTo>
                    <a:pt x="76" y="45"/>
                  </a:lnTo>
                  <a:lnTo>
                    <a:pt x="92" y="34"/>
                  </a:lnTo>
                  <a:lnTo>
                    <a:pt x="110" y="25"/>
                  </a:lnTo>
                  <a:lnTo>
                    <a:pt x="128" y="15"/>
                  </a:lnTo>
                  <a:lnTo>
                    <a:pt x="147" y="10"/>
                  </a:lnTo>
                  <a:lnTo>
                    <a:pt x="167" y="4"/>
                  </a:lnTo>
                  <a:lnTo>
                    <a:pt x="187" y="2"/>
                  </a:lnTo>
                  <a:lnTo>
                    <a:pt x="209" y="0"/>
                  </a:lnTo>
                  <a:lnTo>
                    <a:pt x="231" y="2"/>
                  </a:lnTo>
                  <a:lnTo>
                    <a:pt x="251" y="4"/>
                  </a:lnTo>
                  <a:lnTo>
                    <a:pt x="271" y="10"/>
                  </a:lnTo>
                  <a:lnTo>
                    <a:pt x="290" y="15"/>
                  </a:lnTo>
                  <a:lnTo>
                    <a:pt x="308" y="25"/>
                  </a:lnTo>
                  <a:lnTo>
                    <a:pt x="326" y="34"/>
                  </a:lnTo>
                  <a:lnTo>
                    <a:pt x="342" y="45"/>
                  </a:lnTo>
                  <a:lnTo>
                    <a:pt x="356" y="58"/>
                  </a:lnTo>
                  <a:lnTo>
                    <a:pt x="370" y="72"/>
                  </a:lnTo>
                  <a:lnTo>
                    <a:pt x="382" y="87"/>
                  </a:lnTo>
                  <a:lnTo>
                    <a:pt x="393" y="103"/>
                  </a:lnTo>
                  <a:lnTo>
                    <a:pt x="401" y="120"/>
                  </a:lnTo>
                  <a:lnTo>
                    <a:pt x="409" y="139"/>
                  </a:lnTo>
                  <a:lnTo>
                    <a:pt x="413" y="157"/>
                  </a:lnTo>
                  <a:lnTo>
                    <a:pt x="417" y="177"/>
                  </a:lnTo>
                  <a:lnTo>
                    <a:pt x="418" y="197"/>
                  </a:lnTo>
                  <a:lnTo>
                    <a:pt x="417" y="217"/>
                  </a:lnTo>
                  <a:lnTo>
                    <a:pt x="413" y="237"/>
                  </a:lnTo>
                  <a:lnTo>
                    <a:pt x="409" y="255"/>
                  </a:lnTo>
                  <a:lnTo>
                    <a:pt x="401" y="273"/>
                  </a:lnTo>
                  <a:lnTo>
                    <a:pt x="393" y="291"/>
                  </a:lnTo>
                  <a:lnTo>
                    <a:pt x="382" y="307"/>
                  </a:lnTo>
                  <a:lnTo>
                    <a:pt x="370" y="322"/>
                  </a:lnTo>
                  <a:lnTo>
                    <a:pt x="356" y="336"/>
                  </a:lnTo>
                  <a:lnTo>
                    <a:pt x="342" y="348"/>
                  </a:lnTo>
                  <a:lnTo>
                    <a:pt x="326" y="360"/>
                  </a:lnTo>
                  <a:lnTo>
                    <a:pt x="308" y="369"/>
                  </a:lnTo>
                  <a:lnTo>
                    <a:pt x="290" y="378"/>
                  </a:lnTo>
                  <a:lnTo>
                    <a:pt x="271" y="384"/>
                  </a:lnTo>
                  <a:lnTo>
                    <a:pt x="251" y="390"/>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2580" name="Freeform 2596"/>
            <p:cNvSpPr>
              <a:spLocks/>
            </p:cNvSpPr>
            <p:nvPr/>
          </p:nvSpPr>
          <p:spPr bwMode="auto">
            <a:xfrm>
              <a:off x="2360574" y="2308216"/>
              <a:ext cx="131762" cy="107950"/>
            </a:xfrm>
            <a:custGeom>
              <a:avLst/>
              <a:gdLst/>
              <a:ahLst/>
              <a:cxnLst>
                <a:cxn ang="0">
                  <a:pos x="187" y="392"/>
                </a:cxn>
                <a:cxn ang="0">
                  <a:pos x="147" y="384"/>
                </a:cxn>
                <a:cxn ang="0">
                  <a:pos x="110" y="369"/>
                </a:cxn>
                <a:cxn ang="0">
                  <a:pos x="76" y="348"/>
                </a:cxn>
                <a:cxn ang="0">
                  <a:pos x="48" y="322"/>
                </a:cxn>
                <a:cxn ang="0">
                  <a:pos x="25" y="290"/>
                </a:cxn>
                <a:cxn ang="0">
                  <a:pos x="9" y="255"/>
                </a:cxn>
                <a:cxn ang="0">
                  <a:pos x="1" y="217"/>
                </a:cxn>
                <a:cxn ang="0">
                  <a:pos x="1" y="176"/>
                </a:cxn>
                <a:cxn ang="0">
                  <a:pos x="9" y="138"/>
                </a:cxn>
                <a:cxn ang="0">
                  <a:pos x="25" y="103"/>
                </a:cxn>
                <a:cxn ang="0">
                  <a:pos x="48" y="72"/>
                </a:cxn>
                <a:cxn ang="0">
                  <a:pos x="76" y="45"/>
                </a:cxn>
                <a:cxn ang="0">
                  <a:pos x="110" y="24"/>
                </a:cxn>
                <a:cxn ang="0">
                  <a:pos x="147" y="9"/>
                </a:cxn>
                <a:cxn ang="0">
                  <a:pos x="187" y="1"/>
                </a:cxn>
                <a:cxn ang="0">
                  <a:pos x="231" y="1"/>
                </a:cxn>
                <a:cxn ang="0">
                  <a:pos x="271" y="9"/>
                </a:cxn>
                <a:cxn ang="0">
                  <a:pos x="308" y="24"/>
                </a:cxn>
                <a:cxn ang="0">
                  <a:pos x="342" y="45"/>
                </a:cxn>
                <a:cxn ang="0">
                  <a:pos x="370" y="72"/>
                </a:cxn>
                <a:cxn ang="0">
                  <a:pos x="393" y="103"/>
                </a:cxn>
                <a:cxn ang="0">
                  <a:pos x="409" y="138"/>
                </a:cxn>
                <a:cxn ang="0">
                  <a:pos x="417" y="176"/>
                </a:cxn>
                <a:cxn ang="0">
                  <a:pos x="417" y="217"/>
                </a:cxn>
                <a:cxn ang="0">
                  <a:pos x="409" y="255"/>
                </a:cxn>
                <a:cxn ang="0">
                  <a:pos x="393" y="290"/>
                </a:cxn>
                <a:cxn ang="0">
                  <a:pos x="370" y="322"/>
                </a:cxn>
                <a:cxn ang="0">
                  <a:pos x="342" y="348"/>
                </a:cxn>
                <a:cxn ang="0">
                  <a:pos x="308" y="369"/>
                </a:cxn>
                <a:cxn ang="0">
                  <a:pos x="271" y="384"/>
                </a:cxn>
                <a:cxn ang="0">
                  <a:pos x="231" y="392"/>
                </a:cxn>
              </a:cxnLst>
              <a:rect l="0" t="0" r="r" b="b"/>
              <a:pathLst>
                <a:path w="418" h="393">
                  <a:moveTo>
                    <a:pt x="209" y="393"/>
                  </a:moveTo>
                  <a:lnTo>
                    <a:pt x="187" y="392"/>
                  </a:lnTo>
                  <a:lnTo>
                    <a:pt x="167" y="390"/>
                  </a:lnTo>
                  <a:lnTo>
                    <a:pt x="147" y="384"/>
                  </a:lnTo>
                  <a:lnTo>
                    <a:pt x="128" y="378"/>
                  </a:lnTo>
                  <a:lnTo>
                    <a:pt x="110" y="369"/>
                  </a:lnTo>
                  <a:lnTo>
                    <a:pt x="92" y="360"/>
                  </a:lnTo>
                  <a:lnTo>
                    <a:pt x="76" y="348"/>
                  </a:lnTo>
                  <a:lnTo>
                    <a:pt x="61" y="335"/>
                  </a:lnTo>
                  <a:lnTo>
                    <a:pt x="48" y="322"/>
                  </a:lnTo>
                  <a:lnTo>
                    <a:pt x="36" y="307"/>
                  </a:lnTo>
                  <a:lnTo>
                    <a:pt x="25" y="290"/>
                  </a:lnTo>
                  <a:lnTo>
                    <a:pt x="17" y="273"/>
                  </a:lnTo>
                  <a:lnTo>
                    <a:pt x="9" y="255"/>
                  </a:lnTo>
                  <a:lnTo>
                    <a:pt x="4" y="236"/>
                  </a:lnTo>
                  <a:lnTo>
                    <a:pt x="1" y="217"/>
                  </a:lnTo>
                  <a:lnTo>
                    <a:pt x="0" y="197"/>
                  </a:lnTo>
                  <a:lnTo>
                    <a:pt x="1" y="176"/>
                  </a:lnTo>
                  <a:lnTo>
                    <a:pt x="4" y="157"/>
                  </a:lnTo>
                  <a:lnTo>
                    <a:pt x="9" y="138"/>
                  </a:lnTo>
                  <a:lnTo>
                    <a:pt x="17" y="120"/>
                  </a:lnTo>
                  <a:lnTo>
                    <a:pt x="25" y="103"/>
                  </a:lnTo>
                  <a:lnTo>
                    <a:pt x="36" y="87"/>
                  </a:lnTo>
                  <a:lnTo>
                    <a:pt x="48" y="72"/>
                  </a:lnTo>
                  <a:lnTo>
                    <a:pt x="61" y="58"/>
                  </a:lnTo>
                  <a:lnTo>
                    <a:pt x="76" y="45"/>
                  </a:lnTo>
                  <a:lnTo>
                    <a:pt x="92" y="34"/>
                  </a:lnTo>
                  <a:lnTo>
                    <a:pt x="110" y="24"/>
                  </a:lnTo>
                  <a:lnTo>
                    <a:pt x="128" y="15"/>
                  </a:lnTo>
                  <a:lnTo>
                    <a:pt x="147" y="9"/>
                  </a:lnTo>
                  <a:lnTo>
                    <a:pt x="167" y="4"/>
                  </a:lnTo>
                  <a:lnTo>
                    <a:pt x="187" y="1"/>
                  </a:lnTo>
                  <a:lnTo>
                    <a:pt x="209" y="0"/>
                  </a:lnTo>
                  <a:lnTo>
                    <a:pt x="231" y="1"/>
                  </a:lnTo>
                  <a:lnTo>
                    <a:pt x="251" y="4"/>
                  </a:lnTo>
                  <a:lnTo>
                    <a:pt x="271" y="9"/>
                  </a:lnTo>
                  <a:lnTo>
                    <a:pt x="290" y="15"/>
                  </a:lnTo>
                  <a:lnTo>
                    <a:pt x="308" y="24"/>
                  </a:lnTo>
                  <a:lnTo>
                    <a:pt x="326" y="34"/>
                  </a:lnTo>
                  <a:lnTo>
                    <a:pt x="342" y="45"/>
                  </a:lnTo>
                  <a:lnTo>
                    <a:pt x="356" y="58"/>
                  </a:lnTo>
                  <a:lnTo>
                    <a:pt x="370" y="72"/>
                  </a:lnTo>
                  <a:lnTo>
                    <a:pt x="382" y="87"/>
                  </a:lnTo>
                  <a:lnTo>
                    <a:pt x="393" y="103"/>
                  </a:lnTo>
                  <a:lnTo>
                    <a:pt x="401" y="120"/>
                  </a:lnTo>
                  <a:lnTo>
                    <a:pt x="409" y="138"/>
                  </a:lnTo>
                  <a:lnTo>
                    <a:pt x="413" y="157"/>
                  </a:lnTo>
                  <a:lnTo>
                    <a:pt x="417" y="176"/>
                  </a:lnTo>
                  <a:lnTo>
                    <a:pt x="418" y="197"/>
                  </a:lnTo>
                  <a:lnTo>
                    <a:pt x="417" y="217"/>
                  </a:lnTo>
                  <a:lnTo>
                    <a:pt x="413" y="236"/>
                  </a:lnTo>
                  <a:lnTo>
                    <a:pt x="409" y="255"/>
                  </a:lnTo>
                  <a:lnTo>
                    <a:pt x="401" y="273"/>
                  </a:lnTo>
                  <a:lnTo>
                    <a:pt x="393" y="290"/>
                  </a:lnTo>
                  <a:lnTo>
                    <a:pt x="382" y="307"/>
                  </a:lnTo>
                  <a:lnTo>
                    <a:pt x="370" y="322"/>
                  </a:lnTo>
                  <a:lnTo>
                    <a:pt x="356" y="335"/>
                  </a:lnTo>
                  <a:lnTo>
                    <a:pt x="342" y="348"/>
                  </a:lnTo>
                  <a:lnTo>
                    <a:pt x="326" y="360"/>
                  </a:lnTo>
                  <a:lnTo>
                    <a:pt x="308" y="369"/>
                  </a:lnTo>
                  <a:lnTo>
                    <a:pt x="290" y="378"/>
                  </a:lnTo>
                  <a:lnTo>
                    <a:pt x="271" y="384"/>
                  </a:lnTo>
                  <a:lnTo>
                    <a:pt x="251" y="390"/>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2581" name="Freeform 2597"/>
            <p:cNvSpPr>
              <a:spLocks/>
            </p:cNvSpPr>
            <p:nvPr/>
          </p:nvSpPr>
          <p:spPr bwMode="auto">
            <a:xfrm>
              <a:off x="2360574" y="2690804"/>
              <a:ext cx="131762" cy="109537"/>
            </a:xfrm>
            <a:custGeom>
              <a:avLst/>
              <a:gdLst/>
              <a:ahLst/>
              <a:cxnLst>
                <a:cxn ang="0">
                  <a:pos x="187" y="392"/>
                </a:cxn>
                <a:cxn ang="0">
                  <a:pos x="147" y="384"/>
                </a:cxn>
                <a:cxn ang="0">
                  <a:pos x="110" y="369"/>
                </a:cxn>
                <a:cxn ang="0">
                  <a:pos x="76" y="348"/>
                </a:cxn>
                <a:cxn ang="0">
                  <a:pos x="48" y="321"/>
                </a:cxn>
                <a:cxn ang="0">
                  <a:pos x="25" y="290"/>
                </a:cxn>
                <a:cxn ang="0">
                  <a:pos x="9" y="255"/>
                </a:cxn>
                <a:cxn ang="0">
                  <a:pos x="1" y="217"/>
                </a:cxn>
                <a:cxn ang="0">
                  <a:pos x="1" y="176"/>
                </a:cxn>
                <a:cxn ang="0">
                  <a:pos x="9" y="138"/>
                </a:cxn>
                <a:cxn ang="0">
                  <a:pos x="25" y="103"/>
                </a:cxn>
                <a:cxn ang="0">
                  <a:pos x="48" y="72"/>
                </a:cxn>
                <a:cxn ang="0">
                  <a:pos x="76" y="45"/>
                </a:cxn>
                <a:cxn ang="0">
                  <a:pos x="110" y="24"/>
                </a:cxn>
                <a:cxn ang="0">
                  <a:pos x="147" y="9"/>
                </a:cxn>
                <a:cxn ang="0">
                  <a:pos x="187" y="1"/>
                </a:cxn>
                <a:cxn ang="0">
                  <a:pos x="231" y="1"/>
                </a:cxn>
                <a:cxn ang="0">
                  <a:pos x="271" y="9"/>
                </a:cxn>
                <a:cxn ang="0">
                  <a:pos x="308" y="24"/>
                </a:cxn>
                <a:cxn ang="0">
                  <a:pos x="342" y="45"/>
                </a:cxn>
                <a:cxn ang="0">
                  <a:pos x="370" y="72"/>
                </a:cxn>
                <a:cxn ang="0">
                  <a:pos x="393" y="103"/>
                </a:cxn>
                <a:cxn ang="0">
                  <a:pos x="409" y="138"/>
                </a:cxn>
                <a:cxn ang="0">
                  <a:pos x="417" y="176"/>
                </a:cxn>
                <a:cxn ang="0">
                  <a:pos x="417" y="217"/>
                </a:cxn>
                <a:cxn ang="0">
                  <a:pos x="409" y="255"/>
                </a:cxn>
                <a:cxn ang="0">
                  <a:pos x="393" y="290"/>
                </a:cxn>
                <a:cxn ang="0">
                  <a:pos x="370" y="321"/>
                </a:cxn>
                <a:cxn ang="0">
                  <a:pos x="342" y="348"/>
                </a:cxn>
                <a:cxn ang="0">
                  <a:pos x="308" y="369"/>
                </a:cxn>
                <a:cxn ang="0">
                  <a:pos x="271" y="384"/>
                </a:cxn>
                <a:cxn ang="0">
                  <a:pos x="231" y="392"/>
                </a:cxn>
              </a:cxnLst>
              <a:rect l="0" t="0" r="r" b="b"/>
              <a:pathLst>
                <a:path w="418" h="393">
                  <a:moveTo>
                    <a:pt x="209" y="393"/>
                  </a:moveTo>
                  <a:lnTo>
                    <a:pt x="187" y="392"/>
                  </a:lnTo>
                  <a:lnTo>
                    <a:pt x="167" y="389"/>
                  </a:lnTo>
                  <a:lnTo>
                    <a:pt x="147" y="384"/>
                  </a:lnTo>
                  <a:lnTo>
                    <a:pt x="128" y="378"/>
                  </a:lnTo>
                  <a:lnTo>
                    <a:pt x="110" y="369"/>
                  </a:lnTo>
                  <a:lnTo>
                    <a:pt x="92" y="359"/>
                  </a:lnTo>
                  <a:lnTo>
                    <a:pt x="76" y="348"/>
                  </a:lnTo>
                  <a:lnTo>
                    <a:pt x="61" y="335"/>
                  </a:lnTo>
                  <a:lnTo>
                    <a:pt x="48" y="321"/>
                  </a:lnTo>
                  <a:lnTo>
                    <a:pt x="36" y="306"/>
                  </a:lnTo>
                  <a:lnTo>
                    <a:pt x="25" y="290"/>
                  </a:lnTo>
                  <a:lnTo>
                    <a:pt x="17" y="273"/>
                  </a:lnTo>
                  <a:lnTo>
                    <a:pt x="9" y="255"/>
                  </a:lnTo>
                  <a:lnTo>
                    <a:pt x="4" y="236"/>
                  </a:lnTo>
                  <a:lnTo>
                    <a:pt x="1" y="217"/>
                  </a:lnTo>
                  <a:lnTo>
                    <a:pt x="0" y="197"/>
                  </a:lnTo>
                  <a:lnTo>
                    <a:pt x="1" y="176"/>
                  </a:lnTo>
                  <a:lnTo>
                    <a:pt x="4" y="157"/>
                  </a:lnTo>
                  <a:lnTo>
                    <a:pt x="9" y="138"/>
                  </a:lnTo>
                  <a:lnTo>
                    <a:pt x="17" y="120"/>
                  </a:lnTo>
                  <a:lnTo>
                    <a:pt x="25" y="103"/>
                  </a:lnTo>
                  <a:lnTo>
                    <a:pt x="36" y="86"/>
                  </a:lnTo>
                  <a:lnTo>
                    <a:pt x="48" y="72"/>
                  </a:lnTo>
                  <a:lnTo>
                    <a:pt x="61" y="58"/>
                  </a:lnTo>
                  <a:lnTo>
                    <a:pt x="76" y="45"/>
                  </a:lnTo>
                  <a:lnTo>
                    <a:pt x="92" y="34"/>
                  </a:lnTo>
                  <a:lnTo>
                    <a:pt x="110" y="24"/>
                  </a:lnTo>
                  <a:lnTo>
                    <a:pt x="128" y="15"/>
                  </a:lnTo>
                  <a:lnTo>
                    <a:pt x="147" y="9"/>
                  </a:lnTo>
                  <a:lnTo>
                    <a:pt x="167" y="4"/>
                  </a:lnTo>
                  <a:lnTo>
                    <a:pt x="187" y="1"/>
                  </a:lnTo>
                  <a:lnTo>
                    <a:pt x="209" y="0"/>
                  </a:lnTo>
                  <a:lnTo>
                    <a:pt x="231" y="1"/>
                  </a:lnTo>
                  <a:lnTo>
                    <a:pt x="251" y="4"/>
                  </a:lnTo>
                  <a:lnTo>
                    <a:pt x="271" y="9"/>
                  </a:lnTo>
                  <a:lnTo>
                    <a:pt x="290" y="15"/>
                  </a:lnTo>
                  <a:lnTo>
                    <a:pt x="308" y="24"/>
                  </a:lnTo>
                  <a:lnTo>
                    <a:pt x="326" y="34"/>
                  </a:lnTo>
                  <a:lnTo>
                    <a:pt x="342" y="45"/>
                  </a:lnTo>
                  <a:lnTo>
                    <a:pt x="356" y="58"/>
                  </a:lnTo>
                  <a:lnTo>
                    <a:pt x="370" y="72"/>
                  </a:lnTo>
                  <a:lnTo>
                    <a:pt x="382" y="86"/>
                  </a:lnTo>
                  <a:lnTo>
                    <a:pt x="393" y="103"/>
                  </a:lnTo>
                  <a:lnTo>
                    <a:pt x="401" y="120"/>
                  </a:lnTo>
                  <a:lnTo>
                    <a:pt x="409" y="138"/>
                  </a:lnTo>
                  <a:lnTo>
                    <a:pt x="413" y="157"/>
                  </a:lnTo>
                  <a:lnTo>
                    <a:pt x="417" y="176"/>
                  </a:lnTo>
                  <a:lnTo>
                    <a:pt x="418" y="197"/>
                  </a:lnTo>
                  <a:lnTo>
                    <a:pt x="417" y="217"/>
                  </a:lnTo>
                  <a:lnTo>
                    <a:pt x="413" y="236"/>
                  </a:lnTo>
                  <a:lnTo>
                    <a:pt x="409" y="255"/>
                  </a:lnTo>
                  <a:lnTo>
                    <a:pt x="401" y="273"/>
                  </a:lnTo>
                  <a:lnTo>
                    <a:pt x="393" y="290"/>
                  </a:lnTo>
                  <a:lnTo>
                    <a:pt x="382" y="306"/>
                  </a:lnTo>
                  <a:lnTo>
                    <a:pt x="370" y="321"/>
                  </a:lnTo>
                  <a:lnTo>
                    <a:pt x="356" y="335"/>
                  </a:lnTo>
                  <a:lnTo>
                    <a:pt x="342" y="348"/>
                  </a:lnTo>
                  <a:lnTo>
                    <a:pt x="326" y="359"/>
                  </a:lnTo>
                  <a:lnTo>
                    <a:pt x="308" y="369"/>
                  </a:lnTo>
                  <a:lnTo>
                    <a:pt x="290" y="378"/>
                  </a:lnTo>
                  <a:lnTo>
                    <a:pt x="271" y="384"/>
                  </a:lnTo>
                  <a:lnTo>
                    <a:pt x="251" y="389"/>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2582" name="Freeform 2598"/>
            <p:cNvSpPr>
              <a:spLocks/>
            </p:cNvSpPr>
            <p:nvPr/>
          </p:nvSpPr>
          <p:spPr bwMode="auto">
            <a:xfrm>
              <a:off x="2360574" y="3360729"/>
              <a:ext cx="131762" cy="107950"/>
            </a:xfrm>
            <a:custGeom>
              <a:avLst/>
              <a:gdLst/>
              <a:ahLst/>
              <a:cxnLst>
                <a:cxn ang="0">
                  <a:pos x="187" y="391"/>
                </a:cxn>
                <a:cxn ang="0">
                  <a:pos x="147" y="383"/>
                </a:cxn>
                <a:cxn ang="0">
                  <a:pos x="110" y="368"/>
                </a:cxn>
                <a:cxn ang="0">
                  <a:pos x="76" y="347"/>
                </a:cxn>
                <a:cxn ang="0">
                  <a:pos x="48" y="321"/>
                </a:cxn>
                <a:cxn ang="0">
                  <a:pos x="25" y="290"/>
                </a:cxn>
                <a:cxn ang="0">
                  <a:pos x="9" y="254"/>
                </a:cxn>
                <a:cxn ang="0">
                  <a:pos x="1" y="216"/>
                </a:cxn>
                <a:cxn ang="0">
                  <a:pos x="1" y="176"/>
                </a:cxn>
                <a:cxn ang="0">
                  <a:pos x="9" y="138"/>
                </a:cxn>
                <a:cxn ang="0">
                  <a:pos x="25" y="102"/>
                </a:cxn>
                <a:cxn ang="0">
                  <a:pos x="48" y="71"/>
                </a:cxn>
                <a:cxn ang="0">
                  <a:pos x="76" y="45"/>
                </a:cxn>
                <a:cxn ang="0">
                  <a:pos x="110" y="24"/>
                </a:cxn>
                <a:cxn ang="0">
                  <a:pos x="147" y="9"/>
                </a:cxn>
                <a:cxn ang="0">
                  <a:pos x="187" y="1"/>
                </a:cxn>
                <a:cxn ang="0">
                  <a:pos x="231" y="1"/>
                </a:cxn>
                <a:cxn ang="0">
                  <a:pos x="271" y="9"/>
                </a:cxn>
                <a:cxn ang="0">
                  <a:pos x="308" y="24"/>
                </a:cxn>
                <a:cxn ang="0">
                  <a:pos x="342" y="45"/>
                </a:cxn>
                <a:cxn ang="0">
                  <a:pos x="370" y="71"/>
                </a:cxn>
                <a:cxn ang="0">
                  <a:pos x="393" y="102"/>
                </a:cxn>
                <a:cxn ang="0">
                  <a:pos x="409" y="138"/>
                </a:cxn>
                <a:cxn ang="0">
                  <a:pos x="417" y="176"/>
                </a:cxn>
                <a:cxn ang="0">
                  <a:pos x="417" y="216"/>
                </a:cxn>
                <a:cxn ang="0">
                  <a:pos x="409" y="254"/>
                </a:cxn>
                <a:cxn ang="0">
                  <a:pos x="393" y="290"/>
                </a:cxn>
                <a:cxn ang="0">
                  <a:pos x="370" y="321"/>
                </a:cxn>
                <a:cxn ang="0">
                  <a:pos x="342" y="347"/>
                </a:cxn>
                <a:cxn ang="0">
                  <a:pos x="308" y="368"/>
                </a:cxn>
                <a:cxn ang="0">
                  <a:pos x="271" y="383"/>
                </a:cxn>
                <a:cxn ang="0">
                  <a:pos x="231" y="391"/>
                </a:cxn>
              </a:cxnLst>
              <a:rect l="0" t="0" r="r" b="b"/>
              <a:pathLst>
                <a:path w="418" h="392">
                  <a:moveTo>
                    <a:pt x="209" y="392"/>
                  </a:moveTo>
                  <a:lnTo>
                    <a:pt x="187" y="391"/>
                  </a:lnTo>
                  <a:lnTo>
                    <a:pt x="167" y="389"/>
                  </a:lnTo>
                  <a:lnTo>
                    <a:pt x="147" y="383"/>
                  </a:lnTo>
                  <a:lnTo>
                    <a:pt x="128" y="377"/>
                  </a:lnTo>
                  <a:lnTo>
                    <a:pt x="110" y="368"/>
                  </a:lnTo>
                  <a:lnTo>
                    <a:pt x="92" y="359"/>
                  </a:lnTo>
                  <a:lnTo>
                    <a:pt x="76" y="347"/>
                  </a:lnTo>
                  <a:lnTo>
                    <a:pt x="61" y="335"/>
                  </a:lnTo>
                  <a:lnTo>
                    <a:pt x="48" y="321"/>
                  </a:lnTo>
                  <a:lnTo>
                    <a:pt x="36" y="306"/>
                  </a:lnTo>
                  <a:lnTo>
                    <a:pt x="25" y="290"/>
                  </a:lnTo>
                  <a:lnTo>
                    <a:pt x="17" y="273"/>
                  </a:lnTo>
                  <a:lnTo>
                    <a:pt x="9" y="254"/>
                  </a:lnTo>
                  <a:lnTo>
                    <a:pt x="4" y="236"/>
                  </a:lnTo>
                  <a:lnTo>
                    <a:pt x="1" y="216"/>
                  </a:lnTo>
                  <a:lnTo>
                    <a:pt x="0" y="197"/>
                  </a:lnTo>
                  <a:lnTo>
                    <a:pt x="1" y="176"/>
                  </a:lnTo>
                  <a:lnTo>
                    <a:pt x="4" y="156"/>
                  </a:lnTo>
                  <a:lnTo>
                    <a:pt x="9" y="138"/>
                  </a:lnTo>
                  <a:lnTo>
                    <a:pt x="17" y="119"/>
                  </a:lnTo>
                  <a:lnTo>
                    <a:pt x="25" y="102"/>
                  </a:lnTo>
                  <a:lnTo>
                    <a:pt x="36" y="86"/>
                  </a:lnTo>
                  <a:lnTo>
                    <a:pt x="48" y="71"/>
                  </a:lnTo>
                  <a:lnTo>
                    <a:pt x="61" y="57"/>
                  </a:lnTo>
                  <a:lnTo>
                    <a:pt x="76" y="45"/>
                  </a:lnTo>
                  <a:lnTo>
                    <a:pt x="92" y="33"/>
                  </a:lnTo>
                  <a:lnTo>
                    <a:pt x="110" y="24"/>
                  </a:lnTo>
                  <a:lnTo>
                    <a:pt x="128" y="15"/>
                  </a:lnTo>
                  <a:lnTo>
                    <a:pt x="147" y="9"/>
                  </a:lnTo>
                  <a:lnTo>
                    <a:pt x="167" y="3"/>
                  </a:lnTo>
                  <a:lnTo>
                    <a:pt x="187" y="1"/>
                  </a:lnTo>
                  <a:lnTo>
                    <a:pt x="209" y="0"/>
                  </a:lnTo>
                  <a:lnTo>
                    <a:pt x="231" y="1"/>
                  </a:lnTo>
                  <a:lnTo>
                    <a:pt x="251" y="3"/>
                  </a:lnTo>
                  <a:lnTo>
                    <a:pt x="271" y="9"/>
                  </a:lnTo>
                  <a:lnTo>
                    <a:pt x="290" y="15"/>
                  </a:lnTo>
                  <a:lnTo>
                    <a:pt x="308" y="24"/>
                  </a:lnTo>
                  <a:lnTo>
                    <a:pt x="326" y="33"/>
                  </a:lnTo>
                  <a:lnTo>
                    <a:pt x="342" y="45"/>
                  </a:lnTo>
                  <a:lnTo>
                    <a:pt x="356" y="57"/>
                  </a:lnTo>
                  <a:lnTo>
                    <a:pt x="370" y="71"/>
                  </a:lnTo>
                  <a:lnTo>
                    <a:pt x="382" y="86"/>
                  </a:lnTo>
                  <a:lnTo>
                    <a:pt x="393" y="102"/>
                  </a:lnTo>
                  <a:lnTo>
                    <a:pt x="401" y="119"/>
                  </a:lnTo>
                  <a:lnTo>
                    <a:pt x="409" y="138"/>
                  </a:lnTo>
                  <a:lnTo>
                    <a:pt x="413" y="156"/>
                  </a:lnTo>
                  <a:lnTo>
                    <a:pt x="417" y="176"/>
                  </a:lnTo>
                  <a:lnTo>
                    <a:pt x="418" y="197"/>
                  </a:lnTo>
                  <a:lnTo>
                    <a:pt x="417" y="216"/>
                  </a:lnTo>
                  <a:lnTo>
                    <a:pt x="413" y="236"/>
                  </a:lnTo>
                  <a:lnTo>
                    <a:pt x="409" y="254"/>
                  </a:lnTo>
                  <a:lnTo>
                    <a:pt x="401" y="273"/>
                  </a:lnTo>
                  <a:lnTo>
                    <a:pt x="393" y="290"/>
                  </a:lnTo>
                  <a:lnTo>
                    <a:pt x="382" y="306"/>
                  </a:lnTo>
                  <a:lnTo>
                    <a:pt x="370" y="321"/>
                  </a:lnTo>
                  <a:lnTo>
                    <a:pt x="356" y="335"/>
                  </a:lnTo>
                  <a:lnTo>
                    <a:pt x="342" y="347"/>
                  </a:lnTo>
                  <a:lnTo>
                    <a:pt x="326" y="359"/>
                  </a:lnTo>
                  <a:lnTo>
                    <a:pt x="308" y="368"/>
                  </a:lnTo>
                  <a:lnTo>
                    <a:pt x="290" y="377"/>
                  </a:lnTo>
                  <a:lnTo>
                    <a:pt x="271" y="383"/>
                  </a:lnTo>
                  <a:lnTo>
                    <a:pt x="251" y="389"/>
                  </a:lnTo>
                  <a:lnTo>
                    <a:pt x="231" y="391"/>
                  </a:lnTo>
                  <a:lnTo>
                    <a:pt x="209" y="392"/>
                  </a:lnTo>
                </a:path>
              </a:pathLst>
            </a:custGeom>
            <a:noFill/>
            <a:ln w="0">
              <a:solidFill>
                <a:srgbClr val="000000"/>
              </a:solidFill>
              <a:prstDash val="solid"/>
              <a:round/>
              <a:headEnd/>
              <a:tailEnd/>
            </a:ln>
          </p:spPr>
          <p:txBody>
            <a:bodyPr/>
            <a:lstStyle/>
            <a:p>
              <a:endParaRPr lang="ja-JP" altLang="en-US"/>
            </a:p>
          </p:txBody>
        </p:sp>
        <p:sp>
          <p:nvSpPr>
            <p:cNvPr id="2583" name="Freeform 2599"/>
            <p:cNvSpPr>
              <a:spLocks/>
            </p:cNvSpPr>
            <p:nvPr/>
          </p:nvSpPr>
          <p:spPr bwMode="auto">
            <a:xfrm>
              <a:off x="2360574" y="4063991"/>
              <a:ext cx="131762" cy="107950"/>
            </a:xfrm>
            <a:custGeom>
              <a:avLst/>
              <a:gdLst/>
              <a:ahLst/>
              <a:cxnLst>
                <a:cxn ang="0">
                  <a:pos x="187" y="391"/>
                </a:cxn>
                <a:cxn ang="0">
                  <a:pos x="147" y="383"/>
                </a:cxn>
                <a:cxn ang="0">
                  <a:pos x="110" y="368"/>
                </a:cxn>
                <a:cxn ang="0">
                  <a:pos x="76" y="347"/>
                </a:cxn>
                <a:cxn ang="0">
                  <a:pos x="48" y="321"/>
                </a:cxn>
                <a:cxn ang="0">
                  <a:pos x="25" y="290"/>
                </a:cxn>
                <a:cxn ang="0">
                  <a:pos x="9" y="254"/>
                </a:cxn>
                <a:cxn ang="0">
                  <a:pos x="1" y="216"/>
                </a:cxn>
                <a:cxn ang="0">
                  <a:pos x="1" y="176"/>
                </a:cxn>
                <a:cxn ang="0">
                  <a:pos x="9" y="138"/>
                </a:cxn>
                <a:cxn ang="0">
                  <a:pos x="25" y="102"/>
                </a:cxn>
                <a:cxn ang="0">
                  <a:pos x="48" y="71"/>
                </a:cxn>
                <a:cxn ang="0">
                  <a:pos x="76" y="45"/>
                </a:cxn>
                <a:cxn ang="0">
                  <a:pos x="110" y="24"/>
                </a:cxn>
                <a:cxn ang="0">
                  <a:pos x="147" y="9"/>
                </a:cxn>
                <a:cxn ang="0">
                  <a:pos x="187" y="1"/>
                </a:cxn>
                <a:cxn ang="0">
                  <a:pos x="231" y="1"/>
                </a:cxn>
                <a:cxn ang="0">
                  <a:pos x="271" y="9"/>
                </a:cxn>
                <a:cxn ang="0">
                  <a:pos x="308" y="24"/>
                </a:cxn>
                <a:cxn ang="0">
                  <a:pos x="342" y="45"/>
                </a:cxn>
                <a:cxn ang="0">
                  <a:pos x="370" y="71"/>
                </a:cxn>
                <a:cxn ang="0">
                  <a:pos x="393" y="102"/>
                </a:cxn>
                <a:cxn ang="0">
                  <a:pos x="409" y="138"/>
                </a:cxn>
                <a:cxn ang="0">
                  <a:pos x="417" y="176"/>
                </a:cxn>
                <a:cxn ang="0">
                  <a:pos x="417" y="216"/>
                </a:cxn>
                <a:cxn ang="0">
                  <a:pos x="409" y="254"/>
                </a:cxn>
                <a:cxn ang="0">
                  <a:pos x="393" y="290"/>
                </a:cxn>
                <a:cxn ang="0">
                  <a:pos x="370" y="321"/>
                </a:cxn>
                <a:cxn ang="0">
                  <a:pos x="342" y="347"/>
                </a:cxn>
                <a:cxn ang="0">
                  <a:pos x="308" y="368"/>
                </a:cxn>
                <a:cxn ang="0">
                  <a:pos x="271" y="383"/>
                </a:cxn>
                <a:cxn ang="0">
                  <a:pos x="231" y="391"/>
                </a:cxn>
              </a:cxnLst>
              <a:rect l="0" t="0" r="r" b="b"/>
              <a:pathLst>
                <a:path w="418" h="392">
                  <a:moveTo>
                    <a:pt x="209" y="392"/>
                  </a:moveTo>
                  <a:lnTo>
                    <a:pt x="187" y="391"/>
                  </a:lnTo>
                  <a:lnTo>
                    <a:pt x="167" y="389"/>
                  </a:lnTo>
                  <a:lnTo>
                    <a:pt x="147" y="383"/>
                  </a:lnTo>
                  <a:lnTo>
                    <a:pt x="128" y="377"/>
                  </a:lnTo>
                  <a:lnTo>
                    <a:pt x="110" y="368"/>
                  </a:lnTo>
                  <a:lnTo>
                    <a:pt x="92" y="359"/>
                  </a:lnTo>
                  <a:lnTo>
                    <a:pt x="76" y="347"/>
                  </a:lnTo>
                  <a:lnTo>
                    <a:pt x="61" y="335"/>
                  </a:lnTo>
                  <a:lnTo>
                    <a:pt x="48" y="321"/>
                  </a:lnTo>
                  <a:lnTo>
                    <a:pt x="36" y="306"/>
                  </a:lnTo>
                  <a:lnTo>
                    <a:pt x="25" y="290"/>
                  </a:lnTo>
                  <a:lnTo>
                    <a:pt x="17" y="273"/>
                  </a:lnTo>
                  <a:lnTo>
                    <a:pt x="9" y="254"/>
                  </a:lnTo>
                  <a:lnTo>
                    <a:pt x="4" y="236"/>
                  </a:lnTo>
                  <a:lnTo>
                    <a:pt x="1" y="216"/>
                  </a:lnTo>
                  <a:lnTo>
                    <a:pt x="0" y="197"/>
                  </a:lnTo>
                  <a:lnTo>
                    <a:pt x="1" y="176"/>
                  </a:lnTo>
                  <a:lnTo>
                    <a:pt x="4" y="156"/>
                  </a:lnTo>
                  <a:lnTo>
                    <a:pt x="9" y="138"/>
                  </a:lnTo>
                  <a:lnTo>
                    <a:pt x="17" y="119"/>
                  </a:lnTo>
                  <a:lnTo>
                    <a:pt x="25" y="102"/>
                  </a:lnTo>
                  <a:lnTo>
                    <a:pt x="36" y="86"/>
                  </a:lnTo>
                  <a:lnTo>
                    <a:pt x="48" y="71"/>
                  </a:lnTo>
                  <a:lnTo>
                    <a:pt x="61" y="57"/>
                  </a:lnTo>
                  <a:lnTo>
                    <a:pt x="76" y="45"/>
                  </a:lnTo>
                  <a:lnTo>
                    <a:pt x="92" y="33"/>
                  </a:lnTo>
                  <a:lnTo>
                    <a:pt x="110" y="24"/>
                  </a:lnTo>
                  <a:lnTo>
                    <a:pt x="128" y="15"/>
                  </a:lnTo>
                  <a:lnTo>
                    <a:pt x="147" y="9"/>
                  </a:lnTo>
                  <a:lnTo>
                    <a:pt x="167" y="3"/>
                  </a:lnTo>
                  <a:lnTo>
                    <a:pt x="187" y="1"/>
                  </a:lnTo>
                  <a:lnTo>
                    <a:pt x="209" y="0"/>
                  </a:lnTo>
                  <a:lnTo>
                    <a:pt x="231" y="1"/>
                  </a:lnTo>
                  <a:lnTo>
                    <a:pt x="251" y="3"/>
                  </a:lnTo>
                  <a:lnTo>
                    <a:pt x="271" y="9"/>
                  </a:lnTo>
                  <a:lnTo>
                    <a:pt x="290" y="15"/>
                  </a:lnTo>
                  <a:lnTo>
                    <a:pt x="308" y="24"/>
                  </a:lnTo>
                  <a:lnTo>
                    <a:pt x="326" y="33"/>
                  </a:lnTo>
                  <a:lnTo>
                    <a:pt x="342" y="45"/>
                  </a:lnTo>
                  <a:lnTo>
                    <a:pt x="356" y="57"/>
                  </a:lnTo>
                  <a:lnTo>
                    <a:pt x="370" y="71"/>
                  </a:lnTo>
                  <a:lnTo>
                    <a:pt x="382" y="86"/>
                  </a:lnTo>
                  <a:lnTo>
                    <a:pt x="393" y="102"/>
                  </a:lnTo>
                  <a:lnTo>
                    <a:pt x="401" y="119"/>
                  </a:lnTo>
                  <a:lnTo>
                    <a:pt x="409" y="138"/>
                  </a:lnTo>
                  <a:lnTo>
                    <a:pt x="413" y="156"/>
                  </a:lnTo>
                  <a:lnTo>
                    <a:pt x="417" y="176"/>
                  </a:lnTo>
                  <a:lnTo>
                    <a:pt x="418" y="197"/>
                  </a:lnTo>
                  <a:lnTo>
                    <a:pt x="417" y="216"/>
                  </a:lnTo>
                  <a:lnTo>
                    <a:pt x="413" y="236"/>
                  </a:lnTo>
                  <a:lnTo>
                    <a:pt x="409" y="254"/>
                  </a:lnTo>
                  <a:lnTo>
                    <a:pt x="401" y="273"/>
                  </a:lnTo>
                  <a:lnTo>
                    <a:pt x="393" y="290"/>
                  </a:lnTo>
                  <a:lnTo>
                    <a:pt x="382" y="306"/>
                  </a:lnTo>
                  <a:lnTo>
                    <a:pt x="370" y="321"/>
                  </a:lnTo>
                  <a:lnTo>
                    <a:pt x="356" y="335"/>
                  </a:lnTo>
                  <a:lnTo>
                    <a:pt x="342" y="347"/>
                  </a:lnTo>
                  <a:lnTo>
                    <a:pt x="326" y="359"/>
                  </a:lnTo>
                  <a:lnTo>
                    <a:pt x="308" y="368"/>
                  </a:lnTo>
                  <a:lnTo>
                    <a:pt x="290" y="377"/>
                  </a:lnTo>
                  <a:lnTo>
                    <a:pt x="271" y="383"/>
                  </a:lnTo>
                  <a:lnTo>
                    <a:pt x="251" y="389"/>
                  </a:lnTo>
                  <a:lnTo>
                    <a:pt x="231" y="391"/>
                  </a:lnTo>
                  <a:lnTo>
                    <a:pt x="209" y="392"/>
                  </a:lnTo>
                </a:path>
              </a:pathLst>
            </a:custGeom>
            <a:noFill/>
            <a:ln w="0">
              <a:solidFill>
                <a:srgbClr val="000000"/>
              </a:solidFill>
              <a:prstDash val="solid"/>
              <a:round/>
              <a:headEnd/>
              <a:tailEnd/>
            </a:ln>
          </p:spPr>
          <p:txBody>
            <a:bodyPr/>
            <a:lstStyle/>
            <a:p>
              <a:endParaRPr lang="ja-JP" altLang="en-US"/>
            </a:p>
          </p:txBody>
        </p:sp>
        <p:sp>
          <p:nvSpPr>
            <p:cNvPr id="2584" name="Freeform 2600"/>
            <p:cNvSpPr>
              <a:spLocks/>
            </p:cNvSpPr>
            <p:nvPr/>
          </p:nvSpPr>
          <p:spPr bwMode="auto">
            <a:xfrm>
              <a:off x="2360574" y="4733916"/>
              <a:ext cx="131762" cy="107950"/>
            </a:xfrm>
            <a:custGeom>
              <a:avLst/>
              <a:gdLst/>
              <a:ahLst/>
              <a:cxnLst>
                <a:cxn ang="0">
                  <a:pos x="187" y="392"/>
                </a:cxn>
                <a:cxn ang="0">
                  <a:pos x="147" y="384"/>
                </a:cxn>
                <a:cxn ang="0">
                  <a:pos x="110" y="369"/>
                </a:cxn>
                <a:cxn ang="0">
                  <a:pos x="76" y="348"/>
                </a:cxn>
                <a:cxn ang="0">
                  <a:pos x="48" y="322"/>
                </a:cxn>
                <a:cxn ang="0">
                  <a:pos x="25" y="290"/>
                </a:cxn>
                <a:cxn ang="0">
                  <a:pos x="9" y="255"/>
                </a:cxn>
                <a:cxn ang="0">
                  <a:pos x="1" y="217"/>
                </a:cxn>
                <a:cxn ang="0">
                  <a:pos x="1" y="176"/>
                </a:cxn>
                <a:cxn ang="0">
                  <a:pos x="9" y="138"/>
                </a:cxn>
                <a:cxn ang="0">
                  <a:pos x="25" y="103"/>
                </a:cxn>
                <a:cxn ang="0">
                  <a:pos x="48" y="72"/>
                </a:cxn>
                <a:cxn ang="0">
                  <a:pos x="76" y="45"/>
                </a:cxn>
                <a:cxn ang="0">
                  <a:pos x="110" y="24"/>
                </a:cxn>
                <a:cxn ang="0">
                  <a:pos x="147" y="9"/>
                </a:cxn>
                <a:cxn ang="0">
                  <a:pos x="187" y="1"/>
                </a:cxn>
                <a:cxn ang="0">
                  <a:pos x="231" y="1"/>
                </a:cxn>
                <a:cxn ang="0">
                  <a:pos x="271" y="9"/>
                </a:cxn>
                <a:cxn ang="0">
                  <a:pos x="308" y="24"/>
                </a:cxn>
                <a:cxn ang="0">
                  <a:pos x="342" y="45"/>
                </a:cxn>
                <a:cxn ang="0">
                  <a:pos x="370" y="72"/>
                </a:cxn>
                <a:cxn ang="0">
                  <a:pos x="393" y="103"/>
                </a:cxn>
                <a:cxn ang="0">
                  <a:pos x="409" y="138"/>
                </a:cxn>
                <a:cxn ang="0">
                  <a:pos x="417" y="176"/>
                </a:cxn>
                <a:cxn ang="0">
                  <a:pos x="417" y="217"/>
                </a:cxn>
                <a:cxn ang="0">
                  <a:pos x="409" y="255"/>
                </a:cxn>
                <a:cxn ang="0">
                  <a:pos x="393" y="290"/>
                </a:cxn>
                <a:cxn ang="0">
                  <a:pos x="370" y="322"/>
                </a:cxn>
                <a:cxn ang="0">
                  <a:pos x="342" y="348"/>
                </a:cxn>
                <a:cxn ang="0">
                  <a:pos x="308" y="369"/>
                </a:cxn>
                <a:cxn ang="0">
                  <a:pos x="271" y="384"/>
                </a:cxn>
                <a:cxn ang="0">
                  <a:pos x="231" y="392"/>
                </a:cxn>
              </a:cxnLst>
              <a:rect l="0" t="0" r="r" b="b"/>
              <a:pathLst>
                <a:path w="418" h="393">
                  <a:moveTo>
                    <a:pt x="209" y="393"/>
                  </a:moveTo>
                  <a:lnTo>
                    <a:pt x="187" y="392"/>
                  </a:lnTo>
                  <a:lnTo>
                    <a:pt x="167" y="389"/>
                  </a:lnTo>
                  <a:lnTo>
                    <a:pt x="147" y="384"/>
                  </a:lnTo>
                  <a:lnTo>
                    <a:pt x="128" y="378"/>
                  </a:lnTo>
                  <a:lnTo>
                    <a:pt x="110" y="369"/>
                  </a:lnTo>
                  <a:lnTo>
                    <a:pt x="92" y="360"/>
                  </a:lnTo>
                  <a:lnTo>
                    <a:pt x="76" y="348"/>
                  </a:lnTo>
                  <a:lnTo>
                    <a:pt x="61" y="335"/>
                  </a:lnTo>
                  <a:lnTo>
                    <a:pt x="48" y="322"/>
                  </a:lnTo>
                  <a:lnTo>
                    <a:pt x="36" y="307"/>
                  </a:lnTo>
                  <a:lnTo>
                    <a:pt x="25" y="290"/>
                  </a:lnTo>
                  <a:lnTo>
                    <a:pt x="17" y="273"/>
                  </a:lnTo>
                  <a:lnTo>
                    <a:pt x="9" y="255"/>
                  </a:lnTo>
                  <a:lnTo>
                    <a:pt x="4" y="236"/>
                  </a:lnTo>
                  <a:lnTo>
                    <a:pt x="1" y="217"/>
                  </a:lnTo>
                  <a:lnTo>
                    <a:pt x="0" y="197"/>
                  </a:lnTo>
                  <a:lnTo>
                    <a:pt x="1" y="176"/>
                  </a:lnTo>
                  <a:lnTo>
                    <a:pt x="4" y="157"/>
                  </a:lnTo>
                  <a:lnTo>
                    <a:pt x="9" y="138"/>
                  </a:lnTo>
                  <a:lnTo>
                    <a:pt x="17" y="120"/>
                  </a:lnTo>
                  <a:lnTo>
                    <a:pt x="25" y="103"/>
                  </a:lnTo>
                  <a:lnTo>
                    <a:pt x="36" y="87"/>
                  </a:lnTo>
                  <a:lnTo>
                    <a:pt x="48" y="72"/>
                  </a:lnTo>
                  <a:lnTo>
                    <a:pt x="61" y="58"/>
                  </a:lnTo>
                  <a:lnTo>
                    <a:pt x="76" y="45"/>
                  </a:lnTo>
                  <a:lnTo>
                    <a:pt x="92" y="34"/>
                  </a:lnTo>
                  <a:lnTo>
                    <a:pt x="110" y="24"/>
                  </a:lnTo>
                  <a:lnTo>
                    <a:pt x="128" y="15"/>
                  </a:lnTo>
                  <a:lnTo>
                    <a:pt x="147" y="9"/>
                  </a:lnTo>
                  <a:lnTo>
                    <a:pt x="167" y="4"/>
                  </a:lnTo>
                  <a:lnTo>
                    <a:pt x="187" y="1"/>
                  </a:lnTo>
                  <a:lnTo>
                    <a:pt x="209" y="0"/>
                  </a:lnTo>
                  <a:lnTo>
                    <a:pt x="231" y="1"/>
                  </a:lnTo>
                  <a:lnTo>
                    <a:pt x="251" y="4"/>
                  </a:lnTo>
                  <a:lnTo>
                    <a:pt x="271" y="9"/>
                  </a:lnTo>
                  <a:lnTo>
                    <a:pt x="290" y="15"/>
                  </a:lnTo>
                  <a:lnTo>
                    <a:pt x="308" y="24"/>
                  </a:lnTo>
                  <a:lnTo>
                    <a:pt x="326" y="34"/>
                  </a:lnTo>
                  <a:lnTo>
                    <a:pt x="342" y="45"/>
                  </a:lnTo>
                  <a:lnTo>
                    <a:pt x="356" y="58"/>
                  </a:lnTo>
                  <a:lnTo>
                    <a:pt x="370" y="72"/>
                  </a:lnTo>
                  <a:lnTo>
                    <a:pt x="382" y="87"/>
                  </a:lnTo>
                  <a:lnTo>
                    <a:pt x="393" y="103"/>
                  </a:lnTo>
                  <a:lnTo>
                    <a:pt x="401" y="120"/>
                  </a:lnTo>
                  <a:lnTo>
                    <a:pt x="409" y="138"/>
                  </a:lnTo>
                  <a:lnTo>
                    <a:pt x="413" y="157"/>
                  </a:lnTo>
                  <a:lnTo>
                    <a:pt x="417" y="176"/>
                  </a:lnTo>
                  <a:lnTo>
                    <a:pt x="418" y="197"/>
                  </a:lnTo>
                  <a:lnTo>
                    <a:pt x="417" y="217"/>
                  </a:lnTo>
                  <a:lnTo>
                    <a:pt x="413" y="236"/>
                  </a:lnTo>
                  <a:lnTo>
                    <a:pt x="409" y="255"/>
                  </a:lnTo>
                  <a:lnTo>
                    <a:pt x="401" y="273"/>
                  </a:lnTo>
                  <a:lnTo>
                    <a:pt x="393" y="290"/>
                  </a:lnTo>
                  <a:lnTo>
                    <a:pt x="382" y="307"/>
                  </a:lnTo>
                  <a:lnTo>
                    <a:pt x="370" y="322"/>
                  </a:lnTo>
                  <a:lnTo>
                    <a:pt x="356" y="335"/>
                  </a:lnTo>
                  <a:lnTo>
                    <a:pt x="342" y="348"/>
                  </a:lnTo>
                  <a:lnTo>
                    <a:pt x="326" y="360"/>
                  </a:lnTo>
                  <a:lnTo>
                    <a:pt x="308" y="369"/>
                  </a:lnTo>
                  <a:lnTo>
                    <a:pt x="290" y="378"/>
                  </a:lnTo>
                  <a:lnTo>
                    <a:pt x="271" y="384"/>
                  </a:lnTo>
                  <a:lnTo>
                    <a:pt x="251" y="389"/>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2585" name="Freeform 2601"/>
            <p:cNvSpPr>
              <a:spLocks/>
            </p:cNvSpPr>
            <p:nvPr/>
          </p:nvSpPr>
          <p:spPr bwMode="auto">
            <a:xfrm>
              <a:off x="2355811" y="2170104"/>
              <a:ext cx="117475" cy="136525"/>
            </a:xfrm>
            <a:custGeom>
              <a:avLst/>
              <a:gdLst/>
              <a:ahLst/>
              <a:cxnLst>
                <a:cxn ang="0">
                  <a:pos x="39" y="28"/>
                </a:cxn>
                <a:cxn ang="0">
                  <a:pos x="85" y="50"/>
                </a:cxn>
                <a:cxn ang="0">
                  <a:pos x="134" y="64"/>
                </a:cxn>
                <a:cxn ang="0">
                  <a:pos x="186" y="68"/>
                </a:cxn>
                <a:cxn ang="0">
                  <a:pos x="239" y="64"/>
                </a:cxn>
                <a:cxn ang="0">
                  <a:pos x="288" y="50"/>
                </a:cxn>
                <a:cxn ang="0">
                  <a:pos x="331" y="29"/>
                </a:cxn>
                <a:cxn ang="0">
                  <a:pos x="369" y="3"/>
                </a:cxn>
                <a:cxn ang="0">
                  <a:pos x="181" y="492"/>
                </a:cxn>
                <a:cxn ang="0">
                  <a:pos x="0" y="0"/>
                </a:cxn>
                <a:cxn ang="0">
                  <a:pos x="39" y="28"/>
                </a:cxn>
              </a:cxnLst>
              <a:rect l="0" t="0" r="r" b="b"/>
              <a:pathLst>
                <a:path w="369" h="492">
                  <a:moveTo>
                    <a:pt x="39" y="28"/>
                  </a:moveTo>
                  <a:lnTo>
                    <a:pt x="85" y="50"/>
                  </a:lnTo>
                  <a:lnTo>
                    <a:pt x="134" y="64"/>
                  </a:lnTo>
                  <a:lnTo>
                    <a:pt x="186" y="68"/>
                  </a:lnTo>
                  <a:lnTo>
                    <a:pt x="239" y="64"/>
                  </a:lnTo>
                  <a:lnTo>
                    <a:pt x="288" y="50"/>
                  </a:lnTo>
                  <a:lnTo>
                    <a:pt x="331" y="29"/>
                  </a:lnTo>
                  <a:lnTo>
                    <a:pt x="369" y="3"/>
                  </a:lnTo>
                  <a:lnTo>
                    <a:pt x="181" y="492"/>
                  </a:lnTo>
                  <a:lnTo>
                    <a:pt x="0" y="0"/>
                  </a:lnTo>
                  <a:lnTo>
                    <a:pt x="39" y="28"/>
                  </a:lnTo>
                  <a:close/>
                </a:path>
              </a:pathLst>
            </a:custGeom>
            <a:solidFill>
              <a:srgbClr val="000000"/>
            </a:solidFill>
            <a:ln w="9525">
              <a:noFill/>
              <a:round/>
              <a:headEnd/>
              <a:tailEnd/>
            </a:ln>
          </p:spPr>
          <p:txBody>
            <a:bodyPr/>
            <a:lstStyle/>
            <a:p>
              <a:endParaRPr lang="ja-JP" altLang="en-US"/>
            </a:p>
          </p:txBody>
        </p:sp>
        <p:sp>
          <p:nvSpPr>
            <p:cNvPr id="2586" name="Line 2602"/>
            <p:cNvSpPr>
              <a:spLocks noChangeShapeType="1"/>
            </p:cNvSpPr>
            <p:nvPr/>
          </p:nvSpPr>
          <p:spPr bwMode="auto">
            <a:xfrm flipH="1">
              <a:off x="2414549" y="2114541"/>
              <a:ext cx="1587" cy="84138"/>
            </a:xfrm>
            <a:prstGeom prst="line">
              <a:avLst/>
            </a:prstGeom>
            <a:noFill/>
            <a:ln w="0">
              <a:solidFill>
                <a:srgbClr val="000000"/>
              </a:solidFill>
              <a:round/>
              <a:headEnd/>
              <a:tailEnd/>
            </a:ln>
          </p:spPr>
          <p:txBody>
            <a:bodyPr/>
            <a:lstStyle/>
            <a:p>
              <a:endParaRPr lang="ja-JP" altLang="en-US"/>
            </a:p>
          </p:txBody>
        </p:sp>
        <p:sp>
          <p:nvSpPr>
            <p:cNvPr id="2587" name="Freeform 2603"/>
            <p:cNvSpPr>
              <a:spLocks/>
            </p:cNvSpPr>
            <p:nvPr/>
          </p:nvSpPr>
          <p:spPr bwMode="auto">
            <a:xfrm>
              <a:off x="2355811" y="2541579"/>
              <a:ext cx="117475" cy="134937"/>
            </a:xfrm>
            <a:custGeom>
              <a:avLst/>
              <a:gdLst/>
              <a:ahLst/>
              <a:cxnLst>
                <a:cxn ang="0">
                  <a:pos x="39" y="27"/>
                </a:cxn>
                <a:cxn ang="0">
                  <a:pos x="85" y="49"/>
                </a:cxn>
                <a:cxn ang="0">
                  <a:pos x="134" y="63"/>
                </a:cxn>
                <a:cxn ang="0">
                  <a:pos x="186" y="68"/>
                </a:cxn>
                <a:cxn ang="0">
                  <a:pos x="239" y="63"/>
                </a:cxn>
                <a:cxn ang="0">
                  <a:pos x="288" y="49"/>
                </a:cxn>
                <a:cxn ang="0">
                  <a:pos x="331" y="27"/>
                </a:cxn>
                <a:cxn ang="0">
                  <a:pos x="369" y="2"/>
                </a:cxn>
                <a:cxn ang="0">
                  <a:pos x="183" y="492"/>
                </a:cxn>
                <a:cxn ang="0">
                  <a:pos x="0" y="0"/>
                </a:cxn>
                <a:cxn ang="0">
                  <a:pos x="39" y="27"/>
                </a:cxn>
              </a:cxnLst>
              <a:rect l="0" t="0" r="r" b="b"/>
              <a:pathLst>
                <a:path w="369" h="492">
                  <a:moveTo>
                    <a:pt x="39" y="27"/>
                  </a:moveTo>
                  <a:lnTo>
                    <a:pt x="85" y="49"/>
                  </a:lnTo>
                  <a:lnTo>
                    <a:pt x="134" y="63"/>
                  </a:lnTo>
                  <a:lnTo>
                    <a:pt x="186" y="68"/>
                  </a:lnTo>
                  <a:lnTo>
                    <a:pt x="239" y="63"/>
                  </a:lnTo>
                  <a:lnTo>
                    <a:pt x="288" y="49"/>
                  </a:lnTo>
                  <a:lnTo>
                    <a:pt x="331" y="27"/>
                  </a:lnTo>
                  <a:lnTo>
                    <a:pt x="369" y="2"/>
                  </a:lnTo>
                  <a:lnTo>
                    <a:pt x="183" y="492"/>
                  </a:lnTo>
                  <a:lnTo>
                    <a:pt x="0" y="0"/>
                  </a:lnTo>
                  <a:lnTo>
                    <a:pt x="39" y="27"/>
                  </a:lnTo>
                  <a:close/>
                </a:path>
              </a:pathLst>
            </a:custGeom>
            <a:solidFill>
              <a:srgbClr val="000000"/>
            </a:solidFill>
            <a:ln w="9525">
              <a:noFill/>
              <a:round/>
              <a:headEnd/>
              <a:tailEnd/>
            </a:ln>
          </p:spPr>
          <p:txBody>
            <a:bodyPr/>
            <a:lstStyle/>
            <a:p>
              <a:endParaRPr lang="ja-JP" altLang="en-US"/>
            </a:p>
          </p:txBody>
        </p:sp>
        <p:sp>
          <p:nvSpPr>
            <p:cNvPr id="2588" name="Line 2604"/>
            <p:cNvSpPr>
              <a:spLocks noChangeShapeType="1"/>
            </p:cNvSpPr>
            <p:nvPr/>
          </p:nvSpPr>
          <p:spPr bwMode="auto">
            <a:xfrm flipH="1">
              <a:off x="2414549" y="2433629"/>
              <a:ext cx="1587" cy="134937"/>
            </a:xfrm>
            <a:prstGeom prst="line">
              <a:avLst/>
            </a:prstGeom>
            <a:noFill/>
            <a:ln w="0">
              <a:solidFill>
                <a:srgbClr val="000000"/>
              </a:solidFill>
              <a:round/>
              <a:headEnd/>
              <a:tailEnd/>
            </a:ln>
          </p:spPr>
          <p:txBody>
            <a:bodyPr/>
            <a:lstStyle/>
            <a:p>
              <a:endParaRPr lang="ja-JP" altLang="en-US"/>
            </a:p>
          </p:txBody>
        </p:sp>
        <p:sp>
          <p:nvSpPr>
            <p:cNvPr id="2589" name="Freeform 2605"/>
            <p:cNvSpPr>
              <a:spLocks/>
            </p:cNvSpPr>
            <p:nvPr/>
          </p:nvSpPr>
          <p:spPr bwMode="auto">
            <a:xfrm>
              <a:off x="2355811" y="3240079"/>
              <a:ext cx="117475" cy="134937"/>
            </a:xfrm>
            <a:custGeom>
              <a:avLst/>
              <a:gdLst/>
              <a:ahLst/>
              <a:cxnLst>
                <a:cxn ang="0">
                  <a:pos x="37" y="29"/>
                </a:cxn>
                <a:cxn ang="0">
                  <a:pos x="83" y="49"/>
                </a:cxn>
                <a:cxn ang="0">
                  <a:pos x="133" y="64"/>
                </a:cxn>
                <a:cxn ang="0">
                  <a:pos x="186" y="68"/>
                </a:cxn>
                <a:cxn ang="0">
                  <a:pos x="238" y="63"/>
                </a:cxn>
                <a:cxn ang="0">
                  <a:pos x="286" y="48"/>
                </a:cxn>
                <a:cxn ang="0">
                  <a:pos x="331" y="27"/>
                </a:cxn>
                <a:cxn ang="0">
                  <a:pos x="369" y="1"/>
                </a:cxn>
                <a:cxn ang="0">
                  <a:pos x="182" y="491"/>
                </a:cxn>
                <a:cxn ang="0">
                  <a:pos x="0" y="0"/>
                </a:cxn>
                <a:cxn ang="0">
                  <a:pos x="37" y="29"/>
                </a:cxn>
              </a:cxnLst>
              <a:rect l="0" t="0" r="r" b="b"/>
              <a:pathLst>
                <a:path w="369" h="491">
                  <a:moveTo>
                    <a:pt x="37" y="29"/>
                  </a:moveTo>
                  <a:lnTo>
                    <a:pt x="83" y="49"/>
                  </a:lnTo>
                  <a:lnTo>
                    <a:pt x="133" y="64"/>
                  </a:lnTo>
                  <a:lnTo>
                    <a:pt x="186" y="68"/>
                  </a:lnTo>
                  <a:lnTo>
                    <a:pt x="238" y="63"/>
                  </a:lnTo>
                  <a:lnTo>
                    <a:pt x="286" y="48"/>
                  </a:lnTo>
                  <a:lnTo>
                    <a:pt x="331" y="27"/>
                  </a:lnTo>
                  <a:lnTo>
                    <a:pt x="369" y="1"/>
                  </a:lnTo>
                  <a:lnTo>
                    <a:pt x="182" y="491"/>
                  </a:lnTo>
                  <a:lnTo>
                    <a:pt x="0" y="0"/>
                  </a:lnTo>
                  <a:lnTo>
                    <a:pt x="37" y="29"/>
                  </a:lnTo>
                  <a:close/>
                </a:path>
              </a:pathLst>
            </a:custGeom>
            <a:solidFill>
              <a:srgbClr val="000000"/>
            </a:solidFill>
            <a:ln w="9525">
              <a:noFill/>
              <a:round/>
              <a:headEnd/>
              <a:tailEnd/>
            </a:ln>
          </p:spPr>
          <p:txBody>
            <a:bodyPr/>
            <a:lstStyle/>
            <a:p>
              <a:endParaRPr lang="ja-JP" altLang="en-US"/>
            </a:p>
          </p:txBody>
        </p:sp>
        <p:sp>
          <p:nvSpPr>
            <p:cNvPr id="2590" name="Line 2606"/>
            <p:cNvSpPr>
              <a:spLocks noChangeShapeType="1"/>
            </p:cNvSpPr>
            <p:nvPr/>
          </p:nvSpPr>
          <p:spPr bwMode="auto">
            <a:xfrm flipH="1">
              <a:off x="2414549" y="2805104"/>
              <a:ext cx="1587" cy="461962"/>
            </a:xfrm>
            <a:prstGeom prst="line">
              <a:avLst/>
            </a:prstGeom>
            <a:noFill/>
            <a:ln w="0">
              <a:solidFill>
                <a:srgbClr val="000000"/>
              </a:solidFill>
              <a:round/>
              <a:headEnd/>
              <a:tailEnd/>
            </a:ln>
          </p:spPr>
          <p:txBody>
            <a:bodyPr/>
            <a:lstStyle/>
            <a:p>
              <a:endParaRPr lang="ja-JP" altLang="en-US"/>
            </a:p>
          </p:txBody>
        </p:sp>
        <p:sp>
          <p:nvSpPr>
            <p:cNvPr id="2591" name="Freeform 2607"/>
            <p:cNvSpPr>
              <a:spLocks/>
            </p:cNvSpPr>
            <p:nvPr/>
          </p:nvSpPr>
          <p:spPr bwMode="auto">
            <a:xfrm>
              <a:off x="2355811" y="4576754"/>
              <a:ext cx="117475" cy="138112"/>
            </a:xfrm>
            <a:custGeom>
              <a:avLst/>
              <a:gdLst/>
              <a:ahLst/>
              <a:cxnLst>
                <a:cxn ang="0">
                  <a:pos x="38" y="29"/>
                </a:cxn>
                <a:cxn ang="0">
                  <a:pos x="83" y="50"/>
                </a:cxn>
                <a:cxn ang="0">
                  <a:pos x="133" y="65"/>
                </a:cxn>
                <a:cxn ang="0">
                  <a:pos x="186" y="68"/>
                </a:cxn>
                <a:cxn ang="0">
                  <a:pos x="238" y="64"/>
                </a:cxn>
                <a:cxn ang="0">
                  <a:pos x="286" y="49"/>
                </a:cxn>
                <a:cxn ang="0">
                  <a:pos x="331" y="28"/>
                </a:cxn>
                <a:cxn ang="0">
                  <a:pos x="369" y="2"/>
                </a:cxn>
                <a:cxn ang="0">
                  <a:pos x="182" y="492"/>
                </a:cxn>
                <a:cxn ang="0">
                  <a:pos x="0" y="0"/>
                </a:cxn>
                <a:cxn ang="0">
                  <a:pos x="38" y="29"/>
                </a:cxn>
              </a:cxnLst>
              <a:rect l="0" t="0" r="r" b="b"/>
              <a:pathLst>
                <a:path w="369" h="492">
                  <a:moveTo>
                    <a:pt x="38" y="29"/>
                  </a:moveTo>
                  <a:lnTo>
                    <a:pt x="83" y="50"/>
                  </a:lnTo>
                  <a:lnTo>
                    <a:pt x="133" y="65"/>
                  </a:lnTo>
                  <a:lnTo>
                    <a:pt x="186" y="68"/>
                  </a:lnTo>
                  <a:lnTo>
                    <a:pt x="238" y="64"/>
                  </a:lnTo>
                  <a:lnTo>
                    <a:pt x="286" y="49"/>
                  </a:lnTo>
                  <a:lnTo>
                    <a:pt x="331" y="28"/>
                  </a:lnTo>
                  <a:lnTo>
                    <a:pt x="369" y="2"/>
                  </a:lnTo>
                  <a:lnTo>
                    <a:pt x="182" y="492"/>
                  </a:lnTo>
                  <a:lnTo>
                    <a:pt x="0" y="0"/>
                  </a:lnTo>
                  <a:lnTo>
                    <a:pt x="38" y="29"/>
                  </a:lnTo>
                  <a:close/>
                </a:path>
              </a:pathLst>
            </a:custGeom>
            <a:solidFill>
              <a:srgbClr val="000000"/>
            </a:solidFill>
            <a:ln w="9525">
              <a:noFill/>
              <a:round/>
              <a:headEnd/>
              <a:tailEnd/>
            </a:ln>
          </p:spPr>
          <p:txBody>
            <a:bodyPr/>
            <a:lstStyle/>
            <a:p>
              <a:endParaRPr lang="ja-JP" altLang="en-US"/>
            </a:p>
          </p:txBody>
        </p:sp>
        <p:sp>
          <p:nvSpPr>
            <p:cNvPr id="2592" name="Line 2608"/>
            <p:cNvSpPr>
              <a:spLocks noChangeShapeType="1"/>
            </p:cNvSpPr>
            <p:nvPr/>
          </p:nvSpPr>
          <p:spPr bwMode="auto">
            <a:xfrm flipH="1">
              <a:off x="2414549" y="4181466"/>
              <a:ext cx="1587" cy="423863"/>
            </a:xfrm>
            <a:prstGeom prst="line">
              <a:avLst/>
            </a:prstGeom>
            <a:noFill/>
            <a:ln w="0">
              <a:solidFill>
                <a:srgbClr val="000000"/>
              </a:solidFill>
              <a:round/>
              <a:headEnd/>
              <a:tailEnd/>
            </a:ln>
          </p:spPr>
          <p:txBody>
            <a:bodyPr/>
            <a:lstStyle/>
            <a:p>
              <a:endParaRPr lang="ja-JP" altLang="en-US"/>
            </a:p>
          </p:txBody>
        </p:sp>
        <p:sp>
          <p:nvSpPr>
            <p:cNvPr id="2593" name="Freeform 2609"/>
            <p:cNvSpPr>
              <a:spLocks/>
            </p:cNvSpPr>
            <p:nvPr/>
          </p:nvSpPr>
          <p:spPr bwMode="auto">
            <a:xfrm>
              <a:off x="3278149" y="2009766"/>
              <a:ext cx="131762" cy="107950"/>
            </a:xfrm>
            <a:custGeom>
              <a:avLst/>
              <a:gdLst/>
              <a:ahLst/>
              <a:cxnLst>
                <a:cxn ang="0">
                  <a:pos x="188" y="391"/>
                </a:cxn>
                <a:cxn ang="0">
                  <a:pos x="148" y="383"/>
                </a:cxn>
                <a:cxn ang="0">
                  <a:pos x="110" y="368"/>
                </a:cxn>
                <a:cxn ang="0">
                  <a:pos x="77" y="348"/>
                </a:cxn>
                <a:cxn ang="0">
                  <a:pos x="49" y="321"/>
                </a:cxn>
                <a:cxn ang="0">
                  <a:pos x="26" y="290"/>
                </a:cxn>
                <a:cxn ang="0">
                  <a:pos x="10" y="254"/>
                </a:cxn>
                <a:cxn ang="0">
                  <a:pos x="1" y="216"/>
                </a:cxn>
                <a:cxn ang="0">
                  <a:pos x="1" y="176"/>
                </a:cxn>
                <a:cxn ang="0">
                  <a:pos x="10" y="138"/>
                </a:cxn>
                <a:cxn ang="0">
                  <a:pos x="26" y="102"/>
                </a:cxn>
                <a:cxn ang="0">
                  <a:pos x="49" y="71"/>
                </a:cxn>
                <a:cxn ang="0">
                  <a:pos x="77" y="45"/>
                </a:cxn>
                <a:cxn ang="0">
                  <a:pos x="110" y="24"/>
                </a:cxn>
                <a:cxn ang="0">
                  <a:pos x="148" y="9"/>
                </a:cxn>
                <a:cxn ang="0">
                  <a:pos x="188" y="1"/>
                </a:cxn>
                <a:cxn ang="0">
                  <a:pos x="231" y="1"/>
                </a:cxn>
                <a:cxn ang="0">
                  <a:pos x="271" y="9"/>
                </a:cxn>
                <a:cxn ang="0">
                  <a:pos x="309" y="24"/>
                </a:cxn>
                <a:cxn ang="0">
                  <a:pos x="343" y="45"/>
                </a:cxn>
                <a:cxn ang="0">
                  <a:pos x="371" y="71"/>
                </a:cxn>
                <a:cxn ang="0">
                  <a:pos x="393" y="102"/>
                </a:cxn>
                <a:cxn ang="0">
                  <a:pos x="409" y="138"/>
                </a:cxn>
                <a:cxn ang="0">
                  <a:pos x="418" y="176"/>
                </a:cxn>
                <a:cxn ang="0">
                  <a:pos x="418" y="216"/>
                </a:cxn>
                <a:cxn ang="0">
                  <a:pos x="409" y="254"/>
                </a:cxn>
                <a:cxn ang="0">
                  <a:pos x="393" y="290"/>
                </a:cxn>
                <a:cxn ang="0">
                  <a:pos x="371" y="321"/>
                </a:cxn>
                <a:cxn ang="0">
                  <a:pos x="343" y="348"/>
                </a:cxn>
                <a:cxn ang="0">
                  <a:pos x="309" y="368"/>
                </a:cxn>
                <a:cxn ang="0">
                  <a:pos x="271" y="383"/>
                </a:cxn>
                <a:cxn ang="0">
                  <a:pos x="231" y="391"/>
                </a:cxn>
              </a:cxnLst>
              <a:rect l="0" t="0" r="r" b="b"/>
              <a:pathLst>
                <a:path w="419" h="393">
                  <a:moveTo>
                    <a:pt x="210" y="393"/>
                  </a:moveTo>
                  <a:lnTo>
                    <a:pt x="188" y="391"/>
                  </a:lnTo>
                  <a:lnTo>
                    <a:pt x="167" y="389"/>
                  </a:lnTo>
                  <a:lnTo>
                    <a:pt x="148" y="383"/>
                  </a:lnTo>
                  <a:lnTo>
                    <a:pt x="129" y="378"/>
                  </a:lnTo>
                  <a:lnTo>
                    <a:pt x="110" y="368"/>
                  </a:lnTo>
                  <a:lnTo>
                    <a:pt x="92" y="359"/>
                  </a:lnTo>
                  <a:lnTo>
                    <a:pt x="77" y="348"/>
                  </a:lnTo>
                  <a:lnTo>
                    <a:pt x="62" y="335"/>
                  </a:lnTo>
                  <a:lnTo>
                    <a:pt x="49" y="321"/>
                  </a:lnTo>
                  <a:lnTo>
                    <a:pt x="37" y="306"/>
                  </a:lnTo>
                  <a:lnTo>
                    <a:pt x="26" y="290"/>
                  </a:lnTo>
                  <a:lnTo>
                    <a:pt x="17" y="273"/>
                  </a:lnTo>
                  <a:lnTo>
                    <a:pt x="10" y="254"/>
                  </a:lnTo>
                  <a:lnTo>
                    <a:pt x="5" y="236"/>
                  </a:lnTo>
                  <a:lnTo>
                    <a:pt x="1" y="216"/>
                  </a:lnTo>
                  <a:lnTo>
                    <a:pt x="0" y="197"/>
                  </a:lnTo>
                  <a:lnTo>
                    <a:pt x="1" y="176"/>
                  </a:lnTo>
                  <a:lnTo>
                    <a:pt x="5" y="156"/>
                  </a:lnTo>
                  <a:lnTo>
                    <a:pt x="10" y="138"/>
                  </a:lnTo>
                  <a:lnTo>
                    <a:pt x="17" y="120"/>
                  </a:lnTo>
                  <a:lnTo>
                    <a:pt x="26" y="102"/>
                  </a:lnTo>
                  <a:lnTo>
                    <a:pt x="37" y="86"/>
                  </a:lnTo>
                  <a:lnTo>
                    <a:pt x="49" y="71"/>
                  </a:lnTo>
                  <a:lnTo>
                    <a:pt x="62" y="57"/>
                  </a:lnTo>
                  <a:lnTo>
                    <a:pt x="77" y="45"/>
                  </a:lnTo>
                  <a:lnTo>
                    <a:pt x="92" y="33"/>
                  </a:lnTo>
                  <a:lnTo>
                    <a:pt x="110" y="24"/>
                  </a:lnTo>
                  <a:lnTo>
                    <a:pt x="129" y="15"/>
                  </a:lnTo>
                  <a:lnTo>
                    <a:pt x="148" y="9"/>
                  </a:lnTo>
                  <a:lnTo>
                    <a:pt x="167" y="3"/>
                  </a:lnTo>
                  <a:lnTo>
                    <a:pt x="188" y="1"/>
                  </a:lnTo>
                  <a:lnTo>
                    <a:pt x="210" y="0"/>
                  </a:lnTo>
                  <a:lnTo>
                    <a:pt x="231" y="1"/>
                  </a:lnTo>
                  <a:lnTo>
                    <a:pt x="252" y="3"/>
                  </a:lnTo>
                  <a:lnTo>
                    <a:pt x="271" y="9"/>
                  </a:lnTo>
                  <a:lnTo>
                    <a:pt x="291" y="15"/>
                  </a:lnTo>
                  <a:lnTo>
                    <a:pt x="309" y="24"/>
                  </a:lnTo>
                  <a:lnTo>
                    <a:pt x="327" y="33"/>
                  </a:lnTo>
                  <a:lnTo>
                    <a:pt x="343" y="45"/>
                  </a:lnTo>
                  <a:lnTo>
                    <a:pt x="357" y="57"/>
                  </a:lnTo>
                  <a:lnTo>
                    <a:pt x="371" y="71"/>
                  </a:lnTo>
                  <a:lnTo>
                    <a:pt x="383" y="86"/>
                  </a:lnTo>
                  <a:lnTo>
                    <a:pt x="393" y="102"/>
                  </a:lnTo>
                  <a:lnTo>
                    <a:pt x="402" y="120"/>
                  </a:lnTo>
                  <a:lnTo>
                    <a:pt x="409" y="138"/>
                  </a:lnTo>
                  <a:lnTo>
                    <a:pt x="414" y="156"/>
                  </a:lnTo>
                  <a:lnTo>
                    <a:pt x="418" y="176"/>
                  </a:lnTo>
                  <a:lnTo>
                    <a:pt x="419" y="197"/>
                  </a:lnTo>
                  <a:lnTo>
                    <a:pt x="418" y="216"/>
                  </a:lnTo>
                  <a:lnTo>
                    <a:pt x="414" y="236"/>
                  </a:lnTo>
                  <a:lnTo>
                    <a:pt x="409" y="254"/>
                  </a:lnTo>
                  <a:lnTo>
                    <a:pt x="402" y="273"/>
                  </a:lnTo>
                  <a:lnTo>
                    <a:pt x="393" y="290"/>
                  </a:lnTo>
                  <a:lnTo>
                    <a:pt x="383" y="306"/>
                  </a:lnTo>
                  <a:lnTo>
                    <a:pt x="371" y="321"/>
                  </a:lnTo>
                  <a:lnTo>
                    <a:pt x="357" y="335"/>
                  </a:lnTo>
                  <a:lnTo>
                    <a:pt x="343" y="348"/>
                  </a:lnTo>
                  <a:lnTo>
                    <a:pt x="327" y="359"/>
                  </a:lnTo>
                  <a:lnTo>
                    <a:pt x="309" y="368"/>
                  </a:lnTo>
                  <a:lnTo>
                    <a:pt x="291" y="378"/>
                  </a:lnTo>
                  <a:lnTo>
                    <a:pt x="271" y="383"/>
                  </a:lnTo>
                  <a:lnTo>
                    <a:pt x="252" y="389"/>
                  </a:lnTo>
                  <a:lnTo>
                    <a:pt x="231" y="391"/>
                  </a:lnTo>
                  <a:lnTo>
                    <a:pt x="210" y="393"/>
                  </a:lnTo>
                </a:path>
              </a:pathLst>
            </a:custGeom>
            <a:noFill/>
            <a:ln w="0">
              <a:solidFill>
                <a:srgbClr val="000000"/>
              </a:solidFill>
              <a:prstDash val="solid"/>
              <a:round/>
              <a:headEnd/>
              <a:tailEnd/>
            </a:ln>
          </p:spPr>
          <p:txBody>
            <a:bodyPr/>
            <a:lstStyle/>
            <a:p>
              <a:endParaRPr lang="ja-JP" altLang="en-US"/>
            </a:p>
          </p:txBody>
        </p:sp>
        <p:sp>
          <p:nvSpPr>
            <p:cNvPr id="2594" name="Freeform 2610"/>
            <p:cNvSpPr>
              <a:spLocks/>
            </p:cNvSpPr>
            <p:nvPr/>
          </p:nvSpPr>
          <p:spPr bwMode="auto">
            <a:xfrm>
              <a:off x="3278149" y="2328854"/>
              <a:ext cx="131762" cy="107950"/>
            </a:xfrm>
            <a:custGeom>
              <a:avLst/>
              <a:gdLst/>
              <a:ahLst/>
              <a:cxnLst>
                <a:cxn ang="0">
                  <a:pos x="188" y="391"/>
                </a:cxn>
                <a:cxn ang="0">
                  <a:pos x="148" y="383"/>
                </a:cxn>
                <a:cxn ang="0">
                  <a:pos x="110" y="368"/>
                </a:cxn>
                <a:cxn ang="0">
                  <a:pos x="77" y="347"/>
                </a:cxn>
                <a:cxn ang="0">
                  <a:pos x="49" y="321"/>
                </a:cxn>
                <a:cxn ang="0">
                  <a:pos x="26" y="290"/>
                </a:cxn>
                <a:cxn ang="0">
                  <a:pos x="10" y="254"/>
                </a:cxn>
                <a:cxn ang="0">
                  <a:pos x="1" y="216"/>
                </a:cxn>
                <a:cxn ang="0">
                  <a:pos x="1" y="176"/>
                </a:cxn>
                <a:cxn ang="0">
                  <a:pos x="10" y="138"/>
                </a:cxn>
                <a:cxn ang="0">
                  <a:pos x="26" y="102"/>
                </a:cxn>
                <a:cxn ang="0">
                  <a:pos x="49" y="71"/>
                </a:cxn>
                <a:cxn ang="0">
                  <a:pos x="77" y="45"/>
                </a:cxn>
                <a:cxn ang="0">
                  <a:pos x="110" y="24"/>
                </a:cxn>
                <a:cxn ang="0">
                  <a:pos x="148" y="9"/>
                </a:cxn>
                <a:cxn ang="0">
                  <a:pos x="188" y="1"/>
                </a:cxn>
                <a:cxn ang="0">
                  <a:pos x="231" y="1"/>
                </a:cxn>
                <a:cxn ang="0">
                  <a:pos x="271" y="9"/>
                </a:cxn>
                <a:cxn ang="0">
                  <a:pos x="309" y="24"/>
                </a:cxn>
                <a:cxn ang="0">
                  <a:pos x="343" y="45"/>
                </a:cxn>
                <a:cxn ang="0">
                  <a:pos x="371" y="71"/>
                </a:cxn>
                <a:cxn ang="0">
                  <a:pos x="393" y="102"/>
                </a:cxn>
                <a:cxn ang="0">
                  <a:pos x="409" y="138"/>
                </a:cxn>
                <a:cxn ang="0">
                  <a:pos x="418" y="176"/>
                </a:cxn>
                <a:cxn ang="0">
                  <a:pos x="418" y="216"/>
                </a:cxn>
                <a:cxn ang="0">
                  <a:pos x="409" y="254"/>
                </a:cxn>
                <a:cxn ang="0">
                  <a:pos x="393" y="290"/>
                </a:cxn>
                <a:cxn ang="0">
                  <a:pos x="371" y="321"/>
                </a:cxn>
                <a:cxn ang="0">
                  <a:pos x="343" y="347"/>
                </a:cxn>
                <a:cxn ang="0">
                  <a:pos x="309" y="368"/>
                </a:cxn>
                <a:cxn ang="0">
                  <a:pos x="271" y="383"/>
                </a:cxn>
                <a:cxn ang="0">
                  <a:pos x="231" y="391"/>
                </a:cxn>
              </a:cxnLst>
              <a:rect l="0" t="0" r="r" b="b"/>
              <a:pathLst>
                <a:path w="419" h="392">
                  <a:moveTo>
                    <a:pt x="210" y="392"/>
                  </a:moveTo>
                  <a:lnTo>
                    <a:pt x="188" y="391"/>
                  </a:lnTo>
                  <a:lnTo>
                    <a:pt x="167" y="389"/>
                  </a:lnTo>
                  <a:lnTo>
                    <a:pt x="148" y="383"/>
                  </a:lnTo>
                  <a:lnTo>
                    <a:pt x="129" y="377"/>
                  </a:lnTo>
                  <a:lnTo>
                    <a:pt x="110" y="368"/>
                  </a:lnTo>
                  <a:lnTo>
                    <a:pt x="92" y="359"/>
                  </a:lnTo>
                  <a:lnTo>
                    <a:pt x="77" y="347"/>
                  </a:lnTo>
                  <a:lnTo>
                    <a:pt x="62" y="335"/>
                  </a:lnTo>
                  <a:lnTo>
                    <a:pt x="49" y="321"/>
                  </a:lnTo>
                  <a:lnTo>
                    <a:pt x="37" y="306"/>
                  </a:lnTo>
                  <a:lnTo>
                    <a:pt x="26" y="290"/>
                  </a:lnTo>
                  <a:lnTo>
                    <a:pt x="17" y="273"/>
                  </a:lnTo>
                  <a:lnTo>
                    <a:pt x="10" y="254"/>
                  </a:lnTo>
                  <a:lnTo>
                    <a:pt x="5" y="236"/>
                  </a:lnTo>
                  <a:lnTo>
                    <a:pt x="1" y="216"/>
                  </a:lnTo>
                  <a:lnTo>
                    <a:pt x="0" y="197"/>
                  </a:lnTo>
                  <a:lnTo>
                    <a:pt x="1" y="176"/>
                  </a:lnTo>
                  <a:lnTo>
                    <a:pt x="5" y="156"/>
                  </a:lnTo>
                  <a:lnTo>
                    <a:pt x="10" y="138"/>
                  </a:lnTo>
                  <a:lnTo>
                    <a:pt x="17" y="119"/>
                  </a:lnTo>
                  <a:lnTo>
                    <a:pt x="26" y="102"/>
                  </a:lnTo>
                  <a:lnTo>
                    <a:pt x="37" y="86"/>
                  </a:lnTo>
                  <a:lnTo>
                    <a:pt x="49" y="71"/>
                  </a:lnTo>
                  <a:lnTo>
                    <a:pt x="62" y="57"/>
                  </a:lnTo>
                  <a:lnTo>
                    <a:pt x="77" y="45"/>
                  </a:lnTo>
                  <a:lnTo>
                    <a:pt x="92" y="33"/>
                  </a:lnTo>
                  <a:lnTo>
                    <a:pt x="110" y="24"/>
                  </a:lnTo>
                  <a:lnTo>
                    <a:pt x="129" y="15"/>
                  </a:lnTo>
                  <a:lnTo>
                    <a:pt x="148" y="9"/>
                  </a:lnTo>
                  <a:lnTo>
                    <a:pt x="167" y="3"/>
                  </a:lnTo>
                  <a:lnTo>
                    <a:pt x="188" y="1"/>
                  </a:lnTo>
                  <a:lnTo>
                    <a:pt x="210" y="0"/>
                  </a:lnTo>
                  <a:lnTo>
                    <a:pt x="231" y="1"/>
                  </a:lnTo>
                  <a:lnTo>
                    <a:pt x="252" y="3"/>
                  </a:lnTo>
                  <a:lnTo>
                    <a:pt x="271" y="9"/>
                  </a:lnTo>
                  <a:lnTo>
                    <a:pt x="291" y="15"/>
                  </a:lnTo>
                  <a:lnTo>
                    <a:pt x="309" y="24"/>
                  </a:lnTo>
                  <a:lnTo>
                    <a:pt x="327" y="33"/>
                  </a:lnTo>
                  <a:lnTo>
                    <a:pt x="343" y="45"/>
                  </a:lnTo>
                  <a:lnTo>
                    <a:pt x="357" y="57"/>
                  </a:lnTo>
                  <a:lnTo>
                    <a:pt x="371" y="71"/>
                  </a:lnTo>
                  <a:lnTo>
                    <a:pt x="383" y="86"/>
                  </a:lnTo>
                  <a:lnTo>
                    <a:pt x="393" y="102"/>
                  </a:lnTo>
                  <a:lnTo>
                    <a:pt x="402" y="119"/>
                  </a:lnTo>
                  <a:lnTo>
                    <a:pt x="409" y="138"/>
                  </a:lnTo>
                  <a:lnTo>
                    <a:pt x="414" y="156"/>
                  </a:lnTo>
                  <a:lnTo>
                    <a:pt x="418" y="176"/>
                  </a:lnTo>
                  <a:lnTo>
                    <a:pt x="419" y="197"/>
                  </a:lnTo>
                  <a:lnTo>
                    <a:pt x="418" y="216"/>
                  </a:lnTo>
                  <a:lnTo>
                    <a:pt x="414" y="236"/>
                  </a:lnTo>
                  <a:lnTo>
                    <a:pt x="409" y="254"/>
                  </a:lnTo>
                  <a:lnTo>
                    <a:pt x="402" y="273"/>
                  </a:lnTo>
                  <a:lnTo>
                    <a:pt x="393" y="290"/>
                  </a:lnTo>
                  <a:lnTo>
                    <a:pt x="383" y="306"/>
                  </a:lnTo>
                  <a:lnTo>
                    <a:pt x="371" y="321"/>
                  </a:lnTo>
                  <a:lnTo>
                    <a:pt x="357" y="335"/>
                  </a:lnTo>
                  <a:lnTo>
                    <a:pt x="343" y="347"/>
                  </a:lnTo>
                  <a:lnTo>
                    <a:pt x="327" y="359"/>
                  </a:lnTo>
                  <a:lnTo>
                    <a:pt x="309" y="368"/>
                  </a:lnTo>
                  <a:lnTo>
                    <a:pt x="291" y="377"/>
                  </a:lnTo>
                  <a:lnTo>
                    <a:pt x="271" y="383"/>
                  </a:lnTo>
                  <a:lnTo>
                    <a:pt x="252" y="389"/>
                  </a:lnTo>
                  <a:lnTo>
                    <a:pt x="231" y="391"/>
                  </a:lnTo>
                  <a:lnTo>
                    <a:pt x="210" y="392"/>
                  </a:lnTo>
                </a:path>
              </a:pathLst>
            </a:custGeom>
            <a:noFill/>
            <a:ln w="0">
              <a:solidFill>
                <a:srgbClr val="000000"/>
              </a:solidFill>
              <a:prstDash val="solid"/>
              <a:round/>
              <a:headEnd/>
              <a:tailEnd/>
            </a:ln>
          </p:spPr>
          <p:txBody>
            <a:bodyPr/>
            <a:lstStyle/>
            <a:p>
              <a:endParaRPr lang="ja-JP" altLang="en-US"/>
            </a:p>
          </p:txBody>
        </p:sp>
        <p:sp>
          <p:nvSpPr>
            <p:cNvPr id="2595" name="Freeform 2611"/>
            <p:cNvSpPr>
              <a:spLocks/>
            </p:cNvSpPr>
            <p:nvPr/>
          </p:nvSpPr>
          <p:spPr bwMode="auto">
            <a:xfrm>
              <a:off x="3278149" y="2709854"/>
              <a:ext cx="131762" cy="109537"/>
            </a:xfrm>
            <a:custGeom>
              <a:avLst/>
              <a:gdLst/>
              <a:ahLst/>
              <a:cxnLst>
                <a:cxn ang="0">
                  <a:pos x="188" y="391"/>
                </a:cxn>
                <a:cxn ang="0">
                  <a:pos x="148" y="383"/>
                </a:cxn>
                <a:cxn ang="0">
                  <a:pos x="110" y="368"/>
                </a:cxn>
                <a:cxn ang="0">
                  <a:pos x="77" y="347"/>
                </a:cxn>
                <a:cxn ang="0">
                  <a:pos x="49" y="321"/>
                </a:cxn>
                <a:cxn ang="0">
                  <a:pos x="26" y="290"/>
                </a:cxn>
                <a:cxn ang="0">
                  <a:pos x="10" y="254"/>
                </a:cxn>
                <a:cxn ang="0">
                  <a:pos x="1" y="216"/>
                </a:cxn>
                <a:cxn ang="0">
                  <a:pos x="1" y="176"/>
                </a:cxn>
                <a:cxn ang="0">
                  <a:pos x="10" y="138"/>
                </a:cxn>
                <a:cxn ang="0">
                  <a:pos x="26" y="102"/>
                </a:cxn>
                <a:cxn ang="0">
                  <a:pos x="49" y="71"/>
                </a:cxn>
                <a:cxn ang="0">
                  <a:pos x="77" y="44"/>
                </a:cxn>
                <a:cxn ang="0">
                  <a:pos x="110" y="24"/>
                </a:cxn>
                <a:cxn ang="0">
                  <a:pos x="148" y="9"/>
                </a:cxn>
                <a:cxn ang="0">
                  <a:pos x="188" y="1"/>
                </a:cxn>
                <a:cxn ang="0">
                  <a:pos x="231" y="1"/>
                </a:cxn>
                <a:cxn ang="0">
                  <a:pos x="271" y="9"/>
                </a:cxn>
                <a:cxn ang="0">
                  <a:pos x="309" y="24"/>
                </a:cxn>
                <a:cxn ang="0">
                  <a:pos x="343" y="44"/>
                </a:cxn>
                <a:cxn ang="0">
                  <a:pos x="371" y="71"/>
                </a:cxn>
                <a:cxn ang="0">
                  <a:pos x="393" y="102"/>
                </a:cxn>
                <a:cxn ang="0">
                  <a:pos x="409" y="138"/>
                </a:cxn>
                <a:cxn ang="0">
                  <a:pos x="418" y="176"/>
                </a:cxn>
                <a:cxn ang="0">
                  <a:pos x="418" y="216"/>
                </a:cxn>
                <a:cxn ang="0">
                  <a:pos x="409" y="254"/>
                </a:cxn>
                <a:cxn ang="0">
                  <a:pos x="393" y="290"/>
                </a:cxn>
                <a:cxn ang="0">
                  <a:pos x="371" y="321"/>
                </a:cxn>
                <a:cxn ang="0">
                  <a:pos x="343" y="347"/>
                </a:cxn>
                <a:cxn ang="0">
                  <a:pos x="309" y="368"/>
                </a:cxn>
                <a:cxn ang="0">
                  <a:pos x="271" y="383"/>
                </a:cxn>
                <a:cxn ang="0">
                  <a:pos x="231" y="391"/>
                </a:cxn>
              </a:cxnLst>
              <a:rect l="0" t="0" r="r" b="b"/>
              <a:pathLst>
                <a:path w="419" h="392">
                  <a:moveTo>
                    <a:pt x="210" y="392"/>
                  </a:moveTo>
                  <a:lnTo>
                    <a:pt x="188" y="391"/>
                  </a:lnTo>
                  <a:lnTo>
                    <a:pt x="167" y="389"/>
                  </a:lnTo>
                  <a:lnTo>
                    <a:pt x="148" y="383"/>
                  </a:lnTo>
                  <a:lnTo>
                    <a:pt x="129" y="377"/>
                  </a:lnTo>
                  <a:lnTo>
                    <a:pt x="110" y="368"/>
                  </a:lnTo>
                  <a:lnTo>
                    <a:pt x="92" y="359"/>
                  </a:lnTo>
                  <a:lnTo>
                    <a:pt x="77" y="347"/>
                  </a:lnTo>
                  <a:lnTo>
                    <a:pt x="62" y="335"/>
                  </a:lnTo>
                  <a:lnTo>
                    <a:pt x="49" y="321"/>
                  </a:lnTo>
                  <a:lnTo>
                    <a:pt x="37" y="306"/>
                  </a:lnTo>
                  <a:lnTo>
                    <a:pt x="26" y="290"/>
                  </a:lnTo>
                  <a:lnTo>
                    <a:pt x="17" y="272"/>
                  </a:lnTo>
                  <a:lnTo>
                    <a:pt x="10" y="254"/>
                  </a:lnTo>
                  <a:lnTo>
                    <a:pt x="5" y="236"/>
                  </a:lnTo>
                  <a:lnTo>
                    <a:pt x="1" y="216"/>
                  </a:lnTo>
                  <a:lnTo>
                    <a:pt x="0" y="196"/>
                  </a:lnTo>
                  <a:lnTo>
                    <a:pt x="1" y="176"/>
                  </a:lnTo>
                  <a:lnTo>
                    <a:pt x="5" y="156"/>
                  </a:lnTo>
                  <a:lnTo>
                    <a:pt x="10" y="138"/>
                  </a:lnTo>
                  <a:lnTo>
                    <a:pt x="17" y="119"/>
                  </a:lnTo>
                  <a:lnTo>
                    <a:pt x="26" y="102"/>
                  </a:lnTo>
                  <a:lnTo>
                    <a:pt x="37" y="86"/>
                  </a:lnTo>
                  <a:lnTo>
                    <a:pt x="49" y="71"/>
                  </a:lnTo>
                  <a:lnTo>
                    <a:pt x="62" y="57"/>
                  </a:lnTo>
                  <a:lnTo>
                    <a:pt x="77" y="44"/>
                  </a:lnTo>
                  <a:lnTo>
                    <a:pt x="92" y="33"/>
                  </a:lnTo>
                  <a:lnTo>
                    <a:pt x="110" y="24"/>
                  </a:lnTo>
                  <a:lnTo>
                    <a:pt x="129" y="14"/>
                  </a:lnTo>
                  <a:lnTo>
                    <a:pt x="148" y="9"/>
                  </a:lnTo>
                  <a:lnTo>
                    <a:pt x="167" y="3"/>
                  </a:lnTo>
                  <a:lnTo>
                    <a:pt x="188" y="1"/>
                  </a:lnTo>
                  <a:lnTo>
                    <a:pt x="210" y="0"/>
                  </a:lnTo>
                  <a:lnTo>
                    <a:pt x="231" y="1"/>
                  </a:lnTo>
                  <a:lnTo>
                    <a:pt x="252" y="3"/>
                  </a:lnTo>
                  <a:lnTo>
                    <a:pt x="271" y="9"/>
                  </a:lnTo>
                  <a:lnTo>
                    <a:pt x="291" y="14"/>
                  </a:lnTo>
                  <a:lnTo>
                    <a:pt x="309" y="24"/>
                  </a:lnTo>
                  <a:lnTo>
                    <a:pt x="327" y="33"/>
                  </a:lnTo>
                  <a:lnTo>
                    <a:pt x="343" y="44"/>
                  </a:lnTo>
                  <a:lnTo>
                    <a:pt x="357" y="57"/>
                  </a:lnTo>
                  <a:lnTo>
                    <a:pt x="371" y="71"/>
                  </a:lnTo>
                  <a:lnTo>
                    <a:pt x="383" y="86"/>
                  </a:lnTo>
                  <a:lnTo>
                    <a:pt x="393" y="102"/>
                  </a:lnTo>
                  <a:lnTo>
                    <a:pt x="402" y="119"/>
                  </a:lnTo>
                  <a:lnTo>
                    <a:pt x="409" y="138"/>
                  </a:lnTo>
                  <a:lnTo>
                    <a:pt x="414" y="156"/>
                  </a:lnTo>
                  <a:lnTo>
                    <a:pt x="418" y="176"/>
                  </a:lnTo>
                  <a:lnTo>
                    <a:pt x="419" y="196"/>
                  </a:lnTo>
                  <a:lnTo>
                    <a:pt x="418" y="216"/>
                  </a:lnTo>
                  <a:lnTo>
                    <a:pt x="414" y="236"/>
                  </a:lnTo>
                  <a:lnTo>
                    <a:pt x="409" y="254"/>
                  </a:lnTo>
                  <a:lnTo>
                    <a:pt x="402" y="272"/>
                  </a:lnTo>
                  <a:lnTo>
                    <a:pt x="393" y="290"/>
                  </a:lnTo>
                  <a:lnTo>
                    <a:pt x="383" y="306"/>
                  </a:lnTo>
                  <a:lnTo>
                    <a:pt x="371" y="321"/>
                  </a:lnTo>
                  <a:lnTo>
                    <a:pt x="357" y="335"/>
                  </a:lnTo>
                  <a:lnTo>
                    <a:pt x="343" y="347"/>
                  </a:lnTo>
                  <a:lnTo>
                    <a:pt x="327" y="359"/>
                  </a:lnTo>
                  <a:lnTo>
                    <a:pt x="309" y="368"/>
                  </a:lnTo>
                  <a:lnTo>
                    <a:pt x="291" y="377"/>
                  </a:lnTo>
                  <a:lnTo>
                    <a:pt x="271" y="383"/>
                  </a:lnTo>
                  <a:lnTo>
                    <a:pt x="252" y="389"/>
                  </a:lnTo>
                  <a:lnTo>
                    <a:pt x="231" y="391"/>
                  </a:lnTo>
                  <a:lnTo>
                    <a:pt x="210" y="392"/>
                  </a:lnTo>
                </a:path>
              </a:pathLst>
            </a:custGeom>
            <a:noFill/>
            <a:ln w="0">
              <a:solidFill>
                <a:srgbClr val="000000"/>
              </a:solidFill>
              <a:prstDash val="solid"/>
              <a:round/>
              <a:headEnd/>
              <a:tailEnd/>
            </a:ln>
          </p:spPr>
          <p:txBody>
            <a:bodyPr/>
            <a:lstStyle/>
            <a:p>
              <a:endParaRPr lang="ja-JP" altLang="en-US"/>
            </a:p>
          </p:txBody>
        </p:sp>
        <p:sp>
          <p:nvSpPr>
            <p:cNvPr id="2596" name="Freeform 2612"/>
            <p:cNvSpPr>
              <a:spLocks/>
            </p:cNvSpPr>
            <p:nvPr/>
          </p:nvSpPr>
          <p:spPr bwMode="auto">
            <a:xfrm>
              <a:off x="3278149" y="3444866"/>
              <a:ext cx="131762" cy="109538"/>
            </a:xfrm>
            <a:custGeom>
              <a:avLst/>
              <a:gdLst/>
              <a:ahLst/>
              <a:cxnLst>
                <a:cxn ang="0">
                  <a:pos x="188" y="391"/>
                </a:cxn>
                <a:cxn ang="0">
                  <a:pos x="148" y="383"/>
                </a:cxn>
                <a:cxn ang="0">
                  <a:pos x="110" y="368"/>
                </a:cxn>
                <a:cxn ang="0">
                  <a:pos x="77" y="347"/>
                </a:cxn>
                <a:cxn ang="0">
                  <a:pos x="49" y="321"/>
                </a:cxn>
                <a:cxn ang="0">
                  <a:pos x="26" y="290"/>
                </a:cxn>
                <a:cxn ang="0">
                  <a:pos x="10" y="254"/>
                </a:cxn>
                <a:cxn ang="0">
                  <a:pos x="1" y="216"/>
                </a:cxn>
                <a:cxn ang="0">
                  <a:pos x="1" y="176"/>
                </a:cxn>
                <a:cxn ang="0">
                  <a:pos x="10" y="138"/>
                </a:cxn>
                <a:cxn ang="0">
                  <a:pos x="26" y="102"/>
                </a:cxn>
                <a:cxn ang="0">
                  <a:pos x="49" y="71"/>
                </a:cxn>
                <a:cxn ang="0">
                  <a:pos x="77" y="44"/>
                </a:cxn>
                <a:cxn ang="0">
                  <a:pos x="110" y="24"/>
                </a:cxn>
                <a:cxn ang="0">
                  <a:pos x="148" y="9"/>
                </a:cxn>
                <a:cxn ang="0">
                  <a:pos x="188" y="1"/>
                </a:cxn>
                <a:cxn ang="0">
                  <a:pos x="231" y="1"/>
                </a:cxn>
                <a:cxn ang="0">
                  <a:pos x="271" y="9"/>
                </a:cxn>
                <a:cxn ang="0">
                  <a:pos x="309" y="24"/>
                </a:cxn>
                <a:cxn ang="0">
                  <a:pos x="343" y="44"/>
                </a:cxn>
                <a:cxn ang="0">
                  <a:pos x="371" y="71"/>
                </a:cxn>
                <a:cxn ang="0">
                  <a:pos x="393" y="102"/>
                </a:cxn>
                <a:cxn ang="0">
                  <a:pos x="409" y="138"/>
                </a:cxn>
                <a:cxn ang="0">
                  <a:pos x="418" y="176"/>
                </a:cxn>
                <a:cxn ang="0">
                  <a:pos x="418" y="216"/>
                </a:cxn>
                <a:cxn ang="0">
                  <a:pos x="409" y="254"/>
                </a:cxn>
                <a:cxn ang="0">
                  <a:pos x="393" y="290"/>
                </a:cxn>
                <a:cxn ang="0">
                  <a:pos x="371" y="321"/>
                </a:cxn>
                <a:cxn ang="0">
                  <a:pos x="343" y="347"/>
                </a:cxn>
                <a:cxn ang="0">
                  <a:pos x="309" y="368"/>
                </a:cxn>
                <a:cxn ang="0">
                  <a:pos x="271" y="383"/>
                </a:cxn>
                <a:cxn ang="0">
                  <a:pos x="231" y="391"/>
                </a:cxn>
              </a:cxnLst>
              <a:rect l="0" t="0" r="r" b="b"/>
              <a:pathLst>
                <a:path w="419" h="392">
                  <a:moveTo>
                    <a:pt x="210" y="392"/>
                  </a:moveTo>
                  <a:lnTo>
                    <a:pt x="188" y="391"/>
                  </a:lnTo>
                  <a:lnTo>
                    <a:pt x="167" y="389"/>
                  </a:lnTo>
                  <a:lnTo>
                    <a:pt x="148" y="383"/>
                  </a:lnTo>
                  <a:lnTo>
                    <a:pt x="129" y="377"/>
                  </a:lnTo>
                  <a:lnTo>
                    <a:pt x="110" y="368"/>
                  </a:lnTo>
                  <a:lnTo>
                    <a:pt x="92" y="359"/>
                  </a:lnTo>
                  <a:lnTo>
                    <a:pt x="77" y="347"/>
                  </a:lnTo>
                  <a:lnTo>
                    <a:pt x="62" y="335"/>
                  </a:lnTo>
                  <a:lnTo>
                    <a:pt x="49" y="321"/>
                  </a:lnTo>
                  <a:lnTo>
                    <a:pt x="37" y="306"/>
                  </a:lnTo>
                  <a:lnTo>
                    <a:pt x="26" y="290"/>
                  </a:lnTo>
                  <a:lnTo>
                    <a:pt x="17" y="273"/>
                  </a:lnTo>
                  <a:lnTo>
                    <a:pt x="10" y="254"/>
                  </a:lnTo>
                  <a:lnTo>
                    <a:pt x="5" y="236"/>
                  </a:lnTo>
                  <a:lnTo>
                    <a:pt x="1" y="216"/>
                  </a:lnTo>
                  <a:lnTo>
                    <a:pt x="0" y="196"/>
                  </a:lnTo>
                  <a:lnTo>
                    <a:pt x="1" y="176"/>
                  </a:lnTo>
                  <a:lnTo>
                    <a:pt x="5" y="156"/>
                  </a:lnTo>
                  <a:lnTo>
                    <a:pt x="10" y="138"/>
                  </a:lnTo>
                  <a:lnTo>
                    <a:pt x="17" y="119"/>
                  </a:lnTo>
                  <a:lnTo>
                    <a:pt x="26" y="102"/>
                  </a:lnTo>
                  <a:lnTo>
                    <a:pt x="37" y="86"/>
                  </a:lnTo>
                  <a:lnTo>
                    <a:pt x="49" y="71"/>
                  </a:lnTo>
                  <a:lnTo>
                    <a:pt x="62" y="57"/>
                  </a:lnTo>
                  <a:lnTo>
                    <a:pt x="77" y="44"/>
                  </a:lnTo>
                  <a:lnTo>
                    <a:pt x="92" y="33"/>
                  </a:lnTo>
                  <a:lnTo>
                    <a:pt x="110" y="24"/>
                  </a:lnTo>
                  <a:lnTo>
                    <a:pt x="129" y="15"/>
                  </a:lnTo>
                  <a:lnTo>
                    <a:pt x="148" y="9"/>
                  </a:lnTo>
                  <a:lnTo>
                    <a:pt x="167" y="3"/>
                  </a:lnTo>
                  <a:lnTo>
                    <a:pt x="188" y="1"/>
                  </a:lnTo>
                  <a:lnTo>
                    <a:pt x="210" y="0"/>
                  </a:lnTo>
                  <a:lnTo>
                    <a:pt x="231" y="1"/>
                  </a:lnTo>
                  <a:lnTo>
                    <a:pt x="252" y="3"/>
                  </a:lnTo>
                  <a:lnTo>
                    <a:pt x="271" y="9"/>
                  </a:lnTo>
                  <a:lnTo>
                    <a:pt x="291" y="15"/>
                  </a:lnTo>
                  <a:lnTo>
                    <a:pt x="309" y="24"/>
                  </a:lnTo>
                  <a:lnTo>
                    <a:pt x="327" y="33"/>
                  </a:lnTo>
                  <a:lnTo>
                    <a:pt x="343" y="44"/>
                  </a:lnTo>
                  <a:lnTo>
                    <a:pt x="357" y="57"/>
                  </a:lnTo>
                  <a:lnTo>
                    <a:pt x="371" y="71"/>
                  </a:lnTo>
                  <a:lnTo>
                    <a:pt x="383" y="86"/>
                  </a:lnTo>
                  <a:lnTo>
                    <a:pt x="393" y="102"/>
                  </a:lnTo>
                  <a:lnTo>
                    <a:pt x="402" y="119"/>
                  </a:lnTo>
                  <a:lnTo>
                    <a:pt x="409" y="138"/>
                  </a:lnTo>
                  <a:lnTo>
                    <a:pt x="414" y="156"/>
                  </a:lnTo>
                  <a:lnTo>
                    <a:pt x="418" y="176"/>
                  </a:lnTo>
                  <a:lnTo>
                    <a:pt x="419" y="196"/>
                  </a:lnTo>
                  <a:lnTo>
                    <a:pt x="418" y="216"/>
                  </a:lnTo>
                  <a:lnTo>
                    <a:pt x="414" y="236"/>
                  </a:lnTo>
                  <a:lnTo>
                    <a:pt x="409" y="254"/>
                  </a:lnTo>
                  <a:lnTo>
                    <a:pt x="402" y="273"/>
                  </a:lnTo>
                  <a:lnTo>
                    <a:pt x="393" y="290"/>
                  </a:lnTo>
                  <a:lnTo>
                    <a:pt x="383" y="306"/>
                  </a:lnTo>
                  <a:lnTo>
                    <a:pt x="371" y="321"/>
                  </a:lnTo>
                  <a:lnTo>
                    <a:pt x="357" y="335"/>
                  </a:lnTo>
                  <a:lnTo>
                    <a:pt x="343" y="347"/>
                  </a:lnTo>
                  <a:lnTo>
                    <a:pt x="327" y="359"/>
                  </a:lnTo>
                  <a:lnTo>
                    <a:pt x="309" y="368"/>
                  </a:lnTo>
                  <a:lnTo>
                    <a:pt x="291" y="377"/>
                  </a:lnTo>
                  <a:lnTo>
                    <a:pt x="271" y="383"/>
                  </a:lnTo>
                  <a:lnTo>
                    <a:pt x="252" y="389"/>
                  </a:lnTo>
                  <a:lnTo>
                    <a:pt x="231" y="391"/>
                  </a:lnTo>
                  <a:lnTo>
                    <a:pt x="210" y="392"/>
                  </a:lnTo>
                </a:path>
              </a:pathLst>
            </a:custGeom>
            <a:noFill/>
            <a:ln w="0">
              <a:solidFill>
                <a:srgbClr val="000000"/>
              </a:solidFill>
              <a:prstDash val="solid"/>
              <a:round/>
              <a:headEnd/>
              <a:tailEnd/>
            </a:ln>
          </p:spPr>
          <p:txBody>
            <a:bodyPr/>
            <a:lstStyle/>
            <a:p>
              <a:endParaRPr lang="ja-JP" altLang="en-US"/>
            </a:p>
          </p:txBody>
        </p:sp>
        <p:sp>
          <p:nvSpPr>
            <p:cNvPr id="2597" name="Freeform 2613"/>
            <p:cNvSpPr>
              <a:spLocks/>
            </p:cNvSpPr>
            <p:nvPr/>
          </p:nvSpPr>
          <p:spPr bwMode="auto">
            <a:xfrm>
              <a:off x="3278149" y="3795704"/>
              <a:ext cx="131762" cy="107950"/>
            </a:xfrm>
            <a:custGeom>
              <a:avLst/>
              <a:gdLst/>
              <a:ahLst/>
              <a:cxnLst>
                <a:cxn ang="0">
                  <a:pos x="188" y="391"/>
                </a:cxn>
                <a:cxn ang="0">
                  <a:pos x="148" y="383"/>
                </a:cxn>
                <a:cxn ang="0">
                  <a:pos x="110" y="368"/>
                </a:cxn>
                <a:cxn ang="0">
                  <a:pos x="77" y="347"/>
                </a:cxn>
                <a:cxn ang="0">
                  <a:pos x="49" y="321"/>
                </a:cxn>
                <a:cxn ang="0">
                  <a:pos x="26" y="290"/>
                </a:cxn>
                <a:cxn ang="0">
                  <a:pos x="10" y="254"/>
                </a:cxn>
                <a:cxn ang="0">
                  <a:pos x="1" y="216"/>
                </a:cxn>
                <a:cxn ang="0">
                  <a:pos x="1" y="176"/>
                </a:cxn>
                <a:cxn ang="0">
                  <a:pos x="10" y="138"/>
                </a:cxn>
                <a:cxn ang="0">
                  <a:pos x="26" y="102"/>
                </a:cxn>
                <a:cxn ang="0">
                  <a:pos x="49" y="71"/>
                </a:cxn>
                <a:cxn ang="0">
                  <a:pos x="77" y="44"/>
                </a:cxn>
                <a:cxn ang="0">
                  <a:pos x="110" y="24"/>
                </a:cxn>
                <a:cxn ang="0">
                  <a:pos x="148" y="9"/>
                </a:cxn>
                <a:cxn ang="0">
                  <a:pos x="188" y="1"/>
                </a:cxn>
                <a:cxn ang="0">
                  <a:pos x="231" y="1"/>
                </a:cxn>
                <a:cxn ang="0">
                  <a:pos x="271" y="9"/>
                </a:cxn>
                <a:cxn ang="0">
                  <a:pos x="309" y="24"/>
                </a:cxn>
                <a:cxn ang="0">
                  <a:pos x="343" y="44"/>
                </a:cxn>
                <a:cxn ang="0">
                  <a:pos x="371" y="71"/>
                </a:cxn>
                <a:cxn ang="0">
                  <a:pos x="393" y="102"/>
                </a:cxn>
                <a:cxn ang="0">
                  <a:pos x="409" y="138"/>
                </a:cxn>
                <a:cxn ang="0">
                  <a:pos x="418" y="176"/>
                </a:cxn>
                <a:cxn ang="0">
                  <a:pos x="418" y="216"/>
                </a:cxn>
                <a:cxn ang="0">
                  <a:pos x="409" y="254"/>
                </a:cxn>
                <a:cxn ang="0">
                  <a:pos x="393" y="290"/>
                </a:cxn>
                <a:cxn ang="0">
                  <a:pos x="371" y="321"/>
                </a:cxn>
                <a:cxn ang="0">
                  <a:pos x="343" y="347"/>
                </a:cxn>
                <a:cxn ang="0">
                  <a:pos x="309" y="368"/>
                </a:cxn>
                <a:cxn ang="0">
                  <a:pos x="271" y="383"/>
                </a:cxn>
                <a:cxn ang="0">
                  <a:pos x="231" y="391"/>
                </a:cxn>
              </a:cxnLst>
              <a:rect l="0" t="0" r="r" b="b"/>
              <a:pathLst>
                <a:path w="419" h="392">
                  <a:moveTo>
                    <a:pt x="210" y="392"/>
                  </a:moveTo>
                  <a:lnTo>
                    <a:pt x="188" y="391"/>
                  </a:lnTo>
                  <a:lnTo>
                    <a:pt x="167" y="389"/>
                  </a:lnTo>
                  <a:lnTo>
                    <a:pt x="148" y="383"/>
                  </a:lnTo>
                  <a:lnTo>
                    <a:pt x="129" y="377"/>
                  </a:lnTo>
                  <a:lnTo>
                    <a:pt x="110" y="368"/>
                  </a:lnTo>
                  <a:lnTo>
                    <a:pt x="92" y="359"/>
                  </a:lnTo>
                  <a:lnTo>
                    <a:pt x="77" y="347"/>
                  </a:lnTo>
                  <a:lnTo>
                    <a:pt x="62" y="335"/>
                  </a:lnTo>
                  <a:lnTo>
                    <a:pt x="49" y="321"/>
                  </a:lnTo>
                  <a:lnTo>
                    <a:pt x="37" y="306"/>
                  </a:lnTo>
                  <a:lnTo>
                    <a:pt x="26" y="290"/>
                  </a:lnTo>
                  <a:lnTo>
                    <a:pt x="17" y="273"/>
                  </a:lnTo>
                  <a:lnTo>
                    <a:pt x="10" y="254"/>
                  </a:lnTo>
                  <a:lnTo>
                    <a:pt x="5" y="236"/>
                  </a:lnTo>
                  <a:lnTo>
                    <a:pt x="1" y="216"/>
                  </a:lnTo>
                  <a:lnTo>
                    <a:pt x="0" y="197"/>
                  </a:lnTo>
                  <a:lnTo>
                    <a:pt x="1" y="176"/>
                  </a:lnTo>
                  <a:lnTo>
                    <a:pt x="5" y="156"/>
                  </a:lnTo>
                  <a:lnTo>
                    <a:pt x="10" y="138"/>
                  </a:lnTo>
                  <a:lnTo>
                    <a:pt x="17" y="119"/>
                  </a:lnTo>
                  <a:lnTo>
                    <a:pt x="26" y="102"/>
                  </a:lnTo>
                  <a:lnTo>
                    <a:pt x="37" y="86"/>
                  </a:lnTo>
                  <a:lnTo>
                    <a:pt x="49" y="71"/>
                  </a:lnTo>
                  <a:lnTo>
                    <a:pt x="62" y="57"/>
                  </a:lnTo>
                  <a:lnTo>
                    <a:pt x="77" y="44"/>
                  </a:lnTo>
                  <a:lnTo>
                    <a:pt x="92" y="33"/>
                  </a:lnTo>
                  <a:lnTo>
                    <a:pt x="110" y="24"/>
                  </a:lnTo>
                  <a:lnTo>
                    <a:pt x="129" y="15"/>
                  </a:lnTo>
                  <a:lnTo>
                    <a:pt x="148" y="9"/>
                  </a:lnTo>
                  <a:lnTo>
                    <a:pt x="167" y="3"/>
                  </a:lnTo>
                  <a:lnTo>
                    <a:pt x="188" y="1"/>
                  </a:lnTo>
                  <a:lnTo>
                    <a:pt x="210" y="0"/>
                  </a:lnTo>
                  <a:lnTo>
                    <a:pt x="231" y="1"/>
                  </a:lnTo>
                  <a:lnTo>
                    <a:pt x="252" y="3"/>
                  </a:lnTo>
                  <a:lnTo>
                    <a:pt x="271" y="9"/>
                  </a:lnTo>
                  <a:lnTo>
                    <a:pt x="291" y="15"/>
                  </a:lnTo>
                  <a:lnTo>
                    <a:pt x="309" y="24"/>
                  </a:lnTo>
                  <a:lnTo>
                    <a:pt x="327" y="33"/>
                  </a:lnTo>
                  <a:lnTo>
                    <a:pt x="343" y="44"/>
                  </a:lnTo>
                  <a:lnTo>
                    <a:pt x="357" y="57"/>
                  </a:lnTo>
                  <a:lnTo>
                    <a:pt x="371" y="71"/>
                  </a:lnTo>
                  <a:lnTo>
                    <a:pt x="383" y="86"/>
                  </a:lnTo>
                  <a:lnTo>
                    <a:pt x="393" y="102"/>
                  </a:lnTo>
                  <a:lnTo>
                    <a:pt x="402" y="119"/>
                  </a:lnTo>
                  <a:lnTo>
                    <a:pt x="409" y="138"/>
                  </a:lnTo>
                  <a:lnTo>
                    <a:pt x="414" y="156"/>
                  </a:lnTo>
                  <a:lnTo>
                    <a:pt x="418" y="176"/>
                  </a:lnTo>
                  <a:lnTo>
                    <a:pt x="419" y="197"/>
                  </a:lnTo>
                  <a:lnTo>
                    <a:pt x="418" y="216"/>
                  </a:lnTo>
                  <a:lnTo>
                    <a:pt x="414" y="236"/>
                  </a:lnTo>
                  <a:lnTo>
                    <a:pt x="409" y="254"/>
                  </a:lnTo>
                  <a:lnTo>
                    <a:pt x="402" y="273"/>
                  </a:lnTo>
                  <a:lnTo>
                    <a:pt x="393" y="290"/>
                  </a:lnTo>
                  <a:lnTo>
                    <a:pt x="383" y="306"/>
                  </a:lnTo>
                  <a:lnTo>
                    <a:pt x="371" y="321"/>
                  </a:lnTo>
                  <a:lnTo>
                    <a:pt x="357" y="335"/>
                  </a:lnTo>
                  <a:lnTo>
                    <a:pt x="343" y="347"/>
                  </a:lnTo>
                  <a:lnTo>
                    <a:pt x="327" y="359"/>
                  </a:lnTo>
                  <a:lnTo>
                    <a:pt x="309" y="368"/>
                  </a:lnTo>
                  <a:lnTo>
                    <a:pt x="291" y="377"/>
                  </a:lnTo>
                  <a:lnTo>
                    <a:pt x="271" y="383"/>
                  </a:lnTo>
                  <a:lnTo>
                    <a:pt x="252" y="389"/>
                  </a:lnTo>
                  <a:lnTo>
                    <a:pt x="231" y="391"/>
                  </a:lnTo>
                  <a:lnTo>
                    <a:pt x="210" y="392"/>
                  </a:lnTo>
                </a:path>
              </a:pathLst>
            </a:custGeom>
            <a:noFill/>
            <a:ln w="0">
              <a:solidFill>
                <a:srgbClr val="000000"/>
              </a:solidFill>
              <a:prstDash val="solid"/>
              <a:round/>
              <a:headEnd/>
              <a:tailEnd/>
            </a:ln>
          </p:spPr>
          <p:txBody>
            <a:bodyPr/>
            <a:lstStyle/>
            <a:p>
              <a:endParaRPr lang="ja-JP" altLang="en-US"/>
            </a:p>
          </p:txBody>
        </p:sp>
        <p:sp>
          <p:nvSpPr>
            <p:cNvPr id="2598" name="Freeform 2614"/>
            <p:cNvSpPr>
              <a:spLocks/>
            </p:cNvSpPr>
            <p:nvPr/>
          </p:nvSpPr>
          <p:spPr bwMode="auto">
            <a:xfrm>
              <a:off x="3273386" y="2170104"/>
              <a:ext cx="119063" cy="136525"/>
            </a:xfrm>
            <a:custGeom>
              <a:avLst/>
              <a:gdLst/>
              <a:ahLst/>
              <a:cxnLst>
                <a:cxn ang="0">
                  <a:pos x="38" y="27"/>
                </a:cxn>
                <a:cxn ang="0">
                  <a:pos x="84" y="49"/>
                </a:cxn>
                <a:cxn ang="0">
                  <a:pos x="134" y="63"/>
                </a:cxn>
                <a:cxn ang="0">
                  <a:pos x="186" y="68"/>
                </a:cxn>
                <a:cxn ang="0">
                  <a:pos x="239" y="63"/>
                </a:cxn>
                <a:cxn ang="0">
                  <a:pos x="288" y="49"/>
                </a:cxn>
                <a:cxn ang="0">
                  <a:pos x="331" y="28"/>
                </a:cxn>
                <a:cxn ang="0">
                  <a:pos x="369" y="2"/>
                </a:cxn>
                <a:cxn ang="0">
                  <a:pos x="181" y="491"/>
                </a:cxn>
                <a:cxn ang="0">
                  <a:pos x="0" y="0"/>
                </a:cxn>
                <a:cxn ang="0">
                  <a:pos x="38" y="27"/>
                </a:cxn>
              </a:cxnLst>
              <a:rect l="0" t="0" r="r" b="b"/>
              <a:pathLst>
                <a:path w="369" h="491">
                  <a:moveTo>
                    <a:pt x="38" y="27"/>
                  </a:moveTo>
                  <a:lnTo>
                    <a:pt x="84" y="49"/>
                  </a:lnTo>
                  <a:lnTo>
                    <a:pt x="134" y="63"/>
                  </a:lnTo>
                  <a:lnTo>
                    <a:pt x="186" y="68"/>
                  </a:lnTo>
                  <a:lnTo>
                    <a:pt x="239" y="63"/>
                  </a:lnTo>
                  <a:lnTo>
                    <a:pt x="288" y="49"/>
                  </a:lnTo>
                  <a:lnTo>
                    <a:pt x="331" y="28"/>
                  </a:lnTo>
                  <a:lnTo>
                    <a:pt x="369" y="2"/>
                  </a:lnTo>
                  <a:lnTo>
                    <a:pt x="181" y="491"/>
                  </a:lnTo>
                  <a:lnTo>
                    <a:pt x="0" y="0"/>
                  </a:lnTo>
                  <a:lnTo>
                    <a:pt x="38" y="27"/>
                  </a:lnTo>
                  <a:close/>
                </a:path>
              </a:pathLst>
            </a:custGeom>
            <a:solidFill>
              <a:srgbClr val="000000"/>
            </a:solidFill>
            <a:ln w="9525">
              <a:noFill/>
              <a:round/>
              <a:headEnd/>
              <a:tailEnd/>
            </a:ln>
          </p:spPr>
          <p:txBody>
            <a:bodyPr/>
            <a:lstStyle/>
            <a:p>
              <a:endParaRPr lang="ja-JP" altLang="en-US"/>
            </a:p>
          </p:txBody>
        </p:sp>
        <p:sp>
          <p:nvSpPr>
            <p:cNvPr id="2599" name="Line 2615"/>
            <p:cNvSpPr>
              <a:spLocks noChangeShapeType="1"/>
            </p:cNvSpPr>
            <p:nvPr/>
          </p:nvSpPr>
          <p:spPr bwMode="auto">
            <a:xfrm flipH="1">
              <a:off x="3332124" y="2114541"/>
              <a:ext cx="1587" cy="84138"/>
            </a:xfrm>
            <a:prstGeom prst="line">
              <a:avLst/>
            </a:prstGeom>
            <a:noFill/>
            <a:ln w="0">
              <a:solidFill>
                <a:srgbClr val="000000"/>
              </a:solidFill>
              <a:round/>
              <a:headEnd/>
              <a:tailEnd/>
            </a:ln>
          </p:spPr>
          <p:txBody>
            <a:bodyPr/>
            <a:lstStyle/>
            <a:p>
              <a:endParaRPr lang="ja-JP" altLang="en-US"/>
            </a:p>
          </p:txBody>
        </p:sp>
        <p:sp>
          <p:nvSpPr>
            <p:cNvPr id="2600" name="Freeform 2616"/>
            <p:cNvSpPr>
              <a:spLocks/>
            </p:cNvSpPr>
            <p:nvPr/>
          </p:nvSpPr>
          <p:spPr bwMode="auto">
            <a:xfrm>
              <a:off x="3273386" y="2541579"/>
              <a:ext cx="119063" cy="134937"/>
            </a:xfrm>
            <a:custGeom>
              <a:avLst/>
              <a:gdLst/>
              <a:ahLst/>
              <a:cxnLst>
                <a:cxn ang="0">
                  <a:pos x="38" y="28"/>
                </a:cxn>
                <a:cxn ang="0">
                  <a:pos x="84" y="50"/>
                </a:cxn>
                <a:cxn ang="0">
                  <a:pos x="134" y="63"/>
                </a:cxn>
                <a:cxn ang="0">
                  <a:pos x="186" y="68"/>
                </a:cxn>
                <a:cxn ang="0">
                  <a:pos x="239" y="63"/>
                </a:cxn>
                <a:cxn ang="0">
                  <a:pos x="288" y="50"/>
                </a:cxn>
                <a:cxn ang="0">
                  <a:pos x="331" y="28"/>
                </a:cxn>
                <a:cxn ang="0">
                  <a:pos x="369" y="2"/>
                </a:cxn>
                <a:cxn ang="0">
                  <a:pos x="182" y="492"/>
                </a:cxn>
                <a:cxn ang="0">
                  <a:pos x="0" y="0"/>
                </a:cxn>
                <a:cxn ang="0">
                  <a:pos x="38" y="28"/>
                </a:cxn>
              </a:cxnLst>
              <a:rect l="0" t="0" r="r" b="b"/>
              <a:pathLst>
                <a:path w="369" h="492">
                  <a:moveTo>
                    <a:pt x="38" y="28"/>
                  </a:moveTo>
                  <a:lnTo>
                    <a:pt x="84" y="50"/>
                  </a:lnTo>
                  <a:lnTo>
                    <a:pt x="134" y="63"/>
                  </a:lnTo>
                  <a:lnTo>
                    <a:pt x="186" y="68"/>
                  </a:lnTo>
                  <a:lnTo>
                    <a:pt x="239" y="63"/>
                  </a:lnTo>
                  <a:lnTo>
                    <a:pt x="288" y="50"/>
                  </a:lnTo>
                  <a:lnTo>
                    <a:pt x="331" y="28"/>
                  </a:lnTo>
                  <a:lnTo>
                    <a:pt x="369" y="2"/>
                  </a:lnTo>
                  <a:lnTo>
                    <a:pt x="182" y="492"/>
                  </a:lnTo>
                  <a:lnTo>
                    <a:pt x="0" y="0"/>
                  </a:lnTo>
                  <a:lnTo>
                    <a:pt x="38" y="28"/>
                  </a:lnTo>
                  <a:close/>
                </a:path>
              </a:pathLst>
            </a:custGeom>
            <a:solidFill>
              <a:srgbClr val="000000"/>
            </a:solidFill>
            <a:ln w="9525">
              <a:noFill/>
              <a:round/>
              <a:headEnd/>
              <a:tailEnd/>
            </a:ln>
          </p:spPr>
          <p:txBody>
            <a:bodyPr/>
            <a:lstStyle/>
            <a:p>
              <a:endParaRPr lang="ja-JP" altLang="en-US"/>
            </a:p>
          </p:txBody>
        </p:sp>
        <p:sp>
          <p:nvSpPr>
            <p:cNvPr id="2601" name="Line 2617"/>
            <p:cNvSpPr>
              <a:spLocks noChangeShapeType="1"/>
            </p:cNvSpPr>
            <p:nvPr/>
          </p:nvSpPr>
          <p:spPr bwMode="auto">
            <a:xfrm flipH="1">
              <a:off x="3332124" y="2433629"/>
              <a:ext cx="1587" cy="134937"/>
            </a:xfrm>
            <a:prstGeom prst="line">
              <a:avLst/>
            </a:prstGeom>
            <a:noFill/>
            <a:ln w="0">
              <a:solidFill>
                <a:srgbClr val="000000"/>
              </a:solidFill>
              <a:round/>
              <a:headEnd/>
              <a:tailEnd/>
            </a:ln>
          </p:spPr>
          <p:txBody>
            <a:bodyPr/>
            <a:lstStyle/>
            <a:p>
              <a:endParaRPr lang="ja-JP" altLang="en-US"/>
            </a:p>
          </p:txBody>
        </p:sp>
        <p:sp>
          <p:nvSpPr>
            <p:cNvPr id="2602" name="Freeform 2618"/>
            <p:cNvSpPr>
              <a:spLocks/>
            </p:cNvSpPr>
            <p:nvPr/>
          </p:nvSpPr>
          <p:spPr bwMode="auto">
            <a:xfrm>
              <a:off x="3274974" y="3241666"/>
              <a:ext cx="117475" cy="136525"/>
            </a:xfrm>
            <a:custGeom>
              <a:avLst/>
              <a:gdLst/>
              <a:ahLst/>
              <a:cxnLst>
                <a:cxn ang="0">
                  <a:pos x="39" y="28"/>
                </a:cxn>
                <a:cxn ang="0">
                  <a:pos x="83" y="48"/>
                </a:cxn>
                <a:cxn ang="0">
                  <a:pos x="134" y="63"/>
                </a:cxn>
                <a:cxn ang="0">
                  <a:pos x="186" y="67"/>
                </a:cxn>
                <a:cxn ang="0">
                  <a:pos x="238" y="62"/>
                </a:cxn>
                <a:cxn ang="0">
                  <a:pos x="287" y="47"/>
                </a:cxn>
                <a:cxn ang="0">
                  <a:pos x="331" y="26"/>
                </a:cxn>
                <a:cxn ang="0">
                  <a:pos x="369" y="0"/>
                </a:cxn>
                <a:cxn ang="0">
                  <a:pos x="184" y="491"/>
                </a:cxn>
                <a:cxn ang="0">
                  <a:pos x="0" y="0"/>
                </a:cxn>
                <a:cxn ang="0">
                  <a:pos x="39" y="28"/>
                </a:cxn>
              </a:cxnLst>
              <a:rect l="0" t="0" r="r" b="b"/>
              <a:pathLst>
                <a:path w="369" h="491">
                  <a:moveTo>
                    <a:pt x="39" y="28"/>
                  </a:moveTo>
                  <a:lnTo>
                    <a:pt x="83" y="48"/>
                  </a:lnTo>
                  <a:lnTo>
                    <a:pt x="134" y="63"/>
                  </a:lnTo>
                  <a:lnTo>
                    <a:pt x="186" y="67"/>
                  </a:lnTo>
                  <a:lnTo>
                    <a:pt x="238" y="62"/>
                  </a:lnTo>
                  <a:lnTo>
                    <a:pt x="287" y="47"/>
                  </a:lnTo>
                  <a:lnTo>
                    <a:pt x="331" y="26"/>
                  </a:lnTo>
                  <a:lnTo>
                    <a:pt x="369" y="0"/>
                  </a:lnTo>
                  <a:lnTo>
                    <a:pt x="184" y="491"/>
                  </a:lnTo>
                  <a:lnTo>
                    <a:pt x="0" y="0"/>
                  </a:lnTo>
                  <a:lnTo>
                    <a:pt x="39" y="28"/>
                  </a:lnTo>
                  <a:close/>
                </a:path>
              </a:pathLst>
            </a:custGeom>
            <a:solidFill>
              <a:srgbClr val="000000"/>
            </a:solidFill>
            <a:ln w="9525">
              <a:noFill/>
              <a:round/>
              <a:headEnd/>
              <a:tailEnd/>
            </a:ln>
          </p:spPr>
          <p:txBody>
            <a:bodyPr/>
            <a:lstStyle/>
            <a:p>
              <a:endParaRPr lang="ja-JP" altLang="en-US"/>
            </a:p>
          </p:txBody>
        </p:sp>
        <p:sp>
          <p:nvSpPr>
            <p:cNvPr id="2603" name="Line 2619"/>
            <p:cNvSpPr>
              <a:spLocks noChangeShapeType="1"/>
            </p:cNvSpPr>
            <p:nvPr/>
          </p:nvSpPr>
          <p:spPr bwMode="auto">
            <a:xfrm flipH="1">
              <a:off x="3333711" y="2816216"/>
              <a:ext cx="1588" cy="452438"/>
            </a:xfrm>
            <a:prstGeom prst="line">
              <a:avLst/>
            </a:prstGeom>
            <a:noFill/>
            <a:ln w="0">
              <a:solidFill>
                <a:srgbClr val="000000"/>
              </a:solidFill>
              <a:round/>
              <a:headEnd/>
              <a:tailEnd/>
            </a:ln>
          </p:spPr>
          <p:txBody>
            <a:bodyPr/>
            <a:lstStyle/>
            <a:p>
              <a:endParaRPr lang="ja-JP" altLang="en-US"/>
            </a:p>
          </p:txBody>
        </p:sp>
        <p:sp>
          <p:nvSpPr>
            <p:cNvPr id="2604" name="Freeform 2620"/>
            <p:cNvSpPr>
              <a:spLocks/>
            </p:cNvSpPr>
            <p:nvPr/>
          </p:nvSpPr>
          <p:spPr bwMode="auto">
            <a:xfrm>
              <a:off x="3274974" y="3621079"/>
              <a:ext cx="117475" cy="138112"/>
            </a:xfrm>
            <a:custGeom>
              <a:avLst/>
              <a:gdLst/>
              <a:ahLst/>
              <a:cxnLst>
                <a:cxn ang="0">
                  <a:pos x="39" y="28"/>
                </a:cxn>
                <a:cxn ang="0">
                  <a:pos x="85" y="49"/>
                </a:cxn>
                <a:cxn ang="0">
                  <a:pos x="134" y="63"/>
                </a:cxn>
                <a:cxn ang="0">
                  <a:pos x="186" y="68"/>
                </a:cxn>
                <a:cxn ang="0">
                  <a:pos x="239" y="63"/>
                </a:cxn>
                <a:cxn ang="0">
                  <a:pos x="288" y="49"/>
                </a:cxn>
                <a:cxn ang="0">
                  <a:pos x="331" y="29"/>
                </a:cxn>
                <a:cxn ang="0">
                  <a:pos x="369" y="2"/>
                </a:cxn>
                <a:cxn ang="0">
                  <a:pos x="180" y="492"/>
                </a:cxn>
                <a:cxn ang="0">
                  <a:pos x="0" y="0"/>
                </a:cxn>
                <a:cxn ang="0">
                  <a:pos x="39" y="28"/>
                </a:cxn>
              </a:cxnLst>
              <a:rect l="0" t="0" r="r" b="b"/>
              <a:pathLst>
                <a:path w="369" h="492">
                  <a:moveTo>
                    <a:pt x="39" y="28"/>
                  </a:moveTo>
                  <a:lnTo>
                    <a:pt x="85" y="49"/>
                  </a:lnTo>
                  <a:lnTo>
                    <a:pt x="134" y="63"/>
                  </a:lnTo>
                  <a:lnTo>
                    <a:pt x="186" y="68"/>
                  </a:lnTo>
                  <a:lnTo>
                    <a:pt x="239" y="63"/>
                  </a:lnTo>
                  <a:lnTo>
                    <a:pt x="288" y="49"/>
                  </a:lnTo>
                  <a:lnTo>
                    <a:pt x="331" y="29"/>
                  </a:lnTo>
                  <a:lnTo>
                    <a:pt x="369" y="2"/>
                  </a:lnTo>
                  <a:lnTo>
                    <a:pt x="180" y="492"/>
                  </a:lnTo>
                  <a:lnTo>
                    <a:pt x="0" y="0"/>
                  </a:lnTo>
                  <a:lnTo>
                    <a:pt x="39" y="28"/>
                  </a:lnTo>
                  <a:close/>
                </a:path>
              </a:pathLst>
            </a:custGeom>
            <a:solidFill>
              <a:srgbClr val="000000"/>
            </a:solidFill>
            <a:ln w="9525">
              <a:noFill/>
              <a:round/>
              <a:headEnd/>
              <a:tailEnd/>
            </a:ln>
          </p:spPr>
          <p:txBody>
            <a:bodyPr/>
            <a:lstStyle/>
            <a:p>
              <a:endParaRPr lang="ja-JP" altLang="en-US"/>
            </a:p>
          </p:txBody>
        </p:sp>
        <p:sp>
          <p:nvSpPr>
            <p:cNvPr id="2605" name="Line 2621"/>
            <p:cNvSpPr>
              <a:spLocks noChangeShapeType="1"/>
            </p:cNvSpPr>
            <p:nvPr/>
          </p:nvSpPr>
          <p:spPr bwMode="auto">
            <a:xfrm flipH="1">
              <a:off x="3333711" y="3551229"/>
              <a:ext cx="1588" cy="98425"/>
            </a:xfrm>
            <a:prstGeom prst="line">
              <a:avLst/>
            </a:prstGeom>
            <a:noFill/>
            <a:ln w="0">
              <a:solidFill>
                <a:srgbClr val="000000"/>
              </a:solidFill>
              <a:round/>
              <a:headEnd/>
              <a:tailEnd/>
            </a:ln>
          </p:spPr>
          <p:txBody>
            <a:bodyPr/>
            <a:lstStyle/>
            <a:p>
              <a:endParaRPr lang="ja-JP" altLang="en-US"/>
            </a:p>
          </p:txBody>
        </p:sp>
        <p:sp>
          <p:nvSpPr>
            <p:cNvPr id="2606" name="Freeform 2622"/>
            <p:cNvSpPr>
              <a:spLocks/>
            </p:cNvSpPr>
            <p:nvPr/>
          </p:nvSpPr>
          <p:spPr bwMode="auto">
            <a:xfrm>
              <a:off x="1442999" y="2085966"/>
              <a:ext cx="131762" cy="107950"/>
            </a:xfrm>
            <a:custGeom>
              <a:avLst/>
              <a:gdLst/>
              <a:ahLst/>
              <a:cxnLst>
                <a:cxn ang="0">
                  <a:pos x="187" y="392"/>
                </a:cxn>
                <a:cxn ang="0">
                  <a:pos x="147" y="384"/>
                </a:cxn>
                <a:cxn ang="0">
                  <a:pos x="110" y="369"/>
                </a:cxn>
                <a:cxn ang="0">
                  <a:pos x="76" y="348"/>
                </a:cxn>
                <a:cxn ang="0">
                  <a:pos x="48" y="321"/>
                </a:cxn>
                <a:cxn ang="0">
                  <a:pos x="25" y="290"/>
                </a:cxn>
                <a:cxn ang="0">
                  <a:pos x="10" y="255"/>
                </a:cxn>
                <a:cxn ang="0">
                  <a:pos x="1" y="217"/>
                </a:cxn>
                <a:cxn ang="0">
                  <a:pos x="1" y="176"/>
                </a:cxn>
                <a:cxn ang="0">
                  <a:pos x="10" y="138"/>
                </a:cxn>
                <a:cxn ang="0">
                  <a:pos x="25" y="103"/>
                </a:cxn>
                <a:cxn ang="0">
                  <a:pos x="48" y="71"/>
                </a:cxn>
                <a:cxn ang="0">
                  <a:pos x="76" y="45"/>
                </a:cxn>
                <a:cxn ang="0">
                  <a:pos x="110" y="24"/>
                </a:cxn>
                <a:cxn ang="0">
                  <a:pos x="147" y="9"/>
                </a:cxn>
                <a:cxn ang="0">
                  <a:pos x="187" y="1"/>
                </a:cxn>
                <a:cxn ang="0">
                  <a:pos x="231" y="1"/>
                </a:cxn>
                <a:cxn ang="0">
                  <a:pos x="271" y="9"/>
                </a:cxn>
                <a:cxn ang="0">
                  <a:pos x="308" y="24"/>
                </a:cxn>
                <a:cxn ang="0">
                  <a:pos x="342" y="45"/>
                </a:cxn>
                <a:cxn ang="0">
                  <a:pos x="370" y="71"/>
                </a:cxn>
                <a:cxn ang="0">
                  <a:pos x="393" y="103"/>
                </a:cxn>
                <a:cxn ang="0">
                  <a:pos x="409" y="138"/>
                </a:cxn>
                <a:cxn ang="0">
                  <a:pos x="417" y="176"/>
                </a:cxn>
                <a:cxn ang="0">
                  <a:pos x="417" y="217"/>
                </a:cxn>
                <a:cxn ang="0">
                  <a:pos x="409" y="255"/>
                </a:cxn>
                <a:cxn ang="0">
                  <a:pos x="393" y="290"/>
                </a:cxn>
                <a:cxn ang="0">
                  <a:pos x="370" y="321"/>
                </a:cxn>
                <a:cxn ang="0">
                  <a:pos x="342" y="348"/>
                </a:cxn>
                <a:cxn ang="0">
                  <a:pos x="308" y="369"/>
                </a:cxn>
                <a:cxn ang="0">
                  <a:pos x="271" y="384"/>
                </a:cxn>
                <a:cxn ang="0">
                  <a:pos x="231" y="392"/>
                </a:cxn>
              </a:cxnLst>
              <a:rect l="0" t="0" r="r" b="b"/>
              <a:pathLst>
                <a:path w="418" h="393">
                  <a:moveTo>
                    <a:pt x="209" y="393"/>
                  </a:moveTo>
                  <a:lnTo>
                    <a:pt x="187" y="392"/>
                  </a:lnTo>
                  <a:lnTo>
                    <a:pt x="167" y="389"/>
                  </a:lnTo>
                  <a:lnTo>
                    <a:pt x="147" y="384"/>
                  </a:lnTo>
                  <a:lnTo>
                    <a:pt x="128" y="378"/>
                  </a:lnTo>
                  <a:lnTo>
                    <a:pt x="110" y="369"/>
                  </a:lnTo>
                  <a:lnTo>
                    <a:pt x="92" y="359"/>
                  </a:lnTo>
                  <a:lnTo>
                    <a:pt x="76" y="348"/>
                  </a:lnTo>
                  <a:lnTo>
                    <a:pt x="62" y="335"/>
                  </a:lnTo>
                  <a:lnTo>
                    <a:pt x="48" y="321"/>
                  </a:lnTo>
                  <a:lnTo>
                    <a:pt x="36" y="306"/>
                  </a:lnTo>
                  <a:lnTo>
                    <a:pt x="25" y="290"/>
                  </a:lnTo>
                  <a:lnTo>
                    <a:pt x="17" y="273"/>
                  </a:lnTo>
                  <a:lnTo>
                    <a:pt x="10" y="255"/>
                  </a:lnTo>
                  <a:lnTo>
                    <a:pt x="5" y="236"/>
                  </a:lnTo>
                  <a:lnTo>
                    <a:pt x="1" y="217"/>
                  </a:lnTo>
                  <a:lnTo>
                    <a:pt x="0" y="197"/>
                  </a:lnTo>
                  <a:lnTo>
                    <a:pt x="1" y="176"/>
                  </a:lnTo>
                  <a:lnTo>
                    <a:pt x="5" y="157"/>
                  </a:lnTo>
                  <a:lnTo>
                    <a:pt x="10" y="138"/>
                  </a:lnTo>
                  <a:lnTo>
                    <a:pt x="17" y="120"/>
                  </a:lnTo>
                  <a:lnTo>
                    <a:pt x="25" y="103"/>
                  </a:lnTo>
                  <a:lnTo>
                    <a:pt x="36" y="86"/>
                  </a:lnTo>
                  <a:lnTo>
                    <a:pt x="48" y="71"/>
                  </a:lnTo>
                  <a:lnTo>
                    <a:pt x="62" y="58"/>
                  </a:lnTo>
                  <a:lnTo>
                    <a:pt x="76" y="45"/>
                  </a:lnTo>
                  <a:lnTo>
                    <a:pt x="92" y="33"/>
                  </a:lnTo>
                  <a:lnTo>
                    <a:pt x="110" y="24"/>
                  </a:lnTo>
                  <a:lnTo>
                    <a:pt x="128" y="15"/>
                  </a:lnTo>
                  <a:lnTo>
                    <a:pt x="147" y="9"/>
                  </a:lnTo>
                  <a:lnTo>
                    <a:pt x="167" y="4"/>
                  </a:lnTo>
                  <a:lnTo>
                    <a:pt x="187" y="1"/>
                  </a:lnTo>
                  <a:lnTo>
                    <a:pt x="209" y="0"/>
                  </a:lnTo>
                  <a:lnTo>
                    <a:pt x="231" y="1"/>
                  </a:lnTo>
                  <a:lnTo>
                    <a:pt x="252" y="4"/>
                  </a:lnTo>
                  <a:lnTo>
                    <a:pt x="271" y="9"/>
                  </a:lnTo>
                  <a:lnTo>
                    <a:pt x="290" y="15"/>
                  </a:lnTo>
                  <a:lnTo>
                    <a:pt x="308" y="24"/>
                  </a:lnTo>
                  <a:lnTo>
                    <a:pt x="327" y="33"/>
                  </a:lnTo>
                  <a:lnTo>
                    <a:pt x="342" y="45"/>
                  </a:lnTo>
                  <a:lnTo>
                    <a:pt x="357" y="58"/>
                  </a:lnTo>
                  <a:lnTo>
                    <a:pt x="370" y="71"/>
                  </a:lnTo>
                  <a:lnTo>
                    <a:pt x="382" y="86"/>
                  </a:lnTo>
                  <a:lnTo>
                    <a:pt x="393" y="103"/>
                  </a:lnTo>
                  <a:lnTo>
                    <a:pt x="402" y="120"/>
                  </a:lnTo>
                  <a:lnTo>
                    <a:pt x="409" y="138"/>
                  </a:lnTo>
                  <a:lnTo>
                    <a:pt x="414" y="157"/>
                  </a:lnTo>
                  <a:lnTo>
                    <a:pt x="417" y="176"/>
                  </a:lnTo>
                  <a:lnTo>
                    <a:pt x="418" y="197"/>
                  </a:lnTo>
                  <a:lnTo>
                    <a:pt x="417" y="217"/>
                  </a:lnTo>
                  <a:lnTo>
                    <a:pt x="414" y="236"/>
                  </a:lnTo>
                  <a:lnTo>
                    <a:pt x="409" y="255"/>
                  </a:lnTo>
                  <a:lnTo>
                    <a:pt x="402" y="273"/>
                  </a:lnTo>
                  <a:lnTo>
                    <a:pt x="393" y="290"/>
                  </a:lnTo>
                  <a:lnTo>
                    <a:pt x="382" y="306"/>
                  </a:lnTo>
                  <a:lnTo>
                    <a:pt x="370" y="321"/>
                  </a:lnTo>
                  <a:lnTo>
                    <a:pt x="357" y="335"/>
                  </a:lnTo>
                  <a:lnTo>
                    <a:pt x="342" y="348"/>
                  </a:lnTo>
                  <a:lnTo>
                    <a:pt x="327" y="359"/>
                  </a:lnTo>
                  <a:lnTo>
                    <a:pt x="308" y="369"/>
                  </a:lnTo>
                  <a:lnTo>
                    <a:pt x="290" y="378"/>
                  </a:lnTo>
                  <a:lnTo>
                    <a:pt x="271" y="384"/>
                  </a:lnTo>
                  <a:lnTo>
                    <a:pt x="252" y="389"/>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2607" name="Freeform 2623"/>
            <p:cNvSpPr>
              <a:spLocks/>
            </p:cNvSpPr>
            <p:nvPr/>
          </p:nvSpPr>
          <p:spPr bwMode="auto">
            <a:xfrm>
              <a:off x="1442999" y="2405054"/>
              <a:ext cx="131762" cy="107950"/>
            </a:xfrm>
            <a:custGeom>
              <a:avLst/>
              <a:gdLst/>
              <a:ahLst/>
              <a:cxnLst>
                <a:cxn ang="0">
                  <a:pos x="187" y="391"/>
                </a:cxn>
                <a:cxn ang="0">
                  <a:pos x="147" y="383"/>
                </a:cxn>
                <a:cxn ang="0">
                  <a:pos x="110" y="368"/>
                </a:cxn>
                <a:cxn ang="0">
                  <a:pos x="76" y="348"/>
                </a:cxn>
                <a:cxn ang="0">
                  <a:pos x="48" y="321"/>
                </a:cxn>
                <a:cxn ang="0">
                  <a:pos x="25" y="290"/>
                </a:cxn>
                <a:cxn ang="0">
                  <a:pos x="10" y="254"/>
                </a:cxn>
                <a:cxn ang="0">
                  <a:pos x="1" y="216"/>
                </a:cxn>
                <a:cxn ang="0">
                  <a:pos x="1" y="176"/>
                </a:cxn>
                <a:cxn ang="0">
                  <a:pos x="10" y="138"/>
                </a:cxn>
                <a:cxn ang="0">
                  <a:pos x="25" y="102"/>
                </a:cxn>
                <a:cxn ang="0">
                  <a:pos x="48" y="71"/>
                </a:cxn>
                <a:cxn ang="0">
                  <a:pos x="76" y="45"/>
                </a:cxn>
                <a:cxn ang="0">
                  <a:pos x="110" y="24"/>
                </a:cxn>
                <a:cxn ang="0">
                  <a:pos x="147" y="9"/>
                </a:cxn>
                <a:cxn ang="0">
                  <a:pos x="187" y="1"/>
                </a:cxn>
                <a:cxn ang="0">
                  <a:pos x="231" y="1"/>
                </a:cxn>
                <a:cxn ang="0">
                  <a:pos x="271" y="9"/>
                </a:cxn>
                <a:cxn ang="0">
                  <a:pos x="308" y="24"/>
                </a:cxn>
                <a:cxn ang="0">
                  <a:pos x="342" y="45"/>
                </a:cxn>
                <a:cxn ang="0">
                  <a:pos x="370" y="71"/>
                </a:cxn>
                <a:cxn ang="0">
                  <a:pos x="393" y="102"/>
                </a:cxn>
                <a:cxn ang="0">
                  <a:pos x="409" y="138"/>
                </a:cxn>
                <a:cxn ang="0">
                  <a:pos x="417" y="176"/>
                </a:cxn>
                <a:cxn ang="0">
                  <a:pos x="417" y="216"/>
                </a:cxn>
                <a:cxn ang="0">
                  <a:pos x="409" y="254"/>
                </a:cxn>
                <a:cxn ang="0">
                  <a:pos x="393" y="290"/>
                </a:cxn>
                <a:cxn ang="0">
                  <a:pos x="370" y="321"/>
                </a:cxn>
                <a:cxn ang="0">
                  <a:pos x="342" y="348"/>
                </a:cxn>
                <a:cxn ang="0">
                  <a:pos x="308" y="368"/>
                </a:cxn>
                <a:cxn ang="0">
                  <a:pos x="271" y="383"/>
                </a:cxn>
                <a:cxn ang="0">
                  <a:pos x="231" y="391"/>
                </a:cxn>
              </a:cxnLst>
              <a:rect l="0" t="0" r="r" b="b"/>
              <a:pathLst>
                <a:path w="418" h="393">
                  <a:moveTo>
                    <a:pt x="209" y="393"/>
                  </a:moveTo>
                  <a:lnTo>
                    <a:pt x="187" y="391"/>
                  </a:lnTo>
                  <a:lnTo>
                    <a:pt x="167" y="389"/>
                  </a:lnTo>
                  <a:lnTo>
                    <a:pt x="147" y="383"/>
                  </a:lnTo>
                  <a:lnTo>
                    <a:pt x="128" y="378"/>
                  </a:lnTo>
                  <a:lnTo>
                    <a:pt x="110" y="368"/>
                  </a:lnTo>
                  <a:lnTo>
                    <a:pt x="92" y="359"/>
                  </a:lnTo>
                  <a:lnTo>
                    <a:pt x="76" y="348"/>
                  </a:lnTo>
                  <a:lnTo>
                    <a:pt x="62" y="335"/>
                  </a:lnTo>
                  <a:lnTo>
                    <a:pt x="48" y="321"/>
                  </a:lnTo>
                  <a:lnTo>
                    <a:pt x="36" y="306"/>
                  </a:lnTo>
                  <a:lnTo>
                    <a:pt x="25" y="290"/>
                  </a:lnTo>
                  <a:lnTo>
                    <a:pt x="17" y="273"/>
                  </a:lnTo>
                  <a:lnTo>
                    <a:pt x="10" y="254"/>
                  </a:lnTo>
                  <a:lnTo>
                    <a:pt x="5" y="236"/>
                  </a:lnTo>
                  <a:lnTo>
                    <a:pt x="1" y="216"/>
                  </a:lnTo>
                  <a:lnTo>
                    <a:pt x="0" y="197"/>
                  </a:lnTo>
                  <a:lnTo>
                    <a:pt x="1" y="176"/>
                  </a:lnTo>
                  <a:lnTo>
                    <a:pt x="5" y="157"/>
                  </a:lnTo>
                  <a:lnTo>
                    <a:pt x="10" y="138"/>
                  </a:lnTo>
                  <a:lnTo>
                    <a:pt x="17" y="120"/>
                  </a:lnTo>
                  <a:lnTo>
                    <a:pt x="25" y="102"/>
                  </a:lnTo>
                  <a:lnTo>
                    <a:pt x="36" y="86"/>
                  </a:lnTo>
                  <a:lnTo>
                    <a:pt x="48" y="71"/>
                  </a:lnTo>
                  <a:lnTo>
                    <a:pt x="62" y="57"/>
                  </a:lnTo>
                  <a:lnTo>
                    <a:pt x="76" y="45"/>
                  </a:lnTo>
                  <a:lnTo>
                    <a:pt x="92" y="33"/>
                  </a:lnTo>
                  <a:lnTo>
                    <a:pt x="110" y="24"/>
                  </a:lnTo>
                  <a:lnTo>
                    <a:pt x="128" y="15"/>
                  </a:lnTo>
                  <a:lnTo>
                    <a:pt x="147" y="9"/>
                  </a:lnTo>
                  <a:lnTo>
                    <a:pt x="167" y="3"/>
                  </a:lnTo>
                  <a:lnTo>
                    <a:pt x="187" y="1"/>
                  </a:lnTo>
                  <a:lnTo>
                    <a:pt x="209" y="0"/>
                  </a:lnTo>
                  <a:lnTo>
                    <a:pt x="231" y="1"/>
                  </a:lnTo>
                  <a:lnTo>
                    <a:pt x="252" y="3"/>
                  </a:lnTo>
                  <a:lnTo>
                    <a:pt x="271" y="9"/>
                  </a:lnTo>
                  <a:lnTo>
                    <a:pt x="290" y="15"/>
                  </a:lnTo>
                  <a:lnTo>
                    <a:pt x="308" y="24"/>
                  </a:lnTo>
                  <a:lnTo>
                    <a:pt x="327" y="33"/>
                  </a:lnTo>
                  <a:lnTo>
                    <a:pt x="342" y="45"/>
                  </a:lnTo>
                  <a:lnTo>
                    <a:pt x="357" y="57"/>
                  </a:lnTo>
                  <a:lnTo>
                    <a:pt x="370" y="71"/>
                  </a:lnTo>
                  <a:lnTo>
                    <a:pt x="382" y="86"/>
                  </a:lnTo>
                  <a:lnTo>
                    <a:pt x="393" y="102"/>
                  </a:lnTo>
                  <a:lnTo>
                    <a:pt x="402" y="120"/>
                  </a:lnTo>
                  <a:lnTo>
                    <a:pt x="409" y="138"/>
                  </a:lnTo>
                  <a:lnTo>
                    <a:pt x="414" y="157"/>
                  </a:lnTo>
                  <a:lnTo>
                    <a:pt x="417" y="176"/>
                  </a:lnTo>
                  <a:lnTo>
                    <a:pt x="418" y="197"/>
                  </a:lnTo>
                  <a:lnTo>
                    <a:pt x="417" y="216"/>
                  </a:lnTo>
                  <a:lnTo>
                    <a:pt x="414" y="236"/>
                  </a:lnTo>
                  <a:lnTo>
                    <a:pt x="409" y="254"/>
                  </a:lnTo>
                  <a:lnTo>
                    <a:pt x="402" y="273"/>
                  </a:lnTo>
                  <a:lnTo>
                    <a:pt x="393" y="290"/>
                  </a:lnTo>
                  <a:lnTo>
                    <a:pt x="382" y="306"/>
                  </a:lnTo>
                  <a:lnTo>
                    <a:pt x="370" y="321"/>
                  </a:lnTo>
                  <a:lnTo>
                    <a:pt x="357" y="335"/>
                  </a:lnTo>
                  <a:lnTo>
                    <a:pt x="342" y="348"/>
                  </a:lnTo>
                  <a:lnTo>
                    <a:pt x="327" y="359"/>
                  </a:lnTo>
                  <a:lnTo>
                    <a:pt x="308" y="368"/>
                  </a:lnTo>
                  <a:lnTo>
                    <a:pt x="290" y="378"/>
                  </a:lnTo>
                  <a:lnTo>
                    <a:pt x="271" y="383"/>
                  </a:lnTo>
                  <a:lnTo>
                    <a:pt x="252" y="389"/>
                  </a:lnTo>
                  <a:lnTo>
                    <a:pt x="231" y="391"/>
                  </a:lnTo>
                  <a:lnTo>
                    <a:pt x="209" y="393"/>
                  </a:lnTo>
                </a:path>
              </a:pathLst>
            </a:custGeom>
            <a:noFill/>
            <a:ln w="0">
              <a:solidFill>
                <a:srgbClr val="000000"/>
              </a:solidFill>
              <a:prstDash val="solid"/>
              <a:round/>
              <a:headEnd/>
              <a:tailEnd/>
            </a:ln>
          </p:spPr>
          <p:txBody>
            <a:bodyPr/>
            <a:lstStyle/>
            <a:p>
              <a:endParaRPr lang="ja-JP" altLang="en-US"/>
            </a:p>
          </p:txBody>
        </p:sp>
        <p:sp>
          <p:nvSpPr>
            <p:cNvPr id="2608" name="Freeform 2624"/>
            <p:cNvSpPr>
              <a:spLocks/>
            </p:cNvSpPr>
            <p:nvPr/>
          </p:nvSpPr>
          <p:spPr bwMode="auto">
            <a:xfrm>
              <a:off x="1442999" y="3170229"/>
              <a:ext cx="131762" cy="109537"/>
            </a:xfrm>
            <a:custGeom>
              <a:avLst/>
              <a:gdLst/>
              <a:ahLst/>
              <a:cxnLst>
                <a:cxn ang="0">
                  <a:pos x="187" y="392"/>
                </a:cxn>
                <a:cxn ang="0">
                  <a:pos x="147" y="383"/>
                </a:cxn>
                <a:cxn ang="0">
                  <a:pos x="110" y="368"/>
                </a:cxn>
                <a:cxn ang="0">
                  <a:pos x="76" y="348"/>
                </a:cxn>
                <a:cxn ang="0">
                  <a:pos x="48" y="321"/>
                </a:cxn>
                <a:cxn ang="0">
                  <a:pos x="25" y="290"/>
                </a:cxn>
                <a:cxn ang="0">
                  <a:pos x="10" y="254"/>
                </a:cxn>
                <a:cxn ang="0">
                  <a:pos x="1" y="216"/>
                </a:cxn>
                <a:cxn ang="0">
                  <a:pos x="1" y="176"/>
                </a:cxn>
                <a:cxn ang="0">
                  <a:pos x="10" y="138"/>
                </a:cxn>
                <a:cxn ang="0">
                  <a:pos x="25" y="102"/>
                </a:cxn>
                <a:cxn ang="0">
                  <a:pos x="48" y="71"/>
                </a:cxn>
                <a:cxn ang="0">
                  <a:pos x="76" y="45"/>
                </a:cxn>
                <a:cxn ang="0">
                  <a:pos x="110" y="24"/>
                </a:cxn>
                <a:cxn ang="0">
                  <a:pos x="147" y="9"/>
                </a:cxn>
                <a:cxn ang="0">
                  <a:pos x="187" y="1"/>
                </a:cxn>
                <a:cxn ang="0">
                  <a:pos x="231" y="1"/>
                </a:cxn>
                <a:cxn ang="0">
                  <a:pos x="271" y="9"/>
                </a:cxn>
                <a:cxn ang="0">
                  <a:pos x="308" y="24"/>
                </a:cxn>
                <a:cxn ang="0">
                  <a:pos x="342" y="45"/>
                </a:cxn>
                <a:cxn ang="0">
                  <a:pos x="370" y="71"/>
                </a:cxn>
                <a:cxn ang="0">
                  <a:pos x="393" y="102"/>
                </a:cxn>
                <a:cxn ang="0">
                  <a:pos x="409" y="138"/>
                </a:cxn>
                <a:cxn ang="0">
                  <a:pos x="417" y="176"/>
                </a:cxn>
                <a:cxn ang="0">
                  <a:pos x="417" y="216"/>
                </a:cxn>
                <a:cxn ang="0">
                  <a:pos x="409" y="254"/>
                </a:cxn>
                <a:cxn ang="0">
                  <a:pos x="393" y="290"/>
                </a:cxn>
                <a:cxn ang="0">
                  <a:pos x="370" y="321"/>
                </a:cxn>
                <a:cxn ang="0">
                  <a:pos x="342" y="348"/>
                </a:cxn>
                <a:cxn ang="0">
                  <a:pos x="308" y="368"/>
                </a:cxn>
                <a:cxn ang="0">
                  <a:pos x="271" y="383"/>
                </a:cxn>
                <a:cxn ang="0">
                  <a:pos x="231" y="392"/>
                </a:cxn>
              </a:cxnLst>
              <a:rect l="0" t="0" r="r" b="b"/>
              <a:pathLst>
                <a:path w="418" h="393">
                  <a:moveTo>
                    <a:pt x="209" y="393"/>
                  </a:moveTo>
                  <a:lnTo>
                    <a:pt x="187" y="392"/>
                  </a:lnTo>
                  <a:lnTo>
                    <a:pt x="167" y="389"/>
                  </a:lnTo>
                  <a:lnTo>
                    <a:pt x="147" y="383"/>
                  </a:lnTo>
                  <a:lnTo>
                    <a:pt x="128" y="378"/>
                  </a:lnTo>
                  <a:lnTo>
                    <a:pt x="110" y="368"/>
                  </a:lnTo>
                  <a:lnTo>
                    <a:pt x="92" y="359"/>
                  </a:lnTo>
                  <a:lnTo>
                    <a:pt x="76" y="348"/>
                  </a:lnTo>
                  <a:lnTo>
                    <a:pt x="62" y="335"/>
                  </a:lnTo>
                  <a:lnTo>
                    <a:pt x="48" y="321"/>
                  </a:lnTo>
                  <a:lnTo>
                    <a:pt x="36" y="306"/>
                  </a:lnTo>
                  <a:lnTo>
                    <a:pt x="25" y="290"/>
                  </a:lnTo>
                  <a:lnTo>
                    <a:pt x="17" y="273"/>
                  </a:lnTo>
                  <a:lnTo>
                    <a:pt x="10" y="254"/>
                  </a:lnTo>
                  <a:lnTo>
                    <a:pt x="5" y="236"/>
                  </a:lnTo>
                  <a:lnTo>
                    <a:pt x="1" y="216"/>
                  </a:lnTo>
                  <a:lnTo>
                    <a:pt x="0" y="197"/>
                  </a:lnTo>
                  <a:lnTo>
                    <a:pt x="1" y="176"/>
                  </a:lnTo>
                  <a:lnTo>
                    <a:pt x="5" y="157"/>
                  </a:lnTo>
                  <a:lnTo>
                    <a:pt x="10" y="138"/>
                  </a:lnTo>
                  <a:lnTo>
                    <a:pt x="17" y="120"/>
                  </a:lnTo>
                  <a:lnTo>
                    <a:pt x="25" y="102"/>
                  </a:lnTo>
                  <a:lnTo>
                    <a:pt x="36" y="86"/>
                  </a:lnTo>
                  <a:lnTo>
                    <a:pt x="48" y="71"/>
                  </a:lnTo>
                  <a:lnTo>
                    <a:pt x="62" y="58"/>
                  </a:lnTo>
                  <a:lnTo>
                    <a:pt x="76" y="45"/>
                  </a:lnTo>
                  <a:lnTo>
                    <a:pt x="92" y="33"/>
                  </a:lnTo>
                  <a:lnTo>
                    <a:pt x="110" y="24"/>
                  </a:lnTo>
                  <a:lnTo>
                    <a:pt x="128" y="15"/>
                  </a:lnTo>
                  <a:lnTo>
                    <a:pt x="147" y="9"/>
                  </a:lnTo>
                  <a:lnTo>
                    <a:pt x="167" y="3"/>
                  </a:lnTo>
                  <a:lnTo>
                    <a:pt x="187" y="1"/>
                  </a:lnTo>
                  <a:lnTo>
                    <a:pt x="209" y="0"/>
                  </a:lnTo>
                  <a:lnTo>
                    <a:pt x="231" y="1"/>
                  </a:lnTo>
                  <a:lnTo>
                    <a:pt x="252" y="3"/>
                  </a:lnTo>
                  <a:lnTo>
                    <a:pt x="271" y="9"/>
                  </a:lnTo>
                  <a:lnTo>
                    <a:pt x="290" y="15"/>
                  </a:lnTo>
                  <a:lnTo>
                    <a:pt x="308" y="24"/>
                  </a:lnTo>
                  <a:lnTo>
                    <a:pt x="327" y="33"/>
                  </a:lnTo>
                  <a:lnTo>
                    <a:pt x="342" y="45"/>
                  </a:lnTo>
                  <a:lnTo>
                    <a:pt x="357" y="58"/>
                  </a:lnTo>
                  <a:lnTo>
                    <a:pt x="370" y="71"/>
                  </a:lnTo>
                  <a:lnTo>
                    <a:pt x="382" y="86"/>
                  </a:lnTo>
                  <a:lnTo>
                    <a:pt x="393" y="102"/>
                  </a:lnTo>
                  <a:lnTo>
                    <a:pt x="402" y="120"/>
                  </a:lnTo>
                  <a:lnTo>
                    <a:pt x="409" y="138"/>
                  </a:lnTo>
                  <a:lnTo>
                    <a:pt x="414" y="157"/>
                  </a:lnTo>
                  <a:lnTo>
                    <a:pt x="417" y="176"/>
                  </a:lnTo>
                  <a:lnTo>
                    <a:pt x="418" y="197"/>
                  </a:lnTo>
                  <a:lnTo>
                    <a:pt x="417" y="216"/>
                  </a:lnTo>
                  <a:lnTo>
                    <a:pt x="414" y="236"/>
                  </a:lnTo>
                  <a:lnTo>
                    <a:pt x="409" y="254"/>
                  </a:lnTo>
                  <a:lnTo>
                    <a:pt x="402" y="273"/>
                  </a:lnTo>
                  <a:lnTo>
                    <a:pt x="393" y="290"/>
                  </a:lnTo>
                  <a:lnTo>
                    <a:pt x="382" y="306"/>
                  </a:lnTo>
                  <a:lnTo>
                    <a:pt x="370" y="321"/>
                  </a:lnTo>
                  <a:lnTo>
                    <a:pt x="357" y="335"/>
                  </a:lnTo>
                  <a:lnTo>
                    <a:pt x="342" y="348"/>
                  </a:lnTo>
                  <a:lnTo>
                    <a:pt x="327" y="359"/>
                  </a:lnTo>
                  <a:lnTo>
                    <a:pt x="308" y="368"/>
                  </a:lnTo>
                  <a:lnTo>
                    <a:pt x="290" y="378"/>
                  </a:lnTo>
                  <a:lnTo>
                    <a:pt x="271" y="383"/>
                  </a:lnTo>
                  <a:lnTo>
                    <a:pt x="252" y="389"/>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2609" name="Freeform 2625"/>
            <p:cNvSpPr>
              <a:spLocks/>
            </p:cNvSpPr>
            <p:nvPr/>
          </p:nvSpPr>
          <p:spPr bwMode="auto">
            <a:xfrm>
              <a:off x="1442999" y="4159241"/>
              <a:ext cx="131762" cy="109538"/>
            </a:xfrm>
            <a:custGeom>
              <a:avLst/>
              <a:gdLst/>
              <a:ahLst/>
              <a:cxnLst>
                <a:cxn ang="0">
                  <a:pos x="187" y="392"/>
                </a:cxn>
                <a:cxn ang="0">
                  <a:pos x="147" y="384"/>
                </a:cxn>
                <a:cxn ang="0">
                  <a:pos x="110" y="369"/>
                </a:cxn>
                <a:cxn ang="0">
                  <a:pos x="76" y="348"/>
                </a:cxn>
                <a:cxn ang="0">
                  <a:pos x="48" y="322"/>
                </a:cxn>
                <a:cxn ang="0">
                  <a:pos x="25" y="291"/>
                </a:cxn>
                <a:cxn ang="0">
                  <a:pos x="10" y="255"/>
                </a:cxn>
                <a:cxn ang="0">
                  <a:pos x="1" y="217"/>
                </a:cxn>
                <a:cxn ang="0">
                  <a:pos x="1" y="177"/>
                </a:cxn>
                <a:cxn ang="0">
                  <a:pos x="10" y="139"/>
                </a:cxn>
                <a:cxn ang="0">
                  <a:pos x="25" y="103"/>
                </a:cxn>
                <a:cxn ang="0">
                  <a:pos x="48" y="72"/>
                </a:cxn>
                <a:cxn ang="0">
                  <a:pos x="76" y="45"/>
                </a:cxn>
                <a:cxn ang="0">
                  <a:pos x="110" y="25"/>
                </a:cxn>
                <a:cxn ang="0">
                  <a:pos x="147" y="10"/>
                </a:cxn>
                <a:cxn ang="0">
                  <a:pos x="187" y="1"/>
                </a:cxn>
                <a:cxn ang="0">
                  <a:pos x="231" y="1"/>
                </a:cxn>
                <a:cxn ang="0">
                  <a:pos x="271" y="10"/>
                </a:cxn>
                <a:cxn ang="0">
                  <a:pos x="308" y="25"/>
                </a:cxn>
                <a:cxn ang="0">
                  <a:pos x="342" y="45"/>
                </a:cxn>
                <a:cxn ang="0">
                  <a:pos x="370" y="72"/>
                </a:cxn>
                <a:cxn ang="0">
                  <a:pos x="393" y="103"/>
                </a:cxn>
                <a:cxn ang="0">
                  <a:pos x="409" y="139"/>
                </a:cxn>
                <a:cxn ang="0">
                  <a:pos x="417" y="177"/>
                </a:cxn>
                <a:cxn ang="0">
                  <a:pos x="417" y="217"/>
                </a:cxn>
                <a:cxn ang="0">
                  <a:pos x="409" y="255"/>
                </a:cxn>
                <a:cxn ang="0">
                  <a:pos x="393" y="291"/>
                </a:cxn>
                <a:cxn ang="0">
                  <a:pos x="370" y="322"/>
                </a:cxn>
                <a:cxn ang="0">
                  <a:pos x="342" y="348"/>
                </a:cxn>
                <a:cxn ang="0">
                  <a:pos x="308" y="369"/>
                </a:cxn>
                <a:cxn ang="0">
                  <a:pos x="271" y="384"/>
                </a:cxn>
                <a:cxn ang="0">
                  <a:pos x="231" y="392"/>
                </a:cxn>
              </a:cxnLst>
              <a:rect l="0" t="0" r="r" b="b"/>
              <a:pathLst>
                <a:path w="418" h="393">
                  <a:moveTo>
                    <a:pt x="209" y="393"/>
                  </a:moveTo>
                  <a:lnTo>
                    <a:pt x="187" y="392"/>
                  </a:lnTo>
                  <a:lnTo>
                    <a:pt x="167" y="390"/>
                  </a:lnTo>
                  <a:lnTo>
                    <a:pt x="147" y="384"/>
                  </a:lnTo>
                  <a:lnTo>
                    <a:pt x="128" y="378"/>
                  </a:lnTo>
                  <a:lnTo>
                    <a:pt x="110" y="369"/>
                  </a:lnTo>
                  <a:lnTo>
                    <a:pt x="92" y="360"/>
                  </a:lnTo>
                  <a:lnTo>
                    <a:pt x="76" y="348"/>
                  </a:lnTo>
                  <a:lnTo>
                    <a:pt x="62" y="335"/>
                  </a:lnTo>
                  <a:lnTo>
                    <a:pt x="48" y="322"/>
                  </a:lnTo>
                  <a:lnTo>
                    <a:pt x="36" y="307"/>
                  </a:lnTo>
                  <a:lnTo>
                    <a:pt x="25" y="291"/>
                  </a:lnTo>
                  <a:lnTo>
                    <a:pt x="17" y="273"/>
                  </a:lnTo>
                  <a:lnTo>
                    <a:pt x="10" y="255"/>
                  </a:lnTo>
                  <a:lnTo>
                    <a:pt x="5" y="236"/>
                  </a:lnTo>
                  <a:lnTo>
                    <a:pt x="1" y="217"/>
                  </a:lnTo>
                  <a:lnTo>
                    <a:pt x="0" y="197"/>
                  </a:lnTo>
                  <a:lnTo>
                    <a:pt x="1" y="177"/>
                  </a:lnTo>
                  <a:lnTo>
                    <a:pt x="5" y="157"/>
                  </a:lnTo>
                  <a:lnTo>
                    <a:pt x="10" y="139"/>
                  </a:lnTo>
                  <a:lnTo>
                    <a:pt x="17" y="120"/>
                  </a:lnTo>
                  <a:lnTo>
                    <a:pt x="25" y="103"/>
                  </a:lnTo>
                  <a:lnTo>
                    <a:pt x="36" y="87"/>
                  </a:lnTo>
                  <a:lnTo>
                    <a:pt x="48" y="72"/>
                  </a:lnTo>
                  <a:lnTo>
                    <a:pt x="62" y="58"/>
                  </a:lnTo>
                  <a:lnTo>
                    <a:pt x="76" y="45"/>
                  </a:lnTo>
                  <a:lnTo>
                    <a:pt x="92" y="34"/>
                  </a:lnTo>
                  <a:lnTo>
                    <a:pt x="110" y="25"/>
                  </a:lnTo>
                  <a:lnTo>
                    <a:pt x="128" y="15"/>
                  </a:lnTo>
                  <a:lnTo>
                    <a:pt x="147" y="10"/>
                  </a:lnTo>
                  <a:lnTo>
                    <a:pt x="167" y="4"/>
                  </a:lnTo>
                  <a:lnTo>
                    <a:pt x="187" y="1"/>
                  </a:lnTo>
                  <a:lnTo>
                    <a:pt x="209" y="0"/>
                  </a:lnTo>
                  <a:lnTo>
                    <a:pt x="231" y="1"/>
                  </a:lnTo>
                  <a:lnTo>
                    <a:pt x="252" y="4"/>
                  </a:lnTo>
                  <a:lnTo>
                    <a:pt x="271" y="10"/>
                  </a:lnTo>
                  <a:lnTo>
                    <a:pt x="290" y="15"/>
                  </a:lnTo>
                  <a:lnTo>
                    <a:pt x="308" y="25"/>
                  </a:lnTo>
                  <a:lnTo>
                    <a:pt x="327" y="34"/>
                  </a:lnTo>
                  <a:lnTo>
                    <a:pt x="342" y="45"/>
                  </a:lnTo>
                  <a:lnTo>
                    <a:pt x="357" y="58"/>
                  </a:lnTo>
                  <a:lnTo>
                    <a:pt x="370" y="72"/>
                  </a:lnTo>
                  <a:lnTo>
                    <a:pt x="382" y="87"/>
                  </a:lnTo>
                  <a:lnTo>
                    <a:pt x="393" y="103"/>
                  </a:lnTo>
                  <a:lnTo>
                    <a:pt x="402" y="120"/>
                  </a:lnTo>
                  <a:lnTo>
                    <a:pt x="409" y="139"/>
                  </a:lnTo>
                  <a:lnTo>
                    <a:pt x="414" y="157"/>
                  </a:lnTo>
                  <a:lnTo>
                    <a:pt x="417" y="177"/>
                  </a:lnTo>
                  <a:lnTo>
                    <a:pt x="418" y="197"/>
                  </a:lnTo>
                  <a:lnTo>
                    <a:pt x="417" y="217"/>
                  </a:lnTo>
                  <a:lnTo>
                    <a:pt x="414" y="236"/>
                  </a:lnTo>
                  <a:lnTo>
                    <a:pt x="409" y="255"/>
                  </a:lnTo>
                  <a:lnTo>
                    <a:pt x="402" y="273"/>
                  </a:lnTo>
                  <a:lnTo>
                    <a:pt x="393" y="291"/>
                  </a:lnTo>
                  <a:lnTo>
                    <a:pt x="382" y="307"/>
                  </a:lnTo>
                  <a:lnTo>
                    <a:pt x="370" y="322"/>
                  </a:lnTo>
                  <a:lnTo>
                    <a:pt x="357" y="335"/>
                  </a:lnTo>
                  <a:lnTo>
                    <a:pt x="342" y="348"/>
                  </a:lnTo>
                  <a:lnTo>
                    <a:pt x="327" y="360"/>
                  </a:lnTo>
                  <a:lnTo>
                    <a:pt x="308" y="369"/>
                  </a:lnTo>
                  <a:lnTo>
                    <a:pt x="290" y="378"/>
                  </a:lnTo>
                  <a:lnTo>
                    <a:pt x="271" y="384"/>
                  </a:lnTo>
                  <a:lnTo>
                    <a:pt x="252" y="390"/>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2610" name="Freeform 2626"/>
            <p:cNvSpPr>
              <a:spLocks/>
            </p:cNvSpPr>
            <p:nvPr/>
          </p:nvSpPr>
          <p:spPr bwMode="auto">
            <a:xfrm>
              <a:off x="1439824" y="2265354"/>
              <a:ext cx="115887" cy="138112"/>
            </a:xfrm>
            <a:custGeom>
              <a:avLst/>
              <a:gdLst/>
              <a:ahLst/>
              <a:cxnLst>
                <a:cxn ang="0">
                  <a:pos x="39" y="28"/>
                </a:cxn>
                <a:cxn ang="0">
                  <a:pos x="85" y="50"/>
                </a:cxn>
                <a:cxn ang="0">
                  <a:pos x="134" y="63"/>
                </a:cxn>
                <a:cxn ang="0">
                  <a:pos x="186" y="68"/>
                </a:cxn>
                <a:cxn ang="0">
                  <a:pos x="240" y="63"/>
                </a:cxn>
                <a:cxn ang="0">
                  <a:pos x="288" y="50"/>
                </a:cxn>
                <a:cxn ang="0">
                  <a:pos x="332" y="29"/>
                </a:cxn>
                <a:cxn ang="0">
                  <a:pos x="369" y="2"/>
                </a:cxn>
                <a:cxn ang="0">
                  <a:pos x="182" y="492"/>
                </a:cxn>
                <a:cxn ang="0">
                  <a:pos x="0" y="0"/>
                </a:cxn>
                <a:cxn ang="0">
                  <a:pos x="39" y="28"/>
                </a:cxn>
              </a:cxnLst>
              <a:rect l="0" t="0" r="r" b="b"/>
              <a:pathLst>
                <a:path w="369" h="492">
                  <a:moveTo>
                    <a:pt x="39" y="28"/>
                  </a:moveTo>
                  <a:lnTo>
                    <a:pt x="85" y="50"/>
                  </a:lnTo>
                  <a:lnTo>
                    <a:pt x="134" y="63"/>
                  </a:lnTo>
                  <a:lnTo>
                    <a:pt x="186" y="68"/>
                  </a:lnTo>
                  <a:lnTo>
                    <a:pt x="240" y="63"/>
                  </a:lnTo>
                  <a:lnTo>
                    <a:pt x="288" y="50"/>
                  </a:lnTo>
                  <a:lnTo>
                    <a:pt x="332" y="29"/>
                  </a:lnTo>
                  <a:lnTo>
                    <a:pt x="369" y="2"/>
                  </a:lnTo>
                  <a:lnTo>
                    <a:pt x="182" y="492"/>
                  </a:lnTo>
                  <a:lnTo>
                    <a:pt x="0" y="0"/>
                  </a:lnTo>
                  <a:lnTo>
                    <a:pt x="39" y="28"/>
                  </a:lnTo>
                  <a:close/>
                </a:path>
              </a:pathLst>
            </a:custGeom>
            <a:solidFill>
              <a:srgbClr val="000000"/>
            </a:solidFill>
            <a:ln w="9525">
              <a:noFill/>
              <a:round/>
              <a:headEnd/>
              <a:tailEnd/>
            </a:ln>
          </p:spPr>
          <p:txBody>
            <a:bodyPr/>
            <a:lstStyle/>
            <a:p>
              <a:endParaRPr lang="ja-JP" altLang="en-US"/>
            </a:p>
          </p:txBody>
        </p:sp>
        <p:sp>
          <p:nvSpPr>
            <p:cNvPr id="2611" name="Line 2627"/>
            <p:cNvSpPr>
              <a:spLocks noChangeShapeType="1"/>
            </p:cNvSpPr>
            <p:nvPr/>
          </p:nvSpPr>
          <p:spPr bwMode="auto">
            <a:xfrm flipH="1">
              <a:off x="1498561" y="2209791"/>
              <a:ext cx="1588" cy="84138"/>
            </a:xfrm>
            <a:prstGeom prst="line">
              <a:avLst/>
            </a:prstGeom>
            <a:noFill/>
            <a:ln w="0">
              <a:solidFill>
                <a:srgbClr val="000000"/>
              </a:solidFill>
              <a:round/>
              <a:headEnd/>
              <a:tailEnd/>
            </a:ln>
          </p:spPr>
          <p:txBody>
            <a:bodyPr/>
            <a:lstStyle/>
            <a:p>
              <a:endParaRPr lang="ja-JP" altLang="en-US"/>
            </a:p>
          </p:txBody>
        </p:sp>
        <p:sp>
          <p:nvSpPr>
            <p:cNvPr id="2612" name="Freeform 2628"/>
            <p:cNvSpPr>
              <a:spLocks/>
            </p:cNvSpPr>
            <p:nvPr/>
          </p:nvSpPr>
          <p:spPr bwMode="auto">
            <a:xfrm>
              <a:off x="1439824" y="3021004"/>
              <a:ext cx="115887" cy="134937"/>
            </a:xfrm>
            <a:custGeom>
              <a:avLst/>
              <a:gdLst/>
              <a:ahLst/>
              <a:cxnLst>
                <a:cxn ang="0">
                  <a:pos x="39" y="27"/>
                </a:cxn>
                <a:cxn ang="0">
                  <a:pos x="84" y="49"/>
                </a:cxn>
                <a:cxn ang="0">
                  <a:pos x="134" y="64"/>
                </a:cxn>
                <a:cxn ang="0">
                  <a:pos x="186" y="67"/>
                </a:cxn>
                <a:cxn ang="0">
                  <a:pos x="239" y="63"/>
                </a:cxn>
                <a:cxn ang="0">
                  <a:pos x="287" y="48"/>
                </a:cxn>
                <a:cxn ang="0">
                  <a:pos x="332" y="27"/>
                </a:cxn>
                <a:cxn ang="0">
                  <a:pos x="369" y="1"/>
                </a:cxn>
                <a:cxn ang="0">
                  <a:pos x="183" y="491"/>
                </a:cxn>
                <a:cxn ang="0">
                  <a:pos x="0" y="0"/>
                </a:cxn>
                <a:cxn ang="0">
                  <a:pos x="39" y="27"/>
                </a:cxn>
              </a:cxnLst>
              <a:rect l="0" t="0" r="r" b="b"/>
              <a:pathLst>
                <a:path w="369" h="491">
                  <a:moveTo>
                    <a:pt x="39" y="27"/>
                  </a:moveTo>
                  <a:lnTo>
                    <a:pt x="84" y="49"/>
                  </a:lnTo>
                  <a:lnTo>
                    <a:pt x="134" y="64"/>
                  </a:lnTo>
                  <a:lnTo>
                    <a:pt x="186" y="67"/>
                  </a:lnTo>
                  <a:lnTo>
                    <a:pt x="239" y="63"/>
                  </a:lnTo>
                  <a:lnTo>
                    <a:pt x="287" y="48"/>
                  </a:lnTo>
                  <a:lnTo>
                    <a:pt x="332" y="27"/>
                  </a:lnTo>
                  <a:lnTo>
                    <a:pt x="369" y="1"/>
                  </a:lnTo>
                  <a:lnTo>
                    <a:pt x="183" y="491"/>
                  </a:lnTo>
                  <a:lnTo>
                    <a:pt x="0" y="0"/>
                  </a:lnTo>
                  <a:lnTo>
                    <a:pt x="39" y="27"/>
                  </a:lnTo>
                  <a:close/>
                </a:path>
              </a:pathLst>
            </a:custGeom>
            <a:solidFill>
              <a:srgbClr val="000000"/>
            </a:solidFill>
            <a:ln w="9525">
              <a:noFill/>
              <a:round/>
              <a:headEnd/>
              <a:tailEnd/>
            </a:ln>
          </p:spPr>
          <p:txBody>
            <a:bodyPr/>
            <a:lstStyle/>
            <a:p>
              <a:endParaRPr lang="ja-JP" altLang="en-US"/>
            </a:p>
          </p:txBody>
        </p:sp>
        <p:sp>
          <p:nvSpPr>
            <p:cNvPr id="2613" name="Line 2629"/>
            <p:cNvSpPr>
              <a:spLocks noChangeShapeType="1"/>
            </p:cNvSpPr>
            <p:nvPr/>
          </p:nvSpPr>
          <p:spPr bwMode="auto">
            <a:xfrm flipH="1">
              <a:off x="1498561" y="2516179"/>
              <a:ext cx="1588" cy="530225"/>
            </a:xfrm>
            <a:prstGeom prst="line">
              <a:avLst/>
            </a:prstGeom>
            <a:noFill/>
            <a:ln w="0">
              <a:solidFill>
                <a:srgbClr val="000000"/>
              </a:solidFill>
              <a:round/>
              <a:headEnd/>
              <a:tailEnd/>
            </a:ln>
          </p:spPr>
          <p:txBody>
            <a:bodyPr/>
            <a:lstStyle/>
            <a:p>
              <a:endParaRPr lang="ja-JP" altLang="en-US"/>
            </a:p>
          </p:txBody>
        </p:sp>
        <p:sp>
          <p:nvSpPr>
            <p:cNvPr id="2614" name="Freeform 2630"/>
            <p:cNvSpPr>
              <a:spLocks/>
            </p:cNvSpPr>
            <p:nvPr/>
          </p:nvSpPr>
          <p:spPr bwMode="auto">
            <a:xfrm>
              <a:off x="1441411" y="4006841"/>
              <a:ext cx="115888" cy="134938"/>
            </a:xfrm>
            <a:custGeom>
              <a:avLst/>
              <a:gdLst/>
              <a:ahLst/>
              <a:cxnLst>
                <a:cxn ang="0">
                  <a:pos x="39" y="27"/>
                </a:cxn>
                <a:cxn ang="0">
                  <a:pos x="85" y="48"/>
                </a:cxn>
                <a:cxn ang="0">
                  <a:pos x="135" y="63"/>
                </a:cxn>
                <a:cxn ang="0">
                  <a:pos x="187" y="66"/>
                </a:cxn>
                <a:cxn ang="0">
                  <a:pos x="240" y="62"/>
                </a:cxn>
                <a:cxn ang="0">
                  <a:pos x="288" y="47"/>
                </a:cxn>
                <a:cxn ang="0">
                  <a:pos x="332" y="26"/>
                </a:cxn>
                <a:cxn ang="0">
                  <a:pos x="369" y="0"/>
                </a:cxn>
                <a:cxn ang="0">
                  <a:pos x="185" y="490"/>
                </a:cxn>
                <a:cxn ang="0">
                  <a:pos x="0" y="0"/>
                </a:cxn>
                <a:cxn ang="0">
                  <a:pos x="39" y="27"/>
                </a:cxn>
              </a:cxnLst>
              <a:rect l="0" t="0" r="r" b="b"/>
              <a:pathLst>
                <a:path w="369" h="490">
                  <a:moveTo>
                    <a:pt x="39" y="27"/>
                  </a:moveTo>
                  <a:lnTo>
                    <a:pt x="85" y="48"/>
                  </a:lnTo>
                  <a:lnTo>
                    <a:pt x="135" y="63"/>
                  </a:lnTo>
                  <a:lnTo>
                    <a:pt x="187" y="66"/>
                  </a:lnTo>
                  <a:lnTo>
                    <a:pt x="240" y="62"/>
                  </a:lnTo>
                  <a:lnTo>
                    <a:pt x="288" y="47"/>
                  </a:lnTo>
                  <a:lnTo>
                    <a:pt x="332" y="26"/>
                  </a:lnTo>
                  <a:lnTo>
                    <a:pt x="369" y="0"/>
                  </a:lnTo>
                  <a:lnTo>
                    <a:pt x="185" y="490"/>
                  </a:lnTo>
                  <a:lnTo>
                    <a:pt x="0" y="0"/>
                  </a:lnTo>
                  <a:lnTo>
                    <a:pt x="39" y="27"/>
                  </a:lnTo>
                  <a:close/>
                </a:path>
              </a:pathLst>
            </a:custGeom>
            <a:solidFill>
              <a:srgbClr val="000000"/>
            </a:solidFill>
            <a:ln w="9525">
              <a:noFill/>
              <a:round/>
              <a:headEnd/>
              <a:tailEnd/>
            </a:ln>
          </p:spPr>
          <p:txBody>
            <a:bodyPr/>
            <a:lstStyle/>
            <a:p>
              <a:endParaRPr lang="ja-JP" altLang="en-US"/>
            </a:p>
          </p:txBody>
        </p:sp>
        <p:sp>
          <p:nvSpPr>
            <p:cNvPr id="2615" name="Line 2631"/>
            <p:cNvSpPr>
              <a:spLocks noChangeShapeType="1"/>
            </p:cNvSpPr>
            <p:nvPr/>
          </p:nvSpPr>
          <p:spPr bwMode="auto">
            <a:xfrm>
              <a:off x="1498561" y="3294054"/>
              <a:ext cx="1588" cy="738187"/>
            </a:xfrm>
            <a:prstGeom prst="line">
              <a:avLst/>
            </a:prstGeom>
            <a:noFill/>
            <a:ln w="0">
              <a:solidFill>
                <a:srgbClr val="000000"/>
              </a:solidFill>
              <a:round/>
              <a:headEnd/>
              <a:tailEnd/>
            </a:ln>
          </p:spPr>
          <p:txBody>
            <a:bodyPr/>
            <a:lstStyle/>
            <a:p>
              <a:endParaRPr lang="ja-JP" altLang="en-US"/>
            </a:p>
          </p:txBody>
        </p:sp>
        <p:sp>
          <p:nvSpPr>
            <p:cNvPr id="2616" name="Rectangle 2632"/>
            <p:cNvSpPr>
              <a:spLocks noChangeArrowheads="1"/>
            </p:cNvSpPr>
            <p:nvPr/>
          </p:nvSpPr>
          <p:spPr bwMode="auto">
            <a:xfrm>
              <a:off x="1268374" y="2070091"/>
              <a:ext cx="65724" cy="153888"/>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6</a:t>
              </a:r>
              <a:endParaRPr lang="en-US" altLang="zh-CN">
                <a:ea typeface="宋体" pitchFamily="2" charset="-122"/>
              </a:endParaRPr>
            </a:p>
          </p:txBody>
        </p:sp>
        <p:sp>
          <p:nvSpPr>
            <p:cNvPr id="2617" name="Rectangle 2633"/>
            <p:cNvSpPr>
              <a:spLocks noChangeArrowheads="1"/>
            </p:cNvSpPr>
            <p:nvPr/>
          </p:nvSpPr>
          <p:spPr bwMode="auto">
            <a:xfrm>
              <a:off x="1349336" y="2425691"/>
              <a:ext cx="65724" cy="153888"/>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7</a:t>
              </a:r>
              <a:endParaRPr lang="en-US" altLang="zh-CN">
                <a:ea typeface="宋体" pitchFamily="2" charset="-122"/>
              </a:endParaRPr>
            </a:p>
          </p:txBody>
        </p:sp>
        <p:sp>
          <p:nvSpPr>
            <p:cNvPr id="2618" name="Rectangle 2634"/>
            <p:cNvSpPr>
              <a:spLocks noChangeArrowheads="1"/>
            </p:cNvSpPr>
            <p:nvPr/>
          </p:nvSpPr>
          <p:spPr bwMode="auto">
            <a:xfrm>
              <a:off x="1308061" y="3217854"/>
              <a:ext cx="65724" cy="153888"/>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8</a:t>
              </a:r>
              <a:endParaRPr lang="en-US" altLang="zh-CN">
                <a:ea typeface="宋体" pitchFamily="2" charset="-122"/>
              </a:endParaRPr>
            </a:p>
          </p:txBody>
        </p:sp>
        <p:sp>
          <p:nvSpPr>
            <p:cNvPr id="2619" name="Rectangle 2635"/>
            <p:cNvSpPr>
              <a:spLocks noChangeArrowheads="1"/>
            </p:cNvSpPr>
            <p:nvPr/>
          </p:nvSpPr>
          <p:spPr bwMode="auto">
            <a:xfrm>
              <a:off x="1227099" y="4086216"/>
              <a:ext cx="65724" cy="153888"/>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9</a:t>
              </a:r>
              <a:endParaRPr lang="en-US" altLang="zh-CN">
                <a:ea typeface="宋体" pitchFamily="2" charset="-122"/>
              </a:endParaRPr>
            </a:p>
          </p:txBody>
        </p:sp>
        <p:sp>
          <p:nvSpPr>
            <p:cNvPr id="2620" name="Rectangle 2636"/>
            <p:cNvSpPr>
              <a:spLocks noChangeArrowheads="1"/>
            </p:cNvSpPr>
            <p:nvPr/>
          </p:nvSpPr>
          <p:spPr bwMode="auto">
            <a:xfrm>
              <a:off x="2189124" y="2070091"/>
              <a:ext cx="131446" cy="153888"/>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10</a:t>
              </a:r>
              <a:endParaRPr lang="en-US" altLang="zh-CN">
                <a:ea typeface="宋体" pitchFamily="2" charset="-122"/>
              </a:endParaRPr>
            </a:p>
          </p:txBody>
        </p:sp>
        <p:sp>
          <p:nvSpPr>
            <p:cNvPr id="2621" name="Rectangle 2637"/>
            <p:cNvSpPr>
              <a:spLocks noChangeArrowheads="1"/>
            </p:cNvSpPr>
            <p:nvPr/>
          </p:nvSpPr>
          <p:spPr bwMode="auto">
            <a:xfrm>
              <a:off x="2189124" y="2332029"/>
              <a:ext cx="131446" cy="153888"/>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11</a:t>
              </a:r>
              <a:endParaRPr lang="en-US" altLang="zh-CN">
                <a:ea typeface="宋体" pitchFamily="2" charset="-122"/>
              </a:endParaRPr>
            </a:p>
          </p:txBody>
        </p:sp>
        <p:sp>
          <p:nvSpPr>
            <p:cNvPr id="2622" name="Rectangle 2638"/>
            <p:cNvSpPr>
              <a:spLocks noChangeArrowheads="1"/>
            </p:cNvSpPr>
            <p:nvPr/>
          </p:nvSpPr>
          <p:spPr bwMode="auto">
            <a:xfrm>
              <a:off x="3068599" y="2046279"/>
              <a:ext cx="131446" cy="153888"/>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16</a:t>
              </a:r>
              <a:endParaRPr lang="en-US" altLang="zh-CN">
                <a:ea typeface="宋体" pitchFamily="2" charset="-122"/>
              </a:endParaRPr>
            </a:p>
          </p:txBody>
        </p:sp>
        <p:sp>
          <p:nvSpPr>
            <p:cNvPr id="2623" name="Rectangle 2639"/>
            <p:cNvSpPr>
              <a:spLocks noChangeArrowheads="1"/>
            </p:cNvSpPr>
            <p:nvPr/>
          </p:nvSpPr>
          <p:spPr bwMode="auto">
            <a:xfrm>
              <a:off x="2189124" y="2779704"/>
              <a:ext cx="131446" cy="153888"/>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12</a:t>
              </a:r>
              <a:endParaRPr lang="en-US" altLang="zh-CN">
                <a:ea typeface="宋体" pitchFamily="2" charset="-122"/>
              </a:endParaRPr>
            </a:p>
          </p:txBody>
        </p:sp>
        <p:sp>
          <p:nvSpPr>
            <p:cNvPr id="2624" name="Rectangle 2640"/>
            <p:cNvSpPr>
              <a:spLocks noChangeArrowheads="1"/>
            </p:cNvSpPr>
            <p:nvPr/>
          </p:nvSpPr>
          <p:spPr bwMode="auto">
            <a:xfrm>
              <a:off x="3109874" y="2425691"/>
              <a:ext cx="131446" cy="153888"/>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17</a:t>
              </a:r>
              <a:endParaRPr lang="en-US" altLang="zh-CN">
                <a:ea typeface="宋体" pitchFamily="2" charset="-122"/>
              </a:endParaRPr>
            </a:p>
          </p:txBody>
        </p:sp>
        <p:sp>
          <p:nvSpPr>
            <p:cNvPr id="2625" name="Rectangle 2641"/>
            <p:cNvSpPr>
              <a:spLocks noChangeArrowheads="1"/>
            </p:cNvSpPr>
            <p:nvPr/>
          </p:nvSpPr>
          <p:spPr bwMode="auto">
            <a:xfrm>
              <a:off x="3373399" y="2805104"/>
              <a:ext cx="131446" cy="153888"/>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18</a:t>
              </a:r>
              <a:endParaRPr lang="en-US" altLang="zh-CN">
                <a:ea typeface="宋体" pitchFamily="2" charset="-122"/>
              </a:endParaRPr>
            </a:p>
          </p:txBody>
        </p:sp>
        <p:sp>
          <p:nvSpPr>
            <p:cNvPr id="2626" name="Rectangle 2642"/>
            <p:cNvSpPr>
              <a:spLocks noChangeArrowheads="1"/>
            </p:cNvSpPr>
            <p:nvPr/>
          </p:nvSpPr>
          <p:spPr bwMode="auto">
            <a:xfrm>
              <a:off x="2189124" y="3352791"/>
              <a:ext cx="131446" cy="153888"/>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13</a:t>
              </a:r>
              <a:endParaRPr lang="en-US" altLang="zh-CN">
                <a:ea typeface="宋体" pitchFamily="2" charset="-122"/>
              </a:endParaRPr>
            </a:p>
          </p:txBody>
        </p:sp>
        <p:sp>
          <p:nvSpPr>
            <p:cNvPr id="2627" name="Rectangle 2643"/>
            <p:cNvSpPr>
              <a:spLocks noChangeArrowheads="1"/>
            </p:cNvSpPr>
            <p:nvPr/>
          </p:nvSpPr>
          <p:spPr bwMode="auto">
            <a:xfrm>
              <a:off x="2189124" y="4052879"/>
              <a:ext cx="131446" cy="153888"/>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14</a:t>
              </a:r>
              <a:endParaRPr lang="en-US" altLang="zh-CN">
                <a:ea typeface="宋体" pitchFamily="2" charset="-122"/>
              </a:endParaRPr>
            </a:p>
          </p:txBody>
        </p:sp>
        <p:sp>
          <p:nvSpPr>
            <p:cNvPr id="2628" name="Rectangle 2644"/>
            <p:cNvSpPr>
              <a:spLocks noChangeArrowheads="1"/>
            </p:cNvSpPr>
            <p:nvPr/>
          </p:nvSpPr>
          <p:spPr bwMode="auto">
            <a:xfrm>
              <a:off x="3109874" y="3379779"/>
              <a:ext cx="131446" cy="153888"/>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19</a:t>
              </a:r>
              <a:endParaRPr lang="en-US" altLang="zh-CN">
                <a:ea typeface="宋体" pitchFamily="2" charset="-122"/>
              </a:endParaRPr>
            </a:p>
          </p:txBody>
        </p:sp>
        <p:sp>
          <p:nvSpPr>
            <p:cNvPr id="2629" name="Rectangle 2645"/>
            <p:cNvSpPr>
              <a:spLocks noChangeArrowheads="1"/>
            </p:cNvSpPr>
            <p:nvPr/>
          </p:nvSpPr>
          <p:spPr bwMode="auto">
            <a:xfrm>
              <a:off x="3109874" y="3800466"/>
              <a:ext cx="131446" cy="153888"/>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20</a:t>
              </a:r>
              <a:endParaRPr lang="en-US" altLang="zh-CN">
                <a:ea typeface="宋体" pitchFamily="2" charset="-122"/>
              </a:endParaRPr>
            </a:p>
          </p:txBody>
        </p:sp>
        <p:sp>
          <p:nvSpPr>
            <p:cNvPr id="2630" name="Rectangle 2646"/>
            <p:cNvSpPr>
              <a:spLocks noChangeArrowheads="1"/>
            </p:cNvSpPr>
            <p:nvPr/>
          </p:nvSpPr>
          <p:spPr bwMode="auto">
            <a:xfrm>
              <a:off x="2189124" y="4627554"/>
              <a:ext cx="131446" cy="153888"/>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15</a:t>
              </a:r>
              <a:endParaRPr lang="en-US" altLang="zh-CN">
                <a:ea typeface="宋体" pitchFamily="2" charset="-122"/>
              </a:endParaRPr>
            </a:p>
          </p:txBody>
        </p:sp>
        <p:sp>
          <p:nvSpPr>
            <p:cNvPr id="2631" name="Rectangle 2647"/>
            <p:cNvSpPr>
              <a:spLocks noChangeArrowheads="1"/>
            </p:cNvSpPr>
            <p:nvPr/>
          </p:nvSpPr>
          <p:spPr bwMode="auto">
            <a:xfrm>
              <a:off x="1450936" y="1676391"/>
              <a:ext cx="133050" cy="18466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C</a:t>
              </a:r>
              <a:r>
                <a:rPr lang="en-US" altLang="zh-CN" sz="1200" baseline="-25000">
                  <a:solidFill>
                    <a:srgbClr val="000000"/>
                  </a:solidFill>
                  <a:ea typeface="宋体" pitchFamily="2" charset="-122"/>
                </a:rPr>
                <a:t>2</a:t>
              </a:r>
              <a:endParaRPr lang="en-US" altLang="zh-CN" baseline="-25000">
                <a:ea typeface="宋体" pitchFamily="2" charset="-122"/>
              </a:endParaRPr>
            </a:p>
          </p:txBody>
        </p:sp>
        <p:sp>
          <p:nvSpPr>
            <p:cNvPr id="2632" name="Rectangle 2648"/>
            <p:cNvSpPr>
              <a:spLocks noChangeArrowheads="1"/>
            </p:cNvSpPr>
            <p:nvPr/>
          </p:nvSpPr>
          <p:spPr bwMode="auto">
            <a:xfrm>
              <a:off x="2371686" y="1676391"/>
              <a:ext cx="133050" cy="18466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C</a:t>
              </a:r>
              <a:r>
                <a:rPr lang="en-US" altLang="zh-CN" sz="1200" baseline="-25000">
                  <a:solidFill>
                    <a:srgbClr val="000000"/>
                  </a:solidFill>
                  <a:ea typeface="宋体" pitchFamily="2" charset="-122"/>
                </a:rPr>
                <a:t>3</a:t>
              </a:r>
              <a:endParaRPr lang="en-US" altLang="zh-CN" baseline="-25000">
                <a:ea typeface="宋体" pitchFamily="2" charset="-122"/>
              </a:endParaRPr>
            </a:p>
          </p:txBody>
        </p:sp>
        <p:sp>
          <p:nvSpPr>
            <p:cNvPr id="2633" name="Rectangle 2649"/>
            <p:cNvSpPr>
              <a:spLocks noChangeArrowheads="1"/>
            </p:cNvSpPr>
            <p:nvPr/>
          </p:nvSpPr>
          <p:spPr bwMode="auto">
            <a:xfrm>
              <a:off x="3292436" y="1676391"/>
              <a:ext cx="133050" cy="18466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C</a:t>
              </a:r>
              <a:r>
                <a:rPr lang="en-US" altLang="zh-CN" sz="1200" baseline="-25000">
                  <a:solidFill>
                    <a:srgbClr val="000000"/>
                  </a:solidFill>
                  <a:ea typeface="宋体" pitchFamily="2" charset="-122"/>
                </a:rPr>
                <a:t>4</a:t>
              </a:r>
              <a:endParaRPr lang="en-US" altLang="zh-CN" baseline="-25000">
                <a:ea typeface="宋体" pitchFamily="2" charset="-122"/>
              </a:endParaRPr>
            </a:p>
          </p:txBody>
        </p:sp>
        <p:sp>
          <p:nvSpPr>
            <p:cNvPr id="2634" name="Freeform 2650"/>
            <p:cNvSpPr>
              <a:spLocks/>
            </p:cNvSpPr>
            <p:nvPr/>
          </p:nvSpPr>
          <p:spPr bwMode="auto">
            <a:xfrm>
              <a:off x="484149" y="2544754"/>
              <a:ext cx="117475" cy="136525"/>
            </a:xfrm>
            <a:custGeom>
              <a:avLst/>
              <a:gdLst/>
              <a:ahLst/>
              <a:cxnLst>
                <a:cxn ang="0">
                  <a:pos x="39" y="27"/>
                </a:cxn>
                <a:cxn ang="0">
                  <a:pos x="85" y="48"/>
                </a:cxn>
                <a:cxn ang="0">
                  <a:pos x="134" y="63"/>
                </a:cxn>
                <a:cxn ang="0">
                  <a:pos x="188" y="66"/>
                </a:cxn>
                <a:cxn ang="0">
                  <a:pos x="240" y="62"/>
                </a:cxn>
                <a:cxn ang="0">
                  <a:pos x="288" y="47"/>
                </a:cxn>
                <a:cxn ang="0">
                  <a:pos x="333" y="26"/>
                </a:cxn>
                <a:cxn ang="0">
                  <a:pos x="369" y="0"/>
                </a:cxn>
                <a:cxn ang="0">
                  <a:pos x="185" y="490"/>
                </a:cxn>
                <a:cxn ang="0">
                  <a:pos x="0" y="0"/>
                </a:cxn>
                <a:cxn ang="0">
                  <a:pos x="39" y="27"/>
                </a:cxn>
              </a:cxnLst>
              <a:rect l="0" t="0" r="r" b="b"/>
              <a:pathLst>
                <a:path w="369" h="490">
                  <a:moveTo>
                    <a:pt x="39" y="27"/>
                  </a:moveTo>
                  <a:lnTo>
                    <a:pt x="85" y="48"/>
                  </a:lnTo>
                  <a:lnTo>
                    <a:pt x="134" y="63"/>
                  </a:lnTo>
                  <a:lnTo>
                    <a:pt x="188" y="66"/>
                  </a:lnTo>
                  <a:lnTo>
                    <a:pt x="240" y="62"/>
                  </a:lnTo>
                  <a:lnTo>
                    <a:pt x="288" y="47"/>
                  </a:lnTo>
                  <a:lnTo>
                    <a:pt x="333" y="26"/>
                  </a:lnTo>
                  <a:lnTo>
                    <a:pt x="369" y="0"/>
                  </a:lnTo>
                  <a:lnTo>
                    <a:pt x="185" y="490"/>
                  </a:lnTo>
                  <a:lnTo>
                    <a:pt x="0" y="0"/>
                  </a:lnTo>
                  <a:lnTo>
                    <a:pt x="39" y="27"/>
                  </a:lnTo>
                  <a:close/>
                </a:path>
              </a:pathLst>
            </a:custGeom>
            <a:solidFill>
              <a:srgbClr val="000000"/>
            </a:solidFill>
            <a:ln w="9525">
              <a:noFill/>
              <a:round/>
              <a:headEnd/>
              <a:tailEnd/>
            </a:ln>
          </p:spPr>
          <p:txBody>
            <a:bodyPr/>
            <a:lstStyle/>
            <a:p>
              <a:endParaRPr lang="ja-JP" altLang="en-US"/>
            </a:p>
          </p:txBody>
        </p:sp>
        <p:sp>
          <p:nvSpPr>
            <p:cNvPr id="2635" name="Line 2651"/>
            <p:cNvSpPr>
              <a:spLocks noChangeShapeType="1"/>
            </p:cNvSpPr>
            <p:nvPr/>
          </p:nvSpPr>
          <p:spPr bwMode="auto">
            <a:xfrm>
              <a:off x="542886" y="2082791"/>
              <a:ext cx="1588" cy="488950"/>
            </a:xfrm>
            <a:prstGeom prst="line">
              <a:avLst/>
            </a:prstGeom>
            <a:noFill/>
            <a:ln w="0">
              <a:solidFill>
                <a:srgbClr val="000000"/>
              </a:solidFill>
              <a:round/>
              <a:headEnd/>
              <a:tailEnd/>
            </a:ln>
          </p:spPr>
          <p:txBody>
            <a:bodyPr/>
            <a:lstStyle/>
            <a:p>
              <a:endParaRPr lang="ja-JP" altLang="en-US"/>
            </a:p>
          </p:txBody>
        </p:sp>
        <p:sp>
          <p:nvSpPr>
            <p:cNvPr id="2636" name="Freeform 2652"/>
            <p:cNvSpPr>
              <a:spLocks/>
            </p:cNvSpPr>
            <p:nvPr/>
          </p:nvSpPr>
          <p:spPr bwMode="auto">
            <a:xfrm>
              <a:off x="487324" y="1978016"/>
              <a:ext cx="133350" cy="109538"/>
            </a:xfrm>
            <a:custGeom>
              <a:avLst/>
              <a:gdLst/>
              <a:ahLst/>
              <a:cxnLst>
                <a:cxn ang="0">
                  <a:pos x="187" y="392"/>
                </a:cxn>
                <a:cxn ang="0">
                  <a:pos x="147" y="383"/>
                </a:cxn>
                <a:cxn ang="0">
                  <a:pos x="110" y="368"/>
                </a:cxn>
                <a:cxn ang="0">
                  <a:pos x="76" y="348"/>
                </a:cxn>
                <a:cxn ang="0">
                  <a:pos x="48" y="321"/>
                </a:cxn>
                <a:cxn ang="0">
                  <a:pos x="25" y="290"/>
                </a:cxn>
                <a:cxn ang="0">
                  <a:pos x="9" y="254"/>
                </a:cxn>
                <a:cxn ang="0">
                  <a:pos x="1" y="216"/>
                </a:cxn>
                <a:cxn ang="0">
                  <a:pos x="1" y="176"/>
                </a:cxn>
                <a:cxn ang="0">
                  <a:pos x="9" y="138"/>
                </a:cxn>
                <a:cxn ang="0">
                  <a:pos x="25" y="102"/>
                </a:cxn>
                <a:cxn ang="0">
                  <a:pos x="48" y="71"/>
                </a:cxn>
                <a:cxn ang="0">
                  <a:pos x="76" y="45"/>
                </a:cxn>
                <a:cxn ang="0">
                  <a:pos x="110" y="24"/>
                </a:cxn>
                <a:cxn ang="0">
                  <a:pos x="147" y="9"/>
                </a:cxn>
                <a:cxn ang="0">
                  <a:pos x="187" y="1"/>
                </a:cxn>
                <a:cxn ang="0">
                  <a:pos x="231" y="1"/>
                </a:cxn>
                <a:cxn ang="0">
                  <a:pos x="271" y="9"/>
                </a:cxn>
                <a:cxn ang="0">
                  <a:pos x="308" y="24"/>
                </a:cxn>
                <a:cxn ang="0">
                  <a:pos x="342" y="45"/>
                </a:cxn>
                <a:cxn ang="0">
                  <a:pos x="370" y="71"/>
                </a:cxn>
                <a:cxn ang="0">
                  <a:pos x="393" y="102"/>
                </a:cxn>
                <a:cxn ang="0">
                  <a:pos x="408" y="138"/>
                </a:cxn>
                <a:cxn ang="0">
                  <a:pos x="417" y="176"/>
                </a:cxn>
                <a:cxn ang="0">
                  <a:pos x="417" y="216"/>
                </a:cxn>
                <a:cxn ang="0">
                  <a:pos x="408" y="254"/>
                </a:cxn>
                <a:cxn ang="0">
                  <a:pos x="393" y="290"/>
                </a:cxn>
                <a:cxn ang="0">
                  <a:pos x="370" y="321"/>
                </a:cxn>
                <a:cxn ang="0">
                  <a:pos x="342" y="348"/>
                </a:cxn>
                <a:cxn ang="0">
                  <a:pos x="308" y="368"/>
                </a:cxn>
                <a:cxn ang="0">
                  <a:pos x="271" y="383"/>
                </a:cxn>
                <a:cxn ang="0">
                  <a:pos x="231" y="392"/>
                </a:cxn>
              </a:cxnLst>
              <a:rect l="0" t="0" r="r" b="b"/>
              <a:pathLst>
                <a:path w="418" h="393">
                  <a:moveTo>
                    <a:pt x="209" y="393"/>
                  </a:moveTo>
                  <a:lnTo>
                    <a:pt x="187" y="392"/>
                  </a:lnTo>
                  <a:lnTo>
                    <a:pt x="167" y="389"/>
                  </a:lnTo>
                  <a:lnTo>
                    <a:pt x="147" y="383"/>
                  </a:lnTo>
                  <a:lnTo>
                    <a:pt x="128" y="378"/>
                  </a:lnTo>
                  <a:lnTo>
                    <a:pt x="110" y="368"/>
                  </a:lnTo>
                  <a:lnTo>
                    <a:pt x="92" y="359"/>
                  </a:lnTo>
                  <a:lnTo>
                    <a:pt x="76" y="348"/>
                  </a:lnTo>
                  <a:lnTo>
                    <a:pt x="61" y="335"/>
                  </a:lnTo>
                  <a:lnTo>
                    <a:pt x="48" y="321"/>
                  </a:lnTo>
                  <a:lnTo>
                    <a:pt x="36" y="306"/>
                  </a:lnTo>
                  <a:lnTo>
                    <a:pt x="25" y="290"/>
                  </a:lnTo>
                  <a:lnTo>
                    <a:pt x="16" y="273"/>
                  </a:lnTo>
                  <a:lnTo>
                    <a:pt x="9" y="254"/>
                  </a:lnTo>
                  <a:lnTo>
                    <a:pt x="4" y="236"/>
                  </a:lnTo>
                  <a:lnTo>
                    <a:pt x="1" y="216"/>
                  </a:lnTo>
                  <a:lnTo>
                    <a:pt x="0" y="197"/>
                  </a:lnTo>
                  <a:lnTo>
                    <a:pt x="1" y="176"/>
                  </a:lnTo>
                  <a:lnTo>
                    <a:pt x="4" y="157"/>
                  </a:lnTo>
                  <a:lnTo>
                    <a:pt x="9" y="138"/>
                  </a:lnTo>
                  <a:lnTo>
                    <a:pt x="16" y="120"/>
                  </a:lnTo>
                  <a:lnTo>
                    <a:pt x="25" y="102"/>
                  </a:lnTo>
                  <a:lnTo>
                    <a:pt x="36" y="86"/>
                  </a:lnTo>
                  <a:lnTo>
                    <a:pt x="48" y="71"/>
                  </a:lnTo>
                  <a:lnTo>
                    <a:pt x="61" y="58"/>
                  </a:lnTo>
                  <a:lnTo>
                    <a:pt x="76" y="45"/>
                  </a:lnTo>
                  <a:lnTo>
                    <a:pt x="92" y="33"/>
                  </a:lnTo>
                  <a:lnTo>
                    <a:pt x="110" y="24"/>
                  </a:lnTo>
                  <a:lnTo>
                    <a:pt x="128" y="15"/>
                  </a:lnTo>
                  <a:lnTo>
                    <a:pt x="147" y="9"/>
                  </a:lnTo>
                  <a:lnTo>
                    <a:pt x="167" y="3"/>
                  </a:lnTo>
                  <a:lnTo>
                    <a:pt x="187" y="1"/>
                  </a:lnTo>
                  <a:lnTo>
                    <a:pt x="209" y="0"/>
                  </a:lnTo>
                  <a:lnTo>
                    <a:pt x="231" y="1"/>
                  </a:lnTo>
                  <a:lnTo>
                    <a:pt x="251" y="3"/>
                  </a:lnTo>
                  <a:lnTo>
                    <a:pt x="271" y="9"/>
                  </a:lnTo>
                  <a:lnTo>
                    <a:pt x="290" y="15"/>
                  </a:lnTo>
                  <a:lnTo>
                    <a:pt x="308" y="24"/>
                  </a:lnTo>
                  <a:lnTo>
                    <a:pt x="326" y="33"/>
                  </a:lnTo>
                  <a:lnTo>
                    <a:pt x="342" y="45"/>
                  </a:lnTo>
                  <a:lnTo>
                    <a:pt x="356" y="58"/>
                  </a:lnTo>
                  <a:lnTo>
                    <a:pt x="370" y="71"/>
                  </a:lnTo>
                  <a:lnTo>
                    <a:pt x="382" y="86"/>
                  </a:lnTo>
                  <a:lnTo>
                    <a:pt x="393" y="102"/>
                  </a:lnTo>
                  <a:lnTo>
                    <a:pt x="401" y="120"/>
                  </a:lnTo>
                  <a:lnTo>
                    <a:pt x="408" y="138"/>
                  </a:lnTo>
                  <a:lnTo>
                    <a:pt x="413" y="157"/>
                  </a:lnTo>
                  <a:lnTo>
                    <a:pt x="417" y="176"/>
                  </a:lnTo>
                  <a:lnTo>
                    <a:pt x="418" y="197"/>
                  </a:lnTo>
                  <a:lnTo>
                    <a:pt x="417" y="216"/>
                  </a:lnTo>
                  <a:lnTo>
                    <a:pt x="413" y="236"/>
                  </a:lnTo>
                  <a:lnTo>
                    <a:pt x="408" y="254"/>
                  </a:lnTo>
                  <a:lnTo>
                    <a:pt x="401" y="273"/>
                  </a:lnTo>
                  <a:lnTo>
                    <a:pt x="393" y="290"/>
                  </a:lnTo>
                  <a:lnTo>
                    <a:pt x="382" y="306"/>
                  </a:lnTo>
                  <a:lnTo>
                    <a:pt x="370" y="321"/>
                  </a:lnTo>
                  <a:lnTo>
                    <a:pt x="356" y="335"/>
                  </a:lnTo>
                  <a:lnTo>
                    <a:pt x="342" y="348"/>
                  </a:lnTo>
                  <a:lnTo>
                    <a:pt x="326" y="359"/>
                  </a:lnTo>
                  <a:lnTo>
                    <a:pt x="308" y="368"/>
                  </a:lnTo>
                  <a:lnTo>
                    <a:pt x="290" y="378"/>
                  </a:lnTo>
                  <a:lnTo>
                    <a:pt x="271" y="383"/>
                  </a:lnTo>
                  <a:lnTo>
                    <a:pt x="251" y="389"/>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2637" name="Freeform 2653"/>
            <p:cNvSpPr>
              <a:spLocks/>
            </p:cNvSpPr>
            <p:nvPr/>
          </p:nvSpPr>
          <p:spPr bwMode="auto">
            <a:xfrm>
              <a:off x="487324" y="2679691"/>
              <a:ext cx="133350" cy="107950"/>
            </a:xfrm>
            <a:custGeom>
              <a:avLst/>
              <a:gdLst/>
              <a:ahLst/>
              <a:cxnLst>
                <a:cxn ang="0">
                  <a:pos x="187" y="391"/>
                </a:cxn>
                <a:cxn ang="0">
                  <a:pos x="147" y="383"/>
                </a:cxn>
                <a:cxn ang="0">
                  <a:pos x="110" y="368"/>
                </a:cxn>
                <a:cxn ang="0">
                  <a:pos x="76" y="347"/>
                </a:cxn>
                <a:cxn ang="0">
                  <a:pos x="48" y="321"/>
                </a:cxn>
                <a:cxn ang="0">
                  <a:pos x="25" y="290"/>
                </a:cxn>
                <a:cxn ang="0">
                  <a:pos x="9" y="254"/>
                </a:cxn>
                <a:cxn ang="0">
                  <a:pos x="1" y="216"/>
                </a:cxn>
                <a:cxn ang="0">
                  <a:pos x="1" y="176"/>
                </a:cxn>
                <a:cxn ang="0">
                  <a:pos x="9" y="138"/>
                </a:cxn>
                <a:cxn ang="0">
                  <a:pos x="25" y="102"/>
                </a:cxn>
                <a:cxn ang="0">
                  <a:pos x="48" y="71"/>
                </a:cxn>
                <a:cxn ang="0">
                  <a:pos x="76" y="45"/>
                </a:cxn>
                <a:cxn ang="0">
                  <a:pos x="110" y="24"/>
                </a:cxn>
                <a:cxn ang="0">
                  <a:pos x="147" y="9"/>
                </a:cxn>
                <a:cxn ang="0">
                  <a:pos x="187" y="1"/>
                </a:cxn>
                <a:cxn ang="0">
                  <a:pos x="231" y="1"/>
                </a:cxn>
                <a:cxn ang="0">
                  <a:pos x="271" y="9"/>
                </a:cxn>
                <a:cxn ang="0">
                  <a:pos x="308" y="24"/>
                </a:cxn>
                <a:cxn ang="0">
                  <a:pos x="342" y="45"/>
                </a:cxn>
                <a:cxn ang="0">
                  <a:pos x="370" y="71"/>
                </a:cxn>
                <a:cxn ang="0">
                  <a:pos x="393" y="102"/>
                </a:cxn>
                <a:cxn ang="0">
                  <a:pos x="408" y="138"/>
                </a:cxn>
                <a:cxn ang="0">
                  <a:pos x="417" y="176"/>
                </a:cxn>
                <a:cxn ang="0">
                  <a:pos x="417" y="216"/>
                </a:cxn>
                <a:cxn ang="0">
                  <a:pos x="408" y="254"/>
                </a:cxn>
                <a:cxn ang="0">
                  <a:pos x="393" y="290"/>
                </a:cxn>
                <a:cxn ang="0">
                  <a:pos x="370" y="321"/>
                </a:cxn>
                <a:cxn ang="0">
                  <a:pos x="342" y="347"/>
                </a:cxn>
                <a:cxn ang="0">
                  <a:pos x="308" y="368"/>
                </a:cxn>
                <a:cxn ang="0">
                  <a:pos x="271" y="383"/>
                </a:cxn>
                <a:cxn ang="0">
                  <a:pos x="231" y="391"/>
                </a:cxn>
              </a:cxnLst>
              <a:rect l="0" t="0" r="r" b="b"/>
              <a:pathLst>
                <a:path w="418" h="392">
                  <a:moveTo>
                    <a:pt x="209" y="392"/>
                  </a:moveTo>
                  <a:lnTo>
                    <a:pt x="187" y="391"/>
                  </a:lnTo>
                  <a:lnTo>
                    <a:pt x="167" y="389"/>
                  </a:lnTo>
                  <a:lnTo>
                    <a:pt x="147" y="383"/>
                  </a:lnTo>
                  <a:lnTo>
                    <a:pt x="128" y="377"/>
                  </a:lnTo>
                  <a:lnTo>
                    <a:pt x="110" y="368"/>
                  </a:lnTo>
                  <a:lnTo>
                    <a:pt x="92" y="359"/>
                  </a:lnTo>
                  <a:lnTo>
                    <a:pt x="76" y="347"/>
                  </a:lnTo>
                  <a:lnTo>
                    <a:pt x="61" y="335"/>
                  </a:lnTo>
                  <a:lnTo>
                    <a:pt x="48" y="321"/>
                  </a:lnTo>
                  <a:lnTo>
                    <a:pt x="36" y="306"/>
                  </a:lnTo>
                  <a:lnTo>
                    <a:pt x="25" y="290"/>
                  </a:lnTo>
                  <a:lnTo>
                    <a:pt x="16" y="273"/>
                  </a:lnTo>
                  <a:lnTo>
                    <a:pt x="9" y="254"/>
                  </a:lnTo>
                  <a:lnTo>
                    <a:pt x="4" y="236"/>
                  </a:lnTo>
                  <a:lnTo>
                    <a:pt x="1" y="216"/>
                  </a:lnTo>
                  <a:lnTo>
                    <a:pt x="0" y="197"/>
                  </a:lnTo>
                  <a:lnTo>
                    <a:pt x="1" y="176"/>
                  </a:lnTo>
                  <a:lnTo>
                    <a:pt x="4" y="156"/>
                  </a:lnTo>
                  <a:lnTo>
                    <a:pt x="9" y="138"/>
                  </a:lnTo>
                  <a:lnTo>
                    <a:pt x="16" y="119"/>
                  </a:lnTo>
                  <a:lnTo>
                    <a:pt x="25" y="102"/>
                  </a:lnTo>
                  <a:lnTo>
                    <a:pt x="36" y="86"/>
                  </a:lnTo>
                  <a:lnTo>
                    <a:pt x="48" y="71"/>
                  </a:lnTo>
                  <a:lnTo>
                    <a:pt x="61" y="57"/>
                  </a:lnTo>
                  <a:lnTo>
                    <a:pt x="76" y="45"/>
                  </a:lnTo>
                  <a:lnTo>
                    <a:pt x="92" y="33"/>
                  </a:lnTo>
                  <a:lnTo>
                    <a:pt x="110" y="24"/>
                  </a:lnTo>
                  <a:lnTo>
                    <a:pt x="128" y="15"/>
                  </a:lnTo>
                  <a:lnTo>
                    <a:pt x="147" y="9"/>
                  </a:lnTo>
                  <a:lnTo>
                    <a:pt x="167" y="3"/>
                  </a:lnTo>
                  <a:lnTo>
                    <a:pt x="187" y="1"/>
                  </a:lnTo>
                  <a:lnTo>
                    <a:pt x="209" y="0"/>
                  </a:lnTo>
                  <a:lnTo>
                    <a:pt x="231" y="1"/>
                  </a:lnTo>
                  <a:lnTo>
                    <a:pt x="251" y="3"/>
                  </a:lnTo>
                  <a:lnTo>
                    <a:pt x="271" y="9"/>
                  </a:lnTo>
                  <a:lnTo>
                    <a:pt x="290" y="15"/>
                  </a:lnTo>
                  <a:lnTo>
                    <a:pt x="308" y="24"/>
                  </a:lnTo>
                  <a:lnTo>
                    <a:pt x="326" y="33"/>
                  </a:lnTo>
                  <a:lnTo>
                    <a:pt x="342" y="45"/>
                  </a:lnTo>
                  <a:lnTo>
                    <a:pt x="356" y="57"/>
                  </a:lnTo>
                  <a:lnTo>
                    <a:pt x="370" y="71"/>
                  </a:lnTo>
                  <a:lnTo>
                    <a:pt x="382" y="86"/>
                  </a:lnTo>
                  <a:lnTo>
                    <a:pt x="393" y="102"/>
                  </a:lnTo>
                  <a:lnTo>
                    <a:pt x="401" y="119"/>
                  </a:lnTo>
                  <a:lnTo>
                    <a:pt x="408" y="138"/>
                  </a:lnTo>
                  <a:lnTo>
                    <a:pt x="413" y="156"/>
                  </a:lnTo>
                  <a:lnTo>
                    <a:pt x="417" y="176"/>
                  </a:lnTo>
                  <a:lnTo>
                    <a:pt x="418" y="197"/>
                  </a:lnTo>
                  <a:lnTo>
                    <a:pt x="417" y="216"/>
                  </a:lnTo>
                  <a:lnTo>
                    <a:pt x="413" y="236"/>
                  </a:lnTo>
                  <a:lnTo>
                    <a:pt x="408" y="254"/>
                  </a:lnTo>
                  <a:lnTo>
                    <a:pt x="401" y="273"/>
                  </a:lnTo>
                  <a:lnTo>
                    <a:pt x="393" y="290"/>
                  </a:lnTo>
                  <a:lnTo>
                    <a:pt x="382" y="306"/>
                  </a:lnTo>
                  <a:lnTo>
                    <a:pt x="370" y="321"/>
                  </a:lnTo>
                  <a:lnTo>
                    <a:pt x="356" y="335"/>
                  </a:lnTo>
                  <a:lnTo>
                    <a:pt x="342" y="347"/>
                  </a:lnTo>
                  <a:lnTo>
                    <a:pt x="326" y="359"/>
                  </a:lnTo>
                  <a:lnTo>
                    <a:pt x="308" y="368"/>
                  </a:lnTo>
                  <a:lnTo>
                    <a:pt x="290" y="377"/>
                  </a:lnTo>
                  <a:lnTo>
                    <a:pt x="271" y="383"/>
                  </a:lnTo>
                  <a:lnTo>
                    <a:pt x="251" y="389"/>
                  </a:lnTo>
                  <a:lnTo>
                    <a:pt x="231" y="391"/>
                  </a:lnTo>
                  <a:lnTo>
                    <a:pt x="209" y="392"/>
                  </a:lnTo>
                </a:path>
              </a:pathLst>
            </a:custGeom>
            <a:noFill/>
            <a:ln w="0">
              <a:solidFill>
                <a:srgbClr val="000000"/>
              </a:solidFill>
              <a:prstDash val="solid"/>
              <a:round/>
              <a:headEnd/>
              <a:tailEnd/>
            </a:ln>
          </p:spPr>
          <p:txBody>
            <a:bodyPr/>
            <a:lstStyle/>
            <a:p>
              <a:endParaRPr lang="ja-JP" altLang="en-US"/>
            </a:p>
          </p:txBody>
        </p:sp>
        <p:sp>
          <p:nvSpPr>
            <p:cNvPr id="2638" name="Freeform 2654"/>
            <p:cNvSpPr>
              <a:spLocks/>
            </p:cNvSpPr>
            <p:nvPr/>
          </p:nvSpPr>
          <p:spPr bwMode="auto">
            <a:xfrm>
              <a:off x="487324" y="2998779"/>
              <a:ext cx="133350" cy="109537"/>
            </a:xfrm>
            <a:custGeom>
              <a:avLst/>
              <a:gdLst/>
              <a:ahLst/>
              <a:cxnLst>
                <a:cxn ang="0">
                  <a:pos x="187" y="391"/>
                </a:cxn>
                <a:cxn ang="0">
                  <a:pos x="147" y="383"/>
                </a:cxn>
                <a:cxn ang="0">
                  <a:pos x="110" y="368"/>
                </a:cxn>
                <a:cxn ang="0">
                  <a:pos x="76" y="347"/>
                </a:cxn>
                <a:cxn ang="0">
                  <a:pos x="48" y="321"/>
                </a:cxn>
                <a:cxn ang="0">
                  <a:pos x="25" y="290"/>
                </a:cxn>
                <a:cxn ang="0">
                  <a:pos x="9" y="254"/>
                </a:cxn>
                <a:cxn ang="0">
                  <a:pos x="1" y="216"/>
                </a:cxn>
                <a:cxn ang="0">
                  <a:pos x="1" y="176"/>
                </a:cxn>
                <a:cxn ang="0">
                  <a:pos x="9" y="138"/>
                </a:cxn>
                <a:cxn ang="0">
                  <a:pos x="25" y="102"/>
                </a:cxn>
                <a:cxn ang="0">
                  <a:pos x="48" y="71"/>
                </a:cxn>
                <a:cxn ang="0">
                  <a:pos x="76" y="44"/>
                </a:cxn>
                <a:cxn ang="0">
                  <a:pos x="110" y="24"/>
                </a:cxn>
                <a:cxn ang="0">
                  <a:pos x="147" y="9"/>
                </a:cxn>
                <a:cxn ang="0">
                  <a:pos x="187" y="1"/>
                </a:cxn>
                <a:cxn ang="0">
                  <a:pos x="231" y="1"/>
                </a:cxn>
                <a:cxn ang="0">
                  <a:pos x="271" y="9"/>
                </a:cxn>
                <a:cxn ang="0">
                  <a:pos x="308" y="24"/>
                </a:cxn>
                <a:cxn ang="0">
                  <a:pos x="342" y="44"/>
                </a:cxn>
                <a:cxn ang="0">
                  <a:pos x="370" y="71"/>
                </a:cxn>
                <a:cxn ang="0">
                  <a:pos x="393" y="102"/>
                </a:cxn>
                <a:cxn ang="0">
                  <a:pos x="408" y="138"/>
                </a:cxn>
                <a:cxn ang="0">
                  <a:pos x="417" y="176"/>
                </a:cxn>
                <a:cxn ang="0">
                  <a:pos x="417" y="216"/>
                </a:cxn>
                <a:cxn ang="0">
                  <a:pos x="408" y="254"/>
                </a:cxn>
                <a:cxn ang="0">
                  <a:pos x="393" y="290"/>
                </a:cxn>
                <a:cxn ang="0">
                  <a:pos x="370" y="321"/>
                </a:cxn>
                <a:cxn ang="0">
                  <a:pos x="342" y="347"/>
                </a:cxn>
                <a:cxn ang="0">
                  <a:pos x="308" y="368"/>
                </a:cxn>
                <a:cxn ang="0">
                  <a:pos x="271" y="383"/>
                </a:cxn>
                <a:cxn ang="0">
                  <a:pos x="231" y="391"/>
                </a:cxn>
              </a:cxnLst>
              <a:rect l="0" t="0" r="r" b="b"/>
              <a:pathLst>
                <a:path w="418" h="392">
                  <a:moveTo>
                    <a:pt x="209" y="392"/>
                  </a:moveTo>
                  <a:lnTo>
                    <a:pt x="187" y="391"/>
                  </a:lnTo>
                  <a:lnTo>
                    <a:pt x="167" y="389"/>
                  </a:lnTo>
                  <a:lnTo>
                    <a:pt x="147" y="383"/>
                  </a:lnTo>
                  <a:lnTo>
                    <a:pt x="128" y="377"/>
                  </a:lnTo>
                  <a:lnTo>
                    <a:pt x="110" y="368"/>
                  </a:lnTo>
                  <a:lnTo>
                    <a:pt x="92" y="359"/>
                  </a:lnTo>
                  <a:lnTo>
                    <a:pt x="76" y="347"/>
                  </a:lnTo>
                  <a:lnTo>
                    <a:pt x="61" y="335"/>
                  </a:lnTo>
                  <a:lnTo>
                    <a:pt x="48" y="321"/>
                  </a:lnTo>
                  <a:lnTo>
                    <a:pt x="36" y="306"/>
                  </a:lnTo>
                  <a:lnTo>
                    <a:pt x="25" y="290"/>
                  </a:lnTo>
                  <a:lnTo>
                    <a:pt x="16" y="272"/>
                  </a:lnTo>
                  <a:lnTo>
                    <a:pt x="9" y="254"/>
                  </a:lnTo>
                  <a:lnTo>
                    <a:pt x="4" y="236"/>
                  </a:lnTo>
                  <a:lnTo>
                    <a:pt x="1" y="216"/>
                  </a:lnTo>
                  <a:lnTo>
                    <a:pt x="0" y="196"/>
                  </a:lnTo>
                  <a:lnTo>
                    <a:pt x="1" y="176"/>
                  </a:lnTo>
                  <a:lnTo>
                    <a:pt x="4" y="156"/>
                  </a:lnTo>
                  <a:lnTo>
                    <a:pt x="9" y="138"/>
                  </a:lnTo>
                  <a:lnTo>
                    <a:pt x="16" y="119"/>
                  </a:lnTo>
                  <a:lnTo>
                    <a:pt x="25" y="102"/>
                  </a:lnTo>
                  <a:lnTo>
                    <a:pt x="36" y="86"/>
                  </a:lnTo>
                  <a:lnTo>
                    <a:pt x="48" y="71"/>
                  </a:lnTo>
                  <a:lnTo>
                    <a:pt x="61" y="57"/>
                  </a:lnTo>
                  <a:lnTo>
                    <a:pt x="76" y="44"/>
                  </a:lnTo>
                  <a:lnTo>
                    <a:pt x="92" y="33"/>
                  </a:lnTo>
                  <a:lnTo>
                    <a:pt x="110" y="24"/>
                  </a:lnTo>
                  <a:lnTo>
                    <a:pt x="128" y="14"/>
                  </a:lnTo>
                  <a:lnTo>
                    <a:pt x="147" y="9"/>
                  </a:lnTo>
                  <a:lnTo>
                    <a:pt x="167" y="3"/>
                  </a:lnTo>
                  <a:lnTo>
                    <a:pt x="187" y="1"/>
                  </a:lnTo>
                  <a:lnTo>
                    <a:pt x="209" y="0"/>
                  </a:lnTo>
                  <a:lnTo>
                    <a:pt x="231" y="1"/>
                  </a:lnTo>
                  <a:lnTo>
                    <a:pt x="251" y="3"/>
                  </a:lnTo>
                  <a:lnTo>
                    <a:pt x="271" y="9"/>
                  </a:lnTo>
                  <a:lnTo>
                    <a:pt x="290" y="14"/>
                  </a:lnTo>
                  <a:lnTo>
                    <a:pt x="308" y="24"/>
                  </a:lnTo>
                  <a:lnTo>
                    <a:pt x="326" y="33"/>
                  </a:lnTo>
                  <a:lnTo>
                    <a:pt x="342" y="44"/>
                  </a:lnTo>
                  <a:lnTo>
                    <a:pt x="356" y="57"/>
                  </a:lnTo>
                  <a:lnTo>
                    <a:pt x="370" y="71"/>
                  </a:lnTo>
                  <a:lnTo>
                    <a:pt x="382" y="86"/>
                  </a:lnTo>
                  <a:lnTo>
                    <a:pt x="393" y="102"/>
                  </a:lnTo>
                  <a:lnTo>
                    <a:pt x="401" y="119"/>
                  </a:lnTo>
                  <a:lnTo>
                    <a:pt x="408" y="138"/>
                  </a:lnTo>
                  <a:lnTo>
                    <a:pt x="413" y="156"/>
                  </a:lnTo>
                  <a:lnTo>
                    <a:pt x="417" y="176"/>
                  </a:lnTo>
                  <a:lnTo>
                    <a:pt x="418" y="196"/>
                  </a:lnTo>
                  <a:lnTo>
                    <a:pt x="417" y="216"/>
                  </a:lnTo>
                  <a:lnTo>
                    <a:pt x="413" y="236"/>
                  </a:lnTo>
                  <a:lnTo>
                    <a:pt x="408" y="254"/>
                  </a:lnTo>
                  <a:lnTo>
                    <a:pt x="401" y="272"/>
                  </a:lnTo>
                  <a:lnTo>
                    <a:pt x="393" y="290"/>
                  </a:lnTo>
                  <a:lnTo>
                    <a:pt x="382" y="306"/>
                  </a:lnTo>
                  <a:lnTo>
                    <a:pt x="370" y="321"/>
                  </a:lnTo>
                  <a:lnTo>
                    <a:pt x="356" y="335"/>
                  </a:lnTo>
                  <a:lnTo>
                    <a:pt x="342" y="347"/>
                  </a:lnTo>
                  <a:lnTo>
                    <a:pt x="326" y="359"/>
                  </a:lnTo>
                  <a:lnTo>
                    <a:pt x="308" y="368"/>
                  </a:lnTo>
                  <a:lnTo>
                    <a:pt x="290" y="377"/>
                  </a:lnTo>
                  <a:lnTo>
                    <a:pt x="271" y="383"/>
                  </a:lnTo>
                  <a:lnTo>
                    <a:pt x="251" y="389"/>
                  </a:lnTo>
                  <a:lnTo>
                    <a:pt x="231" y="391"/>
                  </a:lnTo>
                  <a:lnTo>
                    <a:pt x="209" y="392"/>
                  </a:lnTo>
                </a:path>
              </a:pathLst>
            </a:custGeom>
            <a:noFill/>
            <a:ln w="0">
              <a:solidFill>
                <a:srgbClr val="000000"/>
              </a:solidFill>
              <a:prstDash val="solid"/>
              <a:round/>
              <a:headEnd/>
              <a:tailEnd/>
            </a:ln>
          </p:spPr>
          <p:txBody>
            <a:bodyPr/>
            <a:lstStyle/>
            <a:p>
              <a:endParaRPr lang="ja-JP" altLang="en-US"/>
            </a:p>
          </p:txBody>
        </p:sp>
        <p:sp>
          <p:nvSpPr>
            <p:cNvPr id="2639" name="Freeform 2655"/>
            <p:cNvSpPr>
              <a:spLocks/>
            </p:cNvSpPr>
            <p:nvPr/>
          </p:nvSpPr>
          <p:spPr bwMode="auto">
            <a:xfrm>
              <a:off x="487324" y="4433879"/>
              <a:ext cx="133350" cy="109537"/>
            </a:xfrm>
            <a:custGeom>
              <a:avLst/>
              <a:gdLst/>
              <a:ahLst/>
              <a:cxnLst>
                <a:cxn ang="0">
                  <a:pos x="187" y="392"/>
                </a:cxn>
                <a:cxn ang="0">
                  <a:pos x="147" y="384"/>
                </a:cxn>
                <a:cxn ang="0">
                  <a:pos x="110" y="369"/>
                </a:cxn>
                <a:cxn ang="0">
                  <a:pos x="76" y="348"/>
                </a:cxn>
                <a:cxn ang="0">
                  <a:pos x="48" y="322"/>
                </a:cxn>
                <a:cxn ang="0">
                  <a:pos x="25" y="290"/>
                </a:cxn>
                <a:cxn ang="0">
                  <a:pos x="9" y="255"/>
                </a:cxn>
                <a:cxn ang="0">
                  <a:pos x="1" y="217"/>
                </a:cxn>
                <a:cxn ang="0">
                  <a:pos x="1" y="176"/>
                </a:cxn>
                <a:cxn ang="0">
                  <a:pos x="9" y="138"/>
                </a:cxn>
                <a:cxn ang="0">
                  <a:pos x="25" y="103"/>
                </a:cxn>
                <a:cxn ang="0">
                  <a:pos x="48" y="72"/>
                </a:cxn>
                <a:cxn ang="0">
                  <a:pos x="76" y="45"/>
                </a:cxn>
                <a:cxn ang="0">
                  <a:pos x="110" y="24"/>
                </a:cxn>
                <a:cxn ang="0">
                  <a:pos x="147" y="9"/>
                </a:cxn>
                <a:cxn ang="0">
                  <a:pos x="187" y="1"/>
                </a:cxn>
                <a:cxn ang="0">
                  <a:pos x="231" y="1"/>
                </a:cxn>
                <a:cxn ang="0">
                  <a:pos x="271" y="9"/>
                </a:cxn>
                <a:cxn ang="0">
                  <a:pos x="308" y="24"/>
                </a:cxn>
                <a:cxn ang="0">
                  <a:pos x="342" y="45"/>
                </a:cxn>
                <a:cxn ang="0">
                  <a:pos x="370" y="72"/>
                </a:cxn>
                <a:cxn ang="0">
                  <a:pos x="393" y="103"/>
                </a:cxn>
                <a:cxn ang="0">
                  <a:pos x="408" y="138"/>
                </a:cxn>
                <a:cxn ang="0">
                  <a:pos x="417" y="176"/>
                </a:cxn>
                <a:cxn ang="0">
                  <a:pos x="417" y="217"/>
                </a:cxn>
                <a:cxn ang="0">
                  <a:pos x="408" y="255"/>
                </a:cxn>
                <a:cxn ang="0">
                  <a:pos x="393" y="290"/>
                </a:cxn>
                <a:cxn ang="0">
                  <a:pos x="370" y="322"/>
                </a:cxn>
                <a:cxn ang="0">
                  <a:pos x="342" y="348"/>
                </a:cxn>
                <a:cxn ang="0">
                  <a:pos x="308" y="369"/>
                </a:cxn>
                <a:cxn ang="0">
                  <a:pos x="271" y="384"/>
                </a:cxn>
                <a:cxn ang="0">
                  <a:pos x="231" y="392"/>
                </a:cxn>
              </a:cxnLst>
              <a:rect l="0" t="0" r="r" b="b"/>
              <a:pathLst>
                <a:path w="418" h="393">
                  <a:moveTo>
                    <a:pt x="209" y="393"/>
                  </a:moveTo>
                  <a:lnTo>
                    <a:pt x="187" y="392"/>
                  </a:lnTo>
                  <a:lnTo>
                    <a:pt x="167" y="390"/>
                  </a:lnTo>
                  <a:lnTo>
                    <a:pt x="147" y="384"/>
                  </a:lnTo>
                  <a:lnTo>
                    <a:pt x="128" y="378"/>
                  </a:lnTo>
                  <a:lnTo>
                    <a:pt x="110" y="369"/>
                  </a:lnTo>
                  <a:lnTo>
                    <a:pt x="92" y="360"/>
                  </a:lnTo>
                  <a:lnTo>
                    <a:pt x="76" y="348"/>
                  </a:lnTo>
                  <a:lnTo>
                    <a:pt x="61" y="335"/>
                  </a:lnTo>
                  <a:lnTo>
                    <a:pt x="48" y="322"/>
                  </a:lnTo>
                  <a:lnTo>
                    <a:pt x="36" y="307"/>
                  </a:lnTo>
                  <a:lnTo>
                    <a:pt x="25" y="290"/>
                  </a:lnTo>
                  <a:lnTo>
                    <a:pt x="16" y="273"/>
                  </a:lnTo>
                  <a:lnTo>
                    <a:pt x="9" y="255"/>
                  </a:lnTo>
                  <a:lnTo>
                    <a:pt x="4" y="236"/>
                  </a:lnTo>
                  <a:lnTo>
                    <a:pt x="1" y="217"/>
                  </a:lnTo>
                  <a:lnTo>
                    <a:pt x="0" y="197"/>
                  </a:lnTo>
                  <a:lnTo>
                    <a:pt x="1" y="176"/>
                  </a:lnTo>
                  <a:lnTo>
                    <a:pt x="4" y="157"/>
                  </a:lnTo>
                  <a:lnTo>
                    <a:pt x="9" y="138"/>
                  </a:lnTo>
                  <a:lnTo>
                    <a:pt x="16" y="120"/>
                  </a:lnTo>
                  <a:lnTo>
                    <a:pt x="25" y="103"/>
                  </a:lnTo>
                  <a:lnTo>
                    <a:pt x="36" y="87"/>
                  </a:lnTo>
                  <a:lnTo>
                    <a:pt x="48" y="72"/>
                  </a:lnTo>
                  <a:lnTo>
                    <a:pt x="61" y="58"/>
                  </a:lnTo>
                  <a:lnTo>
                    <a:pt x="76" y="45"/>
                  </a:lnTo>
                  <a:lnTo>
                    <a:pt x="92" y="34"/>
                  </a:lnTo>
                  <a:lnTo>
                    <a:pt x="110" y="24"/>
                  </a:lnTo>
                  <a:lnTo>
                    <a:pt x="128" y="15"/>
                  </a:lnTo>
                  <a:lnTo>
                    <a:pt x="147" y="9"/>
                  </a:lnTo>
                  <a:lnTo>
                    <a:pt x="167" y="4"/>
                  </a:lnTo>
                  <a:lnTo>
                    <a:pt x="187" y="1"/>
                  </a:lnTo>
                  <a:lnTo>
                    <a:pt x="209" y="0"/>
                  </a:lnTo>
                  <a:lnTo>
                    <a:pt x="231" y="1"/>
                  </a:lnTo>
                  <a:lnTo>
                    <a:pt x="251" y="4"/>
                  </a:lnTo>
                  <a:lnTo>
                    <a:pt x="271" y="9"/>
                  </a:lnTo>
                  <a:lnTo>
                    <a:pt x="290" y="15"/>
                  </a:lnTo>
                  <a:lnTo>
                    <a:pt x="308" y="24"/>
                  </a:lnTo>
                  <a:lnTo>
                    <a:pt x="326" y="34"/>
                  </a:lnTo>
                  <a:lnTo>
                    <a:pt x="342" y="45"/>
                  </a:lnTo>
                  <a:lnTo>
                    <a:pt x="356" y="58"/>
                  </a:lnTo>
                  <a:lnTo>
                    <a:pt x="370" y="72"/>
                  </a:lnTo>
                  <a:lnTo>
                    <a:pt x="382" y="87"/>
                  </a:lnTo>
                  <a:lnTo>
                    <a:pt x="393" y="103"/>
                  </a:lnTo>
                  <a:lnTo>
                    <a:pt x="401" y="120"/>
                  </a:lnTo>
                  <a:lnTo>
                    <a:pt x="408" y="138"/>
                  </a:lnTo>
                  <a:lnTo>
                    <a:pt x="413" y="157"/>
                  </a:lnTo>
                  <a:lnTo>
                    <a:pt x="417" y="176"/>
                  </a:lnTo>
                  <a:lnTo>
                    <a:pt x="418" y="197"/>
                  </a:lnTo>
                  <a:lnTo>
                    <a:pt x="417" y="217"/>
                  </a:lnTo>
                  <a:lnTo>
                    <a:pt x="413" y="236"/>
                  </a:lnTo>
                  <a:lnTo>
                    <a:pt x="408" y="255"/>
                  </a:lnTo>
                  <a:lnTo>
                    <a:pt x="401" y="273"/>
                  </a:lnTo>
                  <a:lnTo>
                    <a:pt x="393" y="290"/>
                  </a:lnTo>
                  <a:lnTo>
                    <a:pt x="382" y="307"/>
                  </a:lnTo>
                  <a:lnTo>
                    <a:pt x="370" y="322"/>
                  </a:lnTo>
                  <a:lnTo>
                    <a:pt x="356" y="335"/>
                  </a:lnTo>
                  <a:lnTo>
                    <a:pt x="342" y="348"/>
                  </a:lnTo>
                  <a:lnTo>
                    <a:pt x="326" y="360"/>
                  </a:lnTo>
                  <a:lnTo>
                    <a:pt x="308" y="369"/>
                  </a:lnTo>
                  <a:lnTo>
                    <a:pt x="290" y="378"/>
                  </a:lnTo>
                  <a:lnTo>
                    <a:pt x="271" y="384"/>
                  </a:lnTo>
                  <a:lnTo>
                    <a:pt x="251" y="390"/>
                  </a:lnTo>
                  <a:lnTo>
                    <a:pt x="231" y="392"/>
                  </a:lnTo>
                  <a:lnTo>
                    <a:pt x="209" y="393"/>
                  </a:lnTo>
                </a:path>
              </a:pathLst>
            </a:custGeom>
            <a:noFill/>
            <a:ln w="0">
              <a:solidFill>
                <a:srgbClr val="000000"/>
              </a:solidFill>
              <a:prstDash val="solid"/>
              <a:round/>
              <a:headEnd/>
              <a:tailEnd/>
            </a:ln>
          </p:spPr>
          <p:txBody>
            <a:bodyPr/>
            <a:lstStyle/>
            <a:p>
              <a:endParaRPr lang="ja-JP" altLang="en-US"/>
            </a:p>
          </p:txBody>
        </p:sp>
        <p:sp>
          <p:nvSpPr>
            <p:cNvPr id="2640" name="Freeform 2656"/>
            <p:cNvSpPr>
              <a:spLocks/>
            </p:cNvSpPr>
            <p:nvPr/>
          </p:nvSpPr>
          <p:spPr bwMode="auto">
            <a:xfrm>
              <a:off x="487324" y="4752966"/>
              <a:ext cx="133350" cy="109538"/>
            </a:xfrm>
            <a:custGeom>
              <a:avLst/>
              <a:gdLst/>
              <a:ahLst/>
              <a:cxnLst>
                <a:cxn ang="0">
                  <a:pos x="187" y="391"/>
                </a:cxn>
                <a:cxn ang="0">
                  <a:pos x="147" y="383"/>
                </a:cxn>
                <a:cxn ang="0">
                  <a:pos x="110" y="368"/>
                </a:cxn>
                <a:cxn ang="0">
                  <a:pos x="76" y="348"/>
                </a:cxn>
                <a:cxn ang="0">
                  <a:pos x="48" y="321"/>
                </a:cxn>
                <a:cxn ang="0">
                  <a:pos x="25" y="290"/>
                </a:cxn>
                <a:cxn ang="0">
                  <a:pos x="9" y="254"/>
                </a:cxn>
                <a:cxn ang="0">
                  <a:pos x="1" y="216"/>
                </a:cxn>
                <a:cxn ang="0">
                  <a:pos x="1" y="176"/>
                </a:cxn>
                <a:cxn ang="0">
                  <a:pos x="9" y="138"/>
                </a:cxn>
                <a:cxn ang="0">
                  <a:pos x="25" y="102"/>
                </a:cxn>
                <a:cxn ang="0">
                  <a:pos x="48" y="71"/>
                </a:cxn>
                <a:cxn ang="0">
                  <a:pos x="76" y="45"/>
                </a:cxn>
                <a:cxn ang="0">
                  <a:pos x="110" y="24"/>
                </a:cxn>
                <a:cxn ang="0">
                  <a:pos x="147" y="9"/>
                </a:cxn>
                <a:cxn ang="0">
                  <a:pos x="187" y="1"/>
                </a:cxn>
                <a:cxn ang="0">
                  <a:pos x="231" y="1"/>
                </a:cxn>
                <a:cxn ang="0">
                  <a:pos x="271" y="9"/>
                </a:cxn>
                <a:cxn ang="0">
                  <a:pos x="308" y="24"/>
                </a:cxn>
                <a:cxn ang="0">
                  <a:pos x="342" y="45"/>
                </a:cxn>
                <a:cxn ang="0">
                  <a:pos x="370" y="71"/>
                </a:cxn>
                <a:cxn ang="0">
                  <a:pos x="393" y="102"/>
                </a:cxn>
                <a:cxn ang="0">
                  <a:pos x="408" y="138"/>
                </a:cxn>
                <a:cxn ang="0">
                  <a:pos x="417" y="176"/>
                </a:cxn>
                <a:cxn ang="0">
                  <a:pos x="417" y="216"/>
                </a:cxn>
                <a:cxn ang="0">
                  <a:pos x="408" y="254"/>
                </a:cxn>
                <a:cxn ang="0">
                  <a:pos x="393" y="290"/>
                </a:cxn>
                <a:cxn ang="0">
                  <a:pos x="370" y="321"/>
                </a:cxn>
                <a:cxn ang="0">
                  <a:pos x="342" y="348"/>
                </a:cxn>
                <a:cxn ang="0">
                  <a:pos x="308" y="368"/>
                </a:cxn>
                <a:cxn ang="0">
                  <a:pos x="271" y="383"/>
                </a:cxn>
                <a:cxn ang="0">
                  <a:pos x="231" y="391"/>
                </a:cxn>
              </a:cxnLst>
              <a:rect l="0" t="0" r="r" b="b"/>
              <a:pathLst>
                <a:path w="418" h="393">
                  <a:moveTo>
                    <a:pt x="209" y="393"/>
                  </a:moveTo>
                  <a:lnTo>
                    <a:pt x="187" y="391"/>
                  </a:lnTo>
                  <a:lnTo>
                    <a:pt x="167" y="389"/>
                  </a:lnTo>
                  <a:lnTo>
                    <a:pt x="147" y="383"/>
                  </a:lnTo>
                  <a:lnTo>
                    <a:pt x="128" y="378"/>
                  </a:lnTo>
                  <a:lnTo>
                    <a:pt x="110" y="368"/>
                  </a:lnTo>
                  <a:lnTo>
                    <a:pt x="92" y="359"/>
                  </a:lnTo>
                  <a:lnTo>
                    <a:pt x="76" y="348"/>
                  </a:lnTo>
                  <a:lnTo>
                    <a:pt x="61" y="335"/>
                  </a:lnTo>
                  <a:lnTo>
                    <a:pt x="48" y="321"/>
                  </a:lnTo>
                  <a:lnTo>
                    <a:pt x="36" y="306"/>
                  </a:lnTo>
                  <a:lnTo>
                    <a:pt x="25" y="290"/>
                  </a:lnTo>
                  <a:lnTo>
                    <a:pt x="16" y="273"/>
                  </a:lnTo>
                  <a:lnTo>
                    <a:pt x="9" y="254"/>
                  </a:lnTo>
                  <a:lnTo>
                    <a:pt x="4" y="236"/>
                  </a:lnTo>
                  <a:lnTo>
                    <a:pt x="1" y="216"/>
                  </a:lnTo>
                  <a:lnTo>
                    <a:pt x="0" y="197"/>
                  </a:lnTo>
                  <a:lnTo>
                    <a:pt x="1" y="176"/>
                  </a:lnTo>
                  <a:lnTo>
                    <a:pt x="4" y="156"/>
                  </a:lnTo>
                  <a:lnTo>
                    <a:pt x="9" y="138"/>
                  </a:lnTo>
                  <a:lnTo>
                    <a:pt x="16" y="120"/>
                  </a:lnTo>
                  <a:lnTo>
                    <a:pt x="25" y="102"/>
                  </a:lnTo>
                  <a:lnTo>
                    <a:pt x="36" y="86"/>
                  </a:lnTo>
                  <a:lnTo>
                    <a:pt x="48" y="71"/>
                  </a:lnTo>
                  <a:lnTo>
                    <a:pt x="61" y="57"/>
                  </a:lnTo>
                  <a:lnTo>
                    <a:pt x="76" y="45"/>
                  </a:lnTo>
                  <a:lnTo>
                    <a:pt x="92" y="33"/>
                  </a:lnTo>
                  <a:lnTo>
                    <a:pt x="110" y="24"/>
                  </a:lnTo>
                  <a:lnTo>
                    <a:pt x="128" y="15"/>
                  </a:lnTo>
                  <a:lnTo>
                    <a:pt x="147" y="9"/>
                  </a:lnTo>
                  <a:lnTo>
                    <a:pt x="167" y="3"/>
                  </a:lnTo>
                  <a:lnTo>
                    <a:pt x="187" y="1"/>
                  </a:lnTo>
                  <a:lnTo>
                    <a:pt x="209" y="0"/>
                  </a:lnTo>
                  <a:lnTo>
                    <a:pt x="231" y="1"/>
                  </a:lnTo>
                  <a:lnTo>
                    <a:pt x="251" y="3"/>
                  </a:lnTo>
                  <a:lnTo>
                    <a:pt x="271" y="9"/>
                  </a:lnTo>
                  <a:lnTo>
                    <a:pt x="290" y="15"/>
                  </a:lnTo>
                  <a:lnTo>
                    <a:pt x="308" y="24"/>
                  </a:lnTo>
                  <a:lnTo>
                    <a:pt x="326" y="33"/>
                  </a:lnTo>
                  <a:lnTo>
                    <a:pt x="342" y="45"/>
                  </a:lnTo>
                  <a:lnTo>
                    <a:pt x="356" y="57"/>
                  </a:lnTo>
                  <a:lnTo>
                    <a:pt x="370" y="71"/>
                  </a:lnTo>
                  <a:lnTo>
                    <a:pt x="382" y="86"/>
                  </a:lnTo>
                  <a:lnTo>
                    <a:pt x="393" y="102"/>
                  </a:lnTo>
                  <a:lnTo>
                    <a:pt x="401" y="120"/>
                  </a:lnTo>
                  <a:lnTo>
                    <a:pt x="408" y="138"/>
                  </a:lnTo>
                  <a:lnTo>
                    <a:pt x="413" y="156"/>
                  </a:lnTo>
                  <a:lnTo>
                    <a:pt x="417" y="176"/>
                  </a:lnTo>
                  <a:lnTo>
                    <a:pt x="418" y="197"/>
                  </a:lnTo>
                  <a:lnTo>
                    <a:pt x="417" y="216"/>
                  </a:lnTo>
                  <a:lnTo>
                    <a:pt x="413" y="236"/>
                  </a:lnTo>
                  <a:lnTo>
                    <a:pt x="408" y="254"/>
                  </a:lnTo>
                  <a:lnTo>
                    <a:pt x="401" y="273"/>
                  </a:lnTo>
                  <a:lnTo>
                    <a:pt x="393" y="290"/>
                  </a:lnTo>
                  <a:lnTo>
                    <a:pt x="382" y="306"/>
                  </a:lnTo>
                  <a:lnTo>
                    <a:pt x="370" y="321"/>
                  </a:lnTo>
                  <a:lnTo>
                    <a:pt x="356" y="335"/>
                  </a:lnTo>
                  <a:lnTo>
                    <a:pt x="342" y="348"/>
                  </a:lnTo>
                  <a:lnTo>
                    <a:pt x="326" y="359"/>
                  </a:lnTo>
                  <a:lnTo>
                    <a:pt x="308" y="368"/>
                  </a:lnTo>
                  <a:lnTo>
                    <a:pt x="290" y="378"/>
                  </a:lnTo>
                  <a:lnTo>
                    <a:pt x="271" y="383"/>
                  </a:lnTo>
                  <a:lnTo>
                    <a:pt x="251" y="389"/>
                  </a:lnTo>
                  <a:lnTo>
                    <a:pt x="231" y="391"/>
                  </a:lnTo>
                  <a:lnTo>
                    <a:pt x="209" y="393"/>
                  </a:lnTo>
                </a:path>
              </a:pathLst>
            </a:custGeom>
            <a:noFill/>
            <a:ln w="0">
              <a:solidFill>
                <a:srgbClr val="000000"/>
              </a:solidFill>
              <a:prstDash val="solid"/>
              <a:round/>
              <a:headEnd/>
              <a:tailEnd/>
            </a:ln>
          </p:spPr>
          <p:txBody>
            <a:bodyPr/>
            <a:lstStyle/>
            <a:p>
              <a:endParaRPr lang="ja-JP" altLang="en-US"/>
            </a:p>
          </p:txBody>
        </p:sp>
        <p:sp>
          <p:nvSpPr>
            <p:cNvPr id="2641" name="Freeform 2657"/>
            <p:cNvSpPr>
              <a:spLocks/>
            </p:cNvSpPr>
            <p:nvPr/>
          </p:nvSpPr>
          <p:spPr bwMode="auto">
            <a:xfrm>
              <a:off x="484149" y="2840029"/>
              <a:ext cx="117475" cy="138112"/>
            </a:xfrm>
            <a:custGeom>
              <a:avLst/>
              <a:gdLst/>
              <a:ahLst/>
              <a:cxnLst>
                <a:cxn ang="0">
                  <a:pos x="39" y="28"/>
                </a:cxn>
                <a:cxn ang="0">
                  <a:pos x="85" y="50"/>
                </a:cxn>
                <a:cxn ang="0">
                  <a:pos x="134" y="64"/>
                </a:cxn>
                <a:cxn ang="0">
                  <a:pos x="186" y="68"/>
                </a:cxn>
                <a:cxn ang="0">
                  <a:pos x="239" y="64"/>
                </a:cxn>
                <a:cxn ang="0">
                  <a:pos x="288" y="50"/>
                </a:cxn>
                <a:cxn ang="0">
                  <a:pos x="331" y="29"/>
                </a:cxn>
                <a:cxn ang="0">
                  <a:pos x="369" y="3"/>
                </a:cxn>
                <a:cxn ang="0">
                  <a:pos x="181" y="492"/>
                </a:cxn>
                <a:cxn ang="0">
                  <a:pos x="0" y="0"/>
                </a:cxn>
                <a:cxn ang="0">
                  <a:pos x="39" y="28"/>
                </a:cxn>
              </a:cxnLst>
              <a:rect l="0" t="0" r="r" b="b"/>
              <a:pathLst>
                <a:path w="369" h="492">
                  <a:moveTo>
                    <a:pt x="39" y="28"/>
                  </a:moveTo>
                  <a:lnTo>
                    <a:pt x="85" y="50"/>
                  </a:lnTo>
                  <a:lnTo>
                    <a:pt x="134" y="64"/>
                  </a:lnTo>
                  <a:lnTo>
                    <a:pt x="186" y="68"/>
                  </a:lnTo>
                  <a:lnTo>
                    <a:pt x="239" y="64"/>
                  </a:lnTo>
                  <a:lnTo>
                    <a:pt x="288" y="50"/>
                  </a:lnTo>
                  <a:lnTo>
                    <a:pt x="331" y="29"/>
                  </a:lnTo>
                  <a:lnTo>
                    <a:pt x="369" y="3"/>
                  </a:lnTo>
                  <a:lnTo>
                    <a:pt x="181" y="492"/>
                  </a:lnTo>
                  <a:lnTo>
                    <a:pt x="0" y="0"/>
                  </a:lnTo>
                  <a:lnTo>
                    <a:pt x="39" y="28"/>
                  </a:lnTo>
                  <a:close/>
                </a:path>
              </a:pathLst>
            </a:custGeom>
            <a:solidFill>
              <a:srgbClr val="000000"/>
            </a:solidFill>
            <a:ln w="9525">
              <a:noFill/>
              <a:round/>
              <a:headEnd/>
              <a:tailEnd/>
            </a:ln>
          </p:spPr>
          <p:txBody>
            <a:bodyPr/>
            <a:lstStyle/>
            <a:p>
              <a:endParaRPr lang="ja-JP" altLang="en-US"/>
            </a:p>
          </p:txBody>
        </p:sp>
        <p:sp>
          <p:nvSpPr>
            <p:cNvPr id="2642" name="Line 2658"/>
            <p:cNvSpPr>
              <a:spLocks noChangeShapeType="1"/>
            </p:cNvSpPr>
            <p:nvPr/>
          </p:nvSpPr>
          <p:spPr bwMode="auto">
            <a:xfrm flipH="1">
              <a:off x="542886" y="2784466"/>
              <a:ext cx="1588" cy="84138"/>
            </a:xfrm>
            <a:prstGeom prst="line">
              <a:avLst/>
            </a:prstGeom>
            <a:noFill/>
            <a:ln w="0">
              <a:solidFill>
                <a:srgbClr val="000000"/>
              </a:solidFill>
              <a:round/>
              <a:headEnd/>
              <a:tailEnd/>
            </a:ln>
          </p:spPr>
          <p:txBody>
            <a:bodyPr/>
            <a:lstStyle/>
            <a:p>
              <a:endParaRPr lang="ja-JP" altLang="en-US"/>
            </a:p>
          </p:txBody>
        </p:sp>
        <p:sp>
          <p:nvSpPr>
            <p:cNvPr id="2643" name="Freeform 2659"/>
            <p:cNvSpPr>
              <a:spLocks/>
            </p:cNvSpPr>
            <p:nvPr/>
          </p:nvSpPr>
          <p:spPr bwMode="auto">
            <a:xfrm>
              <a:off x="485736" y="4271954"/>
              <a:ext cx="115888" cy="136525"/>
            </a:xfrm>
            <a:custGeom>
              <a:avLst/>
              <a:gdLst/>
              <a:ahLst/>
              <a:cxnLst>
                <a:cxn ang="0">
                  <a:pos x="38" y="28"/>
                </a:cxn>
                <a:cxn ang="0">
                  <a:pos x="84" y="49"/>
                </a:cxn>
                <a:cxn ang="0">
                  <a:pos x="133" y="64"/>
                </a:cxn>
                <a:cxn ang="0">
                  <a:pos x="187" y="67"/>
                </a:cxn>
                <a:cxn ang="0">
                  <a:pos x="239" y="62"/>
                </a:cxn>
                <a:cxn ang="0">
                  <a:pos x="287" y="47"/>
                </a:cxn>
                <a:cxn ang="0">
                  <a:pos x="332" y="27"/>
                </a:cxn>
                <a:cxn ang="0">
                  <a:pos x="369" y="0"/>
                </a:cxn>
                <a:cxn ang="0">
                  <a:pos x="184" y="491"/>
                </a:cxn>
                <a:cxn ang="0">
                  <a:pos x="0" y="0"/>
                </a:cxn>
                <a:cxn ang="0">
                  <a:pos x="38" y="28"/>
                </a:cxn>
              </a:cxnLst>
              <a:rect l="0" t="0" r="r" b="b"/>
              <a:pathLst>
                <a:path w="369" h="491">
                  <a:moveTo>
                    <a:pt x="38" y="28"/>
                  </a:moveTo>
                  <a:lnTo>
                    <a:pt x="84" y="49"/>
                  </a:lnTo>
                  <a:lnTo>
                    <a:pt x="133" y="64"/>
                  </a:lnTo>
                  <a:lnTo>
                    <a:pt x="187" y="67"/>
                  </a:lnTo>
                  <a:lnTo>
                    <a:pt x="239" y="62"/>
                  </a:lnTo>
                  <a:lnTo>
                    <a:pt x="287" y="47"/>
                  </a:lnTo>
                  <a:lnTo>
                    <a:pt x="332" y="27"/>
                  </a:lnTo>
                  <a:lnTo>
                    <a:pt x="369" y="0"/>
                  </a:lnTo>
                  <a:lnTo>
                    <a:pt x="184" y="491"/>
                  </a:lnTo>
                  <a:lnTo>
                    <a:pt x="0" y="0"/>
                  </a:lnTo>
                  <a:lnTo>
                    <a:pt x="38" y="28"/>
                  </a:lnTo>
                  <a:close/>
                </a:path>
              </a:pathLst>
            </a:custGeom>
            <a:solidFill>
              <a:srgbClr val="000000"/>
            </a:solidFill>
            <a:ln w="9525">
              <a:noFill/>
              <a:round/>
              <a:headEnd/>
              <a:tailEnd/>
            </a:ln>
          </p:spPr>
          <p:txBody>
            <a:bodyPr/>
            <a:lstStyle/>
            <a:p>
              <a:endParaRPr lang="ja-JP" altLang="en-US"/>
            </a:p>
          </p:txBody>
        </p:sp>
        <p:sp>
          <p:nvSpPr>
            <p:cNvPr id="2644" name="Line 2660"/>
            <p:cNvSpPr>
              <a:spLocks noChangeShapeType="1"/>
            </p:cNvSpPr>
            <p:nvPr/>
          </p:nvSpPr>
          <p:spPr bwMode="auto">
            <a:xfrm>
              <a:off x="544474" y="3113079"/>
              <a:ext cx="1587" cy="1187450"/>
            </a:xfrm>
            <a:prstGeom prst="line">
              <a:avLst/>
            </a:prstGeom>
            <a:noFill/>
            <a:ln w="0">
              <a:solidFill>
                <a:srgbClr val="000000"/>
              </a:solidFill>
              <a:round/>
              <a:headEnd/>
              <a:tailEnd/>
            </a:ln>
          </p:spPr>
          <p:txBody>
            <a:bodyPr/>
            <a:lstStyle/>
            <a:p>
              <a:endParaRPr lang="ja-JP" altLang="en-US"/>
            </a:p>
          </p:txBody>
        </p:sp>
        <p:sp>
          <p:nvSpPr>
            <p:cNvPr id="2645" name="Freeform 2661"/>
            <p:cNvSpPr>
              <a:spLocks/>
            </p:cNvSpPr>
            <p:nvPr/>
          </p:nvSpPr>
          <p:spPr bwMode="auto">
            <a:xfrm>
              <a:off x="485736" y="4584691"/>
              <a:ext cx="115888" cy="136525"/>
            </a:xfrm>
            <a:custGeom>
              <a:avLst/>
              <a:gdLst/>
              <a:ahLst/>
              <a:cxnLst>
                <a:cxn ang="0">
                  <a:pos x="37" y="27"/>
                </a:cxn>
                <a:cxn ang="0">
                  <a:pos x="83" y="49"/>
                </a:cxn>
                <a:cxn ang="0">
                  <a:pos x="133" y="64"/>
                </a:cxn>
                <a:cxn ang="0">
                  <a:pos x="185" y="69"/>
                </a:cxn>
                <a:cxn ang="0">
                  <a:pos x="238" y="64"/>
                </a:cxn>
                <a:cxn ang="0">
                  <a:pos x="286" y="51"/>
                </a:cxn>
                <a:cxn ang="0">
                  <a:pos x="331" y="30"/>
                </a:cxn>
                <a:cxn ang="0">
                  <a:pos x="369" y="4"/>
                </a:cxn>
                <a:cxn ang="0">
                  <a:pos x="177" y="493"/>
                </a:cxn>
                <a:cxn ang="0">
                  <a:pos x="0" y="0"/>
                </a:cxn>
                <a:cxn ang="0">
                  <a:pos x="37" y="27"/>
                </a:cxn>
              </a:cxnLst>
              <a:rect l="0" t="0" r="r" b="b"/>
              <a:pathLst>
                <a:path w="369" h="493">
                  <a:moveTo>
                    <a:pt x="37" y="27"/>
                  </a:moveTo>
                  <a:lnTo>
                    <a:pt x="83" y="49"/>
                  </a:lnTo>
                  <a:lnTo>
                    <a:pt x="133" y="64"/>
                  </a:lnTo>
                  <a:lnTo>
                    <a:pt x="185" y="69"/>
                  </a:lnTo>
                  <a:lnTo>
                    <a:pt x="238" y="64"/>
                  </a:lnTo>
                  <a:lnTo>
                    <a:pt x="286" y="51"/>
                  </a:lnTo>
                  <a:lnTo>
                    <a:pt x="331" y="30"/>
                  </a:lnTo>
                  <a:lnTo>
                    <a:pt x="369" y="4"/>
                  </a:lnTo>
                  <a:lnTo>
                    <a:pt x="177" y="493"/>
                  </a:lnTo>
                  <a:lnTo>
                    <a:pt x="0" y="0"/>
                  </a:lnTo>
                  <a:lnTo>
                    <a:pt x="37" y="27"/>
                  </a:lnTo>
                  <a:close/>
                </a:path>
              </a:pathLst>
            </a:custGeom>
            <a:solidFill>
              <a:srgbClr val="000000"/>
            </a:solidFill>
            <a:ln w="9525">
              <a:noFill/>
              <a:round/>
              <a:headEnd/>
              <a:tailEnd/>
            </a:ln>
          </p:spPr>
          <p:txBody>
            <a:bodyPr/>
            <a:lstStyle/>
            <a:p>
              <a:endParaRPr lang="ja-JP" altLang="en-US"/>
            </a:p>
          </p:txBody>
        </p:sp>
        <p:sp>
          <p:nvSpPr>
            <p:cNvPr id="2646" name="Line 2662"/>
            <p:cNvSpPr>
              <a:spLocks noChangeShapeType="1"/>
            </p:cNvSpPr>
            <p:nvPr/>
          </p:nvSpPr>
          <p:spPr bwMode="auto">
            <a:xfrm flipH="1">
              <a:off x="544474" y="4540241"/>
              <a:ext cx="1587" cy="73025"/>
            </a:xfrm>
            <a:prstGeom prst="line">
              <a:avLst/>
            </a:prstGeom>
            <a:noFill/>
            <a:ln w="0">
              <a:solidFill>
                <a:srgbClr val="000000"/>
              </a:solidFill>
              <a:round/>
              <a:headEnd/>
              <a:tailEnd/>
            </a:ln>
          </p:spPr>
          <p:txBody>
            <a:bodyPr/>
            <a:lstStyle/>
            <a:p>
              <a:endParaRPr lang="ja-JP" altLang="en-US"/>
            </a:p>
          </p:txBody>
        </p:sp>
        <p:sp>
          <p:nvSpPr>
            <p:cNvPr id="2647" name="Rectangle 2663"/>
            <p:cNvSpPr>
              <a:spLocks noChangeArrowheads="1"/>
            </p:cNvSpPr>
            <p:nvPr/>
          </p:nvSpPr>
          <p:spPr bwMode="auto">
            <a:xfrm>
              <a:off x="358736" y="1970079"/>
              <a:ext cx="65724" cy="153888"/>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1</a:t>
              </a:r>
              <a:endParaRPr lang="en-US" altLang="zh-CN">
                <a:ea typeface="宋体" pitchFamily="2" charset="-122"/>
              </a:endParaRPr>
            </a:p>
          </p:txBody>
        </p:sp>
        <p:sp>
          <p:nvSpPr>
            <p:cNvPr id="2648" name="Rectangle 2664"/>
            <p:cNvSpPr>
              <a:spLocks noChangeArrowheads="1"/>
            </p:cNvSpPr>
            <p:nvPr/>
          </p:nvSpPr>
          <p:spPr bwMode="auto">
            <a:xfrm>
              <a:off x="347624" y="2711441"/>
              <a:ext cx="65724" cy="153888"/>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2</a:t>
              </a:r>
              <a:endParaRPr lang="en-US" altLang="zh-CN">
                <a:ea typeface="宋体" pitchFamily="2" charset="-122"/>
              </a:endParaRPr>
            </a:p>
          </p:txBody>
        </p:sp>
        <p:sp>
          <p:nvSpPr>
            <p:cNvPr id="2649" name="Rectangle 2665"/>
            <p:cNvSpPr>
              <a:spLocks noChangeArrowheads="1"/>
            </p:cNvSpPr>
            <p:nvPr/>
          </p:nvSpPr>
          <p:spPr bwMode="auto">
            <a:xfrm>
              <a:off x="347624" y="2998779"/>
              <a:ext cx="65724" cy="153888"/>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3</a:t>
              </a:r>
              <a:endParaRPr lang="en-US" altLang="zh-CN">
                <a:ea typeface="宋体" pitchFamily="2" charset="-122"/>
              </a:endParaRPr>
            </a:p>
          </p:txBody>
        </p:sp>
        <p:sp>
          <p:nvSpPr>
            <p:cNvPr id="2650" name="Rectangle 2666"/>
            <p:cNvSpPr>
              <a:spLocks noChangeArrowheads="1"/>
            </p:cNvSpPr>
            <p:nvPr/>
          </p:nvSpPr>
          <p:spPr bwMode="auto">
            <a:xfrm>
              <a:off x="358736" y="4400541"/>
              <a:ext cx="65724" cy="153888"/>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4</a:t>
              </a:r>
              <a:endParaRPr lang="en-US" altLang="zh-CN">
                <a:ea typeface="宋体" pitchFamily="2" charset="-122"/>
              </a:endParaRPr>
            </a:p>
          </p:txBody>
        </p:sp>
        <p:sp>
          <p:nvSpPr>
            <p:cNvPr id="2651" name="Rectangle 2667"/>
            <p:cNvSpPr>
              <a:spLocks noChangeArrowheads="1"/>
            </p:cNvSpPr>
            <p:nvPr/>
          </p:nvSpPr>
          <p:spPr bwMode="auto">
            <a:xfrm>
              <a:off x="358736" y="4754554"/>
              <a:ext cx="65724" cy="153888"/>
            </a:xfrm>
            <a:prstGeom prst="rect">
              <a:avLst/>
            </a:prstGeom>
            <a:noFill/>
            <a:ln w="9525">
              <a:noFill/>
              <a:miter lim="800000"/>
              <a:headEnd/>
              <a:tailEnd/>
            </a:ln>
          </p:spPr>
          <p:txBody>
            <a:bodyPr wrap="none" lIns="0" tIns="0" rIns="0" bIns="0">
              <a:spAutoFit/>
            </a:bodyPr>
            <a:lstStyle/>
            <a:p>
              <a:r>
                <a:rPr lang="en-US" altLang="zh-CN" sz="1000">
                  <a:solidFill>
                    <a:srgbClr val="000000"/>
                  </a:solidFill>
                  <a:ea typeface="宋体" pitchFamily="2" charset="-122"/>
                </a:rPr>
                <a:t>5</a:t>
              </a:r>
              <a:endParaRPr lang="en-US" altLang="zh-CN">
                <a:ea typeface="宋体" pitchFamily="2" charset="-122"/>
              </a:endParaRPr>
            </a:p>
          </p:txBody>
        </p:sp>
        <p:sp>
          <p:nvSpPr>
            <p:cNvPr id="2652" name="Rectangle 2668"/>
            <p:cNvSpPr>
              <a:spLocks noChangeArrowheads="1"/>
            </p:cNvSpPr>
            <p:nvPr/>
          </p:nvSpPr>
          <p:spPr bwMode="auto">
            <a:xfrm>
              <a:off x="500024" y="1676391"/>
              <a:ext cx="133050" cy="184666"/>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C</a:t>
              </a:r>
              <a:r>
                <a:rPr lang="en-US" altLang="zh-CN" sz="1200" baseline="-25000">
                  <a:solidFill>
                    <a:srgbClr val="000000"/>
                  </a:solidFill>
                  <a:ea typeface="宋体" pitchFamily="2" charset="-122"/>
                </a:rPr>
                <a:t>1</a:t>
              </a:r>
              <a:endParaRPr lang="en-US" altLang="zh-CN" baseline="-25000">
                <a:ea typeface="宋体" pitchFamily="2" charset="-122"/>
              </a:endParaRPr>
            </a:p>
          </p:txBody>
        </p:sp>
        <p:sp>
          <p:nvSpPr>
            <p:cNvPr id="2653" name="Freeform 2669"/>
            <p:cNvSpPr>
              <a:spLocks/>
            </p:cNvSpPr>
            <p:nvPr/>
          </p:nvSpPr>
          <p:spPr bwMode="auto">
            <a:xfrm>
              <a:off x="2184361" y="1982779"/>
              <a:ext cx="160338" cy="96837"/>
            </a:xfrm>
            <a:custGeom>
              <a:avLst/>
              <a:gdLst/>
              <a:ahLst/>
              <a:cxnLst>
                <a:cxn ang="0">
                  <a:pos x="29" y="310"/>
                </a:cxn>
                <a:cxn ang="0">
                  <a:pos x="51" y="267"/>
                </a:cxn>
                <a:cxn ang="0">
                  <a:pos x="67" y="220"/>
                </a:cxn>
                <a:cxn ang="0">
                  <a:pos x="70" y="171"/>
                </a:cxn>
                <a:cxn ang="0">
                  <a:pos x="66" y="122"/>
                </a:cxn>
                <a:cxn ang="0">
                  <a:pos x="51" y="77"/>
                </a:cxn>
                <a:cxn ang="0">
                  <a:pos x="29" y="34"/>
                </a:cxn>
                <a:cxn ang="0">
                  <a:pos x="3" y="0"/>
                </a:cxn>
                <a:cxn ang="0">
                  <a:pos x="508" y="175"/>
                </a:cxn>
                <a:cxn ang="0">
                  <a:pos x="0" y="345"/>
                </a:cxn>
                <a:cxn ang="0">
                  <a:pos x="29" y="310"/>
                </a:cxn>
              </a:cxnLst>
              <a:rect l="0" t="0" r="r" b="b"/>
              <a:pathLst>
                <a:path w="508" h="345">
                  <a:moveTo>
                    <a:pt x="29" y="310"/>
                  </a:moveTo>
                  <a:lnTo>
                    <a:pt x="51" y="267"/>
                  </a:lnTo>
                  <a:lnTo>
                    <a:pt x="67" y="220"/>
                  </a:lnTo>
                  <a:lnTo>
                    <a:pt x="70" y="171"/>
                  </a:lnTo>
                  <a:lnTo>
                    <a:pt x="66" y="122"/>
                  </a:lnTo>
                  <a:lnTo>
                    <a:pt x="51" y="77"/>
                  </a:lnTo>
                  <a:lnTo>
                    <a:pt x="29" y="34"/>
                  </a:lnTo>
                  <a:lnTo>
                    <a:pt x="3" y="0"/>
                  </a:lnTo>
                  <a:lnTo>
                    <a:pt x="508" y="175"/>
                  </a:lnTo>
                  <a:lnTo>
                    <a:pt x="0" y="345"/>
                  </a:lnTo>
                  <a:lnTo>
                    <a:pt x="29" y="310"/>
                  </a:lnTo>
                  <a:close/>
                </a:path>
              </a:pathLst>
            </a:custGeom>
            <a:solidFill>
              <a:srgbClr val="000000"/>
            </a:solidFill>
            <a:ln w="9525">
              <a:noFill/>
              <a:round/>
              <a:headEnd/>
              <a:tailEnd/>
            </a:ln>
          </p:spPr>
          <p:txBody>
            <a:bodyPr/>
            <a:lstStyle/>
            <a:p>
              <a:endParaRPr lang="ja-JP" altLang="en-US"/>
            </a:p>
          </p:txBody>
        </p:sp>
        <p:sp>
          <p:nvSpPr>
            <p:cNvPr id="2654" name="Line 2670"/>
            <p:cNvSpPr>
              <a:spLocks noChangeShapeType="1"/>
            </p:cNvSpPr>
            <p:nvPr/>
          </p:nvSpPr>
          <p:spPr bwMode="auto">
            <a:xfrm>
              <a:off x="622261" y="2025641"/>
              <a:ext cx="1595438" cy="6350"/>
            </a:xfrm>
            <a:prstGeom prst="line">
              <a:avLst/>
            </a:prstGeom>
            <a:noFill/>
            <a:ln w="0">
              <a:solidFill>
                <a:srgbClr val="000000"/>
              </a:solidFill>
              <a:round/>
              <a:headEnd/>
              <a:tailEnd/>
            </a:ln>
          </p:spPr>
          <p:txBody>
            <a:bodyPr/>
            <a:lstStyle/>
            <a:p>
              <a:endParaRPr lang="ja-JP" altLang="en-US"/>
            </a:p>
          </p:txBody>
        </p:sp>
        <p:sp>
          <p:nvSpPr>
            <p:cNvPr id="2655" name="Freeform 2671"/>
            <p:cNvSpPr>
              <a:spLocks/>
            </p:cNvSpPr>
            <p:nvPr/>
          </p:nvSpPr>
          <p:spPr bwMode="auto">
            <a:xfrm>
              <a:off x="1254086" y="3079741"/>
              <a:ext cx="166688" cy="112713"/>
            </a:xfrm>
            <a:custGeom>
              <a:avLst/>
              <a:gdLst/>
              <a:ahLst/>
              <a:cxnLst>
                <a:cxn ang="0">
                  <a:pos x="45" y="276"/>
                </a:cxn>
                <a:cxn ang="0">
                  <a:pos x="87" y="250"/>
                </a:cxn>
                <a:cxn ang="0">
                  <a:pos x="126" y="218"/>
                </a:cxn>
                <a:cxn ang="0">
                  <a:pos x="157" y="179"/>
                </a:cxn>
                <a:cxn ang="0">
                  <a:pos x="181" y="135"/>
                </a:cxn>
                <a:cxn ang="0">
                  <a:pos x="193" y="89"/>
                </a:cxn>
                <a:cxn ang="0">
                  <a:pos x="199" y="43"/>
                </a:cxn>
                <a:cxn ang="0">
                  <a:pos x="196" y="0"/>
                </a:cxn>
                <a:cxn ang="0">
                  <a:pos x="525" y="406"/>
                </a:cxn>
                <a:cxn ang="0">
                  <a:pos x="0" y="291"/>
                </a:cxn>
                <a:cxn ang="0">
                  <a:pos x="45" y="276"/>
                </a:cxn>
              </a:cxnLst>
              <a:rect l="0" t="0" r="r" b="b"/>
              <a:pathLst>
                <a:path w="525" h="406">
                  <a:moveTo>
                    <a:pt x="45" y="276"/>
                  </a:moveTo>
                  <a:lnTo>
                    <a:pt x="87" y="250"/>
                  </a:lnTo>
                  <a:lnTo>
                    <a:pt x="126" y="218"/>
                  </a:lnTo>
                  <a:lnTo>
                    <a:pt x="157" y="179"/>
                  </a:lnTo>
                  <a:lnTo>
                    <a:pt x="181" y="135"/>
                  </a:lnTo>
                  <a:lnTo>
                    <a:pt x="193" y="89"/>
                  </a:lnTo>
                  <a:lnTo>
                    <a:pt x="199" y="43"/>
                  </a:lnTo>
                  <a:lnTo>
                    <a:pt x="196" y="0"/>
                  </a:lnTo>
                  <a:lnTo>
                    <a:pt x="525" y="406"/>
                  </a:lnTo>
                  <a:lnTo>
                    <a:pt x="0" y="291"/>
                  </a:lnTo>
                  <a:lnTo>
                    <a:pt x="45" y="276"/>
                  </a:lnTo>
                  <a:close/>
                </a:path>
              </a:pathLst>
            </a:custGeom>
            <a:solidFill>
              <a:srgbClr val="000000"/>
            </a:solidFill>
            <a:ln w="9525">
              <a:noFill/>
              <a:round/>
              <a:headEnd/>
              <a:tailEnd/>
            </a:ln>
          </p:spPr>
          <p:txBody>
            <a:bodyPr/>
            <a:lstStyle/>
            <a:p>
              <a:endParaRPr lang="ja-JP" altLang="en-US"/>
            </a:p>
          </p:txBody>
        </p:sp>
        <p:sp>
          <p:nvSpPr>
            <p:cNvPr id="2656" name="Line 2672"/>
            <p:cNvSpPr>
              <a:spLocks noChangeShapeType="1"/>
            </p:cNvSpPr>
            <p:nvPr/>
          </p:nvSpPr>
          <p:spPr bwMode="auto">
            <a:xfrm>
              <a:off x="607974" y="2757479"/>
              <a:ext cx="704850" cy="377825"/>
            </a:xfrm>
            <a:prstGeom prst="line">
              <a:avLst/>
            </a:prstGeom>
            <a:noFill/>
            <a:ln w="0">
              <a:solidFill>
                <a:srgbClr val="000000"/>
              </a:solidFill>
              <a:round/>
              <a:headEnd/>
              <a:tailEnd/>
            </a:ln>
          </p:spPr>
          <p:txBody>
            <a:bodyPr/>
            <a:lstStyle/>
            <a:p>
              <a:endParaRPr lang="ja-JP" altLang="en-US"/>
            </a:p>
          </p:txBody>
        </p:sp>
        <p:sp>
          <p:nvSpPr>
            <p:cNvPr id="2657" name="Freeform 2673"/>
            <p:cNvSpPr>
              <a:spLocks/>
            </p:cNvSpPr>
            <p:nvPr/>
          </p:nvSpPr>
          <p:spPr bwMode="auto">
            <a:xfrm>
              <a:off x="1293774" y="2165341"/>
              <a:ext cx="142875" cy="133350"/>
            </a:xfrm>
            <a:custGeom>
              <a:avLst/>
              <a:gdLst/>
              <a:ahLst/>
              <a:cxnLst>
                <a:cxn ang="0">
                  <a:pos x="274" y="443"/>
                </a:cxn>
                <a:cxn ang="0">
                  <a:pos x="251" y="400"/>
                </a:cxn>
                <a:cxn ang="0">
                  <a:pos x="222" y="361"/>
                </a:cxn>
                <a:cxn ang="0">
                  <a:pos x="184" y="328"/>
                </a:cxn>
                <a:cxn ang="0">
                  <a:pos x="140" y="301"/>
                </a:cxn>
                <a:cxn ang="0">
                  <a:pos x="93" y="285"/>
                </a:cxn>
                <a:cxn ang="0">
                  <a:pos x="46" y="276"/>
                </a:cxn>
                <a:cxn ang="0">
                  <a:pos x="0" y="276"/>
                </a:cxn>
                <a:cxn ang="0">
                  <a:pos x="453" y="0"/>
                </a:cxn>
                <a:cxn ang="0">
                  <a:pos x="287" y="487"/>
                </a:cxn>
                <a:cxn ang="0">
                  <a:pos x="274" y="443"/>
                </a:cxn>
              </a:cxnLst>
              <a:rect l="0" t="0" r="r" b="b"/>
              <a:pathLst>
                <a:path w="453" h="487">
                  <a:moveTo>
                    <a:pt x="274" y="443"/>
                  </a:moveTo>
                  <a:lnTo>
                    <a:pt x="251" y="400"/>
                  </a:lnTo>
                  <a:lnTo>
                    <a:pt x="222" y="361"/>
                  </a:lnTo>
                  <a:lnTo>
                    <a:pt x="184" y="328"/>
                  </a:lnTo>
                  <a:lnTo>
                    <a:pt x="140" y="301"/>
                  </a:lnTo>
                  <a:lnTo>
                    <a:pt x="93" y="285"/>
                  </a:lnTo>
                  <a:lnTo>
                    <a:pt x="46" y="276"/>
                  </a:lnTo>
                  <a:lnTo>
                    <a:pt x="0" y="276"/>
                  </a:lnTo>
                  <a:lnTo>
                    <a:pt x="453" y="0"/>
                  </a:lnTo>
                  <a:lnTo>
                    <a:pt x="287" y="487"/>
                  </a:lnTo>
                  <a:lnTo>
                    <a:pt x="274" y="443"/>
                  </a:lnTo>
                  <a:close/>
                </a:path>
              </a:pathLst>
            </a:custGeom>
            <a:solidFill>
              <a:srgbClr val="000000"/>
            </a:solidFill>
            <a:ln w="9525">
              <a:noFill/>
              <a:round/>
              <a:headEnd/>
              <a:tailEnd/>
            </a:ln>
          </p:spPr>
          <p:txBody>
            <a:bodyPr/>
            <a:lstStyle/>
            <a:p>
              <a:endParaRPr lang="ja-JP" altLang="en-US"/>
            </a:p>
          </p:txBody>
        </p:sp>
        <p:sp>
          <p:nvSpPr>
            <p:cNvPr id="2658" name="Line 2674"/>
            <p:cNvSpPr>
              <a:spLocks noChangeShapeType="1"/>
            </p:cNvSpPr>
            <p:nvPr/>
          </p:nvSpPr>
          <p:spPr bwMode="auto">
            <a:xfrm flipV="1">
              <a:off x="622261" y="2249479"/>
              <a:ext cx="735013" cy="792162"/>
            </a:xfrm>
            <a:prstGeom prst="line">
              <a:avLst/>
            </a:prstGeom>
            <a:noFill/>
            <a:ln w="0">
              <a:solidFill>
                <a:srgbClr val="000000"/>
              </a:solidFill>
              <a:round/>
              <a:headEnd/>
              <a:tailEnd/>
            </a:ln>
          </p:spPr>
          <p:txBody>
            <a:bodyPr/>
            <a:lstStyle/>
            <a:p>
              <a:endParaRPr lang="ja-JP" altLang="en-US"/>
            </a:p>
          </p:txBody>
        </p:sp>
        <p:sp>
          <p:nvSpPr>
            <p:cNvPr id="2659" name="Freeform 2675"/>
            <p:cNvSpPr>
              <a:spLocks/>
            </p:cNvSpPr>
            <p:nvPr/>
          </p:nvSpPr>
          <p:spPr bwMode="auto">
            <a:xfrm>
              <a:off x="1250911" y="4235441"/>
              <a:ext cx="169863" cy="92075"/>
            </a:xfrm>
            <a:custGeom>
              <a:avLst/>
              <a:gdLst/>
              <a:ahLst/>
              <a:cxnLst>
                <a:cxn ang="0">
                  <a:pos x="146" y="293"/>
                </a:cxn>
                <a:cxn ang="0">
                  <a:pos x="149" y="245"/>
                </a:cxn>
                <a:cxn ang="0">
                  <a:pos x="146" y="197"/>
                </a:cxn>
                <a:cxn ang="0">
                  <a:pos x="130" y="150"/>
                </a:cxn>
                <a:cxn ang="0">
                  <a:pos x="107" y="106"/>
                </a:cxn>
                <a:cxn ang="0">
                  <a:pos x="75" y="69"/>
                </a:cxn>
                <a:cxn ang="0">
                  <a:pos x="39" y="37"/>
                </a:cxn>
                <a:cxn ang="0">
                  <a:pos x="0" y="15"/>
                </a:cxn>
                <a:cxn ang="0">
                  <a:pos x="539" y="0"/>
                </a:cxn>
                <a:cxn ang="0">
                  <a:pos x="132" y="336"/>
                </a:cxn>
                <a:cxn ang="0">
                  <a:pos x="146" y="293"/>
                </a:cxn>
              </a:cxnLst>
              <a:rect l="0" t="0" r="r" b="b"/>
              <a:pathLst>
                <a:path w="539" h="336">
                  <a:moveTo>
                    <a:pt x="146" y="293"/>
                  </a:moveTo>
                  <a:lnTo>
                    <a:pt x="149" y="245"/>
                  </a:lnTo>
                  <a:lnTo>
                    <a:pt x="146" y="197"/>
                  </a:lnTo>
                  <a:lnTo>
                    <a:pt x="130" y="150"/>
                  </a:lnTo>
                  <a:lnTo>
                    <a:pt x="107" y="106"/>
                  </a:lnTo>
                  <a:lnTo>
                    <a:pt x="75" y="69"/>
                  </a:lnTo>
                  <a:lnTo>
                    <a:pt x="39" y="37"/>
                  </a:lnTo>
                  <a:lnTo>
                    <a:pt x="0" y="15"/>
                  </a:lnTo>
                  <a:lnTo>
                    <a:pt x="539" y="0"/>
                  </a:lnTo>
                  <a:lnTo>
                    <a:pt x="132" y="336"/>
                  </a:lnTo>
                  <a:lnTo>
                    <a:pt x="146" y="293"/>
                  </a:lnTo>
                  <a:close/>
                </a:path>
              </a:pathLst>
            </a:custGeom>
            <a:solidFill>
              <a:srgbClr val="000000"/>
            </a:solidFill>
            <a:ln w="9525">
              <a:noFill/>
              <a:round/>
              <a:headEnd/>
              <a:tailEnd/>
            </a:ln>
          </p:spPr>
          <p:txBody>
            <a:bodyPr/>
            <a:lstStyle/>
            <a:p>
              <a:endParaRPr lang="ja-JP" altLang="en-US"/>
            </a:p>
          </p:txBody>
        </p:sp>
        <p:sp>
          <p:nvSpPr>
            <p:cNvPr id="2660" name="Line 2676"/>
            <p:cNvSpPr>
              <a:spLocks noChangeShapeType="1"/>
            </p:cNvSpPr>
            <p:nvPr/>
          </p:nvSpPr>
          <p:spPr bwMode="auto">
            <a:xfrm flipV="1">
              <a:off x="631786" y="4273541"/>
              <a:ext cx="669925" cy="217488"/>
            </a:xfrm>
            <a:prstGeom prst="line">
              <a:avLst/>
            </a:prstGeom>
            <a:noFill/>
            <a:ln w="0">
              <a:solidFill>
                <a:srgbClr val="000000"/>
              </a:solidFill>
              <a:round/>
              <a:headEnd/>
              <a:tailEnd/>
            </a:ln>
          </p:spPr>
          <p:txBody>
            <a:bodyPr/>
            <a:lstStyle/>
            <a:p>
              <a:endParaRPr lang="ja-JP" altLang="en-US"/>
            </a:p>
          </p:txBody>
        </p:sp>
        <p:sp>
          <p:nvSpPr>
            <p:cNvPr id="2661" name="Freeform 2677"/>
            <p:cNvSpPr>
              <a:spLocks/>
            </p:cNvSpPr>
            <p:nvPr/>
          </p:nvSpPr>
          <p:spPr bwMode="auto">
            <a:xfrm>
              <a:off x="2168486" y="4743441"/>
              <a:ext cx="161925" cy="95250"/>
            </a:xfrm>
            <a:custGeom>
              <a:avLst/>
              <a:gdLst/>
              <a:ahLst/>
              <a:cxnLst>
                <a:cxn ang="0">
                  <a:pos x="35" y="309"/>
                </a:cxn>
                <a:cxn ang="0">
                  <a:pos x="57" y="265"/>
                </a:cxn>
                <a:cxn ang="0">
                  <a:pos x="70" y="218"/>
                </a:cxn>
                <a:cxn ang="0">
                  <a:pos x="73" y="170"/>
                </a:cxn>
                <a:cxn ang="0">
                  <a:pos x="67" y="120"/>
                </a:cxn>
                <a:cxn ang="0">
                  <a:pos x="51" y="75"/>
                </a:cxn>
                <a:cxn ang="0">
                  <a:pos x="28" y="34"/>
                </a:cxn>
                <a:cxn ang="0">
                  <a:pos x="0" y="0"/>
                </a:cxn>
                <a:cxn ang="0">
                  <a:pos x="511" y="161"/>
                </a:cxn>
                <a:cxn ang="0">
                  <a:pos x="7" y="346"/>
                </a:cxn>
                <a:cxn ang="0">
                  <a:pos x="35" y="309"/>
                </a:cxn>
              </a:cxnLst>
              <a:rect l="0" t="0" r="r" b="b"/>
              <a:pathLst>
                <a:path w="511" h="346">
                  <a:moveTo>
                    <a:pt x="35" y="309"/>
                  </a:moveTo>
                  <a:lnTo>
                    <a:pt x="57" y="265"/>
                  </a:lnTo>
                  <a:lnTo>
                    <a:pt x="70" y="218"/>
                  </a:lnTo>
                  <a:lnTo>
                    <a:pt x="73" y="170"/>
                  </a:lnTo>
                  <a:lnTo>
                    <a:pt x="67" y="120"/>
                  </a:lnTo>
                  <a:lnTo>
                    <a:pt x="51" y="75"/>
                  </a:lnTo>
                  <a:lnTo>
                    <a:pt x="28" y="34"/>
                  </a:lnTo>
                  <a:lnTo>
                    <a:pt x="0" y="0"/>
                  </a:lnTo>
                  <a:lnTo>
                    <a:pt x="511" y="161"/>
                  </a:lnTo>
                  <a:lnTo>
                    <a:pt x="7" y="346"/>
                  </a:lnTo>
                  <a:lnTo>
                    <a:pt x="35" y="309"/>
                  </a:lnTo>
                  <a:close/>
                </a:path>
              </a:pathLst>
            </a:custGeom>
            <a:solidFill>
              <a:srgbClr val="000000"/>
            </a:solidFill>
            <a:ln w="9525">
              <a:noFill/>
              <a:round/>
              <a:headEnd/>
              <a:tailEnd/>
            </a:ln>
          </p:spPr>
          <p:txBody>
            <a:bodyPr/>
            <a:lstStyle/>
            <a:p>
              <a:endParaRPr lang="ja-JP" altLang="en-US"/>
            </a:p>
          </p:txBody>
        </p:sp>
        <p:sp>
          <p:nvSpPr>
            <p:cNvPr id="2662" name="Line 2678"/>
            <p:cNvSpPr>
              <a:spLocks noChangeShapeType="1"/>
            </p:cNvSpPr>
            <p:nvPr/>
          </p:nvSpPr>
          <p:spPr bwMode="auto">
            <a:xfrm flipV="1">
              <a:off x="622261" y="4791066"/>
              <a:ext cx="1579563" cy="30163"/>
            </a:xfrm>
            <a:prstGeom prst="line">
              <a:avLst/>
            </a:prstGeom>
            <a:noFill/>
            <a:ln w="0">
              <a:solidFill>
                <a:srgbClr val="000000"/>
              </a:solidFill>
              <a:round/>
              <a:headEnd/>
              <a:tailEnd/>
            </a:ln>
          </p:spPr>
          <p:txBody>
            <a:bodyPr/>
            <a:lstStyle/>
            <a:p>
              <a:endParaRPr lang="ja-JP" altLang="en-US"/>
            </a:p>
          </p:txBody>
        </p:sp>
        <p:sp>
          <p:nvSpPr>
            <p:cNvPr id="2663" name="Freeform 2679"/>
            <p:cNvSpPr>
              <a:spLocks/>
            </p:cNvSpPr>
            <p:nvPr/>
          </p:nvSpPr>
          <p:spPr bwMode="auto">
            <a:xfrm>
              <a:off x="2174836" y="2622541"/>
              <a:ext cx="169863" cy="96838"/>
            </a:xfrm>
            <a:custGeom>
              <a:avLst/>
              <a:gdLst/>
              <a:ahLst/>
              <a:cxnLst>
                <a:cxn ang="0">
                  <a:pos x="41" y="295"/>
                </a:cxn>
                <a:cxn ang="0">
                  <a:pos x="79" y="264"/>
                </a:cxn>
                <a:cxn ang="0">
                  <a:pos x="111" y="226"/>
                </a:cxn>
                <a:cxn ang="0">
                  <a:pos x="135" y="183"/>
                </a:cxn>
                <a:cxn ang="0">
                  <a:pos x="150" y="135"/>
                </a:cxn>
                <a:cxn ang="0">
                  <a:pos x="155" y="88"/>
                </a:cxn>
                <a:cxn ang="0">
                  <a:pos x="151" y="42"/>
                </a:cxn>
                <a:cxn ang="0">
                  <a:pos x="140" y="0"/>
                </a:cxn>
                <a:cxn ang="0">
                  <a:pos x="538" y="345"/>
                </a:cxn>
                <a:cxn ang="0">
                  <a:pos x="0" y="319"/>
                </a:cxn>
                <a:cxn ang="0">
                  <a:pos x="41" y="295"/>
                </a:cxn>
              </a:cxnLst>
              <a:rect l="0" t="0" r="r" b="b"/>
              <a:pathLst>
                <a:path w="538" h="345">
                  <a:moveTo>
                    <a:pt x="41" y="295"/>
                  </a:moveTo>
                  <a:lnTo>
                    <a:pt x="79" y="264"/>
                  </a:lnTo>
                  <a:lnTo>
                    <a:pt x="111" y="226"/>
                  </a:lnTo>
                  <a:lnTo>
                    <a:pt x="135" y="183"/>
                  </a:lnTo>
                  <a:lnTo>
                    <a:pt x="150" y="135"/>
                  </a:lnTo>
                  <a:lnTo>
                    <a:pt x="155" y="88"/>
                  </a:lnTo>
                  <a:lnTo>
                    <a:pt x="151" y="42"/>
                  </a:lnTo>
                  <a:lnTo>
                    <a:pt x="140" y="0"/>
                  </a:lnTo>
                  <a:lnTo>
                    <a:pt x="538" y="345"/>
                  </a:lnTo>
                  <a:lnTo>
                    <a:pt x="0" y="319"/>
                  </a:lnTo>
                  <a:lnTo>
                    <a:pt x="41" y="295"/>
                  </a:lnTo>
                  <a:close/>
                </a:path>
              </a:pathLst>
            </a:custGeom>
            <a:solidFill>
              <a:srgbClr val="000000"/>
            </a:solidFill>
            <a:ln w="9525">
              <a:noFill/>
              <a:round/>
              <a:headEnd/>
              <a:tailEnd/>
            </a:ln>
          </p:spPr>
          <p:txBody>
            <a:bodyPr/>
            <a:lstStyle/>
            <a:p>
              <a:endParaRPr lang="ja-JP" altLang="en-US"/>
            </a:p>
          </p:txBody>
        </p:sp>
        <p:sp>
          <p:nvSpPr>
            <p:cNvPr id="2664" name="Line 2680"/>
            <p:cNvSpPr>
              <a:spLocks noChangeShapeType="1"/>
            </p:cNvSpPr>
            <p:nvPr/>
          </p:nvSpPr>
          <p:spPr bwMode="auto">
            <a:xfrm>
              <a:off x="1587461" y="2454266"/>
              <a:ext cx="639763" cy="222250"/>
            </a:xfrm>
            <a:prstGeom prst="line">
              <a:avLst/>
            </a:prstGeom>
            <a:noFill/>
            <a:ln w="0">
              <a:solidFill>
                <a:srgbClr val="000000"/>
              </a:solidFill>
              <a:round/>
              <a:headEnd/>
              <a:tailEnd/>
            </a:ln>
          </p:spPr>
          <p:txBody>
            <a:bodyPr/>
            <a:lstStyle/>
            <a:p>
              <a:endParaRPr lang="ja-JP" altLang="en-US"/>
            </a:p>
          </p:txBody>
        </p:sp>
        <p:sp>
          <p:nvSpPr>
            <p:cNvPr id="2665" name="Freeform 2681"/>
            <p:cNvSpPr>
              <a:spLocks/>
            </p:cNvSpPr>
            <p:nvPr/>
          </p:nvSpPr>
          <p:spPr bwMode="auto">
            <a:xfrm>
              <a:off x="3089236" y="3535354"/>
              <a:ext cx="180975" cy="104775"/>
            </a:xfrm>
            <a:custGeom>
              <a:avLst/>
              <a:gdLst/>
              <a:ahLst/>
              <a:cxnLst>
                <a:cxn ang="0">
                  <a:pos x="570" y="0"/>
                </a:cxn>
                <a:cxn ang="0">
                  <a:pos x="155" y="378"/>
                </a:cxn>
                <a:cxn ang="0">
                  <a:pos x="0" y="64"/>
                </a:cxn>
                <a:cxn ang="0">
                  <a:pos x="570" y="0"/>
                </a:cxn>
              </a:cxnLst>
              <a:rect l="0" t="0" r="r" b="b"/>
              <a:pathLst>
                <a:path w="570" h="378">
                  <a:moveTo>
                    <a:pt x="570" y="0"/>
                  </a:moveTo>
                  <a:lnTo>
                    <a:pt x="155" y="378"/>
                  </a:lnTo>
                  <a:lnTo>
                    <a:pt x="0" y="64"/>
                  </a:lnTo>
                  <a:lnTo>
                    <a:pt x="570" y="0"/>
                  </a:lnTo>
                  <a:close/>
                </a:path>
              </a:pathLst>
            </a:custGeom>
            <a:solidFill>
              <a:srgbClr val="000000"/>
            </a:solidFill>
            <a:ln w="9525">
              <a:noFill/>
              <a:round/>
              <a:headEnd/>
              <a:tailEnd/>
            </a:ln>
          </p:spPr>
          <p:txBody>
            <a:bodyPr/>
            <a:lstStyle/>
            <a:p>
              <a:endParaRPr lang="ja-JP" altLang="en-US"/>
            </a:p>
          </p:txBody>
        </p:sp>
        <p:sp>
          <p:nvSpPr>
            <p:cNvPr id="2666" name="Line 2682"/>
            <p:cNvSpPr>
              <a:spLocks noChangeShapeType="1"/>
            </p:cNvSpPr>
            <p:nvPr/>
          </p:nvSpPr>
          <p:spPr bwMode="auto">
            <a:xfrm flipV="1">
              <a:off x="1593811" y="3584566"/>
              <a:ext cx="1550988" cy="609600"/>
            </a:xfrm>
            <a:prstGeom prst="line">
              <a:avLst/>
            </a:prstGeom>
            <a:noFill/>
            <a:ln w="0">
              <a:solidFill>
                <a:srgbClr val="000000"/>
              </a:solidFill>
              <a:round/>
              <a:headEnd/>
              <a:tailEnd/>
            </a:ln>
          </p:spPr>
          <p:txBody>
            <a:bodyPr/>
            <a:lstStyle/>
            <a:p>
              <a:endParaRPr lang="ja-JP" altLang="en-US"/>
            </a:p>
          </p:txBody>
        </p:sp>
        <p:sp>
          <p:nvSpPr>
            <p:cNvPr id="2667" name="Freeform 2683"/>
            <p:cNvSpPr>
              <a:spLocks/>
            </p:cNvSpPr>
            <p:nvPr/>
          </p:nvSpPr>
          <p:spPr bwMode="auto">
            <a:xfrm>
              <a:off x="3100349" y="2328854"/>
              <a:ext cx="161925" cy="96837"/>
            </a:xfrm>
            <a:custGeom>
              <a:avLst/>
              <a:gdLst/>
              <a:ahLst/>
              <a:cxnLst>
                <a:cxn ang="0">
                  <a:pos x="29" y="311"/>
                </a:cxn>
                <a:cxn ang="0">
                  <a:pos x="52" y="269"/>
                </a:cxn>
                <a:cxn ang="0">
                  <a:pos x="69" y="223"/>
                </a:cxn>
                <a:cxn ang="0">
                  <a:pos x="74" y="173"/>
                </a:cxn>
                <a:cxn ang="0">
                  <a:pos x="70" y="123"/>
                </a:cxn>
                <a:cxn ang="0">
                  <a:pos x="57" y="79"/>
                </a:cxn>
                <a:cxn ang="0">
                  <a:pos x="36" y="36"/>
                </a:cxn>
                <a:cxn ang="0">
                  <a:pos x="11" y="0"/>
                </a:cxn>
                <a:cxn ang="0">
                  <a:pos x="512" y="188"/>
                </a:cxn>
                <a:cxn ang="0">
                  <a:pos x="0" y="346"/>
                </a:cxn>
                <a:cxn ang="0">
                  <a:pos x="29" y="311"/>
                </a:cxn>
              </a:cxnLst>
              <a:rect l="0" t="0" r="r" b="b"/>
              <a:pathLst>
                <a:path w="512" h="346">
                  <a:moveTo>
                    <a:pt x="29" y="311"/>
                  </a:moveTo>
                  <a:lnTo>
                    <a:pt x="52" y="269"/>
                  </a:lnTo>
                  <a:lnTo>
                    <a:pt x="69" y="223"/>
                  </a:lnTo>
                  <a:lnTo>
                    <a:pt x="74" y="173"/>
                  </a:lnTo>
                  <a:lnTo>
                    <a:pt x="70" y="123"/>
                  </a:lnTo>
                  <a:lnTo>
                    <a:pt x="57" y="79"/>
                  </a:lnTo>
                  <a:lnTo>
                    <a:pt x="36" y="36"/>
                  </a:lnTo>
                  <a:lnTo>
                    <a:pt x="11" y="0"/>
                  </a:lnTo>
                  <a:lnTo>
                    <a:pt x="512" y="188"/>
                  </a:lnTo>
                  <a:lnTo>
                    <a:pt x="0" y="346"/>
                  </a:lnTo>
                  <a:lnTo>
                    <a:pt x="29" y="311"/>
                  </a:lnTo>
                  <a:close/>
                </a:path>
              </a:pathLst>
            </a:custGeom>
            <a:solidFill>
              <a:srgbClr val="000000"/>
            </a:solidFill>
            <a:ln w="9525">
              <a:noFill/>
              <a:round/>
              <a:headEnd/>
              <a:tailEnd/>
            </a:ln>
          </p:spPr>
          <p:txBody>
            <a:bodyPr/>
            <a:lstStyle/>
            <a:p>
              <a:endParaRPr lang="ja-JP" altLang="en-US"/>
            </a:p>
          </p:txBody>
        </p:sp>
        <p:sp>
          <p:nvSpPr>
            <p:cNvPr id="2668" name="Line 2684"/>
            <p:cNvSpPr>
              <a:spLocks noChangeShapeType="1"/>
            </p:cNvSpPr>
            <p:nvPr/>
          </p:nvSpPr>
          <p:spPr bwMode="auto">
            <a:xfrm>
              <a:off x="2487574" y="2360604"/>
              <a:ext cx="646112" cy="17462"/>
            </a:xfrm>
            <a:prstGeom prst="line">
              <a:avLst/>
            </a:prstGeom>
            <a:noFill/>
            <a:ln w="0">
              <a:solidFill>
                <a:srgbClr val="000000"/>
              </a:solidFill>
              <a:round/>
              <a:headEnd/>
              <a:tailEnd/>
            </a:ln>
          </p:spPr>
          <p:txBody>
            <a:bodyPr/>
            <a:lstStyle/>
            <a:p>
              <a:endParaRPr lang="ja-JP" altLang="en-US"/>
            </a:p>
          </p:txBody>
        </p:sp>
        <p:sp>
          <p:nvSpPr>
            <p:cNvPr id="2669" name="Freeform 2685"/>
            <p:cNvSpPr>
              <a:spLocks/>
            </p:cNvSpPr>
            <p:nvPr/>
          </p:nvSpPr>
          <p:spPr bwMode="auto">
            <a:xfrm>
              <a:off x="3106699" y="2784466"/>
              <a:ext cx="155575" cy="125413"/>
            </a:xfrm>
            <a:custGeom>
              <a:avLst/>
              <a:gdLst/>
              <a:ahLst/>
              <a:cxnLst>
                <a:cxn ang="0">
                  <a:pos x="242" y="410"/>
                </a:cxn>
                <a:cxn ang="0">
                  <a:pos x="227" y="365"/>
                </a:cxn>
                <a:cxn ang="0">
                  <a:pos x="204" y="322"/>
                </a:cxn>
                <a:cxn ang="0">
                  <a:pos x="173" y="282"/>
                </a:cxn>
                <a:cxn ang="0">
                  <a:pos x="133" y="250"/>
                </a:cxn>
                <a:cxn ang="0">
                  <a:pos x="91" y="226"/>
                </a:cxn>
                <a:cxn ang="0">
                  <a:pos x="45" y="210"/>
                </a:cxn>
                <a:cxn ang="0">
                  <a:pos x="0" y="202"/>
                </a:cxn>
                <a:cxn ang="0">
                  <a:pos x="495" y="0"/>
                </a:cxn>
                <a:cxn ang="0">
                  <a:pos x="247" y="455"/>
                </a:cxn>
                <a:cxn ang="0">
                  <a:pos x="242" y="410"/>
                </a:cxn>
              </a:cxnLst>
              <a:rect l="0" t="0" r="r" b="b"/>
              <a:pathLst>
                <a:path w="495" h="455">
                  <a:moveTo>
                    <a:pt x="242" y="410"/>
                  </a:moveTo>
                  <a:lnTo>
                    <a:pt x="227" y="365"/>
                  </a:lnTo>
                  <a:lnTo>
                    <a:pt x="204" y="322"/>
                  </a:lnTo>
                  <a:lnTo>
                    <a:pt x="173" y="282"/>
                  </a:lnTo>
                  <a:lnTo>
                    <a:pt x="133" y="250"/>
                  </a:lnTo>
                  <a:lnTo>
                    <a:pt x="91" y="226"/>
                  </a:lnTo>
                  <a:lnTo>
                    <a:pt x="45" y="210"/>
                  </a:lnTo>
                  <a:lnTo>
                    <a:pt x="0" y="202"/>
                  </a:lnTo>
                  <a:lnTo>
                    <a:pt x="495" y="0"/>
                  </a:lnTo>
                  <a:lnTo>
                    <a:pt x="247" y="455"/>
                  </a:lnTo>
                  <a:lnTo>
                    <a:pt x="242" y="410"/>
                  </a:lnTo>
                  <a:close/>
                </a:path>
              </a:pathLst>
            </a:custGeom>
            <a:solidFill>
              <a:srgbClr val="000000"/>
            </a:solidFill>
            <a:ln w="9525">
              <a:noFill/>
              <a:round/>
              <a:headEnd/>
              <a:tailEnd/>
            </a:ln>
          </p:spPr>
          <p:txBody>
            <a:bodyPr/>
            <a:lstStyle/>
            <a:p>
              <a:endParaRPr lang="ja-JP" altLang="en-US"/>
            </a:p>
          </p:txBody>
        </p:sp>
        <p:sp>
          <p:nvSpPr>
            <p:cNvPr id="2670" name="Line 2686"/>
            <p:cNvSpPr>
              <a:spLocks noChangeShapeType="1"/>
            </p:cNvSpPr>
            <p:nvPr/>
          </p:nvSpPr>
          <p:spPr bwMode="auto">
            <a:xfrm flipV="1">
              <a:off x="2495511" y="2857491"/>
              <a:ext cx="673100" cy="520700"/>
            </a:xfrm>
            <a:prstGeom prst="line">
              <a:avLst/>
            </a:prstGeom>
            <a:noFill/>
            <a:ln w="0">
              <a:solidFill>
                <a:srgbClr val="000000"/>
              </a:solidFill>
              <a:round/>
              <a:headEnd/>
              <a:tailEnd/>
            </a:ln>
          </p:spPr>
          <p:txBody>
            <a:bodyPr/>
            <a:lstStyle/>
            <a:p>
              <a:endParaRPr lang="ja-JP" altLang="en-US"/>
            </a:p>
          </p:txBody>
        </p:sp>
        <p:sp>
          <p:nvSpPr>
            <p:cNvPr id="2671" name="Freeform 2687"/>
            <p:cNvSpPr>
              <a:spLocks/>
            </p:cNvSpPr>
            <p:nvPr/>
          </p:nvSpPr>
          <p:spPr bwMode="auto">
            <a:xfrm>
              <a:off x="2487574" y="3929054"/>
              <a:ext cx="125412" cy="141287"/>
            </a:xfrm>
            <a:custGeom>
              <a:avLst/>
              <a:gdLst/>
              <a:ahLst/>
              <a:cxnLst>
                <a:cxn ang="0">
                  <a:pos x="95" y="41"/>
                </a:cxn>
                <a:cxn ang="0">
                  <a:pos x="125" y="79"/>
                </a:cxn>
                <a:cxn ang="0">
                  <a:pos x="161" y="113"/>
                </a:cxn>
                <a:cxn ang="0">
                  <a:pos x="205" y="139"/>
                </a:cxn>
                <a:cxn ang="0">
                  <a:pos x="253" y="158"/>
                </a:cxn>
                <a:cxn ang="0">
                  <a:pos x="303" y="166"/>
                </a:cxn>
                <a:cxn ang="0">
                  <a:pos x="351" y="167"/>
                </a:cxn>
                <a:cxn ang="0">
                  <a:pos x="396" y="160"/>
                </a:cxn>
                <a:cxn ang="0">
                  <a:pos x="0" y="508"/>
                </a:cxn>
                <a:cxn ang="0">
                  <a:pos x="75" y="0"/>
                </a:cxn>
                <a:cxn ang="0">
                  <a:pos x="95" y="41"/>
                </a:cxn>
              </a:cxnLst>
              <a:rect l="0" t="0" r="r" b="b"/>
              <a:pathLst>
                <a:path w="396" h="508">
                  <a:moveTo>
                    <a:pt x="95" y="41"/>
                  </a:moveTo>
                  <a:lnTo>
                    <a:pt x="125" y="79"/>
                  </a:lnTo>
                  <a:lnTo>
                    <a:pt x="161" y="113"/>
                  </a:lnTo>
                  <a:lnTo>
                    <a:pt x="205" y="139"/>
                  </a:lnTo>
                  <a:lnTo>
                    <a:pt x="253" y="158"/>
                  </a:lnTo>
                  <a:lnTo>
                    <a:pt x="303" y="166"/>
                  </a:lnTo>
                  <a:lnTo>
                    <a:pt x="351" y="167"/>
                  </a:lnTo>
                  <a:lnTo>
                    <a:pt x="396" y="160"/>
                  </a:lnTo>
                  <a:lnTo>
                    <a:pt x="0" y="508"/>
                  </a:lnTo>
                  <a:lnTo>
                    <a:pt x="75" y="0"/>
                  </a:lnTo>
                  <a:lnTo>
                    <a:pt x="95" y="41"/>
                  </a:lnTo>
                  <a:close/>
                </a:path>
              </a:pathLst>
            </a:custGeom>
            <a:solidFill>
              <a:srgbClr val="000000"/>
            </a:solidFill>
            <a:ln w="9525">
              <a:noFill/>
              <a:round/>
              <a:headEnd/>
              <a:tailEnd/>
            </a:ln>
          </p:spPr>
          <p:txBody>
            <a:bodyPr/>
            <a:lstStyle/>
            <a:p>
              <a:endParaRPr lang="ja-JP" altLang="en-US"/>
            </a:p>
          </p:txBody>
        </p:sp>
        <p:sp>
          <p:nvSpPr>
            <p:cNvPr id="2672" name="Line 2688"/>
            <p:cNvSpPr>
              <a:spLocks noChangeShapeType="1"/>
            </p:cNvSpPr>
            <p:nvPr/>
          </p:nvSpPr>
          <p:spPr bwMode="auto">
            <a:xfrm flipH="1">
              <a:off x="2547899" y="2809866"/>
              <a:ext cx="730250" cy="1165225"/>
            </a:xfrm>
            <a:prstGeom prst="line">
              <a:avLst/>
            </a:prstGeom>
            <a:noFill/>
            <a:ln w="0">
              <a:solidFill>
                <a:srgbClr val="000000"/>
              </a:solidFill>
              <a:round/>
              <a:headEnd/>
              <a:tailEnd/>
            </a:ln>
          </p:spPr>
          <p:txBody>
            <a:bodyPr/>
            <a:lstStyle/>
            <a:p>
              <a:endParaRPr lang="ja-JP" altLang="en-US"/>
            </a:p>
          </p:txBody>
        </p:sp>
        <p:sp>
          <p:nvSpPr>
            <p:cNvPr id="2687" name="Freeform 2703"/>
            <p:cNvSpPr>
              <a:spLocks/>
            </p:cNvSpPr>
            <p:nvPr/>
          </p:nvSpPr>
          <p:spPr bwMode="auto">
            <a:xfrm>
              <a:off x="1601749" y="3108316"/>
              <a:ext cx="171450" cy="90488"/>
            </a:xfrm>
            <a:custGeom>
              <a:avLst/>
              <a:gdLst/>
              <a:ahLst/>
              <a:cxnLst>
                <a:cxn ang="0">
                  <a:pos x="415" y="43"/>
                </a:cxn>
                <a:cxn ang="0">
                  <a:pos x="407" y="90"/>
                </a:cxn>
                <a:cxn ang="0">
                  <a:pos x="407" y="138"/>
                </a:cxn>
                <a:cxn ang="0">
                  <a:pos x="418" y="187"/>
                </a:cxn>
                <a:cxn ang="0">
                  <a:pos x="439" y="233"/>
                </a:cxn>
                <a:cxn ang="0">
                  <a:pos x="467" y="272"/>
                </a:cxn>
                <a:cxn ang="0">
                  <a:pos x="500" y="305"/>
                </a:cxn>
                <a:cxn ang="0">
                  <a:pos x="538" y="331"/>
                </a:cxn>
                <a:cxn ang="0">
                  <a:pos x="0" y="308"/>
                </a:cxn>
                <a:cxn ang="0">
                  <a:pos x="430" y="0"/>
                </a:cxn>
                <a:cxn ang="0">
                  <a:pos x="415" y="43"/>
                </a:cxn>
              </a:cxnLst>
              <a:rect l="0" t="0" r="r" b="b"/>
              <a:pathLst>
                <a:path w="538" h="331">
                  <a:moveTo>
                    <a:pt x="415" y="43"/>
                  </a:moveTo>
                  <a:lnTo>
                    <a:pt x="407" y="90"/>
                  </a:lnTo>
                  <a:lnTo>
                    <a:pt x="407" y="138"/>
                  </a:lnTo>
                  <a:lnTo>
                    <a:pt x="418" y="187"/>
                  </a:lnTo>
                  <a:lnTo>
                    <a:pt x="439" y="233"/>
                  </a:lnTo>
                  <a:lnTo>
                    <a:pt x="467" y="272"/>
                  </a:lnTo>
                  <a:lnTo>
                    <a:pt x="500" y="305"/>
                  </a:lnTo>
                  <a:lnTo>
                    <a:pt x="538" y="331"/>
                  </a:lnTo>
                  <a:lnTo>
                    <a:pt x="0" y="308"/>
                  </a:lnTo>
                  <a:lnTo>
                    <a:pt x="430" y="0"/>
                  </a:lnTo>
                  <a:lnTo>
                    <a:pt x="415" y="43"/>
                  </a:lnTo>
                  <a:close/>
                </a:path>
              </a:pathLst>
            </a:custGeom>
            <a:solidFill>
              <a:srgbClr val="000000"/>
            </a:solidFill>
            <a:ln w="9525">
              <a:noFill/>
              <a:round/>
              <a:headEnd/>
              <a:tailEnd/>
            </a:ln>
          </p:spPr>
          <p:txBody>
            <a:bodyPr/>
            <a:lstStyle/>
            <a:p>
              <a:endParaRPr lang="ja-JP" altLang="en-US"/>
            </a:p>
          </p:txBody>
        </p:sp>
        <p:sp>
          <p:nvSpPr>
            <p:cNvPr id="2688" name="Line 2704"/>
            <p:cNvSpPr>
              <a:spLocks noChangeShapeType="1"/>
            </p:cNvSpPr>
            <p:nvPr/>
          </p:nvSpPr>
          <p:spPr bwMode="auto">
            <a:xfrm flipH="1">
              <a:off x="1723986" y="2771766"/>
              <a:ext cx="1522413" cy="390525"/>
            </a:xfrm>
            <a:prstGeom prst="line">
              <a:avLst/>
            </a:prstGeom>
            <a:noFill/>
            <a:ln w="0">
              <a:solidFill>
                <a:srgbClr val="000000"/>
              </a:solidFill>
              <a:round/>
              <a:headEnd/>
              <a:tailEnd/>
            </a:ln>
          </p:spPr>
          <p:txBody>
            <a:bodyPr/>
            <a:lstStyle/>
            <a:p>
              <a:endParaRPr lang="ja-JP" altLang="en-US"/>
            </a:p>
          </p:txBody>
        </p:sp>
        <p:sp>
          <p:nvSpPr>
            <p:cNvPr id="2689" name="Freeform 2705"/>
            <p:cNvSpPr>
              <a:spLocks/>
            </p:cNvSpPr>
            <p:nvPr/>
          </p:nvSpPr>
          <p:spPr bwMode="auto">
            <a:xfrm>
              <a:off x="1601749" y="4160829"/>
              <a:ext cx="166687" cy="96837"/>
            </a:xfrm>
            <a:custGeom>
              <a:avLst/>
              <a:gdLst/>
              <a:ahLst/>
              <a:cxnLst>
                <a:cxn ang="0">
                  <a:pos x="453" y="39"/>
                </a:cxn>
                <a:cxn ang="0">
                  <a:pos x="439" y="84"/>
                </a:cxn>
                <a:cxn ang="0">
                  <a:pos x="430" y="132"/>
                </a:cxn>
                <a:cxn ang="0">
                  <a:pos x="434" y="182"/>
                </a:cxn>
                <a:cxn ang="0">
                  <a:pos x="446" y="230"/>
                </a:cxn>
                <a:cxn ang="0">
                  <a:pos x="467" y="273"/>
                </a:cxn>
                <a:cxn ang="0">
                  <a:pos x="494" y="311"/>
                </a:cxn>
                <a:cxn ang="0">
                  <a:pos x="527" y="342"/>
                </a:cxn>
                <a:cxn ang="0">
                  <a:pos x="0" y="237"/>
                </a:cxn>
                <a:cxn ang="0">
                  <a:pos x="477" y="0"/>
                </a:cxn>
                <a:cxn ang="0">
                  <a:pos x="453" y="39"/>
                </a:cxn>
              </a:cxnLst>
              <a:rect l="0" t="0" r="r" b="b"/>
              <a:pathLst>
                <a:path w="527" h="342">
                  <a:moveTo>
                    <a:pt x="453" y="39"/>
                  </a:moveTo>
                  <a:lnTo>
                    <a:pt x="439" y="84"/>
                  </a:lnTo>
                  <a:lnTo>
                    <a:pt x="430" y="132"/>
                  </a:lnTo>
                  <a:lnTo>
                    <a:pt x="434" y="182"/>
                  </a:lnTo>
                  <a:lnTo>
                    <a:pt x="446" y="230"/>
                  </a:lnTo>
                  <a:lnTo>
                    <a:pt x="467" y="273"/>
                  </a:lnTo>
                  <a:lnTo>
                    <a:pt x="494" y="311"/>
                  </a:lnTo>
                  <a:lnTo>
                    <a:pt x="527" y="342"/>
                  </a:lnTo>
                  <a:lnTo>
                    <a:pt x="0" y="237"/>
                  </a:lnTo>
                  <a:lnTo>
                    <a:pt x="477" y="0"/>
                  </a:lnTo>
                  <a:lnTo>
                    <a:pt x="453" y="39"/>
                  </a:lnTo>
                  <a:close/>
                </a:path>
              </a:pathLst>
            </a:custGeom>
            <a:solidFill>
              <a:srgbClr val="000000"/>
            </a:solidFill>
            <a:ln w="9525">
              <a:noFill/>
              <a:round/>
              <a:headEnd/>
              <a:tailEnd/>
            </a:ln>
          </p:spPr>
          <p:txBody>
            <a:bodyPr/>
            <a:lstStyle/>
            <a:p>
              <a:endParaRPr lang="ja-JP" altLang="en-US"/>
            </a:p>
          </p:txBody>
        </p:sp>
        <p:sp>
          <p:nvSpPr>
            <p:cNvPr id="2690" name="Line 2706"/>
            <p:cNvSpPr>
              <a:spLocks noChangeShapeType="1"/>
            </p:cNvSpPr>
            <p:nvPr/>
          </p:nvSpPr>
          <p:spPr bwMode="auto">
            <a:xfrm flipH="1">
              <a:off x="1730336" y="4141779"/>
              <a:ext cx="614363" cy="71437"/>
            </a:xfrm>
            <a:prstGeom prst="line">
              <a:avLst/>
            </a:prstGeom>
            <a:noFill/>
            <a:ln w="0">
              <a:solidFill>
                <a:srgbClr val="000000"/>
              </a:solidFill>
              <a:round/>
              <a:headEnd/>
              <a:tailEnd/>
            </a:ln>
          </p:spPr>
          <p:txBody>
            <a:bodyPr/>
            <a:lstStyle/>
            <a:p>
              <a:endParaRPr lang="ja-JP" altLang="en-US"/>
            </a:p>
          </p:txBody>
        </p:sp>
        <p:cxnSp>
          <p:nvCxnSpPr>
            <p:cNvPr id="2696" name="直線矢印コネクタ 2695"/>
            <p:cNvCxnSpPr/>
            <p:nvPr/>
          </p:nvCxnSpPr>
          <p:spPr>
            <a:xfrm rot="5400000">
              <a:off x="2126423" y="3756823"/>
              <a:ext cx="584208" cy="1588"/>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2682" name="正方形/長方形 2681"/>
          <p:cNvSpPr/>
          <p:nvPr/>
        </p:nvSpPr>
        <p:spPr>
          <a:xfrm>
            <a:off x="4937130" y="5984910"/>
            <a:ext cx="3877985" cy="369332"/>
          </a:xfrm>
          <a:prstGeom prst="rect">
            <a:avLst/>
          </a:prstGeom>
        </p:spPr>
        <p:txBody>
          <a:bodyPr wrap="none">
            <a:spAutoFit/>
          </a:bodyPr>
          <a:lstStyle/>
          <a:p>
            <a:r>
              <a:rPr lang="ja-JP" alt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隣接行列全体を保存する必要はない</a:t>
            </a:r>
            <a:endParaRPr lang="ja-JP" altLang="en-US" dirty="0"/>
          </a:p>
        </p:txBody>
      </p:sp>
      <p:sp>
        <p:nvSpPr>
          <p:cNvPr id="2683" name="スライド番号プレースホルダ 2682"/>
          <p:cNvSpPr>
            <a:spLocks noGrp="1"/>
          </p:cNvSpPr>
          <p:nvPr>
            <p:ph type="sldNum" sz="quarter" idx="12"/>
          </p:nvPr>
        </p:nvSpPr>
        <p:spPr/>
        <p:txBody>
          <a:bodyPr/>
          <a:lstStyle/>
          <a:p>
            <a:fld id="{DF510E7A-70A0-49B7-BA5B-039CFE49E52F}" type="slidenum">
              <a:rPr kumimoji="1" lang="ja-JP" altLang="en-US" smtClean="0"/>
              <a:pPr/>
              <a:t>203</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682"/>
                                        </p:tgtEl>
                                        <p:attrNameLst>
                                          <p:attrName>style.visibility</p:attrName>
                                        </p:attrNameLst>
                                      </p:cBhvr>
                                      <p:to>
                                        <p:strVal val="visible"/>
                                      </p:to>
                                    </p:set>
                                    <p:animEffect transition="in" filter="fade">
                                      <p:cBhvr>
                                        <p:cTn id="7" dur="1000"/>
                                        <p:tgtEl>
                                          <p:spTgt spid="2682"/>
                                        </p:tgtEl>
                                      </p:cBhvr>
                                    </p:animEffect>
                                    <p:anim calcmode="lin" valueType="num">
                                      <p:cBhvr>
                                        <p:cTn id="8" dur="1000" fill="hold"/>
                                        <p:tgtEl>
                                          <p:spTgt spid="2682"/>
                                        </p:tgtEl>
                                        <p:attrNameLst>
                                          <p:attrName>ppt_x</p:attrName>
                                        </p:attrNameLst>
                                      </p:cBhvr>
                                      <p:tavLst>
                                        <p:tav tm="0">
                                          <p:val>
                                            <p:strVal val="#ppt_x"/>
                                          </p:val>
                                        </p:tav>
                                        <p:tav tm="100000">
                                          <p:val>
                                            <p:strVal val="#ppt_x"/>
                                          </p:val>
                                        </p:tav>
                                      </p:tavLst>
                                    </p:anim>
                                    <p:anim calcmode="lin" valueType="num">
                                      <p:cBhvr>
                                        <p:cTn id="9" dur="1000" fill="hold"/>
                                        <p:tgtEl>
                                          <p:spTgt spid="26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Contour Point</a:t>
            </a:r>
            <a:r>
              <a:rPr kumimoji="1" lang="ja-JP" altLang="en-US" dirty="0" smtClean="0"/>
              <a:t>の計算</a:t>
            </a:r>
            <a:endParaRPr kumimoji="1" lang="ja-JP" altLang="en-US" dirty="0"/>
          </a:p>
        </p:txBody>
      </p:sp>
      <p:sp>
        <p:nvSpPr>
          <p:cNvPr id="4" name="コンテンツ プレースホルダ 3"/>
          <p:cNvSpPr>
            <a:spLocks noGrp="1"/>
          </p:cNvSpPr>
          <p:nvPr>
            <p:ph idx="1"/>
          </p:nvPr>
        </p:nvSpPr>
        <p:spPr/>
        <p:txBody>
          <a:bodyPr/>
          <a:lstStyle/>
          <a:p>
            <a:r>
              <a:rPr kumimoji="1" lang="ja-JP" altLang="en-US" dirty="0" smtClean="0"/>
              <a:t>推移律を計算する必要はない。</a:t>
            </a:r>
            <a:endParaRPr kumimoji="1" lang="en-US" altLang="ja-JP" dirty="0" smtClean="0"/>
          </a:p>
          <a:p>
            <a:pPr lvl="1"/>
            <a:r>
              <a:rPr kumimoji="1" lang="ja-JP" altLang="en-US" dirty="0" smtClean="0"/>
              <a:t>すべての組合せを考えると計算時間は</a:t>
            </a:r>
            <a:r>
              <a:rPr kumimoji="1" lang="en-US" altLang="ja-JP" i="1" dirty="0" smtClean="0">
                <a:solidFill>
                  <a:srgbClr val="FF0000"/>
                </a:solidFill>
                <a:latin typeface="Times New Roman" pitchFamily="18" charset="0"/>
                <a:cs typeface="Times New Roman" pitchFamily="18" charset="0"/>
              </a:rPr>
              <a:t>O(</a:t>
            </a:r>
            <a:r>
              <a:rPr kumimoji="1" lang="en-US" altLang="ja-JP" i="1" dirty="0" err="1" smtClean="0">
                <a:solidFill>
                  <a:srgbClr val="FF0000"/>
                </a:solidFill>
                <a:latin typeface="Times New Roman" pitchFamily="18" charset="0"/>
                <a:cs typeface="Times New Roman" pitchFamily="18" charset="0"/>
              </a:rPr>
              <a:t>mn</a:t>
            </a:r>
            <a:r>
              <a:rPr kumimoji="1" lang="en-US" altLang="ja-JP" i="1" dirty="0" smtClean="0">
                <a:solidFill>
                  <a:srgbClr val="FF0000"/>
                </a:solidFill>
                <a:latin typeface="Times New Roman" pitchFamily="18" charset="0"/>
                <a:cs typeface="Times New Roman" pitchFamily="18" charset="0"/>
              </a:rPr>
              <a:t>)</a:t>
            </a:r>
          </a:p>
          <a:p>
            <a:pPr lvl="1"/>
            <a:r>
              <a:rPr lang="en-US" altLang="ja-JP" i="1" dirty="0" smtClean="0">
                <a:latin typeface="Times New Roman" pitchFamily="18" charset="0"/>
                <a:cs typeface="Times New Roman" pitchFamily="18" charset="0"/>
              </a:rPr>
              <a:t> n</a:t>
            </a:r>
            <a:r>
              <a:rPr lang="en-US" altLang="ja-JP" dirty="0" smtClean="0">
                <a:latin typeface="Times New Roman" pitchFamily="18" charset="0"/>
                <a:cs typeface="Times New Roman" pitchFamily="18" charset="0"/>
              </a:rPr>
              <a:t>: </a:t>
            </a:r>
            <a:r>
              <a:rPr lang="ja-JP" altLang="en-US" dirty="0" smtClean="0">
                <a:latin typeface="Times New Roman" pitchFamily="18" charset="0"/>
                <a:cs typeface="Times New Roman" pitchFamily="18" charset="0"/>
              </a:rPr>
              <a:t>頂点数 </a:t>
            </a:r>
            <a:r>
              <a:rPr lang="en-US" altLang="ja-JP" dirty="0" smtClean="0">
                <a:latin typeface="Times New Roman" pitchFamily="18" charset="0"/>
                <a:cs typeface="Times New Roman" pitchFamily="18" charset="0"/>
              </a:rPr>
              <a:t>|</a:t>
            </a:r>
            <a:r>
              <a:rPr lang="en-US" altLang="ja-JP" i="1" dirty="0" smtClean="0">
                <a:latin typeface="Times New Roman" pitchFamily="18" charset="0"/>
                <a:cs typeface="Times New Roman" pitchFamily="18" charset="0"/>
              </a:rPr>
              <a:t>V</a:t>
            </a:r>
            <a:r>
              <a:rPr lang="en-US" altLang="ja-JP" dirty="0" smtClean="0">
                <a:latin typeface="Times New Roman" pitchFamily="18" charset="0"/>
                <a:cs typeface="Times New Roman" pitchFamily="18" charset="0"/>
              </a:rPr>
              <a:t>|</a:t>
            </a:r>
          </a:p>
          <a:p>
            <a:pPr lvl="1"/>
            <a:r>
              <a:rPr lang="en-US" altLang="ja-JP" i="1" dirty="0" smtClean="0">
                <a:latin typeface="Times New Roman" pitchFamily="18" charset="0"/>
                <a:cs typeface="Times New Roman" pitchFamily="18" charset="0"/>
              </a:rPr>
              <a:t>m</a:t>
            </a:r>
            <a:r>
              <a:rPr lang="en-US" altLang="ja-JP" dirty="0" smtClean="0">
                <a:latin typeface="Times New Roman" pitchFamily="18" charset="0"/>
                <a:cs typeface="Times New Roman" pitchFamily="18" charset="0"/>
              </a:rPr>
              <a:t>:</a:t>
            </a:r>
            <a:r>
              <a:rPr lang="ja-JP" altLang="en-US" dirty="0" smtClean="0">
                <a:latin typeface="Times New Roman" pitchFamily="18" charset="0"/>
                <a:cs typeface="Times New Roman" pitchFamily="18" charset="0"/>
              </a:rPr>
              <a:t> 辺数 </a:t>
            </a:r>
            <a:r>
              <a:rPr lang="en-US" altLang="ja-JP" dirty="0" smtClean="0">
                <a:latin typeface="Times New Roman" pitchFamily="18" charset="0"/>
                <a:cs typeface="Times New Roman" pitchFamily="18" charset="0"/>
              </a:rPr>
              <a:t>|</a:t>
            </a:r>
            <a:r>
              <a:rPr lang="en-US" altLang="ja-JP" i="1" dirty="0" smtClean="0">
                <a:latin typeface="Times New Roman" pitchFamily="18" charset="0"/>
                <a:cs typeface="Times New Roman" pitchFamily="18" charset="0"/>
              </a:rPr>
              <a:t>E</a:t>
            </a:r>
            <a:r>
              <a:rPr lang="en-US" altLang="ja-JP" dirty="0" smtClean="0">
                <a:latin typeface="Times New Roman" pitchFamily="18" charset="0"/>
                <a:cs typeface="Times New Roman" pitchFamily="18" charset="0"/>
              </a:rPr>
              <a:t>|</a:t>
            </a:r>
            <a:endParaRPr kumimoji="1" lang="en-US" altLang="ja-JP" i="1" dirty="0" smtClean="0">
              <a:latin typeface="Times New Roman" pitchFamily="18" charset="0"/>
              <a:cs typeface="Times New Roman" pitchFamily="18" charset="0"/>
            </a:endParaRPr>
          </a:p>
          <a:p>
            <a:r>
              <a:rPr kumimoji="1" lang="ja-JP" altLang="en-US" dirty="0" smtClean="0"/>
              <a:t>提案アルゴリズムでは、ボトムアップなアプローチを使うことで</a:t>
            </a:r>
            <a:r>
              <a:rPr kumimoji="1" lang="en-US" altLang="ja-JP" dirty="0" smtClean="0"/>
              <a:t>Contour</a:t>
            </a:r>
            <a:r>
              <a:rPr lang="ja-JP" altLang="en-US" dirty="0" smtClean="0"/>
              <a:t> </a:t>
            </a:r>
            <a:r>
              <a:rPr lang="en-US" altLang="ja-JP" dirty="0" smtClean="0"/>
              <a:t>Point</a:t>
            </a:r>
            <a:r>
              <a:rPr lang="ja-JP" altLang="en-US" dirty="0" smtClean="0"/>
              <a:t>の計算時間は</a:t>
            </a:r>
            <a:r>
              <a:rPr lang="en-US" altLang="ja-JP" i="1" dirty="0" smtClean="0">
                <a:solidFill>
                  <a:srgbClr val="FF0000"/>
                </a:solidFill>
                <a:latin typeface="Times New Roman" pitchFamily="18" charset="0"/>
                <a:cs typeface="Times New Roman" pitchFamily="18" charset="0"/>
              </a:rPr>
              <a:t>O(</a:t>
            </a:r>
            <a:r>
              <a:rPr lang="en-US" altLang="ja-JP" i="1" dirty="0" err="1" smtClean="0">
                <a:solidFill>
                  <a:srgbClr val="FF0000"/>
                </a:solidFill>
                <a:latin typeface="Times New Roman" pitchFamily="18" charset="0"/>
                <a:cs typeface="Times New Roman" pitchFamily="18" charset="0"/>
              </a:rPr>
              <a:t>mk</a:t>
            </a:r>
            <a:r>
              <a:rPr lang="en-US" altLang="ja-JP" dirty="0" err="1" smtClean="0">
                <a:solidFill>
                  <a:srgbClr val="FF0000"/>
                </a:solidFill>
                <a:latin typeface="Times New Roman" pitchFamily="18" charset="0"/>
                <a:cs typeface="Times New Roman" pitchFamily="18" charset="0"/>
              </a:rPr>
              <a:t>log</a:t>
            </a:r>
            <a:r>
              <a:rPr lang="en-US" altLang="ja-JP" i="1" dirty="0" err="1" smtClean="0">
                <a:solidFill>
                  <a:srgbClr val="FF0000"/>
                </a:solidFill>
                <a:latin typeface="Times New Roman" pitchFamily="18" charset="0"/>
                <a:cs typeface="Times New Roman" pitchFamily="18" charset="0"/>
              </a:rPr>
              <a:t>n</a:t>
            </a:r>
            <a:r>
              <a:rPr lang="en-US" altLang="ja-JP" i="1" dirty="0" smtClean="0">
                <a:solidFill>
                  <a:srgbClr val="FF0000"/>
                </a:solidFill>
                <a:latin typeface="Times New Roman" pitchFamily="18" charset="0"/>
                <a:cs typeface="Times New Roman" pitchFamily="18" charset="0"/>
              </a:rPr>
              <a:t>)</a:t>
            </a:r>
          </a:p>
          <a:p>
            <a:pPr lvl="1"/>
            <a:r>
              <a:rPr kumimoji="1" lang="en-US" altLang="ja-JP" i="1" dirty="0" smtClean="0">
                <a:latin typeface="Times New Roman" pitchFamily="18" charset="0"/>
                <a:cs typeface="Times New Roman" pitchFamily="18" charset="0"/>
              </a:rPr>
              <a:t>k</a:t>
            </a:r>
            <a:r>
              <a:rPr kumimoji="1" lang="en-US" altLang="ja-JP" dirty="0" smtClean="0">
                <a:latin typeface="Times New Roman" pitchFamily="18" charset="0"/>
                <a:cs typeface="Times New Roman" pitchFamily="18" charset="0"/>
              </a:rPr>
              <a:t>:</a:t>
            </a:r>
            <a:r>
              <a:rPr kumimoji="1" lang="ja-JP" altLang="en-US" dirty="0" smtClean="0">
                <a:latin typeface="Times New Roman" pitchFamily="18" charset="0"/>
                <a:cs typeface="Times New Roman" pitchFamily="18" charset="0"/>
              </a:rPr>
              <a:t> </a:t>
            </a:r>
            <a:r>
              <a:rPr kumimoji="1" lang="ja-JP" altLang="en-US" dirty="0" smtClean="0">
                <a:latin typeface="Times New Roman" pitchFamily="18" charset="0"/>
                <a:cs typeface="Times New Roman" pitchFamily="18" charset="0"/>
              </a:rPr>
              <a:t>分割チェイン数 </a:t>
            </a:r>
            <a:r>
              <a:rPr kumimoji="1" lang="en-US" altLang="ja-JP" dirty="0" smtClean="0">
                <a:latin typeface="Times New Roman" pitchFamily="18" charset="0"/>
                <a:cs typeface="Times New Roman" pitchFamily="18" charset="0"/>
              </a:rPr>
              <a:t>|</a:t>
            </a:r>
            <a:r>
              <a:rPr kumimoji="1" lang="en-US" altLang="ja-JP" i="1" dirty="0" err="1" smtClean="0">
                <a:latin typeface="Times New Roman" pitchFamily="18" charset="0"/>
                <a:cs typeface="Times New Roman" pitchFamily="18" charset="0"/>
              </a:rPr>
              <a:t>C</a:t>
            </a:r>
            <a:r>
              <a:rPr kumimoji="1" lang="en-US" altLang="ja-JP" i="1" baseline="-25000" dirty="0" err="1" smtClean="0">
                <a:latin typeface="Times New Roman" pitchFamily="18" charset="0"/>
                <a:cs typeface="Times New Roman" pitchFamily="18" charset="0"/>
              </a:rPr>
              <a:t>i</a:t>
            </a:r>
            <a:r>
              <a:rPr kumimoji="1" lang="en-US" altLang="ja-JP" dirty="0" smtClean="0">
                <a:latin typeface="Times New Roman" pitchFamily="18" charset="0"/>
                <a:cs typeface="Times New Roman" pitchFamily="18" charset="0"/>
              </a:rPr>
              <a:t>|</a:t>
            </a:r>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204</a:t>
            </a:fld>
            <a:endParaRPr kumimoji="1" lang="ja-JP" altLang="en-US"/>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ext Box 225"/>
          <p:cNvSpPr txBox="1">
            <a:spLocks noChangeArrowheads="1"/>
          </p:cNvSpPr>
          <p:nvPr/>
        </p:nvSpPr>
        <p:spPr bwMode="auto">
          <a:xfrm>
            <a:off x="1129697" y="3954463"/>
            <a:ext cx="403828" cy="554704"/>
          </a:xfrm>
          <a:prstGeom prst="rect">
            <a:avLst/>
          </a:prstGeom>
          <a:solidFill>
            <a:schemeClr val="bg1"/>
          </a:solidFill>
          <a:ln w="9525">
            <a:noFill/>
            <a:miter lim="800000"/>
            <a:headEnd/>
            <a:tailEnd/>
          </a:ln>
          <a:effectLst/>
        </p:spPr>
        <p:txBody>
          <a:bodyPr vert="eaVert" wrap="none">
            <a:spAutoFit/>
          </a:bodyPr>
          <a:lstStyle/>
          <a:p>
            <a:r>
              <a:rPr lang="en-US" altLang="zh-CN" sz="1400" dirty="0">
                <a:ea typeface="宋体" pitchFamily="2" charset="-122"/>
              </a:rPr>
              <a:t>o:{11}</a:t>
            </a:r>
            <a:endParaRPr lang="en-US" altLang="zh-CN" dirty="0">
              <a:ea typeface="宋体" pitchFamily="2" charset="-122"/>
            </a:endParaRPr>
          </a:p>
        </p:txBody>
      </p:sp>
      <p:sp>
        <p:nvSpPr>
          <p:cNvPr id="158" name="Text Box 226"/>
          <p:cNvSpPr txBox="1">
            <a:spLocks noChangeArrowheads="1"/>
          </p:cNvSpPr>
          <p:nvPr/>
        </p:nvSpPr>
        <p:spPr bwMode="auto">
          <a:xfrm>
            <a:off x="2513997" y="3979863"/>
            <a:ext cx="403828" cy="501740"/>
          </a:xfrm>
          <a:prstGeom prst="rect">
            <a:avLst/>
          </a:prstGeom>
          <a:solidFill>
            <a:schemeClr val="bg1"/>
          </a:solidFill>
          <a:ln w="9525">
            <a:noFill/>
            <a:miter lim="800000"/>
            <a:headEnd/>
            <a:tailEnd/>
          </a:ln>
          <a:effectLst/>
        </p:spPr>
        <p:txBody>
          <a:bodyPr vert="eaVert" wrap="none">
            <a:spAutoFit/>
          </a:bodyPr>
          <a:lstStyle/>
          <a:p>
            <a:r>
              <a:rPr lang="en-US" altLang="zh-CN" sz="1400" dirty="0" err="1">
                <a:ea typeface="宋体" pitchFamily="2" charset="-122"/>
              </a:rPr>
              <a:t>i</a:t>
            </a:r>
            <a:r>
              <a:rPr lang="en-US" altLang="zh-CN" sz="1400" dirty="0">
                <a:ea typeface="宋体" pitchFamily="2" charset="-122"/>
              </a:rPr>
              <a:t>:{2}</a:t>
            </a:r>
            <a:endParaRPr lang="en-US" altLang="zh-CN" dirty="0">
              <a:ea typeface="宋体" pitchFamily="2" charset="-122"/>
            </a:endParaRPr>
          </a:p>
        </p:txBody>
      </p:sp>
      <p:sp>
        <p:nvSpPr>
          <p:cNvPr id="149" name="Text Box 217"/>
          <p:cNvSpPr txBox="1">
            <a:spLocks noChangeArrowheads="1"/>
          </p:cNvSpPr>
          <p:nvPr/>
        </p:nvSpPr>
        <p:spPr bwMode="auto">
          <a:xfrm>
            <a:off x="2513997" y="3916363"/>
            <a:ext cx="403828" cy="754053"/>
          </a:xfrm>
          <a:prstGeom prst="rect">
            <a:avLst/>
          </a:prstGeom>
          <a:solidFill>
            <a:schemeClr val="bg1"/>
          </a:solidFill>
          <a:ln w="9525">
            <a:noFill/>
            <a:miter lim="800000"/>
            <a:headEnd/>
            <a:tailEnd/>
          </a:ln>
          <a:effectLst/>
        </p:spPr>
        <p:txBody>
          <a:bodyPr vert="eaVert" wrap="none">
            <a:spAutoFit/>
          </a:bodyPr>
          <a:lstStyle/>
          <a:p>
            <a:r>
              <a:rPr lang="en-US" altLang="zh-CN" sz="1400" dirty="0" err="1">
                <a:ea typeface="宋体" pitchFamily="2" charset="-122"/>
              </a:rPr>
              <a:t>i</a:t>
            </a:r>
            <a:r>
              <a:rPr lang="en-US" altLang="zh-CN" sz="1400" dirty="0">
                <a:ea typeface="宋体" pitchFamily="2" charset="-122"/>
              </a:rPr>
              <a:t>:{2,7}</a:t>
            </a:r>
            <a:endParaRPr lang="en-US" altLang="zh-CN" dirty="0">
              <a:ea typeface="宋体" pitchFamily="2" charset="-122"/>
            </a:endParaRPr>
          </a:p>
        </p:txBody>
      </p:sp>
      <p:sp>
        <p:nvSpPr>
          <p:cNvPr id="2" name="タイトル 1"/>
          <p:cNvSpPr>
            <a:spLocks noGrp="1"/>
          </p:cNvSpPr>
          <p:nvPr>
            <p:ph type="title"/>
          </p:nvPr>
        </p:nvSpPr>
        <p:spPr>
          <a:xfrm>
            <a:off x="0" y="274638"/>
            <a:ext cx="9144000" cy="1143000"/>
          </a:xfrm>
        </p:spPr>
        <p:txBody>
          <a:bodyPr>
            <a:noAutofit/>
          </a:bodyPr>
          <a:lstStyle/>
          <a:p>
            <a:r>
              <a:rPr kumimoji="1" lang="en-US" altLang="ja-JP" sz="3200" smtClean="0"/>
              <a:t>Contour</a:t>
            </a:r>
            <a:r>
              <a:rPr kumimoji="1" lang="ja-JP" altLang="en-US" sz="3200" smtClean="0"/>
              <a:t> </a:t>
            </a:r>
            <a:r>
              <a:rPr kumimoji="1" lang="en-US" altLang="ja-JP" sz="3200" smtClean="0"/>
              <a:t>Point</a:t>
            </a:r>
            <a:r>
              <a:rPr kumimoji="1" lang="ja-JP" altLang="en-US" sz="3200" smtClean="0"/>
              <a:t>による</a:t>
            </a:r>
            <a:r>
              <a:rPr kumimoji="1" lang="en-US" altLang="ja-JP" sz="3200" smtClean="0"/>
              <a:t>3-Hop</a:t>
            </a:r>
            <a:r>
              <a:rPr kumimoji="1" lang="ja-JP" altLang="en-US" sz="3200" smtClean="0"/>
              <a:t>のラベル付け</a:t>
            </a:r>
            <a:endParaRPr kumimoji="1" lang="ja-JP" altLang="en-US" sz="3200" dirty="0"/>
          </a:p>
        </p:txBody>
      </p:sp>
      <p:sp>
        <p:nvSpPr>
          <p:cNvPr id="33" name="Line 93"/>
          <p:cNvSpPr>
            <a:spLocks noChangeShapeType="1"/>
          </p:cNvSpPr>
          <p:nvPr/>
        </p:nvSpPr>
        <p:spPr bwMode="auto">
          <a:xfrm>
            <a:off x="825500" y="3340100"/>
            <a:ext cx="596900" cy="0"/>
          </a:xfrm>
          <a:prstGeom prst="line">
            <a:avLst/>
          </a:prstGeom>
          <a:noFill/>
          <a:ln w="9525">
            <a:solidFill>
              <a:schemeClr val="tx1"/>
            </a:solidFill>
            <a:round/>
            <a:headEnd/>
            <a:tailEnd type="triangle" w="med" len="med"/>
          </a:ln>
          <a:effectLst/>
        </p:spPr>
        <p:txBody>
          <a:bodyPr/>
          <a:lstStyle/>
          <a:p>
            <a:endParaRPr lang="ja-JP" altLang="en-US"/>
          </a:p>
        </p:txBody>
      </p:sp>
      <p:sp>
        <p:nvSpPr>
          <p:cNvPr id="34" name="Line 94"/>
          <p:cNvSpPr>
            <a:spLocks noChangeShapeType="1"/>
          </p:cNvSpPr>
          <p:nvPr/>
        </p:nvSpPr>
        <p:spPr bwMode="auto">
          <a:xfrm>
            <a:off x="1714500" y="4229100"/>
            <a:ext cx="596900" cy="0"/>
          </a:xfrm>
          <a:prstGeom prst="line">
            <a:avLst/>
          </a:prstGeom>
          <a:noFill/>
          <a:ln w="9525">
            <a:solidFill>
              <a:schemeClr val="tx1"/>
            </a:solidFill>
            <a:round/>
            <a:headEnd/>
            <a:tailEnd type="triangle" w="med" len="med"/>
          </a:ln>
          <a:effectLst/>
        </p:spPr>
        <p:txBody>
          <a:bodyPr/>
          <a:lstStyle/>
          <a:p>
            <a:endParaRPr lang="ja-JP" altLang="en-US"/>
          </a:p>
        </p:txBody>
      </p:sp>
      <p:sp>
        <p:nvSpPr>
          <p:cNvPr id="35" name="Line 95"/>
          <p:cNvSpPr>
            <a:spLocks noChangeShapeType="1"/>
          </p:cNvSpPr>
          <p:nvPr/>
        </p:nvSpPr>
        <p:spPr bwMode="auto">
          <a:xfrm flipV="1">
            <a:off x="2628900" y="4267200"/>
            <a:ext cx="571500" cy="787400"/>
          </a:xfrm>
          <a:prstGeom prst="line">
            <a:avLst/>
          </a:prstGeom>
          <a:noFill/>
          <a:ln w="9525">
            <a:solidFill>
              <a:schemeClr val="tx1"/>
            </a:solidFill>
            <a:round/>
            <a:headEnd/>
            <a:tailEnd type="triangle" w="med" len="med"/>
          </a:ln>
          <a:effectLst/>
        </p:spPr>
        <p:txBody>
          <a:bodyPr/>
          <a:lstStyle/>
          <a:p>
            <a:endParaRPr lang="ja-JP" altLang="en-US"/>
          </a:p>
        </p:txBody>
      </p:sp>
      <p:sp>
        <p:nvSpPr>
          <p:cNvPr id="36" name="Text Box 96"/>
          <p:cNvSpPr txBox="1">
            <a:spLocks noChangeArrowheads="1"/>
          </p:cNvSpPr>
          <p:nvPr/>
        </p:nvSpPr>
        <p:spPr bwMode="auto">
          <a:xfrm>
            <a:off x="517525" y="1814513"/>
            <a:ext cx="386644" cy="369332"/>
          </a:xfrm>
          <a:prstGeom prst="rect">
            <a:avLst/>
          </a:prstGeom>
          <a:noFill/>
          <a:ln w="9525">
            <a:noFill/>
            <a:miter lim="800000"/>
            <a:headEnd/>
            <a:tailEnd/>
          </a:ln>
          <a:effectLst/>
        </p:spPr>
        <p:txBody>
          <a:bodyPr wrap="none">
            <a:spAutoFit/>
          </a:bodyPr>
          <a:lstStyle/>
          <a:p>
            <a:r>
              <a:rPr lang="en-US" altLang="zh-CN">
                <a:ea typeface="宋体" pitchFamily="2" charset="-122"/>
              </a:rPr>
              <a:t>C</a:t>
            </a:r>
            <a:r>
              <a:rPr lang="en-US" altLang="zh-CN" baseline="-25000">
                <a:ea typeface="宋体" pitchFamily="2" charset="-122"/>
              </a:rPr>
              <a:t>1</a:t>
            </a:r>
          </a:p>
        </p:txBody>
      </p:sp>
      <p:sp>
        <p:nvSpPr>
          <p:cNvPr id="38" name="Text Box 98"/>
          <p:cNvSpPr txBox="1">
            <a:spLocks noChangeArrowheads="1"/>
          </p:cNvSpPr>
          <p:nvPr/>
        </p:nvSpPr>
        <p:spPr bwMode="auto">
          <a:xfrm>
            <a:off x="2206625" y="1789113"/>
            <a:ext cx="386644" cy="369332"/>
          </a:xfrm>
          <a:prstGeom prst="rect">
            <a:avLst/>
          </a:prstGeom>
          <a:noFill/>
          <a:ln w="9525">
            <a:noFill/>
            <a:miter lim="800000"/>
            <a:headEnd/>
            <a:tailEnd/>
          </a:ln>
          <a:effectLst/>
        </p:spPr>
        <p:txBody>
          <a:bodyPr wrap="none">
            <a:spAutoFit/>
          </a:bodyPr>
          <a:lstStyle/>
          <a:p>
            <a:r>
              <a:rPr lang="en-US" altLang="zh-CN">
                <a:ea typeface="宋体" pitchFamily="2" charset="-122"/>
              </a:rPr>
              <a:t>C</a:t>
            </a:r>
            <a:r>
              <a:rPr lang="en-US" altLang="zh-CN" baseline="-25000">
                <a:ea typeface="宋体" pitchFamily="2" charset="-122"/>
              </a:rPr>
              <a:t>3</a:t>
            </a:r>
          </a:p>
        </p:txBody>
      </p:sp>
      <p:sp>
        <p:nvSpPr>
          <p:cNvPr id="147" name="Text Box 215"/>
          <p:cNvSpPr txBox="1">
            <a:spLocks noChangeArrowheads="1"/>
          </p:cNvSpPr>
          <p:nvPr/>
        </p:nvSpPr>
        <p:spPr bwMode="auto">
          <a:xfrm>
            <a:off x="1675797" y="3179763"/>
            <a:ext cx="403828" cy="501740"/>
          </a:xfrm>
          <a:prstGeom prst="rect">
            <a:avLst/>
          </a:prstGeom>
          <a:solidFill>
            <a:schemeClr val="bg1"/>
          </a:solidFill>
          <a:ln w="9525">
            <a:noFill/>
            <a:miter lim="800000"/>
            <a:headEnd/>
            <a:tailEnd/>
          </a:ln>
          <a:effectLst/>
        </p:spPr>
        <p:txBody>
          <a:bodyPr vert="eaVert" wrap="none">
            <a:spAutoFit/>
          </a:bodyPr>
          <a:lstStyle/>
          <a:p>
            <a:r>
              <a:rPr lang="en-US" altLang="zh-CN" sz="1400">
                <a:ea typeface="宋体" pitchFamily="2" charset="-122"/>
              </a:rPr>
              <a:t>i:{2}</a:t>
            </a:r>
            <a:endParaRPr lang="en-US" altLang="zh-CN">
              <a:ea typeface="宋体" pitchFamily="2" charset="-122"/>
            </a:endParaRPr>
          </a:p>
        </p:txBody>
      </p:sp>
      <p:sp>
        <p:nvSpPr>
          <p:cNvPr id="148" name="Text Box 216"/>
          <p:cNvSpPr txBox="1">
            <a:spLocks noChangeArrowheads="1"/>
          </p:cNvSpPr>
          <p:nvPr/>
        </p:nvSpPr>
        <p:spPr bwMode="auto">
          <a:xfrm>
            <a:off x="1116997" y="3840163"/>
            <a:ext cx="403828" cy="807080"/>
          </a:xfrm>
          <a:prstGeom prst="rect">
            <a:avLst/>
          </a:prstGeom>
          <a:solidFill>
            <a:schemeClr val="bg1"/>
          </a:solidFill>
          <a:ln w="9525">
            <a:noFill/>
            <a:miter lim="800000"/>
            <a:headEnd/>
            <a:tailEnd/>
          </a:ln>
          <a:effectLst/>
        </p:spPr>
        <p:txBody>
          <a:bodyPr vert="eaVert" wrap="none">
            <a:spAutoFit/>
          </a:bodyPr>
          <a:lstStyle/>
          <a:p>
            <a:r>
              <a:rPr lang="en-US" altLang="zh-CN" sz="1400">
                <a:ea typeface="宋体" pitchFamily="2" charset="-122"/>
              </a:rPr>
              <a:t>o:{11,15}</a:t>
            </a:r>
            <a:endParaRPr lang="en-US" altLang="zh-CN">
              <a:ea typeface="宋体" pitchFamily="2" charset="-122"/>
            </a:endParaRPr>
          </a:p>
        </p:txBody>
      </p:sp>
      <p:sp>
        <p:nvSpPr>
          <p:cNvPr id="150" name="Text Box 218"/>
          <p:cNvSpPr txBox="1">
            <a:spLocks noChangeArrowheads="1"/>
          </p:cNvSpPr>
          <p:nvPr/>
        </p:nvSpPr>
        <p:spPr bwMode="auto">
          <a:xfrm>
            <a:off x="2005997" y="4881563"/>
            <a:ext cx="403828" cy="554704"/>
          </a:xfrm>
          <a:prstGeom prst="rect">
            <a:avLst/>
          </a:prstGeom>
          <a:solidFill>
            <a:schemeClr val="bg1"/>
          </a:solidFill>
          <a:ln w="9525">
            <a:noFill/>
            <a:miter lim="800000"/>
            <a:headEnd/>
            <a:tailEnd/>
          </a:ln>
          <a:effectLst/>
        </p:spPr>
        <p:txBody>
          <a:bodyPr vert="eaVert" wrap="none">
            <a:spAutoFit/>
          </a:bodyPr>
          <a:lstStyle/>
          <a:p>
            <a:r>
              <a:rPr lang="en-US" altLang="zh-CN" sz="1400">
                <a:ea typeface="宋体" pitchFamily="2" charset="-122"/>
              </a:rPr>
              <a:t>o:{15}</a:t>
            </a:r>
            <a:endParaRPr lang="en-US" altLang="zh-CN">
              <a:ea typeface="宋体" pitchFamily="2" charset="-122"/>
            </a:endParaRPr>
          </a:p>
        </p:txBody>
      </p:sp>
      <p:sp>
        <p:nvSpPr>
          <p:cNvPr id="152" name="Text Box 220"/>
          <p:cNvSpPr txBox="1">
            <a:spLocks noChangeArrowheads="1"/>
          </p:cNvSpPr>
          <p:nvPr/>
        </p:nvSpPr>
        <p:spPr bwMode="auto">
          <a:xfrm>
            <a:off x="1444625" y="5802313"/>
            <a:ext cx="1429815" cy="369332"/>
          </a:xfrm>
          <a:prstGeom prst="rect">
            <a:avLst/>
          </a:prstGeom>
          <a:noFill/>
          <a:ln w="9525">
            <a:noFill/>
            <a:miter lim="800000"/>
            <a:headEnd/>
            <a:tailEnd/>
          </a:ln>
          <a:effectLst/>
        </p:spPr>
        <p:txBody>
          <a:bodyPr wrap="none">
            <a:spAutoFit/>
          </a:bodyPr>
          <a:lstStyle/>
          <a:p>
            <a:r>
              <a:rPr lang="en-US" altLang="zh-CN">
                <a:ea typeface="宋体" pitchFamily="2" charset="-122"/>
              </a:rPr>
              <a:t>Label size: 12</a:t>
            </a:r>
          </a:p>
        </p:txBody>
      </p:sp>
      <p:sp>
        <p:nvSpPr>
          <p:cNvPr id="155" name="Text Box 223"/>
          <p:cNvSpPr txBox="1">
            <a:spLocks noChangeArrowheads="1"/>
          </p:cNvSpPr>
          <p:nvPr/>
        </p:nvSpPr>
        <p:spPr bwMode="auto">
          <a:xfrm>
            <a:off x="221647" y="3179763"/>
            <a:ext cx="403828" cy="554639"/>
          </a:xfrm>
          <a:prstGeom prst="rect">
            <a:avLst/>
          </a:prstGeom>
          <a:solidFill>
            <a:schemeClr val="bg1"/>
          </a:solidFill>
          <a:ln w="9525">
            <a:noFill/>
            <a:miter lim="800000"/>
            <a:headEnd/>
            <a:tailEnd/>
          </a:ln>
          <a:effectLst/>
        </p:spPr>
        <p:txBody>
          <a:bodyPr vert="eaVert" wrap="none">
            <a:spAutoFit/>
          </a:bodyPr>
          <a:lstStyle/>
          <a:p>
            <a:r>
              <a:rPr lang="en-US" altLang="zh-CN" sz="1400">
                <a:ea typeface="宋体" pitchFamily="2" charset="-122"/>
              </a:rPr>
              <a:t>o:{6}</a:t>
            </a:r>
            <a:endParaRPr lang="en-US" altLang="zh-CN">
              <a:ea typeface="宋体" pitchFamily="2" charset="-122"/>
            </a:endParaRPr>
          </a:p>
        </p:txBody>
      </p:sp>
      <p:sp>
        <p:nvSpPr>
          <p:cNvPr id="156" name="Text Box 224"/>
          <p:cNvSpPr txBox="1">
            <a:spLocks noChangeArrowheads="1"/>
          </p:cNvSpPr>
          <p:nvPr/>
        </p:nvSpPr>
        <p:spPr bwMode="auto">
          <a:xfrm>
            <a:off x="183547" y="3078163"/>
            <a:ext cx="403828" cy="807016"/>
          </a:xfrm>
          <a:prstGeom prst="rect">
            <a:avLst/>
          </a:prstGeom>
          <a:solidFill>
            <a:schemeClr val="bg1"/>
          </a:solidFill>
          <a:ln w="9525">
            <a:noFill/>
            <a:miter lim="800000"/>
            <a:headEnd/>
            <a:tailEnd/>
          </a:ln>
          <a:effectLst/>
        </p:spPr>
        <p:txBody>
          <a:bodyPr vert="eaVert" wrap="none">
            <a:spAutoFit/>
          </a:bodyPr>
          <a:lstStyle/>
          <a:p>
            <a:r>
              <a:rPr lang="en-US" altLang="zh-CN" sz="1400">
                <a:ea typeface="宋体" pitchFamily="2" charset="-122"/>
              </a:rPr>
              <a:t>o:{6,11}</a:t>
            </a:r>
            <a:endParaRPr lang="en-US" altLang="zh-CN">
              <a:ea typeface="宋体" pitchFamily="2" charset="-122"/>
            </a:endParaRPr>
          </a:p>
        </p:txBody>
      </p:sp>
      <p:sp>
        <p:nvSpPr>
          <p:cNvPr id="159" name="Text Box 227"/>
          <p:cNvSpPr txBox="1">
            <a:spLocks noChangeArrowheads="1"/>
          </p:cNvSpPr>
          <p:nvPr/>
        </p:nvSpPr>
        <p:spPr bwMode="auto">
          <a:xfrm>
            <a:off x="3504597" y="3929063"/>
            <a:ext cx="403828" cy="754053"/>
          </a:xfrm>
          <a:prstGeom prst="rect">
            <a:avLst/>
          </a:prstGeom>
          <a:solidFill>
            <a:schemeClr val="bg1"/>
          </a:solidFill>
          <a:ln w="9525">
            <a:noFill/>
            <a:miter lim="800000"/>
            <a:headEnd/>
            <a:tailEnd/>
          </a:ln>
          <a:effectLst/>
        </p:spPr>
        <p:txBody>
          <a:bodyPr vert="eaVert" wrap="none">
            <a:spAutoFit/>
          </a:bodyPr>
          <a:lstStyle/>
          <a:p>
            <a:r>
              <a:rPr lang="en-US" altLang="zh-CN" sz="1400">
                <a:ea typeface="宋体" pitchFamily="2" charset="-122"/>
              </a:rPr>
              <a:t>i:{2,7}</a:t>
            </a:r>
            <a:endParaRPr lang="en-US" altLang="zh-CN">
              <a:ea typeface="宋体" pitchFamily="2" charset="-122"/>
            </a:endParaRPr>
          </a:p>
        </p:txBody>
      </p:sp>
      <p:sp>
        <p:nvSpPr>
          <p:cNvPr id="160" name="Text Box 228"/>
          <p:cNvSpPr txBox="1">
            <a:spLocks noChangeArrowheads="1"/>
          </p:cNvSpPr>
          <p:nvPr/>
        </p:nvSpPr>
        <p:spPr bwMode="auto">
          <a:xfrm>
            <a:off x="3479197" y="4043363"/>
            <a:ext cx="403828" cy="501740"/>
          </a:xfrm>
          <a:prstGeom prst="rect">
            <a:avLst/>
          </a:prstGeom>
          <a:solidFill>
            <a:schemeClr val="bg1"/>
          </a:solidFill>
          <a:ln w="9525">
            <a:noFill/>
            <a:miter lim="800000"/>
            <a:headEnd/>
            <a:tailEnd/>
          </a:ln>
          <a:effectLst/>
        </p:spPr>
        <p:txBody>
          <a:bodyPr vert="eaVert" wrap="none">
            <a:spAutoFit/>
          </a:bodyPr>
          <a:lstStyle/>
          <a:p>
            <a:r>
              <a:rPr lang="en-US" altLang="zh-CN" sz="1400">
                <a:ea typeface="宋体" pitchFamily="2" charset="-122"/>
              </a:rPr>
              <a:t>i:{2}</a:t>
            </a:r>
            <a:endParaRPr lang="en-US" altLang="zh-CN">
              <a:ea typeface="宋体" pitchFamily="2" charset="-122"/>
            </a:endParaRPr>
          </a:p>
        </p:txBody>
      </p:sp>
      <p:graphicFrame>
        <p:nvGraphicFramePr>
          <p:cNvPr id="161" name="表 160"/>
          <p:cNvGraphicFramePr>
            <a:graphicFrameLocks noGrp="1"/>
          </p:cNvGraphicFramePr>
          <p:nvPr/>
        </p:nvGraphicFramePr>
        <p:xfrm>
          <a:off x="4672073" y="1712172"/>
          <a:ext cx="4235516" cy="4663440"/>
        </p:xfrm>
        <a:graphic>
          <a:graphicData uri="http://schemas.openxmlformats.org/drawingml/2006/table">
            <a:tbl>
              <a:tblPr firstRow="1" bandRow="1">
                <a:tableStyleId>{2D5ABB26-0587-4C30-8999-92F81FD0307C}</a:tableStyleId>
              </a:tblPr>
              <a:tblGrid>
                <a:gridCol w="249148"/>
                <a:gridCol w="249148"/>
                <a:gridCol w="249148"/>
                <a:gridCol w="249148"/>
                <a:gridCol w="249148"/>
                <a:gridCol w="249148"/>
                <a:gridCol w="249148"/>
                <a:gridCol w="249148"/>
                <a:gridCol w="249148"/>
                <a:gridCol w="249148"/>
                <a:gridCol w="249148"/>
                <a:gridCol w="249148"/>
                <a:gridCol w="249148"/>
                <a:gridCol w="249148"/>
                <a:gridCol w="249148"/>
                <a:gridCol w="249148"/>
                <a:gridCol w="249148"/>
              </a:tblGrid>
              <a:tr h="261286">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1</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2</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3</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4</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5</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6</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7</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8</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9</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10</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11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12</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13</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14</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15</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16</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61286">
                <a:tc>
                  <a:txBody>
                    <a:bodyPr/>
                    <a:lstStyle/>
                    <a:p>
                      <a:r>
                        <a:rPr kumimoji="1" lang="en-US" altLang="ja-JP" dirty="0" smtClean="0"/>
                        <a:t>1</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r>
              <a:tr h="261286">
                <a:tc>
                  <a:txBody>
                    <a:bodyPr/>
                    <a:lstStyle/>
                    <a:p>
                      <a:r>
                        <a:rPr kumimoji="1" lang="en-US" altLang="ja-JP" dirty="0" smtClean="0"/>
                        <a:t>2</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r>
              <a:tr h="261286">
                <a:tc>
                  <a:txBody>
                    <a:bodyPr/>
                    <a:lstStyle/>
                    <a:p>
                      <a:r>
                        <a:rPr kumimoji="1" lang="en-US" altLang="ja-JP" dirty="0" smtClean="0"/>
                        <a:t>3</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endParaRPr kumimoji="1" lang="ja-JP" altLang="en-US" dirty="0"/>
                    </a:p>
                  </a:txBody>
                  <a:tcPr marL="0" marR="0" marT="0" marB="0" anchor="ctr" anchorCtr="1"/>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endParaRPr kumimoji="1" lang="ja-JP" altLang="en-US" dirty="0"/>
                    </a:p>
                  </a:txBody>
                  <a:tcPr marL="0" marR="0" marT="0" marB="0" anchor="ctr" anchorCtr="1"/>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r>
              <a:tr h="261286">
                <a:tc>
                  <a:txBody>
                    <a:bodyPr/>
                    <a:lstStyle/>
                    <a:p>
                      <a:r>
                        <a:rPr kumimoji="1" lang="en-US" altLang="ja-JP" dirty="0" smtClean="0"/>
                        <a:t>4</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B w="19050" cap="flat" cmpd="sng" algn="ctr">
                      <a:solidFill>
                        <a:schemeClr val="tx1"/>
                      </a:solidFill>
                      <a:prstDash val="solid"/>
                      <a:round/>
                      <a:headEnd type="none" w="med" len="med"/>
                      <a:tailEnd type="none" w="med" len="med"/>
                    </a:lnB>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r>
              <a:tr h="261286">
                <a:tc>
                  <a:txBody>
                    <a:bodyPr/>
                    <a:lstStyle/>
                    <a:p>
                      <a:r>
                        <a:rPr kumimoji="1" lang="en-US" altLang="ja-JP" dirty="0" smtClean="0"/>
                        <a:t>5</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r>
              <a:tr h="261286">
                <a:tc>
                  <a:txBody>
                    <a:bodyPr/>
                    <a:lstStyle/>
                    <a:p>
                      <a:r>
                        <a:rPr kumimoji="1" lang="en-US" altLang="ja-JP" dirty="0" smtClean="0"/>
                        <a:t>6</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r>
              <a:tr h="261286">
                <a:tc>
                  <a:txBody>
                    <a:bodyPr/>
                    <a:lstStyle/>
                    <a:p>
                      <a:r>
                        <a:rPr kumimoji="1" lang="en-US" altLang="ja-JP" dirty="0" smtClean="0"/>
                        <a:t>7</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r>
              <a:tr h="261286">
                <a:tc>
                  <a:txBody>
                    <a:bodyPr/>
                    <a:lstStyle/>
                    <a:p>
                      <a:r>
                        <a:rPr kumimoji="1" lang="en-US" altLang="ja-JP" dirty="0" smtClean="0"/>
                        <a:t>8</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B w="19050" cap="flat" cmpd="sng" algn="ctr">
                      <a:solidFill>
                        <a:schemeClr val="tx1"/>
                      </a:solidFill>
                      <a:prstDash val="solid"/>
                      <a:round/>
                      <a:headEnd type="none" w="med" len="med"/>
                      <a:tailEnd type="none" w="med" len="med"/>
                    </a:lnB>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r>
              <a:tr h="261286">
                <a:tc>
                  <a:txBody>
                    <a:bodyPr/>
                    <a:lstStyle/>
                    <a:p>
                      <a:r>
                        <a:rPr kumimoji="1" lang="en-US" altLang="ja-JP" dirty="0" smtClean="0"/>
                        <a:t>9</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r>
              <a:tr h="261286">
                <a:tc>
                  <a:txBody>
                    <a:bodyPr/>
                    <a:lstStyle/>
                    <a:p>
                      <a:r>
                        <a:rPr kumimoji="1" lang="en-US" altLang="ja-JP" dirty="0" smtClean="0"/>
                        <a:t>10</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r>
              <a:tr h="261286">
                <a:tc>
                  <a:txBody>
                    <a:bodyPr/>
                    <a:lstStyle/>
                    <a:p>
                      <a:r>
                        <a:rPr kumimoji="1" lang="en-US" altLang="ja-JP" dirty="0" smtClean="0"/>
                        <a:t>11</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r>
              <a:tr h="261286">
                <a:tc>
                  <a:txBody>
                    <a:bodyPr/>
                    <a:lstStyle/>
                    <a:p>
                      <a:r>
                        <a:rPr kumimoji="1" lang="en-US" altLang="ja-JP" dirty="0" smtClean="0"/>
                        <a:t>12</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r>
                        <a:rPr kumimoji="1" lang="en-US" altLang="ja-JP" dirty="0" smtClean="0"/>
                        <a:t>1</a:t>
                      </a:r>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r>
              <a:tr h="261286">
                <a:tc>
                  <a:txBody>
                    <a:bodyPr/>
                    <a:lstStyle/>
                    <a:p>
                      <a:r>
                        <a:rPr kumimoji="1" lang="en-US" altLang="ja-JP" dirty="0" smtClean="0"/>
                        <a:t>13</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r>
              <a:tr h="261286">
                <a:tc>
                  <a:txBody>
                    <a:bodyPr/>
                    <a:lstStyle/>
                    <a:p>
                      <a:r>
                        <a:rPr kumimoji="1" lang="en-US" altLang="ja-JP" dirty="0" smtClean="0"/>
                        <a:t>14</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endParaRPr kumimoji="1" lang="ja-JP" altLang="en-US" dirty="0"/>
                    </a:p>
                  </a:txBody>
                  <a:tcPr marL="0" marR="0" marT="0" marB="0" anchor="ctr" anchorCtr="1"/>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r>
              <a:tr h="261286">
                <a:tc>
                  <a:txBody>
                    <a:bodyPr/>
                    <a:lstStyle/>
                    <a:p>
                      <a:r>
                        <a:rPr kumimoji="1" lang="en-US" altLang="ja-JP" dirty="0" smtClean="0"/>
                        <a:t>15</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endParaRPr kumimoji="1" lang="ja-JP" altLang="en-US" dirty="0"/>
                    </a:p>
                  </a:txBody>
                  <a:tcPr marL="0" marR="0" marT="0" marB="0" anchor="ctr" anchorCtr="1"/>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a:p>
                  </a:txBody>
                  <a:tcPr marL="0" marR="0" marT="0" marB="0" anchor="ctr" anchorCtr="1"/>
                </a:tc>
                <a:tc>
                  <a:txBody>
                    <a:bodyPr/>
                    <a:lstStyle/>
                    <a:p>
                      <a:endParaRPr kumimoji="1" lang="ja-JP" altLang="en-US" dirty="0"/>
                    </a:p>
                  </a:txBody>
                  <a:tcPr marL="0" marR="0" marT="0" marB="0" anchor="ctr" anchorCtr="1"/>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endParaRPr kumimoji="1" lang="ja-JP" altLang="en-US" dirty="0"/>
                    </a:p>
                  </a:txBody>
                  <a:tcPr marL="0" marR="0" marT="0" marB="0" anchor="ctr" anchorCtr="1"/>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r>
              <a:tr h="261286">
                <a:tc>
                  <a:txBody>
                    <a:bodyPr/>
                    <a:lstStyle/>
                    <a:p>
                      <a:r>
                        <a:rPr kumimoji="1" lang="en-US" altLang="ja-JP" dirty="0" smtClean="0"/>
                        <a:t>16</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r>
            </a:tbl>
          </a:graphicData>
        </a:graphic>
      </p:graphicFrame>
      <p:sp>
        <p:nvSpPr>
          <p:cNvPr id="171" name="Oval 191"/>
          <p:cNvSpPr>
            <a:spLocks noChangeArrowheads="1"/>
          </p:cNvSpPr>
          <p:nvPr/>
        </p:nvSpPr>
        <p:spPr bwMode="auto">
          <a:xfrm>
            <a:off x="8329669" y="4944344"/>
            <a:ext cx="368300" cy="406400"/>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lIns="0" tIns="0" rIns="0" bIns="0" anchor="ctr" anchorCtr="1"/>
          <a:lstStyle/>
          <a:p>
            <a:r>
              <a:rPr lang="en-US" altLang="ja-JP" dirty="0" smtClean="0"/>
              <a:t>1</a:t>
            </a:r>
            <a:endParaRPr lang="ja-JP" altLang="en-US" dirty="0"/>
          </a:p>
        </p:txBody>
      </p:sp>
      <p:sp>
        <p:nvSpPr>
          <p:cNvPr id="172" name="Oval 192"/>
          <p:cNvSpPr>
            <a:spLocks noChangeArrowheads="1"/>
          </p:cNvSpPr>
          <p:nvPr/>
        </p:nvSpPr>
        <p:spPr bwMode="auto">
          <a:xfrm>
            <a:off x="6105546" y="2216982"/>
            <a:ext cx="368300" cy="406400"/>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lIns="0" tIns="0" rIns="0" bIns="0" anchor="ctr" anchorCtr="1"/>
          <a:lstStyle/>
          <a:p>
            <a:r>
              <a:rPr lang="en-US" altLang="ja-JP" dirty="0" smtClean="0"/>
              <a:t>1</a:t>
            </a:r>
            <a:endParaRPr lang="ja-JP" altLang="en-US" dirty="0"/>
          </a:p>
        </p:txBody>
      </p:sp>
      <p:sp>
        <p:nvSpPr>
          <p:cNvPr id="189" name="Oval 209"/>
          <p:cNvSpPr>
            <a:spLocks noChangeArrowheads="1"/>
          </p:cNvSpPr>
          <p:nvPr/>
        </p:nvSpPr>
        <p:spPr bwMode="auto">
          <a:xfrm>
            <a:off x="7337446" y="2242382"/>
            <a:ext cx="368300" cy="406400"/>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lIns="0" tIns="0" rIns="0" bIns="0" anchor="ctr" anchorCtr="1"/>
          <a:lstStyle/>
          <a:p>
            <a:r>
              <a:rPr lang="en-US" altLang="ja-JP" dirty="0" smtClean="0"/>
              <a:t>1</a:t>
            </a:r>
            <a:endParaRPr lang="ja-JP" altLang="en-US" dirty="0"/>
          </a:p>
        </p:txBody>
      </p:sp>
      <p:sp>
        <p:nvSpPr>
          <p:cNvPr id="190" name="Oval 210"/>
          <p:cNvSpPr>
            <a:spLocks noChangeArrowheads="1"/>
          </p:cNvSpPr>
          <p:nvPr/>
        </p:nvSpPr>
        <p:spPr bwMode="auto">
          <a:xfrm>
            <a:off x="8332839" y="2210626"/>
            <a:ext cx="368300" cy="406400"/>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lIns="0" tIns="0" rIns="0" bIns="0" anchor="ctr" anchorCtr="1"/>
          <a:lstStyle/>
          <a:p>
            <a:r>
              <a:rPr lang="en-US" altLang="ja-JP" dirty="0" smtClean="0"/>
              <a:t>1</a:t>
            </a:r>
            <a:endParaRPr lang="ja-JP" altLang="en-US" dirty="0"/>
          </a:p>
        </p:txBody>
      </p:sp>
      <p:sp>
        <p:nvSpPr>
          <p:cNvPr id="191" name="Oval 211"/>
          <p:cNvSpPr>
            <a:spLocks noChangeArrowheads="1"/>
          </p:cNvSpPr>
          <p:nvPr/>
        </p:nvSpPr>
        <p:spPr bwMode="auto">
          <a:xfrm>
            <a:off x="7346988" y="3556850"/>
            <a:ext cx="368300" cy="406400"/>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lIns="0" tIns="0" rIns="0" bIns="0" anchor="ctr" anchorCtr="1"/>
          <a:lstStyle/>
          <a:p>
            <a:r>
              <a:rPr lang="en-US" altLang="ja-JP" dirty="0" smtClean="0"/>
              <a:t>1</a:t>
            </a:r>
            <a:endParaRPr lang="ja-JP" altLang="en-US" dirty="0"/>
          </a:p>
        </p:txBody>
      </p:sp>
      <p:sp>
        <p:nvSpPr>
          <p:cNvPr id="192" name="Oval 212"/>
          <p:cNvSpPr>
            <a:spLocks noChangeArrowheads="1"/>
          </p:cNvSpPr>
          <p:nvPr/>
        </p:nvSpPr>
        <p:spPr bwMode="auto">
          <a:xfrm>
            <a:off x="8329669" y="3593363"/>
            <a:ext cx="368300" cy="406400"/>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lIns="0" tIns="0" rIns="0" bIns="0" anchor="ctr" anchorCtr="1"/>
          <a:lstStyle/>
          <a:p>
            <a:r>
              <a:rPr lang="en-US" altLang="ja-JP" dirty="0" smtClean="0"/>
              <a:t>1</a:t>
            </a:r>
            <a:endParaRPr lang="ja-JP" altLang="en-US" dirty="0"/>
          </a:p>
        </p:txBody>
      </p:sp>
      <p:sp>
        <p:nvSpPr>
          <p:cNvPr id="193" name="Text Box 221"/>
          <p:cNvSpPr txBox="1">
            <a:spLocks noChangeArrowheads="1"/>
          </p:cNvSpPr>
          <p:nvPr/>
        </p:nvSpPr>
        <p:spPr bwMode="auto">
          <a:xfrm>
            <a:off x="4211638" y="3713977"/>
            <a:ext cx="458787" cy="625475"/>
          </a:xfrm>
          <a:prstGeom prst="rect">
            <a:avLst/>
          </a:prstGeom>
          <a:noFill/>
          <a:ln w="9525">
            <a:noFill/>
            <a:miter lim="800000"/>
            <a:headEnd/>
            <a:tailEnd/>
          </a:ln>
          <a:effectLst/>
        </p:spPr>
        <p:txBody>
          <a:bodyPr vert="eaVert" wrap="none">
            <a:spAutoFit/>
          </a:bodyPr>
          <a:lstStyle/>
          <a:p>
            <a:r>
              <a:rPr lang="en-US" altLang="zh-CN" dirty="0">
                <a:ea typeface="宋体" pitchFamily="2" charset="-122"/>
              </a:rPr>
              <a:t>From</a:t>
            </a:r>
          </a:p>
        </p:txBody>
      </p:sp>
      <p:sp>
        <p:nvSpPr>
          <p:cNvPr id="194" name="Text Box 222"/>
          <p:cNvSpPr txBox="1">
            <a:spLocks noChangeArrowheads="1"/>
          </p:cNvSpPr>
          <p:nvPr/>
        </p:nvSpPr>
        <p:spPr bwMode="auto">
          <a:xfrm>
            <a:off x="6664325" y="1370827"/>
            <a:ext cx="450850" cy="366712"/>
          </a:xfrm>
          <a:prstGeom prst="rect">
            <a:avLst/>
          </a:prstGeom>
          <a:noFill/>
          <a:ln w="9525">
            <a:noFill/>
            <a:miter lim="800000"/>
            <a:headEnd/>
            <a:tailEnd/>
          </a:ln>
          <a:effectLst/>
        </p:spPr>
        <p:txBody>
          <a:bodyPr wrap="none">
            <a:spAutoFit/>
          </a:bodyPr>
          <a:lstStyle/>
          <a:p>
            <a:r>
              <a:rPr lang="en-US" altLang="zh-CN">
                <a:ea typeface="宋体" pitchFamily="2" charset="-122"/>
              </a:rPr>
              <a:t>To</a:t>
            </a:r>
          </a:p>
        </p:txBody>
      </p:sp>
      <p:cxnSp>
        <p:nvCxnSpPr>
          <p:cNvPr id="198" name="直線コネクタ 197"/>
          <p:cNvCxnSpPr/>
          <p:nvPr/>
        </p:nvCxnSpPr>
        <p:spPr>
          <a:xfrm rot="5400000">
            <a:off x="7986618" y="3506185"/>
            <a:ext cx="839799" cy="130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p:cNvCxnSpPr/>
          <p:nvPr/>
        </p:nvCxnSpPr>
        <p:spPr>
          <a:xfrm rot="5400000">
            <a:off x="8131327" y="2265289"/>
            <a:ext cx="548337" cy="85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p:cNvCxnSpPr/>
          <p:nvPr/>
        </p:nvCxnSpPr>
        <p:spPr>
          <a:xfrm rot="5400000">
            <a:off x="7877249" y="4747457"/>
            <a:ext cx="1058877" cy="164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7" name="直線コネクタ 206"/>
          <p:cNvCxnSpPr/>
          <p:nvPr/>
        </p:nvCxnSpPr>
        <p:spPr>
          <a:xfrm flipV="1">
            <a:off x="8405865" y="2539243"/>
            <a:ext cx="511182" cy="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0" name="直線コネクタ 209"/>
          <p:cNvCxnSpPr/>
          <p:nvPr/>
        </p:nvCxnSpPr>
        <p:spPr>
          <a:xfrm flipV="1">
            <a:off x="8405865" y="3926737"/>
            <a:ext cx="511182" cy="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p:cNvCxnSpPr/>
          <p:nvPr/>
        </p:nvCxnSpPr>
        <p:spPr>
          <a:xfrm flipV="1">
            <a:off x="8405865" y="5277716"/>
            <a:ext cx="511182" cy="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p:cNvCxnSpPr/>
          <p:nvPr/>
        </p:nvCxnSpPr>
        <p:spPr>
          <a:xfrm rot="5400000">
            <a:off x="7000767" y="3506185"/>
            <a:ext cx="839799" cy="130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9" name="直線コネクタ 218"/>
          <p:cNvCxnSpPr/>
          <p:nvPr/>
        </p:nvCxnSpPr>
        <p:spPr>
          <a:xfrm flipV="1">
            <a:off x="7420014" y="3926737"/>
            <a:ext cx="511182" cy="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1" name="直線コネクタ 220"/>
          <p:cNvCxnSpPr/>
          <p:nvPr/>
        </p:nvCxnSpPr>
        <p:spPr>
          <a:xfrm rot="5400000">
            <a:off x="7145476" y="2265289"/>
            <a:ext cx="548337" cy="85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2" name="直線コネクタ 221"/>
          <p:cNvCxnSpPr/>
          <p:nvPr/>
        </p:nvCxnSpPr>
        <p:spPr>
          <a:xfrm flipV="1">
            <a:off x="7420014" y="2539243"/>
            <a:ext cx="511182" cy="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3" name="直線コネクタ 222"/>
          <p:cNvCxnSpPr/>
          <p:nvPr/>
        </p:nvCxnSpPr>
        <p:spPr>
          <a:xfrm rot="5400000">
            <a:off x="5940547" y="2265289"/>
            <a:ext cx="548337" cy="85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4" name="直線コネクタ 223"/>
          <p:cNvCxnSpPr/>
          <p:nvPr/>
        </p:nvCxnSpPr>
        <p:spPr>
          <a:xfrm flipV="1">
            <a:off x="6215085" y="2539242"/>
            <a:ext cx="693747" cy="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6" name="直線コネクタ 225"/>
          <p:cNvCxnSpPr/>
          <p:nvPr/>
        </p:nvCxnSpPr>
        <p:spPr>
          <a:xfrm rot="16200000" flipV="1">
            <a:off x="4918877" y="2228886"/>
            <a:ext cx="876311" cy="83979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1" name="直線コネクタ 230"/>
          <p:cNvCxnSpPr/>
          <p:nvPr/>
        </p:nvCxnSpPr>
        <p:spPr>
          <a:xfrm rot="16200000" flipV="1">
            <a:off x="5918170" y="3337722"/>
            <a:ext cx="876311" cy="83979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2" name="直線コネクタ 231"/>
          <p:cNvCxnSpPr/>
          <p:nvPr/>
        </p:nvCxnSpPr>
        <p:spPr>
          <a:xfrm rot="16200000" flipV="1">
            <a:off x="6904016" y="4433111"/>
            <a:ext cx="876311" cy="83979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3" name="直線コネクタ 232"/>
          <p:cNvCxnSpPr/>
          <p:nvPr/>
        </p:nvCxnSpPr>
        <p:spPr>
          <a:xfrm rot="16200000" flipV="1">
            <a:off x="7889862" y="5528500"/>
            <a:ext cx="876311" cy="83979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Oval 65"/>
          <p:cNvSpPr>
            <a:spLocks noChangeArrowheads="1"/>
          </p:cNvSpPr>
          <p:nvPr/>
        </p:nvSpPr>
        <p:spPr bwMode="auto">
          <a:xfrm>
            <a:off x="533400" y="2336800"/>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1</a:t>
            </a:r>
          </a:p>
        </p:txBody>
      </p:sp>
      <p:sp>
        <p:nvSpPr>
          <p:cNvPr id="7" name="Oval 67"/>
          <p:cNvSpPr>
            <a:spLocks noChangeArrowheads="1"/>
          </p:cNvSpPr>
          <p:nvPr/>
        </p:nvSpPr>
        <p:spPr bwMode="auto">
          <a:xfrm>
            <a:off x="558800" y="4089400"/>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3</a:t>
            </a:r>
          </a:p>
        </p:txBody>
      </p:sp>
      <p:sp>
        <p:nvSpPr>
          <p:cNvPr id="8" name="Oval 68"/>
          <p:cNvSpPr>
            <a:spLocks noChangeArrowheads="1"/>
          </p:cNvSpPr>
          <p:nvPr/>
        </p:nvSpPr>
        <p:spPr bwMode="auto">
          <a:xfrm>
            <a:off x="571500" y="4965700"/>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4</a:t>
            </a:r>
          </a:p>
        </p:txBody>
      </p:sp>
      <p:sp>
        <p:nvSpPr>
          <p:cNvPr id="9" name="Line 69"/>
          <p:cNvSpPr>
            <a:spLocks noChangeShapeType="1"/>
          </p:cNvSpPr>
          <p:nvPr/>
        </p:nvSpPr>
        <p:spPr bwMode="auto">
          <a:xfrm>
            <a:off x="685800" y="2641600"/>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10" name="Line 70"/>
          <p:cNvSpPr>
            <a:spLocks noChangeShapeType="1"/>
          </p:cNvSpPr>
          <p:nvPr/>
        </p:nvSpPr>
        <p:spPr bwMode="auto">
          <a:xfrm>
            <a:off x="685800" y="3517900"/>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11" name="Line 71"/>
          <p:cNvSpPr>
            <a:spLocks noChangeShapeType="1"/>
          </p:cNvSpPr>
          <p:nvPr/>
        </p:nvSpPr>
        <p:spPr bwMode="auto">
          <a:xfrm>
            <a:off x="685800" y="4381500"/>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12" name="Oval 72"/>
          <p:cNvSpPr>
            <a:spLocks noChangeArrowheads="1"/>
          </p:cNvSpPr>
          <p:nvPr/>
        </p:nvSpPr>
        <p:spPr bwMode="auto">
          <a:xfrm>
            <a:off x="1422400" y="2336800"/>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5</a:t>
            </a:r>
          </a:p>
        </p:txBody>
      </p:sp>
      <p:sp>
        <p:nvSpPr>
          <p:cNvPr id="13" name="Oval 73"/>
          <p:cNvSpPr>
            <a:spLocks noChangeArrowheads="1"/>
          </p:cNvSpPr>
          <p:nvPr/>
        </p:nvSpPr>
        <p:spPr bwMode="auto">
          <a:xfrm>
            <a:off x="1435100" y="3213100"/>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6</a:t>
            </a:r>
          </a:p>
        </p:txBody>
      </p:sp>
      <p:sp>
        <p:nvSpPr>
          <p:cNvPr id="14" name="Oval 74"/>
          <p:cNvSpPr>
            <a:spLocks noChangeArrowheads="1"/>
          </p:cNvSpPr>
          <p:nvPr/>
        </p:nvSpPr>
        <p:spPr bwMode="auto">
          <a:xfrm>
            <a:off x="1447800" y="4089400"/>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7</a:t>
            </a:r>
          </a:p>
        </p:txBody>
      </p:sp>
      <p:sp>
        <p:nvSpPr>
          <p:cNvPr id="15" name="Oval 75"/>
          <p:cNvSpPr>
            <a:spLocks noChangeArrowheads="1"/>
          </p:cNvSpPr>
          <p:nvPr/>
        </p:nvSpPr>
        <p:spPr bwMode="auto">
          <a:xfrm>
            <a:off x="1460500" y="4965700"/>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8</a:t>
            </a:r>
          </a:p>
        </p:txBody>
      </p:sp>
      <p:sp>
        <p:nvSpPr>
          <p:cNvPr id="16" name="Line 76"/>
          <p:cNvSpPr>
            <a:spLocks noChangeShapeType="1"/>
          </p:cNvSpPr>
          <p:nvPr/>
        </p:nvSpPr>
        <p:spPr bwMode="auto">
          <a:xfrm>
            <a:off x="1574800" y="2641600"/>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17" name="Line 77"/>
          <p:cNvSpPr>
            <a:spLocks noChangeShapeType="1"/>
          </p:cNvSpPr>
          <p:nvPr/>
        </p:nvSpPr>
        <p:spPr bwMode="auto">
          <a:xfrm>
            <a:off x="1574800" y="3517900"/>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18" name="Line 78"/>
          <p:cNvSpPr>
            <a:spLocks noChangeShapeType="1"/>
          </p:cNvSpPr>
          <p:nvPr/>
        </p:nvSpPr>
        <p:spPr bwMode="auto">
          <a:xfrm>
            <a:off x="1574800" y="4381500"/>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19" name="Oval 79"/>
          <p:cNvSpPr>
            <a:spLocks noChangeArrowheads="1"/>
          </p:cNvSpPr>
          <p:nvPr/>
        </p:nvSpPr>
        <p:spPr bwMode="auto">
          <a:xfrm>
            <a:off x="2273300" y="2324100"/>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9</a:t>
            </a:r>
          </a:p>
        </p:txBody>
      </p:sp>
      <p:sp>
        <p:nvSpPr>
          <p:cNvPr id="20" name="Oval 80"/>
          <p:cNvSpPr>
            <a:spLocks noChangeArrowheads="1"/>
          </p:cNvSpPr>
          <p:nvPr/>
        </p:nvSpPr>
        <p:spPr bwMode="auto">
          <a:xfrm>
            <a:off x="2286000" y="3200400"/>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10</a:t>
            </a:r>
          </a:p>
        </p:txBody>
      </p:sp>
      <p:sp>
        <p:nvSpPr>
          <p:cNvPr id="21" name="Oval 81"/>
          <p:cNvSpPr>
            <a:spLocks noChangeArrowheads="1"/>
          </p:cNvSpPr>
          <p:nvPr/>
        </p:nvSpPr>
        <p:spPr bwMode="auto">
          <a:xfrm>
            <a:off x="2298700" y="4076700"/>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11</a:t>
            </a:r>
          </a:p>
        </p:txBody>
      </p:sp>
      <p:sp>
        <p:nvSpPr>
          <p:cNvPr id="22" name="Oval 82"/>
          <p:cNvSpPr>
            <a:spLocks noChangeArrowheads="1"/>
          </p:cNvSpPr>
          <p:nvPr/>
        </p:nvSpPr>
        <p:spPr bwMode="auto">
          <a:xfrm>
            <a:off x="2311400" y="4953000"/>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12</a:t>
            </a:r>
          </a:p>
        </p:txBody>
      </p:sp>
      <p:sp>
        <p:nvSpPr>
          <p:cNvPr id="23" name="Line 83"/>
          <p:cNvSpPr>
            <a:spLocks noChangeShapeType="1"/>
          </p:cNvSpPr>
          <p:nvPr/>
        </p:nvSpPr>
        <p:spPr bwMode="auto">
          <a:xfrm>
            <a:off x="2425700" y="2628900"/>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24" name="Line 84"/>
          <p:cNvSpPr>
            <a:spLocks noChangeShapeType="1"/>
          </p:cNvSpPr>
          <p:nvPr/>
        </p:nvSpPr>
        <p:spPr bwMode="auto">
          <a:xfrm>
            <a:off x="2425700" y="3505200"/>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25" name="Line 85"/>
          <p:cNvSpPr>
            <a:spLocks noChangeShapeType="1"/>
          </p:cNvSpPr>
          <p:nvPr/>
        </p:nvSpPr>
        <p:spPr bwMode="auto">
          <a:xfrm>
            <a:off x="2425700" y="4368800"/>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26" name="Oval 86"/>
          <p:cNvSpPr>
            <a:spLocks noChangeArrowheads="1"/>
          </p:cNvSpPr>
          <p:nvPr/>
        </p:nvSpPr>
        <p:spPr bwMode="auto">
          <a:xfrm>
            <a:off x="3175000" y="2324100"/>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13</a:t>
            </a:r>
          </a:p>
        </p:txBody>
      </p:sp>
      <p:sp>
        <p:nvSpPr>
          <p:cNvPr id="27" name="Oval 87"/>
          <p:cNvSpPr>
            <a:spLocks noChangeArrowheads="1"/>
          </p:cNvSpPr>
          <p:nvPr/>
        </p:nvSpPr>
        <p:spPr bwMode="auto">
          <a:xfrm>
            <a:off x="3187700" y="3200400"/>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14</a:t>
            </a:r>
          </a:p>
        </p:txBody>
      </p:sp>
      <p:sp>
        <p:nvSpPr>
          <p:cNvPr id="28" name="Oval 88"/>
          <p:cNvSpPr>
            <a:spLocks noChangeArrowheads="1"/>
          </p:cNvSpPr>
          <p:nvPr/>
        </p:nvSpPr>
        <p:spPr bwMode="auto">
          <a:xfrm>
            <a:off x="3200400" y="4076700"/>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15</a:t>
            </a:r>
          </a:p>
        </p:txBody>
      </p:sp>
      <p:sp>
        <p:nvSpPr>
          <p:cNvPr id="29" name="Oval 89"/>
          <p:cNvSpPr>
            <a:spLocks noChangeArrowheads="1"/>
          </p:cNvSpPr>
          <p:nvPr/>
        </p:nvSpPr>
        <p:spPr bwMode="auto">
          <a:xfrm>
            <a:off x="3213100" y="4953000"/>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16</a:t>
            </a:r>
          </a:p>
        </p:txBody>
      </p:sp>
      <p:sp>
        <p:nvSpPr>
          <p:cNvPr id="30" name="Line 90"/>
          <p:cNvSpPr>
            <a:spLocks noChangeShapeType="1"/>
          </p:cNvSpPr>
          <p:nvPr/>
        </p:nvSpPr>
        <p:spPr bwMode="auto">
          <a:xfrm>
            <a:off x="3327400" y="2628900"/>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31" name="Line 91"/>
          <p:cNvSpPr>
            <a:spLocks noChangeShapeType="1"/>
          </p:cNvSpPr>
          <p:nvPr/>
        </p:nvSpPr>
        <p:spPr bwMode="auto">
          <a:xfrm>
            <a:off x="3327400" y="3505200"/>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32" name="Line 92"/>
          <p:cNvSpPr>
            <a:spLocks noChangeShapeType="1"/>
          </p:cNvSpPr>
          <p:nvPr/>
        </p:nvSpPr>
        <p:spPr bwMode="auto">
          <a:xfrm>
            <a:off x="3327400" y="4368800"/>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37" name="Text Box 97"/>
          <p:cNvSpPr txBox="1">
            <a:spLocks noChangeArrowheads="1"/>
          </p:cNvSpPr>
          <p:nvPr/>
        </p:nvSpPr>
        <p:spPr bwMode="auto">
          <a:xfrm>
            <a:off x="1368425" y="1801813"/>
            <a:ext cx="386644" cy="369332"/>
          </a:xfrm>
          <a:prstGeom prst="rect">
            <a:avLst/>
          </a:prstGeom>
          <a:noFill/>
          <a:ln w="9525">
            <a:noFill/>
            <a:miter lim="800000"/>
            <a:headEnd/>
            <a:tailEnd/>
          </a:ln>
          <a:effectLst/>
        </p:spPr>
        <p:txBody>
          <a:bodyPr wrap="none">
            <a:spAutoFit/>
          </a:bodyPr>
          <a:lstStyle/>
          <a:p>
            <a:r>
              <a:rPr lang="en-US" altLang="zh-CN">
                <a:ea typeface="宋体" pitchFamily="2" charset="-122"/>
              </a:rPr>
              <a:t>C</a:t>
            </a:r>
            <a:r>
              <a:rPr lang="en-US" altLang="zh-CN" baseline="-25000">
                <a:ea typeface="宋体" pitchFamily="2" charset="-122"/>
              </a:rPr>
              <a:t>2</a:t>
            </a:r>
          </a:p>
        </p:txBody>
      </p:sp>
      <p:sp>
        <p:nvSpPr>
          <p:cNvPr id="39" name="Text Box 99"/>
          <p:cNvSpPr txBox="1">
            <a:spLocks noChangeArrowheads="1"/>
          </p:cNvSpPr>
          <p:nvPr/>
        </p:nvSpPr>
        <p:spPr bwMode="auto">
          <a:xfrm>
            <a:off x="3108325" y="1789113"/>
            <a:ext cx="386644" cy="369332"/>
          </a:xfrm>
          <a:prstGeom prst="rect">
            <a:avLst/>
          </a:prstGeom>
          <a:noFill/>
          <a:ln w="9525">
            <a:noFill/>
            <a:miter lim="800000"/>
            <a:headEnd/>
            <a:tailEnd/>
          </a:ln>
          <a:effectLst/>
        </p:spPr>
        <p:txBody>
          <a:bodyPr wrap="none">
            <a:spAutoFit/>
          </a:bodyPr>
          <a:lstStyle/>
          <a:p>
            <a:r>
              <a:rPr lang="en-US" altLang="zh-CN">
                <a:ea typeface="宋体" pitchFamily="2" charset="-122"/>
              </a:rPr>
              <a:t>C</a:t>
            </a:r>
            <a:r>
              <a:rPr lang="en-US" altLang="zh-CN" baseline="-25000">
                <a:ea typeface="宋体" pitchFamily="2" charset="-122"/>
              </a:rPr>
              <a:t>4</a:t>
            </a:r>
          </a:p>
        </p:txBody>
      </p:sp>
      <p:sp>
        <p:nvSpPr>
          <p:cNvPr id="151" name="Text Box 219"/>
          <p:cNvSpPr txBox="1">
            <a:spLocks noChangeArrowheads="1"/>
          </p:cNvSpPr>
          <p:nvPr/>
        </p:nvSpPr>
        <p:spPr bwMode="auto">
          <a:xfrm>
            <a:off x="3506170" y="3852863"/>
            <a:ext cx="403828" cy="1006429"/>
          </a:xfrm>
          <a:prstGeom prst="rect">
            <a:avLst/>
          </a:prstGeom>
          <a:solidFill>
            <a:schemeClr val="bg1"/>
          </a:solidFill>
          <a:ln w="9525">
            <a:noFill/>
            <a:miter lim="800000"/>
            <a:headEnd/>
            <a:tailEnd/>
          </a:ln>
          <a:effectLst/>
        </p:spPr>
        <p:txBody>
          <a:bodyPr vert="eaVert" wrap="none">
            <a:spAutoFit/>
          </a:bodyPr>
          <a:lstStyle/>
          <a:p>
            <a:r>
              <a:rPr lang="en-US" altLang="zh-CN" sz="1400" dirty="0" err="1">
                <a:ea typeface="宋体" pitchFamily="2" charset="-122"/>
              </a:rPr>
              <a:t>i</a:t>
            </a:r>
            <a:r>
              <a:rPr lang="en-US" altLang="zh-CN" sz="1400" dirty="0">
                <a:ea typeface="宋体" pitchFamily="2" charset="-122"/>
              </a:rPr>
              <a:t>:{2,7,12}</a:t>
            </a:r>
            <a:endParaRPr lang="en-US" altLang="zh-CN" dirty="0">
              <a:ea typeface="宋体" pitchFamily="2" charset="-122"/>
            </a:endParaRPr>
          </a:p>
        </p:txBody>
      </p:sp>
      <p:sp>
        <p:nvSpPr>
          <p:cNvPr id="146" name="Text Box 214"/>
          <p:cNvSpPr txBox="1">
            <a:spLocks noChangeArrowheads="1"/>
          </p:cNvSpPr>
          <p:nvPr/>
        </p:nvSpPr>
        <p:spPr bwMode="auto">
          <a:xfrm>
            <a:off x="170847" y="2913063"/>
            <a:ext cx="403828" cy="1059393"/>
          </a:xfrm>
          <a:prstGeom prst="rect">
            <a:avLst/>
          </a:prstGeom>
          <a:solidFill>
            <a:schemeClr val="bg1"/>
          </a:solidFill>
          <a:ln w="9525">
            <a:noFill/>
            <a:miter lim="800000"/>
            <a:headEnd/>
            <a:tailEnd/>
          </a:ln>
          <a:effectLst/>
        </p:spPr>
        <p:txBody>
          <a:bodyPr vert="eaVert" wrap="none">
            <a:spAutoFit/>
          </a:bodyPr>
          <a:lstStyle/>
          <a:p>
            <a:r>
              <a:rPr lang="en-US" altLang="zh-CN" sz="1400">
                <a:ea typeface="宋体" pitchFamily="2" charset="-122"/>
              </a:rPr>
              <a:t>o:{6,11,15}</a:t>
            </a:r>
            <a:endParaRPr lang="en-US" altLang="zh-CN">
              <a:ea typeface="宋体" pitchFamily="2" charset="-122"/>
            </a:endParaRPr>
          </a:p>
        </p:txBody>
      </p:sp>
      <p:sp>
        <p:nvSpPr>
          <p:cNvPr id="6" name="Oval 66"/>
          <p:cNvSpPr>
            <a:spLocks noChangeArrowheads="1"/>
          </p:cNvSpPr>
          <p:nvPr/>
        </p:nvSpPr>
        <p:spPr bwMode="auto">
          <a:xfrm>
            <a:off x="546100" y="3213100"/>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2</a:t>
            </a:r>
          </a:p>
        </p:txBody>
      </p:sp>
      <p:sp>
        <p:nvSpPr>
          <p:cNvPr id="77" name="正方形/長方形 76"/>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
        <p:nvSpPr>
          <p:cNvPr id="79" name="フッター プレースホルダ 78"/>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0" name="スライド番号プレースホルダ 79"/>
          <p:cNvSpPr>
            <a:spLocks noGrp="1"/>
          </p:cNvSpPr>
          <p:nvPr>
            <p:ph type="sldNum" sz="quarter" idx="12"/>
          </p:nvPr>
        </p:nvSpPr>
        <p:spPr/>
        <p:txBody>
          <a:bodyPr/>
          <a:lstStyle/>
          <a:p>
            <a:fld id="{DF510E7A-70A0-49B7-BA5B-039CFE49E52F}" type="slidenum">
              <a:rPr kumimoji="1" lang="ja-JP" altLang="en-US" smtClean="0"/>
              <a:pPr/>
              <a:t>205</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p:cBhvr>
                                        <p:cTn id="6" dur="2000" fill="hold"/>
                                        <p:tgtEl>
                                          <p:spTgt spid="172"/>
                                        </p:tgtEl>
                                        <p:attrNameLst>
                                          <p:attrName>fillcolor</p:attrName>
                                        </p:attrNameLst>
                                      </p:cBhvr>
                                      <p:to>
                                        <a:schemeClr val="accent2"/>
                                      </p:to>
                                    </p:animClr>
                                    <p:set>
                                      <p:cBhvr>
                                        <p:cTn id="7" dur="2000" fill="hold"/>
                                        <p:tgtEl>
                                          <p:spTgt spid="172"/>
                                        </p:tgtEl>
                                        <p:attrNameLst>
                                          <p:attrName>fill.type</p:attrName>
                                        </p:attrNameLst>
                                      </p:cBhvr>
                                      <p:to>
                                        <p:strVal val="solid"/>
                                      </p:to>
                                    </p:set>
                                    <p:set>
                                      <p:cBhvr>
                                        <p:cTn id="8" dur="2000" fill="hold"/>
                                        <p:tgtEl>
                                          <p:spTgt spid="172"/>
                                        </p:tgtEl>
                                        <p:attrNameLst>
                                          <p:attrName>fill.on</p:attrName>
                                        </p:attrNameLst>
                                      </p:cBhvr>
                                      <p:to>
                                        <p:strVal val="true"/>
                                      </p:to>
                                    </p:set>
                                  </p:childTnLst>
                                </p:cTn>
                              </p:par>
                              <p:par>
                                <p:cTn id="9" presetID="3" presetClass="emph" presetSubtype="2" fill="hold" nodeType="withEffect">
                                  <p:stCondLst>
                                    <p:cond delay="0"/>
                                  </p:stCondLst>
                                  <p:childTnLst>
                                    <p:animClr clrSpc="rgb">
                                      <p:cBhvr override="childStyle">
                                        <p:cTn id="10" dur="2000" fill="hold"/>
                                        <p:tgtEl>
                                          <p:spTgt spid="172"/>
                                        </p:tgtEl>
                                        <p:attrNameLst>
                                          <p:attrName>style.color</p:attrName>
                                        </p:attrNameLst>
                                      </p:cBhvr>
                                      <p:to>
                                        <a:schemeClr val="bg1"/>
                                      </p:to>
                                    </p:animClr>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5"/>
                                        </p:tgtEl>
                                        <p:attrNameLst>
                                          <p:attrName>style.visibility</p:attrName>
                                        </p:attrNameLst>
                                      </p:cBhvr>
                                      <p:to>
                                        <p:strVal val="visible"/>
                                      </p:to>
                                    </p:set>
                                    <p:anim calcmode="lin" valueType="num">
                                      <p:cBhvr additive="base">
                                        <p:cTn id="15" dur="500" fill="hold"/>
                                        <p:tgtEl>
                                          <p:spTgt spid="155"/>
                                        </p:tgtEl>
                                        <p:attrNameLst>
                                          <p:attrName>ppt_x</p:attrName>
                                        </p:attrNameLst>
                                      </p:cBhvr>
                                      <p:tavLst>
                                        <p:tav tm="0">
                                          <p:val>
                                            <p:strVal val="#ppt_x"/>
                                          </p:val>
                                        </p:tav>
                                        <p:tav tm="100000">
                                          <p:val>
                                            <p:strVal val="#ppt_x"/>
                                          </p:val>
                                        </p:tav>
                                      </p:tavLst>
                                    </p:anim>
                                    <p:anim calcmode="lin" valueType="num">
                                      <p:cBhvr additive="base">
                                        <p:cTn id="16" dur="500" fill="hold"/>
                                        <p:tgtEl>
                                          <p:spTgt spid="15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7"/>
                                        </p:tgtEl>
                                        <p:attrNameLst>
                                          <p:attrName>style.visibility</p:attrName>
                                        </p:attrNameLst>
                                      </p:cBhvr>
                                      <p:to>
                                        <p:strVal val="visible"/>
                                      </p:to>
                                    </p:set>
                                    <p:anim calcmode="lin" valueType="num">
                                      <p:cBhvr additive="base">
                                        <p:cTn id="19" dur="500" fill="hold"/>
                                        <p:tgtEl>
                                          <p:spTgt spid="147"/>
                                        </p:tgtEl>
                                        <p:attrNameLst>
                                          <p:attrName>ppt_x</p:attrName>
                                        </p:attrNameLst>
                                      </p:cBhvr>
                                      <p:tavLst>
                                        <p:tav tm="0">
                                          <p:val>
                                            <p:strVal val="#ppt_x"/>
                                          </p:val>
                                        </p:tav>
                                        <p:tav tm="100000">
                                          <p:val>
                                            <p:strVal val="#ppt_x"/>
                                          </p:val>
                                        </p:tav>
                                      </p:tavLst>
                                    </p:anim>
                                    <p:anim calcmode="lin" valueType="num">
                                      <p:cBhvr additive="base">
                                        <p:cTn id="20" dur="500" fill="hold"/>
                                        <p:tgtEl>
                                          <p:spTgt spid="1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grpId="0" nodeType="clickEffect">
                                  <p:stCondLst>
                                    <p:cond delay="0"/>
                                  </p:stCondLst>
                                  <p:childTnLst>
                                    <p:animClr clrSpc="rgb">
                                      <p:cBhvr>
                                        <p:cTn id="24" dur="2000" fill="hold"/>
                                        <p:tgtEl>
                                          <p:spTgt spid="189"/>
                                        </p:tgtEl>
                                        <p:attrNameLst>
                                          <p:attrName>fillcolor</p:attrName>
                                        </p:attrNameLst>
                                      </p:cBhvr>
                                      <p:to>
                                        <a:schemeClr val="accent2"/>
                                      </p:to>
                                    </p:animClr>
                                    <p:set>
                                      <p:cBhvr>
                                        <p:cTn id="25" dur="2000" fill="hold"/>
                                        <p:tgtEl>
                                          <p:spTgt spid="189"/>
                                        </p:tgtEl>
                                        <p:attrNameLst>
                                          <p:attrName>fill.type</p:attrName>
                                        </p:attrNameLst>
                                      </p:cBhvr>
                                      <p:to>
                                        <p:strVal val="solid"/>
                                      </p:to>
                                    </p:set>
                                    <p:set>
                                      <p:cBhvr>
                                        <p:cTn id="26" dur="2000" fill="hold"/>
                                        <p:tgtEl>
                                          <p:spTgt spid="189"/>
                                        </p:tgtEl>
                                        <p:attrNameLst>
                                          <p:attrName>fill.on</p:attrName>
                                        </p:attrNameLst>
                                      </p:cBhvr>
                                      <p:to>
                                        <p:strVal val="true"/>
                                      </p:to>
                                    </p:set>
                                  </p:childTnLst>
                                </p:cTn>
                              </p:par>
                              <p:par>
                                <p:cTn id="27" presetID="3" presetClass="emph" presetSubtype="2" fill="hold" nodeType="withEffect">
                                  <p:stCondLst>
                                    <p:cond delay="0"/>
                                  </p:stCondLst>
                                  <p:childTnLst>
                                    <p:animClr clrSpc="rgb">
                                      <p:cBhvr override="childStyle">
                                        <p:cTn id="28" dur="2000" fill="hold"/>
                                        <p:tgtEl>
                                          <p:spTgt spid="189"/>
                                        </p:tgtEl>
                                        <p:attrNameLst>
                                          <p:attrName>style.color</p:attrName>
                                        </p:attrNameLst>
                                      </p:cBhvr>
                                      <p:to>
                                        <a:schemeClr val="bg1"/>
                                      </p:to>
                                    </p:animClr>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1" nodeType="clickEffect">
                                  <p:stCondLst>
                                    <p:cond delay="0"/>
                                  </p:stCondLst>
                                  <p:childTnLst>
                                    <p:animEffect transition="out" filter="blinds(horizontal)">
                                      <p:cBhvr>
                                        <p:cTn id="32" dur="500"/>
                                        <p:tgtEl>
                                          <p:spTgt spid="155"/>
                                        </p:tgtEl>
                                      </p:cBhvr>
                                    </p:animEffect>
                                    <p:set>
                                      <p:cBhvr>
                                        <p:cTn id="33" dur="1" fill="hold">
                                          <p:stCondLst>
                                            <p:cond delay="499"/>
                                          </p:stCondLst>
                                        </p:cTn>
                                        <p:tgtEl>
                                          <p:spTgt spid="155"/>
                                        </p:tgtEl>
                                        <p:attrNameLst>
                                          <p:attrName>style.visibility</p:attrName>
                                        </p:attrNameLst>
                                      </p:cBhvr>
                                      <p:to>
                                        <p:strVal val="hidden"/>
                                      </p:to>
                                    </p:set>
                                  </p:childTnLst>
                                </p:cTn>
                              </p:par>
                              <p:par>
                                <p:cTn id="34" presetID="3" presetClass="entr" presetSubtype="10" fill="hold" grpId="0" nodeType="with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blinds(horizontal)">
                                      <p:cBhvr>
                                        <p:cTn id="36" dur="500"/>
                                        <p:tgtEl>
                                          <p:spTgt spid="156"/>
                                        </p:tgtEl>
                                      </p:cBhvr>
                                    </p:animEffect>
                                  </p:childTnLst>
                                </p:cTn>
                              </p:par>
                              <p:par>
                                <p:cTn id="37" presetID="2" presetClass="entr" presetSubtype="4" fill="hold" grpId="0" nodeType="withEffect">
                                  <p:stCondLst>
                                    <p:cond delay="0"/>
                                  </p:stCondLst>
                                  <p:childTnLst>
                                    <p:set>
                                      <p:cBhvr>
                                        <p:cTn id="38" dur="1" fill="hold">
                                          <p:stCondLst>
                                            <p:cond delay="0"/>
                                          </p:stCondLst>
                                        </p:cTn>
                                        <p:tgtEl>
                                          <p:spTgt spid="158"/>
                                        </p:tgtEl>
                                        <p:attrNameLst>
                                          <p:attrName>style.visibility</p:attrName>
                                        </p:attrNameLst>
                                      </p:cBhvr>
                                      <p:to>
                                        <p:strVal val="visible"/>
                                      </p:to>
                                    </p:set>
                                    <p:anim calcmode="lin" valueType="num">
                                      <p:cBhvr additive="base">
                                        <p:cTn id="39" dur="500" fill="hold"/>
                                        <p:tgtEl>
                                          <p:spTgt spid="158"/>
                                        </p:tgtEl>
                                        <p:attrNameLst>
                                          <p:attrName>ppt_x</p:attrName>
                                        </p:attrNameLst>
                                      </p:cBhvr>
                                      <p:tavLst>
                                        <p:tav tm="0">
                                          <p:val>
                                            <p:strVal val="#ppt_x"/>
                                          </p:val>
                                        </p:tav>
                                        <p:tav tm="100000">
                                          <p:val>
                                            <p:strVal val="#ppt_x"/>
                                          </p:val>
                                        </p:tav>
                                      </p:tavLst>
                                    </p:anim>
                                    <p:anim calcmode="lin" valueType="num">
                                      <p:cBhvr additive="base">
                                        <p:cTn id="40" dur="500" fill="hold"/>
                                        <p:tgtEl>
                                          <p:spTgt spid="15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mph" presetSubtype="2" fill="hold" grpId="0" nodeType="clickEffect">
                                  <p:stCondLst>
                                    <p:cond delay="0"/>
                                  </p:stCondLst>
                                  <p:childTnLst>
                                    <p:animClr clrSpc="rgb">
                                      <p:cBhvr>
                                        <p:cTn id="44" dur="2000" fill="hold"/>
                                        <p:tgtEl>
                                          <p:spTgt spid="190"/>
                                        </p:tgtEl>
                                        <p:attrNameLst>
                                          <p:attrName>fillcolor</p:attrName>
                                        </p:attrNameLst>
                                      </p:cBhvr>
                                      <p:to>
                                        <a:schemeClr val="accent2"/>
                                      </p:to>
                                    </p:animClr>
                                    <p:set>
                                      <p:cBhvr>
                                        <p:cTn id="45" dur="2000" fill="hold"/>
                                        <p:tgtEl>
                                          <p:spTgt spid="190"/>
                                        </p:tgtEl>
                                        <p:attrNameLst>
                                          <p:attrName>fill.type</p:attrName>
                                        </p:attrNameLst>
                                      </p:cBhvr>
                                      <p:to>
                                        <p:strVal val="solid"/>
                                      </p:to>
                                    </p:set>
                                    <p:set>
                                      <p:cBhvr>
                                        <p:cTn id="46" dur="2000" fill="hold"/>
                                        <p:tgtEl>
                                          <p:spTgt spid="190"/>
                                        </p:tgtEl>
                                        <p:attrNameLst>
                                          <p:attrName>fill.on</p:attrName>
                                        </p:attrNameLst>
                                      </p:cBhvr>
                                      <p:to>
                                        <p:strVal val="true"/>
                                      </p:to>
                                    </p:set>
                                  </p:childTnLst>
                                </p:cTn>
                              </p:par>
                              <p:par>
                                <p:cTn id="47" presetID="3" presetClass="emph" presetSubtype="2" fill="hold" nodeType="withEffect">
                                  <p:stCondLst>
                                    <p:cond delay="0"/>
                                  </p:stCondLst>
                                  <p:childTnLst>
                                    <p:animClr clrSpc="rgb">
                                      <p:cBhvr override="childStyle">
                                        <p:cTn id="48" dur="2000" fill="hold"/>
                                        <p:tgtEl>
                                          <p:spTgt spid="190"/>
                                        </p:tgtEl>
                                        <p:attrNameLst>
                                          <p:attrName>style.color</p:attrName>
                                        </p:attrNameLst>
                                      </p:cBhvr>
                                      <p:to>
                                        <a:schemeClr val="bg1"/>
                                      </p:to>
                                    </p:animClr>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grpId="1" nodeType="clickEffect">
                                  <p:stCondLst>
                                    <p:cond delay="0"/>
                                  </p:stCondLst>
                                  <p:childTnLst>
                                    <p:animEffect transition="out" filter="blinds(horizontal)">
                                      <p:cBhvr>
                                        <p:cTn id="52" dur="500"/>
                                        <p:tgtEl>
                                          <p:spTgt spid="156"/>
                                        </p:tgtEl>
                                      </p:cBhvr>
                                    </p:animEffect>
                                    <p:set>
                                      <p:cBhvr>
                                        <p:cTn id="53" dur="1" fill="hold">
                                          <p:stCondLst>
                                            <p:cond delay="499"/>
                                          </p:stCondLst>
                                        </p:cTn>
                                        <p:tgtEl>
                                          <p:spTgt spid="156"/>
                                        </p:tgtEl>
                                        <p:attrNameLst>
                                          <p:attrName>style.visibility</p:attrName>
                                        </p:attrNameLst>
                                      </p:cBhvr>
                                      <p:to>
                                        <p:strVal val="hidden"/>
                                      </p:to>
                                    </p:set>
                                  </p:childTnLst>
                                </p:cTn>
                              </p:par>
                              <p:par>
                                <p:cTn id="54" presetID="3" presetClass="entr" presetSubtype="10" fill="hold" grpId="0"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blinds(horizontal)">
                                      <p:cBhvr>
                                        <p:cTn id="56" dur="500"/>
                                        <p:tgtEl>
                                          <p:spTgt spid="146"/>
                                        </p:tgtEl>
                                      </p:cBhvr>
                                    </p:animEffect>
                                  </p:childTnLst>
                                </p:cTn>
                              </p:par>
                              <p:par>
                                <p:cTn id="57" presetID="2" presetClass="entr" presetSubtype="4" fill="hold" grpId="0" nodeType="withEffect">
                                  <p:stCondLst>
                                    <p:cond delay="0"/>
                                  </p:stCondLst>
                                  <p:childTnLst>
                                    <p:set>
                                      <p:cBhvr>
                                        <p:cTn id="58" dur="1" fill="hold">
                                          <p:stCondLst>
                                            <p:cond delay="0"/>
                                          </p:stCondLst>
                                        </p:cTn>
                                        <p:tgtEl>
                                          <p:spTgt spid="160"/>
                                        </p:tgtEl>
                                        <p:attrNameLst>
                                          <p:attrName>style.visibility</p:attrName>
                                        </p:attrNameLst>
                                      </p:cBhvr>
                                      <p:to>
                                        <p:strVal val="visible"/>
                                      </p:to>
                                    </p:set>
                                    <p:anim calcmode="lin" valueType="num">
                                      <p:cBhvr additive="base">
                                        <p:cTn id="59" dur="500" fill="hold"/>
                                        <p:tgtEl>
                                          <p:spTgt spid="160"/>
                                        </p:tgtEl>
                                        <p:attrNameLst>
                                          <p:attrName>ppt_x</p:attrName>
                                        </p:attrNameLst>
                                      </p:cBhvr>
                                      <p:tavLst>
                                        <p:tav tm="0">
                                          <p:val>
                                            <p:strVal val="#ppt_x"/>
                                          </p:val>
                                        </p:tav>
                                        <p:tav tm="100000">
                                          <p:val>
                                            <p:strVal val="#ppt_x"/>
                                          </p:val>
                                        </p:tav>
                                      </p:tavLst>
                                    </p:anim>
                                    <p:anim calcmode="lin" valueType="num">
                                      <p:cBhvr additive="base">
                                        <p:cTn id="60" dur="500" fill="hold"/>
                                        <p:tgtEl>
                                          <p:spTgt spid="16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mph" presetSubtype="2" fill="hold" grpId="0" nodeType="clickEffect">
                                  <p:stCondLst>
                                    <p:cond delay="0"/>
                                  </p:stCondLst>
                                  <p:childTnLst>
                                    <p:animClr clrSpc="rgb">
                                      <p:cBhvr>
                                        <p:cTn id="64" dur="2000" fill="hold"/>
                                        <p:tgtEl>
                                          <p:spTgt spid="191"/>
                                        </p:tgtEl>
                                        <p:attrNameLst>
                                          <p:attrName>fillcolor</p:attrName>
                                        </p:attrNameLst>
                                      </p:cBhvr>
                                      <p:to>
                                        <a:schemeClr val="accent2"/>
                                      </p:to>
                                    </p:animClr>
                                    <p:set>
                                      <p:cBhvr>
                                        <p:cTn id="65" dur="2000" fill="hold"/>
                                        <p:tgtEl>
                                          <p:spTgt spid="191"/>
                                        </p:tgtEl>
                                        <p:attrNameLst>
                                          <p:attrName>fill.type</p:attrName>
                                        </p:attrNameLst>
                                      </p:cBhvr>
                                      <p:to>
                                        <p:strVal val="solid"/>
                                      </p:to>
                                    </p:set>
                                    <p:set>
                                      <p:cBhvr>
                                        <p:cTn id="66" dur="2000" fill="hold"/>
                                        <p:tgtEl>
                                          <p:spTgt spid="191"/>
                                        </p:tgtEl>
                                        <p:attrNameLst>
                                          <p:attrName>fill.on</p:attrName>
                                        </p:attrNameLst>
                                      </p:cBhvr>
                                      <p:to>
                                        <p:strVal val="true"/>
                                      </p:to>
                                    </p:set>
                                  </p:childTnLst>
                                </p:cTn>
                              </p:par>
                              <p:par>
                                <p:cTn id="67" presetID="3" presetClass="emph" presetSubtype="2" fill="hold" nodeType="withEffect">
                                  <p:stCondLst>
                                    <p:cond delay="0"/>
                                  </p:stCondLst>
                                  <p:childTnLst>
                                    <p:animClr clrSpc="rgb">
                                      <p:cBhvr override="childStyle">
                                        <p:cTn id="68" dur="2000" fill="hold"/>
                                        <p:tgtEl>
                                          <p:spTgt spid="191"/>
                                        </p:tgtEl>
                                        <p:attrNameLst>
                                          <p:attrName>style.color</p:attrName>
                                        </p:attrNameLst>
                                      </p:cBhvr>
                                      <p:to>
                                        <a:schemeClr val="bg1"/>
                                      </p:to>
                                    </p:animClr>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7"/>
                                        </p:tgtEl>
                                        <p:attrNameLst>
                                          <p:attrName>style.visibility</p:attrName>
                                        </p:attrNameLst>
                                      </p:cBhvr>
                                      <p:to>
                                        <p:strVal val="visible"/>
                                      </p:to>
                                    </p:set>
                                    <p:anim calcmode="lin" valueType="num">
                                      <p:cBhvr additive="base">
                                        <p:cTn id="73" dur="500" fill="hold"/>
                                        <p:tgtEl>
                                          <p:spTgt spid="157"/>
                                        </p:tgtEl>
                                        <p:attrNameLst>
                                          <p:attrName>ppt_x</p:attrName>
                                        </p:attrNameLst>
                                      </p:cBhvr>
                                      <p:tavLst>
                                        <p:tav tm="0">
                                          <p:val>
                                            <p:strVal val="#ppt_x"/>
                                          </p:val>
                                        </p:tav>
                                        <p:tav tm="100000">
                                          <p:val>
                                            <p:strVal val="#ppt_x"/>
                                          </p:val>
                                        </p:tav>
                                      </p:tavLst>
                                    </p:anim>
                                    <p:anim calcmode="lin" valueType="num">
                                      <p:cBhvr additive="base">
                                        <p:cTn id="74" dur="500" fill="hold"/>
                                        <p:tgtEl>
                                          <p:spTgt spid="157"/>
                                        </p:tgtEl>
                                        <p:attrNameLst>
                                          <p:attrName>ppt_y</p:attrName>
                                        </p:attrNameLst>
                                      </p:cBhvr>
                                      <p:tavLst>
                                        <p:tav tm="0">
                                          <p:val>
                                            <p:strVal val="1+#ppt_h/2"/>
                                          </p:val>
                                        </p:tav>
                                        <p:tav tm="100000">
                                          <p:val>
                                            <p:strVal val="#ppt_y"/>
                                          </p:val>
                                        </p:tav>
                                      </p:tavLst>
                                    </p:anim>
                                  </p:childTnLst>
                                </p:cTn>
                              </p:par>
                              <p:par>
                                <p:cTn id="75" presetID="3" presetClass="exit" presetSubtype="10" fill="hold" grpId="1" nodeType="withEffect">
                                  <p:stCondLst>
                                    <p:cond delay="0"/>
                                  </p:stCondLst>
                                  <p:childTnLst>
                                    <p:animEffect transition="out" filter="blinds(horizontal)">
                                      <p:cBhvr>
                                        <p:cTn id="76" dur="500"/>
                                        <p:tgtEl>
                                          <p:spTgt spid="158"/>
                                        </p:tgtEl>
                                      </p:cBhvr>
                                    </p:animEffect>
                                    <p:set>
                                      <p:cBhvr>
                                        <p:cTn id="77" dur="1" fill="hold">
                                          <p:stCondLst>
                                            <p:cond delay="499"/>
                                          </p:stCondLst>
                                        </p:cTn>
                                        <p:tgtEl>
                                          <p:spTgt spid="158"/>
                                        </p:tgtEl>
                                        <p:attrNameLst>
                                          <p:attrName>style.visibility</p:attrName>
                                        </p:attrNameLst>
                                      </p:cBhvr>
                                      <p:to>
                                        <p:strVal val="hidden"/>
                                      </p:to>
                                    </p:set>
                                  </p:childTnLst>
                                </p:cTn>
                              </p:par>
                              <p:par>
                                <p:cTn id="78" presetID="3" presetClass="entr" presetSubtype="10" fill="hold" grpId="0" nodeType="withEffect">
                                  <p:stCondLst>
                                    <p:cond delay="0"/>
                                  </p:stCondLst>
                                  <p:childTnLst>
                                    <p:set>
                                      <p:cBhvr>
                                        <p:cTn id="79" dur="1" fill="hold">
                                          <p:stCondLst>
                                            <p:cond delay="0"/>
                                          </p:stCondLst>
                                        </p:cTn>
                                        <p:tgtEl>
                                          <p:spTgt spid="149"/>
                                        </p:tgtEl>
                                        <p:attrNameLst>
                                          <p:attrName>style.visibility</p:attrName>
                                        </p:attrNameLst>
                                      </p:cBhvr>
                                      <p:to>
                                        <p:strVal val="visible"/>
                                      </p:to>
                                    </p:set>
                                    <p:animEffect transition="in" filter="blinds(horizontal)">
                                      <p:cBhvr>
                                        <p:cTn id="80" dur="500"/>
                                        <p:tgtEl>
                                          <p:spTgt spid="149"/>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mph" presetSubtype="2" fill="hold" grpId="0" nodeType="clickEffect">
                                  <p:stCondLst>
                                    <p:cond delay="0"/>
                                  </p:stCondLst>
                                  <p:childTnLst>
                                    <p:animClr clrSpc="rgb">
                                      <p:cBhvr>
                                        <p:cTn id="84" dur="2000" fill="hold"/>
                                        <p:tgtEl>
                                          <p:spTgt spid="192"/>
                                        </p:tgtEl>
                                        <p:attrNameLst>
                                          <p:attrName>fillcolor</p:attrName>
                                        </p:attrNameLst>
                                      </p:cBhvr>
                                      <p:to>
                                        <a:schemeClr val="accent2"/>
                                      </p:to>
                                    </p:animClr>
                                    <p:set>
                                      <p:cBhvr>
                                        <p:cTn id="85" dur="2000" fill="hold"/>
                                        <p:tgtEl>
                                          <p:spTgt spid="192"/>
                                        </p:tgtEl>
                                        <p:attrNameLst>
                                          <p:attrName>fill.type</p:attrName>
                                        </p:attrNameLst>
                                      </p:cBhvr>
                                      <p:to>
                                        <p:strVal val="solid"/>
                                      </p:to>
                                    </p:set>
                                    <p:set>
                                      <p:cBhvr>
                                        <p:cTn id="86" dur="2000" fill="hold"/>
                                        <p:tgtEl>
                                          <p:spTgt spid="192"/>
                                        </p:tgtEl>
                                        <p:attrNameLst>
                                          <p:attrName>fill.on</p:attrName>
                                        </p:attrNameLst>
                                      </p:cBhvr>
                                      <p:to>
                                        <p:strVal val="true"/>
                                      </p:to>
                                    </p:set>
                                  </p:childTnLst>
                                </p:cTn>
                              </p:par>
                              <p:par>
                                <p:cTn id="87" presetID="3" presetClass="emph" presetSubtype="2" fill="hold" nodeType="withEffect">
                                  <p:stCondLst>
                                    <p:cond delay="0"/>
                                  </p:stCondLst>
                                  <p:childTnLst>
                                    <p:animClr clrSpc="rgb">
                                      <p:cBhvr override="childStyle">
                                        <p:cTn id="88" dur="2000" fill="hold"/>
                                        <p:tgtEl>
                                          <p:spTgt spid="192"/>
                                        </p:tgtEl>
                                        <p:attrNameLst>
                                          <p:attrName>style.color</p:attrName>
                                        </p:attrNameLst>
                                      </p:cBhvr>
                                      <p:to>
                                        <a:schemeClr val="bg1"/>
                                      </p:to>
                                    </p:animClr>
                                  </p:childTnLst>
                                </p:cTn>
                              </p:par>
                            </p:childTnLst>
                          </p:cTn>
                        </p:par>
                      </p:childTnLst>
                    </p:cTn>
                  </p:par>
                  <p:par>
                    <p:cTn id="89" fill="hold">
                      <p:stCondLst>
                        <p:cond delay="indefinite"/>
                      </p:stCondLst>
                      <p:childTnLst>
                        <p:par>
                          <p:cTn id="90" fill="hold">
                            <p:stCondLst>
                              <p:cond delay="0"/>
                            </p:stCondLst>
                            <p:childTnLst>
                              <p:par>
                                <p:cTn id="91" presetID="3" presetClass="exit" presetSubtype="10" fill="hold" grpId="1" nodeType="clickEffect">
                                  <p:stCondLst>
                                    <p:cond delay="0"/>
                                  </p:stCondLst>
                                  <p:childTnLst>
                                    <p:animEffect transition="out" filter="blinds(horizontal)">
                                      <p:cBhvr>
                                        <p:cTn id="92" dur="500"/>
                                        <p:tgtEl>
                                          <p:spTgt spid="157"/>
                                        </p:tgtEl>
                                      </p:cBhvr>
                                    </p:animEffect>
                                    <p:set>
                                      <p:cBhvr>
                                        <p:cTn id="93" dur="1" fill="hold">
                                          <p:stCondLst>
                                            <p:cond delay="499"/>
                                          </p:stCondLst>
                                        </p:cTn>
                                        <p:tgtEl>
                                          <p:spTgt spid="157"/>
                                        </p:tgtEl>
                                        <p:attrNameLst>
                                          <p:attrName>style.visibility</p:attrName>
                                        </p:attrNameLst>
                                      </p:cBhvr>
                                      <p:to>
                                        <p:strVal val="hidden"/>
                                      </p:to>
                                    </p:set>
                                  </p:childTnLst>
                                </p:cTn>
                              </p:par>
                              <p:par>
                                <p:cTn id="94" presetID="3" presetClass="exit" presetSubtype="10" fill="hold" grpId="1" nodeType="withEffect">
                                  <p:stCondLst>
                                    <p:cond delay="0"/>
                                  </p:stCondLst>
                                  <p:childTnLst>
                                    <p:animEffect transition="out" filter="blinds(horizontal)">
                                      <p:cBhvr>
                                        <p:cTn id="95" dur="500"/>
                                        <p:tgtEl>
                                          <p:spTgt spid="160"/>
                                        </p:tgtEl>
                                      </p:cBhvr>
                                    </p:animEffect>
                                    <p:set>
                                      <p:cBhvr>
                                        <p:cTn id="96" dur="1" fill="hold">
                                          <p:stCondLst>
                                            <p:cond delay="499"/>
                                          </p:stCondLst>
                                        </p:cTn>
                                        <p:tgtEl>
                                          <p:spTgt spid="160"/>
                                        </p:tgtEl>
                                        <p:attrNameLst>
                                          <p:attrName>style.visibility</p:attrName>
                                        </p:attrNameLst>
                                      </p:cBhvr>
                                      <p:to>
                                        <p:strVal val="hidden"/>
                                      </p:to>
                                    </p:set>
                                  </p:childTnLst>
                                </p:cTn>
                              </p:par>
                              <p:par>
                                <p:cTn id="97" presetID="3" presetClass="entr" presetSubtype="10" fill="hold" grpId="0" nodeType="withEffect">
                                  <p:stCondLst>
                                    <p:cond delay="0"/>
                                  </p:stCondLst>
                                  <p:childTnLst>
                                    <p:set>
                                      <p:cBhvr>
                                        <p:cTn id="98" dur="1" fill="hold">
                                          <p:stCondLst>
                                            <p:cond delay="0"/>
                                          </p:stCondLst>
                                        </p:cTn>
                                        <p:tgtEl>
                                          <p:spTgt spid="148"/>
                                        </p:tgtEl>
                                        <p:attrNameLst>
                                          <p:attrName>style.visibility</p:attrName>
                                        </p:attrNameLst>
                                      </p:cBhvr>
                                      <p:to>
                                        <p:strVal val="visible"/>
                                      </p:to>
                                    </p:set>
                                    <p:animEffect transition="in" filter="blinds(horizontal)">
                                      <p:cBhvr>
                                        <p:cTn id="99" dur="500"/>
                                        <p:tgtEl>
                                          <p:spTgt spid="148"/>
                                        </p:tgtEl>
                                      </p:cBhvr>
                                    </p:animEffect>
                                  </p:childTnLst>
                                </p:cTn>
                              </p:par>
                              <p:par>
                                <p:cTn id="100" presetID="3" presetClass="entr" presetSubtype="10" fill="hold" grpId="0" nodeType="withEffect">
                                  <p:stCondLst>
                                    <p:cond delay="0"/>
                                  </p:stCondLst>
                                  <p:childTnLst>
                                    <p:set>
                                      <p:cBhvr>
                                        <p:cTn id="101" dur="1" fill="hold">
                                          <p:stCondLst>
                                            <p:cond delay="0"/>
                                          </p:stCondLst>
                                        </p:cTn>
                                        <p:tgtEl>
                                          <p:spTgt spid="159"/>
                                        </p:tgtEl>
                                        <p:attrNameLst>
                                          <p:attrName>style.visibility</p:attrName>
                                        </p:attrNameLst>
                                      </p:cBhvr>
                                      <p:to>
                                        <p:strVal val="visible"/>
                                      </p:to>
                                    </p:set>
                                    <p:animEffect transition="in" filter="blinds(horizontal)">
                                      <p:cBhvr>
                                        <p:cTn id="102" dur="500"/>
                                        <p:tgtEl>
                                          <p:spTgt spid="159"/>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mph" presetSubtype="2" fill="hold" grpId="0" nodeType="clickEffect">
                                  <p:stCondLst>
                                    <p:cond delay="0"/>
                                  </p:stCondLst>
                                  <p:childTnLst>
                                    <p:animClr clrSpc="rgb">
                                      <p:cBhvr>
                                        <p:cTn id="106" dur="2000" fill="hold"/>
                                        <p:tgtEl>
                                          <p:spTgt spid="171"/>
                                        </p:tgtEl>
                                        <p:attrNameLst>
                                          <p:attrName>fillcolor</p:attrName>
                                        </p:attrNameLst>
                                      </p:cBhvr>
                                      <p:to>
                                        <a:schemeClr val="accent2"/>
                                      </p:to>
                                    </p:animClr>
                                    <p:set>
                                      <p:cBhvr>
                                        <p:cTn id="107" dur="2000" fill="hold"/>
                                        <p:tgtEl>
                                          <p:spTgt spid="171"/>
                                        </p:tgtEl>
                                        <p:attrNameLst>
                                          <p:attrName>fill.type</p:attrName>
                                        </p:attrNameLst>
                                      </p:cBhvr>
                                      <p:to>
                                        <p:strVal val="solid"/>
                                      </p:to>
                                    </p:set>
                                    <p:set>
                                      <p:cBhvr>
                                        <p:cTn id="108" dur="2000" fill="hold"/>
                                        <p:tgtEl>
                                          <p:spTgt spid="171"/>
                                        </p:tgtEl>
                                        <p:attrNameLst>
                                          <p:attrName>fill.on</p:attrName>
                                        </p:attrNameLst>
                                      </p:cBhvr>
                                      <p:to>
                                        <p:strVal val="true"/>
                                      </p:to>
                                    </p:set>
                                  </p:childTnLst>
                                </p:cTn>
                              </p:par>
                              <p:par>
                                <p:cTn id="109" presetID="3" presetClass="emph" presetSubtype="2" fill="hold" nodeType="withEffect">
                                  <p:stCondLst>
                                    <p:cond delay="0"/>
                                  </p:stCondLst>
                                  <p:childTnLst>
                                    <p:animClr clrSpc="rgb">
                                      <p:cBhvr override="childStyle">
                                        <p:cTn id="110" dur="2000" fill="hold"/>
                                        <p:tgtEl>
                                          <p:spTgt spid="171"/>
                                        </p:tgtEl>
                                        <p:attrNameLst>
                                          <p:attrName>style.color</p:attrName>
                                        </p:attrNameLst>
                                      </p:cBhvr>
                                      <p:to>
                                        <a:schemeClr val="bg1"/>
                                      </p:to>
                                    </p:animClr>
                                  </p:childTnLst>
                                </p:cTn>
                              </p:par>
                            </p:childTnLst>
                          </p:cTn>
                        </p:par>
                      </p:childTnLst>
                    </p:cTn>
                  </p:par>
                  <p:par>
                    <p:cTn id="111" fill="hold">
                      <p:stCondLst>
                        <p:cond delay="indefinite"/>
                      </p:stCondLst>
                      <p:childTnLst>
                        <p:par>
                          <p:cTn id="112" fill="hold">
                            <p:stCondLst>
                              <p:cond delay="0"/>
                            </p:stCondLst>
                            <p:childTnLst>
                              <p:par>
                                <p:cTn id="113" presetID="3" presetClass="exit" presetSubtype="10" fill="hold" grpId="1" nodeType="clickEffect">
                                  <p:stCondLst>
                                    <p:cond delay="0"/>
                                  </p:stCondLst>
                                  <p:childTnLst>
                                    <p:animEffect transition="out" filter="blinds(horizontal)">
                                      <p:cBhvr>
                                        <p:cTn id="114" dur="500"/>
                                        <p:tgtEl>
                                          <p:spTgt spid="159"/>
                                        </p:tgtEl>
                                      </p:cBhvr>
                                    </p:animEffect>
                                    <p:set>
                                      <p:cBhvr>
                                        <p:cTn id="115" dur="1" fill="hold">
                                          <p:stCondLst>
                                            <p:cond delay="499"/>
                                          </p:stCondLst>
                                        </p:cTn>
                                        <p:tgtEl>
                                          <p:spTgt spid="159"/>
                                        </p:tgtEl>
                                        <p:attrNameLst>
                                          <p:attrName>style.visibility</p:attrName>
                                        </p:attrNameLst>
                                      </p:cBhvr>
                                      <p:to>
                                        <p:strVal val="hidden"/>
                                      </p:to>
                                    </p:set>
                                  </p:childTnLst>
                                </p:cTn>
                              </p:par>
                              <p:par>
                                <p:cTn id="116" presetID="3" presetClass="entr" presetSubtype="10" fill="hold" grpId="0" nodeType="withEffect">
                                  <p:stCondLst>
                                    <p:cond delay="0"/>
                                  </p:stCondLst>
                                  <p:childTnLst>
                                    <p:set>
                                      <p:cBhvr>
                                        <p:cTn id="117" dur="1" fill="hold">
                                          <p:stCondLst>
                                            <p:cond delay="0"/>
                                          </p:stCondLst>
                                        </p:cTn>
                                        <p:tgtEl>
                                          <p:spTgt spid="151"/>
                                        </p:tgtEl>
                                        <p:attrNameLst>
                                          <p:attrName>style.visibility</p:attrName>
                                        </p:attrNameLst>
                                      </p:cBhvr>
                                      <p:to>
                                        <p:strVal val="visible"/>
                                      </p:to>
                                    </p:set>
                                    <p:animEffect transition="in" filter="blinds(horizontal)">
                                      <p:cBhvr>
                                        <p:cTn id="118" dur="500"/>
                                        <p:tgtEl>
                                          <p:spTgt spid="151"/>
                                        </p:tgtEl>
                                      </p:cBhvr>
                                    </p:animEffect>
                                  </p:childTnLst>
                                </p:cTn>
                              </p:par>
                              <p:par>
                                <p:cTn id="119" presetID="2" presetClass="entr" presetSubtype="4" fill="hold" grpId="0" nodeType="withEffect">
                                  <p:stCondLst>
                                    <p:cond delay="0"/>
                                  </p:stCondLst>
                                  <p:childTnLst>
                                    <p:set>
                                      <p:cBhvr>
                                        <p:cTn id="120" dur="1" fill="hold">
                                          <p:stCondLst>
                                            <p:cond delay="0"/>
                                          </p:stCondLst>
                                        </p:cTn>
                                        <p:tgtEl>
                                          <p:spTgt spid="150"/>
                                        </p:tgtEl>
                                        <p:attrNameLst>
                                          <p:attrName>style.visibility</p:attrName>
                                        </p:attrNameLst>
                                      </p:cBhvr>
                                      <p:to>
                                        <p:strVal val="visible"/>
                                      </p:to>
                                    </p:set>
                                    <p:anim calcmode="lin" valueType="num">
                                      <p:cBhvr additive="base">
                                        <p:cTn id="121" dur="500" fill="hold"/>
                                        <p:tgtEl>
                                          <p:spTgt spid="150"/>
                                        </p:tgtEl>
                                        <p:attrNameLst>
                                          <p:attrName>ppt_x</p:attrName>
                                        </p:attrNameLst>
                                      </p:cBhvr>
                                      <p:tavLst>
                                        <p:tav tm="0">
                                          <p:val>
                                            <p:strVal val="#ppt_x"/>
                                          </p:val>
                                        </p:tav>
                                        <p:tav tm="100000">
                                          <p:val>
                                            <p:strVal val="#ppt_x"/>
                                          </p:val>
                                        </p:tav>
                                      </p:tavLst>
                                    </p:anim>
                                    <p:anim calcmode="lin" valueType="num">
                                      <p:cBhvr additive="base">
                                        <p:cTn id="122" dur="500" fill="hold"/>
                                        <p:tgtEl>
                                          <p:spTgt spid="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157" grpId="1" animBg="1"/>
      <p:bldP spid="158" grpId="0" animBg="1"/>
      <p:bldP spid="158" grpId="1" animBg="1"/>
      <p:bldP spid="149" grpId="0" animBg="1"/>
      <p:bldP spid="147" grpId="0" animBg="1"/>
      <p:bldP spid="148" grpId="0" animBg="1"/>
      <p:bldP spid="150" grpId="0" animBg="1"/>
      <p:bldP spid="155" grpId="0" animBg="1"/>
      <p:bldP spid="155" grpId="1" animBg="1"/>
      <p:bldP spid="156" grpId="0" animBg="1"/>
      <p:bldP spid="156" grpId="1" animBg="1"/>
      <p:bldP spid="159" grpId="0" animBg="1"/>
      <p:bldP spid="159" grpId="1" animBg="1"/>
      <p:bldP spid="160" grpId="0" animBg="1"/>
      <p:bldP spid="160" grpId="1" animBg="1"/>
      <p:bldP spid="171" grpId="0" animBg="1"/>
      <p:bldP spid="172" grpId="0" animBg="1"/>
      <p:bldP spid="189" grpId="0" animBg="1"/>
      <p:bldP spid="190" grpId="0" animBg="1"/>
      <p:bldP spid="191" grpId="0" animBg="1"/>
      <p:bldP spid="192" grpId="0" animBg="1"/>
      <p:bldP spid="151" grpId="0" animBg="1"/>
      <p:bldP spid="146"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ja-JP" sz="4000" dirty="0" smtClean="0"/>
              <a:t>3-Hop</a:t>
            </a:r>
            <a:r>
              <a:rPr lang="ja-JP" altLang="en-US" sz="4000" dirty="0" smtClean="0"/>
              <a:t>ラベルの圧縮</a:t>
            </a:r>
            <a:endParaRPr lang="en-US" altLang="zh-CN" sz="4000" dirty="0"/>
          </a:p>
        </p:txBody>
      </p:sp>
      <p:sp>
        <p:nvSpPr>
          <p:cNvPr id="55299" name="Oval 3"/>
          <p:cNvSpPr>
            <a:spLocks noChangeArrowheads="1"/>
          </p:cNvSpPr>
          <p:nvPr/>
        </p:nvSpPr>
        <p:spPr bwMode="auto">
          <a:xfrm>
            <a:off x="533400" y="2336800"/>
            <a:ext cx="292100" cy="292100"/>
          </a:xfrm>
          <a:prstGeom prst="ellipse">
            <a:avLst/>
          </a:prstGeom>
          <a:noFill/>
          <a:ln w="19050">
            <a:solidFill>
              <a:schemeClr val="tx1"/>
            </a:solidFill>
            <a:round/>
            <a:headEnd/>
            <a:tailEnd/>
          </a:ln>
          <a:effectLst/>
        </p:spPr>
        <p:txBody>
          <a:bodyPr wrap="none" anchor="ctr"/>
          <a:lstStyle/>
          <a:p>
            <a:pPr algn="ctr"/>
            <a:r>
              <a:rPr lang="en-US" altLang="zh-CN">
                <a:ea typeface="宋体" pitchFamily="2" charset="-122"/>
              </a:rPr>
              <a:t>1</a:t>
            </a:r>
          </a:p>
        </p:txBody>
      </p:sp>
      <p:sp>
        <p:nvSpPr>
          <p:cNvPr id="55300" name="Oval 4"/>
          <p:cNvSpPr>
            <a:spLocks noChangeArrowheads="1"/>
          </p:cNvSpPr>
          <p:nvPr/>
        </p:nvSpPr>
        <p:spPr bwMode="auto">
          <a:xfrm>
            <a:off x="546100" y="3213100"/>
            <a:ext cx="292100" cy="292100"/>
          </a:xfrm>
          <a:prstGeom prst="ellipse">
            <a:avLst/>
          </a:prstGeom>
          <a:noFill/>
          <a:ln w="19050">
            <a:solidFill>
              <a:schemeClr val="tx1"/>
            </a:solidFill>
            <a:round/>
            <a:headEnd/>
            <a:tailEnd/>
          </a:ln>
          <a:effectLst/>
        </p:spPr>
        <p:txBody>
          <a:bodyPr wrap="none" anchor="ctr"/>
          <a:lstStyle/>
          <a:p>
            <a:pPr algn="ctr"/>
            <a:r>
              <a:rPr lang="en-US" altLang="zh-CN">
                <a:ea typeface="宋体" pitchFamily="2" charset="-122"/>
              </a:rPr>
              <a:t>2</a:t>
            </a:r>
          </a:p>
        </p:txBody>
      </p:sp>
      <p:sp>
        <p:nvSpPr>
          <p:cNvPr id="55301" name="Oval 5"/>
          <p:cNvSpPr>
            <a:spLocks noChangeArrowheads="1"/>
          </p:cNvSpPr>
          <p:nvPr/>
        </p:nvSpPr>
        <p:spPr bwMode="auto">
          <a:xfrm>
            <a:off x="558800" y="4089400"/>
            <a:ext cx="292100" cy="292100"/>
          </a:xfrm>
          <a:prstGeom prst="ellipse">
            <a:avLst/>
          </a:prstGeom>
          <a:noFill/>
          <a:ln w="19050">
            <a:solidFill>
              <a:schemeClr val="tx1"/>
            </a:solidFill>
            <a:round/>
            <a:headEnd/>
            <a:tailEnd/>
          </a:ln>
          <a:effectLst/>
        </p:spPr>
        <p:txBody>
          <a:bodyPr wrap="none" anchor="ctr"/>
          <a:lstStyle/>
          <a:p>
            <a:pPr algn="ctr"/>
            <a:r>
              <a:rPr lang="en-US" altLang="zh-CN">
                <a:ea typeface="宋体" pitchFamily="2" charset="-122"/>
              </a:rPr>
              <a:t>3</a:t>
            </a:r>
          </a:p>
        </p:txBody>
      </p:sp>
      <p:sp>
        <p:nvSpPr>
          <p:cNvPr id="55302" name="Oval 6"/>
          <p:cNvSpPr>
            <a:spLocks noChangeArrowheads="1"/>
          </p:cNvSpPr>
          <p:nvPr/>
        </p:nvSpPr>
        <p:spPr bwMode="auto">
          <a:xfrm>
            <a:off x="571500" y="4965700"/>
            <a:ext cx="292100" cy="292100"/>
          </a:xfrm>
          <a:prstGeom prst="ellipse">
            <a:avLst/>
          </a:prstGeom>
          <a:noFill/>
          <a:ln w="19050">
            <a:solidFill>
              <a:schemeClr val="tx1"/>
            </a:solidFill>
            <a:round/>
            <a:headEnd/>
            <a:tailEnd/>
          </a:ln>
          <a:effectLst/>
        </p:spPr>
        <p:txBody>
          <a:bodyPr wrap="none" anchor="ctr"/>
          <a:lstStyle/>
          <a:p>
            <a:pPr algn="ctr"/>
            <a:r>
              <a:rPr lang="en-US" altLang="zh-CN">
                <a:ea typeface="宋体" pitchFamily="2" charset="-122"/>
              </a:rPr>
              <a:t>4</a:t>
            </a:r>
          </a:p>
        </p:txBody>
      </p:sp>
      <p:sp>
        <p:nvSpPr>
          <p:cNvPr id="55303" name="Line 7"/>
          <p:cNvSpPr>
            <a:spLocks noChangeShapeType="1"/>
          </p:cNvSpPr>
          <p:nvPr/>
        </p:nvSpPr>
        <p:spPr bwMode="auto">
          <a:xfrm>
            <a:off x="685800" y="2641600"/>
            <a:ext cx="0" cy="533400"/>
          </a:xfrm>
          <a:prstGeom prst="line">
            <a:avLst/>
          </a:prstGeom>
          <a:noFill/>
          <a:ln w="19050">
            <a:solidFill>
              <a:schemeClr val="tx1"/>
            </a:solidFill>
            <a:round/>
            <a:headEnd/>
            <a:tailEnd type="triangle" w="med" len="med"/>
          </a:ln>
          <a:effectLst/>
        </p:spPr>
        <p:txBody>
          <a:bodyPr/>
          <a:lstStyle/>
          <a:p>
            <a:endParaRPr lang="ja-JP" altLang="en-US"/>
          </a:p>
        </p:txBody>
      </p:sp>
      <p:sp>
        <p:nvSpPr>
          <p:cNvPr id="55304" name="Line 8"/>
          <p:cNvSpPr>
            <a:spLocks noChangeShapeType="1"/>
          </p:cNvSpPr>
          <p:nvPr/>
        </p:nvSpPr>
        <p:spPr bwMode="auto">
          <a:xfrm>
            <a:off x="685800" y="3517900"/>
            <a:ext cx="0" cy="533400"/>
          </a:xfrm>
          <a:prstGeom prst="line">
            <a:avLst/>
          </a:prstGeom>
          <a:noFill/>
          <a:ln w="19050">
            <a:solidFill>
              <a:schemeClr val="tx1"/>
            </a:solidFill>
            <a:round/>
            <a:headEnd/>
            <a:tailEnd type="triangle" w="med" len="med"/>
          </a:ln>
          <a:effectLst/>
        </p:spPr>
        <p:txBody>
          <a:bodyPr/>
          <a:lstStyle/>
          <a:p>
            <a:endParaRPr lang="ja-JP" altLang="en-US"/>
          </a:p>
        </p:txBody>
      </p:sp>
      <p:sp>
        <p:nvSpPr>
          <p:cNvPr id="55305" name="Line 9"/>
          <p:cNvSpPr>
            <a:spLocks noChangeShapeType="1"/>
          </p:cNvSpPr>
          <p:nvPr/>
        </p:nvSpPr>
        <p:spPr bwMode="auto">
          <a:xfrm>
            <a:off x="685800" y="4381500"/>
            <a:ext cx="0" cy="533400"/>
          </a:xfrm>
          <a:prstGeom prst="line">
            <a:avLst/>
          </a:prstGeom>
          <a:noFill/>
          <a:ln w="19050">
            <a:solidFill>
              <a:schemeClr val="tx1"/>
            </a:solidFill>
            <a:round/>
            <a:headEnd/>
            <a:tailEnd type="triangle" w="med" len="med"/>
          </a:ln>
          <a:effectLst/>
        </p:spPr>
        <p:txBody>
          <a:bodyPr/>
          <a:lstStyle/>
          <a:p>
            <a:endParaRPr lang="ja-JP" altLang="en-US"/>
          </a:p>
        </p:txBody>
      </p:sp>
      <p:sp>
        <p:nvSpPr>
          <p:cNvPr id="55306" name="Oval 10"/>
          <p:cNvSpPr>
            <a:spLocks noChangeArrowheads="1"/>
          </p:cNvSpPr>
          <p:nvPr/>
        </p:nvSpPr>
        <p:spPr bwMode="auto">
          <a:xfrm>
            <a:off x="1422400" y="2336800"/>
            <a:ext cx="292100" cy="292100"/>
          </a:xfrm>
          <a:prstGeom prst="ellipse">
            <a:avLst/>
          </a:prstGeom>
          <a:noFill/>
          <a:ln w="19050">
            <a:solidFill>
              <a:schemeClr val="tx1"/>
            </a:solidFill>
            <a:round/>
            <a:headEnd/>
            <a:tailEnd/>
          </a:ln>
          <a:effectLst/>
        </p:spPr>
        <p:txBody>
          <a:bodyPr wrap="none" anchor="ctr"/>
          <a:lstStyle/>
          <a:p>
            <a:pPr algn="ctr"/>
            <a:r>
              <a:rPr lang="en-US" altLang="zh-CN">
                <a:ea typeface="宋体" pitchFamily="2" charset="-122"/>
              </a:rPr>
              <a:t>5</a:t>
            </a:r>
          </a:p>
        </p:txBody>
      </p:sp>
      <p:sp>
        <p:nvSpPr>
          <p:cNvPr id="55307" name="Oval 11"/>
          <p:cNvSpPr>
            <a:spLocks noChangeArrowheads="1"/>
          </p:cNvSpPr>
          <p:nvPr/>
        </p:nvSpPr>
        <p:spPr bwMode="auto">
          <a:xfrm>
            <a:off x="1435100" y="3213100"/>
            <a:ext cx="292100" cy="292100"/>
          </a:xfrm>
          <a:prstGeom prst="ellipse">
            <a:avLst/>
          </a:prstGeom>
          <a:noFill/>
          <a:ln w="19050">
            <a:solidFill>
              <a:schemeClr val="tx1"/>
            </a:solidFill>
            <a:round/>
            <a:headEnd/>
            <a:tailEnd/>
          </a:ln>
          <a:effectLst/>
        </p:spPr>
        <p:txBody>
          <a:bodyPr wrap="none" anchor="ctr"/>
          <a:lstStyle/>
          <a:p>
            <a:pPr algn="ctr"/>
            <a:r>
              <a:rPr lang="en-US" altLang="zh-CN">
                <a:ea typeface="宋体" pitchFamily="2" charset="-122"/>
              </a:rPr>
              <a:t>6</a:t>
            </a:r>
          </a:p>
        </p:txBody>
      </p:sp>
      <p:sp>
        <p:nvSpPr>
          <p:cNvPr id="55308" name="Oval 12"/>
          <p:cNvSpPr>
            <a:spLocks noChangeArrowheads="1"/>
          </p:cNvSpPr>
          <p:nvPr/>
        </p:nvSpPr>
        <p:spPr bwMode="auto">
          <a:xfrm>
            <a:off x="1447800" y="4089400"/>
            <a:ext cx="292100" cy="292100"/>
          </a:xfrm>
          <a:prstGeom prst="ellipse">
            <a:avLst/>
          </a:prstGeom>
          <a:noFill/>
          <a:ln w="19050">
            <a:solidFill>
              <a:schemeClr val="tx1"/>
            </a:solidFill>
            <a:round/>
            <a:headEnd/>
            <a:tailEnd/>
          </a:ln>
          <a:effectLst/>
        </p:spPr>
        <p:txBody>
          <a:bodyPr wrap="none" anchor="ctr"/>
          <a:lstStyle/>
          <a:p>
            <a:pPr algn="ctr"/>
            <a:r>
              <a:rPr lang="en-US" altLang="zh-CN">
                <a:ea typeface="宋体" pitchFamily="2" charset="-122"/>
              </a:rPr>
              <a:t>7</a:t>
            </a:r>
          </a:p>
        </p:txBody>
      </p:sp>
      <p:sp>
        <p:nvSpPr>
          <p:cNvPr id="55309" name="Oval 13"/>
          <p:cNvSpPr>
            <a:spLocks noChangeArrowheads="1"/>
          </p:cNvSpPr>
          <p:nvPr/>
        </p:nvSpPr>
        <p:spPr bwMode="auto">
          <a:xfrm>
            <a:off x="1460500" y="4965700"/>
            <a:ext cx="292100" cy="292100"/>
          </a:xfrm>
          <a:prstGeom prst="ellipse">
            <a:avLst/>
          </a:prstGeom>
          <a:noFill/>
          <a:ln w="19050">
            <a:solidFill>
              <a:schemeClr val="tx1"/>
            </a:solidFill>
            <a:round/>
            <a:headEnd/>
            <a:tailEnd/>
          </a:ln>
          <a:effectLst/>
        </p:spPr>
        <p:txBody>
          <a:bodyPr wrap="none" anchor="ctr"/>
          <a:lstStyle/>
          <a:p>
            <a:pPr algn="ctr"/>
            <a:r>
              <a:rPr lang="en-US" altLang="zh-CN">
                <a:ea typeface="宋体" pitchFamily="2" charset="-122"/>
              </a:rPr>
              <a:t>8</a:t>
            </a:r>
          </a:p>
        </p:txBody>
      </p:sp>
      <p:sp>
        <p:nvSpPr>
          <p:cNvPr id="55310" name="Line 14"/>
          <p:cNvSpPr>
            <a:spLocks noChangeShapeType="1"/>
          </p:cNvSpPr>
          <p:nvPr/>
        </p:nvSpPr>
        <p:spPr bwMode="auto">
          <a:xfrm>
            <a:off x="1574800" y="2641600"/>
            <a:ext cx="0" cy="533400"/>
          </a:xfrm>
          <a:prstGeom prst="line">
            <a:avLst/>
          </a:prstGeom>
          <a:noFill/>
          <a:ln w="19050">
            <a:solidFill>
              <a:schemeClr val="tx1"/>
            </a:solidFill>
            <a:round/>
            <a:headEnd/>
            <a:tailEnd type="triangle" w="med" len="med"/>
          </a:ln>
          <a:effectLst/>
        </p:spPr>
        <p:txBody>
          <a:bodyPr/>
          <a:lstStyle/>
          <a:p>
            <a:endParaRPr lang="ja-JP" altLang="en-US"/>
          </a:p>
        </p:txBody>
      </p:sp>
      <p:sp>
        <p:nvSpPr>
          <p:cNvPr id="55311" name="Line 15"/>
          <p:cNvSpPr>
            <a:spLocks noChangeShapeType="1"/>
          </p:cNvSpPr>
          <p:nvPr/>
        </p:nvSpPr>
        <p:spPr bwMode="auto">
          <a:xfrm>
            <a:off x="1574800" y="3517900"/>
            <a:ext cx="0" cy="533400"/>
          </a:xfrm>
          <a:prstGeom prst="line">
            <a:avLst/>
          </a:prstGeom>
          <a:noFill/>
          <a:ln w="19050">
            <a:solidFill>
              <a:schemeClr val="tx1"/>
            </a:solidFill>
            <a:round/>
            <a:headEnd/>
            <a:tailEnd type="triangle" w="med" len="med"/>
          </a:ln>
          <a:effectLst/>
        </p:spPr>
        <p:txBody>
          <a:bodyPr/>
          <a:lstStyle/>
          <a:p>
            <a:endParaRPr lang="ja-JP" altLang="en-US"/>
          </a:p>
        </p:txBody>
      </p:sp>
      <p:sp>
        <p:nvSpPr>
          <p:cNvPr id="55312" name="Line 16"/>
          <p:cNvSpPr>
            <a:spLocks noChangeShapeType="1"/>
          </p:cNvSpPr>
          <p:nvPr/>
        </p:nvSpPr>
        <p:spPr bwMode="auto">
          <a:xfrm>
            <a:off x="1574800" y="4381500"/>
            <a:ext cx="0" cy="533400"/>
          </a:xfrm>
          <a:prstGeom prst="line">
            <a:avLst/>
          </a:prstGeom>
          <a:noFill/>
          <a:ln w="19050">
            <a:solidFill>
              <a:schemeClr val="tx1"/>
            </a:solidFill>
            <a:round/>
            <a:headEnd/>
            <a:tailEnd type="triangle" w="med" len="med"/>
          </a:ln>
          <a:effectLst/>
        </p:spPr>
        <p:txBody>
          <a:bodyPr/>
          <a:lstStyle/>
          <a:p>
            <a:endParaRPr lang="ja-JP" altLang="en-US"/>
          </a:p>
        </p:txBody>
      </p:sp>
      <p:sp>
        <p:nvSpPr>
          <p:cNvPr id="55313" name="Oval 17"/>
          <p:cNvSpPr>
            <a:spLocks noChangeArrowheads="1"/>
          </p:cNvSpPr>
          <p:nvPr/>
        </p:nvSpPr>
        <p:spPr bwMode="auto">
          <a:xfrm>
            <a:off x="2273300" y="2324100"/>
            <a:ext cx="292100" cy="292100"/>
          </a:xfrm>
          <a:prstGeom prst="ellipse">
            <a:avLst/>
          </a:prstGeom>
          <a:noFill/>
          <a:ln w="19050">
            <a:solidFill>
              <a:schemeClr val="tx1"/>
            </a:solidFill>
            <a:round/>
            <a:headEnd/>
            <a:tailEnd/>
          </a:ln>
          <a:effectLst/>
        </p:spPr>
        <p:txBody>
          <a:bodyPr wrap="none" anchor="ctr"/>
          <a:lstStyle/>
          <a:p>
            <a:pPr algn="ctr"/>
            <a:r>
              <a:rPr lang="en-US" altLang="zh-CN">
                <a:ea typeface="宋体" pitchFamily="2" charset="-122"/>
              </a:rPr>
              <a:t>9</a:t>
            </a:r>
          </a:p>
        </p:txBody>
      </p:sp>
      <p:sp>
        <p:nvSpPr>
          <p:cNvPr id="55314" name="Oval 18"/>
          <p:cNvSpPr>
            <a:spLocks noChangeArrowheads="1"/>
          </p:cNvSpPr>
          <p:nvPr/>
        </p:nvSpPr>
        <p:spPr bwMode="auto">
          <a:xfrm>
            <a:off x="2286000" y="3200400"/>
            <a:ext cx="292100" cy="292100"/>
          </a:xfrm>
          <a:prstGeom prst="ellipse">
            <a:avLst/>
          </a:prstGeom>
          <a:noFill/>
          <a:ln w="19050">
            <a:solidFill>
              <a:schemeClr val="tx1"/>
            </a:solidFill>
            <a:round/>
            <a:headEnd/>
            <a:tailEnd/>
          </a:ln>
          <a:effectLst/>
        </p:spPr>
        <p:txBody>
          <a:bodyPr wrap="none" anchor="ctr"/>
          <a:lstStyle/>
          <a:p>
            <a:pPr algn="ctr"/>
            <a:r>
              <a:rPr lang="en-US" altLang="zh-CN">
                <a:ea typeface="宋体" pitchFamily="2" charset="-122"/>
              </a:rPr>
              <a:t>10</a:t>
            </a:r>
          </a:p>
        </p:txBody>
      </p:sp>
      <p:sp>
        <p:nvSpPr>
          <p:cNvPr id="55315" name="Oval 19"/>
          <p:cNvSpPr>
            <a:spLocks noChangeArrowheads="1"/>
          </p:cNvSpPr>
          <p:nvPr/>
        </p:nvSpPr>
        <p:spPr bwMode="auto">
          <a:xfrm>
            <a:off x="2298700" y="4076700"/>
            <a:ext cx="292100" cy="292100"/>
          </a:xfrm>
          <a:prstGeom prst="ellipse">
            <a:avLst/>
          </a:prstGeom>
          <a:noFill/>
          <a:ln w="19050">
            <a:solidFill>
              <a:schemeClr val="tx1"/>
            </a:solidFill>
            <a:round/>
            <a:headEnd/>
            <a:tailEnd/>
          </a:ln>
          <a:effectLst/>
        </p:spPr>
        <p:txBody>
          <a:bodyPr wrap="none" anchor="ctr"/>
          <a:lstStyle/>
          <a:p>
            <a:pPr algn="ctr"/>
            <a:r>
              <a:rPr lang="en-US" altLang="zh-CN">
                <a:ea typeface="宋体" pitchFamily="2" charset="-122"/>
              </a:rPr>
              <a:t>11</a:t>
            </a:r>
          </a:p>
        </p:txBody>
      </p:sp>
      <p:sp>
        <p:nvSpPr>
          <p:cNvPr id="55316" name="Oval 20"/>
          <p:cNvSpPr>
            <a:spLocks noChangeArrowheads="1"/>
          </p:cNvSpPr>
          <p:nvPr/>
        </p:nvSpPr>
        <p:spPr bwMode="auto">
          <a:xfrm>
            <a:off x="2311400" y="4953000"/>
            <a:ext cx="292100" cy="292100"/>
          </a:xfrm>
          <a:prstGeom prst="ellipse">
            <a:avLst/>
          </a:prstGeom>
          <a:noFill/>
          <a:ln w="19050">
            <a:solidFill>
              <a:schemeClr val="tx1"/>
            </a:solidFill>
            <a:round/>
            <a:headEnd/>
            <a:tailEnd/>
          </a:ln>
          <a:effectLst/>
        </p:spPr>
        <p:txBody>
          <a:bodyPr wrap="none" anchor="ctr"/>
          <a:lstStyle/>
          <a:p>
            <a:pPr algn="ctr"/>
            <a:r>
              <a:rPr lang="en-US" altLang="zh-CN">
                <a:ea typeface="宋体" pitchFamily="2" charset="-122"/>
              </a:rPr>
              <a:t>12</a:t>
            </a:r>
          </a:p>
        </p:txBody>
      </p:sp>
      <p:sp>
        <p:nvSpPr>
          <p:cNvPr id="55317" name="Line 21"/>
          <p:cNvSpPr>
            <a:spLocks noChangeShapeType="1"/>
          </p:cNvSpPr>
          <p:nvPr/>
        </p:nvSpPr>
        <p:spPr bwMode="auto">
          <a:xfrm>
            <a:off x="2425700" y="2628900"/>
            <a:ext cx="0" cy="533400"/>
          </a:xfrm>
          <a:prstGeom prst="line">
            <a:avLst/>
          </a:prstGeom>
          <a:noFill/>
          <a:ln w="19050">
            <a:solidFill>
              <a:schemeClr val="tx1"/>
            </a:solidFill>
            <a:round/>
            <a:headEnd/>
            <a:tailEnd type="triangle" w="med" len="med"/>
          </a:ln>
          <a:effectLst/>
        </p:spPr>
        <p:txBody>
          <a:bodyPr/>
          <a:lstStyle/>
          <a:p>
            <a:endParaRPr lang="ja-JP" altLang="en-US"/>
          </a:p>
        </p:txBody>
      </p:sp>
      <p:sp>
        <p:nvSpPr>
          <p:cNvPr id="55318" name="Line 22"/>
          <p:cNvSpPr>
            <a:spLocks noChangeShapeType="1"/>
          </p:cNvSpPr>
          <p:nvPr/>
        </p:nvSpPr>
        <p:spPr bwMode="auto">
          <a:xfrm>
            <a:off x="2425700" y="3505200"/>
            <a:ext cx="0" cy="533400"/>
          </a:xfrm>
          <a:prstGeom prst="line">
            <a:avLst/>
          </a:prstGeom>
          <a:noFill/>
          <a:ln w="19050">
            <a:solidFill>
              <a:schemeClr val="tx1"/>
            </a:solidFill>
            <a:round/>
            <a:headEnd/>
            <a:tailEnd type="triangle" w="med" len="med"/>
          </a:ln>
          <a:effectLst/>
        </p:spPr>
        <p:txBody>
          <a:bodyPr/>
          <a:lstStyle/>
          <a:p>
            <a:endParaRPr lang="ja-JP" altLang="en-US"/>
          </a:p>
        </p:txBody>
      </p:sp>
      <p:sp>
        <p:nvSpPr>
          <p:cNvPr id="55319" name="Line 23"/>
          <p:cNvSpPr>
            <a:spLocks noChangeShapeType="1"/>
          </p:cNvSpPr>
          <p:nvPr/>
        </p:nvSpPr>
        <p:spPr bwMode="auto">
          <a:xfrm>
            <a:off x="2425700" y="4368800"/>
            <a:ext cx="0" cy="533400"/>
          </a:xfrm>
          <a:prstGeom prst="line">
            <a:avLst/>
          </a:prstGeom>
          <a:noFill/>
          <a:ln w="19050">
            <a:solidFill>
              <a:schemeClr val="tx1"/>
            </a:solidFill>
            <a:round/>
            <a:headEnd/>
            <a:tailEnd type="triangle" w="med" len="med"/>
          </a:ln>
          <a:effectLst/>
        </p:spPr>
        <p:txBody>
          <a:bodyPr/>
          <a:lstStyle/>
          <a:p>
            <a:endParaRPr lang="ja-JP" altLang="en-US"/>
          </a:p>
        </p:txBody>
      </p:sp>
      <p:sp>
        <p:nvSpPr>
          <p:cNvPr id="55320" name="Oval 24"/>
          <p:cNvSpPr>
            <a:spLocks noChangeArrowheads="1"/>
          </p:cNvSpPr>
          <p:nvPr/>
        </p:nvSpPr>
        <p:spPr bwMode="auto">
          <a:xfrm>
            <a:off x="3175000" y="2324100"/>
            <a:ext cx="292100" cy="292100"/>
          </a:xfrm>
          <a:prstGeom prst="ellipse">
            <a:avLst/>
          </a:prstGeom>
          <a:noFill/>
          <a:ln w="19050">
            <a:solidFill>
              <a:schemeClr val="tx1"/>
            </a:solidFill>
            <a:round/>
            <a:headEnd/>
            <a:tailEnd/>
          </a:ln>
          <a:effectLst/>
        </p:spPr>
        <p:txBody>
          <a:bodyPr wrap="none" anchor="ctr"/>
          <a:lstStyle/>
          <a:p>
            <a:pPr algn="ctr"/>
            <a:r>
              <a:rPr lang="en-US" altLang="zh-CN" dirty="0">
                <a:ea typeface="宋体" pitchFamily="2" charset="-122"/>
              </a:rPr>
              <a:t>13</a:t>
            </a:r>
          </a:p>
        </p:txBody>
      </p:sp>
      <p:sp>
        <p:nvSpPr>
          <p:cNvPr id="55321" name="Oval 25"/>
          <p:cNvSpPr>
            <a:spLocks noChangeArrowheads="1"/>
          </p:cNvSpPr>
          <p:nvPr/>
        </p:nvSpPr>
        <p:spPr bwMode="auto">
          <a:xfrm>
            <a:off x="3187700" y="3200400"/>
            <a:ext cx="292100" cy="292100"/>
          </a:xfrm>
          <a:prstGeom prst="ellipse">
            <a:avLst/>
          </a:prstGeom>
          <a:noFill/>
          <a:ln w="19050">
            <a:solidFill>
              <a:schemeClr val="tx1"/>
            </a:solidFill>
            <a:round/>
            <a:headEnd/>
            <a:tailEnd/>
          </a:ln>
          <a:effectLst/>
        </p:spPr>
        <p:txBody>
          <a:bodyPr wrap="none" anchor="ctr"/>
          <a:lstStyle/>
          <a:p>
            <a:pPr algn="ctr"/>
            <a:r>
              <a:rPr lang="en-US" altLang="zh-CN">
                <a:ea typeface="宋体" pitchFamily="2" charset="-122"/>
              </a:rPr>
              <a:t>14</a:t>
            </a:r>
          </a:p>
        </p:txBody>
      </p:sp>
      <p:sp>
        <p:nvSpPr>
          <p:cNvPr id="55322" name="Oval 26"/>
          <p:cNvSpPr>
            <a:spLocks noChangeArrowheads="1"/>
          </p:cNvSpPr>
          <p:nvPr/>
        </p:nvSpPr>
        <p:spPr bwMode="auto">
          <a:xfrm>
            <a:off x="3200400" y="4076700"/>
            <a:ext cx="292100" cy="292100"/>
          </a:xfrm>
          <a:prstGeom prst="ellipse">
            <a:avLst/>
          </a:prstGeom>
          <a:noFill/>
          <a:ln w="19050">
            <a:solidFill>
              <a:schemeClr val="tx1"/>
            </a:solidFill>
            <a:round/>
            <a:headEnd/>
            <a:tailEnd/>
          </a:ln>
          <a:effectLst/>
        </p:spPr>
        <p:txBody>
          <a:bodyPr wrap="none" anchor="ctr"/>
          <a:lstStyle/>
          <a:p>
            <a:pPr algn="ctr"/>
            <a:r>
              <a:rPr lang="en-US" altLang="zh-CN">
                <a:ea typeface="宋体" pitchFamily="2" charset="-122"/>
              </a:rPr>
              <a:t>15</a:t>
            </a:r>
          </a:p>
        </p:txBody>
      </p:sp>
      <p:sp>
        <p:nvSpPr>
          <p:cNvPr id="55323" name="Oval 27"/>
          <p:cNvSpPr>
            <a:spLocks noChangeArrowheads="1"/>
          </p:cNvSpPr>
          <p:nvPr/>
        </p:nvSpPr>
        <p:spPr bwMode="auto">
          <a:xfrm>
            <a:off x="3213100" y="4953000"/>
            <a:ext cx="292100" cy="292100"/>
          </a:xfrm>
          <a:prstGeom prst="ellipse">
            <a:avLst/>
          </a:prstGeom>
          <a:noFill/>
          <a:ln w="19050">
            <a:solidFill>
              <a:schemeClr val="tx1"/>
            </a:solidFill>
            <a:round/>
            <a:headEnd/>
            <a:tailEnd/>
          </a:ln>
          <a:effectLst/>
        </p:spPr>
        <p:txBody>
          <a:bodyPr wrap="none" anchor="ctr"/>
          <a:lstStyle/>
          <a:p>
            <a:pPr algn="ctr"/>
            <a:r>
              <a:rPr lang="en-US" altLang="zh-CN">
                <a:ea typeface="宋体" pitchFamily="2" charset="-122"/>
              </a:rPr>
              <a:t>16</a:t>
            </a:r>
          </a:p>
        </p:txBody>
      </p:sp>
      <p:sp>
        <p:nvSpPr>
          <p:cNvPr id="55324" name="Line 28"/>
          <p:cNvSpPr>
            <a:spLocks noChangeShapeType="1"/>
          </p:cNvSpPr>
          <p:nvPr/>
        </p:nvSpPr>
        <p:spPr bwMode="auto">
          <a:xfrm>
            <a:off x="3327400" y="2628900"/>
            <a:ext cx="0" cy="533400"/>
          </a:xfrm>
          <a:prstGeom prst="line">
            <a:avLst/>
          </a:prstGeom>
          <a:noFill/>
          <a:ln w="19050">
            <a:solidFill>
              <a:schemeClr val="tx1"/>
            </a:solidFill>
            <a:round/>
            <a:headEnd/>
            <a:tailEnd type="triangle" w="med" len="med"/>
          </a:ln>
          <a:effectLst/>
        </p:spPr>
        <p:txBody>
          <a:bodyPr/>
          <a:lstStyle/>
          <a:p>
            <a:endParaRPr lang="ja-JP" altLang="en-US"/>
          </a:p>
        </p:txBody>
      </p:sp>
      <p:sp>
        <p:nvSpPr>
          <p:cNvPr id="55325" name="Line 29"/>
          <p:cNvSpPr>
            <a:spLocks noChangeShapeType="1"/>
          </p:cNvSpPr>
          <p:nvPr/>
        </p:nvSpPr>
        <p:spPr bwMode="auto">
          <a:xfrm>
            <a:off x="3327400" y="3505200"/>
            <a:ext cx="0" cy="533400"/>
          </a:xfrm>
          <a:prstGeom prst="line">
            <a:avLst/>
          </a:prstGeom>
          <a:noFill/>
          <a:ln w="19050">
            <a:solidFill>
              <a:schemeClr val="tx1"/>
            </a:solidFill>
            <a:round/>
            <a:headEnd/>
            <a:tailEnd type="triangle" w="med" len="med"/>
          </a:ln>
          <a:effectLst/>
        </p:spPr>
        <p:txBody>
          <a:bodyPr/>
          <a:lstStyle/>
          <a:p>
            <a:endParaRPr lang="ja-JP" altLang="en-US"/>
          </a:p>
        </p:txBody>
      </p:sp>
      <p:sp>
        <p:nvSpPr>
          <p:cNvPr id="55326" name="Line 30"/>
          <p:cNvSpPr>
            <a:spLocks noChangeShapeType="1"/>
          </p:cNvSpPr>
          <p:nvPr/>
        </p:nvSpPr>
        <p:spPr bwMode="auto">
          <a:xfrm>
            <a:off x="3327400" y="4368800"/>
            <a:ext cx="0" cy="533400"/>
          </a:xfrm>
          <a:prstGeom prst="line">
            <a:avLst/>
          </a:prstGeom>
          <a:noFill/>
          <a:ln w="19050">
            <a:solidFill>
              <a:schemeClr val="tx1"/>
            </a:solidFill>
            <a:round/>
            <a:headEnd/>
            <a:tailEnd type="triangle" w="med" len="med"/>
          </a:ln>
          <a:effectLst/>
        </p:spPr>
        <p:txBody>
          <a:bodyPr/>
          <a:lstStyle/>
          <a:p>
            <a:endParaRPr lang="ja-JP" altLang="en-US"/>
          </a:p>
        </p:txBody>
      </p:sp>
      <p:sp>
        <p:nvSpPr>
          <p:cNvPr id="55327" name="Line 31"/>
          <p:cNvSpPr>
            <a:spLocks noChangeShapeType="1"/>
          </p:cNvSpPr>
          <p:nvPr/>
        </p:nvSpPr>
        <p:spPr bwMode="auto">
          <a:xfrm>
            <a:off x="825500" y="3340100"/>
            <a:ext cx="596900" cy="0"/>
          </a:xfrm>
          <a:prstGeom prst="line">
            <a:avLst/>
          </a:prstGeom>
          <a:noFill/>
          <a:ln w="19050">
            <a:solidFill>
              <a:schemeClr val="tx1"/>
            </a:solidFill>
            <a:round/>
            <a:headEnd/>
            <a:tailEnd type="triangle" w="med" len="med"/>
          </a:ln>
          <a:effectLst/>
        </p:spPr>
        <p:txBody>
          <a:bodyPr/>
          <a:lstStyle/>
          <a:p>
            <a:endParaRPr lang="ja-JP" altLang="en-US"/>
          </a:p>
        </p:txBody>
      </p:sp>
      <p:sp>
        <p:nvSpPr>
          <p:cNvPr id="55328" name="Line 32"/>
          <p:cNvSpPr>
            <a:spLocks noChangeShapeType="1"/>
          </p:cNvSpPr>
          <p:nvPr/>
        </p:nvSpPr>
        <p:spPr bwMode="auto">
          <a:xfrm>
            <a:off x="1714500" y="4229100"/>
            <a:ext cx="596900" cy="0"/>
          </a:xfrm>
          <a:prstGeom prst="line">
            <a:avLst/>
          </a:prstGeom>
          <a:noFill/>
          <a:ln w="19050">
            <a:solidFill>
              <a:schemeClr val="tx1"/>
            </a:solidFill>
            <a:round/>
            <a:headEnd/>
            <a:tailEnd type="triangle" w="med" len="med"/>
          </a:ln>
          <a:effectLst/>
        </p:spPr>
        <p:txBody>
          <a:bodyPr/>
          <a:lstStyle/>
          <a:p>
            <a:endParaRPr lang="ja-JP" altLang="en-US"/>
          </a:p>
        </p:txBody>
      </p:sp>
      <p:sp>
        <p:nvSpPr>
          <p:cNvPr id="55329" name="Line 33"/>
          <p:cNvSpPr>
            <a:spLocks noChangeShapeType="1"/>
          </p:cNvSpPr>
          <p:nvPr/>
        </p:nvSpPr>
        <p:spPr bwMode="auto">
          <a:xfrm flipV="1">
            <a:off x="2628900" y="4267200"/>
            <a:ext cx="571500" cy="787400"/>
          </a:xfrm>
          <a:prstGeom prst="line">
            <a:avLst/>
          </a:prstGeom>
          <a:noFill/>
          <a:ln w="19050">
            <a:solidFill>
              <a:schemeClr val="tx1"/>
            </a:solidFill>
            <a:round/>
            <a:headEnd/>
            <a:tailEnd type="triangle" w="med" len="med"/>
          </a:ln>
          <a:effectLst/>
        </p:spPr>
        <p:txBody>
          <a:bodyPr/>
          <a:lstStyle/>
          <a:p>
            <a:endParaRPr lang="ja-JP" altLang="en-US"/>
          </a:p>
        </p:txBody>
      </p:sp>
      <p:sp>
        <p:nvSpPr>
          <p:cNvPr id="55330" name="Text Box 34"/>
          <p:cNvSpPr txBox="1">
            <a:spLocks noChangeArrowheads="1"/>
          </p:cNvSpPr>
          <p:nvPr/>
        </p:nvSpPr>
        <p:spPr bwMode="auto">
          <a:xfrm>
            <a:off x="517525" y="1814513"/>
            <a:ext cx="386644" cy="369332"/>
          </a:xfrm>
          <a:prstGeom prst="rect">
            <a:avLst/>
          </a:prstGeom>
          <a:noFill/>
          <a:ln w="9525">
            <a:noFill/>
            <a:miter lim="800000"/>
            <a:headEnd/>
            <a:tailEnd/>
          </a:ln>
          <a:effectLst/>
        </p:spPr>
        <p:txBody>
          <a:bodyPr wrap="none">
            <a:spAutoFit/>
          </a:bodyPr>
          <a:lstStyle/>
          <a:p>
            <a:r>
              <a:rPr lang="en-US" altLang="zh-CN">
                <a:ea typeface="宋体" pitchFamily="2" charset="-122"/>
              </a:rPr>
              <a:t>C</a:t>
            </a:r>
            <a:r>
              <a:rPr lang="en-US" altLang="zh-CN" baseline="-25000">
                <a:ea typeface="宋体" pitchFamily="2" charset="-122"/>
              </a:rPr>
              <a:t>1</a:t>
            </a:r>
          </a:p>
        </p:txBody>
      </p:sp>
      <p:sp>
        <p:nvSpPr>
          <p:cNvPr id="55331" name="Text Box 35"/>
          <p:cNvSpPr txBox="1">
            <a:spLocks noChangeArrowheads="1"/>
          </p:cNvSpPr>
          <p:nvPr/>
        </p:nvSpPr>
        <p:spPr bwMode="auto">
          <a:xfrm>
            <a:off x="1368425" y="1801813"/>
            <a:ext cx="386644" cy="369332"/>
          </a:xfrm>
          <a:prstGeom prst="rect">
            <a:avLst/>
          </a:prstGeom>
          <a:noFill/>
          <a:ln w="9525">
            <a:noFill/>
            <a:miter lim="800000"/>
            <a:headEnd/>
            <a:tailEnd/>
          </a:ln>
          <a:effectLst/>
        </p:spPr>
        <p:txBody>
          <a:bodyPr wrap="none">
            <a:spAutoFit/>
          </a:bodyPr>
          <a:lstStyle/>
          <a:p>
            <a:r>
              <a:rPr lang="en-US" altLang="zh-CN">
                <a:ea typeface="宋体" pitchFamily="2" charset="-122"/>
              </a:rPr>
              <a:t>C</a:t>
            </a:r>
            <a:r>
              <a:rPr lang="en-US" altLang="zh-CN" baseline="-25000">
                <a:ea typeface="宋体" pitchFamily="2" charset="-122"/>
              </a:rPr>
              <a:t>2</a:t>
            </a:r>
          </a:p>
        </p:txBody>
      </p:sp>
      <p:sp>
        <p:nvSpPr>
          <p:cNvPr id="55332" name="Text Box 36"/>
          <p:cNvSpPr txBox="1">
            <a:spLocks noChangeArrowheads="1"/>
          </p:cNvSpPr>
          <p:nvPr/>
        </p:nvSpPr>
        <p:spPr bwMode="auto">
          <a:xfrm>
            <a:off x="2206625" y="1789113"/>
            <a:ext cx="386644" cy="369332"/>
          </a:xfrm>
          <a:prstGeom prst="rect">
            <a:avLst/>
          </a:prstGeom>
          <a:noFill/>
          <a:ln w="9525">
            <a:noFill/>
            <a:miter lim="800000"/>
            <a:headEnd/>
            <a:tailEnd/>
          </a:ln>
          <a:effectLst/>
        </p:spPr>
        <p:txBody>
          <a:bodyPr wrap="none">
            <a:spAutoFit/>
          </a:bodyPr>
          <a:lstStyle/>
          <a:p>
            <a:r>
              <a:rPr lang="en-US" altLang="zh-CN">
                <a:ea typeface="宋体" pitchFamily="2" charset="-122"/>
              </a:rPr>
              <a:t>C</a:t>
            </a:r>
            <a:r>
              <a:rPr lang="en-US" altLang="zh-CN" baseline="-25000">
                <a:ea typeface="宋体" pitchFamily="2" charset="-122"/>
              </a:rPr>
              <a:t>3</a:t>
            </a:r>
          </a:p>
        </p:txBody>
      </p:sp>
      <p:sp>
        <p:nvSpPr>
          <p:cNvPr id="55333" name="Text Box 37"/>
          <p:cNvSpPr txBox="1">
            <a:spLocks noChangeArrowheads="1"/>
          </p:cNvSpPr>
          <p:nvPr/>
        </p:nvSpPr>
        <p:spPr bwMode="auto">
          <a:xfrm>
            <a:off x="3108325" y="1789113"/>
            <a:ext cx="386644" cy="369332"/>
          </a:xfrm>
          <a:prstGeom prst="rect">
            <a:avLst/>
          </a:prstGeom>
          <a:noFill/>
          <a:ln w="9525">
            <a:noFill/>
            <a:miter lim="800000"/>
            <a:headEnd/>
            <a:tailEnd/>
          </a:ln>
          <a:effectLst/>
        </p:spPr>
        <p:txBody>
          <a:bodyPr wrap="none">
            <a:spAutoFit/>
          </a:bodyPr>
          <a:lstStyle/>
          <a:p>
            <a:r>
              <a:rPr lang="en-US" altLang="zh-CN">
                <a:ea typeface="宋体" pitchFamily="2" charset="-122"/>
              </a:rPr>
              <a:t>C</a:t>
            </a:r>
            <a:r>
              <a:rPr lang="en-US" altLang="zh-CN" baseline="-25000">
                <a:ea typeface="宋体" pitchFamily="2" charset="-122"/>
              </a:rPr>
              <a:t>4</a:t>
            </a:r>
          </a:p>
        </p:txBody>
      </p:sp>
      <p:sp>
        <p:nvSpPr>
          <p:cNvPr id="55440" name="Text Box 144"/>
          <p:cNvSpPr txBox="1">
            <a:spLocks noChangeArrowheads="1"/>
          </p:cNvSpPr>
          <p:nvPr/>
        </p:nvSpPr>
        <p:spPr bwMode="auto">
          <a:xfrm>
            <a:off x="226954" y="3128963"/>
            <a:ext cx="291866" cy="607712"/>
          </a:xfrm>
          <a:prstGeom prst="rect">
            <a:avLst/>
          </a:prstGeom>
          <a:noFill/>
          <a:ln w="9525">
            <a:noFill/>
            <a:miter lim="800000"/>
            <a:headEnd/>
            <a:tailEnd/>
          </a:ln>
          <a:effectLst/>
        </p:spPr>
        <p:txBody>
          <a:bodyPr vert="eaVert" wrap="none" lIns="36000" tIns="72000" rIns="36000" bIns="72000">
            <a:spAutoFit/>
          </a:bodyPr>
          <a:lstStyle/>
          <a:p>
            <a:r>
              <a:rPr lang="en-US" altLang="zh-CN" sz="1400" dirty="0">
                <a:ea typeface="宋体" pitchFamily="2" charset="-122"/>
              </a:rPr>
              <a:t>o:{6}</a:t>
            </a:r>
            <a:endParaRPr lang="en-US" altLang="zh-CN" dirty="0">
              <a:ea typeface="宋体" pitchFamily="2" charset="-122"/>
            </a:endParaRPr>
          </a:p>
        </p:txBody>
      </p:sp>
      <p:sp>
        <p:nvSpPr>
          <p:cNvPr id="55442" name="Text Box 146"/>
          <p:cNvSpPr txBox="1">
            <a:spLocks noChangeArrowheads="1"/>
          </p:cNvSpPr>
          <p:nvPr/>
        </p:nvSpPr>
        <p:spPr bwMode="auto">
          <a:xfrm>
            <a:off x="2636812" y="3971930"/>
            <a:ext cx="291866" cy="554814"/>
          </a:xfrm>
          <a:prstGeom prst="rect">
            <a:avLst/>
          </a:prstGeom>
          <a:noFill/>
          <a:ln w="19050">
            <a:noFill/>
            <a:miter lim="800000"/>
            <a:headEnd/>
            <a:tailEnd/>
          </a:ln>
          <a:effectLst/>
        </p:spPr>
        <p:txBody>
          <a:bodyPr vert="eaVert" wrap="none" lIns="36000" tIns="72000" rIns="36000" bIns="72000">
            <a:spAutoFit/>
          </a:bodyPr>
          <a:lstStyle/>
          <a:p>
            <a:r>
              <a:rPr lang="en-US" altLang="zh-CN" sz="1400">
                <a:ea typeface="宋体" pitchFamily="2" charset="-122"/>
              </a:rPr>
              <a:t>i:{7}</a:t>
            </a:r>
            <a:endParaRPr lang="en-US" altLang="zh-CN">
              <a:ea typeface="宋体" pitchFamily="2" charset="-122"/>
            </a:endParaRPr>
          </a:p>
        </p:txBody>
      </p:sp>
      <p:sp>
        <p:nvSpPr>
          <p:cNvPr id="55445" name="Text Box 149"/>
          <p:cNvSpPr txBox="1">
            <a:spLocks noChangeArrowheads="1"/>
          </p:cNvSpPr>
          <p:nvPr/>
        </p:nvSpPr>
        <p:spPr bwMode="auto">
          <a:xfrm>
            <a:off x="3538512" y="3794130"/>
            <a:ext cx="291866" cy="807190"/>
          </a:xfrm>
          <a:prstGeom prst="rect">
            <a:avLst/>
          </a:prstGeom>
          <a:noFill/>
          <a:ln w="9525">
            <a:noFill/>
            <a:miter lim="800000"/>
            <a:headEnd/>
            <a:tailEnd/>
          </a:ln>
          <a:effectLst/>
        </p:spPr>
        <p:txBody>
          <a:bodyPr vert="eaVert" wrap="none" lIns="36000" tIns="72000" rIns="36000" bIns="72000">
            <a:spAutoFit/>
          </a:bodyPr>
          <a:lstStyle/>
          <a:p>
            <a:r>
              <a:rPr lang="en-US" altLang="zh-CN" sz="1400">
                <a:ea typeface="宋体" pitchFamily="2" charset="-122"/>
              </a:rPr>
              <a:t>i:{7,12}</a:t>
            </a:r>
            <a:endParaRPr lang="en-US" altLang="zh-CN">
              <a:ea typeface="宋体" pitchFamily="2" charset="-122"/>
            </a:endParaRPr>
          </a:p>
        </p:txBody>
      </p:sp>
      <p:sp>
        <p:nvSpPr>
          <p:cNvPr id="55446" name="Text Box 150"/>
          <p:cNvSpPr txBox="1">
            <a:spLocks noChangeArrowheads="1"/>
          </p:cNvSpPr>
          <p:nvPr/>
        </p:nvSpPr>
        <p:spPr bwMode="auto">
          <a:xfrm>
            <a:off x="1343025" y="5649913"/>
            <a:ext cx="1312795" cy="369332"/>
          </a:xfrm>
          <a:prstGeom prst="rect">
            <a:avLst/>
          </a:prstGeom>
          <a:noFill/>
          <a:ln w="9525">
            <a:noFill/>
            <a:miter lim="800000"/>
            <a:headEnd/>
            <a:tailEnd/>
          </a:ln>
          <a:effectLst/>
        </p:spPr>
        <p:txBody>
          <a:bodyPr wrap="none">
            <a:spAutoFit/>
          </a:bodyPr>
          <a:lstStyle/>
          <a:p>
            <a:r>
              <a:rPr lang="en-US" altLang="zh-CN">
                <a:ea typeface="宋体" pitchFamily="2" charset="-122"/>
              </a:rPr>
              <a:t>Label size: 4</a:t>
            </a:r>
          </a:p>
        </p:txBody>
      </p:sp>
      <p:graphicFrame>
        <p:nvGraphicFramePr>
          <p:cNvPr id="149" name="表 148"/>
          <p:cNvGraphicFramePr>
            <a:graphicFrameLocks noGrp="1"/>
          </p:cNvGraphicFramePr>
          <p:nvPr/>
        </p:nvGraphicFramePr>
        <p:xfrm>
          <a:off x="4672073" y="1712172"/>
          <a:ext cx="4235516" cy="4663440"/>
        </p:xfrm>
        <a:graphic>
          <a:graphicData uri="http://schemas.openxmlformats.org/drawingml/2006/table">
            <a:tbl>
              <a:tblPr firstRow="1" bandRow="1">
                <a:tableStyleId>{2D5ABB26-0587-4C30-8999-92F81FD0307C}</a:tableStyleId>
              </a:tblPr>
              <a:tblGrid>
                <a:gridCol w="249148"/>
                <a:gridCol w="249148"/>
                <a:gridCol w="249148"/>
                <a:gridCol w="249148"/>
                <a:gridCol w="249148"/>
                <a:gridCol w="249148"/>
                <a:gridCol w="249148"/>
                <a:gridCol w="249148"/>
                <a:gridCol w="249148"/>
                <a:gridCol w="249148"/>
                <a:gridCol w="249148"/>
                <a:gridCol w="249148"/>
                <a:gridCol w="249148"/>
                <a:gridCol w="249148"/>
                <a:gridCol w="249148"/>
                <a:gridCol w="249148"/>
                <a:gridCol w="249148"/>
              </a:tblGrid>
              <a:tr h="261286">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1</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2</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3</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4</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5</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6</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7</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8</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9</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10</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11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12</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13</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14</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15</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en-US" altLang="ja-JP" dirty="0" smtClean="0"/>
                        <a:t>16</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61286">
                <a:tc>
                  <a:txBody>
                    <a:bodyPr/>
                    <a:lstStyle/>
                    <a:p>
                      <a:r>
                        <a:rPr kumimoji="1" lang="en-US" altLang="ja-JP" dirty="0" smtClean="0"/>
                        <a:t>1</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r>
              <a:tr h="261286">
                <a:tc>
                  <a:txBody>
                    <a:bodyPr/>
                    <a:lstStyle/>
                    <a:p>
                      <a:r>
                        <a:rPr kumimoji="1" lang="en-US" altLang="ja-JP" dirty="0" smtClean="0"/>
                        <a:t>2</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r>
              <a:tr h="261286">
                <a:tc>
                  <a:txBody>
                    <a:bodyPr/>
                    <a:lstStyle/>
                    <a:p>
                      <a:r>
                        <a:rPr kumimoji="1" lang="en-US" altLang="ja-JP" dirty="0" smtClean="0"/>
                        <a:t>3</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endParaRPr kumimoji="1" lang="ja-JP" altLang="en-US" dirty="0"/>
                    </a:p>
                  </a:txBody>
                  <a:tcPr marL="0" marR="0" marT="0" marB="0" anchor="ctr" anchorCtr="1"/>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endParaRPr kumimoji="1" lang="ja-JP" altLang="en-US" dirty="0"/>
                    </a:p>
                  </a:txBody>
                  <a:tcPr marL="0" marR="0" marT="0" marB="0" anchor="ctr" anchorCtr="1"/>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r>
              <a:tr h="261286">
                <a:tc>
                  <a:txBody>
                    <a:bodyPr/>
                    <a:lstStyle/>
                    <a:p>
                      <a:r>
                        <a:rPr kumimoji="1" lang="en-US" altLang="ja-JP" dirty="0" smtClean="0"/>
                        <a:t>4</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B w="19050" cap="flat" cmpd="sng" algn="ctr">
                      <a:solidFill>
                        <a:schemeClr val="tx1"/>
                      </a:solidFill>
                      <a:prstDash val="solid"/>
                      <a:round/>
                      <a:headEnd type="none" w="med" len="med"/>
                      <a:tailEnd type="none" w="med" len="med"/>
                    </a:lnB>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r>
              <a:tr h="261286">
                <a:tc>
                  <a:txBody>
                    <a:bodyPr/>
                    <a:lstStyle/>
                    <a:p>
                      <a:r>
                        <a:rPr kumimoji="1" lang="en-US" altLang="ja-JP" dirty="0" smtClean="0"/>
                        <a:t>5</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r>
              <a:tr h="261286">
                <a:tc>
                  <a:txBody>
                    <a:bodyPr/>
                    <a:lstStyle/>
                    <a:p>
                      <a:r>
                        <a:rPr kumimoji="1" lang="en-US" altLang="ja-JP" dirty="0" smtClean="0"/>
                        <a:t>6</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r>
              <a:tr h="261286">
                <a:tc>
                  <a:txBody>
                    <a:bodyPr/>
                    <a:lstStyle/>
                    <a:p>
                      <a:r>
                        <a:rPr kumimoji="1" lang="en-US" altLang="ja-JP" dirty="0" smtClean="0"/>
                        <a:t>7</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r>
              <a:tr h="261286">
                <a:tc>
                  <a:txBody>
                    <a:bodyPr/>
                    <a:lstStyle/>
                    <a:p>
                      <a:r>
                        <a:rPr kumimoji="1" lang="en-US" altLang="ja-JP" dirty="0" smtClean="0"/>
                        <a:t>8</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B w="19050" cap="flat" cmpd="sng" algn="ctr">
                      <a:solidFill>
                        <a:schemeClr val="tx1"/>
                      </a:solidFill>
                      <a:prstDash val="solid"/>
                      <a:round/>
                      <a:headEnd type="none" w="med" len="med"/>
                      <a:tailEnd type="none" w="med" len="med"/>
                    </a:lnB>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r>
              <a:tr h="261286">
                <a:tc>
                  <a:txBody>
                    <a:bodyPr/>
                    <a:lstStyle/>
                    <a:p>
                      <a:r>
                        <a:rPr kumimoji="1" lang="en-US" altLang="ja-JP" dirty="0" smtClean="0"/>
                        <a:t>9</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r>
              <a:tr h="261286">
                <a:tc>
                  <a:txBody>
                    <a:bodyPr/>
                    <a:lstStyle/>
                    <a:p>
                      <a:r>
                        <a:rPr kumimoji="1" lang="en-US" altLang="ja-JP" dirty="0" smtClean="0"/>
                        <a:t>10</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r>
              <a:tr h="261286">
                <a:tc>
                  <a:txBody>
                    <a:bodyPr/>
                    <a:lstStyle/>
                    <a:p>
                      <a:r>
                        <a:rPr kumimoji="1" lang="en-US" altLang="ja-JP" dirty="0" smtClean="0"/>
                        <a:t>11</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r>
              <a:tr h="261286">
                <a:tc>
                  <a:txBody>
                    <a:bodyPr/>
                    <a:lstStyle/>
                    <a:p>
                      <a:r>
                        <a:rPr kumimoji="1" lang="en-US" altLang="ja-JP" dirty="0" smtClean="0"/>
                        <a:t>12</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r>
                        <a:rPr kumimoji="1" lang="en-US" altLang="ja-JP" dirty="0" smtClean="0"/>
                        <a:t>1</a:t>
                      </a:r>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r>
              <a:tr h="261286">
                <a:tc>
                  <a:txBody>
                    <a:bodyPr/>
                    <a:lstStyle/>
                    <a:p>
                      <a:r>
                        <a:rPr kumimoji="1" lang="en-US" altLang="ja-JP" dirty="0" smtClean="0"/>
                        <a:t>13</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T w="19050" cap="flat" cmpd="sng" algn="ctr">
                      <a:solidFill>
                        <a:schemeClr val="tx1"/>
                      </a:solidFill>
                      <a:prstDash val="solid"/>
                      <a:round/>
                      <a:headEnd type="none" w="med" len="med"/>
                      <a:tailEnd type="none" w="med" len="med"/>
                    </a:lnT>
                  </a:tcPr>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T w="19050" cap="flat" cmpd="sng" algn="ctr">
                      <a:solidFill>
                        <a:schemeClr val="tx1"/>
                      </a:solidFill>
                      <a:prstDash val="solid"/>
                      <a:round/>
                      <a:headEnd type="none" w="med" len="med"/>
                      <a:tailEnd type="none" w="med" len="med"/>
                    </a:lnT>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r>
              <a:tr h="261286">
                <a:tc>
                  <a:txBody>
                    <a:bodyPr/>
                    <a:lstStyle/>
                    <a:p>
                      <a:r>
                        <a:rPr kumimoji="1" lang="en-US" altLang="ja-JP" dirty="0" smtClean="0"/>
                        <a:t>14</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tc>
                <a:tc>
                  <a:txBody>
                    <a:bodyPr/>
                    <a:lstStyle/>
                    <a:p>
                      <a:endParaRPr kumimoji="1" lang="ja-JP" altLang="en-US"/>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endParaRPr kumimoji="1" lang="ja-JP" altLang="en-US" dirty="0"/>
                    </a:p>
                  </a:txBody>
                  <a:tcPr marL="0" marR="0" marT="0" marB="0" anchor="ctr" anchorCtr="1"/>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r>
              <a:tr h="261286">
                <a:tc>
                  <a:txBody>
                    <a:bodyPr/>
                    <a:lstStyle/>
                    <a:p>
                      <a:r>
                        <a:rPr kumimoji="1" lang="en-US" altLang="ja-JP" dirty="0" smtClean="0"/>
                        <a:t>15</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endParaRPr kumimoji="1" lang="ja-JP" altLang="en-US" dirty="0"/>
                    </a:p>
                  </a:txBody>
                  <a:tcPr marL="0" marR="0" marT="0" marB="0" anchor="ctr" anchorCtr="1"/>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a:p>
                  </a:txBody>
                  <a:tcPr marL="0" marR="0" marT="0" marB="0" anchor="ctr" anchorCtr="1"/>
                </a:tc>
                <a:tc>
                  <a:txBody>
                    <a:bodyPr/>
                    <a:lstStyle/>
                    <a:p>
                      <a:endParaRPr kumimoji="1" lang="ja-JP" altLang="en-US" dirty="0"/>
                    </a:p>
                  </a:txBody>
                  <a:tcPr marL="0" marR="0" marT="0" marB="0" anchor="ctr" anchorCtr="1"/>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endParaRPr kumimoji="1" lang="ja-JP" altLang="en-US" dirty="0"/>
                    </a:p>
                  </a:txBody>
                  <a:tcPr marL="0" marR="0" marT="0" marB="0" anchor="ctr" anchorCtr="1"/>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tcPr>
                </a:tc>
                <a:tc>
                  <a:txBody>
                    <a:bodyPr/>
                    <a:lstStyle/>
                    <a:p>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tcPr>
                </a:tc>
              </a:tr>
              <a:tr h="261286">
                <a:tc>
                  <a:txBody>
                    <a:bodyPr/>
                    <a:lstStyle/>
                    <a:p>
                      <a:r>
                        <a:rPr kumimoji="1" lang="en-US" altLang="ja-JP" dirty="0" smtClean="0"/>
                        <a:t>16</a:t>
                      </a:r>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endParaRPr kumimoji="1" lang="ja-JP" altLang="en-US" dirty="0"/>
                    </a:p>
                  </a:txBody>
                  <a:tcPr marL="0" marR="0" marT="0" marB="0" anchor="ctr" anchorCtr="1">
                    <a:lnB w="19050" cap="flat" cmpd="sng" algn="ctr">
                      <a:solidFill>
                        <a:schemeClr val="tx1"/>
                      </a:solidFill>
                      <a:prstDash val="solid"/>
                      <a:round/>
                      <a:headEnd type="none" w="med" len="med"/>
                      <a:tailEnd type="none" w="med" len="med"/>
                    </a:lnB>
                  </a:tcPr>
                </a:tc>
                <a:tc>
                  <a:txBody>
                    <a:bodyPr/>
                    <a:lstStyle/>
                    <a:p>
                      <a:r>
                        <a:rPr kumimoji="1" lang="en-US" altLang="ja-JP" dirty="0" smtClean="0"/>
                        <a:t>1</a:t>
                      </a:r>
                      <a:endParaRPr kumimoji="1" lang="ja-JP" altLang="en-US" dirty="0"/>
                    </a:p>
                  </a:txBody>
                  <a:tcPr marL="0" marR="0" marT="0" marB="0" anchor="ctr" anchorCtr="1">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r>
            </a:tbl>
          </a:graphicData>
        </a:graphic>
      </p:graphicFrame>
      <p:sp>
        <p:nvSpPr>
          <p:cNvPr id="150" name="Oval 191"/>
          <p:cNvSpPr>
            <a:spLocks noChangeArrowheads="1"/>
          </p:cNvSpPr>
          <p:nvPr/>
        </p:nvSpPr>
        <p:spPr bwMode="auto">
          <a:xfrm>
            <a:off x="8329669" y="4944344"/>
            <a:ext cx="368300" cy="406400"/>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lIns="0" tIns="0" rIns="0" bIns="0" anchor="ctr" anchorCtr="1"/>
          <a:lstStyle/>
          <a:p>
            <a:r>
              <a:rPr lang="en-US" altLang="ja-JP" dirty="0" smtClean="0"/>
              <a:t>1</a:t>
            </a:r>
            <a:endParaRPr lang="ja-JP" altLang="en-US" dirty="0"/>
          </a:p>
        </p:txBody>
      </p:sp>
      <p:sp>
        <p:nvSpPr>
          <p:cNvPr id="151" name="Oval 192"/>
          <p:cNvSpPr>
            <a:spLocks noChangeArrowheads="1"/>
          </p:cNvSpPr>
          <p:nvPr/>
        </p:nvSpPr>
        <p:spPr bwMode="auto">
          <a:xfrm>
            <a:off x="6105546" y="2216982"/>
            <a:ext cx="368300" cy="406400"/>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lIns="0" tIns="0" rIns="0" bIns="0" anchor="ctr" anchorCtr="1"/>
          <a:lstStyle/>
          <a:p>
            <a:r>
              <a:rPr lang="en-US" altLang="ja-JP" dirty="0" smtClean="0"/>
              <a:t>1</a:t>
            </a:r>
            <a:endParaRPr lang="ja-JP" altLang="en-US" dirty="0"/>
          </a:p>
        </p:txBody>
      </p:sp>
      <p:sp>
        <p:nvSpPr>
          <p:cNvPr id="152" name="Oval 209"/>
          <p:cNvSpPr>
            <a:spLocks noChangeArrowheads="1"/>
          </p:cNvSpPr>
          <p:nvPr/>
        </p:nvSpPr>
        <p:spPr bwMode="auto">
          <a:xfrm>
            <a:off x="7337446" y="2242382"/>
            <a:ext cx="368300" cy="406400"/>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lIns="0" tIns="0" rIns="0" bIns="0" anchor="ctr" anchorCtr="1"/>
          <a:lstStyle/>
          <a:p>
            <a:r>
              <a:rPr lang="en-US" altLang="ja-JP" dirty="0" smtClean="0"/>
              <a:t>1</a:t>
            </a:r>
            <a:endParaRPr lang="ja-JP" altLang="en-US" dirty="0"/>
          </a:p>
        </p:txBody>
      </p:sp>
      <p:sp>
        <p:nvSpPr>
          <p:cNvPr id="153" name="Oval 210"/>
          <p:cNvSpPr>
            <a:spLocks noChangeArrowheads="1"/>
          </p:cNvSpPr>
          <p:nvPr/>
        </p:nvSpPr>
        <p:spPr bwMode="auto">
          <a:xfrm>
            <a:off x="8332839" y="2210626"/>
            <a:ext cx="368300" cy="406400"/>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lIns="0" tIns="0" rIns="0" bIns="0" anchor="ctr" anchorCtr="1"/>
          <a:lstStyle/>
          <a:p>
            <a:r>
              <a:rPr lang="en-US" altLang="ja-JP" dirty="0" smtClean="0"/>
              <a:t>1</a:t>
            </a:r>
            <a:endParaRPr lang="ja-JP" altLang="en-US" dirty="0"/>
          </a:p>
        </p:txBody>
      </p:sp>
      <p:sp>
        <p:nvSpPr>
          <p:cNvPr id="154" name="Oval 211"/>
          <p:cNvSpPr>
            <a:spLocks noChangeArrowheads="1"/>
          </p:cNvSpPr>
          <p:nvPr/>
        </p:nvSpPr>
        <p:spPr bwMode="auto">
          <a:xfrm>
            <a:off x="7346988" y="3556850"/>
            <a:ext cx="368300" cy="406400"/>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lIns="0" tIns="0" rIns="0" bIns="0" anchor="ctr" anchorCtr="1"/>
          <a:lstStyle/>
          <a:p>
            <a:r>
              <a:rPr lang="en-US" altLang="ja-JP" dirty="0" smtClean="0"/>
              <a:t>1</a:t>
            </a:r>
            <a:endParaRPr lang="ja-JP" altLang="en-US" dirty="0"/>
          </a:p>
        </p:txBody>
      </p:sp>
      <p:sp>
        <p:nvSpPr>
          <p:cNvPr id="155" name="Oval 212"/>
          <p:cNvSpPr>
            <a:spLocks noChangeArrowheads="1"/>
          </p:cNvSpPr>
          <p:nvPr/>
        </p:nvSpPr>
        <p:spPr bwMode="auto">
          <a:xfrm>
            <a:off x="8329669" y="3593363"/>
            <a:ext cx="368300" cy="406400"/>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lIns="0" tIns="0" rIns="0" bIns="0" anchor="ctr" anchorCtr="1"/>
          <a:lstStyle/>
          <a:p>
            <a:r>
              <a:rPr lang="en-US" altLang="ja-JP" dirty="0" smtClean="0"/>
              <a:t>1</a:t>
            </a:r>
            <a:endParaRPr lang="ja-JP" altLang="en-US" dirty="0"/>
          </a:p>
        </p:txBody>
      </p:sp>
      <p:sp>
        <p:nvSpPr>
          <p:cNvPr id="156" name="Text Box 221"/>
          <p:cNvSpPr txBox="1">
            <a:spLocks noChangeArrowheads="1"/>
          </p:cNvSpPr>
          <p:nvPr/>
        </p:nvSpPr>
        <p:spPr bwMode="auto">
          <a:xfrm>
            <a:off x="4211638" y="3713977"/>
            <a:ext cx="458787" cy="625475"/>
          </a:xfrm>
          <a:prstGeom prst="rect">
            <a:avLst/>
          </a:prstGeom>
          <a:noFill/>
          <a:ln w="9525">
            <a:noFill/>
            <a:miter lim="800000"/>
            <a:headEnd/>
            <a:tailEnd/>
          </a:ln>
          <a:effectLst/>
        </p:spPr>
        <p:txBody>
          <a:bodyPr vert="eaVert" wrap="none">
            <a:spAutoFit/>
          </a:bodyPr>
          <a:lstStyle/>
          <a:p>
            <a:r>
              <a:rPr lang="en-US" altLang="zh-CN" dirty="0">
                <a:ea typeface="宋体" pitchFamily="2" charset="-122"/>
              </a:rPr>
              <a:t>From</a:t>
            </a:r>
          </a:p>
        </p:txBody>
      </p:sp>
      <p:sp>
        <p:nvSpPr>
          <p:cNvPr id="157" name="Text Box 222"/>
          <p:cNvSpPr txBox="1">
            <a:spLocks noChangeArrowheads="1"/>
          </p:cNvSpPr>
          <p:nvPr/>
        </p:nvSpPr>
        <p:spPr bwMode="auto">
          <a:xfrm>
            <a:off x="6664325" y="1370827"/>
            <a:ext cx="450850" cy="366712"/>
          </a:xfrm>
          <a:prstGeom prst="rect">
            <a:avLst/>
          </a:prstGeom>
          <a:noFill/>
          <a:ln w="9525">
            <a:noFill/>
            <a:miter lim="800000"/>
            <a:headEnd/>
            <a:tailEnd/>
          </a:ln>
          <a:effectLst/>
        </p:spPr>
        <p:txBody>
          <a:bodyPr wrap="none">
            <a:spAutoFit/>
          </a:bodyPr>
          <a:lstStyle/>
          <a:p>
            <a:r>
              <a:rPr lang="en-US" altLang="zh-CN">
                <a:ea typeface="宋体" pitchFamily="2" charset="-122"/>
              </a:rPr>
              <a:t>To</a:t>
            </a:r>
          </a:p>
        </p:txBody>
      </p:sp>
      <p:cxnSp>
        <p:nvCxnSpPr>
          <p:cNvPr id="158" name="直線コネクタ 157"/>
          <p:cNvCxnSpPr/>
          <p:nvPr/>
        </p:nvCxnSpPr>
        <p:spPr>
          <a:xfrm rot="5400000">
            <a:off x="7986618" y="3506185"/>
            <a:ext cx="839799" cy="130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p:cNvCxnSpPr/>
          <p:nvPr/>
        </p:nvCxnSpPr>
        <p:spPr>
          <a:xfrm rot="5400000">
            <a:off x="8131327" y="2265289"/>
            <a:ext cx="548337" cy="85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p:cNvCxnSpPr/>
          <p:nvPr/>
        </p:nvCxnSpPr>
        <p:spPr>
          <a:xfrm rot="5400000">
            <a:off x="7877249" y="4747457"/>
            <a:ext cx="1058877" cy="164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p:cNvCxnSpPr/>
          <p:nvPr/>
        </p:nvCxnSpPr>
        <p:spPr>
          <a:xfrm flipV="1">
            <a:off x="8405865" y="2539243"/>
            <a:ext cx="511182" cy="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p:cNvCxnSpPr/>
          <p:nvPr/>
        </p:nvCxnSpPr>
        <p:spPr>
          <a:xfrm flipV="1">
            <a:off x="8405865" y="3926737"/>
            <a:ext cx="511182" cy="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p:cNvCxnSpPr/>
          <p:nvPr/>
        </p:nvCxnSpPr>
        <p:spPr>
          <a:xfrm flipV="1">
            <a:off x="8405865" y="5277716"/>
            <a:ext cx="511182" cy="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p:cNvCxnSpPr/>
          <p:nvPr/>
        </p:nvCxnSpPr>
        <p:spPr>
          <a:xfrm rot="5400000">
            <a:off x="7000767" y="3506185"/>
            <a:ext cx="839799" cy="130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p:cNvCxnSpPr/>
          <p:nvPr/>
        </p:nvCxnSpPr>
        <p:spPr>
          <a:xfrm flipV="1">
            <a:off x="7420014" y="3926737"/>
            <a:ext cx="511182" cy="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6" name="直線コネクタ 165"/>
          <p:cNvCxnSpPr/>
          <p:nvPr/>
        </p:nvCxnSpPr>
        <p:spPr>
          <a:xfrm rot="5400000">
            <a:off x="7145476" y="2265289"/>
            <a:ext cx="548337" cy="85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7" name="直線コネクタ 166"/>
          <p:cNvCxnSpPr/>
          <p:nvPr/>
        </p:nvCxnSpPr>
        <p:spPr>
          <a:xfrm flipV="1">
            <a:off x="7420014" y="2539243"/>
            <a:ext cx="511182" cy="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p:cNvCxnSpPr/>
          <p:nvPr/>
        </p:nvCxnSpPr>
        <p:spPr>
          <a:xfrm rot="5400000">
            <a:off x="5940547" y="2265289"/>
            <a:ext cx="548337" cy="85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p:cNvCxnSpPr/>
          <p:nvPr/>
        </p:nvCxnSpPr>
        <p:spPr>
          <a:xfrm flipV="1">
            <a:off x="6215085" y="2539242"/>
            <a:ext cx="693747" cy="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p:cNvCxnSpPr/>
          <p:nvPr/>
        </p:nvCxnSpPr>
        <p:spPr>
          <a:xfrm rot="16200000" flipV="1">
            <a:off x="4918877" y="2228886"/>
            <a:ext cx="876311" cy="83979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1" name="直線コネクタ 170"/>
          <p:cNvCxnSpPr/>
          <p:nvPr/>
        </p:nvCxnSpPr>
        <p:spPr>
          <a:xfrm rot="16200000" flipV="1">
            <a:off x="5918170" y="3337722"/>
            <a:ext cx="876311" cy="83979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2" name="直線コネクタ 171"/>
          <p:cNvCxnSpPr/>
          <p:nvPr/>
        </p:nvCxnSpPr>
        <p:spPr>
          <a:xfrm rot="16200000" flipV="1">
            <a:off x="6904016" y="4433111"/>
            <a:ext cx="876311" cy="83979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3" name="直線コネクタ 172"/>
          <p:cNvCxnSpPr/>
          <p:nvPr/>
        </p:nvCxnSpPr>
        <p:spPr>
          <a:xfrm rot="16200000" flipV="1">
            <a:off x="7889862" y="5528500"/>
            <a:ext cx="876311" cy="83979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8" name="正方形/長方形 67"/>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
        <p:nvSpPr>
          <p:cNvPr id="70" name="フッター プレースホルダ 69"/>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71" name="スライド番号プレースホルダ 70"/>
          <p:cNvSpPr>
            <a:spLocks noGrp="1"/>
          </p:cNvSpPr>
          <p:nvPr>
            <p:ph type="sldNum" sz="quarter" idx="12"/>
          </p:nvPr>
        </p:nvSpPr>
        <p:spPr/>
        <p:txBody>
          <a:bodyPr/>
          <a:lstStyle/>
          <a:p>
            <a:fld id="{DF510E7A-70A0-49B7-BA5B-039CFE49E52F}" type="slidenum">
              <a:rPr kumimoji="1" lang="ja-JP" altLang="en-US" smtClean="0"/>
              <a:pPr/>
              <a:t>206</a:t>
            </a:fld>
            <a:endParaRPr kumimoji="1" lang="ja-JP" altLang="en-US"/>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274638"/>
            <a:ext cx="9144000" cy="1143000"/>
          </a:xfrm>
        </p:spPr>
        <p:txBody>
          <a:bodyPr/>
          <a:lstStyle/>
          <a:p>
            <a:r>
              <a:rPr lang="ja-JP" altLang="en-US" sz="4000" dirty="0" smtClean="0"/>
              <a:t>最小</a:t>
            </a:r>
            <a:r>
              <a:rPr lang="en-US" altLang="zh-CN" sz="4000" dirty="0" smtClean="0"/>
              <a:t>3-hop</a:t>
            </a:r>
            <a:r>
              <a:rPr lang="ja-JP" altLang="en-US" sz="4000" dirty="0" smtClean="0"/>
              <a:t>ラベルの発見方法</a:t>
            </a:r>
            <a:r>
              <a:rPr lang="en-US" altLang="zh-CN" sz="4000" dirty="0" smtClean="0"/>
              <a:t> </a:t>
            </a:r>
            <a:endParaRPr lang="en-US" altLang="zh-CN" sz="4000" dirty="0"/>
          </a:p>
        </p:txBody>
      </p:sp>
      <p:sp>
        <p:nvSpPr>
          <p:cNvPr id="56324" name="Oval 4"/>
          <p:cNvSpPr>
            <a:spLocks noChangeArrowheads="1"/>
          </p:cNvSpPr>
          <p:nvPr/>
        </p:nvSpPr>
        <p:spPr bwMode="auto">
          <a:xfrm>
            <a:off x="431800" y="2771758"/>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1</a:t>
            </a:r>
          </a:p>
        </p:txBody>
      </p:sp>
      <p:sp>
        <p:nvSpPr>
          <p:cNvPr id="56325" name="Oval 5"/>
          <p:cNvSpPr>
            <a:spLocks noChangeArrowheads="1"/>
          </p:cNvSpPr>
          <p:nvPr/>
        </p:nvSpPr>
        <p:spPr bwMode="auto">
          <a:xfrm>
            <a:off x="444500" y="3648058"/>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2</a:t>
            </a:r>
          </a:p>
        </p:txBody>
      </p:sp>
      <p:sp>
        <p:nvSpPr>
          <p:cNvPr id="56326" name="Oval 6"/>
          <p:cNvSpPr>
            <a:spLocks noChangeArrowheads="1"/>
          </p:cNvSpPr>
          <p:nvPr/>
        </p:nvSpPr>
        <p:spPr bwMode="auto">
          <a:xfrm>
            <a:off x="457200" y="4524358"/>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3</a:t>
            </a:r>
          </a:p>
        </p:txBody>
      </p:sp>
      <p:sp>
        <p:nvSpPr>
          <p:cNvPr id="56327" name="Oval 7"/>
          <p:cNvSpPr>
            <a:spLocks noChangeArrowheads="1"/>
          </p:cNvSpPr>
          <p:nvPr/>
        </p:nvSpPr>
        <p:spPr bwMode="auto">
          <a:xfrm>
            <a:off x="469900" y="5400658"/>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4</a:t>
            </a:r>
          </a:p>
        </p:txBody>
      </p:sp>
      <p:sp>
        <p:nvSpPr>
          <p:cNvPr id="56328" name="Line 8"/>
          <p:cNvSpPr>
            <a:spLocks noChangeShapeType="1"/>
          </p:cNvSpPr>
          <p:nvPr/>
        </p:nvSpPr>
        <p:spPr bwMode="auto">
          <a:xfrm>
            <a:off x="584200" y="3076558"/>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56329" name="Line 9"/>
          <p:cNvSpPr>
            <a:spLocks noChangeShapeType="1"/>
          </p:cNvSpPr>
          <p:nvPr/>
        </p:nvSpPr>
        <p:spPr bwMode="auto">
          <a:xfrm>
            <a:off x="584200" y="3952858"/>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56330" name="Line 10"/>
          <p:cNvSpPr>
            <a:spLocks noChangeShapeType="1"/>
          </p:cNvSpPr>
          <p:nvPr/>
        </p:nvSpPr>
        <p:spPr bwMode="auto">
          <a:xfrm>
            <a:off x="584200" y="4816458"/>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56331" name="Oval 11"/>
          <p:cNvSpPr>
            <a:spLocks noChangeArrowheads="1"/>
          </p:cNvSpPr>
          <p:nvPr/>
        </p:nvSpPr>
        <p:spPr bwMode="auto">
          <a:xfrm>
            <a:off x="1320800" y="2771758"/>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5</a:t>
            </a:r>
          </a:p>
        </p:txBody>
      </p:sp>
      <p:sp>
        <p:nvSpPr>
          <p:cNvPr id="56332" name="Oval 12"/>
          <p:cNvSpPr>
            <a:spLocks noChangeArrowheads="1"/>
          </p:cNvSpPr>
          <p:nvPr/>
        </p:nvSpPr>
        <p:spPr bwMode="auto">
          <a:xfrm>
            <a:off x="1333500" y="3648058"/>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6</a:t>
            </a:r>
          </a:p>
        </p:txBody>
      </p:sp>
      <p:sp>
        <p:nvSpPr>
          <p:cNvPr id="56333" name="Oval 13"/>
          <p:cNvSpPr>
            <a:spLocks noChangeArrowheads="1"/>
          </p:cNvSpPr>
          <p:nvPr/>
        </p:nvSpPr>
        <p:spPr bwMode="auto">
          <a:xfrm>
            <a:off x="1346200" y="4524358"/>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7</a:t>
            </a:r>
          </a:p>
        </p:txBody>
      </p:sp>
      <p:sp>
        <p:nvSpPr>
          <p:cNvPr id="56334" name="Oval 14"/>
          <p:cNvSpPr>
            <a:spLocks noChangeArrowheads="1"/>
          </p:cNvSpPr>
          <p:nvPr/>
        </p:nvSpPr>
        <p:spPr bwMode="auto">
          <a:xfrm>
            <a:off x="1358900" y="5400658"/>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8</a:t>
            </a:r>
          </a:p>
        </p:txBody>
      </p:sp>
      <p:sp>
        <p:nvSpPr>
          <p:cNvPr id="56335" name="Line 15"/>
          <p:cNvSpPr>
            <a:spLocks noChangeShapeType="1"/>
          </p:cNvSpPr>
          <p:nvPr/>
        </p:nvSpPr>
        <p:spPr bwMode="auto">
          <a:xfrm>
            <a:off x="1473200" y="3076558"/>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56336" name="Line 16"/>
          <p:cNvSpPr>
            <a:spLocks noChangeShapeType="1"/>
          </p:cNvSpPr>
          <p:nvPr/>
        </p:nvSpPr>
        <p:spPr bwMode="auto">
          <a:xfrm>
            <a:off x="1473200" y="3952858"/>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56337" name="Line 17"/>
          <p:cNvSpPr>
            <a:spLocks noChangeShapeType="1"/>
          </p:cNvSpPr>
          <p:nvPr/>
        </p:nvSpPr>
        <p:spPr bwMode="auto">
          <a:xfrm>
            <a:off x="1473200" y="4816458"/>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56338" name="Oval 18"/>
          <p:cNvSpPr>
            <a:spLocks noChangeArrowheads="1"/>
          </p:cNvSpPr>
          <p:nvPr/>
        </p:nvSpPr>
        <p:spPr bwMode="auto">
          <a:xfrm>
            <a:off x="2171700" y="2759058"/>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9</a:t>
            </a:r>
          </a:p>
        </p:txBody>
      </p:sp>
      <p:sp>
        <p:nvSpPr>
          <p:cNvPr id="56339" name="Oval 19"/>
          <p:cNvSpPr>
            <a:spLocks noChangeArrowheads="1"/>
          </p:cNvSpPr>
          <p:nvPr/>
        </p:nvSpPr>
        <p:spPr bwMode="auto">
          <a:xfrm>
            <a:off x="2184400" y="3635358"/>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10</a:t>
            </a:r>
          </a:p>
        </p:txBody>
      </p:sp>
      <p:sp>
        <p:nvSpPr>
          <p:cNvPr id="56340" name="Oval 20"/>
          <p:cNvSpPr>
            <a:spLocks noChangeArrowheads="1"/>
          </p:cNvSpPr>
          <p:nvPr/>
        </p:nvSpPr>
        <p:spPr bwMode="auto">
          <a:xfrm>
            <a:off x="2197100" y="4511658"/>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11</a:t>
            </a:r>
          </a:p>
        </p:txBody>
      </p:sp>
      <p:sp>
        <p:nvSpPr>
          <p:cNvPr id="56341" name="Oval 21"/>
          <p:cNvSpPr>
            <a:spLocks noChangeArrowheads="1"/>
          </p:cNvSpPr>
          <p:nvPr/>
        </p:nvSpPr>
        <p:spPr bwMode="auto">
          <a:xfrm>
            <a:off x="2209800" y="5387958"/>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12</a:t>
            </a:r>
          </a:p>
        </p:txBody>
      </p:sp>
      <p:sp>
        <p:nvSpPr>
          <p:cNvPr id="56342" name="Line 22"/>
          <p:cNvSpPr>
            <a:spLocks noChangeShapeType="1"/>
          </p:cNvSpPr>
          <p:nvPr/>
        </p:nvSpPr>
        <p:spPr bwMode="auto">
          <a:xfrm>
            <a:off x="2324100" y="3063858"/>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56343" name="Line 23"/>
          <p:cNvSpPr>
            <a:spLocks noChangeShapeType="1"/>
          </p:cNvSpPr>
          <p:nvPr/>
        </p:nvSpPr>
        <p:spPr bwMode="auto">
          <a:xfrm>
            <a:off x="2324100" y="3940158"/>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56344" name="Line 24"/>
          <p:cNvSpPr>
            <a:spLocks noChangeShapeType="1"/>
          </p:cNvSpPr>
          <p:nvPr/>
        </p:nvSpPr>
        <p:spPr bwMode="auto">
          <a:xfrm>
            <a:off x="2324100" y="4803758"/>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56345" name="Oval 25"/>
          <p:cNvSpPr>
            <a:spLocks noChangeArrowheads="1"/>
          </p:cNvSpPr>
          <p:nvPr/>
        </p:nvSpPr>
        <p:spPr bwMode="auto">
          <a:xfrm>
            <a:off x="3073400" y="2759058"/>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13</a:t>
            </a:r>
          </a:p>
        </p:txBody>
      </p:sp>
      <p:sp>
        <p:nvSpPr>
          <p:cNvPr id="56346" name="Oval 26"/>
          <p:cNvSpPr>
            <a:spLocks noChangeArrowheads="1"/>
          </p:cNvSpPr>
          <p:nvPr/>
        </p:nvSpPr>
        <p:spPr bwMode="auto">
          <a:xfrm>
            <a:off x="3086100" y="3635358"/>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14</a:t>
            </a:r>
          </a:p>
        </p:txBody>
      </p:sp>
      <p:sp>
        <p:nvSpPr>
          <p:cNvPr id="56347" name="Oval 27"/>
          <p:cNvSpPr>
            <a:spLocks noChangeArrowheads="1"/>
          </p:cNvSpPr>
          <p:nvPr/>
        </p:nvSpPr>
        <p:spPr bwMode="auto">
          <a:xfrm>
            <a:off x="3098800" y="4511658"/>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15</a:t>
            </a:r>
          </a:p>
        </p:txBody>
      </p:sp>
      <p:sp>
        <p:nvSpPr>
          <p:cNvPr id="56348" name="Oval 28"/>
          <p:cNvSpPr>
            <a:spLocks noChangeArrowheads="1"/>
          </p:cNvSpPr>
          <p:nvPr/>
        </p:nvSpPr>
        <p:spPr bwMode="auto">
          <a:xfrm>
            <a:off x="3111500" y="5387958"/>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16</a:t>
            </a:r>
          </a:p>
        </p:txBody>
      </p:sp>
      <p:sp>
        <p:nvSpPr>
          <p:cNvPr id="56349" name="Line 29"/>
          <p:cNvSpPr>
            <a:spLocks noChangeShapeType="1"/>
          </p:cNvSpPr>
          <p:nvPr/>
        </p:nvSpPr>
        <p:spPr bwMode="auto">
          <a:xfrm>
            <a:off x="3225800" y="3063858"/>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56350" name="Line 30"/>
          <p:cNvSpPr>
            <a:spLocks noChangeShapeType="1"/>
          </p:cNvSpPr>
          <p:nvPr/>
        </p:nvSpPr>
        <p:spPr bwMode="auto">
          <a:xfrm>
            <a:off x="3225800" y="3940158"/>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56351" name="Line 31"/>
          <p:cNvSpPr>
            <a:spLocks noChangeShapeType="1"/>
          </p:cNvSpPr>
          <p:nvPr/>
        </p:nvSpPr>
        <p:spPr bwMode="auto">
          <a:xfrm>
            <a:off x="3225800" y="4803758"/>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56352" name="Line 32"/>
          <p:cNvSpPr>
            <a:spLocks noChangeShapeType="1"/>
          </p:cNvSpPr>
          <p:nvPr/>
        </p:nvSpPr>
        <p:spPr bwMode="auto">
          <a:xfrm>
            <a:off x="723900" y="3775058"/>
            <a:ext cx="596900" cy="0"/>
          </a:xfrm>
          <a:prstGeom prst="line">
            <a:avLst/>
          </a:prstGeom>
          <a:noFill/>
          <a:ln w="9525">
            <a:solidFill>
              <a:schemeClr val="tx1"/>
            </a:solidFill>
            <a:round/>
            <a:headEnd/>
            <a:tailEnd type="triangle" w="med" len="med"/>
          </a:ln>
          <a:effectLst/>
        </p:spPr>
        <p:txBody>
          <a:bodyPr/>
          <a:lstStyle/>
          <a:p>
            <a:endParaRPr lang="ja-JP" altLang="en-US"/>
          </a:p>
        </p:txBody>
      </p:sp>
      <p:sp>
        <p:nvSpPr>
          <p:cNvPr id="56353" name="Line 33"/>
          <p:cNvSpPr>
            <a:spLocks noChangeShapeType="1"/>
          </p:cNvSpPr>
          <p:nvPr/>
        </p:nvSpPr>
        <p:spPr bwMode="auto">
          <a:xfrm>
            <a:off x="1612900" y="4664058"/>
            <a:ext cx="596900" cy="0"/>
          </a:xfrm>
          <a:prstGeom prst="line">
            <a:avLst/>
          </a:prstGeom>
          <a:noFill/>
          <a:ln w="9525">
            <a:solidFill>
              <a:schemeClr val="tx1"/>
            </a:solidFill>
            <a:round/>
            <a:headEnd/>
            <a:tailEnd type="triangle" w="med" len="med"/>
          </a:ln>
          <a:effectLst/>
        </p:spPr>
        <p:txBody>
          <a:bodyPr/>
          <a:lstStyle/>
          <a:p>
            <a:endParaRPr lang="ja-JP" altLang="en-US"/>
          </a:p>
        </p:txBody>
      </p:sp>
      <p:sp>
        <p:nvSpPr>
          <p:cNvPr id="56354" name="Line 34"/>
          <p:cNvSpPr>
            <a:spLocks noChangeShapeType="1"/>
          </p:cNvSpPr>
          <p:nvPr/>
        </p:nvSpPr>
        <p:spPr bwMode="auto">
          <a:xfrm flipV="1">
            <a:off x="2527300" y="4702158"/>
            <a:ext cx="571500" cy="787400"/>
          </a:xfrm>
          <a:prstGeom prst="line">
            <a:avLst/>
          </a:prstGeom>
          <a:noFill/>
          <a:ln w="9525">
            <a:solidFill>
              <a:schemeClr val="tx1"/>
            </a:solidFill>
            <a:round/>
            <a:headEnd/>
            <a:tailEnd type="triangle" w="med" len="med"/>
          </a:ln>
          <a:effectLst/>
        </p:spPr>
        <p:txBody>
          <a:bodyPr/>
          <a:lstStyle/>
          <a:p>
            <a:endParaRPr lang="ja-JP" altLang="en-US"/>
          </a:p>
        </p:txBody>
      </p:sp>
      <p:sp>
        <p:nvSpPr>
          <p:cNvPr id="56355" name="Text Box 35"/>
          <p:cNvSpPr txBox="1">
            <a:spLocks noChangeArrowheads="1"/>
          </p:cNvSpPr>
          <p:nvPr/>
        </p:nvSpPr>
        <p:spPr bwMode="auto">
          <a:xfrm>
            <a:off x="415925" y="2249471"/>
            <a:ext cx="386644" cy="369332"/>
          </a:xfrm>
          <a:prstGeom prst="rect">
            <a:avLst/>
          </a:prstGeom>
          <a:noFill/>
          <a:ln w="9525">
            <a:noFill/>
            <a:miter lim="800000"/>
            <a:headEnd/>
            <a:tailEnd/>
          </a:ln>
          <a:effectLst/>
        </p:spPr>
        <p:txBody>
          <a:bodyPr wrap="none">
            <a:spAutoFit/>
          </a:bodyPr>
          <a:lstStyle/>
          <a:p>
            <a:r>
              <a:rPr lang="en-US" altLang="zh-CN">
                <a:ea typeface="宋体" pitchFamily="2" charset="-122"/>
              </a:rPr>
              <a:t>C</a:t>
            </a:r>
            <a:r>
              <a:rPr lang="en-US" altLang="zh-CN" baseline="-25000">
                <a:ea typeface="宋体" pitchFamily="2" charset="-122"/>
              </a:rPr>
              <a:t>1</a:t>
            </a:r>
          </a:p>
        </p:txBody>
      </p:sp>
      <p:sp>
        <p:nvSpPr>
          <p:cNvPr id="56356" name="Text Box 36"/>
          <p:cNvSpPr txBox="1">
            <a:spLocks noChangeArrowheads="1"/>
          </p:cNvSpPr>
          <p:nvPr/>
        </p:nvSpPr>
        <p:spPr bwMode="auto">
          <a:xfrm>
            <a:off x="1266825" y="2236771"/>
            <a:ext cx="386644" cy="369332"/>
          </a:xfrm>
          <a:prstGeom prst="rect">
            <a:avLst/>
          </a:prstGeom>
          <a:noFill/>
          <a:ln w="9525">
            <a:noFill/>
            <a:miter lim="800000"/>
            <a:headEnd/>
            <a:tailEnd/>
          </a:ln>
          <a:effectLst/>
        </p:spPr>
        <p:txBody>
          <a:bodyPr wrap="none">
            <a:spAutoFit/>
          </a:bodyPr>
          <a:lstStyle/>
          <a:p>
            <a:r>
              <a:rPr lang="en-US" altLang="zh-CN">
                <a:ea typeface="宋体" pitchFamily="2" charset="-122"/>
              </a:rPr>
              <a:t>C</a:t>
            </a:r>
            <a:r>
              <a:rPr lang="en-US" altLang="zh-CN" baseline="-25000">
                <a:ea typeface="宋体" pitchFamily="2" charset="-122"/>
              </a:rPr>
              <a:t>2</a:t>
            </a:r>
          </a:p>
        </p:txBody>
      </p:sp>
      <p:sp>
        <p:nvSpPr>
          <p:cNvPr id="56357" name="Text Box 37"/>
          <p:cNvSpPr txBox="1">
            <a:spLocks noChangeArrowheads="1"/>
          </p:cNvSpPr>
          <p:nvPr/>
        </p:nvSpPr>
        <p:spPr bwMode="auto">
          <a:xfrm>
            <a:off x="2105025" y="2224071"/>
            <a:ext cx="386644" cy="369332"/>
          </a:xfrm>
          <a:prstGeom prst="rect">
            <a:avLst/>
          </a:prstGeom>
          <a:noFill/>
          <a:ln w="9525">
            <a:noFill/>
            <a:miter lim="800000"/>
            <a:headEnd/>
            <a:tailEnd/>
          </a:ln>
          <a:effectLst/>
        </p:spPr>
        <p:txBody>
          <a:bodyPr wrap="none">
            <a:spAutoFit/>
          </a:bodyPr>
          <a:lstStyle/>
          <a:p>
            <a:r>
              <a:rPr lang="en-US" altLang="zh-CN">
                <a:ea typeface="宋体" pitchFamily="2" charset="-122"/>
              </a:rPr>
              <a:t>C</a:t>
            </a:r>
            <a:r>
              <a:rPr lang="en-US" altLang="zh-CN" baseline="-25000">
                <a:ea typeface="宋体" pitchFamily="2" charset="-122"/>
              </a:rPr>
              <a:t>3</a:t>
            </a:r>
          </a:p>
        </p:txBody>
      </p:sp>
      <p:sp>
        <p:nvSpPr>
          <p:cNvPr id="56358" name="Text Box 38"/>
          <p:cNvSpPr txBox="1">
            <a:spLocks noChangeArrowheads="1"/>
          </p:cNvSpPr>
          <p:nvPr/>
        </p:nvSpPr>
        <p:spPr bwMode="auto">
          <a:xfrm>
            <a:off x="3006725" y="2224071"/>
            <a:ext cx="386644" cy="369332"/>
          </a:xfrm>
          <a:prstGeom prst="rect">
            <a:avLst/>
          </a:prstGeom>
          <a:noFill/>
          <a:ln w="9525">
            <a:noFill/>
            <a:miter lim="800000"/>
            <a:headEnd/>
            <a:tailEnd/>
          </a:ln>
          <a:effectLst/>
        </p:spPr>
        <p:txBody>
          <a:bodyPr wrap="none">
            <a:spAutoFit/>
          </a:bodyPr>
          <a:lstStyle/>
          <a:p>
            <a:r>
              <a:rPr lang="en-US" altLang="zh-CN">
                <a:ea typeface="宋体" pitchFamily="2" charset="-122"/>
              </a:rPr>
              <a:t>C</a:t>
            </a:r>
            <a:r>
              <a:rPr lang="en-US" altLang="zh-CN" baseline="-25000">
                <a:ea typeface="宋体" pitchFamily="2" charset="-122"/>
              </a:rPr>
              <a:t>4</a:t>
            </a:r>
          </a:p>
        </p:txBody>
      </p:sp>
      <p:sp>
        <p:nvSpPr>
          <p:cNvPr id="56365" name="AutoShape 45"/>
          <p:cNvSpPr>
            <a:spLocks noChangeArrowheads="1"/>
          </p:cNvSpPr>
          <p:nvPr/>
        </p:nvSpPr>
        <p:spPr bwMode="auto">
          <a:xfrm>
            <a:off x="1206500" y="2238358"/>
            <a:ext cx="520700" cy="3568700"/>
          </a:xfrm>
          <a:prstGeom prst="roundRect">
            <a:avLst>
              <a:gd name="adj" fmla="val 16667"/>
            </a:avLst>
          </a:prstGeom>
          <a:noFill/>
          <a:ln>
            <a:headEnd/>
            <a:tailEnd/>
          </a:ln>
        </p:spPr>
        <p:style>
          <a:lnRef idx="2">
            <a:schemeClr val="accent1"/>
          </a:lnRef>
          <a:fillRef idx="1">
            <a:schemeClr val="lt1"/>
          </a:fillRef>
          <a:effectRef idx="0">
            <a:schemeClr val="accent1"/>
          </a:effectRef>
          <a:fontRef idx="minor">
            <a:schemeClr val="dk1"/>
          </a:fontRef>
        </p:style>
        <p:txBody>
          <a:bodyPr wrap="none" anchor="ctr"/>
          <a:lstStyle/>
          <a:p>
            <a:endParaRPr lang="ja-JP" altLang="en-US"/>
          </a:p>
        </p:txBody>
      </p:sp>
      <p:sp>
        <p:nvSpPr>
          <p:cNvPr id="56390" name="Text Box 70"/>
          <p:cNvSpPr txBox="1">
            <a:spLocks noChangeArrowheads="1"/>
          </p:cNvSpPr>
          <p:nvPr/>
        </p:nvSpPr>
        <p:spPr bwMode="auto">
          <a:xfrm>
            <a:off x="98425" y="5980113"/>
            <a:ext cx="5543633" cy="369332"/>
          </a:xfrm>
          <a:prstGeom prst="rect">
            <a:avLst/>
          </a:prstGeom>
          <a:noFill/>
          <a:ln w="9525">
            <a:noFill/>
            <a:miter lim="800000"/>
            <a:headEnd/>
            <a:tailEnd/>
          </a:ln>
          <a:effectLst/>
        </p:spPr>
        <p:txBody>
          <a:bodyPr wrap="none">
            <a:spAutoFit/>
          </a:bodyPr>
          <a:lstStyle/>
          <a:p>
            <a:r>
              <a:rPr lang="en-US" altLang="zh-CN">
                <a:ea typeface="宋体" pitchFamily="2" charset="-122"/>
              </a:rPr>
              <a:t>Contour Points: </a:t>
            </a:r>
            <a:r>
              <a:rPr lang="en-US" altLang="zh-CN">
                <a:solidFill>
                  <a:srgbClr val="FF0000"/>
                </a:solidFill>
                <a:ea typeface="宋体" pitchFamily="2" charset="-122"/>
              </a:rPr>
              <a:t>(2,6), (2,11), (2,15), (7,11), (7,15), (12,15)</a:t>
            </a:r>
          </a:p>
        </p:txBody>
      </p:sp>
      <p:grpSp>
        <p:nvGrpSpPr>
          <p:cNvPr id="96" name="グループ化 95"/>
          <p:cNvGrpSpPr/>
          <p:nvPr/>
        </p:nvGrpSpPr>
        <p:grpSpPr>
          <a:xfrm>
            <a:off x="1687473" y="5943600"/>
            <a:ext cx="2989297" cy="457200"/>
            <a:chOff x="1687473" y="5943600"/>
            <a:chExt cx="2989297" cy="457200"/>
          </a:xfrm>
        </p:grpSpPr>
        <p:sp>
          <p:nvSpPr>
            <p:cNvPr id="56398" name="Line 78"/>
            <p:cNvSpPr>
              <a:spLocks noChangeShapeType="1"/>
            </p:cNvSpPr>
            <p:nvPr/>
          </p:nvSpPr>
          <p:spPr bwMode="auto">
            <a:xfrm>
              <a:off x="1687473" y="5956300"/>
              <a:ext cx="469900" cy="419100"/>
            </a:xfrm>
            <a:prstGeom prst="line">
              <a:avLst/>
            </a:prstGeom>
            <a:noFill/>
            <a:ln w="19050">
              <a:solidFill>
                <a:schemeClr val="tx1"/>
              </a:solidFill>
              <a:round/>
              <a:headEnd/>
              <a:tailEnd/>
            </a:ln>
            <a:effectLst/>
          </p:spPr>
          <p:txBody>
            <a:bodyPr/>
            <a:lstStyle/>
            <a:p>
              <a:endParaRPr lang="ja-JP" altLang="en-US"/>
            </a:p>
          </p:txBody>
        </p:sp>
        <p:sp>
          <p:nvSpPr>
            <p:cNvPr id="56399" name="Line 79"/>
            <p:cNvSpPr>
              <a:spLocks noChangeShapeType="1"/>
            </p:cNvSpPr>
            <p:nvPr/>
          </p:nvSpPr>
          <p:spPr bwMode="auto">
            <a:xfrm flipH="1">
              <a:off x="1712873" y="5943600"/>
              <a:ext cx="381000" cy="444500"/>
            </a:xfrm>
            <a:prstGeom prst="line">
              <a:avLst/>
            </a:prstGeom>
            <a:noFill/>
            <a:ln w="19050">
              <a:solidFill>
                <a:schemeClr val="tx1"/>
              </a:solidFill>
              <a:round/>
              <a:headEnd/>
              <a:tailEnd/>
            </a:ln>
            <a:effectLst/>
          </p:spPr>
          <p:txBody>
            <a:bodyPr/>
            <a:lstStyle/>
            <a:p>
              <a:endParaRPr lang="ja-JP" altLang="en-US"/>
            </a:p>
          </p:txBody>
        </p:sp>
        <p:sp>
          <p:nvSpPr>
            <p:cNvPr id="56400" name="Line 80"/>
            <p:cNvSpPr>
              <a:spLocks noChangeShapeType="1"/>
            </p:cNvSpPr>
            <p:nvPr/>
          </p:nvSpPr>
          <p:spPr bwMode="auto">
            <a:xfrm>
              <a:off x="2271681" y="5969000"/>
              <a:ext cx="469900" cy="419100"/>
            </a:xfrm>
            <a:prstGeom prst="line">
              <a:avLst/>
            </a:prstGeom>
            <a:noFill/>
            <a:ln w="19050">
              <a:solidFill>
                <a:schemeClr val="tx1"/>
              </a:solidFill>
              <a:round/>
              <a:headEnd/>
              <a:tailEnd/>
            </a:ln>
            <a:effectLst/>
          </p:spPr>
          <p:txBody>
            <a:bodyPr/>
            <a:lstStyle/>
            <a:p>
              <a:endParaRPr lang="ja-JP" altLang="en-US"/>
            </a:p>
          </p:txBody>
        </p:sp>
        <p:sp>
          <p:nvSpPr>
            <p:cNvPr id="56401" name="Line 81"/>
            <p:cNvSpPr>
              <a:spLocks noChangeShapeType="1"/>
            </p:cNvSpPr>
            <p:nvPr/>
          </p:nvSpPr>
          <p:spPr bwMode="auto">
            <a:xfrm flipH="1">
              <a:off x="2297081" y="5956300"/>
              <a:ext cx="381000" cy="444500"/>
            </a:xfrm>
            <a:prstGeom prst="line">
              <a:avLst/>
            </a:prstGeom>
            <a:noFill/>
            <a:ln w="19050">
              <a:solidFill>
                <a:schemeClr val="tx1"/>
              </a:solidFill>
              <a:round/>
              <a:headEnd/>
              <a:tailEnd/>
            </a:ln>
            <a:effectLst/>
          </p:spPr>
          <p:txBody>
            <a:bodyPr/>
            <a:lstStyle/>
            <a:p>
              <a:endParaRPr lang="ja-JP" altLang="en-US"/>
            </a:p>
          </p:txBody>
        </p:sp>
        <p:sp>
          <p:nvSpPr>
            <p:cNvPr id="56402" name="Line 82"/>
            <p:cNvSpPr>
              <a:spLocks noChangeShapeType="1"/>
            </p:cNvSpPr>
            <p:nvPr/>
          </p:nvSpPr>
          <p:spPr bwMode="auto">
            <a:xfrm>
              <a:off x="2933684" y="5956300"/>
              <a:ext cx="469900" cy="419100"/>
            </a:xfrm>
            <a:prstGeom prst="line">
              <a:avLst/>
            </a:prstGeom>
            <a:noFill/>
            <a:ln w="19050">
              <a:solidFill>
                <a:schemeClr val="tx1"/>
              </a:solidFill>
              <a:round/>
              <a:headEnd/>
              <a:tailEnd/>
            </a:ln>
            <a:effectLst/>
          </p:spPr>
          <p:txBody>
            <a:bodyPr/>
            <a:lstStyle/>
            <a:p>
              <a:endParaRPr lang="ja-JP" altLang="en-US"/>
            </a:p>
          </p:txBody>
        </p:sp>
        <p:sp>
          <p:nvSpPr>
            <p:cNvPr id="56403" name="Line 83"/>
            <p:cNvSpPr>
              <a:spLocks noChangeShapeType="1"/>
            </p:cNvSpPr>
            <p:nvPr/>
          </p:nvSpPr>
          <p:spPr bwMode="auto">
            <a:xfrm flipH="1">
              <a:off x="2959084" y="5943600"/>
              <a:ext cx="381000" cy="444500"/>
            </a:xfrm>
            <a:prstGeom prst="line">
              <a:avLst/>
            </a:prstGeom>
            <a:noFill/>
            <a:ln w="19050">
              <a:solidFill>
                <a:schemeClr val="tx1"/>
              </a:solidFill>
              <a:round/>
              <a:headEnd/>
              <a:tailEnd/>
            </a:ln>
            <a:effectLst/>
          </p:spPr>
          <p:txBody>
            <a:bodyPr/>
            <a:lstStyle/>
            <a:p>
              <a:endParaRPr lang="ja-JP" altLang="en-US"/>
            </a:p>
          </p:txBody>
        </p:sp>
        <p:sp>
          <p:nvSpPr>
            <p:cNvPr id="56404" name="Line 84"/>
            <p:cNvSpPr>
              <a:spLocks noChangeShapeType="1"/>
            </p:cNvSpPr>
            <p:nvPr/>
          </p:nvSpPr>
          <p:spPr bwMode="auto">
            <a:xfrm>
              <a:off x="3549636" y="5969000"/>
              <a:ext cx="469900" cy="419100"/>
            </a:xfrm>
            <a:prstGeom prst="line">
              <a:avLst/>
            </a:prstGeom>
            <a:noFill/>
            <a:ln w="19050">
              <a:solidFill>
                <a:schemeClr val="tx1"/>
              </a:solidFill>
              <a:round/>
              <a:headEnd/>
              <a:tailEnd/>
            </a:ln>
            <a:effectLst/>
          </p:spPr>
          <p:txBody>
            <a:bodyPr/>
            <a:lstStyle/>
            <a:p>
              <a:endParaRPr lang="ja-JP" altLang="en-US"/>
            </a:p>
          </p:txBody>
        </p:sp>
        <p:sp>
          <p:nvSpPr>
            <p:cNvPr id="56405" name="Line 85"/>
            <p:cNvSpPr>
              <a:spLocks noChangeShapeType="1"/>
            </p:cNvSpPr>
            <p:nvPr/>
          </p:nvSpPr>
          <p:spPr bwMode="auto">
            <a:xfrm flipH="1">
              <a:off x="3575036" y="5956300"/>
              <a:ext cx="381000" cy="444500"/>
            </a:xfrm>
            <a:prstGeom prst="line">
              <a:avLst/>
            </a:prstGeom>
            <a:noFill/>
            <a:ln w="19050">
              <a:solidFill>
                <a:schemeClr val="tx1"/>
              </a:solidFill>
              <a:round/>
              <a:headEnd/>
              <a:tailEnd/>
            </a:ln>
            <a:effectLst/>
          </p:spPr>
          <p:txBody>
            <a:bodyPr/>
            <a:lstStyle/>
            <a:p>
              <a:endParaRPr lang="ja-JP" altLang="en-US"/>
            </a:p>
          </p:txBody>
        </p:sp>
        <p:sp>
          <p:nvSpPr>
            <p:cNvPr id="56406" name="Line 86"/>
            <p:cNvSpPr>
              <a:spLocks noChangeShapeType="1"/>
            </p:cNvSpPr>
            <p:nvPr/>
          </p:nvSpPr>
          <p:spPr bwMode="auto">
            <a:xfrm>
              <a:off x="4206870" y="5969000"/>
              <a:ext cx="469900" cy="419100"/>
            </a:xfrm>
            <a:prstGeom prst="line">
              <a:avLst/>
            </a:prstGeom>
            <a:noFill/>
            <a:ln w="19050">
              <a:solidFill>
                <a:schemeClr val="tx1"/>
              </a:solidFill>
              <a:round/>
              <a:headEnd/>
              <a:tailEnd/>
            </a:ln>
            <a:effectLst/>
          </p:spPr>
          <p:txBody>
            <a:bodyPr/>
            <a:lstStyle/>
            <a:p>
              <a:endParaRPr lang="ja-JP" altLang="en-US"/>
            </a:p>
          </p:txBody>
        </p:sp>
        <p:sp>
          <p:nvSpPr>
            <p:cNvPr id="56407" name="Line 87"/>
            <p:cNvSpPr>
              <a:spLocks noChangeShapeType="1"/>
            </p:cNvSpPr>
            <p:nvPr/>
          </p:nvSpPr>
          <p:spPr bwMode="auto">
            <a:xfrm flipH="1">
              <a:off x="4232270" y="5956300"/>
              <a:ext cx="381000" cy="444500"/>
            </a:xfrm>
            <a:prstGeom prst="line">
              <a:avLst/>
            </a:prstGeom>
            <a:noFill/>
            <a:ln w="19050">
              <a:solidFill>
                <a:schemeClr val="tx1"/>
              </a:solidFill>
              <a:round/>
              <a:headEnd/>
              <a:tailEnd/>
            </a:ln>
            <a:effectLst/>
          </p:spPr>
          <p:txBody>
            <a:bodyPr/>
            <a:lstStyle/>
            <a:p>
              <a:endParaRPr lang="ja-JP" altLang="en-US"/>
            </a:p>
          </p:txBody>
        </p:sp>
      </p:grpSp>
      <p:grpSp>
        <p:nvGrpSpPr>
          <p:cNvPr id="94" name="グループ化 93"/>
          <p:cNvGrpSpPr/>
          <p:nvPr/>
        </p:nvGrpSpPr>
        <p:grpSpPr>
          <a:xfrm>
            <a:off x="4462470" y="3467108"/>
            <a:ext cx="3292351" cy="1244592"/>
            <a:chOff x="5667390" y="3027357"/>
            <a:chExt cx="3292351" cy="1244592"/>
          </a:xfrm>
        </p:grpSpPr>
        <p:sp>
          <p:nvSpPr>
            <p:cNvPr id="56391" name="Line 71"/>
            <p:cNvSpPr>
              <a:spLocks noChangeShapeType="1"/>
            </p:cNvSpPr>
            <p:nvPr/>
          </p:nvSpPr>
          <p:spPr bwMode="auto">
            <a:xfrm>
              <a:off x="5667390" y="3432150"/>
              <a:ext cx="720710" cy="0"/>
            </a:xfrm>
            <a:prstGeom prst="line">
              <a:avLst/>
            </a:prstGeom>
            <a:noFill/>
            <a:ln w="38100">
              <a:solidFill>
                <a:srgbClr val="FF0000"/>
              </a:solidFill>
              <a:round/>
              <a:headEnd/>
              <a:tailEnd type="triangle" w="med" len="med"/>
            </a:ln>
            <a:effectLst/>
          </p:spPr>
          <p:txBody>
            <a:bodyPr/>
            <a:lstStyle/>
            <a:p>
              <a:endParaRPr lang="ja-JP" altLang="en-US"/>
            </a:p>
          </p:txBody>
        </p:sp>
        <p:sp>
          <p:nvSpPr>
            <p:cNvPr id="56392" name="Line 72"/>
            <p:cNvSpPr>
              <a:spLocks noChangeShapeType="1"/>
            </p:cNvSpPr>
            <p:nvPr/>
          </p:nvSpPr>
          <p:spPr bwMode="auto">
            <a:xfrm>
              <a:off x="5816600" y="3551207"/>
              <a:ext cx="1536700" cy="622300"/>
            </a:xfrm>
            <a:prstGeom prst="line">
              <a:avLst/>
            </a:prstGeom>
            <a:noFill/>
            <a:ln w="38100">
              <a:solidFill>
                <a:srgbClr val="FF0000"/>
              </a:solidFill>
              <a:round/>
              <a:headEnd/>
              <a:tailEnd type="triangle" w="med" len="med"/>
            </a:ln>
            <a:effectLst/>
          </p:spPr>
          <p:txBody>
            <a:bodyPr/>
            <a:lstStyle/>
            <a:p>
              <a:endParaRPr lang="ja-JP" altLang="en-US"/>
            </a:p>
          </p:txBody>
        </p:sp>
        <p:sp>
          <p:nvSpPr>
            <p:cNvPr id="56393" name="Line 73"/>
            <p:cNvSpPr>
              <a:spLocks noChangeShapeType="1"/>
            </p:cNvSpPr>
            <p:nvPr/>
          </p:nvSpPr>
          <p:spPr bwMode="auto">
            <a:xfrm>
              <a:off x="5778500" y="3538507"/>
              <a:ext cx="2400300" cy="673100"/>
            </a:xfrm>
            <a:prstGeom prst="line">
              <a:avLst/>
            </a:prstGeom>
            <a:noFill/>
            <a:ln w="38100">
              <a:solidFill>
                <a:srgbClr val="FF0000"/>
              </a:solidFill>
              <a:round/>
              <a:headEnd/>
              <a:tailEnd type="triangle" w="med" len="med"/>
            </a:ln>
            <a:effectLst/>
          </p:spPr>
          <p:txBody>
            <a:bodyPr/>
            <a:lstStyle/>
            <a:p>
              <a:endParaRPr lang="ja-JP" altLang="en-US"/>
            </a:p>
          </p:txBody>
        </p:sp>
        <p:sp>
          <p:nvSpPr>
            <p:cNvPr id="56395" name="Line 75"/>
            <p:cNvSpPr>
              <a:spLocks noChangeShapeType="1"/>
            </p:cNvSpPr>
            <p:nvPr/>
          </p:nvSpPr>
          <p:spPr bwMode="auto">
            <a:xfrm>
              <a:off x="6762780" y="4271949"/>
              <a:ext cx="577819" cy="0"/>
            </a:xfrm>
            <a:prstGeom prst="line">
              <a:avLst/>
            </a:prstGeom>
            <a:noFill/>
            <a:ln w="38100">
              <a:solidFill>
                <a:srgbClr val="FF0000"/>
              </a:solidFill>
              <a:round/>
              <a:headEnd/>
              <a:tailEnd type="triangle" w="med" len="med"/>
            </a:ln>
            <a:effectLst/>
          </p:spPr>
          <p:txBody>
            <a:bodyPr/>
            <a:lstStyle/>
            <a:p>
              <a:endParaRPr lang="ja-JP" altLang="en-US"/>
            </a:p>
          </p:txBody>
        </p:sp>
        <p:sp>
          <p:nvSpPr>
            <p:cNvPr id="56396" name="Freeform 76"/>
            <p:cNvSpPr>
              <a:spLocks/>
            </p:cNvSpPr>
            <p:nvPr/>
          </p:nvSpPr>
          <p:spPr bwMode="auto">
            <a:xfrm>
              <a:off x="6680200" y="3684573"/>
              <a:ext cx="1562100" cy="514350"/>
            </a:xfrm>
            <a:custGeom>
              <a:avLst/>
              <a:gdLst/>
              <a:ahLst/>
              <a:cxnLst>
                <a:cxn ang="0">
                  <a:pos x="0" y="324"/>
                </a:cxn>
                <a:cxn ang="0">
                  <a:pos x="488" y="4"/>
                </a:cxn>
                <a:cxn ang="0">
                  <a:pos x="984" y="300"/>
                </a:cxn>
              </a:cxnLst>
              <a:rect l="0" t="0" r="r" b="b"/>
              <a:pathLst>
                <a:path w="984" h="324">
                  <a:moveTo>
                    <a:pt x="0" y="324"/>
                  </a:moveTo>
                  <a:cubicBezTo>
                    <a:pt x="162" y="166"/>
                    <a:pt x="324" y="8"/>
                    <a:pt x="488" y="4"/>
                  </a:cubicBezTo>
                  <a:cubicBezTo>
                    <a:pt x="652" y="0"/>
                    <a:pt x="818" y="150"/>
                    <a:pt x="984" y="300"/>
                  </a:cubicBezTo>
                </a:path>
              </a:pathLst>
            </a:custGeom>
            <a:noFill/>
            <a:ln w="38100">
              <a:solidFill>
                <a:srgbClr val="FF0000"/>
              </a:solidFill>
              <a:round/>
              <a:headEnd/>
              <a:tailEnd type="triangle" w="med" len="med"/>
            </a:ln>
            <a:effectLst/>
          </p:spPr>
          <p:txBody>
            <a:bodyPr/>
            <a:lstStyle/>
            <a:p>
              <a:endParaRPr lang="ja-JP" altLang="en-US"/>
            </a:p>
          </p:txBody>
        </p:sp>
        <p:sp>
          <p:nvSpPr>
            <p:cNvPr id="56408" name="Text Box 88"/>
            <p:cNvSpPr txBox="1">
              <a:spLocks noChangeArrowheads="1"/>
            </p:cNvSpPr>
            <p:nvPr/>
          </p:nvSpPr>
          <p:spPr bwMode="auto">
            <a:xfrm>
              <a:off x="6872310" y="3027357"/>
              <a:ext cx="2087431" cy="646331"/>
            </a:xfrm>
            <a:prstGeom prst="rect">
              <a:avLst/>
            </a:prstGeom>
            <a:noFill/>
            <a:ln w="9525">
              <a:noFill/>
              <a:miter lim="800000"/>
              <a:headEnd/>
              <a:tailEnd/>
            </a:ln>
            <a:effectLst/>
          </p:spPr>
          <p:txBody>
            <a:bodyPr wrap="none">
              <a:spAutoFit/>
            </a:bodyPr>
            <a:lstStyle/>
            <a:p>
              <a:r>
                <a:rPr lang="ja-JP" altLang="en-US" dirty="0" smtClean="0">
                  <a:latin typeface="+mn-ea"/>
                </a:rPr>
                <a:t>最密なチェイン中央</a:t>
              </a:r>
              <a:endParaRPr lang="en-US" altLang="ja-JP" dirty="0" smtClean="0">
                <a:latin typeface="+mn-ea"/>
              </a:endParaRPr>
            </a:p>
            <a:p>
              <a:r>
                <a:rPr lang="en-US" altLang="ja-JP" dirty="0" smtClean="0">
                  <a:latin typeface="+mn-ea"/>
                </a:rPr>
                <a:t>2</a:t>
              </a:r>
              <a:r>
                <a:rPr lang="ja-JP" altLang="en-US" dirty="0" smtClean="0">
                  <a:latin typeface="+mn-ea"/>
                </a:rPr>
                <a:t>連グラフ</a:t>
              </a:r>
              <a:endParaRPr lang="en-US" altLang="zh-CN" dirty="0">
                <a:latin typeface="+mn-ea"/>
              </a:endParaRPr>
            </a:p>
          </p:txBody>
        </p:sp>
      </p:grpSp>
      <p:sp>
        <p:nvSpPr>
          <p:cNvPr id="56409" name="Text Box 89"/>
          <p:cNvSpPr txBox="1">
            <a:spLocks noChangeArrowheads="1"/>
          </p:cNvSpPr>
          <p:nvPr/>
        </p:nvSpPr>
        <p:spPr bwMode="auto">
          <a:xfrm>
            <a:off x="200267" y="3538521"/>
            <a:ext cx="291866" cy="607712"/>
          </a:xfrm>
          <a:prstGeom prst="rect">
            <a:avLst/>
          </a:prstGeom>
          <a:solidFill>
            <a:schemeClr val="bg1"/>
          </a:solidFill>
          <a:ln w="9525">
            <a:solidFill>
              <a:srgbClr val="FF6600"/>
            </a:solidFill>
            <a:miter lim="800000"/>
            <a:headEnd/>
            <a:tailEnd/>
          </a:ln>
          <a:effectLst/>
        </p:spPr>
        <p:txBody>
          <a:bodyPr vert="eaVert" wrap="none" lIns="36000" tIns="72000" rIns="36000" bIns="72000">
            <a:spAutoFit/>
          </a:bodyPr>
          <a:lstStyle/>
          <a:p>
            <a:r>
              <a:rPr lang="en-US" altLang="zh-CN" sz="1400">
                <a:ea typeface="宋体" pitchFamily="2" charset="-122"/>
              </a:rPr>
              <a:t>o:{6}</a:t>
            </a:r>
            <a:endParaRPr lang="en-US" altLang="zh-CN">
              <a:ea typeface="宋体" pitchFamily="2" charset="-122"/>
            </a:endParaRPr>
          </a:p>
        </p:txBody>
      </p:sp>
      <p:sp>
        <p:nvSpPr>
          <p:cNvPr id="56410" name="Text Box 90"/>
          <p:cNvSpPr txBox="1">
            <a:spLocks noChangeArrowheads="1"/>
          </p:cNvSpPr>
          <p:nvPr/>
        </p:nvSpPr>
        <p:spPr bwMode="auto">
          <a:xfrm>
            <a:off x="2613267" y="4478321"/>
            <a:ext cx="291866" cy="554814"/>
          </a:xfrm>
          <a:prstGeom prst="rect">
            <a:avLst/>
          </a:prstGeom>
          <a:solidFill>
            <a:schemeClr val="bg1"/>
          </a:solidFill>
          <a:ln w="9525">
            <a:solidFill>
              <a:srgbClr val="FF6600"/>
            </a:solidFill>
            <a:miter lim="800000"/>
            <a:headEnd/>
            <a:tailEnd/>
          </a:ln>
          <a:effectLst/>
        </p:spPr>
        <p:txBody>
          <a:bodyPr vert="eaVert" wrap="none" lIns="36000" tIns="72000" rIns="36000" bIns="72000">
            <a:spAutoFit/>
          </a:bodyPr>
          <a:lstStyle/>
          <a:p>
            <a:r>
              <a:rPr lang="en-US" altLang="zh-CN" sz="1400">
                <a:ea typeface="宋体" pitchFamily="2" charset="-122"/>
              </a:rPr>
              <a:t>i:{7}</a:t>
            </a:r>
            <a:endParaRPr lang="en-US" altLang="zh-CN">
              <a:ea typeface="宋体" pitchFamily="2" charset="-122"/>
            </a:endParaRPr>
          </a:p>
        </p:txBody>
      </p:sp>
      <p:sp>
        <p:nvSpPr>
          <p:cNvPr id="56411" name="Text Box 91"/>
          <p:cNvSpPr txBox="1">
            <a:spLocks noChangeArrowheads="1"/>
          </p:cNvSpPr>
          <p:nvPr/>
        </p:nvSpPr>
        <p:spPr bwMode="auto">
          <a:xfrm>
            <a:off x="3527667" y="4440221"/>
            <a:ext cx="291866" cy="554814"/>
          </a:xfrm>
          <a:prstGeom prst="rect">
            <a:avLst/>
          </a:prstGeom>
          <a:noFill/>
          <a:ln w="9525">
            <a:solidFill>
              <a:srgbClr val="FF6600"/>
            </a:solidFill>
            <a:miter lim="800000"/>
            <a:headEnd/>
            <a:tailEnd/>
          </a:ln>
          <a:effectLst/>
        </p:spPr>
        <p:txBody>
          <a:bodyPr vert="eaVert" wrap="none" lIns="36000" tIns="72000" rIns="36000" bIns="72000">
            <a:spAutoFit/>
          </a:bodyPr>
          <a:lstStyle/>
          <a:p>
            <a:r>
              <a:rPr lang="en-US" altLang="zh-CN" sz="1400" dirty="0" err="1">
                <a:ea typeface="宋体" pitchFamily="2" charset="-122"/>
              </a:rPr>
              <a:t>i</a:t>
            </a:r>
            <a:r>
              <a:rPr lang="en-US" altLang="zh-CN" sz="1400" dirty="0">
                <a:ea typeface="宋体" pitchFamily="2" charset="-122"/>
              </a:rPr>
              <a:t>:{7}</a:t>
            </a:r>
            <a:endParaRPr lang="en-US" altLang="zh-CN" dirty="0">
              <a:ea typeface="宋体" pitchFamily="2" charset="-122"/>
            </a:endParaRPr>
          </a:p>
        </p:txBody>
      </p:sp>
      <p:sp>
        <p:nvSpPr>
          <p:cNvPr id="83" name="Text Box 91"/>
          <p:cNvSpPr txBox="1">
            <a:spLocks noChangeArrowheads="1"/>
          </p:cNvSpPr>
          <p:nvPr/>
        </p:nvSpPr>
        <p:spPr bwMode="auto">
          <a:xfrm>
            <a:off x="3527553" y="4416446"/>
            <a:ext cx="291866" cy="847265"/>
          </a:xfrm>
          <a:prstGeom prst="rect">
            <a:avLst/>
          </a:prstGeom>
          <a:solidFill>
            <a:schemeClr val="bg1"/>
          </a:solidFill>
          <a:ln w="9525">
            <a:solidFill>
              <a:srgbClr val="FF6600"/>
            </a:solidFill>
            <a:miter lim="800000"/>
            <a:headEnd/>
            <a:tailEnd/>
          </a:ln>
          <a:effectLst/>
        </p:spPr>
        <p:txBody>
          <a:bodyPr vert="eaVert" wrap="none" lIns="36000" tIns="72000" rIns="36000" bIns="72000">
            <a:spAutoFit/>
          </a:bodyPr>
          <a:lstStyle/>
          <a:p>
            <a:r>
              <a:rPr lang="en-US" altLang="zh-CN" sz="1400" dirty="0" err="1">
                <a:ea typeface="宋体" pitchFamily="2" charset="-122"/>
              </a:rPr>
              <a:t>i</a:t>
            </a:r>
            <a:r>
              <a:rPr lang="en-US" altLang="zh-CN" sz="1400" dirty="0">
                <a:ea typeface="宋体" pitchFamily="2" charset="-122"/>
              </a:rPr>
              <a:t>:{</a:t>
            </a:r>
            <a:r>
              <a:rPr lang="en-US" altLang="zh-CN" sz="1400" dirty="0" smtClean="0">
                <a:ea typeface="宋体" pitchFamily="2" charset="-122"/>
              </a:rPr>
              <a:t>7, 12}</a:t>
            </a:r>
            <a:endParaRPr lang="en-US" altLang="zh-CN" dirty="0">
              <a:ea typeface="宋体" pitchFamily="2" charset="-122"/>
            </a:endParaRPr>
          </a:p>
        </p:txBody>
      </p:sp>
      <p:sp>
        <p:nvSpPr>
          <p:cNvPr id="84" name="正方形/長方形 83"/>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
        <p:nvSpPr>
          <p:cNvPr id="88" name="フッター プレースホルダ 8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9" name="テキスト ボックス 88"/>
          <p:cNvSpPr txBox="1"/>
          <p:nvPr/>
        </p:nvSpPr>
        <p:spPr>
          <a:xfrm>
            <a:off x="5703903" y="1324649"/>
            <a:ext cx="3359196" cy="2031325"/>
          </a:xfrm>
          <a:prstGeom prst="rect">
            <a:avLst/>
          </a:prstGeom>
          <a:noFill/>
        </p:spPr>
        <p:txBody>
          <a:bodyPr wrap="square" rtlCol="0">
            <a:spAutoFit/>
          </a:bodyPr>
          <a:lstStyle/>
          <a:p>
            <a:pPr marL="269875" indent="-269875">
              <a:buFont typeface="+mj-lt"/>
              <a:buAutoNum type="arabicPeriod"/>
            </a:pPr>
            <a:r>
              <a:rPr kumimoji="1" lang="ja-JP" altLang="en-US" dirty="0" smtClean="0"/>
              <a:t>チェイン中央</a:t>
            </a:r>
            <a:r>
              <a:rPr kumimoji="1" lang="en-US" altLang="ja-JP" dirty="0" smtClean="0"/>
              <a:t>2</a:t>
            </a:r>
            <a:r>
              <a:rPr kumimoji="1" lang="ja-JP" altLang="en-US" dirty="0" smtClean="0"/>
              <a:t>連グラフを作成</a:t>
            </a:r>
            <a:endParaRPr kumimoji="1" lang="en-US" altLang="ja-JP" dirty="0" smtClean="0"/>
          </a:p>
          <a:p>
            <a:pPr marL="269875" indent="-269875">
              <a:buFont typeface="+mj-lt"/>
              <a:buAutoNum type="arabicPeriod"/>
            </a:pPr>
            <a:r>
              <a:rPr lang="ja-JP" altLang="en-US" dirty="0" smtClean="0"/>
              <a:t>最密な部分グラフを見つける</a:t>
            </a:r>
            <a:endParaRPr kumimoji="1" lang="en-US" altLang="ja-JP" dirty="0" smtClean="0"/>
          </a:p>
          <a:p>
            <a:pPr marL="269875" indent="-269875">
              <a:buFont typeface="+mj-lt"/>
              <a:buAutoNum type="arabicPeriod"/>
            </a:pPr>
            <a:r>
              <a:rPr kumimoji="1" lang="ja-JP" altLang="en-US" dirty="0" smtClean="0"/>
              <a:t>そのチェインに関連するラベルを追加</a:t>
            </a:r>
            <a:endParaRPr kumimoji="1" lang="en-US" altLang="ja-JP" dirty="0" smtClean="0"/>
          </a:p>
          <a:p>
            <a:pPr marL="269875" indent="-269875">
              <a:buFont typeface="+mj-lt"/>
              <a:buAutoNum type="arabicPeriod"/>
            </a:pPr>
            <a:r>
              <a:rPr lang="ja-JP" altLang="en-US" dirty="0" smtClean="0"/>
              <a:t>全</a:t>
            </a:r>
            <a:r>
              <a:rPr lang="en-US" altLang="ja-JP" dirty="0" smtClean="0"/>
              <a:t>Contour</a:t>
            </a:r>
            <a:r>
              <a:rPr lang="ja-JP" altLang="en-US" dirty="0" smtClean="0"/>
              <a:t> </a:t>
            </a:r>
            <a:r>
              <a:rPr lang="en-US" altLang="ja-JP" dirty="0" smtClean="0"/>
              <a:t>Points</a:t>
            </a:r>
            <a:r>
              <a:rPr lang="ja-JP" altLang="en-US" dirty="0" smtClean="0"/>
              <a:t>からチェイン中央</a:t>
            </a:r>
            <a:r>
              <a:rPr lang="en-US" altLang="ja-JP" dirty="0" smtClean="0"/>
              <a:t>2</a:t>
            </a:r>
            <a:r>
              <a:rPr lang="ja-JP" altLang="en-US" dirty="0" smtClean="0"/>
              <a:t>連グラフに含まれないラベルを追加</a:t>
            </a:r>
            <a:endParaRPr kumimoji="1" lang="ja-JP" altLang="en-US" dirty="0"/>
          </a:p>
        </p:txBody>
      </p:sp>
      <p:cxnSp>
        <p:nvCxnSpPr>
          <p:cNvPr id="91" name="カギ線コネクタ 90"/>
          <p:cNvCxnSpPr>
            <a:stCxn id="56365" idx="0"/>
            <a:endCxn id="92" idx="0"/>
          </p:cNvCxnSpPr>
          <p:nvPr/>
        </p:nvCxnSpPr>
        <p:spPr>
          <a:xfrm rot="16200000" flipH="1">
            <a:off x="3351114" y="354093"/>
            <a:ext cx="92645" cy="3861175"/>
          </a:xfrm>
          <a:prstGeom prst="bentConnector3">
            <a:avLst>
              <a:gd name="adj1" fmla="val -246748"/>
            </a:avLst>
          </a:prstGeom>
          <a:ln>
            <a:tailEnd type="arrow"/>
          </a:ln>
        </p:spPr>
        <p:style>
          <a:lnRef idx="2">
            <a:schemeClr val="accent1"/>
          </a:lnRef>
          <a:fillRef idx="1">
            <a:schemeClr val="lt1"/>
          </a:fillRef>
          <a:effectRef idx="0">
            <a:schemeClr val="accent1"/>
          </a:effectRef>
          <a:fontRef idx="minor">
            <a:schemeClr val="dk1"/>
          </a:fontRef>
        </p:style>
      </p:cxnSp>
      <p:grpSp>
        <p:nvGrpSpPr>
          <p:cNvPr id="95" name="グループ化 94"/>
          <p:cNvGrpSpPr/>
          <p:nvPr/>
        </p:nvGrpSpPr>
        <p:grpSpPr>
          <a:xfrm>
            <a:off x="4024305" y="2331003"/>
            <a:ext cx="3228975" cy="3437955"/>
            <a:chOff x="5229225" y="1891252"/>
            <a:chExt cx="3228975" cy="3437955"/>
          </a:xfrm>
        </p:grpSpPr>
        <p:sp>
          <p:nvSpPr>
            <p:cNvPr id="56366" name="Oval 46"/>
            <p:cNvSpPr>
              <a:spLocks noChangeArrowheads="1"/>
            </p:cNvSpPr>
            <p:nvPr/>
          </p:nvSpPr>
          <p:spPr bwMode="auto">
            <a:xfrm>
              <a:off x="6426200" y="2395507"/>
              <a:ext cx="292100" cy="292100"/>
            </a:xfrm>
            <a:prstGeom prst="ellipse">
              <a:avLst/>
            </a:prstGeom>
            <a:solidFill>
              <a:schemeClr val="tx1"/>
            </a:solidFill>
            <a:ln w="9525">
              <a:solidFill>
                <a:schemeClr val="tx1"/>
              </a:solidFill>
              <a:round/>
              <a:headEnd/>
              <a:tailEnd/>
            </a:ln>
            <a:effectLst/>
          </p:spPr>
          <p:txBody>
            <a:bodyPr wrap="none" anchor="ctr"/>
            <a:lstStyle/>
            <a:p>
              <a:pPr algn="ctr"/>
              <a:r>
                <a:rPr lang="en-US" altLang="zh-CN">
                  <a:solidFill>
                    <a:schemeClr val="bg1"/>
                  </a:solidFill>
                  <a:ea typeface="宋体" pitchFamily="2" charset="-122"/>
                </a:rPr>
                <a:t>5</a:t>
              </a:r>
            </a:p>
          </p:txBody>
        </p:sp>
        <p:sp>
          <p:nvSpPr>
            <p:cNvPr id="56367" name="Oval 47"/>
            <p:cNvSpPr>
              <a:spLocks noChangeArrowheads="1"/>
            </p:cNvSpPr>
            <p:nvPr/>
          </p:nvSpPr>
          <p:spPr bwMode="auto">
            <a:xfrm>
              <a:off x="6438900" y="3271807"/>
              <a:ext cx="292100" cy="292100"/>
            </a:xfrm>
            <a:prstGeom prst="ellipse">
              <a:avLst/>
            </a:prstGeom>
            <a:solidFill>
              <a:schemeClr val="tx1"/>
            </a:solidFill>
            <a:ln w="9525">
              <a:solidFill>
                <a:schemeClr val="tx1"/>
              </a:solidFill>
              <a:round/>
              <a:headEnd/>
              <a:tailEnd/>
            </a:ln>
            <a:effectLst/>
          </p:spPr>
          <p:txBody>
            <a:bodyPr wrap="none" anchor="ctr"/>
            <a:lstStyle/>
            <a:p>
              <a:pPr algn="ctr"/>
              <a:r>
                <a:rPr lang="en-US" altLang="zh-CN">
                  <a:solidFill>
                    <a:schemeClr val="bg1"/>
                  </a:solidFill>
                  <a:ea typeface="宋体" pitchFamily="2" charset="-122"/>
                </a:rPr>
                <a:t>6</a:t>
              </a:r>
            </a:p>
          </p:txBody>
        </p:sp>
        <p:sp>
          <p:nvSpPr>
            <p:cNvPr id="56368" name="Oval 48"/>
            <p:cNvSpPr>
              <a:spLocks noChangeArrowheads="1"/>
            </p:cNvSpPr>
            <p:nvPr/>
          </p:nvSpPr>
          <p:spPr bwMode="auto">
            <a:xfrm>
              <a:off x="6451600" y="4148107"/>
              <a:ext cx="292100" cy="292100"/>
            </a:xfrm>
            <a:prstGeom prst="ellipse">
              <a:avLst/>
            </a:prstGeom>
            <a:solidFill>
              <a:schemeClr val="tx1"/>
            </a:solidFill>
            <a:ln w="9525">
              <a:solidFill>
                <a:schemeClr val="tx1"/>
              </a:solidFill>
              <a:round/>
              <a:headEnd/>
              <a:tailEnd/>
            </a:ln>
            <a:effectLst/>
          </p:spPr>
          <p:txBody>
            <a:bodyPr wrap="none" anchor="ctr"/>
            <a:lstStyle/>
            <a:p>
              <a:pPr algn="ctr"/>
              <a:r>
                <a:rPr lang="en-US" altLang="zh-CN">
                  <a:solidFill>
                    <a:schemeClr val="bg1"/>
                  </a:solidFill>
                  <a:ea typeface="宋体" pitchFamily="2" charset="-122"/>
                </a:rPr>
                <a:t>7</a:t>
              </a:r>
            </a:p>
          </p:txBody>
        </p:sp>
        <p:sp>
          <p:nvSpPr>
            <p:cNvPr id="56369" name="Oval 49"/>
            <p:cNvSpPr>
              <a:spLocks noChangeArrowheads="1"/>
            </p:cNvSpPr>
            <p:nvPr/>
          </p:nvSpPr>
          <p:spPr bwMode="auto">
            <a:xfrm>
              <a:off x="6464300" y="5024407"/>
              <a:ext cx="292100" cy="292100"/>
            </a:xfrm>
            <a:prstGeom prst="ellipse">
              <a:avLst/>
            </a:prstGeom>
            <a:solidFill>
              <a:schemeClr val="tx1"/>
            </a:solidFill>
            <a:ln w="9525">
              <a:solidFill>
                <a:schemeClr val="tx1"/>
              </a:solidFill>
              <a:round/>
              <a:headEnd/>
              <a:tailEnd/>
            </a:ln>
            <a:effectLst/>
          </p:spPr>
          <p:txBody>
            <a:bodyPr wrap="none" anchor="ctr"/>
            <a:lstStyle/>
            <a:p>
              <a:pPr algn="ctr"/>
              <a:r>
                <a:rPr lang="en-US" altLang="zh-CN">
                  <a:solidFill>
                    <a:schemeClr val="bg1"/>
                  </a:solidFill>
                  <a:ea typeface="宋体" pitchFamily="2" charset="-122"/>
                </a:rPr>
                <a:t>8</a:t>
              </a:r>
            </a:p>
          </p:txBody>
        </p:sp>
        <p:sp>
          <p:nvSpPr>
            <p:cNvPr id="56370" name="Line 50"/>
            <p:cNvSpPr>
              <a:spLocks noChangeShapeType="1"/>
            </p:cNvSpPr>
            <p:nvPr/>
          </p:nvSpPr>
          <p:spPr bwMode="auto">
            <a:xfrm>
              <a:off x="6578600" y="2700307"/>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56371" name="Line 51"/>
            <p:cNvSpPr>
              <a:spLocks noChangeShapeType="1"/>
            </p:cNvSpPr>
            <p:nvPr/>
          </p:nvSpPr>
          <p:spPr bwMode="auto">
            <a:xfrm>
              <a:off x="6578600" y="3576607"/>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56372" name="Line 52"/>
            <p:cNvSpPr>
              <a:spLocks noChangeShapeType="1"/>
            </p:cNvSpPr>
            <p:nvPr/>
          </p:nvSpPr>
          <p:spPr bwMode="auto">
            <a:xfrm>
              <a:off x="6578600" y="4440207"/>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56375" name="Oval 55"/>
            <p:cNvSpPr>
              <a:spLocks noChangeArrowheads="1"/>
            </p:cNvSpPr>
            <p:nvPr/>
          </p:nvSpPr>
          <p:spPr bwMode="auto">
            <a:xfrm>
              <a:off x="5321300" y="2382807"/>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1</a:t>
              </a:r>
            </a:p>
          </p:txBody>
        </p:sp>
        <p:sp>
          <p:nvSpPr>
            <p:cNvPr id="56376" name="Oval 56"/>
            <p:cNvSpPr>
              <a:spLocks noChangeArrowheads="1"/>
            </p:cNvSpPr>
            <p:nvPr/>
          </p:nvSpPr>
          <p:spPr bwMode="auto">
            <a:xfrm>
              <a:off x="5334000" y="3259107"/>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2</a:t>
              </a:r>
            </a:p>
          </p:txBody>
        </p:sp>
        <p:sp>
          <p:nvSpPr>
            <p:cNvPr id="56377" name="Line 57"/>
            <p:cNvSpPr>
              <a:spLocks noChangeShapeType="1"/>
            </p:cNvSpPr>
            <p:nvPr/>
          </p:nvSpPr>
          <p:spPr bwMode="auto">
            <a:xfrm>
              <a:off x="5473700" y="2687607"/>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56378" name="Text Box 58"/>
            <p:cNvSpPr txBox="1">
              <a:spLocks noChangeArrowheads="1"/>
            </p:cNvSpPr>
            <p:nvPr/>
          </p:nvSpPr>
          <p:spPr bwMode="auto">
            <a:xfrm>
              <a:off x="5229225" y="1898620"/>
              <a:ext cx="386644" cy="369332"/>
            </a:xfrm>
            <a:prstGeom prst="rect">
              <a:avLst/>
            </a:prstGeom>
            <a:noFill/>
            <a:ln w="9525">
              <a:noFill/>
              <a:miter lim="800000"/>
              <a:headEnd/>
              <a:tailEnd/>
            </a:ln>
            <a:effectLst/>
          </p:spPr>
          <p:txBody>
            <a:bodyPr wrap="none">
              <a:spAutoFit/>
            </a:bodyPr>
            <a:lstStyle/>
            <a:p>
              <a:r>
                <a:rPr lang="en-US" altLang="zh-CN">
                  <a:ea typeface="宋体" pitchFamily="2" charset="-122"/>
                </a:rPr>
                <a:t>C</a:t>
              </a:r>
              <a:r>
                <a:rPr lang="en-US" altLang="zh-CN" baseline="-25000">
                  <a:ea typeface="宋体" pitchFamily="2" charset="-122"/>
                </a:rPr>
                <a:t>1</a:t>
              </a:r>
            </a:p>
          </p:txBody>
        </p:sp>
        <p:sp>
          <p:nvSpPr>
            <p:cNvPr id="56379" name="Oval 59"/>
            <p:cNvSpPr>
              <a:spLocks noChangeArrowheads="1"/>
            </p:cNvSpPr>
            <p:nvPr/>
          </p:nvSpPr>
          <p:spPr bwMode="auto">
            <a:xfrm>
              <a:off x="7327900" y="4148107"/>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11</a:t>
              </a:r>
            </a:p>
          </p:txBody>
        </p:sp>
        <p:sp>
          <p:nvSpPr>
            <p:cNvPr id="56380" name="Oval 60"/>
            <p:cNvSpPr>
              <a:spLocks noChangeArrowheads="1"/>
            </p:cNvSpPr>
            <p:nvPr/>
          </p:nvSpPr>
          <p:spPr bwMode="auto">
            <a:xfrm>
              <a:off x="7340600" y="5024407"/>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12</a:t>
              </a:r>
            </a:p>
          </p:txBody>
        </p:sp>
        <p:sp>
          <p:nvSpPr>
            <p:cNvPr id="56381" name="Line 61"/>
            <p:cNvSpPr>
              <a:spLocks noChangeShapeType="1"/>
            </p:cNvSpPr>
            <p:nvPr/>
          </p:nvSpPr>
          <p:spPr bwMode="auto">
            <a:xfrm>
              <a:off x="7454900" y="4440207"/>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56382" name="Oval 62"/>
            <p:cNvSpPr>
              <a:spLocks noChangeArrowheads="1"/>
            </p:cNvSpPr>
            <p:nvPr/>
          </p:nvSpPr>
          <p:spPr bwMode="auto">
            <a:xfrm>
              <a:off x="8153400" y="4160807"/>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15</a:t>
              </a:r>
            </a:p>
          </p:txBody>
        </p:sp>
        <p:sp>
          <p:nvSpPr>
            <p:cNvPr id="56383" name="Oval 63"/>
            <p:cNvSpPr>
              <a:spLocks noChangeArrowheads="1"/>
            </p:cNvSpPr>
            <p:nvPr/>
          </p:nvSpPr>
          <p:spPr bwMode="auto">
            <a:xfrm>
              <a:off x="8166100" y="5037107"/>
              <a:ext cx="292100" cy="292100"/>
            </a:xfrm>
            <a:prstGeom prst="ellipse">
              <a:avLst/>
            </a:prstGeom>
            <a:noFill/>
            <a:ln w="9525">
              <a:solidFill>
                <a:schemeClr val="tx1"/>
              </a:solidFill>
              <a:round/>
              <a:headEnd/>
              <a:tailEnd/>
            </a:ln>
            <a:effectLst/>
          </p:spPr>
          <p:txBody>
            <a:bodyPr wrap="none" anchor="ctr"/>
            <a:lstStyle/>
            <a:p>
              <a:pPr algn="ctr"/>
              <a:r>
                <a:rPr lang="en-US" altLang="zh-CN">
                  <a:ea typeface="宋体" pitchFamily="2" charset="-122"/>
                </a:rPr>
                <a:t>16</a:t>
              </a:r>
            </a:p>
          </p:txBody>
        </p:sp>
        <p:sp>
          <p:nvSpPr>
            <p:cNvPr id="56384" name="Line 64"/>
            <p:cNvSpPr>
              <a:spLocks noChangeShapeType="1"/>
            </p:cNvSpPr>
            <p:nvPr/>
          </p:nvSpPr>
          <p:spPr bwMode="auto">
            <a:xfrm>
              <a:off x="8280400" y="4452907"/>
              <a:ext cx="0" cy="533400"/>
            </a:xfrm>
            <a:prstGeom prst="line">
              <a:avLst/>
            </a:prstGeom>
            <a:noFill/>
            <a:ln w="9525">
              <a:solidFill>
                <a:schemeClr val="tx1"/>
              </a:solidFill>
              <a:round/>
              <a:headEnd/>
              <a:tailEnd type="triangle" w="med" len="med"/>
            </a:ln>
            <a:effectLst/>
          </p:spPr>
          <p:txBody>
            <a:bodyPr/>
            <a:lstStyle/>
            <a:p>
              <a:endParaRPr lang="ja-JP" altLang="en-US"/>
            </a:p>
          </p:txBody>
        </p:sp>
        <p:sp>
          <p:nvSpPr>
            <p:cNvPr id="56385" name="Line 65"/>
            <p:cNvSpPr>
              <a:spLocks noChangeShapeType="1"/>
            </p:cNvSpPr>
            <p:nvPr/>
          </p:nvSpPr>
          <p:spPr bwMode="auto">
            <a:xfrm>
              <a:off x="5689600" y="3424207"/>
              <a:ext cx="685800" cy="0"/>
            </a:xfrm>
            <a:prstGeom prst="line">
              <a:avLst/>
            </a:prstGeom>
            <a:noFill/>
            <a:ln w="9525">
              <a:solidFill>
                <a:schemeClr val="tx1"/>
              </a:solidFill>
              <a:round/>
              <a:headEnd/>
              <a:tailEnd type="triangle" w="med" len="med"/>
            </a:ln>
            <a:effectLst/>
          </p:spPr>
          <p:txBody>
            <a:bodyPr/>
            <a:lstStyle/>
            <a:p>
              <a:endParaRPr lang="ja-JP" altLang="en-US"/>
            </a:p>
          </p:txBody>
        </p:sp>
        <p:sp>
          <p:nvSpPr>
            <p:cNvPr id="56386" name="Line 66"/>
            <p:cNvSpPr>
              <a:spLocks noChangeShapeType="1"/>
            </p:cNvSpPr>
            <p:nvPr/>
          </p:nvSpPr>
          <p:spPr bwMode="auto">
            <a:xfrm>
              <a:off x="6705600" y="4275107"/>
              <a:ext cx="596900" cy="0"/>
            </a:xfrm>
            <a:prstGeom prst="line">
              <a:avLst/>
            </a:prstGeom>
            <a:noFill/>
            <a:ln w="9525">
              <a:solidFill>
                <a:schemeClr val="tx1"/>
              </a:solidFill>
              <a:round/>
              <a:headEnd/>
              <a:tailEnd type="triangle" w="med" len="med"/>
            </a:ln>
            <a:effectLst/>
          </p:spPr>
          <p:txBody>
            <a:bodyPr/>
            <a:lstStyle/>
            <a:p>
              <a:endParaRPr lang="ja-JP" altLang="en-US"/>
            </a:p>
          </p:txBody>
        </p:sp>
        <p:sp>
          <p:nvSpPr>
            <p:cNvPr id="56388" name="Freeform 68"/>
            <p:cNvSpPr>
              <a:spLocks/>
            </p:cNvSpPr>
            <p:nvPr/>
          </p:nvSpPr>
          <p:spPr bwMode="auto">
            <a:xfrm>
              <a:off x="6680200" y="3671857"/>
              <a:ext cx="1562100" cy="514350"/>
            </a:xfrm>
            <a:custGeom>
              <a:avLst/>
              <a:gdLst/>
              <a:ahLst/>
              <a:cxnLst>
                <a:cxn ang="0">
                  <a:pos x="0" y="324"/>
                </a:cxn>
                <a:cxn ang="0">
                  <a:pos x="488" y="4"/>
                </a:cxn>
                <a:cxn ang="0">
                  <a:pos x="984" y="300"/>
                </a:cxn>
              </a:cxnLst>
              <a:rect l="0" t="0" r="r" b="b"/>
              <a:pathLst>
                <a:path w="984" h="324">
                  <a:moveTo>
                    <a:pt x="0" y="324"/>
                  </a:moveTo>
                  <a:cubicBezTo>
                    <a:pt x="162" y="166"/>
                    <a:pt x="324" y="8"/>
                    <a:pt x="488" y="4"/>
                  </a:cubicBezTo>
                  <a:cubicBezTo>
                    <a:pt x="652" y="0"/>
                    <a:pt x="818" y="150"/>
                    <a:pt x="984" y="300"/>
                  </a:cubicBezTo>
                </a:path>
              </a:pathLst>
            </a:custGeom>
            <a:noFill/>
            <a:ln w="9525">
              <a:solidFill>
                <a:schemeClr val="tx1"/>
              </a:solidFill>
              <a:round/>
              <a:headEnd/>
              <a:tailEnd type="triangle" w="med" len="med"/>
            </a:ln>
            <a:effectLst/>
          </p:spPr>
          <p:txBody>
            <a:bodyPr/>
            <a:lstStyle/>
            <a:p>
              <a:endParaRPr lang="ja-JP" altLang="en-US"/>
            </a:p>
          </p:txBody>
        </p:sp>
        <p:sp>
          <p:nvSpPr>
            <p:cNvPr id="92" name="Text Box 53"/>
            <p:cNvSpPr txBox="1">
              <a:spLocks noChangeArrowheads="1"/>
            </p:cNvSpPr>
            <p:nvPr/>
          </p:nvSpPr>
          <p:spPr bwMode="auto">
            <a:xfrm>
              <a:off x="6339623" y="1891252"/>
              <a:ext cx="386644" cy="369332"/>
            </a:xfrm>
            <a:prstGeom prst="rect">
              <a:avLst/>
            </a:prstGeom>
            <a:noFill/>
            <a:ln w="9525">
              <a:noFill/>
              <a:miter lim="800000"/>
              <a:headEnd/>
              <a:tailEnd/>
            </a:ln>
            <a:effectLst/>
          </p:spPr>
          <p:txBody>
            <a:bodyPr wrap="none">
              <a:spAutoFit/>
            </a:bodyPr>
            <a:lstStyle/>
            <a:p>
              <a:r>
                <a:rPr lang="en-US" altLang="zh-CN" dirty="0">
                  <a:ea typeface="宋体" pitchFamily="2" charset="-122"/>
                </a:rPr>
                <a:t>C</a:t>
              </a:r>
              <a:r>
                <a:rPr lang="en-US" altLang="zh-CN" baseline="-25000" dirty="0">
                  <a:ea typeface="宋体" pitchFamily="2" charset="-122"/>
                </a:rPr>
                <a:t>2</a:t>
              </a:r>
            </a:p>
          </p:txBody>
        </p:sp>
      </p:grpSp>
      <p:sp>
        <p:nvSpPr>
          <p:cNvPr id="98" name="スライド番号プレースホルダ 97"/>
          <p:cNvSpPr>
            <a:spLocks noGrp="1"/>
          </p:cNvSpPr>
          <p:nvPr>
            <p:ph type="sldNum" sz="quarter" idx="12"/>
          </p:nvPr>
        </p:nvSpPr>
        <p:spPr/>
        <p:txBody>
          <a:bodyPr/>
          <a:lstStyle/>
          <a:p>
            <a:fld id="{DF510E7A-70A0-49B7-BA5B-039CFE49E52F}" type="slidenum">
              <a:rPr kumimoji="1" lang="ja-JP" altLang="en-US" smtClean="0"/>
              <a:pPr/>
              <a:t>207</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365"/>
                                        </p:tgtEl>
                                        <p:attrNameLst>
                                          <p:attrName>style.visibility</p:attrName>
                                        </p:attrNameLst>
                                      </p:cBhvr>
                                      <p:to>
                                        <p:strVal val="visible"/>
                                      </p:to>
                                    </p:set>
                                    <p:animEffect transition="in" filter="fade">
                                      <p:cBhvr>
                                        <p:cTn id="7" dur="500"/>
                                        <p:tgtEl>
                                          <p:spTgt spid="5636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wipe(left)">
                                      <p:cBhvr>
                                        <p:cTn id="11" dur="500"/>
                                        <p:tgtEl>
                                          <p:spTgt spid="9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1000"/>
                                        <p:tgtEl>
                                          <p:spTgt spid="95"/>
                                        </p:tgtEl>
                                      </p:cBhvr>
                                    </p:animEffect>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94"/>
                                        </p:tgtEl>
                                        <p:attrNameLst>
                                          <p:attrName>style.visibility</p:attrName>
                                        </p:attrNameLst>
                                      </p:cBhvr>
                                      <p:to>
                                        <p:strVal val="visible"/>
                                      </p:to>
                                    </p:set>
                                    <p:anim calcmode="lin" valueType="num">
                                      <p:cBhvr>
                                        <p:cTn id="20" dur="1000" fill="hold"/>
                                        <p:tgtEl>
                                          <p:spTgt spid="94"/>
                                        </p:tgtEl>
                                        <p:attrNameLst>
                                          <p:attrName>ppt_w</p:attrName>
                                        </p:attrNameLst>
                                      </p:cBhvr>
                                      <p:tavLst>
                                        <p:tav tm="0">
                                          <p:val>
                                            <p:fltVal val="0"/>
                                          </p:val>
                                        </p:tav>
                                        <p:tav tm="100000">
                                          <p:val>
                                            <p:strVal val="#ppt_w"/>
                                          </p:val>
                                        </p:tav>
                                      </p:tavLst>
                                    </p:anim>
                                    <p:anim calcmode="lin" valueType="num">
                                      <p:cBhvr>
                                        <p:cTn id="21" dur="1000" fill="hold"/>
                                        <p:tgtEl>
                                          <p:spTgt spid="94"/>
                                        </p:tgtEl>
                                        <p:attrNameLst>
                                          <p:attrName>ppt_h</p:attrName>
                                        </p:attrNameLst>
                                      </p:cBhvr>
                                      <p:tavLst>
                                        <p:tav tm="0">
                                          <p:val>
                                            <p:fltVal val="0"/>
                                          </p:val>
                                        </p:tav>
                                        <p:tav tm="100000">
                                          <p:val>
                                            <p:strVal val="#ppt_h"/>
                                          </p:val>
                                        </p:tav>
                                      </p:tavLst>
                                    </p:anim>
                                    <p:anim calcmode="lin" valueType="num">
                                      <p:cBhvr>
                                        <p:cTn id="22" dur="1000" fill="hold"/>
                                        <p:tgtEl>
                                          <p:spTgt spid="94"/>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6409"/>
                                        </p:tgtEl>
                                        <p:attrNameLst>
                                          <p:attrName>style.visibility</p:attrName>
                                        </p:attrNameLst>
                                      </p:cBhvr>
                                      <p:to>
                                        <p:strVal val="visible"/>
                                      </p:to>
                                    </p:set>
                                    <p:anim calcmode="lin" valueType="num">
                                      <p:cBhvr additive="base">
                                        <p:cTn id="28" dur="500" fill="hold"/>
                                        <p:tgtEl>
                                          <p:spTgt spid="56409"/>
                                        </p:tgtEl>
                                        <p:attrNameLst>
                                          <p:attrName>ppt_x</p:attrName>
                                        </p:attrNameLst>
                                      </p:cBhvr>
                                      <p:tavLst>
                                        <p:tav tm="0">
                                          <p:val>
                                            <p:strVal val="#ppt_x"/>
                                          </p:val>
                                        </p:tav>
                                        <p:tav tm="100000">
                                          <p:val>
                                            <p:strVal val="#ppt_x"/>
                                          </p:val>
                                        </p:tav>
                                      </p:tavLst>
                                    </p:anim>
                                    <p:anim calcmode="lin" valueType="num">
                                      <p:cBhvr additive="base">
                                        <p:cTn id="29" dur="500" fill="hold"/>
                                        <p:tgtEl>
                                          <p:spTgt spid="56409"/>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56410"/>
                                        </p:tgtEl>
                                        <p:attrNameLst>
                                          <p:attrName>style.visibility</p:attrName>
                                        </p:attrNameLst>
                                      </p:cBhvr>
                                      <p:to>
                                        <p:strVal val="visible"/>
                                      </p:to>
                                    </p:set>
                                    <p:anim calcmode="lin" valueType="num">
                                      <p:cBhvr additive="base">
                                        <p:cTn id="32" dur="500" fill="hold"/>
                                        <p:tgtEl>
                                          <p:spTgt spid="56410"/>
                                        </p:tgtEl>
                                        <p:attrNameLst>
                                          <p:attrName>ppt_x</p:attrName>
                                        </p:attrNameLst>
                                      </p:cBhvr>
                                      <p:tavLst>
                                        <p:tav tm="0">
                                          <p:val>
                                            <p:strVal val="#ppt_x"/>
                                          </p:val>
                                        </p:tav>
                                        <p:tav tm="100000">
                                          <p:val>
                                            <p:strVal val="#ppt_x"/>
                                          </p:val>
                                        </p:tav>
                                      </p:tavLst>
                                    </p:anim>
                                    <p:anim calcmode="lin" valueType="num">
                                      <p:cBhvr additive="base">
                                        <p:cTn id="33" dur="500" fill="hold"/>
                                        <p:tgtEl>
                                          <p:spTgt spid="5641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56411"/>
                                        </p:tgtEl>
                                        <p:attrNameLst>
                                          <p:attrName>style.visibility</p:attrName>
                                        </p:attrNameLst>
                                      </p:cBhvr>
                                      <p:to>
                                        <p:strVal val="visible"/>
                                      </p:to>
                                    </p:set>
                                    <p:anim calcmode="lin" valueType="num">
                                      <p:cBhvr additive="base">
                                        <p:cTn id="36" dur="500" fill="hold"/>
                                        <p:tgtEl>
                                          <p:spTgt spid="56411"/>
                                        </p:tgtEl>
                                        <p:attrNameLst>
                                          <p:attrName>ppt_x</p:attrName>
                                        </p:attrNameLst>
                                      </p:cBhvr>
                                      <p:tavLst>
                                        <p:tav tm="0">
                                          <p:val>
                                            <p:strVal val="#ppt_x"/>
                                          </p:val>
                                        </p:tav>
                                        <p:tav tm="100000">
                                          <p:val>
                                            <p:strVal val="#ppt_x"/>
                                          </p:val>
                                        </p:tav>
                                      </p:tavLst>
                                    </p:anim>
                                    <p:anim calcmode="lin" valueType="num">
                                      <p:cBhvr additive="base">
                                        <p:cTn id="37" dur="500" fill="hold"/>
                                        <p:tgtEl>
                                          <p:spTgt spid="564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fade">
                                      <p:cBhvr>
                                        <p:cTn id="42" dur="1000"/>
                                        <p:tgtEl>
                                          <p:spTgt spid="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56411"/>
                                        </p:tgtEl>
                                      </p:cBhvr>
                                    </p:animEffect>
                                    <p:set>
                                      <p:cBhvr>
                                        <p:cTn id="47" dur="1" fill="hold">
                                          <p:stCondLst>
                                            <p:cond delay="499"/>
                                          </p:stCondLst>
                                        </p:cTn>
                                        <p:tgtEl>
                                          <p:spTgt spid="56411"/>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83"/>
                                        </p:tgtEl>
                                        <p:attrNameLst>
                                          <p:attrName>style.visibility</p:attrName>
                                        </p:attrNameLst>
                                      </p:cBhvr>
                                      <p:to>
                                        <p:strVal val="visible"/>
                                      </p:to>
                                    </p:set>
                                    <p:animEffect transition="in" filter="fade">
                                      <p:cBhvr>
                                        <p:cTn id="5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65" grpId="0" animBg="1"/>
      <p:bldP spid="56409" grpId="0" animBg="1"/>
      <p:bldP spid="56410" grpId="0" animBg="1"/>
      <p:bldP spid="56411" grpId="0" animBg="1"/>
      <p:bldP spid="56411" grpId="1" animBg="1"/>
      <p:bldP spid="83"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33376"/>
            <a:ext cx="8229600" cy="1143000"/>
          </a:xfrm>
        </p:spPr>
        <p:txBody>
          <a:bodyPr/>
          <a:lstStyle/>
          <a:p>
            <a:r>
              <a:rPr kumimoji="1" lang="ja-JP" altLang="en-US" dirty="0" smtClean="0"/>
              <a:t>最小</a:t>
            </a:r>
            <a:r>
              <a:rPr kumimoji="1" lang="en-US" altLang="ja-JP" dirty="0" smtClean="0"/>
              <a:t>3-Hop</a:t>
            </a:r>
            <a:r>
              <a:rPr lang="ja-JP" altLang="en-US" dirty="0" smtClean="0"/>
              <a:t>ラベルの</a:t>
            </a:r>
            <a:r>
              <a:rPr lang="ja-JP" altLang="en-US" dirty="0" smtClean="0"/>
              <a:t>発見</a:t>
            </a:r>
            <a:r>
              <a:rPr lang="en-US" altLang="ja-JP" dirty="0" smtClean="0"/>
              <a:t/>
            </a:r>
            <a:br>
              <a:rPr lang="en-US" altLang="ja-JP" dirty="0" smtClean="0"/>
            </a:br>
            <a:r>
              <a:rPr lang="ja-JP" altLang="en-US" dirty="0" smtClean="0"/>
              <a:t>の重要なポイント</a:t>
            </a:r>
            <a:endParaRPr kumimoji="1" lang="ja-JP" altLang="en-US" dirty="0"/>
          </a:p>
        </p:txBody>
      </p:sp>
      <p:sp>
        <p:nvSpPr>
          <p:cNvPr id="3" name="コンテンツ プレースホルダ 2"/>
          <p:cNvSpPr>
            <a:spLocks noGrp="1"/>
          </p:cNvSpPr>
          <p:nvPr>
            <p:ph idx="1"/>
          </p:nvPr>
        </p:nvSpPr>
        <p:spPr>
          <a:xfrm>
            <a:off x="457200" y="1968480"/>
            <a:ext cx="8229600" cy="4525963"/>
          </a:xfrm>
        </p:spPr>
        <p:txBody>
          <a:bodyPr/>
          <a:lstStyle/>
          <a:p>
            <a:r>
              <a:rPr lang="ja-JP" altLang="en-US" dirty="0" smtClean="0"/>
              <a:t>すべて</a:t>
            </a:r>
            <a:r>
              <a:rPr lang="ja-JP" altLang="en-US" dirty="0" smtClean="0"/>
              <a:t>のチェイン中央</a:t>
            </a:r>
            <a:r>
              <a:rPr lang="en-US" altLang="ja-JP" dirty="0" smtClean="0"/>
              <a:t>2</a:t>
            </a:r>
            <a:r>
              <a:rPr lang="ja-JP" altLang="en-US" dirty="0" smtClean="0"/>
              <a:t>連グラフの間で、</a:t>
            </a:r>
            <a:r>
              <a:rPr lang="ja-JP" altLang="en-US" dirty="0" smtClean="0">
                <a:solidFill>
                  <a:srgbClr val="FF0000"/>
                </a:solidFill>
              </a:rPr>
              <a:t>最も密な</a:t>
            </a:r>
            <a:r>
              <a:rPr lang="en-US" altLang="ja-JP" dirty="0" smtClean="0">
                <a:solidFill>
                  <a:srgbClr val="FF0000"/>
                </a:solidFill>
              </a:rPr>
              <a:t>2</a:t>
            </a:r>
            <a:r>
              <a:rPr lang="ja-JP" altLang="en-US" dirty="0" smtClean="0">
                <a:solidFill>
                  <a:srgbClr val="FF0000"/>
                </a:solidFill>
              </a:rPr>
              <a:t>連部分グラフ</a:t>
            </a:r>
            <a:r>
              <a:rPr lang="ja-JP" altLang="en-US" dirty="0" smtClean="0"/>
              <a:t>を発見する。</a:t>
            </a:r>
            <a:endParaRPr lang="en-US" altLang="ja-JP" dirty="0" smtClean="0"/>
          </a:p>
          <a:p>
            <a:pPr lvl="1"/>
            <a:r>
              <a:rPr lang="ja-JP" altLang="en-US" dirty="0" smtClean="0"/>
              <a:t>辺の数が最も多いもの</a:t>
            </a:r>
            <a:endParaRPr lang="en-US" altLang="ja-JP" dirty="0" smtClean="0"/>
          </a:p>
          <a:p>
            <a:r>
              <a:rPr lang="ja-JP" altLang="en-US" dirty="0" smtClean="0"/>
              <a:t>ここで問題になるのは、その最も密</a:t>
            </a:r>
            <a:r>
              <a:rPr lang="ja-JP" altLang="en-US" dirty="0" smtClean="0"/>
              <a:t>な部分</a:t>
            </a:r>
            <a:r>
              <a:rPr lang="ja-JP" altLang="en-US" dirty="0" smtClean="0"/>
              <a:t>グラフを効率的</a:t>
            </a:r>
            <a:r>
              <a:rPr lang="ja-JP" altLang="en-US" dirty="0" smtClean="0"/>
              <a:t>に見つける手法は？</a:t>
            </a:r>
            <a:endParaRPr lang="en-US" altLang="ja-JP" dirty="0" smtClean="0"/>
          </a:p>
          <a:p>
            <a:pPr lvl="1"/>
            <a:endParaRPr lang="en-US" altLang="ja-JP" dirty="0" smtClean="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208</a:t>
            </a:fld>
            <a:endParaRPr kumimoji="1" lang="ja-JP" altLang="en-US"/>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1143000"/>
          </a:xfrm>
        </p:spPr>
        <p:txBody>
          <a:bodyPr>
            <a:noAutofit/>
          </a:bodyPr>
          <a:lstStyle/>
          <a:p>
            <a:r>
              <a:rPr kumimoji="1" lang="ja-JP" altLang="en-US" sz="4000" dirty="0" smtClean="0"/>
              <a:t>最も密な部分グラフの</a:t>
            </a:r>
            <a:r>
              <a:rPr lang="ja-JP" altLang="en-US" sz="4000" dirty="0" smtClean="0"/>
              <a:t>近似的な</a:t>
            </a:r>
            <a:r>
              <a:rPr kumimoji="1" lang="ja-JP" altLang="en-US" sz="4000" dirty="0" smtClean="0"/>
              <a:t>発見法</a:t>
            </a:r>
            <a:endParaRPr kumimoji="1" lang="ja-JP" altLang="en-US" sz="4000" dirty="0"/>
          </a:p>
        </p:txBody>
      </p:sp>
      <p:grpSp>
        <p:nvGrpSpPr>
          <p:cNvPr id="3" name="Group 12"/>
          <p:cNvGrpSpPr>
            <a:grpSpLocks/>
          </p:cNvGrpSpPr>
          <p:nvPr/>
        </p:nvGrpSpPr>
        <p:grpSpPr bwMode="auto">
          <a:xfrm>
            <a:off x="327085" y="1706533"/>
            <a:ext cx="1752600" cy="2857500"/>
            <a:chOff x="288" y="1328"/>
            <a:chExt cx="1104" cy="1800"/>
          </a:xfrm>
        </p:grpSpPr>
        <p:sp>
          <p:nvSpPr>
            <p:cNvPr id="6" name="Oval 4"/>
            <p:cNvSpPr>
              <a:spLocks noChangeArrowheads="1"/>
            </p:cNvSpPr>
            <p:nvPr/>
          </p:nvSpPr>
          <p:spPr bwMode="auto">
            <a:xfrm>
              <a:off x="888" y="1328"/>
              <a:ext cx="112" cy="120"/>
            </a:xfrm>
            <a:prstGeom prst="ellipse">
              <a:avLst/>
            </a:prstGeom>
            <a:solidFill>
              <a:srgbClr val="0000FF"/>
            </a:solidFill>
            <a:ln w="9525">
              <a:solidFill>
                <a:srgbClr val="0000FF"/>
              </a:solidFill>
              <a:round/>
              <a:headEnd/>
              <a:tailEnd/>
            </a:ln>
            <a:effectLst/>
          </p:spPr>
          <p:txBody>
            <a:bodyPr wrap="none" anchor="ctr"/>
            <a:lstStyle/>
            <a:p>
              <a:pPr algn="ctr"/>
              <a:endParaRPr lang="zh-CN" altLang="en-US">
                <a:ea typeface="宋体" pitchFamily="2" charset="-122"/>
              </a:endParaRPr>
            </a:p>
          </p:txBody>
        </p:sp>
        <p:sp>
          <p:nvSpPr>
            <p:cNvPr id="7" name="Oval 5"/>
            <p:cNvSpPr>
              <a:spLocks noChangeArrowheads="1"/>
            </p:cNvSpPr>
            <p:nvPr/>
          </p:nvSpPr>
          <p:spPr bwMode="auto">
            <a:xfrm>
              <a:off x="560" y="1840"/>
              <a:ext cx="112" cy="120"/>
            </a:xfrm>
            <a:prstGeom prst="ellipse">
              <a:avLst/>
            </a:prstGeom>
            <a:solidFill>
              <a:srgbClr val="0000FF"/>
            </a:solidFill>
            <a:ln w="9525">
              <a:solidFill>
                <a:srgbClr val="0000FF"/>
              </a:solidFill>
              <a:round/>
              <a:headEnd/>
              <a:tailEnd/>
            </a:ln>
            <a:effectLst/>
          </p:spPr>
          <p:txBody>
            <a:bodyPr wrap="none" anchor="ctr"/>
            <a:lstStyle/>
            <a:p>
              <a:pPr algn="ctr"/>
              <a:endParaRPr lang="zh-CN" altLang="en-US">
                <a:ea typeface="宋体" pitchFamily="2" charset="-122"/>
              </a:endParaRPr>
            </a:p>
          </p:txBody>
        </p:sp>
        <p:sp>
          <p:nvSpPr>
            <p:cNvPr id="8" name="Oval 6"/>
            <p:cNvSpPr>
              <a:spLocks noChangeArrowheads="1"/>
            </p:cNvSpPr>
            <p:nvPr/>
          </p:nvSpPr>
          <p:spPr bwMode="auto">
            <a:xfrm>
              <a:off x="1240" y="1840"/>
              <a:ext cx="112" cy="120"/>
            </a:xfrm>
            <a:prstGeom prst="ellipse">
              <a:avLst/>
            </a:prstGeom>
            <a:solidFill>
              <a:srgbClr val="0000FF"/>
            </a:solidFill>
            <a:ln w="9525">
              <a:solidFill>
                <a:srgbClr val="0000FF"/>
              </a:solidFill>
              <a:round/>
              <a:headEnd/>
              <a:tailEnd/>
            </a:ln>
            <a:effectLst/>
          </p:spPr>
          <p:txBody>
            <a:bodyPr wrap="none" anchor="ctr"/>
            <a:lstStyle/>
            <a:p>
              <a:pPr algn="ctr"/>
              <a:endParaRPr lang="zh-CN" altLang="en-US">
                <a:ea typeface="宋体" pitchFamily="2" charset="-122"/>
              </a:endParaRPr>
            </a:p>
          </p:txBody>
        </p:sp>
        <p:sp>
          <p:nvSpPr>
            <p:cNvPr id="9" name="Oval 7"/>
            <p:cNvSpPr>
              <a:spLocks noChangeArrowheads="1"/>
            </p:cNvSpPr>
            <p:nvPr/>
          </p:nvSpPr>
          <p:spPr bwMode="auto">
            <a:xfrm>
              <a:off x="592" y="2424"/>
              <a:ext cx="112" cy="120"/>
            </a:xfrm>
            <a:prstGeom prst="ellipse">
              <a:avLst/>
            </a:prstGeom>
            <a:solidFill>
              <a:srgbClr val="0000FF"/>
            </a:solidFill>
            <a:ln w="9525">
              <a:solidFill>
                <a:srgbClr val="0000FF"/>
              </a:solidFill>
              <a:round/>
              <a:headEnd/>
              <a:tailEnd/>
            </a:ln>
            <a:effectLst/>
          </p:spPr>
          <p:txBody>
            <a:bodyPr wrap="none" anchor="ctr"/>
            <a:lstStyle/>
            <a:p>
              <a:pPr algn="ctr"/>
              <a:endParaRPr lang="zh-CN" altLang="en-US">
                <a:ea typeface="宋体" pitchFamily="2" charset="-122"/>
              </a:endParaRPr>
            </a:p>
          </p:txBody>
        </p:sp>
        <p:sp>
          <p:nvSpPr>
            <p:cNvPr id="10" name="Oval 8"/>
            <p:cNvSpPr>
              <a:spLocks noChangeArrowheads="1"/>
            </p:cNvSpPr>
            <p:nvPr/>
          </p:nvSpPr>
          <p:spPr bwMode="auto">
            <a:xfrm>
              <a:off x="1280" y="2416"/>
              <a:ext cx="112" cy="120"/>
            </a:xfrm>
            <a:prstGeom prst="ellipse">
              <a:avLst/>
            </a:prstGeom>
            <a:solidFill>
              <a:srgbClr val="0000FF"/>
            </a:solidFill>
            <a:ln w="9525">
              <a:solidFill>
                <a:srgbClr val="0000FF"/>
              </a:solidFill>
              <a:round/>
              <a:headEnd/>
              <a:tailEnd/>
            </a:ln>
            <a:effectLst/>
          </p:spPr>
          <p:txBody>
            <a:bodyPr wrap="none" anchor="ctr"/>
            <a:lstStyle/>
            <a:p>
              <a:pPr algn="ctr"/>
              <a:endParaRPr lang="zh-CN" altLang="en-US">
                <a:ea typeface="宋体" pitchFamily="2" charset="-122"/>
              </a:endParaRPr>
            </a:p>
          </p:txBody>
        </p:sp>
        <p:sp>
          <p:nvSpPr>
            <p:cNvPr id="11" name="Oval 9"/>
            <p:cNvSpPr>
              <a:spLocks noChangeArrowheads="1"/>
            </p:cNvSpPr>
            <p:nvPr/>
          </p:nvSpPr>
          <p:spPr bwMode="auto">
            <a:xfrm>
              <a:off x="288" y="2992"/>
              <a:ext cx="112" cy="120"/>
            </a:xfrm>
            <a:prstGeom prst="ellipse">
              <a:avLst/>
            </a:prstGeom>
            <a:solidFill>
              <a:srgbClr val="0000FF"/>
            </a:solidFill>
            <a:ln w="9525">
              <a:solidFill>
                <a:srgbClr val="0000FF"/>
              </a:solidFill>
              <a:round/>
              <a:headEnd/>
              <a:tailEnd/>
            </a:ln>
            <a:effectLst/>
          </p:spPr>
          <p:txBody>
            <a:bodyPr wrap="none" anchor="ctr"/>
            <a:lstStyle/>
            <a:p>
              <a:pPr algn="ctr"/>
              <a:endParaRPr lang="zh-CN" altLang="en-US">
                <a:ea typeface="宋体" pitchFamily="2" charset="-122"/>
              </a:endParaRPr>
            </a:p>
          </p:txBody>
        </p:sp>
        <p:sp>
          <p:nvSpPr>
            <p:cNvPr id="12" name="Oval 10"/>
            <p:cNvSpPr>
              <a:spLocks noChangeArrowheads="1"/>
            </p:cNvSpPr>
            <p:nvPr/>
          </p:nvSpPr>
          <p:spPr bwMode="auto">
            <a:xfrm>
              <a:off x="1152" y="3008"/>
              <a:ext cx="112" cy="120"/>
            </a:xfrm>
            <a:prstGeom prst="ellipse">
              <a:avLst/>
            </a:prstGeom>
            <a:solidFill>
              <a:srgbClr val="0000FF"/>
            </a:solidFill>
            <a:ln w="9525">
              <a:solidFill>
                <a:srgbClr val="0000FF"/>
              </a:solidFill>
              <a:round/>
              <a:headEnd/>
              <a:tailEnd/>
            </a:ln>
            <a:effectLst/>
          </p:spPr>
          <p:txBody>
            <a:bodyPr wrap="none" anchor="ctr"/>
            <a:lstStyle/>
            <a:p>
              <a:pPr algn="ctr"/>
              <a:endParaRPr lang="zh-CN" altLang="en-US">
                <a:ea typeface="宋体" pitchFamily="2" charset="-122"/>
              </a:endParaRPr>
            </a:p>
          </p:txBody>
        </p:sp>
      </p:grpSp>
      <p:sp>
        <p:nvSpPr>
          <p:cNvPr id="13" name="Line 13"/>
          <p:cNvSpPr>
            <a:spLocks noChangeShapeType="1"/>
          </p:cNvSpPr>
          <p:nvPr/>
        </p:nvSpPr>
        <p:spPr bwMode="auto">
          <a:xfrm flipH="1">
            <a:off x="860485" y="1795433"/>
            <a:ext cx="508000" cy="787400"/>
          </a:xfrm>
          <a:prstGeom prst="line">
            <a:avLst/>
          </a:prstGeom>
          <a:noFill/>
          <a:ln w="9525">
            <a:solidFill>
              <a:schemeClr val="tx1"/>
            </a:solidFill>
            <a:round/>
            <a:headEnd/>
            <a:tailEnd/>
          </a:ln>
          <a:effectLst/>
        </p:spPr>
        <p:txBody>
          <a:bodyPr/>
          <a:lstStyle/>
          <a:p>
            <a:endParaRPr lang="ja-JP" altLang="en-US"/>
          </a:p>
        </p:txBody>
      </p:sp>
      <p:sp>
        <p:nvSpPr>
          <p:cNvPr id="14" name="Line 14"/>
          <p:cNvSpPr>
            <a:spLocks noChangeShapeType="1"/>
          </p:cNvSpPr>
          <p:nvPr/>
        </p:nvSpPr>
        <p:spPr bwMode="auto">
          <a:xfrm>
            <a:off x="1368485" y="1846233"/>
            <a:ext cx="571500" cy="736600"/>
          </a:xfrm>
          <a:prstGeom prst="line">
            <a:avLst/>
          </a:prstGeom>
          <a:noFill/>
          <a:ln w="9525">
            <a:solidFill>
              <a:schemeClr val="tx1"/>
            </a:solidFill>
            <a:round/>
            <a:headEnd/>
            <a:tailEnd/>
          </a:ln>
          <a:effectLst/>
        </p:spPr>
        <p:txBody>
          <a:bodyPr/>
          <a:lstStyle/>
          <a:p>
            <a:endParaRPr lang="ja-JP" altLang="en-US"/>
          </a:p>
        </p:txBody>
      </p:sp>
      <p:sp>
        <p:nvSpPr>
          <p:cNvPr id="15" name="Line 15"/>
          <p:cNvSpPr>
            <a:spLocks noChangeShapeType="1"/>
          </p:cNvSpPr>
          <p:nvPr/>
        </p:nvSpPr>
        <p:spPr bwMode="auto">
          <a:xfrm flipV="1">
            <a:off x="873185" y="2608233"/>
            <a:ext cx="1041400" cy="12700"/>
          </a:xfrm>
          <a:prstGeom prst="line">
            <a:avLst/>
          </a:prstGeom>
          <a:noFill/>
          <a:ln w="9525">
            <a:solidFill>
              <a:schemeClr val="tx1"/>
            </a:solidFill>
            <a:round/>
            <a:headEnd/>
            <a:tailEnd/>
          </a:ln>
          <a:effectLst/>
        </p:spPr>
        <p:txBody>
          <a:bodyPr/>
          <a:lstStyle/>
          <a:p>
            <a:endParaRPr lang="ja-JP" altLang="en-US"/>
          </a:p>
        </p:txBody>
      </p:sp>
      <p:sp>
        <p:nvSpPr>
          <p:cNvPr id="16" name="Line 16"/>
          <p:cNvSpPr>
            <a:spLocks noChangeShapeType="1"/>
          </p:cNvSpPr>
          <p:nvPr/>
        </p:nvSpPr>
        <p:spPr bwMode="auto">
          <a:xfrm>
            <a:off x="860485" y="2620933"/>
            <a:ext cx="50800" cy="889000"/>
          </a:xfrm>
          <a:prstGeom prst="line">
            <a:avLst/>
          </a:prstGeom>
          <a:noFill/>
          <a:ln w="9525">
            <a:solidFill>
              <a:schemeClr val="tx1"/>
            </a:solidFill>
            <a:round/>
            <a:headEnd/>
            <a:tailEnd/>
          </a:ln>
          <a:effectLst/>
        </p:spPr>
        <p:txBody>
          <a:bodyPr/>
          <a:lstStyle/>
          <a:p>
            <a:endParaRPr lang="ja-JP" altLang="en-US"/>
          </a:p>
        </p:txBody>
      </p:sp>
      <p:sp>
        <p:nvSpPr>
          <p:cNvPr id="17" name="Line 17"/>
          <p:cNvSpPr>
            <a:spLocks noChangeShapeType="1"/>
          </p:cNvSpPr>
          <p:nvPr/>
        </p:nvSpPr>
        <p:spPr bwMode="auto">
          <a:xfrm>
            <a:off x="1927285" y="2620933"/>
            <a:ext cx="63500" cy="876300"/>
          </a:xfrm>
          <a:prstGeom prst="line">
            <a:avLst/>
          </a:prstGeom>
          <a:noFill/>
          <a:ln w="9525">
            <a:solidFill>
              <a:schemeClr val="tx1"/>
            </a:solidFill>
            <a:round/>
            <a:headEnd/>
            <a:tailEnd/>
          </a:ln>
          <a:effectLst/>
        </p:spPr>
        <p:txBody>
          <a:bodyPr/>
          <a:lstStyle/>
          <a:p>
            <a:endParaRPr lang="ja-JP" altLang="en-US"/>
          </a:p>
        </p:txBody>
      </p:sp>
      <p:sp>
        <p:nvSpPr>
          <p:cNvPr id="18" name="Line 18"/>
          <p:cNvSpPr>
            <a:spLocks noChangeShapeType="1"/>
          </p:cNvSpPr>
          <p:nvPr/>
        </p:nvSpPr>
        <p:spPr bwMode="auto">
          <a:xfrm flipV="1">
            <a:off x="911285" y="3548033"/>
            <a:ext cx="1079500" cy="12700"/>
          </a:xfrm>
          <a:prstGeom prst="line">
            <a:avLst/>
          </a:prstGeom>
          <a:noFill/>
          <a:ln w="9525">
            <a:solidFill>
              <a:schemeClr val="tx1"/>
            </a:solidFill>
            <a:round/>
            <a:headEnd/>
            <a:tailEnd/>
          </a:ln>
          <a:effectLst/>
        </p:spPr>
        <p:txBody>
          <a:bodyPr/>
          <a:lstStyle/>
          <a:p>
            <a:endParaRPr lang="ja-JP" altLang="en-US"/>
          </a:p>
        </p:txBody>
      </p:sp>
      <p:sp>
        <p:nvSpPr>
          <p:cNvPr id="19" name="Line 19"/>
          <p:cNvSpPr>
            <a:spLocks noChangeShapeType="1"/>
          </p:cNvSpPr>
          <p:nvPr/>
        </p:nvSpPr>
        <p:spPr bwMode="auto">
          <a:xfrm flipH="1">
            <a:off x="911285" y="2595533"/>
            <a:ext cx="1003300" cy="927100"/>
          </a:xfrm>
          <a:prstGeom prst="line">
            <a:avLst/>
          </a:prstGeom>
          <a:noFill/>
          <a:ln w="9525">
            <a:solidFill>
              <a:schemeClr val="tx1"/>
            </a:solidFill>
            <a:round/>
            <a:headEnd/>
            <a:tailEnd/>
          </a:ln>
          <a:effectLst/>
        </p:spPr>
        <p:txBody>
          <a:bodyPr/>
          <a:lstStyle/>
          <a:p>
            <a:endParaRPr lang="ja-JP" altLang="en-US"/>
          </a:p>
        </p:txBody>
      </p:sp>
      <p:sp>
        <p:nvSpPr>
          <p:cNvPr id="20" name="Line 20"/>
          <p:cNvSpPr>
            <a:spLocks noChangeShapeType="1"/>
          </p:cNvSpPr>
          <p:nvPr/>
        </p:nvSpPr>
        <p:spPr bwMode="auto">
          <a:xfrm>
            <a:off x="860485" y="2620933"/>
            <a:ext cx="1130300" cy="901700"/>
          </a:xfrm>
          <a:prstGeom prst="line">
            <a:avLst/>
          </a:prstGeom>
          <a:noFill/>
          <a:ln w="9525">
            <a:solidFill>
              <a:schemeClr val="tx1"/>
            </a:solidFill>
            <a:round/>
            <a:headEnd/>
            <a:tailEnd/>
          </a:ln>
          <a:effectLst/>
        </p:spPr>
        <p:txBody>
          <a:bodyPr/>
          <a:lstStyle/>
          <a:p>
            <a:endParaRPr lang="ja-JP" altLang="en-US"/>
          </a:p>
        </p:txBody>
      </p:sp>
      <p:sp>
        <p:nvSpPr>
          <p:cNvPr id="21" name="Line 21"/>
          <p:cNvSpPr>
            <a:spLocks noChangeShapeType="1"/>
          </p:cNvSpPr>
          <p:nvPr/>
        </p:nvSpPr>
        <p:spPr bwMode="auto">
          <a:xfrm flipH="1">
            <a:off x="1800285" y="3548033"/>
            <a:ext cx="203200" cy="901700"/>
          </a:xfrm>
          <a:prstGeom prst="line">
            <a:avLst/>
          </a:prstGeom>
          <a:noFill/>
          <a:ln w="9525">
            <a:solidFill>
              <a:schemeClr val="tx1"/>
            </a:solidFill>
            <a:round/>
            <a:headEnd/>
            <a:tailEnd/>
          </a:ln>
          <a:effectLst/>
        </p:spPr>
        <p:txBody>
          <a:bodyPr/>
          <a:lstStyle/>
          <a:p>
            <a:endParaRPr lang="ja-JP" altLang="en-US"/>
          </a:p>
        </p:txBody>
      </p:sp>
      <p:sp>
        <p:nvSpPr>
          <p:cNvPr id="22" name="Line 22"/>
          <p:cNvSpPr>
            <a:spLocks noChangeShapeType="1"/>
          </p:cNvSpPr>
          <p:nvPr/>
        </p:nvSpPr>
        <p:spPr bwMode="auto">
          <a:xfrm flipH="1">
            <a:off x="415985" y="3535333"/>
            <a:ext cx="1574800" cy="901700"/>
          </a:xfrm>
          <a:prstGeom prst="line">
            <a:avLst/>
          </a:prstGeom>
          <a:noFill/>
          <a:ln w="9525">
            <a:solidFill>
              <a:schemeClr val="tx1"/>
            </a:solidFill>
            <a:round/>
            <a:headEnd/>
            <a:tailEnd/>
          </a:ln>
          <a:effectLst/>
        </p:spPr>
        <p:txBody>
          <a:bodyPr/>
          <a:lstStyle/>
          <a:p>
            <a:endParaRPr lang="ja-JP" altLang="en-US"/>
          </a:p>
        </p:txBody>
      </p:sp>
      <p:sp>
        <p:nvSpPr>
          <p:cNvPr id="23" name="Line 23"/>
          <p:cNvSpPr>
            <a:spLocks noChangeShapeType="1"/>
          </p:cNvSpPr>
          <p:nvPr/>
        </p:nvSpPr>
        <p:spPr bwMode="auto">
          <a:xfrm flipH="1">
            <a:off x="415985" y="3548033"/>
            <a:ext cx="495300" cy="876300"/>
          </a:xfrm>
          <a:prstGeom prst="line">
            <a:avLst/>
          </a:prstGeom>
          <a:noFill/>
          <a:ln w="9525">
            <a:solidFill>
              <a:schemeClr val="tx1"/>
            </a:solidFill>
            <a:round/>
            <a:headEnd/>
            <a:tailEnd/>
          </a:ln>
          <a:effectLst/>
        </p:spPr>
        <p:txBody>
          <a:bodyPr/>
          <a:lstStyle/>
          <a:p>
            <a:endParaRPr lang="ja-JP" altLang="en-US"/>
          </a:p>
        </p:txBody>
      </p:sp>
      <p:sp>
        <p:nvSpPr>
          <p:cNvPr id="24" name="Line 24"/>
          <p:cNvSpPr>
            <a:spLocks noChangeShapeType="1"/>
          </p:cNvSpPr>
          <p:nvPr/>
        </p:nvSpPr>
        <p:spPr bwMode="auto">
          <a:xfrm>
            <a:off x="415985" y="4462433"/>
            <a:ext cx="1384300" cy="0"/>
          </a:xfrm>
          <a:prstGeom prst="line">
            <a:avLst/>
          </a:prstGeom>
          <a:noFill/>
          <a:ln w="9525">
            <a:solidFill>
              <a:schemeClr val="tx1"/>
            </a:solidFill>
            <a:round/>
            <a:headEnd/>
            <a:tailEnd/>
          </a:ln>
          <a:effectLst/>
        </p:spPr>
        <p:txBody>
          <a:bodyPr/>
          <a:lstStyle/>
          <a:p>
            <a:endParaRPr lang="ja-JP" altLang="en-US"/>
          </a:p>
        </p:txBody>
      </p:sp>
      <p:sp>
        <p:nvSpPr>
          <p:cNvPr id="25" name="AutoShape 25"/>
          <p:cNvSpPr>
            <a:spLocks noChangeArrowheads="1"/>
          </p:cNvSpPr>
          <p:nvPr/>
        </p:nvSpPr>
        <p:spPr bwMode="auto">
          <a:xfrm>
            <a:off x="2473385" y="3027333"/>
            <a:ext cx="825500" cy="215900"/>
          </a:xfrm>
          <a:prstGeom prst="rightArrow">
            <a:avLst>
              <a:gd name="adj1" fmla="val 50000"/>
              <a:gd name="adj2" fmla="val 95588"/>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26" name="Oval 47"/>
          <p:cNvSpPr>
            <a:spLocks noChangeArrowheads="1"/>
          </p:cNvSpPr>
          <p:nvPr/>
        </p:nvSpPr>
        <p:spPr bwMode="auto">
          <a:xfrm>
            <a:off x="4518085" y="1770033"/>
            <a:ext cx="177800" cy="190500"/>
          </a:xfrm>
          <a:prstGeom prst="ellipse">
            <a:avLst/>
          </a:prstGeom>
          <a:solidFill>
            <a:srgbClr val="0000FF"/>
          </a:solidFill>
          <a:ln w="9525">
            <a:solidFill>
              <a:srgbClr val="0000FF"/>
            </a:solidFill>
            <a:round/>
            <a:headEnd/>
            <a:tailEnd/>
          </a:ln>
          <a:effectLst/>
        </p:spPr>
        <p:txBody>
          <a:bodyPr wrap="none" anchor="ctr"/>
          <a:lstStyle/>
          <a:p>
            <a:pPr algn="ctr"/>
            <a:endParaRPr lang="zh-CN" altLang="en-US">
              <a:ea typeface="宋体" pitchFamily="2" charset="-122"/>
            </a:endParaRPr>
          </a:p>
        </p:txBody>
      </p:sp>
      <p:sp>
        <p:nvSpPr>
          <p:cNvPr id="27" name="Oval 48"/>
          <p:cNvSpPr>
            <a:spLocks noChangeArrowheads="1"/>
          </p:cNvSpPr>
          <p:nvPr/>
        </p:nvSpPr>
        <p:spPr bwMode="auto">
          <a:xfrm>
            <a:off x="3997385" y="2582833"/>
            <a:ext cx="177800" cy="190500"/>
          </a:xfrm>
          <a:prstGeom prst="ellipse">
            <a:avLst/>
          </a:prstGeom>
          <a:solidFill>
            <a:srgbClr val="0000FF"/>
          </a:solidFill>
          <a:ln w="9525">
            <a:solidFill>
              <a:srgbClr val="0000FF"/>
            </a:solidFill>
            <a:round/>
            <a:headEnd/>
            <a:tailEnd/>
          </a:ln>
          <a:effectLst/>
        </p:spPr>
        <p:txBody>
          <a:bodyPr wrap="none" anchor="ctr"/>
          <a:lstStyle/>
          <a:p>
            <a:pPr algn="ctr"/>
            <a:endParaRPr lang="zh-CN" altLang="en-US">
              <a:ea typeface="宋体" pitchFamily="2" charset="-122"/>
            </a:endParaRPr>
          </a:p>
        </p:txBody>
      </p:sp>
      <p:sp>
        <p:nvSpPr>
          <p:cNvPr id="28" name="Oval 49"/>
          <p:cNvSpPr>
            <a:spLocks noChangeArrowheads="1"/>
          </p:cNvSpPr>
          <p:nvPr/>
        </p:nvSpPr>
        <p:spPr bwMode="auto">
          <a:xfrm>
            <a:off x="5076885" y="2582833"/>
            <a:ext cx="177800" cy="190500"/>
          </a:xfrm>
          <a:prstGeom prst="ellipse">
            <a:avLst/>
          </a:prstGeom>
          <a:solidFill>
            <a:srgbClr val="0000FF"/>
          </a:solidFill>
          <a:ln w="9525">
            <a:solidFill>
              <a:srgbClr val="0000FF"/>
            </a:solidFill>
            <a:round/>
            <a:headEnd/>
            <a:tailEnd/>
          </a:ln>
          <a:effectLst/>
        </p:spPr>
        <p:txBody>
          <a:bodyPr wrap="none" anchor="ctr"/>
          <a:lstStyle/>
          <a:p>
            <a:pPr algn="ctr"/>
            <a:endParaRPr lang="zh-CN" altLang="en-US">
              <a:ea typeface="宋体" pitchFamily="2" charset="-122"/>
            </a:endParaRPr>
          </a:p>
        </p:txBody>
      </p:sp>
      <p:sp>
        <p:nvSpPr>
          <p:cNvPr id="29" name="Oval 50"/>
          <p:cNvSpPr>
            <a:spLocks noChangeArrowheads="1"/>
          </p:cNvSpPr>
          <p:nvPr/>
        </p:nvSpPr>
        <p:spPr bwMode="auto">
          <a:xfrm>
            <a:off x="4048185" y="3509933"/>
            <a:ext cx="177800" cy="190500"/>
          </a:xfrm>
          <a:prstGeom prst="ellipse">
            <a:avLst/>
          </a:prstGeom>
          <a:solidFill>
            <a:srgbClr val="0000FF"/>
          </a:solidFill>
          <a:ln w="9525">
            <a:solidFill>
              <a:srgbClr val="0000FF"/>
            </a:solidFill>
            <a:round/>
            <a:headEnd/>
            <a:tailEnd/>
          </a:ln>
          <a:effectLst/>
        </p:spPr>
        <p:txBody>
          <a:bodyPr wrap="none" anchor="ctr"/>
          <a:lstStyle/>
          <a:p>
            <a:pPr algn="ctr"/>
            <a:endParaRPr lang="zh-CN" altLang="en-US">
              <a:ea typeface="宋体" pitchFamily="2" charset="-122"/>
            </a:endParaRPr>
          </a:p>
        </p:txBody>
      </p:sp>
      <p:sp>
        <p:nvSpPr>
          <p:cNvPr id="30" name="Oval 51"/>
          <p:cNvSpPr>
            <a:spLocks noChangeArrowheads="1"/>
          </p:cNvSpPr>
          <p:nvPr/>
        </p:nvSpPr>
        <p:spPr bwMode="auto">
          <a:xfrm>
            <a:off x="5140385" y="3497233"/>
            <a:ext cx="177800" cy="190500"/>
          </a:xfrm>
          <a:prstGeom prst="ellipse">
            <a:avLst/>
          </a:prstGeom>
          <a:solidFill>
            <a:srgbClr val="0000FF"/>
          </a:solidFill>
          <a:ln w="9525">
            <a:solidFill>
              <a:srgbClr val="0000FF"/>
            </a:solidFill>
            <a:round/>
            <a:headEnd/>
            <a:tailEnd/>
          </a:ln>
          <a:effectLst/>
        </p:spPr>
        <p:txBody>
          <a:bodyPr wrap="none" anchor="ctr"/>
          <a:lstStyle/>
          <a:p>
            <a:pPr algn="ctr"/>
            <a:endParaRPr lang="zh-CN" altLang="en-US">
              <a:ea typeface="宋体" pitchFamily="2" charset="-122"/>
            </a:endParaRPr>
          </a:p>
        </p:txBody>
      </p:sp>
      <p:sp>
        <p:nvSpPr>
          <p:cNvPr id="31" name="Oval 52"/>
          <p:cNvSpPr>
            <a:spLocks noChangeArrowheads="1"/>
          </p:cNvSpPr>
          <p:nvPr/>
        </p:nvSpPr>
        <p:spPr bwMode="auto">
          <a:xfrm>
            <a:off x="3565585" y="4411633"/>
            <a:ext cx="177800" cy="190500"/>
          </a:xfrm>
          <a:prstGeom prst="ellipse">
            <a:avLst/>
          </a:prstGeom>
          <a:solidFill>
            <a:srgbClr val="0000FF"/>
          </a:solidFill>
          <a:ln w="9525">
            <a:solidFill>
              <a:srgbClr val="0000FF"/>
            </a:solidFill>
            <a:round/>
            <a:headEnd/>
            <a:tailEnd/>
          </a:ln>
          <a:effectLst/>
        </p:spPr>
        <p:txBody>
          <a:bodyPr wrap="none" anchor="ctr"/>
          <a:lstStyle/>
          <a:p>
            <a:pPr algn="ctr"/>
            <a:endParaRPr lang="zh-CN" altLang="en-US">
              <a:ea typeface="宋体" pitchFamily="2" charset="-122"/>
            </a:endParaRPr>
          </a:p>
        </p:txBody>
      </p:sp>
      <p:sp>
        <p:nvSpPr>
          <p:cNvPr id="32" name="Oval 53"/>
          <p:cNvSpPr>
            <a:spLocks noChangeArrowheads="1"/>
          </p:cNvSpPr>
          <p:nvPr/>
        </p:nvSpPr>
        <p:spPr bwMode="auto">
          <a:xfrm>
            <a:off x="4937185" y="4437033"/>
            <a:ext cx="177800" cy="190500"/>
          </a:xfrm>
          <a:prstGeom prst="ellipse">
            <a:avLst/>
          </a:prstGeom>
          <a:solidFill>
            <a:srgbClr val="0000FF"/>
          </a:solidFill>
          <a:ln w="9525">
            <a:solidFill>
              <a:srgbClr val="0000FF"/>
            </a:solidFill>
            <a:round/>
            <a:headEnd/>
            <a:tailEnd/>
          </a:ln>
          <a:effectLst/>
        </p:spPr>
        <p:txBody>
          <a:bodyPr wrap="none" anchor="ctr"/>
          <a:lstStyle/>
          <a:p>
            <a:pPr algn="ctr"/>
            <a:endParaRPr lang="zh-CN" altLang="en-US">
              <a:ea typeface="宋体" pitchFamily="2" charset="-122"/>
            </a:endParaRPr>
          </a:p>
        </p:txBody>
      </p:sp>
      <p:sp>
        <p:nvSpPr>
          <p:cNvPr id="33" name="Line 54"/>
          <p:cNvSpPr>
            <a:spLocks noChangeShapeType="1"/>
          </p:cNvSpPr>
          <p:nvPr/>
        </p:nvSpPr>
        <p:spPr bwMode="auto">
          <a:xfrm flipH="1">
            <a:off x="4098985" y="1858933"/>
            <a:ext cx="508000" cy="787400"/>
          </a:xfrm>
          <a:prstGeom prst="line">
            <a:avLst/>
          </a:prstGeom>
          <a:noFill/>
          <a:ln w="9525">
            <a:solidFill>
              <a:schemeClr val="tx1"/>
            </a:solidFill>
            <a:round/>
            <a:headEnd/>
            <a:tailEnd/>
          </a:ln>
          <a:effectLst/>
        </p:spPr>
        <p:txBody>
          <a:bodyPr/>
          <a:lstStyle/>
          <a:p>
            <a:endParaRPr lang="ja-JP" altLang="en-US"/>
          </a:p>
        </p:txBody>
      </p:sp>
      <p:sp>
        <p:nvSpPr>
          <p:cNvPr id="34" name="Line 55"/>
          <p:cNvSpPr>
            <a:spLocks noChangeShapeType="1"/>
          </p:cNvSpPr>
          <p:nvPr/>
        </p:nvSpPr>
        <p:spPr bwMode="auto">
          <a:xfrm>
            <a:off x="4606985" y="1909733"/>
            <a:ext cx="571500" cy="736600"/>
          </a:xfrm>
          <a:prstGeom prst="line">
            <a:avLst/>
          </a:prstGeom>
          <a:noFill/>
          <a:ln w="9525">
            <a:solidFill>
              <a:schemeClr val="tx1"/>
            </a:solidFill>
            <a:round/>
            <a:headEnd/>
            <a:tailEnd/>
          </a:ln>
          <a:effectLst/>
        </p:spPr>
        <p:txBody>
          <a:bodyPr/>
          <a:lstStyle/>
          <a:p>
            <a:endParaRPr lang="ja-JP" altLang="en-US"/>
          </a:p>
        </p:txBody>
      </p:sp>
      <p:sp>
        <p:nvSpPr>
          <p:cNvPr id="35" name="Line 56"/>
          <p:cNvSpPr>
            <a:spLocks noChangeShapeType="1"/>
          </p:cNvSpPr>
          <p:nvPr/>
        </p:nvSpPr>
        <p:spPr bwMode="auto">
          <a:xfrm flipV="1">
            <a:off x="4111685" y="2671733"/>
            <a:ext cx="1041400" cy="12700"/>
          </a:xfrm>
          <a:prstGeom prst="line">
            <a:avLst/>
          </a:prstGeom>
          <a:noFill/>
          <a:ln w="9525">
            <a:solidFill>
              <a:schemeClr val="tx1"/>
            </a:solidFill>
            <a:round/>
            <a:headEnd/>
            <a:tailEnd/>
          </a:ln>
          <a:effectLst/>
        </p:spPr>
        <p:txBody>
          <a:bodyPr/>
          <a:lstStyle/>
          <a:p>
            <a:endParaRPr lang="ja-JP" altLang="en-US"/>
          </a:p>
        </p:txBody>
      </p:sp>
      <p:sp>
        <p:nvSpPr>
          <p:cNvPr id="36" name="Line 57"/>
          <p:cNvSpPr>
            <a:spLocks noChangeShapeType="1"/>
          </p:cNvSpPr>
          <p:nvPr/>
        </p:nvSpPr>
        <p:spPr bwMode="auto">
          <a:xfrm>
            <a:off x="4098985" y="2684433"/>
            <a:ext cx="50800" cy="889000"/>
          </a:xfrm>
          <a:prstGeom prst="line">
            <a:avLst/>
          </a:prstGeom>
          <a:noFill/>
          <a:ln w="9525">
            <a:solidFill>
              <a:schemeClr val="tx1"/>
            </a:solidFill>
            <a:round/>
            <a:headEnd/>
            <a:tailEnd/>
          </a:ln>
          <a:effectLst/>
        </p:spPr>
        <p:txBody>
          <a:bodyPr/>
          <a:lstStyle/>
          <a:p>
            <a:endParaRPr lang="ja-JP" altLang="en-US"/>
          </a:p>
        </p:txBody>
      </p:sp>
      <p:sp>
        <p:nvSpPr>
          <p:cNvPr id="37" name="Line 58"/>
          <p:cNvSpPr>
            <a:spLocks noChangeShapeType="1"/>
          </p:cNvSpPr>
          <p:nvPr/>
        </p:nvSpPr>
        <p:spPr bwMode="auto">
          <a:xfrm>
            <a:off x="5165785" y="2684433"/>
            <a:ext cx="63500" cy="876300"/>
          </a:xfrm>
          <a:prstGeom prst="line">
            <a:avLst/>
          </a:prstGeom>
          <a:noFill/>
          <a:ln w="9525">
            <a:solidFill>
              <a:schemeClr val="tx1"/>
            </a:solidFill>
            <a:round/>
            <a:headEnd/>
            <a:tailEnd/>
          </a:ln>
          <a:effectLst/>
        </p:spPr>
        <p:txBody>
          <a:bodyPr/>
          <a:lstStyle/>
          <a:p>
            <a:endParaRPr lang="ja-JP" altLang="en-US"/>
          </a:p>
        </p:txBody>
      </p:sp>
      <p:sp>
        <p:nvSpPr>
          <p:cNvPr id="38" name="Line 59"/>
          <p:cNvSpPr>
            <a:spLocks noChangeShapeType="1"/>
          </p:cNvSpPr>
          <p:nvPr/>
        </p:nvSpPr>
        <p:spPr bwMode="auto">
          <a:xfrm flipV="1">
            <a:off x="4149785" y="3611533"/>
            <a:ext cx="1079500" cy="12700"/>
          </a:xfrm>
          <a:prstGeom prst="line">
            <a:avLst/>
          </a:prstGeom>
          <a:noFill/>
          <a:ln w="9525">
            <a:solidFill>
              <a:schemeClr val="tx1"/>
            </a:solidFill>
            <a:round/>
            <a:headEnd/>
            <a:tailEnd/>
          </a:ln>
          <a:effectLst/>
        </p:spPr>
        <p:txBody>
          <a:bodyPr/>
          <a:lstStyle/>
          <a:p>
            <a:endParaRPr lang="ja-JP" altLang="en-US"/>
          </a:p>
        </p:txBody>
      </p:sp>
      <p:sp>
        <p:nvSpPr>
          <p:cNvPr id="39" name="Line 60"/>
          <p:cNvSpPr>
            <a:spLocks noChangeShapeType="1"/>
          </p:cNvSpPr>
          <p:nvPr/>
        </p:nvSpPr>
        <p:spPr bwMode="auto">
          <a:xfrm flipH="1">
            <a:off x="4149785" y="2659033"/>
            <a:ext cx="1003300" cy="927100"/>
          </a:xfrm>
          <a:prstGeom prst="line">
            <a:avLst/>
          </a:prstGeom>
          <a:noFill/>
          <a:ln w="9525">
            <a:solidFill>
              <a:schemeClr val="tx1"/>
            </a:solidFill>
            <a:round/>
            <a:headEnd/>
            <a:tailEnd/>
          </a:ln>
          <a:effectLst/>
        </p:spPr>
        <p:txBody>
          <a:bodyPr/>
          <a:lstStyle/>
          <a:p>
            <a:endParaRPr lang="ja-JP" altLang="en-US"/>
          </a:p>
        </p:txBody>
      </p:sp>
      <p:sp>
        <p:nvSpPr>
          <p:cNvPr id="40" name="Line 61"/>
          <p:cNvSpPr>
            <a:spLocks noChangeShapeType="1"/>
          </p:cNvSpPr>
          <p:nvPr/>
        </p:nvSpPr>
        <p:spPr bwMode="auto">
          <a:xfrm>
            <a:off x="4098985" y="2684433"/>
            <a:ext cx="1130300" cy="901700"/>
          </a:xfrm>
          <a:prstGeom prst="line">
            <a:avLst/>
          </a:prstGeom>
          <a:noFill/>
          <a:ln w="9525">
            <a:solidFill>
              <a:schemeClr val="tx1"/>
            </a:solidFill>
            <a:round/>
            <a:headEnd/>
            <a:tailEnd/>
          </a:ln>
          <a:effectLst/>
        </p:spPr>
        <p:txBody>
          <a:bodyPr/>
          <a:lstStyle/>
          <a:p>
            <a:endParaRPr lang="ja-JP" altLang="en-US"/>
          </a:p>
        </p:txBody>
      </p:sp>
      <p:sp>
        <p:nvSpPr>
          <p:cNvPr id="41" name="Line 62"/>
          <p:cNvSpPr>
            <a:spLocks noChangeShapeType="1"/>
          </p:cNvSpPr>
          <p:nvPr/>
        </p:nvSpPr>
        <p:spPr bwMode="auto">
          <a:xfrm flipH="1">
            <a:off x="5038785" y="3611533"/>
            <a:ext cx="203200" cy="901700"/>
          </a:xfrm>
          <a:prstGeom prst="line">
            <a:avLst/>
          </a:prstGeom>
          <a:noFill/>
          <a:ln w="9525">
            <a:solidFill>
              <a:schemeClr val="tx1"/>
            </a:solidFill>
            <a:round/>
            <a:headEnd/>
            <a:tailEnd/>
          </a:ln>
          <a:effectLst/>
        </p:spPr>
        <p:txBody>
          <a:bodyPr/>
          <a:lstStyle/>
          <a:p>
            <a:endParaRPr lang="ja-JP" altLang="en-US"/>
          </a:p>
        </p:txBody>
      </p:sp>
      <p:sp>
        <p:nvSpPr>
          <p:cNvPr id="42" name="Line 63"/>
          <p:cNvSpPr>
            <a:spLocks noChangeShapeType="1"/>
          </p:cNvSpPr>
          <p:nvPr/>
        </p:nvSpPr>
        <p:spPr bwMode="auto">
          <a:xfrm flipH="1">
            <a:off x="3654485" y="3598833"/>
            <a:ext cx="1574800" cy="901700"/>
          </a:xfrm>
          <a:prstGeom prst="line">
            <a:avLst/>
          </a:prstGeom>
          <a:noFill/>
          <a:ln w="9525">
            <a:solidFill>
              <a:schemeClr val="tx1"/>
            </a:solidFill>
            <a:round/>
            <a:headEnd/>
            <a:tailEnd/>
          </a:ln>
          <a:effectLst/>
        </p:spPr>
        <p:txBody>
          <a:bodyPr/>
          <a:lstStyle/>
          <a:p>
            <a:endParaRPr lang="ja-JP" altLang="en-US"/>
          </a:p>
        </p:txBody>
      </p:sp>
      <p:sp>
        <p:nvSpPr>
          <p:cNvPr id="43" name="Line 64"/>
          <p:cNvSpPr>
            <a:spLocks noChangeShapeType="1"/>
          </p:cNvSpPr>
          <p:nvPr/>
        </p:nvSpPr>
        <p:spPr bwMode="auto">
          <a:xfrm flipH="1">
            <a:off x="3654485" y="3611533"/>
            <a:ext cx="495300" cy="876300"/>
          </a:xfrm>
          <a:prstGeom prst="line">
            <a:avLst/>
          </a:prstGeom>
          <a:noFill/>
          <a:ln w="9525">
            <a:solidFill>
              <a:schemeClr val="tx1"/>
            </a:solidFill>
            <a:round/>
            <a:headEnd/>
            <a:tailEnd/>
          </a:ln>
          <a:effectLst/>
        </p:spPr>
        <p:txBody>
          <a:bodyPr/>
          <a:lstStyle/>
          <a:p>
            <a:endParaRPr lang="ja-JP" altLang="en-US"/>
          </a:p>
        </p:txBody>
      </p:sp>
      <p:sp>
        <p:nvSpPr>
          <p:cNvPr id="44" name="Line 65"/>
          <p:cNvSpPr>
            <a:spLocks noChangeShapeType="1"/>
          </p:cNvSpPr>
          <p:nvPr/>
        </p:nvSpPr>
        <p:spPr bwMode="auto">
          <a:xfrm>
            <a:off x="3654485" y="4525933"/>
            <a:ext cx="1384300" cy="0"/>
          </a:xfrm>
          <a:prstGeom prst="line">
            <a:avLst/>
          </a:prstGeom>
          <a:noFill/>
          <a:ln w="9525">
            <a:solidFill>
              <a:schemeClr val="tx1"/>
            </a:solidFill>
            <a:round/>
            <a:headEnd/>
            <a:tailEnd/>
          </a:ln>
          <a:effectLst/>
        </p:spPr>
        <p:txBody>
          <a:bodyPr/>
          <a:lstStyle/>
          <a:p>
            <a:endParaRPr lang="ja-JP" altLang="en-US"/>
          </a:p>
        </p:txBody>
      </p:sp>
      <p:sp>
        <p:nvSpPr>
          <p:cNvPr id="45" name="AutoShape 66"/>
          <p:cNvSpPr>
            <a:spLocks noChangeArrowheads="1"/>
          </p:cNvSpPr>
          <p:nvPr/>
        </p:nvSpPr>
        <p:spPr bwMode="auto">
          <a:xfrm>
            <a:off x="5775385" y="3040033"/>
            <a:ext cx="952500" cy="241300"/>
          </a:xfrm>
          <a:prstGeom prst="rightArrow">
            <a:avLst>
              <a:gd name="adj1" fmla="val 50000"/>
              <a:gd name="adj2" fmla="val 98684"/>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46" name="Oval 69"/>
          <p:cNvSpPr>
            <a:spLocks noChangeArrowheads="1"/>
          </p:cNvSpPr>
          <p:nvPr/>
        </p:nvSpPr>
        <p:spPr bwMode="auto">
          <a:xfrm>
            <a:off x="7121585" y="2608233"/>
            <a:ext cx="177800" cy="190500"/>
          </a:xfrm>
          <a:prstGeom prst="ellipse">
            <a:avLst/>
          </a:prstGeom>
          <a:solidFill>
            <a:srgbClr val="0000FF"/>
          </a:solidFill>
          <a:ln w="9525">
            <a:solidFill>
              <a:srgbClr val="0000FF"/>
            </a:solidFill>
            <a:round/>
            <a:headEnd/>
            <a:tailEnd/>
          </a:ln>
          <a:effectLst/>
        </p:spPr>
        <p:txBody>
          <a:bodyPr wrap="none" anchor="ctr"/>
          <a:lstStyle/>
          <a:p>
            <a:pPr algn="ctr"/>
            <a:endParaRPr lang="zh-CN" altLang="en-US">
              <a:ea typeface="宋体" pitchFamily="2" charset="-122"/>
            </a:endParaRPr>
          </a:p>
        </p:txBody>
      </p:sp>
      <p:sp>
        <p:nvSpPr>
          <p:cNvPr id="47" name="Oval 70"/>
          <p:cNvSpPr>
            <a:spLocks noChangeArrowheads="1"/>
          </p:cNvSpPr>
          <p:nvPr/>
        </p:nvSpPr>
        <p:spPr bwMode="auto">
          <a:xfrm>
            <a:off x="8201085" y="2608233"/>
            <a:ext cx="177800" cy="190500"/>
          </a:xfrm>
          <a:prstGeom prst="ellipse">
            <a:avLst/>
          </a:prstGeom>
          <a:solidFill>
            <a:srgbClr val="0000FF"/>
          </a:solidFill>
          <a:ln w="9525">
            <a:solidFill>
              <a:srgbClr val="0000FF"/>
            </a:solidFill>
            <a:round/>
            <a:headEnd/>
            <a:tailEnd/>
          </a:ln>
          <a:effectLst/>
        </p:spPr>
        <p:txBody>
          <a:bodyPr wrap="none" anchor="ctr"/>
          <a:lstStyle/>
          <a:p>
            <a:pPr algn="ctr"/>
            <a:endParaRPr lang="zh-CN" altLang="en-US">
              <a:ea typeface="宋体" pitchFamily="2" charset="-122"/>
            </a:endParaRPr>
          </a:p>
        </p:txBody>
      </p:sp>
      <p:sp>
        <p:nvSpPr>
          <p:cNvPr id="48" name="Oval 71"/>
          <p:cNvSpPr>
            <a:spLocks noChangeArrowheads="1"/>
          </p:cNvSpPr>
          <p:nvPr/>
        </p:nvSpPr>
        <p:spPr bwMode="auto">
          <a:xfrm>
            <a:off x="7172385" y="3535333"/>
            <a:ext cx="177800" cy="190500"/>
          </a:xfrm>
          <a:prstGeom prst="ellipse">
            <a:avLst/>
          </a:prstGeom>
          <a:solidFill>
            <a:srgbClr val="0000FF"/>
          </a:solidFill>
          <a:ln w="9525">
            <a:solidFill>
              <a:srgbClr val="0000FF"/>
            </a:solidFill>
            <a:round/>
            <a:headEnd/>
            <a:tailEnd/>
          </a:ln>
          <a:effectLst/>
        </p:spPr>
        <p:txBody>
          <a:bodyPr wrap="none" anchor="ctr"/>
          <a:lstStyle/>
          <a:p>
            <a:pPr algn="ctr"/>
            <a:endParaRPr lang="zh-CN" altLang="en-US">
              <a:ea typeface="宋体" pitchFamily="2" charset="-122"/>
            </a:endParaRPr>
          </a:p>
        </p:txBody>
      </p:sp>
      <p:sp>
        <p:nvSpPr>
          <p:cNvPr id="49" name="Oval 72"/>
          <p:cNvSpPr>
            <a:spLocks noChangeArrowheads="1"/>
          </p:cNvSpPr>
          <p:nvPr/>
        </p:nvSpPr>
        <p:spPr bwMode="auto">
          <a:xfrm>
            <a:off x="8264585" y="3522633"/>
            <a:ext cx="177800" cy="190500"/>
          </a:xfrm>
          <a:prstGeom prst="ellipse">
            <a:avLst/>
          </a:prstGeom>
          <a:solidFill>
            <a:srgbClr val="0000FF"/>
          </a:solidFill>
          <a:ln w="9525">
            <a:solidFill>
              <a:srgbClr val="0000FF"/>
            </a:solidFill>
            <a:round/>
            <a:headEnd/>
            <a:tailEnd/>
          </a:ln>
          <a:effectLst/>
        </p:spPr>
        <p:txBody>
          <a:bodyPr wrap="none" anchor="ctr"/>
          <a:lstStyle/>
          <a:p>
            <a:pPr algn="ctr"/>
            <a:endParaRPr lang="zh-CN" altLang="en-US">
              <a:ea typeface="宋体" pitchFamily="2" charset="-122"/>
            </a:endParaRPr>
          </a:p>
        </p:txBody>
      </p:sp>
      <p:sp>
        <p:nvSpPr>
          <p:cNvPr id="50" name="Line 77"/>
          <p:cNvSpPr>
            <a:spLocks noChangeShapeType="1"/>
          </p:cNvSpPr>
          <p:nvPr/>
        </p:nvSpPr>
        <p:spPr bwMode="auto">
          <a:xfrm flipV="1">
            <a:off x="7235885" y="2697133"/>
            <a:ext cx="1041400" cy="12700"/>
          </a:xfrm>
          <a:prstGeom prst="line">
            <a:avLst/>
          </a:prstGeom>
          <a:noFill/>
          <a:ln w="9525">
            <a:solidFill>
              <a:schemeClr val="tx1"/>
            </a:solidFill>
            <a:round/>
            <a:headEnd/>
            <a:tailEnd/>
          </a:ln>
          <a:effectLst/>
        </p:spPr>
        <p:txBody>
          <a:bodyPr/>
          <a:lstStyle/>
          <a:p>
            <a:endParaRPr lang="ja-JP" altLang="en-US"/>
          </a:p>
        </p:txBody>
      </p:sp>
      <p:sp>
        <p:nvSpPr>
          <p:cNvPr id="51" name="Line 78"/>
          <p:cNvSpPr>
            <a:spLocks noChangeShapeType="1"/>
          </p:cNvSpPr>
          <p:nvPr/>
        </p:nvSpPr>
        <p:spPr bwMode="auto">
          <a:xfrm>
            <a:off x="7223185" y="2709833"/>
            <a:ext cx="50800" cy="889000"/>
          </a:xfrm>
          <a:prstGeom prst="line">
            <a:avLst/>
          </a:prstGeom>
          <a:noFill/>
          <a:ln w="9525">
            <a:solidFill>
              <a:schemeClr val="tx1"/>
            </a:solidFill>
            <a:round/>
            <a:headEnd/>
            <a:tailEnd/>
          </a:ln>
          <a:effectLst/>
        </p:spPr>
        <p:txBody>
          <a:bodyPr/>
          <a:lstStyle/>
          <a:p>
            <a:endParaRPr lang="ja-JP" altLang="en-US"/>
          </a:p>
        </p:txBody>
      </p:sp>
      <p:sp>
        <p:nvSpPr>
          <p:cNvPr id="52" name="Line 79"/>
          <p:cNvSpPr>
            <a:spLocks noChangeShapeType="1"/>
          </p:cNvSpPr>
          <p:nvPr/>
        </p:nvSpPr>
        <p:spPr bwMode="auto">
          <a:xfrm>
            <a:off x="8289985" y="2709833"/>
            <a:ext cx="63500" cy="876300"/>
          </a:xfrm>
          <a:prstGeom prst="line">
            <a:avLst/>
          </a:prstGeom>
          <a:noFill/>
          <a:ln w="9525">
            <a:solidFill>
              <a:schemeClr val="tx1"/>
            </a:solidFill>
            <a:round/>
            <a:headEnd/>
            <a:tailEnd/>
          </a:ln>
          <a:effectLst/>
        </p:spPr>
        <p:txBody>
          <a:bodyPr/>
          <a:lstStyle/>
          <a:p>
            <a:endParaRPr lang="ja-JP" altLang="en-US"/>
          </a:p>
        </p:txBody>
      </p:sp>
      <p:sp>
        <p:nvSpPr>
          <p:cNvPr id="53" name="Line 80"/>
          <p:cNvSpPr>
            <a:spLocks noChangeShapeType="1"/>
          </p:cNvSpPr>
          <p:nvPr/>
        </p:nvSpPr>
        <p:spPr bwMode="auto">
          <a:xfrm flipV="1">
            <a:off x="7273985" y="3636933"/>
            <a:ext cx="1079500" cy="12700"/>
          </a:xfrm>
          <a:prstGeom prst="line">
            <a:avLst/>
          </a:prstGeom>
          <a:noFill/>
          <a:ln w="9525">
            <a:solidFill>
              <a:schemeClr val="tx1"/>
            </a:solidFill>
            <a:round/>
            <a:headEnd/>
            <a:tailEnd/>
          </a:ln>
          <a:effectLst/>
        </p:spPr>
        <p:txBody>
          <a:bodyPr/>
          <a:lstStyle/>
          <a:p>
            <a:endParaRPr lang="ja-JP" altLang="en-US"/>
          </a:p>
        </p:txBody>
      </p:sp>
      <p:sp>
        <p:nvSpPr>
          <p:cNvPr id="54" name="Line 81"/>
          <p:cNvSpPr>
            <a:spLocks noChangeShapeType="1"/>
          </p:cNvSpPr>
          <p:nvPr/>
        </p:nvSpPr>
        <p:spPr bwMode="auto">
          <a:xfrm flipH="1">
            <a:off x="7273985" y="2684433"/>
            <a:ext cx="1003300" cy="927100"/>
          </a:xfrm>
          <a:prstGeom prst="line">
            <a:avLst/>
          </a:prstGeom>
          <a:noFill/>
          <a:ln w="9525">
            <a:solidFill>
              <a:schemeClr val="tx1"/>
            </a:solidFill>
            <a:round/>
            <a:headEnd/>
            <a:tailEnd/>
          </a:ln>
          <a:effectLst/>
        </p:spPr>
        <p:txBody>
          <a:bodyPr/>
          <a:lstStyle/>
          <a:p>
            <a:endParaRPr lang="ja-JP" altLang="en-US"/>
          </a:p>
        </p:txBody>
      </p:sp>
      <p:sp>
        <p:nvSpPr>
          <p:cNvPr id="55" name="Line 82"/>
          <p:cNvSpPr>
            <a:spLocks noChangeShapeType="1"/>
          </p:cNvSpPr>
          <p:nvPr/>
        </p:nvSpPr>
        <p:spPr bwMode="auto">
          <a:xfrm>
            <a:off x="7223185" y="2709833"/>
            <a:ext cx="1130300" cy="901700"/>
          </a:xfrm>
          <a:prstGeom prst="line">
            <a:avLst/>
          </a:prstGeom>
          <a:noFill/>
          <a:ln w="9525">
            <a:solidFill>
              <a:schemeClr val="tx1"/>
            </a:solidFill>
            <a:round/>
            <a:headEnd/>
            <a:tailEnd/>
          </a:ln>
          <a:effectLst/>
        </p:spPr>
        <p:txBody>
          <a:bodyPr/>
          <a:lstStyle/>
          <a:p>
            <a:endParaRPr lang="ja-JP" altLang="en-US"/>
          </a:p>
        </p:txBody>
      </p:sp>
      <p:sp>
        <p:nvSpPr>
          <p:cNvPr id="56" name="Text Box 87"/>
          <p:cNvSpPr txBox="1">
            <a:spLocks noChangeArrowheads="1"/>
          </p:cNvSpPr>
          <p:nvPr/>
        </p:nvSpPr>
        <p:spPr bwMode="auto">
          <a:xfrm>
            <a:off x="2216210" y="2501871"/>
            <a:ext cx="1620957" cy="523220"/>
          </a:xfrm>
          <a:prstGeom prst="rect">
            <a:avLst/>
          </a:prstGeom>
          <a:noFill/>
          <a:ln w="9525">
            <a:noFill/>
            <a:miter lim="800000"/>
            <a:headEnd/>
            <a:tailEnd/>
          </a:ln>
          <a:effectLst/>
        </p:spPr>
        <p:txBody>
          <a:bodyPr wrap="none">
            <a:spAutoFit/>
          </a:bodyPr>
          <a:lstStyle/>
          <a:p>
            <a:r>
              <a:rPr lang="ja-JP" altLang="en-US" sz="1400" dirty="0" smtClean="0">
                <a:latin typeface="ヒラギノ角ゴ Pro W3" pitchFamily="34" charset="-128"/>
                <a:ea typeface="ヒラギノ角ゴ Pro W3" pitchFamily="34" charset="-128"/>
              </a:rPr>
              <a:t>次数が</a:t>
            </a:r>
            <a:r>
              <a:rPr lang="en-US" altLang="ja-JP" sz="1400" dirty="0" smtClean="0">
                <a:latin typeface="ヒラギノ角ゴ Pro W3" pitchFamily="34" charset="-128"/>
                <a:ea typeface="ヒラギノ角ゴ Pro W3" pitchFamily="34" charset="-128"/>
              </a:rPr>
              <a:t>2</a:t>
            </a:r>
            <a:r>
              <a:rPr lang="ja-JP" altLang="en-US" sz="1400" dirty="0" smtClean="0">
                <a:latin typeface="ヒラギノ角ゴ Pro W3" pitchFamily="34" charset="-128"/>
                <a:ea typeface="ヒラギノ角ゴ Pro W3" pitchFamily="34" charset="-128"/>
              </a:rPr>
              <a:t>以下の</a:t>
            </a:r>
            <a:endParaRPr lang="en-US" altLang="ja-JP" sz="1400" dirty="0" smtClean="0">
              <a:latin typeface="ヒラギノ角ゴ Pro W3" pitchFamily="34" charset="-128"/>
              <a:ea typeface="ヒラギノ角ゴ Pro W3" pitchFamily="34" charset="-128"/>
            </a:endParaRPr>
          </a:p>
          <a:p>
            <a:r>
              <a:rPr lang="ja-JP" altLang="en-US" sz="1400" dirty="0" smtClean="0">
                <a:latin typeface="ヒラギノ角ゴ Pro W3" pitchFamily="34" charset="-128"/>
                <a:ea typeface="ヒラギノ角ゴ Pro W3" pitchFamily="34" charset="-128"/>
              </a:rPr>
              <a:t>すべて頂点を削除</a:t>
            </a:r>
            <a:endParaRPr lang="en-US" altLang="ja-JP" sz="1400" dirty="0" smtClean="0">
              <a:latin typeface="ヒラギノ角ゴ Pro W3" pitchFamily="34" charset="-128"/>
              <a:ea typeface="ヒラギノ角ゴ Pro W3" pitchFamily="34" charset="-128"/>
            </a:endParaRPr>
          </a:p>
        </p:txBody>
      </p:sp>
      <p:sp>
        <p:nvSpPr>
          <p:cNvPr id="58" name="Text Box 89"/>
          <p:cNvSpPr txBox="1">
            <a:spLocks noChangeArrowheads="1"/>
          </p:cNvSpPr>
          <p:nvPr/>
        </p:nvSpPr>
        <p:spPr bwMode="auto">
          <a:xfrm>
            <a:off x="6762780" y="3951085"/>
            <a:ext cx="1721946" cy="646331"/>
          </a:xfrm>
          <a:prstGeom prst="rect">
            <a:avLst/>
          </a:prstGeom>
          <a:noFill/>
          <a:ln w="9525">
            <a:noFill/>
            <a:miter lim="800000"/>
            <a:headEnd/>
            <a:tailEnd/>
          </a:ln>
          <a:effectLst/>
        </p:spPr>
        <p:txBody>
          <a:bodyPr wrap="none">
            <a:spAutoFit/>
          </a:bodyPr>
          <a:lstStyle/>
          <a:p>
            <a:r>
              <a:rPr lang="ja-JP" altLang="en-US" dirty="0" smtClean="0">
                <a:latin typeface="ヒラギノ角ゴ Pro W3" pitchFamily="34" charset="-128"/>
                <a:ea typeface="ヒラギノ角ゴ Pro W3" pitchFamily="34" charset="-128"/>
              </a:rPr>
              <a:t>このグラフを</a:t>
            </a:r>
            <a:r>
              <a:rPr lang="en-US" altLang="ja-JP" dirty="0" smtClean="0">
                <a:latin typeface="ヒラギノ角ゴ Pro W3" pitchFamily="34" charset="-128"/>
                <a:ea typeface="ヒラギノ角ゴ Pro W3" pitchFamily="34" charset="-128"/>
              </a:rPr>
              <a:t/>
            </a:r>
            <a:br>
              <a:rPr lang="en-US" altLang="ja-JP" dirty="0" smtClean="0">
                <a:latin typeface="ヒラギノ角ゴ Pro W3" pitchFamily="34" charset="-128"/>
                <a:ea typeface="ヒラギノ角ゴ Pro W3" pitchFamily="34" charset="-128"/>
              </a:rPr>
            </a:br>
            <a:r>
              <a:rPr lang="ja-JP" altLang="en-US" dirty="0" smtClean="0">
                <a:latin typeface="ヒラギノ角ゴ Pro W3" pitchFamily="34" charset="-128"/>
                <a:ea typeface="ヒラギノ角ゴ Pro W3" pitchFamily="34" charset="-128"/>
              </a:rPr>
              <a:t>ランク</a:t>
            </a:r>
            <a:r>
              <a:rPr lang="en-US" altLang="zh-CN" dirty="0" smtClean="0">
                <a:latin typeface="ヒラギノ角ゴ Pro W3" pitchFamily="34" charset="-128"/>
                <a:ea typeface="ヒラギノ角ゴ Pro W3" pitchFamily="34" charset="-128"/>
              </a:rPr>
              <a:t>3</a:t>
            </a:r>
            <a:r>
              <a:rPr lang="ja-JP" altLang="en-US" dirty="0" smtClean="0">
                <a:latin typeface="ヒラギノ角ゴ Pro W3" pitchFamily="34" charset="-128"/>
                <a:ea typeface="ヒラギノ角ゴ Pro W3" pitchFamily="34" charset="-128"/>
              </a:rPr>
              <a:t>と呼ぶ</a:t>
            </a:r>
            <a:endParaRPr lang="en-US" altLang="zh-CN" dirty="0">
              <a:latin typeface="ヒラギノ角ゴ Pro W3" pitchFamily="34" charset="-128"/>
              <a:ea typeface="ヒラギノ角ゴ Pro W3" pitchFamily="34" charset="-128"/>
            </a:endParaRPr>
          </a:p>
        </p:txBody>
      </p:sp>
      <p:sp>
        <p:nvSpPr>
          <p:cNvPr id="59" name="Text Box 91"/>
          <p:cNvSpPr txBox="1">
            <a:spLocks noChangeArrowheads="1"/>
          </p:cNvSpPr>
          <p:nvPr/>
        </p:nvSpPr>
        <p:spPr bwMode="auto">
          <a:xfrm>
            <a:off x="273110" y="4511646"/>
            <a:ext cx="301686" cy="369332"/>
          </a:xfrm>
          <a:prstGeom prst="rect">
            <a:avLst/>
          </a:prstGeom>
          <a:noFill/>
          <a:ln w="9525">
            <a:noFill/>
            <a:miter lim="800000"/>
            <a:headEnd/>
            <a:tailEnd/>
          </a:ln>
          <a:effectLst/>
        </p:spPr>
        <p:txBody>
          <a:bodyPr wrap="none">
            <a:spAutoFit/>
          </a:bodyPr>
          <a:lstStyle/>
          <a:p>
            <a:r>
              <a:rPr lang="en-US" altLang="zh-CN" dirty="0" smtClean="0">
                <a:latin typeface="+mj-lt"/>
                <a:ea typeface="ヒラギノ角ゴ Pro W3" pitchFamily="34" charset="-128"/>
              </a:rPr>
              <a:t>2</a:t>
            </a:r>
            <a:endParaRPr lang="en-US" altLang="zh-CN" dirty="0">
              <a:latin typeface="+mj-lt"/>
              <a:ea typeface="ヒラギノ角ゴ Pro W3" pitchFamily="34" charset="-128"/>
            </a:endParaRPr>
          </a:p>
        </p:txBody>
      </p:sp>
      <p:sp>
        <p:nvSpPr>
          <p:cNvPr id="60" name="Text Box 92"/>
          <p:cNvSpPr txBox="1">
            <a:spLocks noChangeArrowheads="1"/>
          </p:cNvSpPr>
          <p:nvPr/>
        </p:nvSpPr>
        <p:spPr bwMode="auto">
          <a:xfrm>
            <a:off x="1797110" y="4524346"/>
            <a:ext cx="301686" cy="369332"/>
          </a:xfrm>
          <a:prstGeom prst="rect">
            <a:avLst/>
          </a:prstGeom>
          <a:noFill/>
          <a:ln w="9525">
            <a:noFill/>
            <a:miter lim="800000"/>
            <a:headEnd/>
            <a:tailEnd/>
          </a:ln>
          <a:effectLst/>
        </p:spPr>
        <p:txBody>
          <a:bodyPr wrap="none">
            <a:spAutoFit/>
          </a:bodyPr>
          <a:lstStyle/>
          <a:p>
            <a:r>
              <a:rPr lang="en-US" altLang="zh-CN" dirty="0" smtClean="0">
                <a:latin typeface="+mj-lt"/>
                <a:ea typeface="ヒラギノ角ゴ Pro W3" pitchFamily="34" charset="-128"/>
              </a:rPr>
              <a:t>2</a:t>
            </a:r>
            <a:endParaRPr lang="en-US" altLang="zh-CN" dirty="0">
              <a:latin typeface="+mj-lt"/>
              <a:ea typeface="ヒラギノ角ゴ Pro W3" pitchFamily="34" charset="-128"/>
            </a:endParaRPr>
          </a:p>
        </p:txBody>
      </p:sp>
      <p:sp>
        <p:nvSpPr>
          <p:cNvPr id="61" name="Text Box 93"/>
          <p:cNvSpPr txBox="1">
            <a:spLocks noChangeArrowheads="1"/>
          </p:cNvSpPr>
          <p:nvPr/>
        </p:nvSpPr>
        <p:spPr bwMode="auto">
          <a:xfrm>
            <a:off x="1212910" y="1311246"/>
            <a:ext cx="301686" cy="369332"/>
          </a:xfrm>
          <a:prstGeom prst="rect">
            <a:avLst/>
          </a:prstGeom>
          <a:noFill/>
          <a:ln w="9525">
            <a:noFill/>
            <a:miter lim="800000"/>
            <a:headEnd/>
            <a:tailEnd/>
          </a:ln>
          <a:effectLst/>
        </p:spPr>
        <p:txBody>
          <a:bodyPr wrap="none">
            <a:spAutoFit/>
          </a:bodyPr>
          <a:lstStyle/>
          <a:p>
            <a:r>
              <a:rPr lang="en-US" altLang="zh-CN">
                <a:latin typeface="+mj-lt"/>
                <a:ea typeface="ヒラギノ角ゴ Pro W3" pitchFamily="34" charset="-128"/>
              </a:rPr>
              <a:t>2</a:t>
            </a:r>
          </a:p>
        </p:txBody>
      </p:sp>
      <p:sp>
        <p:nvSpPr>
          <p:cNvPr id="62" name="Text Box 94"/>
          <p:cNvSpPr txBox="1">
            <a:spLocks noChangeArrowheads="1"/>
          </p:cNvSpPr>
          <p:nvPr/>
        </p:nvSpPr>
        <p:spPr bwMode="auto">
          <a:xfrm>
            <a:off x="390585" y="2403446"/>
            <a:ext cx="301686" cy="369332"/>
          </a:xfrm>
          <a:prstGeom prst="rect">
            <a:avLst/>
          </a:prstGeom>
          <a:noFill/>
          <a:ln w="9525">
            <a:noFill/>
            <a:miter lim="800000"/>
            <a:headEnd/>
            <a:tailEnd/>
          </a:ln>
          <a:effectLst/>
        </p:spPr>
        <p:txBody>
          <a:bodyPr wrap="none">
            <a:spAutoFit/>
          </a:bodyPr>
          <a:lstStyle/>
          <a:p>
            <a:r>
              <a:rPr lang="en-US" altLang="zh-CN" dirty="0" smtClean="0">
                <a:latin typeface="+mj-lt"/>
                <a:ea typeface="ヒラギノ角ゴ Pro W3" pitchFamily="34" charset="-128"/>
              </a:rPr>
              <a:t>3</a:t>
            </a:r>
            <a:endParaRPr lang="en-US" altLang="zh-CN" dirty="0">
              <a:latin typeface="+mj-lt"/>
              <a:ea typeface="ヒラギノ角ゴ Pro W3" pitchFamily="34" charset="-128"/>
            </a:endParaRPr>
          </a:p>
        </p:txBody>
      </p:sp>
      <p:sp>
        <p:nvSpPr>
          <p:cNvPr id="63" name="Text Box 95"/>
          <p:cNvSpPr txBox="1">
            <a:spLocks noChangeArrowheads="1"/>
          </p:cNvSpPr>
          <p:nvPr/>
        </p:nvSpPr>
        <p:spPr bwMode="auto">
          <a:xfrm>
            <a:off x="1952685" y="2289146"/>
            <a:ext cx="301686" cy="369332"/>
          </a:xfrm>
          <a:prstGeom prst="rect">
            <a:avLst/>
          </a:prstGeom>
          <a:noFill/>
          <a:ln w="9525">
            <a:noFill/>
            <a:miter lim="800000"/>
            <a:headEnd/>
            <a:tailEnd/>
          </a:ln>
          <a:effectLst/>
        </p:spPr>
        <p:txBody>
          <a:bodyPr wrap="none">
            <a:spAutoFit/>
          </a:bodyPr>
          <a:lstStyle/>
          <a:p>
            <a:r>
              <a:rPr lang="en-US" altLang="zh-CN" dirty="0" smtClean="0">
                <a:latin typeface="+mj-lt"/>
                <a:ea typeface="ヒラギノ角ゴ Pro W3" pitchFamily="34" charset="-128"/>
              </a:rPr>
              <a:t>3</a:t>
            </a:r>
            <a:endParaRPr lang="en-US" altLang="zh-CN" dirty="0">
              <a:latin typeface="+mj-lt"/>
              <a:ea typeface="ヒラギノ角ゴ Pro W3" pitchFamily="34" charset="-128"/>
            </a:endParaRPr>
          </a:p>
        </p:txBody>
      </p:sp>
      <p:sp>
        <p:nvSpPr>
          <p:cNvPr id="64" name="Text Box 96"/>
          <p:cNvSpPr txBox="1">
            <a:spLocks noChangeArrowheads="1"/>
          </p:cNvSpPr>
          <p:nvPr/>
        </p:nvSpPr>
        <p:spPr bwMode="auto">
          <a:xfrm>
            <a:off x="517585" y="3317846"/>
            <a:ext cx="301686" cy="369332"/>
          </a:xfrm>
          <a:prstGeom prst="rect">
            <a:avLst/>
          </a:prstGeom>
          <a:noFill/>
          <a:ln w="9525">
            <a:noFill/>
            <a:miter lim="800000"/>
            <a:headEnd/>
            <a:tailEnd/>
          </a:ln>
          <a:effectLst/>
        </p:spPr>
        <p:txBody>
          <a:bodyPr wrap="none">
            <a:spAutoFit/>
          </a:bodyPr>
          <a:lstStyle/>
          <a:p>
            <a:r>
              <a:rPr lang="en-US" altLang="zh-CN" dirty="0" smtClean="0">
                <a:latin typeface="+mj-lt"/>
                <a:ea typeface="ヒラギノ角ゴ Pro W3" pitchFamily="34" charset="-128"/>
              </a:rPr>
              <a:t>3</a:t>
            </a:r>
            <a:endParaRPr lang="en-US" altLang="zh-CN" dirty="0">
              <a:latin typeface="+mj-lt"/>
              <a:ea typeface="ヒラギノ角ゴ Pro W3" pitchFamily="34" charset="-128"/>
            </a:endParaRPr>
          </a:p>
        </p:txBody>
      </p:sp>
      <p:sp>
        <p:nvSpPr>
          <p:cNvPr id="65" name="Text Box 97"/>
          <p:cNvSpPr txBox="1">
            <a:spLocks noChangeArrowheads="1"/>
          </p:cNvSpPr>
          <p:nvPr/>
        </p:nvSpPr>
        <p:spPr bwMode="auto">
          <a:xfrm>
            <a:off x="2054285" y="3381346"/>
            <a:ext cx="301686" cy="369332"/>
          </a:xfrm>
          <a:prstGeom prst="rect">
            <a:avLst/>
          </a:prstGeom>
          <a:noFill/>
          <a:ln w="9525">
            <a:noFill/>
            <a:miter lim="800000"/>
            <a:headEnd/>
            <a:tailEnd/>
          </a:ln>
          <a:effectLst/>
        </p:spPr>
        <p:txBody>
          <a:bodyPr wrap="none">
            <a:spAutoFit/>
          </a:bodyPr>
          <a:lstStyle/>
          <a:p>
            <a:r>
              <a:rPr lang="en-US" altLang="zh-CN" dirty="0" smtClean="0">
                <a:latin typeface="+mj-lt"/>
                <a:ea typeface="ヒラギノ角ゴ Pro W3" pitchFamily="34" charset="-128"/>
              </a:rPr>
              <a:t>3</a:t>
            </a:r>
            <a:endParaRPr lang="en-US" altLang="zh-CN" dirty="0">
              <a:latin typeface="+mj-lt"/>
              <a:ea typeface="ヒラギノ角ゴ Pro W3" pitchFamily="34" charset="-128"/>
            </a:endParaRPr>
          </a:p>
        </p:txBody>
      </p:sp>
      <p:sp>
        <p:nvSpPr>
          <p:cNvPr id="66" name="Text Box 87"/>
          <p:cNvSpPr txBox="1">
            <a:spLocks noChangeArrowheads="1"/>
          </p:cNvSpPr>
          <p:nvPr/>
        </p:nvSpPr>
        <p:spPr bwMode="auto">
          <a:xfrm>
            <a:off x="5448312" y="2443149"/>
            <a:ext cx="1620957" cy="523220"/>
          </a:xfrm>
          <a:prstGeom prst="rect">
            <a:avLst/>
          </a:prstGeom>
          <a:noFill/>
          <a:ln w="9525">
            <a:noFill/>
            <a:miter lim="800000"/>
            <a:headEnd/>
            <a:tailEnd/>
          </a:ln>
          <a:effectLst/>
        </p:spPr>
        <p:txBody>
          <a:bodyPr wrap="none">
            <a:spAutoFit/>
          </a:bodyPr>
          <a:lstStyle/>
          <a:p>
            <a:r>
              <a:rPr lang="ja-JP" altLang="en-US" sz="1400" dirty="0" smtClean="0">
                <a:latin typeface="ヒラギノ角ゴ Pro W3" pitchFamily="34" charset="-128"/>
                <a:ea typeface="ヒラギノ角ゴ Pro W3" pitchFamily="34" charset="-128"/>
              </a:rPr>
              <a:t>次数が</a:t>
            </a:r>
            <a:r>
              <a:rPr lang="en-US" altLang="ja-JP" sz="1400" dirty="0" smtClean="0">
                <a:latin typeface="ヒラギノ角ゴ Pro W3" pitchFamily="34" charset="-128"/>
                <a:ea typeface="ヒラギノ角ゴ Pro W3" pitchFamily="34" charset="-128"/>
              </a:rPr>
              <a:t>3</a:t>
            </a:r>
            <a:r>
              <a:rPr lang="ja-JP" altLang="en-US" sz="1400" dirty="0" smtClean="0">
                <a:latin typeface="ヒラギノ角ゴ Pro W3" pitchFamily="34" charset="-128"/>
                <a:ea typeface="ヒラギノ角ゴ Pro W3" pitchFamily="34" charset="-128"/>
              </a:rPr>
              <a:t>以下の</a:t>
            </a:r>
            <a:endParaRPr lang="en-US" altLang="ja-JP" sz="1400" dirty="0" smtClean="0">
              <a:latin typeface="ヒラギノ角ゴ Pro W3" pitchFamily="34" charset="-128"/>
              <a:ea typeface="ヒラギノ角ゴ Pro W3" pitchFamily="34" charset="-128"/>
            </a:endParaRPr>
          </a:p>
          <a:p>
            <a:r>
              <a:rPr lang="ja-JP" altLang="en-US" sz="1400" dirty="0" smtClean="0">
                <a:latin typeface="ヒラギノ角ゴ Pro W3" pitchFamily="34" charset="-128"/>
                <a:ea typeface="ヒラギノ角ゴ Pro W3" pitchFamily="34" charset="-128"/>
              </a:rPr>
              <a:t>すべて頂点を削除</a:t>
            </a:r>
            <a:endParaRPr lang="en-US" altLang="ja-JP" sz="1400" dirty="0" smtClean="0">
              <a:latin typeface="ヒラギノ角ゴ Pro W3" pitchFamily="34" charset="-128"/>
              <a:ea typeface="ヒラギノ角ゴ Pro W3" pitchFamily="34" charset="-128"/>
            </a:endParaRPr>
          </a:p>
        </p:txBody>
      </p:sp>
      <p:sp>
        <p:nvSpPr>
          <p:cNvPr id="67" name="正方形/長方形 66"/>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
        <p:nvSpPr>
          <p:cNvPr id="69" name="フッター プレースホルダ 68"/>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68" name="Text Box 89"/>
          <p:cNvSpPr txBox="1">
            <a:spLocks noChangeArrowheads="1"/>
          </p:cNvSpPr>
          <p:nvPr/>
        </p:nvSpPr>
        <p:spPr bwMode="auto">
          <a:xfrm>
            <a:off x="7018371" y="1822428"/>
            <a:ext cx="1721946" cy="646331"/>
          </a:xfrm>
          <a:prstGeom prst="rect">
            <a:avLst/>
          </a:prstGeom>
          <a:noFill/>
          <a:ln w="9525">
            <a:noFill/>
            <a:miter lim="800000"/>
            <a:headEnd/>
            <a:tailEnd/>
          </a:ln>
          <a:effectLst/>
        </p:spPr>
        <p:txBody>
          <a:bodyPr wrap="none">
            <a:spAutoFit/>
          </a:bodyPr>
          <a:lstStyle/>
          <a:p>
            <a:r>
              <a:rPr lang="ja-JP" altLang="en-US" dirty="0" smtClean="0">
                <a:latin typeface="ヒラギノ角ゴ Pro W3" pitchFamily="34" charset="-128"/>
                <a:ea typeface="ヒラギノ角ゴ Pro W3" pitchFamily="34" charset="-128"/>
              </a:rPr>
              <a:t>このグラフを</a:t>
            </a:r>
            <a:r>
              <a:rPr lang="en-US" altLang="ja-JP" dirty="0" smtClean="0">
                <a:latin typeface="ヒラギノ角ゴ Pro W3" pitchFamily="34" charset="-128"/>
                <a:ea typeface="ヒラギノ角ゴ Pro W3" pitchFamily="34" charset="-128"/>
              </a:rPr>
              <a:t/>
            </a:r>
            <a:br>
              <a:rPr lang="en-US" altLang="ja-JP" dirty="0" smtClean="0">
                <a:latin typeface="ヒラギノ角ゴ Pro W3" pitchFamily="34" charset="-128"/>
                <a:ea typeface="ヒラギノ角ゴ Pro W3" pitchFamily="34" charset="-128"/>
              </a:rPr>
            </a:br>
            <a:r>
              <a:rPr lang="ja-JP" altLang="en-US" dirty="0" smtClean="0">
                <a:latin typeface="ヒラギノ角ゴ Pro W3" pitchFamily="34" charset="-128"/>
                <a:ea typeface="ヒラギノ角ゴ Pro W3" pitchFamily="34" charset="-128"/>
              </a:rPr>
              <a:t>ランク</a:t>
            </a:r>
            <a:r>
              <a:rPr lang="en-US" altLang="ja-JP" dirty="0" smtClean="0">
                <a:latin typeface="ヒラギノ角ゴ Pro W3" pitchFamily="34" charset="-128"/>
                <a:ea typeface="ヒラギノ角ゴ Pro W3" pitchFamily="34" charset="-128"/>
              </a:rPr>
              <a:t>2</a:t>
            </a:r>
            <a:r>
              <a:rPr lang="ja-JP" altLang="en-US" dirty="0" smtClean="0">
                <a:latin typeface="ヒラギノ角ゴ Pro W3" pitchFamily="34" charset="-128"/>
                <a:ea typeface="ヒラギノ角ゴ Pro W3" pitchFamily="34" charset="-128"/>
              </a:rPr>
              <a:t>と</a:t>
            </a:r>
            <a:r>
              <a:rPr lang="ja-JP" altLang="en-US" dirty="0" smtClean="0">
                <a:latin typeface="ヒラギノ角ゴ Pro W3" pitchFamily="34" charset="-128"/>
                <a:ea typeface="ヒラギノ角ゴ Pro W3" pitchFamily="34" charset="-128"/>
              </a:rPr>
              <a:t>呼ぶ</a:t>
            </a:r>
            <a:endParaRPr lang="en-US" altLang="zh-CN" dirty="0">
              <a:latin typeface="ヒラギノ角ゴ Pro W3" pitchFamily="34" charset="-128"/>
              <a:ea typeface="ヒラギノ角ゴ Pro W3" pitchFamily="34" charset="-128"/>
            </a:endParaRPr>
          </a:p>
        </p:txBody>
      </p:sp>
      <p:sp>
        <p:nvSpPr>
          <p:cNvPr id="70" name="Text Box 89"/>
          <p:cNvSpPr txBox="1">
            <a:spLocks noChangeArrowheads="1"/>
          </p:cNvSpPr>
          <p:nvPr/>
        </p:nvSpPr>
        <p:spPr bwMode="auto">
          <a:xfrm>
            <a:off x="447028" y="5400702"/>
            <a:ext cx="8214428" cy="923330"/>
          </a:xfrm>
          <a:prstGeom prst="rect">
            <a:avLst/>
          </a:prstGeom>
          <a:noFill/>
          <a:ln w="9525">
            <a:noFill/>
            <a:miter lim="800000"/>
            <a:headEnd/>
            <a:tailEnd/>
          </a:ln>
          <a:effectLst/>
        </p:spPr>
        <p:txBody>
          <a:bodyPr wrap="none">
            <a:spAutoFit/>
          </a:bodyPr>
          <a:lstStyle/>
          <a:p>
            <a:r>
              <a:rPr lang="ja-JP" altLang="en-US" dirty="0" smtClean="0">
                <a:latin typeface="ヒラギノ角ゴ Pro W3" pitchFamily="34" charset="-128"/>
                <a:ea typeface="ヒラギノ角ゴ Pro W3" pitchFamily="34" charset="-128"/>
              </a:rPr>
              <a:t>このアルゴリズムの重要な点は、</a:t>
            </a:r>
            <a:endParaRPr lang="en-US" altLang="ja-JP" dirty="0" smtClean="0">
              <a:latin typeface="ヒラギノ角ゴ Pro W3" pitchFamily="34" charset="-128"/>
              <a:ea typeface="ヒラギノ角ゴ Pro W3" pitchFamily="34" charset="-128"/>
            </a:endParaRPr>
          </a:p>
          <a:p>
            <a:pPr marL="179388" indent="-179388">
              <a:buFont typeface="Arial" pitchFamily="34" charset="0"/>
              <a:buChar char="•"/>
            </a:pPr>
            <a:r>
              <a:rPr lang="ja-JP" altLang="en-US" dirty="0" smtClean="0">
                <a:latin typeface="ヒラギノ角ゴ Pro W3" pitchFamily="34" charset="-128"/>
                <a:ea typeface="ヒラギノ角ゴ Pro W3" pitchFamily="34" charset="-128"/>
              </a:rPr>
              <a:t>頂点ランクとグラフランクが削除の順序が変わっても変化することはない</a:t>
            </a:r>
            <a:endParaRPr lang="en-US" altLang="ja-JP" dirty="0" smtClean="0">
              <a:latin typeface="ヒラギノ角ゴ Pro W3" pitchFamily="34" charset="-128"/>
              <a:ea typeface="ヒラギノ角ゴ Pro W3" pitchFamily="34" charset="-128"/>
            </a:endParaRPr>
          </a:p>
          <a:p>
            <a:pPr marL="179388" indent="-179388">
              <a:buFont typeface="Arial" pitchFamily="34" charset="0"/>
              <a:buChar char="•"/>
            </a:pPr>
            <a:r>
              <a:rPr lang="ja-JP" altLang="en-US" dirty="0" smtClean="0">
                <a:latin typeface="ヒラギノ角ゴ Pro W3" pitchFamily="34" charset="-128"/>
                <a:ea typeface="ヒラギノ角ゴ Pro W3" pitchFamily="34" charset="-128"/>
              </a:rPr>
              <a:t>高速に処理できるアルゴリズムである</a:t>
            </a:r>
            <a:endParaRPr lang="en-US" altLang="zh-CN" dirty="0">
              <a:latin typeface="ヒラギノ角ゴ Pro W3" pitchFamily="34" charset="-128"/>
              <a:ea typeface="ヒラギノ角ゴ Pro W3" pitchFamily="34" charset="-128"/>
            </a:endParaRPr>
          </a:p>
        </p:txBody>
      </p:sp>
      <p:sp>
        <p:nvSpPr>
          <p:cNvPr id="71" name="Text Box 92"/>
          <p:cNvSpPr txBox="1">
            <a:spLocks noChangeArrowheads="1"/>
          </p:cNvSpPr>
          <p:nvPr/>
        </p:nvSpPr>
        <p:spPr bwMode="auto">
          <a:xfrm>
            <a:off x="519057" y="4743468"/>
            <a:ext cx="1338828" cy="369332"/>
          </a:xfrm>
          <a:prstGeom prst="rect">
            <a:avLst/>
          </a:prstGeom>
          <a:noFill/>
          <a:ln w="9525">
            <a:noFill/>
            <a:miter lim="800000"/>
            <a:headEnd/>
            <a:tailEnd/>
          </a:ln>
          <a:effectLst/>
        </p:spPr>
        <p:txBody>
          <a:bodyPr wrap="none">
            <a:spAutoFit/>
          </a:bodyPr>
          <a:lstStyle/>
          <a:p>
            <a:r>
              <a:rPr lang="ja-JP" altLang="en-US" dirty="0" smtClean="0">
                <a:latin typeface="+mj-lt"/>
                <a:ea typeface="ヒラギノ角ゴ Pro W3" pitchFamily="34" charset="-128"/>
              </a:rPr>
              <a:t>頂点ランク</a:t>
            </a:r>
            <a:endParaRPr lang="en-US" altLang="zh-CN" dirty="0">
              <a:latin typeface="+mj-lt"/>
              <a:ea typeface="ヒラギノ角ゴ Pro W3" pitchFamily="34" charset="-128"/>
            </a:endParaRPr>
          </a:p>
        </p:txBody>
      </p:sp>
      <p:sp>
        <p:nvSpPr>
          <p:cNvPr id="72" name="スライド番号プレースホルダ 71"/>
          <p:cNvSpPr>
            <a:spLocks noGrp="1"/>
          </p:cNvSpPr>
          <p:nvPr>
            <p:ph type="sldNum" sz="quarter" idx="12"/>
          </p:nvPr>
        </p:nvSpPr>
        <p:spPr/>
        <p:txBody>
          <a:bodyPr/>
          <a:lstStyle/>
          <a:p>
            <a:fld id="{DF510E7A-70A0-49B7-BA5B-039CFE49E52F}" type="slidenum">
              <a:rPr kumimoji="1" lang="ja-JP" altLang="en-US" smtClean="0"/>
              <a:pPr/>
              <a:t>209</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linds(horizontal)">
                                      <p:cBhvr>
                                        <p:cTn id="10" dur="500"/>
                                        <p:tgtEl>
                                          <p:spTgt spid="2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linds(horizontal)">
                                      <p:cBhvr>
                                        <p:cTn id="13" dur="500"/>
                                        <p:tgtEl>
                                          <p:spTgt spid="2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linds(horizontal)">
                                      <p:cBhvr>
                                        <p:cTn id="16" dur="500"/>
                                        <p:tgtEl>
                                          <p:spTgt spid="2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linds(horizontal)">
                                      <p:cBhvr>
                                        <p:cTn id="19" dur="500"/>
                                        <p:tgtEl>
                                          <p:spTgt spid="2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linds(horizontal)">
                                      <p:cBhvr>
                                        <p:cTn id="25" dur="500"/>
                                        <p:tgtEl>
                                          <p:spTgt spid="3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linds(horizontal)">
                                      <p:cBhvr>
                                        <p:cTn id="28" dur="500"/>
                                        <p:tgtEl>
                                          <p:spTgt spid="3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linds(horizontal)">
                                      <p:cBhvr>
                                        <p:cTn id="31" dur="500"/>
                                        <p:tgtEl>
                                          <p:spTgt spid="3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linds(horizontal)">
                                      <p:cBhvr>
                                        <p:cTn id="34" dur="500"/>
                                        <p:tgtEl>
                                          <p:spTgt spid="3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linds(horizontal)">
                                      <p:cBhvr>
                                        <p:cTn id="37" dur="500"/>
                                        <p:tgtEl>
                                          <p:spTgt spid="3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blinds(horizontal)">
                                      <p:cBhvr>
                                        <p:cTn id="40" dur="500"/>
                                        <p:tgtEl>
                                          <p:spTgt spid="36"/>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blinds(horizontal)">
                                      <p:cBhvr>
                                        <p:cTn id="43" dur="500"/>
                                        <p:tgtEl>
                                          <p:spTgt spid="3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blinds(horizontal)">
                                      <p:cBhvr>
                                        <p:cTn id="46" dur="500"/>
                                        <p:tgtEl>
                                          <p:spTgt spid="38"/>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blinds(horizontal)">
                                      <p:cBhvr>
                                        <p:cTn id="52" dur="500"/>
                                        <p:tgtEl>
                                          <p:spTgt spid="40"/>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blinds(horizontal)">
                                      <p:cBhvr>
                                        <p:cTn id="55" dur="500"/>
                                        <p:tgtEl>
                                          <p:spTgt spid="41"/>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blinds(horizontal)">
                                      <p:cBhvr>
                                        <p:cTn id="58" dur="500"/>
                                        <p:tgtEl>
                                          <p:spTgt spid="42"/>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blinds(horizontal)">
                                      <p:cBhvr>
                                        <p:cTn id="61" dur="500"/>
                                        <p:tgtEl>
                                          <p:spTgt spid="43"/>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blinds(horizontal)">
                                      <p:cBhvr>
                                        <p:cTn id="64" dur="500"/>
                                        <p:tgtEl>
                                          <p:spTgt spid="44"/>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blinds(horizontal)">
                                      <p:cBhvr>
                                        <p:cTn id="67" dur="500"/>
                                        <p:tgtEl>
                                          <p:spTgt spid="56"/>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grpId="1" nodeType="clickEffect">
                                  <p:stCondLst>
                                    <p:cond delay="0"/>
                                  </p:stCondLst>
                                  <p:childTnLst>
                                    <p:anim calcmode="lin" valueType="num">
                                      <p:cBhvr additive="base">
                                        <p:cTn id="71" dur="500"/>
                                        <p:tgtEl>
                                          <p:spTgt spid="34"/>
                                        </p:tgtEl>
                                        <p:attrNameLst>
                                          <p:attrName>ppt_x</p:attrName>
                                        </p:attrNameLst>
                                      </p:cBhvr>
                                      <p:tavLst>
                                        <p:tav tm="0">
                                          <p:val>
                                            <p:strVal val="ppt_x"/>
                                          </p:val>
                                        </p:tav>
                                        <p:tav tm="100000">
                                          <p:val>
                                            <p:strVal val="ppt_x"/>
                                          </p:val>
                                        </p:tav>
                                      </p:tavLst>
                                    </p:anim>
                                    <p:anim calcmode="lin" valueType="num">
                                      <p:cBhvr additive="base">
                                        <p:cTn id="72" dur="500"/>
                                        <p:tgtEl>
                                          <p:spTgt spid="34"/>
                                        </p:tgtEl>
                                        <p:attrNameLst>
                                          <p:attrName>ppt_y</p:attrName>
                                        </p:attrNameLst>
                                      </p:cBhvr>
                                      <p:tavLst>
                                        <p:tav tm="0">
                                          <p:val>
                                            <p:strVal val="ppt_y"/>
                                          </p:val>
                                        </p:tav>
                                        <p:tav tm="100000">
                                          <p:val>
                                            <p:strVal val="1+ppt_h/2"/>
                                          </p:val>
                                        </p:tav>
                                      </p:tavLst>
                                    </p:anim>
                                    <p:set>
                                      <p:cBhvr>
                                        <p:cTn id="73" dur="1" fill="hold">
                                          <p:stCondLst>
                                            <p:cond delay="499"/>
                                          </p:stCondLst>
                                        </p:cTn>
                                        <p:tgtEl>
                                          <p:spTgt spid="34"/>
                                        </p:tgtEl>
                                        <p:attrNameLst>
                                          <p:attrName>style.visibility</p:attrName>
                                        </p:attrNameLst>
                                      </p:cBhvr>
                                      <p:to>
                                        <p:strVal val="hidden"/>
                                      </p:to>
                                    </p:set>
                                  </p:childTnLst>
                                </p:cTn>
                              </p:par>
                              <p:par>
                                <p:cTn id="74" presetID="2" presetClass="exit" presetSubtype="4" fill="hold" grpId="1" nodeType="withEffect">
                                  <p:stCondLst>
                                    <p:cond delay="0"/>
                                  </p:stCondLst>
                                  <p:childTnLst>
                                    <p:anim calcmode="lin" valueType="num">
                                      <p:cBhvr additive="base">
                                        <p:cTn id="75" dur="500"/>
                                        <p:tgtEl>
                                          <p:spTgt spid="33"/>
                                        </p:tgtEl>
                                        <p:attrNameLst>
                                          <p:attrName>ppt_x</p:attrName>
                                        </p:attrNameLst>
                                      </p:cBhvr>
                                      <p:tavLst>
                                        <p:tav tm="0">
                                          <p:val>
                                            <p:strVal val="ppt_x"/>
                                          </p:val>
                                        </p:tav>
                                        <p:tav tm="100000">
                                          <p:val>
                                            <p:strVal val="ppt_x"/>
                                          </p:val>
                                        </p:tav>
                                      </p:tavLst>
                                    </p:anim>
                                    <p:anim calcmode="lin" valueType="num">
                                      <p:cBhvr additive="base">
                                        <p:cTn id="76" dur="500"/>
                                        <p:tgtEl>
                                          <p:spTgt spid="33"/>
                                        </p:tgtEl>
                                        <p:attrNameLst>
                                          <p:attrName>ppt_y</p:attrName>
                                        </p:attrNameLst>
                                      </p:cBhvr>
                                      <p:tavLst>
                                        <p:tav tm="0">
                                          <p:val>
                                            <p:strVal val="ppt_y"/>
                                          </p:val>
                                        </p:tav>
                                        <p:tav tm="100000">
                                          <p:val>
                                            <p:strVal val="1+ppt_h/2"/>
                                          </p:val>
                                        </p:tav>
                                      </p:tavLst>
                                    </p:anim>
                                    <p:set>
                                      <p:cBhvr>
                                        <p:cTn id="77" dur="1" fill="hold">
                                          <p:stCondLst>
                                            <p:cond delay="499"/>
                                          </p:stCondLst>
                                        </p:cTn>
                                        <p:tgtEl>
                                          <p:spTgt spid="33"/>
                                        </p:tgtEl>
                                        <p:attrNameLst>
                                          <p:attrName>style.visibility</p:attrName>
                                        </p:attrNameLst>
                                      </p:cBhvr>
                                      <p:to>
                                        <p:strVal val="hidden"/>
                                      </p:to>
                                    </p:set>
                                  </p:childTnLst>
                                </p:cTn>
                              </p:par>
                              <p:par>
                                <p:cTn id="78" presetID="2" presetClass="exit" presetSubtype="4" fill="hold" grpId="1" nodeType="withEffect">
                                  <p:stCondLst>
                                    <p:cond delay="0"/>
                                  </p:stCondLst>
                                  <p:childTnLst>
                                    <p:anim calcmode="lin" valueType="num">
                                      <p:cBhvr additive="base">
                                        <p:cTn id="79" dur="500"/>
                                        <p:tgtEl>
                                          <p:spTgt spid="26"/>
                                        </p:tgtEl>
                                        <p:attrNameLst>
                                          <p:attrName>ppt_x</p:attrName>
                                        </p:attrNameLst>
                                      </p:cBhvr>
                                      <p:tavLst>
                                        <p:tav tm="0">
                                          <p:val>
                                            <p:strVal val="ppt_x"/>
                                          </p:val>
                                        </p:tav>
                                        <p:tav tm="100000">
                                          <p:val>
                                            <p:strVal val="ppt_x"/>
                                          </p:val>
                                        </p:tav>
                                      </p:tavLst>
                                    </p:anim>
                                    <p:anim calcmode="lin" valueType="num">
                                      <p:cBhvr additive="base">
                                        <p:cTn id="80" dur="500"/>
                                        <p:tgtEl>
                                          <p:spTgt spid="26"/>
                                        </p:tgtEl>
                                        <p:attrNameLst>
                                          <p:attrName>ppt_y</p:attrName>
                                        </p:attrNameLst>
                                      </p:cBhvr>
                                      <p:tavLst>
                                        <p:tav tm="0">
                                          <p:val>
                                            <p:strVal val="ppt_y"/>
                                          </p:val>
                                        </p:tav>
                                        <p:tav tm="100000">
                                          <p:val>
                                            <p:strVal val="1+ppt_h/2"/>
                                          </p:val>
                                        </p:tav>
                                      </p:tavLst>
                                    </p:anim>
                                    <p:set>
                                      <p:cBhvr>
                                        <p:cTn id="81" dur="1" fill="hold">
                                          <p:stCondLst>
                                            <p:cond delay="499"/>
                                          </p:stCondLst>
                                        </p:cTn>
                                        <p:tgtEl>
                                          <p:spTgt spid="26"/>
                                        </p:tgtEl>
                                        <p:attrNameLst>
                                          <p:attrName>style.visibility</p:attrName>
                                        </p:attrNameLst>
                                      </p:cBhvr>
                                      <p:to>
                                        <p:strVal val="hidden"/>
                                      </p:to>
                                    </p:set>
                                  </p:childTnLst>
                                </p:cTn>
                              </p:par>
                              <p:par>
                                <p:cTn id="82" presetID="2" presetClass="exit" presetSubtype="4" fill="hold" grpId="1" nodeType="withEffect">
                                  <p:stCondLst>
                                    <p:cond delay="0"/>
                                  </p:stCondLst>
                                  <p:childTnLst>
                                    <p:anim calcmode="lin" valueType="num">
                                      <p:cBhvr additive="base">
                                        <p:cTn id="83" dur="500"/>
                                        <p:tgtEl>
                                          <p:spTgt spid="41"/>
                                        </p:tgtEl>
                                        <p:attrNameLst>
                                          <p:attrName>ppt_x</p:attrName>
                                        </p:attrNameLst>
                                      </p:cBhvr>
                                      <p:tavLst>
                                        <p:tav tm="0">
                                          <p:val>
                                            <p:strVal val="ppt_x"/>
                                          </p:val>
                                        </p:tav>
                                        <p:tav tm="100000">
                                          <p:val>
                                            <p:strVal val="ppt_x"/>
                                          </p:val>
                                        </p:tav>
                                      </p:tavLst>
                                    </p:anim>
                                    <p:anim calcmode="lin" valueType="num">
                                      <p:cBhvr additive="base">
                                        <p:cTn id="84" dur="500"/>
                                        <p:tgtEl>
                                          <p:spTgt spid="41"/>
                                        </p:tgtEl>
                                        <p:attrNameLst>
                                          <p:attrName>ppt_y</p:attrName>
                                        </p:attrNameLst>
                                      </p:cBhvr>
                                      <p:tavLst>
                                        <p:tav tm="0">
                                          <p:val>
                                            <p:strVal val="ppt_y"/>
                                          </p:val>
                                        </p:tav>
                                        <p:tav tm="100000">
                                          <p:val>
                                            <p:strVal val="1+ppt_h/2"/>
                                          </p:val>
                                        </p:tav>
                                      </p:tavLst>
                                    </p:anim>
                                    <p:set>
                                      <p:cBhvr>
                                        <p:cTn id="85" dur="1" fill="hold">
                                          <p:stCondLst>
                                            <p:cond delay="499"/>
                                          </p:stCondLst>
                                        </p:cTn>
                                        <p:tgtEl>
                                          <p:spTgt spid="41"/>
                                        </p:tgtEl>
                                        <p:attrNameLst>
                                          <p:attrName>style.visibility</p:attrName>
                                        </p:attrNameLst>
                                      </p:cBhvr>
                                      <p:to>
                                        <p:strVal val="hidden"/>
                                      </p:to>
                                    </p:set>
                                  </p:childTnLst>
                                </p:cTn>
                              </p:par>
                              <p:par>
                                <p:cTn id="86" presetID="2" presetClass="exit" presetSubtype="4" fill="hold" grpId="1" nodeType="withEffect">
                                  <p:stCondLst>
                                    <p:cond delay="0"/>
                                  </p:stCondLst>
                                  <p:childTnLst>
                                    <p:anim calcmode="lin" valueType="num">
                                      <p:cBhvr additive="base">
                                        <p:cTn id="87" dur="500"/>
                                        <p:tgtEl>
                                          <p:spTgt spid="44"/>
                                        </p:tgtEl>
                                        <p:attrNameLst>
                                          <p:attrName>ppt_x</p:attrName>
                                        </p:attrNameLst>
                                      </p:cBhvr>
                                      <p:tavLst>
                                        <p:tav tm="0">
                                          <p:val>
                                            <p:strVal val="ppt_x"/>
                                          </p:val>
                                        </p:tav>
                                        <p:tav tm="100000">
                                          <p:val>
                                            <p:strVal val="ppt_x"/>
                                          </p:val>
                                        </p:tav>
                                      </p:tavLst>
                                    </p:anim>
                                    <p:anim calcmode="lin" valueType="num">
                                      <p:cBhvr additive="base">
                                        <p:cTn id="88" dur="500"/>
                                        <p:tgtEl>
                                          <p:spTgt spid="44"/>
                                        </p:tgtEl>
                                        <p:attrNameLst>
                                          <p:attrName>ppt_y</p:attrName>
                                        </p:attrNameLst>
                                      </p:cBhvr>
                                      <p:tavLst>
                                        <p:tav tm="0">
                                          <p:val>
                                            <p:strVal val="ppt_y"/>
                                          </p:val>
                                        </p:tav>
                                        <p:tav tm="100000">
                                          <p:val>
                                            <p:strVal val="1+ppt_h/2"/>
                                          </p:val>
                                        </p:tav>
                                      </p:tavLst>
                                    </p:anim>
                                    <p:set>
                                      <p:cBhvr>
                                        <p:cTn id="89" dur="1" fill="hold">
                                          <p:stCondLst>
                                            <p:cond delay="499"/>
                                          </p:stCondLst>
                                        </p:cTn>
                                        <p:tgtEl>
                                          <p:spTgt spid="44"/>
                                        </p:tgtEl>
                                        <p:attrNameLst>
                                          <p:attrName>style.visibility</p:attrName>
                                        </p:attrNameLst>
                                      </p:cBhvr>
                                      <p:to>
                                        <p:strVal val="hidden"/>
                                      </p:to>
                                    </p:set>
                                  </p:childTnLst>
                                </p:cTn>
                              </p:par>
                              <p:par>
                                <p:cTn id="90" presetID="2" presetClass="exit" presetSubtype="4" fill="hold" grpId="1" nodeType="withEffect">
                                  <p:stCondLst>
                                    <p:cond delay="0"/>
                                  </p:stCondLst>
                                  <p:childTnLst>
                                    <p:anim calcmode="lin" valueType="num">
                                      <p:cBhvr additive="base">
                                        <p:cTn id="91" dur="500"/>
                                        <p:tgtEl>
                                          <p:spTgt spid="32"/>
                                        </p:tgtEl>
                                        <p:attrNameLst>
                                          <p:attrName>ppt_x</p:attrName>
                                        </p:attrNameLst>
                                      </p:cBhvr>
                                      <p:tavLst>
                                        <p:tav tm="0">
                                          <p:val>
                                            <p:strVal val="ppt_x"/>
                                          </p:val>
                                        </p:tav>
                                        <p:tav tm="100000">
                                          <p:val>
                                            <p:strVal val="ppt_x"/>
                                          </p:val>
                                        </p:tav>
                                      </p:tavLst>
                                    </p:anim>
                                    <p:anim calcmode="lin" valueType="num">
                                      <p:cBhvr additive="base">
                                        <p:cTn id="92" dur="500"/>
                                        <p:tgtEl>
                                          <p:spTgt spid="32"/>
                                        </p:tgtEl>
                                        <p:attrNameLst>
                                          <p:attrName>ppt_y</p:attrName>
                                        </p:attrNameLst>
                                      </p:cBhvr>
                                      <p:tavLst>
                                        <p:tav tm="0">
                                          <p:val>
                                            <p:strVal val="ppt_y"/>
                                          </p:val>
                                        </p:tav>
                                        <p:tav tm="100000">
                                          <p:val>
                                            <p:strVal val="1+ppt_h/2"/>
                                          </p:val>
                                        </p:tav>
                                      </p:tavLst>
                                    </p:anim>
                                    <p:set>
                                      <p:cBhvr>
                                        <p:cTn id="93" dur="1" fill="hold">
                                          <p:stCondLst>
                                            <p:cond delay="499"/>
                                          </p:stCondLst>
                                        </p:cTn>
                                        <p:tgtEl>
                                          <p:spTgt spid="3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 presetClass="exit" presetSubtype="4" fill="hold" grpId="1" nodeType="clickEffect">
                                  <p:stCondLst>
                                    <p:cond delay="0"/>
                                  </p:stCondLst>
                                  <p:childTnLst>
                                    <p:anim calcmode="lin" valueType="num">
                                      <p:cBhvr additive="base">
                                        <p:cTn id="97" dur="500"/>
                                        <p:tgtEl>
                                          <p:spTgt spid="42"/>
                                        </p:tgtEl>
                                        <p:attrNameLst>
                                          <p:attrName>ppt_x</p:attrName>
                                        </p:attrNameLst>
                                      </p:cBhvr>
                                      <p:tavLst>
                                        <p:tav tm="0">
                                          <p:val>
                                            <p:strVal val="ppt_x"/>
                                          </p:val>
                                        </p:tav>
                                        <p:tav tm="100000">
                                          <p:val>
                                            <p:strVal val="ppt_x"/>
                                          </p:val>
                                        </p:tav>
                                      </p:tavLst>
                                    </p:anim>
                                    <p:anim calcmode="lin" valueType="num">
                                      <p:cBhvr additive="base">
                                        <p:cTn id="98" dur="500"/>
                                        <p:tgtEl>
                                          <p:spTgt spid="42"/>
                                        </p:tgtEl>
                                        <p:attrNameLst>
                                          <p:attrName>ppt_y</p:attrName>
                                        </p:attrNameLst>
                                      </p:cBhvr>
                                      <p:tavLst>
                                        <p:tav tm="0">
                                          <p:val>
                                            <p:strVal val="ppt_y"/>
                                          </p:val>
                                        </p:tav>
                                        <p:tav tm="100000">
                                          <p:val>
                                            <p:strVal val="1+ppt_h/2"/>
                                          </p:val>
                                        </p:tav>
                                      </p:tavLst>
                                    </p:anim>
                                    <p:set>
                                      <p:cBhvr>
                                        <p:cTn id="99" dur="1" fill="hold">
                                          <p:stCondLst>
                                            <p:cond delay="499"/>
                                          </p:stCondLst>
                                        </p:cTn>
                                        <p:tgtEl>
                                          <p:spTgt spid="42"/>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43"/>
                                        </p:tgtEl>
                                        <p:attrNameLst>
                                          <p:attrName>ppt_x</p:attrName>
                                        </p:attrNameLst>
                                      </p:cBhvr>
                                      <p:tavLst>
                                        <p:tav tm="0">
                                          <p:val>
                                            <p:strVal val="ppt_x"/>
                                          </p:val>
                                        </p:tav>
                                        <p:tav tm="100000">
                                          <p:val>
                                            <p:strVal val="ppt_x"/>
                                          </p:val>
                                        </p:tav>
                                      </p:tavLst>
                                    </p:anim>
                                    <p:anim calcmode="lin" valueType="num">
                                      <p:cBhvr additive="base">
                                        <p:cTn id="102" dur="500"/>
                                        <p:tgtEl>
                                          <p:spTgt spid="43"/>
                                        </p:tgtEl>
                                        <p:attrNameLst>
                                          <p:attrName>ppt_y</p:attrName>
                                        </p:attrNameLst>
                                      </p:cBhvr>
                                      <p:tavLst>
                                        <p:tav tm="0">
                                          <p:val>
                                            <p:strVal val="ppt_y"/>
                                          </p:val>
                                        </p:tav>
                                        <p:tav tm="100000">
                                          <p:val>
                                            <p:strVal val="1+ppt_h/2"/>
                                          </p:val>
                                        </p:tav>
                                      </p:tavLst>
                                    </p:anim>
                                    <p:set>
                                      <p:cBhvr>
                                        <p:cTn id="103" dur="1" fill="hold">
                                          <p:stCondLst>
                                            <p:cond delay="499"/>
                                          </p:stCondLst>
                                        </p:cTn>
                                        <p:tgtEl>
                                          <p:spTgt spid="43"/>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31"/>
                                        </p:tgtEl>
                                        <p:attrNameLst>
                                          <p:attrName>ppt_x</p:attrName>
                                        </p:attrNameLst>
                                      </p:cBhvr>
                                      <p:tavLst>
                                        <p:tav tm="0">
                                          <p:val>
                                            <p:strVal val="ppt_x"/>
                                          </p:val>
                                        </p:tav>
                                        <p:tav tm="100000">
                                          <p:val>
                                            <p:strVal val="ppt_x"/>
                                          </p:val>
                                        </p:tav>
                                      </p:tavLst>
                                    </p:anim>
                                    <p:anim calcmode="lin" valueType="num">
                                      <p:cBhvr additive="base">
                                        <p:cTn id="106" dur="500"/>
                                        <p:tgtEl>
                                          <p:spTgt spid="31"/>
                                        </p:tgtEl>
                                        <p:attrNameLst>
                                          <p:attrName>ppt_y</p:attrName>
                                        </p:attrNameLst>
                                      </p:cBhvr>
                                      <p:tavLst>
                                        <p:tav tm="0">
                                          <p:val>
                                            <p:strVal val="ppt_y"/>
                                          </p:val>
                                        </p:tav>
                                        <p:tav tm="100000">
                                          <p:val>
                                            <p:strVal val="1+ppt_h/2"/>
                                          </p:val>
                                        </p:tav>
                                      </p:tavLst>
                                    </p:anim>
                                    <p:set>
                                      <p:cBhvr>
                                        <p:cTn id="107" dur="1" fill="hold">
                                          <p:stCondLst>
                                            <p:cond delay="499"/>
                                          </p:stCondLst>
                                        </p:cTn>
                                        <p:tgtEl>
                                          <p:spTgt spid="31"/>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blinds(horizontal)">
                                      <p:cBhvr>
                                        <p:cTn id="112" dur="500"/>
                                        <p:tgtEl>
                                          <p:spTgt spid="45"/>
                                        </p:tgtEl>
                                      </p:cBhvr>
                                    </p:animEffect>
                                  </p:childTnLst>
                                </p:cTn>
                              </p:par>
                              <p:par>
                                <p:cTn id="113" presetID="3" presetClass="entr" presetSubtype="10" fill="hold" grpId="0" nodeType="withEffect">
                                  <p:stCondLst>
                                    <p:cond delay="0"/>
                                  </p:stCondLst>
                                  <p:childTnLst>
                                    <p:set>
                                      <p:cBhvr>
                                        <p:cTn id="114" dur="1" fill="hold">
                                          <p:stCondLst>
                                            <p:cond delay="0"/>
                                          </p:stCondLst>
                                        </p:cTn>
                                        <p:tgtEl>
                                          <p:spTgt spid="46"/>
                                        </p:tgtEl>
                                        <p:attrNameLst>
                                          <p:attrName>style.visibility</p:attrName>
                                        </p:attrNameLst>
                                      </p:cBhvr>
                                      <p:to>
                                        <p:strVal val="visible"/>
                                      </p:to>
                                    </p:set>
                                    <p:animEffect transition="in" filter="blinds(horizontal)">
                                      <p:cBhvr>
                                        <p:cTn id="115" dur="500"/>
                                        <p:tgtEl>
                                          <p:spTgt spid="46"/>
                                        </p:tgtEl>
                                      </p:cBhvr>
                                    </p:animEffect>
                                  </p:childTnLst>
                                </p:cTn>
                              </p:par>
                              <p:par>
                                <p:cTn id="116" presetID="3" presetClass="entr" presetSubtype="10" fill="hold" grpId="0" nodeType="withEffect">
                                  <p:stCondLst>
                                    <p:cond delay="0"/>
                                  </p:stCondLst>
                                  <p:childTnLst>
                                    <p:set>
                                      <p:cBhvr>
                                        <p:cTn id="117" dur="1" fill="hold">
                                          <p:stCondLst>
                                            <p:cond delay="0"/>
                                          </p:stCondLst>
                                        </p:cTn>
                                        <p:tgtEl>
                                          <p:spTgt spid="47"/>
                                        </p:tgtEl>
                                        <p:attrNameLst>
                                          <p:attrName>style.visibility</p:attrName>
                                        </p:attrNameLst>
                                      </p:cBhvr>
                                      <p:to>
                                        <p:strVal val="visible"/>
                                      </p:to>
                                    </p:set>
                                    <p:animEffect transition="in" filter="blinds(horizontal)">
                                      <p:cBhvr>
                                        <p:cTn id="118" dur="500"/>
                                        <p:tgtEl>
                                          <p:spTgt spid="47"/>
                                        </p:tgtEl>
                                      </p:cBhvr>
                                    </p:animEffect>
                                  </p:childTnLst>
                                </p:cTn>
                              </p:par>
                              <p:par>
                                <p:cTn id="119" presetID="3" presetClass="entr" presetSubtype="10" fill="hold" grpId="0" nodeType="withEffect">
                                  <p:stCondLst>
                                    <p:cond delay="0"/>
                                  </p:stCondLst>
                                  <p:childTnLst>
                                    <p:set>
                                      <p:cBhvr>
                                        <p:cTn id="120" dur="1" fill="hold">
                                          <p:stCondLst>
                                            <p:cond delay="0"/>
                                          </p:stCondLst>
                                        </p:cTn>
                                        <p:tgtEl>
                                          <p:spTgt spid="48"/>
                                        </p:tgtEl>
                                        <p:attrNameLst>
                                          <p:attrName>style.visibility</p:attrName>
                                        </p:attrNameLst>
                                      </p:cBhvr>
                                      <p:to>
                                        <p:strVal val="visible"/>
                                      </p:to>
                                    </p:set>
                                    <p:animEffect transition="in" filter="blinds(horizontal)">
                                      <p:cBhvr>
                                        <p:cTn id="121" dur="500"/>
                                        <p:tgtEl>
                                          <p:spTgt spid="48"/>
                                        </p:tgtEl>
                                      </p:cBhvr>
                                    </p:animEffect>
                                  </p:childTnLst>
                                </p:cTn>
                              </p:par>
                              <p:par>
                                <p:cTn id="122" presetID="3" presetClass="entr" presetSubtype="10" fill="hold" grpId="0" nodeType="withEffect">
                                  <p:stCondLst>
                                    <p:cond delay="0"/>
                                  </p:stCondLst>
                                  <p:childTnLst>
                                    <p:set>
                                      <p:cBhvr>
                                        <p:cTn id="123" dur="1" fill="hold">
                                          <p:stCondLst>
                                            <p:cond delay="0"/>
                                          </p:stCondLst>
                                        </p:cTn>
                                        <p:tgtEl>
                                          <p:spTgt spid="49"/>
                                        </p:tgtEl>
                                        <p:attrNameLst>
                                          <p:attrName>style.visibility</p:attrName>
                                        </p:attrNameLst>
                                      </p:cBhvr>
                                      <p:to>
                                        <p:strVal val="visible"/>
                                      </p:to>
                                    </p:set>
                                    <p:animEffect transition="in" filter="blinds(horizontal)">
                                      <p:cBhvr>
                                        <p:cTn id="124" dur="500"/>
                                        <p:tgtEl>
                                          <p:spTgt spid="49"/>
                                        </p:tgtEl>
                                      </p:cBhvr>
                                    </p:animEffect>
                                  </p:childTnLst>
                                </p:cTn>
                              </p:par>
                              <p:par>
                                <p:cTn id="125" presetID="3" presetClass="entr" presetSubtype="10" fill="hold" grpId="0" nodeType="withEffect">
                                  <p:stCondLst>
                                    <p:cond delay="0"/>
                                  </p:stCondLst>
                                  <p:childTnLst>
                                    <p:set>
                                      <p:cBhvr>
                                        <p:cTn id="126" dur="1" fill="hold">
                                          <p:stCondLst>
                                            <p:cond delay="0"/>
                                          </p:stCondLst>
                                        </p:cTn>
                                        <p:tgtEl>
                                          <p:spTgt spid="50"/>
                                        </p:tgtEl>
                                        <p:attrNameLst>
                                          <p:attrName>style.visibility</p:attrName>
                                        </p:attrNameLst>
                                      </p:cBhvr>
                                      <p:to>
                                        <p:strVal val="visible"/>
                                      </p:to>
                                    </p:set>
                                    <p:animEffect transition="in" filter="blinds(horizontal)">
                                      <p:cBhvr>
                                        <p:cTn id="127" dur="500"/>
                                        <p:tgtEl>
                                          <p:spTgt spid="50"/>
                                        </p:tgtEl>
                                      </p:cBhvr>
                                    </p:animEffect>
                                  </p:childTnLst>
                                </p:cTn>
                              </p:par>
                              <p:par>
                                <p:cTn id="128" presetID="3" presetClass="entr" presetSubtype="10" fill="hold" grpId="0" nodeType="with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blinds(horizontal)">
                                      <p:cBhvr>
                                        <p:cTn id="130" dur="500"/>
                                        <p:tgtEl>
                                          <p:spTgt spid="51"/>
                                        </p:tgtEl>
                                      </p:cBhvr>
                                    </p:animEffect>
                                  </p:childTnLst>
                                </p:cTn>
                              </p:par>
                              <p:par>
                                <p:cTn id="131" presetID="3" presetClass="entr" presetSubtype="10" fill="hold" grpId="0" nodeType="withEffect">
                                  <p:stCondLst>
                                    <p:cond delay="0"/>
                                  </p:stCondLst>
                                  <p:childTnLst>
                                    <p:set>
                                      <p:cBhvr>
                                        <p:cTn id="132" dur="1" fill="hold">
                                          <p:stCondLst>
                                            <p:cond delay="0"/>
                                          </p:stCondLst>
                                        </p:cTn>
                                        <p:tgtEl>
                                          <p:spTgt spid="52"/>
                                        </p:tgtEl>
                                        <p:attrNameLst>
                                          <p:attrName>style.visibility</p:attrName>
                                        </p:attrNameLst>
                                      </p:cBhvr>
                                      <p:to>
                                        <p:strVal val="visible"/>
                                      </p:to>
                                    </p:set>
                                    <p:animEffect transition="in" filter="blinds(horizontal)">
                                      <p:cBhvr>
                                        <p:cTn id="133" dur="500"/>
                                        <p:tgtEl>
                                          <p:spTgt spid="52"/>
                                        </p:tgtEl>
                                      </p:cBhvr>
                                    </p:animEffect>
                                  </p:childTnLst>
                                </p:cTn>
                              </p:par>
                              <p:par>
                                <p:cTn id="134" presetID="3" presetClass="entr" presetSubtype="10" fill="hold" grpId="0" nodeType="withEffect">
                                  <p:stCondLst>
                                    <p:cond delay="0"/>
                                  </p:stCondLst>
                                  <p:childTnLst>
                                    <p:set>
                                      <p:cBhvr>
                                        <p:cTn id="135" dur="1" fill="hold">
                                          <p:stCondLst>
                                            <p:cond delay="0"/>
                                          </p:stCondLst>
                                        </p:cTn>
                                        <p:tgtEl>
                                          <p:spTgt spid="53"/>
                                        </p:tgtEl>
                                        <p:attrNameLst>
                                          <p:attrName>style.visibility</p:attrName>
                                        </p:attrNameLst>
                                      </p:cBhvr>
                                      <p:to>
                                        <p:strVal val="visible"/>
                                      </p:to>
                                    </p:set>
                                    <p:animEffect transition="in" filter="blinds(horizontal)">
                                      <p:cBhvr>
                                        <p:cTn id="136" dur="500"/>
                                        <p:tgtEl>
                                          <p:spTgt spid="53"/>
                                        </p:tgtEl>
                                      </p:cBhvr>
                                    </p:animEffect>
                                  </p:childTnLst>
                                </p:cTn>
                              </p:par>
                              <p:par>
                                <p:cTn id="137" presetID="3" presetClass="entr" presetSubtype="10" fill="hold" grpId="0" nodeType="withEffect">
                                  <p:stCondLst>
                                    <p:cond delay="0"/>
                                  </p:stCondLst>
                                  <p:childTnLst>
                                    <p:set>
                                      <p:cBhvr>
                                        <p:cTn id="138" dur="1" fill="hold">
                                          <p:stCondLst>
                                            <p:cond delay="0"/>
                                          </p:stCondLst>
                                        </p:cTn>
                                        <p:tgtEl>
                                          <p:spTgt spid="54"/>
                                        </p:tgtEl>
                                        <p:attrNameLst>
                                          <p:attrName>style.visibility</p:attrName>
                                        </p:attrNameLst>
                                      </p:cBhvr>
                                      <p:to>
                                        <p:strVal val="visible"/>
                                      </p:to>
                                    </p:set>
                                    <p:animEffect transition="in" filter="blinds(horizontal)">
                                      <p:cBhvr>
                                        <p:cTn id="139" dur="500"/>
                                        <p:tgtEl>
                                          <p:spTgt spid="54"/>
                                        </p:tgtEl>
                                      </p:cBhvr>
                                    </p:animEffect>
                                  </p:childTnLst>
                                </p:cTn>
                              </p:par>
                              <p:par>
                                <p:cTn id="140" presetID="3" presetClass="entr" presetSubtype="10" fill="hold" grpId="0" nodeType="withEffect">
                                  <p:stCondLst>
                                    <p:cond delay="0"/>
                                  </p:stCondLst>
                                  <p:childTnLst>
                                    <p:set>
                                      <p:cBhvr>
                                        <p:cTn id="141" dur="1" fill="hold">
                                          <p:stCondLst>
                                            <p:cond delay="0"/>
                                          </p:stCondLst>
                                        </p:cTn>
                                        <p:tgtEl>
                                          <p:spTgt spid="55"/>
                                        </p:tgtEl>
                                        <p:attrNameLst>
                                          <p:attrName>style.visibility</p:attrName>
                                        </p:attrNameLst>
                                      </p:cBhvr>
                                      <p:to>
                                        <p:strVal val="visible"/>
                                      </p:to>
                                    </p:set>
                                    <p:animEffect transition="in" filter="blinds(horizontal)">
                                      <p:cBhvr>
                                        <p:cTn id="142" dur="500"/>
                                        <p:tgtEl>
                                          <p:spTgt spid="55"/>
                                        </p:tgtEl>
                                      </p:cBhvr>
                                    </p:animEffect>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grpId="0" nodeType="clickEffect">
                                  <p:stCondLst>
                                    <p:cond delay="0"/>
                                  </p:stCondLst>
                                  <p:childTnLst>
                                    <p:set>
                                      <p:cBhvr>
                                        <p:cTn id="146" dur="1" fill="hold">
                                          <p:stCondLst>
                                            <p:cond delay="0"/>
                                          </p:stCondLst>
                                        </p:cTn>
                                        <p:tgtEl>
                                          <p:spTgt spid="68"/>
                                        </p:tgtEl>
                                        <p:attrNameLst>
                                          <p:attrName>style.visibility</p:attrName>
                                        </p:attrNameLst>
                                      </p:cBhvr>
                                      <p:to>
                                        <p:strVal val="visible"/>
                                      </p:to>
                                    </p:set>
                                    <p:anim calcmode="lin" valueType="num">
                                      <p:cBhvr additive="base">
                                        <p:cTn id="147" dur="500" fill="hold"/>
                                        <p:tgtEl>
                                          <p:spTgt spid="68"/>
                                        </p:tgtEl>
                                        <p:attrNameLst>
                                          <p:attrName>ppt_x</p:attrName>
                                        </p:attrNameLst>
                                      </p:cBhvr>
                                      <p:tavLst>
                                        <p:tav tm="0">
                                          <p:val>
                                            <p:strVal val="#ppt_x"/>
                                          </p:val>
                                        </p:tav>
                                        <p:tav tm="100000">
                                          <p:val>
                                            <p:strVal val="#ppt_x"/>
                                          </p:val>
                                        </p:tav>
                                      </p:tavLst>
                                    </p:anim>
                                    <p:anim calcmode="lin" valueType="num">
                                      <p:cBhvr additive="base">
                                        <p:cTn id="14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xit" presetSubtype="4" fill="hold" grpId="1" nodeType="clickEffect">
                                  <p:stCondLst>
                                    <p:cond delay="0"/>
                                  </p:stCondLst>
                                  <p:childTnLst>
                                    <p:anim calcmode="lin" valueType="num">
                                      <p:cBhvr additive="base">
                                        <p:cTn id="152" dur="500"/>
                                        <p:tgtEl>
                                          <p:spTgt spid="52"/>
                                        </p:tgtEl>
                                        <p:attrNameLst>
                                          <p:attrName>ppt_x</p:attrName>
                                        </p:attrNameLst>
                                      </p:cBhvr>
                                      <p:tavLst>
                                        <p:tav tm="0">
                                          <p:val>
                                            <p:strVal val="ppt_x"/>
                                          </p:val>
                                        </p:tav>
                                        <p:tav tm="100000">
                                          <p:val>
                                            <p:strVal val="ppt_x"/>
                                          </p:val>
                                        </p:tav>
                                      </p:tavLst>
                                    </p:anim>
                                    <p:anim calcmode="lin" valueType="num">
                                      <p:cBhvr additive="base">
                                        <p:cTn id="153" dur="500"/>
                                        <p:tgtEl>
                                          <p:spTgt spid="52"/>
                                        </p:tgtEl>
                                        <p:attrNameLst>
                                          <p:attrName>ppt_y</p:attrName>
                                        </p:attrNameLst>
                                      </p:cBhvr>
                                      <p:tavLst>
                                        <p:tav tm="0">
                                          <p:val>
                                            <p:strVal val="ppt_y"/>
                                          </p:val>
                                        </p:tav>
                                        <p:tav tm="100000">
                                          <p:val>
                                            <p:strVal val="1+ppt_h/2"/>
                                          </p:val>
                                        </p:tav>
                                      </p:tavLst>
                                    </p:anim>
                                    <p:set>
                                      <p:cBhvr>
                                        <p:cTn id="154" dur="1" fill="hold">
                                          <p:stCondLst>
                                            <p:cond delay="499"/>
                                          </p:stCondLst>
                                        </p:cTn>
                                        <p:tgtEl>
                                          <p:spTgt spid="52"/>
                                        </p:tgtEl>
                                        <p:attrNameLst>
                                          <p:attrName>style.visibility</p:attrName>
                                        </p:attrNameLst>
                                      </p:cBhvr>
                                      <p:to>
                                        <p:strVal val="hidden"/>
                                      </p:to>
                                    </p:set>
                                  </p:childTnLst>
                                </p:cTn>
                              </p:par>
                              <p:par>
                                <p:cTn id="155" presetID="2" presetClass="exit" presetSubtype="4" fill="hold" grpId="1" nodeType="withEffect">
                                  <p:stCondLst>
                                    <p:cond delay="0"/>
                                  </p:stCondLst>
                                  <p:childTnLst>
                                    <p:anim calcmode="lin" valueType="num">
                                      <p:cBhvr additive="base">
                                        <p:cTn id="156" dur="500"/>
                                        <p:tgtEl>
                                          <p:spTgt spid="47"/>
                                        </p:tgtEl>
                                        <p:attrNameLst>
                                          <p:attrName>ppt_x</p:attrName>
                                        </p:attrNameLst>
                                      </p:cBhvr>
                                      <p:tavLst>
                                        <p:tav tm="0">
                                          <p:val>
                                            <p:strVal val="ppt_x"/>
                                          </p:val>
                                        </p:tav>
                                        <p:tav tm="100000">
                                          <p:val>
                                            <p:strVal val="ppt_x"/>
                                          </p:val>
                                        </p:tav>
                                      </p:tavLst>
                                    </p:anim>
                                    <p:anim calcmode="lin" valueType="num">
                                      <p:cBhvr additive="base">
                                        <p:cTn id="157" dur="500"/>
                                        <p:tgtEl>
                                          <p:spTgt spid="47"/>
                                        </p:tgtEl>
                                        <p:attrNameLst>
                                          <p:attrName>ppt_y</p:attrName>
                                        </p:attrNameLst>
                                      </p:cBhvr>
                                      <p:tavLst>
                                        <p:tav tm="0">
                                          <p:val>
                                            <p:strVal val="ppt_y"/>
                                          </p:val>
                                        </p:tav>
                                        <p:tav tm="100000">
                                          <p:val>
                                            <p:strVal val="1+ppt_h/2"/>
                                          </p:val>
                                        </p:tav>
                                      </p:tavLst>
                                    </p:anim>
                                    <p:set>
                                      <p:cBhvr>
                                        <p:cTn id="158" dur="1" fill="hold">
                                          <p:stCondLst>
                                            <p:cond delay="499"/>
                                          </p:stCondLst>
                                        </p:cTn>
                                        <p:tgtEl>
                                          <p:spTgt spid="47"/>
                                        </p:tgtEl>
                                        <p:attrNameLst>
                                          <p:attrName>style.visibility</p:attrName>
                                        </p:attrNameLst>
                                      </p:cBhvr>
                                      <p:to>
                                        <p:strVal val="hidden"/>
                                      </p:to>
                                    </p:set>
                                  </p:childTnLst>
                                </p:cTn>
                              </p:par>
                              <p:par>
                                <p:cTn id="159" presetID="2" presetClass="exit" presetSubtype="4" fill="hold" grpId="1" nodeType="withEffect">
                                  <p:stCondLst>
                                    <p:cond delay="0"/>
                                  </p:stCondLst>
                                  <p:childTnLst>
                                    <p:anim calcmode="lin" valueType="num">
                                      <p:cBhvr additive="base">
                                        <p:cTn id="160" dur="500"/>
                                        <p:tgtEl>
                                          <p:spTgt spid="50"/>
                                        </p:tgtEl>
                                        <p:attrNameLst>
                                          <p:attrName>ppt_x</p:attrName>
                                        </p:attrNameLst>
                                      </p:cBhvr>
                                      <p:tavLst>
                                        <p:tav tm="0">
                                          <p:val>
                                            <p:strVal val="ppt_x"/>
                                          </p:val>
                                        </p:tav>
                                        <p:tav tm="100000">
                                          <p:val>
                                            <p:strVal val="ppt_x"/>
                                          </p:val>
                                        </p:tav>
                                      </p:tavLst>
                                    </p:anim>
                                    <p:anim calcmode="lin" valueType="num">
                                      <p:cBhvr additive="base">
                                        <p:cTn id="161" dur="500"/>
                                        <p:tgtEl>
                                          <p:spTgt spid="50"/>
                                        </p:tgtEl>
                                        <p:attrNameLst>
                                          <p:attrName>ppt_y</p:attrName>
                                        </p:attrNameLst>
                                      </p:cBhvr>
                                      <p:tavLst>
                                        <p:tav tm="0">
                                          <p:val>
                                            <p:strVal val="ppt_y"/>
                                          </p:val>
                                        </p:tav>
                                        <p:tav tm="100000">
                                          <p:val>
                                            <p:strVal val="1+ppt_h/2"/>
                                          </p:val>
                                        </p:tav>
                                      </p:tavLst>
                                    </p:anim>
                                    <p:set>
                                      <p:cBhvr>
                                        <p:cTn id="162" dur="1" fill="hold">
                                          <p:stCondLst>
                                            <p:cond delay="499"/>
                                          </p:stCondLst>
                                        </p:cTn>
                                        <p:tgtEl>
                                          <p:spTgt spid="50"/>
                                        </p:tgtEl>
                                        <p:attrNameLst>
                                          <p:attrName>style.visibility</p:attrName>
                                        </p:attrNameLst>
                                      </p:cBhvr>
                                      <p:to>
                                        <p:strVal val="hidden"/>
                                      </p:to>
                                    </p:set>
                                  </p:childTnLst>
                                </p:cTn>
                              </p:par>
                              <p:par>
                                <p:cTn id="163" presetID="2" presetClass="exit" presetSubtype="4" fill="hold" grpId="1" nodeType="withEffect">
                                  <p:stCondLst>
                                    <p:cond delay="0"/>
                                  </p:stCondLst>
                                  <p:childTnLst>
                                    <p:anim calcmode="lin" valueType="num">
                                      <p:cBhvr additive="base">
                                        <p:cTn id="164" dur="500"/>
                                        <p:tgtEl>
                                          <p:spTgt spid="54"/>
                                        </p:tgtEl>
                                        <p:attrNameLst>
                                          <p:attrName>ppt_x</p:attrName>
                                        </p:attrNameLst>
                                      </p:cBhvr>
                                      <p:tavLst>
                                        <p:tav tm="0">
                                          <p:val>
                                            <p:strVal val="ppt_x"/>
                                          </p:val>
                                        </p:tav>
                                        <p:tav tm="100000">
                                          <p:val>
                                            <p:strVal val="ppt_x"/>
                                          </p:val>
                                        </p:tav>
                                      </p:tavLst>
                                    </p:anim>
                                    <p:anim calcmode="lin" valueType="num">
                                      <p:cBhvr additive="base">
                                        <p:cTn id="165" dur="500"/>
                                        <p:tgtEl>
                                          <p:spTgt spid="54"/>
                                        </p:tgtEl>
                                        <p:attrNameLst>
                                          <p:attrName>ppt_y</p:attrName>
                                        </p:attrNameLst>
                                      </p:cBhvr>
                                      <p:tavLst>
                                        <p:tav tm="0">
                                          <p:val>
                                            <p:strVal val="ppt_y"/>
                                          </p:val>
                                        </p:tav>
                                        <p:tav tm="100000">
                                          <p:val>
                                            <p:strVal val="1+ppt_h/2"/>
                                          </p:val>
                                        </p:tav>
                                      </p:tavLst>
                                    </p:anim>
                                    <p:set>
                                      <p:cBhvr>
                                        <p:cTn id="166" dur="1" fill="hold">
                                          <p:stCondLst>
                                            <p:cond delay="499"/>
                                          </p:stCondLst>
                                        </p:cTn>
                                        <p:tgtEl>
                                          <p:spTgt spid="54"/>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2" presetClass="exit" presetSubtype="4" fill="hold" grpId="1" nodeType="clickEffect">
                                  <p:stCondLst>
                                    <p:cond delay="0"/>
                                  </p:stCondLst>
                                  <p:childTnLst>
                                    <p:anim calcmode="lin" valueType="num">
                                      <p:cBhvr additive="base">
                                        <p:cTn id="170" dur="500"/>
                                        <p:tgtEl>
                                          <p:spTgt spid="49"/>
                                        </p:tgtEl>
                                        <p:attrNameLst>
                                          <p:attrName>ppt_x</p:attrName>
                                        </p:attrNameLst>
                                      </p:cBhvr>
                                      <p:tavLst>
                                        <p:tav tm="0">
                                          <p:val>
                                            <p:strVal val="ppt_x"/>
                                          </p:val>
                                        </p:tav>
                                        <p:tav tm="100000">
                                          <p:val>
                                            <p:strVal val="ppt_x"/>
                                          </p:val>
                                        </p:tav>
                                      </p:tavLst>
                                    </p:anim>
                                    <p:anim calcmode="lin" valueType="num">
                                      <p:cBhvr additive="base">
                                        <p:cTn id="171" dur="500"/>
                                        <p:tgtEl>
                                          <p:spTgt spid="49"/>
                                        </p:tgtEl>
                                        <p:attrNameLst>
                                          <p:attrName>ppt_y</p:attrName>
                                        </p:attrNameLst>
                                      </p:cBhvr>
                                      <p:tavLst>
                                        <p:tav tm="0">
                                          <p:val>
                                            <p:strVal val="ppt_y"/>
                                          </p:val>
                                        </p:tav>
                                        <p:tav tm="100000">
                                          <p:val>
                                            <p:strVal val="1+ppt_h/2"/>
                                          </p:val>
                                        </p:tav>
                                      </p:tavLst>
                                    </p:anim>
                                    <p:set>
                                      <p:cBhvr>
                                        <p:cTn id="172" dur="1" fill="hold">
                                          <p:stCondLst>
                                            <p:cond delay="499"/>
                                          </p:stCondLst>
                                        </p:cTn>
                                        <p:tgtEl>
                                          <p:spTgt spid="49"/>
                                        </p:tgtEl>
                                        <p:attrNameLst>
                                          <p:attrName>style.visibility</p:attrName>
                                        </p:attrNameLst>
                                      </p:cBhvr>
                                      <p:to>
                                        <p:strVal val="hidden"/>
                                      </p:to>
                                    </p:set>
                                  </p:childTnLst>
                                </p:cTn>
                              </p:par>
                              <p:par>
                                <p:cTn id="173" presetID="2" presetClass="exit" presetSubtype="4" fill="hold" grpId="1" nodeType="withEffect">
                                  <p:stCondLst>
                                    <p:cond delay="0"/>
                                  </p:stCondLst>
                                  <p:childTnLst>
                                    <p:anim calcmode="lin" valueType="num">
                                      <p:cBhvr additive="base">
                                        <p:cTn id="174" dur="500"/>
                                        <p:tgtEl>
                                          <p:spTgt spid="55"/>
                                        </p:tgtEl>
                                        <p:attrNameLst>
                                          <p:attrName>ppt_x</p:attrName>
                                        </p:attrNameLst>
                                      </p:cBhvr>
                                      <p:tavLst>
                                        <p:tav tm="0">
                                          <p:val>
                                            <p:strVal val="ppt_x"/>
                                          </p:val>
                                        </p:tav>
                                        <p:tav tm="100000">
                                          <p:val>
                                            <p:strVal val="ppt_x"/>
                                          </p:val>
                                        </p:tav>
                                      </p:tavLst>
                                    </p:anim>
                                    <p:anim calcmode="lin" valueType="num">
                                      <p:cBhvr additive="base">
                                        <p:cTn id="175" dur="500"/>
                                        <p:tgtEl>
                                          <p:spTgt spid="55"/>
                                        </p:tgtEl>
                                        <p:attrNameLst>
                                          <p:attrName>ppt_y</p:attrName>
                                        </p:attrNameLst>
                                      </p:cBhvr>
                                      <p:tavLst>
                                        <p:tav tm="0">
                                          <p:val>
                                            <p:strVal val="ppt_y"/>
                                          </p:val>
                                        </p:tav>
                                        <p:tav tm="100000">
                                          <p:val>
                                            <p:strVal val="1+ppt_h/2"/>
                                          </p:val>
                                        </p:tav>
                                      </p:tavLst>
                                    </p:anim>
                                    <p:set>
                                      <p:cBhvr>
                                        <p:cTn id="176" dur="1" fill="hold">
                                          <p:stCondLst>
                                            <p:cond delay="499"/>
                                          </p:stCondLst>
                                        </p:cTn>
                                        <p:tgtEl>
                                          <p:spTgt spid="55"/>
                                        </p:tgtEl>
                                        <p:attrNameLst>
                                          <p:attrName>style.visibility</p:attrName>
                                        </p:attrNameLst>
                                      </p:cBhvr>
                                      <p:to>
                                        <p:strVal val="hidden"/>
                                      </p:to>
                                    </p:set>
                                  </p:childTnLst>
                                </p:cTn>
                              </p:par>
                              <p:par>
                                <p:cTn id="177" presetID="2" presetClass="exit" presetSubtype="4" fill="hold" grpId="1" nodeType="withEffect">
                                  <p:stCondLst>
                                    <p:cond delay="0"/>
                                  </p:stCondLst>
                                  <p:childTnLst>
                                    <p:anim calcmode="lin" valueType="num">
                                      <p:cBhvr additive="base">
                                        <p:cTn id="178" dur="500"/>
                                        <p:tgtEl>
                                          <p:spTgt spid="53"/>
                                        </p:tgtEl>
                                        <p:attrNameLst>
                                          <p:attrName>ppt_x</p:attrName>
                                        </p:attrNameLst>
                                      </p:cBhvr>
                                      <p:tavLst>
                                        <p:tav tm="0">
                                          <p:val>
                                            <p:strVal val="ppt_x"/>
                                          </p:val>
                                        </p:tav>
                                        <p:tav tm="100000">
                                          <p:val>
                                            <p:strVal val="ppt_x"/>
                                          </p:val>
                                        </p:tav>
                                      </p:tavLst>
                                    </p:anim>
                                    <p:anim calcmode="lin" valueType="num">
                                      <p:cBhvr additive="base">
                                        <p:cTn id="179" dur="500"/>
                                        <p:tgtEl>
                                          <p:spTgt spid="53"/>
                                        </p:tgtEl>
                                        <p:attrNameLst>
                                          <p:attrName>ppt_y</p:attrName>
                                        </p:attrNameLst>
                                      </p:cBhvr>
                                      <p:tavLst>
                                        <p:tav tm="0">
                                          <p:val>
                                            <p:strVal val="ppt_y"/>
                                          </p:val>
                                        </p:tav>
                                        <p:tav tm="100000">
                                          <p:val>
                                            <p:strVal val="1+ppt_h/2"/>
                                          </p:val>
                                        </p:tav>
                                      </p:tavLst>
                                    </p:anim>
                                    <p:set>
                                      <p:cBhvr>
                                        <p:cTn id="180" dur="1" fill="hold">
                                          <p:stCondLst>
                                            <p:cond delay="499"/>
                                          </p:stCondLst>
                                        </p:cTn>
                                        <p:tgtEl>
                                          <p:spTgt spid="53"/>
                                        </p:tgtEl>
                                        <p:attrNameLst>
                                          <p:attrName>style.visibility</p:attrName>
                                        </p:attrNameLst>
                                      </p:cBhvr>
                                      <p:to>
                                        <p:strVal val="hidden"/>
                                      </p:to>
                                    </p:set>
                                  </p:childTnLst>
                                </p:cTn>
                              </p:par>
                            </p:childTnLst>
                          </p:cTn>
                        </p:par>
                      </p:childTnLst>
                    </p:cTn>
                  </p:par>
                  <p:par>
                    <p:cTn id="181" fill="hold">
                      <p:stCondLst>
                        <p:cond delay="indefinite"/>
                      </p:stCondLst>
                      <p:childTnLst>
                        <p:par>
                          <p:cTn id="182" fill="hold">
                            <p:stCondLst>
                              <p:cond delay="0"/>
                            </p:stCondLst>
                            <p:childTnLst>
                              <p:par>
                                <p:cTn id="183" presetID="2" presetClass="exit" presetSubtype="4" fill="hold" grpId="1" nodeType="clickEffect">
                                  <p:stCondLst>
                                    <p:cond delay="0"/>
                                  </p:stCondLst>
                                  <p:childTnLst>
                                    <p:anim calcmode="lin" valueType="num">
                                      <p:cBhvr additive="base">
                                        <p:cTn id="184" dur="500"/>
                                        <p:tgtEl>
                                          <p:spTgt spid="46"/>
                                        </p:tgtEl>
                                        <p:attrNameLst>
                                          <p:attrName>ppt_x</p:attrName>
                                        </p:attrNameLst>
                                      </p:cBhvr>
                                      <p:tavLst>
                                        <p:tav tm="0">
                                          <p:val>
                                            <p:strVal val="ppt_x"/>
                                          </p:val>
                                        </p:tav>
                                        <p:tav tm="100000">
                                          <p:val>
                                            <p:strVal val="ppt_x"/>
                                          </p:val>
                                        </p:tav>
                                      </p:tavLst>
                                    </p:anim>
                                    <p:anim calcmode="lin" valueType="num">
                                      <p:cBhvr additive="base">
                                        <p:cTn id="185" dur="500"/>
                                        <p:tgtEl>
                                          <p:spTgt spid="46"/>
                                        </p:tgtEl>
                                        <p:attrNameLst>
                                          <p:attrName>ppt_y</p:attrName>
                                        </p:attrNameLst>
                                      </p:cBhvr>
                                      <p:tavLst>
                                        <p:tav tm="0">
                                          <p:val>
                                            <p:strVal val="ppt_y"/>
                                          </p:val>
                                        </p:tav>
                                        <p:tav tm="100000">
                                          <p:val>
                                            <p:strVal val="1+ppt_h/2"/>
                                          </p:val>
                                        </p:tav>
                                      </p:tavLst>
                                    </p:anim>
                                    <p:set>
                                      <p:cBhvr>
                                        <p:cTn id="186" dur="1" fill="hold">
                                          <p:stCondLst>
                                            <p:cond delay="499"/>
                                          </p:stCondLst>
                                        </p:cTn>
                                        <p:tgtEl>
                                          <p:spTgt spid="46"/>
                                        </p:tgtEl>
                                        <p:attrNameLst>
                                          <p:attrName>style.visibility</p:attrName>
                                        </p:attrNameLst>
                                      </p:cBhvr>
                                      <p:to>
                                        <p:strVal val="hidden"/>
                                      </p:to>
                                    </p:set>
                                  </p:childTnLst>
                                </p:cTn>
                              </p:par>
                              <p:par>
                                <p:cTn id="187" presetID="2" presetClass="exit" presetSubtype="4" fill="hold" grpId="1" nodeType="withEffect">
                                  <p:stCondLst>
                                    <p:cond delay="0"/>
                                  </p:stCondLst>
                                  <p:childTnLst>
                                    <p:anim calcmode="lin" valueType="num">
                                      <p:cBhvr additive="base">
                                        <p:cTn id="188" dur="500"/>
                                        <p:tgtEl>
                                          <p:spTgt spid="51"/>
                                        </p:tgtEl>
                                        <p:attrNameLst>
                                          <p:attrName>ppt_x</p:attrName>
                                        </p:attrNameLst>
                                      </p:cBhvr>
                                      <p:tavLst>
                                        <p:tav tm="0">
                                          <p:val>
                                            <p:strVal val="ppt_x"/>
                                          </p:val>
                                        </p:tav>
                                        <p:tav tm="100000">
                                          <p:val>
                                            <p:strVal val="ppt_x"/>
                                          </p:val>
                                        </p:tav>
                                      </p:tavLst>
                                    </p:anim>
                                    <p:anim calcmode="lin" valueType="num">
                                      <p:cBhvr additive="base">
                                        <p:cTn id="189" dur="500"/>
                                        <p:tgtEl>
                                          <p:spTgt spid="51"/>
                                        </p:tgtEl>
                                        <p:attrNameLst>
                                          <p:attrName>ppt_y</p:attrName>
                                        </p:attrNameLst>
                                      </p:cBhvr>
                                      <p:tavLst>
                                        <p:tav tm="0">
                                          <p:val>
                                            <p:strVal val="ppt_y"/>
                                          </p:val>
                                        </p:tav>
                                        <p:tav tm="100000">
                                          <p:val>
                                            <p:strVal val="1+ppt_h/2"/>
                                          </p:val>
                                        </p:tav>
                                      </p:tavLst>
                                    </p:anim>
                                    <p:set>
                                      <p:cBhvr>
                                        <p:cTn id="190" dur="1" fill="hold">
                                          <p:stCondLst>
                                            <p:cond delay="499"/>
                                          </p:stCondLst>
                                        </p:cTn>
                                        <p:tgtEl>
                                          <p:spTgt spid="51"/>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2" presetClass="exit" presetSubtype="4" fill="hold" grpId="1" nodeType="clickEffect">
                                  <p:stCondLst>
                                    <p:cond delay="0"/>
                                  </p:stCondLst>
                                  <p:childTnLst>
                                    <p:anim calcmode="lin" valueType="num">
                                      <p:cBhvr additive="base">
                                        <p:cTn id="194" dur="500"/>
                                        <p:tgtEl>
                                          <p:spTgt spid="48"/>
                                        </p:tgtEl>
                                        <p:attrNameLst>
                                          <p:attrName>ppt_x</p:attrName>
                                        </p:attrNameLst>
                                      </p:cBhvr>
                                      <p:tavLst>
                                        <p:tav tm="0">
                                          <p:val>
                                            <p:strVal val="ppt_x"/>
                                          </p:val>
                                        </p:tav>
                                        <p:tav tm="100000">
                                          <p:val>
                                            <p:strVal val="ppt_x"/>
                                          </p:val>
                                        </p:tav>
                                      </p:tavLst>
                                    </p:anim>
                                    <p:anim calcmode="lin" valueType="num">
                                      <p:cBhvr additive="base">
                                        <p:cTn id="195" dur="500"/>
                                        <p:tgtEl>
                                          <p:spTgt spid="48"/>
                                        </p:tgtEl>
                                        <p:attrNameLst>
                                          <p:attrName>ppt_y</p:attrName>
                                        </p:attrNameLst>
                                      </p:cBhvr>
                                      <p:tavLst>
                                        <p:tav tm="0">
                                          <p:val>
                                            <p:strVal val="ppt_y"/>
                                          </p:val>
                                        </p:tav>
                                        <p:tav tm="100000">
                                          <p:val>
                                            <p:strVal val="1+ppt_h/2"/>
                                          </p:val>
                                        </p:tav>
                                      </p:tavLst>
                                    </p:anim>
                                    <p:set>
                                      <p:cBhvr>
                                        <p:cTn id="196" dur="1" fill="hold">
                                          <p:stCondLst>
                                            <p:cond delay="499"/>
                                          </p:stCondLst>
                                        </p:cTn>
                                        <p:tgtEl>
                                          <p:spTgt spid="48"/>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2" presetClass="entr" presetSubtype="4" fill="hold" grpId="0" nodeType="clickEffect">
                                  <p:stCondLst>
                                    <p:cond delay="0"/>
                                  </p:stCondLst>
                                  <p:childTnLst>
                                    <p:set>
                                      <p:cBhvr>
                                        <p:cTn id="200" dur="1" fill="hold">
                                          <p:stCondLst>
                                            <p:cond delay="0"/>
                                          </p:stCondLst>
                                        </p:cTn>
                                        <p:tgtEl>
                                          <p:spTgt spid="58"/>
                                        </p:tgtEl>
                                        <p:attrNameLst>
                                          <p:attrName>style.visibility</p:attrName>
                                        </p:attrNameLst>
                                      </p:cBhvr>
                                      <p:to>
                                        <p:strVal val="visible"/>
                                      </p:to>
                                    </p:set>
                                    <p:anim calcmode="lin" valueType="num">
                                      <p:cBhvr additive="base">
                                        <p:cTn id="201" dur="500" fill="hold"/>
                                        <p:tgtEl>
                                          <p:spTgt spid="58"/>
                                        </p:tgtEl>
                                        <p:attrNameLst>
                                          <p:attrName>ppt_x</p:attrName>
                                        </p:attrNameLst>
                                      </p:cBhvr>
                                      <p:tavLst>
                                        <p:tav tm="0">
                                          <p:val>
                                            <p:strVal val="#ppt_x"/>
                                          </p:val>
                                        </p:tav>
                                        <p:tav tm="100000">
                                          <p:val>
                                            <p:strVal val="#ppt_x"/>
                                          </p:val>
                                        </p:tav>
                                      </p:tavLst>
                                    </p:anim>
                                    <p:anim calcmode="lin" valueType="num">
                                      <p:cBhvr additive="base">
                                        <p:cTn id="202" dur="500" fill="hold"/>
                                        <p:tgtEl>
                                          <p:spTgt spid="58"/>
                                        </p:tgtEl>
                                        <p:attrNameLst>
                                          <p:attrName>ppt_y</p:attrName>
                                        </p:attrNameLst>
                                      </p:cBhvr>
                                      <p:tavLst>
                                        <p:tav tm="0">
                                          <p:val>
                                            <p:strVal val="1+#ppt_h/2"/>
                                          </p:val>
                                        </p:tav>
                                        <p:tav tm="100000">
                                          <p:val>
                                            <p:strVal val="#ppt_y"/>
                                          </p:val>
                                        </p:tav>
                                      </p:tavLst>
                                    </p:anim>
                                  </p:childTnLst>
                                </p:cTn>
                              </p:par>
                              <p:par>
                                <p:cTn id="203" presetID="2" presetClass="entr" presetSubtype="4" fill="hold" grpId="0" nodeType="withEffect">
                                  <p:stCondLst>
                                    <p:cond delay="0"/>
                                  </p:stCondLst>
                                  <p:childTnLst>
                                    <p:set>
                                      <p:cBhvr>
                                        <p:cTn id="204" dur="1" fill="hold">
                                          <p:stCondLst>
                                            <p:cond delay="0"/>
                                          </p:stCondLst>
                                        </p:cTn>
                                        <p:tgtEl>
                                          <p:spTgt spid="61"/>
                                        </p:tgtEl>
                                        <p:attrNameLst>
                                          <p:attrName>style.visibility</p:attrName>
                                        </p:attrNameLst>
                                      </p:cBhvr>
                                      <p:to>
                                        <p:strVal val="visible"/>
                                      </p:to>
                                    </p:set>
                                    <p:anim calcmode="lin" valueType="num">
                                      <p:cBhvr additive="base">
                                        <p:cTn id="205" dur="500" fill="hold"/>
                                        <p:tgtEl>
                                          <p:spTgt spid="61"/>
                                        </p:tgtEl>
                                        <p:attrNameLst>
                                          <p:attrName>ppt_x</p:attrName>
                                        </p:attrNameLst>
                                      </p:cBhvr>
                                      <p:tavLst>
                                        <p:tav tm="0">
                                          <p:val>
                                            <p:strVal val="#ppt_x"/>
                                          </p:val>
                                        </p:tav>
                                        <p:tav tm="100000">
                                          <p:val>
                                            <p:strVal val="#ppt_x"/>
                                          </p:val>
                                        </p:tav>
                                      </p:tavLst>
                                    </p:anim>
                                    <p:anim calcmode="lin" valueType="num">
                                      <p:cBhvr additive="base">
                                        <p:cTn id="206" dur="500" fill="hold"/>
                                        <p:tgtEl>
                                          <p:spTgt spid="61"/>
                                        </p:tgtEl>
                                        <p:attrNameLst>
                                          <p:attrName>ppt_y</p:attrName>
                                        </p:attrNameLst>
                                      </p:cBhvr>
                                      <p:tavLst>
                                        <p:tav tm="0">
                                          <p:val>
                                            <p:strVal val="1+#ppt_h/2"/>
                                          </p:val>
                                        </p:tav>
                                        <p:tav tm="100000">
                                          <p:val>
                                            <p:strVal val="#ppt_y"/>
                                          </p:val>
                                        </p:tav>
                                      </p:tavLst>
                                    </p:anim>
                                  </p:childTnLst>
                                </p:cTn>
                              </p:par>
                              <p:par>
                                <p:cTn id="207" presetID="2" presetClass="entr" presetSubtype="4" fill="hold" grpId="0" nodeType="withEffect">
                                  <p:stCondLst>
                                    <p:cond delay="0"/>
                                  </p:stCondLst>
                                  <p:childTnLst>
                                    <p:set>
                                      <p:cBhvr>
                                        <p:cTn id="208" dur="1" fill="hold">
                                          <p:stCondLst>
                                            <p:cond delay="0"/>
                                          </p:stCondLst>
                                        </p:cTn>
                                        <p:tgtEl>
                                          <p:spTgt spid="63"/>
                                        </p:tgtEl>
                                        <p:attrNameLst>
                                          <p:attrName>style.visibility</p:attrName>
                                        </p:attrNameLst>
                                      </p:cBhvr>
                                      <p:to>
                                        <p:strVal val="visible"/>
                                      </p:to>
                                    </p:set>
                                    <p:anim calcmode="lin" valueType="num">
                                      <p:cBhvr additive="base">
                                        <p:cTn id="209" dur="500" fill="hold"/>
                                        <p:tgtEl>
                                          <p:spTgt spid="63"/>
                                        </p:tgtEl>
                                        <p:attrNameLst>
                                          <p:attrName>ppt_x</p:attrName>
                                        </p:attrNameLst>
                                      </p:cBhvr>
                                      <p:tavLst>
                                        <p:tav tm="0">
                                          <p:val>
                                            <p:strVal val="#ppt_x"/>
                                          </p:val>
                                        </p:tav>
                                        <p:tav tm="100000">
                                          <p:val>
                                            <p:strVal val="#ppt_x"/>
                                          </p:val>
                                        </p:tav>
                                      </p:tavLst>
                                    </p:anim>
                                    <p:anim calcmode="lin" valueType="num">
                                      <p:cBhvr additive="base">
                                        <p:cTn id="210" dur="500" fill="hold"/>
                                        <p:tgtEl>
                                          <p:spTgt spid="63"/>
                                        </p:tgtEl>
                                        <p:attrNameLst>
                                          <p:attrName>ppt_y</p:attrName>
                                        </p:attrNameLst>
                                      </p:cBhvr>
                                      <p:tavLst>
                                        <p:tav tm="0">
                                          <p:val>
                                            <p:strVal val="1+#ppt_h/2"/>
                                          </p:val>
                                        </p:tav>
                                        <p:tav tm="100000">
                                          <p:val>
                                            <p:strVal val="#ppt_y"/>
                                          </p:val>
                                        </p:tav>
                                      </p:tavLst>
                                    </p:anim>
                                  </p:childTnLst>
                                </p:cTn>
                              </p:par>
                              <p:par>
                                <p:cTn id="211" presetID="2" presetClass="entr" presetSubtype="4" fill="hold" grpId="0" nodeType="withEffect">
                                  <p:stCondLst>
                                    <p:cond delay="0"/>
                                  </p:stCondLst>
                                  <p:childTnLst>
                                    <p:set>
                                      <p:cBhvr>
                                        <p:cTn id="212" dur="1" fill="hold">
                                          <p:stCondLst>
                                            <p:cond delay="0"/>
                                          </p:stCondLst>
                                        </p:cTn>
                                        <p:tgtEl>
                                          <p:spTgt spid="65"/>
                                        </p:tgtEl>
                                        <p:attrNameLst>
                                          <p:attrName>style.visibility</p:attrName>
                                        </p:attrNameLst>
                                      </p:cBhvr>
                                      <p:to>
                                        <p:strVal val="visible"/>
                                      </p:to>
                                    </p:set>
                                    <p:anim calcmode="lin" valueType="num">
                                      <p:cBhvr additive="base">
                                        <p:cTn id="213" dur="500" fill="hold"/>
                                        <p:tgtEl>
                                          <p:spTgt spid="65"/>
                                        </p:tgtEl>
                                        <p:attrNameLst>
                                          <p:attrName>ppt_x</p:attrName>
                                        </p:attrNameLst>
                                      </p:cBhvr>
                                      <p:tavLst>
                                        <p:tav tm="0">
                                          <p:val>
                                            <p:strVal val="#ppt_x"/>
                                          </p:val>
                                        </p:tav>
                                        <p:tav tm="100000">
                                          <p:val>
                                            <p:strVal val="#ppt_x"/>
                                          </p:val>
                                        </p:tav>
                                      </p:tavLst>
                                    </p:anim>
                                    <p:anim calcmode="lin" valueType="num">
                                      <p:cBhvr additive="base">
                                        <p:cTn id="214" dur="500" fill="hold"/>
                                        <p:tgtEl>
                                          <p:spTgt spid="65"/>
                                        </p:tgtEl>
                                        <p:attrNameLst>
                                          <p:attrName>ppt_y</p:attrName>
                                        </p:attrNameLst>
                                      </p:cBhvr>
                                      <p:tavLst>
                                        <p:tav tm="0">
                                          <p:val>
                                            <p:strVal val="1+#ppt_h/2"/>
                                          </p:val>
                                        </p:tav>
                                        <p:tav tm="100000">
                                          <p:val>
                                            <p:strVal val="#ppt_y"/>
                                          </p:val>
                                        </p:tav>
                                      </p:tavLst>
                                    </p:anim>
                                  </p:childTnLst>
                                </p:cTn>
                              </p:par>
                              <p:par>
                                <p:cTn id="215" presetID="2" presetClass="entr" presetSubtype="4" fill="hold" grpId="0" nodeType="withEffect">
                                  <p:stCondLst>
                                    <p:cond delay="0"/>
                                  </p:stCondLst>
                                  <p:childTnLst>
                                    <p:set>
                                      <p:cBhvr>
                                        <p:cTn id="216" dur="1" fill="hold">
                                          <p:stCondLst>
                                            <p:cond delay="0"/>
                                          </p:stCondLst>
                                        </p:cTn>
                                        <p:tgtEl>
                                          <p:spTgt spid="60"/>
                                        </p:tgtEl>
                                        <p:attrNameLst>
                                          <p:attrName>style.visibility</p:attrName>
                                        </p:attrNameLst>
                                      </p:cBhvr>
                                      <p:to>
                                        <p:strVal val="visible"/>
                                      </p:to>
                                    </p:set>
                                    <p:anim calcmode="lin" valueType="num">
                                      <p:cBhvr additive="base">
                                        <p:cTn id="217" dur="500" fill="hold"/>
                                        <p:tgtEl>
                                          <p:spTgt spid="60"/>
                                        </p:tgtEl>
                                        <p:attrNameLst>
                                          <p:attrName>ppt_x</p:attrName>
                                        </p:attrNameLst>
                                      </p:cBhvr>
                                      <p:tavLst>
                                        <p:tav tm="0">
                                          <p:val>
                                            <p:strVal val="#ppt_x"/>
                                          </p:val>
                                        </p:tav>
                                        <p:tav tm="100000">
                                          <p:val>
                                            <p:strVal val="#ppt_x"/>
                                          </p:val>
                                        </p:tav>
                                      </p:tavLst>
                                    </p:anim>
                                    <p:anim calcmode="lin" valueType="num">
                                      <p:cBhvr additive="base">
                                        <p:cTn id="218" dur="500" fill="hold"/>
                                        <p:tgtEl>
                                          <p:spTgt spid="60"/>
                                        </p:tgtEl>
                                        <p:attrNameLst>
                                          <p:attrName>ppt_y</p:attrName>
                                        </p:attrNameLst>
                                      </p:cBhvr>
                                      <p:tavLst>
                                        <p:tav tm="0">
                                          <p:val>
                                            <p:strVal val="1+#ppt_h/2"/>
                                          </p:val>
                                        </p:tav>
                                        <p:tav tm="100000">
                                          <p:val>
                                            <p:strVal val="#ppt_y"/>
                                          </p:val>
                                        </p:tav>
                                      </p:tavLst>
                                    </p:anim>
                                  </p:childTnLst>
                                </p:cTn>
                              </p:par>
                              <p:par>
                                <p:cTn id="219" presetID="2" presetClass="entr" presetSubtype="4" fill="hold" grpId="0" nodeType="withEffect">
                                  <p:stCondLst>
                                    <p:cond delay="0"/>
                                  </p:stCondLst>
                                  <p:childTnLst>
                                    <p:set>
                                      <p:cBhvr>
                                        <p:cTn id="220" dur="1" fill="hold">
                                          <p:stCondLst>
                                            <p:cond delay="0"/>
                                          </p:stCondLst>
                                        </p:cTn>
                                        <p:tgtEl>
                                          <p:spTgt spid="59"/>
                                        </p:tgtEl>
                                        <p:attrNameLst>
                                          <p:attrName>style.visibility</p:attrName>
                                        </p:attrNameLst>
                                      </p:cBhvr>
                                      <p:to>
                                        <p:strVal val="visible"/>
                                      </p:to>
                                    </p:set>
                                    <p:anim calcmode="lin" valueType="num">
                                      <p:cBhvr additive="base">
                                        <p:cTn id="221" dur="500" fill="hold"/>
                                        <p:tgtEl>
                                          <p:spTgt spid="59"/>
                                        </p:tgtEl>
                                        <p:attrNameLst>
                                          <p:attrName>ppt_x</p:attrName>
                                        </p:attrNameLst>
                                      </p:cBhvr>
                                      <p:tavLst>
                                        <p:tav tm="0">
                                          <p:val>
                                            <p:strVal val="#ppt_x"/>
                                          </p:val>
                                        </p:tav>
                                        <p:tav tm="100000">
                                          <p:val>
                                            <p:strVal val="#ppt_x"/>
                                          </p:val>
                                        </p:tav>
                                      </p:tavLst>
                                    </p:anim>
                                    <p:anim calcmode="lin" valueType="num">
                                      <p:cBhvr additive="base">
                                        <p:cTn id="222" dur="500" fill="hold"/>
                                        <p:tgtEl>
                                          <p:spTgt spid="59"/>
                                        </p:tgtEl>
                                        <p:attrNameLst>
                                          <p:attrName>ppt_y</p:attrName>
                                        </p:attrNameLst>
                                      </p:cBhvr>
                                      <p:tavLst>
                                        <p:tav tm="0">
                                          <p:val>
                                            <p:strVal val="1+#ppt_h/2"/>
                                          </p:val>
                                        </p:tav>
                                        <p:tav tm="100000">
                                          <p:val>
                                            <p:strVal val="#ppt_y"/>
                                          </p:val>
                                        </p:tav>
                                      </p:tavLst>
                                    </p:anim>
                                  </p:childTnLst>
                                </p:cTn>
                              </p:par>
                              <p:par>
                                <p:cTn id="223" presetID="2" presetClass="entr" presetSubtype="4" fill="hold" grpId="0" nodeType="withEffect">
                                  <p:stCondLst>
                                    <p:cond delay="0"/>
                                  </p:stCondLst>
                                  <p:childTnLst>
                                    <p:set>
                                      <p:cBhvr>
                                        <p:cTn id="224" dur="1" fill="hold">
                                          <p:stCondLst>
                                            <p:cond delay="0"/>
                                          </p:stCondLst>
                                        </p:cTn>
                                        <p:tgtEl>
                                          <p:spTgt spid="64"/>
                                        </p:tgtEl>
                                        <p:attrNameLst>
                                          <p:attrName>style.visibility</p:attrName>
                                        </p:attrNameLst>
                                      </p:cBhvr>
                                      <p:to>
                                        <p:strVal val="visible"/>
                                      </p:to>
                                    </p:set>
                                    <p:anim calcmode="lin" valueType="num">
                                      <p:cBhvr additive="base">
                                        <p:cTn id="225" dur="500" fill="hold"/>
                                        <p:tgtEl>
                                          <p:spTgt spid="64"/>
                                        </p:tgtEl>
                                        <p:attrNameLst>
                                          <p:attrName>ppt_x</p:attrName>
                                        </p:attrNameLst>
                                      </p:cBhvr>
                                      <p:tavLst>
                                        <p:tav tm="0">
                                          <p:val>
                                            <p:strVal val="#ppt_x"/>
                                          </p:val>
                                        </p:tav>
                                        <p:tav tm="100000">
                                          <p:val>
                                            <p:strVal val="#ppt_x"/>
                                          </p:val>
                                        </p:tav>
                                      </p:tavLst>
                                    </p:anim>
                                    <p:anim calcmode="lin" valueType="num">
                                      <p:cBhvr additive="base">
                                        <p:cTn id="226" dur="500" fill="hold"/>
                                        <p:tgtEl>
                                          <p:spTgt spid="64"/>
                                        </p:tgtEl>
                                        <p:attrNameLst>
                                          <p:attrName>ppt_y</p:attrName>
                                        </p:attrNameLst>
                                      </p:cBhvr>
                                      <p:tavLst>
                                        <p:tav tm="0">
                                          <p:val>
                                            <p:strVal val="1+#ppt_h/2"/>
                                          </p:val>
                                        </p:tav>
                                        <p:tav tm="100000">
                                          <p:val>
                                            <p:strVal val="#ppt_y"/>
                                          </p:val>
                                        </p:tav>
                                      </p:tavLst>
                                    </p:anim>
                                  </p:childTnLst>
                                </p:cTn>
                              </p:par>
                              <p:par>
                                <p:cTn id="227" presetID="2" presetClass="entr" presetSubtype="4" fill="hold" grpId="0" nodeType="withEffect">
                                  <p:stCondLst>
                                    <p:cond delay="0"/>
                                  </p:stCondLst>
                                  <p:childTnLst>
                                    <p:set>
                                      <p:cBhvr>
                                        <p:cTn id="228" dur="1" fill="hold">
                                          <p:stCondLst>
                                            <p:cond delay="0"/>
                                          </p:stCondLst>
                                        </p:cTn>
                                        <p:tgtEl>
                                          <p:spTgt spid="62"/>
                                        </p:tgtEl>
                                        <p:attrNameLst>
                                          <p:attrName>style.visibility</p:attrName>
                                        </p:attrNameLst>
                                      </p:cBhvr>
                                      <p:to>
                                        <p:strVal val="visible"/>
                                      </p:to>
                                    </p:set>
                                    <p:anim calcmode="lin" valueType="num">
                                      <p:cBhvr additive="base">
                                        <p:cTn id="229" dur="500" fill="hold"/>
                                        <p:tgtEl>
                                          <p:spTgt spid="62"/>
                                        </p:tgtEl>
                                        <p:attrNameLst>
                                          <p:attrName>ppt_x</p:attrName>
                                        </p:attrNameLst>
                                      </p:cBhvr>
                                      <p:tavLst>
                                        <p:tav tm="0">
                                          <p:val>
                                            <p:strVal val="#ppt_x"/>
                                          </p:val>
                                        </p:tav>
                                        <p:tav tm="100000">
                                          <p:val>
                                            <p:strVal val="#ppt_x"/>
                                          </p:val>
                                        </p:tav>
                                      </p:tavLst>
                                    </p:anim>
                                    <p:anim calcmode="lin" valueType="num">
                                      <p:cBhvr additive="base">
                                        <p:cTn id="230" dur="500" fill="hold"/>
                                        <p:tgtEl>
                                          <p:spTgt spid="62"/>
                                        </p:tgtEl>
                                        <p:attrNameLst>
                                          <p:attrName>ppt_y</p:attrName>
                                        </p:attrNameLst>
                                      </p:cBhvr>
                                      <p:tavLst>
                                        <p:tav tm="0">
                                          <p:val>
                                            <p:strVal val="1+#ppt_h/2"/>
                                          </p:val>
                                        </p:tav>
                                        <p:tav tm="100000">
                                          <p:val>
                                            <p:strVal val="#ppt_y"/>
                                          </p:val>
                                        </p:tav>
                                      </p:tavLst>
                                    </p:anim>
                                  </p:childTnLst>
                                </p:cTn>
                              </p:par>
                              <p:par>
                                <p:cTn id="231" presetID="3" presetClass="entr" presetSubtype="10" fill="hold" grpId="0" nodeType="withEffect">
                                  <p:stCondLst>
                                    <p:cond delay="0"/>
                                  </p:stCondLst>
                                  <p:childTnLst>
                                    <p:set>
                                      <p:cBhvr>
                                        <p:cTn id="232" dur="1" fill="hold">
                                          <p:stCondLst>
                                            <p:cond delay="0"/>
                                          </p:stCondLst>
                                        </p:cTn>
                                        <p:tgtEl>
                                          <p:spTgt spid="66"/>
                                        </p:tgtEl>
                                        <p:attrNameLst>
                                          <p:attrName>style.visibility</p:attrName>
                                        </p:attrNameLst>
                                      </p:cBhvr>
                                      <p:to>
                                        <p:strVal val="visible"/>
                                      </p:to>
                                    </p:set>
                                    <p:animEffect transition="in" filter="blinds(horizontal)">
                                      <p:cBhvr>
                                        <p:cTn id="233" dur="500"/>
                                        <p:tgtEl>
                                          <p:spTgt spid="66"/>
                                        </p:tgtEl>
                                      </p:cBhvr>
                                    </p:animEffect>
                                  </p:childTnLst>
                                </p:cTn>
                              </p:par>
                            </p:childTnLst>
                          </p:cTn>
                        </p:par>
                      </p:childTnLst>
                    </p:cTn>
                  </p:par>
                  <p:par>
                    <p:cTn id="234" fill="hold">
                      <p:stCondLst>
                        <p:cond delay="indefinite"/>
                      </p:stCondLst>
                      <p:childTnLst>
                        <p:par>
                          <p:cTn id="235" fill="hold">
                            <p:stCondLst>
                              <p:cond delay="0"/>
                            </p:stCondLst>
                            <p:childTnLst>
                              <p:par>
                                <p:cTn id="236" presetID="2" presetClass="entr" presetSubtype="4" fill="hold" grpId="0" nodeType="clickEffect">
                                  <p:stCondLst>
                                    <p:cond delay="0"/>
                                  </p:stCondLst>
                                  <p:childTnLst>
                                    <p:set>
                                      <p:cBhvr>
                                        <p:cTn id="237" dur="1" fill="hold">
                                          <p:stCondLst>
                                            <p:cond delay="0"/>
                                          </p:stCondLst>
                                        </p:cTn>
                                        <p:tgtEl>
                                          <p:spTgt spid="70"/>
                                        </p:tgtEl>
                                        <p:attrNameLst>
                                          <p:attrName>style.visibility</p:attrName>
                                        </p:attrNameLst>
                                      </p:cBhvr>
                                      <p:to>
                                        <p:strVal val="visible"/>
                                      </p:to>
                                    </p:set>
                                    <p:anim calcmode="lin" valueType="num">
                                      <p:cBhvr additive="base">
                                        <p:cTn id="238" dur="500" fill="hold"/>
                                        <p:tgtEl>
                                          <p:spTgt spid="70"/>
                                        </p:tgtEl>
                                        <p:attrNameLst>
                                          <p:attrName>ppt_x</p:attrName>
                                        </p:attrNameLst>
                                      </p:cBhvr>
                                      <p:tavLst>
                                        <p:tav tm="0">
                                          <p:val>
                                            <p:strVal val="#ppt_x"/>
                                          </p:val>
                                        </p:tav>
                                        <p:tav tm="100000">
                                          <p:val>
                                            <p:strVal val="#ppt_x"/>
                                          </p:val>
                                        </p:tav>
                                      </p:tavLst>
                                    </p:anim>
                                    <p:anim calcmode="lin" valueType="num">
                                      <p:cBhvr additive="base">
                                        <p:cTn id="239" dur="500" fill="hold"/>
                                        <p:tgtEl>
                                          <p:spTgt spid="70"/>
                                        </p:tgtEl>
                                        <p:attrNameLst>
                                          <p:attrName>ppt_y</p:attrName>
                                        </p:attrNameLst>
                                      </p:cBhvr>
                                      <p:tavLst>
                                        <p:tav tm="0">
                                          <p:val>
                                            <p:strVal val="1+#ppt_h/2"/>
                                          </p:val>
                                        </p:tav>
                                        <p:tav tm="100000">
                                          <p:val>
                                            <p:strVal val="#ppt_y"/>
                                          </p:val>
                                        </p:tav>
                                      </p:tavLst>
                                    </p:anim>
                                  </p:childTnLst>
                                </p:cTn>
                              </p:par>
                              <p:par>
                                <p:cTn id="240" presetID="2" presetClass="entr" presetSubtype="4" fill="hold" grpId="0" nodeType="withEffect">
                                  <p:stCondLst>
                                    <p:cond delay="0"/>
                                  </p:stCondLst>
                                  <p:childTnLst>
                                    <p:set>
                                      <p:cBhvr>
                                        <p:cTn id="241" dur="1" fill="hold">
                                          <p:stCondLst>
                                            <p:cond delay="0"/>
                                          </p:stCondLst>
                                        </p:cTn>
                                        <p:tgtEl>
                                          <p:spTgt spid="71"/>
                                        </p:tgtEl>
                                        <p:attrNameLst>
                                          <p:attrName>style.visibility</p:attrName>
                                        </p:attrNameLst>
                                      </p:cBhvr>
                                      <p:to>
                                        <p:strVal val="visible"/>
                                      </p:to>
                                    </p:set>
                                    <p:anim calcmode="lin" valueType="num">
                                      <p:cBhvr additive="base">
                                        <p:cTn id="242" dur="500" fill="hold"/>
                                        <p:tgtEl>
                                          <p:spTgt spid="71"/>
                                        </p:tgtEl>
                                        <p:attrNameLst>
                                          <p:attrName>ppt_x</p:attrName>
                                        </p:attrNameLst>
                                      </p:cBhvr>
                                      <p:tavLst>
                                        <p:tav tm="0">
                                          <p:val>
                                            <p:strVal val="#ppt_x"/>
                                          </p:val>
                                        </p:tav>
                                        <p:tav tm="100000">
                                          <p:val>
                                            <p:strVal val="#ppt_x"/>
                                          </p:val>
                                        </p:tav>
                                      </p:tavLst>
                                    </p:anim>
                                    <p:anim calcmode="lin" valueType="num">
                                      <p:cBhvr additive="base">
                                        <p:cTn id="243"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6" grpId="1" animBg="1"/>
      <p:bldP spid="27" grpId="0" animBg="1"/>
      <p:bldP spid="28" grpId="0" animBg="1"/>
      <p:bldP spid="29" grpId="0" animBg="1"/>
      <p:bldP spid="30" grpId="0" animBg="1"/>
      <p:bldP spid="31" grpId="0" animBg="1"/>
      <p:bldP spid="31" grpId="1" animBg="1"/>
      <p:bldP spid="32" grpId="0" animBg="1"/>
      <p:bldP spid="32" grpId="1" animBg="1"/>
      <p:bldP spid="33" grpId="0" animBg="1"/>
      <p:bldP spid="33" grpId="1" animBg="1"/>
      <p:bldP spid="34" grpId="0" animBg="1"/>
      <p:bldP spid="34" grpId="1" animBg="1"/>
      <p:bldP spid="35" grpId="0" animBg="1"/>
      <p:bldP spid="36" grpId="0" animBg="1"/>
      <p:bldP spid="37" grpId="0" animBg="1"/>
      <p:bldP spid="38" grpId="0" animBg="1"/>
      <p:bldP spid="39" grpId="0" animBg="1"/>
      <p:bldP spid="40" grpId="0" animBg="1"/>
      <p:bldP spid="41" grpId="0" animBg="1"/>
      <p:bldP spid="41" grpId="1" animBg="1"/>
      <p:bldP spid="42" grpId="0" animBg="1"/>
      <p:bldP spid="42" grpId="1" animBg="1"/>
      <p:bldP spid="43" grpId="0" animBg="1"/>
      <p:bldP spid="43" grpId="1" animBg="1"/>
      <p:bldP spid="44" grpId="0" animBg="1"/>
      <p:bldP spid="44" grpId="1" animBg="1"/>
      <p:bldP spid="45" grpId="0"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p:bldP spid="58" grpId="0"/>
      <p:bldP spid="59" grpId="0"/>
      <p:bldP spid="60" grpId="0"/>
      <p:bldP spid="61" grpId="0"/>
      <p:bldP spid="62" grpId="0"/>
      <p:bldP spid="63" grpId="0"/>
      <p:bldP spid="64" grpId="0"/>
      <p:bldP spid="65" grpId="0"/>
      <p:bldP spid="66" grpId="0"/>
      <p:bldP spid="68" grpId="0"/>
      <p:bldP spid="70" grpId="0"/>
      <p:bldP spid="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en-US" altLang="ja-JP" sz="4000" dirty="0" smtClean="0"/>
              <a:t>Ted </a:t>
            </a:r>
            <a:r>
              <a:rPr kumimoji="1" lang="en-US" altLang="ja-JP" sz="4000" dirty="0" err="1" smtClean="0"/>
              <a:t>Codd</a:t>
            </a:r>
            <a:r>
              <a:rPr kumimoji="1" lang="en-US" altLang="ja-JP" sz="4000" dirty="0" smtClean="0"/>
              <a:t>:</a:t>
            </a:r>
            <a:r>
              <a:rPr kumimoji="1" lang="ja-JP" altLang="en-US" sz="4000" dirty="0" smtClean="0"/>
              <a:t> 個人的なつながり</a:t>
            </a:r>
            <a:endParaRPr kumimoji="1" lang="ja-JP" altLang="en-US" sz="4000" dirty="0"/>
          </a:p>
        </p:txBody>
      </p:sp>
      <p:sp>
        <p:nvSpPr>
          <p:cNvPr id="5" name="サブタイトル 4"/>
          <p:cNvSpPr>
            <a:spLocks noGrp="1"/>
          </p:cNvSpPr>
          <p:nvPr>
            <p:ph type="subTitle" idx="1"/>
          </p:nvPr>
        </p:nvSpPr>
        <p:spPr/>
        <p:txBody>
          <a:bodyPr/>
          <a:lstStyle/>
          <a:p>
            <a:r>
              <a:rPr lang="en-US" altLang="ja-JP" dirty="0" smtClean="0"/>
              <a:t>Ronald Fagin</a:t>
            </a:r>
          </a:p>
          <a:p>
            <a:r>
              <a:rPr lang="en-US" altLang="ja-JP" dirty="0" smtClean="0"/>
              <a:t>IBM Research</a:t>
            </a:r>
            <a:endParaRPr kumimoji="1" lang="ja-JP" altLang="en-US" dirty="0"/>
          </a:p>
        </p:txBody>
      </p:sp>
      <p:sp>
        <p:nvSpPr>
          <p:cNvPr id="7" name="正方形/長方形 6"/>
          <p:cNvSpPr/>
          <p:nvPr/>
        </p:nvSpPr>
        <p:spPr>
          <a:xfrm>
            <a:off x="2235168" y="1457298"/>
            <a:ext cx="4572000" cy="707886"/>
          </a:xfrm>
          <a:prstGeom prst="rect">
            <a:avLst/>
          </a:prstGeom>
        </p:spPr>
        <p:txBody>
          <a:bodyPr>
            <a:spAutoFit/>
          </a:bodyPr>
          <a:lstStyle/>
          <a:p>
            <a:pPr algn="ctr"/>
            <a:r>
              <a:rPr lang="en-US" altLang="ja-JP" sz="2000" dirty="0" smtClean="0">
                <a:latin typeface="ヒラギノ角ゴ Std W8" pitchFamily="34" charset="-128"/>
                <a:ea typeface="ヒラギノ角ゴ Std W8" pitchFamily="34" charset="-128"/>
              </a:rPr>
              <a:t>Panel</a:t>
            </a:r>
            <a:r>
              <a:rPr lang="ja-JP" altLang="en-US" sz="2000" dirty="0" smtClean="0">
                <a:latin typeface="ヒラギノ角ゴ Std W8" pitchFamily="34" charset="-128"/>
                <a:ea typeface="ヒラギノ角ゴ Std W8" pitchFamily="34" charset="-128"/>
              </a:rPr>
              <a:t>：</a:t>
            </a:r>
            <a:r>
              <a:rPr lang="en-US" altLang="ja-JP" sz="2000" dirty="0" smtClean="0">
                <a:latin typeface="ヒラギノ角ゴ Std W8" pitchFamily="34" charset="-128"/>
                <a:ea typeface="ヒラギノ角ゴ Std W8" pitchFamily="34" charset="-128"/>
              </a:rPr>
              <a:t>40 Years of</a:t>
            </a:r>
            <a:br>
              <a:rPr lang="en-US" altLang="ja-JP" sz="2000" dirty="0" smtClean="0">
                <a:latin typeface="ヒラギノ角ゴ Std W8" pitchFamily="34" charset="-128"/>
                <a:ea typeface="ヒラギノ角ゴ Std W8" pitchFamily="34" charset="-128"/>
              </a:rPr>
            </a:br>
            <a:r>
              <a:rPr lang="en-US" altLang="ja-JP" sz="2000" dirty="0" smtClean="0">
                <a:latin typeface="ヒラギノ角ゴ Std W8" pitchFamily="34" charset="-128"/>
                <a:ea typeface="ヒラギノ角ゴ Std W8" pitchFamily="34" charset="-128"/>
              </a:rPr>
              <a:t> Relational Model Celebration</a:t>
            </a:r>
            <a:endParaRPr lang="ja-JP" altLang="en-US" sz="2000" dirty="0">
              <a:latin typeface="ヒラギノ角ゴ Std W8" pitchFamily="34" charset="-128"/>
              <a:ea typeface="ヒラギノ角ゴ Std W8" pitchFamily="34" charset="-128"/>
            </a:endParaRPr>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438" y="274638"/>
            <a:ext cx="9001124" cy="1143000"/>
          </a:xfrm>
        </p:spPr>
        <p:txBody>
          <a:bodyPr>
            <a:noAutofit/>
          </a:bodyPr>
          <a:lstStyle/>
          <a:p>
            <a:r>
              <a:rPr kumimoji="1" lang="ja-JP" altLang="en-US" sz="3200" dirty="0" smtClean="0"/>
              <a:t>一般的な</a:t>
            </a:r>
            <a:r>
              <a:rPr kumimoji="1" lang="en-US" altLang="ja-JP" sz="3200" dirty="0" smtClean="0"/>
              <a:t>3-Hop</a:t>
            </a:r>
            <a:r>
              <a:rPr kumimoji="1" lang="ja-JP" altLang="en-US" sz="3200" dirty="0" smtClean="0"/>
              <a:t> </a:t>
            </a:r>
            <a:r>
              <a:rPr kumimoji="1" lang="en-US" altLang="ja-JP" sz="3200" dirty="0" smtClean="0"/>
              <a:t>Contour</a:t>
            </a:r>
            <a:r>
              <a:rPr kumimoji="1" lang="ja-JP" altLang="en-US" sz="3200" dirty="0" smtClean="0"/>
              <a:t>構築アルゴリズム</a:t>
            </a:r>
            <a:endParaRPr kumimoji="1" lang="ja-JP" altLang="en-US" sz="3200" dirty="0"/>
          </a:p>
        </p:txBody>
      </p:sp>
      <p:sp>
        <p:nvSpPr>
          <p:cNvPr id="3" name="コンテンツ プレースホルダ 2"/>
          <p:cNvSpPr>
            <a:spLocks noGrp="1"/>
          </p:cNvSpPr>
          <p:nvPr>
            <p:ph idx="1"/>
          </p:nvPr>
        </p:nvSpPr>
        <p:spPr/>
        <p:txBody>
          <a:bodyPr>
            <a:normAutofit/>
          </a:bodyPr>
          <a:lstStyle/>
          <a:p>
            <a:pPr>
              <a:buNone/>
            </a:pPr>
            <a:r>
              <a:rPr kumimoji="1" lang="ja-JP" altLang="en-US" sz="2800" dirty="0" smtClean="0"/>
              <a:t>分割チェインが与えられる</a:t>
            </a:r>
            <a:endParaRPr kumimoji="1" lang="en-US" altLang="ja-JP" sz="2800" dirty="0" smtClean="0"/>
          </a:p>
          <a:p>
            <a:r>
              <a:rPr kumimoji="1" lang="en-US" altLang="ja-JP" sz="2800" dirty="0" smtClean="0"/>
              <a:t>Step1:</a:t>
            </a:r>
            <a:r>
              <a:rPr kumimoji="1" lang="ja-JP" altLang="en-US" sz="2800" dirty="0" smtClean="0"/>
              <a:t> </a:t>
            </a:r>
            <a:r>
              <a:rPr kumimoji="1" lang="en-US" altLang="ja-JP" sz="2800" dirty="0" smtClean="0"/>
              <a:t>Contour</a:t>
            </a:r>
            <a:r>
              <a:rPr kumimoji="1" lang="ja-JP" altLang="en-US" sz="2800" dirty="0" smtClean="0"/>
              <a:t> </a:t>
            </a:r>
            <a:r>
              <a:rPr lang="en-US" altLang="ja-JP" sz="2800" dirty="0" smtClean="0"/>
              <a:t>Point</a:t>
            </a:r>
            <a:r>
              <a:rPr lang="ja-JP" altLang="en-US" sz="2800" dirty="0" smtClean="0"/>
              <a:t>を</a:t>
            </a:r>
            <a:r>
              <a:rPr lang="ja-JP" altLang="en-US" sz="2800" dirty="0" smtClean="0"/>
              <a:t>計算</a:t>
            </a:r>
            <a:endParaRPr kumimoji="1" lang="en-US" altLang="ja-JP" sz="2800" dirty="0" smtClean="0"/>
          </a:p>
          <a:p>
            <a:r>
              <a:rPr lang="en-US" altLang="ja-JP" sz="2800" dirty="0" smtClean="0"/>
              <a:t>Step2:</a:t>
            </a:r>
            <a:r>
              <a:rPr lang="ja-JP" altLang="en-US" sz="2800" dirty="0" smtClean="0"/>
              <a:t> チェイン中央</a:t>
            </a:r>
            <a:r>
              <a:rPr lang="en-US" altLang="ja-JP" sz="2800" dirty="0" smtClean="0"/>
              <a:t>2</a:t>
            </a:r>
            <a:r>
              <a:rPr lang="ja-JP" altLang="en-US" sz="2800" dirty="0" smtClean="0"/>
              <a:t>連グラフを構築</a:t>
            </a:r>
            <a:endParaRPr lang="en-US" altLang="ja-JP" sz="2800" dirty="0" smtClean="0"/>
          </a:p>
          <a:p>
            <a:r>
              <a:rPr kumimoji="1" lang="en-US" altLang="ja-JP" sz="2800" dirty="0" smtClean="0"/>
              <a:t>Step3: </a:t>
            </a:r>
            <a:r>
              <a:rPr kumimoji="1" lang="ja-JP" altLang="en-US" sz="2800" dirty="0" smtClean="0"/>
              <a:t>すべての</a:t>
            </a:r>
            <a:r>
              <a:rPr kumimoji="1" lang="en-US" altLang="ja-JP" sz="2800" dirty="0" smtClean="0"/>
              <a:t>Contour</a:t>
            </a:r>
            <a:r>
              <a:rPr kumimoji="1" lang="ja-JP" altLang="en-US" sz="2800" dirty="0" smtClean="0"/>
              <a:t> </a:t>
            </a:r>
            <a:r>
              <a:rPr kumimoji="1" lang="en-US" altLang="ja-JP" sz="2800" dirty="0" smtClean="0"/>
              <a:t>point</a:t>
            </a:r>
            <a:r>
              <a:rPr kumimoji="1" lang="ja-JP" altLang="en-US" sz="2800" dirty="0" smtClean="0"/>
              <a:t>をカバーできるまで以下を繰り返す</a:t>
            </a:r>
            <a:endParaRPr kumimoji="1" lang="en-US" altLang="ja-JP" sz="2800" dirty="0" smtClean="0"/>
          </a:p>
          <a:p>
            <a:pPr lvl="1"/>
            <a:r>
              <a:rPr kumimoji="1" lang="ja-JP" altLang="en-US" sz="2400" dirty="0" smtClean="0"/>
              <a:t>すべてのチェイン中央</a:t>
            </a:r>
            <a:r>
              <a:rPr kumimoji="1" lang="en-US" altLang="ja-JP" sz="2400" dirty="0" smtClean="0"/>
              <a:t>2</a:t>
            </a:r>
            <a:r>
              <a:rPr kumimoji="1" lang="ja-JP" altLang="en-US" sz="2400" dirty="0" smtClean="0"/>
              <a:t>連グラフから最密な</a:t>
            </a:r>
            <a:r>
              <a:rPr kumimoji="1" lang="en-US" altLang="ja-JP" sz="2400" dirty="0" smtClean="0"/>
              <a:t>2</a:t>
            </a:r>
            <a:r>
              <a:rPr kumimoji="1" lang="ja-JP" altLang="en-US" sz="2400" dirty="0" smtClean="0"/>
              <a:t>連部分グラフを発見する。</a:t>
            </a:r>
            <a:endParaRPr kumimoji="1" lang="en-US" altLang="ja-JP" sz="2400" dirty="0" smtClean="0"/>
          </a:p>
          <a:p>
            <a:pPr lvl="1"/>
            <a:r>
              <a:rPr kumimoji="1" lang="ja-JP" altLang="en-US" sz="2400" dirty="0" smtClean="0"/>
              <a:t>最密</a:t>
            </a:r>
            <a:r>
              <a:rPr kumimoji="1" lang="en-US" altLang="ja-JP" sz="2400" dirty="0" smtClean="0"/>
              <a:t>2</a:t>
            </a:r>
            <a:r>
              <a:rPr kumimoji="1" lang="ja-JP" altLang="en-US" sz="2400" dirty="0" smtClean="0"/>
              <a:t>連部分グラフに応じて頂点に</a:t>
            </a:r>
            <a:r>
              <a:rPr kumimoji="1" lang="ja-JP" altLang="en-US" sz="2400" dirty="0" smtClean="0"/>
              <a:t>ラベル付け</a:t>
            </a:r>
            <a:r>
              <a:rPr lang="ja-JP" altLang="en-US" sz="2400" dirty="0" smtClean="0"/>
              <a:t>する。</a:t>
            </a:r>
            <a:endParaRPr kumimoji="1" lang="en-US" altLang="ja-JP" sz="2400" dirty="0" smtClean="0"/>
          </a:p>
          <a:p>
            <a:pPr lvl="1"/>
            <a:r>
              <a:rPr kumimoji="1" lang="ja-JP" altLang="en-US" sz="2400" dirty="0" smtClean="0"/>
              <a:t>その</a:t>
            </a:r>
            <a:r>
              <a:rPr kumimoji="1" lang="ja-JP" altLang="en-US" sz="2400" dirty="0" smtClean="0"/>
              <a:t>部分グラフをチェイン中央</a:t>
            </a:r>
            <a:r>
              <a:rPr kumimoji="1" lang="en-US" altLang="ja-JP" sz="2400" dirty="0" smtClean="0"/>
              <a:t>2</a:t>
            </a:r>
            <a:r>
              <a:rPr kumimoji="1" lang="ja-JP" altLang="en-US" sz="2400" dirty="0" smtClean="0"/>
              <a:t>連</a:t>
            </a:r>
            <a:r>
              <a:rPr lang="ja-JP" altLang="en-US" sz="2400" dirty="0" smtClean="0"/>
              <a:t>グラフから削除する</a:t>
            </a:r>
            <a:r>
              <a:rPr lang="ja-JP" altLang="en-US" sz="2400" dirty="0" smtClean="0"/>
              <a:t>。</a:t>
            </a:r>
            <a:endParaRPr lang="en-US" altLang="ja-JP" sz="2400" dirty="0" smtClean="0"/>
          </a:p>
          <a:p>
            <a:pPr lvl="1">
              <a:buNone/>
            </a:pPr>
            <a:endParaRPr kumimoji="1" lang="ja-JP" altLang="en-US" sz="2400" b="1"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210</a:t>
            </a:fld>
            <a:endParaRPr kumimoji="1" lang="ja-JP" altLang="en-US"/>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理論的分析</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最小</a:t>
            </a:r>
            <a:r>
              <a:rPr kumimoji="1" lang="en-US" altLang="ja-JP" dirty="0" smtClean="0"/>
              <a:t>3-Hop</a:t>
            </a:r>
            <a:r>
              <a:rPr kumimoji="1" lang="ja-JP" altLang="en-US" dirty="0" smtClean="0"/>
              <a:t>ラベルサイズは、</a:t>
            </a:r>
            <a:r>
              <a:rPr kumimoji="1" lang="en-US" altLang="ja-JP" dirty="0" smtClean="0"/>
              <a:t>3-Hop</a:t>
            </a:r>
            <a:r>
              <a:rPr kumimoji="1" lang="ja-JP" altLang="en-US" dirty="0" smtClean="0"/>
              <a:t> </a:t>
            </a:r>
            <a:r>
              <a:rPr kumimoji="1" lang="en-US" altLang="ja-JP" dirty="0" smtClean="0"/>
              <a:t>Contour</a:t>
            </a:r>
            <a:r>
              <a:rPr lang="ja-JP" altLang="en-US" dirty="0" smtClean="0"/>
              <a:t>によるラベル付けのサイズより、少なくとも</a:t>
            </a:r>
            <a:r>
              <a:rPr lang="en-US" altLang="ja-JP" i="1" dirty="0" smtClean="0">
                <a:solidFill>
                  <a:srgbClr val="FF0000"/>
                </a:solidFill>
              </a:rPr>
              <a:t>O(</a:t>
            </a:r>
            <a:r>
              <a:rPr lang="en-US" altLang="ja-JP" dirty="0" err="1" smtClean="0">
                <a:solidFill>
                  <a:srgbClr val="FF0000"/>
                </a:solidFill>
              </a:rPr>
              <a:t>log</a:t>
            </a:r>
            <a:r>
              <a:rPr lang="en-US" altLang="ja-JP" i="1" dirty="0" err="1" smtClean="0">
                <a:solidFill>
                  <a:srgbClr val="FF0000"/>
                </a:solidFill>
              </a:rPr>
              <a:t>n</a:t>
            </a:r>
            <a:r>
              <a:rPr lang="en-US" altLang="ja-JP" i="1" dirty="0" smtClean="0">
                <a:solidFill>
                  <a:srgbClr val="FF0000"/>
                </a:solidFill>
              </a:rPr>
              <a:t>)</a:t>
            </a:r>
            <a:r>
              <a:rPr lang="ja-JP" altLang="en-US" dirty="0" smtClean="0"/>
              <a:t>倍小さい</a:t>
            </a:r>
            <a:endParaRPr lang="en-US" altLang="ja-JP" dirty="0" smtClean="0"/>
          </a:p>
          <a:p>
            <a:r>
              <a:rPr kumimoji="1" lang="ja-JP" altLang="en-US" dirty="0" smtClean="0"/>
              <a:t>最適な</a:t>
            </a:r>
            <a:r>
              <a:rPr kumimoji="1" lang="en-US" altLang="ja-JP" dirty="0" smtClean="0"/>
              <a:t>3-Hop</a:t>
            </a:r>
            <a:r>
              <a:rPr kumimoji="1" lang="ja-JP" altLang="en-US" dirty="0" smtClean="0"/>
              <a:t>ラベルは、最適な</a:t>
            </a:r>
            <a:r>
              <a:rPr kumimoji="1" lang="en-US" altLang="ja-JP" dirty="0" smtClean="0"/>
              <a:t>2-Hop</a:t>
            </a:r>
            <a:r>
              <a:rPr lang="ja-JP" altLang="en-US" dirty="0" smtClean="0"/>
              <a:t>ラベルより</a:t>
            </a:r>
            <a:r>
              <a:rPr lang="ja-JP" altLang="en-US" dirty="0" smtClean="0">
                <a:solidFill>
                  <a:srgbClr val="FF0000"/>
                </a:solidFill>
              </a:rPr>
              <a:t>必ず小さい</a:t>
            </a:r>
            <a:endParaRPr lang="en-US" altLang="ja-JP" dirty="0" smtClean="0">
              <a:solidFill>
                <a:srgbClr val="FF0000"/>
              </a:solidFill>
            </a:endParaRPr>
          </a:p>
          <a:p>
            <a:r>
              <a:rPr kumimoji="1" lang="en-US" altLang="ja-JP" dirty="0" smtClean="0"/>
              <a:t>2-Hop</a:t>
            </a:r>
            <a:r>
              <a:rPr lang="ja-JP" altLang="en-US" dirty="0" smtClean="0"/>
              <a:t>の計算時間は最悪の場合、</a:t>
            </a:r>
            <a:r>
              <a:rPr lang="en-US" altLang="zh-CN" i="1" dirty="0" smtClean="0">
                <a:solidFill>
                  <a:srgbClr val="0000FF"/>
                </a:solidFill>
              </a:rPr>
              <a:t> </a:t>
            </a:r>
            <a:r>
              <a:rPr lang="en-US" altLang="zh-CN" i="1" dirty="0" smtClean="0">
                <a:solidFill>
                  <a:srgbClr val="FF0000"/>
                </a:solidFill>
              </a:rPr>
              <a:t>O(n</a:t>
            </a:r>
            <a:r>
              <a:rPr lang="en-US" altLang="zh-CN" i="1" baseline="30000" dirty="0" smtClean="0">
                <a:solidFill>
                  <a:srgbClr val="FF0000"/>
                </a:solidFill>
              </a:rPr>
              <a:t>3</a:t>
            </a:r>
            <a:r>
              <a:rPr lang="en-US" altLang="zh-CN" i="1" dirty="0" smtClean="0">
                <a:solidFill>
                  <a:srgbClr val="FF0000"/>
                </a:solidFill>
              </a:rPr>
              <a:t>|T</a:t>
            </a:r>
            <a:r>
              <a:rPr lang="en-US" altLang="zh-CN" i="1" baseline="-25000" dirty="0" smtClean="0">
                <a:solidFill>
                  <a:srgbClr val="FF0000"/>
                </a:solidFill>
              </a:rPr>
              <a:t>c</a:t>
            </a:r>
            <a:r>
              <a:rPr lang="en-US" altLang="zh-CN" i="1" dirty="0" smtClean="0">
                <a:solidFill>
                  <a:srgbClr val="FF0000"/>
                </a:solidFill>
              </a:rPr>
              <a:t>|)</a:t>
            </a:r>
            <a:r>
              <a:rPr lang="ja-JP" altLang="en-US" dirty="0" smtClean="0"/>
              <a:t>で、</a:t>
            </a:r>
            <a:r>
              <a:rPr lang="en-US" altLang="ja-JP" dirty="0" smtClean="0"/>
              <a:t>3-Hop</a:t>
            </a:r>
            <a:r>
              <a:rPr lang="ja-JP" altLang="en-US" dirty="0" smtClean="0"/>
              <a:t>は</a:t>
            </a:r>
            <a:r>
              <a:rPr lang="en-US" altLang="zh-CN" dirty="0" smtClean="0"/>
              <a:t> </a:t>
            </a:r>
            <a:r>
              <a:rPr lang="en-US" altLang="zh-CN" i="1" dirty="0" smtClean="0">
                <a:solidFill>
                  <a:srgbClr val="FF0000"/>
                </a:solidFill>
              </a:rPr>
              <a:t>O(kn</a:t>
            </a:r>
            <a:r>
              <a:rPr lang="en-US" altLang="zh-CN" i="1" baseline="30000" dirty="0" smtClean="0">
                <a:solidFill>
                  <a:srgbClr val="FF0000"/>
                </a:solidFill>
              </a:rPr>
              <a:t>2</a:t>
            </a:r>
            <a:r>
              <a:rPr lang="en-US" altLang="zh-CN" i="1" dirty="0" smtClean="0">
                <a:solidFill>
                  <a:srgbClr val="FF0000"/>
                </a:solidFill>
              </a:rPr>
              <a:t>|contour|)</a:t>
            </a:r>
            <a:r>
              <a:rPr lang="en-US" altLang="zh-CN" dirty="0" smtClean="0">
                <a:solidFill>
                  <a:srgbClr val="FF0000"/>
                </a:solidFill>
              </a:rPr>
              <a:t> </a:t>
            </a:r>
            <a:r>
              <a:rPr lang="ja-JP" altLang="en-US" dirty="0" smtClean="0"/>
              <a:t>である。</a:t>
            </a:r>
            <a:endParaRPr kumimoji="1" lang="ja-JP" altLang="en-US"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dirty="0" smtClean="0"/>
              <a:t>SIGMOD-J</a:t>
            </a:r>
            <a:r>
              <a:rPr kumimoji="1" lang="ja-JP" altLang="en-US" dirty="0" smtClean="0"/>
              <a:t>報告会 </a:t>
            </a:r>
            <a:r>
              <a:rPr kumimoji="1" lang="en-US" altLang="ja-JP" dirty="0" smtClean="0"/>
              <a:t>2009/9/15</a:t>
            </a:r>
            <a:endParaRPr kumimoji="1" lang="ja-JP" altLang="en-US" dirty="0"/>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211</a:t>
            </a:fld>
            <a:endParaRPr kumimoji="1" lang="ja-JP" altLang="en-US"/>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3-Hop</a:t>
            </a:r>
            <a:r>
              <a:rPr kumimoji="1" lang="ja-JP" altLang="en-US" dirty="0" smtClean="0"/>
              <a:t> </a:t>
            </a:r>
            <a:r>
              <a:rPr kumimoji="1" lang="en-US" altLang="ja-JP" dirty="0" smtClean="0"/>
              <a:t>Contour</a:t>
            </a:r>
            <a:r>
              <a:rPr kumimoji="1" lang="ja-JP" altLang="en-US" dirty="0" smtClean="0"/>
              <a:t> 問合せ</a:t>
            </a:r>
            <a:endParaRPr kumimoji="1" lang="ja-JP" altLang="en-US" dirty="0"/>
          </a:p>
        </p:txBody>
      </p:sp>
      <p:sp>
        <p:nvSpPr>
          <p:cNvPr id="5" name="AutoShape 5"/>
          <p:cNvSpPr>
            <a:spLocks noChangeAspect="1" noChangeArrowheads="1" noTextEdit="1"/>
          </p:cNvSpPr>
          <p:nvPr/>
        </p:nvSpPr>
        <p:spPr bwMode="auto">
          <a:xfrm>
            <a:off x="381000" y="1600200"/>
            <a:ext cx="4378325" cy="4570413"/>
          </a:xfrm>
          <a:prstGeom prst="rect">
            <a:avLst/>
          </a:prstGeom>
          <a:noFill/>
          <a:ln w="9525">
            <a:noFill/>
            <a:miter lim="800000"/>
            <a:headEnd/>
            <a:tailEnd/>
          </a:ln>
        </p:spPr>
        <p:txBody>
          <a:bodyPr/>
          <a:lstStyle/>
          <a:p>
            <a:endParaRPr lang="ja-JP" altLang="en-US"/>
          </a:p>
        </p:txBody>
      </p:sp>
      <p:sp>
        <p:nvSpPr>
          <p:cNvPr id="6" name="Freeform 7"/>
          <p:cNvSpPr>
            <a:spLocks/>
          </p:cNvSpPr>
          <p:nvPr/>
        </p:nvSpPr>
        <p:spPr bwMode="auto">
          <a:xfrm>
            <a:off x="2832100" y="1925638"/>
            <a:ext cx="153988" cy="152400"/>
          </a:xfrm>
          <a:custGeom>
            <a:avLst/>
            <a:gdLst/>
            <a:ahLst/>
            <a:cxnLst>
              <a:cxn ang="0">
                <a:pos x="174" y="382"/>
              </a:cxn>
              <a:cxn ang="0">
                <a:pos x="137" y="374"/>
              </a:cxn>
              <a:cxn ang="0">
                <a:pos x="102" y="359"/>
              </a:cxn>
              <a:cxn ang="0">
                <a:pos x="71" y="339"/>
              </a:cxn>
              <a:cxn ang="0">
                <a:pos x="45" y="313"/>
              </a:cxn>
              <a:cxn ang="0">
                <a:pos x="23" y="283"/>
              </a:cxn>
              <a:cxn ang="0">
                <a:pos x="9" y="248"/>
              </a:cxn>
              <a:cxn ang="0">
                <a:pos x="1" y="211"/>
              </a:cxn>
              <a:cxn ang="0">
                <a:pos x="1" y="172"/>
              </a:cxn>
              <a:cxn ang="0">
                <a:pos x="9" y="135"/>
              </a:cxn>
              <a:cxn ang="0">
                <a:pos x="23" y="100"/>
              </a:cxn>
              <a:cxn ang="0">
                <a:pos x="45" y="69"/>
              </a:cxn>
              <a:cxn ang="0">
                <a:pos x="71" y="44"/>
              </a:cxn>
              <a:cxn ang="0">
                <a:pos x="102" y="23"/>
              </a:cxn>
              <a:cxn ang="0">
                <a:pos x="137" y="9"/>
              </a:cxn>
              <a:cxn ang="0">
                <a:pos x="174" y="1"/>
              </a:cxn>
              <a:cxn ang="0">
                <a:pos x="214" y="1"/>
              </a:cxn>
              <a:cxn ang="0">
                <a:pos x="251" y="9"/>
              </a:cxn>
              <a:cxn ang="0">
                <a:pos x="286" y="23"/>
              </a:cxn>
              <a:cxn ang="0">
                <a:pos x="318" y="44"/>
              </a:cxn>
              <a:cxn ang="0">
                <a:pos x="343" y="69"/>
              </a:cxn>
              <a:cxn ang="0">
                <a:pos x="365" y="100"/>
              </a:cxn>
              <a:cxn ang="0">
                <a:pos x="379" y="135"/>
              </a:cxn>
              <a:cxn ang="0">
                <a:pos x="387" y="172"/>
              </a:cxn>
              <a:cxn ang="0">
                <a:pos x="387" y="211"/>
              </a:cxn>
              <a:cxn ang="0">
                <a:pos x="379" y="248"/>
              </a:cxn>
              <a:cxn ang="0">
                <a:pos x="365" y="283"/>
              </a:cxn>
              <a:cxn ang="0">
                <a:pos x="343" y="313"/>
              </a:cxn>
              <a:cxn ang="0">
                <a:pos x="318" y="339"/>
              </a:cxn>
              <a:cxn ang="0">
                <a:pos x="286" y="359"/>
              </a:cxn>
              <a:cxn ang="0">
                <a:pos x="251" y="374"/>
              </a:cxn>
              <a:cxn ang="0">
                <a:pos x="214" y="382"/>
              </a:cxn>
            </a:cxnLst>
            <a:rect l="0" t="0" r="r" b="b"/>
            <a:pathLst>
              <a:path w="388" h="383">
                <a:moveTo>
                  <a:pt x="194" y="383"/>
                </a:moveTo>
                <a:lnTo>
                  <a:pt x="174" y="382"/>
                </a:lnTo>
                <a:lnTo>
                  <a:pt x="155" y="379"/>
                </a:lnTo>
                <a:lnTo>
                  <a:pt x="137" y="374"/>
                </a:lnTo>
                <a:lnTo>
                  <a:pt x="119" y="368"/>
                </a:lnTo>
                <a:lnTo>
                  <a:pt x="102" y="359"/>
                </a:lnTo>
                <a:lnTo>
                  <a:pt x="85" y="350"/>
                </a:lnTo>
                <a:lnTo>
                  <a:pt x="71" y="339"/>
                </a:lnTo>
                <a:lnTo>
                  <a:pt x="57" y="327"/>
                </a:lnTo>
                <a:lnTo>
                  <a:pt x="45" y="313"/>
                </a:lnTo>
                <a:lnTo>
                  <a:pt x="33" y="298"/>
                </a:lnTo>
                <a:lnTo>
                  <a:pt x="23" y="283"/>
                </a:lnTo>
                <a:lnTo>
                  <a:pt x="16" y="266"/>
                </a:lnTo>
                <a:lnTo>
                  <a:pt x="9" y="248"/>
                </a:lnTo>
                <a:lnTo>
                  <a:pt x="4" y="230"/>
                </a:lnTo>
                <a:lnTo>
                  <a:pt x="1" y="211"/>
                </a:lnTo>
                <a:lnTo>
                  <a:pt x="0" y="192"/>
                </a:lnTo>
                <a:lnTo>
                  <a:pt x="1" y="172"/>
                </a:lnTo>
                <a:lnTo>
                  <a:pt x="4" y="152"/>
                </a:lnTo>
                <a:lnTo>
                  <a:pt x="9" y="135"/>
                </a:lnTo>
                <a:lnTo>
                  <a:pt x="16" y="117"/>
                </a:lnTo>
                <a:lnTo>
                  <a:pt x="23" y="100"/>
                </a:lnTo>
                <a:lnTo>
                  <a:pt x="33" y="84"/>
                </a:lnTo>
                <a:lnTo>
                  <a:pt x="45" y="69"/>
                </a:lnTo>
                <a:lnTo>
                  <a:pt x="57" y="56"/>
                </a:lnTo>
                <a:lnTo>
                  <a:pt x="71" y="44"/>
                </a:lnTo>
                <a:lnTo>
                  <a:pt x="85" y="32"/>
                </a:lnTo>
                <a:lnTo>
                  <a:pt x="102" y="23"/>
                </a:lnTo>
                <a:lnTo>
                  <a:pt x="119" y="14"/>
                </a:lnTo>
                <a:lnTo>
                  <a:pt x="137" y="9"/>
                </a:lnTo>
                <a:lnTo>
                  <a:pt x="155" y="3"/>
                </a:lnTo>
                <a:lnTo>
                  <a:pt x="174" y="1"/>
                </a:lnTo>
                <a:lnTo>
                  <a:pt x="194" y="0"/>
                </a:lnTo>
                <a:lnTo>
                  <a:pt x="214" y="1"/>
                </a:lnTo>
                <a:lnTo>
                  <a:pt x="233" y="3"/>
                </a:lnTo>
                <a:lnTo>
                  <a:pt x="251" y="9"/>
                </a:lnTo>
                <a:lnTo>
                  <a:pt x="269" y="14"/>
                </a:lnTo>
                <a:lnTo>
                  <a:pt x="286" y="23"/>
                </a:lnTo>
                <a:lnTo>
                  <a:pt x="303" y="32"/>
                </a:lnTo>
                <a:lnTo>
                  <a:pt x="318" y="44"/>
                </a:lnTo>
                <a:lnTo>
                  <a:pt x="331" y="56"/>
                </a:lnTo>
                <a:lnTo>
                  <a:pt x="343" y="69"/>
                </a:lnTo>
                <a:lnTo>
                  <a:pt x="355" y="84"/>
                </a:lnTo>
                <a:lnTo>
                  <a:pt x="365" y="100"/>
                </a:lnTo>
                <a:lnTo>
                  <a:pt x="373" y="117"/>
                </a:lnTo>
                <a:lnTo>
                  <a:pt x="379" y="135"/>
                </a:lnTo>
                <a:lnTo>
                  <a:pt x="384" y="152"/>
                </a:lnTo>
                <a:lnTo>
                  <a:pt x="387" y="172"/>
                </a:lnTo>
                <a:lnTo>
                  <a:pt x="388" y="192"/>
                </a:lnTo>
                <a:lnTo>
                  <a:pt x="387" y="211"/>
                </a:lnTo>
                <a:lnTo>
                  <a:pt x="384" y="230"/>
                </a:lnTo>
                <a:lnTo>
                  <a:pt x="379" y="248"/>
                </a:lnTo>
                <a:lnTo>
                  <a:pt x="373" y="266"/>
                </a:lnTo>
                <a:lnTo>
                  <a:pt x="365" y="283"/>
                </a:lnTo>
                <a:lnTo>
                  <a:pt x="355" y="298"/>
                </a:lnTo>
                <a:lnTo>
                  <a:pt x="343" y="313"/>
                </a:lnTo>
                <a:lnTo>
                  <a:pt x="331" y="327"/>
                </a:lnTo>
                <a:lnTo>
                  <a:pt x="318" y="339"/>
                </a:lnTo>
                <a:lnTo>
                  <a:pt x="303" y="350"/>
                </a:lnTo>
                <a:lnTo>
                  <a:pt x="286" y="359"/>
                </a:lnTo>
                <a:lnTo>
                  <a:pt x="269" y="368"/>
                </a:lnTo>
                <a:lnTo>
                  <a:pt x="251" y="374"/>
                </a:lnTo>
                <a:lnTo>
                  <a:pt x="233" y="379"/>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7" name="Freeform 8"/>
          <p:cNvSpPr>
            <a:spLocks/>
          </p:cNvSpPr>
          <p:nvPr/>
        </p:nvSpPr>
        <p:spPr bwMode="auto">
          <a:xfrm>
            <a:off x="2832100" y="2371725"/>
            <a:ext cx="153988" cy="152400"/>
          </a:xfrm>
          <a:custGeom>
            <a:avLst/>
            <a:gdLst/>
            <a:ahLst/>
            <a:cxnLst>
              <a:cxn ang="0">
                <a:pos x="174" y="382"/>
              </a:cxn>
              <a:cxn ang="0">
                <a:pos x="137" y="374"/>
              </a:cxn>
              <a:cxn ang="0">
                <a:pos x="102" y="359"/>
              </a:cxn>
              <a:cxn ang="0">
                <a:pos x="71" y="339"/>
              </a:cxn>
              <a:cxn ang="0">
                <a:pos x="45" y="313"/>
              </a:cxn>
              <a:cxn ang="0">
                <a:pos x="23" y="283"/>
              </a:cxn>
              <a:cxn ang="0">
                <a:pos x="9" y="248"/>
              </a:cxn>
              <a:cxn ang="0">
                <a:pos x="1" y="211"/>
              </a:cxn>
              <a:cxn ang="0">
                <a:pos x="1" y="172"/>
              </a:cxn>
              <a:cxn ang="0">
                <a:pos x="9" y="135"/>
              </a:cxn>
              <a:cxn ang="0">
                <a:pos x="23" y="100"/>
              </a:cxn>
              <a:cxn ang="0">
                <a:pos x="45" y="69"/>
              </a:cxn>
              <a:cxn ang="0">
                <a:pos x="71" y="44"/>
              </a:cxn>
              <a:cxn ang="0">
                <a:pos x="102" y="23"/>
              </a:cxn>
              <a:cxn ang="0">
                <a:pos x="137" y="9"/>
              </a:cxn>
              <a:cxn ang="0">
                <a:pos x="174" y="1"/>
              </a:cxn>
              <a:cxn ang="0">
                <a:pos x="214" y="1"/>
              </a:cxn>
              <a:cxn ang="0">
                <a:pos x="251" y="9"/>
              </a:cxn>
              <a:cxn ang="0">
                <a:pos x="286" y="23"/>
              </a:cxn>
              <a:cxn ang="0">
                <a:pos x="318" y="44"/>
              </a:cxn>
              <a:cxn ang="0">
                <a:pos x="343" y="69"/>
              </a:cxn>
              <a:cxn ang="0">
                <a:pos x="365" y="100"/>
              </a:cxn>
              <a:cxn ang="0">
                <a:pos x="379" y="135"/>
              </a:cxn>
              <a:cxn ang="0">
                <a:pos x="387" y="172"/>
              </a:cxn>
              <a:cxn ang="0">
                <a:pos x="387" y="211"/>
              </a:cxn>
              <a:cxn ang="0">
                <a:pos x="379" y="248"/>
              </a:cxn>
              <a:cxn ang="0">
                <a:pos x="365" y="283"/>
              </a:cxn>
              <a:cxn ang="0">
                <a:pos x="343" y="313"/>
              </a:cxn>
              <a:cxn ang="0">
                <a:pos x="318" y="339"/>
              </a:cxn>
              <a:cxn ang="0">
                <a:pos x="286" y="359"/>
              </a:cxn>
              <a:cxn ang="0">
                <a:pos x="251" y="374"/>
              </a:cxn>
              <a:cxn ang="0">
                <a:pos x="214" y="382"/>
              </a:cxn>
            </a:cxnLst>
            <a:rect l="0" t="0" r="r" b="b"/>
            <a:pathLst>
              <a:path w="388" h="383">
                <a:moveTo>
                  <a:pt x="194" y="383"/>
                </a:moveTo>
                <a:lnTo>
                  <a:pt x="174" y="382"/>
                </a:lnTo>
                <a:lnTo>
                  <a:pt x="155" y="379"/>
                </a:lnTo>
                <a:lnTo>
                  <a:pt x="137" y="374"/>
                </a:lnTo>
                <a:lnTo>
                  <a:pt x="119" y="368"/>
                </a:lnTo>
                <a:lnTo>
                  <a:pt x="102" y="359"/>
                </a:lnTo>
                <a:lnTo>
                  <a:pt x="85" y="350"/>
                </a:lnTo>
                <a:lnTo>
                  <a:pt x="71" y="339"/>
                </a:lnTo>
                <a:lnTo>
                  <a:pt x="57" y="327"/>
                </a:lnTo>
                <a:lnTo>
                  <a:pt x="45" y="313"/>
                </a:lnTo>
                <a:lnTo>
                  <a:pt x="33" y="299"/>
                </a:lnTo>
                <a:lnTo>
                  <a:pt x="23" y="283"/>
                </a:lnTo>
                <a:lnTo>
                  <a:pt x="16" y="266"/>
                </a:lnTo>
                <a:lnTo>
                  <a:pt x="9" y="248"/>
                </a:lnTo>
                <a:lnTo>
                  <a:pt x="4" y="230"/>
                </a:lnTo>
                <a:lnTo>
                  <a:pt x="1" y="211"/>
                </a:lnTo>
                <a:lnTo>
                  <a:pt x="0" y="192"/>
                </a:lnTo>
                <a:lnTo>
                  <a:pt x="1" y="172"/>
                </a:lnTo>
                <a:lnTo>
                  <a:pt x="4" y="153"/>
                </a:lnTo>
                <a:lnTo>
                  <a:pt x="9" y="135"/>
                </a:lnTo>
                <a:lnTo>
                  <a:pt x="16" y="117"/>
                </a:lnTo>
                <a:lnTo>
                  <a:pt x="23" y="100"/>
                </a:lnTo>
                <a:lnTo>
                  <a:pt x="33" y="84"/>
                </a:lnTo>
                <a:lnTo>
                  <a:pt x="45" y="69"/>
                </a:lnTo>
                <a:lnTo>
                  <a:pt x="57" y="56"/>
                </a:lnTo>
                <a:lnTo>
                  <a:pt x="71" y="44"/>
                </a:lnTo>
                <a:lnTo>
                  <a:pt x="85" y="32"/>
                </a:lnTo>
                <a:lnTo>
                  <a:pt x="102" y="23"/>
                </a:lnTo>
                <a:lnTo>
                  <a:pt x="119" y="14"/>
                </a:lnTo>
                <a:lnTo>
                  <a:pt x="137" y="9"/>
                </a:lnTo>
                <a:lnTo>
                  <a:pt x="155" y="3"/>
                </a:lnTo>
                <a:lnTo>
                  <a:pt x="174" y="1"/>
                </a:lnTo>
                <a:lnTo>
                  <a:pt x="194" y="0"/>
                </a:lnTo>
                <a:lnTo>
                  <a:pt x="214" y="1"/>
                </a:lnTo>
                <a:lnTo>
                  <a:pt x="233" y="3"/>
                </a:lnTo>
                <a:lnTo>
                  <a:pt x="251" y="9"/>
                </a:lnTo>
                <a:lnTo>
                  <a:pt x="269" y="14"/>
                </a:lnTo>
                <a:lnTo>
                  <a:pt x="286" y="23"/>
                </a:lnTo>
                <a:lnTo>
                  <a:pt x="303" y="32"/>
                </a:lnTo>
                <a:lnTo>
                  <a:pt x="318" y="44"/>
                </a:lnTo>
                <a:lnTo>
                  <a:pt x="331" y="56"/>
                </a:lnTo>
                <a:lnTo>
                  <a:pt x="343" y="69"/>
                </a:lnTo>
                <a:lnTo>
                  <a:pt x="355" y="84"/>
                </a:lnTo>
                <a:lnTo>
                  <a:pt x="365" y="100"/>
                </a:lnTo>
                <a:lnTo>
                  <a:pt x="373" y="117"/>
                </a:lnTo>
                <a:lnTo>
                  <a:pt x="379" y="135"/>
                </a:lnTo>
                <a:lnTo>
                  <a:pt x="384" y="153"/>
                </a:lnTo>
                <a:lnTo>
                  <a:pt x="387" y="172"/>
                </a:lnTo>
                <a:lnTo>
                  <a:pt x="388" y="192"/>
                </a:lnTo>
                <a:lnTo>
                  <a:pt x="387" y="211"/>
                </a:lnTo>
                <a:lnTo>
                  <a:pt x="384" y="230"/>
                </a:lnTo>
                <a:lnTo>
                  <a:pt x="379" y="248"/>
                </a:lnTo>
                <a:lnTo>
                  <a:pt x="373" y="266"/>
                </a:lnTo>
                <a:lnTo>
                  <a:pt x="365" y="283"/>
                </a:lnTo>
                <a:lnTo>
                  <a:pt x="355" y="299"/>
                </a:lnTo>
                <a:lnTo>
                  <a:pt x="343" y="313"/>
                </a:lnTo>
                <a:lnTo>
                  <a:pt x="331" y="327"/>
                </a:lnTo>
                <a:lnTo>
                  <a:pt x="318" y="339"/>
                </a:lnTo>
                <a:lnTo>
                  <a:pt x="303" y="350"/>
                </a:lnTo>
                <a:lnTo>
                  <a:pt x="286" y="359"/>
                </a:lnTo>
                <a:lnTo>
                  <a:pt x="269" y="368"/>
                </a:lnTo>
                <a:lnTo>
                  <a:pt x="251" y="374"/>
                </a:lnTo>
                <a:lnTo>
                  <a:pt x="233" y="379"/>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8" name="Freeform 9"/>
          <p:cNvSpPr>
            <a:spLocks/>
          </p:cNvSpPr>
          <p:nvPr/>
        </p:nvSpPr>
        <p:spPr bwMode="auto">
          <a:xfrm>
            <a:off x="2832100" y="2906713"/>
            <a:ext cx="153988" cy="150812"/>
          </a:xfrm>
          <a:custGeom>
            <a:avLst/>
            <a:gdLst/>
            <a:ahLst/>
            <a:cxnLst>
              <a:cxn ang="0">
                <a:pos x="174" y="382"/>
              </a:cxn>
              <a:cxn ang="0">
                <a:pos x="137" y="374"/>
              </a:cxn>
              <a:cxn ang="0">
                <a:pos x="102" y="360"/>
              </a:cxn>
              <a:cxn ang="0">
                <a:pos x="71" y="339"/>
              </a:cxn>
              <a:cxn ang="0">
                <a:pos x="45" y="314"/>
              </a:cxn>
              <a:cxn ang="0">
                <a:pos x="23" y="283"/>
              </a:cxn>
              <a:cxn ang="0">
                <a:pos x="9" y="248"/>
              </a:cxn>
              <a:cxn ang="0">
                <a:pos x="1" y="211"/>
              </a:cxn>
              <a:cxn ang="0">
                <a:pos x="1" y="172"/>
              </a:cxn>
              <a:cxn ang="0">
                <a:pos x="9" y="135"/>
              </a:cxn>
              <a:cxn ang="0">
                <a:pos x="23" y="100"/>
              </a:cxn>
              <a:cxn ang="0">
                <a:pos x="45" y="70"/>
              </a:cxn>
              <a:cxn ang="0">
                <a:pos x="71" y="44"/>
              </a:cxn>
              <a:cxn ang="0">
                <a:pos x="102" y="24"/>
              </a:cxn>
              <a:cxn ang="0">
                <a:pos x="137" y="9"/>
              </a:cxn>
              <a:cxn ang="0">
                <a:pos x="174" y="1"/>
              </a:cxn>
              <a:cxn ang="0">
                <a:pos x="214" y="1"/>
              </a:cxn>
              <a:cxn ang="0">
                <a:pos x="251" y="9"/>
              </a:cxn>
              <a:cxn ang="0">
                <a:pos x="286" y="24"/>
              </a:cxn>
              <a:cxn ang="0">
                <a:pos x="318" y="44"/>
              </a:cxn>
              <a:cxn ang="0">
                <a:pos x="343" y="70"/>
              </a:cxn>
              <a:cxn ang="0">
                <a:pos x="365" y="100"/>
              </a:cxn>
              <a:cxn ang="0">
                <a:pos x="379" y="135"/>
              </a:cxn>
              <a:cxn ang="0">
                <a:pos x="387" y="172"/>
              </a:cxn>
              <a:cxn ang="0">
                <a:pos x="387" y="211"/>
              </a:cxn>
              <a:cxn ang="0">
                <a:pos x="379" y="248"/>
              </a:cxn>
              <a:cxn ang="0">
                <a:pos x="365" y="283"/>
              </a:cxn>
              <a:cxn ang="0">
                <a:pos x="343" y="314"/>
              </a:cxn>
              <a:cxn ang="0">
                <a:pos x="318" y="339"/>
              </a:cxn>
              <a:cxn ang="0">
                <a:pos x="286" y="360"/>
              </a:cxn>
              <a:cxn ang="0">
                <a:pos x="251" y="374"/>
              </a:cxn>
              <a:cxn ang="0">
                <a:pos x="214" y="382"/>
              </a:cxn>
            </a:cxnLst>
            <a:rect l="0" t="0" r="r" b="b"/>
            <a:pathLst>
              <a:path w="388" h="383">
                <a:moveTo>
                  <a:pt x="194" y="383"/>
                </a:moveTo>
                <a:lnTo>
                  <a:pt x="174" y="382"/>
                </a:lnTo>
                <a:lnTo>
                  <a:pt x="155" y="380"/>
                </a:lnTo>
                <a:lnTo>
                  <a:pt x="137" y="374"/>
                </a:lnTo>
                <a:lnTo>
                  <a:pt x="119" y="369"/>
                </a:lnTo>
                <a:lnTo>
                  <a:pt x="102" y="360"/>
                </a:lnTo>
                <a:lnTo>
                  <a:pt x="85" y="351"/>
                </a:lnTo>
                <a:lnTo>
                  <a:pt x="71" y="339"/>
                </a:lnTo>
                <a:lnTo>
                  <a:pt x="57" y="327"/>
                </a:lnTo>
                <a:lnTo>
                  <a:pt x="45" y="314"/>
                </a:lnTo>
                <a:lnTo>
                  <a:pt x="33" y="299"/>
                </a:lnTo>
                <a:lnTo>
                  <a:pt x="23" y="283"/>
                </a:lnTo>
                <a:lnTo>
                  <a:pt x="16" y="266"/>
                </a:lnTo>
                <a:lnTo>
                  <a:pt x="9" y="248"/>
                </a:lnTo>
                <a:lnTo>
                  <a:pt x="4" y="230"/>
                </a:lnTo>
                <a:lnTo>
                  <a:pt x="1" y="211"/>
                </a:lnTo>
                <a:lnTo>
                  <a:pt x="0" y="192"/>
                </a:lnTo>
                <a:lnTo>
                  <a:pt x="1" y="172"/>
                </a:lnTo>
                <a:lnTo>
                  <a:pt x="4" y="153"/>
                </a:lnTo>
                <a:lnTo>
                  <a:pt x="9" y="135"/>
                </a:lnTo>
                <a:lnTo>
                  <a:pt x="16" y="117"/>
                </a:lnTo>
                <a:lnTo>
                  <a:pt x="23" y="100"/>
                </a:lnTo>
                <a:lnTo>
                  <a:pt x="33" y="85"/>
                </a:lnTo>
                <a:lnTo>
                  <a:pt x="45" y="70"/>
                </a:lnTo>
                <a:lnTo>
                  <a:pt x="57" y="56"/>
                </a:lnTo>
                <a:lnTo>
                  <a:pt x="71" y="44"/>
                </a:lnTo>
                <a:lnTo>
                  <a:pt x="85" y="33"/>
                </a:lnTo>
                <a:lnTo>
                  <a:pt x="102" y="24"/>
                </a:lnTo>
                <a:lnTo>
                  <a:pt x="119" y="15"/>
                </a:lnTo>
                <a:lnTo>
                  <a:pt x="137" y="9"/>
                </a:lnTo>
                <a:lnTo>
                  <a:pt x="155" y="4"/>
                </a:lnTo>
                <a:lnTo>
                  <a:pt x="174" y="1"/>
                </a:lnTo>
                <a:lnTo>
                  <a:pt x="194" y="0"/>
                </a:lnTo>
                <a:lnTo>
                  <a:pt x="214" y="1"/>
                </a:lnTo>
                <a:lnTo>
                  <a:pt x="233" y="4"/>
                </a:lnTo>
                <a:lnTo>
                  <a:pt x="251" y="9"/>
                </a:lnTo>
                <a:lnTo>
                  <a:pt x="269" y="15"/>
                </a:lnTo>
                <a:lnTo>
                  <a:pt x="286" y="24"/>
                </a:lnTo>
                <a:lnTo>
                  <a:pt x="303" y="33"/>
                </a:lnTo>
                <a:lnTo>
                  <a:pt x="318" y="44"/>
                </a:lnTo>
                <a:lnTo>
                  <a:pt x="331" y="56"/>
                </a:lnTo>
                <a:lnTo>
                  <a:pt x="343" y="70"/>
                </a:lnTo>
                <a:lnTo>
                  <a:pt x="355" y="85"/>
                </a:lnTo>
                <a:lnTo>
                  <a:pt x="365" y="100"/>
                </a:lnTo>
                <a:lnTo>
                  <a:pt x="373" y="117"/>
                </a:lnTo>
                <a:lnTo>
                  <a:pt x="379" y="135"/>
                </a:lnTo>
                <a:lnTo>
                  <a:pt x="384" y="153"/>
                </a:lnTo>
                <a:lnTo>
                  <a:pt x="387" y="172"/>
                </a:lnTo>
                <a:lnTo>
                  <a:pt x="388" y="192"/>
                </a:lnTo>
                <a:lnTo>
                  <a:pt x="387" y="211"/>
                </a:lnTo>
                <a:lnTo>
                  <a:pt x="384" y="230"/>
                </a:lnTo>
                <a:lnTo>
                  <a:pt x="379" y="248"/>
                </a:lnTo>
                <a:lnTo>
                  <a:pt x="373" y="266"/>
                </a:lnTo>
                <a:lnTo>
                  <a:pt x="365" y="283"/>
                </a:lnTo>
                <a:lnTo>
                  <a:pt x="355" y="299"/>
                </a:lnTo>
                <a:lnTo>
                  <a:pt x="343" y="314"/>
                </a:lnTo>
                <a:lnTo>
                  <a:pt x="331" y="327"/>
                </a:lnTo>
                <a:lnTo>
                  <a:pt x="318" y="339"/>
                </a:lnTo>
                <a:lnTo>
                  <a:pt x="303" y="351"/>
                </a:lnTo>
                <a:lnTo>
                  <a:pt x="286" y="360"/>
                </a:lnTo>
                <a:lnTo>
                  <a:pt x="269" y="369"/>
                </a:lnTo>
                <a:lnTo>
                  <a:pt x="251" y="374"/>
                </a:lnTo>
                <a:lnTo>
                  <a:pt x="233" y="380"/>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9" name="Freeform 10"/>
          <p:cNvSpPr>
            <a:spLocks/>
          </p:cNvSpPr>
          <p:nvPr/>
        </p:nvSpPr>
        <p:spPr bwMode="auto">
          <a:xfrm>
            <a:off x="2832100" y="3841750"/>
            <a:ext cx="153988" cy="152400"/>
          </a:xfrm>
          <a:custGeom>
            <a:avLst/>
            <a:gdLst/>
            <a:ahLst/>
            <a:cxnLst>
              <a:cxn ang="0">
                <a:pos x="174" y="381"/>
              </a:cxn>
              <a:cxn ang="0">
                <a:pos x="137" y="373"/>
              </a:cxn>
              <a:cxn ang="0">
                <a:pos x="102" y="359"/>
              </a:cxn>
              <a:cxn ang="0">
                <a:pos x="71" y="339"/>
              </a:cxn>
              <a:cxn ang="0">
                <a:pos x="45" y="313"/>
              </a:cxn>
              <a:cxn ang="0">
                <a:pos x="23" y="282"/>
              </a:cxn>
              <a:cxn ang="0">
                <a:pos x="9" y="248"/>
              </a:cxn>
              <a:cxn ang="0">
                <a:pos x="1" y="211"/>
              </a:cxn>
              <a:cxn ang="0">
                <a:pos x="1" y="171"/>
              </a:cxn>
              <a:cxn ang="0">
                <a:pos x="9" y="134"/>
              </a:cxn>
              <a:cxn ang="0">
                <a:pos x="23" y="99"/>
              </a:cxn>
              <a:cxn ang="0">
                <a:pos x="45" y="69"/>
              </a:cxn>
              <a:cxn ang="0">
                <a:pos x="71" y="43"/>
              </a:cxn>
              <a:cxn ang="0">
                <a:pos x="102" y="23"/>
              </a:cxn>
              <a:cxn ang="0">
                <a:pos x="137" y="8"/>
              </a:cxn>
              <a:cxn ang="0">
                <a:pos x="174" y="1"/>
              </a:cxn>
              <a:cxn ang="0">
                <a:pos x="214" y="1"/>
              </a:cxn>
              <a:cxn ang="0">
                <a:pos x="251" y="8"/>
              </a:cxn>
              <a:cxn ang="0">
                <a:pos x="286" y="23"/>
              </a:cxn>
              <a:cxn ang="0">
                <a:pos x="318" y="43"/>
              </a:cxn>
              <a:cxn ang="0">
                <a:pos x="343" y="69"/>
              </a:cxn>
              <a:cxn ang="0">
                <a:pos x="365" y="99"/>
              </a:cxn>
              <a:cxn ang="0">
                <a:pos x="379" y="134"/>
              </a:cxn>
              <a:cxn ang="0">
                <a:pos x="387" y="171"/>
              </a:cxn>
              <a:cxn ang="0">
                <a:pos x="387" y="211"/>
              </a:cxn>
              <a:cxn ang="0">
                <a:pos x="379" y="248"/>
              </a:cxn>
              <a:cxn ang="0">
                <a:pos x="365" y="282"/>
              </a:cxn>
              <a:cxn ang="0">
                <a:pos x="343" y="313"/>
              </a:cxn>
              <a:cxn ang="0">
                <a:pos x="318" y="339"/>
              </a:cxn>
              <a:cxn ang="0">
                <a:pos x="286" y="359"/>
              </a:cxn>
              <a:cxn ang="0">
                <a:pos x="251" y="373"/>
              </a:cxn>
              <a:cxn ang="0">
                <a:pos x="214" y="381"/>
              </a:cxn>
            </a:cxnLst>
            <a:rect l="0" t="0" r="r" b="b"/>
            <a:pathLst>
              <a:path w="388" h="382">
                <a:moveTo>
                  <a:pt x="194" y="382"/>
                </a:moveTo>
                <a:lnTo>
                  <a:pt x="174" y="381"/>
                </a:lnTo>
                <a:lnTo>
                  <a:pt x="155" y="379"/>
                </a:lnTo>
                <a:lnTo>
                  <a:pt x="137" y="373"/>
                </a:lnTo>
                <a:lnTo>
                  <a:pt x="119" y="368"/>
                </a:lnTo>
                <a:lnTo>
                  <a:pt x="102" y="359"/>
                </a:lnTo>
                <a:lnTo>
                  <a:pt x="85" y="350"/>
                </a:lnTo>
                <a:lnTo>
                  <a:pt x="71" y="339"/>
                </a:lnTo>
                <a:lnTo>
                  <a:pt x="57" y="326"/>
                </a:lnTo>
                <a:lnTo>
                  <a:pt x="45" y="313"/>
                </a:lnTo>
                <a:lnTo>
                  <a:pt x="33" y="298"/>
                </a:lnTo>
                <a:lnTo>
                  <a:pt x="23" y="282"/>
                </a:lnTo>
                <a:lnTo>
                  <a:pt x="16" y="266"/>
                </a:lnTo>
                <a:lnTo>
                  <a:pt x="9" y="248"/>
                </a:lnTo>
                <a:lnTo>
                  <a:pt x="4" y="230"/>
                </a:lnTo>
                <a:lnTo>
                  <a:pt x="1" y="211"/>
                </a:lnTo>
                <a:lnTo>
                  <a:pt x="0" y="192"/>
                </a:lnTo>
                <a:lnTo>
                  <a:pt x="1" y="171"/>
                </a:lnTo>
                <a:lnTo>
                  <a:pt x="4" y="152"/>
                </a:lnTo>
                <a:lnTo>
                  <a:pt x="9" y="134"/>
                </a:lnTo>
                <a:lnTo>
                  <a:pt x="16" y="116"/>
                </a:lnTo>
                <a:lnTo>
                  <a:pt x="23" y="99"/>
                </a:lnTo>
                <a:lnTo>
                  <a:pt x="33" y="84"/>
                </a:lnTo>
                <a:lnTo>
                  <a:pt x="45" y="69"/>
                </a:lnTo>
                <a:lnTo>
                  <a:pt x="57" y="56"/>
                </a:lnTo>
                <a:lnTo>
                  <a:pt x="71" y="43"/>
                </a:lnTo>
                <a:lnTo>
                  <a:pt x="85" y="32"/>
                </a:lnTo>
                <a:lnTo>
                  <a:pt x="102" y="23"/>
                </a:lnTo>
                <a:lnTo>
                  <a:pt x="119" y="14"/>
                </a:lnTo>
                <a:lnTo>
                  <a:pt x="137" y="8"/>
                </a:lnTo>
                <a:lnTo>
                  <a:pt x="155" y="3"/>
                </a:lnTo>
                <a:lnTo>
                  <a:pt x="174" y="1"/>
                </a:lnTo>
                <a:lnTo>
                  <a:pt x="194" y="0"/>
                </a:lnTo>
                <a:lnTo>
                  <a:pt x="214" y="1"/>
                </a:lnTo>
                <a:lnTo>
                  <a:pt x="233" y="3"/>
                </a:lnTo>
                <a:lnTo>
                  <a:pt x="251" y="8"/>
                </a:lnTo>
                <a:lnTo>
                  <a:pt x="269" y="14"/>
                </a:lnTo>
                <a:lnTo>
                  <a:pt x="286" y="23"/>
                </a:lnTo>
                <a:lnTo>
                  <a:pt x="303" y="32"/>
                </a:lnTo>
                <a:lnTo>
                  <a:pt x="318" y="43"/>
                </a:lnTo>
                <a:lnTo>
                  <a:pt x="331" y="56"/>
                </a:lnTo>
                <a:lnTo>
                  <a:pt x="343" y="69"/>
                </a:lnTo>
                <a:lnTo>
                  <a:pt x="355" y="84"/>
                </a:lnTo>
                <a:lnTo>
                  <a:pt x="365" y="99"/>
                </a:lnTo>
                <a:lnTo>
                  <a:pt x="373" y="116"/>
                </a:lnTo>
                <a:lnTo>
                  <a:pt x="379" y="134"/>
                </a:lnTo>
                <a:lnTo>
                  <a:pt x="384" y="152"/>
                </a:lnTo>
                <a:lnTo>
                  <a:pt x="387" y="171"/>
                </a:lnTo>
                <a:lnTo>
                  <a:pt x="388" y="192"/>
                </a:lnTo>
                <a:lnTo>
                  <a:pt x="387" y="211"/>
                </a:lnTo>
                <a:lnTo>
                  <a:pt x="384" y="230"/>
                </a:lnTo>
                <a:lnTo>
                  <a:pt x="379" y="248"/>
                </a:lnTo>
                <a:lnTo>
                  <a:pt x="373" y="266"/>
                </a:lnTo>
                <a:lnTo>
                  <a:pt x="365" y="282"/>
                </a:lnTo>
                <a:lnTo>
                  <a:pt x="355" y="298"/>
                </a:lnTo>
                <a:lnTo>
                  <a:pt x="343" y="313"/>
                </a:lnTo>
                <a:lnTo>
                  <a:pt x="331" y="326"/>
                </a:lnTo>
                <a:lnTo>
                  <a:pt x="318" y="339"/>
                </a:lnTo>
                <a:lnTo>
                  <a:pt x="303" y="350"/>
                </a:lnTo>
                <a:lnTo>
                  <a:pt x="286" y="359"/>
                </a:lnTo>
                <a:lnTo>
                  <a:pt x="269" y="368"/>
                </a:lnTo>
                <a:lnTo>
                  <a:pt x="251" y="373"/>
                </a:lnTo>
                <a:lnTo>
                  <a:pt x="233" y="379"/>
                </a:lnTo>
                <a:lnTo>
                  <a:pt x="214" y="381"/>
                </a:lnTo>
                <a:lnTo>
                  <a:pt x="194" y="382"/>
                </a:lnTo>
              </a:path>
            </a:pathLst>
          </a:custGeom>
          <a:noFill/>
          <a:ln w="0">
            <a:solidFill>
              <a:srgbClr val="000000"/>
            </a:solidFill>
            <a:prstDash val="solid"/>
            <a:round/>
            <a:headEnd/>
            <a:tailEnd/>
          </a:ln>
        </p:spPr>
        <p:txBody>
          <a:bodyPr/>
          <a:lstStyle/>
          <a:p>
            <a:endParaRPr lang="ja-JP" altLang="en-US"/>
          </a:p>
        </p:txBody>
      </p:sp>
      <p:sp>
        <p:nvSpPr>
          <p:cNvPr id="10" name="Freeform 11"/>
          <p:cNvSpPr>
            <a:spLocks/>
          </p:cNvSpPr>
          <p:nvPr/>
        </p:nvSpPr>
        <p:spPr bwMode="auto">
          <a:xfrm>
            <a:off x="2832100" y="4822825"/>
            <a:ext cx="153988" cy="152400"/>
          </a:xfrm>
          <a:custGeom>
            <a:avLst/>
            <a:gdLst/>
            <a:ahLst/>
            <a:cxnLst>
              <a:cxn ang="0">
                <a:pos x="174" y="382"/>
              </a:cxn>
              <a:cxn ang="0">
                <a:pos x="137" y="374"/>
              </a:cxn>
              <a:cxn ang="0">
                <a:pos x="102" y="360"/>
              </a:cxn>
              <a:cxn ang="0">
                <a:pos x="71" y="339"/>
              </a:cxn>
              <a:cxn ang="0">
                <a:pos x="45" y="314"/>
              </a:cxn>
              <a:cxn ang="0">
                <a:pos x="23" y="283"/>
              </a:cxn>
              <a:cxn ang="0">
                <a:pos x="9" y="248"/>
              </a:cxn>
              <a:cxn ang="0">
                <a:pos x="1" y="211"/>
              </a:cxn>
              <a:cxn ang="0">
                <a:pos x="1" y="172"/>
              </a:cxn>
              <a:cxn ang="0">
                <a:pos x="9" y="135"/>
              </a:cxn>
              <a:cxn ang="0">
                <a:pos x="23" y="100"/>
              </a:cxn>
              <a:cxn ang="0">
                <a:pos x="45" y="70"/>
              </a:cxn>
              <a:cxn ang="0">
                <a:pos x="71" y="44"/>
              </a:cxn>
              <a:cxn ang="0">
                <a:pos x="102" y="24"/>
              </a:cxn>
              <a:cxn ang="0">
                <a:pos x="137" y="9"/>
              </a:cxn>
              <a:cxn ang="0">
                <a:pos x="174" y="1"/>
              </a:cxn>
              <a:cxn ang="0">
                <a:pos x="214" y="1"/>
              </a:cxn>
              <a:cxn ang="0">
                <a:pos x="251" y="9"/>
              </a:cxn>
              <a:cxn ang="0">
                <a:pos x="286" y="24"/>
              </a:cxn>
              <a:cxn ang="0">
                <a:pos x="318" y="44"/>
              </a:cxn>
              <a:cxn ang="0">
                <a:pos x="343" y="70"/>
              </a:cxn>
              <a:cxn ang="0">
                <a:pos x="365" y="100"/>
              </a:cxn>
              <a:cxn ang="0">
                <a:pos x="379" y="135"/>
              </a:cxn>
              <a:cxn ang="0">
                <a:pos x="387" y="172"/>
              </a:cxn>
              <a:cxn ang="0">
                <a:pos x="387" y="211"/>
              </a:cxn>
              <a:cxn ang="0">
                <a:pos x="379" y="248"/>
              </a:cxn>
              <a:cxn ang="0">
                <a:pos x="365" y="283"/>
              </a:cxn>
              <a:cxn ang="0">
                <a:pos x="343" y="314"/>
              </a:cxn>
              <a:cxn ang="0">
                <a:pos x="318" y="339"/>
              </a:cxn>
              <a:cxn ang="0">
                <a:pos x="286" y="360"/>
              </a:cxn>
              <a:cxn ang="0">
                <a:pos x="251" y="374"/>
              </a:cxn>
              <a:cxn ang="0">
                <a:pos x="214" y="382"/>
              </a:cxn>
            </a:cxnLst>
            <a:rect l="0" t="0" r="r" b="b"/>
            <a:pathLst>
              <a:path w="388" h="383">
                <a:moveTo>
                  <a:pt x="194" y="383"/>
                </a:moveTo>
                <a:lnTo>
                  <a:pt x="174" y="382"/>
                </a:lnTo>
                <a:lnTo>
                  <a:pt x="155" y="380"/>
                </a:lnTo>
                <a:lnTo>
                  <a:pt x="137" y="374"/>
                </a:lnTo>
                <a:lnTo>
                  <a:pt x="119" y="369"/>
                </a:lnTo>
                <a:lnTo>
                  <a:pt x="102" y="360"/>
                </a:lnTo>
                <a:lnTo>
                  <a:pt x="85" y="351"/>
                </a:lnTo>
                <a:lnTo>
                  <a:pt x="71" y="339"/>
                </a:lnTo>
                <a:lnTo>
                  <a:pt x="57" y="327"/>
                </a:lnTo>
                <a:lnTo>
                  <a:pt x="45" y="314"/>
                </a:lnTo>
                <a:lnTo>
                  <a:pt x="33" y="299"/>
                </a:lnTo>
                <a:lnTo>
                  <a:pt x="23" y="283"/>
                </a:lnTo>
                <a:lnTo>
                  <a:pt x="16" y="266"/>
                </a:lnTo>
                <a:lnTo>
                  <a:pt x="9" y="248"/>
                </a:lnTo>
                <a:lnTo>
                  <a:pt x="4" y="230"/>
                </a:lnTo>
                <a:lnTo>
                  <a:pt x="1" y="211"/>
                </a:lnTo>
                <a:lnTo>
                  <a:pt x="0" y="192"/>
                </a:lnTo>
                <a:lnTo>
                  <a:pt x="1" y="172"/>
                </a:lnTo>
                <a:lnTo>
                  <a:pt x="4" y="153"/>
                </a:lnTo>
                <a:lnTo>
                  <a:pt x="9" y="135"/>
                </a:lnTo>
                <a:lnTo>
                  <a:pt x="16" y="117"/>
                </a:lnTo>
                <a:lnTo>
                  <a:pt x="23" y="100"/>
                </a:lnTo>
                <a:lnTo>
                  <a:pt x="33" y="85"/>
                </a:lnTo>
                <a:lnTo>
                  <a:pt x="45" y="70"/>
                </a:lnTo>
                <a:lnTo>
                  <a:pt x="57" y="56"/>
                </a:lnTo>
                <a:lnTo>
                  <a:pt x="71" y="44"/>
                </a:lnTo>
                <a:lnTo>
                  <a:pt x="85" y="33"/>
                </a:lnTo>
                <a:lnTo>
                  <a:pt x="102" y="24"/>
                </a:lnTo>
                <a:lnTo>
                  <a:pt x="119" y="15"/>
                </a:lnTo>
                <a:lnTo>
                  <a:pt x="137" y="9"/>
                </a:lnTo>
                <a:lnTo>
                  <a:pt x="155" y="4"/>
                </a:lnTo>
                <a:lnTo>
                  <a:pt x="174" y="1"/>
                </a:lnTo>
                <a:lnTo>
                  <a:pt x="194" y="0"/>
                </a:lnTo>
                <a:lnTo>
                  <a:pt x="214" y="1"/>
                </a:lnTo>
                <a:lnTo>
                  <a:pt x="233" y="4"/>
                </a:lnTo>
                <a:lnTo>
                  <a:pt x="251" y="9"/>
                </a:lnTo>
                <a:lnTo>
                  <a:pt x="269" y="15"/>
                </a:lnTo>
                <a:lnTo>
                  <a:pt x="286" y="24"/>
                </a:lnTo>
                <a:lnTo>
                  <a:pt x="303" y="33"/>
                </a:lnTo>
                <a:lnTo>
                  <a:pt x="318" y="44"/>
                </a:lnTo>
                <a:lnTo>
                  <a:pt x="331" y="56"/>
                </a:lnTo>
                <a:lnTo>
                  <a:pt x="343" y="70"/>
                </a:lnTo>
                <a:lnTo>
                  <a:pt x="355" y="85"/>
                </a:lnTo>
                <a:lnTo>
                  <a:pt x="365" y="100"/>
                </a:lnTo>
                <a:lnTo>
                  <a:pt x="373" y="117"/>
                </a:lnTo>
                <a:lnTo>
                  <a:pt x="379" y="135"/>
                </a:lnTo>
                <a:lnTo>
                  <a:pt x="384" y="153"/>
                </a:lnTo>
                <a:lnTo>
                  <a:pt x="387" y="172"/>
                </a:lnTo>
                <a:lnTo>
                  <a:pt x="388" y="192"/>
                </a:lnTo>
                <a:lnTo>
                  <a:pt x="387" y="211"/>
                </a:lnTo>
                <a:lnTo>
                  <a:pt x="384" y="230"/>
                </a:lnTo>
                <a:lnTo>
                  <a:pt x="379" y="248"/>
                </a:lnTo>
                <a:lnTo>
                  <a:pt x="373" y="266"/>
                </a:lnTo>
                <a:lnTo>
                  <a:pt x="365" y="283"/>
                </a:lnTo>
                <a:lnTo>
                  <a:pt x="355" y="299"/>
                </a:lnTo>
                <a:lnTo>
                  <a:pt x="343" y="314"/>
                </a:lnTo>
                <a:lnTo>
                  <a:pt x="331" y="327"/>
                </a:lnTo>
                <a:lnTo>
                  <a:pt x="318" y="339"/>
                </a:lnTo>
                <a:lnTo>
                  <a:pt x="303" y="351"/>
                </a:lnTo>
                <a:lnTo>
                  <a:pt x="286" y="360"/>
                </a:lnTo>
                <a:lnTo>
                  <a:pt x="269" y="369"/>
                </a:lnTo>
                <a:lnTo>
                  <a:pt x="251" y="374"/>
                </a:lnTo>
                <a:lnTo>
                  <a:pt x="233" y="380"/>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11" name="Freeform 12"/>
          <p:cNvSpPr>
            <a:spLocks/>
          </p:cNvSpPr>
          <p:nvPr/>
        </p:nvSpPr>
        <p:spPr bwMode="auto">
          <a:xfrm>
            <a:off x="2832100" y="5759450"/>
            <a:ext cx="153988" cy="152400"/>
          </a:xfrm>
          <a:custGeom>
            <a:avLst/>
            <a:gdLst/>
            <a:ahLst/>
            <a:cxnLst>
              <a:cxn ang="0">
                <a:pos x="174" y="381"/>
              </a:cxn>
              <a:cxn ang="0">
                <a:pos x="137" y="373"/>
              </a:cxn>
              <a:cxn ang="0">
                <a:pos x="102" y="359"/>
              </a:cxn>
              <a:cxn ang="0">
                <a:pos x="71" y="339"/>
              </a:cxn>
              <a:cxn ang="0">
                <a:pos x="45" y="313"/>
              </a:cxn>
              <a:cxn ang="0">
                <a:pos x="23" y="282"/>
              </a:cxn>
              <a:cxn ang="0">
                <a:pos x="9" y="248"/>
              </a:cxn>
              <a:cxn ang="0">
                <a:pos x="1" y="211"/>
              </a:cxn>
              <a:cxn ang="0">
                <a:pos x="1" y="171"/>
              </a:cxn>
              <a:cxn ang="0">
                <a:pos x="9" y="134"/>
              </a:cxn>
              <a:cxn ang="0">
                <a:pos x="23" y="99"/>
              </a:cxn>
              <a:cxn ang="0">
                <a:pos x="45" y="69"/>
              </a:cxn>
              <a:cxn ang="0">
                <a:pos x="71" y="43"/>
              </a:cxn>
              <a:cxn ang="0">
                <a:pos x="102" y="23"/>
              </a:cxn>
              <a:cxn ang="0">
                <a:pos x="137" y="8"/>
              </a:cxn>
              <a:cxn ang="0">
                <a:pos x="174" y="1"/>
              </a:cxn>
              <a:cxn ang="0">
                <a:pos x="214" y="1"/>
              </a:cxn>
              <a:cxn ang="0">
                <a:pos x="251" y="8"/>
              </a:cxn>
              <a:cxn ang="0">
                <a:pos x="286" y="23"/>
              </a:cxn>
              <a:cxn ang="0">
                <a:pos x="318" y="43"/>
              </a:cxn>
              <a:cxn ang="0">
                <a:pos x="343" y="69"/>
              </a:cxn>
              <a:cxn ang="0">
                <a:pos x="365" y="99"/>
              </a:cxn>
              <a:cxn ang="0">
                <a:pos x="379" y="134"/>
              </a:cxn>
              <a:cxn ang="0">
                <a:pos x="387" y="171"/>
              </a:cxn>
              <a:cxn ang="0">
                <a:pos x="387" y="211"/>
              </a:cxn>
              <a:cxn ang="0">
                <a:pos x="379" y="248"/>
              </a:cxn>
              <a:cxn ang="0">
                <a:pos x="365" y="282"/>
              </a:cxn>
              <a:cxn ang="0">
                <a:pos x="343" y="313"/>
              </a:cxn>
              <a:cxn ang="0">
                <a:pos x="318" y="339"/>
              </a:cxn>
              <a:cxn ang="0">
                <a:pos x="286" y="359"/>
              </a:cxn>
              <a:cxn ang="0">
                <a:pos x="251" y="373"/>
              </a:cxn>
              <a:cxn ang="0">
                <a:pos x="214" y="381"/>
              </a:cxn>
            </a:cxnLst>
            <a:rect l="0" t="0" r="r" b="b"/>
            <a:pathLst>
              <a:path w="388" h="382">
                <a:moveTo>
                  <a:pt x="194" y="382"/>
                </a:moveTo>
                <a:lnTo>
                  <a:pt x="174" y="381"/>
                </a:lnTo>
                <a:lnTo>
                  <a:pt x="155" y="379"/>
                </a:lnTo>
                <a:lnTo>
                  <a:pt x="137" y="373"/>
                </a:lnTo>
                <a:lnTo>
                  <a:pt x="119" y="368"/>
                </a:lnTo>
                <a:lnTo>
                  <a:pt x="102" y="359"/>
                </a:lnTo>
                <a:lnTo>
                  <a:pt x="85" y="350"/>
                </a:lnTo>
                <a:lnTo>
                  <a:pt x="71" y="339"/>
                </a:lnTo>
                <a:lnTo>
                  <a:pt x="57" y="326"/>
                </a:lnTo>
                <a:lnTo>
                  <a:pt x="45" y="313"/>
                </a:lnTo>
                <a:lnTo>
                  <a:pt x="33" y="298"/>
                </a:lnTo>
                <a:lnTo>
                  <a:pt x="23" y="282"/>
                </a:lnTo>
                <a:lnTo>
                  <a:pt x="16" y="266"/>
                </a:lnTo>
                <a:lnTo>
                  <a:pt x="9" y="248"/>
                </a:lnTo>
                <a:lnTo>
                  <a:pt x="4" y="230"/>
                </a:lnTo>
                <a:lnTo>
                  <a:pt x="1" y="211"/>
                </a:lnTo>
                <a:lnTo>
                  <a:pt x="0" y="192"/>
                </a:lnTo>
                <a:lnTo>
                  <a:pt x="1" y="171"/>
                </a:lnTo>
                <a:lnTo>
                  <a:pt x="4" y="152"/>
                </a:lnTo>
                <a:lnTo>
                  <a:pt x="9" y="134"/>
                </a:lnTo>
                <a:lnTo>
                  <a:pt x="16" y="116"/>
                </a:lnTo>
                <a:lnTo>
                  <a:pt x="23" y="99"/>
                </a:lnTo>
                <a:lnTo>
                  <a:pt x="33" y="84"/>
                </a:lnTo>
                <a:lnTo>
                  <a:pt x="45" y="69"/>
                </a:lnTo>
                <a:lnTo>
                  <a:pt x="57" y="56"/>
                </a:lnTo>
                <a:lnTo>
                  <a:pt x="71" y="43"/>
                </a:lnTo>
                <a:lnTo>
                  <a:pt x="85" y="32"/>
                </a:lnTo>
                <a:lnTo>
                  <a:pt x="102" y="23"/>
                </a:lnTo>
                <a:lnTo>
                  <a:pt x="119" y="14"/>
                </a:lnTo>
                <a:lnTo>
                  <a:pt x="137" y="8"/>
                </a:lnTo>
                <a:lnTo>
                  <a:pt x="155" y="3"/>
                </a:lnTo>
                <a:lnTo>
                  <a:pt x="174" y="1"/>
                </a:lnTo>
                <a:lnTo>
                  <a:pt x="194" y="0"/>
                </a:lnTo>
                <a:lnTo>
                  <a:pt x="214" y="1"/>
                </a:lnTo>
                <a:lnTo>
                  <a:pt x="233" y="3"/>
                </a:lnTo>
                <a:lnTo>
                  <a:pt x="251" y="8"/>
                </a:lnTo>
                <a:lnTo>
                  <a:pt x="269" y="14"/>
                </a:lnTo>
                <a:lnTo>
                  <a:pt x="286" y="23"/>
                </a:lnTo>
                <a:lnTo>
                  <a:pt x="303" y="32"/>
                </a:lnTo>
                <a:lnTo>
                  <a:pt x="318" y="43"/>
                </a:lnTo>
                <a:lnTo>
                  <a:pt x="331" y="56"/>
                </a:lnTo>
                <a:lnTo>
                  <a:pt x="343" y="69"/>
                </a:lnTo>
                <a:lnTo>
                  <a:pt x="355" y="84"/>
                </a:lnTo>
                <a:lnTo>
                  <a:pt x="365" y="99"/>
                </a:lnTo>
                <a:lnTo>
                  <a:pt x="373" y="116"/>
                </a:lnTo>
                <a:lnTo>
                  <a:pt x="379" y="134"/>
                </a:lnTo>
                <a:lnTo>
                  <a:pt x="384" y="152"/>
                </a:lnTo>
                <a:lnTo>
                  <a:pt x="387" y="171"/>
                </a:lnTo>
                <a:lnTo>
                  <a:pt x="388" y="192"/>
                </a:lnTo>
                <a:lnTo>
                  <a:pt x="387" y="211"/>
                </a:lnTo>
                <a:lnTo>
                  <a:pt x="384" y="230"/>
                </a:lnTo>
                <a:lnTo>
                  <a:pt x="379" y="248"/>
                </a:lnTo>
                <a:lnTo>
                  <a:pt x="373" y="266"/>
                </a:lnTo>
                <a:lnTo>
                  <a:pt x="365" y="282"/>
                </a:lnTo>
                <a:lnTo>
                  <a:pt x="355" y="298"/>
                </a:lnTo>
                <a:lnTo>
                  <a:pt x="343" y="313"/>
                </a:lnTo>
                <a:lnTo>
                  <a:pt x="331" y="326"/>
                </a:lnTo>
                <a:lnTo>
                  <a:pt x="318" y="339"/>
                </a:lnTo>
                <a:lnTo>
                  <a:pt x="303" y="350"/>
                </a:lnTo>
                <a:lnTo>
                  <a:pt x="286" y="359"/>
                </a:lnTo>
                <a:lnTo>
                  <a:pt x="269" y="368"/>
                </a:lnTo>
                <a:lnTo>
                  <a:pt x="251" y="373"/>
                </a:lnTo>
                <a:lnTo>
                  <a:pt x="233" y="379"/>
                </a:lnTo>
                <a:lnTo>
                  <a:pt x="214" y="381"/>
                </a:lnTo>
                <a:lnTo>
                  <a:pt x="194" y="382"/>
                </a:lnTo>
              </a:path>
            </a:pathLst>
          </a:custGeom>
          <a:noFill/>
          <a:ln w="0">
            <a:solidFill>
              <a:srgbClr val="000000"/>
            </a:solidFill>
            <a:prstDash val="solid"/>
            <a:round/>
            <a:headEnd/>
            <a:tailEnd/>
          </a:ln>
        </p:spPr>
        <p:txBody>
          <a:bodyPr/>
          <a:lstStyle/>
          <a:p>
            <a:endParaRPr lang="ja-JP" altLang="en-US"/>
          </a:p>
        </p:txBody>
      </p:sp>
      <p:sp>
        <p:nvSpPr>
          <p:cNvPr id="12" name="Freeform 13"/>
          <p:cNvSpPr>
            <a:spLocks/>
          </p:cNvSpPr>
          <p:nvPr/>
        </p:nvSpPr>
        <p:spPr bwMode="auto">
          <a:xfrm>
            <a:off x="2828925" y="2178050"/>
            <a:ext cx="136525" cy="190500"/>
          </a:xfrm>
          <a:custGeom>
            <a:avLst/>
            <a:gdLst/>
            <a:ahLst/>
            <a:cxnLst>
              <a:cxn ang="0">
                <a:pos x="36" y="27"/>
              </a:cxn>
              <a:cxn ang="0">
                <a:pos x="78" y="49"/>
              </a:cxn>
              <a:cxn ang="0">
                <a:pos x="124" y="62"/>
              </a:cxn>
              <a:cxn ang="0">
                <a:pos x="173" y="67"/>
              </a:cxn>
              <a:cxn ang="0">
                <a:pos x="222" y="62"/>
              </a:cxn>
              <a:cxn ang="0">
                <a:pos x="267" y="49"/>
              </a:cxn>
              <a:cxn ang="0">
                <a:pos x="307" y="29"/>
              </a:cxn>
              <a:cxn ang="0">
                <a:pos x="342" y="3"/>
              </a:cxn>
              <a:cxn ang="0">
                <a:pos x="168" y="480"/>
              </a:cxn>
              <a:cxn ang="0">
                <a:pos x="0" y="0"/>
              </a:cxn>
              <a:cxn ang="0">
                <a:pos x="36" y="27"/>
              </a:cxn>
            </a:cxnLst>
            <a:rect l="0" t="0" r="r" b="b"/>
            <a:pathLst>
              <a:path w="342" h="480">
                <a:moveTo>
                  <a:pt x="36" y="27"/>
                </a:moveTo>
                <a:lnTo>
                  <a:pt x="78" y="49"/>
                </a:lnTo>
                <a:lnTo>
                  <a:pt x="124" y="62"/>
                </a:lnTo>
                <a:lnTo>
                  <a:pt x="173" y="67"/>
                </a:lnTo>
                <a:lnTo>
                  <a:pt x="222" y="62"/>
                </a:lnTo>
                <a:lnTo>
                  <a:pt x="267" y="49"/>
                </a:lnTo>
                <a:lnTo>
                  <a:pt x="307" y="29"/>
                </a:lnTo>
                <a:lnTo>
                  <a:pt x="342" y="3"/>
                </a:lnTo>
                <a:lnTo>
                  <a:pt x="168" y="480"/>
                </a:lnTo>
                <a:lnTo>
                  <a:pt x="0" y="0"/>
                </a:lnTo>
                <a:lnTo>
                  <a:pt x="36" y="27"/>
                </a:lnTo>
                <a:close/>
              </a:path>
            </a:pathLst>
          </a:custGeom>
          <a:solidFill>
            <a:srgbClr val="000000"/>
          </a:solidFill>
          <a:ln w="9525">
            <a:noFill/>
            <a:round/>
            <a:headEnd/>
            <a:tailEnd/>
          </a:ln>
        </p:spPr>
        <p:txBody>
          <a:bodyPr/>
          <a:lstStyle/>
          <a:p>
            <a:endParaRPr lang="ja-JP" altLang="en-US"/>
          </a:p>
        </p:txBody>
      </p:sp>
      <p:sp>
        <p:nvSpPr>
          <p:cNvPr id="13" name="Line 14"/>
          <p:cNvSpPr>
            <a:spLocks noChangeShapeType="1"/>
          </p:cNvSpPr>
          <p:nvPr/>
        </p:nvSpPr>
        <p:spPr bwMode="auto">
          <a:xfrm flipH="1">
            <a:off x="2897188" y="2100263"/>
            <a:ext cx="1587" cy="115887"/>
          </a:xfrm>
          <a:prstGeom prst="line">
            <a:avLst/>
          </a:prstGeom>
          <a:noFill/>
          <a:ln w="0">
            <a:solidFill>
              <a:srgbClr val="000000"/>
            </a:solidFill>
            <a:round/>
            <a:headEnd/>
            <a:tailEnd/>
          </a:ln>
        </p:spPr>
        <p:txBody>
          <a:bodyPr/>
          <a:lstStyle/>
          <a:p>
            <a:endParaRPr lang="ja-JP" altLang="en-US"/>
          </a:p>
        </p:txBody>
      </p:sp>
      <p:sp>
        <p:nvSpPr>
          <p:cNvPr id="14" name="Freeform 15"/>
          <p:cNvSpPr>
            <a:spLocks/>
          </p:cNvSpPr>
          <p:nvPr/>
        </p:nvSpPr>
        <p:spPr bwMode="auto">
          <a:xfrm>
            <a:off x="2828925" y="2697163"/>
            <a:ext cx="136525" cy="188912"/>
          </a:xfrm>
          <a:custGeom>
            <a:avLst/>
            <a:gdLst/>
            <a:ahLst/>
            <a:cxnLst>
              <a:cxn ang="0">
                <a:pos x="36" y="27"/>
              </a:cxn>
              <a:cxn ang="0">
                <a:pos x="78" y="49"/>
              </a:cxn>
              <a:cxn ang="0">
                <a:pos x="124" y="62"/>
              </a:cxn>
              <a:cxn ang="0">
                <a:pos x="173" y="67"/>
              </a:cxn>
              <a:cxn ang="0">
                <a:pos x="222" y="62"/>
              </a:cxn>
              <a:cxn ang="0">
                <a:pos x="267" y="49"/>
              </a:cxn>
              <a:cxn ang="0">
                <a:pos x="307" y="27"/>
              </a:cxn>
              <a:cxn ang="0">
                <a:pos x="342" y="3"/>
              </a:cxn>
              <a:cxn ang="0">
                <a:pos x="169" y="480"/>
              </a:cxn>
              <a:cxn ang="0">
                <a:pos x="0" y="0"/>
              </a:cxn>
              <a:cxn ang="0">
                <a:pos x="36" y="27"/>
              </a:cxn>
            </a:cxnLst>
            <a:rect l="0" t="0" r="r" b="b"/>
            <a:pathLst>
              <a:path w="342" h="480">
                <a:moveTo>
                  <a:pt x="36" y="27"/>
                </a:moveTo>
                <a:lnTo>
                  <a:pt x="78" y="49"/>
                </a:lnTo>
                <a:lnTo>
                  <a:pt x="124" y="62"/>
                </a:lnTo>
                <a:lnTo>
                  <a:pt x="173" y="67"/>
                </a:lnTo>
                <a:lnTo>
                  <a:pt x="222" y="62"/>
                </a:lnTo>
                <a:lnTo>
                  <a:pt x="267" y="49"/>
                </a:lnTo>
                <a:lnTo>
                  <a:pt x="307" y="27"/>
                </a:lnTo>
                <a:lnTo>
                  <a:pt x="342" y="3"/>
                </a:lnTo>
                <a:lnTo>
                  <a:pt x="169" y="480"/>
                </a:lnTo>
                <a:lnTo>
                  <a:pt x="0" y="0"/>
                </a:lnTo>
                <a:lnTo>
                  <a:pt x="36" y="27"/>
                </a:lnTo>
                <a:close/>
              </a:path>
            </a:pathLst>
          </a:custGeom>
          <a:solidFill>
            <a:srgbClr val="000000"/>
          </a:solidFill>
          <a:ln w="9525">
            <a:noFill/>
            <a:round/>
            <a:headEnd/>
            <a:tailEnd/>
          </a:ln>
        </p:spPr>
        <p:txBody>
          <a:bodyPr/>
          <a:lstStyle/>
          <a:p>
            <a:endParaRPr lang="ja-JP" altLang="en-US"/>
          </a:p>
        </p:txBody>
      </p:sp>
      <p:sp>
        <p:nvSpPr>
          <p:cNvPr id="15" name="Line 16"/>
          <p:cNvSpPr>
            <a:spLocks noChangeShapeType="1"/>
          </p:cNvSpPr>
          <p:nvPr/>
        </p:nvSpPr>
        <p:spPr bwMode="auto">
          <a:xfrm flipH="1">
            <a:off x="2897188" y="2546350"/>
            <a:ext cx="1587" cy="188913"/>
          </a:xfrm>
          <a:prstGeom prst="line">
            <a:avLst/>
          </a:prstGeom>
          <a:noFill/>
          <a:ln w="0">
            <a:solidFill>
              <a:srgbClr val="000000"/>
            </a:solidFill>
            <a:round/>
            <a:headEnd/>
            <a:tailEnd/>
          </a:ln>
        </p:spPr>
        <p:txBody>
          <a:bodyPr/>
          <a:lstStyle/>
          <a:p>
            <a:endParaRPr lang="ja-JP" altLang="en-US"/>
          </a:p>
        </p:txBody>
      </p:sp>
      <p:sp>
        <p:nvSpPr>
          <p:cNvPr id="16" name="Freeform 17"/>
          <p:cNvSpPr>
            <a:spLocks/>
          </p:cNvSpPr>
          <p:nvPr/>
        </p:nvSpPr>
        <p:spPr bwMode="auto">
          <a:xfrm>
            <a:off x="2828925" y="3671888"/>
            <a:ext cx="134938" cy="190500"/>
          </a:xfrm>
          <a:custGeom>
            <a:avLst/>
            <a:gdLst/>
            <a:ahLst/>
            <a:cxnLst>
              <a:cxn ang="0">
                <a:pos x="34" y="28"/>
              </a:cxn>
              <a:cxn ang="0">
                <a:pos x="77" y="48"/>
              </a:cxn>
              <a:cxn ang="0">
                <a:pos x="123" y="62"/>
              </a:cxn>
              <a:cxn ang="0">
                <a:pos x="173" y="66"/>
              </a:cxn>
              <a:cxn ang="0">
                <a:pos x="221" y="61"/>
              </a:cxn>
              <a:cxn ang="0">
                <a:pos x="266" y="47"/>
              </a:cxn>
              <a:cxn ang="0">
                <a:pos x="307" y="26"/>
              </a:cxn>
              <a:cxn ang="0">
                <a:pos x="342" y="1"/>
              </a:cxn>
              <a:cxn ang="0">
                <a:pos x="169" y="479"/>
              </a:cxn>
              <a:cxn ang="0">
                <a:pos x="0" y="0"/>
              </a:cxn>
              <a:cxn ang="0">
                <a:pos x="34" y="28"/>
              </a:cxn>
            </a:cxnLst>
            <a:rect l="0" t="0" r="r" b="b"/>
            <a:pathLst>
              <a:path w="342" h="479">
                <a:moveTo>
                  <a:pt x="34" y="28"/>
                </a:moveTo>
                <a:lnTo>
                  <a:pt x="77" y="48"/>
                </a:lnTo>
                <a:lnTo>
                  <a:pt x="123" y="62"/>
                </a:lnTo>
                <a:lnTo>
                  <a:pt x="173" y="66"/>
                </a:lnTo>
                <a:lnTo>
                  <a:pt x="221" y="61"/>
                </a:lnTo>
                <a:lnTo>
                  <a:pt x="266" y="47"/>
                </a:lnTo>
                <a:lnTo>
                  <a:pt x="307" y="26"/>
                </a:lnTo>
                <a:lnTo>
                  <a:pt x="342" y="1"/>
                </a:lnTo>
                <a:lnTo>
                  <a:pt x="169" y="479"/>
                </a:lnTo>
                <a:lnTo>
                  <a:pt x="0" y="0"/>
                </a:lnTo>
                <a:lnTo>
                  <a:pt x="34" y="28"/>
                </a:lnTo>
                <a:close/>
              </a:path>
            </a:pathLst>
          </a:custGeom>
          <a:solidFill>
            <a:srgbClr val="000000"/>
          </a:solidFill>
          <a:ln w="9525">
            <a:noFill/>
            <a:round/>
            <a:headEnd/>
            <a:tailEnd/>
          </a:ln>
        </p:spPr>
        <p:txBody>
          <a:bodyPr/>
          <a:lstStyle/>
          <a:p>
            <a:endParaRPr lang="ja-JP" altLang="en-US"/>
          </a:p>
        </p:txBody>
      </p:sp>
      <p:sp>
        <p:nvSpPr>
          <p:cNvPr id="17" name="Line 18"/>
          <p:cNvSpPr>
            <a:spLocks noChangeShapeType="1"/>
          </p:cNvSpPr>
          <p:nvPr/>
        </p:nvSpPr>
        <p:spPr bwMode="auto">
          <a:xfrm flipH="1">
            <a:off x="2895600" y="3067050"/>
            <a:ext cx="1588" cy="642938"/>
          </a:xfrm>
          <a:prstGeom prst="line">
            <a:avLst/>
          </a:prstGeom>
          <a:noFill/>
          <a:ln w="0">
            <a:solidFill>
              <a:srgbClr val="000000"/>
            </a:solidFill>
            <a:round/>
            <a:headEnd/>
            <a:tailEnd/>
          </a:ln>
        </p:spPr>
        <p:txBody>
          <a:bodyPr/>
          <a:lstStyle/>
          <a:p>
            <a:endParaRPr lang="ja-JP" altLang="en-US"/>
          </a:p>
        </p:txBody>
      </p:sp>
      <p:sp>
        <p:nvSpPr>
          <p:cNvPr id="18" name="Freeform 19"/>
          <p:cNvSpPr>
            <a:spLocks/>
          </p:cNvSpPr>
          <p:nvPr/>
        </p:nvSpPr>
        <p:spPr bwMode="auto">
          <a:xfrm>
            <a:off x="2828925" y="5541963"/>
            <a:ext cx="134938" cy="190500"/>
          </a:xfrm>
          <a:custGeom>
            <a:avLst/>
            <a:gdLst/>
            <a:ahLst/>
            <a:cxnLst>
              <a:cxn ang="0">
                <a:pos x="36" y="28"/>
              </a:cxn>
              <a:cxn ang="0">
                <a:pos x="77" y="48"/>
              </a:cxn>
              <a:cxn ang="0">
                <a:pos x="123" y="63"/>
              </a:cxn>
              <a:cxn ang="0">
                <a:pos x="173" y="66"/>
              </a:cxn>
              <a:cxn ang="0">
                <a:pos x="221" y="61"/>
              </a:cxn>
              <a:cxn ang="0">
                <a:pos x="266" y="47"/>
              </a:cxn>
              <a:cxn ang="0">
                <a:pos x="307" y="27"/>
              </a:cxn>
              <a:cxn ang="0">
                <a:pos x="342" y="1"/>
              </a:cxn>
              <a:cxn ang="0">
                <a:pos x="169" y="479"/>
              </a:cxn>
              <a:cxn ang="0">
                <a:pos x="0" y="0"/>
              </a:cxn>
              <a:cxn ang="0">
                <a:pos x="36" y="28"/>
              </a:cxn>
            </a:cxnLst>
            <a:rect l="0" t="0" r="r" b="b"/>
            <a:pathLst>
              <a:path w="342" h="479">
                <a:moveTo>
                  <a:pt x="36" y="28"/>
                </a:moveTo>
                <a:lnTo>
                  <a:pt x="77" y="48"/>
                </a:lnTo>
                <a:lnTo>
                  <a:pt x="123" y="63"/>
                </a:lnTo>
                <a:lnTo>
                  <a:pt x="173" y="66"/>
                </a:lnTo>
                <a:lnTo>
                  <a:pt x="221" y="61"/>
                </a:lnTo>
                <a:lnTo>
                  <a:pt x="266" y="47"/>
                </a:lnTo>
                <a:lnTo>
                  <a:pt x="307" y="27"/>
                </a:lnTo>
                <a:lnTo>
                  <a:pt x="342" y="1"/>
                </a:lnTo>
                <a:lnTo>
                  <a:pt x="169" y="479"/>
                </a:lnTo>
                <a:lnTo>
                  <a:pt x="0" y="0"/>
                </a:lnTo>
                <a:lnTo>
                  <a:pt x="36" y="28"/>
                </a:lnTo>
                <a:close/>
              </a:path>
            </a:pathLst>
          </a:custGeom>
          <a:solidFill>
            <a:srgbClr val="000000"/>
          </a:solidFill>
          <a:ln w="9525">
            <a:noFill/>
            <a:round/>
            <a:headEnd/>
            <a:tailEnd/>
          </a:ln>
        </p:spPr>
        <p:txBody>
          <a:bodyPr/>
          <a:lstStyle/>
          <a:p>
            <a:endParaRPr lang="ja-JP" altLang="en-US"/>
          </a:p>
        </p:txBody>
      </p:sp>
      <p:sp>
        <p:nvSpPr>
          <p:cNvPr id="19" name="Line 20"/>
          <p:cNvSpPr>
            <a:spLocks noChangeShapeType="1"/>
          </p:cNvSpPr>
          <p:nvPr/>
        </p:nvSpPr>
        <p:spPr bwMode="auto">
          <a:xfrm flipH="1">
            <a:off x="2895600" y="4987925"/>
            <a:ext cx="1588" cy="592138"/>
          </a:xfrm>
          <a:prstGeom prst="line">
            <a:avLst/>
          </a:prstGeom>
          <a:noFill/>
          <a:ln w="0">
            <a:solidFill>
              <a:srgbClr val="000000"/>
            </a:solidFill>
            <a:round/>
            <a:headEnd/>
            <a:tailEnd/>
          </a:ln>
        </p:spPr>
        <p:txBody>
          <a:bodyPr/>
          <a:lstStyle/>
          <a:p>
            <a:endParaRPr lang="ja-JP" altLang="en-US"/>
          </a:p>
        </p:txBody>
      </p:sp>
      <p:sp>
        <p:nvSpPr>
          <p:cNvPr id="20" name="Freeform 21"/>
          <p:cNvSpPr>
            <a:spLocks/>
          </p:cNvSpPr>
          <p:nvPr/>
        </p:nvSpPr>
        <p:spPr bwMode="auto">
          <a:xfrm>
            <a:off x="3902075" y="1952625"/>
            <a:ext cx="153988" cy="152400"/>
          </a:xfrm>
          <a:custGeom>
            <a:avLst/>
            <a:gdLst/>
            <a:ahLst/>
            <a:cxnLst>
              <a:cxn ang="0">
                <a:pos x="174" y="382"/>
              </a:cxn>
              <a:cxn ang="0">
                <a:pos x="137" y="374"/>
              </a:cxn>
              <a:cxn ang="0">
                <a:pos x="102" y="360"/>
              </a:cxn>
              <a:cxn ang="0">
                <a:pos x="70" y="340"/>
              </a:cxn>
              <a:cxn ang="0">
                <a:pos x="45" y="314"/>
              </a:cxn>
              <a:cxn ang="0">
                <a:pos x="23" y="283"/>
              </a:cxn>
              <a:cxn ang="0">
                <a:pos x="9" y="249"/>
              </a:cxn>
              <a:cxn ang="0">
                <a:pos x="1" y="212"/>
              </a:cxn>
              <a:cxn ang="0">
                <a:pos x="1" y="172"/>
              </a:cxn>
              <a:cxn ang="0">
                <a:pos x="9" y="135"/>
              </a:cxn>
              <a:cxn ang="0">
                <a:pos x="23" y="100"/>
              </a:cxn>
              <a:cxn ang="0">
                <a:pos x="45" y="70"/>
              </a:cxn>
              <a:cxn ang="0">
                <a:pos x="70" y="44"/>
              </a:cxn>
              <a:cxn ang="0">
                <a:pos x="102" y="24"/>
              </a:cxn>
              <a:cxn ang="0">
                <a:pos x="137" y="9"/>
              </a:cxn>
              <a:cxn ang="0">
                <a:pos x="174" y="2"/>
              </a:cxn>
              <a:cxn ang="0">
                <a:pos x="214" y="2"/>
              </a:cxn>
              <a:cxn ang="0">
                <a:pos x="251" y="9"/>
              </a:cxn>
              <a:cxn ang="0">
                <a:pos x="286" y="24"/>
              </a:cxn>
              <a:cxn ang="0">
                <a:pos x="317" y="44"/>
              </a:cxn>
              <a:cxn ang="0">
                <a:pos x="343" y="70"/>
              </a:cxn>
              <a:cxn ang="0">
                <a:pos x="365" y="100"/>
              </a:cxn>
              <a:cxn ang="0">
                <a:pos x="379" y="135"/>
              </a:cxn>
              <a:cxn ang="0">
                <a:pos x="387" y="172"/>
              </a:cxn>
              <a:cxn ang="0">
                <a:pos x="387" y="212"/>
              </a:cxn>
              <a:cxn ang="0">
                <a:pos x="379" y="249"/>
              </a:cxn>
              <a:cxn ang="0">
                <a:pos x="365" y="283"/>
              </a:cxn>
              <a:cxn ang="0">
                <a:pos x="343" y="314"/>
              </a:cxn>
              <a:cxn ang="0">
                <a:pos x="317" y="340"/>
              </a:cxn>
              <a:cxn ang="0">
                <a:pos x="286" y="360"/>
              </a:cxn>
              <a:cxn ang="0">
                <a:pos x="251" y="374"/>
              </a:cxn>
              <a:cxn ang="0">
                <a:pos x="214" y="382"/>
              </a:cxn>
            </a:cxnLst>
            <a:rect l="0" t="0" r="r" b="b"/>
            <a:pathLst>
              <a:path w="388" h="383">
                <a:moveTo>
                  <a:pt x="194" y="383"/>
                </a:moveTo>
                <a:lnTo>
                  <a:pt x="174" y="382"/>
                </a:lnTo>
                <a:lnTo>
                  <a:pt x="155" y="380"/>
                </a:lnTo>
                <a:lnTo>
                  <a:pt x="137" y="374"/>
                </a:lnTo>
                <a:lnTo>
                  <a:pt x="119" y="369"/>
                </a:lnTo>
                <a:lnTo>
                  <a:pt x="102" y="360"/>
                </a:lnTo>
                <a:lnTo>
                  <a:pt x="85" y="351"/>
                </a:lnTo>
                <a:lnTo>
                  <a:pt x="70" y="340"/>
                </a:lnTo>
                <a:lnTo>
                  <a:pt x="57" y="327"/>
                </a:lnTo>
                <a:lnTo>
                  <a:pt x="45" y="314"/>
                </a:lnTo>
                <a:lnTo>
                  <a:pt x="33" y="299"/>
                </a:lnTo>
                <a:lnTo>
                  <a:pt x="23" y="283"/>
                </a:lnTo>
                <a:lnTo>
                  <a:pt x="15" y="267"/>
                </a:lnTo>
                <a:lnTo>
                  <a:pt x="9" y="249"/>
                </a:lnTo>
                <a:lnTo>
                  <a:pt x="4" y="231"/>
                </a:lnTo>
                <a:lnTo>
                  <a:pt x="1" y="212"/>
                </a:lnTo>
                <a:lnTo>
                  <a:pt x="0" y="192"/>
                </a:lnTo>
                <a:lnTo>
                  <a:pt x="1" y="172"/>
                </a:lnTo>
                <a:lnTo>
                  <a:pt x="4" y="153"/>
                </a:lnTo>
                <a:lnTo>
                  <a:pt x="9" y="135"/>
                </a:lnTo>
                <a:lnTo>
                  <a:pt x="15" y="117"/>
                </a:lnTo>
                <a:lnTo>
                  <a:pt x="23" y="100"/>
                </a:lnTo>
                <a:lnTo>
                  <a:pt x="33" y="85"/>
                </a:lnTo>
                <a:lnTo>
                  <a:pt x="45" y="70"/>
                </a:lnTo>
                <a:lnTo>
                  <a:pt x="57" y="57"/>
                </a:lnTo>
                <a:lnTo>
                  <a:pt x="70" y="44"/>
                </a:lnTo>
                <a:lnTo>
                  <a:pt x="85" y="33"/>
                </a:lnTo>
                <a:lnTo>
                  <a:pt x="102" y="24"/>
                </a:lnTo>
                <a:lnTo>
                  <a:pt x="119" y="15"/>
                </a:lnTo>
                <a:lnTo>
                  <a:pt x="137" y="9"/>
                </a:lnTo>
                <a:lnTo>
                  <a:pt x="155" y="4"/>
                </a:lnTo>
                <a:lnTo>
                  <a:pt x="174" y="2"/>
                </a:lnTo>
                <a:lnTo>
                  <a:pt x="194" y="0"/>
                </a:lnTo>
                <a:lnTo>
                  <a:pt x="214" y="2"/>
                </a:lnTo>
                <a:lnTo>
                  <a:pt x="233" y="4"/>
                </a:lnTo>
                <a:lnTo>
                  <a:pt x="251" y="9"/>
                </a:lnTo>
                <a:lnTo>
                  <a:pt x="269" y="15"/>
                </a:lnTo>
                <a:lnTo>
                  <a:pt x="286" y="24"/>
                </a:lnTo>
                <a:lnTo>
                  <a:pt x="303" y="33"/>
                </a:lnTo>
                <a:lnTo>
                  <a:pt x="317" y="44"/>
                </a:lnTo>
                <a:lnTo>
                  <a:pt x="331" y="57"/>
                </a:lnTo>
                <a:lnTo>
                  <a:pt x="343" y="70"/>
                </a:lnTo>
                <a:lnTo>
                  <a:pt x="354" y="85"/>
                </a:lnTo>
                <a:lnTo>
                  <a:pt x="365" y="100"/>
                </a:lnTo>
                <a:lnTo>
                  <a:pt x="372" y="117"/>
                </a:lnTo>
                <a:lnTo>
                  <a:pt x="379" y="135"/>
                </a:lnTo>
                <a:lnTo>
                  <a:pt x="384" y="153"/>
                </a:lnTo>
                <a:lnTo>
                  <a:pt x="387" y="172"/>
                </a:lnTo>
                <a:lnTo>
                  <a:pt x="388" y="192"/>
                </a:lnTo>
                <a:lnTo>
                  <a:pt x="387" y="212"/>
                </a:lnTo>
                <a:lnTo>
                  <a:pt x="384" y="231"/>
                </a:lnTo>
                <a:lnTo>
                  <a:pt x="379" y="249"/>
                </a:lnTo>
                <a:lnTo>
                  <a:pt x="372" y="267"/>
                </a:lnTo>
                <a:lnTo>
                  <a:pt x="365" y="283"/>
                </a:lnTo>
                <a:lnTo>
                  <a:pt x="354" y="299"/>
                </a:lnTo>
                <a:lnTo>
                  <a:pt x="343" y="314"/>
                </a:lnTo>
                <a:lnTo>
                  <a:pt x="331" y="327"/>
                </a:lnTo>
                <a:lnTo>
                  <a:pt x="317" y="340"/>
                </a:lnTo>
                <a:lnTo>
                  <a:pt x="303" y="351"/>
                </a:lnTo>
                <a:lnTo>
                  <a:pt x="286" y="360"/>
                </a:lnTo>
                <a:lnTo>
                  <a:pt x="269" y="369"/>
                </a:lnTo>
                <a:lnTo>
                  <a:pt x="251" y="374"/>
                </a:lnTo>
                <a:lnTo>
                  <a:pt x="233" y="380"/>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21" name="Freeform 22"/>
          <p:cNvSpPr>
            <a:spLocks/>
          </p:cNvSpPr>
          <p:nvPr/>
        </p:nvSpPr>
        <p:spPr bwMode="auto">
          <a:xfrm>
            <a:off x="3902075" y="2398713"/>
            <a:ext cx="153988" cy="152400"/>
          </a:xfrm>
          <a:custGeom>
            <a:avLst/>
            <a:gdLst/>
            <a:ahLst/>
            <a:cxnLst>
              <a:cxn ang="0">
                <a:pos x="174" y="382"/>
              </a:cxn>
              <a:cxn ang="0">
                <a:pos x="137" y="374"/>
              </a:cxn>
              <a:cxn ang="0">
                <a:pos x="102" y="360"/>
              </a:cxn>
              <a:cxn ang="0">
                <a:pos x="70" y="340"/>
              </a:cxn>
              <a:cxn ang="0">
                <a:pos x="45" y="314"/>
              </a:cxn>
              <a:cxn ang="0">
                <a:pos x="23" y="283"/>
              </a:cxn>
              <a:cxn ang="0">
                <a:pos x="9" y="249"/>
              </a:cxn>
              <a:cxn ang="0">
                <a:pos x="1" y="212"/>
              </a:cxn>
              <a:cxn ang="0">
                <a:pos x="1" y="172"/>
              </a:cxn>
              <a:cxn ang="0">
                <a:pos x="9" y="135"/>
              </a:cxn>
              <a:cxn ang="0">
                <a:pos x="23" y="100"/>
              </a:cxn>
              <a:cxn ang="0">
                <a:pos x="45" y="70"/>
              </a:cxn>
              <a:cxn ang="0">
                <a:pos x="70" y="44"/>
              </a:cxn>
              <a:cxn ang="0">
                <a:pos x="102" y="24"/>
              </a:cxn>
              <a:cxn ang="0">
                <a:pos x="137" y="9"/>
              </a:cxn>
              <a:cxn ang="0">
                <a:pos x="174" y="2"/>
              </a:cxn>
              <a:cxn ang="0">
                <a:pos x="214" y="2"/>
              </a:cxn>
              <a:cxn ang="0">
                <a:pos x="251" y="9"/>
              </a:cxn>
              <a:cxn ang="0">
                <a:pos x="286" y="24"/>
              </a:cxn>
              <a:cxn ang="0">
                <a:pos x="317" y="44"/>
              </a:cxn>
              <a:cxn ang="0">
                <a:pos x="343" y="70"/>
              </a:cxn>
              <a:cxn ang="0">
                <a:pos x="365" y="100"/>
              </a:cxn>
              <a:cxn ang="0">
                <a:pos x="379" y="135"/>
              </a:cxn>
              <a:cxn ang="0">
                <a:pos x="387" y="172"/>
              </a:cxn>
              <a:cxn ang="0">
                <a:pos x="387" y="212"/>
              </a:cxn>
              <a:cxn ang="0">
                <a:pos x="379" y="249"/>
              </a:cxn>
              <a:cxn ang="0">
                <a:pos x="365" y="283"/>
              </a:cxn>
              <a:cxn ang="0">
                <a:pos x="343" y="314"/>
              </a:cxn>
              <a:cxn ang="0">
                <a:pos x="317" y="340"/>
              </a:cxn>
              <a:cxn ang="0">
                <a:pos x="286" y="360"/>
              </a:cxn>
              <a:cxn ang="0">
                <a:pos x="251" y="374"/>
              </a:cxn>
              <a:cxn ang="0">
                <a:pos x="214" y="382"/>
              </a:cxn>
            </a:cxnLst>
            <a:rect l="0" t="0" r="r" b="b"/>
            <a:pathLst>
              <a:path w="388" h="383">
                <a:moveTo>
                  <a:pt x="194" y="383"/>
                </a:moveTo>
                <a:lnTo>
                  <a:pt x="174" y="382"/>
                </a:lnTo>
                <a:lnTo>
                  <a:pt x="155" y="380"/>
                </a:lnTo>
                <a:lnTo>
                  <a:pt x="137" y="374"/>
                </a:lnTo>
                <a:lnTo>
                  <a:pt x="119" y="369"/>
                </a:lnTo>
                <a:lnTo>
                  <a:pt x="102" y="360"/>
                </a:lnTo>
                <a:lnTo>
                  <a:pt x="85" y="351"/>
                </a:lnTo>
                <a:lnTo>
                  <a:pt x="70" y="340"/>
                </a:lnTo>
                <a:lnTo>
                  <a:pt x="57" y="327"/>
                </a:lnTo>
                <a:lnTo>
                  <a:pt x="45" y="314"/>
                </a:lnTo>
                <a:lnTo>
                  <a:pt x="33" y="299"/>
                </a:lnTo>
                <a:lnTo>
                  <a:pt x="23" y="283"/>
                </a:lnTo>
                <a:lnTo>
                  <a:pt x="15" y="267"/>
                </a:lnTo>
                <a:lnTo>
                  <a:pt x="9" y="249"/>
                </a:lnTo>
                <a:lnTo>
                  <a:pt x="4" y="231"/>
                </a:lnTo>
                <a:lnTo>
                  <a:pt x="1" y="212"/>
                </a:lnTo>
                <a:lnTo>
                  <a:pt x="0" y="193"/>
                </a:lnTo>
                <a:lnTo>
                  <a:pt x="1" y="172"/>
                </a:lnTo>
                <a:lnTo>
                  <a:pt x="4" y="153"/>
                </a:lnTo>
                <a:lnTo>
                  <a:pt x="9" y="135"/>
                </a:lnTo>
                <a:lnTo>
                  <a:pt x="15" y="117"/>
                </a:lnTo>
                <a:lnTo>
                  <a:pt x="23" y="100"/>
                </a:lnTo>
                <a:lnTo>
                  <a:pt x="33" y="85"/>
                </a:lnTo>
                <a:lnTo>
                  <a:pt x="45" y="70"/>
                </a:lnTo>
                <a:lnTo>
                  <a:pt x="57" y="57"/>
                </a:lnTo>
                <a:lnTo>
                  <a:pt x="70" y="44"/>
                </a:lnTo>
                <a:lnTo>
                  <a:pt x="85" y="33"/>
                </a:lnTo>
                <a:lnTo>
                  <a:pt x="102" y="24"/>
                </a:lnTo>
                <a:lnTo>
                  <a:pt x="119" y="15"/>
                </a:lnTo>
                <a:lnTo>
                  <a:pt x="137" y="9"/>
                </a:lnTo>
                <a:lnTo>
                  <a:pt x="155" y="4"/>
                </a:lnTo>
                <a:lnTo>
                  <a:pt x="174" y="2"/>
                </a:lnTo>
                <a:lnTo>
                  <a:pt x="194" y="0"/>
                </a:lnTo>
                <a:lnTo>
                  <a:pt x="214" y="2"/>
                </a:lnTo>
                <a:lnTo>
                  <a:pt x="233" y="4"/>
                </a:lnTo>
                <a:lnTo>
                  <a:pt x="251" y="9"/>
                </a:lnTo>
                <a:lnTo>
                  <a:pt x="269" y="15"/>
                </a:lnTo>
                <a:lnTo>
                  <a:pt x="286" y="24"/>
                </a:lnTo>
                <a:lnTo>
                  <a:pt x="303" y="33"/>
                </a:lnTo>
                <a:lnTo>
                  <a:pt x="317" y="44"/>
                </a:lnTo>
                <a:lnTo>
                  <a:pt x="331" y="57"/>
                </a:lnTo>
                <a:lnTo>
                  <a:pt x="343" y="70"/>
                </a:lnTo>
                <a:lnTo>
                  <a:pt x="354" y="85"/>
                </a:lnTo>
                <a:lnTo>
                  <a:pt x="365" y="100"/>
                </a:lnTo>
                <a:lnTo>
                  <a:pt x="372" y="117"/>
                </a:lnTo>
                <a:lnTo>
                  <a:pt x="379" y="135"/>
                </a:lnTo>
                <a:lnTo>
                  <a:pt x="384" y="153"/>
                </a:lnTo>
                <a:lnTo>
                  <a:pt x="387" y="172"/>
                </a:lnTo>
                <a:lnTo>
                  <a:pt x="388" y="193"/>
                </a:lnTo>
                <a:lnTo>
                  <a:pt x="387" y="212"/>
                </a:lnTo>
                <a:lnTo>
                  <a:pt x="384" y="231"/>
                </a:lnTo>
                <a:lnTo>
                  <a:pt x="379" y="249"/>
                </a:lnTo>
                <a:lnTo>
                  <a:pt x="372" y="267"/>
                </a:lnTo>
                <a:lnTo>
                  <a:pt x="365" y="283"/>
                </a:lnTo>
                <a:lnTo>
                  <a:pt x="354" y="299"/>
                </a:lnTo>
                <a:lnTo>
                  <a:pt x="343" y="314"/>
                </a:lnTo>
                <a:lnTo>
                  <a:pt x="331" y="327"/>
                </a:lnTo>
                <a:lnTo>
                  <a:pt x="317" y="340"/>
                </a:lnTo>
                <a:lnTo>
                  <a:pt x="303" y="351"/>
                </a:lnTo>
                <a:lnTo>
                  <a:pt x="286" y="360"/>
                </a:lnTo>
                <a:lnTo>
                  <a:pt x="269" y="369"/>
                </a:lnTo>
                <a:lnTo>
                  <a:pt x="251" y="374"/>
                </a:lnTo>
                <a:lnTo>
                  <a:pt x="233" y="380"/>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22" name="Freeform 23"/>
          <p:cNvSpPr>
            <a:spLocks/>
          </p:cNvSpPr>
          <p:nvPr/>
        </p:nvSpPr>
        <p:spPr bwMode="auto">
          <a:xfrm>
            <a:off x="3902075" y="2933700"/>
            <a:ext cx="153988" cy="152400"/>
          </a:xfrm>
          <a:custGeom>
            <a:avLst/>
            <a:gdLst/>
            <a:ahLst/>
            <a:cxnLst>
              <a:cxn ang="0">
                <a:pos x="174" y="382"/>
              </a:cxn>
              <a:cxn ang="0">
                <a:pos x="137" y="374"/>
              </a:cxn>
              <a:cxn ang="0">
                <a:pos x="102" y="359"/>
              </a:cxn>
              <a:cxn ang="0">
                <a:pos x="70" y="339"/>
              </a:cxn>
              <a:cxn ang="0">
                <a:pos x="45" y="313"/>
              </a:cxn>
              <a:cxn ang="0">
                <a:pos x="23" y="283"/>
              </a:cxn>
              <a:cxn ang="0">
                <a:pos x="9" y="248"/>
              </a:cxn>
              <a:cxn ang="0">
                <a:pos x="1" y="211"/>
              </a:cxn>
              <a:cxn ang="0">
                <a:pos x="1" y="172"/>
              </a:cxn>
              <a:cxn ang="0">
                <a:pos x="9" y="135"/>
              </a:cxn>
              <a:cxn ang="0">
                <a:pos x="23" y="100"/>
              </a:cxn>
              <a:cxn ang="0">
                <a:pos x="45" y="70"/>
              </a:cxn>
              <a:cxn ang="0">
                <a:pos x="70" y="44"/>
              </a:cxn>
              <a:cxn ang="0">
                <a:pos x="102" y="23"/>
              </a:cxn>
              <a:cxn ang="0">
                <a:pos x="137" y="9"/>
              </a:cxn>
              <a:cxn ang="0">
                <a:pos x="174" y="1"/>
              </a:cxn>
              <a:cxn ang="0">
                <a:pos x="214" y="1"/>
              </a:cxn>
              <a:cxn ang="0">
                <a:pos x="251" y="9"/>
              </a:cxn>
              <a:cxn ang="0">
                <a:pos x="286" y="23"/>
              </a:cxn>
              <a:cxn ang="0">
                <a:pos x="317" y="44"/>
              </a:cxn>
              <a:cxn ang="0">
                <a:pos x="343" y="70"/>
              </a:cxn>
              <a:cxn ang="0">
                <a:pos x="365" y="100"/>
              </a:cxn>
              <a:cxn ang="0">
                <a:pos x="379" y="135"/>
              </a:cxn>
              <a:cxn ang="0">
                <a:pos x="387" y="172"/>
              </a:cxn>
              <a:cxn ang="0">
                <a:pos x="387" y="211"/>
              </a:cxn>
              <a:cxn ang="0">
                <a:pos x="379" y="248"/>
              </a:cxn>
              <a:cxn ang="0">
                <a:pos x="365" y="283"/>
              </a:cxn>
              <a:cxn ang="0">
                <a:pos x="343" y="313"/>
              </a:cxn>
              <a:cxn ang="0">
                <a:pos x="317" y="339"/>
              </a:cxn>
              <a:cxn ang="0">
                <a:pos x="286" y="359"/>
              </a:cxn>
              <a:cxn ang="0">
                <a:pos x="251" y="374"/>
              </a:cxn>
              <a:cxn ang="0">
                <a:pos x="214" y="382"/>
              </a:cxn>
            </a:cxnLst>
            <a:rect l="0" t="0" r="r" b="b"/>
            <a:pathLst>
              <a:path w="388" h="383">
                <a:moveTo>
                  <a:pt x="194" y="383"/>
                </a:moveTo>
                <a:lnTo>
                  <a:pt x="174" y="382"/>
                </a:lnTo>
                <a:lnTo>
                  <a:pt x="155" y="379"/>
                </a:lnTo>
                <a:lnTo>
                  <a:pt x="137" y="374"/>
                </a:lnTo>
                <a:lnTo>
                  <a:pt x="119" y="368"/>
                </a:lnTo>
                <a:lnTo>
                  <a:pt x="102" y="359"/>
                </a:lnTo>
                <a:lnTo>
                  <a:pt x="85" y="350"/>
                </a:lnTo>
                <a:lnTo>
                  <a:pt x="70" y="339"/>
                </a:lnTo>
                <a:lnTo>
                  <a:pt x="57" y="327"/>
                </a:lnTo>
                <a:lnTo>
                  <a:pt x="45" y="313"/>
                </a:lnTo>
                <a:lnTo>
                  <a:pt x="33" y="299"/>
                </a:lnTo>
                <a:lnTo>
                  <a:pt x="23" y="283"/>
                </a:lnTo>
                <a:lnTo>
                  <a:pt x="15" y="266"/>
                </a:lnTo>
                <a:lnTo>
                  <a:pt x="9" y="248"/>
                </a:lnTo>
                <a:lnTo>
                  <a:pt x="4" y="230"/>
                </a:lnTo>
                <a:lnTo>
                  <a:pt x="1" y="211"/>
                </a:lnTo>
                <a:lnTo>
                  <a:pt x="0" y="192"/>
                </a:lnTo>
                <a:lnTo>
                  <a:pt x="1" y="172"/>
                </a:lnTo>
                <a:lnTo>
                  <a:pt x="4" y="153"/>
                </a:lnTo>
                <a:lnTo>
                  <a:pt x="9" y="135"/>
                </a:lnTo>
                <a:lnTo>
                  <a:pt x="15" y="117"/>
                </a:lnTo>
                <a:lnTo>
                  <a:pt x="23" y="100"/>
                </a:lnTo>
                <a:lnTo>
                  <a:pt x="33" y="84"/>
                </a:lnTo>
                <a:lnTo>
                  <a:pt x="45" y="70"/>
                </a:lnTo>
                <a:lnTo>
                  <a:pt x="57" y="56"/>
                </a:lnTo>
                <a:lnTo>
                  <a:pt x="70" y="44"/>
                </a:lnTo>
                <a:lnTo>
                  <a:pt x="85" y="32"/>
                </a:lnTo>
                <a:lnTo>
                  <a:pt x="102" y="23"/>
                </a:lnTo>
                <a:lnTo>
                  <a:pt x="119" y="15"/>
                </a:lnTo>
                <a:lnTo>
                  <a:pt x="137" y="9"/>
                </a:lnTo>
                <a:lnTo>
                  <a:pt x="155" y="3"/>
                </a:lnTo>
                <a:lnTo>
                  <a:pt x="174" y="1"/>
                </a:lnTo>
                <a:lnTo>
                  <a:pt x="194" y="0"/>
                </a:lnTo>
                <a:lnTo>
                  <a:pt x="214" y="1"/>
                </a:lnTo>
                <a:lnTo>
                  <a:pt x="233" y="3"/>
                </a:lnTo>
                <a:lnTo>
                  <a:pt x="251" y="9"/>
                </a:lnTo>
                <a:lnTo>
                  <a:pt x="269" y="15"/>
                </a:lnTo>
                <a:lnTo>
                  <a:pt x="286" y="23"/>
                </a:lnTo>
                <a:lnTo>
                  <a:pt x="303" y="32"/>
                </a:lnTo>
                <a:lnTo>
                  <a:pt x="317" y="44"/>
                </a:lnTo>
                <a:lnTo>
                  <a:pt x="331" y="56"/>
                </a:lnTo>
                <a:lnTo>
                  <a:pt x="343" y="70"/>
                </a:lnTo>
                <a:lnTo>
                  <a:pt x="354" y="84"/>
                </a:lnTo>
                <a:lnTo>
                  <a:pt x="365" y="100"/>
                </a:lnTo>
                <a:lnTo>
                  <a:pt x="372" y="117"/>
                </a:lnTo>
                <a:lnTo>
                  <a:pt x="379" y="135"/>
                </a:lnTo>
                <a:lnTo>
                  <a:pt x="384" y="153"/>
                </a:lnTo>
                <a:lnTo>
                  <a:pt x="387" y="172"/>
                </a:lnTo>
                <a:lnTo>
                  <a:pt x="388" y="192"/>
                </a:lnTo>
                <a:lnTo>
                  <a:pt x="387" y="211"/>
                </a:lnTo>
                <a:lnTo>
                  <a:pt x="384" y="230"/>
                </a:lnTo>
                <a:lnTo>
                  <a:pt x="379" y="248"/>
                </a:lnTo>
                <a:lnTo>
                  <a:pt x="372" y="266"/>
                </a:lnTo>
                <a:lnTo>
                  <a:pt x="365" y="283"/>
                </a:lnTo>
                <a:lnTo>
                  <a:pt x="354" y="299"/>
                </a:lnTo>
                <a:lnTo>
                  <a:pt x="343" y="313"/>
                </a:lnTo>
                <a:lnTo>
                  <a:pt x="331" y="327"/>
                </a:lnTo>
                <a:lnTo>
                  <a:pt x="317" y="339"/>
                </a:lnTo>
                <a:lnTo>
                  <a:pt x="303" y="350"/>
                </a:lnTo>
                <a:lnTo>
                  <a:pt x="286" y="359"/>
                </a:lnTo>
                <a:lnTo>
                  <a:pt x="269" y="368"/>
                </a:lnTo>
                <a:lnTo>
                  <a:pt x="251" y="374"/>
                </a:lnTo>
                <a:lnTo>
                  <a:pt x="233" y="379"/>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23" name="Freeform 24"/>
          <p:cNvSpPr>
            <a:spLocks/>
          </p:cNvSpPr>
          <p:nvPr/>
        </p:nvSpPr>
        <p:spPr bwMode="auto">
          <a:xfrm>
            <a:off x="3902075" y="3959225"/>
            <a:ext cx="153988" cy="152400"/>
          </a:xfrm>
          <a:custGeom>
            <a:avLst/>
            <a:gdLst/>
            <a:ahLst/>
            <a:cxnLst>
              <a:cxn ang="0">
                <a:pos x="174" y="382"/>
              </a:cxn>
              <a:cxn ang="0">
                <a:pos x="137" y="374"/>
              </a:cxn>
              <a:cxn ang="0">
                <a:pos x="102" y="359"/>
              </a:cxn>
              <a:cxn ang="0">
                <a:pos x="70" y="339"/>
              </a:cxn>
              <a:cxn ang="0">
                <a:pos x="45" y="313"/>
              </a:cxn>
              <a:cxn ang="0">
                <a:pos x="23" y="283"/>
              </a:cxn>
              <a:cxn ang="0">
                <a:pos x="9" y="248"/>
              </a:cxn>
              <a:cxn ang="0">
                <a:pos x="1" y="211"/>
              </a:cxn>
              <a:cxn ang="0">
                <a:pos x="1" y="172"/>
              </a:cxn>
              <a:cxn ang="0">
                <a:pos x="9" y="135"/>
              </a:cxn>
              <a:cxn ang="0">
                <a:pos x="23" y="100"/>
              </a:cxn>
              <a:cxn ang="0">
                <a:pos x="45" y="69"/>
              </a:cxn>
              <a:cxn ang="0">
                <a:pos x="70" y="44"/>
              </a:cxn>
              <a:cxn ang="0">
                <a:pos x="102" y="23"/>
              </a:cxn>
              <a:cxn ang="0">
                <a:pos x="137" y="9"/>
              </a:cxn>
              <a:cxn ang="0">
                <a:pos x="174" y="1"/>
              </a:cxn>
              <a:cxn ang="0">
                <a:pos x="214" y="1"/>
              </a:cxn>
              <a:cxn ang="0">
                <a:pos x="251" y="9"/>
              </a:cxn>
              <a:cxn ang="0">
                <a:pos x="286" y="23"/>
              </a:cxn>
              <a:cxn ang="0">
                <a:pos x="317" y="44"/>
              </a:cxn>
              <a:cxn ang="0">
                <a:pos x="343" y="69"/>
              </a:cxn>
              <a:cxn ang="0">
                <a:pos x="365" y="100"/>
              </a:cxn>
              <a:cxn ang="0">
                <a:pos x="379" y="135"/>
              </a:cxn>
              <a:cxn ang="0">
                <a:pos x="387" y="172"/>
              </a:cxn>
              <a:cxn ang="0">
                <a:pos x="387" y="211"/>
              </a:cxn>
              <a:cxn ang="0">
                <a:pos x="379" y="248"/>
              </a:cxn>
              <a:cxn ang="0">
                <a:pos x="365" y="283"/>
              </a:cxn>
              <a:cxn ang="0">
                <a:pos x="343" y="313"/>
              </a:cxn>
              <a:cxn ang="0">
                <a:pos x="317" y="339"/>
              </a:cxn>
              <a:cxn ang="0">
                <a:pos x="286" y="359"/>
              </a:cxn>
              <a:cxn ang="0">
                <a:pos x="251" y="374"/>
              </a:cxn>
              <a:cxn ang="0">
                <a:pos x="214" y="382"/>
              </a:cxn>
            </a:cxnLst>
            <a:rect l="0" t="0" r="r" b="b"/>
            <a:pathLst>
              <a:path w="388" h="383">
                <a:moveTo>
                  <a:pt x="194" y="383"/>
                </a:moveTo>
                <a:lnTo>
                  <a:pt x="174" y="382"/>
                </a:lnTo>
                <a:lnTo>
                  <a:pt x="155" y="379"/>
                </a:lnTo>
                <a:lnTo>
                  <a:pt x="137" y="374"/>
                </a:lnTo>
                <a:lnTo>
                  <a:pt x="119" y="368"/>
                </a:lnTo>
                <a:lnTo>
                  <a:pt x="102" y="359"/>
                </a:lnTo>
                <a:lnTo>
                  <a:pt x="85" y="350"/>
                </a:lnTo>
                <a:lnTo>
                  <a:pt x="70" y="339"/>
                </a:lnTo>
                <a:lnTo>
                  <a:pt x="57" y="327"/>
                </a:lnTo>
                <a:lnTo>
                  <a:pt x="45" y="313"/>
                </a:lnTo>
                <a:lnTo>
                  <a:pt x="33" y="299"/>
                </a:lnTo>
                <a:lnTo>
                  <a:pt x="23" y="283"/>
                </a:lnTo>
                <a:lnTo>
                  <a:pt x="15" y="266"/>
                </a:lnTo>
                <a:lnTo>
                  <a:pt x="9" y="248"/>
                </a:lnTo>
                <a:lnTo>
                  <a:pt x="4" y="230"/>
                </a:lnTo>
                <a:lnTo>
                  <a:pt x="1" y="211"/>
                </a:lnTo>
                <a:lnTo>
                  <a:pt x="0" y="192"/>
                </a:lnTo>
                <a:lnTo>
                  <a:pt x="1" y="172"/>
                </a:lnTo>
                <a:lnTo>
                  <a:pt x="4" y="153"/>
                </a:lnTo>
                <a:lnTo>
                  <a:pt x="9" y="135"/>
                </a:lnTo>
                <a:lnTo>
                  <a:pt x="15" y="117"/>
                </a:lnTo>
                <a:lnTo>
                  <a:pt x="23" y="100"/>
                </a:lnTo>
                <a:lnTo>
                  <a:pt x="33" y="84"/>
                </a:lnTo>
                <a:lnTo>
                  <a:pt x="45" y="69"/>
                </a:lnTo>
                <a:lnTo>
                  <a:pt x="57" y="56"/>
                </a:lnTo>
                <a:lnTo>
                  <a:pt x="70" y="44"/>
                </a:lnTo>
                <a:lnTo>
                  <a:pt x="85" y="32"/>
                </a:lnTo>
                <a:lnTo>
                  <a:pt x="102" y="23"/>
                </a:lnTo>
                <a:lnTo>
                  <a:pt x="119" y="14"/>
                </a:lnTo>
                <a:lnTo>
                  <a:pt x="137" y="9"/>
                </a:lnTo>
                <a:lnTo>
                  <a:pt x="155" y="3"/>
                </a:lnTo>
                <a:lnTo>
                  <a:pt x="174" y="1"/>
                </a:lnTo>
                <a:lnTo>
                  <a:pt x="194" y="0"/>
                </a:lnTo>
                <a:lnTo>
                  <a:pt x="214" y="1"/>
                </a:lnTo>
                <a:lnTo>
                  <a:pt x="233" y="3"/>
                </a:lnTo>
                <a:lnTo>
                  <a:pt x="251" y="9"/>
                </a:lnTo>
                <a:lnTo>
                  <a:pt x="269" y="14"/>
                </a:lnTo>
                <a:lnTo>
                  <a:pt x="286" y="23"/>
                </a:lnTo>
                <a:lnTo>
                  <a:pt x="303" y="32"/>
                </a:lnTo>
                <a:lnTo>
                  <a:pt x="317" y="44"/>
                </a:lnTo>
                <a:lnTo>
                  <a:pt x="331" y="56"/>
                </a:lnTo>
                <a:lnTo>
                  <a:pt x="343" y="69"/>
                </a:lnTo>
                <a:lnTo>
                  <a:pt x="354" y="84"/>
                </a:lnTo>
                <a:lnTo>
                  <a:pt x="365" y="100"/>
                </a:lnTo>
                <a:lnTo>
                  <a:pt x="372" y="117"/>
                </a:lnTo>
                <a:lnTo>
                  <a:pt x="379" y="135"/>
                </a:lnTo>
                <a:lnTo>
                  <a:pt x="384" y="153"/>
                </a:lnTo>
                <a:lnTo>
                  <a:pt x="387" y="172"/>
                </a:lnTo>
                <a:lnTo>
                  <a:pt x="388" y="192"/>
                </a:lnTo>
                <a:lnTo>
                  <a:pt x="387" y="211"/>
                </a:lnTo>
                <a:lnTo>
                  <a:pt x="384" y="230"/>
                </a:lnTo>
                <a:lnTo>
                  <a:pt x="379" y="248"/>
                </a:lnTo>
                <a:lnTo>
                  <a:pt x="372" y="266"/>
                </a:lnTo>
                <a:lnTo>
                  <a:pt x="365" y="283"/>
                </a:lnTo>
                <a:lnTo>
                  <a:pt x="354" y="299"/>
                </a:lnTo>
                <a:lnTo>
                  <a:pt x="343" y="313"/>
                </a:lnTo>
                <a:lnTo>
                  <a:pt x="331" y="327"/>
                </a:lnTo>
                <a:lnTo>
                  <a:pt x="317" y="339"/>
                </a:lnTo>
                <a:lnTo>
                  <a:pt x="303" y="350"/>
                </a:lnTo>
                <a:lnTo>
                  <a:pt x="286" y="359"/>
                </a:lnTo>
                <a:lnTo>
                  <a:pt x="269" y="368"/>
                </a:lnTo>
                <a:lnTo>
                  <a:pt x="251" y="374"/>
                </a:lnTo>
                <a:lnTo>
                  <a:pt x="233" y="379"/>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24" name="Freeform 25"/>
          <p:cNvSpPr>
            <a:spLocks/>
          </p:cNvSpPr>
          <p:nvPr/>
        </p:nvSpPr>
        <p:spPr bwMode="auto">
          <a:xfrm>
            <a:off x="3902075" y="4538663"/>
            <a:ext cx="153988" cy="152400"/>
          </a:xfrm>
          <a:custGeom>
            <a:avLst/>
            <a:gdLst/>
            <a:ahLst/>
            <a:cxnLst>
              <a:cxn ang="0">
                <a:pos x="174" y="382"/>
              </a:cxn>
              <a:cxn ang="0">
                <a:pos x="137" y="374"/>
              </a:cxn>
              <a:cxn ang="0">
                <a:pos x="102" y="359"/>
              </a:cxn>
              <a:cxn ang="0">
                <a:pos x="70" y="339"/>
              </a:cxn>
              <a:cxn ang="0">
                <a:pos x="45" y="313"/>
              </a:cxn>
              <a:cxn ang="0">
                <a:pos x="23" y="283"/>
              </a:cxn>
              <a:cxn ang="0">
                <a:pos x="9" y="248"/>
              </a:cxn>
              <a:cxn ang="0">
                <a:pos x="1" y="211"/>
              </a:cxn>
              <a:cxn ang="0">
                <a:pos x="1" y="172"/>
              </a:cxn>
              <a:cxn ang="0">
                <a:pos x="9" y="135"/>
              </a:cxn>
              <a:cxn ang="0">
                <a:pos x="23" y="100"/>
              </a:cxn>
              <a:cxn ang="0">
                <a:pos x="45" y="69"/>
              </a:cxn>
              <a:cxn ang="0">
                <a:pos x="70" y="44"/>
              </a:cxn>
              <a:cxn ang="0">
                <a:pos x="102" y="23"/>
              </a:cxn>
              <a:cxn ang="0">
                <a:pos x="137" y="9"/>
              </a:cxn>
              <a:cxn ang="0">
                <a:pos x="174" y="1"/>
              </a:cxn>
              <a:cxn ang="0">
                <a:pos x="214" y="1"/>
              </a:cxn>
              <a:cxn ang="0">
                <a:pos x="251" y="9"/>
              </a:cxn>
              <a:cxn ang="0">
                <a:pos x="286" y="23"/>
              </a:cxn>
              <a:cxn ang="0">
                <a:pos x="317" y="44"/>
              </a:cxn>
              <a:cxn ang="0">
                <a:pos x="343" y="69"/>
              </a:cxn>
              <a:cxn ang="0">
                <a:pos x="365" y="100"/>
              </a:cxn>
              <a:cxn ang="0">
                <a:pos x="379" y="135"/>
              </a:cxn>
              <a:cxn ang="0">
                <a:pos x="387" y="172"/>
              </a:cxn>
              <a:cxn ang="0">
                <a:pos x="387" y="211"/>
              </a:cxn>
              <a:cxn ang="0">
                <a:pos x="379" y="248"/>
              </a:cxn>
              <a:cxn ang="0">
                <a:pos x="365" y="283"/>
              </a:cxn>
              <a:cxn ang="0">
                <a:pos x="343" y="313"/>
              </a:cxn>
              <a:cxn ang="0">
                <a:pos x="317" y="339"/>
              </a:cxn>
              <a:cxn ang="0">
                <a:pos x="286" y="359"/>
              </a:cxn>
              <a:cxn ang="0">
                <a:pos x="251" y="374"/>
              </a:cxn>
              <a:cxn ang="0">
                <a:pos x="214" y="382"/>
              </a:cxn>
            </a:cxnLst>
            <a:rect l="0" t="0" r="r" b="b"/>
            <a:pathLst>
              <a:path w="388" h="383">
                <a:moveTo>
                  <a:pt x="194" y="383"/>
                </a:moveTo>
                <a:lnTo>
                  <a:pt x="174" y="382"/>
                </a:lnTo>
                <a:lnTo>
                  <a:pt x="155" y="379"/>
                </a:lnTo>
                <a:lnTo>
                  <a:pt x="137" y="374"/>
                </a:lnTo>
                <a:lnTo>
                  <a:pt x="119" y="368"/>
                </a:lnTo>
                <a:lnTo>
                  <a:pt x="102" y="359"/>
                </a:lnTo>
                <a:lnTo>
                  <a:pt x="85" y="350"/>
                </a:lnTo>
                <a:lnTo>
                  <a:pt x="70" y="339"/>
                </a:lnTo>
                <a:lnTo>
                  <a:pt x="57" y="327"/>
                </a:lnTo>
                <a:lnTo>
                  <a:pt x="45" y="313"/>
                </a:lnTo>
                <a:lnTo>
                  <a:pt x="33" y="299"/>
                </a:lnTo>
                <a:lnTo>
                  <a:pt x="23" y="283"/>
                </a:lnTo>
                <a:lnTo>
                  <a:pt x="15" y="266"/>
                </a:lnTo>
                <a:lnTo>
                  <a:pt x="9" y="248"/>
                </a:lnTo>
                <a:lnTo>
                  <a:pt x="4" y="230"/>
                </a:lnTo>
                <a:lnTo>
                  <a:pt x="1" y="211"/>
                </a:lnTo>
                <a:lnTo>
                  <a:pt x="0" y="192"/>
                </a:lnTo>
                <a:lnTo>
                  <a:pt x="1" y="172"/>
                </a:lnTo>
                <a:lnTo>
                  <a:pt x="4" y="153"/>
                </a:lnTo>
                <a:lnTo>
                  <a:pt x="9" y="135"/>
                </a:lnTo>
                <a:lnTo>
                  <a:pt x="15" y="117"/>
                </a:lnTo>
                <a:lnTo>
                  <a:pt x="23" y="100"/>
                </a:lnTo>
                <a:lnTo>
                  <a:pt x="33" y="84"/>
                </a:lnTo>
                <a:lnTo>
                  <a:pt x="45" y="69"/>
                </a:lnTo>
                <a:lnTo>
                  <a:pt x="57" y="56"/>
                </a:lnTo>
                <a:lnTo>
                  <a:pt x="70" y="44"/>
                </a:lnTo>
                <a:lnTo>
                  <a:pt x="85" y="32"/>
                </a:lnTo>
                <a:lnTo>
                  <a:pt x="102" y="23"/>
                </a:lnTo>
                <a:lnTo>
                  <a:pt x="119" y="14"/>
                </a:lnTo>
                <a:lnTo>
                  <a:pt x="137" y="9"/>
                </a:lnTo>
                <a:lnTo>
                  <a:pt x="155" y="3"/>
                </a:lnTo>
                <a:lnTo>
                  <a:pt x="174" y="1"/>
                </a:lnTo>
                <a:lnTo>
                  <a:pt x="194" y="0"/>
                </a:lnTo>
                <a:lnTo>
                  <a:pt x="214" y="1"/>
                </a:lnTo>
                <a:lnTo>
                  <a:pt x="233" y="3"/>
                </a:lnTo>
                <a:lnTo>
                  <a:pt x="251" y="9"/>
                </a:lnTo>
                <a:lnTo>
                  <a:pt x="269" y="14"/>
                </a:lnTo>
                <a:lnTo>
                  <a:pt x="286" y="23"/>
                </a:lnTo>
                <a:lnTo>
                  <a:pt x="303" y="32"/>
                </a:lnTo>
                <a:lnTo>
                  <a:pt x="317" y="44"/>
                </a:lnTo>
                <a:lnTo>
                  <a:pt x="331" y="56"/>
                </a:lnTo>
                <a:lnTo>
                  <a:pt x="343" y="69"/>
                </a:lnTo>
                <a:lnTo>
                  <a:pt x="354" y="84"/>
                </a:lnTo>
                <a:lnTo>
                  <a:pt x="365" y="100"/>
                </a:lnTo>
                <a:lnTo>
                  <a:pt x="372" y="117"/>
                </a:lnTo>
                <a:lnTo>
                  <a:pt x="379" y="135"/>
                </a:lnTo>
                <a:lnTo>
                  <a:pt x="384" y="153"/>
                </a:lnTo>
                <a:lnTo>
                  <a:pt x="387" y="172"/>
                </a:lnTo>
                <a:lnTo>
                  <a:pt x="388" y="192"/>
                </a:lnTo>
                <a:lnTo>
                  <a:pt x="387" y="211"/>
                </a:lnTo>
                <a:lnTo>
                  <a:pt x="384" y="230"/>
                </a:lnTo>
                <a:lnTo>
                  <a:pt x="379" y="248"/>
                </a:lnTo>
                <a:lnTo>
                  <a:pt x="372" y="266"/>
                </a:lnTo>
                <a:lnTo>
                  <a:pt x="365" y="283"/>
                </a:lnTo>
                <a:lnTo>
                  <a:pt x="354" y="299"/>
                </a:lnTo>
                <a:lnTo>
                  <a:pt x="343" y="313"/>
                </a:lnTo>
                <a:lnTo>
                  <a:pt x="331" y="327"/>
                </a:lnTo>
                <a:lnTo>
                  <a:pt x="317" y="339"/>
                </a:lnTo>
                <a:lnTo>
                  <a:pt x="303" y="350"/>
                </a:lnTo>
                <a:lnTo>
                  <a:pt x="286" y="359"/>
                </a:lnTo>
                <a:lnTo>
                  <a:pt x="269" y="368"/>
                </a:lnTo>
                <a:lnTo>
                  <a:pt x="251" y="374"/>
                </a:lnTo>
                <a:lnTo>
                  <a:pt x="233" y="379"/>
                </a:lnTo>
                <a:lnTo>
                  <a:pt x="214" y="382"/>
                </a:lnTo>
                <a:lnTo>
                  <a:pt x="194" y="383"/>
                </a:lnTo>
              </a:path>
            </a:pathLst>
          </a:custGeom>
          <a:solidFill>
            <a:srgbClr val="008000"/>
          </a:solidFill>
          <a:ln w="0">
            <a:solidFill>
              <a:srgbClr val="000000"/>
            </a:solidFill>
            <a:prstDash val="solid"/>
            <a:round/>
            <a:headEnd/>
            <a:tailEnd/>
          </a:ln>
        </p:spPr>
        <p:txBody>
          <a:bodyPr/>
          <a:lstStyle/>
          <a:p>
            <a:endParaRPr lang="ja-JP" altLang="en-US"/>
          </a:p>
        </p:txBody>
      </p:sp>
      <p:sp>
        <p:nvSpPr>
          <p:cNvPr id="25" name="Freeform 26"/>
          <p:cNvSpPr>
            <a:spLocks/>
          </p:cNvSpPr>
          <p:nvPr/>
        </p:nvSpPr>
        <p:spPr bwMode="auto">
          <a:xfrm>
            <a:off x="3898900" y="2178050"/>
            <a:ext cx="134938" cy="190500"/>
          </a:xfrm>
          <a:custGeom>
            <a:avLst/>
            <a:gdLst/>
            <a:ahLst/>
            <a:cxnLst>
              <a:cxn ang="0">
                <a:pos x="36" y="27"/>
              </a:cxn>
              <a:cxn ang="0">
                <a:pos x="78" y="48"/>
              </a:cxn>
              <a:cxn ang="0">
                <a:pos x="124" y="61"/>
              </a:cxn>
              <a:cxn ang="0">
                <a:pos x="173" y="66"/>
              </a:cxn>
              <a:cxn ang="0">
                <a:pos x="222" y="61"/>
              </a:cxn>
              <a:cxn ang="0">
                <a:pos x="267" y="48"/>
              </a:cxn>
              <a:cxn ang="0">
                <a:pos x="307" y="28"/>
              </a:cxn>
              <a:cxn ang="0">
                <a:pos x="342" y="2"/>
              </a:cxn>
              <a:cxn ang="0">
                <a:pos x="168" y="479"/>
              </a:cxn>
              <a:cxn ang="0">
                <a:pos x="0" y="0"/>
              </a:cxn>
              <a:cxn ang="0">
                <a:pos x="36" y="27"/>
              </a:cxn>
            </a:cxnLst>
            <a:rect l="0" t="0" r="r" b="b"/>
            <a:pathLst>
              <a:path w="342" h="479">
                <a:moveTo>
                  <a:pt x="36" y="27"/>
                </a:moveTo>
                <a:lnTo>
                  <a:pt x="78" y="48"/>
                </a:lnTo>
                <a:lnTo>
                  <a:pt x="124" y="61"/>
                </a:lnTo>
                <a:lnTo>
                  <a:pt x="173" y="66"/>
                </a:lnTo>
                <a:lnTo>
                  <a:pt x="222" y="61"/>
                </a:lnTo>
                <a:lnTo>
                  <a:pt x="267" y="48"/>
                </a:lnTo>
                <a:lnTo>
                  <a:pt x="307" y="28"/>
                </a:lnTo>
                <a:lnTo>
                  <a:pt x="342" y="2"/>
                </a:lnTo>
                <a:lnTo>
                  <a:pt x="168" y="479"/>
                </a:lnTo>
                <a:lnTo>
                  <a:pt x="0" y="0"/>
                </a:lnTo>
                <a:lnTo>
                  <a:pt x="36" y="27"/>
                </a:lnTo>
                <a:close/>
              </a:path>
            </a:pathLst>
          </a:custGeom>
          <a:solidFill>
            <a:srgbClr val="000000"/>
          </a:solidFill>
          <a:ln w="9525">
            <a:noFill/>
            <a:round/>
            <a:headEnd/>
            <a:tailEnd/>
          </a:ln>
        </p:spPr>
        <p:txBody>
          <a:bodyPr/>
          <a:lstStyle/>
          <a:p>
            <a:endParaRPr lang="ja-JP" altLang="en-US"/>
          </a:p>
        </p:txBody>
      </p:sp>
      <p:sp>
        <p:nvSpPr>
          <p:cNvPr id="26" name="Line 27"/>
          <p:cNvSpPr>
            <a:spLocks noChangeShapeType="1"/>
          </p:cNvSpPr>
          <p:nvPr/>
        </p:nvSpPr>
        <p:spPr bwMode="auto">
          <a:xfrm flipH="1">
            <a:off x="3965575" y="2100263"/>
            <a:ext cx="1588" cy="117475"/>
          </a:xfrm>
          <a:prstGeom prst="line">
            <a:avLst/>
          </a:prstGeom>
          <a:noFill/>
          <a:ln w="0">
            <a:solidFill>
              <a:srgbClr val="000000"/>
            </a:solidFill>
            <a:round/>
            <a:headEnd/>
            <a:tailEnd/>
          </a:ln>
        </p:spPr>
        <p:txBody>
          <a:bodyPr/>
          <a:lstStyle/>
          <a:p>
            <a:endParaRPr lang="ja-JP" altLang="en-US"/>
          </a:p>
        </p:txBody>
      </p:sp>
      <p:sp>
        <p:nvSpPr>
          <p:cNvPr id="27" name="Freeform 28"/>
          <p:cNvSpPr>
            <a:spLocks/>
          </p:cNvSpPr>
          <p:nvPr/>
        </p:nvSpPr>
        <p:spPr bwMode="auto">
          <a:xfrm>
            <a:off x="3898900" y="2697163"/>
            <a:ext cx="134938" cy="190500"/>
          </a:xfrm>
          <a:custGeom>
            <a:avLst/>
            <a:gdLst/>
            <a:ahLst/>
            <a:cxnLst>
              <a:cxn ang="0">
                <a:pos x="36" y="27"/>
              </a:cxn>
              <a:cxn ang="0">
                <a:pos x="78" y="48"/>
              </a:cxn>
              <a:cxn ang="0">
                <a:pos x="124" y="61"/>
              </a:cxn>
              <a:cxn ang="0">
                <a:pos x="173" y="66"/>
              </a:cxn>
              <a:cxn ang="0">
                <a:pos x="222" y="61"/>
              </a:cxn>
              <a:cxn ang="0">
                <a:pos x="267" y="48"/>
              </a:cxn>
              <a:cxn ang="0">
                <a:pos x="307" y="27"/>
              </a:cxn>
              <a:cxn ang="0">
                <a:pos x="342" y="2"/>
              </a:cxn>
              <a:cxn ang="0">
                <a:pos x="169" y="479"/>
              </a:cxn>
              <a:cxn ang="0">
                <a:pos x="0" y="0"/>
              </a:cxn>
              <a:cxn ang="0">
                <a:pos x="36" y="27"/>
              </a:cxn>
            </a:cxnLst>
            <a:rect l="0" t="0" r="r" b="b"/>
            <a:pathLst>
              <a:path w="342" h="479">
                <a:moveTo>
                  <a:pt x="36" y="27"/>
                </a:moveTo>
                <a:lnTo>
                  <a:pt x="78" y="48"/>
                </a:lnTo>
                <a:lnTo>
                  <a:pt x="124" y="61"/>
                </a:lnTo>
                <a:lnTo>
                  <a:pt x="173" y="66"/>
                </a:lnTo>
                <a:lnTo>
                  <a:pt x="222" y="61"/>
                </a:lnTo>
                <a:lnTo>
                  <a:pt x="267" y="48"/>
                </a:lnTo>
                <a:lnTo>
                  <a:pt x="307" y="27"/>
                </a:lnTo>
                <a:lnTo>
                  <a:pt x="342" y="2"/>
                </a:lnTo>
                <a:lnTo>
                  <a:pt x="169" y="479"/>
                </a:lnTo>
                <a:lnTo>
                  <a:pt x="0" y="0"/>
                </a:lnTo>
                <a:lnTo>
                  <a:pt x="36" y="27"/>
                </a:lnTo>
                <a:close/>
              </a:path>
            </a:pathLst>
          </a:custGeom>
          <a:solidFill>
            <a:srgbClr val="000000"/>
          </a:solidFill>
          <a:ln w="9525">
            <a:noFill/>
            <a:round/>
            <a:headEnd/>
            <a:tailEnd/>
          </a:ln>
        </p:spPr>
        <p:txBody>
          <a:bodyPr/>
          <a:lstStyle/>
          <a:p>
            <a:endParaRPr lang="ja-JP" altLang="en-US"/>
          </a:p>
        </p:txBody>
      </p:sp>
      <p:sp>
        <p:nvSpPr>
          <p:cNvPr id="28" name="Line 29"/>
          <p:cNvSpPr>
            <a:spLocks noChangeShapeType="1"/>
          </p:cNvSpPr>
          <p:nvPr/>
        </p:nvSpPr>
        <p:spPr bwMode="auto">
          <a:xfrm flipH="1">
            <a:off x="3965575" y="2546350"/>
            <a:ext cx="1588" cy="188913"/>
          </a:xfrm>
          <a:prstGeom prst="line">
            <a:avLst/>
          </a:prstGeom>
          <a:noFill/>
          <a:ln w="0">
            <a:solidFill>
              <a:srgbClr val="000000"/>
            </a:solidFill>
            <a:round/>
            <a:headEnd/>
            <a:tailEnd/>
          </a:ln>
        </p:spPr>
        <p:txBody>
          <a:bodyPr/>
          <a:lstStyle/>
          <a:p>
            <a:endParaRPr lang="ja-JP" altLang="en-US"/>
          </a:p>
        </p:txBody>
      </p:sp>
      <p:sp>
        <p:nvSpPr>
          <p:cNvPr id="29" name="Freeform 30"/>
          <p:cNvSpPr>
            <a:spLocks/>
          </p:cNvSpPr>
          <p:nvPr/>
        </p:nvSpPr>
        <p:spPr bwMode="auto">
          <a:xfrm>
            <a:off x="3898900" y="3675063"/>
            <a:ext cx="136525" cy="190500"/>
          </a:xfrm>
          <a:custGeom>
            <a:avLst/>
            <a:gdLst/>
            <a:ahLst/>
            <a:cxnLst>
              <a:cxn ang="0">
                <a:pos x="36" y="26"/>
              </a:cxn>
              <a:cxn ang="0">
                <a:pos x="77" y="47"/>
              </a:cxn>
              <a:cxn ang="0">
                <a:pos x="124" y="61"/>
              </a:cxn>
              <a:cxn ang="0">
                <a:pos x="173" y="65"/>
              </a:cxn>
              <a:cxn ang="0">
                <a:pos x="221" y="60"/>
              </a:cxn>
              <a:cxn ang="0">
                <a:pos x="266" y="46"/>
              </a:cxn>
              <a:cxn ang="0">
                <a:pos x="307" y="25"/>
              </a:cxn>
              <a:cxn ang="0">
                <a:pos x="342" y="0"/>
              </a:cxn>
              <a:cxn ang="0">
                <a:pos x="170" y="478"/>
              </a:cxn>
              <a:cxn ang="0">
                <a:pos x="0" y="0"/>
              </a:cxn>
              <a:cxn ang="0">
                <a:pos x="36" y="26"/>
              </a:cxn>
            </a:cxnLst>
            <a:rect l="0" t="0" r="r" b="b"/>
            <a:pathLst>
              <a:path w="342" h="478">
                <a:moveTo>
                  <a:pt x="36" y="26"/>
                </a:moveTo>
                <a:lnTo>
                  <a:pt x="77" y="47"/>
                </a:lnTo>
                <a:lnTo>
                  <a:pt x="124" y="61"/>
                </a:lnTo>
                <a:lnTo>
                  <a:pt x="173" y="65"/>
                </a:lnTo>
                <a:lnTo>
                  <a:pt x="221" y="60"/>
                </a:lnTo>
                <a:lnTo>
                  <a:pt x="266" y="46"/>
                </a:lnTo>
                <a:lnTo>
                  <a:pt x="307" y="25"/>
                </a:lnTo>
                <a:lnTo>
                  <a:pt x="342" y="0"/>
                </a:lnTo>
                <a:lnTo>
                  <a:pt x="170" y="478"/>
                </a:lnTo>
                <a:lnTo>
                  <a:pt x="0" y="0"/>
                </a:lnTo>
                <a:lnTo>
                  <a:pt x="36" y="26"/>
                </a:lnTo>
                <a:close/>
              </a:path>
            </a:pathLst>
          </a:custGeom>
          <a:solidFill>
            <a:srgbClr val="000000"/>
          </a:solidFill>
          <a:ln w="9525">
            <a:noFill/>
            <a:round/>
            <a:headEnd/>
            <a:tailEnd/>
          </a:ln>
        </p:spPr>
        <p:txBody>
          <a:bodyPr/>
          <a:lstStyle/>
          <a:p>
            <a:endParaRPr lang="ja-JP" altLang="en-US"/>
          </a:p>
        </p:txBody>
      </p:sp>
      <p:sp>
        <p:nvSpPr>
          <p:cNvPr id="30" name="Line 31"/>
          <p:cNvSpPr>
            <a:spLocks noChangeShapeType="1"/>
          </p:cNvSpPr>
          <p:nvPr/>
        </p:nvSpPr>
        <p:spPr bwMode="auto">
          <a:xfrm flipH="1">
            <a:off x="3967163" y="3081338"/>
            <a:ext cx="1587" cy="631825"/>
          </a:xfrm>
          <a:prstGeom prst="line">
            <a:avLst/>
          </a:prstGeom>
          <a:noFill/>
          <a:ln w="0">
            <a:solidFill>
              <a:srgbClr val="000000"/>
            </a:solidFill>
            <a:round/>
            <a:headEnd/>
            <a:tailEnd/>
          </a:ln>
        </p:spPr>
        <p:txBody>
          <a:bodyPr/>
          <a:lstStyle/>
          <a:p>
            <a:endParaRPr lang="ja-JP" altLang="en-US"/>
          </a:p>
        </p:txBody>
      </p:sp>
      <p:sp>
        <p:nvSpPr>
          <p:cNvPr id="31" name="Freeform 32"/>
          <p:cNvSpPr>
            <a:spLocks/>
          </p:cNvSpPr>
          <p:nvPr/>
        </p:nvSpPr>
        <p:spPr bwMode="auto">
          <a:xfrm>
            <a:off x="3898900" y="4356100"/>
            <a:ext cx="136525" cy="190500"/>
          </a:xfrm>
          <a:custGeom>
            <a:avLst/>
            <a:gdLst/>
            <a:ahLst/>
            <a:cxnLst>
              <a:cxn ang="0">
                <a:pos x="36" y="28"/>
              </a:cxn>
              <a:cxn ang="0">
                <a:pos x="77" y="49"/>
              </a:cxn>
              <a:cxn ang="0">
                <a:pos x="123" y="63"/>
              </a:cxn>
              <a:cxn ang="0">
                <a:pos x="173" y="67"/>
              </a:cxn>
              <a:cxn ang="0">
                <a:pos x="221" y="62"/>
              </a:cxn>
              <a:cxn ang="0">
                <a:pos x="266" y="48"/>
              </a:cxn>
              <a:cxn ang="0">
                <a:pos x="308" y="27"/>
              </a:cxn>
              <a:cxn ang="0">
                <a:pos x="342" y="2"/>
              </a:cxn>
              <a:cxn ang="0">
                <a:pos x="169" y="480"/>
              </a:cxn>
              <a:cxn ang="0">
                <a:pos x="0" y="0"/>
              </a:cxn>
              <a:cxn ang="0">
                <a:pos x="36" y="28"/>
              </a:cxn>
            </a:cxnLst>
            <a:rect l="0" t="0" r="r" b="b"/>
            <a:pathLst>
              <a:path w="342" h="480">
                <a:moveTo>
                  <a:pt x="36" y="28"/>
                </a:moveTo>
                <a:lnTo>
                  <a:pt x="77" y="49"/>
                </a:lnTo>
                <a:lnTo>
                  <a:pt x="123" y="63"/>
                </a:lnTo>
                <a:lnTo>
                  <a:pt x="173" y="67"/>
                </a:lnTo>
                <a:lnTo>
                  <a:pt x="221" y="62"/>
                </a:lnTo>
                <a:lnTo>
                  <a:pt x="266" y="48"/>
                </a:lnTo>
                <a:lnTo>
                  <a:pt x="308" y="27"/>
                </a:lnTo>
                <a:lnTo>
                  <a:pt x="342" y="2"/>
                </a:lnTo>
                <a:lnTo>
                  <a:pt x="169" y="480"/>
                </a:lnTo>
                <a:lnTo>
                  <a:pt x="0" y="0"/>
                </a:lnTo>
                <a:lnTo>
                  <a:pt x="36" y="28"/>
                </a:lnTo>
                <a:close/>
              </a:path>
            </a:pathLst>
          </a:custGeom>
          <a:solidFill>
            <a:srgbClr val="000000"/>
          </a:solidFill>
          <a:ln w="9525">
            <a:noFill/>
            <a:round/>
            <a:headEnd/>
            <a:tailEnd/>
          </a:ln>
        </p:spPr>
        <p:txBody>
          <a:bodyPr/>
          <a:lstStyle/>
          <a:p>
            <a:endParaRPr lang="ja-JP" altLang="en-US"/>
          </a:p>
        </p:txBody>
      </p:sp>
      <p:sp>
        <p:nvSpPr>
          <p:cNvPr id="32" name="Line 33"/>
          <p:cNvSpPr>
            <a:spLocks noChangeShapeType="1"/>
          </p:cNvSpPr>
          <p:nvPr/>
        </p:nvSpPr>
        <p:spPr bwMode="auto">
          <a:xfrm flipH="1">
            <a:off x="3967163" y="4106863"/>
            <a:ext cx="1587" cy="287337"/>
          </a:xfrm>
          <a:prstGeom prst="line">
            <a:avLst/>
          </a:prstGeom>
          <a:noFill/>
          <a:ln w="0">
            <a:solidFill>
              <a:srgbClr val="000000"/>
            </a:solidFill>
            <a:round/>
            <a:headEnd/>
            <a:tailEnd/>
          </a:ln>
        </p:spPr>
        <p:txBody>
          <a:bodyPr/>
          <a:lstStyle/>
          <a:p>
            <a:endParaRPr lang="ja-JP" altLang="en-US"/>
          </a:p>
        </p:txBody>
      </p:sp>
      <p:sp>
        <p:nvSpPr>
          <p:cNvPr id="33" name="Freeform 34"/>
          <p:cNvSpPr>
            <a:spLocks/>
          </p:cNvSpPr>
          <p:nvPr/>
        </p:nvSpPr>
        <p:spPr bwMode="auto">
          <a:xfrm>
            <a:off x="1762125" y="2058988"/>
            <a:ext cx="155575" cy="152400"/>
          </a:xfrm>
          <a:custGeom>
            <a:avLst/>
            <a:gdLst/>
            <a:ahLst/>
            <a:cxnLst>
              <a:cxn ang="0">
                <a:pos x="174" y="382"/>
              </a:cxn>
              <a:cxn ang="0">
                <a:pos x="137" y="374"/>
              </a:cxn>
              <a:cxn ang="0">
                <a:pos x="102" y="359"/>
              </a:cxn>
              <a:cxn ang="0">
                <a:pos x="71" y="339"/>
              </a:cxn>
              <a:cxn ang="0">
                <a:pos x="45" y="313"/>
              </a:cxn>
              <a:cxn ang="0">
                <a:pos x="24" y="283"/>
              </a:cxn>
              <a:cxn ang="0">
                <a:pos x="9" y="248"/>
              </a:cxn>
              <a:cxn ang="0">
                <a:pos x="1" y="211"/>
              </a:cxn>
              <a:cxn ang="0">
                <a:pos x="1" y="172"/>
              </a:cxn>
              <a:cxn ang="0">
                <a:pos x="9" y="135"/>
              </a:cxn>
              <a:cxn ang="0">
                <a:pos x="24" y="100"/>
              </a:cxn>
              <a:cxn ang="0">
                <a:pos x="45" y="69"/>
              </a:cxn>
              <a:cxn ang="0">
                <a:pos x="71" y="44"/>
              </a:cxn>
              <a:cxn ang="0">
                <a:pos x="102" y="23"/>
              </a:cxn>
              <a:cxn ang="0">
                <a:pos x="137" y="9"/>
              </a:cxn>
              <a:cxn ang="0">
                <a:pos x="174" y="1"/>
              </a:cxn>
              <a:cxn ang="0">
                <a:pos x="214" y="1"/>
              </a:cxn>
              <a:cxn ang="0">
                <a:pos x="251" y="9"/>
              </a:cxn>
              <a:cxn ang="0">
                <a:pos x="286" y="23"/>
              </a:cxn>
              <a:cxn ang="0">
                <a:pos x="318" y="44"/>
              </a:cxn>
              <a:cxn ang="0">
                <a:pos x="344" y="69"/>
              </a:cxn>
              <a:cxn ang="0">
                <a:pos x="365" y="100"/>
              </a:cxn>
              <a:cxn ang="0">
                <a:pos x="379" y="135"/>
              </a:cxn>
              <a:cxn ang="0">
                <a:pos x="387" y="172"/>
              </a:cxn>
              <a:cxn ang="0">
                <a:pos x="387" y="211"/>
              </a:cxn>
              <a:cxn ang="0">
                <a:pos x="379" y="248"/>
              </a:cxn>
              <a:cxn ang="0">
                <a:pos x="365" y="283"/>
              </a:cxn>
              <a:cxn ang="0">
                <a:pos x="344" y="313"/>
              </a:cxn>
              <a:cxn ang="0">
                <a:pos x="318" y="339"/>
              </a:cxn>
              <a:cxn ang="0">
                <a:pos x="286" y="359"/>
              </a:cxn>
              <a:cxn ang="0">
                <a:pos x="251" y="374"/>
              </a:cxn>
              <a:cxn ang="0">
                <a:pos x="214" y="382"/>
              </a:cxn>
            </a:cxnLst>
            <a:rect l="0" t="0" r="r" b="b"/>
            <a:pathLst>
              <a:path w="388" h="383">
                <a:moveTo>
                  <a:pt x="194" y="383"/>
                </a:moveTo>
                <a:lnTo>
                  <a:pt x="174" y="382"/>
                </a:lnTo>
                <a:lnTo>
                  <a:pt x="155" y="379"/>
                </a:lnTo>
                <a:lnTo>
                  <a:pt x="137" y="374"/>
                </a:lnTo>
                <a:lnTo>
                  <a:pt x="119" y="368"/>
                </a:lnTo>
                <a:lnTo>
                  <a:pt x="102" y="359"/>
                </a:lnTo>
                <a:lnTo>
                  <a:pt x="85" y="350"/>
                </a:lnTo>
                <a:lnTo>
                  <a:pt x="71" y="339"/>
                </a:lnTo>
                <a:lnTo>
                  <a:pt x="57" y="327"/>
                </a:lnTo>
                <a:lnTo>
                  <a:pt x="45" y="313"/>
                </a:lnTo>
                <a:lnTo>
                  <a:pt x="34" y="298"/>
                </a:lnTo>
                <a:lnTo>
                  <a:pt x="24" y="283"/>
                </a:lnTo>
                <a:lnTo>
                  <a:pt x="16" y="266"/>
                </a:lnTo>
                <a:lnTo>
                  <a:pt x="9" y="248"/>
                </a:lnTo>
                <a:lnTo>
                  <a:pt x="4" y="230"/>
                </a:lnTo>
                <a:lnTo>
                  <a:pt x="1" y="211"/>
                </a:lnTo>
                <a:lnTo>
                  <a:pt x="0" y="192"/>
                </a:lnTo>
                <a:lnTo>
                  <a:pt x="1" y="172"/>
                </a:lnTo>
                <a:lnTo>
                  <a:pt x="4" y="152"/>
                </a:lnTo>
                <a:lnTo>
                  <a:pt x="9" y="135"/>
                </a:lnTo>
                <a:lnTo>
                  <a:pt x="16" y="117"/>
                </a:lnTo>
                <a:lnTo>
                  <a:pt x="24" y="100"/>
                </a:lnTo>
                <a:lnTo>
                  <a:pt x="34" y="84"/>
                </a:lnTo>
                <a:lnTo>
                  <a:pt x="45" y="69"/>
                </a:lnTo>
                <a:lnTo>
                  <a:pt x="57" y="56"/>
                </a:lnTo>
                <a:lnTo>
                  <a:pt x="71" y="44"/>
                </a:lnTo>
                <a:lnTo>
                  <a:pt x="85" y="32"/>
                </a:lnTo>
                <a:lnTo>
                  <a:pt x="102" y="23"/>
                </a:lnTo>
                <a:lnTo>
                  <a:pt x="119" y="14"/>
                </a:lnTo>
                <a:lnTo>
                  <a:pt x="137" y="9"/>
                </a:lnTo>
                <a:lnTo>
                  <a:pt x="155" y="3"/>
                </a:lnTo>
                <a:lnTo>
                  <a:pt x="174" y="1"/>
                </a:lnTo>
                <a:lnTo>
                  <a:pt x="194" y="0"/>
                </a:lnTo>
                <a:lnTo>
                  <a:pt x="214" y="1"/>
                </a:lnTo>
                <a:lnTo>
                  <a:pt x="234" y="3"/>
                </a:lnTo>
                <a:lnTo>
                  <a:pt x="251" y="9"/>
                </a:lnTo>
                <a:lnTo>
                  <a:pt x="269" y="14"/>
                </a:lnTo>
                <a:lnTo>
                  <a:pt x="286" y="23"/>
                </a:lnTo>
                <a:lnTo>
                  <a:pt x="303" y="32"/>
                </a:lnTo>
                <a:lnTo>
                  <a:pt x="318" y="44"/>
                </a:lnTo>
                <a:lnTo>
                  <a:pt x="331" y="56"/>
                </a:lnTo>
                <a:lnTo>
                  <a:pt x="344" y="69"/>
                </a:lnTo>
                <a:lnTo>
                  <a:pt x="355" y="84"/>
                </a:lnTo>
                <a:lnTo>
                  <a:pt x="365" y="100"/>
                </a:lnTo>
                <a:lnTo>
                  <a:pt x="373" y="117"/>
                </a:lnTo>
                <a:lnTo>
                  <a:pt x="379" y="135"/>
                </a:lnTo>
                <a:lnTo>
                  <a:pt x="384" y="152"/>
                </a:lnTo>
                <a:lnTo>
                  <a:pt x="387" y="172"/>
                </a:lnTo>
                <a:lnTo>
                  <a:pt x="388" y="192"/>
                </a:lnTo>
                <a:lnTo>
                  <a:pt x="387" y="211"/>
                </a:lnTo>
                <a:lnTo>
                  <a:pt x="384" y="230"/>
                </a:lnTo>
                <a:lnTo>
                  <a:pt x="379" y="248"/>
                </a:lnTo>
                <a:lnTo>
                  <a:pt x="373" y="266"/>
                </a:lnTo>
                <a:lnTo>
                  <a:pt x="365" y="283"/>
                </a:lnTo>
                <a:lnTo>
                  <a:pt x="355" y="298"/>
                </a:lnTo>
                <a:lnTo>
                  <a:pt x="344" y="313"/>
                </a:lnTo>
                <a:lnTo>
                  <a:pt x="331" y="327"/>
                </a:lnTo>
                <a:lnTo>
                  <a:pt x="318" y="339"/>
                </a:lnTo>
                <a:lnTo>
                  <a:pt x="303" y="350"/>
                </a:lnTo>
                <a:lnTo>
                  <a:pt x="286" y="359"/>
                </a:lnTo>
                <a:lnTo>
                  <a:pt x="269" y="368"/>
                </a:lnTo>
                <a:lnTo>
                  <a:pt x="251" y="374"/>
                </a:lnTo>
                <a:lnTo>
                  <a:pt x="234" y="379"/>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34" name="Freeform 35"/>
          <p:cNvSpPr>
            <a:spLocks/>
          </p:cNvSpPr>
          <p:nvPr/>
        </p:nvSpPr>
        <p:spPr bwMode="auto">
          <a:xfrm>
            <a:off x="1762125" y="2505075"/>
            <a:ext cx="155575" cy="152400"/>
          </a:xfrm>
          <a:custGeom>
            <a:avLst/>
            <a:gdLst/>
            <a:ahLst/>
            <a:cxnLst>
              <a:cxn ang="0">
                <a:pos x="174" y="382"/>
              </a:cxn>
              <a:cxn ang="0">
                <a:pos x="137" y="374"/>
              </a:cxn>
              <a:cxn ang="0">
                <a:pos x="102" y="359"/>
              </a:cxn>
              <a:cxn ang="0">
                <a:pos x="71" y="339"/>
              </a:cxn>
              <a:cxn ang="0">
                <a:pos x="45" y="313"/>
              </a:cxn>
              <a:cxn ang="0">
                <a:pos x="24" y="283"/>
              </a:cxn>
              <a:cxn ang="0">
                <a:pos x="9" y="248"/>
              </a:cxn>
              <a:cxn ang="0">
                <a:pos x="1" y="211"/>
              </a:cxn>
              <a:cxn ang="0">
                <a:pos x="1" y="172"/>
              </a:cxn>
              <a:cxn ang="0">
                <a:pos x="9" y="135"/>
              </a:cxn>
              <a:cxn ang="0">
                <a:pos x="24" y="100"/>
              </a:cxn>
              <a:cxn ang="0">
                <a:pos x="45" y="69"/>
              </a:cxn>
              <a:cxn ang="0">
                <a:pos x="71" y="44"/>
              </a:cxn>
              <a:cxn ang="0">
                <a:pos x="102" y="23"/>
              </a:cxn>
              <a:cxn ang="0">
                <a:pos x="137" y="9"/>
              </a:cxn>
              <a:cxn ang="0">
                <a:pos x="174" y="1"/>
              </a:cxn>
              <a:cxn ang="0">
                <a:pos x="214" y="1"/>
              </a:cxn>
              <a:cxn ang="0">
                <a:pos x="251" y="9"/>
              </a:cxn>
              <a:cxn ang="0">
                <a:pos x="286" y="23"/>
              </a:cxn>
              <a:cxn ang="0">
                <a:pos x="318" y="44"/>
              </a:cxn>
              <a:cxn ang="0">
                <a:pos x="344" y="69"/>
              </a:cxn>
              <a:cxn ang="0">
                <a:pos x="365" y="100"/>
              </a:cxn>
              <a:cxn ang="0">
                <a:pos x="379" y="135"/>
              </a:cxn>
              <a:cxn ang="0">
                <a:pos x="387" y="172"/>
              </a:cxn>
              <a:cxn ang="0">
                <a:pos x="387" y="211"/>
              </a:cxn>
              <a:cxn ang="0">
                <a:pos x="379" y="248"/>
              </a:cxn>
              <a:cxn ang="0">
                <a:pos x="365" y="283"/>
              </a:cxn>
              <a:cxn ang="0">
                <a:pos x="344" y="313"/>
              </a:cxn>
              <a:cxn ang="0">
                <a:pos x="318" y="339"/>
              </a:cxn>
              <a:cxn ang="0">
                <a:pos x="286" y="359"/>
              </a:cxn>
              <a:cxn ang="0">
                <a:pos x="251" y="374"/>
              </a:cxn>
              <a:cxn ang="0">
                <a:pos x="214" y="382"/>
              </a:cxn>
            </a:cxnLst>
            <a:rect l="0" t="0" r="r" b="b"/>
            <a:pathLst>
              <a:path w="388" h="383">
                <a:moveTo>
                  <a:pt x="194" y="383"/>
                </a:moveTo>
                <a:lnTo>
                  <a:pt x="174" y="382"/>
                </a:lnTo>
                <a:lnTo>
                  <a:pt x="155" y="379"/>
                </a:lnTo>
                <a:lnTo>
                  <a:pt x="137" y="374"/>
                </a:lnTo>
                <a:lnTo>
                  <a:pt x="119" y="368"/>
                </a:lnTo>
                <a:lnTo>
                  <a:pt x="102" y="359"/>
                </a:lnTo>
                <a:lnTo>
                  <a:pt x="85" y="350"/>
                </a:lnTo>
                <a:lnTo>
                  <a:pt x="71" y="339"/>
                </a:lnTo>
                <a:lnTo>
                  <a:pt x="57" y="327"/>
                </a:lnTo>
                <a:lnTo>
                  <a:pt x="45" y="313"/>
                </a:lnTo>
                <a:lnTo>
                  <a:pt x="34" y="299"/>
                </a:lnTo>
                <a:lnTo>
                  <a:pt x="24" y="283"/>
                </a:lnTo>
                <a:lnTo>
                  <a:pt x="16" y="266"/>
                </a:lnTo>
                <a:lnTo>
                  <a:pt x="9" y="248"/>
                </a:lnTo>
                <a:lnTo>
                  <a:pt x="4" y="230"/>
                </a:lnTo>
                <a:lnTo>
                  <a:pt x="1" y="211"/>
                </a:lnTo>
                <a:lnTo>
                  <a:pt x="0" y="192"/>
                </a:lnTo>
                <a:lnTo>
                  <a:pt x="1" y="172"/>
                </a:lnTo>
                <a:lnTo>
                  <a:pt x="4" y="153"/>
                </a:lnTo>
                <a:lnTo>
                  <a:pt x="9" y="135"/>
                </a:lnTo>
                <a:lnTo>
                  <a:pt x="16" y="117"/>
                </a:lnTo>
                <a:lnTo>
                  <a:pt x="24" y="100"/>
                </a:lnTo>
                <a:lnTo>
                  <a:pt x="34" y="84"/>
                </a:lnTo>
                <a:lnTo>
                  <a:pt x="45" y="69"/>
                </a:lnTo>
                <a:lnTo>
                  <a:pt x="57" y="56"/>
                </a:lnTo>
                <a:lnTo>
                  <a:pt x="71" y="44"/>
                </a:lnTo>
                <a:lnTo>
                  <a:pt x="85" y="32"/>
                </a:lnTo>
                <a:lnTo>
                  <a:pt x="102" y="23"/>
                </a:lnTo>
                <a:lnTo>
                  <a:pt x="119" y="14"/>
                </a:lnTo>
                <a:lnTo>
                  <a:pt x="137" y="9"/>
                </a:lnTo>
                <a:lnTo>
                  <a:pt x="155" y="3"/>
                </a:lnTo>
                <a:lnTo>
                  <a:pt x="174" y="1"/>
                </a:lnTo>
                <a:lnTo>
                  <a:pt x="194" y="0"/>
                </a:lnTo>
                <a:lnTo>
                  <a:pt x="214" y="1"/>
                </a:lnTo>
                <a:lnTo>
                  <a:pt x="234" y="3"/>
                </a:lnTo>
                <a:lnTo>
                  <a:pt x="251" y="9"/>
                </a:lnTo>
                <a:lnTo>
                  <a:pt x="269" y="14"/>
                </a:lnTo>
                <a:lnTo>
                  <a:pt x="286" y="23"/>
                </a:lnTo>
                <a:lnTo>
                  <a:pt x="303" y="32"/>
                </a:lnTo>
                <a:lnTo>
                  <a:pt x="318" y="44"/>
                </a:lnTo>
                <a:lnTo>
                  <a:pt x="331" y="56"/>
                </a:lnTo>
                <a:lnTo>
                  <a:pt x="344" y="69"/>
                </a:lnTo>
                <a:lnTo>
                  <a:pt x="355" y="84"/>
                </a:lnTo>
                <a:lnTo>
                  <a:pt x="365" y="100"/>
                </a:lnTo>
                <a:lnTo>
                  <a:pt x="373" y="117"/>
                </a:lnTo>
                <a:lnTo>
                  <a:pt x="379" y="135"/>
                </a:lnTo>
                <a:lnTo>
                  <a:pt x="384" y="153"/>
                </a:lnTo>
                <a:lnTo>
                  <a:pt x="387" y="172"/>
                </a:lnTo>
                <a:lnTo>
                  <a:pt x="388" y="192"/>
                </a:lnTo>
                <a:lnTo>
                  <a:pt x="387" y="211"/>
                </a:lnTo>
                <a:lnTo>
                  <a:pt x="384" y="230"/>
                </a:lnTo>
                <a:lnTo>
                  <a:pt x="379" y="248"/>
                </a:lnTo>
                <a:lnTo>
                  <a:pt x="373" y="266"/>
                </a:lnTo>
                <a:lnTo>
                  <a:pt x="365" y="283"/>
                </a:lnTo>
                <a:lnTo>
                  <a:pt x="355" y="299"/>
                </a:lnTo>
                <a:lnTo>
                  <a:pt x="344" y="313"/>
                </a:lnTo>
                <a:lnTo>
                  <a:pt x="331" y="327"/>
                </a:lnTo>
                <a:lnTo>
                  <a:pt x="318" y="339"/>
                </a:lnTo>
                <a:lnTo>
                  <a:pt x="303" y="350"/>
                </a:lnTo>
                <a:lnTo>
                  <a:pt x="286" y="359"/>
                </a:lnTo>
                <a:lnTo>
                  <a:pt x="269" y="368"/>
                </a:lnTo>
                <a:lnTo>
                  <a:pt x="251" y="374"/>
                </a:lnTo>
                <a:lnTo>
                  <a:pt x="234" y="379"/>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35" name="Freeform 36"/>
          <p:cNvSpPr>
            <a:spLocks/>
          </p:cNvSpPr>
          <p:nvPr/>
        </p:nvSpPr>
        <p:spPr bwMode="auto">
          <a:xfrm>
            <a:off x="1762125" y="3575050"/>
            <a:ext cx="155575" cy="152400"/>
          </a:xfrm>
          <a:custGeom>
            <a:avLst/>
            <a:gdLst/>
            <a:ahLst/>
            <a:cxnLst>
              <a:cxn ang="0">
                <a:pos x="174" y="382"/>
              </a:cxn>
              <a:cxn ang="0">
                <a:pos x="137" y="374"/>
              </a:cxn>
              <a:cxn ang="0">
                <a:pos x="102" y="359"/>
              </a:cxn>
              <a:cxn ang="0">
                <a:pos x="71" y="339"/>
              </a:cxn>
              <a:cxn ang="0">
                <a:pos x="45" y="313"/>
              </a:cxn>
              <a:cxn ang="0">
                <a:pos x="24" y="283"/>
              </a:cxn>
              <a:cxn ang="0">
                <a:pos x="9" y="248"/>
              </a:cxn>
              <a:cxn ang="0">
                <a:pos x="1" y="211"/>
              </a:cxn>
              <a:cxn ang="0">
                <a:pos x="1" y="172"/>
              </a:cxn>
              <a:cxn ang="0">
                <a:pos x="9" y="135"/>
              </a:cxn>
              <a:cxn ang="0">
                <a:pos x="24" y="100"/>
              </a:cxn>
              <a:cxn ang="0">
                <a:pos x="45" y="70"/>
              </a:cxn>
              <a:cxn ang="0">
                <a:pos x="71" y="44"/>
              </a:cxn>
              <a:cxn ang="0">
                <a:pos x="102" y="24"/>
              </a:cxn>
              <a:cxn ang="0">
                <a:pos x="137" y="9"/>
              </a:cxn>
              <a:cxn ang="0">
                <a:pos x="174" y="1"/>
              </a:cxn>
              <a:cxn ang="0">
                <a:pos x="214" y="1"/>
              </a:cxn>
              <a:cxn ang="0">
                <a:pos x="251" y="9"/>
              </a:cxn>
              <a:cxn ang="0">
                <a:pos x="286" y="24"/>
              </a:cxn>
              <a:cxn ang="0">
                <a:pos x="318" y="44"/>
              </a:cxn>
              <a:cxn ang="0">
                <a:pos x="344" y="70"/>
              </a:cxn>
              <a:cxn ang="0">
                <a:pos x="365" y="100"/>
              </a:cxn>
              <a:cxn ang="0">
                <a:pos x="379" y="135"/>
              </a:cxn>
              <a:cxn ang="0">
                <a:pos x="387" y="172"/>
              </a:cxn>
              <a:cxn ang="0">
                <a:pos x="387" y="211"/>
              </a:cxn>
              <a:cxn ang="0">
                <a:pos x="379" y="248"/>
              </a:cxn>
              <a:cxn ang="0">
                <a:pos x="365" y="283"/>
              </a:cxn>
              <a:cxn ang="0">
                <a:pos x="344" y="313"/>
              </a:cxn>
              <a:cxn ang="0">
                <a:pos x="318" y="339"/>
              </a:cxn>
              <a:cxn ang="0">
                <a:pos x="286" y="359"/>
              </a:cxn>
              <a:cxn ang="0">
                <a:pos x="251" y="374"/>
              </a:cxn>
              <a:cxn ang="0">
                <a:pos x="214" y="382"/>
              </a:cxn>
            </a:cxnLst>
            <a:rect l="0" t="0" r="r" b="b"/>
            <a:pathLst>
              <a:path w="388" h="383">
                <a:moveTo>
                  <a:pt x="194" y="383"/>
                </a:moveTo>
                <a:lnTo>
                  <a:pt x="174" y="382"/>
                </a:lnTo>
                <a:lnTo>
                  <a:pt x="155" y="380"/>
                </a:lnTo>
                <a:lnTo>
                  <a:pt x="137" y="374"/>
                </a:lnTo>
                <a:lnTo>
                  <a:pt x="119" y="368"/>
                </a:lnTo>
                <a:lnTo>
                  <a:pt x="102" y="359"/>
                </a:lnTo>
                <a:lnTo>
                  <a:pt x="85" y="350"/>
                </a:lnTo>
                <a:lnTo>
                  <a:pt x="71" y="339"/>
                </a:lnTo>
                <a:lnTo>
                  <a:pt x="57" y="327"/>
                </a:lnTo>
                <a:lnTo>
                  <a:pt x="45" y="313"/>
                </a:lnTo>
                <a:lnTo>
                  <a:pt x="34" y="299"/>
                </a:lnTo>
                <a:lnTo>
                  <a:pt x="24" y="283"/>
                </a:lnTo>
                <a:lnTo>
                  <a:pt x="16" y="266"/>
                </a:lnTo>
                <a:lnTo>
                  <a:pt x="9" y="248"/>
                </a:lnTo>
                <a:lnTo>
                  <a:pt x="4" y="230"/>
                </a:lnTo>
                <a:lnTo>
                  <a:pt x="1" y="211"/>
                </a:lnTo>
                <a:lnTo>
                  <a:pt x="0" y="192"/>
                </a:lnTo>
                <a:lnTo>
                  <a:pt x="1" y="172"/>
                </a:lnTo>
                <a:lnTo>
                  <a:pt x="4" y="153"/>
                </a:lnTo>
                <a:lnTo>
                  <a:pt x="9" y="135"/>
                </a:lnTo>
                <a:lnTo>
                  <a:pt x="16" y="117"/>
                </a:lnTo>
                <a:lnTo>
                  <a:pt x="24" y="100"/>
                </a:lnTo>
                <a:lnTo>
                  <a:pt x="34" y="84"/>
                </a:lnTo>
                <a:lnTo>
                  <a:pt x="45" y="70"/>
                </a:lnTo>
                <a:lnTo>
                  <a:pt x="57" y="56"/>
                </a:lnTo>
                <a:lnTo>
                  <a:pt x="71" y="44"/>
                </a:lnTo>
                <a:lnTo>
                  <a:pt x="85" y="33"/>
                </a:lnTo>
                <a:lnTo>
                  <a:pt x="102" y="24"/>
                </a:lnTo>
                <a:lnTo>
                  <a:pt x="119" y="15"/>
                </a:lnTo>
                <a:lnTo>
                  <a:pt x="137" y="9"/>
                </a:lnTo>
                <a:lnTo>
                  <a:pt x="155" y="3"/>
                </a:lnTo>
                <a:lnTo>
                  <a:pt x="174" y="1"/>
                </a:lnTo>
                <a:lnTo>
                  <a:pt x="194" y="0"/>
                </a:lnTo>
                <a:lnTo>
                  <a:pt x="214" y="1"/>
                </a:lnTo>
                <a:lnTo>
                  <a:pt x="234" y="3"/>
                </a:lnTo>
                <a:lnTo>
                  <a:pt x="251" y="9"/>
                </a:lnTo>
                <a:lnTo>
                  <a:pt x="269" y="15"/>
                </a:lnTo>
                <a:lnTo>
                  <a:pt x="286" y="24"/>
                </a:lnTo>
                <a:lnTo>
                  <a:pt x="303" y="33"/>
                </a:lnTo>
                <a:lnTo>
                  <a:pt x="318" y="44"/>
                </a:lnTo>
                <a:lnTo>
                  <a:pt x="331" y="56"/>
                </a:lnTo>
                <a:lnTo>
                  <a:pt x="344" y="70"/>
                </a:lnTo>
                <a:lnTo>
                  <a:pt x="355" y="84"/>
                </a:lnTo>
                <a:lnTo>
                  <a:pt x="365" y="100"/>
                </a:lnTo>
                <a:lnTo>
                  <a:pt x="373" y="117"/>
                </a:lnTo>
                <a:lnTo>
                  <a:pt x="379" y="135"/>
                </a:lnTo>
                <a:lnTo>
                  <a:pt x="384" y="153"/>
                </a:lnTo>
                <a:lnTo>
                  <a:pt x="387" y="172"/>
                </a:lnTo>
                <a:lnTo>
                  <a:pt x="388" y="192"/>
                </a:lnTo>
                <a:lnTo>
                  <a:pt x="387" y="211"/>
                </a:lnTo>
                <a:lnTo>
                  <a:pt x="384" y="230"/>
                </a:lnTo>
                <a:lnTo>
                  <a:pt x="379" y="248"/>
                </a:lnTo>
                <a:lnTo>
                  <a:pt x="373" y="266"/>
                </a:lnTo>
                <a:lnTo>
                  <a:pt x="365" y="283"/>
                </a:lnTo>
                <a:lnTo>
                  <a:pt x="355" y="299"/>
                </a:lnTo>
                <a:lnTo>
                  <a:pt x="344" y="313"/>
                </a:lnTo>
                <a:lnTo>
                  <a:pt x="331" y="327"/>
                </a:lnTo>
                <a:lnTo>
                  <a:pt x="318" y="339"/>
                </a:lnTo>
                <a:lnTo>
                  <a:pt x="303" y="350"/>
                </a:lnTo>
                <a:lnTo>
                  <a:pt x="286" y="359"/>
                </a:lnTo>
                <a:lnTo>
                  <a:pt x="269" y="368"/>
                </a:lnTo>
                <a:lnTo>
                  <a:pt x="251" y="374"/>
                </a:lnTo>
                <a:lnTo>
                  <a:pt x="234" y="380"/>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36" name="Freeform 37"/>
          <p:cNvSpPr>
            <a:spLocks/>
          </p:cNvSpPr>
          <p:nvPr/>
        </p:nvSpPr>
        <p:spPr bwMode="auto">
          <a:xfrm>
            <a:off x="1762125" y="4957763"/>
            <a:ext cx="155575" cy="152400"/>
          </a:xfrm>
          <a:custGeom>
            <a:avLst/>
            <a:gdLst/>
            <a:ahLst/>
            <a:cxnLst>
              <a:cxn ang="0">
                <a:pos x="174" y="382"/>
              </a:cxn>
              <a:cxn ang="0">
                <a:pos x="137" y="374"/>
              </a:cxn>
              <a:cxn ang="0">
                <a:pos x="102" y="360"/>
              </a:cxn>
              <a:cxn ang="0">
                <a:pos x="71" y="339"/>
              </a:cxn>
              <a:cxn ang="0">
                <a:pos x="45" y="314"/>
              </a:cxn>
              <a:cxn ang="0">
                <a:pos x="24" y="283"/>
              </a:cxn>
              <a:cxn ang="0">
                <a:pos x="9" y="248"/>
              </a:cxn>
              <a:cxn ang="0">
                <a:pos x="1" y="211"/>
              </a:cxn>
              <a:cxn ang="0">
                <a:pos x="1" y="172"/>
              </a:cxn>
              <a:cxn ang="0">
                <a:pos x="9" y="135"/>
              </a:cxn>
              <a:cxn ang="0">
                <a:pos x="24" y="100"/>
              </a:cxn>
              <a:cxn ang="0">
                <a:pos x="45" y="70"/>
              </a:cxn>
              <a:cxn ang="0">
                <a:pos x="71" y="44"/>
              </a:cxn>
              <a:cxn ang="0">
                <a:pos x="102" y="24"/>
              </a:cxn>
              <a:cxn ang="0">
                <a:pos x="137" y="9"/>
              </a:cxn>
              <a:cxn ang="0">
                <a:pos x="174" y="1"/>
              </a:cxn>
              <a:cxn ang="0">
                <a:pos x="214" y="1"/>
              </a:cxn>
              <a:cxn ang="0">
                <a:pos x="251" y="9"/>
              </a:cxn>
              <a:cxn ang="0">
                <a:pos x="286" y="24"/>
              </a:cxn>
              <a:cxn ang="0">
                <a:pos x="318" y="44"/>
              </a:cxn>
              <a:cxn ang="0">
                <a:pos x="344" y="70"/>
              </a:cxn>
              <a:cxn ang="0">
                <a:pos x="365" y="100"/>
              </a:cxn>
              <a:cxn ang="0">
                <a:pos x="379" y="135"/>
              </a:cxn>
              <a:cxn ang="0">
                <a:pos x="387" y="172"/>
              </a:cxn>
              <a:cxn ang="0">
                <a:pos x="387" y="211"/>
              </a:cxn>
              <a:cxn ang="0">
                <a:pos x="379" y="248"/>
              </a:cxn>
              <a:cxn ang="0">
                <a:pos x="365" y="283"/>
              </a:cxn>
              <a:cxn ang="0">
                <a:pos x="344" y="314"/>
              </a:cxn>
              <a:cxn ang="0">
                <a:pos x="318" y="339"/>
              </a:cxn>
              <a:cxn ang="0">
                <a:pos x="286" y="360"/>
              </a:cxn>
              <a:cxn ang="0">
                <a:pos x="251" y="374"/>
              </a:cxn>
              <a:cxn ang="0">
                <a:pos x="214" y="382"/>
              </a:cxn>
            </a:cxnLst>
            <a:rect l="0" t="0" r="r" b="b"/>
            <a:pathLst>
              <a:path w="388" h="383">
                <a:moveTo>
                  <a:pt x="194" y="383"/>
                </a:moveTo>
                <a:lnTo>
                  <a:pt x="174" y="382"/>
                </a:lnTo>
                <a:lnTo>
                  <a:pt x="155" y="380"/>
                </a:lnTo>
                <a:lnTo>
                  <a:pt x="137" y="374"/>
                </a:lnTo>
                <a:lnTo>
                  <a:pt x="119" y="369"/>
                </a:lnTo>
                <a:lnTo>
                  <a:pt x="102" y="360"/>
                </a:lnTo>
                <a:lnTo>
                  <a:pt x="85" y="351"/>
                </a:lnTo>
                <a:lnTo>
                  <a:pt x="71" y="339"/>
                </a:lnTo>
                <a:lnTo>
                  <a:pt x="57" y="327"/>
                </a:lnTo>
                <a:lnTo>
                  <a:pt x="45" y="314"/>
                </a:lnTo>
                <a:lnTo>
                  <a:pt x="34" y="299"/>
                </a:lnTo>
                <a:lnTo>
                  <a:pt x="24" y="283"/>
                </a:lnTo>
                <a:lnTo>
                  <a:pt x="16" y="266"/>
                </a:lnTo>
                <a:lnTo>
                  <a:pt x="9" y="248"/>
                </a:lnTo>
                <a:lnTo>
                  <a:pt x="4" y="230"/>
                </a:lnTo>
                <a:lnTo>
                  <a:pt x="1" y="211"/>
                </a:lnTo>
                <a:lnTo>
                  <a:pt x="0" y="192"/>
                </a:lnTo>
                <a:lnTo>
                  <a:pt x="1" y="172"/>
                </a:lnTo>
                <a:lnTo>
                  <a:pt x="4" y="153"/>
                </a:lnTo>
                <a:lnTo>
                  <a:pt x="9" y="135"/>
                </a:lnTo>
                <a:lnTo>
                  <a:pt x="16" y="117"/>
                </a:lnTo>
                <a:lnTo>
                  <a:pt x="24" y="100"/>
                </a:lnTo>
                <a:lnTo>
                  <a:pt x="34" y="85"/>
                </a:lnTo>
                <a:lnTo>
                  <a:pt x="45" y="70"/>
                </a:lnTo>
                <a:lnTo>
                  <a:pt x="57" y="56"/>
                </a:lnTo>
                <a:lnTo>
                  <a:pt x="71" y="44"/>
                </a:lnTo>
                <a:lnTo>
                  <a:pt x="85" y="33"/>
                </a:lnTo>
                <a:lnTo>
                  <a:pt x="102" y="24"/>
                </a:lnTo>
                <a:lnTo>
                  <a:pt x="119" y="15"/>
                </a:lnTo>
                <a:lnTo>
                  <a:pt x="137" y="9"/>
                </a:lnTo>
                <a:lnTo>
                  <a:pt x="155" y="4"/>
                </a:lnTo>
                <a:lnTo>
                  <a:pt x="174" y="1"/>
                </a:lnTo>
                <a:lnTo>
                  <a:pt x="194" y="0"/>
                </a:lnTo>
                <a:lnTo>
                  <a:pt x="214" y="1"/>
                </a:lnTo>
                <a:lnTo>
                  <a:pt x="234" y="4"/>
                </a:lnTo>
                <a:lnTo>
                  <a:pt x="251" y="9"/>
                </a:lnTo>
                <a:lnTo>
                  <a:pt x="269" y="15"/>
                </a:lnTo>
                <a:lnTo>
                  <a:pt x="286" y="24"/>
                </a:lnTo>
                <a:lnTo>
                  <a:pt x="303" y="33"/>
                </a:lnTo>
                <a:lnTo>
                  <a:pt x="318" y="44"/>
                </a:lnTo>
                <a:lnTo>
                  <a:pt x="331" y="56"/>
                </a:lnTo>
                <a:lnTo>
                  <a:pt x="344" y="70"/>
                </a:lnTo>
                <a:lnTo>
                  <a:pt x="355" y="85"/>
                </a:lnTo>
                <a:lnTo>
                  <a:pt x="365" y="100"/>
                </a:lnTo>
                <a:lnTo>
                  <a:pt x="373" y="117"/>
                </a:lnTo>
                <a:lnTo>
                  <a:pt x="379" y="135"/>
                </a:lnTo>
                <a:lnTo>
                  <a:pt x="384" y="153"/>
                </a:lnTo>
                <a:lnTo>
                  <a:pt x="387" y="172"/>
                </a:lnTo>
                <a:lnTo>
                  <a:pt x="388" y="192"/>
                </a:lnTo>
                <a:lnTo>
                  <a:pt x="387" y="211"/>
                </a:lnTo>
                <a:lnTo>
                  <a:pt x="384" y="230"/>
                </a:lnTo>
                <a:lnTo>
                  <a:pt x="379" y="248"/>
                </a:lnTo>
                <a:lnTo>
                  <a:pt x="373" y="266"/>
                </a:lnTo>
                <a:lnTo>
                  <a:pt x="365" y="283"/>
                </a:lnTo>
                <a:lnTo>
                  <a:pt x="355" y="299"/>
                </a:lnTo>
                <a:lnTo>
                  <a:pt x="344" y="314"/>
                </a:lnTo>
                <a:lnTo>
                  <a:pt x="331" y="327"/>
                </a:lnTo>
                <a:lnTo>
                  <a:pt x="318" y="339"/>
                </a:lnTo>
                <a:lnTo>
                  <a:pt x="303" y="351"/>
                </a:lnTo>
                <a:lnTo>
                  <a:pt x="286" y="360"/>
                </a:lnTo>
                <a:lnTo>
                  <a:pt x="269" y="369"/>
                </a:lnTo>
                <a:lnTo>
                  <a:pt x="251" y="374"/>
                </a:lnTo>
                <a:lnTo>
                  <a:pt x="234" y="380"/>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37" name="Freeform 38"/>
          <p:cNvSpPr>
            <a:spLocks/>
          </p:cNvSpPr>
          <p:nvPr/>
        </p:nvSpPr>
        <p:spPr bwMode="auto">
          <a:xfrm>
            <a:off x="1758950" y="2312988"/>
            <a:ext cx="136525" cy="190500"/>
          </a:xfrm>
          <a:custGeom>
            <a:avLst/>
            <a:gdLst/>
            <a:ahLst/>
            <a:cxnLst>
              <a:cxn ang="0">
                <a:pos x="36" y="27"/>
              </a:cxn>
              <a:cxn ang="0">
                <a:pos x="79" y="49"/>
              </a:cxn>
              <a:cxn ang="0">
                <a:pos x="125" y="62"/>
              </a:cxn>
              <a:cxn ang="0">
                <a:pos x="173" y="67"/>
              </a:cxn>
              <a:cxn ang="0">
                <a:pos x="222" y="62"/>
              </a:cxn>
              <a:cxn ang="0">
                <a:pos x="267" y="49"/>
              </a:cxn>
              <a:cxn ang="0">
                <a:pos x="308" y="29"/>
              </a:cxn>
              <a:cxn ang="0">
                <a:pos x="342" y="3"/>
              </a:cxn>
              <a:cxn ang="0">
                <a:pos x="168" y="480"/>
              </a:cxn>
              <a:cxn ang="0">
                <a:pos x="0" y="0"/>
              </a:cxn>
              <a:cxn ang="0">
                <a:pos x="36" y="27"/>
              </a:cxn>
            </a:cxnLst>
            <a:rect l="0" t="0" r="r" b="b"/>
            <a:pathLst>
              <a:path w="342" h="480">
                <a:moveTo>
                  <a:pt x="36" y="27"/>
                </a:moveTo>
                <a:lnTo>
                  <a:pt x="79" y="49"/>
                </a:lnTo>
                <a:lnTo>
                  <a:pt x="125" y="62"/>
                </a:lnTo>
                <a:lnTo>
                  <a:pt x="173" y="67"/>
                </a:lnTo>
                <a:lnTo>
                  <a:pt x="222" y="62"/>
                </a:lnTo>
                <a:lnTo>
                  <a:pt x="267" y="49"/>
                </a:lnTo>
                <a:lnTo>
                  <a:pt x="308" y="29"/>
                </a:lnTo>
                <a:lnTo>
                  <a:pt x="342" y="3"/>
                </a:lnTo>
                <a:lnTo>
                  <a:pt x="168" y="480"/>
                </a:lnTo>
                <a:lnTo>
                  <a:pt x="0" y="0"/>
                </a:lnTo>
                <a:lnTo>
                  <a:pt x="36" y="27"/>
                </a:lnTo>
                <a:close/>
              </a:path>
            </a:pathLst>
          </a:custGeom>
          <a:solidFill>
            <a:srgbClr val="000000"/>
          </a:solidFill>
          <a:ln w="9525">
            <a:noFill/>
            <a:round/>
            <a:headEnd/>
            <a:tailEnd/>
          </a:ln>
        </p:spPr>
        <p:txBody>
          <a:bodyPr/>
          <a:lstStyle/>
          <a:p>
            <a:endParaRPr lang="ja-JP" altLang="en-US"/>
          </a:p>
        </p:txBody>
      </p:sp>
      <p:sp>
        <p:nvSpPr>
          <p:cNvPr id="38" name="Line 39"/>
          <p:cNvSpPr>
            <a:spLocks noChangeShapeType="1"/>
          </p:cNvSpPr>
          <p:nvPr/>
        </p:nvSpPr>
        <p:spPr bwMode="auto">
          <a:xfrm flipH="1">
            <a:off x="1827213" y="2233613"/>
            <a:ext cx="1587" cy="117475"/>
          </a:xfrm>
          <a:prstGeom prst="line">
            <a:avLst/>
          </a:prstGeom>
          <a:noFill/>
          <a:ln w="0">
            <a:solidFill>
              <a:srgbClr val="000000"/>
            </a:solidFill>
            <a:round/>
            <a:headEnd/>
            <a:tailEnd/>
          </a:ln>
        </p:spPr>
        <p:txBody>
          <a:bodyPr/>
          <a:lstStyle/>
          <a:p>
            <a:endParaRPr lang="ja-JP" altLang="en-US"/>
          </a:p>
        </p:txBody>
      </p:sp>
      <p:sp>
        <p:nvSpPr>
          <p:cNvPr id="39" name="Freeform 40"/>
          <p:cNvSpPr>
            <a:spLocks/>
          </p:cNvSpPr>
          <p:nvPr/>
        </p:nvSpPr>
        <p:spPr bwMode="auto">
          <a:xfrm>
            <a:off x="1758950" y="3365500"/>
            <a:ext cx="136525" cy="190500"/>
          </a:xfrm>
          <a:custGeom>
            <a:avLst/>
            <a:gdLst/>
            <a:ahLst/>
            <a:cxnLst>
              <a:cxn ang="0">
                <a:pos x="36" y="27"/>
              </a:cxn>
              <a:cxn ang="0">
                <a:pos x="77" y="48"/>
              </a:cxn>
              <a:cxn ang="0">
                <a:pos x="125" y="63"/>
              </a:cxn>
              <a:cxn ang="0">
                <a:pos x="173" y="66"/>
              </a:cxn>
              <a:cxn ang="0">
                <a:pos x="221" y="62"/>
              </a:cxn>
              <a:cxn ang="0">
                <a:pos x="266" y="47"/>
              </a:cxn>
              <a:cxn ang="0">
                <a:pos x="308" y="27"/>
              </a:cxn>
              <a:cxn ang="0">
                <a:pos x="342" y="1"/>
              </a:cxn>
              <a:cxn ang="0">
                <a:pos x="170" y="480"/>
              </a:cxn>
              <a:cxn ang="0">
                <a:pos x="0" y="0"/>
              </a:cxn>
              <a:cxn ang="0">
                <a:pos x="36" y="27"/>
              </a:cxn>
            </a:cxnLst>
            <a:rect l="0" t="0" r="r" b="b"/>
            <a:pathLst>
              <a:path w="342" h="480">
                <a:moveTo>
                  <a:pt x="36" y="27"/>
                </a:moveTo>
                <a:lnTo>
                  <a:pt x="77" y="48"/>
                </a:lnTo>
                <a:lnTo>
                  <a:pt x="125" y="63"/>
                </a:lnTo>
                <a:lnTo>
                  <a:pt x="173" y="66"/>
                </a:lnTo>
                <a:lnTo>
                  <a:pt x="221" y="62"/>
                </a:lnTo>
                <a:lnTo>
                  <a:pt x="266" y="47"/>
                </a:lnTo>
                <a:lnTo>
                  <a:pt x="308" y="27"/>
                </a:lnTo>
                <a:lnTo>
                  <a:pt x="342" y="1"/>
                </a:lnTo>
                <a:lnTo>
                  <a:pt x="170" y="480"/>
                </a:lnTo>
                <a:lnTo>
                  <a:pt x="0" y="0"/>
                </a:lnTo>
                <a:lnTo>
                  <a:pt x="36" y="27"/>
                </a:lnTo>
                <a:close/>
              </a:path>
            </a:pathLst>
          </a:custGeom>
          <a:solidFill>
            <a:srgbClr val="000000"/>
          </a:solidFill>
          <a:ln w="9525">
            <a:noFill/>
            <a:round/>
            <a:headEnd/>
            <a:tailEnd/>
          </a:ln>
        </p:spPr>
        <p:txBody>
          <a:bodyPr/>
          <a:lstStyle/>
          <a:p>
            <a:endParaRPr lang="ja-JP" altLang="en-US"/>
          </a:p>
        </p:txBody>
      </p:sp>
      <p:sp>
        <p:nvSpPr>
          <p:cNvPr id="40" name="Line 41"/>
          <p:cNvSpPr>
            <a:spLocks noChangeShapeType="1"/>
          </p:cNvSpPr>
          <p:nvPr/>
        </p:nvSpPr>
        <p:spPr bwMode="auto">
          <a:xfrm flipH="1">
            <a:off x="1827213" y="2662238"/>
            <a:ext cx="3175" cy="741362"/>
          </a:xfrm>
          <a:prstGeom prst="line">
            <a:avLst/>
          </a:prstGeom>
          <a:noFill/>
          <a:ln w="0">
            <a:solidFill>
              <a:srgbClr val="000000"/>
            </a:solidFill>
            <a:round/>
            <a:headEnd/>
            <a:tailEnd/>
          </a:ln>
        </p:spPr>
        <p:txBody>
          <a:bodyPr/>
          <a:lstStyle/>
          <a:p>
            <a:endParaRPr lang="ja-JP" altLang="en-US"/>
          </a:p>
        </p:txBody>
      </p:sp>
      <p:sp>
        <p:nvSpPr>
          <p:cNvPr id="41" name="Freeform 42"/>
          <p:cNvSpPr>
            <a:spLocks/>
          </p:cNvSpPr>
          <p:nvPr/>
        </p:nvSpPr>
        <p:spPr bwMode="auto">
          <a:xfrm>
            <a:off x="1762125" y="4743450"/>
            <a:ext cx="134938" cy="190500"/>
          </a:xfrm>
          <a:custGeom>
            <a:avLst/>
            <a:gdLst/>
            <a:ahLst/>
            <a:cxnLst>
              <a:cxn ang="0">
                <a:pos x="36" y="27"/>
              </a:cxn>
              <a:cxn ang="0">
                <a:pos x="78" y="47"/>
              </a:cxn>
              <a:cxn ang="0">
                <a:pos x="124" y="62"/>
              </a:cxn>
              <a:cxn ang="0">
                <a:pos x="173" y="65"/>
              </a:cxn>
              <a:cxn ang="0">
                <a:pos x="222" y="61"/>
              </a:cxn>
              <a:cxn ang="0">
                <a:pos x="267" y="46"/>
              </a:cxn>
              <a:cxn ang="0">
                <a:pos x="307" y="26"/>
              </a:cxn>
              <a:cxn ang="0">
                <a:pos x="342" y="0"/>
              </a:cxn>
              <a:cxn ang="0">
                <a:pos x="171" y="479"/>
              </a:cxn>
              <a:cxn ang="0">
                <a:pos x="0" y="0"/>
              </a:cxn>
              <a:cxn ang="0">
                <a:pos x="36" y="27"/>
              </a:cxn>
            </a:cxnLst>
            <a:rect l="0" t="0" r="r" b="b"/>
            <a:pathLst>
              <a:path w="342" h="479">
                <a:moveTo>
                  <a:pt x="36" y="27"/>
                </a:moveTo>
                <a:lnTo>
                  <a:pt x="78" y="47"/>
                </a:lnTo>
                <a:lnTo>
                  <a:pt x="124" y="62"/>
                </a:lnTo>
                <a:lnTo>
                  <a:pt x="173" y="65"/>
                </a:lnTo>
                <a:lnTo>
                  <a:pt x="222" y="61"/>
                </a:lnTo>
                <a:lnTo>
                  <a:pt x="267" y="46"/>
                </a:lnTo>
                <a:lnTo>
                  <a:pt x="307" y="26"/>
                </a:lnTo>
                <a:lnTo>
                  <a:pt x="342" y="0"/>
                </a:lnTo>
                <a:lnTo>
                  <a:pt x="171" y="479"/>
                </a:lnTo>
                <a:lnTo>
                  <a:pt x="0" y="0"/>
                </a:lnTo>
                <a:lnTo>
                  <a:pt x="36" y="27"/>
                </a:lnTo>
                <a:close/>
              </a:path>
            </a:pathLst>
          </a:custGeom>
          <a:solidFill>
            <a:srgbClr val="000000"/>
          </a:solidFill>
          <a:ln w="9525">
            <a:noFill/>
            <a:round/>
            <a:headEnd/>
            <a:tailEnd/>
          </a:ln>
        </p:spPr>
        <p:txBody>
          <a:bodyPr/>
          <a:lstStyle/>
          <a:p>
            <a:endParaRPr lang="ja-JP" altLang="en-US"/>
          </a:p>
        </p:txBody>
      </p:sp>
      <p:sp>
        <p:nvSpPr>
          <p:cNvPr id="42" name="Line 43"/>
          <p:cNvSpPr>
            <a:spLocks noChangeShapeType="1"/>
          </p:cNvSpPr>
          <p:nvPr/>
        </p:nvSpPr>
        <p:spPr bwMode="auto">
          <a:xfrm>
            <a:off x="1828800" y="3749675"/>
            <a:ext cx="1588" cy="1031875"/>
          </a:xfrm>
          <a:prstGeom prst="line">
            <a:avLst/>
          </a:prstGeom>
          <a:noFill/>
          <a:ln w="0">
            <a:solidFill>
              <a:srgbClr val="000000"/>
            </a:solidFill>
            <a:round/>
            <a:headEnd/>
            <a:tailEnd/>
          </a:ln>
        </p:spPr>
        <p:txBody>
          <a:bodyPr/>
          <a:lstStyle/>
          <a:p>
            <a:endParaRPr lang="ja-JP" altLang="en-US"/>
          </a:p>
        </p:txBody>
      </p:sp>
      <p:sp>
        <p:nvSpPr>
          <p:cNvPr id="43" name="Rectangle 44"/>
          <p:cNvSpPr>
            <a:spLocks noChangeArrowheads="1"/>
          </p:cNvSpPr>
          <p:nvPr/>
        </p:nvSpPr>
        <p:spPr bwMode="auto">
          <a:xfrm>
            <a:off x="1560513" y="2041525"/>
            <a:ext cx="84137"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6</a:t>
            </a:r>
            <a:endParaRPr lang="en-US" altLang="zh-CN">
              <a:ea typeface="宋体" pitchFamily="2" charset="-122"/>
            </a:endParaRPr>
          </a:p>
        </p:txBody>
      </p:sp>
      <p:sp>
        <p:nvSpPr>
          <p:cNvPr id="44" name="Rectangle 45"/>
          <p:cNvSpPr>
            <a:spLocks noChangeArrowheads="1"/>
          </p:cNvSpPr>
          <p:nvPr/>
        </p:nvSpPr>
        <p:spPr bwMode="auto">
          <a:xfrm>
            <a:off x="1654175" y="2536825"/>
            <a:ext cx="84138"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7</a:t>
            </a:r>
            <a:endParaRPr lang="en-US" altLang="zh-CN">
              <a:ea typeface="宋体" pitchFamily="2" charset="-122"/>
            </a:endParaRPr>
          </a:p>
        </p:txBody>
      </p:sp>
      <p:sp>
        <p:nvSpPr>
          <p:cNvPr id="45" name="Rectangle 46"/>
          <p:cNvSpPr>
            <a:spLocks noChangeArrowheads="1"/>
          </p:cNvSpPr>
          <p:nvPr/>
        </p:nvSpPr>
        <p:spPr bwMode="auto">
          <a:xfrm>
            <a:off x="1608138" y="3644900"/>
            <a:ext cx="84137"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8</a:t>
            </a:r>
            <a:endParaRPr lang="en-US" altLang="zh-CN">
              <a:ea typeface="宋体" pitchFamily="2" charset="-122"/>
            </a:endParaRPr>
          </a:p>
        </p:txBody>
      </p:sp>
      <p:sp>
        <p:nvSpPr>
          <p:cNvPr id="46" name="Rectangle 47"/>
          <p:cNvSpPr>
            <a:spLocks noChangeArrowheads="1"/>
          </p:cNvSpPr>
          <p:nvPr/>
        </p:nvSpPr>
        <p:spPr bwMode="auto">
          <a:xfrm>
            <a:off x="1512888" y="4848225"/>
            <a:ext cx="84137"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9</a:t>
            </a:r>
            <a:endParaRPr lang="en-US" altLang="zh-CN">
              <a:ea typeface="宋体" pitchFamily="2" charset="-122"/>
            </a:endParaRPr>
          </a:p>
        </p:txBody>
      </p:sp>
      <p:sp>
        <p:nvSpPr>
          <p:cNvPr id="47" name="Rectangle 48"/>
          <p:cNvSpPr>
            <a:spLocks noChangeArrowheads="1"/>
          </p:cNvSpPr>
          <p:nvPr/>
        </p:nvSpPr>
        <p:spPr bwMode="auto">
          <a:xfrm>
            <a:off x="2633663" y="2041525"/>
            <a:ext cx="168275"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10</a:t>
            </a:r>
            <a:endParaRPr lang="en-US" altLang="zh-CN">
              <a:ea typeface="宋体" pitchFamily="2" charset="-122"/>
            </a:endParaRPr>
          </a:p>
        </p:txBody>
      </p:sp>
      <p:sp>
        <p:nvSpPr>
          <p:cNvPr id="48" name="Rectangle 49"/>
          <p:cNvSpPr>
            <a:spLocks noChangeArrowheads="1"/>
          </p:cNvSpPr>
          <p:nvPr/>
        </p:nvSpPr>
        <p:spPr bwMode="auto">
          <a:xfrm>
            <a:off x="2633663" y="2406650"/>
            <a:ext cx="168275"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11</a:t>
            </a:r>
            <a:endParaRPr lang="en-US" altLang="zh-CN">
              <a:ea typeface="宋体" pitchFamily="2" charset="-122"/>
            </a:endParaRPr>
          </a:p>
        </p:txBody>
      </p:sp>
      <p:sp>
        <p:nvSpPr>
          <p:cNvPr id="49" name="Rectangle 50"/>
          <p:cNvSpPr>
            <a:spLocks noChangeArrowheads="1"/>
          </p:cNvSpPr>
          <p:nvPr/>
        </p:nvSpPr>
        <p:spPr bwMode="auto">
          <a:xfrm>
            <a:off x="3659188" y="2006600"/>
            <a:ext cx="168275"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16</a:t>
            </a:r>
            <a:endParaRPr lang="en-US" altLang="zh-CN">
              <a:ea typeface="宋体" pitchFamily="2" charset="-122"/>
            </a:endParaRPr>
          </a:p>
        </p:txBody>
      </p:sp>
      <p:sp>
        <p:nvSpPr>
          <p:cNvPr id="50" name="Rectangle 51"/>
          <p:cNvSpPr>
            <a:spLocks noChangeArrowheads="1"/>
          </p:cNvSpPr>
          <p:nvPr/>
        </p:nvSpPr>
        <p:spPr bwMode="auto">
          <a:xfrm>
            <a:off x="2679700" y="2713038"/>
            <a:ext cx="168275" cy="182562"/>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12</a:t>
            </a:r>
            <a:endParaRPr lang="en-US" altLang="zh-CN">
              <a:ea typeface="宋体" pitchFamily="2" charset="-122"/>
            </a:endParaRPr>
          </a:p>
        </p:txBody>
      </p:sp>
      <p:sp>
        <p:nvSpPr>
          <p:cNvPr id="51" name="Rectangle 52"/>
          <p:cNvSpPr>
            <a:spLocks noChangeArrowheads="1"/>
          </p:cNvSpPr>
          <p:nvPr/>
        </p:nvSpPr>
        <p:spPr bwMode="auto">
          <a:xfrm>
            <a:off x="3741738" y="2265363"/>
            <a:ext cx="168275" cy="182562"/>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17</a:t>
            </a:r>
            <a:endParaRPr lang="en-US" altLang="zh-CN">
              <a:ea typeface="宋体" pitchFamily="2" charset="-122"/>
            </a:endParaRPr>
          </a:p>
        </p:txBody>
      </p:sp>
      <p:sp>
        <p:nvSpPr>
          <p:cNvPr id="52" name="Rectangle 53"/>
          <p:cNvSpPr>
            <a:spLocks noChangeArrowheads="1"/>
          </p:cNvSpPr>
          <p:nvPr/>
        </p:nvSpPr>
        <p:spPr bwMode="auto">
          <a:xfrm>
            <a:off x="3741738" y="2843213"/>
            <a:ext cx="168275" cy="182562"/>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18</a:t>
            </a:r>
            <a:endParaRPr lang="en-US" altLang="zh-CN">
              <a:ea typeface="宋体" pitchFamily="2" charset="-122"/>
            </a:endParaRPr>
          </a:p>
        </p:txBody>
      </p:sp>
      <p:sp>
        <p:nvSpPr>
          <p:cNvPr id="53" name="Rectangle 54"/>
          <p:cNvSpPr>
            <a:spLocks noChangeArrowheads="1"/>
          </p:cNvSpPr>
          <p:nvPr/>
        </p:nvSpPr>
        <p:spPr bwMode="auto">
          <a:xfrm>
            <a:off x="2633663" y="3821113"/>
            <a:ext cx="168275" cy="182562"/>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13</a:t>
            </a:r>
            <a:endParaRPr lang="en-US" altLang="zh-CN">
              <a:ea typeface="宋体" pitchFamily="2" charset="-122"/>
            </a:endParaRPr>
          </a:p>
        </p:txBody>
      </p:sp>
      <p:sp>
        <p:nvSpPr>
          <p:cNvPr id="54" name="Rectangle 55"/>
          <p:cNvSpPr>
            <a:spLocks noChangeArrowheads="1"/>
          </p:cNvSpPr>
          <p:nvPr/>
        </p:nvSpPr>
        <p:spPr bwMode="auto">
          <a:xfrm>
            <a:off x="2633663" y="4765675"/>
            <a:ext cx="168275"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14</a:t>
            </a:r>
            <a:endParaRPr lang="en-US" altLang="zh-CN">
              <a:ea typeface="宋体" pitchFamily="2" charset="-122"/>
            </a:endParaRPr>
          </a:p>
        </p:txBody>
      </p:sp>
      <p:sp>
        <p:nvSpPr>
          <p:cNvPr id="55" name="Rectangle 56"/>
          <p:cNvSpPr>
            <a:spLocks noChangeArrowheads="1"/>
          </p:cNvSpPr>
          <p:nvPr/>
        </p:nvSpPr>
        <p:spPr bwMode="auto">
          <a:xfrm>
            <a:off x="3741738" y="3868738"/>
            <a:ext cx="168275" cy="182562"/>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19</a:t>
            </a:r>
            <a:endParaRPr lang="en-US" altLang="zh-CN">
              <a:ea typeface="宋体" pitchFamily="2" charset="-122"/>
            </a:endParaRPr>
          </a:p>
        </p:txBody>
      </p:sp>
      <p:sp>
        <p:nvSpPr>
          <p:cNvPr id="56" name="Rectangle 57"/>
          <p:cNvSpPr>
            <a:spLocks noChangeArrowheads="1"/>
          </p:cNvSpPr>
          <p:nvPr/>
        </p:nvSpPr>
        <p:spPr bwMode="auto">
          <a:xfrm>
            <a:off x="3705225" y="4635500"/>
            <a:ext cx="168275"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20</a:t>
            </a:r>
            <a:endParaRPr lang="en-US" altLang="zh-CN">
              <a:ea typeface="宋体" pitchFamily="2" charset="-122"/>
            </a:endParaRPr>
          </a:p>
        </p:txBody>
      </p:sp>
      <p:sp>
        <p:nvSpPr>
          <p:cNvPr id="57" name="Rectangle 58"/>
          <p:cNvSpPr>
            <a:spLocks noChangeArrowheads="1"/>
          </p:cNvSpPr>
          <p:nvPr/>
        </p:nvSpPr>
        <p:spPr bwMode="auto">
          <a:xfrm>
            <a:off x="2633663" y="5613400"/>
            <a:ext cx="168275"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15</a:t>
            </a:r>
            <a:endParaRPr lang="en-US" altLang="zh-CN">
              <a:ea typeface="宋体" pitchFamily="2" charset="-122"/>
            </a:endParaRPr>
          </a:p>
        </p:txBody>
      </p:sp>
      <p:sp>
        <p:nvSpPr>
          <p:cNvPr id="58" name="Rectangle 59"/>
          <p:cNvSpPr>
            <a:spLocks noChangeArrowheads="1"/>
          </p:cNvSpPr>
          <p:nvPr/>
        </p:nvSpPr>
        <p:spPr bwMode="auto">
          <a:xfrm>
            <a:off x="1771650" y="1514475"/>
            <a:ext cx="207963" cy="228600"/>
          </a:xfrm>
          <a:prstGeom prst="rect">
            <a:avLst/>
          </a:prstGeom>
          <a:noFill/>
          <a:ln w="9525">
            <a:noFill/>
            <a:miter lim="800000"/>
            <a:headEnd/>
            <a:tailEnd/>
          </a:ln>
        </p:spPr>
        <p:txBody>
          <a:bodyPr wrap="none" lIns="0" tIns="0" rIns="0" bIns="0">
            <a:spAutoFit/>
          </a:bodyPr>
          <a:lstStyle/>
          <a:p>
            <a:r>
              <a:rPr lang="en-US" altLang="zh-CN" sz="1500">
                <a:solidFill>
                  <a:srgbClr val="000000"/>
                </a:solidFill>
                <a:ea typeface="宋体" pitchFamily="2" charset="-122"/>
              </a:rPr>
              <a:t>C</a:t>
            </a:r>
            <a:r>
              <a:rPr lang="en-US" altLang="zh-CN" sz="1500" baseline="-25000">
                <a:solidFill>
                  <a:srgbClr val="000000"/>
                </a:solidFill>
                <a:ea typeface="宋体" pitchFamily="2" charset="-122"/>
              </a:rPr>
              <a:t>2</a:t>
            </a:r>
            <a:endParaRPr lang="en-US" altLang="zh-CN" baseline="-25000">
              <a:ea typeface="宋体" pitchFamily="2" charset="-122"/>
            </a:endParaRPr>
          </a:p>
        </p:txBody>
      </p:sp>
      <p:sp>
        <p:nvSpPr>
          <p:cNvPr id="59" name="Rectangle 61"/>
          <p:cNvSpPr>
            <a:spLocks noChangeArrowheads="1"/>
          </p:cNvSpPr>
          <p:nvPr/>
        </p:nvSpPr>
        <p:spPr bwMode="auto">
          <a:xfrm>
            <a:off x="2844800" y="1539875"/>
            <a:ext cx="207963" cy="228600"/>
          </a:xfrm>
          <a:prstGeom prst="rect">
            <a:avLst/>
          </a:prstGeom>
          <a:noFill/>
          <a:ln w="9525">
            <a:noFill/>
            <a:miter lim="800000"/>
            <a:headEnd/>
            <a:tailEnd/>
          </a:ln>
        </p:spPr>
        <p:txBody>
          <a:bodyPr wrap="none" lIns="0" tIns="0" rIns="0" bIns="0">
            <a:spAutoFit/>
          </a:bodyPr>
          <a:lstStyle/>
          <a:p>
            <a:r>
              <a:rPr lang="en-US" altLang="zh-CN" sz="1500">
                <a:solidFill>
                  <a:srgbClr val="000000"/>
                </a:solidFill>
                <a:ea typeface="宋体" pitchFamily="2" charset="-122"/>
              </a:rPr>
              <a:t>C</a:t>
            </a:r>
            <a:r>
              <a:rPr lang="en-US" altLang="zh-CN" sz="1500" baseline="-25000">
                <a:solidFill>
                  <a:srgbClr val="000000"/>
                </a:solidFill>
                <a:ea typeface="宋体" pitchFamily="2" charset="-122"/>
              </a:rPr>
              <a:t>3</a:t>
            </a:r>
            <a:endParaRPr lang="en-US" altLang="zh-CN" baseline="-25000">
              <a:ea typeface="宋体" pitchFamily="2" charset="-122"/>
            </a:endParaRPr>
          </a:p>
        </p:txBody>
      </p:sp>
      <p:sp>
        <p:nvSpPr>
          <p:cNvPr id="60" name="Rectangle 63"/>
          <p:cNvSpPr>
            <a:spLocks noChangeArrowheads="1"/>
          </p:cNvSpPr>
          <p:nvPr/>
        </p:nvSpPr>
        <p:spPr bwMode="auto">
          <a:xfrm>
            <a:off x="3917950" y="1574800"/>
            <a:ext cx="207963" cy="228600"/>
          </a:xfrm>
          <a:prstGeom prst="rect">
            <a:avLst/>
          </a:prstGeom>
          <a:noFill/>
          <a:ln w="9525">
            <a:noFill/>
            <a:miter lim="800000"/>
            <a:headEnd/>
            <a:tailEnd/>
          </a:ln>
        </p:spPr>
        <p:txBody>
          <a:bodyPr wrap="none" lIns="0" tIns="0" rIns="0" bIns="0">
            <a:spAutoFit/>
          </a:bodyPr>
          <a:lstStyle/>
          <a:p>
            <a:r>
              <a:rPr lang="en-US" altLang="zh-CN" sz="1500">
                <a:solidFill>
                  <a:srgbClr val="000000"/>
                </a:solidFill>
                <a:ea typeface="宋体" pitchFamily="2" charset="-122"/>
              </a:rPr>
              <a:t>C</a:t>
            </a:r>
            <a:r>
              <a:rPr lang="en-US" altLang="zh-CN" sz="1500" baseline="-25000">
                <a:solidFill>
                  <a:srgbClr val="000000"/>
                </a:solidFill>
                <a:ea typeface="宋体" pitchFamily="2" charset="-122"/>
              </a:rPr>
              <a:t>4</a:t>
            </a:r>
            <a:endParaRPr lang="en-US" altLang="zh-CN" baseline="-25000">
              <a:ea typeface="宋体" pitchFamily="2" charset="-122"/>
            </a:endParaRPr>
          </a:p>
        </p:txBody>
      </p:sp>
      <p:sp>
        <p:nvSpPr>
          <p:cNvPr id="61" name="Freeform 65"/>
          <p:cNvSpPr>
            <a:spLocks/>
          </p:cNvSpPr>
          <p:nvPr/>
        </p:nvSpPr>
        <p:spPr bwMode="auto">
          <a:xfrm>
            <a:off x="646113" y="2701925"/>
            <a:ext cx="136525" cy="190500"/>
          </a:xfrm>
          <a:custGeom>
            <a:avLst/>
            <a:gdLst/>
            <a:ahLst/>
            <a:cxnLst>
              <a:cxn ang="0">
                <a:pos x="36" y="27"/>
              </a:cxn>
              <a:cxn ang="0">
                <a:pos x="79" y="47"/>
              </a:cxn>
              <a:cxn ang="0">
                <a:pos x="125" y="62"/>
              </a:cxn>
              <a:cxn ang="0">
                <a:pos x="174" y="65"/>
              </a:cxn>
              <a:cxn ang="0">
                <a:pos x="223" y="61"/>
              </a:cxn>
              <a:cxn ang="0">
                <a:pos x="267" y="46"/>
              </a:cxn>
              <a:cxn ang="0">
                <a:pos x="309" y="26"/>
              </a:cxn>
              <a:cxn ang="0">
                <a:pos x="343" y="0"/>
              </a:cxn>
              <a:cxn ang="0">
                <a:pos x="172" y="478"/>
              </a:cxn>
              <a:cxn ang="0">
                <a:pos x="0" y="0"/>
              </a:cxn>
              <a:cxn ang="0">
                <a:pos x="36" y="27"/>
              </a:cxn>
            </a:cxnLst>
            <a:rect l="0" t="0" r="r" b="b"/>
            <a:pathLst>
              <a:path w="343" h="478">
                <a:moveTo>
                  <a:pt x="36" y="27"/>
                </a:moveTo>
                <a:lnTo>
                  <a:pt x="79" y="47"/>
                </a:lnTo>
                <a:lnTo>
                  <a:pt x="125" y="62"/>
                </a:lnTo>
                <a:lnTo>
                  <a:pt x="174" y="65"/>
                </a:lnTo>
                <a:lnTo>
                  <a:pt x="223" y="61"/>
                </a:lnTo>
                <a:lnTo>
                  <a:pt x="267" y="46"/>
                </a:lnTo>
                <a:lnTo>
                  <a:pt x="309" y="26"/>
                </a:lnTo>
                <a:lnTo>
                  <a:pt x="343" y="0"/>
                </a:lnTo>
                <a:lnTo>
                  <a:pt x="172" y="478"/>
                </a:lnTo>
                <a:lnTo>
                  <a:pt x="0" y="0"/>
                </a:lnTo>
                <a:lnTo>
                  <a:pt x="36" y="27"/>
                </a:lnTo>
                <a:close/>
              </a:path>
            </a:pathLst>
          </a:custGeom>
          <a:solidFill>
            <a:srgbClr val="000000"/>
          </a:solidFill>
          <a:ln w="9525">
            <a:noFill/>
            <a:round/>
            <a:headEnd/>
            <a:tailEnd/>
          </a:ln>
        </p:spPr>
        <p:txBody>
          <a:bodyPr/>
          <a:lstStyle/>
          <a:p>
            <a:endParaRPr lang="ja-JP" altLang="en-US"/>
          </a:p>
        </p:txBody>
      </p:sp>
      <p:sp>
        <p:nvSpPr>
          <p:cNvPr id="62" name="Line 66"/>
          <p:cNvSpPr>
            <a:spLocks noChangeShapeType="1"/>
          </p:cNvSpPr>
          <p:nvPr/>
        </p:nvSpPr>
        <p:spPr bwMode="auto">
          <a:xfrm>
            <a:off x="714375" y="2055813"/>
            <a:ext cx="1588" cy="684212"/>
          </a:xfrm>
          <a:prstGeom prst="line">
            <a:avLst/>
          </a:prstGeom>
          <a:noFill/>
          <a:ln w="0">
            <a:solidFill>
              <a:srgbClr val="000000"/>
            </a:solidFill>
            <a:round/>
            <a:headEnd/>
            <a:tailEnd/>
          </a:ln>
        </p:spPr>
        <p:txBody>
          <a:bodyPr/>
          <a:lstStyle/>
          <a:p>
            <a:endParaRPr lang="ja-JP" altLang="en-US"/>
          </a:p>
        </p:txBody>
      </p:sp>
      <p:sp>
        <p:nvSpPr>
          <p:cNvPr id="63" name="Freeform 67"/>
          <p:cNvSpPr>
            <a:spLocks/>
          </p:cNvSpPr>
          <p:nvPr/>
        </p:nvSpPr>
        <p:spPr bwMode="auto">
          <a:xfrm>
            <a:off x="649288" y="1909763"/>
            <a:ext cx="153987" cy="152400"/>
          </a:xfrm>
          <a:custGeom>
            <a:avLst/>
            <a:gdLst/>
            <a:ahLst/>
            <a:cxnLst>
              <a:cxn ang="0">
                <a:pos x="174" y="382"/>
              </a:cxn>
              <a:cxn ang="0">
                <a:pos x="137" y="374"/>
              </a:cxn>
              <a:cxn ang="0">
                <a:pos x="102" y="360"/>
              </a:cxn>
              <a:cxn ang="0">
                <a:pos x="71" y="339"/>
              </a:cxn>
              <a:cxn ang="0">
                <a:pos x="45" y="314"/>
              </a:cxn>
              <a:cxn ang="0">
                <a:pos x="24" y="283"/>
              </a:cxn>
              <a:cxn ang="0">
                <a:pos x="9" y="249"/>
              </a:cxn>
              <a:cxn ang="0">
                <a:pos x="1" y="211"/>
              </a:cxn>
              <a:cxn ang="0">
                <a:pos x="1" y="172"/>
              </a:cxn>
              <a:cxn ang="0">
                <a:pos x="9" y="135"/>
              </a:cxn>
              <a:cxn ang="0">
                <a:pos x="24" y="100"/>
              </a:cxn>
              <a:cxn ang="0">
                <a:pos x="45" y="70"/>
              </a:cxn>
              <a:cxn ang="0">
                <a:pos x="71" y="44"/>
              </a:cxn>
              <a:cxn ang="0">
                <a:pos x="102" y="24"/>
              </a:cxn>
              <a:cxn ang="0">
                <a:pos x="137" y="9"/>
              </a:cxn>
              <a:cxn ang="0">
                <a:pos x="174" y="1"/>
              </a:cxn>
              <a:cxn ang="0">
                <a:pos x="215" y="1"/>
              </a:cxn>
              <a:cxn ang="0">
                <a:pos x="252" y="9"/>
              </a:cxn>
              <a:cxn ang="0">
                <a:pos x="286" y="24"/>
              </a:cxn>
              <a:cxn ang="0">
                <a:pos x="318" y="44"/>
              </a:cxn>
              <a:cxn ang="0">
                <a:pos x="344" y="70"/>
              </a:cxn>
              <a:cxn ang="0">
                <a:pos x="365" y="100"/>
              </a:cxn>
              <a:cxn ang="0">
                <a:pos x="380" y="135"/>
              </a:cxn>
              <a:cxn ang="0">
                <a:pos x="387" y="172"/>
              </a:cxn>
              <a:cxn ang="0">
                <a:pos x="387" y="211"/>
              </a:cxn>
              <a:cxn ang="0">
                <a:pos x="380" y="249"/>
              </a:cxn>
              <a:cxn ang="0">
                <a:pos x="365" y="283"/>
              </a:cxn>
              <a:cxn ang="0">
                <a:pos x="344" y="314"/>
              </a:cxn>
              <a:cxn ang="0">
                <a:pos x="318" y="339"/>
              </a:cxn>
              <a:cxn ang="0">
                <a:pos x="286" y="360"/>
              </a:cxn>
              <a:cxn ang="0">
                <a:pos x="252" y="374"/>
              </a:cxn>
              <a:cxn ang="0">
                <a:pos x="215" y="382"/>
              </a:cxn>
            </a:cxnLst>
            <a:rect l="0" t="0" r="r" b="b"/>
            <a:pathLst>
              <a:path w="389" h="383">
                <a:moveTo>
                  <a:pt x="194" y="383"/>
                </a:moveTo>
                <a:lnTo>
                  <a:pt x="174" y="382"/>
                </a:lnTo>
                <a:lnTo>
                  <a:pt x="155" y="380"/>
                </a:lnTo>
                <a:lnTo>
                  <a:pt x="137" y="374"/>
                </a:lnTo>
                <a:lnTo>
                  <a:pt x="119" y="369"/>
                </a:lnTo>
                <a:lnTo>
                  <a:pt x="102" y="360"/>
                </a:lnTo>
                <a:lnTo>
                  <a:pt x="85" y="351"/>
                </a:lnTo>
                <a:lnTo>
                  <a:pt x="71" y="339"/>
                </a:lnTo>
                <a:lnTo>
                  <a:pt x="57" y="327"/>
                </a:lnTo>
                <a:lnTo>
                  <a:pt x="45" y="314"/>
                </a:lnTo>
                <a:lnTo>
                  <a:pt x="34" y="299"/>
                </a:lnTo>
                <a:lnTo>
                  <a:pt x="24" y="283"/>
                </a:lnTo>
                <a:lnTo>
                  <a:pt x="16" y="266"/>
                </a:lnTo>
                <a:lnTo>
                  <a:pt x="9" y="249"/>
                </a:lnTo>
                <a:lnTo>
                  <a:pt x="5" y="231"/>
                </a:lnTo>
                <a:lnTo>
                  <a:pt x="1" y="211"/>
                </a:lnTo>
                <a:lnTo>
                  <a:pt x="0" y="192"/>
                </a:lnTo>
                <a:lnTo>
                  <a:pt x="1" y="172"/>
                </a:lnTo>
                <a:lnTo>
                  <a:pt x="5" y="153"/>
                </a:lnTo>
                <a:lnTo>
                  <a:pt x="9" y="135"/>
                </a:lnTo>
                <a:lnTo>
                  <a:pt x="16" y="117"/>
                </a:lnTo>
                <a:lnTo>
                  <a:pt x="24" y="100"/>
                </a:lnTo>
                <a:lnTo>
                  <a:pt x="34" y="85"/>
                </a:lnTo>
                <a:lnTo>
                  <a:pt x="45" y="70"/>
                </a:lnTo>
                <a:lnTo>
                  <a:pt x="57" y="56"/>
                </a:lnTo>
                <a:lnTo>
                  <a:pt x="71" y="44"/>
                </a:lnTo>
                <a:lnTo>
                  <a:pt x="85" y="33"/>
                </a:lnTo>
                <a:lnTo>
                  <a:pt x="102" y="24"/>
                </a:lnTo>
                <a:lnTo>
                  <a:pt x="119" y="15"/>
                </a:lnTo>
                <a:lnTo>
                  <a:pt x="137" y="9"/>
                </a:lnTo>
                <a:lnTo>
                  <a:pt x="155" y="4"/>
                </a:lnTo>
                <a:lnTo>
                  <a:pt x="174" y="1"/>
                </a:lnTo>
                <a:lnTo>
                  <a:pt x="194" y="0"/>
                </a:lnTo>
                <a:lnTo>
                  <a:pt x="215" y="1"/>
                </a:lnTo>
                <a:lnTo>
                  <a:pt x="234" y="4"/>
                </a:lnTo>
                <a:lnTo>
                  <a:pt x="252" y="9"/>
                </a:lnTo>
                <a:lnTo>
                  <a:pt x="270" y="15"/>
                </a:lnTo>
                <a:lnTo>
                  <a:pt x="286" y="24"/>
                </a:lnTo>
                <a:lnTo>
                  <a:pt x="303" y="33"/>
                </a:lnTo>
                <a:lnTo>
                  <a:pt x="318" y="44"/>
                </a:lnTo>
                <a:lnTo>
                  <a:pt x="331" y="56"/>
                </a:lnTo>
                <a:lnTo>
                  <a:pt x="344" y="70"/>
                </a:lnTo>
                <a:lnTo>
                  <a:pt x="355" y="85"/>
                </a:lnTo>
                <a:lnTo>
                  <a:pt x="365" y="100"/>
                </a:lnTo>
                <a:lnTo>
                  <a:pt x="373" y="117"/>
                </a:lnTo>
                <a:lnTo>
                  <a:pt x="380" y="135"/>
                </a:lnTo>
                <a:lnTo>
                  <a:pt x="384" y="153"/>
                </a:lnTo>
                <a:lnTo>
                  <a:pt x="387" y="172"/>
                </a:lnTo>
                <a:lnTo>
                  <a:pt x="389" y="192"/>
                </a:lnTo>
                <a:lnTo>
                  <a:pt x="387" y="211"/>
                </a:lnTo>
                <a:lnTo>
                  <a:pt x="384" y="231"/>
                </a:lnTo>
                <a:lnTo>
                  <a:pt x="380" y="249"/>
                </a:lnTo>
                <a:lnTo>
                  <a:pt x="373" y="266"/>
                </a:lnTo>
                <a:lnTo>
                  <a:pt x="365" y="283"/>
                </a:lnTo>
                <a:lnTo>
                  <a:pt x="355" y="299"/>
                </a:lnTo>
                <a:lnTo>
                  <a:pt x="344" y="314"/>
                </a:lnTo>
                <a:lnTo>
                  <a:pt x="331" y="327"/>
                </a:lnTo>
                <a:lnTo>
                  <a:pt x="318" y="339"/>
                </a:lnTo>
                <a:lnTo>
                  <a:pt x="303" y="351"/>
                </a:lnTo>
                <a:lnTo>
                  <a:pt x="286" y="360"/>
                </a:lnTo>
                <a:lnTo>
                  <a:pt x="270" y="369"/>
                </a:lnTo>
                <a:lnTo>
                  <a:pt x="252" y="374"/>
                </a:lnTo>
                <a:lnTo>
                  <a:pt x="234" y="380"/>
                </a:lnTo>
                <a:lnTo>
                  <a:pt x="215" y="382"/>
                </a:lnTo>
                <a:lnTo>
                  <a:pt x="194" y="383"/>
                </a:lnTo>
              </a:path>
            </a:pathLst>
          </a:custGeom>
          <a:noFill/>
          <a:ln w="0">
            <a:solidFill>
              <a:srgbClr val="000000"/>
            </a:solidFill>
            <a:prstDash val="solid"/>
            <a:round/>
            <a:headEnd/>
            <a:tailEnd/>
          </a:ln>
        </p:spPr>
        <p:txBody>
          <a:bodyPr/>
          <a:lstStyle/>
          <a:p>
            <a:endParaRPr lang="ja-JP" altLang="en-US"/>
          </a:p>
        </p:txBody>
      </p:sp>
      <p:sp>
        <p:nvSpPr>
          <p:cNvPr id="64" name="Freeform 68"/>
          <p:cNvSpPr>
            <a:spLocks/>
          </p:cNvSpPr>
          <p:nvPr/>
        </p:nvSpPr>
        <p:spPr bwMode="auto">
          <a:xfrm>
            <a:off x="649288" y="2889250"/>
            <a:ext cx="153987" cy="152400"/>
          </a:xfrm>
          <a:custGeom>
            <a:avLst/>
            <a:gdLst/>
            <a:ahLst/>
            <a:cxnLst>
              <a:cxn ang="0">
                <a:pos x="174" y="382"/>
              </a:cxn>
              <a:cxn ang="0">
                <a:pos x="137" y="374"/>
              </a:cxn>
              <a:cxn ang="0">
                <a:pos x="102" y="359"/>
              </a:cxn>
              <a:cxn ang="0">
                <a:pos x="71" y="339"/>
              </a:cxn>
              <a:cxn ang="0">
                <a:pos x="45" y="313"/>
              </a:cxn>
              <a:cxn ang="0">
                <a:pos x="24" y="283"/>
              </a:cxn>
              <a:cxn ang="0">
                <a:pos x="9" y="248"/>
              </a:cxn>
              <a:cxn ang="0">
                <a:pos x="1" y="211"/>
              </a:cxn>
              <a:cxn ang="0">
                <a:pos x="1" y="172"/>
              </a:cxn>
              <a:cxn ang="0">
                <a:pos x="9" y="135"/>
              </a:cxn>
              <a:cxn ang="0">
                <a:pos x="24" y="100"/>
              </a:cxn>
              <a:cxn ang="0">
                <a:pos x="45" y="69"/>
              </a:cxn>
              <a:cxn ang="0">
                <a:pos x="71" y="44"/>
              </a:cxn>
              <a:cxn ang="0">
                <a:pos x="102" y="23"/>
              </a:cxn>
              <a:cxn ang="0">
                <a:pos x="137" y="9"/>
              </a:cxn>
              <a:cxn ang="0">
                <a:pos x="174" y="1"/>
              </a:cxn>
              <a:cxn ang="0">
                <a:pos x="215" y="1"/>
              </a:cxn>
              <a:cxn ang="0">
                <a:pos x="252" y="9"/>
              </a:cxn>
              <a:cxn ang="0">
                <a:pos x="286" y="23"/>
              </a:cxn>
              <a:cxn ang="0">
                <a:pos x="318" y="44"/>
              </a:cxn>
              <a:cxn ang="0">
                <a:pos x="344" y="69"/>
              </a:cxn>
              <a:cxn ang="0">
                <a:pos x="365" y="100"/>
              </a:cxn>
              <a:cxn ang="0">
                <a:pos x="380" y="135"/>
              </a:cxn>
              <a:cxn ang="0">
                <a:pos x="387" y="172"/>
              </a:cxn>
              <a:cxn ang="0">
                <a:pos x="387" y="211"/>
              </a:cxn>
              <a:cxn ang="0">
                <a:pos x="380" y="248"/>
              </a:cxn>
              <a:cxn ang="0">
                <a:pos x="365" y="283"/>
              </a:cxn>
              <a:cxn ang="0">
                <a:pos x="344" y="313"/>
              </a:cxn>
              <a:cxn ang="0">
                <a:pos x="318" y="339"/>
              </a:cxn>
              <a:cxn ang="0">
                <a:pos x="286" y="359"/>
              </a:cxn>
              <a:cxn ang="0">
                <a:pos x="252" y="374"/>
              </a:cxn>
              <a:cxn ang="0">
                <a:pos x="215" y="382"/>
              </a:cxn>
            </a:cxnLst>
            <a:rect l="0" t="0" r="r" b="b"/>
            <a:pathLst>
              <a:path w="389" h="383">
                <a:moveTo>
                  <a:pt x="194" y="383"/>
                </a:moveTo>
                <a:lnTo>
                  <a:pt x="174" y="382"/>
                </a:lnTo>
                <a:lnTo>
                  <a:pt x="155" y="379"/>
                </a:lnTo>
                <a:lnTo>
                  <a:pt x="137" y="374"/>
                </a:lnTo>
                <a:lnTo>
                  <a:pt x="119" y="368"/>
                </a:lnTo>
                <a:lnTo>
                  <a:pt x="102" y="359"/>
                </a:lnTo>
                <a:lnTo>
                  <a:pt x="85" y="350"/>
                </a:lnTo>
                <a:lnTo>
                  <a:pt x="71" y="339"/>
                </a:lnTo>
                <a:lnTo>
                  <a:pt x="57" y="327"/>
                </a:lnTo>
                <a:lnTo>
                  <a:pt x="45" y="313"/>
                </a:lnTo>
                <a:lnTo>
                  <a:pt x="34" y="299"/>
                </a:lnTo>
                <a:lnTo>
                  <a:pt x="24" y="283"/>
                </a:lnTo>
                <a:lnTo>
                  <a:pt x="16" y="266"/>
                </a:lnTo>
                <a:lnTo>
                  <a:pt x="9" y="248"/>
                </a:lnTo>
                <a:lnTo>
                  <a:pt x="5" y="230"/>
                </a:lnTo>
                <a:lnTo>
                  <a:pt x="1" y="211"/>
                </a:lnTo>
                <a:lnTo>
                  <a:pt x="0" y="192"/>
                </a:lnTo>
                <a:lnTo>
                  <a:pt x="1" y="172"/>
                </a:lnTo>
                <a:lnTo>
                  <a:pt x="5" y="153"/>
                </a:lnTo>
                <a:lnTo>
                  <a:pt x="9" y="135"/>
                </a:lnTo>
                <a:lnTo>
                  <a:pt x="16" y="117"/>
                </a:lnTo>
                <a:lnTo>
                  <a:pt x="24" y="100"/>
                </a:lnTo>
                <a:lnTo>
                  <a:pt x="34" y="84"/>
                </a:lnTo>
                <a:lnTo>
                  <a:pt x="45" y="69"/>
                </a:lnTo>
                <a:lnTo>
                  <a:pt x="57" y="56"/>
                </a:lnTo>
                <a:lnTo>
                  <a:pt x="71" y="44"/>
                </a:lnTo>
                <a:lnTo>
                  <a:pt x="85" y="32"/>
                </a:lnTo>
                <a:lnTo>
                  <a:pt x="102" y="23"/>
                </a:lnTo>
                <a:lnTo>
                  <a:pt x="119" y="14"/>
                </a:lnTo>
                <a:lnTo>
                  <a:pt x="137" y="9"/>
                </a:lnTo>
                <a:lnTo>
                  <a:pt x="155" y="3"/>
                </a:lnTo>
                <a:lnTo>
                  <a:pt x="174" y="1"/>
                </a:lnTo>
                <a:lnTo>
                  <a:pt x="194" y="0"/>
                </a:lnTo>
                <a:lnTo>
                  <a:pt x="215" y="1"/>
                </a:lnTo>
                <a:lnTo>
                  <a:pt x="234" y="3"/>
                </a:lnTo>
                <a:lnTo>
                  <a:pt x="252" y="9"/>
                </a:lnTo>
                <a:lnTo>
                  <a:pt x="270" y="14"/>
                </a:lnTo>
                <a:lnTo>
                  <a:pt x="286" y="23"/>
                </a:lnTo>
                <a:lnTo>
                  <a:pt x="303" y="32"/>
                </a:lnTo>
                <a:lnTo>
                  <a:pt x="318" y="44"/>
                </a:lnTo>
                <a:lnTo>
                  <a:pt x="331" y="56"/>
                </a:lnTo>
                <a:lnTo>
                  <a:pt x="344" y="69"/>
                </a:lnTo>
                <a:lnTo>
                  <a:pt x="355" y="84"/>
                </a:lnTo>
                <a:lnTo>
                  <a:pt x="365" y="100"/>
                </a:lnTo>
                <a:lnTo>
                  <a:pt x="373" y="117"/>
                </a:lnTo>
                <a:lnTo>
                  <a:pt x="380" y="135"/>
                </a:lnTo>
                <a:lnTo>
                  <a:pt x="384" y="153"/>
                </a:lnTo>
                <a:lnTo>
                  <a:pt x="387" y="172"/>
                </a:lnTo>
                <a:lnTo>
                  <a:pt x="389" y="192"/>
                </a:lnTo>
                <a:lnTo>
                  <a:pt x="387" y="211"/>
                </a:lnTo>
                <a:lnTo>
                  <a:pt x="384" y="230"/>
                </a:lnTo>
                <a:lnTo>
                  <a:pt x="380" y="248"/>
                </a:lnTo>
                <a:lnTo>
                  <a:pt x="373" y="266"/>
                </a:lnTo>
                <a:lnTo>
                  <a:pt x="365" y="283"/>
                </a:lnTo>
                <a:lnTo>
                  <a:pt x="355" y="299"/>
                </a:lnTo>
                <a:lnTo>
                  <a:pt x="344" y="313"/>
                </a:lnTo>
                <a:lnTo>
                  <a:pt x="331" y="327"/>
                </a:lnTo>
                <a:lnTo>
                  <a:pt x="318" y="339"/>
                </a:lnTo>
                <a:lnTo>
                  <a:pt x="303" y="350"/>
                </a:lnTo>
                <a:lnTo>
                  <a:pt x="286" y="359"/>
                </a:lnTo>
                <a:lnTo>
                  <a:pt x="270" y="368"/>
                </a:lnTo>
                <a:lnTo>
                  <a:pt x="252" y="374"/>
                </a:lnTo>
                <a:lnTo>
                  <a:pt x="234" y="379"/>
                </a:lnTo>
                <a:lnTo>
                  <a:pt x="215" y="382"/>
                </a:lnTo>
                <a:lnTo>
                  <a:pt x="194" y="383"/>
                </a:lnTo>
              </a:path>
            </a:pathLst>
          </a:custGeom>
          <a:solidFill>
            <a:srgbClr val="0000FF"/>
          </a:solidFill>
          <a:ln w="0">
            <a:solidFill>
              <a:srgbClr val="000000"/>
            </a:solidFill>
            <a:prstDash val="solid"/>
            <a:round/>
            <a:headEnd/>
            <a:tailEnd/>
          </a:ln>
        </p:spPr>
        <p:txBody>
          <a:bodyPr/>
          <a:lstStyle/>
          <a:p>
            <a:endParaRPr lang="ja-JP" altLang="en-US"/>
          </a:p>
        </p:txBody>
      </p:sp>
      <p:sp>
        <p:nvSpPr>
          <p:cNvPr id="65" name="Freeform 69"/>
          <p:cNvSpPr>
            <a:spLocks/>
          </p:cNvSpPr>
          <p:nvPr/>
        </p:nvSpPr>
        <p:spPr bwMode="auto">
          <a:xfrm>
            <a:off x="649288" y="3335338"/>
            <a:ext cx="153987" cy="152400"/>
          </a:xfrm>
          <a:custGeom>
            <a:avLst/>
            <a:gdLst/>
            <a:ahLst/>
            <a:cxnLst>
              <a:cxn ang="0">
                <a:pos x="174" y="382"/>
              </a:cxn>
              <a:cxn ang="0">
                <a:pos x="137" y="374"/>
              </a:cxn>
              <a:cxn ang="0">
                <a:pos x="102" y="359"/>
              </a:cxn>
              <a:cxn ang="0">
                <a:pos x="71" y="339"/>
              </a:cxn>
              <a:cxn ang="0">
                <a:pos x="45" y="313"/>
              </a:cxn>
              <a:cxn ang="0">
                <a:pos x="24" y="283"/>
              </a:cxn>
              <a:cxn ang="0">
                <a:pos x="9" y="248"/>
              </a:cxn>
              <a:cxn ang="0">
                <a:pos x="1" y="211"/>
              </a:cxn>
              <a:cxn ang="0">
                <a:pos x="1" y="172"/>
              </a:cxn>
              <a:cxn ang="0">
                <a:pos x="9" y="135"/>
              </a:cxn>
              <a:cxn ang="0">
                <a:pos x="24" y="100"/>
              </a:cxn>
              <a:cxn ang="0">
                <a:pos x="45" y="70"/>
              </a:cxn>
              <a:cxn ang="0">
                <a:pos x="71" y="44"/>
              </a:cxn>
              <a:cxn ang="0">
                <a:pos x="102" y="24"/>
              </a:cxn>
              <a:cxn ang="0">
                <a:pos x="137" y="9"/>
              </a:cxn>
              <a:cxn ang="0">
                <a:pos x="174" y="1"/>
              </a:cxn>
              <a:cxn ang="0">
                <a:pos x="215" y="1"/>
              </a:cxn>
              <a:cxn ang="0">
                <a:pos x="252" y="9"/>
              </a:cxn>
              <a:cxn ang="0">
                <a:pos x="286" y="24"/>
              </a:cxn>
              <a:cxn ang="0">
                <a:pos x="318" y="44"/>
              </a:cxn>
              <a:cxn ang="0">
                <a:pos x="344" y="70"/>
              </a:cxn>
              <a:cxn ang="0">
                <a:pos x="365" y="100"/>
              </a:cxn>
              <a:cxn ang="0">
                <a:pos x="380" y="135"/>
              </a:cxn>
              <a:cxn ang="0">
                <a:pos x="387" y="172"/>
              </a:cxn>
              <a:cxn ang="0">
                <a:pos x="387" y="211"/>
              </a:cxn>
              <a:cxn ang="0">
                <a:pos x="380" y="248"/>
              </a:cxn>
              <a:cxn ang="0">
                <a:pos x="365" y="283"/>
              </a:cxn>
              <a:cxn ang="0">
                <a:pos x="344" y="313"/>
              </a:cxn>
              <a:cxn ang="0">
                <a:pos x="318" y="339"/>
              </a:cxn>
              <a:cxn ang="0">
                <a:pos x="286" y="359"/>
              </a:cxn>
              <a:cxn ang="0">
                <a:pos x="252" y="374"/>
              </a:cxn>
              <a:cxn ang="0">
                <a:pos x="215" y="382"/>
              </a:cxn>
            </a:cxnLst>
            <a:rect l="0" t="0" r="r" b="b"/>
            <a:pathLst>
              <a:path w="389" h="383">
                <a:moveTo>
                  <a:pt x="194" y="383"/>
                </a:moveTo>
                <a:lnTo>
                  <a:pt x="174" y="382"/>
                </a:lnTo>
                <a:lnTo>
                  <a:pt x="155" y="380"/>
                </a:lnTo>
                <a:lnTo>
                  <a:pt x="137" y="374"/>
                </a:lnTo>
                <a:lnTo>
                  <a:pt x="119" y="368"/>
                </a:lnTo>
                <a:lnTo>
                  <a:pt x="102" y="359"/>
                </a:lnTo>
                <a:lnTo>
                  <a:pt x="85" y="350"/>
                </a:lnTo>
                <a:lnTo>
                  <a:pt x="71" y="339"/>
                </a:lnTo>
                <a:lnTo>
                  <a:pt x="57" y="327"/>
                </a:lnTo>
                <a:lnTo>
                  <a:pt x="45" y="313"/>
                </a:lnTo>
                <a:lnTo>
                  <a:pt x="34" y="299"/>
                </a:lnTo>
                <a:lnTo>
                  <a:pt x="24" y="283"/>
                </a:lnTo>
                <a:lnTo>
                  <a:pt x="16" y="266"/>
                </a:lnTo>
                <a:lnTo>
                  <a:pt x="9" y="248"/>
                </a:lnTo>
                <a:lnTo>
                  <a:pt x="5" y="230"/>
                </a:lnTo>
                <a:lnTo>
                  <a:pt x="1" y="211"/>
                </a:lnTo>
                <a:lnTo>
                  <a:pt x="0" y="192"/>
                </a:lnTo>
                <a:lnTo>
                  <a:pt x="1" y="172"/>
                </a:lnTo>
                <a:lnTo>
                  <a:pt x="5" y="153"/>
                </a:lnTo>
                <a:lnTo>
                  <a:pt x="9" y="135"/>
                </a:lnTo>
                <a:lnTo>
                  <a:pt x="16" y="117"/>
                </a:lnTo>
                <a:lnTo>
                  <a:pt x="24" y="100"/>
                </a:lnTo>
                <a:lnTo>
                  <a:pt x="34" y="84"/>
                </a:lnTo>
                <a:lnTo>
                  <a:pt x="45" y="70"/>
                </a:lnTo>
                <a:lnTo>
                  <a:pt x="57" y="56"/>
                </a:lnTo>
                <a:lnTo>
                  <a:pt x="71" y="44"/>
                </a:lnTo>
                <a:lnTo>
                  <a:pt x="85" y="33"/>
                </a:lnTo>
                <a:lnTo>
                  <a:pt x="102" y="24"/>
                </a:lnTo>
                <a:lnTo>
                  <a:pt x="119" y="15"/>
                </a:lnTo>
                <a:lnTo>
                  <a:pt x="137" y="9"/>
                </a:lnTo>
                <a:lnTo>
                  <a:pt x="155" y="3"/>
                </a:lnTo>
                <a:lnTo>
                  <a:pt x="174" y="1"/>
                </a:lnTo>
                <a:lnTo>
                  <a:pt x="194" y="0"/>
                </a:lnTo>
                <a:lnTo>
                  <a:pt x="215" y="1"/>
                </a:lnTo>
                <a:lnTo>
                  <a:pt x="234" y="3"/>
                </a:lnTo>
                <a:lnTo>
                  <a:pt x="252" y="9"/>
                </a:lnTo>
                <a:lnTo>
                  <a:pt x="270" y="15"/>
                </a:lnTo>
                <a:lnTo>
                  <a:pt x="286" y="24"/>
                </a:lnTo>
                <a:lnTo>
                  <a:pt x="303" y="33"/>
                </a:lnTo>
                <a:lnTo>
                  <a:pt x="318" y="44"/>
                </a:lnTo>
                <a:lnTo>
                  <a:pt x="331" y="56"/>
                </a:lnTo>
                <a:lnTo>
                  <a:pt x="344" y="70"/>
                </a:lnTo>
                <a:lnTo>
                  <a:pt x="355" y="84"/>
                </a:lnTo>
                <a:lnTo>
                  <a:pt x="365" y="100"/>
                </a:lnTo>
                <a:lnTo>
                  <a:pt x="373" y="117"/>
                </a:lnTo>
                <a:lnTo>
                  <a:pt x="380" y="135"/>
                </a:lnTo>
                <a:lnTo>
                  <a:pt x="384" y="153"/>
                </a:lnTo>
                <a:lnTo>
                  <a:pt x="387" y="172"/>
                </a:lnTo>
                <a:lnTo>
                  <a:pt x="389" y="192"/>
                </a:lnTo>
                <a:lnTo>
                  <a:pt x="387" y="211"/>
                </a:lnTo>
                <a:lnTo>
                  <a:pt x="384" y="230"/>
                </a:lnTo>
                <a:lnTo>
                  <a:pt x="380" y="248"/>
                </a:lnTo>
                <a:lnTo>
                  <a:pt x="373" y="266"/>
                </a:lnTo>
                <a:lnTo>
                  <a:pt x="365" y="283"/>
                </a:lnTo>
                <a:lnTo>
                  <a:pt x="355" y="299"/>
                </a:lnTo>
                <a:lnTo>
                  <a:pt x="344" y="313"/>
                </a:lnTo>
                <a:lnTo>
                  <a:pt x="331" y="327"/>
                </a:lnTo>
                <a:lnTo>
                  <a:pt x="318" y="339"/>
                </a:lnTo>
                <a:lnTo>
                  <a:pt x="303" y="350"/>
                </a:lnTo>
                <a:lnTo>
                  <a:pt x="286" y="359"/>
                </a:lnTo>
                <a:lnTo>
                  <a:pt x="270" y="368"/>
                </a:lnTo>
                <a:lnTo>
                  <a:pt x="252" y="374"/>
                </a:lnTo>
                <a:lnTo>
                  <a:pt x="234" y="380"/>
                </a:lnTo>
                <a:lnTo>
                  <a:pt x="215" y="382"/>
                </a:lnTo>
                <a:lnTo>
                  <a:pt x="194" y="383"/>
                </a:lnTo>
              </a:path>
            </a:pathLst>
          </a:custGeom>
          <a:noFill/>
          <a:ln w="0">
            <a:solidFill>
              <a:srgbClr val="000000"/>
            </a:solidFill>
            <a:prstDash val="solid"/>
            <a:round/>
            <a:headEnd/>
            <a:tailEnd/>
          </a:ln>
        </p:spPr>
        <p:txBody>
          <a:bodyPr/>
          <a:lstStyle/>
          <a:p>
            <a:endParaRPr lang="ja-JP" altLang="en-US"/>
          </a:p>
        </p:txBody>
      </p:sp>
      <p:sp>
        <p:nvSpPr>
          <p:cNvPr id="66" name="Freeform 70"/>
          <p:cNvSpPr>
            <a:spLocks/>
          </p:cNvSpPr>
          <p:nvPr/>
        </p:nvSpPr>
        <p:spPr bwMode="auto">
          <a:xfrm>
            <a:off x="649288" y="5341938"/>
            <a:ext cx="153987" cy="152400"/>
          </a:xfrm>
          <a:custGeom>
            <a:avLst/>
            <a:gdLst/>
            <a:ahLst/>
            <a:cxnLst>
              <a:cxn ang="0">
                <a:pos x="174" y="382"/>
              </a:cxn>
              <a:cxn ang="0">
                <a:pos x="137" y="374"/>
              </a:cxn>
              <a:cxn ang="0">
                <a:pos x="102" y="360"/>
              </a:cxn>
              <a:cxn ang="0">
                <a:pos x="71" y="340"/>
              </a:cxn>
              <a:cxn ang="0">
                <a:pos x="45" y="314"/>
              </a:cxn>
              <a:cxn ang="0">
                <a:pos x="24" y="283"/>
              </a:cxn>
              <a:cxn ang="0">
                <a:pos x="9" y="249"/>
              </a:cxn>
              <a:cxn ang="0">
                <a:pos x="1" y="212"/>
              </a:cxn>
              <a:cxn ang="0">
                <a:pos x="1" y="172"/>
              </a:cxn>
              <a:cxn ang="0">
                <a:pos x="9" y="135"/>
              </a:cxn>
              <a:cxn ang="0">
                <a:pos x="24" y="100"/>
              </a:cxn>
              <a:cxn ang="0">
                <a:pos x="45" y="70"/>
              </a:cxn>
              <a:cxn ang="0">
                <a:pos x="71" y="44"/>
              </a:cxn>
              <a:cxn ang="0">
                <a:pos x="102" y="24"/>
              </a:cxn>
              <a:cxn ang="0">
                <a:pos x="137" y="9"/>
              </a:cxn>
              <a:cxn ang="0">
                <a:pos x="174" y="2"/>
              </a:cxn>
              <a:cxn ang="0">
                <a:pos x="215" y="2"/>
              </a:cxn>
              <a:cxn ang="0">
                <a:pos x="252" y="9"/>
              </a:cxn>
              <a:cxn ang="0">
                <a:pos x="286" y="24"/>
              </a:cxn>
              <a:cxn ang="0">
                <a:pos x="318" y="44"/>
              </a:cxn>
              <a:cxn ang="0">
                <a:pos x="344" y="70"/>
              </a:cxn>
              <a:cxn ang="0">
                <a:pos x="365" y="100"/>
              </a:cxn>
              <a:cxn ang="0">
                <a:pos x="380" y="135"/>
              </a:cxn>
              <a:cxn ang="0">
                <a:pos x="387" y="172"/>
              </a:cxn>
              <a:cxn ang="0">
                <a:pos x="387" y="212"/>
              </a:cxn>
              <a:cxn ang="0">
                <a:pos x="380" y="249"/>
              </a:cxn>
              <a:cxn ang="0">
                <a:pos x="365" y="283"/>
              </a:cxn>
              <a:cxn ang="0">
                <a:pos x="344" y="314"/>
              </a:cxn>
              <a:cxn ang="0">
                <a:pos x="318" y="340"/>
              </a:cxn>
              <a:cxn ang="0">
                <a:pos x="286" y="360"/>
              </a:cxn>
              <a:cxn ang="0">
                <a:pos x="252" y="374"/>
              </a:cxn>
              <a:cxn ang="0">
                <a:pos x="215" y="382"/>
              </a:cxn>
            </a:cxnLst>
            <a:rect l="0" t="0" r="r" b="b"/>
            <a:pathLst>
              <a:path w="389" h="383">
                <a:moveTo>
                  <a:pt x="194" y="383"/>
                </a:moveTo>
                <a:lnTo>
                  <a:pt x="174" y="382"/>
                </a:lnTo>
                <a:lnTo>
                  <a:pt x="155" y="380"/>
                </a:lnTo>
                <a:lnTo>
                  <a:pt x="137" y="374"/>
                </a:lnTo>
                <a:lnTo>
                  <a:pt x="119" y="369"/>
                </a:lnTo>
                <a:lnTo>
                  <a:pt x="102" y="360"/>
                </a:lnTo>
                <a:lnTo>
                  <a:pt x="85" y="351"/>
                </a:lnTo>
                <a:lnTo>
                  <a:pt x="71" y="340"/>
                </a:lnTo>
                <a:lnTo>
                  <a:pt x="57" y="327"/>
                </a:lnTo>
                <a:lnTo>
                  <a:pt x="45" y="314"/>
                </a:lnTo>
                <a:lnTo>
                  <a:pt x="34" y="299"/>
                </a:lnTo>
                <a:lnTo>
                  <a:pt x="24" y="283"/>
                </a:lnTo>
                <a:lnTo>
                  <a:pt x="16" y="267"/>
                </a:lnTo>
                <a:lnTo>
                  <a:pt x="9" y="249"/>
                </a:lnTo>
                <a:lnTo>
                  <a:pt x="5" y="231"/>
                </a:lnTo>
                <a:lnTo>
                  <a:pt x="1" y="212"/>
                </a:lnTo>
                <a:lnTo>
                  <a:pt x="0" y="192"/>
                </a:lnTo>
                <a:lnTo>
                  <a:pt x="1" y="172"/>
                </a:lnTo>
                <a:lnTo>
                  <a:pt x="5" y="153"/>
                </a:lnTo>
                <a:lnTo>
                  <a:pt x="9" y="135"/>
                </a:lnTo>
                <a:lnTo>
                  <a:pt x="16" y="117"/>
                </a:lnTo>
                <a:lnTo>
                  <a:pt x="24" y="100"/>
                </a:lnTo>
                <a:lnTo>
                  <a:pt x="34" y="85"/>
                </a:lnTo>
                <a:lnTo>
                  <a:pt x="45" y="70"/>
                </a:lnTo>
                <a:lnTo>
                  <a:pt x="57" y="57"/>
                </a:lnTo>
                <a:lnTo>
                  <a:pt x="71" y="44"/>
                </a:lnTo>
                <a:lnTo>
                  <a:pt x="85" y="33"/>
                </a:lnTo>
                <a:lnTo>
                  <a:pt x="102" y="24"/>
                </a:lnTo>
                <a:lnTo>
                  <a:pt x="119" y="15"/>
                </a:lnTo>
                <a:lnTo>
                  <a:pt x="137" y="9"/>
                </a:lnTo>
                <a:lnTo>
                  <a:pt x="155" y="4"/>
                </a:lnTo>
                <a:lnTo>
                  <a:pt x="174" y="2"/>
                </a:lnTo>
                <a:lnTo>
                  <a:pt x="194" y="0"/>
                </a:lnTo>
                <a:lnTo>
                  <a:pt x="215" y="2"/>
                </a:lnTo>
                <a:lnTo>
                  <a:pt x="234" y="4"/>
                </a:lnTo>
                <a:lnTo>
                  <a:pt x="252" y="9"/>
                </a:lnTo>
                <a:lnTo>
                  <a:pt x="270" y="15"/>
                </a:lnTo>
                <a:lnTo>
                  <a:pt x="286" y="24"/>
                </a:lnTo>
                <a:lnTo>
                  <a:pt x="303" y="33"/>
                </a:lnTo>
                <a:lnTo>
                  <a:pt x="318" y="44"/>
                </a:lnTo>
                <a:lnTo>
                  <a:pt x="331" y="57"/>
                </a:lnTo>
                <a:lnTo>
                  <a:pt x="344" y="70"/>
                </a:lnTo>
                <a:lnTo>
                  <a:pt x="355" y="85"/>
                </a:lnTo>
                <a:lnTo>
                  <a:pt x="365" y="100"/>
                </a:lnTo>
                <a:lnTo>
                  <a:pt x="373" y="117"/>
                </a:lnTo>
                <a:lnTo>
                  <a:pt x="380" y="135"/>
                </a:lnTo>
                <a:lnTo>
                  <a:pt x="384" y="153"/>
                </a:lnTo>
                <a:lnTo>
                  <a:pt x="387" y="172"/>
                </a:lnTo>
                <a:lnTo>
                  <a:pt x="389" y="192"/>
                </a:lnTo>
                <a:lnTo>
                  <a:pt x="387" y="212"/>
                </a:lnTo>
                <a:lnTo>
                  <a:pt x="384" y="231"/>
                </a:lnTo>
                <a:lnTo>
                  <a:pt x="380" y="249"/>
                </a:lnTo>
                <a:lnTo>
                  <a:pt x="373" y="267"/>
                </a:lnTo>
                <a:lnTo>
                  <a:pt x="365" y="283"/>
                </a:lnTo>
                <a:lnTo>
                  <a:pt x="355" y="299"/>
                </a:lnTo>
                <a:lnTo>
                  <a:pt x="344" y="314"/>
                </a:lnTo>
                <a:lnTo>
                  <a:pt x="331" y="327"/>
                </a:lnTo>
                <a:lnTo>
                  <a:pt x="318" y="340"/>
                </a:lnTo>
                <a:lnTo>
                  <a:pt x="303" y="351"/>
                </a:lnTo>
                <a:lnTo>
                  <a:pt x="286" y="360"/>
                </a:lnTo>
                <a:lnTo>
                  <a:pt x="270" y="369"/>
                </a:lnTo>
                <a:lnTo>
                  <a:pt x="252" y="374"/>
                </a:lnTo>
                <a:lnTo>
                  <a:pt x="234" y="380"/>
                </a:lnTo>
                <a:lnTo>
                  <a:pt x="215" y="382"/>
                </a:lnTo>
                <a:lnTo>
                  <a:pt x="194" y="383"/>
                </a:lnTo>
              </a:path>
            </a:pathLst>
          </a:custGeom>
          <a:noFill/>
          <a:ln w="0">
            <a:solidFill>
              <a:srgbClr val="000000"/>
            </a:solidFill>
            <a:prstDash val="solid"/>
            <a:round/>
            <a:headEnd/>
            <a:tailEnd/>
          </a:ln>
        </p:spPr>
        <p:txBody>
          <a:bodyPr/>
          <a:lstStyle/>
          <a:p>
            <a:endParaRPr lang="ja-JP" altLang="en-US"/>
          </a:p>
        </p:txBody>
      </p:sp>
      <p:sp>
        <p:nvSpPr>
          <p:cNvPr id="67" name="Freeform 71"/>
          <p:cNvSpPr>
            <a:spLocks/>
          </p:cNvSpPr>
          <p:nvPr/>
        </p:nvSpPr>
        <p:spPr bwMode="auto">
          <a:xfrm>
            <a:off x="649288" y="5788025"/>
            <a:ext cx="153987" cy="150813"/>
          </a:xfrm>
          <a:custGeom>
            <a:avLst/>
            <a:gdLst/>
            <a:ahLst/>
            <a:cxnLst>
              <a:cxn ang="0">
                <a:pos x="174" y="382"/>
              </a:cxn>
              <a:cxn ang="0">
                <a:pos x="137" y="374"/>
              </a:cxn>
              <a:cxn ang="0">
                <a:pos x="102" y="360"/>
              </a:cxn>
              <a:cxn ang="0">
                <a:pos x="71" y="339"/>
              </a:cxn>
              <a:cxn ang="0">
                <a:pos x="45" y="314"/>
              </a:cxn>
              <a:cxn ang="0">
                <a:pos x="24" y="283"/>
              </a:cxn>
              <a:cxn ang="0">
                <a:pos x="9" y="248"/>
              </a:cxn>
              <a:cxn ang="0">
                <a:pos x="1" y="211"/>
              </a:cxn>
              <a:cxn ang="0">
                <a:pos x="1" y="172"/>
              </a:cxn>
              <a:cxn ang="0">
                <a:pos x="9" y="135"/>
              </a:cxn>
              <a:cxn ang="0">
                <a:pos x="24" y="100"/>
              </a:cxn>
              <a:cxn ang="0">
                <a:pos x="45" y="70"/>
              </a:cxn>
              <a:cxn ang="0">
                <a:pos x="71" y="44"/>
              </a:cxn>
              <a:cxn ang="0">
                <a:pos x="102" y="24"/>
              </a:cxn>
              <a:cxn ang="0">
                <a:pos x="137" y="9"/>
              </a:cxn>
              <a:cxn ang="0">
                <a:pos x="174" y="1"/>
              </a:cxn>
              <a:cxn ang="0">
                <a:pos x="215" y="1"/>
              </a:cxn>
              <a:cxn ang="0">
                <a:pos x="252" y="9"/>
              </a:cxn>
              <a:cxn ang="0">
                <a:pos x="286" y="24"/>
              </a:cxn>
              <a:cxn ang="0">
                <a:pos x="318" y="44"/>
              </a:cxn>
              <a:cxn ang="0">
                <a:pos x="344" y="70"/>
              </a:cxn>
              <a:cxn ang="0">
                <a:pos x="365" y="100"/>
              </a:cxn>
              <a:cxn ang="0">
                <a:pos x="380" y="135"/>
              </a:cxn>
              <a:cxn ang="0">
                <a:pos x="387" y="172"/>
              </a:cxn>
              <a:cxn ang="0">
                <a:pos x="387" y="211"/>
              </a:cxn>
              <a:cxn ang="0">
                <a:pos x="380" y="248"/>
              </a:cxn>
              <a:cxn ang="0">
                <a:pos x="365" y="283"/>
              </a:cxn>
              <a:cxn ang="0">
                <a:pos x="344" y="314"/>
              </a:cxn>
              <a:cxn ang="0">
                <a:pos x="318" y="339"/>
              </a:cxn>
              <a:cxn ang="0">
                <a:pos x="286" y="360"/>
              </a:cxn>
              <a:cxn ang="0">
                <a:pos x="252" y="374"/>
              </a:cxn>
              <a:cxn ang="0">
                <a:pos x="215" y="382"/>
              </a:cxn>
            </a:cxnLst>
            <a:rect l="0" t="0" r="r" b="b"/>
            <a:pathLst>
              <a:path w="389" h="383">
                <a:moveTo>
                  <a:pt x="194" y="383"/>
                </a:moveTo>
                <a:lnTo>
                  <a:pt x="174" y="382"/>
                </a:lnTo>
                <a:lnTo>
                  <a:pt x="155" y="380"/>
                </a:lnTo>
                <a:lnTo>
                  <a:pt x="137" y="374"/>
                </a:lnTo>
                <a:lnTo>
                  <a:pt x="119" y="369"/>
                </a:lnTo>
                <a:lnTo>
                  <a:pt x="102" y="360"/>
                </a:lnTo>
                <a:lnTo>
                  <a:pt x="85" y="351"/>
                </a:lnTo>
                <a:lnTo>
                  <a:pt x="71" y="339"/>
                </a:lnTo>
                <a:lnTo>
                  <a:pt x="57" y="327"/>
                </a:lnTo>
                <a:lnTo>
                  <a:pt x="45" y="314"/>
                </a:lnTo>
                <a:lnTo>
                  <a:pt x="34" y="299"/>
                </a:lnTo>
                <a:lnTo>
                  <a:pt x="24" y="283"/>
                </a:lnTo>
                <a:lnTo>
                  <a:pt x="16" y="266"/>
                </a:lnTo>
                <a:lnTo>
                  <a:pt x="9" y="248"/>
                </a:lnTo>
                <a:lnTo>
                  <a:pt x="5" y="230"/>
                </a:lnTo>
                <a:lnTo>
                  <a:pt x="1" y="211"/>
                </a:lnTo>
                <a:lnTo>
                  <a:pt x="0" y="192"/>
                </a:lnTo>
                <a:lnTo>
                  <a:pt x="1" y="172"/>
                </a:lnTo>
                <a:lnTo>
                  <a:pt x="5" y="153"/>
                </a:lnTo>
                <a:lnTo>
                  <a:pt x="9" y="135"/>
                </a:lnTo>
                <a:lnTo>
                  <a:pt x="16" y="117"/>
                </a:lnTo>
                <a:lnTo>
                  <a:pt x="24" y="100"/>
                </a:lnTo>
                <a:lnTo>
                  <a:pt x="34" y="84"/>
                </a:lnTo>
                <a:lnTo>
                  <a:pt x="45" y="70"/>
                </a:lnTo>
                <a:lnTo>
                  <a:pt x="57" y="56"/>
                </a:lnTo>
                <a:lnTo>
                  <a:pt x="71" y="44"/>
                </a:lnTo>
                <a:lnTo>
                  <a:pt x="85" y="33"/>
                </a:lnTo>
                <a:lnTo>
                  <a:pt x="102" y="24"/>
                </a:lnTo>
                <a:lnTo>
                  <a:pt x="119" y="15"/>
                </a:lnTo>
                <a:lnTo>
                  <a:pt x="137" y="9"/>
                </a:lnTo>
                <a:lnTo>
                  <a:pt x="155" y="4"/>
                </a:lnTo>
                <a:lnTo>
                  <a:pt x="174" y="1"/>
                </a:lnTo>
                <a:lnTo>
                  <a:pt x="194" y="0"/>
                </a:lnTo>
                <a:lnTo>
                  <a:pt x="215" y="1"/>
                </a:lnTo>
                <a:lnTo>
                  <a:pt x="234" y="4"/>
                </a:lnTo>
                <a:lnTo>
                  <a:pt x="252" y="9"/>
                </a:lnTo>
                <a:lnTo>
                  <a:pt x="270" y="15"/>
                </a:lnTo>
                <a:lnTo>
                  <a:pt x="286" y="24"/>
                </a:lnTo>
                <a:lnTo>
                  <a:pt x="303" y="33"/>
                </a:lnTo>
                <a:lnTo>
                  <a:pt x="318" y="44"/>
                </a:lnTo>
                <a:lnTo>
                  <a:pt x="331" y="56"/>
                </a:lnTo>
                <a:lnTo>
                  <a:pt x="344" y="70"/>
                </a:lnTo>
                <a:lnTo>
                  <a:pt x="355" y="84"/>
                </a:lnTo>
                <a:lnTo>
                  <a:pt x="365" y="100"/>
                </a:lnTo>
                <a:lnTo>
                  <a:pt x="373" y="117"/>
                </a:lnTo>
                <a:lnTo>
                  <a:pt x="380" y="135"/>
                </a:lnTo>
                <a:lnTo>
                  <a:pt x="384" y="153"/>
                </a:lnTo>
                <a:lnTo>
                  <a:pt x="387" y="172"/>
                </a:lnTo>
                <a:lnTo>
                  <a:pt x="389" y="192"/>
                </a:lnTo>
                <a:lnTo>
                  <a:pt x="387" y="211"/>
                </a:lnTo>
                <a:lnTo>
                  <a:pt x="384" y="230"/>
                </a:lnTo>
                <a:lnTo>
                  <a:pt x="380" y="248"/>
                </a:lnTo>
                <a:lnTo>
                  <a:pt x="373" y="266"/>
                </a:lnTo>
                <a:lnTo>
                  <a:pt x="365" y="283"/>
                </a:lnTo>
                <a:lnTo>
                  <a:pt x="355" y="299"/>
                </a:lnTo>
                <a:lnTo>
                  <a:pt x="344" y="314"/>
                </a:lnTo>
                <a:lnTo>
                  <a:pt x="331" y="327"/>
                </a:lnTo>
                <a:lnTo>
                  <a:pt x="318" y="339"/>
                </a:lnTo>
                <a:lnTo>
                  <a:pt x="303" y="351"/>
                </a:lnTo>
                <a:lnTo>
                  <a:pt x="286" y="360"/>
                </a:lnTo>
                <a:lnTo>
                  <a:pt x="270" y="369"/>
                </a:lnTo>
                <a:lnTo>
                  <a:pt x="252" y="374"/>
                </a:lnTo>
                <a:lnTo>
                  <a:pt x="234" y="380"/>
                </a:lnTo>
                <a:lnTo>
                  <a:pt x="215" y="382"/>
                </a:lnTo>
                <a:lnTo>
                  <a:pt x="194" y="383"/>
                </a:lnTo>
              </a:path>
            </a:pathLst>
          </a:custGeom>
          <a:noFill/>
          <a:ln w="0">
            <a:solidFill>
              <a:srgbClr val="000000"/>
            </a:solidFill>
            <a:prstDash val="solid"/>
            <a:round/>
            <a:headEnd/>
            <a:tailEnd/>
          </a:ln>
        </p:spPr>
        <p:txBody>
          <a:bodyPr/>
          <a:lstStyle/>
          <a:p>
            <a:endParaRPr lang="ja-JP" altLang="en-US"/>
          </a:p>
        </p:txBody>
      </p:sp>
      <p:sp>
        <p:nvSpPr>
          <p:cNvPr id="68" name="Freeform 72"/>
          <p:cNvSpPr>
            <a:spLocks/>
          </p:cNvSpPr>
          <p:nvPr/>
        </p:nvSpPr>
        <p:spPr bwMode="auto">
          <a:xfrm>
            <a:off x="646113" y="3116263"/>
            <a:ext cx="136525" cy="188912"/>
          </a:xfrm>
          <a:custGeom>
            <a:avLst/>
            <a:gdLst/>
            <a:ahLst/>
            <a:cxnLst>
              <a:cxn ang="0">
                <a:pos x="36" y="27"/>
              </a:cxn>
              <a:cxn ang="0">
                <a:pos x="79" y="48"/>
              </a:cxn>
              <a:cxn ang="0">
                <a:pos x="125" y="62"/>
              </a:cxn>
              <a:cxn ang="0">
                <a:pos x="173" y="66"/>
              </a:cxn>
              <a:cxn ang="0">
                <a:pos x="222" y="62"/>
              </a:cxn>
              <a:cxn ang="0">
                <a:pos x="267" y="48"/>
              </a:cxn>
              <a:cxn ang="0">
                <a:pos x="308" y="28"/>
              </a:cxn>
              <a:cxn ang="0">
                <a:pos x="343" y="2"/>
              </a:cxn>
              <a:cxn ang="0">
                <a:pos x="169" y="480"/>
              </a:cxn>
              <a:cxn ang="0">
                <a:pos x="0" y="0"/>
              </a:cxn>
              <a:cxn ang="0">
                <a:pos x="36" y="27"/>
              </a:cxn>
            </a:cxnLst>
            <a:rect l="0" t="0" r="r" b="b"/>
            <a:pathLst>
              <a:path w="343" h="480">
                <a:moveTo>
                  <a:pt x="36" y="27"/>
                </a:moveTo>
                <a:lnTo>
                  <a:pt x="79" y="48"/>
                </a:lnTo>
                <a:lnTo>
                  <a:pt x="125" y="62"/>
                </a:lnTo>
                <a:lnTo>
                  <a:pt x="173" y="66"/>
                </a:lnTo>
                <a:lnTo>
                  <a:pt x="222" y="62"/>
                </a:lnTo>
                <a:lnTo>
                  <a:pt x="267" y="48"/>
                </a:lnTo>
                <a:lnTo>
                  <a:pt x="308" y="28"/>
                </a:lnTo>
                <a:lnTo>
                  <a:pt x="343" y="2"/>
                </a:lnTo>
                <a:lnTo>
                  <a:pt x="169" y="480"/>
                </a:lnTo>
                <a:lnTo>
                  <a:pt x="0" y="0"/>
                </a:lnTo>
                <a:lnTo>
                  <a:pt x="36" y="27"/>
                </a:lnTo>
                <a:close/>
              </a:path>
            </a:pathLst>
          </a:custGeom>
          <a:solidFill>
            <a:srgbClr val="000000"/>
          </a:solidFill>
          <a:ln w="9525">
            <a:noFill/>
            <a:round/>
            <a:headEnd/>
            <a:tailEnd/>
          </a:ln>
        </p:spPr>
        <p:txBody>
          <a:bodyPr/>
          <a:lstStyle/>
          <a:p>
            <a:endParaRPr lang="ja-JP" altLang="en-US"/>
          </a:p>
        </p:txBody>
      </p:sp>
      <p:sp>
        <p:nvSpPr>
          <p:cNvPr id="69" name="Line 73"/>
          <p:cNvSpPr>
            <a:spLocks noChangeShapeType="1"/>
          </p:cNvSpPr>
          <p:nvPr/>
        </p:nvSpPr>
        <p:spPr bwMode="auto">
          <a:xfrm flipH="1">
            <a:off x="714375" y="3036888"/>
            <a:ext cx="1588" cy="117475"/>
          </a:xfrm>
          <a:prstGeom prst="line">
            <a:avLst/>
          </a:prstGeom>
          <a:noFill/>
          <a:ln w="0">
            <a:solidFill>
              <a:srgbClr val="000000"/>
            </a:solidFill>
            <a:round/>
            <a:headEnd/>
            <a:tailEnd/>
          </a:ln>
        </p:spPr>
        <p:txBody>
          <a:bodyPr/>
          <a:lstStyle/>
          <a:p>
            <a:endParaRPr lang="ja-JP" altLang="en-US"/>
          </a:p>
        </p:txBody>
      </p:sp>
      <p:sp>
        <p:nvSpPr>
          <p:cNvPr id="70" name="Freeform 74"/>
          <p:cNvSpPr>
            <a:spLocks/>
          </p:cNvSpPr>
          <p:nvPr/>
        </p:nvSpPr>
        <p:spPr bwMode="auto">
          <a:xfrm>
            <a:off x="647700" y="5114925"/>
            <a:ext cx="134938" cy="190500"/>
          </a:xfrm>
          <a:custGeom>
            <a:avLst/>
            <a:gdLst/>
            <a:ahLst/>
            <a:cxnLst>
              <a:cxn ang="0">
                <a:pos x="35" y="27"/>
              </a:cxn>
              <a:cxn ang="0">
                <a:pos x="78" y="47"/>
              </a:cxn>
              <a:cxn ang="0">
                <a:pos x="124" y="62"/>
              </a:cxn>
              <a:cxn ang="0">
                <a:pos x="173" y="65"/>
              </a:cxn>
              <a:cxn ang="0">
                <a:pos x="222" y="61"/>
              </a:cxn>
              <a:cxn ang="0">
                <a:pos x="266" y="46"/>
              </a:cxn>
              <a:cxn ang="0">
                <a:pos x="308" y="26"/>
              </a:cxn>
              <a:cxn ang="0">
                <a:pos x="343" y="0"/>
              </a:cxn>
              <a:cxn ang="0">
                <a:pos x="171" y="478"/>
              </a:cxn>
              <a:cxn ang="0">
                <a:pos x="0" y="0"/>
              </a:cxn>
              <a:cxn ang="0">
                <a:pos x="35" y="27"/>
              </a:cxn>
            </a:cxnLst>
            <a:rect l="0" t="0" r="r" b="b"/>
            <a:pathLst>
              <a:path w="343" h="478">
                <a:moveTo>
                  <a:pt x="35" y="27"/>
                </a:moveTo>
                <a:lnTo>
                  <a:pt x="78" y="47"/>
                </a:lnTo>
                <a:lnTo>
                  <a:pt x="124" y="62"/>
                </a:lnTo>
                <a:lnTo>
                  <a:pt x="173" y="65"/>
                </a:lnTo>
                <a:lnTo>
                  <a:pt x="222" y="61"/>
                </a:lnTo>
                <a:lnTo>
                  <a:pt x="266" y="46"/>
                </a:lnTo>
                <a:lnTo>
                  <a:pt x="308" y="26"/>
                </a:lnTo>
                <a:lnTo>
                  <a:pt x="343" y="0"/>
                </a:lnTo>
                <a:lnTo>
                  <a:pt x="171" y="478"/>
                </a:lnTo>
                <a:lnTo>
                  <a:pt x="0" y="0"/>
                </a:lnTo>
                <a:lnTo>
                  <a:pt x="35" y="27"/>
                </a:lnTo>
                <a:close/>
              </a:path>
            </a:pathLst>
          </a:custGeom>
          <a:solidFill>
            <a:srgbClr val="000000"/>
          </a:solidFill>
          <a:ln w="9525">
            <a:noFill/>
            <a:round/>
            <a:headEnd/>
            <a:tailEnd/>
          </a:ln>
        </p:spPr>
        <p:txBody>
          <a:bodyPr/>
          <a:lstStyle/>
          <a:p>
            <a:endParaRPr lang="ja-JP" altLang="en-US"/>
          </a:p>
        </p:txBody>
      </p:sp>
      <p:sp>
        <p:nvSpPr>
          <p:cNvPr id="71" name="Line 75"/>
          <p:cNvSpPr>
            <a:spLocks noChangeShapeType="1"/>
          </p:cNvSpPr>
          <p:nvPr/>
        </p:nvSpPr>
        <p:spPr bwMode="auto">
          <a:xfrm>
            <a:off x="714375" y="3497263"/>
            <a:ext cx="1588" cy="1655762"/>
          </a:xfrm>
          <a:prstGeom prst="line">
            <a:avLst/>
          </a:prstGeom>
          <a:noFill/>
          <a:ln w="0">
            <a:solidFill>
              <a:srgbClr val="000000"/>
            </a:solidFill>
            <a:round/>
            <a:headEnd/>
            <a:tailEnd/>
          </a:ln>
        </p:spPr>
        <p:txBody>
          <a:bodyPr/>
          <a:lstStyle/>
          <a:p>
            <a:endParaRPr lang="ja-JP" altLang="en-US"/>
          </a:p>
        </p:txBody>
      </p:sp>
      <p:sp>
        <p:nvSpPr>
          <p:cNvPr id="72" name="Freeform 76"/>
          <p:cNvSpPr>
            <a:spLocks/>
          </p:cNvSpPr>
          <p:nvPr/>
        </p:nvSpPr>
        <p:spPr bwMode="auto">
          <a:xfrm>
            <a:off x="647700" y="5553075"/>
            <a:ext cx="134938" cy="190500"/>
          </a:xfrm>
          <a:custGeom>
            <a:avLst/>
            <a:gdLst/>
            <a:ahLst/>
            <a:cxnLst>
              <a:cxn ang="0">
                <a:pos x="35" y="27"/>
              </a:cxn>
              <a:cxn ang="0">
                <a:pos x="78" y="49"/>
              </a:cxn>
              <a:cxn ang="0">
                <a:pos x="124" y="63"/>
              </a:cxn>
              <a:cxn ang="0">
                <a:pos x="172" y="68"/>
              </a:cxn>
              <a:cxn ang="0">
                <a:pos x="222" y="63"/>
              </a:cxn>
              <a:cxn ang="0">
                <a:pos x="267" y="50"/>
              </a:cxn>
              <a:cxn ang="0">
                <a:pos x="308" y="30"/>
              </a:cxn>
              <a:cxn ang="0">
                <a:pos x="343" y="5"/>
              </a:cxn>
              <a:cxn ang="0">
                <a:pos x="166" y="481"/>
              </a:cxn>
              <a:cxn ang="0">
                <a:pos x="0" y="0"/>
              </a:cxn>
              <a:cxn ang="0">
                <a:pos x="35" y="27"/>
              </a:cxn>
            </a:cxnLst>
            <a:rect l="0" t="0" r="r" b="b"/>
            <a:pathLst>
              <a:path w="343" h="481">
                <a:moveTo>
                  <a:pt x="35" y="27"/>
                </a:moveTo>
                <a:lnTo>
                  <a:pt x="78" y="49"/>
                </a:lnTo>
                <a:lnTo>
                  <a:pt x="124" y="63"/>
                </a:lnTo>
                <a:lnTo>
                  <a:pt x="172" y="68"/>
                </a:lnTo>
                <a:lnTo>
                  <a:pt x="222" y="63"/>
                </a:lnTo>
                <a:lnTo>
                  <a:pt x="267" y="50"/>
                </a:lnTo>
                <a:lnTo>
                  <a:pt x="308" y="30"/>
                </a:lnTo>
                <a:lnTo>
                  <a:pt x="343" y="5"/>
                </a:lnTo>
                <a:lnTo>
                  <a:pt x="166" y="481"/>
                </a:lnTo>
                <a:lnTo>
                  <a:pt x="0" y="0"/>
                </a:lnTo>
                <a:lnTo>
                  <a:pt x="35" y="27"/>
                </a:lnTo>
                <a:close/>
              </a:path>
            </a:pathLst>
          </a:custGeom>
          <a:solidFill>
            <a:srgbClr val="000000"/>
          </a:solidFill>
          <a:ln w="9525">
            <a:noFill/>
            <a:round/>
            <a:headEnd/>
            <a:tailEnd/>
          </a:ln>
        </p:spPr>
        <p:txBody>
          <a:bodyPr/>
          <a:lstStyle/>
          <a:p>
            <a:endParaRPr lang="ja-JP" altLang="en-US"/>
          </a:p>
        </p:txBody>
      </p:sp>
      <p:sp>
        <p:nvSpPr>
          <p:cNvPr id="73" name="Line 77"/>
          <p:cNvSpPr>
            <a:spLocks noChangeShapeType="1"/>
          </p:cNvSpPr>
          <p:nvPr/>
        </p:nvSpPr>
        <p:spPr bwMode="auto">
          <a:xfrm flipH="1">
            <a:off x="714375" y="5489575"/>
            <a:ext cx="1588" cy="101600"/>
          </a:xfrm>
          <a:prstGeom prst="line">
            <a:avLst/>
          </a:prstGeom>
          <a:noFill/>
          <a:ln w="0">
            <a:solidFill>
              <a:srgbClr val="000000"/>
            </a:solidFill>
            <a:round/>
            <a:headEnd/>
            <a:tailEnd/>
          </a:ln>
        </p:spPr>
        <p:txBody>
          <a:bodyPr/>
          <a:lstStyle/>
          <a:p>
            <a:endParaRPr lang="ja-JP" altLang="en-US"/>
          </a:p>
        </p:txBody>
      </p:sp>
      <p:sp>
        <p:nvSpPr>
          <p:cNvPr id="74" name="Rectangle 78"/>
          <p:cNvSpPr>
            <a:spLocks noChangeArrowheads="1"/>
          </p:cNvSpPr>
          <p:nvPr/>
        </p:nvSpPr>
        <p:spPr bwMode="auto">
          <a:xfrm>
            <a:off x="498475" y="1898650"/>
            <a:ext cx="84138"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a:t>
            </a:r>
            <a:endParaRPr lang="en-US" altLang="zh-CN">
              <a:ea typeface="宋体" pitchFamily="2" charset="-122"/>
            </a:endParaRPr>
          </a:p>
        </p:txBody>
      </p:sp>
      <p:sp>
        <p:nvSpPr>
          <p:cNvPr id="75" name="Rectangle 79"/>
          <p:cNvSpPr>
            <a:spLocks noChangeArrowheads="1"/>
          </p:cNvSpPr>
          <p:nvPr/>
        </p:nvSpPr>
        <p:spPr bwMode="auto">
          <a:xfrm>
            <a:off x="487363" y="2936875"/>
            <a:ext cx="84137"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2</a:t>
            </a:r>
            <a:endParaRPr lang="en-US" altLang="zh-CN">
              <a:ea typeface="宋体" pitchFamily="2" charset="-122"/>
            </a:endParaRPr>
          </a:p>
        </p:txBody>
      </p:sp>
      <p:sp>
        <p:nvSpPr>
          <p:cNvPr id="76" name="Rectangle 80"/>
          <p:cNvSpPr>
            <a:spLocks noChangeArrowheads="1"/>
          </p:cNvSpPr>
          <p:nvPr/>
        </p:nvSpPr>
        <p:spPr bwMode="auto">
          <a:xfrm>
            <a:off x="487363" y="3338513"/>
            <a:ext cx="84137" cy="182562"/>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3</a:t>
            </a:r>
            <a:endParaRPr lang="en-US" altLang="zh-CN">
              <a:ea typeface="宋体" pitchFamily="2" charset="-122"/>
            </a:endParaRPr>
          </a:p>
        </p:txBody>
      </p:sp>
      <p:sp>
        <p:nvSpPr>
          <p:cNvPr id="77" name="Rectangle 81"/>
          <p:cNvSpPr>
            <a:spLocks noChangeArrowheads="1"/>
          </p:cNvSpPr>
          <p:nvPr/>
        </p:nvSpPr>
        <p:spPr bwMode="auto">
          <a:xfrm>
            <a:off x="498475" y="5295900"/>
            <a:ext cx="84138"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4</a:t>
            </a:r>
            <a:endParaRPr lang="en-US" altLang="zh-CN">
              <a:ea typeface="宋体" pitchFamily="2" charset="-122"/>
            </a:endParaRPr>
          </a:p>
        </p:txBody>
      </p:sp>
      <p:sp>
        <p:nvSpPr>
          <p:cNvPr id="78" name="Rectangle 82"/>
          <p:cNvSpPr>
            <a:spLocks noChangeArrowheads="1"/>
          </p:cNvSpPr>
          <p:nvPr/>
        </p:nvSpPr>
        <p:spPr bwMode="auto">
          <a:xfrm>
            <a:off x="498475" y="5791200"/>
            <a:ext cx="84138"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5</a:t>
            </a:r>
            <a:endParaRPr lang="en-US" altLang="zh-CN">
              <a:ea typeface="宋体" pitchFamily="2" charset="-122"/>
            </a:endParaRPr>
          </a:p>
        </p:txBody>
      </p:sp>
      <p:sp>
        <p:nvSpPr>
          <p:cNvPr id="79" name="Rectangle 83"/>
          <p:cNvSpPr>
            <a:spLocks noChangeArrowheads="1"/>
          </p:cNvSpPr>
          <p:nvPr/>
        </p:nvSpPr>
        <p:spPr bwMode="auto">
          <a:xfrm>
            <a:off x="663575" y="1527175"/>
            <a:ext cx="207963" cy="228600"/>
          </a:xfrm>
          <a:prstGeom prst="rect">
            <a:avLst/>
          </a:prstGeom>
          <a:noFill/>
          <a:ln w="9525">
            <a:noFill/>
            <a:miter lim="800000"/>
            <a:headEnd/>
            <a:tailEnd/>
          </a:ln>
        </p:spPr>
        <p:txBody>
          <a:bodyPr wrap="none" lIns="0" tIns="0" rIns="0" bIns="0">
            <a:spAutoFit/>
          </a:bodyPr>
          <a:lstStyle/>
          <a:p>
            <a:r>
              <a:rPr lang="en-US" altLang="zh-CN" sz="1500">
                <a:solidFill>
                  <a:srgbClr val="000000"/>
                </a:solidFill>
                <a:ea typeface="宋体" pitchFamily="2" charset="-122"/>
              </a:rPr>
              <a:t>C</a:t>
            </a:r>
            <a:r>
              <a:rPr lang="en-US" altLang="zh-CN" sz="1500" baseline="-25000">
                <a:solidFill>
                  <a:srgbClr val="000000"/>
                </a:solidFill>
                <a:ea typeface="宋体" pitchFamily="2" charset="-122"/>
              </a:rPr>
              <a:t>1</a:t>
            </a:r>
            <a:endParaRPr lang="en-US" altLang="zh-CN" baseline="-25000">
              <a:ea typeface="宋体" pitchFamily="2" charset="-122"/>
            </a:endParaRPr>
          </a:p>
        </p:txBody>
      </p:sp>
      <p:sp>
        <p:nvSpPr>
          <p:cNvPr id="80" name="Freeform 85"/>
          <p:cNvSpPr>
            <a:spLocks/>
          </p:cNvSpPr>
          <p:nvPr/>
        </p:nvSpPr>
        <p:spPr bwMode="auto">
          <a:xfrm>
            <a:off x="2627313" y="1917700"/>
            <a:ext cx="187325" cy="133350"/>
          </a:xfrm>
          <a:custGeom>
            <a:avLst/>
            <a:gdLst/>
            <a:ahLst/>
            <a:cxnLst>
              <a:cxn ang="0">
                <a:pos x="27" y="302"/>
              </a:cxn>
              <a:cxn ang="0">
                <a:pos x="48" y="260"/>
              </a:cxn>
              <a:cxn ang="0">
                <a:pos x="62" y="214"/>
              </a:cxn>
              <a:cxn ang="0">
                <a:pos x="66" y="167"/>
              </a:cxn>
              <a:cxn ang="0">
                <a:pos x="61" y="119"/>
              </a:cxn>
              <a:cxn ang="0">
                <a:pos x="48" y="75"/>
              </a:cxn>
              <a:cxn ang="0">
                <a:pos x="27" y="33"/>
              </a:cxn>
              <a:cxn ang="0">
                <a:pos x="3" y="0"/>
              </a:cxn>
              <a:cxn ang="0">
                <a:pos x="472" y="170"/>
              </a:cxn>
              <a:cxn ang="0">
                <a:pos x="0" y="337"/>
              </a:cxn>
              <a:cxn ang="0">
                <a:pos x="27" y="302"/>
              </a:cxn>
            </a:cxnLst>
            <a:rect l="0" t="0" r="r" b="b"/>
            <a:pathLst>
              <a:path w="472" h="337">
                <a:moveTo>
                  <a:pt x="27" y="302"/>
                </a:moveTo>
                <a:lnTo>
                  <a:pt x="48" y="260"/>
                </a:lnTo>
                <a:lnTo>
                  <a:pt x="62" y="214"/>
                </a:lnTo>
                <a:lnTo>
                  <a:pt x="66" y="167"/>
                </a:lnTo>
                <a:lnTo>
                  <a:pt x="61" y="119"/>
                </a:lnTo>
                <a:lnTo>
                  <a:pt x="48" y="75"/>
                </a:lnTo>
                <a:lnTo>
                  <a:pt x="27" y="33"/>
                </a:lnTo>
                <a:lnTo>
                  <a:pt x="3" y="0"/>
                </a:lnTo>
                <a:lnTo>
                  <a:pt x="472" y="170"/>
                </a:lnTo>
                <a:lnTo>
                  <a:pt x="0" y="337"/>
                </a:lnTo>
                <a:lnTo>
                  <a:pt x="27" y="302"/>
                </a:lnTo>
                <a:close/>
              </a:path>
            </a:pathLst>
          </a:custGeom>
          <a:solidFill>
            <a:srgbClr val="000000"/>
          </a:solidFill>
          <a:ln w="9525">
            <a:noFill/>
            <a:round/>
            <a:headEnd/>
            <a:tailEnd/>
          </a:ln>
        </p:spPr>
        <p:txBody>
          <a:bodyPr/>
          <a:lstStyle/>
          <a:p>
            <a:endParaRPr lang="ja-JP" altLang="en-US"/>
          </a:p>
        </p:txBody>
      </p:sp>
      <p:sp>
        <p:nvSpPr>
          <p:cNvPr id="81" name="Line 86"/>
          <p:cNvSpPr>
            <a:spLocks noChangeShapeType="1"/>
          </p:cNvSpPr>
          <p:nvPr/>
        </p:nvSpPr>
        <p:spPr bwMode="auto">
          <a:xfrm>
            <a:off x="806450" y="1976438"/>
            <a:ext cx="1858963" cy="7937"/>
          </a:xfrm>
          <a:prstGeom prst="line">
            <a:avLst/>
          </a:prstGeom>
          <a:noFill/>
          <a:ln w="0">
            <a:solidFill>
              <a:srgbClr val="000000"/>
            </a:solidFill>
            <a:round/>
            <a:headEnd/>
            <a:tailEnd/>
          </a:ln>
        </p:spPr>
        <p:txBody>
          <a:bodyPr/>
          <a:lstStyle/>
          <a:p>
            <a:endParaRPr lang="ja-JP" altLang="en-US"/>
          </a:p>
        </p:txBody>
      </p:sp>
      <p:sp>
        <p:nvSpPr>
          <p:cNvPr id="82" name="Freeform 87"/>
          <p:cNvSpPr>
            <a:spLocks/>
          </p:cNvSpPr>
          <p:nvPr/>
        </p:nvSpPr>
        <p:spPr bwMode="auto">
          <a:xfrm>
            <a:off x="1544638" y="3449638"/>
            <a:ext cx="192087" cy="157162"/>
          </a:xfrm>
          <a:custGeom>
            <a:avLst/>
            <a:gdLst/>
            <a:ahLst/>
            <a:cxnLst>
              <a:cxn ang="0">
                <a:pos x="41" y="269"/>
              </a:cxn>
              <a:cxn ang="0">
                <a:pos x="80" y="244"/>
              </a:cxn>
              <a:cxn ang="0">
                <a:pos x="116" y="213"/>
              </a:cxn>
              <a:cxn ang="0">
                <a:pos x="146" y="174"/>
              </a:cxn>
              <a:cxn ang="0">
                <a:pos x="168" y="132"/>
              </a:cxn>
              <a:cxn ang="0">
                <a:pos x="179" y="87"/>
              </a:cxn>
              <a:cxn ang="0">
                <a:pos x="185" y="42"/>
              </a:cxn>
              <a:cxn ang="0">
                <a:pos x="182" y="0"/>
              </a:cxn>
              <a:cxn ang="0">
                <a:pos x="487" y="396"/>
              </a:cxn>
              <a:cxn ang="0">
                <a:pos x="0" y="283"/>
              </a:cxn>
              <a:cxn ang="0">
                <a:pos x="41" y="269"/>
              </a:cxn>
            </a:cxnLst>
            <a:rect l="0" t="0" r="r" b="b"/>
            <a:pathLst>
              <a:path w="487" h="396">
                <a:moveTo>
                  <a:pt x="41" y="269"/>
                </a:moveTo>
                <a:lnTo>
                  <a:pt x="80" y="244"/>
                </a:lnTo>
                <a:lnTo>
                  <a:pt x="116" y="213"/>
                </a:lnTo>
                <a:lnTo>
                  <a:pt x="146" y="174"/>
                </a:lnTo>
                <a:lnTo>
                  <a:pt x="168" y="132"/>
                </a:lnTo>
                <a:lnTo>
                  <a:pt x="179" y="87"/>
                </a:lnTo>
                <a:lnTo>
                  <a:pt x="185" y="42"/>
                </a:lnTo>
                <a:lnTo>
                  <a:pt x="182" y="0"/>
                </a:lnTo>
                <a:lnTo>
                  <a:pt x="487" y="396"/>
                </a:lnTo>
                <a:lnTo>
                  <a:pt x="0" y="283"/>
                </a:lnTo>
                <a:lnTo>
                  <a:pt x="41" y="269"/>
                </a:lnTo>
                <a:close/>
              </a:path>
            </a:pathLst>
          </a:custGeom>
          <a:solidFill>
            <a:srgbClr val="000000"/>
          </a:solidFill>
          <a:ln w="9525">
            <a:noFill/>
            <a:round/>
            <a:headEnd/>
            <a:tailEnd/>
          </a:ln>
        </p:spPr>
        <p:txBody>
          <a:bodyPr/>
          <a:lstStyle/>
          <a:p>
            <a:endParaRPr lang="ja-JP" altLang="en-US"/>
          </a:p>
        </p:txBody>
      </p:sp>
      <p:sp>
        <p:nvSpPr>
          <p:cNvPr id="83" name="Line 88"/>
          <p:cNvSpPr>
            <a:spLocks noChangeShapeType="1"/>
          </p:cNvSpPr>
          <p:nvPr/>
        </p:nvSpPr>
        <p:spPr bwMode="auto">
          <a:xfrm>
            <a:off x="788988" y="2998788"/>
            <a:ext cx="822325" cy="527050"/>
          </a:xfrm>
          <a:prstGeom prst="line">
            <a:avLst/>
          </a:prstGeom>
          <a:noFill/>
          <a:ln w="0">
            <a:solidFill>
              <a:srgbClr val="000000"/>
            </a:solidFill>
            <a:round/>
            <a:headEnd/>
            <a:tailEnd/>
          </a:ln>
        </p:spPr>
        <p:txBody>
          <a:bodyPr/>
          <a:lstStyle/>
          <a:p>
            <a:endParaRPr lang="ja-JP" altLang="en-US"/>
          </a:p>
        </p:txBody>
      </p:sp>
      <p:sp>
        <p:nvSpPr>
          <p:cNvPr id="84" name="Freeform 89"/>
          <p:cNvSpPr>
            <a:spLocks/>
          </p:cNvSpPr>
          <p:nvPr/>
        </p:nvSpPr>
        <p:spPr bwMode="auto">
          <a:xfrm>
            <a:off x="1589088" y="2170113"/>
            <a:ext cx="166687" cy="188912"/>
          </a:xfrm>
          <a:custGeom>
            <a:avLst/>
            <a:gdLst/>
            <a:ahLst/>
            <a:cxnLst>
              <a:cxn ang="0">
                <a:pos x="255" y="432"/>
              </a:cxn>
              <a:cxn ang="0">
                <a:pos x="233" y="391"/>
              </a:cxn>
              <a:cxn ang="0">
                <a:pos x="207" y="353"/>
              </a:cxn>
              <a:cxn ang="0">
                <a:pos x="171" y="320"/>
              </a:cxn>
              <a:cxn ang="0">
                <a:pos x="130" y="294"/>
              </a:cxn>
              <a:cxn ang="0">
                <a:pos x="86" y="279"/>
              </a:cxn>
              <a:cxn ang="0">
                <a:pos x="43" y="270"/>
              </a:cxn>
              <a:cxn ang="0">
                <a:pos x="0" y="270"/>
              </a:cxn>
              <a:cxn ang="0">
                <a:pos x="421" y="0"/>
              </a:cxn>
              <a:cxn ang="0">
                <a:pos x="266" y="475"/>
              </a:cxn>
              <a:cxn ang="0">
                <a:pos x="255" y="432"/>
              </a:cxn>
            </a:cxnLst>
            <a:rect l="0" t="0" r="r" b="b"/>
            <a:pathLst>
              <a:path w="421" h="475">
                <a:moveTo>
                  <a:pt x="255" y="432"/>
                </a:moveTo>
                <a:lnTo>
                  <a:pt x="233" y="391"/>
                </a:lnTo>
                <a:lnTo>
                  <a:pt x="207" y="353"/>
                </a:lnTo>
                <a:lnTo>
                  <a:pt x="171" y="320"/>
                </a:lnTo>
                <a:lnTo>
                  <a:pt x="130" y="294"/>
                </a:lnTo>
                <a:lnTo>
                  <a:pt x="86" y="279"/>
                </a:lnTo>
                <a:lnTo>
                  <a:pt x="43" y="270"/>
                </a:lnTo>
                <a:lnTo>
                  <a:pt x="0" y="270"/>
                </a:lnTo>
                <a:lnTo>
                  <a:pt x="421" y="0"/>
                </a:lnTo>
                <a:lnTo>
                  <a:pt x="266" y="475"/>
                </a:lnTo>
                <a:lnTo>
                  <a:pt x="255" y="432"/>
                </a:lnTo>
                <a:close/>
              </a:path>
            </a:pathLst>
          </a:custGeom>
          <a:solidFill>
            <a:srgbClr val="000000"/>
          </a:solidFill>
          <a:ln w="9525">
            <a:noFill/>
            <a:round/>
            <a:headEnd/>
            <a:tailEnd/>
          </a:ln>
        </p:spPr>
        <p:txBody>
          <a:bodyPr/>
          <a:lstStyle/>
          <a:p>
            <a:endParaRPr lang="ja-JP" altLang="en-US"/>
          </a:p>
        </p:txBody>
      </p:sp>
      <p:sp>
        <p:nvSpPr>
          <p:cNvPr id="85" name="Line 90"/>
          <p:cNvSpPr>
            <a:spLocks noChangeShapeType="1"/>
          </p:cNvSpPr>
          <p:nvPr/>
        </p:nvSpPr>
        <p:spPr bwMode="auto">
          <a:xfrm flipV="1">
            <a:off x="806450" y="2287588"/>
            <a:ext cx="857250" cy="1108075"/>
          </a:xfrm>
          <a:prstGeom prst="line">
            <a:avLst/>
          </a:prstGeom>
          <a:noFill/>
          <a:ln w="0">
            <a:solidFill>
              <a:srgbClr val="000000"/>
            </a:solidFill>
            <a:round/>
            <a:headEnd/>
            <a:tailEnd/>
          </a:ln>
        </p:spPr>
        <p:txBody>
          <a:bodyPr/>
          <a:lstStyle/>
          <a:p>
            <a:endParaRPr lang="ja-JP" altLang="en-US"/>
          </a:p>
        </p:txBody>
      </p:sp>
      <p:sp>
        <p:nvSpPr>
          <p:cNvPr id="86" name="Freeform 91"/>
          <p:cNvSpPr>
            <a:spLocks/>
          </p:cNvSpPr>
          <p:nvPr/>
        </p:nvSpPr>
        <p:spPr bwMode="auto">
          <a:xfrm>
            <a:off x="1539875" y="5062538"/>
            <a:ext cx="196850" cy="130175"/>
          </a:xfrm>
          <a:custGeom>
            <a:avLst/>
            <a:gdLst/>
            <a:ahLst/>
            <a:cxnLst>
              <a:cxn ang="0">
                <a:pos x="135" y="286"/>
              </a:cxn>
              <a:cxn ang="0">
                <a:pos x="138" y="240"/>
              </a:cxn>
              <a:cxn ang="0">
                <a:pos x="135" y="192"/>
              </a:cxn>
              <a:cxn ang="0">
                <a:pos x="120" y="146"/>
              </a:cxn>
              <a:cxn ang="0">
                <a:pos x="99" y="104"/>
              </a:cxn>
              <a:cxn ang="0">
                <a:pos x="70" y="68"/>
              </a:cxn>
              <a:cxn ang="0">
                <a:pos x="36" y="36"/>
              </a:cxn>
              <a:cxn ang="0">
                <a:pos x="0" y="15"/>
              </a:cxn>
              <a:cxn ang="0">
                <a:pos x="500" y="0"/>
              </a:cxn>
              <a:cxn ang="0">
                <a:pos x="123" y="328"/>
              </a:cxn>
              <a:cxn ang="0">
                <a:pos x="135" y="286"/>
              </a:cxn>
            </a:cxnLst>
            <a:rect l="0" t="0" r="r" b="b"/>
            <a:pathLst>
              <a:path w="500" h="328">
                <a:moveTo>
                  <a:pt x="135" y="286"/>
                </a:moveTo>
                <a:lnTo>
                  <a:pt x="138" y="240"/>
                </a:lnTo>
                <a:lnTo>
                  <a:pt x="135" y="192"/>
                </a:lnTo>
                <a:lnTo>
                  <a:pt x="120" y="146"/>
                </a:lnTo>
                <a:lnTo>
                  <a:pt x="99" y="104"/>
                </a:lnTo>
                <a:lnTo>
                  <a:pt x="70" y="68"/>
                </a:lnTo>
                <a:lnTo>
                  <a:pt x="36" y="36"/>
                </a:lnTo>
                <a:lnTo>
                  <a:pt x="0" y="15"/>
                </a:lnTo>
                <a:lnTo>
                  <a:pt x="500" y="0"/>
                </a:lnTo>
                <a:lnTo>
                  <a:pt x="123" y="328"/>
                </a:lnTo>
                <a:lnTo>
                  <a:pt x="135" y="286"/>
                </a:lnTo>
                <a:close/>
              </a:path>
            </a:pathLst>
          </a:custGeom>
          <a:solidFill>
            <a:srgbClr val="000000"/>
          </a:solidFill>
          <a:ln w="9525">
            <a:noFill/>
            <a:round/>
            <a:headEnd/>
            <a:tailEnd/>
          </a:ln>
        </p:spPr>
        <p:txBody>
          <a:bodyPr/>
          <a:lstStyle/>
          <a:p>
            <a:endParaRPr lang="ja-JP" altLang="en-US"/>
          </a:p>
        </p:txBody>
      </p:sp>
      <p:sp>
        <p:nvSpPr>
          <p:cNvPr id="87" name="Line 92"/>
          <p:cNvSpPr>
            <a:spLocks noChangeShapeType="1"/>
          </p:cNvSpPr>
          <p:nvPr/>
        </p:nvSpPr>
        <p:spPr bwMode="auto">
          <a:xfrm flipV="1">
            <a:off x="815975" y="5116513"/>
            <a:ext cx="782638" cy="304800"/>
          </a:xfrm>
          <a:prstGeom prst="line">
            <a:avLst/>
          </a:prstGeom>
          <a:noFill/>
          <a:ln w="0">
            <a:solidFill>
              <a:srgbClr val="000000"/>
            </a:solidFill>
            <a:round/>
            <a:headEnd/>
            <a:tailEnd/>
          </a:ln>
        </p:spPr>
        <p:txBody>
          <a:bodyPr/>
          <a:lstStyle/>
          <a:p>
            <a:endParaRPr lang="ja-JP" altLang="en-US"/>
          </a:p>
        </p:txBody>
      </p:sp>
      <p:sp>
        <p:nvSpPr>
          <p:cNvPr id="88" name="Freeform 93"/>
          <p:cNvSpPr>
            <a:spLocks/>
          </p:cNvSpPr>
          <p:nvPr/>
        </p:nvSpPr>
        <p:spPr bwMode="auto">
          <a:xfrm>
            <a:off x="2608263" y="5773738"/>
            <a:ext cx="188912" cy="133350"/>
          </a:xfrm>
          <a:custGeom>
            <a:avLst/>
            <a:gdLst/>
            <a:ahLst/>
            <a:cxnLst>
              <a:cxn ang="0">
                <a:pos x="33" y="301"/>
              </a:cxn>
              <a:cxn ang="0">
                <a:pos x="53" y="258"/>
              </a:cxn>
              <a:cxn ang="0">
                <a:pos x="65" y="212"/>
              </a:cxn>
              <a:cxn ang="0">
                <a:pos x="67" y="165"/>
              </a:cxn>
              <a:cxn ang="0">
                <a:pos x="62" y="116"/>
              </a:cxn>
              <a:cxn ang="0">
                <a:pos x="47" y="73"/>
              </a:cxn>
              <a:cxn ang="0">
                <a:pos x="26" y="32"/>
              </a:cxn>
              <a:cxn ang="0">
                <a:pos x="0" y="0"/>
              </a:cxn>
              <a:cxn ang="0">
                <a:pos x="474" y="157"/>
              </a:cxn>
              <a:cxn ang="0">
                <a:pos x="7" y="336"/>
              </a:cxn>
              <a:cxn ang="0">
                <a:pos x="33" y="301"/>
              </a:cxn>
            </a:cxnLst>
            <a:rect l="0" t="0" r="r" b="b"/>
            <a:pathLst>
              <a:path w="474" h="336">
                <a:moveTo>
                  <a:pt x="33" y="301"/>
                </a:moveTo>
                <a:lnTo>
                  <a:pt x="53" y="258"/>
                </a:lnTo>
                <a:lnTo>
                  <a:pt x="65" y="212"/>
                </a:lnTo>
                <a:lnTo>
                  <a:pt x="67" y="165"/>
                </a:lnTo>
                <a:lnTo>
                  <a:pt x="62" y="116"/>
                </a:lnTo>
                <a:lnTo>
                  <a:pt x="47" y="73"/>
                </a:lnTo>
                <a:lnTo>
                  <a:pt x="26" y="32"/>
                </a:lnTo>
                <a:lnTo>
                  <a:pt x="0" y="0"/>
                </a:lnTo>
                <a:lnTo>
                  <a:pt x="474" y="157"/>
                </a:lnTo>
                <a:lnTo>
                  <a:pt x="7" y="336"/>
                </a:lnTo>
                <a:lnTo>
                  <a:pt x="33" y="301"/>
                </a:lnTo>
                <a:close/>
              </a:path>
            </a:pathLst>
          </a:custGeom>
          <a:solidFill>
            <a:srgbClr val="000000"/>
          </a:solidFill>
          <a:ln w="9525">
            <a:noFill/>
            <a:round/>
            <a:headEnd/>
            <a:tailEnd/>
          </a:ln>
        </p:spPr>
        <p:txBody>
          <a:bodyPr/>
          <a:lstStyle/>
          <a:p>
            <a:endParaRPr lang="ja-JP" altLang="en-US"/>
          </a:p>
        </p:txBody>
      </p:sp>
      <p:sp>
        <p:nvSpPr>
          <p:cNvPr id="89" name="Line 94"/>
          <p:cNvSpPr>
            <a:spLocks noChangeShapeType="1"/>
          </p:cNvSpPr>
          <p:nvPr/>
        </p:nvSpPr>
        <p:spPr bwMode="auto">
          <a:xfrm flipV="1">
            <a:off x="806450" y="5840413"/>
            <a:ext cx="1841500" cy="41275"/>
          </a:xfrm>
          <a:prstGeom prst="line">
            <a:avLst/>
          </a:prstGeom>
          <a:noFill/>
          <a:ln w="0">
            <a:solidFill>
              <a:srgbClr val="000000"/>
            </a:solidFill>
            <a:round/>
            <a:headEnd/>
            <a:tailEnd/>
          </a:ln>
        </p:spPr>
        <p:txBody>
          <a:bodyPr/>
          <a:lstStyle/>
          <a:p>
            <a:endParaRPr lang="ja-JP" altLang="en-US"/>
          </a:p>
        </p:txBody>
      </p:sp>
      <p:sp>
        <p:nvSpPr>
          <p:cNvPr id="90" name="Freeform 95"/>
          <p:cNvSpPr>
            <a:spLocks/>
          </p:cNvSpPr>
          <p:nvPr/>
        </p:nvSpPr>
        <p:spPr bwMode="auto">
          <a:xfrm>
            <a:off x="2616200" y="2809875"/>
            <a:ext cx="198438" cy="133350"/>
          </a:xfrm>
          <a:custGeom>
            <a:avLst/>
            <a:gdLst/>
            <a:ahLst/>
            <a:cxnLst>
              <a:cxn ang="0">
                <a:pos x="39" y="288"/>
              </a:cxn>
              <a:cxn ang="0">
                <a:pos x="73" y="258"/>
              </a:cxn>
              <a:cxn ang="0">
                <a:pos x="104" y="221"/>
              </a:cxn>
              <a:cxn ang="0">
                <a:pos x="126" y="178"/>
              </a:cxn>
              <a:cxn ang="0">
                <a:pos x="140" y="132"/>
              </a:cxn>
              <a:cxn ang="0">
                <a:pos x="144" y="86"/>
              </a:cxn>
              <a:cxn ang="0">
                <a:pos x="141" y="41"/>
              </a:cxn>
              <a:cxn ang="0">
                <a:pos x="131" y="0"/>
              </a:cxn>
              <a:cxn ang="0">
                <a:pos x="500" y="337"/>
              </a:cxn>
              <a:cxn ang="0">
                <a:pos x="0" y="311"/>
              </a:cxn>
              <a:cxn ang="0">
                <a:pos x="39" y="288"/>
              </a:cxn>
            </a:cxnLst>
            <a:rect l="0" t="0" r="r" b="b"/>
            <a:pathLst>
              <a:path w="500" h="337">
                <a:moveTo>
                  <a:pt x="39" y="288"/>
                </a:moveTo>
                <a:lnTo>
                  <a:pt x="73" y="258"/>
                </a:lnTo>
                <a:lnTo>
                  <a:pt x="104" y="221"/>
                </a:lnTo>
                <a:lnTo>
                  <a:pt x="126" y="178"/>
                </a:lnTo>
                <a:lnTo>
                  <a:pt x="140" y="132"/>
                </a:lnTo>
                <a:lnTo>
                  <a:pt x="144" y="86"/>
                </a:lnTo>
                <a:lnTo>
                  <a:pt x="141" y="41"/>
                </a:lnTo>
                <a:lnTo>
                  <a:pt x="131" y="0"/>
                </a:lnTo>
                <a:lnTo>
                  <a:pt x="500" y="337"/>
                </a:lnTo>
                <a:lnTo>
                  <a:pt x="0" y="311"/>
                </a:lnTo>
                <a:lnTo>
                  <a:pt x="39" y="288"/>
                </a:lnTo>
                <a:close/>
              </a:path>
            </a:pathLst>
          </a:custGeom>
          <a:solidFill>
            <a:srgbClr val="000000"/>
          </a:solidFill>
          <a:ln w="9525">
            <a:noFill/>
            <a:round/>
            <a:headEnd/>
            <a:tailEnd/>
          </a:ln>
        </p:spPr>
        <p:txBody>
          <a:bodyPr/>
          <a:lstStyle/>
          <a:p>
            <a:endParaRPr lang="ja-JP" altLang="en-US"/>
          </a:p>
        </p:txBody>
      </p:sp>
      <p:sp>
        <p:nvSpPr>
          <p:cNvPr id="91" name="Line 96"/>
          <p:cNvSpPr>
            <a:spLocks noChangeShapeType="1"/>
          </p:cNvSpPr>
          <p:nvPr/>
        </p:nvSpPr>
        <p:spPr bwMode="auto">
          <a:xfrm>
            <a:off x="1930400" y="2574925"/>
            <a:ext cx="747713" cy="311150"/>
          </a:xfrm>
          <a:prstGeom prst="line">
            <a:avLst/>
          </a:prstGeom>
          <a:noFill/>
          <a:ln w="0">
            <a:solidFill>
              <a:srgbClr val="000000"/>
            </a:solidFill>
            <a:round/>
            <a:headEnd/>
            <a:tailEnd/>
          </a:ln>
        </p:spPr>
        <p:txBody>
          <a:bodyPr/>
          <a:lstStyle/>
          <a:p>
            <a:endParaRPr lang="ja-JP" altLang="en-US"/>
          </a:p>
        </p:txBody>
      </p:sp>
      <p:sp>
        <p:nvSpPr>
          <p:cNvPr id="92" name="Freeform 97"/>
          <p:cNvSpPr>
            <a:spLocks/>
          </p:cNvSpPr>
          <p:nvPr/>
        </p:nvSpPr>
        <p:spPr bwMode="auto">
          <a:xfrm>
            <a:off x="3676650" y="4040188"/>
            <a:ext cx="198438" cy="142875"/>
          </a:xfrm>
          <a:custGeom>
            <a:avLst/>
            <a:gdLst/>
            <a:ahLst/>
            <a:cxnLst>
              <a:cxn ang="0">
                <a:pos x="158" y="318"/>
              </a:cxn>
              <a:cxn ang="0">
                <a:pos x="158" y="272"/>
              </a:cxn>
              <a:cxn ang="0">
                <a:pos x="150" y="225"/>
              </a:cxn>
              <a:cxn ang="0">
                <a:pos x="132" y="180"/>
              </a:cxn>
              <a:cxn ang="0">
                <a:pos x="106" y="139"/>
              </a:cxn>
              <a:cxn ang="0">
                <a:pos x="74" y="106"/>
              </a:cxn>
              <a:cxn ang="0">
                <a:pos x="38" y="79"/>
              </a:cxn>
              <a:cxn ang="0">
                <a:pos x="0" y="60"/>
              </a:cxn>
              <a:cxn ang="0">
                <a:pos x="496" y="0"/>
              </a:cxn>
              <a:cxn ang="0">
                <a:pos x="150" y="362"/>
              </a:cxn>
              <a:cxn ang="0">
                <a:pos x="158" y="318"/>
              </a:cxn>
            </a:cxnLst>
            <a:rect l="0" t="0" r="r" b="b"/>
            <a:pathLst>
              <a:path w="496" h="362">
                <a:moveTo>
                  <a:pt x="158" y="318"/>
                </a:moveTo>
                <a:lnTo>
                  <a:pt x="158" y="272"/>
                </a:lnTo>
                <a:lnTo>
                  <a:pt x="150" y="225"/>
                </a:lnTo>
                <a:lnTo>
                  <a:pt x="132" y="180"/>
                </a:lnTo>
                <a:lnTo>
                  <a:pt x="106" y="139"/>
                </a:lnTo>
                <a:lnTo>
                  <a:pt x="74" y="106"/>
                </a:lnTo>
                <a:lnTo>
                  <a:pt x="38" y="79"/>
                </a:lnTo>
                <a:lnTo>
                  <a:pt x="0" y="60"/>
                </a:lnTo>
                <a:lnTo>
                  <a:pt x="496" y="0"/>
                </a:lnTo>
                <a:lnTo>
                  <a:pt x="150" y="362"/>
                </a:lnTo>
                <a:lnTo>
                  <a:pt x="158" y="318"/>
                </a:lnTo>
                <a:close/>
              </a:path>
            </a:pathLst>
          </a:custGeom>
          <a:solidFill>
            <a:srgbClr val="000000"/>
          </a:solidFill>
          <a:ln w="9525">
            <a:noFill/>
            <a:round/>
            <a:headEnd/>
            <a:tailEnd/>
          </a:ln>
        </p:spPr>
        <p:txBody>
          <a:bodyPr/>
          <a:lstStyle/>
          <a:p>
            <a:endParaRPr lang="ja-JP" altLang="en-US"/>
          </a:p>
        </p:txBody>
      </p:sp>
      <p:sp>
        <p:nvSpPr>
          <p:cNvPr id="93" name="Line 98"/>
          <p:cNvSpPr>
            <a:spLocks noChangeShapeType="1"/>
          </p:cNvSpPr>
          <p:nvPr/>
        </p:nvSpPr>
        <p:spPr bwMode="auto">
          <a:xfrm flipV="1">
            <a:off x="1939925" y="4106863"/>
            <a:ext cx="1800225" cy="900112"/>
          </a:xfrm>
          <a:prstGeom prst="line">
            <a:avLst/>
          </a:prstGeom>
          <a:noFill/>
          <a:ln w="0">
            <a:solidFill>
              <a:srgbClr val="000000"/>
            </a:solidFill>
            <a:round/>
            <a:headEnd/>
            <a:tailEnd/>
          </a:ln>
        </p:spPr>
        <p:txBody>
          <a:bodyPr/>
          <a:lstStyle/>
          <a:p>
            <a:endParaRPr lang="ja-JP" altLang="en-US"/>
          </a:p>
        </p:txBody>
      </p:sp>
      <p:sp>
        <p:nvSpPr>
          <p:cNvPr id="94" name="Freeform 99"/>
          <p:cNvSpPr>
            <a:spLocks/>
          </p:cNvSpPr>
          <p:nvPr/>
        </p:nvSpPr>
        <p:spPr bwMode="auto">
          <a:xfrm>
            <a:off x="3695700" y="2400300"/>
            <a:ext cx="187325" cy="134938"/>
          </a:xfrm>
          <a:custGeom>
            <a:avLst/>
            <a:gdLst/>
            <a:ahLst/>
            <a:cxnLst>
              <a:cxn ang="0">
                <a:pos x="27" y="303"/>
              </a:cxn>
              <a:cxn ang="0">
                <a:pos x="48" y="262"/>
              </a:cxn>
              <a:cxn ang="0">
                <a:pos x="64" y="217"/>
              </a:cxn>
              <a:cxn ang="0">
                <a:pos x="68" y="168"/>
              </a:cxn>
              <a:cxn ang="0">
                <a:pos x="65" y="120"/>
              </a:cxn>
              <a:cxn ang="0">
                <a:pos x="52" y="76"/>
              </a:cxn>
              <a:cxn ang="0">
                <a:pos x="33" y="35"/>
              </a:cxn>
              <a:cxn ang="0">
                <a:pos x="10" y="0"/>
              </a:cxn>
              <a:cxn ang="0">
                <a:pos x="475" y="183"/>
              </a:cxn>
              <a:cxn ang="0">
                <a:pos x="0" y="337"/>
              </a:cxn>
              <a:cxn ang="0">
                <a:pos x="27" y="303"/>
              </a:cxn>
            </a:cxnLst>
            <a:rect l="0" t="0" r="r" b="b"/>
            <a:pathLst>
              <a:path w="475" h="337">
                <a:moveTo>
                  <a:pt x="27" y="303"/>
                </a:moveTo>
                <a:lnTo>
                  <a:pt x="48" y="262"/>
                </a:lnTo>
                <a:lnTo>
                  <a:pt x="64" y="217"/>
                </a:lnTo>
                <a:lnTo>
                  <a:pt x="68" y="168"/>
                </a:lnTo>
                <a:lnTo>
                  <a:pt x="65" y="120"/>
                </a:lnTo>
                <a:lnTo>
                  <a:pt x="52" y="76"/>
                </a:lnTo>
                <a:lnTo>
                  <a:pt x="33" y="35"/>
                </a:lnTo>
                <a:lnTo>
                  <a:pt x="10" y="0"/>
                </a:lnTo>
                <a:lnTo>
                  <a:pt x="475" y="183"/>
                </a:lnTo>
                <a:lnTo>
                  <a:pt x="0" y="337"/>
                </a:lnTo>
                <a:lnTo>
                  <a:pt x="27" y="303"/>
                </a:lnTo>
                <a:close/>
              </a:path>
            </a:pathLst>
          </a:custGeom>
          <a:solidFill>
            <a:srgbClr val="000000"/>
          </a:solidFill>
          <a:ln w="9525">
            <a:noFill/>
            <a:round/>
            <a:headEnd/>
            <a:tailEnd/>
          </a:ln>
        </p:spPr>
        <p:txBody>
          <a:bodyPr/>
          <a:lstStyle/>
          <a:p>
            <a:endParaRPr lang="ja-JP" altLang="en-US"/>
          </a:p>
        </p:txBody>
      </p:sp>
      <p:sp>
        <p:nvSpPr>
          <p:cNvPr id="95" name="Line 100"/>
          <p:cNvSpPr>
            <a:spLocks noChangeShapeType="1"/>
          </p:cNvSpPr>
          <p:nvPr/>
        </p:nvSpPr>
        <p:spPr bwMode="auto">
          <a:xfrm>
            <a:off x="2981325" y="2446338"/>
            <a:ext cx="752475" cy="22225"/>
          </a:xfrm>
          <a:prstGeom prst="line">
            <a:avLst/>
          </a:prstGeom>
          <a:noFill/>
          <a:ln w="0">
            <a:solidFill>
              <a:srgbClr val="000000"/>
            </a:solidFill>
            <a:round/>
            <a:headEnd/>
            <a:tailEnd/>
          </a:ln>
        </p:spPr>
        <p:txBody>
          <a:bodyPr/>
          <a:lstStyle/>
          <a:p>
            <a:endParaRPr lang="ja-JP" altLang="en-US"/>
          </a:p>
        </p:txBody>
      </p:sp>
      <p:sp>
        <p:nvSpPr>
          <p:cNvPr id="96" name="Freeform 101"/>
          <p:cNvSpPr>
            <a:spLocks/>
          </p:cNvSpPr>
          <p:nvPr/>
        </p:nvSpPr>
        <p:spPr bwMode="auto">
          <a:xfrm>
            <a:off x="3702050" y="3035300"/>
            <a:ext cx="180975" cy="176213"/>
          </a:xfrm>
          <a:custGeom>
            <a:avLst/>
            <a:gdLst/>
            <a:ahLst/>
            <a:cxnLst>
              <a:cxn ang="0">
                <a:pos x="225" y="400"/>
              </a:cxn>
              <a:cxn ang="0">
                <a:pos x="211" y="356"/>
              </a:cxn>
              <a:cxn ang="0">
                <a:pos x="190" y="313"/>
              </a:cxn>
              <a:cxn ang="0">
                <a:pos x="161" y="275"/>
              </a:cxn>
              <a:cxn ang="0">
                <a:pos x="124" y="244"/>
              </a:cxn>
              <a:cxn ang="0">
                <a:pos x="85" y="220"/>
              </a:cxn>
              <a:cxn ang="0">
                <a:pos x="42" y="204"/>
              </a:cxn>
              <a:cxn ang="0">
                <a:pos x="0" y="197"/>
              </a:cxn>
              <a:cxn ang="0">
                <a:pos x="460" y="0"/>
              </a:cxn>
              <a:cxn ang="0">
                <a:pos x="229" y="444"/>
              </a:cxn>
              <a:cxn ang="0">
                <a:pos x="225" y="400"/>
              </a:cxn>
            </a:cxnLst>
            <a:rect l="0" t="0" r="r" b="b"/>
            <a:pathLst>
              <a:path w="460" h="444">
                <a:moveTo>
                  <a:pt x="225" y="400"/>
                </a:moveTo>
                <a:lnTo>
                  <a:pt x="211" y="356"/>
                </a:lnTo>
                <a:lnTo>
                  <a:pt x="190" y="313"/>
                </a:lnTo>
                <a:lnTo>
                  <a:pt x="161" y="275"/>
                </a:lnTo>
                <a:lnTo>
                  <a:pt x="124" y="244"/>
                </a:lnTo>
                <a:lnTo>
                  <a:pt x="85" y="220"/>
                </a:lnTo>
                <a:lnTo>
                  <a:pt x="42" y="204"/>
                </a:lnTo>
                <a:lnTo>
                  <a:pt x="0" y="197"/>
                </a:lnTo>
                <a:lnTo>
                  <a:pt x="460" y="0"/>
                </a:lnTo>
                <a:lnTo>
                  <a:pt x="229" y="444"/>
                </a:lnTo>
                <a:lnTo>
                  <a:pt x="225" y="400"/>
                </a:lnTo>
                <a:close/>
              </a:path>
            </a:pathLst>
          </a:custGeom>
          <a:solidFill>
            <a:srgbClr val="000000"/>
          </a:solidFill>
          <a:ln w="9525">
            <a:noFill/>
            <a:round/>
            <a:headEnd/>
            <a:tailEnd/>
          </a:ln>
        </p:spPr>
        <p:txBody>
          <a:bodyPr/>
          <a:lstStyle/>
          <a:p>
            <a:endParaRPr lang="ja-JP" altLang="en-US"/>
          </a:p>
        </p:txBody>
      </p:sp>
      <p:sp>
        <p:nvSpPr>
          <p:cNvPr id="97" name="Line 102"/>
          <p:cNvSpPr>
            <a:spLocks noChangeShapeType="1"/>
          </p:cNvSpPr>
          <p:nvPr/>
        </p:nvSpPr>
        <p:spPr bwMode="auto">
          <a:xfrm flipV="1">
            <a:off x="2990850" y="3136900"/>
            <a:ext cx="782638" cy="728663"/>
          </a:xfrm>
          <a:prstGeom prst="line">
            <a:avLst/>
          </a:prstGeom>
          <a:noFill/>
          <a:ln w="0">
            <a:solidFill>
              <a:srgbClr val="000000"/>
            </a:solidFill>
            <a:round/>
            <a:headEnd/>
            <a:tailEnd/>
          </a:ln>
        </p:spPr>
        <p:txBody>
          <a:bodyPr/>
          <a:lstStyle/>
          <a:p>
            <a:endParaRPr lang="ja-JP" altLang="en-US"/>
          </a:p>
        </p:txBody>
      </p:sp>
      <p:sp>
        <p:nvSpPr>
          <p:cNvPr id="98" name="Freeform 103"/>
          <p:cNvSpPr>
            <a:spLocks/>
          </p:cNvSpPr>
          <p:nvPr/>
        </p:nvSpPr>
        <p:spPr bwMode="auto">
          <a:xfrm>
            <a:off x="2981325" y="4635500"/>
            <a:ext cx="144463" cy="196850"/>
          </a:xfrm>
          <a:custGeom>
            <a:avLst/>
            <a:gdLst/>
            <a:ahLst/>
            <a:cxnLst>
              <a:cxn ang="0">
                <a:pos x="87" y="40"/>
              </a:cxn>
              <a:cxn ang="0">
                <a:pos x="115" y="77"/>
              </a:cxn>
              <a:cxn ang="0">
                <a:pos x="149" y="110"/>
              </a:cxn>
              <a:cxn ang="0">
                <a:pos x="189" y="135"/>
              </a:cxn>
              <a:cxn ang="0">
                <a:pos x="234" y="153"/>
              </a:cxn>
              <a:cxn ang="0">
                <a:pos x="280" y="161"/>
              </a:cxn>
              <a:cxn ang="0">
                <a:pos x="325" y="162"/>
              </a:cxn>
              <a:cxn ang="0">
                <a:pos x="367" y="156"/>
              </a:cxn>
              <a:cxn ang="0">
                <a:pos x="0" y="495"/>
              </a:cxn>
              <a:cxn ang="0">
                <a:pos x="69" y="0"/>
              </a:cxn>
              <a:cxn ang="0">
                <a:pos x="87" y="40"/>
              </a:cxn>
            </a:cxnLst>
            <a:rect l="0" t="0" r="r" b="b"/>
            <a:pathLst>
              <a:path w="367" h="495">
                <a:moveTo>
                  <a:pt x="87" y="40"/>
                </a:moveTo>
                <a:lnTo>
                  <a:pt x="115" y="77"/>
                </a:lnTo>
                <a:lnTo>
                  <a:pt x="149" y="110"/>
                </a:lnTo>
                <a:lnTo>
                  <a:pt x="189" y="135"/>
                </a:lnTo>
                <a:lnTo>
                  <a:pt x="234" y="153"/>
                </a:lnTo>
                <a:lnTo>
                  <a:pt x="280" y="161"/>
                </a:lnTo>
                <a:lnTo>
                  <a:pt x="325" y="162"/>
                </a:lnTo>
                <a:lnTo>
                  <a:pt x="367" y="156"/>
                </a:lnTo>
                <a:lnTo>
                  <a:pt x="0" y="495"/>
                </a:lnTo>
                <a:lnTo>
                  <a:pt x="69" y="0"/>
                </a:lnTo>
                <a:lnTo>
                  <a:pt x="87" y="40"/>
                </a:lnTo>
                <a:close/>
              </a:path>
            </a:pathLst>
          </a:custGeom>
          <a:solidFill>
            <a:srgbClr val="000000"/>
          </a:solidFill>
          <a:ln w="9525">
            <a:noFill/>
            <a:round/>
            <a:headEnd/>
            <a:tailEnd/>
          </a:ln>
        </p:spPr>
        <p:txBody>
          <a:bodyPr/>
          <a:lstStyle/>
          <a:p>
            <a:endParaRPr lang="ja-JP" altLang="en-US"/>
          </a:p>
        </p:txBody>
      </p:sp>
      <p:sp>
        <p:nvSpPr>
          <p:cNvPr id="99" name="Line 104"/>
          <p:cNvSpPr>
            <a:spLocks noChangeShapeType="1"/>
          </p:cNvSpPr>
          <p:nvPr/>
        </p:nvSpPr>
        <p:spPr bwMode="auto">
          <a:xfrm flipH="1">
            <a:off x="3049588" y="3073400"/>
            <a:ext cx="852487" cy="1627188"/>
          </a:xfrm>
          <a:prstGeom prst="line">
            <a:avLst/>
          </a:prstGeom>
          <a:noFill/>
          <a:ln w="0">
            <a:solidFill>
              <a:srgbClr val="000000"/>
            </a:solidFill>
            <a:round/>
            <a:headEnd/>
            <a:tailEnd/>
          </a:ln>
        </p:spPr>
        <p:txBody>
          <a:bodyPr/>
          <a:lstStyle/>
          <a:p>
            <a:endParaRPr lang="ja-JP" altLang="en-US"/>
          </a:p>
        </p:txBody>
      </p:sp>
      <p:sp>
        <p:nvSpPr>
          <p:cNvPr id="100" name="Freeform 105"/>
          <p:cNvSpPr>
            <a:spLocks/>
          </p:cNvSpPr>
          <p:nvPr/>
        </p:nvSpPr>
        <p:spPr bwMode="auto">
          <a:xfrm>
            <a:off x="2830513" y="4576763"/>
            <a:ext cx="134937" cy="266700"/>
          </a:xfrm>
          <a:custGeom>
            <a:avLst/>
            <a:gdLst/>
            <a:ahLst/>
            <a:cxnLst>
              <a:cxn ang="0">
                <a:pos x="337" y="41"/>
              </a:cxn>
              <a:cxn ang="0">
                <a:pos x="203" y="640"/>
              </a:cxn>
              <a:cxn ang="0">
                <a:pos x="200" y="653"/>
              </a:cxn>
              <a:cxn ang="0">
                <a:pos x="192" y="664"/>
              </a:cxn>
              <a:cxn ang="0">
                <a:pos x="181" y="672"/>
              </a:cxn>
              <a:cxn ang="0">
                <a:pos x="168" y="674"/>
              </a:cxn>
              <a:cxn ang="0">
                <a:pos x="155" y="672"/>
              </a:cxn>
              <a:cxn ang="0">
                <a:pos x="144" y="664"/>
              </a:cxn>
              <a:cxn ang="0">
                <a:pos x="136" y="653"/>
              </a:cxn>
              <a:cxn ang="0">
                <a:pos x="134" y="640"/>
              </a:cxn>
              <a:cxn ang="0">
                <a:pos x="2" y="39"/>
              </a:cxn>
              <a:cxn ang="0">
                <a:pos x="0" y="41"/>
              </a:cxn>
              <a:cxn ang="0">
                <a:pos x="0" y="37"/>
              </a:cxn>
              <a:cxn ang="0">
                <a:pos x="0" y="26"/>
              </a:cxn>
              <a:cxn ang="0">
                <a:pos x="7" y="13"/>
              </a:cxn>
              <a:cxn ang="0">
                <a:pos x="17" y="4"/>
              </a:cxn>
              <a:cxn ang="0">
                <a:pos x="30" y="0"/>
              </a:cxn>
              <a:cxn ang="0">
                <a:pos x="42" y="1"/>
              </a:cxn>
              <a:cxn ang="0">
                <a:pos x="54" y="8"/>
              </a:cxn>
              <a:cxn ang="0">
                <a:pos x="62" y="18"/>
              </a:cxn>
              <a:cxn ang="0">
                <a:pos x="67" y="30"/>
              </a:cxn>
              <a:cxn ang="0">
                <a:pos x="168" y="488"/>
              </a:cxn>
              <a:cxn ang="0">
                <a:pos x="271" y="27"/>
              </a:cxn>
              <a:cxn ang="0">
                <a:pos x="276" y="17"/>
              </a:cxn>
              <a:cxn ang="0">
                <a:pos x="282" y="9"/>
              </a:cxn>
              <a:cxn ang="0">
                <a:pos x="291" y="2"/>
              </a:cxn>
              <a:cxn ang="0">
                <a:pos x="300" y="0"/>
              </a:cxn>
              <a:cxn ang="0">
                <a:pos x="314" y="1"/>
              </a:cxn>
              <a:cxn ang="0">
                <a:pos x="325" y="8"/>
              </a:cxn>
              <a:cxn ang="0">
                <a:pos x="334" y="18"/>
              </a:cxn>
              <a:cxn ang="0">
                <a:pos x="337" y="30"/>
              </a:cxn>
              <a:cxn ang="0">
                <a:pos x="337" y="36"/>
              </a:cxn>
              <a:cxn ang="0">
                <a:pos x="337" y="41"/>
              </a:cxn>
            </a:cxnLst>
            <a:rect l="0" t="0" r="r" b="b"/>
            <a:pathLst>
              <a:path w="337" h="674">
                <a:moveTo>
                  <a:pt x="337" y="41"/>
                </a:moveTo>
                <a:lnTo>
                  <a:pt x="203" y="640"/>
                </a:lnTo>
                <a:lnTo>
                  <a:pt x="200" y="653"/>
                </a:lnTo>
                <a:lnTo>
                  <a:pt x="192" y="664"/>
                </a:lnTo>
                <a:lnTo>
                  <a:pt x="181" y="672"/>
                </a:lnTo>
                <a:lnTo>
                  <a:pt x="168" y="674"/>
                </a:lnTo>
                <a:lnTo>
                  <a:pt x="155" y="672"/>
                </a:lnTo>
                <a:lnTo>
                  <a:pt x="144" y="664"/>
                </a:lnTo>
                <a:lnTo>
                  <a:pt x="136" y="653"/>
                </a:lnTo>
                <a:lnTo>
                  <a:pt x="134" y="640"/>
                </a:lnTo>
                <a:lnTo>
                  <a:pt x="2" y="39"/>
                </a:lnTo>
                <a:lnTo>
                  <a:pt x="0" y="41"/>
                </a:lnTo>
                <a:lnTo>
                  <a:pt x="0" y="37"/>
                </a:lnTo>
                <a:lnTo>
                  <a:pt x="0" y="26"/>
                </a:lnTo>
                <a:lnTo>
                  <a:pt x="7" y="13"/>
                </a:lnTo>
                <a:lnTo>
                  <a:pt x="17" y="4"/>
                </a:lnTo>
                <a:lnTo>
                  <a:pt x="30" y="0"/>
                </a:lnTo>
                <a:lnTo>
                  <a:pt x="42" y="1"/>
                </a:lnTo>
                <a:lnTo>
                  <a:pt x="54" y="8"/>
                </a:lnTo>
                <a:lnTo>
                  <a:pt x="62" y="18"/>
                </a:lnTo>
                <a:lnTo>
                  <a:pt x="67" y="30"/>
                </a:lnTo>
                <a:lnTo>
                  <a:pt x="168" y="488"/>
                </a:lnTo>
                <a:lnTo>
                  <a:pt x="271" y="27"/>
                </a:lnTo>
                <a:lnTo>
                  <a:pt x="276" y="17"/>
                </a:lnTo>
                <a:lnTo>
                  <a:pt x="282" y="9"/>
                </a:lnTo>
                <a:lnTo>
                  <a:pt x="291" y="2"/>
                </a:lnTo>
                <a:lnTo>
                  <a:pt x="300" y="0"/>
                </a:lnTo>
                <a:lnTo>
                  <a:pt x="314" y="1"/>
                </a:lnTo>
                <a:lnTo>
                  <a:pt x="325" y="8"/>
                </a:lnTo>
                <a:lnTo>
                  <a:pt x="334" y="18"/>
                </a:lnTo>
                <a:lnTo>
                  <a:pt x="337" y="30"/>
                </a:lnTo>
                <a:lnTo>
                  <a:pt x="337" y="36"/>
                </a:lnTo>
                <a:lnTo>
                  <a:pt x="337" y="41"/>
                </a:lnTo>
                <a:close/>
              </a:path>
            </a:pathLst>
          </a:custGeom>
          <a:solidFill>
            <a:srgbClr val="000000"/>
          </a:solidFill>
          <a:ln w="9525">
            <a:noFill/>
            <a:round/>
            <a:headEnd/>
            <a:tailEnd/>
          </a:ln>
        </p:spPr>
        <p:txBody>
          <a:bodyPr/>
          <a:lstStyle/>
          <a:p>
            <a:endParaRPr lang="ja-JP" altLang="en-US"/>
          </a:p>
        </p:txBody>
      </p:sp>
      <p:sp>
        <p:nvSpPr>
          <p:cNvPr id="101" name="Line 106"/>
          <p:cNvSpPr>
            <a:spLocks noChangeShapeType="1"/>
          </p:cNvSpPr>
          <p:nvPr/>
        </p:nvSpPr>
        <p:spPr bwMode="auto">
          <a:xfrm>
            <a:off x="2897188" y="4040188"/>
            <a:ext cx="1587" cy="23812"/>
          </a:xfrm>
          <a:prstGeom prst="line">
            <a:avLst/>
          </a:prstGeom>
          <a:noFill/>
          <a:ln w="0">
            <a:solidFill>
              <a:srgbClr val="000000"/>
            </a:solidFill>
            <a:round/>
            <a:headEnd/>
            <a:tailEnd/>
          </a:ln>
        </p:spPr>
        <p:txBody>
          <a:bodyPr/>
          <a:lstStyle/>
          <a:p>
            <a:endParaRPr lang="ja-JP" altLang="en-US"/>
          </a:p>
        </p:txBody>
      </p:sp>
      <p:sp>
        <p:nvSpPr>
          <p:cNvPr id="102" name="Line 107"/>
          <p:cNvSpPr>
            <a:spLocks noChangeShapeType="1"/>
          </p:cNvSpPr>
          <p:nvPr/>
        </p:nvSpPr>
        <p:spPr bwMode="auto">
          <a:xfrm>
            <a:off x="2897188" y="4087813"/>
            <a:ext cx="1587" cy="22225"/>
          </a:xfrm>
          <a:prstGeom prst="line">
            <a:avLst/>
          </a:prstGeom>
          <a:noFill/>
          <a:ln w="0">
            <a:solidFill>
              <a:srgbClr val="000000"/>
            </a:solidFill>
            <a:round/>
            <a:headEnd/>
            <a:tailEnd/>
          </a:ln>
        </p:spPr>
        <p:txBody>
          <a:bodyPr/>
          <a:lstStyle/>
          <a:p>
            <a:endParaRPr lang="ja-JP" altLang="en-US"/>
          </a:p>
        </p:txBody>
      </p:sp>
      <p:sp>
        <p:nvSpPr>
          <p:cNvPr id="103" name="Line 108"/>
          <p:cNvSpPr>
            <a:spLocks noChangeShapeType="1"/>
          </p:cNvSpPr>
          <p:nvPr/>
        </p:nvSpPr>
        <p:spPr bwMode="auto">
          <a:xfrm>
            <a:off x="2897188" y="4133850"/>
            <a:ext cx="1587" cy="23813"/>
          </a:xfrm>
          <a:prstGeom prst="line">
            <a:avLst/>
          </a:prstGeom>
          <a:noFill/>
          <a:ln w="0">
            <a:solidFill>
              <a:srgbClr val="000000"/>
            </a:solidFill>
            <a:round/>
            <a:headEnd/>
            <a:tailEnd/>
          </a:ln>
        </p:spPr>
        <p:txBody>
          <a:bodyPr/>
          <a:lstStyle/>
          <a:p>
            <a:endParaRPr lang="ja-JP" altLang="en-US"/>
          </a:p>
        </p:txBody>
      </p:sp>
      <p:sp>
        <p:nvSpPr>
          <p:cNvPr id="104" name="Line 109"/>
          <p:cNvSpPr>
            <a:spLocks noChangeShapeType="1"/>
          </p:cNvSpPr>
          <p:nvPr/>
        </p:nvSpPr>
        <p:spPr bwMode="auto">
          <a:xfrm>
            <a:off x="2897188" y="4181475"/>
            <a:ext cx="1587" cy="23813"/>
          </a:xfrm>
          <a:prstGeom prst="line">
            <a:avLst/>
          </a:prstGeom>
          <a:noFill/>
          <a:ln w="0">
            <a:solidFill>
              <a:srgbClr val="000000"/>
            </a:solidFill>
            <a:round/>
            <a:headEnd/>
            <a:tailEnd/>
          </a:ln>
        </p:spPr>
        <p:txBody>
          <a:bodyPr/>
          <a:lstStyle/>
          <a:p>
            <a:endParaRPr lang="ja-JP" altLang="en-US"/>
          </a:p>
        </p:txBody>
      </p:sp>
      <p:sp>
        <p:nvSpPr>
          <p:cNvPr id="105" name="Line 110"/>
          <p:cNvSpPr>
            <a:spLocks noChangeShapeType="1"/>
          </p:cNvSpPr>
          <p:nvPr/>
        </p:nvSpPr>
        <p:spPr bwMode="auto">
          <a:xfrm>
            <a:off x="2897188" y="4229100"/>
            <a:ext cx="1587" cy="23813"/>
          </a:xfrm>
          <a:prstGeom prst="line">
            <a:avLst/>
          </a:prstGeom>
          <a:noFill/>
          <a:ln w="0">
            <a:solidFill>
              <a:srgbClr val="000000"/>
            </a:solidFill>
            <a:round/>
            <a:headEnd/>
            <a:tailEnd/>
          </a:ln>
        </p:spPr>
        <p:txBody>
          <a:bodyPr/>
          <a:lstStyle/>
          <a:p>
            <a:endParaRPr lang="ja-JP" altLang="en-US"/>
          </a:p>
        </p:txBody>
      </p:sp>
      <p:sp>
        <p:nvSpPr>
          <p:cNvPr id="106" name="Line 111"/>
          <p:cNvSpPr>
            <a:spLocks noChangeShapeType="1"/>
          </p:cNvSpPr>
          <p:nvPr/>
        </p:nvSpPr>
        <p:spPr bwMode="auto">
          <a:xfrm>
            <a:off x="2897188" y="4276725"/>
            <a:ext cx="1587" cy="23813"/>
          </a:xfrm>
          <a:prstGeom prst="line">
            <a:avLst/>
          </a:prstGeom>
          <a:noFill/>
          <a:ln w="0">
            <a:solidFill>
              <a:srgbClr val="000000"/>
            </a:solidFill>
            <a:round/>
            <a:headEnd/>
            <a:tailEnd/>
          </a:ln>
        </p:spPr>
        <p:txBody>
          <a:bodyPr/>
          <a:lstStyle/>
          <a:p>
            <a:endParaRPr lang="ja-JP" altLang="en-US"/>
          </a:p>
        </p:txBody>
      </p:sp>
      <p:sp>
        <p:nvSpPr>
          <p:cNvPr id="107" name="Line 112"/>
          <p:cNvSpPr>
            <a:spLocks noChangeShapeType="1"/>
          </p:cNvSpPr>
          <p:nvPr/>
        </p:nvSpPr>
        <p:spPr bwMode="auto">
          <a:xfrm>
            <a:off x="2897188" y="4324350"/>
            <a:ext cx="1587" cy="22225"/>
          </a:xfrm>
          <a:prstGeom prst="line">
            <a:avLst/>
          </a:prstGeom>
          <a:noFill/>
          <a:ln w="0">
            <a:solidFill>
              <a:srgbClr val="000000"/>
            </a:solidFill>
            <a:round/>
            <a:headEnd/>
            <a:tailEnd/>
          </a:ln>
        </p:spPr>
        <p:txBody>
          <a:bodyPr/>
          <a:lstStyle/>
          <a:p>
            <a:endParaRPr lang="ja-JP" altLang="en-US"/>
          </a:p>
        </p:txBody>
      </p:sp>
      <p:sp>
        <p:nvSpPr>
          <p:cNvPr id="108" name="Line 113"/>
          <p:cNvSpPr>
            <a:spLocks noChangeShapeType="1"/>
          </p:cNvSpPr>
          <p:nvPr/>
        </p:nvSpPr>
        <p:spPr bwMode="auto">
          <a:xfrm>
            <a:off x="2897188" y="4370388"/>
            <a:ext cx="1587" cy="23812"/>
          </a:xfrm>
          <a:prstGeom prst="line">
            <a:avLst/>
          </a:prstGeom>
          <a:noFill/>
          <a:ln w="0">
            <a:solidFill>
              <a:srgbClr val="000000"/>
            </a:solidFill>
            <a:round/>
            <a:headEnd/>
            <a:tailEnd/>
          </a:ln>
        </p:spPr>
        <p:txBody>
          <a:bodyPr/>
          <a:lstStyle/>
          <a:p>
            <a:endParaRPr lang="ja-JP" altLang="en-US"/>
          </a:p>
        </p:txBody>
      </p:sp>
      <p:sp>
        <p:nvSpPr>
          <p:cNvPr id="109" name="Line 114"/>
          <p:cNvSpPr>
            <a:spLocks noChangeShapeType="1"/>
          </p:cNvSpPr>
          <p:nvPr/>
        </p:nvSpPr>
        <p:spPr bwMode="auto">
          <a:xfrm>
            <a:off x="2897188" y="4418013"/>
            <a:ext cx="1587" cy="23812"/>
          </a:xfrm>
          <a:prstGeom prst="line">
            <a:avLst/>
          </a:prstGeom>
          <a:noFill/>
          <a:ln w="0">
            <a:solidFill>
              <a:srgbClr val="000000"/>
            </a:solidFill>
            <a:round/>
            <a:headEnd/>
            <a:tailEnd/>
          </a:ln>
        </p:spPr>
        <p:txBody>
          <a:bodyPr/>
          <a:lstStyle/>
          <a:p>
            <a:endParaRPr lang="ja-JP" altLang="en-US"/>
          </a:p>
        </p:txBody>
      </p:sp>
      <p:sp>
        <p:nvSpPr>
          <p:cNvPr id="110" name="Line 115"/>
          <p:cNvSpPr>
            <a:spLocks noChangeShapeType="1"/>
          </p:cNvSpPr>
          <p:nvPr/>
        </p:nvSpPr>
        <p:spPr bwMode="auto">
          <a:xfrm>
            <a:off x="2897188" y="4465638"/>
            <a:ext cx="1587" cy="23812"/>
          </a:xfrm>
          <a:prstGeom prst="line">
            <a:avLst/>
          </a:prstGeom>
          <a:noFill/>
          <a:ln w="0">
            <a:solidFill>
              <a:srgbClr val="000000"/>
            </a:solidFill>
            <a:round/>
            <a:headEnd/>
            <a:tailEnd/>
          </a:ln>
        </p:spPr>
        <p:txBody>
          <a:bodyPr/>
          <a:lstStyle/>
          <a:p>
            <a:endParaRPr lang="ja-JP" altLang="en-US"/>
          </a:p>
        </p:txBody>
      </p:sp>
      <p:sp>
        <p:nvSpPr>
          <p:cNvPr id="111" name="Line 116"/>
          <p:cNvSpPr>
            <a:spLocks noChangeShapeType="1"/>
          </p:cNvSpPr>
          <p:nvPr/>
        </p:nvSpPr>
        <p:spPr bwMode="auto">
          <a:xfrm>
            <a:off x="2897188" y="4513263"/>
            <a:ext cx="1587" cy="23812"/>
          </a:xfrm>
          <a:prstGeom prst="line">
            <a:avLst/>
          </a:prstGeom>
          <a:noFill/>
          <a:ln w="0">
            <a:solidFill>
              <a:srgbClr val="000000"/>
            </a:solidFill>
            <a:round/>
            <a:headEnd/>
            <a:tailEnd/>
          </a:ln>
        </p:spPr>
        <p:txBody>
          <a:bodyPr/>
          <a:lstStyle/>
          <a:p>
            <a:endParaRPr lang="ja-JP" altLang="en-US"/>
          </a:p>
        </p:txBody>
      </p:sp>
      <p:sp>
        <p:nvSpPr>
          <p:cNvPr id="112" name="Line 117"/>
          <p:cNvSpPr>
            <a:spLocks noChangeShapeType="1"/>
          </p:cNvSpPr>
          <p:nvPr/>
        </p:nvSpPr>
        <p:spPr bwMode="auto">
          <a:xfrm>
            <a:off x="2897188" y="4560888"/>
            <a:ext cx="1587" cy="23812"/>
          </a:xfrm>
          <a:prstGeom prst="line">
            <a:avLst/>
          </a:prstGeom>
          <a:noFill/>
          <a:ln w="0">
            <a:solidFill>
              <a:srgbClr val="000000"/>
            </a:solidFill>
            <a:round/>
            <a:headEnd/>
            <a:tailEnd/>
          </a:ln>
        </p:spPr>
        <p:txBody>
          <a:bodyPr/>
          <a:lstStyle/>
          <a:p>
            <a:endParaRPr lang="ja-JP" altLang="en-US"/>
          </a:p>
        </p:txBody>
      </p:sp>
      <p:sp>
        <p:nvSpPr>
          <p:cNvPr id="113" name="Line 118"/>
          <p:cNvSpPr>
            <a:spLocks noChangeShapeType="1"/>
          </p:cNvSpPr>
          <p:nvPr/>
        </p:nvSpPr>
        <p:spPr bwMode="auto">
          <a:xfrm>
            <a:off x="2897188" y="4606925"/>
            <a:ext cx="1587" cy="22225"/>
          </a:xfrm>
          <a:prstGeom prst="line">
            <a:avLst/>
          </a:prstGeom>
          <a:noFill/>
          <a:ln w="0">
            <a:solidFill>
              <a:srgbClr val="000000"/>
            </a:solidFill>
            <a:round/>
            <a:headEnd/>
            <a:tailEnd/>
          </a:ln>
        </p:spPr>
        <p:txBody>
          <a:bodyPr/>
          <a:lstStyle/>
          <a:p>
            <a:endParaRPr lang="ja-JP" altLang="en-US"/>
          </a:p>
        </p:txBody>
      </p:sp>
      <p:sp>
        <p:nvSpPr>
          <p:cNvPr id="114" name="Freeform 119"/>
          <p:cNvSpPr>
            <a:spLocks/>
          </p:cNvSpPr>
          <p:nvPr/>
        </p:nvSpPr>
        <p:spPr bwMode="auto">
          <a:xfrm>
            <a:off x="1949450" y="3487738"/>
            <a:ext cx="198438" cy="128587"/>
          </a:xfrm>
          <a:custGeom>
            <a:avLst/>
            <a:gdLst/>
            <a:ahLst/>
            <a:cxnLst>
              <a:cxn ang="0">
                <a:pos x="385" y="41"/>
              </a:cxn>
              <a:cxn ang="0">
                <a:pos x="379" y="87"/>
              </a:cxn>
              <a:cxn ang="0">
                <a:pos x="379" y="135"/>
              </a:cxn>
              <a:cxn ang="0">
                <a:pos x="389" y="182"/>
              </a:cxn>
              <a:cxn ang="0">
                <a:pos x="408" y="227"/>
              </a:cxn>
              <a:cxn ang="0">
                <a:pos x="434" y="265"/>
              </a:cxn>
              <a:cxn ang="0">
                <a:pos x="465" y="297"/>
              </a:cxn>
              <a:cxn ang="0">
                <a:pos x="500" y="322"/>
              </a:cxn>
              <a:cxn ang="0">
                <a:pos x="0" y="300"/>
              </a:cxn>
              <a:cxn ang="0">
                <a:pos x="400" y="0"/>
              </a:cxn>
              <a:cxn ang="0">
                <a:pos x="385" y="41"/>
              </a:cxn>
            </a:cxnLst>
            <a:rect l="0" t="0" r="r" b="b"/>
            <a:pathLst>
              <a:path w="500" h="322">
                <a:moveTo>
                  <a:pt x="385" y="41"/>
                </a:moveTo>
                <a:lnTo>
                  <a:pt x="379" y="87"/>
                </a:lnTo>
                <a:lnTo>
                  <a:pt x="379" y="135"/>
                </a:lnTo>
                <a:lnTo>
                  <a:pt x="389" y="182"/>
                </a:lnTo>
                <a:lnTo>
                  <a:pt x="408" y="227"/>
                </a:lnTo>
                <a:lnTo>
                  <a:pt x="434" y="265"/>
                </a:lnTo>
                <a:lnTo>
                  <a:pt x="465" y="297"/>
                </a:lnTo>
                <a:lnTo>
                  <a:pt x="500" y="322"/>
                </a:lnTo>
                <a:lnTo>
                  <a:pt x="0" y="300"/>
                </a:lnTo>
                <a:lnTo>
                  <a:pt x="400" y="0"/>
                </a:lnTo>
                <a:lnTo>
                  <a:pt x="385" y="41"/>
                </a:lnTo>
                <a:close/>
              </a:path>
            </a:pathLst>
          </a:custGeom>
          <a:solidFill>
            <a:srgbClr val="000000"/>
          </a:solidFill>
          <a:ln w="9525">
            <a:noFill/>
            <a:round/>
            <a:headEnd/>
            <a:tailEnd/>
          </a:ln>
        </p:spPr>
        <p:txBody>
          <a:bodyPr/>
          <a:lstStyle/>
          <a:p>
            <a:endParaRPr lang="ja-JP" altLang="en-US"/>
          </a:p>
        </p:txBody>
      </p:sp>
      <p:sp>
        <p:nvSpPr>
          <p:cNvPr id="115" name="Line 120"/>
          <p:cNvSpPr>
            <a:spLocks noChangeShapeType="1"/>
          </p:cNvSpPr>
          <p:nvPr/>
        </p:nvSpPr>
        <p:spPr bwMode="auto">
          <a:xfrm flipH="1">
            <a:off x="2092325" y="3017838"/>
            <a:ext cx="1773238" cy="544512"/>
          </a:xfrm>
          <a:prstGeom prst="line">
            <a:avLst/>
          </a:prstGeom>
          <a:noFill/>
          <a:ln w="0">
            <a:solidFill>
              <a:srgbClr val="000000"/>
            </a:solidFill>
            <a:round/>
            <a:headEnd/>
            <a:tailEnd/>
          </a:ln>
        </p:spPr>
        <p:txBody>
          <a:bodyPr/>
          <a:lstStyle/>
          <a:p>
            <a:endParaRPr lang="ja-JP" altLang="en-US"/>
          </a:p>
        </p:txBody>
      </p:sp>
      <p:sp>
        <p:nvSpPr>
          <p:cNvPr id="116" name="Freeform 121"/>
          <p:cNvSpPr>
            <a:spLocks/>
          </p:cNvSpPr>
          <p:nvPr/>
        </p:nvSpPr>
        <p:spPr bwMode="auto">
          <a:xfrm>
            <a:off x="1949450" y="4960938"/>
            <a:ext cx="193675" cy="133350"/>
          </a:xfrm>
          <a:custGeom>
            <a:avLst/>
            <a:gdLst/>
            <a:ahLst/>
            <a:cxnLst>
              <a:cxn ang="0">
                <a:pos x="421" y="39"/>
              </a:cxn>
              <a:cxn ang="0">
                <a:pos x="408" y="82"/>
              </a:cxn>
              <a:cxn ang="0">
                <a:pos x="400" y="130"/>
              </a:cxn>
              <a:cxn ang="0">
                <a:pos x="403" y="178"/>
              </a:cxn>
              <a:cxn ang="0">
                <a:pos x="415" y="225"/>
              </a:cxn>
              <a:cxn ang="0">
                <a:pos x="434" y="267"/>
              </a:cxn>
              <a:cxn ang="0">
                <a:pos x="460" y="304"/>
              </a:cxn>
              <a:cxn ang="0">
                <a:pos x="490" y="334"/>
              </a:cxn>
              <a:cxn ang="0">
                <a:pos x="0" y="232"/>
              </a:cxn>
              <a:cxn ang="0">
                <a:pos x="444" y="0"/>
              </a:cxn>
              <a:cxn ang="0">
                <a:pos x="421" y="39"/>
              </a:cxn>
            </a:cxnLst>
            <a:rect l="0" t="0" r="r" b="b"/>
            <a:pathLst>
              <a:path w="490" h="334">
                <a:moveTo>
                  <a:pt x="421" y="39"/>
                </a:moveTo>
                <a:lnTo>
                  <a:pt x="408" y="82"/>
                </a:lnTo>
                <a:lnTo>
                  <a:pt x="400" y="130"/>
                </a:lnTo>
                <a:lnTo>
                  <a:pt x="403" y="178"/>
                </a:lnTo>
                <a:lnTo>
                  <a:pt x="415" y="225"/>
                </a:lnTo>
                <a:lnTo>
                  <a:pt x="434" y="267"/>
                </a:lnTo>
                <a:lnTo>
                  <a:pt x="460" y="304"/>
                </a:lnTo>
                <a:lnTo>
                  <a:pt x="490" y="334"/>
                </a:lnTo>
                <a:lnTo>
                  <a:pt x="0" y="232"/>
                </a:lnTo>
                <a:lnTo>
                  <a:pt x="444" y="0"/>
                </a:lnTo>
                <a:lnTo>
                  <a:pt x="421" y="39"/>
                </a:lnTo>
                <a:close/>
              </a:path>
            </a:pathLst>
          </a:custGeom>
          <a:solidFill>
            <a:srgbClr val="000000"/>
          </a:solidFill>
          <a:ln w="9525">
            <a:noFill/>
            <a:round/>
            <a:headEnd/>
            <a:tailEnd/>
          </a:ln>
        </p:spPr>
        <p:txBody>
          <a:bodyPr/>
          <a:lstStyle/>
          <a:p>
            <a:endParaRPr lang="ja-JP" altLang="en-US"/>
          </a:p>
        </p:txBody>
      </p:sp>
      <p:sp>
        <p:nvSpPr>
          <p:cNvPr id="117" name="Line 122"/>
          <p:cNvSpPr>
            <a:spLocks noChangeShapeType="1"/>
          </p:cNvSpPr>
          <p:nvPr/>
        </p:nvSpPr>
        <p:spPr bwMode="auto">
          <a:xfrm flipH="1">
            <a:off x="2097088" y="4933950"/>
            <a:ext cx="717550" cy="98425"/>
          </a:xfrm>
          <a:prstGeom prst="line">
            <a:avLst/>
          </a:prstGeom>
          <a:noFill/>
          <a:ln w="0">
            <a:solidFill>
              <a:srgbClr val="000000"/>
            </a:solidFill>
            <a:round/>
            <a:headEnd/>
            <a:tailEnd/>
          </a:ln>
        </p:spPr>
        <p:txBody>
          <a:bodyPr/>
          <a:lstStyle/>
          <a:p>
            <a:endParaRPr lang="ja-JP" altLang="en-US"/>
          </a:p>
        </p:txBody>
      </p:sp>
      <p:sp>
        <p:nvSpPr>
          <p:cNvPr id="118" name="Rectangle 123"/>
          <p:cNvSpPr>
            <a:spLocks noChangeArrowheads="1"/>
          </p:cNvSpPr>
          <p:nvPr/>
        </p:nvSpPr>
        <p:spPr bwMode="auto">
          <a:xfrm>
            <a:off x="758825" y="2046288"/>
            <a:ext cx="42863" cy="182562"/>
          </a:xfrm>
          <a:prstGeom prst="rect">
            <a:avLst/>
          </a:prstGeom>
          <a:noFill/>
          <a:ln w="9525">
            <a:noFill/>
            <a:miter lim="800000"/>
            <a:headEnd/>
            <a:tailEnd/>
          </a:ln>
        </p:spPr>
        <p:txBody>
          <a:bodyPr wrap="none" lIns="0" tIns="0" rIns="0" bIns="0">
            <a:spAutoFit/>
          </a:bodyPr>
          <a:lstStyle/>
          <a:p>
            <a:r>
              <a:rPr lang="zh-CN" altLang="en-US" sz="1200">
                <a:solidFill>
                  <a:srgbClr val="000000"/>
                </a:solidFill>
                <a:ea typeface="宋体" pitchFamily="2" charset="-122"/>
              </a:rPr>
              <a:t> </a:t>
            </a:r>
            <a:endParaRPr lang="zh-CN" altLang="en-US">
              <a:ea typeface="宋体" pitchFamily="2" charset="-122"/>
            </a:endParaRPr>
          </a:p>
        </p:txBody>
      </p:sp>
      <p:sp>
        <p:nvSpPr>
          <p:cNvPr id="119" name="Rectangle 124"/>
          <p:cNvSpPr>
            <a:spLocks noChangeArrowheads="1"/>
          </p:cNvSpPr>
          <p:nvPr/>
        </p:nvSpPr>
        <p:spPr bwMode="auto">
          <a:xfrm>
            <a:off x="801688" y="2046288"/>
            <a:ext cx="430212" cy="182562"/>
          </a:xfrm>
          <a:prstGeom prst="rect">
            <a:avLst/>
          </a:prstGeom>
          <a:noFill/>
          <a:ln w="9525">
            <a:noFill/>
            <a:miter lim="800000"/>
            <a:headEnd/>
            <a:tailEnd/>
          </a:ln>
        </p:spPr>
        <p:txBody>
          <a:bodyPr wrap="none" lIns="0" tIns="0" rIns="0" bIns="0">
            <a:spAutoFit/>
          </a:bodyPr>
          <a:lstStyle/>
          <a:p>
            <a:r>
              <a:rPr lang="en-US" altLang="zh-CN" sz="1200" b="1" dirty="0">
                <a:ea typeface="宋体" pitchFamily="2" charset="-122"/>
              </a:rPr>
              <a:t>o:{10}</a:t>
            </a:r>
            <a:endParaRPr lang="en-US" altLang="zh-CN" dirty="0">
              <a:ea typeface="宋体" pitchFamily="2" charset="-122"/>
            </a:endParaRPr>
          </a:p>
        </p:txBody>
      </p:sp>
      <p:sp>
        <p:nvSpPr>
          <p:cNvPr id="120" name="Rectangle 125"/>
          <p:cNvSpPr>
            <a:spLocks noChangeArrowheads="1"/>
          </p:cNvSpPr>
          <p:nvPr/>
        </p:nvSpPr>
        <p:spPr bwMode="auto">
          <a:xfrm>
            <a:off x="758825" y="3473450"/>
            <a:ext cx="42863" cy="182563"/>
          </a:xfrm>
          <a:prstGeom prst="rect">
            <a:avLst/>
          </a:prstGeom>
          <a:noFill/>
          <a:ln w="9525">
            <a:noFill/>
            <a:miter lim="800000"/>
            <a:headEnd/>
            <a:tailEnd/>
          </a:ln>
        </p:spPr>
        <p:txBody>
          <a:bodyPr wrap="none" lIns="0" tIns="0" rIns="0" bIns="0">
            <a:spAutoFit/>
          </a:bodyPr>
          <a:lstStyle/>
          <a:p>
            <a:r>
              <a:rPr lang="zh-CN" altLang="en-US" sz="1200">
                <a:solidFill>
                  <a:srgbClr val="000000"/>
                </a:solidFill>
                <a:ea typeface="宋体" pitchFamily="2" charset="-122"/>
              </a:rPr>
              <a:t> </a:t>
            </a:r>
            <a:endParaRPr lang="zh-CN" altLang="en-US">
              <a:ea typeface="宋体" pitchFamily="2" charset="-122"/>
            </a:endParaRPr>
          </a:p>
        </p:txBody>
      </p:sp>
      <p:sp>
        <p:nvSpPr>
          <p:cNvPr id="121" name="Rectangle 126"/>
          <p:cNvSpPr>
            <a:spLocks noChangeArrowheads="1"/>
          </p:cNvSpPr>
          <p:nvPr/>
        </p:nvSpPr>
        <p:spPr bwMode="auto">
          <a:xfrm>
            <a:off x="801688" y="3473450"/>
            <a:ext cx="346075" cy="182563"/>
          </a:xfrm>
          <a:prstGeom prst="rect">
            <a:avLst/>
          </a:prstGeom>
          <a:noFill/>
          <a:ln w="9525">
            <a:noFill/>
            <a:miter lim="800000"/>
            <a:headEnd/>
            <a:tailEnd/>
          </a:ln>
        </p:spPr>
        <p:txBody>
          <a:bodyPr wrap="none" lIns="0" tIns="0" rIns="0" bIns="0">
            <a:spAutoFit/>
          </a:bodyPr>
          <a:lstStyle/>
          <a:p>
            <a:r>
              <a:rPr lang="en-US" altLang="zh-CN" sz="1200" b="1">
                <a:ea typeface="宋体" pitchFamily="2" charset="-122"/>
              </a:rPr>
              <a:t>o:{6}</a:t>
            </a:r>
            <a:endParaRPr lang="en-US" altLang="zh-CN">
              <a:ea typeface="宋体" pitchFamily="2" charset="-122"/>
            </a:endParaRPr>
          </a:p>
        </p:txBody>
      </p:sp>
      <p:sp>
        <p:nvSpPr>
          <p:cNvPr id="122" name="Rectangle 127"/>
          <p:cNvSpPr>
            <a:spLocks noChangeArrowheads="1"/>
          </p:cNvSpPr>
          <p:nvPr/>
        </p:nvSpPr>
        <p:spPr bwMode="auto">
          <a:xfrm>
            <a:off x="722313" y="5172075"/>
            <a:ext cx="42862" cy="182563"/>
          </a:xfrm>
          <a:prstGeom prst="rect">
            <a:avLst/>
          </a:prstGeom>
          <a:noFill/>
          <a:ln w="9525">
            <a:noFill/>
            <a:miter lim="800000"/>
            <a:headEnd/>
            <a:tailEnd/>
          </a:ln>
        </p:spPr>
        <p:txBody>
          <a:bodyPr wrap="none" lIns="0" tIns="0" rIns="0" bIns="0">
            <a:spAutoFit/>
          </a:bodyPr>
          <a:lstStyle/>
          <a:p>
            <a:r>
              <a:rPr lang="zh-CN" altLang="en-US" sz="1200">
                <a:solidFill>
                  <a:srgbClr val="000000"/>
                </a:solidFill>
                <a:ea typeface="宋体" pitchFamily="2" charset="-122"/>
              </a:rPr>
              <a:t> </a:t>
            </a:r>
            <a:endParaRPr lang="zh-CN" altLang="en-US">
              <a:ea typeface="宋体" pitchFamily="2" charset="-122"/>
            </a:endParaRPr>
          </a:p>
        </p:txBody>
      </p:sp>
      <p:sp>
        <p:nvSpPr>
          <p:cNvPr id="123" name="Rectangle 128"/>
          <p:cNvSpPr>
            <a:spLocks noChangeArrowheads="1"/>
          </p:cNvSpPr>
          <p:nvPr/>
        </p:nvSpPr>
        <p:spPr bwMode="auto">
          <a:xfrm>
            <a:off x="766763" y="5172075"/>
            <a:ext cx="346075" cy="182563"/>
          </a:xfrm>
          <a:prstGeom prst="rect">
            <a:avLst/>
          </a:prstGeom>
          <a:noFill/>
          <a:ln w="9525">
            <a:noFill/>
            <a:miter lim="800000"/>
            <a:headEnd/>
            <a:tailEnd/>
          </a:ln>
        </p:spPr>
        <p:txBody>
          <a:bodyPr wrap="none" lIns="0" tIns="0" rIns="0" bIns="0">
            <a:spAutoFit/>
          </a:bodyPr>
          <a:lstStyle/>
          <a:p>
            <a:r>
              <a:rPr lang="en-US" altLang="zh-CN" sz="1200" b="1">
                <a:ea typeface="宋体" pitchFamily="2" charset="-122"/>
              </a:rPr>
              <a:t>o:{9}</a:t>
            </a:r>
            <a:endParaRPr lang="en-US" altLang="zh-CN">
              <a:ea typeface="宋体" pitchFamily="2" charset="-122"/>
            </a:endParaRPr>
          </a:p>
        </p:txBody>
      </p:sp>
      <p:sp>
        <p:nvSpPr>
          <p:cNvPr id="124" name="Rectangle 129"/>
          <p:cNvSpPr>
            <a:spLocks noChangeArrowheads="1"/>
          </p:cNvSpPr>
          <p:nvPr/>
        </p:nvSpPr>
        <p:spPr bwMode="auto">
          <a:xfrm>
            <a:off x="676275" y="5926138"/>
            <a:ext cx="42863" cy="182562"/>
          </a:xfrm>
          <a:prstGeom prst="rect">
            <a:avLst/>
          </a:prstGeom>
          <a:noFill/>
          <a:ln w="9525">
            <a:noFill/>
            <a:miter lim="800000"/>
            <a:headEnd/>
            <a:tailEnd/>
          </a:ln>
        </p:spPr>
        <p:txBody>
          <a:bodyPr wrap="none" lIns="0" tIns="0" rIns="0" bIns="0">
            <a:spAutoFit/>
          </a:bodyPr>
          <a:lstStyle/>
          <a:p>
            <a:r>
              <a:rPr lang="zh-CN" altLang="en-US" sz="1200">
                <a:solidFill>
                  <a:srgbClr val="000000"/>
                </a:solidFill>
                <a:ea typeface="宋体" pitchFamily="2" charset="-122"/>
              </a:rPr>
              <a:t> </a:t>
            </a:r>
            <a:endParaRPr lang="zh-CN" altLang="en-US">
              <a:ea typeface="宋体" pitchFamily="2" charset="-122"/>
            </a:endParaRPr>
          </a:p>
        </p:txBody>
      </p:sp>
      <p:sp>
        <p:nvSpPr>
          <p:cNvPr id="125" name="Rectangle 130"/>
          <p:cNvSpPr>
            <a:spLocks noChangeArrowheads="1"/>
          </p:cNvSpPr>
          <p:nvPr/>
        </p:nvSpPr>
        <p:spPr bwMode="auto">
          <a:xfrm>
            <a:off x="719138" y="5926138"/>
            <a:ext cx="430212" cy="182562"/>
          </a:xfrm>
          <a:prstGeom prst="rect">
            <a:avLst/>
          </a:prstGeom>
          <a:noFill/>
          <a:ln w="9525">
            <a:noFill/>
            <a:miter lim="800000"/>
            <a:headEnd/>
            <a:tailEnd/>
          </a:ln>
        </p:spPr>
        <p:txBody>
          <a:bodyPr wrap="none" lIns="0" tIns="0" rIns="0" bIns="0">
            <a:spAutoFit/>
          </a:bodyPr>
          <a:lstStyle/>
          <a:p>
            <a:r>
              <a:rPr lang="en-US" altLang="zh-CN" sz="1200" b="1">
                <a:ea typeface="宋体" pitchFamily="2" charset="-122"/>
              </a:rPr>
              <a:t>o:{15}</a:t>
            </a:r>
            <a:endParaRPr lang="en-US" altLang="zh-CN">
              <a:ea typeface="宋体" pitchFamily="2" charset="-122"/>
            </a:endParaRPr>
          </a:p>
        </p:txBody>
      </p:sp>
      <p:sp>
        <p:nvSpPr>
          <p:cNvPr id="126" name="Rectangle 131"/>
          <p:cNvSpPr>
            <a:spLocks noChangeArrowheads="1"/>
          </p:cNvSpPr>
          <p:nvPr/>
        </p:nvSpPr>
        <p:spPr bwMode="auto">
          <a:xfrm>
            <a:off x="1430338" y="3840163"/>
            <a:ext cx="42862" cy="182562"/>
          </a:xfrm>
          <a:prstGeom prst="rect">
            <a:avLst/>
          </a:prstGeom>
          <a:noFill/>
          <a:ln w="9525">
            <a:noFill/>
            <a:miter lim="800000"/>
            <a:headEnd/>
            <a:tailEnd/>
          </a:ln>
        </p:spPr>
        <p:txBody>
          <a:bodyPr wrap="none" lIns="0" tIns="0" rIns="0" bIns="0">
            <a:spAutoFit/>
          </a:bodyPr>
          <a:lstStyle/>
          <a:p>
            <a:r>
              <a:rPr lang="zh-CN" altLang="en-US" sz="1200">
                <a:solidFill>
                  <a:srgbClr val="000000"/>
                </a:solidFill>
                <a:ea typeface="宋体" pitchFamily="2" charset="-122"/>
              </a:rPr>
              <a:t> </a:t>
            </a:r>
            <a:endParaRPr lang="zh-CN" altLang="en-US">
              <a:ea typeface="宋体" pitchFamily="2" charset="-122"/>
            </a:endParaRPr>
          </a:p>
        </p:txBody>
      </p:sp>
      <p:sp>
        <p:nvSpPr>
          <p:cNvPr id="127" name="Rectangle 132"/>
          <p:cNvSpPr>
            <a:spLocks noChangeArrowheads="1"/>
          </p:cNvSpPr>
          <p:nvPr/>
        </p:nvSpPr>
        <p:spPr bwMode="auto">
          <a:xfrm>
            <a:off x="1473200" y="3840163"/>
            <a:ext cx="379413" cy="182562"/>
          </a:xfrm>
          <a:prstGeom prst="rect">
            <a:avLst/>
          </a:prstGeom>
          <a:noFill/>
          <a:ln w="9525">
            <a:noFill/>
            <a:miter lim="800000"/>
            <a:headEnd/>
            <a:tailEnd/>
          </a:ln>
        </p:spPr>
        <p:txBody>
          <a:bodyPr wrap="none" lIns="0" tIns="0" rIns="0" bIns="0">
            <a:spAutoFit/>
          </a:bodyPr>
          <a:lstStyle/>
          <a:p>
            <a:r>
              <a:rPr lang="en-US" altLang="zh-CN" sz="1200" b="1">
                <a:ea typeface="宋体" pitchFamily="2" charset="-122"/>
              </a:rPr>
              <a:t>i:{18}</a:t>
            </a:r>
            <a:endParaRPr lang="en-US" altLang="zh-CN">
              <a:ea typeface="宋体" pitchFamily="2" charset="-122"/>
            </a:endParaRPr>
          </a:p>
        </p:txBody>
      </p:sp>
      <p:sp>
        <p:nvSpPr>
          <p:cNvPr id="128" name="Rectangle 133"/>
          <p:cNvSpPr>
            <a:spLocks noChangeArrowheads="1"/>
          </p:cNvSpPr>
          <p:nvPr/>
        </p:nvSpPr>
        <p:spPr bwMode="auto">
          <a:xfrm>
            <a:off x="2551113" y="2990850"/>
            <a:ext cx="42862" cy="182563"/>
          </a:xfrm>
          <a:prstGeom prst="rect">
            <a:avLst/>
          </a:prstGeom>
          <a:noFill/>
          <a:ln w="9525">
            <a:noFill/>
            <a:miter lim="800000"/>
            <a:headEnd/>
            <a:tailEnd/>
          </a:ln>
        </p:spPr>
        <p:txBody>
          <a:bodyPr wrap="none" lIns="0" tIns="0" rIns="0" bIns="0">
            <a:spAutoFit/>
          </a:bodyPr>
          <a:lstStyle/>
          <a:p>
            <a:r>
              <a:rPr lang="zh-CN" altLang="en-US" sz="1200">
                <a:solidFill>
                  <a:srgbClr val="000000"/>
                </a:solidFill>
                <a:ea typeface="宋体" pitchFamily="2" charset="-122"/>
              </a:rPr>
              <a:t> </a:t>
            </a:r>
            <a:endParaRPr lang="zh-CN" altLang="en-US">
              <a:ea typeface="宋体" pitchFamily="2" charset="-122"/>
            </a:endParaRPr>
          </a:p>
        </p:txBody>
      </p:sp>
      <p:sp>
        <p:nvSpPr>
          <p:cNvPr id="129" name="Rectangle 134"/>
          <p:cNvSpPr>
            <a:spLocks noChangeArrowheads="1"/>
          </p:cNvSpPr>
          <p:nvPr/>
        </p:nvSpPr>
        <p:spPr bwMode="auto">
          <a:xfrm>
            <a:off x="2593975" y="2990850"/>
            <a:ext cx="295275" cy="182563"/>
          </a:xfrm>
          <a:prstGeom prst="rect">
            <a:avLst/>
          </a:prstGeom>
          <a:noFill/>
          <a:ln w="9525">
            <a:noFill/>
            <a:miter lim="800000"/>
            <a:headEnd/>
            <a:tailEnd/>
          </a:ln>
        </p:spPr>
        <p:txBody>
          <a:bodyPr wrap="none" lIns="0" tIns="0" rIns="0" bIns="0">
            <a:spAutoFit/>
          </a:bodyPr>
          <a:lstStyle/>
          <a:p>
            <a:r>
              <a:rPr lang="en-US" altLang="zh-CN" sz="1200" b="1">
                <a:ea typeface="宋体" pitchFamily="2" charset="-122"/>
              </a:rPr>
              <a:t>i:{7}</a:t>
            </a:r>
            <a:endParaRPr lang="en-US" altLang="zh-CN">
              <a:ea typeface="宋体" pitchFamily="2" charset="-122"/>
            </a:endParaRPr>
          </a:p>
        </p:txBody>
      </p:sp>
      <p:sp>
        <p:nvSpPr>
          <p:cNvPr id="130" name="Rectangle 135"/>
          <p:cNvSpPr>
            <a:spLocks noChangeArrowheads="1"/>
          </p:cNvSpPr>
          <p:nvPr/>
        </p:nvSpPr>
        <p:spPr bwMode="auto">
          <a:xfrm>
            <a:off x="2916238" y="3957638"/>
            <a:ext cx="42862" cy="182562"/>
          </a:xfrm>
          <a:prstGeom prst="rect">
            <a:avLst/>
          </a:prstGeom>
          <a:noFill/>
          <a:ln w="9525">
            <a:noFill/>
            <a:miter lim="800000"/>
            <a:headEnd/>
            <a:tailEnd/>
          </a:ln>
        </p:spPr>
        <p:txBody>
          <a:bodyPr wrap="none" lIns="0" tIns="0" rIns="0" bIns="0">
            <a:spAutoFit/>
          </a:bodyPr>
          <a:lstStyle/>
          <a:p>
            <a:r>
              <a:rPr lang="zh-CN" altLang="en-US" sz="1200">
                <a:solidFill>
                  <a:srgbClr val="000000"/>
                </a:solidFill>
                <a:ea typeface="宋体" pitchFamily="2" charset="-122"/>
              </a:rPr>
              <a:t> </a:t>
            </a:r>
            <a:endParaRPr lang="zh-CN" altLang="en-US">
              <a:ea typeface="宋体" pitchFamily="2" charset="-122"/>
            </a:endParaRPr>
          </a:p>
        </p:txBody>
      </p:sp>
      <p:sp>
        <p:nvSpPr>
          <p:cNvPr id="131" name="Rectangle 136"/>
          <p:cNvSpPr>
            <a:spLocks noChangeArrowheads="1"/>
          </p:cNvSpPr>
          <p:nvPr/>
        </p:nvSpPr>
        <p:spPr bwMode="auto">
          <a:xfrm>
            <a:off x="2959100" y="3957638"/>
            <a:ext cx="430213" cy="182562"/>
          </a:xfrm>
          <a:prstGeom prst="rect">
            <a:avLst/>
          </a:prstGeom>
          <a:noFill/>
          <a:ln w="9525">
            <a:noFill/>
            <a:miter lim="800000"/>
            <a:headEnd/>
            <a:tailEnd/>
          </a:ln>
        </p:spPr>
        <p:txBody>
          <a:bodyPr wrap="none" lIns="0" tIns="0" rIns="0" bIns="0">
            <a:spAutoFit/>
          </a:bodyPr>
          <a:lstStyle/>
          <a:p>
            <a:r>
              <a:rPr lang="en-US" altLang="zh-CN" sz="1200" b="1">
                <a:ea typeface="宋体" pitchFamily="2" charset="-122"/>
              </a:rPr>
              <a:t>o:{18}</a:t>
            </a:r>
            <a:endParaRPr lang="en-US" altLang="zh-CN">
              <a:ea typeface="宋体" pitchFamily="2" charset="-122"/>
            </a:endParaRPr>
          </a:p>
        </p:txBody>
      </p:sp>
      <p:sp>
        <p:nvSpPr>
          <p:cNvPr id="132" name="Rectangle 137"/>
          <p:cNvSpPr>
            <a:spLocks noChangeArrowheads="1"/>
          </p:cNvSpPr>
          <p:nvPr/>
        </p:nvSpPr>
        <p:spPr bwMode="auto">
          <a:xfrm>
            <a:off x="2916238" y="4983163"/>
            <a:ext cx="42862" cy="182562"/>
          </a:xfrm>
          <a:prstGeom prst="rect">
            <a:avLst/>
          </a:prstGeom>
          <a:noFill/>
          <a:ln w="9525">
            <a:noFill/>
            <a:miter lim="800000"/>
            <a:headEnd/>
            <a:tailEnd/>
          </a:ln>
        </p:spPr>
        <p:txBody>
          <a:bodyPr wrap="none" lIns="0" tIns="0" rIns="0" bIns="0">
            <a:spAutoFit/>
          </a:bodyPr>
          <a:lstStyle/>
          <a:p>
            <a:r>
              <a:rPr lang="zh-CN" altLang="en-US" sz="1200" b="1">
                <a:solidFill>
                  <a:srgbClr val="000000"/>
                </a:solidFill>
                <a:ea typeface="宋体" pitchFamily="2" charset="-122"/>
              </a:rPr>
              <a:t> </a:t>
            </a:r>
            <a:endParaRPr lang="zh-CN" altLang="en-US">
              <a:ea typeface="宋体" pitchFamily="2" charset="-122"/>
            </a:endParaRPr>
          </a:p>
        </p:txBody>
      </p:sp>
      <p:sp>
        <p:nvSpPr>
          <p:cNvPr id="133" name="Rectangle 138"/>
          <p:cNvSpPr>
            <a:spLocks noChangeArrowheads="1"/>
          </p:cNvSpPr>
          <p:nvPr/>
        </p:nvSpPr>
        <p:spPr bwMode="auto">
          <a:xfrm>
            <a:off x="2959100" y="4983163"/>
            <a:ext cx="430213" cy="182562"/>
          </a:xfrm>
          <a:prstGeom prst="rect">
            <a:avLst/>
          </a:prstGeom>
          <a:noFill/>
          <a:ln w="9525">
            <a:noFill/>
            <a:miter lim="800000"/>
            <a:headEnd/>
            <a:tailEnd/>
          </a:ln>
        </p:spPr>
        <p:txBody>
          <a:bodyPr wrap="none" lIns="0" tIns="0" rIns="0" bIns="0">
            <a:spAutoFit/>
          </a:bodyPr>
          <a:lstStyle/>
          <a:p>
            <a:r>
              <a:rPr lang="en-US" altLang="zh-CN" sz="1200" b="1">
                <a:ea typeface="宋体" pitchFamily="2" charset="-122"/>
              </a:rPr>
              <a:t>o:{19}</a:t>
            </a:r>
            <a:endParaRPr lang="en-US" altLang="zh-CN">
              <a:ea typeface="宋体" pitchFamily="2" charset="-122"/>
            </a:endParaRPr>
          </a:p>
        </p:txBody>
      </p:sp>
      <p:sp>
        <p:nvSpPr>
          <p:cNvPr id="134" name="Rectangle 139"/>
          <p:cNvSpPr>
            <a:spLocks noChangeArrowheads="1"/>
          </p:cNvSpPr>
          <p:nvPr/>
        </p:nvSpPr>
        <p:spPr bwMode="auto">
          <a:xfrm>
            <a:off x="3563938" y="2541588"/>
            <a:ext cx="42862" cy="182562"/>
          </a:xfrm>
          <a:prstGeom prst="rect">
            <a:avLst/>
          </a:prstGeom>
          <a:noFill/>
          <a:ln w="9525">
            <a:noFill/>
            <a:miter lim="800000"/>
            <a:headEnd/>
            <a:tailEnd/>
          </a:ln>
        </p:spPr>
        <p:txBody>
          <a:bodyPr wrap="none" lIns="0" tIns="0" rIns="0" bIns="0">
            <a:spAutoFit/>
          </a:bodyPr>
          <a:lstStyle/>
          <a:p>
            <a:r>
              <a:rPr lang="zh-CN" altLang="en-US" sz="1200">
                <a:solidFill>
                  <a:srgbClr val="000000"/>
                </a:solidFill>
                <a:ea typeface="宋体" pitchFamily="2" charset="-122"/>
              </a:rPr>
              <a:t> </a:t>
            </a:r>
            <a:endParaRPr lang="zh-CN" altLang="en-US">
              <a:ea typeface="宋体" pitchFamily="2" charset="-122"/>
            </a:endParaRPr>
          </a:p>
        </p:txBody>
      </p:sp>
      <p:sp>
        <p:nvSpPr>
          <p:cNvPr id="135" name="Rectangle 140"/>
          <p:cNvSpPr>
            <a:spLocks noChangeArrowheads="1"/>
          </p:cNvSpPr>
          <p:nvPr/>
        </p:nvSpPr>
        <p:spPr bwMode="auto">
          <a:xfrm>
            <a:off x="3582988" y="2541588"/>
            <a:ext cx="379412" cy="182562"/>
          </a:xfrm>
          <a:prstGeom prst="rect">
            <a:avLst/>
          </a:prstGeom>
          <a:noFill/>
          <a:ln w="9525">
            <a:noFill/>
            <a:miter lim="800000"/>
            <a:headEnd/>
            <a:tailEnd/>
          </a:ln>
        </p:spPr>
        <p:txBody>
          <a:bodyPr wrap="none" lIns="0" tIns="0" rIns="0" bIns="0">
            <a:spAutoFit/>
          </a:bodyPr>
          <a:lstStyle/>
          <a:p>
            <a:r>
              <a:rPr lang="en-US" altLang="zh-CN" sz="1200" b="1">
                <a:ea typeface="宋体" pitchFamily="2" charset="-122"/>
              </a:rPr>
              <a:t>i:{11}</a:t>
            </a:r>
            <a:endParaRPr lang="en-US" altLang="zh-CN">
              <a:ea typeface="宋体" pitchFamily="2" charset="-122"/>
            </a:endParaRPr>
          </a:p>
        </p:txBody>
      </p:sp>
      <p:sp>
        <p:nvSpPr>
          <p:cNvPr id="136" name="Rectangle 141"/>
          <p:cNvSpPr>
            <a:spLocks noChangeArrowheads="1"/>
          </p:cNvSpPr>
          <p:nvPr/>
        </p:nvSpPr>
        <p:spPr bwMode="auto">
          <a:xfrm>
            <a:off x="3411538" y="3201988"/>
            <a:ext cx="42862" cy="182562"/>
          </a:xfrm>
          <a:prstGeom prst="rect">
            <a:avLst/>
          </a:prstGeom>
          <a:noFill/>
          <a:ln w="9525">
            <a:noFill/>
            <a:miter lim="800000"/>
            <a:headEnd/>
            <a:tailEnd/>
          </a:ln>
        </p:spPr>
        <p:txBody>
          <a:bodyPr wrap="none" lIns="0" tIns="0" rIns="0" bIns="0">
            <a:spAutoFit/>
          </a:bodyPr>
          <a:lstStyle/>
          <a:p>
            <a:r>
              <a:rPr lang="zh-CN" altLang="en-US" sz="1200">
                <a:solidFill>
                  <a:srgbClr val="000000"/>
                </a:solidFill>
                <a:ea typeface="宋体" pitchFamily="2" charset="-122"/>
              </a:rPr>
              <a:t> </a:t>
            </a:r>
            <a:endParaRPr lang="zh-CN" altLang="en-US">
              <a:ea typeface="宋体" pitchFamily="2" charset="-122"/>
            </a:endParaRPr>
          </a:p>
        </p:txBody>
      </p:sp>
      <p:sp>
        <p:nvSpPr>
          <p:cNvPr id="137" name="Rectangle 142"/>
          <p:cNvSpPr>
            <a:spLocks noChangeArrowheads="1"/>
          </p:cNvSpPr>
          <p:nvPr/>
        </p:nvSpPr>
        <p:spPr bwMode="auto">
          <a:xfrm>
            <a:off x="3454400" y="3201988"/>
            <a:ext cx="506413" cy="182562"/>
          </a:xfrm>
          <a:prstGeom prst="rect">
            <a:avLst/>
          </a:prstGeom>
          <a:noFill/>
          <a:ln w="9525">
            <a:noFill/>
            <a:miter lim="800000"/>
            <a:headEnd/>
            <a:tailEnd/>
          </a:ln>
        </p:spPr>
        <p:txBody>
          <a:bodyPr wrap="none" lIns="0" tIns="0" rIns="0" bIns="0">
            <a:spAutoFit/>
          </a:bodyPr>
          <a:lstStyle/>
          <a:p>
            <a:r>
              <a:rPr lang="en-US" altLang="zh-CN" sz="1200" b="1">
                <a:ea typeface="宋体" pitchFamily="2" charset="-122"/>
              </a:rPr>
              <a:t>i:{7,13}</a:t>
            </a:r>
            <a:endParaRPr lang="en-US" altLang="zh-CN">
              <a:ea typeface="宋体" pitchFamily="2" charset="-122"/>
            </a:endParaRPr>
          </a:p>
        </p:txBody>
      </p:sp>
      <p:sp>
        <p:nvSpPr>
          <p:cNvPr id="138" name="Rectangle 143"/>
          <p:cNvSpPr>
            <a:spLocks noChangeArrowheads="1"/>
          </p:cNvSpPr>
          <p:nvPr/>
        </p:nvSpPr>
        <p:spPr bwMode="auto">
          <a:xfrm>
            <a:off x="4013200" y="3073400"/>
            <a:ext cx="42863" cy="182563"/>
          </a:xfrm>
          <a:prstGeom prst="rect">
            <a:avLst/>
          </a:prstGeom>
          <a:noFill/>
          <a:ln w="9525">
            <a:noFill/>
            <a:miter lim="800000"/>
            <a:headEnd/>
            <a:tailEnd/>
          </a:ln>
        </p:spPr>
        <p:txBody>
          <a:bodyPr wrap="none" lIns="0" tIns="0" rIns="0" bIns="0">
            <a:spAutoFit/>
          </a:bodyPr>
          <a:lstStyle/>
          <a:p>
            <a:r>
              <a:rPr lang="zh-CN" altLang="en-US" sz="1200">
                <a:solidFill>
                  <a:srgbClr val="000000"/>
                </a:solidFill>
                <a:ea typeface="宋体" pitchFamily="2" charset="-122"/>
              </a:rPr>
              <a:t> </a:t>
            </a:r>
            <a:endParaRPr lang="zh-CN" altLang="en-US">
              <a:ea typeface="宋体" pitchFamily="2" charset="-122"/>
            </a:endParaRPr>
          </a:p>
        </p:txBody>
      </p:sp>
      <p:sp>
        <p:nvSpPr>
          <p:cNvPr id="139" name="Rectangle 144"/>
          <p:cNvSpPr>
            <a:spLocks noChangeArrowheads="1"/>
          </p:cNvSpPr>
          <p:nvPr/>
        </p:nvSpPr>
        <p:spPr bwMode="auto">
          <a:xfrm>
            <a:off x="4056063" y="3073400"/>
            <a:ext cx="557212" cy="182563"/>
          </a:xfrm>
          <a:prstGeom prst="rect">
            <a:avLst/>
          </a:prstGeom>
          <a:noFill/>
          <a:ln w="9525">
            <a:noFill/>
            <a:miter lim="800000"/>
            <a:headEnd/>
            <a:tailEnd/>
          </a:ln>
        </p:spPr>
        <p:txBody>
          <a:bodyPr wrap="none" lIns="0" tIns="0" rIns="0" bIns="0">
            <a:spAutoFit/>
          </a:bodyPr>
          <a:lstStyle/>
          <a:p>
            <a:r>
              <a:rPr lang="en-US" altLang="zh-CN" sz="1200" b="1">
                <a:ea typeface="宋体" pitchFamily="2" charset="-122"/>
              </a:rPr>
              <a:t>o:{8,14}</a:t>
            </a:r>
            <a:endParaRPr lang="en-US" altLang="zh-CN">
              <a:ea typeface="宋体" pitchFamily="2" charset="-122"/>
            </a:endParaRPr>
          </a:p>
        </p:txBody>
      </p:sp>
      <p:sp>
        <p:nvSpPr>
          <p:cNvPr id="140" name="Rectangle 145"/>
          <p:cNvSpPr>
            <a:spLocks noChangeArrowheads="1"/>
          </p:cNvSpPr>
          <p:nvPr/>
        </p:nvSpPr>
        <p:spPr bwMode="auto">
          <a:xfrm>
            <a:off x="3611563" y="4146550"/>
            <a:ext cx="42862" cy="182563"/>
          </a:xfrm>
          <a:prstGeom prst="rect">
            <a:avLst/>
          </a:prstGeom>
          <a:noFill/>
          <a:ln w="9525">
            <a:noFill/>
            <a:miter lim="800000"/>
            <a:headEnd/>
            <a:tailEnd/>
          </a:ln>
        </p:spPr>
        <p:txBody>
          <a:bodyPr wrap="none" lIns="0" tIns="0" rIns="0" bIns="0">
            <a:spAutoFit/>
          </a:bodyPr>
          <a:lstStyle/>
          <a:p>
            <a:r>
              <a:rPr lang="zh-CN" altLang="en-US" sz="1200">
                <a:solidFill>
                  <a:srgbClr val="000000"/>
                </a:solidFill>
                <a:ea typeface="宋体" pitchFamily="2" charset="-122"/>
              </a:rPr>
              <a:t> </a:t>
            </a:r>
            <a:endParaRPr lang="zh-CN" altLang="en-US">
              <a:ea typeface="宋体" pitchFamily="2" charset="-122"/>
            </a:endParaRPr>
          </a:p>
        </p:txBody>
      </p:sp>
      <p:sp>
        <p:nvSpPr>
          <p:cNvPr id="141" name="Rectangle 146"/>
          <p:cNvSpPr>
            <a:spLocks noChangeArrowheads="1"/>
          </p:cNvSpPr>
          <p:nvPr/>
        </p:nvSpPr>
        <p:spPr bwMode="auto">
          <a:xfrm>
            <a:off x="3654425" y="4146550"/>
            <a:ext cx="295275" cy="182563"/>
          </a:xfrm>
          <a:prstGeom prst="rect">
            <a:avLst/>
          </a:prstGeom>
          <a:noFill/>
          <a:ln w="9525">
            <a:noFill/>
            <a:miter lim="800000"/>
            <a:headEnd/>
            <a:tailEnd/>
          </a:ln>
        </p:spPr>
        <p:txBody>
          <a:bodyPr wrap="none" lIns="0" tIns="0" rIns="0" bIns="0">
            <a:spAutoFit/>
          </a:bodyPr>
          <a:lstStyle/>
          <a:p>
            <a:r>
              <a:rPr lang="en-US" altLang="zh-CN" sz="1200" b="1">
                <a:ea typeface="宋体" pitchFamily="2" charset="-122"/>
              </a:rPr>
              <a:t>i:{9}</a:t>
            </a:r>
            <a:endParaRPr lang="en-US" altLang="zh-CN">
              <a:ea typeface="宋体" pitchFamily="2" charset="-122"/>
            </a:endParaRPr>
          </a:p>
        </p:txBody>
      </p:sp>
      <p:sp>
        <p:nvSpPr>
          <p:cNvPr id="142" name="Line 147"/>
          <p:cNvSpPr>
            <a:spLocks noChangeShapeType="1"/>
          </p:cNvSpPr>
          <p:nvPr/>
        </p:nvSpPr>
        <p:spPr bwMode="auto">
          <a:xfrm>
            <a:off x="292100" y="2984500"/>
            <a:ext cx="0" cy="2743200"/>
          </a:xfrm>
          <a:prstGeom prst="line">
            <a:avLst/>
          </a:prstGeom>
          <a:noFill/>
          <a:ln w="9525">
            <a:solidFill>
              <a:srgbClr val="0000FF"/>
            </a:solidFill>
            <a:round/>
            <a:headEnd/>
            <a:tailEnd type="triangle" w="med" len="med"/>
          </a:ln>
          <a:effectLst/>
        </p:spPr>
        <p:txBody>
          <a:bodyPr/>
          <a:lstStyle/>
          <a:p>
            <a:endParaRPr lang="ja-JP" altLang="en-US"/>
          </a:p>
        </p:txBody>
      </p:sp>
      <p:sp>
        <p:nvSpPr>
          <p:cNvPr id="143" name="Line 148"/>
          <p:cNvSpPr>
            <a:spLocks noChangeShapeType="1"/>
          </p:cNvSpPr>
          <p:nvPr/>
        </p:nvSpPr>
        <p:spPr bwMode="auto">
          <a:xfrm flipH="1" flipV="1">
            <a:off x="4368800" y="1993900"/>
            <a:ext cx="12700" cy="2628900"/>
          </a:xfrm>
          <a:prstGeom prst="line">
            <a:avLst/>
          </a:prstGeom>
          <a:noFill/>
          <a:ln w="9525">
            <a:solidFill>
              <a:srgbClr val="008000"/>
            </a:solidFill>
            <a:round/>
            <a:headEnd/>
            <a:tailEnd type="triangle" w="med" len="med"/>
          </a:ln>
          <a:effectLst/>
        </p:spPr>
        <p:txBody>
          <a:bodyPr/>
          <a:lstStyle/>
          <a:p>
            <a:endParaRPr lang="ja-JP" altLang="en-US"/>
          </a:p>
        </p:txBody>
      </p:sp>
      <p:sp>
        <p:nvSpPr>
          <p:cNvPr id="144" name="Text Box 149"/>
          <p:cNvSpPr txBox="1">
            <a:spLocks noChangeArrowheads="1"/>
          </p:cNvSpPr>
          <p:nvPr/>
        </p:nvSpPr>
        <p:spPr bwMode="auto">
          <a:xfrm>
            <a:off x="5119695" y="1749402"/>
            <a:ext cx="3359150" cy="4247317"/>
          </a:xfrm>
          <a:prstGeom prst="rect">
            <a:avLst/>
          </a:prstGeom>
          <a:noFill/>
          <a:ln w="9525">
            <a:noFill/>
            <a:miter lim="800000"/>
            <a:headEnd/>
            <a:tailEnd/>
          </a:ln>
          <a:effectLst/>
        </p:spPr>
        <p:txBody>
          <a:bodyPr>
            <a:spAutoFit/>
          </a:bodyPr>
          <a:lstStyle/>
          <a:p>
            <a:r>
              <a:rPr lang="ja-JP" altLang="en-US" dirty="0" smtClean="0">
                <a:latin typeface="ＭＳ Ｐゴシック" pitchFamily="50" charset="-128"/>
                <a:ea typeface="ＭＳ Ｐゴシック" pitchFamily="50" charset="-128"/>
                <a:cs typeface="Arial" pitchFamily="34" charset="0"/>
              </a:rPr>
              <a:t>頂点</a:t>
            </a:r>
            <a:r>
              <a:rPr lang="en-US" altLang="zh-CN" dirty="0" smtClean="0">
                <a:latin typeface="ＭＳ Ｐゴシック" pitchFamily="50" charset="-128"/>
                <a:ea typeface="ＭＳ Ｐゴシック" pitchFamily="50" charset="-128"/>
                <a:cs typeface="Arial" pitchFamily="34" charset="0"/>
              </a:rPr>
              <a:t> </a:t>
            </a:r>
            <a:r>
              <a:rPr lang="en-US" altLang="zh-CN" dirty="0">
                <a:latin typeface="ＭＳ Ｐゴシック" pitchFamily="50" charset="-128"/>
                <a:ea typeface="ＭＳ Ｐゴシック" pitchFamily="50" charset="-128"/>
                <a:cs typeface="Arial" pitchFamily="34" charset="0"/>
              </a:rPr>
              <a:t>2 </a:t>
            </a:r>
            <a:r>
              <a:rPr lang="ja-JP" altLang="en-US" dirty="0" smtClean="0">
                <a:latin typeface="ＭＳ Ｐゴシック" pitchFamily="50" charset="-128"/>
                <a:ea typeface="ＭＳ Ｐゴシック" pitchFamily="50" charset="-128"/>
                <a:cs typeface="Arial" pitchFamily="34" charset="0"/>
              </a:rPr>
              <a:t>は頂点</a:t>
            </a:r>
            <a:r>
              <a:rPr lang="en-US" altLang="zh-CN" dirty="0" smtClean="0">
                <a:latin typeface="ＭＳ Ｐゴシック" pitchFamily="50" charset="-128"/>
                <a:ea typeface="ＭＳ Ｐゴシック" pitchFamily="50" charset="-128"/>
                <a:cs typeface="Arial" pitchFamily="34" charset="0"/>
              </a:rPr>
              <a:t> 20</a:t>
            </a:r>
            <a:r>
              <a:rPr lang="ja-JP" altLang="en-US" dirty="0" smtClean="0">
                <a:latin typeface="ＭＳ Ｐゴシック" pitchFamily="50" charset="-128"/>
                <a:ea typeface="ＭＳ Ｐゴシック" pitchFamily="50" charset="-128"/>
                <a:cs typeface="Arial" pitchFamily="34" charset="0"/>
              </a:rPr>
              <a:t> に到達できる</a:t>
            </a:r>
            <a:r>
              <a:rPr lang="en-US" altLang="zh-CN" dirty="0" smtClean="0">
                <a:latin typeface="ＭＳ Ｐゴシック" pitchFamily="50" charset="-128"/>
                <a:ea typeface="ＭＳ Ｐゴシック" pitchFamily="50" charset="-128"/>
                <a:cs typeface="Arial" pitchFamily="34" charset="0"/>
              </a:rPr>
              <a:t>?</a:t>
            </a:r>
            <a:endParaRPr lang="en-US" altLang="zh-CN" dirty="0">
              <a:latin typeface="ＭＳ Ｐゴシック" pitchFamily="50" charset="-128"/>
              <a:ea typeface="ＭＳ Ｐゴシック" pitchFamily="50" charset="-128"/>
              <a:cs typeface="Arial" pitchFamily="34" charset="0"/>
            </a:endParaRPr>
          </a:p>
          <a:p>
            <a:endParaRPr lang="en-US" altLang="zh-CN" dirty="0">
              <a:latin typeface="ＭＳ Ｐゴシック" pitchFamily="50" charset="-128"/>
              <a:ea typeface="ＭＳ Ｐゴシック" pitchFamily="50" charset="-128"/>
              <a:cs typeface="Arial" pitchFamily="34" charset="0"/>
            </a:endParaRPr>
          </a:p>
          <a:p>
            <a:r>
              <a:rPr lang="en-US" altLang="zh-CN" dirty="0">
                <a:latin typeface="ＭＳ Ｐゴシック" pitchFamily="50" charset="-128"/>
                <a:ea typeface="ＭＳ Ｐゴシック" pitchFamily="50" charset="-128"/>
                <a:cs typeface="Arial" pitchFamily="34" charset="0"/>
              </a:rPr>
              <a:t>2</a:t>
            </a:r>
            <a:r>
              <a:rPr lang="en-US" altLang="zh-CN" dirty="0">
                <a:latin typeface="ＭＳ Ｐゴシック" pitchFamily="50" charset="-128"/>
                <a:ea typeface="ＭＳ Ｐゴシック" pitchFamily="50" charset="-128"/>
                <a:cs typeface="Arial" pitchFamily="34" charset="0"/>
                <a:sym typeface="Wingdings" pitchFamily="2" charset="2"/>
              </a:rPr>
              <a:t></a:t>
            </a:r>
            <a:r>
              <a:rPr lang="en-US" altLang="zh-CN" dirty="0">
                <a:latin typeface="ＭＳ Ｐゴシック" pitchFamily="50" charset="-128"/>
                <a:ea typeface="ＭＳ Ｐゴシック" pitchFamily="50" charset="-128"/>
                <a:cs typeface="Arial" pitchFamily="34" charset="0"/>
              </a:rPr>
              <a:t> </a:t>
            </a:r>
            <a:r>
              <a:rPr lang="en-US" altLang="zh-CN" dirty="0">
                <a:solidFill>
                  <a:srgbClr val="0000FF"/>
                </a:solidFill>
                <a:latin typeface="ＭＳ Ｐゴシック" pitchFamily="50" charset="-128"/>
                <a:ea typeface="ＭＳ Ｐゴシック" pitchFamily="50" charset="-128"/>
                <a:cs typeface="Arial" pitchFamily="34" charset="0"/>
              </a:rPr>
              <a:t>out: {</a:t>
            </a:r>
            <a:r>
              <a:rPr lang="en-US" altLang="zh-CN" dirty="0" smtClean="0">
                <a:solidFill>
                  <a:srgbClr val="0000FF"/>
                </a:solidFill>
                <a:latin typeface="ＭＳ Ｐゴシック" pitchFamily="50" charset="-128"/>
                <a:ea typeface="ＭＳ Ｐゴシック" pitchFamily="50" charset="-128"/>
                <a:cs typeface="Arial" pitchFamily="34" charset="0"/>
              </a:rPr>
              <a:t>6, 9, 15}</a:t>
            </a:r>
          </a:p>
          <a:p>
            <a:endParaRPr lang="en-US" altLang="zh-CN" dirty="0">
              <a:solidFill>
                <a:srgbClr val="0000FF"/>
              </a:solidFill>
              <a:latin typeface="ＭＳ Ｐゴシック" pitchFamily="50" charset="-128"/>
              <a:ea typeface="ＭＳ Ｐゴシック" pitchFamily="50" charset="-128"/>
              <a:cs typeface="Arial" pitchFamily="34" charset="0"/>
            </a:endParaRPr>
          </a:p>
          <a:p>
            <a:r>
              <a:rPr lang="en-US" altLang="zh-CN" dirty="0">
                <a:latin typeface="ＭＳ Ｐゴシック" pitchFamily="50" charset="-128"/>
                <a:ea typeface="ＭＳ Ｐゴシック" pitchFamily="50" charset="-128"/>
                <a:cs typeface="Arial" pitchFamily="34" charset="0"/>
              </a:rPr>
              <a:t>20</a:t>
            </a:r>
            <a:r>
              <a:rPr lang="en-US" altLang="zh-CN" dirty="0">
                <a:latin typeface="ＭＳ Ｐゴシック" pitchFamily="50" charset="-128"/>
                <a:ea typeface="ＭＳ Ｐゴシック" pitchFamily="50" charset="-128"/>
                <a:cs typeface="Arial" pitchFamily="34" charset="0"/>
                <a:sym typeface="Wingdings" pitchFamily="2" charset="2"/>
              </a:rPr>
              <a:t> </a:t>
            </a:r>
            <a:r>
              <a:rPr lang="en-US" altLang="zh-CN" dirty="0">
                <a:solidFill>
                  <a:srgbClr val="006600"/>
                </a:solidFill>
                <a:latin typeface="ＭＳ Ｐゴシック" pitchFamily="50" charset="-128"/>
                <a:ea typeface="ＭＳ Ｐゴシック" pitchFamily="50" charset="-128"/>
                <a:cs typeface="Arial" pitchFamily="34" charset="0"/>
                <a:sym typeface="Wingdings" pitchFamily="2" charset="2"/>
              </a:rPr>
              <a:t>in: </a:t>
            </a:r>
            <a:r>
              <a:rPr lang="en-US" altLang="zh-CN" dirty="0" smtClean="0">
                <a:solidFill>
                  <a:srgbClr val="006600"/>
                </a:solidFill>
                <a:latin typeface="ＭＳ Ｐゴシック" pitchFamily="50" charset="-128"/>
                <a:ea typeface="ＭＳ Ｐゴシック" pitchFamily="50" charset="-128"/>
                <a:cs typeface="Arial" pitchFamily="34" charset="0"/>
                <a:sym typeface="Wingdings" pitchFamily="2" charset="2"/>
              </a:rPr>
              <a:t>{11, 7, 13, 9}</a:t>
            </a:r>
            <a:endParaRPr lang="en-US" altLang="zh-CN" dirty="0">
              <a:solidFill>
                <a:srgbClr val="006600"/>
              </a:solidFill>
              <a:latin typeface="ＭＳ Ｐゴシック" pitchFamily="50" charset="-128"/>
              <a:ea typeface="ＭＳ Ｐゴシック" pitchFamily="50" charset="-128"/>
              <a:cs typeface="Arial" pitchFamily="34" charset="0"/>
              <a:sym typeface="Wingdings" pitchFamily="2" charset="2"/>
            </a:endParaRPr>
          </a:p>
          <a:p>
            <a:endParaRPr lang="en-US" altLang="zh-CN" dirty="0" smtClean="0">
              <a:solidFill>
                <a:srgbClr val="006600"/>
              </a:solidFill>
              <a:latin typeface="ＭＳ Ｐゴシック" pitchFamily="50" charset="-128"/>
              <a:ea typeface="ＭＳ Ｐゴシック" pitchFamily="50" charset="-128"/>
              <a:cs typeface="Arial" pitchFamily="34" charset="0"/>
              <a:sym typeface="Wingdings" pitchFamily="2" charset="2"/>
            </a:endParaRPr>
          </a:p>
          <a:p>
            <a:endParaRPr lang="en-US" altLang="zh-CN" dirty="0" smtClean="0">
              <a:solidFill>
                <a:srgbClr val="006600"/>
              </a:solidFill>
              <a:latin typeface="ＭＳ Ｐゴシック" pitchFamily="50" charset="-128"/>
              <a:ea typeface="ＭＳ Ｐゴシック" pitchFamily="50" charset="-128"/>
              <a:cs typeface="Arial" pitchFamily="34" charset="0"/>
              <a:sym typeface="Wingdings" pitchFamily="2" charset="2"/>
            </a:endParaRPr>
          </a:p>
          <a:p>
            <a:endParaRPr lang="en-US" altLang="zh-CN" dirty="0" smtClean="0">
              <a:solidFill>
                <a:srgbClr val="006600"/>
              </a:solidFill>
              <a:latin typeface="ＭＳ Ｐゴシック" pitchFamily="50" charset="-128"/>
              <a:ea typeface="ＭＳ Ｐゴシック" pitchFamily="50" charset="-128"/>
              <a:cs typeface="Arial" pitchFamily="34" charset="0"/>
              <a:sym typeface="Wingdings" pitchFamily="2" charset="2"/>
            </a:endParaRPr>
          </a:p>
          <a:p>
            <a:endParaRPr lang="en-US" altLang="zh-CN" dirty="0" smtClean="0">
              <a:solidFill>
                <a:srgbClr val="006600"/>
              </a:solidFill>
              <a:latin typeface="ＭＳ Ｐゴシック" pitchFamily="50" charset="-128"/>
              <a:ea typeface="ＭＳ Ｐゴシック" pitchFamily="50" charset="-128"/>
              <a:cs typeface="Arial" pitchFamily="34" charset="0"/>
              <a:sym typeface="Wingdings" pitchFamily="2" charset="2"/>
            </a:endParaRPr>
          </a:p>
          <a:p>
            <a:endParaRPr lang="en-US" altLang="zh-CN" dirty="0">
              <a:solidFill>
                <a:srgbClr val="006600"/>
              </a:solidFill>
              <a:latin typeface="ＭＳ Ｐゴシック" pitchFamily="50" charset="-128"/>
              <a:ea typeface="ＭＳ Ｐゴシック" pitchFamily="50" charset="-128"/>
              <a:cs typeface="Arial" pitchFamily="34" charset="0"/>
              <a:sym typeface="Wingdings" pitchFamily="2" charset="2"/>
            </a:endParaRPr>
          </a:p>
          <a:p>
            <a:r>
              <a:rPr lang="en-US" altLang="zh-CN" dirty="0" smtClean="0">
                <a:latin typeface="ＭＳ Ｐゴシック" pitchFamily="50" charset="-128"/>
                <a:ea typeface="ＭＳ Ｐゴシック" pitchFamily="50" charset="-128"/>
                <a:cs typeface="Arial" pitchFamily="34" charset="0"/>
                <a:sym typeface="Wingdings" pitchFamily="2" charset="2"/>
              </a:rPr>
              <a:t>6</a:t>
            </a:r>
            <a:r>
              <a:rPr lang="en-US" altLang="zh-CN" dirty="0">
                <a:latin typeface="ＭＳ Ｐゴシック" pitchFamily="50" charset="-128"/>
                <a:ea typeface="ＭＳ Ｐゴシック" pitchFamily="50" charset="-128"/>
                <a:cs typeface="Arial" pitchFamily="34" charset="0"/>
                <a:sym typeface="Wingdings" pitchFamily="2" charset="2"/>
              </a:rPr>
              <a:t></a:t>
            </a:r>
            <a:r>
              <a:rPr lang="en-US" altLang="zh-CN" dirty="0" smtClean="0">
                <a:latin typeface="ＭＳ Ｐゴシック" pitchFamily="50" charset="-128"/>
                <a:ea typeface="ＭＳ Ｐゴシック" pitchFamily="50" charset="-128"/>
                <a:cs typeface="Arial" pitchFamily="34" charset="0"/>
                <a:sym typeface="Wingdings" pitchFamily="2" charset="2"/>
              </a:rPr>
              <a:t>9</a:t>
            </a:r>
            <a:r>
              <a:rPr lang="ja-JP" altLang="en-US" dirty="0" smtClean="0">
                <a:latin typeface="ＭＳ Ｐゴシック" pitchFamily="50" charset="-128"/>
                <a:ea typeface="ＭＳ Ｐゴシック" pitchFamily="50" charset="-128"/>
                <a:cs typeface="Arial" pitchFamily="34" charset="0"/>
                <a:sym typeface="Wingdings" pitchFamily="2" charset="2"/>
              </a:rPr>
              <a:t>は</a:t>
            </a:r>
            <a:r>
              <a:rPr lang="en-US" altLang="ja-JP" dirty="0" smtClean="0"/>
              <a:t>C</a:t>
            </a:r>
            <a:r>
              <a:rPr lang="en-US" altLang="ja-JP" baseline="-25000" dirty="0" smtClean="0"/>
              <a:t>2</a:t>
            </a:r>
            <a:r>
              <a:rPr lang="ja-JP" altLang="en-US" dirty="0" smtClean="0">
                <a:latin typeface="ＭＳ Ｐゴシック" pitchFamily="50" charset="-128"/>
                <a:ea typeface="ＭＳ Ｐゴシック" pitchFamily="50" charset="-128"/>
                <a:cs typeface="Arial" pitchFamily="34" charset="0"/>
                <a:sym typeface="Wingdings" pitchFamily="2" charset="2"/>
              </a:rPr>
              <a:t>上なので</a:t>
            </a:r>
            <a:r>
              <a:rPr lang="en-US" altLang="zh-CN" dirty="0" smtClean="0">
                <a:latin typeface="ＭＳ Ｐゴシック" pitchFamily="50" charset="-128"/>
                <a:ea typeface="ＭＳ Ｐゴシック" pitchFamily="50" charset="-128"/>
                <a:cs typeface="Arial" pitchFamily="34" charset="0"/>
                <a:sym typeface="Wingdings" pitchFamily="2" charset="2"/>
              </a:rPr>
              <a:t>, </a:t>
            </a:r>
            <a:r>
              <a:rPr lang="ja-JP" altLang="en-US" dirty="0" smtClean="0">
                <a:latin typeface="ＭＳ Ｐゴシック" pitchFamily="50" charset="-128"/>
                <a:ea typeface="ＭＳ Ｐゴシック" pitchFamily="50" charset="-128"/>
                <a:cs typeface="Arial" pitchFamily="34" charset="0"/>
                <a:sym typeface="Wingdings" pitchFamily="2" charset="2"/>
              </a:rPr>
              <a:t>到達可能。</a:t>
            </a:r>
            <a:endParaRPr lang="en-US" altLang="ja-JP" dirty="0" smtClean="0">
              <a:latin typeface="ＭＳ Ｐゴシック" pitchFamily="50" charset="-128"/>
              <a:ea typeface="ＭＳ Ｐゴシック" pitchFamily="50" charset="-128"/>
              <a:cs typeface="Arial" pitchFamily="34" charset="0"/>
              <a:sym typeface="Wingdings" pitchFamily="2" charset="2"/>
            </a:endParaRPr>
          </a:p>
          <a:p>
            <a:r>
              <a:rPr lang="ja-JP" altLang="en-US" dirty="0" smtClean="0">
                <a:latin typeface="ＭＳ Ｐゴシック" pitchFamily="50" charset="-128"/>
                <a:ea typeface="ＭＳ Ｐゴシック" pitchFamily="50" charset="-128"/>
                <a:cs typeface="Arial" pitchFamily="34" charset="0"/>
                <a:sym typeface="Wingdings" pitchFamily="2" charset="2"/>
              </a:rPr>
              <a:t>答え</a:t>
            </a:r>
            <a:r>
              <a:rPr lang="ja-JP" altLang="en-US" dirty="0" smtClean="0">
                <a:latin typeface="ＭＳ Ｐゴシック" pitchFamily="50" charset="-128"/>
                <a:ea typeface="ＭＳ Ｐゴシック" pitchFamily="50" charset="-128"/>
                <a:cs typeface="Arial" pitchFamily="34" charset="0"/>
                <a:sym typeface="Wingdings" pitchFamily="2" charset="2"/>
              </a:rPr>
              <a:t>は</a:t>
            </a:r>
            <a:r>
              <a:rPr lang="en-US" altLang="ja-JP" dirty="0" smtClean="0">
                <a:latin typeface="ＭＳ Ｐゴシック" pitchFamily="50" charset="-128"/>
                <a:ea typeface="ＭＳ Ｐゴシック" pitchFamily="50" charset="-128"/>
                <a:cs typeface="Arial" pitchFamily="34" charset="0"/>
                <a:sym typeface="Wingdings" pitchFamily="2" charset="2"/>
              </a:rPr>
              <a:t>Yes</a:t>
            </a:r>
            <a:r>
              <a:rPr lang="en-US" altLang="zh-CN" dirty="0" smtClean="0">
                <a:latin typeface="ＭＳ Ｐゴシック" pitchFamily="50" charset="-128"/>
                <a:ea typeface="ＭＳ Ｐゴシック" pitchFamily="50" charset="-128"/>
                <a:cs typeface="Arial" pitchFamily="34" charset="0"/>
                <a:sym typeface="Wingdings" pitchFamily="2" charset="2"/>
              </a:rPr>
              <a:t>.</a:t>
            </a:r>
            <a:endParaRPr lang="en-US" altLang="zh-CN" dirty="0">
              <a:latin typeface="ＭＳ Ｐゴシック" pitchFamily="50" charset="-128"/>
              <a:ea typeface="ＭＳ Ｐゴシック" pitchFamily="50" charset="-128"/>
              <a:cs typeface="Arial" pitchFamily="34" charset="0"/>
              <a:sym typeface="Wingdings" pitchFamily="2" charset="2"/>
            </a:endParaRPr>
          </a:p>
          <a:p>
            <a:endParaRPr lang="en-US" altLang="zh-CN" dirty="0">
              <a:latin typeface="ＭＳ Ｐゴシック" pitchFamily="50" charset="-128"/>
              <a:ea typeface="ＭＳ Ｐゴシック" pitchFamily="50" charset="-128"/>
              <a:cs typeface="Arial" pitchFamily="34" charset="0"/>
              <a:sym typeface="Wingdings" pitchFamily="2" charset="2"/>
            </a:endParaRPr>
          </a:p>
          <a:p>
            <a:r>
              <a:rPr lang="ja-JP" altLang="en-US" dirty="0" smtClean="0">
                <a:latin typeface="ＭＳ Ｐゴシック" pitchFamily="50" charset="-128"/>
                <a:ea typeface="ＭＳ Ｐゴシック" pitchFamily="50" charset="-128"/>
                <a:cs typeface="Arial" pitchFamily="34" charset="0"/>
                <a:sym typeface="Wingdings" pitchFamily="2" charset="2"/>
              </a:rPr>
              <a:t>最悪の計算量は</a:t>
            </a:r>
            <a:r>
              <a:rPr lang="en-US" altLang="zh-CN" dirty="0" smtClean="0">
                <a:latin typeface="ＭＳ Ｐゴシック" pitchFamily="50" charset="-128"/>
                <a:ea typeface="ＭＳ Ｐゴシック" pitchFamily="50" charset="-128"/>
                <a:cs typeface="Arial" pitchFamily="34" charset="0"/>
                <a:sym typeface="Wingdings" pitchFamily="2" charset="2"/>
              </a:rPr>
              <a:t> </a:t>
            </a:r>
            <a:r>
              <a:rPr lang="en-US" altLang="zh-CN" i="1" dirty="0">
                <a:solidFill>
                  <a:srgbClr val="FF6699"/>
                </a:solidFill>
                <a:latin typeface="ＭＳ Ｐゴシック" pitchFamily="50" charset="-128"/>
                <a:ea typeface="ＭＳ Ｐゴシック" pitchFamily="50" charset="-128"/>
                <a:cs typeface="Arial" pitchFamily="34" charset="0"/>
                <a:sym typeface="Wingdings" pitchFamily="2" charset="2"/>
              </a:rPr>
              <a:t>O(n)</a:t>
            </a:r>
          </a:p>
          <a:p>
            <a:endParaRPr lang="zh-CN" altLang="en-US" i="1" dirty="0">
              <a:latin typeface="ＭＳ Ｐゴシック" pitchFamily="50" charset="-128"/>
              <a:ea typeface="ＭＳ Ｐゴシック" pitchFamily="50" charset="-128"/>
              <a:cs typeface="Arial" pitchFamily="34" charset="0"/>
            </a:endParaRPr>
          </a:p>
        </p:txBody>
      </p:sp>
      <p:sp>
        <p:nvSpPr>
          <p:cNvPr id="145" name="正方形/長方形 14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
        <p:nvSpPr>
          <p:cNvPr id="147" name="フッター プレースホルダ 14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grpSp>
        <p:nvGrpSpPr>
          <p:cNvPr id="164" name="グループ化 163"/>
          <p:cNvGrpSpPr/>
          <p:nvPr/>
        </p:nvGrpSpPr>
        <p:grpSpPr>
          <a:xfrm>
            <a:off x="6105546" y="2187558"/>
            <a:ext cx="2957553" cy="2025989"/>
            <a:chOff x="6105546" y="2771766"/>
            <a:chExt cx="2957553" cy="2025989"/>
          </a:xfrm>
        </p:grpSpPr>
        <p:grpSp>
          <p:nvGrpSpPr>
            <p:cNvPr id="153" name="グループ化 152"/>
            <p:cNvGrpSpPr/>
            <p:nvPr/>
          </p:nvGrpSpPr>
          <p:grpSpPr>
            <a:xfrm>
              <a:off x="6288111" y="3004560"/>
              <a:ext cx="146052" cy="146052"/>
              <a:chOff x="5582223" y="1919826"/>
              <a:chExt cx="646578" cy="646578"/>
            </a:xfrm>
          </p:grpSpPr>
          <p:cxnSp>
            <p:nvCxnSpPr>
              <p:cNvPr id="149" name="直線コネクタ 148"/>
              <p:cNvCxnSpPr>
                <a:endCxn id="146" idx="5"/>
              </p:cNvCxnSpPr>
              <p:nvPr/>
            </p:nvCxnSpPr>
            <p:spPr>
              <a:xfrm rot="16200000" flipH="1">
                <a:off x="5582223" y="1919826"/>
                <a:ext cx="646578" cy="646578"/>
              </a:xfrm>
              <a:prstGeom prst="line">
                <a:avLst/>
              </a:prstGeom>
              <a:ln/>
            </p:spPr>
            <p:style>
              <a:lnRef idx="2">
                <a:schemeClr val="dk1"/>
              </a:lnRef>
              <a:fillRef idx="0">
                <a:schemeClr val="dk1"/>
              </a:fillRef>
              <a:effectRef idx="1">
                <a:schemeClr val="dk1"/>
              </a:effectRef>
              <a:fontRef idx="minor">
                <a:schemeClr val="tx1"/>
              </a:fontRef>
            </p:style>
          </p:cxnSp>
          <p:cxnSp>
            <p:nvCxnSpPr>
              <p:cNvPr id="151" name="直線コネクタ 150"/>
              <p:cNvCxnSpPr>
                <a:endCxn id="146" idx="3"/>
              </p:cNvCxnSpPr>
              <p:nvPr/>
            </p:nvCxnSpPr>
            <p:spPr>
              <a:xfrm rot="16200000" flipH="1" flipV="1">
                <a:off x="5582223" y="1919826"/>
                <a:ext cx="646578" cy="646578"/>
              </a:xfrm>
              <a:prstGeom prst="line">
                <a:avLst/>
              </a:prstGeom>
              <a:ln/>
            </p:spPr>
            <p:style>
              <a:lnRef idx="2">
                <a:schemeClr val="dk1"/>
              </a:lnRef>
              <a:fillRef idx="0">
                <a:schemeClr val="dk1"/>
              </a:fillRef>
              <a:effectRef idx="1">
                <a:schemeClr val="dk1"/>
              </a:effectRef>
              <a:fontRef idx="minor">
                <a:schemeClr val="tx1"/>
              </a:fontRef>
            </p:style>
          </p:cxnSp>
        </p:grpSp>
        <p:grpSp>
          <p:nvGrpSpPr>
            <p:cNvPr id="154" name="グループ化 153"/>
            <p:cNvGrpSpPr/>
            <p:nvPr/>
          </p:nvGrpSpPr>
          <p:grpSpPr>
            <a:xfrm>
              <a:off x="6105546" y="3538539"/>
              <a:ext cx="146052" cy="146052"/>
              <a:chOff x="5582223" y="1919826"/>
              <a:chExt cx="646578" cy="646578"/>
            </a:xfrm>
          </p:grpSpPr>
          <p:cxnSp>
            <p:nvCxnSpPr>
              <p:cNvPr id="155" name="直線コネクタ 154"/>
              <p:cNvCxnSpPr/>
              <p:nvPr/>
            </p:nvCxnSpPr>
            <p:spPr>
              <a:xfrm rot="16200000" flipH="1">
                <a:off x="5582223" y="1919826"/>
                <a:ext cx="646578" cy="646578"/>
              </a:xfrm>
              <a:prstGeom prst="line">
                <a:avLst/>
              </a:prstGeom>
              <a:ln/>
            </p:spPr>
            <p:style>
              <a:lnRef idx="2">
                <a:schemeClr val="dk1"/>
              </a:lnRef>
              <a:fillRef idx="0">
                <a:schemeClr val="dk1"/>
              </a:fillRef>
              <a:effectRef idx="1">
                <a:schemeClr val="dk1"/>
              </a:effectRef>
              <a:fontRef idx="minor">
                <a:schemeClr val="tx1"/>
              </a:fontRef>
            </p:style>
          </p:cxnSp>
          <p:cxnSp>
            <p:nvCxnSpPr>
              <p:cNvPr id="156" name="直線コネクタ 155"/>
              <p:cNvCxnSpPr/>
              <p:nvPr/>
            </p:nvCxnSpPr>
            <p:spPr>
              <a:xfrm rot="16200000" flipH="1" flipV="1">
                <a:off x="5582223" y="1919826"/>
                <a:ext cx="646578" cy="646578"/>
              </a:xfrm>
              <a:prstGeom prst="line">
                <a:avLst/>
              </a:prstGeom>
              <a:ln/>
            </p:spPr>
            <p:style>
              <a:lnRef idx="2">
                <a:schemeClr val="dk1"/>
              </a:lnRef>
              <a:fillRef idx="0">
                <a:schemeClr val="dk1"/>
              </a:fillRef>
              <a:effectRef idx="1">
                <a:schemeClr val="dk1"/>
              </a:effectRef>
              <a:fontRef idx="minor">
                <a:schemeClr val="tx1"/>
              </a:fontRef>
            </p:style>
          </p:cxnSp>
        </p:grpSp>
        <p:grpSp>
          <p:nvGrpSpPr>
            <p:cNvPr id="157" name="グループ化 156"/>
            <p:cNvGrpSpPr/>
            <p:nvPr/>
          </p:nvGrpSpPr>
          <p:grpSpPr>
            <a:xfrm>
              <a:off x="6397650" y="3538539"/>
              <a:ext cx="146052" cy="146052"/>
              <a:chOff x="5582223" y="1919826"/>
              <a:chExt cx="646578" cy="646578"/>
            </a:xfrm>
          </p:grpSpPr>
          <p:cxnSp>
            <p:nvCxnSpPr>
              <p:cNvPr id="158" name="直線コネクタ 157"/>
              <p:cNvCxnSpPr/>
              <p:nvPr/>
            </p:nvCxnSpPr>
            <p:spPr>
              <a:xfrm rot="16200000" flipH="1">
                <a:off x="5582223" y="1919826"/>
                <a:ext cx="646578" cy="646578"/>
              </a:xfrm>
              <a:prstGeom prst="line">
                <a:avLst/>
              </a:prstGeom>
              <a:ln/>
            </p:spPr>
            <p:style>
              <a:lnRef idx="2">
                <a:schemeClr val="dk1"/>
              </a:lnRef>
              <a:fillRef idx="0">
                <a:schemeClr val="dk1"/>
              </a:fillRef>
              <a:effectRef idx="1">
                <a:schemeClr val="dk1"/>
              </a:effectRef>
              <a:fontRef idx="minor">
                <a:schemeClr val="tx1"/>
              </a:fontRef>
            </p:style>
          </p:cxnSp>
          <p:cxnSp>
            <p:nvCxnSpPr>
              <p:cNvPr id="159" name="直線コネクタ 158"/>
              <p:cNvCxnSpPr/>
              <p:nvPr/>
            </p:nvCxnSpPr>
            <p:spPr>
              <a:xfrm rot="16200000" flipH="1" flipV="1">
                <a:off x="5582223" y="1919826"/>
                <a:ext cx="646578" cy="646578"/>
              </a:xfrm>
              <a:prstGeom prst="line">
                <a:avLst/>
              </a:prstGeom>
              <a:ln/>
            </p:spPr>
            <p:style>
              <a:lnRef idx="2">
                <a:schemeClr val="dk1"/>
              </a:lnRef>
              <a:fillRef idx="0">
                <a:schemeClr val="dk1"/>
              </a:fillRef>
              <a:effectRef idx="1">
                <a:schemeClr val="dk1"/>
              </a:effectRef>
              <a:fontRef idx="minor">
                <a:schemeClr val="tx1"/>
              </a:fontRef>
            </p:style>
          </p:cxnSp>
        </p:grpSp>
        <p:sp>
          <p:nvSpPr>
            <p:cNvPr id="161" name="線吹き出し 2 (枠付き) 160"/>
            <p:cNvSpPr/>
            <p:nvPr/>
          </p:nvSpPr>
          <p:spPr>
            <a:xfrm>
              <a:off x="6981858" y="2771766"/>
              <a:ext cx="2081241" cy="492443"/>
            </a:xfrm>
            <a:prstGeom prst="borderCallout2">
              <a:avLst>
                <a:gd name="adj1" fmla="val 18750"/>
                <a:gd name="adj2" fmla="val -230"/>
                <a:gd name="adj3" fmla="val 18750"/>
                <a:gd name="adj4" fmla="val -16667"/>
                <a:gd name="adj5" fmla="val 35579"/>
                <a:gd name="adj6" fmla="val -26908"/>
              </a:avLst>
            </a:prstGeom>
          </p:spPr>
          <p:style>
            <a:lnRef idx="2">
              <a:schemeClr val="accent1"/>
            </a:lnRef>
            <a:fillRef idx="1">
              <a:schemeClr val="lt1"/>
            </a:fillRef>
            <a:effectRef idx="0">
              <a:schemeClr val="accent1"/>
            </a:effectRef>
            <a:fontRef idx="minor">
              <a:schemeClr val="dk1"/>
            </a:fontRef>
          </p:style>
          <p:txBody>
            <a:bodyPr wrap="square" lIns="36000" tIns="0" rIns="36000" bIns="0" rtlCol="0" anchor="ctr">
              <a:spAutoFit/>
            </a:bodyPr>
            <a:lstStyle/>
            <a:p>
              <a:r>
                <a:rPr kumimoji="1" lang="en-US" altLang="ja-JP" sz="1600" dirty="0" smtClean="0"/>
                <a:t>C</a:t>
              </a:r>
              <a:r>
                <a:rPr kumimoji="1" lang="en-US" altLang="ja-JP" sz="1600" baseline="-25000" dirty="0" smtClean="0"/>
                <a:t>2</a:t>
              </a:r>
              <a:r>
                <a:rPr kumimoji="1" lang="ja-JP" altLang="en-US" sz="1600" dirty="0" smtClean="0"/>
                <a:t>を見ると</a:t>
              </a:r>
              <a:r>
                <a:rPr kumimoji="1" lang="en-US" altLang="ja-JP" sz="1600" dirty="0" smtClean="0"/>
                <a:t>6</a:t>
              </a:r>
              <a:r>
                <a:rPr kumimoji="1" lang="ja-JP" altLang="en-US" sz="1600" dirty="0" smtClean="0"/>
                <a:t>へ到達可能なら</a:t>
              </a:r>
              <a:r>
                <a:rPr kumimoji="1" lang="en-US" altLang="ja-JP" sz="1600" dirty="0" smtClean="0"/>
                <a:t>9</a:t>
              </a:r>
              <a:r>
                <a:rPr kumimoji="1" lang="ja-JP" altLang="en-US" sz="1600" dirty="0" err="1" smtClean="0"/>
                <a:t>へ</a:t>
              </a:r>
              <a:r>
                <a:rPr lang="ja-JP" altLang="en-US" sz="1600" dirty="0" err="1" smtClean="0"/>
                <a:t>も</a:t>
              </a:r>
              <a:r>
                <a:rPr kumimoji="1" lang="ja-JP" altLang="en-US" sz="1600" dirty="0" smtClean="0"/>
                <a:t>到達可能</a:t>
              </a:r>
              <a:endParaRPr kumimoji="1" lang="ja-JP" altLang="en-US" sz="1600" dirty="0" smtClean="0"/>
            </a:p>
          </p:txBody>
        </p:sp>
        <p:sp>
          <p:nvSpPr>
            <p:cNvPr id="162" name="線吹き出し 2 (枠付き) 161"/>
            <p:cNvSpPr/>
            <p:nvPr/>
          </p:nvSpPr>
          <p:spPr>
            <a:xfrm>
              <a:off x="6981858" y="4305312"/>
              <a:ext cx="2081241" cy="492443"/>
            </a:xfrm>
            <a:prstGeom prst="borderCallout2">
              <a:avLst>
                <a:gd name="adj1" fmla="val 18750"/>
                <a:gd name="adj2" fmla="val -230"/>
                <a:gd name="adj3" fmla="val 18750"/>
                <a:gd name="adj4" fmla="val -16667"/>
                <a:gd name="adj5" fmla="val -110535"/>
                <a:gd name="adj6" fmla="val -37712"/>
              </a:avLst>
            </a:prstGeom>
          </p:spPr>
          <p:style>
            <a:lnRef idx="2">
              <a:schemeClr val="accent1"/>
            </a:lnRef>
            <a:fillRef idx="1">
              <a:schemeClr val="lt1"/>
            </a:fillRef>
            <a:effectRef idx="0">
              <a:schemeClr val="accent1"/>
            </a:effectRef>
            <a:fontRef idx="minor">
              <a:schemeClr val="dk1"/>
            </a:fontRef>
          </p:style>
          <p:txBody>
            <a:bodyPr wrap="square" lIns="36000" tIns="0" rIns="36000" bIns="0" rtlCol="0" anchor="ctr">
              <a:spAutoFit/>
            </a:bodyPr>
            <a:lstStyle/>
            <a:p>
              <a:r>
                <a:rPr kumimoji="1" lang="en-US" altLang="ja-JP" sz="1600" dirty="0" smtClean="0"/>
                <a:t>C</a:t>
              </a:r>
              <a:r>
                <a:rPr kumimoji="1" lang="en-US" altLang="ja-JP" sz="1600" baseline="-25000" dirty="0" smtClean="0"/>
                <a:t>3</a:t>
              </a:r>
              <a:r>
                <a:rPr kumimoji="1" lang="ja-JP" altLang="en-US" sz="1600" dirty="0" smtClean="0"/>
                <a:t>で、</a:t>
              </a:r>
              <a:r>
                <a:rPr lang="en-US" altLang="ja-JP" sz="1600" dirty="0" smtClean="0"/>
                <a:t>13</a:t>
              </a:r>
              <a:r>
                <a:rPr lang="ja-JP" altLang="en-US" sz="1600" dirty="0" smtClean="0"/>
                <a:t>から</a:t>
              </a:r>
              <a:r>
                <a:rPr kumimoji="1" lang="ja-JP" altLang="en-US" sz="1600" dirty="0" smtClean="0"/>
                <a:t>到達可能</a:t>
              </a:r>
              <a:r>
                <a:rPr kumimoji="1" lang="en-US" altLang="ja-JP" sz="1600" dirty="0" smtClean="0"/>
                <a:t/>
              </a:r>
              <a:br>
                <a:rPr kumimoji="1" lang="en-US" altLang="ja-JP" sz="1600" dirty="0" smtClean="0"/>
              </a:br>
              <a:r>
                <a:rPr kumimoji="1" lang="ja-JP" altLang="en-US" sz="1600" dirty="0" smtClean="0"/>
                <a:t>なら</a:t>
              </a:r>
              <a:r>
                <a:rPr lang="en-US" altLang="ja-JP" sz="1600" dirty="0" smtClean="0"/>
                <a:t>11</a:t>
              </a:r>
              <a:r>
                <a:rPr lang="ja-JP" altLang="en-US" sz="1600" dirty="0" smtClean="0"/>
                <a:t>からも</a:t>
              </a:r>
              <a:r>
                <a:rPr kumimoji="1" lang="ja-JP" altLang="en-US" sz="1600" dirty="0" smtClean="0"/>
                <a:t>到達可能</a:t>
              </a:r>
              <a:endParaRPr kumimoji="1" lang="ja-JP" altLang="en-US" sz="1600" dirty="0" smtClean="0"/>
            </a:p>
          </p:txBody>
        </p:sp>
        <p:sp>
          <p:nvSpPr>
            <p:cNvPr id="163" name="線吹き出し 2 (枠付き) 162"/>
            <p:cNvSpPr/>
            <p:nvPr/>
          </p:nvSpPr>
          <p:spPr>
            <a:xfrm>
              <a:off x="6981858" y="3757617"/>
              <a:ext cx="2081241" cy="492443"/>
            </a:xfrm>
            <a:prstGeom prst="borderCallout2">
              <a:avLst>
                <a:gd name="adj1" fmla="val 18750"/>
                <a:gd name="adj2" fmla="val -230"/>
                <a:gd name="adj3" fmla="val 18750"/>
                <a:gd name="adj4" fmla="val -16667"/>
                <a:gd name="adj5" fmla="val -7038"/>
                <a:gd name="adj6" fmla="val -23667"/>
              </a:avLst>
            </a:prstGeom>
          </p:spPr>
          <p:style>
            <a:lnRef idx="2">
              <a:schemeClr val="accent1"/>
            </a:lnRef>
            <a:fillRef idx="1">
              <a:schemeClr val="lt1"/>
            </a:fillRef>
            <a:effectRef idx="0">
              <a:schemeClr val="accent1"/>
            </a:effectRef>
            <a:fontRef idx="minor">
              <a:schemeClr val="dk1"/>
            </a:fontRef>
          </p:style>
          <p:txBody>
            <a:bodyPr wrap="square" lIns="36000" tIns="0" rIns="36000" bIns="0" rtlCol="0" anchor="ctr">
              <a:spAutoFit/>
            </a:bodyPr>
            <a:lstStyle/>
            <a:p>
              <a:r>
                <a:rPr kumimoji="1" lang="en-US" altLang="ja-JP" sz="1600" dirty="0" smtClean="0"/>
                <a:t>C</a:t>
              </a:r>
              <a:r>
                <a:rPr kumimoji="1" lang="en-US" altLang="ja-JP" sz="1600" baseline="-25000" dirty="0" smtClean="0"/>
                <a:t>2</a:t>
              </a:r>
              <a:r>
                <a:rPr kumimoji="1" lang="ja-JP" altLang="en-US" sz="1600" dirty="0" smtClean="0"/>
                <a:t>で、</a:t>
              </a:r>
              <a:r>
                <a:rPr lang="en-US" altLang="ja-JP" sz="1600" dirty="0" smtClean="0"/>
                <a:t>9</a:t>
              </a:r>
              <a:r>
                <a:rPr lang="ja-JP" altLang="en-US" sz="1600" dirty="0" smtClean="0"/>
                <a:t>から</a:t>
              </a:r>
              <a:r>
                <a:rPr kumimoji="1" lang="ja-JP" altLang="en-US" sz="1600" dirty="0" smtClean="0"/>
                <a:t>到達可能</a:t>
              </a:r>
              <a:r>
                <a:rPr kumimoji="1" lang="en-US" altLang="ja-JP" sz="1600" dirty="0" smtClean="0"/>
                <a:t/>
              </a:r>
              <a:br>
                <a:rPr kumimoji="1" lang="en-US" altLang="ja-JP" sz="1600" dirty="0" smtClean="0"/>
              </a:br>
              <a:r>
                <a:rPr kumimoji="1" lang="ja-JP" altLang="en-US" sz="1600" dirty="0" smtClean="0"/>
                <a:t>なら</a:t>
              </a:r>
              <a:r>
                <a:rPr lang="en-US" altLang="ja-JP" sz="1600" dirty="0" smtClean="0"/>
                <a:t>7</a:t>
              </a:r>
              <a:r>
                <a:rPr lang="ja-JP" altLang="en-US" sz="1600" dirty="0" smtClean="0"/>
                <a:t>からも</a:t>
              </a:r>
              <a:r>
                <a:rPr kumimoji="1" lang="ja-JP" altLang="en-US" sz="1600" dirty="0" smtClean="0"/>
                <a:t>到達可能</a:t>
              </a:r>
              <a:endParaRPr kumimoji="1" lang="ja-JP" altLang="en-US" sz="1600" dirty="0" smtClean="0"/>
            </a:p>
          </p:txBody>
        </p:sp>
      </p:grpSp>
      <p:sp>
        <p:nvSpPr>
          <p:cNvPr id="165" name="スライド番号プレースホルダ 164"/>
          <p:cNvSpPr>
            <a:spLocks noGrp="1"/>
          </p:cNvSpPr>
          <p:nvPr>
            <p:ph type="sldNum" sz="quarter" idx="12"/>
          </p:nvPr>
        </p:nvSpPr>
        <p:spPr/>
        <p:txBody>
          <a:bodyPr/>
          <a:lstStyle/>
          <a:p>
            <a:fld id="{DF510E7A-70A0-49B7-BA5B-039CFE49E52F}" type="slidenum">
              <a:rPr kumimoji="1" lang="ja-JP" altLang="en-US" smtClean="0"/>
              <a:pPr/>
              <a:t>212</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4"/>
                                        </p:tgtEl>
                                      </p:cBhvr>
                                    </p:animEffect>
                                    <p:animScale>
                                      <p:cBhvr>
                                        <p:cTn id="7" dur="250" autoRev="1" fill="hold"/>
                                        <p:tgtEl>
                                          <p:spTgt spid="64"/>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24"/>
                                        </p:tgtEl>
                                      </p:cBhvr>
                                    </p:animEffect>
                                    <p:animScale>
                                      <p:cBhvr>
                                        <p:cTn id="10" dur="250" autoRev="1" fill="hold"/>
                                        <p:tgtEl>
                                          <p:spTgt spid="24"/>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42"/>
                                        </p:tgtEl>
                                        <p:attrNameLst>
                                          <p:attrName>style.visibility</p:attrName>
                                        </p:attrNameLst>
                                      </p:cBhvr>
                                      <p:to>
                                        <p:strVal val="visible"/>
                                      </p:to>
                                    </p:set>
                                    <p:animEffect transition="in" filter="blinds(horizontal)">
                                      <p:cBhvr>
                                        <p:cTn id="15" dur="500"/>
                                        <p:tgtEl>
                                          <p:spTgt spid="14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43"/>
                                        </p:tgtEl>
                                        <p:attrNameLst>
                                          <p:attrName>style.visibility</p:attrName>
                                        </p:attrNameLst>
                                      </p:cBhvr>
                                      <p:to>
                                        <p:strVal val="visible"/>
                                      </p:to>
                                    </p:set>
                                    <p:animEffect transition="in" filter="blinds(horizontal)">
                                      <p:cBhvr>
                                        <p:cTn id="18" dur="500"/>
                                        <p:tgtEl>
                                          <p:spTgt spid="14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44">
                                            <p:txEl>
                                              <p:pRg st="2" end="2"/>
                                            </p:txEl>
                                          </p:spTgt>
                                        </p:tgtEl>
                                        <p:attrNameLst>
                                          <p:attrName>style.visibility</p:attrName>
                                        </p:attrNameLst>
                                      </p:cBhvr>
                                      <p:to>
                                        <p:strVal val="visible"/>
                                      </p:to>
                                    </p:set>
                                    <p:animEffect transition="in" filter="blinds(horizontal)">
                                      <p:cBhvr>
                                        <p:cTn id="23" dur="500"/>
                                        <p:tgtEl>
                                          <p:spTgt spid="144">
                                            <p:txEl>
                                              <p:pRg st="2" end="2"/>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144">
                                            <p:txEl>
                                              <p:pRg st="4" end="4"/>
                                            </p:txEl>
                                          </p:spTgt>
                                        </p:tgtEl>
                                        <p:attrNameLst>
                                          <p:attrName>style.visibility</p:attrName>
                                        </p:attrNameLst>
                                      </p:cBhvr>
                                      <p:to>
                                        <p:strVal val="visible"/>
                                      </p:to>
                                    </p:set>
                                    <p:animEffect transition="in" filter="blinds(horizontal)">
                                      <p:cBhvr>
                                        <p:cTn id="26" dur="500"/>
                                        <p:tgtEl>
                                          <p:spTgt spid="14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4"/>
                                        </p:tgtEl>
                                        <p:attrNameLst>
                                          <p:attrName>style.visibility</p:attrName>
                                        </p:attrNameLst>
                                      </p:cBhvr>
                                      <p:to>
                                        <p:strVal val="visible"/>
                                      </p:to>
                                    </p:set>
                                    <p:animEffect transition="in" filter="fade">
                                      <p:cBhvr>
                                        <p:cTn id="31" dur="2000"/>
                                        <p:tgtEl>
                                          <p:spTgt spid="164"/>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144">
                                            <p:txEl>
                                              <p:pRg st="10" end="10"/>
                                            </p:txEl>
                                          </p:spTgt>
                                        </p:tgtEl>
                                        <p:attrNameLst>
                                          <p:attrName>style.visibility</p:attrName>
                                        </p:attrNameLst>
                                      </p:cBhvr>
                                      <p:to>
                                        <p:strVal val="visible"/>
                                      </p:to>
                                    </p:set>
                                    <p:animEffect transition="in" filter="blinds(horizontal)">
                                      <p:cBhvr>
                                        <p:cTn id="36" dur="500"/>
                                        <p:tgtEl>
                                          <p:spTgt spid="144">
                                            <p:txEl>
                                              <p:pRg st="10" end="10"/>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144">
                                            <p:txEl>
                                              <p:pRg st="11" end="11"/>
                                            </p:txEl>
                                          </p:spTgt>
                                        </p:tgtEl>
                                        <p:attrNameLst>
                                          <p:attrName>style.visibility</p:attrName>
                                        </p:attrNameLst>
                                      </p:cBhvr>
                                      <p:to>
                                        <p:strVal val="visible"/>
                                      </p:to>
                                    </p:set>
                                    <p:animEffect transition="in" filter="blinds(horizontal)">
                                      <p:cBhvr>
                                        <p:cTn id="39" dur="500"/>
                                        <p:tgtEl>
                                          <p:spTgt spid="144">
                                            <p:txEl>
                                              <p:pRg st="11" end="11"/>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144">
                                            <p:txEl>
                                              <p:pRg st="13" end="13"/>
                                            </p:txEl>
                                          </p:spTgt>
                                        </p:tgtEl>
                                        <p:attrNameLst>
                                          <p:attrName>style.visibility</p:attrName>
                                        </p:attrNameLst>
                                      </p:cBhvr>
                                      <p:to>
                                        <p:strVal val="visible"/>
                                      </p:to>
                                    </p:set>
                                    <p:animEffect transition="in" filter="blinds(horizontal)">
                                      <p:cBhvr>
                                        <p:cTn id="42" dur="500"/>
                                        <p:tgtEl>
                                          <p:spTgt spid="14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64" grpId="0" animBg="1"/>
      <p:bldP spid="142" grpId="0" animBg="1"/>
      <p:bldP spid="143"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zh-CN" dirty="0" smtClean="0"/>
              <a:t>3-H</a:t>
            </a:r>
            <a:r>
              <a:rPr lang="en-US" altLang="ja-JP" dirty="0" smtClean="0"/>
              <a:t>op</a:t>
            </a:r>
            <a:r>
              <a:rPr lang="en-US" altLang="zh-CN" dirty="0" smtClean="0"/>
              <a:t> </a:t>
            </a:r>
            <a:r>
              <a:rPr lang="en-US" altLang="zh-CN" dirty="0"/>
              <a:t>Segment </a:t>
            </a:r>
            <a:r>
              <a:rPr lang="ja-JP" altLang="en-US" dirty="0" smtClean="0"/>
              <a:t>問合せ</a:t>
            </a:r>
            <a:endParaRPr lang="en-US" altLang="zh-CN" dirty="0"/>
          </a:p>
        </p:txBody>
      </p:sp>
      <p:sp>
        <p:nvSpPr>
          <p:cNvPr id="61443" name="AutoShape 3"/>
          <p:cNvSpPr>
            <a:spLocks noChangeAspect="1" noChangeArrowheads="1" noTextEdit="1"/>
          </p:cNvSpPr>
          <p:nvPr/>
        </p:nvSpPr>
        <p:spPr bwMode="auto">
          <a:xfrm>
            <a:off x="381000" y="1600200"/>
            <a:ext cx="4378325" cy="4570413"/>
          </a:xfrm>
          <a:prstGeom prst="rect">
            <a:avLst/>
          </a:prstGeom>
          <a:noFill/>
          <a:ln w="9525">
            <a:noFill/>
            <a:miter lim="800000"/>
            <a:headEnd/>
            <a:tailEnd/>
          </a:ln>
        </p:spPr>
        <p:txBody>
          <a:bodyPr/>
          <a:lstStyle/>
          <a:p>
            <a:endParaRPr lang="ja-JP" altLang="en-US"/>
          </a:p>
        </p:txBody>
      </p:sp>
      <p:sp>
        <p:nvSpPr>
          <p:cNvPr id="61444" name="Freeform 4"/>
          <p:cNvSpPr>
            <a:spLocks/>
          </p:cNvSpPr>
          <p:nvPr/>
        </p:nvSpPr>
        <p:spPr bwMode="auto">
          <a:xfrm>
            <a:off x="2832100" y="1925638"/>
            <a:ext cx="153988" cy="152400"/>
          </a:xfrm>
          <a:custGeom>
            <a:avLst/>
            <a:gdLst/>
            <a:ahLst/>
            <a:cxnLst>
              <a:cxn ang="0">
                <a:pos x="174" y="382"/>
              </a:cxn>
              <a:cxn ang="0">
                <a:pos x="137" y="374"/>
              </a:cxn>
              <a:cxn ang="0">
                <a:pos x="102" y="359"/>
              </a:cxn>
              <a:cxn ang="0">
                <a:pos x="71" y="339"/>
              </a:cxn>
              <a:cxn ang="0">
                <a:pos x="45" y="313"/>
              </a:cxn>
              <a:cxn ang="0">
                <a:pos x="23" y="283"/>
              </a:cxn>
              <a:cxn ang="0">
                <a:pos x="9" y="248"/>
              </a:cxn>
              <a:cxn ang="0">
                <a:pos x="1" y="211"/>
              </a:cxn>
              <a:cxn ang="0">
                <a:pos x="1" y="172"/>
              </a:cxn>
              <a:cxn ang="0">
                <a:pos x="9" y="135"/>
              </a:cxn>
              <a:cxn ang="0">
                <a:pos x="23" y="100"/>
              </a:cxn>
              <a:cxn ang="0">
                <a:pos x="45" y="69"/>
              </a:cxn>
              <a:cxn ang="0">
                <a:pos x="71" y="44"/>
              </a:cxn>
              <a:cxn ang="0">
                <a:pos x="102" y="23"/>
              </a:cxn>
              <a:cxn ang="0">
                <a:pos x="137" y="9"/>
              </a:cxn>
              <a:cxn ang="0">
                <a:pos x="174" y="1"/>
              </a:cxn>
              <a:cxn ang="0">
                <a:pos x="214" y="1"/>
              </a:cxn>
              <a:cxn ang="0">
                <a:pos x="251" y="9"/>
              </a:cxn>
              <a:cxn ang="0">
                <a:pos x="286" y="23"/>
              </a:cxn>
              <a:cxn ang="0">
                <a:pos x="318" y="44"/>
              </a:cxn>
              <a:cxn ang="0">
                <a:pos x="343" y="69"/>
              </a:cxn>
              <a:cxn ang="0">
                <a:pos x="365" y="100"/>
              </a:cxn>
              <a:cxn ang="0">
                <a:pos x="379" y="135"/>
              </a:cxn>
              <a:cxn ang="0">
                <a:pos x="387" y="172"/>
              </a:cxn>
              <a:cxn ang="0">
                <a:pos x="387" y="211"/>
              </a:cxn>
              <a:cxn ang="0">
                <a:pos x="379" y="248"/>
              </a:cxn>
              <a:cxn ang="0">
                <a:pos x="365" y="283"/>
              </a:cxn>
              <a:cxn ang="0">
                <a:pos x="343" y="313"/>
              </a:cxn>
              <a:cxn ang="0">
                <a:pos x="318" y="339"/>
              </a:cxn>
              <a:cxn ang="0">
                <a:pos x="286" y="359"/>
              </a:cxn>
              <a:cxn ang="0">
                <a:pos x="251" y="374"/>
              </a:cxn>
              <a:cxn ang="0">
                <a:pos x="214" y="382"/>
              </a:cxn>
            </a:cxnLst>
            <a:rect l="0" t="0" r="r" b="b"/>
            <a:pathLst>
              <a:path w="388" h="383">
                <a:moveTo>
                  <a:pt x="194" y="383"/>
                </a:moveTo>
                <a:lnTo>
                  <a:pt x="174" y="382"/>
                </a:lnTo>
                <a:lnTo>
                  <a:pt x="155" y="379"/>
                </a:lnTo>
                <a:lnTo>
                  <a:pt x="137" y="374"/>
                </a:lnTo>
                <a:lnTo>
                  <a:pt x="119" y="368"/>
                </a:lnTo>
                <a:lnTo>
                  <a:pt x="102" y="359"/>
                </a:lnTo>
                <a:lnTo>
                  <a:pt x="85" y="350"/>
                </a:lnTo>
                <a:lnTo>
                  <a:pt x="71" y="339"/>
                </a:lnTo>
                <a:lnTo>
                  <a:pt x="57" y="327"/>
                </a:lnTo>
                <a:lnTo>
                  <a:pt x="45" y="313"/>
                </a:lnTo>
                <a:lnTo>
                  <a:pt x="33" y="298"/>
                </a:lnTo>
                <a:lnTo>
                  <a:pt x="23" y="283"/>
                </a:lnTo>
                <a:lnTo>
                  <a:pt x="16" y="266"/>
                </a:lnTo>
                <a:lnTo>
                  <a:pt x="9" y="248"/>
                </a:lnTo>
                <a:lnTo>
                  <a:pt x="4" y="230"/>
                </a:lnTo>
                <a:lnTo>
                  <a:pt x="1" y="211"/>
                </a:lnTo>
                <a:lnTo>
                  <a:pt x="0" y="192"/>
                </a:lnTo>
                <a:lnTo>
                  <a:pt x="1" y="172"/>
                </a:lnTo>
                <a:lnTo>
                  <a:pt x="4" y="152"/>
                </a:lnTo>
                <a:lnTo>
                  <a:pt x="9" y="135"/>
                </a:lnTo>
                <a:lnTo>
                  <a:pt x="16" y="117"/>
                </a:lnTo>
                <a:lnTo>
                  <a:pt x="23" y="100"/>
                </a:lnTo>
                <a:lnTo>
                  <a:pt x="33" y="84"/>
                </a:lnTo>
                <a:lnTo>
                  <a:pt x="45" y="69"/>
                </a:lnTo>
                <a:lnTo>
                  <a:pt x="57" y="56"/>
                </a:lnTo>
                <a:lnTo>
                  <a:pt x="71" y="44"/>
                </a:lnTo>
                <a:lnTo>
                  <a:pt x="85" y="32"/>
                </a:lnTo>
                <a:lnTo>
                  <a:pt x="102" y="23"/>
                </a:lnTo>
                <a:lnTo>
                  <a:pt x="119" y="14"/>
                </a:lnTo>
                <a:lnTo>
                  <a:pt x="137" y="9"/>
                </a:lnTo>
                <a:lnTo>
                  <a:pt x="155" y="3"/>
                </a:lnTo>
                <a:lnTo>
                  <a:pt x="174" y="1"/>
                </a:lnTo>
                <a:lnTo>
                  <a:pt x="194" y="0"/>
                </a:lnTo>
                <a:lnTo>
                  <a:pt x="214" y="1"/>
                </a:lnTo>
                <a:lnTo>
                  <a:pt x="233" y="3"/>
                </a:lnTo>
                <a:lnTo>
                  <a:pt x="251" y="9"/>
                </a:lnTo>
                <a:lnTo>
                  <a:pt x="269" y="14"/>
                </a:lnTo>
                <a:lnTo>
                  <a:pt x="286" y="23"/>
                </a:lnTo>
                <a:lnTo>
                  <a:pt x="303" y="32"/>
                </a:lnTo>
                <a:lnTo>
                  <a:pt x="318" y="44"/>
                </a:lnTo>
                <a:lnTo>
                  <a:pt x="331" y="56"/>
                </a:lnTo>
                <a:lnTo>
                  <a:pt x="343" y="69"/>
                </a:lnTo>
                <a:lnTo>
                  <a:pt x="355" y="84"/>
                </a:lnTo>
                <a:lnTo>
                  <a:pt x="365" y="100"/>
                </a:lnTo>
                <a:lnTo>
                  <a:pt x="373" y="117"/>
                </a:lnTo>
                <a:lnTo>
                  <a:pt x="379" y="135"/>
                </a:lnTo>
                <a:lnTo>
                  <a:pt x="384" y="152"/>
                </a:lnTo>
                <a:lnTo>
                  <a:pt x="387" y="172"/>
                </a:lnTo>
                <a:lnTo>
                  <a:pt x="388" y="192"/>
                </a:lnTo>
                <a:lnTo>
                  <a:pt x="387" y="211"/>
                </a:lnTo>
                <a:lnTo>
                  <a:pt x="384" y="230"/>
                </a:lnTo>
                <a:lnTo>
                  <a:pt x="379" y="248"/>
                </a:lnTo>
                <a:lnTo>
                  <a:pt x="373" y="266"/>
                </a:lnTo>
                <a:lnTo>
                  <a:pt x="365" y="283"/>
                </a:lnTo>
                <a:lnTo>
                  <a:pt x="355" y="298"/>
                </a:lnTo>
                <a:lnTo>
                  <a:pt x="343" y="313"/>
                </a:lnTo>
                <a:lnTo>
                  <a:pt x="331" y="327"/>
                </a:lnTo>
                <a:lnTo>
                  <a:pt x="318" y="339"/>
                </a:lnTo>
                <a:lnTo>
                  <a:pt x="303" y="350"/>
                </a:lnTo>
                <a:lnTo>
                  <a:pt x="286" y="359"/>
                </a:lnTo>
                <a:lnTo>
                  <a:pt x="269" y="368"/>
                </a:lnTo>
                <a:lnTo>
                  <a:pt x="251" y="374"/>
                </a:lnTo>
                <a:lnTo>
                  <a:pt x="233" y="379"/>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61445" name="Freeform 5"/>
          <p:cNvSpPr>
            <a:spLocks/>
          </p:cNvSpPr>
          <p:nvPr/>
        </p:nvSpPr>
        <p:spPr bwMode="auto">
          <a:xfrm>
            <a:off x="2832100" y="2371725"/>
            <a:ext cx="153988" cy="152400"/>
          </a:xfrm>
          <a:custGeom>
            <a:avLst/>
            <a:gdLst/>
            <a:ahLst/>
            <a:cxnLst>
              <a:cxn ang="0">
                <a:pos x="174" y="382"/>
              </a:cxn>
              <a:cxn ang="0">
                <a:pos x="137" y="374"/>
              </a:cxn>
              <a:cxn ang="0">
                <a:pos x="102" y="359"/>
              </a:cxn>
              <a:cxn ang="0">
                <a:pos x="71" y="339"/>
              </a:cxn>
              <a:cxn ang="0">
                <a:pos x="45" y="313"/>
              </a:cxn>
              <a:cxn ang="0">
                <a:pos x="23" y="283"/>
              </a:cxn>
              <a:cxn ang="0">
                <a:pos x="9" y="248"/>
              </a:cxn>
              <a:cxn ang="0">
                <a:pos x="1" y="211"/>
              </a:cxn>
              <a:cxn ang="0">
                <a:pos x="1" y="172"/>
              </a:cxn>
              <a:cxn ang="0">
                <a:pos x="9" y="135"/>
              </a:cxn>
              <a:cxn ang="0">
                <a:pos x="23" y="100"/>
              </a:cxn>
              <a:cxn ang="0">
                <a:pos x="45" y="69"/>
              </a:cxn>
              <a:cxn ang="0">
                <a:pos x="71" y="44"/>
              </a:cxn>
              <a:cxn ang="0">
                <a:pos x="102" y="23"/>
              </a:cxn>
              <a:cxn ang="0">
                <a:pos x="137" y="9"/>
              </a:cxn>
              <a:cxn ang="0">
                <a:pos x="174" y="1"/>
              </a:cxn>
              <a:cxn ang="0">
                <a:pos x="214" y="1"/>
              </a:cxn>
              <a:cxn ang="0">
                <a:pos x="251" y="9"/>
              </a:cxn>
              <a:cxn ang="0">
                <a:pos x="286" y="23"/>
              </a:cxn>
              <a:cxn ang="0">
                <a:pos x="318" y="44"/>
              </a:cxn>
              <a:cxn ang="0">
                <a:pos x="343" y="69"/>
              </a:cxn>
              <a:cxn ang="0">
                <a:pos x="365" y="100"/>
              </a:cxn>
              <a:cxn ang="0">
                <a:pos x="379" y="135"/>
              </a:cxn>
              <a:cxn ang="0">
                <a:pos x="387" y="172"/>
              </a:cxn>
              <a:cxn ang="0">
                <a:pos x="387" y="211"/>
              </a:cxn>
              <a:cxn ang="0">
                <a:pos x="379" y="248"/>
              </a:cxn>
              <a:cxn ang="0">
                <a:pos x="365" y="283"/>
              </a:cxn>
              <a:cxn ang="0">
                <a:pos x="343" y="313"/>
              </a:cxn>
              <a:cxn ang="0">
                <a:pos x="318" y="339"/>
              </a:cxn>
              <a:cxn ang="0">
                <a:pos x="286" y="359"/>
              </a:cxn>
              <a:cxn ang="0">
                <a:pos x="251" y="374"/>
              </a:cxn>
              <a:cxn ang="0">
                <a:pos x="214" y="382"/>
              </a:cxn>
            </a:cxnLst>
            <a:rect l="0" t="0" r="r" b="b"/>
            <a:pathLst>
              <a:path w="388" h="383">
                <a:moveTo>
                  <a:pt x="194" y="383"/>
                </a:moveTo>
                <a:lnTo>
                  <a:pt x="174" y="382"/>
                </a:lnTo>
                <a:lnTo>
                  <a:pt x="155" y="379"/>
                </a:lnTo>
                <a:lnTo>
                  <a:pt x="137" y="374"/>
                </a:lnTo>
                <a:lnTo>
                  <a:pt x="119" y="368"/>
                </a:lnTo>
                <a:lnTo>
                  <a:pt x="102" y="359"/>
                </a:lnTo>
                <a:lnTo>
                  <a:pt x="85" y="350"/>
                </a:lnTo>
                <a:lnTo>
                  <a:pt x="71" y="339"/>
                </a:lnTo>
                <a:lnTo>
                  <a:pt x="57" y="327"/>
                </a:lnTo>
                <a:lnTo>
                  <a:pt x="45" y="313"/>
                </a:lnTo>
                <a:lnTo>
                  <a:pt x="33" y="299"/>
                </a:lnTo>
                <a:lnTo>
                  <a:pt x="23" y="283"/>
                </a:lnTo>
                <a:lnTo>
                  <a:pt x="16" y="266"/>
                </a:lnTo>
                <a:lnTo>
                  <a:pt x="9" y="248"/>
                </a:lnTo>
                <a:lnTo>
                  <a:pt x="4" y="230"/>
                </a:lnTo>
                <a:lnTo>
                  <a:pt x="1" y="211"/>
                </a:lnTo>
                <a:lnTo>
                  <a:pt x="0" y="192"/>
                </a:lnTo>
                <a:lnTo>
                  <a:pt x="1" y="172"/>
                </a:lnTo>
                <a:lnTo>
                  <a:pt x="4" y="153"/>
                </a:lnTo>
                <a:lnTo>
                  <a:pt x="9" y="135"/>
                </a:lnTo>
                <a:lnTo>
                  <a:pt x="16" y="117"/>
                </a:lnTo>
                <a:lnTo>
                  <a:pt x="23" y="100"/>
                </a:lnTo>
                <a:lnTo>
                  <a:pt x="33" y="84"/>
                </a:lnTo>
                <a:lnTo>
                  <a:pt x="45" y="69"/>
                </a:lnTo>
                <a:lnTo>
                  <a:pt x="57" y="56"/>
                </a:lnTo>
                <a:lnTo>
                  <a:pt x="71" y="44"/>
                </a:lnTo>
                <a:lnTo>
                  <a:pt x="85" y="32"/>
                </a:lnTo>
                <a:lnTo>
                  <a:pt x="102" y="23"/>
                </a:lnTo>
                <a:lnTo>
                  <a:pt x="119" y="14"/>
                </a:lnTo>
                <a:lnTo>
                  <a:pt x="137" y="9"/>
                </a:lnTo>
                <a:lnTo>
                  <a:pt x="155" y="3"/>
                </a:lnTo>
                <a:lnTo>
                  <a:pt x="174" y="1"/>
                </a:lnTo>
                <a:lnTo>
                  <a:pt x="194" y="0"/>
                </a:lnTo>
                <a:lnTo>
                  <a:pt x="214" y="1"/>
                </a:lnTo>
                <a:lnTo>
                  <a:pt x="233" y="3"/>
                </a:lnTo>
                <a:lnTo>
                  <a:pt x="251" y="9"/>
                </a:lnTo>
                <a:lnTo>
                  <a:pt x="269" y="14"/>
                </a:lnTo>
                <a:lnTo>
                  <a:pt x="286" y="23"/>
                </a:lnTo>
                <a:lnTo>
                  <a:pt x="303" y="32"/>
                </a:lnTo>
                <a:lnTo>
                  <a:pt x="318" y="44"/>
                </a:lnTo>
                <a:lnTo>
                  <a:pt x="331" y="56"/>
                </a:lnTo>
                <a:lnTo>
                  <a:pt x="343" y="69"/>
                </a:lnTo>
                <a:lnTo>
                  <a:pt x="355" y="84"/>
                </a:lnTo>
                <a:lnTo>
                  <a:pt x="365" y="100"/>
                </a:lnTo>
                <a:lnTo>
                  <a:pt x="373" y="117"/>
                </a:lnTo>
                <a:lnTo>
                  <a:pt x="379" y="135"/>
                </a:lnTo>
                <a:lnTo>
                  <a:pt x="384" y="153"/>
                </a:lnTo>
                <a:lnTo>
                  <a:pt x="387" y="172"/>
                </a:lnTo>
                <a:lnTo>
                  <a:pt x="388" y="192"/>
                </a:lnTo>
                <a:lnTo>
                  <a:pt x="387" y="211"/>
                </a:lnTo>
                <a:lnTo>
                  <a:pt x="384" y="230"/>
                </a:lnTo>
                <a:lnTo>
                  <a:pt x="379" y="248"/>
                </a:lnTo>
                <a:lnTo>
                  <a:pt x="373" y="266"/>
                </a:lnTo>
                <a:lnTo>
                  <a:pt x="365" y="283"/>
                </a:lnTo>
                <a:lnTo>
                  <a:pt x="355" y="299"/>
                </a:lnTo>
                <a:lnTo>
                  <a:pt x="343" y="313"/>
                </a:lnTo>
                <a:lnTo>
                  <a:pt x="331" y="327"/>
                </a:lnTo>
                <a:lnTo>
                  <a:pt x="318" y="339"/>
                </a:lnTo>
                <a:lnTo>
                  <a:pt x="303" y="350"/>
                </a:lnTo>
                <a:lnTo>
                  <a:pt x="286" y="359"/>
                </a:lnTo>
                <a:lnTo>
                  <a:pt x="269" y="368"/>
                </a:lnTo>
                <a:lnTo>
                  <a:pt x="251" y="374"/>
                </a:lnTo>
                <a:lnTo>
                  <a:pt x="233" y="379"/>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61446" name="Freeform 6"/>
          <p:cNvSpPr>
            <a:spLocks/>
          </p:cNvSpPr>
          <p:nvPr/>
        </p:nvSpPr>
        <p:spPr bwMode="auto">
          <a:xfrm>
            <a:off x="2832100" y="2906713"/>
            <a:ext cx="153988" cy="150812"/>
          </a:xfrm>
          <a:custGeom>
            <a:avLst/>
            <a:gdLst/>
            <a:ahLst/>
            <a:cxnLst>
              <a:cxn ang="0">
                <a:pos x="174" y="382"/>
              </a:cxn>
              <a:cxn ang="0">
                <a:pos x="137" y="374"/>
              </a:cxn>
              <a:cxn ang="0">
                <a:pos x="102" y="360"/>
              </a:cxn>
              <a:cxn ang="0">
                <a:pos x="71" y="339"/>
              </a:cxn>
              <a:cxn ang="0">
                <a:pos x="45" y="314"/>
              </a:cxn>
              <a:cxn ang="0">
                <a:pos x="23" y="283"/>
              </a:cxn>
              <a:cxn ang="0">
                <a:pos x="9" y="248"/>
              </a:cxn>
              <a:cxn ang="0">
                <a:pos x="1" y="211"/>
              </a:cxn>
              <a:cxn ang="0">
                <a:pos x="1" y="172"/>
              </a:cxn>
              <a:cxn ang="0">
                <a:pos x="9" y="135"/>
              </a:cxn>
              <a:cxn ang="0">
                <a:pos x="23" y="100"/>
              </a:cxn>
              <a:cxn ang="0">
                <a:pos x="45" y="70"/>
              </a:cxn>
              <a:cxn ang="0">
                <a:pos x="71" y="44"/>
              </a:cxn>
              <a:cxn ang="0">
                <a:pos x="102" y="24"/>
              </a:cxn>
              <a:cxn ang="0">
                <a:pos x="137" y="9"/>
              </a:cxn>
              <a:cxn ang="0">
                <a:pos x="174" y="1"/>
              </a:cxn>
              <a:cxn ang="0">
                <a:pos x="214" y="1"/>
              </a:cxn>
              <a:cxn ang="0">
                <a:pos x="251" y="9"/>
              </a:cxn>
              <a:cxn ang="0">
                <a:pos x="286" y="24"/>
              </a:cxn>
              <a:cxn ang="0">
                <a:pos x="318" y="44"/>
              </a:cxn>
              <a:cxn ang="0">
                <a:pos x="343" y="70"/>
              </a:cxn>
              <a:cxn ang="0">
                <a:pos x="365" y="100"/>
              </a:cxn>
              <a:cxn ang="0">
                <a:pos x="379" y="135"/>
              </a:cxn>
              <a:cxn ang="0">
                <a:pos x="387" y="172"/>
              </a:cxn>
              <a:cxn ang="0">
                <a:pos x="387" y="211"/>
              </a:cxn>
              <a:cxn ang="0">
                <a:pos x="379" y="248"/>
              </a:cxn>
              <a:cxn ang="0">
                <a:pos x="365" y="283"/>
              </a:cxn>
              <a:cxn ang="0">
                <a:pos x="343" y="314"/>
              </a:cxn>
              <a:cxn ang="0">
                <a:pos x="318" y="339"/>
              </a:cxn>
              <a:cxn ang="0">
                <a:pos x="286" y="360"/>
              </a:cxn>
              <a:cxn ang="0">
                <a:pos x="251" y="374"/>
              </a:cxn>
              <a:cxn ang="0">
                <a:pos x="214" y="382"/>
              </a:cxn>
            </a:cxnLst>
            <a:rect l="0" t="0" r="r" b="b"/>
            <a:pathLst>
              <a:path w="388" h="383">
                <a:moveTo>
                  <a:pt x="194" y="383"/>
                </a:moveTo>
                <a:lnTo>
                  <a:pt x="174" y="382"/>
                </a:lnTo>
                <a:lnTo>
                  <a:pt x="155" y="380"/>
                </a:lnTo>
                <a:lnTo>
                  <a:pt x="137" y="374"/>
                </a:lnTo>
                <a:lnTo>
                  <a:pt x="119" y="369"/>
                </a:lnTo>
                <a:lnTo>
                  <a:pt x="102" y="360"/>
                </a:lnTo>
                <a:lnTo>
                  <a:pt x="85" y="351"/>
                </a:lnTo>
                <a:lnTo>
                  <a:pt x="71" y="339"/>
                </a:lnTo>
                <a:lnTo>
                  <a:pt x="57" y="327"/>
                </a:lnTo>
                <a:lnTo>
                  <a:pt x="45" y="314"/>
                </a:lnTo>
                <a:lnTo>
                  <a:pt x="33" y="299"/>
                </a:lnTo>
                <a:lnTo>
                  <a:pt x="23" y="283"/>
                </a:lnTo>
                <a:lnTo>
                  <a:pt x="16" y="266"/>
                </a:lnTo>
                <a:lnTo>
                  <a:pt x="9" y="248"/>
                </a:lnTo>
                <a:lnTo>
                  <a:pt x="4" y="230"/>
                </a:lnTo>
                <a:lnTo>
                  <a:pt x="1" y="211"/>
                </a:lnTo>
                <a:lnTo>
                  <a:pt x="0" y="192"/>
                </a:lnTo>
                <a:lnTo>
                  <a:pt x="1" y="172"/>
                </a:lnTo>
                <a:lnTo>
                  <a:pt x="4" y="153"/>
                </a:lnTo>
                <a:lnTo>
                  <a:pt x="9" y="135"/>
                </a:lnTo>
                <a:lnTo>
                  <a:pt x="16" y="117"/>
                </a:lnTo>
                <a:lnTo>
                  <a:pt x="23" y="100"/>
                </a:lnTo>
                <a:lnTo>
                  <a:pt x="33" y="85"/>
                </a:lnTo>
                <a:lnTo>
                  <a:pt x="45" y="70"/>
                </a:lnTo>
                <a:lnTo>
                  <a:pt x="57" y="56"/>
                </a:lnTo>
                <a:lnTo>
                  <a:pt x="71" y="44"/>
                </a:lnTo>
                <a:lnTo>
                  <a:pt x="85" y="33"/>
                </a:lnTo>
                <a:lnTo>
                  <a:pt x="102" y="24"/>
                </a:lnTo>
                <a:lnTo>
                  <a:pt x="119" y="15"/>
                </a:lnTo>
                <a:lnTo>
                  <a:pt x="137" y="9"/>
                </a:lnTo>
                <a:lnTo>
                  <a:pt x="155" y="4"/>
                </a:lnTo>
                <a:lnTo>
                  <a:pt x="174" y="1"/>
                </a:lnTo>
                <a:lnTo>
                  <a:pt x="194" y="0"/>
                </a:lnTo>
                <a:lnTo>
                  <a:pt x="214" y="1"/>
                </a:lnTo>
                <a:lnTo>
                  <a:pt x="233" y="4"/>
                </a:lnTo>
                <a:lnTo>
                  <a:pt x="251" y="9"/>
                </a:lnTo>
                <a:lnTo>
                  <a:pt x="269" y="15"/>
                </a:lnTo>
                <a:lnTo>
                  <a:pt x="286" y="24"/>
                </a:lnTo>
                <a:lnTo>
                  <a:pt x="303" y="33"/>
                </a:lnTo>
                <a:lnTo>
                  <a:pt x="318" y="44"/>
                </a:lnTo>
                <a:lnTo>
                  <a:pt x="331" y="56"/>
                </a:lnTo>
                <a:lnTo>
                  <a:pt x="343" y="70"/>
                </a:lnTo>
                <a:lnTo>
                  <a:pt x="355" y="85"/>
                </a:lnTo>
                <a:lnTo>
                  <a:pt x="365" y="100"/>
                </a:lnTo>
                <a:lnTo>
                  <a:pt x="373" y="117"/>
                </a:lnTo>
                <a:lnTo>
                  <a:pt x="379" y="135"/>
                </a:lnTo>
                <a:lnTo>
                  <a:pt x="384" y="153"/>
                </a:lnTo>
                <a:lnTo>
                  <a:pt x="387" y="172"/>
                </a:lnTo>
                <a:lnTo>
                  <a:pt x="388" y="192"/>
                </a:lnTo>
                <a:lnTo>
                  <a:pt x="387" y="211"/>
                </a:lnTo>
                <a:lnTo>
                  <a:pt x="384" y="230"/>
                </a:lnTo>
                <a:lnTo>
                  <a:pt x="379" y="248"/>
                </a:lnTo>
                <a:lnTo>
                  <a:pt x="373" y="266"/>
                </a:lnTo>
                <a:lnTo>
                  <a:pt x="365" y="283"/>
                </a:lnTo>
                <a:lnTo>
                  <a:pt x="355" y="299"/>
                </a:lnTo>
                <a:lnTo>
                  <a:pt x="343" y="314"/>
                </a:lnTo>
                <a:lnTo>
                  <a:pt x="331" y="327"/>
                </a:lnTo>
                <a:lnTo>
                  <a:pt x="318" y="339"/>
                </a:lnTo>
                <a:lnTo>
                  <a:pt x="303" y="351"/>
                </a:lnTo>
                <a:lnTo>
                  <a:pt x="286" y="360"/>
                </a:lnTo>
                <a:lnTo>
                  <a:pt x="269" y="369"/>
                </a:lnTo>
                <a:lnTo>
                  <a:pt x="251" y="374"/>
                </a:lnTo>
                <a:lnTo>
                  <a:pt x="233" y="380"/>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61447" name="Freeform 7"/>
          <p:cNvSpPr>
            <a:spLocks/>
          </p:cNvSpPr>
          <p:nvPr/>
        </p:nvSpPr>
        <p:spPr bwMode="auto">
          <a:xfrm>
            <a:off x="2832100" y="3841750"/>
            <a:ext cx="153988" cy="152400"/>
          </a:xfrm>
          <a:custGeom>
            <a:avLst/>
            <a:gdLst/>
            <a:ahLst/>
            <a:cxnLst>
              <a:cxn ang="0">
                <a:pos x="174" y="381"/>
              </a:cxn>
              <a:cxn ang="0">
                <a:pos x="137" y="373"/>
              </a:cxn>
              <a:cxn ang="0">
                <a:pos x="102" y="359"/>
              </a:cxn>
              <a:cxn ang="0">
                <a:pos x="71" y="339"/>
              </a:cxn>
              <a:cxn ang="0">
                <a:pos x="45" y="313"/>
              </a:cxn>
              <a:cxn ang="0">
                <a:pos x="23" y="282"/>
              </a:cxn>
              <a:cxn ang="0">
                <a:pos x="9" y="248"/>
              </a:cxn>
              <a:cxn ang="0">
                <a:pos x="1" y="211"/>
              </a:cxn>
              <a:cxn ang="0">
                <a:pos x="1" y="171"/>
              </a:cxn>
              <a:cxn ang="0">
                <a:pos x="9" y="134"/>
              </a:cxn>
              <a:cxn ang="0">
                <a:pos x="23" y="99"/>
              </a:cxn>
              <a:cxn ang="0">
                <a:pos x="45" y="69"/>
              </a:cxn>
              <a:cxn ang="0">
                <a:pos x="71" y="43"/>
              </a:cxn>
              <a:cxn ang="0">
                <a:pos x="102" y="23"/>
              </a:cxn>
              <a:cxn ang="0">
                <a:pos x="137" y="8"/>
              </a:cxn>
              <a:cxn ang="0">
                <a:pos x="174" y="1"/>
              </a:cxn>
              <a:cxn ang="0">
                <a:pos x="214" y="1"/>
              </a:cxn>
              <a:cxn ang="0">
                <a:pos x="251" y="8"/>
              </a:cxn>
              <a:cxn ang="0">
                <a:pos x="286" y="23"/>
              </a:cxn>
              <a:cxn ang="0">
                <a:pos x="318" y="43"/>
              </a:cxn>
              <a:cxn ang="0">
                <a:pos x="343" y="69"/>
              </a:cxn>
              <a:cxn ang="0">
                <a:pos x="365" y="99"/>
              </a:cxn>
              <a:cxn ang="0">
                <a:pos x="379" y="134"/>
              </a:cxn>
              <a:cxn ang="0">
                <a:pos x="387" y="171"/>
              </a:cxn>
              <a:cxn ang="0">
                <a:pos x="387" y="211"/>
              </a:cxn>
              <a:cxn ang="0">
                <a:pos x="379" y="248"/>
              </a:cxn>
              <a:cxn ang="0">
                <a:pos x="365" y="282"/>
              </a:cxn>
              <a:cxn ang="0">
                <a:pos x="343" y="313"/>
              </a:cxn>
              <a:cxn ang="0">
                <a:pos x="318" y="339"/>
              </a:cxn>
              <a:cxn ang="0">
                <a:pos x="286" y="359"/>
              </a:cxn>
              <a:cxn ang="0">
                <a:pos x="251" y="373"/>
              </a:cxn>
              <a:cxn ang="0">
                <a:pos x="214" y="381"/>
              </a:cxn>
            </a:cxnLst>
            <a:rect l="0" t="0" r="r" b="b"/>
            <a:pathLst>
              <a:path w="388" h="382">
                <a:moveTo>
                  <a:pt x="194" y="382"/>
                </a:moveTo>
                <a:lnTo>
                  <a:pt x="174" y="381"/>
                </a:lnTo>
                <a:lnTo>
                  <a:pt x="155" y="379"/>
                </a:lnTo>
                <a:lnTo>
                  <a:pt x="137" y="373"/>
                </a:lnTo>
                <a:lnTo>
                  <a:pt x="119" y="368"/>
                </a:lnTo>
                <a:lnTo>
                  <a:pt x="102" y="359"/>
                </a:lnTo>
                <a:lnTo>
                  <a:pt x="85" y="350"/>
                </a:lnTo>
                <a:lnTo>
                  <a:pt x="71" y="339"/>
                </a:lnTo>
                <a:lnTo>
                  <a:pt x="57" y="326"/>
                </a:lnTo>
                <a:lnTo>
                  <a:pt x="45" y="313"/>
                </a:lnTo>
                <a:lnTo>
                  <a:pt x="33" y="298"/>
                </a:lnTo>
                <a:lnTo>
                  <a:pt x="23" y="282"/>
                </a:lnTo>
                <a:lnTo>
                  <a:pt x="16" y="266"/>
                </a:lnTo>
                <a:lnTo>
                  <a:pt x="9" y="248"/>
                </a:lnTo>
                <a:lnTo>
                  <a:pt x="4" y="230"/>
                </a:lnTo>
                <a:lnTo>
                  <a:pt x="1" y="211"/>
                </a:lnTo>
                <a:lnTo>
                  <a:pt x="0" y="192"/>
                </a:lnTo>
                <a:lnTo>
                  <a:pt x="1" y="171"/>
                </a:lnTo>
                <a:lnTo>
                  <a:pt x="4" y="152"/>
                </a:lnTo>
                <a:lnTo>
                  <a:pt x="9" y="134"/>
                </a:lnTo>
                <a:lnTo>
                  <a:pt x="16" y="116"/>
                </a:lnTo>
                <a:lnTo>
                  <a:pt x="23" y="99"/>
                </a:lnTo>
                <a:lnTo>
                  <a:pt x="33" y="84"/>
                </a:lnTo>
                <a:lnTo>
                  <a:pt x="45" y="69"/>
                </a:lnTo>
                <a:lnTo>
                  <a:pt x="57" y="56"/>
                </a:lnTo>
                <a:lnTo>
                  <a:pt x="71" y="43"/>
                </a:lnTo>
                <a:lnTo>
                  <a:pt x="85" y="32"/>
                </a:lnTo>
                <a:lnTo>
                  <a:pt x="102" y="23"/>
                </a:lnTo>
                <a:lnTo>
                  <a:pt x="119" y="14"/>
                </a:lnTo>
                <a:lnTo>
                  <a:pt x="137" y="8"/>
                </a:lnTo>
                <a:lnTo>
                  <a:pt x="155" y="3"/>
                </a:lnTo>
                <a:lnTo>
                  <a:pt x="174" y="1"/>
                </a:lnTo>
                <a:lnTo>
                  <a:pt x="194" y="0"/>
                </a:lnTo>
                <a:lnTo>
                  <a:pt x="214" y="1"/>
                </a:lnTo>
                <a:lnTo>
                  <a:pt x="233" y="3"/>
                </a:lnTo>
                <a:lnTo>
                  <a:pt x="251" y="8"/>
                </a:lnTo>
                <a:lnTo>
                  <a:pt x="269" y="14"/>
                </a:lnTo>
                <a:lnTo>
                  <a:pt x="286" y="23"/>
                </a:lnTo>
                <a:lnTo>
                  <a:pt x="303" y="32"/>
                </a:lnTo>
                <a:lnTo>
                  <a:pt x="318" y="43"/>
                </a:lnTo>
                <a:lnTo>
                  <a:pt x="331" y="56"/>
                </a:lnTo>
                <a:lnTo>
                  <a:pt x="343" y="69"/>
                </a:lnTo>
                <a:lnTo>
                  <a:pt x="355" y="84"/>
                </a:lnTo>
                <a:lnTo>
                  <a:pt x="365" y="99"/>
                </a:lnTo>
                <a:lnTo>
                  <a:pt x="373" y="116"/>
                </a:lnTo>
                <a:lnTo>
                  <a:pt x="379" y="134"/>
                </a:lnTo>
                <a:lnTo>
                  <a:pt x="384" y="152"/>
                </a:lnTo>
                <a:lnTo>
                  <a:pt x="387" y="171"/>
                </a:lnTo>
                <a:lnTo>
                  <a:pt x="388" y="192"/>
                </a:lnTo>
                <a:lnTo>
                  <a:pt x="387" y="211"/>
                </a:lnTo>
                <a:lnTo>
                  <a:pt x="384" y="230"/>
                </a:lnTo>
                <a:lnTo>
                  <a:pt x="379" y="248"/>
                </a:lnTo>
                <a:lnTo>
                  <a:pt x="373" y="266"/>
                </a:lnTo>
                <a:lnTo>
                  <a:pt x="365" y="282"/>
                </a:lnTo>
                <a:lnTo>
                  <a:pt x="355" y="298"/>
                </a:lnTo>
                <a:lnTo>
                  <a:pt x="343" y="313"/>
                </a:lnTo>
                <a:lnTo>
                  <a:pt x="331" y="326"/>
                </a:lnTo>
                <a:lnTo>
                  <a:pt x="318" y="339"/>
                </a:lnTo>
                <a:lnTo>
                  <a:pt x="303" y="350"/>
                </a:lnTo>
                <a:lnTo>
                  <a:pt x="286" y="359"/>
                </a:lnTo>
                <a:lnTo>
                  <a:pt x="269" y="368"/>
                </a:lnTo>
                <a:lnTo>
                  <a:pt x="251" y="373"/>
                </a:lnTo>
                <a:lnTo>
                  <a:pt x="233" y="379"/>
                </a:lnTo>
                <a:lnTo>
                  <a:pt x="214" y="381"/>
                </a:lnTo>
                <a:lnTo>
                  <a:pt x="194" y="382"/>
                </a:lnTo>
              </a:path>
            </a:pathLst>
          </a:custGeom>
          <a:noFill/>
          <a:ln w="0">
            <a:solidFill>
              <a:srgbClr val="000000"/>
            </a:solidFill>
            <a:prstDash val="solid"/>
            <a:round/>
            <a:headEnd/>
            <a:tailEnd/>
          </a:ln>
        </p:spPr>
        <p:txBody>
          <a:bodyPr/>
          <a:lstStyle/>
          <a:p>
            <a:endParaRPr lang="ja-JP" altLang="en-US"/>
          </a:p>
        </p:txBody>
      </p:sp>
      <p:sp>
        <p:nvSpPr>
          <p:cNvPr id="61448" name="Freeform 8"/>
          <p:cNvSpPr>
            <a:spLocks/>
          </p:cNvSpPr>
          <p:nvPr/>
        </p:nvSpPr>
        <p:spPr bwMode="auto">
          <a:xfrm>
            <a:off x="2832100" y="4822825"/>
            <a:ext cx="153988" cy="152400"/>
          </a:xfrm>
          <a:custGeom>
            <a:avLst/>
            <a:gdLst/>
            <a:ahLst/>
            <a:cxnLst>
              <a:cxn ang="0">
                <a:pos x="174" y="382"/>
              </a:cxn>
              <a:cxn ang="0">
                <a:pos x="137" y="374"/>
              </a:cxn>
              <a:cxn ang="0">
                <a:pos x="102" y="360"/>
              </a:cxn>
              <a:cxn ang="0">
                <a:pos x="71" y="339"/>
              </a:cxn>
              <a:cxn ang="0">
                <a:pos x="45" y="314"/>
              </a:cxn>
              <a:cxn ang="0">
                <a:pos x="23" y="283"/>
              </a:cxn>
              <a:cxn ang="0">
                <a:pos x="9" y="248"/>
              </a:cxn>
              <a:cxn ang="0">
                <a:pos x="1" y="211"/>
              </a:cxn>
              <a:cxn ang="0">
                <a:pos x="1" y="172"/>
              </a:cxn>
              <a:cxn ang="0">
                <a:pos x="9" y="135"/>
              </a:cxn>
              <a:cxn ang="0">
                <a:pos x="23" y="100"/>
              </a:cxn>
              <a:cxn ang="0">
                <a:pos x="45" y="70"/>
              </a:cxn>
              <a:cxn ang="0">
                <a:pos x="71" y="44"/>
              </a:cxn>
              <a:cxn ang="0">
                <a:pos x="102" y="24"/>
              </a:cxn>
              <a:cxn ang="0">
                <a:pos x="137" y="9"/>
              </a:cxn>
              <a:cxn ang="0">
                <a:pos x="174" y="1"/>
              </a:cxn>
              <a:cxn ang="0">
                <a:pos x="214" y="1"/>
              </a:cxn>
              <a:cxn ang="0">
                <a:pos x="251" y="9"/>
              </a:cxn>
              <a:cxn ang="0">
                <a:pos x="286" y="24"/>
              </a:cxn>
              <a:cxn ang="0">
                <a:pos x="318" y="44"/>
              </a:cxn>
              <a:cxn ang="0">
                <a:pos x="343" y="70"/>
              </a:cxn>
              <a:cxn ang="0">
                <a:pos x="365" y="100"/>
              </a:cxn>
              <a:cxn ang="0">
                <a:pos x="379" y="135"/>
              </a:cxn>
              <a:cxn ang="0">
                <a:pos x="387" y="172"/>
              </a:cxn>
              <a:cxn ang="0">
                <a:pos x="387" y="211"/>
              </a:cxn>
              <a:cxn ang="0">
                <a:pos x="379" y="248"/>
              </a:cxn>
              <a:cxn ang="0">
                <a:pos x="365" y="283"/>
              </a:cxn>
              <a:cxn ang="0">
                <a:pos x="343" y="314"/>
              </a:cxn>
              <a:cxn ang="0">
                <a:pos x="318" y="339"/>
              </a:cxn>
              <a:cxn ang="0">
                <a:pos x="286" y="360"/>
              </a:cxn>
              <a:cxn ang="0">
                <a:pos x="251" y="374"/>
              </a:cxn>
              <a:cxn ang="0">
                <a:pos x="214" y="382"/>
              </a:cxn>
            </a:cxnLst>
            <a:rect l="0" t="0" r="r" b="b"/>
            <a:pathLst>
              <a:path w="388" h="383">
                <a:moveTo>
                  <a:pt x="194" y="383"/>
                </a:moveTo>
                <a:lnTo>
                  <a:pt x="174" y="382"/>
                </a:lnTo>
                <a:lnTo>
                  <a:pt x="155" y="380"/>
                </a:lnTo>
                <a:lnTo>
                  <a:pt x="137" y="374"/>
                </a:lnTo>
                <a:lnTo>
                  <a:pt x="119" y="369"/>
                </a:lnTo>
                <a:lnTo>
                  <a:pt x="102" y="360"/>
                </a:lnTo>
                <a:lnTo>
                  <a:pt x="85" y="351"/>
                </a:lnTo>
                <a:lnTo>
                  <a:pt x="71" y="339"/>
                </a:lnTo>
                <a:lnTo>
                  <a:pt x="57" y="327"/>
                </a:lnTo>
                <a:lnTo>
                  <a:pt x="45" y="314"/>
                </a:lnTo>
                <a:lnTo>
                  <a:pt x="33" y="299"/>
                </a:lnTo>
                <a:lnTo>
                  <a:pt x="23" y="283"/>
                </a:lnTo>
                <a:lnTo>
                  <a:pt x="16" y="266"/>
                </a:lnTo>
                <a:lnTo>
                  <a:pt x="9" y="248"/>
                </a:lnTo>
                <a:lnTo>
                  <a:pt x="4" y="230"/>
                </a:lnTo>
                <a:lnTo>
                  <a:pt x="1" y="211"/>
                </a:lnTo>
                <a:lnTo>
                  <a:pt x="0" y="192"/>
                </a:lnTo>
                <a:lnTo>
                  <a:pt x="1" y="172"/>
                </a:lnTo>
                <a:lnTo>
                  <a:pt x="4" y="153"/>
                </a:lnTo>
                <a:lnTo>
                  <a:pt x="9" y="135"/>
                </a:lnTo>
                <a:lnTo>
                  <a:pt x="16" y="117"/>
                </a:lnTo>
                <a:lnTo>
                  <a:pt x="23" y="100"/>
                </a:lnTo>
                <a:lnTo>
                  <a:pt x="33" y="85"/>
                </a:lnTo>
                <a:lnTo>
                  <a:pt x="45" y="70"/>
                </a:lnTo>
                <a:lnTo>
                  <a:pt x="57" y="56"/>
                </a:lnTo>
                <a:lnTo>
                  <a:pt x="71" y="44"/>
                </a:lnTo>
                <a:lnTo>
                  <a:pt x="85" y="33"/>
                </a:lnTo>
                <a:lnTo>
                  <a:pt x="102" y="24"/>
                </a:lnTo>
                <a:lnTo>
                  <a:pt x="119" y="15"/>
                </a:lnTo>
                <a:lnTo>
                  <a:pt x="137" y="9"/>
                </a:lnTo>
                <a:lnTo>
                  <a:pt x="155" y="4"/>
                </a:lnTo>
                <a:lnTo>
                  <a:pt x="174" y="1"/>
                </a:lnTo>
                <a:lnTo>
                  <a:pt x="194" y="0"/>
                </a:lnTo>
                <a:lnTo>
                  <a:pt x="214" y="1"/>
                </a:lnTo>
                <a:lnTo>
                  <a:pt x="233" y="4"/>
                </a:lnTo>
                <a:lnTo>
                  <a:pt x="251" y="9"/>
                </a:lnTo>
                <a:lnTo>
                  <a:pt x="269" y="15"/>
                </a:lnTo>
                <a:lnTo>
                  <a:pt x="286" y="24"/>
                </a:lnTo>
                <a:lnTo>
                  <a:pt x="303" y="33"/>
                </a:lnTo>
                <a:lnTo>
                  <a:pt x="318" y="44"/>
                </a:lnTo>
                <a:lnTo>
                  <a:pt x="331" y="56"/>
                </a:lnTo>
                <a:lnTo>
                  <a:pt x="343" y="70"/>
                </a:lnTo>
                <a:lnTo>
                  <a:pt x="355" y="85"/>
                </a:lnTo>
                <a:lnTo>
                  <a:pt x="365" y="100"/>
                </a:lnTo>
                <a:lnTo>
                  <a:pt x="373" y="117"/>
                </a:lnTo>
                <a:lnTo>
                  <a:pt x="379" y="135"/>
                </a:lnTo>
                <a:lnTo>
                  <a:pt x="384" y="153"/>
                </a:lnTo>
                <a:lnTo>
                  <a:pt x="387" y="172"/>
                </a:lnTo>
                <a:lnTo>
                  <a:pt x="388" y="192"/>
                </a:lnTo>
                <a:lnTo>
                  <a:pt x="387" y="211"/>
                </a:lnTo>
                <a:lnTo>
                  <a:pt x="384" y="230"/>
                </a:lnTo>
                <a:lnTo>
                  <a:pt x="379" y="248"/>
                </a:lnTo>
                <a:lnTo>
                  <a:pt x="373" y="266"/>
                </a:lnTo>
                <a:lnTo>
                  <a:pt x="365" y="283"/>
                </a:lnTo>
                <a:lnTo>
                  <a:pt x="355" y="299"/>
                </a:lnTo>
                <a:lnTo>
                  <a:pt x="343" y="314"/>
                </a:lnTo>
                <a:lnTo>
                  <a:pt x="331" y="327"/>
                </a:lnTo>
                <a:lnTo>
                  <a:pt x="318" y="339"/>
                </a:lnTo>
                <a:lnTo>
                  <a:pt x="303" y="351"/>
                </a:lnTo>
                <a:lnTo>
                  <a:pt x="286" y="360"/>
                </a:lnTo>
                <a:lnTo>
                  <a:pt x="269" y="369"/>
                </a:lnTo>
                <a:lnTo>
                  <a:pt x="251" y="374"/>
                </a:lnTo>
                <a:lnTo>
                  <a:pt x="233" y="380"/>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61449" name="Freeform 9"/>
          <p:cNvSpPr>
            <a:spLocks/>
          </p:cNvSpPr>
          <p:nvPr/>
        </p:nvSpPr>
        <p:spPr bwMode="auto">
          <a:xfrm>
            <a:off x="2832100" y="5759450"/>
            <a:ext cx="153988" cy="152400"/>
          </a:xfrm>
          <a:custGeom>
            <a:avLst/>
            <a:gdLst/>
            <a:ahLst/>
            <a:cxnLst>
              <a:cxn ang="0">
                <a:pos x="174" y="381"/>
              </a:cxn>
              <a:cxn ang="0">
                <a:pos x="137" y="373"/>
              </a:cxn>
              <a:cxn ang="0">
                <a:pos x="102" y="359"/>
              </a:cxn>
              <a:cxn ang="0">
                <a:pos x="71" y="339"/>
              </a:cxn>
              <a:cxn ang="0">
                <a:pos x="45" y="313"/>
              </a:cxn>
              <a:cxn ang="0">
                <a:pos x="23" y="282"/>
              </a:cxn>
              <a:cxn ang="0">
                <a:pos x="9" y="248"/>
              </a:cxn>
              <a:cxn ang="0">
                <a:pos x="1" y="211"/>
              </a:cxn>
              <a:cxn ang="0">
                <a:pos x="1" y="171"/>
              </a:cxn>
              <a:cxn ang="0">
                <a:pos x="9" y="134"/>
              </a:cxn>
              <a:cxn ang="0">
                <a:pos x="23" y="99"/>
              </a:cxn>
              <a:cxn ang="0">
                <a:pos x="45" y="69"/>
              </a:cxn>
              <a:cxn ang="0">
                <a:pos x="71" y="43"/>
              </a:cxn>
              <a:cxn ang="0">
                <a:pos x="102" y="23"/>
              </a:cxn>
              <a:cxn ang="0">
                <a:pos x="137" y="8"/>
              </a:cxn>
              <a:cxn ang="0">
                <a:pos x="174" y="1"/>
              </a:cxn>
              <a:cxn ang="0">
                <a:pos x="214" y="1"/>
              </a:cxn>
              <a:cxn ang="0">
                <a:pos x="251" y="8"/>
              </a:cxn>
              <a:cxn ang="0">
                <a:pos x="286" y="23"/>
              </a:cxn>
              <a:cxn ang="0">
                <a:pos x="318" y="43"/>
              </a:cxn>
              <a:cxn ang="0">
                <a:pos x="343" y="69"/>
              </a:cxn>
              <a:cxn ang="0">
                <a:pos x="365" y="99"/>
              </a:cxn>
              <a:cxn ang="0">
                <a:pos x="379" y="134"/>
              </a:cxn>
              <a:cxn ang="0">
                <a:pos x="387" y="171"/>
              </a:cxn>
              <a:cxn ang="0">
                <a:pos x="387" y="211"/>
              </a:cxn>
              <a:cxn ang="0">
                <a:pos x="379" y="248"/>
              </a:cxn>
              <a:cxn ang="0">
                <a:pos x="365" y="282"/>
              </a:cxn>
              <a:cxn ang="0">
                <a:pos x="343" y="313"/>
              </a:cxn>
              <a:cxn ang="0">
                <a:pos x="318" y="339"/>
              </a:cxn>
              <a:cxn ang="0">
                <a:pos x="286" y="359"/>
              </a:cxn>
              <a:cxn ang="0">
                <a:pos x="251" y="373"/>
              </a:cxn>
              <a:cxn ang="0">
                <a:pos x="214" y="381"/>
              </a:cxn>
            </a:cxnLst>
            <a:rect l="0" t="0" r="r" b="b"/>
            <a:pathLst>
              <a:path w="388" h="382">
                <a:moveTo>
                  <a:pt x="194" y="382"/>
                </a:moveTo>
                <a:lnTo>
                  <a:pt x="174" y="381"/>
                </a:lnTo>
                <a:lnTo>
                  <a:pt x="155" y="379"/>
                </a:lnTo>
                <a:lnTo>
                  <a:pt x="137" y="373"/>
                </a:lnTo>
                <a:lnTo>
                  <a:pt x="119" y="368"/>
                </a:lnTo>
                <a:lnTo>
                  <a:pt x="102" y="359"/>
                </a:lnTo>
                <a:lnTo>
                  <a:pt x="85" y="350"/>
                </a:lnTo>
                <a:lnTo>
                  <a:pt x="71" y="339"/>
                </a:lnTo>
                <a:lnTo>
                  <a:pt x="57" y="326"/>
                </a:lnTo>
                <a:lnTo>
                  <a:pt x="45" y="313"/>
                </a:lnTo>
                <a:lnTo>
                  <a:pt x="33" y="298"/>
                </a:lnTo>
                <a:lnTo>
                  <a:pt x="23" y="282"/>
                </a:lnTo>
                <a:lnTo>
                  <a:pt x="16" y="266"/>
                </a:lnTo>
                <a:lnTo>
                  <a:pt x="9" y="248"/>
                </a:lnTo>
                <a:lnTo>
                  <a:pt x="4" y="230"/>
                </a:lnTo>
                <a:lnTo>
                  <a:pt x="1" y="211"/>
                </a:lnTo>
                <a:lnTo>
                  <a:pt x="0" y="192"/>
                </a:lnTo>
                <a:lnTo>
                  <a:pt x="1" y="171"/>
                </a:lnTo>
                <a:lnTo>
                  <a:pt x="4" y="152"/>
                </a:lnTo>
                <a:lnTo>
                  <a:pt x="9" y="134"/>
                </a:lnTo>
                <a:lnTo>
                  <a:pt x="16" y="116"/>
                </a:lnTo>
                <a:lnTo>
                  <a:pt x="23" y="99"/>
                </a:lnTo>
                <a:lnTo>
                  <a:pt x="33" y="84"/>
                </a:lnTo>
                <a:lnTo>
                  <a:pt x="45" y="69"/>
                </a:lnTo>
                <a:lnTo>
                  <a:pt x="57" y="56"/>
                </a:lnTo>
                <a:lnTo>
                  <a:pt x="71" y="43"/>
                </a:lnTo>
                <a:lnTo>
                  <a:pt x="85" y="32"/>
                </a:lnTo>
                <a:lnTo>
                  <a:pt x="102" y="23"/>
                </a:lnTo>
                <a:lnTo>
                  <a:pt x="119" y="14"/>
                </a:lnTo>
                <a:lnTo>
                  <a:pt x="137" y="8"/>
                </a:lnTo>
                <a:lnTo>
                  <a:pt x="155" y="3"/>
                </a:lnTo>
                <a:lnTo>
                  <a:pt x="174" y="1"/>
                </a:lnTo>
                <a:lnTo>
                  <a:pt x="194" y="0"/>
                </a:lnTo>
                <a:lnTo>
                  <a:pt x="214" y="1"/>
                </a:lnTo>
                <a:lnTo>
                  <a:pt x="233" y="3"/>
                </a:lnTo>
                <a:lnTo>
                  <a:pt x="251" y="8"/>
                </a:lnTo>
                <a:lnTo>
                  <a:pt x="269" y="14"/>
                </a:lnTo>
                <a:lnTo>
                  <a:pt x="286" y="23"/>
                </a:lnTo>
                <a:lnTo>
                  <a:pt x="303" y="32"/>
                </a:lnTo>
                <a:lnTo>
                  <a:pt x="318" y="43"/>
                </a:lnTo>
                <a:lnTo>
                  <a:pt x="331" y="56"/>
                </a:lnTo>
                <a:lnTo>
                  <a:pt x="343" y="69"/>
                </a:lnTo>
                <a:lnTo>
                  <a:pt x="355" y="84"/>
                </a:lnTo>
                <a:lnTo>
                  <a:pt x="365" y="99"/>
                </a:lnTo>
                <a:lnTo>
                  <a:pt x="373" y="116"/>
                </a:lnTo>
                <a:lnTo>
                  <a:pt x="379" y="134"/>
                </a:lnTo>
                <a:lnTo>
                  <a:pt x="384" y="152"/>
                </a:lnTo>
                <a:lnTo>
                  <a:pt x="387" y="171"/>
                </a:lnTo>
                <a:lnTo>
                  <a:pt x="388" y="192"/>
                </a:lnTo>
                <a:lnTo>
                  <a:pt x="387" y="211"/>
                </a:lnTo>
                <a:lnTo>
                  <a:pt x="384" y="230"/>
                </a:lnTo>
                <a:lnTo>
                  <a:pt x="379" y="248"/>
                </a:lnTo>
                <a:lnTo>
                  <a:pt x="373" y="266"/>
                </a:lnTo>
                <a:lnTo>
                  <a:pt x="365" y="282"/>
                </a:lnTo>
                <a:lnTo>
                  <a:pt x="355" y="298"/>
                </a:lnTo>
                <a:lnTo>
                  <a:pt x="343" y="313"/>
                </a:lnTo>
                <a:lnTo>
                  <a:pt x="331" y="326"/>
                </a:lnTo>
                <a:lnTo>
                  <a:pt x="318" y="339"/>
                </a:lnTo>
                <a:lnTo>
                  <a:pt x="303" y="350"/>
                </a:lnTo>
                <a:lnTo>
                  <a:pt x="286" y="359"/>
                </a:lnTo>
                <a:lnTo>
                  <a:pt x="269" y="368"/>
                </a:lnTo>
                <a:lnTo>
                  <a:pt x="251" y="373"/>
                </a:lnTo>
                <a:lnTo>
                  <a:pt x="233" y="379"/>
                </a:lnTo>
                <a:lnTo>
                  <a:pt x="214" y="381"/>
                </a:lnTo>
                <a:lnTo>
                  <a:pt x="194" y="382"/>
                </a:lnTo>
              </a:path>
            </a:pathLst>
          </a:custGeom>
          <a:noFill/>
          <a:ln w="0">
            <a:solidFill>
              <a:srgbClr val="000000"/>
            </a:solidFill>
            <a:prstDash val="solid"/>
            <a:round/>
            <a:headEnd/>
            <a:tailEnd/>
          </a:ln>
        </p:spPr>
        <p:txBody>
          <a:bodyPr/>
          <a:lstStyle/>
          <a:p>
            <a:endParaRPr lang="ja-JP" altLang="en-US"/>
          </a:p>
        </p:txBody>
      </p:sp>
      <p:sp>
        <p:nvSpPr>
          <p:cNvPr id="61450" name="Freeform 10"/>
          <p:cNvSpPr>
            <a:spLocks/>
          </p:cNvSpPr>
          <p:nvPr/>
        </p:nvSpPr>
        <p:spPr bwMode="auto">
          <a:xfrm>
            <a:off x="2828925" y="2178050"/>
            <a:ext cx="136525" cy="190500"/>
          </a:xfrm>
          <a:custGeom>
            <a:avLst/>
            <a:gdLst/>
            <a:ahLst/>
            <a:cxnLst>
              <a:cxn ang="0">
                <a:pos x="36" y="27"/>
              </a:cxn>
              <a:cxn ang="0">
                <a:pos x="78" y="49"/>
              </a:cxn>
              <a:cxn ang="0">
                <a:pos x="124" y="62"/>
              </a:cxn>
              <a:cxn ang="0">
                <a:pos x="173" y="67"/>
              </a:cxn>
              <a:cxn ang="0">
                <a:pos x="222" y="62"/>
              </a:cxn>
              <a:cxn ang="0">
                <a:pos x="267" y="49"/>
              </a:cxn>
              <a:cxn ang="0">
                <a:pos x="307" y="29"/>
              </a:cxn>
              <a:cxn ang="0">
                <a:pos x="342" y="3"/>
              </a:cxn>
              <a:cxn ang="0">
                <a:pos x="168" y="480"/>
              </a:cxn>
              <a:cxn ang="0">
                <a:pos x="0" y="0"/>
              </a:cxn>
              <a:cxn ang="0">
                <a:pos x="36" y="27"/>
              </a:cxn>
            </a:cxnLst>
            <a:rect l="0" t="0" r="r" b="b"/>
            <a:pathLst>
              <a:path w="342" h="480">
                <a:moveTo>
                  <a:pt x="36" y="27"/>
                </a:moveTo>
                <a:lnTo>
                  <a:pt x="78" y="49"/>
                </a:lnTo>
                <a:lnTo>
                  <a:pt x="124" y="62"/>
                </a:lnTo>
                <a:lnTo>
                  <a:pt x="173" y="67"/>
                </a:lnTo>
                <a:lnTo>
                  <a:pt x="222" y="62"/>
                </a:lnTo>
                <a:lnTo>
                  <a:pt x="267" y="49"/>
                </a:lnTo>
                <a:lnTo>
                  <a:pt x="307" y="29"/>
                </a:lnTo>
                <a:lnTo>
                  <a:pt x="342" y="3"/>
                </a:lnTo>
                <a:lnTo>
                  <a:pt x="168" y="480"/>
                </a:lnTo>
                <a:lnTo>
                  <a:pt x="0" y="0"/>
                </a:lnTo>
                <a:lnTo>
                  <a:pt x="36" y="27"/>
                </a:lnTo>
                <a:close/>
              </a:path>
            </a:pathLst>
          </a:custGeom>
          <a:solidFill>
            <a:srgbClr val="000000"/>
          </a:solidFill>
          <a:ln w="9525">
            <a:noFill/>
            <a:round/>
            <a:headEnd/>
            <a:tailEnd/>
          </a:ln>
        </p:spPr>
        <p:txBody>
          <a:bodyPr/>
          <a:lstStyle/>
          <a:p>
            <a:endParaRPr lang="ja-JP" altLang="en-US"/>
          </a:p>
        </p:txBody>
      </p:sp>
      <p:sp>
        <p:nvSpPr>
          <p:cNvPr id="61451" name="Line 11"/>
          <p:cNvSpPr>
            <a:spLocks noChangeShapeType="1"/>
          </p:cNvSpPr>
          <p:nvPr/>
        </p:nvSpPr>
        <p:spPr bwMode="auto">
          <a:xfrm flipH="1">
            <a:off x="2897188" y="2100263"/>
            <a:ext cx="1587" cy="115887"/>
          </a:xfrm>
          <a:prstGeom prst="line">
            <a:avLst/>
          </a:prstGeom>
          <a:noFill/>
          <a:ln w="0">
            <a:solidFill>
              <a:srgbClr val="000000"/>
            </a:solidFill>
            <a:round/>
            <a:headEnd/>
            <a:tailEnd/>
          </a:ln>
        </p:spPr>
        <p:txBody>
          <a:bodyPr/>
          <a:lstStyle/>
          <a:p>
            <a:endParaRPr lang="ja-JP" altLang="en-US"/>
          </a:p>
        </p:txBody>
      </p:sp>
      <p:sp>
        <p:nvSpPr>
          <p:cNvPr id="61452" name="Freeform 12"/>
          <p:cNvSpPr>
            <a:spLocks/>
          </p:cNvSpPr>
          <p:nvPr/>
        </p:nvSpPr>
        <p:spPr bwMode="auto">
          <a:xfrm>
            <a:off x="2828925" y="2697163"/>
            <a:ext cx="136525" cy="188912"/>
          </a:xfrm>
          <a:custGeom>
            <a:avLst/>
            <a:gdLst/>
            <a:ahLst/>
            <a:cxnLst>
              <a:cxn ang="0">
                <a:pos x="36" y="27"/>
              </a:cxn>
              <a:cxn ang="0">
                <a:pos x="78" y="49"/>
              </a:cxn>
              <a:cxn ang="0">
                <a:pos x="124" y="62"/>
              </a:cxn>
              <a:cxn ang="0">
                <a:pos x="173" y="67"/>
              </a:cxn>
              <a:cxn ang="0">
                <a:pos x="222" y="62"/>
              </a:cxn>
              <a:cxn ang="0">
                <a:pos x="267" y="49"/>
              </a:cxn>
              <a:cxn ang="0">
                <a:pos x="307" y="27"/>
              </a:cxn>
              <a:cxn ang="0">
                <a:pos x="342" y="3"/>
              </a:cxn>
              <a:cxn ang="0">
                <a:pos x="169" y="480"/>
              </a:cxn>
              <a:cxn ang="0">
                <a:pos x="0" y="0"/>
              </a:cxn>
              <a:cxn ang="0">
                <a:pos x="36" y="27"/>
              </a:cxn>
            </a:cxnLst>
            <a:rect l="0" t="0" r="r" b="b"/>
            <a:pathLst>
              <a:path w="342" h="480">
                <a:moveTo>
                  <a:pt x="36" y="27"/>
                </a:moveTo>
                <a:lnTo>
                  <a:pt x="78" y="49"/>
                </a:lnTo>
                <a:lnTo>
                  <a:pt x="124" y="62"/>
                </a:lnTo>
                <a:lnTo>
                  <a:pt x="173" y="67"/>
                </a:lnTo>
                <a:lnTo>
                  <a:pt x="222" y="62"/>
                </a:lnTo>
                <a:lnTo>
                  <a:pt x="267" y="49"/>
                </a:lnTo>
                <a:lnTo>
                  <a:pt x="307" y="27"/>
                </a:lnTo>
                <a:lnTo>
                  <a:pt x="342" y="3"/>
                </a:lnTo>
                <a:lnTo>
                  <a:pt x="169" y="480"/>
                </a:lnTo>
                <a:lnTo>
                  <a:pt x="0" y="0"/>
                </a:lnTo>
                <a:lnTo>
                  <a:pt x="36" y="27"/>
                </a:lnTo>
                <a:close/>
              </a:path>
            </a:pathLst>
          </a:custGeom>
          <a:solidFill>
            <a:srgbClr val="000000"/>
          </a:solidFill>
          <a:ln w="9525">
            <a:noFill/>
            <a:round/>
            <a:headEnd/>
            <a:tailEnd/>
          </a:ln>
        </p:spPr>
        <p:txBody>
          <a:bodyPr/>
          <a:lstStyle/>
          <a:p>
            <a:endParaRPr lang="ja-JP" altLang="en-US"/>
          </a:p>
        </p:txBody>
      </p:sp>
      <p:sp>
        <p:nvSpPr>
          <p:cNvPr id="61453" name="Line 13"/>
          <p:cNvSpPr>
            <a:spLocks noChangeShapeType="1"/>
          </p:cNvSpPr>
          <p:nvPr/>
        </p:nvSpPr>
        <p:spPr bwMode="auto">
          <a:xfrm flipH="1">
            <a:off x="2897188" y="2546350"/>
            <a:ext cx="1587" cy="188913"/>
          </a:xfrm>
          <a:prstGeom prst="line">
            <a:avLst/>
          </a:prstGeom>
          <a:noFill/>
          <a:ln w="0">
            <a:solidFill>
              <a:srgbClr val="000000"/>
            </a:solidFill>
            <a:round/>
            <a:headEnd/>
            <a:tailEnd/>
          </a:ln>
        </p:spPr>
        <p:txBody>
          <a:bodyPr/>
          <a:lstStyle/>
          <a:p>
            <a:endParaRPr lang="ja-JP" altLang="en-US"/>
          </a:p>
        </p:txBody>
      </p:sp>
      <p:sp>
        <p:nvSpPr>
          <p:cNvPr id="61454" name="Freeform 14"/>
          <p:cNvSpPr>
            <a:spLocks/>
          </p:cNvSpPr>
          <p:nvPr/>
        </p:nvSpPr>
        <p:spPr bwMode="auto">
          <a:xfrm>
            <a:off x="2828925" y="3671888"/>
            <a:ext cx="134938" cy="190500"/>
          </a:xfrm>
          <a:custGeom>
            <a:avLst/>
            <a:gdLst/>
            <a:ahLst/>
            <a:cxnLst>
              <a:cxn ang="0">
                <a:pos x="34" y="28"/>
              </a:cxn>
              <a:cxn ang="0">
                <a:pos x="77" y="48"/>
              </a:cxn>
              <a:cxn ang="0">
                <a:pos x="123" y="62"/>
              </a:cxn>
              <a:cxn ang="0">
                <a:pos x="173" y="66"/>
              </a:cxn>
              <a:cxn ang="0">
                <a:pos x="221" y="61"/>
              </a:cxn>
              <a:cxn ang="0">
                <a:pos x="266" y="47"/>
              </a:cxn>
              <a:cxn ang="0">
                <a:pos x="307" y="26"/>
              </a:cxn>
              <a:cxn ang="0">
                <a:pos x="342" y="1"/>
              </a:cxn>
              <a:cxn ang="0">
                <a:pos x="169" y="479"/>
              </a:cxn>
              <a:cxn ang="0">
                <a:pos x="0" y="0"/>
              </a:cxn>
              <a:cxn ang="0">
                <a:pos x="34" y="28"/>
              </a:cxn>
            </a:cxnLst>
            <a:rect l="0" t="0" r="r" b="b"/>
            <a:pathLst>
              <a:path w="342" h="479">
                <a:moveTo>
                  <a:pt x="34" y="28"/>
                </a:moveTo>
                <a:lnTo>
                  <a:pt x="77" y="48"/>
                </a:lnTo>
                <a:lnTo>
                  <a:pt x="123" y="62"/>
                </a:lnTo>
                <a:lnTo>
                  <a:pt x="173" y="66"/>
                </a:lnTo>
                <a:lnTo>
                  <a:pt x="221" y="61"/>
                </a:lnTo>
                <a:lnTo>
                  <a:pt x="266" y="47"/>
                </a:lnTo>
                <a:lnTo>
                  <a:pt x="307" y="26"/>
                </a:lnTo>
                <a:lnTo>
                  <a:pt x="342" y="1"/>
                </a:lnTo>
                <a:lnTo>
                  <a:pt x="169" y="479"/>
                </a:lnTo>
                <a:lnTo>
                  <a:pt x="0" y="0"/>
                </a:lnTo>
                <a:lnTo>
                  <a:pt x="34" y="28"/>
                </a:lnTo>
                <a:close/>
              </a:path>
            </a:pathLst>
          </a:custGeom>
          <a:solidFill>
            <a:srgbClr val="000000"/>
          </a:solidFill>
          <a:ln w="9525">
            <a:noFill/>
            <a:round/>
            <a:headEnd/>
            <a:tailEnd/>
          </a:ln>
        </p:spPr>
        <p:txBody>
          <a:bodyPr/>
          <a:lstStyle/>
          <a:p>
            <a:endParaRPr lang="ja-JP" altLang="en-US"/>
          </a:p>
        </p:txBody>
      </p:sp>
      <p:sp>
        <p:nvSpPr>
          <p:cNvPr id="61455" name="Line 15"/>
          <p:cNvSpPr>
            <a:spLocks noChangeShapeType="1"/>
          </p:cNvSpPr>
          <p:nvPr/>
        </p:nvSpPr>
        <p:spPr bwMode="auto">
          <a:xfrm flipH="1">
            <a:off x="2895600" y="3067050"/>
            <a:ext cx="1588" cy="642938"/>
          </a:xfrm>
          <a:prstGeom prst="line">
            <a:avLst/>
          </a:prstGeom>
          <a:noFill/>
          <a:ln w="0">
            <a:solidFill>
              <a:srgbClr val="000000"/>
            </a:solidFill>
            <a:round/>
            <a:headEnd/>
            <a:tailEnd/>
          </a:ln>
        </p:spPr>
        <p:txBody>
          <a:bodyPr/>
          <a:lstStyle/>
          <a:p>
            <a:endParaRPr lang="ja-JP" altLang="en-US"/>
          </a:p>
        </p:txBody>
      </p:sp>
      <p:sp>
        <p:nvSpPr>
          <p:cNvPr id="61456" name="Freeform 16"/>
          <p:cNvSpPr>
            <a:spLocks/>
          </p:cNvSpPr>
          <p:nvPr/>
        </p:nvSpPr>
        <p:spPr bwMode="auto">
          <a:xfrm>
            <a:off x="2828925" y="5541963"/>
            <a:ext cx="134938" cy="190500"/>
          </a:xfrm>
          <a:custGeom>
            <a:avLst/>
            <a:gdLst/>
            <a:ahLst/>
            <a:cxnLst>
              <a:cxn ang="0">
                <a:pos x="36" y="28"/>
              </a:cxn>
              <a:cxn ang="0">
                <a:pos x="77" y="48"/>
              </a:cxn>
              <a:cxn ang="0">
                <a:pos x="123" y="63"/>
              </a:cxn>
              <a:cxn ang="0">
                <a:pos x="173" y="66"/>
              </a:cxn>
              <a:cxn ang="0">
                <a:pos x="221" y="61"/>
              </a:cxn>
              <a:cxn ang="0">
                <a:pos x="266" y="47"/>
              </a:cxn>
              <a:cxn ang="0">
                <a:pos x="307" y="27"/>
              </a:cxn>
              <a:cxn ang="0">
                <a:pos x="342" y="1"/>
              </a:cxn>
              <a:cxn ang="0">
                <a:pos x="169" y="479"/>
              </a:cxn>
              <a:cxn ang="0">
                <a:pos x="0" y="0"/>
              </a:cxn>
              <a:cxn ang="0">
                <a:pos x="36" y="28"/>
              </a:cxn>
            </a:cxnLst>
            <a:rect l="0" t="0" r="r" b="b"/>
            <a:pathLst>
              <a:path w="342" h="479">
                <a:moveTo>
                  <a:pt x="36" y="28"/>
                </a:moveTo>
                <a:lnTo>
                  <a:pt x="77" y="48"/>
                </a:lnTo>
                <a:lnTo>
                  <a:pt x="123" y="63"/>
                </a:lnTo>
                <a:lnTo>
                  <a:pt x="173" y="66"/>
                </a:lnTo>
                <a:lnTo>
                  <a:pt x="221" y="61"/>
                </a:lnTo>
                <a:lnTo>
                  <a:pt x="266" y="47"/>
                </a:lnTo>
                <a:lnTo>
                  <a:pt x="307" y="27"/>
                </a:lnTo>
                <a:lnTo>
                  <a:pt x="342" y="1"/>
                </a:lnTo>
                <a:lnTo>
                  <a:pt x="169" y="479"/>
                </a:lnTo>
                <a:lnTo>
                  <a:pt x="0" y="0"/>
                </a:lnTo>
                <a:lnTo>
                  <a:pt x="36" y="28"/>
                </a:lnTo>
                <a:close/>
              </a:path>
            </a:pathLst>
          </a:custGeom>
          <a:solidFill>
            <a:srgbClr val="000000"/>
          </a:solidFill>
          <a:ln w="9525">
            <a:noFill/>
            <a:round/>
            <a:headEnd/>
            <a:tailEnd/>
          </a:ln>
        </p:spPr>
        <p:txBody>
          <a:bodyPr/>
          <a:lstStyle/>
          <a:p>
            <a:endParaRPr lang="ja-JP" altLang="en-US"/>
          </a:p>
        </p:txBody>
      </p:sp>
      <p:sp>
        <p:nvSpPr>
          <p:cNvPr id="61457" name="Line 17"/>
          <p:cNvSpPr>
            <a:spLocks noChangeShapeType="1"/>
          </p:cNvSpPr>
          <p:nvPr/>
        </p:nvSpPr>
        <p:spPr bwMode="auto">
          <a:xfrm flipH="1">
            <a:off x="2895600" y="4987925"/>
            <a:ext cx="1588" cy="592138"/>
          </a:xfrm>
          <a:prstGeom prst="line">
            <a:avLst/>
          </a:prstGeom>
          <a:noFill/>
          <a:ln w="0">
            <a:solidFill>
              <a:srgbClr val="000000"/>
            </a:solidFill>
            <a:round/>
            <a:headEnd/>
            <a:tailEnd/>
          </a:ln>
        </p:spPr>
        <p:txBody>
          <a:bodyPr/>
          <a:lstStyle/>
          <a:p>
            <a:endParaRPr lang="ja-JP" altLang="en-US"/>
          </a:p>
        </p:txBody>
      </p:sp>
      <p:sp>
        <p:nvSpPr>
          <p:cNvPr id="61458" name="Freeform 18"/>
          <p:cNvSpPr>
            <a:spLocks/>
          </p:cNvSpPr>
          <p:nvPr/>
        </p:nvSpPr>
        <p:spPr bwMode="auto">
          <a:xfrm>
            <a:off x="3902075" y="1952625"/>
            <a:ext cx="153988" cy="152400"/>
          </a:xfrm>
          <a:custGeom>
            <a:avLst/>
            <a:gdLst/>
            <a:ahLst/>
            <a:cxnLst>
              <a:cxn ang="0">
                <a:pos x="174" y="382"/>
              </a:cxn>
              <a:cxn ang="0">
                <a:pos x="137" y="374"/>
              </a:cxn>
              <a:cxn ang="0">
                <a:pos x="102" y="360"/>
              </a:cxn>
              <a:cxn ang="0">
                <a:pos x="70" y="340"/>
              </a:cxn>
              <a:cxn ang="0">
                <a:pos x="45" y="314"/>
              </a:cxn>
              <a:cxn ang="0">
                <a:pos x="23" y="283"/>
              </a:cxn>
              <a:cxn ang="0">
                <a:pos x="9" y="249"/>
              </a:cxn>
              <a:cxn ang="0">
                <a:pos x="1" y="212"/>
              </a:cxn>
              <a:cxn ang="0">
                <a:pos x="1" y="172"/>
              </a:cxn>
              <a:cxn ang="0">
                <a:pos x="9" y="135"/>
              </a:cxn>
              <a:cxn ang="0">
                <a:pos x="23" y="100"/>
              </a:cxn>
              <a:cxn ang="0">
                <a:pos x="45" y="70"/>
              </a:cxn>
              <a:cxn ang="0">
                <a:pos x="70" y="44"/>
              </a:cxn>
              <a:cxn ang="0">
                <a:pos x="102" y="24"/>
              </a:cxn>
              <a:cxn ang="0">
                <a:pos x="137" y="9"/>
              </a:cxn>
              <a:cxn ang="0">
                <a:pos x="174" y="2"/>
              </a:cxn>
              <a:cxn ang="0">
                <a:pos x="214" y="2"/>
              </a:cxn>
              <a:cxn ang="0">
                <a:pos x="251" y="9"/>
              </a:cxn>
              <a:cxn ang="0">
                <a:pos x="286" y="24"/>
              </a:cxn>
              <a:cxn ang="0">
                <a:pos x="317" y="44"/>
              </a:cxn>
              <a:cxn ang="0">
                <a:pos x="343" y="70"/>
              </a:cxn>
              <a:cxn ang="0">
                <a:pos x="365" y="100"/>
              </a:cxn>
              <a:cxn ang="0">
                <a:pos x="379" y="135"/>
              </a:cxn>
              <a:cxn ang="0">
                <a:pos x="387" y="172"/>
              </a:cxn>
              <a:cxn ang="0">
                <a:pos x="387" y="212"/>
              </a:cxn>
              <a:cxn ang="0">
                <a:pos x="379" y="249"/>
              </a:cxn>
              <a:cxn ang="0">
                <a:pos x="365" y="283"/>
              </a:cxn>
              <a:cxn ang="0">
                <a:pos x="343" y="314"/>
              </a:cxn>
              <a:cxn ang="0">
                <a:pos x="317" y="340"/>
              </a:cxn>
              <a:cxn ang="0">
                <a:pos x="286" y="360"/>
              </a:cxn>
              <a:cxn ang="0">
                <a:pos x="251" y="374"/>
              </a:cxn>
              <a:cxn ang="0">
                <a:pos x="214" y="382"/>
              </a:cxn>
            </a:cxnLst>
            <a:rect l="0" t="0" r="r" b="b"/>
            <a:pathLst>
              <a:path w="388" h="383">
                <a:moveTo>
                  <a:pt x="194" y="383"/>
                </a:moveTo>
                <a:lnTo>
                  <a:pt x="174" y="382"/>
                </a:lnTo>
                <a:lnTo>
                  <a:pt x="155" y="380"/>
                </a:lnTo>
                <a:lnTo>
                  <a:pt x="137" y="374"/>
                </a:lnTo>
                <a:lnTo>
                  <a:pt x="119" y="369"/>
                </a:lnTo>
                <a:lnTo>
                  <a:pt x="102" y="360"/>
                </a:lnTo>
                <a:lnTo>
                  <a:pt x="85" y="351"/>
                </a:lnTo>
                <a:lnTo>
                  <a:pt x="70" y="340"/>
                </a:lnTo>
                <a:lnTo>
                  <a:pt x="57" y="327"/>
                </a:lnTo>
                <a:lnTo>
                  <a:pt x="45" y="314"/>
                </a:lnTo>
                <a:lnTo>
                  <a:pt x="33" y="299"/>
                </a:lnTo>
                <a:lnTo>
                  <a:pt x="23" y="283"/>
                </a:lnTo>
                <a:lnTo>
                  <a:pt x="15" y="267"/>
                </a:lnTo>
                <a:lnTo>
                  <a:pt x="9" y="249"/>
                </a:lnTo>
                <a:lnTo>
                  <a:pt x="4" y="231"/>
                </a:lnTo>
                <a:lnTo>
                  <a:pt x="1" y="212"/>
                </a:lnTo>
                <a:lnTo>
                  <a:pt x="0" y="192"/>
                </a:lnTo>
                <a:lnTo>
                  <a:pt x="1" y="172"/>
                </a:lnTo>
                <a:lnTo>
                  <a:pt x="4" y="153"/>
                </a:lnTo>
                <a:lnTo>
                  <a:pt x="9" y="135"/>
                </a:lnTo>
                <a:lnTo>
                  <a:pt x="15" y="117"/>
                </a:lnTo>
                <a:lnTo>
                  <a:pt x="23" y="100"/>
                </a:lnTo>
                <a:lnTo>
                  <a:pt x="33" y="85"/>
                </a:lnTo>
                <a:lnTo>
                  <a:pt x="45" y="70"/>
                </a:lnTo>
                <a:lnTo>
                  <a:pt x="57" y="57"/>
                </a:lnTo>
                <a:lnTo>
                  <a:pt x="70" y="44"/>
                </a:lnTo>
                <a:lnTo>
                  <a:pt x="85" y="33"/>
                </a:lnTo>
                <a:lnTo>
                  <a:pt x="102" y="24"/>
                </a:lnTo>
                <a:lnTo>
                  <a:pt x="119" y="15"/>
                </a:lnTo>
                <a:lnTo>
                  <a:pt x="137" y="9"/>
                </a:lnTo>
                <a:lnTo>
                  <a:pt x="155" y="4"/>
                </a:lnTo>
                <a:lnTo>
                  <a:pt x="174" y="2"/>
                </a:lnTo>
                <a:lnTo>
                  <a:pt x="194" y="0"/>
                </a:lnTo>
                <a:lnTo>
                  <a:pt x="214" y="2"/>
                </a:lnTo>
                <a:lnTo>
                  <a:pt x="233" y="4"/>
                </a:lnTo>
                <a:lnTo>
                  <a:pt x="251" y="9"/>
                </a:lnTo>
                <a:lnTo>
                  <a:pt x="269" y="15"/>
                </a:lnTo>
                <a:lnTo>
                  <a:pt x="286" y="24"/>
                </a:lnTo>
                <a:lnTo>
                  <a:pt x="303" y="33"/>
                </a:lnTo>
                <a:lnTo>
                  <a:pt x="317" y="44"/>
                </a:lnTo>
                <a:lnTo>
                  <a:pt x="331" y="57"/>
                </a:lnTo>
                <a:lnTo>
                  <a:pt x="343" y="70"/>
                </a:lnTo>
                <a:lnTo>
                  <a:pt x="354" y="85"/>
                </a:lnTo>
                <a:lnTo>
                  <a:pt x="365" y="100"/>
                </a:lnTo>
                <a:lnTo>
                  <a:pt x="372" y="117"/>
                </a:lnTo>
                <a:lnTo>
                  <a:pt x="379" y="135"/>
                </a:lnTo>
                <a:lnTo>
                  <a:pt x="384" y="153"/>
                </a:lnTo>
                <a:lnTo>
                  <a:pt x="387" y="172"/>
                </a:lnTo>
                <a:lnTo>
                  <a:pt x="388" y="192"/>
                </a:lnTo>
                <a:lnTo>
                  <a:pt x="387" y="212"/>
                </a:lnTo>
                <a:lnTo>
                  <a:pt x="384" y="231"/>
                </a:lnTo>
                <a:lnTo>
                  <a:pt x="379" y="249"/>
                </a:lnTo>
                <a:lnTo>
                  <a:pt x="372" y="267"/>
                </a:lnTo>
                <a:lnTo>
                  <a:pt x="365" y="283"/>
                </a:lnTo>
                <a:lnTo>
                  <a:pt x="354" y="299"/>
                </a:lnTo>
                <a:lnTo>
                  <a:pt x="343" y="314"/>
                </a:lnTo>
                <a:lnTo>
                  <a:pt x="331" y="327"/>
                </a:lnTo>
                <a:lnTo>
                  <a:pt x="317" y="340"/>
                </a:lnTo>
                <a:lnTo>
                  <a:pt x="303" y="351"/>
                </a:lnTo>
                <a:lnTo>
                  <a:pt x="286" y="360"/>
                </a:lnTo>
                <a:lnTo>
                  <a:pt x="269" y="369"/>
                </a:lnTo>
                <a:lnTo>
                  <a:pt x="251" y="374"/>
                </a:lnTo>
                <a:lnTo>
                  <a:pt x="233" y="380"/>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61459" name="Freeform 19"/>
          <p:cNvSpPr>
            <a:spLocks/>
          </p:cNvSpPr>
          <p:nvPr/>
        </p:nvSpPr>
        <p:spPr bwMode="auto">
          <a:xfrm>
            <a:off x="3902075" y="2398713"/>
            <a:ext cx="153988" cy="152400"/>
          </a:xfrm>
          <a:custGeom>
            <a:avLst/>
            <a:gdLst/>
            <a:ahLst/>
            <a:cxnLst>
              <a:cxn ang="0">
                <a:pos x="174" y="382"/>
              </a:cxn>
              <a:cxn ang="0">
                <a:pos x="137" y="374"/>
              </a:cxn>
              <a:cxn ang="0">
                <a:pos x="102" y="360"/>
              </a:cxn>
              <a:cxn ang="0">
                <a:pos x="70" y="340"/>
              </a:cxn>
              <a:cxn ang="0">
                <a:pos x="45" y="314"/>
              </a:cxn>
              <a:cxn ang="0">
                <a:pos x="23" y="283"/>
              </a:cxn>
              <a:cxn ang="0">
                <a:pos x="9" y="249"/>
              </a:cxn>
              <a:cxn ang="0">
                <a:pos x="1" y="212"/>
              </a:cxn>
              <a:cxn ang="0">
                <a:pos x="1" y="172"/>
              </a:cxn>
              <a:cxn ang="0">
                <a:pos x="9" y="135"/>
              </a:cxn>
              <a:cxn ang="0">
                <a:pos x="23" y="100"/>
              </a:cxn>
              <a:cxn ang="0">
                <a:pos x="45" y="70"/>
              </a:cxn>
              <a:cxn ang="0">
                <a:pos x="70" y="44"/>
              </a:cxn>
              <a:cxn ang="0">
                <a:pos x="102" y="24"/>
              </a:cxn>
              <a:cxn ang="0">
                <a:pos x="137" y="9"/>
              </a:cxn>
              <a:cxn ang="0">
                <a:pos x="174" y="2"/>
              </a:cxn>
              <a:cxn ang="0">
                <a:pos x="214" y="2"/>
              </a:cxn>
              <a:cxn ang="0">
                <a:pos x="251" y="9"/>
              </a:cxn>
              <a:cxn ang="0">
                <a:pos x="286" y="24"/>
              </a:cxn>
              <a:cxn ang="0">
                <a:pos x="317" y="44"/>
              </a:cxn>
              <a:cxn ang="0">
                <a:pos x="343" y="70"/>
              </a:cxn>
              <a:cxn ang="0">
                <a:pos x="365" y="100"/>
              </a:cxn>
              <a:cxn ang="0">
                <a:pos x="379" y="135"/>
              </a:cxn>
              <a:cxn ang="0">
                <a:pos x="387" y="172"/>
              </a:cxn>
              <a:cxn ang="0">
                <a:pos x="387" y="212"/>
              </a:cxn>
              <a:cxn ang="0">
                <a:pos x="379" y="249"/>
              </a:cxn>
              <a:cxn ang="0">
                <a:pos x="365" y="283"/>
              </a:cxn>
              <a:cxn ang="0">
                <a:pos x="343" y="314"/>
              </a:cxn>
              <a:cxn ang="0">
                <a:pos x="317" y="340"/>
              </a:cxn>
              <a:cxn ang="0">
                <a:pos x="286" y="360"/>
              </a:cxn>
              <a:cxn ang="0">
                <a:pos x="251" y="374"/>
              </a:cxn>
              <a:cxn ang="0">
                <a:pos x="214" y="382"/>
              </a:cxn>
            </a:cxnLst>
            <a:rect l="0" t="0" r="r" b="b"/>
            <a:pathLst>
              <a:path w="388" h="383">
                <a:moveTo>
                  <a:pt x="194" y="383"/>
                </a:moveTo>
                <a:lnTo>
                  <a:pt x="174" y="382"/>
                </a:lnTo>
                <a:lnTo>
                  <a:pt x="155" y="380"/>
                </a:lnTo>
                <a:lnTo>
                  <a:pt x="137" y="374"/>
                </a:lnTo>
                <a:lnTo>
                  <a:pt x="119" y="369"/>
                </a:lnTo>
                <a:lnTo>
                  <a:pt x="102" y="360"/>
                </a:lnTo>
                <a:lnTo>
                  <a:pt x="85" y="351"/>
                </a:lnTo>
                <a:lnTo>
                  <a:pt x="70" y="340"/>
                </a:lnTo>
                <a:lnTo>
                  <a:pt x="57" y="327"/>
                </a:lnTo>
                <a:lnTo>
                  <a:pt x="45" y="314"/>
                </a:lnTo>
                <a:lnTo>
                  <a:pt x="33" y="299"/>
                </a:lnTo>
                <a:lnTo>
                  <a:pt x="23" y="283"/>
                </a:lnTo>
                <a:lnTo>
                  <a:pt x="15" y="267"/>
                </a:lnTo>
                <a:lnTo>
                  <a:pt x="9" y="249"/>
                </a:lnTo>
                <a:lnTo>
                  <a:pt x="4" y="231"/>
                </a:lnTo>
                <a:lnTo>
                  <a:pt x="1" y="212"/>
                </a:lnTo>
                <a:lnTo>
                  <a:pt x="0" y="193"/>
                </a:lnTo>
                <a:lnTo>
                  <a:pt x="1" y="172"/>
                </a:lnTo>
                <a:lnTo>
                  <a:pt x="4" y="153"/>
                </a:lnTo>
                <a:lnTo>
                  <a:pt x="9" y="135"/>
                </a:lnTo>
                <a:lnTo>
                  <a:pt x="15" y="117"/>
                </a:lnTo>
                <a:lnTo>
                  <a:pt x="23" y="100"/>
                </a:lnTo>
                <a:lnTo>
                  <a:pt x="33" y="85"/>
                </a:lnTo>
                <a:lnTo>
                  <a:pt x="45" y="70"/>
                </a:lnTo>
                <a:lnTo>
                  <a:pt x="57" y="57"/>
                </a:lnTo>
                <a:lnTo>
                  <a:pt x="70" y="44"/>
                </a:lnTo>
                <a:lnTo>
                  <a:pt x="85" y="33"/>
                </a:lnTo>
                <a:lnTo>
                  <a:pt x="102" y="24"/>
                </a:lnTo>
                <a:lnTo>
                  <a:pt x="119" y="15"/>
                </a:lnTo>
                <a:lnTo>
                  <a:pt x="137" y="9"/>
                </a:lnTo>
                <a:lnTo>
                  <a:pt x="155" y="4"/>
                </a:lnTo>
                <a:lnTo>
                  <a:pt x="174" y="2"/>
                </a:lnTo>
                <a:lnTo>
                  <a:pt x="194" y="0"/>
                </a:lnTo>
                <a:lnTo>
                  <a:pt x="214" y="2"/>
                </a:lnTo>
                <a:lnTo>
                  <a:pt x="233" y="4"/>
                </a:lnTo>
                <a:lnTo>
                  <a:pt x="251" y="9"/>
                </a:lnTo>
                <a:lnTo>
                  <a:pt x="269" y="15"/>
                </a:lnTo>
                <a:lnTo>
                  <a:pt x="286" y="24"/>
                </a:lnTo>
                <a:lnTo>
                  <a:pt x="303" y="33"/>
                </a:lnTo>
                <a:lnTo>
                  <a:pt x="317" y="44"/>
                </a:lnTo>
                <a:lnTo>
                  <a:pt x="331" y="57"/>
                </a:lnTo>
                <a:lnTo>
                  <a:pt x="343" y="70"/>
                </a:lnTo>
                <a:lnTo>
                  <a:pt x="354" y="85"/>
                </a:lnTo>
                <a:lnTo>
                  <a:pt x="365" y="100"/>
                </a:lnTo>
                <a:lnTo>
                  <a:pt x="372" y="117"/>
                </a:lnTo>
                <a:lnTo>
                  <a:pt x="379" y="135"/>
                </a:lnTo>
                <a:lnTo>
                  <a:pt x="384" y="153"/>
                </a:lnTo>
                <a:lnTo>
                  <a:pt x="387" y="172"/>
                </a:lnTo>
                <a:lnTo>
                  <a:pt x="388" y="193"/>
                </a:lnTo>
                <a:lnTo>
                  <a:pt x="387" y="212"/>
                </a:lnTo>
                <a:lnTo>
                  <a:pt x="384" y="231"/>
                </a:lnTo>
                <a:lnTo>
                  <a:pt x="379" y="249"/>
                </a:lnTo>
                <a:lnTo>
                  <a:pt x="372" y="267"/>
                </a:lnTo>
                <a:lnTo>
                  <a:pt x="365" y="283"/>
                </a:lnTo>
                <a:lnTo>
                  <a:pt x="354" y="299"/>
                </a:lnTo>
                <a:lnTo>
                  <a:pt x="343" y="314"/>
                </a:lnTo>
                <a:lnTo>
                  <a:pt x="331" y="327"/>
                </a:lnTo>
                <a:lnTo>
                  <a:pt x="317" y="340"/>
                </a:lnTo>
                <a:lnTo>
                  <a:pt x="303" y="351"/>
                </a:lnTo>
                <a:lnTo>
                  <a:pt x="286" y="360"/>
                </a:lnTo>
                <a:lnTo>
                  <a:pt x="269" y="369"/>
                </a:lnTo>
                <a:lnTo>
                  <a:pt x="251" y="374"/>
                </a:lnTo>
                <a:lnTo>
                  <a:pt x="233" y="380"/>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61460" name="Freeform 20"/>
          <p:cNvSpPr>
            <a:spLocks/>
          </p:cNvSpPr>
          <p:nvPr/>
        </p:nvSpPr>
        <p:spPr bwMode="auto">
          <a:xfrm>
            <a:off x="3902075" y="2933700"/>
            <a:ext cx="153988" cy="152400"/>
          </a:xfrm>
          <a:custGeom>
            <a:avLst/>
            <a:gdLst/>
            <a:ahLst/>
            <a:cxnLst>
              <a:cxn ang="0">
                <a:pos x="174" y="382"/>
              </a:cxn>
              <a:cxn ang="0">
                <a:pos x="137" y="374"/>
              </a:cxn>
              <a:cxn ang="0">
                <a:pos x="102" y="359"/>
              </a:cxn>
              <a:cxn ang="0">
                <a:pos x="70" y="339"/>
              </a:cxn>
              <a:cxn ang="0">
                <a:pos x="45" y="313"/>
              </a:cxn>
              <a:cxn ang="0">
                <a:pos x="23" y="283"/>
              </a:cxn>
              <a:cxn ang="0">
                <a:pos x="9" y="248"/>
              </a:cxn>
              <a:cxn ang="0">
                <a:pos x="1" y="211"/>
              </a:cxn>
              <a:cxn ang="0">
                <a:pos x="1" y="172"/>
              </a:cxn>
              <a:cxn ang="0">
                <a:pos x="9" y="135"/>
              </a:cxn>
              <a:cxn ang="0">
                <a:pos x="23" y="100"/>
              </a:cxn>
              <a:cxn ang="0">
                <a:pos x="45" y="70"/>
              </a:cxn>
              <a:cxn ang="0">
                <a:pos x="70" y="44"/>
              </a:cxn>
              <a:cxn ang="0">
                <a:pos x="102" y="23"/>
              </a:cxn>
              <a:cxn ang="0">
                <a:pos x="137" y="9"/>
              </a:cxn>
              <a:cxn ang="0">
                <a:pos x="174" y="1"/>
              </a:cxn>
              <a:cxn ang="0">
                <a:pos x="214" y="1"/>
              </a:cxn>
              <a:cxn ang="0">
                <a:pos x="251" y="9"/>
              </a:cxn>
              <a:cxn ang="0">
                <a:pos x="286" y="23"/>
              </a:cxn>
              <a:cxn ang="0">
                <a:pos x="317" y="44"/>
              </a:cxn>
              <a:cxn ang="0">
                <a:pos x="343" y="70"/>
              </a:cxn>
              <a:cxn ang="0">
                <a:pos x="365" y="100"/>
              </a:cxn>
              <a:cxn ang="0">
                <a:pos x="379" y="135"/>
              </a:cxn>
              <a:cxn ang="0">
                <a:pos x="387" y="172"/>
              </a:cxn>
              <a:cxn ang="0">
                <a:pos x="387" y="211"/>
              </a:cxn>
              <a:cxn ang="0">
                <a:pos x="379" y="248"/>
              </a:cxn>
              <a:cxn ang="0">
                <a:pos x="365" y="283"/>
              </a:cxn>
              <a:cxn ang="0">
                <a:pos x="343" y="313"/>
              </a:cxn>
              <a:cxn ang="0">
                <a:pos x="317" y="339"/>
              </a:cxn>
              <a:cxn ang="0">
                <a:pos x="286" y="359"/>
              </a:cxn>
              <a:cxn ang="0">
                <a:pos x="251" y="374"/>
              </a:cxn>
              <a:cxn ang="0">
                <a:pos x="214" y="382"/>
              </a:cxn>
            </a:cxnLst>
            <a:rect l="0" t="0" r="r" b="b"/>
            <a:pathLst>
              <a:path w="388" h="383">
                <a:moveTo>
                  <a:pt x="194" y="383"/>
                </a:moveTo>
                <a:lnTo>
                  <a:pt x="174" y="382"/>
                </a:lnTo>
                <a:lnTo>
                  <a:pt x="155" y="379"/>
                </a:lnTo>
                <a:lnTo>
                  <a:pt x="137" y="374"/>
                </a:lnTo>
                <a:lnTo>
                  <a:pt x="119" y="368"/>
                </a:lnTo>
                <a:lnTo>
                  <a:pt x="102" y="359"/>
                </a:lnTo>
                <a:lnTo>
                  <a:pt x="85" y="350"/>
                </a:lnTo>
                <a:lnTo>
                  <a:pt x="70" y="339"/>
                </a:lnTo>
                <a:lnTo>
                  <a:pt x="57" y="327"/>
                </a:lnTo>
                <a:lnTo>
                  <a:pt x="45" y="313"/>
                </a:lnTo>
                <a:lnTo>
                  <a:pt x="33" y="299"/>
                </a:lnTo>
                <a:lnTo>
                  <a:pt x="23" y="283"/>
                </a:lnTo>
                <a:lnTo>
                  <a:pt x="15" y="266"/>
                </a:lnTo>
                <a:lnTo>
                  <a:pt x="9" y="248"/>
                </a:lnTo>
                <a:lnTo>
                  <a:pt x="4" y="230"/>
                </a:lnTo>
                <a:lnTo>
                  <a:pt x="1" y="211"/>
                </a:lnTo>
                <a:lnTo>
                  <a:pt x="0" y="192"/>
                </a:lnTo>
                <a:lnTo>
                  <a:pt x="1" y="172"/>
                </a:lnTo>
                <a:lnTo>
                  <a:pt x="4" y="153"/>
                </a:lnTo>
                <a:lnTo>
                  <a:pt x="9" y="135"/>
                </a:lnTo>
                <a:lnTo>
                  <a:pt x="15" y="117"/>
                </a:lnTo>
                <a:lnTo>
                  <a:pt x="23" y="100"/>
                </a:lnTo>
                <a:lnTo>
                  <a:pt x="33" y="84"/>
                </a:lnTo>
                <a:lnTo>
                  <a:pt x="45" y="70"/>
                </a:lnTo>
                <a:lnTo>
                  <a:pt x="57" y="56"/>
                </a:lnTo>
                <a:lnTo>
                  <a:pt x="70" y="44"/>
                </a:lnTo>
                <a:lnTo>
                  <a:pt x="85" y="32"/>
                </a:lnTo>
                <a:lnTo>
                  <a:pt x="102" y="23"/>
                </a:lnTo>
                <a:lnTo>
                  <a:pt x="119" y="15"/>
                </a:lnTo>
                <a:lnTo>
                  <a:pt x="137" y="9"/>
                </a:lnTo>
                <a:lnTo>
                  <a:pt x="155" y="3"/>
                </a:lnTo>
                <a:lnTo>
                  <a:pt x="174" y="1"/>
                </a:lnTo>
                <a:lnTo>
                  <a:pt x="194" y="0"/>
                </a:lnTo>
                <a:lnTo>
                  <a:pt x="214" y="1"/>
                </a:lnTo>
                <a:lnTo>
                  <a:pt x="233" y="3"/>
                </a:lnTo>
                <a:lnTo>
                  <a:pt x="251" y="9"/>
                </a:lnTo>
                <a:lnTo>
                  <a:pt x="269" y="15"/>
                </a:lnTo>
                <a:lnTo>
                  <a:pt x="286" y="23"/>
                </a:lnTo>
                <a:lnTo>
                  <a:pt x="303" y="32"/>
                </a:lnTo>
                <a:lnTo>
                  <a:pt x="317" y="44"/>
                </a:lnTo>
                <a:lnTo>
                  <a:pt x="331" y="56"/>
                </a:lnTo>
                <a:lnTo>
                  <a:pt x="343" y="70"/>
                </a:lnTo>
                <a:lnTo>
                  <a:pt x="354" y="84"/>
                </a:lnTo>
                <a:lnTo>
                  <a:pt x="365" y="100"/>
                </a:lnTo>
                <a:lnTo>
                  <a:pt x="372" y="117"/>
                </a:lnTo>
                <a:lnTo>
                  <a:pt x="379" y="135"/>
                </a:lnTo>
                <a:lnTo>
                  <a:pt x="384" y="153"/>
                </a:lnTo>
                <a:lnTo>
                  <a:pt x="387" y="172"/>
                </a:lnTo>
                <a:lnTo>
                  <a:pt x="388" y="192"/>
                </a:lnTo>
                <a:lnTo>
                  <a:pt x="387" y="211"/>
                </a:lnTo>
                <a:lnTo>
                  <a:pt x="384" y="230"/>
                </a:lnTo>
                <a:lnTo>
                  <a:pt x="379" y="248"/>
                </a:lnTo>
                <a:lnTo>
                  <a:pt x="372" y="266"/>
                </a:lnTo>
                <a:lnTo>
                  <a:pt x="365" y="283"/>
                </a:lnTo>
                <a:lnTo>
                  <a:pt x="354" y="299"/>
                </a:lnTo>
                <a:lnTo>
                  <a:pt x="343" y="313"/>
                </a:lnTo>
                <a:lnTo>
                  <a:pt x="331" y="327"/>
                </a:lnTo>
                <a:lnTo>
                  <a:pt x="317" y="339"/>
                </a:lnTo>
                <a:lnTo>
                  <a:pt x="303" y="350"/>
                </a:lnTo>
                <a:lnTo>
                  <a:pt x="286" y="359"/>
                </a:lnTo>
                <a:lnTo>
                  <a:pt x="269" y="368"/>
                </a:lnTo>
                <a:lnTo>
                  <a:pt x="251" y="374"/>
                </a:lnTo>
                <a:lnTo>
                  <a:pt x="233" y="379"/>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61461" name="Freeform 21"/>
          <p:cNvSpPr>
            <a:spLocks/>
          </p:cNvSpPr>
          <p:nvPr/>
        </p:nvSpPr>
        <p:spPr bwMode="auto">
          <a:xfrm>
            <a:off x="3902075" y="3959225"/>
            <a:ext cx="153988" cy="152400"/>
          </a:xfrm>
          <a:custGeom>
            <a:avLst/>
            <a:gdLst/>
            <a:ahLst/>
            <a:cxnLst>
              <a:cxn ang="0">
                <a:pos x="174" y="382"/>
              </a:cxn>
              <a:cxn ang="0">
                <a:pos x="137" y="374"/>
              </a:cxn>
              <a:cxn ang="0">
                <a:pos x="102" y="359"/>
              </a:cxn>
              <a:cxn ang="0">
                <a:pos x="70" y="339"/>
              </a:cxn>
              <a:cxn ang="0">
                <a:pos x="45" y="313"/>
              </a:cxn>
              <a:cxn ang="0">
                <a:pos x="23" y="283"/>
              </a:cxn>
              <a:cxn ang="0">
                <a:pos x="9" y="248"/>
              </a:cxn>
              <a:cxn ang="0">
                <a:pos x="1" y="211"/>
              </a:cxn>
              <a:cxn ang="0">
                <a:pos x="1" y="172"/>
              </a:cxn>
              <a:cxn ang="0">
                <a:pos x="9" y="135"/>
              </a:cxn>
              <a:cxn ang="0">
                <a:pos x="23" y="100"/>
              </a:cxn>
              <a:cxn ang="0">
                <a:pos x="45" y="69"/>
              </a:cxn>
              <a:cxn ang="0">
                <a:pos x="70" y="44"/>
              </a:cxn>
              <a:cxn ang="0">
                <a:pos x="102" y="23"/>
              </a:cxn>
              <a:cxn ang="0">
                <a:pos x="137" y="9"/>
              </a:cxn>
              <a:cxn ang="0">
                <a:pos x="174" y="1"/>
              </a:cxn>
              <a:cxn ang="0">
                <a:pos x="214" y="1"/>
              </a:cxn>
              <a:cxn ang="0">
                <a:pos x="251" y="9"/>
              </a:cxn>
              <a:cxn ang="0">
                <a:pos x="286" y="23"/>
              </a:cxn>
              <a:cxn ang="0">
                <a:pos x="317" y="44"/>
              </a:cxn>
              <a:cxn ang="0">
                <a:pos x="343" y="69"/>
              </a:cxn>
              <a:cxn ang="0">
                <a:pos x="365" y="100"/>
              </a:cxn>
              <a:cxn ang="0">
                <a:pos x="379" y="135"/>
              </a:cxn>
              <a:cxn ang="0">
                <a:pos x="387" y="172"/>
              </a:cxn>
              <a:cxn ang="0">
                <a:pos x="387" y="211"/>
              </a:cxn>
              <a:cxn ang="0">
                <a:pos x="379" y="248"/>
              </a:cxn>
              <a:cxn ang="0">
                <a:pos x="365" y="283"/>
              </a:cxn>
              <a:cxn ang="0">
                <a:pos x="343" y="313"/>
              </a:cxn>
              <a:cxn ang="0">
                <a:pos x="317" y="339"/>
              </a:cxn>
              <a:cxn ang="0">
                <a:pos x="286" y="359"/>
              </a:cxn>
              <a:cxn ang="0">
                <a:pos x="251" y="374"/>
              </a:cxn>
              <a:cxn ang="0">
                <a:pos x="214" y="382"/>
              </a:cxn>
            </a:cxnLst>
            <a:rect l="0" t="0" r="r" b="b"/>
            <a:pathLst>
              <a:path w="388" h="383">
                <a:moveTo>
                  <a:pt x="194" y="383"/>
                </a:moveTo>
                <a:lnTo>
                  <a:pt x="174" y="382"/>
                </a:lnTo>
                <a:lnTo>
                  <a:pt x="155" y="379"/>
                </a:lnTo>
                <a:lnTo>
                  <a:pt x="137" y="374"/>
                </a:lnTo>
                <a:lnTo>
                  <a:pt x="119" y="368"/>
                </a:lnTo>
                <a:lnTo>
                  <a:pt x="102" y="359"/>
                </a:lnTo>
                <a:lnTo>
                  <a:pt x="85" y="350"/>
                </a:lnTo>
                <a:lnTo>
                  <a:pt x="70" y="339"/>
                </a:lnTo>
                <a:lnTo>
                  <a:pt x="57" y="327"/>
                </a:lnTo>
                <a:lnTo>
                  <a:pt x="45" y="313"/>
                </a:lnTo>
                <a:lnTo>
                  <a:pt x="33" y="299"/>
                </a:lnTo>
                <a:lnTo>
                  <a:pt x="23" y="283"/>
                </a:lnTo>
                <a:lnTo>
                  <a:pt x="15" y="266"/>
                </a:lnTo>
                <a:lnTo>
                  <a:pt x="9" y="248"/>
                </a:lnTo>
                <a:lnTo>
                  <a:pt x="4" y="230"/>
                </a:lnTo>
                <a:lnTo>
                  <a:pt x="1" y="211"/>
                </a:lnTo>
                <a:lnTo>
                  <a:pt x="0" y="192"/>
                </a:lnTo>
                <a:lnTo>
                  <a:pt x="1" y="172"/>
                </a:lnTo>
                <a:lnTo>
                  <a:pt x="4" y="153"/>
                </a:lnTo>
                <a:lnTo>
                  <a:pt x="9" y="135"/>
                </a:lnTo>
                <a:lnTo>
                  <a:pt x="15" y="117"/>
                </a:lnTo>
                <a:lnTo>
                  <a:pt x="23" y="100"/>
                </a:lnTo>
                <a:lnTo>
                  <a:pt x="33" y="84"/>
                </a:lnTo>
                <a:lnTo>
                  <a:pt x="45" y="69"/>
                </a:lnTo>
                <a:lnTo>
                  <a:pt x="57" y="56"/>
                </a:lnTo>
                <a:lnTo>
                  <a:pt x="70" y="44"/>
                </a:lnTo>
                <a:lnTo>
                  <a:pt x="85" y="32"/>
                </a:lnTo>
                <a:lnTo>
                  <a:pt x="102" y="23"/>
                </a:lnTo>
                <a:lnTo>
                  <a:pt x="119" y="14"/>
                </a:lnTo>
                <a:lnTo>
                  <a:pt x="137" y="9"/>
                </a:lnTo>
                <a:lnTo>
                  <a:pt x="155" y="3"/>
                </a:lnTo>
                <a:lnTo>
                  <a:pt x="174" y="1"/>
                </a:lnTo>
                <a:lnTo>
                  <a:pt x="194" y="0"/>
                </a:lnTo>
                <a:lnTo>
                  <a:pt x="214" y="1"/>
                </a:lnTo>
                <a:lnTo>
                  <a:pt x="233" y="3"/>
                </a:lnTo>
                <a:lnTo>
                  <a:pt x="251" y="9"/>
                </a:lnTo>
                <a:lnTo>
                  <a:pt x="269" y="14"/>
                </a:lnTo>
                <a:lnTo>
                  <a:pt x="286" y="23"/>
                </a:lnTo>
                <a:lnTo>
                  <a:pt x="303" y="32"/>
                </a:lnTo>
                <a:lnTo>
                  <a:pt x="317" y="44"/>
                </a:lnTo>
                <a:lnTo>
                  <a:pt x="331" y="56"/>
                </a:lnTo>
                <a:lnTo>
                  <a:pt x="343" y="69"/>
                </a:lnTo>
                <a:lnTo>
                  <a:pt x="354" y="84"/>
                </a:lnTo>
                <a:lnTo>
                  <a:pt x="365" y="100"/>
                </a:lnTo>
                <a:lnTo>
                  <a:pt x="372" y="117"/>
                </a:lnTo>
                <a:lnTo>
                  <a:pt x="379" y="135"/>
                </a:lnTo>
                <a:lnTo>
                  <a:pt x="384" y="153"/>
                </a:lnTo>
                <a:lnTo>
                  <a:pt x="387" y="172"/>
                </a:lnTo>
                <a:lnTo>
                  <a:pt x="388" y="192"/>
                </a:lnTo>
                <a:lnTo>
                  <a:pt x="387" y="211"/>
                </a:lnTo>
                <a:lnTo>
                  <a:pt x="384" y="230"/>
                </a:lnTo>
                <a:lnTo>
                  <a:pt x="379" y="248"/>
                </a:lnTo>
                <a:lnTo>
                  <a:pt x="372" y="266"/>
                </a:lnTo>
                <a:lnTo>
                  <a:pt x="365" y="283"/>
                </a:lnTo>
                <a:lnTo>
                  <a:pt x="354" y="299"/>
                </a:lnTo>
                <a:lnTo>
                  <a:pt x="343" y="313"/>
                </a:lnTo>
                <a:lnTo>
                  <a:pt x="331" y="327"/>
                </a:lnTo>
                <a:lnTo>
                  <a:pt x="317" y="339"/>
                </a:lnTo>
                <a:lnTo>
                  <a:pt x="303" y="350"/>
                </a:lnTo>
                <a:lnTo>
                  <a:pt x="286" y="359"/>
                </a:lnTo>
                <a:lnTo>
                  <a:pt x="269" y="368"/>
                </a:lnTo>
                <a:lnTo>
                  <a:pt x="251" y="374"/>
                </a:lnTo>
                <a:lnTo>
                  <a:pt x="233" y="379"/>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61462" name="Freeform 22"/>
          <p:cNvSpPr>
            <a:spLocks/>
          </p:cNvSpPr>
          <p:nvPr/>
        </p:nvSpPr>
        <p:spPr bwMode="auto">
          <a:xfrm>
            <a:off x="3902075" y="4538663"/>
            <a:ext cx="153988" cy="152400"/>
          </a:xfrm>
          <a:custGeom>
            <a:avLst/>
            <a:gdLst/>
            <a:ahLst/>
            <a:cxnLst>
              <a:cxn ang="0">
                <a:pos x="174" y="382"/>
              </a:cxn>
              <a:cxn ang="0">
                <a:pos x="137" y="374"/>
              </a:cxn>
              <a:cxn ang="0">
                <a:pos x="102" y="359"/>
              </a:cxn>
              <a:cxn ang="0">
                <a:pos x="70" y="339"/>
              </a:cxn>
              <a:cxn ang="0">
                <a:pos x="45" y="313"/>
              </a:cxn>
              <a:cxn ang="0">
                <a:pos x="23" y="283"/>
              </a:cxn>
              <a:cxn ang="0">
                <a:pos x="9" y="248"/>
              </a:cxn>
              <a:cxn ang="0">
                <a:pos x="1" y="211"/>
              </a:cxn>
              <a:cxn ang="0">
                <a:pos x="1" y="172"/>
              </a:cxn>
              <a:cxn ang="0">
                <a:pos x="9" y="135"/>
              </a:cxn>
              <a:cxn ang="0">
                <a:pos x="23" y="100"/>
              </a:cxn>
              <a:cxn ang="0">
                <a:pos x="45" y="69"/>
              </a:cxn>
              <a:cxn ang="0">
                <a:pos x="70" y="44"/>
              </a:cxn>
              <a:cxn ang="0">
                <a:pos x="102" y="23"/>
              </a:cxn>
              <a:cxn ang="0">
                <a:pos x="137" y="9"/>
              </a:cxn>
              <a:cxn ang="0">
                <a:pos x="174" y="1"/>
              </a:cxn>
              <a:cxn ang="0">
                <a:pos x="214" y="1"/>
              </a:cxn>
              <a:cxn ang="0">
                <a:pos x="251" y="9"/>
              </a:cxn>
              <a:cxn ang="0">
                <a:pos x="286" y="23"/>
              </a:cxn>
              <a:cxn ang="0">
                <a:pos x="317" y="44"/>
              </a:cxn>
              <a:cxn ang="0">
                <a:pos x="343" y="69"/>
              </a:cxn>
              <a:cxn ang="0">
                <a:pos x="365" y="100"/>
              </a:cxn>
              <a:cxn ang="0">
                <a:pos x="379" y="135"/>
              </a:cxn>
              <a:cxn ang="0">
                <a:pos x="387" y="172"/>
              </a:cxn>
              <a:cxn ang="0">
                <a:pos x="387" y="211"/>
              </a:cxn>
              <a:cxn ang="0">
                <a:pos x="379" y="248"/>
              </a:cxn>
              <a:cxn ang="0">
                <a:pos x="365" y="283"/>
              </a:cxn>
              <a:cxn ang="0">
                <a:pos x="343" y="313"/>
              </a:cxn>
              <a:cxn ang="0">
                <a:pos x="317" y="339"/>
              </a:cxn>
              <a:cxn ang="0">
                <a:pos x="286" y="359"/>
              </a:cxn>
              <a:cxn ang="0">
                <a:pos x="251" y="374"/>
              </a:cxn>
              <a:cxn ang="0">
                <a:pos x="214" y="382"/>
              </a:cxn>
            </a:cxnLst>
            <a:rect l="0" t="0" r="r" b="b"/>
            <a:pathLst>
              <a:path w="388" h="383">
                <a:moveTo>
                  <a:pt x="194" y="383"/>
                </a:moveTo>
                <a:lnTo>
                  <a:pt x="174" y="382"/>
                </a:lnTo>
                <a:lnTo>
                  <a:pt x="155" y="379"/>
                </a:lnTo>
                <a:lnTo>
                  <a:pt x="137" y="374"/>
                </a:lnTo>
                <a:lnTo>
                  <a:pt x="119" y="368"/>
                </a:lnTo>
                <a:lnTo>
                  <a:pt x="102" y="359"/>
                </a:lnTo>
                <a:lnTo>
                  <a:pt x="85" y="350"/>
                </a:lnTo>
                <a:lnTo>
                  <a:pt x="70" y="339"/>
                </a:lnTo>
                <a:lnTo>
                  <a:pt x="57" y="327"/>
                </a:lnTo>
                <a:lnTo>
                  <a:pt x="45" y="313"/>
                </a:lnTo>
                <a:lnTo>
                  <a:pt x="33" y="299"/>
                </a:lnTo>
                <a:lnTo>
                  <a:pt x="23" y="283"/>
                </a:lnTo>
                <a:lnTo>
                  <a:pt x="15" y="266"/>
                </a:lnTo>
                <a:lnTo>
                  <a:pt x="9" y="248"/>
                </a:lnTo>
                <a:lnTo>
                  <a:pt x="4" y="230"/>
                </a:lnTo>
                <a:lnTo>
                  <a:pt x="1" y="211"/>
                </a:lnTo>
                <a:lnTo>
                  <a:pt x="0" y="192"/>
                </a:lnTo>
                <a:lnTo>
                  <a:pt x="1" y="172"/>
                </a:lnTo>
                <a:lnTo>
                  <a:pt x="4" y="153"/>
                </a:lnTo>
                <a:lnTo>
                  <a:pt x="9" y="135"/>
                </a:lnTo>
                <a:lnTo>
                  <a:pt x="15" y="117"/>
                </a:lnTo>
                <a:lnTo>
                  <a:pt x="23" y="100"/>
                </a:lnTo>
                <a:lnTo>
                  <a:pt x="33" y="84"/>
                </a:lnTo>
                <a:lnTo>
                  <a:pt x="45" y="69"/>
                </a:lnTo>
                <a:lnTo>
                  <a:pt x="57" y="56"/>
                </a:lnTo>
                <a:lnTo>
                  <a:pt x="70" y="44"/>
                </a:lnTo>
                <a:lnTo>
                  <a:pt x="85" y="32"/>
                </a:lnTo>
                <a:lnTo>
                  <a:pt x="102" y="23"/>
                </a:lnTo>
                <a:lnTo>
                  <a:pt x="119" y="14"/>
                </a:lnTo>
                <a:lnTo>
                  <a:pt x="137" y="9"/>
                </a:lnTo>
                <a:lnTo>
                  <a:pt x="155" y="3"/>
                </a:lnTo>
                <a:lnTo>
                  <a:pt x="174" y="1"/>
                </a:lnTo>
                <a:lnTo>
                  <a:pt x="194" y="0"/>
                </a:lnTo>
                <a:lnTo>
                  <a:pt x="214" y="1"/>
                </a:lnTo>
                <a:lnTo>
                  <a:pt x="233" y="3"/>
                </a:lnTo>
                <a:lnTo>
                  <a:pt x="251" y="9"/>
                </a:lnTo>
                <a:lnTo>
                  <a:pt x="269" y="14"/>
                </a:lnTo>
                <a:lnTo>
                  <a:pt x="286" y="23"/>
                </a:lnTo>
                <a:lnTo>
                  <a:pt x="303" y="32"/>
                </a:lnTo>
                <a:lnTo>
                  <a:pt x="317" y="44"/>
                </a:lnTo>
                <a:lnTo>
                  <a:pt x="331" y="56"/>
                </a:lnTo>
                <a:lnTo>
                  <a:pt x="343" y="69"/>
                </a:lnTo>
                <a:lnTo>
                  <a:pt x="354" y="84"/>
                </a:lnTo>
                <a:lnTo>
                  <a:pt x="365" y="100"/>
                </a:lnTo>
                <a:lnTo>
                  <a:pt x="372" y="117"/>
                </a:lnTo>
                <a:lnTo>
                  <a:pt x="379" y="135"/>
                </a:lnTo>
                <a:lnTo>
                  <a:pt x="384" y="153"/>
                </a:lnTo>
                <a:lnTo>
                  <a:pt x="387" y="172"/>
                </a:lnTo>
                <a:lnTo>
                  <a:pt x="388" y="192"/>
                </a:lnTo>
                <a:lnTo>
                  <a:pt x="387" y="211"/>
                </a:lnTo>
                <a:lnTo>
                  <a:pt x="384" y="230"/>
                </a:lnTo>
                <a:lnTo>
                  <a:pt x="379" y="248"/>
                </a:lnTo>
                <a:lnTo>
                  <a:pt x="372" y="266"/>
                </a:lnTo>
                <a:lnTo>
                  <a:pt x="365" y="283"/>
                </a:lnTo>
                <a:lnTo>
                  <a:pt x="354" y="299"/>
                </a:lnTo>
                <a:lnTo>
                  <a:pt x="343" y="313"/>
                </a:lnTo>
                <a:lnTo>
                  <a:pt x="331" y="327"/>
                </a:lnTo>
                <a:lnTo>
                  <a:pt x="317" y="339"/>
                </a:lnTo>
                <a:lnTo>
                  <a:pt x="303" y="350"/>
                </a:lnTo>
                <a:lnTo>
                  <a:pt x="286" y="359"/>
                </a:lnTo>
                <a:lnTo>
                  <a:pt x="269" y="368"/>
                </a:lnTo>
                <a:lnTo>
                  <a:pt x="251" y="374"/>
                </a:lnTo>
                <a:lnTo>
                  <a:pt x="233" y="379"/>
                </a:lnTo>
                <a:lnTo>
                  <a:pt x="214" y="382"/>
                </a:lnTo>
                <a:lnTo>
                  <a:pt x="194" y="383"/>
                </a:lnTo>
              </a:path>
            </a:pathLst>
          </a:custGeom>
          <a:solidFill>
            <a:srgbClr val="008000"/>
          </a:solidFill>
          <a:ln w="0">
            <a:solidFill>
              <a:srgbClr val="000000"/>
            </a:solidFill>
            <a:prstDash val="solid"/>
            <a:round/>
            <a:headEnd/>
            <a:tailEnd/>
          </a:ln>
        </p:spPr>
        <p:txBody>
          <a:bodyPr/>
          <a:lstStyle/>
          <a:p>
            <a:endParaRPr lang="ja-JP" altLang="en-US"/>
          </a:p>
        </p:txBody>
      </p:sp>
      <p:sp>
        <p:nvSpPr>
          <p:cNvPr id="61463" name="Freeform 23"/>
          <p:cNvSpPr>
            <a:spLocks/>
          </p:cNvSpPr>
          <p:nvPr/>
        </p:nvSpPr>
        <p:spPr bwMode="auto">
          <a:xfrm>
            <a:off x="3898900" y="2178050"/>
            <a:ext cx="134938" cy="190500"/>
          </a:xfrm>
          <a:custGeom>
            <a:avLst/>
            <a:gdLst/>
            <a:ahLst/>
            <a:cxnLst>
              <a:cxn ang="0">
                <a:pos x="36" y="27"/>
              </a:cxn>
              <a:cxn ang="0">
                <a:pos x="78" y="48"/>
              </a:cxn>
              <a:cxn ang="0">
                <a:pos x="124" y="61"/>
              </a:cxn>
              <a:cxn ang="0">
                <a:pos x="173" y="66"/>
              </a:cxn>
              <a:cxn ang="0">
                <a:pos x="222" y="61"/>
              </a:cxn>
              <a:cxn ang="0">
                <a:pos x="267" y="48"/>
              </a:cxn>
              <a:cxn ang="0">
                <a:pos x="307" y="28"/>
              </a:cxn>
              <a:cxn ang="0">
                <a:pos x="342" y="2"/>
              </a:cxn>
              <a:cxn ang="0">
                <a:pos x="168" y="479"/>
              </a:cxn>
              <a:cxn ang="0">
                <a:pos x="0" y="0"/>
              </a:cxn>
              <a:cxn ang="0">
                <a:pos x="36" y="27"/>
              </a:cxn>
            </a:cxnLst>
            <a:rect l="0" t="0" r="r" b="b"/>
            <a:pathLst>
              <a:path w="342" h="479">
                <a:moveTo>
                  <a:pt x="36" y="27"/>
                </a:moveTo>
                <a:lnTo>
                  <a:pt x="78" y="48"/>
                </a:lnTo>
                <a:lnTo>
                  <a:pt x="124" y="61"/>
                </a:lnTo>
                <a:lnTo>
                  <a:pt x="173" y="66"/>
                </a:lnTo>
                <a:lnTo>
                  <a:pt x="222" y="61"/>
                </a:lnTo>
                <a:lnTo>
                  <a:pt x="267" y="48"/>
                </a:lnTo>
                <a:lnTo>
                  <a:pt x="307" y="28"/>
                </a:lnTo>
                <a:lnTo>
                  <a:pt x="342" y="2"/>
                </a:lnTo>
                <a:lnTo>
                  <a:pt x="168" y="479"/>
                </a:lnTo>
                <a:lnTo>
                  <a:pt x="0" y="0"/>
                </a:lnTo>
                <a:lnTo>
                  <a:pt x="36" y="27"/>
                </a:lnTo>
                <a:close/>
              </a:path>
            </a:pathLst>
          </a:custGeom>
          <a:solidFill>
            <a:srgbClr val="000000"/>
          </a:solidFill>
          <a:ln w="9525">
            <a:noFill/>
            <a:round/>
            <a:headEnd/>
            <a:tailEnd/>
          </a:ln>
        </p:spPr>
        <p:txBody>
          <a:bodyPr/>
          <a:lstStyle/>
          <a:p>
            <a:endParaRPr lang="ja-JP" altLang="en-US"/>
          </a:p>
        </p:txBody>
      </p:sp>
      <p:sp>
        <p:nvSpPr>
          <p:cNvPr id="61464" name="Line 24"/>
          <p:cNvSpPr>
            <a:spLocks noChangeShapeType="1"/>
          </p:cNvSpPr>
          <p:nvPr/>
        </p:nvSpPr>
        <p:spPr bwMode="auto">
          <a:xfrm flipH="1">
            <a:off x="3965575" y="2100263"/>
            <a:ext cx="1588" cy="117475"/>
          </a:xfrm>
          <a:prstGeom prst="line">
            <a:avLst/>
          </a:prstGeom>
          <a:noFill/>
          <a:ln w="0">
            <a:solidFill>
              <a:srgbClr val="000000"/>
            </a:solidFill>
            <a:round/>
            <a:headEnd/>
            <a:tailEnd/>
          </a:ln>
        </p:spPr>
        <p:txBody>
          <a:bodyPr/>
          <a:lstStyle/>
          <a:p>
            <a:endParaRPr lang="ja-JP" altLang="en-US"/>
          </a:p>
        </p:txBody>
      </p:sp>
      <p:sp>
        <p:nvSpPr>
          <p:cNvPr id="61465" name="Freeform 25"/>
          <p:cNvSpPr>
            <a:spLocks/>
          </p:cNvSpPr>
          <p:nvPr/>
        </p:nvSpPr>
        <p:spPr bwMode="auto">
          <a:xfrm>
            <a:off x="3898900" y="2697163"/>
            <a:ext cx="134938" cy="190500"/>
          </a:xfrm>
          <a:custGeom>
            <a:avLst/>
            <a:gdLst/>
            <a:ahLst/>
            <a:cxnLst>
              <a:cxn ang="0">
                <a:pos x="36" y="27"/>
              </a:cxn>
              <a:cxn ang="0">
                <a:pos x="78" y="48"/>
              </a:cxn>
              <a:cxn ang="0">
                <a:pos x="124" y="61"/>
              </a:cxn>
              <a:cxn ang="0">
                <a:pos x="173" y="66"/>
              </a:cxn>
              <a:cxn ang="0">
                <a:pos x="222" y="61"/>
              </a:cxn>
              <a:cxn ang="0">
                <a:pos x="267" y="48"/>
              </a:cxn>
              <a:cxn ang="0">
                <a:pos x="307" y="27"/>
              </a:cxn>
              <a:cxn ang="0">
                <a:pos x="342" y="2"/>
              </a:cxn>
              <a:cxn ang="0">
                <a:pos x="169" y="479"/>
              </a:cxn>
              <a:cxn ang="0">
                <a:pos x="0" y="0"/>
              </a:cxn>
              <a:cxn ang="0">
                <a:pos x="36" y="27"/>
              </a:cxn>
            </a:cxnLst>
            <a:rect l="0" t="0" r="r" b="b"/>
            <a:pathLst>
              <a:path w="342" h="479">
                <a:moveTo>
                  <a:pt x="36" y="27"/>
                </a:moveTo>
                <a:lnTo>
                  <a:pt x="78" y="48"/>
                </a:lnTo>
                <a:lnTo>
                  <a:pt x="124" y="61"/>
                </a:lnTo>
                <a:lnTo>
                  <a:pt x="173" y="66"/>
                </a:lnTo>
                <a:lnTo>
                  <a:pt x="222" y="61"/>
                </a:lnTo>
                <a:lnTo>
                  <a:pt x="267" y="48"/>
                </a:lnTo>
                <a:lnTo>
                  <a:pt x="307" y="27"/>
                </a:lnTo>
                <a:lnTo>
                  <a:pt x="342" y="2"/>
                </a:lnTo>
                <a:lnTo>
                  <a:pt x="169" y="479"/>
                </a:lnTo>
                <a:lnTo>
                  <a:pt x="0" y="0"/>
                </a:lnTo>
                <a:lnTo>
                  <a:pt x="36" y="27"/>
                </a:lnTo>
                <a:close/>
              </a:path>
            </a:pathLst>
          </a:custGeom>
          <a:solidFill>
            <a:srgbClr val="000000"/>
          </a:solidFill>
          <a:ln w="9525">
            <a:noFill/>
            <a:round/>
            <a:headEnd/>
            <a:tailEnd/>
          </a:ln>
        </p:spPr>
        <p:txBody>
          <a:bodyPr/>
          <a:lstStyle/>
          <a:p>
            <a:endParaRPr lang="ja-JP" altLang="en-US"/>
          </a:p>
        </p:txBody>
      </p:sp>
      <p:sp>
        <p:nvSpPr>
          <p:cNvPr id="61466" name="Line 26"/>
          <p:cNvSpPr>
            <a:spLocks noChangeShapeType="1"/>
          </p:cNvSpPr>
          <p:nvPr/>
        </p:nvSpPr>
        <p:spPr bwMode="auto">
          <a:xfrm flipH="1">
            <a:off x="3965575" y="2546350"/>
            <a:ext cx="1588" cy="188913"/>
          </a:xfrm>
          <a:prstGeom prst="line">
            <a:avLst/>
          </a:prstGeom>
          <a:noFill/>
          <a:ln w="0">
            <a:solidFill>
              <a:srgbClr val="000000"/>
            </a:solidFill>
            <a:round/>
            <a:headEnd/>
            <a:tailEnd/>
          </a:ln>
        </p:spPr>
        <p:txBody>
          <a:bodyPr/>
          <a:lstStyle/>
          <a:p>
            <a:endParaRPr lang="ja-JP" altLang="en-US"/>
          </a:p>
        </p:txBody>
      </p:sp>
      <p:sp>
        <p:nvSpPr>
          <p:cNvPr id="61467" name="Freeform 27"/>
          <p:cNvSpPr>
            <a:spLocks/>
          </p:cNvSpPr>
          <p:nvPr/>
        </p:nvSpPr>
        <p:spPr bwMode="auto">
          <a:xfrm>
            <a:off x="3898900" y="3675063"/>
            <a:ext cx="136525" cy="190500"/>
          </a:xfrm>
          <a:custGeom>
            <a:avLst/>
            <a:gdLst/>
            <a:ahLst/>
            <a:cxnLst>
              <a:cxn ang="0">
                <a:pos x="36" y="26"/>
              </a:cxn>
              <a:cxn ang="0">
                <a:pos x="77" y="47"/>
              </a:cxn>
              <a:cxn ang="0">
                <a:pos x="124" y="61"/>
              </a:cxn>
              <a:cxn ang="0">
                <a:pos x="173" y="65"/>
              </a:cxn>
              <a:cxn ang="0">
                <a:pos x="221" y="60"/>
              </a:cxn>
              <a:cxn ang="0">
                <a:pos x="266" y="46"/>
              </a:cxn>
              <a:cxn ang="0">
                <a:pos x="307" y="25"/>
              </a:cxn>
              <a:cxn ang="0">
                <a:pos x="342" y="0"/>
              </a:cxn>
              <a:cxn ang="0">
                <a:pos x="170" y="478"/>
              </a:cxn>
              <a:cxn ang="0">
                <a:pos x="0" y="0"/>
              </a:cxn>
              <a:cxn ang="0">
                <a:pos x="36" y="26"/>
              </a:cxn>
            </a:cxnLst>
            <a:rect l="0" t="0" r="r" b="b"/>
            <a:pathLst>
              <a:path w="342" h="478">
                <a:moveTo>
                  <a:pt x="36" y="26"/>
                </a:moveTo>
                <a:lnTo>
                  <a:pt x="77" y="47"/>
                </a:lnTo>
                <a:lnTo>
                  <a:pt x="124" y="61"/>
                </a:lnTo>
                <a:lnTo>
                  <a:pt x="173" y="65"/>
                </a:lnTo>
                <a:lnTo>
                  <a:pt x="221" y="60"/>
                </a:lnTo>
                <a:lnTo>
                  <a:pt x="266" y="46"/>
                </a:lnTo>
                <a:lnTo>
                  <a:pt x="307" y="25"/>
                </a:lnTo>
                <a:lnTo>
                  <a:pt x="342" y="0"/>
                </a:lnTo>
                <a:lnTo>
                  <a:pt x="170" y="478"/>
                </a:lnTo>
                <a:lnTo>
                  <a:pt x="0" y="0"/>
                </a:lnTo>
                <a:lnTo>
                  <a:pt x="36" y="26"/>
                </a:lnTo>
                <a:close/>
              </a:path>
            </a:pathLst>
          </a:custGeom>
          <a:solidFill>
            <a:srgbClr val="000000"/>
          </a:solidFill>
          <a:ln w="9525">
            <a:noFill/>
            <a:round/>
            <a:headEnd/>
            <a:tailEnd/>
          </a:ln>
        </p:spPr>
        <p:txBody>
          <a:bodyPr/>
          <a:lstStyle/>
          <a:p>
            <a:endParaRPr lang="ja-JP" altLang="en-US"/>
          </a:p>
        </p:txBody>
      </p:sp>
      <p:sp>
        <p:nvSpPr>
          <p:cNvPr id="61468" name="Line 28"/>
          <p:cNvSpPr>
            <a:spLocks noChangeShapeType="1"/>
          </p:cNvSpPr>
          <p:nvPr/>
        </p:nvSpPr>
        <p:spPr bwMode="auto">
          <a:xfrm flipH="1">
            <a:off x="3967163" y="3081338"/>
            <a:ext cx="1587" cy="631825"/>
          </a:xfrm>
          <a:prstGeom prst="line">
            <a:avLst/>
          </a:prstGeom>
          <a:noFill/>
          <a:ln w="0">
            <a:solidFill>
              <a:srgbClr val="000000"/>
            </a:solidFill>
            <a:round/>
            <a:headEnd/>
            <a:tailEnd/>
          </a:ln>
        </p:spPr>
        <p:txBody>
          <a:bodyPr/>
          <a:lstStyle/>
          <a:p>
            <a:endParaRPr lang="ja-JP" altLang="en-US"/>
          </a:p>
        </p:txBody>
      </p:sp>
      <p:sp>
        <p:nvSpPr>
          <p:cNvPr id="61469" name="Freeform 29"/>
          <p:cNvSpPr>
            <a:spLocks/>
          </p:cNvSpPr>
          <p:nvPr/>
        </p:nvSpPr>
        <p:spPr bwMode="auto">
          <a:xfrm>
            <a:off x="3898900" y="4356100"/>
            <a:ext cx="136525" cy="190500"/>
          </a:xfrm>
          <a:custGeom>
            <a:avLst/>
            <a:gdLst/>
            <a:ahLst/>
            <a:cxnLst>
              <a:cxn ang="0">
                <a:pos x="36" y="28"/>
              </a:cxn>
              <a:cxn ang="0">
                <a:pos x="77" y="49"/>
              </a:cxn>
              <a:cxn ang="0">
                <a:pos x="123" y="63"/>
              </a:cxn>
              <a:cxn ang="0">
                <a:pos x="173" y="67"/>
              </a:cxn>
              <a:cxn ang="0">
                <a:pos x="221" y="62"/>
              </a:cxn>
              <a:cxn ang="0">
                <a:pos x="266" y="48"/>
              </a:cxn>
              <a:cxn ang="0">
                <a:pos x="308" y="27"/>
              </a:cxn>
              <a:cxn ang="0">
                <a:pos x="342" y="2"/>
              </a:cxn>
              <a:cxn ang="0">
                <a:pos x="169" y="480"/>
              </a:cxn>
              <a:cxn ang="0">
                <a:pos x="0" y="0"/>
              </a:cxn>
              <a:cxn ang="0">
                <a:pos x="36" y="28"/>
              </a:cxn>
            </a:cxnLst>
            <a:rect l="0" t="0" r="r" b="b"/>
            <a:pathLst>
              <a:path w="342" h="480">
                <a:moveTo>
                  <a:pt x="36" y="28"/>
                </a:moveTo>
                <a:lnTo>
                  <a:pt x="77" y="49"/>
                </a:lnTo>
                <a:lnTo>
                  <a:pt x="123" y="63"/>
                </a:lnTo>
                <a:lnTo>
                  <a:pt x="173" y="67"/>
                </a:lnTo>
                <a:lnTo>
                  <a:pt x="221" y="62"/>
                </a:lnTo>
                <a:lnTo>
                  <a:pt x="266" y="48"/>
                </a:lnTo>
                <a:lnTo>
                  <a:pt x="308" y="27"/>
                </a:lnTo>
                <a:lnTo>
                  <a:pt x="342" y="2"/>
                </a:lnTo>
                <a:lnTo>
                  <a:pt x="169" y="480"/>
                </a:lnTo>
                <a:lnTo>
                  <a:pt x="0" y="0"/>
                </a:lnTo>
                <a:lnTo>
                  <a:pt x="36" y="28"/>
                </a:lnTo>
                <a:close/>
              </a:path>
            </a:pathLst>
          </a:custGeom>
          <a:solidFill>
            <a:srgbClr val="000000"/>
          </a:solidFill>
          <a:ln w="9525">
            <a:noFill/>
            <a:round/>
            <a:headEnd/>
            <a:tailEnd/>
          </a:ln>
        </p:spPr>
        <p:txBody>
          <a:bodyPr/>
          <a:lstStyle/>
          <a:p>
            <a:endParaRPr lang="ja-JP" altLang="en-US"/>
          </a:p>
        </p:txBody>
      </p:sp>
      <p:sp>
        <p:nvSpPr>
          <p:cNvPr id="61470" name="Line 30"/>
          <p:cNvSpPr>
            <a:spLocks noChangeShapeType="1"/>
          </p:cNvSpPr>
          <p:nvPr/>
        </p:nvSpPr>
        <p:spPr bwMode="auto">
          <a:xfrm flipH="1">
            <a:off x="3967163" y="4106863"/>
            <a:ext cx="1587" cy="287337"/>
          </a:xfrm>
          <a:prstGeom prst="line">
            <a:avLst/>
          </a:prstGeom>
          <a:noFill/>
          <a:ln w="0">
            <a:solidFill>
              <a:srgbClr val="000000"/>
            </a:solidFill>
            <a:round/>
            <a:headEnd/>
            <a:tailEnd/>
          </a:ln>
        </p:spPr>
        <p:txBody>
          <a:bodyPr/>
          <a:lstStyle/>
          <a:p>
            <a:endParaRPr lang="ja-JP" altLang="en-US"/>
          </a:p>
        </p:txBody>
      </p:sp>
      <p:sp>
        <p:nvSpPr>
          <p:cNvPr id="61471" name="Freeform 31"/>
          <p:cNvSpPr>
            <a:spLocks/>
          </p:cNvSpPr>
          <p:nvPr/>
        </p:nvSpPr>
        <p:spPr bwMode="auto">
          <a:xfrm>
            <a:off x="1762125" y="2058988"/>
            <a:ext cx="155575" cy="152400"/>
          </a:xfrm>
          <a:custGeom>
            <a:avLst/>
            <a:gdLst/>
            <a:ahLst/>
            <a:cxnLst>
              <a:cxn ang="0">
                <a:pos x="174" y="382"/>
              </a:cxn>
              <a:cxn ang="0">
                <a:pos x="137" y="374"/>
              </a:cxn>
              <a:cxn ang="0">
                <a:pos x="102" y="359"/>
              </a:cxn>
              <a:cxn ang="0">
                <a:pos x="71" y="339"/>
              </a:cxn>
              <a:cxn ang="0">
                <a:pos x="45" y="313"/>
              </a:cxn>
              <a:cxn ang="0">
                <a:pos x="24" y="283"/>
              </a:cxn>
              <a:cxn ang="0">
                <a:pos x="9" y="248"/>
              </a:cxn>
              <a:cxn ang="0">
                <a:pos x="1" y="211"/>
              </a:cxn>
              <a:cxn ang="0">
                <a:pos x="1" y="172"/>
              </a:cxn>
              <a:cxn ang="0">
                <a:pos x="9" y="135"/>
              </a:cxn>
              <a:cxn ang="0">
                <a:pos x="24" y="100"/>
              </a:cxn>
              <a:cxn ang="0">
                <a:pos x="45" y="69"/>
              </a:cxn>
              <a:cxn ang="0">
                <a:pos x="71" y="44"/>
              </a:cxn>
              <a:cxn ang="0">
                <a:pos x="102" y="23"/>
              </a:cxn>
              <a:cxn ang="0">
                <a:pos x="137" y="9"/>
              </a:cxn>
              <a:cxn ang="0">
                <a:pos x="174" y="1"/>
              </a:cxn>
              <a:cxn ang="0">
                <a:pos x="214" y="1"/>
              </a:cxn>
              <a:cxn ang="0">
                <a:pos x="251" y="9"/>
              </a:cxn>
              <a:cxn ang="0">
                <a:pos x="286" y="23"/>
              </a:cxn>
              <a:cxn ang="0">
                <a:pos x="318" y="44"/>
              </a:cxn>
              <a:cxn ang="0">
                <a:pos x="344" y="69"/>
              </a:cxn>
              <a:cxn ang="0">
                <a:pos x="365" y="100"/>
              </a:cxn>
              <a:cxn ang="0">
                <a:pos x="379" y="135"/>
              </a:cxn>
              <a:cxn ang="0">
                <a:pos x="387" y="172"/>
              </a:cxn>
              <a:cxn ang="0">
                <a:pos x="387" y="211"/>
              </a:cxn>
              <a:cxn ang="0">
                <a:pos x="379" y="248"/>
              </a:cxn>
              <a:cxn ang="0">
                <a:pos x="365" y="283"/>
              </a:cxn>
              <a:cxn ang="0">
                <a:pos x="344" y="313"/>
              </a:cxn>
              <a:cxn ang="0">
                <a:pos x="318" y="339"/>
              </a:cxn>
              <a:cxn ang="0">
                <a:pos x="286" y="359"/>
              </a:cxn>
              <a:cxn ang="0">
                <a:pos x="251" y="374"/>
              </a:cxn>
              <a:cxn ang="0">
                <a:pos x="214" y="382"/>
              </a:cxn>
            </a:cxnLst>
            <a:rect l="0" t="0" r="r" b="b"/>
            <a:pathLst>
              <a:path w="388" h="383">
                <a:moveTo>
                  <a:pt x="194" y="383"/>
                </a:moveTo>
                <a:lnTo>
                  <a:pt x="174" y="382"/>
                </a:lnTo>
                <a:lnTo>
                  <a:pt x="155" y="379"/>
                </a:lnTo>
                <a:lnTo>
                  <a:pt x="137" y="374"/>
                </a:lnTo>
                <a:lnTo>
                  <a:pt x="119" y="368"/>
                </a:lnTo>
                <a:lnTo>
                  <a:pt x="102" y="359"/>
                </a:lnTo>
                <a:lnTo>
                  <a:pt x="85" y="350"/>
                </a:lnTo>
                <a:lnTo>
                  <a:pt x="71" y="339"/>
                </a:lnTo>
                <a:lnTo>
                  <a:pt x="57" y="327"/>
                </a:lnTo>
                <a:lnTo>
                  <a:pt x="45" y="313"/>
                </a:lnTo>
                <a:lnTo>
                  <a:pt x="34" y="298"/>
                </a:lnTo>
                <a:lnTo>
                  <a:pt x="24" y="283"/>
                </a:lnTo>
                <a:lnTo>
                  <a:pt x="16" y="266"/>
                </a:lnTo>
                <a:lnTo>
                  <a:pt x="9" y="248"/>
                </a:lnTo>
                <a:lnTo>
                  <a:pt x="4" y="230"/>
                </a:lnTo>
                <a:lnTo>
                  <a:pt x="1" y="211"/>
                </a:lnTo>
                <a:lnTo>
                  <a:pt x="0" y="192"/>
                </a:lnTo>
                <a:lnTo>
                  <a:pt x="1" y="172"/>
                </a:lnTo>
                <a:lnTo>
                  <a:pt x="4" y="152"/>
                </a:lnTo>
                <a:lnTo>
                  <a:pt x="9" y="135"/>
                </a:lnTo>
                <a:lnTo>
                  <a:pt x="16" y="117"/>
                </a:lnTo>
                <a:lnTo>
                  <a:pt x="24" y="100"/>
                </a:lnTo>
                <a:lnTo>
                  <a:pt x="34" y="84"/>
                </a:lnTo>
                <a:lnTo>
                  <a:pt x="45" y="69"/>
                </a:lnTo>
                <a:lnTo>
                  <a:pt x="57" y="56"/>
                </a:lnTo>
                <a:lnTo>
                  <a:pt x="71" y="44"/>
                </a:lnTo>
                <a:lnTo>
                  <a:pt x="85" y="32"/>
                </a:lnTo>
                <a:lnTo>
                  <a:pt x="102" y="23"/>
                </a:lnTo>
                <a:lnTo>
                  <a:pt x="119" y="14"/>
                </a:lnTo>
                <a:lnTo>
                  <a:pt x="137" y="9"/>
                </a:lnTo>
                <a:lnTo>
                  <a:pt x="155" y="3"/>
                </a:lnTo>
                <a:lnTo>
                  <a:pt x="174" y="1"/>
                </a:lnTo>
                <a:lnTo>
                  <a:pt x="194" y="0"/>
                </a:lnTo>
                <a:lnTo>
                  <a:pt x="214" y="1"/>
                </a:lnTo>
                <a:lnTo>
                  <a:pt x="234" y="3"/>
                </a:lnTo>
                <a:lnTo>
                  <a:pt x="251" y="9"/>
                </a:lnTo>
                <a:lnTo>
                  <a:pt x="269" y="14"/>
                </a:lnTo>
                <a:lnTo>
                  <a:pt x="286" y="23"/>
                </a:lnTo>
                <a:lnTo>
                  <a:pt x="303" y="32"/>
                </a:lnTo>
                <a:lnTo>
                  <a:pt x="318" y="44"/>
                </a:lnTo>
                <a:lnTo>
                  <a:pt x="331" y="56"/>
                </a:lnTo>
                <a:lnTo>
                  <a:pt x="344" y="69"/>
                </a:lnTo>
                <a:lnTo>
                  <a:pt x="355" y="84"/>
                </a:lnTo>
                <a:lnTo>
                  <a:pt x="365" y="100"/>
                </a:lnTo>
                <a:lnTo>
                  <a:pt x="373" y="117"/>
                </a:lnTo>
                <a:lnTo>
                  <a:pt x="379" y="135"/>
                </a:lnTo>
                <a:lnTo>
                  <a:pt x="384" y="152"/>
                </a:lnTo>
                <a:lnTo>
                  <a:pt x="387" y="172"/>
                </a:lnTo>
                <a:lnTo>
                  <a:pt x="388" y="192"/>
                </a:lnTo>
                <a:lnTo>
                  <a:pt x="387" y="211"/>
                </a:lnTo>
                <a:lnTo>
                  <a:pt x="384" y="230"/>
                </a:lnTo>
                <a:lnTo>
                  <a:pt x="379" y="248"/>
                </a:lnTo>
                <a:lnTo>
                  <a:pt x="373" y="266"/>
                </a:lnTo>
                <a:lnTo>
                  <a:pt x="365" y="283"/>
                </a:lnTo>
                <a:lnTo>
                  <a:pt x="355" y="298"/>
                </a:lnTo>
                <a:lnTo>
                  <a:pt x="344" y="313"/>
                </a:lnTo>
                <a:lnTo>
                  <a:pt x="331" y="327"/>
                </a:lnTo>
                <a:lnTo>
                  <a:pt x="318" y="339"/>
                </a:lnTo>
                <a:lnTo>
                  <a:pt x="303" y="350"/>
                </a:lnTo>
                <a:lnTo>
                  <a:pt x="286" y="359"/>
                </a:lnTo>
                <a:lnTo>
                  <a:pt x="269" y="368"/>
                </a:lnTo>
                <a:lnTo>
                  <a:pt x="251" y="374"/>
                </a:lnTo>
                <a:lnTo>
                  <a:pt x="234" y="379"/>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61472" name="Freeform 32"/>
          <p:cNvSpPr>
            <a:spLocks/>
          </p:cNvSpPr>
          <p:nvPr/>
        </p:nvSpPr>
        <p:spPr bwMode="auto">
          <a:xfrm>
            <a:off x="1762125" y="2505075"/>
            <a:ext cx="155575" cy="152400"/>
          </a:xfrm>
          <a:custGeom>
            <a:avLst/>
            <a:gdLst/>
            <a:ahLst/>
            <a:cxnLst>
              <a:cxn ang="0">
                <a:pos x="174" y="382"/>
              </a:cxn>
              <a:cxn ang="0">
                <a:pos x="137" y="374"/>
              </a:cxn>
              <a:cxn ang="0">
                <a:pos x="102" y="359"/>
              </a:cxn>
              <a:cxn ang="0">
                <a:pos x="71" y="339"/>
              </a:cxn>
              <a:cxn ang="0">
                <a:pos x="45" y="313"/>
              </a:cxn>
              <a:cxn ang="0">
                <a:pos x="24" y="283"/>
              </a:cxn>
              <a:cxn ang="0">
                <a:pos x="9" y="248"/>
              </a:cxn>
              <a:cxn ang="0">
                <a:pos x="1" y="211"/>
              </a:cxn>
              <a:cxn ang="0">
                <a:pos x="1" y="172"/>
              </a:cxn>
              <a:cxn ang="0">
                <a:pos x="9" y="135"/>
              </a:cxn>
              <a:cxn ang="0">
                <a:pos x="24" y="100"/>
              </a:cxn>
              <a:cxn ang="0">
                <a:pos x="45" y="69"/>
              </a:cxn>
              <a:cxn ang="0">
                <a:pos x="71" y="44"/>
              </a:cxn>
              <a:cxn ang="0">
                <a:pos x="102" y="23"/>
              </a:cxn>
              <a:cxn ang="0">
                <a:pos x="137" y="9"/>
              </a:cxn>
              <a:cxn ang="0">
                <a:pos x="174" y="1"/>
              </a:cxn>
              <a:cxn ang="0">
                <a:pos x="214" y="1"/>
              </a:cxn>
              <a:cxn ang="0">
                <a:pos x="251" y="9"/>
              </a:cxn>
              <a:cxn ang="0">
                <a:pos x="286" y="23"/>
              </a:cxn>
              <a:cxn ang="0">
                <a:pos x="318" y="44"/>
              </a:cxn>
              <a:cxn ang="0">
                <a:pos x="344" y="69"/>
              </a:cxn>
              <a:cxn ang="0">
                <a:pos x="365" y="100"/>
              </a:cxn>
              <a:cxn ang="0">
                <a:pos x="379" y="135"/>
              </a:cxn>
              <a:cxn ang="0">
                <a:pos x="387" y="172"/>
              </a:cxn>
              <a:cxn ang="0">
                <a:pos x="387" y="211"/>
              </a:cxn>
              <a:cxn ang="0">
                <a:pos x="379" y="248"/>
              </a:cxn>
              <a:cxn ang="0">
                <a:pos x="365" y="283"/>
              </a:cxn>
              <a:cxn ang="0">
                <a:pos x="344" y="313"/>
              </a:cxn>
              <a:cxn ang="0">
                <a:pos x="318" y="339"/>
              </a:cxn>
              <a:cxn ang="0">
                <a:pos x="286" y="359"/>
              </a:cxn>
              <a:cxn ang="0">
                <a:pos x="251" y="374"/>
              </a:cxn>
              <a:cxn ang="0">
                <a:pos x="214" y="382"/>
              </a:cxn>
            </a:cxnLst>
            <a:rect l="0" t="0" r="r" b="b"/>
            <a:pathLst>
              <a:path w="388" h="383">
                <a:moveTo>
                  <a:pt x="194" y="383"/>
                </a:moveTo>
                <a:lnTo>
                  <a:pt x="174" y="382"/>
                </a:lnTo>
                <a:lnTo>
                  <a:pt x="155" y="379"/>
                </a:lnTo>
                <a:lnTo>
                  <a:pt x="137" y="374"/>
                </a:lnTo>
                <a:lnTo>
                  <a:pt x="119" y="368"/>
                </a:lnTo>
                <a:lnTo>
                  <a:pt x="102" y="359"/>
                </a:lnTo>
                <a:lnTo>
                  <a:pt x="85" y="350"/>
                </a:lnTo>
                <a:lnTo>
                  <a:pt x="71" y="339"/>
                </a:lnTo>
                <a:lnTo>
                  <a:pt x="57" y="327"/>
                </a:lnTo>
                <a:lnTo>
                  <a:pt x="45" y="313"/>
                </a:lnTo>
                <a:lnTo>
                  <a:pt x="34" y="299"/>
                </a:lnTo>
                <a:lnTo>
                  <a:pt x="24" y="283"/>
                </a:lnTo>
                <a:lnTo>
                  <a:pt x="16" y="266"/>
                </a:lnTo>
                <a:lnTo>
                  <a:pt x="9" y="248"/>
                </a:lnTo>
                <a:lnTo>
                  <a:pt x="4" y="230"/>
                </a:lnTo>
                <a:lnTo>
                  <a:pt x="1" y="211"/>
                </a:lnTo>
                <a:lnTo>
                  <a:pt x="0" y="192"/>
                </a:lnTo>
                <a:lnTo>
                  <a:pt x="1" y="172"/>
                </a:lnTo>
                <a:lnTo>
                  <a:pt x="4" y="153"/>
                </a:lnTo>
                <a:lnTo>
                  <a:pt x="9" y="135"/>
                </a:lnTo>
                <a:lnTo>
                  <a:pt x="16" y="117"/>
                </a:lnTo>
                <a:lnTo>
                  <a:pt x="24" y="100"/>
                </a:lnTo>
                <a:lnTo>
                  <a:pt x="34" y="84"/>
                </a:lnTo>
                <a:lnTo>
                  <a:pt x="45" y="69"/>
                </a:lnTo>
                <a:lnTo>
                  <a:pt x="57" y="56"/>
                </a:lnTo>
                <a:lnTo>
                  <a:pt x="71" y="44"/>
                </a:lnTo>
                <a:lnTo>
                  <a:pt x="85" y="32"/>
                </a:lnTo>
                <a:lnTo>
                  <a:pt x="102" y="23"/>
                </a:lnTo>
                <a:lnTo>
                  <a:pt x="119" y="14"/>
                </a:lnTo>
                <a:lnTo>
                  <a:pt x="137" y="9"/>
                </a:lnTo>
                <a:lnTo>
                  <a:pt x="155" y="3"/>
                </a:lnTo>
                <a:lnTo>
                  <a:pt x="174" y="1"/>
                </a:lnTo>
                <a:lnTo>
                  <a:pt x="194" y="0"/>
                </a:lnTo>
                <a:lnTo>
                  <a:pt x="214" y="1"/>
                </a:lnTo>
                <a:lnTo>
                  <a:pt x="234" y="3"/>
                </a:lnTo>
                <a:lnTo>
                  <a:pt x="251" y="9"/>
                </a:lnTo>
                <a:lnTo>
                  <a:pt x="269" y="14"/>
                </a:lnTo>
                <a:lnTo>
                  <a:pt x="286" y="23"/>
                </a:lnTo>
                <a:lnTo>
                  <a:pt x="303" y="32"/>
                </a:lnTo>
                <a:lnTo>
                  <a:pt x="318" y="44"/>
                </a:lnTo>
                <a:lnTo>
                  <a:pt x="331" y="56"/>
                </a:lnTo>
                <a:lnTo>
                  <a:pt x="344" y="69"/>
                </a:lnTo>
                <a:lnTo>
                  <a:pt x="355" y="84"/>
                </a:lnTo>
                <a:lnTo>
                  <a:pt x="365" y="100"/>
                </a:lnTo>
                <a:lnTo>
                  <a:pt x="373" y="117"/>
                </a:lnTo>
                <a:lnTo>
                  <a:pt x="379" y="135"/>
                </a:lnTo>
                <a:lnTo>
                  <a:pt x="384" y="153"/>
                </a:lnTo>
                <a:lnTo>
                  <a:pt x="387" y="172"/>
                </a:lnTo>
                <a:lnTo>
                  <a:pt x="388" y="192"/>
                </a:lnTo>
                <a:lnTo>
                  <a:pt x="387" y="211"/>
                </a:lnTo>
                <a:lnTo>
                  <a:pt x="384" y="230"/>
                </a:lnTo>
                <a:lnTo>
                  <a:pt x="379" y="248"/>
                </a:lnTo>
                <a:lnTo>
                  <a:pt x="373" y="266"/>
                </a:lnTo>
                <a:lnTo>
                  <a:pt x="365" y="283"/>
                </a:lnTo>
                <a:lnTo>
                  <a:pt x="355" y="299"/>
                </a:lnTo>
                <a:lnTo>
                  <a:pt x="344" y="313"/>
                </a:lnTo>
                <a:lnTo>
                  <a:pt x="331" y="327"/>
                </a:lnTo>
                <a:lnTo>
                  <a:pt x="318" y="339"/>
                </a:lnTo>
                <a:lnTo>
                  <a:pt x="303" y="350"/>
                </a:lnTo>
                <a:lnTo>
                  <a:pt x="286" y="359"/>
                </a:lnTo>
                <a:lnTo>
                  <a:pt x="269" y="368"/>
                </a:lnTo>
                <a:lnTo>
                  <a:pt x="251" y="374"/>
                </a:lnTo>
                <a:lnTo>
                  <a:pt x="234" y="379"/>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61473" name="Freeform 33"/>
          <p:cNvSpPr>
            <a:spLocks/>
          </p:cNvSpPr>
          <p:nvPr/>
        </p:nvSpPr>
        <p:spPr bwMode="auto">
          <a:xfrm>
            <a:off x="1762125" y="3575050"/>
            <a:ext cx="155575" cy="152400"/>
          </a:xfrm>
          <a:custGeom>
            <a:avLst/>
            <a:gdLst/>
            <a:ahLst/>
            <a:cxnLst>
              <a:cxn ang="0">
                <a:pos x="174" y="382"/>
              </a:cxn>
              <a:cxn ang="0">
                <a:pos x="137" y="374"/>
              </a:cxn>
              <a:cxn ang="0">
                <a:pos x="102" y="359"/>
              </a:cxn>
              <a:cxn ang="0">
                <a:pos x="71" y="339"/>
              </a:cxn>
              <a:cxn ang="0">
                <a:pos x="45" y="313"/>
              </a:cxn>
              <a:cxn ang="0">
                <a:pos x="24" y="283"/>
              </a:cxn>
              <a:cxn ang="0">
                <a:pos x="9" y="248"/>
              </a:cxn>
              <a:cxn ang="0">
                <a:pos x="1" y="211"/>
              </a:cxn>
              <a:cxn ang="0">
                <a:pos x="1" y="172"/>
              </a:cxn>
              <a:cxn ang="0">
                <a:pos x="9" y="135"/>
              </a:cxn>
              <a:cxn ang="0">
                <a:pos x="24" y="100"/>
              </a:cxn>
              <a:cxn ang="0">
                <a:pos x="45" y="70"/>
              </a:cxn>
              <a:cxn ang="0">
                <a:pos x="71" y="44"/>
              </a:cxn>
              <a:cxn ang="0">
                <a:pos x="102" y="24"/>
              </a:cxn>
              <a:cxn ang="0">
                <a:pos x="137" y="9"/>
              </a:cxn>
              <a:cxn ang="0">
                <a:pos x="174" y="1"/>
              </a:cxn>
              <a:cxn ang="0">
                <a:pos x="214" y="1"/>
              </a:cxn>
              <a:cxn ang="0">
                <a:pos x="251" y="9"/>
              </a:cxn>
              <a:cxn ang="0">
                <a:pos x="286" y="24"/>
              </a:cxn>
              <a:cxn ang="0">
                <a:pos x="318" y="44"/>
              </a:cxn>
              <a:cxn ang="0">
                <a:pos x="344" y="70"/>
              </a:cxn>
              <a:cxn ang="0">
                <a:pos x="365" y="100"/>
              </a:cxn>
              <a:cxn ang="0">
                <a:pos x="379" y="135"/>
              </a:cxn>
              <a:cxn ang="0">
                <a:pos x="387" y="172"/>
              </a:cxn>
              <a:cxn ang="0">
                <a:pos x="387" y="211"/>
              </a:cxn>
              <a:cxn ang="0">
                <a:pos x="379" y="248"/>
              </a:cxn>
              <a:cxn ang="0">
                <a:pos x="365" y="283"/>
              </a:cxn>
              <a:cxn ang="0">
                <a:pos x="344" y="313"/>
              </a:cxn>
              <a:cxn ang="0">
                <a:pos x="318" y="339"/>
              </a:cxn>
              <a:cxn ang="0">
                <a:pos x="286" y="359"/>
              </a:cxn>
              <a:cxn ang="0">
                <a:pos x="251" y="374"/>
              </a:cxn>
              <a:cxn ang="0">
                <a:pos x="214" y="382"/>
              </a:cxn>
            </a:cxnLst>
            <a:rect l="0" t="0" r="r" b="b"/>
            <a:pathLst>
              <a:path w="388" h="383">
                <a:moveTo>
                  <a:pt x="194" y="383"/>
                </a:moveTo>
                <a:lnTo>
                  <a:pt x="174" y="382"/>
                </a:lnTo>
                <a:lnTo>
                  <a:pt x="155" y="380"/>
                </a:lnTo>
                <a:lnTo>
                  <a:pt x="137" y="374"/>
                </a:lnTo>
                <a:lnTo>
                  <a:pt x="119" y="368"/>
                </a:lnTo>
                <a:lnTo>
                  <a:pt x="102" y="359"/>
                </a:lnTo>
                <a:lnTo>
                  <a:pt x="85" y="350"/>
                </a:lnTo>
                <a:lnTo>
                  <a:pt x="71" y="339"/>
                </a:lnTo>
                <a:lnTo>
                  <a:pt x="57" y="327"/>
                </a:lnTo>
                <a:lnTo>
                  <a:pt x="45" y="313"/>
                </a:lnTo>
                <a:lnTo>
                  <a:pt x="34" y="299"/>
                </a:lnTo>
                <a:lnTo>
                  <a:pt x="24" y="283"/>
                </a:lnTo>
                <a:lnTo>
                  <a:pt x="16" y="266"/>
                </a:lnTo>
                <a:lnTo>
                  <a:pt x="9" y="248"/>
                </a:lnTo>
                <a:lnTo>
                  <a:pt x="4" y="230"/>
                </a:lnTo>
                <a:lnTo>
                  <a:pt x="1" y="211"/>
                </a:lnTo>
                <a:lnTo>
                  <a:pt x="0" y="192"/>
                </a:lnTo>
                <a:lnTo>
                  <a:pt x="1" y="172"/>
                </a:lnTo>
                <a:lnTo>
                  <a:pt x="4" y="153"/>
                </a:lnTo>
                <a:lnTo>
                  <a:pt x="9" y="135"/>
                </a:lnTo>
                <a:lnTo>
                  <a:pt x="16" y="117"/>
                </a:lnTo>
                <a:lnTo>
                  <a:pt x="24" y="100"/>
                </a:lnTo>
                <a:lnTo>
                  <a:pt x="34" y="84"/>
                </a:lnTo>
                <a:lnTo>
                  <a:pt x="45" y="70"/>
                </a:lnTo>
                <a:lnTo>
                  <a:pt x="57" y="56"/>
                </a:lnTo>
                <a:lnTo>
                  <a:pt x="71" y="44"/>
                </a:lnTo>
                <a:lnTo>
                  <a:pt x="85" y="33"/>
                </a:lnTo>
                <a:lnTo>
                  <a:pt x="102" y="24"/>
                </a:lnTo>
                <a:lnTo>
                  <a:pt x="119" y="15"/>
                </a:lnTo>
                <a:lnTo>
                  <a:pt x="137" y="9"/>
                </a:lnTo>
                <a:lnTo>
                  <a:pt x="155" y="3"/>
                </a:lnTo>
                <a:lnTo>
                  <a:pt x="174" y="1"/>
                </a:lnTo>
                <a:lnTo>
                  <a:pt x="194" y="0"/>
                </a:lnTo>
                <a:lnTo>
                  <a:pt x="214" y="1"/>
                </a:lnTo>
                <a:lnTo>
                  <a:pt x="234" y="3"/>
                </a:lnTo>
                <a:lnTo>
                  <a:pt x="251" y="9"/>
                </a:lnTo>
                <a:lnTo>
                  <a:pt x="269" y="15"/>
                </a:lnTo>
                <a:lnTo>
                  <a:pt x="286" y="24"/>
                </a:lnTo>
                <a:lnTo>
                  <a:pt x="303" y="33"/>
                </a:lnTo>
                <a:lnTo>
                  <a:pt x="318" y="44"/>
                </a:lnTo>
                <a:lnTo>
                  <a:pt x="331" y="56"/>
                </a:lnTo>
                <a:lnTo>
                  <a:pt x="344" y="70"/>
                </a:lnTo>
                <a:lnTo>
                  <a:pt x="355" y="84"/>
                </a:lnTo>
                <a:lnTo>
                  <a:pt x="365" y="100"/>
                </a:lnTo>
                <a:lnTo>
                  <a:pt x="373" y="117"/>
                </a:lnTo>
                <a:lnTo>
                  <a:pt x="379" y="135"/>
                </a:lnTo>
                <a:lnTo>
                  <a:pt x="384" y="153"/>
                </a:lnTo>
                <a:lnTo>
                  <a:pt x="387" y="172"/>
                </a:lnTo>
                <a:lnTo>
                  <a:pt x="388" y="192"/>
                </a:lnTo>
                <a:lnTo>
                  <a:pt x="387" y="211"/>
                </a:lnTo>
                <a:lnTo>
                  <a:pt x="384" y="230"/>
                </a:lnTo>
                <a:lnTo>
                  <a:pt x="379" y="248"/>
                </a:lnTo>
                <a:lnTo>
                  <a:pt x="373" y="266"/>
                </a:lnTo>
                <a:lnTo>
                  <a:pt x="365" y="283"/>
                </a:lnTo>
                <a:lnTo>
                  <a:pt x="355" y="299"/>
                </a:lnTo>
                <a:lnTo>
                  <a:pt x="344" y="313"/>
                </a:lnTo>
                <a:lnTo>
                  <a:pt x="331" y="327"/>
                </a:lnTo>
                <a:lnTo>
                  <a:pt x="318" y="339"/>
                </a:lnTo>
                <a:lnTo>
                  <a:pt x="303" y="350"/>
                </a:lnTo>
                <a:lnTo>
                  <a:pt x="286" y="359"/>
                </a:lnTo>
                <a:lnTo>
                  <a:pt x="269" y="368"/>
                </a:lnTo>
                <a:lnTo>
                  <a:pt x="251" y="374"/>
                </a:lnTo>
                <a:lnTo>
                  <a:pt x="234" y="380"/>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61474" name="Freeform 34"/>
          <p:cNvSpPr>
            <a:spLocks/>
          </p:cNvSpPr>
          <p:nvPr/>
        </p:nvSpPr>
        <p:spPr bwMode="auto">
          <a:xfrm>
            <a:off x="1762125" y="4957763"/>
            <a:ext cx="155575" cy="152400"/>
          </a:xfrm>
          <a:custGeom>
            <a:avLst/>
            <a:gdLst/>
            <a:ahLst/>
            <a:cxnLst>
              <a:cxn ang="0">
                <a:pos x="174" y="382"/>
              </a:cxn>
              <a:cxn ang="0">
                <a:pos x="137" y="374"/>
              </a:cxn>
              <a:cxn ang="0">
                <a:pos x="102" y="360"/>
              </a:cxn>
              <a:cxn ang="0">
                <a:pos x="71" y="339"/>
              </a:cxn>
              <a:cxn ang="0">
                <a:pos x="45" y="314"/>
              </a:cxn>
              <a:cxn ang="0">
                <a:pos x="24" y="283"/>
              </a:cxn>
              <a:cxn ang="0">
                <a:pos x="9" y="248"/>
              </a:cxn>
              <a:cxn ang="0">
                <a:pos x="1" y="211"/>
              </a:cxn>
              <a:cxn ang="0">
                <a:pos x="1" y="172"/>
              </a:cxn>
              <a:cxn ang="0">
                <a:pos x="9" y="135"/>
              </a:cxn>
              <a:cxn ang="0">
                <a:pos x="24" y="100"/>
              </a:cxn>
              <a:cxn ang="0">
                <a:pos x="45" y="70"/>
              </a:cxn>
              <a:cxn ang="0">
                <a:pos x="71" y="44"/>
              </a:cxn>
              <a:cxn ang="0">
                <a:pos x="102" y="24"/>
              </a:cxn>
              <a:cxn ang="0">
                <a:pos x="137" y="9"/>
              </a:cxn>
              <a:cxn ang="0">
                <a:pos x="174" y="1"/>
              </a:cxn>
              <a:cxn ang="0">
                <a:pos x="214" y="1"/>
              </a:cxn>
              <a:cxn ang="0">
                <a:pos x="251" y="9"/>
              </a:cxn>
              <a:cxn ang="0">
                <a:pos x="286" y="24"/>
              </a:cxn>
              <a:cxn ang="0">
                <a:pos x="318" y="44"/>
              </a:cxn>
              <a:cxn ang="0">
                <a:pos x="344" y="70"/>
              </a:cxn>
              <a:cxn ang="0">
                <a:pos x="365" y="100"/>
              </a:cxn>
              <a:cxn ang="0">
                <a:pos x="379" y="135"/>
              </a:cxn>
              <a:cxn ang="0">
                <a:pos x="387" y="172"/>
              </a:cxn>
              <a:cxn ang="0">
                <a:pos x="387" y="211"/>
              </a:cxn>
              <a:cxn ang="0">
                <a:pos x="379" y="248"/>
              </a:cxn>
              <a:cxn ang="0">
                <a:pos x="365" y="283"/>
              </a:cxn>
              <a:cxn ang="0">
                <a:pos x="344" y="314"/>
              </a:cxn>
              <a:cxn ang="0">
                <a:pos x="318" y="339"/>
              </a:cxn>
              <a:cxn ang="0">
                <a:pos x="286" y="360"/>
              </a:cxn>
              <a:cxn ang="0">
                <a:pos x="251" y="374"/>
              </a:cxn>
              <a:cxn ang="0">
                <a:pos x="214" y="382"/>
              </a:cxn>
            </a:cxnLst>
            <a:rect l="0" t="0" r="r" b="b"/>
            <a:pathLst>
              <a:path w="388" h="383">
                <a:moveTo>
                  <a:pt x="194" y="383"/>
                </a:moveTo>
                <a:lnTo>
                  <a:pt x="174" y="382"/>
                </a:lnTo>
                <a:lnTo>
                  <a:pt x="155" y="380"/>
                </a:lnTo>
                <a:lnTo>
                  <a:pt x="137" y="374"/>
                </a:lnTo>
                <a:lnTo>
                  <a:pt x="119" y="369"/>
                </a:lnTo>
                <a:lnTo>
                  <a:pt x="102" y="360"/>
                </a:lnTo>
                <a:lnTo>
                  <a:pt x="85" y="351"/>
                </a:lnTo>
                <a:lnTo>
                  <a:pt x="71" y="339"/>
                </a:lnTo>
                <a:lnTo>
                  <a:pt x="57" y="327"/>
                </a:lnTo>
                <a:lnTo>
                  <a:pt x="45" y="314"/>
                </a:lnTo>
                <a:lnTo>
                  <a:pt x="34" y="299"/>
                </a:lnTo>
                <a:lnTo>
                  <a:pt x="24" y="283"/>
                </a:lnTo>
                <a:lnTo>
                  <a:pt x="16" y="266"/>
                </a:lnTo>
                <a:lnTo>
                  <a:pt x="9" y="248"/>
                </a:lnTo>
                <a:lnTo>
                  <a:pt x="4" y="230"/>
                </a:lnTo>
                <a:lnTo>
                  <a:pt x="1" y="211"/>
                </a:lnTo>
                <a:lnTo>
                  <a:pt x="0" y="192"/>
                </a:lnTo>
                <a:lnTo>
                  <a:pt x="1" y="172"/>
                </a:lnTo>
                <a:lnTo>
                  <a:pt x="4" y="153"/>
                </a:lnTo>
                <a:lnTo>
                  <a:pt x="9" y="135"/>
                </a:lnTo>
                <a:lnTo>
                  <a:pt x="16" y="117"/>
                </a:lnTo>
                <a:lnTo>
                  <a:pt x="24" y="100"/>
                </a:lnTo>
                <a:lnTo>
                  <a:pt x="34" y="85"/>
                </a:lnTo>
                <a:lnTo>
                  <a:pt x="45" y="70"/>
                </a:lnTo>
                <a:lnTo>
                  <a:pt x="57" y="56"/>
                </a:lnTo>
                <a:lnTo>
                  <a:pt x="71" y="44"/>
                </a:lnTo>
                <a:lnTo>
                  <a:pt x="85" y="33"/>
                </a:lnTo>
                <a:lnTo>
                  <a:pt x="102" y="24"/>
                </a:lnTo>
                <a:lnTo>
                  <a:pt x="119" y="15"/>
                </a:lnTo>
                <a:lnTo>
                  <a:pt x="137" y="9"/>
                </a:lnTo>
                <a:lnTo>
                  <a:pt x="155" y="4"/>
                </a:lnTo>
                <a:lnTo>
                  <a:pt x="174" y="1"/>
                </a:lnTo>
                <a:lnTo>
                  <a:pt x="194" y="0"/>
                </a:lnTo>
                <a:lnTo>
                  <a:pt x="214" y="1"/>
                </a:lnTo>
                <a:lnTo>
                  <a:pt x="234" y="4"/>
                </a:lnTo>
                <a:lnTo>
                  <a:pt x="251" y="9"/>
                </a:lnTo>
                <a:lnTo>
                  <a:pt x="269" y="15"/>
                </a:lnTo>
                <a:lnTo>
                  <a:pt x="286" y="24"/>
                </a:lnTo>
                <a:lnTo>
                  <a:pt x="303" y="33"/>
                </a:lnTo>
                <a:lnTo>
                  <a:pt x="318" y="44"/>
                </a:lnTo>
                <a:lnTo>
                  <a:pt x="331" y="56"/>
                </a:lnTo>
                <a:lnTo>
                  <a:pt x="344" y="70"/>
                </a:lnTo>
                <a:lnTo>
                  <a:pt x="355" y="85"/>
                </a:lnTo>
                <a:lnTo>
                  <a:pt x="365" y="100"/>
                </a:lnTo>
                <a:lnTo>
                  <a:pt x="373" y="117"/>
                </a:lnTo>
                <a:lnTo>
                  <a:pt x="379" y="135"/>
                </a:lnTo>
                <a:lnTo>
                  <a:pt x="384" y="153"/>
                </a:lnTo>
                <a:lnTo>
                  <a:pt x="387" y="172"/>
                </a:lnTo>
                <a:lnTo>
                  <a:pt x="388" y="192"/>
                </a:lnTo>
                <a:lnTo>
                  <a:pt x="387" y="211"/>
                </a:lnTo>
                <a:lnTo>
                  <a:pt x="384" y="230"/>
                </a:lnTo>
                <a:lnTo>
                  <a:pt x="379" y="248"/>
                </a:lnTo>
                <a:lnTo>
                  <a:pt x="373" y="266"/>
                </a:lnTo>
                <a:lnTo>
                  <a:pt x="365" y="283"/>
                </a:lnTo>
                <a:lnTo>
                  <a:pt x="355" y="299"/>
                </a:lnTo>
                <a:lnTo>
                  <a:pt x="344" y="314"/>
                </a:lnTo>
                <a:lnTo>
                  <a:pt x="331" y="327"/>
                </a:lnTo>
                <a:lnTo>
                  <a:pt x="318" y="339"/>
                </a:lnTo>
                <a:lnTo>
                  <a:pt x="303" y="351"/>
                </a:lnTo>
                <a:lnTo>
                  <a:pt x="286" y="360"/>
                </a:lnTo>
                <a:lnTo>
                  <a:pt x="269" y="369"/>
                </a:lnTo>
                <a:lnTo>
                  <a:pt x="251" y="374"/>
                </a:lnTo>
                <a:lnTo>
                  <a:pt x="234" y="380"/>
                </a:lnTo>
                <a:lnTo>
                  <a:pt x="214" y="382"/>
                </a:lnTo>
                <a:lnTo>
                  <a:pt x="194" y="383"/>
                </a:lnTo>
              </a:path>
            </a:pathLst>
          </a:custGeom>
          <a:noFill/>
          <a:ln w="0">
            <a:solidFill>
              <a:srgbClr val="000000"/>
            </a:solidFill>
            <a:prstDash val="solid"/>
            <a:round/>
            <a:headEnd/>
            <a:tailEnd/>
          </a:ln>
        </p:spPr>
        <p:txBody>
          <a:bodyPr/>
          <a:lstStyle/>
          <a:p>
            <a:endParaRPr lang="ja-JP" altLang="en-US"/>
          </a:p>
        </p:txBody>
      </p:sp>
      <p:sp>
        <p:nvSpPr>
          <p:cNvPr id="61475" name="Freeform 35"/>
          <p:cNvSpPr>
            <a:spLocks/>
          </p:cNvSpPr>
          <p:nvPr/>
        </p:nvSpPr>
        <p:spPr bwMode="auto">
          <a:xfrm>
            <a:off x="1758950" y="2312988"/>
            <a:ext cx="136525" cy="190500"/>
          </a:xfrm>
          <a:custGeom>
            <a:avLst/>
            <a:gdLst/>
            <a:ahLst/>
            <a:cxnLst>
              <a:cxn ang="0">
                <a:pos x="36" y="27"/>
              </a:cxn>
              <a:cxn ang="0">
                <a:pos x="79" y="49"/>
              </a:cxn>
              <a:cxn ang="0">
                <a:pos x="125" y="62"/>
              </a:cxn>
              <a:cxn ang="0">
                <a:pos x="173" y="67"/>
              </a:cxn>
              <a:cxn ang="0">
                <a:pos x="222" y="62"/>
              </a:cxn>
              <a:cxn ang="0">
                <a:pos x="267" y="49"/>
              </a:cxn>
              <a:cxn ang="0">
                <a:pos x="308" y="29"/>
              </a:cxn>
              <a:cxn ang="0">
                <a:pos x="342" y="3"/>
              </a:cxn>
              <a:cxn ang="0">
                <a:pos x="168" y="480"/>
              </a:cxn>
              <a:cxn ang="0">
                <a:pos x="0" y="0"/>
              </a:cxn>
              <a:cxn ang="0">
                <a:pos x="36" y="27"/>
              </a:cxn>
            </a:cxnLst>
            <a:rect l="0" t="0" r="r" b="b"/>
            <a:pathLst>
              <a:path w="342" h="480">
                <a:moveTo>
                  <a:pt x="36" y="27"/>
                </a:moveTo>
                <a:lnTo>
                  <a:pt x="79" y="49"/>
                </a:lnTo>
                <a:lnTo>
                  <a:pt x="125" y="62"/>
                </a:lnTo>
                <a:lnTo>
                  <a:pt x="173" y="67"/>
                </a:lnTo>
                <a:lnTo>
                  <a:pt x="222" y="62"/>
                </a:lnTo>
                <a:lnTo>
                  <a:pt x="267" y="49"/>
                </a:lnTo>
                <a:lnTo>
                  <a:pt x="308" y="29"/>
                </a:lnTo>
                <a:lnTo>
                  <a:pt x="342" y="3"/>
                </a:lnTo>
                <a:lnTo>
                  <a:pt x="168" y="480"/>
                </a:lnTo>
                <a:lnTo>
                  <a:pt x="0" y="0"/>
                </a:lnTo>
                <a:lnTo>
                  <a:pt x="36" y="27"/>
                </a:lnTo>
                <a:close/>
              </a:path>
            </a:pathLst>
          </a:custGeom>
          <a:solidFill>
            <a:srgbClr val="000000"/>
          </a:solidFill>
          <a:ln w="9525">
            <a:noFill/>
            <a:round/>
            <a:headEnd/>
            <a:tailEnd/>
          </a:ln>
        </p:spPr>
        <p:txBody>
          <a:bodyPr/>
          <a:lstStyle/>
          <a:p>
            <a:endParaRPr lang="ja-JP" altLang="en-US"/>
          </a:p>
        </p:txBody>
      </p:sp>
      <p:sp>
        <p:nvSpPr>
          <p:cNvPr id="61476" name="Line 36"/>
          <p:cNvSpPr>
            <a:spLocks noChangeShapeType="1"/>
          </p:cNvSpPr>
          <p:nvPr/>
        </p:nvSpPr>
        <p:spPr bwMode="auto">
          <a:xfrm flipH="1">
            <a:off x="1827213" y="2233613"/>
            <a:ext cx="1587" cy="117475"/>
          </a:xfrm>
          <a:prstGeom prst="line">
            <a:avLst/>
          </a:prstGeom>
          <a:noFill/>
          <a:ln w="0">
            <a:solidFill>
              <a:srgbClr val="000000"/>
            </a:solidFill>
            <a:round/>
            <a:headEnd/>
            <a:tailEnd/>
          </a:ln>
        </p:spPr>
        <p:txBody>
          <a:bodyPr/>
          <a:lstStyle/>
          <a:p>
            <a:endParaRPr lang="ja-JP" altLang="en-US"/>
          </a:p>
        </p:txBody>
      </p:sp>
      <p:sp>
        <p:nvSpPr>
          <p:cNvPr id="61477" name="Freeform 37"/>
          <p:cNvSpPr>
            <a:spLocks/>
          </p:cNvSpPr>
          <p:nvPr/>
        </p:nvSpPr>
        <p:spPr bwMode="auto">
          <a:xfrm>
            <a:off x="1758950" y="3365500"/>
            <a:ext cx="136525" cy="190500"/>
          </a:xfrm>
          <a:custGeom>
            <a:avLst/>
            <a:gdLst/>
            <a:ahLst/>
            <a:cxnLst>
              <a:cxn ang="0">
                <a:pos x="36" y="27"/>
              </a:cxn>
              <a:cxn ang="0">
                <a:pos x="77" y="48"/>
              </a:cxn>
              <a:cxn ang="0">
                <a:pos x="125" y="63"/>
              </a:cxn>
              <a:cxn ang="0">
                <a:pos x="173" y="66"/>
              </a:cxn>
              <a:cxn ang="0">
                <a:pos x="221" y="62"/>
              </a:cxn>
              <a:cxn ang="0">
                <a:pos x="266" y="47"/>
              </a:cxn>
              <a:cxn ang="0">
                <a:pos x="308" y="27"/>
              </a:cxn>
              <a:cxn ang="0">
                <a:pos x="342" y="1"/>
              </a:cxn>
              <a:cxn ang="0">
                <a:pos x="170" y="480"/>
              </a:cxn>
              <a:cxn ang="0">
                <a:pos x="0" y="0"/>
              </a:cxn>
              <a:cxn ang="0">
                <a:pos x="36" y="27"/>
              </a:cxn>
            </a:cxnLst>
            <a:rect l="0" t="0" r="r" b="b"/>
            <a:pathLst>
              <a:path w="342" h="480">
                <a:moveTo>
                  <a:pt x="36" y="27"/>
                </a:moveTo>
                <a:lnTo>
                  <a:pt x="77" y="48"/>
                </a:lnTo>
                <a:lnTo>
                  <a:pt x="125" y="63"/>
                </a:lnTo>
                <a:lnTo>
                  <a:pt x="173" y="66"/>
                </a:lnTo>
                <a:lnTo>
                  <a:pt x="221" y="62"/>
                </a:lnTo>
                <a:lnTo>
                  <a:pt x="266" y="47"/>
                </a:lnTo>
                <a:lnTo>
                  <a:pt x="308" y="27"/>
                </a:lnTo>
                <a:lnTo>
                  <a:pt x="342" y="1"/>
                </a:lnTo>
                <a:lnTo>
                  <a:pt x="170" y="480"/>
                </a:lnTo>
                <a:lnTo>
                  <a:pt x="0" y="0"/>
                </a:lnTo>
                <a:lnTo>
                  <a:pt x="36" y="27"/>
                </a:lnTo>
                <a:close/>
              </a:path>
            </a:pathLst>
          </a:custGeom>
          <a:solidFill>
            <a:srgbClr val="000000"/>
          </a:solidFill>
          <a:ln w="9525">
            <a:noFill/>
            <a:round/>
            <a:headEnd/>
            <a:tailEnd/>
          </a:ln>
        </p:spPr>
        <p:txBody>
          <a:bodyPr/>
          <a:lstStyle/>
          <a:p>
            <a:endParaRPr lang="ja-JP" altLang="en-US"/>
          </a:p>
        </p:txBody>
      </p:sp>
      <p:sp>
        <p:nvSpPr>
          <p:cNvPr id="61478" name="Line 38"/>
          <p:cNvSpPr>
            <a:spLocks noChangeShapeType="1"/>
          </p:cNvSpPr>
          <p:nvPr/>
        </p:nvSpPr>
        <p:spPr bwMode="auto">
          <a:xfrm flipH="1">
            <a:off x="1827213" y="2662238"/>
            <a:ext cx="3175" cy="741362"/>
          </a:xfrm>
          <a:prstGeom prst="line">
            <a:avLst/>
          </a:prstGeom>
          <a:noFill/>
          <a:ln w="0">
            <a:solidFill>
              <a:srgbClr val="000000"/>
            </a:solidFill>
            <a:round/>
            <a:headEnd/>
            <a:tailEnd/>
          </a:ln>
        </p:spPr>
        <p:txBody>
          <a:bodyPr/>
          <a:lstStyle/>
          <a:p>
            <a:endParaRPr lang="ja-JP" altLang="en-US"/>
          </a:p>
        </p:txBody>
      </p:sp>
      <p:sp>
        <p:nvSpPr>
          <p:cNvPr id="61479" name="Freeform 39"/>
          <p:cNvSpPr>
            <a:spLocks/>
          </p:cNvSpPr>
          <p:nvPr/>
        </p:nvSpPr>
        <p:spPr bwMode="auto">
          <a:xfrm>
            <a:off x="1762125" y="4743450"/>
            <a:ext cx="134938" cy="190500"/>
          </a:xfrm>
          <a:custGeom>
            <a:avLst/>
            <a:gdLst/>
            <a:ahLst/>
            <a:cxnLst>
              <a:cxn ang="0">
                <a:pos x="36" y="27"/>
              </a:cxn>
              <a:cxn ang="0">
                <a:pos x="78" y="47"/>
              </a:cxn>
              <a:cxn ang="0">
                <a:pos x="124" y="62"/>
              </a:cxn>
              <a:cxn ang="0">
                <a:pos x="173" y="65"/>
              </a:cxn>
              <a:cxn ang="0">
                <a:pos x="222" y="61"/>
              </a:cxn>
              <a:cxn ang="0">
                <a:pos x="267" y="46"/>
              </a:cxn>
              <a:cxn ang="0">
                <a:pos x="307" y="26"/>
              </a:cxn>
              <a:cxn ang="0">
                <a:pos x="342" y="0"/>
              </a:cxn>
              <a:cxn ang="0">
                <a:pos x="171" y="479"/>
              </a:cxn>
              <a:cxn ang="0">
                <a:pos x="0" y="0"/>
              </a:cxn>
              <a:cxn ang="0">
                <a:pos x="36" y="27"/>
              </a:cxn>
            </a:cxnLst>
            <a:rect l="0" t="0" r="r" b="b"/>
            <a:pathLst>
              <a:path w="342" h="479">
                <a:moveTo>
                  <a:pt x="36" y="27"/>
                </a:moveTo>
                <a:lnTo>
                  <a:pt x="78" y="47"/>
                </a:lnTo>
                <a:lnTo>
                  <a:pt x="124" y="62"/>
                </a:lnTo>
                <a:lnTo>
                  <a:pt x="173" y="65"/>
                </a:lnTo>
                <a:lnTo>
                  <a:pt x="222" y="61"/>
                </a:lnTo>
                <a:lnTo>
                  <a:pt x="267" y="46"/>
                </a:lnTo>
                <a:lnTo>
                  <a:pt x="307" y="26"/>
                </a:lnTo>
                <a:lnTo>
                  <a:pt x="342" y="0"/>
                </a:lnTo>
                <a:lnTo>
                  <a:pt x="171" y="479"/>
                </a:lnTo>
                <a:lnTo>
                  <a:pt x="0" y="0"/>
                </a:lnTo>
                <a:lnTo>
                  <a:pt x="36" y="27"/>
                </a:lnTo>
                <a:close/>
              </a:path>
            </a:pathLst>
          </a:custGeom>
          <a:solidFill>
            <a:srgbClr val="000000"/>
          </a:solidFill>
          <a:ln w="9525">
            <a:noFill/>
            <a:round/>
            <a:headEnd/>
            <a:tailEnd/>
          </a:ln>
        </p:spPr>
        <p:txBody>
          <a:bodyPr/>
          <a:lstStyle/>
          <a:p>
            <a:endParaRPr lang="ja-JP" altLang="en-US"/>
          </a:p>
        </p:txBody>
      </p:sp>
      <p:sp>
        <p:nvSpPr>
          <p:cNvPr id="61480" name="Line 40"/>
          <p:cNvSpPr>
            <a:spLocks noChangeShapeType="1"/>
          </p:cNvSpPr>
          <p:nvPr/>
        </p:nvSpPr>
        <p:spPr bwMode="auto">
          <a:xfrm>
            <a:off x="1828800" y="3749675"/>
            <a:ext cx="1588" cy="1031875"/>
          </a:xfrm>
          <a:prstGeom prst="line">
            <a:avLst/>
          </a:prstGeom>
          <a:noFill/>
          <a:ln w="0">
            <a:solidFill>
              <a:srgbClr val="000000"/>
            </a:solidFill>
            <a:round/>
            <a:headEnd/>
            <a:tailEnd/>
          </a:ln>
        </p:spPr>
        <p:txBody>
          <a:bodyPr/>
          <a:lstStyle/>
          <a:p>
            <a:endParaRPr lang="ja-JP" altLang="en-US"/>
          </a:p>
        </p:txBody>
      </p:sp>
      <p:sp>
        <p:nvSpPr>
          <p:cNvPr id="61481" name="Rectangle 41"/>
          <p:cNvSpPr>
            <a:spLocks noChangeArrowheads="1"/>
          </p:cNvSpPr>
          <p:nvPr/>
        </p:nvSpPr>
        <p:spPr bwMode="auto">
          <a:xfrm>
            <a:off x="1560513" y="2041525"/>
            <a:ext cx="84137"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6</a:t>
            </a:r>
            <a:endParaRPr lang="en-US" altLang="zh-CN">
              <a:ea typeface="宋体" pitchFamily="2" charset="-122"/>
            </a:endParaRPr>
          </a:p>
        </p:txBody>
      </p:sp>
      <p:sp>
        <p:nvSpPr>
          <p:cNvPr id="61482" name="Rectangle 42"/>
          <p:cNvSpPr>
            <a:spLocks noChangeArrowheads="1"/>
          </p:cNvSpPr>
          <p:nvPr/>
        </p:nvSpPr>
        <p:spPr bwMode="auto">
          <a:xfrm>
            <a:off x="1654175" y="2536825"/>
            <a:ext cx="84138"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7</a:t>
            </a:r>
            <a:endParaRPr lang="en-US" altLang="zh-CN">
              <a:ea typeface="宋体" pitchFamily="2" charset="-122"/>
            </a:endParaRPr>
          </a:p>
        </p:txBody>
      </p:sp>
      <p:sp>
        <p:nvSpPr>
          <p:cNvPr id="61483" name="Rectangle 43"/>
          <p:cNvSpPr>
            <a:spLocks noChangeArrowheads="1"/>
          </p:cNvSpPr>
          <p:nvPr/>
        </p:nvSpPr>
        <p:spPr bwMode="auto">
          <a:xfrm>
            <a:off x="1608138" y="3644900"/>
            <a:ext cx="84137"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8</a:t>
            </a:r>
            <a:endParaRPr lang="en-US" altLang="zh-CN">
              <a:ea typeface="宋体" pitchFamily="2" charset="-122"/>
            </a:endParaRPr>
          </a:p>
        </p:txBody>
      </p:sp>
      <p:sp>
        <p:nvSpPr>
          <p:cNvPr id="61484" name="Rectangle 44"/>
          <p:cNvSpPr>
            <a:spLocks noChangeArrowheads="1"/>
          </p:cNvSpPr>
          <p:nvPr/>
        </p:nvSpPr>
        <p:spPr bwMode="auto">
          <a:xfrm>
            <a:off x="1512888" y="4848225"/>
            <a:ext cx="84137"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9</a:t>
            </a:r>
            <a:endParaRPr lang="en-US" altLang="zh-CN">
              <a:ea typeface="宋体" pitchFamily="2" charset="-122"/>
            </a:endParaRPr>
          </a:p>
        </p:txBody>
      </p:sp>
      <p:sp>
        <p:nvSpPr>
          <p:cNvPr id="61485" name="Rectangle 45"/>
          <p:cNvSpPr>
            <a:spLocks noChangeArrowheads="1"/>
          </p:cNvSpPr>
          <p:nvPr/>
        </p:nvSpPr>
        <p:spPr bwMode="auto">
          <a:xfrm>
            <a:off x="2633663" y="2041525"/>
            <a:ext cx="168275"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10</a:t>
            </a:r>
            <a:endParaRPr lang="en-US" altLang="zh-CN">
              <a:ea typeface="宋体" pitchFamily="2" charset="-122"/>
            </a:endParaRPr>
          </a:p>
        </p:txBody>
      </p:sp>
      <p:sp>
        <p:nvSpPr>
          <p:cNvPr id="61486" name="Rectangle 46"/>
          <p:cNvSpPr>
            <a:spLocks noChangeArrowheads="1"/>
          </p:cNvSpPr>
          <p:nvPr/>
        </p:nvSpPr>
        <p:spPr bwMode="auto">
          <a:xfrm>
            <a:off x="2633663" y="2406650"/>
            <a:ext cx="168275"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11</a:t>
            </a:r>
            <a:endParaRPr lang="en-US" altLang="zh-CN">
              <a:ea typeface="宋体" pitchFamily="2" charset="-122"/>
            </a:endParaRPr>
          </a:p>
        </p:txBody>
      </p:sp>
      <p:sp>
        <p:nvSpPr>
          <p:cNvPr id="61487" name="Rectangle 47"/>
          <p:cNvSpPr>
            <a:spLocks noChangeArrowheads="1"/>
          </p:cNvSpPr>
          <p:nvPr/>
        </p:nvSpPr>
        <p:spPr bwMode="auto">
          <a:xfrm>
            <a:off x="3659188" y="2006600"/>
            <a:ext cx="168275"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16</a:t>
            </a:r>
            <a:endParaRPr lang="en-US" altLang="zh-CN">
              <a:ea typeface="宋体" pitchFamily="2" charset="-122"/>
            </a:endParaRPr>
          </a:p>
        </p:txBody>
      </p:sp>
      <p:sp>
        <p:nvSpPr>
          <p:cNvPr id="61488" name="Rectangle 48"/>
          <p:cNvSpPr>
            <a:spLocks noChangeArrowheads="1"/>
          </p:cNvSpPr>
          <p:nvPr/>
        </p:nvSpPr>
        <p:spPr bwMode="auto">
          <a:xfrm>
            <a:off x="2679700" y="2713038"/>
            <a:ext cx="168275" cy="182562"/>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12</a:t>
            </a:r>
            <a:endParaRPr lang="en-US" altLang="zh-CN">
              <a:ea typeface="宋体" pitchFamily="2" charset="-122"/>
            </a:endParaRPr>
          </a:p>
        </p:txBody>
      </p:sp>
      <p:sp>
        <p:nvSpPr>
          <p:cNvPr id="61489" name="Rectangle 49"/>
          <p:cNvSpPr>
            <a:spLocks noChangeArrowheads="1"/>
          </p:cNvSpPr>
          <p:nvPr/>
        </p:nvSpPr>
        <p:spPr bwMode="auto">
          <a:xfrm>
            <a:off x="3741738" y="2265363"/>
            <a:ext cx="168275" cy="182562"/>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17</a:t>
            </a:r>
            <a:endParaRPr lang="en-US" altLang="zh-CN">
              <a:ea typeface="宋体" pitchFamily="2" charset="-122"/>
            </a:endParaRPr>
          </a:p>
        </p:txBody>
      </p:sp>
      <p:sp>
        <p:nvSpPr>
          <p:cNvPr id="61490" name="Rectangle 50"/>
          <p:cNvSpPr>
            <a:spLocks noChangeArrowheads="1"/>
          </p:cNvSpPr>
          <p:nvPr/>
        </p:nvSpPr>
        <p:spPr bwMode="auto">
          <a:xfrm>
            <a:off x="3741738" y="2843213"/>
            <a:ext cx="168275" cy="182562"/>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18</a:t>
            </a:r>
            <a:endParaRPr lang="en-US" altLang="zh-CN">
              <a:ea typeface="宋体" pitchFamily="2" charset="-122"/>
            </a:endParaRPr>
          </a:p>
        </p:txBody>
      </p:sp>
      <p:sp>
        <p:nvSpPr>
          <p:cNvPr id="61491" name="Rectangle 51"/>
          <p:cNvSpPr>
            <a:spLocks noChangeArrowheads="1"/>
          </p:cNvSpPr>
          <p:nvPr/>
        </p:nvSpPr>
        <p:spPr bwMode="auto">
          <a:xfrm>
            <a:off x="2633663" y="3821113"/>
            <a:ext cx="168275" cy="182562"/>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13</a:t>
            </a:r>
            <a:endParaRPr lang="en-US" altLang="zh-CN">
              <a:ea typeface="宋体" pitchFamily="2" charset="-122"/>
            </a:endParaRPr>
          </a:p>
        </p:txBody>
      </p:sp>
      <p:sp>
        <p:nvSpPr>
          <p:cNvPr id="61492" name="Rectangle 52"/>
          <p:cNvSpPr>
            <a:spLocks noChangeArrowheads="1"/>
          </p:cNvSpPr>
          <p:nvPr/>
        </p:nvSpPr>
        <p:spPr bwMode="auto">
          <a:xfrm>
            <a:off x="2633663" y="4765675"/>
            <a:ext cx="168275"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14</a:t>
            </a:r>
            <a:endParaRPr lang="en-US" altLang="zh-CN">
              <a:ea typeface="宋体" pitchFamily="2" charset="-122"/>
            </a:endParaRPr>
          </a:p>
        </p:txBody>
      </p:sp>
      <p:sp>
        <p:nvSpPr>
          <p:cNvPr id="61493" name="Rectangle 53"/>
          <p:cNvSpPr>
            <a:spLocks noChangeArrowheads="1"/>
          </p:cNvSpPr>
          <p:nvPr/>
        </p:nvSpPr>
        <p:spPr bwMode="auto">
          <a:xfrm>
            <a:off x="3741738" y="3868738"/>
            <a:ext cx="168275" cy="182562"/>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19</a:t>
            </a:r>
            <a:endParaRPr lang="en-US" altLang="zh-CN">
              <a:ea typeface="宋体" pitchFamily="2" charset="-122"/>
            </a:endParaRPr>
          </a:p>
        </p:txBody>
      </p:sp>
      <p:sp>
        <p:nvSpPr>
          <p:cNvPr id="61494" name="Rectangle 54"/>
          <p:cNvSpPr>
            <a:spLocks noChangeArrowheads="1"/>
          </p:cNvSpPr>
          <p:nvPr/>
        </p:nvSpPr>
        <p:spPr bwMode="auto">
          <a:xfrm>
            <a:off x="3705225" y="4635500"/>
            <a:ext cx="168275"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20</a:t>
            </a:r>
            <a:endParaRPr lang="en-US" altLang="zh-CN">
              <a:ea typeface="宋体" pitchFamily="2" charset="-122"/>
            </a:endParaRPr>
          </a:p>
        </p:txBody>
      </p:sp>
      <p:sp>
        <p:nvSpPr>
          <p:cNvPr id="61495" name="Rectangle 55"/>
          <p:cNvSpPr>
            <a:spLocks noChangeArrowheads="1"/>
          </p:cNvSpPr>
          <p:nvPr/>
        </p:nvSpPr>
        <p:spPr bwMode="auto">
          <a:xfrm>
            <a:off x="2633663" y="5613400"/>
            <a:ext cx="168275"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15</a:t>
            </a:r>
            <a:endParaRPr lang="en-US" altLang="zh-CN">
              <a:ea typeface="宋体" pitchFamily="2" charset="-122"/>
            </a:endParaRPr>
          </a:p>
        </p:txBody>
      </p:sp>
      <p:sp>
        <p:nvSpPr>
          <p:cNvPr id="61496" name="Rectangle 56"/>
          <p:cNvSpPr>
            <a:spLocks noChangeArrowheads="1"/>
          </p:cNvSpPr>
          <p:nvPr/>
        </p:nvSpPr>
        <p:spPr bwMode="auto">
          <a:xfrm>
            <a:off x="1771650" y="1514475"/>
            <a:ext cx="207963" cy="228600"/>
          </a:xfrm>
          <a:prstGeom prst="rect">
            <a:avLst/>
          </a:prstGeom>
          <a:noFill/>
          <a:ln w="9525">
            <a:noFill/>
            <a:miter lim="800000"/>
            <a:headEnd/>
            <a:tailEnd/>
          </a:ln>
        </p:spPr>
        <p:txBody>
          <a:bodyPr wrap="none" lIns="0" tIns="0" rIns="0" bIns="0">
            <a:spAutoFit/>
          </a:bodyPr>
          <a:lstStyle/>
          <a:p>
            <a:r>
              <a:rPr lang="en-US" altLang="zh-CN" sz="1500">
                <a:solidFill>
                  <a:srgbClr val="000000"/>
                </a:solidFill>
                <a:ea typeface="宋体" pitchFamily="2" charset="-122"/>
              </a:rPr>
              <a:t>C</a:t>
            </a:r>
            <a:r>
              <a:rPr lang="en-US" altLang="zh-CN" sz="1500" baseline="-25000">
                <a:solidFill>
                  <a:srgbClr val="000000"/>
                </a:solidFill>
                <a:ea typeface="宋体" pitchFamily="2" charset="-122"/>
              </a:rPr>
              <a:t>2</a:t>
            </a:r>
            <a:endParaRPr lang="en-US" altLang="zh-CN" baseline="-25000">
              <a:ea typeface="宋体" pitchFamily="2" charset="-122"/>
            </a:endParaRPr>
          </a:p>
        </p:txBody>
      </p:sp>
      <p:sp>
        <p:nvSpPr>
          <p:cNvPr id="61497" name="Rectangle 57"/>
          <p:cNvSpPr>
            <a:spLocks noChangeArrowheads="1"/>
          </p:cNvSpPr>
          <p:nvPr/>
        </p:nvSpPr>
        <p:spPr bwMode="auto">
          <a:xfrm>
            <a:off x="2844800" y="1539875"/>
            <a:ext cx="207963" cy="228600"/>
          </a:xfrm>
          <a:prstGeom prst="rect">
            <a:avLst/>
          </a:prstGeom>
          <a:noFill/>
          <a:ln w="9525">
            <a:noFill/>
            <a:miter lim="800000"/>
            <a:headEnd/>
            <a:tailEnd/>
          </a:ln>
        </p:spPr>
        <p:txBody>
          <a:bodyPr wrap="none" lIns="0" tIns="0" rIns="0" bIns="0">
            <a:spAutoFit/>
          </a:bodyPr>
          <a:lstStyle/>
          <a:p>
            <a:r>
              <a:rPr lang="en-US" altLang="zh-CN" sz="1500">
                <a:solidFill>
                  <a:srgbClr val="000000"/>
                </a:solidFill>
                <a:ea typeface="宋体" pitchFamily="2" charset="-122"/>
              </a:rPr>
              <a:t>C</a:t>
            </a:r>
            <a:r>
              <a:rPr lang="en-US" altLang="zh-CN" sz="1500" baseline="-25000">
                <a:solidFill>
                  <a:srgbClr val="000000"/>
                </a:solidFill>
                <a:ea typeface="宋体" pitchFamily="2" charset="-122"/>
              </a:rPr>
              <a:t>3</a:t>
            </a:r>
            <a:endParaRPr lang="en-US" altLang="zh-CN" baseline="-25000">
              <a:ea typeface="宋体" pitchFamily="2" charset="-122"/>
            </a:endParaRPr>
          </a:p>
        </p:txBody>
      </p:sp>
      <p:sp>
        <p:nvSpPr>
          <p:cNvPr id="61498" name="Rectangle 58"/>
          <p:cNvSpPr>
            <a:spLocks noChangeArrowheads="1"/>
          </p:cNvSpPr>
          <p:nvPr/>
        </p:nvSpPr>
        <p:spPr bwMode="auto">
          <a:xfrm>
            <a:off x="3917950" y="1574800"/>
            <a:ext cx="207963" cy="228600"/>
          </a:xfrm>
          <a:prstGeom prst="rect">
            <a:avLst/>
          </a:prstGeom>
          <a:noFill/>
          <a:ln w="9525">
            <a:noFill/>
            <a:miter lim="800000"/>
            <a:headEnd/>
            <a:tailEnd/>
          </a:ln>
        </p:spPr>
        <p:txBody>
          <a:bodyPr wrap="none" lIns="0" tIns="0" rIns="0" bIns="0">
            <a:spAutoFit/>
          </a:bodyPr>
          <a:lstStyle/>
          <a:p>
            <a:r>
              <a:rPr lang="en-US" altLang="zh-CN" sz="1500">
                <a:solidFill>
                  <a:srgbClr val="000000"/>
                </a:solidFill>
                <a:ea typeface="宋体" pitchFamily="2" charset="-122"/>
              </a:rPr>
              <a:t>C</a:t>
            </a:r>
            <a:r>
              <a:rPr lang="en-US" altLang="zh-CN" sz="1500" baseline="-25000">
                <a:solidFill>
                  <a:srgbClr val="000000"/>
                </a:solidFill>
                <a:ea typeface="宋体" pitchFamily="2" charset="-122"/>
              </a:rPr>
              <a:t>4</a:t>
            </a:r>
            <a:endParaRPr lang="en-US" altLang="zh-CN" baseline="-25000">
              <a:ea typeface="宋体" pitchFamily="2" charset="-122"/>
            </a:endParaRPr>
          </a:p>
        </p:txBody>
      </p:sp>
      <p:sp>
        <p:nvSpPr>
          <p:cNvPr id="61499" name="Freeform 59"/>
          <p:cNvSpPr>
            <a:spLocks/>
          </p:cNvSpPr>
          <p:nvPr/>
        </p:nvSpPr>
        <p:spPr bwMode="auto">
          <a:xfrm>
            <a:off x="646113" y="2701925"/>
            <a:ext cx="136525" cy="190500"/>
          </a:xfrm>
          <a:custGeom>
            <a:avLst/>
            <a:gdLst/>
            <a:ahLst/>
            <a:cxnLst>
              <a:cxn ang="0">
                <a:pos x="36" y="27"/>
              </a:cxn>
              <a:cxn ang="0">
                <a:pos x="79" y="47"/>
              </a:cxn>
              <a:cxn ang="0">
                <a:pos x="125" y="62"/>
              </a:cxn>
              <a:cxn ang="0">
                <a:pos x="174" y="65"/>
              </a:cxn>
              <a:cxn ang="0">
                <a:pos x="223" y="61"/>
              </a:cxn>
              <a:cxn ang="0">
                <a:pos x="267" y="46"/>
              </a:cxn>
              <a:cxn ang="0">
                <a:pos x="309" y="26"/>
              </a:cxn>
              <a:cxn ang="0">
                <a:pos x="343" y="0"/>
              </a:cxn>
              <a:cxn ang="0">
                <a:pos x="172" y="478"/>
              </a:cxn>
              <a:cxn ang="0">
                <a:pos x="0" y="0"/>
              </a:cxn>
              <a:cxn ang="0">
                <a:pos x="36" y="27"/>
              </a:cxn>
            </a:cxnLst>
            <a:rect l="0" t="0" r="r" b="b"/>
            <a:pathLst>
              <a:path w="343" h="478">
                <a:moveTo>
                  <a:pt x="36" y="27"/>
                </a:moveTo>
                <a:lnTo>
                  <a:pt x="79" y="47"/>
                </a:lnTo>
                <a:lnTo>
                  <a:pt x="125" y="62"/>
                </a:lnTo>
                <a:lnTo>
                  <a:pt x="174" y="65"/>
                </a:lnTo>
                <a:lnTo>
                  <a:pt x="223" y="61"/>
                </a:lnTo>
                <a:lnTo>
                  <a:pt x="267" y="46"/>
                </a:lnTo>
                <a:lnTo>
                  <a:pt x="309" y="26"/>
                </a:lnTo>
                <a:lnTo>
                  <a:pt x="343" y="0"/>
                </a:lnTo>
                <a:lnTo>
                  <a:pt x="172" y="478"/>
                </a:lnTo>
                <a:lnTo>
                  <a:pt x="0" y="0"/>
                </a:lnTo>
                <a:lnTo>
                  <a:pt x="36" y="27"/>
                </a:lnTo>
                <a:close/>
              </a:path>
            </a:pathLst>
          </a:custGeom>
          <a:solidFill>
            <a:srgbClr val="000000"/>
          </a:solidFill>
          <a:ln w="9525">
            <a:noFill/>
            <a:round/>
            <a:headEnd/>
            <a:tailEnd/>
          </a:ln>
        </p:spPr>
        <p:txBody>
          <a:bodyPr/>
          <a:lstStyle/>
          <a:p>
            <a:endParaRPr lang="ja-JP" altLang="en-US"/>
          </a:p>
        </p:txBody>
      </p:sp>
      <p:sp>
        <p:nvSpPr>
          <p:cNvPr id="61500" name="Line 60"/>
          <p:cNvSpPr>
            <a:spLocks noChangeShapeType="1"/>
          </p:cNvSpPr>
          <p:nvPr/>
        </p:nvSpPr>
        <p:spPr bwMode="auto">
          <a:xfrm>
            <a:off x="714375" y="2055813"/>
            <a:ext cx="1588" cy="684212"/>
          </a:xfrm>
          <a:prstGeom prst="line">
            <a:avLst/>
          </a:prstGeom>
          <a:noFill/>
          <a:ln w="0">
            <a:solidFill>
              <a:srgbClr val="000000"/>
            </a:solidFill>
            <a:round/>
            <a:headEnd/>
            <a:tailEnd/>
          </a:ln>
        </p:spPr>
        <p:txBody>
          <a:bodyPr/>
          <a:lstStyle/>
          <a:p>
            <a:endParaRPr lang="ja-JP" altLang="en-US"/>
          </a:p>
        </p:txBody>
      </p:sp>
      <p:sp>
        <p:nvSpPr>
          <p:cNvPr id="61501" name="Freeform 61"/>
          <p:cNvSpPr>
            <a:spLocks/>
          </p:cNvSpPr>
          <p:nvPr/>
        </p:nvSpPr>
        <p:spPr bwMode="auto">
          <a:xfrm>
            <a:off x="649288" y="1909763"/>
            <a:ext cx="153987" cy="152400"/>
          </a:xfrm>
          <a:custGeom>
            <a:avLst/>
            <a:gdLst/>
            <a:ahLst/>
            <a:cxnLst>
              <a:cxn ang="0">
                <a:pos x="174" y="382"/>
              </a:cxn>
              <a:cxn ang="0">
                <a:pos x="137" y="374"/>
              </a:cxn>
              <a:cxn ang="0">
                <a:pos x="102" y="360"/>
              </a:cxn>
              <a:cxn ang="0">
                <a:pos x="71" y="339"/>
              </a:cxn>
              <a:cxn ang="0">
                <a:pos x="45" y="314"/>
              </a:cxn>
              <a:cxn ang="0">
                <a:pos x="24" y="283"/>
              </a:cxn>
              <a:cxn ang="0">
                <a:pos x="9" y="249"/>
              </a:cxn>
              <a:cxn ang="0">
                <a:pos x="1" y="211"/>
              </a:cxn>
              <a:cxn ang="0">
                <a:pos x="1" y="172"/>
              </a:cxn>
              <a:cxn ang="0">
                <a:pos x="9" y="135"/>
              </a:cxn>
              <a:cxn ang="0">
                <a:pos x="24" y="100"/>
              </a:cxn>
              <a:cxn ang="0">
                <a:pos x="45" y="70"/>
              </a:cxn>
              <a:cxn ang="0">
                <a:pos x="71" y="44"/>
              </a:cxn>
              <a:cxn ang="0">
                <a:pos x="102" y="24"/>
              </a:cxn>
              <a:cxn ang="0">
                <a:pos x="137" y="9"/>
              </a:cxn>
              <a:cxn ang="0">
                <a:pos x="174" y="1"/>
              </a:cxn>
              <a:cxn ang="0">
                <a:pos x="215" y="1"/>
              </a:cxn>
              <a:cxn ang="0">
                <a:pos x="252" y="9"/>
              </a:cxn>
              <a:cxn ang="0">
                <a:pos x="286" y="24"/>
              </a:cxn>
              <a:cxn ang="0">
                <a:pos x="318" y="44"/>
              </a:cxn>
              <a:cxn ang="0">
                <a:pos x="344" y="70"/>
              </a:cxn>
              <a:cxn ang="0">
                <a:pos x="365" y="100"/>
              </a:cxn>
              <a:cxn ang="0">
                <a:pos x="380" y="135"/>
              </a:cxn>
              <a:cxn ang="0">
                <a:pos x="387" y="172"/>
              </a:cxn>
              <a:cxn ang="0">
                <a:pos x="387" y="211"/>
              </a:cxn>
              <a:cxn ang="0">
                <a:pos x="380" y="249"/>
              </a:cxn>
              <a:cxn ang="0">
                <a:pos x="365" y="283"/>
              </a:cxn>
              <a:cxn ang="0">
                <a:pos x="344" y="314"/>
              </a:cxn>
              <a:cxn ang="0">
                <a:pos x="318" y="339"/>
              </a:cxn>
              <a:cxn ang="0">
                <a:pos x="286" y="360"/>
              </a:cxn>
              <a:cxn ang="0">
                <a:pos x="252" y="374"/>
              </a:cxn>
              <a:cxn ang="0">
                <a:pos x="215" y="382"/>
              </a:cxn>
            </a:cxnLst>
            <a:rect l="0" t="0" r="r" b="b"/>
            <a:pathLst>
              <a:path w="389" h="383">
                <a:moveTo>
                  <a:pt x="194" y="383"/>
                </a:moveTo>
                <a:lnTo>
                  <a:pt x="174" y="382"/>
                </a:lnTo>
                <a:lnTo>
                  <a:pt x="155" y="380"/>
                </a:lnTo>
                <a:lnTo>
                  <a:pt x="137" y="374"/>
                </a:lnTo>
                <a:lnTo>
                  <a:pt x="119" y="369"/>
                </a:lnTo>
                <a:lnTo>
                  <a:pt x="102" y="360"/>
                </a:lnTo>
                <a:lnTo>
                  <a:pt x="85" y="351"/>
                </a:lnTo>
                <a:lnTo>
                  <a:pt x="71" y="339"/>
                </a:lnTo>
                <a:lnTo>
                  <a:pt x="57" y="327"/>
                </a:lnTo>
                <a:lnTo>
                  <a:pt x="45" y="314"/>
                </a:lnTo>
                <a:lnTo>
                  <a:pt x="34" y="299"/>
                </a:lnTo>
                <a:lnTo>
                  <a:pt x="24" y="283"/>
                </a:lnTo>
                <a:lnTo>
                  <a:pt x="16" y="266"/>
                </a:lnTo>
                <a:lnTo>
                  <a:pt x="9" y="249"/>
                </a:lnTo>
                <a:lnTo>
                  <a:pt x="5" y="231"/>
                </a:lnTo>
                <a:lnTo>
                  <a:pt x="1" y="211"/>
                </a:lnTo>
                <a:lnTo>
                  <a:pt x="0" y="192"/>
                </a:lnTo>
                <a:lnTo>
                  <a:pt x="1" y="172"/>
                </a:lnTo>
                <a:lnTo>
                  <a:pt x="5" y="153"/>
                </a:lnTo>
                <a:lnTo>
                  <a:pt x="9" y="135"/>
                </a:lnTo>
                <a:lnTo>
                  <a:pt x="16" y="117"/>
                </a:lnTo>
                <a:lnTo>
                  <a:pt x="24" y="100"/>
                </a:lnTo>
                <a:lnTo>
                  <a:pt x="34" y="85"/>
                </a:lnTo>
                <a:lnTo>
                  <a:pt x="45" y="70"/>
                </a:lnTo>
                <a:lnTo>
                  <a:pt x="57" y="56"/>
                </a:lnTo>
                <a:lnTo>
                  <a:pt x="71" y="44"/>
                </a:lnTo>
                <a:lnTo>
                  <a:pt x="85" y="33"/>
                </a:lnTo>
                <a:lnTo>
                  <a:pt x="102" y="24"/>
                </a:lnTo>
                <a:lnTo>
                  <a:pt x="119" y="15"/>
                </a:lnTo>
                <a:lnTo>
                  <a:pt x="137" y="9"/>
                </a:lnTo>
                <a:lnTo>
                  <a:pt x="155" y="4"/>
                </a:lnTo>
                <a:lnTo>
                  <a:pt x="174" y="1"/>
                </a:lnTo>
                <a:lnTo>
                  <a:pt x="194" y="0"/>
                </a:lnTo>
                <a:lnTo>
                  <a:pt x="215" y="1"/>
                </a:lnTo>
                <a:lnTo>
                  <a:pt x="234" y="4"/>
                </a:lnTo>
                <a:lnTo>
                  <a:pt x="252" y="9"/>
                </a:lnTo>
                <a:lnTo>
                  <a:pt x="270" y="15"/>
                </a:lnTo>
                <a:lnTo>
                  <a:pt x="286" y="24"/>
                </a:lnTo>
                <a:lnTo>
                  <a:pt x="303" y="33"/>
                </a:lnTo>
                <a:lnTo>
                  <a:pt x="318" y="44"/>
                </a:lnTo>
                <a:lnTo>
                  <a:pt x="331" y="56"/>
                </a:lnTo>
                <a:lnTo>
                  <a:pt x="344" y="70"/>
                </a:lnTo>
                <a:lnTo>
                  <a:pt x="355" y="85"/>
                </a:lnTo>
                <a:lnTo>
                  <a:pt x="365" y="100"/>
                </a:lnTo>
                <a:lnTo>
                  <a:pt x="373" y="117"/>
                </a:lnTo>
                <a:lnTo>
                  <a:pt x="380" y="135"/>
                </a:lnTo>
                <a:lnTo>
                  <a:pt x="384" y="153"/>
                </a:lnTo>
                <a:lnTo>
                  <a:pt x="387" y="172"/>
                </a:lnTo>
                <a:lnTo>
                  <a:pt x="389" y="192"/>
                </a:lnTo>
                <a:lnTo>
                  <a:pt x="387" y="211"/>
                </a:lnTo>
                <a:lnTo>
                  <a:pt x="384" y="231"/>
                </a:lnTo>
                <a:lnTo>
                  <a:pt x="380" y="249"/>
                </a:lnTo>
                <a:lnTo>
                  <a:pt x="373" y="266"/>
                </a:lnTo>
                <a:lnTo>
                  <a:pt x="365" y="283"/>
                </a:lnTo>
                <a:lnTo>
                  <a:pt x="355" y="299"/>
                </a:lnTo>
                <a:lnTo>
                  <a:pt x="344" y="314"/>
                </a:lnTo>
                <a:lnTo>
                  <a:pt x="331" y="327"/>
                </a:lnTo>
                <a:lnTo>
                  <a:pt x="318" y="339"/>
                </a:lnTo>
                <a:lnTo>
                  <a:pt x="303" y="351"/>
                </a:lnTo>
                <a:lnTo>
                  <a:pt x="286" y="360"/>
                </a:lnTo>
                <a:lnTo>
                  <a:pt x="270" y="369"/>
                </a:lnTo>
                <a:lnTo>
                  <a:pt x="252" y="374"/>
                </a:lnTo>
                <a:lnTo>
                  <a:pt x="234" y="380"/>
                </a:lnTo>
                <a:lnTo>
                  <a:pt x="215" y="382"/>
                </a:lnTo>
                <a:lnTo>
                  <a:pt x="194" y="383"/>
                </a:lnTo>
              </a:path>
            </a:pathLst>
          </a:custGeom>
          <a:noFill/>
          <a:ln w="0">
            <a:solidFill>
              <a:srgbClr val="000000"/>
            </a:solidFill>
            <a:prstDash val="solid"/>
            <a:round/>
            <a:headEnd/>
            <a:tailEnd/>
          </a:ln>
        </p:spPr>
        <p:txBody>
          <a:bodyPr/>
          <a:lstStyle/>
          <a:p>
            <a:endParaRPr lang="ja-JP" altLang="en-US"/>
          </a:p>
        </p:txBody>
      </p:sp>
      <p:sp>
        <p:nvSpPr>
          <p:cNvPr id="61502" name="Freeform 62"/>
          <p:cNvSpPr>
            <a:spLocks/>
          </p:cNvSpPr>
          <p:nvPr/>
        </p:nvSpPr>
        <p:spPr bwMode="auto">
          <a:xfrm>
            <a:off x="649288" y="2889250"/>
            <a:ext cx="153987" cy="152400"/>
          </a:xfrm>
          <a:custGeom>
            <a:avLst/>
            <a:gdLst/>
            <a:ahLst/>
            <a:cxnLst>
              <a:cxn ang="0">
                <a:pos x="174" y="382"/>
              </a:cxn>
              <a:cxn ang="0">
                <a:pos x="137" y="374"/>
              </a:cxn>
              <a:cxn ang="0">
                <a:pos x="102" y="359"/>
              </a:cxn>
              <a:cxn ang="0">
                <a:pos x="71" y="339"/>
              </a:cxn>
              <a:cxn ang="0">
                <a:pos x="45" y="313"/>
              </a:cxn>
              <a:cxn ang="0">
                <a:pos x="24" y="283"/>
              </a:cxn>
              <a:cxn ang="0">
                <a:pos x="9" y="248"/>
              </a:cxn>
              <a:cxn ang="0">
                <a:pos x="1" y="211"/>
              </a:cxn>
              <a:cxn ang="0">
                <a:pos x="1" y="172"/>
              </a:cxn>
              <a:cxn ang="0">
                <a:pos x="9" y="135"/>
              </a:cxn>
              <a:cxn ang="0">
                <a:pos x="24" y="100"/>
              </a:cxn>
              <a:cxn ang="0">
                <a:pos x="45" y="69"/>
              </a:cxn>
              <a:cxn ang="0">
                <a:pos x="71" y="44"/>
              </a:cxn>
              <a:cxn ang="0">
                <a:pos x="102" y="23"/>
              </a:cxn>
              <a:cxn ang="0">
                <a:pos x="137" y="9"/>
              </a:cxn>
              <a:cxn ang="0">
                <a:pos x="174" y="1"/>
              </a:cxn>
              <a:cxn ang="0">
                <a:pos x="215" y="1"/>
              </a:cxn>
              <a:cxn ang="0">
                <a:pos x="252" y="9"/>
              </a:cxn>
              <a:cxn ang="0">
                <a:pos x="286" y="23"/>
              </a:cxn>
              <a:cxn ang="0">
                <a:pos x="318" y="44"/>
              </a:cxn>
              <a:cxn ang="0">
                <a:pos x="344" y="69"/>
              </a:cxn>
              <a:cxn ang="0">
                <a:pos x="365" y="100"/>
              </a:cxn>
              <a:cxn ang="0">
                <a:pos x="380" y="135"/>
              </a:cxn>
              <a:cxn ang="0">
                <a:pos x="387" y="172"/>
              </a:cxn>
              <a:cxn ang="0">
                <a:pos x="387" y="211"/>
              </a:cxn>
              <a:cxn ang="0">
                <a:pos x="380" y="248"/>
              </a:cxn>
              <a:cxn ang="0">
                <a:pos x="365" y="283"/>
              </a:cxn>
              <a:cxn ang="0">
                <a:pos x="344" y="313"/>
              </a:cxn>
              <a:cxn ang="0">
                <a:pos x="318" y="339"/>
              </a:cxn>
              <a:cxn ang="0">
                <a:pos x="286" y="359"/>
              </a:cxn>
              <a:cxn ang="0">
                <a:pos x="252" y="374"/>
              </a:cxn>
              <a:cxn ang="0">
                <a:pos x="215" y="382"/>
              </a:cxn>
            </a:cxnLst>
            <a:rect l="0" t="0" r="r" b="b"/>
            <a:pathLst>
              <a:path w="389" h="383">
                <a:moveTo>
                  <a:pt x="194" y="383"/>
                </a:moveTo>
                <a:lnTo>
                  <a:pt x="174" y="382"/>
                </a:lnTo>
                <a:lnTo>
                  <a:pt x="155" y="379"/>
                </a:lnTo>
                <a:lnTo>
                  <a:pt x="137" y="374"/>
                </a:lnTo>
                <a:lnTo>
                  <a:pt x="119" y="368"/>
                </a:lnTo>
                <a:lnTo>
                  <a:pt x="102" y="359"/>
                </a:lnTo>
                <a:lnTo>
                  <a:pt x="85" y="350"/>
                </a:lnTo>
                <a:lnTo>
                  <a:pt x="71" y="339"/>
                </a:lnTo>
                <a:lnTo>
                  <a:pt x="57" y="327"/>
                </a:lnTo>
                <a:lnTo>
                  <a:pt x="45" y="313"/>
                </a:lnTo>
                <a:lnTo>
                  <a:pt x="34" y="299"/>
                </a:lnTo>
                <a:lnTo>
                  <a:pt x="24" y="283"/>
                </a:lnTo>
                <a:lnTo>
                  <a:pt x="16" y="266"/>
                </a:lnTo>
                <a:lnTo>
                  <a:pt x="9" y="248"/>
                </a:lnTo>
                <a:lnTo>
                  <a:pt x="5" y="230"/>
                </a:lnTo>
                <a:lnTo>
                  <a:pt x="1" y="211"/>
                </a:lnTo>
                <a:lnTo>
                  <a:pt x="0" y="192"/>
                </a:lnTo>
                <a:lnTo>
                  <a:pt x="1" y="172"/>
                </a:lnTo>
                <a:lnTo>
                  <a:pt x="5" y="153"/>
                </a:lnTo>
                <a:lnTo>
                  <a:pt x="9" y="135"/>
                </a:lnTo>
                <a:lnTo>
                  <a:pt x="16" y="117"/>
                </a:lnTo>
                <a:lnTo>
                  <a:pt x="24" y="100"/>
                </a:lnTo>
                <a:lnTo>
                  <a:pt x="34" y="84"/>
                </a:lnTo>
                <a:lnTo>
                  <a:pt x="45" y="69"/>
                </a:lnTo>
                <a:lnTo>
                  <a:pt x="57" y="56"/>
                </a:lnTo>
                <a:lnTo>
                  <a:pt x="71" y="44"/>
                </a:lnTo>
                <a:lnTo>
                  <a:pt x="85" y="32"/>
                </a:lnTo>
                <a:lnTo>
                  <a:pt x="102" y="23"/>
                </a:lnTo>
                <a:lnTo>
                  <a:pt x="119" y="14"/>
                </a:lnTo>
                <a:lnTo>
                  <a:pt x="137" y="9"/>
                </a:lnTo>
                <a:lnTo>
                  <a:pt x="155" y="3"/>
                </a:lnTo>
                <a:lnTo>
                  <a:pt x="174" y="1"/>
                </a:lnTo>
                <a:lnTo>
                  <a:pt x="194" y="0"/>
                </a:lnTo>
                <a:lnTo>
                  <a:pt x="215" y="1"/>
                </a:lnTo>
                <a:lnTo>
                  <a:pt x="234" y="3"/>
                </a:lnTo>
                <a:lnTo>
                  <a:pt x="252" y="9"/>
                </a:lnTo>
                <a:lnTo>
                  <a:pt x="270" y="14"/>
                </a:lnTo>
                <a:lnTo>
                  <a:pt x="286" y="23"/>
                </a:lnTo>
                <a:lnTo>
                  <a:pt x="303" y="32"/>
                </a:lnTo>
                <a:lnTo>
                  <a:pt x="318" y="44"/>
                </a:lnTo>
                <a:lnTo>
                  <a:pt x="331" y="56"/>
                </a:lnTo>
                <a:lnTo>
                  <a:pt x="344" y="69"/>
                </a:lnTo>
                <a:lnTo>
                  <a:pt x="355" y="84"/>
                </a:lnTo>
                <a:lnTo>
                  <a:pt x="365" y="100"/>
                </a:lnTo>
                <a:lnTo>
                  <a:pt x="373" y="117"/>
                </a:lnTo>
                <a:lnTo>
                  <a:pt x="380" y="135"/>
                </a:lnTo>
                <a:lnTo>
                  <a:pt x="384" y="153"/>
                </a:lnTo>
                <a:lnTo>
                  <a:pt x="387" y="172"/>
                </a:lnTo>
                <a:lnTo>
                  <a:pt x="389" y="192"/>
                </a:lnTo>
                <a:lnTo>
                  <a:pt x="387" y="211"/>
                </a:lnTo>
                <a:lnTo>
                  <a:pt x="384" y="230"/>
                </a:lnTo>
                <a:lnTo>
                  <a:pt x="380" y="248"/>
                </a:lnTo>
                <a:lnTo>
                  <a:pt x="373" y="266"/>
                </a:lnTo>
                <a:lnTo>
                  <a:pt x="365" y="283"/>
                </a:lnTo>
                <a:lnTo>
                  <a:pt x="355" y="299"/>
                </a:lnTo>
                <a:lnTo>
                  <a:pt x="344" y="313"/>
                </a:lnTo>
                <a:lnTo>
                  <a:pt x="331" y="327"/>
                </a:lnTo>
                <a:lnTo>
                  <a:pt x="318" y="339"/>
                </a:lnTo>
                <a:lnTo>
                  <a:pt x="303" y="350"/>
                </a:lnTo>
                <a:lnTo>
                  <a:pt x="286" y="359"/>
                </a:lnTo>
                <a:lnTo>
                  <a:pt x="270" y="368"/>
                </a:lnTo>
                <a:lnTo>
                  <a:pt x="252" y="374"/>
                </a:lnTo>
                <a:lnTo>
                  <a:pt x="234" y="379"/>
                </a:lnTo>
                <a:lnTo>
                  <a:pt x="215" y="382"/>
                </a:lnTo>
                <a:lnTo>
                  <a:pt x="194" y="383"/>
                </a:lnTo>
              </a:path>
            </a:pathLst>
          </a:custGeom>
          <a:solidFill>
            <a:srgbClr val="0000FF"/>
          </a:solidFill>
          <a:ln w="0">
            <a:solidFill>
              <a:srgbClr val="000000"/>
            </a:solidFill>
            <a:prstDash val="solid"/>
            <a:round/>
            <a:headEnd/>
            <a:tailEnd/>
          </a:ln>
        </p:spPr>
        <p:txBody>
          <a:bodyPr/>
          <a:lstStyle/>
          <a:p>
            <a:endParaRPr lang="ja-JP" altLang="en-US"/>
          </a:p>
        </p:txBody>
      </p:sp>
      <p:sp>
        <p:nvSpPr>
          <p:cNvPr id="61503" name="Freeform 63"/>
          <p:cNvSpPr>
            <a:spLocks/>
          </p:cNvSpPr>
          <p:nvPr/>
        </p:nvSpPr>
        <p:spPr bwMode="auto">
          <a:xfrm>
            <a:off x="649288" y="3335338"/>
            <a:ext cx="153987" cy="152400"/>
          </a:xfrm>
          <a:custGeom>
            <a:avLst/>
            <a:gdLst/>
            <a:ahLst/>
            <a:cxnLst>
              <a:cxn ang="0">
                <a:pos x="174" y="382"/>
              </a:cxn>
              <a:cxn ang="0">
                <a:pos x="137" y="374"/>
              </a:cxn>
              <a:cxn ang="0">
                <a:pos x="102" y="359"/>
              </a:cxn>
              <a:cxn ang="0">
                <a:pos x="71" y="339"/>
              </a:cxn>
              <a:cxn ang="0">
                <a:pos x="45" y="313"/>
              </a:cxn>
              <a:cxn ang="0">
                <a:pos x="24" y="283"/>
              </a:cxn>
              <a:cxn ang="0">
                <a:pos x="9" y="248"/>
              </a:cxn>
              <a:cxn ang="0">
                <a:pos x="1" y="211"/>
              </a:cxn>
              <a:cxn ang="0">
                <a:pos x="1" y="172"/>
              </a:cxn>
              <a:cxn ang="0">
                <a:pos x="9" y="135"/>
              </a:cxn>
              <a:cxn ang="0">
                <a:pos x="24" y="100"/>
              </a:cxn>
              <a:cxn ang="0">
                <a:pos x="45" y="70"/>
              </a:cxn>
              <a:cxn ang="0">
                <a:pos x="71" y="44"/>
              </a:cxn>
              <a:cxn ang="0">
                <a:pos x="102" y="24"/>
              </a:cxn>
              <a:cxn ang="0">
                <a:pos x="137" y="9"/>
              </a:cxn>
              <a:cxn ang="0">
                <a:pos x="174" y="1"/>
              </a:cxn>
              <a:cxn ang="0">
                <a:pos x="215" y="1"/>
              </a:cxn>
              <a:cxn ang="0">
                <a:pos x="252" y="9"/>
              </a:cxn>
              <a:cxn ang="0">
                <a:pos x="286" y="24"/>
              </a:cxn>
              <a:cxn ang="0">
                <a:pos x="318" y="44"/>
              </a:cxn>
              <a:cxn ang="0">
                <a:pos x="344" y="70"/>
              </a:cxn>
              <a:cxn ang="0">
                <a:pos x="365" y="100"/>
              </a:cxn>
              <a:cxn ang="0">
                <a:pos x="380" y="135"/>
              </a:cxn>
              <a:cxn ang="0">
                <a:pos x="387" y="172"/>
              </a:cxn>
              <a:cxn ang="0">
                <a:pos x="387" y="211"/>
              </a:cxn>
              <a:cxn ang="0">
                <a:pos x="380" y="248"/>
              </a:cxn>
              <a:cxn ang="0">
                <a:pos x="365" y="283"/>
              </a:cxn>
              <a:cxn ang="0">
                <a:pos x="344" y="313"/>
              </a:cxn>
              <a:cxn ang="0">
                <a:pos x="318" y="339"/>
              </a:cxn>
              <a:cxn ang="0">
                <a:pos x="286" y="359"/>
              </a:cxn>
              <a:cxn ang="0">
                <a:pos x="252" y="374"/>
              </a:cxn>
              <a:cxn ang="0">
                <a:pos x="215" y="382"/>
              </a:cxn>
            </a:cxnLst>
            <a:rect l="0" t="0" r="r" b="b"/>
            <a:pathLst>
              <a:path w="389" h="383">
                <a:moveTo>
                  <a:pt x="194" y="383"/>
                </a:moveTo>
                <a:lnTo>
                  <a:pt x="174" y="382"/>
                </a:lnTo>
                <a:lnTo>
                  <a:pt x="155" y="380"/>
                </a:lnTo>
                <a:lnTo>
                  <a:pt x="137" y="374"/>
                </a:lnTo>
                <a:lnTo>
                  <a:pt x="119" y="368"/>
                </a:lnTo>
                <a:lnTo>
                  <a:pt x="102" y="359"/>
                </a:lnTo>
                <a:lnTo>
                  <a:pt x="85" y="350"/>
                </a:lnTo>
                <a:lnTo>
                  <a:pt x="71" y="339"/>
                </a:lnTo>
                <a:lnTo>
                  <a:pt x="57" y="327"/>
                </a:lnTo>
                <a:lnTo>
                  <a:pt x="45" y="313"/>
                </a:lnTo>
                <a:lnTo>
                  <a:pt x="34" y="299"/>
                </a:lnTo>
                <a:lnTo>
                  <a:pt x="24" y="283"/>
                </a:lnTo>
                <a:lnTo>
                  <a:pt x="16" y="266"/>
                </a:lnTo>
                <a:lnTo>
                  <a:pt x="9" y="248"/>
                </a:lnTo>
                <a:lnTo>
                  <a:pt x="5" y="230"/>
                </a:lnTo>
                <a:lnTo>
                  <a:pt x="1" y="211"/>
                </a:lnTo>
                <a:lnTo>
                  <a:pt x="0" y="192"/>
                </a:lnTo>
                <a:lnTo>
                  <a:pt x="1" y="172"/>
                </a:lnTo>
                <a:lnTo>
                  <a:pt x="5" y="153"/>
                </a:lnTo>
                <a:lnTo>
                  <a:pt x="9" y="135"/>
                </a:lnTo>
                <a:lnTo>
                  <a:pt x="16" y="117"/>
                </a:lnTo>
                <a:lnTo>
                  <a:pt x="24" y="100"/>
                </a:lnTo>
                <a:lnTo>
                  <a:pt x="34" y="84"/>
                </a:lnTo>
                <a:lnTo>
                  <a:pt x="45" y="70"/>
                </a:lnTo>
                <a:lnTo>
                  <a:pt x="57" y="56"/>
                </a:lnTo>
                <a:lnTo>
                  <a:pt x="71" y="44"/>
                </a:lnTo>
                <a:lnTo>
                  <a:pt x="85" y="33"/>
                </a:lnTo>
                <a:lnTo>
                  <a:pt x="102" y="24"/>
                </a:lnTo>
                <a:lnTo>
                  <a:pt x="119" y="15"/>
                </a:lnTo>
                <a:lnTo>
                  <a:pt x="137" y="9"/>
                </a:lnTo>
                <a:lnTo>
                  <a:pt x="155" y="3"/>
                </a:lnTo>
                <a:lnTo>
                  <a:pt x="174" y="1"/>
                </a:lnTo>
                <a:lnTo>
                  <a:pt x="194" y="0"/>
                </a:lnTo>
                <a:lnTo>
                  <a:pt x="215" y="1"/>
                </a:lnTo>
                <a:lnTo>
                  <a:pt x="234" y="3"/>
                </a:lnTo>
                <a:lnTo>
                  <a:pt x="252" y="9"/>
                </a:lnTo>
                <a:lnTo>
                  <a:pt x="270" y="15"/>
                </a:lnTo>
                <a:lnTo>
                  <a:pt x="286" y="24"/>
                </a:lnTo>
                <a:lnTo>
                  <a:pt x="303" y="33"/>
                </a:lnTo>
                <a:lnTo>
                  <a:pt x="318" y="44"/>
                </a:lnTo>
                <a:lnTo>
                  <a:pt x="331" y="56"/>
                </a:lnTo>
                <a:lnTo>
                  <a:pt x="344" y="70"/>
                </a:lnTo>
                <a:lnTo>
                  <a:pt x="355" y="84"/>
                </a:lnTo>
                <a:lnTo>
                  <a:pt x="365" y="100"/>
                </a:lnTo>
                <a:lnTo>
                  <a:pt x="373" y="117"/>
                </a:lnTo>
                <a:lnTo>
                  <a:pt x="380" y="135"/>
                </a:lnTo>
                <a:lnTo>
                  <a:pt x="384" y="153"/>
                </a:lnTo>
                <a:lnTo>
                  <a:pt x="387" y="172"/>
                </a:lnTo>
                <a:lnTo>
                  <a:pt x="389" y="192"/>
                </a:lnTo>
                <a:lnTo>
                  <a:pt x="387" y="211"/>
                </a:lnTo>
                <a:lnTo>
                  <a:pt x="384" y="230"/>
                </a:lnTo>
                <a:lnTo>
                  <a:pt x="380" y="248"/>
                </a:lnTo>
                <a:lnTo>
                  <a:pt x="373" y="266"/>
                </a:lnTo>
                <a:lnTo>
                  <a:pt x="365" y="283"/>
                </a:lnTo>
                <a:lnTo>
                  <a:pt x="355" y="299"/>
                </a:lnTo>
                <a:lnTo>
                  <a:pt x="344" y="313"/>
                </a:lnTo>
                <a:lnTo>
                  <a:pt x="331" y="327"/>
                </a:lnTo>
                <a:lnTo>
                  <a:pt x="318" y="339"/>
                </a:lnTo>
                <a:lnTo>
                  <a:pt x="303" y="350"/>
                </a:lnTo>
                <a:lnTo>
                  <a:pt x="286" y="359"/>
                </a:lnTo>
                <a:lnTo>
                  <a:pt x="270" y="368"/>
                </a:lnTo>
                <a:lnTo>
                  <a:pt x="252" y="374"/>
                </a:lnTo>
                <a:lnTo>
                  <a:pt x="234" y="380"/>
                </a:lnTo>
                <a:lnTo>
                  <a:pt x="215" y="382"/>
                </a:lnTo>
                <a:lnTo>
                  <a:pt x="194" y="383"/>
                </a:lnTo>
              </a:path>
            </a:pathLst>
          </a:custGeom>
          <a:noFill/>
          <a:ln w="0">
            <a:solidFill>
              <a:srgbClr val="000000"/>
            </a:solidFill>
            <a:prstDash val="solid"/>
            <a:round/>
            <a:headEnd/>
            <a:tailEnd/>
          </a:ln>
        </p:spPr>
        <p:txBody>
          <a:bodyPr/>
          <a:lstStyle/>
          <a:p>
            <a:endParaRPr lang="ja-JP" altLang="en-US"/>
          </a:p>
        </p:txBody>
      </p:sp>
      <p:sp>
        <p:nvSpPr>
          <p:cNvPr id="61504" name="Freeform 64"/>
          <p:cNvSpPr>
            <a:spLocks/>
          </p:cNvSpPr>
          <p:nvPr/>
        </p:nvSpPr>
        <p:spPr bwMode="auto">
          <a:xfrm>
            <a:off x="649288" y="5341938"/>
            <a:ext cx="153987" cy="152400"/>
          </a:xfrm>
          <a:custGeom>
            <a:avLst/>
            <a:gdLst/>
            <a:ahLst/>
            <a:cxnLst>
              <a:cxn ang="0">
                <a:pos x="174" y="382"/>
              </a:cxn>
              <a:cxn ang="0">
                <a:pos x="137" y="374"/>
              </a:cxn>
              <a:cxn ang="0">
                <a:pos x="102" y="360"/>
              </a:cxn>
              <a:cxn ang="0">
                <a:pos x="71" y="340"/>
              </a:cxn>
              <a:cxn ang="0">
                <a:pos x="45" y="314"/>
              </a:cxn>
              <a:cxn ang="0">
                <a:pos x="24" y="283"/>
              </a:cxn>
              <a:cxn ang="0">
                <a:pos x="9" y="249"/>
              </a:cxn>
              <a:cxn ang="0">
                <a:pos x="1" y="212"/>
              </a:cxn>
              <a:cxn ang="0">
                <a:pos x="1" y="172"/>
              </a:cxn>
              <a:cxn ang="0">
                <a:pos x="9" y="135"/>
              </a:cxn>
              <a:cxn ang="0">
                <a:pos x="24" y="100"/>
              </a:cxn>
              <a:cxn ang="0">
                <a:pos x="45" y="70"/>
              </a:cxn>
              <a:cxn ang="0">
                <a:pos x="71" y="44"/>
              </a:cxn>
              <a:cxn ang="0">
                <a:pos x="102" y="24"/>
              </a:cxn>
              <a:cxn ang="0">
                <a:pos x="137" y="9"/>
              </a:cxn>
              <a:cxn ang="0">
                <a:pos x="174" y="2"/>
              </a:cxn>
              <a:cxn ang="0">
                <a:pos x="215" y="2"/>
              </a:cxn>
              <a:cxn ang="0">
                <a:pos x="252" y="9"/>
              </a:cxn>
              <a:cxn ang="0">
                <a:pos x="286" y="24"/>
              </a:cxn>
              <a:cxn ang="0">
                <a:pos x="318" y="44"/>
              </a:cxn>
              <a:cxn ang="0">
                <a:pos x="344" y="70"/>
              </a:cxn>
              <a:cxn ang="0">
                <a:pos x="365" y="100"/>
              </a:cxn>
              <a:cxn ang="0">
                <a:pos x="380" y="135"/>
              </a:cxn>
              <a:cxn ang="0">
                <a:pos x="387" y="172"/>
              </a:cxn>
              <a:cxn ang="0">
                <a:pos x="387" y="212"/>
              </a:cxn>
              <a:cxn ang="0">
                <a:pos x="380" y="249"/>
              </a:cxn>
              <a:cxn ang="0">
                <a:pos x="365" y="283"/>
              </a:cxn>
              <a:cxn ang="0">
                <a:pos x="344" y="314"/>
              </a:cxn>
              <a:cxn ang="0">
                <a:pos x="318" y="340"/>
              </a:cxn>
              <a:cxn ang="0">
                <a:pos x="286" y="360"/>
              </a:cxn>
              <a:cxn ang="0">
                <a:pos x="252" y="374"/>
              </a:cxn>
              <a:cxn ang="0">
                <a:pos x="215" y="382"/>
              </a:cxn>
            </a:cxnLst>
            <a:rect l="0" t="0" r="r" b="b"/>
            <a:pathLst>
              <a:path w="389" h="383">
                <a:moveTo>
                  <a:pt x="194" y="383"/>
                </a:moveTo>
                <a:lnTo>
                  <a:pt x="174" y="382"/>
                </a:lnTo>
                <a:lnTo>
                  <a:pt x="155" y="380"/>
                </a:lnTo>
                <a:lnTo>
                  <a:pt x="137" y="374"/>
                </a:lnTo>
                <a:lnTo>
                  <a:pt x="119" y="369"/>
                </a:lnTo>
                <a:lnTo>
                  <a:pt x="102" y="360"/>
                </a:lnTo>
                <a:lnTo>
                  <a:pt x="85" y="351"/>
                </a:lnTo>
                <a:lnTo>
                  <a:pt x="71" y="340"/>
                </a:lnTo>
                <a:lnTo>
                  <a:pt x="57" y="327"/>
                </a:lnTo>
                <a:lnTo>
                  <a:pt x="45" y="314"/>
                </a:lnTo>
                <a:lnTo>
                  <a:pt x="34" y="299"/>
                </a:lnTo>
                <a:lnTo>
                  <a:pt x="24" y="283"/>
                </a:lnTo>
                <a:lnTo>
                  <a:pt x="16" y="267"/>
                </a:lnTo>
                <a:lnTo>
                  <a:pt x="9" y="249"/>
                </a:lnTo>
                <a:lnTo>
                  <a:pt x="5" y="231"/>
                </a:lnTo>
                <a:lnTo>
                  <a:pt x="1" y="212"/>
                </a:lnTo>
                <a:lnTo>
                  <a:pt x="0" y="192"/>
                </a:lnTo>
                <a:lnTo>
                  <a:pt x="1" y="172"/>
                </a:lnTo>
                <a:lnTo>
                  <a:pt x="5" y="153"/>
                </a:lnTo>
                <a:lnTo>
                  <a:pt x="9" y="135"/>
                </a:lnTo>
                <a:lnTo>
                  <a:pt x="16" y="117"/>
                </a:lnTo>
                <a:lnTo>
                  <a:pt x="24" y="100"/>
                </a:lnTo>
                <a:lnTo>
                  <a:pt x="34" y="85"/>
                </a:lnTo>
                <a:lnTo>
                  <a:pt x="45" y="70"/>
                </a:lnTo>
                <a:lnTo>
                  <a:pt x="57" y="57"/>
                </a:lnTo>
                <a:lnTo>
                  <a:pt x="71" y="44"/>
                </a:lnTo>
                <a:lnTo>
                  <a:pt x="85" y="33"/>
                </a:lnTo>
                <a:lnTo>
                  <a:pt x="102" y="24"/>
                </a:lnTo>
                <a:lnTo>
                  <a:pt x="119" y="15"/>
                </a:lnTo>
                <a:lnTo>
                  <a:pt x="137" y="9"/>
                </a:lnTo>
                <a:lnTo>
                  <a:pt x="155" y="4"/>
                </a:lnTo>
                <a:lnTo>
                  <a:pt x="174" y="2"/>
                </a:lnTo>
                <a:lnTo>
                  <a:pt x="194" y="0"/>
                </a:lnTo>
                <a:lnTo>
                  <a:pt x="215" y="2"/>
                </a:lnTo>
                <a:lnTo>
                  <a:pt x="234" y="4"/>
                </a:lnTo>
                <a:lnTo>
                  <a:pt x="252" y="9"/>
                </a:lnTo>
                <a:lnTo>
                  <a:pt x="270" y="15"/>
                </a:lnTo>
                <a:lnTo>
                  <a:pt x="286" y="24"/>
                </a:lnTo>
                <a:lnTo>
                  <a:pt x="303" y="33"/>
                </a:lnTo>
                <a:lnTo>
                  <a:pt x="318" y="44"/>
                </a:lnTo>
                <a:lnTo>
                  <a:pt x="331" y="57"/>
                </a:lnTo>
                <a:lnTo>
                  <a:pt x="344" y="70"/>
                </a:lnTo>
                <a:lnTo>
                  <a:pt x="355" y="85"/>
                </a:lnTo>
                <a:lnTo>
                  <a:pt x="365" y="100"/>
                </a:lnTo>
                <a:lnTo>
                  <a:pt x="373" y="117"/>
                </a:lnTo>
                <a:lnTo>
                  <a:pt x="380" y="135"/>
                </a:lnTo>
                <a:lnTo>
                  <a:pt x="384" y="153"/>
                </a:lnTo>
                <a:lnTo>
                  <a:pt x="387" y="172"/>
                </a:lnTo>
                <a:lnTo>
                  <a:pt x="389" y="192"/>
                </a:lnTo>
                <a:lnTo>
                  <a:pt x="387" y="212"/>
                </a:lnTo>
                <a:lnTo>
                  <a:pt x="384" y="231"/>
                </a:lnTo>
                <a:lnTo>
                  <a:pt x="380" y="249"/>
                </a:lnTo>
                <a:lnTo>
                  <a:pt x="373" y="267"/>
                </a:lnTo>
                <a:lnTo>
                  <a:pt x="365" y="283"/>
                </a:lnTo>
                <a:lnTo>
                  <a:pt x="355" y="299"/>
                </a:lnTo>
                <a:lnTo>
                  <a:pt x="344" y="314"/>
                </a:lnTo>
                <a:lnTo>
                  <a:pt x="331" y="327"/>
                </a:lnTo>
                <a:lnTo>
                  <a:pt x="318" y="340"/>
                </a:lnTo>
                <a:lnTo>
                  <a:pt x="303" y="351"/>
                </a:lnTo>
                <a:lnTo>
                  <a:pt x="286" y="360"/>
                </a:lnTo>
                <a:lnTo>
                  <a:pt x="270" y="369"/>
                </a:lnTo>
                <a:lnTo>
                  <a:pt x="252" y="374"/>
                </a:lnTo>
                <a:lnTo>
                  <a:pt x="234" y="380"/>
                </a:lnTo>
                <a:lnTo>
                  <a:pt x="215" y="382"/>
                </a:lnTo>
                <a:lnTo>
                  <a:pt x="194" y="383"/>
                </a:lnTo>
              </a:path>
            </a:pathLst>
          </a:custGeom>
          <a:noFill/>
          <a:ln w="0">
            <a:solidFill>
              <a:srgbClr val="000000"/>
            </a:solidFill>
            <a:prstDash val="solid"/>
            <a:round/>
            <a:headEnd/>
            <a:tailEnd/>
          </a:ln>
        </p:spPr>
        <p:txBody>
          <a:bodyPr/>
          <a:lstStyle/>
          <a:p>
            <a:endParaRPr lang="ja-JP" altLang="en-US"/>
          </a:p>
        </p:txBody>
      </p:sp>
      <p:sp>
        <p:nvSpPr>
          <p:cNvPr id="61505" name="Freeform 65"/>
          <p:cNvSpPr>
            <a:spLocks/>
          </p:cNvSpPr>
          <p:nvPr/>
        </p:nvSpPr>
        <p:spPr bwMode="auto">
          <a:xfrm>
            <a:off x="649288" y="5788025"/>
            <a:ext cx="153987" cy="150813"/>
          </a:xfrm>
          <a:custGeom>
            <a:avLst/>
            <a:gdLst/>
            <a:ahLst/>
            <a:cxnLst>
              <a:cxn ang="0">
                <a:pos x="174" y="382"/>
              </a:cxn>
              <a:cxn ang="0">
                <a:pos x="137" y="374"/>
              </a:cxn>
              <a:cxn ang="0">
                <a:pos x="102" y="360"/>
              </a:cxn>
              <a:cxn ang="0">
                <a:pos x="71" y="339"/>
              </a:cxn>
              <a:cxn ang="0">
                <a:pos x="45" y="314"/>
              </a:cxn>
              <a:cxn ang="0">
                <a:pos x="24" y="283"/>
              </a:cxn>
              <a:cxn ang="0">
                <a:pos x="9" y="248"/>
              </a:cxn>
              <a:cxn ang="0">
                <a:pos x="1" y="211"/>
              </a:cxn>
              <a:cxn ang="0">
                <a:pos x="1" y="172"/>
              </a:cxn>
              <a:cxn ang="0">
                <a:pos x="9" y="135"/>
              </a:cxn>
              <a:cxn ang="0">
                <a:pos x="24" y="100"/>
              </a:cxn>
              <a:cxn ang="0">
                <a:pos x="45" y="70"/>
              </a:cxn>
              <a:cxn ang="0">
                <a:pos x="71" y="44"/>
              </a:cxn>
              <a:cxn ang="0">
                <a:pos x="102" y="24"/>
              </a:cxn>
              <a:cxn ang="0">
                <a:pos x="137" y="9"/>
              </a:cxn>
              <a:cxn ang="0">
                <a:pos x="174" y="1"/>
              </a:cxn>
              <a:cxn ang="0">
                <a:pos x="215" y="1"/>
              </a:cxn>
              <a:cxn ang="0">
                <a:pos x="252" y="9"/>
              </a:cxn>
              <a:cxn ang="0">
                <a:pos x="286" y="24"/>
              </a:cxn>
              <a:cxn ang="0">
                <a:pos x="318" y="44"/>
              </a:cxn>
              <a:cxn ang="0">
                <a:pos x="344" y="70"/>
              </a:cxn>
              <a:cxn ang="0">
                <a:pos x="365" y="100"/>
              </a:cxn>
              <a:cxn ang="0">
                <a:pos x="380" y="135"/>
              </a:cxn>
              <a:cxn ang="0">
                <a:pos x="387" y="172"/>
              </a:cxn>
              <a:cxn ang="0">
                <a:pos x="387" y="211"/>
              </a:cxn>
              <a:cxn ang="0">
                <a:pos x="380" y="248"/>
              </a:cxn>
              <a:cxn ang="0">
                <a:pos x="365" y="283"/>
              </a:cxn>
              <a:cxn ang="0">
                <a:pos x="344" y="314"/>
              </a:cxn>
              <a:cxn ang="0">
                <a:pos x="318" y="339"/>
              </a:cxn>
              <a:cxn ang="0">
                <a:pos x="286" y="360"/>
              </a:cxn>
              <a:cxn ang="0">
                <a:pos x="252" y="374"/>
              </a:cxn>
              <a:cxn ang="0">
                <a:pos x="215" y="382"/>
              </a:cxn>
            </a:cxnLst>
            <a:rect l="0" t="0" r="r" b="b"/>
            <a:pathLst>
              <a:path w="389" h="383">
                <a:moveTo>
                  <a:pt x="194" y="383"/>
                </a:moveTo>
                <a:lnTo>
                  <a:pt x="174" y="382"/>
                </a:lnTo>
                <a:lnTo>
                  <a:pt x="155" y="380"/>
                </a:lnTo>
                <a:lnTo>
                  <a:pt x="137" y="374"/>
                </a:lnTo>
                <a:lnTo>
                  <a:pt x="119" y="369"/>
                </a:lnTo>
                <a:lnTo>
                  <a:pt x="102" y="360"/>
                </a:lnTo>
                <a:lnTo>
                  <a:pt x="85" y="351"/>
                </a:lnTo>
                <a:lnTo>
                  <a:pt x="71" y="339"/>
                </a:lnTo>
                <a:lnTo>
                  <a:pt x="57" y="327"/>
                </a:lnTo>
                <a:lnTo>
                  <a:pt x="45" y="314"/>
                </a:lnTo>
                <a:lnTo>
                  <a:pt x="34" y="299"/>
                </a:lnTo>
                <a:lnTo>
                  <a:pt x="24" y="283"/>
                </a:lnTo>
                <a:lnTo>
                  <a:pt x="16" y="266"/>
                </a:lnTo>
                <a:lnTo>
                  <a:pt x="9" y="248"/>
                </a:lnTo>
                <a:lnTo>
                  <a:pt x="5" y="230"/>
                </a:lnTo>
                <a:lnTo>
                  <a:pt x="1" y="211"/>
                </a:lnTo>
                <a:lnTo>
                  <a:pt x="0" y="192"/>
                </a:lnTo>
                <a:lnTo>
                  <a:pt x="1" y="172"/>
                </a:lnTo>
                <a:lnTo>
                  <a:pt x="5" y="153"/>
                </a:lnTo>
                <a:lnTo>
                  <a:pt x="9" y="135"/>
                </a:lnTo>
                <a:lnTo>
                  <a:pt x="16" y="117"/>
                </a:lnTo>
                <a:lnTo>
                  <a:pt x="24" y="100"/>
                </a:lnTo>
                <a:lnTo>
                  <a:pt x="34" y="84"/>
                </a:lnTo>
                <a:lnTo>
                  <a:pt x="45" y="70"/>
                </a:lnTo>
                <a:lnTo>
                  <a:pt x="57" y="56"/>
                </a:lnTo>
                <a:lnTo>
                  <a:pt x="71" y="44"/>
                </a:lnTo>
                <a:lnTo>
                  <a:pt x="85" y="33"/>
                </a:lnTo>
                <a:lnTo>
                  <a:pt x="102" y="24"/>
                </a:lnTo>
                <a:lnTo>
                  <a:pt x="119" y="15"/>
                </a:lnTo>
                <a:lnTo>
                  <a:pt x="137" y="9"/>
                </a:lnTo>
                <a:lnTo>
                  <a:pt x="155" y="4"/>
                </a:lnTo>
                <a:lnTo>
                  <a:pt x="174" y="1"/>
                </a:lnTo>
                <a:lnTo>
                  <a:pt x="194" y="0"/>
                </a:lnTo>
                <a:lnTo>
                  <a:pt x="215" y="1"/>
                </a:lnTo>
                <a:lnTo>
                  <a:pt x="234" y="4"/>
                </a:lnTo>
                <a:lnTo>
                  <a:pt x="252" y="9"/>
                </a:lnTo>
                <a:lnTo>
                  <a:pt x="270" y="15"/>
                </a:lnTo>
                <a:lnTo>
                  <a:pt x="286" y="24"/>
                </a:lnTo>
                <a:lnTo>
                  <a:pt x="303" y="33"/>
                </a:lnTo>
                <a:lnTo>
                  <a:pt x="318" y="44"/>
                </a:lnTo>
                <a:lnTo>
                  <a:pt x="331" y="56"/>
                </a:lnTo>
                <a:lnTo>
                  <a:pt x="344" y="70"/>
                </a:lnTo>
                <a:lnTo>
                  <a:pt x="355" y="84"/>
                </a:lnTo>
                <a:lnTo>
                  <a:pt x="365" y="100"/>
                </a:lnTo>
                <a:lnTo>
                  <a:pt x="373" y="117"/>
                </a:lnTo>
                <a:lnTo>
                  <a:pt x="380" y="135"/>
                </a:lnTo>
                <a:lnTo>
                  <a:pt x="384" y="153"/>
                </a:lnTo>
                <a:lnTo>
                  <a:pt x="387" y="172"/>
                </a:lnTo>
                <a:lnTo>
                  <a:pt x="389" y="192"/>
                </a:lnTo>
                <a:lnTo>
                  <a:pt x="387" y="211"/>
                </a:lnTo>
                <a:lnTo>
                  <a:pt x="384" y="230"/>
                </a:lnTo>
                <a:lnTo>
                  <a:pt x="380" y="248"/>
                </a:lnTo>
                <a:lnTo>
                  <a:pt x="373" y="266"/>
                </a:lnTo>
                <a:lnTo>
                  <a:pt x="365" y="283"/>
                </a:lnTo>
                <a:lnTo>
                  <a:pt x="355" y="299"/>
                </a:lnTo>
                <a:lnTo>
                  <a:pt x="344" y="314"/>
                </a:lnTo>
                <a:lnTo>
                  <a:pt x="331" y="327"/>
                </a:lnTo>
                <a:lnTo>
                  <a:pt x="318" y="339"/>
                </a:lnTo>
                <a:lnTo>
                  <a:pt x="303" y="351"/>
                </a:lnTo>
                <a:lnTo>
                  <a:pt x="286" y="360"/>
                </a:lnTo>
                <a:lnTo>
                  <a:pt x="270" y="369"/>
                </a:lnTo>
                <a:lnTo>
                  <a:pt x="252" y="374"/>
                </a:lnTo>
                <a:lnTo>
                  <a:pt x="234" y="380"/>
                </a:lnTo>
                <a:lnTo>
                  <a:pt x="215" y="382"/>
                </a:lnTo>
                <a:lnTo>
                  <a:pt x="194" y="383"/>
                </a:lnTo>
              </a:path>
            </a:pathLst>
          </a:custGeom>
          <a:noFill/>
          <a:ln w="0">
            <a:solidFill>
              <a:srgbClr val="000000"/>
            </a:solidFill>
            <a:prstDash val="solid"/>
            <a:round/>
            <a:headEnd/>
            <a:tailEnd/>
          </a:ln>
        </p:spPr>
        <p:txBody>
          <a:bodyPr/>
          <a:lstStyle/>
          <a:p>
            <a:endParaRPr lang="ja-JP" altLang="en-US"/>
          </a:p>
        </p:txBody>
      </p:sp>
      <p:sp>
        <p:nvSpPr>
          <p:cNvPr id="61506" name="Freeform 66"/>
          <p:cNvSpPr>
            <a:spLocks/>
          </p:cNvSpPr>
          <p:nvPr/>
        </p:nvSpPr>
        <p:spPr bwMode="auto">
          <a:xfrm>
            <a:off x="646113" y="3116263"/>
            <a:ext cx="136525" cy="188912"/>
          </a:xfrm>
          <a:custGeom>
            <a:avLst/>
            <a:gdLst/>
            <a:ahLst/>
            <a:cxnLst>
              <a:cxn ang="0">
                <a:pos x="36" y="27"/>
              </a:cxn>
              <a:cxn ang="0">
                <a:pos x="79" y="48"/>
              </a:cxn>
              <a:cxn ang="0">
                <a:pos x="125" y="62"/>
              </a:cxn>
              <a:cxn ang="0">
                <a:pos x="173" y="66"/>
              </a:cxn>
              <a:cxn ang="0">
                <a:pos x="222" y="62"/>
              </a:cxn>
              <a:cxn ang="0">
                <a:pos x="267" y="48"/>
              </a:cxn>
              <a:cxn ang="0">
                <a:pos x="308" y="28"/>
              </a:cxn>
              <a:cxn ang="0">
                <a:pos x="343" y="2"/>
              </a:cxn>
              <a:cxn ang="0">
                <a:pos x="169" y="480"/>
              </a:cxn>
              <a:cxn ang="0">
                <a:pos x="0" y="0"/>
              </a:cxn>
              <a:cxn ang="0">
                <a:pos x="36" y="27"/>
              </a:cxn>
            </a:cxnLst>
            <a:rect l="0" t="0" r="r" b="b"/>
            <a:pathLst>
              <a:path w="343" h="480">
                <a:moveTo>
                  <a:pt x="36" y="27"/>
                </a:moveTo>
                <a:lnTo>
                  <a:pt x="79" y="48"/>
                </a:lnTo>
                <a:lnTo>
                  <a:pt x="125" y="62"/>
                </a:lnTo>
                <a:lnTo>
                  <a:pt x="173" y="66"/>
                </a:lnTo>
                <a:lnTo>
                  <a:pt x="222" y="62"/>
                </a:lnTo>
                <a:lnTo>
                  <a:pt x="267" y="48"/>
                </a:lnTo>
                <a:lnTo>
                  <a:pt x="308" y="28"/>
                </a:lnTo>
                <a:lnTo>
                  <a:pt x="343" y="2"/>
                </a:lnTo>
                <a:lnTo>
                  <a:pt x="169" y="480"/>
                </a:lnTo>
                <a:lnTo>
                  <a:pt x="0" y="0"/>
                </a:lnTo>
                <a:lnTo>
                  <a:pt x="36" y="27"/>
                </a:lnTo>
                <a:close/>
              </a:path>
            </a:pathLst>
          </a:custGeom>
          <a:solidFill>
            <a:srgbClr val="000000"/>
          </a:solidFill>
          <a:ln w="9525">
            <a:noFill/>
            <a:round/>
            <a:headEnd/>
            <a:tailEnd/>
          </a:ln>
        </p:spPr>
        <p:txBody>
          <a:bodyPr/>
          <a:lstStyle/>
          <a:p>
            <a:endParaRPr lang="ja-JP" altLang="en-US"/>
          </a:p>
        </p:txBody>
      </p:sp>
      <p:sp>
        <p:nvSpPr>
          <p:cNvPr id="61507" name="Line 67"/>
          <p:cNvSpPr>
            <a:spLocks noChangeShapeType="1"/>
          </p:cNvSpPr>
          <p:nvPr/>
        </p:nvSpPr>
        <p:spPr bwMode="auto">
          <a:xfrm flipH="1">
            <a:off x="714375" y="3036888"/>
            <a:ext cx="1588" cy="117475"/>
          </a:xfrm>
          <a:prstGeom prst="line">
            <a:avLst/>
          </a:prstGeom>
          <a:noFill/>
          <a:ln w="0">
            <a:solidFill>
              <a:srgbClr val="000000"/>
            </a:solidFill>
            <a:round/>
            <a:headEnd/>
            <a:tailEnd/>
          </a:ln>
        </p:spPr>
        <p:txBody>
          <a:bodyPr/>
          <a:lstStyle/>
          <a:p>
            <a:endParaRPr lang="ja-JP" altLang="en-US"/>
          </a:p>
        </p:txBody>
      </p:sp>
      <p:sp>
        <p:nvSpPr>
          <p:cNvPr id="61508" name="Freeform 68"/>
          <p:cNvSpPr>
            <a:spLocks/>
          </p:cNvSpPr>
          <p:nvPr/>
        </p:nvSpPr>
        <p:spPr bwMode="auto">
          <a:xfrm>
            <a:off x="647700" y="5114925"/>
            <a:ext cx="134938" cy="190500"/>
          </a:xfrm>
          <a:custGeom>
            <a:avLst/>
            <a:gdLst/>
            <a:ahLst/>
            <a:cxnLst>
              <a:cxn ang="0">
                <a:pos x="35" y="27"/>
              </a:cxn>
              <a:cxn ang="0">
                <a:pos x="78" y="47"/>
              </a:cxn>
              <a:cxn ang="0">
                <a:pos x="124" y="62"/>
              </a:cxn>
              <a:cxn ang="0">
                <a:pos x="173" y="65"/>
              </a:cxn>
              <a:cxn ang="0">
                <a:pos x="222" y="61"/>
              </a:cxn>
              <a:cxn ang="0">
                <a:pos x="266" y="46"/>
              </a:cxn>
              <a:cxn ang="0">
                <a:pos x="308" y="26"/>
              </a:cxn>
              <a:cxn ang="0">
                <a:pos x="343" y="0"/>
              </a:cxn>
              <a:cxn ang="0">
                <a:pos x="171" y="478"/>
              </a:cxn>
              <a:cxn ang="0">
                <a:pos x="0" y="0"/>
              </a:cxn>
              <a:cxn ang="0">
                <a:pos x="35" y="27"/>
              </a:cxn>
            </a:cxnLst>
            <a:rect l="0" t="0" r="r" b="b"/>
            <a:pathLst>
              <a:path w="343" h="478">
                <a:moveTo>
                  <a:pt x="35" y="27"/>
                </a:moveTo>
                <a:lnTo>
                  <a:pt x="78" y="47"/>
                </a:lnTo>
                <a:lnTo>
                  <a:pt x="124" y="62"/>
                </a:lnTo>
                <a:lnTo>
                  <a:pt x="173" y="65"/>
                </a:lnTo>
                <a:lnTo>
                  <a:pt x="222" y="61"/>
                </a:lnTo>
                <a:lnTo>
                  <a:pt x="266" y="46"/>
                </a:lnTo>
                <a:lnTo>
                  <a:pt x="308" y="26"/>
                </a:lnTo>
                <a:lnTo>
                  <a:pt x="343" y="0"/>
                </a:lnTo>
                <a:lnTo>
                  <a:pt x="171" y="478"/>
                </a:lnTo>
                <a:lnTo>
                  <a:pt x="0" y="0"/>
                </a:lnTo>
                <a:lnTo>
                  <a:pt x="35" y="27"/>
                </a:lnTo>
                <a:close/>
              </a:path>
            </a:pathLst>
          </a:custGeom>
          <a:solidFill>
            <a:srgbClr val="000000"/>
          </a:solidFill>
          <a:ln w="9525">
            <a:noFill/>
            <a:round/>
            <a:headEnd/>
            <a:tailEnd/>
          </a:ln>
        </p:spPr>
        <p:txBody>
          <a:bodyPr/>
          <a:lstStyle/>
          <a:p>
            <a:endParaRPr lang="ja-JP" altLang="en-US"/>
          </a:p>
        </p:txBody>
      </p:sp>
      <p:sp>
        <p:nvSpPr>
          <p:cNvPr id="61509" name="Line 69"/>
          <p:cNvSpPr>
            <a:spLocks noChangeShapeType="1"/>
          </p:cNvSpPr>
          <p:nvPr/>
        </p:nvSpPr>
        <p:spPr bwMode="auto">
          <a:xfrm>
            <a:off x="714375" y="3497263"/>
            <a:ext cx="1588" cy="1655762"/>
          </a:xfrm>
          <a:prstGeom prst="line">
            <a:avLst/>
          </a:prstGeom>
          <a:noFill/>
          <a:ln w="0">
            <a:solidFill>
              <a:srgbClr val="000000"/>
            </a:solidFill>
            <a:round/>
            <a:headEnd/>
            <a:tailEnd/>
          </a:ln>
        </p:spPr>
        <p:txBody>
          <a:bodyPr/>
          <a:lstStyle/>
          <a:p>
            <a:endParaRPr lang="ja-JP" altLang="en-US"/>
          </a:p>
        </p:txBody>
      </p:sp>
      <p:sp>
        <p:nvSpPr>
          <p:cNvPr id="61510" name="Freeform 70"/>
          <p:cNvSpPr>
            <a:spLocks/>
          </p:cNvSpPr>
          <p:nvPr/>
        </p:nvSpPr>
        <p:spPr bwMode="auto">
          <a:xfrm>
            <a:off x="647700" y="5553075"/>
            <a:ext cx="134938" cy="190500"/>
          </a:xfrm>
          <a:custGeom>
            <a:avLst/>
            <a:gdLst/>
            <a:ahLst/>
            <a:cxnLst>
              <a:cxn ang="0">
                <a:pos x="35" y="27"/>
              </a:cxn>
              <a:cxn ang="0">
                <a:pos x="78" y="49"/>
              </a:cxn>
              <a:cxn ang="0">
                <a:pos x="124" y="63"/>
              </a:cxn>
              <a:cxn ang="0">
                <a:pos x="172" y="68"/>
              </a:cxn>
              <a:cxn ang="0">
                <a:pos x="222" y="63"/>
              </a:cxn>
              <a:cxn ang="0">
                <a:pos x="267" y="50"/>
              </a:cxn>
              <a:cxn ang="0">
                <a:pos x="308" y="30"/>
              </a:cxn>
              <a:cxn ang="0">
                <a:pos x="343" y="5"/>
              </a:cxn>
              <a:cxn ang="0">
                <a:pos x="166" y="481"/>
              </a:cxn>
              <a:cxn ang="0">
                <a:pos x="0" y="0"/>
              </a:cxn>
              <a:cxn ang="0">
                <a:pos x="35" y="27"/>
              </a:cxn>
            </a:cxnLst>
            <a:rect l="0" t="0" r="r" b="b"/>
            <a:pathLst>
              <a:path w="343" h="481">
                <a:moveTo>
                  <a:pt x="35" y="27"/>
                </a:moveTo>
                <a:lnTo>
                  <a:pt x="78" y="49"/>
                </a:lnTo>
                <a:lnTo>
                  <a:pt x="124" y="63"/>
                </a:lnTo>
                <a:lnTo>
                  <a:pt x="172" y="68"/>
                </a:lnTo>
                <a:lnTo>
                  <a:pt x="222" y="63"/>
                </a:lnTo>
                <a:lnTo>
                  <a:pt x="267" y="50"/>
                </a:lnTo>
                <a:lnTo>
                  <a:pt x="308" y="30"/>
                </a:lnTo>
                <a:lnTo>
                  <a:pt x="343" y="5"/>
                </a:lnTo>
                <a:lnTo>
                  <a:pt x="166" y="481"/>
                </a:lnTo>
                <a:lnTo>
                  <a:pt x="0" y="0"/>
                </a:lnTo>
                <a:lnTo>
                  <a:pt x="35" y="27"/>
                </a:lnTo>
                <a:close/>
              </a:path>
            </a:pathLst>
          </a:custGeom>
          <a:solidFill>
            <a:srgbClr val="000000"/>
          </a:solidFill>
          <a:ln w="9525">
            <a:noFill/>
            <a:round/>
            <a:headEnd/>
            <a:tailEnd/>
          </a:ln>
        </p:spPr>
        <p:txBody>
          <a:bodyPr/>
          <a:lstStyle/>
          <a:p>
            <a:endParaRPr lang="ja-JP" altLang="en-US"/>
          </a:p>
        </p:txBody>
      </p:sp>
      <p:sp>
        <p:nvSpPr>
          <p:cNvPr id="61511" name="Line 71"/>
          <p:cNvSpPr>
            <a:spLocks noChangeShapeType="1"/>
          </p:cNvSpPr>
          <p:nvPr/>
        </p:nvSpPr>
        <p:spPr bwMode="auto">
          <a:xfrm flipH="1">
            <a:off x="714375" y="5489575"/>
            <a:ext cx="1588" cy="101600"/>
          </a:xfrm>
          <a:prstGeom prst="line">
            <a:avLst/>
          </a:prstGeom>
          <a:noFill/>
          <a:ln w="0">
            <a:solidFill>
              <a:srgbClr val="000000"/>
            </a:solidFill>
            <a:round/>
            <a:headEnd/>
            <a:tailEnd/>
          </a:ln>
        </p:spPr>
        <p:txBody>
          <a:bodyPr/>
          <a:lstStyle/>
          <a:p>
            <a:endParaRPr lang="ja-JP" altLang="en-US"/>
          </a:p>
        </p:txBody>
      </p:sp>
      <p:sp>
        <p:nvSpPr>
          <p:cNvPr id="61512" name="Rectangle 72"/>
          <p:cNvSpPr>
            <a:spLocks noChangeArrowheads="1"/>
          </p:cNvSpPr>
          <p:nvPr/>
        </p:nvSpPr>
        <p:spPr bwMode="auto">
          <a:xfrm>
            <a:off x="498475" y="1898650"/>
            <a:ext cx="84138"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1</a:t>
            </a:r>
            <a:endParaRPr lang="en-US" altLang="zh-CN">
              <a:ea typeface="宋体" pitchFamily="2" charset="-122"/>
            </a:endParaRPr>
          </a:p>
        </p:txBody>
      </p:sp>
      <p:sp>
        <p:nvSpPr>
          <p:cNvPr id="61513" name="Rectangle 73"/>
          <p:cNvSpPr>
            <a:spLocks noChangeArrowheads="1"/>
          </p:cNvSpPr>
          <p:nvPr/>
        </p:nvSpPr>
        <p:spPr bwMode="auto">
          <a:xfrm>
            <a:off x="487363" y="2936875"/>
            <a:ext cx="84137"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2</a:t>
            </a:r>
            <a:endParaRPr lang="en-US" altLang="zh-CN">
              <a:ea typeface="宋体" pitchFamily="2" charset="-122"/>
            </a:endParaRPr>
          </a:p>
        </p:txBody>
      </p:sp>
      <p:sp>
        <p:nvSpPr>
          <p:cNvPr id="61514" name="Rectangle 74"/>
          <p:cNvSpPr>
            <a:spLocks noChangeArrowheads="1"/>
          </p:cNvSpPr>
          <p:nvPr/>
        </p:nvSpPr>
        <p:spPr bwMode="auto">
          <a:xfrm>
            <a:off x="487363" y="3338513"/>
            <a:ext cx="84137" cy="182562"/>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3</a:t>
            </a:r>
            <a:endParaRPr lang="en-US" altLang="zh-CN">
              <a:ea typeface="宋体" pitchFamily="2" charset="-122"/>
            </a:endParaRPr>
          </a:p>
        </p:txBody>
      </p:sp>
      <p:sp>
        <p:nvSpPr>
          <p:cNvPr id="61515" name="Rectangle 75"/>
          <p:cNvSpPr>
            <a:spLocks noChangeArrowheads="1"/>
          </p:cNvSpPr>
          <p:nvPr/>
        </p:nvSpPr>
        <p:spPr bwMode="auto">
          <a:xfrm>
            <a:off x="498475" y="5295900"/>
            <a:ext cx="84138"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4</a:t>
            </a:r>
            <a:endParaRPr lang="en-US" altLang="zh-CN">
              <a:ea typeface="宋体" pitchFamily="2" charset="-122"/>
            </a:endParaRPr>
          </a:p>
        </p:txBody>
      </p:sp>
      <p:sp>
        <p:nvSpPr>
          <p:cNvPr id="61516" name="Rectangle 76"/>
          <p:cNvSpPr>
            <a:spLocks noChangeArrowheads="1"/>
          </p:cNvSpPr>
          <p:nvPr/>
        </p:nvSpPr>
        <p:spPr bwMode="auto">
          <a:xfrm>
            <a:off x="498475" y="5791200"/>
            <a:ext cx="84138" cy="182563"/>
          </a:xfrm>
          <a:prstGeom prst="rect">
            <a:avLst/>
          </a:prstGeom>
          <a:noFill/>
          <a:ln w="9525">
            <a:noFill/>
            <a:miter lim="800000"/>
            <a:headEnd/>
            <a:tailEnd/>
          </a:ln>
        </p:spPr>
        <p:txBody>
          <a:bodyPr wrap="none" lIns="0" tIns="0" rIns="0" bIns="0">
            <a:spAutoFit/>
          </a:bodyPr>
          <a:lstStyle/>
          <a:p>
            <a:r>
              <a:rPr lang="en-US" altLang="zh-CN" sz="1200">
                <a:solidFill>
                  <a:srgbClr val="000000"/>
                </a:solidFill>
                <a:ea typeface="宋体" pitchFamily="2" charset="-122"/>
              </a:rPr>
              <a:t>5</a:t>
            </a:r>
            <a:endParaRPr lang="en-US" altLang="zh-CN">
              <a:ea typeface="宋体" pitchFamily="2" charset="-122"/>
            </a:endParaRPr>
          </a:p>
        </p:txBody>
      </p:sp>
      <p:sp>
        <p:nvSpPr>
          <p:cNvPr id="61517" name="Rectangle 77"/>
          <p:cNvSpPr>
            <a:spLocks noChangeArrowheads="1"/>
          </p:cNvSpPr>
          <p:nvPr/>
        </p:nvSpPr>
        <p:spPr bwMode="auto">
          <a:xfrm>
            <a:off x="663575" y="1527175"/>
            <a:ext cx="207963" cy="228600"/>
          </a:xfrm>
          <a:prstGeom prst="rect">
            <a:avLst/>
          </a:prstGeom>
          <a:noFill/>
          <a:ln w="9525">
            <a:noFill/>
            <a:miter lim="800000"/>
            <a:headEnd/>
            <a:tailEnd/>
          </a:ln>
        </p:spPr>
        <p:txBody>
          <a:bodyPr wrap="none" lIns="0" tIns="0" rIns="0" bIns="0">
            <a:spAutoFit/>
          </a:bodyPr>
          <a:lstStyle/>
          <a:p>
            <a:r>
              <a:rPr lang="en-US" altLang="zh-CN" sz="1500">
                <a:solidFill>
                  <a:srgbClr val="000000"/>
                </a:solidFill>
                <a:ea typeface="宋体" pitchFamily="2" charset="-122"/>
              </a:rPr>
              <a:t>C</a:t>
            </a:r>
            <a:r>
              <a:rPr lang="en-US" altLang="zh-CN" sz="1500" baseline="-25000">
                <a:solidFill>
                  <a:srgbClr val="000000"/>
                </a:solidFill>
                <a:ea typeface="宋体" pitchFamily="2" charset="-122"/>
              </a:rPr>
              <a:t>1</a:t>
            </a:r>
            <a:endParaRPr lang="en-US" altLang="zh-CN" baseline="-25000">
              <a:ea typeface="宋体" pitchFamily="2" charset="-122"/>
            </a:endParaRPr>
          </a:p>
        </p:txBody>
      </p:sp>
      <p:sp>
        <p:nvSpPr>
          <p:cNvPr id="61518" name="Freeform 78"/>
          <p:cNvSpPr>
            <a:spLocks/>
          </p:cNvSpPr>
          <p:nvPr/>
        </p:nvSpPr>
        <p:spPr bwMode="auto">
          <a:xfrm>
            <a:off x="2627313" y="1917700"/>
            <a:ext cx="187325" cy="133350"/>
          </a:xfrm>
          <a:custGeom>
            <a:avLst/>
            <a:gdLst/>
            <a:ahLst/>
            <a:cxnLst>
              <a:cxn ang="0">
                <a:pos x="27" y="302"/>
              </a:cxn>
              <a:cxn ang="0">
                <a:pos x="48" y="260"/>
              </a:cxn>
              <a:cxn ang="0">
                <a:pos x="62" y="214"/>
              </a:cxn>
              <a:cxn ang="0">
                <a:pos x="66" y="167"/>
              </a:cxn>
              <a:cxn ang="0">
                <a:pos x="61" y="119"/>
              </a:cxn>
              <a:cxn ang="0">
                <a:pos x="48" y="75"/>
              </a:cxn>
              <a:cxn ang="0">
                <a:pos x="27" y="33"/>
              </a:cxn>
              <a:cxn ang="0">
                <a:pos x="3" y="0"/>
              </a:cxn>
              <a:cxn ang="0">
                <a:pos x="472" y="170"/>
              </a:cxn>
              <a:cxn ang="0">
                <a:pos x="0" y="337"/>
              </a:cxn>
              <a:cxn ang="0">
                <a:pos x="27" y="302"/>
              </a:cxn>
            </a:cxnLst>
            <a:rect l="0" t="0" r="r" b="b"/>
            <a:pathLst>
              <a:path w="472" h="337">
                <a:moveTo>
                  <a:pt x="27" y="302"/>
                </a:moveTo>
                <a:lnTo>
                  <a:pt x="48" y="260"/>
                </a:lnTo>
                <a:lnTo>
                  <a:pt x="62" y="214"/>
                </a:lnTo>
                <a:lnTo>
                  <a:pt x="66" y="167"/>
                </a:lnTo>
                <a:lnTo>
                  <a:pt x="61" y="119"/>
                </a:lnTo>
                <a:lnTo>
                  <a:pt x="48" y="75"/>
                </a:lnTo>
                <a:lnTo>
                  <a:pt x="27" y="33"/>
                </a:lnTo>
                <a:lnTo>
                  <a:pt x="3" y="0"/>
                </a:lnTo>
                <a:lnTo>
                  <a:pt x="472" y="170"/>
                </a:lnTo>
                <a:lnTo>
                  <a:pt x="0" y="337"/>
                </a:lnTo>
                <a:lnTo>
                  <a:pt x="27" y="302"/>
                </a:lnTo>
                <a:close/>
              </a:path>
            </a:pathLst>
          </a:custGeom>
          <a:solidFill>
            <a:srgbClr val="000000"/>
          </a:solidFill>
          <a:ln w="9525">
            <a:noFill/>
            <a:round/>
            <a:headEnd/>
            <a:tailEnd/>
          </a:ln>
        </p:spPr>
        <p:txBody>
          <a:bodyPr/>
          <a:lstStyle/>
          <a:p>
            <a:endParaRPr lang="ja-JP" altLang="en-US"/>
          </a:p>
        </p:txBody>
      </p:sp>
      <p:sp>
        <p:nvSpPr>
          <p:cNvPr id="61519" name="Line 79"/>
          <p:cNvSpPr>
            <a:spLocks noChangeShapeType="1"/>
          </p:cNvSpPr>
          <p:nvPr/>
        </p:nvSpPr>
        <p:spPr bwMode="auto">
          <a:xfrm>
            <a:off x="806450" y="1976438"/>
            <a:ext cx="1858963" cy="7937"/>
          </a:xfrm>
          <a:prstGeom prst="line">
            <a:avLst/>
          </a:prstGeom>
          <a:noFill/>
          <a:ln w="0">
            <a:solidFill>
              <a:srgbClr val="000000"/>
            </a:solidFill>
            <a:round/>
            <a:headEnd/>
            <a:tailEnd/>
          </a:ln>
        </p:spPr>
        <p:txBody>
          <a:bodyPr/>
          <a:lstStyle/>
          <a:p>
            <a:endParaRPr lang="ja-JP" altLang="en-US"/>
          </a:p>
        </p:txBody>
      </p:sp>
      <p:sp>
        <p:nvSpPr>
          <p:cNvPr id="61520" name="Freeform 80"/>
          <p:cNvSpPr>
            <a:spLocks/>
          </p:cNvSpPr>
          <p:nvPr/>
        </p:nvSpPr>
        <p:spPr bwMode="auto">
          <a:xfrm>
            <a:off x="1544638" y="3449638"/>
            <a:ext cx="192087" cy="157162"/>
          </a:xfrm>
          <a:custGeom>
            <a:avLst/>
            <a:gdLst/>
            <a:ahLst/>
            <a:cxnLst>
              <a:cxn ang="0">
                <a:pos x="41" y="269"/>
              </a:cxn>
              <a:cxn ang="0">
                <a:pos x="80" y="244"/>
              </a:cxn>
              <a:cxn ang="0">
                <a:pos x="116" y="213"/>
              </a:cxn>
              <a:cxn ang="0">
                <a:pos x="146" y="174"/>
              </a:cxn>
              <a:cxn ang="0">
                <a:pos x="168" y="132"/>
              </a:cxn>
              <a:cxn ang="0">
                <a:pos x="179" y="87"/>
              </a:cxn>
              <a:cxn ang="0">
                <a:pos x="185" y="42"/>
              </a:cxn>
              <a:cxn ang="0">
                <a:pos x="182" y="0"/>
              </a:cxn>
              <a:cxn ang="0">
                <a:pos x="487" y="396"/>
              </a:cxn>
              <a:cxn ang="0">
                <a:pos x="0" y="283"/>
              </a:cxn>
              <a:cxn ang="0">
                <a:pos x="41" y="269"/>
              </a:cxn>
            </a:cxnLst>
            <a:rect l="0" t="0" r="r" b="b"/>
            <a:pathLst>
              <a:path w="487" h="396">
                <a:moveTo>
                  <a:pt x="41" y="269"/>
                </a:moveTo>
                <a:lnTo>
                  <a:pt x="80" y="244"/>
                </a:lnTo>
                <a:lnTo>
                  <a:pt x="116" y="213"/>
                </a:lnTo>
                <a:lnTo>
                  <a:pt x="146" y="174"/>
                </a:lnTo>
                <a:lnTo>
                  <a:pt x="168" y="132"/>
                </a:lnTo>
                <a:lnTo>
                  <a:pt x="179" y="87"/>
                </a:lnTo>
                <a:lnTo>
                  <a:pt x="185" y="42"/>
                </a:lnTo>
                <a:lnTo>
                  <a:pt x="182" y="0"/>
                </a:lnTo>
                <a:lnTo>
                  <a:pt x="487" y="396"/>
                </a:lnTo>
                <a:lnTo>
                  <a:pt x="0" y="283"/>
                </a:lnTo>
                <a:lnTo>
                  <a:pt x="41" y="269"/>
                </a:lnTo>
                <a:close/>
              </a:path>
            </a:pathLst>
          </a:custGeom>
          <a:solidFill>
            <a:srgbClr val="000000"/>
          </a:solidFill>
          <a:ln w="9525">
            <a:noFill/>
            <a:round/>
            <a:headEnd/>
            <a:tailEnd/>
          </a:ln>
        </p:spPr>
        <p:txBody>
          <a:bodyPr/>
          <a:lstStyle/>
          <a:p>
            <a:endParaRPr lang="ja-JP" altLang="en-US"/>
          </a:p>
        </p:txBody>
      </p:sp>
      <p:sp>
        <p:nvSpPr>
          <p:cNvPr id="61521" name="Line 81"/>
          <p:cNvSpPr>
            <a:spLocks noChangeShapeType="1"/>
          </p:cNvSpPr>
          <p:nvPr/>
        </p:nvSpPr>
        <p:spPr bwMode="auto">
          <a:xfrm>
            <a:off x="788988" y="2998788"/>
            <a:ext cx="822325" cy="527050"/>
          </a:xfrm>
          <a:prstGeom prst="line">
            <a:avLst/>
          </a:prstGeom>
          <a:noFill/>
          <a:ln w="0">
            <a:solidFill>
              <a:srgbClr val="000000"/>
            </a:solidFill>
            <a:round/>
            <a:headEnd/>
            <a:tailEnd/>
          </a:ln>
        </p:spPr>
        <p:txBody>
          <a:bodyPr/>
          <a:lstStyle/>
          <a:p>
            <a:endParaRPr lang="ja-JP" altLang="en-US"/>
          </a:p>
        </p:txBody>
      </p:sp>
      <p:sp>
        <p:nvSpPr>
          <p:cNvPr id="61522" name="Freeform 82"/>
          <p:cNvSpPr>
            <a:spLocks/>
          </p:cNvSpPr>
          <p:nvPr/>
        </p:nvSpPr>
        <p:spPr bwMode="auto">
          <a:xfrm>
            <a:off x="1589088" y="2170113"/>
            <a:ext cx="166687" cy="188912"/>
          </a:xfrm>
          <a:custGeom>
            <a:avLst/>
            <a:gdLst/>
            <a:ahLst/>
            <a:cxnLst>
              <a:cxn ang="0">
                <a:pos x="255" y="432"/>
              </a:cxn>
              <a:cxn ang="0">
                <a:pos x="233" y="391"/>
              </a:cxn>
              <a:cxn ang="0">
                <a:pos x="207" y="353"/>
              </a:cxn>
              <a:cxn ang="0">
                <a:pos x="171" y="320"/>
              </a:cxn>
              <a:cxn ang="0">
                <a:pos x="130" y="294"/>
              </a:cxn>
              <a:cxn ang="0">
                <a:pos x="86" y="279"/>
              </a:cxn>
              <a:cxn ang="0">
                <a:pos x="43" y="270"/>
              </a:cxn>
              <a:cxn ang="0">
                <a:pos x="0" y="270"/>
              </a:cxn>
              <a:cxn ang="0">
                <a:pos x="421" y="0"/>
              </a:cxn>
              <a:cxn ang="0">
                <a:pos x="266" y="475"/>
              </a:cxn>
              <a:cxn ang="0">
                <a:pos x="255" y="432"/>
              </a:cxn>
            </a:cxnLst>
            <a:rect l="0" t="0" r="r" b="b"/>
            <a:pathLst>
              <a:path w="421" h="475">
                <a:moveTo>
                  <a:pt x="255" y="432"/>
                </a:moveTo>
                <a:lnTo>
                  <a:pt x="233" y="391"/>
                </a:lnTo>
                <a:lnTo>
                  <a:pt x="207" y="353"/>
                </a:lnTo>
                <a:lnTo>
                  <a:pt x="171" y="320"/>
                </a:lnTo>
                <a:lnTo>
                  <a:pt x="130" y="294"/>
                </a:lnTo>
                <a:lnTo>
                  <a:pt x="86" y="279"/>
                </a:lnTo>
                <a:lnTo>
                  <a:pt x="43" y="270"/>
                </a:lnTo>
                <a:lnTo>
                  <a:pt x="0" y="270"/>
                </a:lnTo>
                <a:lnTo>
                  <a:pt x="421" y="0"/>
                </a:lnTo>
                <a:lnTo>
                  <a:pt x="266" y="475"/>
                </a:lnTo>
                <a:lnTo>
                  <a:pt x="255" y="432"/>
                </a:lnTo>
                <a:close/>
              </a:path>
            </a:pathLst>
          </a:custGeom>
          <a:solidFill>
            <a:srgbClr val="000000"/>
          </a:solidFill>
          <a:ln w="9525">
            <a:noFill/>
            <a:round/>
            <a:headEnd/>
            <a:tailEnd/>
          </a:ln>
        </p:spPr>
        <p:txBody>
          <a:bodyPr/>
          <a:lstStyle/>
          <a:p>
            <a:endParaRPr lang="ja-JP" altLang="en-US"/>
          </a:p>
        </p:txBody>
      </p:sp>
      <p:sp>
        <p:nvSpPr>
          <p:cNvPr id="61523" name="Line 83"/>
          <p:cNvSpPr>
            <a:spLocks noChangeShapeType="1"/>
          </p:cNvSpPr>
          <p:nvPr/>
        </p:nvSpPr>
        <p:spPr bwMode="auto">
          <a:xfrm flipV="1">
            <a:off x="806450" y="2287588"/>
            <a:ext cx="857250" cy="1108075"/>
          </a:xfrm>
          <a:prstGeom prst="line">
            <a:avLst/>
          </a:prstGeom>
          <a:noFill/>
          <a:ln w="0">
            <a:solidFill>
              <a:srgbClr val="000000"/>
            </a:solidFill>
            <a:round/>
            <a:headEnd/>
            <a:tailEnd/>
          </a:ln>
        </p:spPr>
        <p:txBody>
          <a:bodyPr/>
          <a:lstStyle/>
          <a:p>
            <a:endParaRPr lang="ja-JP" altLang="en-US"/>
          </a:p>
        </p:txBody>
      </p:sp>
      <p:sp>
        <p:nvSpPr>
          <p:cNvPr id="61524" name="Freeform 84"/>
          <p:cNvSpPr>
            <a:spLocks/>
          </p:cNvSpPr>
          <p:nvPr/>
        </p:nvSpPr>
        <p:spPr bwMode="auto">
          <a:xfrm>
            <a:off x="1539875" y="5062538"/>
            <a:ext cx="196850" cy="130175"/>
          </a:xfrm>
          <a:custGeom>
            <a:avLst/>
            <a:gdLst/>
            <a:ahLst/>
            <a:cxnLst>
              <a:cxn ang="0">
                <a:pos x="135" y="286"/>
              </a:cxn>
              <a:cxn ang="0">
                <a:pos x="138" y="240"/>
              </a:cxn>
              <a:cxn ang="0">
                <a:pos x="135" y="192"/>
              </a:cxn>
              <a:cxn ang="0">
                <a:pos x="120" y="146"/>
              </a:cxn>
              <a:cxn ang="0">
                <a:pos x="99" y="104"/>
              </a:cxn>
              <a:cxn ang="0">
                <a:pos x="70" y="68"/>
              </a:cxn>
              <a:cxn ang="0">
                <a:pos x="36" y="36"/>
              </a:cxn>
              <a:cxn ang="0">
                <a:pos x="0" y="15"/>
              </a:cxn>
              <a:cxn ang="0">
                <a:pos x="500" y="0"/>
              </a:cxn>
              <a:cxn ang="0">
                <a:pos x="123" y="328"/>
              </a:cxn>
              <a:cxn ang="0">
                <a:pos x="135" y="286"/>
              </a:cxn>
            </a:cxnLst>
            <a:rect l="0" t="0" r="r" b="b"/>
            <a:pathLst>
              <a:path w="500" h="328">
                <a:moveTo>
                  <a:pt x="135" y="286"/>
                </a:moveTo>
                <a:lnTo>
                  <a:pt x="138" y="240"/>
                </a:lnTo>
                <a:lnTo>
                  <a:pt x="135" y="192"/>
                </a:lnTo>
                <a:lnTo>
                  <a:pt x="120" y="146"/>
                </a:lnTo>
                <a:lnTo>
                  <a:pt x="99" y="104"/>
                </a:lnTo>
                <a:lnTo>
                  <a:pt x="70" y="68"/>
                </a:lnTo>
                <a:lnTo>
                  <a:pt x="36" y="36"/>
                </a:lnTo>
                <a:lnTo>
                  <a:pt x="0" y="15"/>
                </a:lnTo>
                <a:lnTo>
                  <a:pt x="500" y="0"/>
                </a:lnTo>
                <a:lnTo>
                  <a:pt x="123" y="328"/>
                </a:lnTo>
                <a:lnTo>
                  <a:pt x="135" y="286"/>
                </a:lnTo>
                <a:close/>
              </a:path>
            </a:pathLst>
          </a:custGeom>
          <a:solidFill>
            <a:srgbClr val="000000"/>
          </a:solidFill>
          <a:ln w="9525">
            <a:noFill/>
            <a:round/>
            <a:headEnd/>
            <a:tailEnd/>
          </a:ln>
        </p:spPr>
        <p:txBody>
          <a:bodyPr/>
          <a:lstStyle/>
          <a:p>
            <a:endParaRPr lang="ja-JP" altLang="en-US"/>
          </a:p>
        </p:txBody>
      </p:sp>
      <p:sp>
        <p:nvSpPr>
          <p:cNvPr id="61525" name="Line 85"/>
          <p:cNvSpPr>
            <a:spLocks noChangeShapeType="1"/>
          </p:cNvSpPr>
          <p:nvPr/>
        </p:nvSpPr>
        <p:spPr bwMode="auto">
          <a:xfrm flipV="1">
            <a:off x="815975" y="5116513"/>
            <a:ext cx="782638" cy="304800"/>
          </a:xfrm>
          <a:prstGeom prst="line">
            <a:avLst/>
          </a:prstGeom>
          <a:noFill/>
          <a:ln w="0">
            <a:solidFill>
              <a:srgbClr val="000000"/>
            </a:solidFill>
            <a:round/>
            <a:headEnd/>
            <a:tailEnd/>
          </a:ln>
        </p:spPr>
        <p:txBody>
          <a:bodyPr/>
          <a:lstStyle/>
          <a:p>
            <a:endParaRPr lang="ja-JP" altLang="en-US"/>
          </a:p>
        </p:txBody>
      </p:sp>
      <p:sp>
        <p:nvSpPr>
          <p:cNvPr id="61526" name="Freeform 86"/>
          <p:cNvSpPr>
            <a:spLocks/>
          </p:cNvSpPr>
          <p:nvPr/>
        </p:nvSpPr>
        <p:spPr bwMode="auto">
          <a:xfrm>
            <a:off x="2608263" y="5773738"/>
            <a:ext cx="188912" cy="133350"/>
          </a:xfrm>
          <a:custGeom>
            <a:avLst/>
            <a:gdLst/>
            <a:ahLst/>
            <a:cxnLst>
              <a:cxn ang="0">
                <a:pos x="33" y="301"/>
              </a:cxn>
              <a:cxn ang="0">
                <a:pos x="53" y="258"/>
              </a:cxn>
              <a:cxn ang="0">
                <a:pos x="65" y="212"/>
              </a:cxn>
              <a:cxn ang="0">
                <a:pos x="67" y="165"/>
              </a:cxn>
              <a:cxn ang="0">
                <a:pos x="62" y="116"/>
              </a:cxn>
              <a:cxn ang="0">
                <a:pos x="47" y="73"/>
              </a:cxn>
              <a:cxn ang="0">
                <a:pos x="26" y="32"/>
              </a:cxn>
              <a:cxn ang="0">
                <a:pos x="0" y="0"/>
              </a:cxn>
              <a:cxn ang="0">
                <a:pos x="474" y="157"/>
              </a:cxn>
              <a:cxn ang="0">
                <a:pos x="7" y="336"/>
              </a:cxn>
              <a:cxn ang="0">
                <a:pos x="33" y="301"/>
              </a:cxn>
            </a:cxnLst>
            <a:rect l="0" t="0" r="r" b="b"/>
            <a:pathLst>
              <a:path w="474" h="336">
                <a:moveTo>
                  <a:pt x="33" y="301"/>
                </a:moveTo>
                <a:lnTo>
                  <a:pt x="53" y="258"/>
                </a:lnTo>
                <a:lnTo>
                  <a:pt x="65" y="212"/>
                </a:lnTo>
                <a:lnTo>
                  <a:pt x="67" y="165"/>
                </a:lnTo>
                <a:lnTo>
                  <a:pt x="62" y="116"/>
                </a:lnTo>
                <a:lnTo>
                  <a:pt x="47" y="73"/>
                </a:lnTo>
                <a:lnTo>
                  <a:pt x="26" y="32"/>
                </a:lnTo>
                <a:lnTo>
                  <a:pt x="0" y="0"/>
                </a:lnTo>
                <a:lnTo>
                  <a:pt x="474" y="157"/>
                </a:lnTo>
                <a:lnTo>
                  <a:pt x="7" y="336"/>
                </a:lnTo>
                <a:lnTo>
                  <a:pt x="33" y="301"/>
                </a:lnTo>
                <a:close/>
              </a:path>
            </a:pathLst>
          </a:custGeom>
          <a:solidFill>
            <a:srgbClr val="000000"/>
          </a:solidFill>
          <a:ln w="9525">
            <a:noFill/>
            <a:round/>
            <a:headEnd/>
            <a:tailEnd/>
          </a:ln>
        </p:spPr>
        <p:txBody>
          <a:bodyPr/>
          <a:lstStyle/>
          <a:p>
            <a:endParaRPr lang="ja-JP" altLang="en-US"/>
          </a:p>
        </p:txBody>
      </p:sp>
      <p:sp>
        <p:nvSpPr>
          <p:cNvPr id="61527" name="Line 87"/>
          <p:cNvSpPr>
            <a:spLocks noChangeShapeType="1"/>
          </p:cNvSpPr>
          <p:nvPr/>
        </p:nvSpPr>
        <p:spPr bwMode="auto">
          <a:xfrm flipV="1">
            <a:off x="806450" y="5840413"/>
            <a:ext cx="1841500" cy="41275"/>
          </a:xfrm>
          <a:prstGeom prst="line">
            <a:avLst/>
          </a:prstGeom>
          <a:noFill/>
          <a:ln w="0">
            <a:solidFill>
              <a:srgbClr val="000000"/>
            </a:solidFill>
            <a:round/>
            <a:headEnd/>
            <a:tailEnd/>
          </a:ln>
        </p:spPr>
        <p:txBody>
          <a:bodyPr/>
          <a:lstStyle/>
          <a:p>
            <a:endParaRPr lang="ja-JP" altLang="en-US"/>
          </a:p>
        </p:txBody>
      </p:sp>
      <p:sp>
        <p:nvSpPr>
          <p:cNvPr id="61528" name="Freeform 88"/>
          <p:cNvSpPr>
            <a:spLocks/>
          </p:cNvSpPr>
          <p:nvPr/>
        </p:nvSpPr>
        <p:spPr bwMode="auto">
          <a:xfrm>
            <a:off x="2616200" y="2809875"/>
            <a:ext cx="198438" cy="133350"/>
          </a:xfrm>
          <a:custGeom>
            <a:avLst/>
            <a:gdLst/>
            <a:ahLst/>
            <a:cxnLst>
              <a:cxn ang="0">
                <a:pos x="39" y="288"/>
              </a:cxn>
              <a:cxn ang="0">
                <a:pos x="73" y="258"/>
              </a:cxn>
              <a:cxn ang="0">
                <a:pos x="104" y="221"/>
              </a:cxn>
              <a:cxn ang="0">
                <a:pos x="126" y="178"/>
              </a:cxn>
              <a:cxn ang="0">
                <a:pos x="140" y="132"/>
              </a:cxn>
              <a:cxn ang="0">
                <a:pos x="144" y="86"/>
              </a:cxn>
              <a:cxn ang="0">
                <a:pos x="141" y="41"/>
              </a:cxn>
              <a:cxn ang="0">
                <a:pos x="131" y="0"/>
              </a:cxn>
              <a:cxn ang="0">
                <a:pos x="500" y="337"/>
              </a:cxn>
              <a:cxn ang="0">
                <a:pos x="0" y="311"/>
              </a:cxn>
              <a:cxn ang="0">
                <a:pos x="39" y="288"/>
              </a:cxn>
            </a:cxnLst>
            <a:rect l="0" t="0" r="r" b="b"/>
            <a:pathLst>
              <a:path w="500" h="337">
                <a:moveTo>
                  <a:pt x="39" y="288"/>
                </a:moveTo>
                <a:lnTo>
                  <a:pt x="73" y="258"/>
                </a:lnTo>
                <a:lnTo>
                  <a:pt x="104" y="221"/>
                </a:lnTo>
                <a:lnTo>
                  <a:pt x="126" y="178"/>
                </a:lnTo>
                <a:lnTo>
                  <a:pt x="140" y="132"/>
                </a:lnTo>
                <a:lnTo>
                  <a:pt x="144" y="86"/>
                </a:lnTo>
                <a:lnTo>
                  <a:pt x="141" y="41"/>
                </a:lnTo>
                <a:lnTo>
                  <a:pt x="131" y="0"/>
                </a:lnTo>
                <a:lnTo>
                  <a:pt x="500" y="337"/>
                </a:lnTo>
                <a:lnTo>
                  <a:pt x="0" y="311"/>
                </a:lnTo>
                <a:lnTo>
                  <a:pt x="39" y="288"/>
                </a:lnTo>
                <a:close/>
              </a:path>
            </a:pathLst>
          </a:custGeom>
          <a:solidFill>
            <a:srgbClr val="000000"/>
          </a:solidFill>
          <a:ln w="9525">
            <a:noFill/>
            <a:round/>
            <a:headEnd/>
            <a:tailEnd/>
          </a:ln>
        </p:spPr>
        <p:txBody>
          <a:bodyPr/>
          <a:lstStyle/>
          <a:p>
            <a:endParaRPr lang="ja-JP" altLang="en-US"/>
          </a:p>
        </p:txBody>
      </p:sp>
      <p:sp>
        <p:nvSpPr>
          <p:cNvPr id="61529" name="Line 89"/>
          <p:cNvSpPr>
            <a:spLocks noChangeShapeType="1"/>
          </p:cNvSpPr>
          <p:nvPr/>
        </p:nvSpPr>
        <p:spPr bwMode="auto">
          <a:xfrm>
            <a:off x="1930400" y="2574925"/>
            <a:ext cx="747713" cy="311150"/>
          </a:xfrm>
          <a:prstGeom prst="line">
            <a:avLst/>
          </a:prstGeom>
          <a:noFill/>
          <a:ln w="0">
            <a:solidFill>
              <a:srgbClr val="000000"/>
            </a:solidFill>
            <a:round/>
            <a:headEnd/>
            <a:tailEnd/>
          </a:ln>
        </p:spPr>
        <p:txBody>
          <a:bodyPr/>
          <a:lstStyle/>
          <a:p>
            <a:endParaRPr lang="ja-JP" altLang="en-US"/>
          </a:p>
        </p:txBody>
      </p:sp>
      <p:sp>
        <p:nvSpPr>
          <p:cNvPr id="61530" name="Freeform 90"/>
          <p:cNvSpPr>
            <a:spLocks/>
          </p:cNvSpPr>
          <p:nvPr/>
        </p:nvSpPr>
        <p:spPr bwMode="auto">
          <a:xfrm>
            <a:off x="3676650" y="4040188"/>
            <a:ext cx="198438" cy="142875"/>
          </a:xfrm>
          <a:custGeom>
            <a:avLst/>
            <a:gdLst/>
            <a:ahLst/>
            <a:cxnLst>
              <a:cxn ang="0">
                <a:pos x="158" y="318"/>
              </a:cxn>
              <a:cxn ang="0">
                <a:pos x="158" y="272"/>
              </a:cxn>
              <a:cxn ang="0">
                <a:pos x="150" y="225"/>
              </a:cxn>
              <a:cxn ang="0">
                <a:pos x="132" y="180"/>
              </a:cxn>
              <a:cxn ang="0">
                <a:pos x="106" y="139"/>
              </a:cxn>
              <a:cxn ang="0">
                <a:pos x="74" y="106"/>
              </a:cxn>
              <a:cxn ang="0">
                <a:pos x="38" y="79"/>
              </a:cxn>
              <a:cxn ang="0">
                <a:pos x="0" y="60"/>
              </a:cxn>
              <a:cxn ang="0">
                <a:pos x="496" y="0"/>
              </a:cxn>
              <a:cxn ang="0">
                <a:pos x="150" y="362"/>
              </a:cxn>
              <a:cxn ang="0">
                <a:pos x="158" y="318"/>
              </a:cxn>
            </a:cxnLst>
            <a:rect l="0" t="0" r="r" b="b"/>
            <a:pathLst>
              <a:path w="496" h="362">
                <a:moveTo>
                  <a:pt x="158" y="318"/>
                </a:moveTo>
                <a:lnTo>
                  <a:pt x="158" y="272"/>
                </a:lnTo>
                <a:lnTo>
                  <a:pt x="150" y="225"/>
                </a:lnTo>
                <a:lnTo>
                  <a:pt x="132" y="180"/>
                </a:lnTo>
                <a:lnTo>
                  <a:pt x="106" y="139"/>
                </a:lnTo>
                <a:lnTo>
                  <a:pt x="74" y="106"/>
                </a:lnTo>
                <a:lnTo>
                  <a:pt x="38" y="79"/>
                </a:lnTo>
                <a:lnTo>
                  <a:pt x="0" y="60"/>
                </a:lnTo>
                <a:lnTo>
                  <a:pt x="496" y="0"/>
                </a:lnTo>
                <a:lnTo>
                  <a:pt x="150" y="362"/>
                </a:lnTo>
                <a:lnTo>
                  <a:pt x="158" y="318"/>
                </a:lnTo>
                <a:close/>
              </a:path>
            </a:pathLst>
          </a:custGeom>
          <a:solidFill>
            <a:srgbClr val="000000"/>
          </a:solidFill>
          <a:ln w="9525">
            <a:noFill/>
            <a:round/>
            <a:headEnd/>
            <a:tailEnd/>
          </a:ln>
        </p:spPr>
        <p:txBody>
          <a:bodyPr/>
          <a:lstStyle/>
          <a:p>
            <a:endParaRPr lang="ja-JP" altLang="en-US"/>
          </a:p>
        </p:txBody>
      </p:sp>
      <p:sp>
        <p:nvSpPr>
          <p:cNvPr id="61531" name="Line 91"/>
          <p:cNvSpPr>
            <a:spLocks noChangeShapeType="1"/>
          </p:cNvSpPr>
          <p:nvPr/>
        </p:nvSpPr>
        <p:spPr bwMode="auto">
          <a:xfrm flipV="1">
            <a:off x="1939925" y="4106863"/>
            <a:ext cx="1800225" cy="900112"/>
          </a:xfrm>
          <a:prstGeom prst="line">
            <a:avLst/>
          </a:prstGeom>
          <a:noFill/>
          <a:ln w="0">
            <a:solidFill>
              <a:srgbClr val="000000"/>
            </a:solidFill>
            <a:round/>
            <a:headEnd/>
            <a:tailEnd/>
          </a:ln>
        </p:spPr>
        <p:txBody>
          <a:bodyPr/>
          <a:lstStyle/>
          <a:p>
            <a:endParaRPr lang="ja-JP" altLang="en-US"/>
          </a:p>
        </p:txBody>
      </p:sp>
      <p:sp>
        <p:nvSpPr>
          <p:cNvPr id="61532" name="Freeform 92"/>
          <p:cNvSpPr>
            <a:spLocks/>
          </p:cNvSpPr>
          <p:nvPr/>
        </p:nvSpPr>
        <p:spPr bwMode="auto">
          <a:xfrm>
            <a:off x="3695700" y="2400300"/>
            <a:ext cx="187325" cy="134938"/>
          </a:xfrm>
          <a:custGeom>
            <a:avLst/>
            <a:gdLst/>
            <a:ahLst/>
            <a:cxnLst>
              <a:cxn ang="0">
                <a:pos x="27" y="303"/>
              </a:cxn>
              <a:cxn ang="0">
                <a:pos x="48" y="262"/>
              </a:cxn>
              <a:cxn ang="0">
                <a:pos x="64" y="217"/>
              </a:cxn>
              <a:cxn ang="0">
                <a:pos x="68" y="168"/>
              </a:cxn>
              <a:cxn ang="0">
                <a:pos x="65" y="120"/>
              </a:cxn>
              <a:cxn ang="0">
                <a:pos x="52" y="76"/>
              </a:cxn>
              <a:cxn ang="0">
                <a:pos x="33" y="35"/>
              </a:cxn>
              <a:cxn ang="0">
                <a:pos x="10" y="0"/>
              </a:cxn>
              <a:cxn ang="0">
                <a:pos x="475" y="183"/>
              </a:cxn>
              <a:cxn ang="0">
                <a:pos x="0" y="337"/>
              </a:cxn>
              <a:cxn ang="0">
                <a:pos x="27" y="303"/>
              </a:cxn>
            </a:cxnLst>
            <a:rect l="0" t="0" r="r" b="b"/>
            <a:pathLst>
              <a:path w="475" h="337">
                <a:moveTo>
                  <a:pt x="27" y="303"/>
                </a:moveTo>
                <a:lnTo>
                  <a:pt x="48" y="262"/>
                </a:lnTo>
                <a:lnTo>
                  <a:pt x="64" y="217"/>
                </a:lnTo>
                <a:lnTo>
                  <a:pt x="68" y="168"/>
                </a:lnTo>
                <a:lnTo>
                  <a:pt x="65" y="120"/>
                </a:lnTo>
                <a:lnTo>
                  <a:pt x="52" y="76"/>
                </a:lnTo>
                <a:lnTo>
                  <a:pt x="33" y="35"/>
                </a:lnTo>
                <a:lnTo>
                  <a:pt x="10" y="0"/>
                </a:lnTo>
                <a:lnTo>
                  <a:pt x="475" y="183"/>
                </a:lnTo>
                <a:lnTo>
                  <a:pt x="0" y="337"/>
                </a:lnTo>
                <a:lnTo>
                  <a:pt x="27" y="303"/>
                </a:lnTo>
                <a:close/>
              </a:path>
            </a:pathLst>
          </a:custGeom>
          <a:solidFill>
            <a:srgbClr val="000000"/>
          </a:solidFill>
          <a:ln w="9525">
            <a:noFill/>
            <a:round/>
            <a:headEnd/>
            <a:tailEnd/>
          </a:ln>
        </p:spPr>
        <p:txBody>
          <a:bodyPr/>
          <a:lstStyle/>
          <a:p>
            <a:endParaRPr lang="ja-JP" altLang="en-US"/>
          </a:p>
        </p:txBody>
      </p:sp>
      <p:sp>
        <p:nvSpPr>
          <p:cNvPr id="61533" name="Line 93"/>
          <p:cNvSpPr>
            <a:spLocks noChangeShapeType="1"/>
          </p:cNvSpPr>
          <p:nvPr/>
        </p:nvSpPr>
        <p:spPr bwMode="auto">
          <a:xfrm>
            <a:off x="2981325" y="2446338"/>
            <a:ext cx="752475" cy="22225"/>
          </a:xfrm>
          <a:prstGeom prst="line">
            <a:avLst/>
          </a:prstGeom>
          <a:noFill/>
          <a:ln w="0">
            <a:solidFill>
              <a:srgbClr val="000000"/>
            </a:solidFill>
            <a:round/>
            <a:headEnd/>
            <a:tailEnd/>
          </a:ln>
        </p:spPr>
        <p:txBody>
          <a:bodyPr/>
          <a:lstStyle/>
          <a:p>
            <a:endParaRPr lang="ja-JP" altLang="en-US"/>
          </a:p>
        </p:txBody>
      </p:sp>
      <p:sp>
        <p:nvSpPr>
          <p:cNvPr id="61534" name="Freeform 94"/>
          <p:cNvSpPr>
            <a:spLocks/>
          </p:cNvSpPr>
          <p:nvPr/>
        </p:nvSpPr>
        <p:spPr bwMode="auto">
          <a:xfrm>
            <a:off x="3702050" y="3035300"/>
            <a:ext cx="180975" cy="176213"/>
          </a:xfrm>
          <a:custGeom>
            <a:avLst/>
            <a:gdLst/>
            <a:ahLst/>
            <a:cxnLst>
              <a:cxn ang="0">
                <a:pos x="225" y="400"/>
              </a:cxn>
              <a:cxn ang="0">
                <a:pos x="211" y="356"/>
              </a:cxn>
              <a:cxn ang="0">
                <a:pos x="190" y="313"/>
              </a:cxn>
              <a:cxn ang="0">
                <a:pos x="161" y="275"/>
              </a:cxn>
              <a:cxn ang="0">
                <a:pos x="124" y="244"/>
              </a:cxn>
              <a:cxn ang="0">
                <a:pos x="85" y="220"/>
              </a:cxn>
              <a:cxn ang="0">
                <a:pos x="42" y="204"/>
              </a:cxn>
              <a:cxn ang="0">
                <a:pos x="0" y="197"/>
              </a:cxn>
              <a:cxn ang="0">
                <a:pos x="460" y="0"/>
              </a:cxn>
              <a:cxn ang="0">
                <a:pos x="229" y="444"/>
              </a:cxn>
              <a:cxn ang="0">
                <a:pos x="225" y="400"/>
              </a:cxn>
            </a:cxnLst>
            <a:rect l="0" t="0" r="r" b="b"/>
            <a:pathLst>
              <a:path w="460" h="444">
                <a:moveTo>
                  <a:pt x="225" y="400"/>
                </a:moveTo>
                <a:lnTo>
                  <a:pt x="211" y="356"/>
                </a:lnTo>
                <a:lnTo>
                  <a:pt x="190" y="313"/>
                </a:lnTo>
                <a:lnTo>
                  <a:pt x="161" y="275"/>
                </a:lnTo>
                <a:lnTo>
                  <a:pt x="124" y="244"/>
                </a:lnTo>
                <a:lnTo>
                  <a:pt x="85" y="220"/>
                </a:lnTo>
                <a:lnTo>
                  <a:pt x="42" y="204"/>
                </a:lnTo>
                <a:lnTo>
                  <a:pt x="0" y="197"/>
                </a:lnTo>
                <a:lnTo>
                  <a:pt x="460" y="0"/>
                </a:lnTo>
                <a:lnTo>
                  <a:pt x="229" y="444"/>
                </a:lnTo>
                <a:lnTo>
                  <a:pt x="225" y="400"/>
                </a:lnTo>
                <a:close/>
              </a:path>
            </a:pathLst>
          </a:custGeom>
          <a:solidFill>
            <a:srgbClr val="000000"/>
          </a:solidFill>
          <a:ln w="9525">
            <a:noFill/>
            <a:round/>
            <a:headEnd/>
            <a:tailEnd/>
          </a:ln>
        </p:spPr>
        <p:txBody>
          <a:bodyPr/>
          <a:lstStyle/>
          <a:p>
            <a:endParaRPr lang="ja-JP" altLang="en-US"/>
          </a:p>
        </p:txBody>
      </p:sp>
      <p:sp>
        <p:nvSpPr>
          <p:cNvPr id="61535" name="Line 95"/>
          <p:cNvSpPr>
            <a:spLocks noChangeShapeType="1"/>
          </p:cNvSpPr>
          <p:nvPr/>
        </p:nvSpPr>
        <p:spPr bwMode="auto">
          <a:xfrm flipV="1">
            <a:off x="2990850" y="3136900"/>
            <a:ext cx="782638" cy="728663"/>
          </a:xfrm>
          <a:prstGeom prst="line">
            <a:avLst/>
          </a:prstGeom>
          <a:noFill/>
          <a:ln w="0">
            <a:solidFill>
              <a:srgbClr val="000000"/>
            </a:solidFill>
            <a:round/>
            <a:headEnd/>
            <a:tailEnd/>
          </a:ln>
        </p:spPr>
        <p:txBody>
          <a:bodyPr/>
          <a:lstStyle/>
          <a:p>
            <a:endParaRPr lang="ja-JP" altLang="en-US"/>
          </a:p>
        </p:txBody>
      </p:sp>
      <p:sp>
        <p:nvSpPr>
          <p:cNvPr id="61536" name="Freeform 96"/>
          <p:cNvSpPr>
            <a:spLocks/>
          </p:cNvSpPr>
          <p:nvPr/>
        </p:nvSpPr>
        <p:spPr bwMode="auto">
          <a:xfrm>
            <a:off x="2981325" y="4635500"/>
            <a:ext cx="144463" cy="196850"/>
          </a:xfrm>
          <a:custGeom>
            <a:avLst/>
            <a:gdLst/>
            <a:ahLst/>
            <a:cxnLst>
              <a:cxn ang="0">
                <a:pos x="87" y="40"/>
              </a:cxn>
              <a:cxn ang="0">
                <a:pos x="115" y="77"/>
              </a:cxn>
              <a:cxn ang="0">
                <a:pos x="149" y="110"/>
              </a:cxn>
              <a:cxn ang="0">
                <a:pos x="189" y="135"/>
              </a:cxn>
              <a:cxn ang="0">
                <a:pos x="234" y="153"/>
              </a:cxn>
              <a:cxn ang="0">
                <a:pos x="280" y="161"/>
              </a:cxn>
              <a:cxn ang="0">
                <a:pos x="325" y="162"/>
              </a:cxn>
              <a:cxn ang="0">
                <a:pos x="367" y="156"/>
              </a:cxn>
              <a:cxn ang="0">
                <a:pos x="0" y="495"/>
              </a:cxn>
              <a:cxn ang="0">
                <a:pos x="69" y="0"/>
              </a:cxn>
              <a:cxn ang="0">
                <a:pos x="87" y="40"/>
              </a:cxn>
            </a:cxnLst>
            <a:rect l="0" t="0" r="r" b="b"/>
            <a:pathLst>
              <a:path w="367" h="495">
                <a:moveTo>
                  <a:pt x="87" y="40"/>
                </a:moveTo>
                <a:lnTo>
                  <a:pt x="115" y="77"/>
                </a:lnTo>
                <a:lnTo>
                  <a:pt x="149" y="110"/>
                </a:lnTo>
                <a:lnTo>
                  <a:pt x="189" y="135"/>
                </a:lnTo>
                <a:lnTo>
                  <a:pt x="234" y="153"/>
                </a:lnTo>
                <a:lnTo>
                  <a:pt x="280" y="161"/>
                </a:lnTo>
                <a:lnTo>
                  <a:pt x="325" y="162"/>
                </a:lnTo>
                <a:lnTo>
                  <a:pt x="367" y="156"/>
                </a:lnTo>
                <a:lnTo>
                  <a:pt x="0" y="495"/>
                </a:lnTo>
                <a:lnTo>
                  <a:pt x="69" y="0"/>
                </a:lnTo>
                <a:lnTo>
                  <a:pt x="87" y="40"/>
                </a:lnTo>
                <a:close/>
              </a:path>
            </a:pathLst>
          </a:custGeom>
          <a:solidFill>
            <a:srgbClr val="000000"/>
          </a:solidFill>
          <a:ln w="9525">
            <a:noFill/>
            <a:round/>
            <a:headEnd/>
            <a:tailEnd/>
          </a:ln>
        </p:spPr>
        <p:txBody>
          <a:bodyPr/>
          <a:lstStyle/>
          <a:p>
            <a:endParaRPr lang="ja-JP" altLang="en-US"/>
          </a:p>
        </p:txBody>
      </p:sp>
      <p:sp>
        <p:nvSpPr>
          <p:cNvPr id="61537" name="Line 97"/>
          <p:cNvSpPr>
            <a:spLocks noChangeShapeType="1"/>
          </p:cNvSpPr>
          <p:nvPr/>
        </p:nvSpPr>
        <p:spPr bwMode="auto">
          <a:xfrm flipH="1">
            <a:off x="3049588" y="3073400"/>
            <a:ext cx="852487" cy="1627188"/>
          </a:xfrm>
          <a:prstGeom prst="line">
            <a:avLst/>
          </a:prstGeom>
          <a:noFill/>
          <a:ln w="0">
            <a:solidFill>
              <a:srgbClr val="000000"/>
            </a:solidFill>
            <a:round/>
            <a:headEnd/>
            <a:tailEnd/>
          </a:ln>
        </p:spPr>
        <p:txBody>
          <a:bodyPr/>
          <a:lstStyle/>
          <a:p>
            <a:endParaRPr lang="ja-JP" altLang="en-US"/>
          </a:p>
        </p:txBody>
      </p:sp>
      <p:sp>
        <p:nvSpPr>
          <p:cNvPr id="61538" name="Freeform 98"/>
          <p:cNvSpPr>
            <a:spLocks/>
          </p:cNvSpPr>
          <p:nvPr/>
        </p:nvSpPr>
        <p:spPr bwMode="auto">
          <a:xfrm>
            <a:off x="2830513" y="4576763"/>
            <a:ext cx="134937" cy="266700"/>
          </a:xfrm>
          <a:custGeom>
            <a:avLst/>
            <a:gdLst/>
            <a:ahLst/>
            <a:cxnLst>
              <a:cxn ang="0">
                <a:pos x="337" y="41"/>
              </a:cxn>
              <a:cxn ang="0">
                <a:pos x="203" y="640"/>
              </a:cxn>
              <a:cxn ang="0">
                <a:pos x="200" y="653"/>
              </a:cxn>
              <a:cxn ang="0">
                <a:pos x="192" y="664"/>
              </a:cxn>
              <a:cxn ang="0">
                <a:pos x="181" y="672"/>
              </a:cxn>
              <a:cxn ang="0">
                <a:pos x="168" y="674"/>
              </a:cxn>
              <a:cxn ang="0">
                <a:pos x="155" y="672"/>
              </a:cxn>
              <a:cxn ang="0">
                <a:pos x="144" y="664"/>
              </a:cxn>
              <a:cxn ang="0">
                <a:pos x="136" y="653"/>
              </a:cxn>
              <a:cxn ang="0">
                <a:pos x="134" y="640"/>
              </a:cxn>
              <a:cxn ang="0">
                <a:pos x="2" y="39"/>
              </a:cxn>
              <a:cxn ang="0">
                <a:pos x="0" y="41"/>
              </a:cxn>
              <a:cxn ang="0">
                <a:pos x="0" y="37"/>
              </a:cxn>
              <a:cxn ang="0">
                <a:pos x="0" y="26"/>
              </a:cxn>
              <a:cxn ang="0">
                <a:pos x="7" y="13"/>
              </a:cxn>
              <a:cxn ang="0">
                <a:pos x="17" y="4"/>
              </a:cxn>
              <a:cxn ang="0">
                <a:pos x="30" y="0"/>
              </a:cxn>
              <a:cxn ang="0">
                <a:pos x="42" y="1"/>
              </a:cxn>
              <a:cxn ang="0">
                <a:pos x="54" y="8"/>
              </a:cxn>
              <a:cxn ang="0">
                <a:pos x="62" y="18"/>
              </a:cxn>
              <a:cxn ang="0">
                <a:pos x="67" y="30"/>
              </a:cxn>
              <a:cxn ang="0">
                <a:pos x="168" y="488"/>
              </a:cxn>
              <a:cxn ang="0">
                <a:pos x="271" y="27"/>
              </a:cxn>
              <a:cxn ang="0">
                <a:pos x="276" y="17"/>
              </a:cxn>
              <a:cxn ang="0">
                <a:pos x="282" y="9"/>
              </a:cxn>
              <a:cxn ang="0">
                <a:pos x="291" y="2"/>
              </a:cxn>
              <a:cxn ang="0">
                <a:pos x="300" y="0"/>
              </a:cxn>
              <a:cxn ang="0">
                <a:pos x="314" y="1"/>
              </a:cxn>
              <a:cxn ang="0">
                <a:pos x="325" y="8"/>
              </a:cxn>
              <a:cxn ang="0">
                <a:pos x="334" y="18"/>
              </a:cxn>
              <a:cxn ang="0">
                <a:pos x="337" y="30"/>
              </a:cxn>
              <a:cxn ang="0">
                <a:pos x="337" y="36"/>
              </a:cxn>
              <a:cxn ang="0">
                <a:pos x="337" y="41"/>
              </a:cxn>
            </a:cxnLst>
            <a:rect l="0" t="0" r="r" b="b"/>
            <a:pathLst>
              <a:path w="337" h="674">
                <a:moveTo>
                  <a:pt x="337" y="41"/>
                </a:moveTo>
                <a:lnTo>
                  <a:pt x="203" y="640"/>
                </a:lnTo>
                <a:lnTo>
                  <a:pt x="200" y="653"/>
                </a:lnTo>
                <a:lnTo>
                  <a:pt x="192" y="664"/>
                </a:lnTo>
                <a:lnTo>
                  <a:pt x="181" y="672"/>
                </a:lnTo>
                <a:lnTo>
                  <a:pt x="168" y="674"/>
                </a:lnTo>
                <a:lnTo>
                  <a:pt x="155" y="672"/>
                </a:lnTo>
                <a:lnTo>
                  <a:pt x="144" y="664"/>
                </a:lnTo>
                <a:lnTo>
                  <a:pt x="136" y="653"/>
                </a:lnTo>
                <a:lnTo>
                  <a:pt x="134" y="640"/>
                </a:lnTo>
                <a:lnTo>
                  <a:pt x="2" y="39"/>
                </a:lnTo>
                <a:lnTo>
                  <a:pt x="0" y="41"/>
                </a:lnTo>
                <a:lnTo>
                  <a:pt x="0" y="37"/>
                </a:lnTo>
                <a:lnTo>
                  <a:pt x="0" y="26"/>
                </a:lnTo>
                <a:lnTo>
                  <a:pt x="7" y="13"/>
                </a:lnTo>
                <a:lnTo>
                  <a:pt x="17" y="4"/>
                </a:lnTo>
                <a:lnTo>
                  <a:pt x="30" y="0"/>
                </a:lnTo>
                <a:lnTo>
                  <a:pt x="42" y="1"/>
                </a:lnTo>
                <a:lnTo>
                  <a:pt x="54" y="8"/>
                </a:lnTo>
                <a:lnTo>
                  <a:pt x="62" y="18"/>
                </a:lnTo>
                <a:lnTo>
                  <a:pt x="67" y="30"/>
                </a:lnTo>
                <a:lnTo>
                  <a:pt x="168" y="488"/>
                </a:lnTo>
                <a:lnTo>
                  <a:pt x="271" y="27"/>
                </a:lnTo>
                <a:lnTo>
                  <a:pt x="276" y="17"/>
                </a:lnTo>
                <a:lnTo>
                  <a:pt x="282" y="9"/>
                </a:lnTo>
                <a:lnTo>
                  <a:pt x="291" y="2"/>
                </a:lnTo>
                <a:lnTo>
                  <a:pt x="300" y="0"/>
                </a:lnTo>
                <a:lnTo>
                  <a:pt x="314" y="1"/>
                </a:lnTo>
                <a:lnTo>
                  <a:pt x="325" y="8"/>
                </a:lnTo>
                <a:lnTo>
                  <a:pt x="334" y="18"/>
                </a:lnTo>
                <a:lnTo>
                  <a:pt x="337" y="30"/>
                </a:lnTo>
                <a:lnTo>
                  <a:pt x="337" y="36"/>
                </a:lnTo>
                <a:lnTo>
                  <a:pt x="337" y="41"/>
                </a:lnTo>
                <a:close/>
              </a:path>
            </a:pathLst>
          </a:custGeom>
          <a:solidFill>
            <a:srgbClr val="000000"/>
          </a:solidFill>
          <a:ln w="9525">
            <a:noFill/>
            <a:round/>
            <a:headEnd/>
            <a:tailEnd/>
          </a:ln>
        </p:spPr>
        <p:txBody>
          <a:bodyPr/>
          <a:lstStyle/>
          <a:p>
            <a:endParaRPr lang="ja-JP" altLang="en-US"/>
          </a:p>
        </p:txBody>
      </p:sp>
      <p:sp>
        <p:nvSpPr>
          <p:cNvPr id="61539" name="Line 99"/>
          <p:cNvSpPr>
            <a:spLocks noChangeShapeType="1"/>
          </p:cNvSpPr>
          <p:nvPr/>
        </p:nvSpPr>
        <p:spPr bwMode="auto">
          <a:xfrm>
            <a:off x="2897188" y="4040188"/>
            <a:ext cx="1587" cy="23812"/>
          </a:xfrm>
          <a:prstGeom prst="line">
            <a:avLst/>
          </a:prstGeom>
          <a:noFill/>
          <a:ln w="0">
            <a:solidFill>
              <a:srgbClr val="000000"/>
            </a:solidFill>
            <a:round/>
            <a:headEnd/>
            <a:tailEnd/>
          </a:ln>
        </p:spPr>
        <p:txBody>
          <a:bodyPr/>
          <a:lstStyle/>
          <a:p>
            <a:endParaRPr lang="ja-JP" altLang="en-US"/>
          </a:p>
        </p:txBody>
      </p:sp>
      <p:sp>
        <p:nvSpPr>
          <p:cNvPr id="61540" name="Line 100"/>
          <p:cNvSpPr>
            <a:spLocks noChangeShapeType="1"/>
          </p:cNvSpPr>
          <p:nvPr/>
        </p:nvSpPr>
        <p:spPr bwMode="auto">
          <a:xfrm>
            <a:off x="2897188" y="4087813"/>
            <a:ext cx="1587" cy="22225"/>
          </a:xfrm>
          <a:prstGeom prst="line">
            <a:avLst/>
          </a:prstGeom>
          <a:noFill/>
          <a:ln w="0">
            <a:solidFill>
              <a:srgbClr val="000000"/>
            </a:solidFill>
            <a:round/>
            <a:headEnd/>
            <a:tailEnd/>
          </a:ln>
        </p:spPr>
        <p:txBody>
          <a:bodyPr/>
          <a:lstStyle/>
          <a:p>
            <a:endParaRPr lang="ja-JP" altLang="en-US"/>
          </a:p>
        </p:txBody>
      </p:sp>
      <p:sp>
        <p:nvSpPr>
          <p:cNvPr id="61541" name="Line 101"/>
          <p:cNvSpPr>
            <a:spLocks noChangeShapeType="1"/>
          </p:cNvSpPr>
          <p:nvPr/>
        </p:nvSpPr>
        <p:spPr bwMode="auto">
          <a:xfrm>
            <a:off x="2897188" y="4133850"/>
            <a:ext cx="1587" cy="23813"/>
          </a:xfrm>
          <a:prstGeom prst="line">
            <a:avLst/>
          </a:prstGeom>
          <a:noFill/>
          <a:ln w="0">
            <a:solidFill>
              <a:srgbClr val="000000"/>
            </a:solidFill>
            <a:round/>
            <a:headEnd/>
            <a:tailEnd/>
          </a:ln>
        </p:spPr>
        <p:txBody>
          <a:bodyPr/>
          <a:lstStyle/>
          <a:p>
            <a:endParaRPr lang="ja-JP" altLang="en-US"/>
          </a:p>
        </p:txBody>
      </p:sp>
      <p:sp>
        <p:nvSpPr>
          <p:cNvPr id="61542" name="Line 102"/>
          <p:cNvSpPr>
            <a:spLocks noChangeShapeType="1"/>
          </p:cNvSpPr>
          <p:nvPr/>
        </p:nvSpPr>
        <p:spPr bwMode="auto">
          <a:xfrm>
            <a:off x="2897188" y="4181475"/>
            <a:ext cx="1587" cy="23813"/>
          </a:xfrm>
          <a:prstGeom prst="line">
            <a:avLst/>
          </a:prstGeom>
          <a:noFill/>
          <a:ln w="0">
            <a:solidFill>
              <a:srgbClr val="000000"/>
            </a:solidFill>
            <a:round/>
            <a:headEnd/>
            <a:tailEnd/>
          </a:ln>
        </p:spPr>
        <p:txBody>
          <a:bodyPr/>
          <a:lstStyle/>
          <a:p>
            <a:endParaRPr lang="ja-JP" altLang="en-US"/>
          </a:p>
        </p:txBody>
      </p:sp>
      <p:sp>
        <p:nvSpPr>
          <p:cNvPr id="61543" name="Line 103"/>
          <p:cNvSpPr>
            <a:spLocks noChangeShapeType="1"/>
          </p:cNvSpPr>
          <p:nvPr/>
        </p:nvSpPr>
        <p:spPr bwMode="auto">
          <a:xfrm>
            <a:off x="2897188" y="4229100"/>
            <a:ext cx="1587" cy="23813"/>
          </a:xfrm>
          <a:prstGeom prst="line">
            <a:avLst/>
          </a:prstGeom>
          <a:noFill/>
          <a:ln w="0">
            <a:solidFill>
              <a:srgbClr val="000000"/>
            </a:solidFill>
            <a:round/>
            <a:headEnd/>
            <a:tailEnd/>
          </a:ln>
        </p:spPr>
        <p:txBody>
          <a:bodyPr/>
          <a:lstStyle/>
          <a:p>
            <a:endParaRPr lang="ja-JP" altLang="en-US"/>
          </a:p>
        </p:txBody>
      </p:sp>
      <p:sp>
        <p:nvSpPr>
          <p:cNvPr id="61544" name="Line 104"/>
          <p:cNvSpPr>
            <a:spLocks noChangeShapeType="1"/>
          </p:cNvSpPr>
          <p:nvPr/>
        </p:nvSpPr>
        <p:spPr bwMode="auto">
          <a:xfrm>
            <a:off x="2897188" y="4276725"/>
            <a:ext cx="1587" cy="23813"/>
          </a:xfrm>
          <a:prstGeom prst="line">
            <a:avLst/>
          </a:prstGeom>
          <a:noFill/>
          <a:ln w="0">
            <a:solidFill>
              <a:srgbClr val="000000"/>
            </a:solidFill>
            <a:round/>
            <a:headEnd/>
            <a:tailEnd/>
          </a:ln>
        </p:spPr>
        <p:txBody>
          <a:bodyPr/>
          <a:lstStyle/>
          <a:p>
            <a:endParaRPr lang="ja-JP" altLang="en-US"/>
          </a:p>
        </p:txBody>
      </p:sp>
      <p:sp>
        <p:nvSpPr>
          <p:cNvPr id="61545" name="Line 105"/>
          <p:cNvSpPr>
            <a:spLocks noChangeShapeType="1"/>
          </p:cNvSpPr>
          <p:nvPr/>
        </p:nvSpPr>
        <p:spPr bwMode="auto">
          <a:xfrm>
            <a:off x="2897188" y="4324350"/>
            <a:ext cx="1587" cy="22225"/>
          </a:xfrm>
          <a:prstGeom prst="line">
            <a:avLst/>
          </a:prstGeom>
          <a:noFill/>
          <a:ln w="0">
            <a:solidFill>
              <a:srgbClr val="000000"/>
            </a:solidFill>
            <a:round/>
            <a:headEnd/>
            <a:tailEnd/>
          </a:ln>
        </p:spPr>
        <p:txBody>
          <a:bodyPr/>
          <a:lstStyle/>
          <a:p>
            <a:endParaRPr lang="ja-JP" altLang="en-US"/>
          </a:p>
        </p:txBody>
      </p:sp>
      <p:sp>
        <p:nvSpPr>
          <p:cNvPr id="61546" name="Line 106"/>
          <p:cNvSpPr>
            <a:spLocks noChangeShapeType="1"/>
          </p:cNvSpPr>
          <p:nvPr/>
        </p:nvSpPr>
        <p:spPr bwMode="auto">
          <a:xfrm>
            <a:off x="2897188" y="4370388"/>
            <a:ext cx="1587" cy="23812"/>
          </a:xfrm>
          <a:prstGeom prst="line">
            <a:avLst/>
          </a:prstGeom>
          <a:noFill/>
          <a:ln w="0">
            <a:solidFill>
              <a:srgbClr val="000000"/>
            </a:solidFill>
            <a:round/>
            <a:headEnd/>
            <a:tailEnd/>
          </a:ln>
        </p:spPr>
        <p:txBody>
          <a:bodyPr/>
          <a:lstStyle/>
          <a:p>
            <a:endParaRPr lang="ja-JP" altLang="en-US"/>
          </a:p>
        </p:txBody>
      </p:sp>
      <p:sp>
        <p:nvSpPr>
          <p:cNvPr id="61547" name="Line 107"/>
          <p:cNvSpPr>
            <a:spLocks noChangeShapeType="1"/>
          </p:cNvSpPr>
          <p:nvPr/>
        </p:nvSpPr>
        <p:spPr bwMode="auto">
          <a:xfrm>
            <a:off x="2897188" y="4418013"/>
            <a:ext cx="1587" cy="23812"/>
          </a:xfrm>
          <a:prstGeom prst="line">
            <a:avLst/>
          </a:prstGeom>
          <a:noFill/>
          <a:ln w="0">
            <a:solidFill>
              <a:srgbClr val="000000"/>
            </a:solidFill>
            <a:round/>
            <a:headEnd/>
            <a:tailEnd/>
          </a:ln>
        </p:spPr>
        <p:txBody>
          <a:bodyPr/>
          <a:lstStyle/>
          <a:p>
            <a:endParaRPr lang="ja-JP" altLang="en-US"/>
          </a:p>
        </p:txBody>
      </p:sp>
      <p:sp>
        <p:nvSpPr>
          <p:cNvPr id="61548" name="Line 108"/>
          <p:cNvSpPr>
            <a:spLocks noChangeShapeType="1"/>
          </p:cNvSpPr>
          <p:nvPr/>
        </p:nvSpPr>
        <p:spPr bwMode="auto">
          <a:xfrm>
            <a:off x="2897188" y="4465638"/>
            <a:ext cx="1587" cy="23812"/>
          </a:xfrm>
          <a:prstGeom prst="line">
            <a:avLst/>
          </a:prstGeom>
          <a:noFill/>
          <a:ln w="0">
            <a:solidFill>
              <a:srgbClr val="000000"/>
            </a:solidFill>
            <a:round/>
            <a:headEnd/>
            <a:tailEnd/>
          </a:ln>
        </p:spPr>
        <p:txBody>
          <a:bodyPr/>
          <a:lstStyle/>
          <a:p>
            <a:endParaRPr lang="ja-JP" altLang="en-US"/>
          </a:p>
        </p:txBody>
      </p:sp>
      <p:sp>
        <p:nvSpPr>
          <p:cNvPr id="61549" name="Line 109"/>
          <p:cNvSpPr>
            <a:spLocks noChangeShapeType="1"/>
          </p:cNvSpPr>
          <p:nvPr/>
        </p:nvSpPr>
        <p:spPr bwMode="auto">
          <a:xfrm>
            <a:off x="2897188" y="4513263"/>
            <a:ext cx="1587" cy="23812"/>
          </a:xfrm>
          <a:prstGeom prst="line">
            <a:avLst/>
          </a:prstGeom>
          <a:noFill/>
          <a:ln w="0">
            <a:solidFill>
              <a:srgbClr val="000000"/>
            </a:solidFill>
            <a:round/>
            <a:headEnd/>
            <a:tailEnd/>
          </a:ln>
        </p:spPr>
        <p:txBody>
          <a:bodyPr/>
          <a:lstStyle/>
          <a:p>
            <a:endParaRPr lang="ja-JP" altLang="en-US"/>
          </a:p>
        </p:txBody>
      </p:sp>
      <p:sp>
        <p:nvSpPr>
          <p:cNvPr id="61550" name="Line 110"/>
          <p:cNvSpPr>
            <a:spLocks noChangeShapeType="1"/>
          </p:cNvSpPr>
          <p:nvPr/>
        </p:nvSpPr>
        <p:spPr bwMode="auto">
          <a:xfrm>
            <a:off x="2897188" y="4560888"/>
            <a:ext cx="1587" cy="23812"/>
          </a:xfrm>
          <a:prstGeom prst="line">
            <a:avLst/>
          </a:prstGeom>
          <a:noFill/>
          <a:ln w="0">
            <a:solidFill>
              <a:srgbClr val="000000"/>
            </a:solidFill>
            <a:round/>
            <a:headEnd/>
            <a:tailEnd/>
          </a:ln>
        </p:spPr>
        <p:txBody>
          <a:bodyPr/>
          <a:lstStyle/>
          <a:p>
            <a:endParaRPr lang="ja-JP" altLang="en-US"/>
          </a:p>
        </p:txBody>
      </p:sp>
      <p:sp>
        <p:nvSpPr>
          <p:cNvPr id="61551" name="Line 111"/>
          <p:cNvSpPr>
            <a:spLocks noChangeShapeType="1"/>
          </p:cNvSpPr>
          <p:nvPr/>
        </p:nvSpPr>
        <p:spPr bwMode="auto">
          <a:xfrm>
            <a:off x="2897188" y="4606925"/>
            <a:ext cx="1587" cy="22225"/>
          </a:xfrm>
          <a:prstGeom prst="line">
            <a:avLst/>
          </a:prstGeom>
          <a:noFill/>
          <a:ln w="0">
            <a:solidFill>
              <a:srgbClr val="000000"/>
            </a:solidFill>
            <a:round/>
            <a:headEnd/>
            <a:tailEnd/>
          </a:ln>
        </p:spPr>
        <p:txBody>
          <a:bodyPr/>
          <a:lstStyle/>
          <a:p>
            <a:endParaRPr lang="ja-JP" altLang="en-US"/>
          </a:p>
        </p:txBody>
      </p:sp>
      <p:sp>
        <p:nvSpPr>
          <p:cNvPr id="61552" name="Freeform 112"/>
          <p:cNvSpPr>
            <a:spLocks/>
          </p:cNvSpPr>
          <p:nvPr/>
        </p:nvSpPr>
        <p:spPr bwMode="auto">
          <a:xfrm>
            <a:off x="1949450" y="3487738"/>
            <a:ext cx="198438" cy="128587"/>
          </a:xfrm>
          <a:custGeom>
            <a:avLst/>
            <a:gdLst/>
            <a:ahLst/>
            <a:cxnLst>
              <a:cxn ang="0">
                <a:pos x="385" y="41"/>
              </a:cxn>
              <a:cxn ang="0">
                <a:pos x="379" y="87"/>
              </a:cxn>
              <a:cxn ang="0">
                <a:pos x="379" y="135"/>
              </a:cxn>
              <a:cxn ang="0">
                <a:pos x="389" y="182"/>
              </a:cxn>
              <a:cxn ang="0">
                <a:pos x="408" y="227"/>
              </a:cxn>
              <a:cxn ang="0">
                <a:pos x="434" y="265"/>
              </a:cxn>
              <a:cxn ang="0">
                <a:pos x="465" y="297"/>
              </a:cxn>
              <a:cxn ang="0">
                <a:pos x="500" y="322"/>
              </a:cxn>
              <a:cxn ang="0">
                <a:pos x="0" y="300"/>
              </a:cxn>
              <a:cxn ang="0">
                <a:pos x="400" y="0"/>
              </a:cxn>
              <a:cxn ang="0">
                <a:pos x="385" y="41"/>
              </a:cxn>
            </a:cxnLst>
            <a:rect l="0" t="0" r="r" b="b"/>
            <a:pathLst>
              <a:path w="500" h="322">
                <a:moveTo>
                  <a:pt x="385" y="41"/>
                </a:moveTo>
                <a:lnTo>
                  <a:pt x="379" y="87"/>
                </a:lnTo>
                <a:lnTo>
                  <a:pt x="379" y="135"/>
                </a:lnTo>
                <a:lnTo>
                  <a:pt x="389" y="182"/>
                </a:lnTo>
                <a:lnTo>
                  <a:pt x="408" y="227"/>
                </a:lnTo>
                <a:lnTo>
                  <a:pt x="434" y="265"/>
                </a:lnTo>
                <a:lnTo>
                  <a:pt x="465" y="297"/>
                </a:lnTo>
                <a:lnTo>
                  <a:pt x="500" y="322"/>
                </a:lnTo>
                <a:lnTo>
                  <a:pt x="0" y="300"/>
                </a:lnTo>
                <a:lnTo>
                  <a:pt x="400" y="0"/>
                </a:lnTo>
                <a:lnTo>
                  <a:pt x="385" y="41"/>
                </a:lnTo>
                <a:close/>
              </a:path>
            </a:pathLst>
          </a:custGeom>
          <a:solidFill>
            <a:srgbClr val="000000"/>
          </a:solidFill>
          <a:ln w="9525">
            <a:noFill/>
            <a:round/>
            <a:headEnd/>
            <a:tailEnd/>
          </a:ln>
        </p:spPr>
        <p:txBody>
          <a:bodyPr/>
          <a:lstStyle/>
          <a:p>
            <a:endParaRPr lang="ja-JP" altLang="en-US"/>
          </a:p>
        </p:txBody>
      </p:sp>
      <p:sp>
        <p:nvSpPr>
          <p:cNvPr id="61553" name="Line 113"/>
          <p:cNvSpPr>
            <a:spLocks noChangeShapeType="1"/>
          </p:cNvSpPr>
          <p:nvPr/>
        </p:nvSpPr>
        <p:spPr bwMode="auto">
          <a:xfrm flipH="1">
            <a:off x="2092325" y="3017838"/>
            <a:ext cx="1773238" cy="544512"/>
          </a:xfrm>
          <a:prstGeom prst="line">
            <a:avLst/>
          </a:prstGeom>
          <a:noFill/>
          <a:ln w="0">
            <a:solidFill>
              <a:srgbClr val="000000"/>
            </a:solidFill>
            <a:round/>
            <a:headEnd/>
            <a:tailEnd/>
          </a:ln>
        </p:spPr>
        <p:txBody>
          <a:bodyPr/>
          <a:lstStyle/>
          <a:p>
            <a:endParaRPr lang="ja-JP" altLang="en-US"/>
          </a:p>
        </p:txBody>
      </p:sp>
      <p:sp>
        <p:nvSpPr>
          <p:cNvPr id="61554" name="Freeform 114"/>
          <p:cNvSpPr>
            <a:spLocks/>
          </p:cNvSpPr>
          <p:nvPr/>
        </p:nvSpPr>
        <p:spPr bwMode="auto">
          <a:xfrm>
            <a:off x="1949450" y="4960938"/>
            <a:ext cx="193675" cy="133350"/>
          </a:xfrm>
          <a:custGeom>
            <a:avLst/>
            <a:gdLst/>
            <a:ahLst/>
            <a:cxnLst>
              <a:cxn ang="0">
                <a:pos x="421" y="39"/>
              </a:cxn>
              <a:cxn ang="0">
                <a:pos x="408" y="82"/>
              </a:cxn>
              <a:cxn ang="0">
                <a:pos x="400" y="130"/>
              </a:cxn>
              <a:cxn ang="0">
                <a:pos x="403" y="178"/>
              </a:cxn>
              <a:cxn ang="0">
                <a:pos x="415" y="225"/>
              </a:cxn>
              <a:cxn ang="0">
                <a:pos x="434" y="267"/>
              </a:cxn>
              <a:cxn ang="0">
                <a:pos x="460" y="304"/>
              </a:cxn>
              <a:cxn ang="0">
                <a:pos x="490" y="334"/>
              </a:cxn>
              <a:cxn ang="0">
                <a:pos x="0" y="232"/>
              </a:cxn>
              <a:cxn ang="0">
                <a:pos x="444" y="0"/>
              </a:cxn>
              <a:cxn ang="0">
                <a:pos x="421" y="39"/>
              </a:cxn>
            </a:cxnLst>
            <a:rect l="0" t="0" r="r" b="b"/>
            <a:pathLst>
              <a:path w="490" h="334">
                <a:moveTo>
                  <a:pt x="421" y="39"/>
                </a:moveTo>
                <a:lnTo>
                  <a:pt x="408" y="82"/>
                </a:lnTo>
                <a:lnTo>
                  <a:pt x="400" y="130"/>
                </a:lnTo>
                <a:lnTo>
                  <a:pt x="403" y="178"/>
                </a:lnTo>
                <a:lnTo>
                  <a:pt x="415" y="225"/>
                </a:lnTo>
                <a:lnTo>
                  <a:pt x="434" y="267"/>
                </a:lnTo>
                <a:lnTo>
                  <a:pt x="460" y="304"/>
                </a:lnTo>
                <a:lnTo>
                  <a:pt x="490" y="334"/>
                </a:lnTo>
                <a:lnTo>
                  <a:pt x="0" y="232"/>
                </a:lnTo>
                <a:lnTo>
                  <a:pt x="444" y="0"/>
                </a:lnTo>
                <a:lnTo>
                  <a:pt x="421" y="39"/>
                </a:lnTo>
                <a:close/>
              </a:path>
            </a:pathLst>
          </a:custGeom>
          <a:solidFill>
            <a:srgbClr val="000000"/>
          </a:solidFill>
          <a:ln w="9525">
            <a:noFill/>
            <a:round/>
            <a:headEnd/>
            <a:tailEnd/>
          </a:ln>
        </p:spPr>
        <p:txBody>
          <a:bodyPr/>
          <a:lstStyle/>
          <a:p>
            <a:endParaRPr lang="ja-JP" altLang="en-US"/>
          </a:p>
        </p:txBody>
      </p:sp>
      <p:sp>
        <p:nvSpPr>
          <p:cNvPr id="61555" name="Line 115"/>
          <p:cNvSpPr>
            <a:spLocks noChangeShapeType="1"/>
          </p:cNvSpPr>
          <p:nvPr/>
        </p:nvSpPr>
        <p:spPr bwMode="auto">
          <a:xfrm flipH="1">
            <a:off x="2097088" y="4933950"/>
            <a:ext cx="717550" cy="98425"/>
          </a:xfrm>
          <a:prstGeom prst="line">
            <a:avLst/>
          </a:prstGeom>
          <a:noFill/>
          <a:ln w="0">
            <a:solidFill>
              <a:srgbClr val="000000"/>
            </a:solidFill>
            <a:round/>
            <a:headEnd/>
            <a:tailEnd/>
          </a:ln>
        </p:spPr>
        <p:txBody>
          <a:bodyPr/>
          <a:lstStyle/>
          <a:p>
            <a:endParaRPr lang="ja-JP" altLang="en-US"/>
          </a:p>
        </p:txBody>
      </p:sp>
      <p:sp>
        <p:nvSpPr>
          <p:cNvPr id="61556" name="Rectangle 116"/>
          <p:cNvSpPr>
            <a:spLocks noChangeArrowheads="1"/>
          </p:cNvSpPr>
          <p:nvPr/>
        </p:nvSpPr>
        <p:spPr bwMode="auto">
          <a:xfrm>
            <a:off x="758825" y="2046288"/>
            <a:ext cx="42863" cy="182562"/>
          </a:xfrm>
          <a:prstGeom prst="rect">
            <a:avLst/>
          </a:prstGeom>
          <a:noFill/>
          <a:ln w="9525">
            <a:noFill/>
            <a:miter lim="800000"/>
            <a:headEnd/>
            <a:tailEnd/>
          </a:ln>
        </p:spPr>
        <p:txBody>
          <a:bodyPr wrap="none" lIns="0" tIns="0" rIns="0" bIns="0">
            <a:spAutoFit/>
          </a:bodyPr>
          <a:lstStyle/>
          <a:p>
            <a:r>
              <a:rPr lang="zh-CN" altLang="en-US" sz="1200">
                <a:solidFill>
                  <a:srgbClr val="000000"/>
                </a:solidFill>
                <a:ea typeface="宋体" pitchFamily="2" charset="-122"/>
              </a:rPr>
              <a:t> </a:t>
            </a:r>
            <a:endParaRPr lang="zh-CN" altLang="en-US">
              <a:ea typeface="宋体" pitchFamily="2" charset="-122"/>
            </a:endParaRPr>
          </a:p>
        </p:txBody>
      </p:sp>
      <p:sp>
        <p:nvSpPr>
          <p:cNvPr id="61557" name="Rectangle 117"/>
          <p:cNvSpPr>
            <a:spLocks noChangeArrowheads="1"/>
          </p:cNvSpPr>
          <p:nvPr/>
        </p:nvSpPr>
        <p:spPr bwMode="auto">
          <a:xfrm>
            <a:off x="801688" y="2046288"/>
            <a:ext cx="430212" cy="182562"/>
          </a:xfrm>
          <a:prstGeom prst="rect">
            <a:avLst/>
          </a:prstGeom>
          <a:noFill/>
          <a:ln w="9525">
            <a:noFill/>
            <a:miter lim="800000"/>
            <a:headEnd/>
            <a:tailEnd/>
          </a:ln>
        </p:spPr>
        <p:txBody>
          <a:bodyPr wrap="none" lIns="0" tIns="0" rIns="0" bIns="0">
            <a:spAutoFit/>
          </a:bodyPr>
          <a:lstStyle/>
          <a:p>
            <a:r>
              <a:rPr lang="en-US" altLang="zh-CN" sz="1200" b="1">
                <a:ea typeface="宋体" pitchFamily="2" charset="-122"/>
              </a:rPr>
              <a:t>o:{10}</a:t>
            </a:r>
            <a:endParaRPr lang="en-US" altLang="zh-CN">
              <a:ea typeface="宋体" pitchFamily="2" charset="-122"/>
            </a:endParaRPr>
          </a:p>
        </p:txBody>
      </p:sp>
      <p:sp>
        <p:nvSpPr>
          <p:cNvPr id="61558" name="Rectangle 118"/>
          <p:cNvSpPr>
            <a:spLocks noChangeArrowheads="1"/>
          </p:cNvSpPr>
          <p:nvPr/>
        </p:nvSpPr>
        <p:spPr bwMode="auto">
          <a:xfrm>
            <a:off x="758825" y="3473450"/>
            <a:ext cx="42863" cy="182563"/>
          </a:xfrm>
          <a:prstGeom prst="rect">
            <a:avLst/>
          </a:prstGeom>
          <a:noFill/>
          <a:ln w="9525">
            <a:noFill/>
            <a:miter lim="800000"/>
            <a:headEnd/>
            <a:tailEnd/>
          </a:ln>
        </p:spPr>
        <p:txBody>
          <a:bodyPr wrap="none" lIns="0" tIns="0" rIns="0" bIns="0">
            <a:spAutoFit/>
          </a:bodyPr>
          <a:lstStyle/>
          <a:p>
            <a:r>
              <a:rPr lang="zh-CN" altLang="en-US" sz="1200">
                <a:solidFill>
                  <a:srgbClr val="000000"/>
                </a:solidFill>
                <a:ea typeface="宋体" pitchFamily="2" charset="-122"/>
              </a:rPr>
              <a:t> </a:t>
            </a:r>
            <a:endParaRPr lang="zh-CN" altLang="en-US">
              <a:ea typeface="宋体" pitchFamily="2" charset="-122"/>
            </a:endParaRPr>
          </a:p>
        </p:txBody>
      </p:sp>
      <p:sp>
        <p:nvSpPr>
          <p:cNvPr id="61559" name="Rectangle 119"/>
          <p:cNvSpPr>
            <a:spLocks noChangeArrowheads="1"/>
          </p:cNvSpPr>
          <p:nvPr/>
        </p:nvSpPr>
        <p:spPr bwMode="auto">
          <a:xfrm>
            <a:off x="801688" y="3473450"/>
            <a:ext cx="346075" cy="182563"/>
          </a:xfrm>
          <a:prstGeom prst="rect">
            <a:avLst/>
          </a:prstGeom>
          <a:noFill/>
          <a:ln w="9525">
            <a:noFill/>
            <a:miter lim="800000"/>
            <a:headEnd/>
            <a:tailEnd/>
          </a:ln>
        </p:spPr>
        <p:txBody>
          <a:bodyPr wrap="none" lIns="0" tIns="0" rIns="0" bIns="0">
            <a:spAutoFit/>
          </a:bodyPr>
          <a:lstStyle/>
          <a:p>
            <a:r>
              <a:rPr lang="en-US" altLang="zh-CN" sz="1200" b="1">
                <a:ea typeface="宋体" pitchFamily="2" charset="-122"/>
              </a:rPr>
              <a:t>o:{6}</a:t>
            </a:r>
            <a:endParaRPr lang="en-US" altLang="zh-CN">
              <a:ea typeface="宋体" pitchFamily="2" charset="-122"/>
            </a:endParaRPr>
          </a:p>
        </p:txBody>
      </p:sp>
      <p:sp>
        <p:nvSpPr>
          <p:cNvPr id="61560" name="Rectangle 120"/>
          <p:cNvSpPr>
            <a:spLocks noChangeArrowheads="1"/>
          </p:cNvSpPr>
          <p:nvPr/>
        </p:nvSpPr>
        <p:spPr bwMode="auto">
          <a:xfrm>
            <a:off x="722313" y="5172075"/>
            <a:ext cx="42862" cy="182563"/>
          </a:xfrm>
          <a:prstGeom prst="rect">
            <a:avLst/>
          </a:prstGeom>
          <a:noFill/>
          <a:ln w="9525">
            <a:noFill/>
            <a:miter lim="800000"/>
            <a:headEnd/>
            <a:tailEnd/>
          </a:ln>
        </p:spPr>
        <p:txBody>
          <a:bodyPr wrap="none" lIns="0" tIns="0" rIns="0" bIns="0">
            <a:spAutoFit/>
          </a:bodyPr>
          <a:lstStyle/>
          <a:p>
            <a:r>
              <a:rPr lang="zh-CN" altLang="en-US" sz="1200">
                <a:solidFill>
                  <a:srgbClr val="000000"/>
                </a:solidFill>
                <a:ea typeface="宋体" pitchFamily="2" charset="-122"/>
              </a:rPr>
              <a:t> </a:t>
            </a:r>
            <a:endParaRPr lang="zh-CN" altLang="en-US">
              <a:ea typeface="宋体" pitchFamily="2" charset="-122"/>
            </a:endParaRPr>
          </a:p>
        </p:txBody>
      </p:sp>
      <p:sp>
        <p:nvSpPr>
          <p:cNvPr id="61561" name="Rectangle 121"/>
          <p:cNvSpPr>
            <a:spLocks noChangeArrowheads="1"/>
          </p:cNvSpPr>
          <p:nvPr/>
        </p:nvSpPr>
        <p:spPr bwMode="auto">
          <a:xfrm>
            <a:off x="766763" y="5172075"/>
            <a:ext cx="346075" cy="182563"/>
          </a:xfrm>
          <a:prstGeom prst="rect">
            <a:avLst/>
          </a:prstGeom>
          <a:noFill/>
          <a:ln w="9525">
            <a:noFill/>
            <a:miter lim="800000"/>
            <a:headEnd/>
            <a:tailEnd/>
          </a:ln>
        </p:spPr>
        <p:txBody>
          <a:bodyPr wrap="none" lIns="0" tIns="0" rIns="0" bIns="0">
            <a:spAutoFit/>
          </a:bodyPr>
          <a:lstStyle/>
          <a:p>
            <a:r>
              <a:rPr lang="en-US" altLang="zh-CN" sz="1200" b="1">
                <a:ea typeface="宋体" pitchFamily="2" charset="-122"/>
              </a:rPr>
              <a:t>o:{9}</a:t>
            </a:r>
            <a:endParaRPr lang="en-US" altLang="zh-CN">
              <a:ea typeface="宋体" pitchFamily="2" charset="-122"/>
            </a:endParaRPr>
          </a:p>
        </p:txBody>
      </p:sp>
      <p:sp>
        <p:nvSpPr>
          <p:cNvPr id="61562" name="Rectangle 122"/>
          <p:cNvSpPr>
            <a:spLocks noChangeArrowheads="1"/>
          </p:cNvSpPr>
          <p:nvPr/>
        </p:nvSpPr>
        <p:spPr bwMode="auto">
          <a:xfrm>
            <a:off x="676275" y="5926138"/>
            <a:ext cx="42863" cy="182562"/>
          </a:xfrm>
          <a:prstGeom prst="rect">
            <a:avLst/>
          </a:prstGeom>
          <a:noFill/>
          <a:ln w="9525">
            <a:noFill/>
            <a:miter lim="800000"/>
            <a:headEnd/>
            <a:tailEnd/>
          </a:ln>
        </p:spPr>
        <p:txBody>
          <a:bodyPr wrap="none" lIns="0" tIns="0" rIns="0" bIns="0">
            <a:spAutoFit/>
          </a:bodyPr>
          <a:lstStyle/>
          <a:p>
            <a:r>
              <a:rPr lang="zh-CN" altLang="en-US" sz="1200">
                <a:solidFill>
                  <a:srgbClr val="000000"/>
                </a:solidFill>
                <a:ea typeface="宋体" pitchFamily="2" charset="-122"/>
              </a:rPr>
              <a:t> </a:t>
            </a:r>
            <a:endParaRPr lang="zh-CN" altLang="en-US">
              <a:ea typeface="宋体" pitchFamily="2" charset="-122"/>
            </a:endParaRPr>
          </a:p>
        </p:txBody>
      </p:sp>
      <p:sp>
        <p:nvSpPr>
          <p:cNvPr id="61563" name="Rectangle 123"/>
          <p:cNvSpPr>
            <a:spLocks noChangeArrowheads="1"/>
          </p:cNvSpPr>
          <p:nvPr/>
        </p:nvSpPr>
        <p:spPr bwMode="auto">
          <a:xfrm>
            <a:off x="719138" y="5926138"/>
            <a:ext cx="430212" cy="182562"/>
          </a:xfrm>
          <a:prstGeom prst="rect">
            <a:avLst/>
          </a:prstGeom>
          <a:noFill/>
          <a:ln w="9525">
            <a:noFill/>
            <a:miter lim="800000"/>
            <a:headEnd/>
            <a:tailEnd/>
          </a:ln>
        </p:spPr>
        <p:txBody>
          <a:bodyPr wrap="none" lIns="0" tIns="0" rIns="0" bIns="0">
            <a:spAutoFit/>
          </a:bodyPr>
          <a:lstStyle/>
          <a:p>
            <a:r>
              <a:rPr lang="en-US" altLang="zh-CN" sz="1200" b="1">
                <a:ea typeface="宋体" pitchFamily="2" charset="-122"/>
              </a:rPr>
              <a:t>o:{15}</a:t>
            </a:r>
            <a:endParaRPr lang="en-US" altLang="zh-CN">
              <a:ea typeface="宋体" pitchFamily="2" charset="-122"/>
            </a:endParaRPr>
          </a:p>
        </p:txBody>
      </p:sp>
      <p:sp>
        <p:nvSpPr>
          <p:cNvPr id="61564" name="Rectangle 124"/>
          <p:cNvSpPr>
            <a:spLocks noChangeArrowheads="1"/>
          </p:cNvSpPr>
          <p:nvPr/>
        </p:nvSpPr>
        <p:spPr bwMode="auto">
          <a:xfrm>
            <a:off x="1430338" y="3840163"/>
            <a:ext cx="42862" cy="182562"/>
          </a:xfrm>
          <a:prstGeom prst="rect">
            <a:avLst/>
          </a:prstGeom>
          <a:noFill/>
          <a:ln w="9525">
            <a:noFill/>
            <a:miter lim="800000"/>
            <a:headEnd/>
            <a:tailEnd/>
          </a:ln>
        </p:spPr>
        <p:txBody>
          <a:bodyPr wrap="none" lIns="0" tIns="0" rIns="0" bIns="0">
            <a:spAutoFit/>
          </a:bodyPr>
          <a:lstStyle/>
          <a:p>
            <a:r>
              <a:rPr lang="zh-CN" altLang="en-US" sz="1200">
                <a:solidFill>
                  <a:srgbClr val="000000"/>
                </a:solidFill>
                <a:ea typeface="宋体" pitchFamily="2" charset="-122"/>
              </a:rPr>
              <a:t> </a:t>
            </a:r>
            <a:endParaRPr lang="zh-CN" altLang="en-US">
              <a:ea typeface="宋体" pitchFamily="2" charset="-122"/>
            </a:endParaRPr>
          </a:p>
        </p:txBody>
      </p:sp>
      <p:sp>
        <p:nvSpPr>
          <p:cNvPr id="61565" name="Rectangle 125"/>
          <p:cNvSpPr>
            <a:spLocks noChangeArrowheads="1"/>
          </p:cNvSpPr>
          <p:nvPr/>
        </p:nvSpPr>
        <p:spPr bwMode="auto">
          <a:xfrm>
            <a:off x="1473200" y="3840163"/>
            <a:ext cx="379413" cy="182562"/>
          </a:xfrm>
          <a:prstGeom prst="rect">
            <a:avLst/>
          </a:prstGeom>
          <a:noFill/>
          <a:ln w="9525">
            <a:noFill/>
            <a:miter lim="800000"/>
            <a:headEnd/>
            <a:tailEnd/>
          </a:ln>
        </p:spPr>
        <p:txBody>
          <a:bodyPr wrap="none" lIns="0" tIns="0" rIns="0" bIns="0">
            <a:spAutoFit/>
          </a:bodyPr>
          <a:lstStyle/>
          <a:p>
            <a:r>
              <a:rPr lang="en-US" altLang="zh-CN" sz="1200" b="1">
                <a:ea typeface="宋体" pitchFamily="2" charset="-122"/>
              </a:rPr>
              <a:t>i:{18}</a:t>
            </a:r>
            <a:endParaRPr lang="en-US" altLang="zh-CN">
              <a:ea typeface="宋体" pitchFamily="2" charset="-122"/>
            </a:endParaRPr>
          </a:p>
        </p:txBody>
      </p:sp>
      <p:sp>
        <p:nvSpPr>
          <p:cNvPr id="61566" name="Rectangle 126"/>
          <p:cNvSpPr>
            <a:spLocks noChangeArrowheads="1"/>
          </p:cNvSpPr>
          <p:nvPr/>
        </p:nvSpPr>
        <p:spPr bwMode="auto">
          <a:xfrm>
            <a:off x="2551113" y="2990850"/>
            <a:ext cx="42862" cy="182563"/>
          </a:xfrm>
          <a:prstGeom prst="rect">
            <a:avLst/>
          </a:prstGeom>
          <a:noFill/>
          <a:ln w="9525">
            <a:noFill/>
            <a:miter lim="800000"/>
            <a:headEnd/>
            <a:tailEnd/>
          </a:ln>
        </p:spPr>
        <p:txBody>
          <a:bodyPr wrap="none" lIns="0" tIns="0" rIns="0" bIns="0">
            <a:spAutoFit/>
          </a:bodyPr>
          <a:lstStyle/>
          <a:p>
            <a:r>
              <a:rPr lang="zh-CN" altLang="en-US" sz="1200">
                <a:solidFill>
                  <a:srgbClr val="000000"/>
                </a:solidFill>
                <a:ea typeface="宋体" pitchFamily="2" charset="-122"/>
              </a:rPr>
              <a:t> </a:t>
            </a:r>
            <a:endParaRPr lang="zh-CN" altLang="en-US">
              <a:ea typeface="宋体" pitchFamily="2" charset="-122"/>
            </a:endParaRPr>
          </a:p>
        </p:txBody>
      </p:sp>
      <p:sp>
        <p:nvSpPr>
          <p:cNvPr id="61567" name="Rectangle 127"/>
          <p:cNvSpPr>
            <a:spLocks noChangeArrowheads="1"/>
          </p:cNvSpPr>
          <p:nvPr/>
        </p:nvSpPr>
        <p:spPr bwMode="auto">
          <a:xfrm>
            <a:off x="2593975" y="2990850"/>
            <a:ext cx="295275" cy="182563"/>
          </a:xfrm>
          <a:prstGeom prst="rect">
            <a:avLst/>
          </a:prstGeom>
          <a:noFill/>
          <a:ln w="9525">
            <a:noFill/>
            <a:miter lim="800000"/>
            <a:headEnd/>
            <a:tailEnd/>
          </a:ln>
        </p:spPr>
        <p:txBody>
          <a:bodyPr wrap="none" lIns="0" tIns="0" rIns="0" bIns="0">
            <a:spAutoFit/>
          </a:bodyPr>
          <a:lstStyle/>
          <a:p>
            <a:r>
              <a:rPr lang="en-US" altLang="zh-CN" sz="1200" b="1">
                <a:ea typeface="宋体" pitchFamily="2" charset="-122"/>
              </a:rPr>
              <a:t>i:{7}</a:t>
            </a:r>
            <a:endParaRPr lang="en-US" altLang="zh-CN">
              <a:ea typeface="宋体" pitchFamily="2" charset="-122"/>
            </a:endParaRPr>
          </a:p>
        </p:txBody>
      </p:sp>
      <p:sp>
        <p:nvSpPr>
          <p:cNvPr id="61568" name="Rectangle 128"/>
          <p:cNvSpPr>
            <a:spLocks noChangeArrowheads="1"/>
          </p:cNvSpPr>
          <p:nvPr/>
        </p:nvSpPr>
        <p:spPr bwMode="auto">
          <a:xfrm>
            <a:off x="2916238" y="3957638"/>
            <a:ext cx="42862" cy="182562"/>
          </a:xfrm>
          <a:prstGeom prst="rect">
            <a:avLst/>
          </a:prstGeom>
          <a:noFill/>
          <a:ln w="9525">
            <a:noFill/>
            <a:miter lim="800000"/>
            <a:headEnd/>
            <a:tailEnd/>
          </a:ln>
        </p:spPr>
        <p:txBody>
          <a:bodyPr wrap="none" lIns="0" tIns="0" rIns="0" bIns="0">
            <a:spAutoFit/>
          </a:bodyPr>
          <a:lstStyle/>
          <a:p>
            <a:r>
              <a:rPr lang="zh-CN" altLang="en-US" sz="1200">
                <a:solidFill>
                  <a:srgbClr val="000000"/>
                </a:solidFill>
                <a:ea typeface="宋体" pitchFamily="2" charset="-122"/>
              </a:rPr>
              <a:t> </a:t>
            </a:r>
            <a:endParaRPr lang="zh-CN" altLang="en-US">
              <a:ea typeface="宋体" pitchFamily="2" charset="-122"/>
            </a:endParaRPr>
          </a:p>
        </p:txBody>
      </p:sp>
      <p:sp>
        <p:nvSpPr>
          <p:cNvPr id="61569" name="Rectangle 129"/>
          <p:cNvSpPr>
            <a:spLocks noChangeArrowheads="1"/>
          </p:cNvSpPr>
          <p:nvPr/>
        </p:nvSpPr>
        <p:spPr bwMode="auto">
          <a:xfrm>
            <a:off x="2959100" y="3957638"/>
            <a:ext cx="430213" cy="182562"/>
          </a:xfrm>
          <a:prstGeom prst="rect">
            <a:avLst/>
          </a:prstGeom>
          <a:noFill/>
          <a:ln w="9525">
            <a:noFill/>
            <a:miter lim="800000"/>
            <a:headEnd/>
            <a:tailEnd/>
          </a:ln>
        </p:spPr>
        <p:txBody>
          <a:bodyPr wrap="none" lIns="0" tIns="0" rIns="0" bIns="0">
            <a:spAutoFit/>
          </a:bodyPr>
          <a:lstStyle/>
          <a:p>
            <a:r>
              <a:rPr lang="en-US" altLang="zh-CN" sz="1200" b="1">
                <a:ea typeface="宋体" pitchFamily="2" charset="-122"/>
              </a:rPr>
              <a:t>o:{18}</a:t>
            </a:r>
            <a:endParaRPr lang="en-US" altLang="zh-CN">
              <a:ea typeface="宋体" pitchFamily="2" charset="-122"/>
            </a:endParaRPr>
          </a:p>
        </p:txBody>
      </p:sp>
      <p:sp>
        <p:nvSpPr>
          <p:cNvPr id="61570" name="Rectangle 130"/>
          <p:cNvSpPr>
            <a:spLocks noChangeArrowheads="1"/>
          </p:cNvSpPr>
          <p:nvPr/>
        </p:nvSpPr>
        <p:spPr bwMode="auto">
          <a:xfrm>
            <a:off x="2916238" y="4983163"/>
            <a:ext cx="42862" cy="182562"/>
          </a:xfrm>
          <a:prstGeom prst="rect">
            <a:avLst/>
          </a:prstGeom>
          <a:noFill/>
          <a:ln w="9525">
            <a:noFill/>
            <a:miter lim="800000"/>
            <a:headEnd/>
            <a:tailEnd/>
          </a:ln>
        </p:spPr>
        <p:txBody>
          <a:bodyPr wrap="none" lIns="0" tIns="0" rIns="0" bIns="0">
            <a:spAutoFit/>
          </a:bodyPr>
          <a:lstStyle/>
          <a:p>
            <a:r>
              <a:rPr lang="zh-CN" altLang="en-US" sz="1200" b="1">
                <a:solidFill>
                  <a:srgbClr val="000000"/>
                </a:solidFill>
                <a:ea typeface="宋体" pitchFamily="2" charset="-122"/>
              </a:rPr>
              <a:t> </a:t>
            </a:r>
            <a:endParaRPr lang="zh-CN" altLang="en-US">
              <a:ea typeface="宋体" pitchFamily="2" charset="-122"/>
            </a:endParaRPr>
          </a:p>
        </p:txBody>
      </p:sp>
      <p:sp>
        <p:nvSpPr>
          <p:cNvPr id="61571" name="Rectangle 131"/>
          <p:cNvSpPr>
            <a:spLocks noChangeArrowheads="1"/>
          </p:cNvSpPr>
          <p:nvPr/>
        </p:nvSpPr>
        <p:spPr bwMode="auto">
          <a:xfrm>
            <a:off x="2959100" y="4983163"/>
            <a:ext cx="430213" cy="182562"/>
          </a:xfrm>
          <a:prstGeom prst="rect">
            <a:avLst/>
          </a:prstGeom>
          <a:noFill/>
          <a:ln w="9525">
            <a:noFill/>
            <a:miter lim="800000"/>
            <a:headEnd/>
            <a:tailEnd/>
          </a:ln>
        </p:spPr>
        <p:txBody>
          <a:bodyPr wrap="none" lIns="0" tIns="0" rIns="0" bIns="0">
            <a:spAutoFit/>
          </a:bodyPr>
          <a:lstStyle/>
          <a:p>
            <a:r>
              <a:rPr lang="en-US" altLang="zh-CN" sz="1200" b="1">
                <a:ea typeface="宋体" pitchFamily="2" charset="-122"/>
              </a:rPr>
              <a:t>o:{19}</a:t>
            </a:r>
            <a:endParaRPr lang="en-US" altLang="zh-CN">
              <a:ea typeface="宋体" pitchFamily="2" charset="-122"/>
            </a:endParaRPr>
          </a:p>
        </p:txBody>
      </p:sp>
      <p:sp>
        <p:nvSpPr>
          <p:cNvPr id="61572" name="Rectangle 132"/>
          <p:cNvSpPr>
            <a:spLocks noChangeArrowheads="1"/>
          </p:cNvSpPr>
          <p:nvPr/>
        </p:nvSpPr>
        <p:spPr bwMode="auto">
          <a:xfrm>
            <a:off x="3563938" y="2541588"/>
            <a:ext cx="42862" cy="182562"/>
          </a:xfrm>
          <a:prstGeom prst="rect">
            <a:avLst/>
          </a:prstGeom>
          <a:noFill/>
          <a:ln w="9525">
            <a:noFill/>
            <a:miter lim="800000"/>
            <a:headEnd/>
            <a:tailEnd/>
          </a:ln>
        </p:spPr>
        <p:txBody>
          <a:bodyPr wrap="none" lIns="0" tIns="0" rIns="0" bIns="0">
            <a:spAutoFit/>
          </a:bodyPr>
          <a:lstStyle/>
          <a:p>
            <a:r>
              <a:rPr lang="zh-CN" altLang="en-US" sz="1200">
                <a:solidFill>
                  <a:srgbClr val="000000"/>
                </a:solidFill>
                <a:ea typeface="宋体" pitchFamily="2" charset="-122"/>
              </a:rPr>
              <a:t> </a:t>
            </a:r>
            <a:endParaRPr lang="zh-CN" altLang="en-US">
              <a:ea typeface="宋体" pitchFamily="2" charset="-122"/>
            </a:endParaRPr>
          </a:p>
        </p:txBody>
      </p:sp>
      <p:sp>
        <p:nvSpPr>
          <p:cNvPr id="61573" name="Rectangle 133"/>
          <p:cNvSpPr>
            <a:spLocks noChangeArrowheads="1"/>
          </p:cNvSpPr>
          <p:nvPr/>
        </p:nvSpPr>
        <p:spPr bwMode="auto">
          <a:xfrm>
            <a:off x="3582988" y="2541588"/>
            <a:ext cx="379412" cy="182562"/>
          </a:xfrm>
          <a:prstGeom prst="rect">
            <a:avLst/>
          </a:prstGeom>
          <a:noFill/>
          <a:ln w="9525">
            <a:noFill/>
            <a:miter lim="800000"/>
            <a:headEnd/>
            <a:tailEnd/>
          </a:ln>
        </p:spPr>
        <p:txBody>
          <a:bodyPr wrap="none" lIns="0" tIns="0" rIns="0" bIns="0">
            <a:spAutoFit/>
          </a:bodyPr>
          <a:lstStyle/>
          <a:p>
            <a:r>
              <a:rPr lang="en-US" altLang="zh-CN" sz="1200" b="1">
                <a:ea typeface="宋体" pitchFamily="2" charset="-122"/>
              </a:rPr>
              <a:t>i:{11}</a:t>
            </a:r>
            <a:endParaRPr lang="en-US" altLang="zh-CN">
              <a:ea typeface="宋体" pitchFamily="2" charset="-122"/>
            </a:endParaRPr>
          </a:p>
        </p:txBody>
      </p:sp>
      <p:sp>
        <p:nvSpPr>
          <p:cNvPr id="61574" name="Rectangle 134"/>
          <p:cNvSpPr>
            <a:spLocks noChangeArrowheads="1"/>
          </p:cNvSpPr>
          <p:nvPr/>
        </p:nvSpPr>
        <p:spPr bwMode="auto">
          <a:xfrm>
            <a:off x="3411538" y="3201988"/>
            <a:ext cx="42862" cy="182562"/>
          </a:xfrm>
          <a:prstGeom prst="rect">
            <a:avLst/>
          </a:prstGeom>
          <a:noFill/>
          <a:ln w="9525">
            <a:noFill/>
            <a:miter lim="800000"/>
            <a:headEnd/>
            <a:tailEnd/>
          </a:ln>
        </p:spPr>
        <p:txBody>
          <a:bodyPr wrap="none" lIns="0" tIns="0" rIns="0" bIns="0">
            <a:spAutoFit/>
          </a:bodyPr>
          <a:lstStyle/>
          <a:p>
            <a:r>
              <a:rPr lang="zh-CN" altLang="en-US" sz="1200">
                <a:solidFill>
                  <a:srgbClr val="000000"/>
                </a:solidFill>
                <a:ea typeface="宋体" pitchFamily="2" charset="-122"/>
              </a:rPr>
              <a:t> </a:t>
            </a:r>
            <a:endParaRPr lang="zh-CN" altLang="en-US">
              <a:ea typeface="宋体" pitchFamily="2" charset="-122"/>
            </a:endParaRPr>
          </a:p>
        </p:txBody>
      </p:sp>
      <p:sp>
        <p:nvSpPr>
          <p:cNvPr id="61575" name="Rectangle 135"/>
          <p:cNvSpPr>
            <a:spLocks noChangeArrowheads="1"/>
          </p:cNvSpPr>
          <p:nvPr/>
        </p:nvSpPr>
        <p:spPr bwMode="auto">
          <a:xfrm>
            <a:off x="3454400" y="3201988"/>
            <a:ext cx="506413" cy="182562"/>
          </a:xfrm>
          <a:prstGeom prst="rect">
            <a:avLst/>
          </a:prstGeom>
          <a:noFill/>
          <a:ln w="9525">
            <a:noFill/>
            <a:miter lim="800000"/>
            <a:headEnd/>
            <a:tailEnd/>
          </a:ln>
        </p:spPr>
        <p:txBody>
          <a:bodyPr wrap="none" lIns="0" tIns="0" rIns="0" bIns="0">
            <a:spAutoFit/>
          </a:bodyPr>
          <a:lstStyle/>
          <a:p>
            <a:r>
              <a:rPr lang="en-US" altLang="zh-CN" sz="1200" b="1">
                <a:ea typeface="宋体" pitchFamily="2" charset="-122"/>
              </a:rPr>
              <a:t>i:{7,13}</a:t>
            </a:r>
            <a:endParaRPr lang="en-US" altLang="zh-CN">
              <a:ea typeface="宋体" pitchFamily="2" charset="-122"/>
            </a:endParaRPr>
          </a:p>
        </p:txBody>
      </p:sp>
      <p:sp>
        <p:nvSpPr>
          <p:cNvPr id="61576" name="Rectangle 136"/>
          <p:cNvSpPr>
            <a:spLocks noChangeArrowheads="1"/>
          </p:cNvSpPr>
          <p:nvPr/>
        </p:nvSpPr>
        <p:spPr bwMode="auto">
          <a:xfrm>
            <a:off x="4013200" y="3073400"/>
            <a:ext cx="42863" cy="182563"/>
          </a:xfrm>
          <a:prstGeom prst="rect">
            <a:avLst/>
          </a:prstGeom>
          <a:noFill/>
          <a:ln w="9525">
            <a:noFill/>
            <a:miter lim="800000"/>
            <a:headEnd/>
            <a:tailEnd/>
          </a:ln>
        </p:spPr>
        <p:txBody>
          <a:bodyPr wrap="none" lIns="0" tIns="0" rIns="0" bIns="0">
            <a:spAutoFit/>
          </a:bodyPr>
          <a:lstStyle/>
          <a:p>
            <a:r>
              <a:rPr lang="zh-CN" altLang="en-US" sz="1200">
                <a:solidFill>
                  <a:srgbClr val="000000"/>
                </a:solidFill>
                <a:ea typeface="宋体" pitchFamily="2" charset="-122"/>
              </a:rPr>
              <a:t> </a:t>
            </a:r>
            <a:endParaRPr lang="zh-CN" altLang="en-US">
              <a:ea typeface="宋体" pitchFamily="2" charset="-122"/>
            </a:endParaRPr>
          </a:p>
        </p:txBody>
      </p:sp>
      <p:sp>
        <p:nvSpPr>
          <p:cNvPr id="61577" name="Rectangle 137"/>
          <p:cNvSpPr>
            <a:spLocks noChangeArrowheads="1"/>
          </p:cNvSpPr>
          <p:nvPr/>
        </p:nvSpPr>
        <p:spPr bwMode="auto">
          <a:xfrm>
            <a:off x="4056063" y="3073400"/>
            <a:ext cx="557212" cy="182563"/>
          </a:xfrm>
          <a:prstGeom prst="rect">
            <a:avLst/>
          </a:prstGeom>
          <a:noFill/>
          <a:ln w="9525">
            <a:noFill/>
            <a:miter lim="800000"/>
            <a:headEnd/>
            <a:tailEnd/>
          </a:ln>
        </p:spPr>
        <p:txBody>
          <a:bodyPr wrap="none" lIns="0" tIns="0" rIns="0" bIns="0">
            <a:spAutoFit/>
          </a:bodyPr>
          <a:lstStyle/>
          <a:p>
            <a:r>
              <a:rPr lang="en-US" altLang="zh-CN" sz="1200" b="1" dirty="0">
                <a:ea typeface="宋体" pitchFamily="2" charset="-122"/>
              </a:rPr>
              <a:t>o:{8,14}</a:t>
            </a:r>
            <a:endParaRPr lang="en-US" altLang="zh-CN" dirty="0">
              <a:ea typeface="宋体" pitchFamily="2" charset="-122"/>
            </a:endParaRPr>
          </a:p>
        </p:txBody>
      </p:sp>
      <p:sp>
        <p:nvSpPr>
          <p:cNvPr id="61578" name="Rectangle 138"/>
          <p:cNvSpPr>
            <a:spLocks noChangeArrowheads="1"/>
          </p:cNvSpPr>
          <p:nvPr/>
        </p:nvSpPr>
        <p:spPr bwMode="auto">
          <a:xfrm>
            <a:off x="3611563" y="4146550"/>
            <a:ext cx="42862" cy="182563"/>
          </a:xfrm>
          <a:prstGeom prst="rect">
            <a:avLst/>
          </a:prstGeom>
          <a:noFill/>
          <a:ln w="9525">
            <a:noFill/>
            <a:miter lim="800000"/>
            <a:headEnd/>
            <a:tailEnd/>
          </a:ln>
        </p:spPr>
        <p:txBody>
          <a:bodyPr wrap="none" lIns="0" tIns="0" rIns="0" bIns="0">
            <a:spAutoFit/>
          </a:bodyPr>
          <a:lstStyle/>
          <a:p>
            <a:r>
              <a:rPr lang="zh-CN" altLang="en-US" sz="1200">
                <a:solidFill>
                  <a:srgbClr val="000000"/>
                </a:solidFill>
                <a:ea typeface="宋体" pitchFamily="2" charset="-122"/>
              </a:rPr>
              <a:t> </a:t>
            </a:r>
            <a:endParaRPr lang="zh-CN" altLang="en-US">
              <a:ea typeface="宋体" pitchFamily="2" charset="-122"/>
            </a:endParaRPr>
          </a:p>
        </p:txBody>
      </p:sp>
      <p:sp>
        <p:nvSpPr>
          <p:cNvPr id="61579" name="Rectangle 139"/>
          <p:cNvSpPr>
            <a:spLocks noChangeArrowheads="1"/>
          </p:cNvSpPr>
          <p:nvPr/>
        </p:nvSpPr>
        <p:spPr bwMode="auto">
          <a:xfrm>
            <a:off x="3654425" y="4146550"/>
            <a:ext cx="295275" cy="182563"/>
          </a:xfrm>
          <a:prstGeom prst="rect">
            <a:avLst/>
          </a:prstGeom>
          <a:noFill/>
          <a:ln w="9525">
            <a:noFill/>
            <a:miter lim="800000"/>
            <a:headEnd/>
            <a:tailEnd/>
          </a:ln>
        </p:spPr>
        <p:txBody>
          <a:bodyPr wrap="none" lIns="0" tIns="0" rIns="0" bIns="0">
            <a:spAutoFit/>
          </a:bodyPr>
          <a:lstStyle/>
          <a:p>
            <a:r>
              <a:rPr lang="en-US" altLang="zh-CN" sz="1200" b="1">
                <a:ea typeface="宋体" pitchFamily="2" charset="-122"/>
              </a:rPr>
              <a:t>i:{9}</a:t>
            </a:r>
            <a:endParaRPr lang="en-US" altLang="zh-CN">
              <a:ea typeface="宋体" pitchFamily="2" charset="-122"/>
            </a:endParaRPr>
          </a:p>
        </p:txBody>
      </p:sp>
      <p:sp>
        <p:nvSpPr>
          <p:cNvPr id="61582" name="Text Box 142"/>
          <p:cNvSpPr txBox="1">
            <a:spLocks noChangeArrowheads="1"/>
          </p:cNvSpPr>
          <p:nvPr/>
        </p:nvSpPr>
        <p:spPr bwMode="auto">
          <a:xfrm>
            <a:off x="4900617" y="1347759"/>
            <a:ext cx="3995732" cy="5078313"/>
          </a:xfrm>
          <a:prstGeom prst="rect">
            <a:avLst/>
          </a:prstGeom>
          <a:noFill/>
          <a:ln w="9525">
            <a:noFill/>
            <a:miter lim="800000"/>
            <a:headEnd/>
            <a:tailEnd/>
          </a:ln>
          <a:effectLst/>
        </p:spPr>
        <p:txBody>
          <a:bodyPr wrap="square">
            <a:spAutoFit/>
          </a:bodyPr>
          <a:lstStyle/>
          <a:p>
            <a:r>
              <a:rPr lang="en-US" altLang="zh-CN" dirty="0" smtClean="0">
                <a:latin typeface="ＭＳ Ｐゴシック" pitchFamily="50" charset="-128"/>
                <a:ea typeface="ＭＳ Ｐゴシック" pitchFamily="50" charset="-128"/>
                <a:cs typeface="Arial" pitchFamily="34" charset="0"/>
                <a:sym typeface="Wingdings" pitchFamily="2" charset="2"/>
              </a:rPr>
              <a:t>C</a:t>
            </a:r>
            <a:r>
              <a:rPr lang="en-US" altLang="zh-CN" baseline="-25000" dirty="0" smtClean="0">
                <a:latin typeface="ＭＳ Ｐゴシック" pitchFamily="50" charset="-128"/>
                <a:ea typeface="ＭＳ Ｐゴシック" pitchFamily="50" charset="-128"/>
                <a:cs typeface="Arial" pitchFamily="34" charset="0"/>
                <a:sym typeface="Wingdings" pitchFamily="2" charset="2"/>
              </a:rPr>
              <a:t>1 </a:t>
            </a:r>
            <a:r>
              <a:rPr lang="ja-JP" altLang="en-US" dirty="0" smtClean="0">
                <a:latin typeface="ＭＳ Ｐゴシック" pitchFamily="50" charset="-128"/>
                <a:ea typeface="ＭＳ Ｐゴシック" pitchFamily="50" charset="-128"/>
                <a:cs typeface="Arial" pitchFamily="34" charset="0"/>
                <a:sym typeface="Wingdings" pitchFamily="2" charset="2"/>
              </a:rPr>
              <a:t>から</a:t>
            </a:r>
            <a:r>
              <a:rPr lang="en-US" altLang="zh-CN" dirty="0" smtClean="0">
                <a:latin typeface="ＭＳ Ｐゴシック" pitchFamily="50" charset="-128"/>
                <a:ea typeface="ＭＳ Ｐゴシック" pitchFamily="50" charset="-128"/>
                <a:cs typeface="Arial" pitchFamily="34" charset="0"/>
                <a:sym typeface="Wingdings" pitchFamily="2" charset="2"/>
              </a:rPr>
              <a:t>C</a:t>
            </a:r>
            <a:r>
              <a:rPr lang="en-US" altLang="zh-CN" baseline="-25000" dirty="0" smtClean="0">
                <a:latin typeface="ＭＳ Ｐゴシック" pitchFamily="50" charset="-128"/>
                <a:ea typeface="ＭＳ Ｐゴシック" pitchFamily="50" charset="-128"/>
                <a:cs typeface="Arial" pitchFamily="34" charset="0"/>
                <a:sym typeface="Wingdings" pitchFamily="2" charset="2"/>
              </a:rPr>
              <a:t>2</a:t>
            </a:r>
            <a:r>
              <a:rPr lang="ja-JP" altLang="en-US" dirty="0" smtClean="0">
                <a:latin typeface="ＭＳ Ｐゴシック" pitchFamily="50" charset="-128"/>
                <a:ea typeface="ＭＳ Ｐゴシック" pitchFamily="50" charset="-128"/>
                <a:cs typeface="Arial" pitchFamily="34" charset="0"/>
                <a:sym typeface="Wingdings" pitchFamily="2" charset="2"/>
              </a:rPr>
              <a:t>へ到達</a:t>
            </a:r>
            <a:r>
              <a:rPr lang="ja-JP" altLang="en-US" dirty="0" smtClean="0">
                <a:latin typeface="ＭＳ Ｐゴシック" pitchFamily="50" charset="-128"/>
                <a:ea typeface="ＭＳ Ｐゴシック" pitchFamily="50" charset="-128"/>
                <a:cs typeface="Arial" pitchFamily="34" charset="0"/>
                <a:sym typeface="Wingdings" pitchFamily="2" charset="2"/>
              </a:rPr>
              <a:t>可能</a:t>
            </a:r>
            <a:r>
              <a:rPr lang="ja-JP" altLang="en-US" dirty="0" smtClean="0">
                <a:latin typeface="ＭＳ Ｐゴシック" pitchFamily="50" charset="-128"/>
                <a:ea typeface="ＭＳ Ｐゴシック" pitchFamily="50" charset="-128"/>
                <a:cs typeface="Arial" pitchFamily="34" charset="0"/>
                <a:sym typeface="Wingdings" pitchFamily="2" charset="2"/>
              </a:rPr>
              <a:t>な</a:t>
            </a:r>
            <a:r>
              <a:rPr lang="ja-JP" altLang="en-US" dirty="0" smtClean="0">
                <a:latin typeface="ＭＳ Ｐゴシック" pitchFamily="50" charset="-128"/>
                <a:ea typeface="ＭＳ Ｐゴシック" pitchFamily="50" charset="-128"/>
                <a:cs typeface="Arial" pitchFamily="34" charset="0"/>
                <a:sym typeface="Wingdings" pitchFamily="2" charset="2"/>
              </a:rPr>
              <a:t>セグメント</a:t>
            </a:r>
            <a:r>
              <a:rPr lang="ja-JP" altLang="en-US" dirty="0" smtClean="0">
                <a:latin typeface="ＭＳ Ｐゴシック" pitchFamily="50" charset="-128"/>
                <a:ea typeface="ＭＳ Ｐゴシック" pitchFamily="50" charset="-128"/>
                <a:cs typeface="Arial" pitchFamily="34" charset="0"/>
                <a:sym typeface="Wingdings" pitchFamily="2" charset="2"/>
              </a:rPr>
              <a:t>は</a:t>
            </a:r>
            <a:endParaRPr lang="en-US" altLang="zh-CN" dirty="0">
              <a:latin typeface="ＭＳ Ｐゴシック" pitchFamily="50" charset="-128"/>
              <a:ea typeface="ＭＳ Ｐゴシック" pitchFamily="50" charset="-128"/>
              <a:cs typeface="Arial" pitchFamily="34" charset="0"/>
              <a:sym typeface="Wingdings" pitchFamily="2" charset="2"/>
            </a:endParaRPr>
          </a:p>
          <a:p>
            <a:r>
              <a:rPr lang="en-US" altLang="zh-CN" dirty="0">
                <a:latin typeface="ＭＳ Ｐゴシック" pitchFamily="50" charset="-128"/>
                <a:ea typeface="ＭＳ Ｐゴシック" pitchFamily="50" charset="-128"/>
                <a:cs typeface="Arial" pitchFamily="34" charset="0"/>
                <a:sym typeface="Wingdings" pitchFamily="2" charset="2"/>
              </a:rPr>
              <a:t>[1,3] o:{6}</a:t>
            </a:r>
          </a:p>
          <a:p>
            <a:r>
              <a:rPr lang="en-US" altLang="zh-CN" dirty="0">
                <a:latin typeface="ＭＳ Ｐゴシック" pitchFamily="50" charset="-128"/>
                <a:ea typeface="ＭＳ Ｐゴシック" pitchFamily="50" charset="-128"/>
                <a:cs typeface="Arial" pitchFamily="34" charset="0"/>
                <a:sym typeface="Wingdings" pitchFamily="2" charset="2"/>
              </a:rPr>
              <a:t>[4,4] o:{9}</a:t>
            </a:r>
          </a:p>
          <a:p>
            <a:endParaRPr lang="en-US" altLang="zh-CN" dirty="0">
              <a:latin typeface="ＭＳ Ｐゴシック" pitchFamily="50" charset="-128"/>
              <a:ea typeface="ＭＳ Ｐゴシック" pitchFamily="50" charset="-128"/>
              <a:cs typeface="Arial" pitchFamily="34" charset="0"/>
              <a:sym typeface="Wingdings" pitchFamily="2" charset="2"/>
            </a:endParaRPr>
          </a:p>
          <a:p>
            <a:r>
              <a:rPr lang="en-US" altLang="zh-CN" dirty="0" smtClean="0">
                <a:latin typeface="ＭＳ Ｐゴシック" pitchFamily="50" charset="-128"/>
                <a:ea typeface="ＭＳ Ｐゴシック" pitchFamily="50" charset="-128"/>
                <a:cs typeface="Arial" pitchFamily="34" charset="0"/>
                <a:sym typeface="Wingdings" pitchFamily="2" charset="2"/>
              </a:rPr>
              <a:t>C</a:t>
            </a:r>
            <a:r>
              <a:rPr lang="en-US" altLang="zh-CN" baseline="-25000" dirty="0" smtClean="0">
                <a:latin typeface="ＭＳ Ｐゴシック" pitchFamily="50" charset="-128"/>
                <a:ea typeface="ＭＳ Ｐゴシック" pitchFamily="50" charset="-128"/>
                <a:cs typeface="Arial" pitchFamily="34" charset="0"/>
                <a:sym typeface="Wingdings" pitchFamily="2" charset="2"/>
              </a:rPr>
              <a:t>2</a:t>
            </a:r>
            <a:r>
              <a:rPr lang="ja-JP" altLang="en-US" dirty="0" smtClean="0">
                <a:latin typeface="ＭＳ Ｐゴシック" pitchFamily="50" charset="-128"/>
                <a:ea typeface="ＭＳ Ｐゴシック" pitchFamily="50" charset="-128"/>
                <a:cs typeface="Arial" pitchFamily="34" charset="0"/>
                <a:sym typeface="Wingdings" pitchFamily="2" charset="2"/>
              </a:rPr>
              <a:t>から</a:t>
            </a:r>
            <a:r>
              <a:rPr lang="en-US" altLang="zh-CN" dirty="0" smtClean="0">
                <a:latin typeface="ＭＳ Ｐゴシック" pitchFamily="50" charset="-128"/>
                <a:ea typeface="ＭＳ Ｐゴシック" pitchFamily="50" charset="-128"/>
                <a:cs typeface="Arial" pitchFamily="34" charset="0"/>
                <a:sym typeface="Wingdings" pitchFamily="2" charset="2"/>
              </a:rPr>
              <a:t>C</a:t>
            </a:r>
            <a:r>
              <a:rPr lang="en-US" altLang="zh-CN" baseline="-25000" dirty="0" smtClean="0">
                <a:latin typeface="ＭＳ Ｐゴシック" pitchFamily="50" charset="-128"/>
                <a:ea typeface="ＭＳ Ｐゴシック" pitchFamily="50" charset="-128"/>
                <a:cs typeface="Arial" pitchFamily="34" charset="0"/>
                <a:sym typeface="Wingdings" pitchFamily="2" charset="2"/>
              </a:rPr>
              <a:t>4 </a:t>
            </a:r>
            <a:r>
              <a:rPr lang="ja-JP" altLang="en-US" dirty="0" smtClean="0">
                <a:latin typeface="ＭＳ Ｐゴシック" pitchFamily="50" charset="-128"/>
                <a:ea typeface="ＭＳ Ｐゴシック" pitchFamily="50" charset="-128"/>
                <a:cs typeface="Arial" pitchFamily="34" charset="0"/>
                <a:sym typeface="Wingdings" pitchFamily="2" charset="2"/>
              </a:rPr>
              <a:t>へ</a:t>
            </a:r>
            <a:r>
              <a:rPr lang="ja-JP" altLang="en-US" dirty="0" smtClean="0">
                <a:latin typeface="ＭＳ Ｐゴシック" pitchFamily="50" charset="-128"/>
                <a:ea typeface="ＭＳ Ｐゴシック" pitchFamily="50" charset="-128"/>
                <a:cs typeface="Arial" pitchFamily="34" charset="0"/>
                <a:sym typeface="Wingdings" pitchFamily="2" charset="2"/>
              </a:rPr>
              <a:t>到達可能</a:t>
            </a:r>
            <a:r>
              <a:rPr lang="ja-JP" altLang="en-US" dirty="0" smtClean="0">
                <a:latin typeface="ＭＳ Ｐゴシック" pitchFamily="50" charset="-128"/>
                <a:ea typeface="ＭＳ Ｐゴシック" pitchFamily="50" charset="-128"/>
                <a:cs typeface="Arial" pitchFamily="34" charset="0"/>
                <a:sym typeface="Wingdings" pitchFamily="2" charset="2"/>
              </a:rPr>
              <a:t>なセグメント</a:t>
            </a:r>
            <a:r>
              <a:rPr lang="ja-JP" altLang="en-US" dirty="0" smtClean="0">
                <a:latin typeface="ＭＳ Ｐゴシック" pitchFamily="50" charset="-128"/>
                <a:ea typeface="ＭＳ Ｐゴシック" pitchFamily="50" charset="-128"/>
                <a:cs typeface="Arial" pitchFamily="34" charset="0"/>
                <a:sym typeface="Wingdings" pitchFamily="2" charset="2"/>
              </a:rPr>
              <a:t>は</a:t>
            </a:r>
            <a:endParaRPr lang="en-US" altLang="zh-CN" dirty="0">
              <a:latin typeface="ＭＳ Ｐゴシック" pitchFamily="50" charset="-128"/>
              <a:ea typeface="ＭＳ Ｐゴシック" pitchFamily="50" charset="-128"/>
              <a:cs typeface="Arial" pitchFamily="34" charset="0"/>
              <a:sym typeface="Wingdings" pitchFamily="2" charset="2"/>
            </a:endParaRPr>
          </a:p>
          <a:p>
            <a:r>
              <a:rPr lang="en-US" altLang="zh-CN" dirty="0">
                <a:latin typeface="ＭＳ Ｐゴシック" pitchFamily="50" charset="-128"/>
                <a:ea typeface="ＭＳ Ｐゴシック" pitchFamily="50" charset="-128"/>
                <a:cs typeface="Arial" pitchFamily="34" charset="0"/>
              </a:rPr>
              <a:t>[18,18] </a:t>
            </a:r>
            <a:r>
              <a:rPr lang="en-US" altLang="zh-CN" dirty="0" err="1">
                <a:latin typeface="ＭＳ Ｐゴシック" pitchFamily="50" charset="-128"/>
                <a:ea typeface="ＭＳ Ｐゴシック" pitchFamily="50" charset="-128"/>
                <a:cs typeface="Arial" pitchFamily="34" charset="0"/>
              </a:rPr>
              <a:t>i</a:t>
            </a:r>
            <a:r>
              <a:rPr lang="en-US" altLang="zh-CN" dirty="0">
                <a:latin typeface="ＭＳ Ｐゴシック" pitchFamily="50" charset="-128"/>
                <a:ea typeface="ＭＳ Ｐゴシック" pitchFamily="50" charset="-128"/>
                <a:cs typeface="Arial" pitchFamily="34" charset="0"/>
              </a:rPr>
              <a:t>:{7}</a:t>
            </a:r>
          </a:p>
          <a:p>
            <a:r>
              <a:rPr lang="en-US" altLang="zh-CN" dirty="0">
                <a:latin typeface="ＭＳ Ｐゴシック" pitchFamily="50" charset="-128"/>
                <a:ea typeface="ＭＳ Ｐゴシック" pitchFamily="50" charset="-128"/>
                <a:cs typeface="Arial" pitchFamily="34" charset="0"/>
              </a:rPr>
              <a:t>[19,20] </a:t>
            </a:r>
            <a:r>
              <a:rPr lang="en-US" altLang="zh-CN" dirty="0" err="1">
                <a:latin typeface="ＭＳ Ｐゴシック" pitchFamily="50" charset="-128"/>
                <a:ea typeface="ＭＳ Ｐゴシック" pitchFamily="50" charset="-128"/>
                <a:cs typeface="Arial" pitchFamily="34" charset="0"/>
              </a:rPr>
              <a:t>i</a:t>
            </a:r>
            <a:r>
              <a:rPr lang="en-US" altLang="zh-CN" dirty="0">
                <a:latin typeface="ＭＳ Ｐゴシック" pitchFamily="50" charset="-128"/>
                <a:ea typeface="ＭＳ Ｐゴシック" pitchFamily="50" charset="-128"/>
                <a:cs typeface="Arial" pitchFamily="34" charset="0"/>
              </a:rPr>
              <a:t>:{9}</a:t>
            </a:r>
          </a:p>
          <a:p>
            <a:endParaRPr lang="en-US" altLang="zh-CN" dirty="0">
              <a:latin typeface="ＭＳ Ｐゴシック" pitchFamily="50" charset="-128"/>
              <a:ea typeface="ＭＳ Ｐゴシック" pitchFamily="50" charset="-128"/>
              <a:cs typeface="Arial" pitchFamily="34" charset="0"/>
            </a:endParaRPr>
          </a:p>
          <a:p>
            <a:r>
              <a:rPr lang="ja-JP" altLang="en-US" dirty="0" smtClean="0">
                <a:latin typeface="ＭＳ Ｐゴシック" pitchFamily="50" charset="-128"/>
                <a:ea typeface="ＭＳ Ｐゴシック" pitchFamily="50" charset="-128"/>
                <a:cs typeface="Arial" pitchFamily="34" charset="0"/>
              </a:rPr>
              <a:t>という情報を索引化しておく。</a:t>
            </a:r>
            <a:endParaRPr lang="en-US" altLang="ja-JP" dirty="0" smtClean="0">
              <a:latin typeface="ＭＳ Ｐゴシック" pitchFamily="50" charset="-128"/>
              <a:ea typeface="ＭＳ Ｐゴシック" pitchFamily="50" charset="-128"/>
              <a:cs typeface="Arial" pitchFamily="34" charset="0"/>
            </a:endParaRPr>
          </a:p>
          <a:p>
            <a:r>
              <a:rPr lang="en-US" altLang="zh-CN" dirty="0" smtClean="0">
                <a:latin typeface="ＭＳ Ｐゴシック" pitchFamily="50" charset="-128"/>
                <a:ea typeface="ＭＳ Ｐゴシック" pitchFamily="50" charset="-128"/>
                <a:cs typeface="Arial" pitchFamily="34" charset="0"/>
              </a:rPr>
              <a:t> </a:t>
            </a:r>
            <a:r>
              <a:rPr lang="ja-JP" altLang="en-US" dirty="0" smtClean="0">
                <a:latin typeface="ＭＳ Ｐゴシック" pitchFamily="50" charset="-128"/>
                <a:ea typeface="ＭＳ Ｐゴシック" pitchFamily="50" charset="-128"/>
                <a:cs typeface="Arial" pitchFamily="34" charset="0"/>
              </a:rPr>
              <a:t>総セグメント数は</a:t>
            </a:r>
            <a:r>
              <a:rPr lang="en-US" altLang="zh-CN" dirty="0" smtClean="0">
                <a:latin typeface="ＭＳ Ｐゴシック" pitchFamily="50" charset="-128"/>
                <a:ea typeface="ＭＳ Ｐゴシック" pitchFamily="50" charset="-128"/>
                <a:cs typeface="Arial" pitchFamily="34" charset="0"/>
              </a:rPr>
              <a:t>O(</a:t>
            </a:r>
            <a:r>
              <a:rPr lang="en-US" altLang="zh-CN" dirty="0" err="1" smtClean="0">
                <a:latin typeface="ＭＳ Ｐゴシック" pitchFamily="50" charset="-128"/>
                <a:ea typeface="ＭＳ Ｐゴシック" pitchFamily="50" charset="-128"/>
                <a:cs typeface="Arial" pitchFamily="34" charset="0"/>
              </a:rPr>
              <a:t>nk</a:t>
            </a:r>
            <a:r>
              <a:rPr lang="en-US" altLang="zh-CN" dirty="0" smtClean="0">
                <a:latin typeface="ＭＳ Ｐゴシック" pitchFamily="50" charset="-128"/>
                <a:ea typeface="ＭＳ Ｐゴシック" pitchFamily="50" charset="-128"/>
                <a:cs typeface="Arial" pitchFamily="34" charset="0"/>
              </a:rPr>
              <a:t>)</a:t>
            </a:r>
            <a:r>
              <a:rPr lang="ja-JP" altLang="en-US" dirty="0" err="1" smtClean="0">
                <a:latin typeface="ＭＳ Ｐゴシック" pitchFamily="50" charset="-128"/>
                <a:ea typeface="ＭＳ Ｐゴシック" pitchFamily="50" charset="-128"/>
                <a:cs typeface="Arial" pitchFamily="34" charset="0"/>
              </a:rPr>
              <a:t>。</a:t>
            </a:r>
            <a:endParaRPr lang="en-US" altLang="zh-CN" dirty="0">
              <a:latin typeface="ＭＳ Ｐゴシック" pitchFamily="50" charset="-128"/>
              <a:ea typeface="ＭＳ Ｐゴシック" pitchFamily="50" charset="-128"/>
              <a:cs typeface="Arial" pitchFamily="34" charset="0"/>
            </a:endParaRPr>
          </a:p>
          <a:p>
            <a:endParaRPr lang="en-US" altLang="zh-CN" dirty="0">
              <a:latin typeface="ＭＳ Ｐゴシック" pitchFamily="50" charset="-128"/>
              <a:ea typeface="ＭＳ Ｐゴシック" pitchFamily="50" charset="-128"/>
              <a:cs typeface="Arial" pitchFamily="34" charset="0"/>
            </a:endParaRPr>
          </a:p>
          <a:p>
            <a:r>
              <a:rPr lang="ja-JP" altLang="en-US" dirty="0" smtClean="0">
                <a:latin typeface="ＭＳ Ｐゴシック" pitchFamily="50" charset="-128"/>
                <a:ea typeface="ＭＳ Ｐゴシック" pitchFamily="50" charset="-128"/>
                <a:cs typeface="Arial" pitchFamily="34" charset="0"/>
              </a:rPr>
              <a:t>頂点</a:t>
            </a:r>
            <a:r>
              <a:rPr lang="en-US" altLang="zh-CN" dirty="0" smtClean="0">
                <a:latin typeface="ＭＳ Ｐゴシック" pitchFamily="50" charset="-128"/>
                <a:ea typeface="ＭＳ Ｐゴシック" pitchFamily="50" charset="-128"/>
                <a:cs typeface="Arial" pitchFamily="34" charset="0"/>
              </a:rPr>
              <a:t> 2 </a:t>
            </a:r>
            <a:r>
              <a:rPr lang="ja-JP" altLang="en-US" dirty="0" smtClean="0">
                <a:latin typeface="ＭＳ Ｐゴシック" pitchFamily="50" charset="-128"/>
                <a:ea typeface="ＭＳ Ｐゴシック" pitchFamily="50" charset="-128"/>
                <a:cs typeface="Arial" pitchFamily="34" charset="0"/>
              </a:rPr>
              <a:t>は頂点</a:t>
            </a:r>
            <a:r>
              <a:rPr lang="en-US" altLang="zh-CN" dirty="0" smtClean="0">
                <a:latin typeface="ＭＳ Ｐゴシック" pitchFamily="50" charset="-128"/>
                <a:ea typeface="ＭＳ Ｐゴシック" pitchFamily="50" charset="-128"/>
                <a:cs typeface="Arial" pitchFamily="34" charset="0"/>
              </a:rPr>
              <a:t> 20</a:t>
            </a:r>
            <a:r>
              <a:rPr lang="ja-JP" altLang="en-US" dirty="0" smtClean="0">
                <a:latin typeface="ＭＳ Ｐゴシック" pitchFamily="50" charset="-128"/>
                <a:ea typeface="ＭＳ Ｐゴシック" pitchFamily="50" charset="-128"/>
                <a:cs typeface="Arial" pitchFamily="34" charset="0"/>
              </a:rPr>
              <a:t> に到達できる</a:t>
            </a:r>
            <a:r>
              <a:rPr lang="en-US" altLang="zh-CN" dirty="0" smtClean="0">
                <a:latin typeface="ＭＳ Ｐゴシック" pitchFamily="50" charset="-128"/>
                <a:ea typeface="ＭＳ Ｐゴシック" pitchFamily="50" charset="-128"/>
                <a:cs typeface="Arial" pitchFamily="34" charset="0"/>
              </a:rPr>
              <a:t>?</a:t>
            </a:r>
          </a:p>
          <a:p>
            <a:r>
              <a:rPr lang="en-US" altLang="zh-CN" dirty="0" smtClean="0">
                <a:latin typeface="ＭＳ Ｐゴシック" pitchFamily="50" charset="-128"/>
                <a:ea typeface="ＭＳ Ｐゴシック" pitchFamily="50" charset="-128"/>
                <a:cs typeface="Arial" pitchFamily="34" charset="0"/>
              </a:rPr>
              <a:t>2</a:t>
            </a:r>
            <a:r>
              <a:rPr lang="en-US" altLang="zh-CN" dirty="0">
                <a:latin typeface="ＭＳ Ｐゴシック" pitchFamily="50" charset="-128"/>
                <a:ea typeface="ＭＳ Ｐゴシック" pitchFamily="50" charset="-128"/>
                <a:cs typeface="Arial" pitchFamily="34" charset="0"/>
                <a:sym typeface="Symbol" pitchFamily="18" charset="2"/>
              </a:rPr>
              <a:t>[1,3</a:t>
            </a:r>
            <a:r>
              <a:rPr lang="en-US" altLang="zh-CN" dirty="0" smtClean="0">
                <a:latin typeface="ＭＳ Ｐゴシック" pitchFamily="50" charset="-128"/>
                <a:ea typeface="ＭＳ Ｐゴシック" pitchFamily="50" charset="-128"/>
                <a:cs typeface="Arial" pitchFamily="34" charset="0"/>
                <a:sym typeface="Symbol" pitchFamily="18" charset="2"/>
              </a:rPr>
              <a:t>]</a:t>
            </a:r>
            <a:r>
              <a:rPr lang="ja-JP" altLang="en-US" dirty="0" smtClean="0">
                <a:latin typeface="ＭＳ Ｐゴシック" pitchFamily="50" charset="-128"/>
                <a:ea typeface="ＭＳ Ｐゴシック" pitchFamily="50" charset="-128"/>
                <a:cs typeface="Arial" pitchFamily="34" charset="0"/>
                <a:sym typeface="Symbol" pitchFamily="18" charset="2"/>
              </a:rPr>
              <a:t> は頂点</a:t>
            </a:r>
            <a:r>
              <a:rPr lang="en-US" altLang="ja-JP" dirty="0" smtClean="0">
                <a:latin typeface="ＭＳ Ｐゴシック" pitchFamily="50" charset="-128"/>
                <a:ea typeface="ＭＳ Ｐゴシック" pitchFamily="50" charset="-128"/>
                <a:cs typeface="Arial" pitchFamily="34" charset="0"/>
                <a:sym typeface="Symbol" pitchFamily="18" charset="2"/>
              </a:rPr>
              <a:t>6</a:t>
            </a:r>
            <a:r>
              <a:rPr lang="ja-JP" altLang="en-US" dirty="0" smtClean="0">
                <a:latin typeface="ＭＳ Ｐゴシック" pitchFamily="50" charset="-128"/>
                <a:ea typeface="ＭＳ Ｐゴシック" pitchFamily="50" charset="-128"/>
                <a:cs typeface="Arial" pitchFamily="34" charset="0"/>
                <a:sym typeface="Symbol" pitchFamily="18" charset="2"/>
              </a:rPr>
              <a:t>へ到達可能</a:t>
            </a:r>
            <a:endParaRPr lang="en-US" altLang="zh-CN" dirty="0">
              <a:latin typeface="ＭＳ Ｐゴシック" pitchFamily="50" charset="-128"/>
              <a:ea typeface="ＭＳ Ｐゴシック" pitchFamily="50" charset="-128"/>
              <a:cs typeface="Arial" pitchFamily="34" charset="0"/>
              <a:sym typeface="Symbol" pitchFamily="18" charset="2"/>
            </a:endParaRPr>
          </a:p>
          <a:p>
            <a:r>
              <a:rPr lang="en-US" altLang="zh-CN" dirty="0" smtClean="0">
                <a:latin typeface="ＭＳ Ｐゴシック" pitchFamily="50" charset="-128"/>
                <a:ea typeface="ＭＳ Ｐゴシック" pitchFamily="50" charset="-128"/>
                <a:cs typeface="Arial" pitchFamily="34" charset="0"/>
                <a:sym typeface="Symbol" pitchFamily="18" charset="2"/>
              </a:rPr>
              <a:t>20</a:t>
            </a:r>
            <a:r>
              <a:rPr lang="en-US" altLang="zh-CN" dirty="0">
                <a:latin typeface="ＭＳ Ｐゴシック" pitchFamily="50" charset="-128"/>
                <a:ea typeface="ＭＳ Ｐゴシック" pitchFamily="50" charset="-128"/>
                <a:cs typeface="Arial" pitchFamily="34" charset="0"/>
                <a:sym typeface="Symbol" pitchFamily="18" charset="2"/>
              </a:rPr>
              <a:t>[19,20</a:t>
            </a:r>
            <a:r>
              <a:rPr lang="en-US" altLang="zh-CN" dirty="0" smtClean="0">
                <a:latin typeface="ＭＳ Ｐゴシック" pitchFamily="50" charset="-128"/>
                <a:ea typeface="ＭＳ Ｐゴシック" pitchFamily="50" charset="-128"/>
                <a:cs typeface="Arial" pitchFamily="34" charset="0"/>
                <a:sym typeface="Symbol" pitchFamily="18" charset="2"/>
              </a:rPr>
              <a:t>]</a:t>
            </a:r>
            <a:r>
              <a:rPr lang="ja-JP" altLang="en-US" dirty="0" smtClean="0">
                <a:latin typeface="ＭＳ Ｐゴシック" pitchFamily="50" charset="-128"/>
                <a:ea typeface="ＭＳ Ｐゴシック" pitchFamily="50" charset="-128"/>
                <a:cs typeface="Arial" pitchFamily="34" charset="0"/>
                <a:sym typeface="Symbol" pitchFamily="18" charset="2"/>
              </a:rPr>
              <a:t>は頂点</a:t>
            </a:r>
            <a:r>
              <a:rPr lang="en-US" altLang="ja-JP" dirty="0" smtClean="0">
                <a:latin typeface="ＭＳ Ｐゴシック" pitchFamily="50" charset="-128"/>
                <a:ea typeface="ＭＳ Ｐゴシック" pitchFamily="50" charset="-128"/>
                <a:cs typeface="Arial" pitchFamily="34" charset="0"/>
                <a:sym typeface="Symbol" pitchFamily="18" charset="2"/>
              </a:rPr>
              <a:t>9</a:t>
            </a:r>
            <a:r>
              <a:rPr lang="ja-JP" altLang="en-US" dirty="0" smtClean="0">
                <a:latin typeface="ＭＳ Ｐゴシック" pitchFamily="50" charset="-128"/>
                <a:ea typeface="ＭＳ Ｐゴシック" pitchFamily="50" charset="-128"/>
                <a:cs typeface="Arial" pitchFamily="34" charset="0"/>
                <a:sym typeface="Symbol" pitchFamily="18" charset="2"/>
              </a:rPr>
              <a:t>から到達可能</a:t>
            </a:r>
            <a:endParaRPr lang="en-US" altLang="zh-CN" dirty="0">
              <a:latin typeface="ＭＳ Ｐゴシック" pitchFamily="50" charset="-128"/>
              <a:ea typeface="ＭＳ Ｐゴシック" pitchFamily="50" charset="-128"/>
              <a:cs typeface="Arial" pitchFamily="34" charset="0"/>
              <a:sym typeface="Symbol" pitchFamily="18" charset="2"/>
            </a:endParaRPr>
          </a:p>
          <a:p>
            <a:endParaRPr lang="en-US" altLang="zh-CN" dirty="0">
              <a:latin typeface="ＭＳ Ｐゴシック" pitchFamily="50" charset="-128"/>
              <a:ea typeface="ＭＳ Ｐゴシック" pitchFamily="50" charset="-128"/>
              <a:cs typeface="Arial" pitchFamily="34" charset="0"/>
              <a:sym typeface="Symbol" pitchFamily="18" charset="2"/>
            </a:endParaRPr>
          </a:p>
          <a:p>
            <a:r>
              <a:rPr lang="en-US" altLang="zh-CN" dirty="0" smtClean="0">
                <a:latin typeface="ＭＳ Ｐゴシック" pitchFamily="50" charset="-128"/>
                <a:ea typeface="ＭＳ Ｐゴシック" pitchFamily="50" charset="-128"/>
                <a:cs typeface="Arial" pitchFamily="34" charset="0"/>
                <a:sym typeface="Wingdings" pitchFamily="2" charset="2"/>
              </a:rPr>
              <a:t>69</a:t>
            </a:r>
            <a:r>
              <a:rPr lang="ja-JP" altLang="en-US" dirty="0" smtClean="0">
                <a:latin typeface="ＭＳ Ｐゴシック" pitchFamily="50" charset="-128"/>
                <a:ea typeface="ＭＳ Ｐゴシック" pitchFamily="50" charset="-128"/>
                <a:cs typeface="Arial" pitchFamily="34" charset="0"/>
                <a:sym typeface="Wingdings" pitchFamily="2" charset="2"/>
              </a:rPr>
              <a:t>は</a:t>
            </a:r>
            <a:r>
              <a:rPr lang="en-US" altLang="ja-JP" dirty="0" smtClean="0"/>
              <a:t>C</a:t>
            </a:r>
            <a:r>
              <a:rPr lang="en-US" altLang="ja-JP" baseline="-25000" dirty="0" smtClean="0"/>
              <a:t>2</a:t>
            </a:r>
            <a:r>
              <a:rPr lang="ja-JP" altLang="en-US" dirty="0" smtClean="0">
                <a:latin typeface="ＭＳ Ｐゴシック" pitchFamily="50" charset="-128"/>
                <a:ea typeface="ＭＳ Ｐゴシック" pitchFamily="50" charset="-128"/>
                <a:cs typeface="Arial" pitchFamily="34" charset="0"/>
                <a:sym typeface="Wingdings" pitchFamily="2" charset="2"/>
              </a:rPr>
              <a:t>上なので</a:t>
            </a:r>
            <a:r>
              <a:rPr lang="en-US" altLang="zh-CN" dirty="0" smtClean="0">
                <a:latin typeface="ＭＳ Ｐゴシック" pitchFamily="50" charset="-128"/>
                <a:ea typeface="ＭＳ Ｐゴシック" pitchFamily="50" charset="-128"/>
                <a:cs typeface="Arial" pitchFamily="34" charset="0"/>
                <a:sym typeface="Wingdings" pitchFamily="2" charset="2"/>
              </a:rPr>
              <a:t>, </a:t>
            </a:r>
            <a:r>
              <a:rPr lang="ja-JP" altLang="en-US" dirty="0" smtClean="0">
                <a:latin typeface="ＭＳ Ｐゴシック" pitchFamily="50" charset="-128"/>
                <a:ea typeface="ＭＳ Ｐゴシック" pitchFamily="50" charset="-128"/>
                <a:cs typeface="Arial" pitchFamily="34" charset="0"/>
                <a:sym typeface="Wingdings" pitchFamily="2" charset="2"/>
              </a:rPr>
              <a:t>到達可能。</a:t>
            </a:r>
            <a:endParaRPr lang="en-US" altLang="ja-JP" dirty="0" smtClean="0">
              <a:latin typeface="ＭＳ Ｐゴシック" pitchFamily="50" charset="-128"/>
              <a:ea typeface="ＭＳ Ｐゴシック" pitchFamily="50" charset="-128"/>
              <a:cs typeface="Arial" pitchFamily="34" charset="0"/>
              <a:sym typeface="Wingdings" pitchFamily="2" charset="2"/>
            </a:endParaRPr>
          </a:p>
          <a:p>
            <a:r>
              <a:rPr lang="ja-JP" altLang="en-US" dirty="0" smtClean="0">
                <a:latin typeface="ＭＳ Ｐゴシック" pitchFamily="50" charset="-128"/>
                <a:ea typeface="ＭＳ Ｐゴシック" pitchFamily="50" charset="-128"/>
                <a:cs typeface="Arial" pitchFamily="34" charset="0"/>
                <a:sym typeface="Wingdings" pitchFamily="2" charset="2"/>
              </a:rPr>
              <a:t>答えは</a:t>
            </a:r>
            <a:r>
              <a:rPr lang="en-US" altLang="ja-JP" dirty="0" smtClean="0">
                <a:latin typeface="ＭＳ Ｐゴシック" pitchFamily="50" charset="-128"/>
                <a:ea typeface="ＭＳ Ｐゴシック" pitchFamily="50" charset="-128"/>
                <a:cs typeface="Arial" pitchFamily="34" charset="0"/>
                <a:sym typeface="Wingdings" pitchFamily="2" charset="2"/>
              </a:rPr>
              <a:t>Yes</a:t>
            </a:r>
            <a:r>
              <a:rPr lang="en-US" altLang="zh-CN" dirty="0" smtClean="0">
                <a:latin typeface="ＭＳ Ｐゴシック" pitchFamily="50" charset="-128"/>
                <a:ea typeface="ＭＳ Ｐゴシック" pitchFamily="50" charset="-128"/>
                <a:cs typeface="Arial" pitchFamily="34" charset="0"/>
                <a:sym typeface="Wingdings" pitchFamily="2" charset="2"/>
              </a:rPr>
              <a:t>. </a:t>
            </a:r>
            <a:endParaRPr lang="en-US" altLang="zh-CN" dirty="0" smtClean="0">
              <a:latin typeface="ＭＳ Ｐゴシック" pitchFamily="50" charset="-128"/>
              <a:ea typeface="ＭＳ Ｐゴシック" pitchFamily="50" charset="-128"/>
              <a:cs typeface="Arial" pitchFamily="34" charset="0"/>
              <a:sym typeface="Wingdings" pitchFamily="2" charset="2"/>
            </a:endParaRPr>
          </a:p>
          <a:p>
            <a:r>
              <a:rPr lang="ja-JP" altLang="en-US" dirty="0" smtClean="0">
                <a:latin typeface="ＭＳ Ｐゴシック" pitchFamily="50" charset="-128"/>
                <a:ea typeface="ＭＳ Ｐゴシック" pitchFamily="50" charset="-128"/>
                <a:cs typeface="Arial" pitchFamily="34" charset="0"/>
                <a:sym typeface="Wingdings" pitchFamily="2" charset="2"/>
              </a:rPr>
              <a:t>最悪の計算量は</a:t>
            </a:r>
            <a:r>
              <a:rPr lang="en-US" altLang="zh-CN" i="1" dirty="0" smtClean="0">
                <a:solidFill>
                  <a:srgbClr val="FF6699"/>
                </a:solidFill>
                <a:latin typeface="ＭＳ Ｐゴシック" pitchFamily="50" charset="-128"/>
                <a:ea typeface="ＭＳ Ｐゴシック" pitchFamily="50" charset="-128"/>
                <a:cs typeface="Arial" pitchFamily="34" charset="0"/>
                <a:sym typeface="Wingdings" pitchFamily="2" charset="2"/>
              </a:rPr>
              <a:t>O(</a:t>
            </a:r>
            <a:r>
              <a:rPr lang="en-US" altLang="zh-CN" i="1" dirty="0" err="1" smtClean="0">
                <a:solidFill>
                  <a:srgbClr val="FF6699"/>
                </a:solidFill>
                <a:latin typeface="ＭＳ Ｐゴシック" pitchFamily="50" charset="-128"/>
                <a:ea typeface="ＭＳ Ｐゴシック" pitchFamily="50" charset="-128"/>
                <a:cs typeface="Arial" pitchFamily="34" charset="0"/>
                <a:sym typeface="Wingdings" pitchFamily="2" charset="2"/>
              </a:rPr>
              <a:t>lognk+k</a:t>
            </a:r>
            <a:r>
              <a:rPr lang="en-US" altLang="zh-CN" i="1" dirty="0" smtClean="0">
                <a:solidFill>
                  <a:srgbClr val="FF6699"/>
                </a:solidFill>
                <a:latin typeface="ＭＳ Ｐゴシック" pitchFamily="50" charset="-128"/>
                <a:ea typeface="ＭＳ Ｐゴシック" pitchFamily="50" charset="-128"/>
                <a:cs typeface="Arial" pitchFamily="34" charset="0"/>
                <a:sym typeface="Wingdings" pitchFamily="2" charset="2"/>
              </a:rPr>
              <a:t>)=O(</a:t>
            </a:r>
            <a:r>
              <a:rPr lang="en-US" altLang="zh-CN" i="1" dirty="0" err="1" smtClean="0">
                <a:solidFill>
                  <a:srgbClr val="FF6699"/>
                </a:solidFill>
                <a:latin typeface="ＭＳ Ｐゴシック" pitchFamily="50" charset="-128"/>
                <a:ea typeface="ＭＳ Ｐゴシック" pitchFamily="50" charset="-128"/>
                <a:cs typeface="Arial" pitchFamily="34" charset="0"/>
                <a:sym typeface="Wingdings" pitchFamily="2" charset="2"/>
              </a:rPr>
              <a:t>logn+k</a:t>
            </a:r>
            <a:r>
              <a:rPr lang="en-US" altLang="zh-CN" i="1" dirty="0" smtClean="0">
                <a:solidFill>
                  <a:srgbClr val="FF6699"/>
                </a:solidFill>
                <a:latin typeface="ＭＳ Ｐゴシック" pitchFamily="50" charset="-128"/>
                <a:ea typeface="ＭＳ Ｐゴシック" pitchFamily="50" charset="-128"/>
                <a:cs typeface="Arial" pitchFamily="34" charset="0"/>
                <a:sym typeface="Wingdings" pitchFamily="2" charset="2"/>
              </a:rPr>
              <a:t>)</a:t>
            </a:r>
            <a:endParaRPr lang="en-US" altLang="zh-CN" i="1" dirty="0">
              <a:solidFill>
                <a:srgbClr val="FF6699"/>
              </a:solidFill>
              <a:latin typeface="ＭＳ Ｐゴシック" pitchFamily="50" charset="-128"/>
              <a:ea typeface="ＭＳ Ｐゴシック" pitchFamily="50" charset="-128"/>
              <a:cs typeface="Arial" pitchFamily="34" charset="0"/>
            </a:endParaRPr>
          </a:p>
        </p:txBody>
      </p:sp>
      <p:sp>
        <p:nvSpPr>
          <p:cNvPr id="61583" name="Line 143"/>
          <p:cNvSpPr>
            <a:spLocks noChangeShapeType="1"/>
          </p:cNvSpPr>
          <p:nvPr/>
        </p:nvSpPr>
        <p:spPr bwMode="auto">
          <a:xfrm>
            <a:off x="317500" y="1930400"/>
            <a:ext cx="0" cy="1625600"/>
          </a:xfrm>
          <a:prstGeom prst="line">
            <a:avLst/>
          </a:prstGeom>
          <a:noFill/>
          <a:ln w="25400">
            <a:solidFill>
              <a:srgbClr val="006600"/>
            </a:solidFill>
            <a:round/>
            <a:headEnd/>
            <a:tailEnd/>
          </a:ln>
          <a:effectLst/>
        </p:spPr>
        <p:txBody>
          <a:bodyPr/>
          <a:lstStyle/>
          <a:p>
            <a:endParaRPr lang="ja-JP" altLang="en-US"/>
          </a:p>
        </p:txBody>
      </p:sp>
      <p:sp>
        <p:nvSpPr>
          <p:cNvPr id="61585" name="Line 145"/>
          <p:cNvSpPr>
            <a:spLocks noChangeShapeType="1"/>
          </p:cNvSpPr>
          <p:nvPr/>
        </p:nvSpPr>
        <p:spPr bwMode="auto">
          <a:xfrm>
            <a:off x="330200" y="5054600"/>
            <a:ext cx="0" cy="546100"/>
          </a:xfrm>
          <a:prstGeom prst="line">
            <a:avLst/>
          </a:prstGeom>
          <a:noFill/>
          <a:ln w="25400">
            <a:solidFill>
              <a:srgbClr val="006600"/>
            </a:solidFill>
            <a:round/>
            <a:headEnd/>
            <a:tailEnd/>
          </a:ln>
          <a:effectLst/>
        </p:spPr>
        <p:txBody>
          <a:bodyPr/>
          <a:lstStyle/>
          <a:p>
            <a:endParaRPr lang="ja-JP" altLang="en-US"/>
          </a:p>
        </p:txBody>
      </p:sp>
      <p:sp>
        <p:nvSpPr>
          <p:cNvPr id="61587" name="Line 147"/>
          <p:cNvSpPr>
            <a:spLocks noChangeShapeType="1"/>
          </p:cNvSpPr>
          <p:nvPr/>
        </p:nvSpPr>
        <p:spPr bwMode="auto">
          <a:xfrm>
            <a:off x="4368800" y="3937000"/>
            <a:ext cx="0" cy="698500"/>
          </a:xfrm>
          <a:prstGeom prst="line">
            <a:avLst/>
          </a:prstGeom>
          <a:noFill/>
          <a:ln w="25400">
            <a:solidFill>
              <a:srgbClr val="008000"/>
            </a:solidFill>
            <a:round/>
            <a:headEnd/>
            <a:tailEnd/>
          </a:ln>
          <a:effectLst/>
        </p:spPr>
        <p:txBody>
          <a:bodyPr/>
          <a:lstStyle/>
          <a:p>
            <a:endParaRPr lang="ja-JP" altLang="en-US"/>
          </a:p>
        </p:txBody>
      </p:sp>
      <p:sp>
        <p:nvSpPr>
          <p:cNvPr id="61588" name="Line 148"/>
          <p:cNvSpPr>
            <a:spLocks noChangeShapeType="1"/>
          </p:cNvSpPr>
          <p:nvPr/>
        </p:nvSpPr>
        <p:spPr bwMode="auto">
          <a:xfrm>
            <a:off x="4368800" y="2882900"/>
            <a:ext cx="0" cy="508000"/>
          </a:xfrm>
          <a:prstGeom prst="line">
            <a:avLst/>
          </a:prstGeom>
          <a:noFill/>
          <a:ln w="25400">
            <a:solidFill>
              <a:srgbClr val="006600"/>
            </a:solidFill>
            <a:round/>
            <a:headEnd/>
            <a:tailEnd/>
          </a:ln>
          <a:effectLst/>
        </p:spPr>
        <p:txBody>
          <a:bodyPr/>
          <a:lstStyle/>
          <a:p>
            <a:endParaRPr lang="ja-JP" altLang="en-US"/>
          </a:p>
        </p:txBody>
      </p:sp>
      <p:sp>
        <p:nvSpPr>
          <p:cNvPr id="145" name="正方形/長方形 14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
        <p:nvSpPr>
          <p:cNvPr id="149" name="フッター プレースホルダ 148"/>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50" name="スライド番号プレースホルダ 149"/>
          <p:cNvSpPr>
            <a:spLocks noGrp="1"/>
          </p:cNvSpPr>
          <p:nvPr>
            <p:ph type="sldNum" sz="quarter" idx="12"/>
          </p:nvPr>
        </p:nvSpPr>
        <p:spPr/>
        <p:txBody>
          <a:bodyPr/>
          <a:lstStyle/>
          <a:p>
            <a:fld id="{DF510E7A-70A0-49B7-BA5B-039CFE49E52F}" type="slidenum">
              <a:rPr kumimoji="1" lang="ja-JP" altLang="en-US" smtClean="0"/>
              <a:pPr/>
              <a:t>213</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582">
                                            <p:txEl>
                                              <p:pRg st="12" end="12"/>
                                            </p:txEl>
                                          </p:spTgt>
                                        </p:tgtEl>
                                        <p:attrNameLst>
                                          <p:attrName>style.visibility</p:attrName>
                                        </p:attrNameLst>
                                      </p:cBhvr>
                                      <p:to>
                                        <p:strVal val="visible"/>
                                      </p:to>
                                    </p:set>
                                    <p:animEffect transition="in" filter="blinds(horizontal)">
                                      <p:cBhvr>
                                        <p:cTn id="7" dur="500"/>
                                        <p:tgtEl>
                                          <p:spTgt spid="61582">
                                            <p:txEl>
                                              <p:pRg st="12" end="1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1582">
                                            <p:txEl>
                                              <p:pRg st="11" end="11"/>
                                            </p:txEl>
                                          </p:spTgt>
                                        </p:tgtEl>
                                        <p:attrNameLst>
                                          <p:attrName>style.visibility</p:attrName>
                                        </p:attrNameLst>
                                      </p:cBhvr>
                                      <p:to>
                                        <p:strVal val="visible"/>
                                      </p:to>
                                    </p:set>
                                    <p:animEffect transition="in" filter="blinds(horizontal)">
                                      <p:cBhvr>
                                        <p:cTn id="10" dur="500"/>
                                        <p:tgtEl>
                                          <p:spTgt spid="61582">
                                            <p:txEl>
                                              <p:pRg st="11" end="1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1582">
                                            <p:txEl>
                                              <p:pRg st="13" end="13"/>
                                            </p:txEl>
                                          </p:spTgt>
                                        </p:tgtEl>
                                        <p:attrNameLst>
                                          <p:attrName>style.visibility</p:attrName>
                                        </p:attrNameLst>
                                      </p:cBhvr>
                                      <p:to>
                                        <p:strVal val="visible"/>
                                      </p:to>
                                    </p:set>
                                    <p:animEffect transition="in" filter="blinds(horizontal)">
                                      <p:cBhvr>
                                        <p:cTn id="13" dur="500"/>
                                        <p:tgtEl>
                                          <p:spTgt spid="61582">
                                            <p:txEl>
                                              <p:pRg st="13" end="1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1582">
                                            <p:txEl>
                                              <p:pRg st="15" end="15"/>
                                            </p:txEl>
                                          </p:spTgt>
                                        </p:tgtEl>
                                        <p:attrNameLst>
                                          <p:attrName>style.visibility</p:attrName>
                                        </p:attrNameLst>
                                      </p:cBhvr>
                                      <p:to>
                                        <p:strVal val="visible"/>
                                      </p:to>
                                    </p:set>
                                    <p:animEffect transition="in" filter="blinds(horizontal)">
                                      <p:cBhvr>
                                        <p:cTn id="16" dur="500"/>
                                        <p:tgtEl>
                                          <p:spTgt spid="61582">
                                            <p:txEl>
                                              <p:pRg st="15" end="1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1582">
                                            <p:txEl>
                                              <p:pRg st="16" end="16"/>
                                            </p:txEl>
                                          </p:spTgt>
                                        </p:tgtEl>
                                        <p:attrNameLst>
                                          <p:attrName>style.visibility</p:attrName>
                                        </p:attrNameLst>
                                      </p:cBhvr>
                                      <p:to>
                                        <p:strVal val="visible"/>
                                      </p:to>
                                    </p:set>
                                    <p:animEffect transition="in" filter="blinds(horizontal)">
                                      <p:cBhvr>
                                        <p:cTn id="19" dur="500"/>
                                        <p:tgtEl>
                                          <p:spTgt spid="61582">
                                            <p:txEl>
                                              <p:pRg st="16" end="1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1582">
                                            <p:txEl>
                                              <p:pRg st="17" end="17"/>
                                            </p:txEl>
                                          </p:spTgt>
                                        </p:tgtEl>
                                        <p:attrNameLst>
                                          <p:attrName>style.visibility</p:attrName>
                                        </p:attrNameLst>
                                      </p:cBhvr>
                                      <p:to>
                                        <p:strVal val="visible"/>
                                      </p:to>
                                    </p:set>
                                    <p:animEffect transition="in" filter="blinds(horizontal)">
                                      <p:cBhvr>
                                        <p:cTn id="22" dur="500"/>
                                        <p:tgtEl>
                                          <p:spTgt spid="61582">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評価実験</a:t>
            </a:r>
            <a:endParaRPr kumimoji="1" lang="ja-JP" altLang="en-US" dirty="0"/>
          </a:p>
        </p:txBody>
      </p:sp>
      <p:sp>
        <p:nvSpPr>
          <p:cNvPr id="3" name="コンテンツ プレースホルダ 2"/>
          <p:cNvSpPr>
            <a:spLocks noGrp="1"/>
          </p:cNvSpPr>
          <p:nvPr>
            <p:ph idx="1"/>
          </p:nvPr>
        </p:nvSpPr>
        <p:spPr/>
        <p:txBody>
          <a:bodyPr>
            <a:normAutofit/>
          </a:bodyPr>
          <a:lstStyle/>
          <a:p>
            <a:r>
              <a:rPr kumimoji="1" lang="en-US" altLang="ja-JP" sz="2800" dirty="0" smtClean="0"/>
              <a:t>C++</a:t>
            </a:r>
            <a:r>
              <a:rPr kumimoji="1" lang="ja-JP" altLang="en-US" sz="2800" dirty="0" smtClean="0"/>
              <a:t>で実装</a:t>
            </a:r>
            <a:endParaRPr kumimoji="1" lang="en-US" altLang="ja-JP" sz="2800" dirty="0" smtClean="0"/>
          </a:p>
          <a:p>
            <a:r>
              <a:rPr kumimoji="1" lang="en-US" altLang="ja-JP" sz="2800" dirty="0" smtClean="0"/>
              <a:t>12</a:t>
            </a:r>
            <a:r>
              <a:rPr kumimoji="1" lang="ja-JP" altLang="en-US" sz="2800" dirty="0" smtClean="0"/>
              <a:t>の生成データ</a:t>
            </a:r>
            <a:r>
              <a:rPr lang="ja-JP" altLang="en-US" sz="2800" dirty="0" smtClean="0"/>
              <a:t>と</a:t>
            </a:r>
            <a:r>
              <a:rPr lang="en-US" altLang="ja-JP" sz="2800" dirty="0" smtClean="0"/>
              <a:t>5</a:t>
            </a:r>
            <a:r>
              <a:rPr lang="ja-JP" altLang="en-US" sz="2800" dirty="0" smtClean="0"/>
              <a:t>のリアルデータ</a:t>
            </a:r>
            <a:endParaRPr lang="en-US" altLang="ja-JP" sz="2800" dirty="0" smtClean="0"/>
          </a:p>
          <a:p>
            <a:r>
              <a:rPr lang="ja-JP" altLang="en-US" sz="2800" dirty="0" smtClean="0"/>
              <a:t>生成した</a:t>
            </a:r>
            <a:r>
              <a:rPr lang="en-US" altLang="ja-JP" sz="2800" dirty="0" smtClean="0"/>
              <a:t>DAG</a:t>
            </a:r>
            <a:r>
              <a:rPr lang="ja-JP" altLang="en-US" sz="2800" dirty="0" smtClean="0"/>
              <a:t>データ</a:t>
            </a:r>
            <a:endParaRPr lang="en-US" altLang="ja-JP" sz="2800" dirty="0" smtClean="0"/>
          </a:p>
          <a:p>
            <a:pPr lvl="1"/>
            <a:r>
              <a:rPr lang="en-US" altLang="ja-JP" sz="2400" dirty="0" smtClean="0"/>
              <a:t>2000</a:t>
            </a:r>
            <a:r>
              <a:rPr lang="ja-JP" altLang="en-US" sz="2400" dirty="0" smtClean="0"/>
              <a:t>頂点、辺密度</a:t>
            </a:r>
            <a:r>
              <a:rPr lang="en-US" altLang="ja-JP" sz="2400" dirty="0" smtClean="0"/>
              <a:t>=2,</a:t>
            </a:r>
            <a:r>
              <a:rPr lang="ja-JP" altLang="en-US" sz="2400" dirty="0" smtClean="0"/>
              <a:t> </a:t>
            </a:r>
            <a:r>
              <a:rPr lang="en-US" altLang="ja-JP" sz="2400" dirty="0" smtClean="0"/>
              <a:t>4,</a:t>
            </a:r>
            <a:r>
              <a:rPr lang="ja-JP" altLang="en-US" sz="2400" dirty="0" smtClean="0"/>
              <a:t> </a:t>
            </a:r>
            <a:r>
              <a:rPr lang="en-US" altLang="ja-JP" sz="2400" dirty="0" smtClean="0"/>
              <a:t>6,</a:t>
            </a:r>
            <a:r>
              <a:rPr lang="ja-JP" altLang="en-US" sz="2400" dirty="0" smtClean="0"/>
              <a:t> </a:t>
            </a:r>
            <a:r>
              <a:rPr lang="en-US" altLang="ja-JP" sz="2400" dirty="0" smtClean="0"/>
              <a:t>8,</a:t>
            </a:r>
            <a:r>
              <a:rPr lang="ja-JP" altLang="en-US" sz="2400" dirty="0" smtClean="0"/>
              <a:t> </a:t>
            </a:r>
            <a:r>
              <a:rPr lang="en-US" altLang="ja-JP" sz="2400" dirty="0" smtClean="0"/>
              <a:t>10,</a:t>
            </a:r>
            <a:r>
              <a:rPr lang="ja-JP" altLang="en-US" sz="2400" dirty="0" smtClean="0"/>
              <a:t> </a:t>
            </a:r>
            <a:r>
              <a:rPr lang="en-US" altLang="ja-JP" sz="2400" dirty="0" smtClean="0"/>
              <a:t>12</a:t>
            </a:r>
          </a:p>
          <a:p>
            <a:pPr lvl="1"/>
            <a:r>
              <a:rPr lang="en-US" altLang="ja-JP" sz="2400" dirty="0" smtClean="0"/>
              <a:t>10000</a:t>
            </a:r>
            <a:r>
              <a:rPr lang="ja-JP" altLang="en-US" sz="2400" dirty="0" smtClean="0"/>
              <a:t>頂点、辺密度</a:t>
            </a:r>
            <a:r>
              <a:rPr lang="en-US" altLang="ja-JP" sz="2400" dirty="0" smtClean="0"/>
              <a:t>=</a:t>
            </a:r>
            <a:r>
              <a:rPr lang="en-US" altLang="zh-CN" sz="2400" dirty="0" smtClean="0">
                <a:ea typeface="宋体" pitchFamily="2" charset="-122"/>
              </a:rPr>
              <a:t>2,</a:t>
            </a:r>
            <a:r>
              <a:rPr lang="ja-JP" altLang="en-US" sz="2400" dirty="0" smtClean="0">
                <a:ea typeface="宋体" pitchFamily="2" charset="-122"/>
              </a:rPr>
              <a:t> </a:t>
            </a:r>
            <a:r>
              <a:rPr lang="en-US" altLang="zh-CN" sz="2400" dirty="0" smtClean="0">
                <a:ea typeface="宋体" pitchFamily="2" charset="-122"/>
              </a:rPr>
              <a:t>5,</a:t>
            </a:r>
            <a:r>
              <a:rPr lang="ja-JP" altLang="en-US" sz="2400" dirty="0" smtClean="0">
                <a:ea typeface="宋体" pitchFamily="2" charset="-122"/>
              </a:rPr>
              <a:t> </a:t>
            </a:r>
            <a:r>
              <a:rPr lang="en-US" altLang="zh-CN" sz="2400" dirty="0" smtClean="0">
                <a:ea typeface="宋体" pitchFamily="2" charset="-122"/>
              </a:rPr>
              <a:t>10,</a:t>
            </a:r>
            <a:r>
              <a:rPr lang="ja-JP" altLang="en-US" sz="2400" dirty="0" smtClean="0">
                <a:ea typeface="宋体" pitchFamily="2" charset="-122"/>
              </a:rPr>
              <a:t> </a:t>
            </a:r>
            <a:r>
              <a:rPr lang="en-US" altLang="zh-CN" sz="2400" dirty="0" smtClean="0">
                <a:ea typeface="宋体" pitchFamily="2" charset="-122"/>
              </a:rPr>
              <a:t>15,</a:t>
            </a:r>
            <a:r>
              <a:rPr lang="ja-JP" altLang="en-US" sz="2400" dirty="0" smtClean="0">
                <a:ea typeface="宋体" pitchFamily="2" charset="-122"/>
              </a:rPr>
              <a:t> </a:t>
            </a:r>
            <a:r>
              <a:rPr lang="en-US" altLang="zh-CN" sz="2400" dirty="0" smtClean="0">
                <a:ea typeface="宋体" pitchFamily="2" charset="-122"/>
              </a:rPr>
              <a:t>20,</a:t>
            </a:r>
            <a:r>
              <a:rPr lang="ja-JP" altLang="en-US" sz="2400" dirty="0" smtClean="0">
                <a:ea typeface="宋体" pitchFamily="2" charset="-122"/>
              </a:rPr>
              <a:t> </a:t>
            </a:r>
            <a:r>
              <a:rPr lang="en-US" altLang="zh-CN" sz="2400" dirty="0" smtClean="0">
                <a:ea typeface="宋体" pitchFamily="2" charset="-122"/>
              </a:rPr>
              <a:t>25</a:t>
            </a:r>
          </a:p>
          <a:p>
            <a:r>
              <a:rPr lang="ja-JP" altLang="en-US" sz="2800" dirty="0" smtClean="0"/>
              <a:t>計算機</a:t>
            </a:r>
            <a:endParaRPr lang="en-US" altLang="ja-JP" sz="2800" dirty="0" smtClean="0"/>
          </a:p>
          <a:p>
            <a:pPr lvl="1"/>
            <a:r>
              <a:rPr lang="en-US" altLang="ja-JP" sz="2400" dirty="0" smtClean="0"/>
              <a:t>AMD </a:t>
            </a:r>
            <a:r>
              <a:rPr lang="en-US" altLang="ja-JP" sz="2400" dirty="0" err="1" smtClean="0"/>
              <a:t>Opteron</a:t>
            </a:r>
            <a:r>
              <a:rPr lang="ja-JP" altLang="en-US" sz="2400" dirty="0" smtClean="0"/>
              <a:t> ２</a:t>
            </a:r>
            <a:r>
              <a:rPr lang="en-US" altLang="ja-JP" sz="2400" dirty="0" smtClean="0"/>
              <a:t>GHz</a:t>
            </a:r>
            <a:r>
              <a:rPr lang="ja-JP" altLang="en-US" sz="2400" dirty="0" smtClean="0"/>
              <a:t> </a:t>
            </a:r>
            <a:r>
              <a:rPr lang="en-US" altLang="ja-JP" sz="2400" dirty="0" smtClean="0"/>
              <a:t>CPU</a:t>
            </a:r>
          </a:p>
          <a:p>
            <a:pPr lvl="1"/>
            <a:r>
              <a:rPr lang="ja-JP" altLang="en-US" sz="2400" dirty="0" smtClean="0"/>
              <a:t>８</a:t>
            </a:r>
            <a:r>
              <a:rPr lang="en-US" altLang="ja-JP" sz="2400" dirty="0" smtClean="0"/>
              <a:t>GB</a:t>
            </a:r>
            <a:r>
              <a:rPr lang="ja-JP" altLang="en-US" sz="2400" dirty="0" smtClean="0"/>
              <a:t> </a:t>
            </a:r>
            <a:r>
              <a:rPr lang="en-US" altLang="ja-JP" sz="2400" dirty="0" smtClean="0"/>
              <a:t>RAM</a:t>
            </a:r>
          </a:p>
          <a:p>
            <a:pPr lvl="1"/>
            <a:r>
              <a:rPr lang="en-US" altLang="ja-JP" sz="2400" dirty="0" smtClean="0"/>
              <a:t>Linux</a:t>
            </a:r>
            <a:r>
              <a:rPr lang="ja-JP" altLang="en-US" sz="2400" dirty="0" smtClean="0"/>
              <a:t> </a:t>
            </a:r>
            <a:r>
              <a:rPr lang="en-US" altLang="ja-JP" sz="2400" dirty="0" smtClean="0"/>
              <a:t>2.6</a:t>
            </a:r>
          </a:p>
          <a:p>
            <a:endParaRPr lang="en-US" altLang="ja-JP" sz="2800" dirty="0" smtClean="0"/>
          </a:p>
          <a:p>
            <a:endParaRPr lang="en-US" altLang="ja-JP" sz="2800" dirty="0" smtClean="0"/>
          </a:p>
          <a:p>
            <a:endParaRPr kumimoji="1" lang="ja-JP" altLang="en-US" sz="2800"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214</a:t>
            </a:fld>
            <a:endParaRPr kumimoji="1" lang="ja-JP" altLang="en-US"/>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438" y="274638"/>
            <a:ext cx="9001124" cy="1143000"/>
          </a:xfrm>
        </p:spPr>
        <p:txBody>
          <a:bodyPr>
            <a:noAutofit/>
          </a:bodyPr>
          <a:lstStyle/>
          <a:p>
            <a:r>
              <a:rPr kumimoji="1" lang="ja-JP" altLang="en-US" sz="3600" dirty="0" smtClean="0"/>
              <a:t>実験結果：索引サイズ（生成データ</a:t>
            </a:r>
            <a:r>
              <a:rPr kumimoji="1" lang="en-US" altLang="ja-JP" sz="3600" dirty="0" smtClean="0"/>
              <a:t>,</a:t>
            </a:r>
            <a:r>
              <a:rPr kumimoji="1" lang="ja-JP" altLang="en-US" sz="3600" dirty="0" smtClean="0"/>
              <a:t> </a:t>
            </a:r>
            <a:r>
              <a:rPr kumimoji="1" lang="en-US" altLang="ja-JP" sz="3600" dirty="0" smtClean="0"/>
              <a:t>2k</a:t>
            </a:r>
            <a:r>
              <a:rPr kumimoji="1" lang="ja-JP" altLang="en-US" sz="3600" dirty="0" smtClean="0"/>
              <a:t>）</a:t>
            </a:r>
            <a:endParaRPr kumimoji="1" lang="ja-JP" altLang="en-US" sz="3600" dirty="0"/>
          </a:p>
        </p:txBody>
      </p:sp>
      <p:pic>
        <p:nvPicPr>
          <p:cNvPr id="1027" name="Picture 3"/>
          <p:cNvPicPr>
            <a:picLocks noChangeAspect="1" noChangeArrowheads="1"/>
          </p:cNvPicPr>
          <p:nvPr/>
        </p:nvPicPr>
        <p:blipFill>
          <a:blip r:embed="rId2"/>
          <a:srcRect/>
          <a:stretch>
            <a:fillRect/>
          </a:stretch>
        </p:blipFill>
        <p:spPr bwMode="auto">
          <a:xfrm>
            <a:off x="190440" y="1238220"/>
            <a:ext cx="7224349" cy="4710177"/>
          </a:xfrm>
          <a:prstGeom prst="rect">
            <a:avLst/>
          </a:prstGeom>
          <a:noFill/>
          <a:ln w="9525">
            <a:noFill/>
            <a:miter lim="800000"/>
            <a:headEnd/>
            <a:tailEnd/>
          </a:ln>
          <a:effectLst/>
        </p:spPr>
      </p:pic>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
        <p:nvSpPr>
          <p:cNvPr id="7" name="線吹き出し 1 (枠付き) 6"/>
          <p:cNvSpPr/>
          <p:nvPr/>
        </p:nvSpPr>
        <p:spPr>
          <a:xfrm>
            <a:off x="7237449" y="4195773"/>
            <a:ext cx="1650960" cy="1550031"/>
          </a:xfrm>
          <a:prstGeom prst="borderCallout1">
            <a:avLst>
              <a:gd name="adj1" fmla="val 26811"/>
              <a:gd name="adj2" fmla="val 293"/>
              <a:gd name="adj3" fmla="val 4772"/>
              <a:gd name="adj4" fmla="val -22560"/>
            </a:avLst>
          </a:prstGeom>
          <a:ln>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r>
              <a:rPr kumimoji="1" lang="en-US" altLang="ja-JP" sz="1600" dirty="0" smtClean="0"/>
              <a:t>3HOP</a:t>
            </a:r>
            <a:r>
              <a:rPr lang="en-US" altLang="ja-JP" sz="1600" dirty="0" smtClean="0"/>
              <a:t>-Contour</a:t>
            </a:r>
            <a:r>
              <a:rPr lang="ja-JP" altLang="en-US" sz="1600" dirty="0" smtClean="0"/>
              <a:t>でも</a:t>
            </a:r>
            <a:r>
              <a:rPr lang="ja-JP" altLang="en-US" sz="1600" dirty="0" smtClean="0"/>
              <a:t>サイズを</a:t>
            </a:r>
            <a:r>
              <a:rPr lang="ja-JP" altLang="en-US" sz="1600" dirty="0" smtClean="0"/>
              <a:t>縮小</a:t>
            </a:r>
            <a:endParaRPr lang="en-US" altLang="ja-JP" sz="1600" dirty="0" smtClean="0"/>
          </a:p>
          <a:p>
            <a:pPr marL="90488" indent="-90488">
              <a:buFont typeface="Arial" pitchFamily="34" charset="0"/>
              <a:buChar char="•"/>
            </a:pPr>
            <a:r>
              <a:rPr kumimoji="1" lang="en-US" altLang="ja-JP" sz="1600" dirty="0" smtClean="0"/>
              <a:t>Path-Tree</a:t>
            </a:r>
            <a:r>
              <a:rPr kumimoji="1" lang="ja-JP" altLang="en-US" sz="1600" dirty="0" smtClean="0"/>
              <a:t>より平均</a:t>
            </a:r>
            <a:r>
              <a:rPr lang="en-US" altLang="ja-JP" sz="1600" dirty="0" smtClean="0"/>
              <a:t>2.7</a:t>
            </a:r>
            <a:r>
              <a:rPr lang="ja-JP" altLang="en-US" sz="1600" dirty="0" smtClean="0"/>
              <a:t>倍</a:t>
            </a:r>
            <a:endParaRPr lang="en-US" altLang="ja-JP" sz="1600" dirty="0" smtClean="0"/>
          </a:p>
          <a:p>
            <a:pPr marL="90488" indent="-90488">
              <a:buFont typeface="Arial" pitchFamily="34" charset="0"/>
              <a:buChar char="•"/>
            </a:pPr>
            <a:r>
              <a:rPr lang="ja-JP" altLang="en-US" sz="1600" dirty="0" smtClean="0"/>
              <a:t>２</a:t>
            </a:r>
            <a:r>
              <a:rPr lang="en-US" altLang="ja-JP" sz="1600" dirty="0" smtClean="0"/>
              <a:t>HOP</a:t>
            </a:r>
            <a:r>
              <a:rPr lang="ja-JP" altLang="en-US" sz="1600" dirty="0" smtClean="0"/>
              <a:t>より平均</a:t>
            </a:r>
            <a:r>
              <a:rPr lang="en-US" altLang="ja-JP" sz="1600" dirty="0" smtClean="0"/>
              <a:t>1.5</a:t>
            </a:r>
            <a:r>
              <a:rPr lang="ja-JP" altLang="en-US" sz="1600" dirty="0" smtClean="0"/>
              <a:t>倍</a:t>
            </a:r>
            <a:endParaRPr lang="en-US" altLang="ja-JP" sz="1600" dirty="0" smtClean="0"/>
          </a:p>
        </p:txBody>
      </p:sp>
      <p:sp>
        <p:nvSpPr>
          <p:cNvPr id="8" name="線吹き出し 1 (枠付き) 7"/>
          <p:cNvSpPr/>
          <p:nvPr/>
        </p:nvSpPr>
        <p:spPr>
          <a:xfrm>
            <a:off x="7237448" y="2406636"/>
            <a:ext cx="1716111" cy="1550031"/>
          </a:xfrm>
          <a:prstGeom prst="borderCallout1">
            <a:avLst>
              <a:gd name="adj1" fmla="val 89870"/>
              <a:gd name="adj2" fmla="val -161"/>
              <a:gd name="adj3" fmla="val 84900"/>
              <a:gd name="adj4" fmla="val -18928"/>
            </a:avLst>
          </a:prstGeom>
          <a:ln>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r>
              <a:rPr kumimoji="1" lang="en-US" altLang="ja-JP" sz="1600" dirty="0" smtClean="0"/>
              <a:t>3HOP</a:t>
            </a:r>
            <a:r>
              <a:rPr lang="en-US" altLang="ja-JP" sz="1600" dirty="0" smtClean="0"/>
              <a:t>-Segment</a:t>
            </a:r>
            <a:r>
              <a:rPr lang="ja-JP" altLang="en-US" sz="1600" dirty="0" smtClean="0"/>
              <a:t>はサイズを</a:t>
            </a:r>
            <a:r>
              <a:rPr lang="ja-JP" altLang="en-US" sz="1600" dirty="0" smtClean="0"/>
              <a:t>縮小した</a:t>
            </a:r>
            <a:endParaRPr lang="en-US" altLang="ja-JP" sz="1600" dirty="0" smtClean="0"/>
          </a:p>
          <a:p>
            <a:pPr marL="90488" indent="-90488">
              <a:buFont typeface="Arial" pitchFamily="34" charset="0"/>
              <a:buChar char="•"/>
            </a:pPr>
            <a:r>
              <a:rPr kumimoji="1" lang="en-US" altLang="ja-JP" sz="1600" dirty="0" smtClean="0"/>
              <a:t>Path-Tree</a:t>
            </a:r>
            <a:r>
              <a:rPr kumimoji="1" lang="ja-JP" altLang="en-US" sz="1600" dirty="0" smtClean="0"/>
              <a:t>より平均</a:t>
            </a:r>
            <a:r>
              <a:rPr lang="en-US" altLang="ja-JP" sz="1600" dirty="0" smtClean="0"/>
              <a:t>2.0</a:t>
            </a:r>
            <a:r>
              <a:rPr lang="ja-JP" altLang="en-US" sz="1600" dirty="0" smtClean="0"/>
              <a:t>倍</a:t>
            </a:r>
            <a:endParaRPr lang="en-US" altLang="ja-JP" sz="1600" dirty="0" smtClean="0"/>
          </a:p>
          <a:p>
            <a:pPr marL="90488" indent="-90488">
              <a:buFont typeface="Arial" pitchFamily="34" charset="0"/>
              <a:buChar char="•"/>
            </a:pPr>
            <a:r>
              <a:rPr lang="en-US" altLang="ja-JP" sz="1600" dirty="0" smtClean="0"/>
              <a:t>2</a:t>
            </a:r>
            <a:r>
              <a:rPr lang="en-US" altLang="ja-JP" sz="1600" dirty="0" smtClean="0"/>
              <a:t>HOP</a:t>
            </a:r>
            <a:r>
              <a:rPr lang="ja-JP" altLang="en-US" sz="1600" dirty="0" smtClean="0"/>
              <a:t>より平均</a:t>
            </a:r>
            <a:r>
              <a:rPr lang="en-US" altLang="ja-JP" sz="1600" dirty="0" smtClean="0"/>
              <a:t>1.1</a:t>
            </a:r>
            <a:r>
              <a:rPr lang="ja-JP" altLang="en-US" sz="1600" dirty="0" smtClean="0"/>
              <a:t>倍</a:t>
            </a:r>
            <a:endParaRPr lang="en-US" altLang="ja-JP" sz="1600" dirty="0" smtClean="0"/>
          </a:p>
        </p:txBody>
      </p:sp>
      <p:sp>
        <p:nvSpPr>
          <p:cNvPr id="9" name="フッター プレースホルダ 8"/>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0" name="テキスト ボックス 9"/>
          <p:cNvSpPr txBox="1"/>
          <p:nvPr/>
        </p:nvSpPr>
        <p:spPr>
          <a:xfrm rot="16200000">
            <a:off x="-367333" y="2337812"/>
            <a:ext cx="1338828" cy="369332"/>
          </a:xfrm>
          <a:prstGeom prst="rect">
            <a:avLst/>
          </a:prstGeom>
          <a:noFill/>
        </p:spPr>
        <p:txBody>
          <a:bodyPr wrap="none" rtlCol="0">
            <a:spAutoFit/>
          </a:bodyPr>
          <a:lstStyle/>
          <a:p>
            <a:r>
              <a:rPr kumimoji="1" lang="ja-JP" altLang="en-US" dirty="0" smtClean="0"/>
              <a:t>（単位不明）</a:t>
            </a:r>
            <a:endParaRPr kumimoji="1" lang="ja-JP" altLang="en-US" dirty="0"/>
          </a:p>
        </p:txBody>
      </p:sp>
      <p:sp>
        <p:nvSpPr>
          <p:cNvPr id="11" name="テキスト ボックス 10"/>
          <p:cNvSpPr txBox="1"/>
          <p:nvPr/>
        </p:nvSpPr>
        <p:spPr>
          <a:xfrm>
            <a:off x="4582903" y="5619780"/>
            <a:ext cx="646331" cy="369332"/>
          </a:xfrm>
          <a:prstGeom prst="rect">
            <a:avLst/>
          </a:prstGeom>
          <a:noFill/>
        </p:spPr>
        <p:txBody>
          <a:bodyPr wrap="none" rtlCol="0">
            <a:spAutoFit/>
          </a:bodyPr>
          <a:lstStyle/>
          <a:p>
            <a:r>
              <a:rPr kumimoji="1" lang="ja-JP" altLang="en-US" dirty="0" smtClean="0"/>
              <a:t>密度</a:t>
            </a:r>
            <a:endParaRPr kumimoji="1" lang="ja-JP" altLang="en-US" dirty="0"/>
          </a:p>
        </p:txBody>
      </p:sp>
      <p:sp>
        <p:nvSpPr>
          <p:cNvPr id="12" name="スライド番号プレースホルダ 11"/>
          <p:cNvSpPr>
            <a:spLocks noGrp="1"/>
          </p:cNvSpPr>
          <p:nvPr>
            <p:ph type="sldNum" sz="quarter" idx="12"/>
          </p:nvPr>
        </p:nvSpPr>
        <p:spPr/>
        <p:txBody>
          <a:bodyPr/>
          <a:lstStyle/>
          <a:p>
            <a:fld id="{DF510E7A-70A0-49B7-BA5B-039CFE49E52F}" type="slidenum">
              <a:rPr kumimoji="1" lang="ja-JP" altLang="en-US" smtClean="0"/>
              <a:pPr/>
              <a:t>215</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1143000"/>
          </a:xfrm>
        </p:spPr>
        <p:txBody>
          <a:bodyPr>
            <a:noAutofit/>
          </a:bodyPr>
          <a:lstStyle/>
          <a:p>
            <a:r>
              <a:rPr lang="ja-JP" altLang="en-US" sz="3600" dirty="0" smtClean="0"/>
              <a:t>実験結果</a:t>
            </a:r>
            <a:r>
              <a:rPr lang="ja-JP" altLang="en-US" sz="3600" dirty="0" smtClean="0"/>
              <a:t>：</a:t>
            </a:r>
            <a:r>
              <a:rPr lang="ja-JP" altLang="en-US" sz="3600" dirty="0" smtClean="0"/>
              <a:t>問合せ</a:t>
            </a:r>
            <a:r>
              <a:rPr lang="ja-JP" altLang="en-US" sz="3600" dirty="0" smtClean="0"/>
              <a:t>時間</a:t>
            </a:r>
            <a:r>
              <a:rPr lang="ja-JP" altLang="en-US" sz="3600" dirty="0" smtClean="0"/>
              <a:t>（生成データ</a:t>
            </a:r>
            <a:r>
              <a:rPr lang="en-US" altLang="ja-JP" sz="3600" dirty="0" smtClean="0"/>
              <a:t>,</a:t>
            </a:r>
            <a:r>
              <a:rPr lang="ja-JP" altLang="en-US" sz="3600" dirty="0" smtClean="0"/>
              <a:t> </a:t>
            </a:r>
            <a:r>
              <a:rPr lang="en-US" altLang="ja-JP" sz="3600" dirty="0" smtClean="0"/>
              <a:t>2k</a:t>
            </a:r>
            <a:r>
              <a:rPr lang="ja-JP" altLang="en-US" sz="3600" dirty="0" smtClean="0"/>
              <a:t>）</a:t>
            </a:r>
            <a:endParaRPr kumimoji="1" lang="ja-JP" altLang="en-US" sz="3600" dirty="0"/>
          </a:p>
        </p:txBody>
      </p:sp>
      <p:pic>
        <p:nvPicPr>
          <p:cNvPr id="3074" name="Picture 2"/>
          <p:cNvPicPr>
            <a:picLocks noChangeAspect="1" noChangeArrowheads="1"/>
          </p:cNvPicPr>
          <p:nvPr/>
        </p:nvPicPr>
        <p:blipFill>
          <a:blip r:embed="rId2"/>
          <a:srcRect/>
          <a:stretch>
            <a:fillRect/>
          </a:stretch>
        </p:blipFill>
        <p:spPr bwMode="auto">
          <a:xfrm>
            <a:off x="409518" y="5364189"/>
            <a:ext cx="6069033" cy="1244750"/>
          </a:xfrm>
          <a:prstGeom prst="rect">
            <a:avLst/>
          </a:prstGeom>
          <a:noFill/>
          <a:ln w="9525">
            <a:noFill/>
            <a:miter lim="800000"/>
            <a:headEnd/>
            <a:tailEnd/>
          </a:ln>
          <a:effectLst/>
        </p:spPr>
      </p:pic>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graphicFrame>
        <p:nvGraphicFramePr>
          <p:cNvPr id="7" name="グラフ 6"/>
          <p:cNvGraphicFramePr/>
          <p:nvPr/>
        </p:nvGraphicFramePr>
        <p:xfrm>
          <a:off x="665109"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9" name="線吹き出し 1 (枠付き) 8"/>
          <p:cNvSpPr/>
          <p:nvPr/>
        </p:nvSpPr>
        <p:spPr>
          <a:xfrm>
            <a:off x="6908832" y="1785915"/>
            <a:ext cx="2044728" cy="842145"/>
          </a:xfrm>
          <a:prstGeom prst="borderCallout1">
            <a:avLst>
              <a:gd name="adj1" fmla="val 20409"/>
              <a:gd name="adj2" fmla="val -403"/>
              <a:gd name="adj3" fmla="val 77787"/>
              <a:gd name="adj4" fmla="val -19945"/>
            </a:avLst>
          </a:prstGeom>
          <a:ln>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r>
              <a:rPr kumimoji="1" lang="en-US" altLang="ja-JP" sz="1600" dirty="0" smtClean="0"/>
              <a:t>3HOP</a:t>
            </a:r>
            <a:r>
              <a:rPr lang="en-US" altLang="ja-JP" sz="1600" dirty="0" smtClean="0"/>
              <a:t>-</a:t>
            </a:r>
            <a:r>
              <a:rPr kumimoji="1" lang="en-US" altLang="ja-JP" sz="1600" dirty="0" smtClean="0"/>
              <a:t>Contour</a:t>
            </a:r>
            <a:r>
              <a:rPr kumimoji="1" lang="ja-JP" altLang="en-US" sz="1600" dirty="0" smtClean="0"/>
              <a:t>は</a:t>
            </a:r>
            <a:r>
              <a:rPr lang="ja-JP" altLang="en-US" sz="1600" dirty="0" smtClean="0"/>
              <a:t> </a:t>
            </a:r>
            <a:r>
              <a:rPr kumimoji="1" lang="en-US" altLang="ja-JP" sz="1600" dirty="0" smtClean="0"/>
              <a:t>Path-Tree</a:t>
            </a:r>
            <a:r>
              <a:rPr kumimoji="1" lang="ja-JP" altLang="en-US" sz="1600" dirty="0" err="1" smtClean="0"/>
              <a:t>には</a:t>
            </a:r>
            <a:r>
              <a:rPr kumimoji="1" lang="ja-JP" altLang="en-US" sz="1600" dirty="0" smtClean="0"/>
              <a:t>劣るが</a:t>
            </a:r>
            <a:r>
              <a:rPr lang="en-US" altLang="ja-JP" sz="1600" dirty="0" smtClean="0"/>
              <a:t>2HOP</a:t>
            </a:r>
            <a:r>
              <a:rPr lang="ja-JP" altLang="en-US" sz="1600" dirty="0" err="1" smtClean="0"/>
              <a:t>には</a:t>
            </a:r>
            <a:r>
              <a:rPr lang="ja-JP" altLang="en-US" sz="1600" dirty="0" smtClean="0"/>
              <a:t>勝る</a:t>
            </a:r>
            <a:endParaRPr kumimoji="1" lang="ja-JP" altLang="en-US" sz="1600" dirty="0" smtClean="0"/>
          </a:p>
        </p:txBody>
      </p:sp>
      <p:sp>
        <p:nvSpPr>
          <p:cNvPr id="10" name="線吹き出し 1 (枠付き) 9"/>
          <p:cNvSpPr/>
          <p:nvPr/>
        </p:nvSpPr>
        <p:spPr>
          <a:xfrm>
            <a:off x="6908831" y="2817404"/>
            <a:ext cx="2049805" cy="1550031"/>
          </a:xfrm>
          <a:prstGeom prst="borderCallout1">
            <a:avLst>
              <a:gd name="adj1" fmla="val 32480"/>
              <a:gd name="adj2" fmla="val 462"/>
              <a:gd name="adj3" fmla="val 12610"/>
              <a:gd name="adj4" fmla="val -19281"/>
            </a:avLst>
          </a:prstGeom>
          <a:ln>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r>
              <a:rPr kumimoji="1" lang="en-US" altLang="ja-JP" sz="1600" dirty="0" smtClean="0"/>
              <a:t>3HOP</a:t>
            </a:r>
            <a:r>
              <a:rPr lang="en-US" altLang="ja-JP" sz="1600" dirty="0" smtClean="0"/>
              <a:t>-Segment</a:t>
            </a:r>
            <a:r>
              <a:rPr kumimoji="1" lang="ja-JP" altLang="en-US" sz="1600" dirty="0" smtClean="0"/>
              <a:t>は</a:t>
            </a:r>
            <a:r>
              <a:rPr kumimoji="1" lang="en-US" altLang="ja-JP" sz="1600" dirty="0" smtClean="0"/>
              <a:t/>
            </a:r>
            <a:br>
              <a:rPr kumimoji="1" lang="en-US" altLang="ja-JP" sz="1600" dirty="0" smtClean="0"/>
            </a:br>
            <a:r>
              <a:rPr kumimoji="1" lang="ja-JP" altLang="en-US" sz="1600" dirty="0" smtClean="0"/>
              <a:t>計算量は</a:t>
            </a:r>
            <a:r>
              <a:rPr kumimoji="1" lang="en-US" altLang="ja-JP" sz="1600" dirty="0" smtClean="0"/>
              <a:t>3HOP-Contour</a:t>
            </a:r>
            <a:r>
              <a:rPr lang="ja-JP" altLang="en-US" sz="1600" dirty="0" smtClean="0"/>
              <a:t>より少ないが、</a:t>
            </a:r>
            <a:r>
              <a:rPr kumimoji="1" lang="ja-JP" altLang="en-US" sz="1600" dirty="0" smtClean="0"/>
              <a:t>処理時間は劣る</a:t>
            </a:r>
            <a:r>
              <a:rPr kumimoji="1" lang="ja-JP" altLang="en-US" sz="1600" dirty="0" smtClean="0"/>
              <a:t>。</a:t>
            </a:r>
            <a:endParaRPr kumimoji="1" lang="en-US" altLang="ja-JP" sz="1600" dirty="0" smtClean="0"/>
          </a:p>
          <a:p>
            <a:r>
              <a:rPr lang="ja-JP" altLang="en-US" sz="1600" dirty="0" smtClean="0"/>
              <a:t>理由</a:t>
            </a:r>
            <a:r>
              <a:rPr lang="ja-JP" altLang="en-US" sz="1600" dirty="0" smtClean="0"/>
              <a:t>は、メモリアクセスが多くなるため。</a:t>
            </a:r>
            <a:endParaRPr kumimoji="1" lang="ja-JP" altLang="en-US" sz="1600" dirty="0" smtClean="0"/>
          </a:p>
        </p:txBody>
      </p:sp>
      <p:sp>
        <p:nvSpPr>
          <p:cNvPr id="11" name="テキスト ボックス 10"/>
          <p:cNvSpPr txBox="1"/>
          <p:nvPr/>
        </p:nvSpPr>
        <p:spPr>
          <a:xfrm rot="16200000">
            <a:off x="-348653" y="3100383"/>
            <a:ext cx="2036135" cy="369332"/>
          </a:xfrm>
          <a:prstGeom prst="rect">
            <a:avLst/>
          </a:prstGeom>
          <a:noFill/>
        </p:spPr>
        <p:txBody>
          <a:bodyPr wrap="none" rtlCol="0">
            <a:spAutoFit/>
          </a:bodyPr>
          <a:lstStyle/>
          <a:p>
            <a:r>
              <a:rPr kumimoji="1" lang="ja-JP" altLang="en-US" dirty="0" smtClean="0"/>
              <a:t>問合せ時間</a:t>
            </a:r>
            <a:r>
              <a:rPr kumimoji="1" lang="en-US" altLang="ja-JP" dirty="0" smtClean="0"/>
              <a:t>(</a:t>
            </a:r>
            <a:r>
              <a:rPr kumimoji="1" lang="ja-JP" altLang="en-US" dirty="0" smtClean="0"/>
              <a:t>ミリ秒</a:t>
            </a:r>
            <a:r>
              <a:rPr kumimoji="1" lang="en-US" altLang="ja-JP" dirty="0" smtClean="0"/>
              <a:t>)</a:t>
            </a:r>
            <a:endParaRPr kumimoji="1" lang="ja-JP" altLang="en-US" dirty="0"/>
          </a:p>
        </p:txBody>
      </p:sp>
      <p:sp>
        <p:nvSpPr>
          <p:cNvPr id="12" name="スライド番号プレースホルダ 11"/>
          <p:cNvSpPr>
            <a:spLocks noGrp="1"/>
          </p:cNvSpPr>
          <p:nvPr>
            <p:ph type="sldNum" sz="quarter" idx="12"/>
          </p:nvPr>
        </p:nvSpPr>
        <p:spPr/>
        <p:txBody>
          <a:bodyPr/>
          <a:lstStyle/>
          <a:p>
            <a:fld id="{DF510E7A-70A0-49B7-BA5B-039CFE49E52F}" type="slidenum">
              <a:rPr kumimoji="1" lang="ja-JP" altLang="en-US" smtClean="0"/>
              <a:pPr/>
              <a:t>216</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0" y="274638"/>
            <a:ext cx="9144000" cy="1143000"/>
          </a:xfrm>
        </p:spPr>
        <p:txBody>
          <a:bodyPr/>
          <a:lstStyle/>
          <a:p>
            <a:r>
              <a:rPr lang="ja-JP" altLang="en-US" sz="3600" dirty="0" smtClean="0">
                <a:solidFill>
                  <a:prstClr val="black"/>
                </a:solidFill>
              </a:rPr>
              <a:t>実験結果：</a:t>
            </a:r>
            <a:r>
              <a:rPr lang="ja-JP" altLang="en-US" sz="3200" dirty="0" smtClean="0">
                <a:solidFill>
                  <a:prstClr val="black"/>
                </a:solidFill>
              </a:rPr>
              <a:t>索引サイズ（生成データ</a:t>
            </a:r>
            <a:r>
              <a:rPr lang="en-US" altLang="ja-JP" sz="3200" dirty="0" smtClean="0">
                <a:solidFill>
                  <a:prstClr val="black"/>
                </a:solidFill>
              </a:rPr>
              <a:t>,</a:t>
            </a:r>
            <a:r>
              <a:rPr lang="ja-JP" altLang="en-US" sz="3200" dirty="0" smtClean="0">
                <a:solidFill>
                  <a:prstClr val="black"/>
                </a:solidFill>
              </a:rPr>
              <a:t> </a:t>
            </a:r>
            <a:r>
              <a:rPr lang="en-US" altLang="ja-JP" sz="3200" dirty="0" smtClean="0">
                <a:solidFill>
                  <a:prstClr val="black"/>
                </a:solidFill>
              </a:rPr>
              <a:t>10k</a:t>
            </a:r>
            <a:r>
              <a:rPr lang="ja-JP" altLang="en-US" sz="3200" dirty="0" smtClean="0">
                <a:solidFill>
                  <a:prstClr val="black"/>
                </a:solidFill>
              </a:rPr>
              <a:t>）</a:t>
            </a:r>
            <a:endParaRPr kumimoji="1" lang="ja-JP" altLang="en-US" dirty="0"/>
          </a:p>
        </p:txBody>
      </p:sp>
      <p:pic>
        <p:nvPicPr>
          <p:cNvPr id="2050" name="Picture 2"/>
          <p:cNvPicPr>
            <a:picLocks noChangeAspect="1" noChangeArrowheads="1"/>
          </p:cNvPicPr>
          <p:nvPr/>
        </p:nvPicPr>
        <p:blipFill>
          <a:blip r:embed="rId2"/>
          <a:srcRect/>
          <a:stretch>
            <a:fillRect/>
          </a:stretch>
        </p:blipFill>
        <p:spPr bwMode="auto">
          <a:xfrm>
            <a:off x="109209" y="1420785"/>
            <a:ext cx="6324954" cy="4089456"/>
          </a:xfrm>
          <a:prstGeom prst="rect">
            <a:avLst/>
          </a:prstGeom>
          <a:noFill/>
          <a:ln w="9525">
            <a:noFill/>
            <a:miter lim="800000"/>
            <a:headEnd/>
            <a:tailEnd/>
          </a:ln>
          <a:effectLst/>
        </p:spPr>
      </p:pic>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tabLst>
                <a:tab pos="6461125" algn="l"/>
              </a:tabLst>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9" name="線吹き出し 1 (枠付き) 8"/>
          <p:cNvSpPr/>
          <p:nvPr/>
        </p:nvSpPr>
        <p:spPr>
          <a:xfrm>
            <a:off x="6507189" y="1676376"/>
            <a:ext cx="2482884" cy="811367"/>
          </a:xfrm>
          <a:prstGeom prst="borderCallout1">
            <a:avLst>
              <a:gd name="adj1" fmla="val 20409"/>
              <a:gd name="adj2" fmla="val -403"/>
              <a:gd name="adj3" fmla="val 51087"/>
              <a:gd name="adj4" fmla="val -16646"/>
            </a:avLst>
          </a:prstGeom>
          <a:ln>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r>
              <a:rPr kumimoji="1" lang="en-US" altLang="ja-JP" sz="1600" dirty="0" smtClean="0"/>
              <a:t>2HOP</a:t>
            </a:r>
            <a:r>
              <a:rPr kumimoji="1" lang="ja-JP" altLang="en-US" sz="1600" dirty="0" smtClean="0"/>
              <a:t>はメモリ制限のため、この程度のサイズは処理できない。</a:t>
            </a:r>
          </a:p>
        </p:txBody>
      </p:sp>
      <p:sp>
        <p:nvSpPr>
          <p:cNvPr id="11" name="線吹き出し 1 (枠付き) 10"/>
          <p:cNvSpPr/>
          <p:nvPr/>
        </p:nvSpPr>
        <p:spPr>
          <a:xfrm>
            <a:off x="6507189" y="2578452"/>
            <a:ext cx="2482884" cy="1057588"/>
          </a:xfrm>
          <a:prstGeom prst="borderCallout1">
            <a:avLst>
              <a:gd name="adj1" fmla="val 69175"/>
              <a:gd name="adj2" fmla="val -161"/>
              <a:gd name="adj3" fmla="val 67095"/>
              <a:gd name="adj4" fmla="val -20837"/>
            </a:avLst>
          </a:prstGeom>
          <a:ln>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r>
              <a:rPr kumimoji="1" lang="en-US" altLang="ja-JP" sz="1600" dirty="0" smtClean="0"/>
              <a:t>3HOP</a:t>
            </a:r>
            <a:r>
              <a:rPr lang="en-US" altLang="ja-JP" sz="1600" dirty="0" smtClean="0"/>
              <a:t>-Contour</a:t>
            </a:r>
            <a:r>
              <a:rPr lang="ja-JP" altLang="en-US" sz="1600" dirty="0" smtClean="0"/>
              <a:t>は</a:t>
            </a:r>
            <a:r>
              <a:rPr kumimoji="1" lang="en-US" altLang="ja-JP" sz="1600" dirty="0" smtClean="0"/>
              <a:t>Path-Tree</a:t>
            </a:r>
            <a:r>
              <a:rPr kumimoji="1" lang="ja-JP" altLang="en-US" sz="1600" dirty="0" smtClean="0"/>
              <a:t>より最大</a:t>
            </a:r>
            <a:r>
              <a:rPr kumimoji="1" lang="en-US" altLang="ja-JP" sz="1600" dirty="0" smtClean="0"/>
              <a:t>6.0</a:t>
            </a:r>
            <a:r>
              <a:rPr kumimoji="1" lang="ja-JP" altLang="en-US" sz="1600" dirty="0" smtClean="0"/>
              <a:t>倍、平均</a:t>
            </a:r>
            <a:r>
              <a:rPr lang="en-US" altLang="ja-JP" sz="1600" dirty="0" smtClean="0"/>
              <a:t>3.9</a:t>
            </a:r>
            <a:r>
              <a:rPr lang="ja-JP" altLang="en-US" sz="1600" dirty="0" smtClean="0"/>
              <a:t>倍サイズを縮小。</a:t>
            </a:r>
            <a:r>
              <a:rPr lang="en-US" altLang="ja-JP" sz="1600" dirty="0" smtClean="0"/>
              <a:t>3HOP-Segment</a:t>
            </a:r>
            <a:r>
              <a:rPr lang="ja-JP" altLang="en-US" sz="1600" dirty="0" smtClean="0"/>
              <a:t>は最大</a:t>
            </a:r>
            <a:r>
              <a:rPr lang="en-US" altLang="ja-JP" sz="1600" dirty="0" smtClean="0"/>
              <a:t>5.3</a:t>
            </a:r>
            <a:r>
              <a:rPr lang="ja-JP" altLang="en-US" sz="1600" dirty="0" smtClean="0"/>
              <a:t>倍、平均</a:t>
            </a:r>
            <a:r>
              <a:rPr lang="en-US" altLang="ja-JP" sz="1600" dirty="0" smtClean="0"/>
              <a:t>3.1</a:t>
            </a:r>
            <a:r>
              <a:rPr lang="ja-JP" altLang="en-US" sz="1600" dirty="0" smtClean="0"/>
              <a:t>倍。</a:t>
            </a:r>
            <a:endParaRPr kumimoji="1" lang="ja-JP" altLang="en-US" sz="1600" dirty="0" smtClean="0"/>
          </a:p>
        </p:txBody>
      </p:sp>
      <p:sp>
        <p:nvSpPr>
          <p:cNvPr id="12" name="線吹き出し 2 (枠付き) 11"/>
          <p:cNvSpPr/>
          <p:nvPr/>
        </p:nvSpPr>
        <p:spPr>
          <a:xfrm>
            <a:off x="6507189" y="4305312"/>
            <a:ext cx="2482884" cy="1550031"/>
          </a:xfrm>
          <a:prstGeom prst="borderCallout2">
            <a:avLst>
              <a:gd name="adj1" fmla="val 85615"/>
              <a:gd name="adj2" fmla="val -3"/>
              <a:gd name="adj3" fmla="val 85441"/>
              <a:gd name="adj4" fmla="val -134146"/>
              <a:gd name="adj5" fmla="val 63692"/>
              <a:gd name="adj6" fmla="val -141329"/>
            </a:avLst>
          </a:prstGeom>
          <a:ln>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r>
              <a:rPr kumimoji="1" lang="ja-JP" altLang="en-US" sz="1600" dirty="0" smtClean="0"/>
              <a:t>密度</a:t>
            </a:r>
            <a:r>
              <a:rPr kumimoji="1" lang="en-US" altLang="ja-JP" sz="1600" dirty="0" smtClean="0"/>
              <a:t>10</a:t>
            </a:r>
            <a:r>
              <a:rPr kumimoji="1" lang="ja-JP" altLang="en-US" sz="1600" dirty="0" smtClean="0"/>
              <a:t>を境に、索引サイズが小さくなるのは、</a:t>
            </a:r>
            <a:r>
              <a:rPr kumimoji="1" lang="en-US" altLang="ja-JP" sz="1600" dirty="0" smtClean="0"/>
              <a:t>Path-Tree</a:t>
            </a:r>
            <a:r>
              <a:rPr lang="ja-JP" altLang="en-US" sz="1600" dirty="0" smtClean="0"/>
              <a:t>も</a:t>
            </a:r>
            <a:r>
              <a:rPr lang="en-US" altLang="ja-JP" sz="1600" dirty="0" smtClean="0"/>
              <a:t>3HOP</a:t>
            </a:r>
            <a:r>
              <a:rPr lang="ja-JP" altLang="en-US" sz="1600" dirty="0" smtClean="0"/>
              <a:t>も全域構造（パスとチェイン）に基づいており、それが大きくなり、数が少なくなることが要因。</a:t>
            </a:r>
            <a:endParaRPr kumimoji="1" lang="ja-JP" altLang="en-US" sz="1600" dirty="0" smtClean="0"/>
          </a:p>
        </p:txBody>
      </p:sp>
      <p:sp>
        <p:nvSpPr>
          <p:cNvPr id="10" name="スライド番号プレースホルダ 9"/>
          <p:cNvSpPr>
            <a:spLocks noGrp="1"/>
          </p:cNvSpPr>
          <p:nvPr>
            <p:ph type="sldNum" sz="quarter" idx="12"/>
          </p:nvPr>
        </p:nvSpPr>
        <p:spPr/>
        <p:txBody>
          <a:bodyPr/>
          <a:lstStyle/>
          <a:p>
            <a:fld id="{DF510E7A-70A0-49B7-BA5B-039CFE49E52F}" type="slidenum">
              <a:rPr kumimoji="1" lang="ja-JP" altLang="en-US" smtClean="0"/>
              <a:pPr/>
              <a:t>217</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1143000"/>
          </a:xfrm>
        </p:spPr>
        <p:txBody>
          <a:bodyPr>
            <a:normAutofit/>
          </a:bodyPr>
          <a:lstStyle/>
          <a:p>
            <a:r>
              <a:rPr lang="ja-JP" altLang="en-US" dirty="0" smtClean="0">
                <a:solidFill>
                  <a:prstClr val="black"/>
                </a:solidFill>
              </a:rPr>
              <a:t>実験結果：リアルデータ</a:t>
            </a:r>
            <a:endParaRPr kumimoji="1" lang="ja-JP" altLang="en-US" sz="5400" dirty="0"/>
          </a:p>
        </p:txBody>
      </p:sp>
      <p:sp>
        <p:nvSpPr>
          <p:cNvPr id="8" name="正方形/長方形 7"/>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
        <p:nvSpPr>
          <p:cNvPr id="10" name="フッター プレースホルダ 9"/>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graphicFrame>
        <p:nvGraphicFramePr>
          <p:cNvPr id="11" name="グラフ 10"/>
          <p:cNvGraphicFramePr/>
          <p:nvPr/>
        </p:nvGraphicFramePr>
        <p:xfrm>
          <a:off x="0" y="1311246"/>
          <a:ext cx="4491099" cy="32131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グラフ 12"/>
          <p:cNvGraphicFramePr/>
          <p:nvPr/>
        </p:nvGraphicFramePr>
        <p:xfrm>
          <a:off x="4389435" y="1307045"/>
          <a:ext cx="4754565" cy="3071294"/>
        </p:xfrm>
        <a:graphic>
          <a:graphicData uri="http://schemas.openxmlformats.org/drawingml/2006/chart">
            <c:chart xmlns:c="http://schemas.openxmlformats.org/drawingml/2006/chart" xmlns:r="http://schemas.openxmlformats.org/officeDocument/2006/relationships" r:id="rId3"/>
          </a:graphicData>
        </a:graphic>
      </p:graphicFrame>
      <p:pic>
        <p:nvPicPr>
          <p:cNvPr id="4098" name="Picture 2"/>
          <p:cNvPicPr>
            <a:picLocks noChangeAspect="1" noChangeArrowheads="1"/>
          </p:cNvPicPr>
          <p:nvPr/>
        </p:nvPicPr>
        <p:blipFill>
          <a:blip r:embed="rId4"/>
          <a:srcRect/>
          <a:stretch>
            <a:fillRect/>
          </a:stretch>
        </p:blipFill>
        <p:spPr bwMode="auto">
          <a:xfrm>
            <a:off x="63428" y="5327676"/>
            <a:ext cx="2208253" cy="912825"/>
          </a:xfrm>
          <a:prstGeom prst="rect">
            <a:avLst/>
          </a:prstGeom>
          <a:noFill/>
          <a:ln w="9525">
            <a:noFill/>
            <a:miter lim="800000"/>
            <a:headEnd/>
            <a:tailEnd/>
          </a:ln>
          <a:effectLst/>
        </p:spPr>
      </p:pic>
      <p:sp>
        <p:nvSpPr>
          <p:cNvPr id="5" name="テキスト ボックス 4"/>
          <p:cNvSpPr txBox="1"/>
          <p:nvPr/>
        </p:nvSpPr>
        <p:spPr>
          <a:xfrm>
            <a:off x="1100140" y="5025635"/>
            <a:ext cx="902811" cy="307777"/>
          </a:xfrm>
          <a:prstGeom prst="rect">
            <a:avLst/>
          </a:prstGeom>
          <a:noFill/>
        </p:spPr>
        <p:txBody>
          <a:bodyPr wrap="none" rtlCol="0">
            <a:spAutoFit/>
          </a:bodyPr>
          <a:lstStyle/>
          <a:p>
            <a:r>
              <a:rPr kumimoji="1" lang="ja-JP" altLang="en-US" sz="1400" dirty="0" smtClean="0"/>
              <a:t>統計情報</a:t>
            </a:r>
            <a:endParaRPr kumimoji="1" lang="ja-JP" altLang="en-US" sz="1400" dirty="0"/>
          </a:p>
        </p:txBody>
      </p:sp>
      <p:pic>
        <p:nvPicPr>
          <p:cNvPr id="27650" name="Picture 2"/>
          <p:cNvPicPr>
            <a:picLocks noChangeAspect="1" noChangeArrowheads="1"/>
          </p:cNvPicPr>
          <p:nvPr/>
        </p:nvPicPr>
        <p:blipFill>
          <a:blip r:embed="rId5" cstate="print"/>
          <a:srcRect/>
          <a:stretch>
            <a:fillRect/>
          </a:stretch>
        </p:blipFill>
        <p:spPr bwMode="auto">
          <a:xfrm>
            <a:off x="2242663" y="5204108"/>
            <a:ext cx="6869903" cy="1021403"/>
          </a:xfrm>
          <a:prstGeom prst="rect">
            <a:avLst/>
          </a:prstGeom>
          <a:noFill/>
          <a:ln w="9525">
            <a:noFill/>
            <a:miter lim="800000"/>
            <a:headEnd/>
            <a:tailEnd/>
          </a:ln>
        </p:spPr>
      </p:pic>
      <p:sp>
        <p:nvSpPr>
          <p:cNvPr id="17" name="線吹き出し 1 (枠付き) 16"/>
          <p:cNvSpPr/>
          <p:nvPr/>
        </p:nvSpPr>
        <p:spPr>
          <a:xfrm>
            <a:off x="644065" y="6313527"/>
            <a:ext cx="1627616" cy="318924"/>
          </a:xfrm>
          <a:prstGeom prst="borderCallout1">
            <a:avLst>
              <a:gd name="adj1" fmla="val 1604"/>
              <a:gd name="adj2" fmla="val 72384"/>
              <a:gd name="adj3" fmla="val -33243"/>
              <a:gd name="adj4" fmla="val 77389"/>
            </a:avLst>
          </a:prstGeom>
          <a:ln>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spAutoFit/>
          </a:bodyPr>
          <a:lstStyle/>
          <a:p>
            <a:pPr algn="ctr"/>
            <a:r>
              <a:rPr kumimoji="1" lang="ja-JP" altLang="en-US" sz="1600" dirty="0" smtClean="0"/>
              <a:t>密度は少なくとも</a:t>
            </a:r>
            <a:r>
              <a:rPr kumimoji="1" lang="en-US" altLang="ja-JP" sz="1600" dirty="0" smtClean="0"/>
              <a:t>2</a:t>
            </a:r>
            <a:endParaRPr kumimoji="1" lang="ja-JP" altLang="en-US" sz="1600" dirty="0" smtClean="0"/>
          </a:p>
        </p:txBody>
      </p:sp>
      <p:sp>
        <p:nvSpPr>
          <p:cNvPr id="18" name="線吹き出し 1 (枠付き) 17"/>
          <p:cNvSpPr/>
          <p:nvPr/>
        </p:nvSpPr>
        <p:spPr>
          <a:xfrm>
            <a:off x="2344707" y="4853007"/>
            <a:ext cx="1789137" cy="318924"/>
          </a:xfrm>
          <a:prstGeom prst="borderCallout1">
            <a:avLst>
              <a:gd name="adj1" fmla="val 102800"/>
              <a:gd name="adj2" fmla="val 78220"/>
              <a:gd name="adj3" fmla="val 136385"/>
              <a:gd name="adj4" fmla="val 79660"/>
            </a:avLst>
          </a:prstGeom>
          <a:ln>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r>
              <a:rPr kumimoji="1" lang="en-US" altLang="ja-JP" sz="1600" dirty="0" smtClean="0"/>
              <a:t>2HOP</a:t>
            </a:r>
            <a:r>
              <a:rPr kumimoji="1" lang="ja-JP" altLang="en-US" sz="1600" dirty="0" smtClean="0"/>
              <a:t>はメモリエラー</a:t>
            </a:r>
          </a:p>
        </p:txBody>
      </p:sp>
      <p:sp>
        <p:nvSpPr>
          <p:cNvPr id="7" name="テキスト ボックス 6"/>
          <p:cNvSpPr txBox="1"/>
          <p:nvPr/>
        </p:nvSpPr>
        <p:spPr>
          <a:xfrm>
            <a:off x="6470676" y="1274733"/>
            <a:ext cx="1404552" cy="307777"/>
          </a:xfrm>
          <a:prstGeom prst="rect">
            <a:avLst/>
          </a:prstGeom>
          <a:solidFill>
            <a:schemeClr val="bg1"/>
          </a:solidFill>
        </p:spPr>
        <p:txBody>
          <a:bodyPr wrap="none" rtlCol="0">
            <a:spAutoFit/>
          </a:bodyPr>
          <a:lstStyle/>
          <a:p>
            <a:r>
              <a:rPr lang="ja-JP" altLang="en-US" sz="1400" dirty="0" smtClean="0"/>
              <a:t>問合せ</a:t>
            </a:r>
            <a:r>
              <a:rPr kumimoji="1" lang="ja-JP" altLang="en-US" sz="1400" dirty="0" smtClean="0"/>
              <a:t>時間</a:t>
            </a:r>
            <a:r>
              <a:rPr kumimoji="1" lang="en-US" altLang="ja-JP" sz="1400" dirty="0" smtClean="0"/>
              <a:t>(ms)</a:t>
            </a:r>
            <a:endParaRPr kumimoji="1" lang="ja-JP" altLang="en-US" sz="1400" dirty="0"/>
          </a:p>
        </p:txBody>
      </p:sp>
      <p:sp>
        <p:nvSpPr>
          <p:cNvPr id="15" name="正方形/長方形 14"/>
          <p:cNvSpPr/>
          <p:nvPr/>
        </p:nvSpPr>
        <p:spPr>
          <a:xfrm>
            <a:off x="1541421" y="1274733"/>
            <a:ext cx="1871025" cy="307777"/>
          </a:xfrm>
          <a:prstGeom prst="rect">
            <a:avLst/>
          </a:prstGeom>
          <a:solidFill>
            <a:schemeClr val="bg1"/>
          </a:solidFill>
        </p:spPr>
        <p:txBody>
          <a:bodyPr wrap="none">
            <a:spAutoFit/>
          </a:bodyPr>
          <a:lstStyle/>
          <a:p>
            <a:r>
              <a:rPr lang="ja-JP" altLang="en-US" sz="1400" dirty="0" smtClean="0"/>
              <a:t>索引サイズ</a:t>
            </a:r>
            <a:r>
              <a:rPr lang="en-US" altLang="ja-JP" sz="1400" dirty="0" smtClean="0"/>
              <a:t>(</a:t>
            </a:r>
            <a:r>
              <a:rPr lang="ja-JP" altLang="en-US" sz="1400" dirty="0" smtClean="0"/>
              <a:t>単位不明</a:t>
            </a:r>
            <a:r>
              <a:rPr lang="en-US" altLang="ja-JP" sz="1400" dirty="0" smtClean="0"/>
              <a:t>)</a:t>
            </a:r>
            <a:endParaRPr lang="ja-JP" altLang="en-US" sz="1400" dirty="0"/>
          </a:p>
        </p:txBody>
      </p:sp>
      <p:sp>
        <p:nvSpPr>
          <p:cNvPr id="19" name="線吹き出し 1 (枠付き) 18"/>
          <p:cNvSpPr/>
          <p:nvPr/>
        </p:nvSpPr>
        <p:spPr>
          <a:xfrm>
            <a:off x="738135" y="4049721"/>
            <a:ext cx="3468735" cy="565146"/>
          </a:xfrm>
          <a:prstGeom prst="borderCallout1">
            <a:avLst>
              <a:gd name="adj1" fmla="val -3298"/>
              <a:gd name="adj2" fmla="val 69793"/>
              <a:gd name="adj3" fmla="val -19456"/>
              <a:gd name="adj4" fmla="val 73787"/>
            </a:avLst>
          </a:prstGeom>
          <a:ln>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r>
              <a:rPr kumimoji="1" lang="ja-JP" altLang="en-US" sz="1600" dirty="0" smtClean="0"/>
              <a:t>平均すると、</a:t>
            </a:r>
            <a:r>
              <a:rPr kumimoji="1" lang="en-US" altLang="ja-JP" sz="1600" dirty="0" smtClean="0"/>
              <a:t>3HOP-Contour</a:t>
            </a:r>
            <a:r>
              <a:rPr kumimoji="1" lang="ja-JP" altLang="en-US" sz="1600" dirty="0" smtClean="0"/>
              <a:t> は</a:t>
            </a:r>
            <a:r>
              <a:rPr kumimoji="1" lang="en-US" altLang="ja-JP" sz="1600" dirty="0" smtClean="0"/>
              <a:t>1.7</a:t>
            </a:r>
            <a:r>
              <a:rPr kumimoji="1" lang="ja-JP" altLang="en-US" sz="1600" dirty="0" smtClean="0"/>
              <a:t>倍、</a:t>
            </a:r>
            <a:r>
              <a:rPr kumimoji="1" lang="en-US" altLang="ja-JP" sz="1600" dirty="0" smtClean="0"/>
              <a:t/>
            </a:r>
            <a:br>
              <a:rPr kumimoji="1" lang="en-US" altLang="ja-JP" sz="1600" dirty="0" smtClean="0"/>
            </a:br>
            <a:r>
              <a:rPr kumimoji="1" lang="en-US" altLang="ja-JP" sz="1600" dirty="0" smtClean="0"/>
              <a:t>3HOP-Segment</a:t>
            </a:r>
            <a:r>
              <a:rPr kumimoji="1" lang="ja-JP" altLang="en-US" sz="1600" dirty="0" smtClean="0"/>
              <a:t>は</a:t>
            </a:r>
            <a:r>
              <a:rPr lang="en-US" altLang="ja-JP" sz="1600" dirty="0" smtClean="0"/>
              <a:t>1.2</a:t>
            </a:r>
            <a:r>
              <a:rPr lang="ja-JP" altLang="en-US" sz="1600" dirty="0" smtClean="0"/>
              <a:t>倍縮小できた。</a:t>
            </a:r>
            <a:endParaRPr kumimoji="1" lang="ja-JP" altLang="en-US" sz="1600" dirty="0" smtClean="0"/>
          </a:p>
        </p:txBody>
      </p:sp>
      <p:sp>
        <p:nvSpPr>
          <p:cNvPr id="20" name="線吹き出し 1 (枠付き) 19"/>
          <p:cNvSpPr/>
          <p:nvPr/>
        </p:nvSpPr>
        <p:spPr>
          <a:xfrm>
            <a:off x="4681539" y="4451364"/>
            <a:ext cx="3614787" cy="565146"/>
          </a:xfrm>
          <a:prstGeom prst="borderCallout1">
            <a:avLst>
              <a:gd name="adj1" fmla="val -646"/>
              <a:gd name="adj2" fmla="val 39759"/>
              <a:gd name="adj3" fmla="val -31392"/>
              <a:gd name="adj4" fmla="val 39647"/>
            </a:avLst>
          </a:prstGeom>
          <a:ln>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r>
              <a:rPr kumimoji="1" lang="en-US" altLang="ja-JP" sz="1600" dirty="0" smtClean="0"/>
              <a:t>3HOP-Contour</a:t>
            </a:r>
            <a:r>
              <a:rPr lang="ja-JP" altLang="en-US" sz="1600" dirty="0" smtClean="0"/>
              <a:t>は常に</a:t>
            </a:r>
            <a:r>
              <a:rPr lang="en-US" altLang="ja-JP" sz="1600" dirty="0" smtClean="0"/>
              <a:t>Path-Tree</a:t>
            </a:r>
            <a:r>
              <a:rPr lang="ja-JP" altLang="en-US" sz="1600" dirty="0" smtClean="0"/>
              <a:t>より遅い。</a:t>
            </a:r>
            <a:endParaRPr lang="en-US" altLang="ja-JP" sz="1600" dirty="0" smtClean="0"/>
          </a:p>
          <a:p>
            <a:r>
              <a:rPr lang="ja-JP" altLang="en-US" sz="1600" dirty="0" smtClean="0"/>
              <a:t>最大で</a:t>
            </a:r>
            <a:r>
              <a:rPr lang="en-US" altLang="ja-JP" sz="1600" dirty="0" smtClean="0"/>
              <a:t>5.2</a:t>
            </a:r>
            <a:r>
              <a:rPr lang="ja-JP" altLang="en-US" sz="1600" dirty="0" smtClean="0"/>
              <a:t>倍、平均で</a:t>
            </a:r>
            <a:r>
              <a:rPr lang="en-US" altLang="ja-JP" sz="1600" dirty="0" smtClean="0"/>
              <a:t>4.1</a:t>
            </a:r>
            <a:r>
              <a:rPr lang="ja-JP" altLang="en-US" sz="1600" dirty="0" smtClean="0"/>
              <a:t>倍遅い。</a:t>
            </a:r>
            <a:endParaRPr lang="en-US" altLang="ja-JP" sz="1600" dirty="0" smtClean="0"/>
          </a:p>
        </p:txBody>
      </p:sp>
      <p:sp>
        <p:nvSpPr>
          <p:cNvPr id="21" name="スライド番号プレースホルダ 20"/>
          <p:cNvSpPr>
            <a:spLocks noGrp="1"/>
          </p:cNvSpPr>
          <p:nvPr>
            <p:ph type="sldNum" sz="quarter" idx="12"/>
          </p:nvPr>
        </p:nvSpPr>
        <p:spPr/>
        <p:txBody>
          <a:bodyPr/>
          <a:lstStyle/>
          <a:p>
            <a:fld id="{DF510E7A-70A0-49B7-BA5B-039CFE49E52F}" type="slidenum">
              <a:rPr kumimoji="1" lang="ja-JP" altLang="en-US" smtClean="0"/>
              <a:pPr/>
              <a:t>218</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索引の構築</a:t>
            </a:r>
            <a:r>
              <a:rPr kumimoji="1" lang="ja-JP" altLang="en-US" dirty="0" smtClean="0"/>
              <a:t>時間</a:t>
            </a:r>
            <a:endParaRPr kumimoji="1" lang="ja-JP" altLang="en-US" dirty="0"/>
          </a:p>
        </p:txBody>
      </p:sp>
      <p:sp>
        <p:nvSpPr>
          <p:cNvPr id="3" name="フッター プレースホルダ 2"/>
          <p:cNvSpPr>
            <a:spLocks noGrp="1"/>
          </p:cNvSpPr>
          <p:nvPr>
            <p:ph type="ftr" sz="quarter" idx="11"/>
          </p:nvPr>
        </p:nvSpPr>
        <p:spPr/>
        <p:txBody>
          <a:bodyPr/>
          <a:lstStyle/>
          <a:p>
            <a:r>
              <a:rPr kumimoji="1" lang="en-US" altLang="ja-JP" dirty="0" smtClean="0"/>
              <a:t>SIGMOD-J</a:t>
            </a:r>
            <a:r>
              <a:rPr kumimoji="1" lang="ja-JP" altLang="en-US" dirty="0" smtClean="0"/>
              <a:t>報告会 </a:t>
            </a:r>
            <a:r>
              <a:rPr kumimoji="1" lang="en-US" altLang="ja-JP" dirty="0" smtClean="0"/>
              <a:t>2009/9/15</a:t>
            </a:r>
            <a:endParaRPr kumimoji="1" lang="ja-JP" altLang="en-US" dirty="0"/>
          </a:p>
        </p:txBody>
      </p:sp>
      <p:sp>
        <p:nvSpPr>
          <p:cNvPr id="7" name="コンテンツ プレースホルダ 6"/>
          <p:cNvSpPr>
            <a:spLocks noGrp="1"/>
          </p:cNvSpPr>
          <p:nvPr>
            <p:ph sz="half" idx="4294967295"/>
          </p:nvPr>
        </p:nvSpPr>
        <p:spPr>
          <a:xfrm>
            <a:off x="226953" y="1384272"/>
            <a:ext cx="4425948" cy="3951288"/>
          </a:xfrm>
        </p:spPr>
        <p:txBody>
          <a:bodyPr>
            <a:normAutofit/>
          </a:bodyPr>
          <a:lstStyle/>
          <a:p>
            <a:pPr>
              <a:buNone/>
            </a:pPr>
            <a:r>
              <a:rPr lang="ja-JP" altLang="en-US" sz="2400" dirty="0" smtClean="0"/>
              <a:t>生成データ</a:t>
            </a:r>
            <a:endParaRPr lang="en-US" altLang="ja-JP" sz="2400" dirty="0" smtClean="0"/>
          </a:p>
          <a:p>
            <a:r>
              <a:rPr lang="en-US" altLang="ja-JP" sz="1800" dirty="0" smtClean="0">
                <a:latin typeface="ヒラギノ角ゴ Pro W3" pitchFamily="34" charset="-128"/>
                <a:ea typeface="ヒラギノ角ゴ Pro W3" pitchFamily="34" charset="-128"/>
              </a:rPr>
              <a:t>2HOP</a:t>
            </a:r>
            <a:r>
              <a:rPr lang="ja-JP" altLang="en-US" sz="1800" dirty="0" smtClean="0">
                <a:latin typeface="ヒラギノ角ゴ Pro W3" pitchFamily="34" charset="-128"/>
                <a:ea typeface="ヒラギノ角ゴ Pro W3" pitchFamily="34" charset="-128"/>
              </a:rPr>
              <a:t>：</a:t>
            </a:r>
            <a:r>
              <a:rPr lang="en-US" altLang="ja-JP" sz="1800" dirty="0" smtClean="0">
                <a:latin typeface="ヒラギノ角ゴ Pro W3" pitchFamily="34" charset="-128"/>
                <a:ea typeface="ヒラギノ角ゴ Pro W3" pitchFamily="34" charset="-128"/>
              </a:rPr>
              <a:t>7</a:t>
            </a:r>
            <a:r>
              <a:rPr lang="ja-JP" altLang="en-US" sz="1800" dirty="0" smtClean="0">
                <a:latin typeface="ヒラギノ角ゴ Pro W3" pitchFamily="34" charset="-128"/>
                <a:ea typeface="ヒラギノ角ゴ Pro W3" pitchFamily="34" charset="-128"/>
              </a:rPr>
              <a:t>～</a:t>
            </a:r>
            <a:r>
              <a:rPr lang="en-US" altLang="ja-JP" sz="1800" dirty="0" smtClean="0">
                <a:latin typeface="ヒラギノ角ゴ Pro W3" pitchFamily="34" charset="-128"/>
                <a:ea typeface="ヒラギノ角ゴ Pro W3" pitchFamily="34" charset="-128"/>
              </a:rPr>
              <a:t>21</a:t>
            </a:r>
            <a:r>
              <a:rPr lang="ja-JP" altLang="en-US" sz="1800" dirty="0" smtClean="0">
                <a:latin typeface="ヒラギノ角ゴ Pro W3" pitchFamily="34" charset="-128"/>
                <a:ea typeface="ヒラギノ角ゴ Pro W3" pitchFamily="34" charset="-128"/>
              </a:rPr>
              <a:t>時間</a:t>
            </a:r>
            <a:endParaRPr lang="en-US" altLang="ja-JP" sz="1800" dirty="0" smtClean="0">
              <a:latin typeface="ヒラギノ角ゴ Pro W3" pitchFamily="34" charset="-128"/>
              <a:ea typeface="ヒラギノ角ゴ Pro W3" pitchFamily="34" charset="-128"/>
            </a:endParaRPr>
          </a:p>
          <a:p>
            <a:r>
              <a:rPr lang="en-US" altLang="ja-JP" sz="1800" dirty="0" smtClean="0">
                <a:latin typeface="ヒラギノ角ゴ Pro W3" pitchFamily="34" charset="-128"/>
                <a:ea typeface="ヒラギノ角ゴ Pro W3" pitchFamily="34" charset="-128"/>
              </a:rPr>
              <a:t>3HOP</a:t>
            </a:r>
            <a:r>
              <a:rPr lang="ja-JP" altLang="en-US" sz="1800" dirty="0" smtClean="0">
                <a:latin typeface="ヒラギノ角ゴ Pro W3" pitchFamily="34" charset="-128"/>
                <a:ea typeface="ヒラギノ角ゴ Pro W3" pitchFamily="34" charset="-128"/>
              </a:rPr>
              <a:t>の二つ：</a:t>
            </a:r>
            <a:r>
              <a:rPr lang="en-US" altLang="ja-JP" sz="1800" dirty="0" smtClean="0">
                <a:latin typeface="ヒラギノ角ゴ Pro W3" pitchFamily="34" charset="-128"/>
                <a:ea typeface="ヒラギノ角ゴ Pro W3" pitchFamily="34" charset="-128"/>
              </a:rPr>
              <a:t>1</a:t>
            </a:r>
            <a:r>
              <a:rPr lang="ja-JP" altLang="en-US" sz="1800" dirty="0" smtClean="0">
                <a:latin typeface="ヒラギノ角ゴ Pro W3" pitchFamily="34" charset="-128"/>
                <a:ea typeface="ヒラギノ角ゴ Pro W3" pitchFamily="34" charset="-128"/>
              </a:rPr>
              <a:t>～</a:t>
            </a:r>
            <a:r>
              <a:rPr lang="en-US" altLang="ja-JP" sz="1800" dirty="0" smtClean="0">
                <a:latin typeface="ヒラギノ角ゴ Pro W3" pitchFamily="34" charset="-128"/>
                <a:ea typeface="ヒラギノ角ゴ Pro W3" pitchFamily="34" charset="-128"/>
              </a:rPr>
              <a:t>71</a:t>
            </a:r>
            <a:r>
              <a:rPr lang="ja-JP" altLang="en-US" sz="1800" dirty="0" smtClean="0">
                <a:latin typeface="ヒラギノ角ゴ Pro W3" pitchFamily="34" charset="-128"/>
                <a:ea typeface="ヒラギノ角ゴ Pro W3" pitchFamily="34" charset="-128"/>
              </a:rPr>
              <a:t>秒</a:t>
            </a:r>
            <a:endParaRPr lang="en-US" altLang="ja-JP" sz="1800" dirty="0" smtClean="0">
              <a:latin typeface="ヒラギノ角ゴ Pro W3" pitchFamily="34" charset="-128"/>
              <a:ea typeface="ヒラギノ角ゴ Pro W3" pitchFamily="34" charset="-128"/>
            </a:endParaRPr>
          </a:p>
          <a:p>
            <a:endParaRPr lang="en-US" altLang="ja-JP" sz="2400" dirty="0" smtClean="0"/>
          </a:p>
          <a:p>
            <a:endParaRPr lang="en-US" altLang="ja-JP" sz="2400" dirty="0" smtClean="0"/>
          </a:p>
          <a:p>
            <a:pPr>
              <a:buNone/>
            </a:pPr>
            <a:endParaRPr kumimoji="1" lang="ja-JP" altLang="en-US" sz="2400" dirty="0"/>
          </a:p>
        </p:txBody>
      </p:sp>
      <p:graphicFrame>
        <p:nvGraphicFramePr>
          <p:cNvPr id="10" name="グラフ 9"/>
          <p:cNvGraphicFramePr/>
          <p:nvPr/>
        </p:nvGraphicFramePr>
        <p:xfrm>
          <a:off x="1139778" y="3136896"/>
          <a:ext cx="7193061" cy="2884527"/>
        </p:xfrm>
        <a:graphic>
          <a:graphicData uri="http://schemas.openxmlformats.org/drawingml/2006/chart">
            <c:chart xmlns:c="http://schemas.openxmlformats.org/drawingml/2006/chart" xmlns:r="http://schemas.openxmlformats.org/officeDocument/2006/relationships" r:id="rId2"/>
          </a:graphicData>
        </a:graphic>
      </p:graphicFrame>
      <p:sp>
        <p:nvSpPr>
          <p:cNvPr id="11" name="正方形/長方形 10"/>
          <p:cNvSpPr/>
          <p:nvPr/>
        </p:nvSpPr>
        <p:spPr>
          <a:xfrm>
            <a:off x="263466" y="2698740"/>
            <a:ext cx="2954655" cy="461665"/>
          </a:xfrm>
          <a:prstGeom prst="rect">
            <a:avLst/>
          </a:prstGeom>
        </p:spPr>
        <p:txBody>
          <a:bodyPr wrap="none">
            <a:spAutoFit/>
          </a:bodyPr>
          <a:lstStyle/>
          <a:p>
            <a:r>
              <a:rPr lang="ja-JP" altLang="en-US" sz="2400" dirty="0" smtClean="0">
                <a:latin typeface="ヒラギノ角ゴ Pro W6" pitchFamily="34" charset="-128"/>
                <a:ea typeface="ヒラギノ角ゴ Pro W6" pitchFamily="34" charset="-128"/>
              </a:rPr>
              <a:t>リアルデータ（秒）</a:t>
            </a:r>
            <a:endParaRPr lang="ja-JP" altLang="en-US" sz="2400" dirty="0">
              <a:latin typeface="ヒラギノ角ゴ Pro W6" pitchFamily="34" charset="-128"/>
              <a:ea typeface="ヒラギノ角ゴ Pro W6" pitchFamily="34" charset="-128"/>
            </a:endParaRPr>
          </a:p>
        </p:txBody>
      </p:sp>
      <p:sp>
        <p:nvSpPr>
          <p:cNvPr id="12" name="線吹き出し 1 (枠付き) 11"/>
          <p:cNvSpPr/>
          <p:nvPr/>
        </p:nvSpPr>
        <p:spPr>
          <a:xfrm>
            <a:off x="3659175" y="1785915"/>
            <a:ext cx="3272297" cy="349702"/>
          </a:xfrm>
          <a:prstGeom prst="borderCallout1">
            <a:avLst>
              <a:gd name="adj1" fmla="val 31610"/>
              <a:gd name="adj2" fmla="val -87"/>
              <a:gd name="adj3" fmla="val 99641"/>
              <a:gd name="adj4" fmla="val -15428"/>
            </a:avLst>
          </a:prstGeom>
          <a:ln>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spAutoFit/>
          </a:bodyPr>
          <a:lstStyle/>
          <a:p>
            <a:pPr algn="ctr"/>
            <a:r>
              <a:rPr lang="en-US" altLang="ja-JP" dirty="0" smtClean="0"/>
              <a:t>2HOP</a:t>
            </a:r>
            <a:r>
              <a:rPr lang="ja-JP" altLang="en-US" dirty="0" smtClean="0"/>
              <a:t>に比べれば、劇的に高速化</a:t>
            </a:r>
            <a:endParaRPr kumimoji="1" lang="ja-JP" altLang="en-US" dirty="0" smtClean="0"/>
          </a:p>
        </p:txBody>
      </p:sp>
      <p:sp>
        <p:nvSpPr>
          <p:cNvPr id="13" name="線吹き出し 1 (枠付き) 12"/>
          <p:cNvSpPr/>
          <p:nvPr/>
        </p:nvSpPr>
        <p:spPr>
          <a:xfrm>
            <a:off x="3811575" y="2641142"/>
            <a:ext cx="3393805" cy="349702"/>
          </a:xfrm>
          <a:prstGeom prst="borderCallout1">
            <a:avLst>
              <a:gd name="adj1" fmla="val 102338"/>
              <a:gd name="adj2" fmla="val 5181"/>
              <a:gd name="adj3" fmla="val 176799"/>
              <a:gd name="adj4" fmla="val -3747"/>
            </a:avLst>
          </a:prstGeom>
          <a:ln>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spAutoFit/>
          </a:bodyPr>
          <a:lstStyle/>
          <a:p>
            <a:pPr algn="ctr"/>
            <a:r>
              <a:rPr lang="en-US" altLang="ja-JP" dirty="0" smtClean="0"/>
              <a:t>Path-Tree</a:t>
            </a:r>
            <a:r>
              <a:rPr lang="ja-JP" altLang="en-US" dirty="0" smtClean="0"/>
              <a:t>に比べれば、非常に遅い</a:t>
            </a:r>
            <a:endParaRPr kumimoji="1" lang="ja-JP" altLang="en-US" dirty="0" smtClean="0"/>
          </a:p>
        </p:txBody>
      </p:sp>
      <p:sp>
        <p:nvSpPr>
          <p:cNvPr id="14" name="スライド番号プレースホルダ 13"/>
          <p:cNvSpPr>
            <a:spLocks noGrp="1"/>
          </p:cNvSpPr>
          <p:nvPr>
            <p:ph type="sldNum" sz="quarter" idx="12"/>
          </p:nvPr>
        </p:nvSpPr>
        <p:spPr/>
        <p:txBody>
          <a:bodyPr/>
          <a:lstStyle/>
          <a:p>
            <a:fld id="{DF510E7A-70A0-49B7-BA5B-039CFE49E52F}" type="slidenum">
              <a:rPr kumimoji="1" lang="ja-JP" altLang="en-US" smtClean="0"/>
              <a:pPr/>
              <a:t>219</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Codd</a:t>
            </a:r>
            <a:r>
              <a:rPr kumimoji="1" lang="ja-JP" altLang="en-US" dirty="0" smtClean="0"/>
              <a:t>からの宿題</a:t>
            </a:r>
            <a:endParaRPr kumimoji="1" lang="ja-JP" altLang="en-US" dirty="0"/>
          </a:p>
        </p:txBody>
      </p:sp>
      <p:sp>
        <p:nvSpPr>
          <p:cNvPr id="3" name="コンテンツ プレースホルダ 2"/>
          <p:cNvSpPr>
            <a:spLocks noGrp="1"/>
          </p:cNvSpPr>
          <p:nvPr>
            <p:ph idx="1"/>
          </p:nvPr>
        </p:nvSpPr>
        <p:spPr/>
        <p:txBody>
          <a:bodyPr/>
          <a:lstStyle/>
          <a:p>
            <a:r>
              <a:rPr kumimoji="1" lang="en-US" altLang="ja-JP" sz="2800" dirty="0" err="1" smtClean="0"/>
              <a:t>Codd</a:t>
            </a:r>
            <a:r>
              <a:rPr kumimoji="1" lang="ja-JP" altLang="en-US" sz="2800" dirty="0" smtClean="0"/>
              <a:t>との出会い</a:t>
            </a:r>
            <a:endParaRPr kumimoji="1" lang="en-US" altLang="ja-JP" sz="2800" dirty="0" smtClean="0"/>
          </a:p>
          <a:p>
            <a:pPr lvl="1"/>
            <a:r>
              <a:rPr kumimoji="1" lang="en-US" altLang="ja-JP" sz="2400" dirty="0" smtClean="0"/>
              <a:t>1975</a:t>
            </a:r>
            <a:r>
              <a:rPr kumimoji="1" lang="ja-JP" altLang="en-US" sz="2400" dirty="0" smtClean="0"/>
              <a:t>年に</a:t>
            </a:r>
            <a:r>
              <a:rPr kumimoji="1" lang="en-US" altLang="ja-JP" sz="2400" dirty="0" smtClean="0"/>
              <a:t>IBM</a:t>
            </a:r>
            <a:r>
              <a:rPr kumimoji="1" lang="ja-JP" altLang="en-US" sz="2400" dirty="0" smtClean="0"/>
              <a:t> </a:t>
            </a:r>
            <a:r>
              <a:rPr kumimoji="1" lang="en-US" altLang="ja-JP" sz="2400" dirty="0" smtClean="0"/>
              <a:t>Watson </a:t>
            </a:r>
            <a:r>
              <a:rPr kumimoji="1" lang="ja-JP" altLang="en-US" sz="2400" dirty="0" smtClean="0"/>
              <a:t>から</a:t>
            </a:r>
            <a:r>
              <a:rPr kumimoji="1" lang="en-US" altLang="ja-JP" sz="2400" dirty="0" smtClean="0"/>
              <a:t>IBM</a:t>
            </a:r>
            <a:r>
              <a:rPr kumimoji="1" lang="ja-JP" altLang="en-US" sz="2400" dirty="0" smtClean="0"/>
              <a:t> </a:t>
            </a:r>
            <a:r>
              <a:rPr lang="en-US" altLang="ja-JP" sz="2400" dirty="0" smtClean="0"/>
              <a:t>San Jose</a:t>
            </a:r>
            <a:r>
              <a:rPr lang="ja-JP" altLang="en-US" sz="2400" dirty="0" smtClean="0"/>
              <a:t>へ移動</a:t>
            </a:r>
            <a:endParaRPr lang="en-US" altLang="ja-JP" sz="2400" dirty="0" smtClean="0"/>
          </a:p>
          <a:p>
            <a:pPr lvl="1"/>
            <a:r>
              <a:rPr lang="ja-JP" altLang="en-US" sz="2400" dirty="0" smtClean="0"/>
              <a:t>”誰に興味がある？”と尋ねられた</a:t>
            </a:r>
            <a:endParaRPr lang="en-US" altLang="ja-JP" sz="2400" dirty="0" smtClean="0"/>
          </a:p>
          <a:p>
            <a:pPr lvl="2"/>
            <a:r>
              <a:rPr kumimoji="1" lang="ja-JP" altLang="en-US" sz="2000" dirty="0" smtClean="0"/>
              <a:t>考えるまでもなく </a:t>
            </a:r>
            <a:r>
              <a:rPr kumimoji="1" lang="en-US" altLang="ja-JP" sz="2000" dirty="0" smtClean="0"/>
              <a:t>Ted </a:t>
            </a:r>
            <a:r>
              <a:rPr kumimoji="1" lang="en-US" altLang="ja-JP" sz="2000" dirty="0" err="1" smtClean="0"/>
              <a:t>Codd</a:t>
            </a:r>
            <a:r>
              <a:rPr kumimoji="1" lang="ja-JP" altLang="en-US" sz="2000" dirty="0" smtClean="0"/>
              <a:t> と答えた</a:t>
            </a:r>
            <a:endParaRPr lang="en-US" altLang="ja-JP" sz="2800" dirty="0" smtClean="0"/>
          </a:p>
          <a:p>
            <a:r>
              <a:rPr kumimoji="1" lang="en-US" altLang="ja-JP" sz="2800" dirty="0" err="1" smtClean="0"/>
              <a:t>Codd</a:t>
            </a:r>
            <a:r>
              <a:rPr kumimoji="1" lang="ja-JP" altLang="en-US" sz="2800" dirty="0" smtClean="0"/>
              <a:t>から関数従属を学ぶよう指示される</a:t>
            </a:r>
            <a:endParaRPr kumimoji="1" lang="en-US" altLang="ja-JP" sz="2800" dirty="0" smtClean="0"/>
          </a:p>
          <a:p>
            <a:pPr lvl="1"/>
            <a:r>
              <a:rPr kumimoji="1" lang="ja-JP" altLang="en-US" sz="2400" dirty="0" smtClean="0"/>
              <a:t>アームストロングの関数従属性の公理系</a:t>
            </a:r>
            <a:endParaRPr kumimoji="1" lang="en-US" altLang="ja-JP" sz="2400" dirty="0" smtClean="0"/>
          </a:p>
          <a:p>
            <a:pPr lvl="2"/>
            <a:r>
              <a:rPr lang="en-US" altLang="ja-JP" sz="2000" dirty="0" smtClean="0"/>
              <a:t>W. W.  Armstrong,  “Dependency  Structures of  Data  Base References,”  </a:t>
            </a:r>
            <a:r>
              <a:rPr lang="en-US" altLang="ja-JP" sz="2000" dirty="0" err="1" smtClean="0"/>
              <a:t>IFlP</a:t>
            </a:r>
            <a:r>
              <a:rPr lang="en-US" altLang="ja-JP" sz="2000" dirty="0" smtClean="0"/>
              <a:t>  Conf  Proc.  1974, p. 580.</a:t>
            </a:r>
            <a:endParaRPr kumimoji="1" lang="en-US" altLang="ja-JP" sz="2000" dirty="0" smtClean="0"/>
          </a:p>
          <a:p>
            <a:pPr lvl="1"/>
            <a:r>
              <a:rPr kumimoji="1" lang="en-US" altLang="ja-JP" sz="2400" dirty="0" smtClean="0"/>
              <a:t>Philip Bernstein</a:t>
            </a:r>
            <a:r>
              <a:rPr kumimoji="1" lang="ja-JP" altLang="en-US" sz="2400" dirty="0" smtClean="0"/>
              <a:t> </a:t>
            </a:r>
            <a:r>
              <a:rPr lang="ja-JP" altLang="en-US" sz="2400" dirty="0" smtClean="0"/>
              <a:t>の論文</a:t>
            </a:r>
            <a:endParaRPr lang="en-US" altLang="ja-JP" sz="2400" dirty="0" smtClean="0"/>
          </a:p>
          <a:p>
            <a:pPr lvl="2"/>
            <a:r>
              <a:rPr lang="en-US" altLang="ja-JP" sz="2000" dirty="0" smtClean="0"/>
              <a:t>P. A.  Bernstein,  “Synthesizing Third Normal Form  Relations from Functional  Dependencies,” ACM  Trans. Data-base Syst. (1976).</a:t>
            </a:r>
            <a:endParaRPr kumimoji="1" lang="en-US" altLang="ja-JP" sz="2400" dirty="0" smtClean="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22</a:t>
            </a:fld>
            <a:endParaRPr kumimoji="1" lang="ja-JP" altLang="en-US"/>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まとめ</a:t>
            </a:r>
            <a:endParaRPr kumimoji="1" lang="ja-JP" altLang="en-US" dirty="0"/>
          </a:p>
        </p:txBody>
      </p:sp>
      <p:sp>
        <p:nvSpPr>
          <p:cNvPr id="5" name="コンテンツ プレースホルダ 4"/>
          <p:cNvSpPr>
            <a:spLocks noGrp="1"/>
          </p:cNvSpPr>
          <p:nvPr>
            <p:ph idx="1"/>
          </p:nvPr>
        </p:nvSpPr>
        <p:spPr/>
        <p:txBody>
          <a:bodyPr/>
          <a:lstStyle/>
          <a:p>
            <a:r>
              <a:rPr kumimoji="1" lang="en-US" altLang="ja-JP" dirty="0" smtClean="0"/>
              <a:t>3-Hop</a:t>
            </a:r>
            <a:r>
              <a:rPr kumimoji="1" lang="ja-JP" altLang="en-US" dirty="0" smtClean="0"/>
              <a:t> 索引手法を提案</a:t>
            </a:r>
            <a:endParaRPr kumimoji="1" lang="en-US" altLang="ja-JP" dirty="0" smtClean="0"/>
          </a:p>
          <a:p>
            <a:pPr lvl="1"/>
            <a:r>
              <a:rPr lang="ja-JP" altLang="en-US" dirty="0" smtClean="0"/>
              <a:t>圧縮した推移律の索引サイズは最少</a:t>
            </a:r>
            <a:endParaRPr lang="en-US" altLang="ja-JP" dirty="0" smtClean="0"/>
          </a:p>
          <a:p>
            <a:pPr lvl="1"/>
            <a:r>
              <a:rPr lang="ja-JP" altLang="en-US" dirty="0" smtClean="0"/>
              <a:t>処理時間は最速ではないが妥当な速度</a:t>
            </a:r>
            <a:endParaRPr lang="en-US" altLang="ja-JP" dirty="0" smtClean="0"/>
          </a:p>
          <a:p>
            <a:r>
              <a:rPr kumimoji="1" lang="en-US" altLang="ja-JP" dirty="0" smtClean="0"/>
              <a:t>Journal</a:t>
            </a:r>
            <a:r>
              <a:rPr kumimoji="1" lang="ja-JP" altLang="en-US" dirty="0" smtClean="0"/>
              <a:t>では距離問合せにも対応</a:t>
            </a:r>
            <a:endParaRPr lang="en-US" altLang="ja-JP" dirty="0" smtClean="0"/>
          </a:p>
          <a:p>
            <a:r>
              <a:rPr kumimoji="1" lang="ja-JP" altLang="en-US" dirty="0" smtClean="0"/>
              <a:t>感想</a:t>
            </a:r>
            <a:endParaRPr kumimoji="1" lang="en-US" altLang="ja-JP" dirty="0" smtClean="0"/>
          </a:p>
          <a:p>
            <a:pPr lvl="1"/>
            <a:r>
              <a:rPr kumimoji="1" lang="ja-JP" altLang="en-US" dirty="0" smtClean="0"/>
              <a:t>個人的には手法は面白い。</a:t>
            </a:r>
            <a:endParaRPr kumimoji="1" lang="en-US" altLang="ja-JP" dirty="0" smtClean="0"/>
          </a:p>
          <a:p>
            <a:pPr lvl="1"/>
            <a:r>
              <a:rPr kumimoji="1" lang="ja-JP" altLang="en-US" dirty="0" smtClean="0"/>
              <a:t>確かにサイズは小さくなったが</a:t>
            </a:r>
            <a:r>
              <a:rPr kumimoji="1" lang="ja-JP" altLang="en-US" dirty="0" smtClean="0"/>
              <a:t>、</a:t>
            </a:r>
            <a:r>
              <a:rPr kumimoji="1" lang="en-US" altLang="ja-JP" dirty="0" smtClean="0"/>
              <a:t/>
            </a:r>
            <a:br>
              <a:rPr kumimoji="1" lang="en-US" altLang="ja-JP" dirty="0" smtClean="0"/>
            </a:br>
            <a:r>
              <a:rPr kumimoji="1" lang="ja-JP" altLang="en-US" dirty="0" smtClean="0"/>
              <a:t>結果</a:t>
            </a:r>
            <a:r>
              <a:rPr kumimoji="1" lang="ja-JP" altLang="en-US" dirty="0" smtClean="0"/>
              <a:t>には</a:t>
            </a:r>
            <a:r>
              <a:rPr kumimoji="1" lang="en-US" altLang="ja-JP" dirty="0" smtClean="0"/>
              <a:t>Path-Tree</a:t>
            </a:r>
            <a:r>
              <a:rPr kumimoji="1" lang="ja-JP" altLang="en-US" dirty="0" smtClean="0"/>
              <a:t> </a:t>
            </a:r>
            <a:r>
              <a:rPr kumimoji="1" lang="en-US" altLang="ja-JP" sz="1600" dirty="0" smtClean="0"/>
              <a:t>[</a:t>
            </a:r>
            <a:r>
              <a:rPr kumimoji="0" lang="en-US" altLang="zh-CN" sz="1600" dirty="0" smtClean="0"/>
              <a:t>Jin et al., SIGMOD’08</a:t>
            </a:r>
            <a:r>
              <a:rPr kumimoji="1" lang="en-US" altLang="ja-JP" sz="1600" dirty="0" smtClean="0"/>
              <a:t>]</a:t>
            </a:r>
            <a:r>
              <a:rPr kumimoji="1" lang="ja-JP" altLang="en-US" dirty="0" smtClean="0"/>
              <a:t>の</a:t>
            </a:r>
            <a:r>
              <a:rPr kumimoji="1" lang="ja-JP" altLang="en-US" dirty="0" smtClean="0"/>
              <a:t>優位性</a:t>
            </a:r>
            <a:endParaRPr kumimoji="1" lang="en-US" altLang="ja-JP" dirty="0" smtClean="0"/>
          </a:p>
          <a:p>
            <a:pPr lvl="1"/>
            <a:endParaRPr kumimoji="1" lang="en-US" altLang="ja-JP" dirty="0" smtClean="0"/>
          </a:p>
          <a:p>
            <a:pPr lvl="1"/>
            <a:endParaRPr kumimoji="1" lang="en-US" altLang="ja-JP" dirty="0" smtClean="0"/>
          </a:p>
          <a:p>
            <a:pPr lvl="1"/>
            <a:endParaRPr kumimoji="1" lang="en-US" altLang="ja-JP" dirty="0" smtClean="0"/>
          </a:p>
          <a:p>
            <a:pPr>
              <a:buNone/>
            </a:pPr>
            <a:endParaRPr kumimoji="1" lang="ja-JP" altLang="en-US" dirty="0"/>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3-HOP: Indexing</a:t>
            </a:r>
            <a:r>
              <a:rPr lang="ja-JP" altLang="en-US" sz="1400" dirty="0" smtClean="0">
                <a:solidFill>
                  <a:schemeClr val="bg1"/>
                </a:solidFill>
                <a:latin typeface="ヒラギノ角ゴ Pro W6" pitchFamily="34" charset="-128"/>
                <a:ea typeface="ヒラギノ角ゴ Pro W6" pitchFamily="34" charset="-128"/>
              </a:rPr>
              <a:t> </a:t>
            </a:r>
            <a:r>
              <a:rPr lang="en-US" altLang="ja-JP" sz="1400" dirty="0" smtClean="0">
                <a:solidFill>
                  <a:schemeClr val="bg1"/>
                </a:solidFill>
                <a:latin typeface="ヒラギノ角ゴ Pro W6" pitchFamily="34" charset="-128"/>
                <a:ea typeface="ヒラギノ角ゴ Pro W6" pitchFamily="34" charset="-128"/>
              </a:rPr>
              <a:t>for </a:t>
            </a:r>
            <a:r>
              <a:rPr lang="en-US" altLang="ja-JP" sz="1400" dirty="0" err="1" smtClean="0">
                <a:solidFill>
                  <a:schemeClr val="bg1"/>
                </a:solidFill>
                <a:latin typeface="ヒラギノ角ゴ Pro W6" pitchFamily="34" charset="-128"/>
                <a:ea typeface="ヒラギノ角ゴ Pro W6" pitchFamily="34" charset="-128"/>
              </a:rPr>
              <a:t>Reachability</a:t>
            </a:r>
            <a:r>
              <a:rPr lang="en-US" altLang="ja-JP" sz="1400" dirty="0" smtClean="0">
                <a:solidFill>
                  <a:schemeClr val="bg1"/>
                </a:solidFill>
                <a:latin typeface="ヒラギノ角ゴ Pro W6" pitchFamily="34" charset="-128"/>
                <a:ea typeface="ヒラギノ角ゴ Pro W6" pitchFamily="34" charset="-128"/>
              </a:rPr>
              <a:t> Query</a:t>
            </a:r>
            <a:endParaRPr lang="ja-JP" altLang="en-US" sz="1400" dirty="0">
              <a:solidFill>
                <a:schemeClr val="bg1"/>
              </a:solidFill>
              <a:latin typeface="ヒラギノ角ゴ Pro W6" pitchFamily="34" charset="-128"/>
              <a:ea typeface="ヒラギノ角ゴ Pro W6" pitchFamily="34" charset="-128"/>
            </a:endParaRPr>
          </a:p>
        </p:txBody>
      </p:sp>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7" name="スライド番号プレースホルダ 6"/>
          <p:cNvSpPr>
            <a:spLocks noGrp="1"/>
          </p:cNvSpPr>
          <p:nvPr>
            <p:ph type="sldNum" sz="quarter" idx="12"/>
          </p:nvPr>
        </p:nvSpPr>
        <p:spPr/>
        <p:txBody>
          <a:bodyPr/>
          <a:lstStyle/>
          <a:p>
            <a:fld id="{DF510E7A-70A0-49B7-BA5B-039CFE49E52F}" type="slidenum">
              <a:rPr kumimoji="1" lang="ja-JP" altLang="en-US" smtClean="0"/>
              <a:pPr/>
              <a:t>220</a:t>
            </a:fld>
            <a:endParaRPr kumimoji="1" lang="ja-JP" altLang="en-US"/>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103266" y="1466100"/>
            <a:ext cx="5476950" cy="830997"/>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smtClean="0">
                <a:solidFill>
                  <a:schemeClr val="bg1">
                    <a:lumMod val="75000"/>
                  </a:schemeClr>
                </a:solidFill>
              </a:rPr>
              <a:t>Generating </a:t>
            </a:r>
            <a:r>
              <a:rPr lang="en-US" altLang="ja-JP" sz="2000" dirty="0">
                <a:solidFill>
                  <a:schemeClr val="bg1">
                    <a:lumMod val="75000"/>
                  </a:schemeClr>
                </a:solidFill>
              </a:rPr>
              <a:t>Example Data for Dataflow </a:t>
            </a:r>
            <a:r>
              <a:rPr lang="en-US" altLang="ja-JP" sz="2000" dirty="0" smtClean="0">
                <a:solidFill>
                  <a:schemeClr val="bg1">
                    <a:lumMod val="75000"/>
                  </a:schemeClr>
                </a:solidFill>
              </a:rPr>
              <a:t>Programs</a:t>
            </a:r>
            <a:br>
              <a:rPr lang="en-US" altLang="ja-JP" sz="2000" dirty="0" smtClean="0">
                <a:solidFill>
                  <a:schemeClr val="bg1">
                    <a:lumMod val="75000"/>
                  </a:schemeClr>
                </a:solidFill>
              </a:rPr>
            </a:br>
            <a:r>
              <a:rPr lang="en-US" altLang="ja-JP" sz="1400" u="sng" dirty="0" smtClean="0">
                <a:solidFill>
                  <a:schemeClr val="bg1">
                    <a:lumMod val="75000"/>
                  </a:schemeClr>
                </a:solidFill>
              </a:rPr>
              <a:t>Christopher </a:t>
            </a:r>
            <a:r>
              <a:rPr lang="en-US" altLang="ja-JP" sz="1400" u="sng" dirty="0" err="1">
                <a:solidFill>
                  <a:schemeClr val="bg1">
                    <a:lumMod val="75000"/>
                  </a:schemeClr>
                </a:solidFill>
              </a:rPr>
              <a:t>Olston</a:t>
            </a:r>
            <a:r>
              <a:rPr lang="en-US" altLang="ja-JP" sz="1400" u="sng" dirty="0">
                <a:solidFill>
                  <a:schemeClr val="bg1">
                    <a:lumMod val="75000"/>
                  </a:schemeClr>
                </a:solidFill>
              </a:rPr>
              <a:t> </a:t>
            </a:r>
            <a:r>
              <a:rPr lang="en-US" altLang="ja-JP" sz="1400" dirty="0">
                <a:solidFill>
                  <a:schemeClr val="bg1">
                    <a:lumMod val="75000"/>
                  </a:schemeClr>
                </a:solidFill>
              </a:rPr>
              <a:t>(Yahoo! </a:t>
            </a:r>
            <a:r>
              <a:rPr lang="en-US" altLang="ja-JP" sz="1400" dirty="0" smtClean="0">
                <a:solidFill>
                  <a:schemeClr val="bg1">
                    <a:lumMod val="75000"/>
                  </a:schemeClr>
                </a:solidFill>
              </a:rPr>
              <a:t>Research), </a:t>
            </a:r>
            <a:r>
              <a:rPr lang="en-US" altLang="ja-JP" sz="1400" dirty="0" err="1" smtClean="0">
                <a:solidFill>
                  <a:schemeClr val="bg1">
                    <a:lumMod val="75000"/>
                  </a:schemeClr>
                </a:solidFill>
              </a:rPr>
              <a:t>Shubham</a:t>
            </a:r>
            <a:r>
              <a:rPr lang="en-US" altLang="ja-JP" sz="1400" dirty="0" smtClean="0">
                <a:solidFill>
                  <a:schemeClr val="bg1">
                    <a:lumMod val="75000"/>
                  </a:schemeClr>
                </a:solidFill>
              </a:rPr>
              <a:t> </a:t>
            </a:r>
            <a:r>
              <a:rPr lang="en-US" altLang="ja-JP" sz="1400" dirty="0">
                <a:solidFill>
                  <a:schemeClr val="bg1">
                    <a:lumMod val="75000"/>
                  </a:schemeClr>
                </a:solidFill>
              </a:rPr>
              <a:t>Chopra (Yahoo! </a:t>
            </a:r>
            <a:r>
              <a:rPr lang="en-US" altLang="ja-JP" sz="1400" dirty="0" smtClean="0">
                <a:solidFill>
                  <a:schemeClr val="bg1">
                    <a:lumMod val="75000"/>
                  </a:schemeClr>
                </a:solidFill>
              </a:rPr>
              <a:t>Research), </a:t>
            </a:r>
            <a:r>
              <a:rPr lang="en-US" altLang="ja-JP" sz="1400" dirty="0" err="1" smtClean="0">
                <a:solidFill>
                  <a:schemeClr val="bg1">
                    <a:lumMod val="75000"/>
                  </a:schemeClr>
                </a:solidFill>
              </a:rPr>
              <a:t>Utkarsh</a:t>
            </a:r>
            <a:r>
              <a:rPr lang="en-US" altLang="ja-JP" sz="1400" dirty="0" smtClean="0">
                <a:solidFill>
                  <a:schemeClr val="bg1">
                    <a:lumMod val="75000"/>
                  </a:schemeClr>
                </a:solidFill>
              </a:rPr>
              <a:t> </a:t>
            </a:r>
            <a:r>
              <a:rPr lang="en-US" altLang="ja-JP" sz="1400" dirty="0" err="1">
                <a:solidFill>
                  <a:schemeClr val="bg1">
                    <a:lumMod val="75000"/>
                  </a:schemeClr>
                </a:solidFill>
              </a:rPr>
              <a:t>Srivastava</a:t>
            </a:r>
            <a:r>
              <a:rPr lang="en-US" altLang="ja-JP" sz="1400" dirty="0">
                <a:solidFill>
                  <a:schemeClr val="bg1">
                    <a:lumMod val="75000"/>
                  </a:schemeClr>
                </a:solidFill>
              </a:rPr>
              <a:t> (Yahoo! Research)</a:t>
            </a:r>
            <a:endParaRPr kumimoji="1" lang="ja-JP" altLang="en-US" sz="1400" dirty="0">
              <a:solidFill>
                <a:schemeClr val="bg1">
                  <a:lumMod val="75000"/>
                </a:schemeClr>
              </a:solidFill>
            </a:endParaRPr>
          </a:p>
        </p:txBody>
      </p:sp>
      <p:sp>
        <p:nvSpPr>
          <p:cNvPr id="8" name="正方形/長方形 7"/>
          <p:cNvSpPr/>
          <p:nvPr/>
        </p:nvSpPr>
        <p:spPr>
          <a:xfrm>
            <a:off x="1103265" y="2196360"/>
            <a:ext cx="7047009"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solidFill>
                  <a:schemeClr val="bg1">
                    <a:lumMod val="75000"/>
                  </a:schemeClr>
                </a:solidFill>
              </a:rPr>
              <a:t>An Architecture for Recycling Intermediates in a Column-store</a:t>
            </a:r>
            <a:br>
              <a:rPr lang="en-US" altLang="ja-JP" sz="2000" dirty="0" smtClean="0">
                <a:solidFill>
                  <a:schemeClr val="bg1">
                    <a:lumMod val="75000"/>
                  </a:schemeClr>
                </a:solidFill>
              </a:rPr>
            </a:br>
            <a:r>
              <a:rPr lang="en-US" altLang="ja-JP" sz="1400" u="sng" dirty="0" err="1" smtClean="0">
                <a:solidFill>
                  <a:schemeClr val="bg1">
                    <a:lumMod val="75000"/>
                  </a:schemeClr>
                </a:solidFill>
              </a:rPr>
              <a:t>Milena</a:t>
            </a:r>
            <a:r>
              <a:rPr lang="en-US" altLang="ja-JP" sz="1400" u="sng" dirty="0" smtClean="0">
                <a:solidFill>
                  <a:schemeClr val="bg1">
                    <a:lumMod val="75000"/>
                  </a:schemeClr>
                </a:solidFill>
              </a:rPr>
              <a:t> G. </a:t>
            </a:r>
            <a:r>
              <a:rPr lang="en-US" altLang="ja-JP" sz="1400" u="sng" dirty="0" err="1" smtClean="0">
                <a:solidFill>
                  <a:schemeClr val="bg1">
                    <a:lumMod val="75000"/>
                  </a:schemeClr>
                </a:solidFill>
              </a:rPr>
              <a:t>Ivanova</a:t>
            </a:r>
            <a:r>
              <a:rPr lang="en-US" altLang="ja-JP" sz="1400" dirty="0" smtClean="0">
                <a:solidFill>
                  <a:schemeClr val="bg1">
                    <a:lumMod val="75000"/>
                  </a:schemeClr>
                </a:solidFill>
              </a:rPr>
              <a:t>, Martin L. </a:t>
            </a:r>
            <a:r>
              <a:rPr lang="en-US" altLang="ja-JP" sz="1400" dirty="0" err="1" smtClean="0">
                <a:solidFill>
                  <a:schemeClr val="bg1">
                    <a:lumMod val="75000"/>
                  </a:schemeClr>
                </a:solidFill>
              </a:rPr>
              <a:t>Kersten</a:t>
            </a:r>
            <a:r>
              <a:rPr lang="en-US" altLang="ja-JP" sz="1400" dirty="0" smtClean="0">
                <a:solidFill>
                  <a:schemeClr val="bg1">
                    <a:lumMod val="75000"/>
                  </a:schemeClr>
                </a:solidFill>
              </a:rPr>
              <a:t>, </a:t>
            </a:r>
            <a:r>
              <a:rPr lang="en-US" altLang="ja-JP" sz="1400" dirty="0" err="1" smtClean="0">
                <a:solidFill>
                  <a:schemeClr val="bg1">
                    <a:lumMod val="75000"/>
                  </a:schemeClr>
                </a:solidFill>
              </a:rPr>
              <a:t>Niels</a:t>
            </a:r>
            <a:r>
              <a:rPr lang="en-US" altLang="ja-JP" sz="1400" dirty="0" smtClean="0">
                <a:solidFill>
                  <a:schemeClr val="bg1">
                    <a:lumMod val="75000"/>
                  </a:schemeClr>
                </a:solidFill>
              </a:rPr>
              <a:t> J. </a:t>
            </a:r>
            <a:r>
              <a:rPr lang="en-US" altLang="ja-JP" sz="1400" dirty="0" err="1" smtClean="0">
                <a:solidFill>
                  <a:schemeClr val="bg1">
                    <a:lumMod val="75000"/>
                  </a:schemeClr>
                </a:solidFill>
              </a:rPr>
              <a:t>Nes</a:t>
            </a:r>
            <a:r>
              <a:rPr lang="en-US" altLang="ja-JP" sz="1400" dirty="0" smtClean="0">
                <a:solidFill>
                  <a:schemeClr val="bg1">
                    <a:lumMod val="75000"/>
                  </a:schemeClr>
                </a:solidFill>
              </a:rPr>
              <a:t>, Romulo A. P. </a:t>
            </a:r>
            <a:r>
              <a:rPr lang="en-US" altLang="ja-JP" sz="1400" dirty="0" err="1" smtClean="0">
                <a:solidFill>
                  <a:schemeClr val="bg1">
                    <a:lumMod val="75000"/>
                  </a:schemeClr>
                </a:solidFill>
              </a:rPr>
              <a:t>Gonçalves</a:t>
            </a:r>
            <a:r>
              <a:rPr lang="en-US" altLang="ja-JP" sz="1400" dirty="0" smtClean="0">
                <a:solidFill>
                  <a:schemeClr val="bg1">
                    <a:lumMod val="75000"/>
                  </a:schemeClr>
                </a:solidFill>
              </a:rPr>
              <a:t> (Centrum </a:t>
            </a:r>
            <a:r>
              <a:rPr lang="en-US" altLang="ja-JP" sz="1400" dirty="0" err="1" smtClean="0">
                <a:solidFill>
                  <a:schemeClr val="bg1">
                    <a:lumMod val="75000"/>
                  </a:schemeClr>
                </a:solidFill>
              </a:rPr>
              <a:t>Wiskunde</a:t>
            </a:r>
            <a:r>
              <a:rPr lang="en-US" altLang="ja-JP" sz="1400" dirty="0" smtClean="0">
                <a:solidFill>
                  <a:schemeClr val="bg1">
                    <a:lumMod val="75000"/>
                  </a:schemeClr>
                </a:solidFill>
              </a:rPr>
              <a:t> en </a:t>
            </a:r>
            <a:r>
              <a:rPr lang="en-US" altLang="ja-JP" sz="1400" dirty="0" err="1" smtClean="0">
                <a:solidFill>
                  <a:schemeClr val="bg1">
                    <a:lumMod val="75000"/>
                  </a:schemeClr>
                </a:solidFill>
              </a:rPr>
              <a:t>Informatica</a:t>
            </a:r>
            <a:r>
              <a:rPr lang="en-US" altLang="ja-JP" sz="1400" dirty="0" smtClean="0">
                <a:solidFill>
                  <a:schemeClr val="bg1">
                    <a:lumMod val="75000"/>
                  </a:schemeClr>
                </a:solidFill>
              </a:rPr>
              <a:t>, Netherlands)</a:t>
            </a:r>
            <a:endParaRPr lang="ja-JP" altLang="en-US" sz="1400" dirty="0">
              <a:solidFill>
                <a:schemeClr val="bg1">
                  <a:lumMod val="75000"/>
                </a:schemeClr>
              </a:solidFill>
            </a:endParaRPr>
          </a:p>
        </p:txBody>
      </p:sp>
      <p:sp>
        <p:nvSpPr>
          <p:cNvPr id="9" name="正方形/長方形 8"/>
          <p:cNvSpPr/>
          <p:nvPr/>
        </p:nvSpPr>
        <p:spPr>
          <a:xfrm>
            <a:off x="1103265" y="3985497"/>
            <a:ext cx="7813781"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solidFill>
                  <a:schemeClr val="bg1">
                    <a:lumMod val="75000"/>
                  </a:schemeClr>
                </a:solidFill>
              </a:rPr>
              <a:t>A Comparison of Approaches to Large-Scale Data Analysis</a:t>
            </a:r>
            <a:br>
              <a:rPr lang="en-US" altLang="ja-JP" sz="2000" dirty="0" smtClean="0">
                <a:solidFill>
                  <a:schemeClr val="bg1">
                    <a:lumMod val="75000"/>
                  </a:schemeClr>
                </a:solidFill>
              </a:rPr>
            </a:br>
            <a:r>
              <a:rPr lang="en-US" altLang="ja-JP" sz="1400" u="sng" dirty="0" smtClean="0">
                <a:solidFill>
                  <a:schemeClr val="bg1">
                    <a:lumMod val="75000"/>
                  </a:schemeClr>
                </a:solidFill>
              </a:rPr>
              <a:t>Andrew </a:t>
            </a:r>
            <a:r>
              <a:rPr lang="en-US" altLang="ja-JP" sz="1400" u="sng" dirty="0" err="1" smtClean="0">
                <a:solidFill>
                  <a:schemeClr val="bg1">
                    <a:lumMod val="75000"/>
                  </a:schemeClr>
                </a:solidFill>
              </a:rPr>
              <a:t>Pavlo</a:t>
            </a:r>
            <a:r>
              <a:rPr lang="en-US" altLang="ja-JP" sz="1400" u="sng" dirty="0" smtClean="0">
                <a:solidFill>
                  <a:schemeClr val="bg1">
                    <a:lumMod val="75000"/>
                  </a:schemeClr>
                </a:solidFill>
              </a:rPr>
              <a:t> </a:t>
            </a:r>
            <a:r>
              <a:rPr lang="en-US" altLang="ja-JP" sz="1400" dirty="0" smtClean="0">
                <a:solidFill>
                  <a:schemeClr val="bg1">
                    <a:lumMod val="75000"/>
                  </a:schemeClr>
                </a:solidFill>
              </a:rPr>
              <a:t>(Brown U.), Erik Paulson (Wisconsin U.), Alexander </a:t>
            </a:r>
            <a:r>
              <a:rPr lang="en-US" altLang="ja-JP" sz="1400" dirty="0" err="1" smtClean="0">
                <a:solidFill>
                  <a:schemeClr val="bg1">
                    <a:lumMod val="75000"/>
                  </a:schemeClr>
                </a:solidFill>
              </a:rPr>
              <a:t>Rasin</a:t>
            </a:r>
            <a:r>
              <a:rPr lang="en-US" altLang="ja-JP" sz="1400" dirty="0" smtClean="0">
                <a:solidFill>
                  <a:schemeClr val="bg1">
                    <a:lumMod val="75000"/>
                  </a:schemeClr>
                </a:solidFill>
              </a:rPr>
              <a:t> (Brown U.), Daniel J. </a:t>
            </a:r>
            <a:r>
              <a:rPr lang="en-US" altLang="ja-JP" sz="1400" dirty="0" err="1" smtClean="0">
                <a:solidFill>
                  <a:schemeClr val="bg1">
                    <a:lumMod val="75000"/>
                  </a:schemeClr>
                </a:solidFill>
              </a:rPr>
              <a:t>Abadi</a:t>
            </a:r>
            <a:r>
              <a:rPr lang="en-US" altLang="ja-JP" sz="1400" dirty="0" smtClean="0">
                <a:solidFill>
                  <a:schemeClr val="bg1">
                    <a:lumMod val="75000"/>
                  </a:schemeClr>
                </a:solidFill>
              </a:rPr>
              <a:t> (Yale U.), David J. DeWitt (Microsoft), Samuel Madden (MIT), Michael </a:t>
            </a:r>
            <a:r>
              <a:rPr lang="en-US" altLang="ja-JP" sz="1400" dirty="0" err="1" smtClean="0">
                <a:solidFill>
                  <a:schemeClr val="bg1">
                    <a:lumMod val="75000"/>
                  </a:schemeClr>
                </a:solidFill>
              </a:rPr>
              <a:t>Stonebraker</a:t>
            </a:r>
            <a:r>
              <a:rPr lang="en-US" altLang="ja-JP" sz="1400" dirty="0" smtClean="0">
                <a:solidFill>
                  <a:schemeClr val="bg1">
                    <a:lumMod val="75000"/>
                  </a:schemeClr>
                </a:solidFill>
              </a:rPr>
              <a:t> (MIT)</a:t>
            </a:r>
            <a:endParaRPr lang="ja-JP" altLang="en-US" sz="1400" dirty="0">
              <a:solidFill>
                <a:schemeClr val="bg1">
                  <a:lumMod val="75000"/>
                </a:schemeClr>
              </a:solidFill>
            </a:endParaRPr>
          </a:p>
        </p:txBody>
      </p:sp>
      <p:sp>
        <p:nvSpPr>
          <p:cNvPr id="10" name="正方形/長方形 9"/>
          <p:cNvSpPr/>
          <p:nvPr/>
        </p:nvSpPr>
        <p:spPr>
          <a:xfrm>
            <a:off x="1103265" y="4743468"/>
            <a:ext cx="7813781"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solidFill>
                  <a:schemeClr val="bg1">
                    <a:lumMod val="75000"/>
                  </a:schemeClr>
                </a:solidFill>
              </a:rPr>
              <a:t>Query Processing Techniques for Solid State Drives</a:t>
            </a:r>
            <a:br>
              <a:rPr lang="en-US" altLang="ja-JP" sz="2000" dirty="0" smtClean="0">
                <a:solidFill>
                  <a:schemeClr val="bg1">
                    <a:lumMod val="75000"/>
                  </a:schemeClr>
                </a:solidFill>
              </a:rPr>
            </a:br>
            <a:r>
              <a:rPr lang="en-US" altLang="ja-JP" sz="1400" u="sng" dirty="0" err="1" smtClean="0">
                <a:solidFill>
                  <a:schemeClr val="bg1">
                    <a:lumMod val="75000"/>
                  </a:schemeClr>
                </a:solidFill>
              </a:rPr>
              <a:t>Dimitris</a:t>
            </a:r>
            <a:r>
              <a:rPr lang="en-US" altLang="ja-JP" sz="1400" u="sng" dirty="0" smtClean="0">
                <a:solidFill>
                  <a:schemeClr val="bg1">
                    <a:lumMod val="75000"/>
                  </a:schemeClr>
                </a:solidFill>
              </a:rPr>
              <a:t> </a:t>
            </a:r>
            <a:r>
              <a:rPr lang="en-US" altLang="ja-JP" sz="1400" u="sng" dirty="0" err="1" smtClean="0">
                <a:solidFill>
                  <a:schemeClr val="bg1">
                    <a:lumMod val="75000"/>
                  </a:schemeClr>
                </a:solidFill>
              </a:rPr>
              <a:t>Tsirogiannis</a:t>
            </a:r>
            <a:r>
              <a:rPr lang="en-US" altLang="ja-JP" sz="1400" dirty="0" smtClean="0">
                <a:solidFill>
                  <a:schemeClr val="bg1">
                    <a:lumMod val="75000"/>
                  </a:schemeClr>
                </a:solidFill>
              </a:rPr>
              <a:t> (Toronto U.), Stavros </a:t>
            </a:r>
            <a:r>
              <a:rPr lang="en-US" altLang="ja-JP" sz="1400" dirty="0" err="1" smtClean="0">
                <a:solidFill>
                  <a:schemeClr val="bg1">
                    <a:lumMod val="75000"/>
                  </a:schemeClr>
                </a:solidFill>
              </a:rPr>
              <a:t>Harizopoulos</a:t>
            </a:r>
            <a:r>
              <a:rPr lang="en-US" altLang="ja-JP" sz="1400" dirty="0" smtClean="0">
                <a:solidFill>
                  <a:schemeClr val="bg1">
                    <a:lumMod val="75000"/>
                  </a:schemeClr>
                </a:solidFill>
              </a:rPr>
              <a:t> (HP Labs), </a:t>
            </a:r>
            <a:r>
              <a:rPr lang="en-US" altLang="ja-JP" sz="1400" dirty="0" err="1" smtClean="0">
                <a:solidFill>
                  <a:schemeClr val="bg1">
                    <a:lumMod val="75000"/>
                  </a:schemeClr>
                </a:solidFill>
              </a:rPr>
              <a:t>Mehul</a:t>
            </a:r>
            <a:r>
              <a:rPr lang="en-US" altLang="ja-JP" sz="1400" dirty="0" smtClean="0">
                <a:solidFill>
                  <a:schemeClr val="bg1">
                    <a:lumMod val="75000"/>
                  </a:schemeClr>
                </a:solidFill>
              </a:rPr>
              <a:t> A. Shah (HP Labs), Janet L. Wiener (HP Labs), Goetz </a:t>
            </a:r>
            <a:r>
              <a:rPr lang="en-US" altLang="ja-JP" sz="1400" dirty="0" err="1" smtClean="0">
                <a:solidFill>
                  <a:schemeClr val="bg1">
                    <a:lumMod val="75000"/>
                  </a:schemeClr>
                </a:solidFill>
              </a:rPr>
              <a:t>Graefe</a:t>
            </a:r>
            <a:r>
              <a:rPr lang="en-US" altLang="ja-JP" sz="1400" dirty="0" smtClean="0">
                <a:solidFill>
                  <a:schemeClr val="bg1">
                    <a:lumMod val="75000"/>
                  </a:schemeClr>
                </a:solidFill>
              </a:rPr>
              <a:t> (HP Labs)</a:t>
            </a:r>
            <a:endParaRPr lang="ja-JP" altLang="en-US" sz="1400" dirty="0">
              <a:solidFill>
                <a:schemeClr val="bg1">
                  <a:lumMod val="75000"/>
                </a:schemeClr>
              </a:solidFill>
            </a:endParaRPr>
          </a:p>
        </p:txBody>
      </p:sp>
      <p:sp>
        <p:nvSpPr>
          <p:cNvPr id="11" name="正方形/長方形 10"/>
          <p:cNvSpPr/>
          <p:nvPr/>
        </p:nvSpPr>
        <p:spPr>
          <a:xfrm>
            <a:off x="285720" y="7262865"/>
            <a:ext cx="8858280" cy="553998"/>
          </a:xfrm>
          <a:prstGeom prst="rect">
            <a:avLst/>
          </a:prstGeom>
        </p:spPr>
        <p:txBody>
          <a:bodyPr wrap="square">
            <a:spAutoFit/>
          </a:bodyPr>
          <a:lstStyle/>
          <a:p>
            <a:r>
              <a:rPr lang="en-US" altLang="ja-JP" dirty="0" smtClean="0"/>
              <a:t>Cost Based Plan Selection for </a:t>
            </a:r>
            <a:r>
              <a:rPr lang="en-US" altLang="ja-JP" dirty="0" err="1" smtClean="0"/>
              <a:t>XPath</a:t>
            </a:r>
            <a:endParaRPr lang="en-US" altLang="ja-JP" dirty="0" smtClean="0"/>
          </a:p>
          <a:p>
            <a:r>
              <a:rPr lang="en-US" altLang="ja-JP" sz="1200" dirty="0" err="1" smtClean="0"/>
              <a:t>Haris</a:t>
            </a:r>
            <a:r>
              <a:rPr lang="en-US" altLang="ja-JP" sz="1200" dirty="0" smtClean="0"/>
              <a:t> </a:t>
            </a:r>
            <a:r>
              <a:rPr lang="en-US" altLang="ja-JP" sz="1200" dirty="0" err="1" smtClean="0"/>
              <a:t>Georgiadis</a:t>
            </a:r>
            <a:r>
              <a:rPr lang="en-US" altLang="ja-JP" sz="1200" dirty="0" smtClean="0"/>
              <a:t>, Minas </a:t>
            </a:r>
            <a:r>
              <a:rPr lang="en-US" altLang="ja-JP" sz="1200" dirty="0" err="1" smtClean="0"/>
              <a:t>Charalambides</a:t>
            </a:r>
            <a:r>
              <a:rPr lang="en-US" altLang="ja-JP" sz="1200" dirty="0" smtClean="0"/>
              <a:t>, </a:t>
            </a:r>
            <a:r>
              <a:rPr lang="en-US" altLang="ja-JP" sz="1200" dirty="0" err="1" smtClean="0"/>
              <a:t>Vasilis</a:t>
            </a:r>
            <a:r>
              <a:rPr lang="en-US" altLang="ja-JP" sz="1200" dirty="0" smtClean="0"/>
              <a:t> </a:t>
            </a:r>
            <a:r>
              <a:rPr lang="en-US" altLang="ja-JP" sz="1200" dirty="0" err="1" smtClean="0"/>
              <a:t>Vassalos</a:t>
            </a:r>
            <a:r>
              <a:rPr lang="en-US" altLang="ja-JP" sz="1200" dirty="0" smtClean="0"/>
              <a:t> (Athens University of Economics and Business, Greece)</a:t>
            </a:r>
            <a:endParaRPr lang="ja-JP" altLang="en-US" sz="1200" dirty="0"/>
          </a:p>
        </p:txBody>
      </p:sp>
      <p:sp>
        <p:nvSpPr>
          <p:cNvPr id="12" name="正方形/長方形 11"/>
          <p:cNvSpPr/>
          <p:nvPr/>
        </p:nvSpPr>
        <p:spPr>
          <a:xfrm>
            <a:off x="1103265" y="5501439"/>
            <a:ext cx="7813781" cy="615553"/>
          </a:xfrm>
          <a:prstGeom prst="rect">
            <a:avLst/>
          </a:prstGeom>
        </p:spPr>
        <p:txBody>
          <a:bodyPr wrap="square">
            <a:spAutoFit/>
          </a:bodyPr>
          <a:lstStyle/>
          <a:p>
            <a:pPr marL="268288" indent="-268288">
              <a:buSzPct val="70000"/>
              <a:buFont typeface="Wingdings" pitchFamily="2" charset="2"/>
              <a:buChar char="p"/>
            </a:pPr>
            <a:r>
              <a:rPr lang="en-US" altLang="ja-JP" sz="2000" dirty="0" smtClean="0">
                <a:solidFill>
                  <a:schemeClr val="bg1">
                    <a:lumMod val="75000"/>
                  </a:schemeClr>
                </a:solidFill>
              </a:rPr>
              <a:t>3-HOP: A High-Compression Indexing Scheme for </a:t>
            </a:r>
            <a:r>
              <a:rPr lang="en-US" altLang="ja-JP" sz="2000" dirty="0" err="1" smtClean="0">
                <a:solidFill>
                  <a:schemeClr val="bg1">
                    <a:lumMod val="75000"/>
                  </a:schemeClr>
                </a:solidFill>
              </a:rPr>
              <a:t>Reachability</a:t>
            </a:r>
            <a:r>
              <a:rPr lang="en-US" altLang="ja-JP" sz="2000" dirty="0" smtClean="0">
                <a:solidFill>
                  <a:schemeClr val="bg1">
                    <a:lumMod val="75000"/>
                  </a:schemeClr>
                </a:solidFill>
              </a:rPr>
              <a:t> Query</a:t>
            </a:r>
            <a:br>
              <a:rPr lang="en-US" altLang="ja-JP" sz="2000" dirty="0" smtClean="0">
                <a:solidFill>
                  <a:schemeClr val="bg1">
                    <a:lumMod val="75000"/>
                  </a:schemeClr>
                </a:solidFill>
              </a:rPr>
            </a:br>
            <a:r>
              <a:rPr lang="en-US" altLang="ja-JP" sz="1400" dirty="0" err="1" smtClean="0">
                <a:solidFill>
                  <a:schemeClr val="bg1">
                    <a:lumMod val="75000"/>
                  </a:schemeClr>
                </a:solidFill>
              </a:rPr>
              <a:t>Ruoming</a:t>
            </a:r>
            <a:r>
              <a:rPr lang="en-US" altLang="ja-JP" sz="1400" dirty="0" smtClean="0">
                <a:solidFill>
                  <a:schemeClr val="bg1">
                    <a:lumMod val="75000"/>
                  </a:schemeClr>
                </a:solidFill>
              </a:rPr>
              <a:t> Jin, </a:t>
            </a:r>
            <a:r>
              <a:rPr lang="en-US" altLang="ja-JP" sz="1400" u="sng" dirty="0" smtClean="0">
                <a:solidFill>
                  <a:schemeClr val="bg1">
                    <a:lumMod val="75000"/>
                  </a:schemeClr>
                </a:solidFill>
              </a:rPr>
              <a:t>Yang Xiang</a:t>
            </a:r>
            <a:r>
              <a:rPr lang="en-US" altLang="ja-JP" sz="1400" dirty="0" smtClean="0">
                <a:solidFill>
                  <a:schemeClr val="bg1">
                    <a:lumMod val="75000"/>
                  </a:schemeClr>
                </a:solidFill>
              </a:rPr>
              <a:t>, </a:t>
            </a:r>
            <a:r>
              <a:rPr lang="en-US" altLang="ja-JP" sz="1400" dirty="0" err="1" smtClean="0">
                <a:solidFill>
                  <a:schemeClr val="bg1">
                    <a:lumMod val="75000"/>
                  </a:schemeClr>
                </a:solidFill>
              </a:rPr>
              <a:t>Ning</a:t>
            </a:r>
            <a:r>
              <a:rPr lang="en-US" altLang="ja-JP" sz="1400" dirty="0" smtClean="0">
                <a:solidFill>
                  <a:schemeClr val="bg1">
                    <a:lumMod val="75000"/>
                  </a:schemeClr>
                </a:solidFill>
              </a:rPr>
              <a:t> </a:t>
            </a:r>
            <a:r>
              <a:rPr lang="en-US" altLang="ja-JP" sz="1400" dirty="0" err="1" smtClean="0">
                <a:solidFill>
                  <a:schemeClr val="bg1">
                    <a:lumMod val="75000"/>
                  </a:schemeClr>
                </a:solidFill>
              </a:rPr>
              <a:t>Ruan</a:t>
            </a:r>
            <a:r>
              <a:rPr lang="en-US" altLang="ja-JP" sz="1400" dirty="0" smtClean="0">
                <a:solidFill>
                  <a:schemeClr val="bg1">
                    <a:lumMod val="75000"/>
                  </a:schemeClr>
                </a:solidFill>
              </a:rPr>
              <a:t>, David </a:t>
            </a:r>
            <a:r>
              <a:rPr lang="en-US" altLang="ja-JP" sz="1400" dirty="0" err="1" smtClean="0">
                <a:solidFill>
                  <a:schemeClr val="bg1">
                    <a:lumMod val="75000"/>
                  </a:schemeClr>
                </a:solidFill>
              </a:rPr>
              <a:t>Fuhry</a:t>
            </a:r>
            <a:r>
              <a:rPr lang="en-US" altLang="ja-JP" sz="1400" dirty="0" smtClean="0">
                <a:solidFill>
                  <a:schemeClr val="bg1">
                    <a:lumMod val="75000"/>
                  </a:schemeClr>
                </a:solidFill>
              </a:rPr>
              <a:t> (Kent State U.)</a:t>
            </a:r>
            <a:endParaRPr lang="ja-JP" altLang="en-US" sz="1400" dirty="0">
              <a:solidFill>
                <a:schemeClr val="bg1">
                  <a:lumMod val="75000"/>
                </a:schemeClr>
              </a:solidFill>
            </a:endParaRPr>
          </a:p>
        </p:txBody>
      </p:sp>
      <p:sp>
        <p:nvSpPr>
          <p:cNvPr id="13" name="テキスト ボックス 12"/>
          <p:cNvSpPr txBox="1"/>
          <p:nvPr/>
        </p:nvSpPr>
        <p:spPr>
          <a:xfrm>
            <a:off x="1097667" y="763551"/>
            <a:ext cx="5519061" cy="830997"/>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a:solidFill>
                  <a:schemeClr val="bg1">
                    <a:lumMod val="75000"/>
                  </a:schemeClr>
                </a:solidFill>
              </a:rPr>
              <a:t>40 Years of Relational Model </a:t>
            </a:r>
            <a:r>
              <a:rPr lang="en-US" altLang="ja-JP" sz="2000" dirty="0" smtClean="0">
                <a:solidFill>
                  <a:schemeClr val="bg1">
                    <a:lumMod val="75000"/>
                  </a:schemeClr>
                </a:solidFill>
              </a:rPr>
              <a:t>Celebration</a:t>
            </a:r>
            <a:br>
              <a:rPr lang="en-US" altLang="ja-JP" sz="2000" dirty="0" smtClean="0">
                <a:solidFill>
                  <a:schemeClr val="bg1">
                    <a:lumMod val="75000"/>
                  </a:schemeClr>
                </a:solidFill>
              </a:rPr>
            </a:br>
            <a:r>
              <a:rPr lang="en-US" altLang="ja-JP" sz="1400" dirty="0" smtClean="0">
                <a:solidFill>
                  <a:schemeClr val="bg1">
                    <a:lumMod val="75000"/>
                  </a:schemeClr>
                </a:solidFill>
              </a:rPr>
              <a:t>Philip </a:t>
            </a:r>
            <a:r>
              <a:rPr lang="en-US" altLang="ja-JP" sz="1400" dirty="0">
                <a:solidFill>
                  <a:schemeClr val="bg1">
                    <a:lumMod val="75000"/>
                  </a:schemeClr>
                </a:solidFill>
              </a:rPr>
              <a:t>A. Bernstein (</a:t>
            </a:r>
            <a:r>
              <a:rPr lang="en-US" altLang="ja-JP" sz="1400" dirty="0" smtClean="0">
                <a:solidFill>
                  <a:schemeClr val="bg1">
                    <a:lumMod val="75000"/>
                  </a:schemeClr>
                </a:solidFill>
              </a:rPr>
              <a:t>Microsoft), Ron </a:t>
            </a:r>
            <a:r>
              <a:rPr lang="en-US" altLang="ja-JP" sz="1400" dirty="0">
                <a:solidFill>
                  <a:schemeClr val="bg1">
                    <a:lumMod val="75000"/>
                  </a:schemeClr>
                </a:solidFill>
              </a:rPr>
              <a:t>Fagin (</a:t>
            </a:r>
            <a:r>
              <a:rPr lang="en-US" altLang="ja-JP" sz="1400" dirty="0" smtClean="0">
                <a:solidFill>
                  <a:schemeClr val="bg1">
                    <a:lumMod val="75000"/>
                  </a:schemeClr>
                </a:solidFill>
              </a:rPr>
              <a:t>IBM), Michael </a:t>
            </a:r>
            <a:r>
              <a:rPr lang="en-US" altLang="ja-JP" sz="1400" dirty="0" err="1">
                <a:solidFill>
                  <a:schemeClr val="bg1">
                    <a:lumMod val="75000"/>
                  </a:schemeClr>
                </a:solidFill>
              </a:rPr>
              <a:t>Stonebraker</a:t>
            </a:r>
            <a:r>
              <a:rPr lang="en-US" altLang="ja-JP" sz="1400" dirty="0">
                <a:solidFill>
                  <a:schemeClr val="bg1">
                    <a:lumMod val="75000"/>
                  </a:schemeClr>
                </a:solidFill>
              </a:rPr>
              <a:t> (</a:t>
            </a:r>
            <a:r>
              <a:rPr lang="en-US" altLang="ja-JP" sz="1400" dirty="0" smtClean="0">
                <a:solidFill>
                  <a:schemeClr val="bg1">
                    <a:lumMod val="75000"/>
                  </a:schemeClr>
                </a:solidFill>
              </a:rPr>
              <a:t>MIT), Patricia </a:t>
            </a:r>
            <a:r>
              <a:rPr lang="en-US" altLang="ja-JP" sz="1400" dirty="0" err="1">
                <a:solidFill>
                  <a:schemeClr val="bg1">
                    <a:lumMod val="75000"/>
                  </a:schemeClr>
                </a:solidFill>
              </a:rPr>
              <a:t>Selinger</a:t>
            </a:r>
            <a:r>
              <a:rPr lang="en-US" altLang="ja-JP" sz="1400" dirty="0">
                <a:solidFill>
                  <a:schemeClr val="bg1">
                    <a:lumMod val="75000"/>
                  </a:schemeClr>
                </a:solidFill>
              </a:rPr>
              <a:t> (</a:t>
            </a:r>
            <a:r>
              <a:rPr lang="en-US" altLang="ja-JP" sz="1400" dirty="0" smtClean="0">
                <a:solidFill>
                  <a:schemeClr val="bg1">
                    <a:lumMod val="75000"/>
                  </a:schemeClr>
                </a:solidFill>
              </a:rPr>
              <a:t>IBM), David </a:t>
            </a:r>
            <a:r>
              <a:rPr lang="en-US" altLang="ja-JP" sz="1400" dirty="0">
                <a:solidFill>
                  <a:schemeClr val="bg1">
                    <a:lumMod val="75000"/>
                  </a:schemeClr>
                </a:solidFill>
              </a:rPr>
              <a:t>J. DeWitt (</a:t>
            </a:r>
            <a:r>
              <a:rPr lang="en-US" altLang="ja-JP" sz="1400" dirty="0" smtClean="0">
                <a:solidFill>
                  <a:schemeClr val="bg1">
                    <a:lumMod val="75000"/>
                  </a:schemeClr>
                </a:solidFill>
              </a:rPr>
              <a:t>Microsoft)</a:t>
            </a:r>
            <a:endParaRPr lang="en-US" altLang="ja-JP" sz="1400" dirty="0">
              <a:solidFill>
                <a:schemeClr val="bg1">
                  <a:lumMod val="75000"/>
                </a:schemeClr>
              </a:solidFill>
            </a:endParaRPr>
          </a:p>
        </p:txBody>
      </p:sp>
      <p:sp>
        <p:nvSpPr>
          <p:cNvPr id="14" name="正方形/長方形 13"/>
          <p:cNvSpPr/>
          <p:nvPr/>
        </p:nvSpPr>
        <p:spPr>
          <a:xfrm>
            <a:off x="1103265" y="3282948"/>
            <a:ext cx="5696027"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solidFill>
                  <a:schemeClr val="bg1">
                    <a:lumMod val="75000"/>
                  </a:schemeClr>
                </a:solidFill>
              </a:rPr>
              <a:t>A Web of Concepts</a:t>
            </a:r>
            <a:br>
              <a:rPr lang="en-US" altLang="ja-JP" sz="2000" dirty="0" smtClean="0">
                <a:solidFill>
                  <a:schemeClr val="bg1">
                    <a:lumMod val="75000"/>
                  </a:schemeClr>
                </a:solidFill>
              </a:rPr>
            </a:br>
            <a:r>
              <a:rPr lang="en-US" altLang="ja-JP" sz="1400" dirty="0" err="1" smtClean="0">
                <a:solidFill>
                  <a:schemeClr val="bg1">
                    <a:lumMod val="75000"/>
                  </a:schemeClr>
                </a:solidFill>
              </a:rPr>
              <a:t>Nilesh</a:t>
            </a:r>
            <a:r>
              <a:rPr lang="en-US" altLang="ja-JP" sz="1400" dirty="0" smtClean="0">
                <a:solidFill>
                  <a:schemeClr val="bg1">
                    <a:lumMod val="75000"/>
                  </a:schemeClr>
                </a:solidFill>
              </a:rPr>
              <a:t> </a:t>
            </a:r>
            <a:r>
              <a:rPr lang="en-US" altLang="ja-JP" sz="1400" dirty="0" err="1" smtClean="0">
                <a:solidFill>
                  <a:schemeClr val="bg1">
                    <a:lumMod val="75000"/>
                  </a:schemeClr>
                </a:solidFill>
              </a:rPr>
              <a:t>Dalvi</a:t>
            </a:r>
            <a:r>
              <a:rPr lang="en-US" altLang="ja-JP" sz="1400" dirty="0" smtClean="0">
                <a:solidFill>
                  <a:schemeClr val="bg1">
                    <a:lumMod val="75000"/>
                  </a:schemeClr>
                </a:solidFill>
              </a:rPr>
              <a:t>, Ravi Kumar, Bo Pang, </a:t>
            </a:r>
            <a:r>
              <a:rPr lang="en-US" altLang="ja-JP" sz="1400" u="sng" dirty="0" err="1" smtClean="0">
                <a:solidFill>
                  <a:schemeClr val="bg1">
                    <a:lumMod val="75000"/>
                  </a:schemeClr>
                </a:solidFill>
              </a:rPr>
              <a:t>Raghu</a:t>
            </a:r>
            <a:r>
              <a:rPr lang="en-US" altLang="ja-JP" sz="1400" u="sng" dirty="0" smtClean="0">
                <a:solidFill>
                  <a:schemeClr val="bg1">
                    <a:lumMod val="75000"/>
                  </a:schemeClr>
                </a:solidFill>
              </a:rPr>
              <a:t> </a:t>
            </a:r>
            <a:r>
              <a:rPr lang="en-US" altLang="ja-JP" sz="1400" u="sng" dirty="0" err="1" smtClean="0">
                <a:solidFill>
                  <a:schemeClr val="bg1">
                    <a:lumMod val="75000"/>
                  </a:schemeClr>
                </a:solidFill>
              </a:rPr>
              <a:t>Ramakrishnan</a:t>
            </a:r>
            <a:r>
              <a:rPr lang="en-US" altLang="ja-JP" sz="1400" dirty="0" smtClean="0">
                <a:solidFill>
                  <a:schemeClr val="bg1">
                    <a:lumMod val="75000"/>
                  </a:schemeClr>
                </a:solidFill>
              </a:rPr>
              <a:t>, Andrew Tomkins, Philip Bohannon, </a:t>
            </a:r>
            <a:r>
              <a:rPr lang="en-US" altLang="ja-JP" sz="1400" dirty="0" err="1" smtClean="0">
                <a:solidFill>
                  <a:schemeClr val="bg1">
                    <a:lumMod val="75000"/>
                  </a:schemeClr>
                </a:solidFill>
              </a:rPr>
              <a:t>Sathiya</a:t>
            </a:r>
            <a:r>
              <a:rPr lang="en-US" altLang="ja-JP" sz="1400" dirty="0" smtClean="0">
                <a:solidFill>
                  <a:schemeClr val="bg1">
                    <a:lumMod val="75000"/>
                  </a:schemeClr>
                </a:solidFill>
              </a:rPr>
              <a:t> </a:t>
            </a:r>
            <a:r>
              <a:rPr lang="en-US" altLang="ja-JP" sz="1400" dirty="0" err="1" smtClean="0">
                <a:solidFill>
                  <a:schemeClr val="bg1">
                    <a:lumMod val="75000"/>
                  </a:schemeClr>
                </a:solidFill>
              </a:rPr>
              <a:t>Keerthi</a:t>
            </a:r>
            <a:r>
              <a:rPr lang="en-US" altLang="ja-JP" sz="1400" dirty="0" smtClean="0">
                <a:solidFill>
                  <a:schemeClr val="bg1">
                    <a:lumMod val="75000"/>
                  </a:schemeClr>
                </a:solidFill>
              </a:rPr>
              <a:t>, </a:t>
            </a:r>
            <a:r>
              <a:rPr lang="en-US" altLang="ja-JP" sz="1400" dirty="0" err="1" smtClean="0">
                <a:solidFill>
                  <a:schemeClr val="bg1">
                    <a:lumMod val="75000"/>
                  </a:schemeClr>
                </a:solidFill>
              </a:rPr>
              <a:t>Srujana</a:t>
            </a:r>
            <a:r>
              <a:rPr lang="en-US" altLang="ja-JP" sz="1400" dirty="0" smtClean="0">
                <a:solidFill>
                  <a:schemeClr val="bg1">
                    <a:lumMod val="75000"/>
                  </a:schemeClr>
                </a:solidFill>
              </a:rPr>
              <a:t> </a:t>
            </a:r>
            <a:r>
              <a:rPr lang="en-US" altLang="ja-JP" sz="1400" dirty="0" err="1" smtClean="0">
                <a:solidFill>
                  <a:schemeClr val="bg1">
                    <a:lumMod val="75000"/>
                  </a:schemeClr>
                </a:solidFill>
              </a:rPr>
              <a:t>Merugu</a:t>
            </a:r>
            <a:r>
              <a:rPr lang="en-US" altLang="ja-JP" sz="1400" dirty="0" smtClean="0">
                <a:solidFill>
                  <a:schemeClr val="bg1">
                    <a:lumMod val="75000"/>
                  </a:schemeClr>
                </a:solidFill>
              </a:rPr>
              <a:t> </a:t>
            </a:r>
            <a:endParaRPr lang="ja-JP" altLang="en-US" sz="1400" dirty="0">
              <a:solidFill>
                <a:schemeClr val="bg1">
                  <a:lumMod val="75000"/>
                </a:schemeClr>
              </a:solidFill>
            </a:endParaRPr>
          </a:p>
        </p:txBody>
      </p:sp>
      <p:sp>
        <p:nvSpPr>
          <p:cNvPr id="15" name="正方形/長方形 14"/>
          <p:cNvSpPr/>
          <p:nvPr/>
        </p:nvSpPr>
        <p:spPr>
          <a:xfrm>
            <a:off x="285720" y="7837092"/>
            <a:ext cx="8858280" cy="553998"/>
          </a:xfrm>
          <a:prstGeom prst="rect">
            <a:avLst/>
          </a:prstGeom>
        </p:spPr>
        <p:txBody>
          <a:bodyPr wrap="square">
            <a:spAutoFit/>
          </a:bodyPr>
          <a:lstStyle/>
          <a:p>
            <a:r>
              <a:rPr lang="en-US" altLang="ja-JP" dirty="0" smtClean="0"/>
              <a:t>Enterprise Applications - OLTP and OLAP - Share One Database Architecture</a:t>
            </a:r>
          </a:p>
          <a:p>
            <a:r>
              <a:rPr lang="en-US" altLang="ja-JP" sz="1200" dirty="0" err="1" smtClean="0"/>
              <a:t>Hasso</a:t>
            </a:r>
            <a:r>
              <a:rPr lang="en-US" altLang="ja-JP" sz="1200" dirty="0" smtClean="0"/>
              <a:t> </a:t>
            </a:r>
            <a:r>
              <a:rPr lang="en-US" altLang="ja-JP" sz="1200" dirty="0" err="1" smtClean="0"/>
              <a:t>Plattner</a:t>
            </a:r>
            <a:r>
              <a:rPr lang="en-US" altLang="ja-JP" sz="1200" dirty="0" smtClean="0"/>
              <a:t> (</a:t>
            </a:r>
            <a:r>
              <a:rPr lang="en-US" altLang="ja-JP" sz="1200" dirty="0" err="1" smtClean="0"/>
              <a:t>Hasso</a:t>
            </a:r>
            <a:r>
              <a:rPr lang="en-US" altLang="ja-JP" sz="1200" dirty="0" smtClean="0"/>
              <a:t>-</a:t>
            </a:r>
            <a:r>
              <a:rPr lang="en-US" altLang="ja-JP" sz="1200" dirty="0" err="1" smtClean="0"/>
              <a:t>Plattner</a:t>
            </a:r>
            <a:r>
              <a:rPr lang="en-US" altLang="ja-JP" sz="1200" dirty="0" smtClean="0"/>
              <a:t>-Institute for IT Systems Engineering)</a:t>
            </a:r>
            <a:endParaRPr lang="ja-JP" altLang="en-US" sz="1200" dirty="0"/>
          </a:p>
        </p:txBody>
      </p:sp>
      <p:sp>
        <p:nvSpPr>
          <p:cNvPr id="16" name="正方形/長方形 15"/>
          <p:cNvSpPr/>
          <p:nvPr/>
        </p:nvSpPr>
        <p:spPr>
          <a:xfrm>
            <a:off x="285720" y="8305458"/>
            <a:ext cx="8858280" cy="553998"/>
          </a:xfrm>
          <a:prstGeom prst="rect">
            <a:avLst/>
          </a:prstGeom>
        </p:spPr>
        <p:txBody>
          <a:bodyPr wrap="square">
            <a:spAutoFit/>
          </a:bodyPr>
          <a:lstStyle/>
          <a:p>
            <a:r>
              <a:rPr lang="en-US" altLang="ja-JP" dirty="0" smtClean="0"/>
              <a:t>Transforming Data Access Through Public Visualization</a:t>
            </a:r>
          </a:p>
          <a:p>
            <a:r>
              <a:rPr lang="en-US" altLang="ja-JP" sz="1200" dirty="0" err="1" smtClean="0"/>
              <a:t>Fernanda</a:t>
            </a:r>
            <a:r>
              <a:rPr lang="en-US" altLang="ja-JP" sz="1200" dirty="0" smtClean="0"/>
              <a:t> B. </a:t>
            </a:r>
            <a:r>
              <a:rPr lang="en-US" altLang="ja-JP" sz="1200" dirty="0" err="1" smtClean="0"/>
              <a:t>Viegas</a:t>
            </a:r>
            <a:r>
              <a:rPr lang="en-US" altLang="ja-JP" sz="1200" dirty="0" smtClean="0"/>
              <a:t> (IBM), Martin Wattenberg (IBM)</a:t>
            </a:r>
            <a:endParaRPr lang="ja-JP" altLang="en-US" sz="1200" dirty="0"/>
          </a:p>
        </p:txBody>
      </p:sp>
      <p:sp>
        <p:nvSpPr>
          <p:cNvPr id="18" name="テキスト ボックス 17"/>
          <p:cNvSpPr txBox="1"/>
          <p:nvPr/>
        </p:nvSpPr>
        <p:spPr>
          <a:xfrm>
            <a:off x="1103265" y="434934"/>
            <a:ext cx="7813781" cy="400110"/>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smtClean="0">
                <a:solidFill>
                  <a:schemeClr val="bg1">
                    <a:lumMod val="75000"/>
                  </a:schemeClr>
                </a:solidFill>
              </a:rPr>
              <a:t>SIGMOD/PODS2009</a:t>
            </a:r>
            <a:r>
              <a:rPr lang="ja-JP" altLang="en-US" sz="2000" dirty="0" smtClean="0">
                <a:solidFill>
                  <a:schemeClr val="bg1">
                    <a:lumMod val="75000"/>
                  </a:schemeClr>
                </a:solidFill>
              </a:rPr>
              <a:t>の概要</a:t>
            </a:r>
            <a:endParaRPr kumimoji="1" lang="ja-JP" altLang="en-US" sz="1400" dirty="0">
              <a:solidFill>
                <a:schemeClr val="bg1">
                  <a:lumMod val="75000"/>
                </a:schemeClr>
              </a:solidFill>
            </a:endParaRPr>
          </a:p>
        </p:txBody>
      </p:sp>
      <p:sp>
        <p:nvSpPr>
          <p:cNvPr id="19" name="正方形/長方形 18"/>
          <p:cNvSpPr/>
          <p:nvPr/>
        </p:nvSpPr>
        <p:spPr>
          <a:xfrm>
            <a:off x="1103265" y="6082012"/>
            <a:ext cx="7813781" cy="400110"/>
          </a:xfrm>
          <a:prstGeom prst="rect">
            <a:avLst/>
          </a:prstGeom>
        </p:spPr>
        <p:txBody>
          <a:bodyPr wrap="square">
            <a:spAutoFit/>
          </a:bodyPr>
          <a:lstStyle/>
          <a:p>
            <a:pPr marL="268288" indent="-268288">
              <a:buSzPct val="70000"/>
              <a:buFont typeface="Wingdings" pitchFamily="2" charset="2"/>
              <a:buChar char="p"/>
            </a:pPr>
            <a:r>
              <a:rPr lang="ja-JP" altLang="en-US" sz="2000" dirty="0" smtClean="0"/>
              <a:t>喜連川先生の</a:t>
            </a:r>
            <a:r>
              <a:rPr lang="en-US" altLang="ja-JP" sz="2000" dirty="0" err="1" smtClean="0"/>
              <a:t>Codd</a:t>
            </a:r>
            <a:r>
              <a:rPr lang="en-US" altLang="ja-JP" sz="2000" dirty="0" smtClean="0"/>
              <a:t> Innovations Award</a:t>
            </a:r>
            <a:r>
              <a:rPr lang="ja-JP" altLang="en-US" sz="2000" dirty="0" smtClean="0"/>
              <a:t>受賞の様子</a:t>
            </a:r>
            <a:endParaRPr lang="en-US" altLang="ja-JP" sz="2000" dirty="0" smtClean="0"/>
          </a:p>
        </p:txBody>
      </p:sp>
      <p:sp>
        <p:nvSpPr>
          <p:cNvPr id="20" name="テキスト ボックス 19"/>
          <p:cNvSpPr txBox="1"/>
          <p:nvPr/>
        </p:nvSpPr>
        <p:spPr>
          <a:xfrm>
            <a:off x="1103265" y="2955864"/>
            <a:ext cx="7813781" cy="400110"/>
          </a:xfrm>
          <a:prstGeom prst="rect">
            <a:avLst/>
          </a:prstGeom>
          <a:noFill/>
        </p:spPr>
        <p:txBody>
          <a:bodyPr wrap="square" rtlCol="0">
            <a:spAutoFit/>
          </a:bodyPr>
          <a:lstStyle/>
          <a:p>
            <a:pPr marL="268288" indent="-268288">
              <a:buSzPct val="70000"/>
              <a:buFont typeface="Wingdings" pitchFamily="2" charset="2"/>
              <a:buChar char="p"/>
            </a:pPr>
            <a:r>
              <a:rPr lang="ja-JP" altLang="en-US" sz="2000" dirty="0" smtClean="0">
                <a:solidFill>
                  <a:schemeClr val="bg1">
                    <a:lumMod val="75000"/>
                  </a:schemeClr>
                </a:solidFill>
              </a:rPr>
              <a:t>会場や周辺施設、バンケットの写真</a:t>
            </a:r>
            <a:endParaRPr kumimoji="1" lang="ja-JP" altLang="en-US" sz="1400" dirty="0">
              <a:solidFill>
                <a:schemeClr val="bg1">
                  <a:lumMod val="75000"/>
                </a:schemeClr>
              </a:solidFill>
            </a:endParaRPr>
          </a:p>
        </p:txBody>
      </p:sp>
      <p:pic>
        <p:nvPicPr>
          <p:cNvPr id="21" name="Picture 2" descr="C:\Users\mato\Documents\lib\icon\coquette-icons-set\png\64x64\accept.png"/>
          <p:cNvPicPr>
            <a:picLocks noChangeAspect="1" noChangeArrowheads="1"/>
          </p:cNvPicPr>
          <p:nvPr/>
        </p:nvPicPr>
        <p:blipFill>
          <a:blip r:embed="rId2"/>
          <a:srcRect/>
          <a:stretch>
            <a:fillRect/>
          </a:stretch>
        </p:blipFill>
        <p:spPr bwMode="auto">
          <a:xfrm>
            <a:off x="1066752" y="5965871"/>
            <a:ext cx="457195" cy="457195"/>
          </a:xfrm>
          <a:prstGeom prst="rect">
            <a:avLst/>
          </a:prstGeom>
          <a:noFill/>
        </p:spPr>
      </p:pic>
      <p:sp>
        <p:nvSpPr>
          <p:cNvPr id="22" name="正方形/長方形 21"/>
          <p:cNvSpPr/>
          <p:nvPr/>
        </p:nvSpPr>
        <p:spPr>
          <a:xfrm>
            <a:off x="0" y="33291"/>
            <a:ext cx="9143999" cy="307777"/>
          </a:xfrm>
          <a:prstGeom prst="rect">
            <a:avLst/>
          </a:prstGeom>
        </p:spPr>
        <p:txBody>
          <a:bodyPr wrap="square">
            <a:spAutoFit/>
          </a:bodyPr>
          <a:lstStyle/>
          <a:p>
            <a:pPr marL="268288" indent="-268288" algn="ctr">
              <a:buSzPct val="70000"/>
            </a:pPr>
            <a:r>
              <a:rPr lang="ja-JP" altLang="en-US" sz="1400" dirty="0" smtClean="0">
                <a:solidFill>
                  <a:schemeClr val="bg1"/>
                </a:solidFill>
                <a:latin typeface="ヒラギノ角ゴ Pro W6" pitchFamily="34" charset="-128"/>
                <a:ea typeface="ヒラギノ角ゴ Pro W6" pitchFamily="34" charset="-128"/>
              </a:rPr>
              <a:t>目次</a:t>
            </a:r>
            <a:endParaRPr lang="ja-JP" altLang="en-US" sz="1400" dirty="0">
              <a:solidFill>
                <a:schemeClr val="bg1"/>
              </a:solidFill>
              <a:latin typeface="ヒラギノ角ゴ Pro W6" pitchFamily="34" charset="-128"/>
              <a:ea typeface="ヒラギノ角ゴ Pro W6" pitchFamily="34" charset="-128"/>
            </a:endParaRPr>
          </a:p>
        </p:txBody>
      </p:sp>
      <p:sp>
        <p:nvSpPr>
          <p:cNvPr id="24" name="フッター プレースホルダ 23"/>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5" name="星 16 24"/>
          <p:cNvSpPr/>
          <p:nvPr/>
        </p:nvSpPr>
        <p:spPr>
          <a:xfrm rot="629820">
            <a:off x="5679794" y="556878"/>
            <a:ext cx="591331" cy="591331"/>
          </a:xfrm>
          <a:prstGeom prst="star16">
            <a:avLst>
              <a:gd name="adj" fmla="val 42717"/>
            </a:avLst>
          </a:prstGeom>
          <a:solidFill>
            <a:schemeClr val="accent3"/>
          </a:solidFill>
          <a:ln>
            <a:solidFill>
              <a:schemeClr val="accent3">
                <a:lumMod val="20000"/>
                <a:lumOff val="80000"/>
              </a:schemeClr>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kumimoji="1" lang="en-US" altLang="ja-JP" sz="1400" b="1" dirty="0" smtClean="0">
                <a:solidFill>
                  <a:schemeClr val="tx1"/>
                </a:solidFill>
              </a:rPr>
              <a:t>Panel</a:t>
            </a:r>
          </a:p>
        </p:txBody>
      </p:sp>
      <p:sp>
        <p:nvSpPr>
          <p:cNvPr id="27" name="星 16 26"/>
          <p:cNvSpPr/>
          <p:nvPr/>
        </p:nvSpPr>
        <p:spPr>
          <a:xfrm rot="529137">
            <a:off x="6402289" y="1571476"/>
            <a:ext cx="581704" cy="581704"/>
          </a:xfrm>
          <a:prstGeom prst="star16">
            <a:avLst>
              <a:gd name="adj" fmla="val 42717"/>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lnSpc>
                <a:spcPts val="1400"/>
              </a:lnSpc>
            </a:pPr>
            <a:r>
              <a:rPr kumimoji="1" lang="en-US" altLang="ja-JP" b="1" dirty="0" smtClean="0">
                <a:solidFill>
                  <a:schemeClr val="tx1"/>
                </a:solidFill>
              </a:rPr>
              <a:t>Best</a:t>
            </a:r>
          </a:p>
          <a:p>
            <a:pPr algn="ctr">
              <a:lnSpc>
                <a:spcPts val="1400"/>
              </a:lnSpc>
            </a:pPr>
            <a:r>
              <a:rPr lang="en-US" altLang="ja-JP" b="1" dirty="0" smtClean="0">
                <a:solidFill>
                  <a:schemeClr val="tx1"/>
                </a:solidFill>
              </a:rPr>
              <a:t>Paper</a:t>
            </a:r>
            <a:endParaRPr kumimoji="1" lang="ja-JP" altLang="en-US" b="1" dirty="0">
              <a:solidFill>
                <a:schemeClr val="tx1"/>
              </a:solidFill>
            </a:endParaRPr>
          </a:p>
        </p:txBody>
      </p:sp>
      <p:sp>
        <p:nvSpPr>
          <p:cNvPr id="28" name="星 16 27"/>
          <p:cNvSpPr/>
          <p:nvPr/>
        </p:nvSpPr>
        <p:spPr>
          <a:xfrm rot="547617">
            <a:off x="7818220" y="2266525"/>
            <a:ext cx="581704" cy="581704"/>
          </a:xfrm>
          <a:prstGeom prst="star16">
            <a:avLst>
              <a:gd name="adj" fmla="val 42717"/>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kumimoji="1" lang="ja-JP" altLang="en-US" b="1" dirty="0" smtClean="0">
                <a:solidFill>
                  <a:schemeClr val="tx1"/>
                </a:solidFill>
              </a:rPr>
              <a:t>次点</a:t>
            </a:r>
            <a:endParaRPr kumimoji="1" lang="ja-JP" altLang="en-US" b="1" dirty="0">
              <a:solidFill>
                <a:schemeClr val="tx1"/>
              </a:solidFill>
            </a:endParaRPr>
          </a:p>
        </p:txBody>
      </p:sp>
      <p:sp>
        <p:nvSpPr>
          <p:cNvPr id="29" name="テキスト ボックス 28"/>
          <p:cNvSpPr txBox="1"/>
          <p:nvPr/>
        </p:nvSpPr>
        <p:spPr>
          <a:xfrm>
            <a:off x="117414" y="2041506"/>
            <a:ext cx="923330" cy="2848014"/>
          </a:xfrm>
          <a:prstGeom prst="rect">
            <a:avLst/>
          </a:prstGeom>
          <a:noFill/>
        </p:spPr>
        <p:txBody>
          <a:bodyPr vert="eaVert" wrap="square" rtlCol="0">
            <a:spAutoFit/>
          </a:bodyPr>
          <a:lstStyle/>
          <a:p>
            <a:pPr algn="dist"/>
            <a:r>
              <a:rPr kumimoji="1" lang="ja-JP" altLang="en-US" sz="4800" dirty="0" smtClean="0">
                <a:latin typeface="ヒラギノ角ゴ Std W8" pitchFamily="34" charset="-128"/>
                <a:ea typeface="ヒラギノ角ゴ Std W8" pitchFamily="34" charset="-128"/>
              </a:rPr>
              <a:t>目次</a:t>
            </a:r>
            <a:endParaRPr kumimoji="1" lang="ja-JP" altLang="en-US" sz="4800" dirty="0">
              <a:latin typeface="ヒラギノ角ゴ Std W8" pitchFamily="34" charset="-128"/>
              <a:ea typeface="ヒラギノ角ゴ Std W8" pitchFamily="34" charset="-128"/>
            </a:endParaRPr>
          </a:p>
        </p:txBody>
      </p:sp>
      <p:sp>
        <p:nvSpPr>
          <p:cNvPr id="31" name="星 16 30"/>
          <p:cNvSpPr/>
          <p:nvPr/>
        </p:nvSpPr>
        <p:spPr>
          <a:xfrm rot="425905">
            <a:off x="6286433" y="3427323"/>
            <a:ext cx="601086" cy="601086"/>
          </a:xfrm>
          <a:prstGeom prst="star16">
            <a:avLst>
              <a:gd name="adj" fmla="val 42717"/>
            </a:avLst>
          </a:prstGeom>
          <a:solidFill>
            <a:srgbClr val="00B0F0"/>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lnSpc>
                <a:spcPts val="1100"/>
              </a:lnSpc>
            </a:pPr>
            <a:r>
              <a:rPr kumimoji="1" lang="en-US" altLang="ja-JP" sz="1400" b="1" dirty="0" smtClean="0">
                <a:solidFill>
                  <a:schemeClr val="tx1"/>
                </a:solidFill>
              </a:rPr>
              <a:t>PODS</a:t>
            </a:r>
          </a:p>
          <a:p>
            <a:pPr algn="ctr">
              <a:lnSpc>
                <a:spcPts val="1100"/>
              </a:lnSpc>
            </a:pPr>
            <a:r>
              <a:rPr lang="en-US" altLang="ja-JP" sz="1400" b="1" dirty="0" smtClean="0">
                <a:solidFill>
                  <a:schemeClr val="tx1"/>
                </a:solidFill>
              </a:rPr>
              <a:t>Keynote</a:t>
            </a:r>
          </a:p>
        </p:txBody>
      </p:sp>
      <p:sp>
        <p:nvSpPr>
          <p:cNvPr id="34" name="星 16 33"/>
          <p:cNvSpPr/>
          <p:nvPr/>
        </p:nvSpPr>
        <p:spPr>
          <a:xfrm rot="797720">
            <a:off x="6774589" y="5919709"/>
            <a:ext cx="601086" cy="601086"/>
          </a:xfrm>
          <a:prstGeom prst="star16">
            <a:avLst>
              <a:gd name="adj" fmla="val 42717"/>
            </a:avLst>
          </a:prstGeom>
          <a:solidFill>
            <a:schemeClr val="accent6"/>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lang="ja-JP" altLang="en-US" sz="1400" b="1" dirty="0" smtClean="0">
                <a:solidFill>
                  <a:schemeClr val="tx1"/>
                </a:solidFill>
              </a:rPr>
              <a:t>受賞</a:t>
            </a:r>
            <a:r>
              <a:rPr lang="en-US" altLang="ja-JP" sz="1400" b="1" dirty="0" smtClean="0">
                <a:solidFill>
                  <a:schemeClr val="tx1"/>
                </a:solidFill>
              </a:rPr>
              <a:t/>
            </a:r>
            <a:br>
              <a:rPr lang="en-US" altLang="ja-JP" sz="1400" b="1" dirty="0" smtClean="0">
                <a:solidFill>
                  <a:schemeClr val="tx1"/>
                </a:solidFill>
              </a:rPr>
            </a:br>
            <a:r>
              <a:rPr lang="ja-JP" altLang="en-US" sz="1400" b="1" dirty="0" smtClean="0">
                <a:solidFill>
                  <a:schemeClr val="tx1"/>
                </a:solidFill>
              </a:rPr>
              <a:t>講演</a:t>
            </a:r>
            <a:endParaRPr lang="en-US" altLang="ja-JP" sz="1400" b="1" dirty="0" smtClean="0">
              <a:solidFill>
                <a:schemeClr val="tx1"/>
              </a:solidFill>
            </a:endParaRPr>
          </a:p>
        </p:txBody>
      </p:sp>
      <p:sp>
        <p:nvSpPr>
          <p:cNvPr id="26" name="スライド番号プレースホルダ 25"/>
          <p:cNvSpPr>
            <a:spLocks noGrp="1"/>
          </p:cNvSpPr>
          <p:nvPr>
            <p:ph type="sldNum" sz="quarter" idx="12"/>
          </p:nvPr>
        </p:nvSpPr>
        <p:spPr/>
        <p:txBody>
          <a:bodyPr/>
          <a:lstStyle/>
          <a:p>
            <a:fld id="{DF510E7A-70A0-49B7-BA5B-039CFE49E52F}" type="slidenum">
              <a:rPr kumimoji="1" lang="ja-JP" altLang="en-US" smtClean="0"/>
              <a:pPr/>
              <a:t>221</a:t>
            </a:fld>
            <a:endParaRPr kumimoji="1" lang="ja-JP" altLang="en-US"/>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スライド番号プレースホルダ 14"/>
          <p:cNvSpPr>
            <a:spLocks noGrp="1"/>
          </p:cNvSpPr>
          <p:nvPr>
            <p:ph type="sldNum" sz="quarter" idx="12"/>
          </p:nvPr>
        </p:nvSpPr>
        <p:spPr/>
        <p:txBody>
          <a:bodyPr/>
          <a:lstStyle/>
          <a:p>
            <a:fld id="{DF510E7A-70A0-49B7-BA5B-039CFE49E52F}" type="slidenum">
              <a:rPr kumimoji="1" lang="ja-JP" altLang="en-US" smtClean="0"/>
              <a:pPr/>
              <a:t>222</a:t>
            </a:fld>
            <a:endParaRPr kumimoji="1" lang="ja-JP" altLang="en-US" dirty="0"/>
          </a:p>
        </p:txBody>
      </p:sp>
      <p:sp>
        <p:nvSpPr>
          <p:cNvPr id="10" name="フッター プレースホルダ 9"/>
          <p:cNvSpPr>
            <a:spLocks noGrp="1"/>
          </p:cNvSpPr>
          <p:nvPr>
            <p:ph type="ftr" sz="quarter" idx="11"/>
          </p:nvPr>
        </p:nvSpPr>
        <p:spPr/>
        <p:txBody>
          <a:bodyPr/>
          <a:lstStyle/>
          <a:p>
            <a:r>
              <a:rPr kumimoji="1" lang="en-US" altLang="ja-JP" dirty="0" smtClean="0"/>
              <a:t>SIGMOD-J</a:t>
            </a:r>
            <a:r>
              <a:rPr kumimoji="1" lang="ja-JP" altLang="en-US" dirty="0" smtClean="0"/>
              <a:t>報告会 </a:t>
            </a:r>
            <a:r>
              <a:rPr kumimoji="1" lang="en-US" altLang="ja-JP" dirty="0" smtClean="0"/>
              <a:t>2009/9/15</a:t>
            </a:r>
            <a:endParaRPr kumimoji="1" lang="ja-JP" altLang="en-US" dirty="0"/>
          </a:p>
        </p:txBody>
      </p:sp>
      <p:pic>
        <p:nvPicPr>
          <p:cNvPr id="7170" name="Picture 2" descr="E:\SIGMOD2009\camera\DCIM\656CANON\s-IMG_0282.jpg"/>
          <p:cNvPicPr>
            <a:picLocks noChangeAspect="1" noChangeArrowheads="1"/>
          </p:cNvPicPr>
          <p:nvPr/>
        </p:nvPicPr>
        <p:blipFill>
          <a:blip r:embed="rId2" cstate="print"/>
          <a:srcRect/>
          <a:stretch>
            <a:fillRect/>
          </a:stretch>
        </p:blipFill>
        <p:spPr bwMode="auto">
          <a:xfrm>
            <a:off x="-28638" y="0"/>
            <a:ext cx="3120000" cy="2340000"/>
          </a:xfrm>
          <a:prstGeom prst="rect">
            <a:avLst/>
          </a:prstGeom>
          <a:noFill/>
        </p:spPr>
      </p:pic>
      <p:pic>
        <p:nvPicPr>
          <p:cNvPr id="7171" name="Picture 3" descr="E:\SIGMOD2009\camera\DCIM\656CANON\s-IMG_0285.jpg"/>
          <p:cNvPicPr>
            <a:picLocks noChangeAspect="1" noChangeArrowheads="1"/>
          </p:cNvPicPr>
          <p:nvPr/>
        </p:nvPicPr>
        <p:blipFill>
          <a:blip r:embed="rId3" cstate="print"/>
          <a:srcRect/>
          <a:stretch>
            <a:fillRect/>
          </a:stretch>
        </p:blipFill>
        <p:spPr bwMode="auto">
          <a:xfrm>
            <a:off x="-28638" y="2187558"/>
            <a:ext cx="3120000" cy="2340000"/>
          </a:xfrm>
          <a:prstGeom prst="rect">
            <a:avLst/>
          </a:prstGeom>
          <a:noFill/>
        </p:spPr>
      </p:pic>
      <p:pic>
        <p:nvPicPr>
          <p:cNvPr id="7172" name="Picture 4" descr="E:\SIGMOD2009\camera\DCIM\656CANON\s-IMG_0288.jpg"/>
          <p:cNvPicPr>
            <a:picLocks noChangeAspect="1" noChangeArrowheads="1"/>
          </p:cNvPicPr>
          <p:nvPr/>
        </p:nvPicPr>
        <p:blipFill>
          <a:blip r:embed="rId4" cstate="print"/>
          <a:srcRect/>
          <a:stretch>
            <a:fillRect/>
          </a:stretch>
        </p:blipFill>
        <p:spPr bwMode="auto">
          <a:xfrm>
            <a:off x="0" y="4518000"/>
            <a:ext cx="3120000" cy="2340000"/>
          </a:xfrm>
          <a:prstGeom prst="rect">
            <a:avLst/>
          </a:prstGeom>
          <a:noFill/>
        </p:spPr>
      </p:pic>
      <p:pic>
        <p:nvPicPr>
          <p:cNvPr id="1026" name="Picture 2"/>
          <p:cNvPicPr>
            <a:picLocks noChangeAspect="1" noChangeArrowheads="1"/>
          </p:cNvPicPr>
          <p:nvPr/>
        </p:nvPicPr>
        <p:blipFill>
          <a:blip r:embed="rId5"/>
          <a:srcRect/>
          <a:stretch>
            <a:fillRect/>
          </a:stretch>
        </p:blipFill>
        <p:spPr bwMode="auto">
          <a:xfrm>
            <a:off x="3030649" y="3429000"/>
            <a:ext cx="6113351" cy="3429001"/>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a:srcRect/>
          <a:stretch>
            <a:fillRect/>
          </a:stretch>
        </p:blipFill>
        <p:spPr bwMode="auto">
          <a:xfrm>
            <a:off x="3031353" y="-3222"/>
            <a:ext cx="6133790" cy="3441638"/>
          </a:xfrm>
          <a:prstGeom prst="rect">
            <a:avLst/>
          </a:prstGeom>
          <a:noFill/>
          <a:ln w="9525">
            <a:noFill/>
            <a:miter lim="800000"/>
            <a:headEnd/>
            <a:tailEnd/>
          </a:ln>
          <a:effectLst/>
        </p:spPr>
      </p:pic>
      <p:sp>
        <p:nvSpPr>
          <p:cNvPr id="2" name="タイトル 1"/>
          <p:cNvSpPr>
            <a:spLocks noGrp="1"/>
          </p:cNvSpPr>
          <p:nvPr>
            <p:ph type="title"/>
          </p:nvPr>
        </p:nvSpPr>
        <p:spPr>
          <a:xfrm>
            <a:off x="4133845" y="5715000"/>
            <a:ext cx="5010156"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ja-JP" alt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喜連川先生</a:t>
            </a:r>
            <a:r>
              <a:rPr lang="en-US" altLang="ja-JP"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altLang="ja-JP"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ja-JP" alt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受賞と講演のご様子</a:t>
            </a:r>
            <a:endParaRPr kumimoji="1" lang="ja-JP" alt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テキスト ボックス 12"/>
          <p:cNvSpPr txBox="1"/>
          <p:nvPr/>
        </p:nvSpPr>
        <p:spPr>
          <a:xfrm>
            <a:off x="373005" y="4122747"/>
            <a:ext cx="2480166" cy="923330"/>
          </a:xfrm>
          <a:prstGeom prst="rect">
            <a:avLst/>
          </a:prstGeom>
          <a:solidFill>
            <a:schemeClr val="bg1"/>
          </a:solidFill>
        </p:spPr>
        <p:txBody>
          <a:bodyPr wrap="none" rtlCol="0">
            <a:spAutoFit/>
          </a:bodyPr>
          <a:lstStyle/>
          <a:p>
            <a:r>
              <a:rPr lang="en-US" altLang="ja-JP" dirty="0" err="1" smtClean="0"/>
              <a:t>BusinessMeeting</a:t>
            </a:r>
            <a:r>
              <a:rPr lang="ja-JP" altLang="en-US" dirty="0" smtClean="0"/>
              <a:t>で受賞</a:t>
            </a:r>
            <a:endParaRPr lang="en-US" altLang="ja-JP" dirty="0" smtClean="0"/>
          </a:p>
          <a:p>
            <a:r>
              <a:rPr lang="en-US" altLang="ja-JP" dirty="0" smtClean="0"/>
              <a:t>3</a:t>
            </a:r>
            <a:r>
              <a:rPr lang="ja-JP" altLang="en-US" dirty="0" smtClean="0"/>
              <a:t>分程のスピーチ</a:t>
            </a:r>
            <a:endParaRPr lang="en-US" altLang="ja-JP" dirty="0" smtClean="0"/>
          </a:p>
          <a:p>
            <a:r>
              <a:rPr lang="ja-JP" altLang="en-US" dirty="0" smtClean="0"/>
              <a:t>中野先生への感謝の意</a:t>
            </a:r>
            <a:endParaRPr lang="en-US" altLang="ja-JP" dirty="0" smtClean="0"/>
          </a:p>
        </p:txBody>
      </p:sp>
      <p:sp>
        <p:nvSpPr>
          <p:cNvPr id="14" name="テキスト ボックス 13"/>
          <p:cNvSpPr txBox="1"/>
          <p:nvPr/>
        </p:nvSpPr>
        <p:spPr>
          <a:xfrm>
            <a:off x="6288111" y="3282948"/>
            <a:ext cx="2483693" cy="923330"/>
          </a:xfrm>
          <a:prstGeom prst="rect">
            <a:avLst/>
          </a:prstGeom>
          <a:solidFill>
            <a:schemeClr val="bg1"/>
          </a:solidFill>
        </p:spPr>
        <p:txBody>
          <a:bodyPr wrap="none" rtlCol="0">
            <a:spAutoFit/>
          </a:bodyPr>
          <a:lstStyle/>
          <a:p>
            <a:r>
              <a:rPr lang="ja-JP" altLang="en-US" dirty="0" smtClean="0"/>
              <a:t>受賞講演（</a:t>
            </a:r>
            <a:r>
              <a:rPr lang="en-US" altLang="ja-JP" dirty="0" smtClean="0"/>
              <a:t>30</a:t>
            </a:r>
            <a:r>
              <a:rPr lang="ja-JP" altLang="en-US" dirty="0" smtClean="0"/>
              <a:t>分ほど）</a:t>
            </a:r>
            <a:endParaRPr lang="en-US" altLang="ja-JP" dirty="0" smtClean="0"/>
          </a:p>
          <a:p>
            <a:pPr marL="84138" indent="-84138">
              <a:buFont typeface="Arial" pitchFamily="34" charset="0"/>
              <a:buChar char="•"/>
            </a:pPr>
            <a:r>
              <a:rPr lang="ja-JP" altLang="en-US" dirty="0" smtClean="0"/>
              <a:t>これまでの研究の経緯</a:t>
            </a:r>
            <a:endParaRPr lang="en-US" altLang="ja-JP" dirty="0" smtClean="0"/>
          </a:p>
          <a:p>
            <a:pPr marL="84138" indent="-84138">
              <a:buFont typeface="Arial" pitchFamily="34" charset="0"/>
              <a:buChar char="•"/>
            </a:pPr>
            <a:r>
              <a:rPr lang="ja-JP" altLang="en-US" dirty="0" smtClean="0"/>
              <a:t>今後の</a:t>
            </a:r>
            <a:r>
              <a:rPr lang="ja-JP" altLang="en-US" dirty="0" smtClean="0"/>
              <a:t>ビジョン</a:t>
            </a:r>
            <a:endParaRPr lang="en-US" altLang="ja-JP"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初めての</a:t>
            </a:r>
            <a:r>
              <a:rPr kumimoji="1" lang="en-US" altLang="ja-JP" dirty="0" smtClean="0"/>
              <a:t>DB</a:t>
            </a:r>
            <a:r>
              <a:rPr kumimoji="1" lang="ja-JP" altLang="en-US" dirty="0" smtClean="0"/>
              <a:t>関連の論文</a:t>
            </a:r>
            <a:endParaRPr kumimoji="1" lang="ja-JP" altLang="en-US" dirty="0"/>
          </a:p>
        </p:txBody>
      </p:sp>
      <p:sp>
        <p:nvSpPr>
          <p:cNvPr id="3" name="コンテンツ プレースホルダ 2"/>
          <p:cNvSpPr>
            <a:spLocks noGrp="1"/>
          </p:cNvSpPr>
          <p:nvPr>
            <p:ph idx="1"/>
          </p:nvPr>
        </p:nvSpPr>
        <p:spPr>
          <a:xfrm>
            <a:off x="457200" y="1420785"/>
            <a:ext cx="8229600" cy="4525963"/>
          </a:xfrm>
        </p:spPr>
        <p:txBody>
          <a:bodyPr/>
          <a:lstStyle/>
          <a:p>
            <a:r>
              <a:rPr lang="en-US" altLang="ja-JP" dirty="0" smtClean="0"/>
              <a:t>"Functional Dependencies</a:t>
            </a:r>
            <a:r>
              <a:rPr lang="ja-JP" altLang="en-US" dirty="0" smtClean="0"/>
              <a:t> </a:t>
            </a:r>
            <a:r>
              <a:rPr lang="en-US" altLang="ja-JP" dirty="0" smtClean="0"/>
              <a:t>in a Relational Database and Propositional Logic", IBM J. Research and Development, 1977</a:t>
            </a:r>
          </a:p>
          <a:p>
            <a:pPr lvl="1" algn="just"/>
            <a:r>
              <a:rPr lang="en-US" altLang="ja-JP" dirty="0" smtClean="0"/>
              <a:t>IBM Journals </a:t>
            </a:r>
            <a:r>
              <a:rPr lang="ja-JP" altLang="en-US" dirty="0" smtClean="0"/>
              <a:t>の</a:t>
            </a:r>
            <a:r>
              <a:rPr lang="en-US" altLang="ja-JP" dirty="0" smtClean="0"/>
              <a:t>50</a:t>
            </a:r>
            <a:r>
              <a:rPr lang="ja-JP" altLang="en-US" dirty="0" smtClean="0"/>
              <a:t>周年記念に</a:t>
            </a:r>
            <a:r>
              <a:rPr lang="en-US" altLang="ja-JP" dirty="0" smtClean="0"/>
              <a:t>"significant papers"</a:t>
            </a:r>
            <a:r>
              <a:rPr lang="ja-JP" altLang="en-US" dirty="0" smtClean="0"/>
              <a:t>の一つとして選ばれる</a:t>
            </a:r>
            <a:endParaRPr lang="en-US" altLang="ja-JP" dirty="0" smtClean="0"/>
          </a:p>
          <a:p>
            <a:pPr lvl="1" algn="just"/>
            <a:r>
              <a:rPr lang="ja-JP" altLang="en-US" dirty="0" smtClean="0"/>
              <a:t>論理的にデータベース論を展開した</a:t>
            </a:r>
            <a:endParaRPr lang="en-US" altLang="ja-JP" dirty="0" smtClean="0"/>
          </a:p>
          <a:p>
            <a:pPr lvl="1" algn="just"/>
            <a:r>
              <a:rPr lang="ja-JP" altLang="en-US" dirty="0" smtClean="0"/>
              <a:t>一方、</a:t>
            </a:r>
            <a:r>
              <a:rPr lang="en-US" altLang="ja-JP" dirty="0" smtClean="0"/>
              <a:t>Jeffrey D. </a:t>
            </a:r>
            <a:r>
              <a:rPr lang="en-US" altLang="ja-JP" dirty="0" err="1" smtClean="0"/>
              <a:t>Ullman</a:t>
            </a:r>
            <a:r>
              <a:rPr lang="ja-JP" altLang="en-US" dirty="0" smtClean="0"/>
              <a:t> はアルゴリズムの面からデータベース論を展開した</a:t>
            </a:r>
            <a:endParaRPr lang="en-US" altLang="ja-JP" dirty="0" smtClean="0"/>
          </a:p>
          <a:p>
            <a:pPr lvl="2"/>
            <a:r>
              <a:rPr lang="ja-JP" altLang="en-US" dirty="0" smtClean="0"/>
              <a:t>現在では、両方の方向性が重要</a:t>
            </a:r>
            <a:endParaRPr kumimoji="1" lang="ja-JP" altLang="en-US" dirty="0"/>
          </a:p>
        </p:txBody>
      </p:sp>
      <p:sp>
        <p:nvSpPr>
          <p:cNvPr id="4" name="フッター プレースホルダ 3"/>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正方形/長方形 7"/>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スライド番号プレースホルダ 6"/>
          <p:cNvSpPr>
            <a:spLocks noGrp="1"/>
          </p:cNvSpPr>
          <p:nvPr>
            <p:ph type="sldNum" sz="quarter" idx="12"/>
          </p:nvPr>
        </p:nvSpPr>
        <p:spPr/>
        <p:txBody>
          <a:bodyPr/>
          <a:lstStyle/>
          <a:p>
            <a:fld id="{DF510E7A-70A0-49B7-BA5B-039CFE49E52F}" type="slidenum">
              <a:rPr kumimoji="1" lang="ja-JP" altLang="en-US" smtClean="0"/>
              <a:pPr/>
              <a:t>23</a:t>
            </a:fld>
            <a:endParaRPr kumimoji="1" lang="ja-JP"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データベースの論理</a:t>
            </a:r>
            <a:endParaRPr kumimoji="1" lang="ja-JP" altLang="en-US" dirty="0"/>
          </a:p>
        </p:txBody>
      </p:sp>
      <p:sp>
        <p:nvSpPr>
          <p:cNvPr id="3" name="コンテンツ プレースホルダ 2"/>
          <p:cNvSpPr>
            <a:spLocks noGrp="1"/>
          </p:cNvSpPr>
          <p:nvPr>
            <p:ph idx="1"/>
          </p:nvPr>
        </p:nvSpPr>
        <p:spPr>
          <a:xfrm>
            <a:off x="457200" y="1600200"/>
            <a:ext cx="8350308" cy="4525963"/>
          </a:xfrm>
        </p:spPr>
        <p:txBody>
          <a:bodyPr>
            <a:normAutofit/>
          </a:bodyPr>
          <a:lstStyle/>
          <a:p>
            <a:r>
              <a:rPr kumimoji="1" lang="en-US" altLang="ja-JP" sz="2800" dirty="0" err="1" smtClean="0"/>
              <a:t>Codd</a:t>
            </a:r>
            <a:r>
              <a:rPr kumimoji="1" lang="ja-JP" altLang="en-US" sz="2800" dirty="0" smtClean="0"/>
              <a:t>は関係データベースにとっての論理的な表現可能性について最初の重要な定理を証明した</a:t>
            </a:r>
            <a:endParaRPr kumimoji="1" lang="en-US" altLang="ja-JP" sz="2800" dirty="0" smtClean="0"/>
          </a:p>
          <a:p>
            <a:pPr lvl="1"/>
            <a:r>
              <a:rPr lang="ja-JP" altLang="en-US" sz="2400" dirty="0" smtClean="0"/>
              <a:t>関係論理と関係代数の等価性</a:t>
            </a:r>
            <a:endParaRPr lang="en-US" altLang="ja-JP" sz="2400" dirty="0" smtClean="0"/>
          </a:p>
          <a:p>
            <a:r>
              <a:rPr kumimoji="1" lang="ja-JP" altLang="en-US" sz="2800" dirty="0" smtClean="0"/>
              <a:t>しかし</a:t>
            </a:r>
            <a:r>
              <a:rPr lang="en-US" altLang="ja-JP" sz="2800" dirty="0" err="1" smtClean="0"/>
              <a:t>Codd</a:t>
            </a:r>
            <a:r>
              <a:rPr lang="ja-JP" altLang="en-US" sz="2800" dirty="0" smtClean="0"/>
              <a:t>は論理屋ではない</a:t>
            </a:r>
            <a:endParaRPr lang="en-US" altLang="ja-JP" sz="2800" dirty="0" smtClean="0"/>
          </a:p>
          <a:p>
            <a:pPr lvl="1"/>
            <a:r>
              <a:rPr kumimoji="1" lang="ja-JP" altLang="en-US" sz="2400" dirty="0" smtClean="0"/>
              <a:t>彼は</a:t>
            </a:r>
            <a:r>
              <a:rPr kumimoji="1" lang="en-US" altLang="ja-JP" sz="2400" dirty="0" smtClean="0"/>
              <a:t>Null</a:t>
            </a:r>
            <a:r>
              <a:rPr kumimoji="1" lang="ja-JP" altLang="en-US" sz="2400" dirty="0" smtClean="0"/>
              <a:t>のために</a:t>
            </a:r>
            <a:r>
              <a:rPr kumimoji="1" lang="en-US" altLang="ja-JP" sz="2400" dirty="0" smtClean="0"/>
              <a:t>3</a:t>
            </a:r>
            <a:r>
              <a:rPr kumimoji="1" lang="ja-JP" altLang="en-US" sz="2400" dirty="0" smtClean="0"/>
              <a:t>値論理（真、偽、</a:t>
            </a:r>
            <a:r>
              <a:rPr kumimoji="1" lang="en-US" altLang="ja-JP" sz="2400" dirty="0" smtClean="0"/>
              <a:t>NULL</a:t>
            </a:r>
            <a:r>
              <a:rPr kumimoji="1" lang="ja-JP" altLang="en-US" sz="2400" dirty="0" smtClean="0"/>
              <a:t>）を主張していた</a:t>
            </a:r>
            <a:endParaRPr kumimoji="1" lang="en-US" altLang="ja-JP" sz="2400" dirty="0" smtClean="0"/>
          </a:p>
          <a:p>
            <a:r>
              <a:rPr lang="en-US" altLang="ja-JP" sz="2800" dirty="0" err="1" smtClean="0"/>
              <a:t>Codd</a:t>
            </a:r>
            <a:r>
              <a:rPr lang="ja-JP" altLang="en-US" sz="2800" dirty="0" smtClean="0"/>
              <a:t>はその真面目さから、</a:t>
            </a:r>
            <a:r>
              <a:rPr lang="en-US" altLang="ja-JP" sz="2800" dirty="0" smtClean="0"/>
              <a:t>Null</a:t>
            </a:r>
            <a:r>
              <a:rPr lang="ja-JP" altLang="en-US" sz="2800" dirty="0" smtClean="0"/>
              <a:t>を扱うことが困難な問題であった</a:t>
            </a:r>
            <a:endParaRPr lang="en-US" altLang="ja-JP" sz="2800" dirty="0" smtClean="0"/>
          </a:p>
          <a:p>
            <a:pPr lvl="1"/>
            <a:r>
              <a:rPr kumimoji="1" lang="en-US" altLang="ja-JP" sz="2400" dirty="0" smtClean="0"/>
              <a:t>Frank</a:t>
            </a:r>
            <a:r>
              <a:rPr kumimoji="1" lang="ja-JP" altLang="en-US" sz="2400" dirty="0" smtClean="0"/>
              <a:t> </a:t>
            </a:r>
            <a:r>
              <a:rPr kumimoji="1" lang="en-US" altLang="ja-JP" sz="2400" dirty="0" smtClean="0"/>
              <a:t>King</a:t>
            </a:r>
            <a:r>
              <a:rPr lang="ja-JP" altLang="en-US" sz="2400" dirty="0" smtClean="0"/>
              <a:t>：</a:t>
            </a:r>
            <a:r>
              <a:rPr lang="en-US" altLang="ja-JP" sz="2400" dirty="0" smtClean="0"/>
              <a:t>Null</a:t>
            </a:r>
            <a:r>
              <a:rPr lang="ja-JP" altLang="en-US" sz="2400" dirty="0" smtClean="0"/>
              <a:t>は</a:t>
            </a:r>
            <a:r>
              <a:rPr lang="en-US" altLang="ja-JP" sz="2400" dirty="0" smtClean="0"/>
              <a:t>System R</a:t>
            </a:r>
            <a:r>
              <a:rPr lang="ja-JP" altLang="en-US" sz="2400" dirty="0" smtClean="0"/>
              <a:t>の最大の黒幕であった</a:t>
            </a:r>
            <a:endParaRPr kumimoji="1" lang="ja-JP" altLang="en-US" sz="2400" dirty="0"/>
          </a:p>
        </p:txBody>
      </p:sp>
      <p:sp>
        <p:nvSpPr>
          <p:cNvPr id="4" name="フッター プレースホルダ 3"/>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スライド番号プレースホルダ 6"/>
          <p:cNvSpPr>
            <a:spLocks noGrp="1"/>
          </p:cNvSpPr>
          <p:nvPr>
            <p:ph type="sldNum" sz="quarter" idx="12"/>
          </p:nvPr>
        </p:nvSpPr>
        <p:spPr/>
        <p:txBody>
          <a:bodyPr/>
          <a:lstStyle/>
          <a:p>
            <a:fld id="{DF510E7A-70A0-49B7-BA5B-039CFE49E52F}" type="slidenum">
              <a:rPr kumimoji="1" lang="ja-JP" altLang="en-US" smtClean="0"/>
              <a:pPr/>
              <a:t>24</a:t>
            </a:fld>
            <a:endParaRPr kumimoji="1" lang="ja-JP"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Codd</a:t>
            </a:r>
            <a:r>
              <a:rPr lang="ja-JP" altLang="en-US" dirty="0" smtClean="0"/>
              <a:t>との関係</a:t>
            </a:r>
            <a:endParaRPr kumimoji="1" lang="ja-JP" altLang="en-US" dirty="0"/>
          </a:p>
        </p:txBody>
      </p:sp>
      <p:sp>
        <p:nvSpPr>
          <p:cNvPr id="3" name="コンテンツ プレースホルダ 2"/>
          <p:cNvSpPr>
            <a:spLocks noGrp="1"/>
          </p:cNvSpPr>
          <p:nvPr>
            <p:ph idx="1"/>
          </p:nvPr>
        </p:nvSpPr>
        <p:spPr/>
        <p:txBody>
          <a:bodyPr/>
          <a:lstStyle/>
          <a:p>
            <a:r>
              <a:rPr kumimoji="1" lang="en-US" altLang="ja-JP" dirty="0" smtClean="0"/>
              <a:t>Ted</a:t>
            </a:r>
            <a:r>
              <a:rPr kumimoji="1" lang="ja-JP" altLang="en-US" dirty="0" smtClean="0"/>
              <a:t>は私の恩師であり、英雄。</a:t>
            </a:r>
            <a:endParaRPr kumimoji="1" lang="en-US" altLang="ja-JP" dirty="0" smtClean="0"/>
          </a:p>
          <a:p>
            <a:r>
              <a:rPr lang="ja-JP" altLang="en-US" dirty="0" smtClean="0"/>
              <a:t>私の息子に</a:t>
            </a:r>
            <a:r>
              <a:rPr lang="en-US" altLang="ja-JP" dirty="0" smtClean="0"/>
              <a:t>Teddy</a:t>
            </a:r>
            <a:r>
              <a:rPr lang="ja-JP" altLang="en-US" dirty="0" smtClean="0"/>
              <a:t>と名付けた。</a:t>
            </a:r>
            <a:endParaRPr kumimoji="1" lang="ja-JP" altLang="en-US"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25</a:t>
            </a:fld>
            <a:endParaRPr kumimoji="1" lang="ja-JP"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Codd</a:t>
            </a:r>
            <a:r>
              <a:rPr kumimoji="1" lang="ja-JP" altLang="en-US" dirty="0" smtClean="0"/>
              <a:t> </a:t>
            </a:r>
            <a:r>
              <a:rPr kumimoji="1" lang="en-US" altLang="ja-JP" dirty="0" smtClean="0"/>
              <a:t>in two words</a:t>
            </a:r>
            <a:endParaRPr kumimoji="1" lang="ja-JP" altLang="en-US" dirty="0"/>
          </a:p>
        </p:txBody>
      </p:sp>
      <p:sp>
        <p:nvSpPr>
          <p:cNvPr id="3" name="コンテンツ プレースホルダ 2"/>
          <p:cNvSpPr>
            <a:spLocks noGrp="1"/>
          </p:cNvSpPr>
          <p:nvPr>
            <p:ph idx="1"/>
          </p:nvPr>
        </p:nvSpPr>
        <p:spPr>
          <a:xfrm>
            <a:off x="457200" y="1311246"/>
            <a:ext cx="8423334" cy="4525963"/>
          </a:xfrm>
        </p:spPr>
        <p:txBody>
          <a:bodyPr/>
          <a:lstStyle/>
          <a:p>
            <a:r>
              <a:rPr lang="en-US" altLang="ja-JP" dirty="0" smtClean="0"/>
              <a:t>Visionary</a:t>
            </a:r>
          </a:p>
          <a:p>
            <a:pPr lvl="1"/>
            <a:r>
              <a:rPr lang="ja-JP" altLang="en-US" dirty="0" smtClean="0"/>
              <a:t>明確なビジョンを持った人、先見の明のある人。</a:t>
            </a:r>
            <a:endParaRPr lang="en-US" altLang="ja-JP" dirty="0" smtClean="0"/>
          </a:p>
          <a:p>
            <a:pPr lvl="1"/>
            <a:r>
              <a:rPr lang="ja-JP" altLang="en-US" dirty="0" smtClean="0"/>
              <a:t>関係モデルについて、最初は批判的な人も多かったが、結果的には市場を席巻している。</a:t>
            </a:r>
            <a:endParaRPr lang="en-US" altLang="ja-JP" dirty="0" smtClean="0"/>
          </a:p>
          <a:p>
            <a:r>
              <a:rPr kumimoji="1" lang="en-US" altLang="ja-JP" dirty="0" smtClean="0"/>
              <a:t>Fighter</a:t>
            </a:r>
          </a:p>
          <a:p>
            <a:pPr lvl="1"/>
            <a:r>
              <a:rPr lang="en-US" altLang="ja-JP" dirty="0" err="1" smtClean="0"/>
              <a:t>Codd</a:t>
            </a:r>
            <a:r>
              <a:rPr lang="ja-JP" altLang="en-US" dirty="0" smtClean="0"/>
              <a:t>は戦争の話をするのが好きだった。</a:t>
            </a:r>
            <a:endParaRPr lang="en-US" altLang="ja-JP" dirty="0" smtClean="0"/>
          </a:p>
          <a:p>
            <a:pPr lvl="1"/>
            <a:r>
              <a:rPr kumimoji="1" lang="en-US" altLang="ja-JP" dirty="0" smtClean="0"/>
              <a:t>Relational vs.</a:t>
            </a:r>
            <a:r>
              <a:rPr kumimoji="1" lang="ja-JP" altLang="en-US" dirty="0" smtClean="0"/>
              <a:t> </a:t>
            </a:r>
            <a:r>
              <a:rPr kumimoji="1" lang="en-US" altLang="ja-JP" dirty="0" smtClean="0"/>
              <a:t>CODA</a:t>
            </a:r>
            <a:r>
              <a:rPr lang="en-US" altLang="ja-JP" dirty="0" smtClean="0"/>
              <a:t>SYL</a:t>
            </a:r>
            <a:r>
              <a:rPr lang="ja-JP" altLang="en-US" dirty="0" smtClean="0"/>
              <a:t> </a:t>
            </a:r>
            <a:endParaRPr lang="en-US" altLang="ja-JP" dirty="0" smtClean="0"/>
          </a:p>
          <a:p>
            <a:pPr lvl="2"/>
            <a:r>
              <a:rPr lang="en-US" altLang="ja-JP" dirty="0" smtClean="0"/>
              <a:t>1974</a:t>
            </a:r>
            <a:r>
              <a:rPr lang="ja-JP" altLang="en-US" dirty="0" smtClean="0"/>
              <a:t>年の</a:t>
            </a:r>
            <a:r>
              <a:rPr lang="en-US" altLang="ja-JP" dirty="0" err="1" smtClean="0"/>
              <a:t>Codd</a:t>
            </a:r>
            <a:r>
              <a:rPr lang="ja-JP" altLang="en-US" dirty="0" smtClean="0"/>
              <a:t>と</a:t>
            </a:r>
            <a:r>
              <a:rPr lang="en-US" altLang="ja-JP" dirty="0" smtClean="0"/>
              <a:t>Bachman</a:t>
            </a:r>
            <a:r>
              <a:rPr lang="ja-JP" altLang="en-US" dirty="0" smtClean="0"/>
              <a:t>による</a:t>
            </a:r>
            <a:r>
              <a:rPr lang="en-US" altLang="ja-JP" dirty="0" smtClean="0"/>
              <a:t>"great debate"</a:t>
            </a:r>
            <a:endParaRPr lang="ja-JP" altLang="en-US" dirty="0" smtClean="0"/>
          </a:p>
          <a:p>
            <a:pPr lvl="1"/>
            <a:r>
              <a:rPr lang="en-US" altLang="ja-JP" dirty="0" smtClean="0"/>
              <a:t>Relational vs.</a:t>
            </a:r>
            <a:r>
              <a:rPr lang="ja-JP" altLang="en-US" dirty="0" smtClean="0"/>
              <a:t> </a:t>
            </a:r>
            <a:r>
              <a:rPr lang="en-US" altLang="ja-JP" dirty="0" smtClean="0"/>
              <a:t>IMS</a:t>
            </a:r>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26</a:t>
            </a:fld>
            <a:endParaRPr kumimoji="1" lang="ja-JP"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299979" y="2130425"/>
            <a:ext cx="8544042" cy="1470025"/>
          </a:xfrm>
        </p:spPr>
        <p:txBody>
          <a:bodyPr/>
          <a:lstStyle/>
          <a:p>
            <a:r>
              <a:rPr lang="en-US" altLang="ja-JP" dirty="0" smtClean="0">
                <a:latin typeface="Arial Black" pitchFamily="34" charset="0"/>
              </a:rPr>
              <a:t>Remembering </a:t>
            </a:r>
            <a:r>
              <a:rPr kumimoji="1" lang="en-US" altLang="ja-JP" dirty="0" smtClean="0"/>
              <a:t>Ted </a:t>
            </a:r>
            <a:r>
              <a:rPr kumimoji="1" lang="en-US" altLang="ja-JP" dirty="0" err="1" smtClean="0"/>
              <a:t>Codd</a:t>
            </a:r>
            <a:endParaRPr kumimoji="1" lang="ja-JP" altLang="en-US" dirty="0"/>
          </a:p>
        </p:txBody>
      </p:sp>
      <p:sp>
        <p:nvSpPr>
          <p:cNvPr id="5" name="サブタイトル 4"/>
          <p:cNvSpPr>
            <a:spLocks noGrp="1"/>
          </p:cNvSpPr>
          <p:nvPr>
            <p:ph type="subTitle" idx="1"/>
          </p:nvPr>
        </p:nvSpPr>
        <p:spPr/>
        <p:txBody>
          <a:bodyPr/>
          <a:lstStyle/>
          <a:p>
            <a:r>
              <a:rPr lang="en-US" altLang="ja-JP" dirty="0" smtClean="0"/>
              <a:t>Michael </a:t>
            </a:r>
            <a:r>
              <a:rPr lang="en-US" altLang="ja-JP" dirty="0" err="1" smtClean="0"/>
              <a:t>Stonebraker</a:t>
            </a:r>
            <a:endParaRPr lang="en-US" altLang="ja-JP" dirty="0" smtClean="0"/>
          </a:p>
          <a:p>
            <a:r>
              <a:rPr lang="en-US" altLang="ja-JP" dirty="0" smtClean="0"/>
              <a:t>MIT</a:t>
            </a:r>
            <a:endParaRPr kumimoji="1" lang="ja-JP" altLang="en-US" dirty="0"/>
          </a:p>
        </p:txBody>
      </p:sp>
      <p:sp>
        <p:nvSpPr>
          <p:cNvPr id="7" name="正方形/長方形 6"/>
          <p:cNvSpPr/>
          <p:nvPr/>
        </p:nvSpPr>
        <p:spPr>
          <a:xfrm>
            <a:off x="2235168" y="1735263"/>
            <a:ext cx="4572000" cy="707886"/>
          </a:xfrm>
          <a:prstGeom prst="rect">
            <a:avLst/>
          </a:prstGeom>
        </p:spPr>
        <p:txBody>
          <a:bodyPr>
            <a:spAutoFit/>
          </a:bodyPr>
          <a:lstStyle/>
          <a:p>
            <a:pPr algn="ctr"/>
            <a:r>
              <a:rPr lang="en-US" altLang="ja-JP" sz="2000" dirty="0" smtClean="0">
                <a:latin typeface="ヒラギノ角ゴ Std W8" pitchFamily="34" charset="-128"/>
                <a:ea typeface="ヒラギノ角ゴ Std W8" pitchFamily="34" charset="-128"/>
              </a:rPr>
              <a:t>Panel</a:t>
            </a:r>
            <a:r>
              <a:rPr lang="ja-JP" altLang="en-US" sz="2000" dirty="0" smtClean="0">
                <a:latin typeface="ヒラギノ角ゴ Std W8" pitchFamily="34" charset="-128"/>
                <a:ea typeface="ヒラギノ角ゴ Std W8" pitchFamily="34" charset="-128"/>
              </a:rPr>
              <a:t>：</a:t>
            </a:r>
            <a:r>
              <a:rPr lang="en-US" altLang="ja-JP" sz="2000" dirty="0" smtClean="0">
                <a:latin typeface="ヒラギノ角ゴ Std W8" pitchFamily="34" charset="-128"/>
                <a:ea typeface="ヒラギノ角ゴ Std W8" pitchFamily="34" charset="-128"/>
              </a:rPr>
              <a:t>40 Years of</a:t>
            </a:r>
            <a:br>
              <a:rPr lang="en-US" altLang="ja-JP" sz="2000" dirty="0" smtClean="0">
                <a:latin typeface="ヒラギノ角ゴ Std W8" pitchFamily="34" charset="-128"/>
                <a:ea typeface="ヒラギノ角ゴ Std W8" pitchFamily="34" charset="-128"/>
              </a:rPr>
            </a:br>
            <a:r>
              <a:rPr lang="en-US" altLang="ja-JP" sz="2000" dirty="0" smtClean="0">
                <a:latin typeface="ヒラギノ角ゴ Std W8" pitchFamily="34" charset="-128"/>
                <a:ea typeface="ヒラギノ角ゴ Std W8" pitchFamily="34" charset="-128"/>
              </a:rPr>
              <a:t> Relational Model Celebration</a:t>
            </a:r>
            <a:endParaRPr lang="ja-JP" altLang="en-US" sz="2000" dirty="0">
              <a:latin typeface="ヒラギノ角ゴ Std W8" pitchFamily="34" charset="-128"/>
              <a:ea typeface="ヒラギノ角ゴ Std W8" pitchFamily="34" charset="-128"/>
            </a:endParaRPr>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1975</a:t>
            </a:r>
            <a:r>
              <a:rPr kumimoji="1" lang="ja-JP" altLang="en-US" dirty="0" smtClean="0"/>
              <a:t>年 データベースの討論</a:t>
            </a:r>
            <a:endParaRPr kumimoji="1" lang="ja-JP" altLang="en-US" dirty="0"/>
          </a:p>
        </p:txBody>
      </p:sp>
      <p:sp>
        <p:nvSpPr>
          <p:cNvPr id="3" name="コンテンツ プレースホルダ 2"/>
          <p:cNvSpPr>
            <a:spLocks noGrp="1"/>
          </p:cNvSpPr>
          <p:nvPr>
            <p:ph idx="1"/>
          </p:nvPr>
        </p:nvSpPr>
        <p:spPr>
          <a:xfrm>
            <a:off x="457200" y="1600200"/>
            <a:ext cx="8496360" cy="4525963"/>
          </a:xfrm>
        </p:spPr>
        <p:txBody>
          <a:bodyPr/>
          <a:lstStyle/>
          <a:p>
            <a:r>
              <a:rPr kumimoji="1" lang="en-US" altLang="ja-JP" dirty="0" smtClean="0"/>
              <a:t>RDBMS</a:t>
            </a:r>
          </a:p>
          <a:p>
            <a:pPr lvl="1"/>
            <a:r>
              <a:rPr kumimoji="1" lang="ja-JP" altLang="en-US" dirty="0" smtClean="0"/>
              <a:t>高級言語がよい</a:t>
            </a:r>
            <a:endParaRPr lang="en-US" altLang="ja-JP" dirty="0" smtClean="0"/>
          </a:p>
          <a:p>
            <a:pPr lvl="1"/>
            <a:r>
              <a:rPr kumimoji="1" lang="ja-JP" altLang="en-US" dirty="0" smtClean="0"/>
              <a:t>単純なものがよい</a:t>
            </a:r>
            <a:endParaRPr kumimoji="1" lang="en-US" altLang="ja-JP" dirty="0" smtClean="0"/>
          </a:p>
          <a:p>
            <a:pPr lvl="1"/>
            <a:r>
              <a:rPr lang="en-US" altLang="ja-JP" dirty="0" smtClean="0"/>
              <a:t>CODASYL</a:t>
            </a:r>
            <a:r>
              <a:rPr lang="ja-JP" altLang="en-US" dirty="0" smtClean="0"/>
              <a:t> </a:t>
            </a:r>
            <a:r>
              <a:rPr lang="ja-JP" altLang="en-US" dirty="0" err="1" smtClean="0"/>
              <a:t>のような</a:t>
            </a:r>
            <a:r>
              <a:rPr lang="ja-JP" altLang="en-US" dirty="0" smtClean="0"/>
              <a:t>複雑なものは必要ない</a:t>
            </a:r>
            <a:endParaRPr lang="en-US" altLang="ja-JP" dirty="0" smtClean="0"/>
          </a:p>
          <a:p>
            <a:r>
              <a:rPr lang="en-US" altLang="ja-JP" dirty="0" smtClean="0"/>
              <a:t>CODASYL</a:t>
            </a:r>
            <a:r>
              <a:rPr lang="ja-JP" altLang="en-US" sz="2000" dirty="0" smtClean="0"/>
              <a:t>（標準プログラミング言語の開発を目的）</a:t>
            </a:r>
            <a:endParaRPr lang="en-US" altLang="ja-JP" dirty="0" smtClean="0"/>
          </a:p>
          <a:p>
            <a:pPr lvl="1"/>
            <a:r>
              <a:rPr lang="ja-JP" altLang="en-US" dirty="0" smtClean="0"/>
              <a:t>プログラマは新しい言語を学習出来なかった</a:t>
            </a:r>
            <a:endParaRPr lang="en-US" altLang="ja-JP" dirty="0" smtClean="0"/>
          </a:p>
          <a:p>
            <a:pPr lvl="1"/>
            <a:r>
              <a:rPr lang="ja-JP" altLang="en-US" dirty="0" smtClean="0"/>
              <a:t>効率的に実装することもできなかった</a:t>
            </a:r>
            <a:endParaRPr lang="en-US" altLang="ja-JP" dirty="0" smtClean="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28</a:t>
            </a:fld>
            <a:endParaRPr kumimoji="1" lang="ja-JP"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The Great Debate</a:t>
            </a:r>
            <a:endParaRPr kumimoji="1" lang="ja-JP" altLang="en-US" dirty="0"/>
          </a:p>
        </p:txBody>
      </p:sp>
      <p:sp>
        <p:nvSpPr>
          <p:cNvPr id="3" name="コンテンツ プレースホルダ 2"/>
          <p:cNvSpPr>
            <a:spLocks noGrp="1"/>
          </p:cNvSpPr>
          <p:nvPr>
            <p:ph idx="1"/>
          </p:nvPr>
        </p:nvSpPr>
        <p:spPr>
          <a:xfrm>
            <a:off x="457200" y="1311246"/>
            <a:ext cx="8229600" cy="4525963"/>
          </a:xfrm>
        </p:spPr>
        <p:txBody>
          <a:bodyPr>
            <a:normAutofit/>
          </a:bodyPr>
          <a:lstStyle/>
          <a:p>
            <a:r>
              <a:rPr lang="en-US" altLang="ja-JP" sz="2400" dirty="0" smtClean="0"/>
              <a:t>1974</a:t>
            </a:r>
            <a:r>
              <a:rPr lang="ja-JP" altLang="en-US" sz="2400" dirty="0" smtClean="0"/>
              <a:t>年</a:t>
            </a:r>
            <a:r>
              <a:rPr lang="en-US" altLang="ja-JP" sz="2400" dirty="0" smtClean="0"/>
              <a:t>ACM SIGFIDET Workshop</a:t>
            </a:r>
            <a:r>
              <a:rPr lang="ja-JP" altLang="en-US" sz="2400" dirty="0" smtClean="0"/>
              <a:t>で、</a:t>
            </a:r>
            <a:r>
              <a:rPr lang="en-US" altLang="ja-JP" sz="2400" dirty="0" smtClean="0"/>
              <a:t>E.</a:t>
            </a:r>
            <a:r>
              <a:rPr lang="ja-JP" altLang="en-US" sz="2400" dirty="0" smtClean="0"/>
              <a:t> </a:t>
            </a:r>
            <a:r>
              <a:rPr lang="en-US" altLang="ja-JP" sz="2400" dirty="0" smtClean="0"/>
              <a:t>F. </a:t>
            </a:r>
            <a:r>
              <a:rPr lang="en-US" altLang="ja-JP" sz="2400" dirty="0" err="1" smtClean="0"/>
              <a:t>Codd</a:t>
            </a:r>
            <a:r>
              <a:rPr lang="ja-JP" altLang="en-US" sz="2400" dirty="0" smtClean="0"/>
              <a:t>と</a:t>
            </a:r>
            <a:r>
              <a:rPr lang="en-US" altLang="ja-JP" sz="2400" dirty="0" smtClean="0"/>
              <a:t>C.</a:t>
            </a:r>
            <a:r>
              <a:rPr lang="ja-JP" altLang="en-US" sz="2400" dirty="0" smtClean="0"/>
              <a:t> </a:t>
            </a:r>
            <a:r>
              <a:rPr lang="en-US" altLang="ja-JP" sz="2400" dirty="0" smtClean="0"/>
              <a:t>W.</a:t>
            </a:r>
            <a:r>
              <a:rPr lang="ja-JP" altLang="en-US" sz="2400" dirty="0" smtClean="0"/>
              <a:t> </a:t>
            </a:r>
            <a:r>
              <a:rPr lang="en-US" altLang="ja-JP" sz="2400" dirty="0" err="1" smtClean="0"/>
              <a:t>Backman</a:t>
            </a:r>
            <a:r>
              <a:rPr lang="ja-JP" altLang="en-US" sz="2400" dirty="0" smtClean="0"/>
              <a:t>の討論</a:t>
            </a:r>
            <a:endParaRPr lang="en-US" altLang="ja-JP" sz="2400" dirty="0" smtClean="0"/>
          </a:p>
          <a:p>
            <a:r>
              <a:rPr kumimoji="1" lang="en-US" altLang="ja-JP" sz="2400" dirty="0" err="1" smtClean="0"/>
              <a:t>Co</a:t>
            </a:r>
            <a:r>
              <a:rPr lang="en-US" altLang="ja-JP" sz="2400" dirty="0" err="1" smtClean="0"/>
              <a:t>dd</a:t>
            </a:r>
            <a:r>
              <a:rPr lang="ja-JP" altLang="en-US" sz="2400" dirty="0" smtClean="0"/>
              <a:t>：</a:t>
            </a:r>
            <a:r>
              <a:rPr lang="ja-JP" altLang="en-US" sz="2000" dirty="0" smtClean="0"/>
              <a:t>今では当然のことを主張（しかし伝わらなかった）</a:t>
            </a:r>
            <a:endParaRPr lang="en-US" altLang="ja-JP" sz="2000" dirty="0" smtClean="0"/>
          </a:p>
          <a:p>
            <a:pPr lvl="1"/>
            <a:r>
              <a:rPr lang="ja-JP" altLang="en-US" sz="2000" dirty="0" smtClean="0"/>
              <a:t>データとプログラムの分離を主張</a:t>
            </a:r>
            <a:endParaRPr lang="en-US" altLang="ja-JP" sz="2000" dirty="0" smtClean="0"/>
          </a:p>
          <a:p>
            <a:pPr lvl="1"/>
            <a:r>
              <a:rPr lang="ja-JP" altLang="en-US" sz="2000" dirty="0" smtClean="0"/>
              <a:t>数学的な背景の必要性</a:t>
            </a:r>
            <a:endParaRPr lang="en-US" altLang="ja-JP" sz="2000" dirty="0" smtClean="0"/>
          </a:p>
          <a:p>
            <a:pPr lvl="1"/>
            <a:r>
              <a:rPr lang="ja-JP" altLang="en-US" sz="2000" dirty="0" smtClean="0"/>
              <a:t>単純さが重要</a:t>
            </a:r>
            <a:endParaRPr lang="en-US" altLang="ja-JP" sz="2000" dirty="0" smtClean="0"/>
          </a:p>
          <a:p>
            <a:r>
              <a:rPr lang="en-US" altLang="ja-JP" sz="2400" dirty="0" err="1" smtClean="0"/>
              <a:t>Backman</a:t>
            </a:r>
            <a:r>
              <a:rPr lang="ja-JP" altLang="en-US" sz="2400" dirty="0" smtClean="0"/>
              <a:t>：</a:t>
            </a:r>
            <a:r>
              <a:rPr lang="ja-JP" altLang="en-US" sz="2000" dirty="0" smtClean="0"/>
              <a:t>世界初の商用</a:t>
            </a:r>
            <a:r>
              <a:rPr lang="en-US" altLang="ja-JP" sz="2000" dirty="0" smtClean="0"/>
              <a:t>DB</a:t>
            </a:r>
            <a:r>
              <a:rPr lang="ja-JP" altLang="en-US" sz="2000" dirty="0" smtClean="0"/>
              <a:t> </a:t>
            </a:r>
            <a:r>
              <a:rPr lang="en-US" altLang="ja-JP" sz="2000" dirty="0" smtClean="0"/>
              <a:t>IDS</a:t>
            </a:r>
            <a:r>
              <a:rPr lang="ja-JP" altLang="en-US" sz="2000" dirty="0" smtClean="0"/>
              <a:t>の開発者。ネットワークモデルに基づく</a:t>
            </a:r>
            <a:r>
              <a:rPr lang="en-US" altLang="ja-JP" sz="2000" dirty="0" smtClean="0"/>
              <a:t>CODASYL</a:t>
            </a:r>
            <a:r>
              <a:rPr lang="ja-JP" altLang="en-US" sz="2000" dirty="0" smtClean="0"/>
              <a:t>を推進。</a:t>
            </a:r>
            <a:r>
              <a:rPr lang="en-US" altLang="ja-JP" sz="2000" dirty="0" smtClean="0"/>
              <a:t>1973</a:t>
            </a:r>
            <a:r>
              <a:rPr lang="ja-JP" altLang="en-US" sz="2000" dirty="0" smtClean="0"/>
              <a:t>年チューリング賞。</a:t>
            </a:r>
            <a:endParaRPr lang="en-US" altLang="ja-JP" sz="2000" dirty="0" smtClean="0"/>
          </a:p>
          <a:p>
            <a:pPr lvl="1"/>
            <a:r>
              <a:rPr kumimoji="1" lang="en-US" altLang="ja-JP" sz="2000" dirty="0" smtClean="0"/>
              <a:t>CODASYL</a:t>
            </a:r>
            <a:r>
              <a:rPr kumimoji="1" lang="ja-JP" altLang="en-US" sz="2000" dirty="0" smtClean="0"/>
              <a:t>と関係モデルは同じようなものだ。</a:t>
            </a:r>
            <a:endParaRPr kumimoji="1" lang="en-US" altLang="ja-JP" sz="2000" dirty="0" smtClean="0"/>
          </a:p>
          <a:p>
            <a:pPr lvl="1"/>
            <a:r>
              <a:rPr kumimoji="1" lang="ja-JP" altLang="en-US" sz="2000" dirty="0" smtClean="0"/>
              <a:t>関係モデルは効率的には実装できない</a:t>
            </a:r>
            <a:r>
              <a:rPr lang="ja-JP" altLang="en-US" sz="2000" dirty="0" smtClean="0"/>
              <a:t>。</a:t>
            </a:r>
            <a:endParaRPr lang="en-US" altLang="ja-JP" sz="2000" dirty="0" smtClean="0"/>
          </a:p>
          <a:p>
            <a:r>
              <a:rPr lang="ja-JP" altLang="en-US" sz="2400" dirty="0" smtClean="0"/>
              <a:t>議論は何時間にも及んだ</a:t>
            </a:r>
            <a:endParaRPr lang="en-US" altLang="ja-JP" sz="2400" dirty="0" smtClean="0"/>
          </a:p>
          <a:p>
            <a:r>
              <a:rPr lang="en-US" altLang="ja-JP" sz="2400" dirty="0" smtClean="0"/>
              <a:t>1970</a:t>
            </a:r>
            <a:r>
              <a:rPr lang="ja-JP" altLang="en-US" sz="2400" dirty="0" smtClean="0"/>
              <a:t>年の後半まで、二つのコミュニティは互い歩み寄りは無かった。</a:t>
            </a:r>
            <a:endParaRPr kumimoji="1" lang="ja-JP" altLang="en-US" sz="2400"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29</a:t>
            </a:fld>
            <a:endParaRPr kumimoji="1" lang="ja-JP"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SIGMOD/PODS 2009</a:t>
            </a:r>
            <a:endParaRPr kumimoji="1" lang="ja-JP" altLang="en-US" dirty="0"/>
          </a:p>
        </p:txBody>
      </p:sp>
      <p:sp>
        <p:nvSpPr>
          <p:cNvPr id="3" name="コンテンツ プレースホルダ 2"/>
          <p:cNvSpPr>
            <a:spLocks noGrp="1"/>
          </p:cNvSpPr>
          <p:nvPr>
            <p:ph idx="1"/>
          </p:nvPr>
        </p:nvSpPr>
        <p:spPr/>
        <p:txBody>
          <a:bodyPr/>
          <a:lstStyle/>
          <a:p>
            <a:r>
              <a:rPr lang="en-US" sz="2800" b="1" dirty="0" smtClean="0"/>
              <a:t>ACM SIGMOD/PODS Conference</a:t>
            </a:r>
          </a:p>
          <a:p>
            <a:pPr lvl="1"/>
            <a:r>
              <a:rPr lang="ja-JP" altLang="en-US" sz="2400" dirty="0" smtClean="0"/>
              <a:t>正式名称のはず</a:t>
            </a:r>
            <a:endParaRPr lang="en-US" sz="2400" dirty="0" smtClean="0"/>
          </a:p>
          <a:p>
            <a:pPr lvl="2"/>
            <a:r>
              <a:rPr lang="en-US" sz="2000" dirty="0" smtClean="0"/>
              <a:t>the 35th SIGMOD international conference on Management of data</a:t>
            </a:r>
          </a:p>
          <a:p>
            <a:pPr lvl="2"/>
            <a:r>
              <a:rPr lang="en-US" altLang="ja-JP" sz="2000" dirty="0" smtClean="0"/>
              <a:t>the 29th ACM SIGMOD-SIGACT-SIGART Symposium on Principles of Database</a:t>
            </a:r>
            <a:endParaRPr kumimoji="1" lang="en-US" altLang="ja-JP" sz="2000" dirty="0" smtClean="0"/>
          </a:p>
          <a:p>
            <a:pPr lvl="1"/>
            <a:r>
              <a:rPr kumimoji="1" lang="ja-JP" altLang="en-US" sz="2400" dirty="0" smtClean="0"/>
              <a:t>データ</a:t>
            </a:r>
            <a:r>
              <a:rPr lang="ja-JP" altLang="en-US" sz="2400" dirty="0" smtClean="0"/>
              <a:t>ベースに関するトップカンファレンスの一つ</a:t>
            </a:r>
            <a:endParaRPr lang="en-US" altLang="ja-JP" sz="2400" dirty="0" smtClean="0"/>
          </a:p>
          <a:p>
            <a:pPr lvl="1"/>
            <a:r>
              <a:rPr kumimoji="1" lang="en-US" altLang="ja-JP" sz="2400" dirty="0" smtClean="0"/>
              <a:t>2009</a:t>
            </a:r>
            <a:r>
              <a:rPr kumimoji="1" lang="ja-JP" altLang="en-US" sz="2400" dirty="0" smtClean="0"/>
              <a:t>年</a:t>
            </a:r>
            <a:r>
              <a:rPr kumimoji="1" lang="en-US" altLang="ja-JP" sz="2400" dirty="0" smtClean="0"/>
              <a:t>6</a:t>
            </a:r>
            <a:r>
              <a:rPr kumimoji="1" lang="ja-JP" altLang="en-US" sz="2400" dirty="0" smtClean="0"/>
              <a:t>月</a:t>
            </a:r>
            <a:r>
              <a:rPr kumimoji="1" lang="en-US" altLang="ja-JP" sz="2400" dirty="0" smtClean="0"/>
              <a:t>29</a:t>
            </a:r>
            <a:r>
              <a:rPr kumimoji="1" lang="ja-JP" altLang="en-US" sz="2400" dirty="0" smtClean="0"/>
              <a:t>日～</a:t>
            </a:r>
            <a:r>
              <a:rPr kumimoji="1" lang="en-US" altLang="ja-JP" sz="2400" dirty="0" smtClean="0"/>
              <a:t>7</a:t>
            </a:r>
            <a:r>
              <a:rPr kumimoji="1" lang="ja-JP" altLang="en-US" sz="2400" dirty="0" smtClean="0"/>
              <a:t>月</a:t>
            </a:r>
            <a:r>
              <a:rPr kumimoji="1" lang="en-US" altLang="ja-JP" sz="2400" dirty="0" smtClean="0"/>
              <a:t>2</a:t>
            </a:r>
            <a:r>
              <a:rPr kumimoji="1" lang="ja-JP" altLang="en-US" sz="2400" dirty="0" smtClean="0"/>
              <a:t>日</a:t>
            </a:r>
            <a:endParaRPr kumimoji="1" lang="en-US" altLang="ja-JP" sz="2400" dirty="0" smtClean="0"/>
          </a:p>
          <a:p>
            <a:pPr lvl="1"/>
            <a:r>
              <a:rPr lang="ja-JP" altLang="en-US" sz="2400" dirty="0" smtClean="0"/>
              <a:t>アメリカ合衆国 ロードアイランド州 プロビデンス</a:t>
            </a:r>
            <a:endParaRPr lang="en-US" altLang="ja-JP" sz="2400" dirty="0" smtClean="0"/>
          </a:p>
          <a:p>
            <a:pPr lvl="1"/>
            <a:r>
              <a:rPr lang="en-US" altLang="ja-JP" sz="2400" dirty="0"/>
              <a:t>http://www.sigmod09.org/</a:t>
            </a:r>
            <a:endParaRPr kumimoji="1" lang="ja-JP" altLang="en-US" sz="2400" dirty="0"/>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正方形/長方形 7"/>
          <p:cNvSpPr/>
          <p:nvPr/>
        </p:nvSpPr>
        <p:spPr>
          <a:xfrm>
            <a:off x="0" y="54131"/>
            <a:ext cx="9170230"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SIGMOD/PODS2009</a:t>
            </a:r>
            <a:r>
              <a:rPr lang="ja-JP" altLang="en-US" sz="1400" dirty="0" smtClean="0">
                <a:solidFill>
                  <a:schemeClr val="bg1"/>
                </a:solidFill>
                <a:latin typeface="ヒラギノ角ゴ Pro W6" pitchFamily="34" charset="-128"/>
                <a:ea typeface="ヒラギノ角ゴ Pro W6" pitchFamily="34" charset="-128"/>
              </a:rPr>
              <a:t>の概要</a:t>
            </a:r>
            <a:endParaRPr lang="ja-JP" altLang="en-US" sz="1050" dirty="0">
              <a:solidFill>
                <a:schemeClr val="bg1"/>
              </a:solidFill>
              <a:latin typeface="ヒラギノ角ゴ Pro W6" pitchFamily="34" charset="-128"/>
              <a:ea typeface="ヒラギノ角ゴ Pro W6" pitchFamily="34" charset="-128"/>
            </a:endParaRPr>
          </a:p>
        </p:txBody>
      </p:sp>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3</a:t>
            </a:fld>
            <a:endParaRPr kumimoji="1" lang="ja-JP"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CODASYL</a:t>
            </a:r>
            <a:r>
              <a:rPr kumimoji="1" lang="ja-JP" altLang="en-US" dirty="0" smtClean="0"/>
              <a:t>の失敗</a:t>
            </a:r>
            <a:endParaRPr kumimoji="1" lang="ja-JP" altLang="en-US" dirty="0"/>
          </a:p>
        </p:txBody>
      </p:sp>
      <p:sp>
        <p:nvSpPr>
          <p:cNvPr id="3" name="コンテンツ プレースホルダ 2"/>
          <p:cNvSpPr>
            <a:spLocks noGrp="1"/>
          </p:cNvSpPr>
          <p:nvPr>
            <p:ph idx="1"/>
          </p:nvPr>
        </p:nvSpPr>
        <p:spPr>
          <a:xfrm>
            <a:off x="457200" y="1641512"/>
            <a:ext cx="8229600" cy="4525963"/>
          </a:xfrm>
        </p:spPr>
        <p:txBody>
          <a:bodyPr>
            <a:noAutofit/>
          </a:bodyPr>
          <a:lstStyle/>
          <a:p>
            <a:r>
              <a:rPr lang="en-US" altLang="ja-JP" sz="2800" dirty="0" smtClean="0"/>
              <a:t>CODASYL</a:t>
            </a:r>
            <a:r>
              <a:rPr lang="ja-JP" altLang="en-US" sz="2800" dirty="0" smtClean="0"/>
              <a:t>は、そのモデル改善の必要性に気付くのに</a:t>
            </a:r>
            <a:r>
              <a:rPr lang="en-US" altLang="ja-JP" sz="2800" dirty="0" smtClean="0"/>
              <a:t>1978</a:t>
            </a:r>
            <a:r>
              <a:rPr lang="ja-JP" altLang="en-US" sz="2800" dirty="0" smtClean="0"/>
              <a:t>年までかかった。</a:t>
            </a:r>
            <a:endParaRPr lang="en-US" altLang="ja-JP" sz="2800" dirty="0" smtClean="0"/>
          </a:p>
          <a:p>
            <a:pPr lvl="1">
              <a:buNone/>
            </a:pPr>
            <a:endParaRPr kumimoji="1" lang="en-US" altLang="ja-JP" sz="2400" dirty="0" smtClean="0"/>
          </a:p>
          <a:p>
            <a:r>
              <a:rPr lang="en-US" altLang="ja-JP" sz="2800" dirty="0" smtClean="0"/>
              <a:t>CODASYL</a:t>
            </a:r>
            <a:r>
              <a:rPr lang="ja-JP" altLang="en-US" sz="2800" dirty="0" smtClean="0"/>
              <a:t>がもし</a:t>
            </a:r>
            <a:r>
              <a:rPr lang="en-US" altLang="ja-JP" sz="2800" dirty="0" err="1" smtClean="0"/>
              <a:t>Codd</a:t>
            </a:r>
            <a:r>
              <a:rPr lang="ja-JP" altLang="en-US" sz="2800" dirty="0" smtClean="0"/>
              <a:t>のアイデアをすぐに反映していたら、今日のデータベースの世界は全く異なるものになっていた</a:t>
            </a:r>
            <a:r>
              <a:rPr lang="ja-JP" altLang="en-US" sz="2800" dirty="0" smtClean="0"/>
              <a:t>。</a:t>
            </a:r>
            <a:endParaRPr lang="en-US" altLang="ja-JP" sz="2800" dirty="0" smtClean="0"/>
          </a:p>
          <a:p>
            <a:endParaRPr kumimoji="1" lang="en-US" altLang="ja-JP" sz="2800" dirty="0" smtClean="0"/>
          </a:p>
          <a:p>
            <a:r>
              <a:rPr lang="ja-JP" altLang="en-US" sz="2800" dirty="0" smtClean="0"/>
              <a:t>逆に</a:t>
            </a:r>
            <a:r>
              <a:rPr lang="en-US" altLang="ja-JP" sz="2800" dirty="0" err="1" smtClean="0"/>
              <a:t>Codd</a:t>
            </a:r>
            <a:r>
              <a:rPr lang="ja-JP" altLang="en-US" sz="2800" dirty="0" smtClean="0"/>
              <a:t>が</a:t>
            </a:r>
            <a:r>
              <a:rPr lang="en-US" altLang="ja-JP" sz="2800" dirty="0" err="1" smtClean="0"/>
              <a:t>Backman</a:t>
            </a:r>
            <a:r>
              <a:rPr lang="ja-JP" altLang="en-US" sz="2800" dirty="0" smtClean="0"/>
              <a:t>に説得されていたら、関係モデル</a:t>
            </a:r>
            <a:r>
              <a:rPr lang="ja-JP" altLang="en-US" sz="2800" dirty="0" smtClean="0"/>
              <a:t>では</a:t>
            </a:r>
            <a:r>
              <a:rPr lang="ja-JP" altLang="en-US" sz="2800" dirty="0" smtClean="0"/>
              <a:t>なく、ネットワークモデルの</a:t>
            </a:r>
            <a:r>
              <a:rPr lang="en-US" altLang="ja-JP" sz="2800" dirty="0" smtClean="0"/>
              <a:t>DB</a:t>
            </a:r>
            <a:r>
              <a:rPr lang="ja-JP" altLang="en-US" sz="2800" dirty="0" err="1" smtClean="0"/>
              <a:t>が普</a:t>
            </a:r>
            <a:r>
              <a:rPr lang="ja-JP" altLang="en-US" sz="2800" dirty="0" smtClean="0"/>
              <a:t>及していた？</a:t>
            </a:r>
            <a:endParaRPr kumimoji="1" lang="ja-JP" altLang="en-US" sz="2800"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30</a:t>
            </a:fld>
            <a:endParaRPr kumimoji="1" lang="ja-JP"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3927" y="274638"/>
            <a:ext cx="8836146" cy="1143000"/>
          </a:xfrm>
        </p:spPr>
        <p:txBody>
          <a:bodyPr/>
          <a:lstStyle/>
          <a:p>
            <a:pPr>
              <a:tabLst>
                <a:tab pos="1341438" algn="l"/>
              </a:tabLst>
            </a:pPr>
            <a:r>
              <a:rPr lang="en-US" altLang="ja-JP" sz="3600" dirty="0" smtClean="0"/>
              <a:t>IBM</a:t>
            </a:r>
            <a:r>
              <a:rPr lang="ja-JP" altLang="en-US" sz="3600" dirty="0" smtClean="0"/>
              <a:t> </a:t>
            </a:r>
            <a:r>
              <a:rPr lang="en-US" altLang="ja-JP" sz="3600" dirty="0" smtClean="0"/>
              <a:t>IMS </a:t>
            </a:r>
            <a:r>
              <a:rPr lang="en-US" altLang="ja-JP" sz="2400" dirty="0" smtClean="0"/>
              <a:t>(Information Management System)</a:t>
            </a:r>
            <a:endParaRPr lang="en-US" altLang="ja-JP" sz="3600" dirty="0" smtClean="0"/>
          </a:p>
        </p:txBody>
      </p:sp>
      <p:sp>
        <p:nvSpPr>
          <p:cNvPr id="3" name="コンテンツ プレースホルダ 2"/>
          <p:cNvSpPr>
            <a:spLocks noGrp="1"/>
          </p:cNvSpPr>
          <p:nvPr>
            <p:ph idx="1"/>
          </p:nvPr>
        </p:nvSpPr>
        <p:spPr/>
        <p:txBody>
          <a:bodyPr/>
          <a:lstStyle/>
          <a:p>
            <a:r>
              <a:rPr lang="en-US" altLang="ja-JP" dirty="0" smtClean="0"/>
              <a:t>1970</a:t>
            </a:r>
            <a:r>
              <a:rPr lang="ja-JP" altLang="en-US" dirty="0" smtClean="0"/>
              <a:t>年代後半から</a:t>
            </a:r>
            <a:r>
              <a:rPr lang="en-US" altLang="ja-JP" dirty="0" smtClean="0"/>
              <a:t>1980</a:t>
            </a:r>
            <a:r>
              <a:rPr lang="ja-JP" altLang="en-US" dirty="0" smtClean="0"/>
              <a:t>年代前半、</a:t>
            </a:r>
            <a:r>
              <a:rPr lang="en-US" altLang="ja-JP" dirty="0" smtClean="0"/>
              <a:t/>
            </a:r>
            <a:br>
              <a:rPr lang="en-US" altLang="ja-JP" dirty="0" smtClean="0"/>
            </a:br>
            <a:r>
              <a:rPr kumimoji="1" lang="en-US" altLang="ja-JP" dirty="0" smtClean="0"/>
              <a:t>IBM</a:t>
            </a:r>
            <a:r>
              <a:rPr kumimoji="1" lang="ja-JP" altLang="en-US" dirty="0" smtClean="0"/>
              <a:t>は</a:t>
            </a:r>
            <a:r>
              <a:rPr kumimoji="1" lang="en-US" altLang="ja-JP" dirty="0" smtClean="0"/>
              <a:t>DB</a:t>
            </a:r>
            <a:r>
              <a:rPr lang="ja-JP" altLang="en-US" dirty="0" smtClean="0"/>
              <a:t>界では圧倒的な存在だった。</a:t>
            </a:r>
            <a:endParaRPr lang="en-US" altLang="ja-JP" dirty="0" smtClean="0"/>
          </a:p>
          <a:p>
            <a:r>
              <a:rPr lang="ja-JP" altLang="en-US" dirty="0" smtClean="0"/>
              <a:t>初期の</a:t>
            </a:r>
            <a:r>
              <a:rPr kumimoji="1" lang="en-US" altLang="ja-JP" dirty="0" smtClean="0"/>
              <a:t>IBM</a:t>
            </a:r>
            <a:r>
              <a:rPr kumimoji="1" lang="ja-JP" altLang="en-US" dirty="0" smtClean="0"/>
              <a:t>の方向性は、</a:t>
            </a:r>
            <a:r>
              <a:rPr kumimoji="1" lang="en-US" altLang="ja-JP" dirty="0" smtClean="0"/>
              <a:t>IMS</a:t>
            </a:r>
            <a:r>
              <a:rPr kumimoji="1" lang="ja-JP" altLang="en-US" dirty="0" smtClean="0"/>
              <a:t>の上に関係問合せ言語のためのレイヤを構築</a:t>
            </a:r>
            <a:endParaRPr kumimoji="1" lang="en-US" altLang="ja-JP" dirty="0" smtClean="0"/>
          </a:p>
          <a:p>
            <a:pPr lvl="1"/>
            <a:r>
              <a:rPr lang="ja-JP" altLang="en-US" dirty="0" smtClean="0"/>
              <a:t>非常に素晴らしいアイデア</a:t>
            </a:r>
            <a:endParaRPr lang="en-US" altLang="ja-JP" dirty="0" smtClean="0"/>
          </a:p>
          <a:p>
            <a:pPr lvl="1"/>
            <a:r>
              <a:rPr lang="en-US" altLang="ja-JP" dirty="0" smtClean="0"/>
              <a:t>MVS</a:t>
            </a:r>
            <a:r>
              <a:rPr lang="ja-JP" altLang="en-US" dirty="0" smtClean="0"/>
              <a:t>（</a:t>
            </a:r>
            <a:r>
              <a:rPr lang="en-US" altLang="ja-JP" dirty="0" smtClean="0"/>
              <a:t>IBM</a:t>
            </a:r>
            <a:r>
              <a:rPr lang="ja-JP" altLang="en-US" dirty="0" smtClean="0"/>
              <a:t>のメインフレーム用</a:t>
            </a:r>
            <a:r>
              <a:rPr lang="en-US" altLang="ja-JP" dirty="0" smtClean="0"/>
              <a:t>OS</a:t>
            </a:r>
            <a:r>
              <a:rPr lang="ja-JP" altLang="en-US" dirty="0" smtClean="0"/>
              <a:t>）のコードを利用できた</a:t>
            </a:r>
            <a:endParaRPr lang="en-US" altLang="ja-JP" dirty="0" smtClean="0"/>
          </a:p>
          <a:p>
            <a:pPr lvl="1"/>
            <a:endParaRPr lang="en-US" altLang="ja-JP" dirty="0" smtClean="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31</a:t>
            </a:fld>
            <a:endParaRPr kumimoji="1" lang="ja-JP"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IMS</a:t>
            </a:r>
            <a:r>
              <a:rPr kumimoji="1" lang="ja-JP" altLang="en-US" dirty="0" smtClean="0"/>
              <a:t> </a:t>
            </a:r>
            <a:r>
              <a:rPr lang="ja-JP" altLang="en-US" dirty="0" smtClean="0"/>
              <a:t>の</a:t>
            </a:r>
            <a:r>
              <a:rPr kumimoji="1" lang="ja-JP" altLang="en-US" dirty="0" smtClean="0"/>
              <a:t>失敗</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理由は</a:t>
            </a:r>
            <a:endParaRPr kumimoji="1" lang="en-US" altLang="ja-JP" dirty="0" smtClean="0"/>
          </a:p>
          <a:p>
            <a:pPr lvl="1"/>
            <a:r>
              <a:rPr lang="ja-JP" altLang="en-US" dirty="0" smtClean="0"/>
              <a:t>二つのモデルを一つのシステム内で共存させようとした</a:t>
            </a:r>
            <a:endParaRPr lang="en-US" altLang="ja-JP" dirty="0" smtClean="0"/>
          </a:p>
          <a:p>
            <a:pPr lvl="1"/>
            <a:r>
              <a:rPr lang="en-US" altLang="ja-JP" dirty="0" smtClean="0"/>
              <a:t>IMS</a:t>
            </a:r>
            <a:r>
              <a:rPr lang="ja-JP" altLang="en-US" dirty="0" smtClean="0"/>
              <a:t>は階層</a:t>
            </a:r>
            <a:r>
              <a:rPr lang="en-US" altLang="ja-JP" dirty="0" smtClean="0"/>
              <a:t>DB</a:t>
            </a:r>
            <a:r>
              <a:rPr lang="ja-JP" altLang="en-US" dirty="0" smtClean="0"/>
              <a:t>であったが、ネットワークモデルも同時に扱いたい。</a:t>
            </a:r>
            <a:endParaRPr lang="en-US" altLang="ja-JP" dirty="0" smtClean="0"/>
          </a:p>
          <a:p>
            <a:pPr lvl="1"/>
            <a:r>
              <a:rPr kumimoji="1" lang="en-US" altLang="ja-JP" dirty="0" smtClean="0"/>
              <a:t>IMS</a:t>
            </a:r>
            <a:r>
              <a:rPr kumimoji="1" lang="ja-JP" altLang="en-US" dirty="0" smtClean="0"/>
              <a:t>の問合せ言語</a:t>
            </a:r>
            <a:r>
              <a:rPr kumimoji="1" lang="en-US" altLang="ja-JP" dirty="0" smtClean="0"/>
              <a:t>BL</a:t>
            </a:r>
            <a:r>
              <a:rPr lang="en-US" altLang="ja-JP" dirty="0" smtClean="0"/>
              <a:t>/</a:t>
            </a:r>
            <a:r>
              <a:rPr kumimoji="1" lang="en-US" altLang="ja-JP" dirty="0" smtClean="0"/>
              <a:t>1</a:t>
            </a:r>
            <a:r>
              <a:rPr kumimoji="1" lang="ja-JP" altLang="en-US" dirty="0" smtClean="0"/>
              <a:t>は、階層モデルのまま。</a:t>
            </a:r>
            <a:endParaRPr kumimoji="1" lang="en-US" altLang="ja-JP" dirty="0" smtClean="0"/>
          </a:p>
          <a:p>
            <a:pPr lvl="1"/>
            <a:r>
              <a:rPr kumimoji="1" lang="ja-JP" altLang="en-US" dirty="0" smtClean="0"/>
              <a:t>二つ</a:t>
            </a:r>
            <a:r>
              <a:rPr lang="ja-JP" altLang="en-US" dirty="0" smtClean="0"/>
              <a:t>の</a:t>
            </a:r>
            <a:r>
              <a:rPr kumimoji="1" lang="ja-JP" altLang="en-US" dirty="0" smtClean="0"/>
              <a:t>構造をのりでくっつけたようなプログラムになってしまった。</a:t>
            </a:r>
            <a:endParaRPr kumimoji="1" lang="en-US" altLang="ja-JP" dirty="0" smtClean="0"/>
          </a:p>
          <a:p>
            <a:pPr lvl="1"/>
            <a:endParaRPr kumimoji="1" lang="ja-JP" altLang="en-US"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32</a:t>
            </a:fld>
            <a:endParaRPr kumimoji="1" lang="ja-JP"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もし</a:t>
            </a:r>
            <a:r>
              <a:rPr kumimoji="1" lang="en-US" altLang="ja-JP" dirty="0" smtClean="0"/>
              <a:t>IMS</a:t>
            </a:r>
            <a:r>
              <a:rPr kumimoji="1" lang="ja-JP" altLang="en-US" dirty="0" smtClean="0"/>
              <a:t>が成功していたら</a:t>
            </a:r>
            <a:endParaRPr kumimoji="1" lang="ja-JP" altLang="en-US" dirty="0"/>
          </a:p>
        </p:txBody>
      </p:sp>
      <p:sp>
        <p:nvSpPr>
          <p:cNvPr id="3" name="コンテンツ プレースホルダ 2"/>
          <p:cNvSpPr>
            <a:spLocks noGrp="1"/>
          </p:cNvSpPr>
          <p:nvPr>
            <p:ph idx="1"/>
          </p:nvPr>
        </p:nvSpPr>
        <p:spPr/>
        <p:txBody>
          <a:bodyPr/>
          <a:lstStyle/>
          <a:p>
            <a:r>
              <a:rPr kumimoji="1" lang="en-US" altLang="ja-JP" dirty="0" smtClean="0"/>
              <a:t>RDBMS</a:t>
            </a:r>
            <a:r>
              <a:rPr kumimoji="1" lang="ja-JP" altLang="en-US" dirty="0" smtClean="0"/>
              <a:t>は、階層モデルのエンジンの上に</a:t>
            </a:r>
            <a:r>
              <a:rPr lang="ja-JP" altLang="en-US" dirty="0" smtClean="0"/>
              <a:t>、違うモデルの</a:t>
            </a:r>
            <a:r>
              <a:rPr kumimoji="1" lang="ja-JP" altLang="en-US" dirty="0" smtClean="0"/>
              <a:t>インターフェイスを乗せたものになっていたかもしれない。</a:t>
            </a:r>
            <a:endParaRPr kumimoji="1" lang="en-US" altLang="ja-JP" dirty="0" smtClean="0"/>
          </a:p>
          <a:p>
            <a:pPr lvl="1"/>
            <a:r>
              <a:rPr lang="en-US" altLang="ja-JP" dirty="0" smtClean="0"/>
              <a:t>1-n</a:t>
            </a:r>
            <a:r>
              <a:rPr lang="ja-JP" altLang="en-US" dirty="0" smtClean="0"/>
              <a:t> </a:t>
            </a:r>
            <a:r>
              <a:rPr lang="en-US" altLang="ja-JP" dirty="0" smtClean="0"/>
              <a:t>Join</a:t>
            </a:r>
            <a:r>
              <a:rPr lang="ja-JP" altLang="en-US" dirty="0" smtClean="0"/>
              <a:t>を非常に効率的に実行する？</a:t>
            </a:r>
            <a:endParaRPr kumimoji="1" lang="en-US" altLang="ja-JP" dirty="0" smtClean="0"/>
          </a:p>
          <a:p>
            <a:r>
              <a:rPr lang="en-US" altLang="ja-JP" dirty="0" smtClean="0"/>
              <a:t>DB</a:t>
            </a:r>
            <a:r>
              <a:rPr lang="ja-JP" altLang="en-US" dirty="0" smtClean="0"/>
              <a:t>の世界は全く異なるものになっていた。</a:t>
            </a:r>
            <a:endParaRPr kumimoji="1" lang="ja-JP" altLang="en-US"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33</a:t>
            </a:fld>
            <a:endParaRPr kumimoji="1" lang="ja-JP"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IMS</a:t>
            </a:r>
            <a:r>
              <a:rPr kumimoji="1" lang="ja-JP" altLang="en-US" dirty="0" smtClean="0"/>
              <a:t>の失敗の後</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データベースのインターフェイスは</a:t>
            </a:r>
            <a:r>
              <a:rPr kumimoji="1" lang="en-US" altLang="ja-JP" dirty="0" smtClean="0"/>
              <a:t>?</a:t>
            </a:r>
          </a:p>
          <a:p>
            <a:pPr lvl="1"/>
            <a:r>
              <a:rPr lang="ja-JP" altLang="en-US" dirty="0" smtClean="0"/>
              <a:t>例を用いた問合せ</a:t>
            </a:r>
            <a:endParaRPr lang="en-US" altLang="ja-JP" dirty="0" smtClean="0"/>
          </a:p>
          <a:p>
            <a:pPr lvl="1"/>
            <a:r>
              <a:rPr kumimoji="1" lang="en-US" altLang="ja-JP" dirty="0" smtClean="0"/>
              <a:t>PL/1</a:t>
            </a:r>
            <a:r>
              <a:rPr kumimoji="1" lang="ja-JP" altLang="en-US" dirty="0" smtClean="0"/>
              <a:t>（</a:t>
            </a:r>
            <a:r>
              <a:rPr kumimoji="1" lang="en-US" altLang="ja-JP" dirty="0" smtClean="0"/>
              <a:t>IBM</a:t>
            </a:r>
            <a:r>
              <a:rPr kumimoji="1" lang="ja-JP" altLang="en-US" dirty="0" smtClean="0"/>
              <a:t>の汎用プログラミング言語）の拡張 （</a:t>
            </a:r>
            <a:r>
              <a:rPr lang="en-US" altLang="ja-JP" dirty="0" smtClean="0"/>
              <a:t>Christopher J. Date</a:t>
            </a:r>
            <a:r>
              <a:rPr kumimoji="1" lang="ja-JP" altLang="en-US" dirty="0" smtClean="0"/>
              <a:t>）</a:t>
            </a:r>
            <a:endParaRPr kumimoji="1" lang="en-US" altLang="ja-JP" dirty="0" smtClean="0"/>
          </a:p>
          <a:p>
            <a:pPr lvl="1"/>
            <a:r>
              <a:rPr lang="en-US" altLang="ja-JP" dirty="0" smtClean="0"/>
              <a:t>SQL</a:t>
            </a:r>
          </a:p>
          <a:p>
            <a:pPr lvl="1"/>
            <a:endParaRPr kumimoji="1" lang="en-US" altLang="ja-JP" dirty="0" smtClean="0"/>
          </a:p>
          <a:p>
            <a:r>
              <a:rPr lang="ja-JP" altLang="en-US" dirty="0" smtClean="0"/>
              <a:t>結果は</a:t>
            </a:r>
            <a:r>
              <a:rPr lang="en-US" altLang="ja-JP" dirty="0" smtClean="0"/>
              <a:t>SQL</a:t>
            </a:r>
            <a:r>
              <a:rPr lang="ja-JP" altLang="en-US" dirty="0" smtClean="0"/>
              <a:t>の勝利</a:t>
            </a:r>
            <a:endParaRPr kumimoji="1" lang="en-US" altLang="ja-JP" dirty="0" smtClean="0"/>
          </a:p>
          <a:p>
            <a:pPr lvl="1"/>
            <a:endParaRPr kumimoji="1" lang="ja-JP" altLang="en-US"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34</a:t>
            </a:fld>
            <a:endParaRPr kumimoji="1" lang="ja-JP"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en-US" altLang="ja-JP" dirty="0" smtClean="0">
                <a:latin typeface="Arial Black" pitchFamily="34" charset="0"/>
              </a:rPr>
              <a:t>Remembering System</a:t>
            </a:r>
            <a:r>
              <a:rPr kumimoji="1" lang="ja-JP" altLang="en-US" dirty="0" smtClean="0">
                <a:latin typeface="Arial Black" pitchFamily="34" charset="0"/>
              </a:rPr>
              <a:t> </a:t>
            </a:r>
            <a:r>
              <a:rPr kumimoji="1" lang="en-US" altLang="ja-JP" dirty="0" smtClean="0">
                <a:latin typeface="Arial Black" pitchFamily="34" charset="0"/>
              </a:rPr>
              <a:t>R</a:t>
            </a:r>
            <a:endParaRPr kumimoji="1" lang="ja-JP" altLang="en-US" dirty="0">
              <a:latin typeface="Arial Black" pitchFamily="34" charset="0"/>
            </a:endParaRPr>
          </a:p>
        </p:txBody>
      </p:sp>
      <p:sp>
        <p:nvSpPr>
          <p:cNvPr id="5" name="サブタイトル 4"/>
          <p:cNvSpPr>
            <a:spLocks noGrp="1"/>
          </p:cNvSpPr>
          <p:nvPr>
            <p:ph type="subTitle" idx="1"/>
          </p:nvPr>
        </p:nvSpPr>
        <p:spPr/>
        <p:txBody>
          <a:bodyPr/>
          <a:lstStyle/>
          <a:p>
            <a:r>
              <a:rPr lang="en-US" altLang="ja-JP" dirty="0" smtClean="0"/>
              <a:t>Patricia </a:t>
            </a:r>
            <a:r>
              <a:rPr lang="en-US" altLang="ja-JP" dirty="0" err="1" smtClean="0"/>
              <a:t>Selinger</a:t>
            </a:r>
            <a:r>
              <a:rPr lang="en-US" altLang="ja-JP" dirty="0" smtClean="0"/>
              <a:t> </a:t>
            </a:r>
          </a:p>
          <a:p>
            <a:r>
              <a:rPr lang="en-US" altLang="ja-JP" dirty="0" smtClean="0"/>
              <a:t>IBM Research</a:t>
            </a:r>
            <a:endParaRPr kumimoji="1" lang="ja-JP" altLang="en-US" dirty="0"/>
          </a:p>
        </p:txBody>
      </p:sp>
      <p:sp>
        <p:nvSpPr>
          <p:cNvPr id="7" name="正方形/長方形 6"/>
          <p:cNvSpPr/>
          <p:nvPr/>
        </p:nvSpPr>
        <p:spPr>
          <a:xfrm>
            <a:off x="2235168" y="1735263"/>
            <a:ext cx="4572000" cy="707886"/>
          </a:xfrm>
          <a:prstGeom prst="rect">
            <a:avLst/>
          </a:prstGeom>
        </p:spPr>
        <p:txBody>
          <a:bodyPr>
            <a:spAutoFit/>
          </a:bodyPr>
          <a:lstStyle/>
          <a:p>
            <a:pPr algn="ctr"/>
            <a:r>
              <a:rPr lang="en-US" altLang="ja-JP" sz="2000" dirty="0" smtClean="0">
                <a:latin typeface="ヒラギノ角ゴ Std W8" pitchFamily="34" charset="-128"/>
                <a:ea typeface="ヒラギノ角ゴ Std W8" pitchFamily="34" charset="-128"/>
              </a:rPr>
              <a:t>Panel</a:t>
            </a:r>
            <a:r>
              <a:rPr lang="ja-JP" altLang="en-US" sz="2000" dirty="0" smtClean="0">
                <a:latin typeface="ヒラギノ角ゴ Std W8" pitchFamily="34" charset="-128"/>
                <a:ea typeface="ヒラギノ角ゴ Std W8" pitchFamily="34" charset="-128"/>
              </a:rPr>
              <a:t>：</a:t>
            </a:r>
            <a:r>
              <a:rPr lang="en-US" altLang="ja-JP" sz="2000" dirty="0" smtClean="0">
                <a:latin typeface="ヒラギノ角ゴ Std W8" pitchFamily="34" charset="-128"/>
                <a:ea typeface="ヒラギノ角ゴ Std W8" pitchFamily="34" charset="-128"/>
              </a:rPr>
              <a:t>40 Years of</a:t>
            </a:r>
            <a:br>
              <a:rPr lang="en-US" altLang="ja-JP" sz="2000" dirty="0" smtClean="0">
                <a:latin typeface="ヒラギノ角ゴ Std W8" pitchFamily="34" charset="-128"/>
                <a:ea typeface="ヒラギノ角ゴ Std W8" pitchFamily="34" charset="-128"/>
              </a:rPr>
            </a:br>
            <a:r>
              <a:rPr lang="en-US" altLang="ja-JP" sz="2000" dirty="0" smtClean="0">
                <a:latin typeface="ヒラギノ角ゴ Std W8" pitchFamily="34" charset="-128"/>
                <a:ea typeface="ヒラギノ角ゴ Std W8" pitchFamily="34" charset="-128"/>
              </a:rPr>
              <a:t> Relational Model Celebration</a:t>
            </a:r>
            <a:endParaRPr lang="ja-JP" altLang="en-US" sz="2000" dirty="0">
              <a:latin typeface="ヒラギノ角ゴ Std W8" pitchFamily="34" charset="-128"/>
              <a:ea typeface="ヒラギノ角ゴ Std W8" pitchFamily="34" charset="-128"/>
            </a:endParaRPr>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データベースの登場以前</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アプリケーションはすべての処理を実装</a:t>
            </a:r>
            <a:endParaRPr kumimoji="1" lang="en-US" altLang="ja-JP" dirty="0" smtClean="0"/>
          </a:p>
          <a:p>
            <a:endParaRPr lang="en-US" altLang="ja-JP" dirty="0" smtClean="0"/>
          </a:p>
          <a:p>
            <a:endParaRPr kumimoji="1" lang="en-US" altLang="ja-JP" dirty="0" smtClean="0"/>
          </a:p>
          <a:p>
            <a:endParaRPr lang="en-US" altLang="ja-JP" dirty="0" smtClean="0"/>
          </a:p>
          <a:p>
            <a:endParaRPr kumimoji="1" lang="en-US" altLang="ja-JP" dirty="0" smtClean="0"/>
          </a:p>
          <a:p>
            <a:endParaRPr lang="en-US" altLang="ja-JP" dirty="0" smtClean="0"/>
          </a:p>
          <a:p>
            <a:endParaRPr kumimoji="1" lang="en-US" altLang="ja-JP" dirty="0" smtClean="0"/>
          </a:p>
          <a:p>
            <a:r>
              <a:rPr lang="ja-JP" altLang="en-US" dirty="0" smtClean="0"/>
              <a:t>データのコピーが大量</a:t>
            </a:r>
            <a:endParaRPr lang="en-US" altLang="ja-JP" dirty="0" smtClean="0"/>
          </a:p>
        </p:txBody>
      </p:sp>
      <p:sp>
        <p:nvSpPr>
          <p:cNvPr id="5" name="フローチャート : 磁気ディスク 4"/>
          <p:cNvSpPr/>
          <p:nvPr/>
        </p:nvSpPr>
        <p:spPr>
          <a:xfrm>
            <a:off x="2016090" y="4743469"/>
            <a:ext cx="1800000" cy="572392"/>
          </a:xfrm>
          <a:prstGeom prst="flowChartMagneticDisk">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lIns="36000" tIns="36000" rIns="36000" bIns="36000" rtlCol="0" anchor="t" anchorCtr="0">
            <a:noAutofit/>
          </a:bodyPr>
          <a:lstStyle/>
          <a:p>
            <a:pPr algn="ctr"/>
            <a:r>
              <a:rPr lang="ja-JP" altLang="en-US" dirty="0" smtClean="0"/>
              <a:t>データ</a:t>
            </a:r>
            <a:endParaRPr kumimoji="1" lang="ja-JP" altLang="en-US" dirty="0" smtClean="0"/>
          </a:p>
        </p:txBody>
      </p:sp>
      <p:sp>
        <p:nvSpPr>
          <p:cNvPr id="6" name="正方形/長方形 5"/>
          <p:cNvSpPr/>
          <p:nvPr/>
        </p:nvSpPr>
        <p:spPr>
          <a:xfrm>
            <a:off x="2016090" y="2443149"/>
            <a:ext cx="1800000" cy="1734697"/>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lIns="36000" tIns="36000" rIns="36000" bIns="36000" rtlCol="0" anchor="t" anchorCtr="0">
            <a:spAutoFit/>
          </a:bodyPr>
          <a:lstStyle/>
          <a:p>
            <a:pPr algn="ctr"/>
            <a:r>
              <a:rPr lang="ja-JP" altLang="en-US" dirty="0" smtClean="0"/>
              <a:t>リカバリ</a:t>
            </a:r>
            <a:endParaRPr lang="en-US" altLang="ja-JP" dirty="0" smtClean="0"/>
          </a:p>
          <a:p>
            <a:pPr algn="ctr"/>
            <a:r>
              <a:rPr lang="ja-JP" altLang="en-US" dirty="0" smtClean="0"/>
              <a:t>共有</a:t>
            </a:r>
            <a:endParaRPr lang="en-US" altLang="ja-JP" dirty="0" smtClean="0"/>
          </a:p>
          <a:p>
            <a:pPr algn="ctr"/>
            <a:r>
              <a:rPr kumimoji="1" lang="ja-JP" altLang="en-US" dirty="0" smtClean="0"/>
              <a:t>セキュリティ</a:t>
            </a:r>
            <a:endParaRPr kumimoji="1" lang="en-US" altLang="ja-JP" dirty="0" smtClean="0"/>
          </a:p>
          <a:p>
            <a:pPr algn="ctr"/>
            <a:r>
              <a:rPr lang="ja-JP" altLang="en-US" dirty="0" smtClean="0"/>
              <a:t>ファイル管理</a:t>
            </a:r>
            <a:endParaRPr lang="en-US" altLang="ja-JP" dirty="0" smtClean="0"/>
          </a:p>
          <a:p>
            <a:pPr algn="ctr"/>
            <a:r>
              <a:rPr lang="ja-JP" altLang="en-US" dirty="0" smtClean="0"/>
              <a:t>物理メディア管理</a:t>
            </a:r>
            <a:endParaRPr lang="en-US" altLang="ja-JP" dirty="0" smtClean="0"/>
          </a:p>
          <a:p>
            <a:pPr algn="ctr"/>
            <a:r>
              <a:rPr kumimoji="1" lang="ja-JP" altLang="en-US" dirty="0" smtClean="0"/>
              <a:t>アクセスパス選択</a:t>
            </a:r>
            <a:endParaRPr kumimoji="1" lang="en-US" altLang="ja-JP" dirty="0" smtClean="0"/>
          </a:p>
        </p:txBody>
      </p:sp>
      <p:sp>
        <p:nvSpPr>
          <p:cNvPr id="8" name="テキスト ボックス 7"/>
          <p:cNvSpPr txBox="1"/>
          <p:nvPr/>
        </p:nvSpPr>
        <p:spPr>
          <a:xfrm>
            <a:off x="2472274" y="5364190"/>
            <a:ext cx="894797" cy="369332"/>
          </a:xfrm>
          <a:prstGeom prst="rect">
            <a:avLst/>
          </a:prstGeom>
          <a:noFill/>
        </p:spPr>
        <p:txBody>
          <a:bodyPr wrap="none" rtlCol="0">
            <a:spAutoFit/>
          </a:bodyPr>
          <a:lstStyle/>
          <a:p>
            <a:r>
              <a:rPr kumimoji="1" lang="ja-JP" altLang="en-US" dirty="0" smtClean="0"/>
              <a:t>アプリ</a:t>
            </a:r>
            <a:r>
              <a:rPr kumimoji="1" lang="en-US" altLang="ja-JP" dirty="0" smtClean="0"/>
              <a:t>1</a:t>
            </a:r>
            <a:endParaRPr kumimoji="1" lang="ja-JP" altLang="en-US" dirty="0"/>
          </a:p>
        </p:txBody>
      </p:sp>
      <p:cxnSp>
        <p:nvCxnSpPr>
          <p:cNvPr id="10" name="直線矢印コネクタ 9"/>
          <p:cNvCxnSpPr>
            <a:stCxn id="6" idx="2"/>
            <a:endCxn id="5" idx="1"/>
          </p:cNvCxnSpPr>
          <p:nvPr/>
        </p:nvCxnSpPr>
        <p:spPr>
          <a:xfrm rot="5400000">
            <a:off x="2633279" y="4460657"/>
            <a:ext cx="565623" cy="1588"/>
          </a:xfrm>
          <a:prstGeom prst="straightConnector1">
            <a:avLst/>
          </a:prstGeom>
          <a:ln>
            <a:headEnd type="arrow" w="med" len="med"/>
            <a:tailEnd type="arrow" w="med" len="med"/>
          </a:ln>
        </p:spPr>
        <p:style>
          <a:lnRef idx="2">
            <a:schemeClr val="dk1"/>
          </a:lnRef>
          <a:fillRef idx="1">
            <a:schemeClr val="lt1"/>
          </a:fillRef>
          <a:effectRef idx="0">
            <a:schemeClr val="dk1"/>
          </a:effectRef>
          <a:fontRef idx="minor">
            <a:schemeClr val="dk1"/>
          </a:fontRef>
        </p:style>
      </p:cxnSp>
      <p:sp>
        <p:nvSpPr>
          <p:cNvPr id="16" name="フローチャート : 磁気ディスク 15"/>
          <p:cNvSpPr/>
          <p:nvPr/>
        </p:nvSpPr>
        <p:spPr>
          <a:xfrm>
            <a:off x="4681539" y="4743470"/>
            <a:ext cx="1800000" cy="572392"/>
          </a:xfrm>
          <a:prstGeom prst="flowChartMagneticDisk">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lIns="36000" tIns="36000" rIns="36000" bIns="36000" rtlCol="0" anchor="t" anchorCtr="0">
            <a:noAutofit/>
          </a:bodyPr>
          <a:lstStyle/>
          <a:p>
            <a:pPr algn="ctr"/>
            <a:r>
              <a:rPr lang="ja-JP" altLang="en-US" dirty="0" smtClean="0"/>
              <a:t>データ</a:t>
            </a:r>
            <a:endParaRPr kumimoji="1" lang="ja-JP" altLang="en-US" dirty="0" smtClean="0"/>
          </a:p>
        </p:txBody>
      </p:sp>
      <p:sp>
        <p:nvSpPr>
          <p:cNvPr id="17" name="正方形/長方形 16"/>
          <p:cNvSpPr/>
          <p:nvPr/>
        </p:nvSpPr>
        <p:spPr>
          <a:xfrm>
            <a:off x="4681539" y="2443150"/>
            <a:ext cx="1800000" cy="1734697"/>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lIns="36000" tIns="36000" rIns="36000" bIns="36000" rtlCol="0" anchor="t" anchorCtr="0">
            <a:spAutoFit/>
          </a:bodyPr>
          <a:lstStyle/>
          <a:p>
            <a:pPr algn="ctr"/>
            <a:r>
              <a:rPr lang="ja-JP" altLang="en-US" dirty="0" smtClean="0"/>
              <a:t>リカバリ</a:t>
            </a:r>
            <a:endParaRPr lang="en-US" altLang="ja-JP" dirty="0" smtClean="0"/>
          </a:p>
          <a:p>
            <a:pPr algn="ctr"/>
            <a:r>
              <a:rPr lang="ja-JP" altLang="en-US" dirty="0" smtClean="0"/>
              <a:t>共有</a:t>
            </a:r>
            <a:endParaRPr lang="en-US" altLang="ja-JP" dirty="0" smtClean="0"/>
          </a:p>
          <a:p>
            <a:pPr algn="ctr"/>
            <a:r>
              <a:rPr kumimoji="1" lang="ja-JP" altLang="en-US" dirty="0" smtClean="0"/>
              <a:t>セキュリティ</a:t>
            </a:r>
            <a:endParaRPr kumimoji="1" lang="en-US" altLang="ja-JP" dirty="0" smtClean="0"/>
          </a:p>
          <a:p>
            <a:pPr algn="ctr"/>
            <a:r>
              <a:rPr lang="ja-JP" altLang="en-US" dirty="0" smtClean="0"/>
              <a:t>ファイル管理</a:t>
            </a:r>
            <a:endParaRPr lang="en-US" altLang="ja-JP" dirty="0" smtClean="0"/>
          </a:p>
          <a:p>
            <a:pPr algn="ctr"/>
            <a:r>
              <a:rPr lang="ja-JP" altLang="en-US" dirty="0" smtClean="0"/>
              <a:t>物理メディア管理</a:t>
            </a:r>
            <a:endParaRPr lang="en-US" altLang="ja-JP" dirty="0" smtClean="0"/>
          </a:p>
          <a:p>
            <a:pPr algn="ctr"/>
            <a:r>
              <a:rPr kumimoji="1" lang="ja-JP" altLang="en-US" dirty="0" smtClean="0"/>
              <a:t>アクセスパス選択</a:t>
            </a:r>
            <a:endParaRPr kumimoji="1" lang="en-US" altLang="ja-JP" dirty="0" smtClean="0"/>
          </a:p>
        </p:txBody>
      </p:sp>
      <p:sp>
        <p:nvSpPr>
          <p:cNvPr id="18" name="テキスト ボックス 17"/>
          <p:cNvSpPr txBox="1"/>
          <p:nvPr/>
        </p:nvSpPr>
        <p:spPr>
          <a:xfrm>
            <a:off x="5137723" y="5364191"/>
            <a:ext cx="894797" cy="369332"/>
          </a:xfrm>
          <a:prstGeom prst="rect">
            <a:avLst/>
          </a:prstGeom>
          <a:noFill/>
        </p:spPr>
        <p:txBody>
          <a:bodyPr wrap="none" rtlCol="0">
            <a:spAutoFit/>
          </a:bodyPr>
          <a:lstStyle/>
          <a:p>
            <a:r>
              <a:rPr kumimoji="1" lang="ja-JP" altLang="en-US" dirty="0" smtClean="0"/>
              <a:t>アプリ</a:t>
            </a:r>
            <a:r>
              <a:rPr lang="en-US" altLang="ja-JP" dirty="0" smtClean="0"/>
              <a:t>2</a:t>
            </a:r>
            <a:endParaRPr kumimoji="1" lang="ja-JP" altLang="en-US" dirty="0"/>
          </a:p>
        </p:txBody>
      </p:sp>
      <p:cxnSp>
        <p:nvCxnSpPr>
          <p:cNvPr id="19" name="直線矢印コネクタ 18"/>
          <p:cNvCxnSpPr>
            <a:stCxn id="17" idx="2"/>
            <a:endCxn id="16" idx="1"/>
          </p:cNvCxnSpPr>
          <p:nvPr/>
        </p:nvCxnSpPr>
        <p:spPr>
          <a:xfrm rot="5400000">
            <a:off x="5298728" y="4460658"/>
            <a:ext cx="565623" cy="1588"/>
          </a:xfrm>
          <a:prstGeom prst="straightConnector1">
            <a:avLst/>
          </a:prstGeom>
          <a:ln>
            <a:headEnd type="arrow" w="med" len="med"/>
            <a:tailEnd type="arrow" w="med" len="med"/>
          </a:ln>
        </p:spPr>
        <p:style>
          <a:lnRef idx="2">
            <a:schemeClr val="dk1"/>
          </a:lnRef>
          <a:fillRef idx="1">
            <a:schemeClr val="lt1"/>
          </a:fillRef>
          <a:effectRef idx="0">
            <a:schemeClr val="dk1"/>
          </a:effectRef>
          <a:fontRef idx="minor">
            <a:schemeClr val="dk1"/>
          </a:fontRef>
        </p:style>
      </p:cxnSp>
      <p:sp>
        <p:nvSpPr>
          <p:cNvPr id="13" name="正方形/長方形 12"/>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15" name="フッター プレースホルダ 14"/>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0" name="スライド番号プレースホルダ 19"/>
          <p:cNvSpPr>
            <a:spLocks noGrp="1"/>
          </p:cNvSpPr>
          <p:nvPr>
            <p:ph type="sldNum" sz="quarter" idx="12"/>
          </p:nvPr>
        </p:nvSpPr>
        <p:spPr/>
        <p:txBody>
          <a:bodyPr/>
          <a:lstStyle/>
          <a:p>
            <a:fld id="{DF510E7A-70A0-49B7-BA5B-039CFE49E52F}" type="slidenum">
              <a:rPr kumimoji="1" lang="ja-JP" altLang="en-US" smtClean="0"/>
              <a:pPr/>
              <a:t>36</a:t>
            </a:fld>
            <a:endParaRPr kumimoji="1" lang="ja-JP"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階層とネットワークの</a:t>
            </a:r>
            <a:r>
              <a:rPr kumimoji="1" lang="en-US" altLang="ja-JP" dirty="0" smtClean="0"/>
              <a:t>DB</a:t>
            </a:r>
            <a:r>
              <a:rPr kumimoji="1" lang="ja-JP" altLang="en-US" dirty="0" smtClean="0"/>
              <a:t>では</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一部の処理を統一</a:t>
            </a:r>
            <a:endParaRPr kumimoji="1" lang="en-US" altLang="ja-JP" dirty="0" smtClean="0"/>
          </a:p>
          <a:p>
            <a:endParaRPr lang="en-US" altLang="ja-JP" dirty="0" smtClean="0"/>
          </a:p>
          <a:p>
            <a:endParaRPr kumimoji="1" lang="en-US" altLang="ja-JP" dirty="0" smtClean="0"/>
          </a:p>
          <a:p>
            <a:endParaRPr lang="en-US" altLang="ja-JP" dirty="0" smtClean="0"/>
          </a:p>
          <a:p>
            <a:endParaRPr kumimoji="1" lang="en-US" altLang="ja-JP" dirty="0" smtClean="0"/>
          </a:p>
          <a:p>
            <a:endParaRPr lang="en-US" altLang="ja-JP" dirty="0" smtClean="0"/>
          </a:p>
          <a:p>
            <a:endParaRPr kumimoji="1" lang="en-US" altLang="ja-JP" dirty="0" smtClean="0"/>
          </a:p>
          <a:p>
            <a:r>
              <a:rPr lang="ja-JP" altLang="en-US" dirty="0" smtClean="0"/>
              <a:t>データを共有</a:t>
            </a:r>
            <a:endParaRPr kumimoji="1" lang="ja-JP" altLang="en-US" dirty="0"/>
          </a:p>
        </p:txBody>
      </p:sp>
      <p:sp>
        <p:nvSpPr>
          <p:cNvPr id="5" name="フローチャート : 磁気ディスク 4"/>
          <p:cNvSpPr/>
          <p:nvPr/>
        </p:nvSpPr>
        <p:spPr>
          <a:xfrm>
            <a:off x="3440097" y="5156927"/>
            <a:ext cx="1800000" cy="572392"/>
          </a:xfrm>
          <a:prstGeom prst="flowChartMagneticDisk">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lIns="36000" tIns="36000" rIns="36000" bIns="36000" rtlCol="0" anchor="t" anchorCtr="0">
            <a:noAutofit/>
          </a:bodyPr>
          <a:lstStyle/>
          <a:p>
            <a:pPr algn="ctr"/>
            <a:r>
              <a:rPr lang="ja-JP" altLang="en-US" dirty="0" smtClean="0"/>
              <a:t>データ</a:t>
            </a:r>
            <a:endParaRPr kumimoji="1" lang="ja-JP" altLang="en-US" dirty="0" smtClean="0"/>
          </a:p>
        </p:txBody>
      </p:sp>
      <p:sp>
        <p:nvSpPr>
          <p:cNvPr id="6" name="正方形/長方形 5"/>
          <p:cNvSpPr/>
          <p:nvPr/>
        </p:nvSpPr>
        <p:spPr>
          <a:xfrm>
            <a:off x="2016090" y="2443149"/>
            <a:ext cx="2102106" cy="62670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lIns="36000" tIns="36000" rIns="36000" bIns="36000" rtlCol="0" anchor="t" anchorCtr="0">
            <a:spAutoFit/>
          </a:bodyPr>
          <a:lstStyle/>
          <a:p>
            <a:pPr algn="ctr"/>
            <a:r>
              <a:rPr kumimoji="1" lang="ja-JP" altLang="en-US" dirty="0" smtClean="0"/>
              <a:t>データナビゲーション</a:t>
            </a:r>
            <a:endParaRPr kumimoji="1" lang="en-US" altLang="ja-JP" dirty="0" smtClean="0"/>
          </a:p>
          <a:p>
            <a:pPr algn="ctr"/>
            <a:r>
              <a:rPr kumimoji="1" lang="ja-JP" altLang="en-US" dirty="0" smtClean="0"/>
              <a:t>アクセスパス選択</a:t>
            </a:r>
            <a:endParaRPr kumimoji="1" lang="en-US" altLang="ja-JP" dirty="0" smtClean="0"/>
          </a:p>
        </p:txBody>
      </p:sp>
      <p:sp>
        <p:nvSpPr>
          <p:cNvPr id="7" name="テキスト ボックス 6"/>
          <p:cNvSpPr txBox="1"/>
          <p:nvPr/>
        </p:nvSpPr>
        <p:spPr>
          <a:xfrm>
            <a:off x="2472274" y="2078019"/>
            <a:ext cx="894797" cy="369332"/>
          </a:xfrm>
          <a:prstGeom prst="rect">
            <a:avLst/>
          </a:prstGeom>
          <a:noFill/>
        </p:spPr>
        <p:txBody>
          <a:bodyPr wrap="none" rtlCol="0">
            <a:spAutoFit/>
          </a:bodyPr>
          <a:lstStyle/>
          <a:p>
            <a:r>
              <a:rPr kumimoji="1" lang="ja-JP" altLang="en-US" dirty="0" smtClean="0"/>
              <a:t>アプリ</a:t>
            </a:r>
            <a:r>
              <a:rPr kumimoji="1" lang="en-US" altLang="ja-JP" dirty="0" smtClean="0"/>
              <a:t>1</a:t>
            </a:r>
            <a:endParaRPr kumimoji="1" lang="ja-JP" altLang="en-US" dirty="0"/>
          </a:p>
        </p:txBody>
      </p:sp>
      <p:sp>
        <p:nvSpPr>
          <p:cNvPr id="10" name="正方形/長方形 9"/>
          <p:cNvSpPr/>
          <p:nvPr/>
        </p:nvSpPr>
        <p:spPr>
          <a:xfrm>
            <a:off x="4681539" y="2443150"/>
            <a:ext cx="2102105" cy="62670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lIns="36000" tIns="36000" rIns="36000" bIns="36000" rtlCol="0" anchor="t" anchorCtr="0">
            <a:spAutoFit/>
          </a:bodyPr>
          <a:lstStyle/>
          <a:p>
            <a:pPr algn="ctr"/>
            <a:r>
              <a:rPr kumimoji="1" lang="ja-JP" altLang="en-US" dirty="0" smtClean="0"/>
              <a:t>データナビゲーション</a:t>
            </a:r>
            <a:endParaRPr kumimoji="1" lang="en-US" altLang="ja-JP" dirty="0" smtClean="0"/>
          </a:p>
          <a:p>
            <a:pPr algn="ctr"/>
            <a:r>
              <a:rPr kumimoji="1" lang="ja-JP" altLang="en-US" dirty="0" smtClean="0"/>
              <a:t>アクセスパス選択</a:t>
            </a:r>
            <a:endParaRPr kumimoji="1" lang="en-US" altLang="ja-JP" dirty="0" smtClean="0"/>
          </a:p>
        </p:txBody>
      </p:sp>
      <p:sp>
        <p:nvSpPr>
          <p:cNvPr id="11" name="テキスト ボックス 10"/>
          <p:cNvSpPr txBox="1"/>
          <p:nvPr/>
        </p:nvSpPr>
        <p:spPr>
          <a:xfrm>
            <a:off x="5137723" y="2078020"/>
            <a:ext cx="894797" cy="369332"/>
          </a:xfrm>
          <a:prstGeom prst="rect">
            <a:avLst/>
          </a:prstGeom>
          <a:noFill/>
        </p:spPr>
        <p:txBody>
          <a:bodyPr wrap="none" rtlCol="0">
            <a:spAutoFit/>
          </a:bodyPr>
          <a:lstStyle/>
          <a:p>
            <a:r>
              <a:rPr kumimoji="1" lang="ja-JP" altLang="en-US" dirty="0" smtClean="0"/>
              <a:t>アプリ</a:t>
            </a:r>
            <a:r>
              <a:rPr lang="en-US" altLang="ja-JP" dirty="0" smtClean="0"/>
              <a:t>2</a:t>
            </a:r>
            <a:endParaRPr kumimoji="1" lang="ja-JP" altLang="en-US" dirty="0"/>
          </a:p>
        </p:txBody>
      </p:sp>
      <p:sp>
        <p:nvSpPr>
          <p:cNvPr id="21" name="正方形/長方形 20"/>
          <p:cNvSpPr/>
          <p:nvPr/>
        </p:nvSpPr>
        <p:spPr>
          <a:xfrm>
            <a:off x="3440096" y="3395309"/>
            <a:ext cx="1800000" cy="145769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lIns="36000" tIns="36000" rIns="36000" bIns="36000" rtlCol="0" anchor="t" anchorCtr="0">
            <a:spAutoFit/>
          </a:bodyPr>
          <a:lstStyle/>
          <a:p>
            <a:pPr algn="ctr"/>
            <a:r>
              <a:rPr lang="ja-JP" altLang="en-US" dirty="0" smtClean="0"/>
              <a:t>リカバリ</a:t>
            </a:r>
            <a:endParaRPr lang="en-US" altLang="ja-JP" dirty="0" smtClean="0"/>
          </a:p>
          <a:p>
            <a:pPr algn="ctr"/>
            <a:r>
              <a:rPr lang="ja-JP" altLang="en-US" dirty="0" smtClean="0"/>
              <a:t>共有</a:t>
            </a:r>
            <a:endParaRPr lang="en-US" altLang="ja-JP" dirty="0" smtClean="0"/>
          </a:p>
          <a:p>
            <a:pPr algn="ctr"/>
            <a:r>
              <a:rPr kumimoji="1" lang="ja-JP" altLang="en-US" dirty="0" smtClean="0"/>
              <a:t>セキュリティ</a:t>
            </a:r>
            <a:endParaRPr kumimoji="1" lang="en-US" altLang="ja-JP" dirty="0" smtClean="0"/>
          </a:p>
          <a:p>
            <a:pPr algn="ctr"/>
            <a:r>
              <a:rPr lang="ja-JP" altLang="en-US" dirty="0" smtClean="0"/>
              <a:t>ファイル管理</a:t>
            </a:r>
            <a:endParaRPr lang="en-US" altLang="ja-JP" dirty="0" smtClean="0"/>
          </a:p>
          <a:p>
            <a:pPr algn="ctr"/>
            <a:r>
              <a:rPr lang="ja-JP" altLang="en-US" dirty="0" smtClean="0"/>
              <a:t>物理メディア管理</a:t>
            </a:r>
            <a:endParaRPr lang="en-US" altLang="ja-JP" dirty="0" smtClean="0"/>
          </a:p>
        </p:txBody>
      </p:sp>
      <p:cxnSp>
        <p:nvCxnSpPr>
          <p:cNvPr id="24" name="直線矢印コネクタ 23"/>
          <p:cNvCxnSpPr>
            <a:stCxn id="21" idx="2"/>
            <a:endCxn id="5" idx="1"/>
          </p:cNvCxnSpPr>
          <p:nvPr/>
        </p:nvCxnSpPr>
        <p:spPr>
          <a:xfrm rot="16200000" flipH="1">
            <a:off x="4188136" y="5004966"/>
            <a:ext cx="303920" cy="1"/>
          </a:xfrm>
          <a:prstGeom prst="straightConnector1">
            <a:avLst/>
          </a:prstGeom>
          <a:ln>
            <a:headEnd type="arrow" w="med" len="med"/>
            <a:tailEnd type="arrow" w="med" len="med"/>
          </a:ln>
        </p:spPr>
        <p:style>
          <a:lnRef idx="2">
            <a:schemeClr val="dk1"/>
          </a:lnRef>
          <a:fillRef idx="1">
            <a:schemeClr val="lt1"/>
          </a:fillRef>
          <a:effectRef idx="0">
            <a:schemeClr val="dk1"/>
          </a:effectRef>
          <a:fontRef idx="minor">
            <a:schemeClr val="dk1"/>
          </a:fontRef>
        </p:style>
      </p:cxnSp>
      <p:cxnSp>
        <p:nvCxnSpPr>
          <p:cNvPr id="28" name="カギ線コネクタ 27"/>
          <p:cNvCxnSpPr>
            <a:stCxn id="21" idx="0"/>
            <a:endCxn id="10" idx="2"/>
          </p:cNvCxnSpPr>
          <p:nvPr/>
        </p:nvCxnSpPr>
        <p:spPr>
          <a:xfrm rot="5400000" flipH="1" flipV="1">
            <a:off x="4873615" y="2536332"/>
            <a:ext cx="325458" cy="1392496"/>
          </a:xfrm>
          <a:prstGeom prst="bentConnector3">
            <a:avLst>
              <a:gd name="adj1" fmla="val 50000"/>
            </a:avLst>
          </a:prstGeom>
          <a:ln>
            <a:headEnd type="arrow" w="med" len="med"/>
            <a:tailEnd type="arrow" w="med" len="med"/>
          </a:ln>
        </p:spPr>
        <p:style>
          <a:lnRef idx="2">
            <a:schemeClr val="dk1"/>
          </a:lnRef>
          <a:fillRef idx="1">
            <a:schemeClr val="lt1"/>
          </a:fillRef>
          <a:effectRef idx="0">
            <a:schemeClr val="dk1"/>
          </a:effectRef>
          <a:fontRef idx="minor">
            <a:schemeClr val="dk1"/>
          </a:fontRef>
        </p:style>
      </p:cxnSp>
      <p:cxnSp>
        <p:nvCxnSpPr>
          <p:cNvPr id="30" name="カギ線コネクタ 29"/>
          <p:cNvCxnSpPr>
            <a:stCxn id="21" idx="0"/>
            <a:endCxn id="6" idx="2"/>
          </p:cNvCxnSpPr>
          <p:nvPr/>
        </p:nvCxnSpPr>
        <p:spPr>
          <a:xfrm rot="16200000" flipV="1">
            <a:off x="3540891" y="2596103"/>
            <a:ext cx="325459" cy="1272953"/>
          </a:xfrm>
          <a:prstGeom prst="bentConnector3">
            <a:avLst>
              <a:gd name="adj1" fmla="val 50000"/>
            </a:avLst>
          </a:prstGeom>
          <a:ln>
            <a:headEnd type="arrow" w="med" len="med"/>
            <a:tailEnd type="arrow" w="med" len="med"/>
          </a:ln>
        </p:spPr>
        <p:style>
          <a:lnRef idx="2">
            <a:schemeClr val="dk1"/>
          </a:lnRef>
          <a:fillRef idx="1">
            <a:schemeClr val="lt1"/>
          </a:fillRef>
          <a:effectRef idx="0">
            <a:schemeClr val="dk1"/>
          </a:effectRef>
          <a:fontRef idx="minor">
            <a:schemeClr val="dk1"/>
          </a:fontRef>
        </p:style>
      </p:cxnSp>
      <p:sp>
        <p:nvSpPr>
          <p:cNvPr id="14" name="正方形/長方形 13"/>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16" name="フッター プレースホルダ 15"/>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7" name="スライド番号プレースホルダ 16"/>
          <p:cNvSpPr>
            <a:spLocks noGrp="1"/>
          </p:cNvSpPr>
          <p:nvPr>
            <p:ph type="sldNum" sz="quarter" idx="12"/>
          </p:nvPr>
        </p:nvSpPr>
        <p:spPr/>
        <p:txBody>
          <a:bodyPr/>
          <a:lstStyle/>
          <a:p>
            <a:fld id="{DF510E7A-70A0-49B7-BA5B-039CFE49E52F}" type="slidenum">
              <a:rPr kumimoji="1" lang="ja-JP" altLang="en-US" smtClean="0"/>
              <a:pPr/>
              <a:t>37</a:t>
            </a:fld>
            <a:endParaRPr kumimoji="1" lang="ja-JP"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関係データベースでは</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簡単にアプリケーションの開発が可能</a:t>
            </a:r>
            <a:endParaRPr kumimoji="1" lang="ja-JP" altLang="en-US" dirty="0"/>
          </a:p>
        </p:txBody>
      </p:sp>
      <p:sp>
        <p:nvSpPr>
          <p:cNvPr id="5" name="フローチャート : 磁気ディスク 4"/>
          <p:cNvSpPr/>
          <p:nvPr/>
        </p:nvSpPr>
        <p:spPr>
          <a:xfrm>
            <a:off x="3440097" y="5412518"/>
            <a:ext cx="1800000" cy="572392"/>
          </a:xfrm>
          <a:prstGeom prst="flowChartMagneticDisk">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lIns="36000" tIns="36000" rIns="36000" bIns="36000" rtlCol="0" anchor="t" anchorCtr="0">
            <a:noAutofit/>
          </a:bodyPr>
          <a:lstStyle/>
          <a:p>
            <a:pPr algn="ctr"/>
            <a:r>
              <a:rPr lang="ja-JP" altLang="en-US" dirty="0" smtClean="0"/>
              <a:t>データ</a:t>
            </a:r>
            <a:endParaRPr kumimoji="1" lang="ja-JP" altLang="en-US" dirty="0" smtClean="0"/>
          </a:p>
        </p:txBody>
      </p:sp>
      <p:sp>
        <p:nvSpPr>
          <p:cNvPr id="6" name="正方形/長方形 5"/>
          <p:cNvSpPr/>
          <p:nvPr/>
        </p:nvSpPr>
        <p:spPr>
          <a:xfrm>
            <a:off x="2528845" y="2443149"/>
            <a:ext cx="765200" cy="349702"/>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lIns="36000" tIns="36000" rIns="36000" bIns="36000" rtlCol="0" anchor="t" anchorCtr="0">
            <a:spAutoFit/>
          </a:bodyPr>
          <a:lstStyle/>
          <a:p>
            <a:pPr algn="ctr"/>
            <a:r>
              <a:rPr kumimoji="1" lang="ja-JP" altLang="en-US" dirty="0" smtClean="0"/>
              <a:t>問合せ</a:t>
            </a:r>
            <a:endParaRPr kumimoji="1" lang="en-US" altLang="ja-JP" dirty="0" smtClean="0"/>
          </a:p>
        </p:txBody>
      </p:sp>
      <p:sp>
        <p:nvSpPr>
          <p:cNvPr id="7" name="テキスト ボックス 6"/>
          <p:cNvSpPr txBox="1"/>
          <p:nvPr/>
        </p:nvSpPr>
        <p:spPr>
          <a:xfrm>
            <a:off x="2472274" y="2078019"/>
            <a:ext cx="894797" cy="369332"/>
          </a:xfrm>
          <a:prstGeom prst="rect">
            <a:avLst/>
          </a:prstGeom>
          <a:noFill/>
        </p:spPr>
        <p:txBody>
          <a:bodyPr wrap="none" rtlCol="0">
            <a:spAutoFit/>
          </a:bodyPr>
          <a:lstStyle/>
          <a:p>
            <a:r>
              <a:rPr kumimoji="1" lang="ja-JP" altLang="en-US" dirty="0" smtClean="0"/>
              <a:t>アプリ</a:t>
            </a:r>
            <a:r>
              <a:rPr kumimoji="1" lang="en-US" altLang="ja-JP" dirty="0" smtClean="0"/>
              <a:t>1</a:t>
            </a:r>
            <a:endParaRPr kumimoji="1" lang="ja-JP" altLang="en-US" dirty="0"/>
          </a:p>
        </p:txBody>
      </p:sp>
      <p:sp>
        <p:nvSpPr>
          <p:cNvPr id="8" name="正方形/長方形 7"/>
          <p:cNvSpPr/>
          <p:nvPr/>
        </p:nvSpPr>
        <p:spPr>
          <a:xfrm>
            <a:off x="5194294" y="2443150"/>
            <a:ext cx="765200" cy="349702"/>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lIns="36000" tIns="36000" rIns="36000" bIns="36000" rtlCol="0" anchor="t" anchorCtr="0">
            <a:spAutoFit/>
          </a:bodyPr>
          <a:lstStyle/>
          <a:p>
            <a:pPr algn="ctr"/>
            <a:r>
              <a:rPr kumimoji="1" lang="ja-JP" altLang="en-US" dirty="0" smtClean="0"/>
              <a:t>問合せ</a:t>
            </a:r>
            <a:endParaRPr kumimoji="1" lang="en-US" altLang="ja-JP" dirty="0" smtClean="0"/>
          </a:p>
        </p:txBody>
      </p:sp>
      <p:sp>
        <p:nvSpPr>
          <p:cNvPr id="9" name="テキスト ボックス 8"/>
          <p:cNvSpPr txBox="1"/>
          <p:nvPr/>
        </p:nvSpPr>
        <p:spPr>
          <a:xfrm>
            <a:off x="5137723" y="2078020"/>
            <a:ext cx="894797" cy="369332"/>
          </a:xfrm>
          <a:prstGeom prst="rect">
            <a:avLst/>
          </a:prstGeom>
          <a:noFill/>
        </p:spPr>
        <p:txBody>
          <a:bodyPr wrap="none" rtlCol="0">
            <a:spAutoFit/>
          </a:bodyPr>
          <a:lstStyle/>
          <a:p>
            <a:r>
              <a:rPr kumimoji="1" lang="ja-JP" altLang="en-US" dirty="0" smtClean="0"/>
              <a:t>アプリ</a:t>
            </a:r>
            <a:r>
              <a:rPr lang="en-US" altLang="ja-JP" dirty="0" smtClean="0"/>
              <a:t>2</a:t>
            </a:r>
            <a:endParaRPr kumimoji="1" lang="ja-JP" altLang="en-US" dirty="0"/>
          </a:p>
        </p:txBody>
      </p:sp>
      <p:sp>
        <p:nvSpPr>
          <p:cNvPr id="10" name="正方形/長方形 9"/>
          <p:cNvSpPr/>
          <p:nvPr/>
        </p:nvSpPr>
        <p:spPr>
          <a:xfrm>
            <a:off x="3440096" y="3136896"/>
            <a:ext cx="1786313" cy="2011695"/>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lIns="36000" tIns="36000" rIns="36000" bIns="36000" rtlCol="0" anchor="t" anchorCtr="0">
            <a:spAutoFit/>
          </a:bodyPr>
          <a:lstStyle/>
          <a:p>
            <a:pPr algn="ctr"/>
            <a:r>
              <a:rPr lang="ja-JP" altLang="en-US" dirty="0" smtClean="0"/>
              <a:t>リカバリ</a:t>
            </a:r>
            <a:endParaRPr lang="en-US" altLang="ja-JP" dirty="0" smtClean="0"/>
          </a:p>
          <a:p>
            <a:pPr algn="ctr"/>
            <a:r>
              <a:rPr lang="ja-JP" altLang="en-US" dirty="0" smtClean="0"/>
              <a:t>共有</a:t>
            </a:r>
            <a:endParaRPr lang="en-US" altLang="ja-JP" dirty="0" smtClean="0"/>
          </a:p>
          <a:p>
            <a:pPr algn="ctr"/>
            <a:r>
              <a:rPr kumimoji="1" lang="ja-JP" altLang="en-US" dirty="0" smtClean="0"/>
              <a:t>セキュリティ</a:t>
            </a:r>
            <a:endParaRPr kumimoji="1" lang="en-US" altLang="ja-JP" dirty="0" smtClean="0"/>
          </a:p>
          <a:p>
            <a:pPr algn="ctr"/>
            <a:r>
              <a:rPr lang="ja-JP" altLang="en-US" dirty="0" smtClean="0"/>
              <a:t>ファイル管理</a:t>
            </a:r>
            <a:endParaRPr lang="en-US" altLang="ja-JP" dirty="0" smtClean="0"/>
          </a:p>
          <a:p>
            <a:pPr algn="ctr"/>
            <a:r>
              <a:rPr lang="ja-JP" altLang="en-US" dirty="0" smtClean="0"/>
              <a:t>物理メディア管理</a:t>
            </a:r>
            <a:endParaRPr lang="en-US" altLang="ja-JP" dirty="0" smtClean="0"/>
          </a:p>
          <a:p>
            <a:pPr algn="ctr"/>
            <a:r>
              <a:rPr lang="ja-JP" altLang="en-US" dirty="0" smtClean="0"/>
              <a:t>アクセスパス選択</a:t>
            </a:r>
            <a:r>
              <a:rPr lang="en-US" altLang="ja-JP" dirty="0" smtClean="0"/>
              <a:t/>
            </a:r>
            <a:br>
              <a:rPr lang="en-US" altLang="ja-JP" dirty="0" smtClean="0"/>
            </a:br>
            <a:r>
              <a:rPr lang="en-US" altLang="ja-JP" dirty="0" smtClean="0"/>
              <a:t>...</a:t>
            </a:r>
          </a:p>
        </p:txBody>
      </p:sp>
      <p:cxnSp>
        <p:nvCxnSpPr>
          <p:cNvPr id="11" name="直線矢印コネクタ 10"/>
          <p:cNvCxnSpPr>
            <a:stCxn id="10" idx="2"/>
            <a:endCxn id="5" idx="1"/>
          </p:cNvCxnSpPr>
          <p:nvPr/>
        </p:nvCxnSpPr>
        <p:spPr>
          <a:xfrm rot="16200000" flipH="1">
            <a:off x="4204712" y="5277132"/>
            <a:ext cx="263927" cy="6844"/>
          </a:xfrm>
          <a:prstGeom prst="straightConnector1">
            <a:avLst/>
          </a:prstGeom>
          <a:ln>
            <a:headEnd type="arrow" w="med" len="med"/>
            <a:tailEnd type="arrow" w="med" len="med"/>
          </a:ln>
        </p:spPr>
        <p:style>
          <a:lnRef idx="2">
            <a:schemeClr val="dk1"/>
          </a:lnRef>
          <a:fillRef idx="1">
            <a:schemeClr val="lt1"/>
          </a:fillRef>
          <a:effectRef idx="0">
            <a:schemeClr val="dk1"/>
          </a:effectRef>
          <a:fontRef idx="minor">
            <a:schemeClr val="dk1"/>
          </a:fontRef>
        </p:style>
      </p:cxnSp>
      <p:cxnSp>
        <p:nvCxnSpPr>
          <p:cNvPr id="12" name="カギ線コネクタ 11"/>
          <p:cNvCxnSpPr>
            <a:stCxn id="10" idx="0"/>
            <a:endCxn id="8" idx="2"/>
          </p:cNvCxnSpPr>
          <p:nvPr/>
        </p:nvCxnSpPr>
        <p:spPr>
          <a:xfrm rot="5400000" flipH="1" flipV="1">
            <a:off x="4783051" y="2343054"/>
            <a:ext cx="344044" cy="1243641"/>
          </a:xfrm>
          <a:prstGeom prst="bentConnector3">
            <a:avLst>
              <a:gd name="adj1" fmla="val 50000"/>
            </a:avLst>
          </a:prstGeom>
          <a:ln>
            <a:headEnd type="arrow" w="med" len="med"/>
            <a:tailEnd type="arrow" w="med" len="med"/>
          </a:ln>
        </p:spPr>
        <p:style>
          <a:lnRef idx="2">
            <a:schemeClr val="dk1"/>
          </a:lnRef>
          <a:fillRef idx="1">
            <a:schemeClr val="lt1"/>
          </a:fillRef>
          <a:effectRef idx="0">
            <a:schemeClr val="dk1"/>
          </a:effectRef>
          <a:fontRef idx="minor">
            <a:schemeClr val="dk1"/>
          </a:fontRef>
        </p:style>
      </p:cxnSp>
      <p:cxnSp>
        <p:nvCxnSpPr>
          <p:cNvPr id="13" name="カギ線コネクタ 12"/>
          <p:cNvCxnSpPr>
            <a:stCxn id="10" idx="0"/>
            <a:endCxn id="6" idx="2"/>
          </p:cNvCxnSpPr>
          <p:nvPr/>
        </p:nvCxnSpPr>
        <p:spPr>
          <a:xfrm rot="16200000" flipV="1">
            <a:off x="3450327" y="2253970"/>
            <a:ext cx="344045" cy="1421808"/>
          </a:xfrm>
          <a:prstGeom prst="bentConnector3">
            <a:avLst>
              <a:gd name="adj1" fmla="val 50000"/>
            </a:avLst>
          </a:prstGeom>
          <a:ln>
            <a:headEnd type="arrow" w="med" len="med"/>
            <a:tailEnd type="arrow" w="med" len="med"/>
          </a:ln>
        </p:spPr>
        <p:style>
          <a:lnRef idx="2">
            <a:schemeClr val="dk1"/>
          </a:lnRef>
          <a:fillRef idx="1">
            <a:schemeClr val="lt1"/>
          </a:fillRef>
          <a:effectRef idx="0">
            <a:schemeClr val="dk1"/>
          </a:effectRef>
          <a:fontRef idx="minor">
            <a:schemeClr val="dk1"/>
          </a:fontRef>
        </p:style>
      </p:cxnSp>
      <p:sp>
        <p:nvSpPr>
          <p:cNvPr id="14" name="正方形/長方形 13"/>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16" name="フッター プレースホルダ 15"/>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7" name="スライド番号プレースホルダ 16"/>
          <p:cNvSpPr>
            <a:spLocks noGrp="1"/>
          </p:cNvSpPr>
          <p:nvPr>
            <p:ph type="sldNum" sz="quarter" idx="12"/>
          </p:nvPr>
        </p:nvSpPr>
        <p:spPr/>
        <p:txBody>
          <a:bodyPr/>
          <a:lstStyle/>
          <a:p>
            <a:fld id="{DF510E7A-70A0-49B7-BA5B-039CFE49E52F}" type="slidenum">
              <a:rPr kumimoji="1" lang="ja-JP" altLang="en-US" smtClean="0"/>
              <a:pPr/>
              <a:t>38</a:t>
            </a:fld>
            <a:endParaRPr kumimoji="1" lang="ja-JP"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System R</a:t>
            </a:r>
            <a:r>
              <a:rPr kumimoji="1" lang="ja-JP" altLang="en-US" dirty="0" smtClean="0"/>
              <a:t>の特徴</a:t>
            </a:r>
            <a:endParaRPr kumimoji="1" lang="ja-JP" altLang="en-US" dirty="0"/>
          </a:p>
        </p:txBody>
      </p:sp>
      <p:sp>
        <p:nvSpPr>
          <p:cNvPr id="3" name="コンテンツ プレースホルダ 2"/>
          <p:cNvSpPr>
            <a:spLocks noGrp="1"/>
          </p:cNvSpPr>
          <p:nvPr>
            <p:ph idx="1"/>
          </p:nvPr>
        </p:nvSpPr>
        <p:spPr/>
        <p:txBody>
          <a:bodyPr/>
          <a:lstStyle/>
          <a:p>
            <a:r>
              <a:rPr kumimoji="1" lang="en-US" altLang="ja-JP" sz="2400" dirty="0" smtClean="0"/>
              <a:t>1973</a:t>
            </a:r>
            <a:r>
              <a:rPr kumimoji="1" lang="ja-JP" altLang="en-US" sz="2400" dirty="0" smtClean="0"/>
              <a:t>年 </a:t>
            </a:r>
            <a:r>
              <a:rPr kumimoji="1" lang="en-US" altLang="ja-JP" sz="2400" dirty="0" smtClean="0"/>
              <a:t>IBM</a:t>
            </a:r>
            <a:r>
              <a:rPr kumimoji="1" lang="ja-JP" altLang="en-US" sz="2400" dirty="0" smtClean="0"/>
              <a:t> </a:t>
            </a:r>
            <a:r>
              <a:rPr kumimoji="1" lang="en-US" altLang="ja-JP" sz="2400" dirty="0" smtClean="0"/>
              <a:t>San Jose</a:t>
            </a:r>
            <a:r>
              <a:rPr kumimoji="1" lang="ja-JP" altLang="en-US" sz="2400" dirty="0" smtClean="0"/>
              <a:t> </a:t>
            </a:r>
            <a:r>
              <a:rPr kumimoji="1" lang="en-US" altLang="ja-JP" sz="2400" dirty="0" smtClean="0"/>
              <a:t>Research</a:t>
            </a:r>
            <a:r>
              <a:rPr kumimoji="1" lang="ja-JP" altLang="en-US" sz="2400" dirty="0" smtClean="0"/>
              <a:t> でスタート</a:t>
            </a:r>
            <a:endParaRPr kumimoji="1" lang="en-US" altLang="ja-JP" sz="2400" dirty="0" smtClean="0"/>
          </a:p>
          <a:p>
            <a:r>
              <a:rPr lang="ja-JP" altLang="en-US" sz="2400" dirty="0" smtClean="0"/>
              <a:t>目的：</a:t>
            </a:r>
            <a:r>
              <a:rPr lang="ja-JP" altLang="en-US" sz="2000" dirty="0" smtClean="0"/>
              <a:t>それなりの性能を提供できる企業向けの関係</a:t>
            </a:r>
            <a:r>
              <a:rPr lang="en-US" altLang="ja-JP" sz="2000" dirty="0" smtClean="0"/>
              <a:t>DBMS</a:t>
            </a:r>
            <a:r>
              <a:rPr lang="ja-JP" altLang="en-US" sz="2000" dirty="0" smtClean="0"/>
              <a:t>の開発</a:t>
            </a:r>
            <a:endParaRPr lang="en-US" altLang="ja-JP" sz="2000" dirty="0" smtClean="0"/>
          </a:p>
          <a:p>
            <a:r>
              <a:rPr lang="ja-JP" altLang="en-US" sz="2400" dirty="0" smtClean="0"/>
              <a:t>システムの性能評価のために顧客と連携</a:t>
            </a:r>
            <a:endParaRPr lang="en-US" altLang="ja-JP" sz="2400" dirty="0" smtClean="0"/>
          </a:p>
          <a:p>
            <a:r>
              <a:rPr lang="ja-JP" altLang="en-US" sz="2400" dirty="0" smtClean="0"/>
              <a:t>特徴</a:t>
            </a:r>
            <a:endParaRPr lang="en-US" altLang="ja-JP" sz="2400" dirty="0" smtClean="0"/>
          </a:p>
          <a:p>
            <a:pPr lvl="1"/>
            <a:r>
              <a:rPr lang="en-US" altLang="ja-JP" sz="2000" dirty="0" smtClean="0"/>
              <a:t>SQL</a:t>
            </a:r>
          </a:p>
          <a:p>
            <a:pPr lvl="1"/>
            <a:r>
              <a:rPr lang="en-US" altLang="ja-JP" sz="2000" dirty="0" smtClean="0"/>
              <a:t>DDL</a:t>
            </a:r>
            <a:r>
              <a:rPr lang="ja-JP" altLang="en-US" sz="2000" dirty="0" smtClean="0"/>
              <a:t>やアドホックな問合せ、プログラマブルなメンテナンス</a:t>
            </a:r>
            <a:endParaRPr lang="en-US" altLang="ja-JP" sz="2000" dirty="0" smtClean="0"/>
          </a:p>
          <a:p>
            <a:pPr lvl="1"/>
            <a:r>
              <a:rPr lang="ja-JP" altLang="en-US" sz="2000" dirty="0" smtClean="0"/>
              <a:t>トランザクションと一貫性レベルの形式的な定義</a:t>
            </a:r>
            <a:endParaRPr lang="en-US" altLang="ja-JP" sz="2000" dirty="0" smtClean="0"/>
          </a:p>
          <a:p>
            <a:pPr lvl="1"/>
            <a:r>
              <a:rPr lang="ja-JP" altLang="en-US" sz="2000" dirty="0" smtClean="0"/>
              <a:t>コストによる動的問合せ最適化</a:t>
            </a:r>
            <a:endParaRPr lang="en-US" altLang="ja-JP" sz="2000" dirty="0" smtClean="0"/>
          </a:p>
          <a:p>
            <a:pPr lvl="1"/>
            <a:r>
              <a:rPr kumimoji="1" lang="ja-JP" altLang="en-US" sz="2000" dirty="0" smtClean="0"/>
              <a:t>問合せコンパイル</a:t>
            </a:r>
            <a:endParaRPr kumimoji="1" lang="en-US" altLang="ja-JP" dirty="0" smtClean="0"/>
          </a:p>
          <a:p>
            <a:r>
              <a:rPr lang="ja-JP" altLang="en-US" sz="2400" dirty="0" smtClean="0"/>
              <a:t>研究的なプロトタイプから製品へ昇華</a:t>
            </a:r>
            <a:endParaRPr lang="en-US" altLang="ja-JP" sz="2400" dirty="0" smtClean="0"/>
          </a:p>
          <a:p>
            <a:r>
              <a:rPr lang="en-US" altLang="ja-JP" sz="2400" dirty="0" smtClean="0"/>
              <a:t>System R</a:t>
            </a:r>
            <a:r>
              <a:rPr lang="ja-JP" altLang="en-US" sz="2400" dirty="0" smtClean="0"/>
              <a:t>の技術が</a:t>
            </a:r>
            <a:r>
              <a:rPr lang="en-US" altLang="ja-JP" sz="2400" dirty="0" smtClean="0"/>
              <a:t>DB2</a:t>
            </a:r>
            <a:r>
              <a:rPr lang="ja-JP" altLang="en-US" sz="2400" dirty="0" smtClean="0"/>
              <a:t>や他の</a:t>
            </a:r>
            <a:r>
              <a:rPr lang="en-US" altLang="ja-JP" sz="2400" dirty="0" smtClean="0"/>
              <a:t>DBMS</a:t>
            </a:r>
            <a:r>
              <a:rPr lang="ja-JP" altLang="en-US" sz="2400" dirty="0" smtClean="0"/>
              <a:t>の基礎</a:t>
            </a:r>
            <a:endParaRPr lang="en-US" altLang="ja-JP" sz="2400" dirty="0" smtClean="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39</a:t>
            </a:fld>
            <a:endParaRPr kumimoji="1" lang="ja-JP"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6953" y="274638"/>
            <a:ext cx="8690094" cy="1143000"/>
          </a:xfrm>
        </p:spPr>
        <p:txBody>
          <a:bodyPr/>
          <a:lstStyle/>
          <a:p>
            <a:r>
              <a:rPr lang="en-US" altLang="ja-JP" sz="3600" dirty="0" smtClean="0"/>
              <a:t>Providence, Rhode Island, USA</a:t>
            </a:r>
            <a:endParaRPr kumimoji="1" lang="ja-JP" altLang="en-US" sz="3600" dirty="0"/>
          </a:p>
        </p:txBody>
      </p:sp>
      <p:sp>
        <p:nvSpPr>
          <p:cNvPr id="3" name="コンテンツ プレースホルダ 2"/>
          <p:cNvSpPr>
            <a:spLocks noGrp="1"/>
          </p:cNvSpPr>
          <p:nvPr>
            <p:ph idx="1"/>
          </p:nvPr>
        </p:nvSpPr>
        <p:spPr>
          <a:xfrm>
            <a:off x="457200" y="1274733"/>
            <a:ext cx="8472518" cy="4525963"/>
          </a:xfrm>
        </p:spPr>
        <p:txBody>
          <a:bodyPr/>
          <a:lstStyle/>
          <a:p>
            <a:r>
              <a:rPr lang="ja-JP" altLang="en-US" sz="2800" dirty="0" smtClean="0"/>
              <a:t>ロードアイランド州</a:t>
            </a:r>
            <a:endParaRPr lang="en-US" altLang="ja-JP" sz="2800" dirty="0" smtClean="0"/>
          </a:p>
          <a:p>
            <a:pPr lvl="1"/>
            <a:r>
              <a:rPr lang="ja-JP" altLang="en-US" sz="2400" dirty="0" smtClean="0"/>
              <a:t>島ではなく州。同名の島があり、それが語源。</a:t>
            </a:r>
            <a:endParaRPr lang="en-US" altLang="ja-JP" sz="2400" dirty="0" smtClean="0"/>
          </a:p>
          <a:p>
            <a:pPr lvl="1"/>
            <a:r>
              <a:rPr lang="ja-JP" altLang="en-US" sz="2400" dirty="0" smtClean="0"/>
              <a:t>最も小さい州。</a:t>
            </a:r>
            <a:r>
              <a:rPr lang="en-US" altLang="ja-JP" sz="2000" dirty="0" smtClean="0"/>
              <a:t>4,002 km²</a:t>
            </a:r>
            <a:r>
              <a:rPr lang="ja-JP" altLang="en-US" sz="2000" dirty="0" err="1" smtClean="0"/>
              <a:t>、</a:t>
            </a:r>
            <a:r>
              <a:rPr lang="ja-JP" altLang="en-US" sz="2000" dirty="0" smtClean="0"/>
              <a:t>南北が７７ｋｍ、東西５９ｋｍ</a:t>
            </a:r>
            <a:endParaRPr lang="en-US" altLang="ja-JP" sz="2400" dirty="0" smtClean="0"/>
          </a:p>
          <a:p>
            <a:pPr lvl="2"/>
            <a:r>
              <a:rPr lang="ja-JP" altLang="en-US" sz="2000" dirty="0" smtClean="0"/>
              <a:t>滋賀県</a:t>
            </a:r>
            <a:r>
              <a:rPr lang="en-US" altLang="ja-JP" sz="2000" dirty="0" smtClean="0"/>
              <a:t>4,017 km²</a:t>
            </a:r>
          </a:p>
          <a:p>
            <a:pPr lvl="1"/>
            <a:r>
              <a:rPr lang="ja-JP" altLang="en-US" sz="2400" dirty="0" smtClean="0"/>
              <a:t>最も長い名称：</a:t>
            </a:r>
            <a:r>
              <a:rPr lang="en-US" altLang="ja-JP" sz="2400" dirty="0" smtClean="0"/>
              <a:t>State of Rhode Island and Providence Plantations</a:t>
            </a:r>
          </a:p>
          <a:p>
            <a:r>
              <a:rPr kumimoji="1" lang="ja-JP" altLang="en-US" sz="2800" dirty="0" smtClean="0"/>
              <a:t>プロビデンス</a:t>
            </a:r>
            <a:endParaRPr kumimoji="1" lang="en-US" altLang="ja-JP" sz="2800" dirty="0" smtClean="0"/>
          </a:p>
          <a:p>
            <a:pPr lvl="1"/>
            <a:r>
              <a:rPr lang="ja-JP" altLang="en-US" sz="2400" dirty="0" smtClean="0"/>
              <a:t>州都</a:t>
            </a:r>
            <a:endParaRPr lang="en-US" altLang="ja-JP" sz="2400" dirty="0" smtClean="0"/>
          </a:p>
          <a:p>
            <a:pPr lvl="1"/>
            <a:r>
              <a:rPr lang="ja-JP" altLang="en-US" sz="2400" dirty="0" smtClean="0"/>
              <a:t>意味：神の導き</a:t>
            </a:r>
            <a:endParaRPr lang="en-US" altLang="ja-JP" sz="2400" dirty="0" smtClean="0"/>
          </a:p>
          <a:p>
            <a:pPr lvl="1"/>
            <a:r>
              <a:rPr lang="ja-JP" altLang="en-US" sz="2400" dirty="0" smtClean="0"/>
              <a:t>人口：１７万 </a:t>
            </a:r>
            <a:r>
              <a:rPr lang="en-US" altLang="ja-JP" sz="1800" dirty="0" smtClean="0"/>
              <a:t>(2006</a:t>
            </a:r>
            <a:r>
              <a:rPr lang="ja-JP" altLang="en-US" sz="1800" dirty="0" smtClean="0"/>
              <a:t>年</a:t>
            </a:r>
            <a:r>
              <a:rPr lang="en-US" altLang="ja-JP" sz="1800" dirty="0" smtClean="0"/>
              <a:t>)</a:t>
            </a:r>
          </a:p>
          <a:p>
            <a:pPr lvl="1"/>
            <a:r>
              <a:rPr lang="ja-JP" altLang="en-US" sz="2400" dirty="0" smtClean="0"/>
              <a:t>観光</a:t>
            </a:r>
            <a:r>
              <a:rPr lang="ja-JP" altLang="en-US" sz="2400" dirty="0" smtClean="0"/>
              <a:t>はほとんどない</a:t>
            </a:r>
            <a:endParaRPr lang="en-US" altLang="ja-JP" sz="2400" dirty="0" smtClean="0"/>
          </a:p>
          <a:p>
            <a:pPr lvl="1"/>
            <a:r>
              <a:rPr lang="ja-JP" altLang="en-US" sz="2400" dirty="0" smtClean="0"/>
              <a:t>教育が盛んな都市</a:t>
            </a:r>
            <a:endParaRPr lang="en-US" altLang="ja-JP" sz="2400" dirty="0" smtClean="0"/>
          </a:p>
          <a:p>
            <a:pPr lvl="1"/>
            <a:endParaRPr kumimoji="1" lang="ja-JP" altLang="en-US" sz="2400" dirty="0"/>
          </a:p>
        </p:txBody>
      </p:sp>
      <p:pic>
        <p:nvPicPr>
          <p:cNvPr id="1028" name="Picture 4"/>
          <p:cNvPicPr>
            <a:picLocks noChangeAspect="1" noChangeArrowheads="1"/>
          </p:cNvPicPr>
          <p:nvPr/>
        </p:nvPicPr>
        <p:blipFill>
          <a:blip r:embed="rId2" cstate="print"/>
          <a:srcRect/>
          <a:stretch>
            <a:fillRect/>
          </a:stretch>
        </p:blipFill>
        <p:spPr bwMode="auto">
          <a:xfrm>
            <a:off x="4929190" y="3786190"/>
            <a:ext cx="3937818" cy="2571768"/>
          </a:xfrm>
          <a:prstGeom prst="rect">
            <a:avLst/>
          </a:prstGeom>
          <a:noFill/>
          <a:ln w="9525">
            <a:noFill/>
            <a:miter lim="800000"/>
            <a:headEnd/>
            <a:tailEnd/>
          </a:ln>
        </p:spPr>
      </p:pic>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9" name="正方形/長方形 8"/>
          <p:cNvSpPr/>
          <p:nvPr/>
        </p:nvSpPr>
        <p:spPr>
          <a:xfrm>
            <a:off x="0" y="54131"/>
            <a:ext cx="9170230"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SIGMOD/PODS2009</a:t>
            </a:r>
            <a:r>
              <a:rPr lang="ja-JP" altLang="en-US" sz="1400" dirty="0" smtClean="0">
                <a:solidFill>
                  <a:schemeClr val="bg1"/>
                </a:solidFill>
                <a:latin typeface="ヒラギノ角ゴ Pro W6" pitchFamily="34" charset="-128"/>
                <a:ea typeface="ヒラギノ角ゴ Pro W6" pitchFamily="34" charset="-128"/>
              </a:rPr>
              <a:t>の概要</a:t>
            </a:r>
            <a:endParaRPr lang="ja-JP" altLang="en-US" sz="1050" dirty="0">
              <a:solidFill>
                <a:schemeClr val="bg1"/>
              </a:solidFill>
              <a:latin typeface="ヒラギノ角ゴ Pro W6" pitchFamily="34" charset="-128"/>
              <a:ea typeface="ヒラギノ角ゴ Pro W6" pitchFamily="34" charset="-128"/>
            </a:endParaRPr>
          </a:p>
        </p:txBody>
      </p:sp>
      <p:sp>
        <p:nvSpPr>
          <p:cNvPr id="10" name="スライド番号プレースホルダ 9"/>
          <p:cNvSpPr>
            <a:spLocks noGrp="1"/>
          </p:cNvSpPr>
          <p:nvPr>
            <p:ph type="sldNum" sz="quarter" idx="12"/>
          </p:nvPr>
        </p:nvSpPr>
        <p:spPr/>
        <p:txBody>
          <a:bodyPr/>
          <a:lstStyle/>
          <a:p>
            <a:fld id="{DF510E7A-70A0-49B7-BA5B-039CFE49E52F}" type="slidenum">
              <a:rPr kumimoji="1" lang="ja-JP" altLang="en-US" smtClean="0"/>
              <a:pPr/>
              <a:t>4</a:t>
            </a:fld>
            <a:endParaRPr kumimoji="1" lang="ja-JP" alt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SEQUEL</a:t>
            </a:r>
            <a:endParaRPr kumimoji="1" lang="ja-JP" altLang="en-US" dirty="0"/>
          </a:p>
        </p:txBody>
      </p:sp>
      <p:sp>
        <p:nvSpPr>
          <p:cNvPr id="3" name="コンテンツ プレースホルダ 2"/>
          <p:cNvSpPr>
            <a:spLocks noGrp="1"/>
          </p:cNvSpPr>
          <p:nvPr>
            <p:ph idx="1"/>
          </p:nvPr>
        </p:nvSpPr>
        <p:spPr/>
        <p:txBody>
          <a:bodyPr/>
          <a:lstStyle/>
          <a:p>
            <a:r>
              <a:rPr kumimoji="1" lang="en-US" altLang="ja-JP" sz="2400" dirty="0" smtClean="0"/>
              <a:t>"SEQUEL:</a:t>
            </a:r>
            <a:r>
              <a:rPr kumimoji="1" lang="ja-JP" altLang="en-US" sz="2400" dirty="0" smtClean="0"/>
              <a:t> </a:t>
            </a:r>
            <a:r>
              <a:rPr kumimoji="1" lang="en-US" altLang="ja-JP" sz="2400" dirty="0" smtClean="0"/>
              <a:t>A Standard</a:t>
            </a:r>
            <a:r>
              <a:rPr kumimoji="1" lang="ja-JP" altLang="en-US" sz="2400" dirty="0" smtClean="0"/>
              <a:t>  </a:t>
            </a:r>
            <a:r>
              <a:rPr kumimoji="1" lang="en-US" altLang="ja-JP" sz="2400" dirty="0" smtClean="0"/>
              <a:t>English Query Language",</a:t>
            </a:r>
            <a:r>
              <a:rPr kumimoji="1" lang="ja-JP" altLang="en-US" sz="2400" dirty="0" smtClean="0"/>
              <a:t> </a:t>
            </a:r>
            <a:r>
              <a:rPr kumimoji="1" lang="en-US" altLang="ja-JP" sz="2400" dirty="0" smtClean="0"/>
              <a:t>IBM</a:t>
            </a:r>
            <a:r>
              <a:rPr kumimoji="1" lang="ja-JP" altLang="en-US" sz="2400" dirty="0" smtClean="0"/>
              <a:t> </a:t>
            </a:r>
            <a:r>
              <a:rPr kumimoji="1" lang="en-US" altLang="ja-JP" sz="2400" dirty="0" smtClean="0"/>
              <a:t>San Jose</a:t>
            </a:r>
            <a:r>
              <a:rPr kumimoji="1" lang="ja-JP" altLang="en-US" sz="2400" dirty="0" smtClean="0"/>
              <a:t> </a:t>
            </a:r>
            <a:r>
              <a:rPr kumimoji="1" lang="en-US" altLang="ja-JP" sz="2400" dirty="0" smtClean="0"/>
              <a:t>Research</a:t>
            </a:r>
            <a:r>
              <a:rPr kumimoji="1" lang="ja-JP" altLang="en-US" sz="2400" dirty="0" smtClean="0"/>
              <a:t> </a:t>
            </a:r>
            <a:r>
              <a:rPr lang="en-US" altLang="ja-JP" sz="2400" dirty="0" smtClean="0"/>
              <a:t>Report,</a:t>
            </a:r>
            <a:r>
              <a:rPr lang="ja-JP" altLang="en-US" sz="2400" dirty="0" smtClean="0"/>
              <a:t> </a:t>
            </a:r>
            <a:r>
              <a:rPr lang="en-US" altLang="ja-JP" sz="2400" dirty="0" smtClean="0"/>
              <a:t>1974</a:t>
            </a:r>
          </a:p>
          <a:p>
            <a:r>
              <a:rPr kumimoji="1" lang="ja-JP" altLang="en-US" sz="2400" dirty="0" smtClean="0"/>
              <a:t>関係問合せのための英語に基づいた記法</a:t>
            </a:r>
            <a:endParaRPr kumimoji="1" lang="en-US" altLang="ja-JP" sz="2400" dirty="0" smtClean="0"/>
          </a:p>
          <a:p>
            <a:r>
              <a:rPr lang="en-US" altLang="ja-JP" sz="2400" dirty="0" smtClean="0"/>
              <a:t>Update</a:t>
            </a:r>
            <a:r>
              <a:rPr lang="ja-JP" altLang="en-US" sz="2400" dirty="0" err="1" smtClean="0"/>
              <a:t>、</a:t>
            </a:r>
            <a:r>
              <a:rPr lang="en-US" altLang="ja-JP" sz="2400" dirty="0" smtClean="0"/>
              <a:t>Group</a:t>
            </a:r>
            <a:r>
              <a:rPr lang="ja-JP" altLang="en-US" sz="2400" dirty="0" err="1" smtClean="0"/>
              <a:t>、</a:t>
            </a:r>
            <a:r>
              <a:rPr lang="en-US" altLang="ja-JP" sz="2400" dirty="0" smtClean="0"/>
              <a:t>View</a:t>
            </a:r>
            <a:r>
              <a:rPr lang="ja-JP" altLang="en-US" sz="2400" dirty="0" err="1" smtClean="0"/>
              <a:t>、</a:t>
            </a:r>
            <a:r>
              <a:rPr lang="en-US" altLang="ja-JP" sz="2400" dirty="0" smtClean="0"/>
              <a:t>Authorization</a:t>
            </a:r>
            <a:r>
              <a:rPr lang="ja-JP" altLang="en-US" sz="2400" dirty="0" smtClean="0"/>
              <a:t>など</a:t>
            </a:r>
            <a:endParaRPr lang="en-US" altLang="ja-JP" sz="2400" dirty="0" smtClean="0"/>
          </a:p>
          <a:p>
            <a:r>
              <a:rPr kumimoji="1" lang="en-US" altLang="ja-JP" sz="2400" dirty="0" smtClean="0"/>
              <a:t>1977</a:t>
            </a:r>
            <a:r>
              <a:rPr lang="ja-JP" altLang="en-US" sz="2400" dirty="0" smtClean="0"/>
              <a:t>年 </a:t>
            </a:r>
            <a:r>
              <a:rPr lang="en-US" altLang="ja-JP" sz="2400" dirty="0" smtClean="0"/>
              <a:t>SQL</a:t>
            </a:r>
            <a:r>
              <a:rPr lang="ja-JP" altLang="en-US" sz="2400" dirty="0" smtClean="0"/>
              <a:t>に名称変更</a:t>
            </a:r>
            <a:endParaRPr lang="en-US" altLang="ja-JP" sz="2400" dirty="0" smtClean="0"/>
          </a:p>
          <a:p>
            <a:pPr lvl="1"/>
            <a:r>
              <a:rPr lang="en-US" altLang="ja-JP" sz="2000" dirty="0" smtClean="0"/>
              <a:t>SQL</a:t>
            </a:r>
            <a:r>
              <a:rPr lang="ja-JP" altLang="en-US" sz="2000" dirty="0" smtClean="0"/>
              <a:t>をシークルと呼ぶのはこの名残</a:t>
            </a:r>
            <a:endParaRPr lang="en-US" altLang="ja-JP" sz="2000" dirty="0" smtClean="0"/>
          </a:p>
          <a:p>
            <a:r>
              <a:rPr kumimoji="1" lang="en-US" altLang="ja-JP" sz="2400" dirty="0" smtClean="0"/>
              <a:t>System R</a:t>
            </a:r>
            <a:r>
              <a:rPr kumimoji="1" lang="ja-JP" altLang="en-US" sz="2400" dirty="0" smtClean="0"/>
              <a:t>や</a:t>
            </a:r>
            <a:r>
              <a:rPr kumimoji="1" lang="en-US" altLang="ja-JP" sz="2400" dirty="0" smtClean="0"/>
              <a:t>DB2</a:t>
            </a:r>
            <a:r>
              <a:rPr kumimoji="1" lang="ja-JP" altLang="en-US" sz="2400" dirty="0" err="1" smtClean="0"/>
              <a:t>、</a:t>
            </a:r>
            <a:r>
              <a:rPr kumimoji="1" lang="ja-JP" altLang="en-US" sz="2400" dirty="0" smtClean="0"/>
              <a:t>他の製品で実装</a:t>
            </a:r>
            <a:endParaRPr kumimoji="1" lang="en-US" altLang="ja-JP" sz="2400" dirty="0" smtClean="0"/>
          </a:p>
          <a:p>
            <a:r>
              <a:rPr lang="en-US" altLang="ja-JP" sz="2400" dirty="0" smtClean="0"/>
              <a:t>1986</a:t>
            </a:r>
            <a:r>
              <a:rPr lang="ja-JP" altLang="en-US" sz="2400" dirty="0" smtClean="0"/>
              <a:t>年 </a:t>
            </a:r>
            <a:r>
              <a:rPr lang="en-US" altLang="ja-JP" sz="2400" dirty="0" smtClean="0"/>
              <a:t>ISO</a:t>
            </a:r>
            <a:r>
              <a:rPr lang="ja-JP" altLang="en-US" sz="2400" dirty="0" smtClean="0"/>
              <a:t>標準</a:t>
            </a:r>
            <a:endParaRPr lang="en-US" altLang="ja-JP" sz="2400" dirty="0" smtClean="0"/>
          </a:p>
          <a:p>
            <a:r>
              <a:rPr kumimoji="1" lang="en-US" altLang="ja-JP" sz="2400" dirty="0" smtClean="0"/>
              <a:t>1989</a:t>
            </a:r>
            <a:r>
              <a:rPr kumimoji="1" lang="ja-JP" altLang="en-US" sz="2400" dirty="0" smtClean="0"/>
              <a:t>年、</a:t>
            </a:r>
            <a:r>
              <a:rPr kumimoji="1" lang="en-US" altLang="ja-JP" sz="2400" dirty="0" smtClean="0"/>
              <a:t>1992</a:t>
            </a:r>
            <a:r>
              <a:rPr kumimoji="1" lang="ja-JP" altLang="en-US" sz="2400" dirty="0" smtClean="0"/>
              <a:t>年、</a:t>
            </a:r>
            <a:r>
              <a:rPr kumimoji="1" lang="en-US" altLang="ja-JP" sz="2400" dirty="0" smtClean="0"/>
              <a:t>1998</a:t>
            </a:r>
            <a:r>
              <a:rPr kumimoji="1" lang="ja-JP" altLang="en-US" sz="2400" dirty="0" smtClean="0"/>
              <a:t>年</a:t>
            </a:r>
            <a:r>
              <a:rPr lang="ja-JP" altLang="en-US" sz="2400" dirty="0" smtClean="0"/>
              <a:t>、</a:t>
            </a:r>
            <a:r>
              <a:rPr lang="en-US" altLang="ja-JP" sz="2400" dirty="0" smtClean="0"/>
              <a:t>2003</a:t>
            </a:r>
            <a:r>
              <a:rPr lang="ja-JP" altLang="en-US" sz="2400" dirty="0" smtClean="0"/>
              <a:t>年に標準の更新</a:t>
            </a:r>
            <a:endParaRPr kumimoji="1" lang="en-US" altLang="ja-JP" sz="2400" dirty="0" smtClean="0"/>
          </a:p>
          <a:p>
            <a:endParaRPr kumimoji="1" lang="ja-JP" altLang="en-US" sz="2400"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dirty="0" smtClean="0"/>
              <a:t>SIGMOD-J</a:t>
            </a:r>
            <a:r>
              <a:rPr kumimoji="1" lang="ja-JP" altLang="en-US" dirty="0" smtClean="0"/>
              <a:t>報告会 </a:t>
            </a:r>
            <a:r>
              <a:rPr kumimoji="1" lang="en-US" altLang="ja-JP" dirty="0" smtClean="0"/>
              <a:t>2009/9/15</a:t>
            </a:r>
            <a:endParaRPr kumimoji="1" lang="ja-JP" altLang="en-US" dirty="0"/>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40</a:t>
            </a:fld>
            <a:endParaRPr kumimoji="1" lang="ja-JP" alt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System</a:t>
            </a:r>
            <a:r>
              <a:rPr kumimoji="1" lang="ja-JP" altLang="en-US" dirty="0" smtClean="0"/>
              <a:t> </a:t>
            </a:r>
            <a:r>
              <a:rPr kumimoji="1" lang="en-US" altLang="ja-JP" dirty="0" smtClean="0"/>
              <a:t>R</a:t>
            </a:r>
            <a:r>
              <a:rPr kumimoji="1" lang="ja-JP" altLang="en-US" dirty="0" err="1" smtClean="0"/>
              <a:t>への</a:t>
            </a:r>
            <a:r>
              <a:rPr kumimoji="1" lang="ja-JP" altLang="en-US" dirty="0" smtClean="0"/>
              <a:t>貢献者</a:t>
            </a:r>
            <a:endParaRPr kumimoji="1" lang="ja-JP" altLang="en-US" dirty="0"/>
          </a:p>
        </p:txBody>
      </p:sp>
      <p:sp>
        <p:nvSpPr>
          <p:cNvPr id="3" name="コンテンツ プレースホルダ 2"/>
          <p:cNvSpPr>
            <a:spLocks noGrp="1"/>
          </p:cNvSpPr>
          <p:nvPr>
            <p:ph idx="1"/>
          </p:nvPr>
        </p:nvSpPr>
        <p:spPr/>
        <p:txBody>
          <a:bodyPr/>
          <a:lstStyle/>
          <a:p>
            <a:r>
              <a:rPr kumimoji="1" lang="en-US" altLang="ja-JP" dirty="0" smtClean="0"/>
              <a:t>Pat </a:t>
            </a:r>
            <a:r>
              <a:rPr kumimoji="1" lang="en-US" altLang="ja-JP" dirty="0" err="1" smtClean="0"/>
              <a:t>Selinger</a:t>
            </a:r>
            <a:endParaRPr kumimoji="1" lang="en-US" altLang="ja-JP" dirty="0" smtClean="0"/>
          </a:p>
          <a:p>
            <a:pPr lvl="1"/>
            <a:r>
              <a:rPr lang="ja-JP" altLang="en-US" dirty="0" smtClean="0"/>
              <a:t>コストに基づいた問合せ最適化</a:t>
            </a:r>
            <a:endParaRPr lang="en-US" altLang="ja-JP" dirty="0" smtClean="0"/>
          </a:p>
          <a:p>
            <a:r>
              <a:rPr kumimoji="1" lang="en-US" altLang="ja-JP" dirty="0" smtClean="0"/>
              <a:t>Jim Gray</a:t>
            </a:r>
          </a:p>
          <a:p>
            <a:pPr lvl="1"/>
            <a:r>
              <a:rPr lang="en-US" altLang="ja-JP" dirty="0" smtClean="0"/>
              <a:t>System R</a:t>
            </a:r>
            <a:r>
              <a:rPr lang="ja-JP" altLang="en-US" dirty="0" smtClean="0"/>
              <a:t>と</a:t>
            </a:r>
            <a:r>
              <a:rPr lang="en-US" altLang="ja-JP" dirty="0" smtClean="0"/>
              <a:t>DB2</a:t>
            </a:r>
            <a:r>
              <a:rPr lang="ja-JP" altLang="en-US" dirty="0" smtClean="0"/>
              <a:t>のリーダー</a:t>
            </a:r>
            <a:endParaRPr lang="en-US" altLang="ja-JP" dirty="0" smtClean="0"/>
          </a:p>
          <a:p>
            <a:pPr lvl="1"/>
            <a:r>
              <a:rPr kumimoji="1" lang="ja-JP" altLang="en-US" dirty="0" smtClean="0"/>
              <a:t>ロックとトランザクション処理</a:t>
            </a:r>
            <a:endParaRPr kumimoji="1" lang="en-US" altLang="ja-JP" dirty="0" smtClean="0"/>
          </a:p>
          <a:p>
            <a:pPr lvl="1"/>
            <a:r>
              <a:rPr lang="ja-JP" altLang="en-US" dirty="0" smtClean="0"/>
              <a:t>トランザクションと一貫性の形式化</a:t>
            </a:r>
            <a:endParaRPr lang="en-US" altLang="ja-JP" dirty="0" smtClean="0"/>
          </a:p>
          <a:p>
            <a:r>
              <a:rPr kumimoji="1" lang="en-US" altLang="ja-JP" dirty="0" smtClean="0"/>
              <a:t>Raymond</a:t>
            </a:r>
            <a:r>
              <a:rPr kumimoji="1" lang="ja-JP" altLang="en-US" dirty="0" smtClean="0"/>
              <a:t> </a:t>
            </a:r>
            <a:r>
              <a:rPr kumimoji="1" lang="en-US" altLang="ja-JP" dirty="0" smtClean="0"/>
              <a:t>Lorie</a:t>
            </a:r>
          </a:p>
          <a:p>
            <a:pPr lvl="1"/>
            <a:r>
              <a:rPr kumimoji="1" lang="ja-JP" altLang="en-US" dirty="0" smtClean="0"/>
              <a:t>問合せコンパイラ</a:t>
            </a:r>
            <a:endParaRPr kumimoji="1" lang="en-US" altLang="ja-JP" dirty="0" smtClean="0"/>
          </a:p>
          <a:p>
            <a:pPr lvl="2"/>
            <a:endParaRPr kumimoji="1" lang="ja-JP" altLang="en-US"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41</a:t>
            </a:fld>
            <a:endParaRPr kumimoji="1" lang="ja-JP" alt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昔の前提</a:t>
            </a:r>
            <a:endParaRPr kumimoji="1" lang="ja-JP" altLang="en-US" dirty="0"/>
          </a:p>
        </p:txBody>
      </p:sp>
      <p:sp>
        <p:nvSpPr>
          <p:cNvPr id="3" name="コンテンツ プレースホルダ 2"/>
          <p:cNvSpPr>
            <a:spLocks noGrp="1"/>
          </p:cNvSpPr>
          <p:nvPr>
            <p:ph idx="1"/>
          </p:nvPr>
        </p:nvSpPr>
        <p:spPr>
          <a:xfrm>
            <a:off x="457200" y="1600200"/>
            <a:ext cx="8686800" cy="4525963"/>
          </a:xfrm>
        </p:spPr>
        <p:txBody>
          <a:bodyPr/>
          <a:lstStyle/>
          <a:p>
            <a:r>
              <a:rPr kumimoji="1" lang="ja-JP" altLang="en-US" dirty="0" smtClean="0"/>
              <a:t>テーブル：</a:t>
            </a:r>
            <a:r>
              <a:rPr kumimoji="1" lang="en-US" altLang="ja-JP" dirty="0" smtClean="0"/>
              <a:t>256</a:t>
            </a:r>
            <a:r>
              <a:rPr kumimoji="1" lang="ja-JP" altLang="en-US" dirty="0" smtClean="0"/>
              <a:t>カラム、</a:t>
            </a:r>
            <a:r>
              <a:rPr kumimoji="1" lang="en-US" altLang="ja-JP" dirty="0" smtClean="0"/>
              <a:t>64GB</a:t>
            </a:r>
          </a:p>
          <a:p>
            <a:r>
              <a:rPr kumimoji="1" lang="ja-JP" altLang="en-US" dirty="0" smtClean="0"/>
              <a:t>結合：</a:t>
            </a:r>
            <a:r>
              <a:rPr kumimoji="1" lang="en-US" altLang="ja-JP" dirty="0" smtClean="0"/>
              <a:t>15</a:t>
            </a:r>
            <a:r>
              <a:rPr kumimoji="1" lang="ja-JP" altLang="en-US" dirty="0" smtClean="0"/>
              <a:t>回以下</a:t>
            </a:r>
            <a:endParaRPr kumimoji="1" lang="en-US" altLang="ja-JP" dirty="0" smtClean="0"/>
          </a:p>
          <a:p>
            <a:r>
              <a:rPr lang="en-US" altLang="ja-JP" dirty="0" smtClean="0"/>
              <a:t>SQL</a:t>
            </a:r>
            <a:r>
              <a:rPr lang="ja-JP" altLang="en-US" dirty="0" smtClean="0"/>
              <a:t>：</a:t>
            </a:r>
            <a:r>
              <a:rPr lang="en-US" altLang="ja-JP" dirty="0" smtClean="0"/>
              <a:t>32KB</a:t>
            </a:r>
            <a:r>
              <a:rPr lang="ja-JP" altLang="en-US" dirty="0" smtClean="0"/>
              <a:t>以下</a:t>
            </a:r>
            <a:endParaRPr lang="en-US" altLang="ja-JP" dirty="0" smtClean="0"/>
          </a:p>
          <a:p>
            <a:r>
              <a:rPr kumimoji="1" lang="ja-JP" altLang="en-US" dirty="0" smtClean="0"/>
              <a:t>データタイプ：</a:t>
            </a:r>
            <a:r>
              <a:rPr kumimoji="1" lang="en-US" altLang="ja-JP" dirty="0" smtClean="0"/>
              <a:t>4</a:t>
            </a:r>
            <a:r>
              <a:rPr kumimoji="1" lang="ja-JP" altLang="en-US" dirty="0" smtClean="0"/>
              <a:t>ビット</a:t>
            </a:r>
            <a:endParaRPr kumimoji="1" lang="en-US" altLang="ja-JP" dirty="0" smtClean="0"/>
          </a:p>
          <a:p>
            <a:r>
              <a:rPr lang="ja-JP" altLang="en-US" dirty="0" smtClean="0"/>
              <a:t>使い方：プログラマでない人が</a:t>
            </a:r>
            <a:r>
              <a:rPr lang="en-US" altLang="ja-JP" dirty="0" smtClean="0"/>
              <a:t>SQL</a:t>
            </a:r>
            <a:r>
              <a:rPr lang="ja-JP" altLang="en-US" dirty="0" smtClean="0"/>
              <a:t>を記述</a:t>
            </a:r>
            <a:endParaRPr kumimoji="1" lang="en-US" altLang="ja-JP" dirty="0" smtClean="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42</a:t>
            </a:fld>
            <a:endParaRPr kumimoji="1" lang="ja-JP"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kumimoji="1" lang="ja-JP" altLang="en-US" sz="3600" dirty="0" smtClean="0"/>
              <a:t>並列データベース：</a:t>
            </a:r>
            <a:r>
              <a:rPr lang="en-US" altLang="ja-JP" sz="3600" dirty="0" smtClean="0"/>
              <a:t>1970-1985</a:t>
            </a:r>
            <a:br>
              <a:rPr lang="en-US" altLang="ja-JP" sz="3600" dirty="0" smtClean="0"/>
            </a:br>
            <a:r>
              <a:rPr lang="ja-JP" altLang="en-US" sz="3600" dirty="0" smtClean="0"/>
              <a:t>失われた</a:t>
            </a:r>
            <a:r>
              <a:rPr lang="en-US" altLang="ja-JP" sz="3600" dirty="0" smtClean="0"/>
              <a:t>15</a:t>
            </a:r>
            <a:r>
              <a:rPr lang="ja-JP" altLang="en-US" sz="3600" dirty="0" smtClean="0"/>
              <a:t>年</a:t>
            </a:r>
            <a:endParaRPr kumimoji="1" lang="ja-JP" altLang="en-US" sz="3600" dirty="0"/>
          </a:p>
        </p:txBody>
      </p:sp>
      <p:sp>
        <p:nvSpPr>
          <p:cNvPr id="6" name="サブタイトル 5"/>
          <p:cNvSpPr>
            <a:spLocks noGrp="1"/>
          </p:cNvSpPr>
          <p:nvPr>
            <p:ph type="subTitle" idx="1"/>
          </p:nvPr>
        </p:nvSpPr>
        <p:spPr/>
        <p:txBody>
          <a:bodyPr/>
          <a:lstStyle/>
          <a:p>
            <a:r>
              <a:rPr lang="en-US" altLang="ja-JP" dirty="0" smtClean="0"/>
              <a:t>David</a:t>
            </a:r>
            <a:r>
              <a:rPr lang="ja-JP" altLang="en-US" dirty="0" smtClean="0"/>
              <a:t> </a:t>
            </a:r>
            <a:r>
              <a:rPr lang="en-US" altLang="ja-JP" dirty="0" smtClean="0"/>
              <a:t>J.</a:t>
            </a:r>
            <a:r>
              <a:rPr lang="ja-JP" altLang="en-US" dirty="0" smtClean="0"/>
              <a:t> </a:t>
            </a:r>
            <a:r>
              <a:rPr lang="en-US" altLang="ja-JP" dirty="0" smtClean="0"/>
              <a:t>DeWitt</a:t>
            </a:r>
          </a:p>
          <a:p>
            <a:r>
              <a:rPr kumimoji="1" lang="en-US" altLang="ja-JP" dirty="0" smtClean="0"/>
              <a:t>Microsoft</a:t>
            </a:r>
            <a:endParaRPr kumimoji="1" lang="ja-JP" altLang="en-US" dirty="0"/>
          </a:p>
        </p:txBody>
      </p:sp>
      <p:sp>
        <p:nvSpPr>
          <p:cNvPr id="7" name="正方形/長方形 6"/>
          <p:cNvSpPr/>
          <p:nvPr/>
        </p:nvSpPr>
        <p:spPr>
          <a:xfrm>
            <a:off x="2235168" y="1530324"/>
            <a:ext cx="4572000" cy="707886"/>
          </a:xfrm>
          <a:prstGeom prst="rect">
            <a:avLst/>
          </a:prstGeom>
        </p:spPr>
        <p:txBody>
          <a:bodyPr>
            <a:spAutoFit/>
          </a:bodyPr>
          <a:lstStyle/>
          <a:p>
            <a:pPr algn="ctr"/>
            <a:r>
              <a:rPr lang="en-US" altLang="ja-JP" sz="2000" dirty="0" smtClean="0">
                <a:latin typeface="ヒラギノ角ゴ Std W8" pitchFamily="34" charset="-128"/>
                <a:ea typeface="ヒラギノ角ゴ Std W8" pitchFamily="34" charset="-128"/>
              </a:rPr>
              <a:t>Panel</a:t>
            </a:r>
            <a:r>
              <a:rPr lang="ja-JP" altLang="en-US" sz="2000" dirty="0" smtClean="0">
                <a:latin typeface="ヒラギノ角ゴ Std W8" pitchFamily="34" charset="-128"/>
                <a:ea typeface="ヒラギノ角ゴ Std W8" pitchFamily="34" charset="-128"/>
              </a:rPr>
              <a:t>：</a:t>
            </a:r>
            <a:r>
              <a:rPr lang="en-US" altLang="ja-JP" sz="2000" dirty="0" smtClean="0">
                <a:latin typeface="ヒラギノ角ゴ Std W8" pitchFamily="34" charset="-128"/>
                <a:ea typeface="ヒラギノ角ゴ Std W8" pitchFamily="34" charset="-128"/>
              </a:rPr>
              <a:t>40 Years of</a:t>
            </a:r>
            <a:br>
              <a:rPr lang="en-US" altLang="ja-JP" sz="2000" dirty="0" smtClean="0">
                <a:latin typeface="ヒラギノ角ゴ Std W8" pitchFamily="34" charset="-128"/>
                <a:ea typeface="ヒラギノ角ゴ Std W8" pitchFamily="34" charset="-128"/>
              </a:rPr>
            </a:br>
            <a:r>
              <a:rPr lang="en-US" altLang="ja-JP" sz="2000" dirty="0" smtClean="0">
                <a:latin typeface="ヒラギノ角ゴ Std W8" pitchFamily="34" charset="-128"/>
                <a:ea typeface="ヒラギノ角ゴ Std W8" pitchFamily="34" charset="-128"/>
              </a:rPr>
              <a:t> Relational Model Celebration</a:t>
            </a:r>
            <a:endParaRPr lang="ja-JP" altLang="en-US" sz="2000" dirty="0">
              <a:latin typeface="ヒラギノ角ゴ Std W8" pitchFamily="34" charset="-128"/>
              <a:ea typeface="ヒラギノ角ゴ Std W8" pitchFamily="34" charset="-128"/>
            </a:endParaRPr>
          </a:p>
        </p:txBody>
      </p:sp>
      <p:sp>
        <p:nvSpPr>
          <p:cNvPr id="8" name="正方形/長方形 7"/>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今日の並列関係</a:t>
            </a:r>
            <a:r>
              <a:rPr kumimoji="1" lang="en-US" altLang="ja-JP" dirty="0" smtClean="0"/>
              <a:t>DB</a:t>
            </a:r>
            <a:r>
              <a:rPr kumimoji="1" lang="ja-JP" altLang="en-US" dirty="0" smtClean="0"/>
              <a:t>システム</a:t>
            </a:r>
            <a:endParaRPr kumimoji="1" lang="ja-JP" altLang="en-US" dirty="0"/>
          </a:p>
        </p:txBody>
      </p:sp>
      <p:sp>
        <p:nvSpPr>
          <p:cNvPr id="3" name="コンテンツ プレースホルダ 2"/>
          <p:cNvSpPr>
            <a:spLocks noGrp="1"/>
          </p:cNvSpPr>
          <p:nvPr>
            <p:ph idx="1"/>
          </p:nvPr>
        </p:nvSpPr>
        <p:spPr/>
        <p:txBody>
          <a:bodyPr/>
          <a:lstStyle/>
          <a:p>
            <a:r>
              <a:rPr lang="ja-JP" altLang="en-US" dirty="0" smtClean="0"/>
              <a:t>高いスケーラビリティ</a:t>
            </a:r>
            <a:endParaRPr lang="en-US" altLang="ja-JP" dirty="0" smtClean="0"/>
          </a:p>
          <a:p>
            <a:r>
              <a:rPr lang="ja-JP" altLang="en-US" dirty="0" smtClean="0"/>
              <a:t>高い並列性</a:t>
            </a:r>
            <a:endParaRPr lang="en-US" altLang="ja-JP" dirty="0" smtClean="0"/>
          </a:p>
          <a:p>
            <a:pPr lvl="1"/>
            <a:r>
              <a:rPr lang="ja-JP" altLang="en-US" dirty="0" smtClean="0"/>
              <a:t>数</a:t>
            </a:r>
            <a:r>
              <a:rPr lang="en-US" altLang="ja-JP" dirty="0" smtClean="0"/>
              <a:t>100</a:t>
            </a:r>
            <a:r>
              <a:rPr lang="ja-JP" altLang="en-US" dirty="0" smtClean="0"/>
              <a:t>ノード、ペタバイト級データ</a:t>
            </a:r>
            <a:endParaRPr lang="en-US" altLang="ja-JP" dirty="0" smtClean="0"/>
          </a:p>
          <a:p>
            <a:r>
              <a:rPr lang="ja-JP" altLang="en-US" dirty="0" smtClean="0"/>
              <a:t>多くのベンダの製品</a:t>
            </a:r>
            <a:endParaRPr lang="en-US" altLang="ja-JP" dirty="0" smtClean="0"/>
          </a:p>
          <a:p>
            <a:pPr lvl="1"/>
            <a:r>
              <a:rPr lang="en-US" altLang="ja-JP" dirty="0" err="1" smtClean="0"/>
              <a:t>Teradata</a:t>
            </a:r>
            <a:r>
              <a:rPr lang="en-US" altLang="ja-JP" dirty="0" smtClean="0"/>
              <a:t>, </a:t>
            </a:r>
            <a:r>
              <a:rPr lang="en-US" altLang="ja-JP" dirty="0" err="1" smtClean="0"/>
              <a:t>Greenplum</a:t>
            </a:r>
            <a:r>
              <a:rPr lang="en-US" altLang="ja-JP" dirty="0" smtClean="0"/>
              <a:t>, </a:t>
            </a:r>
            <a:r>
              <a:rPr lang="en-US" altLang="ja-JP" dirty="0" err="1" smtClean="0"/>
              <a:t>Vertica</a:t>
            </a:r>
            <a:r>
              <a:rPr lang="en-US" altLang="ja-JP" dirty="0" smtClean="0"/>
              <a:t>, </a:t>
            </a:r>
            <a:r>
              <a:rPr lang="en-US" altLang="ja-JP" dirty="0" err="1" smtClean="0"/>
              <a:t>Datallegro</a:t>
            </a:r>
            <a:r>
              <a:rPr lang="ja-JP" altLang="en-US" dirty="0" smtClean="0"/>
              <a:t> </a:t>
            </a:r>
            <a:r>
              <a:rPr lang="en-US" altLang="ja-JP" dirty="0" smtClean="0"/>
              <a:t>(MS),</a:t>
            </a:r>
            <a:r>
              <a:rPr lang="ja-JP" altLang="en-US" dirty="0" smtClean="0"/>
              <a:t> </a:t>
            </a:r>
            <a:r>
              <a:rPr lang="en-US" altLang="ja-JP" dirty="0" smtClean="0"/>
              <a:t> </a:t>
            </a:r>
            <a:r>
              <a:rPr lang="en-US" altLang="ja-JP" dirty="0" err="1" smtClean="0"/>
              <a:t>Asterdata</a:t>
            </a:r>
            <a:r>
              <a:rPr lang="en-US" altLang="ja-JP" dirty="0" smtClean="0"/>
              <a:t>, IBM, ...</a:t>
            </a:r>
          </a:p>
          <a:p>
            <a:r>
              <a:rPr lang="ja-JP" altLang="en-US" dirty="0" smtClean="0"/>
              <a:t>しかし最初は</a:t>
            </a:r>
            <a:r>
              <a:rPr lang="en-US" altLang="ja-JP" dirty="0" smtClean="0"/>
              <a:t>UGLY, Truly UGLY</a:t>
            </a:r>
          </a:p>
          <a:p>
            <a:endParaRPr lang="en-US" altLang="ja-JP" dirty="0" smtClean="0"/>
          </a:p>
          <a:p>
            <a:pPr lvl="1"/>
            <a:endParaRPr lang="en-US" altLang="ja-JP" dirty="0" smtClean="0"/>
          </a:p>
          <a:p>
            <a:pPr>
              <a:buNone/>
            </a:pPr>
            <a:endParaRPr lang="en-US" altLang="ja-JP" dirty="0" smtClean="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44</a:t>
            </a:fld>
            <a:endParaRPr kumimoji="1" lang="ja-JP" alt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1970</a:t>
            </a:r>
            <a:r>
              <a:rPr kumimoji="1" lang="ja-JP" altLang="en-US" dirty="0" smtClean="0"/>
              <a:t>年 二つの重要な論文</a:t>
            </a:r>
            <a:endParaRPr kumimoji="1" lang="ja-JP" altLang="en-US" dirty="0"/>
          </a:p>
        </p:txBody>
      </p:sp>
      <p:sp>
        <p:nvSpPr>
          <p:cNvPr id="3" name="コンテンツ プレースホルダ 2"/>
          <p:cNvSpPr>
            <a:spLocks noGrp="1"/>
          </p:cNvSpPr>
          <p:nvPr>
            <p:ph idx="1"/>
          </p:nvPr>
        </p:nvSpPr>
        <p:spPr/>
        <p:txBody>
          <a:bodyPr/>
          <a:lstStyle/>
          <a:p>
            <a:r>
              <a:rPr kumimoji="1" lang="en-US" altLang="ja-JP" dirty="0" smtClean="0"/>
              <a:t>"A Relational Data Model for Large Shared Data Banks", E. F. </a:t>
            </a:r>
            <a:r>
              <a:rPr kumimoji="1" lang="en-US" altLang="ja-JP" dirty="0" err="1" smtClean="0"/>
              <a:t>Codd</a:t>
            </a:r>
            <a:endParaRPr kumimoji="1" lang="en-US" altLang="ja-JP" dirty="0" smtClean="0"/>
          </a:p>
          <a:p>
            <a:pPr lvl="1"/>
            <a:r>
              <a:rPr kumimoji="1" lang="ja-JP" altLang="en-US" dirty="0" smtClean="0"/>
              <a:t>関係データモデルを定義した論文</a:t>
            </a:r>
            <a:endParaRPr kumimoji="1" lang="en-US" altLang="ja-JP" dirty="0" smtClean="0"/>
          </a:p>
          <a:p>
            <a:r>
              <a:rPr lang="en-US" altLang="ja-JP" dirty="0" smtClean="0"/>
              <a:t>"Logic per Track Devices", D. L. </a:t>
            </a:r>
            <a:r>
              <a:rPr lang="en-US" altLang="ja-JP" dirty="0" err="1" smtClean="0"/>
              <a:t>Slotnick</a:t>
            </a:r>
            <a:r>
              <a:rPr lang="en-US" altLang="ja-JP" dirty="0" smtClean="0"/>
              <a:t>,</a:t>
            </a:r>
            <a:r>
              <a:rPr lang="ja-JP" altLang="en-US" dirty="0" smtClean="0"/>
              <a:t> </a:t>
            </a:r>
            <a:r>
              <a:rPr lang="en-US" altLang="ja-JP" dirty="0" smtClean="0"/>
              <a:t>Advances in Computers, pp. 291-296</a:t>
            </a:r>
          </a:p>
          <a:p>
            <a:pPr lvl="1"/>
            <a:r>
              <a:rPr lang="ja-JP" altLang="en-US" dirty="0" smtClean="0"/>
              <a:t>データベースマシンの基礎となる論文</a:t>
            </a:r>
            <a:endParaRPr lang="en-US" altLang="ja-JP" dirty="0" smtClean="0"/>
          </a:p>
          <a:p>
            <a:pPr lvl="1"/>
            <a:endParaRPr lang="en-US" altLang="ja-JP" dirty="0" smtClean="0"/>
          </a:p>
          <a:p>
            <a:r>
              <a:rPr lang="ja-JP" altLang="en-US" dirty="0" smtClean="0"/>
              <a:t>この二つの論文は大きなインパクト</a:t>
            </a:r>
            <a:r>
              <a:rPr lang="en-US" altLang="ja-JP" dirty="0" smtClean="0"/>
              <a:t/>
            </a:r>
            <a:br>
              <a:rPr lang="en-US" altLang="ja-JP" dirty="0" smtClean="0"/>
            </a:br>
            <a:endParaRPr kumimoji="1" lang="ja-JP" altLang="en-US"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45</a:t>
            </a:fld>
            <a:endParaRPr kumimoji="1" lang="ja-JP" alt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3600" dirty="0" smtClean="0"/>
              <a:t>1970</a:t>
            </a:r>
            <a:r>
              <a:rPr kumimoji="1" lang="ja-JP" altLang="en-US" sz="3600" dirty="0" smtClean="0"/>
              <a:t>年ごろのページングディスク</a:t>
            </a:r>
            <a:endParaRPr kumimoji="1" lang="ja-JP" altLang="en-US" sz="3600" dirty="0"/>
          </a:p>
        </p:txBody>
      </p:sp>
      <p:sp>
        <p:nvSpPr>
          <p:cNvPr id="3" name="コンテンツ プレースホルダ 2"/>
          <p:cNvSpPr>
            <a:spLocks noGrp="1"/>
          </p:cNvSpPr>
          <p:nvPr>
            <p:ph idx="1"/>
          </p:nvPr>
        </p:nvSpPr>
        <p:spPr>
          <a:xfrm>
            <a:off x="457200" y="1274733"/>
            <a:ext cx="4260852" cy="4525963"/>
          </a:xfrm>
        </p:spPr>
        <p:txBody>
          <a:bodyPr/>
          <a:lstStyle/>
          <a:p>
            <a:r>
              <a:rPr kumimoji="1" lang="ja-JP" altLang="en-US" dirty="0" smtClean="0"/>
              <a:t>特徴</a:t>
            </a:r>
            <a:endParaRPr kumimoji="1" lang="en-US" altLang="ja-JP" dirty="0" smtClean="0"/>
          </a:p>
          <a:p>
            <a:pPr lvl="1"/>
            <a:r>
              <a:rPr kumimoji="1" lang="ja-JP" altLang="en-US" dirty="0" smtClean="0"/>
              <a:t>すべてのトラックに一つずつヘッド</a:t>
            </a:r>
            <a:endParaRPr kumimoji="1" lang="en-US" altLang="ja-JP" dirty="0" smtClean="0"/>
          </a:p>
          <a:p>
            <a:pPr lvl="1"/>
            <a:r>
              <a:rPr lang="ja-JP" altLang="en-US" dirty="0" smtClean="0"/>
              <a:t>ディスクアームはなし→ ディスクシークはない</a:t>
            </a:r>
            <a:endParaRPr lang="en-US" altLang="ja-JP" dirty="0" smtClean="0"/>
          </a:p>
          <a:p>
            <a:pPr lvl="1"/>
            <a:r>
              <a:rPr lang="ja-JP" altLang="en-US" dirty="0" smtClean="0"/>
              <a:t>一回転ですべてのドラムを読み書きできる</a:t>
            </a:r>
            <a:endParaRPr lang="en-US" altLang="ja-JP" dirty="0" smtClean="0"/>
          </a:p>
          <a:p>
            <a:pPr lvl="1"/>
            <a:r>
              <a:rPr lang="ja-JP" altLang="en-US" dirty="0" smtClean="0"/>
              <a:t>異型：固定ヘッドディスク</a:t>
            </a:r>
            <a:endParaRPr lang="en-US" altLang="ja-JP" dirty="0" smtClean="0"/>
          </a:p>
        </p:txBody>
      </p:sp>
      <p:sp>
        <p:nvSpPr>
          <p:cNvPr id="7" name="円柱 6"/>
          <p:cNvSpPr/>
          <p:nvPr/>
        </p:nvSpPr>
        <p:spPr>
          <a:xfrm rot="16200000">
            <a:off x="6944562" y="3026564"/>
            <a:ext cx="1608147" cy="584208"/>
          </a:xfrm>
          <a:prstGeom prst="can">
            <a:avLst>
              <a:gd name="adj" fmla="val 50000"/>
            </a:avLst>
          </a:prstGeom>
          <a:solidFill>
            <a:srgbClr val="FFFF0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lIns="36000" tIns="36000" rIns="36000" bIns="36000" rtlCol="0" anchor="t" anchorCtr="0">
            <a:noAutofit/>
          </a:bodyPr>
          <a:lstStyle/>
          <a:p>
            <a:pPr algn="ctr"/>
            <a:endParaRPr kumimoji="1" lang="ja-JP" altLang="en-US" dirty="0" smtClean="0"/>
          </a:p>
        </p:txBody>
      </p:sp>
      <p:sp>
        <p:nvSpPr>
          <p:cNvPr id="8" name="円柱 7"/>
          <p:cNvSpPr/>
          <p:nvPr/>
        </p:nvSpPr>
        <p:spPr>
          <a:xfrm rot="16200000">
            <a:off x="6652457" y="3026565"/>
            <a:ext cx="1608147" cy="584208"/>
          </a:xfrm>
          <a:prstGeom prst="can">
            <a:avLst>
              <a:gd name="adj" fmla="val 50000"/>
            </a:avLst>
          </a:prstGeom>
          <a:solidFill>
            <a:srgbClr val="FFFF0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lIns="36000" tIns="36000" rIns="36000" bIns="36000" rtlCol="0" anchor="t" anchorCtr="0">
            <a:noAutofit/>
          </a:bodyPr>
          <a:lstStyle/>
          <a:p>
            <a:pPr algn="ctr"/>
            <a:endParaRPr kumimoji="1" lang="ja-JP" altLang="en-US" dirty="0" smtClean="0"/>
          </a:p>
        </p:txBody>
      </p:sp>
      <p:sp>
        <p:nvSpPr>
          <p:cNvPr id="9" name="円柱 8"/>
          <p:cNvSpPr/>
          <p:nvPr/>
        </p:nvSpPr>
        <p:spPr>
          <a:xfrm rot="16200000">
            <a:off x="6360352" y="3026566"/>
            <a:ext cx="1608147" cy="584208"/>
          </a:xfrm>
          <a:prstGeom prst="can">
            <a:avLst>
              <a:gd name="adj" fmla="val 50000"/>
            </a:avLst>
          </a:prstGeom>
          <a:solidFill>
            <a:srgbClr val="FFFF0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lIns="36000" tIns="36000" rIns="36000" bIns="36000" rtlCol="0" anchor="t" anchorCtr="0">
            <a:noAutofit/>
          </a:bodyPr>
          <a:lstStyle/>
          <a:p>
            <a:pPr algn="ctr"/>
            <a:endParaRPr kumimoji="1" lang="ja-JP" altLang="en-US" dirty="0" smtClean="0"/>
          </a:p>
        </p:txBody>
      </p:sp>
      <p:sp>
        <p:nvSpPr>
          <p:cNvPr id="10" name="円柱 9"/>
          <p:cNvSpPr/>
          <p:nvPr/>
        </p:nvSpPr>
        <p:spPr>
          <a:xfrm rot="16200000">
            <a:off x="6068247" y="3026567"/>
            <a:ext cx="1608147" cy="584208"/>
          </a:xfrm>
          <a:prstGeom prst="can">
            <a:avLst>
              <a:gd name="adj" fmla="val 50000"/>
            </a:avLst>
          </a:prstGeom>
          <a:solidFill>
            <a:srgbClr val="FFFF0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lIns="36000" tIns="36000" rIns="36000" bIns="36000" rtlCol="0" anchor="t" anchorCtr="0">
            <a:noAutofit/>
          </a:bodyPr>
          <a:lstStyle/>
          <a:p>
            <a:pPr algn="ctr"/>
            <a:endParaRPr kumimoji="1" lang="ja-JP" altLang="en-US" dirty="0" smtClean="0"/>
          </a:p>
        </p:txBody>
      </p:sp>
      <p:sp>
        <p:nvSpPr>
          <p:cNvPr id="11" name="円柱 10"/>
          <p:cNvSpPr/>
          <p:nvPr/>
        </p:nvSpPr>
        <p:spPr>
          <a:xfrm rot="16200000">
            <a:off x="5776142" y="3026568"/>
            <a:ext cx="1608147" cy="584208"/>
          </a:xfrm>
          <a:prstGeom prst="can">
            <a:avLst>
              <a:gd name="adj" fmla="val 50000"/>
            </a:avLst>
          </a:prstGeom>
          <a:solidFill>
            <a:srgbClr val="FFFF0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lIns="36000" tIns="36000" rIns="36000" bIns="36000" rtlCol="0" anchor="t" anchorCtr="0">
            <a:noAutofit/>
          </a:bodyPr>
          <a:lstStyle/>
          <a:p>
            <a:pPr algn="ctr"/>
            <a:endParaRPr kumimoji="1" lang="ja-JP" altLang="en-US" dirty="0" smtClean="0"/>
          </a:p>
        </p:txBody>
      </p:sp>
      <p:sp>
        <p:nvSpPr>
          <p:cNvPr id="12" name="円柱 11"/>
          <p:cNvSpPr/>
          <p:nvPr/>
        </p:nvSpPr>
        <p:spPr>
          <a:xfrm rot="16200000">
            <a:off x="5484037" y="3026569"/>
            <a:ext cx="1608147" cy="584208"/>
          </a:xfrm>
          <a:prstGeom prst="can">
            <a:avLst>
              <a:gd name="adj" fmla="val 50000"/>
            </a:avLst>
          </a:prstGeom>
          <a:solidFill>
            <a:srgbClr val="FFFF0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lIns="36000" tIns="36000" rIns="36000" bIns="36000" rtlCol="0" anchor="t" anchorCtr="0">
            <a:noAutofit/>
          </a:bodyPr>
          <a:lstStyle/>
          <a:p>
            <a:pPr algn="ctr"/>
            <a:endParaRPr kumimoji="1" lang="ja-JP" altLang="en-US" dirty="0" smtClean="0"/>
          </a:p>
        </p:txBody>
      </p:sp>
      <p:sp>
        <p:nvSpPr>
          <p:cNvPr id="14" name="右中かっこ 13"/>
          <p:cNvSpPr/>
          <p:nvPr/>
        </p:nvSpPr>
        <p:spPr>
          <a:xfrm rot="16200000">
            <a:off x="6873108" y="1273944"/>
            <a:ext cx="180989" cy="2008216"/>
          </a:xfrm>
          <a:prstGeom prst="rightBrace">
            <a:avLst>
              <a:gd name="adj1" fmla="val 42278"/>
              <a:gd name="adj2" fmla="val 50000"/>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5" name="テキスト ボックス 14"/>
          <p:cNvSpPr txBox="1"/>
          <p:nvPr/>
        </p:nvSpPr>
        <p:spPr>
          <a:xfrm>
            <a:off x="6181285" y="1784339"/>
            <a:ext cx="1494320" cy="369332"/>
          </a:xfrm>
          <a:prstGeom prst="rect">
            <a:avLst/>
          </a:prstGeom>
          <a:noFill/>
        </p:spPr>
        <p:txBody>
          <a:bodyPr wrap="none" rtlCol="0">
            <a:spAutoFit/>
          </a:bodyPr>
          <a:lstStyle/>
          <a:p>
            <a:r>
              <a:rPr kumimoji="1" lang="ja-JP" altLang="en-US" dirty="0" smtClean="0"/>
              <a:t>データトラック</a:t>
            </a:r>
            <a:endParaRPr kumimoji="1" lang="ja-JP" altLang="en-US" dirty="0"/>
          </a:p>
        </p:txBody>
      </p:sp>
      <p:cxnSp>
        <p:nvCxnSpPr>
          <p:cNvPr id="17" name="直線コネクタ 16"/>
          <p:cNvCxnSpPr/>
          <p:nvPr/>
        </p:nvCxnSpPr>
        <p:spPr>
          <a:xfrm>
            <a:off x="5703903" y="3282948"/>
            <a:ext cx="438156" cy="1588"/>
          </a:xfrm>
          <a:prstGeom prst="line">
            <a:avLst/>
          </a:prstGeom>
          <a:ln w="57150">
            <a:solidFill>
              <a:schemeClr val="tx1"/>
            </a:solidFill>
          </a:ln>
        </p:spPr>
        <p:style>
          <a:lnRef idx="2">
            <a:schemeClr val="accent2"/>
          </a:lnRef>
          <a:fillRef idx="1">
            <a:schemeClr val="lt1"/>
          </a:fillRef>
          <a:effectRef idx="0">
            <a:schemeClr val="accent2"/>
          </a:effectRef>
          <a:fontRef idx="minor">
            <a:schemeClr val="dk1"/>
          </a:fontRef>
        </p:style>
      </p:cxnSp>
      <p:cxnSp>
        <p:nvCxnSpPr>
          <p:cNvPr id="18" name="直線コネクタ 17"/>
          <p:cNvCxnSpPr/>
          <p:nvPr/>
        </p:nvCxnSpPr>
        <p:spPr>
          <a:xfrm>
            <a:off x="8040735" y="3282948"/>
            <a:ext cx="438156" cy="1588"/>
          </a:xfrm>
          <a:prstGeom prst="line">
            <a:avLst/>
          </a:prstGeom>
          <a:ln w="57150">
            <a:solidFill>
              <a:schemeClr val="tx1"/>
            </a:solidFill>
          </a:ln>
        </p:spPr>
        <p:style>
          <a:lnRef idx="2">
            <a:schemeClr val="accent2"/>
          </a:lnRef>
          <a:fillRef idx="1">
            <a:schemeClr val="lt1"/>
          </a:fillRef>
          <a:effectRef idx="0">
            <a:schemeClr val="accent2"/>
          </a:effectRef>
          <a:fontRef idx="minor">
            <a:schemeClr val="dk1"/>
          </a:fontRef>
        </p:style>
      </p:cxnSp>
      <p:sp>
        <p:nvSpPr>
          <p:cNvPr id="21" name="二等辺三角形 20"/>
          <p:cNvSpPr/>
          <p:nvPr/>
        </p:nvSpPr>
        <p:spPr>
          <a:xfrm>
            <a:off x="6178572" y="4122748"/>
            <a:ext cx="292104" cy="438156"/>
          </a:xfrm>
          <a:prstGeom prst="triangle">
            <a:avLst/>
          </a:prstGeom>
          <a:solidFill>
            <a:srgbClr val="FF3399"/>
          </a:solidFill>
          <a:ln w="28575">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sp>
        <p:nvSpPr>
          <p:cNvPr id="23" name="二等辺三角形 22"/>
          <p:cNvSpPr/>
          <p:nvPr/>
        </p:nvSpPr>
        <p:spPr>
          <a:xfrm>
            <a:off x="6470676" y="4122748"/>
            <a:ext cx="292104" cy="438156"/>
          </a:xfrm>
          <a:prstGeom prst="triangle">
            <a:avLst/>
          </a:prstGeom>
          <a:solidFill>
            <a:srgbClr val="FF3399"/>
          </a:solidFill>
          <a:ln w="28575">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sp>
        <p:nvSpPr>
          <p:cNvPr id="24" name="二等辺三角形 23"/>
          <p:cNvSpPr/>
          <p:nvPr/>
        </p:nvSpPr>
        <p:spPr>
          <a:xfrm>
            <a:off x="6762780" y="4122748"/>
            <a:ext cx="292104" cy="438156"/>
          </a:xfrm>
          <a:prstGeom prst="triangle">
            <a:avLst/>
          </a:prstGeom>
          <a:solidFill>
            <a:srgbClr val="FF3399"/>
          </a:solidFill>
          <a:ln w="28575">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sp>
        <p:nvSpPr>
          <p:cNvPr id="25" name="二等辺三角形 24"/>
          <p:cNvSpPr/>
          <p:nvPr/>
        </p:nvSpPr>
        <p:spPr>
          <a:xfrm>
            <a:off x="7054884" y="4122748"/>
            <a:ext cx="292104" cy="438156"/>
          </a:xfrm>
          <a:prstGeom prst="triangle">
            <a:avLst/>
          </a:prstGeom>
          <a:solidFill>
            <a:srgbClr val="FF3399"/>
          </a:solidFill>
          <a:ln w="28575">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sp>
        <p:nvSpPr>
          <p:cNvPr id="26" name="二等辺三角形 25"/>
          <p:cNvSpPr/>
          <p:nvPr/>
        </p:nvSpPr>
        <p:spPr>
          <a:xfrm>
            <a:off x="7346988" y="4122748"/>
            <a:ext cx="292104" cy="438156"/>
          </a:xfrm>
          <a:prstGeom prst="triangle">
            <a:avLst/>
          </a:prstGeom>
          <a:solidFill>
            <a:srgbClr val="FF3399"/>
          </a:solidFill>
          <a:ln w="28575">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sp>
        <p:nvSpPr>
          <p:cNvPr id="27" name="二等辺三角形 26"/>
          <p:cNvSpPr/>
          <p:nvPr/>
        </p:nvSpPr>
        <p:spPr>
          <a:xfrm>
            <a:off x="7639092" y="4122748"/>
            <a:ext cx="292104" cy="438156"/>
          </a:xfrm>
          <a:prstGeom prst="triangle">
            <a:avLst/>
          </a:prstGeom>
          <a:solidFill>
            <a:srgbClr val="FF3399"/>
          </a:solidFill>
          <a:ln w="28575">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cxnSp>
        <p:nvCxnSpPr>
          <p:cNvPr id="31" name="直線コネクタ 30"/>
          <p:cNvCxnSpPr/>
          <p:nvPr/>
        </p:nvCxnSpPr>
        <p:spPr>
          <a:xfrm>
            <a:off x="5046669" y="4926033"/>
            <a:ext cx="2994066" cy="1"/>
          </a:xfrm>
          <a:prstGeom prst="line">
            <a:avLst/>
          </a:prstGeom>
          <a:ln w="28575">
            <a:solidFill>
              <a:schemeClr val="tx1"/>
            </a:solidFill>
          </a:ln>
        </p:spPr>
        <p:style>
          <a:lnRef idx="2">
            <a:schemeClr val="accent2"/>
          </a:lnRef>
          <a:fillRef idx="1">
            <a:schemeClr val="lt1"/>
          </a:fillRef>
          <a:effectRef idx="0">
            <a:schemeClr val="accent2"/>
          </a:effectRef>
          <a:fontRef idx="minor">
            <a:schemeClr val="dk1"/>
          </a:fontRef>
        </p:style>
      </p:cxnSp>
      <p:grpSp>
        <p:nvGrpSpPr>
          <p:cNvPr id="60" name="グループ化 59"/>
          <p:cNvGrpSpPr/>
          <p:nvPr/>
        </p:nvGrpSpPr>
        <p:grpSpPr>
          <a:xfrm>
            <a:off x="6323035" y="4560903"/>
            <a:ext cx="1462108" cy="365130"/>
            <a:chOff x="5629288" y="4268799"/>
            <a:chExt cx="1462108" cy="511182"/>
          </a:xfrm>
        </p:grpSpPr>
        <p:cxnSp>
          <p:nvCxnSpPr>
            <p:cNvPr id="39" name="直線コネクタ 38"/>
            <p:cNvCxnSpPr/>
            <p:nvPr/>
          </p:nvCxnSpPr>
          <p:spPr>
            <a:xfrm rot="5400000" flipH="1" flipV="1">
              <a:off x="5374491" y="4523596"/>
              <a:ext cx="511182" cy="1588"/>
            </a:xfrm>
            <a:prstGeom prst="line">
              <a:avLst/>
            </a:prstGeom>
            <a:ln w="28575">
              <a:solidFill>
                <a:schemeClr val="tx1"/>
              </a:solidFill>
            </a:ln>
          </p:spPr>
          <p:style>
            <a:lnRef idx="2">
              <a:schemeClr val="accent2"/>
            </a:lnRef>
            <a:fillRef idx="1">
              <a:schemeClr val="lt1"/>
            </a:fillRef>
            <a:effectRef idx="0">
              <a:schemeClr val="accent2"/>
            </a:effectRef>
            <a:fontRef idx="minor">
              <a:schemeClr val="dk1"/>
            </a:fontRef>
          </p:style>
        </p:cxnSp>
        <p:cxnSp>
          <p:nvCxnSpPr>
            <p:cNvPr id="44" name="直線コネクタ 43"/>
            <p:cNvCxnSpPr/>
            <p:nvPr/>
          </p:nvCxnSpPr>
          <p:spPr>
            <a:xfrm rot="5400000" flipH="1" flipV="1">
              <a:off x="5666595" y="4523596"/>
              <a:ext cx="511182" cy="1588"/>
            </a:xfrm>
            <a:prstGeom prst="line">
              <a:avLst/>
            </a:prstGeom>
            <a:ln w="28575">
              <a:solidFill>
                <a:schemeClr val="tx1"/>
              </a:solidFill>
            </a:ln>
          </p:spPr>
          <p:style>
            <a:lnRef idx="2">
              <a:schemeClr val="accent2"/>
            </a:lnRef>
            <a:fillRef idx="1">
              <a:schemeClr val="lt1"/>
            </a:fillRef>
            <a:effectRef idx="0">
              <a:schemeClr val="accent2"/>
            </a:effectRef>
            <a:fontRef idx="minor">
              <a:schemeClr val="dk1"/>
            </a:fontRef>
          </p:style>
        </p:cxnSp>
        <p:cxnSp>
          <p:nvCxnSpPr>
            <p:cNvPr id="45" name="直線コネクタ 44"/>
            <p:cNvCxnSpPr/>
            <p:nvPr/>
          </p:nvCxnSpPr>
          <p:spPr>
            <a:xfrm rot="5400000" flipH="1" flipV="1">
              <a:off x="5958699" y="4523596"/>
              <a:ext cx="511182" cy="1588"/>
            </a:xfrm>
            <a:prstGeom prst="line">
              <a:avLst/>
            </a:prstGeom>
            <a:ln w="28575">
              <a:solidFill>
                <a:schemeClr val="tx1"/>
              </a:solidFill>
            </a:ln>
          </p:spPr>
          <p:style>
            <a:lnRef idx="2">
              <a:schemeClr val="accent2"/>
            </a:lnRef>
            <a:fillRef idx="1">
              <a:schemeClr val="lt1"/>
            </a:fillRef>
            <a:effectRef idx="0">
              <a:schemeClr val="accent2"/>
            </a:effectRef>
            <a:fontRef idx="minor">
              <a:schemeClr val="dk1"/>
            </a:fontRef>
          </p:style>
        </p:cxnSp>
        <p:cxnSp>
          <p:nvCxnSpPr>
            <p:cNvPr id="46" name="直線コネクタ 45"/>
            <p:cNvCxnSpPr/>
            <p:nvPr/>
          </p:nvCxnSpPr>
          <p:spPr>
            <a:xfrm rot="5400000" flipH="1" flipV="1">
              <a:off x="6250803" y="4523596"/>
              <a:ext cx="511182" cy="1588"/>
            </a:xfrm>
            <a:prstGeom prst="line">
              <a:avLst/>
            </a:prstGeom>
            <a:ln w="28575">
              <a:solidFill>
                <a:schemeClr val="tx1"/>
              </a:solidFill>
            </a:ln>
          </p:spPr>
          <p:style>
            <a:lnRef idx="2">
              <a:schemeClr val="accent2"/>
            </a:lnRef>
            <a:fillRef idx="1">
              <a:schemeClr val="lt1"/>
            </a:fillRef>
            <a:effectRef idx="0">
              <a:schemeClr val="accent2"/>
            </a:effectRef>
            <a:fontRef idx="minor">
              <a:schemeClr val="dk1"/>
            </a:fontRef>
          </p:style>
        </p:cxnSp>
        <p:cxnSp>
          <p:nvCxnSpPr>
            <p:cNvPr id="47" name="直線コネクタ 46"/>
            <p:cNvCxnSpPr/>
            <p:nvPr/>
          </p:nvCxnSpPr>
          <p:spPr>
            <a:xfrm rot="5400000" flipH="1" flipV="1">
              <a:off x="6542907" y="4523596"/>
              <a:ext cx="511182" cy="1588"/>
            </a:xfrm>
            <a:prstGeom prst="line">
              <a:avLst/>
            </a:prstGeom>
            <a:ln w="28575">
              <a:solidFill>
                <a:schemeClr val="tx1"/>
              </a:solidFill>
            </a:ln>
          </p:spPr>
          <p:style>
            <a:lnRef idx="2">
              <a:schemeClr val="accent2"/>
            </a:lnRef>
            <a:fillRef idx="1">
              <a:schemeClr val="lt1"/>
            </a:fillRef>
            <a:effectRef idx="0">
              <a:schemeClr val="accent2"/>
            </a:effectRef>
            <a:fontRef idx="minor">
              <a:schemeClr val="dk1"/>
            </a:fontRef>
          </p:style>
        </p:cxnSp>
        <p:cxnSp>
          <p:nvCxnSpPr>
            <p:cNvPr id="48" name="直線コネクタ 47"/>
            <p:cNvCxnSpPr/>
            <p:nvPr/>
          </p:nvCxnSpPr>
          <p:spPr>
            <a:xfrm rot="5400000" flipH="1" flipV="1">
              <a:off x="6835011" y="4523596"/>
              <a:ext cx="511182" cy="1588"/>
            </a:xfrm>
            <a:prstGeom prst="line">
              <a:avLst/>
            </a:prstGeom>
            <a:ln w="28575">
              <a:solidFill>
                <a:schemeClr val="tx1"/>
              </a:solidFill>
            </a:ln>
          </p:spPr>
          <p:style>
            <a:lnRef idx="2">
              <a:schemeClr val="accent2"/>
            </a:lnRef>
            <a:fillRef idx="1">
              <a:schemeClr val="lt1"/>
            </a:fillRef>
            <a:effectRef idx="0">
              <a:schemeClr val="accent2"/>
            </a:effectRef>
            <a:fontRef idx="minor">
              <a:schemeClr val="dk1"/>
            </a:fontRef>
          </p:style>
        </p:cxnSp>
      </p:grpSp>
      <p:sp>
        <p:nvSpPr>
          <p:cNvPr id="61" name="正方形/長方形 60"/>
          <p:cNvSpPr/>
          <p:nvPr/>
        </p:nvSpPr>
        <p:spPr>
          <a:xfrm>
            <a:off x="4864104" y="4758896"/>
            <a:ext cx="1189539" cy="349702"/>
          </a:xfrm>
          <a:prstGeom prst="rect">
            <a:avLst/>
          </a:prstGeom>
          <a:solidFill>
            <a:srgbClr val="00B0F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r>
              <a:rPr kumimoji="1" lang="ja-JP" altLang="en-US" dirty="0" smtClean="0"/>
              <a:t>コントローラ</a:t>
            </a:r>
          </a:p>
        </p:txBody>
      </p:sp>
      <p:sp>
        <p:nvSpPr>
          <p:cNvPr id="62" name="正方形/長方形 61"/>
          <p:cNvSpPr/>
          <p:nvPr/>
        </p:nvSpPr>
        <p:spPr>
          <a:xfrm>
            <a:off x="4864104" y="5364189"/>
            <a:ext cx="1189539" cy="511182"/>
          </a:xfrm>
          <a:prstGeom prst="rect">
            <a:avLst/>
          </a:prstGeom>
          <a:solidFill>
            <a:srgbClr val="92D05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cxnSp>
        <p:nvCxnSpPr>
          <p:cNvPr id="63" name="直線コネクタ 62"/>
          <p:cNvCxnSpPr>
            <a:stCxn id="61" idx="2"/>
            <a:endCxn id="62" idx="0"/>
          </p:cNvCxnSpPr>
          <p:nvPr/>
        </p:nvCxnSpPr>
        <p:spPr>
          <a:xfrm rot="5400000">
            <a:off x="5331079" y="5236393"/>
            <a:ext cx="255591" cy="1588"/>
          </a:xfrm>
          <a:prstGeom prst="line">
            <a:avLst/>
          </a:prstGeom>
          <a:ln w="28575">
            <a:solidFill>
              <a:schemeClr val="tx1"/>
            </a:solidFill>
          </a:ln>
        </p:spPr>
        <p:style>
          <a:lnRef idx="2">
            <a:schemeClr val="accent2"/>
          </a:lnRef>
          <a:fillRef idx="1">
            <a:schemeClr val="lt1"/>
          </a:fillRef>
          <a:effectRef idx="0">
            <a:schemeClr val="accent2"/>
          </a:effectRef>
          <a:fontRef idx="minor">
            <a:schemeClr val="dk1"/>
          </a:fontRef>
        </p:style>
      </p:cxnSp>
      <p:sp>
        <p:nvSpPr>
          <p:cNvPr id="66" name="テキスト ボックス 65"/>
          <p:cNvSpPr txBox="1"/>
          <p:nvPr/>
        </p:nvSpPr>
        <p:spPr>
          <a:xfrm>
            <a:off x="7894683" y="4195773"/>
            <a:ext cx="736099" cy="369332"/>
          </a:xfrm>
          <a:prstGeom prst="rect">
            <a:avLst/>
          </a:prstGeom>
          <a:noFill/>
        </p:spPr>
        <p:txBody>
          <a:bodyPr wrap="none" rtlCol="0">
            <a:spAutoFit/>
          </a:bodyPr>
          <a:lstStyle/>
          <a:p>
            <a:r>
              <a:rPr kumimoji="1" lang="ja-JP" altLang="en-US" dirty="0" smtClean="0"/>
              <a:t>ヘッド</a:t>
            </a:r>
            <a:endParaRPr kumimoji="1" lang="ja-JP" altLang="en-US" dirty="0"/>
          </a:p>
        </p:txBody>
      </p:sp>
      <p:sp>
        <p:nvSpPr>
          <p:cNvPr id="33" name="正方形/長方形 32"/>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35" name="フッター プレースホルダ 34"/>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36" name="スライド番号プレースホルダ 35"/>
          <p:cNvSpPr>
            <a:spLocks noGrp="1"/>
          </p:cNvSpPr>
          <p:nvPr>
            <p:ph type="sldNum" sz="quarter" idx="12"/>
          </p:nvPr>
        </p:nvSpPr>
        <p:spPr/>
        <p:txBody>
          <a:bodyPr/>
          <a:lstStyle/>
          <a:p>
            <a:fld id="{DF510E7A-70A0-49B7-BA5B-039CFE49E52F}" type="slidenum">
              <a:rPr kumimoji="1" lang="ja-JP" altLang="en-US" smtClean="0"/>
              <a:pPr/>
              <a:t>46</a:t>
            </a:fld>
            <a:endParaRPr kumimoji="1" lang="ja-JP" alt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固定ヘッドディスク </a:t>
            </a:r>
            <a:r>
              <a:rPr kumimoji="1" lang="en-US" altLang="ja-JP" dirty="0" smtClean="0"/>
              <a:t>(1975)</a:t>
            </a:r>
            <a:endParaRPr kumimoji="1" lang="ja-JP" altLang="en-US" dirty="0"/>
          </a:p>
        </p:txBody>
      </p:sp>
      <p:pic>
        <p:nvPicPr>
          <p:cNvPr id="22532" name="Picture 4"/>
          <p:cNvPicPr>
            <a:picLocks noChangeAspect="1" noChangeArrowheads="1"/>
          </p:cNvPicPr>
          <p:nvPr/>
        </p:nvPicPr>
        <p:blipFill>
          <a:blip r:embed="rId2"/>
          <a:srcRect/>
          <a:stretch>
            <a:fillRect/>
          </a:stretch>
        </p:blipFill>
        <p:spPr bwMode="auto">
          <a:xfrm>
            <a:off x="2271681" y="1603350"/>
            <a:ext cx="4762500" cy="3848100"/>
          </a:xfrm>
          <a:prstGeom prst="rect">
            <a:avLst/>
          </a:prstGeom>
          <a:noFill/>
          <a:ln w="9525">
            <a:noFill/>
            <a:miter lim="800000"/>
            <a:headEnd/>
            <a:tailEnd/>
          </a:ln>
          <a:effectLst/>
        </p:spPr>
      </p:pic>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47</a:t>
            </a:fld>
            <a:endParaRPr kumimoji="1" lang="ja-JP"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p:cNvGrpSpPr/>
          <p:nvPr/>
        </p:nvGrpSpPr>
        <p:grpSpPr>
          <a:xfrm>
            <a:off x="6610889" y="4487877"/>
            <a:ext cx="1462108" cy="255591"/>
            <a:chOff x="5629288" y="4268799"/>
            <a:chExt cx="1462108" cy="511182"/>
          </a:xfrm>
        </p:grpSpPr>
        <p:cxnSp>
          <p:nvCxnSpPr>
            <p:cNvPr id="34" name="直線コネクタ 33"/>
            <p:cNvCxnSpPr/>
            <p:nvPr/>
          </p:nvCxnSpPr>
          <p:spPr>
            <a:xfrm rot="5400000" flipH="1" flipV="1">
              <a:off x="5374491" y="4523596"/>
              <a:ext cx="511182" cy="1588"/>
            </a:xfrm>
            <a:prstGeom prst="line">
              <a:avLst/>
            </a:prstGeom>
            <a:ln w="28575">
              <a:solidFill>
                <a:schemeClr val="tx1"/>
              </a:solidFill>
            </a:ln>
          </p:spPr>
          <p:style>
            <a:lnRef idx="2">
              <a:schemeClr val="accent2"/>
            </a:lnRef>
            <a:fillRef idx="1">
              <a:schemeClr val="lt1"/>
            </a:fillRef>
            <a:effectRef idx="0">
              <a:schemeClr val="accent2"/>
            </a:effectRef>
            <a:fontRef idx="minor">
              <a:schemeClr val="dk1"/>
            </a:fontRef>
          </p:style>
        </p:cxnSp>
        <p:cxnSp>
          <p:nvCxnSpPr>
            <p:cNvPr id="35" name="直線コネクタ 34"/>
            <p:cNvCxnSpPr/>
            <p:nvPr/>
          </p:nvCxnSpPr>
          <p:spPr>
            <a:xfrm rot="5400000" flipH="1" flipV="1">
              <a:off x="5666595" y="4523596"/>
              <a:ext cx="511182" cy="1588"/>
            </a:xfrm>
            <a:prstGeom prst="line">
              <a:avLst/>
            </a:prstGeom>
            <a:ln w="28575">
              <a:solidFill>
                <a:schemeClr val="tx1"/>
              </a:solidFill>
            </a:ln>
          </p:spPr>
          <p:style>
            <a:lnRef idx="2">
              <a:schemeClr val="accent2"/>
            </a:lnRef>
            <a:fillRef idx="1">
              <a:schemeClr val="lt1"/>
            </a:fillRef>
            <a:effectRef idx="0">
              <a:schemeClr val="accent2"/>
            </a:effectRef>
            <a:fontRef idx="minor">
              <a:schemeClr val="dk1"/>
            </a:fontRef>
          </p:style>
        </p:cxnSp>
        <p:cxnSp>
          <p:nvCxnSpPr>
            <p:cNvPr id="36" name="直線コネクタ 35"/>
            <p:cNvCxnSpPr/>
            <p:nvPr/>
          </p:nvCxnSpPr>
          <p:spPr>
            <a:xfrm rot="5400000" flipH="1" flipV="1">
              <a:off x="5958699" y="4523596"/>
              <a:ext cx="511182" cy="1588"/>
            </a:xfrm>
            <a:prstGeom prst="line">
              <a:avLst/>
            </a:prstGeom>
            <a:ln w="28575">
              <a:solidFill>
                <a:schemeClr val="tx1"/>
              </a:solidFill>
            </a:ln>
          </p:spPr>
          <p:style>
            <a:lnRef idx="2">
              <a:schemeClr val="accent2"/>
            </a:lnRef>
            <a:fillRef idx="1">
              <a:schemeClr val="lt1"/>
            </a:fillRef>
            <a:effectRef idx="0">
              <a:schemeClr val="accent2"/>
            </a:effectRef>
            <a:fontRef idx="minor">
              <a:schemeClr val="dk1"/>
            </a:fontRef>
          </p:style>
        </p:cxnSp>
        <p:cxnSp>
          <p:nvCxnSpPr>
            <p:cNvPr id="37" name="直線コネクタ 36"/>
            <p:cNvCxnSpPr/>
            <p:nvPr/>
          </p:nvCxnSpPr>
          <p:spPr>
            <a:xfrm rot="5400000" flipH="1" flipV="1">
              <a:off x="6250803" y="4523596"/>
              <a:ext cx="511182" cy="1588"/>
            </a:xfrm>
            <a:prstGeom prst="line">
              <a:avLst/>
            </a:prstGeom>
            <a:ln w="28575">
              <a:solidFill>
                <a:schemeClr val="tx1"/>
              </a:solidFill>
            </a:ln>
          </p:spPr>
          <p:style>
            <a:lnRef idx="2">
              <a:schemeClr val="accent2"/>
            </a:lnRef>
            <a:fillRef idx="1">
              <a:schemeClr val="lt1"/>
            </a:fillRef>
            <a:effectRef idx="0">
              <a:schemeClr val="accent2"/>
            </a:effectRef>
            <a:fontRef idx="minor">
              <a:schemeClr val="dk1"/>
            </a:fontRef>
          </p:style>
        </p:cxnSp>
        <p:cxnSp>
          <p:nvCxnSpPr>
            <p:cNvPr id="38" name="直線コネクタ 37"/>
            <p:cNvCxnSpPr/>
            <p:nvPr/>
          </p:nvCxnSpPr>
          <p:spPr>
            <a:xfrm rot="5400000" flipH="1" flipV="1">
              <a:off x="6542907" y="4523596"/>
              <a:ext cx="511182" cy="1588"/>
            </a:xfrm>
            <a:prstGeom prst="line">
              <a:avLst/>
            </a:prstGeom>
            <a:ln w="28575">
              <a:solidFill>
                <a:schemeClr val="tx1"/>
              </a:solidFill>
            </a:ln>
          </p:spPr>
          <p:style>
            <a:lnRef idx="2">
              <a:schemeClr val="accent2"/>
            </a:lnRef>
            <a:fillRef idx="1">
              <a:schemeClr val="lt1"/>
            </a:fillRef>
            <a:effectRef idx="0">
              <a:schemeClr val="accent2"/>
            </a:effectRef>
            <a:fontRef idx="minor">
              <a:schemeClr val="dk1"/>
            </a:fontRef>
          </p:style>
        </p:cxnSp>
        <p:cxnSp>
          <p:nvCxnSpPr>
            <p:cNvPr id="39" name="直線コネクタ 38"/>
            <p:cNvCxnSpPr/>
            <p:nvPr/>
          </p:nvCxnSpPr>
          <p:spPr>
            <a:xfrm rot="5400000" flipH="1" flipV="1">
              <a:off x="6835011" y="4523596"/>
              <a:ext cx="511182" cy="1588"/>
            </a:xfrm>
            <a:prstGeom prst="line">
              <a:avLst/>
            </a:prstGeom>
            <a:ln w="28575">
              <a:solidFill>
                <a:schemeClr val="tx1"/>
              </a:solidFill>
            </a:ln>
          </p:spPr>
          <p:style>
            <a:lnRef idx="2">
              <a:schemeClr val="accent2"/>
            </a:lnRef>
            <a:fillRef idx="1">
              <a:schemeClr val="lt1"/>
            </a:fillRef>
            <a:effectRef idx="0">
              <a:schemeClr val="accent2"/>
            </a:effectRef>
            <a:fontRef idx="minor">
              <a:schemeClr val="dk1"/>
            </a:fontRef>
          </p:style>
        </p:cxnSp>
      </p:grpSp>
      <p:sp>
        <p:nvSpPr>
          <p:cNvPr id="2" name="タイトル 1"/>
          <p:cNvSpPr>
            <a:spLocks noGrp="1"/>
          </p:cNvSpPr>
          <p:nvPr>
            <p:ph type="title"/>
          </p:nvPr>
        </p:nvSpPr>
        <p:spPr/>
        <p:txBody>
          <a:bodyPr/>
          <a:lstStyle/>
          <a:p>
            <a:r>
              <a:rPr kumimoji="1" lang="en-US" altLang="ja-JP" dirty="0" err="1" smtClean="0"/>
              <a:t>Slotnick</a:t>
            </a:r>
            <a:r>
              <a:rPr kumimoji="1" lang="ja-JP" altLang="en-US" dirty="0" smtClean="0"/>
              <a:t> のアイデア</a:t>
            </a:r>
            <a:endParaRPr kumimoji="1" lang="ja-JP" altLang="en-US" dirty="0"/>
          </a:p>
        </p:txBody>
      </p:sp>
      <p:sp>
        <p:nvSpPr>
          <p:cNvPr id="3" name="コンテンツ プレースホルダ 2"/>
          <p:cNvSpPr>
            <a:spLocks noGrp="1"/>
          </p:cNvSpPr>
          <p:nvPr>
            <p:ph idx="1"/>
          </p:nvPr>
        </p:nvSpPr>
        <p:spPr>
          <a:xfrm>
            <a:off x="373005" y="1603350"/>
            <a:ext cx="6024645" cy="4525963"/>
          </a:xfrm>
        </p:spPr>
        <p:txBody>
          <a:bodyPr/>
          <a:lstStyle/>
          <a:p>
            <a:r>
              <a:rPr kumimoji="1" lang="ja-JP" altLang="en-US" dirty="0" smtClean="0"/>
              <a:t>各ヘッドに簡単な</a:t>
            </a:r>
            <a:r>
              <a:rPr kumimoji="1" lang="en-US" altLang="ja-JP" dirty="0" smtClean="0"/>
              <a:t>CPU</a:t>
            </a:r>
            <a:r>
              <a:rPr kumimoji="1" lang="ja-JP" altLang="en-US" dirty="0" smtClean="0"/>
              <a:t>を追加</a:t>
            </a:r>
            <a:endParaRPr kumimoji="1" lang="en-US" altLang="ja-JP" dirty="0" smtClean="0"/>
          </a:p>
          <a:p>
            <a:pPr lvl="1"/>
            <a:r>
              <a:rPr lang="ja-JP" altLang="en-US" dirty="0" smtClean="0"/>
              <a:t>一回転で</a:t>
            </a:r>
            <a:r>
              <a:rPr lang="en-US" altLang="ja-JP" dirty="0" smtClean="0"/>
              <a:t>DB</a:t>
            </a:r>
            <a:r>
              <a:rPr lang="ja-JP" altLang="en-US" dirty="0" smtClean="0"/>
              <a:t>全体を検索</a:t>
            </a:r>
            <a:endParaRPr lang="en-US" altLang="ja-JP" dirty="0" smtClean="0"/>
          </a:p>
          <a:p>
            <a:pPr lvl="1"/>
            <a:r>
              <a:rPr kumimoji="1" lang="en-US" altLang="ja-JP" dirty="0" smtClean="0"/>
              <a:t>"Processer-per-track</a:t>
            </a:r>
            <a:br>
              <a:rPr kumimoji="1" lang="en-US" altLang="ja-JP" dirty="0" smtClean="0"/>
            </a:br>
            <a:r>
              <a:rPr kumimoji="1" lang="en-US" altLang="ja-JP" dirty="0" smtClean="0"/>
              <a:t>(PPT)"</a:t>
            </a:r>
            <a:r>
              <a:rPr kumimoji="1" lang="ja-JP" altLang="en-US" dirty="0" smtClean="0"/>
              <a:t> アーキテクチャ</a:t>
            </a:r>
            <a:endParaRPr kumimoji="1" lang="en-US" altLang="ja-JP" dirty="0" smtClean="0"/>
          </a:p>
          <a:p>
            <a:pPr lvl="1"/>
            <a:r>
              <a:rPr lang="ja-JP" altLang="en-US" dirty="0" smtClean="0"/>
              <a:t>並列に読み書きできる</a:t>
            </a:r>
            <a:endParaRPr kumimoji="1" lang="ja-JP" altLang="en-US" dirty="0"/>
          </a:p>
        </p:txBody>
      </p:sp>
      <p:sp>
        <p:nvSpPr>
          <p:cNvPr id="5" name="円柱 4"/>
          <p:cNvSpPr/>
          <p:nvPr/>
        </p:nvSpPr>
        <p:spPr>
          <a:xfrm rot="16200000">
            <a:off x="7230827" y="3026564"/>
            <a:ext cx="1608147" cy="584208"/>
          </a:xfrm>
          <a:prstGeom prst="can">
            <a:avLst>
              <a:gd name="adj" fmla="val 50000"/>
            </a:avLst>
          </a:prstGeom>
          <a:solidFill>
            <a:srgbClr val="FFFF0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lIns="36000" tIns="36000" rIns="36000" bIns="36000" rtlCol="0" anchor="t" anchorCtr="0">
            <a:noAutofit/>
          </a:bodyPr>
          <a:lstStyle/>
          <a:p>
            <a:pPr algn="ctr"/>
            <a:endParaRPr kumimoji="1" lang="ja-JP" altLang="en-US" dirty="0" smtClean="0"/>
          </a:p>
        </p:txBody>
      </p:sp>
      <p:sp>
        <p:nvSpPr>
          <p:cNvPr id="6" name="円柱 5"/>
          <p:cNvSpPr/>
          <p:nvPr/>
        </p:nvSpPr>
        <p:spPr>
          <a:xfrm rot="16200000">
            <a:off x="6938722" y="3026565"/>
            <a:ext cx="1608147" cy="584208"/>
          </a:xfrm>
          <a:prstGeom prst="can">
            <a:avLst>
              <a:gd name="adj" fmla="val 50000"/>
            </a:avLst>
          </a:prstGeom>
          <a:solidFill>
            <a:srgbClr val="FFFF0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lIns="36000" tIns="36000" rIns="36000" bIns="36000" rtlCol="0" anchor="t" anchorCtr="0">
            <a:noAutofit/>
          </a:bodyPr>
          <a:lstStyle/>
          <a:p>
            <a:pPr algn="ctr"/>
            <a:endParaRPr kumimoji="1" lang="ja-JP" altLang="en-US" dirty="0" smtClean="0"/>
          </a:p>
        </p:txBody>
      </p:sp>
      <p:sp>
        <p:nvSpPr>
          <p:cNvPr id="7" name="円柱 6"/>
          <p:cNvSpPr/>
          <p:nvPr/>
        </p:nvSpPr>
        <p:spPr>
          <a:xfrm rot="16200000">
            <a:off x="6646617" y="3026566"/>
            <a:ext cx="1608147" cy="584208"/>
          </a:xfrm>
          <a:prstGeom prst="can">
            <a:avLst>
              <a:gd name="adj" fmla="val 50000"/>
            </a:avLst>
          </a:prstGeom>
          <a:solidFill>
            <a:srgbClr val="FFFF0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lIns="36000" tIns="36000" rIns="36000" bIns="36000" rtlCol="0" anchor="t" anchorCtr="0">
            <a:noAutofit/>
          </a:bodyPr>
          <a:lstStyle/>
          <a:p>
            <a:pPr algn="ctr"/>
            <a:endParaRPr kumimoji="1" lang="ja-JP" altLang="en-US" dirty="0" smtClean="0"/>
          </a:p>
        </p:txBody>
      </p:sp>
      <p:sp>
        <p:nvSpPr>
          <p:cNvPr id="8" name="円柱 7"/>
          <p:cNvSpPr/>
          <p:nvPr/>
        </p:nvSpPr>
        <p:spPr>
          <a:xfrm rot="16200000">
            <a:off x="6354512" y="3026567"/>
            <a:ext cx="1608147" cy="584208"/>
          </a:xfrm>
          <a:prstGeom prst="can">
            <a:avLst>
              <a:gd name="adj" fmla="val 50000"/>
            </a:avLst>
          </a:prstGeom>
          <a:solidFill>
            <a:srgbClr val="FFFF0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lIns="36000" tIns="36000" rIns="36000" bIns="36000" rtlCol="0" anchor="t" anchorCtr="0">
            <a:noAutofit/>
          </a:bodyPr>
          <a:lstStyle/>
          <a:p>
            <a:pPr algn="ctr"/>
            <a:endParaRPr kumimoji="1" lang="ja-JP" altLang="en-US" dirty="0" smtClean="0"/>
          </a:p>
        </p:txBody>
      </p:sp>
      <p:sp>
        <p:nvSpPr>
          <p:cNvPr id="9" name="円柱 8"/>
          <p:cNvSpPr/>
          <p:nvPr/>
        </p:nvSpPr>
        <p:spPr>
          <a:xfrm rot="16200000">
            <a:off x="6062407" y="3026568"/>
            <a:ext cx="1608147" cy="584208"/>
          </a:xfrm>
          <a:prstGeom prst="can">
            <a:avLst>
              <a:gd name="adj" fmla="val 50000"/>
            </a:avLst>
          </a:prstGeom>
          <a:solidFill>
            <a:srgbClr val="FFFF0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lIns="36000" tIns="36000" rIns="36000" bIns="36000" rtlCol="0" anchor="t" anchorCtr="0">
            <a:noAutofit/>
          </a:bodyPr>
          <a:lstStyle/>
          <a:p>
            <a:pPr algn="ctr"/>
            <a:endParaRPr kumimoji="1" lang="ja-JP" altLang="en-US" dirty="0" smtClean="0"/>
          </a:p>
        </p:txBody>
      </p:sp>
      <p:sp>
        <p:nvSpPr>
          <p:cNvPr id="10" name="円柱 9"/>
          <p:cNvSpPr/>
          <p:nvPr/>
        </p:nvSpPr>
        <p:spPr>
          <a:xfrm rot="16200000">
            <a:off x="5770302" y="3026569"/>
            <a:ext cx="1608147" cy="584208"/>
          </a:xfrm>
          <a:prstGeom prst="can">
            <a:avLst>
              <a:gd name="adj" fmla="val 50000"/>
            </a:avLst>
          </a:prstGeom>
          <a:solidFill>
            <a:srgbClr val="FFFF0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lIns="36000" tIns="36000" rIns="36000" bIns="36000" rtlCol="0" anchor="t" anchorCtr="0">
            <a:noAutofit/>
          </a:bodyPr>
          <a:lstStyle/>
          <a:p>
            <a:pPr algn="ctr"/>
            <a:endParaRPr kumimoji="1" lang="ja-JP" altLang="en-US" dirty="0" smtClean="0"/>
          </a:p>
        </p:txBody>
      </p:sp>
      <p:sp>
        <p:nvSpPr>
          <p:cNvPr id="11" name="右中かっこ 10"/>
          <p:cNvSpPr/>
          <p:nvPr/>
        </p:nvSpPr>
        <p:spPr>
          <a:xfrm rot="16200000">
            <a:off x="7159373" y="1273944"/>
            <a:ext cx="180989" cy="2008216"/>
          </a:xfrm>
          <a:prstGeom prst="rightBrace">
            <a:avLst>
              <a:gd name="adj1" fmla="val 42278"/>
              <a:gd name="adj2" fmla="val 50000"/>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2" name="テキスト ボックス 11"/>
          <p:cNvSpPr txBox="1"/>
          <p:nvPr/>
        </p:nvSpPr>
        <p:spPr>
          <a:xfrm>
            <a:off x="6467550" y="1784339"/>
            <a:ext cx="1494320" cy="369332"/>
          </a:xfrm>
          <a:prstGeom prst="rect">
            <a:avLst/>
          </a:prstGeom>
          <a:noFill/>
        </p:spPr>
        <p:txBody>
          <a:bodyPr wrap="none" rtlCol="0">
            <a:spAutoFit/>
          </a:bodyPr>
          <a:lstStyle/>
          <a:p>
            <a:r>
              <a:rPr kumimoji="1" lang="ja-JP" altLang="en-US" dirty="0" smtClean="0"/>
              <a:t>データトラック</a:t>
            </a:r>
            <a:endParaRPr kumimoji="1" lang="ja-JP" altLang="en-US" dirty="0"/>
          </a:p>
        </p:txBody>
      </p:sp>
      <p:cxnSp>
        <p:nvCxnSpPr>
          <p:cNvPr id="13" name="直線コネクタ 12"/>
          <p:cNvCxnSpPr/>
          <p:nvPr/>
        </p:nvCxnSpPr>
        <p:spPr>
          <a:xfrm>
            <a:off x="5990168" y="3282948"/>
            <a:ext cx="438156" cy="1588"/>
          </a:xfrm>
          <a:prstGeom prst="line">
            <a:avLst/>
          </a:prstGeom>
          <a:ln w="57150">
            <a:solidFill>
              <a:schemeClr val="tx1"/>
            </a:solidFill>
          </a:ln>
        </p:spPr>
        <p:style>
          <a:lnRef idx="2">
            <a:schemeClr val="accent2"/>
          </a:lnRef>
          <a:fillRef idx="1">
            <a:schemeClr val="lt1"/>
          </a:fillRef>
          <a:effectRef idx="0">
            <a:schemeClr val="accent2"/>
          </a:effectRef>
          <a:fontRef idx="minor">
            <a:schemeClr val="dk1"/>
          </a:fontRef>
        </p:style>
      </p:cxnSp>
      <p:cxnSp>
        <p:nvCxnSpPr>
          <p:cNvPr id="14" name="直線コネクタ 13"/>
          <p:cNvCxnSpPr/>
          <p:nvPr/>
        </p:nvCxnSpPr>
        <p:spPr>
          <a:xfrm>
            <a:off x="8327000" y="3282948"/>
            <a:ext cx="438156" cy="1588"/>
          </a:xfrm>
          <a:prstGeom prst="line">
            <a:avLst/>
          </a:prstGeom>
          <a:ln w="57150">
            <a:solidFill>
              <a:schemeClr val="tx1"/>
            </a:solidFill>
          </a:ln>
        </p:spPr>
        <p:style>
          <a:lnRef idx="2">
            <a:schemeClr val="accent2"/>
          </a:lnRef>
          <a:fillRef idx="1">
            <a:schemeClr val="lt1"/>
          </a:fillRef>
          <a:effectRef idx="0">
            <a:schemeClr val="accent2"/>
          </a:effectRef>
          <a:fontRef idx="minor">
            <a:schemeClr val="dk1"/>
          </a:fontRef>
        </p:style>
      </p:cxnSp>
      <p:sp>
        <p:nvSpPr>
          <p:cNvPr id="15" name="二等辺三角形 14"/>
          <p:cNvSpPr/>
          <p:nvPr/>
        </p:nvSpPr>
        <p:spPr>
          <a:xfrm>
            <a:off x="6464837" y="4122748"/>
            <a:ext cx="292104" cy="438156"/>
          </a:xfrm>
          <a:prstGeom prst="triangle">
            <a:avLst/>
          </a:prstGeom>
          <a:solidFill>
            <a:srgbClr val="FF3399"/>
          </a:solidFill>
          <a:ln w="28575">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sp>
        <p:nvSpPr>
          <p:cNvPr id="16" name="二等辺三角形 15"/>
          <p:cNvSpPr/>
          <p:nvPr/>
        </p:nvSpPr>
        <p:spPr>
          <a:xfrm>
            <a:off x="6756941" y="4122748"/>
            <a:ext cx="292104" cy="438156"/>
          </a:xfrm>
          <a:prstGeom prst="triangle">
            <a:avLst/>
          </a:prstGeom>
          <a:solidFill>
            <a:srgbClr val="FF3399"/>
          </a:solidFill>
          <a:ln w="28575">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sp>
        <p:nvSpPr>
          <p:cNvPr id="17" name="二等辺三角形 16"/>
          <p:cNvSpPr/>
          <p:nvPr/>
        </p:nvSpPr>
        <p:spPr>
          <a:xfrm>
            <a:off x="7049045" y="4122748"/>
            <a:ext cx="292104" cy="438156"/>
          </a:xfrm>
          <a:prstGeom prst="triangle">
            <a:avLst/>
          </a:prstGeom>
          <a:solidFill>
            <a:srgbClr val="FF3399"/>
          </a:solidFill>
          <a:ln w="28575">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sp>
        <p:nvSpPr>
          <p:cNvPr id="18" name="二等辺三角形 17"/>
          <p:cNvSpPr/>
          <p:nvPr/>
        </p:nvSpPr>
        <p:spPr>
          <a:xfrm>
            <a:off x="7341149" y="4122748"/>
            <a:ext cx="292104" cy="438156"/>
          </a:xfrm>
          <a:prstGeom prst="triangle">
            <a:avLst/>
          </a:prstGeom>
          <a:solidFill>
            <a:srgbClr val="FF3399"/>
          </a:solidFill>
          <a:ln w="28575">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sp>
        <p:nvSpPr>
          <p:cNvPr id="19" name="二等辺三角形 18"/>
          <p:cNvSpPr/>
          <p:nvPr/>
        </p:nvSpPr>
        <p:spPr>
          <a:xfrm>
            <a:off x="7633253" y="4122748"/>
            <a:ext cx="292104" cy="438156"/>
          </a:xfrm>
          <a:prstGeom prst="triangle">
            <a:avLst/>
          </a:prstGeom>
          <a:solidFill>
            <a:srgbClr val="FF3399"/>
          </a:solidFill>
          <a:ln w="28575">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sp>
        <p:nvSpPr>
          <p:cNvPr id="20" name="二等辺三角形 19"/>
          <p:cNvSpPr/>
          <p:nvPr/>
        </p:nvSpPr>
        <p:spPr>
          <a:xfrm>
            <a:off x="7925357" y="4122748"/>
            <a:ext cx="292104" cy="438156"/>
          </a:xfrm>
          <a:prstGeom prst="triangle">
            <a:avLst/>
          </a:prstGeom>
          <a:solidFill>
            <a:srgbClr val="FF3399"/>
          </a:solidFill>
          <a:ln w="28575">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cxnSp>
        <p:nvCxnSpPr>
          <p:cNvPr id="21" name="直線コネクタ 20"/>
          <p:cNvCxnSpPr/>
          <p:nvPr/>
        </p:nvCxnSpPr>
        <p:spPr>
          <a:xfrm>
            <a:off x="5332934" y="5108598"/>
            <a:ext cx="2994066" cy="1"/>
          </a:xfrm>
          <a:prstGeom prst="line">
            <a:avLst/>
          </a:prstGeom>
          <a:ln w="28575">
            <a:solidFill>
              <a:schemeClr val="tx1"/>
            </a:solidFill>
          </a:ln>
        </p:spPr>
        <p:style>
          <a:lnRef idx="2">
            <a:schemeClr val="accent2"/>
          </a:lnRef>
          <a:fillRef idx="1">
            <a:schemeClr val="lt1"/>
          </a:fillRef>
          <a:effectRef idx="0">
            <a:schemeClr val="accent2"/>
          </a:effectRef>
          <a:fontRef idx="minor">
            <a:schemeClr val="dk1"/>
          </a:fontRef>
        </p:style>
      </p:cxnSp>
      <p:grpSp>
        <p:nvGrpSpPr>
          <p:cNvPr id="22" name="グループ化 21"/>
          <p:cNvGrpSpPr/>
          <p:nvPr/>
        </p:nvGrpSpPr>
        <p:grpSpPr>
          <a:xfrm>
            <a:off x="6609300" y="4853006"/>
            <a:ext cx="1462108" cy="255591"/>
            <a:chOff x="5629288" y="4268799"/>
            <a:chExt cx="1462108" cy="511182"/>
          </a:xfrm>
        </p:grpSpPr>
        <p:cxnSp>
          <p:nvCxnSpPr>
            <p:cNvPr id="23" name="直線コネクタ 22"/>
            <p:cNvCxnSpPr/>
            <p:nvPr/>
          </p:nvCxnSpPr>
          <p:spPr>
            <a:xfrm rot="5400000" flipH="1" flipV="1">
              <a:off x="5374491" y="4523596"/>
              <a:ext cx="511182" cy="1588"/>
            </a:xfrm>
            <a:prstGeom prst="line">
              <a:avLst/>
            </a:prstGeom>
            <a:ln w="28575">
              <a:solidFill>
                <a:schemeClr val="tx1"/>
              </a:solidFill>
            </a:ln>
          </p:spPr>
          <p:style>
            <a:lnRef idx="2">
              <a:schemeClr val="accent2"/>
            </a:lnRef>
            <a:fillRef idx="1">
              <a:schemeClr val="lt1"/>
            </a:fillRef>
            <a:effectRef idx="0">
              <a:schemeClr val="accent2"/>
            </a:effectRef>
            <a:fontRef idx="minor">
              <a:schemeClr val="dk1"/>
            </a:fontRef>
          </p:style>
        </p:cxnSp>
        <p:cxnSp>
          <p:nvCxnSpPr>
            <p:cNvPr id="24" name="直線コネクタ 23"/>
            <p:cNvCxnSpPr/>
            <p:nvPr/>
          </p:nvCxnSpPr>
          <p:spPr>
            <a:xfrm rot="5400000" flipH="1" flipV="1">
              <a:off x="5666595" y="4523596"/>
              <a:ext cx="511182" cy="1588"/>
            </a:xfrm>
            <a:prstGeom prst="line">
              <a:avLst/>
            </a:prstGeom>
            <a:ln w="28575">
              <a:solidFill>
                <a:schemeClr val="tx1"/>
              </a:solidFill>
            </a:ln>
          </p:spPr>
          <p:style>
            <a:lnRef idx="2">
              <a:schemeClr val="accent2"/>
            </a:lnRef>
            <a:fillRef idx="1">
              <a:schemeClr val="lt1"/>
            </a:fillRef>
            <a:effectRef idx="0">
              <a:schemeClr val="accent2"/>
            </a:effectRef>
            <a:fontRef idx="minor">
              <a:schemeClr val="dk1"/>
            </a:fontRef>
          </p:style>
        </p:cxnSp>
        <p:cxnSp>
          <p:nvCxnSpPr>
            <p:cNvPr id="25" name="直線コネクタ 24"/>
            <p:cNvCxnSpPr/>
            <p:nvPr/>
          </p:nvCxnSpPr>
          <p:spPr>
            <a:xfrm rot="5400000" flipH="1" flipV="1">
              <a:off x="5958699" y="4523596"/>
              <a:ext cx="511182" cy="1588"/>
            </a:xfrm>
            <a:prstGeom prst="line">
              <a:avLst/>
            </a:prstGeom>
            <a:ln w="28575">
              <a:solidFill>
                <a:schemeClr val="tx1"/>
              </a:solidFill>
            </a:ln>
          </p:spPr>
          <p:style>
            <a:lnRef idx="2">
              <a:schemeClr val="accent2"/>
            </a:lnRef>
            <a:fillRef idx="1">
              <a:schemeClr val="lt1"/>
            </a:fillRef>
            <a:effectRef idx="0">
              <a:schemeClr val="accent2"/>
            </a:effectRef>
            <a:fontRef idx="minor">
              <a:schemeClr val="dk1"/>
            </a:fontRef>
          </p:style>
        </p:cxnSp>
        <p:cxnSp>
          <p:nvCxnSpPr>
            <p:cNvPr id="26" name="直線コネクタ 25"/>
            <p:cNvCxnSpPr/>
            <p:nvPr/>
          </p:nvCxnSpPr>
          <p:spPr>
            <a:xfrm rot="5400000" flipH="1" flipV="1">
              <a:off x="6250803" y="4523596"/>
              <a:ext cx="511182" cy="1588"/>
            </a:xfrm>
            <a:prstGeom prst="line">
              <a:avLst/>
            </a:prstGeom>
            <a:ln w="28575">
              <a:solidFill>
                <a:schemeClr val="tx1"/>
              </a:solidFill>
            </a:ln>
          </p:spPr>
          <p:style>
            <a:lnRef idx="2">
              <a:schemeClr val="accent2"/>
            </a:lnRef>
            <a:fillRef idx="1">
              <a:schemeClr val="lt1"/>
            </a:fillRef>
            <a:effectRef idx="0">
              <a:schemeClr val="accent2"/>
            </a:effectRef>
            <a:fontRef idx="minor">
              <a:schemeClr val="dk1"/>
            </a:fontRef>
          </p:style>
        </p:cxnSp>
        <p:cxnSp>
          <p:nvCxnSpPr>
            <p:cNvPr id="27" name="直線コネクタ 26"/>
            <p:cNvCxnSpPr/>
            <p:nvPr/>
          </p:nvCxnSpPr>
          <p:spPr>
            <a:xfrm rot="5400000" flipH="1" flipV="1">
              <a:off x="6542907" y="4523596"/>
              <a:ext cx="511182" cy="1588"/>
            </a:xfrm>
            <a:prstGeom prst="line">
              <a:avLst/>
            </a:prstGeom>
            <a:ln w="28575">
              <a:solidFill>
                <a:schemeClr val="tx1"/>
              </a:solidFill>
            </a:ln>
          </p:spPr>
          <p:style>
            <a:lnRef idx="2">
              <a:schemeClr val="accent2"/>
            </a:lnRef>
            <a:fillRef idx="1">
              <a:schemeClr val="lt1"/>
            </a:fillRef>
            <a:effectRef idx="0">
              <a:schemeClr val="accent2"/>
            </a:effectRef>
            <a:fontRef idx="minor">
              <a:schemeClr val="dk1"/>
            </a:fontRef>
          </p:style>
        </p:cxnSp>
        <p:cxnSp>
          <p:nvCxnSpPr>
            <p:cNvPr id="28" name="直線コネクタ 27"/>
            <p:cNvCxnSpPr/>
            <p:nvPr/>
          </p:nvCxnSpPr>
          <p:spPr>
            <a:xfrm rot="5400000" flipH="1" flipV="1">
              <a:off x="6835011" y="4523596"/>
              <a:ext cx="511182" cy="1588"/>
            </a:xfrm>
            <a:prstGeom prst="line">
              <a:avLst/>
            </a:prstGeom>
            <a:ln w="28575">
              <a:solidFill>
                <a:schemeClr val="tx1"/>
              </a:solidFill>
            </a:ln>
          </p:spPr>
          <p:style>
            <a:lnRef idx="2">
              <a:schemeClr val="accent2"/>
            </a:lnRef>
            <a:fillRef idx="1">
              <a:schemeClr val="lt1"/>
            </a:fillRef>
            <a:effectRef idx="0">
              <a:schemeClr val="accent2"/>
            </a:effectRef>
            <a:fontRef idx="minor">
              <a:schemeClr val="dk1"/>
            </a:fontRef>
          </p:style>
        </p:cxnSp>
      </p:grpSp>
      <p:sp>
        <p:nvSpPr>
          <p:cNvPr id="29" name="正方形/長方形 28"/>
          <p:cNvSpPr/>
          <p:nvPr/>
        </p:nvSpPr>
        <p:spPr>
          <a:xfrm>
            <a:off x="5150369" y="4941461"/>
            <a:ext cx="1189539" cy="349702"/>
          </a:xfrm>
          <a:prstGeom prst="rect">
            <a:avLst/>
          </a:prstGeom>
          <a:solidFill>
            <a:srgbClr val="00B0F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r>
              <a:rPr kumimoji="1" lang="ja-JP" altLang="en-US" dirty="0" smtClean="0"/>
              <a:t>コントローラ</a:t>
            </a:r>
          </a:p>
        </p:txBody>
      </p:sp>
      <p:sp>
        <p:nvSpPr>
          <p:cNvPr id="30" name="正方形/長方形 29"/>
          <p:cNvSpPr/>
          <p:nvPr/>
        </p:nvSpPr>
        <p:spPr>
          <a:xfrm>
            <a:off x="5150369" y="5546754"/>
            <a:ext cx="1189539" cy="511182"/>
          </a:xfrm>
          <a:prstGeom prst="rect">
            <a:avLst/>
          </a:prstGeom>
          <a:solidFill>
            <a:srgbClr val="92D05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cxnSp>
        <p:nvCxnSpPr>
          <p:cNvPr id="31" name="直線コネクタ 30"/>
          <p:cNvCxnSpPr>
            <a:stCxn id="29" idx="2"/>
            <a:endCxn id="30" idx="0"/>
          </p:cNvCxnSpPr>
          <p:nvPr/>
        </p:nvCxnSpPr>
        <p:spPr>
          <a:xfrm rot="5400000">
            <a:off x="5617344" y="5418958"/>
            <a:ext cx="255591" cy="1588"/>
          </a:xfrm>
          <a:prstGeom prst="line">
            <a:avLst/>
          </a:prstGeom>
          <a:ln w="28575">
            <a:solidFill>
              <a:schemeClr val="tx1"/>
            </a:solidFill>
          </a:ln>
        </p:spPr>
        <p:style>
          <a:lnRef idx="2">
            <a:schemeClr val="accent2"/>
          </a:lnRef>
          <a:fillRef idx="1">
            <a:schemeClr val="lt1"/>
          </a:fillRef>
          <a:effectRef idx="0">
            <a:schemeClr val="accent2"/>
          </a:effectRef>
          <a:fontRef idx="minor">
            <a:schemeClr val="dk1"/>
          </a:fontRef>
        </p:style>
      </p:cxnSp>
      <p:sp>
        <p:nvSpPr>
          <p:cNvPr id="32" name="テキスト ボックス 31"/>
          <p:cNvSpPr txBox="1"/>
          <p:nvPr/>
        </p:nvSpPr>
        <p:spPr>
          <a:xfrm>
            <a:off x="8180948" y="4195773"/>
            <a:ext cx="736099" cy="369332"/>
          </a:xfrm>
          <a:prstGeom prst="rect">
            <a:avLst/>
          </a:prstGeom>
          <a:noFill/>
        </p:spPr>
        <p:txBody>
          <a:bodyPr wrap="none" rtlCol="0">
            <a:spAutoFit/>
          </a:bodyPr>
          <a:lstStyle/>
          <a:p>
            <a:r>
              <a:rPr kumimoji="1" lang="ja-JP" altLang="en-US" dirty="0" smtClean="0"/>
              <a:t>ヘッド</a:t>
            </a:r>
            <a:endParaRPr kumimoji="1" lang="ja-JP" altLang="en-US" dirty="0"/>
          </a:p>
        </p:txBody>
      </p:sp>
      <p:sp>
        <p:nvSpPr>
          <p:cNvPr id="40" name="正方形/長方形 39"/>
          <p:cNvSpPr/>
          <p:nvPr/>
        </p:nvSpPr>
        <p:spPr>
          <a:xfrm>
            <a:off x="6501350" y="4706949"/>
            <a:ext cx="227192" cy="219079"/>
          </a:xfrm>
          <a:prstGeom prst="rect">
            <a:avLst/>
          </a:prstGeom>
          <a:solidFill>
            <a:srgbClr val="92D05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r>
              <a:rPr kumimoji="1" lang="en-US" altLang="ja-JP" sz="900" dirty="0" smtClean="0"/>
              <a:t>CPU</a:t>
            </a:r>
            <a:endParaRPr kumimoji="1" lang="ja-JP" altLang="en-US" sz="900" dirty="0" smtClean="0"/>
          </a:p>
        </p:txBody>
      </p:sp>
      <p:sp>
        <p:nvSpPr>
          <p:cNvPr id="42" name="正方形/長方形 41"/>
          <p:cNvSpPr/>
          <p:nvPr/>
        </p:nvSpPr>
        <p:spPr>
          <a:xfrm>
            <a:off x="6793454" y="4706950"/>
            <a:ext cx="227192" cy="219079"/>
          </a:xfrm>
          <a:prstGeom prst="rect">
            <a:avLst/>
          </a:prstGeom>
          <a:solidFill>
            <a:srgbClr val="92D05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r>
              <a:rPr kumimoji="1" lang="en-US" altLang="ja-JP" sz="900" dirty="0" smtClean="0"/>
              <a:t>CPU</a:t>
            </a:r>
            <a:endParaRPr kumimoji="1" lang="ja-JP" altLang="en-US" sz="900" dirty="0" smtClean="0"/>
          </a:p>
        </p:txBody>
      </p:sp>
      <p:sp>
        <p:nvSpPr>
          <p:cNvPr id="43" name="正方形/長方形 42"/>
          <p:cNvSpPr/>
          <p:nvPr/>
        </p:nvSpPr>
        <p:spPr>
          <a:xfrm>
            <a:off x="7085558" y="4706951"/>
            <a:ext cx="227192" cy="219079"/>
          </a:xfrm>
          <a:prstGeom prst="rect">
            <a:avLst/>
          </a:prstGeom>
          <a:solidFill>
            <a:srgbClr val="92D05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r>
              <a:rPr kumimoji="1" lang="en-US" altLang="ja-JP" sz="900" dirty="0" smtClean="0"/>
              <a:t>CPU</a:t>
            </a:r>
            <a:endParaRPr kumimoji="1" lang="ja-JP" altLang="en-US" sz="900" dirty="0" smtClean="0"/>
          </a:p>
        </p:txBody>
      </p:sp>
      <p:sp>
        <p:nvSpPr>
          <p:cNvPr id="44" name="正方形/長方形 43"/>
          <p:cNvSpPr/>
          <p:nvPr/>
        </p:nvSpPr>
        <p:spPr>
          <a:xfrm>
            <a:off x="7377662" y="4706952"/>
            <a:ext cx="227192" cy="219079"/>
          </a:xfrm>
          <a:prstGeom prst="rect">
            <a:avLst/>
          </a:prstGeom>
          <a:solidFill>
            <a:srgbClr val="92D05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r>
              <a:rPr kumimoji="1" lang="en-US" altLang="ja-JP" sz="900" dirty="0" smtClean="0"/>
              <a:t>CPU</a:t>
            </a:r>
            <a:endParaRPr kumimoji="1" lang="ja-JP" altLang="en-US" sz="900" dirty="0" smtClean="0"/>
          </a:p>
        </p:txBody>
      </p:sp>
      <p:sp>
        <p:nvSpPr>
          <p:cNvPr id="45" name="正方形/長方形 44"/>
          <p:cNvSpPr/>
          <p:nvPr/>
        </p:nvSpPr>
        <p:spPr>
          <a:xfrm>
            <a:off x="7669766" y="4706953"/>
            <a:ext cx="227192" cy="219079"/>
          </a:xfrm>
          <a:prstGeom prst="rect">
            <a:avLst/>
          </a:prstGeom>
          <a:solidFill>
            <a:srgbClr val="92D05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r>
              <a:rPr kumimoji="1" lang="en-US" altLang="ja-JP" sz="900" dirty="0" smtClean="0"/>
              <a:t>CPU</a:t>
            </a:r>
            <a:endParaRPr kumimoji="1" lang="ja-JP" altLang="en-US" sz="900" dirty="0" smtClean="0"/>
          </a:p>
        </p:txBody>
      </p:sp>
      <p:sp>
        <p:nvSpPr>
          <p:cNvPr id="46" name="正方形/長方形 45"/>
          <p:cNvSpPr/>
          <p:nvPr/>
        </p:nvSpPr>
        <p:spPr>
          <a:xfrm>
            <a:off x="7961870" y="4706954"/>
            <a:ext cx="227192" cy="219079"/>
          </a:xfrm>
          <a:prstGeom prst="rect">
            <a:avLst/>
          </a:prstGeom>
          <a:solidFill>
            <a:srgbClr val="92D05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r>
              <a:rPr kumimoji="1" lang="en-US" altLang="ja-JP" sz="900" dirty="0" smtClean="0"/>
              <a:t>CPU</a:t>
            </a:r>
            <a:endParaRPr kumimoji="1" lang="ja-JP" altLang="en-US" sz="900" dirty="0" smtClean="0"/>
          </a:p>
        </p:txBody>
      </p:sp>
      <p:sp>
        <p:nvSpPr>
          <p:cNvPr id="47" name="正方形/長方形 46"/>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49" name="フッター プレースホルダ 48"/>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48" name="スライド番号プレースホルダ 47"/>
          <p:cNvSpPr>
            <a:spLocks noGrp="1"/>
          </p:cNvSpPr>
          <p:nvPr>
            <p:ph type="sldNum" sz="quarter" idx="12"/>
          </p:nvPr>
        </p:nvSpPr>
        <p:spPr/>
        <p:txBody>
          <a:bodyPr/>
          <a:lstStyle/>
          <a:p>
            <a:fld id="{DF510E7A-70A0-49B7-BA5B-039CFE49E52F}" type="slidenum">
              <a:rPr kumimoji="1" lang="ja-JP" altLang="en-US" smtClean="0"/>
              <a:pPr/>
              <a:t>48</a:t>
            </a:fld>
            <a:endParaRPr kumimoji="1" lang="ja-JP" alt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初期の</a:t>
            </a:r>
            <a:r>
              <a:rPr kumimoji="1" lang="en-US" altLang="ja-JP" dirty="0" smtClean="0"/>
              <a:t>PPT</a:t>
            </a:r>
            <a:r>
              <a:rPr kumimoji="1" lang="ja-JP" altLang="en-US" dirty="0" smtClean="0"/>
              <a:t>システム</a:t>
            </a:r>
            <a:endParaRPr kumimoji="1" lang="ja-JP" altLang="en-US" dirty="0"/>
          </a:p>
        </p:txBody>
      </p:sp>
      <p:sp>
        <p:nvSpPr>
          <p:cNvPr id="3" name="コンテンツ プレースホルダ 2"/>
          <p:cNvSpPr>
            <a:spLocks noGrp="1"/>
          </p:cNvSpPr>
          <p:nvPr>
            <p:ph idx="1"/>
          </p:nvPr>
        </p:nvSpPr>
        <p:spPr/>
        <p:txBody>
          <a:bodyPr/>
          <a:lstStyle/>
          <a:p>
            <a:r>
              <a:rPr kumimoji="1" lang="en-US" altLang="ja-JP" sz="2800" dirty="0" smtClean="0"/>
              <a:t>1973</a:t>
            </a:r>
            <a:r>
              <a:rPr kumimoji="1" lang="ja-JP" altLang="en-US" sz="2800" dirty="0" smtClean="0"/>
              <a:t>年  </a:t>
            </a:r>
            <a:r>
              <a:rPr kumimoji="1" lang="en-US" altLang="ja-JP" sz="2800" dirty="0" smtClean="0"/>
              <a:t>CASSM</a:t>
            </a:r>
            <a:r>
              <a:rPr kumimoji="1" lang="ja-JP" altLang="en-US" sz="2800" dirty="0" smtClean="0"/>
              <a:t> （</a:t>
            </a:r>
            <a:r>
              <a:rPr kumimoji="1" lang="en-US" altLang="ja-JP" sz="2800" dirty="0" smtClean="0"/>
              <a:t>Florida)</a:t>
            </a:r>
          </a:p>
          <a:p>
            <a:pPr lvl="1"/>
            <a:r>
              <a:rPr lang="ja-JP" altLang="en-US" sz="2400" dirty="0" smtClean="0"/>
              <a:t>関係、階層およびネットワークデータモデル</a:t>
            </a:r>
            <a:endParaRPr lang="en-US" altLang="ja-JP" sz="2400" dirty="0" smtClean="0"/>
          </a:p>
          <a:p>
            <a:pPr lvl="1"/>
            <a:r>
              <a:rPr kumimoji="1" lang="ja-JP" altLang="en-US" sz="2400" dirty="0" smtClean="0"/>
              <a:t>レコードは属性と値の組で格納</a:t>
            </a:r>
            <a:endParaRPr kumimoji="1" lang="en-US" altLang="ja-JP" sz="2400" dirty="0" smtClean="0"/>
          </a:p>
          <a:p>
            <a:r>
              <a:rPr lang="en-US" altLang="ja-JP" sz="2800" dirty="0" smtClean="0"/>
              <a:t>1975</a:t>
            </a:r>
            <a:r>
              <a:rPr lang="ja-JP" altLang="en-US" sz="2800" dirty="0" smtClean="0"/>
              <a:t>年  </a:t>
            </a:r>
            <a:r>
              <a:rPr lang="en-US" altLang="ja-JP" sz="2800" dirty="0" smtClean="0"/>
              <a:t>RAP</a:t>
            </a:r>
            <a:r>
              <a:rPr lang="ja-JP" altLang="en-US" sz="2800" dirty="0" smtClean="0"/>
              <a:t> （</a:t>
            </a:r>
            <a:r>
              <a:rPr lang="en-US" altLang="ja-JP" sz="2800" dirty="0" smtClean="0"/>
              <a:t>Toronto</a:t>
            </a:r>
            <a:r>
              <a:rPr lang="ja-JP" altLang="en-US" sz="2800" dirty="0" smtClean="0"/>
              <a:t>）</a:t>
            </a:r>
            <a:endParaRPr lang="en-US" altLang="ja-JP" sz="2800" dirty="0" smtClean="0"/>
          </a:p>
          <a:p>
            <a:pPr lvl="1"/>
            <a:r>
              <a:rPr lang="ja-JP" altLang="en-US" sz="2400" dirty="0" smtClean="0"/>
              <a:t>関係データモデルのみ</a:t>
            </a:r>
            <a:endParaRPr lang="en-US" altLang="ja-JP" sz="2400" dirty="0" smtClean="0"/>
          </a:p>
          <a:p>
            <a:pPr lvl="1"/>
            <a:r>
              <a:rPr lang="ja-JP" altLang="en-US" sz="2400" dirty="0" smtClean="0"/>
              <a:t>行をトラックに沿って保存</a:t>
            </a:r>
            <a:endParaRPr lang="en-US" altLang="ja-JP" sz="2400" dirty="0" smtClean="0"/>
          </a:p>
          <a:p>
            <a:r>
              <a:rPr lang="en-US" altLang="ja-JP" sz="2800" dirty="0" smtClean="0"/>
              <a:t>1976</a:t>
            </a:r>
            <a:r>
              <a:rPr lang="ja-JP" altLang="en-US" sz="2800" dirty="0" smtClean="0"/>
              <a:t>年  </a:t>
            </a:r>
            <a:r>
              <a:rPr lang="en-US" altLang="ja-JP" sz="2800" dirty="0" smtClean="0"/>
              <a:t>RARES</a:t>
            </a:r>
            <a:r>
              <a:rPr lang="ja-JP" altLang="en-US" sz="2800" dirty="0" smtClean="0"/>
              <a:t> （</a:t>
            </a:r>
            <a:r>
              <a:rPr lang="en-US" altLang="ja-JP" sz="2800" dirty="0" smtClean="0"/>
              <a:t>Utah</a:t>
            </a:r>
            <a:r>
              <a:rPr lang="ja-JP" altLang="en-US" sz="2800" dirty="0" smtClean="0"/>
              <a:t>）</a:t>
            </a:r>
            <a:endParaRPr lang="en-US" altLang="ja-JP" sz="2800" dirty="0" smtClean="0"/>
          </a:p>
          <a:p>
            <a:pPr lvl="1"/>
            <a:r>
              <a:rPr lang="ja-JP" altLang="en-US" sz="2400" dirty="0" smtClean="0"/>
              <a:t>関係データモデル</a:t>
            </a:r>
            <a:endParaRPr lang="en-US" altLang="ja-JP" sz="2400" dirty="0" smtClean="0"/>
          </a:p>
          <a:p>
            <a:pPr lvl="1"/>
            <a:r>
              <a:rPr lang="ja-JP" altLang="en-US" sz="2400" dirty="0" smtClean="0"/>
              <a:t>行はトラックをまたがって保存</a:t>
            </a:r>
            <a:endParaRPr lang="en-US" altLang="ja-JP" sz="2400" dirty="0" smtClean="0"/>
          </a:p>
          <a:p>
            <a:r>
              <a:rPr lang="ja-JP" altLang="en-US" sz="2800" dirty="0" smtClean="0"/>
              <a:t>他にもたくさんの</a:t>
            </a:r>
            <a:r>
              <a:rPr lang="en-US" altLang="ja-JP" sz="2800" dirty="0" smtClean="0"/>
              <a:t>DB</a:t>
            </a:r>
            <a:r>
              <a:rPr lang="ja-JP" altLang="en-US" sz="2800" dirty="0" smtClean="0"/>
              <a:t>マシン</a:t>
            </a:r>
            <a:endParaRPr lang="en-US" altLang="ja-JP" sz="2800" dirty="0" smtClean="0"/>
          </a:p>
          <a:p>
            <a:pPr lvl="1"/>
            <a:endParaRPr lang="en-US" altLang="ja-JP" sz="2400" dirty="0" smtClean="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49</a:t>
            </a:fld>
            <a:endParaRPr kumimoji="1" lang="ja-JP"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SIGMOD</a:t>
            </a:r>
            <a:r>
              <a:rPr kumimoji="1" lang="ja-JP" altLang="en-US" dirty="0" smtClean="0"/>
              <a:t> </a:t>
            </a:r>
            <a:r>
              <a:rPr kumimoji="1" lang="en-US" altLang="ja-JP" dirty="0" smtClean="0"/>
              <a:t>2009</a:t>
            </a:r>
            <a:r>
              <a:rPr kumimoji="1" lang="ja-JP" altLang="en-US" dirty="0" smtClean="0"/>
              <a:t> の数字</a:t>
            </a:r>
            <a:endParaRPr kumimoji="1" lang="ja-JP" altLang="en-US" dirty="0"/>
          </a:p>
        </p:txBody>
      </p:sp>
      <p:sp>
        <p:nvSpPr>
          <p:cNvPr id="3" name="コンテンツ プレースホルダ 2"/>
          <p:cNvSpPr>
            <a:spLocks noGrp="1"/>
          </p:cNvSpPr>
          <p:nvPr>
            <p:ph idx="1"/>
          </p:nvPr>
        </p:nvSpPr>
        <p:spPr>
          <a:xfrm>
            <a:off x="457200" y="1385921"/>
            <a:ext cx="8229600" cy="4525963"/>
          </a:xfrm>
        </p:spPr>
        <p:txBody>
          <a:bodyPr/>
          <a:lstStyle/>
          <a:p>
            <a:r>
              <a:rPr kumimoji="1" lang="ja-JP" altLang="en-US" dirty="0" smtClean="0"/>
              <a:t>著者と</a:t>
            </a:r>
            <a:r>
              <a:rPr kumimoji="1" lang="en-US" altLang="ja-JP" dirty="0" smtClean="0"/>
              <a:t>PC</a:t>
            </a:r>
            <a:r>
              <a:rPr kumimoji="1" lang="ja-JP" altLang="en-US" dirty="0" smtClean="0"/>
              <a:t>メンバー</a:t>
            </a:r>
            <a:endParaRPr kumimoji="1" lang="en-US" altLang="ja-JP" dirty="0" smtClean="0"/>
          </a:p>
          <a:p>
            <a:pPr lvl="1"/>
            <a:r>
              <a:rPr lang="ja-JP" altLang="en-US" dirty="0" smtClean="0"/>
              <a:t>著者数：</a:t>
            </a:r>
            <a:r>
              <a:rPr lang="en-US" altLang="ja-JP" dirty="0" smtClean="0"/>
              <a:t>1783</a:t>
            </a:r>
            <a:r>
              <a:rPr lang="ja-JP" altLang="en-US" dirty="0" smtClean="0"/>
              <a:t> 名</a:t>
            </a:r>
            <a:endParaRPr lang="en-US" altLang="ja-JP" dirty="0" smtClean="0"/>
          </a:p>
          <a:p>
            <a:pPr lvl="1"/>
            <a:r>
              <a:rPr lang="en-US" altLang="ja-JP" dirty="0" smtClean="0"/>
              <a:t>PC</a:t>
            </a:r>
            <a:r>
              <a:rPr lang="ja-JP" altLang="en-US" dirty="0" smtClean="0"/>
              <a:t> メンバー：</a:t>
            </a:r>
            <a:r>
              <a:rPr lang="en-US" altLang="ja-JP" dirty="0" smtClean="0"/>
              <a:t>123</a:t>
            </a:r>
            <a:r>
              <a:rPr lang="ja-JP" altLang="en-US" dirty="0" smtClean="0"/>
              <a:t>名</a:t>
            </a:r>
            <a:endParaRPr lang="en-US" altLang="ja-JP" dirty="0" smtClean="0"/>
          </a:p>
          <a:p>
            <a:r>
              <a:rPr lang="en-US" altLang="ja-JP" dirty="0" smtClean="0"/>
              <a:t>Research Track</a:t>
            </a:r>
          </a:p>
          <a:p>
            <a:pPr lvl="1"/>
            <a:r>
              <a:rPr lang="ja-JP" altLang="en-US" dirty="0" smtClean="0"/>
              <a:t>アブストラクト提出：</a:t>
            </a:r>
            <a:r>
              <a:rPr kumimoji="1" lang="en-US" altLang="ja-JP" dirty="0" smtClean="0"/>
              <a:t>526</a:t>
            </a:r>
            <a:r>
              <a:rPr kumimoji="1" lang="ja-JP" altLang="en-US" dirty="0" smtClean="0"/>
              <a:t>件</a:t>
            </a:r>
            <a:endParaRPr kumimoji="1" lang="en-US" altLang="ja-JP" dirty="0" smtClean="0"/>
          </a:p>
          <a:p>
            <a:pPr lvl="1"/>
            <a:r>
              <a:rPr lang="ja-JP" altLang="en-US" dirty="0" smtClean="0"/>
              <a:t>論文提出：</a:t>
            </a:r>
            <a:r>
              <a:rPr lang="en-US" altLang="ja-JP" dirty="0" smtClean="0"/>
              <a:t>430</a:t>
            </a:r>
            <a:r>
              <a:rPr lang="ja-JP" altLang="en-US" dirty="0" smtClean="0"/>
              <a:t>件</a:t>
            </a:r>
            <a:endParaRPr lang="en-US" altLang="ja-JP" dirty="0" smtClean="0"/>
          </a:p>
          <a:p>
            <a:pPr lvl="1" algn="just"/>
            <a:r>
              <a:rPr kumimoji="1" lang="ja-JP" altLang="en-US" dirty="0" smtClean="0"/>
              <a:t>事務的なリジェクト：</a:t>
            </a:r>
            <a:r>
              <a:rPr kumimoji="1" lang="en-US" altLang="ja-JP" dirty="0" smtClean="0"/>
              <a:t>30</a:t>
            </a:r>
            <a:r>
              <a:rPr kumimoji="1" lang="ja-JP" altLang="en-US" dirty="0" smtClean="0"/>
              <a:t>件</a:t>
            </a:r>
            <a:endParaRPr kumimoji="1" lang="en-US" altLang="ja-JP" dirty="0" smtClean="0"/>
          </a:p>
          <a:p>
            <a:pPr lvl="1"/>
            <a:r>
              <a:rPr kumimoji="1" lang="ja-JP" altLang="en-US" dirty="0" smtClean="0"/>
              <a:t>アクセプト数：</a:t>
            </a:r>
            <a:r>
              <a:rPr kumimoji="1" lang="en-US" altLang="ja-JP" dirty="0" smtClean="0"/>
              <a:t>63 </a:t>
            </a:r>
            <a:r>
              <a:rPr kumimoji="1" lang="ja-JP" altLang="en-US" dirty="0" smtClean="0"/>
              <a:t>件</a:t>
            </a:r>
            <a:endParaRPr kumimoji="1" lang="en-US" altLang="ja-JP" dirty="0" smtClean="0"/>
          </a:p>
          <a:p>
            <a:pPr lvl="1"/>
            <a:r>
              <a:rPr kumimoji="1" lang="ja-JP" altLang="en-US" dirty="0" smtClean="0"/>
              <a:t>採択率：</a:t>
            </a:r>
            <a:r>
              <a:rPr lang="en-US" altLang="ja-JP" dirty="0" smtClean="0"/>
              <a:t>15.75</a:t>
            </a:r>
            <a:r>
              <a:rPr kumimoji="1" lang="en-US" altLang="ja-JP" dirty="0" smtClean="0"/>
              <a:t>%</a:t>
            </a:r>
            <a:endParaRPr kumimoji="1" lang="en-US" altLang="ja-JP" dirty="0" smtClean="0"/>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正方形/長方形 7"/>
          <p:cNvSpPr/>
          <p:nvPr/>
        </p:nvSpPr>
        <p:spPr>
          <a:xfrm>
            <a:off x="0" y="54131"/>
            <a:ext cx="9170230"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SIGMOD/PODS2009</a:t>
            </a:r>
            <a:r>
              <a:rPr lang="ja-JP" altLang="en-US" sz="1400" dirty="0" smtClean="0">
                <a:solidFill>
                  <a:schemeClr val="bg1"/>
                </a:solidFill>
                <a:latin typeface="ヒラギノ角ゴ Pro W6" pitchFamily="34" charset="-128"/>
                <a:ea typeface="ヒラギノ角ゴ Pro W6" pitchFamily="34" charset="-128"/>
              </a:rPr>
              <a:t>の概要</a:t>
            </a:r>
            <a:endParaRPr lang="ja-JP" altLang="en-US" sz="1050" dirty="0">
              <a:solidFill>
                <a:schemeClr val="bg1"/>
              </a:solidFill>
              <a:latin typeface="ヒラギノ角ゴ Pro W6" pitchFamily="34" charset="-128"/>
              <a:ea typeface="ヒラギノ角ゴ Pro W6" pitchFamily="34" charset="-128"/>
            </a:endParaRPr>
          </a:p>
        </p:txBody>
      </p:sp>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5</a:t>
            </a:fld>
            <a:endParaRPr kumimoji="1" lang="ja-JP" alt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PPT</a:t>
            </a:r>
            <a:r>
              <a:rPr kumimoji="1" lang="ja-JP" altLang="en-US" dirty="0" smtClean="0"/>
              <a:t>デザインは失敗</a:t>
            </a:r>
            <a:endParaRPr kumimoji="1" lang="ja-JP" altLang="en-US" dirty="0"/>
          </a:p>
        </p:txBody>
      </p:sp>
      <p:sp>
        <p:nvSpPr>
          <p:cNvPr id="3" name="コンテンツ プレースホルダ 2"/>
          <p:cNvSpPr>
            <a:spLocks noGrp="1"/>
          </p:cNvSpPr>
          <p:nvPr>
            <p:ph idx="1"/>
          </p:nvPr>
        </p:nvSpPr>
        <p:spPr/>
        <p:txBody>
          <a:bodyPr/>
          <a:lstStyle/>
          <a:p>
            <a:r>
              <a:rPr lang="ja-JP" altLang="en-US" dirty="0" smtClean="0"/>
              <a:t>ページングドラムと固定ヘッドディスクは</a:t>
            </a:r>
            <a:r>
              <a:rPr lang="en-US" altLang="ja-JP" dirty="0" smtClean="0"/>
              <a:t>1970</a:t>
            </a:r>
            <a:r>
              <a:rPr lang="ja-JP" altLang="en-US" dirty="0" smtClean="0"/>
              <a:t>年中頃から新たに作られなくなった</a:t>
            </a:r>
            <a:endParaRPr lang="en-US" altLang="ja-JP" dirty="0" smtClean="0"/>
          </a:p>
          <a:p>
            <a:pPr lvl="1"/>
            <a:endParaRPr lang="en-US" altLang="ja-JP" dirty="0" smtClean="0"/>
          </a:p>
          <a:p>
            <a:r>
              <a:rPr kumimoji="1" lang="en-US" altLang="ja-JP" dirty="0" smtClean="0"/>
              <a:t>25KB</a:t>
            </a:r>
            <a:r>
              <a:rPr kumimoji="1" lang="ja-JP" altLang="en-US" dirty="0" smtClean="0"/>
              <a:t>の容量のために</a:t>
            </a:r>
            <a:r>
              <a:rPr kumimoji="1" lang="en-US" altLang="ja-JP" dirty="0" smtClean="0"/>
              <a:t>1000</a:t>
            </a:r>
            <a:r>
              <a:rPr kumimoji="1" lang="ja-JP" altLang="en-US" dirty="0" smtClean="0"/>
              <a:t>セルが必要</a:t>
            </a:r>
            <a:endParaRPr kumimoji="1" lang="en-US" altLang="ja-JP" dirty="0" smtClean="0"/>
          </a:p>
          <a:p>
            <a:r>
              <a:rPr lang="ja-JP" altLang="en-US" dirty="0" smtClean="0"/>
              <a:t>シングルユーザでしか使えない</a:t>
            </a:r>
            <a:endParaRPr lang="en-US" altLang="ja-JP" dirty="0" smtClean="0"/>
          </a:p>
          <a:p>
            <a:r>
              <a:rPr kumimoji="1" lang="ja-JP" altLang="en-US" dirty="0" smtClean="0"/>
              <a:t>結合アルゴリズムが</a:t>
            </a:r>
            <a:r>
              <a:rPr kumimoji="1" lang="en-US" altLang="ja-JP" dirty="0" smtClean="0"/>
              <a:t>O(n</a:t>
            </a:r>
            <a:r>
              <a:rPr kumimoji="1" lang="en-US" altLang="ja-JP" baseline="30000" dirty="0" smtClean="0"/>
              <a:t>2</a:t>
            </a:r>
            <a:r>
              <a:rPr kumimoji="1" lang="en-US" altLang="ja-JP" dirty="0" smtClean="0"/>
              <a:t>)</a:t>
            </a:r>
            <a:r>
              <a:rPr kumimoji="1" lang="ja-JP" altLang="en-US" dirty="0" smtClean="0"/>
              <a:t>：</a:t>
            </a:r>
            <a:r>
              <a:rPr kumimoji="1" lang="en-US" altLang="ja-JP" dirty="0" smtClean="0"/>
              <a:t>n</a:t>
            </a:r>
            <a:r>
              <a:rPr kumimoji="1" lang="ja-JP" altLang="en-US" dirty="0" smtClean="0"/>
              <a:t>はトラック数</a:t>
            </a:r>
            <a:endParaRPr kumimoji="1" lang="ja-JP" altLang="en-US"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50</a:t>
            </a:fld>
            <a:endParaRPr kumimoji="1" lang="ja-JP" alt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PPH-based</a:t>
            </a:r>
            <a:r>
              <a:rPr lang="ja-JP" altLang="en-US" dirty="0" smtClean="0"/>
              <a:t> </a:t>
            </a:r>
            <a:r>
              <a:rPr lang="en-US" altLang="ja-JP" dirty="0" smtClean="0"/>
              <a:t>DB</a:t>
            </a:r>
            <a:r>
              <a:rPr lang="ja-JP" altLang="en-US" dirty="0" smtClean="0"/>
              <a:t> マシン</a:t>
            </a:r>
            <a:endParaRPr kumimoji="1" lang="ja-JP" altLang="en-US" dirty="0"/>
          </a:p>
        </p:txBody>
      </p:sp>
      <p:sp>
        <p:nvSpPr>
          <p:cNvPr id="3" name="コンテンツ プレースホルダ 2"/>
          <p:cNvSpPr>
            <a:spLocks noGrp="1"/>
          </p:cNvSpPr>
          <p:nvPr>
            <p:ph idx="1"/>
          </p:nvPr>
        </p:nvSpPr>
        <p:spPr>
          <a:xfrm>
            <a:off x="457200" y="1600200"/>
            <a:ext cx="8229600" cy="4713327"/>
          </a:xfrm>
        </p:spPr>
        <p:txBody>
          <a:bodyPr/>
          <a:lstStyle/>
          <a:p>
            <a:r>
              <a:rPr kumimoji="1" lang="en-US" altLang="ja-JP" sz="2800" dirty="0" smtClean="0"/>
              <a:t>Processor-per-head(PPH)</a:t>
            </a:r>
          </a:p>
          <a:p>
            <a:r>
              <a:rPr kumimoji="1" lang="ja-JP" altLang="en-US" sz="2800" dirty="0" smtClean="0"/>
              <a:t>プロジェクト</a:t>
            </a:r>
            <a:endParaRPr kumimoji="1" lang="en-US" altLang="ja-JP" sz="2800" dirty="0" smtClean="0"/>
          </a:p>
          <a:p>
            <a:pPr lvl="1"/>
            <a:r>
              <a:rPr lang="en-US" altLang="ja-JP" sz="2400" dirty="0" smtClean="0"/>
              <a:t>DBC</a:t>
            </a:r>
            <a:r>
              <a:rPr lang="ja-JP" altLang="en-US" sz="2400" dirty="0" smtClean="0"/>
              <a:t>（オハイオ）</a:t>
            </a:r>
            <a:endParaRPr lang="en-US" altLang="ja-JP" sz="2400" dirty="0" smtClean="0"/>
          </a:p>
          <a:p>
            <a:pPr lvl="1"/>
            <a:r>
              <a:rPr kumimoji="1" lang="en-US" altLang="ja-JP" sz="2400" dirty="0" smtClean="0"/>
              <a:t>SURE</a:t>
            </a:r>
            <a:r>
              <a:rPr lang="ja-JP" altLang="en-US" sz="2400" dirty="0" smtClean="0"/>
              <a:t>（ブラウンシュワイク）</a:t>
            </a:r>
            <a:endParaRPr lang="en-US" altLang="ja-JP" sz="2400" dirty="0" smtClean="0"/>
          </a:p>
          <a:p>
            <a:r>
              <a:rPr kumimoji="1" lang="ja-JP" altLang="en-US" sz="2800" dirty="0" smtClean="0"/>
              <a:t>同様に失敗の運命</a:t>
            </a:r>
            <a:endParaRPr kumimoji="1" lang="en-US" altLang="ja-JP" sz="2800" dirty="0" smtClean="0"/>
          </a:p>
          <a:p>
            <a:pPr lvl="1"/>
            <a:r>
              <a:rPr lang="ja-JP" altLang="en-US" sz="2400" dirty="0" smtClean="0"/>
              <a:t>ヘッドが並んだ構成</a:t>
            </a:r>
            <a:endParaRPr lang="en-US" altLang="ja-JP" sz="2400" dirty="0" smtClean="0"/>
          </a:p>
          <a:p>
            <a:pPr lvl="1"/>
            <a:r>
              <a:rPr kumimoji="1" lang="ja-JP" altLang="en-US" sz="2400" dirty="0" smtClean="0"/>
              <a:t>高密度化が難しい</a:t>
            </a:r>
            <a:endParaRPr kumimoji="1" lang="en-US" altLang="ja-JP" sz="2400" dirty="0" smtClean="0"/>
          </a:p>
          <a:p>
            <a:r>
              <a:rPr lang="en-US" altLang="ja-JP" sz="2800" dirty="0" smtClean="0"/>
              <a:t>RAID-5</a:t>
            </a:r>
            <a:r>
              <a:rPr lang="ja-JP" altLang="en-US" sz="2800" dirty="0" smtClean="0"/>
              <a:t>の登場により、</a:t>
            </a:r>
            <a:r>
              <a:rPr lang="en-US" altLang="ja-JP" sz="2800" dirty="0" smtClean="0"/>
              <a:t/>
            </a:r>
            <a:br>
              <a:rPr lang="en-US" altLang="ja-JP" sz="2800" dirty="0" smtClean="0"/>
            </a:br>
            <a:r>
              <a:rPr lang="ja-JP" altLang="en-US" sz="2800" dirty="0" smtClean="0"/>
              <a:t>高性能の目的での並列ディスクの</a:t>
            </a:r>
            <a:r>
              <a:rPr lang="en-US" altLang="ja-JP" sz="2800" dirty="0" smtClean="0"/>
              <a:t/>
            </a:r>
            <a:br>
              <a:rPr lang="en-US" altLang="ja-JP" sz="2800" dirty="0" smtClean="0"/>
            </a:br>
            <a:r>
              <a:rPr lang="ja-JP" altLang="en-US" sz="2800" dirty="0" smtClean="0"/>
              <a:t>必要性が失われた</a:t>
            </a:r>
            <a:endParaRPr kumimoji="1" lang="en-US" altLang="ja-JP" dirty="0" smtClean="0"/>
          </a:p>
        </p:txBody>
      </p:sp>
      <p:grpSp>
        <p:nvGrpSpPr>
          <p:cNvPr id="100" name="グループ化 99"/>
          <p:cNvGrpSpPr/>
          <p:nvPr/>
        </p:nvGrpSpPr>
        <p:grpSpPr>
          <a:xfrm>
            <a:off x="7200931" y="2370120"/>
            <a:ext cx="1570064" cy="3213147"/>
            <a:chOff x="6653236" y="2808275"/>
            <a:chExt cx="2117779" cy="3213147"/>
          </a:xfrm>
        </p:grpSpPr>
        <p:sp>
          <p:nvSpPr>
            <p:cNvPr id="5" name="円柱 4"/>
            <p:cNvSpPr/>
            <p:nvPr/>
          </p:nvSpPr>
          <p:spPr>
            <a:xfrm>
              <a:off x="6653236" y="4816495"/>
              <a:ext cx="2117754" cy="803286"/>
            </a:xfrm>
            <a:prstGeom prst="can">
              <a:avLst>
                <a:gd name="adj" fmla="val 50000"/>
              </a:avLst>
            </a:prstGeom>
            <a:solidFill>
              <a:srgbClr val="FFFF0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lIns="36000" tIns="36000" rIns="36000" bIns="36000" rtlCol="0" anchor="t" anchorCtr="0">
              <a:noAutofit/>
            </a:bodyPr>
            <a:lstStyle/>
            <a:p>
              <a:pPr algn="ctr"/>
              <a:endParaRPr kumimoji="1" lang="ja-JP" altLang="en-US" dirty="0" smtClean="0"/>
            </a:p>
          </p:txBody>
        </p:sp>
        <p:cxnSp>
          <p:nvCxnSpPr>
            <p:cNvPr id="32" name="直線コネクタ 31"/>
            <p:cNvCxnSpPr/>
            <p:nvPr/>
          </p:nvCxnSpPr>
          <p:spPr>
            <a:xfrm rot="5400000">
              <a:off x="7512091" y="5819807"/>
              <a:ext cx="401643" cy="15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円柱 33"/>
            <p:cNvSpPr/>
            <p:nvPr/>
          </p:nvSpPr>
          <p:spPr>
            <a:xfrm>
              <a:off x="6653241" y="4414851"/>
              <a:ext cx="2117754" cy="803286"/>
            </a:xfrm>
            <a:prstGeom prst="can">
              <a:avLst>
                <a:gd name="adj" fmla="val 50000"/>
              </a:avLst>
            </a:prstGeom>
            <a:solidFill>
              <a:srgbClr val="FFFF0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lIns="36000" tIns="36000" rIns="36000" bIns="36000" rtlCol="0" anchor="t" anchorCtr="0">
              <a:noAutofit/>
            </a:bodyPr>
            <a:lstStyle/>
            <a:p>
              <a:pPr algn="ctr"/>
              <a:endParaRPr kumimoji="1" lang="ja-JP" altLang="en-US" dirty="0" smtClean="0"/>
            </a:p>
          </p:txBody>
        </p:sp>
        <p:sp>
          <p:nvSpPr>
            <p:cNvPr id="35" name="円柱 34"/>
            <p:cNvSpPr/>
            <p:nvPr/>
          </p:nvSpPr>
          <p:spPr>
            <a:xfrm>
              <a:off x="6653246" y="4013207"/>
              <a:ext cx="2117754" cy="803286"/>
            </a:xfrm>
            <a:prstGeom prst="can">
              <a:avLst>
                <a:gd name="adj" fmla="val 50000"/>
              </a:avLst>
            </a:prstGeom>
            <a:solidFill>
              <a:srgbClr val="FFFF0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lIns="36000" tIns="36000" rIns="36000" bIns="36000" rtlCol="0" anchor="t" anchorCtr="0">
              <a:noAutofit/>
            </a:bodyPr>
            <a:lstStyle/>
            <a:p>
              <a:pPr algn="ctr"/>
              <a:endParaRPr kumimoji="1" lang="ja-JP" altLang="en-US" dirty="0" smtClean="0"/>
            </a:p>
          </p:txBody>
        </p:sp>
        <p:sp>
          <p:nvSpPr>
            <p:cNvPr id="36" name="円柱 35"/>
            <p:cNvSpPr/>
            <p:nvPr/>
          </p:nvSpPr>
          <p:spPr>
            <a:xfrm>
              <a:off x="6653251" y="3611563"/>
              <a:ext cx="2117754" cy="803286"/>
            </a:xfrm>
            <a:prstGeom prst="can">
              <a:avLst>
                <a:gd name="adj" fmla="val 50000"/>
              </a:avLst>
            </a:prstGeom>
            <a:solidFill>
              <a:srgbClr val="FFFF0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lIns="36000" tIns="36000" rIns="36000" bIns="36000" rtlCol="0" anchor="t" anchorCtr="0">
              <a:noAutofit/>
            </a:bodyPr>
            <a:lstStyle/>
            <a:p>
              <a:pPr algn="ctr"/>
              <a:endParaRPr kumimoji="1" lang="ja-JP" altLang="en-US" dirty="0" smtClean="0"/>
            </a:p>
          </p:txBody>
        </p:sp>
        <p:sp>
          <p:nvSpPr>
            <p:cNvPr id="37" name="円柱 36"/>
            <p:cNvSpPr/>
            <p:nvPr/>
          </p:nvSpPr>
          <p:spPr>
            <a:xfrm>
              <a:off x="6653256" y="3209919"/>
              <a:ext cx="2117754" cy="803286"/>
            </a:xfrm>
            <a:prstGeom prst="can">
              <a:avLst>
                <a:gd name="adj" fmla="val 50000"/>
              </a:avLst>
            </a:prstGeom>
            <a:solidFill>
              <a:srgbClr val="FFFF0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lIns="36000" tIns="36000" rIns="36000" bIns="36000" rtlCol="0" anchor="t" anchorCtr="0">
              <a:noAutofit/>
            </a:bodyPr>
            <a:lstStyle/>
            <a:p>
              <a:pPr algn="ctr"/>
              <a:endParaRPr kumimoji="1" lang="ja-JP" altLang="en-US" dirty="0" smtClean="0"/>
            </a:p>
          </p:txBody>
        </p:sp>
        <p:sp>
          <p:nvSpPr>
            <p:cNvPr id="38" name="円柱 37"/>
            <p:cNvSpPr/>
            <p:nvPr/>
          </p:nvSpPr>
          <p:spPr>
            <a:xfrm>
              <a:off x="6653261" y="2808275"/>
              <a:ext cx="2117754" cy="803286"/>
            </a:xfrm>
            <a:prstGeom prst="can">
              <a:avLst>
                <a:gd name="adj" fmla="val 50000"/>
              </a:avLst>
            </a:prstGeom>
            <a:solidFill>
              <a:srgbClr val="FFFF0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lIns="36000" tIns="36000" rIns="36000" bIns="36000" rtlCol="0" anchor="t" anchorCtr="0">
              <a:noAutofit/>
            </a:bodyPr>
            <a:lstStyle/>
            <a:p>
              <a:pPr algn="ctr"/>
              <a:endParaRPr kumimoji="1" lang="ja-JP" altLang="en-US" dirty="0" smtClean="0"/>
            </a:p>
          </p:txBody>
        </p:sp>
      </p:grpSp>
      <p:cxnSp>
        <p:nvCxnSpPr>
          <p:cNvPr id="31" name="直線コネクタ 30"/>
          <p:cNvCxnSpPr/>
          <p:nvPr/>
        </p:nvCxnSpPr>
        <p:spPr>
          <a:xfrm rot="5400000">
            <a:off x="7767681" y="2314560"/>
            <a:ext cx="401643" cy="15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6" name="グループ化 95"/>
          <p:cNvGrpSpPr/>
          <p:nvPr/>
        </p:nvGrpSpPr>
        <p:grpSpPr>
          <a:xfrm>
            <a:off x="5703903" y="2332937"/>
            <a:ext cx="1716111" cy="2410532"/>
            <a:chOff x="1314598" y="2478988"/>
            <a:chExt cx="884057" cy="2410532"/>
          </a:xfrm>
        </p:grpSpPr>
        <p:cxnSp>
          <p:nvCxnSpPr>
            <p:cNvPr id="51" name="直線コネクタ 50"/>
            <p:cNvCxnSpPr/>
            <p:nvPr/>
          </p:nvCxnSpPr>
          <p:spPr>
            <a:xfrm>
              <a:off x="1314598" y="2478988"/>
              <a:ext cx="884057" cy="22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1577934" y="2879717"/>
              <a:ext cx="620721"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1577934" y="3281360"/>
              <a:ext cx="620721"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1577934" y="3683003"/>
              <a:ext cx="620721"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1577934" y="4084646"/>
              <a:ext cx="620721"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1577934" y="4486289"/>
              <a:ext cx="620721"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1577934" y="4887932"/>
              <a:ext cx="620721"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グループ化 98"/>
          <p:cNvGrpSpPr/>
          <p:nvPr/>
        </p:nvGrpSpPr>
        <p:grpSpPr>
          <a:xfrm>
            <a:off x="7329409" y="2333611"/>
            <a:ext cx="182565" cy="2704666"/>
            <a:chOff x="6781715" y="2771766"/>
            <a:chExt cx="182565" cy="2704666"/>
          </a:xfrm>
        </p:grpSpPr>
        <p:cxnSp>
          <p:nvCxnSpPr>
            <p:cNvPr id="53" name="直線コネクタ 52"/>
            <p:cNvCxnSpPr/>
            <p:nvPr/>
          </p:nvCxnSpPr>
          <p:spPr>
            <a:xfrm rot="5400000">
              <a:off x="6780639" y="2862652"/>
              <a:ext cx="182565" cy="7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二等辺三角形 54"/>
            <p:cNvSpPr/>
            <p:nvPr/>
          </p:nvSpPr>
          <p:spPr>
            <a:xfrm flipV="1">
              <a:off x="6781715" y="2917817"/>
              <a:ext cx="182565" cy="148757"/>
            </a:xfrm>
            <a:prstGeom prst="triangle">
              <a:avLst/>
            </a:prstGeom>
            <a:solidFill>
              <a:srgbClr val="FF3399"/>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cxnSp>
          <p:nvCxnSpPr>
            <p:cNvPr id="57" name="直線コネクタ 56"/>
            <p:cNvCxnSpPr/>
            <p:nvPr/>
          </p:nvCxnSpPr>
          <p:spPr>
            <a:xfrm rot="5400000">
              <a:off x="6780639" y="3264295"/>
              <a:ext cx="182565" cy="7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二等辺三角形 58"/>
            <p:cNvSpPr/>
            <p:nvPr/>
          </p:nvSpPr>
          <p:spPr>
            <a:xfrm flipV="1">
              <a:off x="6781715" y="3319460"/>
              <a:ext cx="182565" cy="148757"/>
            </a:xfrm>
            <a:prstGeom prst="triangle">
              <a:avLst/>
            </a:prstGeom>
            <a:solidFill>
              <a:srgbClr val="FF3399"/>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cxnSp>
          <p:nvCxnSpPr>
            <p:cNvPr id="61" name="直線コネクタ 60"/>
            <p:cNvCxnSpPr/>
            <p:nvPr/>
          </p:nvCxnSpPr>
          <p:spPr>
            <a:xfrm rot="5400000">
              <a:off x="6780639" y="3665938"/>
              <a:ext cx="182565" cy="7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二等辺三角形 62"/>
            <p:cNvSpPr/>
            <p:nvPr/>
          </p:nvSpPr>
          <p:spPr>
            <a:xfrm flipV="1">
              <a:off x="6781715" y="3721103"/>
              <a:ext cx="182565" cy="148757"/>
            </a:xfrm>
            <a:prstGeom prst="triangle">
              <a:avLst/>
            </a:prstGeom>
            <a:solidFill>
              <a:srgbClr val="FF3399"/>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cxnSp>
          <p:nvCxnSpPr>
            <p:cNvPr id="65" name="直線コネクタ 64"/>
            <p:cNvCxnSpPr/>
            <p:nvPr/>
          </p:nvCxnSpPr>
          <p:spPr>
            <a:xfrm rot="5400000">
              <a:off x="6780639" y="4067581"/>
              <a:ext cx="182565" cy="7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二等辺三角形 66"/>
            <p:cNvSpPr/>
            <p:nvPr/>
          </p:nvSpPr>
          <p:spPr>
            <a:xfrm flipV="1">
              <a:off x="6781715" y="4122746"/>
              <a:ext cx="182565" cy="148757"/>
            </a:xfrm>
            <a:prstGeom prst="triangle">
              <a:avLst/>
            </a:prstGeom>
            <a:solidFill>
              <a:srgbClr val="FF3399"/>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cxnSp>
          <p:nvCxnSpPr>
            <p:cNvPr id="69" name="直線コネクタ 68"/>
            <p:cNvCxnSpPr/>
            <p:nvPr/>
          </p:nvCxnSpPr>
          <p:spPr>
            <a:xfrm rot="5400000">
              <a:off x="6780639" y="4469224"/>
              <a:ext cx="182565" cy="7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二等辺三角形 70"/>
            <p:cNvSpPr/>
            <p:nvPr/>
          </p:nvSpPr>
          <p:spPr>
            <a:xfrm flipV="1">
              <a:off x="6781715" y="4524389"/>
              <a:ext cx="182565" cy="148757"/>
            </a:xfrm>
            <a:prstGeom prst="triangle">
              <a:avLst/>
            </a:prstGeom>
            <a:solidFill>
              <a:srgbClr val="FF3399"/>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cxnSp>
          <p:nvCxnSpPr>
            <p:cNvPr id="73" name="直線コネクタ 72"/>
            <p:cNvCxnSpPr/>
            <p:nvPr/>
          </p:nvCxnSpPr>
          <p:spPr>
            <a:xfrm rot="5400000">
              <a:off x="6780639" y="4870867"/>
              <a:ext cx="182565" cy="7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二等辺三角形 74"/>
            <p:cNvSpPr/>
            <p:nvPr/>
          </p:nvSpPr>
          <p:spPr>
            <a:xfrm flipV="1">
              <a:off x="6781715" y="4926032"/>
              <a:ext cx="182565" cy="148757"/>
            </a:xfrm>
            <a:prstGeom prst="triangle">
              <a:avLst/>
            </a:prstGeom>
            <a:solidFill>
              <a:srgbClr val="FF3399"/>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cxnSp>
          <p:nvCxnSpPr>
            <p:cNvPr id="77" name="直線コネクタ 76"/>
            <p:cNvCxnSpPr/>
            <p:nvPr/>
          </p:nvCxnSpPr>
          <p:spPr>
            <a:xfrm rot="5400000">
              <a:off x="6780639" y="5272510"/>
              <a:ext cx="182565" cy="7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二等辺三角形 78"/>
            <p:cNvSpPr/>
            <p:nvPr/>
          </p:nvSpPr>
          <p:spPr>
            <a:xfrm flipV="1">
              <a:off x="6781715" y="5327675"/>
              <a:ext cx="182565" cy="148757"/>
            </a:xfrm>
            <a:prstGeom prst="triangle">
              <a:avLst/>
            </a:prstGeom>
            <a:solidFill>
              <a:srgbClr val="FF3399"/>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grpSp>
      <p:sp>
        <p:nvSpPr>
          <p:cNvPr id="88" name="正方形/長方形 87"/>
          <p:cNvSpPr/>
          <p:nvPr/>
        </p:nvSpPr>
        <p:spPr>
          <a:xfrm>
            <a:off x="6069032" y="2151046"/>
            <a:ext cx="349702" cy="2811501"/>
          </a:xfrm>
          <a:prstGeom prst="rect">
            <a:avLst/>
          </a:prstGeom>
          <a:solidFill>
            <a:srgbClr val="00B0F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vert270" wrap="square" lIns="36000" tIns="36000" rIns="36000" bIns="36000" rtlCol="0" anchor="t" anchorCtr="0">
            <a:spAutoFit/>
          </a:bodyPr>
          <a:lstStyle/>
          <a:p>
            <a:pPr algn="ctr"/>
            <a:r>
              <a:rPr kumimoji="1" lang="en-US" altLang="ja-JP" dirty="0" err="1" smtClean="0"/>
              <a:t>Contoroller</a:t>
            </a:r>
            <a:endParaRPr kumimoji="1" lang="ja-JP" altLang="en-US" dirty="0" smtClean="0"/>
          </a:p>
        </p:txBody>
      </p:sp>
      <p:sp>
        <p:nvSpPr>
          <p:cNvPr id="33" name="正方形/長方形 32"/>
          <p:cNvSpPr/>
          <p:nvPr/>
        </p:nvSpPr>
        <p:spPr>
          <a:xfrm>
            <a:off x="6580214" y="2151046"/>
            <a:ext cx="444600" cy="349702"/>
          </a:xfrm>
          <a:prstGeom prst="rect">
            <a:avLst/>
          </a:prstGeom>
          <a:solidFill>
            <a:srgbClr val="92D05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spAutoFit/>
          </a:bodyPr>
          <a:lstStyle/>
          <a:p>
            <a:pPr algn="ctr"/>
            <a:r>
              <a:rPr kumimoji="1" lang="en-US" altLang="ja-JP" dirty="0" err="1" smtClean="0"/>
              <a:t>cpu</a:t>
            </a:r>
            <a:endParaRPr kumimoji="1" lang="ja-JP" altLang="en-US" dirty="0" smtClean="0"/>
          </a:p>
        </p:txBody>
      </p:sp>
      <p:sp>
        <p:nvSpPr>
          <p:cNvPr id="58" name="正方形/長方形 57"/>
          <p:cNvSpPr/>
          <p:nvPr/>
        </p:nvSpPr>
        <p:spPr>
          <a:xfrm>
            <a:off x="6580214" y="2552689"/>
            <a:ext cx="444600" cy="349702"/>
          </a:xfrm>
          <a:prstGeom prst="rect">
            <a:avLst/>
          </a:prstGeom>
          <a:solidFill>
            <a:srgbClr val="92D05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spAutoFit/>
          </a:bodyPr>
          <a:lstStyle/>
          <a:p>
            <a:pPr algn="ctr"/>
            <a:r>
              <a:rPr kumimoji="1" lang="en-US" altLang="ja-JP" dirty="0" err="1" smtClean="0"/>
              <a:t>cpu</a:t>
            </a:r>
            <a:endParaRPr kumimoji="1" lang="ja-JP" altLang="en-US" dirty="0" smtClean="0"/>
          </a:p>
        </p:txBody>
      </p:sp>
      <p:sp>
        <p:nvSpPr>
          <p:cNvPr id="62" name="正方形/長方形 61"/>
          <p:cNvSpPr/>
          <p:nvPr/>
        </p:nvSpPr>
        <p:spPr>
          <a:xfrm>
            <a:off x="6580214" y="2954332"/>
            <a:ext cx="444600" cy="349702"/>
          </a:xfrm>
          <a:prstGeom prst="rect">
            <a:avLst/>
          </a:prstGeom>
          <a:solidFill>
            <a:srgbClr val="92D05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spAutoFit/>
          </a:bodyPr>
          <a:lstStyle/>
          <a:p>
            <a:pPr algn="ctr"/>
            <a:r>
              <a:rPr kumimoji="1" lang="en-US" altLang="ja-JP" dirty="0" err="1" smtClean="0"/>
              <a:t>cpu</a:t>
            </a:r>
            <a:endParaRPr kumimoji="1" lang="ja-JP" altLang="en-US" dirty="0" smtClean="0"/>
          </a:p>
        </p:txBody>
      </p:sp>
      <p:sp>
        <p:nvSpPr>
          <p:cNvPr id="66" name="正方形/長方形 65"/>
          <p:cNvSpPr/>
          <p:nvPr/>
        </p:nvSpPr>
        <p:spPr>
          <a:xfrm>
            <a:off x="6580214" y="3355975"/>
            <a:ext cx="444600" cy="349702"/>
          </a:xfrm>
          <a:prstGeom prst="rect">
            <a:avLst/>
          </a:prstGeom>
          <a:solidFill>
            <a:srgbClr val="92D05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spAutoFit/>
          </a:bodyPr>
          <a:lstStyle/>
          <a:p>
            <a:pPr algn="ctr"/>
            <a:r>
              <a:rPr kumimoji="1" lang="en-US" altLang="ja-JP" dirty="0" err="1" smtClean="0"/>
              <a:t>cpu</a:t>
            </a:r>
            <a:endParaRPr kumimoji="1" lang="ja-JP" altLang="en-US" dirty="0" smtClean="0"/>
          </a:p>
        </p:txBody>
      </p:sp>
      <p:sp>
        <p:nvSpPr>
          <p:cNvPr id="70" name="正方形/長方形 69"/>
          <p:cNvSpPr/>
          <p:nvPr/>
        </p:nvSpPr>
        <p:spPr>
          <a:xfrm>
            <a:off x="6580214" y="3757618"/>
            <a:ext cx="444600" cy="349702"/>
          </a:xfrm>
          <a:prstGeom prst="rect">
            <a:avLst/>
          </a:prstGeom>
          <a:solidFill>
            <a:srgbClr val="92D05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spAutoFit/>
          </a:bodyPr>
          <a:lstStyle/>
          <a:p>
            <a:pPr algn="ctr"/>
            <a:r>
              <a:rPr kumimoji="1" lang="en-US" altLang="ja-JP" dirty="0" err="1" smtClean="0"/>
              <a:t>cpu</a:t>
            </a:r>
            <a:endParaRPr kumimoji="1" lang="ja-JP" altLang="en-US" dirty="0" smtClean="0"/>
          </a:p>
        </p:txBody>
      </p:sp>
      <p:sp>
        <p:nvSpPr>
          <p:cNvPr id="74" name="正方形/長方形 73"/>
          <p:cNvSpPr/>
          <p:nvPr/>
        </p:nvSpPr>
        <p:spPr>
          <a:xfrm>
            <a:off x="6580214" y="4159261"/>
            <a:ext cx="444600" cy="349702"/>
          </a:xfrm>
          <a:prstGeom prst="rect">
            <a:avLst/>
          </a:prstGeom>
          <a:solidFill>
            <a:srgbClr val="92D05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spAutoFit/>
          </a:bodyPr>
          <a:lstStyle/>
          <a:p>
            <a:pPr algn="ctr"/>
            <a:r>
              <a:rPr kumimoji="1" lang="en-US" altLang="ja-JP" dirty="0" err="1" smtClean="0"/>
              <a:t>cpu</a:t>
            </a:r>
            <a:endParaRPr kumimoji="1" lang="ja-JP" altLang="en-US" dirty="0" smtClean="0"/>
          </a:p>
        </p:txBody>
      </p:sp>
      <p:sp>
        <p:nvSpPr>
          <p:cNvPr id="78" name="正方形/長方形 77"/>
          <p:cNvSpPr/>
          <p:nvPr/>
        </p:nvSpPr>
        <p:spPr>
          <a:xfrm>
            <a:off x="6580214" y="4560904"/>
            <a:ext cx="444600" cy="349702"/>
          </a:xfrm>
          <a:prstGeom prst="rect">
            <a:avLst/>
          </a:prstGeom>
          <a:solidFill>
            <a:srgbClr val="92D05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spAutoFit/>
          </a:bodyPr>
          <a:lstStyle/>
          <a:p>
            <a:pPr algn="ctr"/>
            <a:r>
              <a:rPr kumimoji="1" lang="en-US" altLang="ja-JP" dirty="0" err="1" smtClean="0"/>
              <a:t>cpu</a:t>
            </a:r>
            <a:endParaRPr kumimoji="1" lang="ja-JP" altLang="en-US" dirty="0" smtClean="0"/>
          </a:p>
        </p:txBody>
      </p:sp>
      <p:sp>
        <p:nvSpPr>
          <p:cNvPr id="97" name="正方形/長方形 96"/>
          <p:cNvSpPr/>
          <p:nvPr/>
        </p:nvSpPr>
        <p:spPr>
          <a:xfrm>
            <a:off x="5221358" y="2151046"/>
            <a:ext cx="594770" cy="876312"/>
          </a:xfrm>
          <a:prstGeom prst="rect">
            <a:avLst/>
          </a:prstGeom>
          <a:solidFill>
            <a:srgbClr val="92D050"/>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sp>
        <p:nvSpPr>
          <p:cNvPr id="46" name="正方形/長方形 4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48" name="フッター プレースホルダ 4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49" name="スライド番号プレースホルダ 48"/>
          <p:cNvSpPr>
            <a:spLocks noGrp="1"/>
          </p:cNvSpPr>
          <p:nvPr>
            <p:ph type="sldNum" sz="quarter" idx="12"/>
          </p:nvPr>
        </p:nvSpPr>
        <p:spPr/>
        <p:txBody>
          <a:bodyPr/>
          <a:lstStyle/>
          <a:p>
            <a:fld id="{DF510E7A-70A0-49B7-BA5B-039CFE49E52F}" type="slidenum">
              <a:rPr kumimoji="1" lang="ja-JP" altLang="en-US" smtClean="0"/>
              <a:pPr/>
              <a:t>51</a:t>
            </a:fld>
            <a:endParaRPr kumimoji="1" lang="ja-JP" alt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コモディティ</a:t>
            </a:r>
            <a:r>
              <a:rPr kumimoji="1" lang="ja-JP" altLang="en-US" dirty="0" smtClean="0"/>
              <a:t>への最初の一歩</a:t>
            </a:r>
            <a:endParaRPr kumimoji="1" lang="ja-JP" altLang="en-US" dirty="0"/>
          </a:p>
        </p:txBody>
      </p:sp>
      <p:sp>
        <p:nvSpPr>
          <p:cNvPr id="3" name="コンテンツ プレースホルダ 2"/>
          <p:cNvSpPr>
            <a:spLocks noGrp="1"/>
          </p:cNvSpPr>
          <p:nvPr>
            <p:ph idx="1"/>
          </p:nvPr>
        </p:nvSpPr>
        <p:spPr>
          <a:xfrm>
            <a:off x="409518" y="1600200"/>
            <a:ext cx="8229600" cy="4525963"/>
          </a:xfrm>
        </p:spPr>
        <p:txBody>
          <a:bodyPr/>
          <a:lstStyle/>
          <a:p>
            <a:r>
              <a:rPr kumimoji="1" lang="en-US" altLang="ja-JP" sz="2800" dirty="0" smtClean="0"/>
              <a:t>1970</a:t>
            </a:r>
            <a:r>
              <a:rPr kumimoji="1" lang="ja-JP" altLang="en-US" sz="2800" dirty="0" smtClean="0"/>
              <a:t>年代後半</a:t>
            </a:r>
            <a:endParaRPr lang="en-US" altLang="ja-JP" sz="2800" dirty="0" smtClean="0"/>
          </a:p>
          <a:p>
            <a:pPr lvl="1"/>
            <a:r>
              <a:rPr kumimoji="1" lang="ja-JP" altLang="en-US" sz="2400" dirty="0" smtClean="0"/>
              <a:t>人々はエキゾチックな技術は成功への近道ではないことに気が付き始めた</a:t>
            </a:r>
            <a:endParaRPr kumimoji="1" lang="en-US" altLang="ja-JP" sz="2400" dirty="0" smtClean="0"/>
          </a:p>
          <a:p>
            <a:r>
              <a:rPr kumimoji="1" lang="en-US" altLang="ja-JP" sz="2800" dirty="0" smtClean="0"/>
              <a:t>RAP2</a:t>
            </a:r>
            <a:r>
              <a:rPr lang="en-US" altLang="ja-JP" sz="2800" dirty="0" smtClean="0"/>
              <a:t>, </a:t>
            </a:r>
            <a:r>
              <a:rPr kumimoji="1" lang="en-US" altLang="ja-JP" sz="2800" dirty="0" smtClean="0"/>
              <a:t>DIRECT</a:t>
            </a:r>
            <a:r>
              <a:rPr lang="en-US" altLang="ja-JP" sz="2800" dirty="0" smtClean="0"/>
              <a:t>, </a:t>
            </a:r>
            <a:r>
              <a:rPr kumimoji="1" lang="en-US" altLang="ja-JP" sz="2800" dirty="0" err="1" smtClean="0"/>
              <a:t>Infoplex</a:t>
            </a:r>
            <a:r>
              <a:rPr kumimoji="1" lang="en-US" altLang="ja-JP" sz="2800" dirty="0" smtClean="0"/>
              <a:t>, RDBM, DBMAC</a:t>
            </a:r>
            <a:r>
              <a:rPr kumimoji="1" lang="ja-JP" altLang="en-US" sz="2800" dirty="0" smtClean="0"/>
              <a:t>はコモディティなディスクやマイクロプロセッサを使い始めた</a:t>
            </a:r>
            <a:endParaRPr lang="en-US" altLang="ja-JP" sz="2800" dirty="0" smtClean="0"/>
          </a:p>
          <a:p>
            <a:endParaRPr kumimoji="1" lang="en-US" altLang="ja-JP" sz="2400" dirty="0" smtClean="0"/>
          </a:p>
          <a:p>
            <a:endParaRPr kumimoji="1" lang="en-US" altLang="ja-JP" sz="2800" dirty="0" smtClean="0"/>
          </a:p>
          <a:p>
            <a:endParaRPr kumimoji="1" lang="ja-JP" altLang="en-US" sz="2800"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52</a:t>
            </a:fld>
            <a:endParaRPr kumimoji="1" lang="ja-JP" alt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1985</a:t>
            </a:r>
            <a:r>
              <a:rPr kumimoji="1" lang="ja-JP" altLang="en-US" dirty="0" smtClean="0"/>
              <a:t>年 岐路が訪れる</a:t>
            </a:r>
            <a:endParaRPr kumimoji="1" lang="ja-JP" altLang="en-US" dirty="0"/>
          </a:p>
        </p:txBody>
      </p:sp>
      <p:sp>
        <p:nvSpPr>
          <p:cNvPr id="3" name="コンテンツ プレースホルダ 2"/>
          <p:cNvSpPr>
            <a:spLocks noGrp="1"/>
          </p:cNvSpPr>
          <p:nvPr>
            <p:ph idx="1"/>
          </p:nvPr>
        </p:nvSpPr>
        <p:spPr>
          <a:xfrm>
            <a:off x="457200" y="1384272"/>
            <a:ext cx="8229600" cy="4525963"/>
          </a:xfrm>
        </p:spPr>
        <p:txBody>
          <a:bodyPr/>
          <a:lstStyle/>
          <a:p>
            <a:r>
              <a:rPr lang="ja-JP" altLang="en-US" sz="2800" dirty="0" smtClean="0"/>
              <a:t>失われた</a:t>
            </a:r>
            <a:r>
              <a:rPr lang="en-US" altLang="ja-JP" sz="2800" dirty="0" smtClean="0"/>
              <a:t>15</a:t>
            </a:r>
            <a:r>
              <a:rPr lang="ja-JP" altLang="en-US" sz="2800" dirty="0" smtClean="0"/>
              <a:t>年</a:t>
            </a:r>
            <a:endParaRPr lang="en-US" altLang="ja-JP" sz="2800" dirty="0" smtClean="0"/>
          </a:p>
          <a:p>
            <a:pPr lvl="1"/>
            <a:r>
              <a:rPr kumimoji="1" lang="ja-JP" altLang="en-US" sz="2400" dirty="0" smtClean="0"/>
              <a:t>複雑なハードウェアやソフトウェア</a:t>
            </a:r>
            <a:endParaRPr kumimoji="1" lang="en-US" altLang="ja-JP" sz="2400" dirty="0" smtClean="0"/>
          </a:p>
          <a:p>
            <a:pPr lvl="1"/>
            <a:r>
              <a:rPr lang="ja-JP" altLang="en-US" sz="2400" dirty="0" smtClean="0"/>
              <a:t>エキゾチックなメモリ技術</a:t>
            </a:r>
            <a:endParaRPr lang="en-US" altLang="ja-JP" sz="2400" dirty="0" smtClean="0"/>
          </a:p>
          <a:p>
            <a:pPr lvl="1"/>
            <a:r>
              <a:rPr lang="ja-JP" altLang="en-US" sz="2400" dirty="0" smtClean="0"/>
              <a:t>コモディティでない</a:t>
            </a:r>
            <a:r>
              <a:rPr lang="en-US" altLang="ja-JP" sz="2400" dirty="0" smtClean="0"/>
              <a:t>VLSI</a:t>
            </a:r>
            <a:r>
              <a:rPr lang="ja-JP" altLang="en-US" sz="2400" dirty="0" smtClean="0"/>
              <a:t>の改造</a:t>
            </a:r>
            <a:endParaRPr lang="en-US" altLang="ja-JP" sz="2400" dirty="0" smtClean="0"/>
          </a:p>
          <a:p>
            <a:r>
              <a:rPr lang="en-US" altLang="ja-JP" sz="2800" dirty="0" smtClean="0"/>
              <a:t>1985</a:t>
            </a:r>
            <a:r>
              <a:rPr lang="ja-JP" altLang="en-US" sz="2800" dirty="0" smtClean="0"/>
              <a:t>年にスケーラブルな並列関係</a:t>
            </a:r>
            <a:r>
              <a:rPr lang="en-US" altLang="ja-JP" sz="2800" dirty="0" smtClean="0"/>
              <a:t>DB</a:t>
            </a:r>
            <a:r>
              <a:rPr lang="ja-JP" altLang="en-US" sz="2800" dirty="0" smtClean="0"/>
              <a:t>システムを実装するための部品がやっと揃う</a:t>
            </a:r>
            <a:endParaRPr lang="en-US" altLang="ja-JP" sz="2800" dirty="0" smtClean="0"/>
          </a:p>
          <a:p>
            <a:pPr lvl="1"/>
            <a:r>
              <a:rPr lang="ja-JP" altLang="en-US" sz="2400" dirty="0" smtClean="0"/>
              <a:t>コモディティな部品（</a:t>
            </a:r>
            <a:r>
              <a:rPr lang="en-US" altLang="ja-JP" sz="2400" dirty="0" smtClean="0"/>
              <a:t>CPU, </a:t>
            </a:r>
            <a:r>
              <a:rPr lang="ja-JP" altLang="en-US" sz="2400" dirty="0" smtClean="0"/>
              <a:t>メモリ</a:t>
            </a:r>
            <a:r>
              <a:rPr lang="en-US" altLang="ja-JP" sz="2400" dirty="0" smtClean="0"/>
              <a:t>, </a:t>
            </a:r>
            <a:r>
              <a:rPr lang="ja-JP" altLang="en-US" sz="2400" dirty="0" smtClean="0"/>
              <a:t>ディスク）</a:t>
            </a:r>
            <a:endParaRPr lang="en-US" altLang="ja-JP" sz="2400" dirty="0" smtClean="0"/>
          </a:p>
          <a:p>
            <a:pPr lvl="1"/>
            <a:r>
              <a:rPr lang="ja-JP" altLang="en-US" sz="2400" dirty="0" smtClean="0"/>
              <a:t>実装に関する基礎的なノウハウの蓄積</a:t>
            </a:r>
            <a:endParaRPr lang="en-US" altLang="ja-JP" sz="2400" dirty="0" smtClean="0"/>
          </a:p>
          <a:p>
            <a:pPr lvl="1"/>
            <a:r>
              <a:rPr lang="ja-JP" altLang="en-US" sz="2400" dirty="0" smtClean="0"/>
              <a:t>コモディティなネットワークコンポーネント</a:t>
            </a:r>
            <a:r>
              <a:rPr lang="en-US" altLang="ja-JP" sz="2400" dirty="0" smtClean="0"/>
              <a:t>(Ethernet, TCP/IP, RPC)</a:t>
            </a:r>
          </a:p>
          <a:p>
            <a:pPr lvl="1"/>
            <a:r>
              <a:rPr lang="en-US" altLang="ja-JP" sz="2400" dirty="0" smtClean="0"/>
              <a:t>Grace hash join (</a:t>
            </a:r>
            <a:r>
              <a:rPr lang="ja-JP" altLang="en-US" sz="2400" dirty="0" smtClean="0"/>
              <a:t>喜連川先生</a:t>
            </a:r>
            <a:r>
              <a:rPr lang="en-US" altLang="ja-JP" sz="2400" dirty="0" smtClean="0"/>
              <a:t>)</a:t>
            </a:r>
          </a:p>
          <a:p>
            <a:pPr lvl="1"/>
            <a:endParaRPr kumimoji="1" lang="en-US" altLang="ja-JP" sz="2400" dirty="0" smtClean="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53</a:t>
            </a:fld>
            <a:endParaRPr kumimoji="1" lang="ja-JP" alt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まとめ</a:t>
            </a:r>
            <a:endParaRPr kumimoji="1" lang="ja-JP" altLang="en-US" dirty="0"/>
          </a:p>
        </p:txBody>
      </p:sp>
      <p:sp>
        <p:nvSpPr>
          <p:cNvPr id="5" name="コンテンツ プレースホルダ 4"/>
          <p:cNvSpPr>
            <a:spLocks noGrp="1"/>
          </p:cNvSpPr>
          <p:nvPr>
            <p:ph idx="1"/>
          </p:nvPr>
        </p:nvSpPr>
        <p:spPr/>
        <p:txBody>
          <a:bodyPr>
            <a:noAutofit/>
          </a:bodyPr>
          <a:lstStyle/>
          <a:p>
            <a:r>
              <a:rPr lang="en-US" altLang="ja-JP" sz="2800" dirty="0" smtClean="0"/>
              <a:t>Philip A. </a:t>
            </a:r>
            <a:r>
              <a:rPr lang="en-US" altLang="ja-JP" sz="2800" dirty="0" smtClean="0"/>
              <a:t>Bernstein</a:t>
            </a:r>
          </a:p>
          <a:p>
            <a:pPr lvl="1"/>
            <a:r>
              <a:rPr lang="ja-JP" altLang="en-US" sz="2400" dirty="0" smtClean="0"/>
              <a:t>関係モデル登場前の</a:t>
            </a:r>
            <a:r>
              <a:rPr lang="en-US" altLang="ja-JP" sz="2400" dirty="0" smtClean="0"/>
              <a:t>DB</a:t>
            </a:r>
            <a:r>
              <a:rPr lang="ja-JP" altLang="en-US" sz="2400" dirty="0" err="1" smtClean="0"/>
              <a:t>、</a:t>
            </a:r>
            <a:r>
              <a:rPr lang="en-US" altLang="ja-JP" sz="2400" dirty="0" err="1" smtClean="0"/>
              <a:t>Codd</a:t>
            </a:r>
            <a:r>
              <a:rPr lang="ja-JP" altLang="en-US" sz="2400" dirty="0" smtClean="0"/>
              <a:t>のビデオ紹介</a:t>
            </a:r>
            <a:endParaRPr lang="en-US" altLang="ja-JP" sz="2400" dirty="0" smtClean="0"/>
          </a:p>
          <a:p>
            <a:r>
              <a:rPr lang="en-US" altLang="ja-JP" sz="2800" dirty="0" smtClean="0"/>
              <a:t>Ron Fagin</a:t>
            </a:r>
          </a:p>
          <a:p>
            <a:pPr lvl="1"/>
            <a:r>
              <a:rPr lang="en-US" altLang="ja-JP" sz="2400" dirty="0" err="1" smtClean="0"/>
              <a:t>Codd</a:t>
            </a:r>
            <a:r>
              <a:rPr lang="ja-JP" altLang="en-US" sz="2400" dirty="0" smtClean="0"/>
              <a:t>の人柄</a:t>
            </a:r>
            <a:endParaRPr lang="en-US" altLang="ja-JP" sz="2400" dirty="0" smtClean="0"/>
          </a:p>
          <a:p>
            <a:r>
              <a:rPr lang="en-US" altLang="ja-JP" sz="2800" dirty="0" smtClean="0"/>
              <a:t>Michael </a:t>
            </a:r>
            <a:r>
              <a:rPr lang="en-US" altLang="ja-JP" sz="2800" dirty="0" err="1" smtClean="0"/>
              <a:t>Stonebraker</a:t>
            </a:r>
            <a:endParaRPr lang="en-US" altLang="ja-JP" sz="2800" dirty="0" smtClean="0"/>
          </a:p>
          <a:p>
            <a:pPr lvl="1"/>
            <a:r>
              <a:rPr lang="ja-JP" altLang="en-US" sz="2400" dirty="0" smtClean="0"/>
              <a:t>関係</a:t>
            </a:r>
            <a:r>
              <a:rPr lang="ja-JP" altLang="en-US" sz="2400" dirty="0" smtClean="0"/>
              <a:t>モデルのライバル（</a:t>
            </a:r>
            <a:r>
              <a:rPr lang="en-US" altLang="ja-JP" sz="2400" dirty="0" smtClean="0"/>
              <a:t>CODASYL</a:t>
            </a:r>
            <a:r>
              <a:rPr lang="ja-JP" altLang="en-US" sz="2400" dirty="0" err="1" smtClean="0"/>
              <a:t>や</a:t>
            </a:r>
            <a:r>
              <a:rPr lang="en-US" altLang="ja-JP" sz="2400" dirty="0" smtClean="0"/>
              <a:t>IMS</a:t>
            </a:r>
            <a:r>
              <a:rPr lang="ja-JP" altLang="en-US" sz="2400" dirty="0" smtClean="0"/>
              <a:t>など）</a:t>
            </a:r>
            <a:endParaRPr lang="en-US" altLang="ja-JP" sz="2400" dirty="0" smtClean="0"/>
          </a:p>
          <a:p>
            <a:r>
              <a:rPr lang="en-US" altLang="ja-JP" sz="2800" dirty="0" smtClean="0"/>
              <a:t>Patricia </a:t>
            </a:r>
            <a:r>
              <a:rPr lang="en-US" altLang="ja-JP" sz="2800" dirty="0" err="1" smtClean="0"/>
              <a:t>Selinger</a:t>
            </a:r>
            <a:endParaRPr lang="en-US" altLang="ja-JP" sz="2800" dirty="0" smtClean="0"/>
          </a:p>
          <a:p>
            <a:pPr lvl="1"/>
            <a:r>
              <a:rPr lang="ja-JP" altLang="en-US" sz="2400" dirty="0" smtClean="0"/>
              <a:t>関係モデル実装 </a:t>
            </a:r>
            <a:r>
              <a:rPr lang="en-US" altLang="ja-JP" sz="2400" dirty="0" smtClean="0"/>
              <a:t>System R</a:t>
            </a:r>
          </a:p>
          <a:p>
            <a:r>
              <a:rPr lang="en-US" altLang="ja-JP" sz="2800" dirty="0" smtClean="0"/>
              <a:t>David </a:t>
            </a:r>
            <a:r>
              <a:rPr lang="en-US" altLang="ja-JP" sz="2800" dirty="0" smtClean="0"/>
              <a:t>J. </a:t>
            </a:r>
            <a:r>
              <a:rPr lang="en-US" altLang="ja-JP" sz="2800" dirty="0" smtClean="0"/>
              <a:t>DeWitt</a:t>
            </a:r>
          </a:p>
          <a:p>
            <a:pPr lvl="1"/>
            <a:r>
              <a:rPr kumimoji="1" lang="ja-JP" altLang="en-US" sz="2400" dirty="0" smtClean="0"/>
              <a:t>データベースマシンの</a:t>
            </a:r>
            <a:r>
              <a:rPr kumimoji="1" lang="en-US" altLang="ja-JP" sz="2400" dirty="0" smtClean="0"/>
              <a:t>15</a:t>
            </a:r>
            <a:r>
              <a:rPr kumimoji="1" lang="ja-JP" altLang="en-US" sz="2400" dirty="0" smtClean="0"/>
              <a:t>年</a:t>
            </a:r>
            <a:endParaRPr kumimoji="1" lang="ja-JP" altLang="en-US" sz="2400" dirty="0"/>
          </a:p>
        </p:txBody>
      </p:sp>
      <p:sp>
        <p:nvSpPr>
          <p:cNvPr id="2" name="フッター プレースホルダ 1"/>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3" name="スライド番号プレースホルダ 2"/>
          <p:cNvSpPr>
            <a:spLocks noGrp="1"/>
          </p:cNvSpPr>
          <p:nvPr>
            <p:ph type="sldNum" sz="quarter" idx="12"/>
          </p:nvPr>
        </p:nvSpPr>
        <p:spPr/>
        <p:txBody>
          <a:bodyPr/>
          <a:lstStyle/>
          <a:p>
            <a:fld id="{DF510E7A-70A0-49B7-BA5B-039CFE49E52F}" type="slidenum">
              <a:rPr kumimoji="1" lang="ja-JP" altLang="en-US" smtClean="0"/>
              <a:pPr/>
              <a:t>54</a:t>
            </a:fld>
            <a:endParaRPr kumimoji="1" lang="ja-JP" altLang="en-US"/>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Panel: 40Years of Relational Model Celebration</a:t>
            </a:r>
            <a:endParaRPr lang="ja-JP" altLang="en-US" sz="1400" dirty="0">
              <a:solidFill>
                <a:schemeClr val="bg1"/>
              </a:solidFill>
              <a:latin typeface="ヒラギノ角ゴ Pro W6" pitchFamily="34" charset="-128"/>
              <a:ea typeface="ヒラギノ角ゴ Pro W6" pitchFamily="34" charset="-128"/>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103266" y="1466100"/>
            <a:ext cx="5476950" cy="830997"/>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smtClean="0"/>
              <a:t>Generating </a:t>
            </a:r>
            <a:r>
              <a:rPr lang="en-US" altLang="ja-JP" sz="2000" dirty="0"/>
              <a:t>Example Data for Dataflow </a:t>
            </a:r>
            <a:r>
              <a:rPr lang="en-US" altLang="ja-JP" sz="2000" dirty="0" smtClean="0"/>
              <a:t>Programs</a:t>
            </a:r>
            <a:br>
              <a:rPr lang="en-US" altLang="ja-JP" sz="2000" dirty="0" smtClean="0"/>
            </a:br>
            <a:r>
              <a:rPr lang="en-US" altLang="ja-JP" sz="1400" u="sng" dirty="0" smtClean="0"/>
              <a:t>Christopher </a:t>
            </a:r>
            <a:r>
              <a:rPr lang="en-US" altLang="ja-JP" sz="1400" u="sng" dirty="0" err="1"/>
              <a:t>Olston</a:t>
            </a:r>
            <a:r>
              <a:rPr lang="en-US" altLang="ja-JP" sz="1400" u="sng" dirty="0"/>
              <a:t> </a:t>
            </a:r>
            <a:r>
              <a:rPr lang="en-US" altLang="ja-JP" sz="1400" dirty="0"/>
              <a:t>(Yahoo! </a:t>
            </a:r>
            <a:r>
              <a:rPr lang="en-US" altLang="ja-JP" sz="1400" dirty="0" smtClean="0"/>
              <a:t>Research), </a:t>
            </a:r>
            <a:r>
              <a:rPr lang="en-US" altLang="ja-JP" sz="1400" dirty="0" err="1" smtClean="0"/>
              <a:t>Shubham</a:t>
            </a:r>
            <a:r>
              <a:rPr lang="en-US" altLang="ja-JP" sz="1400" dirty="0" smtClean="0"/>
              <a:t> </a:t>
            </a:r>
            <a:r>
              <a:rPr lang="en-US" altLang="ja-JP" sz="1400" dirty="0"/>
              <a:t>Chopra (Yahoo! </a:t>
            </a:r>
            <a:r>
              <a:rPr lang="en-US" altLang="ja-JP" sz="1400" dirty="0" smtClean="0"/>
              <a:t>Research), </a:t>
            </a:r>
            <a:r>
              <a:rPr lang="en-US" altLang="ja-JP" sz="1400" dirty="0" err="1" smtClean="0"/>
              <a:t>Utkarsh</a:t>
            </a:r>
            <a:r>
              <a:rPr lang="en-US" altLang="ja-JP" sz="1400" dirty="0" smtClean="0"/>
              <a:t> </a:t>
            </a:r>
            <a:r>
              <a:rPr lang="en-US" altLang="ja-JP" sz="1400" dirty="0" err="1"/>
              <a:t>Srivastava</a:t>
            </a:r>
            <a:r>
              <a:rPr lang="en-US" altLang="ja-JP" sz="1400" dirty="0"/>
              <a:t> (Yahoo! Research)</a:t>
            </a:r>
            <a:endParaRPr kumimoji="1" lang="ja-JP" altLang="en-US" sz="1400" dirty="0"/>
          </a:p>
        </p:txBody>
      </p:sp>
      <p:sp>
        <p:nvSpPr>
          <p:cNvPr id="8" name="正方形/長方形 7"/>
          <p:cNvSpPr/>
          <p:nvPr/>
        </p:nvSpPr>
        <p:spPr>
          <a:xfrm>
            <a:off x="1103265" y="2196360"/>
            <a:ext cx="7047009"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An Architecture for Recycling Intermediates in a Column-store</a:t>
            </a:r>
            <a:br>
              <a:rPr lang="en-US" altLang="ja-JP" sz="2000" dirty="0" smtClean="0"/>
            </a:br>
            <a:r>
              <a:rPr lang="en-US" altLang="ja-JP" sz="1400" u="sng" dirty="0" err="1" smtClean="0"/>
              <a:t>Milena</a:t>
            </a:r>
            <a:r>
              <a:rPr lang="en-US" altLang="ja-JP" sz="1400" u="sng" dirty="0" smtClean="0"/>
              <a:t> G. </a:t>
            </a:r>
            <a:r>
              <a:rPr lang="en-US" altLang="ja-JP" sz="1400" u="sng" dirty="0" err="1" smtClean="0"/>
              <a:t>Ivanova</a:t>
            </a:r>
            <a:r>
              <a:rPr lang="en-US" altLang="ja-JP" sz="1400" dirty="0" smtClean="0"/>
              <a:t>, Martin L. </a:t>
            </a:r>
            <a:r>
              <a:rPr lang="en-US" altLang="ja-JP" sz="1400" dirty="0" err="1" smtClean="0"/>
              <a:t>Kersten</a:t>
            </a:r>
            <a:r>
              <a:rPr lang="en-US" altLang="ja-JP" sz="1400" dirty="0" smtClean="0"/>
              <a:t>, </a:t>
            </a:r>
            <a:r>
              <a:rPr lang="en-US" altLang="ja-JP" sz="1400" dirty="0" err="1" smtClean="0"/>
              <a:t>Niels</a:t>
            </a:r>
            <a:r>
              <a:rPr lang="en-US" altLang="ja-JP" sz="1400" dirty="0" smtClean="0"/>
              <a:t> J. </a:t>
            </a:r>
            <a:r>
              <a:rPr lang="en-US" altLang="ja-JP" sz="1400" dirty="0" err="1" smtClean="0"/>
              <a:t>Nes</a:t>
            </a:r>
            <a:r>
              <a:rPr lang="en-US" altLang="ja-JP" sz="1400" dirty="0" smtClean="0"/>
              <a:t>, Romulo A. P. </a:t>
            </a:r>
            <a:r>
              <a:rPr lang="en-US" altLang="ja-JP" sz="1400" dirty="0" err="1" smtClean="0"/>
              <a:t>Gonçalves</a:t>
            </a:r>
            <a:r>
              <a:rPr lang="en-US" altLang="ja-JP" sz="1400" dirty="0" smtClean="0"/>
              <a:t> (Centrum </a:t>
            </a:r>
            <a:r>
              <a:rPr lang="en-US" altLang="ja-JP" sz="1400" dirty="0" err="1" smtClean="0"/>
              <a:t>Wiskunde</a:t>
            </a:r>
            <a:r>
              <a:rPr lang="en-US" altLang="ja-JP" sz="1400" dirty="0" smtClean="0"/>
              <a:t> en </a:t>
            </a:r>
            <a:r>
              <a:rPr lang="en-US" altLang="ja-JP" sz="1400" dirty="0" err="1" smtClean="0"/>
              <a:t>Informatica</a:t>
            </a:r>
            <a:r>
              <a:rPr lang="en-US" altLang="ja-JP" sz="1400" dirty="0" smtClean="0"/>
              <a:t>, Netherlands)</a:t>
            </a:r>
            <a:endParaRPr lang="ja-JP" altLang="en-US" sz="1400" dirty="0"/>
          </a:p>
        </p:txBody>
      </p:sp>
      <p:sp>
        <p:nvSpPr>
          <p:cNvPr id="9" name="正方形/長方形 8"/>
          <p:cNvSpPr/>
          <p:nvPr/>
        </p:nvSpPr>
        <p:spPr>
          <a:xfrm>
            <a:off x="1103265" y="3985497"/>
            <a:ext cx="7813781"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A Comparison of Approaches to Large-Scale Data Analysis</a:t>
            </a:r>
            <a:br>
              <a:rPr lang="en-US" altLang="ja-JP" sz="2000" dirty="0" smtClean="0"/>
            </a:br>
            <a:r>
              <a:rPr lang="en-US" altLang="ja-JP" sz="1400" u="sng" dirty="0" smtClean="0"/>
              <a:t>Andrew </a:t>
            </a:r>
            <a:r>
              <a:rPr lang="en-US" altLang="ja-JP" sz="1400" u="sng" dirty="0" err="1" smtClean="0"/>
              <a:t>Pavlo</a:t>
            </a:r>
            <a:r>
              <a:rPr lang="en-US" altLang="ja-JP" sz="1400" u="sng" dirty="0" smtClean="0"/>
              <a:t> </a:t>
            </a:r>
            <a:r>
              <a:rPr lang="en-US" altLang="ja-JP" sz="1400" dirty="0" smtClean="0"/>
              <a:t>(Brown U.), Erik Paulson (Wisconsin U.), Alexander </a:t>
            </a:r>
            <a:r>
              <a:rPr lang="en-US" altLang="ja-JP" sz="1400" dirty="0" err="1" smtClean="0"/>
              <a:t>Rasin</a:t>
            </a:r>
            <a:r>
              <a:rPr lang="en-US" altLang="ja-JP" sz="1400" dirty="0" smtClean="0"/>
              <a:t> (Brown U.), Daniel J. </a:t>
            </a:r>
            <a:r>
              <a:rPr lang="en-US" altLang="ja-JP" sz="1400" dirty="0" err="1" smtClean="0"/>
              <a:t>Abadi</a:t>
            </a:r>
            <a:r>
              <a:rPr lang="en-US" altLang="ja-JP" sz="1400" dirty="0" smtClean="0"/>
              <a:t> (Yale U.), David J. DeWitt (Microsoft), Samuel Madden (MIT), Michael </a:t>
            </a:r>
            <a:r>
              <a:rPr lang="en-US" altLang="ja-JP" sz="1400" dirty="0" err="1" smtClean="0"/>
              <a:t>Stonebraker</a:t>
            </a:r>
            <a:r>
              <a:rPr lang="en-US" altLang="ja-JP" sz="1400" dirty="0" smtClean="0"/>
              <a:t> (MIT)</a:t>
            </a:r>
            <a:endParaRPr lang="ja-JP" altLang="en-US" sz="1400" dirty="0"/>
          </a:p>
        </p:txBody>
      </p:sp>
      <p:sp>
        <p:nvSpPr>
          <p:cNvPr id="10" name="正方形/長方形 9"/>
          <p:cNvSpPr/>
          <p:nvPr/>
        </p:nvSpPr>
        <p:spPr>
          <a:xfrm>
            <a:off x="1103265" y="4743468"/>
            <a:ext cx="7813781"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Query Processing Techniques for Solid State Drives</a:t>
            </a:r>
            <a:br>
              <a:rPr lang="en-US" altLang="ja-JP" sz="2000" dirty="0" smtClean="0"/>
            </a:br>
            <a:r>
              <a:rPr lang="en-US" altLang="ja-JP" sz="1400" u="sng" dirty="0" err="1" smtClean="0"/>
              <a:t>Dimitris</a:t>
            </a:r>
            <a:r>
              <a:rPr lang="en-US" altLang="ja-JP" sz="1400" u="sng" dirty="0" smtClean="0"/>
              <a:t> </a:t>
            </a:r>
            <a:r>
              <a:rPr lang="en-US" altLang="ja-JP" sz="1400" u="sng" dirty="0" err="1" smtClean="0"/>
              <a:t>Tsirogiannis</a:t>
            </a:r>
            <a:r>
              <a:rPr lang="en-US" altLang="ja-JP" sz="1400" dirty="0" smtClean="0"/>
              <a:t> (Toronto U.), Stavros </a:t>
            </a:r>
            <a:r>
              <a:rPr lang="en-US" altLang="ja-JP" sz="1400" dirty="0" err="1" smtClean="0"/>
              <a:t>Harizopoulos</a:t>
            </a:r>
            <a:r>
              <a:rPr lang="en-US" altLang="ja-JP" sz="1400" dirty="0" smtClean="0"/>
              <a:t> (HP Labs), </a:t>
            </a:r>
            <a:r>
              <a:rPr lang="en-US" altLang="ja-JP" sz="1400" dirty="0" err="1" smtClean="0"/>
              <a:t>Mehul</a:t>
            </a:r>
            <a:r>
              <a:rPr lang="en-US" altLang="ja-JP" sz="1400" dirty="0" smtClean="0"/>
              <a:t> A. Shah (HP Labs), Janet L. Wiener (HP Labs), Goetz </a:t>
            </a:r>
            <a:r>
              <a:rPr lang="en-US" altLang="ja-JP" sz="1400" dirty="0" err="1" smtClean="0"/>
              <a:t>Graefe</a:t>
            </a:r>
            <a:r>
              <a:rPr lang="en-US" altLang="ja-JP" sz="1400" dirty="0" smtClean="0"/>
              <a:t> (HP Labs)</a:t>
            </a:r>
            <a:endParaRPr lang="ja-JP" altLang="en-US" sz="1400" dirty="0"/>
          </a:p>
        </p:txBody>
      </p:sp>
      <p:sp>
        <p:nvSpPr>
          <p:cNvPr id="11" name="正方形/長方形 10"/>
          <p:cNvSpPr/>
          <p:nvPr/>
        </p:nvSpPr>
        <p:spPr>
          <a:xfrm>
            <a:off x="285720" y="7262865"/>
            <a:ext cx="8858280" cy="553998"/>
          </a:xfrm>
          <a:prstGeom prst="rect">
            <a:avLst/>
          </a:prstGeom>
        </p:spPr>
        <p:txBody>
          <a:bodyPr wrap="square">
            <a:spAutoFit/>
          </a:bodyPr>
          <a:lstStyle/>
          <a:p>
            <a:r>
              <a:rPr lang="en-US" altLang="ja-JP" dirty="0" smtClean="0"/>
              <a:t>Cost Based Plan Selection for </a:t>
            </a:r>
            <a:r>
              <a:rPr lang="en-US" altLang="ja-JP" dirty="0" err="1" smtClean="0"/>
              <a:t>XPath</a:t>
            </a:r>
            <a:endParaRPr lang="en-US" altLang="ja-JP" dirty="0" smtClean="0"/>
          </a:p>
          <a:p>
            <a:r>
              <a:rPr lang="en-US" altLang="ja-JP" sz="1200" dirty="0" err="1" smtClean="0"/>
              <a:t>Haris</a:t>
            </a:r>
            <a:r>
              <a:rPr lang="en-US" altLang="ja-JP" sz="1200" dirty="0" smtClean="0"/>
              <a:t> </a:t>
            </a:r>
            <a:r>
              <a:rPr lang="en-US" altLang="ja-JP" sz="1200" dirty="0" err="1" smtClean="0"/>
              <a:t>Georgiadis</a:t>
            </a:r>
            <a:r>
              <a:rPr lang="en-US" altLang="ja-JP" sz="1200" dirty="0" smtClean="0"/>
              <a:t>, Minas </a:t>
            </a:r>
            <a:r>
              <a:rPr lang="en-US" altLang="ja-JP" sz="1200" dirty="0" err="1" smtClean="0"/>
              <a:t>Charalambides</a:t>
            </a:r>
            <a:r>
              <a:rPr lang="en-US" altLang="ja-JP" sz="1200" dirty="0" smtClean="0"/>
              <a:t>, </a:t>
            </a:r>
            <a:r>
              <a:rPr lang="en-US" altLang="ja-JP" sz="1200" dirty="0" err="1" smtClean="0"/>
              <a:t>Vasilis</a:t>
            </a:r>
            <a:r>
              <a:rPr lang="en-US" altLang="ja-JP" sz="1200" dirty="0" smtClean="0"/>
              <a:t> </a:t>
            </a:r>
            <a:r>
              <a:rPr lang="en-US" altLang="ja-JP" sz="1200" dirty="0" err="1" smtClean="0"/>
              <a:t>Vassalos</a:t>
            </a:r>
            <a:r>
              <a:rPr lang="en-US" altLang="ja-JP" sz="1200" dirty="0" smtClean="0"/>
              <a:t> (Athens University of Economics and Business, Greece)</a:t>
            </a:r>
            <a:endParaRPr lang="ja-JP" altLang="en-US" sz="1200" dirty="0"/>
          </a:p>
        </p:txBody>
      </p:sp>
      <p:sp>
        <p:nvSpPr>
          <p:cNvPr id="12" name="正方形/長方形 11"/>
          <p:cNvSpPr/>
          <p:nvPr/>
        </p:nvSpPr>
        <p:spPr>
          <a:xfrm>
            <a:off x="1103265" y="5501439"/>
            <a:ext cx="7813781" cy="615553"/>
          </a:xfrm>
          <a:prstGeom prst="rect">
            <a:avLst/>
          </a:prstGeom>
        </p:spPr>
        <p:txBody>
          <a:bodyPr wrap="square">
            <a:spAutoFit/>
          </a:bodyPr>
          <a:lstStyle/>
          <a:p>
            <a:pPr marL="268288" indent="-268288">
              <a:buSzPct val="70000"/>
              <a:buFont typeface="Wingdings" pitchFamily="2" charset="2"/>
              <a:buChar char="p"/>
            </a:pPr>
            <a:r>
              <a:rPr lang="en-US" altLang="ja-JP" sz="2000" dirty="0" smtClean="0"/>
              <a:t>3-HOP: A High-Compression Indexing Scheme for </a:t>
            </a:r>
            <a:r>
              <a:rPr lang="en-US" altLang="ja-JP" sz="2000" dirty="0" err="1" smtClean="0"/>
              <a:t>Reachability</a:t>
            </a:r>
            <a:r>
              <a:rPr lang="en-US" altLang="ja-JP" sz="2000" dirty="0" smtClean="0"/>
              <a:t> Query</a:t>
            </a:r>
            <a:br>
              <a:rPr lang="en-US" altLang="ja-JP" sz="2000" dirty="0" smtClean="0"/>
            </a:br>
            <a:r>
              <a:rPr lang="en-US" altLang="ja-JP" sz="1400" dirty="0" err="1" smtClean="0"/>
              <a:t>Ruoming</a:t>
            </a:r>
            <a:r>
              <a:rPr lang="en-US" altLang="ja-JP" sz="1400" dirty="0" smtClean="0"/>
              <a:t> Jin, </a:t>
            </a:r>
            <a:r>
              <a:rPr lang="en-US" altLang="ja-JP" sz="1400" u="sng" dirty="0" smtClean="0"/>
              <a:t>Yang Xiang</a:t>
            </a:r>
            <a:r>
              <a:rPr lang="en-US" altLang="ja-JP" sz="1400" dirty="0" smtClean="0"/>
              <a:t>, </a:t>
            </a:r>
            <a:r>
              <a:rPr lang="en-US" altLang="ja-JP" sz="1400" dirty="0" err="1" smtClean="0"/>
              <a:t>Ning</a:t>
            </a:r>
            <a:r>
              <a:rPr lang="en-US" altLang="ja-JP" sz="1400" dirty="0" smtClean="0"/>
              <a:t> </a:t>
            </a:r>
            <a:r>
              <a:rPr lang="en-US" altLang="ja-JP" sz="1400" dirty="0" err="1" smtClean="0"/>
              <a:t>Ruan</a:t>
            </a:r>
            <a:r>
              <a:rPr lang="en-US" altLang="ja-JP" sz="1400" dirty="0" smtClean="0"/>
              <a:t>, David </a:t>
            </a:r>
            <a:r>
              <a:rPr lang="en-US" altLang="ja-JP" sz="1400" dirty="0" err="1" smtClean="0"/>
              <a:t>Fuhry</a:t>
            </a:r>
            <a:r>
              <a:rPr lang="en-US" altLang="ja-JP" sz="1400" dirty="0" smtClean="0"/>
              <a:t> (Kent State U.)</a:t>
            </a:r>
            <a:endParaRPr lang="ja-JP" altLang="en-US" sz="1400" dirty="0"/>
          </a:p>
        </p:txBody>
      </p:sp>
      <p:sp>
        <p:nvSpPr>
          <p:cNvPr id="13" name="テキスト ボックス 12"/>
          <p:cNvSpPr txBox="1"/>
          <p:nvPr/>
        </p:nvSpPr>
        <p:spPr>
          <a:xfrm>
            <a:off x="1097667" y="763551"/>
            <a:ext cx="5519061" cy="830997"/>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a:solidFill>
                  <a:schemeClr val="bg1">
                    <a:lumMod val="75000"/>
                  </a:schemeClr>
                </a:solidFill>
              </a:rPr>
              <a:t>40 Years of Relational Model </a:t>
            </a:r>
            <a:r>
              <a:rPr lang="en-US" altLang="ja-JP" sz="2000" dirty="0" smtClean="0">
                <a:solidFill>
                  <a:schemeClr val="bg1">
                    <a:lumMod val="75000"/>
                  </a:schemeClr>
                </a:solidFill>
              </a:rPr>
              <a:t>Celebration</a:t>
            </a:r>
            <a:br>
              <a:rPr lang="en-US" altLang="ja-JP" sz="2000" dirty="0" smtClean="0">
                <a:solidFill>
                  <a:schemeClr val="bg1">
                    <a:lumMod val="75000"/>
                  </a:schemeClr>
                </a:solidFill>
              </a:rPr>
            </a:br>
            <a:r>
              <a:rPr lang="en-US" altLang="ja-JP" sz="1400" dirty="0" smtClean="0">
                <a:solidFill>
                  <a:schemeClr val="bg1">
                    <a:lumMod val="75000"/>
                  </a:schemeClr>
                </a:solidFill>
              </a:rPr>
              <a:t>Philip </a:t>
            </a:r>
            <a:r>
              <a:rPr lang="en-US" altLang="ja-JP" sz="1400" dirty="0">
                <a:solidFill>
                  <a:schemeClr val="bg1">
                    <a:lumMod val="75000"/>
                  </a:schemeClr>
                </a:solidFill>
              </a:rPr>
              <a:t>A. Bernstein (</a:t>
            </a:r>
            <a:r>
              <a:rPr lang="en-US" altLang="ja-JP" sz="1400" dirty="0" smtClean="0">
                <a:solidFill>
                  <a:schemeClr val="bg1">
                    <a:lumMod val="75000"/>
                  </a:schemeClr>
                </a:solidFill>
              </a:rPr>
              <a:t>Microsoft), Ron </a:t>
            </a:r>
            <a:r>
              <a:rPr lang="en-US" altLang="ja-JP" sz="1400" dirty="0">
                <a:solidFill>
                  <a:schemeClr val="bg1">
                    <a:lumMod val="75000"/>
                  </a:schemeClr>
                </a:solidFill>
              </a:rPr>
              <a:t>Fagin (</a:t>
            </a:r>
            <a:r>
              <a:rPr lang="en-US" altLang="ja-JP" sz="1400" dirty="0" smtClean="0">
                <a:solidFill>
                  <a:schemeClr val="bg1">
                    <a:lumMod val="75000"/>
                  </a:schemeClr>
                </a:solidFill>
              </a:rPr>
              <a:t>IBM), Michael </a:t>
            </a:r>
            <a:r>
              <a:rPr lang="en-US" altLang="ja-JP" sz="1400" dirty="0" err="1">
                <a:solidFill>
                  <a:schemeClr val="bg1">
                    <a:lumMod val="75000"/>
                  </a:schemeClr>
                </a:solidFill>
              </a:rPr>
              <a:t>Stonebraker</a:t>
            </a:r>
            <a:r>
              <a:rPr lang="en-US" altLang="ja-JP" sz="1400" dirty="0">
                <a:solidFill>
                  <a:schemeClr val="bg1">
                    <a:lumMod val="75000"/>
                  </a:schemeClr>
                </a:solidFill>
              </a:rPr>
              <a:t> (</a:t>
            </a:r>
            <a:r>
              <a:rPr lang="en-US" altLang="ja-JP" sz="1400" dirty="0" smtClean="0">
                <a:solidFill>
                  <a:schemeClr val="bg1">
                    <a:lumMod val="75000"/>
                  </a:schemeClr>
                </a:solidFill>
              </a:rPr>
              <a:t>MIT), Patricia </a:t>
            </a:r>
            <a:r>
              <a:rPr lang="en-US" altLang="ja-JP" sz="1400" dirty="0" err="1">
                <a:solidFill>
                  <a:schemeClr val="bg1">
                    <a:lumMod val="75000"/>
                  </a:schemeClr>
                </a:solidFill>
              </a:rPr>
              <a:t>Selinger</a:t>
            </a:r>
            <a:r>
              <a:rPr lang="en-US" altLang="ja-JP" sz="1400" dirty="0">
                <a:solidFill>
                  <a:schemeClr val="bg1">
                    <a:lumMod val="75000"/>
                  </a:schemeClr>
                </a:solidFill>
              </a:rPr>
              <a:t> (</a:t>
            </a:r>
            <a:r>
              <a:rPr lang="en-US" altLang="ja-JP" sz="1400" dirty="0" smtClean="0">
                <a:solidFill>
                  <a:schemeClr val="bg1">
                    <a:lumMod val="75000"/>
                  </a:schemeClr>
                </a:solidFill>
              </a:rPr>
              <a:t>IBM), David </a:t>
            </a:r>
            <a:r>
              <a:rPr lang="en-US" altLang="ja-JP" sz="1400" dirty="0">
                <a:solidFill>
                  <a:schemeClr val="bg1">
                    <a:lumMod val="75000"/>
                  </a:schemeClr>
                </a:solidFill>
              </a:rPr>
              <a:t>J. DeWitt (</a:t>
            </a:r>
            <a:r>
              <a:rPr lang="en-US" altLang="ja-JP" sz="1400" dirty="0" smtClean="0">
                <a:solidFill>
                  <a:schemeClr val="bg1">
                    <a:lumMod val="75000"/>
                  </a:schemeClr>
                </a:solidFill>
              </a:rPr>
              <a:t>Microsoft)</a:t>
            </a:r>
            <a:endParaRPr lang="en-US" altLang="ja-JP" sz="1400" dirty="0">
              <a:solidFill>
                <a:schemeClr val="bg1">
                  <a:lumMod val="75000"/>
                </a:schemeClr>
              </a:solidFill>
            </a:endParaRPr>
          </a:p>
        </p:txBody>
      </p:sp>
      <p:sp>
        <p:nvSpPr>
          <p:cNvPr id="14" name="正方形/長方形 13"/>
          <p:cNvSpPr/>
          <p:nvPr/>
        </p:nvSpPr>
        <p:spPr>
          <a:xfrm>
            <a:off x="1103265" y="3282948"/>
            <a:ext cx="5696027"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A Web of Concepts</a:t>
            </a:r>
            <a:br>
              <a:rPr lang="en-US" altLang="ja-JP" sz="2000" dirty="0" smtClean="0"/>
            </a:br>
            <a:r>
              <a:rPr lang="en-US" altLang="ja-JP" sz="1400" dirty="0" err="1" smtClean="0"/>
              <a:t>Nilesh</a:t>
            </a:r>
            <a:r>
              <a:rPr lang="en-US" altLang="ja-JP" sz="1400" dirty="0" smtClean="0"/>
              <a:t> </a:t>
            </a:r>
            <a:r>
              <a:rPr lang="en-US" altLang="ja-JP" sz="1400" dirty="0" err="1" smtClean="0"/>
              <a:t>Dalvi</a:t>
            </a:r>
            <a:r>
              <a:rPr lang="en-US" altLang="ja-JP" sz="1400" dirty="0" smtClean="0"/>
              <a:t>, Ravi Kumar, Bo Pang, </a:t>
            </a:r>
            <a:r>
              <a:rPr lang="en-US" altLang="ja-JP" sz="1400" u="sng" dirty="0" err="1" smtClean="0"/>
              <a:t>Raghu</a:t>
            </a:r>
            <a:r>
              <a:rPr lang="en-US" altLang="ja-JP" sz="1400" u="sng" dirty="0" smtClean="0"/>
              <a:t> </a:t>
            </a:r>
            <a:r>
              <a:rPr lang="en-US" altLang="ja-JP" sz="1400" u="sng" dirty="0" err="1" smtClean="0"/>
              <a:t>Ramakrishnan</a:t>
            </a:r>
            <a:r>
              <a:rPr lang="en-US" altLang="ja-JP" sz="1400" dirty="0" smtClean="0"/>
              <a:t>, Andrew Tomkins, Philip Bohannon, </a:t>
            </a:r>
            <a:r>
              <a:rPr lang="en-US" altLang="ja-JP" sz="1400" dirty="0" err="1" smtClean="0"/>
              <a:t>Sathiya</a:t>
            </a:r>
            <a:r>
              <a:rPr lang="en-US" altLang="ja-JP" sz="1400" dirty="0" smtClean="0"/>
              <a:t> </a:t>
            </a:r>
            <a:r>
              <a:rPr lang="en-US" altLang="ja-JP" sz="1400" dirty="0" err="1" smtClean="0"/>
              <a:t>Keerthi</a:t>
            </a:r>
            <a:r>
              <a:rPr lang="en-US" altLang="ja-JP" sz="1400" dirty="0" smtClean="0"/>
              <a:t>, </a:t>
            </a:r>
            <a:r>
              <a:rPr lang="en-US" altLang="ja-JP" sz="1400" dirty="0" err="1" smtClean="0"/>
              <a:t>Srujana</a:t>
            </a:r>
            <a:r>
              <a:rPr lang="en-US" altLang="ja-JP" sz="1400" dirty="0" smtClean="0"/>
              <a:t> </a:t>
            </a:r>
            <a:r>
              <a:rPr lang="en-US" altLang="ja-JP" sz="1400" dirty="0" err="1" smtClean="0"/>
              <a:t>Merugu</a:t>
            </a:r>
            <a:r>
              <a:rPr lang="en-US" altLang="ja-JP" sz="1400" dirty="0" smtClean="0"/>
              <a:t> </a:t>
            </a:r>
            <a:endParaRPr lang="ja-JP" altLang="en-US" sz="1400" dirty="0"/>
          </a:p>
        </p:txBody>
      </p:sp>
      <p:sp>
        <p:nvSpPr>
          <p:cNvPr id="15" name="正方形/長方形 14"/>
          <p:cNvSpPr/>
          <p:nvPr/>
        </p:nvSpPr>
        <p:spPr>
          <a:xfrm>
            <a:off x="285720" y="7837092"/>
            <a:ext cx="8858280" cy="553998"/>
          </a:xfrm>
          <a:prstGeom prst="rect">
            <a:avLst/>
          </a:prstGeom>
        </p:spPr>
        <p:txBody>
          <a:bodyPr wrap="square">
            <a:spAutoFit/>
          </a:bodyPr>
          <a:lstStyle/>
          <a:p>
            <a:r>
              <a:rPr lang="en-US" altLang="ja-JP" dirty="0" smtClean="0"/>
              <a:t>Enterprise Applications - OLTP and OLAP - Share One Database Architecture</a:t>
            </a:r>
          </a:p>
          <a:p>
            <a:r>
              <a:rPr lang="en-US" altLang="ja-JP" sz="1200" dirty="0" err="1" smtClean="0"/>
              <a:t>Hasso</a:t>
            </a:r>
            <a:r>
              <a:rPr lang="en-US" altLang="ja-JP" sz="1200" dirty="0" smtClean="0"/>
              <a:t> </a:t>
            </a:r>
            <a:r>
              <a:rPr lang="en-US" altLang="ja-JP" sz="1200" dirty="0" err="1" smtClean="0"/>
              <a:t>Plattner</a:t>
            </a:r>
            <a:r>
              <a:rPr lang="en-US" altLang="ja-JP" sz="1200" dirty="0" smtClean="0"/>
              <a:t> (</a:t>
            </a:r>
            <a:r>
              <a:rPr lang="en-US" altLang="ja-JP" sz="1200" dirty="0" err="1" smtClean="0"/>
              <a:t>Hasso</a:t>
            </a:r>
            <a:r>
              <a:rPr lang="en-US" altLang="ja-JP" sz="1200" dirty="0" smtClean="0"/>
              <a:t>-</a:t>
            </a:r>
            <a:r>
              <a:rPr lang="en-US" altLang="ja-JP" sz="1200" dirty="0" err="1" smtClean="0"/>
              <a:t>Plattner</a:t>
            </a:r>
            <a:r>
              <a:rPr lang="en-US" altLang="ja-JP" sz="1200" dirty="0" smtClean="0"/>
              <a:t>-Institute for IT Systems Engineering)</a:t>
            </a:r>
            <a:endParaRPr lang="ja-JP" altLang="en-US" sz="1200" dirty="0"/>
          </a:p>
        </p:txBody>
      </p:sp>
      <p:sp>
        <p:nvSpPr>
          <p:cNvPr id="16" name="正方形/長方形 15"/>
          <p:cNvSpPr/>
          <p:nvPr/>
        </p:nvSpPr>
        <p:spPr>
          <a:xfrm>
            <a:off x="285720" y="8305458"/>
            <a:ext cx="8858280" cy="553998"/>
          </a:xfrm>
          <a:prstGeom prst="rect">
            <a:avLst/>
          </a:prstGeom>
        </p:spPr>
        <p:txBody>
          <a:bodyPr wrap="square">
            <a:spAutoFit/>
          </a:bodyPr>
          <a:lstStyle/>
          <a:p>
            <a:r>
              <a:rPr lang="en-US" altLang="ja-JP" dirty="0" smtClean="0"/>
              <a:t>Transforming Data Access Through Public Visualization</a:t>
            </a:r>
          </a:p>
          <a:p>
            <a:r>
              <a:rPr lang="en-US" altLang="ja-JP" sz="1200" dirty="0" err="1" smtClean="0"/>
              <a:t>Fernanda</a:t>
            </a:r>
            <a:r>
              <a:rPr lang="en-US" altLang="ja-JP" sz="1200" dirty="0" smtClean="0"/>
              <a:t> B. </a:t>
            </a:r>
            <a:r>
              <a:rPr lang="en-US" altLang="ja-JP" sz="1200" dirty="0" err="1" smtClean="0"/>
              <a:t>Viegas</a:t>
            </a:r>
            <a:r>
              <a:rPr lang="en-US" altLang="ja-JP" sz="1200" dirty="0" smtClean="0"/>
              <a:t> (IBM), Martin Wattenberg (IBM)</a:t>
            </a:r>
            <a:endParaRPr lang="ja-JP" altLang="en-US" sz="1200" dirty="0"/>
          </a:p>
        </p:txBody>
      </p:sp>
      <p:sp>
        <p:nvSpPr>
          <p:cNvPr id="18" name="テキスト ボックス 17"/>
          <p:cNvSpPr txBox="1"/>
          <p:nvPr/>
        </p:nvSpPr>
        <p:spPr>
          <a:xfrm>
            <a:off x="1103265" y="434934"/>
            <a:ext cx="7813781" cy="400110"/>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smtClean="0">
                <a:solidFill>
                  <a:schemeClr val="bg1">
                    <a:lumMod val="75000"/>
                  </a:schemeClr>
                </a:solidFill>
              </a:rPr>
              <a:t>SIGMOD/PODS2009</a:t>
            </a:r>
            <a:r>
              <a:rPr lang="ja-JP" altLang="en-US" sz="2000" dirty="0" smtClean="0">
                <a:solidFill>
                  <a:schemeClr val="bg1">
                    <a:lumMod val="75000"/>
                  </a:schemeClr>
                </a:solidFill>
              </a:rPr>
              <a:t>の概要</a:t>
            </a:r>
            <a:endParaRPr kumimoji="1" lang="ja-JP" altLang="en-US" sz="1400" dirty="0">
              <a:solidFill>
                <a:schemeClr val="bg1">
                  <a:lumMod val="75000"/>
                </a:schemeClr>
              </a:solidFill>
            </a:endParaRPr>
          </a:p>
        </p:txBody>
      </p:sp>
      <p:sp>
        <p:nvSpPr>
          <p:cNvPr id="19" name="正方形/長方形 18"/>
          <p:cNvSpPr/>
          <p:nvPr/>
        </p:nvSpPr>
        <p:spPr>
          <a:xfrm>
            <a:off x="1103265" y="6082012"/>
            <a:ext cx="7813781" cy="400110"/>
          </a:xfrm>
          <a:prstGeom prst="rect">
            <a:avLst/>
          </a:prstGeom>
        </p:spPr>
        <p:txBody>
          <a:bodyPr wrap="square">
            <a:spAutoFit/>
          </a:bodyPr>
          <a:lstStyle/>
          <a:p>
            <a:pPr marL="268288" indent="-268288">
              <a:buSzPct val="70000"/>
              <a:buFont typeface="Wingdings" pitchFamily="2" charset="2"/>
              <a:buChar char="p"/>
            </a:pPr>
            <a:r>
              <a:rPr lang="ja-JP" altLang="en-US" sz="2000" dirty="0" smtClean="0"/>
              <a:t>喜連川先生の</a:t>
            </a:r>
            <a:r>
              <a:rPr lang="en-US" altLang="ja-JP" sz="2000" dirty="0" err="1" smtClean="0"/>
              <a:t>Codd</a:t>
            </a:r>
            <a:r>
              <a:rPr lang="en-US" altLang="ja-JP" sz="2000" dirty="0" smtClean="0"/>
              <a:t> Innovations Award</a:t>
            </a:r>
            <a:r>
              <a:rPr lang="ja-JP" altLang="en-US" sz="2000" dirty="0" smtClean="0"/>
              <a:t>受賞の様子</a:t>
            </a:r>
            <a:endParaRPr lang="en-US" altLang="ja-JP" sz="2000" dirty="0" smtClean="0"/>
          </a:p>
        </p:txBody>
      </p:sp>
      <p:sp>
        <p:nvSpPr>
          <p:cNvPr id="20" name="テキスト ボックス 19"/>
          <p:cNvSpPr txBox="1"/>
          <p:nvPr/>
        </p:nvSpPr>
        <p:spPr>
          <a:xfrm>
            <a:off x="1103265" y="2955864"/>
            <a:ext cx="7813781" cy="400110"/>
          </a:xfrm>
          <a:prstGeom prst="rect">
            <a:avLst/>
          </a:prstGeom>
          <a:noFill/>
        </p:spPr>
        <p:txBody>
          <a:bodyPr wrap="square" rtlCol="0">
            <a:spAutoFit/>
          </a:bodyPr>
          <a:lstStyle/>
          <a:p>
            <a:pPr marL="268288" indent="-268288">
              <a:buSzPct val="70000"/>
              <a:buFont typeface="Wingdings" pitchFamily="2" charset="2"/>
              <a:buChar char="p"/>
            </a:pPr>
            <a:r>
              <a:rPr lang="ja-JP" altLang="en-US" sz="2000" dirty="0" smtClean="0"/>
              <a:t>会場や周辺施設、バンケットの写真</a:t>
            </a:r>
            <a:endParaRPr kumimoji="1" lang="ja-JP" altLang="en-US" sz="1400" dirty="0"/>
          </a:p>
        </p:txBody>
      </p:sp>
      <p:pic>
        <p:nvPicPr>
          <p:cNvPr id="21" name="Picture 2" descr="C:\Users\mato\Documents\lib\icon\coquette-icons-set\png\64x64\accept.png"/>
          <p:cNvPicPr>
            <a:picLocks noChangeAspect="1" noChangeArrowheads="1"/>
          </p:cNvPicPr>
          <p:nvPr/>
        </p:nvPicPr>
        <p:blipFill>
          <a:blip r:embed="rId2"/>
          <a:srcRect/>
          <a:stretch>
            <a:fillRect/>
          </a:stretch>
        </p:blipFill>
        <p:spPr bwMode="auto">
          <a:xfrm>
            <a:off x="1066752" y="1328720"/>
            <a:ext cx="457195" cy="457195"/>
          </a:xfrm>
          <a:prstGeom prst="rect">
            <a:avLst/>
          </a:prstGeom>
          <a:noFill/>
        </p:spPr>
      </p:pic>
      <p:sp>
        <p:nvSpPr>
          <p:cNvPr id="22" name="正方形/長方形 21"/>
          <p:cNvSpPr/>
          <p:nvPr/>
        </p:nvSpPr>
        <p:spPr>
          <a:xfrm>
            <a:off x="0" y="33291"/>
            <a:ext cx="9143999" cy="307777"/>
          </a:xfrm>
          <a:prstGeom prst="rect">
            <a:avLst/>
          </a:prstGeom>
        </p:spPr>
        <p:txBody>
          <a:bodyPr wrap="square">
            <a:spAutoFit/>
          </a:bodyPr>
          <a:lstStyle/>
          <a:p>
            <a:pPr marL="268288" indent="-268288" algn="ctr">
              <a:buSzPct val="70000"/>
            </a:pPr>
            <a:r>
              <a:rPr lang="ja-JP" altLang="en-US" sz="1400" dirty="0" smtClean="0">
                <a:solidFill>
                  <a:schemeClr val="bg1"/>
                </a:solidFill>
                <a:latin typeface="ヒラギノ角ゴ Pro W6" pitchFamily="34" charset="-128"/>
                <a:ea typeface="ヒラギノ角ゴ Pro W6" pitchFamily="34" charset="-128"/>
              </a:rPr>
              <a:t>目次</a:t>
            </a:r>
            <a:endParaRPr lang="ja-JP" altLang="en-US" sz="1400" dirty="0">
              <a:solidFill>
                <a:schemeClr val="bg1"/>
              </a:solidFill>
              <a:latin typeface="ヒラギノ角ゴ Pro W6" pitchFamily="34" charset="-128"/>
              <a:ea typeface="ヒラギノ角ゴ Pro W6" pitchFamily="34" charset="-128"/>
            </a:endParaRPr>
          </a:p>
        </p:txBody>
      </p:sp>
      <p:sp>
        <p:nvSpPr>
          <p:cNvPr id="24" name="フッター プレースホルダ 23"/>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5" name="星 16 24"/>
          <p:cNvSpPr/>
          <p:nvPr/>
        </p:nvSpPr>
        <p:spPr>
          <a:xfrm rot="629820">
            <a:off x="5679794" y="556878"/>
            <a:ext cx="591331" cy="591331"/>
          </a:xfrm>
          <a:prstGeom prst="star16">
            <a:avLst>
              <a:gd name="adj" fmla="val 42717"/>
            </a:avLst>
          </a:prstGeom>
          <a:solidFill>
            <a:schemeClr val="accent3"/>
          </a:solidFill>
          <a:ln>
            <a:solidFill>
              <a:schemeClr val="accent3">
                <a:lumMod val="20000"/>
                <a:lumOff val="80000"/>
              </a:schemeClr>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kumimoji="1" lang="en-US" altLang="ja-JP" sz="1400" b="1" dirty="0" smtClean="0">
                <a:solidFill>
                  <a:schemeClr val="tx1"/>
                </a:solidFill>
              </a:rPr>
              <a:t>Panel</a:t>
            </a:r>
          </a:p>
        </p:txBody>
      </p:sp>
      <p:sp>
        <p:nvSpPr>
          <p:cNvPr id="27" name="星 16 26"/>
          <p:cNvSpPr/>
          <p:nvPr/>
        </p:nvSpPr>
        <p:spPr>
          <a:xfrm rot="529137">
            <a:off x="6402289" y="1571476"/>
            <a:ext cx="581704" cy="581704"/>
          </a:xfrm>
          <a:prstGeom prst="star16">
            <a:avLst>
              <a:gd name="adj" fmla="val 42717"/>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lnSpc>
                <a:spcPts val="1400"/>
              </a:lnSpc>
            </a:pPr>
            <a:r>
              <a:rPr kumimoji="1" lang="en-US" altLang="ja-JP" b="1" dirty="0" smtClean="0">
                <a:solidFill>
                  <a:schemeClr val="tx1"/>
                </a:solidFill>
              </a:rPr>
              <a:t>Best</a:t>
            </a:r>
          </a:p>
          <a:p>
            <a:pPr algn="ctr">
              <a:lnSpc>
                <a:spcPts val="1400"/>
              </a:lnSpc>
            </a:pPr>
            <a:r>
              <a:rPr lang="en-US" altLang="ja-JP" b="1" dirty="0" smtClean="0">
                <a:solidFill>
                  <a:schemeClr val="tx1"/>
                </a:solidFill>
              </a:rPr>
              <a:t>Paper</a:t>
            </a:r>
            <a:endParaRPr kumimoji="1" lang="ja-JP" altLang="en-US" b="1" dirty="0">
              <a:solidFill>
                <a:schemeClr val="tx1"/>
              </a:solidFill>
            </a:endParaRPr>
          </a:p>
        </p:txBody>
      </p:sp>
      <p:sp>
        <p:nvSpPr>
          <p:cNvPr id="28" name="星 16 27"/>
          <p:cNvSpPr/>
          <p:nvPr/>
        </p:nvSpPr>
        <p:spPr>
          <a:xfrm rot="547617">
            <a:off x="7818220" y="2266525"/>
            <a:ext cx="581704" cy="581704"/>
          </a:xfrm>
          <a:prstGeom prst="star16">
            <a:avLst>
              <a:gd name="adj" fmla="val 42717"/>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kumimoji="1" lang="ja-JP" altLang="en-US" b="1" dirty="0" smtClean="0">
                <a:solidFill>
                  <a:schemeClr val="tx1"/>
                </a:solidFill>
              </a:rPr>
              <a:t>次点</a:t>
            </a:r>
            <a:endParaRPr kumimoji="1" lang="ja-JP" altLang="en-US" b="1" dirty="0">
              <a:solidFill>
                <a:schemeClr val="tx1"/>
              </a:solidFill>
            </a:endParaRPr>
          </a:p>
        </p:txBody>
      </p:sp>
      <p:sp>
        <p:nvSpPr>
          <p:cNvPr id="29" name="テキスト ボックス 28"/>
          <p:cNvSpPr txBox="1"/>
          <p:nvPr/>
        </p:nvSpPr>
        <p:spPr>
          <a:xfrm>
            <a:off x="117414" y="2041506"/>
            <a:ext cx="923330" cy="2848014"/>
          </a:xfrm>
          <a:prstGeom prst="rect">
            <a:avLst/>
          </a:prstGeom>
          <a:noFill/>
        </p:spPr>
        <p:txBody>
          <a:bodyPr vert="eaVert" wrap="square" rtlCol="0">
            <a:spAutoFit/>
          </a:bodyPr>
          <a:lstStyle/>
          <a:p>
            <a:pPr algn="dist"/>
            <a:r>
              <a:rPr kumimoji="1" lang="ja-JP" altLang="en-US" sz="4800" dirty="0" smtClean="0">
                <a:latin typeface="ヒラギノ角ゴ Std W8" pitchFamily="34" charset="-128"/>
                <a:ea typeface="ヒラギノ角ゴ Std W8" pitchFamily="34" charset="-128"/>
              </a:rPr>
              <a:t>目次</a:t>
            </a:r>
            <a:endParaRPr kumimoji="1" lang="ja-JP" altLang="en-US" sz="4800" dirty="0">
              <a:latin typeface="ヒラギノ角ゴ Std W8" pitchFamily="34" charset="-128"/>
              <a:ea typeface="ヒラギノ角ゴ Std W8" pitchFamily="34" charset="-128"/>
            </a:endParaRPr>
          </a:p>
        </p:txBody>
      </p:sp>
      <p:sp>
        <p:nvSpPr>
          <p:cNvPr id="31" name="星 16 30"/>
          <p:cNvSpPr/>
          <p:nvPr/>
        </p:nvSpPr>
        <p:spPr>
          <a:xfrm rot="425905">
            <a:off x="6286433" y="3427323"/>
            <a:ext cx="601086" cy="601086"/>
          </a:xfrm>
          <a:prstGeom prst="star16">
            <a:avLst>
              <a:gd name="adj" fmla="val 42717"/>
            </a:avLst>
          </a:prstGeom>
          <a:solidFill>
            <a:srgbClr val="00B0F0"/>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lnSpc>
                <a:spcPts val="1100"/>
              </a:lnSpc>
            </a:pPr>
            <a:r>
              <a:rPr kumimoji="1" lang="en-US" altLang="ja-JP" sz="1400" b="1" dirty="0" smtClean="0">
                <a:solidFill>
                  <a:schemeClr val="tx1"/>
                </a:solidFill>
              </a:rPr>
              <a:t>PODS</a:t>
            </a:r>
          </a:p>
          <a:p>
            <a:pPr algn="ctr">
              <a:lnSpc>
                <a:spcPts val="1100"/>
              </a:lnSpc>
            </a:pPr>
            <a:r>
              <a:rPr lang="en-US" altLang="ja-JP" sz="1400" b="1" dirty="0" smtClean="0">
                <a:solidFill>
                  <a:schemeClr val="tx1"/>
                </a:solidFill>
              </a:rPr>
              <a:t>Keynote</a:t>
            </a:r>
          </a:p>
        </p:txBody>
      </p:sp>
      <p:sp>
        <p:nvSpPr>
          <p:cNvPr id="34" name="星 16 33"/>
          <p:cNvSpPr/>
          <p:nvPr/>
        </p:nvSpPr>
        <p:spPr>
          <a:xfrm rot="797720">
            <a:off x="6774589" y="5919709"/>
            <a:ext cx="601086" cy="601086"/>
          </a:xfrm>
          <a:prstGeom prst="star16">
            <a:avLst>
              <a:gd name="adj" fmla="val 42717"/>
            </a:avLst>
          </a:prstGeom>
          <a:solidFill>
            <a:schemeClr val="accent6"/>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lang="ja-JP" altLang="en-US" sz="1400" b="1" dirty="0" smtClean="0">
                <a:solidFill>
                  <a:schemeClr val="tx1"/>
                </a:solidFill>
              </a:rPr>
              <a:t>受賞</a:t>
            </a:r>
            <a:r>
              <a:rPr lang="en-US" altLang="ja-JP" sz="1400" b="1" dirty="0" smtClean="0">
                <a:solidFill>
                  <a:schemeClr val="tx1"/>
                </a:solidFill>
              </a:rPr>
              <a:t/>
            </a:r>
            <a:br>
              <a:rPr lang="en-US" altLang="ja-JP" sz="1400" b="1" dirty="0" smtClean="0">
                <a:solidFill>
                  <a:schemeClr val="tx1"/>
                </a:solidFill>
              </a:rPr>
            </a:br>
            <a:r>
              <a:rPr lang="ja-JP" altLang="en-US" sz="1400" b="1" dirty="0" smtClean="0">
                <a:solidFill>
                  <a:schemeClr val="tx1"/>
                </a:solidFill>
              </a:rPr>
              <a:t>講演</a:t>
            </a:r>
            <a:endParaRPr lang="en-US" altLang="ja-JP" sz="1400" b="1" dirty="0" smtClean="0">
              <a:solidFill>
                <a:schemeClr val="tx1"/>
              </a:solidFill>
            </a:endParaRPr>
          </a:p>
        </p:txBody>
      </p:sp>
      <p:sp>
        <p:nvSpPr>
          <p:cNvPr id="26" name="スライド番号プレースホルダ 25"/>
          <p:cNvSpPr>
            <a:spLocks noGrp="1"/>
          </p:cNvSpPr>
          <p:nvPr>
            <p:ph type="sldNum" sz="quarter" idx="12"/>
          </p:nvPr>
        </p:nvSpPr>
        <p:spPr/>
        <p:txBody>
          <a:bodyPr/>
          <a:lstStyle/>
          <a:p>
            <a:fld id="{DF510E7A-70A0-49B7-BA5B-039CFE49E52F}" type="slidenum">
              <a:rPr kumimoji="1" lang="ja-JP" altLang="en-US" smtClean="0"/>
              <a:pPr/>
              <a:t>55</a:t>
            </a:fld>
            <a:endParaRPr kumimoji="1" lang="ja-JP" alt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lang="en-US" altLang="ja-JP" sz="4000" dirty="0" smtClean="0"/>
              <a:t>Generating Example Data for Dataflow Programs </a:t>
            </a:r>
            <a:endParaRPr kumimoji="1" lang="ja-JP" altLang="en-US" sz="4000" dirty="0"/>
          </a:p>
        </p:txBody>
      </p:sp>
      <p:sp>
        <p:nvSpPr>
          <p:cNvPr id="6" name="サブタイトル 5"/>
          <p:cNvSpPr>
            <a:spLocks noGrp="1"/>
          </p:cNvSpPr>
          <p:nvPr>
            <p:ph type="subTitle" idx="1"/>
          </p:nvPr>
        </p:nvSpPr>
        <p:spPr>
          <a:xfrm>
            <a:off x="957213" y="3886200"/>
            <a:ext cx="7229574" cy="1752600"/>
          </a:xfrm>
        </p:spPr>
        <p:txBody>
          <a:bodyPr/>
          <a:lstStyle/>
          <a:p>
            <a:r>
              <a:rPr lang="en-US" altLang="ja-JP" sz="2400" dirty="0" smtClean="0"/>
              <a:t>Christopher </a:t>
            </a:r>
            <a:r>
              <a:rPr lang="en-US" altLang="ja-JP" sz="2400" dirty="0" err="1" smtClean="0"/>
              <a:t>Olston</a:t>
            </a:r>
            <a:r>
              <a:rPr lang="en-US" altLang="ja-JP" sz="2400" dirty="0" smtClean="0"/>
              <a:t> (Yahoo! Research)</a:t>
            </a:r>
          </a:p>
          <a:p>
            <a:r>
              <a:rPr lang="en-US" altLang="ja-JP" sz="2400" dirty="0" err="1" smtClean="0"/>
              <a:t>Shubham</a:t>
            </a:r>
            <a:r>
              <a:rPr lang="en-US" altLang="ja-JP" sz="2400" dirty="0" smtClean="0"/>
              <a:t> Chopra (Yahoo! Research)</a:t>
            </a:r>
          </a:p>
          <a:p>
            <a:r>
              <a:rPr lang="en-US" altLang="ja-JP" sz="2400" dirty="0" err="1" smtClean="0"/>
              <a:t>Utkarsh</a:t>
            </a:r>
            <a:r>
              <a:rPr lang="en-US" altLang="ja-JP" sz="2400" dirty="0" smtClean="0"/>
              <a:t> </a:t>
            </a:r>
            <a:r>
              <a:rPr lang="en-US" altLang="ja-JP" sz="2400" dirty="0" err="1" smtClean="0"/>
              <a:t>Srivastava</a:t>
            </a:r>
            <a:r>
              <a:rPr lang="en-US" altLang="ja-JP" sz="2400" dirty="0" smtClean="0"/>
              <a:t> (Yahoo! Research)</a:t>
            </a:r>
            <a:endParaRPr kumimoji="1" lang="ja-JP" altLang="en-US" sz="2400" dirty="0"/>
          </a:p>
        </p:txBody>
      </p:sp>
      <p:pic>
        <p:nvPicPr>
          <p:cNvPr id="7" name="Picture 5"/>
          <p:cNvPicPr>
            <a:picLocks noChangeAspect="1"/>
          </p:cNvPicPr>
          <p:nvPr/>
        </p:nvPicPr>
        <p:blipFill>
          <a:blip r:embed="rId2"/>
          <a:srcRect l="18000" r="18000"/>
          <a:stretch>
            <a:fillRect/>
          </a:stretch>
        </p:blipFill>
        <p:spPr>
          <a:xfrm>
            <a:off x="7200936" y="471447"/>
            <a:ext cx="1682496" cy="1752600"/>
          </a:xfrm>
          <a:prstGeom prst="rect">
            <a:avLst/>
          </a:prstGeom>
          <a:ln>
            <a:noFill/>
          </a:ln>
          <a:effectLst>
            <a:softEdge rad="112500"/>
          </a:effectLst>
        </p:spPr>
      </p:pic>
      <p:pic>
        <p:nvPicPr>
          <p:cNvPr id="8" name="Picture 4" descr="Picture1.png"/>
          <p:cNvPicPr>
            <a:picLocks noChangeAspect="1"/>
          </p:cNvPicPr>
          <p:nvPr/>
        </p:nvPicPr>
        <p:blipFill>
          <a:blip r:embed="rId3"/>
          <a:srcRect/>
          <a:stretch>
            <a:fillRect/>
          </a:stretch>
        </p:blipFill>
        <p:spPr bwMode="auto">
          <a:xfrm>
            <a:off x="5813442" y="909603"/>
            <a:ext cx="1292225" cy="762000"/>
          </a:xfrm>
          <a:prstGeom prst="rect">
            <a:avLst/>
          </a:prstGeom>
          <a:noFill/>
          <a:ln w="9525">
            <a:noFill/>
            <a:miter lim="800000"/>
            <a:headEnd/>
            <a:tailEnd/>
          </a:ln>
        </p:spPr>
      </p:pic>
      <p:sp>
        <p:nvSpPr>
          <p:cNvPr id="9" name="星 16 8"/>
          <p:cNvSpPr/>
          <p:nvPr/>
        </p:nvSpPr>
        <p:spPr>
          <a:xfrm rot="20800314">
            <a:off x="357700" y="492655"/>
            <a:ext cx="1643085" cy="1643085"/>
          </a:xfrm>
          <a:prstGeom prst="star16">
            <a:avLst>
              <a:gd name="adj" fmla="val 42717"/>
            </a:avLst>
          </a:prstGeom>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kumimoji="1" lang="en-US" altLang="ja-JP" sz="3200" b="1" dirty="0" smtClean="0"/>
              <a:t>Best</a:t>
            </a:r>
          </a:p>
          <a:p>
            <a:pPr algn="ctr"/>
            <a:r>
              <a:rPr lang="en-US" altLang="ja-JP" sz="3200" b="1" dirty="0" smtClean="0"/>
              <a:t>Paper</a:t>
            </a:r>
            <a:endParaRPr kumimoji="1" lang="ja-JP" altLang="en-US" sz="3200" b="1" dirty="0"/>
          </a:p>
        </p:txBody>
      </p:sp>
      <p:sp>
        <p:nvSpPr>
          <p:cNvPr id="10" name="正方形/長方形 9"/>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4000" dirty="0" smtClean="0"/>
              <a:t>Data Processing </a:t>
            </a:r>
            <a:r>
              <a:rPr kumimoji="1" lang="ja-JP" altLang="en-US" sz="4000" dirty="0" smtClean="0"/>
              <a:t>ルネサンス</a:t>
            </a:r>
            <a:endParaRPr kumimoji="1" lang="ja-JP" altLang="en-US" sz="4000" dirty="0"/>
          </a:p>
        </p:txBody>
      </p:sp>
      <p:sp>
        <p:nvSpPr>
          <p:cNvPr id="3" name="コンテンツ プレースホルダ 2"/>
          <p:cNvSpPr>
            <a:spLocks noGrp="1"/>
          </p:cNvSpPr>
          <p:nvPr>
            <p:ph idx="1"/>
          </p:nvPr>
        </p:nvSpPr>
        <p:spPr/>
        <p:txBody>
          <a:bodyPr/>
          <a:lstStyle/>
          <a:p>
            <a:r>
              <a:rPr kumimoji="1" lang="ja-JP" altLang="en-US" dirty="0" smtClean="0"/>
              <a:t>データ量が爆発 （</a:t>
            </a:r>
            <a:r>
              <a:rPr kumimoji="1" lang="en-US" altLang="ja-JP" dirty="0" smtClean="0"/>
              <a:t>TB/day</a:t>
            </a:r>
            <a:r>
              <a:rPr kumimoji="1" lang="ja-JP" altLang="en-US" dirty="0" smtClean="0"/>
              <a:t> </a:t>
            </a:r>
            <a:r>
              <a:rPr kumimoji="1" lang="en-US" altLang="ja-JP" dirty="0" smtClean="0"/>
              <a:t>at</a:t>
            </a:r>
            <a:r>
              <a:rPr kumimoji="1" lang="ja-JP" altLang="en-US" dirty="0" smtClean="0"/>
              <a:t> </a:t>
            </a:r>
            <a:r>
              <a:rPr kumimoji="1" lang="en-US" altLang="ja-JP" dirty="0" smtClean="0"/>
              <a:t>Yahoo!</a:t>
            </a:r>
            <a:r>
              <a:rPr kumimoji="1" lang="ja-JP" altLang="en-US" dirty="0" smtClean="0"/>
              <a:t>）</a:t>
            </a:r>
            <a:endParaRPr kumimoji="1" lang="en-US" altLang="ja-JP" dirty="0" smtClean="0"/>
          </a:p>
          <a:p>
            <a:r>
              <a:rPr kumimoji="1" lang="ja-JP" altLang="en-US" dirty="0" smtClean="0"/>
              <a:t>データ分析のための問合せやプログラムも膨大化</a:t>
            </a:r>
            <a:endParaRPr kumimoji="1" lang="en-US" altLang="ja-JP" dirty="0" smtClean="0"/>
          </a:p>
          <a:p>
            <a:r>
              <a:rPr lang="ja-JP" altLang="en-US" dirty="0" smtClean="0"/>
              <a:t>新しいデータフローの枠組み</a:t>
            </a:r>
            <a:endParaRPr lang="en-US" altLang="ja-JP" dirty="0" smtClean="0"/>
          </a:p>
          <a:p>
            <a:pPr lvl="1"/>
            <a:r>
              <a:rPr kumimoji="1" lang="en-US" altLang="ja-JP" dirty="0" err="1" smtClean="0"/>
              <a:t>MapReduce</a:t>
            </a:r>
            <a:r>
              <a:rPr lang="en-US" altLang="ja-JP" dirty="0" smtClean="0"/>
              <a:t>, </a:t>
            </a:r>
            <a:r>
              <a:rPr kumimoji="1" lang="en-US" altLang="ja-JP" dirty="0" smtClean="0"/>
              <a:t>Pig</a:t>
            </a:r>
            <a:r>
              <a:rPr kumimoji="1" lang="ja-JP" altLang="en-US" dirty="0" smtClean="0"/>
              <a:t> </a:t>
            </a:r>
            <a:r>
              <a:rPr kumimoji="1" lang="en-US" altLang="ja-JP" dirty="0" smtClean="0"/>
              <a:t>Latin, Dryad</a:t>
            </a:r>
          </a:p>
          <a:p>
            <a:r>
              <a:rPr lang="ja-JP" altLang="en-US" dirty="0" smtClean="0"/>
              <a:t>他のデータフローシステム</a:t>
            </a:r>
            <a:endParaRPr lang="en-US" altLang="ja-JP" dirty="0" smtClean="0"/>
          </a:p>
          <a:p>
            <a:pPr lvl="1"/>
            <a:r>
              <a:rPr lang="en-US" dirty="0" smtClean="0"/>
              <a:t>Aurora, Tioga, River</a:t>
            </a:r>
          </a:p>
          <a:p>
            <a:pPr lvl="1"/>
            <a:endParaRPr kumimoji="1" lang="en-US" altLang="ja-JP" dirty="0" smtClean="0"/>
          </a:p>
          <a:p>
            <a:endParaRPr kumimoji="1" lang="ja-JP" altLang="en-US" dirty="0"/>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7" name="スライド番号プレースホルダ 6"/>
          <p:cNvSpPr>
            <a:spLocks noGrp="1"/>
          </p:cNvSpPr>
          <p:nvPr>
            <p:ph type="sldNum" sz="quarter" idx="12"/>
          </p:nvPr>
        </p:nvSpPr>
        <p:spPr/>
        <p:txBody>
          <a:bodyPr/>
          <a:lstStyle/>
          <a:p>
            <a:fld id="{DF510E7A-70A0-49B7-BA5B-039CFE49E52F}" type="slidenum">
              <a:rPr kumimoji="1" lang="ja-JP" altLang="en-US" smtClean="0"/>
              <a:pPr/>
              <a:t>57</a:t>
            </a:fld>
            <a:endParaRPr kumimoji="1" lang="ja-JP" alt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en-US" altLang="ja-JP" sz="3600" dirty="0" smtClean="0"/>
              <a:t>Example Dataflow Program</a:t>
            </a:r>
            <a:endParaRPr kumimoji="1" lang="ja-JP" altLang="en-US" sz="3600" dirty="0"/>
          </a:p>
        </p:txBody>
      </p:sp>
      <p:sp>
        <p:nvSpPr>
          <p:cNvPr id="22" name="角丸四角形 21"/>
          <p:cNvSpPr/>
          <p:nvPr/>
        </p:nvSpPr>
        <p:spPr>
          <a:xfrm>
            <a:off x="299979" y="1470726"/>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LOAD</a:t>
            </a:r>
            <a:endParaRPr kumimoji="1" lang="en-US" altLang="ja-JP" sz="1600" dirty="0" smtClean="0">
              <a:solidFill>
                <a:srgbClr val="FFFF00"/>
              </a:solidFill>
              <a:latin typeface="Arial Black" pitchFamily="34" charset="0"/>
            </a:endParaRPr>
          </a:p>
          <a:p>
            <a:pPr algn="ctr"/>
            <a:r>
              <a:rPr lang="en-US" altLang="ja-JP" sz="1400" dirty="0" smtClean="0"/>
              <a:t>user, </a:t>
            </a:r>
            <a:r>
              <a:rPr lang="en-US" altLang="ja-JP" sz="1400" dirty="0" err="1" smtClean="0"/>
              <a:t>url</a:t>
            </a:r>
            <a:endParaRPr kumimoji="1" lang="ja-JP" altLang="en-US" sz="1400" dirty="0" smtClean="0"/>
          </a:p>
        </p:txBody>
      </p:sp>
      <p:sp>
        <p:nvSpPr>
          <p:cNvPr id="49" name="角丸四角形 48"/>
          <p:cNvSpPr/>
          <p:nvPr/>
        </p:nvSpPr>
        <p:spPr>
          <a:xfrm>
            <a:off x="2701539" y="1470726"/>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LOAD</a:t>
            </a:r>
          </a:p>
          <a:p>
            <a:pPr algn="ctr"/>
            <a:r>
              <a:rPr lang="en-US" altLang="ja-JP" sz="1400" dirty="0" err="1" smtClean="0"/>
              <a:t>url</a:t>
            </a:r>
            <a:r>
              <a:rPr lang="en-US" altLang="ja-JP" sz="1400" dirty="0" smtClean="0"/>
              <a:t>, </a:t>
            </a:r>
            <a:r>
              <a:rPr lang="en-US" altLang="ja-JP" sz="1400" dirty="0" err="1" smtClean="0"/>
              <a:t>pagerank</a:t>
            </a:r>
            <a:endParaRPr kumimoji="1" lang="ja-JP" altLang="en-US" sz="1400" dirty="0" smtClean="0"/>
          </a:p>
        </p:txBody>
      </p:sp>
      <p:sp>
        <p:nvSpPr>
          <p:cNvPr id="58" name="角丸四角形 57"/>
          <p:cNvSpPr/>
          <p:nvPr/>
        </p:nvSpPr>
        <p:spPr>
          <a:xfrm>
            <a:off x="299979" y="2318220"/>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TRANSFORM</a:t>
            </a:r>
            <a:endParaRPr kumimoji="1" lang="en-US" altLang="ja-JP" sz="1600" dirty="0" smtClean="0">
              <a:solidFill>
                <a:srgbClr val="FFFF00"/>
              </a:solidFill>
              <a:latin typeface="Arial Black" pitchFamily="34" charset="0"/>
            </a:endParaRPr>
          </a:p>
          <a:p>
            <a:pPr algn="ctr"/>
            <a:r>
              <a:rPr lang="en-US" altLang="ja-JP" sz="1400" dirty="0" smtClean="0"/>
              <a:t>user,  </a:t>
            </a:r>
            <a:r>
              <a:rPr lang="en-US" altLang="ja-JP" sz="1400" i="1" dirty="0" err="1" smtClean="0"/>
              <a:t>canonicalize</a:t>
            </a:r>
            <a:r>
              <a:rPr lang="en-US" altLang="ja-JP" sz="1400" dirty="0" smtClean="0"/>
              <a:t>(</a:t>
            </a:r>
            <a:r>
              <a:rPr lang="en-US" altLang="ja-JP" sz="1400" dirty="0" err="1" smtClean="0"/>
              <a:t>url</a:t>
            </a:r>
            <a:r>
              <a:rPr lang="en-US" altLang="ja-JP" sz="1400" dirty="0" smtClean="0"/>
              <a:t>)</a:t>
            </a:r>
            <a:endParaRPr kumimoji="1" lang="ja-JP" altLang="en-US" sz="1400" dirty="0" smtClean="0"/>
          </a:p>
        </p:txBody>
      </p:sp>
      <p:sp>
        <p:nvSpPr>
          <p:cNvPr id="59" name="角丸四角形 58"/>
          <p:cNvSpPr/>
          <p:nvPr/>
        </p:nvSpPr>
        <p:spPr>
          <a:xfrm>
            <a:off x="2701539" y="2318220"/>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JOIN</a:t>
            </a:r>
            <a:endParaRPr kumimoji="1" lang="en-US" altLang="ja-JP" sz="1600" dirty="0" smtClean="0">
              <a:solidFill>
                <a:srgbClr val="FFFF00"/>
              </a:solidFill>
              <a:latin typeface="Arial Black" pitchFamily="34" charset="0"/>
            </a:endParaRPr>
          </a:p>
          <a:p>
            <a:pPr algn="ctr"/>
            <a:r>
              <a:rPr lang="en-US" altLang="ja-JP" sz="1400" dirty="0" err="1" smtClean="0"/>
              <a:t>url</a:t>
            </a:r>
            <a:r>
              <a:rPr lang="en-US" altLang="ja-JP" sz="1400" dirty="0" smtClean="0"/>
              <a:t> = </a:t>
            </a:r>
            <a:r>
              <a:rPr lang="en-US" altLang="ja-JP" sz="1400" dirty="0" err="1" smtClean="0"/>
              <a:t>url</a:t>
            </a:r>
            <a:endParaRPr kumimoji="1" lang="ja-JP" altLang="en-US" sz="1400" dirty="0" smtClean="0"/>
          </a:p>
        </p:txBody>
      </p:sp>
      <p:sp>
        <p:nvSpPr>
          <p:cNvPr id="61" name="角丸四角形 60"/>
          <p:cNvSpPr/>
          <p:nvPr/>
        </p:nvSpPr>
        <p:spPr>
          <a:xfrm>
            <a:off x="2701539" y="3165714"/>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GROUP</a:t>
            </a:r>
            <a:endParaRPr kumimoji="1" lang="en-US" altLang="ja-JP" sz="1600" dirty="0" smtClean="0">
              <a:solidFill>
                <a:srgbClr val="FFFF00"/>
              </a:solidFill>
              <a:latin typeface="Arial Black" pitchFamily="34" charset="0"/>
            </a:endParaRPr>
          </a:p>
          <a:p>
            <a:pPr algn="ctr"/>
            <a:r>
              <a:rPr lang="en-US" altLang="ja-JP" sz="1400" dirty="0" smtClean="0"/>
              <a:t>by user</a:t>
            </a:r>
            <a:endParaRPr kumimoji="1" lang="ja-JP" altLang="en-US" sz="1400" dirty="0" smtClean="0"/>
          </a:p>
        </p:txBody>
      </p:sp>
      <p:sp>
        <p:nvSpPr>
          <p:cNvPr id="63" name="角丸四角形 62"/>
          <p:cNvSpPr/>
          <p:nvPr/>
        </p:nvSpPr>
        <p:spPr>
          <a:xfrm>
            <a:off x="2701539" y="4013208"/>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TRANSFORM</a:t>
            </a:r>
            <a:endParaRPr kumimoji="1" lang="en-US" altLang="ja-JP" sz="1600" dirty="0" smtClean="0">
              <a:solidFill>
                <a:srgbClr val="FFFF00"/>
              </a:solidFill>
              <a:latin typeface="Arial Black" pitchFamily="34" charset="0"/>
            </a:endParaRPr>
          </a:p>
          <a:p>
            <a:pPr algn="ctr"/>
            <a:r>
              <a:rPr lang="en-US" altLang="ja-JP" sz="1400" dirty="0" smtClean="0"/>
              <a:t>user,  </a:t>
            </a:r>
            <a:r>
              <a:rPr lang="en-US" altLang="ja-JP" sz="1400" i="1" dirty="0" smtClean="0"/>
              <a:t>AVG</a:t>
            </a:r>
            <a:r>
              <a:rPr lang="en-US" altLang="ja-JP" sz="1400" dirty="0" smtClean="0"/>
              <a:t>(</a:t>
            </a:r>
            <a:r>
              <a:rPr lang="en-US" altLang="ja-JP" sz="1400" dirty="0" err="1" smtClean="0"/>
              <a:t>pagerank</a:t>
            </a:r>
            <a:r>
              <a:rPr lang="en-US" altLang="ja-JP" sz="1400" dirty="0" smtClean="0"/>
              <a:t>)</a:t>
            </a:r>
            <a:endParaRPr kumimoji="1" lang="ja-JP" altLang="en-US" sz="1400" dirty="0" smtClean="0"/>
          </a:p>
        </p:txBody>
      </p:sp>
      <p:sp>
        <p:nvSpPr>
          <p:cNvPr id="65" name="角丸四角形 64"/>
          <p:cNvSpPr/>
          <p:nvPr/>
        </p:nvSpPr>
        <p:spPr>
          <a:xfrm>
            <a:off x="2701539" y="4860702"/>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FILTER</a:t>
            </a:r>
            <a:endParaRPr kumimoji="1" lang="en-US" altLang="ja-JP" sz="1600" dirty="0" smtClean="0">
              <a:solidFill>
                <a:srgbClr val="FFFF00"/>
              </a:solidFill>
              <a:latin typeface="Arial Black" pitchFamily="34" charset="0"/>
            </a:endParaRPr>
          </a:p>
          <a:p>
            <a:pPr algn="ctr"/>
            <a:r>
              <a:rPr lang="en-US" altLang="ja-JP" sz="1400" dirty="0" err="1" smtClean="0"/>
              <a:t>avgPagerank</a:t>
            </a:r>
            <a:r>
              <a:rPr lang="en-US" altLang="ja-JP" sz="1400" dirty="0" smtClean="0"/>
              <a:t> &gt; 0.5</a:t>
            </a:r>
            <a:endParaRPr kumimoji="1" lang="ja-JP" altLang="en-US" sz="1400" dirty="0" smtClean="0"/>
          </a:p>
        </p:txBody>
      </p:sp>
      <p:cxnSp>
        <p:nvCxnSpPr>
          <p:cNvPr id="67" name="カギ線コネクタ 66"/>
          <p:cNvCxnSpPr>
            <a:stCxn id="22" idx="2"/>
            <a:endCxn id="58" idx="0"/>
          </p:cNvCxnSpPr>
          <p:nvPr/>
        </p:nvCxnSpPr>
        <p:spPr>
          <a:xfrm rot="5400000">
            <a:off x="1136232" y="2164473"/>
            <a:ext cx="307494"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sp>
        <p:nvSpPr>
          <p:cNvPr id="77" name="角丸四角形 76"/>
          <p:cNvSpPr/>
          <p:nvPr/>
        </p:nvSpPr>
        <p:spPr>
          <a:xfrm>
            <a:off x="2701539" y="5737014"/>
            <a:ext cx="1980000" cy="540000"/>
          </a:xfrm>
          <a:prstGeom prst="round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endParaRPr kumimoji="1" lang="ja-JP" altLang="en-US" sz="1400" dirty="0" smtClean="0"/>
          </a:p>
        </p:txBody>
      </p:sp>
      <p:cxnSp>
        <p:nvCxnSpPr>
          <p:cNvPr id="78" name="カギ線コネクタ 77"/>
          <p:cNvCxnSpPr>
            <a:stCxn id="49" idx="2"/>
            <a:endCxn id="59" idx="0"/>
          </p:cNvCxnSpPr>
          <p:nvPr/>
        </p:nvCxnSpPr>
        <p:spPr>
          <a:xfrm rot="5400000">
            <a:off x="3537792" y="2164473"/>
            <a:ext cx="307494"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82" name="カギ線コネクタ 81"/>
          <p:cNvCxnSpPr>
            <a:stCxn id="59" idx="2"/>
            <a:endCxn id="61" idx="0"/>
          </p:cNvCxnSpPr>
          <p:nvPr/>
        </p:nvCxnSpPr>
        <p:spPr>
          <a:xfrm rot="5400000">
            <a:off x="3537792" y="3011967"/>
            <a:ext cx="307494"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83" name="カギ線コネクタ 82"/>
          <p:cNvCxnSpPr>
            <a:stCxn id="61" idx="2"/>
            <a:endCxn id="63" idx="0"/>
          </p:cNvCxnSpPr>
          <p:nvPr/>
        </p:nvCxnSpPr>
        <p:spPr>
          <a:xfrm rot="5400000">
            <a:off x="3537792" y="3859461"/>
            <a:ext cx="307494"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84" name="カギ線コネクタ 83"/>
          <p:cNvCxnSpPr>
            <a:stCxn id="63" idx="2"/>
            <a:endCxn id="65" idx="0"/>
          </p:cNvCxnSpPr>
          <p:nvPr/>
        </p:nvCxnSpPr>
        <p:spPr>
          <a:xfrm rot="5400000">
            <a:off x="3537792" y="4706955"/>
            <a:ext cx="307494"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85" name="カギ線コネクタ 84"/>
          <p:cNvCxnSpPr>
            <a:stCxn id="65" idx="2"/>
            <a:endCxn id="77" idx="0"/>
          </p:cNvCxnSpPr>
          <p:nvPr/>
        </p:nvCxnSpPr>
        <p:spPr>
          <a:xfrm rot="5400000">
            <a:off x="3523383" y="5568858"/>
            <a:ext cx="336312"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94" name="カギ線コネクタ 93"/>
          <p:cNvCxnSpPr>
            <a:stCxn id="58" idx="2"/>
            <a:endCxn id="59" idx="0"/>
          </p:cNvCxnSpPr>
          <p:nvPr/>
        </p:nvCxnSpPr>
        <p:spPr>
          <a:xfrm rot="5400000" flipH="1" flipV="1">
            <a:off x="2220759" y="1387440"/>
            <a:ext cx="540000" cy="2401560"/>
          </a:xfrm>
          <a:prstGeom prst="bentConnector5">
            <a:avLst>
              <a:gd name="adj1" fmla="val -42333"/>
              <a:gd name="adj2" fmla="val 50000"/>
              <a:gd name="adj3" fmla="val 142333"/>
            </a:avLst>
          </a:prstGeom>
          <a:ln w="28575">
            <a:tailEnd type="arrow"/>
          </a:ln>
        </p:spPr>
        <p:style>
          <a:lnRef idx="2">
            <a:schemeClr val="accent2">
              <a:shade val="50000"/>
            </a:schemeClr>
          </a:lnRef>
          <a:fillRef idx="1">
            <a:schemeClr val="accent2"/>
          </a:fillRef>
          <a:effectRef idx="0">
            <a:schemeClr val="accent2"/>
          </a:effectRef>
          <a:fontRef idx="minor">
            <a:schemeClr val="lt1"/>
          </a:fontRef>
        </p:style>
      </p:cxnSp>
      <p:sp>
        <p:nvSpPr>
          <p:cNvPr id="20" name="線吹き出し 1 (枠付き) 19"/>
          <p:cNvSpPr/>
          <p:nvPr/>
        </p:nvSpPr>
        <p:spPr>
          <a:xfrm>
            <a:off x="4681539" y="5765832"/>
            <a:ext cx="1831716" cy="288147"/>
          </a:xfrm>
          <a:prstGeom prst="borderCallout1">
            <a:avLst>
              <a:gd name="adj1" fmla="val 34617"/>
              <a:gd name="adj2" fmla="val -845"/>
              <a:gd name="adj3" fmla="val 84733"/>
              <a:gd name="adj4" fmla="val -31469"/>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36000" rIns="0" bIns="36000" rtlCol="0" anchor="t" anchorCtr="0">
            <a:spAutoFit/>
          </a:bodyPr>
          <a:lstStyle/>
          <a:p>
            <a:pPr algn="ctr"/>
            <a:r>
              <a:rPr kumimoji="1" lang="ja-JP" altLang="en-US" sz="1400" dirty="0" smtClean="0"/>
              <a:t>もし結果がなかったら？</a:t>
            </a:r>
          </a:p>
        </p:txBody>
      </p:sp>
      <p:pic>
        <p:nvPicPr>
          <p:cNvPr id="22530" name="Picture 2" descr="C:\Users\mato\Documents\private\icon\coquette-icons-set\png\128x128\warning.png"/>
          <p:cNvPicPr>
            <a:picLocks noChangeAspect="1" noChangeArrowheads="1"/>
          </p:cNvPicPr>
          <p:nvPr/>
        </p:nvPicPr>
        <p:blipFill>
          <a:blip r:embed="rId2"/>
          <a:srcRect/>
          <a:stretch>
            <a:fillRect/>
          </a:stretch>
        </p:blipFill>
        <p:spPr bwMode="auto">
          <a:xfrm>
            <a:off x="3184506" y="5656293"/>
            <a:ext cx="949338" cy="949338"/>
          </a:xfrm>
          <a:prstGeom prst="rect">
            <a:avLst/>
          </a:prstGeom>
          <a:noFill/>
        </p:spPr>
      </p:pic>
      <p:sp>
        <p:nvSpPr>
          <p:cNvPr id="23" name="テキスト ボックス 22"/>
          <p:cNvSpPr txBox="1"/>
          <p:nvPr/>
        </p:nvSpPr>
        <p:spPr>
          <a:xfrm>
            <a:off x="4937131" y="2004993"/>
            <a:ext cx="3870378" cy="646331"/>
          </a:xfrm>
          <a:prstGeom prst="rect">
            <a:avLst/>
          </a:prstGeom>
          <a:noFill/>
        </p:spPr>
        <p:txBody>
          <a:bodyPr wrap="square" rtlCol="0">
            <a:spAutoFit/>
          </a:bodyPr>
          <a:lstStyle/>
          <a:p>
            <a:r>
              <a:rPr lang="ja-JP" altLang="en-US" dirty="0" smtClean="0"/>
              <a:t>ページランクが高い</a:t>
            </a:r>
            <a:r>
              <a:rPr lang="en-US" altLang="ja-JP" dirty="0" smtClean="0"/>
              <a:t>Web</a:t>
            </a:r>
            <a:r>
              <a:rPr lang="ja-JP" altLang="en-US" dirty="0" smtClean="0"/>
              <a:t>ページに</a:t>
            </a:r>
            <a:r>
              <a:rPr lang="en-US" altLang="ja-JP" dirty="0" smtClean="0"/>
              <a:t/>
            </a:r>
            <a:br>
              <a:rPr lang="en-US" altLang="ja-JP" dirty="0" smtClean="0"/>
            </a:br>
            <a:r>
              <a:rPr lang="ja-JP" altLang="en-US" dirty="0" smtClean="0"/>
              <a:t>アクセスする傾向があるユーザを検索</a:t>
            </a:r>
            <a:endParaRPr kumimoji="1" lang="ja-JP" altLang="en-US" dirty="0"/>
          </a:p>
        </p:txBody>
      </p:sp>
      <p:sp>
        <p:nvSpPr>
          <p:cNvPr id="25" name="線吹き出し 1 (枠付き) 24"/>
          <p:cNvSpPr/>
          <p:nvPr/>
        </p:nvSpPr>
        <p:spPr>
          <a:xfrm>
            <a:off x="5083182" y="2844792"/>
            <a:ext cx="2416811" cy="503590"/>
          </a:xfrm>
          <a:prstGeom prst="borderCallout1">
            <a:avLst>
              <a:gd name="adj1" fmla="val 34617"/>
              <a:gd name="adj2" fmla="val -845"/>
              <a:gd name="adj3" fmla="val -10677"/>
              <a:gd name="adj4" fmla="val -14723"/>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36000" rIns="0" bIns="36000" rtlCol="0" anchor="t" anchorCtr="0">
            <a:spAutoFit/>
          </a:bodyPr>
          <a:lstStyle/>
          <a:p>
            <a:pPr algn="ctr"/>
            <a:r>
              <a:rPr kumimoji="1" lang="ja-JP" altLang="en-US" sz="1400" dirty="0" smtClean="0"/>
              <a:t>可能性</a:t>
            </a:r>
            <a:r>
              <a:rPr kumimoji="1" lang="en-US" altLang="ja-JP" sz="1400" dirty="0" smtClean="0"/>
              <a:t>1</a:t>
            </a:r>
          </a:p>
          <a:p>
            <a:pPr algn="ctr"/>
            <a:r>
              <a:rPr kumimoji="1" lang="ja-JP" altLang="en-US" sz="1400" dirty="0" smtClean="0"/>
              <a:t>結合した属性が間違っていた？</a:t>
            </a:r>
          </a:p>
        </p:txBody>
      </p:sp>
      <p:sp>
        <p:nvSpPr>
          <p:cNvPr id="26" name="線吹き出し 1 (枠付き) 25"/>
          <p:cNvSpPr/>
          <p:nvPr/>
        </p:nvSpPr>
        <p:spPr>
          <a:xfrm>
            <a:off x="409518" y="3502026"/>
            <a:ext cx="2147506" cy="719034"/>
          </a:xfrm>
          <a:prstGeom prst="borderCallout1">
            <a:avLst>
              <a:gd name="adj1" fmla="val 2350"/>
              <a:gd name="adj2" fmla="val 18856"/>
              <a:gd name="adj3" fmla="val -86874"/>
              <a:gd name="adj4" fmla="val 27503"/>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36000" rIns="0" bIns="36000" rtlCol="0" anchor="t" anchorCtr="0">
            <a:spAutoFit/>
          </a:bodyPr>
          <a:lstStyle/>
          <a:p>
            <a:pPr algn="ctr"/>
            <a:r>
              <a:rPr kumimoji="1" lang="ja-JP" altLang="en-US" sz="1400" dirty="0" smtClean="0"/>
              <a:t>可能性</a:t>
            </a:r>
            <a:r>
              <a:rPr lang="en-US" altLang="ja-JP" sz="1400" dirty="0" smtClean="0"/>
              <a:t>2</a:t>
            </a:r>
            <a:endParaRPr kumimoji="1" lang="en-US" altLang="ja-JP" sz="1400" dirty="0" smtClean="0"/>
          </a:p>
          <a:p>
            <a:pPr algn="ctr"/>
            <a:r>
              <a:rPr lang="en-US" altLang="ja-JP" sz="1400" dirty="0" smtClean="0"/>
              <a:t>UDF</a:t>
            </a:r>
            <a:r>
              <a:rPr lang="ja-JP" altLang="en-US" sz="1400" dirty="0" smtClean="0"/>
              <a:t>の</a:t>
            </a:r>
            <a:r>
              <a:rPr lang="en-US" altLang="ja-JP" sz="1400" dirty="0" err="1" smtClean="0"/>
              <a:t>canonicalize</a:t>
            </a:r>
            <a:r>
              <a:rPr lang="en-US" altLang="ja-JP" sz="1400" dirty="0" smtClean="0"/>
              <a:t> </a:t>
            </a:r>
            <a:r>
              <a:rPr lang="ja-JP" altLang="en-US" sz="1400" dirty="0" smtClean="0"/>
              <a:t>関数に</a:t>
            </a:r>
            <a:r>
              <a:rPr lang="en-US" altLang="ja-JP" sz="1400" dirty="0" smtClean="0"/>
              <a:t/>
            </a:r>
            <a:br>
              <a:rPr lang="en-US" altLang="ja-JP" sz="1400" dirty="0" smtClean="0"/>
            </a:br>
            <a:r>
              <a:rPr lang="ja-JP" altLang="en-US" sz="1400" dirty="0" smtClean="0"/>
              <a:t>バグがある？</a:t>
            </a:r>
            <a:endParaRPr kumimoji="1" lang="ja-JP" altLang="en-US" sz="1400" dirty="0" smtClean="0"/>
          </a:p>
        </p:txBody>
      </p:sp>
      <p:sp>
        <p:nvSpPr>
          <p:cNvPr id="27" name="線吹き出し 1 (枠付き) 26"/>
          <p:cNvSpPr/>
          <p:nvPr/>
        </p:nvSpPr>
        <p:spPr>
          <a:xfrm>
            <a:off x="5046669" y="4524390"/>
            <a:ext cx="2217526" cy="503590"/>
          </a:xfrm>
          <a:prstGeom prst="borderCallout1">
            <a:avLst>
              <a:gd name="adj1" fmla="val 67138"/>
              <a:gd name="adj2" fmla="val -230"/>
              <a:gd name="adj3" fmla="val 100436"/>
              <a:gd name="adj4" fmla="val -15592"/>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36000" rIns="0" bIns="36000" rtlCol="0" anchor="t" anchorCtr="0">
            <a:spAutoFit/>
          </a:bodyPr>
          <a:lstStyle/>
          <a:p>
            <a:pPr algn="ctr"/>
            <a:r>
              <a:rPr kumimoji="1" lang="ja-JP" altLang="en-US" sz="1400" dirty="0" smtClean="0"/>
              <a:t>可能性</a:t>
            </a:r>
            <a:r>
              <a:rPr lang="en-US" altLang="ja-JP" sz="1400" dirty="0" smtClean="0"/>
              <a:t>3</a:t>
            </a:r>
            <a:endParaRPr kumimoji="1" lang="en-US" altLang="ja-JP" sz="1400" dirty="0" smtClean="0"/>
          </a:p>
          <a:p>
            <a:pPr algn="ctr"/>
            <a:r>
              <a:rPr kumimoji="1" lang="en-US" altLang="ja-JP" sz="1400" dirty="0" smtClean="0"/>
              <a:t>FILTER</a:t>
            </a:r>
            <a:r>
              <a:rPr kumimoji="1" lang="ja-JP" altLang="en-US" sz="1400" dirty="0" smtClean="0"/>
              <a:t>の閾値が高すぎた？</a:t>
            </a:r>
          </a:p>
        </p:txBody>
      </p:sp>
      <p:sp>
        <p:nvSpPr>
          <p:cNvPr id="28" name="正方形/長方形 27"/>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30" name="フッター プレースホルダ 29"/>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9" name="スライド番号プレースホルダ 28"/>
          <p:cNvSpPr>
            <a:spLocks noGrp="1"/>
          </p:cNvSpPr>
          <p:nvPr>
            <p:ph type="sldNum" sz="quarter" idx="12"/>
          </p:nvPr>
        </p:nvSpPr>
        <p:spPr/>
        <p:txBody>
          <a:bodyPr/>
          <a:lstStyle/>
          <a:p>
            <a:fld id="{DF510E7A-70A0-49B7-BA5B-039CFE49E52F}" type="slidenum">
              <a:rPr kumimoji="1" lang="ja-JP" altLang="en-US" smtClean="0"/>
              <a:pPr/>
              <a:t>58</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par>
                                <p:cTn id="7" presetID="38" presetClass="path" presetSubtype="0" accel="50000" decel="50000" fill="hold" nodeType="withEffect">
                                  <p:stCondLst>
                                    <p:cond delay="0"/>
                                  </p:stCondLst>
                                  <p:childTnLst>
                                    <p:animMotion origin="layout" path="M 0.00539 0.00533 L 0.00504 0.04699 L 0.00486 0.00533 L 0.00452 0.04699 L 0.00434 0.00533 L 0.00417 0.04699 L 0.00382 0.00533 L 0.00365 0.04699 L 0.00348 0.00533 L 0.00313 0.04699 L 0.00296 0.00533 L 0.00261 0.04699 L 0.00243 0.00533 L 0.00226 0.04699 L 0.00191 0.00533 L 0.00174 0.04699 L 0.00157 0.00533 " pathEditMode="relative" rAng="0" ptsTypes="FFFFFFFFFFFFFFFFF">
                                      <p:cBhvr>
                                        <p:cTn id="8" dur="2000" fill="hold"/>
                                        <p:tgtEl>
                                          <p:spTgt spid="22530"/>
                                        </p:tgtEl>
                                        <p:attrNameLst>
                                          <p:attrName>ppt_x</p:attrName>
                                          <p:attrName>ppt_y</p:attrName>
                                        </p:attrNameLst>
                                      </p:cBhvr>
                                      <p:rCtr x="-2" y="21"/>
                                    </p:animMotion>
                                  </p:childTnLst>
                                </p:cTn>
                              </p:par>
                              <p:par>
                                <p:cTn id="9" presetID="47"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30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60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6" grpId="0" animBg="1"/>
      <p:bldP spid="2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Example</a:t>
            </a:r>
            <a:r>
              <a:rPr kumimoji="1" lang="ja-JP" altLang="en-US" dirty="0" smtClean="0"/>
              <a:t> </a:t>
            </a:r>
            <a:r>
              <a:rPr kumimoji="1" lang="en-US" altLang="ja-JP" dirty="0" smtClean="0"/>
              <a:t>Data</a:t>
            </a:r>
            <a:r>
              <a:rPr kumimoji="1" lang="ja-JP" altLang="en-US" dirty="0" smtClean="0"/>
              <a:t>の必要性</a:t>
            </a:r>
            <a:endParaRPr kumimoji="1" lang="ja-JP" altLang="en-US" dirty="0"/>
          </a:p>
        </p:txBody>
      </p:sp>
      <p:sp>
        <p:nvSpPr>
          <p:cNvPr id="5" name="コンテンツ プレースホルダ 4"/>
          <p:cNvSpPr>
            <a:spLocks noGrp="1"/>
          </p:cNvSpPr>
          <p:nvPr>
            <p:ph idx="1"/>
          </p:nvPr>
        </p:nvSpPr>
        <p:spPr/>
        <p:txBody>
          <a:bodyPr/>
          <a:lstStyle/>
          <a:p>
            <a:r>
              <a:rPr lang="en-US" altLang="ja-JP" sz="2400" dirty="0" smtClean="0"/>
              <a:t>Example data</a:t>
            </a:r>
            <a:r>
              <a:rPr kumimoji="1" lang="ja-JP" altLang="en-US" sz="2400" dirty="0" smtClean="0"/>
              <a:t>のポイント</a:t>
            </a:r>
            <a:endParaRPr kumimoji="1" lang="en-US" altLang="ja-JP" sz="2400" dirty="0" smtClean="0"/>
          </a:p>
          <a:p>
            <a:pPr lvl="1"/>
            <a:r>
              <a:rPr kumimoji="1" lang="ja-JP" altLang="en-US" sz="2000" dirty="0" smtClean="0"/>
              <a:t>リアルデータを使う</a:t>
            </a:r>
            <a:endParaRPr kumimoji="1" lang="en-US" altLang="ja-JP" sz="2000" dirty="0" smtClean="0"/>
          </a:p>
          <a:p>
            <a:pPr lvl="2"/>
            <a:r>
              <a:rPr lang="ja-JP" altLang="en-US" sz="1600" dirty="0" smtClean="0"/>
              <a:t>そのまま使うとあまりに非効率（数</a:t>
            </a:r>
            <a:r>
              <a:rPr lang="en-US" altLang="ja-JP" sz="1600" dirty="0" smtClean="0"/>
              <a:t>TB</a:t>
            </a:r>
            <a:r>
              <a:rPr lang="ja-JP" altLang="en-US" sz="1600" dirty="0" smtClean="0"/>
              <a:t>）</a:t>
            </a:r>
            <a:endParaRPr kumimoji="1" lang="en-US" altLang="ja-JP" sz="1600" dirty="0" smtClean="0"/>
          </a:p>
          <a:p>
            <a:pPr lvl="1"/>
            <a:r>
              <a:rPr lang="ja-JP" altLang="en-US" sz="2000" dirty="0" smtClean="0"/>
              <a:t>小さいサイズのデータを使う</a:t>
            </a:r>
            <a:endParaRPr lang="en-US" altLang="ja-JP" sz="2000" dirty="0" smtClean="0"/>
          </a:p>
          <a:p>
            <a:pPr lvl="2"/>
            <a:r>
              <a:rPr lang="ja-JP" altLang="en-US" sz="1600" dirty="0" smtClean="0"/>
              <a:t>サンプリングするなど</a:t>
            </a:r>
            <a:endParaRPr lang="en-US" altLang="ja-JP" sz="1600" dirty="0" smtClean="0"/>
          </a:p>
          <a:p>
            <a:pPr lvl="2"/>
            <a:r>
              <a:rPr lang="ja-JP" altLang="en-US" sz="1600" dirty="0" smtClean="0"/>
              <a:t>結合やフィルタの結果が空になる可能性</a:t>
            </a:r>
            <a:endParaRPr lang="en-US" altLang="ja-JP" sz="1600" dirty="0" smtClean="0"/>
          </a:p>
          <a:p>
            <a:pPr lvl="1"/>
            <a:r>
              <a:rPr lang="ja-JP" altLang="en-US" sz="2000" dirty="0" smtClean="0"/>
              <a:t>偏りのないデータを使う</a:t>
            </a:r>
            <a:endParaRPr lang="en-US" altLang="ja-JP" sz="2000" dirty="0" smtClean="0"/>
          </a:p>
          <a:p>
            <a:pPr lvl="2"/>
            <a:r>
              <a:rPr lang="ja-JP" altLang="en-US" sz="1600" dirty="0" smtClean="0"/>
              <a:t>あらゆる可能性を評価したい</a:t>
            </a:r>
            <a:endParaRPr lang="en-US" altLang="ja-JP" sz="1600" dirty="0" smtClean="0"/>
          </a:p>
          <a:p>
            <a:r>
              <a:rPr lang="en-US" altLang="ja-JP" sz="2400" dirty="0" smtClean="0"/>
              <a:t>Example data</a:t>
            </a:r>
            <a:r>
              <a:rPr lang="ja-JP" altLang="en-US" sz="2400" dirty="0" smtClean="0"/>
              <a:t>の目的</a:t>
            </a:r>
            <a:endParaRPr lang="en-US" altLang="ja-JP" sz="2400" dirty="0" smtClean="0"/>
          </a:p>
          <a:p>
            <a:pPr lvl="1"/>
            <a:r>
              <a:rPr lang="ja-JP" altLang="en-US" sz="2000" dirty="0" smtClean="0"/>
              <a:t>デバッグ</a:t>
            </a:r>
            <a:endParaRPr lang="en-US" altLang="ja-JP" sz="2000" dirty="0" smtClean="0"/>
          </a:p>
          <a:p>
            <a:pPr lvl="1"/>
            <a:r>
              <a:rPr lang="ja-JP" altLang="en-US" sz="2000" dirty="0" smtClean="0"/>
              <a:t>誰かほかの人が書いたプログラムを理解する</a:t>
            </a:r>
            <a:endParaRPr lang="en-US" altLang="ja-JP" sz="2000" dirty="0" smtClean="0"/>
          </a:p>
          <a:p>
            <a:pPr lvl="1"/>
            <a:r>
              <a:rPr lang="ja-JP" altLang="en-US" sz="2000" dirty="0" smtClean="0"/>
              <a:t>新しい言語やオペレータを学ぶ</a:t>
            </a:r>
            <a:endParaRPr lang="en-US" altLang="ja-JP" sz="2000" dirty="0" smtClean="0"/>
          </a:p>
          <a:p>
            <a:pPr lvl="1"/>
            <a:endParaRPr kumimoji="1" lang="ja-JP" altLang="en-US" sz="2000" dirty="0"/>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7" name="スライド番号プレースホルダ 6"/>
          <p:cNvSpPr>
            <a:spLocks noGrp="1"/>
          </p:cNvSpPr>
          <p:nvPr>
            <p:ph type="sldNum" sz="quarter" idx="12"/>
          </p:nvPr>
        </p:nvSpPr>
        <p:spPr/>
        <p:txBody>
          <a:bodyPr/>
          <a:lstStyle/>
          <a:p>
            <a:fld id="{DF510E7A-70A0-49B7-BA5B-039CFE49E52F}" type="slidenum">
              <a:rPr kumimoji="1" lang="ja-JP" altLang="en-US" smtClean="0"/>
              <a:pPr/>
              <a:t>59</a:t>
            </a:fld>
            <a:endParaRPr kumimoji="1" lang="ja-JP"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SIGMOD </a:t>
            </a:r>
            <a:r>
              <a:rPr kumimoji="1" lang="ja-JP" altLang="en-US" dirty="0" smtClean="0"/>
              <a:t>会員</a:t>
            </a:r>
            <a:endParaRPr kumimoji="1" lang="ja-JP" altLang="en-US" dirty="0"/>
          </a:p>
        </p:txBody>
      </p:sp>
      <p:graphicFrame>
        <p:nvGraphicFramePr>
          <p:cNvPr id="5" name="オブジェクト 4"/>
          <p:cNvGraphicFramePr>
            <a:graphicFrameLocks noChangeAspect="1"/>
          </p:cNvGraphicFramePr>
          <p:nvPr/>
        </p:nvGraphicFramePr>
        <p:xfrm>
          <a:off x="665109" y="2297097"/>
          <a:ext cx="4010025" cy="3133725"/>
        </p:xfrm>
        <a:graphic>
          <a:graphicData uri="http://schemas.openxmlformats.org/presentationml/2006/ole">
            <p:oleObj spid="_x0000_s2051" name="ワークシート" r:id="rId3" imgW="4010198" imgH="3133898" progId="Excel.Sheet.12">
              <p:embed/>
            </p:oleObj>
          </a:graphicData>
        </a:graphic>
      </p:graphicFrame>
      <p:graphicFrame>
        <p:nvGraphicFramePr>
          <p:cNvPr id="6" name="オブジェクト 5"/>
          <p:cNvGraphicFramePr>
            <a:graphicFrameLocks noChangeAspect="1"/>
          </p:cNvGraphicFramePr>
          <p:nvPr/>
        </p:nvGraphicFramePr>
        <p:xfrm>
          <a:off x="5070475" y="2070100"/>
          <a:ext cx="3916363" cy="3582988"/>
        </p:xfrm>
        <a:graphic>
          <a:graphicData uri="http://schemas.openxmlformats.org/presentationml/2006/ole">
            <p:oleObj spid="_x0000_s2052" name="Worksheet" r:id="rId4" imgW="3676650" imgH="3362498" progId="Excel.Sheet.8">
              <p:embed followColorScheme="full"/>
            </p:oleObj>
          </a:graphicData>
        </a:graphic>
      </p:graphicFrame>
      <p:sp>
        <p:nvSpPr>
          <p:cNvPr id="10" name="フッター プレースホルダ 9"/>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9" name="正方形/長方形 8"/>
          <p:cNvSpPr/>
          <p:nvPr/>
        </p:nvSpPr>
        <p:spPr>
          <a:xfrm>
            <a:off x="0" y="54131"/>
            <a:ext cx="9170230"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SIGMOD/PODS2009</a:t>
            </a:r>
            <a:r>
              <a:rPr lang="ja-JP" altLang="en-US" sz="1400" dirty="0" smtClean="0">
                <a:solidFill>
                  <a:schemeClr val="bg1"/>
                </a:solidFill>
                <a:latin typeface="ヒラギノ角ゴ Pro W6" pitchFamily="34" charset="-128"/>
                <a:ea typeface="ヒラギノ角ゴ Pro W6" pitchFamily="34" charset="-128"/>
              </a:rPr>
              <a:t>の概要</a:t>
            </a:r>
            <a:endParaRPr lang="ja-JP" altLang="en-US" sz="1050" dirty="0">
              <a:solidFill>
                <a:schemeClr val="bg1"/>
              </a:solidFill>
              <a:latin typeface="ヒラギノ角ゴ Pro W6" pitchFamily="34" charset="-128"/>
              <a:ea typeface="ヒラギノ角ゴ Pro W6" pitchFamily="34" charset="-128"/>
            </a:endParaRPr>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6</a:t>
            </a:fld>
            <a:endParaRPr kumimoji="1" lang="ja-JP" alt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en-US" altLang="ja-JP" dirty="0" smtClean="0"/>
              <a:t>Example Data</a:t>
            </a:r>
            <a:r>
              <a:rPr kumimoji="1" lang="ja-JP" altLang="en-US" dirty="0" smtClean="0"/>
              <a:t> の例</a:t>
            </a:r>
            <a:endParaRPr kumimoji="1" lang="ja-JP" altLang="en-US" dirty="0"/>
          </a:p>
        </p:txBody>
      </p:sp>
      <p:sp>
        <p:nvSpPr>
          <p:cNvPr id="22" name="角丸四角形 21"/>
          <p:cNvSpPr/>
          <p:nvPr/>
        </p:nvSpPr>
        <p:spPr>
          <a:xfrm>
            <a:off x="847674" y="1238220"/>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LOAD</a:t>
            </a:r>
            <a:endParaRPr kumimoji="1" lang="en-US" altLang="ja-JP" sz="1600" dirty="0" smtClean="0">
              <a:solidFill>
                <a:srgbClr val="FFFF00"/>
              </a:solidFill>
              <a:latin typeface="Arial Black" pitchFamily="34" charset="0"/>
            </a:endParaRPr>
          </a:p>
          <a:p>
            <a:pPr algn="ctr"/>
            <a:r>
              <a:rPr lang="en-US" altLang="ja-JP" sz="1400" dirty="0" smtClean="0"/>
              <a:t>user, </a:t>
            </a:r>
            <a:r>
              <a:rPr lang="en-US" altLang="ja-JP" sz="1400" dirty="0" err="1" smtClean="0"/>
              <a:t>url</a:t>
            </a:r>
            <a:endParaRPr kumimoji="1" lang="ja-JP" altLang="en-US" sz="1400" dirty="0" smtClean="0"/>
          </a:p>
        </p:txBody>
      </p:sp>
      <p:sp>
        <p:nvSpPr>
          <p:cNvPr id="49" name="角丸四角形 48"/>
          <p:cNvSpPr/>
          <p:nvPr/>
        </p:nvSpPr>
        <p:spPr>
          <a:xfrm>
            <a:off x="3249234" y="1238220"/>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LOAD</a:t>
            </a:r>
          </a:p>
          <a:p>
            <a:pPr algn="ctr"/>
            <a:r>
              <a:rPr lang="en-US" altLang="ja-JP" sz="1400" dirty="0" err="1" smtClean="0"/>
              <a:t>url</a:t>
            </a:r>
            <a:r>
              <a:rPr lang="en-US" altLang="ja-JP" sz="1400" dirty="0" smtClean="0"/>
              <a:t>, </a:t>
            </a:r>
            <a:r>
              <a:rPr lang="en-US" altLang="ja-JP" sz="1400" dirty="0" err="1" smtClean="0"/>
              <a:t>pagerank</a:t>
            </a:r>
            <a:endParaRPr kumimoji="1" lang="ja-JP" altLang="en-US" sz="1400" dirty="0" smtClean="0"/>
          </a:p>
        </p:txBody>
      </p:sp>
      <p:sp>
        <p:nvSpPr>
          <p:cNvPr id="58" name="角丸四角形 57"/>
          <p:cNvSpPr/>
          <p:nvPr/>
        </p:nvSpPr>
        <p:spPr>
          <a:xfrm>
            <a:off x="847674" y="2831364"/>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TRANSFORM</a:t>
            </a:r>
            <a:endParaRPr kumimoji="1" lang="en-US" altLang="ja-JP" sz="1600" dirty="0" smtClean="0">
              <a:solidFill>
                <a:srgbClr val="FFFF00"/>
              </a:solidFill>
              <a:latin typeface="Arial Black" pitchFamily="34" charset="0"/>
            </a:endParaRPr>
          </a:p>
          <a:p>
            <a:pPr algn="ctr"/>
            <a:r>
              <a:rPr lang="en-US" altLang="ja-JP" sz="1400" dirty="0" smtClean="0"/>
              <a:t>user,  </a:t>
            </a:r>
            <a:r>
              <a:rPr lang="en-US" altLang="ja-JP" sz="1400" i="1" dirty="0" err="1" smtClean="0"/>
              <a:t>canonicalize</a:t>
            </a:r>
            <a:r>
              <a:rPr lang="en-US" altLang="ja-JP" sz="1400" dirty="0" smtClean="0"/>
              <a:t>(</a:t>
            </a:r>
            <a:r>
              <a:rPr lang="en-US" altLang="ja-JP" sz="1400" dirty="0" err="1" smtClean="0"/>
              <a:t>url</a:t>
            </a:r>
            <a:r>
              <a:rPr lang="en-US" altLang="ja-JP" sz="1400" dirty="0" smtClean="0"/>
              <a:t>)</a:t>
            </a:r>
            <a:endParaRPr kumimoji="1" lang="ja-JP" altLang="en-US" sz="1400" dirty="0" smtClean="0"/>
          </a:p>
        </p:txBody>
      </p:sp>
      <p:sp>
        <p:nvSpPr>
          <p:cNvPr id="59" name="角丸四角形 58"/>
          <p:cNvSpPr/>
          <p:nvPr/>
        </p:nvSpPr>
        <p:spPr>
          <a:xfrm>
            <a:off x="3249234" y="2945842"/>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JOIN</a:t>
            </a:r>
            <a:endParaRPr kumimoji="1" lang="en-US" altLang="ja-JP" sz="1600" dirty="0" smtClean="0">
              <a:solidFill>
                <a:srgbClr val="FFFF00"/>
              </a:solidFill>
              <a:latin typeface="Arial Black" pitchFamily="34" charset="0"/>
            </a:endParaRPr>
          </a:p>
          <a:p>
            <a:pPr algn="ctr"/>
            <a:r>
              <a:rPr lang="en-US" altLang="ja-JP" sz="1400" dirty="0" err="1" smtClean="0"/>
              <a:t>url</a:t>
            </a:r>
            <a:r>
              <a:rPr lang="en-US" altLang="ja-JP" sz="1400" dirty="0" smtClean="0"/>
              <a:t> = </a:t>
            </a:r>
            <a:r>
              <a:rPr lang="en-US" altLang="ja-JP" sz="1400" dirty="0" err="1" smtClean="0"/>
              <a:t>url</a:t>
            </a:r>
            <a:endParaRPr kumimoji="1" lang="ja-JP" altLang="en-US" sz="1400" dirty="0" smtClean="0"/>
          </a:p>
        </p:txBody>
      </p:sp>
      <p:sp>
        <p:nvSpPr>
          <p:cNvPr id="61" name="角丸四角形 60"/>
          <p:cNvSpPr/>
          <p:nvPr/>
        </p:nvSpPr>
        <p:spPr>
          <a:xfrm>
            <a:off x="3249234" y="3793336"/>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GROUP</a:t>
            </a:r>
            <a:endParaRPr kumimoji="1" lang="en-US" altLang="ja-JP" sz="1600" dirty="0" smtClean="0">
              <a:solidFill>
                <a:srgbClr val="FFFF00"/>
              </a:solidFill>
              <a:latin typeface="Arial Black" pitchFamily="34" charset="0"/>
            </a:endParaRPr>
          </a:p>
          <a:p>
            <a:pPr algn="ctr"/>
            <a:r>
              <a:rPr lang="en-US" altLang="ja-JP" sz="1400" dirty="0" smtClean="0"/>
              <a:t>by user</a:t>
            </a:r>
            <a:endParaRPr kumimoji="1" lang="ja-JP" altLang="en-US" sz="1400" dirty="0" smtClean="0"/>
          </a:p>
        </p:txBody>
      </p:sp>
      <p:sp>
        <p:nvSpPr>
          <p:cNvPr id="63" name="角丸四角形 62"/>
          <p:cNvSpPr/>
          <p:nvPr/>
        </p:nvSpPr>
        <p:spPr>
          <a:xfrm>
            <a:off x="3249234" y="4640830"/>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TRANSFORM</a:t>
            </a:r>
            <a:endParaRPr kumimoji="1" lang="en-US" altLang="ja-JP" sz="1600" dirty="0" smtClean="0">
              <a:solidFill>
                <a:srgbClr val="FFFF00"/>
              </a:solidFill>
              <a:latin typeface="Arial Black" pitchFamily="34" charset="0"/>
            </a:endParaRPr>
          </a:p>
          <a:p>
            <a:pPr algn="ctr"/>
            <a:r>
              <a:rPr lang="en-US" altLang="ja-JP" sz="1400" dirty="0" smtClean="0"/>
              <a:t>user,  </a:t>
            </a:r>
            <a:r>
              <a:rPr lang="en-US" altLang="ja-JP" sz="1400" i="1" dirty="0" smtClean="0"/>
              <a:t>AVG</a:t>
            </a:r>
            <a:r>
              <a:rPr lang="en-US" altLang="ja-JP" sz="1400" dirty="0" smtClean="0"/>
              <a:t>(</a:t>
            </a:r>
            <a:r>
              <a:rPr lang="en-US" altLang="ja-JP" sz="1400" dirty="0" err="1" smtClean="0"/>
              <a:t>pagerank</a:t>
            </a:r>
            <a:r>
              <a:rPr lang="en-US" altLang="ja-JP" sz="1400" dirty="0" smtClean="0"/>
              <a:t>)</a:t>
            </a:r>
            <a:endParaRPr kumimoji="1" lang="ja-JP" altLang="en-US" sz="1400" dirty="0" smtClean="0"/>
          </a:p>
        </p:txBody>
      </p:sp>
      <p:sp>
        <p:nvSpPr>
          <p:cNvPr id="65" name="角丸四角形 64"/>
          <p:cNvSpPr/>
          <p:nvPr/>
        </p:nvSpPr>
        <p:spPr>
          <a:xfrm>
            <a:off x="3249234" y="5488324"/>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FILTER</a:t>
            </a:r>
            <a:endParaRPr kumimoji="1" lang="en-US" altLang="ja-JP" sz="1600" dirty="0" smtClean="0">
              <a:solidFill>
                <a:srgbClr val="FFFF00"/>
              </a:solidFill>
              <a:latin typeface="Arial Black" pitchFamily="34" charset="0"/>
            </a:endParaRPr>
          </a:p>
          <a:p>
            <a:pPr algn="ctr"/>
            <a:r>
              <a:rPr lang="en-US" altLang="ja-JP" sz="1400" dirty="0" err="1" smtClean="0"/>
              <a:t>avgPagerank</a:t>
            </a:r>
            <a:r>
              <a:rPr lang="en-US" altLang="ja-JP" sz="1400" dirty="0" smtClean="0"/>
              <a:t> &gt; 0.5</a:t>
            </a:r>
            <a:endParaRPr kumimoji="1" lang="ja-JP" altLang="en-US" sz="1400" dirty="0" smtClean="0"/>
          </a:p>
        </p:txBody>
      </p:sp>
      <p:cxnSp>
        <p:nvCxnSpPr>
          <p:cNvPr id="67" name="カギ線コネクタ 66"/>
          <p:cNvCxnSpPr>
            <a:stCxn id="22" idx="2"/>
            <a:endCxn id="58" idx="0"/>
          </p:cNvCxnSpPr>
          <p:nvPr/>
        </p:nvCxnSpPr>
        <p:spPr>
          <a:xfrm rot="5400000">
            <a:off x="1311102" y="2304792"/>
            <a:ext cx="1053144"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sp>
        <p:nvSpPr>
          <p:cNvPr id="77" name="角丸四角形 76"/>
          <p:cNvSpPr/>
          <p:nvPr/>
        </p:nvSpPr>
        <p:spPr>
          <a:xfrm>
            <a:off x="2592000" y="5460300"/>
            <a:ext cx="1980000" cy="540000"/>
          </a:xfrm>
          <a:prstGeom prst="round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endParaRPr kumimoji="1" lang="ja-JP" altLang="en-US" sz="1400" dirty="0" smtClean="0"/>
          </a:p>
        </p:txBody>
      </p:sp>
      <p:cxnSp>
        <p:nvCxnSpPr>
          <p:cNvPr id="78" name="カギ線コネクタ 77"/>
          <p:cNvCxnSpPr>
            <a:stCxn id="49" idx="2"/>
            <a:endCxn id="59" idx="0"/>
          </p:cNvCxnSpPr>
          <p:nvPr/>
        </p:nvCxnSpPr>
        <p:spPr>
          <a:xfrm rot="5400000">
            <a:off x="3655423" y="2362031"/>
            <a:ext cx="1167622"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82" name="カギ線コネクタ 81"/>
          <p:cNvCxnSpPr>
            <a:stCxn id="59" idx="2"/>
            <a:endCxn id="61" idx="0"/>
          </p:cNvCxnSpPr>
          <p:nvPr/>
        </p:nvCxnSpPr>
        <p:spPr>
          <a:xfrm rot="5400000">
            <a:off x="4085487" y="3639589"/>
            <a:ext cx="307494"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83" name="カギ線コネクタ 82"/>
          <p:cNvCxnSpPr>
            <a:stCxn id="61" idx="2"/>
            <a:endCxn id="63" idx="0"/>
          </p:cNvCxnSpPr>
          <p:nvPr/>
        </p:nvCxnSpPr>
        <p:spPr>
          <a:xfrm rot="5400000">
            <a:off x="4085487" y="4487083"/>
            <a:ext cx="307494"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84" name="カギ線コネクタ 83"/>
          <p:cNvCxnSpPr>
            <a:stCxn id="63" idx="2"/>
            <a:endCxn id="65" idx="0"/>
          </p:cNvCxnSpPr>
          <p:nvPr/>
        </p:nvCxnSpPr>
        <p:spPr>
          <a:xfrm rot="5400000">
            <a:off x="4085487" y="5334577"/>
            <a:ext cx="307494"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85" name="カギ線コネクタ 84"/>
          <p:cNvCxnSpPr>
            <a:stCxn id="65" idx="2"/>
          </p:cNvCxnSpPr>
          <p:nvPr/>
        </p:nvCxnSpPr>
        <p:spPr>
          <a:xfrm rot="5400000">
            <a:off x="4071078" y="6196480"/>
            <a:ext cx="336312"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94" name="カギ線コネクタ 93"/>
          <p:cNvCxnSpPr>
            <a:stCxn id="58" idx="2"/>
            <a:endCxn id="59" idx="0"/>
          </p:cNvCxnSpPr>
          <p:nvPr/>
        </p:nvCxnSpPr>
        <p:spPr>
          <a:xfrm rot="5400000" flipH="1" flipV="1">
            <a:off x="2825693" y="1957823"/>
            <a:ext cx="425522" cy="2401560"/>
          </a:xfrm>
          <a:prstGeom prst="bentConnector5">
            <a:avLst>
              <a:gd name="adj1" fmla="val -53722"/>
              <a:gd name="adj2" fmla="val 50000"/>
              <a:gd name="adj3" fmla="val 153722"/>
            </a:avLst>
          </a:prstGeom>
          <a:ln w="28575">
            <a:tailEnd type="arrow"/>
          </a:ln>
        </p:spPr>
        <p:style>
          <a:lnRef idx="2">
            <a:schemeClr val="accent2">
              <a:shade val="50000"/>
            </a:schemeClr>
          </a:lnRef>
          <a:fillRef idx="1">
            <a:schemeClr val="accent2"/>
          </a:fillRef>
          <a:effectRef idx="0">
            <a:schemeClr val="accent2"/>
          </a:effectRef>
          <a:fontRef idx="minor">
            <a:schemeClr val="lt1"/>
          </a:fontRef>
        </p:style>
      </p:cxnSp>
      <p:sp>
        <p:nvSpPr>
          <p:cNvPr id="28" name="角丸四角形 27"/>
          <p:cNvSpPr/>
          <p:nvPr/>
        </p:nvSpPr>
        <p:spPr>
          <a:xfrm>
            <a:off x="117414" y="1929765"/>
            <a:ext cx="2799155" cy="719034"/>
          </a:xfrm>
          <a:prstGeom prst="roundRect">
            <a:avLst>
              <a:gd name="adj" fmla="val 0"/>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spAutoFit/>
          </a:bodyPr>
          <a:lstStyle/>
          <a:p>
            <a:r>
              <a:rPr lang="en-US" altLang="ja-JP" sz="1400" dirty="0" smtClean="0"/>
              <a:t>(Amy, cnn.com)</a:t>
            </a:r>
          </a:p>
          <a:p>
            <a:r>
              <a:rPr kumimoji="1" lang="en-US" altLang="ja-JP" sz="1400" dirty="0" smtClean="0"/>
              <a:t>(Amy, http://www.frogs.com)</a:t>
            </a:r>
          </a:p>
          <a:p>
            <a:r>
              <a:rPr lang="en-US" altLang="ja-JP" sz="1400" dirty="0" smtClean="0"/>
              <a:t>(Fred, www.snails.com/index.com)</a:t>
            </a:r>
            <a:endParaRPr kumimoji="1" lang="ja-JP" altLang="en-US" sz="1400" dirty="0" smtClean="0"/>
          </a:p>
        </p:txBody>
      </p:sp>
      <p:sp>
        <p:nvSpPr>
          <p:cNvPr id="29" name="角丸四角形 28"/>
          <p:cNvSpPr/>
          <p:nvPr/>
        </p:nvSpPr>
        <p:spPr>
          <a:xfrm>
            <a:off x="920700" y="3502026"/>
            <a:ext cx="1933534" cy="719034"/>
          </a:xfrm>
          <a:prstGeom prst="roundRect">
            <a:avLst>
              <a:gd name="adj" fmla="val 0"/>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spAutoFit/>
          </a:bodyPr>
          <a:lstStyle/>
          <a:p>
            <a:r>
              <a:rPr lang="en-US" altLang="ja-JP" sz="1400" dirty="0" smtClean="0"/>
              <a:t>(Amy, www.cnn.com)</a:t>
            </a:r>
          </a:p>
          <a:p>
            <a:r>
              <a:rPr kumimoji="1" lang="en-US" altLang="ja-JP" sz="1400" dirty="0" smtClean="0"/>
              <a:t>(Amy, www.frogs.com)</a:t>
            </a:r>
          </a:p>
          <a:p>
            <a:r>
              <a:rPr lang="en-US" altLang="ja-JP" sz="1400" dirty="0" smtClean="0"/>
              <a:t>(Fred, www.snails.com)</a:t>
            </a:r>
            <a:endParaRPr kumimoji="1" lang="ja-JP" altLang="en-US" sz="1400" dirty="0" smtClean="0"/>
          </a:p>
        </p:txBody>
      </p:sp>
      <p:sp>
        <p:nvSpPr>
          <p:cNvPr id="30" name="角丸四角形 29"/>
          <p:cNvSpPr/>
          <p:nvPr/>
        </p:nvSpPr>
        <p:spPr>
          <a:xfrm>
            <a:off x="3330558" y="1882026"/>
            <a:ext cx="1814911" cy="719034"/>
          </a:xfrm>
          <a:prstGeom prst="roundRect">
            <a:avLst>
              <a:gd name="adj" fmla="val 0"/>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spAutoFit/>
          </a:bodyPr>
          <a:lstStyle/>
          <a:p>
            <a:r>
              <a:rPr lang="en-US" altLang="ja-JP" sz="1400" dirty="0" smtClean="0"/>
              <a:t>(www.cnn.com, 0.9)</a:t>
            </a:r>
          </a:p>
          <a:p>
            <a:r>
              <a:rPr kumimoji="1" lang="en-US" altLang="ja-JP" sz="1400" dirty="0" smtClean="0"/>
              <a:t>(www.frogs.com, 0.3)</a:t>
            </a:r>
          </a:p>
          <a:p>
            <a:r>
              <a:rPr lang="en-US" altLang="ja-JP" sz="1400" dirty="0" smtClean="0"/>
              <a:t>(www.snails.com, 0.4)</a:t>
            </a:r>
            <a:endParaRPr kumimoji="1" lang="ja-JP" altLang="en-US" sz="1400" dirty="0" smtClean="0"/>
          </a:p>
        </p:txBody>
      </p:sp>
      <p:sp>
        <p:nvSpPr>
          <p:cNvPr id="33" name="線吹き出し 1 (枠付き) 32"/>
          <p:cNvSpPr/>
          <p:nvPr/>
        </p:nvSpPr>
        <p:spPr>
          <a:xfrm>
            <a:off x="5411799" y="3282948"/>
            <a:ext cx="2281385" cy="719034"/>
          </a:xfrm>
          <a:prstGeom prst="borderCallout1">
            <a:avLst>
              <a:gd name="adj1" fmla="val 40310"/>
              <a:gd name="adj2" fmla="val -556"/>
              <a:gd name="adj3" fmla="val 40373"/>
              <a:gd name="adj4" fmla="val -50896"/>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spAutoFit/>
          </a:bodyPr>
          <a:lstStyle/>
          <a:p>
            <a:r>
              <a:rPr lang="en-US" altLang="ja-JP" sz="1400" dirty="0" smtClean="0"/>
              <a:t>(Amy, www.cnn.com, 0.9)</a:t>
            </a:r>
          </a:p>
          <a:p>
            <a:r>
              <a:rPr lang="en-US" altLang="ja-JP" sz="1400" dirty="0" smtClean="0"/>
              <a:t>(Amy, www.frogs.com, 0.3)</a:t>
            </a:r>
          </a:p>
          <a:p>
            <a:r>
              <a:rPr lang="en-US" altLang="ja-JP" sz="1400" dirty="0" smtClean="0"/>
              <a:t>(Fred, www.snails.com, 0.4)</a:t>
            </a:r>
            <a:endParaRPr lang="ja-JP" altLang="en-US" sz="1400" dirty="0" smtClean="0"/>
          </a:p>
        </p:txBody>
      </p:sp>
      <p:sp>
        <p:nvSpPr>
          <p:cNvPr id="34" name="線吹き出し 1 (枠付き) 33"/>
          <p:cNvSpPr/>
          <p:nvPr/>
        </p:nvSpPr>
        <p:spPr>
          <a:xfrm>
            <a:off x="5411799" y="4122747"/>
            <a:ext cx="3023704" cy="855413"/>
          </a:xfrm>
          <a:prstGeom prst="borderCallout1">
            <a:avLst>
              <a:gd name="adj1" fmla="val 36872"/>
              <a:gd name="adj2" fmla="val -94"/>
              <a:gd name="adj3" fmla="val 36536"/>
              <a:gd name="adj4" fmla="val -37433"/>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72000" rtlCol="0" anchor="t" anchorCtr="0">
            <a:spAutoFit/>
          </a:bodyPr>
          <a:lstStyle/>
          <a:p>
            <a:endParaRPr lang="en-US" altLang="ja-JP" sz="1000" dirty="0" smtClean="0"/>
          </a:p>
          <a:p>
            <a:r>
              <a:rPr lang="en-US" altLang="ja-JP" sz="1400" dirty="0" smtClean="0"/>
              <a:t>(Amy, </a:t>
            </a:r>
            <a:r>
              <a:rPr lang="ja-JP" altLang="en-US" sz="1400" dirty="0" smtClean="0"/>
              <a:t>            </a:t>
            </a:r>
            <a:r>
              <a:rPr lang="en-US" altLang="ja-JP" sz="1400" dirty="0" smtClean="0"/>
              <a:t>                                           </a:t>
            </a:r>
            <a:r>
              <a:rPr lang="ja-JP" altLang="en-US" sz="1400" dirty="0" smtClean="0"/>
              <a:t> </a:t>
            </a:r>
            <a:r>
              <a:rPr lang="en-US" altLang="ja-JP" sz="1400" dirty="0" smtClean="0"/>
              <a:t> </a:t>
            </a:r>
            <a:r>
              <a:rPr lang="en-US" altLang="ja-JP" sz="1400" dirty="0" smtClean="0"/>
              <a:t>)</a:t>
            </a:r>
          </a:p>
          <a:p>
            <a:endParaRPr lang="en-US" altLang="ja-JP" sz="1050" dirty="0" smtClean="0"/>
          </a:p>
          <a:p>
            <a:r>
              <a:rPr lang="en-US" altLang="ja-JP" sz="1400" dirty="0" smtClean="0"/>
              <a:t>(Fred, </a:t>
            </a:r>
            <a:r>
              <a:rPr lang="ja-JP" altLang="en-US" sz="1400" dirty="0" smtClean="0"/>
              <a:t>        </a:t>
            </a:r>
            <a:r>
              <a:rPr lang="en-US" altLang="ja-JP" sz="1400" dirty="0" smtClean="0"/>
              <a:t>                                                  </a:t>
            </a:r>
            <a:r>
              <a:rPr lang="en-US" altLang="ja-JP" sz="1400" dirty="0" smtClean="0"/>
              <a:t>)</a:t>
            </a:r>
            <a:endParaRPr lang="ja-JP" altLang="en-US" sz="1400" dirty="0" smtClean="0"/>
          </a:p>
        </p:txBody>
      </p:sp>
      <p:sp>
        <p:nvSpPr>
          <p:cNvPr id="35" name="線吹き出し 1 (枠付き) 34"/>
          <p:cNvSpPr/>
          <p:nvPr/>
        </p:nvSpPr>
        <p:spPr>
          <a:xfrm>
            <a:off x="5411799" y="5152703"/>
            <a:ext cx="906265" cy="503590"/>
          </a:xfrm>
          <a:prstGeom prst="borderCallout1">
            <a:avLst>
              <a:gd name="adj1" fmla="val 34554"/>
              <a:gd name="adj2" fmla="val 154"/>
              <a:gd name="adj3" fmla="val 33979"/>
              <a:gd name="adj4" fmla="val -127635"/>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spAutoFit/>
          </a:bodyPr>
          <a:lstStyle/>
          <a:p>
            <a:r>
              <a:rPr lang="en-US" altLang="ja-JP" sz="1400" dirty="0" smtClean="0"/>
              <a:t>(Amy, 0.6)</a:t>
            </a:r>
          </a:p>
          <a:p>
            <a:r>
              <a:rPr lang="en-US" altLang="ja-JP" sz="1400" dirty="0" smtClean="0"/>
              <a:t>(Fred, 0.4)</a:t>
            </a:r>
            <a:endParaRPr lang="ja-JP" altLang="en-US" sz="1400" dirty="0" smtClean="0"/>
          </a:p>
        </p:txBody>
      </p:sp>
      <p:sp>
        <p:nvSpPr>
          <p:cNvPr id="36" name="線吹き出し 1 (枠付き) 35"/>
          <p:cNvSpPr/>
          <p:nvPr/>
        </p:nvSpPr>
        <p:spPr>
          <a:xfrm>
            <a:off x="5411799" y="6025380"/>
            <a:ext cx="884913" cy="288147"/>
          </a:xfrm>
          <a:prstGeom prst="borderCallout1">
            <a:avLst>
              <a:gd name="adj1" fmla="val 44772"/>
              <a:gd name="adj2" fmla="val -556"/>
              <a:gd name="adj3" fmla="val 44843"/>
              <a:gd name="adj4" fmla="val -13239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spAutoFit/>
          </a:bodyPr>
          <a:lstStyle/>
          <a:p>
            <a:r>
              <a:rPr lang="en-US" altLang="ja-JP" sz="1400" dirty="0" smtClean="0"/>
              <a:t>(Amy, 0.6)</a:t>
            </a:r>
          </a:p>
        </p:txBody>
      </p:sp>
      <p:sp>
        <p:nvSpPr>
          <p:cNvPr id="40" name="中かっこ 39"/>
          <p:cNvSpPr/>
          <p:nvPr/>
        </p:nvSpPr>
        <p:spPr>
          <a:xfrm>
            <a:off x="5959495" y="4159260"/>
            <a:ext cx="2117754" cy="493395"/>
          </a:xfrm>
          <a:prstGeom prst="brace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wrap="square" lIns="36000" tIns="0" rIns="36000" bIns="0" rtlCol="0" anchor="ctr">
            <a:spAutoFit/>
          </a:bodyPr>
          <a:lstStyle/>
          <a:p>
            <a:r>
              <a:rPr lang="en-US" altLang="ja-JP" sz="1400" dirty="0" smtClean="0"/>
              <a:t>(Amy, www.cnn.com, 0.9)</a:t>
            </a:r>
          </a:p>
          <a:p>
            <a:r>
              <a:rPr lang="en-US" altLang="ja-JP" sz="1400" dirty="0" smtClean="0"/>
              <a:t>(Amy, www.frogs.com, 0.3)</a:t>
            </a:r>
            <a:endParaRPr kumimoji="1" lang="ja-JP" altLang="en-US" sz="1400" dirty="0"/>
          </a:p>
        </p:txBody>
      </p:sp>
      <p:sp>
        <p:nvSpPr>
          <p:cNvPr id="41" name="中かっこ 40"/>
          <p:cNvSpPr/>
          <p:nvPr/>
        </p:nvSpPr>
        <p:spPr>
          <a:xfrm>
            <a:off x="5996007" y="4670442"/>
            <a:ext cx="2154267" cy="246698"/>
          </a:xfrm>
          <a:prstGeom prst="brace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wrap="square" lIns="36000" tIns="0" rIns="36000" bIns="0" rtlCol="0" anchor="ctr">
            <a:spAutoFit/>
          </a:bodyPr>
          <a:lstStyle/>
          <a:p>
            <a:r>
              <a:rPr lang="en-US" altLang="ja-JP" sz="1400" dirty="0" smtClean="0"/>
              <a:t>(Fred, www.snails.com, 0.4)</a:t>
            </a:r>
            <a:endParaRPr lang="ja-JP" altLang="en-US" sz="1400" dirty="0" smtClean="0"/>
          </a:p>
        </p:txBody>
      </p:sp>
      <p:sp>
        <p:nvSpPr>
          <p:cNvPr id="31" name="正方形/長方形 30"/>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37" name="フッター プレースホルダ 3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32" name="スライド番号プレースホルダ 31"/>
          <p:cNvSpPr>
            <a:spLocks noGrp="1"/>
          </p:cNvSpPr>
          <p:nvPr>
            <p:ph type="sldNum" sz="quarter" idx="12"/>
          </p:nvPr>
        </p:nvSpPr>
        <p:spPr/>
        <p:txBody>
          <a:bodyPr/>
          <a:lstStyle/>
          <a:p>
            <a:fld id="{DF510E7A-70A0-49B7-BA5B-039CFE49E52F}" type="slidenum">
              <a:rPr kumimoji="1" lang="ja-JP" altLang="en-US" smtClean="0"/>
              <a:pPr/>
              <a:t>60</a:t>
            </a:fld>
            <a:endParaRPr kumimoji="1" lang="ja-JP" alt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目次</a:t>
            </a:r>
            <a:endParaRPr kumimoji="1" lang="ja-JP" altLang="en-US" dirty="0"/>
          </a:p>
        </p:txBody>
      </p:sp>
      <p:sp>
        <p:nvSpPr>
          <p:cNvPr id="5" name="コンテンツ プレースホルダ 4"/>
          <p:cNvSpPr>
            <a:spLocks noGrp="1"/>
          </p:cNvSpPr>
          <p:nvPr>
            <p:ph idx="1"/>
          </p:nvPr>
        </p:nvSpPr>
        <p:spPr/>
        <p:txBody>
          <a:bodyPr/>
          <a:lstStyle/>
          <a:p>
            <a:r>
              <a:rPr kumimoji="1" lang="ja-JP" altLang="en-US" dirty="0" smtClean="0">
                <a:solidFill>
                  <a:srgbClr val="C0C0C0"/>
                </a:solidFill>
              </a:rPr>
              <a:t>背景と動機</a:t>
            </a:r>
            <a:endParaRPr kumimoji="1" lang="en-US" altLang="ja-JP" dirty="0" smtClean="0">
              <a:solidFill>
                <a:srgbClr val="C0C0C0"/>
              </a:solidFill>
            </a:endParaRPr>
          </a:p>
          <a:p>
            <a:r>
              <a:rPr kumimoji="1" lang="en-US" altLang="ja-JP" dirty="0" smtClean="0"/>
              <a:t>Example</a:t>
            </a:r>
            <a:r>
              <a:rPr kumimoji="1" lang="ja-JP" altLang="en-US" dirty="0" smtClean="0"/>
              <a:t> データの形式化</a:t>
            </a:r>
            <a:endParaRPr kumimoji="1" lang="en-US" altLang="ja-JP" dirty="0" smtClean="0"/>
          </a:p>
          <a:p>
            <a:r>
              <a:rPr lang="en-US" altLang="ja-JP" dirty="0" smtClean="0">
                <a:solidFill>
                  <a:srgbClr val="C0C0C0"/>
                </a:solidFill>
              </a:rPr>
              <a:t>Example</a:t>
            </a:r>
            <a:r>
              <a:rPr lang="ja-JP" altLang="en-US" dirty="0" smtClean="0">
                <a:solidFill>
                  <a:srgbClr val="C0C0C0"/>
                </a:solidFill>
              </a:rPr>
              <a:t> データの生成アルゴリズム</a:t>
            </a:r>
            <a:endParaRPr lang="en-US" altLang="ja-JP" dirty="0" smtClean="0">
              <a:solidFill>
                <a:srgbClr val="C0C0C0"/>
              </a:solidFill>
            </a:endParaRPr>
          </a:p>
          <a:p>
            <a:r>
              <a:rPr kumimoji="1" lang="ja-JP" altLang="en-US" dirty="0" smtClean="0">
                <a:solidFill>
                  <a:srgbClr val="C0C0C0"/>
                </a:solidFill>
              </a:rPr>
              <a:t>性能評価</a:t>
            </a:r>
            <a:endParaRPr kumimoji="1" lang="ja-JP" altLang="en-US" dirty="0">
              <a:solidFill>
                <a:srgbClr val="C0C0C0"/>
              </a:solidFill>
            </a:endParaRPr>
          </a:p>
        </p:txBody>
      </p:sp>
      <p:pic>
        <p:nvPicPr>
          <p:cNvPr id="7" name="Picture 2" descr="C:\Users\mato\Documents\lib\icon\coquette-icons-set\png\64x64\accept.png"/>
          <p:cNvPicPr>
            <a:picLocks noChangeAspect="1" noChangeArrowheads="1"/>
          </p:cNvPicPr>
          <p:nvPr/>
        </p:nvPicPr>
        <p:blipFill>
          <a:blip r:embed="rId2"/>
          <a:srcRect/>
          <a:stretch>
            <a:fillRect/>
          </a:stretch>
        </p:blipFill>
        <p:spPr bwMode="auto">
          <a:xfrm>
            <a:off x="446031" y="2187558"/>
            <a:ext cx="457195" cy="457195"/>
          </a:xfrm>
          <a:prstGeom prst="rect">
            <a:avLst/>
          </a:prstGeom>
          <a:noFill/>
        </p:spPr>
      </p:pic>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9" name="フッター プレースホルダ 8"/>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61</a:t>
            </a:fld>
            <a:endParaRPr kumimoji="1" lang="ja-JP" alt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sz="3200" dirty="0" smtClean="0"/>
              <a:t>良い</a:t>
            </a:r>
            <a:r>
              <a:rPr lang="en-US" altLang="ja-JP" sz="3200" dirty="0" smtClean="0"/>
              <a:t>Example Data</a:t>
            </a:r>
            <a:r>
              <a:rPr lang="ja-JP" altLang="en-US" sz="3200" dirty="0" smtClean="0"/>
              <a:t>とは：</a:t>
            </a:r>
            <a:r>
              <a:rPr lang="en-US" altLang="ja-JP" sz="3600" dirty="0" smtClean="0"/>
              <a:t>Realism</a:t>
            </a:r>
            <a:endParaRPr kumimoji="1" lang="ja-JP" altLang="en-US" sz="3600" dirty="0"/>
          </a:p>
        </p:txBody>
      </p:sp>
      <p:sp>
        <p:nvSpPr>
          <p:cNvPr id="5" name="コンテンツ プレースホルダ 4"/>
          <p:cNvSpPr>
            <a:spLocks noGrp="1"/>
          </p:cNvSpPr>
          <p:nvPr>
            <p:ph idx="1"/>
          </p:nvPr>
        </p:nvSpPr>
        <p:spPr>
          <a:xfrm>
            <a:off x="5484824" y="1600200"/>
            <a:ext cx="3201975" cy="4525963"/>
          </a:xfrm>
        </p:spPr>
        <p:txBody>
          <a:bodyPr/>
          <a:lstStyle/>
          <a:p>
            <a:pPr>
              <a:buNone/>
            </a:pPr>
            <a:r>
              <a:rPr lang="ja-JP" altLang="en-US" dirty="0" smtClean="0"/>
              <a:t>定義</a:t>
            </a:r>
            <a:endParaRPr kumimoji="1" lang="ja-JP" altLang="en-US" dirty="0" smtClean="0"/>
          </a:p>
          <a:p>
            <a:pPr>
              <a:buNone/>
            </a:pPr>
            <a:r>
              <a:rPr lang="ja-JP" altLang="en-US" sz="2400" dirty="0" smtClean="0">
                <a:latin typeface="ヒラギノ角ゴ Pro W3" pitchFamily="34" charset="-128"/>
                <a:ea typeface="ヒラギノ角ゴ Pro W3" pitchFamily="34" charset="-128"/>
              </a:rPr>
              <a:t>実データの割合</a:t>
            </a:r>
            <a:endParaRPr lang="en-US" altLang="ja-JP" sz="2400" dirty="0" smtClean="0">
              <a:latin typeface="ヒラギノ角ゴ Pro W3" pitchFamily="34" charset="-128"/>
              <a:ea typeface="ヒラギノ角ゴ Pro W3" pitchFamily="34" charset="-128"/>
            </a:endParaRPr>
          </a:p>
          <a:p>
            <a:pPr>
              <a:buNone/>
            </a:pPr>
            <a:r>
              <a:rPr kumimoji="1" lang="en-US" altLang="ja-JP" sz="2400" dirty="0" smtClean="0">
                <a:latin typeface="ヒラギノ角ゴ Pro W3" pitchFamily="34" charset="-128"/>
                <a:ea typeface="ヒラギノ角ゴ Pro W3" pitchFamily="34" charset="-128"/>
              </a:rPr>
              <a:t>0</a:t>
            </a:r>
            <a:r>
              <a:rPr kumimoji="1" lang="ja-JP" altLang="en-US" sz="2400" dirty="0" smtClean="0">
                <a:latin typeface="ヒラギノ角ゴ Pro W3" pitchFamily="34" charset="-128"/>
                <a:ea typeface="ヒラギノ角ゴ Pro W3" pitchFamily="34" charset="-128"/>
              </a:rPr>
              <a:t>≦</a:t>
            </a:r>
            <a:r>
              <a:rPr kumimoji="1" lang="en-US" altLang="ja-JP" sz="2400" dirty="0" smtClean="0">
                <a:latin typeface="ヒラギノ角ゴ Pro W3" pitchFamily="34" charset="-128"/>
                <a:ea typeface="ヒラギノ角ゴ Pro W3" pitchFamily="34" charset="-128"/>
              </a:rPr>
              <a:t>Realism</a:t>
            </a:r>
            <a:r>
              <a:rPr kumimoji="1" lang="ja-JP" altLang="en-US" sz="2400" dirty="0" smtClean="0">
                <a:latin typeface="ヒラギノ角ゴ Pro W3" pitchFamily="34" charset="-128"/>
                <a:ea typeface="ヒラギノ角ゴ Pro W3" pitchFamily="34" charset="-128"/>
              </a:rPr>
              <a:t>≦</a:t>
            </a:r>
            <a:r>
              <a:rPr kumimoji="1" lang="en-US" altLang="ja-JP" sz="2400" dirty="0" smtClean="0">
                <a:latin typeface="ヒラギノ角ゴ Pro W3" pitchFamily="34" charset="-128"/>
                <a:ea typeface="ヒラギノ角ゴ Pro W3" pitchFamily="34" charset="-128"/>
              </a:rPr>
              <a:t>1</a:t>
            </a:r>
            <a:endParaRPr kumimoji="1" lang="en-US" altLang="ja-JP" sz="2400" dirty="0" smtClean="0">
              <a:latin typeface="ヒラギノ角ゴ Pro W3" pitchFamily="34" charset="-128"/>
              <a:ea typeface="ヒラギノ角ゴ Pro W3" pitchFamily="34" charset="-128"/>
            </a:endParaRPr>
          </a:p>
        </p:txBody>
      </p:sp>
      <p:sp>
        <p:nvSpPr>
          <p:cNvPr id="47" name="角丸四角形 46"/>
          <p:cNvSpPr/>
          <p:nvPr/>
        </p:nvSpPr>
        <p:spPr>
          <a:xfrm>
            <a:off x="847674" y="1238220"/>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LOAD</a:t>
            </a:r>
            <a:endParaRPr kumimoji="1" lang="en-US" altLang="ja-JP" sz="1600" dirty="0" smtClean="0">
              <a:solidFill>
                <a:srgbClr val="FFFF00"/>
              </a:solidFill>
              <a:latin typeface="Arial Black" pitchFamily="34" charset="0"/>
            </a:endParaRPr>
          </a:p>
          <a:p>
            <a:pPr algn="ctr"/>
            <a:r>
              <a:rPr lang="en-US" altLang="ja-JP" sz="1400" dirty="0" smtClean="0"/>
              <a:t>user,  </a:t>
            </a:r>
            <a:r>
              <a:rPr lang="en-US" altLang="ja-JP" sz="1400" i="1" dirty="0" err="1" smtClean="0"/>
              <a:t>canonicalize</a:t>
            </a:r>
            <a:r>
              <a:rPr lang="en-US" altLang="ja-JP" sz="1400" dirty="0" smtClean="0"/>
              <a:t>(</a:t>
            </a:r>
            <a:r>
              <a:rPr lang="en-US" altLang="ja-JP" sz="1400" dirty="0" err="1" smtClean="0"/>
              <a:t>url</a:t>
            </a:r>
            <a:r>
              <a:rPr lang="en-US" altLang="ja-JP" sz="1400" dirty="0" smtClean="0"/>
              <a:t>)</a:t>
            </a:r>
            <a:endParaRPr kumimoji="1" lang="ja-JP" altLang="en-US" sz="1400" dirty="0" smtClean="0"/>
          </a:p>
        </p:txBody>
      </p:sp>
      <p:sp>
        <p:nvSpPr>
          <p:cNvPr id="48" name="角丸四角形 47"/>
          <p:cNvSpPr/>
          <p:nvPr/>
        </p:nvSpPr>
        <p:spPr>
          <a:xfrm>
            <a:off x="3249234" y="1238220"/>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LOAD</a:t>
            </a:r>
          </a:p>
          <a:p>
            <a:pPr algn="ctr"/>
            <a:r>
              <a:rPr lang="en-US" altLang="ja-JP" sz="1400" dirty="0" err="1" smtClean="0"/>
              <a:t>url</a:t>
            </a:r>
            <a:r>
              <a:rPr lang="en-US" altLang="ja-JP" sz="1400" dirty="0" smtClean="0"/>
              <a:t>, </a:t>
            </a:r>
            <a:r>
              <a:rPr lang="en-US" altLang="ja-JP" sz="1400" dirty="0" err="1" smtClean="0"/>
              <a:t>pagerank</a:t>
            </a:r>
            <a:endParaRPr kumimoji="1" lang="ja-JP" altLang="en-US" sz="1400" dirty="0" smtClean="0"/>
          </a:p>
        </p:txBody>
      </p:sp>
      <p:sp>
        <p:nvSpPr>
          <p:cNvPr id="49" name="角丸四角形 48"/>
          <p:cNvSpPr/>
          <p:nvPr/>
        </p:nvSpPr>
        <p:spPr>
          <a:xfrm>
            <a:off x="847674" y="2831364"/>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TRANSFORM</a:t>
            </a:r>
            <a:endParaRPr kumimoji="1" lang="en-US" altLang="ja-JP" sz="1600" dirty="0" smtClean="0">
              <a:solidFill>
                <a:srgbClr val="FFFF00"/>
              </a:solidFill>
              <a:latin typeface="Arial Black" pitchFamily="34" charset="0"/>
            </a:endParaRPr>
          </a:p>
          <a:p>
            <a:pPr algn="ctr"/>
            <a:r>
              <a:rPr lang="en-US" altLang="ja-JP" sz="1400" dirty="0" smtClean="0"/>
              <a:t>user,  </a:t>
            </a:r>
            <a:r>
              <a:rPr lang="en-US" altLang="ja-JP" sz="1400" i="1" dirty="0" err="1" smtClean="0"/>
              <a:t>canonicalize</a:t>
            </a:r>
            <a:r>
              <a:rPr lang="en-US" altLang="ja-JP" sz="1400" dirty="0" smtClean="0"/>
              <a:t>(</a:t>
            </a:r>
            <a:r>
              <a:rPr lang="en-US" altLang="ja-JP" sz="1400" dirty="0" err="1" smtClean="0"/>
              <a:t>url</a:t>
            </a:r>
            <a:r>
              <a:rPr lang="en-US" altLang="ja-JP" sz="1400" dirty="0" smtClean="0"/>
              <a:t>)</a:t>
            </a:r>
            <a:endParaRPr kumimoji="1" lang="ja-JP" altLang="en-US" sz="1400" dirty="0" smtClean="0"/>
          </a:p>
        </p:txBody>
      </p:sp>
      <p:sp>
        <p:nvSpPr>
          <p:cNvPr id="50" name="角丸四角形 49"/>
          <p:cNvSpPr/>
          <p:nvPr/>
        </p:nvSpPr>
        <p:spPr>
          <a:xfrm>
            <a:off x="3249234" y="2945842"/>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JOIN</a:t>
            </a:r>
            <a:endParaRPr kumimoji="1" lang="en-US" altLang="ja-JP" sz="1600" dirty="0" smtClean="0">
              <a:solidFill>
                <a:srgbClr val="FFFF00"/>
              </a:solidFill>
              <a:latin typeface="Arial Black" pitchFamily="34" charset="0"/>
            </a:endParaRPr>
          </a:p>
          <a:p>
            <a:pPr algn="ctr"/>
            <a:r>
              <a:rPr lang="en-US" altLang="ja-JP" sz="1400" dirty="0" err="1" smtClean="0"/>
              <a:t>url</a:t>
            </a:r>
            <a:r>
              <a:rPr lang="en-US" altLang="ja-JP" sz="1400" dirty="0" smtClean="0"/>
              <a:t> = </a:t>
            </a:r>
            <a:r>
              <a:rPr lang="en-US" altLang="ja-JP" sz="1400" dirty="0" err="1" smtClean="0"/>
              <a:t>url</a:t>
            </a:r>
            <a:endParaRPr kumimoji="1" lang="ja-JP" altLang="en-US" sz="1400" dirty="0" smtClean="0"/>
          </a:p>
        </p:txBody>
      </p:sp>
      <p:sp>
        <p:nvSpPr>
          <p:cNvPr id="51" name="角丸四角形 50"/>
          <p:cNvSpPr/>
          <p:nvPr/>
        </p:nvSpPr>
        <p:spPr>
          <a:xfrm>
            <a:off x="3249234" y="3793336"/>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GROUP</a:t>
            </a:r>
            <a:endParaRPr kumimoji="1" lang="en-US" altLang="ja-JP" sz="1600" dirty="0" smtClean="0">
              <a:solidFill>
                <a:srgbClr val="FFFF00"/>
              </a:solidFill>
              <a:latin typeface="Arial Black" pitchFamily="34" charset="0"/>
            </a:endParaRPr>
          </a:p>
          <a:p>
            <a:pPr algn="ctr"/>
            <a:r>
              <a:rPr lang="en-US" altLang="ja-JP" sz="1400" dirty="0" smtClean="0"/>
              <a:t>by user</a:t>
            </a:r>
            <a:endParaRPr kumimoji="1" lang="ja-JP" altLang="en-US" sz="1400" dirty="0" smtClean="0"/>
          </a:p>
        </p:txBody>
      </p:sp>
      <p:sp>
        <p:nvSpPr>
          <p:cNvPr id="52" name="角丸四角形 51"/>
          <p:cNvSpPr/>
          <p:nvPr/>
        </p:nvSpPr>
        <p:spPr>
          <a:xfrm>
            <a:off x="3249234" y="4640830"/>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TRANSFORM</a:t>
            </a:r>
            <a:endParaRPr kumimoji="1" lang="en-US" altLang="ja-JP" sz="1600" dirty="0" smtClean="0">
              <a:solidFill>
                <a:srgbClr val="FFFF00"/>
              </a:solidFill>
              <a:latin typeface="Arial Black" pitchFamily="34" charset="0"/>
            </a:endParaRPr>
          </a:p>
          <a:p>
            <a:pPr algn="ctr"/>
            <a:r>
              <a:rPr lang="en-US" altLang="ja-JP" sz="1400" dirty="0" smtClean="0"/>
              <a:t>user,  </a:t>
            </a:r>
            <a:r>
              <a:rPr lang="en-US" altLang="ja-JP" sz="1400" i="1" dirty="0" smtClean="0"/>
              <a:t>AVG</a:t>
            </a:r>
            <a:r>
              <a:rPr lang="en-US" altLang="ja-JP" sz="1400" dirty="0" smtClean="0"/>
              <a:t>(</a:t>
            </a:r>
            <a:r>
              <a:rPr lang="en-US" altLang="ja-JP" sz="1400" dirty="0" err="1" smtClean="0"/>
              <a:t>pagerank</a:t>
            </a:r>
            <a:r>
              <a:rPr lang="en-US" altLang="ja-JP" sz="1400" dirty="0" smtClean="0"/>
              <a:t>)</a:t>
            </a:r>
            <a:endParaRPr kumimoji="1" lang="ja-JP" altLang="en-US" sz="1400" dirty="0" smtClean="0"/>
          </a:p>
        </p:txBody>
      </p:sp>
      <p:sp>
        <p:nvSpPr>
          <p:cNvPr id="53" name="角丸四角形 52"/>
          <p:cNvSpPr/>
          <p:nvPr/>
        </p:nvSpPr>
        <p:spPr>
          <a:xfrm>
            <a:off x="3249234" y="5488324"/>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FILTER</a:t>
            </a:r>
            <a:endParaRPr kumimoji="1" lang="en-US" altLang="ja-JP" sz="1600" dirty="0" smtClean="0">
              <a:solidFill>
                <a:srgbClr val="FFFF00"/>
              </a:solidFill>
              <a:latin typeface="Arial Black" pitchFamily="34" charset="0"/>
            </a:endParaRPr>
          </a:p>
          <a:p>
            <a:pPr algn="ctr"/>
            <a:r>
              <a:rPr lang="en-US" altLang="ja-JP" sz="1400" dirty="0" err="1" smtClean="0"/>
              <a:t>avgPagerank</a:t>
            </a:r>
            <a:r>
              <a:rPr lang="en-US" altLang="ja-JP" sz="1400" dirty="0" smtClean="0"/>
              <a:t> &gt; 0.5</a:t>
            </a:r>
            <a:endParaRPr kumimoji="1" lang="ja-JP" altLang="en-US" sz="1400" dirty="0" smtClean="0"/>
          </a:p>
        </p:txBody>
      </p:sp>
      <p:cxnSp>
        <p:nvCxnSpPr>
          <p:cNvPr id="54" name="カギ線コネクタ 53"/>
          <p:cNvCxnSpPr>
            <a:stCxn id="47" idx="2"/>
            <a:endCxn id="49" idx="0"/>
          </p:cNvCxnSpPr>
          <p:nvPr/>
        </p:nvCxnSpPr>
        <p:spPr>
          <a:xfrm rot="5400000">
            <a:off x="1311102" y="2304792"/>
            <a:ext cx="1053144"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sp>
        <p:nvSpPr>
          <p:cNvPr id="55" name="角丸四角形 54"/>
          <p:cNvSpPr/>
          <p:nvPr/>
        </p:nvSpPr>
        <p:spPr>
          <a:xfrm>
            <a:off x="2592000" y="5460300"/>
            <a:ext cx="1980000" cy="540000"/>
          </a:xfrm>
          <a:prstGeom prst="round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endParaRPr kumimoji="1" lang="ja-JP" altLang="en-US" sz="1400" dirty="0" smtClean="0"/>
          </a:p>
        </p:txBody>
      </p:sp>
      <p:cxnSp>
        <p:nvCxnSpPr>
          <p:cNvPr id="56" name="カギ線コネクタ 55"/>
          <p:cNvCxnSpPr>
            <a:stCxn id="48" idx="2"/>
            <a:endCxn id="50" idx="0"/>
          </p:cNvCxnSpPr>
          <p:nvPr/>
        </p:nvCxnSpPr>
        <p:spPr>
          <a:xfrm rot="5400000">
            <a:off x="3655423" y="2362031"/>
            <a:ext cx="1167622"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57" name="カギ線コネクタ 56"/>
          <p:cNvCxnSpPr>
            <a:stCxn id="50" idx="2"/>
            <a:endCxn id="51" idx="0"/>
          </p:cNvCxnSpPr>
          <p:nvPr/>
        </p:nvCxnSpPr>
        <p:spPr>
          <a:xfrm rot="5400000">
            <a:off x="4085487" y="3639589"/>
            <a:ext cx="307494" cy="1588"/>
          </a:xfrm>
          <a:prstGeom prst="bentConnector3">
            <a:avLst>
              <a:gd name="adj1" fmla="val 50000"/>
            </a:avLst>
          </a:prstGeom>
          <a:ln w="19050">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58" name="カギ線コネクタ 57"/>
          <p:cNvCxnSpPr>
            <a:stCxn id="51" idx="2"/>
            <a:endCxn id="52" idx="0"/>
          </p:cNvCxnSpPr>
          <p:nvPr/>
        </p:nvCxnSpPr>
        <p:spPr>
          <a:xfrm rot="5400000">
            <a:off x="4085487" y="4487083"/>
            <a:ext cx="307494"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59" name="カギ線コネクタ 58"/>
          <p:cNvCxnSpPr>
            <a:stCxn id="52" idx="2"/>
            <a:endCxn id="53" idx="0"/>
          </p:cNvCxnSpPr>
          <p:nvPr/>
        </p:nvCxnSpPr>
        <p:spPr>
          <a:xfrm rot="5400000">
            <a:off x="4085487" y="5334577"/>
            <a:ext cx="307494"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60" name="カギ線コネクタ 59"/>
          <p:cNvCxnSpPr>
            <a:stCxn id="53" idx="2"/>
          </p:cNvCxnSpPr>
          <p:nvPr/>
        </p:nvCxnSpPr>
        <p:spPr>
          <a:xfrm rot="5400000">
            <a:off x="4071078" y="6196480"/>
            <a:ext cx="336312"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61" name="カギ線コネクタ 93"/>
          <p:cNvCxnSpPr>
            <a:stCxn id="49" idx="2"/>
            <a:endCxn id="50" idx="0"/>
          </p:cNvCxnSpPr>
          <p:nvPr/>
        </p:nvCxnSpPr>
        <p:spPr>
          <a:xfrm rot="5400000" flipH="1" flipV="1">
            <a:off x="2825693" y="1957823"/>
            <a:ext cx="425522" cy="2401560"/>
          </a:xfrm>
          <a:prstGeom prst="bentConnector5">
            <a:avLst>
              <a:gd name="adj1" fmla="val -53722"/>
              <a:gd name="adj2" fmla="val 50000"/>
              <a:gd name="adj3" fmla="val 153722"/>
            </a:avLst>
          </a:prstGeom>
          <a:ln w="19050">
            <a:tailEnd type="arrow"/>
          </a:ln>
        </p:spPr>
        <p:style>
          <a:lnRef idx="2">
            <a:schemeClr val="accent2">
              <a:shade val="50000"/>
            </a:schemeClr>
          </a:lnRef>
          <a:fillRef idx="1">
            <a:schemeClr val="accent2"/>
          </a:fillRef>
          <a:effectRef idx="0">
            <a:schemeClr val="accent2"/>
          </a:effectRef>
          <a:fontRef idx="minor">
            <a:schemeClr val="lt1"/>
          </a:fontRef>
        </p:style>
      </p:cxnSp>
      <p:sp>
        <p:nvSpPr>
          <p:cNvPr id="62" name="角丸四角形 61"/>
          <p:cNvSpPr/>
          <p:nvPr/>
        </p:nvSpPr>
        <p:spPr>
          <a:xfrm>
            <a:off x="117414" y="1929765"/>
            <a:ext cx="2799155" cy="719034"/>
          </a:xfrm>
          <a:prstGeom prst="roundRect">
            <a:avLst>
              <a:gd name="adj" fmla="val 0"/>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spAutoFit/>
          </a:bodyPr>
          <a:lstStyle/>
          <a:p>
            <a:r>
              <a:rPr lang="en-US" altLang="ja-JP" sz="1400" dirty="0" smtClean="0"/>
              <a:t>(Amy, cnn.com)</a:t>
            </a:r>
          </a:p>
          <a:p>
            <a:r>
              <a:rPr kumimoji="1" lang="en-US" altLang="ja-JP" sz="1400" dirty="0" smtClean="0"/>
              <a:t>(Amy, http://www.frogs.com)</a:t>
            </a:r>
          </a:p>
          <a:p>
            <a:r>
              <a:rPr lang="en-US" altLang="ja-JP" sz="1400" dirty="0" smtClean="0"/>
              <a:t>(Fred, www.snails.com/index.com)</a:t>
            </a:r>
            <a:endParaRPr kumimoji="1" lang="ja-JP" altLang="en-US" sz="1400" dirty="0" smtClean="0"/>
          </a:p>
        </p:txBody>
      </p:sp>
      <p:sp>
        <p:nvSpPr>
          <p:cNvPr id="64" name="角丸四角形 63"/>
          <p:cNvSpPr/>
          <p:nvPr/>
        </p:nvSpPr>
        <p:spPr>
          <a:xfrm>
            <a:off x="3330558" y="1882026"/>
            <a:ext cx="1814911" cy="719034"/>
          </a:xfrm>
          <a:prstGeom prst="roundRect">
            <a:avLst>
              <a:gd name="adj" fmla="val 0"/>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spAutoFit/>
          </a:bodyPr>
          <a:lstStyle/>
          <a:p>
            <a:r>
              <a:rPr lang="en-US" altLang="ja-JP" sz="1400" dirty="0" smtClean="0"/>
              <a:t>(www.cnn.com, 0.9)</a:t>
            </a:r>
          </a:p>
          <a:p>
            <a:r>
              <a:rPr kumimoji="1" lang="en-US" altLang="ja-JP" sz="1400" dirty="0" smtClean="0"/>
              <a:t>(www.frogs.com, 0.3)</a:t>
            </a:r>
          </a:p>
          <a:p>
            <a:r>
              <a:rPr lang="en-US" altLang="ja-JP" sz="1400" dirty="0" smtClean="0"/>
              <a:t>(www.snails.com, 0.4)</a:t>
            </a:r>
            <a:endParaRPr kumimoji="1" lang="ja-JP" altLang="en-US" sz="1400" dirty="0" smtClean="0"/>
          </a:p>
        </p:txBody>
      </p:sp>
      <p:sp>
        <p:nvSpPr>
          <p:cNvPr id="24" name="正方形/長方形 23"/>
          <p:cNvSpPr/>
          <p:nvPr/>
        </p:nvSpPr>
        <p:spPr>
          <a:xfrm>
            <a:off x="5800729" y="3401289"/>
            <a:ext cx="2166980" cy="830997"/>
          </a:xfrm>
          <a:prstGeom prst="rect">
            <a:avLst/>
          </a:prstGeom>
        </p:spPr>
        <p:txBody>
          <a:bodyPr wrap="square">
            <a:spAutoFit/>
          </a:bodyPr>
          <a:lstStyle/>
          <a:p>
            <a:pPr algn="ctr"/>
            <a:r>
              <a:rPr lang="ja-JP" altLang="en-US" sz="2400" kern="0" dirty="0" smtClean="0">
                <a:latin typeface="ヒラギノ角ゴ Pro W3" pitchFamily="34" charset="-128"/>
                <a:ea typeface="ヒラギノ角ゴ Pro W3" pitchFamily="34" charset="-128"/>
              </a:rPr>
              <a:t>実データ数</a:t>
            </a:r>
            <a:endParaRPr lang="en-US" altLang="ja-JP" sz="2400" kern="0" dirty="0" smtClean="0">
              <a:latin typeface="ヒラギノ角ゴ Pro W3" pitchFamily="34" charset="-128"/>
              <a:ea typeface="ヒラギノ角ゴ Pro W3" pitchFamily="34" charset="-128"/>
            </a:endParaRPr>
          </a:p>
          <a:p>
            <a:pPr algn="ctr"/>
            <a:r>
              <a:rPr lang="ja-JP" altLang="en-US" sz="2400" kern="0" dirty="0" smtClean="0">
                <a:latin typeface="ヒラギノ角ゴ Pro W3" pitchFamily="34" charset="-128"/>
                <a:ea typeface="ヒラギノ角ゴ Pro W3" pitchFamily="34" charset="-128"/>
              </a:rPr>
              <a:t>データ数</a:t>
            </a:r>
            <a:endParaRPr lang="ja-JP" altLang="en-US" sz="2400" dirty="0"/>
          </a:p>
        </p:txBody>
      </p:sp>
      <p:cxnSp>
        <p:nvCxnSpPr>
          <p:cNvPr id="25" name="直線コネクタ 24"/>
          <p:cNvCxnSpPr>
            <a:stCxn id="24" idx="1"/>
            <a:endCxn id="24" idx="3"/>
          </p:cNvCxnSpPr>
          <p:nvPr/>
        </p:nvCxnSpPr>
        <p:spPr>
          <a:xfrm rot="10800000" flipH="1">
            <a:off x="5800729" y="3816788"/>
            <a:ext cx="2166980" cy="1588"/>
          </a:xfrm>
          <a:prstGeom prst="line">
            <a:avLst/>
          </a:prstGeom>
          <a:ln/>
        </p:spPr>
        <p:style>
          <a:lnRef idx="1">
            <a:schemeClr val="dk1"/>
          </a:lnRef>
          <a:fillRef idx="0">
            <a:schemeClr val="dk1"/>
          </a:fillRef>
          <a:effectRef idx="0">
            <a:schemeClr val="dk1"/>
          </a:effectRef>
          <a:fontRef idx="minor">
            <a:schemeClr val="tx1"/>
          </a:fontRef>
        </p:style>
      </p:cxnSp>
      <p:sp>
        <p:nvSpPr>
          <p:cNvPr id="26" name="正方形/長方形 2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28" name="フッター プレースホルダ 2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7" name="スライド番号プレースホルダ 26"/>
          <p:cNvSpPr>
            <a:spLocks noGrp="1"/>
          </p:cNvSpPr>
          <p:nvPr>
            <p:ph type="sldNum" sz="quarter" idx="12"/>
          </p:nvPr>
        </p:nvSpPr>
        <p:spPr/>
        <p:txBody>
          <a:bodyPr/>
          <a:lstStyle/>
          <a:p>
            <a:fld id="{DF510E7A-70A0-49B7-BA5B-039CFE49E52F}" type="slidenum">
              <a:rPr kumimoji="1" lang="ja-JP" altLang="en-US" smtClean="0"/>
              <a:pPr/>
              <a:t>62</a:t>
            </a:fld>
            <a:endParaRPr kumimoji="1" lang="ja-JP" alt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0" y="274638"/>
            <a:ext cx="9144000" cy="1143000"/>
          </a:xfrm>
        </p:spPr>
        <p:txBody>
          <a:bodyPr/>
          <a:lstStyle/>
          <a:p>
            <a:r>
              <a:rPr lang="ja-JP" altLang="en-US" sz="3200" dirty="0" smtClean="0">
                <a:solidFill>
                  <a:srgbClr val="000000"/>
                </a:solidFill>
              </a:rPr>
              <a:t>良い</a:t>
            </a:r>
            <a:r>
              <a:rPr lang="en-US" altLang="ja-JP" sz="3200" dirty="0" smtClean="0">
                <a:solidFill>
                  <a:srgbClr val="000000"/>
                </a:solidFill>
              </a:rPr>
              <a:t>Example Data</a:t>
            </a:r>
            <a:r>
              <a:rPr lang="ja-JP" altLang="en-US" sz="3200" dirty="0" smtClean="0">
                <a:solidFill>
                  <a:srgbClr val="000000"/>
                </a:solidFill>
              </a:rPr>
              <a:t>とは：</a:t>
            </a:r>
            <a:r>
              <a:rPr kumimoji="1" lang="en-US" altLang="ja-JP" sz="3200" dirty="0" smtClean="0"/>
              <a:t>Completeness</a:t>
            </a:r>
            <a:endParaRPr kumimoji="1" lang="ja-JP" altLang="en-US" dirty="0"/>
          </a:p>
        </p:txBody>
      </p:sp>
      <p:sp>
        <p:nvSpPr>
          <p:cNvPr id="22" name="角丸四角形 21"/>
          <p:cNvSpPr/>
          <p:nvPr/>
        </p:nvSpPr>
        <p:spPr>
          <a:xfrm>
            <a:off x="847674" y="1566837"/>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LOAD</a:t>
            </a:r>
            <a:endParaRPr kumimoji="1" lang="en-US" altLang="ja-JP" sz="1600" dirty="0" smtClean="0">
              <a:solidFill>
                <a:srgbClr val="FFFF00"/>
              </a:solidFill>
              <a:latin typeface="Arial Black" pitchFamily="34" charset="0"/>
            </a:endParaRPr>
          </a:p>
          <a:p>
            <a:pPr algn="ctr"/>
            <a:r>
              <a:rPr lang="en-US" altLang="ja-JP" sz="1400" dirty="0" smtClean="0"/>
              <a:t>user,  </a:t>
            </a:r>
            <a:r>
              <a:rPr lang="en-US" altLang="ja-JP" sz="1400" i="1" dirty="0" err="1" smtClean="0"/>
              <a:t>canonicalize</a:t>
            </a:r>
            <a:r>
              <a:rPr lang="en-US" altLang="ja-JP" sz="1400" dirty="0" smtClean="0"/>
              <a:t>(</a:t>
            </a:r>
            <a:r>
              <a:rPr lang="en-US" altLang="ja-JP" sz="1400" dirty="0" err="1" smtClean="0"/>
              <a:t>url</a:t>
            </a:r>
            <a:r>
              <a:rPr lang="en-US" altLang="ja-JP" sz="1400" dirty="0" smtClean="0"/>
              <a:t>)</a:t>
            </a:r>
            <a:endParaRPr kumimoji="1" lang="ja-JP" altLang="en-US" sz="1400" dirty="0" smtClean="0"/>
          </a:p>
        </p:txBody>
      </p:sp>
      <p:sp>
        <p:nvSpPr>
          <p:cNvPr id="49" name="角丸四角形 48"/>
          <p:cNvSpPr/>
          <p:nvPr/>
        </p:nvSpPr>
        <p:spPr>
          <a:xfrm>
            <a:off x="3249234" y="1566837"/>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LOAD</a:t>
            </a:r>
          </a:p>
          <a:p>
            <a:pPr algn="ctr"/>
            <a:r>
              <a:rPr lang="en-US" altLang="ja-JP" sz="1400" dirty="0" err="1" smtClean="0"/>
              <a:t>url</a:t>
            </a:r>
            <a:r>
              <a:rPr lang="en-US" altLang="ja-JP" sz="1400" dirty="0" smtClean="0"/>
              <a:t>, </a:t>
            </a:r>
            <a:r>
              <a:rPr lang="en-US" altLang="ja-JP" sz="1400" dirty="0" err="1" smtClean="0"/>
              <a:t>pagerank</a:t>
            </a:r>
            <a:endParaRPr kumimoji="1" lang="ja-JP" altLang="en-US" sz="1400" dirty="0" smtClean="0"/>
          </a:p>
        </p:txBody>
      </p:sp>
      <p:sp>
        <p:nvSpPr>
          <p:cNvPr id="58" name="角丸四角形 57"/>
          <p:cNvSpPr/>
          <p:nvPr/>
        </p:nvSpPr>
        <p:spPr>
          <a:xfrm>
            <a:off x="847674" y="2422026"/>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TRANSFORM</a:t>
            </a:r>
            <a:endParaRPr kumimoji="1" lang="en-US" altLang="ja-JP" sz="1600" dirty="0" smtClean="0">
              <a:solidFill>
                <a:srgbClr val="FFFF00"/>
              </a:solidFill>
              <a:latin typeface="Arial Black" pitchFamily="34" charset="0"/>
            </a:endParaRPr>
          </a:p>
          <a:p>
            <a:pPr algn="ctr"/>
            <a:r>
              <a:rPr lang="en-US" altLang="ja-JP" sz="1400" dirty="0" smtClean="0"/>
              <a:t>user,  </a:t>
            </a:r>
            <a:r>
              <a:rPr lang="en-US" altLang="ja-JP" sz="1400" i="1" dirty="0" err="1" smtClean="0"/>
              <a:t>canonicalize</a:t>
            </a:r>
            <a:r>
              <a:rPr lang="en-US" altLang="ja-JP" sz="1400" dirty="0" smtClean="0"/>
              <a:t>(</a:t>
            </a:r>
            <a:r>
              <a:rPr lang="en-US" altLang="ja-JP" sz="1400" dirty="0" err="1" smtClean="0"/>
              <a:t>url</a:t>
            </a:r>
            <a:r>
              <a:rPr lang="en-US" altLang="ja-JP" sz="1400" dirty="0" smtClean="0"/>
              <a:t>)</a:t>
            </a:r>
            <a:endParaRPr kumimoji="1" lang="ja-JP" altLang="en-US" sz="1400" dirty="0" smtClean="0"/>
          </a:p>
        </p:txBody>
      </p:sp>
      <p:sp>
        <p:nvSpPr>
          <p:cNvPr id="59" name="角丸四角形 58"/>
          <p:cNvSpPr/>
          <p:nvPr/>
        </p:nvSpPr>
        <p:spPr>
          <a:xfrm>
            <a:off x="3249234" y="2536504"/>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JOIN</a:t>
            </a:r>
            <a:endParaRPr kumimoji="1" lang="en-US" altLang="ja-JP" sz="1600" dirty="0" smtClean="0">
              <a:solidFill>
                <a:srgbClr val="FFFF00"/>
              </a:solidFill>
              <a:latin typeface="Arial Black" pitchFamily="34" charset="0"/>
            </a:endParaRPr>
          </a:p>
          <a:p>
            <a:pPr algn="ctr"/>
            <a:r>
              <a:rPr lang="en-US" altLang="ja-JP" sz="1400" dirty="0" err="1" smtClean="0"/>
              <a:t>url</a:t>
            </a:r>
            <a:r>
              <a:rPr lang="en-US" altLang="ja-JP" sz="1400" dirty="0" smtClean="0"/>
              <a:t> = </a:t>
            </a:r>
            <a:r>
              <a:rPr lang="en-US" altLang="ja-JP" sz="1400" dirty="0" err="1" smtClean="0"/>
              <a:t>url</a:t>
            </a:r>
            <a:endParaRPr kumimoji="1" lang="ja-JP" altLang="en-US" sz="1400" dirty="0" smtClean="0"/>
          </a:p>
        </p:txBody>
      </p:sp>
      <p:sp>
        <p:nvSpPr>
          <p:cNvPr id="61" name="角丸四角形 60"/>
          <p:cNvSpPr/>
          <p:nvPr/>
        </p:nvSpPr>
        <p:spPr>
          <a:xfrm>
            <a:off x="3249234" y="3383998"/>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GROUP</a:t>
            </a:r>
            <a:endParaRPr kumimoji="1" lang="en-US" altLang="ja-JP" sz="1600" dirty="0" smtClean="0">
              <a:solidFill>
                <a:srgbClr val="FFFF00"/>
              </a:solidFill>
              <a:latin typeface="Arial Black" pitchFamily="34" charset="0"/>
            </a:endParaRPr>
          </a:p>
          <a:p>
            <a:pPr algn="ctr"/>
            <a:r>
              <a:rPr lang="en-US" altLang="ja-JP" sz="1400" dirty="0" smtClean="0"/>
              <a:t>by user</a:t>
            </a:r>
            <a:endParaRPr kumimoji="1" lang="ja-JP" altLang="en-US" sz="1400" dirty="0" smtClean="0"/>
          </a:p>
        </p:txBody>
      </p:sp>
      <p:sp>
        <p:nvSpPr>
          <p:cNvPr id="63" name="角丸四角形 62"/>
          <p:cNvSpPr/>
          <p:nvPr/>
        </p:nvSpPr>
        <p:spPr>
          <a:xfrm>
            <a:off x="3249234" y="4231492"/>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TRANSFORM</a:t>
            </a:r>
            <a:endParaRPr kumimoji="1" lang="en-US" altLang="ja-JP" sz="1600" dirty="0" smtClean="0">
              <a:solidFill>
                <a:srgbClr val="FFFF00"/>
              </a:solidFill>
              <a:latin typeface="Arial Black" pitchFamily="34" charset="0"/>
            </a:endParaRPr>
          </a:p>
          <a:p>
            <a:pPr algn="ctr"/>
            <a:r>
              <a:rPr lang="en-US" altLang="ja-JP" sz="1400" dirty="0" smtClean="0"/>
              <a:t>user,  </a:t>
            </a:r>
            <a:r>
              <a:rPr lang="en-US" altLang="ja-JP" sz="1400" i="1" dirty="0" smtClean="0"/>
              <a:t>AVG</a:t>
            </a:r>
            <a:r>
              <a:rPr lang="en-US" altLang="ja-JP" sz="1400" dirty="0" smtClean="0"/>
              <a:t>(</a:t>
            </a:r>
            <a:r>
              <a:rPr lang="en-US" altLang="ja-JP" sz="1400" dirty="0" err="1" smtClean="0"/>
              <a:t>pagerank</a:t>
            </a:r>
            <a:r>
              <a:rPr lang="en-US" altLang="ja-JP" sz="1400" dirty="0" smtClean="0"/>
              <a:t>)</a:t>
            </a:r>
            <a:endParaRPr kumimoji="1" lang="ja-JP" altLang="en-US" sz="1400" dirty="0" smtClean="0"/>
          </a:p>
        </p:txBody>
      </p:sp>
      <p:sp>
        <p:nvSpPr>
          <p:cNvPr id="65" name="角丸四角形 64"/>
          <p:cNvSpPr/>
          <p:nvPr/>
        </p:nvSpPr>
        <p:spPr>
          <a:xfrm>
            <a:off x="3249234" y="5078986"/>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FILTER</a:t>
            </a:r>
            <a:endParaRPr kumimoji="1" lang="en-US" altLang="ja-JP" sz="1600" dirty="0" smtClean="0">
              <a:solidFill>
                <a:srgbClr val="FFFF00"/>
              </a:solidFill>
              <a:latin typeface="Arial Black" pitchFamily="34" charset="0"/>
            </a:endParaRPr>
          </a:p>
          <a:p>
            <a:pPr algn="ctr"/>
            <a:r>
              <a:rPr lang="en-US" altLang="ja-JP" sz="1400" dirty="0" err="1" smtClean="0"/>
              <a:t>avgPagerank</a:t>
            </a:r>
            <a:r>
              <a:rPr lang="en-US" altLang="ja-JP" sz="1400" dirty="0" smtClean="0"/>
              <a:t> &gt; 0.5</a:t>
            </a:r>
            <a:endParaRPr kumimoji="1" lang="ja-JP" altLang="en-US" sz="1400" dirty="0" smtClean="0"/>
          </a:p>
        </p:txBody>
      </p:sp>
      <p:cxnSp>
        <p:nvCxnSpPr>
          <p:cNvPr id="67" name="カギ線コネクタ 66"/>
          <p:cNvCxnSpPr>
            <a:stCxn id="22" idx="2"/>
            <a:endCxn id="58" idx="0"/>
          </p:cNvCxnSpPr>
          <p:nvPr/>
        </p:nvCxnSpPr>
        <p:spPr>
          <a:xfrm rot="5400000">
            <a:off x="1680080" y="2264431"/>
            <a:ext cx="315189"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sp>
        <p:nvSpPr>
          <p:cNvPr id="77" name="角丸四角形 76"/>
          <p:cNvSpPr/>
          <p:nvPr/>
        </p:nvSpPr>
        <p:spPr>
          <a:xfrm>
            <a:off x="2592000" y="5050962"/>
            <a:ext cx="1980000" cy="540000"/>
          </a:xfrm>
          <a:prstGeom prst="round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endParaRPr kumimoji="1" lang="ja-JP" altLang="en-US" sz="1400" dirty="0" smtClean="0"/>
          </a:p>
        </p:txBody>
      </p:sp>
      <p:cxnSp>
        <p:nvCxnSpPr>
          <p:cNvPr id="78" name="カギ線コネクタ 77"/>
          <p:cNvCxnSpPr>
            <a:stCxn id="49" idx="2"/>
            <a:endCxn id="59" idx="0"/>
          </p:cNvCxnSpPr>
          <p:nvPr/>
        </p:nvCxnSpPr>
        <p:spPr>
          <a:xfrm rot="5400000">
            <a:off x="4024401" y="2321670"/>
            <a:ext cx="429667"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82" name="カギ線コネクタ 81"/>
          <p:cNvCxnSpPr>
            <a:stCxn id="59" idx="2"/>
            <a:endCxn id="61" idx="0"/>
          </p:cNvCxnSpPr>
          <p:nvPr/>
        </p:nvCxnSpPr>
        <p:spPr>
          <a:xfrm rot="5400000">
            <a:off x="4085487" y="3230251"/>
            <a:ext cx="307494"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83" name="カギ線コネクタ 82"/>
          <p:cNvCxnSpPr>
            <a:stCxn id="61" idx="2"/>
            <a:endCxn id="63" idx="0"/>
          </p:cNvCxnSpPr>
          <p:nvPr/>
        </p:nvCxnSpPr>
        <p:spPr>
          <a:xfrm rot="5400000">
            <a:off x="4085487" y="4077745"/>
            <a:ext cx="307494"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84" name="カギ線コネクタ 83"/>
          <p:cNvCxnSpPr>
            <a:stCxn id="63" idx="2"/>
            <a:endCxn id="65" idx="0"/>
          </p:cNvCxnSpPr>
          <p:nvPr/>
        </p:nvCxnSpPr>
        <p:spPr>
          <a:xfrm rot="5400000">
            <a:off x="4085487" y="4925239"/>
            <a:ext cx="307494"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85" name="カギ線コネクタ 84"/>
          <p:cNvCxnSpPr>
            <a:stCxn id="65" idx="2"/>
          </p:cNvCxnSpPr>
          <p:nvPr/>
        </p:nvCxnSpPr>
        <p:spPr>
          <a:xfrm rot="5400000">
            <a:off x="4071078" y="5787142"/>
            <a:ext cx="336312"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94" name="カギ線コネクタ 93"/>
          <p:cNvCxnSpPr>
            <a:stCxn id="58" idx="2"/>
            <a:endCxn id="59" idx="0"/>
          </p:cNvCxnSpPr>
          <p:nvPr/>
        </p:nvCxnSpPr>
        <p:spPr>
          <a:xfrm rot="5400000" flipH="1" flipV="1">
            <a:off x="2825693" y="1548485"/>
            <a:ext cx="425522" cy="2401560"/>
          </a:xfrm>
          <a:prstGeom prst="bentConnector5">
            <a:avLst>
              <a:gd name="adj1" fmla="val -53722"/>
              <a:gd name="adj2" fmla="val 50000"/>
              <a:gd name="adj3" fmla="val 153722"/>
            </a:avLst>
          </a:prstGeom>
          <a:ln w="28575">
            <a:tailEnd type="arrow"/>
          </a:ln>
        </p:spPr>
        <p:style>
          <a:lnRef idx="2">
            <a:schemeClr val="accent2">
              <a:shade val="50000"/>
            </a:schemeClr>
          </a:lnRef>
          <a:fillRef idx="1">
            <a:schemeClr val="accent2"/>
          </a:fillRef>
          <a:effectRef idx="0">
            <a:schemeClr val="accent2"/>
          </a:effectRef>
          <a:fontRef idx="minor">
            <a:schemeClr val="lt1"/>
          </a:fontRef>
        </p:style>
      </p:cxnSp>
      <p:sp>
        <p:nvSpPr>
          <p:cNvPr id="35" name="線吹き出し 1 (枠付き) 34"/>
          <p:cNvSpPr/>
          <p:nvPr/>
        </p:nvSpPr>
        <p:spPr>
          <a:xfrm>
            <a:off x="1979577" y="4743365"/>
            <a:ext cx="906265" cy="503590"/>
          </a:xfrm>
          <a:prstGeom prst="borderCallout1">
            <a:avLst>
              <a:gd name="adj1" fmla="val 34554"/>
              <a:gd name="adj2" fmla="val 99546"/>
              <a:gd name="adj3" fmla="val 33979"/>
              <a:gd name="adj4" fmla="val 251861"/>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spAutoFit/>
          </a:bodyPr>
          <a:lstStyle/>
          <a:p>
            <a:r>
              <a:rPr lang="en-US" altLang="ja-JP" sz="1400" dirty="0" smtClean="0"/>
              <a:t>(Amy, 0.6)</a:t>
            </a:r>
          </a:p>
          <a:p>
            <a:r>
              <a:rPr lang="en-US" altLang="ja-JP" sz="1400" dirty="0" smtClean="0"/>
              <a:t>(Fred, 0.4)</a:t>
            </a:r>
            <a:endParaRPr lang="ja-JP" altLang="en-US" sz="1400" dirty="0" smtClean="0"/>
          </a:p>
        </p:txBody>
      </p:sp>
      <p:sp>
        <p:nvSpPr>
          <p:cNvPr id="36" name="線吹き出し 1 (枠付き) 35"/>
          <p:cNvSpPr/>
          <p:nvPr/>
        </p:nvSpPr>
        <p:spPr>
          <a:xfrm>
            <a:off x="1979577" y="5616042"/>
            <a:ext cx="884913" cy="288147"/>
          </a:xfrm>
          <a:prstGeom prst="borderCallout1">
            <a:avLst>
              <a:gd name="adj1" fmla="val 40035"/>
              <a:gd name="adj2" fmla="val 99692"/>
              <a:gd name="adj3" fmla="val 40107"/>
              <a:gd name="adj4" fmla="val 257798"/>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spAutoFit/>
          </a:bodyPr>
          <a:lstStyle/>
          <a:p>
            <a:r>
              <a:rPr lang="en-US" altLang="ja-JP" sz="1400" dirty="0" smtClean="0"/>
              <a:t>(Amy, 0.6)</a:t>
            </a:r>
          </a:p>
        </p:txBody>
      </p:sp>
      <p:sp>
        <p:nvSpPr>
          <p:cNvPr id="31" name="コンテンツ プレースホルダ 4"/>
          <p:cNvSpPr txBox="1">
            <a:spLocks/>
          </p:cNvSpPr>
          <p:nvPr/>
        </p:nvSpPr>
        <p:spPr>
          <a:xfrm>
            <a:off x="5484824" y="1347759"/>
            <a:ext cx="3322684" cy="4525963"/>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Pct val="70000"/>
              <a:buFont typeface="Wingdings" pitchFamily="2" charset="2"/>
              <a:buNone/>
              <a:tabLst/>
              <a:defRPr/>
            </a:pPr>
            <a:r>
              <a:rPr kumimoji="1" lang="ja-JP" altLang="en-US" sz="3200" b="0" i="0" u="none" strike="noStrike" kern="0" cap="none" spc="0" normalizeH="0" baseline="0" noProof="0" dirty="0" smtClean="0">
                <a:ln>
                  <a:noFill/>
                </a:ln>
                <a:solidFill>
                  <a:schemeClr val="tx1"/>
                </a:solidFill>
                <a:effectLst/>
                <a:uLnTx/>
                <a:uFillTx/>
                <a:latin typeface="ヒラギノ角ゴ Pro W6" pitchFamily="34" charset="-128"/>
                <a:ea typeface="ヒラギノ角ゴ Pro W6" pitchFamily="34" charset="-128"/>
                <a:cs typeface="+mn-cs"/>
              </a:rPr>
              <a:t>定義の前に</a:t>
            </a:r>
            <a:endParaRPr kumimoji="1" lang="ja-JP" altLang="en-US" sz="3200" b="0" i="0" u="none" strike="noStrike" kern="0" cap="none" spc="0" normalizeH="0" baseline="0" noProof="0" dirty="0" smtClean="0">
              <a:ln>
                <a:noFill/>
              </a:ln>
              <a:solidFill>
                <a:schemeClr val="tx1"/>
              </a:solidFill>
              <a:effectLst/>
              <a:uLnTx/>
              <a:uFillTx/>
              <a:latin typeface="ヒラギノ角ゴ Pro W6" pitchFamily="34" charset="-128"/>
              <a:ea typeface="ヒラギノ角ゴ Pro W6" pitchFamily="34" charset="-128"/>
              <a:cs typeface="+mn-cs"/>
            </a:endParaRPr>
          </a:p>
          <a:p>
            <a:pPr marL="273050" marR="0" lvl="0" indent="-273050" algn="l" defTabSz="914400" rtl="0" eaLnBrk="1" fontAlgn="base" latinLnBrk="0" hangingPunct="1">
              <a:lnSpc>
                <a:spcPct val="100000"/>
              </a:lnSpc>
              <a:spcBef>
                <a:spcPct val="20000"/>
              </a:spcBef>
              <a:spcAft>
                <a:spcPct val="0"/>
              </a:spcAft>
              <a:buClrTx/>
              <a:buSzPct val="70000"/>
              <a:buFont typeface="Wingdings" pitchFamily="2" charset="2"/>
              <a:buChar char="n"/>
              <a:tabLst/>
              <a:defRPr/>
            </a:pPr>
            <a:r>
              <a:rPr lang="ja-JP" altLang="en-US" sz="2400" kern="0" noProof="0" dirty="0" smtClean="0">
                <a:latin typeface="ヒラギノ角ゴ Pro W6" pitchFamily="34" charset="-128"/>
                <a:ea typeface="ヒラギノ角ゴ Pro W6" pitchFamily="34" charset="-128"/>
              </a:rPr>
              <a:t>同値類の定義</a:t>
            </a:r>
            <a:r>
              <a:rPr lang="en-US" altLang="ja-JP" sz="2400" kern="0" dirty="0" smtClean="0">
                <a:latin typeface="ヒラギノ角ゴ Pro W6" pitchFamily="34" charset="-128"/>
                <a:ea typeface="ヒラギノ角ゴ Pro W6" pitchFamily="34" charset="-128"/>
              </a:rPr>
              <a:t/>
            </a:r>
            <a:br>
              <a:rPr lang="en-US" altLang="ja-JP" sz="2400" kern="0" dirty="0" smtClean="0">
                <a:latin typeface="ヒラギノ角ゴ Pro W6" pitchFamily="34" charset="-128"/>
                <a:ea typeface="ヒラギノ角ゴ Pro W6" pitchFamily="34" charset="-128"/>
              </a:rPr>
            </a:br>
            <a:r>
              <a:rPr lang="ja-JP" altLang="en-US" sz="2400" kern="0" noProof="0" dirty="0" smtClean="0">
                <a:latin typeface="ヒラギノ角ゴ Pro W3" pitchFamily="34" charset="-128"/>
                <a:ea typeface="ヒラギノ角ゴ Pro W3" pitchFamily="34" charset="-128"/>
              </a:rPr>
              <a:t>すべてのオペレータに対して、入力と出力のデータを分類</a:t>
            </a:r>
            <a:endParaRPr lang="en-US" altLang="ja-JP" sz="2400" kern="0" noProof="0" dirty="0" smtClean="0">
              <a:latin typeface="ヒラギノ角ゴ Pro W3" pitchFamily="34" charset="-128"/>
              <a:ea typeface="ヒラギノ角ゴ Pro W3" pitchFamily="34" charset="-128"/>
            </a:endParaRPr>
          </a:p>
          <a:p>
            <a:pPr marL="273050" marR="0" lvl="0" indent="-273050" algn="l" defTabSz="914400" rtl="0" eaLnBrk="1" fontAlgn="base" latinLnBrk="0" hangingPunct="1">
              <a:lnSpc>
                <a:spcPct val="100000"/>
              </a:lnSpc>
              <a:spcBef>
                <a:spcPct val="20000"/>
              </a:spcBef>
              <a:spcAft>
                <a:spcPct val="0"/>
              </a:spcAft>
              <a:buClrTx/>
              <a:buSzPct val="70000"/>
              <a:buFont typeface="Wingdings" pitchFamily="2" charset="2"/>
              <a:buChar char="n"/>
              <a:tabLst/>
              <a:defRPr/>
            </a:pPr>
            <a:r>
              <a:rPr lang="ja-JP" altLang="en-US" sz="2400" kern="0" dirty="0" smtClean="0">
                <a:latin typeface="ヒラギノ角ゴ Pro W3" pitchFamily="34" charset="-128"/>
                <a:ea typeface="ヒラギノ角ゴ Pro W3" pitchFamily="34" charset="-128"/>
              </a:rPr>
              <a:t>各同値類に少なくとも一つのデータを持つようにする。</a:t>
            </a:r>
            <a:endParaRPr lang="en-US" altLang="ja-JP" sz="2400" kern="0" dirty="0" smtClean="0">
              <a:latin typeface="ヒラギノ角ゴ Pro W3" pitchFamily="34" charset="-128"/>
              <a:ea typeface="ヒラギノ角ゴ Pro W3" pitchFamily="34" charset="-128"/>
            </a:endParaRPr>
          </a:p>
          <a:p>
            <a:pPr marL="273050" marR="0" lvl="0" indent="-273050" algn="l" defTabSz="914400" rtl="0" eaLnBrk="1" fontAlgn="base" latinLnBrk="0" hangingPunct="1">
              <a:lnSpc>
                <a:spcPct val="100000"/>
              </a:lnSpc>
              <a:spcBef>
                <a:spcPct val="20000"/>
              </a:spcBef>
              <a:spcAft>
                <a:spcPct val="0"/>
              </a:spcAft>
              <a:buClrTx/>
              <a:buSzPct val="70000"/>
              <a:tabLst/>
              <a:defRPr/>
            </a:pPr>
            <a:r>
              <a:rPr lang="en-US" altLang="ja-JP" sz="2400" kern="0" noProof="0" dirty="0" smtClean="0">
                <a:latin typeface="ヒラギノ角ゴ Pro W3" pitchFamily="34" charset="-128"/>
                <a:ea typeface="ヒラギノ角ゴ Pro W3" pitchFamily="34" charset="-128"/>
              </a:rPr>
              <a:t/>
            </a:r>
            <a:br>
              <a:rPr lang="en-US" altLang="ja-JP" sz="2400" kern="0" noProof="0" dirty="0" smtClean="0">
                <a:latin typeface="ヒラギノ角ゴ Pro W3" pitchFamily="34" charset="-128"/>
                <a:ea typeface="ヒラギノ角ゴ Pro W3" pitchFamily="34" charset="-128"/>
              </a:rPr>
            </a:br>
            <a:endParaRPr lang="en-US" altLang="ja-JP" sz="2400" kern="0" noProof="0" dirty="0" smtClean="0">
              <a:latin typeface="ヒラギノ角ゴ Pro W3" pitchFamily="34" charset="-128"/>
              <a:ea typeface="ヒラギノ角ゴ Pro W3" pitchFamily="34" charset="-128"/>
            </a:endParaRPr>
          </a:p>
          <a:p>
            <a:pPr marL="273050" marR="0" lvl="0" indent="-273050" algn="l" defTabSz="914400" rtl="0" eaLnBrk="1" fontAlgn="base" latinLnBrk="0" hangingPunct="1">
              <a:lnSpc>
                <a:spcPct val="100000"/>
              </a:lnSpc>
              <a:spcBef>
                <a:spcPct val="20000"/>
              </a:spcBef>
              <a:spcAft>
                <a:spcPct val="0"/>
              </a:spcAft>
              <a:buClrTx/>
              <a:buSzPct val="70000"/>
              <a:buFont typeface="Wingdings" pitchFamily="2" charset="2"/>
              <a:buChar char="n"/>
              <a:tabLst/>
              <a:defRPr/>
            </a:pPr>
            <a:endParaRPr kumimoji="1" lang="ja-JP" altLang="en-US" sz="2400" b="0" i="0" u="none" strike="noStrike" kern="0" cap="none" spc="0" normalizeH="0" baseline="0" noProof="0" dirty="0" smtClean="0">
              <a:ln>
                <a:noFill/>
              </a:ln>
              <a:solidFill>
                <a:schemeClr val="tx1"/>
              </a:solidFill>
              <a:effectLst/>
              <a:uLnTx/>
              <a:uFillTx/>
              <a:latin typeface="ヒラギノ角ゴ Pro W3" pitchFamily="34" charset="-128"/>
              <a:ea typeface="ヒラギノ角ゴ Pro W3" pitchFamily="34" charset="-128"/>
              <a:cs typeface="+mn-cs"/>
            </a:endParaRPr>
          </a:p>
        </p:txBody>
      </p:sp>
      <p:sp>
        <p:nvSpPr>
          <p:cNvPr id="23" name="正方形/長方形 22"/>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25" name="フッター プレースホルダ 24"/>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4" name="スライド番号プレースホルダ 23"/>
          <p:cNvSpPr>
            <a:spLocks noGrp="1"/>
          </p:cNvSpPr>
          <p:nvPr>
            <p:ph type="sldNum" sz="quarter" idx="12"/>
          </p:nvPr>
        </p:nvSpPr>
        <p:spPr/>
        <p:txBody>
          <a:bodyPr/>
          <a:lstStyle/>
          <a:p>
            <a:fld id="{DF510E7A-70A0-49B7-BA5B-039CFE49E52F}" type="slidenum">
              <a:rPr kumimoji="1" lang="ja-JP" altLang="en-US" smtClean="0"/>
              <a:pPr/>
              <a:t>63</a:t>
            </a:fld>
            <a:endParaRPr kumimoji="1" lang="ja-JP" alt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同値類の例</a:t>
            </a:r>
            <a:endParaRPr kumimoji="1" lang="ja-JP" altLang="en-US" dirty="0"/>
          </a:p>
        </p:txBody>
      </p:sp>
      <p:sp>
        <p:nvSpPr>
          <p:cNvPr id="5" name="コンテンツ プレースホルダ 4"/>
          <p:cNvSpPr>
            <a:spLocks noGrp="1"/>
          </p:cNvSpPr>
          <p:nvPr>
            <p:ph idx="1"/>
          </p:nvPr>
        </p:nvSpPr>
        <p:spPr/>
        <p:txBody>
          <a:bodyPr/>
          <a:lstStyle/>
          <a:p>
            <a:r>
              <a:rPr kumimoji="1" lang="en-US" altLang="ja-JP" dirty="0" smtClean="0"/>
              <a:t>FILTER</a:t>
            </a:r>
          </a:p>
          <a:p>
            <a:pPr lvl="1"/>
            <a:r>
              <a:rPr lang="en-US" altLang="ja-JP" dirty="0" smtClean="0"/>
              <a:t>E</a:t>
            </a:r>
            <a:r>
              <a:rPr lang="en-US" altLang="ja-JP" baseline="-25000" dirty="0" smtClean="0"/>
              <a:t>0</a:t>
            </a:r>
            <a:r>
              <a:rPr lang="ja-JP" altLang="en-US" dirty="0" smtClean="0"/>
              <a:t>：フィルタを通り抜ける入力データ</a:t>
            </a:r>
            <a:endParaRPr lang="en-US" altLang="ja-JP" dirty="0" smtClean="0"/>
          </a:p>
          <a:p>
            <a:pPr lvl="1"/>
            <a:r>
              <a:rPr kumimoji="1" lang="en-US" altLang="ja-JP" dirty="0" smtClean="0"/>
              <a:t>E</a:t>
            </a:r>
            <a:r>
              <a:rPr kumimoji="1" lang="en-US" altLang="ja-JP" baseline="-25000" dirty="0" smtClean="0"/>
              <a:t>1</a:t>
            </a:r>
            <a:r>
              <a:rPr kumimoji="1" lang="ja-JP" altLang="en-US" dirty="0" smtClean="0"/>
              <a:t>：フィルタを通れない入力データ</a:t>
            </a:r>
            <a:endParaRPr kumimoji="1" lang="en-US" altLang="ja-JP" dirty="0" smtClean="0"/>
          </a:p>
          <a:p>
            <a:r>
              <a:rPr lang="en-US" altLang="ja-JP" dirty="0" smtClean="0"/>
              <a:t>JOIN</a:t>
            </a:r>
          </a:p>
          <a:p>
            <a:pPr lvl="1"/>
            <a:r>
              <a:rPr lang="en-US" altLang="ja-JP" dirty="0" smtClean="0"/>
              <a:t>E</a:t>
            </a:r>
            <a:r>
              <a:rPr lang="en-US" altLang="ja-JP" baseline="-25000" dirty="0" smtClean="0"/>
              <a:t>0</a:t>
            </a:r>
            <a:r>
              <a:rPr lang="ja-JP" altLang="en-US" dirty="0" smtClean="0"/>
              <a:t>：すべての出力データ</a:t>
            </a:r>
            <a:endParaRPr lang="en-US" altLang="ja-JP" dirty="0" smtClean="0"/>
          </a:p>
          <a:p>
            <a:r>
              <a:rPr kumimoji="1" lang="en-US" altLang="ja-JP" dirty="0" smtClean="0"/>
              <a:t>UNION</a:t>
            </a:r>
          </a:p>
          <a:p>
            <a:pPr lvl="1"/>
            <a:r>
              <a:rPr lang="en-US" altLang="ja-JP" dirty="0" smtClean="0"/>
              <a:t>E</a:t>
            </a:r>
            <a:r>
              <a:rPr lang="en-US" altLang="ja-JP" baseline="-25000" dirty="0" smtClean="0"/>
              <a:t>1</a:t>
            </a:r>
            <a:r>
              <a:rPr lang="ja-JP" altLang="en-US" dirty="0" smtClean="0"/>
              <a:t>：最初の入力に属しているデータ</a:t>
            </a:r>
            <a:endParaRPr lang="en-US" altLang="ja-JP" dirty="0" smtClean="0"/>
          </a:p>
          <a:p>
            <a:pPr lvl="1"/>
            <a:r>
              <a:rPr kumimoji="1" lang="en-US" altLang="ja-JP" dirty="0" smtClean="0"/>
              <a:t>E</a:t>
            </a:r>
            <a:r>
              <a:rPr kumimoji="1" lang="en-US" altLang="ja-JP" baseline="-25000" dirty="0" smtClean="0"/>
              <a:t>2</a:t>
            </a:r>
            <a:r>
              <a:rPr kumimoji="1" lang="ja-JP" altLang="en-US" dirty="0" smtClean="0"/>
              <a:t>：</a:t>
            </a:r>
            <a:r>
              <a:rPr kumimoji="1" lang="en-US" altLang="ja-JP" dirty="0" smtClean="0"/>
              <a:t>2</a:t>
            </a:r>
            <a:r>
              <a:rPr kumimoji="1" lang="ja-JP" altLang="en-US" dirty="0" smtClean="0"/>
              <a:t>番目の入力に属しているデータ</a:t>
            </a:r>
            <a:endParaRPr kumimoji="1" lang="ja-JP" altLang="en-US" dirty="0"/>
          </a:p>
        </p:txBody>
      </p:sp>
      <p:sp>
        <p:nvSpPr>
          <p:cNvPr id="6" name="線吹き出し 1 (枠付き) 5"/>
          <p:cNvSpPr/>
          <p:nvPr/>
        </p:nvSpPr>
        <p:spPr>
          <a:xfrm>
            <a:off x="6142059" y="3867156"/>
            <a:ext cx="1539968" cy="503590"/>
          </a:xfrm>
          <a:prstGeom prst="borderCallout1">
            <a:avLst>
              <a:gd name="adj1" fmla="val 23206"/>
              <a:gd name="adj2" fmla="val 622"/>
              <a:gd name="adj3" fmla="val 35664"/>
              <a:gd name="adj4" fmla="val -56355"/>
            </a:avLst>
          </a:prstGeom>
          <a:ln>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wrap="none" lIns="36000" tIns="36000" rIns="0" bIns="36000" rtlCol="0" anchor="t" anchorCtr="0">
            <a:spAutoFit/>
          </a:bodyPr>
          <a:lstStyle/>
          <a:p>
            <a:pPr algn="ctr"/>
            <a:r>
              <a:rPr kumimoji="1" lang="ja-JP" altLang="en-US" sz="1400" dirty="0" smtClean="0"/>
              <a:t>疑問</a:t>
            </a:r>
            <a:r>
              <a:rPr kumimoji="1" lang="en-US" altLang="ja-JP" sz="1400" dirty="0" smtClean="0"/>
              <a:t/>
            </a:r>
            <a:br>
              <a:rPr kumimoji="1" lang="en-US" altLang="ja-JP" sz="1400" dirty="0" smtClean="0"/>
            </a:br>
            <a:r>
              <a:rPr kumimoji="1" lang="en-US" altLang="ja-JP" sz="1400" dirty="0" smtClean="0"/>
              <a:t>Dangling</a:t>
            </a:r>
            <a:r>
              <a:rPr kumimoji="1" lang="ja-JP" altLang="en-US" sz="1400" dirty="0" smtClean="0"/>
              <a:t> </a:t>
            </a:r>
            <a:r>
              <a:rPr kumimoji="1" lang="en-US" altLang="ja-JP" sz="1400" dirty="0" err="1" smtClean="0"/>
              <a:t>tuple</a:t>
            </a:r>
            <a:r>
              <a:rPr kumimoji="1" lang="ja-JP" altLang="en-US" sz="1400" dirty="0" smtClean="0"/>
              <a:t>は？</a:t>
            </a:r>
          </a:p>
        </p:txBody>
      </p:sp>
      <p:sp>
        <p:nvSpPr>
          <p:cNvPr id="7" name="正方形/長方形 6"/>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9" name="フッター プレースホルダ 8"/>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64</a:t>
            </a:fld>
            <a:endParaRPr kumimoji="1" lang="ja-JP" alt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0" y="274638"/>
            <a:ext cx="9144000" cy="1143000"/>
          </a:xfrm>
        </p:spPr>
        <p:txBody>
          <a:bodyPr/>
          <a:lstStyle/>
          <a:p>
            <a:r>
              <a:rPr lang="ja-JP" altLang="en-US" sz="3200" dirty="0" smtClean="0"/>
              <a:t>良い</a:t>
            </a:r>
            <a:r>
              <a:rPr lang="en-US" altLang="ja-JP" sz="3200" dirty="0" smtClean="0"/>
              <a:t>Example Data</a:t>
            </a:r>
            <a:r>
              <a:rPr lang="ja-JP" altLang="en-US" sz="3200" dirty="0" smtClean="0"/>
              <a:t>とは</a:t>
            </a:r>
            <a:r>
              <a:rPr kumimoji="1" lang="ja-JP" altLang="en-US" sz="3200" dirty="0" smtClean="0"/>
              <a:t>：</a:t>
            </a:r>
            <a:r>
              <a:rPr kumimoji="1" lang="en-US" altLang="ja-JP" sz="3200" dirty="0" smtClean="0"/>
              <a:t>Completeness</a:t>
            </a:r>
            <a:endParaRPr kumimoji="1" lang="ja-JP" altLang="en-US" sz="4000" dirty="0"/>
          </a:p>
        </p:txBody>
      </p:sp>
      <p:sp>
        <p:nvSpPr>
          <p:cNvPr id="22" name="角丸四角形 21"/>
          <p:cNvSpPr/>
          <p:nvPr/>
        </p:nvSpPr>
        <p:spPr>
          <a:xfrm>
            <a:off x="847674" y="1566837"/>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LOAD</a:t>
            </a:r>
            <a:endParaRPr kumimoji="1" lang="en-US" altLang="ja-JP" sz="1600" dirty="0" smtClean="0">
              <a:solidFill>
                <a:srgbClr val="FFFF00"/>
              </a:solidFill>
              <a:latin typeface="Arial Black" pitchFamily="34" charset="0"/>
            </a:endParaRPr>
          </a:p>
          <a:p>
            <a:pPr algn="ctr"/>
            <a:r>
              <a:rPr lang="en-US" altLang="ja-JP" sz="1400" dirty="0" smtClean="0"/>
              <a:t>user,  </a:t>
            </a:r>
            <a:r>
              <a:rPr lang="en-US" altLang="ja-JP" sz="1400" i="1" dirty="0" err="1" smtClean="0"/>
              <a:t>canonicalize</a:t>
            </a:r>
            <a:r>
              <a:rPr lang="en-US" altLang="ja-JP" sz="1400" dirty="0" smtClean="0"/>
              <a:t>(</a:t>
            </a:r>
            <a:r>
              <a:rPr lang="en-US" altLang="ja-JP" sz="1400" dirty="0" err="1" smtClean="0"/>
              <a:t>url</a:t>
            </a:r>
            <a:r>
              <a:rPr lang="en-US" altLang="ja-JP" sz="1400" dirty="0" smtClean="0"/>
              <a:t>)</a:t>
            </a:r>
            <a:endParaRPr kumimoji="1" lang="ja-JP" altLang="en-US" sz="1400" dirty="0" smtClean="0"/>
          </a:p>
        </p:txBody>
      </p:sp>
      <p:sp>
        <p:nvSpPr>
          <p:cNvPr id="49" name="角丸四角形 48"/>
          <p:cNvSpPr/>
          <p:nvPr/>
        </p:nvSpPr>
        <p:spPr>
          <a:xfrm>
            <a:off x="3249234" y="1566837"/>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LOAD</a:t>
            </a:r>
          </a:p>
          <a:p>
            <a:pPr algn="ctr"/>
            <a:r>
              <a:rPr lang="en-US" altLang="ja-JP" sz="1400" dirty="0" err="1" smtClean="0"/>
              <a:t>url</a:t>
            </a:r>
            <a:r>
              <a:rPr lang="en-US" altLang="ja-JP" sz="1400" dirty="0" smtClean="0"/>
              <a:t>, </a:t>
            </a:r>
            <a:r>
              <a:rPr lang="en-US" altLang="ja-JP" sz="1400" dirty="0" err="1" smtClean="0"/>
              <a:t>pagerank</a:t>
            </a:r>
            <a:endParaRPr kumimoji="1" lang="ja-JP" altLang="en-US" sz="1400" dirty="0" smtClean="0"/>
          </a:p>
        </p:txBody>
      </p:sp>
      <p:sp>
        <p:nvSpPr>
          <p:cNvPr id="58" name="角丸四角形 57"/>
          <p:cNvSpPr/>
          <p:nvPr/>
        </p:nvSpPr>
        <p:spPr>
          <a:xfrm>
            <a:off x="847674" y="2422026"/>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TRANSFORM</a:t>
            </a:r>
            <a:endParaRPr kumimoji="1" lang="en-US" altLang="ja-JP" sz="1600" dirty="0" smtClean="0">
              <a:solidFill>
                <a:srgbClr val="FFFF00"/>
              </a:solidFill>
              <a:latin typeface="Arial Black" pitchFamily="34" charset="0"/>
            </a:endParaRPr>
          </a:p>
          <a:p>
            <a:pPr algn="ctr"/>
            <a:r>
              <a:rPr lang="en-US" altLang="ja-JP" sz="1400" dirty="0" smtClean="0"/>
              <a:t>user,  </a:t>
            </a:r>
            <a:r>
              <a:rPr lang="en-US" altLang="ja-JP" sz="1400" i="1" dirty="0" err="1" smtClean="0"/>
              <a:t>canonicalize</a:t>
            </a:r>
            <a:r>
              <a:rPr lang="en-US" altLang="ja-JP" sz="1400" dirty="0" smtClean="0"/>
              <a:t>(</a:t>
            </a:r>
            <a:r>
              <a:rPr lang="en-US" altLang="ja-JP" sz="1400" dirty="0" err="1" smtClean="0"/>
              <a:t>url</a:t>
            </a:r>
            <a:r>
              <a:rPr lang="en-US" altLang="ja-JP" sz="1400" dirty="0" smtClean="0"/>
              <a:t>)</a:t>
            </a:r>
            <a:endParaRPr kumimoji="1" lang="ja-JP" altLang="en-US" sz="1400" dirty="0" smtClean="0"/>
          </a:p>
        </p:txBody>
      </p:sp>
      <p:sp>
        <p:nvSpPr>
          <p:cNvPr id="59" name="角丸四角形 58"/>
          <p:cNvSpPr/>
          <p:nvPr/>
        </p:nvSpPr>
        <p:spPr>
          <a:xfrm>
            <a:off x="3249234" y="2536504"/>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JOIN</a:t>
            </a:r>
            <a:endParaRPr kumimoji="1" lang="en-US" altLang="ja-JP" sz="1600" dirty="0" smtClean="0">
              <a:solidFill>
                <a:srgbClr val="FFFF00"/>
              </a:solidFill>
              <a:latin typeface="Arial Black" pitchFamily="34" charset="0"/>
            </a:endParaRPr>
          </a:p>
          <a:p>
            <a:pPr algn="ctr"/>
            <a:r>
              <a:rPr lang="en-US" altLang="ja-JP" sz="1400" dirty="0" err="1" smtClean="0"/>
              <a:t>url</a:t>
            </a:r>
            <a:r>
              <a:rPr lang="en-US" altLang="ja-JP" sz="1400" dirty="0" smtClean="0"/>
              <a:t> = </a:t>
            </a:r>
            <a:r>
              <a:rPr lang="en-US" altLang="ja-JP" sz="1400" dirty="0" err="1" smtClean="0"/>
              <a:t>url</a:t>
            </a:r>
            <a:endParaRPr kumimoji="1" lang="ja-JP" altLang="en-US" sz="1400" dirty="0" smtClean="0"/>
          </a:p>
        </p:txBody>
      </p:sp>
      <p:sp>
        <p:nvSpPr>
          <p:cNvPr id="61" name="角丸四角形 60"/>
          <p:cNvSpPr/>
          <p:nvPr/>
        </p:nvSpPr>
        <p:spPr>
          <a:xfrm>
            <a:off x="3249234" y="3383998"/>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GROUP</a:t>
            </a:r>
            <a:endParaRPr kumimoji="1" lang="en-US" altLang="ja-JP" sz="1600" dirty="0" smtClean="0">
              <a:solidFill>
                <a:srgbClr val="FFFF00"/>
              </a:solidFill>
              <a:latin typeface="Arial Black" pitchFamily="34" charset="0"/>
            </a:endParaRPr>
          </a:p>
          <a:p>
            <a:pPr algn="ctr"/>
            <a:r>
              <a:rPr lang="en-US" altLang="ja-JP" sz="1400" dirty="0" smtClean="0"/>
              <a:t>by user</a:t>
            </a:r>
            <a:endParaRPr kumimoji="1" lang="ja-JP" altLang="en-US" sz="1400" dirty="0" smtClean="0"/>
          </a:p>
        </p:txBody>
      </p:sp>
      <p:sp>
        <p:nvSpPr>
          <p:cNvPr id="63" name="角丸四角形 62"/>
          <p:cNvSpPr/>
          <p:nvPr/>
        </p:nvSpPr>
        <p:spPr>
          <a:xfrm>
            <a:off x="3249234" y="4231492"/>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TRANSFORM</a:t>
            </a:r>
            <a:endParaRPr kumimoji="1" lang="en-US" altLang="ja-JP" sz="1600" dirty="0" smtClean="0">
              <a:solidFill>
                <a:srgbClr val="FFFF00"/>
              </a:solidFill>
              <a:latin typeface="Arial Black" pitchFamily="34" charset="0"/>
            </a:endParaRPr>
          </a:p>
          <a:p>
            <a:pPr algn="ctr"/>
            <a:r>
              <a:rPr lang="en-US" altLang="ja-JP" sz="1400" dirty="0" smtClean="0"/>
              <a:t>user,  </a:t>
            </a:r>
            <a:r>
              <a:rPr lang="en-US" altLang="ja-JP" sz="1400" i="1" dirty="0" smtClean="0"/>
              <a:t>AVG</a:t>
            </a:r>
            <a:r>
              <a:rPr lang="en-US" altLang="ja-JP" sz="1400" dirty="0" smtClean="0"/>
              <a:t>(</a:t>
            </a:r>
            <a:r>
              <a:rPr lang="en-US" altLang="ja-JP" sz="1400" dirty="0" err="1" smtClean="0"/>
              <a:t>pagerank</a:t>
            </a:r>
            <a:r>
              <a:rPr lang="en-US" altLang="ja-JP" sz="1400" dirty="0" smtClean="0"/>
              <a:t>)</a:t>
            </a:r>
            <a:endParaRPr kumimoji="1" lang="ja-JP" altLang="en-US" sz="1400" dirty="0" smtClean="0"/>
          </a:p>
        </p:txBody>
      </p:sp>
      <p:sp>
        <p:nvSpPr>
          <p:cNvPr id="65" name="角丸四角形 64"/>
          <p:cNvSpPr/>
          <p:nvPr/>
        </p:nvSpPr>
        <p:spPr>
          <a:xfrm>
            <a:off x="3249234" y="5078986"/>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FILTER</a:t>
            </a:r>
            <a:endParaRPr kumimoji="1" lang="en-US" altLang="ja-JP" sz="1600" dirty="0" smtClean="0">
              <a:solidFill>
                <a:srgbClr val="FFFF00"/>
              </a:solidFill>
              <a:latin typeface="Arial Black" pitchFamily="34" charset="0"/>
            </a:endParaRPr>
          </a:p>
          <a:p>
            <a:pPr algn="ctr"/>
            <a:r>
              <a:rPr lang="en-US" altLang="ja-JP" sz="1400" dirty="0" err="1" smtClean="0"/>
              <a:t>avgPagerank</a:t>
            </a:r>
            <a:r>
              <a:rPr lang="en-US" altLang="ja-JP" sz="1400" dirty="0" smtClean="0"/>
              <a:t> &gt; 0.5</a:t>
            </a:r>
            <a:endParaRPr kumimoji="1" lang="ja-JP" altLang="en-US" sz="1400" dirty="0" smtClean="0"/>
          </a:p>
        </p:txBody>
      </p:sp>
      <p:cxnSp>
        <p:nvCxnSpPr>
          <p:cNvPr id="67" name="カギ線コネクタ 66"/>
          <p:cNvCxnSpPr>
            <a:stCxn id="22" idx="2"/>
            <a:endCxn id="58" idx="0"/>
          </p:cNvCxnSpPr>
          <p:nvPr/>
        </p:nvCxnSpPr>
        <p:spPr>
          <a:xfrm rot="5400000">
            <a:off x="1680080" y="2264431"/>
            <a:ext cx="315189"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sp>
        <p:nvSpPr>
          <p:cNvPr id="77" name="角丸四角形 76"/>
          <p:cNvSpPr/>
          <p:nvPr/>
        </p:nvSpPr>
        <p:spPr>
          <a:xfrm>
            <a:off x="2592000" y="5050962"/>
            <a:ext cx="1980000" cy="540000"/>
          </a:xfrm>
          <a:prstGeom prst="round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endParaRPr kumimoji="1" lang="ja-JP" altLang="en-US" sz="1400" dirty="0" smtClean="0"/>
          </a:p>
        </p:txBody>
      </p:sp>
      <p:cxnSp>
        <p:nvCxnSpPr>
          <p:cNvPr id="78" name="カギ線コネクタ 77"/>
          <p:cNvCxnSpPr>
            <a:stCxn id="49" idx="2"/>
            <a:endCxn id="59" idx="0"/>
          </p:cNvCxnSpPr>
          <p:nvPr/>
        </p:nvCxnSpPr>
        <p:spPr>
          <a:xfrm rot="5400000">
            <a:off x="4024401" y="2321670"/>
            <a:ext cx="429667"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82" name="カギ線コネクタ 81"/>
          <p:cNvCxnSpPr>
            <a:stCxn id="59" idx="2"/>
            <a:endCxn id="61" idx="0"/>
          </p:cNvCxnSpPr>
          <p:nvPr/>
        </p:nvCxnSpPr>
        <p:spPr>
          <a:xfrm rot="5400000">
            <a:off x="4085487" y="3230251"/>
            <a:ext cx="307494"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83" name="カギ線コネクタ 82"/>
          <p:cNvCxnSpPr>
            <a:stCxn id="61" idx="2"/>
            <a:endCxn id="63" idx="0"/>
          </p:cNvCxnSpPr>
          <p:nvPr/>
        </p:nvCxnSpPr>
        <p:spPr>
          <a:xfrm rot="5400000">
            <a:off x="4085487" y="4077745"/>
            <a:ext cx="307494"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84" name="カギ線コネクタ 83"/>
          <p:cNvCxnSpPr>
            <a:stCxn id="63" idx="2"/>
            <a:endCxn id="65" idx="0"/>
          </p:cNvCxnSpPr>
          <p:nvPr/>
        </p:nvCxnSpPr>
        <p:spPr>
          <a:xfrm rot="5400000">
            <a:off x="4085487" y="4925239"/>
            <a:ext cx="307494"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85" name="カギ線コネクタ 84"/>
          <p:cNvCxnSpPr>
            <a:stCxn id="65" idx="2"/>
          </p:cNvCxnSpPr>
          <p:nvPr/>
        </p:nvCxnSpPr>
        <p:spPr>
          <a:xfrm rot="5400000">
            <a:off x="4071078" y="5787142"/>
            <a:ext cx="336312"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94" name="カギ線コネクタ 93"/>
          <p:cNvCxnSpPr>
            <a:stCxn id="58" idx="2"/>
            <a:endCxn id="59" idx="0"/>
          </p:cNvCxnSpPr>
          <p:nvPr/>
        </p:nvCxnSpPr>
        <p:spPr>
          <a:xfrm rot="5400000" flipH="1" flipV="1">
            <a:off x="2825693" y="1548485"/>
            <a:ext cx="425522" cy="2401560"/>
          </a:xfrm>
          <a:prstGeom prst="bentConnector5">
            <a:avLst>
              <a:gd name="adj1" fmla="val -53722"/>
              <a:gd name="adj2" fmla="val 50000"/>
              <a:gd name="adj3" fmla="val 153722"/>
            </a:avLst>
          </a:prstGeom>
          <a:ln w="28575">
            <a:tailEnd type="arrow"/>
          </a:ln>
        </p:spPr>
        <p:style>
          <a:lnRef idx="2">
            <a:schemeClr val="accent2">
              <a:shade val="50000"/>
            </a:schemeClr>
          </a:lnRef>
          <a:fillRef idx="1">
            <a:schemeClr val="accent2"/>
          </a:fillRef>
          <a:effectRef idx="0">
            <a:schemeClr val="accent2"/>
          </a:effectRef>
          <a:fontRef idx="minor">
            <a:schemeClr val="lt1"/>
          </a:fontRef>
        </p:style>
      </p:cxnSp>
      <p:sp>
        <p:nvSpPr>
          <p:cNvPr id="35" name="線吹き出し 1 (枠付き) 34"/>
          <p:cNvSpPr/>
          <p:nvPr/>
        </p:nvSpPr>
        <p:spPr>
          <a:xfrm>
            <a:off x="1979577" y="4743365"/>
            <a:ext cx="906265" cy="503590"/>
          </a:xfrm>
          <a:prstGeom prst="borderCallout1">
            <a:avLst>
              <a:gd name="adj1" fmla="val 34554"/>
              <a:gd name="adj2" fmla="val 99546"/>
              <a:gd name="adj3" fmla="val 33979"/>
              <a:gd name="adj4" fmla="val 251861"/>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spAutoFit/>
          </a:bodyPr>
          <a:lstStyle/>
          <a:p>
            <a:r>
              <a:rPr lang="en-US" altLang="ja-JP" sz="1400" dirty="0" smtClean="0"/>
              <a:t>(Amy, 0.6)</a:t>
            </a:r>
          </a:p>
          <a:p>
            <a:r>
              <a:rPr lang="en-US" altLang="ja-JP" sz="1400" dirty="0" smtClean="0"/>
              <a:t>(Fred, 0.4)</a:t>
            </a:r>
            <a:endParaRPr lang="ja-JP" altLang="en-US" sz="1400" dirty="0" smtClean="0"/>
          </a:p>
        </p:txBody>
      </p:sp>
      <p:sp>
        <p:nvSpPr>
          <p:cNvPr id="36" name="線吹き出し 1 (枠付き) 35"/>
          <p:cNvSpPr/>
          <p:nvPr/>
        </p:nvSpPr>
        <p:spPr>
          <a:xfrm>
            <a:off x="1979577" y="5616042"/>
            <a:ext cx="884913" cy="288147"/>
          </a:xfrm>
          <a:prstGeom prst="borderCallout1">
            <a:avLst>
              <a:gd name="adj1" fmla="val 40035"/>
              <a:gd name="adj2" fmla="val 99692"/>
              <a:gd name="adj3" fmla="val 40107"/>
              <a:gd name="adj4" fmla="val 257798"/>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spAutoFit/>
          </a:bodyPr>
          <a:lstStyle/>
          <a:p>
            <a:r>
              <a:rPr lang="en-US" altLang="ja-JP" sz="1400" dirty="0" smtClean="0"/>
              <a:t>(Amy, 0.6)</a:t>
            </a:r>
          </a:p>
        </p:txBody>
      </p:sp>
      <p:sp>
        <p:nvSpPr>
          <p:cNvPr id="31" name="コンテンツ プレースホルダ 4"/>
          <p:cNvSpPr txBox="1">
            <a:spLocks/>
          </p:cNvSpPr>
          <p:nvPr/>
        </p:nvSpPr>
        <p:spPr>
          <a:xfrm>
            <a:off x="5484823" y="1347759"/>
            <a:ext cx="3659177" cy="4525963"/>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Pct val="70000"/>
              <a:buFont typeface="Wingdings" pitchFamily="2" charset="2"/>
              <a:buNone/>
              <a:tabLst/>
              <a:defRPr/>
            </a:pPr>
            <a:r>
              <a:rPr kumimoji="1" lang="ja-JP" altLang="en-US" sz="3200" b="0" i="0" u="none" strike="noStrike" kern="0" cap="none" spc="0" normalizeH="0" baseline="0" noProof="0" dirty="0" smtClean="0">
                <a:ln>
                  <a:noFill/>
                </a:ln>
                <a:solidFill>
                  <a:schemeClr val="tx1"/>
                </a:solidFill>
                <a:effectLst/>
                <a:uLnTx/>
                <a:uFillTx/>
                <a:latin typeface="ヒラギノ角ゴ Pro W6" pitchFamily="34" charset="-128"/>
                <a:ea typeface="ヒラギノ角ゴ Pro W6" pitchFamily="34" charset="-128"/>
                <a:cs typeface="+mn-cs"/>
              </a:rPr>
              <a:t>定義</a:t>
            </a:r>
          </a:p>
          <a:p>
            <a:pPr marR="0" lvl="0" algn="l" defTabSz="914400" rtl="0" eaLnBrk="1" fontAlgn="base" latinLnBrk="0" hangingPunct="1">
              <a:lnSpc>
                <a:spcPct val="100000"/>
              </a:lnSpc>
              <a:spcBef>
                <a:spcPct val="20000"/>
              </a:spcBef>
              <a:spcAft>
                <a:spcPct val="0"/>
              </a:spcAft>
              <a:buClrTx/>
              <a:buSzPct val="70000"/>
              <a:buFont typeface="Wingdings" pitchFamily="2" charset="2"/>
              <a:buNone/>
              <a:tabLst/>
              <a:defRPr/>
            </a:pPr>
            <a:r>
              <a:rPr kumimoji="1" lang="en-US" altLang="ja-JP" sz="2400" b="0" i="0" u="none" strike="noStrike" kern="0" cap="none" spc="0" normalizeH="0" baseline="0" noProof="0" dirty="0" smtClean="0">
                <a:ln>
                  <a:noFill/>
                </a:ln>
                <a:solidFill>
                  <a:schemeClr val="tx1"/>
                </a:solidFill>
                <a:effectLst/>
                <a:uLnTx/>
                <a:uFillTx/>
                <a:latin typeface="ヒラギノ角ゴ Pro W3" pitchFamily="34" charset="-128"/>
                <a:ea typeface="ヒラギノ角ゴ Pro W3" pitchFamily="34" charset="-128"/>
                <a:cs typeface="+mn-cs"/>
              </a:rPr>
              <a:t>0</a:t>
            </a:r>
            <a:r>
              <a:rPr kumimoji="1" lang="ja-JP" altLang="en-US" sz="2400" b="0" i="0" u="none" strike="noStrike" kern="0" cap="none" spc="0" normalizeH="0" baseline="0" noProof="0" dirty="0" smtClean="0">
                <a:ln>
                  <a:noFill/>
                </a:ln>
                <a:solidFill>
                  <a:schemeClr val="tx1"/>
                </a:solidFill>
                <a:effectLst/>
                <a:uLnTx/>
                <a:uFillTx/>
                <a:latin typeface="ヒラギノ角ゴ Pro W3" pitchFamily="34" charset="-128"/>
                <a:ea typeface="ヒラギノ角ゴ Pro W3" pitchFamily="34" charset="-128"/>
                <a:cs typeface="+mn-cs"/>
              </a:rPr>
              <a:t>≦</a:t>
            </a:r>
            <a:r>
              <a:rPr lang="en-US" altLang="ja-JP" sz="2400" kern="0" dirty="0" smtClean="0">
                <a:latin typeface="ヒラギノ角ゴ Pro W3" pitchFamily="34" charset="-128"/>
                <a:ea typeface="ヒラギノ角ゴ Pro W3" pitchFamily="34" charset="-128"/>
              </a:rPr>
              <a:t>Completeness</a:t>
            </a:r>
            <a:r>
              <a:rPr kumimoji="1" lang="ja-JP" altLang="en-US" sz="2400" b="0" i="0" u="none" strike="noStrike" kern="0" cap="none" spc="0" normalizeH="0" baseline="0" noProof="0" dirty="0" smtClean="0">
                <a:ln>
                  <a:noFill/>
                </a:ln>
                <a:solidFill>
                  <a:schemeClr val="tx1"/>
                </a:solidFill>
                <a:effectLst/>
                <a:uLnTx/>
                <a:uFillTx/>
                <a:latin typeface="ヒラギノ角ゴ Pro W3" pitchFamily="34" charset="-128"/>
                <a:ea typeface="ヒラギノ角ゴ Pro W3" pitchFamily="34" charset="-128"/>
                <a:cs typeface="+mn-cs"/>
              </a:rPr>
              <a:t>≦</a:t>
            </a:r>
            <a:r>
              <a:rPr kumimoji="1" lang="en-US" altLang="ja-JP" sz="2400" b="0" i="0" u="none" strike="noStrike" kern="0" cap="none" spc="0" normalizeH="0" baseline="0" noProof="0" dirty="0" smtClean="0">
                <a:ln>
                  <a:noFill/>
                </a:ln>
                <a:solidFill>
                  <a:schemeClr val="tx1"/>
                </a:solidFill>
                <a:effectLst/>
                <a:uLnTx/>
                <a:uFillTx/>
                <a:latin typeface="ヒラギノ角ゴ Pro W3" pitchFamily="34" charset="-128"/>
                <a:ea typeface="ヒラギノ角ゴ Pro W3" pitchFamily="34" charset="-128"/>
                <a:cs typeface="+mn-cs"/>
              </a:rPr>
              <a:t>1</a:t>
            </a:r>
            <a:endParaRPr lang="en-US" altLang="ja-JP" sz="2400" kern="0" noProof="0" dirty="0" smtClean="0">
              <a:latin typeface="ヒラギノ角ゴ Pro W3" pitchFamily="34" charset="-128"/>
              <a:ea typeface="ヒラギノ角ゴ Pro W3" pitchFamily="34" charset="-128"/>
            </a:endParaRPr>
          </a:p>
          <a:p>
            <a:pPr marL="273050" marR="0" lvl="0" indent="-273050" algn="l" defTabSz="914400" rtl="0" eaLnBrk="1" fontAlgn="base" latinLnBrk="0" hangingPunct="1">
              <a:lnSpc>
                <a:spcPct val="100000"/>
              </a:lnSpc>
              <a:spcBef>
                <a:spcPct val="20000"/>
              </a:spcBef>
              <a:spcAft>
                <a:spcPct val="0"/>
              </a:spcAft>
              <a:buClrTx/>
              <a:buSzPct val="70000"/>
              <a:buFont typeface="Wingdings" pitchFamily="2" charset="2"/>
              <a:buChar char="n"/>
              <a:tabLst/>
              <a:defRPr/>
            </a:pPr>
            <a:r>
              <a:rPr lang="ja-JP" altLang="en-US" sz="2400" kern="0" dirty="0" smtClean="0">
                <a:latin typeface="ヒラギノ角ゴ Pro W6" pitchFamily="34" charset="-128"/>
                <a:ea typeface="ヒラギノ角ゴ Pro W6" pitchFamily="34" charset="-128"/>
              </a:rPr>
              <a:t>各オペレータの完全性</a:t>
            </a:r>
            <a:r>
              <a:rPr lang="en-US" altLang="ja-JP" sz="2400" kern="0" dirty="0" smtClean="0">
                <a:latin typeface="ヒラギノ角ゴ Pro W3" pitchFamily="34" charset="-128"/>
                <a:ea typeface="ヒラギノ角ゴ Pro W3" pitchFamily="34" charset="-128"/>
              </a:rPr>
              <a:t/>
            </a:r>
            <a:br>
              <a:rPr lang="en-US" altLang="ja-JP" sz="2400" kern="0" dirty="0" smtClean="0">
                <a:latin typeface="ヒラギノ角ゴ Pro W3" pitchFamily="34" charset="-128"/>
                <a:ea typeface="ヒラギノ角ゴ Pro W3" pitchFamily="34" charset="-128"/>
              </a:rPr>
            </a:br>
            <a:r>
              <a:rPr lang="ja-JP" altLang="en-US" sz="2400" kern="0" dirty="0" smtClean="0">
                <a:latin typeface="ヒラギノ角ゴ Pro W3" pitchFamily="34" charset="-128"/>
                <a:ea typeface="ヒラギノ角ゴ Pro W3" pitchFamily="34" charset="-128"/>
              </a:rPr>
              <a:t>一つ以上のデータがある同値類の割合</a:t>
            </a:r>
            <a:endParaRPr lang="en-US" altLang="ja-JP" sz="2400" kern="0" dirty="0" smtClean="0">
              <a:latin typeface="ヒラギノ角ゴ Pro W3" pitchFamily="34" charset="-128"/>
              <a:ea typeface="ヒラギノ角ゴ Pro W3" pitchFamily="34" charset="-128"/>
            </a:endParaRPr>
          </a:p>
          <a:p>
            <a:pPr marL="273050" marR="0" lvl="0" indent="-273050" algn="l" defTabSz="914400" rtl="0" eaLnBrk="1" fontAlgn="base" latinLnBrk="0" hangingPunct="1">
              <a:lnSpc>
                <a:spcPct val="100000"/>
              </a:lnSpc>
              <a:spcBef>
                <a:spcPct val="20000"/>
              </a:spcBef>
              <a:spcAft>
                <a:spcPct val="0"/>
              </a:spcAft>
              <a:buClrTx/>
              <a:buSzPct val="70000"/>
              <a:tabLst/>
              <a:defRPr/>
            </a:pPr>
            <a:endParaRPr lang="en-US" altLang="ja-JP" sz="2400" kern="0" dirty="0" smtClean="0">
              <a:latin typeface="ヒラギノ角ゴ Pro W3" pitchFamily="34" charset="-128"/>
              <a:ea typeface="ヒラギノ角ゴ Pro W3" pitchFamily="34" charset="-128"/>
            </a:endParaRPr>
          </a:p>
          <a:p>
            <a:pPr marL="273050" marR="0" lvl="0" indent="-273050" algn="l" defTabSz="914400" rtl="0" eaLnBrk="1" fontAlgn="base" latinLnBrk="0" hangingPunct="1">
              <a:lnSpc>
                <a:spcPct val="100000"/>
              </a:lnSpc>
              <a:spcBef>
                <a:spcPct val="20000"/>
              </a:spcBef>
              <a:spcAft>
                <a:spcPct val="0"/>
              </a:spcAft>
              <a:buClrTx/>
              <a:buSzPct val="70000"/>
              <a:tabLst/>
              <a:defRPr/>
            </a:pPr>
            <a:endParaRPr lang="en-US" altLang="ja-JP" sz="2400" kern="0" dirty="0" smtClean="0">
              <a:latin typeface="ヒラギノ角ゴ Pro W3" pitchFamily="34" charset="-128"/>
              <a:ea typeface="ヒラギノ角ゴ Pro W3" pitchFamily="34" charset="-128"/>
            </a:endParaRPr>
          </a:p>
          <a:p>
            <a:pPr marL="273050" marR="0" lvl="0" indent="-273050" algn="l" defTabSz="914400" rtl="0" eaLnBrk="1" fontAlgn="base" latinLnBrk="0" hangingPunct="1">
              <a:lnSpc>
                <a:spcPct val="100000"/>
              </a:lnSpc>
              <a:spcBef>
                <a:spcPct val="20000"/>
              </a:spcBef>
              <a:spcAft>
                <a:spcPct val="0"/>
              </a:spcAft>
              <a:buClrTx/>
              <a:buSzPct val="70000"/>
              <a:buFont typeface="Wingdings" pitchFamily="2" charset="2"/>
              <a:buChar char="n"/>
              <a:tabLst/>
              <a:defRPr/>
            </a:pPr>
            <a:r>
              <a:rPr lang="ja-JP" altLang="en-US" sz="2400" kern="0" dirty="0" smtClean="0">
                <a:latin typeface="ヒラギノ角ゴ Pro W6" pitchFamily="34" charset="-128"/>
                <a:ea typeface="ヒラギノ角ゴ Pro W6" pitchFamily="34" charset="-128"/>
              </a:rPr>
              <a:t>全プログラムの完全性</a:t>
            </a:r>
            <a:r>
              <a:rPr lang="en-US" altLang="ja-JP" sz="2400" kern="0" dirty="0" smtClean="0">
                <a:latin typeface="ヒラギノ角ゴ Pro W3" pitchFamily="34" charset="-128"/>
                <a:ea typeface="ヒラギノ角ゴ Pro W3" pitchFamily="34" charset="-128"/>
              </a:rPr>
              <a:t/>
            </a:r>
            <a:br>
              <a:rPr lang="en-US" altLang="ja-JP" sz="2400" kern="0" dirty="0" smtClean="0">
                <a:latin typeface="ヒラギノ角ゴ Pro W3" pitchFamily="34" charset="-128"/>
                <a:ea typeface="ヒラギノ角ゴ Pro W3" pitchFamily="34" charset="-128"/>
              </a:rPr>
            </a:br>
            <a:r>
              <a:rPr lang="ja-JP" altLang="en-US" sz="2400" kern="0" dirty="0" smtClean="0">
                <a:latin typeface="ヒラギノ角ゴ Pro W3" pitchFamily="34" charset="-128"/>
                <a:ea typeface="ヒラギノ角ゴ Pro W3" pitchFamily="34" charset="-128"/>
              </a:rPr>
              <a:t>各オペレータの完全性の平均値</a:t>
            </a:r>
            <a:endParaRPr lang="en-US" altLang="ja-JP" sz="2400" kern="0" dirty="0" smtClean="0">
              <a:latin typeface="ヒラギノ角ゴ Pro W3" pitchFamily="34" charset="-128"/>
              <a:ea typeface="ヒラギノ角ゴ Pro W3" pitchFamily="34" charset="-128"/>
            </a:endParaRPr>
          </a:p>
          <a:p>
            <a:pPr marL="273050" marR="0" lvl="0" indent="-273050" algn="l" defTabSz="914400" rtl="0" eaLnBrk="1" fontAlgn="base" latinLnBrk="0" hangingPunct="1">
              <a:lnSpc>
                <a:spcPct val="100000"/>
              </a:lnSpc>
              <a:spcBef>
                <a:spcPct val="20000"/>
              </a:spcBef>
              <a:spcAft>
                <a:spcPct val="0"/>
              </a:spcAft>
              <a:buClrTx/>
              <a:buSzPct val="70000"/>
              <a:tabLst/>
              <a:defRPr/>
            </a:pPr>
            <a:r>
              <a:rPr lang="en-US" altLang="ja-JP" sz="2400" kern="0" noProof="0" dirty="0" smtClean="0">
                <a:latin typeface="ヒラギノ角ゴ Pro W3" pitchFamily="34" charset="-128"/>
                <a:ea typeface="ヒラギノ角ゴ Pro W3" pitchFamily="34" charset="-128"/>
              </a:rPr>
              <a:t/>
            </a:r>
            <a:br>
              <a:rPr lang="en-US" altLang="ja-JP" sz="2400" kern="0" noProof="0" dirty="0" smtClean="0">
                <a:latin typeface="ヒラギノ角ゴ Pro W3" pitchFamily="34" charset="-128"/>
                <a:ea typeface="ヒラギノ角ゴ Pro W3" pitchFamily="34" charset="-128"/>
              </a:rPr>
            </a:br>
            <a:endParaRPr lang="en-US" altLang="ja-JP" sz="2400" kern="0" noProof="0" dirty="0" smtClean="0">
              <a:latin typeface="ヒラギノ角ゴ Pro W3" pitchFamily="34" charset="-128"/>
              <a:ea typeface="ヒラギノ角ゴ Pro W3" pitchFamily="34" charset="-128"/>
            </a:endParaRPr>
          </a:p>
          <a:p>
            <a:pPr marL="273050" marR="0" lvl="0" indent="-273050" algn="l" defTabSz="914400" rtl="0" eaLnBrk="1" fontAlgn="base" latinLnBrk="0" hangingPunct="1">
              <a:lnSpc>
                <a:spcPct val="100000"/>
              </a:lnSpc>
              <a:spcBef>
                <a:spcPct val="20000"/>
              </a:spcBef>
              <a:spcAft>
                <a:spcPct val="0"/>
              </a:spcAft>
              <a:buClrTx/>
              <a:buSzPct val="70000"/>
              <a:buFont typeface="Wingdings" pitchFamily="2" charset="2"/>
              <a:buChar char="n"/>
              <a:tabLst/>
              <a:defRPr/>
            </a:pPr>
            <a:endParaRPr kumimoji="1" lang="ja-JP" altLang="en-US" sz="2400" b="0" i="0" u="none" strike="noStrike" kern="0" cap="none" spc="0" normalizeH="0" baseline="0" noProof="0" dirty="0" smtClean="0">
              <a:ln>
                <a:noFill/>
              </a:ln>
              <a:solidFill>
                <a:schemeClr val="tx1"/>
              </a:solidFill>
              <a:effectLst/>
              <a:uLnTx/>
              <a:uFillTx/>
              <a:latin typeface="ヒラギノ角ゴ Pro W3" pitchFamily="34" charset="-128"/>
              <a:ea typeface="ヒラギノ角ゴ Pro W3" pitchFamily="34" charset="-128"/>
              <a:cs typeface="+mn-cs"/>
            </a:endParaRPr>
          </a:p>
        </p:txBody>
      </p:sp>
      <p:sp>
        <p:nvSpPr>
          <p:cNvPr id="23" name="正方形/長方形 22"/>
          <p:cNvSpPr/>
          <p:nvPr/>
        </p:nvSpPr>
        <p:spPr>
          <a:xfrm>
            <a:off x="5654677" y="3583854"/>
            <a:ext cx="3298883" cy="830997"/>
          </a:xfrm>
          <a:prstGeom prst="rect">
            <a:avLst/>
          </a:prstGeom>
        </p:spPr>
        <p:txBody>
          <a:bodyPr wrap="square">
            <a:spAutoFit/>
          </a:bodyPr>
          <a:lstStyle/>
          <a:p>
            <a:pPr algn="ctr"/>
            <a:r>
              <a:rPr lang="ja-JP" altLang="en-US" sz="2400" kern="0" dirty="0" smtClean="0">
                <a:latin typeface="ヒラギノ角ゴ Pro W3" pitchFamily="34" charset="-128"/>
                <a:ea typeface="ヒラギノ角ゴ Pro W3" pitchFamily="34" charset="-128"/>
              </a:rPr>
              <a:t>データがある同値類数</a:t>
            </a:r>
            <a:endParaRPr lang="en-US" altLang="ja-JP" sz="2400" kern="0" dirty="0" smtClean="0">
              <a:latin typeface="ヒラギノ角ゴ Pro W3" pitchFamily="34" charset="-128"/>
              <a:ea typeface="ヒラギノ角ゴ Pro W3" pitchFamily="34" charset="-128"/>
            </a:endParaRPr>
          </a:p>
          <a:p>
            <a:pPr algn="ctr"/>
            <a:r>
              <a:rPr lang="ja-JP" altLang="en-US" sz="2400" kern="0" dirty="0" smtClean="0">
                <a:latin typeface="ヒラギノ角ゴ Pro W3" pitchFamily="34" charset="-128"/>
                <a:ea typeface="ヒラギノ角ゴ Pro W3" pitchFamily="34" charset="-128"/>
              </a:rPr>
              <a:t>同値類数</a:t>
            </a:r>
            <a:endParaRPr lang="ja-JP" altLang="en-US" sz="2400" dirty="0"/>
          </a:p>
        </p:txBody>
      </p:sp>
      <p:cxnSp>
        <p:nvCxnSpPr>
          <p:cNvPr id="24" name="直線コネクタ 23"/>
          <p:cNvCxnSpPr>
            <a:stCxn id="23" idx="1"/>
            <a:endCxn id="23" idx="3"/>
          </p:cNvCxnSpPr>
          <p:nvPr/>
        </p:nvCxnSpPr>
        <p:spPr>
          <a:xfrm rot="10800000" flipH="1">
            <a:off x="5654676" y="3999353"/>
            <a:ext cx="3298883" cy="1588"/>
          </a:xfrm>
          <a:prstGeom prst="line">
            <a:avLst/>
          </a:prstGeom>
          <a:ln/>
        </p:spPr>
        <p:style>
          <a:lnRef idx="1">
            <a:schemeClr val="dk1"/>
          </a:lnRef>
          <a:fillRef idx="0">
            <a:schemeClr val="dk1"/>
          </a:fillRef>
          <a:effectRef idx="0">
            <a:schemeClr val="dk1"/>
          </a:effectRef>
          <a:fontRef idx="minor">
            <a:schemeClr val="tx1"/>
          </a:fontRef>
        </p:style>
      </p:cxnSp>
      <p:sp>
        <p:nvSpPr>
          <p:cNvPr id="25" name="正方形/長方形 2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27" name="フッター プレースホルダ 2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6" name="スライド番号プレースホルダ 25"/>
          <p:cNvSpPr>
            <a:spLocks noGrp="1"/>
          </p:cNvSpPr>
          <p:nvPr>
            <p:ph type="sldNum" sz="quarter" idx="12"/>
          </p:nvPr>
        </p:nvSpPr>
        <p:spPr/>
        <p:txBody>
          <a:bodyPr/>
          <a:lstStyle/>
          <a:p>
            <a:fld id="{DF510E7A-70A0-49B7-BA5B-039CFE49E52F}" type="slidenum">
              <a:rPr kumimoji="1" lang="ja-JP" altLang="en-US" smtClean="0"/>
              <a:pPr/>
              <a:t>65</a:t>
            </a:fld>
            <a:endParaRPr kumimoji="1" lang="ja-JP" alt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0" y="274638"/>
            <a:ext cx="9144000" cy="1143000"/>
          </a:xfrm>
        </p:spPr>
        <p:txBody>
          <a:bodyPr/>
          <a:lstStyle/>
          <a:p>
            <a:r>
              <a:rPr lang="ja-JP" altLang="en-US" sz="3200" dirty="0" smtClean="0"/>
              <a:t>良い</a:t>
            </a:r>
            <a:r>
              <a:rPr lang="en-US" altLang="ja-JP" sz="3200" dirty="0" smtClean="0"/>
              <a:t>Example Data</a:t>
            </a:r>
            <a:r>
              <a:rPr lang="ja-JP" altLang="en-US" sz="3200" dirty="0" smtClean="0"/>
              <a:t>とは： </a:t>
            </a:r>
            <a:r>
              <a:rPr kumimoji="1" lang="en-US" altLang="ja-JP" sz="3200" dirty="0" smtClean="0"/>
              <a:t>Conciseness</a:t>
            </a:r>
            <a:endParaRPr kumimoji="1" lang="ja-JP" altLang="en-US" sz="3200" dirty="0"/>
          </a:p>
        </p:txBody>
      </p:sp>
      <p:sp>
        <p:nvSpPr>
          <p:cNvPr id="22" name="角丸四角形 21"/>
          <p:cNvSpPr/>
          <p:nvPr/>
        </p:nvSpPr>
        <p:spPr>
          <a:xfrm>
            <a:off x="847674" y="1238220"/>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LOAD</a:t>
            </a:r>
            <a:endParaRPr kumimoji="1" lang="en-US" altLang="ja-JP" sz="1600" dirty="0" smtClean="0">
              <a:solidFill>
                <a:srgbClr val="FFFF00"/>
              </a:solidFill>
              <a:latin typeface="Arial Black" pitchFamily="34" charset="0"/>
            </a:endParaRPr>
          </a:p>
          <a:p>
            <a:pPr algn="ctr"/>
            <a:r>
              <a:rPr lang="en-US" altLang="ja-JP" sz="1400" dirty="0" smtClean="0"/>
              <a:t>user,  </a:t>
            </a:r>
            <a:r>
              <a:rPr lang="en-US" altLang="ja-JP" sz="1400" i="1" dirty="0" err="1" smtClean="0"/>
              <a:t>canonicalize</a:t>
            </a:r>
            <a:r>
              <a:rPr lang="en-US" altLang="ja-JP" sz="1400" dirty="0" smtClean="0"/>
              <a:t>(</a:t>
            </a:r>
            <a:r>
              <a:rPr lang="en-US" altLang="ja-JP" sz="1400" dirty="0" err="1" smtClean="0"/>
              <a:t>url</a:t>
            </a:r>
            <a:r>
              <a:rPr lang="en-US" altLang="ja-JP" sz="1400" dirty="0" smtClean="0"/>
              <a:t>)</a:t>
            </a:r>
            <a:endParaRPr kumimoji="1" lang="ja-JP" altLang="en-US" sz="1400" dirty="0" smtClean="0"/>
          </a:p>
        </p:txBody>
      </p:sp>
      <p:sp>
        <p:nvSpPr>
          <p:cNvPr id="49" name="角丸四角形 48"/>
          <p:cNvSpPr/>
          <p:nvPr/>
        </p:nvSpPr>
        <p:spPr>
          <a:xfrm>
            <a:off x="3249234" y="1238220"/>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LOAD</a:t>
            </a:r>
          </a:p>
          <a:p>
            <a:pPr algn="ctr"/>
            <a:r>
              <a:rPr lang="en-US" altLang="ja-JP" sz="1400" dirty="0" err="1" smtClean="0"/>
              <a:t>url</a:t>
            </a:r>
            <a:r>
              <a:rPr lang="en-US" altLang="ja-JP" sz="1400" dirty="0" smtClean="0"/>
              <a:t>, </a:t>
            </a:r>
            <a:r>
              <a:rPr lang="en-US" altLang="ja-JP" sz="1400" dirty="0" err="1" smtClean="0"/>
              <a:t>pagerank</a:t>
            </a:r>
            <a:endParaRPr kumimoji="1" lang="ja-JP" altLang="en-US" sz="1400" dirty="0" smtClean="0"/>
          </a:p>
        </p:txBody>
      </p:sp>
      <p:sp>
        <p:nvSpPr>
          <p:cNvPr id="58" name="角丸四角形 57"/>
          <p:cNvSpPr/>
          <p:nvPr/>
        </p:nvSpPr>
        <p:spPr>
          <a:xfrm>
            <a:off x="847674" y="2831364"/>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TRANSFORM</a:t>
            </a:r>
            <a:endParaRPr kumimoji="1" lang="en-US" altLang="ja-JP" sz="1600" dirty="0" smtClean="0">
              <a:solidFill>
                <a:srgbClr val="FFFF00"/>
              </a:solidFill>
              <a:latin typeface="Arial Black" pitchFamily="34" charset="0"/>
            </a:endParaRPr>
          </a:p>
          <a:p>
            <a:pPr algn="ctr"/>
            <a:r>
              <a:rPr lang="en-US" altLang="ja-JP" sz="1400" dirty="0" smtClean="0"/>
              <a:t>user,  </a:t>
            </a:r>
            <a:r>
              <a:rPr lang="en-US" altLang="ja-JP" sz="1400" i="1" dirty="0" err="1" smtClean="0"/>
              <a:t>canonicalize</a:t>
            </a:r>
            <a:r>
              <a:rPr lang="en-US" altLang="ja-JP" sz="1400" dirty="0" smtClean="0"/>
              <a:t>(</a:t>
            </a:r>
            <a:r>
              <a:rPr lang="en-US" altLang="ja-JP" sz="1400" dirty="0" err="1" smtClean="0"/>
              <a:t>url</a:t>
            </a:r>
            <a:r>
              <a:rPr lang="en-US" altLang="ja-JP" sz="1400" dirty="0" smtClean="0"/>
              <a:t>)</a:t>
            </a:r>
            <a:endParaRPr kumimoji="1" lang="ja-JP" altLang="en-US" sz="1400" dirty="0" smtClean="0"/>
          </a:p>
        </p:txBody>
      </p:sp>
      <p:sp>
        <p:nvSpPr>
          <p:cNvPr id="59" name="角丸四角形 58"/>
          <p:cNvSpPr/>
          <p:nvPr/>
        </p:nvSpPr>
        <p:spPr>
          <a:xfrm>
            <a:off x="3249234" y="2945842"/>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JOIN</a:t>
            </a:r>
            <a:endParaRPr kumimoji="1" lang="en-US" altLang="ja-JP" sz="1600" dirty="0" smtClean="0">
              <a:solidFill>
                <a:srgbClr val="FFFF00"/>
              </a:solidFill>
              <a:latin typeface="Arial Black" pitchFamily="34" charset="0"/>
            </a:endParaRPr>
          </a:p>
          <a:p>
            <a:pPr algn="ctr"/>
            <a:r>
              <a:rPr lang="en-US" altLang="ja-JP" sz="1400" dirty="0" err="1" smtClean="0"/>
              <a:t>url</a:t>
            </a:r>
            <a:r>
              <a:rPr lang="en-US" altLang="ja-JP" sz="1400" dirty="0" smtClean="0"/>
              <a:t> = </a:t>
            </a:r>
            <a:r>
              <a:rPr lang="en-US" altLang="ja-JP" sz="1400" dirty="0" err="1" smtClean="0"/>
              <a:t>url</a:t>
            </a:r>
            <a:endParaRPr kumimoji="1" lang="ja-JP" altLang="en-US" sz="1400" dirty="0" smtClean="0"/>
          </a:p>
        </p:txBody>
      </p:sp>
      <p:sp>
        <p:nvSpPr>
          <p:cNvPr id="61" name="角丸四角形 60"/>
          <p:cNvSpPr/>
          <p:nvPr/>
        </p:nvSpPr>
        <p:spPr>
          <a:xfrm>
            <a:off x="3249234" y="3793336"/>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GROUP</a:t>
            </a:r>
            <a:endParaRPr kumimoji="1" lang="en-US" altLang="ja-JP" sz="1600" dirty="0" smtClean="0">
              <a:solidFill>
                <a:srgbClr val="FFFF00"/>
              </a:solidFill>
              <a:latin typeface="Arial Black" pitchFamily="34" charset="0"/>
            </a:endParaRPr>
          </a:p>
          <a:p>
            <a:pPr algn="ctr"/>
            <a:r>
              <a:rPr lang="en-US" altLang="ja-JP" sz="1400" dirty="0" smtClean="0"/>
              <a:t>by user</a:t>
            </a:r>
            <a:endParaRPr kumimoji="1" lang="ja-JP" altLang="en-US" sz="1400" dirty="0" smtClean="0"/>
          </a:p>
        </p:txBody>
      </p:sp>
      <p:sp>
        <p:nvSpPr>
          <p:cNvPr id="63" name="角丸四角形 62"/>
          <p:cNvSpPr/>
          <p:nvPr/>
        </p:nvSpPr>
        <p:spPr>
          <a:xfrm>
            <a:off x="3249234" y="4640830"/>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TRANSFORM</a:t>
            </a:r>
            <a:endParaRPr kumimoji="1" lang="en-US" altLang="ja-JP" sz="1600" dirty="0" smtClean="0">
              <a:solidFill>
                <a:srgbClr val="FFFF00"/>
              </a:solidFill>
              <a:latin typeface="Arial Black" pitchFamily="34" charset="0"/>
            </a:endParaRPr>
          </a:p>
          <a:p>
            <a:pPr algn="ctr"/>
            <a:r>
              <a:rPr lang="en-US" altLang="ja-JP" sz="1400" dirty="0" smtClean="0"/>
              <a:t>user,  </a:t>
            </a:r>
            <a:r>
              <a:rPr lang="en-US" altLang="ja-JP" sz="1400" i="1" dirty="0" smtClean="0"/>
              <a:t>AVG</a:t>
            </a:r>
            <a:r>
              <a:rPr lang="en-US" altLang="ja-JP" sz="1400" dirty="0" smtClean="0"/>
              <a:t>(</a:t>
            </a:r>
            <a:r>
              <a:rPr lang="en-US" altLang="ja-JP" sz="1400" dirty="0" err="1" smtClean="0"/>
              <a:t>pagerank</a:t>
            </a:r>
            <a:r>
              <a:rPr lang="en-US" altLang="ja-JP" sz="1400" dirty="0" smtClean="0"/>
              <a:t>)</a:t>
            </a:r>
            <a:endParaRPr kumimoji="1" lang="ja-JP" altLang="en-US" sz="1400" dirty="0" smtClean="0"/>
          </a:p>
        </p:txBody>
      </p:sp>
      <p:sp>
        <p:nvSpPr>
          <p:cNvPr id="65" name="角丸四角形 64"/>
          <p:cNvSpPr/>
          <p:nvPr/>
        </p:nvSpPr>
        <p:spPr>
          <a:xfrm>
            <a:off x="3249234" y="5488324"/>
            <a:ext cx="1980000" cy="54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1600" dirty="0" smtClean="0">
                <a:solidFill>
                  <a:srgbClr val="FFFF00"/>
                </a:solidFill>
                <a:latin typeface="Arial Black" pitchFamily="34" charset="0"/>
              </a:rPr>
              <a:t>FILTER</a:t>
            </a:r>
            <a:endParaRPr kumimoji="1" lang="en-US" altLang="ja-JP" sz="1600" dirty="0" smtClean="0">
              <a:solidFill>
                <a:srgbClr val="FFFF00"/>
              </a:solidFill>
              <a:latin typeface="Arial Black" pitchFamily="34" charset="0"/>
            </a:endParaRPr>
          </a:p>
          <a:p>
            <a:pPr algn="ctr"/>
            <a:r>
              <a:rPr lang="en-US" altLang="ja-JP" sz="1400" dirty="0" err="1" smtClean="0"/>
              <a:t>avgPagerank</a:t>
            </a:r>
            <a:r>
              <a:rPr lang="en-US" altLang="ja-JP" sz="1400" dirty="0" smtClean="0"/>
              <a:t> &gt; 0.5</a:t>
            </a:r>
            <a:endParaRPr kumimoji="1" lang="ja-JP" altLang="en-US" sz="1400" dirty="0" smtClean="0"/>
          </a:p>
        </p:txBody>
      </p:sp>
      <p:cxnSp>
        <p:nvCxnSpPr>
          <p:cNvPr id="67" name="カギ線コネクタ 66"/>
          <p:cNvCxnSpPr>
            <a:stCxn id="22" idx="2"/>
            <a:endCxn id="58" idx="0"/>
          </p:cNvCxnSpPr>
          <p:nvPr/>
        </p:nvCxnSpPr>
        <p:spPr>
          <a:xfrm rot="5400000">
            <a:off x="1311102" y="2304792"/>
            <a:ext cx="1053144"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sp>
        <p:nvSpPr>
          <p:cNvPr id="77" name="角丸四角形 76"/>
          <p:cNvSpPr/>
          <p:nvPr/>
        </p:nvSpPr>
        <p:spPr>
          <a:xfrm>
            <a:off x="2592000" y="5460300"/>
            <a:ext cx="1980000" cy="540000"/>
          </a:xfrm>
          <a:prstGeom prst="round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endParaRPr kumimoji="1" lang="ja-JP" altLang="en-US" sz="1400" dirty="0" smtClean="0"/>
          </a:p>
        </p:txBody>
      </p:sp>
      <p:cxnSp>
        <p:nvCxnSpPr>
          <p:cNvPr id="78" name="カギ線コネクタ 77"/>
          <p:cNvCxnSpPr>
            <a:stCxn id="49" idx="2"/>
            <a:endCxn id="59" idx="0"/>
          </p:cNvCxnSpPr>
          <p:nvPr/>
        </p:nvCxnSpPr>
        <p:spPr>
          <a:xfrm rot="5400000">
            <a:off x="3655423" y="2362031"/>
            <a:ext cx="1167622"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82" name="カギ線コネクタ 81"/>
          <p:cNvCxnSpPr>
            <a:stCxn id="59" idx="2"/>
            <a:endCxn id="61" idx="0"/>
          </p:cNvCxnSpPr>
          <p:nvPr/>
        </p:nvCxnSpPr>
        <p:spPr>
          <a:xfrm rot="5400000">
            <a:off x="4085487" y="3639589"/>
            <a:ext cx="307494"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83" name="カギ線コネクタ 82"/>
          <p:cNvCxnSpPr>
            <a:stCxn id="61" idx="2"/>
            <a:endCxn id="63" idx="0"/>
          </p:cNvCxnSpPr>
          <p:nvPr/>
        </p:nvCxnSpPr>
        <p:spPr>
          <a:xfrm rot="5400000">
            <a:off x="4085487" y="4487083"/>
            <a:ext cx="307494"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84" name="カギ線コネクタ 83"/>
          <p:cNvCxnSpPr>
            <a:stCxn id="63" idx="2"/>
            <a:endCxn id="65" idx="0"/>
          </p:cNvCxnSpPr>
          <p:nvPr/>
        </p:nvCxnSpPr>
        <p:spPr>
          <a:xfrm rot="5400000">
            <a:off x="4085487" y="5334577"/>
            <a:ext cx="307494"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85" name="カギ線コネクタ 84"/>
          <p:cNvCxnSpPr>
            <a:stCxn id="65" idx="2"/>
          </p:cNvCxnSpPr>
          <p:nvPr/>
        </p:nvCxnSpPr>
        <p:spPr>
          <a:xfrm rot="5400000">
            <a:off x="4071078" y="6196480"/>
            <a:ext cx="336312"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94" name="カギ線コネクタ 93"/>
          <p:cNvCxnSpPr>
            <a:stCxn id="58" idx="2"/>
            <a:endCxn id="59" idx="0"/>
          </p:cNvCxnSpPr>
          <p:nvPr/>
        </p:nvCxnSpPr>
        <p:spPr>
          <a:xfrm rot="5400000" flipH="1" flipV="1">
            <a:off x="2825693" y="1957823"/>
            <a:ext cx="425522" cy="2401560"/>
          </a:xfrm>
          <a:prstGeom prst="bentConnector5">
            <a:avLst>
              <a:gd name="adj1" fmla="val -53722"/>
              <a:gd name="adj2" fmla="val 50000"/>
              <a:gd name="adj3" fmla="val 153722"/>
            </a:avLst>
          </a:prstGeom>
          <a:ln w="28575">
            <a:tailEnd type="arrow"/>
          </a:ln>
        </p:spPr>
        <p:style>
          <a:lnRef idx="2">
            <a:schemeClr val="accent2">
              <a:shade val="50000"/>
            </a:schemeClr>
          </a:lnRef>
          <a:fillRef idx="1">
            <a:schemeClr val="accent2"/>
          </a:fillRef>
          <a:effectRef idx="0">
            <a:schemeClr val="accent2"/>
          </a:effectRef>
          <a:fontRef idx="minor">
            <a:schemeClr val="lt1"/>
          </a:fontRef>
        </p:style>
      </p:cxnSp>
      <p:sp>
        <p:nvSpPr>
          <p:cNvPr id="28" name="角丸四角形 27"/>
          <p:cNvSpPr/>
          <p:nvPr/>
        </p:nvSpPr>
        <p:spPr>
          <a:xfrm>
            <a:off x="117414" y="1929765"/>
            <a:ext cx="2799155" cy="719034"/>
          </a:xfrm>
          <a:prstGeom prst="roundRect">
            <a:avLst>
              <a:gd name="adj" fmla="val 0"/>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spAutoFit/>
          </a:bodyPr>
          <a:lstStyle/>
          <a:p>
            <a:r>
              <a:rPr lang="en-US" altLang="ja-JP" sz="1400" dirty="0" smtClean="0"/>
              <a:t>(Amy, cnn.com)</a:t>
            </a:r>
          </a:p>
          <a:p>
            <a:r>
              <a:rPr kumimoji="1" lang="en-US" altLang="ja-JP" sz="1400" dirty="0" smtClean="0"/>
              <a:t>(Amy, http://www.frogs.com)</a:t>
            </a:r>
          </a:p>
          <a:p>
            <a:r>
              <a:rPr lang="en-US" altLang="ja-JP" sz="1400" dirty="0" smtClean="0"/>
              <a:t>(Fred, www.snails.com/index.com)</a:t>
            </a:r>
            <a:endParaRPr kumimoji="1" lang="ja-JP" altLang="en-US" sz="1400" dirty="0" smtClean="0"/>
          </a:p>
        </p:txBody>
      </p:sp>
      <p:sp>
        <p:nvSpPr>
          <p:cNvPr id="29" name="角丸四角形 28"/>
          <p:cNvSpPr/>
          <p:nvPr/>
        </p:nvSpPr>
        <p:spPr>
          <a:xfrm>
            <a:off x="920700" y="3502026"/>
            <a:ext cx="1933534" cy="719034"/>
          </a:xfrm>
          <a:prstGeom prst="roundRect">
            <a:avLst>
              <a:gd name="adj" fmla="val 0"/>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spAutoFit/>
          </a:bodyPr>
          <a:lstStyle/>
          <a:p>
            <a:r>
              <a:rPr lang="en-US" altLang="ja-JP" sz="1400" dirty="0" smtClean="0"/>
              <a:t>(Amy, www.cnn.com)</a:t>
            </a:r>
          </a:p>
          <a:p>
            <a:r>
              <a:rPr kumimoji="1" lang="en-US" altLang="ja-JP" sz="1400" dirty="0" smtClean="0"/>
              <a:t>(Amy, www.frogs.com)</a:t>
            </a:r>
          </a:p>
          <a:p>
            <a:r>
              <a:rPr lang="en-US" altLang="ja-JP" sz="1400" dirty="0" smtClean="0"/>
              <a:t>(Fred, www.snails.com)</a:t>
            </a:r>
            <a:endParaRPr kumimoji="1" lang="ja-JP" altLang="en-US" sz="1400" dirty="0" smtClean="0"/>
          </a:p>
        </p:txBody>
      </p:sp>
      <p:sp>
        <p:nvSpPr>
          <p:cNvPr id="30" name="角丸四角形 29"/>
          <p:cNvSpPr/>
          <p:nvPr/>
        </p:nvSpPr>
        <p:spPr>
          <a:xfrm>
            <a:off x="3330558" y="1882026"/>
            <a:ext cx="1814911" cy="719034"/>
          </a:xfrm>
          <a:prstGeom prst="roundRect">
            <a:avLst>
              <a:gd name="adj" fmla="val 0"/>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spAutoFit/>
          </a:bodyPr>
          <a:lstStyle/>
          <a:p>
            <a:r>
              <a:rPr lang="en-US" altLang="ja-JP" sz="1400" dirty="0" smtClean="0"/>
              <a:t>(www.cnn.com, 0.9)</a:t>
            </a:r>
          </a:p>
          <a:p>
            <a:r>
              <a:rPr kumimoji="1" lang="en-US" altLang="ja-JP" sz="1400" dirty="0" smtClean="0"/>
              <a:t>(www.frogs.com, 0.3)</a:t>
            </a:r>
          </a:p>
          <a:p>
            <a:r>
              <a:rPr lang="en-US" altLang="ja-JP" sz="1400" dirty="0" smtClean="0"/>
              <a:t>(www.snails.com, 0.4)</a:t>
            </a:r>
            <a:endParaRPr kumimoji="1" lang="ja-JP" altLang="en-US" sz="1400" dirty="0" smtClean="0"/>
          </a:p>
        </p:txBody>
      </p:sp>
      <p:sp>
        <p:nvSpPr>
          <p:cNvPr id="31" name="コンテンツ プレースホルダ 4"/>
          <p:cNvSpPr txBox="1">
            <a:spLocks/>
          </p:cNvSpPr>
          <p:nvPr/>
        </p:nvSpPr>
        <p:spPr>
          <a:xfrm>
            <a:off x="5484823" y="1347759"/>
            <a:ext cx="3659177" cy="4525963"/>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Pct val="70000"/>
              <a:buFont typeface="Wingdings" pitchFamily="2" charset="2"/>
              <a:buNone/>
              <a:tabLst/>
              <a:defRPr/>
            </a:pPr>
            <a:r>
              <a:rPr kumimoji="1" lang="ja-JP" altLang="en-US" sz="3200" b="0" i="0" u="none" strike="noStrike" kern="0" cap="none" spc="0" normalizeH="0" baseline="0" noProof="0" dirty="0" smtClean="0">
                <a:ln>
                  <a:noFill/>
                </a:ln>
                <a:solidFill>
                  <a:schemeClr val="tx1"/>
                </a:solidFill>
                <a:effectLst/>
                <a:uLnTx/>
                <a:uFillTx/>
                <a:latin typeface="ヒラギノ角ゴ Pro W6" pitchFamily="34" charset="-128"/>
                <a:ea typeface="ヒラギノ角ゴ Pro W6" pitchFamily="34" charset="-128"/>
                <a:cs typeface="+mn-cs"/>
              </a:rPr>
              <a:t>定義</a:t>
            </a:r>
          </a:p>
          <a:p>
            <a:pPr marR="0" lvl="0" algn="l" defTabSz="914400" rtl="0" eaLnBrk="1" fontAlgn="base" latinLnBrk="0" hangingPunct="1">
              <a:lnSpc>
                <a:spcPct val="100000"/>
              </a:lnSpc>
              <a:spcBef>
                <a:spcPct val="20000"/>
              </a:spcBef>
              <a:spcAft>
                <a:spcPct val="0"/>
              </a:spcAft>
              <a:buClrTx/>
              <a:buSzPct val="70000"/>
              <a:buFont typeface="Wingdings" pitchFamily="2" charset="2"/>
              <a:buNone/>
              <a:tabLst/>
              <a:defRPr/>
            </a:pPr>
            <a:r>
              <a:rPr kumimoji="1" lang="en-US" altLang="ja-JP" sz="2400" b="0" i="0" u="none" strike="noStrike" kern="0" cap="none" spc="0" normalizeH="0" baseline="0" noProof="0" dirty="0" smtClean="0">
                <a:ln>
                  <a:noFill/>
                </a:ln>
                <a:solidFill>
                  <a:schemeClr val="tx1"/>
                </a:solidFill>
                <a:effectLst/>
                <a:uLnTx/>
                <a:uFillTx/>
                <a:latin typeface="ヒラギノ角ゴ Pro W3" pitchFamily="34" charset="-128"/>
                <a:ea typeface="ヒラギノ角ゴ Pro W3" pitchFamily="34" charset="-128"/>
                <a:cs typeface="+mn-cs"/>
              </a:rPr>
              <a:t>0</a:t>
            </a:r>
            <a:r>
              <a:rPr kumimoji="1" lang="ja-JP" altLang="en-US" sz="2400" b="0" i="0" u="none" strike="noStrike" kern="0" cap="none" spc="0" normalizeH="0" baseline="0" noProof="0" dirty="0" smtClean="0">
                <a:ln>
                  <a:noFill/>
                </a:ln>
                <a:solidFill>
                  <a:schemeClr val="tx1"/>
                </a:solidFill>
                <a:effectLst/>
                <a:uLnTx/>
                <a:uFillTx/>
                <a:latin typeface="ヒラギノ角ゴ Pro W3" pitchFamily="34" charset="-128"/>
                <a:ea typeface="ヒラギノ角ゴ Pro W3" pitchFamily="34" charset="-128"/>
                <a:cs typeface="+mn-cs"/>
              </a:rPr>
              <a:t>≦</a:t>
            </a:r>
            <a:r>
              <a:rPr lang="en-US" altLang="ja-JP" sz="2400" kern="0" dirty="0" smtClean="0">
                <a:latin typeface="ヒラギノ角ゴ Pro W3" pitchFamily="34" charset="-128"/>
                <a:ea typeface="ヒラギノ角ゴ Pro W3" pitchFamily="34" charset="-128"/>
              </a:rPr>
              <a:t>Conciseness</a:t>
            </a:r>
            <a:r>
              <a:rPr kumimoji="1" lang="ja-JP" altLang="en-US" sz="2400" b="0" i="0" u="none" strike="noStrike" kern="0" cap="none" spc="0" normalizeH="0" baseline="0" noProof="0" dirty="0" smtClean="0">
                <a:ln>
                  <a:noFill/>
                </a:ln>
                <a:solidFill>
                  <a:schemeClr val="tx1"/>
                </a:solidFill>
                <a:effectLst/>
                <a:uLnTx/>
                <a:uFillTx/>
                <a:latin typeface="ヒラギノ角ゴ Pro W3" pitchFamily="34" charset="-128"/>
                <a:ea typeface="ヒラギノ角ゴ Pro W3" pitchFamily="34" charset="-128"/>
                <a:cs typeface="+mn-cs"/>
              </a:rPr>
              <a:t>≦</a:t>
            </a:r>
            <a:r>
              <a:rPr kumimoji="1" lang="en-US" altLang="ja-JP" sz="2400" b="0" i="0" u="none" strike="noStrike" kern="0" cap="none" spc="0" normalizeH="0" baseline="0" noProof="0" dirty="0" smtClean="0">
                <a:ln>
                  <a:noFill/>
                </a:ln>
                <a:solidFill>
                  <a:schemeClr val="tx1"/>
                </a:solidFill>
                <a:effectLst/>
                <a:uLnTx/>
                <a:uFillTx/>
                <a:latin typeface="ヒラギノ角ゴ Pro W3" pitchFamily="34" charset="-128"/>
                <a:ea typeface="ヒラギノ角ゴ Pro W3" pitchFamily="34" charset="-128"/>
                <a:cs typeface="+mn-cs"/>
              </a:rPr>
              <a:t>1</a:t>
            </a:r>
            <a:endParaRPr lang="en-US" altLang="ja-JP" sz="2400" kern="0" noProof="0" dirty="0" smtClean="0">
              <a:latin typeface="ヒラギノ角ゴ Pro W3" pitchFamily="34" charset="-128"/>
              <a:ea typeface="ヒラギノ角ゴ Pro W3" pitchFamily="34" charset="-128"/>
            </a:endParaRPr>
          </a:p>
          <a:p>
            <a:pPr marL="273050" marR="0" lvl="0" indent="-273050" algn="l" defTabSz="914400" rtl="0" eaLnBrk="1" fontAlgn="base" latinLnBrk="0" hangingPunct="1">
              <a:lnSpc>
                <a:spcPct val="100000"/>
              </a:lnSpc>
              <a:spcBef>
                <a:spcPct val="20000"/>
              </a:spcBef>
              <a:spcAft>
                <a:spcPct val="0"/>
              </a:spcAft>
              <a:buClrTx/>
              <a:buSzPct val="70000"/>
              <a:buFont typeface="Wingdings" pitchFamily="2" charset="2"/>
              <a:buChar char="n"/>
              <a:tabLst/>
              <a:defRPr/>
            </a:pPr>
            <a:r>
              <a:rPr lang="ja-JP" altLang="en-US" sz="2400" kern="0" dirty="0" smtClean="0">
                <a:latin typeface="ヒラギノ角ゴ Pro W6" pitchFamily="34" charset="-128"/>
                <a:ea typeface="ヒラギノ角ゴ Pro W6" pitchFamily="34" charset="-128"/>
              </a:rPr>
              <a:t>各オペレータの簡潔性</a:t>
            </a:r>
            <a:r>
              <a:rPr lang="en-US" altLang="ja-JP" sz="2400" kern="0" dirty="0" smtClean="0">
                <a:latin typeface="ヒラギノ角ゴ Pro W3" pitchFamily="34" charset="-128"/>
                <a:ea typeface="ヒラギノ角ゴ Pro W3" pitchFamily="34" charset="-128"/>
              </a:rPr>
              <a:t/>
            </a:r>
            <a:br>
              <a:rPr lang="en-US" altLang="ja-JP" sz="2400" kern="0" dirty="0" smtClean="0">
                <a:latin typeface="ヒラギノ角ゴ Pro W3" pitchFamily="34" charset="-128"/>
                <a:ea typeface="ヒラギノ角ゴ Pro W3" pitchFamily="34" charset="-128"/>
              </a:rPr>
            </a:br>
            <a:r>
              <a:rPr lang="ja-JP" altLang="en-US" sz="2400" kern="0" dirty="0" smtClean="0">
                <a:latin typeface="ヒラギノ角ゴ Pro W3" pitchFamily="34" charset="-128"/>
                <a:ea typeface="ヒラギノ角ゴ Pro W3" pitchFamily="34" charset="-128"/>
              </a:rPr>
              <a:t>データ数と同値類数の比率</a:t>
            </a:r>
            <a:endParaRPr lang="en-US" altLang="ja-JP" sz="2400" kern="0" dirty="0" smtClean="0">
              <a:latin typeface="ヒラギノ角ゴ Pro W3" pitchFamily="34" charset="-128"/>
              <a:ea typeface="ヒラギノ角ゴ Pro W3" pitchFamily="34" charset="-128"/>
            </a:endParaRPr>
          </a:p>
          <a:p>
            <a:pPr marL="273050" marR="0" lvl="0" indent="-273050" algn="l" defTabSz="914400" rtl="0" eaLnBrk="1" fontAlgn="base" latinLnBrk="0" hangingPunct="1">
              <a:lnSpc>
                <a:spcPct val="100000"/>
              </a:lnSpc>
              <a:spcBef>
                <a:spcPct val="20000"/>
              </a:spcBef>
              <a:spcAft>
                <a:spcPct val="0"/>
              </a:spcAft>
              <a:buClrTx/>
              <a:buSzPct val="70000"/>
              <a:buFont typeface="Wingdings" pitchFamily="2" charset="2"/>
              <a:buChar char="n"/>
              <a:tabLst/>
              <a:defRPr/>
            </a:pPr>
            <a:endParaRPr lang="en-US" altLang="ja-JP" sz="2400" kern="0" dirty="0" smtClean="0">
              <a:latin typeface="ヒラギノ角ゴ Pro W3" pitchFamily="34" charset="-128"/>
              <a:ea typeface="ヒラギノ角ゴ Pro W3" pitchFamily="34" charset="-128"/>
            </a:endParaRPr>
          </a:p>
          <a:p>
            <a:pPr marL="273050" marR="0" lvl="0" indent="-273050" algn="l" defTabSz="914400" rtl="0" eaLnBrk="1" fontAlgn="base" latinLnBrk="0" hangingPunct="1">
              <a:lnSpc>
                <a:spcPct val="100000"/>
              </a:lnSpc>
              <a:spcBef>
                <a:spcPct val="20000"/>
              </a:spcBef>
              <a:spcAft>
                <a:spcPct val="0"/>
              </a:spcAft>
              <a:buClrTx/>
              <a:buSzPct val="70000"/>
              <a:buFont typeface="Wingdings" pitchFamily="2" charset="2"/>
              <a:buChar char="n"/>
              <a:tabLst/>
              <a:defRPr/>
            </a:pPr>
            <a:endParaRPr lang="en-US" altLang="ja-JP" sz="2400" kern="0" dirty="0" smtClean="0">
              <a:latin typeface="ヒラギノ角ゴ Pro W3" pitchFamily="34" charset="-128"/>
              <a:ea typeface="ヒラギノ角ゴ Pro W3" pitchFamily="34" charset="-128"/>
            </a:endParaRPr>
          </a:p>
          <a:p>
            <a:pPr marL="273050" marR="0" lvl="0" indent="-273050" algn="l" defTabSz="914400" rtl="0" eaLnBrk="1" fontAlgn="base" latinLnBrk="0" hangingPunct="1">
              <a:lnSpc>
                <a:spcPct val="100000"/>
              </a:lnSpc>
              <a:spcBef>
                <a:spcPct val="20000"/>
              </a:spcBef>
              <a:spcAft>
                <a:spcPct val="0"/>
              </a:spcAft>
              <a:buClrTx/>
              <a:buSzPct val="70000"/>
              <a:buFont typeface="Wingdings" pitchFamily="2" charset="2"/>
              <a:buChar char="n"/>
              <a:tabLst/>
              <a:defRPr/>
            </a:pPr>
            <a:r>
              <a:rPr lang="ja-JP" altLang="en-US" sz="2400" kern="0" dirty="0" smtClean="0">
                <a:latin typeface="ヒラギノ角ゴ Pro W6" pitchFamily="34" charset="-128"/>
                <a:ea typeface="ヒラギノ角ゴ Pro W6" pitchFamily="34" charset="-128"/>
              </a:rPr>
              <a:t>全プログラムの簡潔性</a:t>
            </a:r>
            <a:r>
              <a:rPr lang="en-US" altLang="ja-JP" sz="2400" kern="0" dirty="0" smtClean="0">
                <a:latin typeface="ヒラギノ角ゴ Pro W3" pitchFamily="34" charset="-128"/>
                <a:ea typeface="ヒラギノ角ゴ Pro W3" pitchFamily="34" charset="-128"/>
              </a:rPr>
              <a:t/>
            </a:r>
            <a:br>
              <a:rPr lang="en-US" altLang="ja-JP" sz="2400" kern="0" dirty="0" smtClean="0">
                <a:latin typeface="ヒラギノ角ゴ Pro W3" pitchFamily="34" charset="-128"/>
                <a:ea typeface="ヒラギノ角ゴ Pro W3" pitchFamily="34" charset="-128"/>
              </a:rPr>
            </a:br>
            <a:r>
              <a:rPr lang="ja-JP" altLang="en-US" sz="2400" kern="0" dirty="0" smtClean="0">
                <a:latin typeface="ヒラギノ角ゴ Pro W3" pitchFamily="34" charset="-128"/>
                <a:ea typeface="ヒラギノ角ゴ Pro W3" pitchFamily="34" charset="-128"/>
              </a:rPr>
              <a:t>各オペレータの簡潔性の平均</a:t>
            </a:r>
            <a:endParaRPr lang="en-US" altLang="ja-JP" sz="2400" kern="0" dirty="0" smtClean="0">
              <a:latin typeface="ヒラギノ角ゴ Pro W3" pitchFamily="34" charset="-128"/>
              <a:ea typeface="ヒラギノ角ゴ Pro W3" pitchFamily="34" charset="-128"/>
            </a:endParaRPr>
          </a:p>
          <a:p>
            <a:pPr marL="273050" marR="0" lvl="0" indent="-273050" algn="l" defTabSz="914400" rtl="0" eaLnBrk="1" fontAlgn="base" latinLnBrk="0" hangingPunct="1">
              <a:lnSpc>
                <a:spcPct val="100000"/>
              </a:lnSpc>
              <a:spcBef>
                <a:spcPct val="20000"/>
              </a:spcBef>
              <a:spcAft>
                <a:spcPct val="0"/>
              </a:spcAft>
              <a:buClrTx/>
              <a:buSzPct val="70000"/>
              <a:tabLst/>
              <a:defRPr/>
            </a:pPr>
            <a:r>
              <a:rPr lang="en-US" altLang="ja-JP" sz="2400" kern="0" noProof="0" dirty="0" smtClean="0">
                <a:latin typeface="ヒラギノ角ゴ Pro W3" pitchFamily="34" charset="-128"/>
                <a:ea typeface="ヒラギノ角ゴ Pro W3" pitchFamily="34" charset="-128"/>
              </a:rPr>
              <a:t/>
            </a:r>
            <a:br>
              <a:rPr lang="en-US" altLang="ja-JP" sz="2400" kern="0" noProof="0" dirty="0" smtClean="0">
                <a:latin typeface="ヒラギノ角ゴ Pro W3" pitchFamily="34" charset="-128"/>
                <a:ea typeface="ヒラギノ角ゴ Pro W3" pitchFamily="34" charset="-128"/>
              </a:rPr>
            </a:br>
            <a:endParaRPr lang="en-US" altLang="ja-JP" sz="2400" kern="0" noProof="0" dirty="0" smtClean="0">
              <a:latin typeface="ヒラギノ角ゴ Pro W3" pitchFamily="34" charset="-128"/>
              <a:ea typeface="ヒラギノ角ゴ Pro W3" pitchFamily="34" charset="-128"/>
            </a:endParaRPr>
          </a:p>
          <a:p>
            <a:pPr marL="273050" marR="0" lvl="0" indent="-273050" algn="l" defTabSz="914400" rtl="0" eaLnBrk="1" fontAlgn="base" latinLnBrk="0" hangingPunct="1">
              <a:lnSpc>
                <a:spcPct val="100000"/>
              </a:lnSpc>
              <a:spcBef>
                <a:spcPct val="20000"/>
              </a:spcBef>
              <a:spcAft>
                <a:spcPct val="0"/>
              </a:spcAft>
              <a:buClrTx/>
              <a:buSzPct val="70000"/>
              <a:buFont typeface="Wingdings" pitchFamily="2" charset="2"/>
              <a:buChar char="n"/>
              <a:tabLst/>
              <a:defRPr/>
            </a:pPr>
            <a:endParaRPr kumimoji="1" lang="ja-JP" altLang="en-US" sz="2400" b="0" i="0" u="none" strike="noStrike" kern="0" cap="none" spc="0" normalizeH="0" baseline="0" noProof="0" dirty="0" smtClean="0">
              <a:ln>
                <a:noFill/>
              </a:ln>
              <a:solidFill>
                <a:schemeClr val="tx1"/>
              </a:solidFill>
              <a:effectLst/>
              <a:uLnTx/>
              <a:uFillTx/>
              <a:latin typeface="ヒラギノ角ゴ Pro W3" pitchFamily="34" charset="-128"/>
              <a:ea typeface="ヒラギノ角ゴ Pro W3" pitchFamily="34" charset="-128"/>
              <a:cs typeface="+mn-cs"/>
            </a:endParaRPr>
          </a:p>
        </p:txBody>
      </p:sp>
      <p:sp>
        <p:nvSpPr>
          <p:cNvPr id="32" name="正方形/長方形 31"/>
          <p:cNvSpPr/>
          <p:nvPr/>
        </p:nvSpPr>
        <p:spPr>
          <a:xfrm>
            <a:off x="6069033" y="3510828"/>
            <a:ext cx="1716111" cy="830997"/>
          </a:xfrm>
          <a:prstGeom prst="rect">
            <a:avLst/>
          </a:prstGeom>
        </p:spPr>
        <p:txBody>
          <a:bodyPr wrap="square">
            <a:spAutoFit/>
          </a:bodyPr>
          <a:lstStyle/>
          <a:p>
            <a:pPr algn="ctr"/>
            <a:r>
              <a:rPr lang="ja-JP" altLang="en-US" sz="2400" kern="0" dirty="0" smtClean="0">
                <a:latin typeface="ヒラギノ角ゴ Pro W3" pitchFamily="34" charset="-128"/>
                <a:ea typeface="ヒラギノ角ゴ Pro W3" pitchFamily="34" charset="-128"/>
              </a:rPr>
              <a:t>同値類数</a:t>
            </a:r>
            <a:r>
              <a:rPr lang="en-US" altLang="ja-JP" sz="2400" kern="0" dirty="0" smtClean="0">
                <a:latin typeface="ヒラギノ角ゴ Pro W3" pitchFamily="34" charset="-128"/>
                <a:ea typeface="ヒラギノ角ゴ Pro W3" pitchFamily="34" charset="-128"/>
              </a:rPr>
              <a:t/>
            </a:r>
            <a:br>
              <a:rPr lang="en-US" altLang="ja-JP" sz="2400" kern="0" dirty="0" smtClean="0">
                <a:latin typeface="ヒラギノ角ゴ Pro W3" pitchFamily="34" charset="-128"/>
                <a:ea typeface="ヒラギノ角ゴ Pro W3" pitchFamily="34" charset="-128"/>
              </a:rPr>
            </a:br>
            <a:r>
              <a:rPr lang="ja-JP" altLang="en-US" sz="2400" kern="0" dirty="0" smtClean="0">
                <a:latin typeface="ヒラギノ角ゴ Pro W3" pitchFamily="34" charset="-128"/>
                <a:ea typeface="ヒラギノ角ゴ Pro W3" pitchFamily="34" charset="-128"/>
              </a:rPr>
              <a:t>データ数</a:t>
            </a:r>
            <a:endParaRPr lang="ja-JP" altLang="en-US" sz="2400" dirty="0"/>
          </a:p>
        </p:txBody>
      </p:sp>
      <p:cxnSp>
        <p:nvCxnSpPr>
          <p:cNvPr id="38" name="直線コネクタ 37"/>
          <p:cNvCxnSpPr>
            <a:stCxn id="32" idx="1"/>
            <a:endCxn id="32" idx="3"/>
          </p:cNvCxnSpPr>
          <p:nvPr/>
        </p:nvCxnSpPr>
        <p:spPr>
          <a:xfrm rot="10800000" flipH="1">
            <a:off x="6069032" y="3926327"/>
            <a:ext cx="1716111" cy="1588"/>
          </a:xfrm>
          <a:prstGeom prst="line">
            <a:avLst/>
          </a:prstGeom>
          <a:ln/>
        </p:spPr>
        <p:style>
          <a:lnRef idx="1">
            <a:schemeClr val="dk1"/>
          </a:lnRef>
          <a:fillRef idx="0">
            <a:schemeClr val="dk1"/>
          </a:fillRef>
          <a:effectRef idx="0">
            <a:schemeClr val="dk1"/>
          </a:effectRef>
          <a:fontRef idx="minor">
            <a:schemeClr val="tx1"/>
          </a:fontRef>
        </p:style>
      </p:cxnSp>
      <p:sp>
        <p:nvSpPr>
          <p:cNvPr id="25" name="正方形/長方形 2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27" name="フッター プレースホルダ 2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33" name="スライド番号プレースホルダ 32"/>
          <p:cNvSpPr>
            <a:spLocks noGrp="1"/>
          </p:cNvSpPr>
          <p:nvPr>
            <p:ph type="sldNum" sz="quarter" idx="12"/>
          </p:nvPr>
        </p:nvSpPr>
        <p:spPr/>
        <p:txBody>
          <a:bodyPr/>
          <a:lstStyle/>
          <a:p>
            <a:fld id="{DF510E7A-70A0-49B7-BA5B-039CFE49E52F}" type="slidenum">
              <a:rPr kumimoji="1" lang="ja-JP" altLang="en-US" smtClean="0"/>
              <a:pPr/>
              <a:t>66</a:t>
            </a:fld>
            <a:endParaRPr kumimoji="1" lang="ja-JP" alt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目次</a:t>
            </a:r>
            <a:endParaRPr kumimoji="1" lang="ja-JP" altLang="en-US" dirty="0"/>
          </a:p>
        </p:txBody>
      </p:sp>
      <p:sp>
        <p:nvSpPr>
          <p:cNvPr id="5" name="コンテンツ プレースホルダ 4"/>
          <p:cNvSpPr>
            <a:spLocks noGrp="1"/>
          </p:cNvSpPr>
          <p:nvPr>
            <p:ph idx="1"/>
          </p:nvPr>
        </p:nvSpPr>
        <p:spPr/>
        <p:txBody>
          <a:bodyPr/>
          <a:lstStyle/>
          <a:p>
            <a:r>
              <a:rPr kumimoji="1" lang="ja-JP" altLang="en-US" dirty="0" smtClean="0">
                <a:solidFill>
                  <a:srgbClr val="C0C0C0"/>
                </a:solidFill>
              </a:rPr>
              <a:t>背景と動機</a:t>
            </a:r>
            <a:endParaRPr kumimoji="1" lang="en-US" altLang="ja-JP" dirty="0" smtClean="0">
              <a:solidFill>
                <a:srgbClr val="C0C0C0"/>
              </a:solidFill>
            </a:endParaRPr>
          </a:p>
          <a:p>
            <a:r>
              <a:rPr kumimoji="1" lang="en-US" altLang="ja-JP" dirty="0" smtClean="0">
                <a:solidFill>
                  <a:srgbClr val="C0C0C0"/>
                </a:solidFill>
              </a:rPr>
              <a:t>Example</a:t>
            </a:r>
            <a:r>
              <a:rPr kumimoji="1" lang="ja-JP" altLang="en-US" dirty="0" smtClean="0">
                <a:solidFill>
                  <a:srgbClr val="C0C0C0"/>
                </a:solidFill>
              </a:rPr>
              <a:t> データの形式化</a:t>
            </a:r>
            <a:endParaRPr kumimoji="1" lang="en-US" altLang="ja-JP" dirty="0" smtClean="0">
              <a:solidFill>
                <a:srgbClr val="C0C0C0"/>
              </a:solidFill>
            </a:endParaRPr>
          </a:p>
          <a:p>
            <a:r>
              <a:rPr lang="en-US" altLang="ja-JP" dirty="0" smtClean="0"/>
              <a:t>Example</a:t>
            </a:r>
            <a:r>
              <a:rPr lang="ja-JP" altLang="en-US" dirty="0" smtClean="0"/>
              <a:t> データの生成アルゴリズム</a:t>
            </a:r>
            <a:endParaRPr lang="en-US" altLang="ja-JP" dirty="0" smtClean="0"/>
          </a:p>
          <a:p>
            <a:r>
              <a:rPr kumimoji="1" lang="ja-JP" altLang="en-US" dirty="0" smtClean="0">
                <a:solidFill>
                  <a:srgbClr val="C0C0C0"/>
                </a:solidFill>
              </a:rPr>
              <a:t>性能評価</a:t>
            </a:r>
            <a:endParaRPr kumimoji="1" lang="ja-JP" altLang="en-US" dirty="0">
              <a:solidFill>
                <a:srgbClr val="C0C0C0"/>
              </a:solidFill>
            </a:endParaRPr>
          </a:p>
        </p:txBody>
      </p:sp>
      <p:pic>
        <p:nvPicPr>
          <p:cNvPr id="7" name="Picture 2" descr="C:\Users\mato\Documents\lib\icon\coquette-icons-set\png\64x64\accept.png"/>
          <p:cNvPicPr>
            <a:picLocks noChangeAspect="1" noChangeArrowheads="1"/>
          </p:cNvPicPr>
          <p:nvPr/>
        </p:nvPicPr>
        <p:blipFill>
          <a:blip r:embed="rId2"/>
          <a:srcRect/>
          <a:stretch>
            <a:fillRect/>
          </a:stretch>
        </p:blipFill>
        <p:spPr bwMode="auto">
          <a:xfrm>
            <a:off x="463505" y="2771766"/>
            <a:ext cx="457195" cy="457195"/>
          </a:xfrm>
          <a:prstGeom prst="rect">
            <a:avLst/>
          </a:prstGeom>
          <a:noFill/>
        </p:spPr>
      </p:pic>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9" name="フッター プレースホルダ 8"/>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67</a:t>
            </a:fld>
            <a:endParaRPr kumimoji="1" lang="ja-JP" alt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1143000"/>
          </a:xfrm>
        </p:spPr>
        <p:txBody>
          <a:bodyPr/>
          <a:lstStyle/>
          <a:p>
            <a:r>
              <a:rPr kumimoji="1" lang="ja-JP" altLang="en-US" sz="3200" dirty="0" smtClean="0"/>
              <a:t>たたき台</a:t>
            </a:r>
            <a:r>
              <a:rPr kumimoji="1" lang="en-US" altLang="ja-JP" sz="3200" dirty="0" smtClean="0"/>
              <a:t>1</a:t>
            </a:r>
            <a:r>
              <a:rPr kumimoji="1" lang="ja-JP" altLang="en-US" sz="3200" dirty="0" smtClean="0"/>
              <a:t>：</a:t>
            </a:r>
            <a:r>
              <a:rPr kumimoji="1" lang="en-US" altLang="ja-JP" sz="3200" dirty="0" smtClean="0"/>
              <a:t>Downstream</a:t>
            </a:r>
            <a:r>
              <a:rPr kumimoji="1" lang="ja-JP" altLang="en-US" sz="3200" dirty="0" smtClean="0"/>
              <a:t> </a:t>
            </a:r>
            <a:r>
              <a:rPr kumimoji="1" lang="en-US" altLang="ja-JP" sz="3200" dirty="0" err="1" smtClean="0"/>
              <a:t>Propergation</a:t>
            </a:r>
            <a:endParaRPr kumimoji="1" lang="ja-JP" altLang="en-US" sz="3200" dirty="0"/>
          </a:p>
        </p:txBody>
      </p:sp>
      <p:sp>
        <p:nvSpPr>
          <p:cNvPr id="16" name="コンテンツ プレースホルダ 15"/>
          <p:cNvSpPr>
            <a:spLocks noGrp="1"/>
          </p:cNvSpPr>
          <p:nvPr>
            <p:ph idx="1"/>
          </p:nvPr>
        </p:nvSpPr>
        <p:spPr>
          <a:xfrm>
            <a:off x="457200" y="1600200"/>
            <a:ext cx="8496360" cy="4525963"/>
          </a:xfrm>
        </p:spPr>
        <p:txBody>
          <a:bodyPr/>
          <a:lstStyle/>
          <a:p>
            <a:pPr>
              <a:buNone/>
            </a:pPr>
            <a:r>
              <a:rPr lang="ja-JP" altLang="en-US" dirty="0" smtClean="0"/>
              <a:t>実データの一部を入力データに利用する方法</a:t>
            </a:r>
            <a:endParaRPr lang="en-US" altLang="ja-JP" dirty="0" smtClean="0"/>
          </a:p>
          <a:p>
            <a:endParaRPr kumimoji="1" lang="en-US" altLang="ja-JP" dirty="0" smtClean="0"/>
          </a:p>
          <a:p>
            <a:r>
              <a:rPr kumimoji="1" lang="en-US" altLang="ja-JP" dirty="0" smtClean="0"/>
              <a:t>Realism</a:t>
            </a:r>
          </a:p>
          <a:p>
            <a:endParaRPr lang="en-US" altLang="ja-JP" dirty="0" smtClean="0"/>
          </a:p>
          <a:p>
            <a:r>
              <a:rPr lang="en-US" altLang="ja-JP" dirty="0" smtClean="0"/>
              <a:t>Completeness</a:t>
            </a:r>
          </a:p>
          <a:p>
            <a:endParaRPr kumimoji="1" lang="en-US" altLang="ja-JP" dirty="0" smtClean="0"/>
          </a:p>
          <a:p>
            <a:r>
              <a:rPr kumimoji="1" lang="en-US" altLang="ja-JP" dirty="0" smtClean="0"/>
              <a:t>Conciseness</a:t>
            </a:r>
            <a:endParaRPr kumimoji="1" lang="ja-JP" altLang="en-US" dirty="0"/>
          </a:p>
        </p:txBody>
      </p:sp>
      <p:grpSp>
        <p:nvGrpSpPr>
          <p:cNvPr id="21" name="グループ化 20"/>
          <p:cNvGrpSpPr/>
          <p:nvPr/>
        </p:nvGrpSpPr>
        <p:grpSpPr>
          <a:xfrm>
            <a:off x="4206870" y="3830643"/>
            <a:ext cx="828000" cy="828000"/>
            <a:chOff x="4206870" y="3830643"/>
            <a:chExt cx="828000" cy="828000"/>
          </a:xfrm>
        </p:grpSpPr>
        <p:sp>
          <p:nvSpPr>
            <p:cNvPr id="19" name="角丸四角形 18"/>
            <p:cNvSpPr/>
            <p:nvPr/>
          </p:nvSpPr>
          <p:spPr>
            <a:xfrm>
              <a:off x="4206870" y="3830643"/>
              <a:ext cx="828000" cy="828000"/>
            </a:xfrm>
            <a:prstGeom prst="roundRect">
              <a:avLst/>
            </a:prstGeom>
            <a:solidFill>
              <a:srgbClr val="FF00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pic>
          <p:nvPicPr>
            <p:cNvPr id="10" name="図 9" descr="1000px-Symbol_thumbs_down.svg.png"/>
            <p:cNvPicPr>
              <a:picLocks noChangeAspect="1"/>
            </p:cNvPicPr>
            <p:nvPr/>
          </p:nvPicPr>
          <p:blipFill>
            <a:blip r:embed="rId2" cstate="print"/>
            <a:stretch>
              <a:fillRect/>
            </a:stretch>
          </p:blipFill>
          <p:spPr>
            <a:xfrm flipH="1">
              <a:off x="4316409" y="3867156"/>
              <a:ext cx="609250" cy="788370"/>
            </a:xfrm>
            <a:prstGeom prst="rect">
              <a:avLst/>
            </a:prstGeom>
          </p:spPr>
        </p:pic>
      </p:grpSp>
      <p:grpSp>
        <p:nvGrpSpPr>
          <p:cNvPr id="20" name="グループ化 19"/>
          <p:cNvGrpSpPr/>
          <p:nvPr/>
        </p:nvGrpSpPr>
        <p:grpSpPr>
          <a:xfrm>
            <a:off x="4206870" y="2552688"/>
            <a:ext cx="828000" cy="828000"/>
            <a:chOff x="6361137" y="3173409"/>
            <a:chExt cx="828000" cy="828000"/>
          </a:xfrm>
        </p:grpSpPr>
        <p:sp>
          <p:nvSpPr>
            <p:cNvPr id="18" name="角丸四角形 17"/>
            <p:cNvSpPr/>
            <p:nvPr/>
          </p:nvSpPr>
          <p:spPr>
            <a:xfrm>
              <a:off x="6361137" y="3173409"/>
              <a:ext cx="828000" cy="828000"/>
            </a:xfrm>
            <a:prstGeom prst="roundRect">
              <a:avLst/>
            </a:prstGeom>
            <a:solidFill>
              <a:srgbClr val="92D05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pic>
          <p:nvPicPr>
            <p:cNvPr id="15" name="図 14" descr="1000px-Symbol_thumbs_up.svg.png"/>
            <p:cNvPicPr>
              <a:picLocks noChangeAspect="1"/>
            </p:cNvPicPr>
            <p:nvPr/>
          </p:nvPicPr>
          <p:blipFill>
            <a:blip r:embed="rId3" cstate="print"/>
            <a:stretch>
              <a:fillRect/>
            </a:stretch>
          </p:blipFill>
          <p:spPr>
            <a:xfrm flipH="1">
              <a:off x="6470512" y="3193224"/>
              <a:ext cx="609250" cy="788370"/>
            </a:xfrm>
            <a:prstGeom prst="rect">
              <a:avLst/>
            </a:prstGeom>
          </p:spPr>
        </p:pic>
      </p:grpSp>
      <p:grpSp>
        <p:nvGrpSpPr>
          <p:cNvPr id="22" name="グループ化 21"/>
          <p:cNvGrpSpPr/>
          <p:nvPr/>
        </p:nvGrpSpPr>
        <p:grpSpPr>
          <a:xfrm>
            <a:off x="4206870" y="5010858"/>
            <a:ext cx="828000" cy="828000"/>
            <a:chOff x="4206870" y="3830643"/>
            <a:chExt cx="828000" cy="828000"/>
          </a:xfrm>
        </p:grpSpPr>
        <p:sp>
          <p:nvSpPr>
            <p:cNvPr id="23" name="角丸四角形 22"/>
            <p:cNvSpPr/>
            <p:nvPr/>
          </p:nvSpPr>
          <p:spPr>
            <a:xfrm>
              <a:off x="4206870" y="3830643"/>
              <a:ext cx="828000" cy="828000"/>
            </a:xfrm>
            <a:prstGeom prst="roundRect">
              <a:avLst/>
            </a:prstGeom>
            <a:solidFill>
              <a:srgbClr val="FF00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pic>
          <p:nvPicPr>
            <p:cNvPr id="24" name="図 23" descr="1000px-Symbol_thumbs_down.svg.png"/>
            <p:cNvPicPr>
              <a:picLocks noChangeAspect="1"/>
            </p:cNvPicPr>
            <p:nvPr/>
          </p:nvPicPr>
          <p:blipFill>
            <a:blip r:embed="rId2" cstate="print"/>
            <a:stretch>
              <a:fillRect/>
            </a:stretch>
          </p:blipFill>
          <p:spPr>
            <a:xfrm flipH="1">
              <a:off x="4316409" y="3867156"/>
              <a:ext cx="609250" cy="788370"/>
            </a:xfrm>
            <a:prstGeom prst="rect">
              <a:avLst/>
            </a:prstGeom>
          </p:spPr>
        </p:pic>
      </p:grpSp>
      <p:sp>
        <p:nvSpPr>
          <p:cNvPr id="14" name="正方形/長方形 13"/>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25" name="フッター プレースホルダ 24"/>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7" name="スライド番号プレースホルダ 16"/>
          <p:cNvSpPr>
            <a:spLocks noGrp="1"/>
          </p:cNvSpPr>
          <p:nvPr>
            <p:ph type="sldNum" sz="quarter" idx="12"/>
          </p:nvPr>
        </p:nvSpPr>
        <p:spPr/>
        <p:txBody>
          <a:bodyPr/>
          <a:lstStyle/>
          <a:p>
            <a:fld id="{DF510E7A-70A0-49B7-BA5B-039CFE49E52F}" type="slidenum">
              <a:rPr kumimoji="1" lang="ja-JP" altLang="en-US" smtClean="0"/>
              <a:pPr/>
              <a:t>68</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6492" y="274638"/>
            <a:ext cx="8471016" cy="1143000"/>
          </a:xfrm>
        </p:spPr>
        <p:txBody>
          <a:bodyPr/>
          <a:lstStyle/>
          <a:p>
            <a:r>
              <a:rPr kumimoji="1" lang="ja-JP" altLang="en-US" sz="3200" dirty="0" smtClean="0"/>
              <a:t>たたき台</a:t>
            </a:r>
            <a:r>
              <a:rPr kumimoji="1" lang="en-US" altLang="ja-JP" sz="3200" dirty="0" smtClean="0"/>
              <a:t>2</a:t>
            </a:r>
            <a:r>
              <a:rPr kumimoji="1" lang="ja-JP" altLang="en-US" sz="3200" dirty="0" smtClean="0"/>
              <a:t>：</a:t>
            </a:r>
            <a:r>
              <a:rPr kumimoji="1" lang="en-US" altLang="ja-JP" sz="3200" dirty="0" smtClean="0"/>
              <a:t>Upstream Propagation</a:t>
            </a:r>
            <a:endParaRPr kumimoji="1" lang="ja-JP" altLang="en-US" sz="3200" dirty="0"/>
          </a:p>
        </p:txBody>
      </p:sp>
      <p:sp>
        <p:nvSpPr>
          <p:cNvPr id="3" name="コンテンツ プレースホルダ 2"/>
          <p:cNvSpPr>
            <a:spLocks noGrp="1"/>
          </p:cNvSpPr>
          <p:nvPr>
            <p:ph idx="1"/>
          </p:nvPr>
        </p:nvSpPr>
        <p:spPr/>
        <p:txBody>
          <a:bodyPr/>
          <a:lstStyle/>
          <a:p>
            <a:pPr>
              <a:buNone/>
            </a:pPr>
            <a:r>
              <a:rPr lang="ja-JP" altLang="en-US" dirty="0" smtClean="0"/>
              <a:t>望む出力を与え、逆順に実行する方法</a:t>
            </a:r>
            <a:endParaRPr lang="en-US" altLang="ja-JP" dirty="0" smtClean="0"/>
          </a:p>
          <a:p>
            <a:endParaRPr lang="en-US" altLang="ja-JP" dirty="0" smtClean="0"/>
          </a:p>
          <a:p>
            <a:r>
              <a:rPr lang="en-US" altLang="ja-JP" dirty="0" smtClean="0"/>
              <a:t>Realism</a:t>
            </a:r>
          </a:p>
          <a:p>
            <a:endParaRPr lang="en-US" altLang="ja-JP" dirty="0" smtClean="0"/>
          </a:p>
          <a:p>
            <a:r>
              <a:rPr lang="en-US" altLang="ja-JP" dirty="0" smtClean="0"/>
              <a:t>Completeness</a:t>
            </a:r>
          </a:p>
          <a:p>
            <a:endParaRPr lang="en-US" altLang="ja-JP" dirty="0" smtClean="0"/>
          </a:p>
          <a:p>
            <a:r>
              <a:rPr lang="en-US" altLang="ja-JP" dirty="0" smtClean="0"/>
              <a:t>Conciseness</a:t>
            </a:r>
            <a:endParaRPr lang="ja-JP" altLang="en-US" dirty="0" smtClean="0"/>
          </a:p>
          <a:p>
            <a:endParaRPr kumimoji="1" lang="ja-JP" altLang="en-US" dirty="0"/>
          </a:p>
        </p:txBody>
      </p:sp>
      <p:grpSp>
        <p:nvGrpSpPr>
          <p:cNvPr id="5" name="グループ化 4"/>
          <p:cNvGrpSpPr/>
          <p:nvPr/>
        </p:nvGrpSpPr>
        <p:grpSpPr>
          <a:xfrm>
            <a:off x="4243383" y="2625714"/>
            <a:ext cx="828000" cy="828000"/>
            <a:chOff x="4206870" y="3830643"/>
            <a:chExt cx="828000" cy="828000"/>
          </a:xfrm>
        </p:grpSpPr>
        <p:sp>
          <p:nvSpPr>
            <p:cNvPr id="6" name="角丸四角形 5"/>
            <p:cNvSpPr/>
            <p:nvPr/>
          </p:nvSpPr>
          <p:spPr>
            <a:xfrm>
              <a:off x="4206870" y="3830643"/>
              <a:ext cx="828000" cy="828000"/>
            </a:xfrm>
            <a:prstGeom prst="roundRect">
              <a:avLst/>
            </a:prstGeom>
            <a:solidFill>
              <a:srgbClr val="FF00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pic>
          <p:nvPicPr>
            <p:cNvPr id="7" name="図 6" descr="1000px-Symbol_thumbs_down.svg.png"/>
            <p:cNvPicPr>
              <a:picLocks noChangeAspect="1"/>
            </p:cNvPicPr>
            <p:nvPr/>
          </p:nvPicPr>
          <p:blipFill>
            <a:blip r:embed="rId2" cstate="print"/>
            <a:stretch>
              <a:fillRect/>
            </a:stretch>
          </p:blipFill>
          <p:spPr>
            <a:xfrm flipH="1">
              <a:off x="4316409" y="3867156"/>
              <a:ext cx="609250" cy="788370"/>
            </a:xfrm>
            <a:prstGeom prst="rect">
              <a:avLst/>
            </a:prstGeom>
          </p:spPr>
        </p:pic>
      </p:grpSp>
      <p:grpSp>
        <p:nvGrpSpPr>
          <p:cNvPr id="8" name="グループ化 7"/>
          <p:cNvGrpSpPr/>
          <p:nvPr/>
        </p:nvGrpSpPr>
        <p:grpSpPr>
          <a:xfrm>
            <a:off x="4243383" y="3830643"/>
            <a:ext cx="828000" cy="828000"/>
            <a:chOff x="6361137" y="3173409"/>
            <a:chExt cx="828000" cy="828000"/>
          </a:xfrm>
        </p:grpSpPr>
        <p:sp>
          <p:nvSpPr>
            <p:cNvPr id="9" name="角丸四角形 8"/>
            <p:cNvSpPr/>
            <p:nvPr/>
          </p:nvSpPr>
          <p:spPr>
            <a:xfrm>
              <a:off x="6361137" y="3173409"/>
              <a:ext cx="828000" cy="828000"/>
            </a:xfrm>
            <a:prstGeom prst="roundRect">
              <a:avLst/>
            </a:prstGeom>
            <a:solidFill>
              <a:srgbClr val="92D05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pic>
          <p:nvPicPr>
            <p:cNvPr id="10" name="図 9" descr="1000px-Symbol_thumbs_up.svg.png"/>
            <p:cNvPicPr>
              <a:picLocks noChangeAspect="1"/>
            </p:cNvPicPr>
            <p:nvPr/>
          </p:nvPicPr>
          <p:blipFill>
            <a:blip r:embed="rId3" cstate="print"/>
            <a:stretch>
              <a:fillRect/>
            </a:stretch>
          </p:blipFill>
          <p:spPr>
            <a:xfrm flipH="1">
              <a:off x="6470512" y="3193224"/>
              <a:ext cx="609250" cy="788370"/>
            </a:xfrm>
            <a:prstGeom prst="rect">
              <a:avLst/>
            </a:prstGeom>
          </p:spPr>
        </p:pic>
      </p:grpSp>
      <p:sp>
        <p:nvSpPr>
          <p:cNvPr id="14" name="正方形/長方形 13"/>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16" name="フッター プレースホルダ 15"/>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7" name="スライド番号プレースホルダ 16"/>
          <p:cNvSpPr>
            <a:spLocks noGrp="1"/>
          </p:cNvSpPr>
          <p:nvPr>
            <p:ph type="sldNum" sz="quarter" idx="12"/>
          </p:nvPr>
        </p:nvSpPr>
        <p:spPr/>
        <p:txBody>
          <a:bodyPr/>
          <a:lstStyle/>
          <a:p>
            <a:fld id="{DF510E7A-70A0-49B7-BA5B-039CFE49E52F}" type="slidenum">
              <a:rPr kumimoji="1" lang="ja-JP" altLang="en-US" smtClean="0"/>
              <a:pPr/>
              <a:t>69</a:t>
            </a:fld>
            <a:endParaRPr kumimoji="1" lang="ja-JP" altLang="en-US"/>
          </a:p>
        </p:txBody>
      </p:sp>
      <p:grpSp>
        <p:nvGrpSpPr>
          <p:cNvPr id="18" name="グループ化 17"/>
          <p:cNvGrpSpPr/>
          <p:nvPr/>
        </p:nvGrpSpPr>
        <p:grpSpPr>
          <a:xfrm>
            <a:off x="4243383" y="5010858"/>
            <a:ext cx="828000" cy="828000"/>
            <a:chOff x="6361137" y="3173409"/>
            <a:chExt cx="828000" cy="828000"/>
          </a:xfrm>
        </p:grpSpPr>
        <p:sp>
          <p:nvSpPr>
            <p:cNvPr id="19" name="角丸四角形 18"/>
            <p:cNvSpPr/>
            <p:nvPr/>
          </p:nvSpPr>
          <p:spPr>
            <a:xfrm>
              <a:off x="6361137" y="3173409"/>
              <a:ext cx="828000" cy="828000"/>
            </a:xfrm>
            <a:prstGeom prst="roundRect">
              <a:avLst/>
            </a:prstGeom>
            <a:solidFill>
              <a:srgbClr val="92D05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36000" tIns="36000" rIns="36000" bIns="36000" rtlCol="0" anchor="t" anchorCtr="0">
              <a:noAutofit/>
            </a:bodyPr>
            <a:lstStyle/>
            <a:p>
              <a:pPr algn="ctr"/>
              <a:endParaRPr kumimoji="1" lang="ja-JP" altLang="en-US" dirty="0" smtClean="0"/>
            </a:p>
          </p:txBody>
        </p:sp>
        <p:pic>
          <p:nvPicPr>
            <p:cNvPr id="20" name="図 19" descr="1000px-Symbol_thumbs_up.svg.png"/>
            <p:cNvPicPr>
              <a:picLocks noChangeAspect="1"/>
            </p:cNvPicPr>
            <p:nvPr/>
          </p:nvPicPr>
          <p:blipFill>
            <a:blip r:embed="rId3" cstate="print"/>
            <a:stretch>
              <a:fillRect/>
            </a:stretch>
          </p:blipFill>
          <p:spPr>
            <a:xfrm flipH="1">
              <a:off x="6470512" y="3193224"/>
              <a:ext cx="609250" cy="78837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新しい試み</a:t>
            </a:r>
            <a:endParaRPr kumimoji="1" lang="ja-JP" altLang="en-US" dirty="0"/>
          </a:p>
        </p:txBody>
      </p:sp>
      <p:sp>
        <p:nvSpPr>
          <p:cNvPr id="3" name="コンテンツ プレースホルダ 2"/>
          <p:cNvSpPr>
            <a:spLocks noGrp="1"/>
          </p:cNvSpPr>
          <p:nvPr>
            <p:ph idx="1"/>
          </p:nvPr>
        </p:nvSpPr>
        <p:spPr>
          <a:xfrm>
            <a:off x="457200" y="982629"/>
            <a:ext cx="8472518" cy="4525963"/>
          </a:xfrm>
        </p:spPr>
        <p:txBody>
          <a:bodyPr/>
          <a:lstStyle/>
          <a:p>
            <a:r>
              <a:rPr lang="ja-JP" altLang="en-US" sz="2400" dirty="0" smtClean="0"/>
              <a:t>デモ</a:t>
            </a:r>
            <a:endParaRPr lang="en-US" altLang="ja-JP" sz="2400" dirty="0" smtClean="0"/>
          </a:p>
          <a:p>
            <a:pPr lvl="1"/>
            <a:r>
              <a:rPr kumimoji="1" lang="ja-JP" altLang="en-US" sz="2000" dirty="0" smtClean="0"/>
              <a:t>ビデオの</a:t>
            </a:r>
            <a:r>
              <a:rPr kumimoji="1" lang="ja-JP" altLang="en-US" sz="2000" dirty="0" smtClean="0"/>
              <a:t>提出の義務化</a:t>
            </a:r>
            <a:endParaRPr kumimoji="1" lang="en-US" altLang="ja-JP" sz="2000" dirty="0" smtClean="0"/>
          </a:p>
          <a:p>
            <a:pPr lvl="1"/>
            <a:r>
              <a:rPr lang="ja-JP" altLang="en-US" sz="2000" dirty="0" smtClean="0"/>
              <a:t>受賞者</a:t>
            </a:r>
            <a:r>
              <a:rPr lang="en-US" altLang="ja-JP" sz="2000" dirty="0" smtClean="0"/>
              <a:t>:</a:t>
            </a:r>
            <a:r>
              <a:rPr lang="ja-JP" altLang="en-US" sz="2000" dirty="0" smtClean="0"/>
              <a:t> </a:t>
            </a:r>
            <a:r>
              <a:rPr lang="en-US" altLang="ja-JP" sz="2000" dirty="0" smtClean="0"/>
              <a:t>Benjamin </a:t>
            </a:r>
            <a:r>
              <a:rPr lang="en-US" altLang="ja-JP" sz="2000" dirty="0" err="1" smtClean="0"/>
              <a:t>Bercovitz</a:t>
            </a:r>
            <a:r>
              <a:rPr lang="en-US" altLang="ja-JP" sz="2000" dirty="0" smtClean="0"/>
              <a:t>, </a:t>
            </a:r>
            <a:r>
              <a:rPr lang="en-US" altLang="ja-JP" sz="2000" dirty="0" err="1" smtClean="0"/>
              <a:t>Filip</a:t>
            </a:r>
            <a:r>
              <a:rPr lang="en-US" altLang="ja-JP" sz="2000" dirty="0" smtClean="0"/>
              <a:t> </a:t>
            </a:r>
            <a:r>
              <a:rPr lang="en-US" altLang="ja-JP" sz="2000" dirty="0" err="1" smtClean="0"/>
              <a:t>Kaliszan</a:t>
            </a:r>
            <a:r>
              <a:rPr lang="en-US" altLang="ja-JP" sz="2000" dirty="0" smtClean="0"/>
              <a:t>, Georgia </a:t>
            </a:r>
            <a:r>
              <a:rPr lang="en-US" altLang="ja-JP" sz="2000" dirty="0" err="1" smtClean="0"/>
              <a:t>Koutrika</a:t>
            </a:r>
            <a:r>
              <a:rPr lang="en-US" altLang="ja-JP" sz="2000" dirty="0" smtClean="0"/>
              <a:t>, Henry </a:t>
            </a:r>
            <a:r>
              <a:rPr lang="en-US" altLang="ja-JP" sz="2000" dirty="0" err="1" smtClean="0"/>
              <a:t>Liou</a:t>
            </a:r>
            <a:r>
              <a:rPr lang="en-US" altLang="ja-JP" sz="2000" dirty="0" smtClean="0"/>
              <a:t>, Zahra </a:t>
            </a:r>
            <a:r>
              <a:rPr lang="en-US" altLang="ja-JP" sz="2000" dirty="0" err="1" smtClean="0"/>
              <a:t>Mohammadi</a:t>
            </a:r>
            <a:r>
              <a:rPr lang="en-US" altLang="ja-JP" sz="2000" dirty="0" smtClean="0"/>
              <a:t> </a:t>
            </a:r>
            <a:r>
              <a:rPr lang="en-US" altLang="ja-JP" sz="2000" dirty="0" err="1" smtClean="0"/>
              <a:t>Zadeh</a:t>
            </a:r>
            <a:r>
              <a:rPr lang="en-US" altLang="ja-JP" sz="2000" dirty="0" smtClean="0"/>
              <a:t>, Hector Garcia-Molina</a:t>
            </a:r>
            <a:r>
              <a:rPr lang="ja-JP" altLang="en-US" sz="2000" dirty="0" smtClean="0"/>
              <a:t> </a:t>
            </a:r>
            <a:r>
              <a:rPr lang="en-US" altLang="ja-JP" sz="2000" dirty="0" smtClean="0"/>
              <a:t>(Stanford</a:t>
            </a:r>
            <a:r>
              <a:rPr lang="ja-JP" altLang="en-US" sz="2000" dirty="0" smtClean="0"/>
              <a:t> </a:t>
            </a:r>
            <a:r>
              <a:rPr lang="en-US" altLang="ja-JP" sz="2000" dirty="0" smtClean="0"/>
              <a:t>U.):</a:t>
            </a:r>
            <a:r>
              <a:rPr lang="ja-JP" altLang="en-US" sz="2000" dirty="0" smtClean="0"/>
              <a:t> </a:t>
            </a:r>
            <a:r>
              <a:rPr lang="en-US" altLang="ja-JP" sz="2000" dirty="0" smtClean="0"/>
              <a:t>"</a:t>
            </a:r>
            <a:r>
              <a:rPr lang="en-US" altLang="ja-JP" sz="2000" dirty="0" err="1" smtClean="0"/>
              <a:t>CourseRank</a:t>
            </a:r>
            <a:r>
              <a:rPr lang="en-US" altLang="ja-JP" sz="2000" dirty="0" smtClean="0"/>
              <a:t>: a social system for course planning"</a:t>
            </a:r>
            <a:r>
              <a:rPr lang="ja-JP" altLang="en-US" sz="2000" dirty="0" smtClean="0"/>
              <a:t> </a:t>
            </a:r>
            <a:r>
              <a:rPr lang="en-US" altLang="ja-JP" sz="2000" dirty="0" smtClean="0"/>
              <a:t>(http://www.courserank.com/)</a:t>
            </a:r>
          </a:p>
          <a:p>
            <a:pPr marL="342900" lvl="1" indent="-342900">
              <a:buSzPct val="70000"/>
              <a:buFont typeface="Wingdings" pitchFamily="2" charset="2"/>
              <a:buChar char="p"/>
            </a:pPr>
            <a:r>
              <a:rPr lang="ja-JP" altLang="en-US" sz="2400" dirty="0" smtClean="0">
                <a:latin typeface="ヒラギノ角ゴ Pro W6" pitchFamily="34" charset="-128"/>
                <a:ea typeface="ヒラギノ角ゴ Pro W6" pitchFamily="34" charset="-128"/>
              </a:rPr>
              <a:t>プログラミングコンテスト</a:t>
            </a:r>
            <a:r>
              <a:rPr lang="ja-JP" altLang="en-US" sz="1600" dirty="0" smtClean="0"/>
              <a:t>（</a:t>
            </a:r>
            <a:r>
              <a:rPr lang="en-US" altLang="ja-JP" sz="1400" dirty="0" smtClean="0"/>
              <a:t>http://db.csail.mit.edu/sigmod09contest/</a:t>
            </a:r>
            <a:r>
              <a:rPr lang="ja-JP" altLang="en-US" sz="1600" dirty="0" smtClean="0"/>
              <a:t>）</a:t>
            </a:r>
            <a:endParaRPr lang="en-US" altLang="ja-JP" sz="2400" dirty="0" smtClean="0"/>
          </a:p>
          <a:p>
            <a:pPr lvl="1"/>
            <a:r>
              <a:rPr lang="ja-JP" altLang="en-US" sz="2000" dirty="0" smtClean="0"/>
              <a:t>課題：</a:t>
            </a:r>
            <a:r>
              <a:rPr lang="en-US" altLang="ja-JP" sz="2000" dirty="0" smtClean="0"/>
              <a:t>Main Memory Transactional Index</a:t>
            </a:r>
          </a:p>
          <a:p>
            <a:pPr lvl="1"/>
            <a:r>
              <a:rPr lang="ja-JP" altLang="en-US" sz="2000" dirty="0" smtClean="0"/>
              <a:t>受賞者</a:t>
            </a:r>
            <a:r>
              <a:rPr lang="en-US" altLang="ja-JP" sz="2000" dirty="0" smtClean="0"/>
              <a:t>:</a:t>
            </a:r>
            <a:r>
              <a:rPr lang="ja-JP" altLang="en-US" sz="2000" dirty="0" smtClean="0"/>
              <a:t> </a:t>
            </a:r>
            <a:r>
              <a:rPr lang="en-US" altLang="ja-JP" sz="2000" dirty="0" err="1" smtClean="0"/>
              <a:t>Clément</a:t>
            </a:r>
            <a:r>
              <a:rPr lang="en-US" altLang="ja-JP" sz="2000" dirty="0" smtClean="0"/>
              <a:t> </a:t>
            </a:r>
            <a:r>
              <a:rPr lang="en-US" altLang="ja-JP" sz="2000" dirty="0" err="1" smtClean="0"/>
              <a:t>Genzmer</a:t>
            </a:r>
            <a:r>
              <a:rPr lang="ja-JP" altLang="en-US" sz="2000" dirty="0" smtClean="0"/>
              <a:t> </a:t>
            </a:r>
            <a:r>
              <a:rPr lang="en-US" altLang="ja-JP" sz="2000" dirty="0" smtClean="0"/>
              <a:t>(</a:t>
            </a:r>
            <a:r>
              <a:rPr lang="en-US" altLang="ja-JP" sz="2000" dirty="0" err="1" smtClean="0"/>
              <a:t>École</a:t>
            </a:r>
            <a:r>
              <a:rPr lang="en-US" altLang="ja-JP" sz="2000" dirty="0" smtClean="0"/>
              <a:t> </a:t>
            </a:r>
            <a:r>
              <a:rPr lang="en-US" altLang="ja-JP" sz="2000" dirty="0" err="1" smtClean="0"/>
              <a:t>polytechnique</a:t>
            </a:r>
            <a:r>
              <a:rPr lang="en-US" altLang="ja-JP" sz="2000" dirty="0" smtClean="0"/>
              <a:t>,</a:t>
            </a:r>
            <a:r>
              <a:rPr lang="ja-JP" altLang="en-US" sz="2000" dirty="0" smtClean="0"/>
              <a:t> </a:t>
            </a:r>
            <a:r>
              <a:rPr lang="en-US" altLang="ja-JP" sz="2000" dirty="0" smtClean="0"/>
              <a:t>France): "Innovative, hash-based main-memory index" </a:t>
            </a:r>
            <a:br>
              <a:rPr lang="en-US" altLang="ja-JP" sz="2000" dirty="0" smtClean="0"/>
            </a:br>
            <a:r>
              <a:rPr lang="en-US" altLang="ja-JP" sz="2000" dirty="0" smtClean="0"/>
              <a:t>(http://ks36587.kimsufi.com/implementation.htm)</a:t>
            </a:r>
            <a:endParaRPr kumimoji="1" lang="en-US" altLang="ja-JP" sz="2400" dirty="0" smtClean="0"/>
          </a:p>
          <a:p>
            <a:r>
              <a:rPr kumimoji="1" lang="ja-JP" altLang="en-US" sz="2400" dirty="0" smtClean="0"/>
              <a:t>実験の再現性テスト</a:t>
            </a:r>
            <a:r>
              <a:rPr lang="ja-JP" altLang="en-US" sz="2400" dirty="0" smtClean="0"/>
              <a:t> </a:t>
            </a:r>
            <a:r>
              <a:rPr lang="ja-JP" altLang="en-US" sz="1800" dirty="0" smtClean="0"/>
              <a:t>（</a:t>
            </a:r>
            <a:r>
              <a:rPr lang="en-US" altLang="ja-JP" sz="1800" dirty="0" smtClean="0"/>
              <a:t>SIGMOD'08</a:t>
            </a:r>
            <a:r>
              <a:rPr lang="ja-JP" altLang="en-US" sz="1800" dirty="0" smtClean="0"/>
              <a:t>から導入）</a:t>
            </a:r>
            <a:endParaRPr lang="en-US" altLang="ja-JP" sz="1800" dirty="0" smtClean="0"/>
          </a:p>
          <a:p>
            <a:pPr lvl="1"/>
            <a:r>
              <a:rPr lang="ja-JP" altLang="en-US" sz="2000" dirty="0" smtClean="0"/>
              <a:t>ソースコードかバイナリの提出が義務づけられる</a:t>
            </a:r>
            <a:endParaRPr lang="en-US" altLang="ja-JP" sz="2000" dirty="0" smtClean="0"/>
          </a:p>
          <a:p>
            <a:r>
              <a:rPr lang="en-US" altLang="ja-JP" sz="2400" dirty="0" smtClean="0"/>
              <a:t>Wiki</a:t>
            </a:r>
            <a:r>
              <a:rPr lang="ja-JP" altLang="en-US" sz="2400" dirty="0" smtClean="0"/>
              <a:t>の導入</a:t>
            </a:r>
            <a:r>
              <a:rPr lang="ja-JP" altLang="en-US" sz="1800" dirty="0" smtClean="0"/>
              <a:t>（</a:t>
            </a:r>
            <a:r>
              <a:rPr lang="en-US" altLang="ja-JP" sz="1800" dirty="0" smtClean="0"/>
              <a:t>http://www.pubzone.org</a:t>
            </a:r>
            <a:r>
              <a:rPr lang="ja-JP" altLang="en-US" sz="1800" dirty="0" smtClean="0"/>
              <a:t>）</a:t>
            </a:r>
            <a:endParaRPr lang="en-US" altLang="ja-JP" sz="1800" dirty="0" smtClean="0"/>
          </a:p>
          <a:p>
            <a:pPr lvl="1"/>
            <a:r>
              <a:rPr lang="ja-JP" altLang="en-US" sz="2000" dirty="0" smtClean="0"/>
              <a:t>再現性テストを含んだ査読用の論文管理システムとして利用</a:t>
            </a:r>
            <a:endParaRPr lang="en-US" altLang="ja-JP" sz="2000" dirty="0" smtClean="0"/>
          </a:p>
          <a:p>
            <a:pPr lvl="1"/>
            <a:endParaRPr kumimoji="1" lang="en-US" altLang="ja-JP" sz="2000" dirty="0" smtClean="0"/>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正方形/長方形 7"/>
          <p:cNvSpPr/>
          <p:nvPr/>
        </p:nvSpPr>
        <p:spPr>
          <a:xfrm>
            <a:off x="0" y="54131"/>
            <a:ext cx="9170230"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SIGMOD/PODS2009</a:t>
            </a:r>
            <a:r>
              <a:rPr lang="ja-JP" altLang="en-US" sz="1400" dirty="0" smtClean="0">
                <a:solidFill>
                  <a:schemeClr val="bg1"/>
                </a:solidFill>
                <a:latin typeface="ヒラギノ角ゴ Pro W6" pitchFamily="34" charset="-128"/>
                <a:ea typeface="ヒラギノ角ゴ Pro W6" pitchFamily="34" charset="-128"/>
              </a:rPr>
              <a:t>の概要</a:t>
            </a:r>
            <a:endParaRPr lang="ja-JP" altLang="en-US" sz="1050" dirty="0">
              <a:solidFill>
                <a:schemeClr val="bg1"/>
              </a:solidFill>
              <a:latin typeface="ヒラギノ角ゴ Pro W6" pitchFamily="34" charset="-128"/>
              <a:ea typeface="ヒラギノ角ゴ Pro W6" pitchFamily="34" charset="-128"/>
            </a:endParaRPr>
          </a:p>
        </p:txBody>
      </p:sp>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7</a:t>
            </a:fld>
            <a:endParaRPr kumimoji="1" lang="ja-JP" alt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提案手法</a:t>
            </a:r>
            <a:endParaRPr kumimoji="1" lang="ja-JP" altLang="en-US" dirty="0"/>
          </a:p>
        </p:txBody>
      </p:sp>
      <p:sp>
        <p:nvSpPr>
          <p:cNvPr id="3" name="コンテンツ プレースホルダ 2"/>
          <p:cNvSpPr>
            <a:spLocks noGrp="1"/>
          </p:cNvSpPr>
          <p:nvPr>
            <p:ph idx="1"/>
          </p:nvPr>
        </p:nvSpPr>
        <p:spPr>
          <a:xfrm>
            <a:off x="238122" y="1201707"/>
            <a:ext cx="5575320" cy="2778138"/>
          </a:xfrm>
        </p:spPr>
        <p:txBody>
          <a:bodyPr/>
          <a:lstStyle/>
          <a:p>
            <a:r>
              <a:rPr kumimoji="1" lang="ja-JP" altLang="en-US" dirty="0" smtClean="0"/>
              <a:t>手順</a:t>
            </a:r>
            <a:endParaRPr kumimoji="1" lang="en-US" altLang="ja-JP" dirty="0" smtClean="0"/>
          </a:p>
          <a:p>
            <a:pPr marL="914400" lvl="1" indent="-514350">
              <a:buFont typeface="+mj-lt"/>
              <a:buAutoNum type="arabicPeriod"/>
            </a:pPr>
            <a:r>
              <a:rPr lang="en-US" altLang="ja-JP" dirty="0" smtClean="0">
                <a:latin typeface="ヒラギノ角ゴ Std W8" pitchFamily="34" charset="-128"/>
                <a:ea typeface="ヒラギノ角ゴ Std W8" pitchFamily="34" charset="-128"/>
              </a:rPr>
              <a:t>Downstream</a:t>
            </a:r>
          </a:p>
          <a:p>
            <a:pPr marL="914400" lvl="1" indent="-514350">
              <a:buFont typeface="+mj-lt"/>
              <a:buAutoNum type="arabicPeriod"/>
            </a:pPr>
            <a:r>
              <a:rPr kumimoji="1" lang="en-US" altLang="ja-JP" dirty="0" smtClean="0"/>
              <a:t>Pruning</a:t>
            </a:r>
          </a:p>
          <a:p>
            <a:pPr marL="914400" lvl="1" indent="-514350">
              <a:buFont typeface="+mj-lt"/>
              <a:buAutoNum type="arabicPeriod"/>
            </a:pPr>
            <a:r>
              <a:rPr lang="en-US" altLang="ja-JP" dirty="0" smtClean="0"/>
              <a:t>Upstream</a:t>
            </a:r>
          </a:p>
          <a:p>
            <a:pPr marL="914400" lvl="1" indent="-514350">
              <a:buFont typeface="+mj-lt"/>
              <a:buAutoNum type="arabicPeriod"/>
            </a:pPr>
            <a:r>
              <a:rPr kumimoji="1" lang="en-US" altLang="ja-JP" dirty="0" smtClean="0"/>
              <a:t>Pruning</a:t>
            </a:r>
            <a:endParaRPr kumimoji="1" lang="ja-JP" altLang="en-US" dirty="0"/>
          </a:p>
        </p:txBody>
      </p:sp>
      <p:sp>
        <p:nvSpPr>
          <p:cNvPr id="6" name="正方形/長方形 5"/>
          <p:cNvSpPr/>
          <p:nvPr/>
        </p:nvSpPr>
        <p:spPr>
          <a:xfrm>
            <a:off x="4097331" y="1603350"/>
            <a:ext cx="4765721" cy="1077218"/>
          </a:xfrm>
          <a:prstGeom prst="rect">
            <a:avLst/>
          </a:prstGeom>
        </p:spPr>
        <p:txBody>
          <a:bodyPr wrap="square">
            <a:spAutoFit/>
          </a:bodyPr>
          <a:lstStyle/>
          <a:p>
            <a:pPr lvl="0" fontAlgn="base">
              <a:spcBef>
                <a:spcPct val="20000"/>
              </a:spcBef>
              <a:spcAft>
                <a:spcPct val="0"/>
              </a:spcAft>
              <a:buSzPct val="70000"/>
            </a:pPr>
            <a:r>
              <a:rPr lang="ja-JP" altLang="en-US" sz="3200" kern="0" dirty="0" smtClean="0">
                <a:solidFill>
                  <a:srgbClr val="000000"/>
                </a:solidFill>
                <a:latin typeface="ヒラギノ角ゴ Pro W6" pitchFamily="34" charset="-128"/>
                <a:ea typeface="ヒラギノ角ゴ Pro W6" pitchFamily="34" charset="-128"/>
              </a:rPr>
              <a:t>実データの一部を入力データに利用する方法</a:t>
            </a:r>
            <a:endParaRPr lang="en-US" altLang="ja-JP" sz="3200" kern="0" dirty="0" smtClean="0">
              <a:solidFill>
                <a:srgbClr val="000000"/>
              </a:solidFill>
              <a:latin typeface="ヒラギノ角ゴ Pro W6" pitchFamily="34" charset="-128"/>
              <a:ea typeface="ヒラギノ角ゴ Pro W6" pitchFamily="34" charset="-128"/>
            </a:endParaRPr>
          </a:p>
        </p:txBody>
      </p:sp>
      <p:grpSp>
        <p:nvGrpSpPr>
          <p:cNvPr id="61" name="グループ化 60"/>
          <p:cNvGrpSpPr/>
          <p:nvPr/>
        </p:nvGrpSpPr>
        <p:grpSpPr>
          <a:xfrm>
            <a:off x="409518" y="4122747"/>
            <a:ext cx="7485165" cy="1596312"/>
            <a:chOff x="409518" y="4122747"/>
            <a:chExt cx="7485165" cy="1596312"/>
          </a:xfrm>
        </p:grpSpPr>
        <p:sp>
          <p:nvSpPr>
            <p:cNvPr id="7" name="角丸四角形 6"/>
            <p:cNvSpPr/>
            <p:nvPr/>
          </p:nvSpPr>
          <p:spPr>
            <a:xfrm>
              <a:off x="409518" y="4999059"/>
              <a:ext cx="1440000" cy="72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2000" dirty="0" smtClean="0">
                  <a:solidFill>
                    <a:srgbClr val="FFFF00"/>
                  </a:solidFill>
                  <a:latin typeface="Arial Black" pitchFamily="34" charset="0"/>
                </a:rPr>
                <a:t>LOAD</a:t>
              </a:r>
              <a:endParaRPr kumimoji="1" lang="en-US" altLang="ja-JP" sz="2000" dirty="0" smtClean="0">
                <a:solidFill>
                  <a:srgbClr val="FFFF00"/>
                </a:solidFill>
                <a:latin typeface="Arial Black" pitchFamily="34" charset="0"/>
              </a:endParaRPr>
            </a:p>
            <a:p>
              <a:pPr algn="ctr"/>
              <a:r>
                <a:rPr lang="en-US" altLang="ja-JP" dirty="0" smtClean="0"/>
                <a:t>(user, </a:t>
              </a:r>
              <a:r>
                <a:rPr lang="ja-JP" altLang="en-US" dirty="0" smtClean="0"/>
                <a:t> </a:t>
              </a:r>
              <a:r>
                <a:rPr lang="en-US" altLang="ja-JP" dirty="0" smtClean="0"/>
                <a:t>age)</a:t>
              </a:r>
              <a:endParaRPr kumimoji="1" lang="ja-JP" altLang="en-US" dirty="0" smtClean="0"/>
            </a:p>
          </p:txBody>
        </p:sp>
        <p:sp>
          <p:nvSpPr>
            <p:cNvPr id="8" name="角丸四角形 7"/>
            <p:cNvSpPr/>
            <p:nvPr/>
          </p:nvSpPr>
          <p:spPr>
            <a:xfrm>
              <a:off x="2308194" y="4122747"/>
              <a:ext cx="1440000" cy="72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2000" dirty="0" smtClean="0">
                  <a:solidFill>
                    <a:srgbClr val="FFFF00"/>
                  </a:solidFill>
                  <a:latin typeface="Arial Black" pitchFamily="34" charset="0"/>
                </a:rPr>
                <a:t>LOAD</a:t>
              </a:r>
            </a:p>
            <a:p>
              <a:pPr algn="ctr"/>
              <a:r>
                <a:rPr lang="en-US" altLang="ja-JP" dirty="0" smtClean="0"/>
                <a:t>(user, age)</a:t>
              </a:r>
              <a:endParaRPr kumimoji="1" lang="ja-JP" altLang="en-US" dirty="0" smtClean="0"/>
            </a:p>
          </p:txBody>
        </p:sp>
        <p:sp>
          <p:nvSpPr>
            <p:cNvPr id="9" name="角丸四角形 8"/>
            <p:cNvSpPr/>
            <p:nvPr/>
          </p:nvSpPr>
          <p:spPr>
            <a:xfrm>
              <a:off x="2308194" y="4999059"/>
              <a:ext cx="1440000" cy="72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2000" dirty="0" smtClean="0">
                  <a:solidFill>
                    <a:srgbClr val="FFFF00"/>
                  </a:solidFill>
                  <a:latin typeface="Arial Black" pitchFamily="34" charset="0"/>
                </a:rPr>
                <a:t>FILTER</a:t>
              </a:r>
              <a:endParaRPr kumimoji="1" lang="en-US" altLang="ja-JP" sz="2000" dirty="0" smtClean="0">
                <a:solidFill>
                  <a:srgbClr val="FFFF00"/>
                </a:solidFill>
                <a:latin typeface="Arial Black" pitchFamily="34" charset="0"/>
              </a:endParaRPr>
            </a:p>
            <a:p>
              <a:pPr algn="ctr"/>
              <a:r>
                <a:rPr lang="en-US" altLang="ja-JP" dirty="0" smtClean="0"/>
                <a:t>UDF(user)</a:t>
              </a:r>
              <a:endParaRPr kumimoji="1" lang="ja-JP" altLang="en-US" dirty="0" smtClean="0"/>
            </a:p>
          </p:txBody>
        </p:sp>
        <p:sp>
          <p:nvSpPr>
            <p:cNvPr id="10" name="角丸四角形 9"/>
            <p:cNvSpPr/>
            <p:nvPr/>
          </p:nvSpPr>
          <p:spPr>
            <a:xfrm>
              <a:off x="4170357" y="4560903"/>
              <a:ext cx="1440000" cy="72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2000" dirty="0" smtClean="0">
                  <a:solidFill>
                    <a:srgbClr val="FFFF00"/>
                  </a:solidFill>
                  <a:latin typeface="Arial Black" pitchFamily="34" charset="0"/>
                </a:rPr>
                <a:t>UNION</a:t>
              </a:r>
              <a:endParaRPr kumimoji="1" lang="ja-JP" altLang="en-US" dirty="0" smtClean="0"/>
            </a:p>
          </p:txBody>
        </p:sp>
        <p:sp>
          <p:nvSpPr>
            <p:cNvPr id="11" name="角丸四角形 10"/>
            <p:cNvSpPr/>
            <p:nvPr/>
          </p:nvSpPr>
          <p:spPr>
            <a:xfrm>
              <a:off x="5996007" y="4560903"/>
              <a:ext cx="1440000" cy="72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2000" dirty="0" smtClean="0">
                  <a:solidFill>
                    <a:srgbClr val="FFFF00"/>
                  </a:solidFill>
                  <a:latin typeface="Arial Black" pitchFamily="34" charset="0"/>
                </a:rPr>
                <a:t>FILTER</a:t>
              </a:r>
              <a:endParaRPr kumimoji="1" lang="en-US" altLang="ja-JP" sz="2000" dirty="0" smtClean="0">
                <a:solidFill>
                  <a:srgbClr val="FFFF00"/>
                </a:solidFill>
                <a:latin typeface="Arial Black" pitchFamily="34" charset="0"/>
              </a:endParaRPr>
            </a:p>
            <a:p>
              <a:pPr algn="ctr"/>
              <a:r>
                <a:rPr lang="en-US" altLang="ja-JP" dirty="0" smtClean="0"/>
                <a:t>age &gt; 18</a:t>
              </a:r>
              <a:endParaRPr kumimoji="1" lang="ja-JP" altLang="en-US" dirty="0" smtClean="0"/>
            </a:p>
          </p:txBody>
        </p:sp>
        <p:cxnSp>
          <p:nvCxnSpPr>
            <p:cNvPr id="14" name="カギ線コネクタ 13"/>
            <p:cNvCxnSpPr>
              <a:stCxn id="7" idx="3"/>
              <a:endCxn id="9" idx="1"/>
            </p:cNvCxnSpPr>
            <p:nvPr/>
          </p:nvCxnSpPr>
          <p:spPr>
            <a:xfrm>
              <a:off x="1849518" y="5359059"/>
              <a:ext cx="458676"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16" name="カギ線コネクタ 15"/>
            <p:cNvCxnSpPr>
              <a:stCxn id="8" idx="3"/>
              <a:endCxn id="10" idx="1"/>
            </p:cNvCxnSpPr>
            <p:nvPr/>
          </p:nvCxnSpPr>
          <p:spPr>
            <a:xfrm>
              <a:off x="3748194" y="4482747"/>
              <a:ext cx="422163" cy="438156"/>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17" name="カギ線コネクタ 16"/>
            <p:cNvCxnSpPr>
              <a:stCxn id="10" idx="3"/>
              <a:endCxn id="11" idx="1"/>
            </p:cNvCxnSpPr>
            <p:nvPr/>
          </p:nvCxnSpPr>
          <p:spPr>
            <a:xfrm>
              <a:off x="5610357" y="4920903"/>
              <a:ext cx="385650"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21" name="カギ線コネクタ 93"/>
            <p:cNvCxnSpPr>
              <a:stCxn id="9" idx="3"/>
              <a:endCxn id="10" idx="1"/>
            </p:cNvCxnSpPr>
            <p:nvPr/>
          </p:nvCxnSpPr>
          <p:spPr>
            <a:xfrm flipV="1">
              <a:off x="3748194" y="4920903"/>
              <a:ext cx="422163" cy="438156"/>
            </a:xfrm>
            <a:prstGeom prst="bentConnector3">
              <a:avLst>
                <a:gd name="adj1" fmla="val 50000"/>
              </a:avLst>
            </a:prstGeom>
            <a:ln w="28575">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50" name="カギ線コネクタ 49"/>
            <p:cNvCxnSpPr>
              <a:stCxn id="11" idx="3"/>
            </p:cNvCxnSpPr>
            <p:nvPr/>
          </p:nvCxnSpPr>
          <p:spPr>
            <a:xfrm>
              <a:off x="7436007" y="4920903"/>
              <a:ext cx="458676"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grpSp>
      <p:sp>
        <p:nvSpPr>
          <p:cNvPr id="56" name="線吹き出し 1 (枠付き) 55"/>
          <p:cNvSpPr/>
          <p:nvPr/>
        </p:nvSpPr>
        <p:spPr>
          <a:xfrm>
            <a:off x="1541421" y="5875371"/>
            <a:ext cx="1231207" cy="626701"/>
          </a:xfrm>
          <a:prstGeom prst="borderCallout1">
            <a:avLst>
              <a:gd name="adj1" fmla="val -677"/>
              <a:gd name="adj2" fmla="val 51356"/>
              <a:gd name="adj3" fmla="val -79959"/>
              <a:gd name="adj4" fmla="val 35368"/>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108000" tIns="36000" rIns="108000" bIns="36000" rtlCol="0" anchor="t" anchorCtr="0">
            <a:spAutoFit/>
          </a:bodyPr>
          <a:lstStyle/>
          <a:p>
            <a:r>
              <a:rPr lang="en-US" altLang="ja-JP" dirty="0" smtClean="0"/>
              <a:t>(Amy, 20)</a:t>
            </a:r>
          </a:p>
          <a:p>
            <a:r>
              <a:rPr lang="en-US" altLang="ja-JP" dirty="0" smtClean="0"/>
              <a:t>(Fred, 25)</a:t>
            </a:r>
            <a:endParaRPr lang="ja-JP" altLang="en-US" dirty="0" smtClean="0"/>
          </a:p>
        </p:txBody>
      </p:sp>
      <p:sp>
        <p:nvSpPr>
          <p:cNvPr id="57" name="線吹き出し 1 (枠付き) 56"/>
          <p:cNvSpPr/>
          <p:nvPr/>
        </p:nvSpPr>
        <p:spPr>
          <a:xfrm>
            <a:off x="3732201" y="3575052"/>
            <a:ext cx="1231207" cy="349702"/>
          </a:xfrm>
          <a:prstGeom prst="borderCallout1">
            <a:avLst>
              <a:gd name="adj1" fmla="val 96887"/>
              <a:gd name="adj2" fmla="val 42074"/>
              <a:gd name="adj3" fmla="val 268367"/>
              <a:gd name="adj4" fmla="val 11096"/>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108000" tIns="36000" rIns="108000" bIns="36000" rtlCol="0" anchor="t" anchorCtr="0">
            <a:spAutoFit/>
          </a:bodyPr>
          <a:lstStyle/>
          <a:p>
            <a:r>
              <a:rPr lang="en-US" altLang="ja-JP" dirty="0" smtClean="0"/>
              <a:t>(Jack, 30)</a:t>
            </a:r>
          </a:p>
        </p:txBody>
      </p:sp>
      <p:sp>
        <p:nvSpPr>
          <p:cNvPr id="58" name="線吹き出し 1 (枠付き) 57"/>
          <p:cNvSpPr/>
          <p:nvPr/>
        </p:nvSpPr>
        <p:spPr>
          <a:xfrm>
            <a:off x="3586149" y="5882963"/>
            <a:ext cx="1231207" cy="626701"/>
          </a:xfrm>
          <a:prstGeom prst="borderCallout1">
            <a:avLst>
              <a:gd name="adj1" fmla="val -677"/>
              <a:gd name="adj2" fmla="val 51356"/>
              <a:gd name="adj3" fmla="val -82612"/>
              <a:gd name="adj4" fmla="val 2275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108000" tIns="36000" rIns="108000" bIns="36000" rtlCol="0" anchor="t" anchorCtr="0">
            <a:spAutoFit/>
          </a:bodyPr>
          <a:lstStyle/>
          <a:p>
            <a:r>
              <a:rPr lang="en-US" altLang="ja-JP" dirty="0" smtClean="0"/>
              <a:t>(Amy, 20)</a:t>
            </a:r>
          </a:p>
          <a:p>
            <a:r>
              <a:rPr lang="en-US" altLang="ja-JP" dirty="0" smtClean="0"/>
              <a:t>(Fred, 25)</a:t>
            </a:r>
            <a:endParaRPr lang="ja-JP" altLang="en-US" dirty="0" smtClean="0"/>
          </a:p>
        </p:txBody>
      </p:sp>
      <p:sp>
        <p:nvSpPr>
          <p:cNvPr id="59" name="線吹き出し 1 (枠付き) 58"/>
          <p:cNvSpPr/>
          <p:nvPr/>
        </p:nvSpPr>
        <p:spPr>
          <a:xfrm>
            <a:off x="5375286" y="5473728"/>
            <a:ext cx="1231207" cy="903700"/>
          </a:xfrm>
          <a:prstGeom prst="borderCallout1">
            <a:avLst>
              <a:gd name="adj1" fmla="val -677"/>
              <a:gd name="adj2" fmla="val 51356"/>
              <a:gd name="adj3" fmla="val -60765"/>
              <a:gd name="adj4" fmla="val 29269"/>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108000" tIns="36000" rIns="108000" bIns="36000" rtlCol="0" anchor="t" anchorCtr="0">
            <a:spAutoFit/>
          </a:bodyPr>
          <a:lstStyle/>
          <a:p>
            <a:r>
              <a:rPr lang="en-US" altLang="ja-JP" dirty="0" smtClean="0"/>
              <a:t>(Amy, 20)</a:t>
            </a:r>
          </a:p>
          <a:p>
            <a:r>
              <a:rPr lang="en-US" altLang="ja-JP" dirty="0" smtClean="0"/>
              <a:t>(Fred, 25)</a:t>
            </a:r>
          </a:p>
          <a:p>
            <a:r>
              <a:rPr lang="en-US" altLang="ja-JP" dirty="0" smtClean="0"/>
              <a:t>(Jack, 30)</a:t>
            </a:r>
          </a:p>
        </p:txBody>
      </p:sp>
      <p:sp>
        <p:nvSpPr>
          <p:cNvPr id="60" name="線吹き出し 1 (枠付き) 59"/>
          <p:cNvSpPr/>
          <p:nvPr/>
        </p:nvSpPr>
        <p:spPr>
          <a:xfrm>
            <a:off x="7328612" y="5473728"/>
            <a:ext cx="1231207" cy="903700"/>
          </a:xfrm>
          <a:prstGeom prst="borderCallout1">
            <a:avLst>
              <a:gd name="adj1" fmla="val -677"/>
              <a:gd name="adj2" fmla="val 51356"/>
              <a:gd name="adj3" fmla="val -60765"/>
              <a:gd name="adj4" fmla="val 18466"/>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108000" tIns="36000" rIns="108000" bIns="36000" rtlCol="0" anchor="t" anchorCtr="0">
            <a:spAutoFit/>
          </a:bodyPr>
          <a:lstStyle/>
          <a:p>
            <a:r>
              <a:rPr lang="en-US" altLang="ja-JP" dirty="0" smtClean="0"/>
              <a:t>(Amy, 20)</a:t>
            </a:r>
          </a:p>
          <a:p>
            <a:r>
              <a:rPr lang="en-US" altLang="ja-JP" dirty="0" smtClean="0"/>
              <a:t>(Fred, 25)</a:t>
            </a:r>
          </a:p>
          <a:p>
            <a:r>
              <a:rPr lang="en-US" altLang="ja-JP" dirty="0" smtClean="0"/>
              <a:t>(Jack, 30)</a:t>
            </a:r>
          </a:p>
        </p:txBody>
      </p:sp>
      <p:sp>
        <p:nvSpPr>
          <p:cNvPr id="22" name="正方形/長方形 21"/>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24" name="フッター プレースホルダ 23"/>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5" name="スライド番号プレースホルダ 24"/>
          <p:cNvSpPr>
            <a:spLocks noGrp="1"/>
          </p:cNvSpPr>
          <p:nvPr>
            <p:ph type="sldNum" sz="quarter" idx="12"/>
          </p:nvPr>
        </p:nvSpPr>
        <p:spPr/>
        <p:txBody>
          <a:bodyPr/>
          <a:lstStyle/>
          <a:p>
            <a:fld id="{DF510E7A-70A0-49B7-BA5B-039CFE49E52F}" type="slidenum">
              <a:rPr kumimoji="1" lang="ja-JP" altLang="en-US" smtClean="0"/>
              <a:pPr/>
              <a:t>70</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mph" presetSubtype="0" nodeType="withEffect">
                                  <p:stCondLst>
                                    <p:cond delay="0"/>
                                  </p:stCondLst>
                                  <p:childTnLst>
                                    <p:set>
                                      <p:cBhvr override="childStyle">
                                        <p:cTn id="6" dur="indefinite"/>
                                        <p:tgtEl>
                                          <p:spTgt spid="3">
                                            <p:txEl>
                                              <p:pRg st="1" end="1"/>
                                            </p:txEl>
                                          </p:spTgt>
                                        </p:tgtEl>
                                        <p:attrNameLst>
                                          <p:attrName>style.fontFamily</p:attrName>
                                        </p:attrNameLst>
                                      </p:cBhvr>
                                      <p:to>
                                        <p:strVal val="ヒラギノ角ゴ Pro W3"/>
                                      </p:to>
                                    </p:set>
                                  </p:childTnLst>
                                </p:cTn>
                              </p:par>
                            </p:childTnLst>
                          </p:cTn>
                        </p:par>
                      </p:childTnLst>
                    </p:cTn>
                  </p:par>
                  <p:par>
                    <p:cTn id="7" fill="hold">
                      <p:stCondLst>
                        <p:cond delay="indefinite"/>
                      </p:stCondLst>
                      <p:childTnLst>
                        <p:par>
                          <p:cTn id="8" fill="hold">
                            <p:stCondLst>
                              <p:cond delay="0"/>
                            </p:stCondLst>
                            <p:childTnLst>
                              <p:par>
                                <p:cTn id="9" presetID="2" presetClass="emph" presetSubtype="0" nodeType="clickEffect">
                                  <p:stCondLst>
                                    <p:cond delay="0"/>
                                  </p:stCondLst>
                                  <p:childTnLst>
                                    <p:set>
                                      <p:cBhvr override="childStyle">
                                        <p:cTn id="10" dur="indefinite"/>
                                        <p:tgtEl>
                                          <p:spTgt spid="3">
                                            <p:txEl>
                                              <p:pRg st="1" end="1"/>
                                            </p:txEl>
                                          </p:spTgt>
                                        </p:tgtEl>
                                        <p:attrNameLst>
                                          <p:attrName>style.fontFamily</p:attrName>
                                        </p:attrNameLst>
                                      </p:cBhvr>
                                      <p:to>
                                        <p:strVal val="ヒラギノ角ゴ Std W8"/>
                                      </p:to>
                                    </p:set>
                                  </p:childTnLst>
                                </p:cTn>
                              </p:par>
                              <p:par>
                                <p:cTn id="11" presetID="47" presetClass="entr" presetSubtype="0" fill="hold" grpId="0" nodeType="withEffect">
                                  <p:stCondLst>
                                    <p:cond delay="2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childTnLst>
                                </p:cTn>
                              </p:par>
                              <p:par>
                                <p:cTn id="25" presetID="10" presetClass="entr" presetSubtype="0" fill="hold" grpId="0" nodeType="withEffect">
                                  <p:stCondLst>
                                    <p:cond delay="20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1000"/>
                                        <p:tgtEl>
                                          <p:spTgt spid="57"/>
                                        </p:tgtEl>
                                      </p:cBhvr>
                                    </p:animEffect>
                                  </p:childTnLst>
                                </p:cTn>
                              </p:par>
                              <p:par>
                                <p:cTn id="28" presetID="10" presetClass="entr" presetSubtype="0" fill="hold" grpId="0" nodeType="withEffect">
                                  <p:stCondLst>
                                    <p:cond delay="40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1000"/>
                                        <p:tgtEl>
                                          <p:spTgt spid="58"/>
                                        </p:tgtEl>
                                      </p:cBhvr>
                                    </p:animEffect>
                                  </p:childTnLst>
                                </p:cTn>
                              </p:par>
                              <p:par>
                                <p:cTn id="31" presetID="10" presetClass="entr" presetSubtype="0" fill="hold" grpId="0" nodeType="withEffect">
                                  <p:stCondLst>
                                    <p:cond delay="600"/>
                                  </p:stCondLst>
                                  <p:childTnLst>
                                    <p:set>
                                      <p:cBhvr>
                                        <p:cTn id="32" dur="1" fill="hold">
                                          <p:stCondLst>
                                            <p:cond delay="0"/>
                                          </p:stCondLst>
                                        </p:cTn>
                                        <p:tgtEl>
                                          <p:spTgt spid="59"/>
                                        </p:tgtEl>
                                        <p:attrNameLst>
                                          <p:attrName>style.visibility</p:attrName>
                                        </p:attrNameLst>
                                      </p:cBhvr>
                                      <p:to>
                                        <p:strVal val="visible"/>
                                      </p:to>
                                    </p:set>
                                    <p:animEffect transition="in" filter="fade">
                                      <p:cBhvr>
                                        <p:cTn id="33" dur="1000"/>
                                        <p:tgtEl>
                                          <p:spTgt spid="59"/>
                                        </p:tgtEl>
                                      </p:cBhvr>
                                    </p:animEffect>
                                  </p:childTnLst>
                                </p:cTn>
                              </p:par>
                              <p:par>
                                <p:cTn id="34" presetID="10" presetClass="entr" presetSubtype="0" fill="hold" grpId="0" nodeType="withEffect">
                                  <p:stCondLst>
                                    <p:cond delay="80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6" grpId="0" animBg="1"/>
      <p:bldP spid="57" grpId="0" animBg="1"/>
      <p:bldP spid="58" grpId="0" animBg="1"/>
      <p:bldP spid="59" grpId="0" animBg="1"/>
      <p:bldP spid="6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提案手法</a:t>
            </a:r>
            <a:endParaRPr kumimoji="1" lang="ja-JP" altLang="en-US" dirty="0"/>
          </a:p>
        </p:txBody>
      </p:sp>
      <p:sp>
        <p:nvSpPr>
          <p:cNvPr id="3" name="コンテンツ プレースホルダ 2"/>
          <p:cNvSpPr>
            <a:spLocks noGrp="1"/>
          </p:cNvSpPr>
          <p:nvPr>
            <p:ph idx="1"/>
          </p:nvPr>
        </p:nvSpPr>
        <p:spPr>
          <a:xfrm>
            <a:off x="238122" y="1201707"/>
            <a:ext cx="4078288" cy="2778138"/>
          </a:xfrm>
        </p:spPr>
        <p:txBody>
          <a:bodyPr/>
          <a:lstStyle/>
          <a:p>
            <a:r>
              <a:rPr kumimoji="1" lang="ja-JP" altLang="en-US" dirty="0" smtClean="0"/>
              <a:t>手順</a:t>
            </a:r>
            <a:endParaRPr kumimoji="1" lang="en-US" altLang="ja-JP" dirty="0" smtClean="0"/>
          </a:p>
          <a:p>
            <a:pPr marL="914400" lvl="1" indent="-514350">
              <a:buFont typeface="+mj-lt"/>
              <a:buAutoNum type="arabicPeriod"/>
            </a:pPr>
            <a:r>
              <a:rPr lang="en-US" altLang="ja-JP" dirty="0" smtClean="0"/>
              <a:t>Downstream</a:t>
            </a:r>
          </a:p>
          <a:p>
            <a:pPr marL="914400" lvl="1" indent="-514350">
              <a:buFont typeface="+mj-lt"/>
              <a:buAutoNum type="arabicPeriod"/>
            </a:pPr>
            <a:r>
              <a:rPr kumimoji="1" lang="en-US" altLang="ja-JP" dirty="0" smtClean="0">
                <a:latin typeface="ヒラギノ角ゴ Std W8" pitchFamily="34" charset="-128"/>
                <a:ea typeface="ヒラギノ角ゴ Std W8" pitchFamily="34" charset="-128"/>
              </a:rPr>
              <a:t>Pruning</a:t>
            </a:r>
          </a:p>
          <a:p>
            <a:pPr marL="914400" lvl="1" indent="-514350">
              <a:buFont typeface="+mj-lt"/>
              <a:buAutoNum type="arabicPeriod"/>
            </a:pPr>
            <a:r>
              <a:rPr lang="en-US" altLang="ja-JP" dirty="0" smtClean="0"/>
              <a:t>Upstream</a:t>
            </a:r>
          </a:p>
          <a:p>
            <a:pPr marL="914400" lvl="1" indent="-514350">
              <a:buFont typeface="+mj-lt"/>
              <a:buAutoNum type="arabicPeriod"/>
            </a:pPr>
            <a:r>
              <a:rPr kumimoji="1" lang="en-US" altLang="ja-JP" dirty="0" smtClean="0"/>
              <a:t>Pruning</a:t>
            </a:r>
            <a:endParaRPr kumimoji="1" lang="ja-JP" altLang="en-US" dirty="0"/>
          </a:p>
        </p:txBody>
      </p:sp>
      <p:sp>
        <p:nvSpPr>
          <p:cNvPr id="6" name="正方形/長方形 5"/>
          <p:cNvSpPr/>
          <p:nvPr/>
        </p:nvSpPr>
        <p:spPr>
          <a:xfrm>
            <a:off x="4097331" y="1420785"/>
            <a:ext cx="4765721" cy="2062103"/>
          </a:xfrm>
          <a:prstGeom prst="rect">
            <a:avLst/>
          </a:prstGeom>
        </p:spPr>
        <p:txBody>
          <a:bodyPr wrap="square">
            <a:spAutoFit/>
          </a:bodyPr>
          <a:lstStyle/>
          <a:p>
            <a:pPr lvl="0" fontAlgn="base">
              <a:spcBef>
                <a:spcPct val="20000"/>
              </a:spcBef>
              <a:spcAft>
                <a:spcPct val="0"/>
              </a:spcAft>
              <a:buSzPct val="70000"/>
            </a:pPr>
            <a:r>
              <a:rPr lang="en-US" altLang="ja-JP" sz="3200" kern="0" dirty="0" smtClean="0">
                <a:solidFill>
                  <a:srgbClr val="000000"/>
                </a:solidFill>
                <a:latin typeface="ヒラギノ角ゴ Pro W6" pitchFamily="34" charset="-128"/>
                <a:ea typeface="ヒラギノ角ゴ Pro W6" pitchFamily="34" charset="-128"/>
              </a:rPr>
              <a:t>Example</a:t>
            </a:r>
            <a:r>
              <a:rPr lang="ja-JP" altLang="en-US" sz="3200" kern="0" dirty="0" smtClean="0">
                <a:solidFill>
                  <a:srgbClr val="000000"/>
                </a:solidFill>
                <a:latin typeface="ヒラギノ角ゴ Pro W6" pitchFamily="34" charset="-128"/>
                <a:ea typeface="ヒラギノ角ゴ Pro W6" pitchFamily="34" charset="-128"/>
              </a:rPr>
              <a:t>データの重複を削除。つまり、完全性を失うことなく簡潔性を向上させる。</a:t>
            </a:r>
            <a:endParaRPr lang="en-US" altLang="ja-JP" sz="3200" kern="0" dirty="0" smtClean="0">
              <a:solidFill>
                <a:srgbClr val="000000"/>
              </a:solidFill>
              <a:latin typeface="ヒラギノ角ゴ Pro W6" pitchFamily="34" charset="-128"/>
              <a:ea typeface="ヒラギノ角ゴ Pro W6" pitchFamily="34" charset="-128"/>
            </a:endParaRPr>
          </a:p>
        </p:txBody>
      </p:sp>
      <p:sp>
        <p:nvSpPr>
          <p:cNvPr id="56" name="線吹き出し 1 (枠付き) 55"/>
          <p:cNvSpPr/>
          <p:nvPr/>
        </p:nvSpPr>
        <p:spPr>
          <a:xfrm>
            <a:off x="1541421" y="5875371"/>
            <a:ext cx="1231207" cy="626701"/>
          </a:xfrm>
          <a:prstGeom prst="borderCallout1">
            <a:avLst>
              <a:gd name="adj1" fmla="val -677"/>
              <a:gd name="adj2" fmla="val 51356"/>
              <a:gd name="adj3" fmla="val -79959"/>
              <a:gd name="adj4" fmla="val 38069"/>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108000" tIns="36000" rIns="108000" bIns="36000" rtlCol="0" anchor="t" anchorCtr="0">
            <a:spAutoFit/>
          </a:bodyPr>
          <a:lstStyle/>
          <a:p>
            <a:r>
              <a:rPr lang="en-US" altLang="ja-JP" dirty="0" smtClean="0"/>
              <a:t>(Amy, 20)</a:t>
            </a:r>
          </a:p>
          <a:p>
            <a:r>
              <a:rPr lang="en-US" altLang="ja-JP" dirty="0" smtClean="0"/>
              <a:t>(Fred, 25)</a:t>
            </a:r>
            <a:endParaRPr lang="ja-JP" altLang="en-US" dirty="0" smtClean="0"/>
          </a:p>
        </p:txBody>
      </p:sp>
      <p:sp>
        <p:nvSpPr>
          <p:cNvPr id="57" name="線吹き出し 1 (枠付き) 56"/>
          <p:cNvSpPr/>
          <p:nvPr/>
        </p:nvSpPr>
        <p:spPr>
          <a:xfrm>
            <a:off x="3742436" y="3575052"/>
            <a:ext cx="1231207" cy="349702"/>
          </a:xfrm>
          <a:prstGeom prst="borderCallout1">
            <a:avLst>
              <a:gd name="adj1" fmla="val 96887"/>
              <a:gd name="adj2" fmla="val 42074"/>
              <a:gd name="adj3" fmla="val 263613"/>
              <a:gd name="adj4" fmla="val 11096"/>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108000" tIns="36000" rIns="108000" bIns="36000" rtlCol="0" anchor="t" anchorCtr="0">
            <a:spAutoFit/>
          </a:bodyPr>
          <a:lstStyle/>
          <a:p>
            <a:r>
              <a:rPr lang="en-US" altLang="ja-JP" dirty="0" smtClean="0"/>
              <a:t>(Jack, 30)</a:t>
            </a:r>
          </a:p>
        </p:txBody>
      </p:sp>
      <p:sp>
        <p:nvSpPr>
          <p:cNvPr id="58" name="線吹き出し 1 (枠付き) 57"/>
          <p:cNvSpPr/>
          <p:nvPr/>
        </p:nvSpPr>
        <p:spPr>
          <a:xfrm>
            <a:off x="3586149" y="5882963"/>
            <a:ext cx="1231207" cy="626701"/>
          </a:xfrm>
          <a:prstGeom prst="borderCallout1">
            <a:avLst>
              <a:gd name="adj1" fmla="val -677"/>
              <a:gd name="adj2" fmla="val 51356"/>
              <a:gd name="adj3" fmla="val -82612"/>
              <a:gd name="adj4" fmla="val 2275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108000" tIns="36000" rIns="108000" bIns="36000" rtlCol="0" anchor="t" anchorCtr="0">
            <a:spAutoFit/>
          </a:bodyPr>
          <a:lstStyle/>
          <a:p>
            <a:r>
              <a:rPr lang="en-US" altLang="ja-JP" dirty="0" smtClean="0"/>
              <a:t>(Amy, 20)</a:t>
            </a:r>
          </a:p>
          <a:p>
            <a:r>
              <a:rPr lang="en-US" altLang="ja-JP" dirty="0" smtClean="0"/>
              <a:t>(Fred, 25)</a:t>
            </a:r>
            <a:endParaRPr lang="ja-JP" altLang="en-US" dirty="0" smtClean="0"/>
          </a:p>
        </p:txBody>
      </p:sp>
      <p:sp>
        <p:nvSpPr>
          <p:cNvPr id="59" name="線吹き出し 1 (枠付き) 58"/>
          <p:cNvSpPr/>
          <p:nvPr/>
        </p:nvSpPr>
        <p:spPr>
          <a:xfrm>
            <a:off x="5375286" y="5473728"/>
            <a:ext cx="1231207" cy="903700"/>
          </a:xfrm>
          <a:prstGeom prst="borderCallout1">
            <a:avLst>
              <a:gd name="adj1" fmla="val -677"/>
              <a:gd name="adj2" fmla="val 51356"/>
              <a:gd name="adj3" fmla="val -60765"/>
              <a:gd name="adj4" fmla="val 27919"/>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108000" tIns="36000" rIns="108000" bIns="36000" rtlCol="0" anchor="t" anchorCtr="0">
            <a:spAutoFit/>
          </a:bodyPr>
          <a:lstStyle/>
          <a:p>
            <a:r>
              <a:rPr lang="en-US" altLang="ja-JP" dirty="0" smtClean="0"/>
              <a:t>(Amy, 20)</a:t>
            </a:r>
          </a:p>
          <a:p>
            <a:r>
              <a:rPr lang="en-US" altLang="ja-JP" dirty="0" smtClean="0"/>
              <a:t>(Fred, 25)</a:t>
            </a:r>
          </a:p>
          <a:p>
            <a:r>
              <a:rPr lang="en-US" altLang="ja-JP" dirty="0" smtClean="0"/>
              <a:t>(Jack, 30)</a:t>
            </a:r>
          </a:p>
        </p:txBody>
      </p:sp>
      <p:sp>
        <p:nvSpPr>
          <p:cNvPr id="60" name="線吹き出し 1 (枠付き) 59"/>
          <p:cNvSpPr/>
          <p:nvPr/>
        </p:nvSpPr>
        <p:spPr>
          <a:xfrm>
            <a:off x="7328612" y="5473728"/>
            <a:ext cx="1231207" cy="903700"/>
          </a:xfrm>
          <a:prstGeom prst="borderCallout1">
            <a:avLst>
              <a:gd name="adj1" fmla="val -677"/>
              <a:gd name="adj2" fmla="val 51356"/>
              <a:gd name="adj3" fmla="val -60765"/>
              <a:gd name="adj4" fmla="val 2116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108000" tIns="36000" rIns="108000" bIns="36000" rtlCol="0" anchor="t" anchorCtr="0">
            <a:spAutoFit/>
          </a:bodyPr>
          <a:lstStyle/>
          <a:p>
            <a:r>
              <a:rPr lang="en-US" altLang="ja-JP" dirty="0" smtClean="0"/>
              <a:t>(Amy, 20)</a:t>
            </a:r>
          </a:p>
          <a:p>
            <a:r>
              <a:rPr lang="en-US" altLang="ja-JP" dirty="0" smtClean="0"/>
              <a:t>(Fred, 25)</a:t>
            </a:r>
          </a:p>
          <a:p>
            <a:r>
              <a:rPr lang="en-US" altLang="ja-JP" dirty="0" smtClean="0"/>
              <a:t>(Jack, 30)</a:t>
            </a:r>
          </a:p>
        </p:txBody>
      </p:sp>
      <p:cxnSp>
        <p:nvCxnSpPr>
          <p:cNvPr id="23" name="直線コネクタ 22"/>
          <p:cNvCxnSpPr/>
          <p:nvPr/>
        </p:nvCxnSpPr>
        <p:spPr>
          <a:xfrm flipV="1">
            <a:off x="1650960" y="6313527"/>
            <a:ext cx="1058877" cy="365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3659175" y="6348452"/>
            <a:ext cx="1022364"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5448312" y="5911884"/>
            <a:ext cx="1022364"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7420014" y="5946464"/>
            <a:ext cx="1022364" cy="19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グループ化 28"/>
          <p:cNvGrpSpPr/>
          <p:nvPr/>
        </p:nvGrpSpPr>
        <p:grpSpPr>
          <a:xfrm>
            <a:off x="409518" y="4122747"/>
            <a:ext cx="7485165" cy="1596312"/>
            <a:chOff x="409518" y="4122747"/>
            <a:chExt cx="7485165" cy="1596312"/>
          </a:xfrm>
        </p:grpSpPr>
        <p:sp>
          <p:nvSpPr>
            <p:cNvPr id="30" name="角丸四角形 29"/>
            <p:cNvSpPr/>
            <p:nvPr/>
          </p:nvSpPr>
          <p:spPr>
            <a:xfrm>
              <a:off x="409518" y="4999059"/>
              <a:ext cx="1440000" cy="72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2000" dirty="0" smtClean="0">
                  <a:solidFill>
                    <a:srgbClr val="FFFF00"/>
                  </a:solidFill>
                  <a:latin typeface="Arial Black" pitchFamily="34" charset="0"/>
                </a:rPr>
                <a:t>LOAD</a:t>
              </a:r>
              <a:endParaRPr kumimoji="1" lang="en-US" altLang="ja-JP" sz="2000" dirty="0" smtClean="0">
                <a:solidFill>
                  <a:srgbClr val="FFFF00"/>
                </a:solidFill>
                <a:latin typeface="Arial Black" pitchFamily="34" charset="0"/>
              </a:endParaRPr>
            </a:p>
            <a:p>
              <a:pPr algn="ctr"/>
              <a:r>
                <a:rPr lang="en-US" altLang="ja-JP" dirty="0" smtClean="0"/>
                <a:t>(user, </a:t>
              </a:r>
              <a:r>
                <a:rPr lang="ja-JP" altLang="en-US" dirty="0" smtClean="0"/>
                <a:t> </a:t>
              </a:r>
              <a:r>
                <a:rPr lang="en-US" altLang="ja-JP" dirty="0" smtClean="0"/>
                <a:t>age)</a:t>
              </a:r>
              <a:endParaRPr kumimoji="1" lang="ja-JP" altLang="en-US" dirty="0" smtClean="0"/>
            </a:p>
          </p:txBody>
        </p:sp>
        <p:sp>
          <p:nvSpPr>
            <p:cNvPr id="31" name="角丸四角形 30"/>
            <p:cNvSpPr/>
            <p:nvPr/>
          </p:nvSpPr>
          <p:spPr>
            <a:xfrm>
              <a:off x="2308194" y="4122747"/>
              <a:ext cx="1440000" cy="72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2000" dirty="0" smtClean="0">
                  <a:solidFill>
                    <a:srgbClr val="FFFF00"/>
                  </a:solidFill>
                  <a:latin typeface="Arial Black" pitchFamily="34" charset="0"/>
                </a:rPr>
                <a:t>LOAD</a:t>
              </a:r>
            </a:p>
            <a:p>
              <a:pPr algn="ctr"/>
              <a:r>
                <a:rPr lang="en-US" altLang="ja-JP" dirty="0" smtClean="0"/>
                <a:t>(user, age)</a:t>
              </a:r>
              <a:endParaRPr kumimoji="1" lang="ja-JP" altLang="en-US" dirty="0" smtClean="0"/>
            </a:p>
          </p:txBody>
        </p:sp>
        <p:sp>
          <p:nvSpPr>
            <p:cNvPr id="32" name="角丸四角形 31"/>
            <p:cNvSpPr/>
            <p:nvPr/>
          </p:nvSpPr>
          <p:spPr>
            <a:xfrm>
              <a:off x="2308194" y="4999059"/>
              <a:ext cx="1440000" cy="72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2000" dirty="0" smtClean="0">
                  <a:solidFill>
                    <a:srgbClr val="FFFF00"/>
                  </a:solidFill>
                  <a:latin typeface="Arial Black" pitchFamily="34" charset="0"/>
                </a:rPr>
                <a:t>FILTER</a:t>
              </a:r>
              <a:endParaRPr kumimoji="1" lang="en-US" altLang="ja-JP" sz="2000" dirty="0" smtClean="0">
                <a:solidFill>
                  <a:srgbClr val="FFFF00"/>
                </a:solidFill>
                <a:latin typeface="Arial Black" pitchFamily="34" charset="0"/>
              </a:endParaRPr>
            </a:p>
            <a:p>
              <a:pPr algn="ctr"/>
              <a:r>
                <a:rPr lang="en-US" altLang="ja-JP" dirty="0" smtClean="0"/>
                <a:t>UDF(user)</a:t>
              </a:r>
              <a:endParaRPr kumimoji="1" lang="ja-JP" altLang="en-US" dirty="0" smtClean="0"/>
            </a:p>
          </p:txBody>
        </p:sp>
        <p:sp>
          <p:nvSpPr>
            <p:cNvPr id="33" name="角丸四角形 32"/>
            <p:cNvSpPr/>
            <p:nvPr/>
          </p:nvSpPr>
          <p:spPr>
            <a:xfrm>
              <a:off x="4170357" y="4560903"/>
              <a:ext cx="1440000" cy="72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2000" dirty="0" smtClean="0">
                  <a:solidFill>
                    <a:srgbClr val="FFFF00"/>
                  </a:solidFill>
                  <a:latin typeface="Arial Black" pitchFamily="34" charset="0"/>
                </a:rPr>
                <a:t>UNION</a:t>
              </a:r>
              <a:endParaRPr kumimoji="1" lang="ja-JP" altLang="en-US" dirty="0" smtClean="0"/>
            </a:p>
          </p:txBody>
        </p:sp>
        <p:sp>
          <p:nvSpPr>
            <p:cNvPr id="34" name="角丸四角形 33"/>
            <p:cNvSpPr/>
            <p:nvPr/>
          </p:nvSpPr>
          <p:spPr>
            <a:xfrm>
              <a:off x="5996007" y="4560903"/>
              <a:ext cx="1440000" cy="72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2000" dirty="0" smtClean="0">
                  <a:solidFill>
                    <a:srgbClr val="FFFF00"/>
                  </a:solidFill>
                  <a:latin typeface="Arial Black" pitchFamily="34" charset="0"/>
                </a:rPr>
                <a:t>FILTER</a:t>
              </a:r>
              <a:endParaRPr kumimoji="1" lang="en-US" altLang="ja-JP" sz="2000" dirty="0" smtClean="0">
                <a:solidFill>
                  <a:srgbClr val="FFFF00"/>
                </a:solidFill>
                <a:latin typeface="Arial Black" pitchFamily="34" charset="0"/>
              </a:endParaRPr>
            </a:p>
            <a:p>
              <a:pPr algn="ctr"/>
              <a:r>
                <a:rPr lang="en-US" altLang="ja-JP" dirty="0" smtClean="0"/>
                <a:t>age &gt; 18</a:t>
              </a:r>
              <a:endParaRPr kumimoji="1" lang="ja-JP" altLang="en-US" dirty="0" smtClean="0"/>
            </a:p>
          </p:txBody>
        </p:sp>
        <p:cxnSp>
          <p:nvCxnSpPr>
            <p:cNvPr id="35" name="カギ線コネクタ 34"/>
            <p:cNvCxnSpPr>
              <a:stCxn id="30" idx="3"/>
              <a:endCxn id="32" idx="1"/>
            </p:cNvCxnSpPr>
            <p:nvPr/>
          </p:nvCxnSpPr>
          <p:spPr>
            <a:xfrm>
              <a:off x="1849518" y="5359059"/>
              <a:ext cx="458676"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36" name="カギ線コネクタ 35"/>
            <p:cNvCxnSpPr>
              <a:stCxn id="31" idx="3"/>
              <a:endCxn id="33" idx="1"/>
            </p:cNvCxnSpPr>
            <p:nvPr/>
          </p:nvCxnSpPr>
          <p:spPr>
            <a:xfrm>
              <a:off x="3748194" y="4482747"/>
              <a:ext cx="422163" cy="438156"/>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37" name="カギ線コネクタ 36"/>
            <p:cNvCxnSpPr>
              <a:stCxn id="33" idx="3"/>
              <a:endCxn id="34" idx="1"/>
            </p:cNvCxnSpPr>
            <p:nvPr/>
          </p:nvCxnSpPr>
          <p:spPr>
            <a:xfrm>
              <a:off x="5610357" y="4920903"/>
              <a:ext cx="385650"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38" name="カギ線コネクタ 93"/>
            <p:cNvCxnSpPr>
              <a:stCxn id="32" idx="3"/>
              <a:endCxn id="33" idx="1"/>
            </p:cNvCxnSpPr>
            <p:nvPr/>
          </p:nvCxnSpPr>
          <p:spPr>
            <a:xfrm flipV="1">
              <a:off x="3748194" y="4920903"/>
              <a:ext cx="422163" cy="438156"/>
            </a:xfrm>
            <a:prstGeom prst="bentConnector3">
              <a:avLst>
                <a:gd name="adj1" fmla="val 50000"/>
              </a:avLst>
            </a:prstGeom>
            <a:ln w="28575">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39" name="カギ線コネクタ 38"/>
            <p:cNvCxnSpPr>
              <a:stCxn id="34" idx="3"/>
            </p:cNvCxnSpPr>
            <p:nvPr/>
          </p:nvCxnSpPr>
          <p:spPr>
            <a:xfrm>
              <a:off x="7436007" y="4920903"/>
              <a:ext cx="458676"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grpSp>
      <p:sp>
        <p:nvSpPr>
          <p:cNvPr id="40" name="正方形/長方形 39"/>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42" name="フッター プレースホルダ 41"/>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41" name="スライド番号プレースホルダ 40"/>
          <p:cNvSpPr>
            <a:spLocks noGrp="1"/>
          </p:cNvSpPr>
          <p:nvPr>
            <p:ph type="sldNum" sz="quarter" idx="12"/>
          </p:nvPr>
        </p:nvSpPr>
        <p:spPr/>
        <p:txBody>
          <a:bodyPr/>
          <a:lstStyle/>
          <a:p>
            <a:fld id="{DF510E7A-70A0-49B7-BA5B-039CFE49E52F}" type="slidenum">
              <a:rPr kumimoji="1" lang="ja-JP" altLang="en-US" smtClean="0"/>
              <a:pPr/>
              <a:t>71</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slide(fromLeft)">
                                      <p:cBhvr>
                                        <p:cTn id="14" dur="500"/>
                                        <p:tgtEl>
                                          <p:spTgt spid="23"/>
                                        </p:tgtEl>
                                      </p:cBhvr>
                                    </p:animEffect>
                                  </p:childTnLst>
                                </p:cTn>
                              </p:par>
                              <p:par>
                                <p:cTn id="15" presetID="12" presetClass="entr" presetSubtype="8" fill="hold" nodeType="withEffect">
                                  <p:stCondLst>
                                    <p:cond delay="200"/>
                                  </p:stCondLst>
                                  <p:childTnLst>
                                    <p:set>
                                      <p:cBhvr>
                                        <p:cTn id="16" dur="1" fill="hold">
                                          <p:stCondLst>
                                            <p:cond delay="0"/>
                                          </p:stCondLst>
                                        </p:cTn>
                                        <p:tgtEl>
                                          <p:spTgt spid="26"/>
                                        </p:tgtEl>
                                        <p:attrNameLst>
                                          <p:attrName>style.visibility</p:attrName>
                                        </p:attrNameLst>
                                      </p:cBhvr>
                                      <p:to>
                                        <p:strVal val="visible"/>
                                      </p:to>
                                    </p:set>
                                    <p:animEffect transition="in" filter="slide(fromLeft)">
                                      <p:cBhvr>
                                        <p:cTn id="17" dur="500"/>
                                        <p:tgtEl>
                                          <p:spTgt spid="26"/>
                                        </p:tgtEl>
                                      </p:cBhvr>
                                    </p:animEffect>
                                  </p:childTnLst>
                                </p:cTn>
                              </p:par>
                              <p:par>
                                <p:cTn id="18" presetID="12" presetClass="entr" presetSubtype="8" fill="hold" nodeType="withEffect">
                                  <p:stCondLst>
                                    <p:cond delay="400"/>
                                  </p:stCondLst>
                                  <p:childTnLst>
                                    <p:set>
                                      <p:cBhvr>
                                        <p:cTn id="19" dur="1" fill="hold">
                                          <p:stCondLst>
                                            <p:cond delay="0"/>
                                          </p:stCondLst>
                                        </p:cTn>
                                        <p:tgtEl>
                                          <p:spTgt spid="27"/>
                                        </p:tgtEl>
                                        <p:attrNameLst>
                                          <p:attrName>style.visibility</p:attrName>
                                        </p:attrNameLst>
                                      </p:cBhvr>
                                      <p:to>
                                        <p:strVal val="visible"/>
                                      </p:to>
                                    </p:set>
                                    <p:animEffect transition="in" filter="slide(fromLeft)">
                                      <p:cBhvr>
                                        <p:cTn id="20" dur="500"/>
                                        <p:tgtEl>
                                          <p:spTgt spid="27"/>
                                        </p:tgtEl>
                                      </p:cBhvr>
                                    </p:animEffect>
                                  </p:childTnLst>
                                </p:cTn>
                              </p:par>
                              <p:par>
                                <p:cTn id="21" presetID="12" presetClass="entr" presetSubtype="8" fill="hold" nodeType="withEffect">
                                  <p:stCondLst>
                                    <p:cond delay="600"/>
                                  </p:stCondLst>
                                  <p:childTnLst>
                                    <p:set>
                                      <p:cBhvr>
                                        <p:cTn id="22" dur="1" fill="hold">
                                          <p:stCondLst>
                                            <p:cond delay="0"/>
                                          </p:stCondLst>
                                        </p:cTn>
                                        <p:tgtEl>
                                          <p:spTgt spid="28"/>
                                        </p:tgtEl>
                                        <p:attrNameLst>
                                          <p:attrName>style.visibility</p:attrName>
                                        </p:attrNameLst>
                                      </p:cBhvr>
                                      <p:to>
                                        <p:strVal val="visible"/>
                                      </p:to>
                                    </p:set>
                                    <p:animEffect transition="in" filter="slide(fromLeft)">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Pruning</a:t>
            </a:r>
            <a:r>
              <a:rPr kumimoji="1" lang="ja-JP" altLang="en-US" dirty="0" smtClean="0"/>
              <a:t> </a:t>
            </a:r>
            <a:r>
              <a:rPr lang="ja-JP" altLang="en-US" dirty="0" smtClean="0"/>
              <a:t>の形式化</a:t>
            </a:r>
            <a:endParaRPr kumimoji="1" lang="ja-JP" altLang="en-US" dirty="0"/>
          </a:p>
        </p:txBody>
      </p:sp>
      <p:sp>
        <p:nvSpPr>
          <p:cNvPr id="3" name="コンテンツ プレースホルダ 2"/>
          <p:cNvSpPr>
            <a:spLocks noGrp="1"/>
          </p:cNvSpPr>
          <p:nvPr>
            <p:ph idx="1"/>
          </p:nvPr>
        </p:nvSpPr>
        <p:spPr/>
        <p:txBody>
          <a:bodyPr/>
          <a:lstStyle/>
          <a:p>
            <a:r>
              <a:rPr kumimoji="1" lang="en-US" altLang="ja-JP" dirty="0" smtClean="0"/>
              <a:t>Example </a:t>
            </a:r>
            <a:r>
              <a:rPr kumimoji="1" lang="ja-JP" altLang="en-US" dirty="0" smtClean="0"/>
              <a:t>レコード</a:t>
            </a:r>
            <a:r>
              <a:rPr kumimoji="1" lang="en-US" altLang="ja-JP" dirty="0" smtClean="0"/>
              <a:t>	</a:t>
            </a:r>
            <a:r>
              <a:rPr kumimoji="1" lang="ja-JP" altLang="en-US" dirty="0" smtClean="0"/>
              <a:t>⇔</a:t>
            </a:r>
            <a:r>
              <a:rPr kumimoji="1" lang="en-US" altLang="ja-JP" dirty="0" smtClean="0"/>
              <a:t>	</a:t>
            </a:r>
            <a:r>
              <a:rPr kumimoji="1" lang="ja-JP" altLang="en-US" dirty="0" smtClean="0"/>
              <a:t>要素</a:t>
            </a:r>
            <a:endParaRPr kumimoji="1" lang="en-US" altLang="ja-JP" dirty="0" smtClean="0"/>
          </a:p>
          <a:p>
            <a:r>
              <a:rPr lang="ja-JP" altLang="en-US" dirty="0" smtClean="0"/>
              <a:t>同値類</a:t>
            </a:r>
            <a:r>
              <a:rPr lang="en-US" altLang="ja-JP" dirty="0" smtClean="0"/>
              <a:t>				</a:t>
            </a:r>
            <a:r>
              <a:rPr lang="ja-JP" altLang="en-US" dirty="0" smtClean="0"/>
              <a:t>⇔</a:t>
            </a:r>
            <a:r>
              <a:rPr lang="en-US" altLang="ja-JP" dirty="0" smtClean="0"/>
              <a:t>	</a:t>
            </a:r>
            <a:r>
              <a:rPr lang="ja-JP" altLang="en-US" dirty="0" smtClean="0"/>
              <a:t>集合</a:t>
            </a:r>
            <a:endParaRPr lang="en-US" altLang="ja-JP" dirty="0" smtClean="0"/>
          </a:p>
          <a:p>
            <a:r>
              <a:rPr kumimoji="1" lang="ja-JP" altLang="en-US" dirty="0" smtClean="0"/>
              <a:t>すべての同値類を</a:t>
            </a:r>
            <a:r>
              <a:rPr kumimoji="1" lang="en-US" altLang="ja-JP" dirty="0" smtClean="0"/>
              <a:t/>
            </a:r>
            <a:br>
              <a:rPr kumimoji="1" lang="en-US" altLang="ja-JP" dirty="0" smtClean="0"/>
            </a:br>
            <a:r>
              <a:rPr kumimoji="1" lang="ja-JP" altLang="en-US" dirty="0" smtClean="0"/>
              <a:t>カバーするように</a:t>
            </a:r>
            <a:r>
              <a:rPr kumimoji="1" lang="en-US" altLang="ja-JP" dirty="0" smtClean="0"/>
              <a:t>		</a:t>
            </a:r>
            <a:r>
              <a:rPr kumimoji="1" lang="ja-JP" altLang="en-US" dirty="0" smtClean="0"/>
              <a:t>⇔</a:t>
            </a:r>
            <a:r>
              <a:rPr kumimoji="1" lang="en-US" altLang="ja-JP" dirty="0" smtClean="0"/>
              <a:t>	</a:t>
            </a:r>
            <a:r>
              <a:rPr lang="ja-JP" altLang="en-US" dirty="0" smtClean="0"/>
              <a:t>集合</a:t>
            </a:r>
            <a:r>
              <a:rPr kumimoji="1" lang="ja-JP" altLang="en-US" dirty="0" smtClean="0"/>
              <a:t>被覆問題</a:t>
            </a:r>
            <a:r>
              <a:rPr kumimoji="1" lang="en-US" altLang="ja-JP" dirty="0" smtClean="0"/>
              <a:t/>
            </a:r>
            <a:br>
              <a:rPr kumimoji="1" lang="en-US" altLang="ja-JP" dirty="0" smtClean="0"/>
            </a:br>
            <a:r>
              <a:rPr kumimoji="1" lang="ja-JP" altLang="en-US" dirty="0" smtClean="0"/>
              <a:t>最少のレコード数を決定</a:t>
            </a:r>
            <a:r>
              <a:rPr kumimoji="1" lang="en-US" altLang="ja-JP" dirty="0" smtClean="0"/>
              <a:t>	</a:t>
            </a:r>
            <a:r>
              <a:rPr kumimoji="1" lang="ja-JP" altLang="en-US" dirty="0" smtClean="0"/>
              <a:t>（</a:t>
            </a:r>
            <a:r>
              <a:rPr kumimoji="1" lang="en-US" altLang="ja-JP" dirty="0" smtClean="0"/>
              <a:t>NP</a:t>
            </a:r>
            <a:r>
              <a:rPr lang="ja-JP" altLang="en-US" dirty="0" smtClean="0"/>
              <a:t>困難</a:t>
            </a:r>
            <a:r>
              <a:rPr kumimoji="1" lang="ja-JP" altLang="en-US" dirty="0" smtClean="0"/>
              <a:t>）</a:t>
            </a:r>
            <a:endParaRPr kumimoji="1" lang="en-US" altLang="ja-JP" dirty="0" smtClean="0"/>
          </a:p>
          <a:p>
            <a:pPr>
              <a:buNone/>
            </a:pPr>
            <a:endParaRPr kumimoji="1" lang="en-US" altLang="ja-JP" dirty="0" smtClean="0"/>
          </a:p>
          <a:p>
            <a:r>
              <a:rPr lang="ja-JP" altLang="en-US" dirty="0" smtClean="0"/>
              <a:t>近似的な解を求めるアルゴリズム</a:t>
            </a:r>
            <a:r>
              <a:rPr lang="en-US" altLang="ja-JP" i="1" dirty="0" smtClean="0">
                <a:latin typeface="Times New Roman" pitchFamily="18" charset="0"/>
                <a:cs typeface="Times New Roman" pitchFamily="18" charset="0"/>
              </a:rPr>
              <a:t>O(</a:t>
            </a:r>
            <a:r>
              <a:rPr lang="en-US" altLang="ja-JP" dirty="0" err="1" smtClean="0">
                <a:latin typeface="Times New Roman" pitchFamily="18" charset="0"/>
                <a:cs typeface="Times New Roman" pitchFamily="18" charset="0"/>
              </a:rPr>
              <a:t>log</a:t>
            </a:r>
            <a:r>
              <a:rPr lang="en-US" altLang="ja-JP" i="1" dirty="0" err="1" smtClean="0">
                <a:latin typeface="Times New Roman" pitchFamily="18" charset="0"/>
                <a:cs typeface="Times New Roman" pitchFamily="18" charset="0"/>
              </a:rPr>
              <a:t>n</a:t>
            </a:r>
            <a:r>
              <a:rPr lang="en-US" altLang="ja-JP" i="1" dirty="0" smtClean="0">
                <a:latin typeface="Times New Roman" pitchFamily="18" charset="0"/>
                <a:cs typeface="Times New Roman" pitchFamily="18" charset="0"/>
              </a:rPr>
              <a:t>)</a:t>
            </a:r>
            <a:r>
              <a:rPr lang="ja-JP" altLang="en-US" dirty="0" smtClean="0"/>
              <a:t>が提案されている</a:t>
            </a:r>
            <a:endParaRPr kumimoji="1" lang="ja-JP" altLang="en-US"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72</a:t>
            </a:fld>
            <a:endParaRPr kumimoji="1" lang="ja-JP" alt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フッター プレースホルダ 2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56" name="線吹き出し 1 (枠付き) 55"/>
          <p:cNvSpPr/>
          <p:nvPr/>
        </p:nvSpPr>
        <p:spPr>
          <a:xfrm>
            <a:off x="1541421" y="5875371"/>
            <a:ext cx="1104634" cy="626701"/>
          </a:xfrm>
          <a:prstGeom prst="borderCallout1">
            <a:avLst>
              <a:gd name="adj1" fmla="val -677"/>
              <a:gd name="adj2" fmla="val 51356"/>
              <a:gd name="adj3" fmla="val -80237"/>
              <a:gd name="adj4" fmla="val 51572"/>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108000" tIns="36000" rIns="108000" bIns="36000" rtlCol="0" anchor="t" anchorCtr="0">
            <a:spAutoFit/>
          </a:bodyPr>
          <a:lstStyle/>
          <a:p>
            <a:r>
              <a:rPr lang="en-US" altLang="ja-JP" dirty="0" smtClean="0"/>
              <a:t>(Amy, 20)</a:t>
            </a:r>
          </a:p>
          <a:p>
            <a:endParaRPr lang="en-US" altLang="ja-JP" i="1" dirty="0" smtClean="0">
              <a:solidFill>
                <a:srgbClr val="FF0000"/>
              </a:solidFill>
            </a:endParaRPr>
          </a:p>
        </p:txBody>
      </p:sp>
      <p:sp>
        <p:nvSpPr>
          <p:cNvPr id="57" name="線吹き出し 1 (枠付き) 56"/>
          <p:cNvSpPr/>
          <p:nvPr/>
        </p:nvSpPr>
        <p:spPr>
          <a:xfrm>
            <a:off x="3695688" y="3392487"/>
            <a:ext cx="1090143" cy="626701"/>
          </a:xfrm>
          <a:prstGeom prst="borderCallout1">
            <a:avLst>
              <a:gd name="adj1" fmla="val 96887"/>
              <a:gd name="adj2" fmla="val 42074"/>
              <a:gd name="adj3" fmla="val 171570"/>
              <a:gd name="adj4" fmla="val 16748"/>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108000" tIns="36000" rIns="108000" bIns="36000" rtlCol="0" anchor="t" anchorCtr="0">
            <a:spAutoFit/>
          </a:bodyPr>
          <a:lstStyle/>
          <a:p>
            <a:r>
              <a:rPr lang="en-US" altLang="ja-JP" dirty="0" smtClean="0"/>
              <a:t>(Jack, 30)</a:t>
            </a:r>
          </a:p>
          <a:p>
            <a:endParaRPr lang="en-US" altLang="ja-JP" i="1" dirty="0" smtClean="0">
              <a:solidFill>
                <a:srgbClr val="FF0000"/>
              </a:solidFill>
            </a:endParaRPr>
          </a:p>
        </p:txBody>
      </p:sp>
      <p:sp>
        <p:nvSpPr>
          <p:cNvPr id="58" name="線吹き出し 1 (枠付き) 57"/>
          <p:cNvSpPr/>
          <p:nvPr/>
        </p:nvSpPr>
        <p:spPr>
          <a:xfrm>
            <a:off x="3586149" y="5882963"/>
            <a:ext cx="1104634" cy="626701"/>
          </a:xfrm>
          <a:prstGeom prst="borderCallout1">
            <a:avLst>
              <a:gd name="adj1" fmla="val -677"/>
              <a:gd name="adj2" fmla="val 51356"/>
              <a:gd name="adj3" fmla="val -86007"/>
              <a:gd name="adj4" fmla="val 25773"/>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108000" tIns="36000" rIns="108000" bIns="36000" rtlCol="0" anchor="t" anchorCtr="0">
            <a:spAutoFit/>
          </a:bodyPr>
          <a:lstStyle/>
          <a:p>
            <a:r>
              <a:rPr lang="en-US" altLang="ja-JP" dirty="0" smtClean="0"/>
              <a:t>(Amy, 20)</a:t>
            </a:r>
          </a:p>
          <a:p>
            <a:endParaRPr lang="en-US" altLang="ja-JP" i="1" dirty="0" smtClean="0">
              <a:solidFill>
                <a:srgbClr val="FF0000"/>
              </a:solidFill>
            </a:endParaRPr>
          </a:p>
        </p:txBody>
      </p:sp>
      <p:sp>
        <p:nvSpPr>
          <p:cNvPr id="59" name="線吹き出し 1 (枠付き) 58"/>
          <p:cNvSpPr/>
          <p:nvPr/>
        </p:nvSpPr>
        <p:spPr>
          <a:xfrm>
            <a:off x="5375286" y="5473728"/>
            <a:ext cx="1104634" cy="1180699"/>
          </a:xfrm>
          <a:prstGeom prst="borderCallout1">
            <a:avLst>
              <a:gd name="adj1" fmla="val -677"/>
              <a:gd name="adj2" fmla="val 51356"/>
              <a:gd name="adj3" fmla="val -49727"/>
              <a:gd name="adj4" fmla="val 27613"/>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108000" tIns="36000" rIns="108000" bIns="36000" rtlCol="0" anchor="t" anchorCtr="0">
            <a:spAutoFit/>
          </a:bodyPr>
          <a:lstStyle/>
          <a:p>
            <a:r>
              <a:rPr lang="en-US" altLang="ja-JP" dirty="0" smtClean="0"/>
              <a:t>(Amy, 20)</a:t>
            </a:r>
          </a:p>
          <a:p>
            <a:r>
              <a:rPr lang="en-US" altLang="ja-JP" dirty="0" smtClean="0"/>
              <a:t>(Jack, 30)</a:t>
            </a:r>
          </a:p>
          <a:p>
            <a:endParaRPr lang="en-US" altLang="ja-JP" dirty="0" smtClean="0"/>
          </a:p>
          <a:p>
            <a:endParaRPr lang="en-US" altLang="ja-JP" dirty="0" smtClean="0"/>
          </a:p>
        </p:txBody>
      </p:sp>
      <p:sp>
        <p:nvSpPr>
          <p:cNvPr id="2" name="タイトル 1"/>
          <p:cNvSpPr>
            <a:spLocks noGrp="1"/>
          </p:cNvSpPr>
          <p:nvPr>
            <p:ph type="title"/>
          </p:nvPr>
        </p:nvSpPr>
        <p:spPr/>
        <p:txBody>
          <a:bodyPr/>
          <a:lstStyle/>
          <a:p>
            <a:r>
              <a:rPr kumimoji="1" lang="ja-JP" altLang="en-US" dirty="0" smtClean="0"/>
              <a:t>提案手法</a:t>
            </a:r>
            <a:endParaRPr kumimoji="1" lang="ja-JP" altLang="en-US" dirty="0"/>
          </a:p>
        </p:txBody>
      </p:sp>
      <p:sp>
        <p:nvSpPr>
          <p:cNvPr id="3" name="コンテンツ プレースホルダ 2"/>
          <p:cNvSpPr>
            <a:spLocks noGrp="1"/>
          </p:cNvSpPr>
          <p:nvPr>
            <p:ph idx="1"/>
          </p:nvPr>
        </p:nvSpPr>
        <p:spPr>
          <a:xfrm>
            <a:off x="238122" y="1201707"/>
            <a:ext cx="4078288" cy="2778138"/>
          </a:xfrm>
        </p:spPr>
        <p:txBody>
          <a:bodyPr/>
          <a:lstStyle/>
          <a:p>
            <a:r>
              <a:rPr kumimoji="1" lang="ja-JP" altLang="en-US" dirty="0" smtClean="0"/>
              <a:t>手順</a:t>
            </a:r>
            <a:endParaRPr kumimoji="1" lang="en-US" altLang="ja-JP" dirty="0" smtClean="0"/>
          </a:p>
          <a:p>
            <a:pPr marL="914400" lvl="1" indent="-514350">
              <a:buFont typeface="+mj-lt"/>
              <a:buAutoNum type="arabicPeriod"/>
            </a:pPr>
            <a:r>
              <a:rPr lang="en-US" altLang="ja-JP" dirty="0" smtClean="0"/>
              <a:t>Downstream</a:t>
            </a:r>
          </a:p>
          <a:p>
            <a:pPr marL="914400" lvl="1" indent="-514350">
              <a:buFont typeface="+mj-lt"/>
              <a:buAutoNum type="arabicPeriod"/>
            </a:pPr>
            <a:r>
              <a:rPr kumimoji="1" lang="en-US" altLang="ja-JP" dirty="0" smtClean="0"/>
              <a:t>Pruning</a:t>
            </a:r>
          </a:p>
          <a:p>
            <a:pPr marL="914400" lvl="1" indent="-514350">
              <a:buFont typeface="+mj-lt"/>
              <a:buAutoNum type="arabicPeriod"/>
            </a:pPr>
            <a:r>
              <a:rPr lang="en-US" altLang="ja-JP" dirty="0" smtClean="0">
                <a:latin typeface="ヒラギノ角ゴ Std W8" pitchFamily="34" charset="-128"/>
                <a:ea typeface="ヒラギノ角ゴ Std W8" pitchFamily="34" charset="-128"/>
              </a:rPr>
              <a:t>Upstream</a:t>
            </a:r>
          </a:p>
          <a:p>
            <a:pPr marL="914400" lvl="1" indent="-514350">
              <a:buFont typeface="+mj-lt"/>
              <a:buAutoNum type="arabicPeriod"/>
            </a:pPr>
            <a:r>
              <a:rPr kumimoji="1" lang="en-US" altLang="ja-JP" dirty="0" smtClean="0"/>
              <a:t>Pruning</a:t>
            </a:r>
            <a:endParaRPr kumimoji="1" lang="ja-JP" altLang="en-US" dirty="0"/>
          </a:p>
        </p:txBody>
      </p:sp>
      <p:sp>
        <p:nvSpPr>
          <p:cNvPr id="6" name="正方形/長方形 5"/>
          <p:cNvSpPr/>
          <p:nvPr/>
        </p:nvSpPr>
        <p:spPr>
          <a:xfrm>
            <a:off x="4060818" y="1347759"/>
            <a:ext cx="4765721" cy="2062103"/>
          </a:xfrm>
          <a:prstGeom prst="rect">
            <a:avLst/>
          </a:prstGeom>
        </p:spPr>
        <p:txBody>
          <a:bodyPr wrap="square">
            <a:spAutoFit/>
          </a:bodyPr>
          <a:lstStyle/>
          <a:p>
            <a:pPr lvl="0" fontAlgn="base">
              <a:spcBef>
                <a:spcPct val="20000"/>
              </a:spcBef>
              <a:spcAft>
                <a:spcPct val="0"/>
              </a:spcAft>
              <a:buSzPct val="70000"/>
            </a:pPr>
            <a:r>
              <a:rPr lang="ja-JP" altLang="en-US" sz="3200" kern="0" dirty="0" smtClean="0">
                <a:solidFill>
                  <a:srgbClr val="000000"/>
                </a:solidFill>
                <a:latin typeface="ヒラギノ角ゴ Pro W6" pitchFamily="34" charset="-128"/>
                <a:ea typeface="ヒラギノ角ゴ Pro W6" pitchFamily="34" charset="-128"/>
              </a:rPr>
              <a:t>望む出力を与え、逆順に実行する。つまり、制約データを追加し、完全性を向上</a:t>
            </a:r>
            <a:endParaRPr lang="en-US" altLang="ja-JP" sz="3200" kern="0" dirty="0" smtClean="0">
              <a:solidFill>
                <a:srgbClr val="000000"/>
              </a:solidFill>
              <a:latin typeface="ヒラギノ角ゴ Pro W6" pitchFamily="34" charset="-128"/>
              <a:ea typeface="ヒラギノ角ゴ Pro W6" pitchFamily="34" charset="-128"/>
            </a:endParaRPr>
          </a:p>
        </p:txBody>
      </p:sp>
      <p:sp>
        <p:nvSpPr>
          <p:cNvPr id="60" name="線吹き出し 1 (枠付き) 59"/>
          <p:cNvSpPr/>
          <p:nvPr/>
        </p:nvSpPr>
        <p:spPr>
          <a:xfrm>
            <a:off x="7328612" y="5473728"/>
            <a:ext cx="1231207" cy="626701"/>
          </a:xfrm>
          <a:prstGeom prst="borderCallout1">
            <a:avLst>
              <a:gd name="adj1" fmla="val -677"/>
              <a:gd name="adj2" fmla="val 51356"/>
              <a:gd name="adj3" fmla="val -86092"/>
              <a:gd name="adj4" fmla="val 32582"/>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108000" tIns="36000" rIns="108000" bIns="36000" rtlCol="0" anchor="t" anchorCtr="0">
            <a:spAutoFit/>
          </a:bodyPr>
          <a:lstStyle/>
          <a:p>
            <a:r>
              <a:rPr lang="en-US" altLang="ja-JP" dirty="0" smtClean="0"/>
              <a:t>(Amy, 20)</a:t>
            </a:r>
          </a:p>
          <a:p>
            <a:r>
              <a:rPr lang="en-US" altLang="ja-JP" dirty="0" smtClean="0"/>
              <a:t>(Jack, 30)</a:t>
            </a:r>
          </a:p>
        </p:txBody>
      </p:sp>
      <p:grpSp>
        <p:nvGrpSpPr>
          <p:cNvPr id="30" name="グループ化 29"/>
          <p:cNvGrpSpPr/>
          <p:nvPr/>
        </p:nvGrpSpPr>
        <p:grpSpPr>
          <a:xfrm>
            <a:off x="409518" y="4122747"/>
            <a:ext cx="7485165" cy="1596312"/>
            <a:chOff x="409518" y="4122747"/>
            <a:chExt cx="7485165" cy="1596312"/>
          </a:xfrm>
        </p:grpSpPr>
        <p:sp>
          <p:nvSpPr>
            <p:cNvPr id="31" name="角丸四角形 30"/>
            <p:cNvSpPr/>
            <p:nvPr/>
          </p:nvSpPr>
          <p:spPr>
            <a:xfrm>
              <a:off x="409518" y="4999059"/>
              <a:ext cx="1440000" cy="72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2000" dirty="0" smtClean="0">
                  <a:solidFill>
                    <a:srgbClr val="FFFF00"/>
                  </a:solidFill>
                  <a:latin typeface="Arial Black" pitchFamily="34" charset="0"/>
                </a:rPr>
                <a:t>LOAD</a:t>
              </a:r>
              <a:endParaRPr kumimoji="1" lang="en-US" altLang="ja-JP" sz="2000" dirty="0" smtClean="0">
                <a:solidFill>
                  <a:srgbClr val="FFFF00"/>
                </a:solidFill>
                <a:latin typeface="Arial Black" pitchFamily="34" charset="0"/>
              </a:endParaRPr>
            </a:p>
            <a:p>
              <a:pPr algn="ctr"/>
              <a:r>
                <a:rPr lang="en-US" altLang="ja-JP" dirty="0" smtClean="0"/>
                <a:t>(user, </a:t>
              </a:r>
              <a:r>
                <a:rPr lang="ja-JP" altLang="en-US" dirty="0" smtClean="0"/>
                <a:t> </a:t>
              </a:r>
              <a:r>
                <a:rPr lang="en-US" altLang="ja-JP" dirty="0" smtClean="0"/>
                <a:t>age)</a:t>
              </a:r>
              <a:endParaRPr kumimoji="1" lang="ja-JP" altLang="en-US" dirty="0" smtClean="0"/>
            </a:p>
          </p:txBody>
        </p:sp>
        <p:sp>
          <p:nvSpPr>
            <p:cNvPr id="32" name="角丸四角形 31"/>
            <p:cNvSpPr/>
            <p:nvPr/>
          </p:nvSpPr>
          <p:spPr>
            <a:xfrm>
              <a:off x="2308194" y="4122747"/>
              <a:ext cx="1440000" cy="72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2000" dirty="0" smtClean="0">
                  <a:solidFill>
                    <a:srgbClr val="FFFF00"/>
                  </a:solidFill>
                  <a:latin typeface="Arial Black" pitchFamily="34" charset="0"/>
                </a:rPr>
                <a:t>LOAD</a:t>
              </a:r>
            </a:p>
            <a:p>
              <a:pPr algn="ctr"/>
              <a:r>
                <a:rPr lang="en-US" altLang="ja-JP" dirty="0" smtClean="0"/>
                <a:t>(user, age)</a:t>
              </a:r>
              <a:endParaRPr kumimoji="1" lang="ja-JP" altLang="en-US" dirty="0" smtClean="0"/>
            </a:p>
          </p:txBody>
        </p:sp>
        <p:sp>
          <p:nvSpPr>
            <p:cNvPr id="33" name="角丸四角形 32"/>
            <p:cNvSpPr/>
            <p:nvPr/>
          </p:nvSpPr>
          <p:spPr>
            <a:xfrm>
              <a:off x="2308194" y="4999059"/>
              <a:ext cx="1440000" cy="72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2000" dirty="0" smtClean="0">
                  <a:solidFill>
                    <a:srgbClr val="FFFF00"/>
                  </a:solidFill>
                  <a:latin typeface="Arial Black" pitchFamily="34" charset="0"/>
                </a:rPr>
                <a:t>FILTER</a:t>
              </a:r>
              <a:endParaRPr kumimoji="1" lang="en-US" altLang="ja-JP" sz="2000" dirty="0" smtClean="0">
                <a:solidFill>
                  <a:srgbClr val="FFFF00"/>
                </a:solidFill>
                <a:latin typeface="Arial Black" pitchFamily="34" charset="0"/>
              </a:endParaRPr>
            </a:p>
            <a:p>
              <a:pPr algn="ctr"/>
              <a:r>
                <a:rPr lang="en-US" altLang="ja-JP" dirty="0" smtClean="0"/>
                <a:t>UDF(user)</a:t>
              </a:r>
              <a:endParaRPr kumimoji="1" lang="ja-JP" altLang="en-US" dirty="0" smtClean="0"/>
            </a:p>
          </p:txBody>
        </p:sp>
        <p:sp>
          <p:nvSpPr>
            <p:cNvPr id="34" name="角丸四角形 33"/>
            <p:cNvSpPr/>
            <p:nvPr/>
          </p:nvSpPr>
          <p:spPr>
            <a:xfrm>
              <a:off x="4170357" y="4560903"/>
              <a:ext cx="1440000" cy="72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2000" dirty="0" smtClean="0">
                  <a:solidFill>
                    <a:srgbClr val="FFFF00"/>
                  </a:solidFill>
                  <a:latin typeface="Arial Black" pitchFamily="34" charset="0"/>
                </a:rPr>
                <a:t>UNION</a:t>
              </a:r>
              <a:endParaRPr kumimoji="1" lang="ja-JP" altLang="en-US" dirty="0" smtClean="0"/>
            </a:p>
          </p:txBody>
        </p:sp>
        <p:sp>
          <p:nvSpPr>
            <p:cNvPr id="35" name="角丸四角形 34"/>
            <p:cNvSpPr/>
            <p:nvPr/>
          </p:nvSpPr>
          <p:spPr>
            <a:xfrm>
              <a:off x="5996007" y="4560903"/>
              <a:ext cx="1440000" cy="72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2000" dirty="0" smtClean="0">
                  <a:solidFill>
                    <a:srgbClr val="FFFF00"/>
                  </a:solidFill>
                  <a:latin typeface="Arial Black" pitchFamily="34" charset="0"/>
                </a:rPr>
                <a:t>FILTER</a:t>
              </a:r>
              <a:endParaRPr kumimoji="1" lang="en-US" altLang="ja-JP" sz="2000" dirty="0" smtClean="0">
                <a:solidFill>
                  <a:srgbClr val="FFFF00"/>
                </a:solidFill>
                <a:latin typeface="Arial Black" pitchFamily="34" charset="0"/>
              </a:endParaRPr>
            </a:p>
            <a:p>
              <a:pPr algn="ctr"/>
              <a:r>
                <a:rPr lang="en-US" altLang="ja-JP" dirty="0" smtClean="0"/>
                <a:t>age &gt; 18</a:t>
              </a:r>
              <a:endParaRPr kumimoji="1" lang="ja-JP" altLang="en-US" dirty="0" smtClean="0"/>
            </a:p>
          </p:txBody>
        </p:sp>
        <p:cxnSp>
          <p:nvCxnSpPr>
            <p:cNvPr id="36" name="カギ線コネクタ 35"/>
            <p:cNvCxnSpPr>
              <a:stCxn id="31" idx="3"/>
              <a:endCxn id="33" idx="1"/>
            </p:cNvCxnSpPr>
            <p:nvPr/>
          </p:nvCxnSpPr>
          <p:spPr>
            <a:xfrm>
              <a:off x="1849518" y="5359059"/>
              <a:ext cx="458676"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37" name="カギ線コネクタ 36"/>
            <p:cNvCxnSpPr>
              <a:stCxn id="32" idx="3"/>
              <a:endCxn id="34" idx="1"/>
            </p:cNvCxnSpPr>
            <p:nvPr/>
          </p:nvCxnSpPr>
          <p:spPr>
            <a:xfrm>
              <a:off x="3748194" y="4482747"/>
              <a:ext cx="422163" cy="438156"/>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38" name="カギ線コネクタ 37"/>
            <p:cNvCxnSpPr>
              <a:stCxn id="34" idx="3"/>
              <a:endCxn id="35" idx="1"/>
            </p:cNvCxnSpPr>
            <p:nvPr/>
          </p:nvCxnSpPr>
          <p:spPr>
            <a:xfrm>
              <a:off x="5610357" y="4920903"/>
              <a:ext cx="385650"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39" name="カギ線コネクタ 93"/>
            <p:cNvCxnSpPr>
              <a:stCxn id="33" idx="3"/>
              <a:endCxn id="34" idx="1"/>
            </p:cNvCxnSpPr>
            <p:nvPr/>
          </p:nvCxnSpPr>
          <p:spPr>
            <a:xfrm flipV="1">
              <a:off x="3748194" y="4920903"/>
              <a:ext cx="422163" cy="438156"/>
            </a:xfrm>
            <a:prstGeom prst="bentConnector3">
              <a:avLst>
                <a:gd name="adj1" fmla="val 50000"/>
              </a:avLst>
            </a:prstGeom>
            <a:ln w="28575">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40" name="カギ線コネクタ 39"/>
            <p:cNvCxnSpPr>
              <a:stCxn id="35" idx="3"/>
            </p:cNvCxnSpPr>
            <p:nvPr/>
          </p:nvCxnSpPr>
          <p:spPr>
            <a:xfrm>
              <a:off x="7436007" y="4920903"/>
              <a:ext cx="458676"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grpSp>
      <p:sp>
        <p:nvSpPr>
          <p:cNvPr id="26" name="正方形/長方形 2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44" name="正方形/長方形 43"/>
          <p:cNvSpPr/>
          <p:nvPr/>
        </p:nvSpPr>
        <p:spPr>
          <a:xfrm>
            <a:off x="3721910" y="3648078"/>
            <a:ext cx="1032655" cy="369332"/>
          </a:xfrm>
          <a:prstGeom prst="rect">
            <a:avLst/>
          </a:prstGeom>
        </p:spPr>
        <p:txBody>
          <a:bodyPr wrap="none">
            <a:spAutoFit/>
          </a:bodyPr>
          <a:lstStyle/>
          <a:p>
            <a:r>
              <a:rPr lang="en-US" altLang="ja-JP" i="1" dirty="0" smtClean="0">
                <a:solidFill>
                  <a:srgbClr val="FF0000"/>
                </a:solidFill>
              </a:rPr>
              <a:t>(Bob, 17)</a:t>
            </a:r>
          </a:p>
        </p:txBody>
      </p:sp>
      <p:sp>
        <p:nvSpPr>
          <p:cNvPr id="43" name="テキスト ボックス 42"/>
          <p:cNvSpPr txBox="1"/>
          <p:nvPr/>
        </p:nvSpPr>
        <p:spPr>
          <a:xfrm>
            <a:off x="3732201" y="3684591"/>
            <a:ext cx="912825" cy="292104"/>
          </a:xfrm>
          <a:prstGeom prst="rect">
            <a:avLst/>
          </a:prstGeom>
          <a:solidFill>
            <a:schemeClr val="bg1"/>
          </a:solidFill>
        </p:spPr>
        <p:txBody>
          <a:bodyPr wrap="none" lIns="72000" tIns="0" rIns="0" bIns="0" rtlCol="0">
            <a:noAutofit/>
          </a:bodyPr>
          <a:lstStyle/>
          <a:p>
            <a:r>
              <a:rPr kumimoji="1" lang="en-US" altLang="ja-JP" b="1" i="1" dirty="0" smtClean="0">
                <a:solidFill>
                  <a:srgbClr val="FF0000"/>
                </a:solidFill>
              </a:rPr>
              <a:t>(--, 17)</a:t>
            </a:r>
          </a:p>
          <a:p>
            <a:endParaRPr kumimoji="1" lang="ja-JP" altLang="en-US" i="1" dirty="0"/>
          </a:p>
        </p:txBody>
      </p:sp>
      <p:sp>
        <p:nvSpPr>
          <p:cNvPr id="45" name="正方形/長方形 44"/>
          <p:cNvSpPr/>
          <p:nvPr/>
        </p:nvSpPr>
        <p:spPr>
          <a:xfrm>
            <a:off x="1573165" y="6130962"/>
            <a:ext cx="954107" cy="369332"/>
          </a:xfrm>
          <a:prstGeom prst="rect">
            <a:avLst/>
          </a:prstGeom>
        </p:spPr>
        <p:txBody>
          <a:bodyPr wrap="none">
            <a:spAutoFit/>
          </a:bodyPr>
          <a:lstStyle/>
          <a:p>
            <a:r>
              <a:rPr lang="en-US" altLang="ja-JP" i="1" dirty="0" smtClean="0">
                <a:solidFill>
                  <a:srgbClr val="FF0000"/>
                </a:solidFill>
              </a:rPr>
              <a:t>(Bill, 17)</a:t>
            </a:r>
          </a:p>
        </p:txBody>
      </p:sp>
      <p:sp>
        <p:nvSpPr>
          <p:cNvPr id="46" name="正方形/長方形 45"/>
          <p:cNvSpPr/>
          <p:nvPr/>
        </p:nvSpPr>
        <p:spPr>
          <a:xfrm>
            <a:off x="3605003" y="6140389"/>
            <a:ext cx="954107" cy="369332"/>
          </a:xfrm>
          <a:prstGeom prst="rect">
            <a:avLst/>
          </a:prstGeom>
        </p:spPr>
        <p:txBody>
          <a:bodyPr wrap="none">
            <a:spAutoFit/>
          </a:bodyPr>
          <a:lstStyle/>
          <a:p>
            <a:r>
              <a:rPr lang="en-US" altLang="ja-JP" i="1" dirty="0" smtClean="0">
                <a:solidFill>
                  <a:srgbClr val="FF0000"/>
                </a:solidFill>
              </a:rPr>
              <a:t>(Bill, 17)</a:t>
            </a:r>
          </a:p>
        </p:txBody>
      </p:sp>
      <p:sp>
        <p:nvSpPr>
          <p:cNvPr id="47" name="正方形/長方形 46"/>
          <p:cNvSpPr/>
          <p:nvPr/>
        </p:nvSpPr>
        <p:spPr>
          <a:xfrm>
            <a:off x="5411799" y="6021423"/>
            <a:ext cx="1032655" cy="646331"/>
          </a:xfrm>
          <a:prstGeom prst="rect">
            <a:avLst/>
          </a:prstGeom>
        </p:spPr>
        <p:txBody>
          <a:bodyPr wrap="none">
            <a:spAutoFit/>
          </a:bodyPr>
          <a:lstStyle/>
          <a:p>
            <a:r>
              <a:rPr lang="en-US" altLang="ja-JP" i="1" dirty="0" smtClean="0">
                <a:solidFill>
                  <a:srgbClr val="FF0000"/>
                </a:solidFill>
              </a:rPr>
              <a:t>(Bill, 17)</a:t>
            </a:r>
          </a:p>
          <a:p>
            <a:r>
              <a:rPr lang="en-US" altLang="ja-JP" i="1" dirty="0" smtClean="0">
                <a:solidFill>
                  <a:srgbClr val="FF0000"/>
                </a:solidFill>
              </a:rPr>
              <a:t>(Bob, 17)</a:t>
            </a:r>
          </a:p>
        </p:txBody>
      </p:sp>
      <p:sp>
        <p:nvSpPr>
          <p:cNvPr id="29" name="テキスト ボックス 28"/>
          <p:cNvSpPr txBox="1"/>
          <p:nvPr/>
        </p:nvSpPr>
        <p:spPr>
          <a:xfrm>
            <a:off x="5410948" y="6094449"/>
            <a:ext cx="986702" cy="511182"/>
          </a:xfrm>
          <a:prstGeom prst="rect">
            <a:avLst/>
          </a:prstGeom>
          <a:solidFill>
            <a:schemeClr val="bg1"/>
          </a:solidFill>
        </p:spPr>
        <p:txBody>
          <a:bodyPr wrap="none" lIns="72000" tIns="0" rIns="0" bIns="0" rtlCol="0">
            <a:noAutofit/>
          </a:bodyPr>
          <a:lstStyle/>
          <a:p>
            <a:r>
              <a:rPr kumimoji="1" lang="en-US" altLang="ja-JP" b="1" i="1" dirty="0" smtClean="0">
                <a:solidFill>
                  <a:srgbClr val="FF0000"/>
                </a:solidFill>
              </a:rPr>
              <a:t>(--, 17)</a:t>
            </a:r>
          </a:p>
          <a:p>
            <a:endParaRPr kumimoji="1" lang="ja-JP" altLang="en-US" i="1" dirty="0"/>
          </a:p>
        </p:txBody>
      </p:sp>
      <p:sp>
        <p:nvSpPr>
          <p:cNvPr id="41" name="テキスト ボックス 40"/>
          <p:cNvSpPr txBox="1"/>
          <p:nvPr/>
        </p:nvSpPr>
        <p:spPr>
          <a:xfrm>
            <a:off x="3622662" y="6203988"/>
            <a:ext cx="985851" cy="292104"/>
          </a:xfrm>
          <a:prstGeom prst="rect">
            <a:avLst/>
          </a:prstGeom>
          <a:solidFill>
            <a:schemeClr val="bg1"/>
          </a:solidFill>
        </p:spPr>
        <p:txBody>
          <a:bodyPr wrap="none" lIns="72000" tIns="0" rIns="0" bIns="0" rtlCol="0">
            <a:noAutofit/>
          </a:bodyPr>
          <a:lstStyle/>
          <a:p>
            <a:r>
              <a:rPr kumimoji="1" lang="en-US" altLang="ja-JP" b="1" i="1" dirty="0" smtClean="0">
                <a:solidFill>
                  <a:srgbClr val="FF0000"/>
                </a:solidFill>
              </a:rPr>
              <a:t>(--, 17)</a:t>
            </a:r>
          </a:p>
          <a:p>
            <a:endParaRPr kumimoji="1" lang="ja-JP" altLang="en-US" i="1" dirty="0"/>
          </a:p>
        </p:txBody>
      </p:sp>
      <p:sp>
        <p:nvSpPr>
          <p:cNvPr id="42" name="テキスト ボックス 41"/>
          <p:cNvSpPr txBox="1"/>
          <p:nvPr/>
        </p:nvSpPr>
        <p:spPr>
          <a:xfrm>
            <a:off x="1577934" y="6167475"/>
            <a:ext cx="985851" cy="292104"/>
          </a:xfrm>
          <a:prstGeom prst="rect">
            <a:avLst/>
          </a:prstGeom>
          <a:solidFill>
            <a:schemeClr val="bg1"/>
          </a:solidFill>
        </p:spPr>
        <p:txBody>
          <a:bodyPr wrap="none" lIns="72000" tIns="0" rIns="0" bIns="0" rtlCol="0">
            <a:noAutofit/>
          </a:bodyPr>
          <a:lstStyle/>
          <a:p>
            <a:r>
              <a:rPr kumimoji="1" lang="en-US" altLang="ja-JP" b="1" i="1" dirty="0" smtClean="0">
                <a:solidFill>
                  <a:srgbClr val="FF0000"/>
                </a:solidFill>
              </a:rPr>
              <a:t>(--, 17)</a:t>
            </a:r>
          </a:p>
          <a:p>
            <a:endParaRPr kumimoji="1" lang="ja-JP" altLang="en-US" i="1" dirty="0"/>
          </a:p>
        </p:txBody>
      </p:sp>
      <p:sp>
        <p:nvSpPr>
          <p:cNvPr id="48" name="スライド番号プレースホルダ 47"/>
          <p:cNvSpPr>
            <a:spLocks noGrp="1"/>
          </p:cNvSpPr>
          <p:nvPr>
            <p:ph type="sldNum" sz="quarter" idx="12"/>
          </p:nvPr>
        </p:nvSpPr>
        <p:spPr/>
        <p:txBody>
          <a:bodyPr/>
          <a:lstStyle/>
          <a:p>
            <a:fld id="{DF510E7A-70A0-49B7-BA5B-039CFE49E52F}" type="slidenum">
              <a:rPr kumimoji="1" lang="ja-JP" altLang="en-US" smtClean="0"/>
              <a:pPr/>
              <a:t>73</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1" nodeType="clickEffect">
                                  <p:stCondLst>
                                    <p:cond delay="0"/>
                                  </p:stCondLst>
                                  <p:childTnLst>
                                    <p:set>
                                      <p:cBhvr>
                                        <p:cTn id="17" dur="1" fill="hold">
                                          <p:stCondLst>
                                            <p:cond delay="0"/>
                                          </p:stCondLst>
                                        </p:cTn>
                                        <p:tgtEl>
                                          <p:spTgt spid="4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childTnLst>
                                    <p:set>
                                      <p:cBhvr>
                                        <p:cTn id="21" dur="1" fill="hold">
                                          <p:stCondLst>
                                            <p:cond delay="0"/>
                                          </p:stCondLst>
                                        </p:cTn>
                                        <p:tgtEl>
                                          <p:spTgt spid="4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childTnLst>
                                    <p:set>
                                      <p:cBhvr>
                                        <p:cTn id="25" dur="1" fill="hold">
                                          <p:stCondLst>
                                            <p:cond delay="0"/>
                                          </p:stCondLst>
                                        </p:cTn>
                                        <p:tgtEl>
                                          <p:spTgt spid="4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0" nodeType="clickEffect">
                                  <p:stCondLst>
                                    <p:cond delay="0"/>
                                  </p:stCondLst>
                                  <p:childTnLst>
                                    <p:set>
                                      <p:cBhvr>
                                        <p:cTn id="29" dur="1" fill="hold">
                                          <p:stCondLst>
                                            <p:cond delay="0"/>
                                          </p:stCondLst>
                                        </p:cTn>
                                        <p:tgtEl>
                                          <p:spTgt spid="43"/>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42"/>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childTnLst>
                                </p:cTn>
                              </p:par>
                              <p:par>
                                <p:cTn id="38" presetID="1" presetClass="exit" presetSubtype="0" fill="hold" grpId="0" nodeType="withEffect">
                                  <p:stCondLst>
                                    <p:cond delay="0"/>
                                  </p:stCondLst>
                                  <p:childTnLst>
                                    <p:set>
                                      <p:cBhvr>
                                        <p:cTn id="39" dur="1" fill="hold">
                                          <p:stCondLst>
                                            <p:cond delay="0"/>
                                          </p:stCondLst>
                                        </p:cTn>
                                        <p:tgtEl>
                                          <p:spTgt spid="41"/>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childTnLst>
                                </p:cTn>
                              </p:par>
                              <p:par>
                                <p:cTn id="42" presetID="1" presetClass="exit"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hidden"/>
                                      </p:to>
                                    </p:set>
                                  </p:childTnLst>
                                </p:cTn>
                              </p:par>
                              <p:par>
                                <p:cTn id="44" presetID="1"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4" grpId="0"/>
      <p:bldP spid="43" grpId="0" animBg="1"/>
      <p:bldP spid="43" grpId="1" animBg="1"/>
      <p:bldP spid="45" grpId="0"/>
      <p:bldP spid="46" grpId="0"/>
      <p:bldP spid="47" grpId="0"/>
      <p:bldP spid="29" grpId="0" animBg="1"/>
      <p:bldP spid="29" grpId="1" animBg="1"/>
      <p:bldP spid="41" grpId="0" animBg="1"/>
      <p:bldP spid="41" grpId="1" animBg="1"/>
      <p:bldP spid="42" grpId="0" animBg="1"/>
      <p:bldP spid="42"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フッター プレースホルダ 41"/>
          <p:cNvSpPr>
            <a:spLocks noGrp="1"/>
          </p:cNvSpPr>
          <p:nvPr>
            <p:ph type="ftr" sz="quarter" idx="11"/>
          </p:nvPr>
        </p:nvSpPr>
        <p:spPr/>
        <p:txBody>
          <a:bodyPr/>
          <a:lstStyle/>
          <a:p>
            <a:r>
              <a:rPr kumimoji="1" lang="en-US" altLang="ja-JP" dirty="0" smtClean="0"/>
              <a:t>SIGMOD-J</a:t>
            </a:r>
            <a:r>
              <a:rPr kumimoji="1" lang="ja-JP" altLang="en-US" dirty="0" smtClean="0"/>
              <a:t>報告会 </a:t>
            </a:r>
            <a:r>
              <a:rPr kumimoji="1" lang="en-US" altLang="ja-JP" dirty="0" smtClean="0"/>
              <a:t>2009/9/15</a:t>
            </a:r>
            <a:endParaRPr kumimoji="1" lang="ja-JP" altLang="en-US" dirty="0"/>
          </a:p>
        </p:txBody>
      </p:sp>
      <p:sp>
        <p:nvSpPr>
          <p:cNvPr id="2" name="タイトル 1"/>
          <p:cNvSpPr>
            <a:spLocks noGrp="1"/>
          </p:cNvSpPr>
          <p:nvPr>
            <p:ph type="title"/>
          </p:nvPr>
        </p:nvSpPr>
        <p:spPr/>
        <p:txBody>
          <a:bodyPr/>
          <a:lstStyle/>
          <a:p>
            <a:r>
              <a:rPr kumimoji="1" lang="ja-JP" altLang="en-US" dirty="0" smtClean="0"/>
              <a:t>提案手法</a:t>
            </a:r>
            <a:endParaRPr kumimoji="1" lang="ja-JP" altLang="en-US" dirty="0"/>
          </a:p>
        </p:txBody>
      </p:sp>
      <p:sp>
        <p:nvSpPr>
          <p:cNvPr id="3" name="コンテンツ プレースホルダ 2"/>
          <p:cNvSpPr>
            <a:spLocks noGrp="1"/>
          </p:cNvSpPr>
          <p:nvPr>
            <p:ph idx="1"/>
          </p:nvPr>
        </p:nvSpPr>
        <p:spPr>
          <a:xfrm>
            <a:off x="238122" y="1201707"/>
            <a:ext cx="4078288" cy="2778138"/>
          </a:xfrm>
        </p:spPr>
        <p:txBody>
          <a:bodyPr/>
          <a:lstStyle/>
          <a:p>
            <a:r>
              <a:rPr kumimoji="1" lang="ja-JP" altLang="en-US" dirty="0" smtClean="0"/>
              <a:t>手順</a:t>
            </a:r>
            <a:endParaRPr kumimoji="1" lang="en-US" altLang="ja-JP" dirty="0" smtClean="0"/>
          </a:p>
          <a:p>
            <a:pPr marL="914400" lvl="1" indent="-514350">
              <a:buFont typeface="+mj-lt"/>
              <a:buAutoNum type="arabicPeriod"/>
            </a:pPr>
            <a:r>
              <a:rPr lang="en-US" altLang="ja-JP" dirty="0" smtClean="0"/>
              <a:t>Downstream</a:t>
            </a:r>
          </a:p>
          <a:p>
            <a:pPr marL="914400" lvl="1" indent="-514350">
              <a:buFont typeface="+mj-lt"/>
              <a:buAutoNum type="arabicPeriod"/>
            </a:pPr>
            <a:r>
              <a:rPr kumimoji="1" lang="en-US" altLang="ja-JP" dirty="0" smtClean="0"/>
              <a:t>Pruning</a:t>
            </a:r>
          </a:p>
          <a:p>
            <a:pPr marL="914400" lvl="1" indent="-514350">
              <a:buFont typeface="+mj-lt"/>
              <a:buAutoNum type="arabicPeriod"/>
            </a:pPr>
            <a:r>
              <a:rPr lang="en-US" altLang="ja-JP" dirty="0" smtClean="0"/>
              <a:t>Upstream</a:t>
            </a:r>
          </a:p>
          <a:p>
            <a:pPr marL="914400" lvl="1" indent="-514350">
              <a:buFont typeface="+mj-lt"/>
              <a:buAutoNum type="arabicPeriod"/>
            </a:pPr>
            <a:r>
              <a:rPr kumimoji="1" lang="en-US" altLang="ja-JP" dirty="0" smtClean="0">
                <a:latin typeface="ヒラギノ角ゴ Std W8" pitchFamily="34" charset="-128"/>
                <a:ea typeface="ヒラギノ角ゴ Std W8" pitchFamily="34" charset="-128"/>
              </a:rPr>
              <a:t>Pruning</a:t>
            </a:r>
            <a:endParaRPr kumimoji="1" lang="ja-JP" altLang="en-US" dirty="0">
              <a:latin typeface="ヒラギノ角ゴ Std W8" pitchFamily="34" charset="-128"/>
              <a:ea typeface="ヒラギノ角ゴ Std W8" pitchFamily="34" charset="-128"/>
            </a:endParaRPr>
          </a:p>
        </p:txBody>
      </p:sp>
      <p:sp>
        <p:nvSpPr>
          <p:cNvPr id="6" name="正方形/長方形 5"/>
          <p:cNvSpPr/>
          <p:nvPr/>
        </p:nvSpPr>
        <p:spPr>
          <a:xfrm>
            <a:off x="4060818" y="1347759"/>
            <a:ext cx="4765721" cy="1569660"/>
          </a:xfrm>
          <a:prstGeom prst="rect">
            <a:avLst/>
          </a:prstGeom>
        </p:spPr>
        <p:txBody>
          <a:bodyPr wrap="square">
            <a:spAutoFit/>
          </a:bodyPr>
          <a:lstStyle/>
          <a:p>
            <a:pPr lvl="0" fontAlgn="base">
              <a:spcBef>
                <a:spcPct val="20000"/>
              </a:spcBef>
              <a:spcAft>
                <a:spcPct val="0"/>
              </a:spcAft>
              <a:buSzPct val="70000"/>
            </a:pPr>
            <a:r>
              <a:rPr lang="en-US" altLang="ja-JP" sz="3200" kern="0" dirty="0" smtClean="0">
                <a:solidFill>
                  <a:srgbClr val="000000"/>
                </a:solidFill>
                <a:latin typeface="ヒラギノ角ゴ Pro W6" pitchFamily="34" charset="-128"/>
                <a:ea typeface="ヒラギノ角ゴ Pro W6" pitchFamily="34" charset="-128"/>
              </a:rPr>
              <a:t>Example</a:t>
            </a:r>
            <a:r>
              <a:rPr lang="ja-JP" altLang="en-US" sz="3200" kern="0" dirty="0" smtClean="0">
                <a:solidFill>
                  <a:srgbClr val="000000"/>
                </a:solidFill>
                <a:latin typeface="ヒラギノ角ゴ Pro W6" pitchFamily="34" charset="-128"/>
                <a:ea typeface="ヒラギノ角ゴ Pro W6" pitchFamily="34" charset="-128"/>
              </a:rPr>
              <a:t>データの重複を削除。人口データより実データを重要視</a:t>
            </a:r>
            <a:endParaRPr lang="en-US" altLang="ja-JP" sz="3200" kern="0" dirty="0" smtClean="0">
              <a:solidFill>
                <a:srgbClr val="000000"/>
              </a:solidFill>
              <a:latin typeface="ヒラギノ角ゴ Pro W6" pitchFamily="34" charset="-128"/>
              <a:ea typeface="ヒラギノ角ゴ Pro W6" pitchFamily="34" charset="-128"/>
            </a:endParaRPr>
          </a:p>
        </p:txBody>
      </p:sp>
      <p:sp>
        <p:nvSpPr>
          <p:cNvPr id="56" name="線吹き出し 1 (枠付き) 55"/>
          <p:cNvSpPr/>
          <p:nvPr/>
        </p:nvSpPr>
        <p:spPr>
          <a:xfrm>
            <a:off x="1541421" y="5875371"/>
            <a:ext cx="1239736" cy="626701"/>
          </a:xfrm>
          <a:prstGeom prst="borderCallout1">
            <a:avLst>
              <a:gd name="adj1" fmla="val -677"/>
              <a:gd name="adj2" fmla="val 51356"/>
              <a:gd name="adj3" fmla="val -80237"/>
              <a:gd name="adj4" fmla="val 51572"/>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108000" tIns="36000" rIns="108000" bIns="36000" rtlCol="0" anchor="t" anchorCtr="0">
            <a:spAutoFit/>
          </a:bodyPr>
          <a:lstStyle/>
          <a:p>
            <a:r>
              <a:rPr lang="en-US" altLang="ja-JP" dirty="0" smtClean="0"/>
              <a:t>(Amy, 20)</a:t>
            </a:r>
          </a:p>
          <a:p>
            <a:r>
              <a:rPr lang="en-US" altLang="ja-JP" i="1" dirty="0" smtClean="0">
                <a:solidFill>
                  <a:srgbClr val="FF0000"/>
                </a:solidFill>
              </a:rPr>
              <a:t>(Bill, 17)</a:t>
            </a:r>
          </a:p>
        </p:txBody>
      </p:sp>
      <p:sp>
        <p:nvSpPr>
          <p:cNvPr id="57" name="線吹き出し 1 (枠付き) 56"/>
          <p:cNvSpPr/>
          <p:nvPr/>
        </p:nvSpPr>
        <p:spPr>
          <a:xfrm>
            <a:off x="3695688" y="3392487"/>
            <a:ext cx="1269679" cy="626701"/>
          </a:xfrm>
          <a:prstGeom prst="borderCallout1">
            <a:avLst>
              <a:gd name="adj1" fmla="val 96887"/>
              <a:gd name="adj2" fmla="val 42074"/>
              <a:gd name="adj3" fmla="val 171570"/>
              <a:gd name="adj4" fmla="val 16748"/>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108000" tIns="36000" rIns="108000" bIns="36000" rtlCol="0" anchor="t" anchorCtr="0">
            <a:spAutoFit/>
          </a:bodyPr>
          <a:lstStyle/>
          <a:p>
            <a:r>
              <a:rPr lang="en-US" altLang="ja-JP" dirty="0" smtClean="0"/>
              <a:t>(Jack, 30)</a:t>
            </a:r>
          </a:p>
          <a:p>
            <a:r>
              <a:rPr lang="en-US" altLang="ja-JP" i="1" dirty="0" smtClean="0">
                <a:solidFill>
                  <a:srgbClr val="FF0000"/>
                </a:solidFill>
              </a:rPr>
              <a:t>(Bob, 17)</a:t>
            </a:r>
          </a:p>
        </p:txBody>
      </p:sp>
      <p:sp>
        <p:nvSpPr>
          <p:cNvPr id="58" name="線吹き出し 1 (枠付き) 57"/>
          <p:cNvSpPr/>
          <p:nvPr/>
        </p:nvSpPr>
        <p:spPr>
          <a:xfrm>
            <a:off x="3586149" y="5882963"/>
            <a:ext cx="1239736" cy="626701"/>
          </a:xfrm>
          <a:prstGeom prst="borderCallout1">
            <a:avLst>
              <a:gd name="adj1" fmla="val -677"/>
              <a:gd name="adj2" fmla="val 51356"/>
              <a:gd name="adj3" fmla="val -86007"/>
              <a:gd name="adj4" fmla="val 25773"/>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108000" tIns="36000" rIns="108000" bIns="36000" rtlCol="0" anchor="t" anchorCtr="0">
            <a:spAutoFit/>
          </a:bodyPr>
          <a:lstStyle/>
          <a:p>
            <a:r>
              <a:rPr lang="en-US" altLang="ja-JP" dirty="0" smtClean="0"/>
              <a:t>(Amy, 20)</a:t>
            </a:r>
          </a:p>
          <a:p>
            <a:r>
              <a:rPr lang="en-US" altLang="ja-JP" i="1" dirty="0" smtClean="0">
                <a:solidFill>
                  <a:srgbClr val="FF0000"/>
                </a:solidFill>
              </a:rPr>
              <a:t>(Bill, 17)</a:t>
            </a:r>
          </a:p>
        </p:txBody>
      </p:sp>
      <p:sp>
        <p:nvSpPr>
          <p:cNvPr id="59" name="線吹き出し 1 (枠付き) 58"/>
          <p:cNvSpPr/>
          <p:nvPr/>
        </p:nvSpPr>
        <p:spPr>
          <a:xfrm>
            <a:off x="5375286" y="5473728"/>
            <a:ext cx="1269679" cy="1180699"/>
          </a:xfrm>
          <a:prstGeom prst="borderCallout1">
            <a:avLst>
              <a:gd name="adj1" fmla="val -677"/>
              <a:gd name="adj2" fmla="val 51356"/>
              <a:gd name="adj3" fmla="val -49727"/>
              <a:gd name="adj4" fmla="val 27613"/>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108000" tIns="36000" rIns="108000" bIns="36000" rtlCol="0" anchor="t" anchorCtr="0">
            <a:spAutoFit/>
          </a:bodyPr>
          <a:lstStyle/>
          <a:p>
            <a:r>
              <a:rPr lang="en-US" altLang="ja-JP" dirty="0" smtClean="0"/>
              <a:t>(Amy, 20)</a:t>
            </a:r>
          </a:p>
          <a:p>
            <a:r>
              <a:rPr lang="en-US" altLang="ja-JP" dirty="0" smtClean="0"/>
              <a:t>(Jack, 30)</a:t>
            </a:r>
          </a:p>
          <a:p>
            <a:r>
              <a:rPr lang="en-US" altLang="ja-JP" i="1" dirty="0" smtClean="0">
                <a:solidFill>
                  <a:srgbClr val="FF0000"/>
                </a:solidFill>
              </a:rPr>
              <a:t>(Bill, 17)</a:t>
            </a:r>
          </a:p>
          <a:p>
            <a:r>
              <a:rPr lang="en-US" altLang="ja-JP" i="1" dirty="0" smtClean="0">
                <a:solidFill>
                  <a:srgbClr val="FF0000"/>
                </a:solidFill>
              </a:rPr>
              <a:t>(Bob, 17)</a:t>
            </a:r>
          </a:p>
        </p:txBody>
      </p:sp>
      <p:sp>
        <p:nvSpPr>
          <p:cNvPr id="60" name="線吹き出し 1 (枠付き) 59"/>
          <p:cNvSpPr/>
          <p:nvPr/>
        </p:nvSpPr>
        <p:spPr>
          <a:xfrm>
            <a:off x="7328612" y="5473728"/>
            <a:ext cx="1231207" cy="626701"/>
          </a:xfrm>
          <a:prstGeom prst="borderCallout1">
            <a:avLst>
              <a:gd name="adj1" fmla="val -677"/>
              <a:gd name="adj2" fmla="val 51356"/>
              <a:gd name="adj3" fmla="val -86092"/>
              <a:gd name="adj4" fmla="val 32582"/>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108000" tIns="36000" rIns="108000" bIns="36000" rtlCol="0" anchor="t" anchorCtr="0">
            <a:spAutoFit/>
          </a:bodyPr>
          <a:lstStyle/>
          <a:p>
            <a:r>
              <a:rPr lang="en-US" altLang="ja-JP" dirty="0" smtClean="0"/>
              <a:t>(Amy, 20)</a:t>
            </a:r>
          </a:p>
          <a:p>
            <a:r>
              <a:rPr lang="en-US" altLang="ja-JP" dirty="0" smtClean="0"/>
              <a:t>(Jack, 30)</a:t>
            </a:r>
          </a:p>
        </p:txBody>
      </p:sp>
      <p:grpSp>
        <p:nvGrpSpPr>
          <p:cNvPr id="5" name="グループ化 29"/>
          <p:cNvGrpSpPr/>
          <p:nvPr/>
        </p:nvGrpSpPr>
        <p:grpSpPr>
          <a:xfrm>
            <a:off x="409518" y="4122747"/>
            <a:ext cx="7485165" cy="1596312"/>
            <a:chOff x="409518" y="4122747"/>
            <a:chExt cx="7485165" cy="1596312"/>
          </a:xfrm>
        </p:grpSpPr>
        <p:sp>
          <p:nvSpPr>
            <p:cNvPr id="31" name="角丸四角形 30"/>
            <p:cNvSpPr/>
            <p:nvPr/>
          </p:nvSpPr>
          <p:spPr>
            <a:xfrm>
              <a:off x="409518" y="4999059"/>
              <a:ext cx="1440000" cy="72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2000" dirty="0" smtClean="0">
                  <a:solidFill>
                    <a:srgbClr val="FFFF00"/>
                  </a:solidFill>
                  <a:latin typeface="Arial Black" pitchFamily="34" charset="0"/>
                </a:rPr>
                <a:t>LOAD</a:t>
              </a:r>
              <a:endParaRPr kumimoji="1" lang="en-US" altLang="ja-JP" sz="2000" dirty="0" smtClean="0">
                <a:solidFill>
                  <a:srgbClr val="FFFF00"/>
                </a:solidFill>
                <a:latin typeface="Arial Black" pitchFamily="34" charset="0"/>
              </a:endParaRPr>
            </a:p>
            <a:p>
              <a:pPr algn="ctr"/>
              <a:r>
                <a:rPr lang="en-US" altLang="ja-JP" dirty="0" smtClean="0"/>
                <a:t>(user, </a:t>
              </a:r>
              <a:r>
                <a:rPr lang="ja-JP" altLang="en-US" dirty="0" smtClean="0"/>
                <a:t> </a:t>
              </a:r>
              <a:r>
                <a:rPr lang="en-US" altLang="ja-JP" dirty="0" smtClean="0"/>
                <a:t>age)</a:t>
              </a:r>
              <a:endParaRPr kumimoji="1" lang="ja-JP" altLang="en-US" dirty="0" smtClean="0"/>
            </a:p>
          </p:txBody>
        </p:sp>
        <p:sp>
          <p:nvSpPr>
            <p:cNvPr id="32" name="角丸四角形 31"/>
            <p:cNvSpPr/>
            <p:nvPr/>
          </p:nvSpPr>
          <p:spPr>
            <a:xfrm>
              <a:off x="2308194" y="4122747"/>
              <a:ext cx="1440000" cy="72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2000" dirty="0" smtClean="0">
                  <a:solidFill>
                    <a:srgbClr val="FFFF00"/>
                  </a:solidFill>
                  <a:latin typeface="Arial Black" pitchFamily="34" charset="0"/>
                </a:rPr>
                <a:t>LOAD</a:t>
              </a:r>
            </a:p>
            <a:p>
              <a:pPr algn="ctr"/>
              <a:r>
                <a:rPr lang="en-US" altLang="ja-JP" dirty="0" smtClean="0"/>
                <a:t>(user, age)</a:t>
              </a:r>
              <a:endParaRPr kumimoji="1" lang="ja-JP" altLang="en-US" dirty="0" smtClean="0"/>
            </a:p>
          </p:txBody>
        </p:sp>
        <p:sp>
          <p:nvSpPr>
            <p:cNvPr id="33" name="角丸四角形 32"/>
            <p:cNvSpPr/>
            <p:nvPr/>
          </p:nvSpPr>
          <p:spPr>
            <a:xfrm>
              <a:off x="2308194" y="4999059"/>
              <a:ext cx="1440000" cy="72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2000" dirty="0" smtClean="0">
                  <a:solidFill>
                    <a:srgbClr val="FFFF00"/>
                  </a:solidFill>
                  <a:latin typeface="Arial Black" pitchFamily="34" charset="0"/>
                </a:rPr>
                <a:t>FILTER</a:t>
              </a:r>
              <a:endParaRPr kumimoji="1" lang="en-US" altLang="ja-JP" sz="2000" dirty="0" smtClean="0">
                <a:solidFill>
                  <a:srgbClr val="FFFF00"/>
                </a:solidFill>
                <a:latin typeface="Arial Black" pitchFamily="34" charset="0"/>
              </a:endParaRPr>
            </a:p>
            <a:p>
              <a:pPr algn="ctr"/>
              <a:r>
                <a:rPr lang="en-US" altLang="ja-JP" dirty="0" smtClean="0"/>
                <a:t>UDF(user)</a:t>
              </a:r>
              <a:endParaRPr kumimoji="1" lang="ja-JP" altLang="en-US" dirty="0" smtClean="0"/>
            </a:p>
          </p:txBody>
        </p:sp>
        <p:sp>
          <p:nvSpPr>
            <p:cNvPr id="34" name="角丸四角形 33"/>
            <p:cNvSpPr/>
            <p:nvPr/>
          </p:nvSpPr>
          <p:spPr>
            <a:xfrm>
              <a:off x="4170357" y="4560903"/>
              <a:ext cx="1440000" cy="72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2000" dirty="0" smtClean="0">
                  <a:solidFill>
                    <a:srgbClr val="FFFF00"/>
                  </a:solidFill>
                  <a:latin typeface="Arial Black" pitchFamily="34" charset="0"/>
                </a:rPr>
                <a:t>UNION</a:t>
              </a:r>
              <a:endParaRPr kumimoji="1" lang="ja-JP" altLang="en-US" dirty="0" smtClean="0"/>
            </a:p>
          </p:txBody>
        </p:sp>
        <p:sp>
          <p:nvSpPr>
            <p:cNvPr id="35" name="角丸四角形 34"/>
            <p:cNvSpPr/>
            <p:nvPr/>
          </p:nvSpPr>
          <p:spPr>
            <a:xfrm>
              <a:off x="5996007" y="4560903"/>
              <a:ext cx="1440000" cy="720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square" lIns="36000" tIns="36000" rIns="0" bIns="36000" rtlCol="0" anchor="t" anchorCtr="0">
              <a:noAutofit/>
            </a:bodyPr>
            <a:lstStyle/>
            <a:p>
              <a:pPr algn="ctr"/>
              <a:r>
                <a:rPr lang="en-US" altLang="ja-JP" sz="2000" dirty="0" smtClean="0">
                  <a:solidFill>
                    <a:srgbClr val="FFFF00"/>
                  </a:solidFill>
                  <a:latin typeface="Arial Black" pitchFamily="34" charset="0"/>
                </a:rPr>
                <a:t>FILTER</a:t>
              </a:r>
              <a:endParaRPr kumimoji="1" lang="en-US" altLang="ja-JP" sz="2000" dirty="0" smtClean="0">
                <a:solidFill>
                  <a:srgbClr val="FFFF00"/>
                </a:solidFill>
                <a:latin typeface="Arial Black" pitchFamily="34" charset="0"/>
              </a:endParaRPr>
            </a:p>
            <a:p>
              <a:pPr algn="ctr"/>
              <a:r>
                <a:rPr lang="en-US" altLang="ja-JP" dirty="0" smtClean="0"/>
                <a:t>age &gt; 18</a:t>
              </a:r>
              <a:endParaRPr kumimoji="1" lang="ja-JP" altLang="en-US" dirty="0" smtClean="0"/>
            </a:p>
          </p:txBody>
        </p:sp>
        <p:cxnSp>
          <p:nvCxnSpPr>
            <p:cNvPr id="36" name="カギ線コネクタ 35"/>
            <p:cNvCxnSpPr>
              <a:stCxn id="31" idx="3"/>
              <a:endCxn id="33" idx="1"/>
            </p:cNvCxnSpPr>
            <p:nvPr/>
          </p:nvCxnSpPr>
          <p:spPr>
            <a:xfrm>
              <a:off x="1849518" y="5359059"/>
              <a:ext cx="458676"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37" name="カギ線コネクタ 36"/>
            <p:cNvCxnSpPr>
              <a:stCxn id="32" idx="3"/>
              <a:endCxn id="34" idx="1"/>
            </p:cNvCxnSpPr>
            <p:nvPr/>
          </p:nvCxnSpPr>
          <p:spPr>
            <a:xfrm>
              <a:off x="3748194" y="4482747"/>
              <a:ext cx="422163" cy="438156"/>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38" name="カギ線コネクタ 37"/>
            <p:cNvCxnSpPr>
              <a:stCxn id="34" idx="3"/>
              <a:endCxn id="35" idx="1"/>
            </p:cNvCxnSpPr>
            <p:nvPr/>
          </p:nvCxnSpPr>
          <p:spPr>
            <a:xfrm>
              <a:off x="5610357" y="4920903"/>
              <a:ext cx="385650"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39" name="カギ線コネクタ 93"/>
            <p:cNvCxnSpPr>
              <a:stCxn id="33" idx="3"/>
              <a:endCxn id="34" idx="1"/>
            </p:cNvCxnSpPr>
            <p:nvPr/>
          </p:nvCxnSpPr>
          <p:spPr>
            <a:xfrm flipV="1">
              <a:off x="3748194" y="4920903"/>
              <a:ext cx="422163" cy="438156"/>
            </a:xfrm>
            <a:prstGeom prst="bentConnector3">
              <a:avLst>
                <a:gd name="adj1" fmla="val 50000"/>
              </a:avLst>
            </a:prstGeom>
            <a:ln w="28575">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40" name="カギ線コネクタ 39"/>
            <p:cNvCxnSpPr>
              <a:stCxn id="35" idx="3"/>
            </p:cNvCxnSpPr>
            <p:nvPr/>
          </p:nvCxnSpPr>
          <p:spPr>
            <a:xfrm>
              <a:off x="7436007" y="4920903"/>
              <a:ext cx="458676" cy="1588"/>
            </a:xfrm>
            <a:prstGeom prst="bentConnector3">
              <a:avLst>
                <a:gd name="adj1" fmla="val 50000"/>
              </a:avLst>
            </a:prstGeom>
            <a:ln>
              <a:tailEnd type="arrow"/>
            </a:ln>
          </p:spPr>
          <p:style>
            <a:lnRef idx="2">
              <a:schemeClr val="accent2">
                <a:shade val="50000"/>
              </a:schemeClr>
            </a:lnRef>
            <a:fillRef idx="1">
              <a:schemeClr val="accent2"/>
            </a:fillRef>
            <a:effectRef idx="0">
              <a:schemeClr val="accent2"/>
            </a:effectRef>
            <a:fontRef idx="minor">
              <a:schemeClr val="lt1"/>
            </a:fontRef>
          </p:style>
        </p:cxnSp>
      </p:grpSp>
      <p:cxnSp>
        <p:nvCxnSpPr>
          <p:cNvPr id="26" name="直線コネクタ 25"/>
          <p:cNvCxnSpPr/>
          <p:nvPr/>
        </p:nvCxnSpPr>
        <p:spPr>
          <a:xfrm>
            <a:off x="3695688" y="6094449"/>
            <a:ext cx="1022364"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3805227" y="3867156"/>
            <a:ext cx="1022364"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1650960" y="6057936"/>
            <a:ext cx="1022364"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5448312" y="6496092"/>
            <a:ext cx="1022364"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5448312" y="5656293"/>
            <a:ext cx="1022364"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7420014" y="5656293"/>
            <a:ext cx="1022364"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41" name="スライド番号プレースホルダ 40"/>
          <p:cNvSpPr>
            <a:spLocks noGrp="1"/>
          </p:cNvSpPr>
          <p:nvPr>
            <p:ph type="sldNum" sz="quarter" idx="12"/>
          </p:nvPr>
        </p:nvSpPr>
        <p:spPr/>
        <p:txBody>
          <a:bodyPr/>
          <a:lstStyle/>
          <a:p>
            <a:fld id="{DF510E7A-70A0-49B7-BA5B-039CFE49E52F}" type="slidenum">
              <a:rPr kumimoji="1" lang="ja-JP" altLang="en-US" smtClean="0"/>
              <a:pPr/>
              <a:t>74</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slide(fromLeft)">
                                      <p:cBhvr>
                                        <p:cTn id="14" dur="500"/>
                                        <p:tgtEl>
                                          <p:spTgt spid="28"/>
                                        </p:tgtEl>
                                      </p:cBhvr>
                                    </p:animEffect>
                                  </p:childTnLst>
                                </p:cTn>
                              </p:par>
                              <p:par>
                                <p:cTn id="15" presetID="12" presetClass="entr" presetSubtype="8" fill="hold" nodeType="withEffect">
                                  <p:stCondLst>
                                    <p:cond delay="200"/>
                                  </p:stCondLst>
                                  <p:childTnLst>
                                    <p:set>
                                      <p:cBhvr>
                                        <p:cTn id="16" dur="1" fill="hold">
                                          <p:stCondLst>
                                            <p:cond delay="0"/>
                                          </p:stCondLst>
                                        </p:cTn>
                                        <p:tgtEl>
                                          <p:spTgt spid="26"/>
                                        </p:tgtEl>
                                        <p:attrNameLst>
                                          <p:attrName>style.visibility</p:attrName>
                                        </p:attrNameLst>
                                      </p:cBhvr>
                                      <p:to>
                                        <p:strVal val="visible"/>
                                      </p:to>
                                    </p:set>
                                    <p:animEffect transition="in" filter="slide(fromLeft)">
                                      <p:cBhvr>
                                        <p:cTn id="17" dur="500"/>
                                        <p:tgtEl>
                                          <p:spTgt spid="26"/>
                                        </p:tgtEl>
                                      </p:cBhvr>
                                    </p:animEffect>
                                  </p:childTnLst>
                                </p:cTn>
                              </p:par>
                              <p:par>
                                <p:cTn id="18" presetID="12" presetClass="entr" presetSubtype="8" fill="hold" nodeType="withEffect">
                                  <p:stCondLst>
                                    <p:cond delay="400"/>
                                  </p:stCondLst>
                                  <p:childTnLst>
                                    <p:set>
                                      <p:cBhvr>
                                        <p:cTn id="19" dur="1" fill="hold">
                                          <p:stCondLst>
                                            <p:cond delay="0"/>
                                          </p:stCondLst>
                                        </p:cTn>
                                        <p:tgtEl>
                                          <p:spTgt spid="27"/>
                                        </p:tgtEl>
                                        <p:attrNameLst>
                                          <p:attrName>style.visibility</p:attrName>
                                        </p:attrNameLst>
                                      </p:cBhvr>
                                      <p:to>
                                        <p:strVal val="visible"/>
                                      </p:to>
                                    </p:set>
                                    <p:animEffect transition="in" filter="slide(fromLeft)">
                                      <p:cBhvr>
                                        <p:cTn id="20" dur="500"/>
                                        <p:tgtEl>
                                          <p:spTgt spid="27"/>
                                        </p:tgtEl>
                                      </p:cBhvr>
                                    </p:animEffect>
                                  </p:childTnLst>
                                </p:cTn>
                              </p:par>
                              <p:par>
                                <p:cTn id="21" presetID="12" presetClass="entr" presetSubtype="8" fill="hold" nodeType="withEffect">
                                  <p:stCondLst>
                                    <p:cond delay="600"/>
                                  </p:stCondLst>
                                  <p:childTnLst>
                                    <p:set>
                                      <p:cBhvr>
                                        <p:cTn id="22" dur="1" fill="hold">
                                          <p:stCondLst>
                                            <p:cond delay="0"/>
                                          </p:stCondLst>
                                        </p:cTn>
                                        <p:tgtEl>
                                          <p:spTgt spid="44"/>
                                        </p:tgtEl>
                                        <p:attrNameLst>
                                          <p:attrName>style.visibility</p:attrName>
                                        </p:attrNameLst>
                                      </p:cBhvr>
                                      <p:to>
                                        <p:strVal val="visible"/>
                                      </p:to>
                                    </p:set>
                                    <p:animEffect transition="in" filter="slide(fromLeft)">
                                      <p:cBhvr>
                                        <p:cTn id="23" dur="500"/>
                                        <p:tgtEl>
                                          <p:spTgt spid="44"/>
                                        </p:tgtEl>
                                      </p:cBhvr>
                                    </p:animEffect>
                                  </p:childTnLst>
                                </p:cTn>
                              </p:par>
                              <p:par>
                                <p:cTn id="24" presetID="12" presetClass="entr" presetSubtype="8" fill="hold" nodeType="withEffect">
                                  <p:stCondLst>
                                    <p:cond delay="800"/>
                                  </p:stCondLst>
                                  <p:childTnLst>
                                    <p:set>
                                      <p:cBhvr>
                                        <p:cTn id="25" dur="1" fill="hold">
                                          <p:stCondLst>
                                            <p:cond delay="0"/>
                                          </p:stCondLst>
                                        </p:cTn>
                                        <p:tgtEl>
                                          <p:spTgt spid="30"/>
                                        </p:tgtEl>
                                        <p:attrNameLst>
                                          <p:attrName>style.visibility</p:attrName>
                                        </p:attrNameLst>
                                      </p:cBhvr>
                                      <p:to>
                                        <p:strVal val="visible"/>
                                      </p:to>
                                    </p:set>
                                    <p:animEffect transition="in" filter="slide(fromLeft)">
                                      <p:cBhvr>
                                        <p:cTn id="26" dur="500"/>
                                        <p:tgtEl>
                                          <p:spTgt spid="30"/>
                                        </p:tgtEl>
                                      </p:cBhvr>
                                    </p:animEffect>
                                  </p:childTnLst>
                                </p:cTn>
                              </p:par>
                              <p:par>
                                <p:cTn id="27" presetID="12" presetClass="entr" presetSubtype="8" fill="hold" nodeType="withEffect">
                                  <p:stCondLst>
                                    <p:cond delay="1000"/>
                                  </p:stCondLst>
                                  <p:childTnLst>
                                    <p:set>
                                      <p:cBhvr>
                                        <p:cTn id="28" dur="1" fill="hold">
                                          <p:stCondLst>
                                            <p:cond delay="0"/>
                                          </p:stCondLst>
                                        </p:cTn>
                                        <p:tgtEl>
                                          <p:spTgt spid="45"/>
                                        </p:tgtEl>
                                        <p:attrNameLst>
                                          <p:attrName>style.visibility</p:attrName>
                                        </p:attrNameLst>
                                      </p:cBhvr>
                                      <p:to>
                                        <p:strVal val="visible"/>
                                      </p:to>
                                    </p:set>
                                    <p:animEffect transition="in" filter="slide(fromLeft)">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実装</a:t>
            </a:r>
            <a:endParaRPr kumimoji="1" lang="ja-JP" altLang="en-US" dirty="0"/>
          </a:p>
        </p:txBody>
      </p:sp>
      <p:sp>
        <p:nvSpPr>
          <p:cNvPr id="3" name="コンテンツ プレースホルダ 2"/>
          <p:cNvSpPr>
            <a:spLocks noGrp="1"/>
          </p:cNvSpPr>
          <p:nvPr>
            <p:ph idx="1"/>
          </p:nvPr>
        </p:nvSpPr>
        <p:spPr>
          <a:xfrm>
            <a:off x="457200" y="1238220"/>
            <a:ext cx="8229600" cy="4525963"/>
          </a:xfrm>
        </p:spPr>
        <p:txBody>
          <a:bodyPr/>
          <a:lstStyle/>
          <a:p>
            <a:r>
              <a:rPr kumimoji="1" lang="en-US" altLang="ja-JP" dirty="0" smtClean="0"/>
              <a:t>Pig</a:t>
            </a:r>
            <a:r>
              <a:rPr kumimoji="1" lang="ja-JP" altLang="en-US" dirty="0" smtClean="0"/>
              <a:t>のオープンソースリリースに、</a:t>
            </a:r>
            <a:r>
              <a:rPr kumimoji="1" lang="en-US" altLang="ja-JP" dirty="0" smtClean="0"/>
              <a:t>ILLUSTRATE</a:t>
            </a:r>
            <a:r>
              <a:rPr kumimoji="1" lang="ja-JP" altLang="en-US" dirty="0" smtClean="0"/>
              <a:t>コマンドとして利用可能</a:t>
            </a:r>
            <a:endParaRPr kumimoji="1" lang="en-US" altLang="ja-JP" dirty="0" smtClean="0"/>
          </a:p>
          <a:p>
            <a:r>
              <a:rPr lang="en-US" altLang="ja-JP" dirty="0" smtClean="0"/>
              <a:t>Eclipse</a:t>
            </a:r>
            <a:r>
              <a:rPr lang="ja-JP" altLang="en-US" dirty="0" smtClean="0"/>
              <a:t>のプラグイン（</a:t>
            </a:r>
            <a:r>
              <a:rPr lang="en-US" altLang="ja-JP" dirty="0" err="1" smtClean="0"/>
              <a:t>PigPen</a:t>
            </a:r>
            <a:r>
              <a:rPr lang="ja-JP" altLang="en-US" dirty="0" smtClean="0"/>
              <a:t>）として利用可能</a:t>
            </a:r>
            <a:endParaRPr kumimoji="1" lang="ja-JP" altLang="en-US" dirty="0"/>
          </a:p>
        </p:txBody>
      </p:sp>
      <p:pic>
        <p:nvPicPr>
          <p:cNvPr id="5" name="Content Placeholder 5" descr="Picture 4.png"/>
          <p:cNvPicPr>
            <a:picLocks noChangeAspect="1"/>
          </p:cNvPicPr>
          <p:nvPr/>
        </p:nvPicPr>
        <p:blipFill>
          <a:blip r:embed="rId2"/>
          <a:stretch>
            <a:fillRect/>
          </a:stretch>
        </p:blipFill>
        <p:spPr bwMode="auto">
          <a:xfrm>
            <a:off x="3038454" y="2884455"/>
            <a:ext cx="5913459" cy="3682943"/>
          </a:xfrm>
          <a:prstGeom prst="rect">
            <a:avLst/>
          </a:prstGeom>
          <a:noFill/>
          <a:ln w="9525">
            <a:noFill/>
            <a:miter lim="800000"/>
            <a:headEnd/>
            <a:tailEnd/>
          </a:ln>
          <a:effectLst/>
        </p:spPr>
      </p:pic>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75</a:t>
            </a:fld>
            <a:endParaRPr kumimoji="1" lang="ja-JP" alt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目次</a:t>
            </a:r>
            <a:endParaRPr kumimoji="1" lang="ja-JP" altLang="en-US" dirty="0"/>
          </a:p>
        </p:txBody>
      </p:sp>
      <p:sp>
        <p:nvSpPr>
          <p:cNvPr id="5" name="コンテンツ プレースホルダ 4"/>
          <p:cNvSpPr>
            <a:spLocks noGrp="1"/>
          </p:cNvSpPr>
          <p:nvPr>
            <p:ph idx="1"/>
          </p:nvPr>
        </p:nvSpPr>
        <p:spPr/>
        <p:txBody>
          <a:bodyPr/>
          <a:lstStyle/>
          <a:p>
            <a:r>
              <a:rPr kumimoji="1" lang="ja-JP" altLang="en-US" dirty="0" smtClean="0">
                <a:solidFill>
                  <a:schemeClr val="bg1">
                    <a:lumMod val="75000"/>
                  </a:schemeClr>
                </a:solidFill>
              </a:rPr>
              <a:t>背景と動機</a:t>
            </a:r>
            <a:endParaRPr kumimoji="1" lang="en-US" altLang="ja-JP" dirty="0" smtClean="0">
              <a:solidFill>
                <a:schemeClr val="bg1">
                  <a:lumMod val="75000"/>
                </a:schemeClr>
              </a:solidFill>
            </a:endParaRPr>
          </a:p>
          <a:p>
            <a:r>
              <a:rPr kumimoji="1" lang="en-US" altLang="ja-JP" dirty="0" smtClean="0">
                <a:solidFill>
                  <a:schemeClr val="bg1">
                    <a:lumMod val="75000"/>
                  </a:schemeClr>
                </a:solidFill>
              </a:rPr>
              <a:t>Example</a:t>
            </a:r>
            <a:r>
              <a:rPr kumimoji="1" lang="ja-JP" altLang="en-US" dirty="0" smtClean="0">
                <a:solidFill>
                  <a:schemeClr val="bg1">
                    <a:lumMod val="75000"/>
                  </a:schemeClr>
                </a:solidFill>
              </a:rPr>
              <a:t> データの形式化</a:t>
            </a:r>
            <a:endParaRPr kumimoji="1" lang="en-US" altLang="ja-JP" dirty="0" smtClean="0">
              <a:solidFill>
                <a:schemeClr val="bg1">
                  <a:lumMod val="75000"/>
                </a:schemeClr>
              </a:solidFill>
            </a:endParaRPr>
          </a:p>
          <a:p>
            <a:r>
              <a:rPr lang="en-US" altLang="ja-JP" dirty="0" smtClean="0">
                <a:solidFill>
                  <a:schemeClr val="bg1">
                    <a:lumMod val="75000"/>
                  </a:schemeClr>
                </a:solidFill>
              </a:rPr>
              <a:t>Example</a:t>
            </a:r>
            <a:r>
              <a:rPr lang="ja-JP" altLang="en-US" dirty="0" smtClean="0">
                <a:solidFill>
                  <a:schemeClr val="bg1">
                    <a:lumMod val="75000"/>
                  </a:schemeClr>
                </a:solidFill>
              </a:rPr>
              <a:t> データの生成アルゴリズム</a:t>
            </a:r>
            <a:endParaRPr lang="en-US" altLang="ja-JP" dirty="0" smtClean="0">
              <a:solidFill>
                <a:schemeClr val="bg1">
                  <a:lumMod val="75000"/>
                </a:schemeClr>
              </a:solidFill>
            </a:endParaRPr>
          </a:p>
          <a:p>
            <a:r>
              <a:rPr kumimoji="1" lang="ja-JP" altLang="en-US" dirty="0" smtClean="0"/>
              <a:t>性能評価</a:t>
            </a:r>
            <a:endParaRPr kumimoji="1" lang="ja-JP" altLang="en-US" dirty="0"/>
          </a:p>
        </p:txBody>
      </p:sp>
      <p:pic>
        <p:nvPicPr>
          <p:cNvPr id="7" name="Picture 2" descr="C:\Users\mato\Documents\lib\icon\coquette-icons-set\png\64x64\accept.png"/>
          <p:cNvPicPr>
            <a:picLocks noChangeAspect="1" noChangeArrowheads="1"/>
          </p:cNvPicPr>
          <p:nvPr/>
        </p:nvPicPr>
        <p:blipFill>
          <a:blip r:embed="rId2"/>
          <a:srcRect/>
          <a:stretch>
            <a:fillRect/>
          </a:stretch>
        </p:blipFill>
        <p:spPr bwMode="auto">
          <a:xfrm>
            <a:off x="463505" y="3300422"/>
            <a:ext cx="457195" cy="457195"/>
          </a:xfrm>
          <a:prstGeom prst="rect">
            <a:avLst/>
          </a:prstGeom>
          <a:noFill/>
        </p:spPr>
      </p:pic>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9" name="フッター プレースホルダ 8"/>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76</a:t>
            </a:fld>
            <a:endParaRPr kumimoji="1" lang="ja-JP" alt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評価実験</a:t>
            </a:r>
            <a:endParaRPr kumimoji="1" lang="ja-JP" altLang="en-US" dirty="0"/>
          </a:p>
        </p:txBody>
      </p:sp>
      <p:sp>
        <p:nvSpPr>
          <p:cNvPr id="3" name="コンテンツ プレースホルダ 2"/>
          <p:cNvSpPr>
            <a:spLocks noGrp="1"/>
          </p:cNvSpPr>
          <p:nvPr>
            <p:ph idx="1"/>
          </p:nvPr>
        </p:nvSpPr>
        <p:spPr/>
        <p:txBody>
          <a:bodyPr/>
          <a:lstStyle/>
          <a:p>
            <a:pPr>
              <a:buNone/>
            </a:pPr>
            <a:r>
              <a:rPr kumimoji="1" lang="en-US" altLang="ja-JP" dirty="0" smtClean="0"/>
              <a:t>Program</a:t>
            </a:r>
            <a:r>
              <a:rPr kumimoji="1" lang="ja-JP" altLang="en-US" dirty="0" smtClean="0"/>
              <a:t> </a:t>
            </a:r>
            <a:r>
              <a:rPr lang="en-US" altLang="ja-JP" dirty="0" smtClean="0"/>
              <a:t>3:</a:t>
            </a:r>
            <a:r>
              <a:rPr lang="ja-JP" altLang="en-US" dirty="0" smtClean="0"/>
              <a:t> </a:t>
            </a:r>
            <a:r>
              <a:rPr lang="en-US" altLang="ja-JP" dirty="0" smtClean="0"/>
              <a:t>Web</a:t>
            </a:r>
            <a:r>
              <a:rPr lang="ja-JP" altLang="en-US" dirty="0" smtClean="0"/>
              <a:t> 検索結果の表示の統計</a:t>
            </a:r>
            <a:endParaRPr lang="en-US" altLang="ja-JP" dirty="0" smtClean="0"/>
          </a:p>
          <a:p>
            <a:pPr marL="914400" lvl="1" indent="-514350">
              <a:buFont typeface="+mj-lt"/>
              <a:buAutoNum type="arabicPeriod"/>
            </a:pPr>
            <a:r>
              <a:rPr kumimoji="1" lang="en-US" altLang="ja-JP" dirty="0" smtClean="0"/>
              <a:t>LOAD</a:t>
            </a:r>
            <a:r>
              <a:rPr kumimoji="1" lang="ja-JP" altLang="en-US" dirty="0" smtClean="0"/>
              <a:t> </a:t>
            </a:r>
            <a:r>
              <a:rPr lang="en-US" altLang="ja-JP" dirty="0" smtClean="0"/>
              <a:t>t</a:t>
            </a:r>
            <a:r>
              <a:rPr kumimoji="1" lang="en-US" altLang="ja-JP" dirty="0" smtClean="0"/>
              <a:t>able C</a:t>
            </a:r>
          </a:p>
          <a:p>
            <a:pPr marL="914400" lvl="1" indent="-514350">
              <a:buFont typeface="+mj-lt"/>
              <a:buAutoNum type="arabicPeriod"/>
            </a:pPr>
            <a:r>
              <a:rPr lang="en-US" altLang="ja-JP" dirty="0" smtClean="0"/>
              <a:t>FILTER by</a:t>
            </a:r>
            <a:r>
              <a:rPr lang="ja-JP" altLang="en-US" dirty="0" smtClean="0"/>
              <a:t> 算術演算の組合せ</a:t>
            </a:r>
            <a:endParaRPr lang="en-US" altLang="ja-JP" dirty="0" smtClean="0"/>
          </a:p>
          <a:p>
            <a:pPr marL="914400" lvl="1" indent="-514350">
              <a:buFont typeface="+mj-lt"/>
              <a:buAutoNum type="arabicPeriod"/>
            </a:pPr>
            <a:r>
              <a:rPr kumimoji="1" lang="en-US" altLang="ja-JP" dirty="0" smtClean="0"/>
              <a:t>GROU</a:t>
            </a:r>
            <a:r>
              <a:rPr lang="en-US" altLang="ja-JP" dirty="0" smtClean="0"/>
              <a:t>P</a:t>
            </a:r>
          </a:p>
          <a:p>
            <a:pPr marL="914400" lvl="1" indent="-514350">
              <a:buFont typeface="+mj-lt"/>
              <a:buAutoNum type="arabicPeriod"/>
            </a:pPr>
            <a:r>
              <a:rPr lang="en-US" altLang="ja-JP" dirty="0" smtClean="0"/>
              <a:t>TRANSFORM using</a:t>
            </a:r>
            <a:r>
              <a:rPr lang="ja-JP" altLang="en-US" dirty="0" smtClean="0"/>
              <a:t> ビルトイン集約関数</a:t>
            </a:r>
            <a:endParaRPr kumimoji="1" lang="en-US" altLang="ja-JP" dirty="0" smtClean="0"/>
          </a:p>
          <a:p>
            <a:pPr marL="514350" indent="-514350">
              <a:buFont typeface="+mj-lt"/>
              <a:buAutoNum type="arabicPeriod"/>
            </a:pPr>
            <a:endParaRPr kumimoji="1" lang="ja-JP" altLang="en-US"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77</a:t>
            </a:fld>
            <a:endParaRPr kumimoji="1" lang="ja-JP" alt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pPr eaLnBrk="1" hangingPunct="1"/>
            <a:r>
              <a:rPr lang="en-US" dirty="0" smtClean="0"/>
              <a:t>Program </a:t>
            </a:r>
            <a:r>
              <a:rPr lang="en-US" altLang="ja-JP" dirty="0"/>
              <a:t>3</a:t>
            </a:r>
            <a:r>
              <a:rPr lang="ja-JP" altLang="en-US" dirty="0" smtClean="0"/>
              <a:t> の性能評価</a:t>
            </a:r>
            <a:endParaRPr lang="en-US" dirty="0" smtClean="0"/>
          </a:p>
        </p:txBody>
      </p:sp>
      <p:graphicFrame>
        <p:nvGraphicFramePr>
          <p:cNvPr id="4" name="Content Placeholder 3"/>
          <p:cNvGraphicFramePr>
            <a:graphicFrameLocks noGrp="1"/>
          </p:cNvGraphicFramePr>
          <p:nvPr>
            <p:ph idx="1"/>
          </p:nvPr>
        </p:nvGraphicFramePr>
        <p:xfrm>
          <a:off x="263466" y="1524000"/>
          <a:ext cx="6670710" cy="3953013"/>
        </p:xfrm>
        <a:graphic>
          <a:graphicData uri="http://schemas.openxmlformats.org/drawingml/2006/chart">
            <c:chart xmlns:c="http://schemas.openxmlformats.org/drawingml/2006/chart" xmlns:r="http://schemas.openxmlformats.org/officeDocument/2006/relationships" r:id="rId3"/>
          </a:graphicData>
        </a:graphic>
      </p:graphicFrame>
      <p:sp>
        <p:nvSpPr>
          <p:cNvPr id="5" name="線吹き出し 2 (枠付き) 4"/>
          <p:cNvSpPr/>
          <p:nvPr/>
        </p:nvSpPr>
        <p:spPr>
          <a:xfrm>
            <a:off x="468985" y="5619780"/>
            <a:ext cx="2552549" cy="1107996"/>
          </a:xfrm>
          <a:prstGeom prst="borderCallout2">
            <a:avLst>
              <a:gd name="adj1" fmla="val -1564"/>
              <a:gd name="adj2" fmla="val 24839"/>
              <a:gd name="adj3" fmla="val -15872"/>
              <a:gd name="adj4" fmla="val 24815"/>
              <a:gd name="adj5" fmla="val -25919"/>
              <a:gd name="adj6" fmla="val 39262"/>
            </a:avLst>
          </a:prstGeom>
        </p:spPr>
        <p:style>
          <a:lnRef idx="2">
            <a:schemeClr val="accent1"/>
          </a:lnRef>
          <a:fillRef idx="1">
            <a:schemeClr val="lt1"/>
          </a:fillRef>
          <a:effectRef idx="0">
            <a:schemeClr val="accent1"/>
          </a:effectRef>
          <a:fontRef idx="minor">
            <a:schemeClr val="dk1"/>
          </a:fontRef>
        </p:style>
        <p:txBody>
          <a:bodyPr wrap="none" lIns="36000" tIns="0" rIns="36000" bIns="0" rtlCol="0" anchor="ctr">
            <a:spAutoFit/>
          </a:bodyPr>
          <a:lstStyle/>
          <a:p>
            <a:r>
              <a:rPr lang="ja-JP" altLang="en-US" dirty="0" smtClean="0"/>
              <a:t>リアリズムは高い。</a:t>
            </a:r>
            <a:endParaRPr lang="en-US" altLang="ja-JP" dirty="0" smtClean="0"/>
          </a:p>
          <a:p>
            <a:r>
              <a:rPr lang="ja-JP" altLang="en-US" dirty="0" smtClean="0"/>
              <a:t>簡潔性と完全性を同時に</a:t>
            </a:r>
            <a:r>
              <a:rPr lang="en-US" altLang="ja-JP" dirty="0" smtClean="0"/>
              <a:t/>
            </a:r>
            <a:br>
              <a:rPr lang="en-US" altLang="ja-JP" dirty="0" smtClean="0"/>
            </a:br>
            <a:r>
              <a:rPr lang="ja-JP" altLang="en-US" dirty="0" smtClean="0"/>
              <a:t>高くすることは難しい。</a:t>
            </a:r>
            <a:endParaRPr lang="en-US" altLang="ja-JP" dirty="0" smtClean="0"/>
          </a:p>
          <a:p>
            <a:r>
              <a:rPr kumimoji="1" lang="ja-JP" altLang="en-US" dirty="0" smtClean="0"/>
              <a:t>この場合は簡潔性が低い</a:t>
            </a:r>
            <a:endParaRPr kumimoji="1" lang="ja-JP" altLang="en-US" dirty="0"/>
          </a:p>
        </p:txBody>
      </p:sp>
      <p:sp>
        <p:nvSpPr>
          <p:cNvPr id="6" name="線吹き出し 2 (枠付き) 5"/>
          <p:cNvSpPr/>
          <p:nvPr/>
        </p:nvSpPr>
        <p:spPr>
          <a:xfrm>
            <a:off x="3134434" y="5619780"/>
            <a:ext cx="2825060" cy="830997"/>
          </a:xfrm>
          <a:prstGeom prst="borderCallout2">
            <a:avLst>
              <a:gd name="adj1" fmla="val 78"/>
              <a:gd name="adj2" fmla="val 9863"/>
              <a:gd name="adj3" fmla="val -17514"/>
              <a:gd name="adj4" fmla="val 10322"/>
              <a:gd name="adj5" fmla="val -31667"/>
              <a:gd name="adj6" fmla="val 17556"/>
            </a:avLst>
          </a:prstGeom>
        </p:spPr>
        <p:style>
          <a:lnRef idx="2">
            <a:schemeClr val="accent1"/>
          </a:lnRef>
          <a:fillRef idx="1">
            <a:schemeClr val="lt1"/>
          </a:fillRef>
          <a:effectRef idx="0">
            <a:schemeClr val="accent1"/>
          </a:effectRef>
          <a:fontRef idx="minor">
            <a:schemeClr val="dk1"/>
          </a:fontRef>
        </p:style>
        <p:txBody>
          <a:bodyPr wrap="none" lIns="36000" tIns="0" rIns="36000" bIns="0" rtlCol="0" anchor="ctr">
            <a:spAutoFit/>
          </a:bodyPr>
          <a:lstStyle/>
          <a:p>
            <a:r>
              <a:rPr lang="ja-JP" altLang="en-US" dirty="0" smtClean="0"/>
              <a:t>基本的に完全性が高い。</a:t>
            </a:r>
            <a:endParaRPr lang="en-US" altLang="ja-JP" dirty="0" smtClean="0"/>
          </a:p>
          <a:p>
            <a:r>
              <a:rPr kumimoji="1" lang="ja-JP" altLang="en-US" dirty="0" smtClean="0"/>
              <a:t>人工データを生成するので、</a:t>
            </a:r>
            <a:endParaRPr kumimoji="1" lang="en-US" altLang="ja-JP" dirty="0" smtClean="0"/>
          </a:p>
          <a:p>
            <a:r>
              <a:rPr lang="ja-JP" altLang="en-US" dirty="0" smtClean="0"/>
              <a:t>リアリズムは低くなる。</a:t>
            </a:r>
            <a:endParaRPr lang="en-US" altLang="ja-JP" dirty="0" smtClean="0"/>
          </a:p>
        </p:txBody>
      </p:sp>
      <p:sp>
        <p:nvSpPr>
          <p:cNvPr id="8" name="線吹き出し 2 (枠付き) 7"/>
          <p:cNvSpPr/>
          <p:nvPr/>
        </p:nvSpPr>
        <p:spPr>
          <a:xfrm>
            <a:off x="6726267" y="4451364"/>
            <a:ext cx="2190780" cy="2215991"/>
          </a:xfrm>
          <a:prstGeom prst="borderCallout2">
            <a:avLst>
              <a:gd name="adj1" fmla="val 78"/>
              <a:gd name="adj2" fmla="val 9863"/>
              <a:gd name="adj3" fmla="val -17514"/>
              <a:gd name="adj4" fmla="val 10322"/>
              <a:gd name="adj5" fmla="val -38647"/>
              <a:gd name="adj6" fmla="val -29243"/>
            </a:avLst>
          </a:prstGeom>
        </p:spPr>
        <p:style>
          <a:lnRef idx="2">
            <a:schemeClr val="accent1"/>
          </a:lnRef>
          <a:fillRef idx="1">
            <a:schemeClr val="lt1"/>
          </a:fillRef>
          <a:effectRef idx="0">
            <a:schemeClr val="accent1"/>
          </a:effectRef>
          <a:fontRef idx="minor">
            <a:schemeClr val="dk1"/>
          </a:fontRef>
        </p:style>
        <p:txBody>
          <a:bodyPr wrap="square" lIns="36000" tIns="0" rIns="36000" bIns="0" rtlCol="0" anchor="ctr">
            <a:spAutoFit/>
          </a:bodyPr>
          <a:lstStyle/>
          <a:p>
            <a:r>
              <a:rPr lang="ja-JP" altLang="en-US" dirty="0" smtClean="0"/>
              <a:t>提案手法は良い性能</a:t>
            </a:r>
            <a:endParaRPr lang="en-US" altLang="ja-JP" dirty="0" smtClean="0"/>
          </a:p>
          <a:p>
            <a:r>
              <a:rPr lang="ja-JP" altLang="en-US" dirty="0" smtClean="0"/>
              <a:t>完全性が一番重要な基準。</a:t>
            </a:r>
          </a:p>
          <a:p>
            <a:r>
              <a:rPr lang="ja-JP" altLang="en-US" dirty="0" smtClean="0"/>
              <a:t>完全性</a:t>
            </a:r>
            <a:r>
              <a:rPr lang="en-US" altLang="ja-JP" dirty="0" smtClean="0"/>
              <a:t> </a:t>
            </a:r>
            <a:r>
              <a:rPr lang="ja-JP" altLang="en-US" dirty="0" smtClean="0"/>
              <a:t>が低いと、</a:t>
            </a:r>
            <a:endParaRPr lang="en-US" altLang="ja-JP" dirty="0" smtClean="0"/>
          </a:p>
          <a:p>
            <a:r>
              <a:rPr lang="ja-JP" altLang="en-US" dirty="0" smtClean="0"/>
              <a:t>他の基準が高くても意味なし。</a:t>
            </a:r>
          </a:p>
          <a:p>
            <a:r>
              <a:rPr lang="ja-JP" altLang="en-US" dirty="0" smtClean="0"/>
              <a:t>提案手法では完全性は常に一番良い</a:t>
            </a:r>
          </a:p>
        </p:txBody>
      </p:sp>
      <p:sp>
        <p:nvSpPr>
          <p:cNvPr id="10" name="正方形/長方形 9"/>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12" name="フッター プレースホルダ 11"/>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11" name="スライド番号プレースホルダ 10"/>
          <p:cNvSpPr>
            <a:spLocks noGrp="1"/>
          </p:cNvSpPr>
          <p:nvPr>
            <p:ph type="sldNum" sz="quarter" idx="12"/>
          </p:nvPr>
        </p:nvSpPr>
        <p:spPr/>
        <p:txBody>
          <a:bodyPr/>
          <a:lstStyle/>
          <a:p>
            <a:fld id="{DF510E7A-70A0-49B7-BA5B-039CFE49E52F}" type="slidenum">
              <a:rPr kumimoji="1" lang="ja-JP" altLang="en-US" smtClean="0"/>
              <a:pPr/>
              <a:t>78</a:t>
            </a:fld>
            <a:endParaRPr kumimoji="1" lang="ja-JP" altLang="en-US"/>
          </a:p>
        </p:txBody>
      </p:sp>
    </p:spTree>
  </p:cSld>
  <p:clrMapOvr>
    <a:masterClrMapping/>
  </p:clrMapOvr>
  <p:transition advTm="5745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評価実験</a:t>
            </a:r>
            <a:endParaRPr kumimoji="1" lang="ja-JP" altLang="en-US" dirty="0"/>
          </a:p>
        </p:txBody>
      </p:sp>
      <p:sp>
        <p:nvSpPr>
          <p:cNvPr id="3" name="コンテンツ プレースホルダ 2"/>
          <p:cNvSpPr>
            <a:spLocks noGrp="1"/>
          </p:cNvSpPr>
          <p:nvPr>
            <p:ph idx="1"/>
          </p:nvPr>
        </p:nvSpPr>
        <p:spPr/>
        <p:txBody>
          <a:bodyPr/>
          <a:lstStyle/>
          <a:p>
            <a:pPr>
              <a:buNone/>
            </a:pPr>
            <a:r>
              <a:rPr kumimoji="1" lang="en-US" altLang="ja-JP" dirty="0" smtClean="0"/>
              <a:t>Program</a:t>
            </a:r>
            <a:r>
              <a:rPr lang="ja-JP" altLang="en-US" dirty="0"/>
              <a:t> </a:t>
            </a:r>
            <a:r>
              <a:rPr lang="en-US" altLang="ja-JP" dirty="0" smtClean="0"/>
              <a:t>8</a:t>
            </a:r>
            <a:r>
              <a:rPr lang="ja-JP" altLang="en-US" dirty="0" smtClean="0"/>
              <a:t> </a:t>
            </a:r>
            <a:r>
              <a:rPr lang="en-US" altLang="ja-JP" dirty="0" smtClean="0"/>
              <a:t>:</a:t>
            </a:r>
            <a:r>
              <a:rPr lang="ja-JP" altLang="en-US" dirty="0" smtClean="0"/>
              <a:t> </a:t>
            </a:r>
            <a:r>
              <a:rPr lang="en-US" altLang="ja-JP" dirty="0" smtClean="0"/>
              <a:t>Web</a:t>
            </a:r>
            <a:r>
              <a:rPr lang="ja-JP" altLang="en-US" dirty="0" smtClean="0"/>
              <a:t> 広告の処理</a:t>
            </a:r>
            <a:endParaRPr lang="en-US" altLang="ja-JP" dirty="0" smtClean="0"/>
          </a:p>
          <a:p>
            <a:pPr marL="914400" lvl="1" indent="-514350">
              <a:buFont typeface="+mj-lt"/>
              <a:buAutoNum type="arabicPeriod"/>
            </a:pPr>
            <a:r>
              <a:rPr lang="en-US" altLang="ja-JP" dirty="0" smtClean="0"/>
              <a:t>LOAD table A</a:t>
            </a:r>
          </a:p>
          <a:p>
            <a:pPr marL="914400" lvl="1" indent="-514350">
              <a:buFont typeface="+mj-lt"/>
              <a:buAutoNum type="arabicPeriod"/>
            </a:pPr>
            <a:r>
              <a:rPr lang="en-US" altLang="ja-JP" dirty="0" smtClean="0"/>
              <a:t>FILTER A by</a:t>
            </a:r>
            <a:r>
              <a:rPr lang="ja-JP" altLang="en-US" dirty="0" smtClean="0"/>
              <a:t> 論理式の組合せ</a:t>
            </a:r>
            <a:endParaRPr lang="en-US" altLang="ja-JP" dirty="0" smtClean="0"/>
          </a:p>
          <a:p>
            <a:pPr marL="914400" lvl="1" indent="-514350">
              <a:buFont typeface="+mj-lt"/>
              <a:buAutoNum type="arabicPeriod"/>
            </a:pPr>
            <a:r>
              <a:rPr lang="en-US" altLang="ja-JP" dirty="0" smtClean="0"/>
              <a:t>LOAD table B</a:t>
            </a:r>
          </a:p>
          <a:p>
            <a:pPr marL="914400" lvl="1" indent="-514350">
              <a:buFont typeface="+mj-lt"/>
              <a:buAutoNum type="arabicPeriod"/>
            </a:pPr>
            <a:r>
              <a:rPr lang="en-US" altLang="ja-JP" dirty="0" smtClean="0"/>
              <a:t>JOIN A</a:t>
            </a:r>
            <a:r>
              <a:rPr lang="ja-JP" altLang="en-US" dirty="0" smtClean="0"/>
              <a:t> </a:t>
            </a:r>
            <a:r>
              <a:rPr lang="en-US" altLang="ja-JP" dirty="0" smtClean="0"/>
              <a:t>and B (</a:t>
            </a:r>
            <a:r>
              <a:rPr lang="ja-JP" altLang="en-US" dirty="0" smtClean="0"/>
              <a:t>低い選択率</a:t>
            </a:r>
            <a:r>
              <a:rPr lang="en-US" altLang="ja-JP" dirty="0" smtClean="0"/>
              <a:t>)</a:t>
            </a:r>
          </a:p>
          <a:p>
            <a:pPr marL="914400" lvl="1" indent="-514350">
              <a:buFont typeface="+mj-lt"/>
              <a:buAutoNum type="arabicPeriod"/>
            </a:pPr>
            <a:r>
              <a:rPr lang="en-US" altLang="ja-JP" dirty="0" smtClean="0"/>
              <a:t>TRANSFORM using 4</a:t>
            </a:r>
            <a:r>
              <a:rPr lang="ja-JP" altLang="en-US" dirty="0" smtClean="0"/>
              <a:t>文字操作のユーザ定義関数</a:t>
            </a:r>
            <a:r>
              <a:rPr lang="en-US" altLang="ja-JP" dirty="0" smtClean="0"/>
              <a:t> (</a:t>
            </a:r>
            <a:r>
              <a:rPr lang="ja-JP" altLang="en-US" dirty="0" smtClean="0"/>
              <a:t>不可逆関数</a:t>
            </a:r>
            <a:r>
              <a:rPr lang="en-US" altLang="ja-JP" dirty="0" smtClean="0"/>
              <a:t>)</a:t>
            </a:r>
          </a:p>
          <a:p>
            <a:pPr marL="514350" indent="-514350">
              <a:buFont typeface="+mj-lt"/>
              <a:buAutoNum type="arabicPeriod"/>
            </a:pPr>
            <a:endParaRPr kumimoji="1" lang="ja-JP" altLang="en-US"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79</a:t>
            </a:fld>
            <a:endParaRPr kumimoji="1" lang="ja-JP"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Keynote</a:t>
            </a:r>
            <a:r>
              <a:rPr kumimoji="1" lang="ja-JP" altLang="en-US" dirty="0" smtClean="0"/>
              <a:t> </a:t>
            </a:r>
            <a:r>
              <a:rPr kumimoji="1" lang="en-US" altLang="ja-JP" dirty="0" smtClean="0"/>
              <a:t>Talk</a:t>
            </a:r>
            <a:endParaRPr kumimoji="1" lang="ja-JP" altLang="en-US" dirty="0"/>
          </a:p>
        </p:txBody>
      </p:sp>
      <p:sp>
        <p:nvSpPr>
          <p:cNvPr id="3" name="コンテンツ プレースホルダ 2"/>
          <p:cNvSpPr>
            <a:spLocks noGrp="1"/>
          </p:cNvSpPr>
          <p:nvPr>
            <p:ph idx="1"/>
          </p:nvPr>
        </p:nvSpPr>
        <p:spPr>
          <a:xfrm>
            <a:off x="457199" y="1260491"/>
            <a:ext cx="8459847" cy="4525963"/>
          </a:xfrm>
        </p:spPr>
        <p:txBody>
          <a:bodyPr/>
          <a:lstStyle/>
          <a:p>
            <a:r>
              <a:rPr kumimoji="1" lang="en-US" altLang="ja-JP" sz="2800" dirty="0" smtClean="0"/>
              <a:t>SIGMOD</a:t>
            </a:r>
          </a:p>
          <a:p>
            <a:pPr lvl="1"/>
            <a:r>
              <a:rPr lang="en-US" altLang="ja-JP" sz="2400" dirty="0" err="1" smtClean="0"/>
              <a:t>Hasso</a:t>
            </a:r>
            <a:r>
              <a:rPr lang="en-US" altLang="ja-JP" sz="2400" dirty="0" smtClean="0"/>
              <a:t> </a:t>
            </a:r>
            <a:r>
              <a:rPr lang="en-US" altLang="ja-JP" sz="2400" dirty="0" err="1" smtClean="0"/>
              <a:t>Plattner</a:t>
            </a:r>
            <a:r>
              <a:rPr lang="en-US" altLang="ja-JP" sz="2400" dirty="0" smtClean="0"/>
              <a:t> (</a:t>
            </a:r>
            <a:r>
              <a:rPr lang="en-US" altLang="ja-JP" sz="2400" dirty="0" err="1" smtClean="0"/>
              <a:t>Hasso</a:t>
            </a:r>
            <a:r>
              <a:rPr lang="en-US" altLang="ja-JP" sz="2400" dirty="0" smtClean="0"/>
              <a:t>-</a:t>
            </a:r>
            <a:r>
              <a:rPr lang="en-US" altLang="ja-JP" sz="2400" dirty="0" err="1" smtClean="0"/>
              <a:t>Plattner</a:t>
            </a:r>
            <a:r>
              <a:rPr lang="en-US" altLang="ja-JP" sz="2400" dirty="0" smtClean="0"/>
              <a:t>-Institute for IT Systems Engineering)</a:t>
            </a:r>
          </a:p>
          <a:p>
            <a:pPr lvl="2"/>
            <a:r>
              <a:rPr lang="en-US" altLang="ja-JP" sz="2000" dirty="0" smtClean="0"/>
              <a:t>Enterprise Applications - OLTP and OLAP - Share One Database Architecture</a:t>
            </a:r>
          </a:p>
          <a:p>
            <a:pPr lvl="1"/>
            <a:r>
              <a:rPr lang="en-US" altLang="ja-JP" sz="2400" dirty="0" err="1" smtClean="0"/>
              <a:t>Fernanda</a:t>
            </a:r>
            <a:r>
              <a:rPr lang="en-US" altLang="ja-JP" sz="2400" dirty="0" smtClean="0"/>
              <a:t> </a:t>
            </a:r>
            <a:r>
              <a:rPr lang="en-US" altLang="ja-JP" sz="2400" dirty="0"/>
              <a:t>B. </a:t>
            </a:r>
            <a:r>
              <a:rPr lang="en-US" altLang="ja-JP" sz="2400" dirty="0" err="1"/>
              <a:t>Viegas</a:t>
            </a:r>
            <a:r>
              <a:rPr lang="en-US" altLang="ja-JP" sz="2400" dirty="0"/>
              <a:t> (</a:t>
            </a:r>
            <a:r>
              <a:rPr lang="en-US" altLang="ja-JP" sz="2400" dirty="0" smtClean="0"/>
              <a:t>IBM)</a:t>
            </a:r>
            <a:r>
              <a:rPr lang="ja-JP" altLang="en-US" sz="2400" dirty="0" smtClean="0"/>
              <a:t> </a:t>
            </a:r>
            <a:r>
              <a:rPr lang="en-US" altLang="ja-JP" sz="2400" dirty="0" smtClean="0"/>
              <a:t>and</a:t>
            </a:r>
            <a:r>
              <a:rPr lang="ja-JP" altLang="en-US" sz="2400" dirty="0" smtClean="0"/>
              <a:t> </a:t>
            </a:r>
            <a:r>
              <a:rPr lang="en-US" altLang="ja-JP" sz="2400" dirty="0" smtClean="0"/>
              <a:t>Martin </a:t>
            </a:r>
            <a:r>
              <a:rPr lang="en-US" altLang="ja-JP" sz="2400" dirty="0"/>
              <a:t>Wattenberg (IBM)</a:t>
            </a:r>
            <a:endParaRPr lang="ja-JP" altLang="en-US" sz="2400" dirty="0" smtClean="0"/>
          </a:p>
          <a:p>
            <a:pPr lvl="2"/>
            <a:r>
              <a:rPr lang="en-US" altLang="ja-JP" sz="2000" dirty="0" smtClean="0"/>
              <a:t>Transforming Data Access Through Public Visualization</a:t>
            </a:r>
            <a:endParaRPr lang="en-US" altLang="ja-JP" sz="2000" dirty="0"/>
          </a:p>
          <a:p>
            <a:r>
              <a:rPr kumimoji="1" lang="en-US" altLang="ja-JP" sz="2800" dirty="0" smtClean="0"/>
              <a:t>PODS</a:t>
            </a:r>
          </a:p>
          <a:p>
            <a:pPr lvl="1"/>
            <a:r>
              <a:rPr lang="en-US" altLang="ja-JP" sz="2400" dirty="0"/>
              <a:t>A Web of Concepts</a:t>
            </a:r>
          </a:p>
          <a:p>
            <a:pPr lvl="2"/>
            <a:r>
              <a:rPr lang="en-US" altLang="ja-JP" sz="2000" dirty="0" err="1"/>
              <a:t>Nilesh</a:t>
            </a:r>
            <a:r>
              <a:rPr lang="en-US" altLang="ja-JP" sz="2000" dirty="0"/>
              <a:t> </a:t>
            </a:r>
            <a:r>
              <a:rPr lang="en-US" altLang="ja-JP" sz="2000" dirty="0" err="1"/>
              <a:t>Dalvi</a:t>
            </a:r>
            <a:r>
              <a:rPr lang="en-US" altLang="ja-JP" sz="2000" dirty="0"/>
              <a:t>, Ravi Kumar, Bo Pang, </a:t>
            </a:r>
            <a:r>
              <a:rPr lang="en-US" altLang="ja-JP" sz="2000" dirty="0" err="1"/>
              <a:t>Raghu</a:t>
            </a:r>
            <a:r>
              <a:rPr lang="en-US" altLang="ja-JP" sz="2000" dirty="0"/>
              <a:t> </a:t>
            </a:r>
            <a:r>
              <a:rPr lang="en-US" altLang="ja-JP" sz="2000" dirty="0" err="1"/>
              <a:t>Ramakrishnan</a:t>
            </a:r>
            <a:r>
              <a:rPr lang="en-US" altLang="ja-JP" sz="2000" dirty="0"/>
              <a:t>, Andrew Tomkins, Philip Bohannon, </a:t>
            </a:r>
            <a:r>
              <a:rPr lang="en-US" altLang="ja-JP" sz="2000" dirty="0" err="1"/>
              <a:t>Sathiya</a:t>
            </a:r>
            <a:r>
              <a:rPr lang="en-US" altLang="ja-JP" sz="2000" dirty="0"/>
              <a:t> </a:t>
            </a:r>
            <a:r>
              <a:rPr lang="en-US" altLang="ja-JP" sz="2000" dirty="0" err="1"/>
              <a:t>Keerthi</a:t>
            </a:r>
            <a:r>
              <a:rPr lang="en-US" altLang="ja-JP" sz="2000" dirty="0"/>
              <a:t>, </a:t>
            </a:r>
            <a:r>
              <a:rPr lang="en-US" altLang="ja-JP" sz="2000" dirty="0" err="1"/>
              <a:t>Srujana</a:t>
            </a:r>
            <a:r>
              <a:rPr lang="en-US" altLang="ja-JP" sz="2000" dirty="0"/>
              <a:t> </a:t>
            </a:r>
            <a:r>
              <a:rPr lang="en-US" altLang="ja-JP" sz="2000" dirty="0" err="1"/>
              <a:t>Merugu</a:t>
            </a:r>
            <a:r>
              <a:rPr lang="en-US" altLang="ja-JP" sz="2000" dirty="0"/>
              <a:t> </a:t>
            </a:r>
            <a:endParaRPr kumimoji="1" lang="ja-JP" altLang="en-US" sz="2000" dirty="0"/>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正方形/長方形 7"/>
          <p:cNvSpPr/>
          <p:nvPr/>
        </p:nvSpPr>
        <p:spPr>
          <a:xfrm>
            <a:off x="0" y="54131"/>
            <a:ext cx="9170230"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SIGMOD/PODS2009</a:t>
            </a:r>
            <a:r>
              <a:rPr lang="ja-JP" altLang="en-US" sz="1400" dirty="0" smtClean="0">
                <a:solidFill>
                  <a:schemeClr val="bg1"/>
                </a:solidFill>
                <a:latin typeface="ヒラギノ角ゴ Pro W6" pitchFamily="34" charset="-128"/>
                <a:ea typeface="ヒラギノ角ゴ Pro W6" pitchFamily="34" charset="-128"/>
              </a:rPr>
              <a:t>の概要</a:t>
            </a:r>
            <a:endParaRPr lang="ja-JP" altLang="en-US" sz="1050" dirty="0">
              <a:solidFill>
                <a:schemeClr val="bg1"/>
              </a:solidFill>
              <a:latin typeface="ヒラギノ角ゴ Pro W6" pitchFamily="34" charset="-128"/>
              <a:ea typeface="ヒラギノ角ゴ Pro W6" pitchFamily="34" charset="-128"/>
            </a:endParaRPr>
          </a:p>
        </p:txBody>
      </p:sp>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8</a:t>
            </a:fld>
            <a:endParaRPr kumimoji="1" lang="ja-JP" alt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pPr eaLnBrk="1" hangingPunct="1"/>
            <a:r>
              <a:rPr lang="en-US" dirty="0" smtClean="0"/>
              <a:t>Program </a:t>
            </a:r>
            <a:r>
              <a:rPr lang="en-US" altLang="ja-JP" dirty="0" smtClean="0"/>
              <a:t>8</a:t>
            </a:r>
            <a:r>
              <a:rPr lang="ja-JP" altLang="en-US" dirty="0" smtClean="0"/>
              <a:t> の性能評価</a:t>
            </a:r>
            <a:endParaRPr lang="en-US" dirty="0" smtClean="0"/>
          </a:p>
        </p:txBody>
      </p:sp>
      <p:graphicFrame>
        <p:nvGraphicFramePr>
          <p:cNvPr id="4" name="Content Placeholder 3"/>
          <p:cNvGraphicFramePr>
            <a:graphicFrameLocks noGrp="1"/>
          </p:cNvGraphicFramePr>
          <p:nvPr>
            <p:ph idx="1"/>
          </p:nvPr>
        </p:nvGraphicFramePr>
        <p:xfrm>
          <a:off x="1176291" y="1600200"/>
          <a:ext cx="6597684" cy="3848649"/>
        </p:xfrm>
        <a:graphic>
          <a:graphicData uri="http://schemas.openxmlformats.org/drawingml/2006/chart">
            <c:chart xmlns:c="http://schemas.openxmlformats.org/drawingml/2006/chart" xmlns:r="http://schemas.openxmlformats.org/officeDocument/2006/relationships" r:id="rId3"/>
          </a:graphicData>
        </a:graphic>
      </p:graphicFrame>
      <p:sp>
        <p:nvSpPr>
          <p:cNvPr id="5" name="線吹き出し 2 (枠付き) 4"/>
          <p:cNvSpPr/>
          <p:nvPr/>
        </p:nvSpPr>
        <p:spPr>
          <a:xfrm>
            <a:off x="3330558" y="5619780"/>
            <a:ext cx="1896920" cy="553998"/>
          </a:xfrm>
          <a:prstGeom prst="borderCallout2">
            <a:avLst>
              <a:gd name="adj1" fmla="val 3362"/>
              <a:gd name="adj2" fmla="val 34192"/>
              <a:gd name="adj3" fmla="val -87314"/>
              <a:gd name="adj4" fmla="val 34168"/>
              <a:gd name="adj5" fmla="val -213146"/>
              <a:gd name="adj6" fmla="val 92094"/>
            </a:avLst>
          </a:prstGeom>
        </p:spPr>
        <p:style>
          <a:lnRef idx="2">
            <a:schemeClr val="accent1"/>
          </a:lnRef>
          <a:fillRef idx="1">
            <a:schemeClr val="lt1"/>
          </a:fillRef>
          <a:effectRef idx="0">
            <a:schemeClr val="accent1"/>
          </a:effectRef>
          <a:fontRef idx="minor">
            <a:schemeClr val="dk1"/>
          </a:fontRef>
        </p:style>
        <p:txBody>
          <a:bodyPr wrap="none" lIns="36000" tIns="0" rIns="36000" bIns="0" rtlCol="0" anchor="ctr">
            <a:spAutoFit/>
          </a:bodyPr>
          <a:lstStyle/>
          <a:p>
            <a:r>
              <a:rPr lang="ja-JP" altLang="en-US" dirty="0" smtClean="0"/>
              <a:t>不可逆関数のため</a:t>
            </a:r>
            <a:endParaRPr lang="en-US" altLang="ja-JP" dirty="0" smtClean="0"/>
          </a:p>
          <a:p>
            <a:r>
              <a:rPr lang="ja-JP" altLang="en-US" dirty="0" smtClean="0"/>
              <a:t>完全性が低い</a:t>
            </a:r>
            <a:endParaRPr lang="en-US" altLang="ja-JP" dirty="0" smtClean="0"/>
          </a:p>
        </p:txBody>
      </p:sp>
      <p:sp>
        <p:nvSpPr>
          <p:cNvPr id="6" name="線吹き出し 2 (枠付き) 5"/>
          <p:cNvSpPr/>
          <p:nvPr/>
        </p:nvSpPr>
        <p:spPr>
          <a:xfrm>
            <a:off x="540942" y="5628582"/>
            <a:ext cx="2607051" cy="830997"/>
          </a:xfrm>
          <a:prstGeom prst="borderCallout2">
            <a:avLst>
              <a:gd name="adj1" fmla="val -1564"/>
              <a:gd name="adj2" fmla="val 24839"/>
              <a:gd name="adj3" fmla="val -46256"/>
              <a:gd name="adj4" fmla="val 24815"/>
              <a:gd name="adj5" fmla="val -153200"/>
              <a:gd name="adj6" fmla="val 103534"/>
            </a:avLst>
          </a:prstGeom>
        </p:spPr>
        <p:style>
          <a:lnRef idx="2">
            <a:schemeClr val="accent1"/>
          </a:lnRef>
          <a:fillRef idx="1">
            <a:schemeClr val="lt1"/>
          </a:fillRef>
          <a:effectRef idx="0">
            <a:schemeClr val="accent1"/>
          </a:effectRef>
          <a:fontRef idx="minor">
            <a:schemeClr val="dk1"/>
          </a:fontRef>
        </p:style>
        <p:txBody>
          <a:bodyPr wrap="none" lIns="36000" tIns="0" rIns="36000" bIns="0" rtlCol="0" anchor="ctr">
            <a:spAutoFit/>
          </a:bodyPr>
          <a:lstStyle/>
          <a:p>
            <a:r>
              <a:rPr lang="ja-JP" altLang="en-US" dirty="0" smtClean="0"/>
              <a:t>結合選択率が低い場合、</a:t>
            </a:r>
            <a:r>
              <a:rPr lang="en-US" altLang="ja-JP" dirty="0" smtClean="0"/>
              <a:t/>
            </a:r>
            <a:br>
              <a:rPr lang="en-US" altLang="ja-JP" dirty="0" smtClean="0"/>
            </a:br>
            <a:r>
              <a:rPr lang="ja-JP" altLang="en-US" dirty="0" smtClean="0"/>
              <a:t>完全性が低いことがある。</a:t>
            </a:r>
            <a:endParaRPr lang="en-US" altLang="ja-JP" dirty="0" smtClean="0"/>
          </a:p>
          <a:p>
            <a:r>
              <a:rPr lang="ja-JP" altLang="en-US" dirty="0" smtClean="0"/>
              <a:t>この例ではなってない</a:t>
            </a:r>
            <a:endParaRPr lang="en-US" altLang="ja-JP" dirty="0" smtClean="0"/>
          </a:p>
        </p:txBody>
      </p:sp>
      <p:sp>
        <p:nvSpPr>
          <p:cNvPr id="7" name="正方形/長方形 6"/>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10" name="フッター プレースホルダ 9"/>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80</a:t>
            </a:fld>
            <a:endParaRPr kumimoji="1" lang="ja-JP" altLang="en-US"/>
          </a:p>
        </p:txBody>
      </p:sp>
    </p:spTree>
  </p:cSld>
  <p:clrMapOvr>
    <a:masterClrMapping/>
  </p:clrMapOvr>
  <p:transition advTm="424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 11"/>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70657" name="Title 1"/>
          <p:cNvSpPr>
            <a:spLocks noGrp="1"/>
          </p:cNvSpPr>
          <p:nvPr>
            <p:ph type="title"/>
          </p:nvPr>
        </p:nvSpPr>
        <p:spPr/>
        <p:txBody>
          <a:bodyPr/>
          <a:lstStyle/>
          <a:p>
            <a:r>
              <a:rPr lang="ja-JP" altLang="en-US" dirty="0" smtClean="0"/>
              <a:t>処理時間</a:t>
            </a:r>
            <a:endParaRPr lang="en-US" dirty="0" smtClean="0"/>
          </a:p>
        </p:txBody>
      </p:sp>
      <p:graphicFrame>
        <p:nvGraphicFramePr>
          <p:cNvPr id="4" name="Content Placeholder 3"/>
          <p:cNvGraphicFramePr>
            <a:graphicFrameLocks noGrp="1"/>
          </p:cNvGraphicFramePr>
          <p:nvPr>
            <p:ph idx="1"/>
          </p:nvPr>
        </p:nvGraphicFramePr>
        <p:xfrm>
          <a:off x="457200" y="1143000"/>
          <a:ext cx="8229600" cy="4983163"/>
        </p:xfrm>
        <a:graphic>
          <a:graphicData uri="http://schemas.openxmlformats.org/drawingml/2006/chart">
            <c:chart xmlns:c="http://schemas.openxmlformats.org/drawingml/2006/chart" xmlns:r="http://schemas.openxmlformats.org/officeDocument/2006/relationships" r:id="rId2"/>
          </a:graphicData>
        </a:graphic>
      </p:graphicFrame>
      <p:sp>
        <p:nvSpPr>
          <p:cNvPr id="7" name="正方形/長方形 6"/>
          <p:cNvSpPr/>
          <p:nvPr/>
        </p:nvSpPr>
        <p:spPr>
          <a:xfrm>
            <a:off x="2016090" y="6057936"/>
            <a:ext cx="5635123" cy="626701"/>
          </a:xfrm>
          <a:prstGeom prst="rect">
            <a:avLst/>
          </a:prstGeom>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spAutoFit/>
          </a:bodyPr>
          <a:lstStyle/>
          <a:p>
            <a:r>
              <a:rPr lang="en-US" altLang="ja-JP" dirty="0" smtClean="0"/>
              <a:t>Upstream </a:t>
            </a:r>
            <a:r>
              <a:rPr lang="ja-JP" altLang="en-US" dirty="0" smtClean="0"/>
              <a:t>が最も高速。</a:t>
            </a:r>
          </a:p>
          <a:p>
            <a:r>
              <a:rPr lang="ja-JP" altLang="en-US" dirty="0" smtClean="0"/>
              <a:t>実際にデータでプログラムを実行しないから、早くて当然。</a:t>
            </a:r>
          </a:p>
        </p:txBody>
      </p:sp>
      <p:sp>
        <p:nvSpPr>
          <p:cNvPr id="8" name="線吹き出し 2 (枠付き) 7"/>
          <p:cNvSpPr/>
          <p:nvPr/>
        </p:nvSpPr>
        <p:spPr>
          <a:xfrm>
            <a:off x="2344707" y="2333610"/>
            <a:ext cx="2884527" cy="553998"/>
          </a:xfrm>
          <a:prstGeom prst="borderCallout2">
            <a:avLst>
              <a:gd name="adj1" fmla="val 102395"/>
              <a:gd name="adj2" fmla="val 34192"/>
              <a:gd name="adj3" fmla="val 156459"/>
              <a:gd name="adj4" fmla="val 34168"/>
              <a:gd name="adj5" fmla="val 243929"/>
              <a:gd name="adj6" fmla="val 118429"/>
            </a:avLst>
          </a:prstGeom>
        </p:spPr>
        <p:style>
          <a:lnRef idx="2">
            <a:schemeClr val="accent1"/>
          </a:lnRef>
          <a:fillRef idx="1">
            <a:schemeClr val="lt1"/>
          </a:fillRef>
          <a:effectRef idx="0">
            <a:schemeClr val="accent1"/>
          </a:effectRef>
          <a:fontRef idx="minor">
            <a:schemeClr val="dk1"/>
          </a:fontRef>
        </p:style>
        <p:txBody>
          <a:bodyPr wrap="square" lIns="36000" tIns="0" rIns="36000" bIns="0" rtlCol="0" anchor="ctr">
            <a:spAutoFit/>
          </a:bodyPr>
          <a:lstStyle/>
          <a:p>
            <a:r>
              <a:rPr lang="ja-JP" altLang="en-US" dirty="0" smtClean="0"/>
              <a:t>提案手法の</a:t>
            </a:r>
            <a:r>
              <a:rPr lang="en-US" altLang="ja-JP" dirty="0" smtClean="0"/>
              <a:t>3.5</a:t>
            </a:r>
            <a:r>
              <a:rPr lang="ja-JP" altLang="en-US" dirty="0" smtClean="0"/>
              <a:t>秒でもユーザアプリケーションで利用可能</a:t>
            </a:r>
          </a:p>
        </p:txBody>
      </p:sp>
      <p:sp>
        <p:nvSpPr>
          <p:cNvPr id="10" name="正方形/長方形 9"/>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11" name="スライド番号プレースホルダ 10"/>
          <p:cNvSpPr>
            <a:spLocks noGrp="1"/>
          </p:cNvSpPr>
          <p:nvPr>
            <p:ph type="sldNum" sz="quarter" idx="12"/>
          </p:nvPr>
        </p:nvSpPr>
        <p:spPr/>
        <p:txBody>
          <a:bodyPr/>
          <a:lstStyle/>
          <a:p>
            <a:fld id="{DF510E7A-70A0-49B7-BA5B-039CFE49E52F}" type="slidenum">
              <a:rPr kumimoji="1" lang="ja-JP" altLang="en-US" smtClean="0"/>
              <a:pPr/>
              <a:t>81</a:t>
            </a:fld>
            <a:endParaRPr kumimoji="1" lang="ja-JP" altLang="en-US"/>
          </a:p>
        </p:txBody>
      </p:sp>
    </p:spTree>
  </p:cSld>
  <p:clrMapOvr>
    <a:masterClrMapping/>
  </p:clrMapOvr>
  <p:transition advTm="5156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sp>
        <p:nvSpPr>
          <p:cNvPr id="3" name="コンテンツ プレースホルダ 2"/>
          <p:cNvSpPr>
            <a:spLocks noGrp="1"/>
          </p:cNvSpPr>
          <p:nvPr>
            <p:ph idx="1"/>
          </p:nvPr>
        </p:nvSpPr>
        <p:spPr>
          <a:xfrm>
            <a:off x="263466" y="1128681"/>
            <a:ext cx="8617068" cy="4525963"/>
          </a:xfrm>
        </p:spPr>
        <p:txBody>
          <a:bodyPr>
            <a:normAutofit/>
          </a:bodyPr>
          <a:lstStyle/>
          <a:p>
            <a:r>
              <a:rPr lang="ja-JP" altLang="en-US" sz="2800" dirty="0" smtClean="0"/>
              <a:t>データフローのプログラミングは繰り返しの連続</a:t>
            </a:r>
            <a:endParaRPr lang="en-US" altLang="ja-JP" sz="2800" dirty="0" smtClean="0"/>
          </a:p>
          <a:p>
            <a:r>
              <a:rPr lang="ja-JP" altLang="en-US" sz="2800" dirty="0" smtClean="0"/>
              <a:t>現実のデータセットは、テストには大きすぎる</a:t>
            </a:r>
            <a:endParaRPr lang="en-US" altLang="ja-JP" sz="2800" dirty="0" smtClean="0"/>
          </a:p>
          <a:p>
            <a:r>
              <a:rPr lang="ja-JP" altLang="en-US" sz="2800" dirty="0" smtClean="0"/>
              <a:t>提案手法は自動で</a:t>
            </a:r>
            <a:r>
              <a:rPr lang="en-US" altLang="ja-JP" sz="2800" dirty="0" smtClean="0"/>
              <a:t>example</a:t>
            </a:r>
            <a:r>
              <a:rPr lang="ja-JP" altLang="en-US" sz="2800" dirty="0" smtClean="0"/>
              <a:t>データを生成する</a:t>
            </a:r>
            <a:endParaRPr lang="en-US" altLang="ja-JP" sz="2800" dirty="0" smtClean="0"/>
          </a:p>
          <a:p>
            <a:pPr lvl="1"/>
            <a:r>
              <a:rPr lang="en-US" altLang="ja-JP" sz="2400" dirty="0" smtClean="0"/>
              <a:t>Realism</a:t>
            </a:r>
          </a:p>
          <a:p>
            <a:pPr lvl="1"/>
            <a:r>
              <a:rPr lang="en-US" altLang="ja-JP" sz="2400" dirty="0" smtClean="0"/>
              <a:t>Conciseness</a:t>
            </a:r>
          </a:p>
          <a:p>
            <a:pPr lvl="1"/>
            <a:r>
              <a:rPr lang="en-US" altLang="ja-JP" sz="2400" dirty="0" smtClean="0"/>
              <a:t>Completeness</a:t>
            </a:r>
          </a:p>
          <a:p>
            <a:r>
              <a:rPr lang="ja-JP" altLang="en-US" sz="2800" dirty="0" smtClean="0"/>
              <a:t>感想</a:t>
            </a:r>
            <a:endParaRPr lang="en-US" altLang="ja-JP" sz="2800" dirty="0" smtClean="0"/>
          </a:p>
          <a:p>
            <a:pPr lvl="1"/>
            <a:r>
              <a:rPr lang="ja-JP" altLang="en-US" sz="2400" dirty="0" smtClean="0"/>
              <a:t>技術的に画期的な新規性はない</a:t>
            </a:r>
            <a:endParaRPr lang="en-US" altLang="ja-JP" sz="2400" dirty="0" smtClean="0"/>
          </a:p>
          <a:p>
            <a:pPr lvl="1"/>
            <a:r>
              <a:rPr lang="ja-JP" altLang="en-US" sz="2400" dirty="0" smtClean="0"/>
              <a:t>自分で問題を見つけ、形式化し、解法を見つける</a:t>
            </a:r>
            <a:endParaRPr lang="en-US" altLang="ja-JP" sz="2400" dirty="0" smtClean="0"/>
          </a:p>
          <a:p>
            <a:pPr lvl="2"/>
            <a:r>
              <a:rPr lang="ja-JP" altLang="en-US" sz="2000" dirty="0" smtClean="0"/>
              <a:t>文句の付けようがない</a:t>
            </a:r>
            <a:endParaRPr lang="en-US" altLang="ja-JP" sz="2000" dirty="0" smtClean="0"/>
          </a:p>
          <a:p>
            <a:pPr lvl="1"/>
            <a:r>
              <a:rPr lang="ja-JP" altLang="en-US" sz="2400" dirty="0" smtClean="0"/>
              <a:t>各プログラムにテストデータを生成するのは問題ない</a:t>
            </a:r>
            <a:r>
              <a:rPr lang="ja-JP" altLang="en-US" sz="2400" dirty="0" smtClean="0"/>
              <a:t>？</a:t>
            </a:r>
            <a:endParaRPr lang="en-US" altLang="ja-JP" sz="2400" dirty="0" smtClean="0"/>
          </a:p>
          <a:p>
            <a:pPr lvl="1"/>
            <a:r>
              <a:rPr lang="en-US" altLang="ja-JP" sz="2400" dirty="0" smtClean="0"/>
              <a:t>Realism</a:t>
            </a:r>
            <a:r>
              <a:rPr lang="ja-JP" altLang="en-US" sz="2400" dirty="0" smtClean="0"/>
              <a:t>と</a:t>
            </a:r>
            <a:r>
              <a:rPr lang="ja-JP" altLang="en-US" sz="2400" dirty="0" smtClean="0"/>
              <a:t>いう指標は必要？</a:t>
            </a:r>
            <a:endParaRPr lang="en-US" altLang="ja-JP" sz="2400" dirty="0" smtClean="0"/>
          </a:p>
          <a:p>
            <a:pPr>
              <a:buNone/>
            </a:pPr>
            <a:endParaRPr kumimoji="1" lang="ja-JP" altLang="en-US" sz="2800" dirty="0"/>
          </a:p>
        </p:txBody>
      </p:sp>
      <p:pic>
        <p:nvPicPr>
          <p:cNvPr id="5" name="Picture 3"/>
          <p:cNvPicPr>
            <a:picLocks noChangeAspect="1"/>
          </p:cNvPicPr>
          <p:nvPr/>
        </p:nvPicPr>
        <p:blipFill>
          <a:blip r:embed="rId2"/>
          <a:srcRect l="18000" r="18000"/>
          <a:stretch>
            <a:fillRect/>
          </a:stretch>
        </p:blipFill>
        <p:spPr>
          <a:xfrm>
            <a:off x="6835806" y="3027357"/>
            <a:ext cx="1609344" cy="1676400"/>
          </a:xfrm>
          <a:prstGeom prst="rect">
            <a:avLst/>
          </a:prstGeom>
          <a:ln>
            <a:noFill/>
          </a:ln>
          <a:effectLst>
            <a:softEdge rad="112500"/>
          </a:effectLst>
        </p:spPr>
      </p:pic>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Best Paper: Generating Example Data for Dataflow Programs</a:t>
            </a:r>
            <a:endParaRPr lang="ja-JP" altLang="en-US" sz="1400" dirty="0">
              <a:solidFill>
                <a:schemeClr val="bg1"/>
              </a:solidFill>
              <a:latin typeface="ヒラギノ角ゴ Pro W6" pitchFamily="34" charset="-128"/>
              <a:ea typeface="ヒラギノ角ゴ Pro W6" pitchFamily="34" charset="-128"/>
            </a:endParaRPr>
          </a:p>
        </p:txBody>
      </p:sp>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82</a:t>
            </a:fld>
            <a:endParaRPr kumimoji="1" lang="ja-JP" alt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103266" y="1466100"/>
            <a:ext cx="5476950" cy="830997"/>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smtClean="0">
                <a:solidFill>
                  <a:schemeClr val="bg1">
                    <a:lumMod val="75000"/>
                  </a:schemeClr>
                </a:solidFill>
              </a:rPr>
              <a:t>Generating </a:t>
            </a:r>
            <a:r>
              <a:rPr lang="en-US" altLang="ja-JP" sz="2000" dirty="0">
                <a:solidFill>
                  <a:schemeClr val="bg1">
                    <a:lumMod val="75000"/>
                  </a:schemeClr>
                </a:solidFill>
              </a:rPr>
              <a:t>Example Data for Dataflow </a:t>
            </a:r>
            <a:r>
              <a:rPr lang="en-US" altLang="ja-JP" sz="2000" dirty="0" smtClean="0">
                <a:solidFill>
                  <a:schemeClr val="bg1">
                    <a:lumMod val="75000"/>
                  </a:schemeClr>
                </a:solidFill>
              </a:rPr>
              <a:t>Programs</a:t>
            </a:r>
            <a:br>
              <a:rPr lang="en-US" altLang="ja-JP" sz="2000" dirty="0" smtClean="0">
                <a:solidFill>
                  <a:schemeClr val="bg1">
                    <a:lumMod val="75000"/>
                  </a:schemeClr>
                </a:solidFill>
              </a:rPr>
            </a:br>
            <a:r>
              <a:rPr lang="en-US" altLang="ja-JP" sz="1400" u="sng" dirty="0" smtClean="0">
                <a:solidFill>
                  <a:schemeClr val="bg1">
                    <a:lumMod val="75000"/>
                  </a:schemeClr>
                </a:solidFill>
              </a:rPr>
              <a:t>Christopher </a:t>
            </a:r>
            <a:r>
              <a:rPr lang="en-US" altLang="ja-JP" sz="1400" u="sng" dirty="0" err="1">
                <a:solidFill>
                  <a:schemeClr val="bg1">
                    <a:lumMod val="75000"/>
                  </a:schemeClr>
                </a:solidFill>
              </a:rPr>
              <a:t>Olston</a:t>
            </a:r>
            <a:r>
              <a:rPr lang="en-US" altLang="ja-JP" sz="1400" u="sng" dirty="0">
                <a:solidFill>
                  <a:schemeClr val="bg1">
                    <a:lumMod val="75000"/>
                  </a:schemeClr>
                </a:solidFill>
              </a:rPr>
              <a:t> </a:t>
            </a:r>
            <a:r>
              <a:rPr lang="en-US" altLang="ja-JP" sz="1400" dirty="0">
                <a:solidFill>
                  <a:schemeClr val="bg1">
                    <a:lumMod val="75000"/>
                  </a:schemeClr>
                </a:solidFill>
              </a:rPr>
              <a:t>(Yahoo! </a:t>
            </a:r>
            <a:r>
              <a:rPr lang="en-US" altLang="ja-JP" sz="1400" dirty="0" smtClean="0">
                <a:solidFill>
                  <a:schemeClr val="bg1">
                    <a:lumMod val="75000"/>
                  </a:schemeClr>
                </a:solidFill>
              </a:rPr>
              <a:t>Research), </a:t>
            </a:r>
            <a:r>
              <a:rPr lang="en-US" altLang="ja-JP" sz="1400" dirty="0" err="1" smtClean="0">
                <a:solidFill>
                  <a:schemeClr val="bg1">
                    <a:lumMod val="75000"/>
                  </a:schemeClr>
                </a:solidFill>
              </a:rPr>
              <a:t>Shubham</a:t>
            </a:r>
            <a:r>
              <a:rPr lang="en-US" altLang="ja-JP" sz="1400" dirty="0" smtClean="0">
                <a:solidFill>
                  <a:schemeClr val="bg1">
                    <a:lumMod val="75000"/>
                  </a:schemeClr>
                </a:solidFill>
              </a:rPr>
              <a:t> </a:t>
            </a:r>
            <a:r>
              <a:rPr lang="en-US" altLang="ja-JP" sz="1400" dirty="0">
                <a:solidFill>
                  <a:schemeClr val="bg1">
                    <a:lumMod val="75000"/>
                  </a:schemeClr>
                </a:solidFill>
              </a:rPr>
              <a:t>Chopra (Yahoo! </a:t>
            </a:r>
            <a:r>
              <a:rPr lang="en-US" altLang="ja-JP" sz="1400" dirty="0" smtClean="0">
                <a:solidFill>
                  <a:schemeClr val="bg1">
                    <a:lumMod val="75000"/>
                  </a:schemeClr>
                </a:solidFill>
              </a:rPr>
              <a:t>Research), </a:t>
            </a:r>
            <a:r>
              <a:rPr lang="en-US" altLang="ja-JP" sz="1400" dirty="0" err="1" smtClean="0">
                <a:solidFill>
                  <a:schemeClr val="bg1">
                    <a:lumMod val="75000"/>
                  </a:schemeClr>
                </a:solidFill>
              </a:rPr>
              <a:t>Utkarsh</a:t>
            </a:r>
            <a:r>
              <a:rPr lang="en-US" altLang="ja-JP" sz="1400" dirty="0" smtClean="0">
                <a:solidFill>
                  <a:schemeClr val="bg1">
                    <a:lumMod val="75000"/>
                  </a:schemeClr>
                </a:solidFill>
              </a:rPr>
              <a:t> </a:t>
            </a:r>
            <a:r>
              <a:rPr lang="en-US" altLang="ja-JP" sz="1400" dirty="0" err="1">
                <a:solidFill>
                  <a:schemeClr val="bg1">
                    <a:lumMod val="75000"/>
                  </a:schemeClr>
                </a:solidFill>
              </a:rPr>
              <a:t>Srivastava</a:t>
            </a:r>
            <a:r>
              <a:rPr lang="en-US" altLang="ja-JP" sz="1400" dirty="0">
                <a:solidFill>
                  <a:schemeClr val="bg1">
                    <a:lumMod val="75000"/>
                  </a:schemeClr>
                </a:solidFill>
              </a:rPr>
              <a:t> (Yahoo! Research)</a:t>
            </a:r>
            <a:endParaRPr kumimoji="1" lang="ja-JP" altLang="en-US" sz="1400" dirty="0">
              <a:solidFill>
                <a:schemeClr val="bg1">
                  <a:lumMod val="75000"/>
                </a:schemeClr>
              </a:solidFill>
            </a:endParaRPr>
          </a:p>
        </p:txBody>
      </p:sp>
      <p:sp>
        <p:nvSpPr>
          <p:cNvPr id="8" name="正方形/長方形 7"/>
          <p:cNvSpPr/>
          <p:nvPr/>
        </p:nvSpPr>
        <p:spPr>
          <a:xfrm>
            <a:off x="1103265" y="2196360"/>
            <a:ext cx="7047009"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An Architecture for Recycling Intermediates in a Column-store</a:t>
            </a:r>
            <a:br>
              <a:rPr lang="en-US" altLang="ja-JP" sz="2000" dirty="0" smtClean="0"/>
            </a:br>
            <a:r>
              <a:rPr lang="en-US" altLang="ja-JP" sz="1400" u="sng" dirty="0" err="1" smtClean="0"/>
              <a:t>Milena</a:t>
            </a:r>
            <a:r>
              <a:rPr lang="en-US" altLang="ja-JP" sz="1400" u="sng" dirty="0" smtClean="0"/>
              <a:t> G. </a:t>
            </a:r>
            <a:r>
              <a:rPr lang="en-US" altLang="ja-JP" sz="1400" u="sng" dirty="0" err="1" smtClean="0"/>
              <a:t>Ivanova</a:t>
            </a:r>
            <a:r>
              <a:rPr lang="en-US" altLang="ja-JP" sz="1400" dirty="0" smtClean="0"/>
              <a:t>, Martin L. </a:t>
            </a:r>
            <a:r>
              <a:rPr lang="en-US" altLang="ja-JP" sz="1400" dirty="0" err="1" smtClean="0"/>
              <a:t>Kersten</a:t>
            </a:r>
            <a:r>
              <a:rPr lang="en-US" altLang="ja-JP" sz="1400" dirty="0" smtClean="0"/>
              <a:t>, </a:t>
            </a:r>
            <a:r>
              <a:rPr lang="en-US" altLang="ja-JP" sz="1400" dirty="0" err="1" smtClean="0"/>
              <a:t>Niels</a:t>
            </a:r>
            <a:r>
              <a:rPr lang="en-US" altLang="ja-JP" sz="1400" dirty="0" smtClean="0"/>
              <a:t> J. </a:t>
            </a:r>
            <a:r>
              <a:rPr lang="en-US" altLang="ja-JP" sz="1400" dirty="0" err="1" smtClean="0"/>
              <a:t>Nes</a:t>
            </a:r>
            <a:r>
              <a:rPr lang="en-US" altLang="ja-JP" sz="1400" dirty="0" smtClean="0"/>
              <a:t>, Romulo A. P. </a:t>
            </a:r>
            <a:r>
              <a:rPr lang="en-US" altLang="ja-JP" sz="1400" dirty="0" err="1" smtClean="0"/>
              <a:t>Gonçalves</a:t>
            </a:r>
            <a:r>
              <a:rPr lang="en-US" altLang="ja-JP" sz="1400" dirty="0" smtClean="0"/>
              <a:t> (Centrum </a:t>
            </a:r>
            <a:r>
              <a:rPr lang="en-US" altLang="ja-JP" sz="1400" dirty="0" err="1" smtClean="0"/>
              <a:t>Wiskunde</a:t>
            </a:r>
            <a:r>
              <a:rPr lang="en-US" altLang="ja-JP" sz="1400" dirty="0" smtClean="0"/>
              <a:t> en </a:t>
            </a:r>
            <a:r>
              <a:rPr lang="en-US" altLang="ja-JP" sz="1400" dirty="0" err="1" smtClean="0"/>
              <a:t>Informatica</a:t>
            </a:r>
            <a:r>
              <a:rPr lang="en-US" altLang="ja-JP" sz="1400" dirty="0" smtClean="0"/>
              <a:t>, Netherlands)</a:t>
            </a:r>
            <a:endParaRPr lang="ja-JP" altLang="en-US" sz="1400" dirty="0"/>
          </a:p>
        </p:txBody>
      </p:sp>
      <p:sp>
        <p:nvSpPr>
          <p:cNvPr id="9" name="正方形/長方形 8"/>
          <p:cNvSpPr/>
          <p:nvPr/>
        </p:nvSpPr>
        <p:spPr>
          <a:xfrm>
            <a:off x="1103265" y="3985497"/>
            <a:ext cx="7813781"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A Comparison of Approaches to Large-Scale Data Analysis</a:t>
            </a:r>
            <a:br>
              <a:rPr lang="en-US" altLang="ja-JP" sz="2000" dirty="0" smtClean="0"/>
            </a:br>
            <a:r>
              <a:rPr lang="en-US" altLang="ja-JP" sz="1400" u="sng" dirty="0" smtClean="0"/>
              <a:t>Andrew </a:t>
            </a:r>
            <a:r>
              <a:rPr lang="en-US" altLang="ja-JP" sz="1400" u="sng" dirty="0" err="1" smtClean="0"/>
              <a:t>Pavlo</a:t>
            </a:r>
            <a:r>
              <a:rPr lang="en-US" altLang="ja-JP" sz="1400" u="sng" dirty="0" smtClean="0"/>
              <a:t> </a:t>
            </a:r>
            <a:r>
              <a:rPr lang="en-US" altLang="ja-JP" sz="1400" dirty="0" smtClean="0"/>
              <a:t>(Brown U.), Erik Paulson (Wisconsin U.), Alexander </a:t>
            </a:r>
            <a:r>
              <a:rPr lang="en-US" altLang="ja-JP" sz="1400" dirty="0" err="1" smtClean="0"/>
              <a:t>Rasin</a:t>
            </a:r>
            <a:r>
              <a:rPr lang="en-US" altLang="ja-JP" sz="1400" dirty="0" smtClean="0"/>
              <a:t> (Brown U.), Daniel J. </a:t>
            </a:r>
            <a:r>
              <a:rPr lang="en-US" altLang="ja-JP" sz="1400" dirty="0" err="1" smtClean="0"/>
              <a:t>Abadi</a:t>
            </a:r>
            <a:r>
              <a:rPr lang="en-US" altLang="ja-JP" sz="1400" dirty="0" smtClean="0"/>
              <a:t> (Yale U.), David J. DeWitt (Microsoft), Samuel Madden (MIT), Michael </a:t>
            </a:r>
            <a:r>
              <a:rPr lang="en-US" altLang="ja-JP" sz="1400" dirty="0" err="1" smtClean="0"/>
              <a:t>Stonebraker</a:t>
            </a:r>
            <a:r>
              <a:rPr lang="en-US" altLang="ja-JP" sz="1400" dirty="0" smtClean="0"/>
              <a:t> (MIT)</a:t>
            </a:r>
            <a:endParaRPr lang="ja-JP" altLang="en-US" sz="1400" dirty="0"/>
          </a:p>
        </p:txBody>
      </p:sp>
      <p:sp>
        <p:nvSpPr>
          <p:cNvPr id="10" name="正方形/長方形 9"/>
          <p:cNvSpPr/>
          <p:nvPr/>
        </p:nvSpPr>
        <p:spPr>
          <a:xfrm>
            <a:off x="1103265" y="4743468"/>
            <a:ext cx="7813781"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Query Processing Techniques for Solid State Drives</a:t>
            </a:r>
            <a:br>
              <a:rPr lang="en-US" altLang="ja-JP" sz="2000" dirty="0" smtClean="0"/>
            </a:br>
            <a:r>
              <a:rPr lang="en-US" altLang="ja-JP" sz="1400" u="sng" dirty="0" err="1" smtClean="0"/>
              <a:t>Dimitris</a:t>
            </a:r>
            <a:r>
              <a:rPr lang="en-US" altLang="ja-JP" sz="1400" u="sng" dirty="0" smtClean="0"/>
              <a:t> </a:t>
            </a:r>
            <a:r>
              <a:rPr lang="en-US" altLang="ja-JP" sz="1400" u="sng" dirty="0" err="1" smtClean="0"/>
              <a:t>Tsirogiannis</a:t>
            </a:r>
            <a:r>
              <a:rPr lang="en-US" altLang="ja-JP" sz="1400" dirty="0" smtClean="0"/>
              <a:t> (Toronto U.), Stavros </a:t>
            </a:r>
            <a:r>
              <a:rPr lang="en-US" altLang="ja-JP" sz="1400" dirty="0" err="1" smtClean="0"/>
              <a:t>Harizopoulos</a:t>
            </a:r>
            <a:r>
              <a:rPr lang="en-US" altLang="ja-JP" sz="1400" dirty="0" smtClean="0"/>
              <a:t> (HP Labs), </a:t>
            </a:r>
            <a:r>
              <a:rPr lang="en-US" altLang="ja-JP" sz="1400" dirty="0" err="1" smtClean="0"/>
              <a:t>Mehul</a:t>
            </a:r>
            <a:r>
              <a:rPr lang="en-US" altLang="ja-JP" sz="1400" dirty="0" smtClean="0"/>
              <a:t> A. Shah (HP Labs), Janet L. Wiener (HP Labs), Goetz </a:t>
            </a:r>
            <a:r>
              <a:rPr lang="en-US" altLang="ja-JP" sz="1400" dirty="0" err="1" smtClean="0"/>
              <a:t>Graefe</a:t>
            </a:r>
            <a:r>
              <a:rPr lang="en-US" altLang="ja-JP" sz="1400" dirty="0" smtClean="0"/>
              <a:t> (HP Labs)</a:t>
            </a:r>
            <a:endParaRPr lang="ja-JP" altLang="en-US" sz="1400" dirty="0"/>
          </a:p>
        </p:txBody>
      </p:sp>
      <p:sp>
        <p:nvSpPr>
          <p:cNvPr id="11" name="正方形/長方形 10"/>
          <p:cNvSpPr/>
          <p:nvPr/>
        </p:nvSpPr>
        <p:spPr>
          <a:xfrm>
            <a:off x="285720" y="7262865"/>
            <a:ext cx="8858280" cy="553998"/>
          </a:xfrm>
          <a:prstGeom prst="rect">
            <a:avLst/>
          </a:prstGeom>
        </p:spPr>
        <p:txBody>
          <a:bodyPr wrap="square">
            <a:spAutoFit/>
          </a:bodyPr>
          <a:lstStyle/>
          <a:p>
            <a:r>
              <a:rPr lang="en-US" altLang="ja-JP" dirty="0" smtClean="0"/>
              <a:t>Cost Based Plan Selection for </a:t>
            </a:r>
            <a:r>
              <a:rPr lang="en-US" altLang="ja-JP" dirty="0" err="1" smtClean="0"/>
              <a:t>XPath</a:t>
            </a:r>
            <a:endParaRPr lang="en-US" altLang="ja-JP" dirty="0" smtClean="0"/>
          </a:p>
          <a:p>
            <a:r>
              <a:rPr lang="en-US" altLang="ja-JP" sz="1200" dirty="0" err="1" smtClean="0"/>
              <a:t>Haris</a:t>
            </a:r>
            <a:r>
              <a:rPr lang="en-US" altLang="ja-JP" sz="1200" dirty="0" smtClean="0"/>
              <a:t> </a:t>
            </a:r>
            <a:r>
              <a:rPr lang="en-US" altLang="ja-JP" sz="1200" dirty="0" err="1" smtClean="0"/>
              <a:t>Georgiadis</a:t>
            </a:r>
            <a:r>
              <a:rPr lang="en-US" altLang="ja-JP" sz="1200" dirty="0" smtClean="0"/>
              <a:t>, Minas </a:t>
            </a:r>
            <a:r>
              <a:rPr lang="en-US" altLang="ja-JP" sz="1200" dirty="0" err="1" smtClean="0"/>
              <a:t>Charalambides</a:t>
            </a:r>
            <a:r>
              <a:rPr lang="en-US" altLang="ja-JP" sz="1200" dirty="0" smtClean="0"/>
              <a:t>, </a:t>
            </a:r>
            <a:r>
              <a:rPr lang="en-US" altLang="ja-JP" sz="1200" dirty="0" err="1" smtClean="0"/>
              <a:t>Vasilis</a:t>
            </a:r>
            <a:r>
              <a:rPr lang="en-US" altLang="ja-JP" sz="1200" dirty="0" smtClean="0"/>
              <a:t> </a:t>
            </a:r>
            <a:r>
              <a:rPr lang="en-US" altLang="ja-JP" sz="1200" dirty="0" err="1" smtClean="0"/>
              <a:t>Vassalos</a:t>
            </a:r>
            <a:r>
              <a:rPr lang="en-US" altLang="ja-JP" sz="1200" dirty="0" smtClean="0"/>
              <a:t> (Athens University of Economics and Business, Greece)</a:t>
            </a:r>
            <a:endParaRPr lang="ja-JP" altLang="en-US" sz="1200" dirty="0"/>
          </a:p>
        </p:txBody>
      </p:sp>
      <p:sp>
        <p:nvSpPr>
          <p:cNvPr id="12" name="正方形/長方形 11"/>
          <p:cNvSpPr/>
          <p:nvPr/>
        </p:nvSpPr>
        <p:spPr>
          <a:xfrm>
            <a:off x="1103265" y="5501439"/>
            <a:ext cx="7813781" cy="615553"/>
          </a:xfrm>
          <a:prstGeom prst="rect">
            <a:avLst/>
          </a:prstGeom>
        </p:spPr>
        <p:txBody>
          <a:bodyPr wrap="square">
            <a:spAutoFit/>
          </a:bodyPr>
          <a:lstStyle/>
          <a:p>
            <a:pPr marL="268288" indent="-268288">
              <a:buSzPct val="70000"/>
              <a:buFont typeface="Wingdings" pitchFamily="2" charset="2"/>
              <a:buChar char="p"/>
            </a:pPr>
            <a:r>
              <a:rPr lang="en-US" altLang="ja-JP" sz="2000" dirty="0" smtClean="0"/>
              <a:t>3-HOP: A High-Compression Indexing Scheme for </a:t>
            </a:r>
            <a:r>
              <a:rPr lang="en-US" altLang="ja-JP" sz="2000" dirty="0" err="1" smtClean="0"/>
              <a:t>Reachability</a:t>
            </a:r>
            <a:r>
              <a:rPr lang="en-US" altLang="ja-JP" sz="2000" dirty="0" smtClean="0"/>
              <a:t> Query</a:t>
            </a:r>
            <a:br>
              <a:rPr lang="en-US" altLang="ja-JP" sz="2000" dirty="0" smtClean="0"/>
            </a:br>
            <a:r>
              <a:rPr lang="en-US" altLang="ja-JP" sz="1400" dirty="0" err="1" smtClean="0"/>
              <a:t>Ruoming</a:t>
            </a:r>
            <a:r>
              <a:rPr lang="en-US" altLang="ja-JP" sz="1400" dirty="0" smtClean="0"/>
              <a:t> Jin, </a:t>
            </a:r>
            <a:r>
              <a:rPr lang="en-US" altLang="ja-JP" sz="1400" u="sng" dirty="0" smtClean="0"/>
              <a:t>Yang Xiang</a:t>
            </a:r>
            <a:r>
              <a:rPr lang="en-US" altLang="ja-JP" sz="1400" dirty="0" smtClean="0"/>
              <a:t>, </a:t>
            </a:r>
            <a:r>
              <a:rPr lang="en-US" altLang="ja-JP" sz="1400" dirty="0" err="1" smtClean="0"/>
              <a:t>Ning</a:t>
            </a:r>
            <a:r>
              <a:rPr lang="en-US" altLang="ja-JP" sz="1400" dirty="0" smtClean="0"/>
              <a:t> </a:t>
            </a:r>
            <a:r>
              <a:rPr lang="en-US" altLang="ja-JP" sz="1400" dirty="0" err="1" smtClean="0"/>
              <a:t>Ruan</a:t>
            </a:r>
            <a:r>
              <a:rPr lang="en-US" altLang="ja-JP" sz="1400" dirty="0" smtClean="0"/>
              <a:t>, David </a:t>
            </a:r>
            <a:r>
              <a:rPr lang="en-US" altLang="ja-JP" sz="1400" dirty="0" err="1" smtClean="0"/>
              <a:t>Fuhry</a:t>
            </a:r>
            <a:r>
              <a:rPr lang="en-US" altLang="ja-JP" sz="1400" dirty="0" smtClean="0"/>
              <a:t> (Kent State U.)</a:t>
            </a:r>
            <a:endParaRPr lang="ja-JP" altLang="en-US" sz="1400" dirty="0"/>
          </a:p>
        </p:txBody>
      </p:sp>
      <p:sp>
        <p:nvSpPr>
          <p:cNvPr id="13" name="テキスト ボックス 12"/>
          <p:cNvSpPr txBox="1"/>
          <p:nvPr/>
        </p:nvSpPr>
        <p:spPr>
          <a:xfrm>
            <a:off x="1097667" y="763551"/>
            <a:ext cx="5519061" cy="830997"/>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a:solidFill>
                  <a:schemeClr val="bg1">
                    <a:lumMod val="75000"/>
                  </a:schemeClr>
                </a:solidFill>
              </a:rPr>
              <a:t>40 Years of Relational Model </a:t>
            </a:r>
            <a:r>
              <a:rPr lang="en-US" altLang="ja-JP" sz="2000" dirty="0" smtClean="0">
                <a:solidFill>
                  <a:schemeClr val="bg1">
                    <a:lumMod val="75000"/>
                  </a:schemeClr>
                </a:solidFill>
              </a:rPr>
              <a:t>Celebration</a:t>
            </a:r>
            <a:br>
              <a:rPr lang="en-US" altLang="ja-JP" sz="2000" dirty="0" smtClean="0">
                <a:solidFill>
                  <a:schemeClr val="bg1">
                    <a:lumMod val="75000"/>
                  </a:schemeClr>
                </a:solidFill>
              </a:rPr>
            </a:br>
            <a:r>
              <a:rPr lang="en-US" altLang="ja-JP" sz="1400" dirty="0" smtClean="0">
                <a:solidFill>
                  <a:schemeClr val="bg1">
                    <a:lumMod val="75000"/>
                  </a:schemeClr>
                </a:solidFill>
              </a:rPr>
              <a:t>Philip </a:t>
            </a:r>
            <a:r>
              <a:rPr lang="en-US" altLang="ja-JP" sz="1400" dirty="0">
                <a:solidFill>
                  <a:schemeClr val="bg1">
                    <a:lumMod val="75000"/>
                  </a:schemeClr>
                </a:solidFill>
              </a:rPr>
              <a:t>A. Bernstein (</a:t>
            </a:r>
            <a:r>
              <a:rPr lang="en-US" altLang="ja-JP" sz="1400" dirty="0" smtClean="0">
                <a:solidFill>
                  <a:schemeClr val="bg1">
                    <a:lumMod val="75000"/>
                  </a:schemeClr>
                </a:solidFill>
              </a:rPr>
              <a:t>Microsoft), Ron </a:t>
            </a:r>
            <a:r>
              <a:rPr lang="en-US" altLang="ja-JP" sz="1400" dirty="0">
                <a:solidFill>
                  <a:schemeClr val="bg1">
                    <a:lumMod val="75000"/>
                  </a:schemeClr>
                </a:solidFill>
              </a:rPr>
              <a:t>Fagin (</a:t>
            </a:r>
            <a:r>
              <a:rPr lang="en-US" altLang="ja-JP" sz="1400" dirty="0" smtClean="0">
                <a:solidFill>
                  <a:schemeClr val="bg1">
                    <a:lumMod val="75000"/>
                  </a:schemeClr>
                </a:solidFill>
              </a:rPr>
              <a:t>IBM), Michael </a:t>
            </a:r>
            <a:r>
              <a:rPr lang="en-US" altLang="ja-JP" sz="1400" dirty="0" err="1">
                <a:solidFill>
                  <a:schemeClr val="bg1">
                    <a:lumMod val="75000"/>
                  </a:schemeClr>
                </a:solidFill>
              </a:rPr>
              <a:t>Stonebraker</a:t>
            </a:r>
            <a:r>
              <a:rPr lang="en-US" altLang="ja-JP" sz="1400" dirty="0">
                <a:solidFill>
                  <a:schemeClr val="bg1">
                    <a:lumMod val="75000"/>
                  </a:schemeClr>
                </a:solidFill>
              </a:rPr>
              <a:t> (</a:t>
            </a:r>
            <a:r>
              <a:rPr lang="en-US" altLang="ja-JP" sz="1400" dirty="0" smtClean="0">
                <a:solidFill>
                  <a:schemeClr val="bg1">
                    <a:lumMod val="75000"/>
                  </a:schemeClr>
                </a:solidFill>
              </a:rPr>
              <a:t>MIT), Patricia </a:t>
            </a:r>
            <a:r>
              <a:rPr lang="en-US" altLang="ja-JP" sz="1400" dirty="0" err="1">
                <a:solidFill>
                  <a:schemeClr val="bg1">
                    <a:lumMod val="75000"/>
                  </a:schemeClr>
                </a:solidFill>
              </a:rPr>
              <a:t>Selinger</a:t>
            </a:r>
            <a:r>
              <a:rPr lang="en-US" altLang="ja-JP" sz="1400" dirty="0">
                <a:solidFill>
                  <a:schemeClr val="bg1">
                    <a:lumMod val="75000"/>
                  </a:schemeClr>
                </a:solidFill>
              </a:rPr>
              <a:t> (</a:t>
            </a:r>
            <a:r>
              <a:rPr lang="en-US" altLang="ja-JP" sz="1400" dirty="0" smtClean="0">
                <a:solidFill>
                  <a:schemeClr val="bg1">
                    <a:lumMod val="75000"/>
                  </a:schemeClr>
                </a:solidFill>
              </a:rPr>
              <a:t>IBM), David </a:t>
            </a:r>
            <a:r>
              <a:rPr lang="en-US" altLang="ja-JP" sz="1400" dirty="0">
                <a:solidFill>
                  <a:schemeClr val="bg1">
                    <a:lumMod val="75000"/>
                  </a:schemeClr>
                </a:solidFill>
              </a:rPr>
              <a:t>J. DeWitt (</a:t>
            </a:r>
            <a:r>
              <a:rPr lang="en-US" altLang="ja-JP" sz="1400" dirty="0" smtClean="0">
                <a:solidFill>
                  <a:schemeClr val="bg1">
                    <a:lumMod val="75000"/>
                  </a:schemeClr>
                </a:solidFill>
              </a:rPr>
              <a:t>Microsoft)</a:t>
            </a:r>
            <a:endParaRPr lang="en-US" altLang="ja-JP" sz="1400" dirty="0">
              <a:solidFill>
                <a:schemeClr val="bg1">
                  <a:lumMod val="75000"/>
                </a:schemeClr>
              </a:solidFill>
            </a:endParaRPr>
          </a:p>
        </p:txBody>
      </p:sp>
      <p:sp>
        <p:nvSpPr>
          <p:cNvPr id="14" name="正方形/長方形 13"/>
          <p:cNvSpPr/>
          <p:nvPr/>
        </p:nvSpPr>
        <p:spPr>
          <a:xfrm>
            <a:off x="1103265" y="3282948"/>
            <a:ext cx="5696027" cy="830997"/>
          </a:xfrm>
          <a:prstGeom prst="rect">
            <a:avLst/>
          </a:prstGeom>
        </p:spPr>
        <p:txBody>
          <a:bodyPr wrap="square">
            <a:spAutoFit/>
          </a:bodyPr>
          <a:lstStyle/>
          <a:p>
            <a:pPr marL="268288" indent="-268288">
              <a:buSzPct val="70000"/>
              <a:buFont typeface="Wingdings" pitchFamily="2" charset="2"/>
              <a:buChar char="p"/>
            </a:pPr>
            <a:r>
              <a:rPr lang="en-US" altLang="ja-JP" sz="2000" dirty="0" smtClean="0"/>
              <a:t>A Web of Concepts</a:t>
            </a:r>
            <a:br>
              <a:rPr lang="en-US" altLang="ja-JP" sz="2000" dirty="0" smtClean="0"/>
            </a:br>
            <a:r>
              <a:rPr lang="en-US" altLang="ja-JP" sz="1400" dirty="0" err="1" smtClean="0"/>
              <a:t>Nilesh</a:t>
            </a:r>
            <a:r>
              <a:rPr lang="en-US" altLang="ja-JP" sz="1400" dirty="0" smtClean="0"/>
              <a:t> </a:t>
            </a:r>
            <a:r>
              <a:rPr lang="en-US" altLang="ja-JP" sz="1400" dirty="0" err="1" smtClean="0"/>
              <a:t>Dalvi</a:t>
            </a:r>
            <a:r>
              <a:rPr lang="en-US" altLang="ja-JP" sz="1400" dirty="0" smtClean="0"/>
              <a:t>, Ravi Kumar, Bo Pang, </a:t>
            </a:r>
            <a:r>
              <a:rPr lang="en-US" altLang="ja-JP" sz="1400" u="sng" dirty="0" err="1" smtClean="0"/>
              <a:t>Raghu</a:t>
            </a:r>
            <a:r>
              <a:rPr lang="en-US" altLang="ja-JP" sz="1400" u="sng" dirty="0" smtClean="0"/>
              <a:t> </a:t>
            </a:r>
            <a:r>
              <a:rPr lang="en-US" altLang="ja-JP" sz="1400" u="sng" dirty="0" err="1" smtClean="0"/>
              <a:t>Ramakrishnan</a:t>
            </a:r>
            <a:r>
              <a:rPr lang="en-US" altLang="ja-JP" sz="1400" dirty="0" smtClean="0"/>
              <a:t>, Andrew Tomkins, Philip Bohannon, </a:t>
            </a:r>
            <a:r>
              <a:rPr lang="en-US" altLang="ja-JP" sz="1400" dirty="0" err="1" smtClean="0"/>
              <a:t>Sathiya</a:t>
            </a:r>
            <a:r>
              <a:rPr lang="en-US" altLang="ja-JP" sz="1400" dirty="0" smtClean="0"/>
              <a:t> </a:t>
            </a:r>
            <a:r>
              <a:rPr lang="en-US" altLang="ja-JP" sz="1400" dirty="0" err="1" smtClean="0"/>
              <a:t>Keerthi</a:t>
            </a:r>
            <a:r>
              <a:rPr lang="en-US" altLang="ja-JP" sz="1400" dirty="0" smtClean="0"/>
              <a:t>, </a:t>
            </a:r>
            <a:r>
              <a:rPr lang="en-US" altLang="ja-JP" sz="1400" dirty="0" err="1" smtClean="0"/>
              <a:t>Srujana</a:t>
            </a:r>
            <a:r>
              <a:rPr lang="en-US" altLang="ja-JP" sz="1400" dirty="0" smtClean="0"/>
              <a:t> </a:t>
            </a:r>
            <a:r>
              <a:rPr lang="en-US" altLang="ja-JP" sz="1400" dirty="0" err="1" smtClean="0"/>
              <a:t>Merugu</a:t>
            </a:r>
            <a:r>
              <a:rPr lang="en-US" altLang="ja-JP" sz="1400" dirty="0" smtClean="0"/>
              <a:t> </a:t>
            </a:r>
            <a:endParaRPr lang="ja-JP" altLang="en-US" sz="1400" dirty="0"/>
          </a:p>
        </p:txBody>
      </p:sp>
      <p:sp>
        <p:nvSpPr>
          <p:cNvPr id="15" name="正方形/長方形 14"/>
          <p:cNvSpPr/>
          <p:nvPr/>
        </p:nvSpPr>
        <p:spPr>
          <a:xfrm>
            <a:off x="285720" y="7837092"/>
            <a:ext cx="8858280" cy="553998"/>
          </a:xfrm>
          <a:prstGeom prst="rect">
            <a:avLst/>
          </a:prstGeom>
        </p:spPr>
        <p:txBody>
          <a:bodyPr wrap="square">
            <a:spAutoFit/>
          </a:bodyPr>
          <a:lstStyle/>
          <a:p>
            <a:r>
              <a:rPr lang="en-US" altLang="ja-JP" dirty="0" smtClean="0"/>
              <a:t>Enterprise Applications - OLTP and OLAP - Share One Database Architecture</a:t>
            </a:r>
          </a:p>
          <a:p>
            <a:r>
              <a:rPr lang="en-US" altLang="ja-JP" sz="1200" dirty="0" err="1" smtClean="0"/>
              <a:t>Hasso</a:t>
            </a:r>
            <a:r>
              <a:rPr lang="en-US" altLang="ja-JP" sz="1200" dirty="0" smtClean="0"/>
              <a:t> </a:t>
            </a:r>
            <a:r>
              <a:rPr lang="en-US" altLang="ja-JP" sz="1200" dirty="0" err="1" smtClean="0"/>
              <a:t>Plattner</a:t>
            </a:r>
            <a:r>
              <a:rPr lang="en-US" altLang="ja-JP" sz="1200" dirty="0" smtClean="0"/>
              <a:t> (</a:t>
            </a:r>
            <a:r>
              <a:rPr lang="en-US" altLang="ja-JP" sz="1200" dirty="0" err="1" smtClean="0"/>
              <a:t>Hasso</a:t>
            </a:r>
            <a:r>
              <a:rPr lang="en-US" altLang="ja-JP" sz="1200" dirty="0" smtClean="0"/>
              <a:t>-</a:t>
            </a:r>
            <a:r>
              <a:rPr lang="en-US" altLang="ja-JP" sz="1200" dirty="0" err="1" smtClean="0"/>
              <a:t>Plattner</a:t>
            </a:r>
            <a:r>
              <a:rPr lang="en-US" altLang="ja-JP" sz="1200" dirty="0" smtClean="0"/>
              <a:t>-Institute for IT Systems Engineering)</a:t>
            </a:r>
            <a:endParaRPr lang="ja-JP" altLang="en-US" sz="1200" dirty="0"/>
          </a:p>
        </p:txBody>
      </p:sp>
      <p:sp>
        <p:nvSpPr>
          <p:cNvPr id="16" name="正方形/長方形 15"/>
          <p:cNvSpPr/>
          <p:nvPr/>
        </p:nvSpPr>
        <p:spPr>
          <a:xfrm>
            <a:off x="285720" y="8305458"/>
            <a:ext cx="8858280" cy="553998"/>
          </a:xfrm>
          <a:prstGeom prst="rect">
            <a:avLst/>
          </a:prstGeom>
        </p:spPr>
        <p:txBody>
          <a:bodyPr wrap="square">
            <a:spAutoFit/>
          </a:bodyPr>
          <a:lstStyle/>
          <a:p>
            <a:r>
              <a:rPr lang="en-US" altLang="ja-JP" dirty="0" smtClean="0"/>
              <a:t>Transforming Data Access Through Public Visualization</a:t>
            </a:r>
          </a:p>
          <a:p>
            <a:r>
              <a:rPr lang="en-US" altLang="ja-JP" sz="1200" dirty="0" err="1" smtClean="0"/>
              <a:t>Fernanda</a:t>
            </a:r>
            <a:r>
              <a:rPr lang="en-US" altLang="ja-JP" sz="1200" dirty="0" smtClean="0"/>
              <a:t> B. </a:t>
            </a:r>
            <a:r>
              <a:rPr lang="en-US" altLang="ja-JP" sz="1200" dirty="0" err="1" smtClean="0"/>
              <a:t>Viegas</a:t>
            </a:r>
            <a:r>
              <a:rPr lang="en-US" altLang="ja-JP" sz="1200" dirty="0" smtClean="0"/>
              <a:t> (IBM), Martin Wattenberg (IBM)</a:t>
            </a:r>
            <a:endParaRPr lang="ja-JP" altLang="en-US" sz="1200" dirty="0"/>
          </a:p>
        </p:txBody>
      </p:sp>
      <p:sp>
        <p:nvSpPr>
          <p:cNvPr id="18" name="テキスト ボックス 17"/>
          <p:cNvSpPr txBox="1"/>
          <p:nvPr/>
        </p:nvSpPr>
        <p:spPr>
          <a:xfrm>
            <a:off x="1103265" y="434934"/>
            <a:ext cx="7813781" cy="400110"/>
          </a:xfrm>
          <a:prstGeom prst="rect">
            <a:avLst/>
          </a:prstGeom>
          <a:noFill/>
        </p:spPr>
        <p:txBody>
          <a:bodyPr wrap="square" rtlCol="0">
            <a:spAutoFit/>
          </a:bodyPr>
          <a:lstStyle/>
          <a:p>
            <a:pPr marL="268288" indent="-268288">
              <a:buSzPct val="70000"/>
              <a:buFont typeface="Wingdings" pitchFamily="2" charset="2"/>
              <a:buChar char="p"/>
            </a:pPr>
            <a:r>
              <a:rPr lang="en-US" altLang="ja-JP" sz="2000" dirty="0" smtClean="0">
                <a:solidFill>
                  <a:schemeClr val="bg1">
                    <a:lumMod val="75000"/>
                  </a:schemeClr>
                </a:solidFill>
              </a:rPr>
              <a:t>SIGMOD/PODS2009</a:t>
            </a:r>
            <a:r>
              <a:rPr lang="ja-JP" altLang="en-US" sz="2000" dirty="0" smtClean="0">
                <a:solidFill>
                  <a:schemeClr val="bg1">
                    <a:lumMod val="75000"/>
                  </a:schemeClr>
                </a:solidFill>
              </a:rPr>
              <a:t>の概要</a:t>
            </a:r>
            <a:endParaRPr kumimoji="1" lang="ja-JP" altLang="en-US" sz="1400" dirty="0">
              <a:solidFill>
                <a:schemeClr val="bg1">
                  <a:lumMod val="75000"/>
                </a:schemeClr>
              </a:solidFill>
            </a:endParaRPr>
          </a:p>
        </p:txBody>
      </p:sp>
      <p:sp>
        <p:nvSpPr>
          <p:cNvPr id="19" name="正方形/長方形 18"/>
          <p:cNvSpPr/>
          <p:nvPr/>
        </p:nvSpPr>
        <p:spPr>
          <a:xfrm>
            <a:off x="1103265" y="6082012"/>
            <a:ext cx="7813781" cy="400110"/>
          </a:xfrm>
          <a:prstGeom prst="rect">
            <a:avLst/>
          </a:prstGeom>
        </p:spPr>
        <p:txBody>
          <a:bodyPr wrap="square">
            <a:spAutoFit/>
          </a:bodyPr>
          <a:lstStyle/>
          <a:p>
            <a:pPr marL="268288" indent="-268288">
              <a:buSzPct val="70000"/>
              <a:buFont typeface="Wingdings" pitchFamily="2" charset="2"/>
              <a:buChar char="p"/>
            </a:pPr>
            <a:r>
              <a:rPr lang="ja-JP" altLang="en-US" sz="2000" dirty="0" smtClean="0"/>
              <a:t>喜連川先生の</a:t>
            </a:r>
            <a:r>
              <a:rPr lang="en-US" altLang="ja-JP" sz="2000" dirty="0" err="1" smtClean="0"/>
              <a:t>Codd</a:t>
            </a:r>
            <a:r>
              <a:rPr lang="en-US" altLang="ja-JP" sz="2000" dirty="0" smtClean="0"/>
              <a:t> Innovations Award</a:t>
            </a:r>
            <a:r>
              <a:rPr lang="ja-JP" altLang="en-US" sz="2000" dirty="0" smtClean="0"/>
              <a:t>受賞の様子</a:t>
            </a:r>
            <a:endParaRPr lang="en-US" altLang="ja-JP" sz="2000" dirty="0" smtClean="0"/>
          </a:p>
        </p:txBody>
      </p:sp>
      <p:sp>
        <p:nvSpPr>
          <p:cNvPr id="20" name="テキスト ボックス 19"/>
          <p:cNvSpPr txBox="1"/>
          <p:nvPr/>
        </p:nvSpPr>
        <p:spPr>
          <a:xfrm>
            <a:off x="1103265" y="2955864"/>
            <a:ext cx="7813781" cy="400110"/>
          </a:xfrm>
          <a:prstGeom prst="rect">
            <a:avLst/>
          </a:prstGeom>
          <a:noFill/>
        </p:spPr>
        <p:txBody>
          <a:bodyPr wrap="square" rtlCol="0">
            <a:spAutoFit/>
          </a:bodyPr>
          <a:lstStyle/>
          <a:p>
            <a:pPr marL="268288" indent="-268288">
              <a:buSzPct val="70000"/>
              <a:buFont typeface="Wingdings" pitchFamily="2" charset="2"/>
              <a:buChar char="p"/>
            </a:pPr>
            <a:r>
              <a:rPr lang="ja-JP" altLang="en-US" sz="2000" dirty="0" smtClean="0"/>
              <a:t>会場や周辺施設、バンケットの写真</a:t>
            </a:r>
            <a:endParaRPr kumimoji="1" lang="ja-JP" altLang="en-US" sz="1400" dirty="0"/>
          </a:p>
        </p:txBody>
      </p:sp>
      <p:pic>
        <p:nvPicPr>
          <p:cNvPr id="21" name="Picture 2" descr="C:\Users\mato\Documents\lib\icon\coquette-icons-set\png\64x64\accept.png"/>
          <p:cNvPicPr>
            <a:picLocks noChangeAspect="1" noChangeArrowheads="1"/>
          </p:cNvPicPr>
          <p:nvPr/>
        </p:nvPicPr>
        <p:blipFill>
          <a:blip r:embed="rId2"/>
          <a:srcRect/>
          <a:stretch>
            <a:fillRect/>
          </a:stretch>
        </p:blipFill>
        <p:spPr bwMode="auto">
          <a:xfrm>
            <a:off x="1066752" y="2058980"/>
            <a:ext cx="457195" cy="457195"/>
          </a:xfrm>
          <a:prstGeom prst="rect">
            <a:avLst/>
          </a:prstGeom>
          <a:noFill/>
        </p:spPr>
      </p:pic>
      <p:sp>
        <p:nvSpPr>
          <p:cNvPr id="22" name="正方形/長方形 21"/>
          <p:cNvSpPr/>
          <p:nvPr/>
        </p:nvSpPr>
        <p:spPr>
          <a:xfrm>
            <a:off x="0" y="33291"/>
            <a:ext cx="9143999" cy="307777"/>
          </a:xfrm>
          <a:prstGeom prst="rect">
            <a:avLst/>
          </a:prstGeom>
        </p:spPr>
        <p:txBody>
          <a:bodyPr wrap="square">
            <a:spAutoFit/>
          </a:bodyPr>
          <a:lstStyle/>
          <a:p>
            <a:pPr marL="268288" indent="-268288" algn="ctr">
              <a:buSzPct val="70000"/>
            </a:pPr>
            <a:r>
              <a:rPr lang="ja-JP" altLang="en-US" sz="1400" dirty="0" smtClean="0">
                <a:solidFill>
                  <a:schemeClr val="bg1"/>
                </a:solidFill>
                <a:latin typeface="ヒラギノ角ゴ Pro W6" pitchFamily="34" charset="-128"/>
                <a:ea typeface="ヒラギノ角ゴ Pro W6" pitchFamily="34" charset="-128"/>
              </a:rPr>
              <a:t>目次</a:t>
            </a:r>
            <a:endParaRPr lang="ja-JP" altLang="en-US" sz="1400" dirty="0">
              <a:solidFill>
                <a:schemeClr val="bg1"/>
              </a:solidFill>
              <a:latin typeface="ヒラギノ角ゴ Pro W6" pitchFamily="34" charset="-128"/>
              <a:ea typeface="ヒラギノ角ゴ Pro W6" pitchFamily="34" charset="-128"/>
            </a:endParaRPr>
          </a:p>
        </p:txBody>
      </p:sp>
      <p:sp>
        <p:nvSpPr>
          <p:cNvPr id="24" name="フッター プレースホルダ 23"/>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5" name="星 16 24"/>
          <p:cNvSpPr/>
          <p:nvPr/>
        </p:nvSpPr>
        <p:spPr>
          <a:xfrm rot="629820">
            <a:off x="5679794" y="556878"/>
            <a:ext cx="591331" cy="591331"/>
          </a:xfrm>
          <a:prstGeom prst="star16">
            <a:avLst>
              <a:gd name="adj" fmla="val 42717"/>
            </a:avLst>
          </a:prstGeom>
          <a:solidFill>
            <a:schemeClr val="accent3"/>
          </a:solidFill>
          <a:ln>
            <a:solidFill>
              <a:schemeClr val="accent3">
                <a:lumMod val="20000"/>
                <a:lumOff val="80000"/>
              </a:schemeClr>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kumimoji="1" lang="en-US" altLang="ja-JP" sz="1400" b="1" dirty="0" smtClean="0">
                <a:solidFill>
                  <a:schemeClr val="tx1"/>
                </a:solidFill>
              </a:rPr>
              <a:t>Panel</a:t>
            </a:r>
          </a:p>
        </p:txBody>
      </p:sp>
      <p:sp>
        <p:nvSpPr>
          <p:cNvPr id="27" name="星 16 26"/>
          <p:cNvSpPr/>
          <p:nvPr/>
        </p:nvSpPr>
        <p:spPr>
          <a:xfrm rot="529137">
            <a:off x="6402289" y="1571476"/>
            <a:ext cx="581704" cy="581704"/>
          </a:xfrm>
          <a:prstGeom prst="star16">
            <a:avLst>
              <a:gd name="adj" fmla="val 42717"/>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lnSpc>
                <a:spcPts val="1400"/>
              </a:lnSpc>
            </a:pPr>
            <a:r>
              <a:rPr kumimoji="1" lang="en-US" altLang="ja-JP" b="1" dirty="0" smtClean="0">
                <a:solidFill>
                  <a:schemeClr val="tx1"/>
                </a:solidFill>
              </a:rPr>
              <a:t>Best</a:t>
            </a:r>
          </a:p>
          <a:p>
            <a:pPr algn="ctr">
              <a:lnSpc>
                <a:spcPts val="1400"/>
              </a:lnSpc>
            </a:pPr>
            <a:r>
              <a:rPr lang="en-US" altLang="ja-JP" b="1" dirty="0" smtClean="0">
                <a:solidFill>
                  <a:schemeClr val="tx1"/>
                </a:solidFill>
              </a:rPr>
              <a:t>Paper</a:t>
            </a:r>
            <a:endParaRPr kumimoji="1" lang="ja-JP" altLang="en-US" b="1" dirty="0">
              <a:solidFill>
                <a:schemeClr val="tx1"/>
              </a:solidFill>
            </a:endParaRPr>
          </a:p>
        </p:txBody>
      </p:sp>
      <p:sp>
        <p:nvSpPr>
          <p:cNvPr id="28" name="星 16 27"/>
          <p:cNvSpPr/>
          <p:nvPr/>
        </p:nvSpPr>
        <p:spPr>
          <a:xfrm rot="547617">
            <a:off x="7818220" y="2266525"/>
            <a:ext cx="581704" cy="581704"/>
          </a:xfrm>
          <a:prstGeom prst="star16">
            <a:avLst>
              <a:gd name="adj" fmla="val 42717"/>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kumimoji="1" lang="ja-JP" altLang="en-US" b="1" dirty="0" smtClean="0">
                <a:solidFill>
                  <a:schemeClr val="tx1"/>
                </a:solidFill>
              </a:rPr>
              <a:t>次点</a:t>
            </a:r>
            <a:endParaRPr kumimoji="1" lang="ja-JP" altLang="en-US" b="1" dirty="0">
              <a:solidFill>
                <a:schemeClr val="tx1"/>
              </a:solidFill>
            </a:endParaRPr>
          </a:p>
        </p:txBody>
      </p:sp>
      <p:sp>
        <p:nvSpPr>
          <p:cNvPr id="29" name="テキスト ボックス 28"/>
          <p:cNvSpPr txBox="1"/>
          <p:nvPr/>
        </p:nvSpPr>
        <p:spPr>
          <a:xfrm>
            <a:off x="117414" y="2041506"/>
            <a:ext cx="923330" cy="2848014"/>
          </a:xfrm>
          <a:prstGeom prst="rect">
            <a:avLst/>
          </a:prstGeom>
          <a:noFill/>
        </p:spPr>
        <p:txBody>
          <a:bodyPr vert="eaVert" wrap="square" rtlCol="0">
            <a:spAutoFit/>
          </a:bodyPr>
          <a:lstStyle/>
          <a:p>
            <a:pPr algn="dist"/>
            <a:r>
              <a:rPr kumimoji="1" lang="ja-JP" altLang="en-US" sz="4800" dirty="0" smtClean="0">
                <a:latin typeface="ヒラギノ角ゴ Std W8" pitchFamily="34" charset="-128"/>
                <a:ea typeface="ヒラギノ角ゴ Std W8" pitchFamily="34" charset="-128"/>
              </a:rPr>
              <a:t>目次</a:t>
            </a:r>
            <a:endParaRPr kumimoji="1" lang="ja-JP" altLang="en-US" sz="4800" dirty="0">
              <a:latin typeface="ヒラギノ角ゴ Std W8" pitchFamily="34" charset="-128"/>
              <a:ea typeface="ヒラギノ角ゴ Std W8" pitchFamily="34" charset="-128"/>
            </a:endParaRPr>
          </a:p>
        </p:txBody>
      </p:sp>
      <p:sp>
        <p:nvSpPr>
          <p:cNvPr id="31" name="星 16 30"/>
          <p:cNvSpPr/>
          <p:nvPr/>
        </p:nvSpPr>
        <p:spPr>
          <a:xfrm rot="425905">
            <a:off x="6286433" y="3427323"/>
            <a:ext cx="601086" cy="601086"/>
          </a:xfrm>
          <a:prstGeom prst="star16">
            <a:avLst>
              <a:gd name="adj" fmla="val 42717"/>
            </a:avLst>
          </a:prstGeom>
          <a:solidFill>
            <a:srgbClr val="00B0F0"/>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lnSpc>
                <a:spcPts val="1100"/>
              </a:lnSpc>
            </a:pPr>
            <a:r>
              <a:rPr kumimoji="1" lang="en-US" altLang="ja-JP" sz="1400" b="1" dirty="0" smtClean="0">
                <a:solidFill>
                  <a:schemeClr val="tx1"/>
                </a:solidFill>
              </a:rPr>
              <a:t>PODS</a:t>
            </a:r>
          </a:p>
          <a:p>
            <a:pPr algn="ctr">
              <a:lnSpc>
                <a:spcPts val="1100"/>
              </a:lnSpc>
            </a:pPr>
            <a:r>
              <a:rPr lang="en-US" altLang="ja-JP" sz="1400" b="1" dirty="0" smtClean="0">
                <a:solidFill>
                  <a:schemeClr val="tx1"/>
                </a:solidFill>
              </a:rPr>
              <a:t>Keynote</a:t>
            </a:r>
          </a:p>
        </p:txBody>
      </p:sp>
      <p:sp>
        <p:nvSpPr>
          <p:cNvPr id="34" name="星 16 33"/>
          <p:cNvSpPr/>
          <p:nvPr/>
        </p:nvSpPr>
        <p:spPr>
          <a:xfrm rot="797720">
            <a:off x="6774589" y="5919709"/>
            <a:ext cx="601086" cy="601086"/>
          </a:xfrm>
          <a:prstGeom prst="star16">
            <a:avLst>
              <a:gd name="adj" fmla="val 42717"/>
            </a:avLst>
          </a:prstGeom>
          <a:solidFill>
            <a:schemeClr val="accent6"/>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lang="ja-JP" altLang="en-US" sz="1400" b="1" dirty="0" smtClean="0">
                <a:solidFill>
                  <a:schemeClr val="tx1"/>
                </a:solidFill>
              </a:rPr>
              <a:t>受賞</a:t>
            </a:r>
            <a:r>
              <a:rPr lang="en-US" altLang="ja-JP" sz="1400" b="1" dirty="0" smtClean="0">
                <a:solidFill>
                  <a:schemeClr val="tx1"/>
                </a:solidFill>
              </a:rPr>
              <a:t/>
            </a:r>
            <a:br>
              <a:rPr lang="en-US" altLang="ja-JP" sz="1400" b="1" dirty="0" smtClean="0">
                <a:solidFill>
                  <a:schemeClr val="tx1"/>
                </a:solidFill>
              </a:rPr>
            </a:br>
            <a:r>
              <a:rPr lang="ja-JP" altLang="en-US" sz="1400" b="1" dirty="0" smtClean="0">
                <a:solidFill>
                  <a:schemeClr val="tx1"/>
                </a:solidFill>
              </a:rPr>
              <a:t>講演</a:t>
            </a:r>
            <a:endParaRPr lang="en-US" altLang="ja-JP" sz="1400" b="1" dirty="0" smtClean="0">
              <a:solidFill>
                <a:schemeClr val="tx1"/>
              </a:solidFill>
            </a:endParaRPr>
          </a:p>
        </p:txBody>
      </p:sp>
      <p:sp>
        <p:nvSpPr>
          <p:cNvPr id="26" name="スライド番号プレースホルダ 25"/>
          <p:cNvSpPr>
            <a:spLocks noGrp="1"/>
          </p:cNvSpPr>
          <p:nvPr>
            <p:ph type="sldNum" sz="quarter" idx="12"/>
          </p:nvPr>
        </p:nvSpPr>
        <p:spPr/>
        <p:txBody>
          <a:bodyPr/>
          <a:lstStyle/>
          <a:p>
            <a:fld id="{DF510E7A-70A0-49B7-BA5B-039CFE49E52F}" type="slidenum">
              <a:rPr kumimoji="1" lang="ja-JP" altLang="en-US" smtClean="0"/>
              <a:pPr/>
              <a:t>83</a:t>
            </a:fld>
            <a:endParaRPr kumimoji="1" lang="ja-JP" alt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0" y="2130425"/>
            <a:ext cx="9144000" cy="1470025"/>
          </a:xfrm>
        </p:spPr>
        <p:txBody>
          <a:bodyPr>
            <a:noAutofit/>
          </a:bodyPr>
          <a:lstStyle/>
          <a:p>
            <a:r>
              <a:rPr lang="en-US" altLang="ja-JP" sz="3200" dirty="0" smtClean="0"/>
              <a:t>An Architecture for Recycling Intermediates in a Column-store</a:t>
            </a:r>
            <a:endParaRPr kumimoji="1" lang="ja-JP" altLang="en-US" sz="3200" dirty="0"/>
          </a:p>
        </p:txBody>
      </p:sp>
      <p:sp>
        <p:nvSpPr>
          <p:cNvPr id="6" name="サブタイトル 5"/>
          <p:cNvSpPr>
            <a:spLocks noGrp="1"/>
          </p:cNvSpPr>
          <p:nvPr>
            <p:ph type="subTitle" idx="1"/>
          </p:nvPr>
        </p:nvSpPr>
        <p:spPr/>
        <p:txBody>
          <a:bodyPr>
            <a:noAutofit/>
          </a:bodyPr>
          <a:lstStyle/>
          <a:p>
            <a:r>
              <a:rPr lang="en-US" altLang="ja-JP" sz="2400" dirty="0" err="1" smtClean="0"/>
              <a:t>Milena</a:t>
            </a:r>
            <a:r>
              <a:rPr lang="en-US" altLang="ja-JP" sz="2400" dirty="0" smtClean="0"/>
              <a:t> G. </a:t>
            </a:r>
            <a:r>
              <a:rPr lang="en-US" altLang="ja-JP" sz="2400" dirty="0" err="1" smtClean="0"/>
              <a:t>Ivanova</a:t>
            </a:r>
            <a:r>
              <a:rPr lang="en-US" altLang="ja-JP" sz="2400" dirty="0" smtClean="0"/>
              <a:t>, </a:t>
            </a:r>
            <a:br>
              <a:rPr lang="en-US" altLang="ja-JP" sz="2400" dirty="0" smtClean="0"/>
            </a:br>
            <a:r>
              <a:rPr lang="en-US" altLang="ja-JP" sz="2400" dirty="0" smtClean="0"/>
              <a:t>Martin L. </a:t>
            </a:r>
            <a:r>
              <a:rPr lang="en-US" altLang="ja-JP" sz="2400" dirty="0" err="1" smtClean="0"/>
              <a:t>Kersten</a:t>
            </a:r>
            <a:r>
              <a:rPr lang="en-US" altLang="ja-JP" sz="2400" dirty="0" smtClean="0"/>
              <a:t>, </a:t>
            </a:r>
            <a:br>
              <a:rPr lang="en-US" altLang="ja-JP" sz="2400" dirty="0" smtClean="0"/>
            </a:br>
            <a:r>
              <a:rPr lang="en-US" altLang="ja-JP" sz="2400" dirty="0" err="1" smtClean="0"/>
              <a:t>Niels</a:t>
            </a:r>
            <a:r>
              <a:rPr lang="en-US" altLang="ja-JP" sz="2400" dirty="0" smtClean="0"/>
              <a:t> J. </a:t>
            </a:r>
            <a:r>
              <a:rPr lang="en-US" altLang="ja-JP" sz="2400" dirty="0" err="1" smtClean="0"/>
              <a:t>Nes</a:t>
            </a:r>
            <a:r>
              <a:rPr lang="en-US" altLang="ja-JP" sz="2400" dirty="0" smtClean="0"/>
              <a:t>, </a:t>
            </a:r>
            <a:br>
              <a:rPr lang="en-US" altLang="ja-JP" sz="2400" dirty="0" smtClean="0"/>
            </a:br>
            <a:r>
              <a:rPr lang="en-US" altLang="ja-JP" sz="2400" dirty="0" smtClean="0"/>
              <a:t>Romulo A. P. </a:t>
            </a:r>
            <a:r>
              <a:rPr lang="en-US" altLang="ja-JP" sz="2400" dirty="0" err="1" smtClean="0"/>
              <a:t>Gonçalves</a:t>
            </a:r>
            <a:r>
              <a:rPr lang="en-US" altLang="ja-JP" sz="2400" dirty="0" smtClean="0"/>
              <a:t> </a:t>
            </a:r>
            <a:br>
              <a:rPr lang="en-US" altLang="ja-JP" sz="2400" dirty="0" smtClean="0"/>
            </a:br>
            <a:r>
              <a:rPr lang="en-US" altLang="ja-JP" sz="2400" dirty="0" smtClean="0"/>
              <a:t>(CWI:</a:t>
            </a:r>
            <a:r>
              <a:rPr lang="ja-JP" altLang="en-US" sz="2400" dirty="0" smtClean="0"/>
              <a:t> オランダ国立数学・情報学研究所</a:t>
            </a:r>
            <a:r>
              <a:rPr lang="en-US" altLang="ja-JP" sz="2400" dirty="0" smtClean="0"/>
              <a:t>)</a:t>
            </a:r>
            <a:endParaRPr kumimoji="1" lang="ja-JP" altLang="en-US" sz="2400" dirty="0"/>
          </a:p>
        </p:txBody>
      </p:sp>
      <p:sp>
        <p:nvSpPr>
          <p:cNvPr id="7" name="星 16 6"/>
          <p:cNvSpPr/>
          <p:nvPr/>
        </p:nvSpPr>
        <p:spPr>
          <a:xfrm rot="20556021">
            <a:off x="271179" y="669599"/>
            <a:ext cx="1643085" cy="1643085"/>
          </a:xfrm>
          <a:prstGeom prst="star16">
            <a:avLst>
              <a:gd name="adj" fmla="val 42717"/>
            </a:avLst>
          </a:prstGeom>
        </p:spPr>
        <p:style>
          <a:lnRef idx="1">
            <a:schemeClr val="accent2"/>
          </a:lnRef>
          <a:fillRef idx="3">
            <a:schemeClr val="accent2"/>
          </a:fillRef>
          <a:effectRef idx="2">
            <a:schemeClr val="accent2"/>
          </a:effectRef>
          <a:fontRef idx="minor">
            <a:schemeClr val="lt1"/>
          </a:fontRef>
        </p:style>
        <p:txBody>
          <a:bodyPr wrap="none" lIns="0" tIns="0" rIns="0" bIns="0" rtlCol="0" anchor="ctr"/>
          <a:lstStyle/>
          <a:p>
            <a:pPr algn="ctr"/>
            <a:r>
              <a:rPr kumimoji="1" lang="en-US" altLang="ja-JP" sz="2000" b="1" dirty="0" smtClean="0"/>
              <a:t>Best</a:t>
            </a:r>
            <a:endParaRPr lang="en-US" altLang="ja-JP" sz="2000" b="1" dirty="0"/>
          </a:p>
          <a:p>
            <a:pPr algn="ctr"/>
            <a:r>
              <a:rPr kumimoji="1" lang="en-US" altLang="ja-JP" sz="2000" b="1" dirty="0" smtClean="0"/>
              <a:t>Paper</a:t>
            </a:r>
          </a:p>
          <a:p>
            <a:pPr algn="ctr"/>
            <a:r>
              <a:rPr lang="en-US" altLang="ja-JP" sz="2000" b="1" dirty="0" smtClean="0"/>
              <a:t>Runner-up</a:t>
            </a:r>
          </a:p>
          <a:p>
            <a:pPr algn="ctr"/>
            <a:endParaRPr kumimoji="1" lang="en-US" altLang="ja-JP" sz="1000" b="1" dirty="0" smtClean="0"/>
          </a:p>
        </p:txBody>
      </p:sp>
      <p:sp>
        <p:nvSpPr>
          <p:cNvPr id="8" name="正方形/長方形 7"/>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Runner-up: Recycling Intermediates in a Column-store</a:t>
            </a:r>
            <a:endParaRPr lang="ja-JP" altLang="en-US" sz="1400" dirty="0">
              <a:solidFill>
                <a:schemeClr val="bg1"/>
              </a:solidFill>
              <a:latin typeface="ヒラギノ角ゴ Pro W6" pitchFamily="34" charset="-128"/>
              <a:ea typeface="ヒラギノ角ゴ Pro W6" pitchFamily="34" charset="-128"/>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概要</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動機と背景</a:t>
            </a:r>
            <a:endParaRPr kumimoji="1" lang="en-US" altLang="ja-JP" dirty="0" smtClean="0"/>
          </a:p>
          <a:p>
            <a:r>
              <a:rPr lang="en-US" altLang="ja-JP" dirty="0" smtClean="0"/>
              <a:t>Recycler</a:t>
            </a:r>
            <a:r>
              <a:rPr lang="ja-JP" altLang="en-US" dirty="0" smtClean="0"/>
              <a:t> アーキテクチャ</a:t>
            </a:r>
            <a:endParaRPr lang="en-US" altLang="ja-JP" dirty="0" smtClean="0"/>
          </a:p>
          <a:p>
            <a:pPr lvl="1"/>
            <a:r>
              <a:rPr lang="ja-JP" altLang="en-US" dirty="0" smtClean="0"/>
              <a:t>命令マッチング：完全一致と包含一致</a:t>
            </a:r>
            <a:endParaRPr lang="en-US" altLang="ja-JP" dirty="0" smtClean="0"/>
          </a:p>
          <a:p>
            <a:pPr lvl="1"/>
            <a:r>
              <a:rPr lang="ja-JP" altLang="en-US" dirty="0" smtClean="0"/>
              <a:t>リサイクルプールへの保存と利用</a:t>
            </a:r>
            <a:endParaRPr lang="en-US" altLang="ja-JP" dirty="0" smtClean="0"/>
          </a:p>
          <a:p>
            <a:pPr lvl="1"/>
            <a:r>
              <a:rPr lang="ja-JP" altLang="en-US" dirty="0" smtClean="0"/>
              <a:t>保存と削除のポリシー</a:t>
            </a:r>
            <a:endParaRPr lang="en-US" altLang="ja-JP" dirty="0" smtClean="0"/>
          </a:p>
          <a:p>
            <a:r>
              <a:rPr kumimoji="1" lang="ja-JP" altLang="en-US" dirty="0" smtClean="0"/>
              <a:t>評価実験</a:t>
            </a:r>
            <a:endParaRPr kumimoji="1" lang="en-US" altLang="ja-JP" dirty="0" smtClean="0"/>
          </a:p>
          <a:p>
            <a:pPr lvl="1"/>
            <a:r>
              <a:rPr kumimoji="1" lang="en-US" altLang="ja-JP" dirty="0" smtClean="0"/>
              <a:t>TPC-H</a:t>
            </a:r>
            <a:r>
              <a:rPr kumimoji="1" lang="ja-JP" altLang="en-US" dirty="0" smtClean="0"/>
              <a:t>と</a:t>
            </a:r>
            <a:r>
              <a:rPr kumimoji="1" lang="en-US" altLang="ja-JP" dirty="0" err="1" smtClean="0"/>
              <a:t>SkyServer</a:t>
            </a:r>
            <a:endParaRPr kumimoji="1" lang="en-US" altLang="ja-JP" dirty="0" smtClean="0"/>
          </a:p>
          <a:p>
            <a:r>
              <a:rPr lang="ja-JP" altLang="en-US" dirty="0"/>
              <a:t>まとめ</a:t>
            </a:r>
            <a:endParaRPr kumimoji="1" lang="ja-JP" altLang="en-US"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Runner-up: Recycling Intermediates in a Column-store</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pic>
        <p:nvPicPr>
          <p:cNvPr id="8" name="Picture 2" descr="C:\Users\mato\Documents\lib\icon\coquette-icons-set\png\64x64\accept.png"/>
          <p:cNvPicPr>
            <a:picLocks noChangeAspect="1" noChangeArrowheads="1"/>
          </p:cNvPicPr>
          <p:nvPr/>
        </p:nvPicPr>
        <p:blipFill>
          <a:blip r:embed="rId2"/>
          <a:srcRect/>
          <a:stretch>
            <a:fillRect/>
          </a:stretch>
        </p:blipFill>
        <p:spPr bwMode="auto">
          <a:xfrm>
            <a:off x="463505" y="1584311"/>
            <a:ext cx="457195" cy="457195"/>
          </a:xfrm>
          <a:prstGeom prst="rect">
            <a:avLst/>
          </a:prstGeom>
          <a:noFill/>
        </p:spPr>
      </p:pic>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85</a:t>
            </a:fld>
            <a:endParaRPr kumimoji="1" lang="ja-JP" alt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2</a:t>
            </a:r>
            <a:r>
              <a:rPr lang="ja-JP" altLang="en-US" dirty="0" smtClean="0"/>
              <a:t>種類の問合せ</a:t>
            </a:r>
            <a:endParaRPr kumimoji="1" lang="ja-JP" altLang="en-US" dirty="0"/>
          </a:p>
        </p:txBody>
      </p:sp>
      <p:sp>
        <p:nvSpPr>
          <p:cNvPr id="3" name="コンテンツ プレースホルダ 2"/>
          <p:cNvSpPr>
            <a:spLocks noGrp="1"/>
          </p:cNvSpPr>
          <p:nvPr>
            <p:ph idx="1"/>
          </p:nvPr>
        </p:nvSpPr>
        <p:spPr>
          <a:xfrm>
            <a:off x="457200" y="1457298"/>
            <a:ext cx="8229600" cy="4525963"/>
          </a:xfrm>
        </p:spPr>
        <p:txBody>
          <a:bodyPr>
            <a:normAutofit/>
          </a:bodyPr>
          <a:lstStyle/>
          <a:p>
            <a:r>
              <a:rPr kumimoji="1" lang="en-US" altLang="ja-JP" sz="2800" dirty="0" err="1" smtClean="0"/>
              <a:t>Tuple</a:t>
            </a:r>
            <a:r>
              <a:rPr kumimoji="1" lang="en-US" altLang="ja-JP" sz="2800" dirty="0" smtClean="0"/>
              <a:t>-at-a-time </a:t>
            </a:r>
            <a:r>
              <a:rPr kumimoji="1" lang="ja-JP" altLang="en-US" sz="2800" dirty="0" smtClean="0"/>
              <a:t>パイプライン実行</a:t>
            </a:r>
            <a:endParaRPr kumimoji="1" lang="en-US" altLang="ja-JP" sz="2800" dirty="0" smtClean="0"/>
          </a:p>
          <a:p>
            <a:pPr lvl="1"/>
            <a:r>
              <a:rPr lang="ja-JP" altLang="en-US" sz="2400" dirty="0" smtClean="0"/>
              <a:t>中間結果を生成するオーバーヘッドを避ける</a:t>
            </a:r>
            <a:endParaRPr lang="en-US" altLang="ja-JP" sz="2400" dirty="0" smtClean="0"/>
          </a:p>
          <a:p>
            <a:pPr lvl="1"/>
            <a:r>
              <a:rPr lang="ja-JP" altLang="en-US" sz="2400" dirty="0" smtClean="0"/>
              <a:t>共有や再利用の面で制限がある</a:t>
            </a:r>
            <a:endParaRPr lang="en-US" altLang="ja-JP" sz="2400" dirty="0" smtClean="0"/>
          </a:p>
          <a:p>
            <a:pPr lvl="1"/>
            <a:r>
              <a:rPr lang="ja-JP" altLang="en-US" sz="2400" dirty="0" smtClean="0"/>
              <a:t>マテリアライズドビューや結果キャッシュを使う</a:t>
            </a:r>
            <a:endParaRPr lang="en-US" altLang="ja-JP" sz="2400" dirty="0"/>
          </a:p>
          <a:p>
            <a:pPr lvl="1"/>
            <a:r>
              <a:rPr lang="ja-JP" altLang="en-US" sz="2400" dirty="0" smtClean="0"/>
              <a:t>データベース管理者が生成を決定（半自動）</a:t>
            </a:r>
            <a:endParaRPr lang="en-US" altLang="ja-JP" sz="2400" dirty="0" smtClean="0"/>
          </a:p>
          <a:p>
            <a:r>
              <a:rPr lang="en-US" altLang="ja-JP" sz="2800" dirty="0" smtClean="0"/>
              <a:t>Operator-at-a-time</a:t>
            </a:r>
          </a:p>
          <a:p>
            <a:pPr lvl="1"/>
            <a:r>
              <a:rPr kumimoji="1" lang="ja-JP" altLang="en-US" sz="2400" dirty="0" smtClean="0"/>
              <a:t>中間結果をオペレータ毎に完全に生成</a:t>
            </a:r>
            <a:endParaRPr kumimoji="1" lang="en-US" altLang="ja-JP" sz="2400" dirty="0" smtClean="0"/>
          </a:p>
          <a:p>
            <a:pPr lvl="1"/>
            <a:r>
              <a:rPr lang="ja-JP" altLang="en-US" sz="2400" dirty="0" smtClean="0"/>
              <a:t>以前の問合せの結果を保存するので完全自動</a:t>
            </a:r>
            <a:endParaRPr kumimoji="1" lang="ja-JP" altLang="en-US" sz="2400" dirty="0"/>
          </a:p>
        </p:txBody>
      </p:sp>
      <p:sp>
        <p:nvSpPr>
          <p:cNvPr id="5" name="テキスト ボックス 4"/>
          <p:cNvSpPr txBox="1"/>
          <p:nvPr/>
        </p:nvSpPr>
        <p:spPr>
          <a:xfrm>
            <a:off x="1687473" y="5218137"/>
            <a:ext cx="5724644" cy="1200329"/>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kumimoji="1" lang="ja-JP" altLang="en-US" sz="3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中間結果を再利用して</a:t>
            </a:r>
            <a:r>
              <a:rPr kumimoji="1" lang="en-US" altLang="ja-JP" sz="3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
            </a:r>
            <a:br>
              <a:rPr kumimoji="1" lang="en-US" altLang="ja-JP" sz="3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br>
            <a:r>
              <a:rPr kumimoji="1" lang="ja-JP" altLang="en-US" sz="3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rPr>
              <a:t>問合せ処理を部分的に省略</a:t>
            </a:r>
            <a:endParaRPr kumimoji="1" lang="ja-JP" altLang="en-US" sz="36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ヒラギノ角ゴ Std W8" pitchFamily="34" charset="-128"/>
              <a:ea typeface="ヒラギノ角ゴ Std W8" pitchFamily="34" charset="-128"/>
            </a:endParaRPr>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Runner-up: Recycling Intermediates in a Column-store</a:t>
            </a:r>
            <a:endParaRPr lang="ja-JP" altLang="en-US" sz="1400" dirty="0">
              <a:solidFill>
                <a:schemeClr val="bg1"/>
              </a:solidFill>
              <a:latin typeface="ヒラギノ角ゴ Pro W6" pitchFamily="34" charset="-128"/>
              <a:ea typeface="ヒラギノ角ゴ Pro W6" pitchFamily="34" charset="-128"/>
            </a:endParaRPr>
          </a:p>
        </p:txBody>
      </p:sp>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86</a:t>
            </a:fld>
            <a:endParaRPr kumimoji="1" lang="ja-JP" alt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背景：</a:t>
            </a:r>
            <a:r>
              <a:rPr kumimoji="1" lang="en-US" altLang="ja-JP" dirty="0" smtClean="0"/>
              <a:t>	</a:t>
            </a:r>
            <a:r>
              <a:rPr kumimoji="1" lang="en-US" altLang="ja-JP" dirty="0" err="1" smtClean="0"/>
              <a:t>MonetDB</a:t>
            </a:r>
            <a:endParaRPr kumimoji="1" lang="ja-JP" altLang="en-US" dirty="0"/>
          </a:p>
        </p:txBody>
      </p:sp>
      <p:sp>
        <p:nvSpPr>
          <p:cNvPr id="3" name="コンテンツ プレースホルダ 2"/>
          <p:cNvSpPr>
            <a:spLocks noGrp="1"/>
          </p:cNvSpPr>
          <p:nvPr>
            <p:ph idx="1"/>
          </p:nvPr>
        </p:nvSpPr>
        <p:spPr/>
        <p:txBody>
          <a:bodyPr/>
          <a:lstStyle/>
          <a:p>
            <a:r>
              <a:rPr kumimoji="1" lang="en-US" altLang="ja-JP" dirty="0" smtClean="0"/>
              <a:t>Operator-at-a-time</a:t>
            </a:r>
            <a:r>
              <a:rPr kumimoji="1" lang="ja-JP" altLang="en-US" dirty="0" smtClean="0"/>
              <a:t> 実行パラダイム</a:t>
            </a:r>
            <a:endParaRPr kumimoji="1" lang="en-US" altLang="ja-JP" dirty="0" smtClean="0"/>
          </a:p>
          <a:p>
            <a:r>
              <a:rPr lang="en-US" altLang="ja-JP" dirty="0" smtClean="0"/>
              <a:t>Column-store</a:t>
            </a:r>
            <a:r>
              <a:rPr lang="ja-JP" altLang="en-US" dirty="0" smtClean="0"/>
              <a:t>の標準的実装</a:t>
            </a:r>
            <a:endParaRPr lang="en-US" altLang="ja-JP" dirty="0" smtClean="0"/>
          </a:p>
          <a:p>
            <a:r>
              <a:rPr kumimoji="1" lang="en-US" altLang="ja-JP" dirty="0" smtClean="0"/>
              <a:t>Recycler</a:t>
            </a:r>
            <a:r>
              <a:rPr kumimoji="1" lang="ja-JP" altLang="en-US" dirty="0" smtClean="0"/>
              <a:t>は</a:t>
            </a:r>
            <a:r>
              <a:rPr kumimoji="1" lang="en-US" altLang="ja-JP" dirty="0" err="1" smtClean="0"/>
              <a:t>MonetDB</a:t>
            </a:r>
            <a:r>
              <a:rPr kumimoji="1" lang="ja-JP" altLang="en-US" dirty="0" smtClean="0"/>
              <a:t>エンジンを拡張して実装</a:t>
            </a:r>
            <a:endParaRPr kumimoji="1" lang="en-US" altLang="ja-JP" dirty="0" smtClean="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Runner-up: Recycling Intermediates in a Column-store</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87</a:t>
            </a:fld>
            <a:endParaRPr kumimoji="1" lang="ja-JP" alt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概要</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solidFill>
                  <a:schemeClr val="bg1">
                    <a:lumMod val="75000"/>
                  </a:schemeClr>
                </a:solidFill>
              </a:rPr>
              <a:t>動機と背景</a:t>
            </a:r>
            <a:endParaRPr kumimoji="1" lang="en-US" altLang="ja-JP" dirty="0" smtClean="0">
              <a:solidFill>
                <a:schemeClr val="bg1">
                  <a:lumMod val="75000"/>
                </a:schemeClr>
              </a:solidFill>
            </a:endParaRPr>
          </a:p>
          <a:p>
            <a:r>
              <a:rPr lang="en-US" altLang="ja-JP" dirty="0" smtClean="0"/>
              <a:t>Recycler</a:t>
            </a:r>
            <a:r>
              <a:rPr lang="ja-JP" altLang="en-US" dirty="0" smtClean="0"/>
              <a:t> アーキテクチャ</a:t>
            </a:r>
            <a:endParaRPr lang="en-US" altLang="ja-JP" dirty="0" smtClean="0"/>
          </a:p>
          <a:p>
            <a:pPr lvl="1"/>
            <a:r>
              <a:rPr lang="ja-JP" altLang="en-US" dirty="0" smtClean="0"/>
              <a:t>命令マッチング：完全一致と包含一致</a:t>
            </a:r>
            <a:endParaRPr lang="en-US" altLang="ja-JP" dirty="0" smtClean="0"/>
          </a:p>
          <a:p>
            <a:pPr lvl="1"/>
            <a:r>
              <a:rPr lang="ja-JP" altLang="en-US" dirty="0" smtClean="0"/>
              <a:t>リサイクルプールへの保存と利用</a:t>
            </a:r>
            <a:endParaRPr lang="en-US" altLang="ja-JP" dirty="0" smtClean="0"/>
          </a:p>
          <a:p>
            <a:pPr lvl="1"/>
            <a:r>
              <a:rPr lang="ja-JP" altLang="en-US" dirty="0" smtClean="0"/>
              <a:t>保存と削除のポリシー</a:t>
            </a:r>
            <a:endParaRPr lang="en-US" altLang="ja-JP" dirty="0" smtClean="0"/>
          </a:p>
          <a:p>
            <a:r>
              <a:rPr kumimoji="1" lang="ja-JP" altLang="en-US" dirty="0" smtClean="0"/>
              <a:t>評価実験</a:t>
            </a:r>
            <a:endParaRPr kumimoji="1" lang="en-US" altLang="ja-JP" dirty="0" smtClean="0"/>
          </a:p>
          <a:p>
            <a:pPr lvl="1"/>
            <a:r>
              <a:rPr kumimoji="1" lang="en-US" altLang="ja-JP" dirty="0" smtClean="0"/>
              <a:t>TPC-H</a:t>
            </a:r>
            <a:r>
              <a:rPr kumimoji="1" lang="ja-JP" altLang="en-US" dirty="0" smtClean="0"/>
              <a:t>と</a:t>
            </a:r>
            <a:r>
              <a:rPr kumimoji="1" lang="en-US" altLang="ja-JP" dirty="0" err="1" smtClean="0"/>
              <a:t>SkyServer</a:t>
            </a:r>
            <a:endParaRPr kumimoji="1" lang="en-US" altLang="ja-JP" dirty="0" smtClean="0"/>
          </a:p>
          <a:p>
            <a:r>
              <a:rPr lang="ja-JP" altLang="en-US" dirty="0"/>
              <a:t>まとめ</a:t>
            </a:r>
            <a:endParaRPr kumimoji="1" lang="ja-JP" altLang="en-US"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Runner-up: Recycling Intermediates in a Column-store</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pic>
        <p:nvPicPr>
          <p:cNvPr id="8" name="Picture 2" descr="C:\Users\mato\Documents\lib\icon\coquette-icons-set\png\64x64\accept.png"/>
          <p:cNvPicPr>
            <a:picLocks noChangeAspect="1" noChangeArrowheads="1"/>
          </p:cNvPicPr>
          <p:nvPr/>
        </p:nvPicPr>
        <p:blipFill>
          <a:blip r:embed="rId2"/>
          <a:srcRect/>
          <a:stretch>
            <a:fillRect/>
          </a:stretch>
        </p:blipFill>
        <p:spPr bwMode="auto">
          <a:xfrm>
            <a:off x="463505" y="2168519"/>
            <a:ext cx="457195" cy="457195"/>
          </a:xfrm>
          <a:prstGeom prst="rect">
            <a:avLst/>
          </a:prstGeom>
          <a:noFill/>
        </p:spPr>
      </p:pic>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88</a:t>
            </a:fld>
            <a:endParaRPr kumimoji="1" lang="ja-JP" alt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MonetDB</a:t>
            </a:r>
            <a:r>
              <a:rPr kumimoji="1" lang="ja-JP" altLang="en-US" dirty="0" smtClean="0"/>
              <a:t> アーキテクチャ</a:t>
            </a:r>
            <a:endParaRPr kumimoji="1" lang="ja-JP" altLang="en-US" dirty="0"/>
          </a:p>
        </p:txBody>
      </p:sp>
      <p:sp>
        <p:nvSpPr>
          <p:cNvPr id="5" name="正方形/長方形 4"/>
          <p:cNvSpPr/>
          <p:nvPr/>
        </p:nvSpPr>
        <p:spPr>
          <a:xfrm>
            <a:off x="4572000" y="1785915"/>
            <a:ext cx="3943404" cy="4052943"/>
          </a:xfrm>
          <a:prstGeom prst="rect">
            <a:avLst/>
          </a:prstGeom>
        </p:spPr>
        <p:style>
          <a:lnRef idx="2">
            <a:schemeClr val="accent1"/>
          </a:lnRef>
          <a:fillRef idx="1">
            <a:schemeClr val="lt1"/>
          </a:fillRef>
          <a:effectRef idx="0">
            <a:schemeClr val="accent1"/>
          </a:effectRef>
          <a:fontRef idx="minor">
            <a:schemeClr val="dk1"/>
          </a:fontRef>
        </p:style>
        <p:txBody>
          <a:bodyPr lIns="36000" tIns="0" rIns="36000" bIns="0" rtlCol="0" anchor="ctr"/>
          <a:lstStyle/>
          <a:p>
            <a:pPr algn="ctr"/>
            <a:endParaRPr kumimoji="1" lang="ja-JP" altLang="en-US" dirty="0"/>
          </a:p>
        </p:txBody>
      </p:sp>
      <p:sp>
        <p:nvSpPr>
          <p:cNvPr id="8" name="テキスト ボックス 7"/>
          <p:cNvSpPr txBox="1"/>
          <p:nvPr/>
        </p:nvSpPr>
        <p:spPr>
          <a:xfrm>
            <a:off x="5265747" y="1165194"/>
            <a:ext cx="543739" cy="369332"/>
          </a:xfrm>
          <a:prstGeom prst="rect">
            <a:avLst/>
          </a:prstGeom>
          <a:noFill/>
        </p:spPr>
        <p:txBody>
          <a:bodyPr wrap="none" rtlCol="0">
            <a:spAutoFit/>
          </a:bodyPr>
          <a:lstStyle/>
          <a:p>
            <a:r>
              <a:rPr kumimoji="1" lang="en-US" altLang="ja-JP" dirty="0" smtClean="0"/>
              <a:t>SQL</a:t>
            </a:r>
            <a:endParaRPr kumimoji="1" lang="ja-JP" altLang="en-US" dirty="0"/>
          </a:p>
        </p:txBody>
      </p:sp>
      <p:sp>
        <p:nvSpPr>
          <p:cNvPr id="11" name="角丸四角形 10"/>
          <p:cNvSpPr/>
          <p:nvPr/>
        </p:nvSpPr>
        <p:spPr>
          <a:xfrm>
            <a:off x="4827591" y="2443149"/>
            <a:ext cx="1424007" cy="7667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t>Optimizer</a:t>
            </a:r>
            <a:endParaRPr kumimoji="1" lang="ja-JP" altLang="en-US" dirty="0"/>
          </a:p>
        </p:txBody>
      </p:sp>
      <p:sp>
        <p:nvSpPr>
          <p:cNvPr id="14" name="角丸四角形 13"/>
          <p:cNvSpPr/>
          <p:nvPr/>
        </p:nvSpPr>
        <p:spPr>
          <a:xfrm>
            <a:off x="4827591" y="3757617"/>
            <a:ext cx="1424007" cy="7667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dirty="0" err="1" smtClean="0"/>
              <a:t>MonetDB</a:t>
            </a:r>
            <a:r>
              <a:rPr lang="en-US" altLang="ja-JP" dirty="0" smtClean="0"/>
              <a:t/>
            </a:r>
            <a:br>
              <a:rPr lang="en-US" altLang="ja-JP" dirty="0" smtClean="0"/>
            </a:br>
            <a:r>
              <a:rPr lang="ja-JP" altLang="en-US" dirty="0" smtClean="0"/>
              <a:t>カーネル</a:t>
            </a:r>
            <a:endParaRPr kumimoji="1" lang="ja-JP" altLang="en-US" dirty="0"/>
          </a:p>
        </p:txBody>
      </p:sp>
      <p:cxnSp>
        <p:nvCxnSpPr>
          <p:cNvPr id="16" name="直線矢印コネクタ 15"/>
          <p:cNvCxnSpPr>
            <a:stCxn id="8" idx="2"/>
            <a:endCxn id="11" idx="0"/>
          </p:cNvCxnSpPr>
          <p:nvPr/>
        </p:nvCxnSpPr>
        <p:spPr>
          <a:xfrm rot="16200000" flipH="1">
            <a:off x="5084295" y="1987848"/>
            <a:ext cx="908623" cy="19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a:stCxn id="11" idx="2"/>
            <a:endCxn id="14" idx="0"/>
          </p:cNvCxnSpPr>
          <p:nvPr/>
        </p:nvCxnSpPr>
        <p:spPr>
          <a:xfrm rot="5400000">
            <a:off x="5265748" y="3483769"/>
            <a:ext cx="54769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4535487" y="5469526"/>
            <a:ext cx="1738233" cy="369332"/>
          </a:xfrm>
          <a:prstGeom prst="rect">
            <a:avLst/>
          </a:prstGeom>
          <a:noFill/>
        </p:spPr>
        <p:txBody>
          <a:bodyPr wrap="none" rtlCol="0">
            <a:spAutoFit/>
          </a:bodyPr>
          <a:lstStyle/>
          <a:p>
            <a:r>
              <a:rPr kumimoji="1" lang="en-US" altLang="ja-JP" dirty="0" err="1" smtClean="0"/>
              <a:t>MonetDB</a:t>
            </a:r>
            <a:r>
              <a:rPr kumimoji="1" lang="en-US" altLang="ja-JP" dirty="0" smtClean="0"/>
              <a:t> Server</a:t>
            </a:r>
            <a:endParaRPr kumimoji="1" lang="ja-JP" altLang="en-US" dirty="0"/>
          </a:p>
        </p:txBody>
      </p:sp>
      <p:sp>
        <p:nvSpPr>
          <p:cNvPr id="25" name="線吹き出し 1 (枠付き) 24"/>
          <p:cNvSpPr/>
          <p:nvPr/>
        </p:nvSpPr>
        <p:spPr>
          <a:xfrm>
            <a:off x="263466" y="1785915"/>
            <a:ext cx="3876061" cy="1938992"/>
          </a:xfrm>
          <a:prstGeom prst="borderCallout1">
            <a:avLst>
              <a:gd name="adj1" fmla="val 27456"/>
              <a:gd name="adj2" fmla="val 100185"/>
              <a:gd name="adj3" fmla="val 15595"/>
              <a:gd name="adj4" fmla="val 135888"/>
            </a:avLst>
          </a:prstGeom>
          <a:ln>
            <a:prstDash val="dash"/>
          </a:ln>
        </p:spPr>
        <p:style>
          <a:lnRef idx="2">
            <a:schemeClr val="accent1"/>
          </a:lnRef>
          <a:fillRef idx="1">
            <a:schemeClr val="lt1"/>
          </a:fillRef>
          <a:effectRef idx="0">
            <a:schemeClr val="accent1"/>
          </a:effectRef>
          <a:fontRef idx="minor">
            <a:schemeClr val="dk1"/>
          </a:fontRef>
        </p:style>
        <p:txBody>
          <a:bodyPr wrap="none" lIns="0" tIns="0" rIns="0" bIns="0" rtlCol="0" anchor="ctr">
            <a:spAutoFit/>
          </a:bodyPr>
          <a:lstStyle/>
          <a:p>
            <a:r>
              <a:rPr lang="en-US" altLang="ja-JP" sz="1400" dirty="0" smtClean="0">
                <a:latin typeface="Consolas" pitchFamily="49" charset="0"/>
              </a:rPr>
              <a:t>function user.s1 2(A0:date,...):void;</a:t>
            </a:r>
          </a:p>
          <a:p>
            <a:r>
              <a:rPr lang="ja-JP" altLang="en-US" sz="1400" dirty="0" smtClean="0">
                <a:latin typeface="Consolas" pitchFamily="49" charset="0"/>
              </a:rPr>
              <a:t>  </a:t>
            </a:r>
            <a:r>
              <a:rPr lang="en-US" altLang="ja-JP" sz="1400" dirty="0" smtClean="0">
                <a:latin typeface="Consolas" pitchFamily="49" charset="0"/>
              </a:rPr>
              <a:t>X5 := </a:t>
            </a:r>
            <a:r>
              <a:rPr lang="en-US" altLang="ja-JP" sz="1400" dirty="0" err="1" smtClean="0">
                <a:latin typeface="Consolas" pitchFamily="49" charset="0"/>
              </a:rPr>
              <a:t>sql.bind</a:t>
            </a:r>
            <a:r>
              <a:rPr lang="en-US" altLang="ja-JP" sz="1400" dirty="0" smtClean="0">
                <a:latin typeface="Consolas" pitchFamily="49" charset="0"/>
              </a:rPr>
              <a:t>(”</a:t>
            </a:r>
            <a:r>
              <a:rPr lang="en-US" altLang="ja-JP" sz="1400" dirty="0" err="1" smtClean="0">
                <a:latin typeface="Consolas" pitchFamily="49" charset="0"/>
              </a:rPr>
              <a:t>sys”,”lineitem</a:t>
            </a:r>
            <a:r>
              <a:rPr lang="en-US" altLang="ja-JP" sz="1400" dirty="0" smtClean="0">
                <a:latin typeface="Consolas" pitchFamily="49" charset="0"/>
              </a:rPr>
              <a:t>",...);</a:t>
            </a:r>
          </a:p>
          <a:p>
            <a:r>
              <a:rPr lang="ja-JP" altLang="en-US" sz="1400" dirty="0" smtClean="0">
                <a:latin typeface="Consolas" pitchFamily="49" charset="0"/>
              </a:rPr>
              <a:t>  </a:t>
            </a:r>
            <a:r>
              <a:rPr lang="en-US" altLang="ja-JP" sz="1400" dirty="0" smtClean="0">
                <a:latin typeface="Consolas" pitchFamily="49" charset="0"/>
              </a:rPr>
              <a:t>X11 := </a:t>
            </a:r>
            <a:r>
              <a:rPr lang="en-US" altLang="ja-JP" sz="1400" dirty="0" err="1" smtClean="0">
                <a:latin typeface="Consolas" pitchFamily="49" charset="0"/>
              </a:rPr>
              <a:t>algebra.uselect</a:t>
            </a:r>
            <a:r>
              <a:rPr lang="en-US" altLang="ja-JP" sz="1400" dirty="0" smtClean="0">
                <a:latin typeface="Consolas" pitchFamily="49" charset="0"/>
              </a:rPr>
              <a:t>(X5,A3);</a:t>
            </a:r>
          </a:p>
          <a:p>
            <a:r>
              <a:rPr lang="ja-JP" altLang="en-US" sz="1400" dirty="0" smtClean="0">
                <a:latin typeface="Consolas" pitchFamily="49" charset="0"/>
              </a:rPr>
              <a:t>  </a:t>
            </a:r>
            <a:r>
              <a:rPr lang="en-US" altLang="ja-JP" sz="1400" dirty="0" smtClean="0">
                <a:latin typeface="Consolas" pitchFamily="49" charset="0"/>
              </a:rPr>
              <a:t>X14 := </a:t>
            </a:r>
            <a:r>
              <a:rPr lang="en-US" altLang="ja-JP" sz="1400" dirty="0" err="1" smtClean="0">
                <a:latin typeface="Consolas" pitchFamily="49" charset="0"/>
              </a:rPr>
              <a:t>algebra.markT</a:t>
            </a:r>
            <a:r>
              <a:rPr lang="en-US" altLang="ja-JP" sz="1400" dirty="0" smtClean="0">
                <a:latin typeface="Consolas" pitchFamily="49" charset="0"/>
              </a:rPr>
              <a:t>(X11,0@0);</a:t>
            </a:r>
          </a:p>
          <a:p>
            <a:r>
              <a:rPr lang="ja-JP" altLang="en-US" sz="1400" dirty="0" smtClean="0">
                <a:latin typeface="Consolas" pitchFamily="49" charset="0"/>
              </a:rPr>
              <a:t>  </a:t>
            </a:r>
            <a:r>
              <a:rPr lang="en-US" altLang="ja-JP" sz="1400" dirty="0" smtClean="0">
                <a:latin typeface="Consolas" pitchFamily="49" charset="0"/>
              </a:rPr>
              <a:t>X15 := </a:t>
            </a:r>
            <a:r>
              <a:rPr lang="en-US" altLang="ja-JP" sz="1400" dirty="0" err="1" smtClean="0">
                <a:latin typeface="Consolas" pitchFamily="49" charset="0"/>
              </a:rPr>
              <a:t>bat.reverse</a:t>
            </a:r>
            <a:r>
              <a:rPr lang="en-US" altLang="ja-JP" sz="1400" dirty="0" smtClean="0">
                <a:latin typeface="Consolas" pitchFamily="49" charset="0"/>
              </a:rPr>
              <a:t>(X14);</a:t>
            </a:r>
          </a:p>
          <a:p>
            <a:r>
              <a:rPr lang="ja-JP" altLang="en-US" sz="1400" dirty="0" smtClean="0">
                <a:latin typeface="Consolas" pitchFamily="49" charset="0"/>
              </a:rPr>
              <a:t>  </a:t>
            </a:r>
            <a:r>
              <a:rPr lang="en-US" altLang="ja-JP" sz="1400" dirty="0" smtClean="0">
                <a:latin typeface="Consolas" pitchFamily="49" charset="0"/>
              </a:rPr>
              <a:t>X16 := </a:t>
            </a:r>
            <a:r>
              <a:rPr lang="en-US" altLang="ja-JP" sz="1400" dirty="0" err="1" smtClean="0">
                <a:latin typeface="Consolas" pitchFamily="49" charset="0"/>
              </a:rPr>
              <a:t>sql.bindIdxbat</a:t>
            </a:r>
            <a:r>
              <a:rPr lang="en-US" altLang="ja-JP" sz="1400" dirty="0" smtClean="0">
                <a:latin typeface="Consolas" pitchFamily="49" charset="0"/>
              </a:rPr>
              <a:t>(”sys”,...);</a:t>
            </a:r>
          </a:p>
          <a:p>
            <a:r>
              <a:rPr lang="ja-JP" altLang="en-US" sz="1400" dirty="0" smtClean="0">
                <a:latin typeface="Consolas" pitchFamily="49" charset="0"/>
              </a:rPr>
              <a:t>  </a:t>
            </a:r>
            <a:r>
              <a:rPr lang="en-US" altLang="ja-JP" sz="1400" dirty="0" smtClean="0">
                <a:latin typeface="Consolas" pitchFamily="49" charset="0"/>
              </a:rPr>
              <a:t>X18 := </a:t>
            </a:r>
            <a:r>
              <a:rPr lang="en-US" altLang="ja-JP" sz="1400" dirty="0" err="1" smtClean="0">
                <a:latin typeface="Consolas" pitchFamily="49" charset="0"/>
              </a:rPr>
              <a:t>algebra.join</a:t>
            </a:r>
            <a:r>
              <a:rPr lang="en-US" altLang="ja-JP" sz="1400" dirty="0" smtClean="0">
                <a:latin typeface="Consolas" pitchFamily="49" charset="0"/>
              </a:rPr>
              <a:t>(X15,X16);</a:t>
            </a:r>
          </a:p>
          <a:p>
            <a:r>
              <a:rPr lang="ja-JP" altLang="en-US" sz="1400" dirty="0" smtClean="0">
                <a:latin typeface="Consolas" pitchFamily="49" charset="0"/>
              </a:rPr>
              <a:t>  </a:t>
            </a:r>
            <a:r>
              <a:rPr lang="en-US" altLang="ja-JP" sz="1400" dirty="0" smtClean="0">
                <a:latin typeface="Consolas" pitchFamily="49" charset="0"/>
              </a:rPr>
              <a:t>X19 := </a:t>
            </a:r>
            <a:r>
              <a:rPr lang="en-US" altLang="ja-JP" sz="1400" dirty="0" err="1" smtClean="0">
                <a:latin typeface="Consolas" pitchFamily="49" charset="0"/>
              </a:rPr>
              <a:t>sql.bind</a:t>
            </a:r>
            <a:r>
              <a:rPr lang="en-US" altLang="ja-JP" sz="1400" dirty="0" smtClean="0">
                <a:latin typeface="Consolas" pitchFamily="49" charset="0"/>
              </a:rPr>
              <a:t>(”</a:t>
            </a:r>
            <a:r>
              <a:rPr lang="en-US" altLang="ja-JP" sz="1400" dirty="0" err="1" smtClean="0">
                <a:latin typeface="Consolas" pitchFamily="49" charset="0"/>
              </a:rPr>
              <a:t>sys”,”orders</a:t>
            </a:r>
            <a:r>
              <a:rPr lang="en-US" altLang="ja-JP" sz="1400" dirty="0" smtClean="0">
                <a:latin typeface="Consolas" pitchFamily="49" charset="0"/>
              </a:rPr>
              <a:t>”,...);</a:t>
            </a:r>
          </a:p>
          <a:p>
            <a:r>
              <a:rPr lang="ja-JP" altLang="en-US" sz="1400" dirty="0" smtClean="0">
                <a:latin typeface="Consolas" pitchFamily="49" charset="0"/>
              </a:rPr>
              <a:t>  </a:t>
            </a:r>
            <a:r>
              <a:rPr lang="en-US" altLang="ja-JP" sz="1400" dirty="0" smtClean="0">
                <a:latin typeface="Consolas" pitchFamily="49" charset="0"/>
              </a:rPr>
              <a:t>X25 := </a:t>
            </a:r>
            <a:r>
              <a:rPr lang="en-US" altLang="ja-JP" sz="1400" dirty="0" err="1" smtClean="0">
                <a:latin typeface="Consolas" pitchFamily="49" charset="0"/>
              </a:rPr>
              <a:t>mtime.addmonths</a:t>
            </a:r>
            <a:r>
              <a:rPr lang="en-US" altLang="ja-JP" sz="1400" dirty="0" smtClean="0">
                <a:latin typeface="Consolas" pitchFamily="49" charset="0"/>
              </a:rPr>
              <a:t>(A1,A2);</a:t>
            </a:r>
          </a:p>
        </p:txBody>
      </p:sp>
      <p:sp>
        <p:nvSpPr>
          <p:cNvPr id="27" name="テキスト ボックス 26"/>
          <p:cNvSpPr txBox="1"/>
          <p:nvPr/>
        </p:nvSpPr>
        <p:spPr>
          <a:xfrm>
            <a:off x="5557851" y="1822428"/>
            <a:ext cx="2506584" cy="584775"/>
          </a:xfrm>
          <a:prstGeom prst="rect">
            <a:avLst/>
          </a:prstGeom>
          <a:noFill/>
        </p:spPr>
        <p:txBody>
          <a:bodyPr wrap="none" rtlCol="0">
            <a:spAutoFit/>
          </a:bodyPr>
          <a:lstStyle/>
          <a:p>
            <a:r>
              <a:rPr kumimoji="1" lang="en-US" altLang="ja-JP" dirty="0" smtClean="0"/>
              <a:t>MAL</a:t>
            </a:r>
            <a:br>
              <a:rPr kumimoji="1" lang="en-US" altLang="ja-JP" dirty="0" smtClean="0"/>
            </a:br>
            <a:r>
              <a:rPr kumimoji="1" lang="en-US" altLang="ja-JP" sz="1400" dirty="0" smtClean="0"/>
              <a:t> (</a:t>
            </a:r>
            <a:r>
              <a:rPr kumimoji="1" lang="en-US" altLang="ja-JP" sz="1400" dirty="0" err="1" smtClean="0"/>
              <a:t>MonetDB</a:t>
            </a:r>
            <a:r>
              <a:rPr kumimoji="1" lang="en-US" altLang="ja-JP" sz="1400" dirty="0" smtClean="0"/>
              <a:t> Assembly Language)</a:t>
            </a:r>
            <a:endParaRPr kumimoji="1" lang="en-US" altLang="ja-JP" dirty="0" smtClean="0"/>
          </a:p>
        </p:txBody>
      </p:sp>
      <p:sp>
        <p:nvSpPr>
          <p:cNvPr id="28" name="テキスト ボックス 27"/>
          <p:cNvSpPr txBox="1"/>
          <p:nvPr/>
        </p:nvSpPr>
        <p:spPr>
          <a:xfrm>
            <a:off x="5557851" y="3278746"/>
            <a:ext cx="612668" cy="369332"/>
          </a:xfrm>
          <a:prstGeom prst="rect">
            <a:avLst/>
          </a:prstGeom>
          <a:noFill/>
        </p:spPr>
        <p:txBody>
          <a:bodyPr wrap="none" rtlCol="0">
            <a:spAutoFit/>
          </a:bodyPr>
          <a:lstStyle/>
          <a:p>
            <a:r>
              <a:rPr kumimoji="1" lang="en-US" altLang="ja-JP" dirty="0" smtClean="0"/>
              <a:t>MAL</a:t>
            </a:r>
            <a:endParaRPr kumimoji="1" lang="ja-JP" altLang="en-US" dirty="0"/>
          </a:p>
        </p:txBody>
      </p:sp>
      <p:grpSp>
        <p:nvGrpSpPr>
          <p:cNvPr id="40" name="グループ化 39"/>
          <p:cNvGrpSpPr/>
          <p:nvPr/>
        </p:nvGrpSpPr>
        <p:grpSpPr>
          <a:xfrm>
            <a:off x="6470675" y="4926033"/>
            <a:ext cx="1570059" cy="736163"/>
            <a:chOff x="6470675" y="4926033"/>
            <a:chExt cx="1570059" cy="736163"/>
          </a:xfrm>
        </p:grpSpPr>
        <p:sp>
          <p:nvSpPr>
            <p:cNvPr id="23" name="額縁 22"/>
            <p:cNvSpPr/>
            <p:nvPr/>
          </p:nvSpPr>
          <p:spPr>
            <a:xfrm>
              <a:off x="6470675" y="4926033"/>
              <a:ext cx="1570059" cy="736163"/>
            </a:xfrm>
            <a:prstGeom prst="bevel">
              <a:avLst/>
            </a:prstGeom>
          </p:spPr>
          <p:style>
            <a:lnRef idx="2">
              <a:schemeClr val="accent1"/>
            </a:lnRef>
            <a:fillRef idx="1">
              <a:schemeClr val="lt1"/>
            </a:fillRef>
            <a:effectRef idx="0">
              <a:schemeClr val="accent1"/>
            </a:effectRef>
            <a:fontRef idx="minor">
              <a:schemeClr val="dk1"/>
            </a:fontRef>
          </p:style>
          <p:txBody>
            <a:bodyPr wrap="square" lIns="36000" tIns="0" rIns="36000" bIns="0" rtlCol="0" anchor="ctr">
              <a:spAutoFit/>
            </a:bodyPr>
            <a:lstStyle/>
            <a:p>
              <a:r>
                <a:rPr kumimoji="1" lang="ja-JP" altLang="en-US" dirty="0" smtClean="0"/>
                <a:t>リサイクル</a:t>
              </a:r>
              <a:r>
                <a:rPr kumimoji="1" lang="en-US" altLang="ja-JP" dirty="0" smtClean="0"/>
                <a:t/>
              </a:r>
              <a:br>
                <a:rPr kumimoji="1" lang="en-US" altLang="ja-JP" dirty="0" smtClean="0"/>
              </a:br>
              <a:r>
                <a:rPr kumimoji="1" lang="ja-JP" altLang="en-US" dirty="0" smtClean="0"/>
                <a:t>プール</a:t>
              </a:r>
              <a:endParaRPr kumimoji="1" lang="ja-JP" altLang="en-US" dirty="0"/>
            </a:p>
          </p:txBody>
        </p:sp>
        <p:pic>
          <p:nvPicPr>
            <p:cNvPr id="28674" name="Picture 2" descr="C:\Users\mato\Documents\lib\icon\coquette-part-3-icons-set\png\64x64\recycle.png"/>
            <p:cNvPicPr>
              <a:picLocks noChangeAspect="1" noChangeArrowheads="1"/>
            </p:cNvPicPr>
            <p:nvPr/>
          </p:nvPicPr>
          <p:blipFill>
            <a:blip r:embed="rId2"/>
            <a:srcRect/>
            <a:stretch>
              <a:fillRect/>
            </a:stretch>
          </p:blipFill>
          <p:spPr bwMode="auto">
            <a:xfrm>
              <a:off x="7493040" y="5105430"/>
              <a:ext cx="477837" cy="477837"/>
            </a:xfrm>
            <a:prstGeom prst="rect">
              <a:avLst/>
            </a:prstGeom>
            <a:noFill/>
          </p:spPr>
        </p:pic>
      </p:grpSp>
      <p:sp>
        <p:nvSpPr>
          <p:cNvPr id="31" name="角丸四角形 30"/>
          <p:cNvSpPr/>
          <p:nvPr/>
        </p:nvSpPr>
        <p:spPr>
          <a:xfrm>
            <a:off x="6361138" y="2443149"/>
            <a:ext cx="1862162" cy="7667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t>Recycle</a:t>
            </a:r>
          </a:p>
          <a:p>
            <a:pPr algn="ctr"/>
            <a:r>
              <a:rPr lang="en-US" altLang="ja-JP" dirty="0" smtClean="0"/>
              <a:t>Optimizer</a:t>
            </a:r>
            <a:endParaRPr kumimoji="1" lang="ja-JP" altLang="en-US" dirty="0"/>
          </a:p>
        </p:txBody>
      </p:sp>
      <p:sp>
        <p:nvSpPr>
          <p:cNvPr id="38" name="角丸四角形 37"/>
          <p:cNvSpPr/>
          <p:nvPr/>
        </p:nvSpPr>
        <p:spPr>
          <a:xfrm>
            <a:off x="6361137" y="3757617"/>
            <a:ext cx="1862163" cy="7667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dirty="0" smtClean="0"/>
              <a:t>実行時サポート</a:t>
            </a:r>
            <a:endParaRPr lang="en-US" altLang="ja-JP" dirty="0" smtClean="0"/>
          </a:p>
          <a:p>
            <a:pPr algn="ctr"/>
            <a:r>
              <a:rPr kumimoji="1" lang="ja-JP" altLang="en-US" dirty="0" smtClean="0"/>
              <a:t>保存許可と削除</a:t>
            </a:r>
            <a:endParaRPr kumimoji="1" lang="ja-JP" altLang="en-US" dirty="0"/>
          </a:p>
        </p:txBody>
      </p:sp>
      <p:sp>
        <p:nvSpPr>
          <p:cNvPr id="39" name="線吹き出し 2 (枠付き) 38"/>
          <p:cNvSpPr/>
          <p:nvPr/>
        </p:nvSpPr>
        <p:spPr>
          <a:xfrm>
            <a:off x="263466" y="3867156"/>
            <a:ext cx="3876061" cy="1938992"/>
          </a:xfrm>
          <a:prstGeom prst="borderCallout2">
            <a:avLst>
              <a:gd name="adj1" fmla="val 19476"/>
              <a:gd name="adj2" fmla="val 99823"/>
              <a:gd name="adj3" fmla="val -18977"/>
              <a:gd name="adj4" fmla="val 116168"/>
              <a:gd name="adj5" fmla="val -19727"/>
              <a:gd name="adj6" fmla="val 136308"/>
            </a:avLst>
          </a:prstGeom>
          <a:ln>
            <a:prstDash val="dash"/>
          </a:ln>
        </p:spPr>
        <p:style>
          <a:lnRef idx="2">
            <a:schemeClr val="accent1"/>
          </a:lnRef>
          <a:fillRef idx="1">
            <a:schemeClr val="lt1"/>
          </a:fillRef>
          <a:effectRef idx="0">
            <a:schemeClr val="accent1"/>
          </a:effectRef>
          <a:fontRef idx="minor">
            <a:schemeClr val="dk1"/>
          </a:fontRef>
        </p:style>
        <p:txBody>
          <a:bodyPr wrap="none" lIns="0" tIns="0" rIns="0" bIns="0" rtlCol="0" anchor="ctr">
            <a:spAutoFit/>
          </a:bodyPr>
          <a:lstStyle/>
          <a:p>
            <a:r>
              <a:rPr lang="en-US" altLang="ja-JP" sz="1400" dirty="0" smtClean="0">
                <a:latin typeface="Consolas" pitchFamily="49" charset="0"/>
              </a:rPr>
              <a:t>function user.s1 2(A0:date,...):void;</a:t>
            </a:r>
          </a:p>
          <a:p>
            <a:r>
              <a:rPr lang="ja-JP" altLang="en-US" sz="1400" dirty="0" smtClean="0">
                <a:latin typeface="Consolas" pitchFamily="49" charset="0"/>
              </a:rPr>
              <a:t>  </a:t>
            </a:r>
            <a:r>
              <a:rPr lang="en-US" altLang="ja-JP" sz="1400" dirty="0" smtClean="0">
                <a:latin typeface="Consolas" pitchFamily="49" charset="0"/>
              </a:rPr>
              <a:t>X5 := </a:t>
            </a:r>
            <a:r>
              <a:rPr lang="en-US" altLang="ja-JP" sz="1400" dirty="0" err="1" smtClean="0">
                <a:latin typeface="Consolas" pitchFamily="49" charset="0"/>
              </a:rPr>
              <a:t>sql.bind</a:t>
            </a:r>
            <a:r>
              <a:rPr lang="en-US" altLang="ja-JP" sz="1400" dirty="0" smtClean="0">
                <a:latin typeface="Consolas" pitchFamily="49" charset="0"/>
              </a:rPr>
              <a:t>(”</a:t>
            </a:r>
            <a:r>
              <a:rPr lang="en-US" altLang="ja-JP" sz="1400" dirty="0" err="1" smtClean="0">
                <a:latin typeface="Consolas" pitchFamily="49" charset="0"/>
              </a:rPr>
              <a:t>sys”,”lineitem</a:t>
            </a:r>
            <a:r>
              <a:rPr lang="en-US" altLang="ja-JP" sz="1400" dirty="0" smtClean="0">
                <a:latin typeface="Consolas" pitchFamily="49" charset="0"/>
              </a:rPr>
              <a:t>",...);</a:t>
            </a:r>
          </a:p>
          <a:p>
            <a:r>
              <a:rPr lang="ja-JP" altLang="en-US" sz="1400" dirty="0" smtClean="0">
                <a:latin typeface="Consolas" pitchFamily="49" charset="0"/>
              </a:rPr>
              <a:t>  </a:t>
            </a:r>
            <a:r>
              <a:rPr lang="en-US" altLang="ja-JP" sz="1400" dirty="0" smtClean="0">
                <a:latin typeface="Consolas" pitchFamily="49" charset="0"/>
              </a:rPr>
              <a:t>X11 := </a:t>
            </a:r>
            <a:r>
              <a:rPr lang="en-US" altLang="ja-JP" sz="1400" dirty="0" err="1" smtClean="0">
                <a:latin typeface="Consolas" pitchFamily="49" charset="0"/>
              </a:rPr>
              <a:t>algebra.uselect</a:t>
            </a:r>
            <a:r>
              <a:rPr lang="en-US" altLang="ja-JP" sz="1400" dirty="0" smtClean="0">
                <a:latin typeface="Consolas" pitchFamily="49" charset="0"/>
              </a:rPr>
              <a:t>(X5,A3);</a:t>
            </a:r>
          </a:p>
          <a:p>
            <a:r>
              <a:rPr lang="ja-JP" altLang="en-US" sz="1400" dirty="0" smtClean="0">
                <a:latin typeface="Consolas" pitchFamily="49" charset="0"/>
              </a:rPr>
              <a:t>  </a:t>
            </a:r>
            <a:r>
              <a:rPr lang="en-US" altLang="ja-JP" sz="1400" dirty="0" smtClean="0">
                <a:latin typeface="Consolas" pitchFamily="49" charset="0"/>
              </a:rPr>
              <a:t>X14 := </a:t>
            </a:r>
            <a:r>
              <a:rPr lang="en-US" altLang="ja-JP" sz="1400" dirty="0" err="1" smtClean="0">
                <a:latin typeface="Consolas" pitchFamily="49" charset="0"/>
              </a:rPr>
              <a:t>algebra.markT</a:t>
            </a:r>
            <a:r>
              <a:rPr lang="en-US" altLang="ja-JP" sz="1400" dirty="0" smtClean="0">
                <a:latin typeface="Consolas" pitchFamily="49" charset="0"/>
              </a:rPr>
              <a:t>(X11,0@0);</a:t>
            </a:r>
          </a:p>
          <a:p>
            <a:r>
              <a:rPr lang="ja-JP" altLang="en-US" sz="1400" dirty="0" smtClean="0">
                <a:latin typeface="Consolas" pitchFamily="49" charset="0"/>
              </a:rPr>
              <a:t>  </a:t>
            </a:r>
            <a:r>
              <a:rPr lang="en-US" altLang="ja-JP" sz="1400" dirty="0" smtClean="0">
                <a:latin typeface="Consolas" pitchFamily="49" charset="0"/>
              </a:rPr>
              <a:t>X15 := </a:t>
            </a:r>
            <a:r>
              <a:rPr lang="en-US" altLang="ja-JP" sz="1400" dirty="0" err="1" smtClean="0">
                <a:latin typeface="Consolas" pitchFamily="49" charset="0"/>
              </a:rPr>
              <a:t>bat.reverse</a:t>
            </a:r>
            <a:r>
              <a:rPr lang="en-US" altLang="ja-JP" sz="1400" dirty="0" smtClean="0">
                <a:latin typeface="Consolas" pitchFamily="49" charset="0"/>
              </a:rPr>
              <a:t>(X14);</a:t>
            </a:r>
          </a:p>
          <a:p>
            <a:r>
              <a:rPr lang="ja-JP" altLang="en-US" sz="1400" dirty="0" smtClean="0">
                <a:latin typeface="Consolas" pitchFamily="49" charset="0"/>
              </a:rPr>
              <a:t>  </a:t>
            </a:r>
            <a:r>
              <a:rPr lang="en-US" altLang="ja-JP" sz="1400" dirty="0" smtClean="0">
                <a:latin typeface="Consolas" pitchFamily="49" charset="0"/>
              </a:rPr>
              <a:t>X16 := </a:t>
            </a:r>
            <a:r>
              <a:rPr lang="en-US" altLang="ja-JP" sz="1400" dirty="0" err="1" smtClean="0">
                <a:latin typeface="Consolas" pitchFamily="49" charset="0"/>
              </a:rPr>
              <a:t>sql.bindIdxbat</a:t>
            </a:r>
            <a:r>
              <a:rPr lang="en-US" altLang="ja-JP" sz="1400" dirty="0" smtClean="0">
                <a:latin typeface="Consolas" pitchFamily="49" charset="0"/>
              </a:rPr>
              <a:t>(”sys”,...);</a:t>
            </a:r>
          </a:p>
          <a:p>
            <a:r>
              <a:rPr lang="ja-JP" altLang="en-US" sz="1400" dirty="0" smtClean="0">
                <a:latin typeface="Consolas" pitchFamily="49" charset="0"/>
              </a:rPr>
              <a:t>  </a:t>
            </a:r>
            <a:r>
              <a:rPr lang="en-US" altLang="ja-JP" sz="1400" dirty="0" smtClean="0">
                <a:latin typeface="Consolas" pitchFamily="49" charset="0"/>
              </a:rPr>
              <a:t>X18 := </a:t>
            </a:r>
            <a:r>
              <a:rPr lang="en-US" altLang="ja-JP" sz="1400" dirty="0" err="1" smtClean="0">
                <a:latin typeface="Consolas" pitchFamily="49" charset="0"/>
              </a:rPr>
              <a:t>algebra.join</a:t>
            </a:r>
            <a:r>
              <a:rPr lang="en-US" altLang="ja-JP" sz="1400" dirty="0" smtClean="0">
                <a:latin typeface="Consolas" pitchFamily="49" charset="0"/>
              </a:rPr>
              <a:t>(X15,X16);</a:t>
            </a:r>
          </a:p>
          <a:p>
            <a:r>
              <a:rPr lang="ja-JP" altLang="en-US" sz="1400" dirty="0" smtClean="0">
                <a:latin typeface="Consolas" pitchFamily="49" charset="0"/>
              </a:rPr>
              <a:t>  </a:t>
            </a:r>
            <a:r>
              <a:rPr lang="en-US" altLang="ja-JP" sz="1400" dirty="0" smtClean="0">
                <a:latin typeface="Consolas" pitchFamily="49" charset="0"/>
              </a:rPr>
              <a:t>X19 := </a:t>
            </a:r>
            <a:r>
              <a:rPr lang="en-US" altLang="ja-JP" sz="1400" dirty="0" err="1" smtClean="0">
                <a:latin typeface="Consolas" pitchFamily="49" charset="0"/>
              </a:rPr>
              <a:t>sql.bind</a:t>
            </a:r>
            <a:r>
              <a:rPr lang="en-US" altLang="ja-JP" sz="1400" dirty="0" smtClean="0">
                <a:latin typeface="Consolas" pitchFamily="49" charset="0"/>
              </a:rPr>
              <a:t>(”</a:t>
            </a:r>
            <a:r>
              <a:rPr lang="en-US" altLang="ja-JP" sz="1400" dirty="0" err="1" smtClean="0">
                <a:latin typeface="Consolas" pitchFamily="49" charset="0"/>
              </a:rPr>
              <a:t>sys”,”orders</a:t>
            </a:r>
            <a:r>
              <a:rPr lang="en-US" altLang="ja-JP" sz="1400" dirty="0" smtClean="0">
                <a:latin typeface="Consolas" pitchFamily="49" charset="0"/>
              </a:rPr>
              <a:t>”,...);</a:t>
            </a:r>
          </a:p>
          <a:p>
            <a:r>
              <a:rPr lang="ja-JP" altLang="en-US" sz="1400" dirty="0" smtClean="0">
                <a:latin typeface="Consolas" pitchFamily="49" charset="0"/>
              </a:rPr>
              <a:t>  </a:t>
            </a:r>
            <a:r>
              <a:rPr lang="en-US" altLang="ja-JP" sz="1400" dirty="0" smtClean="0">
                <a:latin typeface="Consolas" pitchFamily="49" charset="0"/>
              </a:rPr>
              <a:t>X25 := </a:t>
            </a:r>
            <a:r>
              <a:rPr lang="en-US" altLang="ja-JP" sz="1400" dirty="0" err="1" smtClean="0">
                <a:latin typeface="Consolas" pitchFamily="49" charset="0"/>
              </a:rPr>
              <a:t>mtime.addmonths</a:t>
            </a:r>
            <a:r>
              <a:rPr lang="en-US" altLang="ja-JP" sz="1400" dirty="0" smtClean="0">
                <a:latin typeface="Consolas" pitchFamily="49" charset="0"/>
              </a:rPr>
              <a:t>(A1,A2);</a:t>
            </a:r>
          </a:p>
        </p:txBody>
      </p:sp>
      <p:pic>
        <p:nvPicPr>
          <p:cNvPr id="32" name="Picture 2" descr="C:\Users\mato\Documents\lib\icon\coquette-part-3-icons-set\png\64x64\recycle.png"/>
          <p:cNvPicPr>
            <a:picLocks noChangeAspect="1" noChangeArrowheads="1"/>
          </p:cNvPicPr>
          <p:nvPr/>
        </p:nvPicPr>
        <p:blipFill>
          <a:blip r:embed="rId2"/>
          <a:srcRect/>
          <a:stretch>
            <a:fillRect/>
          </a:stretch>
        </p:blipFill>
        <p:spPr bwMode="auto">
          <a:xfrm>
            <a:off x="153927" y="4049721"/>
            <a:ext cx="292104" cy="292104"/>
          </a:xfrm>
          <a:prstGeom prst="rect">
            <a:avLst/>
          </a:prstGeom>
          <a:noFill/>
        </p:spPr>
      </p:pic>
      <p:pic>
        <p:nvPicPr>
          <p:cNvPr id="34" name="Picture 2" descr="C:\Users\mato\Documents\lib\icon\coquette-part-3-icons-set\png\64x64\recycle.png"/>
          <p:cNvPicPr>
            <a:picLocks noChangeAspect="1" noChangeArrowheads="1"/>
          </p:cNvPicPr>
          <p:nvPr/>
        </p:nvPicPr>
        <p:blipFill>
          <a:blip r:embed="rId2"/>
          <a:srcRect/>
          <a:stretch>
            <a:fillRect/>
          </a:stretch>
        </p:blipFill>
        <p:spPr bwMode="auto">
          <a:xfrm>
            <a:off x="153927" y="4268799"/>
            <a:ext cx="292104" cy="292104"/>
          </a:xfrm>
          <a:prstGeom prst="rect">
            <a:avLst/>
          </a:prstGeom>
          <a:noFill/>
        </p:spPr>
      </p:pic>
      <p:pic>
        <p:nvPicPr>
          <p:cNvPr id="35" name="Picture 2" descr="C:\Users\mato\Documents\lib\icon\coquette-part-3-icons-set\png\64x64\recycle.png"/>
          <p:cNvPicPr>
            <a:picLocks noChangeAspect="1" noChangeArrowheads="1"/>
          </p:cNvPicPr>
          <p:nvPr/>
        </p:nvPicPr>
        <p:blipFill>
          <a:blip r:embed="rId2"/>
          <a:srcRect/>
          <a:stretch>
            <a:fillRect/>
          </a:stretch>
        </p:blipFill>
        <p:spPr bwMode="auto">
          <a:xfrm>
            <a:off x="153927" y="4487877"/>
            <a:ext cx="292104" cy="292104"/>
          </a:xfrm>
          <a:prstGeom prst="rect">
            <a:avLst/>
          </a:prstGeom>
          <a:noFill/>
        </p:spPr>
      </p:pic>
      <p:pic>
        <p:nvPicPr>
          <p:cNvPr id="36" name="Picture 2" descr="C:\Users\mato\Documents\lib\icon\coquette-part-3-icons-set\png\64x64\recycle.png"/>
          <p:cNvPicPr>
            <a:picLocks noChangeAspect="1" noChangeArrowheads="1"/>
          </p:cNvPicPr>
          <p:nvPr/>
        </p:nvPicPr>
        <p:blipFill>
          <a:blip r:embed="rId2"/>
          <a:srcRect/>
          <a:stretch>
            <a:fillRect/>
          </a:stretch>
        </p:blipFill>
        <p:spPr bwMode="auto">
          <a:xfrm>
            <a:off x="153927" y="4706955"/>
            <a:ext cx="292104" cy="292104"/>
          </a:xfrm>
          <a:prstGeom prst="rect">
            <a:avLst/>
          </a:prstGeom>
          <a:noFill/>
        </p:spPr>
      </p:pic>
      <p:pic>
        <p:nvPicPr>
          <p:cNvPr id="37" name="Picture 2" descr="C:\Users\mato\Documents\lib\icon\coquette-part-3-icons-set\png\64x64\recycle.png"/>
          <p:cNvPicPr>
            <a:picLocks noChangeAspect="1" noChangeArrowheads="1"/>
          </p:cNvPicPr>
          <p:nvPr/>
        </p:nvPicPr>
        <p:blipFill>
          <a:blip r:embed="rId2"/>
          <a:srcRect/>
          <a:stretch>
            <a:fillRect/>
          </a:stretch>
        </p:blipFill>
        <p:spPr bwMode="auto">
          <a:xfrm>
            <a:off x="153927" y="4926033"/>
            <a:ext cx="292104" cy="292104"/>
          </a:xfrm>
          <a:prstGeom prst="rect">
            <a:avLst/>
          </a:prstGeom>
          <a:noFill/>
        </p:spPr>
      </p:pic>
      <p:sp>
        <p:nvSpPr>
          <p:cNvPr id="26" name="正方形/長方形 2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Runner-up: Recycling Intermediates in a Column-store</a:t>
            </a:r>
            <a:endParaRPr lang="ja-JP" altLang="en-US" sz="1400" dirty="0">
              <a:solidFill>
                <a:schemeClr val="bg1"/>
              </a:solidFill>
              <a:latin typeface="ヒラギノ角ゴ Pro W6" pitchFamily="34" charset="-128"/>
              <a:ea typeface="ヒラギノ角ゴ Pro W6" pitchFamily="34" charset="-128"/>
            </a:endParaRPr>
          </a:p>
        </p:txBody>
      </p:sp>
      <p:sp>
        <p:nvSpPr>
          <p:cNvPr id="30" name="フッター プレースホルダ 29"/>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9" name="スライド番号プレースホルダ 28"/>
          <p:cNvSpPr>
            <a:spLocks noGrp="1"/>
          </p:cNvSpPr>
          <p:nvPr>
            <p:ph type="sldNum" sz="quarter" idx="12"/>
          </p:nvPr>
        </p:nvSpPr>
        <p:spPr/>
        <p:txBody>
          <a:bodyPr/>
          <a:lstStyle/>
          <a:p>
            <a:fld id="{DF510E7A-70A0-49B7-BA5B-039CFE49E52F}" type="slidenum">
              <a:rPr kumimoji="1" lang="ja-JP" altLang="en-US" smtClean="0"/>
              <a:pPr/>
              <a:t>89</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nodeType="withEffect">
                                  <p:stCondLst>
                                    <p:cond delay="20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nodeType="withEffect">
                                  <p:stCondLst>
                                    <p:cond delay="40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nodeType="withEffect">
                                  <p:stCondLst>
                                    <p:cond delay="60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nodeType="withEffect">
                                  <p:stCondLst>
                                    <p:cond delay="80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p:bldP spid="28" grpId="0"/>
      <p:bldP spid="31" grpId="0" animBg="1"/>
      <p:bldP spid="38"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SIGMOD Awards</a:t>
            </a:r>
            <a:endParaRPr kumimoji="1" lang="ja-JP" altLang="en-US" dirty="0"/>
          </a:p>
        </p:txBody>
      </p:sp>
      <p:sp>
        <p:nvSpPr>
          <p:cNvPr id="3" name="コンテンツ プレースホルダ 2"/>
          <p:cNvSpPr>
            <a:spLocks noGrp="1"/>
          </p:cNvSpPr>
          <p:nvPr>
            <p:ph idx="1"/>
          </p:nvPr>
        </p:nvSpPr>
        <p:spPr>
          <a:xfrm>
            <a:off x="142844" y="1678025"/>
            <a:ext cx="9001156" cy="4525963"/>
          </a:xfrm>
        </p:spPr>
        <p:txBody>
          <a:bodyPr>
            <a:noAutofit/>
          </a:bodyPr>
          <a:lstStyle/>
          <a:p>
            <a:r>
              <a:rPr kumimoji="1" lang="en-US" altLang="ja-JP" sz="2000" dirty="0" smtClean="0"/>
              <a:t>SIGMOD Edgar F. </a:t>
            </a:r>
            <a:r>
              <a:rPr kumimoji="1" lang="en-US" altLang="ja-JP" sz="2000" dirty="0" err="1" smtClean="0"/>
              <a:t>Codd</a:t>
            </a:r>
            <a:r>
              <a:rPr kumimoji="1" lang="en-US" altLang="ja-JP" sz="2000" dirty="0" smtClean="0"/>
              <a:t> Innovations Award</a:t>
            </a:r>
          </a:p>
          <a:p>
            <a:pPr lvl="1"/>
            <a:r>
              <a:rPr lang="en-US" altLang="ja-JP" sz="1800" dirty="0" smtClean="0"/>
              <a:t>Masaru </a:t>
            </a:r>
            <a:r>
              <a:rPr lang="en-US" altLang="ja-JP" sz="1800" dirty="0" err="1" smtClean="0"/>
              <a:t>Kitsuregawa</a:t>
            </a:r>
            <a:r>
              <a:rPr lang="en-US" altLang="ja-JP" sz="1800" dirty="0" smtClean="0"/>
              <a:t> (Univ. of Tokyo)</a:t>
            </a:r>
            <a:endParaRPr kumimoji="1" lang="en-US" altLang="ja-JP" sz="1800" dirty="0" smtClean="0"/>
          </a:p>
          <a:p>
            <a:r>
              <a:rPr kumimoji="1" lang="en-US" altLang="ja-JP" sz="2000" dirty="0" smtClean="0"/>
              <a:t>SIGMOD Contributions Award</a:t>
            </a:r>
          </a:p>
          <a:p>
            <a:pPr lvl="1"/>
            <a:r>
              <a:rPr lang="en-US" altLang="ja-JP" sz="1800" dirty="0" err="1" smtClean="0"/>
              <a:t>Beng</a:t>
            </a:r>
            <a:r>
              <a:rPr lang="en-US" altLang="ja-JP" sz="1800" dirty="0" smtClean="0"/>
              <a:t> </a:t>
            </a:r>
            <a:r>
              <a:rPr lang="en-US" altLang="ja-JP" sz="1800" dirty="0"/>
              <a:t>Chin </a:t>
            </a:r>
            <a:r>
              <a:rPr lang="en-US" altLang="ja-JP" sz="1800" dirty="0" err="1" smtClean="0"/>
              <a:t>Ooi</a:t>
            </a:r>
            <a:r>
              <a:rPr lang="ja-JP" altLang="en-US" sz="1800" dirty="0" smtClean="0"/>
              <a:t> </a:t>
            </a:r>
            <a:r>
              <a:rPr lang="en-US" altLang="ja-JP" sz="1800" dirty="0" smtClean="0"/>
              <a:t>(National University of Singapore )</a:t>
            </a:r>
            <a:endParaRPr kumimoji="1" lang="en-US" altLang="ja-JP" sz="1800" dirty="0" smtClean="0"/>
          </a:p>
          <a:p>
            <a:r>
              <a:rPr lang="en-US" altLang="ja-JP" sz="2000" dirty="0"/>
              <a:t>SIGMOD Test-of-Time </a:t>
            </a:r>
            <a:r>
              <a:rPr lang="en-US" altLang="ja-JP" sz="2000" dirty="0" smtClean="0"/>
              <a:t>Award</a:t>
            </a:r>
          </a:p>
          <a:p>
            <a:pPr lvl="1"/>
            <a:r>
              <a:rPr kumimoji="1" lang="en-US" altLang="ja-JP" sz="1800" dirty="0" smtClean="0"/>
              <a:t>Jeffrey Vitter and Min Wang</a:t>
            </a:r>
            <a:r>
              <a:rPr lang="en-US" altLang="ja-JP" sz="1800" dirty="0" smtClean="0"/>
              <a:t>:</a:t>
            </a:r>
            <a:r>
              <a:rPr lang="ja-JP" altLang="en-US" sz="1800" dirty="0" smtClean="0"/>
              <a:t> </a:t>
            </a:r>
            <a:r>
              <a:rPr lang="en-US" altLang="ja-JP" sz="1800" dirty="0" smtClean="0"/>
              <a:t>"</a:t>
            </a:r>
            <a:r>
              <a:rPr lang="en-US" altLang="ja-JP" sz="1800" dirty="0"/>
              <a:t>Approximate Computation of Multidimensional Aggregates of Sparse Data Using Wavelets"</a:t>
            </a:r>
            <a:endParaRPr kumimoji="1" lang="en-US" altLang="ja-JP" sz="1800" dirty="0" smtClean="0"/>
          </a:p>
          <a:p>
            <a:r>
              <a:rPr kumimoji="1" lang="en-US" altLang="ja-JP" sz="2000" dirty="0" smtClean="0"/>
              <a:t>SIGMOD Best Paper Award</a:t>
            </a:r>
          </a:p>
          <a:p>
            <a:pPr lvl="1"/>
            <a:r>
              <a:rPr lang="en-US" altLang="ja-JP" sz="1800" dirty="0" smtClean="0"/>
              <a:t>Christopher </a:t>
            </a:r>
            <a:r>
              <a:rPr lang="en-US" altLang="ja-JP" sz="1800" dirty="0" err="1" smtClean="0"/>
              <a:t>Olston</a:t>
            </a:r>
            <a:r>
              <a:rPr lang="en-US" altLang="ja-JP" sz="1800" dirty="0" smtClean="0"/>
              <a:t>, </a:t>
            </a:r>
            <a:r>
              <a:rPr lang="en-US" altLang="ja-JP" sz="1800" dirty="0" err="1" smtClean="0"/>
              <a:t>Shubham</a:t>
            </a:r>
            <a:r>
              <a:rPr lang="en-US" altLang="ja-JP" sz="1800" dirty="0" smtClean="0"/>
              <a:t> Chopra, </a:t>
            </a:r>
            <a:r>
              <a:rPr lang="en-US" altLang="ja-JP" sz="1800" dirty="0" err="1" smtClean="0"/>
              <a:t>Utkarsh</a:t>
            </a:r>
            <a:r>
              <a:rPr lang="en-US" altLang="ja-JP" sz="1800" dirty="0" smtClean="0"/>
              <a:t> </a:t>
            </a:r>
            <a:r>
              <a:rPr lang="en-US" altLang="ja-JP" sz="1800" dirty="0" err="1" smtClean="0"/>
              <a:t>Srivastava</a:t>
            </a:r>
            <a:r>
              <a:rPr lang="en-US" altLang="ja-JP" sz="1800" dirty="0" smtClean="0"/>
              <a:t> (Yahoo! Research): "Generating </a:t>
            </a:r>
            <a:r>
              <a:rPr lang="en-US" altLang="ja-JP" sz="1800" dirty="0"/>
              <a:t>Example Data for </a:t>
            </a:r>
            <a:r>
              <a:rPr lang="en-US" altLang="ja-JP" sz="1800" dirty="0" smtClean="0"/>
              <a:t>Dataflow Programs"</a:t>
            </a:r>
            <a:endParaRPr lang="en-US" altLang="ja-JP" sz="1800" dirty="0"/>
          </a:p>
          <a:p>
            <a:r>
              <a:rPr lang="en-US" altLang="ja-JP" sz="2000" dirty="0" smtClean="0"/>
              <a:t>SIGMOD </a:t>
            </a:r>
            <a:r>
              <a:rPr lang="en-US" altLang="ja-JP" sz="2000" dirty="0"/>
              <a:t>Best Paper </a:t>
            </a:r>
            <a:r>
              <a:rPr lang="en-US" altLang="ja-JP" sz="2000" dirty="0" smtClean="0"/>
              <a:t>Award</a:t>
            </a:r>
            <a:r>
              <a:rPr lang="ja-JP" altLang="en-US" sz="2000" dirty="0" smtClean="0"/>
              <a:t> </a:t>
            </a:r>
            <a:r>
              <a:rPr lang="en-US" altLang="ja-JP" sz="2000" dirty="0" smtClean="0"/>
              <a:t>Runner-up</a:t>
            </a:r>
            <a:endParaRPr lang="en-US" altLang="ja-JP" sz="2000" dirty="0"/>
          </a:p>
          <a:p>
            <a:pPr lvl="1"/>
            <a:r>
              <a:rPr lang="en-US" altLang="ja-JP" sz="1800" dirty="0" err="1" smtClean="0"/>
              <a:t>Milena</a:t>
            </a:r>
            <a:r>
              <a:rPr lang="en-US" altLang="ja-JP" sz="1800" dirty="0" smtClean="0"/>
              <a:t> G. </a:t>
            </a:r>
            <a:r>
              <a:rPr lang="en-US" altLang="ja-JP" sz="1800" dirty="0" err="1" smtClean="0"/>
              <a:t>Ivanova</a:t>
            </a:r>
            <a:r>
              <a:rPr lang="en-US" altLang="ja-JP" sz="1800" dirty="0" smtClean="0"/>
              <a:t>, Martin L. </a:t>
            </a:r>
            <a:r>
              <a:rPr lang="en-US" altLang="ja-JP" sz="1800" dirty="0" err="1" smtClean="0"/>
              <a:t>Kersten</a:t>
            </a:r>
            <a:r>
              <a:rPr lang="en-US" altLang="ja-JP" sz="1800" dirty="0" smtClean="0"/>
              <a:t>, </a:t>
            </a:r>
            <a:r>
              <a:rPr lang="en-US" altLang="ja-JP" sz="1800" dirty="0" err="1" smtClean="0"/>
              <a:t>Niels</a:t>
            </a:r>
            <a:r>
              <a:rPr lang="en-US" altLang="ja-JP" sz="1800" dirty="0" smtClean="0"/>
              <a:t> J. </a:t>
            </a:r>
            <a:r>
              <a:rPr lang="en-US" altLang="ja-JP" sz="1800" dirty="0" err="1" smtClean="0"/>
              <a:t>Nes</a:t>
            </a:r>
            <a:r>
              <a:rPr lang="en-US" altLang="ja-JP" sz="1800" dirty="0" smtClean="0"/>
              <a:t>, Romulo A. P. </a:t>
            </a:r>
            <a:r>
              <a:rPr lang="en-US" altLang="ja-JP" sz="1800" dirty="0" err="1" smtClean="0"/>
              <a:t>Gonçalves</a:t>
            </a:r>
            <a:r>
              <a:rPr lang="en-US" altLang="ja-JP" sz="1800" dirty="0" smtClean="0"/>
              <a:t> (Centrum </a:t>
            </a:r>
            <a:r>
              <a:rPr lang="en-US" altLang="ja-JP" sz="1800" dirty="0" err="1" smtClean="0"/>
              <a:t>Wiskunde</a:t>
            </a:r>
            <a:r>
              <a:rPr lang="en-US" altLang="ja-JP" sz="1800" dirty="0" smtClean="0"/>
              <a:t> en </a:t>
            </a:r>
            <a:r>
              <a:rPr lang="en-US" altLang="ja-JP" sz="1800" dirty="0" err="1" smtClean="0"/>
              <a:t>Informatica</a:t>
            </a:r>
            <a:r>
              <a:rPr lang="en-US" altLang="ja-JP" sz="1800" dirty="0" smtClean="0"/>
              <a:t>, Netherlands): "An Architecture for Recycling Intermediates in a Column-store"</a:t>
            </a:r>
            <a:endParaRPr lang="en-US" altLang="ja-JP" sz="2000" dirty="0" smtClean="0"/>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正方形/長方形 7"/>
          <p:cNvSpPr/>
          <p:nvPr/>
        </p:nvSpPr>
        <p:spPr>
          <a:xfrm>
            <a:off x="0" y="54131"/>
            <a:ext cx="9170230"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SIGMOD/PODS2009</a:t>
            </a:r>
            <a:r>
              <a:rPr lang="ja-JP" altLang="en-US" sz="1400" dirty="0" smtClean="0">
                <a:solidFill>
                  <a:schemeClr val="bg1"/>
                </a:solidFill>
                <a:latin typeface="ヒラギノ角ゴ Pro W6" pitchFamily="34" charset="-128"/>
                <a:ea typeface="ヒラギノ角ゴ Pro W6" pitchFamily="34" charset="-128"/>
              </a:rPr>
              <a:t>の概要</a:t>
            </a:r>
            <a:endParaRPr lang="ja-JP" altLang="en-US" sz="1050" dirty="0">
              <a:solidFill>
                <a:schemeClr val="bg1"/>
              </a:solidFill>
              <a:latin typeface="ヒラギノ角ゴ Pro W6" pitchFamily="34" charset="-128"/>
              <a:ea typeface="ヒラギノ角ゴ Pro W6" pitchFamily="34" charset="-128"/>
            </a:endParaRPr>
          </a:p>
        </p:txBody>
      </p:sp>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9</a:t>
            </a:fld>
            <a:endParaRPr kumimoji="1" lang="ja-JP" alt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命令</a:t>
            </a:r>
            <a:r>
              <a:rPr lang="ja-JP" altLang="en-US" dirty="0" smtClean="0"/>
              <a:t>マッチ</a:t>
            </a:r>
            <a:r>
              <a:rPr lang="en-US" altLang="ja-JP" dirty="0" smtClean="0"/>
              <a:t>: </a:t>
            </a:r>
            <a:r>
              <a:rPr lang="ja-JP" altLang="en-US" dirty="0" smtClean="0"/>
              <a:t>完全一致</a:t>
            </a:r>
            <a:endParaRPr kumimoji="1" lang="ja-JP" altLang="en-US" dirty="0"/>
          </a:p>
        </p:txBody>
      </p:sp>
      <p:sp>
        <p:nvSpPr>
          <p:cNvPr id="5" name="コンテンツ プレースホルダ 4"/>
          <p:cNvSpPr>
            <a:spLocks noGrp="1"/>
          </p:cNvSpPr>
          <p:nvPr>
            <p:ph idx="1"/>
          </p:nvPr>
        </p:nvSpPr>
        <p:spPr>
          <a:xfrm>
            <a:off x="457200" y="1600200"/>
            <a:ext cx="3348027" cy="1719261"/>
          </a:xfrm>
        </p:spPr>
        <p:txBody>
          <a:bodyPr/>
          <a:lstStyle/>
          <a:p>
            <a:r>
              <a:rPr kumimoji="1" lang="ja-JP" altLang="en-US" dirty="0" smtClean="0"/>
              <a:t>実行時に比較</a:t>
            </a:r>
            <a:endParaRPr kumimoji="1" lang="en-US" altLang="ja-JP" dirty="0" smtClean="0"/>
          </a:p>
          <a:p>
            <a:pPr lvl="1"/>
            <a:r>
              <a:rPr lang="ja-JP" altLang="en-US" dirty="0" smtClean="0"/>
              <a:t>命令タイプ</a:t>
            </a:r>
            <a:endParaRPr lang="en-US" altLang="ja-JP" dirty="0" smtClean="0"/>
          </a:p>
          <a:p>
            <a:pPr lvl="1"/>
            <a:r>
              <a:rPr kumimoji="1" lang="ja-JP" altLang="en-US" dirty="0" smtClean="0"/>
              <a:t>引数の値</a:t>
            </a:r>
            <a:endParaRPr kumimoji="1" lang="en-US" altLang="ja-JP" dirty="0" smtClean="0"/>
          </a:p>
          <a:p>
            <a:endParaRPr kumimoji="1" lang="ja-JP" altLang="en-US" dirty="0"/>
          </a:p>
        </p:txBody>
      </p:sp>
      <p:sp>
        <p:nvSpPr>
          <p:cNvPr id="6" name="正方形/長方形 5"/>
          <p:cNvSpPr/>
          <p:nvPr/>
        </p:nvSpPr>
        <p:spPr>
          <a:xfrm>
            <a:off x="3440097" y="3465513"/>
            <a:ext cx="5184846" cy="2921040"/>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a:endParaRPr kumimoji="1" lang="ja-JP" altLang="en-US" dirty="0" smtClean="0"/>
          </a:p>
        </p:txBody>
      </p:sp>
      <p:sp>
        <p:nvSpPr>
          <p:cNvPr id="7" name="テキスト ボックス 6"/>
          <p:cNvSpPr txBox="1"/>
          <p:nvPr/>
        </p:nvSpPr>
        <p:spPr>
          <a:xfrm>
            <a:off x="3513123" y="3648077"/>
            <a:ext cx="5153975" cy="738664"/>
          </a:xfrm>
          <a:prstGeom prst="rect">
            <a:avLst/>
          </a:prstGeom>
          <a:noFill/>
        </p:spPr>
        <p:txBody>
          <a:bodyPr wrap="none" rtlCol="0">
            <a:spAutoFit/>
          </a:bodyPr>
          <a:lstStyle/>
          <a:p>
            <a:r>
              <a:rPr kumimoji="1" lang="en-US" altLang="ja-JP" sz="1400" dirty="0" smtClean="0">
                <a:latin typeface="Consolas" pitchFamily="49" charset="0"/>
              </a:rPr>
              <a:t>X1 := </a:t>
            </a:r>
            <a:r>
              <a:rPr kumimoji="1" lang="en-US" altLang="ja-JP" sz="1400" dirty="0" err="1" smtClean="0">
                <a:latin typeface="Consolas" pitchFamily="49" charset="0"/>
              </a:rPr>
              <a:t>sql.bind</a:t>
            </a:r>
            <a:r>
              <a:rPr kumimoji="1" lang="en-US" altLang="ja-JP" sz="1400" dirty="0" smtClean="0">
                <a:latin typeface="Consolas" pitchFamily="49" charset="0"/>
              </a:rPr>
              <a:t>("sys", "orders", "</a:t>
            </a:r>
            <a:r>
              <a:rPr kumimoji="1" lang="en-US" altLang="ja-JP" sz="1400" dirty="0" err="1" smtClean="0">
                <a:latin typeface="Consolas" pitchFamily="49" charset="0"/>
              </a:rPr>
              <a:t>o_orderdate</a:t>
            </a:r>
            <a:r>
              <a:rPr kumimoji="1" lang="en-US" altLang="ja-JP" sz="1400" dirty="0" smtClean="0">
                <a:latin typeface="Consolas" pitchFamily="49" charset="0"/>
              </a:rPr>
              <a:t>", 0);</a:t>
            </a:r>
          </a:p>
          <a:p>
            <a:r>
              <a:rPr lang="en-US" altLang="ja-JP" sz="1400" dirty="0" smtClean="0">
                <a:latin typeface="Consolas" pitchFamily="49" charset="0"/>
              </a:rPr>
              <a:t>...</a:t>
            </a:r>
          </a:p>
          <a:p>
            <a:endParaRPr kumimoji="1" lang="ja-JP" altLang="en-US" sz="1400" dirty="0">
              <a:latin typeface="Consolas" pitchFamily="49" charset="0"/>
            </a:endParaRPr>
          </a:p>
        </p:txBody>
      </p:sp>
      <p:graphicFrame>
        <p:nvGraphicFramePr>
          <p:cNvPr id="8" name="表 7"/>
          <p:cNvGraphicFramePr>
            <a:graphicFrameLocks noGrp="1"/>
          </p:cNvGraphicFramePr>
          <p:nvPr/>
        </p:nvGraphicFramePr>
        <p:xfrm>
          <a:off x="4097331" y="4122747"/>
          <a:ext cx="4098100" cy="1828800"/>
        </p:xfrm>
        <a:graphic>
          <a:graphicData uri="http://schemas.openxmlformats.org/drawingml/2006/table">
            <a:tbl>
              <a:tblPr firstRow="1" bandRow="1">
                <a:tableStyleId>{5C22544A-7EE6-4342-B048-85BDC9FD1C3A}</a:tableStyleId>
              </a:tblPr>
              <a:tblGrid>
                <a:gridCol w="798830"/>
                <a:gridCol w="1015619"/>
                <a:gridCol w="1684338"/>
                <a:gridCol w="599313"/>
              </a:tblGrid>
              <a:tr h="252687">
                <a:tc>
                  <a:txBody>
                    <a:bodyPr/>
                    <a:lstStyle/>
                    <a:p>
                      <a:r>
                        <a:rPr kumimoji="1" lang="en-US" altLang="ja-JP" dirty="0" smtClean="0"/>
                        <a:t>Name</a:t>
                      </a:r>
                      <a:endParaRPr kumimoji="1" lang="ja-JP" altLang="en-US" dirty="0"/>
                    </a:p>
                  </a:txBody>
                  <a:tcPr/>
                </a:tc>
                <a:tc>
                  <a:txBody>
                    <a:bodyPr/>
                    <a:lstStyle/>
                    <a:p>
                      <a:r>
                        <a:rPr kumimoji="1" lang="en-US" altLang="ja-JP" dirty="0" smtClean="0"/>
                        <a:t>Value</a:t>
                      </a:r>
                      <a:endParaRPr kumimoji="1" lang="ja-JP" altLang="en-US" dirty="0"/>
                    </a:p>
                  </a:txBody>
                  <a:tcPr/>
                </a:tc>
                <a:tc>
                  <a:txBody>
                    <a:bodyPr/>
                    <a:lstStyle/>
                    <a:p>
                      <a:r>
                        <a:rPr kumimoji="1" lang="en-US" altLang="ja-JP" dirty="0" smtClean="0"/>
                        <a:t>Date type</a:t>
                      </a:r>
                      <a:endParaRPr kumimoji="1" lang="ja-JP" altLang="en-US" dirty="0"/>
                    </a:p>
                  </a:txBody>
                  <a:tcPr/>
                </a:tc>
                <a:tc>
                  <a:txBody>
                    <a:bodyPr/>
                    <a:lstStyle/>
                    <a:p>
                      <a:r>
                        <a:rPr kumimoji="1" lang="en-US" altLang="ja-JP" dirty="0" smtClean="0"/>
                        <a:t>Size</a:t>
                      </a:r>
                      <a:endParaRPr kumimoji="1" lang="ja-JP" altLang="en-US" dirty="0"/>
                    </a:p>
                  </a:txBody>
                  <a:tcPr/>
                </a:tc>
              </a:tr>
              <a:tr h="252687">
                <a:tc>
                  <a:txBody>
                    <a:bodyPr/>
                    <a:lstStyle/>
                    <a:p>
                      <a:r>
                        <a:rPr kumimoji="1" lang="en-US" altLang="ja-JP" dirty="0" smtClean="0"/>
                        <a:t>X1</a:t>
                      </a:r>
                      <a:endParaRPr kumimoji="1" lang="ja-JP" altLang="en-US" dirty="0"/>
                    </a:p>
                  </a:txBody>
                  <a:tcPr/>
                </a:tc>
                <a:tc>
                  <a:txBody>
                    <a:bodyPr/>
                    <a:lstStyle/>
                    <a:p>
                      <a:r>
                        <a:rPr kumimoji="1" lang="en-US" altLang="ja-JP" dirty="0" smtClean="0"/>
                        <a:t>10</a:t>
                      </a:r>
                      <a:endParaRPr kumimoji="1" lang="ja-JP" altLang="en-US" dirty="0"/>
                    </a:p>
                  </a:txBody>
                  <a:tcPr/>
                </a:tc>
                <a:tc>
                  <a:txBody>
                    <a:bodyPr/>
                    <a:lstStyle/>
                    <a:p>
                      <a:r>
                        <a:rPr kumimoji="1" lang="en-US" altLang="ja-JP" dirty="0" smtClean="0"/>
                        <a:t>:bat[:</a:t>
                      </a:r>
                      <a:r>
                        <a:rPr kumimoji="1" lang="en-US" altLang="ja-JP" dirty="0" err="1" smtClean="0"/>
                        <a:t>oid</a:t>
                      </a:r>
                      <a:r>
                        <a:rPr kumimoji="1" lang="en-US" altLang="ja-JP" dirty="0" smtClean="0"/>
                        <a:t>, :date]</a:t>
                      </a:r>
                    </a:p>
                  </a:txBody>
                  <a:tcPr/>
                </a:tc>
                <a:tc>
                  <a:txBody>
                    <a:bodyPr/>
                    <a:lstStyle/>
                    <a:p>
                      <a:endParaRPr kumimoji="1" lang="ja-JP" altLang="en-US"/>
                    </a:p>
                  </a:txBody>
                  <a:tcPr/>
                </a:tc>
              </a:tr>
              <a:tr h="252687">
                <a:tc>
                  <a:txBody>
                    <a:bodyPr/>
                    <a:lstStyle/>
                    <a:p>
                      <a:r>
                        <a:rPr kumimoji="1" lang="en-US" altLang="ja-JP" dirty="0" smtClean="0"/>
                        <a:t>T1</a:t>
                      </a:r>
                      <a:endParaRPr kumimoji="1" lang="ja-JP" altLang="en-US" dirty="0"/>
                    </a:p>
                  </a:txBody>
                  <a:tcPr/>
                </a:tc>
                <a:tc>
                  <a:txBody>
                    <a:bodyPr/>
                    <a:lstStyle/>
                    <a:p>
                      <a:r>
                        <a:rPr kumimoji="1" lang="en-US" altLang="ja-JP" dirty="0" smtClean="0"/>
                        <a:t>"sys"</a:t>
                      </a:r>
                      <a:endParaRPr kumimoji="1" lang="ja-JP" altLang="en-US" dirty="0"/>
                    </a:p>
                  </a:txBody>
                  <a:tcPr/>
                </a:tc>
                <a:tc>
                  <a:txBody>
                    <a:bodyPr/>
                    <a:lstStyle/>
                    <a:p>
                      <a:r>
                        <a:rPr kumimoji="1" lang="en-US" altLang="ja-JP" dirty="0" smtClean="0"/>
                        <a:t>:</a:t>
                      </a:r>
                      <a:r>
                        <a:rPr kumimoji="1" lang="en-US" altLang="ja-JP" dirty="0" err="1" smtClean="0"/>
                        <a:t>str</a:t>
                      </a:r>
                      <a:endParaRPr kumimoji="1" lang="ja-JP" altLang="en-US" dirty="0"/>
                    </a:p>
                  </a:txBody>
                  <a:tcPr/>
                </a:tc>
                <a:tc>
                  <a:txBody>
                    <a:bodyPr/>
                    <a:lstStyle/>
                    <a:p>
                      <a:endParaRPr kumimoji="1" lang="ja-JP" altLang="en-US"/>
                    </a:p>
                  </a:txBody>
                  <a:tcPr/>
                </a:tc>
              </a:tr>
              <a:tr h="252687">
                <a:tc>
                  <a:txBody>
                    <a:bodyPr/>
                    <a:lstStyle/>
                    <a:p>
                      <a:r>
                        <a:rPr kumimoji="1" lang="en-US" altLang="ja-JP" dirty="0" smtClean="0"/>
                        <a:t>T2</a:t>
                      </a:r>
                      <a:endParaRPr kumimoji="1" lang="ja-JP" altLang="en-US" dirty="0"/>
                    </a:p>
                  </a:txBody>
                  <a:tcPr/>
                </a:tc>
                <a:tc>
                  <a:txBody>
                    <a:bodyPr/>
                    <a:lstStyle/>
                    <a:p>
                      <a:r>
                        <a:rPr kumimoji="1" lang="en-US" altLang="ja-JP" dirty="0" smtClean="0"/>
                        <a:t>"orders"</a:t>
                      </a:r>
                      <a:endParaRPr kumimoji="1" lang="ja-JP" altLang="en-US" dirty="0"/>
                    </a:p>
                  </a:txBody>
                  <a:tcPr/>
                </a:tc>
                <a:tc>
                  <a:txBody>
                    <a:bodyPr/>
                    <a:lstStyle/>
                    <a:p>
                      <a:r>
                        <a:rPr kumimoji="1" lang="en-US" altLang="ja-JP" dirty="0" smtClean="0"/>
                        <a:t>:</a:t>
                      </a:r>
                      <a:r>
                        <a:rPr kumimoji="1" lang="en-US" altLang="ja-JP" dirty="0" err="1" smtClean="0"/>
                        <a:t>str</a:t>
                      </a:r>
                      <a:endParaRPr kumimoji="1" lang="ja-JP" altLang="en-US" dirty="0"/>
                    </a:p>
                  </a:txBody>
                  <a:tcPr/>
                </a:tc>
                <a:tc>
                  <a:txBody>
                    <a:bodyPr/>
                    <a:lstStyle/>
                    <a:p>
                      <a:endParaRPr kumimoji="1" lang="ja-JP" altLang="en-US" dirty="0"/>
                    </a:p>
                  </a:txBody>
                  <a:tcPr/>
                </a:tc>
              </a:tr>
              <a:tr h="252687">
                <a:tc>
                  <a:txBody>
                    <a:bodyPr/>
                    <a:lstStyle/>
                    <a:p>
                      <a:r>
                        <a:rPr kumimoji="1" lang="en-US" altLang="ja-JP" dirty="0" smtClean="0"/>
                        <a:t>...</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en-US" altLang="ja-JP" dirty="0" smtClean="0"/>
                        <a:t>...</a:t>
                      </a:r>
                      <a:endParaRPr kumimoji="1" lang="ja-JP" altLang="en-US" dirty="0"/>
                    </a:p>
                  </a:txBody>
                  <a:tcPr/>
                </a:tc>
              </a:tr>
            </a:tbl>
          </a:graphicData>
        </a:graphic>
      </p:graphicFrame>
      <p:grpSp>
        <p:nvGrpSpPr>
          <p:cNvPr id="19" name="グループ化 18"/>
          <p:cNvGrpSpPr/>
          <p:nvPr/>
        </p:nvGrpSpPr>
        <p:grpSpPr>
          <a:xfrm>
            <a:off x="3403584" y="2625713"/>
            <a:ext cx="5330898" cy="620721"/>
            <a:chOff x="3403584" y="2625713"/>
            <a:chExt cx="5330898" cy="620721"/>
          </a:xfrm>
        </p:grpSpPr>
        <p:sp>
          <p:nvSpPr>
            <p:cNvPr id="16" name="角丸四角形 15"/>
            <p:cNvSpPr/>
            <p:nvPr/>
          </p:nvSpPr>
          <p:spPr>
            <a:xfrm>
              <a:off x="3403584" y="2625713"/>
              <a:ext cx="5221359" cy="620721"/>
            </a:xfrm>
            <a:prstGeom prst="roundRect">
              <a:avLst>
                <a:gd name="adj" fmla="val 14821"/>
              </a:avLst>
            </a:prstGeom>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a:endParaRPr kumimoji="1" lang="ja-JP" altLang="en-US" dirty="0" smtClean="0"/>
            </a:p>
          </p:txBody>
        </p:sp>
        <p:sp>
          <p:nvSpPr>
            <p:cNvPr id="10" name="正方形/長方形 9"/>
            <p:cNvSpPr/>
            <p:nvPr/>
          </p:nvSpPr>
          <p:spPr>
            <a:xfrm>
              <a:off x="3490929" y="2771765"/>
              <a:ext cx="5243553" cy="307777"/>
            </a:xfrm>
            <a:prstGeom prst="rect">
              <a:avLst/>
            </a:prstGeom>
          </p:spPr>
          <p:txBody>
            <a:bodyPr wrap="square">
              <a:spAutoFit/>
            </a:bodyPr>
            <a:lstStyle/>
            <a:p>
              <a:pPr lvl="0"/>
              <a:r>
                <a:rPr lang="en-US" altLang="ja-JP" sz="1400" dirty="0" smtClean="0">
                  <a:solidFill>
                    <a:prstClr val="black"/>
                  </a:solidFill>
                  <a:latin typeface="Consolas" pitchFamily="49" charset="0"/>
                </a:rPr>
                <a:t>Y3 := </a:t>
              </a:r>
              <a:r>
                <a:rPr lang="en-US" altLang="ja-JP" sz="1400" dirty="0" err="1" smtClean="0">
                  <a:solidFill>
                    <a:prstClr val="black"/>
                  </a:solidFill>
                  <a:latin typeface="Consolas" pitchFamily="49" charset="0"/>
                </a:rPr>
                <a:t>sql.bind</a:t>
              </a:r>
              <a:r>
                <a:rPr lang="en-US" altLang="ja-JP" sz="1400" dirty="0" smtClean="0">
                  <a:solidFill>
                    <a:prstClr val="black"/>
                  </a:solidFill>
                  <a:latin typeface="Consolas" pitchFamily="49" charset="0"/>
                </a:rPr>
                <a:t>("sys", "orders", "</a:t>
              </a:r>
              <a:r>
                <a:rPr lang="en-US" altLang="ja-JP" sz="1400" dirty="0" err="1" smtClean="0">
                  <a:solidFill>
                    <a:prstClr val="black"/>
                  </a:solidFill>
                  <a:latin typeface="Consolas" pitchFamily="49" charset="0"/>
                </a:rPr>
                <a:t>o_orderdate</a:t>
              </a:r>
              <a:r>
                <a:rPr lang="en-US" altLang="ja-JP" sz="1400" dirty="0" smtClean="0">
                  <a:solidFill>
                    <a:prstClr val="black"/>
                  </a:solidFill>
                  <a:latin typeface="Consolas" pitchFamily="49" charset="0"/>
                </a:rPr>
                <a:t>", 0);</a:t>
              </a:r>
            </a:p>
          </p:txBody>
        </p:sp>
      </p:grpSp>
      <p:sp>
        <p:nvSpPr>
          <p:cNvPr id="11" name="上下矢印 10"/>
          <p:cNvSpPr/>
          <p:nvPr/>
        </p:nvSpPr>
        <p:spPr>
          <a:xfrm>
            <a:off x="4645026" y="3100382"/>
            <a:ext cx="219078" cy="511182"/>
          </a:xfrm>
          <a:prstGeom prst="upDownArrow">
            <a:avLst/>
          </a:prstGeom>
        </p:spPr>
        <p:style>
          <a:lnRef idx="2">
            <a:schemeClr val="accent2"/>
          </a:lnRef>
          <a:fillRef idx="1">
            <a:schemeClr val="lt1"/>
          </a:fillRef>
          <a:effectRef idx="0">
            <a:schemeClr val="accent2"/>
          </a:effectRef>
          <a:fontRef idx="minor">
            <a:schemeClr val="dk1"/>
          </a:fontRef>
        </p:style>
        <p:txBody>
          <a:bodyPr wrap="none" lIns="0" tIns="0" rIns="0" bIns="0" rtlCol="0" anchor="ctr">
            <a:spAutoFit/>
          </a:bodyPr>
          <a:lstStyle/>
          <a:p>
            <a:pPr algn="ctr"/>
            <a:endParaRPr kumimoji="1" lang="ja-JP" altLang="en-US" dirty="0" smtClean="0"/>
          </a:p>
        </p:txBody>
      </p:sp>
      <p:sp>
        <p:nvSpPr>
          <p:cNvPr id="12" name="上下矢印 11"/>
          <p:cNvSpPr/>
          <p:nvPr/>
        </p:nvSpPr>
        <p:spPr>
          <a:xfrm>
            <a:off x="5156208" y="3100382"/>
            <a:ext cx="219078" cy="511182"/>
          </a:xfrm>
          <a:prstGeom prst="upDownArrow">
            <a:avLst/>
          </a:prstGeom>
        </p:spPr>
        <p:style>
          <a:lnRef idx="2">
            <a:schemeClr val="accent2"/>
          </a:lnRef>
          <a:fillRef idx="1">
            <a:schemeClr val="lt1"/>
          </a:fillRef>
          <a:effectRef idx="0">
            <a:schemeClr val="accent2"/>
          </a:effectRef>
          <a:fontRef idx="minor">
            <a:schemeClr val="dk1"/>
          </a:fontRef>
        </p:style>
        <p:txBody>
          <a:bodyPr wrap="none" lIns="0" tIns="0" rIns="0" bIns="0" rtlCol="0" anchor="ctr">
            <a:spAutoFit/>
          </a:bodyPr>
          <a:lstStyle/>
          <a:p>
            <a:pPr algn="ctr"/>
            <a:endParaRPr kumimoji="1" lang="ja-JP" altLang="en-US" dirty="0" smtClean="0"/>
          </a:p>
        </p:txBody>
      </p:sp>
      <p:sp>
        <p:nvSpPr>
          <p:cNvPr id="13" name="上下矢印 12"/>
          <p:cNvSpPr/>
          <p:nvPr/>
        </p:nvSpPr>
        <p:spPr>
          <a:xfrm>
            <a:off x="6032520" y="3100382"/>
            <a:ext cx="219078" cy="511182"/>
          </a:xfrm>
          <a:prstGeom prst="upDownArrow">
            <a:avLst/>
          </a:prstGeom>
        </p:spPr>
        <p:style>
          <a:lnRef idx="2">
            <a:schemeClr val="accent2"/>
          </a:lnRef>
          <a:fillRef idx="1">
            <a:schemeClr val="lt1"/>
          </a:fillRef>
          <a:effectRef idx="0">
            <a:schemeClr val="accent2"/>
          </a:effectRef>
          <a:fontRef idx="minor">
            <a:schemeClr val="dk1"/>
          </a:fontRef>
        </p:style>
        <p:txBody>
          <a:bodyPr wrap="none" lIns="0" tIns="0" rIns="0" bIns="0" rtlCol="0" anchor="ctr">
            <a:spAutoFit/>
          </a:bodyPr>
          <a:lstStyle/>
          <a:p>
            <a:pPr algn="ctr"/>
            <a:endParaRPr kumimoji="1" lang="ja-JP" altLang="en-US" dirty="0" smtClean="0"/>
          </a:p>
        </p:txBody>
      </p:sp>
      <p:sp>
        <p:nvSpPr>
          <p:cNvPr id="14" name="上下矢印 13"/>
          <p:cNvSpPr/>
          <p:nvPr/>
        </p:nvSpPr>
        <p:spPr>
          <a:xfrm>
            <a:off x="7273962" y="3100382"/>
            <a:ext cx="219078" cy="511182"/>
          </a:xfrm>
          <a:prstGeom prst="upDownArrow">
            <a:avLst/>
          </a:prstGeom>
        </p:spPr>
        <p:style>
          <a:lnRef idx="2">
            <a:schemeClr val="accent2"/>
          </a:lnRef>
          <a:fillRef idx="1">
            <a:schemeClr val="lt1"/>
          </a:fillRef>
          <a:effectRef idx="0">
            <a:schemeClr val="accent2"/>
          </a:effectRef>
          <a:fontRef idx="minor">
            <a:schemeClr val="dk1"/>
          </a:fontRef>
        </p:style>
        <p:txBody>
          <a:bodyPr wrap="none" lIns="0" tIns="0" rIns="0" bIns="0" rtlCol="0" anchor="ctr">
            <a:spAutoFit/>
          </a:bodyPr>
          <a:lstStyle/>
          <a:p>
            <a:pPr algn="ctr"/>
            <a:endParaRPr kumimoji="1" lang="ja-JP" altLang="en-US" dirty="0" smtClean="0"/>
          </a:p>
        </p:txBody>
      </p:sp>
      <p:sp>
        <p:nvSpPr>
          <p:cNvPr id="15" name="上下矢印 14"/>
          <p:cNvSpPr/>
          <p:nvPr/>
        </p:nvSpPr>
        <p:spPr>
          <a:xfrm>
            <a:off x="8150274" y="3100382"/>
            <a:ext cx="219078" cy="511182"/>
          </a:xfrm>
          <a:prstGeom prst="upDownArrow">
            <a:avLst/>
          </a:prstGeom>
        </p:spPr>
        <p:style>
          <a:lnRef idx="2">
            <a:schemeClr val="accent2"/>
          </a:lnRef>
          <a:fillRef idx="1">
            <a:schemeClr val="lt1"/>
          </a:fillRef>
          <a:effectRef idx="0">
            <a:schemeClr val="accent2"/>
          </a:effectRef>
          <a:fontRef idx="minor">
            <a:schemeClr val="dk1"/>
          </a:fontRef>
        </p:style>
        <p:txBody>
          <a:bodyPr wrap="none" lIns="0" tIns="0" rIns="0" bIns="0" rtlCol="0" anchor="ctr">
            <a:spAutoFit/>
          </a:bodyPr>
          <a:lstStyle/>
          <a:p>
            <a:pPr algn="ctr"/>
            <a:endParaRPr kumimoji="1" lang="ja-JP" altLang="en-US" dirty="0" smtClean="0"/>
          </a:p>
        </p:txBody>
      </p:sp>
      <p:sp>
        <p:nvSpPr>
          <p:cNvPr id="17" name="上矢印 16"/>
          <p:cNvSpPr/>
          <p:nvPr/>
        </p:nvSpPr>
        <p:spPr>
          <a:xfrm>
            <a:off x="3549636" y="3100383"/>
            <a:ext cx="255591" cy="474669"/>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ctr">
            <a:spAutoFit/>
          </a:bodyPr>
          <a:lstStyle/>
          <a:p>
            <a:pPr algn="ctr"/>
            <a:endParaRPr kumimoji="1" lang="ja-JP" altLang="en-US" dirty="0" smtClean="0"/>
          </a:p>
        </p:txBody>
      </p:sp>
      <p:sp>
        <p:nvSpPr>
          <p:cNvPr id="20" name="正方形/長方形 19"/>
          <p:cNvSpPr/>
          <p:nvPr/>
        </p:nvSpPr>
        <p:spPr>
          <a:xfrm>
            <a:off x="3476610" y="5984910"/>
            <a:ext cx="1935189" cy="369332"/>
          </a:xfrm>
          <a:prstGeom prst="rect">
            <a:avLst/>
          </a:prstGeom>
        </p:spPr>
        <p:txBody>
          <a:bodyPr wrap="square">
            <a:spAutoFit/>
          </a:bodyPr>
          <a:lstStyle/>
          <a:p>
            <a:r>
              <a:rPr lang="ja-JP" altLang="en-US" dirty="0" smtClean="0"/>
              <a:t>リサイクルプール</a:t>
            </a:r>
            <a:endParaRPr lang="ja-JP" altLang="en-US" dirty="0"/>
          </a:p>
        </p:txBody>
      </p:sp>
      <p:pic>
        <p:nvPicPr>
          <p:cNvPr id="21" name="Picture 2" descr="C:\Users\mato\Documents\lib\icon\coquette-part-3-icons-set\png\64x64\recycle.png"/>
          <p:cNvPicPr>
            <a:picLocks noChangeAspect="1" noChangeArrowheads="1"/>
          </p:cNvPicPr>
          <p:nvPr/>
        </p:nvPicPr>
        <p:blipFill>
          <a:blip r:embed="rId2"/>
          <a:srcRect/>
          <a:stretch>
            <a:fillRect/>
          </a:stretch>
        </p:blipFill>
        <p:spPr bwMode="auto">
          <a:xfrm>
            <a:off x="5338773" y="5948397"/>
            <a:ext cx="477837" cy="477837"/>
          </a:xfrm>
          <a:prstGeom prst="rect">
            <a:avLst/>
          </a:prstGeom>
          <a:noFill/>
        </p:spPr>
      </p:pic>
      <p:sp>
        <p:nvSpPr>
          <p:cNvPr id="22" name="テキスト ボックス 21"/>
          <p:cNvSpPr txBox="1"/>
          <p:nvPr/>
        </p:nvSpPr>
        <p:spPr>
          <a:xfrm>
            <a:off x="3549636" y="2771766"/>
            <a:ext cx="253274" cy="276999"/>
          </a:xfrm>
          <a:prstGeom prst="rect">
            <a:avLst/>
          </a:prstGeom>
          <a:solidFill>
            <a:srgbClr val="FFFF00"/>
          </a:solidFill>
        </p:spPr>
        <p:txBody>
          <a:bodyPr wrap="none" lIns="0" tIns="0" rIns="0" bIns="0" rtlCol="0">
            <a:spAutoFit/>
          </a:bodyPr>
          <a:lstStyle/>
          <a:p>
            <a:r>
              <a:rPr kumimoji="1" lang="en-US" altLang="ja-JP" dirty="0" smtClean="0">
                <a:latin typeface="Consolas" pitchFamily="49" charset="0"/>
              </a:rPr>
              <a:t>X1</a:t>
            </a:r>
            <a:endParaRPr kumimoji="1" lang="ja-JP" altLang="en-US" dirty="0">
              <a:latin typeface="Consolas" pitchFamily="49" charset="0"/>
            </a:endParaRPr>
          </a:p>
        </p:txBody>
      </p:sp>
      <p:sp>
        <p:nvSpPr>
          <p:cNvPr id="23" name="線吹き出し 2 (枠付き) 22"/>
          <p:cNvSpPr/>
          <p:nvPr/>
        </p:nvSpPr>
        <p:spPr>
          <a:xfrm>
            <a:off x="4425948" y="1566837"/>
            <a:ext cx="3116806" cy="903700"/>
          </a:xfrm>
          <a:prstGeom prst="borderCallout2">
            <a:avLst>
              <a:gd name="adj1" fmla="val 28090"/>
              <a:gd name="adj2" fmla="val -209"/>
              <a:gd name="adj3" fmla="val 28090"/>
              <a:gd name="adj4" fmla="val -14862"/>
              <a:gd name="adj5" fmla="val 131180"/>
              <a:gd name="adj6" fmla="val -23197"/>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36000" rIns="36000" bIns="36000" rtlCol="0" anchor="ctr">
            <a:spAutoFit/>
          </a:bodyPr>
          <a:lstStyle/>
          <a:p>
            <a:pPr algn="ctr"/>
            <a:r>
              <a:rPr kumimoji="1" lang="ja-JP" altLang="en-US" dirty="0" smtClean="0"/>
              <a:t>与えられた命令</a:t>
            </a:r>
            <a:r>
              <a:rPr kumimoji="1" lang="en-US" altLang="ja-JP" dirty="0" smtClean="0"/>
              <a:t>Y1 </a:t>
            </a:r>
            <a:r>
              <a:rPr kumimoji="1" lang="ja-JP" altLang="en-US" dirty="0" smtClean="0"/>
              <a:t>を</a:t>
            </a:r>
            <a:r>
              <a:rPr kumimoji="1" lang="en-US" altLang="ja-JP" dirty="0" smtClean="0"/>
              <a:t/>
            </a:r>
            <a:br>
              <a:rPr kumimoji="1" lang="en-US" altLang="ja-JP" dirty="0" smtClean="0"/>
            </a:br>
            <a:r>
              <a:rPr kumimoji="1" lang="ja-JP" altLang="en-US" dirty="0" smtClean="0"/>
              <a:t>リサイクルプール内の命令</a:t>
            </a:r>
            <a:r>
              <a:rPr kumimoji="1" lang="en-US" altLang="ja-JP" dirty="0" smtClean="0"/>
              <a:t>X1</a:t>
            </a:r>
            <a:r>
              <a:rPr kumimoji="1" lang="ja-JP" altLang="en-US" dirty="0" smtClean="0"/>
              <a:t>に</a:t>
            </a:r>
            <a:r>
              <a:rPr kumimoji="1" lang="en-US" altLang="ja-JP" dirty="0" smtClean="0"/>
              <a:t/>
            </a:r>
            <a:br>
              <a:rPr kumimoji="1" lang="en-US" altLang="ja-JP" dirty="0" smtClean="0"/>
            </a:br>
            <a:r>
              <a:rPr kumimoji="1" lang="ja-JP" altLang="en-US" dirty="0" smtClean="0"/>
              <a:t>置き換える</a:t>
            </a:r>
            <a:endParaRPr kumimoji="1" lang="en-US" altLang="ja-JP" dirty="0" smtClean="0"/>
          </a:p>
        </p:txBody>
      </p:sp>
      <p:sp>
        <p:nvSpPr>
          <p:cNvPr id="24" name="正方形/長方形 23"/>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Runner-up: Recycling Intermediates in a Column-store</a:t>
            </a:r>
            <a:endParaRPr lang="ja-JP" altLang="en-US" sz="1400" dirty="0">
              <a:solidFill>
                <a:schemeClr val="bg1"/>
              </a:solidFill>
              <a:latin typeface="ヒラギノ角ゴ Pro W6" pitchFamily="34" charset="-128"/>
              <a:ea typeface="ヒラギノ角ゴ Pro W6" pitchFamily="34" charset="-128"/>
            </a:endParaRPr>
          </a:p>
        </p:txBody>
      </p:sp>
      <p:sp>
        <p:nvSpPr>
          <p:cNvPr id="26" name="フッター プレースホルダ 25"/>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5" name="スライド番号プレースホルダ 24"/>
          <p:cNvSpPr>
            <a:spLocks noGrp="1"/>
          </p:cNvSpPr>
          <p:nvPr>
            <p:ph type="sldNum" sz="quarter" idx="12"/>
          </p:nvPr>
        </p:nvSpPr>
        <p:spPr/>
        <p:txBody>
          <a:bodyPr/>
          <a:lstStyle/>
          <a:p>
            <a:fld id="{DF510E7A-70A0-49B7-BA5B-039CFE49E52F}" type="slidenum">
              <a:rPr kumimoji="1" lang="ja-JP" altLang="en-US" smtClean="0"/>
              <a:pPr/>
              <a:t>90</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10" presetClass="entr" presetSubtype="0" fill="hold" grpId="0" nodeType="withEffect">
                                  <p:stCondLst>
                                    <p:cond delay="2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grpId="0" nodeType="withEffect">
                                  <p:stCondLst>
                                    <p:cond delay="4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par>
                                <p:cTn id="19" presetID="10" presetClass="entr" presetSubtype="0" fill="hold" grpId="0" nodeType="withEffect">
                                  <p:stCondLst>
                                    <p:cond delay="6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64" presetClass="path" presetSubtype="0" accel="50000" decel="50000" fill="hold" grpId="1" nodeType="withEffect">
                                  <p:stCondLst>
                                    <p:cond delay="0"/>
                                  </p:stCondLst>
                                  <p:childTnLst>
                                    <p:animMotion origin="layout" path="M -3.33333E-6 0.12824 L -3.33333E-6 4.44444E-6 " pathEditMode="relative" rAng="0" ptsTypes="AA">
                                      <p:cBhvr>
                                        <p:cTn id="32" dur="1000" fill="hold"/>
                                        <p:tgtEl>
                                          <p:spTgt spid="22"/>
                                        </p:tgtEl>
                                        <p:attrNameLst>
                                          <p:attrName>ppt_x</p:attrName>
                                          <p:attrName>ppt_y</p:attrName>
                                        </p:attrNameLst>
                                      </p:cBhvr>
                                      <p:rCtr x="0" y="-64"/>
                                    </p:animMotion>
                                  </p:childTnLst>
                                </p:cTn>
                              </p:par>
                              <p:par>
                                <p:cTn id="33" presetID="47"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7" grpId="0" animBg="1"/>
      <p:bldP spid="22" grpId="0" animBg="1"/>
      <p:bldP spid="22" grpId="1" animBg="1"/>
      <p:bldP spid="2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命令</a:t>
            </a:r>
            <a:r>
              <a:rPr lang="ja-JP" altLang="en-US" dirty="0" smtClean="0"/>
              <a:t>マッチ：包含一致</a:t>
            </a:r>
            <a:endParaRPr kumimoji="1" lang="ja-JP" altLang="en-US" dirty="0"/>
          </a:p>
        </p:txBody>
      </p:sp>
      <p:sp>
        <p:nvSpPr>
          <p:cNvPr id="5" name="コンテンツ プレースホルダ 4"/>
          <p:cNvSpPr>
            <a:spLocks noGrp="1"/>
          </p:cNvSpPr>
          <p:nvPr>
            <p:ph idx="1"/>
          </p:nvPr>
        </p:nvSpPr>
        <p:spPr>
          <a:xfrm>
            <a:off x="457200" y="1600200"/>
            <a:ext cx="3348027" cy="1719261"/>
          </a:xfrm>
        </p:spPr>
        <p:txBody>
          <a:bodyPr/>
          <a:lstStyle/>
          <a:p>
            <a:r>
              <a:rPr kumimoji="1" lang="ja-JP" altLang="en-US" dirty="0" smtClean="0"/>
              <a:t>実行時に比較</a:t>
            </a:r>
            <a:endParaRPr kumimoji="1" lang="en-US" altLang="ja-JP" dirty="0" smtClean="0"/>
          </a:p>
          <a:p>
            <a:pPr lvl="1"/>
            <a:r>
              <a:rPr lang="ja-JP" altLang="en-US" dirty="0" smtClean="0"/>
              <a:t>命令タイプ</a:t>
            </a:r>
            <a:r>
              <a:rPr lang="en-US" altLang="ja-JP" dirty="0"/>
              <a:t/>
            </a:r>
            <a:br>
              <a:rPr lang="en-US" altLang="ja-JP" dirty="0"/>
            </a:br>
            <a:r>
              <a:rPr lang="ja-JP" altLang="en-US" dirty="0" smtClean="0"/>
              <a:t>⇒ 一致</a:t>
            </a:r>
            <a:endParaRPr lang="en-US" altLang="ja-JP" dirty="0" smtClean="0"/>
          </a:p>
          <a:p>
            <a:pPr lvl="1"/>
            <a:r>
              <a:rPr kumimoji="1" lang="ja-JP" altLang="en-US" dirty="0" smtClean="0"/>
              <a:t>引数の値</a:t>
            </a:r>
            <a:r>
              <a:rPr lang="en-US" altLang="ja-JP" dirty="0"/>
              <a:t/>
            </a:r>
            <a:br>
              <a:rPr lang="en-US" altLang="ja-JP" dirty="0"/>
            </a:br>
            <a:r>
              <a:rPr lang="ja-JP" altLang="en-US" dirty="0" smtClean="0"/>
              <a:t>⇒ 包含</a:t>
            </a:r>
            <a:endParaRPr kumimoji="1" lang="en-US" altLang="ja-JP" dirty="0" smtClean="0"/>
          </a:p>
          <a:p>
            <a:pPr>
              <a:buNone/>
            </a:pPr>
            <a:endParaRPr kumimoji="1" lang="ja-JP" altLang="en-US" dirty="0"/>
          </a:p>
        </p:txBody>
      </p:sp>
      <p:sp>
        <p:nvSpPr>
          <p:cNvPr id="6" name="正方形/長方形 5"/>
          <p:cNvSpPr/>
          <p:nvPr/>
        </p:nvSpPr>
        <p:spPr>
          <a:xfrm>
            <a:off x="3440097" y="3100383"/>
            <a:ext cx="5184846" cy="3286170"/>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a:endParaRPr kumimoji="1" lang="ja-JP" altLang="en-US" dirty="0" smtClean="0"/>
          </a:p>
        </p:txBody>
      </p:sp>
      <p:sp>
        <p:nvSpPr>
          <p:cNvPr id="7" name="テキスト ボックス 6"/>
          <p:cNvSpPr txBox="1"/>
          <p:nvPr/>
        </p:nvSpPr>
        <p:spPr>
          <a:xfrm>
            <a:off x="3513123" y="3216623"/>
            <a:ext cx="4698722" cy="1015663"/>
          </a:xfrm>
          <a:prstGeom prst="rect">
            <a:avLst/>
          </a:prstGeom>
          <a:noFill/>
        </p:spPr>
        <p:txBody>
          <a:bodyPr wrap="none" rtlCol="0">
            <a:spAutoFit/>
          </a:bodyPr>
          <a:lstStyle/>
          <a:p>
            <a:r>
              <a:rPr kumimoji="1" lang="en-US" altLang="ja-JP" sz="2000" dirty="0" smtClean="0">
                <a:latin typeface="Consolas" pitchFamily="49" charset="0"/>
              </a:rPr>
              <a:t>X3 := </a:t>
            </a:r>
            <a:r>
              <a:rPr kumimoji="1" lang="en-US" altLang="ja-JP" sz="2000" dirty="0" err="1" smtClean="0">
                <a:latin typeface="Consolas" pitchFamily="49" charset="0"/>
              </a:rPr>
              <a:t>algebra.select</a:t>
            </a:r>
            <a:r>
              <a:rPr kumimoji="1" lang="en-US" altLang="ja-JP" sz="2000" dirty="0" smtClean="0">
                <a:latin typeface="Consolas" pitchFamily="49" charset="0"/>
              </a:rPr>
              <a:t>(X1, 10, 80)</a:t>
            </a:r>
          </a:p>
          <a:p>
            <a:r>
              <a:rPr lang="en-US" altLang="ja-JP" sz="2000" dirty="0" smtClean="0">
                <a:latin typeface="Consolas" pitchFamily="49" charset="0"/>
              </a:rPr>
              <a:t>...</a:t>
            </a:r>
          </a:p>
          <a:p>
            <a:endParaRPr kumimoji="1" lang="ja-JP" altLang="en-US" sz="2000" dirty="0">
              <a:latin typeface="Consolas" pitchFamily="49" charset="0"/>
            </a:endParaRPr>
          </a:p>
        </p:txBody>
      </p:sp>
      <p:graphicFrame>
        <p:nvGraphicFramePr>
          <p:cNvPr id="8" name="表 7"/>
          <p:cNvGraphicFramePr>
            <a:graphicFrameLocks noGrp="1"/>
          </p:cNvGraphicFramePr>
          <p:nvPr/>
        </p:nvGraphicFramePr>
        <p:xfrm>
          <a:off x="4097331" y="4083084"/>
          <a:ext cx="4197605" cy="1828800"/>
        </p:xfrm>
        <a:graphic>
          <a:graphicData uri="http://schemas.openxmlformats.org/drawingml/2006/table">
            <a:tbl>
              <a:tblPr firstRow="1" bandRow="1">
                <a:tableStyleId>{5C22544A-7EE6-4342-B048-85BDC9FD1C3A}</a:tableStyleId>
              </a:tblPr>
              <a:tblGrid>
                <a:gridCol w="798830"/>
                <a:gridCol w="1015619"/>
                <a:gridCol w="1684338"/>
                <a:gridCol w="698818"/>
              </a:tblGrid>
              <a:tr h="252687">
                <a:tc>
                  <a:txBody>
                    <a:bodyPr/>
                    <a:lstStyle/>
                    <a:p>
                      <a:r>
                        <a:rPr kumimoji="1" lang="en-US" altLang="ja-JP" dirty="0" smtClean="0"/>
                        <a:t>Name</a:t>
                      </a:r>
                      <a:endParaRPr kumimoji="1" lang="ja-JP" altLang="en-US" dirty="0"/>
                    </a:p>
                  </a:txBody>
                  <a:tcPr/>
                </a:tc>
                <a:tc>
                  <a:txBody>
                    <a:bodyPr/>
                    <a:lstStyle/>
                    <a:p>
                      <a:r>
                        <a:rPr kumimoji="1" lang="en-US" altLang="ja-JP" dirty="0" smtClean="0"/>
                        <a:t>Value</a:t>
                      </a:r>
                      <a:endParaRPr kumimoji="1" lang="ja-JP" altLang="en-US" dirty="0"/>
                    </a:p>
                  </a:txBody>
                  <a:tcPr/>
                </a:tc>
                <a:tc>
                  <a:txBody>
                    <a:bodyPr/>
                    <a:lstStyle/>
                    <a:p>
                      <a:r>
                        <a:rPr kumimoji="1" lang="en-US" altLang="ja-JP" dirty="0" smtClean="0"/>
                        <a:t>Date type</a:t>
                      </a:r>
                      <a:endParaRPr kumimoji="1" lang="ja-JP" altLang="en-US" dirty="0"/>
                    </a:p>
                  </a:txBody>
                  <a:tcPr/>
                </a:tc>
                <a:tc>
                  <a:txBody>
                    <a:bodyPr/>
                    <a:lstStyle/>
                    <a:p>
                      <a:r>
                        <a:rPr kumimoji="1" lang="en-US" altLang="ja-JP" dirty="0" smtClean="0"/>
                        <a:t>Size</a:t>
                      </a:r>
                      <a:endParaRPr kumimoji="1" lang="ja-JP" altLang="en-US" dirty="0"/>
                    </a:p>
                  </a:txBody>
                  <a:tcPr/>
                </a:tc>
              </a:tr>
              <a:tr h="252687">
                <a:tc>
                  <a:txBody>
                    <a:bodyPr/>
                    <a:lstStyle/>
                    <a:p>
                      <a:r>
                        <a:rPr kumimoji="1" lang="en-US" altLang="ja-JP" dirty="0" smtClean="0"/>
                        <a:t>X1</a:t>
                      </a:r>
                      <a:endParaRPr kumimoji="1" lang="ja-JP" altLang="en-US" dirty="0"/>
                    </a:p>
                  </a:txBody>
                  <a:tcPr/>
                </a:tc>
                <a:tc>
                  <a:txBody>
                    <a:bodyPr/>
                    <a:lstStyle/>
                    <a:p>
                      <a:r>
                        <a:rPr kumimoji="1" lang="en-US" altLang="ja-JP" dirty="0" smtClean="0"/>
                        <a:t>10</a:t>
                      </a:r>
                      <a:endParaRPr kumimoji="1" lang="ja-JP" altLang="en-US" dirty="0"/>
                    </a:p>
                  </a:txBody>
                  <a:tcPr/>
                </a:tc>
                <a:tc>
                  <a:txBody>
                    <a:bodyPr/>
                    <a:lstStyle/>
                    <a:p>
                      <a:r>
                        <a:rPr kumimoji="1" lang="en-US" altLang="ja-JP" dirty="0" smtClean="0"/>
                        <a:t>:bat[:</a:t>
                      </a:r>
                      <a:r>
                        <a:rPr kumimoji="1" lang="en-US" altLang="ja-JP" dirty="0" err="1" smtClean="0"/>
                        <a:t>oid</a:t>
                      </a:r>
                      <a:r>
                        <a:rPr kumimoji="1" lang="en-US" altLang="ja-JP" dirty="0" smtClean="0"/>
                        <a:t>, :date]</a:t>
                      </a:r>
                    </a:p>
                  </a:txBody>
                  <a:tcPr/>
                </a:tc>
                <a:tc>
                  <a:txBody>
                    <a:bodyPr/>
                    <a:lstStyle/>
                    <a:p>
                      <a:r>
                        <a:rPr kumimoji="1" lang="en-US" altLang="ja-JP" dirty="0" smtClean="0"/>
                        <a:t>1000</a:t>
                      </a:r>
                      <a:endParaRPr kumimoji="1" lang="ja-JP" altLang="en-US" dirty="0"/>
                    </a:p>
                  </a:txBody>
                  <a:tcPr/>
                </a:tc>
              </a:tr>
              <a:tr h="252687">
                <a:tc>
                  <a:txBody>
                    <a:bodyPr/>
                    <a:lstStyle/>
                    <a:p>
                      <a:r>
                        <a:rPr kumimoji="1" lang="en-US" altLang="ja-JP" dirty="0" smtClean="0"/>
                        <a:t>X3</a:t>
                      </a:r>
                      <a:endParaRPr kumimoji="1" lang="ja-JP" altLang="en-US" dirty="0"/>
                    </a:p>
                  </a:txBody>
                  <a:tcPr/>
                </a:tc>
                <a:tc>
                  <a:txBody>
                    <a:bodyPr/>
                    <a:lstStyle/>
                    <a:p>
                      <a:r>
                        <a:rPr kumimoji="1" lang="en-US" altLang="ja-JP" dirty="0" smtClean="0"/>
                        <a:t>130</a:t>
                      </a:r>
                      <a:endParaRPr kumimoji="1" lang="ja-JP" altLang="en-US" dirty="0"/>
                    </a:p>
                  </a:txBody>
                  <a:tcPr/>
                </a:tc>
                <a:tc>
                  <a:txBody>
                    <a:bodyPr/>
                    <a:lstStyle/>
                    <a:p>
                      <a:r>
                        <a:rPr kumimoji="1" lang="en-US" altLang="ja-JP" dirty="0" smtClean="0"/>
                        <a:t>:bat[:</a:t>
                      </a:r>
                      <a:r>
                        <a:rPr kumimoji="1" lang="en-US" altLang="ja-JP" dirty="0" err="1" smtClean="0"/>
                        <a:t>oid</a:t>
                      </a:r>
                      <a:r>
                        <a:rPr kumimoji="1" lang="en-US" altLang="ja-JP" dirty="0" smtClean="0"/>
                        <a:t>, :date]</a:t>
                      </a:r>
                    </a:p>
                  </a:txBody>
                  <a:tcPr/>
                </a:tc>
                <a:tc>
                  <a:txBody>
                    <a:bodyPr/>
                    <a:lstStyle/>
                    <a:p>
                      <a:r>
                        <a:rPr kumimoji="1" lang="en-US" altLang="ja-JP" dirty="0" smtClean="0"/>
                        <a:t>700</a:t>
                      </a:r>
                      <a:endParaRPr kumimoji="1" lang="ja-JP" altLang="en-US" dirty="0"/>
                    </a:p>
                  </a:txBody>
                  <a:tcPr/>
                </a:tc>
              </a:tr>
              <a:tr h="252687">
                <a:tc>
                  <a:txBody>
                    <a:bodyPr/>
                    <a:lstStyle/>
                    <a:p>
                      <a:r>
                        <a:rPr kumimoji="1" lang="en-US" altLang="ja-JP" dirty="0" smtClean="0"/>
                        <a:t>X5</a:t>
                      </a:r>
                      <a:endParaRPr kumimoji="1" lang="ja-JP" altLang="en-US" dirty="0"/>
                    </a:p>
                  </a:txBody>
                  <a:tcPr/>
                </a:tc>
                <a:tc>
                  <a:txBody>
                    <a:bodyPr/>
                    <a:lstStyle/>
                    <a:p>
                      <a:r>
                        <a:rPr kumimoji="1" lang="en-US" altLang="ja-JP" dirty="0" smtClean="0"/>
                        <a:t>150</a:t>
                      </a:r>
                      <a:endParaRPr kumimoji="1" lang="ja-JP" altLang="en-US" dirty="0"/>
                    </a:p>
                  </a:txBody>
                  <a:tcPr/>
                </a:tc>
                <a:tc>
                  <a:txBody>
                    <a:bodyPr/>
                    <a:lstStyle/>
                    <a:p>
                      <a:r>
                        <a:rPr kumimoji="1" lang="en-US" altLang="ja-JP" dirty="0" smtClean="0"/>
                        <a:t>:bat[:</a:t>
                      </a:r>
                      <a:r>
                        <a:rPr kumimoji="1" lang="en-US" altLang="ja-JP" dirty="0" err="1" smtClean="0"/>
                        <a:t>oid</a:t>
                      </a:r>
                      <a:r>
                        <a:rPr kumimoji="1" lang="en-US" altLang="ja-JP" dirty="0" smtClean="0"/>
                        <a:t>, :date]</a:t>
                      </a:r>
                    </a:p>
                  </a:txBody>
                  <a:tcPr/>
                </a:tc>
                <a:tc>
                  <a:txBody>
                    <a:bodyPr/>
                    <a:lstStyle/>
                    <a:p>
                      <a:r>
                        <a:rPr kumimoji="1" lang="en-US" altLang="ja-JP" dirty="0" smtClean="0"/>
                        <a:t>500</a:t>
                      </a:r>
                      <a:endParaRPr kumimoji="1" lang="ja-JP" altLang="en-US" dirty="0"/>
                    </a:p>
                  </a:txBody>
                  <a:tcPr/>
                </a:tc>
              </a:tr>
              <a:tr h="252687">
                <a:tc>
                  <a:txBody>
                    <a:bodyPr/>
                    <a:lstStyle/>
                    <a:p>
                      <a:r>
                        <a:rPr kumimoji="1" lang="en-US" altLang="ja-JP" dirty="0" smtClean="0"/>
                        <a:t>...</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en-US" altLang="ja-JP" dirty="0" smtClean="0"/>
                        <a:t>...</a:t>
                      </a:r>
                      <a:endParaRPr kumimoji="1" lang="ja-JP" altLang="en-US" dirty="0"/>
                    </a:p>
                  </a:txBody>
                  <a:tcPr/>
                </a:tc>
              </a:tr>
            </a:tbl>
          </a:graphicData>
        </a:graphic>
      </p:graphicFrame>
      <p:grpSp>
        <p:nvGrpSpPr>
          <p:cNvPr id="2" name="グループ化 18"/>
          <p:cNvGrpSpPr/>
          <p:nvPr/>
        </p:nvGrpSpPr>
        <p:grpSpPr>
          <a:xfrm>
            <a:off x="3403584" y="2114532"/>
            <a:ext cx="5330898" cy="620721"/>
            <a:chOff x="3403584" y="2625713"/>
            <a:chExt cx="5330898" cy="620721"/>
          </a:xfrm>
        </p:grpSpPr>
        <p:sp>
          <p:nvSpPr>
            <p:cNvPr id="16" name="角丸四角形 15"/>
            <p:cNvSpPr/>
            <p:nvPr/>
          </p:nvSpPr>
          <p:spPr>
            <a:xfrm>
              <a:off x="3403584" y="2625713"/>
              <a:ext cx="5221359" cy="620721"/>
            </a:xfrm>
            <a:prstGeom prst="roundRect">
              <a:avLst>
                <a:gd name="adj" fmla="val 14821"/>
              </a:avLst>
            </a:prstGeom>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a:endParaRPr kumimoji="1" lang="ja-JP" altLang="en-US" sz="2800" dirty="0" smtClean="0"/>
            </a:p>
          </p:txBody>
        </p:sp>
        <p:sp>
          <p:nvSpPr>
            <p:cNvPr id="10" name="正方形/長方形 9"/>
            <p:cNvSpPr/>
            <p:nvPr/>
          </p:nvSpPr>
          <p:spPr>
            <a:xfrm>
              <a:off x="3490929" y="2736785"/>
              <a:ext cx="5243553" cy="400110"/>
            </a:xfrm>
            <a:prstGeom prst="rect">
              <a:avLst/>
            </a:prstGeom>
          </p:spPr>
          <p:txBody>
            <a:bodyPr wrap="square">
              <a:spAutoFit/>
            </a:bodyPr>
            <a:lstStyle/>
            <a:p>
              <a:r>
                <a:rPr lang="en-US" altLang="ja-JP" sz="2000" dirty="0" smtClean="0">
                  <a:latin typeface="Consolas" pitchFamily="49" charset="0"/>
                </a:rPr>
                <a:t>Y3 := </a:t>
              </a:r>
              <a:r>
                <a:rPr lang="en-US" altLang="ja-JP" sz="2000" dirty="0" err="1" smtClean="0">
                  <a:latin typeface="Consolas" pitchFamily="49" charset="0"/>
                </a:rPr>
                <a:t>algebra.select</a:t>
              </a:r>
              <a:r>
                <a:rPr lang="en-US" altLang="ja-JP" sz="2000" dirty="0" smtClean="0">
                  <a:latin typeface="Consolas" pitchFamily="49" charset="0"/>
                </a:rPr>
                <a:t>(X1, 20, 45)</a:t>
              </a:r>
            </a:p>
          </p:txBody>
        </p:sp>
      </p:grpSp>
      <p:sp>
        <p:nvSpPr>
          <p:cNvPr id="11" name="上下矢印 10"/>
          <p:cNvSpPr/>
          <p:nvPr/>
        </p:nvSpPr>
        <p:spPr>
          <a:xfrm>
            <a:off x="5740416" y="2662227"/>
            <a:ext cx="219078" cy="511182"/>
          </a:xfrm>
          <a:prstGeom prst="upDownArrow">
            <a:avLst/>
          </a:prstGeom>
        </p:spPr>
        <p:style>
          <a:lnRef idx="2">
            <a:schemeClr val="accent2"/>
          </a:lnRef>
          <a:fillRef idx="1">
            <a:schemeClr val="lt1"/>
          </a:fillRef>
          <a:effectRef idx="0">
            <a:schemeClr val="accent2"/>
          </a:effectRef>
          <a:fontRef idx="minor">
            <a:schemeClr val="dk1"/>
          </a:fontRef>
        </p:style>
        <p:txBody>
          <a:bodyPr wrap="none" lIns="0" tIns="0" rIns="0" bIns="0" rtlCol="0" anchor="ctr">
            <a:spAutoFit/>
          </a:bodyPr>
          <a:lstStyle/>
          <a:p>
            <a:pPr algn="ctr"/>
            <a:endParaRPr kumimoji="1" lang="ja-JP" altLang="en-US" dirty="0" smtClean="0"/>
          </a:p>
        </p:txBody>
      </p:sp>
      <p:sp>
        <p:nvSpPr>
          <p:cNvPr id="12" name="上下矢印 11"/>
          <p:cNvSpPr/>
          <p:nvPr/>
        </p:nvSpPr>
        <p:spPr>
          <a:xfrm>
            <a:off x="6470676" y="2662227"/>
            <a:ext cx="219078" cy="511182"/>
          </a:xfrm>
          <a:prstGeom prst="upDownArrow">
            <a:avLst/>
          </a:prstGeom>
        </p:spPr>
        <p:style>
          <a:lnRef idx="2">
            <a:schemeClr val="accent2"/>
          </a:lnRef>
          <a:fillRef idx="1">
            <a:schemeClr val="lt1"/>
          </a:fillRef>
          <a:effectRef idx="0">
            <a:schemeClr val="accent2"/>
          </a:effectRef>
          <a:fontRef idx="minor">
            <a:schemeClr val="dk1"/>
          </a:fontRef>
        </p:style>
        <p:txBody>
          <a:bodyPr wrap="none" lIns="0" tIns="0" rIns="0" bIns="0" rtlCol="0" anchor="ctr">
            <a:spAutoFit/>
          </a:bodyPr>
          <a:lstStyle/>
          <a:p>
            <a:pPr algn="ctr"/>
            <a:endParaRPr kumimoji="1" lang="ja-JP" altLang="en-US" dirty="0" smtClean="0"/>
          </a:p>
        </p:txBody>
      </p:sp>
      <p:sp>
        <p:nvSpPr>
          <p:cNvPr id="13" name="上下矢印 12"/>
          <p:cNvSpPr/>
          <p:nvPr/>
        </p:nvSpPr>
        <p:spPr>
          <a:xfrm>
            <a:off x="7383501" y="2662227"/>
            <a:ext cx="219078" cy="511182"/>
          </a:xfrm>
          <a:prstGeom prst="upDownArrow">
            <a:avLst/>
          </a:prstGeom>
        </p:spPr>
        <p:style>
          <a:lnRef idx="2">
            <a:schemeClr val="accent2"/>
          </a:lnRef>
          <a:fillRef idx="1">
            <a:schemeClr val="lt1"/>
          </a:fillRef>
          <a:effectRef idx="0">
            <a:schemeClr val="accent2"/>
          </a:effectRef>
          <a:fontRef idx="minor">
            <a:schemeClr val="dk1"/>
          </a:fontRef>
        </p:style>
        <p:txBody>
          <a:bodyPr wrap="none" lIns="0" tIns="0" rIns="0" bIns="0" rtlCol="0" anchor="ctr">
            <a:spAutoFit/>
          </a:bodyPr>
          <a:lstStyle/>
          <a:p>
            <a:pPr algn="ctr"/>
            <a:endParaRPr kumimoji="1" lang="ja-JP" altLang="en-US" dirty="0" smtClean="0"/>
          </a:p>
        </p:txBody>
      </p:sp>
      <p:sp>
        <p:nvSpPr>
          <p:cNvPr id="20" name="正方形/長方形 19"/>
          <p:cNvSpPr/>
          <p:nvPr/>
        </p:nvSpPr>
        <p:spPr>
          <a:xfrm>
            <a:off x="3476610" y="5984910"/>
            <a:ext cx="1935189" cy="369332"/>
          </a:xfrm>
          <a:prstGeom prst="rect">
            <a:avLst/>
          </a:prstGeom>
        </p:spPr>
        <p:txBody>
          <a:bodyPr wrap="square">
            <a:spAutoFit/>
          </a:bodyPr>
          <a:lstStyle/>
          <a:p>
            <a:r>
              <a:rPr lang="ja-JP" altLang="en-US" dirty="0" smtClean="0"/>
              <a:t>リサイクルプール</a:t>
            </a:r>
            <a:endParaRPr lang="ja-JP" altLang="en-US" dirty="0"/>
          </a:p>
        </p:txBody>
      </p:sp>
      <p:pic>
        <p:nvPicPr>
          <p:cNvPr id="21" name="Picture 2" descr="C:\Users\mato\Documents\lib\icon\coquette-part-3-icons-set\png\64x64\recycle.png"/>
          <p:cNvPicPr>
            <a:picLocks noChangeAspect="1" noChangeArrowheads="1"/>
          </p:cNvPicPr>
          <p:nvPr/>
        </p:nvPicPr>
        <p:blipFill>
          <a:blip r:embed="rId2"/>
          <a:srcRect/>
          <a:stretch>
            <a:fillRect/>
          </a:stretch>
        </p:blipFill>
        <p:spPr bwMode="auto">
          <a:xfrm>
            <a:off x="5338773" y="5948397"/>
            <a:ext cx="477837" cy="477837"/>
          </a:xfrm>
          <a:prstGeom prst="rect">
            <a:avLst/>
          </a:prstGeom>
          <a:noFill/>
        </p:spPr>
      </p:pic>
      <p:sp>
        <p:nvSpPr>
          <p:cNvPr id="22" name="右中かっこ 21"/>
          <p:cNvSpPr/>
          <p:nvPr/>
        </p:nvSpPr>
        <p:spPr>
          <a:xfrm rot="5400000">
            <a:off x="7415316" y="2119230"/>
            <a:ext cx="155448" cy="949338"/>
          </a:xfrm>
          <a:prstGeom prst="rightBrace">
            <a:avLst>
              <a:gd name="adj1" fmla="val 60815"/>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3" name="右中かっこ 22"/>
          <p:cNvSpPr/>
          <p:nvPr/>
        </p:nvSpPr>
        <p:spPr>
          <a:xfrm rot="16200000" flipV="1">
            <a:off x="7415316" y="2776465"/>
            <a:ext cx="155448" cy="949338"/>
          </a:xfrm>
          <a:prstGeom prst="rightBrace">
            <a:avLst>
              <a:gd name="adj1" fmla="val 60815"/>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4" name="線吹き出し 2 (枠付き) 23"/>
          <p:cNvSpPr/>
          <p:nvPr/>
        </p:nvSpPr>
        <p:spPr>
          <a:xfrm>
            <a:off x="7310475" y="1311246"/>
            <a:ext cx="1587541" cy="626701"/>
          </a:xfrm>
          <a:prstGeom prst="borderCallout2">
            <a:avLst>
              <a:gd name="adj1" fmla="val 100988"/>
              <a:gd name="adj2" fmla="val 63927"/>
              <a:gd name="adj3" fmla="val 258180"/>
              <a:gd name="adj4" fmla="val 43401"/>
              <a:gd name="adj5" fmla="val 258605"/>
              <a:gd name="adj6" fmla="val 16543"/>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36000" rIns="36000" bIns="36000" rtlCol="0" anchor="ctr">
            <a:spAutoFit/>
          </a:bodyPr>
          <a:lstStyle/>
          <a:p>
            <a:pPr algn="ctr"/>
            <a:r>
              <a:rPr kumimoji="1" lang="en-US" altLang="ja-JP" dirty="0" smtClean="0"/>
              <a:t>10-80 </a:t>
            </a:r>
            <a:r>
              <a:rPr kumimoji="1" lang="ja-JP" altLang="en-US" dirty="0" smtClean="0"/>
              <a:t>の範囲が</a:t>
            </a:r>
            <a:endParaRPr kumimoji="1" lang="en-US" altLang="ja-JP" dirty="0" smtClean="0"/>
          </a:p>
          <a:p>
            <a:pPr algn="ctr"/>
            <a:r>
              <a:rPr lang="en-US" altLang="ja-JP" dirty="0" smtClean="0"/>
              <a:t>20-45</a:t>
            </a:r>
            <a:r>
              <a:rPr lang="ja-JP" altLang="en-US" dirty="0" smtClean="0"/>
              <a:t>を包含</a:t>
            </a:r>
            <a:endParaRPr lang="en-US" altLang="ja-JP" dirty="0" smtClean="0"/>
          </a:p>
        </p:txBody>
      </p:sp>
      <p:sp>
        <p:nvSpPr>
          <p:cNvPr id="25" name="テキスト ボックス 24"/>
          <p:cNvSpPr txBox="1"/>
          <p:nvPr/>
        </p:nvSpPr>
        <p:spPr>
          <a:xfrm>
            <a:off x="6423266" y="2224071"/>
            <a:ext cx="412540" cy="369332"/>
          </a:xfrm>
          <a:prstGeom prst="rect">
            <a:avLst/>
          </a:prstGeom>
          <a:solidFill>
            <a:srgbClr val="FFFF00"/>
          </a:solidFill>
        </p:spPr>
        <p:txBody>
          <a:bodyPr wrap="none" lIns="36000" tIns="0" rIns="36000" bIns="0" rtlCol="0">
            <a:spAutoFit/>
          </a:bodyPr>
          <a:lstStyle/>
          <a:p>
            <a:r>
              <a:rPr kumimoji="1" lang="en-US" altLang="ja-JP" sz="2400" dirty="0" smtClean="0">
                <a:latin typeface="Consolas" pitchFamily="49" charset="0"/>
              </a:rPr>
              <a:t>X3</a:t>
            </a:r>
            <a:endParaRPr kumimoji="1" lang="ja-JP" altLang="en-US" sz="2400" dirty="0">
              <a:latin typeface="Consolas" pitchFamily="49" charset="0"/>
            </a:endParaRPr>
          </a:p>
        </p:txBody>
      </p:sp>
      <p:sp>
        <p:nvSpPr>
          <p:cNvPr id="26" name="線吹き出し 2 (枠付き) 25"/>
          <p:cNvSpPr/>
          <p:nvPr/>
        </p:nvSpPr>
        <p:spPr>
          <a:xfrm>
            <a:off x="3951279" y="1128681"/>
            <a:ext cx="3116806" cy="903700"/>
          </a:xfrm>
          <a:prstGeom prst="borderCallout2">
            <a:avLst>
              <a:gd name="adj1" fmla="val 99839"/>
              <a:gd name="adj2" fmla="val 57400"/>
              <a:gd name="adj3" fmla="val 120075"/>
              <a:gd name="adj4" fmla="val 57149"/>
              <a:gd name="adj5" fmla="val 125661"/>
              <a:gd name="adj6" fmla="val 78152"/>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36000" rIns="36000" bIns="36000" rtlCol="0" anchor="ctr">
            <a:spAutoFit/>
          </a:bodyPr>
          <a:lstStyle/>
          <a:p>
            <a:pPr algn="ctr"/>
            <a:r>
              <a:rPr kumimoji="1" lang="ja-JP" altLang="en-US" dirty="0" smtClean="0"/>
              <a:t>与えられた命令の引数</a:t>
            </a:r>
            <a:r>
              <a:rPr lang="en-US" altLang="ja-JP" dirty="0" smtClean="0"/>
              <a:t>X</a:t>
            </a:r>
            <a:r>
              <a:rPr kumimoji="1" lang="en-US" altLang="ja-JP" dirty="0" smtClean="0"/>
              <a:t>1 </a:t>
            </a:r>
            <a:r>
              <a:rPr kumimoji="1" lang="ja-JP" altLang="en-US" dirty="0" smtClean="0"/>
              <a:t>を</a:t>
            </a:r>
            <a:r>
              <a:rPr kumimoji="1" lang="en-US" altLang="ja-JP" dirty="0" smtClean="0"/>
              <a:t/>
            </a:r>
            <a:br>
              <a:rPr kumimoji="1" lang="en-US" altLang="ja-JP" dirty="0" smtClean="0"/>
            </a:br>
            <a:r>
              <a:rPr kumimoji="1" lang="ja-JP" altLang="en-US" dirty="0" smtClean="0"/>
              <a:t>リサイクルプール内の命令</a:t>
            </a:r>
            <a:r>
              <a:rPr kumimoji="1" lang="en-US" altLang="ja-JP" dirty="0" smtClean="0"/>
              <a:t>X3</a:t>
            </a:r>
            <a:r>
              <a:rPr kumimoji="1" lang="ja-JP" altLang="en-US" dirty="0" smtClean="0"/>
              <a:t>に</a:t>
            </a:r>
            <a:r>
              <a:rPr kumimoji="1" lang="en-US" altLang="ja-JP" dirty="0" smtClean="0"/>
              <a:t/>
            </a:r>
            <a:br>
              <a:rPr kumimoji="1" lang="en-US" altLang="ja-JP" dirty="0" smtClean="0"/>
            </a:br>
            <a:r>
              <a:rPr kumimoji="1" lang="ja-JP" altLang="en-US" dirty="0" smtClean="0"/>
              <a:t>置き換える</a:t>
            </a:r>
            <a:endParaRPr kumimoji="1" lang="en-US" altLang="ja-JP" dirty="0" smtClean="0"/>
          </a:p>
        </p:txBody>
      </p:sp>
      <p:sp>
        <p:nvSpPr>
          <p:cNvPr id="27" name="正方形/長方形 26"/>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Runner-up: Recycling Intermediates in a Column-store</a:t>
            </a:r>
            <a:endParaRPr lang="ja-JP" altLang="en-US" sz="1400" dirty="0">
              <a:solidFill>
                <a:schemeClr val="bg1"/>
              </a:solidFill>
              <a:latin typeface="ヒラギノ角ゴ Pro W6" pitchFamily="34" charset="-128"/>
              <a:ea typeface="ヒラギノ角ゴ Pro W6" pitchFamily="34" charset="-128"/>
            </a:endParaRPr>
          </a:p>
        </p:txBody>
      </p:sp>
      <p:sp>
        <p:nvSpPr>
          <p:cNvPr id="29" name="フッター プレースホルダ 28"/>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28" name="スライド番号プレースホルダ 27"/>
          <p:cNvSpPr>
            <a:spLocks noGrp="1"/>
          </p:cNvSpPr>
          <p:nvPr>
            <p:ph type="sldNum" sz="quarter" idx="12"/>
          </p:nvPr>
        </p:nvSpPr>
        <p:spPr/>
        <p:txBody>
          <a:bodyPr/>
          <a:lstStyle/>
          <a:p>
            <a:fld id="{DF510E7A-70A0-49B7-BA5B-039CFE49E52F}" type="slidenum">
              <a:rPr kumimoji="1" lang="ja-JP" altLang="en-US" smtClean="0"/>
              <a:pPr/>
              <a:t>91</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childTnLst>
                                </p:cTn>
                              </p:par>
                              <p:par>
                                <p:cTn id="16" presetID="10" presetClass="entr" presetSubtype="0" fill="hold" grpId="0" nodeType="withEffect">
                                  <p:stCondLst>
                                    <p:cond delay="20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childTnLst>
                                </p:cTn>
                              </p:par>
                              <p:par>
                                <p:cTn id="19" presetID="10" presetClass="entr" presetSubtype="0" fill="hold" grpId="0" nodeType="withEffect">
                                  <p:stCondLst>
                                    <p:cond delay="6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childTnLst>
                                </p:cTn>
                              </p:par>
                              <p:par>
                                <p:cTn id="22" presetID="47" presetClass="entr" presetSubtype="0" fill="hold" grpId="0" nodeType="withEffect">
                                  <p:stCondLst>
                                    <p:cond delay="80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64" presetClass="path" presetSubtype="0" accel="50000" decel="50000" fill="hold" grpId="1" nodeType="withEffect">
                                  <p:stCondLst>
                                    <p:cond delay="0"/>
                                  </p:stCondLst>
                                  <p:childTnLst>
                                    <p:animMotion origin="layout" path="M -0.31163 0.14335 L 1.11022E-16 -1.44509E-6 " pathEditMode="relative" rAng="0" ptsTypes="AA">
                                      <p:cBhvr>
                                        <p:cTn id="32" dur="1000" fill="hold"/>
                                        <p:tgtEl>
                                          <p:spTgt spid="25"/>
                                        </p:tgtEl>
                                        <p:attrNameLst>
                                          <p:attrName>ppt_x</p:attrName>
                                          <p:attrName>ppt_y</p:attrName>
                                        </p:attrNameLst>
                                      </p:cBhvr>
                                      <p:rCtr x="156" y="-72"/>
                                    </p:animMotion>
                                  </p:childTnLst>
                                </p:cTn>
                              </p:par>
                              <p:par>
                                <p:cTn id="33" presetID="47"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22" grpId="0" animBg="1"/>
      <p:bldP spid="23" grpId="0" animBg="1"/>
      <p:bldP spid="24" grpId="0" animBg="1"/>
      <p:bldP spid="25" grpId="0" animBg="1"/>
      <p:bldP spid="25" grpId="1" animBg="1"/>
      <p:bldP spid="2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命令</a:t>
            </a:r>
            <a:r>
              <a:rPr lang="ja-JP" altLang="en-US" dirty="0" smtClean="0"/>
              <a:t>マッチ：</a:t>
            </a:r>
            <a:r>
              <a:rPr lang="ja-JP" altLang="en-US" sz="3200" dirty="0" smtClean="0"/>
              <a:t>包含一致（複数選択肢）</a:t>
            </a:r>
            <a:endParaRPr kumimoji="1" lang="ja-JP" altLang="en-US" dirty="0"/>
          </a:p>
        </p:txBody>
      </p:sp>
      <p:sp>
        <p:nvSpPr>
          <p:cNvPr id="5" name="コンテンツ プレースホルダ 4"/>
          <p:cNvSpPr>
            <a:spLocks noGrp="1"/>
          </p:cNvSpPr>
          <p:nvPr>
            <p:ph idx="1"/>
          </p:nvPr>
        </p:nvSpPr>
        <p:spPr>
          <a:xfrm>
            <a:off x="457200" y="1600200"/>
            <a:ext cx="3348027" cy="1719261"/>
          </a:xfrm>
        </p:spPr>
        <p:txBody>
          <a:bodyPr/>
          <a:lstStyle/>
          <a:p>
            <a:r>
              <a:rPr kumimoji="1" lang="ja-JP" altLang="en-US" dirty="0" smtClean="0"/>
              <a:t>実行時に比較</a:t>
            </a:r>
            <a:endParaRPr kumimoji="1" lang="en-US" altLang="ja-JP" dirty="0" smtClean="0"/>
          </a:p>
          <a:p>
            <a:pPr lvl="1"/>
            <a:r>
              <a:rPr lang="ja-JP" altLang="en-US" dirty="0" smtClean="0"/>
              <a:t>命令タイプ</a:t>
            </a:r>
            <a:r>
              <a:rPr lang="en-US" altLang="ja-JP" dirty="0"/>
              <a:t/>
            </a:r>
            <a:br>
              <a:rPr lang="en-US" altLang="ja-JP" dirty="0"/>
            </a:br>
            <a:r>
              <a:rPr lang="ja-JP" altLang="en-US" dirty="0" smtClean="0"/>
              <a:t>⇒ 一致</a:t>
            </a:r>
            <a:endParaRPr lang="en-US" altLang="ja-JP" dirty="0" smtClean="0"/>
          </a:p>
          <a:p>
            <a:pPr lvl="1"/>
            <a:r>
              <a:rPr kumimoji="1" lang="ja-JP" altLang="en-US" dirty="0" smtClean="0"/>
              <a:t>引数の値</a:t>
            </a:r>
            <a:r>
              <a:rPr lang="en-US" altLang="ja-JP" dirty="0"/>
              <a:t/>
            </a:r>
            <a:br>
              <a:rPr lang="en-US" altLang="ja-JP" dirty="0"/>
            </a:br>
            <a:r>
              <a:rPr lang="ja-JP" altLang="en-US" dirty="0" smtClean="0"/>
              <a:t>⇒ 包含</a:t>
            </a:r>
            <a:endParaRPr kumimoji="1" lang="en-US" altLang="ja-JP" dirty="0" smtClean="0"/>
          </a:p>
          <a:p>
            <a:pPr>
              <a:buNone/>
            </a:pPr>
            <a:endParaRPr kumimoji="1" lang="ja-JP" altLang="en-US" dirty="0"/>
          </a:p>
        </p:txBody>
      </p:sp>
      <p:sp>
        <p:nvSpPr>
          <p:cNvPr id="6" name="正方形/長方形 5"/>
          <p:cNvSpPr/>
          <p:nvPr/>
        </p:nvSpPr>
        <p:spPr>
          <a:xfrm>
            <a:off x="3440097" y="3100383"/>
            <a:ext cx="5184846" cy="3286170"/>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a:endParaRPr kumimoji="1" lang="ja-JP" altLang="en-US" dirty="0" smtClean="0"/>
          </a:p>
        </p:txBody>
      </p:sp>
      <p:sp>
        <p:nvSpPr>
          <p:cNvPr id="7" name="テキスト ボックス 6"/>
          <p:cNvSpPr txBox="1"/>
          <p:nvPr/>
        </p:nvSpPr>
        <p:spPr>
          <a:xfrm>
            <a:off x="3513123" y="3216623"/>
            <a:ext cx="4698722" cy="1015663"/>
          </a:xfrm>
          <a:prstGeom prst="rect">
            <a:avLst/>
          </a:prstGeom>
          <a:noFill/>
        </p:spPr>
        <p:txBody>
          <a:bodyPr wrap="none" rtlCol="0">
            <a:spAutoFit/>
          </a:bodyPr>
          <a:lstStyle/>
          <a:p>
            <a:r>
              <a:rPr kumimoji="1" lang="en-US" altLang="ja-JP" sz="2000" dirty="0" smtClean="0">
                <a:latin typeface="Consolas" pitchFamily="49" charset="0"/>
              </a:rPr>
              <a:t>X3 := </a:t>
            </a:r>
            <a:r>
              <a:rPr kumimoji="1" lang="en-US" altLang="ja-JP" sz="2000" dirty="0" err="1" smtClean="0">
                <a:latin typeface="Consolas" pitchFamily="49" charset="0"/>
              </a:rPr>
              <a:t>algebra.select</a:t>
            </a:r>
            <a:r>
              <a:rPr kumimoji="1" lang="en-US" altLang="ja-JP" sz="2000" dirty="0" smtClean="0">
                <a:latin typeface="Consolas" pitchFamily="49" charset="0"/>
              </a:rPr>
              <a:t>(X1, 10, 80)</a:t>
            </a:r>
          </a:p>
          <a:p>
            <a:r>
              <a:rPr lang="en-US" altLang="ja-JP" sz="2000" dirty="0" smtClean="0">
                <a:latin typeface="Consolas" pitchFamily="49" charset="0"/>
              </a:rPr>
              <a:t>X5 := </a:t>
            </a:r>
            <a:r>
              <a:rPr lang="en-US" altLang="ja-JP" sz="2000" dirty="0" err="1" smtClean="0">
                <a:latin typeface="Consolas" pitchFamily="49" charset="0"/>
              </a:rPr>
              <a:t>algebra.select</a:t>
            </a:r>
            <a:r>
              <a:rPr lang="en-US" altLang="ja-JP" sz="2000" dirty="0" smtClean="0">
                <a:latin typeface="Consolas" pitchFamily="49" charset="0"/>
              </a:rPr>
              <a:t>(X1, 20,</a:t>
            </a:r>
            <a:r>
              <a:rPr lang="ja-JP" altLang="en-US" sz="2000" dirty="0" smtClean="0">
                <a:latin typeface="Consolas" pitchFamily="49" charset="0"/>
              </a:rPr>
              <a:t> </a:t>
            </a:r>
            <a:r>
              <a:rPr lang="en-US" altLang="ja-JP" sz="2000" dirty="0" smtClean="0">
                <a:latin typeface="Consolas" pitchFamily="49" charset="0"/>
              </a:rPr>
              <a:t>60)</a:t>
            </a:r>
          </a:p>
          <a:p>
            <a:endParaRPr kumimoji="1" lang="ja-JP" altLang="en-US" sz="2000" dirty="0">
              <a:latin typeface="Consolas" pitchFamily="49" charset="0"/>
            </a:endParaRPr>
          </a:p>
        </p:txBody>
      </p:sp>
      <p:graphicFrame>
        <p:nvGraphicFramePr>
          <p:cNvPr id="8" name="表 7"/>
          <p:cNvGraphicFramePr>
            <a:graphicFrameLocks noGrp="1"/>
          </p:cNvGraphicFramePr>
          <p:nvPr/>
        </p:nvGraphicFramePr>
        <p:xfrm>
          <a:off x="4097331" y="4083084"/>
          <a:ext cx="4197605" cy="1828800"/>
        </p:xfrm>
        <a:graphic>
          <a:graphicData uri="http://schemas.openxmlformats.org/drawingml/2006/table">
            <a:tbl>
              <a:tblPr firstRow="1" bandRow="1">
                <a:tableStyleId>{5C22544A-7EE6-4342-B048-85BDC9FD1C3A}</a:tableStyleId>
              </a:tblPr>
              <a:tblGrid>
                <a:gridCol w="798830"/>
                <a:gridCol w="1015619"/>
                <a:gridCol w="1684338"/>
                <a:gridCol w="698818"/>
              </a:tblGrid>
              <a:tr h="252687">
                <a:tc>
                  <a:txBody>
                    <a:bodyPr/>
                    <a:lstStyle/>
                    <a:p>
                      <a:r>
                        <a:rPr kumimoji="1" lang="en-US" altLang="ja-JP" dirty="0" smtClean="0"/>
                        <a:t>Name</a:t>
                      </a:r>
                      <a:endParaRPr kumimoji="1" lang="ja-JP" altLang="en-US" dirty="0"/>
                    </a:p>
                  </a:txBody>
                  <a:tcPr/>
                </a:tc>
                <a:tc>
                  <a:txBody>
                    <a:bodyPr/>
                    <a:lstStyle/>
                    <a:p>
                      <a:r>
                        <a:rPr kumimoji="1" lang="en-US" altLang="ja-JP" dirty="0" smtClean="0"/>
                        <a:t>Value</a:t>
                      </a:r>
                      <a:endParaRPr kumimoji="1" lang="ja-JP" altLang="en-US" dirty="0"/>
                    </a:p>
                  </a:txBody>
                  <a:tcPr/>
                </a:tc>
                <a:tc>
                  <a:txBody>
                    <a:bodyPr/>
                    <a:lstStyle/>
                    <a:p>
                      <a:r>
                        <a:rPr kumimoji="1" lang="en-US" altLang="ja-JP" dirty="0" smtClean="0"/>
                        <a:t>Date type</a:t>
                      </a:r>
                      <a:endParaRPr kumimoji="1" lang="ja-JP" altLang="en-US" dirty="0"/>
                    </a:p>
                  </a:txBody>
                  <a:tcPr/>
                </a:tc>
                <a:tc>
                  <a:txBody>
                    <a:bodyPr/>
                    <a:lstStyle/>
                    <a:p>
                      <a:r>
                        <a:rPr kumimoji="1" lang="en-US" altLang="ja-JP" dirty="0" smtClean="0"/>
                        <a:t>Size</a:t>
                      </a:r>
                      <a:endParaRPr kumimoji="1" lang="ja-JP" altLang="en-US" dirty="0"/>
                    </a:p>
                  </a:txBody>
                  <a:tcPr/>
                </a:tc>
              </a:tr>
              <a:tr h="252687">
                <a:tc>
                  <a:txBody>
                    <a:bodyPr/>
                    <a:lstStyle/>
                    <a:p>
                      <a:r>
                        <a:rPr kumimoji="1" lang="en-US" altLang="ja-JP" dirty="0" smtClean="0"/>
                        <a:t>X1</a:t>
                      </a:r>
                      <a:endParaRPr kumimoji="1" lang="ja-JP" altLang="en-US" dirty="0"/>
                    </a:p>
                  </a:txBody>
                  <a:tcPr/>
                </a:tc>
                <a:tc>
                  <a:txBody>
                    <a:bodyPr/>
                    <a:lstStyle/>
                    <a:p>
                      <a:r>
                        <a:rPr kumimoji="1" lang="en-US" altLang="ja-JP" dirty="0" smtClean="0"/>
                        <a:t>10</a:t>
                      </a:r>
                      <a:endParaRPr kumimoji="1" lang="ja-JP" altLang="en-US" dirty="0"/>
                    </a:p>
                  </a:txBody>
                  <a:tcPr/>
                </a:tc>
                <a:tc>
                  <a:txBody>
                    <a:bodyPr/>
                    <a:lstStyle/>
                    <a:p>
                      <a:r>
                        <a:rPr kumimoji="1" lang="en-US" altLang="ja-JP" dirty="0" smtClean="0"/>
                        <a:t>:bat[:</a:t>
                      </a:r>
                      <a:r>
                        <a:rPr kumimoji="1" lang="en-US" altLang="ja-JP" dirty="0" err="1" smtClean="0"/>
                        <a:t>oid</a:t>
                      </a:r>
                      <a:r>
                        <a:rPr kumimoji="1" lang="en-US" altLang="ja-JP" dirty="0" smtClean="0"/>
                        <a:t>, :date]</a:t>
                      </a:r>
                    </a:p>
                  </a:txBody>
                  <a:tcPr/>
                </a:tc>
                <a:tc>
                  <a:txBody>
                    <a:bodyPr/>
                    <a:lstStyle/>
                    <a:p>
                      <a:r>
                        <a:rPr kumimoji="1" lang="en-US" altLang="ja-JP" dirty="0" smtClean="0"/>
                        <a:t>1000</a:t>
                      </a:r>
                      <a:endParaRPr kumimoji="1" lang="ja-JP" altLang="en-US" dirty="0"/>
                    </a:p>
                  </a:txBody>
                  <a:tcPr/>
                </a:tc>
              </a:tr>
              <a:tr h="252687">
                <a:tc>
                  <a:txBody>
                    <a:bodyPr/>
                    <a:lstStyle/>
                    <a:p>
                      <a:r>
                        <a:rPr kumimoji="1" lang="en-US" altLang="ja-JP" dirty="0" smtClean="0"/>
                        <a:t>X3</a:t>
                      </a:r>
                      <a:endParaRPr kumimoji="1" lang="ja-JP" altLang="en-US" dirty="0"/>
                    </a:p>
                  </a:txBody>
                  <a:tcPr/>
                </a:tc>
                <a:tc>
                  <a:txBody>
                    <a:bodyPr/>
                    <a:lstStyle/>
                    <a:p>
                      <a:r>
                        <a:rPr kumimoji="1" lang="en-US" altLang="ja-JP" dirty="0" smtClean="0"/>
                        <a:t>130</a:t>
                      </a:r>
                      <a:endParaRPr kumimoji="1" lang="ja-JP" altLang="en-US" dirty="0"/>
                    </a:p>
                  </a:txBody>
                  <a:tcPr/>
                </a:tc>
                <a:tc>
                  <a:txBody>
                    <a:bodyPr/>
                    <a:lstStyle/>
                    <a:p>
                      <a:r>
                        <a:rPr kumimoji="1" lang="en-US" altLang="ja-JP" dirty="0" smtClean="0"/>
                        <a:t>:bat[:</a:t>
                      </a:r>
                      <a:r>
                        <a:rPr kumimoji="1" lang="en-US" altLang="ja-JP" dirty="0" err="1" smtClean="0"/>
                        <a:t>oid</a:t>
                      </a:r>
                      <a:r>
                        <a:rPr kumimoji="1" lang="en-US" altLang="ja-JP" dirty="0" smtClean="0"/>
                        <a:t>, :date]</a:t>
                      </a:r>
                    </a:p>
                  </a:txBody>
                  <a:tcPr/>
                </a:tc>
                <a:tc>
                  <a:txBody>
                    <a:bodyPr/>
                    <a:lstStyle/>
                    <a:p>
                      <a:r>
                        <a:rPr kumimoji="1" lang="en-US" altLang="ja-JP" dirty="0" smtClean="0"/>
                        <a:t>700</a:t>
                      </a:r>
                      <a:endParaRPr kumimoji="1" lang="ja-JP" altLang="en-US" dirty="0"/>
                    </a:p>
                  </a:txBody>
                  <a:tcPr/>
                </a:tc>
              </a:tr>
              <a:tr h="252687">
                <a:tc>
                  <a:txBody>
                    <a:bodyPr/>
                    <a:lstStyle/>
                    <a:p>
                      <a:r>
                        <a:rPr kumimoji="1" lang="en-US" altLang="ja-JP" dirty="0" smtClean="0"/>
                        <a:t>X5</a:t>
                      </a:r>
                      <a:endParaRPr kumimoji="1" lang="ja-JP" altLang="en-US" dirty="0"/>
                    </a:p>
                  </a:txBody>
                  <a:tcPr/>
                </a:tc>
                <a:tc>
                  <a:txBody>
                    <a:bodyPr/>
                    <a:lstStyle/>
                    <a:p>
                      <a:r>
                        <a:rPr kumimoji="1" lang="en-US" altLang="ja-JP" dirty="0" smtClean="0"/>
                        <a:t>150</a:t>
                      </a:r>
                      <a:endParaRPr kumimoji="1" lang="ja-JP" altLang="en-US" dirty="0"/>
                    </a:p>
                  </a:txBody>
                  <a:tcPr/>
                </a:tc>
                <a:tc>
                  <a:txBody>
                    <a:bodyPr/>
                    <a:lstStyle/>
                    <a:p>
                      <a:r>
                        <a:rPr kumimoji="1" lang="en-US" altLang="ja-JP" dirty="0" smtClean="0"/>
                        <a:t>:bat[:</a:t>
                      </a:r>
                      <a:r>
                        <a:rPr kumimoji="1" lang="en-US" altLang="ja-JP" dirty="0" err="1" smtClean="0"/>
                        <a:t>oid</a:t>
                      </a:r>
                      <a:r>
                        <a:rPr kumimoji="1" lang="en-US" altLang="ja-JP" dirty="0" smtClean="0"/>
                        <a:t>, :date]</a:t>
                      </a:r>
                    </a:p>
                  </a:txBody>
                  <a:tcPr/>
                </a:tc>
                <a:tc>
                  <a:txBody>
                    <a:bodyPr/>
                    <a:lstStyle/>
                    <a:p>
                      <a:r>
                        <a:rPr kumimoji="1" lang="en-US" altLang="ja-JP" dirty="0" smtClean="0"/>
                        <a:t>500</a:t>
                      </a:r>
                      <a:endParaRPr kumimoji="1" lang="ja-JP" altLang="en-US" dirty="0"/>
                    </a:p>
                  </a:txBody>
                  <a:tcPr/>
                </a:tc>
              </a:tr>
              <a:tr h="252687">
                <a:tc>
                  <a:txBody>
                    <a:bodyPr/>
                    <a:lstStyle/>
                    <a:p>
                      <a:r>
                        <a:rPr kumimoji="1" lang="en-US" altLang="ja-JP" dirty="0" smtClean="0"/>
                        <a:t>...</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en-US" altLang="ja-JP" dirty="0" smtClean="0"/>
                        <a:t>...</a:t>
                      </a:r>
                      <a:endParaRPr kumimoji="1" lang="ja-JP" altLang="en-US" dirty="0"/>
                    </a:p>
                  </a:txBody>
                  <a:tcPr/>
                </a:tc>
              </a:tr>
            </a:tbl>
          </a:graphicData>
        </a:graphic>
      </p:graphicFrame>
      <p:grpSp>
        <p:nvGrpSpPr>
          <p:cNvPr id="2" name="グループ化 18"/>
          <p:cNvGrpSpPr/>
          <p:nvPr/>
        </p:nvGrpSpPr>
        <p:grpSpPr>
          <a:xfrm>
            <a:off x="3403584" y="2114532"/>
            <a:ext cx="5330898" cy="620721"/>
            <a:chOff x="3403584" y="2625713"/>
            <a:chExt cx="5330898" cy="620721"/>
          </a:xfrm>
        </p:grpSpPr>
        <p:sp>
          <p:nvSpPr>
            <p:cNvPr id="16" name="角丸四角形 15"/>
            <p:cNvSpPr/>
            <p:nvPr/>
          </p:nvSpPr>
          <p:spPr>
            <a:xfrm>
              <a:off x="3403584" y="2625713"/>
              <a:ext cx="5221359" cy="620721"/>
            </a:xfrm>
            <a:prstGeom prst="roundRect">
              <a:avLst>
                <a:gd name="adj" fmla="val 14821"/>
              </a:avLst>
            </a:prstGeom>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a:endParaRPr kumimoji="1" lang="ja-JP" altLang="en-US" sz="2800" dirty="0" smtClean="0"/>
            </a:p>
          </p:txBody>
        </p:sp>
        <p:sp>
          <p:nvSpPr>
            <p:cNvPr id="10" name="正方形/長方形 9"/>
            <p:cNvSpPr/>
            <p:nvPr/>
          </p:nvSpPr>
          <p:spPr>
            <a:xfrm>
              <a:off x="3490929" y="2736785"/>
              <a:ext cx="5243553" cy="400110"/>
            </a:xfrm>
            <a:prstGeom prst="rect">
              <a:avLst/>
            </a:prstGeom>
          </p:spPr>
          <p:txBody>
            <a:bodyPr wrap="square">
              <a:spAutoFit/>
            </a:bodyPr>
            <a:lstStyle/>
            <a:p>
              <a:r>
                <a:rPr lang="en-US" altLang="ja-JP" sz="2000" dirty="0" smtClean="0">
                  <a:latin typeface="Consolas" pitchFamily="49" charset="0"/>
                </a:rPr>
                <a:t>Y3 := </a:t>
              </a:r>
              <a:r>
                <a:rPr lang="en-US" altLang="ja-JP" sz="2000" dirty="0" err="1" smtClean="0">
                  <a:latin typeface="Consolas" pitchFamily="49" charset="0"/>
                </a:rPr>
                <a:t>algebra.select</a:t>
              </a:r>
              <a:r>
                <a:rPr lang="en-US" altLang="ja-JP" sz="2000" dirty="0" smtClean="0">
                  <a:latin typeface="Consolas" pitchFamily="49" charset="0"/>
                </a:rPr>
                <a:t>(X1, 20, 45)</a:t>
              </a:r>
            </a:p>
          </p:txBody>
        </p:sp>
      </p:grpSp>
      <p:sp>
        <p:nvSpPr>
          <p:cNvPr id="20" name="正方形/長方形 19"/>
          <p:cNvSpPr/>
          <p:nvPr/>
        </p:nvSpPr>
        <p:spPr>
          <a:xfrm>
            <a:off x="3476610" y="5984910"/>
            <a:ext cx="1935189" cy="369332"/>
          </a:xfrm>
          <a:prstGeom prst="rect">
            <a:avLst/>
          </a:prstGeom>
        </p:spPr>
        <p:txBody>
          <a:bodyPr wrap="square">
            <a:spAutoFit/>
          </a:bodyPr>
          <a:lstStyle/>
          <a:p>
            <a:r>
              <a:rPr lang="ja-JP" altLang="en-US" dirty="0" smtClean="0"/>
              <a:t>リサイクルプール</a:t>
            </a:r>
            <a:endParaRPr lang="ja-JP" altLang="en-US" dirty="0"/>
          </a:p>
        </p:txBody>
      </p:sp>
      <p:pic>
        <p:nvPicPr>
          <p:cNvPr id="21" name="Picture 2" descr="C:\Users\mato\Documents\lib\icon\coquette-part-3-icons-set\png\64x64\recycle.png"/>
          <p:cNvPicPr>
            <a:picLocks noChangeAspect="1" noChangeArrowheads="1"/>
          </p:cNvPicPr>
          <p:nvPr/>
        </p:nvPicPr>
        <p:blipFill>
          <a:blip r:embed="rId2"/>
          <a:srcRect/>
          <a:stretch>
            <a:fillRect/>
          </a:stretch>
        </p:blipFill>
        <p:spPr bwMode="auto">
          <a:xfrm>
            <a:off x="5338773" y="5948397"/>
            <a:ext cx="477837" cy="477837"/>
          </a:xfrm>
          <a:prstGeom prst="rect">
            <a:avLst/>
          </a:prstGeom>
          <a:noFill/>
        </p:spPr>
      </p:pic>
      <p:sp>
        <p:nvSpPr>
          <p:cNvPr id="22" name="右中かっこ 21"/>
          <p:cNvSpPr/>
          <p:nvPr/>
        </p:nvSpPr>
        <p:spPr>
          <a:xfrm rot="5400000">
            <a:off x="7415316" y="2119230"/>
            <a:ext cx="155448" cy="949338"/>
          </a:xfrm>
          <a:prstGeom prst="rightBrace">
            <a:avLst>
              <a:gd name="adj1" fmla="val 60815"/>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3" name="右中かっこ 22"/>
          <p:cNvSpPr/>
          <p:nvPr/>
        </p:nvSpPr>
        <p:spPr>
          <a:xfrm rot="16200000" flipV="1">
            <a:off x="7415316" y="2776465"/>
            <a:ext cx="155448" cy="949338"/>
          </a:xfrm>
          <a:prstGeom prst="rightBrace">
            <a:avLst>
              <a:gd name="adj1" fmla="val 60815"/>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5" name="テキスト ボックス 24"/>
          <p:cNvSpPr txBox="1"/>
          <p:nvPr/>
        </p:nvSpPr>
        <p:spPr>
          <a:xfrm>
            <a:off x="6423266" y="2224071"/>
            <a:ext cx="412540" cy="369332"/>
          </a:xfrm>
          <a:prstGeom prst="rect">
            <a:avLst/>
          </a:prstGeom>
          <a:solidFill>
            <a:srgbClr val="FFFF00"/>
          </a:solidFill>
        </p:spPr>
        <p:txBody>
          <a:bodyPr wrap="none" lIns="36000" tIns="0" rIns="36000" bIns="0" rtlCol="0">
            <a:spAutoFit/>
          </a:bodyPr>
          <a:lstStyle/>
          <a:p>
            <a:r>
              <a:rPr kumimoji="1" lang="en-US" altLang="ja-JP" sz="2400" dirty="0" smtClean="0">
                <a:latin typeface="Consolas" pitchFamily="49" charset="0"/>
              </a:rPr>
              <a:t>X5</a:t>
            </a:r>
            <a:endParaRPr kumimoji="1" lang="ja-JP" altLang="en-US" sz="2400" dirty="0">
              <a:latin typeface="Consolas" pitchFamily="49" charset="0"/>
            </a:endParaRPr>
          </a:p>
        </p:txBody>
      </p:sp>
      <p:sp>
        <p:nvSpPr>
          <p:cNvPr id="30" name="右中かっこ 29"/>
          <p:cNvSpPr/>
          <p:nvPr/>
        </p:nvSpPr>
        <p:spPr>
          <a:xfrm rot="16200000" flipV="1">
            <a:off x="7415316" y="3068569"/>
            <a:ext cx="155448" cy="949338"/>
          </a:xfrm>
          <a:prstGeom prst="rightBrace">
            <a:avLst>
              <a:gd name="adj1" fmla="val 60815"/>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1" name="上下矢印 10"/>
          <p:cNvSpPr/>
          <p:nvPr/>
        </p:nvSpPr>
        <p:spPr>
          <a:xfrm>
            <a:off x="5630877" y="2662227"/>
            <a:ext cx="219078" cy="612000"/>
          </a:xfrm>
          <a:prstGeom prst="upDownArrow">
            <a:avLst/>
          </a:prstGeom>
        </p:spPr>
        <p:style>
          <a:lnRef idx="2">
            <a:schemeClr val="accent2"/>
          </a:lnRef>
          <a:fillRef idx="1">
            <a:schemeClr val="lt1"/>
          </a:fillRef>
          <a:effectRef idx="0">
            <a:schemeClr val="accent2"/>
          </a:effectRef>
          <a:fontRef idx="minor">
            <a:schemeClr val="dk1"/>
          </a:fontRef>
        </p:style>
        <p:txBody>
          <a:bodyPr wrap="none" lIns="0" tIns="0" rIns="0" bIns="0" rtlCol="0" anchor="ctr">
            <a:spAutoFit/>
          </a:bodyPr>
          <a:lstStyle/>
          <a:p>
            <a:pPr algn="ctr"/>
            <a:endParaRPr kumimoji="1" lang="ja-JP" altLang="en-US" dirty="0" smtClean="0"/>
          </a:p>
        </p:txBody>
      </p:sp>
      <p:sp>
        <p:nvSpPr>
          <p:cNvPr id="12" name="上下矢印 11"/>
          <p:cNvSpPr/>
          <p:nvPr/>
        </p:nvSpPr>
        <p:spPr>
          <a:xfrm>
            <a:off x="6427815" y="2662227"/>
            <a:ext cx="219078" cy="612000"/>
          </a:xfrm>
          <a:prstGeom prst="upDownArrow">
            <a:avLst/>
          </a:prstGeom>
        </p:spPr>
        <p:style>
          <a:lnRef idx="2">
            <a:schemeClr val="accent2"/>
          </a:lnRef>
          <a:fillRef idx="1">
            <a:schemeClr val="lt1"/>
          </a:fillRef>
          <a:effectRef idx="0">
            <a:schemeClr val="accent2"/>
          </a:effectRef>
          <a:fontRef idx="minor">
            <a:schemeClr val="dk1"/>
          </a:fontRef>
        </p:style>
        <p:txBody>
          <a:bodyPr wrap="none" lIns="0" tIns="0" rIns="0" bIns="0" rtlCol="0" anchor="ctr">
            <a:spAutoFit/>
          </a:bodyPr>
          <a:lstStyle/>
          <a:p>
            <a:pPr algn="ctr"/>
            <a:endParaRPr kumimoji="1" lang="ja-JP" altLang="en-US" dirty="0" smtClean="0"/>
          </a:p>
        </p:txBody>
      </p:sp>
      <p:sp>
        <p:nvSpPr>
          <p:cNvPr id="13" name="上下矢印 12"/>
          <p:cNvSpPr/>
          <p:nvPr/>
        </p:nvSpPr>
        <p:spPr>
          <a:xfrm>
            <a:off x="7310475" y="2662227"/>
            <a:ext cx="219078" cy="612000"/>
          </a:xfrm>
          <a:prstGeom prst="upDownArrow">
            <a:avLst/>
          </a:prstGeom>
        </p:spPr>
        <p:style>
          <a:lnRef idx="2">
            <a:schemeClr val="accent2"/>
          </a:lnRef>
          <a:fillRef idx="1">
            <a:schemeClr val="lt1"/>
          </a:fillRef>
          <a:effectRef idx="0">
            <a:schemeClr val="accent2"/>
          </a:effectRef>
          <a:fontRef idx="minor">
            <a:schemeClr val="dk1"/>
          </a:fontRef>
        </p:style>
        <p:txBody>
          <a:bodyPr wrap="none" lIns="0" tIns="0" rIns="0" bIns="0" rtlCol="0" anchor="ctr">
            <a:spAutoFit/>
          </a:bodyPr>
          <a:lstStyle/>
          <a:p>
            <a:pPr algn="ctr"/>
            <a:endParaRPr kumimoji="1" lang="ja-JP" altLang="en-US" dirty="0" smtClean="0"/>
          </a:p>
        </p:txBody>
      </p:sp>
      <p:sp>
        <p:nvSpPr>
          <p:cNvPr id="27" name="上下矢印 26"/>
          <p:cNvSpPr/>
          <p:nvPr/>
        </p:nvSpPr>
        <p:spPr>
          <a:xfrm>
            <a:off x="5783277" y="2662227"/>
            <a:ext cx="219078" cy="900000"/>
          </a:xfrm>
          <a:prstGeom prst="upDownArrow">
            <a:avLst/>
          </a:prstGeom>
        </p:spPr>
        <p:style>
          <a:lnRef idx="2">
            <a:schemeClr val="accent3"/>
          </a:lnRef>
          <a:fillRef idx="1">
            <a:schemeClr val="lt1"/>
          </a:fillRef>
          <a:effectRef idx="0">
            <a:schemeClr val="accent3"/>
          </a:effectRef>
          <a:fontRef idx="minor">
            <a:schemeClr val="dk1"/>
          </a:fontRef>
        </p:style>
        <p:txBody>
          <a:bodyPr wrap="none" lIns="0" tIns="0" rIns="0" bIns="0" rtlCol="0" anchor="ctr">
            <a:spAutoFit/>
          </a:bodyPr>
          <a:lstStyle/>
          <a:p>
            <a:pPr algn="ctr"/>
            <a:endParaRPr kumimoji="1" lang="ja-JP" altLang="en-US" dirty="0" smtClean="0"/>
          </a:p>
        </p:txBody>
      </p:sp>
      <p:sp>
        <p:nvSpPr>
          <p:cNvPr id="28" name="上下矢印 27"/>
          <p:cNvSpPr/>
          <p:nvPr/>
        </p:nvSpPr>
        <p:spPr>
          <a:xfrm>
            <a:off x="6580215" y="2662227"/>
            <a:ext cx="219078" cy="900000"/>
          </a:xfrm>
          <a:prstGeom prst="upDownArrow">
            <a:avLst/>
          </a:prstGeom>
        </p:spPr>
        <p:style>
          <a:lnRef idx="2">
            <a:schemeClr val="accent3"/>
          </a:lnRef>
          <a:fillRef idx="1">
            <a:schemeClr val="lt1"/>
          </a:fillRef>
          <a:effectRef idx="0">
            <a:schemeClr val="accent3"/>
          </a:effectRef>
          <a:fontRef idx="minor">
            <a:schemeClr val="dk1"/>
          </a:fontRef>
        </p:style>
        <p:txBody>
          <a:bodyPr wrap="none" lIns="0" tIns="0" rIns="0" bIns="0" rtlCol="0" anchor="ctr">
            <a:spAutoFit/>
          </a:bodyPr>
          <a:lstStyle/>
          <a:p>
            <a:pPr algn="ctr"/>
            <a:endParaRPr kumimoji="1" lang="ja-JP" altLang="en-US" dirty="0" smtClean="0"/>
          </a:p>
        </p:txBody>
      </p:sp>
      <p:sp>
        <p:nvSpPr>
          <p:cNvPr id="29" name="上下矢印 28"/>
          <p:cNvSpPr/>
          <p:nvPr/>
        </p:nvSpPr>
        <p:spPr>
          <a:xfrm>
            <a:off x="7462875" y="2662227"/>
            <a:ext cx="219078" cy="900000"/>
          </a:xfrm>
          <a:prstGeom prst="upDownArrow">
            <a:avLst/>
          </a:prstGeom>
        </p:spPr>
        <p:style>
          <a:lnRef idx="2">
            <a:schemeClr val="accent3"/>
          </a:lnRef>
          <a:fillRef idx="1">
            <a:schemeClr val="lt1"/>
          </a:fillRef>
          <a:effectRef idx="0">
            <a:schemeClr val="accent3"/>
          </a:effectRef>
          <a:fontRef idx="minor">
            <a:schemeClr val="dk1"/>
          </a:fontRef>
        </p:style>
        <p:txBody>
          <a:bodyPr wrap="none" lIns="0" tIns="0" rIns="0" bIns="0" rtlCol="0" anchor="ctr">
            <a:spAutoFit/>
          </a:bodyPr>
          <a:lstStyle/>
          <a:p>
            <a:pPr algn="ctr"/>
            <a:endParaRPr kumimoji="1" lang="ja-JP" altLang="en-US" dirty="0" smtClean="0"/>
          </a:p>
        </p:txBody>
      </p:sp>
      <p:grpSp>
        <p:nvGrpSpPr>
          <p:cNvPr id="43" name="グループ化 42"/>
          <p:cNvGrpSpPr/>
          <p:nvPr/>
        </p:nvGrpSpPr>
        <p:grpSpPr>
          <a:xfrm>
            <a:off x="482544" y="4633929"/>
            <a:ext cx="7193061" cy="1180699"/>
            <a:chOff x="482544" y="4633929"/>
            <a:chExt cx="7193061" cy="1180699"/>
          </a:xfrm>
        </p:grpSpPr>
        <p:sp>
          <p:nvSpPr>
            <p:cNvPr id="26" name="線吹き出し 2 (枠付き) 25"/>
            <p:cNvSpPr/>
            <p:nvPr/>
          </p:nvSpPr>
          <p:spPr>
            <a:xfrm>
              <a:off x="482544" y="4633929"/>
              <a:ext cx="2799412" cy="1180699"/>
            </a:xfrm>
            <a:prstGeom prst="borderCallout2">
              <a:avLst>
                <a:gd name="adj1" fmla="val 20449"/>
                <a:gd name="adj2" fmla="val 99642"/>
                <a:gd name="adj3" fmla="val 20447"/>
                <a:gd name="adj4" fmla="val 114939"/>
                <a:gd name="adj5" fmla="val -173779"/>
                <a:gd name="adj6" fmla="val 213376"/>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36000" rIns="36000" bIns="36000" rtlCol="0" anchor="ctr">
              <a:spAutoFit/>
            </a:bodyPr>
            <a:lstStyle/>
            <a:p>
              <a:pPr algn="ctr"/>
              <a:r>
                <a:rPr kumimoji="1" lang="ja-JP" altLang="en-US" dirty="0" smtClean="0"/>
                <a:t>リサイクルプール内の</a:t>
              </a:r>
              <a:endParaRPr kumimoji="1" lang="en-US" altLang="ja-JP" dirty="0" smtClean="0"/>
            </a:p>
            <a:p>
              <a:pPr algn="ctr"/>
              <a:r>
                <a:rPr kumimoji="1" lang="en-US" altLang="ja-JP" dirty="0" smtClean="0"/>
                <a:t>X3</a:t>
              </a:r>
              <a:r>
                <a:rPr lang="ja-JP" altLang="en-US" dirty="0" smtClean="0"/>
                <a:t>より</a:t>
              </a:r>
              <a:r>
                <a:rPr kumimoji="1" lang="en-US" altLang="ja-JP" dirty="0" smtClean="0"/>
                <a:t>X5</a:t>
              </a:r>
              <a:r>
                <a:rPr kumimoji="1" lang="ja-JP" altLang="en-US" dirty="0" smtClean="0"/>
                <a:t>の方が</a:t>
              </a:r>
              <a:endParaRPr kumimoji="1" lang="en-US" altLang="ja-JP" dirty="0" smtClean="0"/>
            </a:p>
            <a:p>
              <a:pPr algn="ctr"/>
              <a:r>
                <a:rPr kumimoji="1" lang="ja-JP" altLang="en-US" dirty="0" smtClean="0"/>
                <a:t>サイズ（タプル数）が小さい。</a:t>
              </a:r>
              <a:endParaRPr kumimoji="1" lang="en-US" altLang="ja-JP" dirty="0" smtClean="0"/>
            </a:p>
            <a:p>
              <a:pPr algn="ctr"/>
              <a:r>
                <a:rPr lang="en-US" altLang="ja-JP" dirty="0" smtClean="0"/>
                <a:t>X1</a:t>
              </a:r>
              <a:r>
                <a:rPr lang="ja-JP" altLang="en-US" dirty="0" smtClean="0"/>
                <a:t>を</a:t>
              </a:r>
              <a:r>
                <a:rPr lang="en-US" altLang="ja-JP" dirty="0" smtClean="0"/>
                <a:t>X5</a:t>
              </a:r>
              <a:r>
                <a:rPr lang="ja-JP" altLang="en-US" dirty="0" smtClean="0"/>
                <a:t>に置換。</a:t>
              </a:r>
              <a:endParaRPr kumimoji="1" lang="en-US" altLang="ja-JP" dirty="0" smtClean="0"/>
            </a:p>
          </p:txBody>
        </p:sp>
        <p:grpSp>
          <p:nvGrpSpPr>
            <p:cNvPr id="42" name="グループ化 41"/>
            <p:cNvGrpSpPr/>
            <p:nvPr/>
          </p:nvGrpSpPr>
          <p:grpSpPr>
            <a:xfrm>
              <a:off x="3294045" y="5072087"/>
              <a:ext cx="4381560" cy="255589"/>
              <a:chOff x="3294045" y="5072087"/>
              <a:chExt cx="4381560" cy="255589"/>
            </a:xfrm>
          </p:grpSpPr>
          <p:cxnSp>
            <p:nvCxnSpPr>
              <p:cNvPr id="33" name="直線矢印コネクタ 32"/>
              <p:cNvCxnSpPr/>
              <p:nvPr/>
            </p:nvCxnSpPr>
            <p:spPr>
              <a:xfrm>
                <a:off x="3294045" y="5218137"/>
                <a:ext cx="4235508" cy="1561"/>
              </a:xfrm>
              <a:prstGeom prst="straightConnector1">
                <a:avLst/>
              </a:prstGeom>
              <a:ln>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36" name="直線矢印コネクタ 35"/>
              <p:cNvCxnSpPr/>
              <p:nvPr/>
            </p:nvCxnSpPr>
            <p:spPr>
              <a:xfrm flipV="1">
                <a:off x="7529553" y="5072087"/>
                <a:ext cx="146052" cy="146051"/>
              </a:xfrm>
              <a:prstGeom prst="straightConnector1">
                <a:avLst/>
              </a:prstGeom>
              <a:ln>
                <a:headEnd type="none" w="med" len="med"/>
                <a:tailEnd type="triangle" w="med" len="med"/>
              </a:ln>
            </p:spPr>
            <p:style>
              <a:lnRef idx="2">
                <a:schemeClr val="dk1"/>
              </a:lnRef>
              <a:fillRef idx="1">
                <a:schemeClr val="lt1"/>
              </a:fillRef>
              <a:effectRef idx="0">
                <a:schemeClr val="dk1"/>
              </a:effectRef>
              <a:fontRef idx="minor">
                <a:schemeClr val="dk1"/>
              </a:fontRef>
            </p:style>
          </p:cxnSp>
          <p:cxnSp>
            <p:nvCxnSpPr>
              <p:cNvPr id="38" name="直線矢印コネクタ 37"/>
              <p:cNvCxnSpPr/>
              <p:nvPr/>
            </p:nvCxnSpPr>
            <p:spPr>
              <a:xfrm>
                <a:off x="7529553" y="5218137"/>
                <a:ext cx="146052" cy="109539"/>
              </a:xfrm>
              <a:prstGeom prst="straightConnector1">
                <a:avLst/>
              </a:prstGeom>
              <a:ln>
                <a:headEnd type="none" w="med" len="med"/>
                <a:tailEnd type="triangle" w="med" len="med"/>
              </a:ln>
            </p:spPr>
            <p:style>
              <a:lnRef idx="2">
                <a:schemeClr val="dk1"/>
              </a:lnRef>
              <a:fillRef idx="1">
                <a:schemeClr val="lt1"/>
              </a:fillRef>
              <a:effectRef idx="0">
                <a:schemeClr val="dk1"/>
              </a:effectRef>
              <a:fontRef idx="minor">
                <a:schemeClr val="dk1"/>
              </a:fontRef>
            </p:style>
          </p:cxnSp>
        </p:grpSp>
      </p:grpSp>
      <p:sp>
        <p:nvSpPr>
          <p:cNvPr id="24" name="線吹き出し 2 (枠付き) 23"/>
          <p:cNvSpPr/>
          <p:nvPr/>
        </p:nvSpPr>
        <p:spPr>
          <a:xfrm>
            <a:off x="7310475" y="1311246"/>
            <a:ext cx="1379151" cy="626701"/>
          </a:xfrm>
          <a:prstGeom prst="borderCallout2">
            <a:avLst>
              <a:gd name="adj1" fmla="val 100988"/>
              <a:gd name="adj2" fmla="val 63927"/>
              <a:gd name="adj3" fmla="val 258180"/>
              <a:gd name="adj4" fmla="val 43401"/>
              <a:gd name="adj5" fmla="val 258605"/>
              <a:gd name="adj6" fmla="val 20841"/>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wrap="none" lIns="36000" tIns="36000" rIns="36000" bIns="36000" rtlCol="0" anchor="ctr">
            <a:spAutoFit/>
          </a:bodyPr>
          <a:lstStyle/>
          <a:p>
            <a:pPr algn="ctr"/>
            <a:r>
              <a:rPr kumimoji="1" lang="en-US" altLang="ja-JP" dirty="0" smtClean="0"/>
              <a:t>X3</a:t>
            </a:r>
            <a:r>
              <a:rPr kumimoji="1" lang="ja-JP" altLang="en-US" dirty="0" smtClean="0"/>
              <a:t>も</a:t>
            </a:r>
            <a:r>
              <a:rPr kumimoji="1" lang="en-US" altLang="ja-JP" dirty="0" smtClean="0"/>
              <a:t>X5</a:t>
            </a:r>
            <a:r>
              <a:rPr lang="ja-JP" altLang="en-US" dirty="0" smtClean="0"/>
              <a:t>も</a:t>
            </a:r>
            <a:r>
              <a:rPr lang="en-US" altLang="ja-JP" dirty="0" smtClean="0"/>
              <a:t>Y3</a:t>
            </a:r>
            <a:r>
              <a:rPr lang="ja-JP" altLang="en-US" dirty="0" smtClean="0"/>
              <a:t>の</a:t>
            </a:r>
            <a:r>
              <a:rPr lang="en-US" altLang="ja-JP" dirty="0" smtClean="0"/>
              <a:t/>
            </a:r>
            <a:br>
              <a:rPr lang="en-US" altLang="ja-JP" dirty="0" smtClean="0"/>
            </a:br>
            <a:r>
              <a:rPr lang="en-US" altLang="ja-JP" dirty="0" smtClean="0"/>
              <a:t>20-45</a:t>
            </a:r>
            <a:r>
              <a:rPr kumimoji="1" lang="ja-JP" altLang="en-US" dirty="0" smtClean="0"/>
              <a:t>を包含</a:t>
            </a:r>
            <a:endParaRPr kumimoji="1" lang="en-US" altLang="ja-JP" dirty="0" smtClean="0"/>
          </a:p>
        </p:txBody>
      </p:sp>
      <p:sp>
        <p:nvSpPr>
          <p:cNvPr id="31" name="正方形/長方形 30"/>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Runner-up: Recycling Intermediates in a Column-store</a:t>
            </a:r>
            <a:endParaRPr lang="ja-JP" altLang="en-US" sz="1400" dirty="0">
              <a:solidFill>
                <a:schemeClr val="bg1"/>
              </a:solidFill>
              <a:latin typeface="ヒラギノ角ゴ Pro W6" pitchFamily="34" charset="-128"/>
              <a:ea typeface="ヒラギノ角ゴ Pro W6" pitchFamily="34" charset="-128"/>
            </a:endParaRPr>
          </a:p>
        </p:txBody>
      </p:sp>
      <p:sp>
        <p:nvSpPr>
          <p:cNvPr id="34" name="フッター プレースホルダ 33"/>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32" name="スライド番号プレースホルダ 31"/>
          <p:cNvSpPr>
            <a:spLocks noGrp="1"/>
          </p:cNvSpPr>
          <p:nvPr>
            <p:ph type="sldNum" sz="quarter" idx="12"/>
          </p:nvPr>
        </p:nvSpPr>
        <p:spPr/>
        <p:txBody>
          <a:bodyPr/>
          <a:lstStyle/>
          <a:p>
            <a:fld id="{DF510E7A-70A0-49B7-BA5B-039CFE49E52F}" type="slidenum">
              <a:rPr kumimoji="1" lang="ja-JP" altLang="en-US" smtClean="0"/>
              <a:pPr/>
              <a:t>92</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par>
                                <p:cTn id="17" presetID="10" presetClass="entr" presetSubtype="0" fill="hold" grpId="0" nodeType="withEffect">
                                  <p:stCondLst>
                                    <p:cond delay="9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childTnLst>
                                </p:cTn>
                              </p:par>
                              <p:par>
                                <p:cTn id="25" presetID="10" presetClass="entr" presetSubtype="0" fill="hold" grpId="0" nodeType="withEffect">
                                  <p:stCondLst>
                                    <p:cond delay="2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childTnLst>
                                </p:cTn>
                              </p:par>
                              <p:par>
                                <p:cTn id="28" presetID="10" presetClass="entr" presetSubtype="0" fill="hold" grpId="0" nodeType="withEffect">
                                  <p:stCondLst>
                                    <p:cond delay="40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childTnLst>
                                </p:cTn>
                              </p:par>
                              <p:par>
                                <p:cTn id="31" presetID="10" presetClass="entr" presetSubtype="0" fill="hold" grpId="0" nodeType="withEffect">
                                  <p:stCondLst>
                                    <p:cond delay="60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64" presetClass="path" presetSubtype="0" accel="50000" decel="50000" fill="hold" grpId="1" nodeType="withEffect">
                                  <p:stCondLst>
                                    <p:cond delay="0"/>
                                  </p:stCondLst>
                                  <p:childTnLst>
                                    <p:animMotion origin="layout" path="M -0.31562 0.19584 L 1.11022E-16 -1.44509E-6 " pathEditMode="relative" rAng="0" ptsTypes="AA">
                                      <p:cBhvr>
                                        <p:cTn id="46" dur="1000" fill="hold"/>
                                        <p:tgtEl>
                                          <p:spTgt spid="25"/>
                                        </p:tgtEl>
                                        <p:attrNameLst>
                                          <p:attrName>ppt_x</p:attrName>
                                          <p:attrName>ppt_y</p:attrName>
                                        </p:attrNameLst>
                                      </p:cBhvr>
                                      <p:rCtr x="158" y="-98"/>
                                    </p:animMotion>
                                  </p:childTnLst>
                                </p:cTn>
                              </p:par>
                              <p:par>
                                <p:cTn id="47" presetID="47"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000"/>
                                        <p:tgtEl>
                                          <p:spTgt spid="43"/>
                                        </p:tgtEl>
                                      </p:cBhvr>
                                    </p:animEffect>
                                    <p:anim calcmode="lin" valueType="num">
                                      <p:cBhvr>
                                        <p:cTn id="50" dur="1000" fill="hold"/>
                                        <p:tgtEl>
                                          <p:spTgt spid="43"/>
                                        </p:tgtEl>
                                        <p:attrNameLst>
                                          <p:attrName>ppt_x</p:attrName>
                                        </p:attrNameLst>
                                      </p:cBhvr>
                                      <p:tavLst>
                                        <p:tav tm="0">
                                          <p:val>
                                            <p:strVal val="#ppt_x"/>
                                          </p:val>
                                        </p:tav>
                                        <p:tav tm="100000">
                                          <p:val>
                                            <p:strVal val="#ppt_x"/>
                                          </p:val>
                                        </p:tav>
                                      </p:tavLst>
                                    </p:anim>
                                    <p:anim calcmode="lin" valueType="num">
                                      <p:cBhvr>
                                        <p:cTn id="5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5" grpId="1" animBg="1"/>
      <p:bldP spid="30" grpId="0" animBg="1"/>
      <p:bldP spid="11" grpId="0" animBg="1"/>
      <p:bldP spid="12" grpId="0" animBg="1"/>
      <p:bldP spid="13" grpId="0" animBg="1"/>
      <p:bldP spid="27" grpId="0" animBg="1"/>
      <p:bldP spid="28" grpId="0" animBg="1"/>
      <p:bldP spid="29" grpId="0" animBg="1"/>
      <p:bldP spid="2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Recycle Pool</a:t>
            </a:r>
            <a:r>
              <a:rPr lang="ja-JP" altLang="en-US" dirty="0" smtClean="0"/>
              <a:t>：保存</a:t>
            </a:r>
            <a:endParaRPr kumimoji="1" lang="ja-JP" altLang="en-US" dirty="0"/>
          </a:p>
        </p:txBody>
      </p:sp>
      <p:grpSp>
        <p:nvGrpSpPr>
          <p:cNvPr id="6" name="グループ化 5"/>
          <p:cNvGrpSpPr/>
          <p:nvPr/>
        </p:nvGrpSpPr>
        <p:grpSpPr>
          <a:xfrm>
            <a:off x="4608512" y="2036781"/>
            <a:ext cx="4052943" cy="3948129"/>
            <a:chOff x="4864103" y="1749402"/>
            <a:chExt cx="4052943" cy="3948129"/>
          </a:xfrm>
        </p:grpSpPr>
        <p:sp>
          <p:nvSpPr>
            <p:cNvPr id="7" name="額縁 6"/>
            <p:cNvSpPr/>
            <p:nvPr/>
          </p:nvSpPr>
          <p:spPr>
            <a:xfrm>
              <a:off x="4864103" y="1749402"/>
              <a:ext cx="4052943" cy="3948129"/>
            </a:xfrm>
            <a:prstGeom prst="bevel">
              <a:avLst>
                <a:gd name="adj" fmla="val 3142"/>
              </a:avLst>
            </a:prstGeom>
          </p:spPr>
          <p:style>
            <a:lnRef idx="2">
              <a:schemeClr val="accent1"/>
            </a:lnRef>
            <a:fillRef idx="1">
              <a:schemeClr val="lt1"/>
            </a:fillRef>
            <a:effectRef idx="0">
              <a:schemeClr val="accent1"/>
            </a:effectRef>
            <a:fontRef idx="minor">
              <a:schemeClr val="dk1"/>
            </a:fontRef>
          </p:style>
          <p:txBody>
            <a:bodyPr wrap="none" lIns="72000" tIns="0" rIns="36000" bIns="36000" rtlCol="0" anchor="b" anchorCtr="0">
              <a:noAutofit/>
            </a:bodyPr>
            <a:lstStyle/>
            <a:p>
              <a:r>
                <a:rPr kumimoji="1" lang="en-US" altLang="ja-JP" dirty="0" smtClean="0"/>
                <a:t>Recycle Pool</a:t>
              </a:r>
              <a:endParaRPr kumimoji="1" lang="ja-JP" altLang="en-US" dirty="0"/>
            </a:p>
          </p:txBody>
        </p:sp>
        <p:pic>
          <p:nvPicPr>
            <p:cNvPr id="8" name="Picture 2" descr="C:\Users\mato\Documents\lib\icon\coquette-part-3-icons-set\png\64x64\recycle.png"/>
            <p:cNvPicPr>
              <a:picLocks noChangeAspect="1" noChangeArrowheads="1"/>
            </p:cNvPicPr>
            <p:nvPr/>
          </p:nvPicPr>
          <p:blipFill>
            <a:blip r:embed="rId2"/>
            <a:srcRect/>
            <a:stretch>
              <a:fillRect/>
            </a:stretch>
          </p:blipFill>
          <p:spPr bwMode="auto">
            <a:xfrm>
              <a:off x="8259813" y="5072085"/>
              <a:ext cx="477837" cy="477837"/>
            </a:xfrm>
            <a:prstGeom prst="rect">
              <a:avLst/>
            </a:prstGeom>
            <a:noFill/>
          </p:spPr>
        </p:pic>
      </p:grpSp>
      <p:grpSp>
        <p:nvGrpSpPr>
          <p:cNvPr id="27" name="グループ化 26"/>
          <p:cNvGrpSpPr/>
          <p:nvPr/>
        </p:nvGrpSpPr>
        <p:grpSpPr>
          <a:xfrm>
            <a:off x="774648" y="2365398"/>
            <a:ext cx="3574890" cy="3467202"/>
            <a:chOff x="1030239" y="2078019"/>
            <a:chExt cx="3574890" cy="3467202"/>
          </a:xfrm>
        </p:grpSpPr>
        <p:sp>
          <p:nvSpPr>
            <p:cNvPr id="9" name="テキスト ボックス 8"/>
            <p:cNvSpPr txBox="1"/>
            <p:nvPr/>
          </p:nvSpPr>
          <p:spPr>
            <a:xfrm>
              <a:off x="1030239" y="5145111"/>
              <a:ext cx="1635384" cy="400110"/>
            </a:xfrm>
            <a:prstGeom prst="rect">
              <a:avLst/>
            </a:prstGeom>
            <a:noFill/>
          </p:spPr>
          <p:txBody>
            <a:bodyPr wrap="none" rtlCol="0">
              <a:spAutoFit/>
            </a:bodyPr>
            <a:lstStyle/>
            <a:p>
              <a:r>
                <a:rPr kumimoji="1" lang="en-US" altLang="ja-JP" sz="2000" dirty="0" err="1" smtClean="0"/>
                <a:t>sql.bind</a:t>
              </a:r>
              <a:r>
                <a:rPr kumimoji="1" lang="en-US" altLang="ja-JP" sz="2000" dirty="0" smtClean="0"/>
                <a:t>("C1")</a:t>
              </a:r>
              <a:endParaRPr kumimoji="1" lang="ja-JP" altLang="en-US" sz="2000" dirty="0"/>
            </a:p>
          </p:txBody>
        </p:sp>
        <p:sp>
          <p:nvSpPr>
            <p:cNvPr id="10" name="テキスト ボックス 9"/>
            <p:cNvSpPr txBox="1"/>
            <p:nvPr/>
          </p:nvSpPr>
          <p:spPr>
            <a:xfrm>
              <a:off x="2969745" y="5145111"/>
              <a:ext cx="1635384" cy="400110"/>
            </a:xfrm>
            <a:prstGeom prst="rect">
              <a:avLst/>
            </a:prstGeom>
            <a:noFill/>
          </p:spPr>
          <p:txBody>
            <a:bodyPr wrap="none" rtlCol="0">
              <a:spAutoFit/>
            </a:bodyPr>
            <a:lstStyle/>
            <a:p>
              <a:r>
                <a:rPr kumimoji="1" lang="en-US" altLang="ja-JP" sz="2000" dirty="0" err="1" smtClean="0"/>
                <a:t>sql.bind</a:t>
              </a:r>
              <a:r>
                <a:rPr kumimoji="1" lang="en-US" altLang="ja-JP" sz="2000" dirty="0" smtClean="0"/>
                <a:t>("C2")</a:t>
              </a:r>
              <a:endParaRPr kumimoji="1" lang="ja-JP" altLang="en-US" sz="2000" dirty="0"/>
            </a:p>
          </p:txBody>
        </p:sp>
        <p:sp>
          <p:nvSpPr>
            <p:cNvPr id="11" name="テキスト ボックス 10"/>
            <p:cNvSpPr txBox="1"/>
            <p:nvPr/>
          </p:nvSpPr>
          <p:spPr>
            <a:xfrm>
              <a:off x="1439863" y="4195773"/>
              <a:ext cx="1632819" cy="400110"/>
            </a:xfrm>
            <a:prstGeom prst="rect">
              <a:avLst/>
            </a:prstGeom>
            <a:noFill/>
          </p:spPr>
          <p:txBody>
            <a:bodyPr wrap="none" rtlCol="0">
              <a:spAutoFit/>
            </a:bodyPr>
            <a:lstStyle/>
            <a:p>
              <a:r>
                <a:rPr kumimoji="1" lang="en-US" altLang="ja-JP" sz="2000" dirty="0" err="1" smtClean="0"/>
                <a:t>algebra.select</a:t>
              </a:r>
              <a:endParaRPr kumimoji="1" lang="ja-JP" altLang="en-US" sz="2000" dirty="0"/>
            </a:p>
          </p:txBody>
        </p:sp>
        <p:sp>
          <p:nvSpPr>
            <p:cNvPr id="12" name="テキスト ボックス 11"/>
            <p:cNvSpPr txBox="1"/>
            <p:nvPr/>
          </p:nvSpPr>
          <p:spPr>
            <a:xfrm>
              <a:off x="2125629" y="3100383"/>
              <a:ext cx="1410001" cy="400110"/>
            </a:xfrm>
            <a:prstGeom prst="rect">
              <a:avLst/>
            </a:prstGeom>
            <a:noFill/>
          </p:spPr>
          <p:txBody>
            <a:bodyPr wrap="none" rtlCol="0">
              <a:spAutoFit/>
            </a:bodyPr>
            <a:lstStyle/>
            <a:p>
              <a:r>
                <a:rPr kumimoji="1" lang="en-US" altLang="ja-JP" sz="2000" dirty="0" err="1" smtClean="0"/>
                <a:t>algebra.join</a:t>
              </a:r>
              <a:endParaRPr kumimoji="1" lang="ja-JP" altLang="en-US" sz="2000" dirty="0"/>
            </a:p>
          </p:txBody>
        </p:sp>
        <p:cxnSp>
          <p:nvCxnSpPr>
            <p:cNvPr id="14" name="直線コネクタ 13"/>
            <p:cNvCxnSpPr>
              <a:stCxn id="9" idx="0"/>
              <a:endCxn id="11" idx="2"/>
            </p:cNvCxnSpPr>
            <p:nvPr/>
          </p:nvCxnSpPr>
          <p:spPr>
            <a:xfrm rot="5400000" flipH="1" flipV="1">
              <a:off x="1777488" y="4666326"/>
              <a:ext cx="549228" cy="4083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p:cNvCxnSpPr>
              <a:stCxn id="11" idx="0"/>
            </p:cNvCxnSpPr>
            <p:nvPr/>
          </p:nvCxnSpPr>
          <p:spPr>
            <a:xfrm rot="5400000" flipH="1" flipV="1">
              <a:off x="2214068" y="3542698"/>
              <a:ext cx="695280" cy="6108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コネクタ 17"/>
            <p:cNvCxnSpPr>
              <a:stCxn id="10" idx="0"/>
            </p:cNvCxnSpPr>
            <p:nvPr/>
          </p:nvCxnSpPr>
          <p:spPr>
            <a:xfrm rot="16200000" flipV="1">
              <a:off x="2504981" y="3862655"/>
              <a:ext cx="1644618" cy="920294"/>
            </a:xfrm>
            <a:prstGeom prst="line">
              <a:avLst/>
            </a:prstGeom>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2642116" y="2260584"/>
              <a:ext cx="377026" cy="400110"/>
            </a:xfrm>
            <a:prstGeom prst="rect">
              <a:avLst/>
            </a:prstGeom>
            <a:noFill/>
          </p:spPr>
          <p:txBody>
            <a:bodyPr wrap="none" rtlCol="0">
              <a:spAutoFit/>
            </a:bodyPr>
            <a:lstStyle/>
            <a:p>
              <a:r>
                <a:rPr kumimoji="1" lang="en-US" altLang="ja-JP" sz="2000" dirty="0" smtClean="0"/>
                <a:t>...</a:t>
              </a:r>
              <a:endParaRPr kumimoji="1" lang="ja-JP" altLang="en-US" sz="2000" dirty="0"/>
            </a:p>
          </p:txBody>
        </p:sp>
        <p:cxnSp>
          <p:nvCxnSpPr>
            <p:cNvPr id="21" name="直線コネクタ 20"/>
            <p:cNvCxnSpPr/>
            <p:nvPr/>
          </p:nvCxnSpPr>
          <p:spPr>
            <a:xfrm rot="16200000" flipV="1">
              <a:off x="2647299" y="2880538"/>
              <a:ext cx="439689" cy="1"/>
            </a:xfrm>
            <a:prstGeom prst="line">
              <a:avLst/>
            </a:prstGeom>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1403350" y="2078019"/>
              <a:ext cx="1014701" cy="400110"/>
            </a:xfrm>
            <a:prstGeom prst="rect">
              <a:avLst/>
            </a:prstGeom>
            <a:noFill/>
          </p:spPr>
          <p:txBody>
            <a:bodyPr wrap="none" rtlCol="0">
              <a:spAutoFit/>
            </a:bodyPr>
            <a:lstStyle/>
            <a:p>
              <a:r>
                <a:rPr lang="en-US" altLang="ja-JP" sz="2000" dirty="0" smtClean="0"/>
                <a:t>Query </a:t>
              </a:r>
              <a:r>
                <a:rPr kumimoji="1" lang="en-US" altLang="ja-JP" sz="2000" dirty="0" smtClean="0"/>
                <a:t>1</a:t>
              </a:r>
              <a:endParaRPr kumimoji="1" lang="ja-JP" altLang="en-US" sz="2000" dirty="0"/>
            </a:p>
          </p:txBody>
        </p:sp>
      </p:grpSp>
      <p:sp>
        <p:nvSpPr>
          <p:cNvPr id="23" name="角丸四角形 22"/>
          <p:cNvSpPr/>
          <p:nvPr/>
        </p:nvSpPr>
        <p:spPr>
          <a:xfrm>
            <a:off x="738135" y="5413177"/>
            <a:ext cx="1679598" cy="42095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algn="ctr"/>
            <a:r>
              <a:rPr lang="en-US" altLang="ja-JP" sz="2000" dirty="0" err="1" smtClean="0"/>
              <a:t>sql.bind</a:t>
            </a:r>
            <a:r>
              <a:rPr lang="en-US" altLang="ja-JP" sz="2000" dirty="0" smtClean="0"/>
              <a:t>("C1")</a:t>
            </a:r>
            <a:endParaRPr lang="ja-JP" altLang="en-US" sz="2000" dirty="0"/>
          </a:p>
        </p:txBody>
      </p:sp>
      <p:sp>
        <p:nvSpPr>
          <p:cNvPr id="24" name="角丸四角形 23"/>
          <p:cNvSpPr/>
          <p:nvPr/>
        </p:nvSpPr>
        <p:spPr>
          <a:xfrm>
            <a:off x="2673324" y="5395977"/>
            <a:ext cx="1679598" cy="42095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algn="ctr"/>
            <a:r>
              <a:rPr lang="en-US" altLang="ja-JP" sz="2000" dirty="0" err="1" smtClean="0"/>
              <a:t>sql.bind</a:t>
            </a:r>
            <a:r>
              <a:rPr lang="en-US" altLang="ja-JP" sz="2000" dirty="0" smtClean="0"/>
              <a:t>("C2")</a:t>
            </a:r>
            <a:endParaRPr lang="ja-JP" altLang="en-US" sz="2000" dirty="0"/>
          </a:p>
        </p:txBody>
      </p:sp>
      <p:sp>
        <p:nvSpPr>
          <p:cNvPr id="25" name="角丸四角形 24"/>
          <p:cNvSpPr/>
          <p:nvPr/>
        </p:nvSpPr>
        <p:spPr>
          <a:xfrm>
            <a:off x="1139778" y="4463839"/>
            <a:ext cx="1679598" cy="42095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algn="ctr"/>
            <a:r>
              <a:rPr lang="en-US" altLang="ja-JP" sz="2000" dirty="0" err="1" smtClean="0"/>
              <a:t>algebra.select</a:t>
            </a:r>
            <a:endParaRPr lang="ja-JP" altLang="en-US" sz="2000" dirty="0"/>
          </a:p>
        </p:txBody>
      </p:sp>
      <p:sp>
        <p:nvSpPr>
          <p:cNvPr id="26" name="角丸四角形 25"/>
          <p:cNvSpPr/>
          <p:nvPr/>
        </p:nvSpPr>
        <p:spPr>
          <a:xfrm>
            <a:off x="1723986" y="3368449"/>
            <a:ext cx="1679598" cy="42095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algn="ctr"/>
            <a:r>
              <a:rPr lang="en-US" altLang="ja-JP" sz="2000" dirty="0" err="1" smtClean="0"/>
              <a:t>algebra.join</a:t>
            </a:r>
            <a:endParaRPr lang="ja-JP" altLang="en-US" sz="2000" dirty="0"/>
          </a:p>
        </p:txBody>
      </p:sp>
      <p:sp>
        <p:nvSpPr>
          <p:cNvPr id="28" name="角丸四角形 27"/>
          <p:cNvSpPr/>
          <p:nvPr/>
        </p:nvSpPr>
        <p:spPr>
          <a:xfrm>
            <a:off x="4910927" y="4899534"/>
            <a:ext cx="3567964" cy="38690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r>
              <a:rPr lang="en-US" altLang="ja-JP" dirty="0" smtClean="0">
                <a:latin typeface="Consolas" pitchFamily="49" charset="0"/>
              </a:rPr>
              <a:t>X1 := </a:t>
            </a:r>
            <a:r>
              <a:rPr lang="en-US" altLang="ja-JP" dirty="0" err="1" smtClean="0">
                <a:latin typeface="Consolas" pitchFamily="49" charset="0"/>
              </a:rPr>
              <a:t>sql.bind</a:t>
            </a:r>
            <a:r>
              <a:rPr lang="en-US" altLang="ja-JP" dirty="0" smtClean="0">
                <a:latin typeface="Consolas" pitchFamily="49" charset="0"/>
              </a:rPr>
              <a:t>("C1")</a:t>
            </a:r>
            <a:endParaRPr lang="ja-JP" altLang="en-US" dirty="0">
              <a:latin typeface="Consolas" pitchFamily="49" charset="0"/>
            </a:endParaRPr>
          </a:p>
        </p:txBody>
      </p:sp>
      <p:sp>
        <p:nvSpPr>
          <p:cNvPr id="29" name="角丸四角形 28"/>
          <p:cNvSpPr/>
          <p:nvPr/>
        </p:nvSpPr>
        <p:spPr>
          <a:xfrm>
            <a:off x="4900617" y="4388352"/>
            <a:ext cx="3614787" cy="38690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r>
              <a:rPr lang="en-US" altLang="ja-JP" dirty="0" smtClean="0">
                <a:latin typeface="Consolas" pitchFamily="49" charset="0"/>
              </a:rPr>
              <a:t>X2 := </a:t>
            </a:r>
            <a:r>
              <a:rPr lang="en-US" altLang="ja-JP" dirty="0" err="1" smtClean="0">
                <a:latin typeface="Consolas" pitchFamily="49" charset="0"/>
              </a:rPr>
              <a:t>algebra.select</a:t>
            </a:r>
            <a:r>
              <a:rPr lang="en-US" altLang="ja-JP" dirty="0" smtClean="0">
                <a:latin typeface="Consolas" pitchFamily="49" charset="0"/>
              </a:rPr>
              <a:t>(X1)</a:t>
            </a:r>
            <a:endParaRPr lang="ja-JP" altLang="en-US" dirty="0">
              <a:latin typeface="Consolas" pitchFamily="49" charset="0"/>
            </a:endParaRPr>
          </a:p>
        </p:txBody>
      </p:sp>
      <p:sp>
        <p:nvSpPr>
          <p:cNvPr id="30" name="角丸四角形 29"/>
          <p:cNvSpPr/>
          <p:nvPr/>
        </p:nvSpPr>
        <p:spPr>
          <a:xfrm>
            <a:off x="4900617" y="3840657"/>
            <a:ext cx="3614787" cy="38690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r>
              <a:rPr lang="en-US" altLang="ja-JP" dirty="0" smtClean="0">
                <a:latin typeface="Consolas" pitchFamily="49" charset="0"/>
              </a:rPr>
              <a:t>X3 := </a:t>
            </a:r>
            <a:r>
              <a:rPr lang="en-US" altLang="ja-JP" dirty="0" err="1" smtClean="0">
                <a:latin typeface="Consolas" pitchFamily="49" charset="0"/>
              </a:rPr>
              <a:t>sql.bind</a:t>
            </a:r>
            <a:r>
              <a:rPr lang="en-US" altLang="ja-JP" dirty="0" smtClean="0">
                <a:latin typeface="Consolas" pitchFamily="49" charset="0"/>
              </a:rPr>
              <a:t>("C2")</a:t>
            </a:r>
            <a:endParaRPr lang="ja-JP" altLang="en-US" dirty="0">
              <a:latin typeface="Consolas" pitchFamily="49" charset="0"/>
            </a:endParaRPr>
          </a:p>
        </p:txBody>
      </p:sp>
      <p:sp>
        <p:nvSpPr>
          <p:cNvPr id="31" name="角丸四角形 30"/>
          <p:cNvSpPr/>
          <p:nvPr/>
        </p:nvSpPr>
        <p:spPr>
          <a:xfrm>
            <a:off x="4900617" y="3329475"/>
            <a:ext cx="3614787" cy="38690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r>
              <a:rPr lang="en-US" altLang="ja-JP" dirty="0" smtClean="0">
                <a:latin typeface="Consolas" pitchFamily="49" charset="0"/>
              </a:rPr>
              <a:t>X4 := </a:t>
            </a:r>
            <a:r>
              <a:rPr lang="en-US" altLang="ja-JP" dirty="0" err="1" smtClean="0">
                <a:latin typeface="Consolas" pitchFamily="49" charset="0"/>
              </a:rPr>
              <a:t>algebra.join</a:t>
            </a:r>
            <a:r>
              <a:rPr lang="en-US" altLang="ja-JP" dirty="0" smtClean="0">
                <a:latin typeface="Consolas" pitchFamily="49" charset="0"/>
              </a:rPr>
              <a:t>(X2, X3)</a:t>
            </a:r>
            <a:endParaRPr lang="ja-JP" altLang="en-US" dirty="0">
              <a:latin typeface="Consolas" pitchFamily="49" charset="0"/>
            </a:endParaRPr>
          </a:p>
        </p:txBody>
      </p:sp>
      <p:cxnSp>
        <p:nvCxnSpPr>
          <p:cNvPr id="33" name="直線矢印コネクタ 32"/>
          <p:cNvCxnSpPr>
            <a:endCxn id="28" idx="1"/>
          </p:cNvCxnSpPr>
          <p:nvPr/>
        </p:nvCxnSpPr>
        <p:spPr>
          <a:xfrm flipV="1">
            <a:off x="2454246" y="5092986"/>
            <a:ext cx="2456681" cy="302991"/>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a:stCxn id="25" idx="3"/>
            <a:endCxn id="29" idx="1"/>
          </p:cNvCxnSpPr>
          <p:nvPr/>
        </p:nvCxnSpPr>
        <p:spPr>
          <a:xfrm flipV="1">
            <a:off x="2819376" y="4581804"/>
            <a:ext cx="2081241" cy="92513"/>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a:stCxn id="24" idx="3"/>
            <a:endCxn id="30" idx="1"/>
          </p:cNvCxnSpPr>
          <p:nvPr/>
        </p:nvCxnSpPr>
        <p:spPr>
          <a:xfrm flipV="1">
            <a:off x="4352922" y="4034109"/>
            <a:ext cx="547695" cy="1572346"/>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a:stCxn id="26" idx="3"/>
            <a:endCxn id="31" idx="1"/>
          </p:cNvCxnSpPr>
          <p:nvPr/>
        </p:nvCxnSpPr>
        <p:spPr>
          <a:xfrm flipV="1">
            <a:off x="3403584" y="3522927"/>
            <a:ext cx="1497033" cy="56000"/>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Runner-up: Recycling Intermediates in a Column-store</a:t>
            </a:r>
            <a:endParaRPr lang="ja-JP" altLang="en-US" sz="1400" dirty="0">
              <a:solidFill>
                <a:schemeClr val="bg1"/>
              </a:solidFill>
              <a:latin typeface="ヒラギノ角ゴ Pro W6" pitchFamily="34" charset="-128"/>
              <a:ea typeface="ヒラギノ角ゴ Pro W6" pitchFamily="34" charset="-128"/>
            </a:endParaRPr>
          </a:p>
        </p:txBody>
      </p:sp>
      <p:sp>
        <p:nvSpPr>
          <p:cNvPr id="36" name="フッター プレースホルダ 35"/>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34" name="スライド番号プレースホルダ 33"/>
          <p:cNvSpPr>
            <a:spLocks noGrp="1"/>
          </p:cNvSpPr>
          <p:nvPr>
            <p:ph type="sldNum" sz="quarter" idx="12"/>
          </p:nvPr>
        </p:nvSpPr>
        <p:spPr/>
        <p:txBody>
          <a:bodyPr/>
          <a:lstStyle/>
          <a:p>
            <a:fld id="{DF510E7A-70A0-49B7-BA5B-039CFE49E52F}" type="slidenum">
              <a:rPr kumimoji="1" lang="ja-JP" altLang="en-US" smtClean="0"/>
              <a:pPr/>
              <a:t>93</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ppt_w*0.70"/>
                                          </p:val>
                                        </p:tav>
                                        <p:tav tm="100000">
                                          <p:val>
                                            <p:strVal val="#ppt_w"/>
                                          </p:val>
                                        </p:tav>
                                      </p:tavLst>
                                    </p:anim>
                                    <p:anim calcmode="lin" valueType="num">
                                      <p:cBhvr>
                                        <p:cTn id="8" dur="500" fill="hold"/>
                                        <p:tgtEl>
                                          <p:spTgt spid="23"/>
                                        </p:tgtEl>
                                        <p:attrNameLst>
                                          <p:attrName>ppt_h</p:attrName>
                                        </p:attrNameLst>
                                      </p:cBhvr>
                                      <p:tavLst>
                                        <p:tav tm="0">
                                          <p:val>
                                            <p:strVal val="#ppt_h"/>
                                          </p:val>
                                        </p:tav>
                                        <p:tav tm="100000">
                                          <p:val>
                                            <p:strVal val="#ppt_h"/>
                                          </p:val>
                                        </p:tav>
                                      </p:tavLst>
                                    </p:anim>
                                    <p:animEffect transition="in" filter="fade">
                                      <p:cBhvr>
                                        <p:cTn id="9" dur="500"/>
                                        <p:tgtEl>
                                          <p:spTgt spid="23"/>
                                        </p:tgtEl>
                                      </p:cBhvr>
                                    </p:animEffect>
                                  </p:childTnLst>
                                </p:cTn>
                              </p:par>
                              <p:par>
                                <p:cTn id="10" presetID="22" presetClass="entr" presetSubtype="8" fill="hold" nodeType="withEffect">
                                  <p:stCondLst>
                                    <p:cond delay="20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par>
                                <p:cTn id="13" presetID="10" presetClass="entr" presetSubtype="0" fill="hold" grpId="0" nodeType="withEffect">
                                  <p:stCondLst>
                                    <p:cond delay="40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strVal val="#ppt_w*0.70"/>
                                          </p:val>
                                        </p:tav>
                                        <p:tav tm="100000">
                                          <p:val>
                                            <p:strVal val="#ppt_w"/>
                                          </p:val>
                                        </p:tav>
                                      </p:tavLst>
                                    </p:anim>
                                    <p:anim calcmode="lin" valueType="num">
                                      <p:cBhvr>
                                        <p:cTn id="21" dur="500" fill="hold"/>
                                        <p:tgtEl>
                                          <p:spTgt spid="25"/>
                                        </p:tgtEl>
                                        <p:attrNameLst>
                                          <p:attrName>ppt_h</p:attrName>
                                        </p:attrNameLst>
                                      </p:cBhvr>
                                      <p:tavLst>
                                        <p:tav tm="0">
                                          <p:val>
                                            <p:strVal val="#ppt_h"/>
                                          </p:val>
                                        </p:tav>
                                        <p:tav tm="100000">
                                          <p:val>
                                            <p:strVal val="#ppt_h"/>
                                          </p:val>
                                        </p:tav>
                                      </p:tavLst>
                                    </p:anim>
                                    <p:animEffect transition="in" filter="fade">
                                      <p:cBhvr>
                                        <p:cTn id="22" dur="500"/>
                                        <p:tgtEl>
                                          <p:spTgt spid="25"/>
                                        </p:tgtEl>
                                      </p:cBhvr>
                                    </p:animEffect>
                                  </p:childTnLst>
                                </p:cTn>
                              </p:par>
                              <p:par>
                                <p:cTn id="23" presetID="22" presetClass="entr" presetSubtype="8" fill="hold" nodeType="withEffect">
                                  <p:stCondLst>
                                    <p:cond delay="20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strVal val="#ppt_w*0.70"/>
                                          </p:val>
                                        </p:tav>
                                        <p:tav tm="100000">
                                          <p:val>
                                            <p:strVal val="#ppt_w"/>
                                          </p:val>
                                        </p:tav>
                                      </p:tavLst>
                                    </p:anim>
                                    <p:anim calcmode="lin" valueType="num">
                                      <p:cBhvr>
                                        <p:cTn id="34" dur="500" fill="hold"/>
                                        <p:tgtEl>
                                          <p:spTgt spid="24"/>
                                        </p:tgtEl>
                                        <p:attrNameLst>
                                          <p:attrName>ppt_h</p:attrName>
                                        </p:attrNameLst>
                                      </p:cBhvr>
                                      <p:tavLst>
                                        <p:tav tm="0">
                                          <p:val>
                                            <p:strVal val="#ppt_h"/>
                                          </p:val>
                                        </p:tav>
                                        <p:tav tm="100000">
                                          <p:val>
                                            <p:strVal val="#ppt_h"/>
                                          </p:val>
                                        </p:tav>
                                      </p:tavLst>
                                    </p:anim>
                                    <p:animEffect transition="in" filter="fade">
                                      <p:cBhvr>
                                        <p:cTn id="35" dur="500"/>
                                        <p:tgtEl>
                                          <p:spTgt spid="24"/>
                                        </p:tgtEl>
                                      </p:cBhvr>
                                    </p:animEffect>
                                  </p:childTnLst>
                                </p:cTn>
                              </p:par>
                              <p:par>
                                <p:cTn id="36" presetID="22" presetClass="entr" presetSubtype="8" fill="hold" nodeType="withEffect">
                                  <p:stCondLst>
                                    <p:cond delay="300"/>
                                  </p:stCondLst>
                                  <p:childTnLst>
                                    <p:set>
                                      <p:cBhvr>
                                        <p:cTn id="37" dur="1" fill="hold">
                                          <p:stCondLst>
                                            <p:cond delay="0"/>
                                          </p:stCondLst>
                                        </p:cTn>
                                        <p:tgtEl>
                                          <p:spTgt spid="37"/>
                                        </p:tgtEl>
                                        <p:attrNameLst>
                                          <p:attrName>style.visibility</p:attrName>
                                        </p:attrNameLst>
                                      </p:cBhvr>
                                      <p:to>
                                        <p:strVal val="visible"/>
                                      </p:to>
                                    </p:set>
                                    <p:animEffect transition="in" filter="wipe(left)">
                                      <p:cBhvr>
                                        <p:cTn id="38" dur="500"/>
                                        <p:tgtEl>
                                          <p:spTgt spid="37"/>
                                        </p:tgtEl>
                                      </p:cBhvr>
                                    </p:animEffect>
                                  </p:childTnLst>
                                </p:cTn>
                              </p:par>
                              <p:par>
                                <p:cTn id="39" presetID="10" presetClass="entr" presetSubtype="0" fill="hold" grpId="0" nodeType="withEffect">
                                  <p:stCondLst>
                                    <p:cond delay="40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strVal val="#ppt_w*0.70"/>
                                          </p:val>
                                        </p:tav>
                                        <p:tav tm="100000">
                                          <p:val>
                                            <p:strVal val="#ppt_w"/>
                                          </p:val>
                                        </p:tav>
                                      </p:tavLst>
                                    </p:anim>
                                    <p:anim calcmode="lin" valueType="num">
                                      <p:cBhvr>
                                        <p:cTn id="47" dur="500" fill="hold"/>
                                        <p:tgtEl>
                                          <p:spTgt spid="26"/>
                                        </p:tgtEl>
                                        <p:attrNameLst>
                                          <p:attrName>ppt_h</p:attrName>
                                        </p:attrNameLst>
                                      </p:cBhvr>
                                      <p:tavLst>
                                        <p:tav tm="0">
                                          <p:val>
                                            <p:strVal val="#ppt_h"/>
                                          </p:val>
                                        </p:tav>
                                        <p:tav tm="100000">
                                          <p:val>
                                            <p:strVal val="#ppt_h"/>
                                          </p:val>
                                        </p:tav>
                                      </p:tavLst>
                                    </p:anim>
                                    <p:animEffect transition="in" filter="fade">
                                      <p:cBhvr>
                                        <p:cTn id="48" dur="500"/>
                                        <p:tgtEl>
                                          <p:spTgt spid="26"/>
                                        </p:tgtEl>
                                      </p:cBhvr>
                                    </p:animEffect>
                                  </p:childTnLst>
                                </p:cTn>
                              </p:par>
                              <p:par>
                                <p:cTn id="49" presetID="22" presetClass="entr" presetSubtype="8" fill="hold" nodeType="withEffect">
                                  <p:stCondLst>
                                    <p:cond delay="200"/>
                                  </p:stCondLst>
                                  <p:childTnLst>
                                    <p:set>
                                      <p:cBhvr>
                                        <p:cTn id="50" dur="1" fill="hold">
                                          <p:stCondLst>
                                            <p:cond delay="0"/>
                                          </p:stCondLst>
                                        </p:cTn>
                                        <p:tgtEl>
                                          <p:spTgt spid="39"/>
                                        </p:tgtEl>
                                        <p:attrNameLst>
                                          <p:attrName>style.visibility</p:attrName>
                                        </p:attrNameLst>
                                      </p:cBhvr>
                                      <p:to>
                                        <p:strVal val="visible"/>
                                      </p:to>
                                    </p:set>
                                    <p:animEffect transition="in" filter="wipe(left)">
                                      <p:cBhvr>
                                        <p:cTn id="51" dur="500"/>
                                        <p:tgtEl>
                                          <p:spTgt spid="39"/>
                                        </p:tgtEl>
                                      </p:cBhvr>
                                    </p:animEffect>
                                  </p:childTnLst>
                                </p:cTn>
                              </p:par>
                              <p:par>
                                <p:cTn id="52" presetID="10" presetClass="entr" presetSubtype="0" fill="hold" grpId="0" nodeType="withEffect">
                                  <p:stCondLst>
                                    <p:cond delay="40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8" grpId="0"/>
      <p:bldP spid="29" grpId="0"/>
      <p:bldP spid="30" grpId="0"/>
      <p:bldP spid="3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Recycle Pool</a:t>
            </a:r>
            <a:r>
              <a:rPr lang="ja-JP" altLang="en-US" dirty="0" smtClean="0"/>
              <a:t>：</a:t>
            </a:r>
            <a:r>
              <a:rPr lang="ja-JP" altLang="en-US" dirty="0"/>
              <a:t>利用</a:t>
            </a:r>
            <a:endParaRPr kumimoji="1" lang="ja-JP" altLang="en-US" dirty="0"/>
          </a:p>
        </p:txBody>
      </p:sp>
      <p:grpSp>
        <p:nvGrpSpPr>
          <p:cNvPr id="3" name="グループ化 5"/>
          <p:cNvGrpSpPr/>
          <p:nvPr/>
        </p:nvGrpSpPr>
        <p:grpSpPr>
          <a:xfrm>
            <a:off x="4608512" y="2036781"/>
            <a:ext cx="4052943" cy="3948129"/>
            <a:chOff x="4864103" y="1749402"/>
            <a:chExt cx="4052943" cy="3948129"/>
          </a:xfrm>
        </p:grpSpPr>
        <p:sp>
          <p:nvSpPr>
            <p:cNvPr id="7" name="額縁 6"/>
            <p:cNvSpPr/>
            <p:nvPr/>
          </p:nvSpPr>
          <p:spPr>
            <a:xfrm>
              <a:off x="4864103" y="1749402"/>
              <a:ext cx="4052943" cy="3948129"/>
            </a:xfrm>
            <a:prstGeom prst="bevel">
              <a:avLst>
                <a:gd name="adj" fmla="val 3142"/>
              </a:avLst>
            </a:prstGeom>
          </p:spPr>
          <p:style>
            <a:lnRef idx="2">
              <a:schemeClr val="accent1"/>
            </a:lnRef>
            <a:fillRef idx="1">
              <a:schemeClr val="lt1"/>
            </a:fillRef>
            <a:effectRef idx="0">
              <a:schemeClr val="accent1"/>
            </a:effectRef>
            <a:fontRef idx="minor">
              <a:schemeClr val="dk1"/>
            </a:fontRef>
          </p:style>
          <p:txBody>
            <a:bodyPr wrap="none" lIns="72000" tIns="0" rIns="36000" bIns="36000" rtlCol="0" anchor="b" anchorCtr="0">
              <a:noAutofit/>
            </a:bodyPr>
            <a:lstStyle/>
            <a:p>
              <a:r>
                <a:rPr kumimoji="1" lang="en-US" altLang="ja-JP" dirty="0" smtClean="0"/>
                <a:t>Recycle Pool</a:t>
              </a:r>
              <a:endParaRPr kumimoji="1" lang="ja-JP" altLang="en-US" dirty="0"/>
            </a:p>
          </p:txBody>
        </p:sp>
        <p:pic>
          <p:nvPicPr>
            <p:cNvPr id="8" name="Picture 2" descr="C:\Users\mato\Documents\lib\icon\coquette-part-3-icons-set\png\64x64\recycle.png"/>
            <p:cNvPicPr>
              <a:picLocks noChangeAspect="1" noChangeArrowheads="1"/>
            </p:cNvPicPr>
            <p:nvPr/>
          </p:nvPicPr>
          <p:blipFill>
            <a:blip r:embed="rId2"/>
            <a:srcRect/>
            <a:stretch>
              <a:fillRect/>
            </a:stretch>
          </p:blipFill>
          <p:spPr bwMode="auto">
            <a:xfrm>
              <a:off x="8259813" y="5072085"/>
              <a:ext cx="477837" cy="477837"/>
            </a:xfrm>
            <a:prstGeom prst="rect">
              <a:avLst/>
            </a:prstGeom>
            <a:noFill/>
          </p:spPr>
        </p:pic>
      </p:grpSp>
      <p:grpSp>
        <p:nvGrpSpPr>
          <p:cNvPr id="5" name="グループ化 26"/>
          <p:cNvGrpSpPr/>
          <p:nvPr/>
        </p:nvGrpSpPr>
        <p:grpSpPr>
          <a:xfrm>
            <a:off x="179388" y="1493811"/>
            <a:ext cx="4195410" cy="4338789"/>
            <a:chOff x="1030239" y="1206432"/>
            <a:chExt cx="4195410" cy="4338789"/>
          </a:xfrm>
        </p:grpSpPr>
        <p:sp>
          <p:nvSpPr>
            <p:cNvPr id="9" name="テキスト ボックス 8"/>
            <p:cNvSpPr txBox="1"/>
            <p:nvPr/>
          </p:nvSpPr>
          <p:spPr>
            <a:xfrm>
              <a:off x="1030239" y="5145111"/>
              <a:ext cx="1635384" cy="400110"/>
            </a:xfrm>
            <a:prstGeom prst="rect">
              <a:avLst/>
            </a:prstGeom>
            <a:noFill/>
          </p:spPr>
          <p:txBody>
            <a:bodyPr wrap="none" rtlCol="0">
              <a:spAutoFit/>
            </a:bodyPr>
            <a:lstStyle/>
            <a:p>
              <a:r>
                <a:rPr kumimoji="1" lang="en-US" altLang="ja-JP" sz="2000" dirty="0" err="1" smtClean="0"/>
                <a:t>sql.bind</a:t>
              </a:r>
              <a:r>
                <a:rPr kumimoji="1" lang="en-US" altLang="ja-JP" sz="2000" dirty="0" smtClean="0"/>
                <a:t>("C1")</a:t>
              </a:r>
              <a:endParaRPr kumimoji="1" lang="ja-JP" altLang="en-US" sz="2000" dirty="0"/>
            </a:p>
          </p:txBody>
        </p:sp>
        <p:sp>
          <p:nvSpPr>
            <p:cNvPr id="10" name="テキスト ボックス 9"/>
            <p:cNvSpPr txBox="1"/>
            <p:nvPr/>
          </p:nvSpPr>
          <p:spPr>
            <a:xfrm>
              <a:off x="2969745" y="5145111"/>
              <a:ext cx="1635384" cy="400110"/>
            </a:xfrm>
            <a:prstGeom prst="rect">
              <a:avLst/>
            </a:prstGeom>
            <a:noFill/>
          </p:spPr>
          <p:txBody>
            <a:bodyPr wrap="none" rtlCol="0">
              <a:spAutoFit/>
            </a:bodyPr>
            <a:lstStyle/>
            <a:p>
              <a:r>
                <a:rPr kumimoji="1" lang="en-US" altLang="ja-JP" sz="2000" dirty="0" err="1" smtClean="0"/>
                <a:t>sql.bind</a:t>
              </a:r>
              <a:r>
                <a:rPr kumimoji="1" lang="en-US" altLang="ja-JP" sz="2000" dirty="0" smtClean="0"/>
                <a:t>("C2")</a:t>
              </a:r>
              <a:endParaRPr kumimoji="1" lang="ja-JP" altLang="en-US" sz="2000" dirty="0"/>
            </a:p>
          </p:txBody>
        </p:sp>
        <p:sp>
          <p:nvSpPr>
            <p:cNvPr id="11" name="テキスト ボックス 10"/>
            <p:cNvSpPr txBox="1"/>
            <p:nvPr/>
          </p:nvSpPr>
          <p:spPr>
            <a:xfrm>
              <a:off x="1439863" y="4195773"/>
              <a:ext cx="1632819" cy="400110"/>
            </a:xfrm>
            <a:prstGeom prst="rect">
              <a:avLst/>
            </a:prstGeom>
            <a:noFill/>
          </p:spPr>
          <p:txBody>
            <a:bodyPr wrap="none" rtlCol="0">
              <a:spAutoFit/>
            </a:bodyPr>
            <a:lstStyle/>
            <a:p>
              <a:r>
                <a:rPr kumimoji="1" lang="en-US" altLang="ja-JP" sz="2000" dirty="0" err="1" smtClean="0"/>
                <a:t>algebra.select</a:t>
              </a:r>
              <a:endParaRPr kumimoji="1" lang="ja-JP" altLang="en-US" sz="2000" dirty="0"/>
            </a:p>
          </p:txBody>
        </p:sp>
        <p:sp>
          <p:nvSpPr>
            <p:cNvPr id="12" name="テキスト ボックス 11"/>
            <p:cNvSpPr txBox="1"/>
            <p:nvPr/>
          </p:nvSpPr>
          <p:spPr>
            <a:xfrm>
              <a:off x="2125629" y="3100383"/>
              <a:ext cx="1410001" cy="400110"/>
            </a:xfrm>
            <a:prstGeom prst="rect">
              <a:avLst/>
            </a:prstGeom>
            <a:noFill/>
          </p:spPr>
          <p:txBody>
            <a:bodyPr wrap="none" rtlCol="0">
              <a:spAutoFit/>
            </a:bodyPr>
            <a:lstStyle/>
            <a:p>
              <a:r>
                <a:rPr kumimoji="1" lang="en-US" altLang="ja-JP" sz="2000" dirty="0" err="1" smtClean="0"/>
                <a:t>algebra.join</a:t>
              </a:r>
              <a:endParaRPr kumimoji="1" lang="ja-JP" altLang="en-US" sz="2000" dirty="0"/>
            </a:p>
          </p:txBody>
        </p:sp>
        <p:cxnSp>
          <p:nvCxnSpPr>
            <p:cNvPr id="14" name="直線コネクタ 13"/>
            <p:cNvCxnSpPr>
              <a:stCxn id="9" idx="0"/>
              <a:endCxn id="11" idx="2"/>
            </p:cNvCxnSpPr>
            <p:nvPr/>
          </p:nvCxnSpPr>
          <p:spPr>
            <a:xfrm rot="5400000" flipH="1" flipV="1">
              <a:off x="1777488" y="4666326"/>
              <a:ext cx="549228" cy="4083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p:cNvCxnSpPr>
              <a:stCxn id="11" idx="0"/>
            </p:cNvCxnSpPr>
            <p:nvPr/>
          </p:nvCxnSpPr>
          <p:spPr>
            <a:xfrm rot="5400000" flipH="1" flipV="1">
              <a:off x="2214068" y="3542698"/>
              <a:ext cx="695280" cy="6108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コネクタ 17"/>
            <p:cNvCxnSpPr>
              <a:stCxn id="10" idx="0"/>
            </p:cNvCxnSpPr>
            <p:nvPr/>
          </p:nvCxnSpPr>
          <p:spPr>
            <a:xfrm rot="16200000" flipV="1">
              <a:off x="2504981" y="3862655"/>
              <a:ext cx="1644618" cy="9202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コネクタ 20"/>
            <p:cNvCxnSpPr>
              <a:endCxn id="50" idx="2"/>
            </p:cNvCxnSpPr>
            <p:nvPr/>
          </p:nvCxnSpPr>
          <p:spPr>
            <a:xfrm flipV="1">
              <a:off x="2867145" y="2519367"/>
              <a:ext cx="682290" cy="581017"/>
            </a:xfrm>
            <a:prstGeom prst="line">
              <a:avLst/>
            </a:prstGeom>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1403350" y="1206432"/>
              <a:ext cx="1014701" cy="400110"/>
            </a:xfrm>
            <a:prstGeom prst="rect">
              <a:avLst/>
            </a:prstGeom>
            <a:noFill/>
          </p:spPr>
          <p:txBody>
            <a:bodyPr wrap="none" rtlCol="0">
              <a:spAutoFit/>
            </a:bodyPr>
            <a:lstStyle/>
            <a:p>
              <a:r>
                <a:rPr lang="en-US" altLang="ja-JP" sz="2000" dirty="0" smtClean="0"/>
                <a:t>Query 2</a:t>
              </a:r>
              <a:endParaRPr kumimoji="1" lang="ja-JP" altLang="en-US" sz="2000" dirty="0"/>
            </a:p>
          </p:txBody>
        </p:sp>
        <p:sp>
          <p:nvSpPr>
            <p:cNvPr id="48" name="テキスト ボックス 47"/>
            <p:cNvSpPr txBox="1"/>
            <p:nvPr/>
          </p:nvSpPr>
          <p:spPr>
            <a:xfrm>
              <a:off x="3590265" y="3654336"/>
              <a:ext cx="1635384" cy="400110"/>
            </a:xfrm>
            <a:prstGeom prst="rect">
              <a:avLst/>
            </a:prstGeom>
            <a:noFill/>
          </p:spPr>
          <p:txBody>
            <a:bodyPr wrap="none" rtlCol="0">
              <a:spAutoFit/>
            </a:bodyPr>
            <a:lstStyle/>
            <a:p>
              <a:r>
                <a:rPr kumimoji="1" lang="en-US" altLang="ja-JP" sz="2000" dirty="0" err="1" smtClean="0"/>
                <a:t>sql.bind</a:t>
              </a:r>
              <a:r>
                <a:rPr kumimoji="1" lang="en-US" altLang="ja-JP" sz="2000" dirty="0" smtClean="0"/>
                <a:t>("C3")</a:t>
              </a:r>
              <a:endParaRPr kumimoji="1" lang="ja-JP" altLang="en-US" sz="2000" dirty="0"/>
            </a:p>
          </p:txBody>
        </p:sp>
        <p:cxnSp>
          <p:nvCxnSpPr>
            <p:cNvPr id="49" name="直線コネクタ 48"/>
            <p:cNvCxnSpPr>
              <a:stCxn id="48" idx="0"/>
              <a:endCxn id="50" idx="2"/>
            </p:cNvCxnSpPr>
            <p:nvPr/>
          </p:nvCxnSpPr>
          <p:spPr>
            <a:xfrm rot="16200000" flipV="1">
              <a:off x="3411212" y="2657591"/>
              <a:ext cx="1134969" cy="858522"/>
            </a:xfrm>
            <a:prstGeom prst="line">
              <a:avLst/>
            </a:prstGeom>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2844434" y="2119257"/>
              <a:ext cx="1410001" cy="400110"/>
            </a:xfrm>
            <a:prstGeom prst="rect">
              <a:avLst/>
            </a:prstGeom>
            <a:noFill/>
          </p:spPr>
          <p:txBody>
            <a:bodyPr wrap="none" rtlCol="0">
              <a:spAutoFit/>
            </a:bodyPr>
            <a:lstStyle/>
            <a:p>
              <a:r>
                <a:rPr kumimoji="1" lang="en-US" altLang="ja-JP" sz="2000" dirty="0" err="1" smtClean="0"/>
                <a:t>algebra.join</a:t>
              </a:r>
              <a:endParaRPr kumimoji="1" lang="ja-JP" altLang="en-US" sz="2000" dirty="0"/>
            </a:p>
          </p:txBody>
        </p:sp>
        <p:sp>
          <p:nvSpPr>
            <p:cNvPr id="51" name="テキスト ボックス 50"/>
            <p:cNvSpPr txBox="1"/>
            <p:nvPr/>
          </p:nvSpPr>
          <p:spPr>
            <a:xfrm>
              <a:off x="3360921" y="1279458"/>
              <a:ext cx="377026" cy="400110"/>
            </a:xfrm>
            <a:prstGeom prst="rect">
              <a:avLst/>
            </a:prstGeom>
            <a:noFill/>
          </p:spPr>
          <p:txBody>
            <a:bodyPr wrap="none" rtlCol="0">
              <a:spAutoFit/>
            </a:bodyPr>
            <a:lstStyle/>
            <a:p>
              <a:r>
                <a:rPr kumimoji="1" lang="en-US" altLang="ja-JP" sz="2000" dirty="0" smtClean="0"/>
                <a:t>...</a:t>
              </a:r>
              <a:endParaRPr kumimoji="1" lang="ja-JP" altLang="en-US" sz="2000" dirty="0"/>
            </a:p>
          </p:txBody>
        </p:sp>
        <p:cxnSp>
          <p:nvCxnSpPr>
            <p:cNvPr id="52" name="直線コネクタ 51"/>
            <p:cNvCxnSpPr/>
            <p:nvPr/>
          </p:nvCxnSpPr>
          <p:spPr>
            <a:xfrm rot="16200000" flipV="1">
              <a:off x="3366104" y="1899412"/>
              <a:ext cx="439689" cy="1"/>
            </a:xfrm>
            <a:prstGeom prst="line">
              <a:avLst/>
            </a:prstGeom>
          </p:spPr>
          <p:style>
            <a:lnRef idx="1">
              <a:schemeClr val="accent1"/>
            </a:lnRef>
            <a:fillRef idx="0">
              <a:schemeClr val="accent1"/>
            </a:fillRef>
            <a:effectRef idx="0">
              <a:schemeClr val="accent1"/>
            </a:effectRef>
            <a:fontRef idx="minor">
              <a:schemeClr val="tx1"/>
            </a:fontRef>
          </p:style>
        </p:cxnSp>
      </p:grpSp>
      <p:sp>
        <p:nvSpPr>
          <p:cNvPr id="23" name="角丸四角形 22"/>
          <p:cNvSpPr/>
          <p:nvPr/>
        </p:nvSpPr>
        <p:spPr>
          <a:xfrm>
            <a:off x="153927" y="5417902"/>
            <a:ext cx="1679598" cy="42095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algn="ctr"/>
            <a:r>
              <a:rPr lang="en-US" altLang="ja-JP" sz="2000" dirty="0" err="1" smtClean="0"/>
              <a:t>sql.bind</a:t>
            </a:r>
            <a:r>
              <a:rPr lang="en-US" altLang="ja-JP" sz="2000" dirty="0" smtClean="0"/>
              <a:t>("C1")</a:t>
            </a:r>
            <a:endParaRPr lang="ja-JP" altLang="en-US" sz="2000" dirty="0"/>
          </a:p>
        </p:txBody>
      </p:sp>
      <p:sp>
        <p:nvSpPr>
          <p:cNvPr id="24" name="角丸四角形 23"/>
          <p:cNvSpPr/>
          <p:nvPr/>
        </p:nvSpPr>
        <p:spPr>
          <a:xfrm>
            <a:off x="2089116" y="5417902"/>
            <a:ext cx="1679598" cy="42095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algn="ctr"/>
            <a:r>
              <a:rPr lang="en-US" altLang="ja-JP" sz="2000" dirty="0" err="1" smtClean="0"/>
              <a:t>sql.bind</a:t>
            </a:r>
            <a:r>
              <a:rPr lang="en-US" altLang="ja-JP" sz="2000" dirty="0" smtClean="0"/>
              <a:t>("C2")</a:t>
            </a:r>
            <a:endParaRPr lang="ja-JP" altLang="en-US" sz="2000" dirty="0"/>
          </a:p>
        </p:txBody>
      </p:sp>
      <p:sp>
        <p:nvSpPr>
          <p:cNvPr id="25" name="角丸四角形 24"/>
          <p:cNvSpPr/>
          <p:nvPr/>
        </p:nvSpPr>
        <p:spPr>
          <a:xfrm>
            <a:off x="555570" y="4468564"/>
            <a:ext cx="1679598" cy="42095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algn="ctr"/>
            <a:r>
              <a:rPr lang="en-US" altLang="ja-JP" sz="2000" dirty="0" err="1" smtClean="0"/>
              <a:t>algebra.select</a:t>
            </a:r>
            <a:endParaRPr lang="ja-JP" altLang="en-US" sz="2000" dirty="0"/>
          </a:p>
        </p:txBody>
      </p:sp>
      <p:sp>
        <p:nvSpPr>
          <p:cNvPr id="26" name="角丸四角形 25"/>
          <p:cNvSpPr/>
          <p:nvPr/>
        </p:nvSpPr>
        <p:spPr>
          <a:xfrm>
            <a:off x="1139778" y="3392487"/>
            <a:ext cx="1679598" cy="42095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algn="ctr"/>
            <a:r>
              <a:rPr lang="en-US" altLang="ja-JP" sz="2000" dirty="0" err="1" smtClean="0"/>
              <a:t>algebra.join</a:t>
            </a:r>
            <a:endParaRPr lang="ja-JP" altLang="en-US" sz="2000" dirty="0"/>
          </a:p>
        </p:txBody>
      </p:sp>
      <p:sp>
        <p:nvSpPr>
          <p:cNvPr id="28" name="角丸四角形 27"/>
          <p:cNvSpPr/>
          <p:nvPr/>
        </p:nvSpPr>
        <p:spPr>
          <a:xfrm>
            <a:off x="4910927" y="4899534"/>
            <a:ext cx="3567964" cy="38690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r>
              <a:rPr lang="en-US" altLang="ja-JP" dirty="0" smtClean="0">
                <a:latin typeface="Consolas" pitchFamily="49" charset="0"/>
              </a:rPr>
              <a:t>X1 := </a:t>
            </a:r>
            <a:r>
              <a:rPr lang="en-US" altLang="ja-JP" dirty="0" err="1" smtClean="0">
                <a:latin typeface="Consolas" pitchFamily="49" charset="0"/>
              </a:rPr>
              <a:t>sql.bind</a:t>
            </a:r>
            <a:r>
              <a:rPr lang="en-US" altLang="ja-JP" dirty="0" smtClean="0">
                <a:latin typeface="Consolas" pitchFamily="49" charset="0"/>
              </a:rPr>
              <a:t>("C1")</a:t>
            </a:r>
            <a:endParaRPr lang="ja-JP" altLang="en-US" dirty="0">
              <a:latin typeface="Consolas" pitchFamily="49" charset="0"/>
            </a:endParaRPr>
          </a:p>
        </p:txBody>
      </p:sp>
      <p:sp>
        <p:nvSpPr>
          <p:cNvPr id="29" name="角丸四角形 28"/>
          <p:cNvSpPr/>
          <p:nvPr/>
        </p:nvSpPr>
        <p:spPr>
          <a:xfrm>
            <a:off x="4900617" y="4388352"/>
            <a:ext cx="3614787" cy="38690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r>
              <a:rPr lang="en-US" altLang="ja-JP" dirty="0" smtClean="0">
                <a:latin typeface="Consolas" pitchFamily="49" charset="0"/>
              </a:rPr>
              <a:t>X2 := </a:t>
            </a:r>
            <a:r>
              <a:rPr lang="en-US" altLang="ja-JP" dirty="0" err="1" smtClean="0">
                <a:latin typeface="Consolas" pitchFamily="49" charset="0"/>
              </a:rPr>
              <a:t>algebra.select</a:t>
            </a:r>
            <a:r>
              <a:rPr lang="en-US" altLang="ja-JP" dirty="0" smtClean="0">
                <a:latin typeface="Consolas" pitchFamily="49" charset="0"/>
              </a:rPr>
              <a:t>(X1)</a:t>
            </a:r>
            <a:endParaRPr lang="ja-JP" altLang="en-US" dirty="0">
              <a:latin typeface="Consolas" pitchFamily="49" charset="0"/>
            </a:endParaRPr>
          </a:p>
        </p:txBody>
      </p:sp>
      <p:sp>
        <p:nvSpPr>
          <p:cNvPr id="30" name="角丸四角形 29"/>
          <p:cNvSpPr/>
          <p:nvPr/>
        </p:nvSpPr>
        <p:spPr>
          <a:xfrm>
            <a:off x="4900617" y="3840657"/>
            <a:ext cx="3614787" cy="38690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r>
              <a:rPr lang="en-US" altLang="ja-JP" dirty="0" smtClean="0">
                <a:latin typeface="Consolas" pitchFamily="49" charset="0"/>
              </a:rPr>
              <a:t>X3 := </a:t>
            </a:r>
            <a:r>
              <a:rPr lang="en-US" altLang="ja-JP" dirty="0" err="1" smtClean="0">
                <a:latin typeface="Consolas" pitchFamily="49" charset="0"/>
              </a:rPr>
              <a:t>sql.bind</a:t>
            </a:r>
            <a:r>
              <a:rPr lang="en-US" altLang="ja-JP" dirty="0" smtClean="0">
                <a:latin typeface="Consolas" pitchFamily="49" charset="0"/>
              </a:rPr>
              <a:t>("C2")</a:t>
            </a:r>
            <a:endParaRPr lang="ja-JP" altLang="en-US" dirty="0">
              <a:latin typeface="Consolas" pitchFamily="49" charset="0"/>
            </a:endParaRPr>
          </a:p>
        </p:txBody>
      </p:sp>
      <p:sp>
        <p:nvSpPr>
          <p:cNvPr id="31" name="角丸四角形 30"/>
          <p:cNvSpPr/>
          <p:nvPr/>
        </p:nvSpPr>
        <p:spPr>
          <a:xfrm>
            <a:off x="4900617" y="3329475"/>
            <a:ext cx="3614787" cy="38690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r>
              <a:rPr lang="en-US" altLang="ja-JP" dirty="0" smtClean="0">
                <a:latin typeface="Consolas" pitchFamily="49" charset="0"/>
              </a:rPr>
              <a:t>X4 := </a:t>
            </a:r>
            <a:r>
              <a:rPr lang="en-US" altLang="ja-JP" dirty="0" err="1" smtClean="0">
                <a:latin typeface="Consolas" pitchFamily="49" charset="0"/>
              </a:rPr>
              <a:t>algebra.join</a:t>
            </a:r>
            <a:r>
              <a:rPr lang="en-US" altLang="ja-JP" dirty="0" smtClean="0">
                <a:latin typeface="Consolas" pitchFamily="49" charset="0"/>
              </a:rPr>
              <a:t>(X2, X3)</a:t>
            </a:r>
            <a:endParaRPr lang="ja-JP" altLang="en-US" dirty="0">
              <a:latin typeface="Consolas" pitchFamily="49" charset="0"/>
            </a:endParaRPr>
          </a:p>
        </p:txBody>
      </p:sp>
      <p:cxnSp>
        <p:nvCxnSpPr>
          <p:cNvPr id="33" name="直線矢印コネクタ 32"/>
          <p:cNvCxnSpPr>
            <a:stCxn id="23" idx="3"/>
            <a:endCxn id="28" idx="1"/>
          </p:cNvCxnSpPr>
          <p:nvPr/>
        </p:nvCxnSpPr>
        <p:spPr>
          <a:xfrm flipV="1">
            <a:off x="1833525" y="5092986"/>
            <a:ext cx="3077402" cy="535394"/>
          </a:xfrm>
          <a:prstGeom prst="straightConnector1">
            <a:avLst/>
          </a:prstGeom>
          <a:ln w="28575">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a:stCxn id="25" idx="3"/>
            <a:endCxn id="29" idx="1"/>
          </p:cNvCxnSpPr>
          <p:nvPr/>
        </p:nvCxnSpPr>
        <p:spPr>
          <a:xfrm flipV="1">
            <a:off x="2235168" y="4581804"/>
            <a:ext cx="2665449" cy="97238"/>
          </a:xfrm>
          <a:prstGeom prst="straightConnector1">
            <a:avLst/>
          </a:prstGeom>
          <a:ln w="28575">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a:stCxn id="24" idx="3"/>
            <a:endCxn id="30" idx="1"/>
          </p:cNvCxnSpPr>
          <p:nvPr/>
        </p:nvCxnSpPr>
        <p:spPr>
          <a:xfrm flipV="1">
            <a:off x="3768714" y="4034109"/>
            <a:ext cx="1131903" cy="1594271"/>
          </a:xfrm>
          <a:prstGeom prst="straightConnector1">
            <a:avLst/>
          </a:prstGeom>
          <a:ln w="28575">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a:stCxn id="26" idx="3"/>
            <a:endCxn id="31" idx="1"/>
          </p:cNvCxnSpPr>
          <p:nvPr/>
        </p:nvCxnSpPr>
        <p:spPr>
          <a:xfrm flipV="1">
            <a:off x="2819376" y="3522927"/>
            <a:ext cx="2081241" cy="80038"/>
          </a:xfrm>
          <a:prstGeom prst="straightConnector1">
            <a:avLst/>
          </a:prstGeom>
          <a:ln w="28575">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額縁 62"/>
          <p:cNvSpPr/>
          <p:nvPr/>
        </p:nvSpPr>
        <p:spPr>
          <a:xfrm>
            <a:off x="179388" y="5045550"/>
            <a:ext cx="547695" cy="464691"/>
          </a:xfrm>
          <a:prstGeom prst="bevel">
            <a:avLst/>
          </a:prstGeom>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algn="ctr"/>
            <a:r>
              <a:rPr kumimoji="1" lang="en-US" altLang="ja-JP" smtClean="0"/>
              <a:t>X1</a:t>
            </a:r>
            <a:endParaRPr kumimoji="1" lang="ja-JP" altLang="en-US" dirty="0" smtClean="0"/>
          </a:p>
        </p:txBody>
      </p:sp>
      <p:sp>
        <p:nvSpPr>
          <p:cNvPr id="64" name="額縁 63"/>
          <p:cNvSpPr/>
          <p:nvPr/>
        </p:nvSpPr>
        <p:spPr>
          <a:xfrm>
            <a:off x="665109" y="4023186"/>
            <a:ext cx="547695" cy="464691"/>
          </a:xfrm>
          <a:prstGeom prst="bevel">
            <a:avLst/>
          </a:prstGeom>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algn="ctr"/>
            <a:r>
              <a:rPr kumimoji="1" lang="en-US" altLang="ja-JP" dirty="0" smtClean="0"/>
              <a:t>X2</a:t>
            </a:r>
            <a:endParaRPr kumimoji="1" lang="ja-JP" altLang="en-US" dirty="0" smtClean="0"/>
          </a:p>
        </p:txBody>
      </p:sp>
      <p:sp>
        <p:nvSpPr>
          <p:cNvPr id="65" name="額縁 64"/>
          <p:cNvSpPr/>
          <p:nvPr/>
        </p:nvSpPr>
        <p:spPr>
          <a:xfrm>
            <a:off x="2125629" y="4999059"/>
            <a:ext cx="547695" cy="464691"/>
          </a:xfrm>
          <a:prstGeom prst="bevel">
            <a:avLst/>
          </a:prstGeom>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algn="ctr"/>
            <a:r>
              <a:rPr kumimoji="1" lang="en-US" altLang="ja-JP" dirty="0" smtClean="0"/>
              <a:t>X3</a:t>
            </a:r>
            <a:endParaRPr kumimoji="1" lang="ja-JP" altLang="en-US" dirty="0" smtClean="0"/>
          </a:p>
        </p:txBody>
      </p:sp>
      <p:sp>
        <p:nvSpPr>
          <p:cNvPr id="66" name="額縁 65"/>
          <p:cNvSpPr/>
          <p:nvPr/>
        </p:nvSpPr>
        <p:spPr>
          <a:xfrm>
            <a:off x="1212804" y="2954331"/>
            <a:ext cx="547695" cy="464691"/>
          </a:xfrm>
          <a:prstGeom prst="bevel">
            <a:avLst/>
          </a:prstGeom>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algn="ctr"/>
            <a:r>
              <a:rPr kumimoji="1" lang="en-US" altLang="ja-JP" dirty="0" smtClean="0"/>
              <a:t>X4</a:t>
            </a:r>
            <a:endParaRPr kumimoji="1" lang="ja-JP" altLang="en-US" dirty="0" smtClean="0"/>
          </a:p>
        </p:txBody>
      </p:sp>
      <p:sp>
        <p:nvSpPr>
          <p:cNvPr id="38" name="正方形/長方形 37"/>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Runner-up: Recycling Intermediates in a Column-store</a:t>
            </a:r>
            <a:endParaRPr lang="ja-JP" altLang="en-US" sz="1400" dirty="0">
              <a:solidFill>
                <a:schemeClr val="bg1"/>
              </a:solidFill>
              <a:latin typeface="ヒラギノ角ゴ Pro W6" pitchFamily="34" charset="-128"/>
              <a:ea typeface="ヒラギノ角ゴ Pro W6" pitchFamily="34" charset="-128"/>
            </a:endParaRPr>
          </a:p>
        </p:txBody>
      </p:sp>
      <p:sp>
        <p:nvSpPr>
          <p:cNvPr id="41" name="フッター プレースホルダ 40"/>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40" name="スライド番号プレースホルダ 39"/>
          <p:cNvSpPr>
            <a:spLocks noGrp="1"/>
          </p:cNvSpPr>
          <p:nvPr>
            <p:ph type="sldNum" sz="quarter" idx="12"/>
          </p:nvPr>
        </p:nvSpPr>
        <p:spPr/>
        <p:txBody>
          <a:bodyPr/>
          <a:lstStyle/>
          <a:p>
            <a:fld id="{DF510E7A-70A0-49B7-BA5B-039CFE49E52F}" type="slidenum">
              <a:rPr kumimoji="1" lang="ja-JP" altLang="en-US" smtClean="0"/>
              <a:pPr/>
              <a:t>94</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par>
                                <p:cTn id="8" presetID="55" presetClass="entr" presetSubtype="0" fill="hold" grpId="0" nodeType="withEffect">
                                  <p:stCondLst>
                                    <p:cond delay="300"/>
                                  </p:stCondLst>
                                  <p:childTnLst>
                                    <p:set>
                                      <p:cBhvr>
                                        <p:cTn id="9" dur="1" fill="hold">
                                          <p:stCondLst>
                                            <p:cond delay="0"/>
                                          </p:stCondLst>
                                        </p:cTn>
                                        <p:tgtEl>
                                          <p:spTgt spid="23"/>
                                        </p:tgtEl>
                                        <p:attrNameLst>
                                          <p:attrName>style.visibility</p:attrName>
                                        </p:attrNameLst>
                                      </p:cBhvr>
                                      <p:to>
                                        <p:strVal val="visible"/>
                                      </p:to>
                                    </p:set>
                                    <p:anim calcmode="lin" valueType="num">
                                      <p:cBhvr>
                                        <p:cTn id="10" dur="500" fill="hold"/>
                                        <p:tgtEl>
                                          <p:spTgt spid="23"/>
                                        </p:tgtEl>
                                        <p:attrNameLst>
                                          <p:attrName>ppt_w</p:attrName>
                                        </p:attrNameLst>
                                      </p:cBhvr>
                                      <p:tavLst>
                                        <p:tav tm="0">
                                          <p:val>
                                            <p:strVal val="#ppt_w*0.70"/>
                                          </p:val>
                                        </p:tav>
                                        <p:tav tm="100000">
                                          <p:val>
                                            <p:strVal val="#ppt_w"/>
                                          </p:val>
                                        </p:tav>
                                      </p:tavLst>
                                    </p:anim>
                                    <p:anim calcmode="lin" valueType="num">
                                      <p:cBhvr>
                                        <p:cTn id="11" dur="500" fill="hold"/>
                                        <p:tgtEl>
                                          <p:spTgt spid="23"/>
                                        </p:tgtEl>
                                        <p:attrNameLst>
                                          <p:attrName>ppt_h</p:attrName>
                                        </p:attrNameLst>
                                      </p:cBhvr>
                                      <p:tavLst>
                                        <p:tav tm="0">
                                          <p:val>
                                            <p:strVal val="#ppt_h"/>
                                          </p:val>
                                        </p:tav>
                                        <p:tav tm="100000">
                                          <p:val>
                                            <p:strVal val="#ppt_h"/>
                                          </p:val>
                                        </p:tav>
                                      </p:tavLst>
                                    </p:anim>
                                    <p:animEffect transition="in" filter="fade">
                                      <p:cBhvr>
                                        <p:cTn id="12" dur="500"/>
                                        <p:tgtEl>
                                          <p:spTgt spid="23"/>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right)">
                                      <p:cBhvr>
                                        <p:cTn id="20" dur="500"/>
                                        <p:tgtEl>
                                          <p:spTgt spid="35"/>
                                        </p:tgtEl>
                                      </p:cBhvr>
                                    </p:animEffect>
                                  </p:childTnLst>
                                </p:cTn>
                              </p:par>
                              <p:par>
                                <p:cTn id="21" presetID="55" presetClass="entr" presetSubtype="0" fill="hold" grpId="0" nodeType="withEffect">
                                  <p:stCondLst>
                                    <p:cond delay="30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strVal val="#ppt_w*0.70"/>
                                          </p:val>
                                        </p:tav>
                                        <p:tav tm="100000">
                                          <p:val>
                                            <p:strVal val="#ppt_w"/>
                                          </p:val>
                                        </p:tav>
                                      </p:tavLst>
                                    </p:anim>
                                    <p:anim calcmode="lin" valueType="num">
                                      <p:cBhvr>
                                        <p:cTn id="24" dur="500" fill="hold"/>
                                        <p:tgtEl>
                                          <p:spTgt spid="25"/>
                                        </p:tgtEl>
                                        <p:attrNameLst>
                                          <p:attrName>ppt_h</p:attrName>
                                        </p:attrNameLst>
                                      </p:cBhvr>
                                      <p:tavLst>
                                        <p:tav tm="0">
                                          <p:val>
                                            <p:strVal val="#ppt_h"/>
                                          </p:val>
                                        </p:tav>
                                        <p:tav tm="100000">
                                          <p:val>
                                            <p:strVal val="#ppt_h"/>
                                          </p:val>
                                        </p:tav>
                                      </p:tavLst>
                                    </p:anim>
                                    <p:animEffect transition="in" filter="fade">
                                      <p:cBhvr>
                                        <p:cTn id="25" dur="500"/>
                                        <p:tgtEl>
                                          <p:spTgt spid="25"/>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right)">
                                      <p:cBhvr>
                                        <p:cTn id="33" dur="500"/>
                                        <p:tgtEl>
                                          <p:spTgt spid="37"/>
                                        </p:tgtEl>
                                      </p:cBhvr>
                                    </p:animEffect>
                                  </p:childTnLst>
                                </p:cTn>
                              </p:par>
                              <p:par>
                                <p:cTn id="34" presetID="55" presetClass="entr" presetSubtype="0" fill="hold" grpId="0" nodeType="withEffect">
                                  <p:stCondLst>
                                    <p:cond delay="30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strVal val="#ppt_w*0.70"/>
                                          </p:val>
                                        </p:tav>
                                        <p:tav tm="100000">
                                          <p:val>
                                            <p:strVal val="#ppt_w"/>
                                          </p:val>
                                        </p:tav>
                                      </p:tavLst>
                                    </p:anim>
                                    <p:anim calcmode="lin" valueType="num">
                                      <p:cBhvr>
                                        <p:cTn id="37" dur="500" fill="hold"/>
                                        <p:tgtEl>
                                          <p:spTgt spid="24"/>
                                        </p:tgtEl>
                                        <p:attrNameLst>
                                          <p:attrName>ppt_h</p:attrName>
                                        </p:attrNameLst>
                                      </p:cBhvr>
                                      <p:tavLst>
                                        <p:tav tm="0">
                                          <p:val>
                                            <p:strVal val="#ppt_h"/>
                                          </p:val>
                                        </p:tav>
                                        <p:tav tm="100000">
                                          <p:val>
                                            <p:strVal val="#ppt_h"/>
                                          </p:val>
                                        </p:tav>
                                      </p:tavLst>
                                    </p:anim>
                                    <p:animEffect transition="in" filter="fade">
                                      <p:cBhvr>
                                        <p:cTn id="38" dur="500"/>
                                        <p:tgtEl>
                                          <p:spTgt spid="24"/>
                                        </p:tgtEl>
                                      </p:cBhvr>
                                    </p:animEffect>
                                  </p:childTnLst>
                                </p:cTn>
                              </p:par>
                              <p:par>
                                <p:cTn id="39" presetID="10" presetClass="entr" presetSubtype="0" fill="hold" grpId="0" nodeType="withEffect">
                                  <p:stCondLst>
                                    <p:cond delay="50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wipe(right)">
                                      <p:cBhvr>
                                        <p:cTn id="46" dur="500"/>
                                        <p:tgtEl>
                                          <p:spTgt spid="39"/>
                                        </p:tgtEl>
                                      </p:cBhvr>
                                    </p:animEffect>
                                  </p:childTnLst>
                                </p:cTn>
                              </p:par>
                              <p:par>
                                <p:cTn id="47" presetID="55" presetClass="entr" presetSubtype="0" fill="hold" grpId="0" nodeType="withEffect">
                                  <p:stCondLst>
                                    <p:cond delay="30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strVal val="#ppt_w*0.70"/>
                                          </p:val>
                                        </p:tav>
                                        <p:tav tm="100000">
                                          <p:val>
                                            <p:strVal val="#ppt_w"/>
                                          </p:val>
                                        </p:tav>
                                      </p:tavLst>
                                    </p:anim>
                                    <p:anim calcmode="lin" valueType="num">
                                      <p:cBhvr>
                                        <p:cTn id="50" dur="500" fill="hold"/>
                                        <p:tgtEl>
                                          <p:spTgt spid="26"/>
                                        </p:tgtEl>
                                        <p:attrNameLst>
                                          <p:attrName>ppt_h</p:attrName>
                                        </p:attrNameLst>
                                      </p:cBhvr>
                                      <p:tavLst>
                                        <p:tav tm="0">
                                          <p:val>
                                            <p:strVal val="#ppt_h"/>
                                          </p:val>
                                        </p:tav>
                                        <p:tav tm="100000">
                                          <p:val>
                                            <p:strVal val="#ppt_h"/>
                                          </p:val>
                                        </p:tav>
                                      </p:tavLst>
                                    </p:anim>
                                    <p:animEffect transition="in" filter="fade">
                                      <p:cBhvr>
                                        <p:cTn id="51" dur="500"/>
                                        <p:tgtEl>
                                          <p:spTgt spid="26"/>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63" grpId="0" animBg="1"/>
      <p:bldP spid="64" grpId="0" animBg="1"/>
      <p:bldP spid="65" grpId="0" animBg="1"/>
      <p:bldP spid="6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保存ポリシー</a:t>
            </a:r>
            <a:endParaRPr kumimoji="1" lang="ja-JP" altLang="en-US" dirty="0"/>
          </a:p>
        </p:txBody>
      </p:sp>
      <p:sp>
        <p:nvSpPr>
          <p:cNvPr id="5" name="コンテンツ プレースホルダ 4"/>
          <p:cNvSpPr>
            <a:spLocks noGrp="1"/>
          </p:cNvSpPr>
          <p:nvPr>
            <p:ph idx="1"/>
          </p:nvPr>
        </p:nvSpPr>
        <p:spPr>
          <a:xfrm>
            <a:off x="409518" y="1165194"/>
            <a:ext cx="8229600" cy="4525963"/>
          </a:xfrm>
        </p:spPr>
        <p:txBody>
          <a:bodyPr>
            <a:noAutofit/>
          </a:bodyPr>
          <a:lstStyle/>
          <a:p>
            <a:r>
              <a:rPr kumimoji="1" lang="ja-JP" altLang="en-US" sz="2800" dirty="0" smtClean="0"/>
              <a:t>結果をリサイクルプールに保存するかどうかを決定するための</a:t>
            </a:r>
            <a:r>
              <a:rPr lang="ja-JP" altLang="en-US" sz="2800" dirty="0" smtClean="0"/>
              <a:t>ポリシー</a:t>
            </a:r>
            <a:endParaRPr lang="en-US" altLang="ja-JP" sz="2800" dirty="0" smtClean="0"/>
          </a:p>
          <a:p>
            <a:pPr lvl="1"/>
            <a:r>
              <a:rPr kumimoji="1" lang="en-US" altLang="ja-JP" sz="2400" dirty="0" smtClean="0"/>
              <a:t>KEEPALL</a:t>
            </a:r>
          </a:p>
          <a:p>
            <a:pPr lvl="2"/>
            <a:r>
              <a:rPr lang="ja-JP" altLang="en-US" sz="2000" dirty="0"/>
              <a:t>すべて</a:t>
            </a:r>
            <a:r>
              <a:rPr lang="ja-JP" altLang="en-US" sz="2000" dirty="0" smtClean="0"/>
              <a:t>の命令を保存するポリシー</a:t>
            </a:r>
            <a:endParaRPr kumimoji="1" lang="en-US" altLang="ja-JP" sz="2000" dirty="0" smtClean="0"/>
          </a:p>
          <a:p>
            <a:pPr lvl="1"/>
            <a:r>
              <a:rPr kumimoji="1" lang="en-US" altLang="ja-JP" sz="2400" dirty="0" smtClean="0"/>
              <a:t>CREDIT</a:t>
            </a:r>
            <a:r>
              <a:rPr kumimoji="1" lang="ja-JP" altLang="en-US" sz="2400" dirty="0" smtClean="0"/>
              <a:t>（</a:t>
            </a:r>
            <a:r>
              <a:rPr lang="ja-JP" altLang="en-US" sz="2400" dirty="0" smtClean="0"/>
              <a:t>経済モデル用いたポリシー）</a:t>
            </a:r>
            <a:endParaRPr lang="en-US" altLang="ja-JP" sz="2400" dirty="0" smtClean="0"/>
          </a:p>
          <a:p>
            <a:pPr lvl="2"/>
            <a:r>
              <a:rPr lang="ja-JP" altLang="en-US" sz="2000" dirty="0" smtClean="0"/>
              <a:t>問合せの命令タイプごとに</a:t>
            </a:r>
            <a:r>
              <a:rPr lang="en-US" altLang="ja-JP" sz="2000" dirty="0" smtClean="0"/>
              <a:t> </a:t>
            </a:r>
            <a:r>
              <a:rPr lang="ja-JP" altLang="en-US" sz="2000" dirty="0" smtClean="0"/>
              <a:t>クレジットを配布</a:t>
            </a:r>
            <a:endParaRPr lang="en-US" altLang="ja-JP" sz="2000" dirty="0" smtClean="0"/>
          </a:p>
          <a:p>
            <a:pPr lvl="3"/>
            <a:r>
              <a:rPr kumimoji="1" lang="ja-JP" altLang="en-US" sz="1800" dirty="0" smtClean="0"/>
              <a:t>命令</a:t>
            </a:r>
            <a:r>
              <a:rPr kumimoji="1" lang="en-US" altLang="ja-JP" sz="1800" dirty="0" smtClean="0"/>
              <a:t>A</a:t>
            </a:r>
            <a:r>
              <a:rPr kumimoji="1" lang="ja-JP" altLang="en-US" sz="1800" dirty="0" smtClean="0"/>
              <a:t>と</a:t>
            </a:r>
            <a:r>
              <a:rPr kumimoji="1" lang="en-US" altLang="ja-JP" sz="1800" dirty="0" smtClean="0"/>
              <a:t>B</a:t>
            </a:r>
            <a:r>
              <a:rPr kumimoji="1" lang="ja-JP" altLang="en-US" sz="1800" dirty="0" smtClean="0"/>
              <a:t>にそれぞれクレジット</a:t>
            </a:r>
            <a:r>
              <a:rPr kumimoji="1" lang="en-US" altLang="ja-JP" sz="1800" dirty="0" smtClean="0"/>
              <a:t>2</a:t>
            </a:r>
            <a:r>
              <a:rPr kumimoji="1" lang="ja-JP" altLang="en-US" sz="1800" dirty="0" smtClean="0"/>
              <a:t> ⇒ </a:t>
            </a:r>
            <a:r>
              <a:rPr kumimoji="1" lang="en-US" altLang="ja-JP" sz="1800" dirty="0" smtClean="0"/>
              <a:t>A:2, B:2</a:t>
            </a:r>
          </a:p>
          <a:p>
            <a:pPr lvl="2"/>
            <a:r>
              <a:rPr kumimoji="1" lang="ja-JP" altLang="en-US" sz="2000" dirty="0" smtClean="0"/>
              <a:t>結果を保存する際にクレジットを</a:t>
            </a:r>
            <a:r>
              <a:rPr kumimoji="1" lang="en-US" altLang="ja-JP" sz="2000" dirty="0" smtClean="0"/>
              <a:t>1</a:t>
            </a:r>
            <a:r>
              <a:rPr kumimoji="1" lang="ja-JP" altLang="en-US" sz="2000" dirty="0" smtClean="0"/>
              <a:t>支払う</a:t>
            </a:r>
            <a:endParaRPr kumimoji="1" lang="en-US" altLang="ja-JP" sz="2000" dirty="0" smtClean="0"/>
          </a:p>
          <a:p>
            <a:pPr lvl="3"/>
            <a:r>
              <a:rPr kumimoji="1" lang="en-US" altLang="ja-JP" sz="1800" dirty="0" smtClean="0"/>
              <a:t>A</a:t>
            </a:r>
            <a:r>
              <a:rPr kumimoji="1" lang="ja-JP" altLang="en-US" sz="1800" dirty="0" smtClean="0"/>
              <a:t>と</a:t>
            </a:r>
            <a:r>
              <a:rPr kumimoji="1" lang="en-US" altLang="ja-JP" sz="1800" dirty="0" smtClean="0"/>
              <a:t>B</a:t>
            </a:r>
            <a:r>
              <a:rPr kumimoji="1" lang="ja-JP" altLang="en-US" sz="1800" dirty="0" smtClean="0"/>
              <a:t>の結果</a:t>
            </a:r>
            <a:r>
              <a:rPr kumimoji="1" lang="en-US" altLang="ja-JP" sz="1800" dirty="0" smtClean="0"/>
              <a:t>a</a:t>
            </a:r>
            <a:r>
              <a:rPr kumimoji="1" lang="ja-JP" altLang="en-US" sz="1800" dirty="0" smtClean="0"/>
              <a:t>と</a:t>
            </a:r>
            <a:r>
              <a:rPr lang="en-US" altLang="ja-JP" sz="1800" dirty="0" smtClean="0"/>
              <a:t>b</a:t>
            </a:r>
            <a:r>
              <a:rPr lang="ja-JP" altLang="en-US" sz="1800" dirty="0" smtClean="0"/>
              <a:t>をそれぞれ保存し、</a:t>
            </a:r>
            <a:r>
              <a:rPr kumimoji="1" lang="en-US" altLang="ja-JP" sz="1800" dirty="0" smtClean="0"/>
              <a:t>1</a:t>
            </a:r>
            <a:r>
              <a:rPr lang="ja-JP" altLang="en-US" sz="1800" dirty="0" smtClean="0"/>
              <a:t>支払う</a:t>
            </a:r>
            <a:r>
              <a:rPr kumimoji="1" lang="ja-JP" altLang="en-US" sz="1800" dirty="0" smtClean="0"/>
              <a:t>⇒ </a:t>
            </a:r>
            <a:r>
              <a:rPr kumimoji="1" lang="en-US" altLang="ja-JP" sz="1800" dirty="0" smtClean="0"/>
              <a:t>A:1,B:1</a:t>
            </a:r>
          </a:p>
          <a:p>
            <a:pPr lvl="3"/>
            <a:r>
              <a:rPr kumimoji="1" lang="ja-JP" altLang="en-US" sz="1800" dirty="0" smtClean="0"/>
              <a:t>問合せ</a:t>
            </a:r>
            <a:r>
              <a:rPr lang="en-US" altLang="ja-JP" sz="1800" dirty="0" smtClean="0"/>
              <a:t>A'</a:t>
            </a:r>
            <a:r>
              <a:rPr lang="ja-JP" altLang="en-US" sz="1800" dirty="0" smtClean="0"/>
              <a:t>と</a:t>
            </a:r>
            <a:r>
              <a:rPr lang="en-US" altLang="ja-JP" sz="1800" dirty="0" smtClean="0"/>
              <a:t>B'</a:t>
            </a:r>
            <a:r>
              <a:rPr lang="ja-JP" altLang="en-US" sz="1800" dirty="0" smtClean="0"/>
              <a:t>で、</a:t>
            </a:r>
            <a:r>
              <a:rPr lang="en-US" altLang="ja-JP" sz="1800" dirty="0" smtClean="0"/>
              <a:t>A'</a:t>
            </a:r>
            <a:r>
              <a:rPr lang="ja-JP" altLang="en-US" sz="1800" dirty="0" smtClean="0"/>
              <a:t>は</a:t>
            </a:r>
            <a:r>
              <a:rPr lang="en-US" altLang="ja-JP" sz="1800" dirty="0" smtClean="0"/>
              <a:t>a</a:t>
            </a:r>
            <a:r>
              <a:rPr lang="ja-JP" altLang="en-US" sz="1800" dirty="0" smtClean="0"/>
              <a:t>を再利用でき、</a:t>
            </a:r>
            <a:r>
              <a:rPr lang="en-US" altLang="ja-JP" sz="1800" dirty="0" smtClean="0"/>
              <a:t>B'</a:t>
            </a:r>
            <a:r>
              <a:rPr lang="ja-JP" altLang="en-US" sz="1800" dirty="0" smtClean="0"/>
              <a:t>では</a:t>
            </a:r>
            <a:r>
              <a:rPr lang="en-US" altLang="ja-JP" sz="1800" dirty="0" smtClean="0"/>
              <a:t>b</a:t>
            </a:r>
            <a:r>
              <a:rPr lang="ja-JP" altLang="en-US" sz="1800" dirty="0" smtClean="0"/>
              <a:t>を再利用できないとすると、</a:t>
            </a:r>
            <a:r>
              <a:rPr lang="en-US" altLang="ja-JP" sz="1800" dirty="0" smtClean="0"/>
              <a:t>B'</a:t>
            </a:r>
            <a:r>
              <a:rPr lang="ja-JP" altLang="en-US" sz="1800" dirty="0" smtClean="0"/>
              <a:t>の結果</a:t>
            </a:r>
            <a:r>
              <a:rPr lang="en-US" altLang="ja-JP" sz="1800" dirty="0" smtClean="0"/>
              <a:t>b'</a:t>
            </a:r>
            <a:r>
              <a:rPr lang="ja-JP" altLang="en-US" sz="1800" dirty="0" err="1" smtClean="0"/>
              <a:t>を保</a:t>
            </a:r>
            <a:r>
              <a:rPr lang="ja-JP" altLang="en-US" sz="1800" dirty="0" smtClean="0"/>
              <a:t>存する ⇒ </a:t>
            </a:r>
            <a:r>
              <a:rPr lang="en-US" altLang="ja-JP" sz="1800" dirty="0" smtClean="0"/>
              <a:t>A:1,</a:t>
            </a:r>
            <a:r>
              <a:rPr lang="ja-JP" altLang="en-US" sz="1800" dirty="0" smtClean="0"/>
              <a:t> </a:t>
            </a:r>
            <a:r>
              <a:rPr lang="en-US" altLang="ja-JP" sz="1800" dirty="0" smtClean="0"/>
              <a:t>B:0</a:t>
            </a:r>
            <a:endParaRPr kumimoji="1" lang="en-US" altLang="ja-JP" sz="1800" dirty="0" smtClean="0"/>
          </a:p>
          <a:p>
            <a:pPr lvl="2"/>
            <a:r>
              <a:rPr kumimoji="1" lang="ja-JP" altLang="en-US" sz="2000" dirty="0" smtClean="0"/>
              <a:t>クレジットが</a:t>
            </a:r>
            <a:r>
              <a:rPr kumimoji="1" lang="en-US" altLang="ja-JP" sz="2000" dirty="0" smtClean="0"/>
              <a:t>0</a:t>
            </a:r>
            <a:r>
              <a:rPr kumimoji="1" lang="ja-JP" altLang="en-US" sz="2000" dirty="0" smtClean="0"/>
              <a:t>になると保存できない</a:t>
            </a:r>
            <a:endParaRPr kumimoji="1" lang="en-US" altLang="ja-JP" sz="2000" dirty="0" smtClean="0"/>
          </a:p>
          <a:p>
            <a:pPr lvl="3"/>
            <a:r>
              <a:rPr lang="ja-JP" altLang="en-US" sz="1800" dirty="0" smtClean="0"/>
              <a:t>問合せ</a:t>
            </a:r>
            <a:r>
              <a:rPr lang="en-US" altLang="ja-JP" sz="1800" dirty="0" smtClean="0"/>
              <a:t>A''</a:t>
            </a:r>
            <a:r>
              <a:rPr lang="ja-JP" altLang="en-US" sz="1800" dirty="0" smtClean="0"/>
              <a:t>と</a:t>
            </a:r>
            <a:r>
              <a:rPr lang="en-US" altLang="ja-JP" sz="1800" dirty="0" smtClean="0"/>
              <a:t>B''</a:t>
            </a:r>
            <a:r>
              <a:rPr lang="ja-JP" altLang="en-US" sz="1800" dirty="0" smtClean="0"/>
              <a:t>の結果</a:t>
            </a:r>
            <a:r>
              <a:rPr lang="en-US" altLang="ja-JP" sz="1800" dirty="0" smtClean="0"/>
              <a:t>a''</a:t>
            </a:r>
            <a:r>
              <a:rPr lang="ja-JP" altLang="en-US" sz="1800" dirty="0" smtClean="0"/>
              <a:t>は保存可能だが、</a:t>
            </a:r>
            <a:r>
              <a:rPr lang="en-US" altLang="ja-JP" sz="1800" dirty="0" smtClean="0"/>
              <a:t>b''</a:t>
            </a:r>
            <a:r>
              <a:rPr lang="ja-JP" altLang="en-US" sz="1800" dirty="0" smtClean="0"/>
              <a:t>は保存不可能</a:t>
            </a:r>
            <a:endParaRPr kumimoji="1" lang="en-US" altLang="ja-JP" sz="1800" dirty="0" smtClean="0"/>
          </a:p>
          <a:p>
            <a:pPr lvl="3"/>
            <a:endParaRPr kumimoji="1" lang="en-US" altLang="ja-JP" sz="1800" dirty="0" smtClean="0"/>
          </a:p>
          <a:p>
            <a:pPr lvl="3"/>
            <a:endParaRPr kumimoji="1" lang="ja-JP" altLang="en-US" sz="1800" dirty="0"/>
          </a:p>
        </p:txBody>
      </p:sp>
      <p:sp>
        <p:nvSpPr>
          <p:cNvPr id="6" name="正方形/長方形 5"/>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Runner-up: Recycling Intermediates in a Column-store</a:t>
            </a:r>
            <a:endParaRPr lang="ja-JP" altLang="en-US" sz="1400" dirty="0">
              <a:solidFill>
                <a:schemeClr val="bg1"/>
              </a:solidFill>
              <a:latin typeface="ヒラギノ角ゴ Pro W6" pitchFamily="34" charset="-128"/>
              <a:ea typeface="ヒラギノ角ゴ Pro W6" pitchFamily="34" charset="-128"/>
            </a:endParaRPr>
          </a:p>
        </p:txBody>
      </p:sp>
      <p:sp>
        <p:nvSpPr>
          <p:cNvPr id="8" name="フッター プレースホルダ 7"/>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7" name="スライド番号プレースホルダ 6"/>
          <p:cNvSpPr>
            <a:spLocks noGrp="1"/>
          </p:cNvSpPr>
          <p:nvPr>
            <p:ph type="sldNum" sz="quarter" idx="12"/>
          </p:nvPr>
        </p:nvSpPr>
        <p:spPr/>
        <p:txBody>
          <a:bodyPr/>
          <a:lstStyle/>
          <a:p>
            <a:fld id="{DF510E7A-70A0-49B7-BA5B-039CFE49E52F}" type="slidenum">
              <a:rPr kumimoji="1" lang="ja-JP" altLang="en-US" smtClean="0"/>
              <a:pPr/>
              <a:t>95</a:t>
            </a:fld>
            <a:endParaRPr kumimoji="1" lang="ja-JP" alt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削除ポリシー</a:t>
            </a:r>
            <a:endParaRPr kumimoji="1" lang="ja-JP" altLang="en-US" dirty="0"/>
          </a:p>
        </p:txBody>
      </p:sp>
      <p:sp>
        <p:nvSpPr>
          <p:cNvPr id="3" name="コンテンツ プレースホルダ 2"/>
          <p:cNvSpPr>
            <a:spLocks noGrp="1"/>
          </p:cNvSpPr>
          <p:nvPr>
            <p:ph idx="1"/>
          </p:nvPr>
        </p:nvSpPr>
        <p:spPr>
          <a:xfrm>
            <a:off x="457200" y="1384272"/>
            <a:ext cx="8229600" cy="4525963"/>
          </a:xfrm>
        </p:spPr>
        <p:txBody>
          <a:bodyPr>
            <a:noAutofit/>
          </a:bodyPr>
          <a:lstStyle/>
          <a:p>
            <a:r>
              <a:rPr lang="ja-JP" altLang="en-US" sz="2400" dirty="0" smtClean="0"/>
              <a:t>リサイクルプール内に保存された結果を削除する</a:t>
            </a:r>
            <a:r>
              <a:rPr lang="ja-JP" altLang="en-US" sz="2400" dirty="0"/>
              <a:t>かどうかを決定するための</a:t>
            </a:r>
            <a:r>
              <a:rPr lang="ja-JP" altLang="en-US" sz="2400" dirty="0" smtClean="0"/>
              <a:t>ポリシー</a:t>
            </a:r>
            <a:endParaRPr lang="en-US" altLang="ja-JP" sz="2400" dirty="0" smtClean="0"/>
          </a:p>
          <a:p>
            <a:pPr lvl="1"/>
            <a:r>
              <a:rPr kumimoji="1" lang="ja-JP" altLang="en-US" sz="2000" dirty="0" smtClean="0"/>
              <a:t>削除処理は、メモリや命令数などの資源制限に達したときに実行</a:t>
            </a:r>
          </a:p>
          <a:p>
            <a:r>
              <a:rPr lang="ja-JP" altLang="en-US" sz="2400" dirty="0" smtClean="0"/>
              <a:t>命令従属性に関係のない命令が削除の対象</a:t>
            </a:r>
            <a:endParaRPr lang="en-US" altLang="ja-JP" sz="2400" dirty="0" smtClean="0"/>
          </a:p>
          <a:p>
            <a:pPr lvl="1"/>
            <a:r>
              <a:rPr lang="ja-JP" altLang="en-US" sz="2000" dirty="0" smtClean="0"/>
              <a:t>命令</a:t>
            </a:r>
            <a:r>
              <a:rPr lang="en-US" altLang="ja-JP" sz="2000" dirty="0" smtClean="0"/>
              <a:t>A</a:t>
            </a:r>
            <a:r>
              <a:rPr lang="ja-JP" altLang="en-US" sz="2000" dirty="0" smtClean="0"/>
              <a:t>は命令</a:t>
            </a:r>
            <a:r>
              <a:rPr lang="en-US" altLang="ja-JP" sz="2000" dirty="0" smtClean="0"/>
              <a:t>B</a:t>
            </a:r>
            <a:r>
              <a:rPr lang="ja-JP" altLang="en-US" sz="2000" dirty="0" smtClean="0"/>
              <a:t>の結果を利用するような場合</a:t>
            </a:r>
            <a:endParaRPr lang="en-US" altLang="ja-JP" sz="2000" dirty="0" smtClean="0"/>
          </a:p>
          <a:p>
            <a:pPr lvl="1"/>
            <a:r>
              <a:rPr lang="en-US" altLang="ja-JP" sz="2000" dirty="0" smtClean="0"/>
              <a:t>Query plan</a:t>
            </a:r>
            <a:r>
              <a:rPr lang="ja-JP" altLang="en-US" sz="2000" dirty="0" smtClean="0"/>
              <a:t>木で言うと根の命令が削除対象</a:t>
            </a:r>
            <a:endParaRPr lang="en-US" altLang="ja-JP" sz="2000" dirty="0" smtClean="0"/>
          </a:p>
          <a:p>
            <a:r>
              <a:rPr lang="ja-JP" altLang="en-US" sz="2400" dirty="0" smtClean="0"/>
              <a:t>二つの削除ポリシー</a:t>
            </a:r>
            <a:endParaRPr lang="en-US" altLang="ja-JP" sz="2400" dirty="0" smtClean="0"/>
          </a:p>
          <a:p>
            <a:pPr lvl="1"/>
            <a:r>
              <a:rPr lang="en-US" altLang="ja-JP" sz="2000" dirty="0"/>
              <a:t>Least Recently Used (LRU</a:t>
            </a:r>
            <a:r>
              <a:rPr lang="en-US" altLang="ja-JP" sz="2000" dirty="0" smtClean="0"/>
              <a:t>):</a:t>
            </a:r>
            <a:r>
              <a:rPr lang="ja-JP" altLang="en-US" sz="2000" dirty="0" smtClean="0"/>
              <a:t> 最後に再利用された命令を削除</a:t>
            </a:r>
            <a:endParaRPr lang="en-US" altLang="ja-JP" sz="2000" dirty="0" smtClean="0"/>
          </a:p>
          <a:p>
            <a:pPr lvl="1"/>
            <a:r>
              <a:rPr lang="en-US" altLang="ja-JP" sz="2000" dirty="0"/>
              <a:t>Benefit Policy (BP</a:t>
            </a:r>
            <a:r>
              <a:rPr lang="en-US" altLang="ja-JP" sz="2000" dirty="0" smtClean="0"/>
              <a:t>):</a:t>
            </a:r>
            <a:r>
              <a:rPr lang="ja-JP" altLang="en-US" sz="2000" dirty="0" smtClean="0"/>
              <a:t> 命令の貢献度を計算。</a:t>
            </a:r>
            <a:endParaRPr lang="en-US" altLang="ja-JP" sz="2000" dirty="0" smtClean="0"/>
          </a:p>
          <a:p>
            <a:pPr lvl="2"/>
            <a:r>
              <a:rPr lang="en-US" altLang="ja-JP" sz="1800" dirty="0" smtClean="0"/>
              <a:t>CPU</a:t>
            </a:r>
            <a:r>
              <a:rPr lang="ja-JP" altLang="en-US" sz="1800" dirty="0"/>
              <a:t>や</a:t>
            </a:r>
            <a:r>
              <a:rPr lang="en-US" altLang="ja-JP" sz="1800" dirty="0" smtClean="0"/>
              <a:t>IO</a:t>
            </a:r>
            <a:r>
              <a:rPr lang="ja-JP" altLang="en-US" sz="1800" dirty="0" smtClean="0"/>
              <a:t>のコスト </a:t>
            </a:r>
            <a:r>
              <a:rPr lang="en-US" altLang="ja-JP" sz="1800" dirty="0" smtClean="0"/>
              <a:t>×</a:t>
            </a:r>
            <a:r>
              <a:rPr lang="ja-JP" altLang="en-US" sz="1800" dirty="0" smtClean="0"/>
              <a:t> 再利用頻度の重み</a:t>
            </a:r>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Runner-up: Recycling Intermediates in a Column-store</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96</a:t>
            </a:fld>
            <a:endParaRPr kumimoji="1" lang="ja-JP" alt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概要</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solidFill>
                  <a:schemeClr val="bg1">
                    <a:lumMod val="75000"/>
                  </a:schemeClr>
                </a:solidFill>
              </a:rPr>
              <a:t>動機と背景</a:t>
            </a:r>
            <a:endParaRPr kumimoji="1" lang="en-US" altLang="ja-JP" dirty="0" smtClean="0">
              <a:solidFill>
                <a:schemeClr val="bg1">
                  <a:lumMod val="75000"/>
                </a:schemeClr>
              </a:solidFill>
            </a:endParaRPr>
          </a:p>
          <a:p>
            <a:r>
              <a:rPr lang="en-US" altLang="ja-JP" dirty="0" smtClean="0">
                <a:solidFill>
                  <a:schemeClr val="bg1">
                    <a:lumMod val="75000"/>
                  </a:schemeClr>
                </a:solidFill>
              </a:rPr>
              <a:t>Recycler</a:t>
            </a:r>
            <a:r>
              <a:rPr lang="ja-JP" altLang="en-US" dirty="0" smtClean="0">
                <a:solidFill>
                  <a:schemeClr val="bg1">
                    <a:lumMod val="75000"/>
                  </a:schemeClr>
                </a:solidFill>
              </a:rPr>
              <a:t> アーキテクチャ</a:t>
            </a:r>
            <a:endParaRPr lang="en-US" altLang="ja-JP" dirty="0" smtClean="0">
              <a:solidFill>
                <a:schemeClr val="bg1">
                  <a:lumMod val="75000"/>
                </a:schemeClr>
              </a:solidFill>
            </a:endParaRPr>
          </a:p>
          <a:p>
            <a:pPr lvl="1"/>
            <a:r>
              <a:rPr lang="ja-JP" altLang="en-US" dirty="0" smtClean="0">
                <a:solidFill>
                  <a:schemeClr val="bg1">
                    <a:lumMod val="75000"/>
                  </a:schemeClr>
                </a:solidFill>
              </a:rPr>
              <a:t>命令マッチング：完全一致と包含一致</a:t>
            </a:r>
            <a:endParaRPr lang="en-US" altLang="ja-JP" dirty="0" smtClean="0">
              <a:solidFill>
                <a:schemeClr val="bg1">
                  <a:lumMod val="75000"/>
                </a:schemeClr>
              </a:solidFill>
            </a:endParaRPr>
          </a:p>
          <a:p>
            <a:pPr lvl="1"/>
            <a:r>
              <a:rPr lang="ja-JP" altLang="en-US" dirty="0" smtClean="0">
                <a:solidFill>
                  <a:schemeClr val="bg1">
                    <a:lumMod val="75000"/>
                  </a:schemeClr>
                </a:solidFill>
              </a:rPr>
              <a:t>リサイクルプールへの保存と利用</a:t>
            </a:r>
            <a:endParaRPr lang="en-US" altLang="ja-JP" dirty="0" smtClean="0">
              <a:solidFill>
                <a:schemeClr val="bg1">
                  <a:lumMod val="75000"/>
                </a:schemeClr>
              </a:solidFill>
            </a:endParaRPr>
          </a:p>
          <a:p>
            <a:pPr lvl="1"/>
            <a:r>
              <a:rPr lang="ja-JP" altLang="en-US" dirty="0" smtClean="0">
                <a:solidFill>
                  <a:schemeClr val="bg1">
                    <a:lumMod val="75000"/>
                  </a:schemeClr>
                </a:solidFill>
              </a:rPr>
              <a:t>保存と削除のポリシー</a:t>
            </a:r>
            <a:endParaRPr lang="en-US" altLang="ja-JP" dirty="0" smtClean="0">
              <a:solidFill>
                <a:schemeClr val="bg1">
                  <a:lumMod val="75000"/>
                </a:schemeClr>
              </a:solidFill>
            </a:endParaRPr>
          </a:p>
          <a:p>
            <a:r>
              <a:rPr kumimoji="1" lang="ja-JP" altLang="en-US" dirty="0" smtClean="0"/>
              <a:t>評価実験</a:t>
            </a:r>
            <a:endParaRPr kumimoji="1" lang="en-US" altLang="ja-JP" dirty="0" smtClean="0"/>
          </a:p>
          <a:p>
            <a:pPr lvl="1"/>
            <a:r>
              <a:rPr kumimoji="1" lang="en-US" altLang="ja-JP" dirty="0" smtClean="0"/>
              <a:t>TPC-H</a:t>
            </a:r>
            <a:r>
              <a:rPr kumimoji="1" lang="ja-JP" altLang="en-US" dirty="0" smtClean="0"/>
              <a:t>と</a:t>
            </a:r>
            <a:r>
              <a:rPr kumimoji="1" lang="en-US" altLang="ja-JP" dirty="0" err="1" smtClean="0"/>
              <a:t>SkyServer</a:t>
            </a:r>
            <a:endParaRPr kumimoji="1" lang="en-US" altLang="ja-JP" dirty="0" smtClean="0"/>
          </a:p>
          <a:p>
            <a:r>
              <a:rPr lang="ja-JP" altLang="en-US" dirty="0"/>
              <a:t>まとめ</a:t>
            </a:r>
            <a:endParaRPr kumimoji="1" lang="ja-JP" altLang="en-US"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Runner-up: Recycling Intermediates in a Column-store</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pic>
        <p:nvPicPr>
          <p:cNvPr id="8" name="Picture 2" descr="C:\Users\mato\Documents\lib\icon\coquette-icons-set\png\64x64\accept.png"/>
          <p:cNvPicPr>
            <a:picLocks noChangeAspect="1" noChangeArrowheads="1"/>
          </p:cNvPicPr>
          <p:nvPr/>
        </p:nvPicPr>
        <p:blipFill>
          <a:blip r:embed="rId2"/>
          <a:srcRect/>
          <a:stretch>
            <a:fillRect/>
          </a:stretch>
        </p:blipFill>
        <p:spPr bwMode="auto">
          <a:xfrm>
            <a:off x="463505" y="4305312"/>
            <a:ext cx="457195" cy="457195"/>
          </a:xfrm>
          <a:prstGeom prst="rect">
            <a:avLst/>
          </a:prstGeom>
          <a:noFill/>
        </p:spPr>
      </p:pic>
      <p:sp>
        <p:nvSpPr>
          <p:cNvPr id="9" name="スライド番号プレースホルダ 8"/>
          <p:cNvSpPr>
            <a:spLocks noGrp="1"/>
          </p:cNvSpPr>
          <p:nvPr>
            <p:ph type="sldNum" sz="quarter" idx="12"/>
          </p:nvPr>
        </p:nvSpPr>
        <p:spPr/>
        <p:txBody>
          <a:bodyPr/>
          <a:lstStyle/>
          <a:p>
            <a:fld id="{DF510E7A-70A0-49B7-BA5B-039CFE49E52F}" type="slidenum">
              <a:rPr kumimoji="1" lang="ja-JP" altLang="en-US" smtClean="0"/>
              <a:pPr/>
              <a:t>97</a:t>
            </a:fld>
            <a:endParaRPr kumimoji="1" lang="ja-JP" alt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評価実験：</a:t>
            </a:r>
            <a:r>
              <a:rPr kumimoji="1" lang="en-US" altLang="ja-JP" dirty="0" smtClean="0"/>
              <a:t>TPC-H</a:t>
            </a:r>
            <a:endParaRPr kumimoji="1" lang="ja-JP" altLang="en-US" dirty="0"/>
          </a:p>
        </p:txBody>
      </p:sp>
      <p:sp>
        <p:nvSpPr>
          <p:cNvPr id="3" name="コンテンツ プレースホルダ 2"/>
          <p:cNvSpPr>
            <a:spLocks noGrp="1"/>
          </p:cNvSpPr>
          <p:nvPr>
            <p:ph idx="1"/>
          </p:nvPr>
        </p:nvSpPr>
        <p:spPr>
          <a:xfrm>
            <a:off x="457200" y="1600200"/>
            <a:ext cx="8423334" cy="4525963"/>
          </a:xfrm>
        </p:spPr>
        <p:txBody>
          <a:bodyPr>
            <a:noAutofit/>
          </a:bodyPr>
          <a:lstStyle/>
          <a:p>
            <a:r>
              <a:rPr kumimoji="1" lang="en-US" altLang="ja-JP" sz="2800" dirty="0" smtClean="0"/>
              <a:t>Scale Factor</a:t>
            </a:r>
            <a:r>
              <a:rPr kumimoji="1" lang="ja-JP" altLang="en-US" sz="2800" dirty="0" smtClean="0"/>
              <a:t> </a:t>
            </a:r>
            <a:r>
              <a:rPr kumimoji="1" lang="en-US" altLang="ja-JP" sz="2800" dirty="0" smtClean="0"/>
              <a:t>1:</a:t>
            </a:r>
            <a:r>
              <a:rPr kumimoji="1" lang="ja-JP" altLang="en-US" sz="2800" dirty="0" smtClean="0"/>
              <a:t> データサイズ</a:t>
            </a:r>
            <a:r>
              <a:rPr kumimoji="1" lang="en-US" altLang="ja-JP" sz="2800" dirty="0" smtClean="0"/>
              <a:t>1GB</a:t>
            </a:r>
          </a:p>
          <a:p>
            <a:r>
              <a:rPr lang="ja-JP" altLang="en-US" sz="2800" dirty="0" smtClean="0"/>
              <a:t>パラメタ</a:t>
            </a:r>
            <a:endParaRPr lang="en-US" altLang="ja-JP" sz="2800" dirty="0" smtClean="0"/>
          </a:p>
          <a:p>
            <a:pPr lvl="1"/>
            <a:r>
              <a:rPr kumimoji="1" lang="ja-JP" altLang="en-US" sz="2400" dirty="0" smtClean="0"/>
              <a:t>保存ポリシー：</a:t>
            </a:r>
            <a:r>
              <a:rPr kumimoji="1" lang="en-US" altLang="ja-JP" sz="2400" dirty="0" smtClean="0"/>
              <a:t>KEEPALL</a:t>
            </a:r>
            <a:r>
              <a:rPr kumimoji="1" lang="ja-JP" altLang="en-US" sz="2400" dirty="0" smtClean="0"/>
              <a:t>か</a:t>
            </a:r>
            <a:r>
              <a:rPr lang="en-US" altLang="ja-JP" sz="2400" dirty="0" smtClean="0"/>
              <a:t>CREDIT</a:t>
            </a:r>
            <a:r>
              <a:rPr lang="ja-JP" altLang="en-US" sz="2400" dirty="0" smtClean="0"/>
              <a:t>（クレジット数）</a:t>
            </a:r>
            <a:endParaRPr lang="en-US" altLang="ja-JP" sz="2400" dirty="0" smtClean="0"/>
          </a:p>
          <a:p>
            <a:pPr lvl="1"/>
            <a:r>
              <a:rPr lang="ja-JP" altLang="en-US" sz="2400" dirty="0"/>
              <a:t>削除</a:t>
            </a:r>
            <a:r>
              <a:rPr lang="ja-JP" altLang="en-US" sz="2400" dirty="0" smtClean="0"/>
              <a:t>ポリシー：</a:t>
            </a:r>
            <a:r>
              <a:rPr lang="en-US" altLang="ja-JP" sz="2400" dirty="0" smtClean="0"/>
              <a:t>LRU</a:t>
            </a:r>
            <a:r>
              <a:rPr lang="ja-JP" altLang="en-US" sz="2400" dirty="0" smtClean="0"/>
              <a:t>か</a:t>
            </a:r>
            <a:r>
              <a:rPr lang="en-US" altLang="ja-JP" sz="2400" dirty="0" smtClean="0"/>
              <a:t>BP</a:t>
            </a:r>
            <a:endParaRPr lang="en-US" altLang="ja-JP" sz="2400" dirty="0" smtClean="0"/>
          </a:p>
          <a:p>
            <a:pPr lvl="1"/>
            <a:r>
              <a:rPr lang="ja-JP" altLang="en-US" sz="2400" dirty="0" smtClean="0"/>
              <a:t>資源制限</a:t>
            </a:r>
            <a:r>
              <a:rPr lang="en-US" altLang="ja-JP" sz="2400" dirty="0" smtClean="0"/>
              <a:t>(</a:t>
            </a:r>
            <a:r>
              <a:rPr lang="ja-JP" altLang="en-US" sz="2400" dirty="0" smtClean="0"/>
              <a:t>削除処理トリガ</a:t>
            </a:r>
            <a:r>
              <a:rPr lang="en-US" altLang="ja-JP" sz="2400" dirty="0" smtClean="0"/>
              <a:t>)</a:t>
            </a:r>
            <a:r>
              <a:rPr lang="ja-JP" altLang="en-US" sz="2400" dirty="0" smtClean="0"/>
              <a:t>：メモリサイズと命令数</a:t>
            </a:r>
            <a:endParaRPr lang="en-US" altLang="ja-JP" sz="2400" dirty="0" smtClean="0"/>
          </a:p>
          <a:p>
            <a:pPr lvl="1"/>
            <a:r>
              <a:rPr kumimoji="1" lang="ja-JP" altLang="en-US" sz="2400" dirty="0" smtClean="0"/>
              <a:t>問合せの違い：問合せ数とタイプの違い</a:t>
            </a:r>
            <a:endParaRPr kumimoji="1" lang="en-US" altLang="ja-JP" sz="2400" dirty="0" smtClean="0"/>
          </a:p>
          <a:p>
            <a:r>
              <a:rPr lang="ja-JP" altLang="en-US" sz="2800" dirty="0" smtClean="0"/>
              <a:t>問合せのタイプ</a:t>
            </a:r>
            <a:endParaRPr lang="en-US" altLang="ja-JP" sz="2800" dirty="0" smtClean="0"/>
          </a:p>
          <a:p>
            <a:pPr lvl="1"/>
            <a:r>
              <a:rPr kumimoji="1" lang="en-US" altLang="ja-JP" sz="2400" dirty="0" smtClean="0"/>
              <a:t>Intra-query</a:t>
            </a:r>
            <a:r>
              <a:rPr kumimoji="1" lang="ja-JP" altLang="en-US" sz="2400" dirty="0" smtClean="0"/>
              <a:t> </a:t>
            </a:r>
            <a:r>
              <a:rPr kumimoji="1" lang="en-US" altLang="ja-JP" sz="2400" dirty="0" smtClean="0"/>
              <a:t>(local)</a:t>
            </a:r>
            <a:r>
              <a:rPr lang="en-US" altLang="ja-JP" sz="2400" dirty="0" smtClean="0"/>
              <a:t>:</a:t>
            </a:r>
            <a:r>
              <a:rPr lang="ja-JP" altLang="en-US" sz="2400" dirty="0" smtClean="0"/>
              <a:t> 一つの問合せ内で共通命令が存在する。問合せ内でのリサイクル。</a:t>
            </a:r>
            <a:endParaRPr lang="en-US" altLang="ja-JP" sz="2400" dirty="0" smtClean="0"/>
          </a:p>
          <a:p>
            <a:pPr lvl="1"/>
            <a:r>
              <a:rPr kumimoji="1" lang="en-US" altLang="ja-JP" sz="2400" dirty="0" smtClean="0"/>
              <a:t>Inter-query</a:t>
            </a:r>
            <a:r>
              <a:rPr kumimoji="1" lang="ja-JP" altLang="en-US" sz="2400" dirty="0" smtClean="0"/>
              <a:t> </a:t>
            </a:r>
            <a:r>
              <a:rPr kumimoji="1" lang="en-US" altLang="ja-JP" sz="2400" dirty="0" smtClean="0"/>
              <a:t>(global): </a:t>
            </a:r>
            <a:r>
              <a:rPr kumimoji="1" lang="ja-JP" altLang="en-US" sz="2400" dirty="0" smtClean="0"/>
              <a:t>異なる問合せ間で共通命令が存在する。</a:t>
            </a:r>
            <a:endParaRPr kumimoji="1" lang="en-US" altLang="ja-JP" sz="2400" dirty="0" smtClean="0"/>
          </a:p>
          <a:p>
            <a:endParaRPr kumimoji="1" lang="ja-JP" altLang="en-US" sz="2800" dirty="0"/>
          </a:p>
        </p:txBody>
      </p:sp>
      <p:sp>
        <p:nvSpPr>
          <p:cNvPr id="5" name="正方形/長方形 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Runner-up: Recycling Intermediates in a Column-store</a:t>
            </a:r>
            <a:endParaRPr lang="ja-JP" altLang="en-US" sz="1400" dirty="0">
              <a:solidFill>
                <a:schemeClr val="bg1"/>
              </a:solidFill>
              <a:latin typeface="ヒラギノ角ゴ Pro W6" pitchFamily="34" charset="-128"/>
              <a:ea typeface="ヒラギノ角ゴ Pro W6" pitchFamily="34" charset="-128"/>
            </a:endParaRPr>
          </a:p>
        </p:txBody>
      </p:sp>
      <p:sp>
        <p:nvSpPr>
          <p:cNvPr id="7" name="フッター プレースホルダ 6"/>
          <p:cNvSpPr>
            <a:spLocks noGrp="1"/>
          </p:cNvSpPr>
          <p:nvPr>
            <p:ph type="ftr" sz="quarter" idx="11"/>
          </p:nvPr>
        </p:nvSpPr>
        <p:spPr/>
        <p:txBody>
          <a:bodyPr/>
          <a:lstStyle/>
          <a:p>
            <a:r>
              <a:rPr kumimoji="1" lang="en-US" altLang="ja-JP" smtClean="0"/>
              <a:t>SIGMOD-J</a:t>
            </a:r>
            <a:r>
              <a:rPr kumimoji="1" lang="ja-JP" altLang="en-US" smtClean="0"/>
              <a:t>報告会 </a:t>
            </a:r>
            <a:r>
              <a:rPr kumimoji="1" lang="en-US" altLang="ja-JP" smtClean="0"/>
              <a:t>2009/9/15</a:t>
            </a:r>
            <a:endParaRPr kumimoji="1" lang="ja-JP" altLang="en-US"/>
          </a:p>
        </p:txBody>
      </p:sp>
      <p:sp>
        <p:nvSpPr>
          <p:cNvPr id="8" name="スライド番号プレースホルダ 7"/>
          <p:cNvSpPr>
            <a:spLocks noGrp="1"/>
          </p:cNvSpPr>
          <p:nvPr>
            <p:ph type="sldNum" sz="quarter" idx="12"/>
          </p:nvPr>
        </p:nvSpPr>
        <p:spPr/>
        <p:txBody>
          <a:bodyPr/>
          <a:lstStyle/>
          <a:p>
            <a:fld id="{DF510E7A-70A0-49B7-BA5B-039CFE49E52F}" type="slidenum">
              <a:rPr kumimoji="1" lang="ja-JP" altLang="en-US" smtClean="0"/>
              <a:pPr/>
              <a:t>98</a:t>
            </a:fld>
            <a:endParaRPr kumimoji="1" lang="ja-JP" alt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CREDIT</a:t>
            </a:r>
            <a:r>
              <a:rPr lang="ja-JP" altLang="en-US" smtClean="0"/>
              <a:t>保存ポリシの影響 </a:t>
            </a:r>
            <a:endParaRPr lang="ja-JP" altLang="en-US" dirty="0"/>
          </a:p>
        </p:txBody>
      </p:sp>
      <p:pic>
        <p:nvPicPr>
          <p:cNvPr id="29698" name="Picture 2"/>
          <p:cNvPicPr>
            <a:picLocks noChangeAspect="1" noChangeArrowheads="1"/>
          </p:cNvPicPr>
          <p:nvPr/>
        </p:nvPicPr>
        <p:blipFill>
          <a:blip r:embed="rId2"/>
          <a:srcRect/>
          <a:stretch>
            <a:fillRect/>
          </a:stretch>
        </p:blipFill>
        <p:spPr bwMode="auto">
          <a:xfrm>
            <a:off x="482545" y="1128681"/>
            <a:ext cx="3067092" cy="2698861"/>
          </a:xfrm>
          <a:prstGeom prst="rect">
            <a:avLst/>
          </a:prstGeom>
          <a:noFill/>
          <a:ln w="9525">
            <a:noFill/>
            <a:miter lim="800000"/>
            <a:headEnd/>
            <a:tailEnd/>
          </a:ln>
          <a:effectLst/>
        </p:spPr>
      </p:pic>
      <p:pic>
        <p:nvPicPr>
          <p:cNvPr id="29699" name="Picture 3"/>
          <p:cNvPicPr>
            <a:picLocks noChangeAspect="1" noChangeArrowheads="1"/>
          </p:cNvPicPr>
          <p:nvPr/>
        </p:nvPicPr>
        <p:blipFill>
          <a:blip r:embed="rId3"/>
          <a:srcRect/>
          <a:stretch>
            <a:fillRect/>
          </a:stretch>
        </p:blipFill>
        <p:spPr bwMode="auto">
          <a:xfrm>
            <a:off x="336492" y="1676376"/>
            <a:ext cx="175133" cy="1167556"/>
          </a:xfrm>
          <a:prstGeom prst="rect">
            <a:avLst/>
          </a:prstGeom>
          <a:noFill/>
          <a:ln w="9525">
            <a:noFill/>
            <a:miter lim="800000"/>
            <a:headEnd/>
            <a:tailEnd/>
          </a:ln>
          <a:effectLst/>
        </p:spPr>
      </p:pic>
      <p:pic>
        <p:nvPicPr>
          <p:cNvPr id="29700" name="Picture 4"/>
          <p:cNvPicPr>
            <a:picLocks noChangeAspect="1" noChangeArrowheads="1"/>
          </p:cNvPicPr>
          <p:nvPr/>
        </p:nvPicPr>
        <p:blipFill>
          <a:blip r:embed="rId4"/>
          <a:srcRect/>
          <a:stretch>
            <a:fillRect/>
          </a:stretch>
        </p:blipFill>
        <p:spPr bwMode="auto">
          <a:xfrm>
            <a:off x="3768593" y="1128681"/>
            <a:ext cx="3098526" cy="2689881"/>
          </a:xfrm>
          <a:prstGeom prst="rect">
            <a:avLst/>
          </a:prstGeom>
          <a:noFill/>
          <a:ln w="9525">
            <a:noFill/>
            <a:miter lim="800000"/>
            <a:headEnd/>
            <a:tailEnd/>
          </a:ln>
          <a:effectLst/>
        </p:spPr>
      </p:pic>
      <p:pic>
        <p:nvPicPr>
          <p:cNvPr id="29701" name="Picture 5"/>
          <p:cNvPicPr>
            <a:picLocks noChangeAspect="1" noChangeArrowheads="1"/>
          </p:cNvPicPr>
          <p:nvPr/>
        </p:nvPicPr>
        <p:blipFill>
          <a:blip r:embed="rId5"/>
          <a:srcRect/>
          <a:stretch>
            <a:fillRect/>
          </a:stretch>
        </p:blipFill>
        <p:spPr bwMode="auto">
          <a:xfrm>
            <a:off x="409518" y="4129751"/>
            <a:ext cx="3067091" cy="2658445"/>
          </a:xfrm>
          <a:prstGeom prst="rect">
            <a:avLst/>
          </a:prstGeom>
          <a:noFill/>
          <a:ln w="9525">
            <a:noFill/>
            <a:miter lim="800000"/>
            <a:headEnd/>
            <a:tailEnd/>
          </a:ln>
          <a:effectLst/>
        </p:spPr>
      </p:pic>
      <p:pic>
        <p:nvPicPr>
          <p:cNvPr id="29702" name="Picture 6"/>
          <p:cNvPicPr>
            <a:picLocks noChangeAspect="1" noChangeArrowheads="1"/>
          </p:cNvPicPr>
          <p:nvPr/>
        </p:nvPicPr>
        <p:blipFill>
          <a:blip r:embed="rId6"/>
          <a:srcRect/>
          <a:stretch>
            <a:fillRect/>
          </a:stretch>
        </p:blipFill>
        <p:spPr bwMode="auto">
          <a:xfrm>
            <a:off x="245422" y="5181624"/>
            <a:ext cx="143700" cy="480498"/>
          </a:xfrm>
          <a:prstGeom prst="rect">
            <a:avLst/>
          </a:prstGeom>
          <a:noFill/>
          <a:ln w="9525">
            <a:noFill/>
            <a:miter lim="800000"/>
            <a:headEnd/>
            <a:tailEnd/>
          </a:ln>
          <a:effectLst/>
        </p:spPr>
      </p:pic>
      <p:pic>
        <p:nvPicPr>
          <p:cNvPr id="29703" name="Picture 7"/>
          <p:cNvPicPr>
            <a:picLocks noChangeAspect="1" noChangeArrowheads="1"/>
          </p:cNvPicPr>
          <p:nvPr/>
        </p:nvPicPr>
        <p:blipFill>
          <a:blip r:embed="rId7"/>
          <a:srcRect/>
          <a:stretch>
            <a:fillRect/>
          </a:stretch>
        </p:blipFill>
        <p:spPr bwMode="auto">
          <a:xfrm>
            <a:off x="3659175" y="1639863"/>
            <a:ext cx="174585" cy="1387494"/>
          </a:xfrm>
          <a:prstGeom prst="rect">
            <a:avLst/>
          </a:prstGeom>
          <a:noFill/>
          <a:ln w="9525">
            <a:noFill/>
            <a:miter lim="800000"/>
            <a:headEnd/>
            <a:tailEnd/>
          </a:ln>
          <a:effectLst/>
        </p:spPr>
      </p:pic>
      <p:sp>
        <p:nvSpPr>
          <p:cNvPr id="16" name="テキスト ボックス 15"/>
          <p:cNvSpPr txBox="1"/>
          <p:nvPr/>
        </p:nvSpPr>
        <p:spPr>
          <a:xfrm>
            <a:off x="738135" y="3027357"/>
            <a:ext cx="2720617" cy="369332"/>
          </a:xfrm>
          <a:prstGeom prst="rect">
            <a:avLst/>
          </a:prstGeom>
          <a:noFill/>
        </p:spPr>
        <p:txBody>
          <a:bodyPr wrap="none" rtlCol="0">
            <a:spAutoFit/>
          </a:bodyPr>
          <a:lstStyle/>
          <a:p>
            <a:r>
              <a:rPr kumimoji="1" lang="ja-JP" altLang="en-US" dirty="0" smtClean="0"/>
              <a:t>再利用されるメモリの割合</a:t>
            </a:r>
            <a:endParaRPr kumimoji="1" lang="ja-JP" altLang="en-US" dirty="0"/>
          </a:p>
        </p:txBody>
      </p:sp>
      <p:sp>
        <p:nvSpPr>
          <p:cNvPr id="17" name="テキスト ボックス 16"/>
          <p:cNvSpPr txBox="1"/>
          <p:nvPr/>
        </p:nvSpPr>
        <p:spPr>
          <a:xfrm>
            <a:off x="4097331" y="2990844"/>
            <a:ext cx="2637260" cy="369332"/>
          </a:xfrm>
          <a:prstGeom prst="rect">
            <a:avLst/>
          </a:prstGeom>
          <a:noFill/>
        </p:spPr>
        <p:txBody>
          <a:bodyPr wrap="none" rtlCol="0">
            <a:spAutoFit/>
          </a:bodyPr>
          <a:lstStyle/>
          <a:p>
            <a:r>
              <a:rPr kumimoji="1" lang="ja-JP" altLang="en-US" dirty="0" smtClean="0"/>
              <a:t>再利用される行数の割合</a:t>
            </a:r>
            <a:endParaRPr kumimoji="1" lang="ja-JP" altLang="en-US" dirty="0"/>
          </a:p>
        </p:txBody>
      </p:sp>
      <p:sp>
        <p:nvSpPr>
          <p:cNvPr id="18" name="テキスト ボックス 17"/>
          <p:cNvSpPr txBox="1"/>
          <p:nvPr/>
        </p:nvSpPr>
        <p:spPr>
          <a:xfrm>
            <a:off x="1833525" y="4633929"/>
            <a:ext cx="1547218" cy="923330"/>
          </a:xfrm>
          <a:prstGeom prst="rect">
            <a:avLst/>
          </a:prstGeom>
          <a:noFill/>
        </p:spPr>
        <p:txBody>
          <a:bodyPr wrap="none" rtlCol="0">
            <a:spAutoFit/>
          </a:bodyPr>
          <a:lstStyle/>
          <a:p>
            <a:pPr algn="ctr"/>
            <a:r>
              <a:rPr kumimoji="1" lang="ja-JP" altLang="en-US" dirty="0" smtClean="0"/>
              <a:t>再利用</a:t>
            </a:r>
            <a:r>
              <a:rPr lang="ja-JP" altLang="en-US" dirty="0" smtClean="0"/>
              <a:t>可能な</a:t>
            </a:r>
            <a:r>
              <a:rPr lang="en-US" altLang="ja-JP" dirty="0" smtClean="0"/>
              <a:t/>
            </a:r>
            <a:br>
              <a:rPr lang="en-US" altLang="ja-JP" dirty="0" smtClean="0"/>
            </a:br>
            <a:r>
              <a:rPr kumimoji="1" lang="ja-JP" altLang="en-US" dirty="0" smtClean="0"/>
              <a:t>データ</a:t>
            </a:r>
            <a:r>
              <a:rPr kumimoji="1" lang="ja-JP" altLang="en-US" dirty="0" smtClean="0"/>
              <a:t>が</a:t>
            </a:r>
            <a:r>
              <a:rPr kumimoji="1" lang="en-US" altLang="ja-JP" dirty="0" smtClean="0"/>
              <a:t/>
            </a:r>
            <a:br>
              <a:rPr kumimoji="1" lang="en-US" altLang="ja-JP" dirty="0" smtClean="0"/>
            </a:br>
            <a:r>
              <a:rPr kumimoji="1" lang="ja-JP" altLang="en-US" dirty="0" smtClean="0"/>
              <a:t>存在する確率</a:t>
            </a:r>
            <a:endParaRPr kumimoji="1" lang="ja-JP" altLang="en-US" dirty="0"/>
          </a:p>
        </p:txBody>
      </p:sp>
      <p:sp>
        <p:nvSpPr>
          <p:cNvPr id="15" name="正方形/長方形 14"/>
          <p:cNvSpPr/>
          <p:nvPr/>
        </p:nvSpPr>
        <p:spPr>
          <a:xfrm>
            <a:off x="0" y="33291"/>
            <a:ext cx="9143999" cy="307777"/>
          </a:xfrm>
          <a:prstGeom prst="rect">
            <a:avLst/>
          </a:prstGeom>
        </p:spPr>
        <p:txBody>
          <a:bodyPr wrap="square">
            <a:spAutoFit/>
          </a:bodyPr>
          <a:lstStyle/>
          <a:p>
            <a:pPr marL="268288" indent="-268288" algn="ctr">
              <a:buSzPct val="70000"/>
            </a:pPr>
            <a:r>
              <a:rPr lang="en-US" altLang="ja-JP" sz="1400" dirty="0" smtClean="0">
                <a:solidFill>
                  <a:schemeClr val="bg1"/>
                </a:solidFill>
                <a:latin typeface="ヒラギノ角ゴ Pro W6" pitchFamily="34" charset="-128"/>
                <a:ea typeface="ヒラギノ角ゴ Pro W6" pitchFamily="34" charset="-128"/>
              </a:rPr>
              <a:t>Runner-up: Recycling Intermediates in a Column-store</a:t>
            </a:r>
            <a:endParaRPr lang="ja-JP" altLang="en-US" sz="1400" dirty="0">
              <a:solidFill>
                <a:schemeClr val="bg1"/>
              </a:solidFill>
              <a:latin typeface="ヒラギノ角ゴ Pro W6" pitchFamily="34" charset="-128"/>
              <a:ea typeface="ヒラギノ角ゴ Pro W6" pitchFamily="34" charset="-128"/>
            </a:endParaRPr>
          </a:p>
        </p:txBody>
      </p:sp>
      <p:sp>
        <p:nvSpPr>
          <p:cNvPr id="20" name="フッター プレースホルダ 19"/>
          <p:cNvSpPr>
            <a:spLocks noGrp="1"/>
          </p:cNvSpPr>
          <p:nvPr>
            <p:ph type="ftr" sz="quarter" idx="11"/>
          </p:nvPr>
        </p:nvSpPr>
        <p:spPr/>
        <p:txBody>
          <a:bodyPr/>
          <a:lstStyle/>
          <a:p>
            <a:r>
              <a:rPr kumimoji="1" lang="en-US" altLang="ja-JP" dirty="0" smtClean="0"/>
              <a:t>SIGMOD-J</a:t>
            </a:r>
            <a:r>
              <a:rPr kumimoji="1" lang="ja-JP" altLang="en-US" dirty="0" smtClean="0"/>
              <a:t>報告会 </a:t>
            </a:r>
            <a:r>
              <a:rPr kumimoji="1" lang="en-US" altLang="ja-JP" dirty="0" smtClean="0"/>
              <a:t>2009/9/15</a:t>
            </a:r>
            <a:endParaRPr kumimoji="1" lang="ja-JP" altLang="en-US" dirty="0"/>
          </a:p>
        </p:txBody>
      </p:sp>
      <p:grpSp>
        <p:nvGrpSpPr>
          <p:cNvPr id="31" name="グループ化 30"/>
          <p:cNvGrpSpPr/>
          <p:nvPr/>
        </p:nvGrpSpPr>
        <p:grpSpPr>
          <a:xfrm>
            <a:off x="4024304" y="2443151"/>
            <a:ext cx="4783204" cy="2189984"/>
            <a:chOff x="4024304" y="2443151"/>
            <a:chExt cx="4783204" cy="2189984"/>
          </a:xfrm>
        </p:grpSpPr>
        <p:sp>
          <p:nvSpPr>
            <p:cNvPr id="19" name="線吹き出し 1 (枠付き) 18"/>
            <p:cNvSpPr/>
            <p:nvPr/>
          </p:nvSpPr>
          <p:spPr>
            <a:xfrm>
              <a:off x="4024304" y="4006434"/>
              <a:ext cx="4783204" cy="626701"/>
            </a:xfrm>
            <a:prstGeom prst="borderCallout1">
              <a:avLst>
                <a:gd name="adj1" fmla="val 71185"/>
                <a:gd name="adj2" fmla="val -14"/>
                <a:gd name="adj3" fmla="val 71464"/>
                <a:gd name="adj4" fmla="val -26317"/>
              </a:avLst>
            </a:prstGeom>
            <a:ln>
              <a:headEnd type="none" w="med" len="med"/>
              <a:tailEnd type="arrow" w="med" len="med"/>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r>
                <a:rPr lang="en-US" altLang="ja-JP" dirty="0" smtClean="0"/>
                <a:t>Q19(mix)</a:t>
              </a:r>
              <a:r>
                <a:rPr lang="ja-JP" altLang="en-US" dirty="0" smtClean="0"/>
                <a:t>：</a:t>
              </a:r>
              <a:r>
                <a:rPr lang="en-US" altLang="ja-JP" dirty="0" smtClean="0"/>
                <a:t>Credit</a:t>
              </a:r>
              <a:r>
                <a:rPr lang="ja-JP" altLang="en-US" dirty="0" smtClean="0"/>
                <a:t>を大きくすると、</a:t>
              </a:r>
              <a:r>
                <a:rPr lang="en-US" altLang="ja-JP" dirty="0" smtClean="0"/>
                <a:t>Hit ratio</a:t>
              </a:r>
              <a:r>
                <a:rPr lang="ja-JP" altLang="en-US" dirty="0" smtClean="0"/>
                <a:t>が改善するが、再利用される割合は低くなる。</a:t>
              </a:r>
              <a:endParaRPr lang="en-US" altLang="ja-JP" dirty="0" smtClean="0"/>
            </a:p>
          </p:txBody>
        </p:sp>
        <p:cxnSp>
          <p:nvCxnSpPr>
            <p:cNvPr id="22" name="直線矢印コネクタ 21"/>
            <p:cNvCxnSpPr/>
            <p:nvPr/>
          </p:nvCxnSpPr>
          <p:spPr>
            <a:xfrm rot="5400000" flipH="1" flipV="1">
              <a:off x="3859916" y="3227304"/>
              <a:ext cx="1570058" cy="1751"/>
            </a:xfrm>
            <a:prstGeom prst="straightConnector1">
              <a:avLst/>
            </a:prstGeom>
            <a:ln>
              <a:tailEnd type="arrow"/>
            </a:ln>
          </p:spPr>
          <p:style>
            <a:lnRef idx="2">
              <a:schemeClr val="accent1"/>
            </a:lnRef>
            <a:fillRef idx="1">
              <a:schemeClr val="lt1"/>
            </a:fillRef>
            <a:effectRef idx="0">
              <a:schemeClr val="accent1"/>
            </a:effectRef>
            <a:fontRef idx="minor">
              <a:schemeClr val="dk1"/>
            </a:fontRef>
          </p:style>
        </p:cxnSp>
      </p:grpSp>
      <p:sp>
        <p:nvSpPr>
          <p:cNvPr id="28" name="線吹き出し 1 (枠付き) 27"/>
          <p:cNvSpPr/>
          <p:nvPr/>
        </p:nvSpPr>
        <p:spPr>
          <a:xfrm>
            <a:off x="7054884" y="1384272"/>
            <a:ext cx="1789137" cy="903700"/>
          </a:xfrm>
          <a:prstGeom prst="borderCallout1">
            <a:avLst>
              <a:gd name="adj1" fmla="val 31398"/>
              <a:gd name="adj2" fmla="val -1146"/>
              <a:gd name="adj3" fmla="val -12399"/>
              <a:gd name="adj4" fmla="val -14376"/>
            </a:avLst>
          </a:prstGeom>
          <a:ln>
            <a:headEnd type="none" w="med" len="med"/>
            <a:tailEnd type="arrow" w="med" len="med"/>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r>
              <a:rPr lang="en-US" altLang="ja-JP" dirty="0" smtClean="0"/>
              <a:t>Q18(inter-query):</a:t>
            </a:r>
            <a:r>
              <a:rPr lang="ja-JP" altLang="en-US" dirty="0" smtClean="0"/>
              <a:t> 再利用率は常に</a:t>
            </a:r>
            <a:r>
              <a:rPr lang="en-US" altLang="ja-JP" dirty="0" smtClean="0"/>
              <a:t>100%</a:t>
            </a:r>
          </a:p>
        </p:txBody>
      </p:sp>
      <p:sp>
        <p:nvSpPr>
          <p:cNvPr id="30" name="線吹き出し 3 (枠付き) 29"/>
          <p:cNvSpPr/>
          <p:nvPr/>
        </p:nvSpPr>
        <p:spPr>
          <a:xfrm>
            <a:off x="4060818" y="4889520"/>
            <a:ext cx="4783203" cy="903700"/>
          </a:xfrm>
          <a:prstGeom prst="borderCallout3">
            <a:avLst>
              <a:gd name="adj1" fmla="val 49086"/>
              <a:gd name="adj2" fmla="val -25"/>
              <a:gd name="adj3" fmla="val -96586"/>
              <a:gd name="adj4" fmla="val -10271"/>
              <a:gd name="adj5" fmla="val -96710"/>
              <a:gd name="adj6" fmla="val -57038"/>
              <a:gd name="adj7" fmla="val -70802"/>
              <a:gd name="adj8" fmla="val -61746"/>
            </a:avLst>
          </a:prstGeom>
          <a:ln>
            <a:headEnd type="none" w="med" len="med"/>
            <a:tailEnd type="arrow" w="med" len="med"/>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r>
              <a:rPr lang="en-US" altLang="ja-JP" dirty="0" smtClean="0"/>
              <a:t>Q11(intra-query):</a:t>
            </a:r>
            <a:r>
              <a:rPr lang="ja-JP" altLang="en-US" dirty="0" smtClean="0"/>
              <a:t> </a:t>
            </a:r>
            <a:r>
              <a:rPr lang="en-US" altLang="ja-JP" dirty="0" smtClean="0"/>
              <a:t>hit ratio </a:t>
            </a:r>
            <a:r>
              <a:rPr lang="ja-JP" altLang="en-US" dirty="0" smtClean="0"/>
              <a:t>に</a:t>
            </a:r>
            <a:r>
              <a:rPr lang="ja-JP" altLang="en-US" dirty="0" smtClean="0"/>
              <a:t>影響</a:t>
            </a:r>
            <a:r>
              <a:rPr lang="ja-JP" altLang="en-US" dirty="0" smtClean="0"/>
              <a:t>がない理由は、</a:t>
            </a:r>
          </a:p>
          <a:p>
            <a:r>
              <a:rPr lang="en-US" altLang="ja-JP" dirty="0" smtClean="0"/>
              <a:t>local </a:t>
            </a:r>
            <a:r>
              <a:rPr lang="ja-JP" altLang="en-US" dirty="0" err="1" smtClean="0"/>
              <a:t>での</a:t>
            </a:r>
            <a:r>
              <a:rPr lang="ja-JP" altLang="en-US" dirty="0" smtClean="0"/>
              <a:t>再利用は</a:t>
            </a:r>
            <a:r>
              <a:rPr lang="ja-JP" altLang="en-US" dirty="0" smtClean="0"/>
              <a:t>、同じ問合せ内でリサイクル可能なので、</a:t>
            </a:r>
            <a:r>
              <a:rPr lang="en-US" altLang="ja-JP" dirty="0" smtClean="0"/>
              <a:t>Credit</a:t>
            </a:r>
            <a:r>
              <a:rPr lang="ja-JP" altLang="en-US" dirty="0" smtClean="0"/>
              <a:t>数に関係なく再利用するため。</a:t>
            </a:r>
            <a:endParaRPr lang="en-US" altLang="ja-JP" dirty="0" smtClean="0"/>
          </a:p>
        </p:txBody>
      </p:sp>
      <p:sp>
        <p:nvSpPr>
          <p:cNvPr id="21" name="スライド番号プレースホルダ 20"/>
          <p:cNvSpPr>
            <a:spLocks noGrp="1"/>
          </p:cNvSpPr>
          <p:nvPr>
            <p:ph type="sldNum" sz="quarter" idx="12"/>
          </p:nvPr>
        </p:nvSpPr>
        <p:spPr/>
        <p:txBody>
          <a:bodyPr/>
          <a:lstStyle/>
          <a:p>
            <a:fld id="{DF510E7A-70A0-49B7-BA5B-039CFE49E52F}" type="slidenum">
              <a:rPr kumimoji="1" lang="ja-JP" altLang="en-US" smtClean="0"/>
              <a:pPr/>
              <a:t>99</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lIns="36000" tIns="36000" rIns="36000" bIns="36000" rtlCol="0" anchor="ctr">
        <a:spAutoFit/>
      </a:bodyPr>
      <a:lstStyle>
        <a:defPPr algn="ctr">
          <a:defRPr kumimoji="1" dirty="0" smtClean="0"/>
        </a:defPPr>
      </a:lstStyle>
      <a:style>
        <a:lnRef idx="2">
          <a:schemeClr val="accent1"/>
        </a:lnRef>
        <a:fillRef idx="1">
          <a:schemeClr val="lt1"/>
        </a:fillRef>
        <a:effectRef idx="0">
          <a:schemeClr val="accent1"/>
        </a:effectRef>
        <a:fontRef idx="minor">
          <a:schemeClr val="dk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12113</TotalTime>
  <Words>17359</Words>
  <Application>Microsoft Office PowerPoint</Application>
  <PresentationFormat>画面に合わせる (4:3)</PresentationFormat>
  <Paragraphs>4253</Paragraphs>
  <Slides>222</Slides>
  <Notes>6</Notes>
  <HiddenSlides>0</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2</vt:i4>
      </vt:variant>
      <vt:variant>
        <vt:lpstr>スライド タイトル</vt:lpstr>
      </vt:variant>
      <vt:variant>
        <vt:i4>222</vt:i4>
      </vt:variant>
    </vt:vector>
  </HeadingPairs>
  <TitlesOfParts>
    <vt:vector size="239" baseType="lpstr">
      <vt:lpstr>Arial</vt:lpstr>
      <vt:lpstr>ＭＳ Ｐゴシック</vt:lpstr>
      <vt:lpstr>ヒラギノ角ゴ Std W8</vt:lpstr>
      <vt:lpstr>ヒラギノ角ゴ Pro W6</vt:lpstr>
      <vt:lpstr>Wingdings</vt:lpstr>
      <vt:lpstr>Calibri</vt:lpstr>
      <vt:lpstr>ヒラギノ角ゴ Pro W3</vt:lpstr>
      <vt:lpstr>Arial Black</vt:lpstr>
      <vt:lpstr>Times New Roman</vt:lpstr>
      <vt:lpstr>Consolas</vt:lpstr>
      <vt:lpstr>Vrinda</vt:lpstr>
      <vt:lpstr>宋体</vt:lpstr>
      <vt:lpstr>Tahoma</vt:lpstr>
      <vt:lpstr>Symbol</vt:lpstr>
      <vt:lpstr>Office テーマ</vt:lpstr>
      <vt:lpstr>ワークシート</vt:lpstr>
      <vt:lpstr>Worksheet</vt:lpstr>
      <vt:lpstr>SIGMOD/PODS 2009 報告 Providence, Rhode Island, USA</vt:lpstr>
      <vt:lpstr>スライド 2</vt:lpstr>
      <vt:lpstr>SIGMOD/PODS 2009</vt:lpstr>
      <vt:lpstr>Providence, Rhode Island, USA</vt:lpstr>
      <vt:lpstr>SIGMOD 2009 の数字</vt:lpstr>
      <vt:lpstr>SIGMOD 会員</vt:lpstr>
      <vt:lpstr>新しい試み</vt:lpstr>
      <vt:lpstr>Keynote Talk</vt:lpstr>
      <vt:lpstr>SIGMOD Awards</vt:lpstr>
      <vt:lpstr>PODS Awards</vt:lpstr>
      <vt:lpstr>全タイトル中の単語出現頻度ランキング</vt:lpstr>
      <vt:lpstr>SIGMOD/PODS 2010</vt:lpstr>
      <vt:lpstr>スライド 13</vt:lpstr>
      <vt:lpstr>Panel：40 Years of  Relational Model Celebration</vt:lpstr>
      <vt:lpstr>関係データベース以前</vt:lpstr>
      <vt:lpstr>Data Processing in 1969</vt:lpstr>
      <vt:lpstr>レコード管理</vt:lpstr>
      <vt:lpstr>最初のデータベースシステム</vt:lpstr>
      <vt:lpstr>Codd は何を提案したのか</vt:lpstr>
      <vt:lpstr>A Short Video</vt:lpstr>
      <vt:lpstr>Ted Codd: 個人的なつながり</vt:lpstr>
      <vt:lpstr>Coddからの宿題</vt:lpstr>
      <vt:lpstr>初めてのDB関連の論文</vt:lpstr>
      <vt:lpstr>データベースの論理</vt:lpstr>
      <vt:lpstr>Coddとの関係</vt:lpstr>
      <vt:lpstr>Codd in two words</vt:lpstr>
      <vt:lpstr>Remembering Ted Codd</vt:lpstr>
      <vt:lpstr>1975年 データベースの討論</vt:lpstr>
      <vt:lpstr>The Great Debate</vt:lpstr>
      <vt:lpstr>CODASYLの失敗</vt:lpstr>
      <vt:lpstr>IBM IMS (Information Management System)</vt:lpstr>
      <vt:lpstr>IMS の失敗</vt:lpstr>
      <vt:lpstr>もしIMSが成功していたら</vt:lpstr>
      <vt:lpstr>IMSの失敗の後</vt:lpstr>
      <vt:lpstr>Remembering System R</vt:lpstr>
      <vt:lpstr>データベースの登場以前</vt:lpstr>
      <vt:lpstr>階層とネットワークのDBでは</vt:lpstr>
      <vt:lpstr>関係データベースでは</vt:lpstr>
      <vt:lpstr>System Rの特徴</vt:lpstr>
      <vt:lpstr>SEQUEL</vt:lpstr>
      <vt:lpstr>System Rへの貢献者</vt:lpstr>
      <vt:lpstr>昔の前提</vt:lpstr>
      <vt:lpstr>並列データベース：1970-1985 失われた15年</vt:lpstr>
      <vt:lpstr>今日の並列関係DBシステム</vt:lpstr>
      <vt:lpstr>1970年 二つの重要な論文</vt:lpstr>
      <vt:lpstr>1970年ごろのページングディスク</vt:lpstr>
      <vt:lpstr>固定ヘッドディスク (1975)</vt:lpstr>
      <vt:lpstr>Slotnick のアイデア</vt:lpstr>
      <vt:lpstr>初期のPPTシステム</vt:lpstr>
      <vt:lpstr>PPTデザインは失敗</vt:lpstr>
      <vt:lpstr>PPH-based DB マシン</vt:lpstr>
      <vt:lpstr>コモディティへの最初の一歩</vt:lpstr>
      <vt:lpstr>1985年 岐路が訪れる</vt:lpstr>
      <vt:lpstr>まとめ</vt:lpstr>
      <vt:lpstr>スライド 55</vt:lpstr>
      <vt:lpstr>Generating Example Data for Dataflow Programs </vt:lpstr>
      <vt:lpstr>Data Processing ルネサンス</vt:lpstr>
      <vt:lpstr>Example Dataflow Program</vt:lpstr>
      <vt:lpstr>Example Dataの必要性</vt:lpstr>
      <vt:lpstr>Example Data の例</vt:lpstr>
      <vt:lpstr>目次</vt:lpstr>
      <vt:lpstr>良いExample Dataとは：Realism</vt:lpstr>
      <vt:lpstr>良いExample Dataとは：Completeness</vt:lpstr>
      <vt:lpstr>同値類の例</vt:lpstr>
      <vt:lpstr>良いExample Dataとは：Completeness</vt:lpstr>
      <vt:lpstr>良いExample Dataとは： Conciseness</vt:lpstr>
      <vt:lpstr>目次</vt:lpstr>
      <vt:lpstr>たたき台1：Downstream Propergation</vt:lpstr>
      <vt:lpstr>たたき台2：Upstream Propagation</vt:lpstr>
      <vt:lpstr>提案手法</vt:lpstr>
      <vt:lpstr>提案手法</vt:lpstr>
      <vt:lpstr>Pruning の形式化</vt:lpstr>
      <vt:lpstr>提案手法</vt:lpstr>
      <vt:lpstr>提案手法</vt:lpstr>
      <vt:lpstr>実装</vt:lpstr>
      <vt:lpstr>目次</vt:lpstr>
      <vt:lpstr>評価実験</vt:lpstr>
      <vt:lpstr>Program 3 の性能評価</vt:lpstr>
      <vt:lpstr>評価実験</vt:lpstr>
      <vt:lpstr>Program 8 の性能評価</vt:lpstr>
      <vt:lpstr>処理時間</vt:lpstr>
      <vt:lpstr>まとめ</vt:lpstr>
      <vt:lpstr>スライド 83</vt:lpstr>
      <vt:lpstr>An Architecture for Recycling Intermediates in a Column-store</vt:lpstr>
      <vt:lpstr>概要</vt:lpstr>
      <vt:lpstr>2種類の問合せ</vt:lpstr>
      <vt:lpstr>背景： MonetDB</vt:lpstr>
      <vt:lpstr>概要</vt:lpstr>
      <vt:lpstr>MonetDB アーキテクチャ</vt:lpstr>
      <vt:lpstr>命令マッチ: 完全一致</vt:lpstr>
      <vt:lpstr>命令マッチ：包含一致</vt:lpstr>
      <vt:lpstr>命令マッチ：包含一致（複数選択肢）</vt:lpstr>
      <vt:lpstr>Recycle Pool：保存</vt:lpstr>
      <vt:lpstr>Recycle Pool：利用</vt:lpstr>
      <vt:lpstr>保存ポリシー</vt:lpstr>
      <vt:lpstr>削除ポリシー</vt:lpstr>
      <vt:lpstr>概要</vt:lpstr>
      <vt:lpstr>評価実験：TPC-H</vt:lpstr>
      <vt:lpstr>CREDIT保存ポリシの影響 </vt:lpstr>
      <vt:lpstr>処理時間の評価</vt:lpstr>
      <vt:lpstr>SkyServer Evaluation</vt:lpstr>
      <vt:lpstr>まとめ</vt:lpstr>
      <vt:lpstr>スライド 103</vt:lpstr>
      <vt:lpstr>会場＆周辺施設</vt:lpstr>
      <vt:lpstr>バンケット Newportクルージング</vt:lpstr>
      <vt:lpstr>スライド 106</vt:lpstr>
      <vt:lpstr>スライド 107</vt:lpstr>
      <vt:lpstr>A Web of Concepts</vt:lpstr>
      <vt:lpstr>Web＝概念の集合</vt:lpstr>
      <vt:lpstr>ユーザは何を探す？</vt:lpstr>
      <vt:lpstr>ユーザは何を探す？</vt:lpstr>
      <vt:lpstr>Y! ショートカット</vt:lpstr>
      <vt:lpstr>Google ショートカット</vt:lpstr>
      <vt:lpstr>スライド 114</vt:lpstr>
      <vt:lpstr>コンテンツの最適化</vt:lpstr>
      <vt:lpstr>スライド 116</vt:lpstr>
      <vt:lpstr>現状のトレンドのまとめ</vt:lpstr>
      <vt:lpstr>PODS Keynote: A Web of Concepts 概念の集合としてのWeb</vt:lpstr>
      <vt:lpstr>応用: 検索</vt:lpstr>
      <vt:lpstr>応用: ブラウジング </vt:lpstr>
      <vt:lpstr>概念 （Concepts）</vt:lpstr>
      <vt:lpstr>概念のインスタンス</vt:lpstr>
      <vt:lpstr>Lrecより高度なモデル</vt:lpstr>
      <vt:lpstr>どこで構造化した概念を取得するか？</vt:lpstr>
      <vt:lpstr>PODS Keynote: A Web of Concepts 情報抽出</vt:lpstr>
      <vt:lpstr>情報抽出による検索の改善</vt:lpstr>
      <vt:lpstr>情報抽出には多くの課題が山積</vt:lpstr>
      <vt:lpstr>抽出できるのはほんの一部</vt:lpstr>
      <vt:lpstr>関連研究</vt:lpstr>
      <vt:lpstr>リスト抽出 vs. エンティティ抽出</vt:lpstr>
      <vt:lpstr>リスト抽出 vs. エンティティ抽出</vt:lpstr>
      <vt:lpstr>一般的な抽出アプローチ</vt:lpstr>
      <vt:lpstr>分野に基づく抽出</vt:lpstr>
      <vt:lpstr>分野に基づく抽出</vt:lpstr>
      <vt:lpstr>分野に基づく抽出</vt:lpstr>
      <vt:lpstr>分野に基づく抽出</vt:lpstr>
      <vt:lpstr>分野に基づく抽出</vt:lpstr>
      <vt:lpstr>例：Accepted papers</vt:lpstr>
      <vt:lpstr>レコードの識別</vt:lpstr>
      <vt:lpstr>スライド 140</vt:lpstr>
      <vt:lpstr>CSSを無効化すると</vt:lpstr>
      <vt:lpstr>第一段階の分割</vt:lpstr>
      <vt:lpstr>更なる分割</vt:lpstr>
      <vt:lpstr>レコードの取得に成功した後</vt:lpstr>
      <vt:lpstr>記事間のオブジェクトマッチング</vt:lpstr>
      <vt:lpstr>ページ分類</vt:lpstr>
      <vt:lpstr>集約サイトの増加</vt:lpstr>
      <vt:lpstr>新しい分野の場合</vt:lpstr>
      <vt:lpstr>解決策</vt:lpstr>
      <vt:lpstr>まとめ</vt:lpstr>
      <vt:lpstr>スライド 151</vt:lpstr>
      <vt:lpstr>A Comparison of Approaches to Large-Scale Data Analysis</vt:lpstr>
      <vt:lpstr>背景と動機</vt:lpstr>
      <vt:lpstr>MapReduce</vt:lpstr>
      <vt:lpstr>MapReduceと並列DBMSの違い</vt:lpstr>
      <vt:lpstr>実験の比較対象</vt:lpstr>
      <vt:lpstr>実験環境</vt:lpstr>
      <vt:lpstr>Grep Task：データロード時間</vt:lpstr>
      <vt:lpstr>Grep Task：実行時間</vt:lpstr>
      <vt:lpstr>HTMLデータセット</vt:lpstr>
      <vt:lpstr>HTMLデータ：Selection Task</vt:lpstr>
      <vt:lpstr>HTMLデータ：Aggregation Task</vt:lpstr>
      <vt:lpstr>HTMLデータ：Join Task</vt:lpstr>
      <vt:lpstr>HTMLデータ：UDF Aggregation Task</vt:lpstr>
      <vt:lpstr>考察</vt:lpstr>
      <vt:lpstr>まとめ</vt:lpstr>
      <vt:lpstr>続き：HadoopDB</vt:lpstr>
      <vt:lpstr>スライド 168</vt:lpstr>
      <vt:lpstr>Query Processing Techniques for Solid State Drives</vt:lpstr>
      <vt:lpstr>背景</vt:lpstr>
      <vt:lpstr>データベースシステム</vt:lpstr>
      <vt:lpstr>目的：SSDのためのDBを再設計</vt:lpstr>
      <vt:lpstr>目次</vt:lpstr>
      <vt:lpstr>Flash-Friendly ストレージレイアウト</vt:lpstr>
      <vt:lpstr>NSMのScan</vt:lpstr>
      <vt:lpstr>PAXのScan －FlashScanー</vt:lpstr>
      <vt:lpstr>FlashScan の最適化</vt:lpstr>
      <vt:lpstr>目次</vt:lpstr>
      <vt:lpstr>Hash join on NSM</vt:lpstr>
      <vt:lpstr>Hash join on PAX</vt:lpstr>
      <vt:lpstr>FlashJoin Algorithm</vt:lpstr>
      <vt:lpstr>FlashJoin －Join kernel－</vt:lpstr>
      <vt:lpstr>FlashJoin －Fetch kernel－</vt:lpstr>
      <vt:lpstr>FlashJoin －Example of 3-way join－</vt:lpstr>
      <vt:lpstr>目次</vt:lpstr>
      <vt:lpstr>実験環境</vt:lpstr>
      <vt:lpstr>実験結果 －Scan－</vt:lpstr>
      <vt:lpstr>実験結果 －Join－</vt:lpstr>
      <vt:lpstr>実験結果 －Star N-way－</vt:lpstr>
      <vt:lpstr>まとめ</vt:lpstr>
      <vt:lpstr>スライド 191</vt:lpstr>
      <vt:lpstr>スライド 192</vt:lpstr>
      <vt:lpstr>3-HOP: A High-Compression Indexing Scheme for Reachability Query</vt:lpstr>
      <vt:lpstr>到達可能性問題 </vt:lpstr>
      <vt:lpstr>応用分野</vt:lpstr>
      <vt:lpstr>従来研究</vt:lpstr>
      <vt:lpstr>従来研究の分類とそれらの問題</vt:lpstr>
      <vt:lpstr>３-Hopの直観的理解</vt:lpstr>
      <vt:lpstr>3-Hopのためのチェイン分割</vt:lpstr>
      <vt:lpstr>3-Hopの概要</vt:lpstr>
      <vt:lpstr>カギとなる問題</vt:lpstr>
      <vt:lpstr>二つのチェイン間の必要情報</vt:lpstr>
      <vt:lpstr>Contour Point</vt:lpstr>
      <vt:lpstr>Contour Pointの計算</vt:lpstr>
      <vt:lpstr>Contour Pointによる3-Hopのラベル付け</vt:lpstr>
      <vt:lpstr>3-Hopラベルの圧縮</vt:lpstr>
      <vt:lpstr>最小3-hopラベルの発見方法 </vt:lpstr>
      <vt:lpstr>最小3-Hopラベルの発見 の重要なポイント</vt:lpstr>
      <vt:lpstr>最も密な部分グラフの近似的な発見法</vt:lpstr>
      <vt:lpstr>一般的な3-Hop Contour構築アルゴリズム</vt:lpstr>
      <vt:lpstr>理論的分析</vt:lpstr>
      <vt:lpstr>3-Hop Contour 問合せ</vt:lpstr>
      <vt:lpstr>3-Hop Segment 問合せ</vt:lpstr>
      <vt:lpstr>評価実験</vt:lpstr>
      <vt:lpstr>実験結果：索引サイズ（生成データ, 2k）</vt:lpstr>
      <vt:lpstr>実験結果：問合せ時間（生成データ, 2k）</vt:lpstr>
      <vt:lpstr>実験結果：索引サイズ（生成データ, 10k）</vt:lpstr>
      <vt:lpstr>実験結果：リアルデータ</vt:lpstr>
      <vt:lpstr>索引の構築時間</vt:lpstr>
      <vt:lpstr>まとめ</vt:lpstr>
      <vt:lpstr>スライド 221</vt:lpstr>
      <vt:lpstr>喜連川先生 受賞と講演のご様子</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mato</dc:creator>
  <cp:lastModifiedBy>matono</cp:lastModifiedBy>
  <cp:revision>965</cp:revision>
  <dcterms:created xsi:type="dcterms:W3CDTF">2009-08-10T04:16:09Z</dcterms:created>
  <dcterms:modified xsi:type="dcterms:W3CDTF">2009-09-14T10:52:03Z</dcterms:modified>
</cp:coreProperties>
</file>